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theme/theme3.xml" ContentType="application/vnd.openxmlformats-officedocument.theme+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4.xml" ContentType="application/vnd.openxmlformats-officedocument.theme+xml"/>
  <Override PartName="/ppt/slideLayouts/slideLayout6.xml" ContentType="application/vnd.openxmlformats-officedocument.presentationml.slideLayout+xml"/>
  <Override PartName="/ppt/theme/theme5.xml" ContentType="application/vnd.openxmlformats-officedocument.theme+xml"/>
  <Override PartName="/ppt/slideLayouts/slideLayout7.xml" ContentType="application/vnd.openxmlformats-officedocument.presentationml.slideLayout+xml"/>
  <Override PartName="/ppt/theme/theme6.xml" ContentType="application/vnd.openxmlformats-officedocument.theme+xml"/>
  <Override PartName="/ppt/slideLayouts/slideLayout8.xml" ContentType="application/vnd.openxmlformats-officedocument.presentationml.slideLayout+xml"/>
  <Override PartName="/ppt/theme/theme7.xml" ContentType="application/vnd.openxmlformats-officedocument.theme+xml"/>
  <Override PartName="/ppt/slideLayouts/slideLayout9.xml" ContentType="application/vnd.openxmlformats-officedocument.presentationml.slideLayout+xml"/>
  <Override PartName="/ppt/theme/theme8.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9.xml" ContentType="application/vnd.openxmlformats-officedocument.theme+xml"/>
  <Override PartName="/ppt/slideLayouts/slideLayout12.xml" ContentType="application/vnd.openxmlformats-officedocument.presentationml.slideLayout+xml"/>
  <Override PartName="/ppt/theme/theme10.xml" ContentType="application/vnd.openxmlformats-officedocument.theme+xml"/>
  <Override PartName="/ppt/slideLayouts/slideLayout13.xml" ContentType="application/vnd.openxmlformats-officedocument.presentationml.slideLayout+xml"/>
  <Override PartName="/ppt/theme/theme11.xml" ContentType="application/vnd.openxmlformats-officedocument.theme+xml"/>
  <Override PartName="/ppt/slideLayouts/slideLayout14.xml" ContentType="application/vnd.openxmlformats-officedocument.presentationml.slideLayout+xml"/>
  <Override PartName="/ppt/theme/theme1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13.xml" ContentType="application/vnd.openxmlformats-officedocument.theme+xml"/>
  <Override PartName="/ppt/slideLayouts/slideLayout18.xml" ContentType="application/vnd.openxmlformats-officedocument.presentationml.slideLayout+xml"/>
  <Override PartName="/ppt/theme/theme14.xml" ContentType="application/vnd.openxmlformats-officedocument.theme+xml"/>
  <Override PartName="/ppt/slideLayouts/slideLayout19.xml" ContentType="application/vnd.openxmlformats-officedocument.presentationml.slideLayout+xml"/>
  <Override PartName="/ppt/theme/theme15.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16.xml" ContentType="application/vnd.openxmlformats-officedocument.theme+xml"/>
  <Override PartName="/ppt/slideLayouts/slideLayout22.xml" ContentType="application/vnd.openxmlformats-officedocument.presentationml.slideLayout+xml"/>
  <Override PartName="/ppt/theme/theme17.xml" ContentType="application/vnd.openxmlformats-officedocument.theme+xml"/>
  <Override PartName="/ppt/slideLayouts/slideLayout23.xml" ContentType="application/vnd.openxmlformats-officedocument.presentationml.slideLayout+xml"/>
  <Override PartName="/ppt/theme/theme18.xml" ContentType="application/vnd.openxmlformats-officedocument.theme+xml"/>
  <Override PartName="/ppt/slideLayouts/slideLayout24.xml" ContentType="application/vnd.openxmlformats-officedocument.presentationml.slideLayout+xml"/>
  <Override PartName="/ppt/theme/theme19.xml" ContentType="application/vnd.openxmlformats-officedocument.theme+xml"/>
  <Override PartName="/ppt/slideLayouts/slideLayout25.xml" ContentType="application/vnd.openxmlformats-officedocument.presentationml.slideLayout+xml"/>
  <Override PartName="/ppt/theme/theme20.xml" ContentType="application/vnd.openxmlformats-officedocument.theme+xml"/>
  <Override PartName="/ppt/slideLayouts/slideLayout26.xml" ContentType="application/vnd.openxmlformats-officedocument.presentationml.slideLayout+xml"/>
  <Override PartName="/ppt/theme/theme21.xml" ContentType="application/vnd.openxmlformats-officedocument.theme+xml"/>
  <Override PartName="/ppt/slideLayouts/slideLayout27.xml" ContentType="application/vnd.openxmlformats-officedocument.presentationml.slideLayout+xml"/>
  <Override PartName="/ppt/theme/theme22.xml" ContentType="application/vnd.openxmlformats-officedocument.theme+xml"/>
  <Override PartName="/ppt/slideLayouts/slideLayout28.xml" ContentType="application/vnd.openxmlformats-officedocument.presentationml.slideLayout+xml"/>
  <Override PartName="/ppt/theme/theme23.xml" ContentType="application/vnd.openxmlformats-officedocument.theme+xml"/>
  <Override PartName="/ppt/slideLayouts/slideLayout29.xml" ContentType="application/vnd.openxmlformats-officedocument.presentationml.slideLayout+xml"/>
  <Override PartName="/ppt/theme/theme24.xml" ContentType="application/vnd.openxmlformats-officedocument.theme+xml"/>
  <Override PartName="/ppt/slideLayouts/slideLayout30.xml" ContentType="application/vnd.openxmlformats-officedocument.presentationml.slideLayout+xml"/>
  <Override PartName="/ppt/theme/theme25.xml" ContentType="application/vnd.openxmlformats-officedocument.theme+xml"/>
  <Override PartName="/ppt/slideLayouts/slideLayout31.xml" ContentType="application/vnd.openxmlformats-officedocument.presentationml.slideLayout+xml"/>
  <Override PartName="/ppt/theme/theme26.xml" ContentType="application/vnd.openxmlformats-officedocument.theme+xml"/>
  <Override PartName="/ppt/slideLayouts/slideLayout32.xml" ContentType="application/vnd.openxmlformats-officedocument.presentationml.slideLayout+xml"/>
  <Override PartName="/ppt/theme/theme27.xml" ContentType="application/vnd.openxmlformats-officedocument.theme+xml"/>
  <Override PartName="/ppt/slideLayouts/slideLayout33.xml" ContentType="application/vnd.openxmlformats-officedocument.presentationml.slideLayout+xml"/>
  <Override PartName="/ppt/theme/theme28.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9.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30.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31.xml" ContentType="application/vnd.openxmlformats-officedocument.theme+xml"/>
  <Override PartName="/ppt/theme/theme3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Override PartName="/ppt/slides/slide660.xml" ContentType="application/vnd.openxmlformats-officedocument.presentationml.slide+xml"/>
  <Override PartName="/ppt/notesSlides/notesSlide660.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1" r:id="rId4"/>
    <p:sldMasterId id="2147483862" r:id="rId5"/>
    <p:sldMasterId id="2147483863" r:id="rId6"/>
    <p:sldMasterId id="2147483889" r:id="rId7"/>
    <p:sldMasterId id="2147483922" r:id="rId8"/>
    <p:sldMasterId id="2147483956" r:id="rId9"/>
    <p:sldMasterId id="2147484079" r:id="rId10"/>
    <p:sldMasterId id="2147484137" r:id="rId11"/>
    <p:sldMasterId id="2147484171" r:id="rId12"/>
    <p:sldMasterId id="2147484313" r:id="rId13"/>
    <p:sldMasterId id="2147484450" r:id="rId14"/>
    <p:sldMasterId id="2147484480" r:id="rId15"/>
    <p:sldMasterId id="2147484511" r:id="rId16"/>
    <p:sldMasterId id="2147484590" r:id="rId17"/>
    <p:sldMasterId id="2147484715" r:id="rId18"/>
    <p:sldMasterId id="2147484720" r:id="rId19"/>
    <p:sldMasterId id="2147484724" r:id="rId20"/>
    <p:sldMasterId id="2147484726" r:id="rId21"/>
    <p:sldMasterId id="2147484732" r:id="rId22"/>
    <p:sldMasterId id="2147484735" r:id="rId23"/>
    <p:sldMasterId id="2147484822" r:id="rId24"/>
    <p:sldMasterId id="2147484916" r:id="rId25"/>
    <p:sldMasterId id="2147484919" r:id="rId26"/>
    <p:sldMasterId id="2147484927" r:id="rId27"/>
    <p:sldMasterId id="2147484967" r:id="rId28"/>
    <p:sldMasterId id="2147484973" r:id="rId29"/>
    <p:sldMasterId id="2147484977" r:id="rId30"/>
    <p:sldMasterId id="2147484982" r:id="rId31"/>
    <p:sldMasterId id="2147485067" r:id="rId32"/>
    <p:sldMasterId id="2147485189" r:id="rId33"/>
    <p:sldMasterId id="2147485238" r:id="rId34"/>
  </p:sldMasterIdLst>
  <p:notesMasterIdLst>
    <p:notesMasterId r:id="rId130"/>
  </p:notesMasterIdLst>
  <p:sldIdLst>
    <p:sldId id="2147478434" r:id="rId35"/>
    <p:sldId id="2147480654" r:id="rId36"/>
    <p:sldId id="2147480655" r:id="rId37"/>
    <p:sldId id="2147478975" r:id="rId38"/>
    <p:sldId id="2147480650" r:id="rId39"/>
    <p:sldId id="2147478816" r:id="rId40"/>
    <p:sldId id="2147480864" r:id="rId41"/>
    <p:sldId id="2147480865" r:id="rId42"/>
    <p:sldId id="2147480653" r:id="rId43"/>
    <p:sldId id="2147479030" r:id="rId44"/>
    <p:sldId id="2147479554" r:id="rId45"/>
    <p:sldId id="2147480888" r:id="rId46"/>
    <p:sldId id="2147480889" r:id="rId47"/>
    <p:sldId id="2147480890" r:id="rId48"/>
    <p:sldId id="2147478815" r:id="rId49"/>
    <p:sldId id="2147479029" r:id="rId50"/>
    <p:sldId id="2147479028" r:id="rId51"/>
    <p:sldId id="2147480659" r:id="rId52"/>
    <p:sldId id="2147472639" r:id="rId53"/>
    <p:sldId id="2147480649" r:id="rId54"/>
    <p:sldId id="2147478431" r:id="rId55"/>
    <p:sldId id="2123259244" r:id="rId56"/>
    <p:sldId id="2147480875" r:id="rId57"/>
    <p:sldId id="2147480868" r:id="rId58"/>
    <p:sldId id="2147472638" r:id="rId59"/>
    <p:sldId id="2147480871" r:id="rId60"/>
    <p:sldId id="257" r:id="rId61"/>
    <p:sldId id="2147480881" r:id="rId62"/>
    <p:sldId id="2147479009" r:id="rId63"/>
    <p:sldId id="4641" r:id="rId64"/>
    <p:sldId id="2147480907" r:id="rId65"/>
    <p:sldId id="2147480876" r:id="rId66"/>
    <p:sldId id="2147471015" r:id="rId67"/>
    <p:sldId id="2147479592" r:id="rId68"/>
    <p:sldId id="2147480867" r:id="rId69"/>
    <p:sldId id="2147472621" r:id="rId70"/>
    <p:sldId id="2123259327" r:id="rId71"/>
    <p:sldId id="2147480891" r:id="rId72"/>
    <p:sldId id="2147480901" r:id="rId73"/>
    <p:sldId id="2147480902" r:id="rId74"/>
    <p:sldId id="2147480914" r:id="rId75"/>
    <p:sldId id="2147480905" r:id="rId76"/>
    <p:sldId id="2146846732" r:id="rId77"/>
    <p:sldId id="2146846733" r:id="rId78"/>
    <p:sldId id="2147470762" r:id="rId79"/>
    <p:sldId id="2147480924" r:id="rId80"/>
    <p:sldId id="2147480925" r:id="rId81"/>
    <p:sldId id="2147480916" r:id="rId82"/>
    <p:sldId id="2123259184" r:id="rId83"/>
    <p:sldId id="2146846684" r:id="rId84"/>
    <p:sldId id="2123259249" r:id="rId85"/>
    <p:sldId id="2076138793" r:id="rId86"/>
    <p:sldId id="2147478980" r:id="rId87"/>
    <p:sldId id="2147478968" r:id="rId88"/>
    <p:sldId id="2147480866" r:id="rId89"/>
    <p:sldId id="2123259190" r:id="rId90"/>
    <p:sldId id="2123259191" r:id="rId91"/>
    <p:sldId id="2076138800" r:id="rId92"/>
    <p:sldId id="2123259192" r:id="rId93"/>
    <p:sldId id="1710" r:id="rId94"/>
    <p:sldId id="2147480885" r:id="rId95"/>
    <p:sldId id="2147479023" r:id="rId96"/>
    <p:sldId id="2147472569" r:id="rId97"/>
    <p:sldId id="2147472612" r:id="rId98"/>
    <p:sldId id="2147480872" r:id="rId99"/>
    <p:sldId id="2147480939" r:id="rId100"/>
    <p:sldId id="2147480923" r:id="rId101"/>
    <p:sldId id="2147468995" r:id="rId102"/>
    <p:sldId id="2147478473" r:id="rId103"/>
    <p:sldId id="2147470904" r:id="rId104"/>
    <p:sldId id="2147471217" r:id="rId105"/>
    <p:sldId id="2147472471" r:id="rId106"/>
    <p:sldId id="2123259251" r:id="rId107"/>
    <p:sldId id="2147480886" r:id="rId108"/>
    <p:sldId id="2123259158" r:id="rId109"/>
    <p:sldId id="2123259157" r:id="rId110"/>
    <p:sldId id="2147480873" r:id="rId111"/>
    <p:sldId id="2147480874" r:id="rId112"/>
    <p:sldId id="2147480938" r:id="rId113"/>
    <p:sldId id="2147470786" r:id="rId114"/>
    <p:sldId id="2147469549" r:id="rId115"/>
    <p:sldId id="2147471010" r:id="rId116"/>
    <p:sldId id="2147471011" r:id="rId117"/>
    <p:sldId id="2147469552" r:id="rId118"/>
    <p:sldId id="2147469553" r:id="rId119"/>
    <p:sldId id="2147478952" r:id="rId120"/>
    <p:sldId id="2147480798" r:id="rId121"/>
    <p:sldId id="2147480796" r:id="rId122"/>
    <p:sldId id="2147478955" r:id="rId123"/>
    <p:sldId id="2147479938" r:id="rId124"/>
    <p:sldId id="2147480794" r:id="rId125"/>
    <p:sldId id="256" r:id="rId126"/>
    <p:sldId id="2147480795" r:id="rId127"/>
    <p:sldId id="2147480799" r:id="rId128"/>
    <p:sldId id="2147480362" r:id="rId12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3094449B-1140-478A-B18D-98CF947E3C3F}">
          <p14:sldIdLst>
            <p14:sldId id="2147478434"/>
            <p14:sldId id="2147480654"/>
            <p14:sldId id="2147480655"/>
            <p14:sldId id="2147478975"/>
            <p14:sldId id="2147480650"/>
            <p14:sldId id="2147478816"/>
            <p14:sldId id="2147480864"/>
            <p14:sldId id="2147480865"/>
          </p14:sldIdLst>
        </p14:section>
        <p14:section name="Main - End to End Security" id="{88FDE601-633B-4F58-98BB-0DEE099609FE}">
          <p14:sldIdLst>
            <p14:sldId id="2147480653"/>
            <p14:sldId id="2147479030"/>
            <p14:sldId id="2147479554"/>
            <p14:sldId id="2147480888"/>
            <p14:sldId id="2147480889"/>
            <p14:sldId id="2147480890"/>
            <p14:sldId id="2147478815"/>
            <p14:sldId id="2147479029"/>
            <p14:sldId id="2147479028"/>
          </p14:sldIdLst>
        </p14:section>
        <p14:section name="Main - Rules" id="{4FF13776-E474-462F-ACE9-324B3647499E}">
          <p14:sldIdLst>
            <p14:sldId id="2147480659"/>
            <p14:sldId id="2147472639"/>
            <p14:sldId id="2147480649"/>
            <p14:sldId id="2147478431"/>
          </p14:sldIdLst>
        </p14:section>
        <p14:section name="Menu &amp; Next Steps" id="{2C6B80CC-FD29-45EB-AE41-6615C026DEB3}">
          <p14:sldIdLst>
            <p14:sldId id="2123259244"/>
            <p14:sldId id="2147480875"/>
            <p14:sldId id="2147480868"/>
            <p14:sldId id="2147472638"/>
            <p14:sldId id="2147480871"/>
            <p14:sldId id="257"/>
          </p14:sldIdLst>
        </p14:section>
        <p14:section name="References" id="{B0DB512B-DF27-423B-B61F-DAF4381DCB1A}">
          <p14:sldIdLst>
            <p14:sldId id="2147480881"/>
            <p14:sldId id="2147479009"/>
          </p14:sldIdLst>
        </p14:section>
        <p14:section name="Zero Trust" id="{8CFAB5D1-F946-449C-A723-804ACB8B5D30}">
          <p14:sldIdLst>
            <p14:sldId id="4641"/>
            <p14:sldId id="2147480907"/>
            <p14:sldId id="2147480876"/>
            <p14:sldId id="2147471015"/>
            <p14:sldId id="2147479592"/>
            <p14:sldId id="2147480867"/>
            <p14:sldId id="2147472621"/>
            <p14:sldId id="2123259327"/>
            <p14:sldId id="2147480891"/>
            <p14:sldId id="2147480901"/>
            <p14:sldId id="2147480902"/>
            <p14:sldId id="2147480914"/>
            <p14:sldId id="2147480905"/>
          </p14:sldIdLst>
        </p14:section>
        <p14:section name="People and Roles" id="{43695000-EDE8-43DB-9712-E7EA3702997E}">
          <p14:sldIdLst>
            <p14:sldId id="2146846732"/>
            <p14:sldId id="2146846733"/>
            <p14:sldId id="2147470762"/>
          </p14:sldIdLst>
        </p14:section>
        <p14:section name="Microsoft Capabilities" id="{B76BD95B-89AF-4ECB-A6C9-D25085D5D5D7}">
          <p14:sldIdLst>
            <p14:sldId id="2147480924"/>
            <p14:sldId id="2147480925"/>
          </p14:sldIdLst>
        </p14:section>
        <p14:section name="Microsoft Capabilities (Build)" id="{CC3F4995-7195-4327-8A28-1281D8C383AF}">
          <p14:sldIdLst>
            <p14:sldId id="2147480916"/>
          </p14:sldIdLst>
        </p14:section>
        <p14:section name="Multi-Cloud Capabilities" id="{296B27D5-12A1-45A9-A314-4F25E6C0C8A1}">
          <p14:sldIdLst>
            <p14:sldId id="2123259184"/>
            <p14:sldId id="2146846684"/>
            <p14:sldId id="2123259249"/>
            <p14:sldId id="2076138793"/>
          </p14:sldIdLst>
        </p14:section>
        <p14:section name="User Access / SSE" id="{CC127351-5997-445B-9570-37BBC81FA52A}">
          <p14:sldIdLst>
            <p14:sldId id="2147478980"/>
            <p14:sldId id="2147478968"/>
            <p14:sldId id="2147480866"/>
          </p14:sldIdLst>
        </p14:section>
        <p14:section name="Privileged Access" id="{75CA2750-C9EA-437E-BEC2-100C6415ABA7}">
          <p14:sldIdLst>
            <p14:sldId id="2123259190"/>
            <p14:sldId id="2123259191"/>
          </p14:sldIdLst>
        </p14:section>
        <p14:section name="Security Operations (SecOps/SOC)" id="{21C4F463-1B0F-4D0A-9DCD-89E30DA510EC}">
          <p14:sldIdLst>
            <p14:sldId id="2076138800"/>
            <p14:sldId id="2123259192"/>
          </p14:sldIdLst>
        </p14:section>
        <p14:section name="IoT and OT" id="{500DE142-D91E-4275-B20D-FB32E121C573}">
          <p14:sldIdLst>
            <p14:sldId id="1710"/>
            <p14:sldId id="2147480885"/>
          </p14:sldIdLst>
        </p14:section>
        <p14:section name="Infrastructure Security" id="{8D024B5A-434B-44F1-94C7-0229E4F20787}">
          <p14:sldIdLst>
            <p14:sldId id="2147479023"/>
          </p14:sldIdLst>
        </p14:section>
        <p14:section name="Patching" id="{2923A718-962C-4B65-8629-502CB402EA22}">
          <p14:sldIdLst>
            <p14:sldId id="2147472569"/>
            <p14:sldId id="2147472612"/>
            <p14:sldId id="2147480872"/>
          </p14:sldIdLst>
        </p14:section>
        <p14:section name="DevSecOps" id="{35B54DC8-466B-4E59-A868-E75D05A53E79}">
          <p14:sldIdLst>
            <p14:sldId id="2147480939"/>
          </p14:sldIdLst>
        </p14:section>
        <p14:section name="Attack Chain" id="{25D1BFE4-7E75-4267-89CD-3FF11AC79497}">
          <p14:sldIdLst>
            <p14:sldId id="2147480923"/>
          </p14:sldIdLst>
        </p14:section>
        <p14:section name="Attack Chain (Build)" id="{C972F7B2-046D-4CD6-9EEE-F69C4E36DECF}">
          <p14:sldIdLst>
            <p14:sldId id="2147468995"/>
          </p14:sldIdLst>
        </p14:section>
        <p14:section name="Threat Environment" id="{25F8CA28-5D44-4135-873D-0D8746BC7B69}">
          <p14:sldIdLst>
            <p14:sldId id="2147478473"/>
            <p14:sldId id="2147470904"/>
            <p14:sldId id="2147471217"/>
            <p14:sldId id="2147472471"/>
            <p14:sldId id="2123259251"/>
            <p14:sldId id="2147480886"/>
            <p14:sldId id="2123259158"/>
            <p14:sldId id="2123259157"/>
          </p14:sldIdLst>
        </p14:section>
        <p14:section name="Microsoft 365 E5 &amp; Product Families" id="{9B0E3EFA-4BC9-4473-BAD7-206E67EDCCFE}">
          <p14:sldIdLst>
            <p14:sldId id="2147480873"/>
            <p14:sldId id="2147480874"/>
            <p14:sldId id="2147480938"/>
          </p14:sldIdLst>
        </p14:section>
        <p14:section name="Access Modernization Journey" id="{56E5A5A2-524F-4459-90C6-6CC5E34B4F5A}">
          <p14:sldIdLst>
            <p14:sldId id="2147470786"/>
            <p14:sldId id="2147469549"/>
            <p14:sldId id="2147471010"/>
            <p14:sldId id="2147471011"/>
            <p14:sldId id="2147469552"/>
            <p14:sldId id="2147469553"/>
          </p14:sldIdLst>
        </p14:section>
        <p14:section name="AI and Security" id="{6577A9C1-257E-44BC-8377-6ED56E142DF1}">
          <p14:sldIdLst>
            <p14:sldId id="2147478952"/>
            <p14:sldId id="2147480798"/>
            <p14:sldId id="2147480796"/>
            <p14:sldId id="2147478955"/>
            <p14:sldId id="2147479938"/>
            <p14:sldId id="2147480794"/>
            <p14:sldId id="256"/>
            <p14:sldId id="2147480795"/>
            <p14:sldId id="2147480799"/>
            <p14:sldId id="2147480362"/>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5F3FF"/>
    <a:srgbClr val="DDEDFA"/>
    <a:srgbClr val="005A9F"/>
    <a:srgbClr val="008000"/>
    <a:srgbClr val="FFFFCC"/>
    <a:srgbClr val="CDEAFF"/>
    <a:srgbClr val="0078D4"/>
    <a:srgbClr val="595959"/>
    <a:srgbClr val="D9D9D9"/>
    <a:srgbClr val="D83B0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D7CEC07-B933-4CDC-B4E8-81BB63DA1BBC}" v="7" dt="2023-12-01T15:57:46.445"/>
    <p1510:client id="{574E5387-1574-CDFD-308C-70FEB395FB66}" v="1" dt="2023-11-30T21:35:02.397"/>
    <p1510:client id="{997C8991-6309-0431-7ECD-664E7FD35202}" v="2" dt="2023-11-30T21:33:21.707"/>
    <p1510:client id="{D9D8FAFA-EC1D-47AA-97E3-7592DF61323D}" v="2" dt="2023-11-30T16:37:17.20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3" d="100"/>
          <a:sy n="103" d="100"/>
        </p:scale>
        <p:origin x="816" y="76"/>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83.xml"/><Relationship Id="rId21" Type="http://schemas.openxmlformats.org/officeDocument/2006/relationships/slideMaster" Target="slideMasters/slideMaster18.xml"/><Relationship Id="rId42" Type="http://schemas.openxmlformats.org/officeDocument/2006/relationships/slide" Target="slides/slide8.xml"/><Relationship Id="rId63" Type="http://schemas.openxmlformats.org/officeDocument/2006/relationships/slide" Target="slides/slide29.xml"/><Relationship Id="rId84" Type="http://schemas.openxmlformats.org/officeDocument/2006/relationships/slide" Target="slides/slide50.xml"/><Relationship Id="rId138" Type="http://schemas.microsoft.com/office/2018/10/relationships/authors" Target="authors.xml"/><Relationship Id="rId16" Type="http://schemas.openxmlformats.org/officeDocument/2006/relationships/slideMaster" Target="slideMasters/slideMaster13.xml"/><Relationship Id="rId107" Type="http://schemas.openxmlformats.org/officeDocument/2006/relationships/slide" Target="slides/slide73.xml"/><Relationship Id="rId11" Type="http://schemas.openxmlformats.org/officeDocument/2006/relationships/slideMaster" Target="slideMasters/slideMaster8.xml"/><Relationship Id="rId32" Type="http://schemas.openxmlformats.org/officeDocument/2006/relationships/slideMaster" Target="slideMasters/slideMaster29.xml"/><Relationship Id="rId37" Type="http://schemas.openxmlformats.org/officeDocument/2006/relationships/slide" Target="slides/slide3.xml"/><Relationship Id="rId53" Type="http://schemas.openxmlformats.org/officeDocument/2006/relationships/slide" Target="slides/slide19.xml"/><Relationship Id="rId58" Type="http://schemas.openxmlformats.org/officeDocument/2006/relationships/slide" Target="slides/slide24.xml"/><Relationship Id="rId74" Type="http://schemas.openxmlformats.org/officeDocument/2006/relationships/slide" Target="slides/slide40.xml"/><Relationship Id="rId79" Type="http://schemas.openxmlformats.org/officeDocument/2006/relationships/slide" Target="slides/slide45.xml"/><Relationship Id="rId102" Type="http://schemas.openxmlformats.org/officeDocument/2006/relationships/slide" Target="slides/slide68.xml"/><Relationship Id="rId123" Type="http://schemas.openxmlformats.org/officeDocument/2006/relationships/slide" Target="slides/slide89.xml"/><Relationship Id="rId128" Type="http://schemas.openxmlformats.org/officeDocument/2006/relationships/slide" Target="slides/slide94.xml"/><Relationship Id="rId5" Type="http://schemas.openxmlformats.org/officeDocument/2006/relationships/slideMaster" Target="slideMasters/slideMaster2.xml"/><Relationship Id="rId90" Type="http://schemas.openxmlformats.org/officeDocument/2006/relationships/slide" Target="slides/slide56.xml"/><Relationship Id="rId95" Type="http://schemas.openxmlformats.org/officeDocument/2006/relationships/slide" Target="slides/slide61.xml"/><Relationship Id="rId22" Type="http://schemas.openxmlformats.org/officeDocument/2006/relationships/slideMaster" Target="slideMasters/slideMaster19.xml"/><Relationship Id="rId27" Type="http://schemas.openxmlformats.org/officeDocument/2006/relationships/slideMaster" Target="slideMasters/slideMaster24.xml"/><Relationship Id="rId43" Type="http://schemas.openxmlformats.org/officeDocument/2006/relationships/slide" Target="slides/slide9.xml"/><Relationship Id="rId48" Type="http://schemas.openxmlformats.org/officeDocument/2006/relationships/slide" Target="slides/slide14.xml"/><Relationship Id="rId64" Type="http://schemas.openxmlformats.org/officeDocument/2006/relationships/slide" Target="slides/slide30.xml"/><Relationship Id="rId69" Type="http://schemas.openxmlformats.org/officeDocument/2006/relationships/slide" Target="slides/slide35.xml"/><Relationship Id="rId113" Type="http://schemas.openxmlformats.org/officeDocument/2006/relationships/slide" Target="slides/slide79.xml"/><Relationship Id="rId118" Type="http://schemas.openxmlformats.org/officeDocument/2006/relationships/slide" Target="slides/slide84.xml"/><Relationship Id="rId134" Type="http://schemas.openxmlformats.org/officeDocument/2006/relationships/theme" Target="theme/theme1.xml"/><Relationship Id="rId80" Type="http://schemas.openxmlformats.org/officeDocument/2006/relationships/slide" Target="slides/slide46.xml"/><Relationship Id="rId85" Type="http://schemas.openxmlformats.org/officeDocument/2006/relationships/slide" Target="slides/slide51.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33" Type="http://schemas.openxmlformats.org/officeDocument/2006/relationships/slideMaster" Target="slideMasters/slideMaster30.xml"/><Relationship Id="rId38" Type="http://schemas.openxmlformats.org/officeDocument/2006/relationships/slide" Target="slides/slide4.xml"/><Relationship Id="rId59" Type="http://schemas.openxmlformats.org/officeDocument/2006/relationships/slide" Target="slides/slide25.xml"/><Relationship Id="rId103" Type="http://schemas.openxmlformats.org/officeDocument/2006/relationships/slide" Target="slides/slide69.xml"/><Relationship Id="rId108" Type="http://schemas.openxmlformats.org/officeDocument/2006/relationships/slide" Target="slides/slide74.xml"/><Relationship Id="rId124" Type="http://schemas.openxmlformats.org/officeDocument/2006/relationships/slide" Target="slides/slide90.xml"/><Relationship Id="rId129" Type="http://schemas.openxmlformats.org/officeDocument/2006/relationships/slide" Target="slides/slide95.xml"/><Relationship Id="rId54" Type="http://schemas.openxmlformats.org/officeDocument/2006/relationships/slide" Target="slides/slide20.xml"/><Relationship Id="rId70" Type="http://schemas.openxmlformats.org/officeDocument/2006/relationships/slide" Target="slides/slide36.xml"/><Relationship Id="rId75" Type="http://schemas.openxmlformats.org/officeDocument/2006/relationships/slide" Target="slides/slide41.xml"/><Relationship Id="rId91" Type="http://schemas.openxmlformats.org/officeDocument/2006/relationships/slide" Target="slides/slide57.xml"/><Relationship Id="rId96" Type="http://schemas.openxmlformats.org/officeDocument/2006/relationships/slide" Target="slides/slide62.xml"/><Relationship Id="rId1" Type="http://schemas.openxmlformats.org/officeDocument/2006/relationships/customXml" Target="../customXml/item1.xml"/><Relationship Id="rId6" Type="http://schemas.openxmlformats.org/officeDocument/2006/relationships/slideMaster" Target="slideMasters/slideMaster3.xml"/><Relationship Id="rId23" Type="http://schemas.openxmlformats.org/officeDocument/2006/relationships/slideMaster" Target="slideMasters/slideMaster20.xml"/><Relationship Id="rId28" Type="http://schemas.openxmlformats.org/officeDocument/2006/relationships/slideMaster" Target="slideMasters/slideMaster25.xml"/><Relationship Id="rId49" Type="http://schemas.openxmlformats.org/officeDocument/2006/relationships/slide" Target="slides/slide15.xml"/><Relationship Id="rId114" Type="http://schemas.openxmlformats.org/officeDocument/2006/relationships/slide" Target="slides/slide80.xml"/><Relationship Id="rId119" Type="http://schemas.openxmlformats.org/officeDocument/2006/relationships/slide" Target="slides/slide85.xml"/><Relationship Id="rId44" Type="http://schemas.openxmlformats.org/officeDocument/2006/relationships/slide" Target="slides/slide10.xml"/><Relationship Id="rId60" Type="http://schemas.openxmlformats.org/officeDocument/2006/relationships/slide" Target="slides/slide26.xml"/><Relationship Id="rId65" Type="http://schemas.openxmlformats.org/officeDocument/2006/relationships/slide" Target="slides/slide31.xml"/><Relationship Id="rId81" Type="http://schemas.openxmlformats.org/officeDocument/2006/relationships/slide" Target="slides/slide47.xml"/><Relationship Id="rId86" Type="http://schemas.openxmlformats.org/officeDocument/2006/relationships/slide" Target="slides/slide52.xml"/><Relationship Id="rId130" Type="http://schemas.openxmlformats.org/officeDocument/2006/relationships/notesMaster" Target="notesMasters/notesMaster1.xml"/><Relationship Id="rId135" Type="http://schemas.openxmlformats.org/officeDocument/2006/relationships/tableStyles" Target="tableStyles.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39" Type="http://schemas.openxmlformats.org/officeDocument/2006/relationships/slide" Target="slides/slide5.xml"/><Relationship Id="rId109" Type="http://schemas.openxmlformats.org/officeDocument/2006/relationships/slide" Target="slides/slide75.xml"/><Relationship Id="rId34" Type="http://schemas.openxmlformats.org/officeDocument/2006/relationships/slideMaster" Target="slideMasters/slideMaster31.xml"/><Relationship Id="rId50" Type="http://schemas.openxmlformats.org/officeDocument/2006/relationships/slide" Target="slides/slide16.xml"/><Relationship Id="rId55" Type="http://schemas.openxmlformats.org/officeDocument/2006/relationships/slide" Target="slides/slide21.xml"/><Relationship Id="rId76" Type="http://schemas.openxmlformats.org/officeDocument/2006/relationships/slide" Target="slides/slide42.xml"/><Relationship Id="rId97" Type="http://schemas.openxmlformats.org/officeDocument/2006/relationships/slide" Target="slides/slide63.xml"/><Relationship Id="rId104" Type="http://schemas.openxmlformats.org/officeDocument/2006/relationships/slide" Target="slides/slide70.xml"/><Relationship Id="rId120" Type="http://schemas.openxmlformats.org/officeDocument/2006/relationships/slide" Target="slides/slide86.xml"/><Relationship Id="rId125" Type="http://schemas.openxmlformats.org/officeDocument/2006/relationships/slide" Target="slides/slide91.xml"/><Relationship Id="rId7" Type="http://schemas.openxmlformats.org/officeDocument/2006/relationships/slideMaster" Target="slideMasters/slideMaster4.xml"/><Relationship Id="rId71" Type="http://schemas.openxmlformats.org/officeDocument/2006/relationships/slide" Target="slides/slide37.xml"/><Relationship Id="rId92" Type="http://schemas.openxmlformats.org/officeDocument/2006/relationships/slide" Target="slides/slide58.xml"/><Relationship Id="rId2" Type="http://schemas.openxmlformats.org/officeDocument/2006/relationships/customXml" Target="../customXml/item2.xml"/><Relationship Id="rId29" Type="http://schemas.openxmlformats.org/officeDocument/2006/relationships/slideMaster" Target="slideMasters/slideMaster26.xml"/><Relationship Id="rId24" Type="http://schemas.openxmlformats.org/officeDocument/2006/relationships/slideMaster" Target="slideMasters/slideMaster21.xml"/><Relationship Id="rId40" Type="http://schemas.openxmlformats.org/officeDocument/2006/relationships/slide" Target="slides/slide6.xml"/><Relationship Id="rId45" Type="http://schemas.openxmlformats.org/officeDocument/2006/relationships/slide" Target="slides/slide11.xml"/><Relationship Id="rId66" Type="http://schemas.openxmlformats.org/officeDocument/2006/relationships/slide" Target="slides/slide32.xml"/><Relationship Id="rId87" Type="http://schemas.openxmlformats.org/officeDocument/2006/relationships/slide" Target="slides/slide53.xml"/><Relationship Id="rId110" Type="http://schemas.openxmlformats.org/officeDocument/2006/relationships/slide" Target="slides/slide76.xml"/><Relationship Id="rId115" Type="http://schemas.openxmlformats.org/officeDocument/2006/relationships/slide" Target="slides/slide81.xml"/><Relationship Id="rId131" Type="http://schemas.openxmlformats.org/officeDocument/2006/relationships/commentAuthors" Target="commentAuthors.xml"/><Relationship Id="rId136" Type="http://schemas.microsoft.com/office/2016/11/relationships/changesInfo" Target="changesInfos/changesInfo1.xml"/><Relationship Id="rId61" Type="http://schemas.openxmlformats.org/officeDocument/2006/relationships/slide" Target="slides/slide27.xml"/><Relationship Id="rId82" Type="http://schemas.openxmlformats.org/officeDocument/2006/relationships/slide" Target="slides/slide48.xml"/><Relationship Id="rId19" Type="http://schemas.openxmlformats.org/officeDocument/2006/relationships/slideMaster" Target="slideMasters/slideMaster16.xml"/><Relationship Id="rId14" Type="http://schemas.openxmlformats.org/officeDocument/2006/relationships/slideMaster" Target="slideMasters/slideMaster11.xml"/><Relationship Id="rId30" Type="http://schemas.openxmlformats.org/officeDocument/2006/relationships/slideMaster" Target="slideMasters/slideMaster27.xml"/><Relationship Id="rId35" Type="http://schemas.openxmlformats.org/officeDocument/2006/relationships/slide" Target="slides/slide1.xml"/><Relationship Id="rId56" Type="http://schemas.openxmlformats.org/officeDocument/2006/relationships/slide" Target="slides/slide22.xml"/><Relationship Id="rId77" Type="http://schemas.openxmlformats.org/officeDocument/2006/relationships/slide" Target="slides/slide43.xml"/><Relationship Id="rId100" Type="http://schemas.openxmlformats.org/officeDocument/2006/relationships/slide" Target="slides/slide66.xml"/><Relationship Id="rId105" Type="http://schemas.openxmlformats.org/officeDocument/2006/relationships/slide" Target="slides/slide71.xml"/><Relationship Id="rId126" Type="http://schemas.openxmlformats.org/officeDocument/2006/relationships/slide" Target="slides/slide92.xml"/><Relationship Id="rId8" Type="http://schemas.openxmlformats.org/officeDocument/2006/relationships/slideMaster" Target="slideMasters/slideMaster5.xml"/><Relationship Id="rId51" Type="http://schemas.openxmlformats.org/officeDocument/2006/relationships/slide" Target="slides/slide17.xml"/><Relationship Id="rId72" Type="http://schemas.openxmlformats.org/officeDocument/2006/relationships/slide" Target="slides/slide38.xml"/><Relationship Id="rId93" Type="http://schemas.openxmlformats.org/officeDocument/2006/relationships/slide" Target="slides/slide59.xml"/><Relationship Id="rId98" Type="http://schemas.openxmlformats.org/officeDocument/2006/relationships/slide" Target="slides/slide64.xml"/><Relationship Id="rId121" Type="http://schemas.openxmlformats.org/officeDocument/2006/relationships/slide" Target="slides/slide87.xml"/><Relationship Id="rId3" Type="http://schemas.openxmlformats.org/officeDocument/2006/relationships/customXml" Target="../customXml/item3.xml"/><Relationship Id="rId25" Type="http://schemas.openxmlformats.org/officeDocument/2006/relationships/slideMaster" Target="slideMasters/slideMaster22.xml"/><Relationship Id="rId46" Type="http://schemas.openxmlformats.org/officeDocument/2006/relationships/slide" Target="slides/slide12.xml"/><Relationship Id="rId67" Type="http://schemas.openxmlformats.org/officeDocument/2006/relationships/slide" Target="slides/slide33.xml"/><Relationship Id="rId116" Type="http://schemas.openxmlformats.org/officeDocument/2006/relationships/slide" Target="slides/slide82.xml"/><Relationship Id="rId137" Type="http://schemas.microsoft.com/office/2015/10/relationships/revisionInfo" Target="revisionInfo.xml"/><Relationship Id="rId20" Type="http://schemas.openxmlformats.org/officeDocument/2006/relationships/slideMaster" Target="slideMasters/slideMaster17.xml"/><Relationship Id="rId41" Type="http://schemas.openxmlformats.org/officeDocument/2006/relationships/slide" Target="slides/slide7.xml"/><Relationship Id="rId62" Type="http://schemas.openxmlformats.org/officeDocument/2006/relationships/slide" Target="slides/slide28.xml"/><Relationship Id="rId83" Type="http://schemas.openxmlformats.org/officeDocument/2006/relationships/slide" Target="slides/slide49.xml"/><Relationship Id="rId88" Type="http://schemas.openxmlformats.org/officeDocument/2006/relationships/slide" Target="slides/slide54.xml"/><Relationship Id="rId111" Type="http://schemas.openxmlformats.org/officeDocument/2006/relationships/slide" Target="slides/slide77.xml"/><Relationship Id="rId132" Type="http://schemas.openxmlformats.org/officeDocument/2006/relationships/presProps" Target="presProps.xml"/><Relationship Id="rId15" Type="http://schemas.openxmlformats.org/officeDocument/2006/relationships/slideMaster" Target="slideMasters/slideMaster12.xml"/><Relationship Id="rId36" Type="http://schemas.openxmlformats.org/officeDocument/2006/relationships/slide" Target="slides/slide2.xml"/><Relationship Id="rId57" Type="http://schemas.openxmlformats.org/officeDocument/2006/relationships/slide" Target="slides/slide23.xml"/><Relationship Id="rId106" Type="http://schemas.openxmlformats.org/officeDocument/2006/relationships/slide" Target="slides/slide72.xml"/><Relationship Id="rId127" Type="http://schemas.openxmlformats.org/officeDocument/2006/relationships/slide" Target="slides/slide93.xml"/><Relationship Id="rId10" Type="http://schemas.openxmlformats.org/officeDocument/2006/relationships/slideMaster" Target="slideMasters/slideMaster7.xml"/><Relationship Id="rId31" Type="http://schemas.openxmlformats.org/officeDocument/2006/relationships/slideMaster" Target="slideMasters/slideMaster28.xml"/><Relationship Id="rId52" Type="http://schemas.openxmlformats.org/officeDocument/2006/relationships/slide" Target="slides/slide18.xml"/><Relationship Id="rId73" Type="http://schemas.openxmlformats.org/officeDocument/2006/relationships/slide" Target="slides/slide39.xml"/><Relationship Id="rId78" Type="http://schemas.openxmlformats.org/officeDocument/2006/relationships/slide" Target="slides/slide44.xml"/><Relationship Id="rId94" Type="http://schemas.openxmlformats.org/officeDocument/2006/relationships/slide" Target="slides/slide60.xml"/><Relationship Id="rId99" Type="http://schemas.openxmlformats.org/officeDocument/2006/relationships/slide" Target="slides/slide65.xml"/><Relationship Id="rId101" Type="http://schemas.openxmlformats.org/officeDocument/2006/relationships/slide" Target="slides/slide67.xml"/><Relationship Id="rId122" Type="http://schemas.openxmlformats.org/officeDocument/2006/relationships/slide" Target="slides/slide88.xml"/><Relationship Id="rId4" Type="http://schemas.openxmlformats.org/officeDocument/2006/relationships/slideMaster" Target="slideMasters/slideMaster1.xml"/><Relationship Id="rId9" Type="http://schemas.openxmlformats.org/officeDocument/2006/relationships/slideMaster" Target="slideMasters/slideMaster6.xml"/><Relationship Id="rId26" Type="http://schemas.openxmlformats.org/officeDocument/2006/relationships/slideMaster" Target="slideMasters/slideMaster23.xml"/><Relationship Id="rId47" Type="http://schemas.openxmlformats.org/officeDocument/2006/relationships/slide" Target="slides/slide13.xml"/><Relationship Id="rId68" Type="http://schemas.openxmlformats.org/officeDocument/2006/relationships/slide" Target="slides/slide34.xml"/><Relationship Id="rId89" Type="http://schemas.openxmlformats.org/officeDocument/2006/relationships/slide" Target="slides/slide55.xml"/><Relationship Id="rId112" Type="http://schemas.openxmlformats.org/officeDocument/2006/relationships/slide" Target="slides/slide78.xml"/><Relationship Id="rId133"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k Simos" userId="c67dffaa-54a4-4aef-b866-523fd9eef58d" providerId="ADAL" clId="{3D7CEC07-B933-4CDC-B4E8-81BB63DA1BBC}"/>
    <pc:docChg chg="addSld delSld modSld sldOrd modSection">
      <pc:chgData name="Mark Simos" userId="c67dffaa-54a4-4aef-b866-523fd9eef58d" providerId="ADAL" clId="{3D7CEC07-B933-4CDC-B4E8-81BB63DA1BBC}" dt="2023-12-01T15:57:51.556" v="7" actId="47"/>
      <pc:docMkLst>
        <pc:docMk/>
      </pc:docMkLst>
      <pc:sldChg chg="ord">
        <pc:chgData name="Mark Simos" userId="c67dffaa-54a4-4aef-b866-523fd9eef58d" providerId="ADAL" clId="{3D7CEC07-B933-4CDC-B4E8-81BB63DA1BBC}" dt="2023-11-30T21:39:55.113" v="0" actId="20578"/>
        <pc:sldMkLst>
          <pc:docMk/>
          <pc:sldMk cId="600322072" sldId="2146846684"/>
        </pc:sldMkLst>
      </pc:sldChg>
      <pc:sldChg chg="del">
        <pc:chgData name="Mark Simos" userId="c67dffaa-54a4-4aef-b866-523fd9eef58d" providerId="ADAL" clId="{3D7CEC07-B933-4CDC-B4E8-81BB63DA1BBC}" dt="2023-12-01T15:57:51.556" v="7" actId="47"/>
        <pc:sldMkLst>
          <pc:docMk/>
          <pc:sldMk cId="701270263" sldId="2147478463"/>
        </pc:sldMkLst>
      </pc:sldChg>
      <pc:sldChg chg="del">
        <pc:chgData name="Mark Simos" userId="c67dffaa-54a4-4aef-b866-523fd9eef58d" providerId="ADAL" clId="{3D7CEC07-B933-4CDC-B4E8-81BB63DA1BBC}" dt="2023-12-01T13:48:40.102" v="3" actId="47"/>
        <pc:sldMkLst>
          <pc:docMk/>
          <pc:sldMk cId="1526093783" sldId="2147480919"/>
        </pc:sldMkLst>
      </pc:sldChg>
      <pc:sldChg chg="add">
        <pc:chgData name="Mark Simos" userId="c67dffaa-54a4-4aef-b866-523fd9eef58d" providerId="ADAL" clId="{3D7CEC07-B933-4CDC-B4E8-81BB63DA1BBC}" dt="2023-12-01T13:48:35.501" v="2"/>
        <pc:sldMkLst>
          <pc:docMk/>
          <pc:sldMk cId="4146651973" sldId="2147480938"/>
        </pc:sldMkLst>
      </pc:sldChg>
      <pc:sldChg chg="add del setBg modNotes">
        <pc:chgData name="Mark Simos" userId="c67dffaa-54a4-4aef-b866-523fd9eef58d" providerId="ADAL" clId="{3D7CEC07-B933-4CDC-B4E8-81BB63DA1BBC}" dt="2023-12-01T15:57:46.441" v="6"/>
        <pc:sldMkLst>
          <pc:docMk/>
          <pc:sldMk cId="3859853532" sldId="2147480939"/>
        </pc:sldMkLst>
      </pc:sldChg>
    </pc:docChg>
  </pc:docChgLst>
  <pc:docChgLst>
    <pc:chgData name="Mark Simos" userId="S::mas@microsoft.com::c67dffaa-54a4-4aef-b866-523fd9eef58d" providerId="AD" clId="Web-{574E5387-1574-CDFD-308C-70FEB395FB66}"/>
    <pc:docChg chg="mod">
      <pc:chgData name="Mark Simos" userId="S::mas@microsoft.com::c67dffaa-54a4-4aef-b866-523fd9eef58d" providerId="AD" clId="Web-{574E5387-1574-CDFD-308C-70FEB395FB66}" dt="2023-11-30T21:35:02.397" v="0"/>
      <pc:docMkLst>
        <pc:docMk/>
      </pc:docMkLst>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3048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304800"/>
          </a:xfrm>
          <a:prstGeom prst="rect">
            <a:avLst/>
          </a:prstGeom>
        </p:spPr>
        <p:txBody>
          <a:bodyPr vert="horz" lIns="91440" tIns="45720" rIns="91440" bIns="45720" rtlCol="0"/>
          <a:lstStyle>
            <a:lvl1pPr algn="r">
              <a:defRPr sz="1200"/>
            </a:lvl1pPr>
          </a:lstStyle>
          <a:p>
            <a:fld id="{A3C73270-904A-4C00-9E05-4374D3EFE54F}" type="datetimeFigureOut">
              <a:rPr lang="en-US" smtClean="0"/>
              <a:t>12/1/2023</a:t>
            </a:fld>
            <a:endParaRPr lang="en-US"/>
          </a:p>
        </p:txBody>
      </p:sp>
      <p:sp>
        <p:nvSpPr>
          <p:cNvPr id="4" name="Slide Image Placeholder 3"/>
          <p:cNvSpPr>
            <a:spLocks noGrp="1" noRot="1" noChangeAspect="1"/>
          </p:cNvSpPr>
          <p:nvPr>
            <p:ph type="sldImg" idx="2"/>
          </p:nvPr>
        </p:nvSpPr>
        <p:spPr>
          <a:xfrm>
            <a:off x="2296160" y="463232"/>
            <a:ext cx="2123440" cy="1194436"/>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243840" y="1816100"/>
            <a:ext cx="6370320" cy="705358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69680"/>
            <a:ext cx="2971800" cy="27432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869680"/>
            <a:ext cx="2971800" cy="274320"/>
          </a:xfrm>
          <a:prstGeom prst="rect">
            <a:avLst/>
          </a:prstGeom>
        </p:spPr>
        <p:txBody>
          <a:bodyPr vert="horz" lIns="91440" tIns="45720" rIns="91440" bIns="45720" rtlCol="0" anchor="b"/>
          <a:lstStyle>
            <a:lvl1pPr algn="r">
              <a:defRPr sz="1200"/>
            </a:lvl1pPr>
          </a:lstStyle>
          <a:p>
            <a:fld id="{A724FE22-94F8-4D93-820B-89FCE526CE4F}" type="slidenum">
              <a:rPr lang="en-US" smtClean="0"/>
              <a:t>‹#›</a:t>
            </a:fld>
            <a:endParaRPr lang="en-US"/>
          </a:p>
        </p:txBody>
      </p:sp>
    </p:spTree>
    <p:extLst>
      <p:ext uri="{BB962C8B-B14F-4D97-AF65-F5344CB8AC3E}">
        <p14:creationId xmlns:p14="http://schemas.microsoft.com/office/powerpoint/2010/main" val="2477493849"/>
      </p:ext>
    </p:extLst>
  </p:cSld>
  <p:clrMap bg1="lt1" tx1="dk1" bg2="lt2" tx2="dk2" accent1="accent1" accent2="accent2" accent3="accent3" accent4="accent4" accent5="accent5" accent6="accent6" hlink="hlink" folHlink="folHlink"/>
  <p:notesStyle>
    <a:lvl1pPr marL="0" algn="l" defTabSz="914400" rtl="0" eaLnBrk="1" latinLnBrk="0" hangingPunct="1">
      <a:defRPr sz="900" kern="1200">
        <a:solidFill>
          <a:schemeClr val="tx1"/>
        </a:solidFill>
        <a:latin typeface="Segoe UI" panose="020B0502040204020203" pitchFamily="34" charset="0"/>
        <a:ea typeface="+mn-ea"/>
        <a:cs typeface="Segoe UI" panose="020B0502040204020203" pitchFamily="34" charset="0"/>
      </a:defRPr>
    </a:lvl1pPr>
    <a:lvl2pPr marL="457200" algn="l" defTabSz="914400" rtl="0" eaLnBrk="1" latinLnBrk="0" hangingPunct="1">
      <a:defRPr sz="900" kern="1200">
        <a:solidFill>
          <a:schemeClr val="tx1"/>
        </a:solidFill>
        <a:latin typeface="Segoe UI" panose="020B0502040204020203" pitchFamily="34" charset="0"/>
        <a:ea typeface="+mn-ea"/>
        <a:cs typeface="Segoe UI" panose="020B0502040204020203" pitchFamily="34" charset="0"/>
      </a:defRPr>
    </a:lvl2pPr>
    <a:lvl3pPr marL="914400" algn="l" defTabSz="914400" rtl="0" eaLnBrk="1" latinLnBrk="0" hangingPunct="1">
      <a:defRPr sz="900" kern="1200">
        <a:solidFill>
          <a:schemeClr val="tx1"/>
        </a:solidFill>
        <a:latin typeface="Segoe UI" panose="020B0502040204020203" pitchFamily="34" charset="0"/>
        <a:ea typeface="+mn-ea"/>
        <a:cs typeface="Segoe UI" panose="020B0502040204020203" pitchFamily="34" charset="0"/>
      </a:defRPr>
    </a:lvl3pPr>
    <a:lvl4pPr marL="1371600" algn="l" defTabSz="914400" rtl="0" eaLnBrk="1" latinLnBrk="0" hangingPunct="1">
      <a:defRPr sz="900" kern="1200">
        <a:solidFill>
          <a:schemeClr val="tx1"/>
        </a:solidFill>
        <a:latin typeface="Segoe UI" panose="020B0502040204020203" pitchFamily="34" charset="0"/>
        <a:ea typeface="+mn-ea"/>
        <a:cs typeface="Segoe UI" panose="020B0502040204020203" pitchFamily="34" charset="0"/>
      </a:defRPr>
    </a:lvl4pPr>
    <a:lvl5pPr marL="1828800" algn="l" defTabSz="914400" rtl="0" eaLnBrk="1" latinLnBrk="0" hangingPunct="1">
      <a:defRPr sz="900" kern="1200">
        <a:solidFill>
          <a:schemeClr val="tx1"/>
        </a:solidFill>
        <a:latin typeface="Segoe UI" panose="020B0502040204020203" pitchFamily="34" charset="0"/>
        <a:ea typeface="+mn-ea"/>
        <a:cs typeface="Segoe UI" panose="020B0502040204020203" pitchFamily="34"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s://aka.ms/costofattack" TargetMode="External"/><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3" Type="http://schemas.openxmlformats.org/officeDocument/2006/relationships/hyperlink" Target="https://www.opengroup.org/forum/security/Zerotrust" TargetMode="External"/><Relationship Id="rId2" Type="http://schemas.openxmlformats.org/officeDocument/2006/relationships/slide" Target="../slides/slide36.xml"/><Relationship Id="rId1" Type="http://schemas.openxmlformats.org/officeDocument/2006/relationships/notesMaster" Target="../notesMasters/notesMaster1.xml"/><Relationship Id="rId5" Type="http://schemas.openxmlformats.org/officeDocument/2006/relationships/hyperlink" Target="https://publications.opengroup.org/s232" TargetMode="External"/><Relationship Id="rId4" Type="http://schemas.openxmlformats.org/officeDocument/2006/relationships/hyperlink" Target="https://pubs.opengroup.org/security/zero-trust-commandments/" TargetMode="Externa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s://learn.microsoft.com/en-us/azure/automation/update-management/overview" TargetMode="External"/><Relationship Id="rId2" Type="http://schemas.openxmlformats.org/officeDocument/2006/relationships/slide" Target="../slides/slide38.xml"/><Relationship Id="rId1" Type="http://schemas.openxmlformats.org/officeDocument/2006/relationships/notesMaster" Target="../notesMasters/notesMaster1.xml"/><Relationship Id="rId4" Type="http://schemas.openxmlformats.org/officeDocument/2006/relationships/hyperlink" Target="https://learn.microsoft.com/en-us/azure/backup/backup-overview" TargetMode="External"/></Relationships>
</file>

<file path=ppt/notesSlides/_rels/notesSlide39.xml.rels><?xml version="1.0" encoding="UTF-8" standalone="yes"?>
<Relationships xmlns="http://schemas.openxmlformats.org/package/2006/relationships"><Relationship Id="rId3" Type="http://schemas.openxmlformats.org/officeDocument/2006/relationships/hyperlink" Target="https://www.nist.gov/publications/zero-trust-architecture" TargetMode="External"/><Relationship Id="rId2" Type="http://schemas.openxmlformats.org/officeDocument/2006/relationships/slide" Target="../slides/slide39.xml"/><Relationship Id="rId1" Type="http://schemas.openxmlformats.org/officeDocument/2006/relationships/notesMaster" Target="../notesMasters/notesMaster1.xml"/><Relationship Id="rId4" Type="http://schemas.openxmlformats.org/officeDocument/2006/relationships/hyperlink" Target="https://www.nccoe.nist.gov/projects/implementing-zero-trust-architecture" TargetMode="Externa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3" Type="http://schemas.openxmlformats.org/officeDocument/2006/relationships/hyperlink" Target="https://learn.microsoft.com/en-us/azure/automation/update-management/overview" TargetMode="External"/><Relationship Id="rId2" Type="http://schemas.openxmlformats.org/officeDocument/2006/relationships/slide" Target="../slides/slide40.xml"/><Relationship Id="rId1" Type="http://schemas.openxmlformats.org/officeDocument/2006/relationships/notesMaster" Target="../notesMasters/notesMaster1.xml"/><Relationship Id="rId4" Type="http://schemas.openxmlformats.org/officeDocument/2006/relationships/hyperlink" Target="https://learn.microsoft.com/en-us/azure/backup/backup-overview" TargetMode="External"/></Relationships>
</file>

<file path=ppt/notesSlides/_rels/notesSlide41.xml.rels><?xml version="1.0" encoding="UTF-8" standalone="yes"?>
<Relationships xmlns="http://schemas.openxmlformats.org/package/2006/relationships"><Relationship Id="rId3" Type="http://schemas.openxmlformats.org/officeDocument/2006/relationships/hyperlink" Target="https://aka.ms/ZeroTrust" TargetMode="External"/><Relationship Id="rId2" Type="http://schemas.openxmlformats.org/officeDocument/2006/relationships/slide" Target="../slides/slide41.xml"/><Relationship Id="rId1" Type="http://schemas.openxmlformats.org/officeDocument/2006/relationships/notesMaster" Target="../notesMasters/notesMaster1.xml"/><Relationship Id="rId5" Type="http://schemas.openxmlformats.org/officeDocument/2006/relationships/hyperlink" Target="https://aka.ms/ZTRaMP" TargetMode="External"/><Relationship Id="rId4" Type="http://schemas.openxmlformats.org/officeDocument/2006/relationships/hyperlink" Target="https://learn.microsoft.com/security/zero-trust/deploy/overview" TargetMode="External"/></Relationships>
</file>

<file path=ppt/notesSlides/_rels/notesSlide42.xml.rels><?xml version="1.0" encoding="UTF-8" standalone="yes"?>
<Relationships xmlns="http://schemas.openxmlformats.org/package/2006/relationships"><Relationship Id="rId3" Type="http://schemas.openxmlformats.org/officeDocument/2006/relationships/hyperlink" Target="https://learn.microsoft.com/en-us/azure/automation/update-management/overview" TargetMode="External"/><Relationship Id="rId2" Type="http://schemas.openxmlformats.org/officeDocument/2006/relationships/slide" Target="../slides/slide42.xml"/><Relationship Id="rId1" Type="http://schemas.openxmlformats.org/officeDocument/2006/relationships/notesMaster" Target="../notesMasters/notesMaster1.xml"/><Relationship Id="rId4" Type="http://schemas.openxmlformats.org/officeDocument/2006/relationships/hyperlink" Target="https://learn.microsoft.com/en-us/azure/backup/backup-overview" TargetMode="Externa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3" Type="http://schemas.openxmlformats.org/officeDocument/2006/relationships/hyperlink" Target="https://aka.ms/SecurityRoles" TargetMode="External"/><Relationship Id="rId7" Type="http://schemas.openxmlformats.org/officeDocument/2006/relationships/hyperlink" Target="https://aka.ms/sparoadmap" TargetMode="External"/><Relationship Id="rId2" Type="http://schemas.openxmlformats.org/officeDocument/2006/relationships/slide" Target="../slides/slide44.xml"/><Relationship Id="rId1" Type="http://schemas.openxmlformats.org/officeDocument/2006/relationships/notesMaster" Target="../notesMasters/notesMaster1.xml"/><Relationship Id="rId6" Type="http://schemas.openxmlformats.org/officeDocument/2006/relationships/hyperlink" Target="https://aka.ms/benchmarkdocs" TargetMode="External"/><Relationship Id="rId5" Type="http://schemas.openxmlformats.org/officeDocument/2006/relationships/hyperlink" Target="https://aka.ms/azuresecuritytop10" TargetMode="External"/><Relationship Id="rId4" Type="http://schemas.openxmlformats.org/officeDocument/2006/relationships/image" Target="../media/image175.png"/></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3" Type="http://schemas.openxmlformats.org/officeDocument/2006/relationships/hyperlink" Target="https://aka.ms/markslist" TargetMode="External"/><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3" Type="http://schemas.openxmlformats.org/officeDocument/2006/relationships/hyperlink" Target="https://aka.ms/MCRA" TargetMode="External"/><Relationship Id="rId2" Type="http://schemas.openxmlformats.org/officeDocument/2006/relationships/slide" Target="../slides/slide48.xml"/><Relationship Id="rId1" Type="http://schemas.openxmlformats.org/officeDocument/2006/relationships/notesMaster" Target="../notesMasters/notesMaster1.xml"/><Relationship Id="rId4" Type="http://schemas.openxmlformats.org/officeDocument/2006/relationships/hyperlink" Target="https://aka.ms/markslist" TargetMode="Externa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8" Type="http://schemas.openxmlformats.org/officeDocument/2006/relationships/hyperlink" Target="https://techcommunity.microsoft.com/t5/azure-sentinel/automating-the-onboarding-on-premises-aws-and-gcp-vms-on/ba-p/1488267" TargetMode="External"/><Relationship Id="rId3" Type="http://schemas.openxmlformats.org/officeDocument/2006/relationships/hyperlink" Target="https://learn.microsoft.com/azure/defender-for-cloud/multicloud" TargetMode="External"/><Relationship Id="rId7" Type="http://schemas.openxmlformats.org/officeDocument/2006/relationships/hyperlink" Target="https://nam06.safelinks.protection.outlook.com/?url=https%3A%2F%2Fdocs.microsoft.com%2Fen-us%2Fazure%2Fsecurity-center%2Fquickstart-onboard-aws&amp;data=04%7C01%7CMark.Simos%40microsoft.com%7Ca547a0d8db93456cc04f08d8c1588df3%7C72f988bf86f141af91ab2d7cd011db47%7C1%7C0%7C637471933439569476%7CUnknown%7CTWFpbGZsb3d8eyJWIjoiMC4wLjAwMDAiLCJQIjoiV2luMzIiLCJBTiI6Ik1haWwiLCJXVCI6Mn0%3D%7C1000&amp;sdata=rqR1MO5OJW%2BkBuH%2BXh6DuJZ6ZzTiZEDtf25WNMjzywk%3D&amp;reserved=0" TargetMode="External"/><Relationship Id="rId2" Type="http://schemas.openxmlformats.org/officeDocument/2006/relationships/slide" Target="../slides/slide51.xml"/><Relationship Id="rId1" Type="http://schemas.openxmlformats.org/officeDocument/2006/relationships/notesMaster" Target="../notesMasters/notesMaster1.xml"/><Relationship Id="rId6" Type="http://schemas.openxmlformats.org/officeDocument/2006/relationships/hyperlink" Target="https://nam06.safelinks.protection.outlook.com/?url=https%3A%2F%2Fdocs.microsoft.com%2Fen-us%2Fcloud-app-security%2Fsecurity-config&amp;data=04%7C01%7CMark.Simos%40microsoft.com%7Ca547a0d8db93456cc04f08d8c1588df3%7C72f988bf86f141af91ab2d7cd011db47%7C1%7C0%7C637471933439559480%7CUnknown%7CTWFpbGZsb3d8eyJWIjoiMC4wLjAwMDAiLCJQIjoiV2luMzIiLCJBTiI6Ik1haWwiLCJXVCI6Mn0%3D%7C1000&amp;sdata=inYkTj%2BwuDbPMp7BNWcfTNxF68YVFwdJ9EbM0OSAbK8%3D&amp;reserved=0" TargetMode="External"/><Relationship Id="rId5" Type="http://schemas.openxmlformats.org/officeDocument/2006/relationships/hyperlink" Target="https://nam06.safelinks.protection.outlook.com/?url=https%3A%2F%2Fdocs.microsoft.com%2Fen-us%2Fazure%2Fsecurity-center%2Fquickstart-onboard-gcp&amp;data=04%7C01%7CMark.Simos%40microsoft.com%7Ca547a0d8db93456cc04f08d8c1588df3%7C72f988bf86f141af91ab2d7cd011db47%7C1%7C0%7C637471933439559480%7CUnknown%7CTWFpbGZsb3d8eyJWIjoiMC4wLjAwMDAiLCJQIjoiV2luMzIiLCJBTiI6Ik1haWwiLCJXVCI6Mn0%3D%7C1000&amp;sdata=B3Ec86dntsp%2BCxyvYdTRH4maOX87Jfx3jBp8d0PEYlU%3D&amp;reserved=0" TargetMode="External"/><Relationship Id="rId4" Type="http://schemas.openxmlformats.org/officeDocument/2006/relationships/hyperlink" Target="https://nam06.safelinks.protection.outlook.com/?url=https%3A%2F%2Fdocs.microsoft.com%2Fen-us%2Fazure%2Fsecurity-center%2Fquickstart-onboard-aws&amp;data=04%7C01%7CMark.Simos%40microsoft.com%7Ca547a0d8db93456cc04f08d8c1588df3%7C72f988bf86f141af91ab2d7cd011db47%7C1%7C0%7C637471933439549488%7CUnknown%7CTWFpbGZsb3d8eyJWIjoiMC4wLjAwMDAiLCJQIjoiV2luMzIiLCJBTiI6Ik1haWwiLCJXVCI6Mn0%3D%7C1000&amp;sdata=QNOWdXoTL19HI%2FXI%2B6Mvi8uApNKCzcvEiPoYLvbeyrE%3D&amp;reserved=0" TargetMode="External"/><Relationship Id="rId9" Type="http://schemas.openxmlformats.org/officeDocument/2006/relationships/hyperlink" Target="https://nam06.safelinks.protection.outlook.com/?url=https%3A%2F%2Ftechcommunity.microsoft.com%2Ft5%2Fazure-sentinel%2Fazure-sentinel-syslog-cef-logstash-and-other-3rd-party%2Fba-p%2F803891&amp;data=04%7C01%7CMark.Simos%40microsoft.com%7Ca547a0d8db93456cc04f08d8c1588df3%7C72f988bf86f141af91ab2d7cd011db47%7C1%7C0%7C637471933439579474%7CUnknown%7CTWFpbGZsb3d8eyJWIjoiMC4wLjAwMDAiLCJQIjoiV2luMzIiLCJBTiI6Ik1haWwiLCJXVCI6Mn0%3D%7C1000&amp;sdata=Y98ylgimUlxzksaI7APmVCnJvSvBxaruk7XNEZe7m3c%3D&amp;reserved=0" TargetMode="External"/></Relationships>
</file>

<file path=ppt/notesSlides/_rels/notesSlide52.xml.rels><?xml version="1.0" encoding="UTF-8" standalone="yes"?>
<Relationships xmlns="http://schemas.openxmlformats.org/package/2006/relationships"><Relationship Id="rId3" Type="http://schemas.openxmlformats.org/officeDocument/2006/relationships/hyperlink" Target="https://azure.microsoft.com/en-us/services/azure-arc/" TargetMode="External"/><Relationship Id="rId2" Type="http://schemas.openxmlformats.org/officeDocument/2006/relationships/slide" Target="../slides/slide52.xml"/><Relationship Id="rId1" Type="http://schemas.openxmlformats.org/officeDocument/2006/relationships/notesMaster" Target="../notesMasters/notesMaster1.xml"/><Relationship Id="rId5" Type="http://schemas.openxmlformats.org/officeDocument/2006/relationships/hyperlink" Target="https://www.microsoft.com/security/blog/2020/12/02/protect-your-sql-server-on-premises-in-azure-and-in-multi-cloud/" TargetMode="External"/><Relationship Id="rId4" Type="http://schemas.openxmlformats.org/officeDocument/2006/relationships/hyperlink" Target="https://www.microsoft.com/security/blog/2021/01/27/protecting-multi-cloud-environments-with-azure-security-center/" TargetMode="Externa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8" Type="http://schemas.openxmlformats.org/officeDocument/2006/relationships/hyperlink" Target="https://azure.microsoft.com/en-us/updates/public-preview-illumio-for-azure-firewall/" TargetMode="External"/><Relationship Id="rId3" Type="http://schemas.openxmlformats.org/officeDocument/2006/relationships/hyperlink" Target="https://learn.microsoft.com/azure/active-directory/conditional-access/overview" TargetMode="External"/><Relationship Id="rId7" Type="http://schemas.openxmlformats.org/officeDocument/2006/relationships/hyperlink" Target="https://docs.microsoft.com/azure/active-directory/authentication/tutorial-enable-sspr" TargetMode="External"/><Relationship Id="rId2" Type="http://schemas.openxmlformats.org/officeDocument/2006/relationships/slide" Target="../slides/slide55.xml"/><Relationship Id="rId1" Type="http://schemas.openxmlformats.org/officeDocument/2006/relationships/notesMaster" Target="../notesMasters/notesMaster1.xml"/><Relationship Id="rId6" Type="http://schemas.openxmlformats.org/officeDocument/2006/relationships/hyperlink" Target="https://docs.microsoft.com/windows/security/threat-protection/windows-defender-atp/windows-defender-advanced-threat-protection" TargetMode="External"/><Relationship Id="rId5" Type="http://schemas.openxmlformats.org/officeDocument/2006/relationships/hyperlink" Target="https://learn.microsoft.com/mem/intune/" TargetMode="External"/><Relationship Id="rId4" Type="http://schemas.openxmlformats.org/officeDocument/2006/relationships/hyperlink" Target="https://learn.microsoft.com/azure/global-secure-access/overview-what-is-global-secure-access" TargetMode="Externa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3" Type="http://schemas.openxmlformats.org/officeDocument/2006/relationships/hyperlink" Target="https://learn.microsoft.com/microsoft-365/security/defender/deception-overview" TargetMode="External"/><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3" Type="http://schemas.openxmlformats.org/officeDocument/2006/relationships/hyperlink" Target="https://cyberx-labs.com/blog/how-to-translate-safety-into-security/" TargetMode="External"/><Relationship Id="rId2" Type="http://schemas.openxmlformats.org/officeDocument/2006/relationships/slide" Target="../slides/slide60.xml"/><Relationship Id="rId1" Type="http://schemas.openxmlformats.org/officeDocument/2006/relationships/notesMaster" Target="../notesMasters/notesMaster1.xml"/><Relationship Id="rId4" Type="http://schemas.openxmlformats.org/officeDocument/2006/relationships/hyperlink" Target="https://en.wikipedia.org/wiki/Purdue_Enterprise_Reference_Architecture" TargetMode="Externa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3" Type="http://schemas.openxmlformats.org/officeDocument/2006/relationships/hyperlink" Target="https://aka.ms/WAF" TargetMode="External"/><Relationship Id="rId2" Type="http://schemas.openxmlformats.org/officeDocument/2006/relationships/slide" Target="../slides/slide62.xml"/><Relationship Id="rId1" Type="http://schemas.openxmlformats.org/officeDocument/2006/relationships/notesMaster" Target="../notesMasters/notesMaster1.xml"/><Relationship Id="rId5" Type="http://schemas.openxmlformats.org/officeDocument/2006/relationships/hyperlink" Target="https://aka.ms/CAF" TargetMode="External"/><Relationship Id="rId4" Type="http://schemas.openxmlformats.org/officeDocument/2006/relationships/hyperlink" Target="https://aka.ms/BenchmarkDocs" TargetMode="Externa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0.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8" Type="http://schemas.openxmlformats.org/officeDocument/2006/relationships/hyperlink" Target="https://aka.ms/ZT-M365" TargetMode="External"/><Relationship Id="rId3" Type="http://schemas.openxmlformats.org/officeDocument/2006/relationships/hyperlink" Target="https://aka.ms/ZTRaMP" TargetMode="External"/><Relationship Id="rId7" Type="http://schemas.openxmlformats.org/officeDocument/2006/relationships/hyperlink" Target="https://learn.microsoft.com/en-us/security/zero-trust/adopt/meet-regulatory-compliance-requirements" TargetMode="External"/><Relationship Id="rId2" Type="http://schemas.openxmlformats.org/officeDocument/2006/relationships/slide" Target="../slides/slide8.xml"/><Relationship Id="rId1" Type="http://schemas.openxmlformats.org/officeDocument/2006/relationships/notesMaster" Target="../notesMasters/notesMaster1.xml"/><Relationship Id="rId6" Type="http://schemas.openxmlformats.org/officeDocument/2006/relationships/hyperlink" Target="https://learn.microsoft.com/en-us/security/zero-trust/adopt/identify-protect-sensitive-business-data" TargetMode="External"/><Relationship Id="rId5" Type="http://schemas.openxmlformats.org/officeDocument/2006/relationships/hyperlink" Target="https://learn.microsoft.com/en-us/security/zero-trust/adopt/secure-remote-hybrid-work" TargetMode="External"/><Relationship Id="rId4" Type="http://schemas.openxmlformats.org/officeDocument/2006/relationships/hyperlink" Target="https://learn.microsoft.com/security/zero-trust/adopt/rapidly-modernize-security-posture" TargetMode="Externa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3" Type="http://schemas.openxmlformats.org/officeDocument/2006/relationships/hyperlink" Target="https://microsoft-my.sharepoint-df.com/:w:/r/personal/hemmap_microsoft_com/Documents/Projects/Copilot%20Telemetry/AI%20Glossary.docx?d=wf7e6097c0edf46b888c5c4315a31d4be&amp;csf=1&amp;web=1&amp;e=TcTpZG" TargetMode="External"/><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lvl="0" defTabSz="914099" eaLnBrk="0" hangingPunct="0">
              <a:defRPr/>
            </a:pPr>
            <a:r>
              <a:rPr lang="en-US" kern="0" dirty="0">
                <a:latin typeface="Segoe UI" pitchFamily="34" charset="0"/>
                <a:ea typeface="Segoe UI" pitchFamily="34" charset="0"/>
                <a:cs typeface="Segoe UI" pitchFamily="34" charset="0"/>
              </a:rPr>
              <a:t>© Microsoft Corporation. All rights reserved. Microsoft, Windows, and other product names are or may be registered trademarks and/or trademarks in the U.S. and/or other countries.</a:t>
            </a:r>
          </a:p>
          <a:p>
            <a:pPr lvl="0" defTabSz="914099" eaLnBrk="0" hangingPunct="0">
              <a:defRPr/>
            </a:pPr>
            <a:endParaRPr lang="en-US" kern="0" dirty="0">
              <a:latin typeface="Segoe UI" pitchFamily="34" charset="0"/>
              <a:ea typeface="Segoe UI" pitchFamily="34" charset="0"/>
              <a:cs typeface="Segoe UI" pitchFamily="34" charset="0"/>
            </a:endParaRPr>
          </a:p>
          <a:p>
            <a:pPr lvl="0" defTabSz="914099" eaLnBrk="0" hangingPunct="0">
              <a:defRPr/>
            </a:pPr>
            <a:r>
              <a:rPr lang="en-US" kern="0" dirty="0">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a:t>
            </a:r>
          </a:p>
          <a:p>
            <a:pPr lvl="0" defTabSz="914099" eaLnBrk="0" hangingPunct="0">
              <a:defRPr/>
            </a:pPr>
            <a:endParaRPr lang="en-US" kern="0" dirty="0">
              <a:latin typeface="Segoe UI" pitchFamily="34" charset="0"/>
              <a:ea typeface="Segoe UI" pitchFamily="34" charset="0"/>
              <a:cs typeface="Segoe UI" pitchFamily="34" charset="0"/>
            </a:endParaRPr>
          </a:p>
          <a:p>
            <a:pPr lvl="0" defTabSz="914099" eaLnBrk="0" hangingPunct="0">
              <a:defRPr/>
            </a:pPr>
            <a:r>
              <a:rPr lang="en-US" kern="0" dirty="0">
                <a:latin typeface="Segoe UI" pitchFamily="34" charset="0"/>
                <a:ea typeface="Segoe UI" pitchFamily="34" charset="0"/>
                <a:cs typeface="Segoe UI" pitchFamily="34" charset="0"/>
              </a:rPr>
              <a:t>MICROSOFT MAKES NO WARRANTIES, EXPRESS, IMPLIED OR STATUTORY, AS TO THE INFORMATION IN THIS PRESENTATION.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latin typeface="Segoe UI" panose="020B0502040204020203" pitchFamily="34" charset="0"/>
              <a:cs typeface="Segoe UI" panose="020B0502040204020203" pitchFamily="34" charset="0"/>
            </a:endParaRPr>
          </a:p>
          <a:p>
            <a:r>
              <a:rPr lang="en-US" b="1" u="sng" kern="1200" dirty="0">
                <a:effectLst/>
                <a:latin typeface="Segoe UI" panose="020B0502040204020203" pitchFamily="34" charset="0"/>
                <a:cs typeface="Segoe UI" panose="020B0502040204020203" pitchFamily="34" charset="0"/>
              </a:rPr>
              <a:t>What has changed and why</a:t>
            </a:r>
            <a:endParaRPr lang="en-US" u="sng" kern="1200" dirty="0">
              <a:effectLst/>
              <a:latin typeface="Segoe UI" panose="020B0502040204020203" pitchFamily="34" charset="0"/>
              <a:cs typeface="Segoe UI" panose="020B0502040204020203" pitchFamily="34" charset="0"/>
            </a:endParaRPr>
          </a:p>
          <a:p>
            <a:r>
              <a:rPr lang="en-US" kern="1200" dirty="0">
                <a:effectLst/>
                <a:latin typeface="Segoe UI" panose="020B0502040204020203" pitchFamily="34" charset="0"/>
                <a:cs typeface="Segoe UI" panose="020B0502040204020203" pitchFamily="34" charset="0"/>
              </a:rPr>
              <a:t>This presentation evolves over time, so here are a few highlights on what's changed</a:t>
            </a:r>
          </a:p>
          <a:p>
            <a:endParaRPr lang="en-US" b="0" i="1" dirty="0">
              <a:latin typeface="Segoe UI" panose="020B0502040204020203" pitchFamily="34" charset="0"/>
              <a:cs typeface="Segoe UI" panose="020B0502040204020203" pitchFamily="34" charset="0"/>
            </a:endParaRPr>
          </a:p>
          <a:p>
            <a:r>
              <a:rPr lang="en-US" b="0" i="0" u="sng" dirty="0">
                <a:latin typeface="Segoe UI" panose="020B0502040204020203" pitchFamily="34" charset="0"/>
                <a:cs typeface="Segoe UI" panose="020B0502040204020203" pitchFamily="34" charset="0"/>
              </a:rPr>
              <a:t>December 2023 release</a:t>
            </a:r>
          </a:p>
          <a:p>
            <a:pPr marL="0" marR="0" lvl="0" indent="0" algn="l" defTabSz="932472" rtl="0" eaLnBrk="1" fontAlgn="base" latinLnBrk="0" hangingPunct="1">
              <a:lnSpc>
                <a:spcPct val="100000"/>
              </a:lnSpc>
              <a:spcBef>
                <a:spcPct val="0"/>
              </a:spcBef>
              <a:spcAft>
                <a:spcPct val="0"/>
              </a:spcAft>
              <a:buClrTx/>
              <a:buSzTx/>
              <a:buFontTx/>
              <a:buNone/>
              <a:tabLst/>
              <a:defRPr/>
            </a:pPr>
            <a:r>
              <a:rPr lang="en-US" dirty="0">
                <a:latin typeface="Segoe UI" panose="020B0502040204020203" pitchFamily="34" charset="0"/>
                <a:cs typeface="Segoe UI" panose="020B0502040204020203" pitchFamily="34" charset="0"/>
              </a:rPr>
              <a:t>This release evolved MCRA from a ‘collection of technical diagrams’ into an integral component of Microsoft’s Security Adoption Framework (SAF). This MCRA presentation is a subset of the full Microsoft Unified workshop </a:t>
            </a:r>
            <a:r>
              <a:rPr kumimoji="0" lang="en-US" b="1"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Security Architecture Design Session (ADS) Module 1 – Zero Trust Architecture </a:t>
            </a:r>
            <a:r>
              <a:rPr kumimoji="0" lang="en-US" b="0"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focused on e</a:t>
            </a:r>
            <a:r>
              <a:rPr lang="en-US" b="0" i="0" dirty="0" err="1">
                <a:latin typeface="Segoe UI" panose="020B0502040204020203" pitchFamily="34" charset="0"/>
                <a:cs typeface="Segoe UI" panose="020B0502040204020203" pitchFamily="34" charset="0"/>
              </a:rPr>
              <a:t>nd</a:t>
            </a:r>
            <a:r>
              <a:rPr lang="en-US" b="0" i="0" dirty="0">
                <a:latin typeface="Segoe UI" panose="020B0502040204020203" pitchFamily="34" charset="0"/>
                <a:cs typeface="Segoe UI" panose="020B0502040204020203" pitchFamily="34" charset="0"/>
              </a:rPr>
              <a:t> to end security using Zero Trust principles. </a:t>
            </a:r>
          </a:p>
          <a:p>
            <a:r>
              <a:rPr lang="en-US" b="0" i="1" u="none" dirty="0">
                <a:latin typeface="Segoe UI" panose="020B0502040204020203" pitchFamily="34" charset="0"/>
                <a:cs typeface="Segoe UI" panose="020B0502040204020203" pitchFamily="34" charset="0"/>
              </a:rPr>
              <a:t>Changes in this release include:</a:t>
            </a:r>
          </a:p>
          <a:p>
            <a:pPr marL="285750" marR="0" lvl="0" indent="-2857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kern="0" dirty="0">
                <a:latin typeface="Segoe UI" panose="020B0502040204020203" pitchFamily="34" charset="0"/>
                <a:cs typeface="Segoe UI" panose="020B0502040204020203" pitchFamily="34" charset="0"/>
              </a:rPr>
              <a:t>Updated presentation content to focus on end to end architecture and related topics</a:t>
            </a:r>
          </a:p>
          <a:p>
            <a:pPr marL="285750" marR="0" lvl="0" indent="-2857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0" i="0" kern="0" dirty="0">
                <a:latin typeface="Segoe UI" panose="020B0502040204020203" pitchFamily="34" charset="0"/>
                <a:ea typeface="Segoe UI" panose="020B0502040204020203" pitchFamily="34" charset="0"/>
                <a:cs typeface="Segoe UI" panose="020B0502040204020203" pitchFamily="34" charset="0"/>
              </a:rPr>
              <a:t>Restructured main diagram page to include current relevant content and add link to MCRA videos</a:t>
            </a:r>
            <a:endParaRPr lang="en-US" b="0" i="0" dirty="0">
              <a:latin typeface="Segoe UI" panose="020B0502040204020203" pitchFamily="34" charset="0"/>
              <a:cs typeface="Segoe UI" panose="020B0502040204020203" pitchFamily="34" charset="0"/>
            </a:endParaRPr>
          </a:p>
          <a:p>
            <a:pPr marL="285750" indent="-285750" defTabSz="932472" fontAlgn="base">
              <a:spcBef>
                <a:spcPct val="0"/>
              </a:spcBef>
              <a:spcAft>
                <a:spcPct val="0"/>
              </a:spcAft>
              <a:buFont typeface="Arial" panose="020B0604020202020204" pitchFamily="34" charset="0"/>
              <a:buChar char="•"/>
              <a:defRPr/>
            </a:pPr>
            <a:r>
              <a:rPr lang="en-US" kern="0" dirty="0">
                <a:latin typeface="Segoe UI" panose="020B0502040204020203" pitchFamily="34" charset="0"/>
                <a:cs typeface="Segoe UI" panose="020B0502040204020203" pitchFamily="34" charset="0"/>
              </a:rPr>
              <a:t>Updated technical diagrams with new products, updated products, and product name changes (see slides notes of each diagram for details on changes)</a:t>
            </a:r>
          </a:p>
          <a:p>
            <a:pPr marL="285750" marR="0" lvl="0" indent="-2857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900" b="0" kern="0" dirty="0">
                <a:solidFill>
                  <a:schemeClr val="tx1">
                    <a:lumMod val="50000"/>
                  </a:schemeClr>
                </a:solidFill>
                <a:latin typeface="Segoe UI Semibold" panose="020B0702040204020203" pitchFamily="34" charset="0"/>
                <a:cs typeface="Segoe UI Semibold" panose="020B0702040204020203" pitchFamily="34" charset="0"/>
              </a:rPr>
              <a:t>Added Zero Trust mappings to NIST and The Open Group including slides notes/references</a:t>
            </a:r>
            <a:endParaRPr lang="en-US" kern="0" dirty="0">
              <a:latin typeface="Segoe UI" panose="020B0502040204020203" pitchFamily="34" charset="0"/>
              <a:cs typeface="Segoe UI" panose="020B0502040204020203" pitchFamily="34" charset="0"/>
            </a:endParaRPr>
          </a:p>
          <a:p>
            <a:endParaRPr lang="en-US" b="1" i="0" u="sng" kern="1200" dirty="0">
              <a:effectLst/>
              <a:latin typeface="Segoe UI" panose="020B0502040204020203" pitchFamily="34" charset="0"/>
              <a:cs typeface="Segoe UI" panose="020B0502040204020203" pitchFamily="34" charset="0"/>
            </a:endParaRPr>
          </a:p>
          <a:p>
            <a:r>
              <a:rPr lang="en-US" b="0" i="0" u="sng" kern="1200" dirty="0">
                <a:effectLst/>
                <a:latin typeface="Segoe UI" panose="020B0502040204020203" pitchFamily="34" charset="0"/>
                <a:cs typeface="Segoe UI" panose="020B0502040204020203" pitchFamily="34" charset="0"/>
              </a:rPr>
              <a:t>December 2021 release</a:t>
            </a:r>
          </a:p>
          <a:p>
            <a:pPr marL="171450" lvl="0" indent="-171450" defTabSz="932472" fontAlgn="base">
              <a:spcBef>
                <a:spcPct val="0"/>
              </a:spcBef>
              <a:spcAft>
                <a:spcPct val="0"/>
              </a:spcAft>
              <a:buFont typeface="Arial" panose="020B0604020202020204" pitchFamily="34" charset="0"/>
              <a:buChar char="•"/>
              <a:defRPr/>
            </a:pPr>
            <a:r>
              <a:rPr lang="en-US" kern="0" dirty="0">
                <a:latin typeface="Segoe UI" panose="020B0502040204020203" pitchFamily="34" charset="0"/>
                <a:ea typeface="Segoe UI" panose="020B0502040204020203" pitchFamily="34" charset="0"/>
                <a:cs typeface="Segoe UI" panose="020B0502040204020203" pitchFamily="34" charset="0"/>
              </a:rPr>
              <a:t>Added Section on Zero Trust Transformation  Secure Access Service Edge (SASE)</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kern="0" dirty="0">
                <a:latin typeface="Segoe UI" panose="020B0502040204020203" pitchFamily="34" charset="0"/>
                <a:ea typeface="Segoe UI" panose="020B0502040204020203" pitchFamily="34" charset="0"/>
                <a:cs typeface="Segoe UI" panose="020B0502040204020203" pitchFamily="34" charset="0"/>
              </a:rPr>
              <a:t>Journey from a network security architecture perspective</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kern="0" dirty="0">
                <a:latin typeface="Segoe UI" panose="020B0502040204020203" pitchFamily="34" charset="0"/>
                <a:ea typeface="Segoe UI" panose="020B0502040204020203" pitchFamily="34" charset="0"/>
                <a:cs typeface="Segoe UI" panose="020B0502040204020203" pitchFamily="34" charset="0"/>
              </a:rPr>
              <a:t>Added Defender for IoT (and OT) to attack chain diagram</a:t>
            </a:r>
          </a:p>
          <a:p>
            <a:pPr marL="171450" marR="0" lvl="0" indent="-171450" defTabSz="932472" eaLnBrk="1" fontAlgn="base" latinLnBrk="0" hangingPunct="1">
              <a:lnSpc>
                <a:spcPct val="100000"/>
              </a:lnSpc>
              <a:spcBef>
                <a:spcPct val="0"/>
              </a:spcBef>
              <a:spcAft>
                <a:spcPct val="0"/>
              </a:spcAft>
              <a:buClrTx/>
              <a:buSzTx/>
              <a:buFont typeface="Arial" panose="020B0604020202020204" pitchFamily="34" charset="0"/>
              <a:buChar char="•"/>
              <a:tabLst/>
              <a:defRPr/>
            </a:pPr>
            <a:r>
              <a:rPr lang="en-US" kern="0" dirty="0">
                <a:latin typeface="Segoe UI" panose="020B0502040204020203" pitchFamily="34" charset="0"/>
                <a:ea typeface="Segoe UI" panose="020B0502040204020203" pitchFamily="34" charset="0"/>
                <a:cs typeface="Segoe UI" panose="020B0502040204020203" pitchFamily="34" charset="0"/>
              </a:rPr>
              <a:t>Added Data Security to People diagram</a:t>
            </a:r>
          </a:p>
          <a:p>
            <a:pPr marL="171450" marR="0" lvl="0" indent="-171450" defTabSz="932472" eaLnBrk="1" fontAlgn="base" latinLnBrk="0" hangingPunct="1">
              <a:lnSpc>
                <a:spcPct val="100000"/>
              </a:lnSpc>
              <a:spcBef>
                <a:spcPct val="0"/>
              </a:spcBef>
              <a:spcAft>
                <a:spcPct val="0"/>
              </a:spcAft>
              <a:buClrTx/>
              <a:buSzTx/>
              <a:buFont typeface="Arial" panose="020B0604020202020204" pitchFamily="34" charset="0"/>
              <a:buChar char="•"/>
              <a:tabLst/>
              <a:defRPr/>
            </a:pPr>
            <a:r>
              <a:rPr lang="en-US" kern="0" dirty="0">
                <a:latin typeface="Segoe UI" panose="020B0502040204020203" pitchFamily="34" charset="0"/>
                <a:ea typeface="Segoe UI" panose="020B0502040204020203" pitchFamily="34" charset="0"/>
                <a:cs typeface="Segoe UI" panose="020B0502040204020203" pitchFamily="34" charset="0"/>
              </a:rPr>
              <a:t>Added Role Types Diagram to People section</a:t>
            </a:r>
          </a:p>
          <a:p>
            <a:pPr marL="171450" marR="0" lvl="0" indent="-171450" defTabSz="932472"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b="0" i="0" u="none" strike="noStrike" kern="0" cap="none" spc="0" normalizeH="0" baseline="0" noProof="0" dirty="0">
                <a:ln>
                  <a:noFill/>
                </a:ln>
                <a:effectLst/>
                <a:uLnTx/>
                <a:uFillTx/>
                <a:latin typeface="Segoe UI" panose="020B0502040204020203" pitchFamily="34" charset="0"/>
                <a:ea typeface="Segoe UI" panose="020B0502040204020203" pitchFamily="34" charset="0"/>
                <a:cs typeface="Segoe UI" panose="020B0502040204020203" pitchFamily="34" charset="0"/>
              </a:rPr>
              <a:t>Updated Zero Trust slides – Definition, Rapid Modernization Plan (</a:t>
            </a:r>
            <a:r>
              <a:rPr lang="en-US" kern="0" dirty="0" err="1">
                <a:latin typeface="Segoe UI" panose="020B0502040204020203" pitchFamily="34" charset="0"/>
                <a:ea typeface="Segoe UI" panose="020B0502040204020203" pitchFamily="34" charset="0"/>
                <a:cs typeface="Segoe UI" panose="020B0502040204020203" pitchFamily="34" charset="0"/>
              </a:rPr>
              <a:t>RaMP</a:t>
            </a:r>
            <a:r>
              <a:rPr lang="en-US" kern="0" dirty="0">
                <a:latin typeface="Segoe UI" panose="020B0502040204020203" pitchFamily="34" charset="0"/>
                <a:ea typeface="Segoe UI" panose="020B0502040204020203" pitchFamily="34" charset="0"/>
                <a:cs typeface="Segoe UI" panose="020B0502040204020203" pitchFamily="34" charset="0"/>
              </a:rPr>
              <a:t>), simple summary diagram, </a:t>
            </a:r>
            <a:r>
              <a:rPr kumimoji="0" lang="en-US" b="0" i="0" u="none" strike="noStrike" kern="0" cap="none" spc="0" normalizeH="0" baseline="0" noProof="0" dirty="0">
                <a:ln>
                  <a:noFill/>
                </a:ln>
                <a:effectLst/>
                <a:uLnTx/>
                <a:uFillTx/>
                <a:latin typeface="Segoe UI" panose="020B0502040204020203" pitchFamily="34" charset="0"/>
                <a:ea typeface="Segoe UI" panose="020B0502040204020203" pitchFamily="34" charset="0"/>
                <a:cs typeface="Segoe UI" panose="020B0502040204020203" pitchFamily="34" charset="0"/>
              </a:rPr>
              <a:t>Zero Trust User Access (including a</a:t>
            </a:r>
            <a:r>
              <a:rPr lang="en-US" kern="0" dirty="0" err="1">
                <a:latin typeface="Segoe UI" panose="020B0502040204020203" pitchFamily="34" charset="0"/>
                <a:ea typeface="Segoe UI" panose="020B0502040204020203" pitchFamily="34" charset="0"/>
                <a:cs typeface="Segoe UI" panose="020B0502040204020203" pitchFamily="34" charset="0"/>
              </a:rPr>
              <a:t>nimation</a:t>
            </a:r>
            <a:r>
              <a:rPr lang="en-US" kern="0" dirty="0">
                <a:latin typeface="Segoe UI" panose="020B0502040204020203" pitchFamily="34" charset="0"/>
                <a:ea typeface="Segoe UI" panose="020B0502040204020203" pitchFamily="34" charset="0"/>
                <a:cs typeface="Segoe UI" panose="020B0502040204020203" pitchFamily="34" charset="0"/>
              </a:rPr>
              <a:t> order, 3</a:t>
            </a:r>
            <a:r>
              <a:rPr lang="en-US" kern="0" baseline="30000" dirty="0">
                <a:latin typeface="Segoe UI" panose="020B0502040204020203" pitchFamily="34" charset="0"/>
                <a:ea typeface="Segoe UI" panose="020B0502040204020203" pitchFamily="34" charset="0"/>
                <a:cs typeface="Segoe UI" panose="020B0502040204020203" pitchFamily="34" charset="0"/>
              </a:rPr>
              <a:t>rd</a:t>
            </a:r>
            <a:r>
              <a:rPr lang="en-US" kern="0" dirty="0">
                <a:latin typeface="Segoe UI" panose="020B0502040204020203" pitchFamily="34" charset="0"/>
                <a:ea typeface="Segoe UI" panose="020B0502040204020203" pitchFamily="34" charset="0"/>
                <a:cs typeface="Segoe UI" panose="020B0502040204020203" pitchFamily="34" charset="0"/>
              </a:rPr>
              <a:t> party MFA, Device Filters)</a:t>
            </a:r>
          </a:p>
          <a:p>
            <a:pPr marL="171450" indent="-171450" defTabSz="932472" fontAlgn="base">
              <a:spcBef>
                <a:spcPct val="0"/>
              </a:spcBef>
              <a:spcAft>
                <a:spcPct val="0"/>
              </a:spcAft>
              <a:buFont typeface="Arial" panose="020B0604020202020204" pitchFamily="34" charset="0"/>
              <a:buChar char="•"/>
              <a:defRPr/>
            </a:pPr>
            <a:r>
              <a:rPr lang="en-US" kern="0" dirty="0">
                <a:latin typeface="Segoe UI" panose="020B0502040204020203" pitchFamily="34" charset="0"/>
                <a:ea typeface="Segoe UI" panose="020B0502040204020203" pitchFamily="34" charset="0"/>
                <a:cs typeface="Segoe UI" panose="020B0502040204020203" pitchFamily="34" charset="0"/>
              </a:rPr>
              <a:t>Updated Threat Intelligence slides – updated statistics, added MDDR links, added D4IoT Product, and added original research like Section 52/ransomware/disinformation</a:t>
            </a:r>
          </a:p>
          <a:p>
            <a:pPr marL="171450" marR="0" lvl="0" indent="-171450" defTabSz="932472" eaLnBrk="1" fontAlgn="base" latinLnBrk="0" hangingPunct="1">
              <a:lnSpc>
                <a:spcPct val="100000"/>
              </a:lnSpc>
              <a:spcBef>
                <a:spcPct val="0"/>
              </a:spcBef>
              <a:spcAft>
                <a:spcPct val="0"/>
              </a:spcAft>
              <a:buClrTx/>
              <a:buSzTx/>
              <a:buFont typeface="Arial" panose="020B0604020202020204" pitchFamily="34" charset="0"/>
              <a:buChar char="•"/>
              <a:tabLst/>
              <a:defRPr/>
            </a:pPr>
            <a:r>
              <a:rPr lang="en-US" kern="0" dirty="0">
                <a:latin typeface="Segoe UI" panose="020B0502040204020203" pitchFamily="34" charset="0"/>
                <a:ea typeface="Segoe UI" panose="020B0502040204020203" pitchFamily="34" charset="0"/>
                <a:cs typeface="Segoe UI" panose="020B0502040204020203" pitchFamily="34" charset="0"/>
              </a:rPr>
              <a:t>Update Product Names based on changes at Ignite 2021</a:t>
            </a:r>
          </a:p>
          <a:p>
            <a:pPr marL="742950" lvl="1" indent="-285750" defTabSz="932472" fontAlgn="base">
              <a:spcBef>
                <a:spcPct val="0"/>
              </a:spcBef>
              <a:spcAft>
                <a:spcPct val="0"/>
              </a:spcAft>
              <a:buFont typeface="Arial" panose="020B0604020202020204" pitchFamily="34" charset="0"/>
              <a:buChar char="•"/>
              <a:defRPr/>
            </a:pPr>
            <a:r>
              <a:rPr lang="en-US" kern="0" dirty="0">
                <a:latin typeface="Segoe UI" panose="020B0502040204020203" pitchFamily="34" charset="0"/>
                <a:ea typeface="Segoe UI" panose="020B0502040204020203" pitchFamily="34" charset="0"/>
                <a:cs typeface="Segoe UI" panose="020B0502040204020203" pitchFamily="34" charset="0"/>
              </a:rPr>
              <a:t>Azure Sentinel </a:t>
            </a:r>
            <a:r>
              <a:rPr lang="en-US" kern="0" dirty="0">
                <a:latin typeface="Segoe UI" panose="020B0502040204020203" pitchFamily="34" charset="0"/>
                <a:ea typeface="Segoe UI" panose="020B0502040204020203" pitchFamily="34" charset="0"/>
                <a:cs typeface="Segoe UI" panose="020B0502040204020203" pitchFamily="34" charset="0"/>
                <a:sym typeface="Wingdings" panose="05000000000000000000" pitchFamily="2" charset="2"/>
              </a:rPr>
              <a:t> </a:t>
            </a:r>
            <a:r>
              <a:rPr lang="en-US" kern="0" dirty="0">
                <a:latin typeface="Segoe UI" panose="020B0502040204020203" pitchFamily="34" charset="0"/>
                <a:ea typeface="Segoe UI" panose="020B0502040204020203" pitchFamily="34" charset="0"/>
                <a:cs typeface="Segoe UI" panose="020B0502040204020203" pitchFamily="34" charset="0"/>
              </a:rPr>
              <a:t>Microsoft Sentinel</a:t>
            </a:r>
          </a:p>
          <a:p>
            <a:pPr marL="742950" lvl="1" indent="-285750" defTabSz="932472" fontAlgn="base">
              <a:spcBef>
                <a:spcPct val="0"/>
              </a:spcBef>
              <a:spcAft>
                <a:spcPct val="0"/>
              </a:spcAft>
              <a:buFont typeface="Arial" panose="020B0604020202020204" pitchFamily="34" charset="0"/>
              <a:buChar char="•"/>
              <a:defRPr/>
            </a:pPr>
            <a:r>
              <a:rPr lang="en-US" kern="0" dirty="0">
                <a:latin typeface="Segoe UI" panose="020B0502040204020203" pitchFamily="34" charset="0"/>
                <a:ea typeface="Segoe UI" panose="020B0502040204020203" pitchFamily="34" charset="0"/>
                <a:cs typeface="Segoe UI" panose="020B0502040204020203" pitchFamily="34" charset="0"/>
              </a:rPr>
              <a:t>Azure Security Center + Azure Defender </a:t>
            </a:r>
            <a:r>
              <a:rPr lang="en-US" kern="0" dirty="0">
                <a:latin typeface="Segoe UI" panose="020B0502040204020203" pitchFamily="34" charset="0"/>
                <a:ea typeface="Segoe UI" panose="020B0502040204020203" pitchFamily="34" charset="0"/>
                <a:cs typeface="Segoe UI" panose="020B0502040204020203" pitchFamily="34" charset="0"/>
                <a:sym typeface="Wingdings" panose="05000000000000000000" pitchFamily="2" charset="2"/>
              </a:rPr>
              <a:t> </a:t>
            </a:r>
            <a:r>
              <a:rPr lang="en-US" kern="0" dirty="0">
                <a:latin typeface="Segoe UI" panose="020B0502040204020203" pitchFamily="34" charset="0"/>
                <a:ea typeface="Segoe UI" panose="020B0502040204020203" pitchFamily="34" charset="0"/>
                <a:cs typeface="Segoe UI" panose="020B0502040204020203" pitchFamily="34" charset="0"/>
              </a:rPr>
              <a:t>Microsoft Defender for Cloud</a:t>
            </a:r>
          </a:p>
          <a:p>
            <a:pPr marL="742950" lvl="1" indent="-285750" defTabSz="932472" fontAlgn="base">
              <a:spcBef>
                <a:spcPct val="0"/>
              </a:spcBef>
              <a:spcAft>
                <a:spcPct val="0"/>
              </a:spcAft>
              <a:buFont typeface="Arial" panose="020B0604020202020204" pitchFamily="34" charset="0"/>
              <a:buChar char="•"/>
              <a:defRPr/>
            </a:pPr>
            <a:r>
              <a:rPr lang="en-US" kern="0" dirty="0">
                <a:latin typeface="Segoe UI" panose="020B0502040204020203" pitchFamily="34" charset="0"/>
                <a:ea typeface="Segoe UI" panose="020B0502040204020203" pitchFamily="34" charset="0"/>
                <a:cs typeface="Segoe UI" panose="020B0502040204020203" pitchFamily="34" charset="0"/>
              </a:rPr>
              <a:t>Microsoft Cloud App Security </a:t>
            </a:r>
            <a:r>
              <a:rPr lang="en-US" kern="0" dirty="0">
                <a:latin typeface="Segoe UI" panose="020B0502040204020203" pitchFamily="34" charset="0"/>
                <a:ea typeface="Segoe UI" panose="020B0502040204020203" pitchFamily="34" charset="0"/>
                <a:cs typeface="Segoe UI" panose="020B0502040204020203" pitchFamily="34" charset="0"/>
                <a:sym typeface="Wingdings" panose="05000000000000000000" pitchFamily="2" charset="2"/>
              </a:rPr>
              <a:t> </a:t>
            </a:r>
            <a:r>
              <a:rPr lang="en-US" kern="0" dirty="0">
                <a:latin typeface="Segoe UI" panose="020B0502040204020203" pitchFamily="34" charset="0"/>
                <a:ea typeface="Segoe UI" panose="020B0502040204020203" pitchFamily="34" charset="0"/>
                <a:cs typeface="Segoe UI" panose="020B0502040204020203" pitchFamily="34" charset="0"/>
              </a:rPr>
              <a:t>Microsoft Defender for Cloud Apps</a:t>
            </a:r>
          </a:p>
          <a:p>
            <a:pPr marL="742950" marR="0" lvl="1" indent="-2857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kern="0" dirty="0">
                <a:latin typeface="Segoe UI" panose="020B0502040204020203" pitchFamily="34" charset="0"/>
                <a:ea typeface="Segoe UI" panose="020B0502040204020203" pitchFamily="34" charset="0"/>
                <a:cs typeface="Segoe UI" panose="020B0502040204020203" pitchFamily="34" charset="0"/>
              </a:rPr>
              <a:t>Azure Defender for IoT </a:t>
            </a:r>
            <a:r>
              <a:rPr lang="en-US" kern="0" dirty="0">
                <a:latin typeface="Segoe UI" panose="020B0502040204020203" pitchFamily="34" charset="0"/>
                <a:ea typeface="Segoe UI" panose="020B0502040204020203" pitchFamily="34" charset="0"/>
                <a:cs typeface="Segoe UI" panose="020B0502040204020203" pitchFamily="34" charset="0"/>
                <a:sym typeface="Wingdings" panose="05000000000000000000" pitchFamily="2" charset="2"/>
              </a:rPr>
              <a:t> </a:t>
            </a:r>
            <a:r>
              <a:rPr lang="en-US" kern="0" dirty="0">
                <a:latin typeface="Segoe UI" panose="020B0502040204020203" pitchFamily="34" charset="0"/>
                <a:ea typeface="Segoe UI" panose="020B0502040204020203" pitchFamily="34" charset="0"/>
                <a:cs typeface="Segoe UI" panose="020B0502040204020203" pitchFamily="34" charset="0"/>
              </a:rPr>
              <a:t>Microsoft Defender for IoT</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kern="0" noProof="0" dirty="0">
                <a:latin typeface="Segoe UI" panose="020B0502040204020203" pitchFamily="34" charset="0"/>
                <a:ea typeface="Segoe UI" panose="020B0502040204020203" pitchFamily="34" charset="0"/>
                <a:cs typeface="Segoe UI" panose="020B0502040204020203" pitchFamily="34" charset="0"/>
              </a:rPr>
              <a:t>Added Zero Trust Commandments link to industry references</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kern="0" noProof="0" dirty="0">
                <a:latin typeface="Segoe UI" panose="020B0502040204020203" pitchFamily="34" charset="0"/>
                <a:ea typeface="Segoe UI" panose="020B0502040204020203" pitchFamily="34" charset="0"/>
                <a:cs typeface="Segoe UI" panose="020B0502040204020203" pitchFamily="34" charset="0"/>
              </a:rPr>
              <a:t>Updated PowerPoint </a:t>
            </a:r>
            <a:r>
              <a:rPr lang="en-US" kern="0" dirty="0">
                <a:latin typeface="Segoe UI" panose="020B0502040204020203" pitchFamily="34" charset="0"/>
                <a:ea typeface="Segoe UI" panose="020B0502040204020203" pitchFamily="34" charset="0"/>
                <a:cs typeface="Segoe UI" panose="020B0502040204020203" pitchFamily="34" charset="0"/>
              </a:rPr>
              <a:t>Slide Show Mode to “Full Screen”</a:t>
            </a:r>
            <a:endParaRPr lang="en-US" kern="0" noProof="0" dirty="0">
              <a:latin typeface="Segoe UI" panose="020B0502040204020203" pitchFamily="34" charset="0"/>
              <a:ea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latin typeface="Segoe UI" panose="020B0502040204020203" pitchFamily="34" charset="0"/>
              <a:cs typeface="Segoe UI" panose="020B0502040204020203" pitchFamily="34" charset="0"/>
            </a:endParaRPr>
          </a:p>
          <a:p>
            <a:endParaRPr lang="en-US" dirty="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fld id="{A724FE22-94F8-4D93-820B-89FCE526CE4F}" type="slidenum">
              <a:rPr lang="en-US" smtClean="0"/>
              <a:t>1</a:t>
            </a:fld>
            <a:endParaRPr lang="en-US"/>
          </a:p>
        </p:txBody>
      </p:sp>
    </p:spTree>
    <p:extLst>
      <p:ext uri="{BB962C8B-B14F-4D97-AF65-F5344CB8AC3E}">
        <p14:creationId xmlns:p14="http://schemas.microsoft.com/office/powerpoint/2010/main" val="9955694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latin typeface="Segoe UI" panose="020B0502040204020203" pitchFamily="34" charset="0"/>
                <a:cs typeface="Segoe UI" panose="020B0502040204020203" pitchFamily="34" charset="0"/>
              </a:rPr>
              <a:t>Key Takeaway:</a:t>
            </a:r>
            <a:r>
              <a:rPr lang="en-US">
                <a:latin typeface="Segoe UI" panose="020B0502040204020203" pitchFamily="34" charset="0"/>
                <a:cs typeface="Segoe UI" panose="020B0502040204020203" pitchFamily="34" charset="0"/>
              </a:rPr>
              <a:t> Increasing security resilience requires looking at the full security lifecycle</a:t>
            </a:r>
          </a:p>
          <a:p>
            <a:endParaRPr lang="en-US">
              <a:latin typeface="Segoe UI" panose="020B0502040204020203" pitchFamily="34" charset="0"/>
              <a:cs typeface="Segoe UI" panose="020B0502040204020203" pitchFamily="34" charset="0"/>
            </a:endParaRPr>
          </a:p>
          <a:p>
            <a:r>
              <a:rPr lang="en-US"/>
              <a:t>Security is simple in concept and is similar other risk disciplines that focuses on avoiding, limiting, or managing a negative event well (financial, natural disaster, cybersecurity attacks, etc.)</a:t>
            </a:r>
            <a:endParaRPr lang="en-US">
              <a:latin typeface="Segoe UI" panose="020B0502040204020203" pitchFamily="34" charset="0"/>
              <a:cs typeface="Segoe UI" panose="020B0502040204020203" pitchFamily="34" charset="0"/>
            </a:endParaRPr>
          </a:p>
          <a:p>
            <a:pPr marL="171450" indent="-171450">
              <a:buFont typeface="Arial" panose="020B0604020202020204" pitchFamily="34" charset="0"/>
              <a:buChar char="•"/>
            </a:pPr>
            <a:r>
              <a:rPr lang="en-US" b="1">
                <a:latin typeface="Segoe UI" panose="020B0502040204020203" pitchFamily="34" charset="0"/>
                <a:cs typeface="Segoe UI" panose="020B0502040204020203" pitchFamily="34" charset="0"/>
              </a:rPr>
              <a:t>‘Left of bang’ </a:t>
            </a:r>
            <a:r>
              <a:rPr lang="en-US">
                <a:latin typeface="Segoe UI" panose="020B0502040204020203" pitchFamily="34" charset="0"/>
                <a:cs typeface="Segoe UI" panose="020B0502040204020203" pitchFamily="34" charset="0"/>
              </a:rPr>
              <a:t>- Before an attack, security must focus proactively on preventing or lessening the impact of an attack with people/process, and technology investments</a:t>
            </a:r>
          </a:p>
          <a:p>
            <a:pPr marL="171450" indent="-171450">
              <a:buFont typeface="Arial" panose="020B0604020202020204" pitchFamily="34" charset="0"/>
              <a:buChar char="•"/>
            </a:pPr>
            <a:r>
              <a:rPr lang="en-US" b="1">
                <a:latin typeface="Segoe UI" panose="020B0502040204020203" pitchFamily="34" charset="0"/>
                <a:cs typeface="Segoe UI" panose="020B0502040204020203" pitchFamily="34" charset="0"/>
              </a:rPr>
              <a:t>‘Right of bang’ </a:t>
            </a:r>
            <a:r>
              <a:rPr lang="en-US">
                <a:latin typeface="Segoe UI" panose="020B0502040204020203" pitchFamily="34" charset="0"/>
                <a:cs typeface="Segoe UI" panose="020B0502040204020203" pitchFamily="34" charset="0"/>
              </a:rPr>
              <a:t>– security must also be prepared to handle the attacks that happen, rapidly and effectively removing attacker access from business assets</a:t>
            </a:r>
          </a:p>
          <a:p>
            <a:endParaRPr lang="en-US">
              <a:latin typeface="Segoe UI" panose="020B0502040204020203" pitchFamily="34" charset="0"/>
              <a:cs typeface="Segoe UI" panose="020B0502040204020203" pitchFamily="34" charset="0"/>
            </a:endParaRPr>
          </a:p>
          <a:p>
            <a:r>
              <a:rPr lang="en-US"/>
              <a:t>Throughout this lifecycle, security should be focusing on ensuring the organization is able to continue operations and accomplish their mission. Ideally the organization defenses actually become stronger with each negative event (sometimes referred to antifragility) similar to an immune system becoming stronger each time it encounters a disease.</a:t>
            </a:r>
          </a:p>
          <a:p>
            <a:endParaRPr lang="en-US">
              <a:latin typeface="Segoe UI" panose="020B0502040204020203" pitchFamily="34" charset="0"/>
              <a:cs typeface="Segoe UI" panose="020B0502040204020203" pitchFamily="34" charset="0"/>
            </a:endParaRPr>
          </a:p>
          <a:p>
            <a:r>
              <a:rPr lang="en-US" b="1">
                <a:latin typeface="Segoe UI" panose="020B0502040204020203" pitchFamily="34" charset="0"/>
                <a:cs typeface="Segoe UI" panose="020B0502040204020203" pitchFamily="34" charset="0"/>
              </a:rPr>
              <a:t>CLICK 1</a:t>
            </a:r>
          </a:p>
          <a:p>
            <a:endParaRPr lang="en-US"/>
          </a:p>
          <a:p>
            <a:r>
              <a:rPr lang="en-US">
                <a:latin typeface="Segoe UI" panose="020B0502040204020203" pitchFamily="34" charset="0"/>
                <a:cs typeface="Segoe UI" panose="020B0502040204020203" pitchFamily="34" charset="0"/>
              </a:rPr>
              <a:t>This </a:t>
            </a:r>
            <a:r>
              <a:rPr lang="en-US"/>
              <a:t>lifecycle </a:t>
            </a:r>
            <a:r>
              <a:rPr lang="en-US">
                <a:latin typeface="Segoe UI" panose="020B0502040204020203" pitchFamily="34" charset="0"/>
                <a:cs typeface="Segoe UI" panose="020B0502040204020203" pitchFamily="34" charset="0"/>
              </a:rPr>
              <a:t>is represented well in the NIST Cybersecurity framework core functions of </a:t>
            </a:r>
            <a:r>
              <a:rPr lang="en-US" b="1">
                <a:latin typeface="Segoe UI" panose="020B0502040204020203" pitchFamily="34" charset="0"/>
                <a:cs typeface="Segoe UI" panose="020B0502040204020203" pitchFamily="34" charset="0"/>
              </a:rPr>
              <a:t>Identify, Protect, Detect, Respond, Recover, </a:t>
            </a:r>
            <a:r>
              <a:rPr lang="en-US" b="0">
                <a:latin typeface="Segoe UI" panose="020B0502040204020203" pitchFamily="34" charset="0"/>
                <a:cs typeface="Segoe UI" panose="020B0502040204020203" pitchFamily="34" charset="0"/>
              </a:rPr>
              <a:t>and</a:t>
            </a:r>
            <a:r>
              <a:rPr lang="en-US" b="1">
                <a:latin typeface="Segoe UI" panose="020B0502040204020203" pitchFamily="34" charset="0"/>
                <a:cs typeface="Segoe UI" panose="020B0502040204020203" pitchFamily="34" charset="0"/>
              </a:rPr>
              <a:t> Govern. </a:t>
            </a:r>
            <a:r>
              <a:rPr lang="en-US">
                <a:latin typeface="Segoe UI" panose="020B0502040204020203" pitchFamily="34" charset="0"/>
                <a:cs typeface="Segoe UI" panose="020B0502040204020203" pitchFamily="34" charset="0"/>
              </a:rPr>
              <a:t>https://www.nist.gov/cyberframework </a:t>
            </a:r>
          </a:p>
          <a:p>
            <a:endParaRPr lang="en-US" b="1">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It’s worth noting that cybersecurity work is similar to keeping a </a:t>
            </a:r>
            <a:r>
              <a:rPr lang="en-US"/>
              <a:t>house clean in two key ways:</a:t>
            </a:r>
          </a:p>
          <a:p>
            <a:pPr marL="171450" indent="-171450">
              <a:buFont typeface="Arial" panose="020B0604020202020204" pitchFamily="34" charset="0"/>
              <a:buChar char="•"/>
            </a:pPr>
            <a:r>
              <a:rPr lang="en-US">
                <a:latin typeface="Segoe UI" panose="020B0502040204020203" pitchFamily="34" charset="0"/>
                <a:cs typeface="Segoe UI" panose="020B0502040204020203" pitchFamily="34" charset="0"/>
              </a:rPr>
              <a:t>The work is important to avoid negative consequences (security incidents, or safety/</a:t>
            </a:r>
            <a:r>
              <a:rPr lang="en-US"/>
              <a:t>sickness</a:t>
            </a:r>
            <a:r>
              <a:rPr lang="en-US">
                <a:latin typeface="Segoe UI" panose="020B0502040204020203" pitchFamily="34" charset="0"/>
                <a:cs typeface="Segoe UI" panose="020B0502040204020203" pitchFamily="34" charset="0"/>
              </a:rPr>
              <a:t> issues from a dirty or messy house)</a:t>
            </a:r>
          </a:p>
          <a:p>
            <a:pPr marL="171450" indent="-171450">
              <a:buFont typeface="Arial" panose="020B0604020202020204" pitchFamily="34" charset="0"/>
              <a:buChar char="•"/>
            </a:pPr>
            <a:r>
              <a:rPr lang="en-US"/>
              <a:t>The work </a:t>
            </a:r>
            <a:r>
              <a:rPr lang="en-US">
                <a:latin typeface="Segoe UI" panose="020B0502040204020203" pitchFamily="34" charset="0"/>
                <a:cs typeface="Segoe UI" panose="020B0502040204020203" pitchFamily="34" charset="0"/>
              </a:rPr>
              <a:t>will never be done or perfect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184975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latin typeface="Segoe UI" panose="020B0502040204020203" pitchFamily="34" charset="0"/>
                <a:cs typeface="Segoe UI" panose="020B0502040204020203" pitchFamily="34" charset="0"/>
              </a:rPr>
              <a:t>Key Takeaway:</a:t>
            </a:r>
            <a:r>
              <a:rPr lang="en-US">
                <a:latin typeface="Segoe UI" panose="020B0502040204020203" pitchFamily="34" charset="0"/>
                <a:cs typeface="Segoe UI" panose="020B0502040204020203" pitchFamily="34" charset="0"/>
              </a:rPr>
              <a:t> Increasing security resilience requires an end to end security approach</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Effective security requires an end to end security </a:t>
            </a:r>
            <a:r>
              <a:rPr lang="en-US"/>
              <a:t>s</a:t>
            </a:r>
            <a:r>
              <a:rPr lang="en-US">
                <a:latin typeface="Segoe UI" panose="020B0502040204020203" pitchFamily="34" charset="0"/>
                <a:cs typeface="Segoe UI" panose="020B0502040204020203" pitchFamily="34" charset="0"/>
              </a:rPr>
              <a:t>trategy and architecture (that follow Zero Trust principles) to connect and guide security people, process, and technology. </a:t>
            </a:r>
          </a:p>
          <a:p>
            <a:endParaRPr lang="en-US">
              <a:latin typeface="Segoe UI" panose="020B0502040204020203" pitchFamily="34" charset="0"/>
              <a:cs typeface="Segoe UI" panose="020B0502040204020203" pitchFamily="34" charset="0"/>
            </a:endParaRPr>
          </a:p>
          <a:p>
            <a:r>
              <a:rPr lang="en-US" b="1"/>
              <a:t>CLICK 1 – Security is Complex in Execution</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While security is simple in concept, it is extremely complex in execution to span all of the different technologies across the full security lifecycle. Organizations must identify, protect, detect, respond, and recover (and govern) across identity, network, infrastructure, IT/OT/IoT endpoints, data, and more. </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Because each part of security is individually complex (cross-cutting across technologies and/or lifecycle stages), its easy to get lost in any one part and believe it “covers everything” or “you only need to focus on </a:t>
            </a:r>
            <a:r>
              <a:rPr lang="en-US"/>
              <a:t>this part of security” to do it right. Just as you wouldn’t expect an electrician or plumber to be able to build a whole house, you shouldn’t expect that any one skill can do all of security. </a:t>
            </a:r>
          </a:p>
          <a:p>
            <a:r>
              <a:rPr lang="en-US"/>
              <a:t>Some examples of common misperceptions include:</a:t>
            </a:r>
          </a:p>
          <a:p>
            <a:pPr marL="171450" indent="-171450">
              <a:buFont typeface="Arial" panose="020B0604020202020204" pitchFamily="34" charset="0"/>
              <a:buChar char="•"/>
            </a:pPr>
            <a:r>
              <a:rPr lang="en-US" strike="sngStrike"/>
              <a:t>Networking technology connects all things, so you only need network controls</a:t>
            </a:r>
          </a:p>
          <a:p>
            <a:pPr marL="171450" indent="-171450">
              <a:buFont typeface="Arial" panose="020B0604020202020204" pitchFamily="34" charset="0"/>
              <a:buChar char="•"/>
            </a:pPr>
            <a:r>
              <a:rPr lang="en-US" strike="sngStrike"/>
              <a:t>Identity technology provides authentication for all things, so you only need identity controls</a:t>
            </a:r>
          </a:p>
          <a:p>
            <a:pPr marL="171450" indent="-171450">
              <a:buFont typeface="Arial" panose="020B0604020202020204" pitchFamily="34" charset="0"/>
              <a:buChar char="•"/>
            </a:pPr>
            <a:r>
              <a:rPr lang="en-US" strike="sngStrike"/>
              <a:t>Security Operations: The best protection is early detection</a:t>
            </a:r>
          </a:p>
          <a:p>
            <a:pPr marL="171450" indent="-171450">
              <a:buFont typeface="Arial" panose="020B0604020202020204" pitchFamily="34" charset="0"/>
              <a:buChar char="•"/>
            </a:pPr>
            <a:r>
              <a:rPr lang="en-US" strike="sngStrike"/>
              <a:t>You could stop all security issues if vendors provided perfect code / if people patched everything immediately / etc.</a:t>
            </a:r>
          </a:p>
          <a:p>
            <a:endParaRPr lang="en-US"/>
          </a:p>
          <a:p>
            <a:r>
              <a:rPr lang="en-US"/>
              <a:t>These misperceptions are common but damaging because they creates blind spots and gaps in your strategy, architecture, and controls. Attackers are skilled at finding and exploiting these gaps because attackers don’t care how they get to their objective. </a:t>
            </a:r>
          </a:p>
          <a:p>
            <a:endParaRPr lang="en-US"/>
          </a:p>
          <a:p>
            <a:r>
              <a:rPr lang="en-US"/>
              <a:t>It’s critical to ensure you have an end to strategy and architecture that </a:t>
            </a:r>
          </a:p>
          <a:p>
            <a:pPr marL="228600" indent="-228600">
              <a:buAutoNum type="arabicPeriod"/>
            </a:pPr>
            <a:r>
              <a:rPr lang="en-US"/>
              <a:t>Recognize the breadth and complexity of each discipline, but don’t lose the big picture of how all of them fit together. </a:t>
            </a:r>
          </a:p>
          <a:p>
            <a:pPr marL="228600" indent="-228600">
              <a:buAutoNum type="arabicPeriod"/>
            </a:pPr>
            <a:r>
              <a:rPr lang="en-US"/>
              <a:t>Integrate those individual disciplines into a coherent whole</a:t>
            </a:r>
          </a:p>
          <a:p>
            <a:pPr marL="228600" indent="-228600">
              <a:buAutoNum type="arabicPeriod"/>
            </a:pPr>
            <a:r>
              <a:rPr lang="en-US"/>
              <a:t>Prioritization to remove the easiest attacker paths across all disciplines (vs. mastering individual areas while neglecting others)</a:t>
            </a:r>
          </a:p>
          <a:p>
            <a:pPr marL="228600" indent="-228600">
              <a:buAutoNum type="arabicPeriod"/>
            </a:pPr>
            <a:endParaRPr lang="en-US">
              <a:latin typeface="Segoe UI" panose="020B0502040204020203" pitchFamily="34" charset="0"/>
              <a:cs typeface="Segoe UI" panose="020B0502040204020203" pitchFamily="34" charset="0"/>
            </a:endParaRPr>
          </a:p>
          <a:p>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16912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t>Key Takeaway: </a:t>
            </a:r>
            <a:r>
              <a:rPr lang="en-US"/>
              <a:t>Prioritizing security mitigations requires a </a:t>
            </a:r>
            <a:r>
              <a:rPr lang="en-US" b="1" i="1"/>
              <a:t>pragmatic</a:t>
            </a:r>
            <a:r>
              <a:rPr lang="en-US"/>
              <a:t> view of attackers</a:t>
            </a:r>
          </a:p>
          <a:p>
            <a:endParaRPr lang="en-US" b="0" i="0">
              <a:solidFill>
                <a:srgbClr val="0F1419"/>
              </a:solidFill>
              <a:effectLst/>
              <a:latin typeface="TwitterChirp"/>
            </a:endParaRPr>
          </a:p>
          <a:p>
            <a:r>
              <a:rPr lang="en-US" b="0" i="0">
                <a:solidFill>
                  <a:srgbClr val="0F1419"/>
                </a:solidFill>
                <a:effectLst/>
                <a:latin typeface="TwitterChirp"/>
              </a:rPr>
              <a:t>A common mistake we see is believing that attackers will try attack an organization based on the security defenses we have planned for them (and/or use the same techniques tomorrow that they did yesterday)</a:t>
            </a:r>
          </a:p>
          <a:p>
            <a:endParaRPr lang="en-US" b="0" i="0">
              <a:solidFill>
                <a:srgbClr val="0F1419"/>
              </a:solidFill>
              <a:effectLst/>
              <a:latin typeface="TwitterChirp"/>
            </a:endParaRPr>
          </a:p>
          <a:p>
            <a:r>
              <a:rPr lang="en-US" b="1" i="0">
                <a:solidFill>
                  <a:srgbClr val="0F1419"/>
                </a:solidFill>
                <a:effectLst/>
                <a:latin typeface="TwitterChirp"/>
              </a:rPr>
              <a:t>CLICK 1 – PATH OF LEAST RESISTANCE</a:t>
            </a:r>
          </a:p>
          <a:p>
            <a:endParaRPr lang="en-US" b="0" i="0">
              <a:solidFill>
                <a:srgbClr val="0F1419"/>
              </a:solidFill>
              <a:effectLst/>
              <a:latin typeface="TwitterChirp"/>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t>Attackers are intelligent and creative humans, so they will focus on finding the easiest path to their objective. Most attackers work for profit (independently or part of a criminal gang), for a hacktivist/volunteer mission, or for an intelligence/espionage agency of a government.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t>Regardless of their ultimate objective, attackers are focused on achieving an objective and are flexible in what techniques they use.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0F1419"/>
                </a:solidFill>
                <a:effectLst/>
                <a:latin typeface="TwitterChirp"/>
              </a:rPr>
              <a:t>This requires defenders to focus on a holistic approach to security defense that includes:</a:t>
            </a:r>
          </a:p>
          <a:p>
            <a:pPr marL="457200" marR="0" lvl="0" indent="-457200" algn="l" defTabSz="932472" rtl="0" eaLnBrk="1" fontAlgn="base" latinLnBrk="0" hangingPunct="1">
              <a:lnSpc>
                <a:spcPct val="100000"/>
              </a:lnSpc>
              <a:spcBef>
                <a:spcPct val="0"/>
              </a:spcBef>
              <a:spcAft>
                <a:spcPct val="0"/>
              </a:spcAft>
              <a:buClrTx/>
              <a:buSzTx/>
              <a:buFont typeface="+mj-lt"/>
              <a:buAutoNum type="alphaUcPeriod"/>
              <a:tabLst/>
              <a:defRPr/>
            </a:pPr>
            <a:r>
              <a:rPr kumimoji="0" lang="en-US" sz="1200" b="1" i="0"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Strong security controls </a:t>
            </a:r>
            <a:r>
              <a:rPr kumimoji="0" lang="en-US" sz="1200" b="1" i="1"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 effective placement/prioritization of those controls </a:t>
            </a:r>
            <a:r>
              <a:rPr kumimoji="0" lang="en-US" sz="1200" b="0" i="0"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that is continually adapting to the evolution of attack techniques and threat actors</a:t>
            </a:r>
          </a:p>
          <a:p>
            <a:pPr marL="457200" marR="0" lvl="0" indent="-457200" algn="l" defTabSz="932472" rtl="0" eaLnBrk="1" fontAlgn="base" latinLnBrk="0" hangingPunct="1">
              <a:lnSpc>
                <a:spcPct val="100000"/>
              </a:lnSpc>
              <a:spcBef>
                <a:spcPct val="0"/>
              </a:spcBef>
              <a:spcAft>
                <a:spcPct val="0"/>
              </a:spcAft>
              <a:buClrTx/>
              <a:buSzTx/>
              <a:buFont typeface="+mj-lt"/>
              <a:buAutoNum type="alphaUcPeriod"/>
              <a:tabLst/>
              <a:defRPr/>
            </a:pPr>
            <a:r>
              <a:rPr kumimoji="0" lang="en-US" sz="1200" b="1" i="1"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Rapid response to attacks </a:t>
            </a:r>
            <a:r>
              <a:rPr kumimoji="0" lang="en-US" sz="1200" b="0" i="0"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for when prevention fails </a:t>
            </a:r>
            <a:r>
              <a:rPr lang="en-US" b="0" i="0">
                <a:solidFill>
                  <a:srgbClr val="0F1419"/>
                </a:solidFill>
                <a:effectLst/>
                <a:latin typeface="TwitterChirp"/>
              </a:rPr>
              <a:t>so you can rapidly contain any successful attacks</a:t>
            </a:r>
            <a:endParaRPr kumimoji="0" lang="en-US" sz="1200" b="0" i="0"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endParaRPr>
          </a:p>
          <a:p>
            <a:pPr marL="457200" marR="0" lvl="0" indent="-457200" algn="l" defTabSz="932472" rtl="0" eaLnBrk="1" fontAlgn="base" latinLnBrk="0" hangingPunct="1">
              <a:lnSpc>
                <a:spcPct val="100000"/>
              </a:lnSpc>
              <a:spcBef>
                <a:spcPct val="0"/>
              </a:spcBef>
              <a:spcAft>
                <a:spcPct val="0"/>
              </a:spcAft>
              <a:buClrTx/>
              <a:buSzTx/>
              <a:buFont typeface="+mj-lt"/>
              <a:buAutoNum type="alphaUcPeriod"/>
              <a:tabLst/>
              <a:defRPr/>
            </a:pPr>
            <a:r>
              <a:rPr kumimoji="0" lang="en-US" sz="1200" b="1" i="1"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Continuously testing &amp; monitoring controls </a:t>
            </a:r>
            <a:r>
              <a:rPr kumimoji="0" lang="en-US" sz="1200" b="0" i="0"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to ensure they don’t degrade as conditions continually change in today’s world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0F1419"/>
              </a:solidFill>
              <a:effectLst/>
              <a:latin typeface="TwitterChirp"/>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0F1419"/>
              </a:solidFill>
              <a:effectLst/>
              <a:latin typeface="TwitterChirp"/>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i="1" u="sng">
                <a:solidFill>
                  <a:srgbClr val="0F1419"/>
                </a:solidFill>
                <a:effectLst/>
                <a:latin typeface="TwitterChirp"/>
              </a:rPr>
              <a:t>Security success is the failure of attackers </a:t>
            </a:r>
            <a:r>
              <a:rPr lang="en-US" b="1" i="0">
                <a:solidFill>
                  <a:srgbClr val="0F1419"/>
                </a:solidFill>
                <a:effectLst/>
                <a:latin typeface="TwitterChirp"/>
              </a:rPr>
              <a:t>(to access your organization’s assets)</a:t>
            </a:r>
          </a:p>
          <a:p>
            <a:pPr algn="l" rtl="0"/>
            <a:r>
              <a:rPr lang="en-US" b="0" i="1">
                <a:solidFill>
                  <a:srgbClr val="0F1419"/>
                </a:solidFill>
                <a:effectLst/>
                <a:latin typeface="TwitterChirp"/>
              </a:rPr>
              <a:t>…but security can’t do everything at once so you must focus on prioritizing efforts!</a:t>
            </a:r>
          </a:p>
          <a:p>
            <a:pPr algn="l" rtl="0"/>
            <a:endParaRPr lang="en-US" b="0" i="1">
              <a:solidFill>
                <a:srgbClr val="0F1419"/>
              </a:solidFill>
              <a:effectLst/>
              <a:latin typeface="TwitterChirp"/>
            </a:endParaRPr>
          </a:p>
          <a:p>
            <a:pPr algn="l" rtl="0"/>
            <a:r>
              <a:rPr lang="en-US" b="0" i="1">
                <a:solidFill>
                  <a:srgbClr val="0F1419"/>
                </a:solidFill>
                <a:effectLst/>
                <a:latin typeface="TwitterChirp"/>
              </a:rPr>
              <a:t>Defenders must prioritize security investments to favor these factors</a:t>
            </a:r>
          </a:p>
          <a:p>
            <a:pPr marL="171450" indent="-171450" algn="l" rtl="0">
              <a:buFont typeface="Arial" panose="020B0604020202020204" pitchFamily="34" charset="0"/>
              <a:buChar char="•"/>
            </a:pPr>
            <a:r>
              <a:rPr lang="en-US" b="1" i="0">
                <a:solidFill>
                  <a:srgbClr val="0F1419"/>
                </a:solidFill>
                <a:effectLst/>
                <a:latin typeface="TwitterChirp"/>
              </a:rPr>
              <a:t>Important/valuable assets </a:t>
            </a:r>
            <a:r>
              <a:rPr lang="en-US" b="0" i="0">
                <a:solidFill>
                  <a:srgbClr val="0F1419"/>
                </a:solidFill>
                <a:effectLst/>
                <a:latin typeface="TwitterChirp"/>
              </a:rPr>
              <a:t>– prioritize focus on higher value business critical assets (and resources like IT admins with access to many of them)</a:t>
            </a:r>
          </a:p>
          <a:p>
            <a:pPr marL="171450" indent="-171450" algn="l" rtl="0">
              <a:buFont typeface="Arial" panose="020B0604020202020204" pitchFamily="34" charset="0"/>
              <a:buChar char="•"/>
            </a:pPr>
            <a:r>
              <a:rPr lang="en-US" b="1" i="0">
                <a:solidFill>
                  <a:srgbClr val="0F1419"/>
                </a:solidFill>
                <a:effectLst/>
                <a:latin typeface="TwitterChirp"/>
              </a:rPr>
              <a:t>Easiest/Cheapest defenses </a:t>
            </a:r>
            <a:r>
              <a:rPr lang="en-US" b="1"/>
              <a:t>– </a:t>
            </a:r>
            <a:r>
              <a:rPr lang="en-US" b="0" i="0">
                <a:solidFill>
                  <a:srgbClr val="0F1419"/>
                </a:solidFill>
                <a:effectLst/>
                <a:latin typeface="TwitterChirp"/>
              </a:rPr>
              <a:t>prioritize focus on the fastest and cheapest defenses to implement </a:t>
            </a:r>
            <a:r>
              <a:rPr lang="en-US" b="0" i="1">
                <a:solidFill>
                  <a:srgbClr val="0F1419"/>
                </a:solidFill>
                <a:effectLst/>
                <a:latin typeface="TwitterChirp"/>
              </a:rPr>
              <a:t>and maintain over their lifecycle!</a:t>
            </a:r>
          </a:p>
          <a:p>
            <a:pPr marL="171450" indent="-171450" algn="l" rtl="0">
              <a:buFont typeface="Arial" panose="020B0604020202020204" pitchFamily="34" charset="0"/>
              <a:buChar char="•"/>
            </a:pPr>
            <a:r>
              <a:rPr lang="en-US" b="1" i="0">
                <a:solidFill>
                  <a:srgbClr val="0F1419"/>
                </a:solidFill>
                <a:effectLst/>
                <a:latin typeface="TwitterChirp"/>
              </a:rPr>
              <a:t>Most Effective defenses – </a:t>
            </a:r>
            <a:r>
              <a:rPr lang="en-US" b="0" i="0">
                <a:solidFill>
                  <a:srgbClr val="0F1419"/>
                </a:solidFill>
                <a:effectLst/>
                <a:latin typeface="TwitterChirp"/>
              </a:rPr>
              <a:t>prioritize focus on defenses that cause the most disruption to the attacker’s return on investment (ROI) (increase attacker cost and reduce success of attacks)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60191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t>Key Takeaway: </a:t>
            </a:r>
            <a:r>
              <a:rPr lang="en-US"/>
              <a:t>Attackers don’t have perfect complete knowledge of your defenses, but they generally act rationally based on what they know</a:t>
            </a:r>
          </a:p>
          <a:p>
            <a:endParaRPr lang="en-US"/>
          </a:p>
          <a:p>
            <a:r>
              <a:rPr lang="en-US"/>
              <a:t>Attackers have to navigate the “fog of war” and use the information that they have to plan and execute attacks. </a:t>
            </a:r>
          </a:p>
          <a:p>
            <a:endParaRPr lang="en-US"/>
          </a:p>
          <a:p>
            <a:r>
              <a:rPr lang="en-US"/>
              <a:t>Let’s take a look at a real example through the lens of an attacker. </a:t>
            </a:r>
          </a:p>
          <a:p>
            <a:pPr marL="171450" indent="-171450">
              <a:buFont typeface="Arial" panose="020B0604020202020204" pitchFamily="34" charset="0"/>
              <a:buChar char="•"/>
            </a:pPr>
            <a:r>
              <a:rPr lang="en-US"/>
              <a:t>Attackers will quickly figure out if an organization has NexGen firewalls (NGFW), intrusion detection/prevention systems (IDS/IPS), and Data Loss Prevention (DLP)</a:t>
            </a:r>
          </a:p>
          <a:p>
            <a:pPr marL="171450" indent="-171450">
              <a:buFont typeface="Arial" panose="020B0604020202020204" pitchFamily="34" charset="0"/>
              <a:buChar char="•"/>
            </a:pPr>
            <a:r>
              <a:rPr lang="en-US"/>
              <a:t>Directly attacking the network is generally a high cost of attack for them (unless your organization has neglected software updates or configuration best practices for network edge devices)</a:t>
            </a:r>
          </a:p>
          <a:p>
            <a:pPr marL="171450" indent="-171450">
              <a:buFont typeface="Arial" panose="020B0604020202020204" pitchFamily="34" charset="0"/>
              <a:buChar char="•"/>
            </a:pPr>
            <a:endParaRPr lang="en-US"/>
          </a:p>
          <a:p>
            <a:r>
              <a:rPr lang="en-US" b="1"/>
              <a:t>CLICK 1 – SHIFT TO NON-NETWORK ATTACK</a:t>
            </a:r>
          </a:p>
          <a:p>
            <a:endParaRPr lang="en-US"/>
          </a:p>
          <a:p>
            <a:r>
              <a:rPr lang="en-US"/>
              <a:t>The attacker decides to get around these defenses by targeting IT administrators with phishing attacks. </a:t>
            </a:r>
          </a:p>
          <a:p>
            <a:r>
              <a:rPr lang="en-US"/>
              <a:t>	</a:t>
            </a:r>
            <a:r>
              <a:rPr lang="en-US" i="1"/>
              <a:t>Who wouldn’t be tempted by a promise for higher pay for a similar job role at another company?
</a:t>
            </a:r>
            <a:r>
              <a:rPr lang="en-US"/>
              <a:t>
</a:t>
            </a:r>
            <a:r>
              <a:rPr lang="en-US" b="1"/>
              <a:t>Direct to privileges - </a:t>
            </a:r>
            <a:r>
              <a:rPr lang="en-US"/>
              <a:t>This can immediately get the attacker control of business-critical resources and/or the entire environment</a:t>
            </a:r>
          </a:p>
          <a:p>
            <a:pPr lvl="1"/>
            <a:r>
              <a:rPr lang="en-US"/>
              <a:t>This is because many IT admins use their administrative desktop for day-to-day productivity (email, web browsing, etc.) in addition to privileged administrative tasks. </a:t>
            </a:r>
          </a:p>
          <a:p>
            <a:pPr lvl="1"/>
            <a:r>
              <a:rPr lang="en-US"/>
              <a:t>An Admin clicking on that phishing email link gives the attacker control of their administrative desktop and all the credentials on it (including the administrative credentials that can access and manage many or all resources in the environment).
</a:t>
            </a:r>
          </a:p>
          <a:p>
            <a:r>
              <a:rPr lang="en-US" b="1"/>
              <a:t>Passwords.xls - </a:t>
            </a:r>
            <a:r>
              <a:rPr lang="en-US"/>
              <a:t>If the attacker doesn’t get administrative privileges right away, they would search for things like “passwords.xls“ to try and exploit a common (insecure) practice for storing service account and other credentials.
Once the attackers gets access to administrative privileges, they exploit this silent access to business systems and data. Depending on their motivation, they may steal/alter/encrypt data, disable systems, or simply dig in so they can </a:t>
            </a:r>
            <a:r>
              <a:rPr lang="en-US" err="1"/>
              <a:t>perisist</a:t>
            </a:r>
            <a:r>
              <a:rPr lang="en-US"/>
              <a:t> access over weeks, months, or years. The attackers may try to extort a ransom payment (in exchange for the encryption key or a promise not disclose the data), resell the data to other parties, resell the access to other parties, stay and gather espionage data, or pursue other objectives. 
</a:t>
            </a:r>
          </a:p>
          <a:p>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359726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t>Key Takeaway: </a:t>
            </a:r>
            <a:r>
              <a:rPr lang="en-US"/>
              <a:t>These are the types of defenses that would mitigate this common attack pattern.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Some of the top priorities are to…</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a:t>CLICK 1</a:t>
            </a:r>
            <a:r>
              <a:rPr lang="en-US"/>
              <a:t> protect the business-critical</a:t>
            </a:r>
            <a:r>
              <a:rPr kumimoji="0" lang="en-US" sz="1200" b="0"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rPr>
              <a:t> assets that matter most to the organization, and…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rPr>
              <a:t>CLICK 2 </a:t>
            </a:r>
            <a:r>
              <a:rPr kumimoji="0" lang="en-US" sz="1200" b="0"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rPr>
              <a:t>the privileged access that allowed the attacker to get access to them.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rPr>
              <a:t>This reflects the assume compromise principle where you assume attackers can compromise normal users and devices, and then protect against that inevitability.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rPr>
              <a:t>CLICK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rPr>
              <a:t>
Organizations should also focus on hygiene of executing basic security maintenance like software updates/patching, secure configuration, and establishing safe standard processes for IT Admins.
</a:t>
            </a: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200" b="1"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rPr>
              <a:t>CLICK 4 </a:t>
            </a: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en-US" sz="1200" b="0"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endParaRP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200" b="0"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rPr>
              <a:t>Organizations must also ensure their operations tools, skills, and processes aren’t myopically focused on the network layer. Ensure that you have detections and response processes at the identity, application, data, and other layers to have good visibility and rapid response for modern attacks. 
</a:t>
            </a: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200" b="0"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rPr>
              <a:t>This adds up to a lot of work, especially when you consider people/process/technology elements across the security lifecycle that are ultimately required to block or add friction to all attacker paths. This makes it critical to </a:t>
            </a:r>
            <a:r>
              <a:rPr kumimoji="0" lang="en-US" sz="1200" b="1" i="1"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rPr>
              <a:t>continuously prioritize </a:t>
            </a:r>
            <a:r>
              <a:rPr kumimoji="0" lang="en-US" sz="1200" b="0" i="0" u="none" strike="noStrike" kern="1200" cap="none" spc="0" normalizeH="0" baseline="0" noProof="0">
                <a:ln>
                  <a:noFill/>
                </a:ln>
                <a:solidFill>
                  <a:sysClr val="windowText" lastClr="000000"/>
                </a:solidFill>
                <a:effectLst/>
                <a:uLnTx/>
                <a:uFillTx/>
                <a:latin typeface="Calibri" panose="020F0502020204030204"/>
                <a:ea typeface="Segoe UI" pitchFamily="34" charset="0"/>
                <a:cs typeface="Segoe UI" pitchFamily="34" charset="0"/>
              </a:rPr>
              <a:t>based on how attackers actually think and stay informed on attacker trend, capabilities, and behavior.</a:t>
            </a:r>
            <a:endParaRPr kumimoji="0" lang="en-US" sz="1200" b="0" i="0" u="none" strike="noStrike" kern="1200" cap="none" spc="0" normalizeH="0" baseline="0" noProof="0">
              <a:ln>
                <a:noFill/>
              </a:ln>
              <a:solidFill>
                <a:sysClr val="windowText" lastClr="000000"/>
              </a:solidFill>
              <a:effectLst/>
              <a:uLnTx/>
              <a:uFillTx/>
              <a:latin typeface="Calibri" panose="020F0502020204030204"/>
              <a:cs typeface="Segoe UI" pitchFamily="34" charset="0"/>
            </a:endParaRP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endParaRPr lang="en-US"/>
          </a:p>
          <a:p>
            <a:r>
              <a:rPr lang="en-US" b="1"/>
              <a:t>Additional Information</a:t>
            </a:r>
          </a:p>
          <a:p>
            <a:r>
              <a:rPr kumimoji="0" lang="en-US" sz="1200" b="0" i="0" u="none" strike="noStrike" kern="1200" cap="none" spc="0" normalizeH="0" baseline="0" noProof="0">
                <a:ln>
                  <a:noFill/>
                </a:ln>
                <a:solidFill>
                  <a:sysClr val="windowText" lastClr="000000"/>
                </a:solidFill>
                <a:effectLst/>
                <a:uLnTx/>
                <a:uFillTx/>
                <a:latin typeface="Calibri" panose="020F0502020204030204"/>
                <a:cs typeface="Segoe UI" pitchFamily="34" charset="0"/>
              </a:rPr>
              <a:t>More information on these concepts is built into the security adoption framework:</a:t>
            </a:r>
            <a:endParaRPr lang="en-US" b="1"/>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Security ADS module 1 discusses critical security maintenance/hygiene like disaster recovery and software updates/patches in more detail (including reference plans and models)</a:t>
            </a:r>
          </a:p>
          <a:p>
            <a:pPr marL="171450" indent="-171450">
              <a:buFont typeface="Arial" panose="020B0604020202020204" pitchFamily="34" charset="0"/>
              <a:buChar char="•"/>
            </a:pPr>
            <a:r>
              <a:rPr lang="en-US"/>
              <a:t>Security ADS module 2 discusses privileged access defenses, maturity models, reference plans in more detail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Security ADS module 3 discusses security operations (SecOps/SOC) in more detail (including reference plans, maturity models, recommended metrics, and more)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57462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lvl="1" indent="0" defTabSz="932293" fontAlgn="base">
              <a:spcBef>
                <a:spcPct val="0"/>
              </a:spcBef>
              <a:spcAft>
                <a:spcPct val="0"/>
              </a:spcAft>
              <a:buFont typeface="Wingdings" panose="05000000000000000000" pitchFamily="2" charset="2"/>
              <a:buNone/>
              <a:defRPr/>
            </a:pPr>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Security is a complex and challenging problem</a:t>
            </a:r>
          </a:p>
          <a:p>
            <a:pPr marL="0" lvl="1" indent="0" defTabSz="932293" fontAlgn="base">
              <a:spcBef>
                <a:spcPct val="0"/>
              </a:spcBef>
              <a:spcAft>
                <a:spcPct val="0"/>
              </a:spcAft>
              <a:buFont typeface="Wingdings" panose="05000000000000000000" pitchFamily="2" charset="2"/>
              <a:buNone/>
              <a:defRPr/>
            </a:pPr>
            <a:endParaRPr lang="en-US">
              <a:latin typeface="Segoe UI" panose="020B0502040204020203" pitchFamily="34" charset="0"/>
              <a:cs typeface="Segoe UI" panose="020B0502040204020203" pitchFamily="34" charset="0"/>
            </a:endParaRPr>
          </a:p>
          <a:p>
            <a:pPr marL="0" lvl="1" indent="0" defTabSz="932293" fontAlgn="base">
              <a:spcBef>
                <a:spcPct val="0"/>
              </a:spcBef>
              <a:spcAft>
                <a:spcPct val="0"/>
              </a:spcAft>
              <a:buFont typeface="Wingdings" panose="05000000000000000000" pitchFamily="2" charset="2"/>
              <a:buNone/>
              <a:defRPr/>
            </a:pPr>
            <a:r>
              <a:rPr lang="en-US">
                <a:latin typeface="Segoe UI" panose="020B0502040204020203" pitchFamily="34" charset="0"/>
                <a:cs typeface="Segoe UI" panose="020B0502040204020203" pitchFamily="34" charset="0"/>
              </a:rPr>
              <a:t>Security risk can come from anywhere in an organization's technical estate, processes, or individual action by people. </a:t>
            </a:r>
          </a:p>
          <a:p>
            <a:pPr marL="0" lvl="1" indent="0" defTabSz="932293" fontAlgn="base">
              <a:spcBef>
                <a:spcPct val="0"/>
              </a:spcBef>
              <a:spcAft>
                <a:spcPct val="0"/>
              </a:spcAft>
              <a:buFont typeface="Wingdings" panose="05000000000000000000" pitchFamily="2" charset="2"/>
              <a:buNone/>
              <a:defRPr/>
            </a:pPr>
            <a:r>
              <a:rPr lang="en-US">
                <a:latin typeface="Segoe UI" panose="020B0502040204020203" pitchFamily="34" charset="0"/>
                <a:cs typeface="Segoe UI" panose="020B0502040204020203" pitchFamily="34" charset="0"/>
              </a:rPr>
              <a:t>Most organizations are regularly or continuously adopting new technical systems or updating existing ones (including accumulating data and records via those systems)</a:t>
            </a:r>
          </a:p>
          <a:p>
            <a:pPr marL="0" lvl="1" indent="0" defTabSz="932293" fontAlgn="base">
              <a:spcBef>
                <a:spcPct val="0"/>
              </a:spcBef>
              <a:spcAft>
                <a:spcPct val="0"/>
              </a:spcAft>
              <a:buFont typeface="Wingdings" panose="05000000000000000000" pitchFamily="2" charset="2"/>
              <a:buNone/>
              <a:defRPr/>
            </a:pPr>
            <a:r>
              <a:rPr lang="en-US">
                <a:latin typeface="Segoe UI" panose="020B0502040204020203" pitchFamily="34" charset="0"/>
                <a:cs typeface="Segoe UI" panose="020B0502040204020203" pitchFamily="34" charset="0"/>
              </a:rPr>
              <a:t>Very few organizations prioritize retiring legacy systems (except for during cloud migrations)</a:t>
            </a:r>
          </a:p>
          <a:p>
            <a:pPr marL="0" lvl="1" indent="0" defTabSz="932293" fontAlgn="base">
              <a:spcBef>
                <a:spcPct val="0"/>
              </a:spcBef>
              <a:spcAft>
                <a:spcPct val="0"/>
              </a:spcAft>
              <a:buFont typeface="Wingdings" panose="05000000000000000000" pitchFamily="2" charset="2"/>
              <a:buNone/>
              <a:defRPr/>
            </a:pPr>
            <a:r>
              <a:rPr lang="en-US">
                <a:latin typeface="Segoe UI" panose="020B0502040204020203" pitchFamily="34" charset="0"/>
                <a:cs typeface="Segoe UI" panose="020B0502040204020203" pitchFamily="34" charset="0"/>
              </a:rPr>
              <a:t>Cybersecurity attacks have grown to become massive business risks through the risk of ransomware/extortion and destructive attacks (sometimes becoming existential risks for some organizations)</a:t>
            </a:r>
          </a:p>
          <a:p>
            <a:pPr marL="0" lvl="1" indent="0" defTabSz="932293" fontAlgn="base">
              <a:spcBef>
                <a:spcPct val="0"/>
              </a:spcBef>
              <a:spcAft>
                <a:spcPct val="0"/>
              </a:spcAft>
              <a:buFont typeface="Wingdings" panose="05000000000000000000" pitchFamily="2" charset="2"/>
              <a:buNone/>
              <a:defRPr/>
            </a:pPr>
            <a:endParaRPr lang="en-US">
              <a:latin typeface="Segoe UI" panose="020B0502040204020203" pitchFamily="34" charset="0"/>
              <a:cs typeface="Segoe UI" panose="020B0502040204020203" pitchFamily="34" charset="0"/>
            </a:endParaRPr>
          </a:p>
          <a:p>
            <a:pPr marL="0" lvl="1" indent="0" defTabSz="932293" fontAlgn="base">
              <a:spcBef>
                <a:spcPct val="0"/>
              </a:spcBef>
              <a:spcAft>
                <a:spcPct val="0"/>
              </a:spcAft>
              <a:buFont typeface="Wingdings" panose="05000000000000000000" pitchFamily="2" charset="2"/>
              <a:buNone/>
              <a:defRPr/>
            </a:pPr>
            <a:r>
              <a:rPr lang="en-US" b="1">
                <a:latin typeface="Segoe UI" panose="020B0502040204020203" pitchFamily="34" charset="0"/>
                <a:cs typeface="Segoe UI" panose="020B0502040204020203" pitchFamily="34" charset="0"/>
              </a:rPr>
              <a:t>CLICK 1 – ATTACKER OPTIONS</a:t>
            </a:r>
          </a:p>
          <a:p>
            <a:pPr marL="0" lvl="1" indent="0" defTabSz="932293" fontAlgn="base">
              <a:spcBef>
                <a:spcPct val="0"/>
              </a:spcBef>
              <a:spcAft>
                <a:spcPct val="0"/>
              </a:spcAft>
              <a:buFont typeface="Wingdings" panose="05000000000000000000" pitchFamily="2" charset="2"/>
              <a:buNone/>
              <a:defRPr/>
            </a:pPr>
            <a:endParaRPr lang="en-US">
              <a:latin typeface="Segoe UI" panose="020B0502040204020203" pitchFamily="34" charset="0"/>
              <a:cs typeface="Segoe UI" panose="020B0502040204020203" pitchFamily="34" charset="0"/>
            </a:endParaRPr>
          </a:p>
          <a:p>
            <a:pPr marL="0" lvl="1" indent="0" defTabSz="932293" fontAlgn="base">
              <a:spcBef>
                <a:spcPct val="0"/>
              </a:spcBef>
              <a:spcAft>
                <a:spcPct val="0"/>
              </a:spcAft>
              <a:buFont typeface="Wingdings" panose="05000000000000000000" pitchFamily="2" charset="2"/>
              <a:buNone/>
              <a:defRPr/>
            </a:pPr>
            <a:r>
              <a:rPr lang="en-US">
                <a:latin typeface="Segoe UI" panose="020B0502040204020203" pitchFamily="34" charset="0"/>
                <a:cs typeface="Segoe UI" panose="020B0502040204020203" pitchFamily="34" charset="0"/>
              </a:rPr>
              <a:t>Attackers are the ultimate source of security problems, and they have a high level of flexibility to get to their goals by using people process or technology means to get to their goals:</a:t>
            </a:r>
          </a:p>
          <a:p>
            <a:pPr marL="0" lvl="1" indent="0" defTabSz="932293" fontAlgn="base">
              <a:spcBef>
                <a:spcPct val="0"/>
              </a:spcBef>
              <a:spcAft>
                <a:spcPct val="0"/>
              </a:spcAft>
              <a:buFont typeface="Wingdings" panose="05000000000000000000" pitchFamily="2" charset="2"/>
              <a:buNone/>
              <a:defRPr/>
            </a:pPr>
            <a:r>
              <a:rPr lang="en-US">
                <a:latin typeface="Segoe UI" panose="020B0502040204020203" pitchFamily="34" charset="0"/>
                <a:cs typeface="Segoe UI" panose="020B0502040204020203" pitchFamily="34" charset="0"/>
              </a:rPr>
              <a:t>For example, attackers targeting a particular piece of data may choose from</a:t>
            </a:r>
          </a:p>
          <a:p>
            <a:pPr marL="342900" lvl="1" indent="-342900" defTabSz="932293" fontAlgn="base">
              <a:spcBef>
                <a:spcPct val="0"/>
              </a:spcBef>
              <a:spcAft>
                <a:spcPct val="0"/>
              </a:spcAft>
              <a:buFont typeface="Arial" panose="020B0604020202020204" pitchFamily="34" charset="0"/>
              <a:buChar char="•"/>
              <a:defRPr/>
            </a:pPr>
            <a:r>
              <a:rPr lang="en-US">
                <a:latin typeface="Segoe UI" panose="020B0502040204020203" pitchFamily="34" charset="0"/>
                <a:cs typeface="Segoe UI" panose="020B0502040204020203" pitchFamily="34" charset="0"/>
              </a:rPr>
              <a:t>Attacking an application to get to the data</a:t>
            </a:r>
          </a:p>
          <a:p>
            <a:pPr marL="342900" lvl="1" indent="-342900" defTabSz="932293" fontAlgn="base">
              <a:spcBef>
                <a:spcPct val="0"/>
              </a:spcBef>
              <a:spcAft>
                <a:spcPct val="0"/>
              </a:spcAft>
              <a:buFont typeface="Arial" panose="020B0604020202020204" pitchFamily="34" charset="0"/>
              <a:buChar char="•"/>
              <a:defRPr/>
            </a:pPr>
            <a:r>
              <a:rPr lang="en-US">
                <a:latin typeface="Segoe UI" panose="020B0502040204020203" pitchFamily="34" charset="0"/>
                <a:cs typeface="Segoe UI" panose="020B0502040204020203" pitchFamily="34" charset="0"/>
              </a:rPr>
              <a:t>Attacking infrastructure elements (servers/networks) to get the data</a:t>
            </a:r>
          </a:p>
          <a:p>
            <a:pPr marL="342900" lvl="1" indent="-342900" defTabSz="932293" fontAlgn="base">
              <a:spcBef>
                <a:spcPct val="0"/>
              </a:spcBef>
              <a:spcAft>
                <a:spcPct val="0"/>
              </a:spcAft>
              <a:buFont typeface="Arial" panose="020B0604020202020204" pitchFamily="34" charset="0"/>
              <a:buChar char="•"/>
              <a:defRPr/>
            </a:pPr>
            <a:r>
              <a:rPr lang="en-US">
                <a:latin typeface="Segoe UI" panose="020B0502040204020203" pitchFamily="34" charset="0"/>
                <a:cs typeface="Segoe UI" panose="020B0502040204020203" pitchFamily="34" charset="0"/>
              </a:rPr>
              <a:t>Attacking infrastructure elements to compromise an application to get to the data</a:t>
            </a:r>
          </a:p>
          <a:p>
            <a:pPr marL="342900" lvl="1" indent="-342900" defTabSz="932293" fontAlgn="base">
              <a:spcBef>
                <a:spcPct val="0"/>
              </a:spcBef>
              <a:spcAft>
                <a:spcPct val="0"/>
              </a:spcAft>
              <a:buFont typeface="Arial" panose="020B0604020202020204" pitchFamily="34" charset="0"/>
              <a:buChar char="•"/>
              <a:defRPr/>
            </a:pPr>
            <a:r>
              <a:rPr lang="en-US">
                <a:latin typeface="Segoe UI" panose="020B0502040204020203" pitchFamily="34" charset="0"/>
                <a:cs typeface="Segoe UI" panose="020B0502040204020203" pitchFamily="34" charset="0"/>
              </a:rPr>
              <a:t>Attacking people (e.g. tricking them with phishing emails) to get them to send them the data</a:t>
            </a:r>
          </a:p>
          <a:p>
            <a:pPr marL="0" lvl="1" indent="0" defTabSz="932293" fontAlgn="base">
              <a:spcBef>
                <a:spcPct val="0"/>
              </a:spcBef>
              <a:spcAft>
                <a:spcPct val="0"/>
              </a:spcAft>
              <a:buFont typeface="Wingdings" panose="05000000000000000000" pitchFamily="2" charset="2"/>
              <a:buNone/>
              <a:defRPr/>
            </a:pPr>
            <a:endParaRPr lang="en-US">
              <a:latin typeface="Segoe UI" panose="020B0502040204020203" pitchFamily="34" charset="0"/>
              <a:cs typeface="Segoe UI" panose="020B0502040204020203" pitchFamily="34" charset="0"/>
            </a:endParaRPr>
          </a:p>
          <a:p>
            <a:pPr marL="0" lvl="1" indent="0" defTabSz="932293" fontAlgn="base">
              <a:spcBef>
                <a:spcPct val="0"/>
              </a:spcBef>
              <a:spcAft>
                <a:spcPct val="0"/>
              </a:spcAft>
              <a:buFont typeface="Wingdings" panose="05000000000000000000" pitchFamily="2" charset="2"/>
              <a:buNone/>
              <a:defRPr/>
            </a:pPr>
            <a:r>
              <a:rPr lang="en-US" b="1">
                <a:latin typeface="Segoe UI" panose="020B0502040204020203" pitchFamily="34" charset="0"/>
                <a:cs typeface="Segoe UI" panose="020B0502040204020203" pitchFamily="34" charset="0"/>
              </a:rPr>
              <a:t>CLICK 2 – ADDITIONAL COMPLEXITY </a:t>
            </a:r>
          </a:p>
          <a:p>
            <a:pPr marL="342900" lvl="1" indent="-342900" defTabSz="932293" fontAlgn="base">
              <a:spcBef>
                <a:spcPct val="0"/>
              </a:spcBef>
              <a:spcAft>
                <a:spcPct val="0"/>
              </a:spcAft>
              <a:defRPr/>
            </a:pPr>
            <a:endParaRPr lang="en-US">
              <a:latin typeface="Segoe UI" panose="020B0502040204020203" pitchFamily="34" charset="0"/>
              <a:cs typeface="Segoe UI" panose="020B0502040204020203" pitchFamily="34" charset="0"/>
            </a:endParaRPr>
          </a:p>
          <a:p>
            <a:pPr marL="342900" lvl="1" indent="-342900" defTabSz="932293" fontAlgn="base">
              <a:spcBef>
                <a:spcPct val="0"/>
              </a:spcBef>
              <a:spcAft>
                <a:spcPct val="0"/>
              </a:spcAft>
              <a:defRPr/>
            </a:pPr>
            <a:r>
              <a:rPr lang="en-US">
                <a:latin typeface="Segoe UI" panose="020B0502040204020203" pitchFamily="34" charset="0"/>
                <a:cs typeface="Segoe UI" panose="020B0502040204020203" pitchFamily="34" charset="0"/>
              </a:rPr>
              <a:t>Additionally, security is further complicated by </a:t>
            </a:r>
          </a:p>
          <a:p>
            <a:pPr marL="342900" lvl="1" indent="-342900" defTabSz="932293" fontAlgn="base">
              <a:spcBef>
                <a:spcPct val="0"/>
              </a:spcBef>
              <a:spcAft>
                <a:spcPct val="0"/>
              </a:spcAft>
              <a:buFont typeface="Arial" panose="020B0604020202020204" pitchFamily="34" charset="0"/>
              <a:buChar char="•"/>
              <a:defRPr/>
            </a:pPr>
            <a:r>
              <a:rPr lang="en-US" b="1">
                <a:latin typeface="Segoe UI" panose="020B0502040204020203" pitchFamily="34" charset="0"/>
                <a:cs typeface="Segoe UI" panose="020B0502040204020203" pitchFamily="34" charset="0"/>
              </a:rPr>
              <a:t>Threats </a:t>
            </a:r>
            <a:r>
              <a:rPr lang="en-US">
                <a:latin typeface="Segoe UI" panose="020B0502040204020203" pitchFamily="34" charset="0"/>
                <a:cs typeface="Segoe UI" panose="020B0502040204020203" pitchFamily="34" charset="0"/>
              </a:rPr>
              <a:t>that are continuously changing (attackers only succeed when they get around defenses, so they are continuously evolving)</a:t>
            </a:r>
          </a:p>
          <a:p>
            <a:pPr marL="342900" lvl="1" indent="-342900" defTabSz="932293" fontAlgn="base">
              <a:spcBef>
                <a:spcPct val="0"/>
              </a:spcBef>
              <a:spcAft>
                <a:spcPct val="0"/>
              </a:spcAft>
              <a:buFont typeface="Arial" panose="020B0604020202020204" pitchFamily="34" charset="0"/>
              <a:buChar char="•"/>
              <a:defRPr/>
            </a:pPr>
            <a:r>
              <a:rPr lang="en-US" b="1">
                <a:latin typeface="Segoe UI" panose="020B0502040204020203" pitchFamily="34" charset="0"/>
                <a:cs typeface="Segoe UI" panose="020B0502040204020203" pitchFamily="34" charset="0"/>
              </a:rPr>
              <a:t>Regulations </a:t>
            </a:r>
            <a:r>
              <a:rPr lang="en-US">
                <a:latin typeface="Segoe UI" panose="020B0502040204020203" pitchFamily="34" charset="0"/>
                <a:cs typeface="Segoe UI" panose="020B0502040204020203" pitchFamily="34" charset="0"/>
              </a:rPr>
              <a:t>that require compliance reporting. Sometimes these are aligned to current threats and sometimes they aren’t (which creates additional work to justify exceptions, etc.)</a:t>
            </a:r>
          </a:p>
          <a:p>
            <a:pPr marL="342900" lvl="1" indent="-342900" defTabSz="932293" fontAlgn="base">
              <a:spcBef>
                <a:spcPct val="0"/>
              </a:spcBef>
              <a:spcAft>
                <a:spcPct val="0"/>
              </a:spcAft>
              <a:buFont typeface="Arial" panose="020B0604020202020204" pitchFamily="34" charset="0"/>
              <a:buChar char="•"/>
              <a:defRPr/>
            </a:pPr>
            <a:r>
              <a:rPr lang="en-US" b="1">
                <a:latin typeface="Segoe UI" panose="020B0502040204020203" pitchFamily="34" charset="0"/>
                <a:cs typeface="Segoe UI" panose="020B0502040204020203" pitchFamily="34" charset="0"/>
              </a:rPr>
              <a:t>Security Tools </a:t>
            </a:r>
            <a:r>
              <a:rPr lang="en-US">
                <a:latin typeface="Segoe UI" panose="020B0502040204020203" pitchFamily="34" charset="0"/>
                <a:cs typeface="Segoe UI" panose="020B0502040204020203" pitchFamily="34" charset="0"/>
              </a:rPr>
              <a:t>that help manage the problem, but can become their own burden when they organically grow into sprawling security tool estate with additional integration/maintenance requirements</a:t>
            </a:r>
          </a:p>
          <a:p>
            <a:pPr marL="342900" lvl="1" indent="-342900" defTabSz="932293" fontAlgn="base">
              <a:spcBef>
                <a:spcPct val="0"/>
              </a:spcBef>
              <a:spcAft>
                <a:spcPct val="0"/>
              </a:spcAft>
              <a:buFont typeface="Arial" panose="020B0604020202020204" pitchFamily="34" charset="0"/>
              <a:buChar char="•"/>
              <a:defRPr/>
            </a:pPr>
            <a:endParaRPr lang="en-US">
              <a:latin typeface="Segoe UI" panose="020B0502040204020203" pitchFamily="34" charset="0"/>
              <a:cs typeface="Segoe UI" panose="020B0502040204020203" pitchFamily="34" charset="0"/>
            </a:endParaRPr>
          </a:p>
          <a:p>
            <a:pPr marL="342900" lvl="1" indent="-342900" defTabSz="932293" fontAlgn="base">
              <a:spcBef>
                <a:spcPct val="0"/>
              </a:spcBef>
              <a:spcAft>
                <a:spcPct val="0"/>
              </a:spcAft>
              <a:defRPr/>
            </a:pPr>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E397CAA-2209-4D23-8F64-6C100BA8ED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938566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Zero Trust is a Journey of discovering and eliminating many hidden assumptions of trust that attacker can abuse in your processes and technical systems</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Organizations effectively have a large set of “trust debt” that is similar to the “technical debt” of older/legacy systems that require investment to be brought up to current standards. </a:t>
            </a:r>
          </a:p>
          <a:p>
            <a:endParaRPr lang="en-US">
              <a:latin typeface="Segoe UI" panose="020B0502040204020203" pitchFamily="34" charset="0"/>
              <a:cs typeface="Segoe UI" panose="020B0502040204020203" pitchFamily="34" charset="0"/>
            </a:endParaRPr>
          </a:p>
          <a:p>
            <a:pPr marL="171450" indent="-171450">
              <a:buFont typeface="Arial" panose="020B0604020202020204" pitchFamily="34" charset="0"/>
              <a:buChar char="•"/>
            </a:pPr>
            <a:r>
              <a:rPr lang="en-US">
                <a:latin typeface="Segoe UI" panose="020B0502040204020203" pitchFamily="34" charset="0"/>
                <a:cs typeface="Segoe UI" panose="020B0502040204020203" pitchFamily="34" charset="0"/>
              </a:rPr>
              <a:t>The orange boxes (on the left) describe common assumptions of trust that commonly formed as information technology became critical to business processes, but security wasn’t yet a top requirement. These assumptions have shaped the culture of the organization, business and technical processes, and people’s skills and perceptions. </a:t>
            </a:r>
          </a:p>
          <a:p>
            <a:pPr marL="171450" indent="-171450">
              <a:buFont typeface="Arial" panose="020B0604020202020204" pitchFamily="34" charset="0"/>
              <a:buChar char="•"/>
            </a:pPr>
            <a:endParaRPr lang="en-US">
              <a:latin typeface="Segoe UI" panose="020B0502040204020203" pitchFamily="34" charset="0"/>
              <a:cs typeface="Segoe UI" panose="020B0502040204020203" pitchFamily="34" charset="0"/>
            </a:endParaRPr>
          </a:p>
          <a:p>
            <a:pPr marL="171450" indent="-171450">
              <a:buFont typeface="Arial" panose="020B0604020202020204" pitchFamily="34" charset="0"/>
              <a:buChar char="•"/>
            </a:pPr>
            <a:r>
              <a:rPr lang="en-US">
                <a:latin typeface="Segoe UI" panose="020B0502040204020203" pitchFamily="34" charset="0"/>
                <a:cs typeface="Segoe UI" panose="020B0502040204020203" pitchFamily="34" charset="0"/>
              </a:rPr>
              <a:t>The blue boxes (on the right) represent strategies that are required to overcome those false assumptions of trust and reduce security risk (ideally reaching a full Zero </a:t>
            </a:r>
            <a:r>
              <a:rPr lang="en-US" u="sng">
                <a:latin typeface="Segoe UI" panose="020B0502040204020203" pitchFamily="34" charset="0"/>
                <a:cs typeface="Segoe UI" panose="020B0502040204020203" pitchFamily="34" charset="0"/>
              </a:rPr>
              <a:t>Assumed</a:t>
            </a:r>
            <a:r>
              <a:rPr lang="en-US">
                <a:latin typeface="Segoe UI" panose="020B0502040204020203" pitchFamily="34" charset="0"/>
                <a:cs typeface="Segoe UI" panose="020B0502040204020203" pitchFamily="34" charset="0"/>
              </a:rPr>
              <a:t> Trust state). Achieving this requires changing the core assumptions and then making the appropriate </a:t>
            </a:r>
            <a:r>
              <a:rPr lang="en-US" i="1">
                <a:latin typeface="Segoe UI" panose="020B0502040204020203" pitchFamily="34" charset="0"/>
                <a:cs typeface="Segoe UI" panose="020B0502040204020203" pitchFamily="34" charset="0"/>
              </a:rPr>
              <a:t>people, process, and technology </a:t>
            </a:r>
            <a:r>
              <a:rPr lang="en-US">
                <a:latin typeface="Segoe UI" panose="020B0502040204020203" pitchFamily="34" charset="0"/>
                <a:cs typeface="Segoe UI" panose="020B0502040204020203" pitchFamily="34" charset="0"/>
              </a:rPr>
              <a:t>changes to implement. </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Each of the mitigations are complex and will take time and resources to execute a large number of steps in them. This makes it critical to </a:t>
            </a:r>
            <a:r>
              <a:rPr lang="en-US" b="1" i="1">
                <a:latin typeface="Segoe UI" panose="020B0502040204020203" pitchFamily="34" charset="0"/>
                <a:cs typeface="Segoe UI" panose="020B0502040204020203" pitchFamily="34" charset="0"/>
              </a:rPr>
              <a:t>ruthlessly prioritize </a:t>
            </a:r>
            <a:r>
              <a:rPr lang="en-US">
                <a:latin typeface="Segoe UI" panose="020B0502040204020203" pitchFamily="34" charset="0"/>
                <a:cs typeface="Segoe UI" panose="020B0502040204020203" pitchFamily="34" charset="0"/>
              </a:rPr>
              <a:t>which mitigations to focus on first, next and later and which aspects of each to do first, next, and later.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763266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i="0">
                <a:effectLst/>
                <a:latin typeface="Segoe UI" panose="020B0502040204020203" pitchFamily="34" charset="0"/>
                <a:ea typeface="Calibri" panose="020F0502020204030204" pitchFamily="34" charset="0"/>
                <a:cs typeface="Segoe UI" panose="020B0502040204020203" pitchFamily="34" charset="0"/>
              </a:rPr>
              <a:t>Key Takeaway: </a:t>
            </a:r>
            <a:r>
              <a:rPr lang="en-US" b="0" i="0">
                <a:effectLst/>
                <a:latin typeface="Segoe UI" panose="020B0502040204020203" pitchFamily="34" charset="0"/>
                <a:ea typeface="Calibri" panose="020F0502020204030204" pitchFamily="34" charset="0"/>
                <a:cs typeface="Segoe UI" panose="020B0502040204020203" pitchFamily="34" charset="0"/>
              </a:rPr>
              <a:t>Security is a large and complex space, so its critical to take a practical and prioritized view of solving these problems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i="0">
              <a:effectLst/>
              <a:latin typeface="Segoe UI" panose="020B0502040204020203" pitchFamily="34" charset="0"/>
              <a:ea typeface="Calibri" panose="020F0502020204030204"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effectLst/>
                <a:latin typeface="Segoe UI" panose="020B0502040204020203" pitchFamily="34" charset="0"/>
                <a:ea typeface="Calibri" panose="020F0502020204030204" pitchFamily="34" charset="0"/>
                <a:cs typeface="Segoe UI" panose="020B0502040204020203" pitchFamily="34" charset="0"/>
              </a:rPr>
              <a:t>This requires you to:</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Look End to End - </a:t>
            </a:r>
            <a:r>
              <a:rPr lang="en-US" b="0" i="0">
                <a:effectLst/>
                <a:latin typeface="Segoe UI" panose="020B0502040204020203" pitchFamily="34" charset="0"/>
                <a:ea typeface="Calibri" panose="020F0502020204030204" pitchFamily="34" charset="0"/>
                <a:cs typeface="Segoe UI" panose="020B0502040204020203" pitchFamily="34" charset="0"/>
              </a:rPr>
              <a:t>Adopting an end-to-end view that considers the whole problem to minimize the blind spots and “We didn’t think of that” realizations after an incident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1" i="0">
                <a:effectLst/>
                <a:latin typeface="Segoe UI" panose="020B0502040204020203" pitchFamily="34" charset="0"/>
                <a:ea typeface="Calibri" panose="020F0502020204030204" pitchFamily="34" charset="0"/>
                <a:cs typeface="Segoe UI" panose="020B0502040204020203" pitchFamily="34" charset="0"/>
              </a:rPr>
              <a:t>Ruthlessly Prioritize – </a:t>
            </a:r>
            <a:r>
              <a:rPr lang="en-US" b="0" i="0">
                <a:effectLst/>
                <a:latin typeface="Segoe UI" panose="020B0502040204020203" pitchFamily="34" charset="0"/>
                <a:ea typeface="Calibri" panose="020F0502020204030204" pitchFamily="34" charset="0"/>
                <a:cs typeface="Segoe UI" panose="020B0502040204020203" pitchFamily="34" charset="0"/>
              </a:rPr>
              <a:t>to ensure that you are focusing on the most urgent and impactful issues with your limited resources and time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1" i="0">
                <a:effectLst/>
                <a:latin typeface="Segoe UI" panose="020B0502040204020203" pitchFamily="34" charset="0"/>
                <a:ea typeface="Calibri" panose="020F0502020204030204" pitchFamily="34" charset="0"/>
                <a:cs typeface="Segoe UI" panose="020B0502040204020203" pitchFamily="34" charset="0"/>
              </a:rPr>
              <a:t>Get Started – </a:t>
            </a:r>
            <a:r>
              <a:rPr lang="en-US" b="0" i="0">
                <a:effectLst/>
                <a:latin typeface="Segoe UI" panose="020B0502040204020203" pitchFamily="34" charset="0"/>
                <a:ea typeface="Calibri" panose="020F0502020204030204" pitchFamily="34" charset="0"/>
                <a:cs typeface="Segoe UI" panose="020B0502040204020203" pitchFamily="34" charset="0"/>
              </a:rPr>
              <a:t>focusing on getting started with quick wins and incremental progress in a continuous improvement approach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190045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These are ruleset that can help guide you on planning and prioritizing defenses (especially as you often must make important decisions as you go)</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a:latin typeface="Segoe UI" panose="020B0502040204020203" pitchFamily="34" charset="0"/>
                <a:cs typeface="Segoe UI" panose="020B0502040204020203" pitchFamily="34" charset="0"/>
              </a:rPr>
              <a:t>The </a:t>
            </a:r>
            <a:r>
              <a:rPr lang="en-US" b="1">
                <a:latin typeface="Segoe UI" panose="020B0502040204020203" pitchFamily="34" charset="0"/>
                <a:cs typeface="Segoe UI" panose="020B0502040204020203" pitchFamily="34" charset="0"/>
              </a:rPr>
              <a:t>Zero Trust Commandments </a:t>
            </a:r>
            <a:r>
              <a:rPr lang="en-US">
                <a:latin typeface="Segoe UI" panose="020B0502040204020203" pitchFamily="34" charset="0"/>
                <a:cs typeface="Segoe UI" panose="020B0502040204020203" pitchFamily="34" charset="0"/>
              </a:rPr>
              <a:t>is a standard from The Open Group that provides rules that capture security best practices and lessons learned. These help you plan security and Zero Trust, as well as providing clarity on what is (and isn’t) part of Zero Trust.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a:latin typeface="Segoe UI" panose="020B0502040204020203" pitchFamily="34" charset="0"/>
                <a:cs typeface="Segoe UI" panose="020B0502040204020203" pitchFamily="34" charset="0"/>
              </a:rPr>
              <a:t>The </a:t>
            </a:r>
            <a:r>
              <a:rPr kumimoji="0" lang="en-US" sz="1200" b="1" i="0" u="none" strike="noStrike" kern="0" cap="none" spc="0" normalizeH="0" baseline="0" noProof="0">
                <a:ln>
                  <a:noFill/>
                </a:ln>
                <a:effectLst/>
                <a:uLnTx/>
                <a:uFillTx/>
                <a:latin typeface="Segoe UI" panose="020B0502040204020203" pitchFamily="34" charset="0"/>
                <a:cs typeface="Segoe UI" panose="020B0502040204020203" pitchFamily="34" charset="0"/>
              </a:rPr>
              <a:t>10 Laws of Cybersecurity Risk </a:t>
            </a:r>
            <a:r>
              <a:rPr kumimoji="0" lang="en-US" sz="1200" b="0" i="0" u="none" strike="noStrike" kern="0" cap="none" spc="0" normalizeH="0" baseline="0" noProof="0">
                <a:ln>
                  <a:noFill/>
                </a:ln>
                <a:effectLst/>
                <a:uLnTx/>
                <a:uFillTx/>
                <a:latin typeface="Segoe UI" panose="020B0502040204020203" pitchFamily="34" charset="0"/>
                <a:cs typeface="Segoe UI" panose="020B0502040204020203" pitchFamily="34" charset="0"/>
              </a:rPr>
              <a:t>provide key truths about managing cybersecurity risk that should be used to guide strategy and architectural planning. These are designed to address common myths and misconceptions about security and security risk.</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a:latin typeface="Segoe UI" panose="020B0502040204020203" pitchFamily="34" charset="0"/>
                <a:cs typeface="Segoe UI" panose="020B0502040204020203" pitchFamily="34" charset="0"/>
              </a:rPr>
              <a:t>The </a:t>
            </a:r>
            <a:r>
              <a:rPr kumimoji="0" lang="en-US" sz="1200" b="1" i="0" u="none" strike="noStrike" kern="0" cap="none" spc="0" normalizeH="0" baseline="0" noProof="0">
                <a:ln>
                  <a:noFill/>
                </a:ln>
                <a:effectLst/>
                <a:uLnTx/>
                <a:uFillTx/>
                <a:latin typeface="Segoe UI" panose="020B0502040204020203" pitchFamily="34" charset="0"/>
                <a:cs typeface="Segoe UI" panose="020B0502040204020203" pitchFamily="34" charset="0"/>
              </a:rPr>
              <a:t>Immutable Laws of Security </a:t>
            </a:r>
            <a:r>
              <a:rPr lang="en-US">
                <a:latin typeface="Segoe UI" panose="020B0502040204020203" pitchFamily="34" charset="0"/>
                <a:cs typeface="Segoe UI" panose="020B0502040204020203" pitchFamily="34" charset="0"/>
              </a:rPr>
              <a:t>provide </a:t>
            </a:r>
            <a:r>
              <a:rPr kumimoji="0" lang="en-US" sz="1200" b="0" i="0" u="none" strike="noStrike" kern="0" cap="none" spc="0" normalizeH="0" baseline="0" noProof="0">
                <a:ln>
                  <a:noFill/>
                </a:ln>
                <a:effectLst/>
                <a:uLnTx/>
                <a:uFillTx/>
                <a:latin typeface="Segoe UI" panose="020B0502040204020203" pitchFamily="34" charset="0"/>
                <a:cs typeface="Segoe UI" panose="020B0502040204020203" pitchFamily="34" charset="0"/>
              </a:rPr>
              <a:t>key truths about security claims and controls that should be used to guide technical decisions about security. These were originally published in the early days of the Microsoft Security Response Center (MSRC) to address common myths and misconceptions about security and have continued to be relevant and insightful for multiple decades since then. </a:t>
            </a:r>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fld id="{A724FE22-94F8-4D93-820B-89FCE526CE4F}" type="slidenum">
              <a:rPr lang="en-US" smtClean="0"/>
              <a:t>18</a:t>
            </a:fld>
            <a:endParaRPr lang="en-US"/>
          </a:p>
        </p:txBody>
      </p:sp>
    </p:spTree>
    <p:extLst>
      <p:ext uri="{BB962C8B-B14F-4D97-AF65-F5344CB8AC3E}">
        <p14:creationId xmlns:p14="http://schemas.microsoft.com/office/powerpoint/2010/main" val="8259742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Key Takeaway: </a:t>
            </a:r>
            <a:r>
              <a:rPr lang="en-US" b="0">
                <a:latin typeface="Segoe UI" panose="020B0502040204020203" pitchFamily="34" charset="0"/>
                <a:cs typeface="Segoe UI" panose="020B0502040204020203" pitchFamily="34" charset="0"/>
              </a:rPr>
              <a:t>These are the </a:t>
            </a:r>
            <a:r>
              <a:rPr lang="en-US" b="1">
                <a:latin typeface="Segoe UI" panose="020B0502040204020203" pitchFamily="34" charset="0"/>
                <a:cs typeface="Segoe UI" panose="020B0502040204020203" pitchFamily="34" charset="0"/>
              </a:rPr>
              <a:t>Zero Trust Commandments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Segoe UI" panose="020B0502040204020203" pitchFamily="34" charset="0"/>
                <a:cs typeface="Segoe UI" panose="020B0502040204020203" pitchFamily="34" charset="0"/>
              </a:rPr>
              <a:t>These are from The Open Group standard that provides rules that capture security best practices and lessons learned. These help you plan security and Zero Trust, as well as providing clarity on what is (and isn’t) part of Zero Trust.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p:txBody>
      </p:sp>
      <p:sp>
        <p:nvSpPr>
          <p:cNvPr id="4" name="Date Placeholder 3"/>
          <p:cNvSpPr>
            <a:spLocks noGrp="1"/>
          </p:cNvSpPr>
          <p:nvPr>
            <p:ph type="dt" idx="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35E162-A492-4723-835E-7DF82D7954F5}" type="datetime3">
              <a:rPr kumimoji="0" lang="en-GB" sz="8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 December, 2023</a:t>
            </a:fld>
            <a:endParaRPr kumimoji="0" lang="en-GB" sz="800" b="0" i="0" u="none" strike="noStrike" kern="1200" cap="none" spc="0" normalizeH="0" baseline="0" noProof="0">
              <a:ln>
                <a:noFill/>
              </a:ln>
              <a:solidFill>
                <a:srgbClr val="000000"/>
              </a:solidFill>
              <a:effectLst/>
              <a:uLnTx/>
              <a:uFillTx/>
              <a:latin typeface="Arial" charset="0"/>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a:ln>
                  <a:noFill/>
                </a:ln>
                <a:solidFill>
                  <a:srgbClr val="000000"/>
                </a:solidFill>
                <a:effectLst/>
                <a:uLnTx/>
                <a:uFillTx/>
                <a:latin typeface="Arial" pitchFamily="34" charset="0"/>
                <a:ea typeface="+mn-ea"/>
                <a:cs typeface="Arial" pitchFamily="34" charset="0"/>
              </a:rPr>
              <a:t>Copyright © The Open Group 2014</a:t>
            </a:r>
          </a:p>
        </p:txBody>
      </p:sp>
      <p:sp>
        <p:nvSpPr>
          <p:cNvPr id="6" name="Slide Number Placeholder 5"/>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8484D1D-A1ED-4206-A910-07B40AACD681}" type="slidenum">
              <a:rPr kumimoji="0" lang="en-GB" sz="8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GB" sz="8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29749158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t>Key Takeaway: </a:t>
            </a:r>
            <a:r>
              <a:rPr lang="en-US"/>
              <a:t>The Microsoft Cybersecurity Reference Architectures (MCRA) is part of the Microsoft Security Adoption Framework (SAF) that accelerates security modernization and effectiveness</a:t>
            </a:r>
          </a:p>
          <a:p>
            <a:endParaRPr lang="en-US"/>
          </a:p>
          <a:p>
            <a:r>
              <a:rPr lang="en-US"/>
              <a:t>The SAF provides clear actionable guidance help you guide your security modernization journey for protecting business assets across your technical estate. The recommendations and references in SAF are aligned to Zero Trust principles as well as best practices and lessons learned from across customers. </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This end to end security approach helps organizations manage risk across the modern ‘hybrid of everything’ technical estate spanning IT, IoT, and OT environments. </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a:t>MCRA </a:t>
            </a:r>
            <a:r>
              <a:rPr lang="en-US" b="0"/>
              <a:t>– The MCRA focuses on end to end security architecture lessons learned and best practices to guide overall security modernization and integration across technical teams. </a:t>
            </a:r>
          </a:p>
          <a:p>
            <a:endParaRPr lang="en-US"/>
          </a:p>
          <a:p>
            <a:r>
              <a:rPr lang="en-US" b="1"/>
              <a:t>CLICK 1 - Tips</a:t>
            </a:r>
          </a:p>
          <a:p>
            <a:endParaRPr lang="en-US"/>
          </a:p>
          <a:p>
            <a:r>
              <a:rPr lang="en-US" b="1"/>
              <a:t>North Star - </a:t>
            </a:r>
            <a:r>
              <a:rPr lang="en-US" b="0" i="0"/>
              <a:t>We have learned you have to be both aspirational and practical on your journey to modernize security – you need a clear direction to work in, but also need incremental steps to execute on each day. </a:t>
            </a:r>
          </a:p>
          <a:p>
            <a:endParaRPr lang="en-US" b="0" i="0"/>
          </a:p>
          <a:p>
            <a:r>
              <a:rPr lang="en-US" b="0" i="1"/>
              <a:t>This workshop provides you reference guidance on both the north star for the journey and the practical steps you can do to move forward. </a:t>
            </a:r>
          </a:p>
          <a:p>
            <a:endParaRPr lang="en-US" b="1" i="1"/>
          </a:p>
          <a:p>
            <a:r>
              <a:rPr lang="en-US" b="1" i="1"/>
              <a:t>Mix of Old and New – </a:t>
            </a:r>
            <a:r>
              <a:rPr lang="en-US" b="0" i="0"/>
              <a:t>This is a journey of continuous improvement that builds on well-established security principles, but isn’t afraid to question the way things have been done and embrace new and better approaches. </a:t>
            </a:r>
          </a:p>
          <a:p>
            <a:r>
              <a:rPr lang="en-US" b="0" i="1"/>
              <a:t>We encourage you to bring your expertise and experience, but also be open to new approaches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61230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b="1" i="0">
                <a:latin typeface="Segoe UI" panose="020B0502040204020203" pitchFamily="34" charset="0"/>
                <a:cs typeface="Segoe UI" panose="020B0502040204020203" pitchFamily="34" charset="0"/>
              </a:rPr>
              <a:t>Key Takeaway: </a:t>
            </a:r>
            <a:r>
              <a:rPr lang="en-US" b="0" i="0">
                <a:latin typeface="Segoe UI" panose="020B0502040204020203" pitchFamily="34" charset="0"/>
                <a:cs typeface="Segoe UI" panose="020B0502040204020203" pitchFamily="34" charset="0"/>
              </a:rPr>
              <a:t>These </a:t>
            </a:r>
            <a:r>
              <a:rPr lang="en-US" i="0">
                <a:latin typeface="Segoe UI" panose="020B0502040204020203" pitchFamily="34" charset="0"/>
                <a:cs typeface="Segoe UI" panose="020B0502040204020203" pitchFamily="34" charset="0"/>
              </a:rPr>
              <a:t>10 Laws of Cybersecurity Risk provide good guidelines for security architecture and design</a:t>
            </a:r>
          </a:p>
          <a:p>
            <a:endParaRPr lang="en-US">
              <a:latin typeface="Segoe UI" panose="020B0502040204020203" pitchFamily="34" charset="0"/>
              <a:cs typeface="Segoe UI" panose="020B0502040204020203" pitchFamily="34" charset="0"/>
            </a:endParaRPr>
          </a:p>
          <a:p>
            <a:pPr marL="342900" indent="-342900">
              <a:buFont typeface="+mj-lt"/>
              <a:buAutoNum type="arabicPeriod"/>
            </a:pPr>
            <a:r>
              <a:rPr lang="en-US" b="1">
                <a:latin typeface="Segoe UI" panose="020B0502040204020203" pitchFamily="34" charset="0"/>
                <a:cs typeface="Segoe UI" panose="020B0502040204020203" pitchFamily="34" charset="0"/>
              </a:rPr>
              <a:t>Security success is ruining the attacker ROI</a:t>
            </a:r>
            <a:br>
              <a:rPr lang="en-US" b="1">
                <a:latin typeface="Segoe UI" panose="020B0502040204020203" pitchFamily="34" charset="0"/>
                <a:cs typeface="Segoe UI" panose="020B0502040204020203" pitchFamily="34" charset="0"/>
              </a:rPr>
            </a:br>
            <a:r>
              <a:rPr lang="en-US">
                <a:latin typeface="Segoe UI" panose="020B0502040204020203" pitchFamily="34" charset="0"/>
                <a:cs typeface="Segoe UI" panose="020B0502040204020203" pitchFamily="34" charset="0"/>
              </a:rPr>
              <a:t>Security can’t achieve an absolutely secure state so deter attackers by disrupting and degrading their ability to realize </a:t>
            </a:r>
            <a:r>
              <a:rPr lang="en-US">
                <a:latin typeface="Segoe UI" panose="020B0502040204020203" pitchFamily="34" charset="0"/>
                <a:cs typeface="Segoe UI" panose="020B0502040204020203" pitchFamily="34" charset="0"/>
                <a:hlinkClick r:id="rId3">
                  <a:extLst>
                    <a:ext uri="{A12FA001-AC4F-418D-AE19-62706E023703}">
                      <ahyp:hlinkClr xmlns:ahyp="http://schemas.microsoft.com/office/drawing/2018/hyperlinkcolor" val="tx"/>
                    </a:ext>
                  </a:extLst>
                </a:hlinkClick>
              </a:rPr>
              <a:t>Return on Investment (ROI).</a:t>
            </a:r>
            <a:r>
              <a:rPr lang="en-US">
                <a:latin typeface="Segoe UI" panose="020B0502040204020203" pitchFamily="34" charset="0"/>
                <a:cs typeface="Segoe UI" panose="020B0502040204020203" pitchFamily="34" charset="0"/>
              </a:rPr>
              <a:t> Increase the attacker’s cost and decreasing the attacker’s return for your most important assets. </a:t>
            </a:r>
          </a:p>
          <a:p>
            <a:pPr marL="342900" indent="-342900">
              <a:buFont typeface="+mj-lt"/>
              <a:buAutoNum type="arabicPeriod"/>
            </a:pPr>
            <a:r>
              <a:rPr lang="en-US" b="1">
                <a:latin typeface="Segoe UI" panose="020B0502040204020203" pitchFamily="34" charset="0"/>
                <a:cs typeface="Segoe UI" panose="020B0502040204020203" pitchFamily="34" charset="0"/>
              </a:rPr>
              <a:t>Not keeping up is falling behind</a:t>
            </a:r>
            <a:br>
              <a:rPr lang="en-US" b="1">
                <a:latin typeface="Segoe UI" panose="020B0502040204020203" pitchFamily="34" charset="0"/>
                <a:cs typeface="Segoe UI" panose="020B0502040204020203" pitchFamily="34" charset="0"/>
              </a:rPr>
            </a:br>
            <a:r>
              <a:rPr lang="en-US">
                <a:latin typeface="Segoe UI" panose="020B0502040204020203" pitchFamily="34" charset="0"/>
                <a:cs typeface="Segoe UI" panose="020B0502040204020203" pitchFamily="34" charset="0"/>
              </a:rPr>
              <a:t>Security is a continuous journey and if you aren't staying current, it will continually get cheaper and cheaper for attackers to successfully take control of your assets.  You must continually update your security patches, security strategies, threat awareness, inventory, security tooling, security hygiene, security monitoring, permission models, and anything else that changes over time. </a:t>
            </a:r>
          </a:p>
          <a:p>
            <a:pPr marL="342900" indent="-342900">
              <a:buFont typeface="+mj-lt"/>
              <a:buAutoNum type="arabicPeriod"/>
            </a:pPr>
            <a:r>
              <a:rPr lang="en-US" b="1">
                <a:latin typeface="Segoe UI" panose="020B0502040204020203" pitchFamily="34" charset="0"/>
                <a:cs typeface="Segoe UI" panose="020B0502040204020203" pitchFamily="34" charset="0"/>
              </a:rPr>
              <a:t>Productivity always wins</a:t>
            </a:r>
            <a:br>
              <a:rPr lang="en-US" b="1">
                <a:latin typeface="Segoe UI" panose="020B0502040204020203" pitchFamily="34" charset="0"/>
                <a:cs typeface="Segoe UI" panose="020B0502040204020203" pitchFamily="34" charset="0"/>
              </a:rPr>
            </a:br>
            <a:r>
              <a:rPr lang="en-US">
                <a:latin typeface="Segoe UI" panose="020B0502040204020203" pitchFamily="34" charset="0"/>
                <a:cs typeface="Segoe UI" panose="020B0502040204020203" pitchFamily="34" charset="0"/>
              </a:rPr>
              <a:t>If security isn’t easy for users, they will work around it to get their job done. Always make sure solutions are secure and usable. </a:t>
            </a:r>
          </a:p>
          <a:p>
            <a:pPr marL="342900" indent="-342900">
              <a:buFont typeface="+mj-lt"/>
              <a:buAutoNum type="arabicPeriod"/>
            </a:pPr>
            <a:r>
              <a:rPr lang="en-US" b="1">
                <a:latin typeface="Segoe UI" panose="020B0502040204020203" pitchFamily="34" charset="0"/>
                <a:cs typeface="Segoe UI" panose="020B0502040204020203" pitchFamily="34" charset="0"/>
              </a:rPr>
              <a:t>Attackers don't care</a:t>
            </a:r>
            <a:br>
              <a:rPr lang="en-US" b="1">
                <a:latin typeface="Segoe UI" panose="020B0502040204020203" pitchFamily="34" charset="0"/>
                <a:cs typeface="Segoe UI" panose="020B0502040204020203" pitchFamily="34" charset="0"/>
              </a:rPr>
            </a:br>
            <a:r>
              <a:rPr lang="en-US">
                <a:latin typeface="Segoe UI" panose="020B0502040204020203" pitchFamily="34" charset="0"/>
                <a:cs typeface="Segoe UI" panose="020B0502040204020203" pitchFamily="34" charset="0"/>
              </a:rPr>
              <a:t>Attackers are willing to use any available method to get into your environment and increase control over it including compromising a networked printer, a fish tank thermometer, a cloud service, a PC, a Server, a Mac, a mobile device, use of a malicious insider, use of a configuration mistake, or just asking for passwords in a phishing email. Your job is to understand and take away the easiest and cheapest options as well as the most useful ones (e.g. anything that leads to administrative privileges across many systems). </a:t>
            </a:r>
          </a:p>
          <a:p>
            <a:pPr marL="342900" indent="-342900">
              <a:buFont typeface="+mj-lt"/>
              <a:buAutoNum type="arabicPeriod"/>
            </a:pPr>
            <a:r>
              <a:rPr lang="en-US" b="1">
                <a:latin typeface="Segoe UI" panose="020B0502040204020203" pitchFamily="34" charset="0"/>
                <a:cs typeface="Segoe UI" panose="020B0502040204020203" pitchFamily="34" charset="0"/>
              </a:rPr>
              <a:t>Ruthless Prioritization is a survival skill</a:t>
            </a:r>
            <a:br>
              <a:rPr lang="en-US" b="1">
                <a:latin typeface="Segoe UI" panose="020B0502040204020203" pitchFamily="34" charset="0"/>
                <a:cs typeface="Segoe UI" panose="020B0502040204020203" pitchFamily="34" charset="0"/>
              </a:rPr>
            </a:br>
            <a:r>
              <a:rPr lang="en-US">
                <a:latin typeface="Segoe UI" panose="020B0502040204020203" pitchFamily="34" charset="0"/>
                <a:cs typeface="Segoe UI" panose="020B0502040204020203" pitchFamily="34" charset="0"/>
              </a:rPr>
              <a:t>Nobody has enough time and resources to eliminate all risks to all resources. Always start with what is most important to the organization, most interesting to attackers, and continuously update this prioritization. </a:t>
            </a:r>
            <a:br>
              <a:rPr lang="en-US">
                <a:latin typeface="Segoe UI" panose="020B0502040204020203" pitchFamily="34" charset="0"/>
                <a:cs typeface="Segoe UI" panose="020B0502040204020203" pitchFamily="34" charset="0"/>
              </a:rPr>
            </a:br>
            <a:br>
              <a:rPr lang="en-US">
                <a:latin typeface="Segoe UI" panose="020B0502040204020203" pitchFamily="34" charset="0"/>
                <a:cs typeface="Segoe UI" panose="020B0502040204020203" pitchFamily="34" charset="0"/>
              </a:rPr>
            </a:br>
            <a:br>
              <a:rPr lang="en-US">
                <a:latin typeface="Segoe UI" panose="020B0502040204020203" pitchFamily="34" charset="0"/>
                <a:cs typeface="Segoe UI" panose="020B0502040204020203" pitchFamily="34" charset="0"/>
              </a:rPr>
            </a:br>
            <a:r>
              <a:rPr lang="en-US" b="1">
                <a:latin typeface="Segoe UI" panose="020B0502040204020203" pitchFamily="34" charset="0"/>
                <a:cs typeface="Segoe UI" panose="020B0502040204020203" pitchFamily="34" charset="0"/>
              </a:rPr>
              <a:t>CLICK 1</a:t>
            </a:r>
            <a:br>
              <a:rPr lang="en-US" b="1">
                <a:latin typeface="Segoe UI" panose="020B0502040204020203" pitchFamily="34" charset="0"/>
                <a:cs typeface="Segoe UI" panose="020B0502040204020203" pitchFamily="34" charset="0"/>
              </a:rPr>
            </a:br>
            <a:br>
              <a:rPr lang="en-US" b="1">
                <a:latin typeface="Segoe UI" panose="020B0502040204020203" pitchFamily="34" charset="0"/>
                <a:cs typeface="Segoe UI" panose="020B0502040204020203" pitchFamily="34" charset="0"/>
              </a:rPr>
            </a:br>
            <a:endParaRPr lang="en-US" b="1">
              <a:latin typeface="Segoe UI" panose="020B0502040204020203" pitchFamily="34" charset="0"/>
              <a:cs typeface="Segoe UI" panose="020B0502040204020203" pitchFamily="34" charset="0"/>
            </a:endParaRPr>
          </a:p>
          <a:p>
            <a:pPr marL="342900" indent="-342900">
              <a:buFont typeface="+mj-lt"/>
              <a:buAutoNum type="arabicPeriod"/>
            </a:pPr>
            <a:r>
              <a:rPr lang="en-US" b="1">
                <a:latin typeface="Segoe UI" panose="020B0502040204020203" pitchFamily="34" charset="0"/>
                <a:cs typeface="Segoe UI" panose="020B0502040204020203" pitchFamily="34" charset="0"/>
              </a:rPr>
              <a:t>Cybersecurity is a team sport</a:t>
            </a:r>
            <a:br>
              <a:rPr lang="en-US" b="1">
                <a:latin typeface="Segoe UI" panose="020B0502040204020203" pitchFamily="34" charset="0"/>
                <a:cs typeface="Segoe UI" panose="020B0502040204020203" pitchFamily="34" charset="0"/>
              </a:rPr>
            </a:br>
            <a:r>
              <a:rPr lang="en-US">
                <a:latin typeface="Segoe UI" panose="020B0502040204020203" pitchFamily="34" charset="0"/>
                <a:cs typeface="Segoe UI" panose="020B0502040204020203" pitchFamily="34" charset="0"/>
              </a:rPr>
              <a:t>Nobody can do it all, so always focus on the things that only you (or your organization) can do to protect the organization's mission. For things that others can do better or cheaper, have them do it (security vendors, cloud providers, community) </a:t>
            </a:r>
          </a:p>
          <a:p>
            <a:pPr marL="342900" indent="-342900">
              <a:buFont typeface="+mj-lt"/>
              <a:buAutoNum type="arabicPeriod"/>
            </a:pPr>
            <a:r>
              <a:rPr lang="en-US" b="1">
                <a:latin typeface="Segoe UI" panose="020B0502040204020203" pitchFamily="34" charset="0"/>
                <a:cs typeface="Segoe UI" panose="020B0502040204020203" pitchFamily="34" charset="0"/>
              </a:rPr>
              <a:t>Your network isn’t a trustworthy as you think it is</a:t>
            </a:r>
            <a:br>
              <a:rPr lang="en-US" b="1">
                <a:latin typeface="Segoe UI" panose="020B0502040204020203" pitchFamily="34" charset="0"/>
                <a:cs typeface="Segoe UI" panose="020B0502040204020203" pitchFamily="34" charset="0"/>
              </a:rPr>
            </a:br>
            <a:r>
              <a:rPr lang="en-US">
                <a:latin typeface="Segoe UI" panose="020B0502040204020203" pitchFamily="34" charset="0"/>
                <a:cs typeface="Segoe UI" panose="020B0502040204020203" pitchFamily="34" charset="0"/>
              </a:rPr>
              <a:t>A security strategy that relies on passwords and trusting any intranet device is only marginally better than no security strategy at all. Attackers easily evade these defenses so the trust level of each device, user, and application must be proven and validated continuously starting with a level of zero trust</a:t>
            </a:r>
          </a:p>
          <a:p>
            <a:pPr marL="342900" indent="-342900">
              <a:buFont typeface="+mj-lt"/>
              <a:buAutoNum type="arabicPeriod"/>
            </a:pPr>
            <a:r>
              <a:rPr lang="en-US" b="1">
                <a:latin typeface="Segoe UI" panose="020B0502040204020203" pitchFamily="34" charset="0"/>
                <a:cs typeface="Segoe UI" panose="020B0502040204020203" pitchFamily="34" charset="0"/>
              </a:rPr>
              <a:t>Isolated networks aren’t automatically secure</a:t>
            </a:r>
            <a:br>
              <a:rPr lang="en-US" b="1">
                <a:latin typeface="Segoe UI" panose="020B0502040204020203" pitchFamily="34" charset="0"/>
                <a:cs typeface="Segoe UI" panose="020B0502040204020203" pitchFamily="34" charset="0"/>
              </a:rPr>
            </a:br>
            <a:r>
              <a:rPr lang="en-US">
                <a:latin typeface="Segoe UI" panose="020B0502040204020203" pitchFamily="34" charset="0"/>
                <a:cs typeface="Segoe UI" panose="020B0502040204020203" pitchFamily="34" charset="0"/>
              </a:rPr>
              <a:t>While air-gapped networks can offer strong security when maintained correctly, successful examples are extremely rare because each node must be completely isolated from outside risk. If security is critical enough to place resources on an isolated network, you should invest in mitigations to address potential connectivity via methods such as USB media (e.g. required for patches), bridges to intranet network, and external devices (e.g. vendor laptops on a production line), and insider threats that could circumvent all technical controls. </a:t>
            </a:r>
          </a:p>
          <a:p>
            <a:pPr marL="342900" indent="-342900">
              <a:buFont typeface="+mj-lt"/>
              <a:buAutoNum type="arabicPeriod"/>
            </a:pPr>
            <a:r>
              <a:rPr lang="en-US" b="1">
                <a:latin typeface="Segoe UI" panose="020B0502040204020203" pitchFamily="34" charset="0"/>
                <a:cs typeface="Segoe UI" panose="020B0502040204020203" pitchFamily="34" charset="0"/>
              </a:rPr>
              <a:t>Encryption alone isn’t a data protection solution</a:t>
            </a:r>
            <a:br>
              <a:rPr lang="en-US">
                <a:latin typeface="Segoe UI" panose="020B0502040204020203" pitchFamily="34" charset="0"/>
                <a:cs typeface="Segoe UI" panose="020B0502040204020203" pitchFamily="34" charset="0"/>
              </a:rPr>
            </a:br>
            <a:r>
              <a:rPr lang="en-US">
                <a:latin typeface="Segoe UI" panose="020B0502040204020203" pitchFamily="34" charset="0"/>
                <a:cs typeface="Segoe UI" panose="020B0502040204020203" pitchFamily="34" charset="0"/>
              </a:rPr>
              <a:t>Encryption protects against out of band attacks (on network packets, files, storage, etc.), but data is only as secure as the decryption key (key strength + protections from theft/copying) and other authorized means of access. </a:t>
            </a:r>
          </a:p>
          <a:p>
            <a:pPr marL="342900" indent="-342900">
              <a:buFont typeface="+mj-lt"/>
              <a:buAutoNum type="arabicPeriod"/>
            </a:pPr>
            <a:r>
              <a:rPr lang="en-US" b="1">
                <a:latin typeface="Segoe UI" panose="020B0502040204020203" pitchFamily="34" charset="0"/>
                <a:cs typeface="Segoe UI" panose="020B0502040204020203" pitchFamily="34" charset="0"/>
              </a:rPr>
              <a:t>Technology doesn't solve people and process problems</a:t>
            </a:r>
            <a:br>
              <a:rPr lang="en-US" b="1">
                <a:latin typeface="Segoe UI" panose="020B0502040204020203" pitchFamily="34" charset="0"/>
                <a:cs typeface="Segoe UI" panose="020B0502040204020203" pitchFamily="34" charset="0"/>
              </a:rPr>
            </a:br>
            <a:r>
              <a:rPr lang="en-US">
                <a:latin typeface="Segoe UI" panose="020B0502040204020203" pitchFamily="34" charset="0"/>
                <a:cs typeface="Segoe UI" panose="020B0502040204020203" pitchFamily="34" charset="0"/>
              </a:rPr>
              <a:t>While machine learning, artificial intelligence, and other technologies offer amazing leaps forward in security (if applied correctly), cybersecurity is a human challenge and will never be solved by technology alone. </a:t>
            </a:r>
          </a:p>
          <a:p>
            <a:pPr marL="0" marR="0">
              <a:spcBef>
                <a:spcPts val="0"/>
              </a:spcBef>
              <a:spcAft>
                <a:spcPts val="0"/>
              </a:spcAft>
            </a:pPr>
            <a:endParaRPr lang="en-US">
              <a:effectLst/>
              <a:latin typeface="Segoe UI" panose="020B0502040204020203" pitchFamily="34" charset="0"/>
              <a:ea typeface="Calibri" panose="020F0502020204030204"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929642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b="1" i="0">
                <a:latin typeface="Segoe UI" panose="020B0502040204020203" pitchFamily="34" charset="0"/>
                <a:cs typeface="Segoe UI" panose="020B0502040204020203" pitchFamily="34" charset="0"/>
              </a:rPr>
              <a:t>Key Takeaway: </a:t>
            </a:r>
            <a:r>
              <a:rPr lang="en-US" b="0" i="0">
                <a:latin typeface="Segoe UI" panose="020B0502040204020203" pitchFamily="34" charset="0"/>
                <a:cs typeface="Segoe UI" panose="020B0502040204020203" pitchFamily="34" charset="0"/>
              </a:rPr>
              <a:t>These immutable laws help you design and validate sound security solutions</a:t>
            </a:r>
            <a:endParaRPr lang="en-US">
              <a:effectLst/>
              <a:latin typeface="Segoe UI" panose="020B0502040204020203" pitchFamily="34" charset="0"/>
              <a:ea typeface="Calibri" panose="020F0502020204030204"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92964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a:latin typeface="Segoe UI" panose="020B0502040204020203" pitchFamily="34" charset="0"/>
                <a:cs typeface="Segoe UI" panose="020B0502040204020203" pitchFamily="34" charset="0"/>
              </a:rPr>
              <a:t>Key Takeaway: </a:t>
            </a:r>
            <a:r>
              <a:rPr lang="en-US" sz="1100">
                <a:latin typeface="Segoe UI" panose="020B0502040204020203" pitchFamily="34" charset="0"/>
                <a:cs typeface="Segoe UI" panose="020B0502040204020203" pitchFamily="34" charset="0"/>
              </a:rPr>
              <a:t>These are diagrams and others references for end-to-end security architecture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u="sng">
                <a:latin typeface="Segoe UI" panose="020B0502040204020203" pitchFamily="34" charset="0"/>
                <a:cs typeface="Segoe UI" panose="020B0502040204020203" pitchFamily="34" charset="0"/>
              </a:rPr>
              <a:t>Middle Column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People </a:t>
            </a:r>
            <a:r>
              <a:rPr lang="en-US" sz="1100" b="0">
                <a:latin typeface="Segoe UI" panose="020B0502040204020203" pitchFamily="34" charset="0"/>
                <a:cs typeface="Segoe UI" panose="020B0502040204020203" pitchFamily="34" charset="0"/>
              </a:rPr>
              <a:t>– Describing security roles and responsibilities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Zero Trust </a:t>
            </a:r>
            <a:r>
              <a:rPr lang="en-US" sz="1100" b="0">
                <a:latin typeface="Segoe UI" panose="020B0502040204020203" pitchFamily="34" charset="0"/>
                <a:cs typeface="Segoe UI" panose="020B0502040204020203" pitchFamily="34" charset="0"/>
              </a:rPr>
              <a:t>– Zero Trust principles form the central core of an effective end to end security strategy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Microsoft Security Capabilities </a:t>
            </a:r>
            <a:r>
              <a:rPr lang="en-US" sz="1100" b="0">
                <a:latin typeface="Segoe UI" panose="020B0502040204020203" pitchFamily="34" charset="0"/>
                <a:cs typeface="Segoe UI" panose="020B0502040204020203" pitchFamily="34" charset="0"/>
              </a:rPr>
              <a:t>– This diagram describes the main Microsoft cybersecurity capabilities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Build Slide – </a:t>
            </a:r>
            <a:r>
              <a:rPr lang="en-US" sz="1100" b="0" i="0" kern="1200">
                <a:effectLst/>
                <a:latin typeface="Segoe UI" panose="020B0502040204020203" pitchFamily="34" charset="0"/>
                <a:cs typeface="Segoe UI" panose="020B0502040204020203" pitchFamily="34" charset="0"/>
              </a:rPr>
              <a:t>version of capabilities diagram that animates in each section (about a dozen clicks)</a:t>
            </a:r>
            <a:endParaRPr lang="en-US" sz="1100" b="0" i="0">
              <a:latin typeface="Segoe UI" panose="020B0502040204020203" pitchFamily="34" charset="0"/>
              <a:cs typeface="Segoe UI" panose="020B0502040204020203" pitchFamily="34" charset="0"/>
            </a:endParaRP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Role Mapping </a:t>
            </a:r>
            <a:r>
              <a:rPr lang="en-US" sz="1100" b="0">
                <a:latin typeface="Segoe UI" panose="020B0502040204020203" pitchFamily="34" charset="0"/>
                <a:cs typeface="Segoe UI" panose="020B0502040204020203" pitchFamily="34" charset="0"/>
              </a:rPr>
              <a:t>– Visual mapping of Microsoft technical capabilities to security disciplines and common roles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Multi-cloud and Cross-Platform </a:t>
            </a:r>
            <a:r>
              <a:rPr lang="en-US" sz="1100" b="0">
                <a:latin typeface="Segoe UI" panose="020B0502040204020203" pitchFamily="34" charset="0"/>
                <a:cs typeface="Segoe UI" panose="020B0502040204020203" pitchFamily="34" charset="0"/>
              </a:rPr>
              <a:t>– section that illustrates how Microsoft capabilities cover the ‘hybrid of everything’ multi-cloud and cross-platform enterprise (e.g. </a:t>
            </a:r>
            <a:r>
              <a:rPr lang="en-US" sz="1100" b="0" i="0">
                <a:latin typeface="Segoe UI" panose="020B0502040204020203" pitchFamily="34" charset="0"/>
                <a:cs typeface="Segoe UI" panose="020B0502040204020203" pitchFamily="34" charset="0"/>
              </a:rPr>
              <a:t>not</a:t>
            </a:r>
            <a:r>
              <a:rPr lang="en-US" sz="1100" b="0">
                <a:latin typeface="Segoe UI" panose="020B0502040204020203" pitchFamily="34" charset="0"/>
                <a:cs typeface="Segoe UI" panose="020B0502040204020203" pitchFamily="34" charset="0"/>
              </a:rPr>
              <a:t> just ‘security for Microsoft’)</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Microsoft 365 E5 – </a:t>
            </a:r>
            <a:r>
              <a:rPr lang="en-US" sz="1100" b="0">
                <a:latin typeface="Segoe UI" panose="020B0502040204020203" pitchFamily="34" charset="0"/>
                <a:cs typeface="Segoe UI" panose="020B0502040204020203" pitchFamily="34" charset="0"/>
              </a:rPr>
              <a:t>Section that describes which security capabilities are included in Microsoft 365 E5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1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u="sng">
                <a:latin typeface="Segoe UI" panose="020B0502040204020203" pitchFamily="34" charset="0"/>
                <a:cs typeface="Segoe UI" panose="020B0502040204020203" pitchFamily="34" charset="0"/>
              </a:rPr>
              <a:t>Left Column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Threat Environment </a:t>
            </a:r>
            <a:r>
              <a:rPr lang="en-US" sz="1100">
                <a:latin typeface="Segoe UI" panose="020B0502040204020203" pitchFamily="34" charset="0"/>
                <a:cs typeface="Segoe UI" panose="020B0502040204020203" pitchFamily="34" charset="0"/>
              </a:rPr>
              <a:t>- This section describes the nature of the security threat environment and driving forces that cause it to continuously evolve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Attack Chain </a:t>
            </a:r>
            <a:r>
              <a:rPr lang="en-US" sz="1100">
                <a:latin typeface="Segoe UI" panose="020B0502040204020203" pitchFamily="34" charset="0"/>
                <a:cs typeface="Segoe UI" panose="020B0502040204020203" pitchFamily="34" charset="0"/>
              </a:rPr>
              <a:t>– Diagram of how Microsoft capabilities map to common attack patterns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Development / DevSecOps </a:t>
            </a:r>
            <a:r>
              <a:rPr lang="en-US" sz="1100">
                <a:latin typeface="Segoe UI" panose="020B0502040204020203" pitchFamily="34" charset="0"/>
                <a:cs typeface="Segoe UI" panose="020B0502040204020203" pitchFamily="34" charset="0"/>
              </a:rPr>
              <a:t>– Diagram describing a modern agile approach to securing workloads and development processes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Infrastructure – </a:t>
            </a:r>
            <a:r>
              <a:rPr lang="en-US" sz="1100" b="0">
                <a:latin typeface="Segoe UI" panose="020B0502040204020203" pitchFamily="34" charset="0"/>
                <a:cs typeface="Segoe UI" panose="020B0502040204020203" pitchFamily="34" charset="0"/>
              </a:rPr>
              <a:t>Diagram d</a:t>
            </a:r>
            <a:r>
              <a:rPr lang="en-US" sz="1100" b="0" i="0">
                <a:latin typeface="Segoe UI" panose="020B0502040204020203" pitchFamily="34" charset="0"/>
                <a:cs typeface="Segoe UI" panose="020B0502040204020203" pitchFamily="34" charset="0"/>
              </a:rPr>
              <a:t>escribing </a:t>
            </a:r>
            <a:r>
              <a:rPr lang="en-US" sz="1100" i="0">
                <a:latin typeface="Segoe UI" panose="020B0502040204020203" pitchFamily="34" charset="0"/>
                <a:cs typeface="Segoe UI" panose="020B0502040204020203" pitchFamily="34" charset="0"/>
              </a:rPr>
              <a:t>how Microsoft capabilities map to a multi-cloud and cross-platform infrastructure with native controls across the full lifecycle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i="0">
                <a:latin typeface="Segoe UI" panose="020B0502040204020203" pitchFamily="34" charset="0"/>
                <a:cs typeface="Segoe UI" panose="020B0502040204020203" pitchFamily="34" charset="0"/>
              </a:rPr>
              <a:t>Patch Modernization </a:t>
            </a:r>
            <a:r>
              <a:rPr lang="en-US" sz="1100" i="0">
                <a:latin typeface="Segoe UI" panose="020B0502040204020203" pitchFamily="34" charset="0"/>
                <a:cs typeface="Segoe UI" panose="020B0502040204020203" pitchFamily="34" charset="0"/>
              </a:rPr>
              <a:t>– Example of detailed plans included in Security Architecture Design Sessions covering how to modernize security update/patch management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100">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1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u="sng">
                <a:latin typeface="Segoe UI" panose="020B0502040204020203" pitchFamily="34" charset="0"/>
                <a:cs typeface="Segoe UI" panose="020B0502040204020203" pitchFamily="34" charset="0"/>
              </a:rPr>
              <a:t>Right Column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Zero Trust Adaptive Access </a:t>
            </a:r>
            <a:r>
              <a:rPr lang="en-US" sz="1100" b="0">
                <a:latin typeface="Segoe UI" panose="020B0502040204020203" pitchFamily="34" charset="0"/>
                <a:cs typeface="Segoe UI" panose="020B0502040204020203" pitchFamily="34" charset="0"/>
              </a:rPr>
              <a:t>– diagrams that describe the main components of a modern identity and access solution based on Zero Trust principles and standards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Journey </a:t>
            </a:r>
            <a:r>
              <a:rPr lang="en-US" sz="1100">
                <a:latin typeface="Segoe UI" panose="020B0502040204020203" pitchFamily="34" charset="0"/>
                <a:cs typeface="Segoe UI" panose="020B0502040204020203" pitchFamily="34" charset="0"/>
              </a:rPr>
              <a:t>– section describing the journey from a traditional ‘flat network’ to a modern adaptive access approach (based on Microsoft IT department journey)</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Privileged Access </a:t>
            </a:r>
            <a:r>
              <a:rPr lang="en-US" sz="1100">
                <a:latin typeface="Segoe UI" panose="020B0502040204020203" pitchFamily="34" charset="0"/>
                <a:cs typeface="Segoe UI" panose="020B0502040204020203" pitchFamily="34" charset="0"/>
              </a:rPr>
              <a:t>– section describing the challenges and imperatives for securing privileged access resources (accounts, workstations, and more)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Security Operations (SecOps/SOC) - </a:t>
            </a:r>
            <a:r>
              <a:rPr lang="en-US" sz="1100" b="0">
                <a:latin typeface="Segoe UI" panose="020B0502040204020203" pitchFamily="34" charset="0"/>
                <a:cs typeface="Segoe UI" panose="020B0502040204020203" pitchFamily="34" charset="0"/>
              </a:rPr>
              <a:t>diagrams d</a:t>
            </a:r>
            <a:r>
              <a:rPr lang="en-US" sz="1100" b="0" i="0">
                <a:latin typeface="Segoe UI" panose="020B0502040204020203" pitchFamily="34" charset="0"/>
                <a:cs typeface="Segoe UI" panose="020B0502040204020203" pitchFamily="34" charset="0"/>
              </a:rPr>
              <a:t>escribing </a:t>
            </a:r>
            <a:r>
              <a:rPr lang="en-US" sz="1100" b="0">
                <a:latin typeface="Segoe UI" panose="020B0502040204020203" pitchFamily="34" charset="0"/>
                <a:cs typeface="Segoe UI" panose="020B0502040204020203" pitchFamily="34" charset="0"/>
              </a:rPr>
              <a:t>the main components of a modern SecOps solution and the Microsoft capabilities that provide them</a:t>
            </a:r>
            <a:endParaRPr lang="en-US" sz="1100">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Operational Technology (OT) – </a:t>
            </a:r>
            <a:r>
              <a:rPr lang="en-US" sz="1100">
                <a:latin typeface="Segoe UI" panose="020B0502040204020203" pitchFamily="34" charset="0"/>
                <a:cs typeface="Segoe UI" panose="020B0502040204020203" pitchFamily="34" charset="0"/>
              </a:rPr>
              <a:t>Diagram describing security for OT environments with industrial control systems (ICS)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100">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10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fld id="{A724FE22-94F8-4D93-820B-89FCE526CE4F}" type="slidenum">
              <a:rPr lang="en-US" smtClean="0"/>
              <a:t>22</a:t>
            </a:fld>
            <a:endParaRPr lang="en-US"/>
          </a:p>
        </p:txBody>
      </p:sp>
    </p:spTree>
    <p:extLst>
      <p:ext uri="{BB962C8B-B14F-4D97-AF65-F5344CB8AC3E}">
        <p14:creationId xmlns:p14="http://schemas.microsoft.com/office/powerpoint/2010/main" val="38476991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This is a summary of which diagrams and topics map to the main Security Adoption Framework workshops</a:t>
            </a:r>
          </a:p>
        </p:txBody>
      </p:sp>
      <p:sp>
        <p:nvSpPr>
          <p:cNvPr id="4" name="Slide Number Placeholder 3"/>
          <p:cNvSpPr>
            <a:spLocks noGrp="1"/>
          </p:cNvSpPr>
          <p:nvPr>
            <p:ph type="sldNum" sz="quarter" idx="5"/>
          </p:nvPr>
        </p:nvSpPr>
        <p:spPr/>
        <p:txBody>
          <a:bodyPr/>
          <a:lstStyle/>
          <a:p>
            <a:pPr marL="0" marR="0" lvl="0" indent="0" algn="r" defTabSz="1694932" rtl="0" eaLnBrk="1" fontAlgn="auto" latinLnBrk="0" hangingPunct="1">
              <a:lnSpc>
                <a:spcPct val="100000"/>
              </a:lnSpc>
              <a:spcBef>
                <a:spcPts val="0"/>
              </a:spcBef>
              <a:spcAft>
                <a:spcPts val="0"/>
              </a:spcAft>
              <a:buClrTx/>
              <a:buSzTx/>
              <a:buFontTx/>
              <a:buNone/>
              <a:tabLst/>
              <a:defRPr/>
            </a:pPr>
            <a:fld id="{D76E7F59-4757-4900-8133-C3F65499925C}" type="slidenum">
              <a:rPr kumimoji="0" lang="en-US" sz="2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1694932" rtl="0" eaLnBrk="1" fontAlgn="auto" latinLnBrk="0" hangingPunct="1">
                <a:lnSpc>
                  <a:spcPct val="100000"/>
                </a:lnSpc>
                <a:spcBef>
                  <a:spcPts val="0"/>
                </a:spcBef>
                <a:spcAft>
                  <a:spcPts val="0"/>
                </a:spcAft>
                <a:buClrTx/>
                <a:buSzTx/>
                <a:buFontTx/>
                <a:buNone/>
                <a:tabLst/>
                <a:defRPr/>
              </a:pPr>
              <a:t>23</a:t>
            </a:fld>
            <a:endParaRPr kumimoji="0" lang="en-US" sz="2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667644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latin typeface="Segoe UI" panose="020B0502040204020203" pitchFamily="34" charset="0"/>
                <a:cs typeface="Segoe UI" panose="020B0502040204020203" pitchFamily="34" charset="0"/>
              </a:rPr>
              <a:t>Now let’s figure out where to get started</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Would you like to focus on end-to-end security planning and architecture? or on planning the adopting of technology you have access to?</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Or would you prefer to start planning and executing an initiative for security operations, security identities and access, or infrastructure and development security?</a:t>
            </a:r>
          </a:p>
          <a:p>
            <a:endParaRPr lang="en-US">
              <a:latin typeface="Segoe UI" panose="020B0502040204020203" pitchFamily="34" charset="0"/>
              <a:cs typeface="Segoe UI" panose="020B0502040204020203" pitchFamily="34" charset="0"/>
            </a:endParaRPr>
          </a:p>
          <a:p>
            <a:r>
              <a:rPr lang="en-US" b="1">
                <a:latin typeface="Segoe UI" panose="020B0502040204020203" pitchFamily="34" charset="0"/>
                <a:cs typeface="Segoe UI" panose="020B0502040204020203" pitchFamily="34" charset="0"/>
              </a:rPr>
              <a:t>Let’s get a few of these prioritized so we can get them scheduled and started!</a:t>
            </a:r>
          </a:p>
          <a:p>
            <a:endParaRPr lang="en-US">
              <a:latin typeface="Segoe UI" panose="020B0502040204020203" pitchFamily="34" charset="0"/>
              <a:cs typeface="Segoe UI" panose="020B0502040204020203" pitchFamily="34" charset="0"/>
            </a:endParaRPr>
          </a:p>
          <a:p>
            <a:r>
              <a:rPr lang="en-US" b="1">
                <a:latin typeface="Segoe UI" panose="020B0502040204020203" pitchFamily="34" charset="0"/>
                <a:cs typeface="Segoe UI" panose="020B0502040204020203" pitchFamily="34" charset="0"/>
              </a:rPr>
              <a:t>Note: </a:t>
            </a:r>
            <a:r>
              <a:rPr lang="en-US">
                <a:latin typeface="Segoe UI" panose="020B0502040204020203" pitchFamily="34" charset="0"/>
                <a:cs typeface="Segoe UI" panose="020B0502040204020203" pitchFamily="34" charset="0"/>
              </a:rPr>
              <a:t>These are designed to be both </a:t>
            </a:r>
            <a:r>
              <a:rPr lang="en-US" b="1">
                <a:latin typeface="Segoe UI" panose="020B0502040204020203" pitchFamily="34" charset="0"/>
                <a:cs typeface="Segoe UI" panose="020B0502040204020203" pitchFamily="34" charset="0"/>
              </a:rPr>
              <a:t>flexible</a:t>
            </a:r>
            <a:r>
              <a:rPr lang="en-US">
                <a:latin typeface="Segoe UI" panose="020B0502040204020203" pitchFamily="34" charset="0"/>
                <a:cs typeface="Segoe UI" panose="020B0502040204020203" pitchFamily="34" charset="0"/>
              </a:rPr>
              <a:t> </a:t>
            </a:r>
            <a:r>
              <a:rPr lang="en-US" b="1" i="1" u="sng">
                <a:latin typeface="Segoe UI" panose="020B0502040204020203" pitchFamily="34" charset="0"/>
                <a:cs typeface="Segoe UI" panose="020B0502040204020203" pitchFamily="34" charset="0"/>
              </a:rPr>
              <a:t>and</a:t>
            </a:r>
            <a:r>
              <a:rPr lang="en-US" b="1" i="1" u="none">
                <a:latin typeface="Segoe UI" panose="020B0502040204020203" pitchFamily="34" charset="0"/>
                <a:cs typeface="Segoe UI" panose="020B0502040204020203" pitchFamily="34" charset="0"/>
              </a:rPr>
              <a:t> </a:t>
            </a:r>
            <a:r>
              <a:rPr lang="en-US" b="1">
                <a:latin typeface="Segoe UI" panose="020B0502040204020203" pitchFamily="34" charset="0"/>
                <a:cs typeface="Segoe UI" panose="020B0502040204020203" pitchFamily="34" charset="0"/>
              </a:rPr>
              <a:t>complete </a:t>
            </a:r>
            <a:r>
              <a:rPr lang="en-US" b="0">
                <a:latin typeface="Segoe UI" panose="020B0502040204020203" pitchFamily="34" charset="0"/>
                <a:cs typeface="Segoe UI" panose="020B0502040204020203" pitchFamily="34" charset="0"/>
              </a:rPr>
              <a:t>using a modular approach</a:t>
            </a:r>
            <a:r>
              <a:rPr lang="en-US" b="1">
                <a:latin typeface="Segoe UI" panose="020B0502040204020203" pitchFamily="34" charset="0"/>
                <a:cs typeface="Segoe UI" panose="020B0502040204020203" pitchFamily="34" charset="0"/>
              </a:rPr>
              <a:t>:</a:t>
            </a:r>
            <a:endParaRPr lang="en-US">
              <a:latin typeface="Segoe UI" panose="020B0502040204020203" pitchFamily="34" charset="0"/>
              <a:cs typeface="Segoe UI" panose="020B0502040204020203" pitchFamily="34" charset="0"/>
            </a:endParaRPr>
          </a:p>
          <a:p>
            <a:pPr marL="171450" indent="-171450">
              <a:buFont typeface="Arial" panose="020B0604020202020204" pitchFamily="34" charset="0"/>
              <a:buChar char="•"/>
            </a:pPr>
            <a:r>
              <a:rPr lang="en-US">
                <a:latin typeface="Segoe UI" panose="020B0502040204020203" pitchFamily="34" charset="0"/>
                <a:cs typeface="Segoe UI" panose="020B0502040204020203" pitchFamily="34" charset="0"/>
              </a:rPr>
              <a:t>You can start anywhere and do them in any other</a:t>
            </a:r>
          </a:p>
          <a:p>
            <a:pPr marL="171450" indent="-171450">
              <a:buFont typeface="Arial" panose="020B0604020202020204" pitchFamily="34" charset="0"/>
              <a:buChar char="•"/>
            </a:pPr>
            <a:r>
              <a:rPr lang="en-US">
                <a:latin typeface="Segoe UI" panose="020B0502040204020203" pitchFamily="34" charset="0"/>
                <a:cs typeface="Segoe UI" panose="020B0502040204020203" pitchFamily="34" charset="0"/>
              </a:rPr>
              <a:t>You can do one at a time (or more) depending on the priorities and resources at your organization. </a:t>
            </a:r>
          </a:p>
          <a:p>
            <a:pPr marL="171450" indent="-171450">
              <a:buFont typeface="Arial" panose="020B0604020202020204" pitchFamily="34" charset="0"/>
              <a:buChar char="•"/>
            </a:pPr>
            <a:r>
              <a:rPr lang="en-US">
                <a:latin typeface="Segoe UI" panose="020B0502040204020203" pitchFamily="34" charset="0"/>
                <a:cs typeface="Segoe UI" panose="020B0502040204020203" pitchFamily="34" charset="0"/>
              </a:rPr>
              <a:t>All of these collectively work together and build on each other to provide an integrated and holistic approach to security</a:t>
            </a:r>
          </a:p>
          <a:p>
            <a:endParaRPr lang="en-US">
              <a:latin typeface="Segoe UI" panose="020B0502040204020203" pitchFamily="34" charset="0"/>
              <a:cs typeface="Segoe UI" panose="020B0502040204020203" pitchFamily="34" charset="0"/>
            </a:endParaRPr>
          </a:p>
          <a:p>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30036F-F562-4CBD-ADD9-E2B1A82D37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32923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Let’s get some concrete actions planned so we don’t lose momentum from this discussion</a:t>
            </a:r>
          </a:p>
          <a:p>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275952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These are text descriptions for the end to end strategy and planning workshops in the Security Adoption Framework</a:t>
            </a:r>
          </a:p>
        </p:txBody>
      </p:sp>
      <p:sp>
        <p:nvSpPr>
          <p:cNvPr id="4" name="Slide Number Placeholder 3"/>
          <p:cNvSpPr>
            <a:spLocks noGrp="1"/>
          </p:cNvSpPr>
          <p:nvPr>
            <p:ph type="sldNum" sz="quarter" idx="5"/>
          </p:nvPr>
        </p:nvSpPr>
        <p:spPr/>
        <p:txBody>
          <a:bodyPr/>
          <a:lstStyle/>
          <a:p>
            <a:fld id="{A724FE22-94F8-4D93-820B-89FCE526CE4F}" type="slidenum">
              <a:rPr lang="en-US" smtClean="0"/>
              <a:t>26</a:t>
            </a:fld>
            <a:endParaRPr lang="en-US"/>
          </a:p>
        </p:txBody>
      </p:sp>
    </p:spTree>
    <p:extLst>
      <p:ext uri="{BB962C8B-B14F-4D97-AF65-F5344CB8AC3E}">
        <p14:creationId xmlns:p14="http://schemas.microsoft.com/office/powerpoint/2010/main" val="15513606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These are text descriptions for the main initiative planning and execution workshops in the Security Adoption Framework</a:t>
            </a:r>
          </a:p>
          <a:p>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fld id="{A724FE22-94F8-4D93-820B-89FCE526CE4F}" type="slidenum">
              <a:rPr lang="en-US" smtClean="0"/>
              <a:t>27</a:t>
            </a:fld>
            <a:endParaRPr lang="en-US"/>
          </a:p>
        </p:txBody>
      </p:sp>
    </p:spTree>
    <p:extLst>
      <p:ext uri="{BB962C8B-B14F-4D97-AF65-F5344CB8AC3E}">
        <p14:creationId xmlns:p14="http://schemas.microsoft.com/office/powerpoint/2010/main" val="266696653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Key Takeaway: </a:t>
            </a:r>
            <a:r>
              <a:rPr lang="en-GB">
                <a:latin typeface="Segoe UI" panose="020B0502040204020203" pitchFamily="34" charset="0"/>
                <a:cs typeface="Segoe UI" panose="020B0502040204020203" pitchFamily="34" charset="0"/>
              </a:rPr>
              <a:t>These are some resources to help you learn more about Microsoft security recommendations, engagements, and technologies</a:t>
            </a:r>
          </a:p>
        </p:txBody>
      </p:sp>
      <p:sp>
        <p:nvSpPr>
          <p:cNvPr id="4" name="Slide Number Placeholder 3"/>
          <p:cNvSpPr>
            <a:spLocks noGrp="1"/>
          </p:cNvSpPr>
          <p:nvPr>
            <p:ph type="sldNum" sz="quarter" idx="5"/>
          </p:nvPr>
        </p:nvSpPr>
        <p:spPr/>
        <p:txBody>
          <a:bodyPr/>
          <a:lstStyle/>
          <a:p>
            <a:pPr marL="0" marR="0" lvl="0" indent="0" algn="r" defTabSz="1694932" rtl="0" eaLnBrk="1" fontAlgn="auto" latinLnBrk="0" hangingPunct="1">
              <a:lnSpc>
                <a:spcPct val="100000"/>
              </a:lnSpc>
              <a:spcBef>
                <a:spcPts val="0"/>
              </a:spcBef>
              <a:spcAft>
                <a:spcPts val="0"/>
              </a:spcAft>
              <a:buClrTx/>
              <a:buSzTx/>
              <a:buFontTx/>
              <a:buNone/>
              <a:tabLst/>
              <a:defRPr/>
            </a:pPr>
            <a:fld id="{D76E7F59-4757-4900-8133-C3F65499925C}" type="slidenum">
              <a:rPr kumimoji="0" lang="en-US" sz="2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1694932" rtl="0" eaLnBrk="1" fontAlgn="auto" latinLnBrk="0" hangingPunct="1">
                <a:lnSpc>
                  <a:spcPct val="100000"/>
                </a:lnSpc>
                <a:spcBef>
                  <a:spcPts val="0"/>
                </a:spcBef>
                <a:spcAft>
                  <a:spcPts val="0"/>
                </a:spcAft>
                <a:buClrTx/>
                <a:buSzTx/>
                <a:buFontTx/>
                <a:buNone/>
                <a:tabLst/>
                <a:defRPr/>
              </a:pPr>
              <a:t>28</a:t>
            </a:fld>
            <a:endParaRPr kumimoji="0" lang="en-US" sz="2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39691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These resources from other organizations provide good references for modern security strategy</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Additional references from the US Department of Defense include:</a:t>
            </a:r>
          </a:p>
          <a:p>
            <a:pPr marL="171450" indent="-171450">
              <a:buFont typeface="Arial" panose="020B0604020202020204" pitchFamily="34" charset="0"/>
              <a:buChar char="•"/>
            </a:pPr>
            <a:r>
              <a:rPr lang="en-US">
                <a:latin typeface="Segoe UI" panose="020B0502040204020203" pitchFamily="34" charset="0"/>
                <a:cs typeface="Segoe UI" panose="020B0502040204020203" pitchFamily="34" charset="0"/>
              </a:rPr>
              <a:t>Zero Trust Strategy - https://dodcio.defense.gov/Portals/0/Documents/Library/DoD-ZTStrategy.pdf</a:t>
            </a:r>
          </a:p>
          <a:p>
            <a:pPr marL="171450" indent="-171450">
              <a:buFont typeface="Arial" panose="020B0604020202020204" pitchFamily="34" charset="0"/>
              <a:buChar char="•"/>
            </a:pPr>
            <a:r>
              <a:rPr lang="en-US">
                <a:latin typeface="Segoe UI" panose="020B0502040204020203" pitchFamily="34" charset="0"/>
                <a:cs typeface="Segoe UI" panose="020B0502040204020203" pitchFamily="34" charset="0"/>
              </a:rPr>
              <a:t>Zero Trust Reference Architecture - https://dodcio.defense.gov/Portals/0/Documents/Library/(U)ZT_RA_v2.0(U)_Sep22.pdf</a:t>
            </a:r>
          </a:p>
        </p:txBody>
      </p:sp>
      <p:sp>
        <p:nvSpPr>
          <p:cNvPr id="4" name="Slide Number Placeholder 3"/>
          <p:cNvSpPr>
            <a:spLocks noGrp="1"/>
          </p:cNvSpPr>
          <p:nvPr>
            <p:ph type="sldNum" sz="quarter" idx="5"/>
          </p:nvPr>
        </p:nvSpPr>
        <p:spPr/>
        <p:txBody>
          <a:bodyPr/>
          <a:lstStyle/>
          <a:p>
            <a:fld id="{A724FE22-94F8-4D93-820B-89FCE526CE4F}" type="slidenum">
              <a:rPr lang="en-US" smtClean="0"/>
              <a:t>29</a:t>
            </a:fld>
            <a:endParaRPr lang="en-US"/>
          </a:p>
        </p:txBody>
      </p:sp>
    </p:spTree>
    <p:extLst>
      <p:ext uri="{BB962C8B-B14F-4D97-AF65-F5344CB8AC3E}">
        <p14:creationId xmlns:p14="http://schemas.microsoft.com/office/powerpoint/2010/main" val="22919402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lang="en-US" b="1">
                <a:effectLst/>
                <a:latin typeface="Segoe UI" panose="020B0502040204020203" pitchFamily="34" charset="0"/>
                <a:ea typeface="Calibri" panose="020F0502020204030204" pitchFamily="34" charset="0"/>
                <a:cs typeface="Segoe UI" panose="020B0502040204020203" pitchFamily="34" charset="0"/>
              </a:rPr>
              <a:t>Key Takeaway: </a:t>
            </a:r>
            <a:r>
              <a:rPr lang="en-US" b="0">
                <a:effectLst/>
                <a:latin typeface="Segoe UI" panose="020B0502040204020203" pitchFamily="34" charset="0"/>
                <a:ea typeface="Calibri" panose="020F0502020204030204" pitchFamily="34" charset="0"/>
                <a:cs typeface="Segoe UI" panose="020B0502040204020203" pitchFamily="34" charset="0"/>
              </a:rPr>
              <a:t>The MCRA focuses on common challenges with incomplete or traditional network-centric security architectures</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b="0">
              <a:effectLst/>
              <a:latin typeface="Segoe UI" panose="020B0502040204020203" pitchFamily="34" charset="0"/>
              <a:ea typeface="Calibri" panose="020F0502020204030204"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b="0">
                <a:effectLst/>
                <a:latin typeface="Segoe UI" panose="020B0502040204020203" pitchFamily="34" charset="0"/>
                <a:ea typeface="Calibri" panose="020F0502020204030204" pitchFamily="34" charset="0"/>
                <a:cs typeface="Segoe UI" panose="020B0502040204020203" pitchFamily="34" charset="0"/>
              </a:rPr>
              <a:t>This presentation will describe the driving forces on end to end enterprise security architecture, antipatterns and best practices, guiding rules and laws, and diagrams and reference, as well as the collection of diagrams and references. </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b="0">
              <a:effectLst/>
              <a:latin typeface="Segoe UI" panose="020B0502040204020203" pitchFamily="34" charset="0"/>
              <a:ea typeface="Calibri" panose="020F0502020204030204"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91E5D1-1C0C-4A6B-A524-FB4BDC09A81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14906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Zero Trust focuses on the original mission of security (keeping assets out of the control of attackers) without the false assumption that “private networks can keep assets safe”</a:t>
            </a:r>
          </a:p>
          <a:p>
            <a:endParaRPr lang="en-US">
              <a:latin typeface="Segoe UI" panose="020B0502040204020203" pitchFamily="34" charset="0"/>
              <a:cs typeface="Segoe UI" panose="020B0502040204020203" pitchFamily="34" charset="0"/>
            </a:endParaRPr>
          </a:p>
          <a:p>
            <a:r>
              <a:rPr lang="en-US" b="0">
                <a:latin typeface="Segoe UI" panose="020B0502040204020203" pitchFamily="34" charset="0"/>
                <a:cs typeface="Segoe UI" panose="020B0502040204020203" pitchFamily="34" charset="0"/>
              </a:rPr>
              <a:t>The IT environments we run have been complex since their early days, composed of many devices, user identities, and interactions between them</a:t>
            </a:r>
          </a:p>
          <a:p>
            <a:endParaRPr lang="en-US" b="1">
              <a:latin typeface="Segoe UI" panose="020B0502040204020203" pitchFamily="34" charset="0"/>
              <a:cs typeface="Segoe UI" panose="020B0502040204020203" pitchFamily="34" charset="0"/>
            </a:endParaRPr>
          </a:p>
          <a:p>
            <a:r>
              <a:rPr lang="en-US" b="1">
                <a:latin typeface="Segoe UI" panose="020B0502040204020203" pitchFamily="34" charset="0"/>
                <a:cs typeface="Segoe UI" panose="020B0502040204020203" pitchFamily="34" charset="0"/>
              </a:rPr>
              <a:t>CLICK 1 – We tried “Trusted Networks” protected by a security perimeter (#2)</a:t>
            </a:r>
          </a:p>
          <a:p>
            <a:endParaRPr lang="en-US" b="1">
              <a:latin typeface="Segoe UI" panose="020B0502040204020203" pitchFamily="34" charset="0"/>
              <a:cs typeface="Segoe UI" panose="020B0502040204020203" pitchFamily="34" charset="0"/>
            </a:endParaRPr>
          </a:p>
          <a:p>
            <a:r>
              <a:rPr lang="en-US" b="0">
                <a:latin typeface="Segoe UI" panose="020B0502040204020203" pitchFamily="34" charset="0"/>
                <a:cs typeface="Segoe UI" panose="020B0502040204020203" pitchFamily="34" charset="0"/>
              </a:rPr>
              <a:t>As the attacks started to emerge on our IT systems, the first thing we tried in IT Security was to adapt the concept of a security perimeter from military doctrine. This tactic worked at first and </a:t>
            </a:r>
            <a:r>
              <a:rPr lang="en-US" b="0" i="1">
                <a:latin typeface="Segoe UI" panose="020B0502040204020203" pitchFamily="34" charset="0"/>
                <a:cs typeface="Segoe UI" panose="020B0502040204020203" pitchFamily="34" charset="0"/>
              </a:rPr>
              <a:t>seemed </a:t>
            </a:r>
            <a:r>
              <a:rPr lang="en-US" b="0">
                <a:latin typeface="Segoe UI" panose="020B0502040204020203" pitchFamily="34" charset="0"/>
                <a:cs typeface="Segoe UI" panose="020B0502040204020203" pitchFamily="34" charset="0"/>
              </a:rPr>
              <a:t>to be a good simple solution to the problem because most productivity at the time was done in the office on physical corporate networks (desktops, servers, mainframes, and terminals)</a:t>
            </a:r>
          </a:p>
          <a:p>
            <a:endParaRPr lang="en-US" b="0">
              <a:latin typeface="Segoe UI" panose="020B0502040204020203" pitchFamily="34" charset="0"/>
              <a:cs typeface="Segoe UI" panose="020B0502040204020203" pitchFamily="34" charset="0"/>
            </a:endParaRPr>
          </a:p>
          <a:p>
            <a:r>
              <a:rPr lang="en-US" b="1">
                <a:latin typeface="Segoe UI" panose="020B0502040204020203" pitchFamily="34" charset="0"/>
                <a:cs typeface="Segoe UI" panose="020B0502040204020203" pitchFamily="34" charset="0"/>
              </a:rPr>
              <a:t>CLICK 2 – But that didn’t hold up over time (#3 and #4)</a:t>
            </a:r>
          </a:p>
          <a:p>
            <a:endParaRPr lang="en-US" b="0">
              <a:latin typeface="Segoe UI" panose="020B0502040204020203" pitchFamily="34" charset="0"/>
              <a:cs typeface="Segoe UI" panose="020B0502040204020203" pitchFamily="34" charset="0"/>
            </a:endParaRPr>
          </a:p>
          <a:p>
            <a:r>
              <a:rPr lang="en-US" b="0">
                <a:latin typeface="Segoe UI" panose="020B0502040204020203" pitchFamily="34" charset="0"/>
                <a:cs typeface="Segoe UI" panose="020B0502040204020203" pitchFamily="34" charset="0"/>
              </a:rPr>
              <a:t>Over time, the world of productivity grew with mobile devices, </a:t>
            </a:r>
            <a:r>
              <a:rPr lang="en-US" b="0" err="1">
                <a:latin typeface="Segoe UI" panose="020B0502040204020203" pitchFamily="34" charset="0"/>
                <a:cs typeface="Segoe UI" panose="020B0502040204020203" pitchFamily="34" charset="0"/>
              </a:rPr>
              <a:t>WiFi</a:t>
            </a:r>
            <a:r>
              <a:rPr lang="en-US" b="0">
                <a:latin typeface="Segoe UI" panose="020B0502040204020203" pitchFamily="34" charset="0"/>
                <a:cs typeface="Segoe UI" panose="020B0502040204020203" pitchFamily="34" charset="0"/>
              </a:rPr>
              <a:t>, cloud services, and remote productivity. At the same time, security threats expanded into a full spectrum of attacker motivations (criminal, nation-state espionage, hacktivism, and more) and continuously adds new creative attack techniques to get around this network perimeter consistently. </a:t>
            </a:r>
          </a:p>
          <a:p>
            <a:endParaRPr lang="en-US" b="0">
              <a:latin typeface="Segoe UI" panose="020B0502040204020203" pitchFamily="34" charset="0"/>
              <a:cs typeface="Segoe UI" panose="020B0502040204020203" pitchFamily="34" charset="0"/>
            </a:endParaRPr>
          </a:p>
          <a:p>
            <a:r>
              <a:rPr lang="en-US" b="0">
                <a:latin typeface="Segoe UI" panose="020B0502040204020203" pitchFamily="34" charset="0"/>
                <a:cs typeface="Segoe UI" panose="020B0502040204020203" pitchFamily="34" charset="0"/>
              </a:rPr>
              <a:t>These two factors eroded the underlying assumptions that everything to be protected is on the corporate network. The network security perimeter tactic started to fail to meet the strategic needs of the organization. </a:t>
            </a:r>
          </a:p>
          <a:p>
            <a:endParaRPr lang="en-US" b="0">
              <a:latin typeface="Segoe UI" panose="020B0502040204020203" pitchFamily="34" charset="0"/>
              <a:cs typeface="Segoe UI" panose="020B0502040204020203" pitchFamily="34" charset="0"/>
            </a:endParaRPr>
          </a:p>
          <a:p>
            <a:r>
              <a:rPr lang="en-US" b="0">
                <a:latin typeface="Segoe UI" panose="020B0502040204020203" pitchFamily="34" charset="0"/>
                <a:cs typeface="Segoe UI" panose="020B0502040204020203" pitchFamily="34" charset="0"/>
              </a:rPr>
              <a:t>Security needed a comprehensive security strategy to guide and prioritize how to deal with this new complexity (which incorporates network security perimeters where appropriate), a strategy we now call </a:t>
            </a:r>
            <a:r>
              <a:rPr lang="en-US" b="1">
                <a:latin typeface="Segoe UI" panose="020B0502040204020203" pitchFamily="34" charset="0"/>
                <a:cs typeface="Segoe UI" panose="020B0502040204020203" pitchFamily="34" charset="0"/>
              </a:rPr>
              <a:t>Zero Trust</a:t>
            </a:r>
            <a:r>
              <a:rPr lang="en-US" b="0">
                <a:latin typeface="Segoe UI" panose="020B0502040204020203" pitchFamily="34" charset="0"/>
                <a:cs typeface="Segoe UI" panose="020B0502040204020203" pitchFamily="34" charset="0"/>
              </a:rPr>
              <a:t>. </a:t>
            </a:r>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12/1/2023 12:04 PM</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86887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defTabSz="942289">
              <a:lnSpc>
                <a:spcPct val="115000"/>
              </a:lnSpc>
              <a:spcAft>
                <a:spcPts val="1031"/>
              </a:spcAft>
              <a:defRPr/>
            </a:pPr>
            <a:r>
              <a:rPr lang="en-US" b="1">
                <a:effectLst/>
                <a:latin typeface="Segoe UI" panose="020B0502040204020203" pitchFamily="34" charset="0"/>
                <a:ea typeface="Calibri" panose="020F0502020204030204" pitchFamily="34" charset="0"/>
                <a:cs typeface="Segoe UI" panose="020B0502040204020203" pitchFamily="34" charset="0"/>
              </a:rPr>
              <a:t>Key Takeaway: </a:t>
            </a:r>
            <a:r>
              <a:rPr lang="en-US">
                <a:effectLst/>
                <a:latin typeface="Segoe UI" panose="020B0502040204020203" pitchFamily="34" charset="0"/>
                <a:ea typeface="Calibri" panose="020F0502020204030204" pitchFamily="34" charset="0"/>
                <a:cs typeface="Segoe UI" panose="020B0502040204020203" pitchFamily="34" charset="0"/>
              </a:rPr>
              <a:t>Microsoft defines Zero Trust as a proactive, integrated approach to security that applies three core principles across all layers of your digital estate.</a:t>
            </a:r>
            <a:endParaRPr lang="en-US">
              <a:latin typeface="Segoe UI" panose="020B0502040204020203" pitchFamily="34" charset="0"/>
              <a:cs typeface="Segoe UI" panose="020B0502040204020203" pitchFamily="34" charset="0"/>
            </a:endParaRPr>
          </a:p>
          <a:p>
            <a:pPr>
              <a:lnSpc>
                <a:spcPct val="115000"/>
              </a:lnSpc>
              <a:spcAft>
                <a:spcPts val="1031"/>
              </a:spcAft>
            </a:pPr>
            <a:endParaRPr lang="en-US">
              <a:effectLst/>
              <a:latin typeface="Segoe UI" panose="020B0502040204020203" pitchFamily="34" charset="0"/>
              <a:ea typeface="MS Mincho" panose="02020609040205080304" pitchFamily="49" charset="-128"/>
              <a:cs typeface="Segoe UI" panose="020B0502040204020203" pitchFamily="34" charset="0"/>
            </a:endParaRPr>
          </a:p>
          <a:p>
            <a:pPr marL="0" marR="0" lvl="0" indent="0" algn="l" defTabSz="914400" rtl="0" eaLnBrk="1" fontAlgn="auto" latinLnBrk="0" hangingPunct="1">
              <a:lnSpc>
                <a:spcPct val="115000"/>
              </a:lnSpc>
              <a:spcBef>
                <a:spcPts val="0"/>
              </a:spcBef>
              <a:spcAft>
                <a:spcPts val="1031"/>
              </a:spcAft>
              <a:buClrTx/>
              <a:buSzTx/>
              <a:buFontTx/>
              <a:buNone/>
              <a:tabLst/>
              <a:defRPr/>
            </a:pPr>
            <a:r>
              <a:rPr lang="en-US">
                <a:effectLst/>
                <a:latin typeface="Segoe UI" panose="020B0502040204020203" pitchFamily="34" charset="0"/>
                <a:ea typeface="MS Mincho" panose="02020609040205080304" pitchFamily="49" charset="-128"/>
                <a:cs typeface="Segoe UI" panose="020B0502040204020203" pitchFamily="34" charset="0"/>
              </a:rPr>
              <a:t>Zero Trust b</a:t>
            </a:r>
            <a:r>
              <a:rPr lang="en-US" sz="1200"/>
              <a:t>uilds on classic security and adapts it to today’s threats, platforms, and business priorities.</a:t>
            </a:r>
          </a:p>
          <a:p>
            <a:pPr>
              <a:lnSpc>
                <a:spcPct val="115000"/>
              </a:lnSpc>
              <a:spcAft>
                <a:spcPts val="1031"/>
              </a:spcAft>
            </a:pPr>
            <a:endParaRPr lang="en-US">
              <a:effectLst/>
              <a:latin typeface="Segoe UI" panose="020B0502040204020203" pitchFamily="34" charset="0"/>
              <a:ea typeface="MS Mincho" panose="02020609040205080304" pitchFamily="49" charset="-128"/>
              <a:cs typeface="Segoe UI" panose="020B0502040204020203" pitchFamily="34" charset="0"/>
            </a:endParaRPr>
          </a:p>
          <a:p>
            <a:pPr>
              <a:lnSpc>
                <a:spcPct val="115000"/>
              </a:lnSpc>
              <a:spcAft>
                <a:spcPts val="1031"/>
              </a:spcAft>
            </a:pPr>
            <a:r>
              <a:rPr lang="en-US" b="1">
                <a:effectLst/>
                <a:latin typeface="Segoe UI" panose="020B0502040204020203" pitchFamily="34" charset="0"/>
                <a:ea typeface="MS Mincho" panose="02020609040205080304" pitchFamily="49" charset="-128"/>
                <a:cs typeface="Segoe UI" panose="020B0502040204020203" pitchFamily="34" charset="0"/>
              </a:rPr>
              <a:t>Assume Failure and Assume Success</a:t>
            </a:r>
          </a:p>
          <a:p>
            <a:pPr>
              <a:lnSpc>
                <a:spcPct val="115000"/>
              </a:lnSpc>
              <a:spcAft>
                <a:spcPts val="1031"/>
              </a:spcAft>
            </a:pPr>
            <a:r>
              <a:rPr lang="en-US">
                <a:effectLst/>
                <a:latin typeface="Segoe UI" panose="020B0502040204020203" pitchFamily="34" charset="0"/>
                <a:ea typeface="MS Mincho" panose="02020609040205080304" pitchFamily="49" charset="-128"/>
                <a:cs typeface="Segoe UI" panose="020B0502040204020203" pitchFamily="34" charset="0"/>
              </a:rPr>
              <a:t>The first two principles are about setting up the right mindset by defining the overall problems of security to solve:</a:t>
            </a:r>
          </a:p>
          <a:p>
            <a:pPr marL="294465" indent="-294465">
              <a:lnSpc>
                <a:spcPct val="115000"/>
              </a:lnSpc>
              <a:spcAft>
                <a:spcPts val="1031"/>
              </a:spcAft>
              <a:buFont typeface="Arial" panose="020B0604020202020204" pitchFamily="34" charset="0"/>
              <a:buChar char="•"/>
            </a:pPr>
            <a:r>
              <a:rPr lang="en-US" b="1">
                <a:effectLst/>
                <a:latin typeface="Segoe UI" panose="020B0502040204020203" pitchFamily="34" charset="0"/>
                <a:ea typeface="MS Mincho" panose="02020609040205080304" pitchFamily="49" charset="-128"/>
                <a:cs typeface="Segoe UI" panose="020B0502040204020203" pitchFamily="34" charset="0"/>
              </a:rPr>
              <a:t>Business Enablement </a:t>
            </a:r>
            <a:r>
              <a:rPr lang="en-US">
                <a:effectLst/>
                <a:latin typeface="Segoe UI" panose="020B0502040204020203" pitchFamily="34" charset="0"/>
                <a:ea typeface="MS Mincho" panose="02020609040205080304" pitchFamily="49" charset="-128"/>
                <a:cs typeface="Segoe UI" panose="020B0502040204020203" pitchFamily="34" charset="0"/>
              </a:rPr>
              <a:t>– Security is ultimately a support function for an organization, so everything security does should be in the context of what is important to that organization (mission, risks, and the processes they represent how business is done. </a:t>
            </a:r>
          </a:p>
          <a:p>
            <a:pPr marL="294465" indent="-294465">
              <a:lnSpc>
                <a:spcPct val="115000"/>
              </a:lnSpc>
              <a:spcAft>
                <a:spcPts val="1031"/>
              </a:spcAft>
              <a:buFont typeface="Arial" panose="020B0604020202020204" pitchFamily="34" charset="0"/>
              <a:buChar char="•"/>
            </a:pPr>
            <a:r>
              <a:rPr lang="en-US" b="1">
                <a:effectLst/>
                <a:latin typeface="Segoe UI" panose="020B0502040204020203" pitchFamily="34" charset="0"/>
                <a:ea typeface="MS Mincho" panose="02020609040205080304" pitchFamily="49" charset="-128"/>
                <a:cs typeface="Segoe UI" panose="020B0502040204020203" pitchFamily="34" charset="0"/>
              </a:rPr>
              <a:t>Assume compromise (formerly assume breach) – </a:t>
            </a:r>
            <a:r>
              <a:rPr lang="en-US" b="0">
                <a:effectLst/>
                <a:latin typeface="Segoe UI" panose="020B0502040204020203" pitchFamily="34" charset="0"/>
                <a:ea typeface="MS Mincho" panose="02020609040205080304" pitchFamily="49" charset="-128"/>
                <a:cs typeface="Segoe UI" panose="020B0502040204020203" pitchFamily="34" charset="0"/>
              </a:rPr>
              <a:t>You </a:t>
            </a:r>
            <a:r>
              <a:rPr lang="en-US">
                <a:effectLst/>
                <a:latin typeface="Segoe UI" panose="020B0502040204020203" pitchFamily="34" charset="0"/>
                <a:ea typeface="MS Mincho" panose="02020609040205080304" pitchFamily="49" charset="-128"/>
                <a:cs typeface="Segoe UI" panose="020B0502040204020203" pitchFamily="34" charset="0"/>
              </a:rPr>
              <a:t>should assume attackers can and will attack everything (identity, network, device, app, infrastructure), and that they will find a way through. That means you need to be prepared to remediate. </a:t>
            </a:r>
          </a:p>
          <a:p>
            <a:pPr>
              <a:lnSpc>
                <a:spcPct val="115000"/>
              </a:lnSpc>
              <a:spcAft>
                <a:spcPts val="1031"/>
              </a:spcAft>
            </a:pPr>
            <a:endParaRPr lang="en-US" b="0">
              <a:effectLst/>
              <a:latin typeface="Segoe UI" panose="020B0502040204020203" pitchFamily="34" charset="0"/>
              <a:ea typeface="MS Mincho" panose="02020609040205080304" pitchFamily="49" charset="-128"/>
              <a:cs typeface="Segoe UI" panose="020B0502040204020203" pitchFamily="34" charset="0"/>
            </a:endParaRPr>
          </a:p>
          <a:p>
            <a:pPr>
              <a:lnSpc>
                <a:spcPct val="115000"/>
              </a:lnSpc>
              <a:spcAft>
                <a:spcPts val="1031"/>
              </a:spcAft>
            </a:pPr>
            <a:r>
              <a:rPr lang="en-US" b="0">
                <a:effectLst/>
                <a:latin typeface="Segoe UI" panose="020B0502040204020203" pitchFamily="34" charset="0"/>
                <a:ea typeface="MS Mincho" panose="02020609040205080304" pitchFamily="49" charset="-128"/>
                <a:cs typeface="Segoe UI" panose="020B0502040204020203" pitchFamily="34" charset="0"/>
              </a:rPr>
              <a:t>Together, these two principles should guide many daily decisions on security and how to think about the problems that are faced by security everyday. While security problems will never be solved, </a:t>
            </a:r>
            <a:r>
              <a:rPr lang="en-US" b="0" i="1">
                <a:effectLst/>
                <a:latin typeface="Segoe UI" panose="020B0502040204020203" pitchFamily="34" charset="0"/>
                <a:ea typeface="MS Mincho" panose="02020609040205080304" pitchFamily="49" charset="-128"/>
                <a:cs typeface="Segoe UI" panose="020B0502040204020203" pitchFamily="34" charset="0"/>
              </a:rPr>
              <a:t>they can become normal and routine problems most of the time </a:t>
            </a:r>
            <a:r>
              <a:rPr lang="en-US" b="0" i="0">
                <a:effectLst/>
                <a:latin typeface="Segoe UI" panose="020B0502040204020203" pitchFamily="34" charset="0"/>
                <a:ea typeface="MS Mincho" panose="02020609040205080304" pitchFamily="49" charset="-128"/>
                <a:cs typeface="Segoe UI" panose="020B0502040204020203" pitchFamily="34" charset="0"/>
              </a:rPr>
              <a:t>(instead of crises)</a:t>
            </a:r>
            <a:r>
              <a:rPr lang="en-US" b="0">
                <a:effectLst/>
                <a:latin typeface="Segoe UI" panose="020B0502040204020203" pitchFamily="34" charset="0"/>
                <a:ea typeface="MS Mincho" panose="02020609040205080304" pitchFamily="49" charset="-128"/>
                <a:cs typeface="Segoe UI" panose="020B0502040204020203" pitchFamily="34" charset="0"/>
              </a:rPr>
              <a:t>, like crime or espionage are normal accepted problems to be managed in a society. </a:t>
            </a:r>
          </a:p>
          <a:p>
            <a:pPr>
              <a:lnSpc>
                <a:spcPct val="115000"/>
              </a:lnSpc>
              <a:spcAft>
                <a:spcPts val="1031"/>
              </a:spcAft>
            </a:pPr>
            <a:endParaRPr lang="en-US" b="0">
              <a:effectLst/>
              <a:latin typeface="Segoe UI" panose="020B0502040204020203" pitchFamily="34" charset="0"/>
              <a:ea typeface="MS Mincho" panose="02020609040205080304" pitchFamily="49" charset="-128"/>
              <a:cs typeface="Segoe UI" panose="020B0502040204020203" pitchFamily="34" charset="0"/>
            </a:endParaRPr>
          </a:p>
          <a:p>
            <a:pPr>
              <a:lnSpc>
                <a:spcPct val="115000"/>
              </a:lnSpc>
              <a:spcAft>
                <a:spcPts val="1031"/>
              </a:spcAft>
            </a:pPr>
            <a:r>
              <a:rPr lang="en-US" b="0">
                <a:effectLst/>
                <a:latin typeface="Segoe UI" panose="020B0502040204020203" pitchFamily="34" charset="0"/>
                <a:ea typeface="MS Mincho" panose="02020609040205080304" pitchFamily="49" charset="-128"/>
                <a:cs typeface="Segoe UI" panose="020B0502040204020203" pitchFamily="34" charset="0"/>
              </a:rPr>
              <a:t>These principles codify the Assume Failure and Assume Success concepts described in the Zero Trust Commandments standard from The Open Group - https://pubs.opengroup.org/security/zero-trust-commandments/#_Toc141269708</a:t>
            </a:r>
          </a:p>
          <a:p>
            <a:pPr>
              <a:lnSpc>
                <a:spcPct val="115000"/>
              </a:lnSpc>
              <a:spcAft>
                <a:spcPts val="1031"/>
              </a:spcAft>
            </a:pPr>
            <a:endParaRPr lang="en-US" b="1">
              <a:effectLst/>
              <a:latin typeface="Segoe UI" panose="020B0502040204020203" pitchFamily="34" charset="0"/>
              <a:ea typeface="MS Mincho" panose="02020609040205080304" pitchFamily="49" charset="-128"/>
              <a:cs typeface="Segoe UI" panose="020B0502040204020203" pitchFamily="34" charset="0"/>
            </a:endParaRPr>
          </a:p>
          <a:p>
            <a:pPr>
              <a:lnSpc>
                <a:spcPct val="115000"/>
              </a:lnSpc>
              <a:spcAft>
                <a:spcPts val="1031"/>
              </a:spcAft>
            </a:pPr>
            <a:r>
              <a:rPr lang="en-US" b="1">
                <a:effectLst/>
                <a:latin typeface="Segoe UI" panose="020B0502040204020203" pitchFamily="34" charset="0"/>
                <a:ea typeface="MS Mincho" panose="02020609040205080304" pitchFamily="49" charset="-128"/>
                <a:cs typeface="Segoe UI" panose="020B0502040204020203" pitchFamily="34" charset="0"/>
              </a:rPr>
              <a:t>CLICK 1 – Attack Surface and Blast Radius</a:t>
            </a:r>
          </a:p>
          <a:p>
            <a:pPr>
              <a:lnSpc>
                <a:spcPct val="115000"/>
              </a:lnSpc>
              <a:spcAft>
                <a:spcPts val="1031"/>
              </a:spcAft>
            </a:pPr>
            <a:endParaRPr lang="en-US">
              <a:effectLst/>
              <a:latin typeface="Segoe UI" panose="020B0502040204020203" pitchFamily="34" charset="0"/>
              <a:ea typeface="MS Mincho" panose="02020609040205080304" pitchFamily="49" charset="-128"/>
              <a:cs typeface="Segoe UI" panose="020B0502040204020203" pitchFamily="34" charset="0"/>
            </a:endParaRPr>
          </a:p>
          <a:p>
            <a:pPr>
              <a:lnSpc>
                <a:spcPct val="115000"/>
              </a:lnSpc>
              <a:spcAft>
                <a:spcPts val="1031"/>
              </a:spcAft>
            </a:pPr>
            <a:r>
              <a:rPr lang="en-US">
                <a:effectLst/>
                <a:latin typeface="Segoe UI" panose="020B0502040204020203" pitchFamily="34" charset="0"/>
                <a:ea typeface="MS Mincho" panose="02020609040205080304" pitchFamily="49" charset="-128"/>
                <a:cs typeface="Segoe UI" panose="020B0502040204020203" pitchFamily="34" charset="0"/>
              </a:rPr>
              <a:t>The second set of principles reflect that attackers often navigate the implicit and explicit control relationships between assets in your technical estate. Control relationships are required to get work done efficiently (e.g. accounts and management tools need control to manage servers, containers, etc.), but these relationships also create risk by forming a pathway attackers can abuse during an attack. </a:t>
            </a:r>
          </a:p>
          <a:p>
            <a:pPr>
              <a:lnSpc>
                <a:spcPct val="115000"/>
              </a:lnSpc>
              <a:spcAft>
                <a:spcPts val="1031"/>
              </a:spcAft>
            </a:pPr>
            <a:endParaRPr lang="en-US">
              <a:effectLst/>
              <a:latin typeface="Segoe UI" panose="020B0502040204020203" pitchFamily="34" charset="0"/>
              <a:ea typeface="MS Mincho" panose="02020609040205080304" pitchFamily="49" charset="-128"/>
              <a:cs typeface="Segoe UI" panose="020B0502040204020203" pitchFamily="34" charset="0"/>
            </a:endParaRPr>
          </a:p>
          <a:p>
            <a:pPr>
              <a:lnSpc>
                <a:spcPct val="115000"/>
              </a:lnSpc>
              <a:spcAft>
                <a:spcPts val="1031"/>
              </a:spcAft>
            </a:pPr>
            <a:r>
              <a:rPr lang="en-US">
                <a:effectLst/>
                <a:latin typeface="Segoe UI" panose="020B0502040204020203" pitchFamily="34" charset="0"/>
                <a:ea typeface="MS Mincho" panose="02020609040205080304" pitchFamily="49" charset="-128"/>
                <a:cs typeface="Segoe UI" panose="020B0502040204020203" pitchFamily="34" charset="0"/>
              </a:rPr>
              <a:t>You must secure from both directions:</a:t>
            </a:r>
          </a:p>
          <a:p>
            <a:pPr>
              <a:lnSpc>
                <a:spcPct val="115000"/>
              </a:lnSpc>
              <a:spcAft>
                <a:spcPts val="1031"/>
              </a:spcAft>
            </a:pPr>
            <a:endParaRPr lang="en-US" b="1">
              <a:effectLst/>
              <a:latin typeface="Segoe UI" panose="020B0502040204020203" pitchFamily="34" charset="0"/>
              <a:ea typeface="MS Mincho" panose="02020609040205080304" pitchFamily="49" charset="-128"/>
              <a:cs typeface="Segoe UI" panose="020B0502040204020203" pitchFamily="34" charset="0"/>
            </a:endParaRPr>
          </a:p>
          <a:p>
            <a:pPr marL="294465" indent="-294465">
              <a:lnSpc>
                <a:spcPct val="115000"/>
              </a:lnSpc>
              <a:spcAft>
                <a:spcPts val="1031"/>
              </a:spcAft>
              <a:buFont typeface="Arial" panose="020B0604020202020204" pitchFamily="34" charset="0"/>
              <a:buChar char="•"/>
            </a:pPr>
            <a:r>
              <a:rPr lang="en-US" b="1">
                <a:effectLst/>
                <a:latin typeface="Segoe UI" panose="020B0502040204020203" pitchFamily="34" charset="0"/>
                <a:ea typeface="MS Mincho" panose="02020609040205080304" pitchFamily="49" charset="-128"/>
                <a:cs typeface="Segoe UI" panose="020B0502040204020203" pitchFamily="34" charset="0"/>
              </a:rPr>
              <a:t>Verify explicitly – </a:t>
            </a:r>
            <a:r>
              <a:rPr lang="en-US" b="0">
                <a:effectLst/>
                <a:latin typeface="Segoe UI" panose="020B0502040204020203" pitchFamily="34" charset="0"/>
                <a:ea typeface="MS Mincho" panose="02020609040205080304" pitchFamily="49" charset="-128"/>
                <a:cs typeface="Segoe UI" panose="020B0502040204020203" pitchFamily="34" charset="0"/>
              </a:rPr>
              <a:t>Reduce the attack surface of each asset by ensuring</a:t>
            </a:r>
            <a:r>
              <a:rPr lang="en-US">
                <a:latin typeface="Segoe UI" panose="020B0502040204020203" pitchFamily="34" charset="0"/>
                <a:cs typeface="Segoe UI" panose="020B0502040204020203" pitchFamily="34" charset="0"/>
              </a:rPr>
              <a:t> that these that all trust and security decisions are informed by all relevant available information and telemetry.</a:t>
            </a:r>
            <a:r>
              <a:rPr lang="en-US">
                <a:effectLst/>
                <a:latin typeface="Segoe UI" panose="020B0502040204020203" pitchFamily="34" charset="0"/>
                <a:ea typeface="MS Mincho" panose="02020609040205080304" pitchFamily="49" charset="-128"/>
                <a:cs typeface="Segoe UI" panose="020B0502040204020203" pitchFamily="34" charset="0"/>
              </a:rPr>
              <a:t> </a:t>
            </a:r>
          </a:p>
          <a:p>
            <a:pPr marL="471145" lvl="1">
              <a:lnSpc>
                <a:spcPct val="115000"/>
              </a:lnSpc>
              <a:spcAft>
                <a:spcPts val="1031"/>
              </a:spcAft>
            </a:pPr>
            <a:r>
              <a:rPr lang="en-US">
                <a:effectLst/>
                <a:latin typeface="Segoe UI" panose="020B0502040204020203" pitchFamily="34" charset="0"/>
                <a:ea typeface="MS Mincho" panose="02020609040205080304" pitchFamily="49" charset="-128"/>
                <a:cs typeface="Segoe UI" panose="020B0502040204020203" pitchFamily="34" charset="0"/>
              </a:rPr>
              <a:t>Because access management is a large part of security, </a:t>
            </a:r>
            <a:r>
              <a:rPr lang="en-US" b="0" i="1">
                <a:effectLst/>
                <a:latin typeface="Segoe UI" panose="020B0502040204020203" pitchFamily="34" charset="0"/>
                <a:ea typeface="MS Mincho" panose="02020609040205080304" pitchFamily="49" charset="-128"/>
                <a:cs typeface="Segoe UI" panose="020B0502040204020203" pitchFamily="34" charset="0"/>
              </a:rPr>
              <a:t>an important application of this principle is scrutinizing every access request fully and equally – </a:t>
            </a:r>
            <a:r>
              <a:rPr lang="en-US" b="0" i="1" u="sng">
                <a:effectLst/>
                <a:latin typeface="Segoe UI" panose="020B0502040204020203" pitchFamily="34" charset="0"/>
                <a:ea typeface="MS Mincho" panose="02020609040205080304" pitchFamily="49" charset="-128"/>
                <a:cs typeface="Segoe UI" panose="020B0502040204020203" pitchFamily="34" charset="0"/>
              </a:rPr>
              <a:t>every time</a:t>
            </a:r>
            <a:r>
              <a:rPr lang="en-US" b="0">
                <a:effectLst/>
                <a:latin typeface="Segoe UI" panose="020B0502040204020203" pitchFamily="34" charset="0"/>
                <a:ea typeface="MS Mincho" panose="02020609040205080304" pitchFamily="49" charset="-128"/>
                <a:cs typeface="Segoe UI" panose="020B0502040204020203" pitchFamily="34" charset="0"/>
              </a:rPr>
              <a:t>. Explicitly</a:t>
            </a:r>
            <a:r>
              <a:rPr lang="en-US">
                <a:latin typeface="Segoe UI" panose="020B0502040204020203" pitchFamily="34" charset="0"/>
                <a:cs typeface="Segoe UI" panose="020B0502040204020203" pitchFamily="34" charset="0"/>
              </a:rPr>
              <a:t> validating the trustworthiness of accounts and devices before granting access to resources (such as with conditional access) takes a lot of easy options off the table for attackers. </a:t>
            </a:r>
          </a:p>
          <a:p>
            <a:pPr marL="294465" indent="-294465">
              <a:lnSpc>
                <a:spcPct val="115000"/>
              </a:lnSpc>
              <a:spcAft>
                <a:spcPts val="1031"/>
              </a:spcAft>
              <a:buFont typeface="Arial" panose="020B0604020202020204" pitchFamily="34" charset="0"/>
              <a:buChar char="•"/>
            </a:pPr>
            <a:r>
              <a:rPr lang="en-US" b="1">
                <a:effectLst/>
                <a:latin typeface="Segoe UI" panose="020B0502040204020203" pitchFamily="34" charset="0"/>
                <a:ea typeface="MS Mincho" panose="02020609040205080304" pitchFamily="49" charset="-128"/>
                <a:cs typeface="Segoe UI" panose="020B0502040204020203" pitchFamily="34" charset="0"/>
              </a:rPr>
              <a:t>Least privilege – </a:t>
            </a:r>
            <a:r>
              <a:rPr lang="en-US" b="0">
                <a:effectLst/>
                <a:latin typeface="Segoe UI" panose="020B0502040204020203" pitchFamily="34" charset="0"/>
                <a:ea typeface="MS Mincho" panose="02020609040205080304" pitchFamily="49" charset="-128"/>
                <a:cs typeface="Segoe UI" panose="020B0502040204020203" pitchFamily="34" charset="0"/>
              </a:rPr>
              <a:t>Reduce the “blast radius” of any potential compromises by remove unnecessary privileges (control relationships) for accounts. </a:t>
            </a:r>
            <a:br>
              <a:rPr lang="en-US" b="0">
                <a:effectLst/>
                <a:latin typeface="Segoe UI" panose="020B0502040204020203" pitchFamily="34" charset="0"/>
                <a:ea typeface="MS Mincho" panose="02020609040205080304" pitchFamily="49" charset="-128"/>
                <a:cs typeface="Segoe UI" panose="020B0502040204020203" pitchFamily="34" charset="0"/>
              </a:rPr>
            </a:br>
            <a:endParaRPr lang="en-US">
              <a:effectLst/>
              <a:latin typeface="Segoe UI" panose="020B0502040204020203" pitchFamily="34" charset="0"/>
              <a:ea typeface="MS Mincho" panose="02020609040205080304" pitchFamily="49" charset="-128"/>
              <a:cs typeface="Segoe UI" panose="020B0502040204020203" pitchFamily="34" charset="0"/>
            </a:endParaRPr>
          </a:p>
          <a:p>
            <a:pPr marL="294465" indent="-294465">
              <a:spcAft>
                <a:spcPts val="1031"/>
              </a:spcAft>
              <a:buFont typeface="Arial" panose="020B0604020202020204" pitchFamily="34" charset="0"/>
              <a:buChar char="•"/>
            </a:pPr>
            <a:endParaRPr lang="en-US">
              <a:effectLst/>
              <a:latin typeface="Segoe UI" panose="020B0502040204020203" pitchFamily="34" charset="0"/>
              <a:ea typeface="MS Mincho" panose="02020609040205080304" pitchFamily="49" charset="-128"/>
              <a:cs typeface="Segoe UI" panose="020B0502040204020203" pitchFamily="34" charset="0"/>
            </a:endParaRPr>
          </a:p>
          <a:p>
            <a:pPr marL="471145" indent="-235572">
              <a:buClr>
                <a:srgbClr val="000000"/>
              </a:buClr>
              <a:buSzPts val="1400"/>
            </a:pPr>
            <a:endParaRPr lang="en-US">
              <a:latin typeface="Segoe UI" panose="020B0502040204020203" pitchFamily="34" charset="0"/>
              <a:cs typeface="Segoe UI" panose="020B0502040204020203" pitchFamily="34" charset="0"/>
            </a:endParaRPr>
          </a:p>
          <a:p>
            <a:endParaRPr lang="en-US"/>
          </a:p>
        </p:txBody>
      </p:sp>
      <p:sp>
        <p:nvSpPr>
          <p:cNvPr id="4" name="Slide Number Placeholder 3"/>
          <p:cNvSpPr>
            <a:spLocks noGrp="1"/>
          </p:cNvSpPr>
          <p:nvPr>
            <p:ph type="sldNum" sz="quarter" idx="5"/>
          </p:nvPr>
        </p:nvSpPr>
        <p:spPr/>
        <p:txBody>
          <a:bodyPr/>
          <a:lstStyle/>
          <a:p>
            <a:pPr marL="0" marR="0" lvl="0" indent="0" algn="r" defTabSz="1694932" rtl="0" eaLnBrk="1" fontAlgn="auto" latinLnBrk="0" hangingPunct="1">
              <a:lnSpc>
                <a:spcPct val="100000"/>
              </a:lnSpc>
              <a:spcBef>
                <a:spcPts val="0"/>
              </a:spcBef>
              <a:spcAft>
                <a:spcPts val="0"/>
              </a:spcAft>
              <a:buClrTx/>
              <a:buSzTx/>
              <a:buFontTx/>
              <a:buNone/>
              <a:tabLst/>
              <a:defRPr/>
            </a:pPr>
            <a:fld id="{D76E7F59-4757-4900-8133-C3F65499925C}" type="slidenum">
              <a:rPr kumimoji="0" lang="en-US" sz="2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1694932" rtl="0" eaLnBrk="1" fontAlgn="auto" latinLnBrk="0" hangingPunct="1">
                <a:lnSpc>
                  <a:spcPct val="100000"/>
                </a:lnSpc>
                <a:spcBef>
                  <a:spcPts val="0"/>
                </a:spcBef>
                <a:spcAft>
                  <a:spcPts val="0"/>
                </a:spcAft>
                <a:buClrTx/>
                <a:buSzTx/>
                <a:buFontTx/>
                <a:buNone/>
                <a:tabLst/>
                <a:defRPr/>
              </a:pPr>
              <a:t>31</a:t>
            </a:fld>
            <a:endParaRPr kumimoji="0" lang="en-US" sz="2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87157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32742" rtl="0" eaLnBrk="1" fontAlgn="auto" latinLnBrk="0" hangingPunct="1">
              <a:lnSpc>
                <a:spcPct val="90000"/>
              </a:lnSpc>
              <a:spcBef>
                <a:spcPts val="0"/>
              </a:spcBef>
              <a:spcAft>
                <a:spcPts val="340"/>
              </a:spcAft>
              <a:buClrTx/>
              <a:buSzTx/>
              <a:buFontTx/>
              <a:buNone/>
              <a:tabLst/>
              <a:defRPr/>
            </a:pPr>
            <a:r>
              <a:rPr lang="en-US" sz="900" b="1">
                <a:latin typeface="Segoe UI" panose="020B0502040204020203" pitchFamily="34" charset="0"/>
                <a:cs typeface="Segoe UI" panose="020B0502040204020203" pitchFamily="34" charset="0"/>
              </a:rPr>
              <a:t>Key Takeaway: </a:t>
            </a:r>
            <a:r>
              <a:rPr lang="en-US" sz="900">
                <a:latin typeface="Segoe UI" panose="020B0502040204020203" pitchFamily="34" charset="0"/>
                <a:cs typeface="Segoe UI" panose="020B0502040204020203" pitchFamily="34" charset="0"/>
              </a:rPr>
              <a:t>These are the guiding principles for a Zero Trust approach to security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a:latin typeface="Segoe UI" panose="020B0502040204020203" pitchFamily="34" charset="0"/>
                <a:cs typeface="Segoe UI" panose="020B0502040204020203" pitchFamily="34" charset="0"/>
              </a:rPr>
              <a:t>The </a:t>
            </a:r>
            <a:r>
              <a:rPr lang="en-US" sz="900" b="1">
                <a:latin typeface="Segoe UI" panose="020B0502040204020203" pitchFamily="34" charset="0"/>
                <a:cs typeface="Segoe UI" panose="020B0502040204020203" pitchFamily="34" charset="0"/>
              </a:rPr>
              <a:t>Zero Trust Principles </a:t>
            </a:r>
            <a:r>
              <a:rPr lang="en-US" sz="900">
                <a:latin typeface="Segoe UI" panose="020B0502040204020203" pitchFamily="34" charset="0"/>
                <a:cs typeface="Segoe UI" panose="020B0502040204020203" pitchFamily="34" charset="0"/>
              </a:rPr>
              <a:t>represent durable security guidelines for effectiveness in an age of constant transformation</a:t>
            </a: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a:latin typeface="Segoe UI" panose="020B0502040204020203" pitchFamily="34" charset="0"/>
                <a:cs typeface="Segoe UI" panose="020B0502040204020203" pitchFamily="34" charset="0"/>
              </a:rPr>
              <a:t>This slide visually shows how to apply these principles to the “graph” of control relationships in a distributed system like the technology environment of an organization.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b="0" i="0">
                <a:effectLst/>
                <a:latin typeface="Segoe UI" panose="020B0502040204020203" pitchFamily="34" charset="0"/>
                <a:cs typeface="Segoe UI" panose="020B0502040204020203" pitchFamily="34" charset="0"/>
              </a:rPr>
              <a:t>In most attacks, the adversaries take advantage of the control relationships in the organization to navigate to and compromise assets of interest (represented by red lines). </a:t>
            </a:r>
            <a:endParaRPr lang="en-US" sz="900"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b="1">
                <a:latin typeface="Segoe UI" panose="020B0502040204020203" pitchFamily="34" charset="0"/>
                <a:cs typeface="Segoe UI" panose="020B0502040204020203" pitchFamily="34" charset="0"/>
              </a:rPr>
              <a:t>Business Enablement </a:t>
            </a:r>
            <a:r>
              <a:rPr lang="en-US" sz="900">
                <a:latin typeface="Segoe UI" panose="020B0502040204020203" pitchFamily="34" charset="0"/>
                <a:cs typeface="Segoe UI" panose="020B0502040204020203" pitchFamily="34" charset="0"/>
              </a:rPr>
              <a:t>and </a:t>
            </a:r>
            <a:r>
              <a:rPr lang="en-US" sz="900" b="1">
                <a:latin typeface="Segoe UI" panose="020B0502040204020203" pitchFamily="34" charset="0"/>
                <a:cs typeface="Segoe UI" panose="020B0502040204020203" pitchFamily="34" charset="0"/>
              </a:rPr>
              <a:t>Assume Compromise </a:t>
            </a:r>
            <a:r>
              <a:rPr lang="en-US" sz="900" b="0">
                <a:latin typeface="Segoe UI" panose="020B0502040204020203" pitchFamily="34" charset="0"/>
                <a:cs typeface="Segoe UI" panose="020B0502040204020203" pitchFamily="34" charset="0"/>
              </a:rPr>
              <a:t>are general principles that should drive security, IT, and business teams decisions to constantly balance how the simultaneously requirements to ensure the business can operate, thrive, and grow with the reality that attackers will be constantly looking for ways to take advantage of it. </a:t>
            </a:r>
          </a:p>
          <a:p>
            <a:pPr marL="457200" marR="0" lvl="1" indent="0" algn="l" defTabSz="932742" rtl="0" eaLnBrk="1" fontAlgn="auto" latinLnBrk="0" hangingPunct="1">
              <a:lnSpc>
                <a:spcPct val="90000"/>
              </a:lnSpc>
              <a:spcBef>
                <a:spcPts val="0"/>
              </a:spcBef>
              <a:spcAft>
                <a:spcPts val="340"/>
              </a:spcAft>
              <a:buClrTx/>
              <a:buSzTx/>
              <a:buFontTx/>
              <a:buNone/>
              <a:tabLst/>
              <a:defRPr/>
            </a:pPr>
            <a:r>
              <a:rPr lang="en-US" sz="900" b="0" i="1">
                <a:latin typeface="Segoe UI" panose="020B0502040204020203" pitchFamily="34" charset="0"/>
                <a:cs typeface="Segoe UI" panose="020B0502040204020203" pitchFamily="34" charset="0"/>
              </a:rPr>
              <a:t>It’s like taking a hike in the woods and being prepared for things that can go wrong. You shouldn’t avoid the hike because of the risk, but you shouldn’t go hiking unprepared either.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b="0">
              <a:latin typeface="Segoe UI" panose="020B0502040204020203" pitchFamily="34" charset="0"/>
              <a:cs typeface="Segoe UI" panose="020B0502040204020203" pitchFamily="34" charset="0"/>
            </a:endParaRPr>
          </a:p>
          <a:p>
            <a:pPr marL="457200" marR="0" lvl="1" indent="0" algn="l" defTabSz="932742" rtl="0" eaLnBrk="1" fontAlgn="auto" latinLnBrk="0" hangingPunct="1">
              <a:lnSpc>
                <a:spcPct val="90000"/>
              </a:lnSpc>
              <a:spcBef>
                <a:spcPts val="0"/>
              </a:spcBef>
              <a:spcAft>
                <a:spcPts val="340"/>
              </a:spcAft>
              <a:buClrTx/>
              <a:buSzTx/>
              <a:buFontTx/>
              <a:buNone/>
              <a:tabLst/>
              <a:defRPr/>
            </a:pPr>
            <a:r>
              <a:rPr lang="en-US" sz="900" b="1" i="0">
                <a:latin typeface="Segoe UI" panose="020B0502040204020203" pitchFamily="34" charset="0"/>
                <a:cs typeface="Segoe UI" panose="020B0502040204020203" pitchFamily="34" charset="0"/>
              </a:rPr>
              <a:t>Applying this mindset in practice - </a:t>
            </a:r>
            <a:r>
              <a:rPr lang="en-US" sz="900" b="0">
                <a:latin typeface="Segoe UI" panose="020B0502040204020203" pitchFamily="34" charset="0"/>
                <a:cs typeface="Segoe UI" panose="020B0502040204020203" pitchFamily="34" charset="0"/>
              </a:rPr>
              <a:t>Ensure to understand the systems and control relationships you have in place, which support business critical assets and processes, and apply critical thinking (and an attacker mindset) to understand what could go wrong (risks), then identify which risks are the most likely and impactful to the organization. Plan and execute accordingly across business, technology, and security teams – then have each team continuously revisit these assumptions as they plan, execute, and operate daily tasks.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b="1">
                <a:latin typeface="Segoe UI" panose="020B0502040204020203" pitchFamily="34" charset="0"/>
                <a:cs typeface="Segoe UI" panose="020B0502040204020203" pitchFamily="34" charset="0"/>
              </a:rPr>
              <a:t>CLICK 1</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b="1">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b="0" i="0">
                <a:effectLst/>
                <a:latin typeface="Segoe UI" panose="020B0502040204020203" pitchFamily="34" charset="0"/>
                <a:cs typeface="Segoe UI" panose="020B0502040204020203" pitchFamily="34" charset="0"/>
              </a:rPr>
              <a:t>Zooming into the assets themselves, we must protect each asset from others (</a:t>
            </a:r>
            <a:r>
              <a:rPr lang="en-US" sz="900" b="1" i="1">
                <a:effectLst/>
                <a:latin typeface="Segoe UI" panose="020B0502040204020203" pitchFamily="34" charset="0"/>
                <a:cs typeface="Segoe UI" panose="020B0502040204020203" pitchFamily="34" charset="0"/>
              </a:rPr>
              <a:t>reduce attack surface</a:t>
            </a:r>
            <a:r>
              <a:rPr lang="en-US" sz="900" b="0" i="0">
                <a:effectLst/>
                <a:latin typeface="Segoe UI" panose="020B0502040204020203" pitchFamily="34" charset="0"/>
                <a:cs typeface="Segoe UI" panose="020B0502040204020203" pitchFamily="34" charset="0"/>
              </a:rPr>
              <a:t>) and limit the damage if that asset is compromised (</a:t>
            </a:r>
            <a:r>
              <a:rPr lang="en-US" sz="900" b="1" i="1">
                <a:effectLst/>
                <a:latin typeface="Segoe UI" panose="020B0502040204020203" pitchFamily="34" charset="0"/>
                <a:cs typeface="Segoe UI" panose="020B0502040204020203" pitchFamily="34" charset="0"/>
              </a:rPr>
              <a:t>reduce blast radius</a:t>
            </a:r>
            <a:r>
              <a:rPr lang="en-US" sz="900" b="0" i="0">
                <a:effectLst/>
                <a:latin typeface="Segoe UI" panose="020B0502040204020203" pitchFamily="34" charset="0"/>
                <a:cs typeface="Segoe UI" panose="020B0502040204020203" pitchFamily="34" charset="0"/>
              </a:rPr>
              <a:t>)</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b="0" i="0">
              <a:effectLst/>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b="1">
                <a:latin typeface="Segoe UI" panose="020B0502040204020203" pitchFamily="34" charset="0"/>
                <a:cs typeface="Segoe UI" panose="020B0502040204020203" pitchFamily="34" charset="0"/>
              </a:rPr>
              <a:t>Verify Explicitly - </a:t>
            </a:r>
            <a:r>
              <a:rPr lang="en-US" sz="900" b="0">
                <a:latin typeface="Segoe UI" panose="020B0502040204020203" pitchFamily="34" charset="0"/>
                <a:cs typeface="Segoe UI" panose="020B0502040204020203" pitchFamily="34" charset="0"/>
              </a:rPr>
              <a:t>r</a:t>
            </a:r>
            <a:r>
              <a:rPr lang="en-US" sz="900" b="0" i="0">
                <a:effectLst/>
                <a:latin typeface="Segoe UI" panose="020B0502040204020203" pitchFamily="34" charset="0"/>
                <a:cs typeface="Segoe UI" panose="020B0502040204020203" pitchFamily="34" charset="0"/>
              </a:rPr>
              <a:t>educing attack surface requires explicitly verifying that each asset is only being controlled by trusted and authorized assets (devices, accounts, authorized humans, etc.)</a:t>
            </a: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b="1" i="0">
                <a:effectLst/>
                <a:latin typeface="Segoe UI" panose="020B0502040204020203" pitchFamily="34" charset="0"/>
                <a:cs typeface="Segoe UI" panose="020B0502040204020203" pitchFamily="34" charset="0"/>
              </a:rPr>
              <a:t>Least Privilege </a:t>
            </a:r>
            <a:r>
              <a:rPr lang="en-US" sz="900" b="0" i="0">
                <a:effectLst/>
                <a:latin typeface="Segoe UI" panose="020B0502040204020203" pitchFamily="34" charset="0"/>
                <a:cs typeface="Segoe UI" panose="020B0502040204020203" pitchFamily="34" charset="0"/>
              </a:rPr>
              <a:t>– reducing the blast radius of any compromised asset (because we assume compromise </a:t>
            </a:r>
            <a:r>
              <a:rPr lang="en-US" sz="900" b="0" i="0">
                <a:effectLst/>
                <a:latin typeface="Segoe UI" panose="020B0502040204020203" pitchFamily="34" charset="0"/>
                <a:cs typeface="Segoe UI" panose="020B0502040204020203" pitchFamily="34" charset="0"/>
                <a:sym typeface="Wingdings" panose="05000000000000000000" pitchFamily="2" charset="2"/>
              </a:rPr>
              <a:t>) requires limiting the access and privileges that asset has to other assets in the environment so attackers can’t abuse excess privileges for their purposes. </a:t>
            </a:r>
            <a:endParaRPr lang="en-US" sz="900" b="0" i="0">
              <a:effectLst/>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b="0" i="0">
              <a:effectLst/>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b="0" i="0">
                <a:effectLst/>
                <a:latin typeface="Segoe UI" panose="020B0502040204020203" pitchFamily="34" charset="0"/>
                <a:cs typeface="Segoe UI" panose="020B0502040204020203" pitchFamily="34" charset="0"/>
              </a:rPr>
              <a:t>This is a tricky space because users still need to get their job done (remember business enablement? </a:t>
            </a:r>
            <a:r>
              <a:rPr lang="en-US" sz="900" b="0" i="0">
                <a:effectLst/>
                <a:latin typeface="Segoe UI" panose="020B0502040204020203" pitchFamily="34" charset="0"/>
                <a:cs typeface="Segoe UI" panose="020B0502040204020203" pitchFamily="34" charset="0"/>
                <a:sym typeface="Wingdings" panose="05000000000000000000" pitchFamily="2" charset="2"/>
              </a:rPr>
              <a:t></a:t>
            </a:r>
            <a:r>
              <a:rPr lang="en-US" sz="900" b="0" i="0">
                <a:effectLst/>
                <a:latin typeface="Segoe UI" panose="020B0502040204020203" pitchFamily="34" charset="0"/>
                <a:cs typeface="Segoe UI" panose="020B0502040204020203" pitchFamily="34" charset="0"/>
              </a:rPr>
              <a:t>) so you can’t just simply take away all the permissions and group memberships. There are a few ways to help address this problem at scale using:</a:t>
            </a:r>
          </a:p>
          <a:p>
            <a:pPr marL="742950" marR="0" lvl="1" indent="-285750">
              <a:lnSpc>
                <a:spcPct val="115000"/>
              </a:lnSpc>
              <a:spcBef>
                <a:spcPts val="0"/>
              </a:spcBef>
              <a:spcAft>
                <a:spcPts val="1000"/>
              </a:spcAft>
              <a:buFont typeface="Arial" panose="020B0604020202020204" pitchFamily="34" charset="0"/>
              <a:buChar char="•"/>
            </a:pPr>
            <a:r>
              <a:rPr lang="en-US" sz="900" i="1">
                <a:effectLst/>
                <a:latin typeface="Segoe UI" panose="020B0502040204020203" pitchFamily="34" charset="0"/>
                <a:ea typeface="MS Mincho" panose="02020609040205080304" pitchFamily="49" charset="-128"/>
                <a:cs typeface="Segoe UI" panose="020B0502040204020203" pitchFamily="34" charset="0"/>
              </a:rPr>
              <a:t>Just-enough access (JEA) </a:t>
            </a:r>
            <a:r>
              <a:rPr lang="en-US" sz="900">
                <a:effectLst/>
                <a:latin typeface="Segoe UI" panose="020B0502040204020203" pitchFamily="34" charset="0"/>
                <a:ea typeface="MS Mincho" panose="02020609040205080304" pitchFamily="49" charset="-128"/>
                <a:cs typeface="Segoe UI" panose="020B0502040204020203" pitchFamily="34" charset="0"/>
              </a:rPr>
              <a:t>to remove privileges permanently (such as members of administrative groups that people don’t need access to for their job, e.g. they can submit a request and have tasks rapidly performed for them by administrators or automation). It’s critical to ensure processes carefully balance business agility and speed with security risk. </a:t>
            </a:r>
          </a:p>
          <a:p>
            <a:pPr marL="742950" marR="0" lvl="1" indent="-285750">
              <a:lnSpc>
                <a:spcPct val="115000"/>
              </a:lnSpc>
              <a:spcBef>
                <a:spcPts val="0"/>
              </a:spcBef>
              <a:spcAft>
                <a:spcPts val="1000"/>
              </a:spcAft>
              <a:buFont typeface="Arial" panose="020B0604020202020204" pitchFamily="34" charset="0"/>
              <a:buChar char="•"/>
            </a:pPr>
            <a:r>
              <a:rPr lang="en-US" sz="900" i="1">
                <a:effectLst/>
                <a:latin typeface="Segoe UI" panose="020B0502040204020203" pitchFamily="34" charset="0"/>
                <a:ea typeface="MS Mincho" panose="02020609040205080304" pitchFamily="49" charset="-128"/>
                <a:cs typeface="Segoe UI" panose="020B0502040204020203" pitchFamily="34" charset="0"/>
              </a:rPr>
              <a:t>Just-in-time (JIT) </a:t>
            </a:r>
            <a:r>
              <a:rPr lang="en-US" sz="900">
                <a:effectLst/>
                <a:latin typeface="Segoe UI" panose="020B0502040204020203" pitchFamily="34" charset="0"/>
                <a:ea typeface="MS Mincho" panose="02020609040205080304" pitchFamily="49" charset="-128"/>
                <a:cs typeface="Segoe UI" panose="020B0502040204020203" pitchFamily="34" charset="0"/>
              </a:rPr>
              <a:t>mechanisms grant privileges on-demand when required. This technique helps by reducing the time exposure of privileges that are required for people, but are only rarely used. This also provides data and tracking for identifying anomalies (which may be attackers) and for planning privilege assignment (who actually uses the permissions, when, and for what purpose). This should also be linked to risk-based policies in adaptive access management (like Microsoft Entra Conditional Access) for additional risk reduction. </a:t>
            </a:r>
            <a:endParaRPr lang="en-US" sz="900">
              <a:effectLst/>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b="1">
                <a:latin typeface="Segoe UI" panose="020B0502040204020203" pitchFamily="34" charset="0"/>
                <a:cs typeface="Segoe UI" panose="020B0502040204020203" pitchFamily="34" charset="0"/>
              </a:rPr>
              <a:t>Additional Information </a:t>
            </a:r>
          </a:p>
          <a:p>
            <a:pPr marL="171450" marR="0" lvl="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900">
                <a:latin typeface="Segoe UI" panose="020B0502040204020203" pitchFamily="34" charset="0"/>
                <a:cs typeface="Segoe UI" panose="020B0502040204020203" pitchFamily="34" charset="0"/>
              </a:rPr>
              <a:t>Each of these principles will be applied in many different contexts. For example, verify explicitly can refer to explicitly validating user and device trust before allowing access to resources, validating the trust of software from the supply chain before adding it to the technical environment, and many more scenarios. </a:t>
            </a:r>
          </a:p>
          <a:p>
            <a:pPr marL="171450" indent="-171450">
              <a:buFont typeface="Arial" panose="020B0604020202020204" pitchFamily="34" charset="0"/>
              <a:buChar char="•"/>
            </a:pPr>
            <a:r>
              <a:rPr lang="en-US" sz="900">
                <a:latin typeface="Segoe UI" panose="020B0502040204020203" pitchFamily="34" charset="0"/>
                <a:cs typeface="Segoe UI" panose="020B0502040204020203" pitchFamily="34" charset="0"/>
              </a:rPr>
              <a:t>Applying these principles together effectively creates a damage ‘containment’ approach similar to the way watertight compartments proactively help protect a ship from sinking. </a:t>
            </a:r>
          </a:p>
          <a:p>
            <a:pPr marL="171450" indent="-171450">
              <a:buFont typeface="Arial" panose="020B0604020202020204" pitchFamily="34" charset="0"/>
              <a:buChar char="•"/>
            </a:pPr>
            <a:r>
              <a:rPr lang="en-US" sz="900">
                <a:latin typeface="Segoe UI" panose="020B0502040204020203" pitchFamily="34" charset="0"/>
                <a:cs typeface="Segoe UI" panose="020B0502040204020203" pitchFamily="34" charset="0"/>
              </a:rPr>
              <a:t>The technical estate of an organization is like the physical campus of a college or company headquarters. The land (network) is private but needs to host a whole bunch of different “visitors” to be effective as an organization and you need to put in extra security and controls to protect sensitive conversations, VIPs, and other important elements. </a:t>
            </a:r>
          </a:p>
        </p:txBody>
      </p:sp>
      <p:sp>
        <p:nvSpPr>
          <p:cNvPr id="4" name="Header Placeholder 3"/>
          <p:cNvSpPr>
            <a:spLocks noGrp="1"/>
          </p:cNvSpPr>
          <p:nvPr>
            <p:ph type="hdr" sz="quarter"/>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582349" marR="0" lvl="0" indent="0" algn="l" defTabSz="931451"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AF558CAF-ED4A-48B5-B365-EB5B674553D1}"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12/1/2023 12:04 PM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57899196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1000" b="1">
                <a:latin typeface="Segoe UI" panose="020B0502040204020203" pitchFamily="34" charset="0"/>
                <a:cs typeface="Segoe UI" panose="020B0502040204020203" pitchFamily="34" charset="0"/>
              </a:rPr>
              <a:t>Key Takeaway: </a:t>
            </a:r>
            <a:r>
              <a:rPr lang="en-US" sz="1000" b="0">
                <a:latin typeface="Segoe UI" panose="020B0502040204020203" pitchFamily="34" charset="0"/>
                <a:cs typeface="Segoe UI" panose="020B0502040204020203" pitchFamily="34" charset="0"/>
              </a:rPr>
              <a:t>This visually depicts important security practices and capabilities that apply Zero Trust principles to different security disciplines</a:t>
            </a:r>
          </a:p>
          <a:p>
            <a:endParaRPr lang="en-US" sz="1000" b="1">
              <a:latin typeface="Segoe UI" panose="020B0502040204020203" pitchFamily="34" charset="0"/>
              <a:cs typeface="Segoe UI" panose="020B0502040204020203" pitchFamily="34" charset="0"/>
            </a:endParaRPr>
          </a:p>
          <a:p>
            <a:r>
              <a:rPr lang="en-US" sz="1000" b="1">
                <a:latin typeface="Segoe UI" panose="020B0502040204020203" pitchFamily="34" charset="0"/>
                <a:cs typeface="Segoe UI" panose="020B0502040204020203" pitchFamily="34" charset="0"/>
              </a:rPr>
              <a:t>Access Control </a:t>
            </a:r>
            <a:r>
              <a:rPr lang="en-US" sz="1000">
                <a:latin typeface="Segoe UI" panose="020B0502040204020203" pitchFamily="34" charset="0"/>
                <a:cs typeface="Segoe UI" panose="020B0502040204020203" pitchFamily="34" charset="0"/>
              </a:rPr>
              <a:t>– The most visible impact of Zero Trust is on access control. This is often the first step in many organizations’ Zero Trust Transformation as they seek to </a:t>
            </a:r>
          </a:p>
          <a:p>
            <a:pPr marL="228600" indent="-228600">
              <a:buAutoNum type="arabicPeriod"/>
            </a:pPr>
            <a:r>
              <a:rPr lang="en-US" sz="1000">
                <a:latin typeface="Segoe UI" panose="020B0502040204020203" pitchFamily="34" charset="0"/>
                <a:cs typeface="Segoe UI" panose="020B0502040204020203" pitchFamily="34" charset="0"/>
              </a:rPr>
              <a:t>Protect assets that aren’t on the traditional internet networks </a:t>
            </a:r>
          </a:p>
          <a:p>
            <a:pPr marL="228600" indent="-228600">
              <a:buAutoNum type="arabicPeriod"/>
            </a:pPr>
            <a:r>
              <a:rPr lang="en-US" sz="1000">
                <a:latin typeface="Segoe UI" panose="020B0502040204020203" pitchFamily="34" charset="0"/>
                <a:cs typeface="Segoe UI" panose="020B0502040204020203" pitchFamily="34" charset="0"/>
              </a:rPr>
              <a:t>Provide </a:t>
            </a:r>
            <a:r>
              <a:rPr lang="en-US" sz="1000" b="1" i="1">
                <a:latin typeface="Segoe UI" panose="020B0502040204020203" pitchFamily="34" charset="0"/>
                <a:cs typeface="Segoe UI" panose="020B0502040204020203" pitchFamily="34" charset="0"/>
              </a:rPr>
              <a:t>modern and secure </a:t>
            </a:r>
            <a:r>
              <a:rPr lang="en-US" sz="1000">
                <a:latin typeface="Segoe UI" panose="020B0502040204020203" pitchFamily="34" charset="0"/>
                <a:cs typeface="Segoe UI" panose="020B0502040204020203" pitchFamily="34" charset="0"/>
              </a:rPr>
              <a:t>access methods for assets that are still on those networks (to enable hybrid and remote work scenarios). </a:t>
            </a:r>
          </a:p>
          <a:p>
            <a:pPr marL="0" indent="0">
              <a:buNone/>
            </a:pPr>
            <a:endParaRPr lang="en-US" sz="10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a:latin typeface="Segoe UI" panose="020B0502040204020203" pitchFamily="34" charset="0"/>
                <a:cs typeface="Segoe UI" panose="020B0502040204020203" pitchFamily="34" charset="0"/>
              </a:rPr>
              <a:t>This includes capabilities and approaches like Adaptive Access, Just in Time / Just Enough Access (JIT/JEA), Secure Access Service Edge (SASE)</a:t>
            </a:r>
            <a:r>
              <a:rPr lang="en-US" sz="1000" b="0">
                <a:latin typeface="Segoe UI" panose="020B0502040204020203" pitchFamily="34" charset="0"/>
                <a:cs typeface="Segoe UI" panose="020B0502040204020203" pitchFamily="34" charset="0"/>
              </a:rPr>
              <a:t>, </a:t>
            </a:r>
            <a:r>
              <a:rPr kumimoji="0" lang="en-US" sz="1000" b="0" i="0" u="none" strike="noStrike" kern="1200" cap="none" spc="0" normalizeH="0" baseline="0" noProof="0">
                <a:ln>
                  <a:noFill/>
                </a:ln>
                <a:effectLst/>
                <a:uLnTx/>
                <a:uFillTx/>
                <a:latin typeface="Segoe UI" panose="020B0502040204020203" pitchFamily="34" charset="0"/>
                <a:cs typeface="Segoe UI" panose="020B0502040204020203" pitchFamily="34" charset="0"/>
              </a:rPr>
              <a:t>Cloud Infrastructure Entitlement Management (CIEM), micro-segmentation, and </a:t>
            </a:r>
            <a:r>
              <a:rPr lang="en-US" sz="1000">
                <a:latin typeface="Segoe UI" panose="020B0502040204020203" pitchFamily="34" charset="0"/>
                <a:cs typeface="Segoe UI" panose="020B0502040204020203" pitchFamily="34" charset="0"/>
              </a:rPr>
              <a:t>Privileged Access Workstations (PAWs – https://aka.ms/PAW).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a:latin typeface="Segoe UI" panose="020B0502040204020203" pitchFamily="34" charset="0"/>
              <a:cs typeface="Segoe UI" panose="020B0502040204020203" pitchFamily="34" charset="0"/>
            </a:endParaRPr>
          </a:p>
          <a:p>
            <a:pPr marL="0" indent="0">
              <a:buNone/>
            </a:pPr>
            <a:r>
              <a:rPr lang="en-US" sz="1000" b="1">
                <a:latin typeface="Segoe UI" panose="020B0502040204020203" pitchFamily="34" charset="0"/>
                <a:cs typeface="Segoe UI" panose="020B0502040204020203" pitchFamily="34" charset="0"/>
              </a:rPr>
              <a:t>CLICK 1 – Asset Protection and Security Operations (SecOps/SOC)</a:t>
            </a:r>
          </a:p>
          <a:p>
            <a:pPr marL="0" indent="0">
              <a:buNone/>
            </a:pPr>
            <a:r>
              <a:rPr lang="en-US" sz="1000" b="0">
                <a:latin typeface="Segoe UI" panose="020B0502040204020203" pitchFamily="34" charset="0"/>
                <a:cs typeface="Segoe UI" panose="020B0502040204020203" pitchFamily="34" charset="0"/>
              </a:rPr>
              <a:t>Zero Trust also transforms Security operations and asset protection to enable securing assets in your ‘hybrid of everything’ technical estate regardless of what network they may be on. </a:t>
            </a:r>
          </a:p>
          <a:p>
            <a:pPr marL="0" indent="0">
              <a:buNone/>
            </a:pPr>
            <a:r>
              <a:rPr lang="en-US" sz="1000" b="0">
                <a:latin typeface="Segoe UI" panose="020B0502040204020203" pitchFamily="34" charset="0"/>
                <a:cs typeface="Segoe UI" panose="020B0502040204020203" pitchFamily="34" charset="0"/>
              </a:rPr>
              <a:t>This introduces or accelerates the need to adopt capabilities like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a:ln>
                  <a:noFill/>
                </a:ln>
                <a:effectLst/>
                <a:uLnTx/>
                <a:uFillTx/>
                <a:latin typeface="Segoe UI" panose="020B0502040204020203" pitchFamily="34" charset="0"/>
                <a:cs typeface="Segoe UI" panose="020B0502040204020203" pitchFamily="34" charset="0"/>
              </a:rPr>
              <a:t>Asset–centric detection and response </a:t>
            </a:r>
            <a:r>
              <a:rPr kumimoji="0" lang="en-US" sz="1000" b="0" i="0" u="none" strike="noStrike" kern="1200" cap="none" spc="0" normalizeH="0" baseline="0" noProof="0">
                <a:ln>
                  <a:noFill/>
                </a:ln>
                <a:effectLst/>
                <a:uLnTx/>
                <a:uFillTx/>
                <a:latin typeface="Segoe UI" panose="020B0502040204020203" pitchFamily="34" charset="0"/>
                <a:cs typeface="Segoe UI" panose="020B0502040204020203" pitchFamily="34" charset="0"/>
              </a:rPr>
              <a:t>- Extended detection and response (XDR) tooling enables detection and response to assets on any network. </a:t>
            </a:r>
            <a:r>
              <a:rPr lang="en-US" sz="1000" b="0">
                <a:latin typeface="Segoe UI" panose="020B0502040204020203" pitchFamily="34" charset="0"/>
                <a:cs typeface="Segoe UI" panose="020B0502040204020203" pitchFamily="34" charset="0"/>
              </a:rPr>
              <a:t>This takes over some use cases that have traditionally been met by </a:t>
            </a:r>
            <a:r>
              <a:rPr kumimoji="0" lang="en-US" sz="1000" b="0"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rPr>
              <a:t>Security Information and Event Management (SIEM) and Security Data Lake tools. </a:t>
            </a:r>
            <a:endParaRPr kumimoji="0" lang="en-US" sz="1000" b="0" i="0" u="none" strike="noStrike" kern="1200" cap="none" spc="0" normalizeH="0" baseline="0" noProof="0">
              <a:ln>
                <a:noFill/>
              </a:ln>
              <a:effectLst/>
              <a:uLnTx/>
              <a:uFillTx/>
              <a:latin typeface="Segoe UI" panose="020B0502040204020203" pitchFamily="34" charset="0"/>
              <a:cs typeface="Segoe UI" panose="020B0502040204020203" pitchFamily="34" charset="0"/>
            </a:endParaRPr>
          </a:p>
          <a:p>
            <a:pPr marL="171450" indent="-171450">
              <a:buFont typeface="Arial" panose="020B0604020202020204" pitchFamily="34" charset="0"/>
              <a:buChar char="•"/>
            </a:pPr>
            <a:r>
              <a:rPr lang="en-US" sz="1000" b="1">
                <a:latin typeface="Segoe UI" panose="020B0502040204020203" pitchFamily="34" charset="0"/>
                <a:cs typeface="Segoe UI" panose="020B0502040204020203" pitchFamily="34" charset="0"/>
              </a:rPr>
              <a:t>Asset-Centric protections </a:t>
            </a:r>
            <a:r>
              <a:rPr lang="en-US" sz="1000" b="0">
                <a:latin typeface="Segoe UI" panose="020B0502040204020203" pitchFamily="34" charset="0"/>
                <a:cs typeface="Segoe UI" panose="020B0502040204020203" pitchFamily="34" charset="0"/>
              </a:rPr>
              <a:t>to protect assets regardless of their network location using asset-specific controls (data, endpoint, identity, etc.). This introduces or accelerates a shift from relying on the hosting network as a the primary means of protection. </a:t>
            </a:r>
          </a:p>
          <a:p>
            <a:pPr marL="0" indent="0">
              <a:buNone/>
            </a:pPr>
            <a:endParaRPr lang="en-US" sz="1000">
              <a:latin typeface="Segoe UI" panose="020B0502040204020203" pitchFamily="34" charset="0"/>
              <a:cs typeface="Segoe UI" panose="020B0502040204020203" pitchFamily="34" charset="0"/>
            </a:endParaRPr>
          </a:p>
          <a:p>
            <a:pPr marL="0" indent="0">
              <a:buNone/>
            </a:pPr>
            <a:r>
              <a:rPr lang="en-US" sz="1000" b="1">
                <a:latin typeface="Segoe UI" panose="020B0502040204020203" pitchFamily="34" charset="0"/>
                <a:cs typeface="Segoe UI" panose="020B0502040204020203" pitchFamily="34" charset="0"/>
              </a:rPr>
              <a:t>CLICK 2 – Hygiene, Posture Management, and Governance</a:t>
            </a:r>
          </a:p>
          <a:p>
            <a:pPr marL="0" indent="0">
              <a:buNone/>
            </a:pPr>
            <a:r>
              <a:rPr lang="en-US" sz="1000" b="0">
                <a:latin typeface="Segoe UI" panose="020B0502040204020203" pitchFamily="34" charset="0"/>
                <a:cs typeface="Segoe UI" panose="020B0502040204020203" pitchFamily="34" charset="0"/>
              </a:rPr>
              <a:t>Zero Trust also relies on the same security basics that have been proven over time to ensure security updates, configurations, processes, and other controls are applied comprehensively and rigorously. Zero Trust focuses on using threat intelligence and other sources for prioritizing this large set of work. </a:t>
            </a:r>
          </a:p>
          <a:p>
            <a:pPr marL="0" indent="0">
              <a:buNone/>
            </a:pPr>
            <a:r>
              <a:rPr lang="en-US" sz="1000" b="0">
                <a:latin typeface="Segoe UI" panose="020B0502040204020203" pitchFamily="34" charset="0"/>
                <a:cs typeface="Segoe UI" panose="020B0502040204020203" pitchFamily="34" charset="0"/>
              </a:rPr>
              <a:t>This reinforce the need to build and mature your organization’s capabilities for:</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latin typeface="Segoe UI" panose="020B0502040204020203" pitchFamily="34" charset="0"/>
                <a:cs typeface="Segoe UI" panose="020B0502040204020203" pitchFamily="34" charset="0"/>
              </a:rPr>
              <a:t>Hygiene Remediation </a:t>
            </a:r>
            <a:r>
              <a:rPr lang="en-US" sz="1000" b="0">
                <a:latin typeface="Segoe UI" panose="020B0502040204020203" pitchFamily="34" charset="0"/>
                <a:cs typeface="Segoe UI" panose="020B0502040204020203" pitchFamily="34" charset="0"/>
              </a:rPr>
              <a:t>– by technical operations teams to apply security hygiene elements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latin typeface="Segoe UI" panose="020B0502040204020203" pitchFamily="34" charset="0"/>
                <a:cs typeface="Segoe UI" panose="020B0502040204020203" pitchFamily="34" charset="0"/>
              </a:rPr>
              <a:t>Posture Management </a:t>
            </a:r>
            <a:r>
              <a:rPr lang="en-US" sz="1000" b="0">
                <a:latin typeface="Segoe UI" panose="020B0502040204020203" pitchFamily="34" charset="0"/>
                <a:cs typeface="Segoe UI" panose="020B0502040204020203" pitchFamily="34" charset="0"/>
              </a:rPr>
              <a:t>– Operational function focused on </a:t>
            </a:r>
            <a:r>
              <a:rPr lang="en-US" sz="1000" b="0" i="1">
                <a:latin typeface="Segoe UI" panose="020B0502040204020203" pitchFamily="34" charset="0"/>
                <a:cs typeface="Segoe UI" panose="020B0502040204020203" pitchFamily="34" charset="0"/>
              </a:rPr>
              <a:t>continuous improvement </a:t>
            </a:r>
            <a:r>
              <a:rPr lang="en-US" sz="1000" b="0">
                <a:latin typeface="Segoe UI" panose="020B0502040204020203" pitchFamily="34" charset="0"/>
                <a:cs typeface="Segoe UI" panose="020B0502040204020203" pitchFamily="34" charset="0"/>
              </a:rPr>
              <a:t>of security posture by enabling technical operations teams. This function also aids with continuing refinement of standards/policies based on threat intelligence and tech/business changes. More details in the CISO Workshop security integration section. </a:t>
            </a:r>
          </a:p>
          <a:p>
            <a:pPr marL="171450" indent="-171450">
              <a:buFont typeface="Arial" panose="020B0604020202020204" pitchFamily="34" charset="0"/>
              <a:buChar char="•"/>
            </a:pPr>
            <a:r>
              <a:rPr lang="en-US" sz="1000" b="1">
                <a:latin typeface="Segoe UI" panose="020B0502040204020203" pitchFamily="34" charset="0"/>
                <a:cs typeface="Segoe UI" panose="020B0502040204020203" pitchFamily="34" charset="0"/>
              </a:rPr>
              <a:t>Continuous Monitoring </a:t>
            </a:r>
            <a:r>
              <a:rPr lang="en-US" sz="1000" b="0">
                <a:latin typeface="Segoe UI" panose="020B0502040204020203" pitchFamily="34" charset="0"/>
                <a:cs typeface="Segoe UI" panose="020B0502040204020203" pitchFamily="34" charset="0"/>
              </a:rPr>
              <a:t>of security Posture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latin typeface="Segoe UI" panose="020B0502040204020203" pitchFamily="34" charset="0"/>
                <a:cs typeface="Segoe UI" panose="020B0502040204020203" pitchFamily="34" charset="0"/>
              </a:rPr>
              <a:t>Dependency/Impact Analysis </a:t>
            </a:r>
            <a:r>
              <a:rPr lang="en-US" sz="1000" b="0">
                <a:latin typeface="Segoe UI" panose="020B0502040204020203" pitchFamily="34" charset="0"/>
                <a:cs typeface="Segoe UI" panose="020B0502040204020203" pitchFamily="34" charset="0"/>
              </a:rPr>
              <a:t>– t</a:t>
            </a:r>
            <a:r>
              <a:rPr lang="en-US" sz="1000" b="0" i="0">
                <a:latin typeface="Segoe UI" panose="020B0502040204020203" pitchFamily="34" charset="0"/>
                <a:cs typeface="Segoe UI" panose="020B0502040204020203" pitchFamily="34" charset="0"/>
              </a:rPr>
              <a:t>o ensure the organization has a clear understanding of alternate means of gaining access to assets via </a:t>
            </a:r>
            <a:r>
              <a:rPr kumimoji="0" lang="en-US" sz="1000" b="0" i="0" u="none" strike="noStrike" kern="1200" cap="none" spc="0" normalizeH="0" baseline="0" noProof="0">
                <a:ln>
                  <a:noFill/>
                </a:ln>
                <a:effectLst/>
                <a:uLnTx/>
                <a:uFillTx/>
                <a:latin typeface="Segoe UI" panose="020B0502040204020203" pitchFamily="34" charset="0"/>
                <a:cs typeface="Segoe UI" panose="020B0502040204020203" pitchFamily="34" charset="0"/>
              </a:rPr>
              <a:t>backups, service accounts, privileges that grant control other systems/services, and more. </a:t>
            </a:r>
          </a:p>
          <a:p>
            <a:pPr marL="0" indent="0">
              <a:buNone/>
            </a:pPr>
            <a:endParaRPr lang="en-US" sz="1000" b="1">
              <a:latin typeface="Segoe UI" panose="020B0502040204020203" pitchFamily="34" charset="0"/>
              <a:cs typeface="Segoe UI" panose="020B0502040204020203" pitchFamily="34" charset="0"/>
            </a:endParaRPr>
          </a:p>
          <a:p>
            <a:pPr marL="0" indent="0">
              <a:buNone/>
            </a:pPr>
            <a:r>
              <a:rPr lang="en-US" sz="1000" b="1">
                <a:latin typeface="Segoe UI" panose="020B0502040204020203" pitchFamily="34" charset="0"/>
                <a:cs typeface="Segoe UI" panose="020B0502040204020203" pitchFamily="34" charset="0"/>
              </a:rPr>
              <a:t>CLICK 3 – Innovation Security and </a:t>
            </a:r>
            <a:r>
              <a:rPr lang="en-US" sz="1000" b="1" err="1">
                <a:latin typeface="Segoe UI" panose="020B0502040204020203" pitchFamily="34" charset="0"/>
                <a:cs typeface="Segoe UI" panose="020B0502040204020203" pitchFamily="34" charset="0"/>
              </a:rPr>
              <a:t>DevSecOps</a:t>
            </a:r>
            <a:endParaRPr lang="en-US" sz="10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a:latin typeface="Segoe UI" panose="020B0502040204020203" pitchFamily="34" charset="0"/>
                <a:cs typeface="Segoe UI" panose="020B0502040204020203" pitchFamily="34" charset="0"/>
              </a:rPr>
              <a:t>Zero Trust also requires integrating security into development process and the applications/products that the organization produces (applications, APIs, and other capabilities). </a:t>
            </a:r>
          </a:p>
          <a:p>
            <a:pPr marL="0" indent="0">
              <a:buNone/>
            </a:pPr>
            <a:endParaRPr lang="en-US" sz="1000">
              <a:latin typeface="Segoe UI" panose="020B0502040204020203" pitchFamily="34" charset="0"/>
              <a:cs typeface="Segoe UI" panose="020B0502040204020203" pitchFamily="34" charset="0"/>
            </a:endParaRPr>
          </a:p>
          <a:p>
            <a:pPr marL="0" indent="0">
              <a:buNone/>
            </a:pPr>
            <a:r>
              <a:rPr lang="en-US" sz="1000" b="0">
                <a:latin typeface="Segoe UI" panose="020B0502040204020203" pitchFamily="34" charset="0"/>
                <a:cs typeface="Segoe UI" panose="020B0502040204020203" pitchFamily="34" charset="0"/>
              </a:rPr>
              <a:t>This reinforces the need to build and mature your organization’s capabilities for:</a:t>
            </a:r>
          </a:p>
          <a:p>
            <a:pPr marL="171450" indent="-171450">
              <a:buFont typeface="Arial" panose="020B0604020202020204" pitchFamily="34" charset="0"/>
              <a:buChar char="•"/>
            </a:pPr>
            <a:r>
              <a:rPr lang="en-US" sz="1000" b="1">
                <a:latin typeface="Segoe UI" panose="020B0502040204020203" pitchFamily="34" charset="0"/>
                <a:cs typeface="Segoe UI" panose="020B0502040204020203" pitchFamily="34" charset="0"/>
              </a:rPr>
              <a:t>Threat Modelling </a:t>
            </a:r>
            <a:r>
              <a:rPr lang="en-US" sz="1000" b="0">
                <a:latin typeface="Segoe UI" panose="020B0502040204020203" pitchFamily="34" charset="0"/>
                <a:cs typeface="Segoe UI" panose="020B0502040204020203" pitchFamily="34" charset="0"/>
              </a:rPr>
              <a:t>– to understand the design and implementation of the applications, evaluate the threat vectors to them, and identify/prioritize/implement mitigations for the top threats. </a:t>
            </a:r>
          </a:p>
          <a:p>
            <a:pPr marL="171450" indent="-171450">
              <a:buFont typeface="Arial" panose="020B0604020202020204" pitchFamily="34" charset="0"/>
              <a:buChar char="•"/>
            </a:pPr>
            <a:r>
              <a:rPr lang="en-US" sz="1000" b="1" err="1">
                <a:latin typeface="Segoe UI" panose="020B0502040204020203" pitchFamily="34" charset="0"/>
                <a:cs typeface="Segoe UI" panose="020B0502040204020203" pitchFamily="34" charset="0"/>
              </a:rPr>
              <a:t>DevSecOps</a:t>
            </a:r>
            <a:r>
              <a:rPr lang="en-US" sz="1000" b="1">
                <a:latin typeface="Segoe UI" panose="020B0502040204020203" pitchFamily="34" charset="0"/>
                <a:cs typeface="Segoe UI" panose="020B0502040204020203" pitchFamily="34" charset="0"/>
              </a:rPr>
              <a:t> and CI/CD process integration - </a:t>
            </a:r>
            <a:r>
              <a:rPr lang="en-US" sz="1000" b="0">
                <a:latin typeface="Segoe UI" panose="020B0502040204020203" pitchFamily="34" charset="0"/>
                <a:cs typeface="Segoe UI" panose="020B0502040204020203" pitchFamily="34" charset="0"/>
              </a:rPr>
              <a:t>integrating security into the processes that build </a:t>
            </a:r>
            <a:r>
              <a:rPr lang="en-US" sz="1000">
                <a:latin typeface="Segoe UI" panose="020B0502040204020203" pitchFamily="34" charset="0"/>
                <a:cs typeface="Segoe UI" panose="020B0502040204020203" pitchFamily="34" charset="0"/>
              </a:rPr>
              <a:t>new technical and business capabilities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25331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Key Takeaway: </a:t>
            </a:r>
            <a:r>
              <a:rPr lang="en-US" b="0">
                <a:latin typeface="Segoe UI" panose="020B0502040204020203" pitchFamily="34" charset="0"/>
                <a:cs typeface="Segoe UI" panose="020B0502040204020203" pitchFamily="34" charset="0"/>
              </a:rPr>
              <a:t>Having different organizations working on Zero Trust helps shed light on different aspects of Zero Trust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latin typeface="Segoe UI" panose="020B0502040204020203" pitchFamily="34" charset="0"/>
              <a:cs typeface="Segoe UI" panose="020B0502040204020203" pitchFamily="34" charset="0"/>
            </a:endParaRPr>
          </a:p>
          <a:p>
            <a:r>
              <a:rPr lang="en-US" b="0">
                <a:latin typeface="Segoe UI" panose="020B0502040204020203" pitchFamily="34" charset="0"/>
                <a:cs typeface="Segoe UI" panose="020B0502040204020203" pitchFamily="34" charset="0"/>
              </a:rPr>
              <a:t>Zero Trust is very large and complex, with many different elements that need to be explored, documented, and simplified.</a:t>
            </a:r>
          </a:p>
          <a:p>
            <a:endParaRPr lang="en-US" b="0">
              <a:latin typeface="Segoe UI" panose="020B0502040204020203" pitchFamily="34" charset="0"/>
              <a:cs typeface="Segoe UI" panose="020B0502040204020203" pitchFamily="34" charset="0"/>
            </a:endParaRPr>
          </a:p>
          <a:p>
            <a:r>
              <a:rPr lang="en-US" b="0">
                <a:latin typeface="Segoe UI" panose="020B0502040204020203" pitchFamily="34" charset="0"/>
                <a:cs typeface="Segoe UI" panose="020B0502040204020203" pitchFamily="34" charset="0"/>
              </a:rPr>
              <a:t>Two key perspectives come from The Open Group and US NIST, though many others are contributing valuable perspectives as well. </a:t>
            </a:r>
          </a:p>
        </p:txBody>
      </p:sp>
      <p:sp>
        <p:nvSpPr>
          <p:cNvPr id="4" name="Header Placeholder 3"/>
          <p:cNvSpPr>
            <a:spLocks noGrp="1"/>
          </p:cNvSpPr>
          <p:nvPr>
            <p:ph type="hdr" sz="quarter"/>
          </p:nvPr>
        </p:nvSpPr>
        <p:spPr/>
        <p:txBody>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12/1/2023 12:04 PM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78165814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latin typeface="Segoe UI" panose="020B0502040204020203" pitchFamily="34" charset="0"/>
                <a:cs typeface="Segoe UI" panose="020B0502040204020203" pitchFamily="34" charset="0"/>
              </a:rPr>
              <a:t>Key Takeaway: </a:t>
            </a:r>
            <a:r>
              <a:rPr lang="en-US" sz="900" b="0">
                <a:latin typeface="Segoe UI" panose="020B0502040204020203" pitchFamily="34" charset="0"/>
                <a:cs typeface="Segoe UI" panose="020B0502040204020203" pitchFamily="34" charset="0"/>
              </a:rPr>
              <a:t>Microsoft works extensively with open standards organizations to drive an industry standard approach including NIST and The Open Group</a:t>
            </a:r>
          </a:p>
          <a:p>
            <a:endParaRPr lang="en-US"/>
          </a:p>
          <a:p>
            <a:r>
              <a:rPr lang="en-US"/>
              <a:t>Each of these provides a unique and valuable perspective on Zero Trust. </a:t>
            </a:r>
          </a:p>
          <a:p>
            <a:endParaRPr lang="en-US"/>
          </a:p>
          <a:p>
            <a:r>
              <a:rPr lang="en-US" b="1"/>
              <a:t>Note: </a:t>
            </a:r>
            <a:r>
              <a:rPr lang="en-US" b="0"/>
              <a:t>In this section you may notice how many of the same Microsoft capabilities fulfill different requirements for each model. Microsoft provides coverage across most or all needs in each model and these capabilities integrate well with each other and with existing security, infrastructure, development, and other solutions in use at most organizations. </a:t>
            </a:r>
          </a:p>
        </p:txBody>
      </p:sp>
      <p:sp>
        <p:nvSpPr>
          <p:cNvPr id="4" name="Slide Number Placeholder 3"/>
          <p:cNvSpPr>
            <a:spLocks noGrp="1"/>
          </p:cNvSpPr>
          <p:nvPr>
            <p:ph type="sldNum" sz="quarter" idx="5"/>
          </p:nvPr>
        </p:nvSpPr>
        <p:spPr/>
        <p:txBody>
          <a:bodyPr/>
          <a:lstStyle/>
          <a:p>
            <a:fld id="{A724FE22-94F8-4D93-820B-89FCE526CE4F}" type="slidenum">
              <a:rPr lang="en-US" smtClean="0"/>
              <a:t>35</a:t>
            </a:fld>
            <a:endParaRPr lang="en-US"/>
          </a:p>
        </p:txBody>
      </p:sp>
    </p:spTree>
    <p:extLst>
      <p:ext uri="{BB962C8B-B14F-4D97-AF65-F5344CB8AC3E}">
        <p14:creationId xmlns:p14="http://schemas.microsoft.com/office/powerpoint/2010/main" val="323461621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i="1"/>
              <a:t>This diagram resulted from a collaboration with The Open Group where Microsoft is an active participant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latin typeface="Segoe UI" panose="020B0502040204020203" pitchFamily="34" charset="0"/>
                <a:cs typeface="Segoe UI" panose="020B0502040204020203" pitchFamily="34" charset="0"/>
              </a:rPr>
              <a:t>Key Takeaway: </a:t>
            </a:r>
            <a:r>
              <a:rPr lang="en-US" sz="900" b="0">
                <a:latin typeface="Segoe UI" panose="020B0502040204020203" pitchFamily="34" charset="0"/>
                <a:cs typeface="Segoe UI" panose="020B0502040204020203" pitchFamily="34" charset="0"/>
              </a:rPr>
              <a:t>This diagram illustrates key organizational capabilities for Zero Trust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a:latin typeface="Segoe UI" panose="020B0502040204020203" pitchFamily="34" charset="0"/>
                <a:cs typeface="Segoe UI" panose="020B0502040204020203" pitchFamily="34" charset="0"/>
              </a:rPr>
              <a:t>These capabilities provide a consistent and ongoing outcome and are composed of people, process, and technology elements working together (similar to the way organizations have capabilities to manufacture products, ship products, pay suppliers, and so 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latin typeface="Segoe UI" panose="020B0502040204020203" pitchFamily="34" charset="0"/>
                <a:cs typeface="Segoe UI" panose="020B0502040204020203" pitchFamily="34" charset="0"/>
              </a:rPr>
              <a:t>FOUNDATIONAL ALIGNMENT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a:latin typeface="Segoe UI" panose="020B0502040204020203" pitchFamily="34" charset="0"/>
                <a:cs typeface="Segoe UI" panose="020B0502040204020203" pitchFamily="34" charset="0"/>
              </a:rPr>
              <a:t>Zero Trust is an asset centric approach that aligns security to the organization. It also has a large scale and scope that must be governed to ensure consistent and continuously improving deliver on outcomes.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a:latin typeface="Segoe UI" panose="020B0502040204020203" pitchFamily="34" charset="0"/>
                <a:cs typeface="Segoe UI" panose="020B0502040204020203" pitchFamily="34" charset="0"/>
              </a:rPr>
              <a:t>These foundational capabilities provide those required outcomes: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Risk Controls - </a:t>
            </a:r>
            <a:r>
              <a:rPr kumimoji="0" lang="en-US" sz="900" b="0" i="0" u="none" strike="noStrike" kern="1200" cap="none" spc="0" normalizeH="0" baseline="0" noProof="0">
                <a:ln>
                  <a:noFill/>
                </a:ln>
                <a:solidFill>
                  <a:srgbClr val="000000"/>
                </a:solidFill>
                <a:effectLst/>
                <a:uLnTx/>
                <a:uFillTx/>
                <a:latin typeface="Segoe UI"/>
                <a:ea typeface="+mn-ea"/>
                <a:cs typeface="+mn-cs"/>
              </a:rPr>
              <a:t>establish overall security framework based on organizational risk</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Asset Centricity </a:t>
            </a:r>
            <a:r>
              <a:rPr kumimoji="0" lang="en-US" sz="900" b="0" i="0" u="none" strike="noStrike" kern="1200" cap="none" spc="0" normalizeH="0" baseline="0" noProof="0">
                <a:ln>
                  <a:noFill/>
                </a:ln>
                <a:solidFill>
                  <a:srgbClr val="000000"/>
                </a:solidFill>
                <a:effectLst/>
                <a:uLnTx/>
                <a:uFillTx/>
                <a:latin typeface="Segoe UI"/>
                <a:ea typeface="+mn-ea"/>
                <a:cs typeface="+mn-cs"/>
              </a:rPr>
              <a:t>- </a:t>
            </a:r>
            <a:r>
              <a:rPr kumimoji="0" lang="en-GB" sz="900" b="0" i="0" u="none" strike="noStrike" kern="1200" cap="none" spc="0" normalizeH="0" baseline="0" noProof="0">
                <a:ln>
                  <a:noFill/>
                </a:ln>
                <a:solidFill>
                  <a:srgbClr val="000000"/>
                </a:solidFill>
                <a:effectLst/>
                <a:uLnTx/>
                <a:uFillTx/>
                <a:latin typeface="Segoe UI"/>
                <a:ea typeface="+mn-ea"/>
                <a:cs typeface="+mn-cs"/>
              </a:rPr>
              <a:t>foundational capability to identify, classify, and maintain the asset</a:t>
            </a:r>
            <a:endParaRPr kumimoji="0" lang="en-US" sz="900" b="0" i="0" u="none" strike="noStrike" kern="1200" cap="none" spc="0" normalizeH="0" baseline="0" noProof="0">
              <a:ln>
                <a:noFill/>
              </a:ln>
              <a:solidFill>
                <a:srgbClr val="000000"/>
              </a:solidFill>
              <a:effectLst/>
              <a:uLnTx/>
              <a:uFillTx/>
              <a:latin typeface="Segoe UI"/>
              <a:ea typeface="+mn-ea"/>
              <a:cs typeface="+mn-cs"/>
            </a:endParaRPr>
          </a:p>
          <a:p>
            <a:pPr marL="171450" indent="-171450">
              <a:buFont typeface="Arial" panose="020B0604020202020204" pitchFamily="34" charset="0"/>
              <a:buChar char="•"/>
              <a:defRPr/>
            </a:pPr>
            <a:r>
              <a:rPr lang="en-US" b="1">
                <a:solidFill>
                  <a:srgbClr val="000000"/>
                </a:solidFill>
                <a:latin typeface="Segoe UI"/>
                <a:cs typeface="+mn-cs"/>
              </a:rPr>
              <a:t>Zero Trust Governance </a:t>
            </a:r>
            <a:r>
              <a:rPr lang="en-US">
                <a:solidFill>
                  <a:srgbClr val="000000"/>
                </a:solidFill>
                <a:latin typeface="Segoe UI"/>
                <a:cs typeface="+mn-cs"/>
              </a:rPr>
              <a:t>– continuous monitoring and audit on demand to meet risk and compliance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latin typeface="Segoe UI" panose="020B0502040204020203" pitchFamily="34" charset="0"/>
                <a:cs typeface="Segoe UI" panose="020B0502040204020203" pitchFamily="34" charset="0"/>
              </a:rPr>
              <a:t>CLICK 1 - ASSET ACCESS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a:latin typeface="Segoe UI" panose="020B0502040204020203" pitchFamily="34" charset="0"/>
                <a:cs typeface="Segoe UI" panose="020B0502040204020203" pitchFamily="34" charset="0"/>
              </a:rPr>
              <a:t>Access management is a central aspect of security that ensures authorized users can access business assets, but unauthorized people cannot.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a:latin typeface="Segoe UI" panose="020B0502040204020203" pitchFamily="34" charset="0"/>
                <a:cs typeface="Segoe UI" panose="020B0502040204020203" pitchFamily="34" charset="0"/>
              </a:rPr>
              <a:t>Organizations need a modern approach to access management that adapts to the continuously changing technology, threats, and business requirements.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a:latin typeface="Segoe UI" panose="020B0502040204020203" pitchFamily="34" charset="0"/>
                <a:cs typeface="Segoe UI" panose="020B0502040204020203" pitchFamily="34" charset="0"/>
              </a:rPr>
              <a:t>These capabilities provide those required outcomes:</a:t>
            </a:r>
          </a:p>
          <a:p>
            <a:pPr marL="171450" indent="-171450">
              <a:buFont typeface="Arial" panose="020B0604020202020204" pitchFamily="34" charset="0"/>
              <a:buChar char="•"/>
              <a:defRPr/>
            </a:pPr>
            <a:r>
              <a:rPr lang="en-US" b="1">
                <a:solidFill>
                  <a:srgbClr val="000000"/>
                </a:solidFill>
                <a:latin typeface="Segoe UI"/>
                <a:cs typeface="+mn-cs"/>
              </a:rPr>
              <a:t>Adaptive Access Control </a:t>
            </a:r>
            <a:r>
              <a:rPr lang="en-US"/>
              <a:t>– </a:t>
            </a:r>
            <a:r>
              <a:rPr lang="en-GB"/>
              <a:t>provides the ability to implement consistent access policy enforcement across any type of asset (resource). This require </a:t>
            </a:r>
            <a:r>
              <a:rPr lang="en-US"/>
              <a:t>centralized policy control and distributed enforcement mechanisms that allow filtering of authorized users from unauthorized requests using current (continuously changing) context on threats (threat intelligence), user behavior, and other factors. </a:t>
            </a:r>
          </a:p>
          <a:p>
            <a:pPr marL="171450" indent="-171450">
              <a:buFont typeface="Arial" panose="020B0604020202020204" pitchFamily="34" charset="0"/>
              <a:buChar char="•"/>
              <a:defRPr/>
            </a:pPr>
            <a:r>
              <a:rPr lang="en-US" b="1">
                <a:solidFill>
                  <a:srgbClr val="000000"/>
                </a:solidFill>
                <a:latin typeface="Segoe UI"/>
                <a:cs typeface="+mn-cs"/>
              </a:rPr>
              <a:t>Digital </a:t>
            </a:r>
            <a:r>
              <a:rPr lang="en-US" b="1"/>
              <a:t>Identity</a:t>
            </a:r>
            <a:r>
              <a:rPr lang="en-US"/>
              <a:t> – provides the ability to have a set of validated digital attributes and credentials for the digital world, like a person's identity for the real world</a:t>
            </a:r>
          </a:p>
          <a:p>
            <a:pPr marL="171450" indent="-171450">
              <a:buFont typeface="Arial" panose="020B0604020202020204" pitchFamily="34" charset="0"/>
              <a:buChar char="•"/>
              <a:defRPr/>
            </a:pPr>
            <a:endParaRPr lang="en-US">
              <a:solidFill>
                <a:srgbClr val="000000"/>
              </a:solidFill>
              <a:latin typeface="Segoe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latin typeface="Segoe UI" panose="020B0502040204020203" pitchFamily="34" charset="0"/>
                <a:cs typeface="Segoe UI" panose="020B0502040204020203" pitchFamily="34" charset="0"/>
              </a:rPr>
              <a:t>CLICK 2 - ASSET SECURITY</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a:latin typeface="Segoe UI" panose="020B0502040204020203" pitchFamily="34" charset="0"/>
                <a:cs typeface="Segoe UI" panose="020B0502040204020203" pitchFamily="34" charset="0"/>
              </a:rPr>
              <a:t>Assets also need security beyond just access management as well, which requires these capabilities:</a:t>
            </a:r>
          </a:p>
          <a:p>
            <a:pPr marL="171450" indent="-171450">
              <a:buFont typeface="Arial" panose="020B0604020202020204" pitchFamily="34" charset="0"/>
              <a:buChar char="•"/>
              <a:defRPr/>
            </a:pPr>
            <a:r>
              <a:rPr lang="en-US" b="1">
                <a:solidFill>
                  <a:srgbClr val="000000"/>
                </a:solidFill>
                <a:latin typeface="Segoe UI"/>
                <a:cs typeface="+mn-cs"/>
              </a:rPr>
              <a:t>Asset-Centric Protection </a:t>
            </a:r>
            <a:r>
              <a:rPr lang="en-US">
                <a:solidFill>
                  <a:srgbClr val="000000"/>
                </a:solidFill>
                <a:latin typeface="Segoe UI"/>
                <a:cs typeface="+mn-cs"/>
              </a:rPr>
              <a:t>- provides the ability to protect the various kinds of assets, at any time, and at any place, in an environment of assumed breach. Zero Trust controls differ from traditional network-centric approaches by focusing on protecting the assets regardless of network location with </a:t>
            </a:r>
            <a:r>
              <a:rPr lang="en-US" b="1">
                <a:solidFill>
                  <a:srgbClr val="000000"/>
                </a:solidFill>
                <a:latin typeface="Segoe UI"/>
                <a:cs typeface="+mn-cs"/>
              </a:rPr>
              <a:t>Data-Centric </a:t>
            </a:r>
            <a:r>
              <a:rPr lang="en-US">
                <a:solidFill>
                  <a:srgbClr val="000000"/>
                </a:solidFill>
                <a:latin typeface="Segoe UI"/>
                <a:cs typeface="+mn-cs"/>
              </a:rPr>
              <a:t>and </a:t>
            </a:r>
            <a:r>
              <a:rPr lang="en-US" b="1">
                <a:solidFill>
                  <a:srgbClr val="000000"/>
                </a:solidFill>
                <a:latin typeface="Segoe UI"/>
                <a:cs typeface="+mn-cs"/>
              </a:rPr>
              <a:t>System-Centric </a:t>
            </a:r>
            <a:r>
              <a:rPr lang="en-US">
                <a:solidFill>
                  <a:srgbClr val="000000"/>
                </a:solidFill>
                <a:latin typeface="Segoe UI"/>
                <a:cs typeface="+mn-cs"/>
              </a:rPr>
              <a:t>controls</a:t>
            </a:r>
          </a:p>
          <a:p>
            <a:pPr marL="171450" marR="0" lvl="0" indent="-171450" fontAlgn="auto">
              <a:lnSpc>
                <a:spcPct val="100000"/>
              </a:lnSpc>
              <a:spcBef>
                <a:spcPts val="0"/>
              </a:spcBef>
              <a:spcAft>
                <a:spcPts val="0"/>
              </a:spcAft>
              <a:buClrTx/>
              <a:buSzTx/>
              <a:buFont typeface="Arial" panose="020B0604020202020204" pitchFamily="34" charset="0"/>
              <a:buChar char="•"/>
              <a:tabLst/>
              <a:defRPr/>
            </a:pPr>
            <a:r>
              <a:rPr lang="en-US" b="1">
                <a:solidFill>
                  <a:srgbClr val="000000"/>
                </a:solidFill>
                <a:latin typeface="Segoe UI"/>
                <a:cs typeface="+mn-cs"/>
              </a:rPr>
              <a:t>Security Zones </a:t>
            </a:r>
            <a:r>
              <a:rPr lang="en-US">
                <a:solidFill>
                  <a:srgbClr val="000000"/>
                </a:solidFill>
                <a:latin typeface="Segoe UI"/>
                <a:cs typeface="+mn-cs"/>
              </a:rPr>
              <a:t>- provide the ability to group assets together that have similar business value or security requirements.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latin typeface="Segoe UI" panose="020B0502040204020203" pitchFamily="34" charset="0"/>
                <a:cs typeface="Segoe UI" panose="020B0502040204020203" pitchFamily="34" charset="0"/>
              </a:rPr>
              <a:t>OPERATIONS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t>Security requires operational functions to help prevent (or lessen the impact of) attacks as well as managing those attacks if and when they do happen. </a:t>
            </a:r>
          </a:p>
          <a:p>
            <a:pPr>
              <a:defRPr/>
            </a:pPr>
            <a:r>
              <a:rPr lang="en-US" sz="900" b="0">
                <a:latin typeface="Segoe UI" panose="020B0502040204020203" pitchFamily="34" charset="0"/>
                <a:cs typeface="Segoe UI" panose="020B0502040204020203" pitchFamily="34" charset="0"/>
              </a:rPr>
              <a:t>These capabilities provide those outcomes:</a:t>
            </a:r>
            <a:endParaRPr lang="en-US" sz="900" b="1">
              <a:latin typeface="Segoe UI" panose="020B0502040204020203" pitchFamily="34" charset="0"/>
              <a:cs typeface="Segoe UI" panose="020B0502040204020203" pitchFamily="34" charset="0"/>
            </a:endParaRPr>
          </a:p>
          <a:p>
            <a:pPr marL="171450" marR="0" lvl="1" indent="-171450" fontAlgn="auto">
              <a:lnSpc>
                <a:spcPct val="100000"/>
              </a:lnSpc>
              <a:spcBef>
                <a:spcPts val="0"/>
              </a:spcBef>
              <a:spcAft>
                <a:spcPts val="0"/>
              </a:spcAft>
              <a:buClrTx/>
              <a:buSzTx/>
              <a:buFont typeface="Arial" panose="020B0604020202020204" pitchFamily="34" charset="0"/>
              <a:buChar char="•"/>
              <a:tabLst/>
              <a:defRPr/>
            </a:pPr>
            <a:r>
              <a:rPr lang="en-US" b="1">
                <a:solidFill>
                  <a:srgbClr val="000000"/>
                </a:solidFill>
                <a:latin typeface="Segoe UI"/>
                <a:cs typeface="+mn-cs"/>
              </a:rPr>
              <a:t>Asset-Centric Security Operations </a:t>
            </a:r>
            <a:r>
              <a:rPr lang="en-US">
                <a:solidFill>
                  <a:srgbClr val="000000"/>
                </a:solidFill>
                <a:latin typeface="Segoe UI"/>
                <a:cs typeface="+mn-cs"/>
              </a:rPr>
              <a:t>– rapid and complete detection, response, and recovery from attacks</a:t>
            </a:r>
          </a:p>
          <a:p>
            <a:pPr marL="171450" marR="0" lvl="1" indent="-171450" fontAlgn="auto">
              <a:lnSpc>
                <a:spcPct val="100000"/>
              </a:lnSpc>
              <a:spcBef>
                <a:spcPts val="0"/>
              </a:spcBef>
              <a:spcAft>
                <a:spcPts val="0"/>
              </a:spcAft>
              <a:buClrTx/>
              <a:buSzTx/>
              <a:buFont typeface="Arial" panose="020B0604020202020204" pitchFamily="34" charset="0"/>
              <a:buChar char="•"/>
              <a:tabLst/>
              <a:defRPr/>
            </a:pPr>
            <a:r>
              <a:rPr lang="en-US" b="1">
                <a:solidFill>
                  <a:srgbClr val="000000"/>
                </a:solidFill>
                <a:latin typeface="Segoe UI"/>
                <a:cs typeface="+mn-cs"/>
              </a:rPr>
              <a:t>Posture Management </a:t>
            </a:r>
            <a:r>
              <a:rPr lang="en-US">
                <a:solidFill>
                  <a:srgbClr val="000000"/>
                </a:solidFill>
                <a:latin typeface="Segoe UI"/>
                <a:cs typeface="+mn-cs"/>
              </a:rPr>
              <a:t>– continuous improvement of attack prevention measures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a:latin typeface="Segoe UI" panose="020B0502040204020203" pitchFamily="34" charset="0"/>
                <a:cs typeface="Segoe UI" panose="020B0502040204020203" pitchFamily="34" charset="0"/>
              </a:rPr>
              <a:t>For more information on The Open Group Zero Trust work, see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General Information - </a:t>
            </a:r>
            <a:r>
              <a:rPr lang="en-US" sz="900" b="0">
                <a:latin typeface="Segoe UI" panose="020B0502040204020203" pitchFamily="34" charset="0"/>
                <a:cs typeface="Segoe UI" panose="020B0502040204020203" pitchFamily="34" charset="0"/>
                <a:hlinkClick r:id="rId3"/>
              </a:rPr>
              <a:t>https://www.opengroup.org/forum/security/Zerotrust</a:t>
            </a:r>
            <a:endParaRPr lang="en-US" sz="900" b="0">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Zero Trust Commandments - </a:t>
            </a:r>
            <a:r>
              <a:rPr lang="en-US">
                <a:hlinkClick r:id="rId4"/>
              </a:rPr>
              <a:t>https://pubs.opengroup.org/security/zero-trust-commandments/</a:t>
            </a:r>
            <a:endParaRPr lang="en-US"/>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0">
                <a:latin typeface="Segoe UI" panose="020B0502040204020203" pitchFamily="34" charset="0"/>
                <a:cs typeface="Segoe UI" panose="020B0502040204020203" pitchFamily="34" charset="0"/>
              </a:rPr>
              <a:t>Zero Trust Reference Model - </a:t>
            </a:r>
            <a:r>
              <a:rPr lang="en-US" sz="900" b="0">
                <a:latin typeface="Segoe UI" panose="020B0502040204020203" pitchFamily="34" charset="0"/>
                <a:cs typeface="Segoe UI" panose="020B0502040204020203" pitchFamily="34" charset="0"/>
                <a:hlinkClick r:id="rId5"/>
              </a:rPr>
              <a:t>https://publications.opengroup.org/s232</a:t>
            </a:r>
            <a:r>
              <a:rPr lang="en-US" sz="900" b="0">
                <a:latin typeface="Segoe UI" panose="020B0502040204020203" pitchFamily="34" charset="0"/>
                <a:cs typeface="Segoe UI" panose="020B0502040204020203"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b="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24FE22-94F8-4D93-820B-89FCE526CE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494147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i="1"/>
              <a:t>This diagram resulted from a collaboration with The Open Group where Microsoft is an active participant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pPr marL="0" marR="0" lvl="0" indent="0" algn="l" defTabSz="914400" rtl="0" eaLnBrk="1" fontAlgn="auto" latinLnBrk="0" hangingPunct="1">
              <a:lnSpc>
                <a:spcPct val="100000"/>
              </a:lnSpc>
              <a:spcBef>
                <a:spcPts val="0"/>
              </a:spcBef>
              <a:spcAft>
                <a:spcPts val="0"/>
              </a:spcAft>
              <a:buClrTx/>
              <a:buSzTx/>
              <a:buFontTx/>
              <a:buNone/>
              <a:tabLst/>
              <a:defRPr/>
            </a:pPr>
            <a:r>
              <a:rPr lang="en-US" b="1"/>
              <a:t>Key Takeaway: </a:t>
            </a:r>
            <a:r>
              <a:rPr lang="en-US" b="0"/>
              <a:t>Zero Trust addresses modern needs for cybersecurity with a focus 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a:p>
          <a:p>
            <a:pPr marL="0" marR="0" lvl="0" indent="0" algn="l" defTabSz="914400" rtl="0" eaLnBrk="1" fontAlgn="auto" latinLnBrk="0" hangingPunct="1">
              <a:lnSpc>
                <a:spcPct val="100000"/>
              </a:lnSpc>
              <a:spcBef>
                <a:spcPts val="0"/>
              </a:spcBef>
              <a:spcAft>
                <a:spcPts val="0"/>
              </a:spcAft>
              <a:buClrTx/>
              <a:buSzTx/>
              <a:buFontTx/>
              <a:buNone/>
              <a:tabLst/>
              <a:defRPr/>
            </a:pPr>
            <a:r>
              <a:rPr lang="en-US" b="1"/>
              <a:t>Access Control</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a:p>
          <a:p>
            <a:pPr marL="0" marR="0" lvl="0" indent="0" algn="l" defTabSz="914400" rtl="0" eaLnBrk="1" fontAlgn="auto" latinLnBrk="0" hangingPunct="1">
              <a:lnSpc>
                <a:spcPct val="100000"/>
              </a:lnSpc>
              <a:spcBef>
                <a:spcPts val="0"/>
              </a:spcBef>
              <a:spcAft>
                <a:spcPts val="0"/>
              </a:spcAft>
              <a:buClrTx/>
              <a:buSzTx/>
              <a:buFontTx/>
              <a:buNone/>
              <a:tabLst/>
              <a:defRPr/>
            </a:pPr>
            <a:r>
              <a:rPr lang="en-US" b="0"/>
              <a:t>Ensuring only the right people have access to business assets and resources using a centralized security policy that adapts to the continuous changes in the business, technical platforms, and the threat landscape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a:t>CLICK 1 – Modern Security Operations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Rapid detection and remediation of threats to reduce risk to the organization from active attacks in the environment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a:t>CLICK 2 – Governance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To complete the organization’s security visibility and sustain risk reduction with continuous improvement of security hygiene, security compliance, asset coverage, and more.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a:t>CLICK 3 – Asset Protection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To provide protections for asset outside of normal access control (e.g. out-of-band attacks on the wire/disk, application exploitation, etc.) and execute on risk mitigations discovered through governance processes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24FE22-94F8-4D93-820B-89FCE526CE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267399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a:xfrm>
            <a:off x="243840" y="1816100"/>
            <a:ext cx="6370320" cy="7053580"/>
          </a:xfrm>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900" b="1">
                <a:latin typeface="Segoe UI" panose="020B0502040204020203" pitchFamily="34" charset="0"/>
                <a:cs typeface="Segoe UI" panose="020B0502040204020203" pitchFamily="34" charset="0"/>
              </a:rPr>
              <a:t>Key Takeaway: </a:t>
            </a:r>
            <a:r>
              <a:rPr lang="en-US" sz="900" b="0">
                <a:latin typeface="Segoe UI" panose="020B0502040204020203" pitchFamily="34" charset="0"/>
                <a:cs typeface="Segoe UI" panose="020B0502040204020203" pitchFamily="34" charset="0"/>
              </a:rPr>
              <a:t>This diagram illustrates key Microsoft technical capabilities for Zero Trust that enable each </a:t>
            </a:r>
            <a:r>
              <a:rPr lang="en-US">
                <a:latin typeface="Arial" pitchFamily="34" charset="0"/>
                <a:cs typeface="Arial" pitchFamily="34" charset="0"/>
              </a:rPr>
              <a:t>Zero Trust Component in The Open Group diagram</a:t>
            </a:r>
            <a:endParaRPr lang="en-US" sz="9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pPr marL="0" marR="0" lvl="0" indent="0" algn="l" defTabSz="914400" rtl="0" eaLnBrk="1" fontAlgn="auto" latinLnBrk="0" hangingPunct="1">
              <a:lnSpc>
                <a:spcPct val="100000"/>
              </a:lnSpc>
              <a:spcBef>
                <a:spcPts val="0"/>
              </a:spcBef>
              <a:spcAft>
                <a:spcPts val="0"/>
              </a:spcAft>
              <a:buClrTx/>
              <a:buSzTx/>
              <a:buFontTx/>
              <a:buNone/>
              <a:tabLst/>
              <a:defRPr/>
            </a:pPr>
            <a:r>
              <a:rPr lang="en-US" b="1"/>
              <a:t>Access Control</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a:p>
          <a:p>
            <a:pPr marL="0" lvl="0" indent="0">
              <a:spcAft>
                <a:spcPts val="100"/>
              </a:spcAft>
              <a:buFont typeface="Arial" panose="020B0604020202020204" pitchFamily="34" charset="0"/>
              <a:buNone/>
            </a:pPr>
            <a:r>
              <a:rPr lang="en-US" sz="900"/>
              <a:t>Access Control (Identity and access policy) is critically important to enable and secure access to business assets. Microsoft’s technical capabilities to provide secure identities and access control include:</a:t>
            </a:r>
          </a:p>
          <a:p>
            <a:pPr marL="0" lvl="0" indent="0">
              <a:spcAft>
                <a:spcPts val="100"/>
              </a:spcAft>
              <a:buFont typeface="Arial" panose="020B0604020202020204" pitchFamily="34" charset="0"/>
              <a:buNone/>
            </a:pPr>
            <a:endParaRPr lang="en-US" sz="900"/>
          </a:p>
          <a:p>
            <a:pPr marL="171450" lvl="0" indent="-171450">
              <a:spcAft>
                <a:spcPts val="100"/>
              </a:spcAft>
              <a:buFont typeface="Arial" panose="020B0604020202020204" pitchFamily="34" charset="0"/>
              <a:buChar char="•"/>
            </a:pPr>
            <a:r>
              <a:rPr lang="en-US" sz="900" b="1"/>
              <a:t>Microsoft Entra ID </a:t>
            </a:r>
            <a:r>
              <a:rPr lang="en-US" sz="900"/>
              <a:t>(Formerly Azure AD) is a cloud-based identity and access management service that enables your employees to securely access any resources on cloud services or on premises.</a:t>
            </a:r>
          </a:p>
          <a:p>
            <a:pPr marL="171450" indent="-171450">
              <a:spcAft>
                <a:spcPts val="100"/>
              </a:spcAft>
              <a:buFont typeface="Arial" panose="020B0604020202020204" pitchFamily="34" charset="0"/>
              <a:buChar char="•"/>
            </a:pPr>
            <a:r>
              <a:rPr lang="en-US" sz="900" b="1"/>
              <a:t>Microsoft Entra Conditional Access </a:t>
            </a:r>
            <a:r>
              <a:rPr lang="en-US" sz="900"/>
              <a:t>provides centralized policy control for data and applications by enforcing conditions on account authentication, network location, device health/compliance, and other risk factors. </a:t>
            </a:r>
          </a:p>
          <a:p>
            <a:pPr marL="171450" indent="-171450">
              <a:spcAft>
                <a:spcPts val="100"/>
              </a:spcAft>
              <a:buFont typeface="Arial" panose="020B0604020202020204" pitchFamily="34" charset="0"/>
              <a:buChar char="•"/>
            </a:pPr>
            <a:r>
              <a:rPr lang="en-US" sz="900" b="1"/>
              <a:t>Microsoft Entra ID Protection </a:t>
            </a:r>
            <a:r>
              <a:rPr lang="en-US" sz="900"/>
              <a:t>(formerly Azure AD Identity Protection) provides you with a consolidated view into risk events and potential vulnerabilities affecting your organization’s identities.</a:t>
            </a:r>
          </a:p>
          <a:p>
            <a:pPr marL="171450" indent="-171450">
              <a:spcAft>
                <a:spcPts val="100"/>
              </a:spcAft>
              <a:buFont typeface="Arial" panose="020B0604020202020204" pitchFamily="34" charset="0"/>
              <a:buChar char="•"/>
            </a:pPr>
            <a:r>
              <a:rPr lang="en-CA" sz="900" b="1"/>
              <a:t>Entra Public/Private Access </a:t>
            </a:r>
            <a:r>
              <a:rPr lang="en-US" sz="900"/>
              <a:t>Microsoft Entra Internet Access &amp; Private Access (coupled with Microsoft Defender for Cloud Apps) are uniquely built as a solution that converges network, identity, and endpoint access controls so you can secure access to any app or resource, from anywhere</a:t>
            </a:r>
          </a:p>
          <a:p>
            <a:pPr marL="171450" indent="-171450">
              <a:spcAft>
                <a:spcPts val="100"/>
              </a:spcAft>
              <a:buFont typeface="Arial" panose="020B0604020202020204" pitchFamily="34" charset="0"/>
              <a:buChar char="•"/>
            </a:pPr>
            <a:r>
              <a:rPr lang="en-US" sz="900" b="1"/>
              <a:t>Microsoft Defender for Identity </a:t>
            </a:r>
            <a:r>
              <a:rPr lang="en-US" sz="900"/>
              <a:t>(formerly Azure ATP) detects on-premises identity attacks using behavioral analysis (UEBA) + specific detections for Pass the Hash/Ticket/Password, Golden Ticket, Skeleton Key, and others.</a:t>
            </a:r>
          </a:p>
          <a:p>
            <a:pPr marL="171450" indent="-171450">
              <a:spcAft>
                <a:spcPts val="100"/>
              </a:spcAft>
              <a:buFont typeface="Arial" panose="020B0604020202020204" pitchFamily="34" charset="0"/>
              <a:buChar char="•"/>
            </a:pPr>
            <a:r>
              <a:rPr lang="en-CA" sz="900" b="1"/>
              <a:t>Entra Permissions Management (formerly </a:t>
            </a:r>
            <a:r>
              <a:rPr lang="en-CA" sz="900" b="1" err="1"/>
              <a:t>Cloudknox</a:t>
            </a:r>
            <a:r>
              <a:rPr lang="en-CA" sz="900" b="1"/>
              <a:t>) </a:t>
            </a:r>
            <a:r>
              <a:rPr lang="en-CA" sz="900"/>
              <a:t>provides </a:t>
            </a:r>
            <a:r>
              <a:rPr lang="en-US" sz="900"/>
              <a:t>Cloud infrastructure entitlement management (CIEM) solution that detects, automatically right-sizes, and continuously monitors unused/excessive permissions across </a:t>
            </a:r>
            <a:r>
              <a:rPr lang="en-US" sz="900" err="1"/>
              <a:t>multicloud</a:t>
            </a:r>
            <a:r>
              <a:rPr lang="en-US" sz="900"/>
              <a:t> infrastructures in Azure, Amazon Web Services (AWS), &amp; Google Cloud Platform (GCP)</a:t>
            </a:r>
          </a:p>
          <a:p>
            <a:pPr>
              <a:spcAft>
                <a:spcPts val="100"/>
              </a:spcAft>
            </a:pPr>
            <a:endParaRPr lang="en-US"/>
          </a:p>
          <a:p>
            <a:r>
              <a:rPr lang="en-US" sz="900" b="1"/>
              <a:t>User devices and endpoints </a:t>
            </a:r>
            <a:r>
              <a:rPr lang="en-US" sz="900"/>
              <a:t>are critically important to access control because attackers who compromise them can use them to access or attack business assets. Microsoft’s technical capabilities to secure these assets include:</a:t>
            </a:r>
          </a:p>
          <a:p>
            <a:pPr marL="171450" indent="-171450">
              <a:buFont typeface="Arial" panose="020B0604020202020204" pitchFamily="34" charset="0"/>
              <a:buChar char="•"/>
            </a:pPr>
            <a:r>
              <a:rPr lang="en-US" sz="900" b="1"/>
              <a:t>Intune - </a:t>
            </a:r>
            <a:r>
              <a:rPr lang="en-US" sz="900"/>
              <a:t>Microsoft Intune is a cloud-based mobile device management (MDM) and mobile application management (MAM) service. Intune integrates with Conditional Access to provide device security health signals.</a:t>
            </a:r>
          </a:p>
          <a:p>
            <a:pPr marL="171450" indent="-171450">
              <a:buFont typeface="Arial" panose="020B0604020202020204" pitchFamily="34" charset="0"/>
              <a:buChar char="•"/>
            </a:pPr>
            <a:r>
              <a:rPr lang="en-US" sz="900" b="1"/>
              <a:t>Defender for Endpoint - </a:t>
            </a:r>
            <a:r>
              <a:rPr lang="en-US" sz="900"/>
              <a:t>Microsoft Defender for Endpoint (formerly Defender ATP) provides Endpoint Detection and Response (EDR), Threat and Vulnerability Management (TVM),  automated incident investigation/remediation, and more for Windows, Linux, iOS, and Android</a:t>
            </a:r>
          </a:p>
          <a:p>
            <a:pPr marL="171450" lvl="0" indent="-171450">
              <a:buFont typeface="Arial" panose="020B0604020202020204" pitchFamily="34" charset="0"/>
              <a:buChar char="•"/>
            </a:pPr>
            <a:r>
              <a:rPr lang="en-US" sz="900" b="1"/>
              <a:t>Azure Virtual Desktop </a:t>
            </a:r>
            <a:r>
              <a:rPr lang="en-US" sz="900"/>
              <a:t>is a desktop and app virtualization service that runs on the cloud.</a:t>
            </a:r>
          </a:p>
          <a:p>
            <a:pPr marL="171450" lvl="0" indent="-171450">
              <a:buFont typeface="Arial" panose="020B0604020202020204" pitchFamily="34" charset="0"/>
              <a:buChar char="•"/>
            </a:pPr>
            <a:r>
              <a:rPr lang="en-US" sz="900" b="1"/>
              <a:t>Windows 365 </a:t>
            </a:r>
            <a:r>
              <a:rPr lang="en-US" sz="900"/>
              <a:t>is a cloud-based service that automatically creates a new type of Windows virtual machine (Cloud PCs) for your end users. Each Cloud PC is assigned to an individual user and is their dedicated Windows device. Windows 365 provides the productivity, security, and collaboration benefits of Microsoft 365.</a:t>
            </a:r>
          </a:p>
          <a:p>
            <a:pPr>
              <a:spcAft>
                <a:spcPts val="100"/>
              </a:spcAft>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a:t>Modern Security Operations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a:defRPr/>
            </a:pPr>
            <a:r>
              <a:rPr lang="en-US" sz="900"/>
              <a:t>Rapid and accurate incident response is required to remove attacker access to business assets from successful attacks.. Microsoft’s technical capabilities to enable effective security operations include: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900" b="1"/>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a:t>Microsoft Defender XDR </a:t>
            </a:r>
            <a:r>
              <a:rPr lang="en-US" sz="900"/>
              <a:t>provides a unified detection and response platform (XDR + SIEM) designed to simplify security operations with integrated detection, automated investigation and response across platforms and clouds. This includes multiple XDR solutions that provide deep coverage across resources including endpoint, email, SaaS applications, identities, IoT, OT, and more, as well as detection from custom data sources via SIEM (Microsoft Sentinel).</a:t>
            </a:r>
          </a:p>
          <a:p>
            <a:pPr marL="171450" indent="-171450">
              <a:buFont typeface="Arial" panose="020B0604020202020204" pitchFamily="34" charset="0"/>
              <a:buChar char="•"/>
              <a:defRPr/>
            </a:pPr>
            <a:r>
              <a:rPr lang="en-US" sz="900" b="1"/>
              <a:t>Microsoft Sentinel </a:t>
            </a:r>
            <a:r>
              <a:rPr lang="en-US" sz="900"/>
              <a:t>is a cloud native SIEM+SOAR solution that integrates with Microsoft Defender XDR and enables you to use UEBA and ML to detect, hunt for, and remediate threats across data sources in your enterprise.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a:t>Asset Protection – Data Assets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pPr>
              <a:defRPr/>
            </a:pPr>
            <a:r>
              <a:rPr lang="en-US" sz="900"/>
              <a:t>Many business critical assets take the form of data and many types of data are closely regulated for privacy, financial, and other important personal/societal reasons. Microsoft’s technical capabilities to secure data include: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900" b="1"/>
          </a:p>
          <a:p>
            <a:pPr marL="171450" indent="-171450">
              <a:buFont typeface="Arial" panose="020B0604020202020204" pitchFamily="34" charset="0"/>
              <a:buChar char="•"/>
              <a:defRPr/>
            </a:pPr>
            <a:r>
              <a:rPr lang="en-US" sz="900" b="1"/>
              <a:t>Microsoft Purview DLP </a:t>
            </a:r>
            <a:r>
              <a:rPr lang="en-US" sz="900"/>
              <a:t>- Microsoft Purview implement data loss prevention by defining and applying DLP policies to identify, monitor, and automatically protect sensitive items across Microsoft 365 services such as Teams, Exchange, SharePoint, and OneDrive accounts; Office applications such as Word, Excel, and PowerPoint; Windows 10, Windows 11, and macOS (three latest released versions) endpoints; non-Microsoft cloud apps; on-premises file shares and on-premises SharePoint; and Power BI</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a:t>Microsoft Purview Information Protection </a:t>
            </a:r>
            <a:r>
              <a:rPr lang="en-US" sz="900"/>
              <a:t>is a built-in, intelligent, unified, and extensible solution to protect sensitive data in documents and emails across your organization.</a:t>
            </a:r>
          </a:p>
          <a:p>
            <a:pPr marL="171450" indent="-171450">
              <a:buFont typeface="Arial" panose="020B0604020202020204" pitchFamily="34" charset="0"/>
              <a:buChar char="•"/>
              <a:defRPr/>
            </a:pPr>
            <a:r>
              <a:rPr lang="en-US" sz="900" b="1"/>
              <a:t>Intune Mobile App Management (MAM) </a:t>
            </a:r>
            <a:r>
              <a:rPr lang="en-US" sz="900"/>
              <a:t>for unenrolled devices uses app configuration profiles to deploy or configure apps on devices without enrolling the device. When combined with app protection policies, you can protect data within an app.</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a:t>Defender for Cloud Apps</a:t>
            </a:r>
          </a:p>
          <a:p>
            <a:pPr marL="171450" indent="-171450">
              <a:buFont typeface="Arial" panose="020B0604020202020204" pitchFamily="34" charset="0"/>
              <a:buChar char="•"/>
              <a:defRPr/>
            </a:pPr>
            <a:r>
              <a:rPr lang="en-US" sz="900" b="1"/>
              <a:t>Defender for Cloud (SQL DB/Files) </a:t>
            </a:r>
            <a:r>
              <a:rPr lang="en-US" sz="900"/>
              <a:t>- Defender for Databases in Microsoft Defender for Cloud allows you to protect your entire database estate with attack detection and threat response for the most popular database types in Azure. Defender for Cloud provides protection for the database engines and for data types, according to their attack surface and security risks.</a:t>
            </a:r>
            <a:endParaRPr lang="en-CA" sz="900"/>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pPr marL="0" marR="0" lvl="0" indent="0" algn="l" defTabSz="914400" rtl="0" eaLnBrk="1" fontAlgn="auto" latinLnBrk="0" hangingPunct="1">
              <a:lnSpc>
                <a:spcPct val="100000"/>
              </a:lnSpc>
              <a:spcBef>
                <a:spcPts val="0"/>
              </a:spcBef>
              <a:spcAft>
                <a:spcPts val="0"/>
              </a:spcAft>
              <a:buClrTx/>
              <a:buSzTx/>
              <a:buFontTx/>
              <a:buNone/>
              <a:tabLst/>
              <a:defRPr/>
            </a:pPr>
            <a:r>
              <a:rPr lang="en-US" b="1"/>
              <a:t>Asset Protection – System Assets &amp; Innovation Security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r>
              <a:rPr lang="en-US" sz="900"/>
              <a:t>It’s critical to protect the assets you have today providing business critical services as well as the new assets your organization is creating or acquiring each day. </a:t>
            </a:r>
          </a:p>
          <a:p>
            <a:r>
              <a:rPr lang="en-US" sz="900"/>
              <a:t>Cloud and on-premises infrastructure and applications host business critical assets that are frequently targeted by attackers. Microsoft’s technical capabilities to secure these assets include:</a:t>
            </a:r>
          </a:p>
          <a:p>
            <a:pPr marL="0" lvl="0" indent="0">
              <a:buFont typeface="Arial" panose="020B0604020202020204" pitchFamily="34" charset="0"/>
              <a:buNone/>
            </a:pPr>
            <a:endParaRPr lang="en-US" sz="900" b="1"/>
          </a:p>
          <a:p>
            <a:pPr marL="171450" indent="-171450">
              <a:buFont typeface="Arial" panose="020B0604020202020204" pitchFamily="34" charset="0"/>
              <a:buChar char="•"/>
            </a:pPr>
            <a:r>
              <a:rPr lang="en-US" sz="900" b="1"/>
              <a:t>Defender for Cloud Apps </a:t>
            </a:r>
            <a:r>
              <a:rPr lang="en-US" sz="900"/>
              <a:t>(formerly Microsoft Cloud App Security or MCAS) Provides key XDR capabilities for Security Operations for SaaS applications as well as Shadow IT Risk management, Info Protection / DLP, Session Monitoring &amp; Control, and more. </a:t>
            </a:r>
          </a:p>
          <a:p>
            <a:pPr marL="171450" indent="-171450">
              <a:buFont typeface="Arial" panose="020B0604020202020204" pitchFamily="34" charset="0"/>
              <a:buChar char="•"/>
            </a:pPr>
            <a:r>
              <a:rPr lang="en-US" sz="900" b="1"/>
              <a:t>Defender for Office 365 </a:t>
            </a:r>
            <a:r>
              <a:rPr lang="en-US" sz="900"/>
              <a:t>(formerly Office 365 ATP) provides XDR capabilities including sandbox detonation, integrated threat intelligence, attack simulation &amp; more across Email, SharePoint Online, OneDrive for Business, Teams, etc. </a:t>
            </a:r>
          </a:p>
          <a:p>
            <a:pPr marL="171450" lvl="0" indent="-171450">
              <a:buFont typeface="Arial" panose="020B0604020202020204" pitchFamily="34" charset="0"/>
              <a:buChar char="•"/>
            </a:pPr>
            <a:r>
              <a:rPr lang="en-US" sz="900" b="1"/>
              <a:t>Microsoft Defender for Cloud </a:t>
            </a:r>
            <a:r>
              <a:rPr lang="en-US" sz="900"/>
              <a:t>provides XDR and CSPM capabilities to posture management and security operations for Azure, AWS, GCP, and on-premises resources (VMs, DevSecOps, Networks, Kubernetes/Containers, SQL, Storage, IoT/OT, &amp; more)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a:t>Azure Arc </a:t>
            </a:r>
            <a:r>
              <a:rPr lang="en-US" sz="900"/>
              <a:t>extends Azure management to resources in other clouds and on-premises datacenters, enabling consistent management &amp; security experience across platforms. Azure Arc projects these resources into ARM to be managed by tooling like Microsoft Defender</a:t>
            </a:r>
            <a:endParaRPr lang="en-US" sz="900" b="1"/>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i="0">
                <a:solidFill>
                  <a:srgbClr val="161616"/>
                </a:solidFill>
                <a:effectLst/>
                <a:latin typeface="Segoe UI" panose="020B0502040204020203" pitchFamily="34" charset="0"/>
              </a:rPr>
              <a:t>Azure </a:t>
            </a:r>
            <a:r>
              <a:rPr lang="en-US" sz="900" b="1" i="0" err="1">
                <a:solidFill>
                  <a:srgbClr val="161616"/>
                </a:solidFill>
                <a:effectLst/>
                <a:latin typeface="Segoe UI" panose="020B0502040204020203" pitchFamily="34" charset="0"/>
              </a:rPr>
              <a:t>Automanage</a:t>
            </a:r>
            <a:r>
              <a:rPr lang="en-US" sz="900" b="1" i="0">
                <a:solidFill>
                  <a:srgbClr val="161616"/>
                </a:solidFill>
                <a:effectLst/>
                <a:latin typeface="Segoe UI" panose="020B0502040204020203" pitchFamily="34" charset="0"/>
              </a:rPr>
              <a:t> </a:t>
            </a:r>
            <a:r>
              <a:rPr lang="en-US" sz="900" b="0" i="0">
                <a:solidFill>
                  <a:srgbClr val="161616"/>
                </a:solidFill>
                <a:effectLst/>
                <a:latin typeface="Segoe UI" panose="020B0502040204020203" pitchFamily="34" charset="0"/>
              </a:rPr>
              <a:t>machine best practices is a service that simplifies the process of discovering, onboarding, and configuring certain services in Azure that benefit your virtual machine (such as </a:t>
            </a:r>
            <a:r>
              <a:rPr lang="en-US" sz="900" b="0" i="0" u="none" strike="noStrike">
                <a:effectLst/>
                <a:latin typeface="Segoe UI" panose="020B0502040204020203" pitchFamily="34" charset="0"/>
                <a:hlinkClick r:id="rId3"/>
              </a:rPr>
              <a:t>Azure Update Management</a:t>
            </a:r>
            <a:r>
              <a:rPr lang="en-US" sz="900" b="0" i="0">
                <a:solidFill>
                  <a:srgbClr val="161616"/>
                </a:solidFill>
                <a:effectLst/>
                <a:latin typeface="Segoe UI" panose="020B0502040204020203" pitchFamily="34" charset="0"/>
              </a:rPr>
              <a:t> and </a:t>
            </a:r>
            <a:r>
              <a:rPr lang="en-US" sz="900" b="0" i="0" u="none" strike="noStrike">
                <a:effectLst/>
                <a:latin typeface="Segoe UI" panose="020B0502040204020203" pitchFamily="34" charset="0"/>
                <a:hlinkClick r:id="rId4"/>
              </a:rPr>
              <a:t>Azure Backup</a:t>
            </a:r>
            <a:r>
              <a:rPr lang="en-US" sz="900" b="0" i="0">
                <a:solidFill>
                  <a:srgbClr val="161616"/>
                </a:solidFill>
                <a:effectLst/>
                <a:latin typeface="Segoe UI" panose="020B0502040204020203" pitchFamily="34" charset="0"/>
              </a:rPr>
              <a:t>.)</a:t>
            </a:r>
            <a:endParaRPr lang="en-US" sz="900" b="1"/>
          </a:p>
          <a:p>
            <a:pPr marL="171450" indent="-171450">
              <a:buFont typeface="Arial" panose="020B0604020202020204" pitchFamily="34" charset="0"/>
              <a:buChar char="•"/>
              <a:defRPr/>
            </a:pPr>
            <a:r>
              <a:rPr lang="en-US" sz="900" b="1"/>
              <a:t>Microsoft Defender Application Guard (MDAG) </a:t>
            </a:r>
            <a:r>
              <a:rPr lang="en-US" sz="900"/>
              <a:t>uses hardware isolation techniques to help prevent old and newly emerging attacks while keeping employees productive. For Microsoft Edge, Application Guard helps to isolate enterprise-defined untrusted sites, protecting your company while your employees browse the Internet. For Microsoft Office, Application Guard helps prevents untrusted Word, PowerPoint and Excel files from accessing trusted resources.</a:t>
            </a:r>
            <a:endParaRPr lang="en-US" sz="900" b="1"/>
          </a:p>
          <a:p>
            <a:pPr marL="0" lvl="0" indent="0">
              <a:buFont typeface="Arial" panose="020B0604020202020204" pitchFamily="34" charset="0"/>
              <a:buNone/>
            </a:pPr>
            <a:endParaRPr lang="en-US" sz="900"/>
          </a:p>
          <a:p>
            <a:pPr marL="0" marR="0" lvl="0" indent="0" algn="l" defTabSz="914400" rtl="0" eaLnBrk="1" fontAlgn="auto" latinLnBrk="0" hangingPunct="1">
              <a:lnSpc>
                <a:spcPct val="100000"/>
              </a:lnSpc>
              <a:spcBef>
                <a:spcPts val="0"/>
              </a:spcBef>
              <a:spcAft>
                <a:spcPts val="0"/>
              </a:spcAft>
              <a:buClrTx/>
              <a:buSzTx/>
              <a:buFontTx/>
              <a:buNone/>
              <a:tabLst/>
              <a:defRPr/>
            </a:pPr>
            <a:r>
              <a:rPr lang="en-US" b="1"/>
              <a:t>Governance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Providing visibility across your program and technical estate is critical for guiding decision making, policy, and architecture to ensure consistency and continuous improvement. </a:t>
            </a:r>
            <a:r>
              <a:rPr lang="en-US" sz="900"/>
              <a:t>Microsoft’s technical capabilities that contribute to this include: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1" i="0">
                <a:solidFill>
                  <a:srgbClr val="161616"/>
                </a:solidFill>
                <a:effectLst/>
                <a:latin typeface="Segoe UI" panose="020B0502040204020203" pitchFamily="34" charset="0"/>
              </a:rPr>
              <a:t>Microsoft Purview </a:t>
            </a:r>
            <a:r>
              <a:rPr lang="en-US" b="0" i="0">
                <a:solidFill>
                  <a:srgbClr val="161616"/>
                </a:solidFill>
                <a:effectLst/>
                <a:latin typeface="Segoe UI" panose="020B0502040204020203" pitchFamily="34" charset="0"/>
              </a:rPr>
              <a:t>is a comprehensive set of solutions that can help your organization govern, protect, and manage data, wherever it lives. Microsoft Purview solutions provide integrated coverage and help address the fragmentation of data across organizations, the lack of visibility that hampers data protection and governance, and the blurring of traditional IT management roles.</a:t>
            </a:r>
            <a:endParaRPr lang="en-US"/>
          </a:p>
          <a:p>
            <a:pPr marL="171450" indent="-171450">
              <a:spcAft>
                <a:spcPts val="100"/>
              </a:spcAft>
              <a:buFont typeface="Arial" panose="020B0604020202020204" pitchFamily="34" charset="0"/>
              <a:buChar char="•"/>
            </a:pPr>
            <a:r>
              <a:rPr lang="en-CA" sz="900" b="1"/>
              <a:t>Entra ID Governance </a:t>
            </a:r>
            <a:r>
              <a:rPr lang="en-CA" sz="900"/>
              <a:t>allows you to balance your organization's need for security and employee productivity with the right processes and visibility. You get capabilities to ensure that the right people have the right access to the right resources.</a:t>
            </a:r>
          </a:p>
          <a:p>
            <a:pPr marL="171450" indent="-171450">
              <a:buFont typeface="Arial" panose="020B0604020202020204" pitchFamily="34" charset="0"/>
              <a:buChar char="•"/>
              <a:defRPr/>
            </a:pPr>
            <a:r>
              <a:rPr lang="en-CA" b="1"/>
              <a:t>Microsoft Secure Score</a:t>
            </a:r>
            <a:r>
              <a:rPr lang="en-CA"/>
              <a:t> provides a consistent measurement of an organization’s overall security posture. </a:t>
            </a:r>
          </a:p>
          <a:p>
            <a:pPr marL="0" lvl="0" indent="0">
              <a:buFont typeface="Arial" panose="020B0604020202020204" pitchFamily="34" charset="0"/>
              <a:buNone/>
            </a:pPr>
            <a:endParaRPr lang="en-US" sz="90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900" b="1"/>
              <a:t>Additional Information – Integration, Feedback, and Continuous Improvement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900" b="1"/>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900"/>
              <a:t>Zero Trust requires integration to ensure that signals and context are shared between tools/teams and are adapting to continuous changes by attackers. Zero Trust also requires feedback mechanisms to enable continuous improvement of policy, technology, configurations, and more.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24FE22-94F8-4D93-820B-89FCE526CE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267399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76275"/>
            <a:ext cx="5486400" cy="3086100"/>
          </a:xfrm>
        </p:spPr>
      </p:sp>
      <p:sp>
        <p:nvSpPr>
          <p:cNvPr id="3" name="Notes Placeholder 2"/>
          <p:cNvSpPr>
            <a:spLocks noGrp="1"/>
          </p:cNvSpPr>
          <p:nvPr>
            <p:ph type="body" idx="1"/>
          </p:nvPr>
        </p:nvSpPr>
        <p:spPr>
          <a:xfrm>
            <a:off x="243840" y="4328160"/>
            <a:ext cx="6370320" cy="4541520"/>
          </a:xfrm>
        </p:spPr>
        <p:txBody>
          <a:bodyPr/>
          <a:lstStyle/>
          <a:p>
            <a:pPr marR="0" fontAlgn="auto">
              <a:lnSpc>
                <a:spcPct val="100000"/>
              </a:lnSpc>
              <a:spcBef>
                <a:spcPts val="0"/>
              </a:spcBef>
              <a:spcAft>
                <a:spcPts val="100"/>
              </a:spcAft>
              <a:buClrTx/>
              <a:buSzTx/>
              <a:tabLst/>
              <a:defRPr/>
            </a:pPr>
            <a:r>
              <a:rPr lang="en-US" i="1"/>
              <a:t>This diagram is from the NIST Cybersecurity Center of Excellence (</a:t>
            </a:r>
            <a:r>
              <a:rPr lang="en-US" i="1" err="1"/>
              <a:t>NCCoE</a:t>
            </a:r>
            <a:r>
              <a:rPr lang="en-US" i="1"/>
              <a:t>) project for building a Zero Trust Access reference architecture (publication 1800-35) where Microsoft is an active participant</a:t>
            </a:r>
          </a:p>
          <a:p>
            <a:pPr>
              <a:spcAft>
                <a:spcPts val="100"/>
              </a:spcAft>
            </a:pPr>
            <a:endParaRPr lang="en-US"/>
          </a:p>
          <a:p>
            <a:pPr>
              <a:spcAft>
                <a:spcPts val="100"/>
              </a:spcAft>
            </a:pPr>
            <a:r>
              <a:rPr lang="en-US"/>
              <a:t>This diagram provides a visual representation of how technical components work together to implement the principles of Zero Trust, where trust is not automatically granted based on location (inside or outside the network perimeter) and is instead based on verified identity, need, and context.</a:t>
            </a:r>
          </a:p>
          <a:p>
            <a:pPr>
              <a:spcAft>
                <a:spcPts val="100"/>
              </a:spcAft>
            </a:pPr>
            <a:endParaRPr lang="en-US"/>
          </a:p>
          <a:p>
            <a:pPr>
              <a:spcAft>
                <a:spcPts val="100"/>
              </a:spcAft>
            </a:pPr>
            <a:r>
              <a:rPr lang="en-US"/>
              <a:t>For more information on NIST Zero Trust Architecture, see </a:t>
            </a:r>
            <a:r>
              <a:rPr lang="en-US">
                <a:hlinkClick r:id="rId3"/>
              </a:rPr>
              <a:t>https://www.nist.gov/publications/zero-trust-architecture</a:t>
            </a:r>
            <a:r>
              <a:rPr lang="en-US"/>
              <a:t> </a:t>
            </a:r>
          </a:p>
          <a:p>
            <a:pPr>
              <a:spcAft>
                <a:spcPts val="100"/>
              </a:spcAft>
            </a:pPr>
            <a:r>
              <a:rPr lang="en-US"/>
              <a:t>For more information on this NIST </a:t>
            </a:r>
            <a:r>
              <a:rPr lang="en-US" err="1"/>
              <a:t>NCCoE</a:t>
            </a:r>
            <a:r>
              <a:rPr lang="en-US"/>
              <a:t> project, see </a:t>
            </a:r>
            <a:r>
              <a:rPr lang="en-US">
                <a:hlinkClick r:id="rId4"/>
              </a:rPr>
              <a:t>https://www.nccoe.nist.gov/projects/implementing-zero-trust-architecture</a:t>
            </a:r>
            <a:r>
              <a:rPr lang="en-US"/>
              <a:t> </a:t>
            </a:r>
          </a:p>
          <a:p>
            <a:pPr>
              <a:spcAft>
                <a:spcPts val="100"/>
              </a:spcAft>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6804BF-A41C-8448-874E-9C0B6FDDAB7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pitchFamily="34" charset="0"/>
            </a:endParaRPr>
          </a:p>
        </p:txBody>
      </p:sp>
    </p:spTree>
    <p:extLst>
      <p:ext uri="{BB962C8B-B14F-4D97-AF65-F5344CB8AC3E}">
        <p14:creationId xmlns:p14="http://schemas.microsoft.com/office/powerpoint/2010/main" val="36215339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lang="en-US" sz="1200" b="1">
                <a:effectLst/>
                <a:latin typeface="Segoe UI" panose="020B0502040204020203" pitchFamily="34" charset="0"/>
                <a:ea typeface="Calibri" panose="020F0502020204030204" pitchFamily="34" charset="0"/>
                <a:cs typeface="Segoe UI" panose="020B0502040204020203" pitchFamily="34" charset="0"/>
              </a:rPr>
              <a:t>Key Takeaway: </a:t>
            </a:r>
            <a:r>
              <a:rPr lang="en-US" sz="1200" b="0">
                <a:effectLst/>
                <a:latin typeface="Segoe UI" panose="020B0502040204020203" pitchFamily="34" charset="0"/>
                <a:ea typeface="Calibri" panose="020F0502020204030204" pitchFamily="34" charset="0"/>
                <a:cs typeface="Segoe UI" panose="020B0502040204020203" pitchFamily="34" charset="0"/>
              </a:rPr>
              <a:t>This is a screenshot of the </a:t>
            </a:r>
            <a:r>
              <a:rPr kumimoji="0" lang="en-US" sz="1200" b="1" i="0" u="none" strike="noStrike" kern="1200" cap="none" spc="0" normalizeH="0" baseline="0" noProof="0">
                <a:ln>
                  <a:noFill/>
                </a:ln>
                <a:effectLst/>
                <a:uLnTx/>
                <a:uFillTx/>
                <a:latin typeface="Segoe UI" panose="020B0502040204020203" pitchFamily="34" charset="0"/>
                <a:cs typeface="Segoe UI" panose="020B0502040204020203" pitchFamily="34" charset="0"/>
              </a:rPr>
              <a:t>Security Architecture Design Session (ADS) Module 1 – Zero Trust Architecture </a:t>
            </a:r>
            <a:r>
              <a:rPr kumimoji="0" lang="en-US" sz="1200" b="0" i="0" u="none" strike="noStrike" kern="1200" cap="none" spc="0" normalizeH="0" baseline="0" noProof="0">
                <a:ln>
                  <a:noFill/>
                </a:ln>
                <a:effectLst/>
                <a:uLnTx/>
                <a:uFillTx/>
                <a:latin typeface="Segoe UI" panose="020B0502040204020203" pitchFamily="34" charset="0"/>
                <a:cs typeface="Segoe UI" panose="020B0502040204020203" pitchFamily="34" charset="0"/>
              </a:rPr>
              <a:t>that represents an expanded version of the MCRA</a:t>
            </a: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effectLst/>
              <a:uLnTx/>
              <a:uFillTx/>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effectLst/>
                <a:uLnTx/>
                <a:uFillTx/>
                <a:latin typeface="Segoe UI" panose="020B0502040204020203" pitchFamily="34" charset="0"/>
                <a:cs typeface="Segoe UI" panose="020B0502040204020203" pitchFamily="34" charset="0"/>
              </a:rPr>
              <a:t>This is available as a delivery through Microsoft Unified.</a:t>
            </a:r>
            <a:endParaRPr lang="en-US" b="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fld id="{A724FE22-94F8-4D93-820B-89FCE526CE4F}" type="slidenum">
              <a:rPr lang="en-US" smtClean="0"/>
              <a:t>4</a:t>
            </a:fld>
            <a:endParaRPr lang="en-US"/>
          </a:p>
        </p:txBody>
      </p:sp>
    </p:spTree>
    <p:extLst>
      <p:ext uri="{BB962C8B-B14F-4D97-AF65-F5344CB8AC3E}">
        <p14:creationId xmlns:p14="http://schemas.microsoft.com/office/powerpoint/2010/main" val="391230836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4263" y="0"/>
            <a:ext cx="4578350" cy="2574925"/>
          </a:xfrm>
        </p:spPr>
      </p:sp>
      <p:sp>
        <p:nvSpPr>
          <p:cNvPr id="3" name="Notes Placeholder 2"/>
          <p:cNvSpPr>
            <a:spLocks noGrp="1"/>
          </p:cNvSpPr>
          <p:nvPr>
            <p:ph type="body" idx="1"/>
          </p:nvPr>
        </p:nvSpPr>
        <p:spPr>
          <a:xfrm>
            <a:off x="243840" y="2552700"/>
            <a:ext cx="6370320" cy="6316980"/>
          </a:xfrm>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800" b="1">
                <a:latin typeface="Segoe UI" panose="020B0502040204020203" pitchFamily="34" charset="0"/>
                <a:cs typeface="Segoe UI" panose="020B0502040204020203" pitchFamily="34" charset="0"/>
              </a:rPr>
              <a:t>Key Takeaway: </a:t>
            </a:r>
            <a:r>
              <a:rPr lang="en-US" sz="800" b="0">
                <a:latin typeface="Segoe UI" panose="020B0502040204020203" pitchFamily="34" charset="0"/>
                <a:cs typeface="Segoe UI" panose="020B0502040204020203" pitchFamily="34" charset="0"/>
              </a:rPr>
              <a:t>This diagram illustrates key Microsoft Technical capabilities for Zero Trust that enable each element of the NIST Zero Trust Architecture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800" b="0">
              <a:latin typeface="Segoe UI" panose="020B0502040204020203" pitchFamily="34" charset="0"/>
              <a:cs typeface="Segoe UI" panose="020B0502040204020203" pitchFamily="34" charset="0"/>
            </a:endParaRPr>
          </a:p>
          <a:p>
            <a:pPr marL="0" lvl="0" indent="0">
              <a:buFont typeface="Arial" panose="020B0604020202020204" pitchFamily="34" charset="0"/>
              <a:buNone/>
            </a:pPr>
            <a:r>
              <a:rPr lang="en-US" sz="800" b="1"/>
              <a:t>IDENTITY AND POLICY</a:t>
            </a:r>
          </a:p>
          <a:p>
            <a:pPr marL="0" lvl="0" indent="0">
              <a:buFont typeface="Arial" panose="020B0604020202020204" pitchFamily="34" charset="0"/>
              <a:buNone/>
            </a:pPr>
            <a:endParaRPr lang="en-US" sz="800" b="1"/>
          </a:p>
          <a:p>
            <a:pPr marL="0" lvl="0" indent="0">
              <a:spcAft>
                <a:spcPts val="100"/>
              </a:spcAft>
              <a:buFont typeface="Arial" panose="020B0604020202020204" pitchFamily="34" charset="0"/>
              <a:buNone/>
            </a:pPr>
            <a:r>
              <a:rPr lang="en-US" sz="800"/>
              <a:t>Identity and access policy are critically important to enable and secure access to business assets. Microsoft’s technical capabilities to provide secure identities and access control include:</a:t>
            </a:r>
          </a:p>
          <a:p>
            <a:pPr marL="0" lvl="0" indent="0">
              <a:spcAft>
                <a:spcPts val="100"/>
              </a:spcAft>
              <a:buFont typeface="Arial" panose="020B0604020202020204" pitchFamily="34" charset="0"/>
              <a:buNone/>
            </a:pPr>
            <a:endParaRPr lang="en-US" sz="800"/>
          </a:p>
          <a:p>
            <a:pPr marL="171450" lvl="0" indent="-171450">
              <a:spcAft>
                <a:spcPts val="100"/>
              </a:spcAft>
              <a:buFont typeface="Arial" panose="020B0604020202020204" pitchFamily="34" charset="0"/>
              <a:buChar char="•"/>
            </a:pPr>
            <a:r>
              <a:rPr lang="en-US" sz="800" b="1"/>
              <a:t>Microsoft Entra ID </a:t>
            </a:r>
            <a:r>
              <a:rPr lang="en-US" sz="800"/>
              <a:t>(Formerly Azure AD) is a cloud-based identity and access management service that enables your employees to securely access any resources on cloud services or on premises.</a:t>
            </a:r>
          </a:p>
          <a:p>
            <a:pPr marL="171450" indent="-171450">
              <a:spcAft>
                <a:spcPts val="100"/>
              </a:spcAft>
              <a:buFont typeface="Arial" panose="020B0604020202020204" pitchFamily="34" charset="0"/>
              <a:buChar char="•"/>
            </a:pPr>
            <a:r>
              <a:rPr lang="en-US" sz="800" b="1"/>
              <a:t>Microsoft Entra Conditional Access </a:t>
            </a:r>
            <a:r>
              <a:rPr lang="en-US" sz="800"/>
              <a:t>provides centralized policy control for data and applications by enforcing conditions on account authentication, network location, device health/compliance, and other risk factors. </a:t>
            </a:r>
          </a:p>
          <a:p>
            <a:pPr marL="171450" indent="-171450">
              <a:spcAft>
                <a:spcPts val="100"/>
              </a:spcAft>
              <a:buFont typeface="Arial" panose="020B0604020202020204" pitchFamily="34" charset="0"/>
              <a:buChar char="•"/>
            </a:pPr>
            <a:r>
              <a:rPr lang="en-US" sz="800" b="1"/>
              <a:t>Microsoft Entra ID Protection </a:t>
            </a:r>
            <a:r>
              <a:rPr lang="en-US" sz="800"/>
              <a:t>(formerly Azure AD Identity Protection) provides you with a consolidated view into risk events and potential vulnerabilities affecting your organization’s identities.</a:t>
            </a:r>
          </a:p>
          <a:p>
            <a:pPr marL="171450" indent="-171450">
              <a:spcAft>
                <a:spcPts val="100"/>
              </a:spcAft>
              <a:buFont typeface="Arial" panose="020B0604020202020204" pitchFamily="34" charset="0"/>
              <a:buChar char="•"/>
            </a:pPr>
            <a:r>
              <a:rPr lang="en-CA" sz="800" b="1"/>
              <a:t>Entra ID Governance </a:t>
            </a:r>
            <a:r>
              <a:rPr lang="en-CA" sz="800"/>
              <a:t>allows you to balance your organization's need for security and employee productivity with the right processes and visibility. You get capabilities to ensure that the right people have the right access to the right resources.</a:t>
            </a:r>
          </a:p>
          <a:p>
            <a:pPr marL="171450" indent="-171450">
              <a:spcAft>
                <a:spcPts val="100"/>
              </a:spcAft>
              <a:buFont typeface="Arial" panose="020B0604020202020204" pitchFamily="34" charset="0"/>
              <a:buChar char="•"/>
            </a:pPr>
            <a:r>
              <a:rPr lang="en-CA" sz="800" b="1"/>
              <a:t>Entra Public/Private Access </a:t>
            </a:r>
            <a:r>
              <a:rPr lang="en-US" sz="800"/>
              <a:t>Microsoft Entra Internet Access &amp; Private Access (coupled with Microsoft Defender for Cloud Apps) are uniquely built as a solution that converges network, identity, and endpoint access controls so you can secure access to any app or resource, from anywhere</a:t>
            </a:r>
          </a:p>
          <a:p>
            <a:pPr marL="171450" indent="-171450">
              <a:spcAft>
                <a:spcPts val="100"/>
              </a:spcAft>
              <a:buFont typeface="Arial" panose="020B0604020202020204" pitchFamily="34" charset="0"/>
              <a:buChar char="•"/>
            </a:pPr>
            <a:r>
              <a:rPr lang="en-US" sz="800" b="1"/>
              <a:t>Microsoft Defender for Identity </a:t>
            </a:r>
            <a:r>
              <a:rPr lang="en-US" sz="800"/>
              <a:t>(formerly Azure ATP) detects on-premises identity attacks using behavioral analysis (UEBA) + specific detections for Pass the Hash/Ticket/Password, Golden Ticket, Skeleton Key, and others.</a:t>
            </a:r>
          </a:p>
          <a:p>
            <a:pPr marL="171450" indent="-171450">
              <a:spcAft>
                <a:spcPts val="100"/>
              </a:spcAft>
              <a:buFont typeface="Arial" panose="020B0604020202020204" pitchFamily="34" charset="0"/>
              <a:buChar char="•"/>
            </a:pPr>
            <a:r>
              <a:rPr lang="en-CA" sz="800" b="1"/>
              <a:t>Entra Permissions Management (formerly </a:t>
            </a:r>
            <a:r>
              <a:rPr lang="en-CA" sz="800" b="1" err="1"/>
              <a:t>Cloudknox</a:t>
            </a:r>
            <a:r>
              <a:rPr lang="en-CA" sz="800" b="1"/>
              <a:t>) </a:t>
            </a:r>
            <a:r>
              <a:rPr lang="en-CA" sz="800"/>
              <a:t>provides </a:t>
            </a:r>
            <a:r>
              <a:rPr lang="en-US" sz="800"/>
              <a:t>Cloud infrastructure entitlement management (CIEM) solution that detects, automatically right-sizes, and continuously monitors unused/excessive permissions across </a:t>
            </a:r>
            <a:r>
              <a:rPr lang="en-US" sz="800" err="1"/>
              <a:t>multicloud</a:t>
            </a:r>
            <a:r>
              <a:rPr lang="en-US" sz="800"/>
              <a:t> infrastructures in Azure, Amazon Web Services (AWS), &amp; Google Cloud Platform (GCP)</a:t>
            </a:r>
            <a:endParaRPr lang="en-CA" sz="800"/>
          </a:p>
          <a:p>
            <a:pPr marL="0" lvl="0" indent="0">
              <a:buFont typeface="Arial" panose="020B0604020202020204" pitchFamily="34" charset="0"/>
              <a:buNone/>
            </a:pPr>
            <a:endParaRPr lang="en-US" sz="800"/>
          </a:p>
          <a:p>
            <a:pPr marL="0" lvl="0" indent="0">
              <a:buFont typeface="Arial" panose="020B0604020202020204" pitchFamily="34" charset="0"/>
              <a:buNone/>
            </a:pPr>
            <a:r>
              <a:rPr lang="en-US" sz="800" b="1"/>
              <a:t>CLICK 1 – USER DEVICES AND ENDPOINTS</a:t>
            </a:r>
          </a:p>
          <a:p>
            <a:pPr marL="0" lvl="0" indent="0">
              <a:buFont typeface="Arial" panose="020B0604020202020204" pitchFamily="34" charset="0"/>
              <a:buNone/>
            </a:pPr>
            <a:endParaRPr lang="en-US" sz="800" b="1"/>
          </a:p>
          <a:p>
            <a:r>
              <a:rPr lang="en-US" sz="800"/>
              <a:t>User devices and endpoints are critically important to access control because attackers who compromise them can use them to access or attack business assets. Microsoft’s technical capabilities to secure these assets include:</a:t>
            </a:r>
          </a:p>
          <a:p>
            <a:pPr marL="171450" indent="-171450">
              <a:buFont typeface="Arial" panose="020B0604020202020204" pitchFamily="34" charset="0"/>
              <a:buChar char="•"/>
            </a:pPr>
            <a:r>
              <a:rPr lang="en-US" sz="800" b="1"/>
              <a:t>Intune - </a:t>
            </a:r>
            <a:r>
              <a:rPr lang="en-US" sz="800"/>
              <a:t>Microsoft Intune is a cloud-based mobile device management (MDM) and mobile application management (MAM) service. Intune integrates with Conditional Access to provide device security health signals.</a:t>
            </a:r>
          </a:p>
          <a:p>
            <a:pPr marL="171450" indent="-171450">
              <a:buFont typeface="Arial" panose="020B0604020202020204" pitchFamily="34" charset="0"/>
              <a:buChar char="•"/>
            </a:pPr>
            <a:r>
              <a:rPr lang="en-US" sz="800" b="1"/>
              <a:t>Defender for Endpoint - </a:t>
            </a:r>
            <a:r>
              <a:rPr lang="en-US" sz="800"/>
              <a:t>Microsoft Defender for Endpoint (formerly Defender ATP) provides Endpoint Detection and Response (EDR), Threat and Vulnerability Management (TVM),  automated incident investigation/remediation, and more for Windows, Linux, iOS, and Android</a:t>
            </a:r>
          </a:p>
          <a:p>
            <a:pPr marL="171450" lvl="0" indent="-171450">
              <a:buFont typeface="Arial" panose="020B0604020202020204" pitchFamily="34" charset="0"/>
              <a:buChar char="•"/>
            </a:pPr>
            <a:r>
              <a:rPr lang="en-US" sz="800" b="1"/>
              <a:t>Azure Virtual Desktop </a:t>
            </a:r>
            <a:r>
              <a:rPr lang="en-US" sz="800"/>
              <a:t>is a desktop and app virtualization service that runs on the cloud.</a:t>
            </a:r>
          </a:p>
          <a:p>
            <a:pPr marL="171450" lvl="0" indent="-171450">
              <a:buFont typeface="Arial" panose="020B0604020202020204" pitchFamily="34" charset="0"/>
              <a:buChar char="•"/>
            </a:pPr>
            <a:r>
              <a:rPr lang="en-US" sz="800" b="1"/>
              <a:t>Windows 365 </a:t>
            </a:r>
            <a:r>
              <a:rPr lang="en-US" sz="800"/>
              <a:t>is a cloud-based service that automatically creates a new type of Windows virtual machine (Cloud PCs) for your end users. Each Cloud PC is assigned to an individual user and is their dedicated Windows device. Windows 365 provides the productivity, security, and collaboration benefits of Microsoft 365.</a:t>
            </a:r>
          </a:p>
          <a:p>
            <a:pPr marL="0" lvl="0" indent="0">
              <a:buFont typeface="Arial" panose="020B0604020202020204" pitchFamily="34" charset="0"/>
              <a:buNone/>
            </a:pPr>
            <a:endParaRPr lang="en-US" sz="800"/>
          </a:p>
          <a:p>
            <a:pPr marL="0" lvl="0" indent="0">
              <a:buFont typeface="Arial" panose="020B0604020202020204" pitchFamily="34" charset="0"/>
              <a:buNone/>
            </a:pPr>
            <a:r>
              <a:rPr lang="en-US" sz="800" b="1"/>
              <a:t>CLICK 2 – CLOUD, APP, AND DATACENTER (USE PILLARS)</a:t>
            </a:r>
          </a:p>
          <a:p>
            <a:endParaRPr lang="en-US" sz="800"/>
          </a:p>
          <a:p>
            <a:r>
              <a:rPr lang="en-US" sz="800"/>
              <a:t>Cloud and on-premises infrastructure and applications host business critical assets that are frequently targeted by attackers. Microsoft’s technical capabilities to secure these assets include:</a:t>
            </a:r>
          </a:p>
          <a:p>
            <a:pPr marL="0" lvl="0" indent="0">
              <a:buFont typeface="Arial" panose="020B0604020202020204" pitchFamily="34" charset="0"/>
              <a:buNone/>
            </a:pPr>
            <a:endParaRPr lang="en-US" sz="800" b="1"/>
          </a:p>
          <a:p>
            <a:pPr marL="171450" indent="-171450">
              <a:buFont typeface="Arial" panose="020B0604020202020204" pitchFamily="34" charset="0"/>
              <a:buChar char="•"/>
            </a:pPr>
            <a:r>
              <a:rPr lang="en-US" sz="800" b="1"/>
              <a:t>Defender for Cloud Apps </a:t>
            </a:r>
            <a:r>
              <a:rPr lang="en-US" sz="800"/>
              <a:t>(formerly Microsoft Cloud App Security or MCAS) Provides key XDR capabilities for Security Operations for SaaS applications as well as Shadow IT Risk management, Info Protection / DLP, Session Monitoring &amp; Control, and more</a:t>
            </a:r>
          </a:p>
          <a:p>
            <a:pPr marL="171450" indent="-171450">
              <a:buFont typeface="Arial" panose="020B0604020202020204" pitchFamily="34" charset="0"/>
              <a:buChar char="•"/>
            </a:pPr>
            <a:r>
              <a:rPr lang="en-US" sz="800" b="1"/>
              <a:t>Defender for Office 365 </a:t>
            </a:r>
            <a:r>
              <a:rPr lang="en-US" sz="800"/>
              <a:t>(formerly Office 365 ATP) provides XDR capabilities including sandbox detonation, integrated threat intelligence, attack simulation &amp; more across Email, SharePoint Online, OneDrive for Business, Teams, etc. </a:t>
            </a:r>
          </a:p>
          <a:p>
            <a:pPr marL="171450" lvl="0" indent="-171450">
              <a:buFont typeface="Arial" panose="020B0604020202020204" pitchFamily="34" charset="0"/>
              <a:buChar char="•"/>
            </a:pPr>
            <a:r>
              <a:rPr lang="en-US" sz="800" b="1"/>
              <a:t>Defender for Cloud </a:t>
            </a:r>
            <a:r>
              <a:rPr lang="en-US" sz="800"/>
              <a:t>provides XDR capabilities to simplify detection, automated investigation and response for Azure resources (Linux and Windows VMs, Networks, Kubernetes/Containers, SQL, Storage, IoT/OT, and more)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a:t>Azure Arc </a:t>
            </a:r>
            <a:r>
              <a:rPr lang="en-US" sz="800"/>
              <a:t>extends Azure management to resources in other clouds and on-premises datacenters, enabling consistent management &amp; security experience across platforms. Azure Arc projects these resources into ARM to be managed by tooling like Microsoft Defender</a:t>
            </a:r>
            <a:endParaRPr lang="en-US" sz="800" b="1"/>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i="0">
                <a:solidFill>
                  <a:srgbClr val="161616"/>
                </a:solidFill>
                <a:effectLst/>
                <a:latin typeface="Segoe UI" panose="020B0502040204020203" pitchFamily="34" charset="0"/>
              </a:rPr>
              <a:t>Azure </a:t>
            </a:r>
            <a:r>
              <a:rPr lang="en-US" sz="800" b="1" i="0" err="1">
                <a:solidFill>
                  <a:srgbClr val="161616"/>
                </a:solidFill>
                <a:effectLst/>
                <a:latin typeface="Segoe UI" panose="020B0502040204020203" pitchFamily="34" charset="0"/>
              </a:rPr>
              <a:t>Automanage</a:t>
            </a:r>
            <a:r>
              <a:rPr lang="en-US" sz="800" b="1" i="0">
                <a:solidFill>
                  <a:srgbClr val="161616"/>
                </a:solidFill>
                <a:effectLst/>
                <a:latin typeface="Segoe UI" panose="020B0502040204020203" pitchFamily="34" charset="0"/>
              </a:rPr>
              <a:t> </a:t>
            </a:r>
            <a:r>
              <a:rPr lang="en-US" sz="800" b="0" i="0">
                <a:solidFill>
                  <a:srgbClr val="161616"/>
                </a:solidFill>
                <a:effectLst/>
                <a:latin typeface="Segoe UI" panose="020B0502040204020203" pitchFamily="34" charset="0"/>
              </a:rPr>
              <a:t>machine best practices is a service that simplifies the process of discovering, onboarding, and configuring certain services in Azure that benefit your virtual machine (such as </a:t>
            </a:r>
            <a:r>
              <a:rPr lang="en-US" sz="800" b="0" i="0" u="none" strike="noStrike">
                <a:effectLst/>
                <a:latin typeface="Segoe UI" panose="020B0502040204020203" pitchFamily="34" charset="0"/>
                <a:hlinkClick r:id="rId3"/>
              </a:rPr>
              <a:t>Azure Update Management</a:t>
            </a:r>
            <a:r>
              <a:rPr lang="en-US" sz="800" b="0" i="0">
                <a:solidFill>
                  <a:srgbClr val="161616"/>
                </a:solidFill>
                <a:effectLst/>
                <a:latin typeface="Segoe UI" panose="020B0502040204020203" pitchFamily="34" charset="0"/>
              </a:rPr>
              <a:t> and </a:t>
            </a:r>
            <a:r>
              <a:rPr lang="en-US" sz="800" b="0" i="0" u="none" strike="noStrike">
                <a:effectLst/>
                <a:latin typeface="Segoe UI" panose="020B0502040204020203" pitchFamily="34" charset="0"/>
                <a:hlinkClick r:id="rId4"/>
              </a:rPr>
              <a:t>Azure Backup</a:t>
            </a:r>
            <a:r>
              <a:rPr lang="en-US" sz="800" b="0" i="0">
                <a:solidFill>
                  <a:srgbClr val="161616"/>
                </a:solidFill>
                <a:effectLst/>
                <a:latin typeface="Segoe UI" panose="020B0502040204020203" pitchFamily="34" charset="0"/>
              </a:rPr>
              <a:t>.)</a:t>
            </a:r>
            <a:endParaRPr lang="en-US" sz="800" b="1">
              <a:highlight>
                <a:srgbClr val="FFFF00"/>
              </a:highlight>
            </a:endParaRPr>
          </a:p>
          <a:p>
            <a:pPr marL="171450" indent="-171450">
              <a:buFont typeface="Arial" panose="020B0604020202020204" pitchFamily="34" charset="0"/>
              <a:buChar char="•"/>
              <a:defRPr/>
            </a:pPr>
            <a:r>
              <a:rPr lang="en-US" sz="800" b="1"/>
              <a:t>Microsoft Defender Application Guard (MDAG) </a:t>
            </a:r>
            <a:r>
              <a:rPr lang="en-US" sz="800"/>
              <a:t>uses hardware isolation techniques to help prevent old and newly emerging attacks while keeping employees productive. For Microsoft Edge, Application Guard helps to isolate enterprise-defined untrusted sites, protecting your company while your employees browse the Internet. For Microsoft Office, Application Guard helps prevents untrusted Word, PowerPoint and Excel files from accessing trusted resources.</a:t>
            </a:r>
            <a:endParaRPr lang="en-US" sz="800" b="1"/>
          </a:p>
          <a:p>
            <a:pPr marL="0" lvl="0" indent="0">
              <a:buFont typeface="Arial" panose="020B0604020202020204" pitchFamily="34" charset="0"/>
              <a:buNone/>
            </a:pPr>
            <a:endParaRPr lang="en-US" sz="80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800" b="1"/>
              <a:t>CLICK 3 – DATA</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800" b="1"/>
          </a:p>
          <a:p>
            <a:pPr>
              <a:defRPr/>
            </a:pPr>
            <a:r>
              <a:rPr lang="en-US" sz="800"/>
              <a:t>Many business critical assets take the form of data and many types of data are closely regulated for privacy, financial, and other important personal/societal reasons. Microsoft’s technical capabilities to secure data include: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800" b="1"/>
          </a:p>
          <a:p>
            <a:pPr marL="171450" indent="-171450">
              <a:buFont typeface="Arial" panose="020B0604020202020204" pitchFamily="34" charset="0"/>
              <a:buChar char="•"/>
              <a:defRPr/>
            </a:pPr>
            <a:r>
              <a:rPr lang="en-US" sz="800" b="1"/>
              <a:t>Microsoft Purview DLP </a:t>
            </a:r>
            <a:r>
              <a:rPr lang="en-US" sz="800"/>
              <a:t>- Microsoft Purview implement data loss prevention by defining and applying DLP policies to identify, monitor, and automatically protect sensitive items across Microsoft 365 services such as Teams, Exchange, SharePoint, and OneDrive accounts; Office applications such as Word, Excel, and PowerPoint; Windows 10, Windows 11, and macOS (three latest released versions) endpoints; non-Microsoft cloud apps; on-premises file shares and on-premises SharePoint; and Power BI</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a:t>Microsoft Purview Information Protection </a:t>
            </a:r>
            <a:r>
              <a:rPr lang="en-US" sz="800"/>
              <a:t>is a built-in, intelligent, unified, and extensible solution to protect sensitive data in documents and emails across your organization.</a:t>
            </a:r>
          </a:p>
          <a:p>
            <a:pPr marL="171450" indent="-171450">
              <a:buFont typeface="Arial" panose="020B0604020202020204" pitchFamily="34" charset="0"/>
              <a:buChar char="•"/>
              <a:defRPr/>
            </a:pPr>
            <a:r>
              <a:rPr lang="en-US" sz="800" b="1"/>
              <a:t>Intune Mobile App Management (MAM) </a:t>
            </a:r>
            <a:r>
              <a:rPr lang="en-US" sz="800"/>
              <a:t>for unenrolled devices uses app configuration profiles to deploy or configure apps on devices without enrolling the device. When combined with app protection policies, you can protect data within an app.</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a:t>Defender for Cloud Apps</a:t>
            </a:r>
          </a:p>
          <a:p>
            <a:pPr marL="171450" indent="-171450">
              <a:buFont typeface="Arial" panose="020B0604020202020204" pitchFamily="34" charset="0"/>
              <a:buChar char="•"/>
              <a:defRPr/>
            </a:pPr>
            <a:r>
              <a:rPr lang="en-US" sz="800" b="1"/>
              <a:t>Defender for Cloud (SQL DB/Files) </a:t>
            </a:r>
            <a:r>
              <a:rPr lang="en-US" sz="800"/>
              <a:t>- Defender for Databases in Microsoft Defender for Cloud allows you to protect your entire database estate with attack detection and threat response for the most popular database types in Azure. Defender for Cloud provides protection for the database engines and for data types, according to their attack surface and security risks.</a:t>
            </a:r>
          </a:p>
          <a:p>
            <a:pPr marL="0" lvl="0" indent="0">
              <a:buFont typeface="Arial" panose="020B0604020202020204" pitchFamily="34" charset="0"/>
              <a:buNone/>
            </a:pPr>
            <a:endParaRPr lang="en-US" sz="80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800" b="1"/>
              <a:t>CLICK 4 – SECURITY OPERATIONS (SECOPS/SOC)</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800" b="1"/>
          </a:p>
          <a:p>
            <a:pPr>
              <a:defRPr/>
            </a:pPr>
            <a:r>
              <a:rPr lang="en-US" sz="800"/>
              <a:t>Rapid and accurate incident response is required to remove attacker access to business assets from successful attacks.. Microsoft’s technical capabilities to enable effective security operations include: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800" b="1"/>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800" b="1"/>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a:t>Microsoft Defender XDR </a:t>
            </a:r>
            <a:r>
              <a:rPr lang="en-US" sz="800"/>
              <a:t>provides a unified detection and response platform (XDR + SIEM) designed to simplify security operations with integrated detection, automated investigation and response across platforms and clouds. This includes multiple XDR solutions that provide deep coverage across resources including endpoint, email, SaaS applications, identities, IoT, OT, and more, as well as detection from custom data sources via SIEM (Microsoft Sentinel).</a:t>
            </a:r>
          </a:p>
          <a:p>
            <a:pPr marL="171450" indent="-171450">
              <a:buFont typeface="Arial" panose="020B0604020202020204" pitchFamily="34" charset="0"/>
              <a:buChar char="•"/>
              <a:defRPr/>
            </a:pPr>
            <a:r>
              <a:rPr lang="en-US" sz="800" b="1"/>
              <a:t>Microsoft Sentinel </a:t>
            </a:r>
            <a:r>
              <a:rPr lang="en-US" sz="800"/>
              <a:t>is a cloud native SIEM+SOAR solution that integrates with Microsoft Defender XDR and enables you to use UEBA and ML to detect, hunt for, and remediate threats across data sources in your enterprise.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80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800" b="1"/>
              <a:t>CLICK 5 – FEEDBACK</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800" b="1"/>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800"/>
              <a:t>Zero Trust requires integration to ensure that signals and context are shared between tools/teams and are adapting to continuous changes by attackers. Zero Trust also requires feedback mechanisms to enable continuous improvement of policy, technology, configurations, and more.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6804BF-A41C-8448-874E-9C0B6FDDAB7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pitchFamily="34" charset="0"/>
            </a:endParaRPr>
          </a:p>
        </p:txBody>
      </p:sp>
    </p:spTree>
    <p:extLst>
      <p:ext uri="{BB962C8B-B14F-4D97-AF65-F5344CB8AC3E}">
        <p14:creationId xmlns:p14="http://schemas.microsoft.com/office/powerpoint/2010/main" val="335837752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367" rtl="0" eaLnBrk="1" fontAlgn="auto" latinLnBrk="0" hangingPunct="1">
              <a:lnSpc>
                <a:spcPct val="90000"/>
              </a:lnSpc>
              <a:spcBef>
                <a:spcPts val="0"/>
              </a:spcBef>
              <a:spcAft>
                <a:spcPts val="333"/>
              </a:spcAft>
              <a:buClrTx/>
              <a:buSzTx/>
              <a:buFontTx/>
              <a:buNone/>
              <a:tabLst/>
              <a:defRPr/>
            </a:pPr>
            <a:r>
              <a:rPr lang="en-US" b="1" i="0">
                <a:solidFill>
                  <a:srgbClr val="242424"/>
                </a:solidFill>
                <a:effectLst/>
                <a:latin typeface="Segoe UI" panose="020B0502040204020203" pitchFamily="34" charset="0"/>
              </a:rPr>
              <a:t>Key Takeaway: </a:t>
            </a:r>
            <a:r>
              <a:rPr lang="en-US" b="0" i="0">
                <a:solidFill>
                  <a:srgbClr val="242424"/>
                </a:solidFill>
                <a:effectLst/>
                <a:latin typeface="Segoe UI" panose="020B0502040204020203" pitchFamily="34" charset="0"/>
              </a:rPr>
              <a:t>This is Microsoft’s Zero Trust Architecture describing the key technical components of Zero Trust</a:t>
            </a:r>
          </a:p>
          <a:p>
            <a:pPr algn="l"/>
            <a:endParaRPr lang="en-US" b="1" i="0">
              <a:solidFill>
                <a:srgbClr val="242424"/>
              </a:solidFill>
              <a:effectLst/>
              <a:latin typeface="Segoe UI" panose="020B0502040204020203" pitchFamily="34" charset="0"/>
            </a:endParaRPr>
          </a:p>
          <a:p>
            <a:pPr algn="l"/>
            <a:r>
              <a:rPr lang="en-US" b="0" i="0">
                <a:solidFill>
                  <a:srgbClr val="000000"/>
                </a:solidFill>
                <a:effectLst/>
                <a:latin typeface="Segoe UI" panose="020B0502040204020203" pitchFamily="34" charset="0"/>
              </a:rPr>
              <a:t>A key foundation of Zero Trust security is </a:t>
            </a:r>
            <a:r>
              <a:rPr lang="en-US" b="1" i="0">
                <a:solidFill>
                  <a:srgbClr val="000000"/>
                </a:solidFill>
                <a:effectLst/>
                <a:latin typeface="Segoe UI" panose="020B0502040204020203" pitchFamily="34" charset="0"/>
              </a:rPr>
              <a:t>Identities</a:t>
            </a:r>
            <a:r>
              <a:rPr lang="en-US" b="0" i="0">
                <a:solidFill>
                  <a:srgbClr val="000000"/>
                </a:solidFill>
                <a:effectLst/>
                <a:latin typeface="Segoe UI" panose="020B0502040204020203" pitchFamily="34" charset="0"/>
              </a:rPr>
              <a:t>. Both human and non-human identities need strong authentication, connecting from either personal or corporate </a:t>
            </a:r>
            <a:r>
              <a:rPr lang="en-US" b="1" i="0">
                <a:solidFill>
                  <a:srgbClr val="000000"/>
                </a:solidFill>
                <a:effectLst/>
                <a:latin typeface="Segoe UI" panose="020B0502040204020203" pitchFamily="34" charset="0"/>
              </a:rPr>
              <a:t>Endpoints</a:t>
            </a:r>
            <a:r>
              <a:rPr lang="en-US" b="0" i="0">
                <a:solidFill>
                  <a:srgbClr val="000000"/>
                </a:solidFill>
                <a:effectLst/>
                <a:latin typeface="Segoe UI" panose="020B0502040204020203" pitchFamily="34" charset="0"/>
              </a:rPr>
              <a:t> with compliant device, together requesting access based on strong policies grounded in Zero Trust principles of explicit verification, least privilege access, and assumed breach.</a:t>
            </a:r>
          </a:p>
          <a:p>
            <a:pPr algn="l"/>
            <a:endParaRPr lang="en-US" b="0" i="0">
              <a:solidFill>
                <a:srgbClr val="000000"/>
              </a:solidFill>
              <a:effectLst/>
              <a:latin typeface="Segoe UI" panose="020B0502040204020203" pitchFamily="34" charset="0"/>
            </a:endParaRPr>
          </a:p>
          <a:p>
            <a:pPr algn="l"/>
            <a:r>
              <a:rPr lang="en-US" b="0" i="0">
                <a:solidFill>
                  <a:srgbClr val="000000"/>
                </a:solidFill>
                <a:effectLst/>
                <a:latin typeface="Segoe UI" panose="020B0502040204020203" pitchFamily="34" charset="0"/>
              </a:rPr>
              <a:t>As a unified policy enforcement, the </a:t>
            </a:r>
            <a:r>
              <a:rPr lang="en-US" b="1" i="0">
                <a:solidFill>
                  <a:srgbClr val="000000"/>
                </a:solidFill>
                <a:effectLst/>
                <a:latin typeface="Segoe UI" panose="020B0502040204020203" pitchFamily="34" charset="0"/>
              </a:rPr>
              <a:t>Zero Trust Policy</a:t>
            </a:r>
            <a:r>
              <a:rPr lang="en-US" b="0" i="0">
                <a:solidFill>
                  <a:srgbClr val="000000"/>
                </a:solidFill>
                <a:effectLst/>
                <a:latin typeface="Segoe UI" panose="020B0502040204020203" pitchFamily="34" charset="0"/>
              </a:rPr>
              <a:t> intercepts the request, and explicitly verifies signals from all 6 foundational elements based on policy configuration and enforces least privileged access. Signals include the role of the user, location, device compliance, data sensitivity, application sensitivity and much more. In additional to telemetry and state information, the risk assessment from threat protection feeds into the policy to automatically respond to threats in real-time. Policy is enforced at the time of access and continuously evaluated throughout the session.</a:t>
            </a:r>
          </a:p>
          <a:p>
            <a:pPr algn="l"/>
            <a:endParaRPr lang="en-US" b="0" i="0">
              <a:solidFill>
                <a:srgbClr val="000000"/>
              </a:solidFill>
              <a:effectLst/>
              <a:latin typeface="Segoe UI" panose="020B0502040204020203" pitchFamily="34" charset="0"/>
            </a:endParaRPr>
          </a:p>
          <a:p>
            <a:pPr algn="l"/>
            <a:r>
              <a:rPr lang="en-US" b="0" i="0">
                <a:solidFill>
                  <a:srgbClr val="000000"/>
                </a:solidFill>
                <a:effectLst/>
                <a:latin typeface="Segoe UI" panose="020B0502040204020203" pitchFamily="34" charset="0"/>
              </a:rPr>
              <a:t>This policy is further enhanced by </a:t>
            </a:r>
            <a:r>
              <a:rPr lang="en-US" b="1" i="0">
                <a:solidFill>
                  <a:srgbClr val="000000"/>
                </a:solidFill>
                <a:effectLst/>
                <a:latin typeface="Segoe UI" panose="020B0502040204020203" pitchFamily="34" charset="0"/>
              </a:rPr>
              <a:t>Policy Optimization</a:t>
            </a:r>
            <a:r>
              <a:rPr lang="en-US" b="0" i="0">
                <a:solidFill>
                  <a:srgbClr val="000000"/>
                </a:solidFill>
                <a:effectLst/>
                <a:latin typeface="Segoe UI" panose="020B0502040204020203" pitchFamily="34" charset="0"/>
              </a:rPr>
              <a:t>. Governance and Compliance are critical to a strong Zero Trust implementation. Security Posture Assessment and Productivity Optimization are necessary to measure the telemetry throughout the services and systems.</a:t>
            </a:r>
          </a:p>
          <a:p>
            <a:pPr algn="l"/>
            <a:endParaRPr lang="en-US" b="0" i="0">
              <a:solidFill>
                <a:srgbClr val="000000"/>
              </a:solidFill>
              <a:effectLst/>
              <a:latin typeface="Segoe UI" panose="020B0502040204020203" pitchFamily="34" charset="0"/>
            </a:endParaRPr>
          </a:p>
          <a:p>
            <a:pPr algn="l"/>
            <a:r>
              <a:rPr lang="en-US" b="0" i="0">
                <a:solidFill>
                  <a:srgbClr val="000000"/>
                </a:solidFill>
                <a:effectLst/>
                <a:latin typeface="Segoe UI" panose="020B0502040204020203" pitchFamily="34" charset="0"/>
              </a:rPr>
              <a:t>The telemetry and analytics feeds into the </a:t>
            </a:r>
            <a:r>
              <a:rPr lang="en-US" b="1" i="0">
                <a:solidFill>
                  <a:srgbClr val="000000"/>
                </a:solidFill>
                <a:effectLst/>
                <a:latin typeface="Segoe UI" panose="020B0502040204020203" pitchFamily="34" charset="0"/>
              </a:rPr>
              <a:t>Threat Protection</a:t>
            </a:r>
            <a:r>
              <a:rPr lang="en-US" b="0" i="0">
                <a:solidFill>
                  <a:srgbClr val="000000"/>
                </a:solidFill>
                <a:effectLst/>
                <a:latin typeface="Segoe UI" panose="020B0502040204020203" pitchFamily="34" charset="0"/>
              </a:rPr>
              <a:t> system. Large amounts of telemetry and analytics enriched by threat intelligence generates high quality risk assessments that can either be manually investigated or automated. Attacks happen at cloud speed – your defense systems must act at cloud speed and humans just can’t react quickly enough or sift through all the risks. The risk assessment feeds into the policy engine for real-time automated threat protection, and additional manual investigation if needed.</a:t>
            </a:r>
          </a:p>
          <a:p>
            <a:pPr algn="l"/>
            <a:endParaRPr lang="en-US" b="0" i="0">
              <a:solidFill>
                <a:srgbClr val="000000"/>
              </a:solidFill>
              <a:effectLst/>
              <a:latin typeface="Segoe UI" panose="020B0502040204020203" pitchFamily="34" charset="0"/>
            </a:endParaRPr>
          </a:p>
          <a:p>
            <a:pPr algn="l"/>
            <a:r>
              <a:rPr lang="en-US" b="0" i="0">
                <a:solidFill>
                  <a:srgbClr val="000000"/>
                </a:solidFill>
                <a:effectLst/>
                <a:latin typeface="Segoe UI" panose="020B0502040204020203" pitchFamily="34" charset="0"/>
              </a:rPr>
              <a:t>Traffic filtering and segmentation is applied to the evaluation and enforcement from the Zero Trust policy before access is granted to any public or private </a:t>
            </a:r>
            <a:r>
              <a:rPr lang="en-US" b="1" i="0">
                <a:solidFill>
                  <a:srgbClr val="000000"/>
                </a:solidFill>
                <a:effectLst/>
                <a:latin typeface="Segoe UI" panose="020B0502040204020203" pitchFamily="34" charset="0"/>
              </a:rPr>
              <a:t>Network</a:t>
            </a:r>
            <a:r>
              <a:rPr lang="en-US" b="0" i="0">
                <a:solidFill>
                  <a:srgbClr val="000000"/>
                </a:solidFill>
                <a:effectLst/>
                <a:latin typeface="Segoe UI" panose="020B0502040204020203" pitchFamily="34" charset="0"/>
              </a:rPr>
              <a:t>. </a:t>
            </a:r>
            <a:r>
              <a:rPr lang="en-US" b="1" i="0">
                <a:solidFill>
                  <a:srgbClr val="000000"/>
                </a:solidFill>
                <a:effectLst/>
                <a:latin typeface="Segoe UI" panose="020B0502040204020203" pitchFamily="34" charset="0"/>
              </a:rPr>
              <a:t>Data</a:t>
            </a:r>
            <a:r>
              <a:rPr lang="en-US" b="0" i="0">
                <a:solidFill>
                  <a:srgbClr val="000000"/>
                </a:solidFill>
                <a:effectLst/>
                <a:latin typeface="Segoe UI" panose="020B0502040204020203" pitchFamily="34" charset="0"/>
              </a:rPr>
              <a:t> classification, labeling, and encryption should be applied to emails, documents, and structured data. Access to </a:t>
            </a:r>
            <a:r>
              <a:rPr lang="en-US" b="1" i="0">
                <a:solidFill>
                  <a:srgbClr val="000000"/>
                </a:solidFill>
                <a:effectLst/>
                <a:latin typeface="Segoe UI" panose="020B0502040204020203" pitchFamily="34" charset="0"/>
              </a:rPr>
              <a:t>Apps</a:t>
            </a:r>
            <a:r>
              <a:rPr lang="en-US" b="0" i="0">
                <a:solidFill>
                  <a:srgbClr val="000000"/>
                </a:solidFill>
                <a:effectLst/>
                <a:latin typeface="Segoe UI" panose="020B0502040204020203" pitchFamily="34" charset="0"/>
              </a:rPr>
              <a:t> should be adaptive, whether SaaS or on-premises. Runtime control is applied to </a:t>
            </a:r>
            <a:r>
              <a:rPr lang="en-US" b="1" i="0">
                <a:solidFill>
                  <a:srgbClr val="000000"/>
                </a:solidFill>
                <a:effectLst/>
                <a:latin typeface="Segoe UI" panose="020B0502040204020203" pitchFamily="34" charset="0"/>
              </a:rPr>
              <a:t>Infrastructure</a:t>
            </a:r>
            <a:r>
              <a:rPr lang="en-US" b="0" i="0">
                <a:solidFill>
                  <a:srgbClr val="000000"/>
                </a:solidFill>
                <a:effectLst/>
                <a:latin typeface="Segoe UI" panose="020B0502040204020203" pitchFamily="34" charset="0"/>
              </a:rPr>
              <a:t>, with serverless, containers, IaaS, PaaS, and internal sites, with just-in-time (JIT) and Version Controls actively engaged.</a:t>
            </a:r>
          </a:p>
          <a:p>
            <a:pPr algn="l"/>
            <a:endParaRPr lang="en-US" b="0" i="0">
              <a:solidFill>
                <a:srgbClr val="000000"/>
              </a:solidFill>
              <a:effectLst/>
              <a:latin typeface="Segoe UI" panose="020B0502040204020203" pitchFamily="34" charset="0"/>
            </a:endParaRPr>
          </a:p>
          <a:p>
            <a:pPr algn="l"/>
            <a:r>
              <a:rPr lang="en-US" b="0" i="0">
                <a:solidFill>
                  <a:srgbClr val="000000"/>
                </a:solidFill>
                <a:effectLst/>
                <a:latin typeface="Segoe UI" panose="020B0502040204020203" pitchFamily="34" charset="0"/>
              </a:rPr>
              <a:t>Finally, </a:t>
            </a:r>
            <a:r>
              <a:rPr lang="en-US" b="1" i="0">
                <a:solidFill>
                  <a:srgbClr val="000000"/>
                </a:solidFill>
                <a:effectLst/>
                <a:latin typeface="Segoe UI" panose="020B0502040204020203" pitchFamily="34" charset="0"/>
              </a:rPr>
              <a:t>telemetry, analytics, and assessment</a:t>
            </a:r>
            <a:r>
              <a:rPr lang="en-US" b="0" i="0">
                <a:solidFill>
                  <a:srgbClr val="000000"/>
                </a:solidFill>
                <a:effectLst/>
                <a:latin typeface="Segoe UI" panose="020B0502040204020203" pitchFamily="34" charset="0"/>
              </a:rPr>
              <a:t> from the Network, Data, Apps, and Infrastructure are fed back into the Policy Optimization and Threat Protection systems.</a:t>
            </a:r>
          </a:p>
          <a:p>
            <a:endParaRPr lang="en-US"/>
          </a:p>
          <a:p>
            <a:r>
              <a:rPr lang="en-US"/>
              <a:t>More information on Microsoft’s approach to Zero Trust can be found at:</a:t>
            </a:r>
          </a:p>
          <a:p>
            <a:pPr marL="171450" indent="-171450">
              <a:buFont typeface="Arial" panose="020B0604020202020204" pitchFamily="34" charset="0"/>
              <a:buChar char="•"/>
            </a:pPr>
            <a:r>
              <a:rPr lang="en-US"/>
              <a:t>General Information - </a:t>
            </a:r>
            <a:r>
              <a:rPr lang="en-US">
                <a:hlinkClick r:id="rId3"/>
              </a:rPr>
              <a:t>https://aka.ms/ZeroTrust</a:t>
            </a:r>
            <a:endParaRPr lang="en-US"/>
          </a:p>
          <a:p>
            <a:pPr marL="171450" indent="-171450">
              <a:buFont typeface="Arial" panose="020B0604020202020204" pitchFamily="34" charset="0"/>
              <a:buChar char="•"/>
            </a:pPr>
            <a:r>
              <a:rPr lang="en-US" i="0">
                <a:solidFill>
                  <a:srgbClr val="161616"/>
                </a:solidFill>
                <a:effectLst/>
                <a:latin typeface="Segoe UI" panose="020B0502040204020203" pitchFamily="34" charset="0"/>
              </a:rPr>
              <a:t>Deploying Zero Trust solutions</a:t>
            </a:r>
            <a:r>
              <a:rPr lang="en-US"/>
              <a:t> - </a:t>
            </a:r>
            <a:r>
              <a:rPr lang="en-US">
                <a:hlinkClick r:id="rId4"/>
              </a:rPr>
              <a:t>https://learn.microsoft.com/security/zero-trust/deploy/overview</a:t>
            </a:r>
            <a:r>
              <a:rPr lang="en-US"/>
              <a:t> </a:t>
            </a:r>
          </a:p>
          <a:p>
            <a:pPr marL="171450" indent="-171450">
              <a:buFont typeface="Arial" panose="020B0604020202020204" pitchFamily="34" charset="0"/>
              <a:buChar char="•"/>
            </a:pPr>
            <a:r>
              <a:rPr lang="en-US"/>
              <a:t>Zero Trust Rapid Modernization Plan – </a:t>
            </a:r>
            <a:r>
              <a:rPr lang="en-US">
                <a:hlinkClick r:id="rId5"/>
              </a:rPr>
              <a:t>https://aka.ms/ZTRaMP</a:t>
            </a:r>
            <a:r>
              <a:rPr lang="en-US"/>
              <a:t> </a:t>
            </a:r>
          </a:p>
        </p:txBody>
      </p:sp>
      <p:sp>
        <p:nvSpPr>
          <p:cNvPr id="4" name="Slide Number Placeholder 3"/>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CD8B1863-3ED3-4F51-8EEA-C231796A677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43754092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367" rtl="0" eaLnBrk="1" fontAlgn="auto" latinLnBrk="0" hangingPunct="1">
              <a:lnSpc>
                <a:spcPct val="90000"/>
              </a:lnSpc>
              <a:spcBef>
                <a:spcPts val="0"/>
              </a:spcBef>
              <a:spcAft>
                <a:spcPts val="333"/>
              </a:spcAft>
              <a:buClrTx/>
              <a:buSzTx/>
              <a:buFontTx/>
              <a:buNone/>
              <a:tabLst/>
              <a:defRPr/>
            </a:pPr>
            <a:r>
              <a:rPr lang="en-US" b="1" i="0">
                <a:solidFill>
                  <a:srgbClr val="242424"/>
                </a:solidFill>
                <a:effectLst/>
                <a:latin typeface="Segoe UI" panose="020B0502040204020203" pitchFamily="34" charset="0"/>
              </a:rPr>
              <a:t>Key Takeaway: </a:t>
            </a:r>
            <a:r>
              <a:rPr lang="en-US" b="0" i="0">
                <a:solidFill>
                  <a:srgbClr val="242424"/>
                </a:solidFill>
                <a:effectLst/>
                <a:latin typeface="Segoe UI" panose="020B0502040204020203" pitchFamily="34" charset="0"/>
              </a:rPr>
              <a:t>This is Microsoft’s Zero Trust Architecture describing the key technical components of Zero Trust (including which Microsoft Technologies provide this capability). </a:t>
            </a:r>
          </a:p>
          <a:p>
            <a:pPr marL="0" marR="0" lvl="0" indent="0" algn="l" defTabSz="914367" rtl="0" eaLnBrk="1" fontAlgn="auto" latinLnBrk="0" hangingPunct="1">
              <a:lnSpc>
                <a:spcPct val="90000"/>
              </a:lnSpc>
              <a:spcBef>
                <a:spcPts val="0"/>
              </a:spcBef>
              <a:spcAft>
                <a:spcPts val="333"/>
              </a:spcAft>
              <a:buClrTx/>
              <a:buSzTx/>
              <a:buFontTx/>
              <a:buNone/>
              <a:tabLst/>
              <a:defRPr/>
            </a:pPr>
            <a:endParaRPr lang="en-US">
              <a:solidFill>
                <a:srgbClr val="242424"/>
              </a:solidFill>
            </a:endParaRPr>
          </a:p>
          <a:p>
            <a:pPr marL="0" marR="0" lvl="0" indent="0" algn="l" defTabSz="914367" rtl="0" eaLnBrk="1" fontAlgn="auto" latinLnBrk="0" hangingPunct="1">
              <a:lnSpc>
                <a:spcPct val="90000"/>
              </a:lnSpc>
              <a:spcBef>
                <a:spcPts val="0"/>
              </a:spcBef>
              <a:spcAft>
                <a:spcPts val="333"/>
              </a:spcAft>
              <a:buClrTx/>
              <a:buSzTx/>
              <a:buFontTx/>
              <a:buNone/>
              <a:tabLst/>
              <a:defRPr/>
            </a:pPr>
            <a:r>
              <a:rPr lang="en-US" b="1" i="0">
                <a:solidFill>
                  <a:srgbClr val="242424"/>
                </a:solidFill>
                <a:effectLst/>
                <a:latin typeface="Segoe UI" panose="020B0502040204020203" pitchFamily="34" charset="0"/>
              </a:rPr>
              <a:t>Note: </a:t>
            </a:r>
            <a:r>
              <a:rPr lang="en-US" b="0" i="0">
                <a:solidFill>
                  <a:srgbClr val="242424"/>
                </a:solidFill>
                <a:effectLst/>
                <a:latin typeface="Segoe UI" panose="020B0502040204020203" pitchFamily="34" charset="0"/>
              </a:rPr>
              <a:t>Some of these capabilities are not shown on the slide for space reasons. </a:t>
            </a:r>
            <a:endParaRPr lang="en-US">
              <a:solidFill>
                <a:srgbClr val="242424"/>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pPr marL="0" marR="0" lvl="0" indent="0" algn="l" defTabSz="914400" rtl="0" eaLnBrk="1" fontAlgn="auto" latinLnBrk="0" hangingPunct="1">
              <a:lnSpc>
                <a:spcPct val="100000"/>
              </a:lnSpc>
              <a:spcBef>
                <a:spcPts val="0"/>
              </a:spcBef>
              <a:spcAft>
                <a:spcPts val="0"/>
              </a:spcAft>
              <a:buClrTx/>
              <a:buSzTx/>
              <a:buFontTx/>
              <a:buNone/>
              <a:tabLst/>
              <a:defRPr/>
            </a:pPr>
            <a:r>
              <a:rPr lang="en-US" b="1"/>
              <a:t>Identity (Left Upper)</a:t>
            </a:r>
            <a:endParaRPr lang="en-US" b="0"/>
          </a:p>
          <a:p>
            <a:pPr marL="0" lvl="0" indent="0">
              <a:spcAft>
                <a:spcPts val="100"/>
              </a:spcAft>
              <a:buFont typeface="Arial" panose="020B0604020202020204" pitchFamily="34" charset="0"/>
              <a:buNone/>
            </a:pPr>
            <a:r>
              <a:rPr lang="en-US" sz="900"/>
              <a:t>Access Control (Identity and access policy) is critically important to enable and secure access to business assets. Microsoft’s technical capabilities to provide secure identities include:</a:t>
            </a:r>
          </a:p>
          <a:p>
            <a:pPr marL="0" lvl="0" indent="0">
              <a:spcAft>
                <a:spcPts val="100"/>
              </a:spcAft>
              <a:buFont typeface="Arial" panose="020B0604020202020204" pitchFamily="34" charset="0"/>
              <a:buNone/>
            </a:pPr>
            <a:endParaRPr lang="en-US" sz="900"/>
          </a:p>
          <a:p>
            <a:pPr marL="171450" lvl="0" indent="-171450">
              <a:spcAft>
                <a:spcPts val="100"/>
              </a:spcAft>
              <a:buFont typeface="Arial" panose="020B0604020202020204" pitchFamily="34" charset="0"/>
              <a:buChar char="•"/>
            </a:pPr>
            <a:r>
              <a:rPr lang="en-US" sz="900" b="1"/>
              <a:t>Microsoft Entra ID </a:t>
            </a:r>
            <a:r>
              <a:rPr lang="en-US" sz="900"/>
              <a:t>(Formerly Azure AD) is a cloud-based identity and access management service that enables your employees to securely access any resources on cloud services or on premises.</a:t>
            </a:r>
          </a:p>
          <a:p>
            <a:pPr marL="628650" lvl="1" indent="-171450">
              <a:spcAft>
                <a:spcPts val="100"/>
              </a:spcAft>
              <a:buFont typeface="Arial" panose="020B0604020202020204" pitchFamily="34" charset="0"/>
              <a:buChar char="•"/>
            </a:pPr>
            <a:r>
              <a:rPr lang="en-US" sz="900" b="1"/>
              <a:t>Microsoft Entra ID Protection </a:t>
            </a:r>
            <a:r>
              <a:rPr lang="en-US" sz="900"/>
              <a:t>(formerly Azure AD Identity Protection) provides you with a consolidated view into risk events and potential vulnerabilities affecting your organization’s identities.</a:t>
            </a:r>
          </a:p>
          <a:p>
            <a:pPr marL="628650" lvl="1" indent="-171450">
              <a:spcAft>
                <a:spcPts val="100"/>
              </a:spcAft>
              <a:buFont typeface="Arial" panose="020B0604020202020204" pitchFamily="34" charset="0"/>
              <a:buChar char="•"/>
            </a:pPr>
            <a:r>
              <a:rPr lang="en-US" b="0" i="0">
                <a:solidFill>
                  <a:srgbClr val="161616"/>
                </a:solidFill>
                <a:effectLst/>
                <a:latin typeface="Segoe UI" panose="020B0502040204020203" pitchFamily="34" charset="0"/>
              </a:rPr>
              <a:t>A </a:t>
            </a:r>
            <a:r>
              <a:rPr lang="en-US" b="1" i="0">
                <a:solidFill>
                  <a:srgbClr val="161616"/>
                </a:solidFill>
                <a:effectLst/>
                <a:latin typeface="Segoe UI" panose="020B0502040204020203" pitchFamily="34" charset="0"/>
              </a:rPr>
              <a:t>workload identity </a:t>
            </a:r>
            <a:r>
              <a:rPr lang="en-US" b="0" i="0">
                <a:solidFill>
                  <a:srgbClr val="161616"/>
                </a:solidFill>
                <a:effectLst/>
                <a:latin typeface="Segoe UI" panose="020B0502040204020203" pitchFamily="34" charset="0"/>
              </a:rPr>
              <a:t>is an identity you assign to a software workload (such as an application, service, script, or container) to authenticate and access other services and resources. </a:t>
            </a:r>
            <a:endParaRPr lang="en-US"/>
          </a:p>
          <a:p>
            <a:pPr marL="171450" indent="-171450">
              <a:spcAft>
                <a:spcPts val="100"/>
              </a:spcAft>
              <a:buFont typeface="Arial" panose="020B0604020202020204" pitchFamily="34" charset="0"/>
              <a:buChar char="•"/>
            </a:pPr>
            <a:r>
              <a:rPr lang="en-US" sz="900" b="1"/>
              <a:t>Microsoft Defender for Identity </a:t>
            </a:r>
            <a:r>
              <a:rPr lang="en-US" sz="900"/>
              <a:t>(formerly Azure ATP) detects on-premises identity attacks using behavioral analysis (UEBA) + specific detections for Pass the Hash/Ticket/Password, Golden Ticket, Skeleton Key, and others.</a:t>
            </a:r>
          </a:p>
          <a:p>
            <a:pPr marL="171450" indent="-171450">
              <a:spcAft>
                <a:spcPts val="100"/>
              </a:spcAft>
              <a:buFont typeface="Arial" panose="020B0604020202020204" pitchFamily="34" charset="0"/>
              <a:buChar char="•"/>
            </a:pPr>
            <a:r>
              <a:rPr lang="en-CA" sz="900" b="1"/>
              <a:t>Entra ID Governance </a:t>
            </a:r>
            <a:r>
              <a:rPr lang="en-CA" sz="900"/>
              <a:t>allows you to balance your organization's need for security and employee productivity with the right processes and visibility. You get capabilities to ensure that the right people have the right access to the right resources.</a:t>
            </a:r>
          </a:p>
          <a:p>
            <a:pPr>
              <a:spcAft>
                <a:spcPts val="100"/>
              </a:spcAft>
            </a:pPr>
            <a:endParaRPr lang="en-CA" sz="900"/>
          </a:p>
          <a:p>
            <a:pPr>
              <a:spcAft>
                <a:spcPts val="100"/>
              </a:spcAft>
            </a:pPr>
            <a:r>
              <a:rPr lang="en-US" b="1"/>
              <a:t>Zero Trust Policies (Middle)</a:t>
            </a:r>
          </a:p>
          <a:p>
            <a:pPr>
              <a:spcAft>
                <a:spcPts val="100"/>
              </a:spcAft>
            </a:pPr>
            <a:r>
              <a:rPr lang="en-US" sz="900"/>
              <a:t>Microsoft’s technical capabilities to provide access policy enforcement include:</a:t>
            </a:r>
          </a:p>
          <a:p>
            <a:pPr>
              <a:spcAft>
                <a:spcPts val="100"/>
              </a:spcAft>
            </a:pPr>
            <a:endParaRPr lang="en-CA" sz="900"/>
          </a:p>
          <a:p>
            <a:pPr marL="171450" indent="-171450">
              <a:spcAft>
                <a:spcPts val="100"/>
              </a:spcAft>
              <a:buFont typeface="Arial" panose="020B0604020202020204" pitchFamily="34" charset="0"/>
              <a:buChar char="•"/>
            </a:pPr>
            <a:r>
              <a:rPr lang="en-US" sz="900" b="1"/>
              <a:t>Microsoft Entra Conditional Access </a:t>
            </a:r>
            <a:r>
              <a:rPr lang="en-US" sz="900"/>
              <a:t>provides centralized policy control for data and applications by enforcing conditions on account authentication, network location, device health/compliance, and other risk factors. </a:t>
            </a:r>
          </a:p>
          <a:p>
            <a:pPr marL="171450" indent="-171450">
              <a:spcAft>
                <a:spcPts val="100"/>
              </a:spcAft>
              <a:buFont typeface="Arial" panose="020B0604020202020204" pitchFamily="34" charset="0"/>
              <a:buChar char="•"/>
            </a:pPr>
            <a:r>
              <a:rPr lang="en-CA" sz="900" b="1"/>
              <a:t>Entra Public/Private Access </a:t>
            </a:r>
            <a:r>
              <a:rPr lang="en-US" sz="900"/>
              <a:t>Microsoft Entra Internet Access &amp; Private Access (coupled with Microsoft Defender for Cloud Apps) are uniquely built as a solution that converges network, identity, and endpoint access controls so you can secure access to any app or resource, from anywhere</a:t>
            </a:r>
          </a:p>
          <a:p>
            <a:pPr>
              <a:spcAft>
                <a:spcPts val="100"/>
              </a:spcAft>
            </a:pPr>
            <a:endParaRPr lang="en-US"/>
          </a:p>
          <a:p>
            <a:r>
              <a:rPr lang="en-US"/>
              <a:t>User </a:t>
            </a:r>
            <a:r>
              <a:rPr lang="en-US" b="1"/>
              <a:t>Endpoints (Left Lower) </a:t>
            </a:r>
            <a:r>
              <a:rPr lang="en-US" sz="900"/>
              <a:t>are critically important to access control because attackers who compromise them can use them to access or attack business assets. Microsoft’s technical capabilities to secure these assets include:</a:t>
            </a:r>
          </a:p>
          <a:p>
            <a:pPr marL="171450" indent="-171450">
              <a:buFont typeface="Arial" panose="020B0604020202020204" pitchFamily="34" charset="0"/>
              <a:buChar char="•"/>
            </a:pPr>
            <a:r>
              <a:rPr lang="en-US" sz="900" b="1"/>
              <a:t>Intune - </a:t>
            </a:r>
            <a:r>
              <a:rPr lang="en-US" sz="900"/>
              <a:t>Microsoft Intune is a cloud-based mobile device management (MDM) and mobile application management (MAM) service. Intune integrates with Conditional Access to provide device security health signals.</a:t>
            </a:r>
          </a:p>
          <a:p>
            <a:pPr marL="171450" indent="-171450">
              <a:buFont typeface="Arial" panose="020B0604020202020204" pitchFamily="34" charset="0"/>
              <a:buChar char="•"/>
            </a:pPr>
            <a:r>
              <a:rPr lang="en-US" sz="900" b="1"/>
              <a:t>Defender for Endpoint - </a:t>
            </a:r>
            <a:r>
              <a:rPr lang="en-US" sz="900"/>
              <a:t>Microsoft Defender for Endpoint (formerly Defender ATP) provides Endpoint Detection and Response (EDR), Threat and Vulnerability Management (TVM),  automated incident investigation/remediation, and more for Windows, Linux, iOS, and Android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a:t>Microsoft Defender Application Guard (MDAG) </a:t>
            </a:r>
            <a:r>
              <a:rPr lang="en-US" sz="900" b="0" i="1"/>
              <a:t>(not shown) </a:t>
            </a:r>
            <a:r>
              <a:rPr lang="en-US" sz="900"/>
              <a:t>uses hardware isolation techniques to help prevent old and newly emerging attacks while keeping employees productive. For Microsoft Edge, Application Guard helps to isolate enterprise-defined untrusted sites, protecting your company while your employees browse the Internet. For Microsoft Office, Application Guard helps prevents untrusted Word, PowerPoint and Excel files from accessing trusted resources.</a:t>
            </a:r>
            <a:endParaRPr lang="en-US" sz="900" b="1"/>
          </a:p>
          <a:p>
            <a:pPr marL="171450" lvl="0" indent="-171450">
              <a:buFont typeface="Arial" panose="020B0604020202020204" pitchFamily="34" charset="0"/>
              <a:buChar char="•"/>
            </a:pPr>
            <a:r>
              <a:rPr lang="en-US" sz="900" b="1"/>
              <a:t>Azure Virtual Desktop </a:t>
            </a:r>
            <a:r>
              <a:rPr lang="en-US" sz="900" i="1"/>
              <a:t>(not shown) </a:t>
            </a:r>
            <a:r>
              <a:rPr lang="en-US" sz="900"/>
              <a:t>is a desktop and app virtualization service that runs on the cloud.</a:t>
            </a:r>
          </a:p>
          <a:p>
            <a:pPr marL="171450" lvl="0" indent="-171450">
              <a:buFont typeface="Arial" panose="020B0604020202020204" pitchFamily="34" charset="0"/>
              <a:buChar char="•"/>
            </a:pPr>
            <a:r>
              <a:rPr lang="en-US" sz="900" b="1"/>
              <a:t>Windows 365 </a:t>
            </a:r>
            <a:r>
              <a:rPr lang="en-US" sz="900" i="1"/>
              <a:t>(not shown) </a:t>
            </a:r>
            <a:r>
              <a:rPr lang="en-US" sz="900"/>
              <a:t>is a cloud-based service that automatically creates a new type of Windows virtual machine (Cloud PCs) for your end users. Each Cloud PC is assigned to an individual user and is their dedicated Windows device. Windows 365 provides the productivity, security, and collaboration benefits of Microsoft 365.</a:t>
            </a:r>
          </a:p>
          <a:p>
            <a:pPr>
              <a:spcAft>
                <a:spcPts val="100"/>
              </a:spcAft>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a:t>Modern Security Operations (Bottom)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a:defRPr/>
            </a:pPr>
            <a:r>
              <a:rPr lang="en-US" sz="900"/>
              <a:t>Rapid and accurate incident response is required to remove attacker access to business assets from successful attacks.. Microsoft’s technical capabilities to enable effective security operations include: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900" b="1"/>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a:t>Microsoft Defender XDR </a:t>
            </a:r>
            <a:r>
              <a:rPr lang="en-US" sz="900"/>
              <a:t>provides a unified detection and response platform (XDR + SIEM) designed to simplify security operations with integrated detection, automated investigation and response across platforms and clouds. This includes multiple XDR solutions that provide deep coverage across resources including endpoint, email, SaaS applications, identities, IoT, OT, and more, as well as detection from custom data sources via SIEM (Microsoft Sentinel).</a:t>
            </a:r>
          </a:p>
          <a:p>
            <a:pPr marL="171450" indent="-171450">
              <a:buFont typeface="Arial" panose="020B0604020202020204" pitchFamily="34" charset="0"/>
              <a:buChar char="•"/>
              <a:defRPr/>
            </a:pPr>
            <a:r>
              <a:rPr lang="en-US" sz="900" b="1"/>
              <a:t>Microsoft Sentinel </a:t>
            </a:r>
            <a:r>
              <a:rPr lang="en-US" sz="900"/>
              <a:t>is a cloud native SIEM+SOAR solution that integrates with Microsoft Defender XDR and enables you to use UEBA and ML to detect, hunt for, and remediate threats across data sources in your enterprise.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a:t>Data Assets (Right Upper)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pPr>
              <a:defRPr/>
            </a:pPr>
            <a:r>
              <a:rPr lang="en-US" sz="900"/>
              <a:t>Many business critical assets take the form of data and many types of data are closely regulated for privacy, financial, and other important personal/societal reasons. Microsoft’s technical capabilities to secure data include: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900" b="1"/>
          </a:p>
          <a:p>
            <a:pPr marL="171450" indent="-171450">
              <a:buFont typeface="Arial" panose="020B0604020202020204" pitchFamily="34" charset="0"/>
              <a:buChar char="•"/>
              <a:defRPr/>
            </a:pPr>
            <a:r>
              <a:rPr lang="en-US" sz="900" b="1"/>
              <a:t>Defender for Office 365 </a:t>
            </a:r>
            <a:r>
              <a:rPr lang="en-US" sz="900"/>
              <a:t>(formerly Office 365 ATP) provides XDR capabilities including sandbox detonation, integrated threat intelligence, attack simulation &amp; more across Email, SharePoint Online, OneDrive for Business, Teams, etc. </a:t>
            </a:r>
          </a:p>
          <a:p>
            <a:pPr marL="171450" indent="-171450">
              <a:buFont typeface="Arial" panose="020B0604020202020204" pitchFamily="34" charset="0"/>
              <a:buChar char="•"/>
              <a:defRPr/>
            </a:pPr>
            <a:r>
              <a:rPr lang="en-US" b="1" i="0">
                <a:solidFill>
                  <a:srgbClr val="161616"/>
                </a:solidFill>
                <a:effectLst/>
                <a:latin typeface="Segoe UI" panose="020B0502040204020203" pitchFamily="34" charset="0"/>
              </a:rPr>
              <a:t>Microsoft Purview </a:t>
            </a:r>
            <a:r>
              <a:rPr lang="en-US" b="0" i="0">
                <a:solidFill>
                  <a:srgbClr val="161616"/>
                </a:solidFill>
                <a:effectLst/>
                <a:latin typeface="Segoe UI" panose="020B0502040204020203" pitchFamily="34" charset="0"/>
              </a:rPr>
              <a:t>is a comprehensive set of solutions that can help your organization govern, protect, and manage data, wherever it lives. Microsoft Purview solutions provide integrated coverage and help address the fragmentation of data across organizations, the lack of visibility that hampers data protection and governance, and the blurring of traditional IT management roles.</a:t>
            </a:r>
            <a:endParaRPr lang="en-US"/>
          </a:p>
          <a:p>
            <a:pPr marL="628650" lvl="1" indent="-171450">
              <a:buFont typeface="Arial" panose="020B0604020202020204" pitchFamily="34" charset="0"/>
              <a:buChar char="•"/>
              <a:defRPr/>
            </a:pPr>
            <a:r>
              <a:rPr lang="en-US" b="1"/>
              <a:t>Microsoft Purview DLP </a:t>
            </a:r>
            <a:r>
              <a:rPr lang="en-US"/>
              <a:t>- Microsoft Purview implement data loss prevention by defining and applying DLP policies to identify, monitor, and automatically protect sensitive items across Microsoft 365 services such as Teams, Exchange, SharePoint, and OneDrive accounts; Office applications such as Word, Excel, and PowerPoint; Windows 10, Windows 11, and macOS (three latest released versions) endpoints; non-Microsoft cloud apps; on-premises file shares and on-premises SharePoint; and Power BI</a:t>
            </a:r>
          </a:p>
          <a:p>
            <a:pPr marL="628650" lvl="1" indent="-171450">
              <a:buFont typeface="Arial" panose="020B0604020202020204" pitchFamily="34" charset="0"/>
              <a:buChar char="•"/>
              <a:defRPr/>
            </a:pPr>
            <a:r>
              <a:rPr lang="en-US" b="1"/>
              <a:t>Microsoft Purview Information Protection </a:t>
            </a:r>
            <a:r>
              <a:rPr lang="en-US"/>
              <a:t>is a built-in, intelligent, unified, and extensible solution to protect sensitive data in documents and emails across your organization.</a:t>
            </a:r>
          </a:p>
          <a:p>
            <a:pPr marL="171450" indent="-171450">
              <a:buFont typeface="Arial" panose="020B0604020202020204" pitchFamily="34" charset="0"/>
              <a:buChar char="•"/>
              <a:defRPr/>
            </a:pPr>
            <a:r>
              <a:rPr lang="en-US" sz="900" b="1"/>
              <a:t>Microsoft Priva </a:t>
            </a:r>
            <a:r>
              <a:rPr lang="en-US" sz="900"/>
              <a:t>helps you helps organizations safeguard personal data, build a privacy-resilient workplace, and meet regulatory requirements for managing private data. </a:t>
            </a:r>
          </a:p>
          <a:p>
            <a:pPr marL="171450" indent="-171450">
              <a:buFont typeface="Arial" panose="020B0604020202020204" pitchFamily="34" charset="0"/>
              <a:buChar char="•"/>
              <a:defRPr/>
            </a:pPr>
            <a:r>
              <a:rPr lang="en-US" sz="900" b="1"/>
              <a:t>Defender for Cloud (SQL DB/Files) </a:t>
            </a:r>
            <a:r>
              <a:rPr lang="en-US" sz="900" i="1"/>
              <a:t>(not shown)</a:t>
            </a:r>
            <a:r>
              <a:rPr lang="en-US" sz="900"/>
              <a:t>- Defender for Databases in Microsoft Defender for Cloud allows you to protect your entire database estate with attack detection and threat response for the most popular database types in Azure. Defender for Cloud provides protection for the database engines and for data types, according to their attack surface and security risks.</a:t>
            </a:r>
            <a:endParaRPr lang="en-CA" sz="900"/>
          </a:p>
          <a:p>
            <a:pPr marL="171450" indent="-171450">
              <a:buFont typeface="Arial" panose="020B0604020202020204" pitchFamily="34" charset="0"/>
              <a:buChar char="•"/>
              <a:defRPr/>
            </a:pPr>
            <a:r>
              <a:rPr lang="en-US" sz="900" b="1"/>
              <a:t>Intune Mobile App Management (MAM) </a:t>
            </a:r>
            <a:r>
              <a:rPr lang="en-US" sz="900" i="1"/>
              <a:t>(not shown) </a:t>
            </a:r>
            <a:r>
              <a:rPr lang="en-US" sz="900"/>
              <a:t>for unenrolled devices uses app configuration profiles to deploy or configure apps on devices without enrolling the device. When combined with app protection policies, you can protect data within an app.</a:t>
            </a:r>
          </a:p>
          <a:p>
            <a:pPr marL="171450" indent="-171450">
              <a:buFont typeface="Arial" panose="020B0604020202020204" pitchFamily="34" charset="0"/>
              <a:buChar char="•"/>
              <a:defRPr/>
            </a:pPr>
            <a:endParaRPr lang="en-US" sz="900"/>
          </a:p>
          <a:p>
            <a:pPr marR="0" lvl="0" algn="l" defTabSz="914400" rtl="0" eaLnBrk="1" fontAlgn="auto" latinLnBrk="0" hangingPunct="1">
              <a:lnSpc>
                <a:spcPct val="100000"/>
              </a:lnSpc>
              <a:spcBef>
                <a:spcPts val="0"/>
              </a:spcBef>
              <a:spcAft>
                <a:spcPts val="0"/>
              </a:spcAft>
              <a:buClrTx/>
              <a:buSzTx/>
              <a:tabLst/>
              <a:defRPr/>
            </a:pPr>
            <a:r>
              <a:rPr lang="en-US" sz="900" b="1"/>
              <a:t>Apps (Right Middle)</a:t>
            </a:r>
          </a:p>
          <a:p>
            <a:pPr marL="171450" indent="-171450">
              <a:buFont typeface="Arial" panose="020B0604020202020204" pitchFamily="34" charset="0"/>
              <a:buChar char="•"/>
            </a:pPr>
            <a:r>
              <a:rPr lang="en-US" b="1"/>
              <a:t>GitHub Advanced Security </a:t>
            </a:r>
            <a:r>
              <a:rPr lang="en-US"/>
              <a:t>provides DevSecOps and Application development security that integrates natively in the developer workflow including code scanning, secret scanning, alerting, security policies, and more. </a:t>
            </a:r>
            <a:endParaRPr lang="en-US" b="1"/>
          </a:p>
          <a:p>
            <a:pPr marL="171450" indent="-171450">
              <a:buFont typeface="Arial" panose="020B0604020202020204" pitchFamily="34" charset="0"/>
              <a:buChar char="•"/>
            </a:pPr>
            <a:r>
              <a:rPr lang="en-US" sz="900" b="1"/>
              <a:t>Defender for Cloud Apps </a:t>
            </a:r>
            <a:r>
              <a:rPr lang="en-US" sz="900"/>
              <a:t>(formerly Microsoft Cloud App Security or MCAS) Provides key XDR capabilities for Security Operations for SaaS applications as well as Shadow IT Risk management, Info Protection / DLP, Session Monitoring &amp; Control, and more. </a:t>
            </a:r>
          </a:p>
          <a:p>
            <a:pPr marL="171450" indent="-171450">
              <a:buFont typeface="Arial" panose="020B0604020202020204" pitchFamily="34" charset="0"/>
              <a:buChar char="•"/>
            </a:pPr>
            <a:r>
              <a:rPr lang="en-US" b="1"/>
              <a:t>Microsoft Defender for APIs </a:t>
            </a:r>
            <a:r>
              <a:rPr lang="en-US"/>
              <a:t>is a plan provided by Microsoft Defender for Cloud that offers full lifecycle protection, detection, and response coverage for APIs.</a:t>
            </a:r>
          </a:p>
          <a:p>
            <a:pPr marL="171450" indent="-171450">
              <a:buFont typeface="Arial" panose="020B0604020202020204" pitchFamily="34" charset="0"/>
              <a:buChar char="•"/>
            </a:pPr>
            <a:endParaRPr lang="en-US" sz="900"/>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pPr marL="0" marR="0" lvl="0" indent="0" algn="l" defTabSz="914400" rtl="0" eaLnBrk="1" fontAlgn="auto" latinLnBrk="0" hangingPunct="1">
              <a:lnSpc>
                <a:spcPct val="100000"/>
              </a:lnSpc>
              <a:spcBef>
                <a:spcPts val="0"/>
              </a:spcBef>
              <a:spcAft>
                <a:spcPts val="0"/>
              </a:spcAft>
              <a:buClrTx/>
              <a:buSzTx/>
              <a:buFontTx/>
              <a:buNone/>
              <a:tabLst/>
              <a:defRPr/>
            </a:pPr>
            <a:r>
              <a:rPr lang="en-US" b="1"/>
              <a:t>Infrastructure (System Assets – Right Lower)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r>
              <a:rPr lang="en-US" sz="900"/>
              <a:t>It’s critical to protect the assets you have today providing business critical services as well as the new assets your organization is creating or acquiring each day. </a:t>
            </a:r>
          </a:p>
          <a:p>
            <a:r>
              <a:rPr lang="en-US" sz="900"/>
              <a:t>Cloud and on-premises infrastructure and applications host business critical assets that are frequently targeted by attackers. Microsoft’s technical capabilities to secure these assets include:</a:t>
            </a:r>
          </a:p>
          <a:p>
            <a:pPr marL="0" lvl="0" indent="0">
              <a:buFont typeface="Arial" panose="020B0604020202020204" pitchFamily="34" charset="0"/>
              <a:buNone/>
            </a:pPr>
            <a:endParaRPr lang="en-US" sz="900" b="1"/>
          </a:p>
          <a:p>
            <a:pPr marL="171450" indent="-171450">
              <a:buFont typeface="Arial" panose="020B0604020202020204" pitchFamily="34" charset="0"/>
              <a:buChar char="•"/>
            </a:pPr>
            <a:r>
              <a:rPr lang="en-CA" sz="900" b="1"/>
              <a:t>Entra Permissions Management (formerly </a:t>
            </a:r>
            <a:r>
              <a:rPr lang="en-CA" sz="900" b="1" err="1"/>
              <a:t>Cloudknox</a:t>
            </a:r>
            <a:r>
              <a:rPr lang="en-CA" sz="900" b="1"/>
              <a:t>) </a:t>
            </a:r>
            <a:r>
              <a:rPr lang="en-CA" sz="900"/>
              <a:t>provides </a:t>
            </a:r>
            <a:r>
              <a:rPr lang="en-US" sz="900"/>
              <a:t>Cloud infrastructure entitlement management (CIEM) solution that detects, automatically right-sizes, and continuously monitors unused/excessive permissions across </a:t>
            </a:r>
            <a:r>
              <a:rPr lang="en-US" sz="900" err="1"/>
              <a:t>multicloud</a:t>
            </a:r>
            <a:r>
              <a:rPr lang="en-US" sz="900"/>
              <a:t> infrastructures in Azure, Amazon Web Services (AWS), &amp; Google Cloud Platform (GCP)</a:t>
            </a:r>
          </a:p>
          <a:p>
            <a:pPr marL="171450" lvl="0" indent="-171450">
              <a:buFont typeface="Arial" panose="020B0604020202020204" pitchFamily="34" charset="0"/>
              <a:buChar char="•"/>
            </a:pPr>
            <a:r>
              <a:rPr lang="en-US" sz="900" b="1"/>
              <a:t>Microsoft Defender for Cloud </a:t>
            </a:r>
            <a:r>
              <a:rPr lang="en-US" sz="900"/>
              <a:t>provides XDR and CSPM capabilities to posture management and security operations for Azure, AWS, GCP, and on-premises resources (VMs, DevSecOps, Networks, Kubernetes/Containers, SQL, Storage, IoT/OT, &amp; more)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a:t>Azure Arc </a:t>
            </a:r>
            <a:r>
              <a:rPr lang="en-US" sz="900"/>
              <a:t>extends Azure management to resources in other clouds and on-premises datacenters, enabling consistent management &amp; security experience across platforms. Azure Arc projects these resources into ARM to be managed by tooling like Microsoft Defender</a:t>
            </a:r>
            <a:endParaRPr lang="en-US" sz="900" b="1"/>
          </a:p>
          <a:p>
            <a:pPr marL="171450" marR="0" indent="-171450" fontAlgn="t">
              <a:spcBef>
                <a:spcPts val="0"/>
              </a:spcBef>
              <a:spcAft>
                <a:spcPts val="0"/>
              </a:spcAft>
              <a:buFont typeface="Arial" panose="020B0604020202020204" pitchFamily="34" charset="0"/>
              <a:buChar char="•"/>
            </a:pPr>
            <a:r>
              <a:rPr lang="en-US" b="1"/>
              <a:t>Azure Networking </a:t>
            </a:r>
            <a:r>
              <a:rPr lang="en-US"/>
              <a:t>includes:</a:t>
            </a:r>
          </a:p>
          <a:p>
            <a:pPr marL="628650" lvl="1" indent="-171450" fontAlgn="t">
              <a:buFont typeface="Arial" panose="020B0604020202020204" pitchFamily="34" charset="0"/>
              <a:buChar char="•"/>
            </a:pPr>
            <a:r>
              <a:rPr lang="en-US" b="1"/>
              <a:t>Azure Firewall </a:t>
            </a:r>
            <a:r>
              <a:rPr lang="en-US"/>
              <a:t>is a managed, cloud-based network security service that protects your Azure Virtual Network resources. It is a fully stateful firewall as a service with built-in high availability and unrestricted cloud scalability.</a:t>
            </a:r>
          </a:p>
          <a:p>
            <a:pPr marL="628650" lvl="1" indent="-171450" fontAlgn="t">
              <a:buFont typeface="Arial" panose="020B0604020202020204" pitchFamily="34" charset="0"/>
              <a:buChar char="•"/>
            </a:pPr>
            <a:r>
              <a:rPr lang="en-US" b="1"/>
              <a:t>Azure Web Application Firewall </a:t>
            </a:r>
            <a:r>
              <a:rPr lang="en-US"/>
              <a:t>is a feature of Application Gateway that provides centralized protection of your web applications from common exploits and vulnerabilities like SQL injection attacks, cross site scripting attacks using OWASP core rule sets 3.0 or 2.2.9. </a:t>
            </a:r>
          </a:p>
          <a:p>
            <a:pPr marL="628650" lvl="1" indent="-171450" fontAlgn="t">
              <a:buFont typeface="Arial" panose="020B0604020202020204" pitchFamily="34" charset="0"/>
              <a:buChar char="•"/>
            </a:pPr>
            <a:r>
              <a:rPr lang="en-US"/>
              <a:t>Additional built in controls for access control and traffic routings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i="0">
                <a:solidFill>
                  <a:srgbClr val="161616"/>
                </a:solidFill>
                <a:effectLst/>
                <a:latin typeface="Segoe UI" panose="020B0502040204020203" pitchFamily="34" charset="0"/>
              </a:rPr>
              <a:t>Azure </a:t>
            </a:r>
            <a:r>
              <a:rPr lang="en-US" sz="900" b="1" i="0" err="1">
                <a:solidFill>
                  <a:srgbClr val="161616"/>
                </a:solidFill>
                <a:effectLst/>
                <a:latin typeface="Segoe UI" panose="020B0502040204020203" pitchFamily="34" charset="0"/>
              </a:rPr>
              <a:t>Automanage</a:t>
            </a:r>
            <a:r>
              <a:rPr lang="en-US" sz="900" b="1" i="0">
                <a:solidFill>
                  <a:srgbClr val="161616"/>
                </a:solidFill>
                <a:effectLst/>
                <a:latin typeface="Segoe UI" panose="020B0502040204020203" pitchFamily="34" charset="0"/>
              </a:rPr>
              <a:t> </a:t>
            </a:r>
            <a:r>
              <a:rPr lang="en-US" sz="900" i="1">
                <a:solidFill>
                  <a:srgbClr val="161616"/>
                </a:solidFill>
                <a:effectLst/>
                <a:latin typeface="Segoe UI" panose="020B0502040204020203" pitchFamily="34" charset="0"/>
              </a:rPr>
              <a:t>(not shown) </a:t>
            </a:r>
            <a:r>
              <a:rPr lang="en-US" sz="900" b="0" i="0">
                <a:solidFill>
                  <a:srgbClr val="161616"/>
                </a:solidFill>
                <a:effectLst/>
                <a:latin typeface="Segoe UI" panose="020B0502040204020203" pitchFamily="34" charset="0"/>
              </a:rPr>
              <a:t>machine best practices is a service that simplifies the process of discovering, onboarding, and configuring certain services in Azure that benefit your virtual machine (such as </a:t>
            </a:r>
            <a:r>
              <a:rPr lang="en-US" sz="900" b="0" i="0" u="none" strike="noStrike">
                <a:effectLst/>
                <a:latin typeface="Segoe UI" panose="020B0502040204020203" pitchFamily="34" charset="0"/>
                <a:hlinkClick r:id="rId3"/>
              </a:rPr>
              <a:t>Azure Update Management</a:t>
            </a:r>
            <a:r>
              <a:rPr lang="en-US" sz="900" b="0" i="0">
                <a:solidFill>
                  <a:srgbClr val="161616"/>
                </a:solidFill>
                <a:effectLst/>
                <a:latin typeface="Segoe UI" panose="020B0502040204020203" pitchFamily="34" charset="0"/>
              </a:rPr>
              <a:t> and </a:t>
            </a:r>
            <a:r>
              <a:rPr lang="en-US" sz="900" b="0" i="0" u="none" strike="noStrike">
                <a:effectLst/>
                <a:latin typeface="Segoe UI" panose="020B0502040204020203" pitchFamily="34" charset="0"/>
                <a:hlinkClick r:id="rId4"/>
              </a:rPr>
              <a:t>Azure Backup</a:t>
            </a:r>
            <a:r>
              <a:rPr lang="en-US" sz="900" b="0" i="0">
                <a:solidFill>
                  <a:srgbClr val="161616"/>
                </a:solidFill>
                <a:effectLst/>
                <a:latin typeface="Segoe UI" panose="020B0502040204020203" pitchFamily="34" charset="0"/>
              </a:rPr>
              <a:t>.)</a:t>
            </a:r>
            <a:endParaRPr lang="en-US" sz="900" b="1"/>
          </a:p>
          <a:p>
            <a:pPr marL="0" lvl="0" indent="0">
              <a:buFont typeface="Arial" panose="020B0604020202020204" pitchFamily="34" charset="0"/>
              <a:buNone/>
            </a:pPr>
            <a:endParaRPr lang="en-US" sz="900"/>
          </a:p>
          <a:p>
            <a:pPr marL="0" lvl="0" indent="0">
              <a:buFont typeface="Arial" panose="020B0604020202020204" pitchFamily="34" charset="0"/>
              <a:buNone/>
            </a:pPr>
            <a:endParaRPr lang="en-US" sz="90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900" b="1"/>
              <a:t>Additional Information: Integration, Feedback, and Continuous Improvement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900" b="1"/>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900"/>
              <a:t>Zero Trust requires integration to ensure that signals and context are shared between tools/teams and are adapting to continuous changes by attackers. Zero Trust also requires feedback mechanisms to enable continuous improvement of policy, technology, configurations, and more.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pPr marL="0" marR="0" lvl="0" indent="0" algn="l" defTabSz="914367" rtl="0" eaLnBrk="1" fontAlgn="auto" latinLnBrk="0" hangingPunct="1">
              <a:lnSpc>
                <a:spcPct val="90000"/>
              </a:lnSpc>
              <a:spcBef>
                <a:spcPts val="0"/>
              </a:spcBef>
              <a:spcAft>
                <a:spcPts val="333"/>
              </a:spcAft>
              <a:buClrTx/>
              <a:buSzTx/>
              <a:buFontTx/>
              <a:buNone/>
              <a:tabLst/>
              <a:defRPr/>
            </a:pPr>
            <a:endParaRPr lang="en-US" b="0" i="0">
              <a:solidFill>
                <a:srgbClr val="242424"/>
              </a:solidFill>
              <a:effectLst/>
              <a:latin typeface="Segoe UI" panose="020B0502040204020203" pitchFamily="34" charset="0"/>
            </a:endParaRPr>
          </a:p>
          <a:p>
            <a:pPr algn="l"/>
            <a:endParaRPr lang="en-US" b="1" i="0">
              <a:solidFill>
                <a:srgbClr val="242424"/>
              </a:solidFill>
              <a:effectLst/>
              <a:latin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CD8B1863-3ED3-4F51-8EEA-C231796A677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41369500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defTabSz="1728931">
              <a:spcAft>
                <a:spcPts val="630"/>
              </a:spcAft>
              <a:defRPr/>
            </a:pPr>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This is a visual depiction of how many organizations manage risk and provide oversight to it</a:t>
            </a:r>
          </a:p>
          <a:p>
            <a:pPr defTabSz="1728931">
              <a:spcAft>
                <a:spcPts val="630"/>
              </a:spcAft>
              <a:defRPr/>
            </a:pPr>
            <a:endParaRPr lang="en-US">
              <a:latin typeface="Segoe UI" panose="020B0502040204020203" pitchFamily="34" charset="0"/>
              <a:cs typeface="Segoe UI" panose="020B0502040204020203" pitchFamily="34" charset="0"/>
            </a:endParaRPr>
          </a:p>
          <a:p>
            <a:pPr algn="l"/>
            <a:r>
              <a:rPr lang="en-US" b="0" i="0">
                <a:effectLst/>
                <a:latin typeface="Segoe UI" panose="020B0502040204020203" pitchFamily="34" charset="0"/>
                <a:cs typeface="Segoe UI" panose="020B0502040204020203" pitchFamily="34" charset="0"/>
              </a:rPr>
              <a:t>Organizations manage many different types of risk as depicted here. </a:t>
            </a:r>
          </a:p>
          <a:p>
            <a:pPr algn="l"/>
            <a:endParaRPr lang="en-US" b="0" i="0">
              <a:effectLst/>
              <a:latin typeface="Segoe UI" panose="020B0502040204020203" pitchFamily="34" charset="0"/>
              <a:cs typeface="Segoe UI" panose="020B0502040204020203" pitchFamily="34" charset="0"/>
            </a:endParaRPr>
          </a:p>
          <a:p>
            <a:pPr algn="l"/>
            <a:r>
              <a:rPr lang="en-US" b="1" i="0">
                <a:effectLst/>
                <a:latin typeface="Segoe UI" panose="020B0502040204020203" pitchFamily="34" charset="0"/>
                <a:cs typeface="Segoe UI" panose="020B0502040204020203" pitchFamily="34" charset="0"/>
              </a:rPr>
              <a:t>CLICK 1 – Technology Risks Changing</a:t>
            </a:r>
          </a:p>
          <a:p>
            <a:pPr algn="l"/>
            <a:endParaRPr lang="en-US" b="0" i="0">
              <a:effectLst/>
              <a:latin typeface="Segoe UI" panose="020B0502040204020203" pitchFamily="34" charset="0"/>
              <a:cs typeface="Segoe UI" panose="020B0502040204020203" pitchFamily="34" charset="0"/>
            </a:endParaRPr>
          </a:p>
          <a:p>
            <a:pPr algn="l"/>
            <a:r>
              <a:rPr lang="en-US" b="0" i="0">
                <a:effectLst/>
                <a:latin typeface="Segoe UI" panose="020B0502040204020203" pitchFamily="34" charset="0"/>
                <a:cs typeface="Segoe UI" panose="020B0502040204020203" pitchFamily="34" charset="0"/>
              </a:rPr>
              <a:t>In today’s digital era, organizations are seeing two risk pressures:</a:t>
            </a:r>
          </a:p>
          <a:p>
            <a:pPr marL="317800" indent="-317800">
              <a:buFont typeface="Arial" panose="020B0604020202020204" pitchFamily="34" charset="0"/>
              <a:buChar char="•"/>
            </a:pPr>
            <a:r>
              <a:rPr lang="en-US" b="0" i="0">
                <a:effectLst/>
                <a:latin typeface="Segoe UI" panose="020B0502040204020203" pitchFamily="34" charset="0"/>
                <a:cs typeface="Segoe UI" panose="020B0502040204020203" pitchFamily="34" charset="0"/>
              </a:rPr>
              <a:t>Mitigating </a:t>
            </a:r>
            <a:r>
              <a:rPr lang="en-US" b="1" i="0">
                <a:effectLst/>
                <a:latin typeface="Segoe UI" panose="020B0502040204020203" pitchFamily="34" charset="0"/>
                <a:cs typeface="Segoe UI" panose="020B0502040204020203" pitchFamily="34" charset="0"/>
              </a:rPr>
              <a:t>market relevancy </a:t>
            </a:r>
            <a:r>
              <a:rPr lang="en-US" b="0" i="0">
                <a:effectLst/>
                <a:latin typeface="Segoe UI" panose="020B0502040204020203" pitchFamily="34" charset="0"/>
                <a:cs typeface="Segoe UI" panose="020B0502040204020203" pitchFamily="34" charset="0"/>
              </a:rPr>
              <a:t>risks relies on rapid adoption and integration of technology to meet market preferences, putting pressure on technology teams. </a:t>
            </a:r>
          </a:p>
          <a:p>
            <a:pPr marL="317800" indent="-317800">
              <a:buFont typeface="Arial" panose="020B0604020202020204" pitchFamily="34" charset="0"/>
              <a:buChar char="•"/>
            </a:pPr>
            <a:r>
              <a:rPr lang="en-US" b="0" i="0">
                <a:effectLst/>
                <a:latin typeface="Segoe UI" panose="020B0502040204020203" pitchFamily="34" charset="0"/>
                <a:cs typeface="Segoe UI" panose="020B0502040204020203" pitchFamily="34" charset="0"/>
              </a:rPr>
              <a:t>Mitigating </a:t>
            </a:r>
            <a:r>
              <a:rPr lang="en-US" b="1" i="0">
                <a:effectLst/>
                <a:latin typeface="Segoe UI" panose="020B0502040204020203" pitchFamily="34" charset="0"/>
                <a:cs typeface="Segoe UI" panose="020B0502040204020203" pitchFamily="34" charset="0"/>
              </a:rPr>
              <a:t>cybersecurity </a:t>
            </a:r>
            <a:r>
              <a:rPr lang="en-US" b="0" i="0">
                <a:effectLst/>
                <a:latin typeface="Segoe UI" panose="020B0502040204020203" pitchFamily="34" charset="0"/>
                <a:cs typeface="Segoe UI" panose="020B0502040204020203" pitchFamily="34" charset="0"/>
              </a:rPr>
              <a:t>risks relies on organizations to integrate security culture, knowledge, and tools into business and IT processes to protect against business disruption from attacks. </a:t>
            </a:r>
          </a:p>
          <a:p>
            <a:pPr algn="l"/>
            <a:endParaRPr lang="en-US" b="0" i="0">
              <a:effectLst/>
              <a:latin typeface="Segoe UI" panose="020B0502040204020203" pitchFamily="34" charset="0"/>
              <a:cs typeface="Segoe UI" panose="020B0502040204020203" pitchFamily="34" charset="0"/>
            </a:endParaRPr>
          </a:p>
          <a:p>
            <a:pPr algn="l"/>
            <a:r>
              <a:rPr lang="en-US" b="0" i="0">
                <a:effectLst/>
                <a:latin typeface="Segoe UI" panose="020B0502040204020203" pitchFamily="34" charset="0"/>
                <a:cs typeface="Segoe UI" panose="020B0502040204020203" pitchFamily="34" charset="0"/>
              </a:rPr>
              <a:t>Reconciling these two different urgent requirements at the same time is very challenging for organizations to manage. </a:t>
            </a:r>
            <a:br>
              <a:rPr lang="en-US">
                <a:latin typeface="Segoe UI" panose="020B0502040204020203" pitchFamily="34" charset="0"/>
                <a:cs typeface="Segoe UI" panose="020B0502040204020203" pitchFamily="34" charset="0"/>
              </a:rPr>
            </a:br>
            <a:endParaRPr lang="en-US">
              <a:latin typeface="Segoe UI" panose="020B0502040204020203" pitchFamily="34" charset="0"/>
              <a:cs typeface="Segoe UI" panose="020B0502040204020203" pitchFamily="34" charset="0"/>
            </a:endParaRPr>
          </a:p>
          <a:p>
            <a:endParaRPr lang="en-US">
              <a:latin typeface="Segoe UI" panose="020B0502040204020203" pitchFamily="34" charset="0"/>
              <a:cs typeface="Segoe UI" panose="020B0502040204020203" pitchFamily="34" charset="0"/>
            </a:endParaRPr>
          </a:p>
          <a:p>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73F4D-9010-4783-B2C3-7060F299A09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137146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900" b="1">
                <a:latin typeface="Segoe UI" panose="020B0502040204020203" pitchFamily="34" charset="0"/>
                <a:cs typeface="Segoe UI" panose="020B0502040204020203" pitchFamily="34" charset="0"/>
              </a:rPr>
              <a:t>Key Takeaway: </a:t>
            </a:r>
            <a:r>
              <a:rPr lang="en-US" sz="900">
                <a:latin typeface="Segoe UI" panose="020B0502040204020203" pitchFamily="34" charset="0"/>
                <a:cs typeface="Segoe UI" panose="020B0502040204020203" pitchFamily="34" charset="0"/>
              </a:rPr>
              <a:t>These are the organizational functions required to manage information security risk and some insights on how it is changing</a:t>
            </a:r>
          </a:p>
          <a:p>
            <a:endParaRPr lang="en-US" sz="9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a:latin typeface="Segoe UI" panose="020B0502040204020203" pitchFamily="34" charset="0"/>
                <a:cs typeface="Segoe UI" panose="020B0502040204020203" pitchFamily="34" charset="0"/>
              </a:rPr>
              <a:t>Security Leadership includes guiding </a:t>
            </a:r>
            <a:r>
              <a:rPr lang="en-US" sz="900" b="1">
                <a:latin typeface="Segoe UI" panose="020B0502040204020203" pitchFamily="34" charset="0"/>
                <a:cs typeface="Segoe UI" panose="020B0502040204020203" pitchFamily="34" charset="0"/>
              </a:rPr>
              <a:t>the organizational culture </a:t>
            </a:r>
            <a:r>
              <a:rPr lang="en-US" sz="900">
                <a:latin typeface="Segoe UI" panose="020B0502040204020203" pitchFamily="34" charset="0"/>
                <a:cs typeface="Segoe UI" panose="020B0502040204020203" pitchFamily="34" charset="0"/>
              </a:rPr>
              <a:t>as well as the authoring or approving of </a:t>
            </a:r>
            <a:r>
              <a:rPr lang="en-US" sz="900" b="1">
                <a:latin typeface="Segoe UI" panose="020B0502040204020203" pitchFamily="34" charset="0"/>
                <a:cs typeface="Segoe UI" panose="020B0502040204020203" pitchFamily="34" charset="0"/>
              </a:rPr>
              <a:t>policy and standards</a:t>
            </a:r>
            <a:r>
              <a:rPr lang="en-US" sz="900">
                <a:latin typeface="Segoe UI" panose="020B0502040204020203" pitchFamily="34" charset="0"/>
                <a:cs typeface="Segoe UI" panose="020B0502040204020203" pitchFamily="34" charset="0"/>
              </a:rPr>
              <a:t>. This should be aligned to the mission and risk appetite of the organization, focus on both enabling productivity and securing assets (carefully balancing those when required), and staying agile to meet the continuously evolving environment.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900" b="1">
                <a:latin typeface="Segoe UI" panose="020B0502040204020203" pitchFamily="34" charset="0"/>
                <a:cs typeface="Segoe UI" panose="020B0502040204020203" pitchFamily="34" charset="0"/>
              </a:rPr>
              <a:t>Note: </a:t>
            </a:r>
            <a:r>
              <a:rPr lang="en-US" sz="900">
                <a:latin typeface="Segoe UI" panose="020B0502040204020203" pitchFamily="34" charset="0"/>
                <a:cs typeface="Segoe UI" panose="020B0502040204020203" pitchFamily="34" charset="0"/>
              </a:rPr>
              <a:t>Security Leadership is often supported by a </a:t>
            </a:r>
            <a:r>
              <a:rPr lang="en-US" sz="900" b="1">
                <a:latin typeface="Segoe UI" panose="020B0502040204020203" pitchFamily="34" charset="0"/>
                <a:cs typeface="Segoe UI" panose="020B0502040204020203" pitchFamily="34" charset="0"/>
              </a:rPr>
              <a:t>program management office </a:t>
            </a:r>
            <a:r>
              <a:rPr lang="en-US" sz="900">
                <a:latin typeface="Segoe UI" panose="020B0502040204020203" pitchFamily="34" charset="0"/>
                <a:cs typeface="Segoe UI" panose="020B0502040204020203" pitchFamily="34" charset="0"/>
              </a:rPr>
              <a:t>to drive large/ complex programs and measure success (sometimes within the security organization, sometimes provided by another internal group). </a:t>
            </a:r>
          </a:p>
          <a:p>
            <a:endParaRPr lang="en-US" sz="900">
              <a:latin typeface="Segoe UI" panose="020B0502040204020203" pitchFamily="34" charset="0"/>
              <a:cs typeface="Segoe UI" panose="020B0502040204020203" pitchFamily="34" charset="0"/>
            </a:endParaRPr>
          </a:p>
          <a:p>
            <a:r>
              <a:rPr lang="en-US" sz="900" b="1">
                <a:latin typeface="Segoe UI" panose="020B0502040204020203" pitchFamily="34" charset="0"/>
                <a:cs typeface="Segoe UI" panose="020B0502040204020203" pitchFamily="34" charset="0"/>
              </a:rPr>
              <a:t>CLICK 1</a:t>
            </a:r>
          </a:p>
          <a:p>
            <a:endParaRPr lang="en-US" sz="900">
              <a:latin typeface="Segoe UI" panose="020B0502040204020203" pitchFamily="34" charset="0"/>
              <a:cs typeface="Segoe UI" panose="020B0502040204020203" pitchFamily="34" charset="0"/>
            </a:endParaRPr>
          </a:p>
          <a:p>
            <a:r>
              <a:rPr lang="en-US" sz="900">
                <a:latin typeface="Segoe UI" panose="020B0502040204020203" pitchFamily="34" charset="0"/>
                <a:cs typeface="Segoe UI" panose="020B0502040204020203" pitchFamily="34" charset="0"/>
              </a:rPr>
              <a:t>Organizational policy and standards should inform and be informed by both security architecture and compliance requirements. The policy should be designed to meet the organization’s risk appetite and incorporate</a:t>
            </a:r>
          </a:p>
          <a:p>
            <a:pPr marL="228600" indent="-228600">
              <a:buAutoNum type="arabicPeriod"/>
            </a:pPr>
            <a:r>
              <a:rPr lang="en-US" sz="900">
                <a:latin typeface="Segoe UI" panose="020B0502040204020203" pitchFamily="34" charset="0"/>
                <a:cs typeface="Segoe UI" panose="020B0502040204020203" pitchFamily="34" charset="0"/>
              </a:rPr>
              <a:t>Regulatory compliance requirements and current compliance status (requirements met, risks accepted, etc.)</a:t>
            </a:r>
          </a:p>
          <a:p>
            <a:pPr marL="228600" indent="-228600">
              <a:buAutoNum type="arabicPeriod"/>
            </a:pPr>
            <a:r>
              <a:rPr lang="en-US" sz="900">
                <a:latin typeface="Segoe UI" panose="020B0502040204020203" pitchFamily="34" charset="0"/>
                <a:cs typeface="Segoe UI" panose="020B0502040204020203" pitchFamily="34" charset="0"/>
              </a:rPr>
              <a:t>Architectural assessment of current state and what is technically possible to design, implement, and enforce</a:t>
            </a:r>
          </a:p>
          <a:p>
            <a:endParaRPr lang="en-US" sz="900">
              <a:latin typeface="Segoe UI" panose="020B0502040204020203" pitchFamily="34" charset="0"/>
              <a:cs typeface="Segoe UI" panose="020B0502040204020203" pitchFamily="34" charset="0"/>
            </a:endParaRPr>
          </a:p>
          <a:p>
            <a:r>
              <a:rPr lang="en-US" sz="900" b="1">
                <a:latin typeface="Segoe UI" panose="020B0502040204020203" pitchFamily="34" charset="0"/>
                <a:cs typeface="Segoe UI" panose="020B0502040204020203" pitchFamily="34" charset="0"/>
              </a:rPr>
              <a:t>CLICK 2</a:t>
            </a:r>
          </a:p>
          <a:p>
            <a:endParaRPr lang="en-US" sz="900">
              <a:latin typeface="Segoe UI" panose="020B0502040204020203" pitchFamily="34" charset="0"/>
              <a:cs typeface="Segoe UI" panose="020B0502040204020203" pitchFamily="34" charset="0"/>
            </a:endParaRPr>
          </a:p>
          <a:p>
            <a:r>
              <a:rPr lang="en-US" sz="900">
                <a:latin typeface="Segoe UI" panose="020B0502040204020203" pitchFamily="34" charset="0"/>
                <a:cs typeface="Segoe UI" panose="020B0502040204020203" pitchFamily="34" charset="0"/>
              </a:rPr>
              <a:t>The </a:t>
            </a:r>
            <a:r>
              <a:rPr lang="en-US" sz="900" b="1">
                <a:latin typeface="Segoe UI" panose="020B0502040204020203" pitchFamily="34" charset="0"/>
                <a:cs typeface="Segoe UI" panose="020B0502040204020203" pitchFamily="34" charset="0"/>
              </a:rPr>
              <a:t>Security Architecture </a:t>
            </a:r>
            <a:r>
              <a:rPr lang="en-US" sz="900">
                <a:latin typeface="Segoe UI" panose="020B0502040204020203" pitchFamily="34" charset="0"/>
                <a:cs typeface="Segoe UI" panose="020B0502040204020203" pitchFamily="34" charset="0"/>
              </a:rPr>
              <a:t>and </a:t>
            </a:r>
            <a:r>
              <a:rPr lang="en-US" sz="900" b="1">
                <a:latin typeface="Segoe UI" panose="020B0502040204020203" pitchFamily="34" charset="0"/>
                <a:cs typeface="Segoe UI" panose="020B0502040204020203" pitchFamily="34" charset="0"/>
              </a:rPr>
              <a:t>Compliance </a:t>
            </a:r>
            <a:r>
              <a:rPr lang="en-US" sz="900">
                <a:latin typeface="Segoe UI" panose="020B0502040204020203" pitchFamily="34" charset="0"/>
                <a:cs typeface="Segoe UI" panose="020B0502040204020203" pitchFamily="34" charset="0"/>
              </a:rPr>
              <a:t>requirements are then be designed and implemented in the production environment by specialized security skillsets for each area including people, applications and data, infrastructure and endpoint, Identity &amp; Keys, and Operational Technology (who also provide feedback to improve them) . The technical implementation in these environments is often performed by the IT and OT teams (or application/identity teams) that are responsible for all other aspects of their operation. The People security functions often work through teams like Human Resources and User Education/Training to integrate with their processes.</a:t>
            </a:r>
          </a:p>
          <a:p>
            <a:endParaRPr lang="en-US" sz="900">
              <a:latin typeface="Segoe UI" panose="020B0502040204020203" pitchFamily="34" charset="0"/>
              <a:cs typeface="Segoe UI" panose="020B0502040204020203" pitchFamily="34" charset="0"/>
            </a:endParaRPr>
          </a:p>
          <a:p>
            <a:r>
              <a:rPr lang="en-US" sz="900" b="1">
                <a:latin typeface="Segoe UI" panose="020B0502040204020203" pitchFamily="34" charset="0"/>
                <a:cs typeface="Segoe UI" panose="020B0502040204020203" pitchFamily="34" charset="0"/>
              </a:rPr>
              <a:t>CLICK 3</a:t>
            </a:r>
          </a:p>
          <a:p>
            <a:endParaRPr lang="en-US" sz="900">
              <a:latin typeface="Segoe UI" panose="020B0502040204020203" pitchFamily="34" charset="0"/>
              <a:cs typeface="Segoe UI" panose="020B0502040204020203" pitchFamily="34" charset="0"/>
            </a:endParaRPr>
          </a:p>
          <a:p>
            <a:r>
              <a:rPr lang="en-US" sz="900">
                <a:latin typeface="Segoe UI" panose="020B0502040204020203" pitchFamily="34" charset="0"/>
                <a:cs typeface="Segoe UI" panose="020B0502040204020203" pitchFamily="34" charset="0"/>
              </a:rPr>
              <a:t>The </a:t>
            </a:r>
            <a:r>
              <a:rPr lang="en-US" sz="900" b="1">
                <a:latin typeface="Segoe UI" panose="020B0502040204020203" pitchFamily="34" charset="0"/>
                <a:cs typeface="Segoe UI" panose="020B0502040204020203" pitchFamily="34" charset="0"/>
              </a:rPr>
              <a:t>Security Operations </a:t>
            </a:r>
            <a:r>
              <a:rPr lang="en-US" sz="900">
                <a:latin typeface="Segoe UI" panose="020B0502040204020203" pitchFamily="34" charset="0"/>
                <a:cs typeface="Segoe UI" panose="020B0502040204020203" pitchFamily="34" charset="0"/>
              </a:rPr>
              <a:t>functions (sometimes called a security operations center (SOC)) are responsible for responding to and managing incidents detected through both reactive means and proactive threat hunting. Organizations should also have an incident preparation capability to conduct practice exercises that build organizational muscle memory for major incidents and incorporate real world risk scenarios. </a:t>
            </a:r>
          </a:p>
          <a:p>
            <a:endParaRPr lang="en-US" sz="900">
              <a:latin typeface="Segoe UI" panose="020B0502040204020203" pitchFamily="34" charset="0"/>
              <a:cs typeface="Segoe UI" panose="020B0502040204020203" pitchFamily="34" charset="0"/>
            </a:endParaRPr>
          </a:p>
          <a:p>
            <a:r>
              <a:rPr lang="en-US" sz="900" b="1">
                <a:latin typeface="Segoe UI" panose="020B0502040204020203" pitchFamily="34" charset="0"/>
                <a:cs typeface="Segoe UI" panose="020B0502040204020203" pitchFamily="34" charset="0"/>
              </a:rPr>
              <a:t>CLICK 4</a:t>
            </a:r>
          </a:p>
          <a:p>
            <a:endParaRPr lang="en-US" sz="900" b="1">
              <a:latin typeface="Segoe UI" panose="020B0502040204020203" pitchFamily="34" charset="0"/>
              <a:cs typeface="Segoe UI" panose="020B0502040204020203" pitchFamily="34" charset="0"/>
            </a:endParaRPr>
          </a:p>
          <a:p>
            <a:r>
              <a:rPr lang="en-US" sz="900" b="1">
                <a:latin typeface="Segoe UI" panose="020B0502040204020203" pitchFamily="34" charset="0"/>
                <a:cs typeface="Segoe UI" panose="020B0502040204020203" pitchFamily="34" charset="0"/>
              </a:rPr>
              <a:t>Threat Intelligence </a:t>
            </a:r>
            <a:r>
              <a:rPr lang="en-US" sz="900">
                <a:latin typeface="Segoe UI" panose="020B0502040204020203" pitchFamily="34" charset="0"/>
                <a:cs typeface="Segoe UI" panose="020B0502040204020203" pitchFamily="34" charset="0"/>
              </a:rPr>
              <a:t>acts as a kind of nervous system for the organization, gleaning learnings from previous incidents in the organization and from others in the community and informing the various stakeholders within security. This is analogous to the problem management discipline in ITIL that ensures active learning is applied through a feed back process. While this function often starts with tactical level technical insights, it should grow and mature to provide strategic insights for security leadership and business leadership over time. </a:t>
            </a:r>
          </a:p>
          <a:p>
            <a:endParaRPr lang="en-US" sz="900">
              <a:latin typeface="Segoe UI" panose="020B0502040204020203" pitchFamily="34" charset="0"/>
              <a:cs typeface="Segoe UI" panose="020B0502040204020203" pitchFamily="34" charset="0"/>
            </a:endParaRPr>
          </a:p>
          <a:p>
            <a:r>
              <a:rPr lang="en-US" sz="900">
                <a:latin typeface="Segoe UI" panose="020B0502040204020203" pitchFamily="34" charset="0"/>
                <a:cs typeface="Segoe UI" panose="020B0502040204020203" pitchFamily="34" charset="0"/>
              </a:rPr>
              <a:t>This function is particularly important in cybersecurity because of the speed that attackers change tactics and the need to provide insights to different levels of the organizations in order to effectively managed cybersecurity risk. </a:t>
            </a:r>
          </a:p>
          <a:p>
            <a:endParaRPr lang="en-US" sz="900">
              <a:latin typeface="Segoe UI" panose="020B0502040204020203" pitchFamily="34" charset="0"/>
              <a:cs typeface="Segoe UI" panose="020B0502040204020203" pitchFamily="34" charset="0"/>
            </a:endParaRPr>
          </a:p>
          <a:p>
            <a:r>
              <a:rPr lang="en-US" sz="900" b="1">
                <a:latin typeface="Segoe UI" panose="020B0502040204020203" pitchFamily="34" charset="0"/>
                <a:cs typeface="Segoe UI" panose="020B0502040204020203" pitchFamily="34" charset="0"/>
              </a:rPr>
              <a:t>CLICK 5</a:t>
            </a:r>
          </a:p>
          <a:p>
            <a:endParaRPr lang="en-US" sz="900">
              <a:latin typeface="Segoe UI" panose="020B0502040204020203" pitchFamily="34" charset="0"/>
              <a:cs typeface="Segoe UI" panose="020B0502040204020203" pitchFamily="34" charset="0"/>
            </a:endParaRPr>
          </a:p>
          <a:p>
            <a:r>
              <a:rPr lang="en-US" sz="900" b="1">
                <a:latin typeface="Segoe UI" panose="020B0502040204020203" pitchFamily="34" charset="0"/>
                <a:cs typeface="Segoe UI" panose="020B0502040204020203" pitchFamily="34" charset="0"/>
              </a:rPr>
              <a:t>Posture Management </a:t>
            </a:r>
            <a:r>
              <a:rPr lang="en-US" sz="900">
                <a:latin typeface="Segoe UI" panose="020B0502040204020203" pitchFamily="34" charset="0"/>
                <a:cs typeface="Segoe UI" panose="020B0502040204020203" pitchFamily="34" charset="0"/>
              </a:rPr>
              <a:t>is an emerging discipline that has long been envisioned as “continuous monitoring” but only recently become practical as cloud-based security technology has matured. This includes several components that enables organizations to rapidly discover and mitigate risk in a complex environment that is constantly changing. </a:t>
            </a:r>
          </a:p>
          <a:p>
            <a:pPr marL="171450" indent="-171450">
              <a:buFont typeface="Arial" panose="020B0604020202020204" pitchFamily="34" charset="0"/>
              <a:buChar char="•"/>
            </a:pPr>
            <a:r>
              <a:rPr lang="en-US" sz="900" b="1">
                <a:latin typeface="Segoe UI" panose="020B0502040204020203" pitchFamily="34" charset="0"/>
                <a:cs typeface="Segoe UI" panose="020B0502040204020203" pitchFamily="34" charset="0"/>
              </a:rPr>
              <a:t>Zero Trust Policy Enforcement </a:t>
            </a:r>
            <a:r>
              <a:rPr lang="en-US" sz="900">
                <a:latin typeface="Segoe UI" panose="020B0502040204020203" pitchFamily="34" charset="0"/>
                <a:cs typeface="Segoe UI" panose="020B0502040204020203" pitchFamily="34" charset="0"/>
              </a:rPr>
              <a:t>– via Azure AD conditional access (or 3</a:t>
            </a:r>
            <a:r>
              <a:rPr lang="en-US" sz="900" baseline="30000">
                <a:latin typeface="Segoe UI" panose="020B0502040204020203" pitchFamily="34" charset="0"/>
                <a:cs typeface="Segoe UI" panose="020B0502040204020203" pitchFamily="34" charset="0"/>
              </a:rPr>
              <a:t>rd</a:t>
            </a:r>
            <a:r>
              <a:rPr lang="en-US" sz="900">
                <a:latin typeface="Segoe UI" panose="020B0502040204020203" pitchFamily="34" charset="0"/>
                <a:cs typeface="Segoe UI" panose="020B0502040204020203" pitchFamily="34" charset="0"/>
              </a:rPr>
              <a:t> party capabilities)</a:t>
            </a:r>
          </a:p>
          <a:p>
            <a:pPr marL="171450" indent="-171450">
              <a:buFont typeface="Arial" panose="020B0604020202020204" pitchFamily="34" charset="0"/>
              <a:buChar char="•"/>
            </a:pPr>
            <a:r>
              <a:rPr lang="en-US" sz="900" b="1">
                <a:latin typeface="Segoe UI" panose="020B0502040204020203" pitchFamily="34" charset="0"/>
                <a:cs typeface="Segoe UI" panose="020B0502040204020203" pitchFamily="34" charset="0"/>
              </a:rPr>
              <a:t>Real Time Risk Discovery and Scoring </a:t>
            </a:r>
            <a:r>
              <a:rPr lang="en-US" sz="900">
                <a:latin typeface="Segoe UI" panose="020B0502040204020203" pitchFamily="34" charset="0"/>
                <a:cs typeface="Segoe UI" panose="020B0502040204020203" pitchFamily="34" charset="0"/>
              </a:rPr>
              <a:t>– via Secure Score, compliance score, Defender for Cloud Apps sharing risks, and similar</a:t>
            </a:r>
          </a:p>
          <a:p>
            <a:pPr marL="171450" indent="-171450">
              <a:buFont typeface="Arial" panose="020B0604020202020204" pitchFamily="34" charset="0"/>
              <a:buChar char="•"/>
            </a:pPr>
            <a:r>
              <a:rPr lang="en-US" sz="900" b="1">
                <a:latin typeface="Segoe UI" panose="020B0502040204020203" pitchFamily="34" charset="0"/>
                <a:cs typeface="Segoe UI" panose="020B0502040204020203" pitchFamily="34" charset="0"/>
              </a:rPr>
              <a:t>Real time context enrichment </a:t>
            </a:r>
            <a:r>
              <a:rPr lang="en-US" sz="900">
                <a:latin typeface="Segoe UI" panose="020B0502040204020203" pitchFamily="34" charset="0"/>
                <a:cs typeface="Segoe UI" panose="020B0502040204020203" pitchFamily="34" charset="0"/>
              </a:rPr>
              <a:t>– via threat and vulnerability management integration with incident investigations in M365 defender</a:t>
            </a:r>
          </a:p>
          <a:p>
            <a:r>
              <a:rPr lang="en-US" sz="900">
                <a:latin typeface="Segoe UI" panose="020B0502040204020203" pitchFamily="34" charset="0"/>
                <a:cs typeface="Segoe UI" panose="020B0502040204020203" pitchFamily="34" charset="0"/>
              </a:rPr>
              <a:t>While this builds on existing disciplines like vulnerability management, assigning this function challenges norms for the organization because </a:t>
            </a:r>
          </a:p>
          <a:p>
            <a:pPr marL="228600" indent="-228600">
              <a:buAutoNum type="arabicPeriod"/>
            </a:pPr>
            <a:r>
              <a:rPr lang="en-US" sz="900">
                <a:latin typeface="Segoe UI" panose="020B0502040204020203" pitchFamily="34" charset="0"/>
                <a:cs typeface="Segoe UI" panose="020B0502040204020203" pitchFamily="34" charset="0"/>
              </a:rPr>
              <a:t>It crosses technology boundaries (often managed by separate teams) </a:t>
            </a:r>
          </a:p>
          <a:p>
            <a:pPr marL="228600" indent="-228600">
              <a:buAutoNum type="arabicPeriod"/>
            </a:pPr>
            <a:r>
              <a:rPr lang="en-US" sz="900">
                <a:latin typeface="Segoe UI" panose="020B0502040204020203" pitchFamily="34" charset="0"/>
                <a:cs typeface="Segoe UI" panose="020B0502040204020203" pitchFamily="34" charset="0"/>
              </a:rPr>
              <a:t>It connects traditionally separate functions together in </a:t>
            </a:r>
            <a:r>
              <a:rPr lang="en-US" sz="900" err="1">
                <a:latin typeface="Segoe UI" panose="020B0502040204020203" pitchFamily="34" charset="0"/>
                <a:cs typeface="Segoe UI" panose="020B0502040204020203" pitchFamily="34" charset="0"/>
              </a:rPr>
              <a:t>realtime</a:t>
            </a:r>
            <a:r>
              <a:rPr lang="en-US" sz="900">
                <a:latin typeface="Segoe UI" panose="020B0502040204020203" pitchFamily="34" charset="0"/>
                <a:cs typeface="Segoe UI" panose="020B0502040204020203" pitchFamily="34" charset="0"/>
              </a:rPr>
              <a:t> (e.g. security operations, compliance, and architecture/engineering) that often have limited interactions</a:t>
            </a:r>
          </a:p>
          <a:p>
            <a:pPr marL="228600" indent="-228600">
              <a:buAutoNum type="arabicPeriod"/>
            </a:pPr>
            <a:r>
              <a:rPr lang="en-US" sz="900">
                <a:latin typeface="Segoe UI" panose="020B0502040204020203" pitchFamily="34" charset="0"/>
                <a:cs typeface="Segoe UI" panose="020B0502040204020203" pitchFamily="34" charset="0"/>
              </a:rPr>
              <a:t>It instantly surfaces configuration issues that were previously only found during audits, penetration tests, and special assessments</a:t>
            </a:r>
          </a:p>
          <a:p>
            <a:pPr marL="0" indent="0">
              <a:buNone/>
            </a:pPr>
            <a:endParaRPr lang="en-US" sz="900">
              <a:latin typeface="Segoe UI" panose="020B0502040204020203" pitchFamily="34" charset="0"/>
              <a:cs typeface="Segoe UI" panose="020B0502040204020203" pitchFamily="34" charset="0"/>
            </a:endParaRPr>
          </a:p>
          <a:p>
            <a:pPr marL="0" indent="0">
              <a:buNone/>
            </a:pPr>
            <a:r>
              <a:rPr lang="en-US" sz="900">
                <a:latin typeface="Segoe UI" panose="020B0502040204020203" pitchFamily="34" charset="0"/>
                <a:cs typeface="Segoe UI" panose="020B0502040204020203" pitchFamily="34" charset="0"/>
              </a:rPr>
              <a:t>While the long-term placement of this function isn’t yet clear, we are seeing an early trend emerge where this function is hosted in the program management office (PMO) because of these factors. </a:t>
            </a:r>
          </a:p>
          <a:p>
            <a:pPr marL="0" indent="0">
              <a:buNone/>
            </a:pPr>
            <a:endParaRPr lang="en-US" sz="900">
              <a:latin typeface="Segoe UI" panose="020B0502040204020203" pitchFamily="34" charset="0"/>
              <a:cs typeface="Segoe UI" panose="020B0502040204020203" pitchFamily="34" charset="0"/>
            </a:endParaRPr>
          </a:p>
          <a:p>
            <a:pPr marL="0" indent="0">
              <a:buNone/>
            </a:pPr>
            <a:r>
              <a:rPr lang="en-US" sz="900">
                <a:effectLst/>
                <a:latin typeface="Segoe UI" panose="020B0502040204020203" pitchFamily="34" charset="0"/>
                <a:cs typeface="Segoe UI" panose="020B0502040204020203" pitchFamily="34" charset="0"/>
              </a:rPr>
              <a:t>As the mechanisms to manage compliance with external and internal requirements will use the same or similar cloud-based tooling over time, we expect this discipline to become closer to (and potentially merge with) compliance monitoring and reporting functions.</a:t>
            </a:r>
          </a:p>
          <a:p>
            <a:pPr marL="0" indent="0">
              <a:buNone/>
            </a:pPr>
            <a:endParaRPr lang="en-US" sz="900">
              <a:effectLst/>
              <a:latin typeface="Segoe UI" panose="020B0502040204020203" pitchFamily="34" charset="0"/>
              <a:cs typeface="Segoe UI" panose="020B0502040204020203" pitchFamily="34" charset="0"/>
            </a:endParaRPr>
          </a:p>
          <a:p>
            <a:pPr marL="0" indent="0">
              <a:buNone/>
            </a:pPr>
            <a:endParaRPr lang="en-US" sz="900">
              <a:effectLst/>
              <a:latin typeface="Segoe UI" panose="020B0502040204020203" pitchFamily="34" charset="0"/>
              <a:cs typeface="Segoe UI" panose="020B0502040204020203" pitchFamily="34" charset="0"/>
            </a:endParaRPr>
          </a:p>
          <a:p>
            <a:pPr marL="0" indent="0">
              <a:buNone/>
            </a:pPr>
            <a:r>
              <a:rPr lang="en-US" sz="900" b="1">
                <a:effectLst/>
                <a:latin typeface="Segoe UI" panose="020B0502040204020203" pitchFamily="34" charset="0"/>
                <a:cs typeface="Segoe UI" panose="020B0502040204020203" pitchFamily="34" charset="0"/>
              </a:rPr>
              <a:t>Additional References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a:latin typeface="Segoe UI" panose="020B0502040204020203" pitchFamily="34" charset="0"/>
                <a:ea typeface="Segoe UI" panose="020B0502040204020203" pitchFamily="34" charset="0"/>
                <a:cs typeface="Segoe UI" panose="020B0502040204020203" pitchFamily="34" charset="0"/>
              </a:rPr>
              <a:t>Microsoft has published documentation that i</a:t>
            </a:r>
            <a:r>
              <a:rPr lang="en-US" sz="900">
                <a:latin typeface="Segoe UI" panose="020B0502040204020203" pitchFamily="34" charset="0"/>
                <a:ea typeface="Segoe UI" panose="020B0502040204020203" pitchFamily="34" charset="0"/>
                <a:cs typeface="Segoe UI" panose="020B0502040204020203" pitchFamily="34" charset="0"/>
              </a:rPr>
              <a:t>nclude explicitly maps to roles (</a:t>
            </a:r>
            <a:r>
              <a:rPr lang="en-US" sz="900">
                <a:latin typeface="Segoe UI" panose="020B0502040204020203" pitchFamily="34" charset="0"/>
                <a:cs typeface="Segoe UI" panose="020B0502040204020203" pitchFamily="34" charset="0"/>
                <a:hlinkClick r:id="rId3">
                  <a:extLst>
                    <a:ext uri="{A12FA001-AC4F-418D-AE19-62706E023703}">
                      <ahyp:hlinkClr xmlns:ahyp="http://schemas.microsoft.com/office/drawing/2018/hyperlinkcolor" val="tx"/>
                    </a:ext>
                  </a:extLst>
                </a:hlinkClick>
              </a:rPr>
              <a:t>https://aka.ms/SecurityRoles</a:t>
            </a:r>
            <a:r>
              <a:rPr lang="en-US" sz="900">
                <a:latin typeface="Segoe UI" panose="020B0502040204020203" pitchFamily="34" charset="0"/>
                <a:ea typeface="Segoe UI" panose="020B0502040204020203" pitchFamily="34" charset="0"/>
                <a:cs typeface="Segoe UI" panose="020B0502040204020203" pitchFamily="34" charset="0"/>
              </a:rPr>
              <a:t>)</a:t>
            </a:r>
            <a:endParaRPr lang="en-US" sz="900" b="1">
              <a:effectLst/>
              <a:latin typeface="Segoe UI" panose="020B0502040204020203" pitchFamily="34" charset="0"/>
              <a:cs typeface="Segoe UI" panose="020B0502040204020203" pitchFamily="34" charset="0"/>
            </a:endParaRPr>
          </a:p>
          <a:p>
            <a:pPr marL="342900" lvl="1" indent="-342900">
              <a:spcAft>
                <a:spcPts val="1800"/>
              </a:spcAft>
              <a:buBlip>
                <a:blip r:embed="rId4"/>
              </a:buBlip>
            </a:pPr>
            <a:r>
              <a:rPr lang="en-US" sz="900">
                <a:latin typeface="Segoe UI" panose="020B0502040204020203" pitchFamily="34" charset="0"/>
                <a:cs typeface="Segoe UI" panose="020B0502040204020203" pitchFamily="34" charset="0"/>
              </a:rPr>
              <a:t>Azure Security Top 10 </a:t>
            </a:r>
            <a:br>
              <a:rPr lang="en-US" sz="900">
                <a:latin typeface="Segoe UI" panose="020B0502040204020203" pitchFamily="34" charset="0"/>
                <a:cs typeface="Segoe UI" panose="020B0502040204020203" pitchFamily="34" charset="0"/>
              </a:rPr>
            </a:br>
            <a:r>
              <a:rPr lang="en-US" sz="900">
                <a:latin typeface="Segoe UI" panose="020B0502040204020203" pitchFamily="34" charset="0"/>
                <a:cs typeface="Segoe UI" panose="020B0502040204020203" pitchFamily="34" charset="0"/>
                <a:hlinkClick r:id="rId5">
                  <a:extLst>
                    <a:ext uri="{A12FA001-AC4F-418D-AE19-62706E023703}">
                      <ahyp:hlinkClr xmlns:ahyp="http://schemas.microsoft.com/office/drawing/2018/hyperlinkcolor" val="tx"/>
                    </a:ext>
                  </a:extLst>
                </a:hlinkClick>
              </a:rPr>
              <a:t>https://aka.ms/azuresecuritytop10</a:t>
            </a:r>
            <a:endParaRPr lang="en-US" sz="900">
              <a:latin typeface="Segoe UI" panose="020B0502040204020203" pitchFamily="34" charset="0"/>
              <a:cs typeface="Segoe UI" panose="020B0502040204020203" pitchFamily="34" charset="0"/>
            </a:endParaRPr>
          </a:p>
          <a:p>
            <a:pPr marL="342900" lvl="1" indent="-342900">
              <a:spcAft>
                <a:spcPts val="1800"/>
              </a:spcAft>
              <a:buBlip>
                <a:blip r:embed="rId4"/>
              </a:buBlip>
            </a:pPr>
            <a:r>
              <a:rPr lang="en-US" sz="900">
                <a:latin typeface="Segoe UI" panose="020B0502040204020203" pitchFamily="34" charset="0"/>
                <a:cs typeface="Segoe UI" panose="020B0502040204020203" pitchFamily="34" charset="0"/>
              </a:rPr>
              <a:t>Azure Security Benchmark</a:t>
            </a:r>
            <a:br>
              <a:rPr lang="en-US" sz="900">
                <a:latin typeface="Segoe UI" panose="020B0502040204020203" pitchFamily="34" charset="0"/>
                <a:cs typeface="Segoe UI" panose="020B0502040204020203" pitchFamily="34" charset="0"/>
              </a:rPr>
            </a:br>
            <a:r>
              <a:rPr lang="en-US" sz="900">
                <a:latin typeface="Segoe UI" panose="020B0502040204020203" pitchFamily="34" charset="0"/>
                <a:cs typeface="Segoe UI" panose="020B0502040204020203" pitchFamily="34" charset="0"/>
                <a:hlinkClick r:id="rId6">
                  <a:extLst>
                    <a:ext uri="{A12FA001-AC4F-418D-AE19-62706E023703}">
                      <ahyp:hlinkClr xmlns:ahyp="http://schemas.microsoft.com/office/drawing/2018/hyperlinkcolor" val="tx"/>
                    </a:ext>
                  </a:extLst>
                </a:hlinkClick>
              </a:rPr>
              <a:t>https://aka.ms/benchmarkdocs</a:t>
            </a:r>
            <a:endParaRPr lang="en-US" sz="900">
              <a:latin typeface="Segoe UI" panose="020B0502040204020203" pitchFamily="34" charset="0"/>
              <a:cs typeface="Segoe UI" panose="020B0502040204020203" pitchFamily="34" charset="0"/>
            </a:endParaRPr>
          </a:p>
          <a:p>
            <a:pPr marL="342900" lvl="1" indent="-342900">
              <a:buBlip>
                <a:blip r:embed="rId4"/>
              </a:buBlip>
            </a:pPr>
            <a:r>
              <a:rPr lang="en-US" sz="900">
                <a:latin typeface="Segoe UI" panose="020B0502040204020203" pitchFamily="34" charset="0"/>
                <a:cs typeface="Segoe UI" panose="020B0502040204020203" pitchFamily="34" charset="0"/>
              </a:rPr>
              <a:t>Securing Privileged Access – Rapid Modernization Plan (</a:t>
            </a:r>
            <a:r>
              <a:rPr lang="en-US" sz="900" err="1">
                <a:latin typeface="Segoe UI" panose="020B0502040204020203" pitchFamily="34" charset="0"/>
                <a:cs typeface="Segoe UI" panose="020B0502040204020203" pitchFamily="34" charset="0"/>
              </a:rPr>
              <a:t>RaMP</a:t>
            </a:r>
            <a:r>
              <a:rPr lang="en-US" sz="900">
                <a:latin typeface="Segoe UI" panose="020B0502040204020203" pitchFamily="34" charset="0"/>
                <a:cs typeface="Segoe UI" panose="020B0502040204020203" pitchFamily="34" charset="0"/>
              </a:rPr>
              <a:t>)</a:t>
            </a:r>
            <a:br>
              <a:rPr lang="en-US" sz="900">
                <a:latin typeface="Segoe UI" panose="020B0502040204020203" pitchFamily="34" charset="0"/>
                <a:cs typeface="Segoe UI" panose="020B0502040204020203" pitchFamily="34" charset="0"/>
              </a:rPr>
            </a:br>
            <a:r>
              <a:rPr lang="en-US" sz="900">
                <a:latin typeface="Segoe UI" panose="020B0502040204020203" pitchFamily="34" charset="0"/>
                <a:cs typeface="Segoe UI" panose="020B0502040204020203" pitchFamily="34" charset="0"/>
                <a:hlinkClick r:id="rId7">
                  <a:extLst>
                    <a:ext uri="{A12FA001-AC4F-418D-AE19-62706E023703}">
                      <ahyp:hlinkClr xmlns:ahyp="http://schemas.microsoft.com/office/drawing/2018/hyperlinkcolor" val="tx"/>
                    </a:ext>
                  </a:extLst>
                </a:hlinkClick>
              </a:rPr>
              <a:t>https://aka.ms/sparoadmap</a:t>
            </a:r>
            <a:endParaRPr lang="en-US" sz="900">
              <a:latin typeface="Segoe UI" panose="020B0502040204020203" pitchFamily="34" charset="0"/>
              <a:cs typeface="Segoe UI" panose="020B0502040204020203" pitchFamily="34" charset="0"/>
            </a:endParaRPr>
          </a:p>
          <a:p>
            <a:pPr marL="0" indent="0">
              <a:buNone/>
            </a:pPr>
            <a:endParaRPr lang="en-US" sz="90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73F4D-9010-4783-B2C3-7060F299A09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023521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latin typeface="Segoe UI" panose="020B0502040204020203" pitchFamily="34" charset="0"/>
                <a:cs typeface="Segoe UI" panose="020B0502040204020203" pitchFamily="34" charset="0"/>
              </a:rPr>
              <a:t>Key Takeaway: </a:t>
            </a:r>
            <a:r>
              <a:rPr lang="en-US" b="0">
                <a:latin typeface="Segoe UI" panose="020B0502040204020203" pitchFamily="34" charset="0"/>
                <a:cs typeface="Segoe UI" panose="020B0502040204020203" pitchFamily="34" charset="0"/>
              </a:rPr>
              <a:t>This is a visual mapping of which roles are typically the primary users of Microsoft technical capabilities</a:t>
            </a:r>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778501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i="1" kern="1200">
                <a:effectLst/>
                <a:latin typeface="Segoe UI" panose="020B0502040204020203" pitchFamily="34" charset="0"/>
                <a:cs typeface="Segoe UI" panose="020B0502040204020203" pitchFamily="34" charset="0"/>
              </a:rPr>
              <a:t>STATIC SLIDE VERSION (No Animations)</a:t>
            </a:r>
            <a:endParaRPr lang="en-US" sz="900" kern="1200">
              <a:effectLst/>
              <a:latin typeface="Segoe UI" panose="020B0502040204020203" pitchFamily="34" charset="0"/>
              <a:cs typeface="Segoe UI" panose="020B0502040204020203" pitchFamily="34" charset="0"/>
            </a:endParaRPr>
          </a:p>
          <a:p>
            <a:endParaRPr lang="en-US" sz="900" kern="1200">
              <a:effectLst/>
              <a:latin typeface="Segoe UI" panose="020B0502040204020203" pitchFamily="34" charset="0"/>
              <a:cs typeface="Segoe UI" panose="020B0502040204020203" pitchFamily="34" charset="0"/>
            </a:endParaRPr>
          </a:p>
          <a:p>
            <a:r>
              <a:rPr lang="en-US" sz="900" kern="1200">
                <a:effectLst/>
                <a:latin typeface="Segoe UI" panose="020B0502040204020203" pitchFamily="34" charset="0"/>
                <a:cs typeface="Segoe UI" panose="020B0502040204020203" pitchFamily="34" charset="0"/>
              </a:rPr>
              <a:t>This reference architecture describes Microsoft’s cybersecurity capabilities and how they integrate with existing security architectures and capabilities.  </a:t>
            </a:r>
          </a:p>
          <a:p>
            <a:r>
              <a:rPr lang="en-US" sz="900" kern="1200">
                <a:effectLst/>
                <a:latin typeface="Segoe UI" panose="020B0502040204020203" pitchFamily="34" charset="0"/>
                <a:cs typeface="Segoe UI" panose="020B0502040204020203" pitchFamily="34" charset="0"/>
              </a:rPr>
              <a:t> </a:t>
            </a:r>
          </a:p>
          <a:p>
            <a:r>
              <a:rPr lang="en-US" sz="900" b="1" u="sng" kern="1200">
                <a:effectLst/>
                <a:latin typeface="Segoe UI" panose="020B0502040204020203" pitchFamily="34" charset="0"/>
                <a:cs typeface="Segoe UI" panose="020B0502040204020203" pitchFamily="34" charset="0"/>
              </a:rPr>
              <a:t>How to use it </a:t>
            </a:r>
            <a:endParaRPr lang="en-US" sz="900" u="sng" kern="1200">
              <a:effectLst/>
              <a:latin typeface="Segoe UI" panose="020B0502040204020203" pitchFamily="34" charset="0"/>
              <a:cs typeface="Segoe UI" panose="020B0502040204020203" pitchFamily="34" charset="0"/>
            </a:endParaRPr>
          </a:p>
          <a:p>
            <a:r>
              <a:rPr lang="en-US" sz="900" kern="1200">
                <a:effectLst/>
                <a:latin typeface="Segoe UI" panose="020B0502040204020203" pitchFamily="34" charset="0"/>
                <a:cs typeface="Segoe UI" panose="020B0502040204020203" pitchFamily="34" charset="0"/>
              </a:rPr>
              <a:t>This document can be used for multiple purposes including:</a:t>
            </a:r>
          </a:p>
          <a:p>
            <a:pPr marL="171450" lvl="0" indent="-171450" fontAlgn="ctr">
              <a:buFont typeface="Arial" panose="020B0604020202020204" pitchFamily="34" charset="0"/>
              <a:buChar char="•"/>
            </a:pPr>
            <a:r>
              <a:rPr lang="en-US" sz="900" b="1" kern="1200">
                <a:effectLst/>
                <a:latin typeface="Segoe UI" panose="020B0502040204020203" pitchFamily="34" charset="0"/>
                <a:cs typeface="Segoe UI" panose="020B0502040204020203" pitchFamily="34" charset="0"/>
              </a:rPr>
              <a:t>Starting template for a security architecture - </a:t>
            </a:r>
            <a:r>
              <a:rPr lang="en-US" sz="900" kern="1200">
                <a:effectLst/>
                <a:latin typeface="Segoe UI" panose="020B0502040204020203" pitchFamily="34" charset="0"/>
                <a:cs typeface="Segoe UI" panose="020B0502040204020203" pitchFamily="34" charset="0"/>
              </a:rPr>
              <a:t>The</a:t>
            </a:r>
            <a:r>
              <a:rPr lang="en-US" sz="900" b="1" kern="1200">
                <a:effectLst/>
                <a:latin typeface="Segoe UI" panose="020B0502040204020203" pitchFamily="34" charset="0"/>
                <a:cs typeface="Segoe UI" panose="020B0502040204020203" pitchFamily="34" charset="0"/>
              </a:rPr>
              <a:t> </a:t>
            </a:r>
            <a:r>
              <a:rPr lang="en-US" sz="900" kern="1200">
                <a:effectLst/>
                <a:latin typeface="Segoe UI" panose="020B0502040204020203" pitchFamily="34" charset="0"/>
                <a:cs typeface="Segoe UI" panose="020B0502040204020203" pitchFamily="34" charset="0"/>
              </a:rPr>
              <a:t>most common use case we see is that organizations use the document to help define a target state for cybersecurity capabilities. Organizations find this architecture useful because it covers capabilities across the modern enterprise estate that now spans on-premise, mobile devices, many clouds, and IoT / Operational Technology. </a:t>
            </a:r>
          </a:p>
          <a:p>
            <a:pPr marL="171450" lvl="0" indent="-171450" fontAlgn="ctr">
              <a:buFont typeface="Arial" panose="020B0604020202020204" pitchFamily="34" charset="0"/>
              <a:buChar char="•"/>
            </a:pPr>
            <a:r>
              <a:rPr lang="en-US" sz="900" b="1" kern="1200">
                <a:effectLst/>
                <a:latin typeface="Segoe UI" panose="020B0502040204020203" pitchFamily="34" charset="0"/>
                <a:cs typeface="Segoe UI" panose="020B0502040204020203" pitchFamily="34" charset="0"/>
              </a:rPr>
              <a:t>Comparison reference for security capabilities - </a:t>
            </a:r>
            <a:r>
              <a:rPr lang="en-US" sz="900" kern="1200">
                <a:effectLst/>
                <a:latin typeface="Segoe UI" panose="020B0502040204020203" pitchFamily="34" charset="0"/>
                <a:cs typeface="Segoe UI" panose="020B0502040204020203" pitchFamily="34" charset="0"/>
              </a:rPr>
              <a:t>We know of several organizations that have marked up a printed copy with what capabilities they already own from various Microsoft license suites (many customers don't know they own quite a bit of this technology), which ones they already have in place (from Microsoft or partner/3rd party), and which ones are new and could fill a need. </a:t>
            </a:r>
          </a:p>
          <a:p>
            <a:pPr marL="171450" lvl="0" indent="-171450" fontAlgn="ctr">
              <a:buFont typeface="Arial" panose="020B0604020202020204" pitchFamily="34" charset="0"/>
              <a:buChar char="•"/>
            </a:pPr>
            <a:r>
              <a:rPr lang="en-US" sz="900" b="1" kern="1200">
                <a:effectLst/>
                <a:latin typeface="Segoe UI" panose="020B0502040204020203" pitchFamily="34" charset="0"/>
                <a:cs typeface="Segoe UI" panose="020B0502040204020203" pitchFamily="34" charset="0"/>
              </a:rPr>
              <a:t>Learn about Microsoft capabilities</a:t>
            </a:r>
            <a:r>
              <a:rPr lang="en-US" sz="900" kern="1200">
                <a:effectLst/>
                <a:latin typeface="Segoe UI" panose="020B0502040204020203" pitchFamily="34" charset="0"/>
                <a:cs typeface="Segoe UI" panose="020B0502040204020203" pitchFamily="34" charset="0"/>
              </a:rPr>
              <a:t> </a:t>
            </a:r>
            <a:r>
              <a:rPr lang="en-US" sz="900" b="1" kern="1200">
                <a:effectLst/>
                <a:latin typeface="Segoe UI" panose="020B0502040204020203" pitchFamily="34" charset="0"/>
                <a:cs typeface="Segoe UI" panose="020B0502040204020203" pitchFamily="34" charset="0"/>
              </a:rPr>
              <a:t>-</a:t>
            </a:r>
            <a:r>
              <a:rPr lang="en-US" sz="900" kern="1200">
                <a:effectLst/>
                <a:latin typeface="Segoe UI" panose="020B0502040204020203" pitchFamily="34" charset="0"/>
                <a:cs typeface="Segoe UI" panose="020B0502040204020203" pitchFamily="34" charset="0"/>
              </a:rPr>
              <a:t> In presentation mode, each capability has a "ScreenTip" with a short description of each capability + a link to documentation on that capability to learn more. </a:t>
            </a:r>
          </a:p>
          <a:p>
            <a:pPr marL="171450" lvl="0" indent="-171450" fontAlgn="ctr">
              <a:buFont typeface="Arial" panose="020B0604020202020204" pitchFamily="34" charset="0"/>
              <a:buChar char="•"/>
            </a:pPr>
            <a:r>
              <a:rPr lang="en-US" sz="900" b="1" kern="1200">
                <a:effectLst/>
                <a:latin typeface="Segoe UI" panose="020B0502040204020203" pitchFamily="34" charset="0"/>
                <a:cs typeface="Segoe UI" panose="020B0502040204020203" pitchFamily="34" charset="0"/>
              </a:rPr>
              <a:t>Learn about Microsoft's integration investments -</a:t>
            </a:r>
            <a:r>
              <a:rPr lang="en-US" sz="900" kern="1200">
                <a:effectLst/>
                <a:latin typeface="Segoe UI" panose="020B0502040204020203" pitchFamily="34" charset="0"/>
                <a:cs typeface="Segoe UI" panose="020B0502040204020203" pitchFamily="34" charset="0"/>
              </a:rPr>
              <a:t> The architecture includes visuals of key integration points with partner capabilities (e.g. SIEM/Log integration, Security Appliances in Azure, DLP integration, and more) and within our own product capabilities among (e.g. Advanced Threat Protection, Conditional Access, and more).</a:t>
            </a:r>
          </a:p>
          <a:p>
            <a:pPr marL="171450" lvl="0" indent="-171450" fontAlgn="ctr">
              <a:buFont typeface="Arial" panose="020B0604020202020204" pitchFamily="34" charset="0"/>
              <a:buChar char="•"/>
            </a:pPr>
            <a:r>
              <a:rPr lang="en-US" sz="900" b="1" kern="1200">
                <a:effectLst/>
                <a:latin typeface="Segoe UI" panose="020B0502040204020203" pitchFamily="34" charset="0"/>
                <a:cs typeface="Segoe UI" panose="020B0502040204020203" pitchFamily="34" charset="0"/>
              </a:rPr>
              <a:t>Learn about Cybersecurity</a:t>
            </a:r>
            <a:r>
              <a:rPr lang="en-US" sz="900" kern="1200">
                <a:effectLst/>
                <a:latin typeface="Segoe UI" panose="020B0502040204020203" pitchFamily="34" charset="0"/>
                <a:cs typeface="Segoe UI" panose="020B0502040204020203" pitchFamily="34" charset="0"/>
              </a:rPr>
              <a:t> - We have also heard reports of folks new to cybersecurity using this as a learning tool as they prepare for their first career or a career change. </a:t>
            </a:r>
          </a:p>
          <a:p>
            <a:endParaRPr lang="en-US" sz="900" kern="1200">
              <a:effectLst/>
              <a:latin typeface="Segoe UI" panose="020B0502040204020203" pitchFamily="34" charset="0"/>
              <a:cs typeface="Segoe UI" panose="020B0502040204020203" pitchFamily="34" charset="0"/>
            </a:endParaRPr>
          </a:p>
          <a:p>
            <a:r>
              <a:rPr lang="en-US" sz="900" kern="1200">
                <a:effectLst/>
                <a:latin typeface="Segoe UI" panose="020B0502040204020203" pitchFamily="34" charset="0"/>
                <a:cs typeface="Segoe UI" panose="020B0502040204020203" pitchFamily="34" charset="0"/>
              </a:rPr>
              <a:t>Microsoft has been investing heavily in security for many years to secure our products and services as well as provide an integrated set of security capabilities our customers need to secure their assets. </a:t>
            </a:r>
          </a:p>
          <a:p>
            <a:r>
              <a:rPr lang="en-US" sz="900" b="1" kern="1200">
                <a:effectLst/>
                <a:latin typeface="Segoe UI" panose="020B0502040204020203" pitchFamily="34" charset="0"/>
                <a:cs typeface="Segoe UI" panose="020B0502040204020203" pitchFamily="34" charset="0"/>
              </a:rPr>
              <a:t> </a:t>
            </a:r>
            <a:endParaRPr lang="en-US" sz="900" kern="1200">
              <a:effectLst/>
              <a:latin typeface="Segoe UI" panose="020B0502040204020203" pitchFamily="34" charset="0"/>
              <a:cs typeface="Segoe UI" panose="020B0502040204020203" pitchFamily="34" charset="0"/>
            </a:endParaRPr>
          </a:p>
          <a:p>
            <a:r>
              <a:rPr lang="en-US" sz="900" b="1" u="sng" kern="1200">
                <a:effectLst/>
                <a:latin typeface="Segoe UI" panose="020B0502040204020203" pitchFamily="34" charset="0"/>
                <a:cs typeface="Segoe UI" panose="020B0502040204020203" pitchFamily="34" charset="0"/>
              </a:rPr>
              <a:t>Feedback</a:t>
            </a:r>
            <a:endParaRPr lang="en-US" sz="900" u="sng" kern="1200">
              <a:effectLst/>
              <a:latin typeface="Segoe UI" panose="020B0502040204020203" pitchFamily="34" charset="0"/>
              <a:cs typeface="Segoe UI" panose="020B0502040204020203" pitchFamily="34" charset="0"/>
            </a:endParaRPr>
          </a:p>
          <a:p>
            <a:r>
              <a:rPr lang="en-US" sz="900" kern="1200">
                <a:effectLst/>
                <a:latin typeface="Segoe UI" panose="020B0502040204020203" pitchFamily="34" charset="0"/>
                <a:cs typeface="Segoe UI" panose="020B0502040204020203" pitchFamily="34" charset="0"/>
              </a:rPr>
              <a:t>We are always trying to improve everything we do at Microsoft and we need your feedback to do it! You can contact the primary author (Mark Simos) directly on LinkedIn (</a:t>
            </a:r>
            <a:r>
              <a:rPr lang="en-US" sz="900" u="sng" kern="1200">
                <a:effectLst/>
                <a:latin typeface="Segoe UI" panose="020B0502040204020203" pitchFamily="34" charset="0"/>
                <a:cs typeface="Segoe UI" panose="020B0502040204020203" pitchFamily="34" charset="0"/>
                <a:hlinkClick r:id="rId3">
                  <a:extLst>
                    <a:ext uri="{A12FA001-AC4F-418D-AE19-62706E023703}">
                      <ahyp:hlinkClr xmlns:ahyp="http://schemas.microsoft.com/office/drawing/2018/hyperlinkcolor" val="tx"/>
                    </a:ext>
                  </a:extLst>
                </a:hlinkClick>
              </a:rPr>
              <a:t>https://aka.ms/markslist</a:t>
            </a:r>
            <a:r>
              <a:rPr lang="en-US" sz="900" kern="1200">
                <a:effectLst/>
                <a:latin typeface="Segoe UI" panose="020B0502040204020203" pitchFamily="34" charset="0"/>
                <a:cs typeface="Segoe UI" panose="020B0502040204020203" pitchFamily="34" charset="0"/>
              </a:rPr>
              <a:t>) with any feedback on how to improve it or how you use it, how it helps you, or any other thoughts you have. </a:t>
            </a:r>
          </a:p>
          <a:p>
            <a:r>
              <a:rPr lang="en-US" sz="900" kern="1200">
                <a:effectLst/>
                <a:latin typeface="Segoe UI" panose="020B0502040204020203" pitchFamily="34" charset="0"/>
                <a:cs typeface="Segoe UI" panose="020B0502040204020203" pitchFamily="34" charset="0"/>
              </a:rPr>
              <a:t> </a:t>
            </a:r>
            <a:endParaRPr lang="en-US" sz="9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0F55-CE2B-4E44-B628-FCCF0390BB0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610917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kern="1200">
                <a:effectLst/>
                <a:latin typeface="Segoe UI" panose="020B0502040204020203" pitchFamily="34" charset="0"/>
                <a:cs typeface="Segoe UI" panose="020B0502040204020203" pitchFamily="34" charset="0"/>
              </a:rPr>
              <a:t>Key Takeaway: </a:t>
            </a:r>
            <a:r>
              <a:rPr lang="en-US" sz="900" kern="1200">
                <a:effectLst/>
                <a:latin typeface="Segoe UI" panose="020B0502040204020203" pitchFamily="34" charset="0"/>
                <a:cs typeface="Segoe UI" panose="020B0502040204020203" pitchFamily="34" charset="0"/>
              </a:rPr>
              <a:t>This slide visually highlights the major changes since the previous release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0F55-CE2B-4E44-B628-FCCF0390BB0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01709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1200" b="1" i="1" kern="1200">
                <a:solidFill>
                  <a:schemeClr val="tx1"/>
                </a:solidFill>
                <a:effectLst/>
                <a:latin typeface="+mn-lt"/>
                <a:ea typeface="+mn-ea"/>
                <a:cs typeface="+mn-cs"/>
              </a:rPr>
              <a:t>BUILD SLIDE VERSION (Animated Build sequence that takes about a dozen clicks)</a:t>
            </a:r>
          </a:p>
          <a:p>
            <a:endParaRPr lang="en-US" sz="120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a:solidFill>
                  <a:schemeClr val="tx1"/>
                </a:solidFill>
                <a:effectLst/>
                <a:latin typeface="+mn-lt"/>
                <a:ea typeface="+mn-ea"/>
                <a:cs typeface="+mn-cs"/>
              </a:rPr>
              <a:t>Key Takeaway:</a:t>
            </a:r>
            <a:r>
              <a:rPr lang="en-US" sz="1200" kern="1200">
                <a:solidFill>
                  <a:schemeClr val="tx1"/>
                </a:solidFill>
                <a:effectLst/>
                <a:latin typeface="+mn-lt"/>
                <a:ea typeface="+mn-ea"/>
                <a:cs typeface="+mn-cs"/>
              </a:rPr>
              <a:t> This diagram describes Microsoft’s cybersecurity capabilities. This is part of a series of security architectures available for download at </a:t>
            </a:r>
            <a:r>
              <a:rPr lang="en-US" sz="1200" u="sng" kern="1200">
                <a:solidFill>
                  <a:schemeClr val="tx1"/>
                </a:solidFill>
                <a:effectLst/>
                <a:latin typeface="+mn-lt"/>
                <a:ea typeface="+mn-ea"/>
                <a:cs typeface="+mn-cs"/>
                <a:hlinkClick r:id="rId3"/>
              </a:rPr>
              <a:t>https://aka.ms/MCRA</a:t>
            </a:r>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This diagram is interactive, you can hover over any of the capabilities for a quick description and then click on it for more documentation on the capability.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As we review technical areas, keep in mind that Microsoft takes a holistic integrated approach for capabilities to drive simplicity and effectiveness: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kern="1200">
                <a:solidFill>
                  <a:schemeClr val="tx1"/>
                </a:solidFill>
                <a:effectLst/>
                <a:latin typeface="+mn-lt"/>
                <a:ea typeface="+mn-ea"/>
                <a:cs typeface="+mn-cs"/>
              </a:rPr>
              <a:t>Threat Intelligence </a:t>
            </a:r>
            <a:r>
              <a:rPr lang="en-US" sz="1200" kern="1200">
                <a:solidFill>
                  <a:schemeClr val="tx1"/>
                </a:solidFill>
                <a:effectLst/>
                <a:latin typeface="+mn-lt"/>
                <a:ea typeface="+mn-ea"/>
                <a:cs typeface="+mn-cs"/>
              </a:rPr>
              <a:t>– Microsoft capabilities are informed by the same underlying system with 65+ signals per day of context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kern="1200">
                <a:solidFill>
                  <a:schemeClr val="tx1"/>
                </a:solidFill>
                <a:effectLst/>
                <a:latin typeface="+mn-lt"/>
                <a:ea typeface="+mn-ea"/>
                <a:cs typeface="+mn-cs"/>
              </a:rPr>
              <a:t>Single Agent/Control Point – </a:t>
            </a:r>
            <a:r>
              <a:rPr lang="en-US" sz="1200" b="0" kern="1200">
                <a:solidFill>
                  <a:schemeClr val="tx1"/>
                </a:solidFill>
                <a:effectLst/>
                <a:latin typeface="+mn-lt"/>
                <a:ea typeface="+mn-ea"/>
                <a:cs typeface="+mn-cs"/>
              </a:rPr>
              <a:t>Microsoft capabilities utilize a single endpoint </a:t>
            </a:r>
            <a:r>
              <a:rPr lang="en-US" sz="1200" kern="1200">
                <a:solidFill>
                  <a:schemeClr val="tx1"/>
                </a:solidFill>
                <a:effectLst/>
                <a:latin typeface="+mn-lt"/>
                <a:ea typeface="+mn-ea"/>
                <a:cs typeface="+mn-cs"/>
              </a:rPr>
              <a:t>agent or policy control point where possible for multiple different functions (e.g. </a:t>
            </a:r>
            <a:r>
              <a:rPr lang="nn-NO" sz="1200" kern="1200">
                <a:solidFill>
                  <a:schemeClr val="tx1"/>
                </a:solidFill>
                <a:effectLst/>
                <a:latin typeface="+mn-lt"/>
                <a:ea typeface="+mn-ea"/>
                <a:cs typeface="+mn-cs"/>
              </a:rPr>
              <a:t>Microsoft Defender for Cloud Apps</a:t>
            </a:r>
            <a:r>
              <a:rPr lang="en-US" sz="1200" kern="1200">
                <a:solidFill>
                  <a:schemeClr val="tx1"/>
                </a:solidFill>
                <a:effectLst/>
                <a:latin typeface="+mn-lt"/>
                <a:ea typeface="+mn-ea"/>
                <a:cs typeface="+mn-cs"/>
              </a:rPr>
              <a:t> performs governance, threat detection, information protection and other for SaaS application, Microsoft Defender for Endpoint is similar for endpoints, etc.)</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kern="1200">
                <a:solidFill>
                  <a:schemeClr val="tx1"/>
                </a:solidFill>
                <a:effectLst/>
                <a:latin typeface="+mn-lt"/>
                <a:ea typeface="+mn-ea"/>
                <a:cs typeface="+mn-cs"/>
              </a:rPr>
              <a:t>Consistent Experience – </a:t>
            </a:r>
            <a:r>
              <a:rPr lang="en-US" sz="1200" b="0" kern="1200">
                <a:solidFill>
                  <a:schemeClr val="tx1"/>
                </a:solidFill>
                <a:effectLst/>
                <a:latin typeface="+mn-lt"/>
                <a:ea typeface="+mn-ea"/>
                <a:cs typeface="+mn-cs"/>
              </a:rPr>
              <a:t>Microsoft capabilities </a:t>
            </a:r>
            <a:r>
              <a:rPr lang="en-US" sz="1200" kern="1200">
                <a:solidFill>
                  <a:schemeClr val="tx1"/>
                </a:solidFill>
                <a:effectLst/>
                <a:latin typeface="+mn-lt"/>
                <a:ea typeface="+mn-ea"/>
                <a:cs typeface="+mn-cs"/>
              </a:rPr>
              <a:t>are integrated to provide a consistent experience per role/task/outcome where possible (e.g. a single label for data that is used for security, data retention, and other requirements across clouds, platforms, and operating systems)</a:t>
            </a:r>
          </a:p>
          <a:p>
            <a:r>
              <a:rPr lang="en-US" sz="1200" b="1" kern="1200">
                <a:solidFill>
                  <a:schemeClr val="tx1"/>
                </a:solidFill>
                <a:effectLst/>
                <a:latin typeface="+mn-lt"/>
                <a:ea typeface="+mn-ea"/>
                <a:cs typeface="+mn-cs"/>
              </a:rPr>
              <a:t> </a:t>
            </a: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CLICK 1 – In the beginning, there were servers and networks…</a:t>
            </a:r>
            <a:endParaRPr lang="en-US" sz="1200" kern="1200">
              <a:solidFill>
                <a:schemeClr val="tx1"/>
              </a:solidFill>
              <a:effectLst/>
              <a:latin typeface="+mn-lt"/>
              <a:ea typeface="+mn-ea"/>
              <a:cs typeface="+mn-cs"/>
            </a:endParaRPr>
          </a:p>
          <a:p>
            <a:pPr lvl="1"/>
            <a:r>
              <a:rPr lang="en-US" sz="1200" kern="1200">
                <a:solidFill>
                  <a:schemeClr val="tx1"/>
                </a:solidFill>
                <a:effectLst/>
                <a:latin typeface="+mn-lt"/>
                <a:ea typeface="+mn-ea"/>
                <a:cs typeface="+mn-cs"/>
              </a:rPr>
              <a:t>Most organizations today operate a multi-platform environment with Windows and Linux servers in the datacenters, application containers, and many different generations of applications to protect. </a:t>
            </a:r>
            <a:br>
              <a:rPr lang="en-US" sz="1200" kern="1200">
                <a:solidFill>
                  <a:schemeClr val="tx1"/>
                </a:solidFill>
                <a:effectLst/>
                <a:latin typeface="+mn-lt"/>
                <a:ea typeface="+mn-ea"/>
                <a:cs typeface="+mn-cs"/>
              </a:rPr>
            </a:br>
            <a:r>
              <a:rPr lang="en-US" sz="1200" kern="1200">
                <a:solidFill>
                  <a:schemeClr val="tx1"/>
                </a:solidFill>
                <a:effectLst/>
                <a:latin typeface="+mn-lt"/>
                <a:ea typeface="+mn-ea"/>
                <a:cs typeface="+mn-cs"/>
              </a:rPr>
              <a:t>Most organizations started security with a core set of security capabilities at the network edge / egress points to protect extranet and intranet resources. </a:t>
            </a:r>
          </a:p>
          <a:p>
            <a:pPr lvl="1"/>
            <a:endParaRPr lang="en-US" sz="1200" b="1" kern="1200">
              <a:solidFill>
                <a:schemeClr val="tx1"/>
              </a:solidFill>
              <a:effectLst/>
              <a:latin typeface="+mn-lt"/>
              <a:ea typeface="+mn-ea"/>
              <a:cs typeface="+mn-cs"/>
            </a:endParaRPr>
          </a:p>
          <a:p>
            <a:pPr marL="0" marR="0">
              <a:lnSpc>
                <a:spcPct val="107000"/>
              </a:lnSpc>
              <a:spcBef>
                <a:spcPts val="0"/>
              </a:spcBef>
              <a:spcAft>
                <a:spcPts val="800"/>
              </a:spcAft>
            </a:pPr>
            <a:r>
              <a:rPr lang="en-US" sz="1100" b="1" i="0" u="none">
                <a:effectLst/>
                <a:latin typeface="Calibri" panose="020F0502020204030204" pitchFamily="34" charset="0"/>
                <a:ea typeface="Calibri" panose="020F0502020204030204" pitchFamily="34" charset="0"/>
                <a:cs typeface="Times New Roman" panose="02020603050405020304" pitchFamily="18" charset="0"/>
              </a:rPr>
              <a:t>CLICK 2 – …and Endpoints and Devices</a:t>
            </a:r>
          </a:p>
          <a:p>
            <a:pPr marL="0" marR="0">
              <a:lnSpc>
                <a:spcPct val="107000"/>
              </a:lnSpc>
              <a:spcBef>
                <a:spcPts val="0"/>
              </a:spcBef>
              <a:spcAft>
                <a:spcPts val="800"/>
              </a:spcAft>
            </a:pPr>
            <a:endParaRPr lang="en-US" sz="1100" b="1" i="0" u="none">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100" b="0" i="0" u="none"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Many organizations take advantage of built-in Windows features and system management to provide basic security hygiene like patching and Active Directory account security and group policy</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05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Endpoint Manager (MEM) Configuration Manager </a:t>
            </a:r>
            <a:r>
              <a:rPr lang="en-US" sz="105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and</a:t>
            </a:r>
            <a:r>
              <a:rPr lang="en-US" sz="105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Intune </a:t>
            </a:r>
            <a:r>
              <a:rPr lang="en-US" sz="105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MDM/MAM provide cross-platform unified endpoint management (UEM) and security across Windows, Linux, Mac, iOS, and Android</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05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Windows 11 and 10 Security </a:t>
            </a:r>
            <a:r>
              <a:rPr lang="en-US" sz="105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includes an extensive set of platform capabilities and hardware security integrations to protect against ever-evolving attacks</a:t>
            </a:r>
            <a:endParaRPr lang="en-US" sz="1100" b="1" kern="1200">
              <a:solidFill>
                <a:schemeClr val="tx1"/>
              </a:solidFill>
              <a:effectLst/>
              <a:latin typeface="+mn-lt"/>
              <a:ea typeface="+mn-ea"/>
              <a:cs typeface="+mn-cs"/>
            </a:endParaRPr>
          </a:p>
          <a:p>
            <a:pPr marL="457200" marR="0" lvl="1" indent="0" algn="l" defTabSz="914400" rtl="0" eaLnBrk="1" fontAlgn="auto" latinLnBrk="0" hangingPunct="1">
              <a:lnSpc>
                <a:spcPct val="107000"/>
              </a:lnSpc>
              <a:spcBef>
                <a:spcPts val="0"/>
              </a:spcBef>
              <a:spcAft>
                <a:spcPts val="800"/>
              </a:spcAft>
              <a:buClrTx/>
              <a:buSzTx/>
              <a:buFont typeface="Arial" panose="020B0604020202020204" pitchFamily="34" charset="0"/>
              <a:buNone/>
              <a:tabLst/>
              <a:defRPr/>
            </a:pPr>
            <a:endParaRPr lang="en-US" sz="1100" b="1" kern="1200">
              <a:solidFill>
                <a:schemeClr val="tx1"/>
              </a:solidFill>
              <a:effectLst/>
              <a:latin typeface="+mn-lt"/>
              <a:ea typeface="+mn-ea"/>
              <a:cs typeface="+mn-cs"/>
            </a:endParaRPr>
          </a:p>
          <a:p>
            <a:pPr marL="457200" marR="0" lvl="1" indent="0" algn="l" defTabSz="914400" rtl="0" eaLnBrk="1" fontAlgn="auto" latinLnBrk="0" hangingPunct="1">
              <a:lnSpc>
                <a:spcPct val="107000"/>
              </a:lnSpc>
              <a:spcBef>
                <a:spcPts val="0"/>
              </a:spcBef>
              <a:spcAft>
                <a:spcPts val="800"/>
              </a:spcAft>
              <a:buClrTx/>
              <a:buSzTx/>
              <a:buFont typeface="Arial" panose="020B0604020202020204" pitchFamily="34" charset="0"/>
              <a:buNone/>
              <a:tabLst/>
              <a:defRPr/>
            </a:pPr>
            <a:r>
              <a:rPr lang="en-US" sz="105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Defender for Endpoint (MDE) – </a:t>
            </a:r>
            <a:r>
              <a:rPr lang="en-US" sz="105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provides advanced endpoint detection and response (EDR) capabilities, Web Content Filtering, Threat and Vulnerability Management, and Data Loss Protection (DLP). This is a cornerstone of XDR capabilities described more in security operations. </a:t>
            </a:r>
          </a:p>
          <a:p>
            <a:pPr marL="457200" marR="0" lvl="1" indent="0" algn="l" defTabSz="914400" rtl="0" eaLnBrk="1" fontAlgn="auto" latinLnBrk="0" hangingPunct="1">
              <a:lnSpc>
                <a:spcPct val="107000"/>
              </a:lnSpc>
              <a:spcBef>
                <a:spcPts val="0"/>
              </a:spcBef>
              <a:spcAft>
                <a:spcPts val="800"/>
              </a:spcAft>
              <a:buClrTx/>
              <a:buSzTx/>
              <a:buFont typeface="Arial" panose="020B0604020202020204" pitchFamily="34" charset="0"/>
              <a:buNone/>
              <a:tabLst/>
              <a:defRPr/>
            </a:pPr>
            <a:endParaRPr lang="en-US" sz="105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1100" b="1" i="0" u="none">
                <a:effectLst/>
                <a:latin typeface="Calibri" panose="020F0502020204030204" pitchFamily="34" charset="0"/>
                <a:ea typeface="Calibri" panose="020F0502020204030204" pitchFamily="34" charset="0"/>
                <a:cs typeface="Times New Roman" panose="02020603050405020304" pitchFamily="18" charset="0"/>
              </a:rPr>
              <a:t>CLICK 3 – SaaS Drives Modernization of Identity and Access Security</a:t>
            </a:r>
          </a:p>
          <a:p>
            <a:pPr marL="0" marR="0">
              <a:lnSpc>
                <a:spcPct val="107000"/>
              </a:lnSpc>
              <a:spcBef>
                <a:spcPts val="0"/>
              </a:spcBef>
              <a:spcAft>
                <a:spcPts val="800"/>
              </a:spcAft>
            </a:pPr>
            <a:endParaRPr lang="en-US" sz="1100" b="1" i="0" u="none">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100" b="0" i="0" u="none">
                <a:effectLst/>
                <a:latin typeface="Calibri" panose="020F0502020204030204" pitchFamily="34" charset="0"/>
                <a:ea typeface="Calibri" panose="020F0502020204030204" pitchFamily="34" charset="0"/>
                <a:cs typeface="Times New Roman" panose="02020603050405020304" pitchFamily="18" charset="0"/>
              </a:rPr>
              <a:t>Organizations first start adopting cloud with Software as a Services (SaaS), and the first app is usually Office 365 for email (or sometimes </a:t>
            </a:r>
            <a:r>
              <a:rPr lang="en-US" sz="1600" b="0" i="0">
                <a:solidFill>
                  <a:srgbClr val="616161"/>
                </a:solidFill>
                <a:effectLst/>
                <a:latin typeface="Google Sans"/>
              </a:rPr>
              <a:t>G Suite). This trend continues today with the adoption of Generative AI like ChatGPT, Microsoft Copilot, Google Bard, and more.</a:t>
            </a:r>
          </a:p>
          <a:p>
            <a:pPr marL="457200" marR="0" lvl="1" indent="0" algn="l" defTabSz="914400" rtl="0" eaLnBrk="1" fontAlgn="auto" latinLnBrk="0" hangingPunct="1">
              <a:lnSpc>
                <a:spcPct val="107000"/>
              </a:lnSpc>
              <a:spcBef>
                <a:spcPts val="0"/>
              </a:spcBef>
              <a:spcAft>
                <a:spcPts val="800"/>
              </a:spcAft>
              <a:buClrTx/>
              <a:buSzTx/>
              <a:buFontTx/>
              <a:buNone/>
              <a:tabLst/>
              <a:defRPr/>
            </a:pPr>
            <a:endParaRPr lang="en-US" sz="1600" b="0" i="0">
              <a:solidFill>
                <a:srgbClr val="616161"/>
              </a:solidFill>
              <a:effectLst/>
              <a:latin typeface="Google Sans"/>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600" b="0" i="0">
                <a:solidFill>
                  <a:srgbClr val="616161"/>
                </a:solidFill>
                <a:effectLst/>
                <a:latin typeface="Google Sans"/>
              </a:rPr>
              <a:t>This creates a need for access control beyond the firewall using secure cloud identities </a:t>
            </a:r>
            <a:r>
              <a:rPr lang="en-US" sz="11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(that also extends to mobile/IoT portions of the enterprise estate). Identity is also playing an increasing </a:t>
            </a:r>
            <a:r>
              <a:rPr lang="en-US" sz="1800">
                <a:effectLst/>
                <a:latin typeface="Calibri" panose="020F0502020204030204" pitchFamily="34" charset="0"/>
                <a:ea typeface="Calibri" panose="020F0502020204030204" pitchFamily="34" charset="0"/>
                <a:cs typeface="Times New Roman" panose="02020603050405020304" pitchFamily="18" charset="0"/>
              </a:rPr>
              <a:t>role in datacenter access control strategies as they modernize to the cloud</a:t>
            </a:r>
          </a:p>
          <a:p>
            <a:pPr marL="457200" marR="0" lvl="1" indent="0" algn="l" defTabSz="914400" rtl="0" eaLnBrk="1" fontAlgn="auto" latinLnBrk="0" hangingPunct="1">
              <a:lnSpc>
                <a:spcPct val="107000"/>
              </a:lnSpc>
              <a:spcBef>
                <a:spcPts val="0"/>
              </a:spcBef>
              <a:spcAft>
                <a:spcPts val="800"/>
              </a:spcAft>
              <a:buClrTx/>
              <a:buSzTx/>
              <a:buFontTx/>
              <a:buNone/>
              <a:tabLst/>
              <a:defRPr/>
            </a:pP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While some aren’t aware of it, many organizations have already deployed modern single identity and single sign-on capabilities across their enterprise estate with </a:t>
            </a:r>
            <a:r>
              <a:rPr lang="en-US" sz="1800" b="1">
                <a:effectLst/>
                <a:latin typeface="Calibri" panose="020F0502020204030204" pitchFamily="34" charset="0"/>
                <a:ea typeface="Calibri" panose="020F0502020204030204" pitchFamily="34" charset="0"/>
                <a:cs typeface="Times New Roman" panose="02020603050405020304" pitchFamily="18" charset="0"/>
              </a:rPr>
              <a:t>Entra ID </a:t>
            </a:r>
            <a:r>
              <a:rPr lang="en-US" sz="1800">
                <a:effectLst/>
                <a:latin typeface="Calibri" panose="020F0502020204030204" pitchFamily="34" charset="0"/>
                <a:ea typeface="Calibri" panose="020F0502020204030204" pitchFamily="34" charset="0"/>
                <a:cs typeface="Times New Roman" panose="02020603050405020304" pitchFamily="18" charset="0"/>
              </a:rPr>
              <a:t>(formerly </a:t>
            </a:r>
            <a:r>
              <a:rPr lang="en-US" sz="1800" b="0">
                <a:effectLst/>
                <a:latin typeface="Calibri" panose="020F0502020204030204" pitchFamily="34" charset="0"/>
                <a:ea typeface="Calibri" panose="020F0502020204030204" pitchFamily="34" charset="0"/>
                <a:cs typeface="Times New Roman" panose="02020603050405020304" pitchFamily="18" charset="0"/>
              </a:rPr>
              <a:t>Azure Active Directory), which is configured during an </a:t>
            </a:r>
            <a:r>
              <a:rPr lang="en-US" sz="1800">
                <a:effectLst/>
                <a:latin typeface="Calibri" panose="020F0502020204030204" pitchFamily="34" charset="0"/>
                <a:ea typeface="Calibri" panose="020F0502020204030204" pitchFamily="34" charset="0"/>
                <a:cs typeface="Times New Roman" panose="02020603050405020304" pitchFamily="18" charset="0"/>
              </a:rPr>
              <a:t>Office 365 deployment and connected to the existing enterprise identity system via Active Directory</a:t>
            </a:r>
          </a:p>
          <a:p>
            <a:pPr marL="457200" marR="0" lvl="1" indent="0" algn="l" defTabSz="914400" rtl="0" eaLnBrk="1" fontAlgn="auto" latinLnBrk="0" hangingPunct="1">
              <a:lnSpc>
                <a:spcPct val="107000"/>
              </a:lnSpc>
              <a:spcBef>
                <a:spcPts val="0"/>
              </a:spcBef>
              <a:spcAft>
                <a:spcPts val="800"/>
              </a:spcAft>
              <a:buClrTx/>
              <a:buSzTx/>
              <a:buFontTx/>
              <a:buNone/>
              <a:tabLst/>
              <a:defRPr/>
            </a:pP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In addition to single sign on (SSO), Microsoft provides critical modern security elements for Entra ID like</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Passwordless and MFA</a:t>
            </a:r>
            <a:r>
              <a:rPr lang="en-US" sz="11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 capabilities to simplify the user experience and strengthen security assurances via </a:t>
            </a:r>
            <a:r>
              <a:rPr lang="en-US" sz="11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Hello For Business </a:t>
            </a:r>
            <a:r>
              <a:rPr lang="en-US" sz="11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biometric authentication</a:t>
            </a:r>
            <a:r>
              <a:rPr lang="en-US" sz="11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Authenticator App </a:t>
            </a:r>
            <a:r>
              <a:rPr lang="en-US" sz="11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(works on any modern mobile phone), and</a:t>
            </a:r>
            <a:r>
              <a:rPr lang="en-US" sz="11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FIDO2 keys</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Identity Protection – </a:t>
            </a:r>
            <a:r>
              <a:rPr lang="en-US" sz="11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against highly prevalent attacks with Leaked Credential Protections, Behavioral Analytics, Threat Intelligence integration and more</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800" b="1">
                <a:effectLst/>
                <a:latin typeface="Calibri" panose="020F0502020204030204" pitchFamily="34" charset="0"/>
                <a:ea typeface="Calibri" panose="020F0502020204030204" pitchFamily="34" charset="0"/>
                <a:cs typeface="Times New Roman" panose="02020603050405020304" pitchFamily="18" charset="0"/>
              </a:rPr>
              <a:t>Entra ID PIM </a:t>
            </a:r>
            <a:r>
              <a:rPr lang="en-US" sz="1800">
                <a:effectLst/>
                <a:latin typeface="Calibri" panose="020F0502020204030204" pitchFamily="34" charset="0"/>
                <a:ea typeface="Calibri" panose="020F0502020204030204" pitchFamily="34" charset="0"/>
                <a:cs typeface="Times New Roman" panose="02020603050405020304" pitchFamily="18" charset="0"/>
              </a:rPr>
              <a:t>reduces risk by providing just in time access to privileged accounts using approval workflows</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800" b="1">
                <a:effectLst/>
                <a:latin typeface="Calibri" panose="020F0502020204030204" pitchFamily="34" charset="0"/>
                <a:ea typeface="Calibri" panose="020F0502020204030204" pitchFamily="34" charset="0"/>
                <a:cs typeface="Times New Roman" panose="02020603050405020304" pitchFamily="18" charset="0"/>
              </a:rPr>
              <a:t>Identity Governance </a:t>
            </a:r>
            <a:r>
              <a:rPr lang="en-US" sz="1800">
                <a:effectLst/>
                <a:latin typeface="Calibri" panose="020F0502020204030204" pitchFamily="34" charset="0"/>
                <a:ea typeface="Calibri" panose="020F0502020204030204" pitchFamily="34" charset="0"/>
                <a:cs typeface="Times New Roman" panose="02020603050405020304" pitchFamily="18" charset="0"/>
              </a:rPr>
              <a:t>helps ensure the right people have access to the right resources</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800" b="1">
                <a:effectLst/>
                <a:latin typeface="Calibri" panose="020F0502020204030204" pitchFamily="34" charset="0"/>
                <a:ea typeface="Calibri" panose="020F0502020204030204" pitchFamily="34" charset="0"/>
                <a:cs typeface="Times New Roman" panose="02020603050405020304" pitchFamily="18" charset="0"/>
              </a:rPr>
              <a:t>External Identities (Entra ID B2B and B2C) </a:t>
            </a:r>
            <a:r>
              <a:rPr lang="en-US" sz="1800">
                <a:effectLst/>
                <a:latin typeface="Calibri" panose="020F0502020204030204" pitchFamily="34" charset="0"/>
                <a:ea typeface="Calibri" panose="020F0502020204030204" pitchFamily="34" charset="0"/>
                <a:cs typeface="Times New Roman" panose="02020603050405020304" pitchFamily="18" charset="0"/>
              </a:rPr>
              <a:t>provide security for partner and customer/client/citizen accounts while separating them from enterprise user directories</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800" b="0">
                <a:effectLst/>
                <a:latin typeface="Calibri" panose="020F0502020204030204" pitchFamily="34" charset="0"/>
                <a:ea typeface="Calibri" panose="020F0502020204030204" pitchFamily="34" charset="0"/>
                <a:cs typeface="Times New Roman" panose="02020603050405020304" pitchFamily="18" charset="0"/>
              </a:rPr>
              <a:t>Additionally, </a:t>
            </a:r>
            <a:r>
              <a:rPr lang="en-US" sz="1800" b="1">
                <a:effectLst/>
                <a:latin typeface="Calibri" panose="020F0502020204030204" pitchFamily="34" charset="0"/>
                <a:ea typeface="Calibri" panose="020F0502020204030204" pitchFamily="34" charset="0"/>
                <a:cs typeface="Times New Roman" panose="02020603050405020304" pitchFamily="18" charset="0"/>
              </a:rPr>
              <a:t>Conditional Access </a:t>
            </a:r>
            <a:r>
              <a:rPr lang="en-US" sz="1800" b="0">
                <a:effectLst/>
                <a:latin typeface="Calibri" panose="020F0502020204030204" pitchFamily="34" charset="0"/>
                <a:ea typeface="Calibri" panose="020F0502020204030204" pitchFamily="34" charset="0"/>
                <a:cs typeface="Times New Roman" panose="02020603050405020304" pitchFamily="18" charset="0"/>
              </a:rPr>
              <a:t>applies </a:t>
            </a:r>
            <a:r>
              <a:rPr kumimoji="0" lang="en-US" sz="1800" b="1"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Zero Trust principles </a:t>
            </a:r>
            <a:r>
              <a:rPr kumimoji="0" lang="en-US" sz="1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to access control decisions by explicitly validating trust of users and endpoints requesting access to your resources. This helps build a de facto </a:t>
            </a:r>
            <a:r>
              <a:rPr lang="en-US" sz="1800">
                <a:effectLst/>
                <a:latin typeface="Calibri" panose="020F0502020204030204" pitchFamily="34" charset="0"/>
                <a:ea typeface="Calibri" panose="020F0502020204030204" pitchFamily="34" charset="0"/>
                <a:cs typeface="Times New Roman" panose="02020603050405020304" pitchFamily="18" charset="0"/>
              </a:rPr>
              <a:t>security perimeter around these modern resources with modern controls and provides simple consistent policy enforcement across them. </a:t>
            </a:r>
          </a:p>
          <a:p>
            <a:pPr marL="457200" marR="0" lvl="1" indent="0" algn="l" defTabSz="914400" rtl="0" eaLnBrk="1" fontAlgn="auto" latinLnBrk="0" hangingPunct="1">
              <a:lnSpc>
                <a:spcPct val="107000"/>
              </a:lnSpc>
              <a:spcBef>
                <a:spcPts val="0"/>
              </a:spcBef>
              <a:spcAft>
                <a:spcPts val="800"/>
              </a:spcAft>
              <a:buClrTx/>
              <a:buSzTx/>
              <a:buFontTx/>
              <a:buNone/>
              <a:tabLst/>
              <a:defRPr/>
            </a:pPr>
            <a:endParaRPr lang="en-US" sz="1800" b="0" kern="1200">
              <a:solidFill>
                <a:schemeClr val="tx1"/>
              </a:solidFill>
              <a:effectLst/>
              <a:latin typeface="+mn-lt"/>
              <a:ea typeface="+mn-ea"/>
              <a:cs typeface="+mn-cs"/>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800" b="1" kern="1200">
                <a:solidFill>
                  <a:schemeClr val="tx1"/>
                </a:solidFill>
                <a:effectLst/>
                <a:latin typeface="+mn-lt"/>
                <a:ea typeface="+mn-ea"/>
                <a:cs typeface="+mn-cs"/>
              </a:rPr>
              <a:t>Microsoft Defender for Identity (MDI) </a:t>
            </a:r>
            <a:r>
              <a:rPr lang="en-US" sz="1800" b="0" kern="1200">
                <a:solidFill>
                  <a:schemeClr val="tx1"/>
                </a:solidFill>
                <a:effectLst/>
                <a:latin typeface="+mn-lt"/>
                <a:ea typeface="+mn-ea"/>
                <a:cs typeface="+mn-cs"/>
              </a:rPr>
              <a:t>– provides XDR capabilities for cloud identity services (Entra ID, formerly Azure AD) as well as Active Directory domain, federation, and certificate services</a:t>
            </a:r>
          </a:p>
          <a:p>
            <a:pPr marL="457200" marR="0" lvl="1" indent="0" algn="l" defTabSz="914400" rtl="0" eaLnBrk="1" fontAlgn="auto" latinLnBrk="0" hangingPunct="1">
              <a:lnSpc>
                <a:spcPct val="107000"/>
              </a:lnSpc>
              <a:spcBef>
                <a:spcPts val="0"/>
              </a:spcBef>
              <a:spcAft>
                <a:spcPts val="800"/>
              </a:spcAft>
              <a:buClrTx/>
              <a:buSzTx/>
              <a:buFontTx/>
              <a:buNone/>
              <a:tabLst/>
              <a:defRPr/>
            </a:pPr>
            <a:endParaRPr lang="en-US" sz="1800" b="0" kern="1200">
              <a:solidFill>
                <a:schemeClr val="tx1"/>
              </a:solidFill>
              <a:effectLst/>
              <a:latin typeface="+mn-lt"/>
              <a:ea typeface="+mn-ea"/>
              <a:cs typeface="+mn-cs"/>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800" b="0" kern="1200">
                <a:solidFill>
                  <a:schemeClr val="tx1"/>
                </a:solidFill>
                <a:effectLst/>
                <a:latin typeface="+mn-lt"/>
                <a:ea typeface="+mn-ea"/>
                <a:cs typeface="+mn-cs"/>
              </a:rPr>
              <a:t>The </a:t>
            </a:r>
            <a:r>
              <a:rPr lang="en-US" sz="1800" b="1" kern="1200">
                <a:solidFill>
                  <a:schemeClr val="tx1"/>
                </a:solidFill>
                <a:effectLst/>
                <a:latin typeface="+mn-lt"/>
                <a:ea typeface="+mn-ea"/>
                <a:cs typeface="+mn-cs"/>
              </a:rPr>
              <a:t>Service Trust Portal </a:t>
            </a:r>
            <a:r>
              <a:rPr lang="en-US" sz="1800" b="0" kern="1200">
                <a:solidFill>
                  <a:schemeClr val="tx1"/>
                </a:solidFill>
                <a:effectLst/>
                <a:latin typeface="+mn-lt"/>
                <a:ea typeface="+mn-ea"/>
                <a:cs typeface="+mn-cs"/>
              </a:rPr>
              <a:t>provides information on how Microsoft secures our cloud platforms and reports compliance. </a:t>
            </a:r>
          </a:p>
          <a:p>
            <a:pPr marL="457200" marR="0" lvl="1" indent="0" algn="l" defTabSz="914400" rtl="0" eaLnBrk="1" fontAlgn="auto" latinLnBrk="0" hangingPunct="1">
              <a:lnSpc>
                <a:spcPct val="107000"/>
              </a:lnSpc>
              <a:spcBef>
                <a:spcPts val="0"/>
              </a:spcBef>
              <a:spcAft>
                <a:spcPts val="800"/>
              </a:spcAft>
              <a:buClrTx/>
              <a:buSzTx/>
              <a:buFontTx/>
              <a:buNone/>
              <a:tabLst/>
              <a:defRPr/>
            </a:pPr>
            <a:endParaRPr lang="en-US" sz="1800" b="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en-US" sz="1800" b="1">
                <a:effectLst/>
                <a:latin typeface="Calibri" panose="020F0502020204030204" pitchFamily="34" charset="0"/>
                <a:ea typeface="Calibri" panose="020F0502020204030204" pitchFamily="34" charset="0"/>
                <a:cs typeface="Times New Roman" panose="02020603050405020304" pitchFamily="18" charset="0"/>
              </a:rPr>
              <a:t>CLICK 4 – </a:t>
            </a:r>
            <a:r>
              <a:rPr kumimoji="0" lang="en-US" sz="80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 Private Access &amp; App Proxy</a:t>
            </a:r>
            <a:endParaRPr lang="en-US" sz="1800" b="1">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800" b="1">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These capabilities </a:t>
            </a:r>
            <a:r>
              <a:rPr lang="en-US" sz="1800" b="0">
                <a:effectLst/>
                <a:latin typeface="Calibri" panose="020F0502020204030204" pitchFamily="34" charset="0"/>
                <a:ea typeface="Calibri" panose="020F0502020204030204" pitchFamily="34" charset="0"/>
                <a:cs typeface="Times New Roman" panose="02020603050405020304" pitchFamily="18" charset="0"/>
              </a:rPr>
              <a:t>extend </a:t>
            </a:r>
            <a:r>
              <a:rPr lang="en-US" sz="1800">
                <a:effectLst/>
                <a:latin typeface="Calibri" panose="020F0502020204030204" pitchFamily="34" charset="0"/>
                <a:ea typeface="Calibri" panose="020F0502020204030204" pitchFamily="34" charset="0"/>
                <a:cs typeface="Times New Roman" panose="02020603050405020304" pitchFamily="18" charset="0"/>
              </a:rPr>
              <a:t>the modern access control approach (security perimeter) to on-premises resources by simplifying user access to them and modernizing security with Conditional Access (which explicitly validates user and device trust, a Zero Trust principle). </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800" b="1" kern="1200" noProof="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Entra Application Proxy </a:t>
            </a:r>
            <a:r>
              <a:rPr lang="en-US" sz="1800" b="0" kern="1200" noProof="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is a modern secure replacement to VPN for accessing private apps and resources (via fully https and modern authentication protocols)</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800" b="1" kern="1200" noProof="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Entra Private Access (Preview) </a:t>
            </a:r>
            <a:r>
              <a:rPr lang="en-US" sz="1800" b="0" kern="1200" noProof="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is a modern secure replacement to VPN for accessing private apps and resources (via fully qualified domain names (FQDNs) and IP addresses)</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endParaRPr lang="en-US" sz="18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endParaRPr lang="en-US" sz="120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a:solidFill>
                  <a:schemeClr val="tx1"/>
                </a:solidFill>
                <a:effectLst/>
                <a:latin typeface="+mn-lt"/>
                <a:ea typeface="+mn-ea"/>
                <a:cs typeface="+mn-cs"/>
              </a:rPr>
              <a:t>CLICK 5 – Datacenters become hybrid </a:t>
            </a:r>
            <a:r>
              <a:rPr kumimoji="0" lang="en-US" sz="1200"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Infrastructure spanning multiple clouds (IaaS, PaaS) and on-premises</a:t>
            </a:r>
          </a:p>
          <a:p>
            <a:endParaRPr lang="en-US" sz="1200" b="0" kern="1200">
              <a:solidFill>
                <a:schemeClr val="tx1"/>
              </a:solidFill>
              <a:effectLst/>
              <a:latin typeface="+mn-lt"/>
              <a:ea typeface="+mn-ea"/>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b="0" kern="1200">
                <a:solidFill>
                  <a:schemeClr val="tx1"/>
                </a:solidFill>
                <a:effectLst/>
                <a:latin typeface="+mn-lt"/>
                <a:ea typeface="+mn-ea"/>
                <a:cs typeface="+mn-cs"/>
              </a:rPr>
              <a:t>Most organizations have expanded into a </a:t>
            </a:r>
            <a:r>
              <a:rPr lang="en-US" sz="1200" b="1" kern="1200">
                <a:solidFill>
                  <a:schemeClr val="tx1"/>
                </a:solidFill>
                <a:effectLst/>
                <a:latin typeface="+mn-lt"/>
                <a:ea typeface="+mn-ea"/>
                <a:cs typeface="+mn-cs"/>
              </a:rPr>
              <a:t>hybrid infrastructure</a:t>
            </a:r>
            <a:r>
              <a:rPr lang="en-US" sz="1200" b="0" kern="1200">
                <a:solidFill>
                  <a:schemeClr val="tx1"/>
                </a:solidFill>
                <a:effectLst/>
                <a:latin typeface="+mn-lt"/>
                <a:ea typeface="+mn-ea"/>
                <a:cs typeface="+mn-cs"/>
              </a:rPr>
              <a:t> that spans on-premises and one or more clouds providing Infrastructure as a Service (IaaS) and/or Platform as a Service (PaaS) capabilities. </a:t>
            </a:r>
          </a:p>
          <a:p>
            <a:pPr marL="457200" marR="0" lvl="1" indent="0" algn="l" defTabSz="914400" rtl="0" eaLnBrk="1" fontAlgn="auto" latinLnBrk="0" hangingPunct="1">
              <a:lnSpc>
                <a:spcPct val="100000"/>
              </a:lnSpc>
              <a:spcBef>
                <a:spcPts val="0"/>
              </a:spcBef>
              <a:spcAft>
                <a:spcPts val="0"/>
              </a:spcAft>
              <a:buClrTx/>
              <a:buSzTx/>
              <a:buFontTx/>
              <a:buNone/>
              <a:tabLst/>
              <a:defRPr/>
            </a:pPr>
            <a:endParaRPr lang="en-US" sz="1200" b="0" kern="1200">
              <a:solidFill>
                <a:schemeClr val="tx1"/>
              </a:solidFill>
              <a:effectLst/>
              <a:latin typeface="+mn-lt"/>
              <a:ea typeface="+mn-ea"/>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b="0" kern="1200">
                <a:solidFill>
                  <a:schemeClr val="tx1"/>
                </a:solidFill>
                <a:effectLst/>
                <a:latin typeface="+mn-lt"/>
                <a:ea typeface="+mn-ea"/>
                <a:cs typeface="+mn-cs"/>
              </a:rPr>
              <a:t>On Azure, Microsoft invested in </a:t>
            </a:r>
            <a:r>
              <a:rPr lang="en-US" sz="1200" b="1" kern="1200">
                <a:solidFill>
                  <a:schemeClr val="tx1"/>
                </a:solidFill>
                <a:effectLst/>
                <a:latin typeface="+mn-lt"/>
                <a:ea typeface="+mn-ea"/>
                <a:cs typeface="+mn-cs"/>
              </a:rPr>
              <a:t>Azure Marketplace </a:t>
            </a:r>
            <a:r>
              <a:rPr lang="en-US" sz="1200" b="0" kern="1200">
                <a:solidFill>
                  <a:schemeClr val="tx1"/>
                </a:solidFill>
                <a:effectLst/>
                <a:latin typeface="+mn-lt"/>
                <a:ea typeface="+mn-ea"/>
                <a:cs typeface="+mn-cs"/>
              </a:rPr>
              <a:t>to ensure customers have access to </a:t>
            </a:r>
            <a:r>
              <a:rPr lang="en-US" sz="1800">
                <a:effectLst/>
                <a:latin typeface="Calibri" panose="020F0502020204030204" pitchFamily="34" charset="0"/>
                <a:ea typeface="Calibri" panose="020F0502020204030204" pitchFamily="34" charset="0"/>
                <a:cs typeface="Times New Roman" panose="02020603050405020304" pitchFamily="18" charset="0"/>
              </a:rPr>
              <a:t>capabilities from popular vendors, often used by customers to extend existing on-premises controls to the cloud.</a:t>
            </a:r>
          </a:p>
          <a:p>
            <a:pPr lvl="1"/>
            <a:endParaRPr lang="en-US" sz="1200" b="0" kern="1200">
              <a:solidFill>
                <a:schemeClr val="tx1"/>
              </a:solidFill>
              <a:effectLst/>
              <a:latin typeface="+mn-lt"/>
              <a:ea typeface="+mn-ea"/>
              <a:cs typeface="+mn-cs"/>
            </a:endParaRPr>
          </a:p>
          <a:p>
            <a:pPr lvl="1"/>
            <a:r>
              <a:rPr lang="en-US" sz="1200" b="0" kern="1200">
                <a:solidFill>
                  <a:schemeClr val="tx1"/>
                </a:solidFill>
                <a:effectLst/>
                <a:latin typeface="+mn-lt"/>
                <a:ea typeface="+mn-ea"/>
                <a:cs typeface="+mn-cs"/>
              </a:rPr>
              <a:t>Microsoft provides </a:t>
            </a:r>
            <a:r>
              <a:rPr lang="en-US" sz="1200" b="1" kern="1200">
                <a:solidFill>
                  <a:schemeClr val="tx1"/>
                </a:solidFill>
                <a:effectLst/>
                <a:latin typeface="+mn-lt"/>
                <a:ea typeface="+mn-ea"/>
                <a:cs typeface="+mn-cs"/>
              </a:rPr>
              <a:t>Private Link </a:t>
            </a:r>
            <a:r>
              <a:rPr lang="en-US" sz="1200" b="0" kern="1200">
                <a:solidFill>
                  <a:schemeClr val="tx1"/>
                </a:solidFill>
                <a:effectLst/>
                <a:latin typeface="+mn-lt"/>
                <a:ea typeface="+mn-ea"/>
                <a:cs typeface="+mn-cs"/>
              </a:rPr>
              <a:t>support for Azure Services to help organizations extend private networks to the PaaS services used by applications. While this extends current controls and practices to the cloud, private networks may not be enough to mitigate modern attacks so Microsoft recommends following zero trust principles (https://aka.ms/zerotrust) to modernize your access control strategy using identity, network, application, data, and other controls. </a:t>
            </a:r>
          </a:p>
          <a:p>
            <a:endParaRPr lang="en-US" sz="1200" b="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a:solidFill>
                  <a:schemeClr val="tx1"/>
                </a:solidFill>
                <a:effectLst/>
                <a:latin typeface="+mn-lt"/>
                <a:ea typeface="+mn-ea"/>
                <a:cs typeface="+mn-cs"/>
              </a:rPr>
              <a:t>CLICK 6 –Multi-Cloud and Azure Security </a:t>
            </a:r>
            <a:endParaRPr lang="en-US" sz="1200" kern="1200">
              <a:solidFill>
                <a:schemeClr val="tx1"/>
              </a:solidFill>
              <a:effectLst/>
              <a:latin typeface="+mn-lt"/>
              <a:ea typeface="+mn-ea"/>
              <a:cs typeface="+mn-cs"/>
            </a:endParaRPr>
          </a:p>
          <a:p>
            <a:endParaRPr lang="en-US" sz="1200" b="0" kern="1200">
              <a:solidFill>
                <a:schemeClr val="tx1"/>
              </a:solidFill>
              <a:effectLst/>
              <a:latin typeface="+mn-lt"/>
              <a:ea typeface="+mn-ea"/>
              <a:cs typeface="+mn-cs"/>
            </a:endParaRPr>
          </a:p>
          <a:p>
            <a:pPr marL="457200" marR="0" lvl="1">
              <a:lnSpc>
                <a:spcPct val="107000"/>
              </a:lnSpc>
              <a:spcBef>
                <a:spcPts val="0"/>
              </a:spcBef>
              <a:spcAft>
                <a:spcPts val="800"/>
              </a:spcAft>
            </a:pPr>
            <a:r>
              <a:rPr lang="en-US" sz="1100">
                <a:effectLst/>
                <a:latin typeface="Calibri" panose="020F0502020204030204" pitchFamily="34" charset="0"/>
                <a:ea typeface="Calibri" panose="020F0502020204030204" pitchFamily="34" charset="0"/>
                <a:cs typeface="Times New Roman" panose="02020603050405020304" pitchFamily="18" charset="0"/>
              </a:rPr>
              <a:t>Microsoft has invested in a wide range of capabilities to help secure your hybrid multi-cloud environment and the workloads in it. These are built into Azure and several extend across your hybrid infrastructure estate (on-premises, AWS, GCP, and other clouds) using </a:t>
            </a:r>
            <a:r>
              <a:rPr lang="en-US" sz="1100" b="1">
                <a:effectLst/>
                <a:latin typeface="Calibri" panose="020F0502020204030204" pitchFamily="34" charset="0"/>
                <a:ea typeface="Calibri" panose="020F0502020204030204" pitchFamily="34" charset="0"/>
                <a:cs typeface="Times New Roman" panose="02020603050405020304" pitchFamily="18" charset="0"/>
              </a:rPr>
              <a:t>Azure Arc</a:t>
            </a:r>
            <a:r>
              <a:rPr lang="en-US" sz="1100">
                <a:effectLst/>
                <a:latin typeface="Calibri" panose="020F0502020204030204" pitchFamily="34" charset="0"/>
                <a:ea typeface="Calibri" panose="020F0502020204030204" pitchFamily="34" charset="0"/>
                <a:cs typeface="Times New Roman" panose="02020603050405020304" pitchFamily="18" charset="0"/>
              </a:rPr>
              <a:t>. </a:t>
            </a:r>
          </a:p>
          <a:p>
            <a:pPr marL="457200" marR="0" lvl="1">
              <a:lnSpc>
                <a:spcPct val="107000"/>
              </a:lnSpc>
              <a:spcBef>
                <a:spcPts val="0"/>
              </a:spcBef>
              <a:spcAft>
                <a:spcPts val="800"/>
              </a:spcAft>
            </a:pPr>
            <a:r>
              <a:rPr lang="en-US" sz="1100" b="1">
                <a:effectLst/>
                <a:latin typeface="Calibri" panose="020F0502020204030204" pitchFamily="34" charset="0"/>
                <a:ea typeface="Calibri" panose="020F0502020204030204" pitchFamily="34" charset="0"/>
                <a:cs typeface="Times New Roman" panose="02020603050405020304" pitchFamily="18" charset="0"/>
              </a:rPr>
              <a:t>Azure Lighthouse </a:t>
            </a:r>
            <a:r>
              <a:rPr lang="en-US" sz="1100">
                <a:effectLst/>
                <a:latin typeface="Calibri" panose="020F0502020204030204" pitchFamily="34" charset="0"/>
                <a:ea typeface="Calibri" panose="020F0502020204030204" pitchFamily="34" charset="0"/>
                <a:cs typeface="Times New Roman" panose="02020603050405020304" pitchFamily="18" charset="0"/>
              </a:rPr>
              <a:t>provides cross-tenant support in Azure for services, often used by managed service providers and customers with multiple tenants.</a:t>
            </a:r>
          </a:p>
          <a:p>
            <a:pPr marL="457200" marR="0" lvl="1">
              <a:lnSpc>
                <a:spcPct val="107000"/>
              </a:lnSpc>
              <a:spcBef>
                <a:spcPts val="0"/>
              </a:spcBef>
              <a:spcAft>
                <a:spcPts val="80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628650" marR="0" lvl="1" indent="-171450">
              <a:lnSpc>
                <a:spcPct val="107000"/>
              </a:lnSpc>
              <a:spcBef>
                <a:spcPts val="0"/>
              </a:spcBef>
              <a:spcAft>
                <a:spcPts val="800"/>
              </a:spcAft>
              <a:buFont typeface="Arial" panose="020B0604020202020204" pitchFamily="34" charset="0"/>
              <a:buChar char="•"/>
            </a:pPr>
            <a:r>
              <a:rPr lang="en-US" sz="1100" b="1">
                <a:effectLst/>
                <a:latin typeface="Calibri" panose="020F0502020204030204" pitchFamily="34" charset="0"/>
                <a:ea typeface="Calibri" panose="020F0502020204030204" pitchFamily="34" charset="0"/>
                <a:cs typeface="Times New Roman" panose="02020603050405020304" pitchFamily="18" charset="0"/>
              </a:rPr>
              <a:t>Microsoft Defender for Cloud </a:t>
            </a:r>
            <a:r>
              <a:rPr lang="en-US" sz="1100">
                <a:effectLst/>
                <a:latin typeface="Calibri" panose="020F0502020204030204" pitchFamily="34" charset="0"/>
                <a:ea typeface="Calibri" panose="020F0502020204030204" pitchFamily="34" charset="0"/>
                <a:cs typeface="Times New Roman" panose="02020603050405020304" pitchFamily="18" charset="0"/>
              </a:rPr>
              <a:t>provides a single starting point for managing security and compliance in Azure (and across IaaS and PaaS clouds), including</a:t>
            </a:r>
          </a:p>
          <a:p>
            <a:pPr marL="1085850" marR="0" lvl="2" indent="-171450">
              <a:lnSpc>
                <a:spcPct val="107000"/>
              </a:lnSpc>
              <a:spcBef>
                <a:spcPts val="0"/>
              </a:spcBef>
              <a:spcAft>
                <a:spcPts val="800"/>
              </a:spcAft>
              <a:buFont typeface="Arial" panose="020B0604020202020204" pitchFamily="34" charset="0"/>
              <a:buChar char="•"/>
            </a:pPr>
            <a:r>
              <a:rPr lang="en-US" sz="1100" b="1">
                <a:effectLst/>
                <a:latin typeface="Calibri" panose="020F0502020204030204" pitchFamily="34" charset="0"/>
                <a:ea typeface="Calibri" panose="020F0502020204030204" pitchFamily="34" charset="0"/>
                <a:cs typeface="Times New Roman" panose="02020603050405020304" pitchFamily="18" charset="0"/>
              </a:rPr>
              <a:t>Secure Score </a:t>
            </a:r>
            <a:r>
              <a:rPr lang="en-US" sz="1100">
                <a:effectLst/>
                <a:latin typeface="Calibri" panose="020F0502020204030204" pitchFamily="34" charset="0"/>
                <a:ea typeface="Calibri" panose="020F0502020204030204" pitchFamily="34" charset="0"/>
                <a:cs typeface="Times New Roman" panose="02020603050405020304" pitchFamily="18" charset="0"/>
              </a:rPr>
              <a:t>to measure security posture and providing prioritized guidance for improving it such as</a:t>
            </a:r>
          </a:p>
          <a:p>
            <a:pPr marL="1657350" marR="0" lvl="3" indent="-285750">
              <a:lnSpc>
                <a:spcPct val="107000"/>
              </a:lnSpc>
              <a:spcBef>
                <a:spcPts val="0"/>
              </a:spcBef>
              <a:spcAft>
                <a:spcPts val="800"/>
              </a:spcAft>
              <a:buFont typeface="Arial" panose="020B0604020202020204" pitchFamily="34" charset="0"/>
              <a:buChar char="•"/>
              <a:tabLst>
                <a:tab pos="914400" algn="l"/>
              </a:tabLst>
            </a:pPr>
            <a:r>
              <a:rPr lang="en-US" sz="1100">
                <a:effectLst/>
                <a:latin typeface="Calibri" panose="020F0502020204030204" pitchFamily="34" charset="0"/>
                <a:ea typeface="Calibri" panose="020F0502020204030204" pitchFamily="34" charset="0"/>
                <a:cs typeface="Times New Roman" panose="02020603050405020304" pitchFamily="18" charset="0"/>
              </a:rPr>
              <a:t>Multifactor authentication isn’t required for administrative accounts</a:t>
            </a:r>
          </a:p>
          <a:p>
            <a:pPr marL="1657350" marR="0" lvl="3" indent="-285750">
              <a:lnSpc>
                <a:spcPct val="107000"/>
              </a:lnSpc>
              <a:spcBef>
                <a:spcPts val="0"/>
              </a:spcBef>
              <a:spcAft>
                <a:spcPts val="800"/>
              </a:spcAft>
              <a:buFont typeface="Arial" panose="020B0604020202020204" pitchFamily="34" charset="0"/>
              <a:buChar char="•"/>
              <a:tabLst>
                <a:tab pos="914400" algn="l"/>
              </a:tabLst>
            </a:pPr>
            <a:r>
              <a:rPr lang="en-US" sz="1100">
                <a:effectLst/>
                <a:latin typeface="Calibri" panose="020F0502020204030204" pitchFamily="34" charset="0"/>
                <a:ea typeface="Calibri" panose="020F0502020204030204" pitchFamily="34" charset="0"/>
                <a:cs typeface="Times New Roman" panose="02020603050405020304" pitchFamily="18" charset="0"/>
              </a:rPr>
              <a:t>VMs exposed directly to the internet</a:t>
            </a:r>
          </a:p>
          <a:p>
            <a:pPr marL="1657350" marR="0" lvl="3" indent="-285750">
              <a:lnSpc>
                <a:spcPct val="107000"/>
              </a:lnSpc>
              <a:spcBef>
                <a:spcPts val="0"/>
              </a:spcBef>
              <a:spcAft>
                <a:spcPts val="800"/>
              </a:spcAft>
              <a:buFont typeface="Arial" panose="020B0604020202020204" pitchFamily="34" charset="0"/>
              <a:buChar char="•"/>
              <a:tabLst>
                <a:tab pos="914400" algn="l"/>
              </a:tabLst>
            </a:pPr>
            <a:r>
              <a:rPr lang="en-US" sz="1100">
                <a:effectLst/>
                <a:latin typeface="Calibri" panose="020F0502020204030204" pitchFamily="34" charset="0"/>
                <a:ea typeface="Calibri" panose="020F0502020204030204" pitchFamily="34" charset="0"/>
                <a:cs typeface="Times New Roman" panose="02020603050405020304" pitchFamily="18" charset="0"/>
              </a:rPr>
              <a:t>Missing Web Application Firewalls (WAFs) for web applications</a:t>
            </a:r>
          </a:p>
          <a:p>
            <a:pPr marL="1657350" marR="0" lvl="3" indent="-285750">
              <a:lnSpc>
                <a:spcPct val="107000"/>
              </a:lnSpc>
              <a:spcBef>
                <a:spcPts val="0"/>
              </a:spcBef>
              <a:spcAft>
                <a:spcPts val="800"/>
              </a:spcAft>
              <a:buFont typeface="Arial" panose="020B0604020202020204" pitchFamily="34" charset="0"/>
              <a:buChar char="•"/>
              <a:tabLst>
                <a:tab pos="914400" algn="l"/>
              </a:tabLst>
            </a:pPr>
            <a:r>
              <a:rPr lang="en-US" sz="1100">
                <a:effectLst/>
                <a:latin typeface="Calibri" panose="020F0502020204030204" pitchFamily="34" charset="0"/>
                <a:ea typeface="Calibri" panose="020F0502020204030204" pitchFamily="34" charset="0"/>
                <a:cs typeface="Times New Roman" panose="02020603050405020304" pitchFamily="18" charset="0"/>
              </a:rPr>
              <a:t>Out of date patches and antimalware signatures</a:t>
            </a:r>
          </a:p>
          <a:p>
            <a:pPr marL="1657350" marR="0" lvl="3" indent="-285750">
              <a:lnSpc>
                <a:spcPct val="107000"/>
              </a:lnSpc>
              <a:spcBef>
                <a:spcPts val="0"/>
              </a:spcBef>
              <a:spcAft>
                <a:spcPts val="800"/>
              </a:spcAft>
              <a:buFont typeface="Arial" panose="020B0604020202020204" pitchFamily="34" charset="0"/>
              <a:buChar char="•"/>
              <a:tabLst>
                <a:tab pos="914400" algn="l"/>
              </a:tabLst>
            </a:pPr>
            <a:r>
              <a:rPr lang="en-US" sz="1100">
                <a:effectLst/>
                <a:latin typeface="Calibri" panose="020F0502020204030204" pitchFamily="34" charset="0"/>
                <a:ea typeface="Calibri" panose="020F0502020204030204" pitchFamily="34" charset="0"/>
                <a:cs typeface="Times New Roman" panose="02020603050405020304" pitchFamily="18" charset="0"/>
              </a:rPr>
              <a:t>…and many others</a:t>
            </a:r>
          </a:p>
          <a:p>
            <a:pPr marL="1085850" marR="0" lvl="2" indent="-171450">
              <a:lnSpc>
                <a:spcPct val="107000"/>
              </a:lnSpc>
              <a:spcBef>
                <a:spcPts val="0"/>
              </a:spcBef>
              <a:spcAft>
                <a:spcPts val="800"/>
              </a:spcAft>
              <a:buFont typeface="Arial" panose="020B0604020202020204" pitchFamily="34" charset="0"/>
              <a:buChar char="•"/>
            </a:pPr>
            <a:r>
              <a:rPr lang="en-US" sz="1100" b="1">
                <a:effectLst/>
                <a:latin typeface="Calibri" panose="020F0502020204030204" pitchFamily="34" charset="0"/>
                <a:ea typeface="Calibri" panose="020F0502020204030204" pitchFamily="34" charset="0"/>
                <a:cs typeface="Times New Roman" panose="02020603050405020304" pitchFamily="18" charset="0"/>
              </a:rPr>
              <a:t>Compliance Dashboard </a:t>
            </a:r>
            <a:r>
              <a:rPr lang="en-US" sz="1100">
                <a:effectLst/>
                <a:latin typeface="Calibri" panose="020F0502020204030204" pitchFamily="34" charset="0"/>
                <a:ea typeface="Calibri" panose="020F0502020204030204" pitchFamily="34" charset="0"/>
                <a:cs typeface="Times New Roman" panose="02020603050405020304" pitchFamily="18" charset="0"/>
              </a:rPr>
              <a:t>to help you quickly see and report on compliance status with regulatory guidance (and rapidly improve your compliance)</a:t>
            </a:r>
          </a:p>
          <a:p>
            <a:pPr marL="628650" marR="0" lvl="1" indent="-171450">
              <a:lnSpc>
                <a:spcPct val="107000"/>
              </a:lnSpc>
              <a:spcBef>
                <a:spcPts val="0"/>
              </a:spcBef>
              <a:spcAft>
                <a:spcPts val="800"/>
              </a:spcAft>
              <a:buFont typeface="Arial" panose="020B0604020202020204" pitchFamily="34" charset="0"/>
              <a:buChar char="•"/>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628650" lvl="1" indent="-171450" algn="l">
              <a:buFont typeface="Arial" panose="020B0604020202020204" pitchFamily="34" charset="0"/>
              <a:buChar char="•"/>
            </a:pPr>
            <a:r>
              <a:rPr lang="en-US" sz="1100" b="1">
                <a:effectLst/>
                <a:latin typeface="Calibri" panose="020F0502020204030204" pitchFamily="34" charset="0"/>
                <a:ea typeface="Calibri" panose="020F0502020204030204" pitchFamily="34" charset="0"/>
                <a:cs typeface="Times New Roman" panose="02020603050405020304" pitchFamily="18" charset="0"/>
              </a:rPr>
              <a:t>Azure Firewall </a:t>
            </a:r>
            <a:r>
              <a:rPr lang="en-US" sz="1600" b="0" i="0">
                <a:solidFill>
                  <a:srgbClr val="171717"/>
                </a:solidFill>
                <a:effectLst/>
                <a:latin typeface="Segoe UI" panose="020B0502040204020203" pitchFamily="34" charset="0"/>
              </a:rPr>
              <a:t>is a managed, cloud-based network security service that helps protect your Azure Virtual Network resources. </a:t>
            </a:r>
          </a:p>
          <a:p>
            <a:pPr marL="1085850" marR="0" lvl="2" indent="-171450" algn="l" defTabSz="914400" rtl="0" eaLnBrk="1" latinLnBrk="0" hangingPunct="1">
              <a:lnSpc>
                <a:spcPct val="107000"/>
              </a:lnSpc>
              <a:spcBef>
                <a:spcPts val="0"/>
              </a:spcBef>
              <a:spcAft>
                <a:spcPts val="800"/>
              </a:spcAft>
              <a:buFont typeface="Arial" panose="020B0604020202020204" pitchFamily="34" charset="0"/>
              <a:buChar char="•"/>
            </a:pPr>
            <a:r>
              <a:rPr lang="en-US" sz="1100" b="1" kern="1200">
                <a:solidFill>
                  <a:schemeClr val="tx1"/>
                </a:solidFill>
                <a:effectLst/>
                <a:latin typeface="Calibri" panose="020F0502020204030204" pitchFamily="34" charset="0"/>
                <a:cs typeface="Times New Roman" panose="02020603050405020304" pitchFamily="18" charset="0"/>
              </a:rPr>
              <a:t>Azure Firewall Premium (Preview) </a:t>
            </a:r>
            <a:r>
              <a:rPr lang="en-US" sz="1100" b="0" kern="1200">
                <a:solidFill>
                  <a:schemeClr val="tx1"/>
                </a:solidFill>
                <a:effectLst/>
                <a:latin typeface="Calibri" panose="020F0502020204030204" pitchFamily="34" charset="0"/>
                <a:cs typeface="Times New Roman" panose="02020603050405020304" pitchFamily="18" charset="0"/>
              </a:rPr>
              <a:t>is a next generation firewall with capabilities required for highly sensitive and regulated environments (TLS Inspection, IDPS, URL Filtering, Web Categories). </a:t>
            </a:r>
          </a:p>
          <a:p>
            <a:pPr marL="1085850" marR="0" lvl="2" indent="-171450" algn="l" defTabSz="914400" rtl="0" eaLnBrk="1" latinLnBrk="0" hangingPunct="1">
              <a:lnSpc>
                <a:spcPct val="107000"/>
              </a:lnSpc>
              <a:spcBef>
                <a:spcPts val="0"/>
              </a:spcBef>
              <a:spcAft>
                <a:spcPts val="800"/>
              </a:spcAft>
              <a:buFont typeface="Arial" panose="020B0604020202020204" pitchFamily="34" charset="0"/>
              <a:buChar char="•"/>
            </a:pPr>
            <a:r>
              <a:rPr lang="en-US" sz="1100" b="1" kern="1200">
                <a:solidFill>
                  <a:schemeClr val="tx1"/>
                </a:solidFill>
                <a:effectLst/>
                <a:latin typeface="Calibri" panose="020F0502020204030204" pitchFamily="34" charset="0"/>
                <a:cs typeface="Times New Roman" panose="02020603050405020304" pitchFamily="18" charset="0"/>
              </a:rPr>
              <a:t>Azure Firewall Manager </a:t>
            </a:r>
            <a:r>
              <a:rPr lang="en-US" sz="1100" b="0" kern="1200">
                <a:solidFill>
                  <a:schemeClr val="tx1"/>
                </a:solidFill>
                <a:effectLst/>
                <a:latin typeface="Calibri" panose="020F0502020204030204" pitchFamily="34" charset="0"/>
                <a:cs typeface="Times New Roman" panose="02020603050405020304" pitchFamily="18" charset="0"/>
              </a:rPr>
              <a:t>is a security management service that provides central security policy and route management for cloud-based security perimeters.</a:t>
            </a:r>
          </a:p>
          <a:p>
            <a:pPr marL="457200" lvl="1" indent="0">
              <a:buFont typeface="Arial" panose="020B0604020202020204" pitchFamily="34" charset="0"/>
              <a:buNone/>
            </a:pPr>
            <a:endParaRPr lang="en-US" sz="2400" b="1" i="0">
              <a:solidFill>
                <a:srgbClr val="171717"/>
              </a:solidFill>
              <a:effectLst/>
              <a:latin typeface="Segoe UI" panose="020B0502040204020203" pitchFamily="34" charset="0"/>
            </a:endParaRPr>
          </a:p>
          <a:p>
            <a:pPr marL="628650" marR="0" lvl="1" indent="-171450" algn="l" defTabSz="914400" rtl="0" eaLnBrk="1" latinLnBrk="0" hangingPunct="1">
              <a:lnSpc>
                <a:spcPct val="107000"/>
              </a:lnSpc>
              <a:spcBef>
                <a:spcPts val="0"/>
              </a:spcBef>
              <a:spcAft>
                <a:spcPts val="800"/>
              </a:spcAft>
              <a:buFont typeface="Arial" panose="020B0604020202020204" pitchFamily="34" charset="0"/>
              <a:buChar char="•"/>
            </a:pPr>
            <a:r>
              <a:rPr lang="en-US" sz="1100" b="1" kern="1200">
                <a:solidFill>
                  <a:schemeClr val="tx1"/>
                </a:solidFill>
                <a:effectLst/>
                <a:latin typeface="Calibri" panose="020F0502020204030204" pitchFamily="34" charset="0"/>
                <a:cs typeface="Times New Roman" panose="02020603050405020304" pitchFamily="18" charset="0"/>
              </a:rPr>
              <a:t>Azure Web Application Firewall (WAF) </a:t>
            </a:r>
            <a:r>
              <a:rPr lang="en-US" sz="1100" b="0" kern="1200">
                <a:solidFill>
                  <a:schemeClr val="tx1"/>
                </a:solidFill>
                <a:effectLst/>
                <a:latin typeface="Calibri" panose="020F0502020204030204" pitchFamily="34" charset="0"/>
                <a:cs typeface="Times New Roman" panose="02020603050405020304" pitchFamily="18" charset="0"/>
              </a:rPr>
              <a:t>provides centralized protection of your web applications from common exploits and vulnerabilities. </a:t>
            </a:r>
          </a:p>
          <a:p>
            <a:pPr lvl="1"/>
            <a:endParaRPr lang="en-US" sz="2400" b="0" i="0">
              <a:solidFill>
                <a:srgbClr val="171717"/>
              </a:solidFill>
              <a:effectLst/>
              <a:latin typeface="Segoe UI" panose="020B0502040204020203" pitchFamily="34" charset="0"/>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Microsoft has also invested heavily in other Azure security capabilities such as </a:t>
            </a:r>
            <a:r>
              <a:rPr lang="en-US" sz="1800" b="1">
                <a:effectLst/>
                <a:latin typeface="Calibri" panose="020F0502020204030204" pitchFamily="34" charset="0"/>
                <a:ea typeface="Calibri" panose="020F0502020204030204" pitchFamily="34" charset="0"/>
                <a:cs typeface="Times New Roman" panose="02020603050405020304" pitchFamily="18" charset="0"/>
              </a:rPr>
              <a:t>Distributed Denial of Service (DDoS) </a:t>
            </a:r>
            <a:r>
              <a:rPr lang="en-US" sz="1800">
                <a:effectLst/>
                <a:latin typeface="Calibri" panose="020F0502020204030204" pitchFamily="34" charset="0"/>
                <a:ea typeface="Calibri" panose="020F0502020204030204" pitchFamily="34" charset="0"/>
                <a:cs typeface="Times New Roman" panose="02020603050405020304" pitchFamily="18" charset="0"/>
              </a:rPr>
              <a:t>mitigations, key management, </a:t>
            </a:r>
            <a:r>
              <a:rPr lang="en-US" sz="1800" b="1">
                <a:effectLst/>
                <a:latin typeface="Calibri" panose="020F0502020204030204" pitchFamily="34" charset="0"/>
                <a:ea typeface="Calibri" panose="020F0502020204030204" pitchFamily="34" charset="0"/>
                <a:cs typeface="Times New Roman" panose="02020603050405020304" pitchFamily="18" charset="0"/>
              </a:rPr>
              <a:t>Azure Bastion </a:t>
            </a:r>
            <a:r>
              <a:rPr lang="en-US" sz="1800">
                <a:effectLst/>
                <a:latin typeface="Calibri" panose="020F0502020204030204" pitchFamily="34" charset="0"/>
                <a:ea typeface="Calibri" panose="020F0502020204030204" pitchFamily="34" charset="0"/>
                <a:cs typeface="Times New Roman" panose="02020603050405020304" pitchFamily="18" charset="0"/>
              </a:rPr>
              <a:t>for securing remote access, ransomware-resistant backup archives in </a:t>
            </a:r>
            <a:r>
              <a:rPr lang="en-US" sz="1800" b="1">
                <a:effectLst/>
                <a:latin typeface="Calibri" panose="020F0502020204030204" pitchFamily="34" charset="0"/>
                <a:ea typeface="Calibri" panose="020F0502020204030204" pitchFamily="34" charset="0"/>
                <a:cs typeface="Times New Roman" panose="02020603050405020304" pitchFamily="18" charset="0"/>
              </a:rPr>
              <a:t>Azure Backup</a:t>
            </a:r>
            <a:r>
              <a:rPr lang="en-US" sz="1800">
                <a:effectLst/>
                <a:latin typeface="Calibri" panose="020F0502020204030204" pitchFamily="34" charset="0"/>
                <a:ea typeface="Calibri" panose="020F0502020204030204" pitchFamily="34" charset="0"/>
                <a:cs typeface="Times New Roman" panose="02020603050405020304" pitchFamily="18" charset="0"/>
              </a:rPr>
              <a:t>, confidential computing capabilities to protect data while its being processed, and many more. </a:t>
            </a:r>
          </a:p>
          <a:p>
            <a:endParaRPr lang="en-US" sz="2400" b="0" i="0">
              <a:solidFill>
                <a:srgbClr val="171717"/>
              </a:solidFill>
              <a:effectLst/>
              <a:latin typeface="Segoe UI" panose="020B0502040204020203" pitchFamily="34" charset="0"/>
            </a:endParaRPr>
          </a:p>
          <a:p>
            <a:r>
              <a:rPr lang="en-US" sz="1600" b="1"/>
              <a:t>CLICK 7 – Threat Monitoring for Datacenters and Operational Technology (OT))</a:t>
            </a:r>
            <a:br>
              <a:rPr lang="en-US" sz="1600"/>
            </a:br>
            <a:r>
              <a:rPr lang="en-US" sz="1100">
                <a:effectLst/>
                <a:latin typeface="Calibri" panose="020F0502020204030204" pitchFamily="34" charset="0"/>
                <a:ea typeface="Calibri" panose="020F0502020204030204" pitchFamily="34" charset="0"/>
                <a:cs typeface="Times New Roman" panose="02020603050405020304" pitchFamily="18" charset="0"/>
              </a:rPr>
              <a:t>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800" b="1">
                <a:effectLst/>
                <a:latin typeface="Calibri" panose="020F0502020204030204" pitchFamily="34" charset="0"/>
                <a:ea typeface="Calibri" panose="020F0502020204030204" pitchFamily="34" charset="0"/>
                <a:cs typeface="Times New Roman" panose="02020603050405020304" pitchFamily="18" charset="0"/>
              </a:rPr>
              <a:t>Microsoft Threat Intelligence –</a:t>
            </a:r>
            <a:r>
              <a:rPr lang="en-US" sz="1800">
                <a:effectLst/>
                <a:latin typeface="Calibri" panose="020F0502020204030204" pitchFamily="34" charset="0"/>
                <a:ea typeface="Calibri" panose="020F0502020204030204" pitchFamily="34" charset="0"/>
                <a:cs typeface="Times New Roman" panose="02020603050405020304" pitchFamily="18" charset="0"/>
              </a:rPr>
              <a:t> Through the course of our normal operations, Microsoft processes over 24 trillion signals a day of context that we use to generate threat intelligence to protect our cloud services, IT environment, and customers. Many of the capabilities in this architecture integrate that threat intelligence directly into threat detections, security guidance, and more. </a:t>
            </a:r>
          </a:p>
          <a:p>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457200" marR="0" lvl="1">
              <a:lnSpc>
                <a:spcPct val="107000"/>
              </a:lnSpc>
              <a:spcBef>
                <a:spcPts val="0"/>
              </a:spcBef>
              <a:spcAft>
                <a:spcPts val="800"/>
              </a:spcAft>
            </a:pPr>
            <a:r>
              <a:rPr lang="en-US" sz="1100" b="1">
                <a:effectLst/>
                <a:latin typeface="Calibri" panose="020F0502020204030204" pitchFamily="34" charset="0"/>
                <a:ea typeface="Calibri" panose="020F0502020204030204" pitchFamily="34" charset="0"/>
                <a:cs typeface="Times New Roman" panose="02020603050405020304" pitchFamily="18" charset="0"/>
              </a:rPr>
              <a:t>Microsoft Defender for Cloud </a:t>
            </a:r>
            <a:r>
              <a:rPr lang="en-US" sz="1100">
                <a:effectLst/>
                <a:latin typeface="Calibri" panose="020F0502020204030204" pitchFamily="34" charset="0"/>
                <a:ea typeface="Calibri" panose="020F0502020204030204" pitchFamily="34" charset="0"/>
                <a:cs typeface="Times New Roman" panose="02020603050405020304" pitchFamily="18" charset="0"/>
              </a:rPr>
              <a:t>provides </a:t>
            </a:r>
            <a:r>
              <a:rPr lang="en-US" sz="1100" i="1">
                <a:effectLst/>
                <a:latin typeface="Calibri" panose="020F0502020204030204" pitchFamily="34" charset="0"/>
                <a:ea typeface="Calibri" panose="020F0502020204030204" pitchFamily="34" charset="0"/>
                <a:cs typeface="Times New Roman" panose="02020603050405020304" pitchFamily="18" charset="0"/>
              </a:rPr>
              <a:t>extended detection and response (XDR) </a:t>
            </a:r>
            <a:r>
              <a:rPr lang="en-US" sz="1100">
                <a:effectLst/>
                <a:latin typeface="Calibri" panose="020F0502020204030204" pitchFamily="34" charset="0"/>
                <a:ea typeface="Calibri" panose="020F0502020204030204" pitchFamily="34" charset="0"/>
                <a:cs typeface="Times New Roman" panose="02020603050405020304" pitchFamily="18" charset="0"/>
              </a:rPr>
              <a:t>capabilities for infrastructure across your hybrid estate as well as operational technology (OT). </a:t>
            </a:r>
            <a:r>
              <a:rPr lang="en-US" sz="1100" b="0"/>
              <a:t>XDR tools are designed to complement a </a:t>
            </a:r>
            <a:r>
              <a:rPr lang="en-US" sz="1100">
                <a:effectLst/>
                <a:latin typeface="Calibri" panose="020F0502020204030204" pitchFamily="34" charset="0"/>
                <a:ea typeface="Calibri" panose="020F0502020204030204" pitchFamily="34" charset="0"/>
                <a:cs typeface="Times New Roman" panose="02020603050405020304" pitchFamily="18" charset="0"/>
              </a:rPr>
              <a:t>Security Information and Event Management (SIEM)</a:t>
            </a:r>
            <a:r>
              <a:rPr lang="en-US" sz="1100" b="0"/>
              <a:t> by providing deep visibility into specific asset types and enhanced detection, response, and recovery capabilities (notably </a:t>
            </a:r>
            <a:r>
              <a:rPr lang="en-US" sz="1100" b="0" i="1" u="sng"/>
              <a:t>high-quality alerts</a:t>
            </a:r>
            <a:r>
              <a:rPr lang="en-US" sz="1100" b="0" i="1" u="none"/>
              <a:t> </a:t>
            </a:r>
            <a:r>
              <a:rPr lang="en-US" sz="1100" b="0"/>
              <a:t>that have low false positive rates). </a:t>
            </a:r>
            <a:r>
              <a:rPr lang="en-US" sz="1100">
                <a:effectLst/>
                <a:latin typeface="Calibri" panose="020F0502020204030204" pitchFamily="34" charset="0"/>
                <a:ea typeface="Calibri" panose="020F0502020204030204" pitchFamily="34" charset="0"/>
                <a:cs typeface="Times New Roman" panose="02020603050405020304" pitchFamily="18" charset="0"/>
              </a:rPr>
              <a:t> </a:t>
            </a:r>
          </a:p>
          <a:p>
            <a:pPr marL="457200" marR="0" lvl="1">
              <a:lnSpc>
                <a:spcPct val="107000"/>
              </a:lnSpc>
              <a:spcBef>
                <a:spcPts val="0"/>
              </a:spcBef>
              <a:spcAft>
                <a:spcPts val="80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628650" marR="0" lvl="1" indent="-171450">
              <a:lnSpc>
                <a:spcPct val="107000"/>
              </a:lnSpc>
              <a:spcBef>
                <a:spcPts val="0"/>
              </a:spcBef>
              <a:spcAft>
                <a:spcPts val="800"/>
              </a:spcAft>
              <a:buFont typeface="Arial" panose="020B0604020202020204" pitchFamily="34" charset="0"/>
              <a:buChar char="•"/>
            </a:pPr>
            <a:r>
              <a:rPr lang="en-US" sz="1100" b="1">
                <a:effectLst/>
                <a:latin typeface="Calibri" panose="020F0502020204030204" pitchFamily="34" charset="0"/>
                <a:ea typeface="Calibri" panose="020F0502020204030204" pitchFamily="34" charset="0"/>
                <a:cs typeface="Times New Roman" panose="02020603050405020304" pitchFamily="18" charset="0"/>
              </a:rPr>
              <a:t>Microsoft Defender for Cloud </a:t>
            </a:r>
            <a:r>
              <a:rPr lang="en-US" sz="1100">
                <a:effectLst/>
                <a:latin typeface="Calibri" panose="020F0502020204030204" pitchFamily="34" charset="0"/>
                <a:ea typeface="Calibri" panose="020F0502020204030204" pitchFamily="34" charset="0"/>
                <a:cs typeface="Times New Roman" panose="02020603050405020304" pitchFamily="18" charset="0"/>
              </a:rPr>
              <a:t>currently covers the most highly used infrastructure services including servers/VMs, storage, databases, DNS, apps services, Kubernetes, container registries, key vault, and resource manager. </a:t>
            </a:r>
          </a:p>
          <a:p>
            <a:pPr marL="628650" marR="0" lvl="1" indent="-171450">
              <a:lnSpc>
                <a:spcPct val="107000"/>
              </a:lnSpc>
              <a:spcBef>
                <a:spcPts val="0"/>
              </a:spcBef>
              <a:spcAft>
                <a:spcPts val="800"/>
              </a:spcAft>
              <a:buFont typeface="Arial" panose="020B0604020202020204" pitchFamily="34" charset="0"/>
              <a:buChar char="•"/>
            </a:pPr>
            <a:r>
              <a:rPr lang="en-US" sz="1100" b="1">
                <a:effectLst/>
                <a:latin typeface="Calibri" panose="020F0502020204030204" pitchFamily="34" charset="0"/>
                <a:ea typeface="Calibri" panose="020F0502020204030204" pitchFamily="34" charset="0"/>
                <a:cs typeface="Times New Roman" panose="02020603050405020304" pitchFamily="18" charset="0"/>
              </a:rPr>
              <a:t>Microsoft Defender for IoT </a:t>
            </a:r>
            <a:r>
              <a:rPr lang="en-US" sz="1100" b="0">
                <a:effectLst/>
                <a:latin typeface="Calibri" panose="020F0502020204030204" pitchFamily="34" charset="0"/>
                <a:ea typeface="Calibri" panose="020F0502020204030204" pitchFamily="34" charset="0"/>
                <a:cs typeface="Times New Roman" panose="02020603050405020304" pitchFamily="18" charset="0"/>
              </a:rPr>
              <a:t>helps protect </a:t>
            </a:r>
            <a:r>
              <a:rPr lang="en-US" sz="1100">
                <a:effectLst/>
                <a:latin typeface="Calibri" panose="020F0502020204030204" pitchFamily="34" charset="0"/>
                <a:ea typeface="Calibri" panose="020F0502020204030204" pitchFamily="34" charset="0"/>
                <a:cs typeface="Times New Roman" panose="02020603050405020304" pitchFamily="18" charset="0"/>
              </a:rPr>
              <a:t>the OT systems that control physical processes like Supervisory Control and Data Acquisition (SCADA) and Industrial Control Systems (ICS) with an agentless approach. Additionally, this capability also protects </a:t>
            </a:r>
            <a:r>
              <a:rPr lang="en-US" sz="1600" b="0" i="0">
                <a:solidFill>
                  <a:srgbClr val="171717"/>
                </a:solidFill>
                <a:effectLst/>
                <a:latin typeface="Segoe UI" panose="020B0502040204020203" pitchFamily="34" charset="0"/>
              </a:rPr>
              <a:t>IoT devices via lightweight a micro agent that supports standard IoT operating systems, such as Linux and RTOS.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1100" b="1">
                <a:effectLst/>
                <a:latin typeface="Calibri" panose="020F0502020204030204" pitchFamily="34" charset="0"/>
                <a:ea typeface="Calibri" panose="020F0502020204030204" pitchFamily="34" charset="0"/>
                <a:cs typeface="Times New Roman" panose="02020603050405020304" pitchFamily="18" charset="0"/>
              </a:rPr>
              <a:t>CLICK 8 – Security Operations / SOC</a:t>
            </a:r>
          </a:p>
          <a:p>
            <a:pPr marL="0" marR="0">
              <a:lnSpc>
                <a:spcPct val="107000"/>
              </a:lnSpc>
              <a:spcBef>
                <a:spcPts val="0"/>
              </a:spcBef>
              <a:spcAft>
                <a:spcPts val="800"/>
              </a:spcAft>
            </a:pPr>
            <a:endParaRPr lang="en-US" sz="1100" b="1" i="0" u="sng">
              <a:effectLst/>
              <a:latin typeface="Calibri" panose="020F0502020204030204" pitchFamily="34" charset="0"/>
              <a:ea typeface="Calibri" panose="020F0502020204030204" pitchFamily="34" charset="0"/>
              <a:cs typeface="Times New Roman" panose="02020603050405020304" pitchFamily="18" charset="0"/>
            </a:endParaRPr>
          </a:p>
          <a:p>
            <a:pPr marL="457200" marR="0" lvl="1">
              <a:lnSpc>
                <a:spcPct val="107000"/>
              </a:lnSpc>
              <a:spcBef>
                <a:spcPts val="0"/>
              </a:spcBef>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To help security operations teams manage active attacks, Microsoft has invested into a complete tooling strategy of XDR + SIEM + Security Data Lake</a:t>
            </a:r>
          </a:p>
          <a:p>
            <a:pPr marL="457200" marR="0" lvl="1">
              <a:lnSpc>
                <a:spcPct val="107000"/>
              </a:lnSpc>
              <a:spcBef>
                <a:spcPts val="0"/>
              </a:spcBef>
              <a:spcAft>
                <a:spcPts val="800"/>
              </a:spcAft>
            </a:pPr>
            <a:r>
              <a:rPr lang="en-US" sz="1800" b="1">
                <a:effectLst/>
                <a:latin typeface="Calibri" panose="020F0502020204030204" pitchFamily="34" charset="0"/>
                <a:ea typeface="Calibri" panose="020F0502020204030204" pitchFamily="34" charset="0"/>
                <a:cs typeface="Times New Roman" panose="02020603050405020304" pitchFamily="18" charset="0"/>
              </a:rPr>
              <a:t>Microsoft Sentinel </a:t>
            </a:r>
            <a:r>
              <a:rPr lang="en-US" sz="1800" b="0">
                <a:effectLst/>
                <a:latin typeface="Calibri" panose="020F0502020204030204" pitchFamily="34" charset="0"/>
                <a:ea typeface="Calibri" panose="020F0502020204030204" pitchFamily="34" charset="0"/>
                <a:cs typeface="Times New Roman" panose="02020603050405020304" pitchFamily="18" charset="0"/>
              </a:rPr>
              <a:t>is a cloud native SIEM </a:t>
            </a:r>
            <a:r>
              <a:rPr lang="en-US" sz="1800">
                <a:effectLst/>
                <a:latin typeface="Calibri" panose="020F0502020204030204" pitchFamily="34" charset="0"/>
                <a:ea typeface="Calibri" panose="020F0502020204030204" pitchFamily="34" charset="0"/>
                <a:cs typeface="Times New Roman" panose="02020603050405020304" pitchFamily="18" charset="0"/>
              </a:rPr>
              <a:t>provides broad visibility across your entire estate (IT, OT, IoT) while XDR capabilities provide deep visibility into specific assets to aid in rapid investigation and remediation (Endpoints, Email and Office 365, Identity, SaaS, Azure and multi-cloud Infrastructure)</a:t>
            </a:r>
          </a:p>
          <a:p>
            <a:pPr marL="457200" marR="0" lvl="1">
              <a:lnSpc>
                <a:spcPct val="107000"/>
              </a:lnSpc>
              <a:spcBef>
                <a:spcPts val="0"/>
              </a:spcBef>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Microsoft’s XDR tooling includes:</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Defender for Endpoint (MDE) </a:t>
            </a:r>
            <a:r>
              <a:rPr lang="en-US" sz="18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described earlier. Like with cloud apps, Microsoft integrates this with other capabilities across our portfolio so you don’t have to run multiple agents/solutions to achieve your endpoint security goals.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8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Defender for Office (MDO) –</a:t>
            </a:r>
            <a:r>
              <a:rPr lang="en-US" sz="28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provides advanced security </a:t>
            </a:r>
            <a:r>
              <a:rPr lang="en-US" sz="18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capabilities across Email, SharePoint Online, OneDrive for Business, Teams, etc. </a:t>
            </a:r>
            <a:endParaRPr lang="en-US" sz="1800" b="0">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8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Defender for Identity (MDI) – </a:t>
            </a:r>
            <a:r>
              <a:rPr lang="en-US" sz="28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described earlier</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Defender for Cloud (MDC) – </a:t>
            </a:r>
            <a:r>
              <a:rPr lang="en-US" sz="18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described earlier</a:t>
            </a:r>
            <a:endParaRPr lang="en-US" sz="18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Microsoft is laser focused on reducing analyst fatigue and enabling rapid and effective response to incidents and focuses on</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noProof="0">
                <a:solidFill>
                  <a:schemeClr val="tx1"/>
                </a:solidFill>
                <a:effectLst/>
                <a:latin typeface="Calibri" panose="020F0502020204030204" pitchFamily="34" charset="0"/>
                <a:ea typeface="+mn-ea"/>
                <a:cs typeface="Times New Roman" panose="02020603050405020304" pitchFamily="18" charset="0"/>
              </a:rPr>
              <a:t>Seamless experiences </a:t>
            </a:r>
            <a:r>
              <a:rPr lang="en-US" sz="1100" b="0" kern="1200" noProof="0">
                <a:solidFill>
                  <a:schemeClr val="tx1"/>
                </a:solidFill>
                <a:effectLst/>
                <a:latin typeface="Calibri" panose="020F0502020204030204" pitchFamily="34" charset="0"/>
                <a:ea typeface="+mn-ea"/>
                <a:cs typeface="Times New Roman" panose="02020603050405020304" pitchFamily="18" charset="0"/>
              </a:rPr>
              <a:t>with Security Orchestration, Automation, and Remediation (SOAR) technologies and integration of toolsets together (natively and by providing APIs). </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noProof="0">
                <a:solidFill>
                  <a:schemeClr val="tx1"/>
                </a:solidFill>
                <a:effectLst/>
                <a:latin typeface="Calibri" panose="020F0502020204030204" pitchFamily="34" charset="0"/>
                <a:ea typeface="+mn-ea"/>
                <a:cs typeface="Times New Roman" panose="02020603050405020304" pitchFamily="18" charset="0"/>
              </a:rPr>
              <a:t>Rapid and accurate analysis </a:t>
            </a:r>
            <a:r>
              <a:rPr lang="en-US" sz="1100" b="0" kern="1200" noProof="0">
                <a:solidFill>
                  <a:schemeClr val="tx1"/>
                </a:solidFill>
                <a:effectLst/>
                <a:latin typeface="Calibri" panose="020F0502020204030204" pitchFamily="34" charset="0"/>
                <a:ea typeface="+mn-ea"/>
                <a:cs typeface="Times New Roman" panose="02020603050405020304" pitchFamily="18" charset="0"/>
              </a:rPr>
              <a:t>of anomalies with </a:t>
            </a:r>
            <a:r>
              <a:rPr lang="en-US" sz="1100" b="0" kern="1200">
                <a:solidFill>
                  <a:schemeClr val="tx1"/>
                </a:solidFill>
                <a:effectLst/>
                <a:latin typeface="Calibri" panose="020F0502020204030204" pitchFamily="34" charset="0"/>
                <a:cs typeface="Times New Roman" panose="02020603050405020304" pitchFamily="18" charset="0"/>
              </a:rPr>
              <a:t>Machine learning (ML) and behavioral analytics (UEBA)</a:t>
            </a:r>
          </a:p>
          <a:p>
            <a:pPr marL="457200" marR="0" lvl="1">
              <a:lnSpc>
                <a:spcPct val="107000"/>
              </a:lnSpc>
              <a:spcBef>
                <a:spcPts val="0"/>
              </a:spcBef>
              <a:spcAft>
                <a:spcPts val="800"/>
              </a:spcAft>
            </a:pP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Microsoft also enables our customers with human expertise including</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a:solidFill>
                  <a:schemeClr val="tx1"/>
                </a:solidFill>
                <a:effectLst/>
                <a:latin typeface="Calibri" panose="020F0502020204030204" pitchFamily="34" charset="0"/>
                <a:cs typeface="Times New Roman" panose="02020603050405020304" pitchFamily="18" charset="0"/>
              </a:rPr>
              <a:t>Microsoft Threat Experts – </a:t>
            </a:r>
            <a:r>
              <a:rPr lang="en-US" sz="1100" b="0" kern="1200">
                <a:solidFill>
                  <a:schemeClr val="tx1"/>
                </a:solidFill>
                <a:effectLst/>
                <a:latin typeface="Calibri" panose="020F0502020204030204" pitchFamily="34" charset="0"/>
                <a:cs typeface="Times New Roman" panose="02020603050405020304" pitchFamily="18" charset="0"/>
              </a:rPr>
              <a:t>Managed hunting service built into Microsoft 365 Defender with expert level monitoring and analysis to empower and help ensure critical threats in your unique environments don’t get missed.</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noProof="0">
                <a:solidFill>
                  <a:schemeClr val="tx1"/>
                </a:solidFill>
                <a:effectLst/>
                <a:latin typeface="Calibri" panose="020F0502020204030204" pitchFamily="34" charset="0"/>
                <a:ea typeface="+mn-ea"/>
                <a:cs typeface="Times New Roman" panose="02020603050405020304" pitchFamily="18" charset="0"/>
              </a:rPr>
              <a:t>Microsoft Incident Response</a:t>
            </a:r>
            <a:r>
              <a:rPr lang="en-US" sz="1100" b="0" kern="1200" noProof="0">
                <a:solidFill>
                  <a:schemeClr val="tx1"/>
                </a:solidFill>
                <a:effectLst/>
                <a:latin typeface="Calibri" panose="020F0502020204030204" pitchFamily="34" charset="0"/>
                <a:ea typeface="+mn-ea"/>
                <a:cs typeface="Times New Roman" panose="02020603050405020304" pitchFamily="18" charset="0"/>
              </a:rPr>
              <a:t> – The Detection and Response Team (DART) provides </a:t>
            </a:r>
            <a:r>
              <a:rPr lang="en-US" sz="11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professional services to help investigate incidents in your environment and hunt for potential existing threats</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noProof="0">
                <a:solidFill>
                  <a:schemeClr val="tx1"/>
                </a:solidFill>
                <a:effectLst/>
                <a:latin typeface="Calibri" panose="020F0502020204030204" pitchFamily="34" charset="0"/>
                <a:ea typeface="+mn-ea"/>
                <a:cs typeface="Times New Roman" panose="02020603050405020304" pitchFamily="18" charset="0"/>
              </a:rPr>
              <a:t>MSSP/MDR providers – </a:t>
            </a:r>
            <a:r>
              <a:rPr lang="en-US" sz="1100" b="0" kern="1200" noProof="0">
                <a:solidFill>
                  <a:schemeClr val="tx1"/>
                </a:solidFill>
                <a:effectLst/>
                <a:latin typeface="Calibri" panose="020F0502020204030204" pitchFamily="34" charset="0"/>
                <a:ea typeface="+mn-ea"/>
                <a:cs typeface="Times New Roman" panose="02020603050405020304" pitchFamily="18" charset="0"/>
              </a:rPr>
              <a:t>Microsoft </a:t>
            </a:r>
            <a:r>
              <a:rPr lang="en-US" sz="1100" b="0" kern="1200">
                <a:solidFill>
                  <a:schemeClr val="tx1"/>
                </a:solidFill>
                <a:effectLst/>
                <a:latin typeface="Calibri" panose="020F0502020204030204" pitchFamily="34" charset="0"/>
                <a:cs typeface="Times New Roman" panose="02020603050405020304" pitchFamily="18" charset="0"/>
              </a:rPr>
              <a:t>partners with top experts in the industry to build their expertise on these capabilities so that they can advise and directly support our customers. </a:t>
            </a:r>
            <a:endParaRPr lang="en-US" sz="11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endParaRPr lang="en-US" sz="1100" b="1" i="0" u="sng">
              <a:effectLst/>
              <a:latin typeface="Calibri" panose="020F0502020204030204" pitchFamily="34" charset="0"/>
              <a:ea typeface="Calibri" panose="020F0502020204030204" pitchFamily="34" charset="0"/>
              <a:cs typeface="Times New Roman" panose="02020603050405020304" pitchFamily="18" charset="0"/>
            </a:endParaRPr>
          </a:p>
          <a:p>
            <a:pPr marL="457200" marR="0" lvl="1">
              <a:lnSpc>
                <a:spcPct val="107000"/>
              </a:lnSpc>
              <a:spcBef>
                <a:spcPts val="0"/>
              </a:spcBef>
              <a:spcAft>
                <a:spcPts val="800"/>
              </a:spcAft>
            </a:pPr>
            <a:r>
              <a:rPr lang="en-US" sz="1100" b="0" i="0" u="none">
                <a:effectLst/>
                <a:latin typeface="Calibri" panose="020F0502020204030204" pitchFamily="34" charset="0"/>
                <a:ea typeface="Calibri" panose="020F0502020204030204" pitchFamily="34" charset="0"/>
                <a:cs typeface="Times New Roman" panose="02020603050405020304" pitchFamily="18" charset="0"/>
              </a:rPr>
              <a:t>Additionally, </a:t>
            </a:r>
            <a:r>
              <a:rPr lang="nn-NO" sz="900" b="1">
                <a:effectLst/>
                <a:latin typeface="Calibri" panose="020F0502020204030204" pitchFamily="34" charset="0"/>
                <a:ea typeface="Calibri" panose="020F0502020204030204" pitchFamily="34" charset="0"/>
                <a:cs typeface="Times New Roman" panose="02020603050405020304" pitchFamily="18" charset="0"/>
              </a:rPr>
              <a:t>Microsoft Defender for Cloud Apps</a:t>
            </a:r>
            <a:r>
              <a:rPr lang="en-US" sz="900" b="1">
                <a:effectLst/>
                <a:latin typeface="Calibri" panose="020F0502020204030204" pitchFamily="34" charset="0"/>
                <a:ea typeface="Calibri" panose="020F0502020204030204" pitchFamily="34" charset="0"/>
                <a:cs typeface="Times New Roman" panose="02020603050405020304" pitchFamily="18" charset="0"/>
              </a:rPr>
              <a:t> (MDCA) </a:t>
            </a:r>
            <a:r>
              <a:rPr lang="en-US" sz="900" b="0">
                <a:effectLst/>
                <a:latin typeface="Calibri" panose="020F0502020204030204" pitchFamily="34" charset="0"/>
                <a:ea typeface="Calibri" panose="020F0502020204030204" pitchFamily="34" charset="0"/>
                <a:cs typeface="Times New Roman" panose="02020603050405020304" pitchFamily="18" charset="0"/>
              </a:rPr>
              <a:t>provides </a:t>
            </a:r>
            <a:r>
              <a:rPr lang="en-US" sz="1100" b="0" i="0">
                <a:solidFill>
                  <a:srgbClr val="767676"/>
                </a:solidFill>
                <a:effectLst/>
                <a:latin typeface="Roboto"/>
              </a:rPr>
              <a:t>Cloud Access Security Broker (CASB) capabilities that provide XDR for SaaS applications as well as governance, threat protection, data protection and more for these SaaS apps and the data stored on them. MDCA integrates with other capabilities in Microsoft’s portfolio to extend them to SaaS applications to simplify management and security. </a:t>
            </a:r>
          </a:p>
          <a:p>
            <a:pPr marL="457200" marR="0" lvl="1">
              <a:lnSpc>
                <a:spcPct val="107000"/>
              </a:lnSpc>
              <a:spcBef>
                <a:spcPts val="0"/>
              </a:spcBef>
              <a:spcAft>
                <a:spcPts val="800"/>
              </a:spcAft>
            </a:pPr>
            <a:endParaRPr lang="en-US" sz="1100" b="0" i="0" u="sng">
              <a:solidFill>
                <a:srgbClr val="767676"/>
              </a:solidFill>
              <a:effectLst/>
              <a:latin typeface="Roboto"/>
              <a:ea typeface="Calibri" panose="020F0502020204030204" pitchFamily="34" charset="0"/>
              <a:cs typeface="Times New Roman" panose="02020603050405020304" pitchFamily="18" charset="0"/>
            </a:endParaRPr>
          </a:p>
          <a:p>
            <a:pPr marL="457200" marR="0" lvl="1">
              <a:lnSpc>
                <a:spcPct val="107000"/>
              </a:lnSpc>
              <a:spcBef>
                <a:spcPts val="0"/>
              </a:spcBef>
              <a:spcAft>
                <a:spcPts val="800"/>
              </a:spcAft>
            </a:pPr>
            <a:r>
              <a:rPr lang="en-US" sz="1100" b="1" i="0" u="none">
                <a:solidFill>
                  <a:srgbClr val="767676"/>
                </a:solidFill>
                <a:effectLst/>
                <a:latin typeface="Roboto"/>
                <a:ea typeface="Calibri" panose="020F0502020204030204" pitchFamily="34" charset="0"/>
                <a:cs typeface="Times New Roman" panose="02020603050405020304" pitchFamily="18" charset="0"/>
              </a:rPr>
              <a:t>Note: </a:t>
            </a:r>
            <a:r>
              <a:rPr lang="en-US" sz="1100" b="0" i="0" u="none">
                <a:solidFill>
                  <a:srgbClr val="767676"/>
                </a:solidFill>
                <a:effectLst/>
                <a:latin typeface="Roboto"/>
                <a:ea typeface="Calibri" panose="020F0502020204030204" pitchFamily="34" charset="0"/>
                <a:cs typeface="Times New Roman" panose="02020603050405020304" pitchFamily="18" charset="0"/>
              </a:rPr>
              <a:t>MDCA and MDE illustrate Microsoft’s philosophy of a single agent (or control point) for resources that provide many security services. This helps reduce the performance impact of installing too many security agents (which we have seen can take up to a full CPU Core and 1GB of RAM per endpoint in the worst cases)</a:t>
            </a:r>
            <a:endParaRPr lang="en-US" sz="1100" b="1" i="0" u="none">
              <a:solidFill>
                <a:srgbClr val="767676"/>
              </a:solidFill>
              <a:effectLst/>
              <a:latin typeface="Calibri" panose="020F0502020204030204" pitchFamily="34" charset="0"/>
              <a:ea typeface="Calibri" panose="020F0502020204030204" pitchFamily="34" charset="0"/>
              <a:cs typeface="Times New Roman" panose="02020603050405020304" pitchFamily="18" charset="0"/>
            </a:endParaRPr>
          </a:p>
          <a:p>
            <a:pPr marL="457200" marR="0" lvl="1">
              <a:lnSpc>
                <a:spcPct val="107000"/>
              </a:lnSpc>
              <a:spcBef>
                <a:spcPts val="0"/>
              </a:spcBef>
              <a:spcAft>
                <a:spcPts val="800"/>
              </a:spcAft>
            </a:pPr>
            <a:endParaRPr lang="en-US" sz="1100" b="1" i="0" u="none">
              <a:solidFill>
                <a:srgbClr val="767676"/>
              </a:solidFill>
              <a:effectLst/>
              <a:latin typeface="Calibri" panose="020F0502020204030204" pitchFamily="34" charset="0"/>
              <a:ea typeface="Calibri" panose="020F0502020204030204" pitchFamily="34" charset="0"/>
              <a:cs typeface="Times New Roman" panose="02020603050405020304" pitchFamily="18" charset="0"/>
            </a:endParaRPr>
          </a:p>
          <a:p>
            <a:pPr marL="457200" marR="0" lvl="1">
              <a:lnSpc>
                <a:spcPct val="107000"/>
              </a:lnSpc>
              <a:spcBef>
                <a:spcPts val="0"/>
              </a:spcBef>
              <a:spcAft>
                <a:spcPts val="800"/>
              </a:spcAft>
            </a:pPr>
            <a:r>
              <a:rPr lang="en-US" sz="1800" b="1">
                <a:effectLst/>
                <a:latin typeface="Calibri" panose="020F0502020204030204" pitchFamily="34" charset="0"/>
              </a:rPr>
              <a:t>Microsoft Security Copilot (Preview) </a:t>
            </a:r>
            <a:r>
              <a:rPr lang="en-US" sz="1800" b="0">
                <a:effectLst/>
                <a:latin typeface="Calibri" panose="020F0502020204030204" pitchFamily="34" charset="0"/>
              </a:rPr>
              <a:t>further simplifies security operations by u</a:t>
            </a:r>
            <a:r>
              <a:rPr lang="en-US" sz="1800">
                <a:effectLst/>
                <a:latin typeface="Calibri" panose="020F0502020204030204" pitchFamily="34" charset="0"/>
              </a:rPr>
              <a:t>sing generative AI to help detect threats, investigate incidents, write up investigations, and improve security posture.</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en-US" sz="1800" b="1">
                <a:effectLst/>
                <a:latin typeface="Calibri" panose="020F0502020204030204" pitchFamily="34" charset="0"/>
                <a:ea typeface="Calibri" panose="020F0502020204030204" pitchFamily="34" charset="0"/>
                <a:cs typeface="Times New Roman" panose="02020603050405020304" pitchFamily="18" charset="0"/>
              </a:rPr>
              <a:t>CLICK 9 – DevSecOps / Application Security</a:t>
            </a:r>
          </a:p>
          <a:p>
            <a:pPr marL="0" marR="0" lvl="0" indent="0" algn="l" defTabSz="914400" rtl="0" eaLnBrk="1" fontAlgn="auto" latinLnBrk="0" hangingPunct="1">
              <a:lnSpc>
                <a:spcPct val="107000"/>
              </a:lnSpc>
              <a:spcBef>
                <a:spcPts val="0"/>
              </a:spcBef>
              <a:spcAft>
                <a:spcPts val="800"/>
              </a:spcAft>
              <a:buClrTx/>
              <a:buSzTx/>
              <a:buFontTx/>
              <a:buNone/>
              <a:tabLst/>
              <a:defRPr/>
            </a:pPr>
            <a:r>
              <a:rPr lang="en-US" sz="18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uses our</a:t>
            </a:r>
            <a:r>
              <a:rPr lang="en-US" sz="18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Security Development Lifecycle (SDL) </a:t>
            </a:r>
            <a:r>
              <a:rPr lang="en-US" sz="18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for developing software and our </a:t>
            </a:r>
            <a:r>
              <a:rPr lang="en-US" sz="2800" b="0" i="0">
                <a:solidFill>
                  <a:srgbClr val="000000"/>
                </a:solidFill>
                <a:effectLst/>
                <a:latin typeface="Segoe UI" panose="020B0502040204020203" pitchFamily="34" charset="0"/>
              </a:rPr>
              <a:t>Operational Security Assurance (OSA) framework for operating cloud services. To help customers security applications, we also provide</a:t>
            </a:r>
          </a:p>
          <a:p>
            <a:pPr marL="0" marR="0" lvl="0" indent="0" algn="l" defTabSz="914400" rtl="0" eaLnBrk="1" fontAlgn="auto" latinLnBrk="0" hangingPunct="1">
              <a:lnSpc>
                <a:spcPct val="107000"/>
              </a:lnSpc>
              <a:spcBef>
                <a:spcPts val="0"/>
              </a:spcBef>
              <a:spcAft>
                <a:spcPts val="800"/>
              </a:spcAft>
              <a:buClrTx/>
              <a:buSzTx/>
              <a:buFontTx/>
              <a:buNone/>
              <a:tabLst/>
              <a:defRPr/>
            </a:pPr>
            <a:endParaRPr lang="en-US" sz="11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SDL and OSA documentation –</a:t>
            </a:r>
            <a:r>
              <a:rPr lang="en-US" sz="11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to help with securing your applications and operations. </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GitHub Advanced Security and Azure DevOps Security </a:t>
            </a:r>
            <a:r>
              <a:rPr lang="en-US" sz="1100" b="0"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provide DevSecOps and Application development security that integrates natively in the developer workflow including code scanning, secret scanning, alerting, dependency review, security policies, and more. </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800" b="1"/>
              <a:t>Microsoft Defender for DevOps </a:t>
            </a:r>
            <a:r>
              <a:rPr lang="en-US" sz="800" b="1" i="1"/>
              <a:t>(preview) and </a:t>
            </a:r>
            <a:r>
              <a:rPr lang="en-US" sz="800" b="1"/>
              <a:t>Defender for APIs </a:t>
            </a:r>
            <a:r>
              <a:rPr lang="en-US" sz="800" b="1" i="1"/>
              <a:t>(preview) </a:t>
            </a:r>
            <a:r>
              <a:rPr lang="en-US" sz="800" b="0" i="0"/>
              <a:t>are Microsoft Defender for Cloud capabilities:</a:t>
            </a:r>
          </a:p>
          <a:p>
            <a:pPr marL="1085850" marR="0" lvl="2"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600" b="1"/>
              <a:t>Defender for APIs </a:t>
            </a:r>
            <a:r>
              <a:rPr lang="en-US" sz="1600" b="0" i="0">
                <a:solidFill>
                  <a:srgbClr val="161616"/>
                </a:solidFill>
                <a:effectLst/>
                <a:latin typeface="Segoe UI" panose="020B0502040204020203" pitchFamily="34" charset="0"/>
              </a:rPr>
              <a:t>offers full lifecycle protection, detection, and response coverage for APIs.</a:t>
            </a:r>
          </a:p>
          <a:p>
            <a:pPr marL="1085850" marR="0" lvl="2"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600" b="1"/>
              <a:t>Defender for DevOps </a:t>
            </a:r>
            <a:r>
              <a:rPr lang="en-US" sz="1600" b="0" i="0">
                <a:solidFill>
                  <a:srgbClr val="161616"/>
                </a:solidFill>
                <a:effectLst/>
                <a:latin typeface="Segoe UI" panose="020B0502040204020203" pitchFamily="34" charset="0"/>
              </a:rPr>
              <a:t>empowers security teams to manage DevOps security across multi-pipeline environments with comprehensive visibility, posture management, and threat protection across </a:t>
            </a:r>
            <a:r>
              <a:rPr lang="en-US" sz="1600" b="0" i="0" err="1">
                <a:solidFill>
                  <a:srgbClr val="161616"/>
                </a:solidFill>
                <a:effectLst/>
                <a:latin typeface="Segoe UI" panose="020B0502040204020203" pitchFamily="34" charset="0"/>
              </a:rPr>
              <a:t>multicloud</a:t>
            </a:r>
            <a:r>
              <a:rPr lang="en-US" sz="1600" b="0" i="0">
                <a:solidFill>
                  <a:srgbClr val="161616"/>
                </a:solidFill>
                <a:effectLst/>
                <a:latin typeface="Segoe UI" panose="020B0502040204020203" pitchFamily="34" charset="0"/>
              </a:rPr>
              <a:t> environments including Azure, AWS, GCP, and on-premises resources. </a:t>
            </a:r>
          </a:p>
          <a:p>
            <a:pPr marL="0" marR="0" indent="0" algn="l">
              <a:lnSpc>
                <a:spcPct val="107000"/>
              </a:lnSpc>
              <a:spcBef>
                <a:spcPts val="0"/>
              </a:spcBef>
              <a:spcAft>
                <a:spcPts val="800"/>
              </a:spcAft>
              <a:buFont typeface="Arial" panose="020B0604020202020204" pitchFamily="34" charset="0"/>
              <a:buNone/>
            </a:pPr>
            <a:endParaRPr lang="en-US" sz="1100" b="1" i="0" u="sng">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1100" b="1" i="0" u="none">
                <a:effectLst/>
                <a:latin typeface="Calibri" panose="020F0502020204030204" pitchFamily="34" charset="0"/>
                <a:ea typeface="Calibri" panose="020F0502020204030204" pitchFamily="34" charset="0"/>
                <a:cs typeface="Times New Roman" panose="02020603050405020304" pitchFamily="18" charset="0"/>
              </a:rPr>
              <a:t>CLICK 10 – Privileged Access</a:t>
            </a:r>
          </a:p>
          <a:p>
            <a:pPr marL="0" marR="0">
              <a:lnSpc>
                <a:spcPct val="107000"/>
              </a:lnSpc>
              <a:spcBef>
                <a:spcPts val="0"/>
              </a:spcBef>
              <a:spcAft>
                <a:spcPts val="800"/>
              </a:spcAft>
            </a:pPr>
            <a:endParaRPr lang="en-US" sz="1100" b="1" i="0" u="none">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2800" b="1" i="0">
                <a:solidFill>
                  <a:srgbClr val="161616"/>
                </a:solidFill>
                <a:effectLst/>
                <a:latin typeface="Segoe UI" panose="020B0502040204020203" pitchFamily="34" charset="0"/>
              </a:rPr>
              <a:t>Microsoft Entra Permissions Management </a:t>
            </a:r>
            <a:r>
              <a:rPr lang="en-US" sz="2800" b="0" i="0">
                <a:solidFill>
                  <a:srgbClr val="161616"/>
                </a:solidFill>
                <a:effectLst/>
                <a:latin typeface="Segoe UI" panose="020B0502040204020203" pitchFamily="34" charset="0"/>
              </a:rPr>
              <a:t>is a </a:t>
            </a:r>
            <a:r>
              <a:rPr lang="en-US" sz="1800">
                <a:effectLst/>
                <a:latin typeface="Calibri" panose="020F0502020204030204" pitchFamily="34" charset="0"/>
              </a:rPr>
              <a:t>Cloud infrastructure entitlement management (CIEM) solution that detects, automatically right-sizes, and continuously monitors unused/excessive permissions across </a:t>
            </a:r>
            <a:r>
              <a:rPr lang="en-US" sz="1800" err="1">
                <a:effectLst/>
                <a:latin typeface="Calibri" panose="020F0502020204030204" pitchFamily="34" charset="0"/>
              </a:rPr>
              <a:t>multicloud</a:t>
            </a:r>
            <a:r>
              <a:rPr lang="en-US" sz="1800">
                <a:effectLst/>
                <a:latin typeface="Calibri" panose="020F0502020204030204" pitchFamily="34" charset="0"/>
              </a:rPr>
              <a:t> infrastructures in Azure, Amazon Web Services (AWS), &amp; Google Cloud Platform (GCP)</a:t>
            </a:r>
          </a:p>
          <a:p>
            <a:pPr marL="457200" marR="0" lvl="1" indent="0" algn="l" defTabSz="914400" rtl="0" eaLnBrk="1" fontAlgn="auto" latinLnBrk="0" hangingPunct="1">
              <a:lnSpc>
                <a:spcPct val="107000"/>
              </a:lnSpc>
              <a:spcBef>
                <a:spcPts val="0"/>
              </a:spcBef>
              <a:spcAft>
                <a:spcPts val="800"/>
              </a:spcAft>
              <a:buClrTx/>
              <a:buSzTx/>
              <a:buFontTx/>
              <a:buNone/>
              <a:tabLst/>
              <a:defRPr/>
            </a:pP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Microsoft provides prescriptive guidance on </a:t>
            </a:r>
            <a:r>
              <a:rPr lang="en-US" sz="1800" b="1">
                <a:effectLst/>
                <a:latin typeface="Calibri" panose="020F0502020204030204" pitchFamily="34" charset="0"/>
                <a:ea typeface="Calibri" panose="020F0502020204030204" pitchFamily="34" charset="0"/>
                <a:cs typeface="Times New Roman" panose="02020603050405020304" pitchFamily="18" charset="0"/>
              </a:rPr>
              <a:t>securing privileged access (SPA) </a:t>
            </a:r>
            <a:r>
              <a:rPr lang="en-US" sz="1800">
                <a:effectLst/>
                <a:latin typeface="Calibri" panose="020F0502020204030204" pitchFamily="34" charset="0"/>
                <a:ea typeface="Calibri" panose="020F0502020204030204" pitchFamily="34" charset="0"/>
                <a:cs typeface="Times New Roman" panose="02020603050405020304" pitchFamily="18" charset="0"/>
              </a:rPr>
              <a:t>to help you rapidly protect against those attack techniques (a high impact attack vector frequently used by attackers). This is based on the approach Microsoft uses to protect privileged access in our IT and cloud service environments (internally called Secure Access Workstations or SAWs)</a:t>
            </a:r>
          </a:p>
          <a:p>
            <a:pPr marL="457200" marR="0" lvl="1" indent="0" algn="l" defTabSz="914400" rtl="0" eaLnBrk="1" fontAlgn="auto" latinLnBrk="0" hangingPunct="1">
              <a:lnSpc>
                <a:spcPct val="107000"/>
              </a:lnSpc>
              <a:spcBef>
                <a:spcPts val="0"/>
              </a:spcBef>
              <a:spcAft>
                <a:spcPts val="800"/>
              </a:spcAft>
              <a:buClrTx/>
              <a:buSzTx/>
              <a:buFontTx/>
              <a:buNone/>
              <a:tabLst/>
              <a:defRPr/>
            </a:pPr>
            <a:endParaRPr kumimoji="0" lang="en-US" sz="1800" b="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kumimoji="0" lang="en-US" sz="1800" b="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This guidance includes strategy, planning, and implementation documentation to secure </a:t>
            </a:r>
            <a:r>
              <a:rPr kumimoji="0" lang="en-US" sz="180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Accounts, Devices, Intermediaries, and interfaces (including use of </a:t>
            </a:r>
            <a:r>
              <a:rPr kumimoji="0" lang="en-US" sz="180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privileged access workstations - PAWs</a:t>
            </a:r>
            <a:r>
              <a:rPr kumimoji="0" lang="en-US" sz="180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 The approach is based on zero trust principles and leverages conditional access for policy enforcement. </a:t>
            </a:r>
          </a:p>
          <a:p>
            <a:pPr marL="457200" marR="0" lvl="1" indent="0" algn="l" defTabSz="914400" rtl="0" eaLnBrk="1" fontAlgn="auto" latinLnBrk="0" hangingPunct="1">
              <a:lnSpc>
                <a:spcPct val="107000"/>
              </a:lnSpc>
              <a:spcBef>
                <a:spcPts val="0"/>
              </a:spcBef>
              <a:spcAft>
                <a:spcPts val="800"/>
              </a:spcAft>
              <a:buClrTx/>
              <a:buSzTx/>
              <a:buFontTx/>
              <a:buNone/>
              <a:tabLst/>
              <a:defRPr/>
            </a:pPr>
            <a:endParaRPr kumimoji="0" lang="en-US" sz="180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See https://aka.ms/SPA for more information. </a:t>
            </a:r>
          </a:p>
          <a:p>
            <a:pPr marL="0" marR="0">
              <a:lnSpc>
                <a:spcPct val="107000"/>
              </a:lnSpc>
              <a:spcBef>
                <a:spcPts val="0"/>
              </a:spcBef>
              <a:spcAft>
                <a:spcPts val="800"/>
              </a:spcAft>
            </a:pPr>
            <a:endParaRPr lang="en-US" sz="1100" b="1" i="0" u="none">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1100" b="1" i="0" u="none">
                <a:effectLst/>
                <a:latin typeface="Calibri" panose="020F0502020204030204" pitchFamily="34" charset="0"/>
                <a:ea typeface="Calibri" panose="020F0502020204030204" pitchFamily="34" charset="0"/>
                <a:cs typeface="Times New Roman" panose="02020603050405020304" pitchFamily="18" charset="0"/>
              </a:rPr>
              <a:t>CLICK 11 – Information Protection / Data Protection</a:t>
            </a:r>
          </a:p>
          <a:p>
            <a:pPr marL="0" marR="0">
              <a:lnSpc>
                <a:spcPct val="107000"/>
              </a:lnSpc>
              <a:spcBef>
                <a:spcPts val="0"/>
              </a:spcBef>
              <a:spcAft>
                <a:spcPts val="800"/>
              </a:spcAft>
            </a:pPr>
            <a:endParaRPr lang="en-US" sz="1100" b="0" i="0" u="none">
              <a:effectLst/>
              <a:latin typeface="Calibri" panose="020F0502020204030204" pitchFamily="34" charset="0"/>
              <a:ea typeface="Calibri" panose="020F0502020204030204" pitchFamily="34" charset="0"/>
              <a:cs typeface="Times New Roman" panose="02020603050405020304" pitchFamily="18" charset="0"/>
            </a:endParaRPr>
          </a:p>
          <a:p>
            <a:pPr marL="457200" marR="0" lvl="1" rtl="0" fontAlgn="t">
              <a:spcBef>
                <a:spcPts val="0"/>
              </a:spcBef>
              <a:spcAft>
                <a:spcPts val="0"/>
              </a:spcAft>
            </a:pPr>
            <a:r>
              <a:rPr lang="en-US" sz="1800" b="1">
                <a:effectLst/>
                <a:latin typeface="Calibri" panose="020F0502020204030204" pitchFamily="34" charset="0"/>
              </a:rPr>
              <a:t>Microsoft Purview</a:t>
            </a:r>
            <a:r>
              <a:rPr lang="en-US" sz="1800">
                <a:effectLst/>
                <a:latin typeface="Calibri" panose="020F0502020204030204" pitchFamily="34" charset="0"/>
              </a:rPr>
              <a:t> is a family of data governance, risk, and compliance solutions that can help your organization govern, protect, and manage your entire data estate. </a:t>
            </a:r>
          </a:p>
          <a:p>
            <a:pPr marL="457200" marR="0" lvl="1" rtl="0" fontAlgn="t">
              <a:spcBef>
                <a:spcPts val="0"/>
              </a:spcBef>
              <a:spcAft>
                <a:spcPts val="0"/>
              </a:spcAft>
            </a:pPr>
            <a:r>
              <a:rPr lang="en-US" sz="1800">
                <a:effectLst/>
                <a:latin typeface="Calibri" panose="020F0502020204030204" pitchFamily="34" charset="0"/>
              </a:rPr>
              <a:t>Note: Microsoft Purview combines the former Azure Purview and Microsoft 365 compliance solutions and services together into a single brand. </a:t>
            </a:r>
          </a:p>
          <a:p>
            <a:pPr marL="457200" marR="0" lvl="1" rtl="0" fontAlgn="t">
              <a:spcBef>
                <a:spcPts val="0"/>
              </a:spcBef>
              <a:spcAft>
                <a:spcPts val="0"/>
              </a:spcAft>
            </a:pPr>
            <a:r>
              <a:rPr lang="en-US" sz="1800">
                <a:effectLst/>
                <a:latin typeface="Calibri" panose="020F0502020204030204" pitchFamily="34" charset="0"/>
              </a:rPr>
              <a:t> </a:t>
            </a: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100" b="0" i="0"/>
              <a:t>These solutions provide a full lifecycle approach to discovering, classifying, protecting, and monitoring the data your organization relies on to drive mission completion and competitive advantage (in various forms, formats, and locations)</a:t>
            </a: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100" b="0" i="0"/>
              <a:t>A few key focus areas are:</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a:solidFill>
                  <a:schemeClr val="tx1"/>
                </a:solidFill>
                <a:effectLst/>
                <a:latin typeface="Calibri" panose="020F0502020204030204" pitchFamily="34" charset="0"/>
                <a:cs typeface="Times New Roman" panose="02020603050405020304" pitchFamily="18" charset="0"/>
              </a:rPr>
              <a:t>Protect </a:t>
            </a:r>
            <a:r>
              <a:rPr lang="en-US" sz="1100" b="0" kern="1200">
                <a:solidFill>
                  <a:schemeClr val="tx1"/>
                </a:solidFill>
                <a:effectLst/>
                <a:latin typeface="Calibri" panose="020F0502020204030204" pitchFamily="34" charset="0"/>
                <a:cs typeface="Times New Roman" panose="02020603050405020304" pitchFamily="18" charset="0"/>
              </a:rPr>
              <a:t>files </a:t>
            </a:r>
            <a:r>
              <a:rPr lang="en-US" sz="1600" b="0" i="0">
                <a:solidFill>
                  <a:srgbClr val="666666"/>
                </a:solidFill>
                <a:effectLst/>
                <a:latin typeface="Roboto" panose="02000000000000000000" pitchFamily="2" charset="0"/>
              </a:rPr>
              <a:t>regardless of where the data is stored or with whom it’s shared </a:t>
            </a:r>
            <a:r>
              <a:rPr lang="en-US" sz="1100" b="0" kern="1200">
                <a:solidFill>
                  <a:schemeClr val="tx1"/>
                </a:solidFill>
                <a:effectLst/>
                <a:latin typeface="Calibri" panose="020F0502020204030204" pitchFamily="34" charset="0"/>
                <a:cs typeface="Times New Roman" panose="02020603050405020304" pitchFamily="18" charset="0"/>
              </a:rPr>
              <a:t>(vs. being limited to protecting files only when on a specific device/location)</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0" kern="1200">
                <a:solidFill>
                  <a:schemeClr val="tx1"/>
                </a:solidFill>
                <a:effectLst/>
                <a:latin typeface="Calibri" panose="020F0502020204030204" pitchFamily="34" charset="0"/>
                <a:cs typeface="Times New Roman" panose="02020603050405020304" pitchFamily="18" charset="0"/>
              </a:rPr>
              <a:t>A</a:t>
            </a:r>
            <a:r>
              <a:rPr lang="en-US" sz="1100" b="1" kern="1200">
                <a:solidFill>
                  <a:schemeClr val="tx1"/>
                </a:solidFill>
                <a:effectLst/>
                <a:latin typeface="Calibri" panose="020F0502020204030204" pitchFamily="34" charset="0"/>
                <a:cs typeface="Times New Roman" panose="02020603050405020304" pitchFamily="18" charset="0"/>
              </a:rPr>
              <a:t> File Scanner </a:t>
            </a:r>
            <a:r>
              <a:rPr lang="en-US" sz="1100" b="0" kern="1200">
                <a:solidFill>
                  <a:schemeClr val="tx1"/>
                </a:solidFill>
                <a:effectLst/>
                <a:latin typeface="Calibri" panose="020F0502020204030204" pitchFamily="34" charset="0"/>
                <a:cs typeface="Times New Roman" panose="02020603050405020304" pitchFamily="18" charset="0"/>
              </a:rPr>
              <a:t>to discover and assess existing data in SharePoint sites and </a:t>
            </a:r>
            <a:r>
              <a:rPr lang="en-US" sz="1100" b="0" kern="1200" err="1">
                <a:solidFill>
                  <a:schemeClr val="tx1"/>
                </a:solidFill>
                <a:effectLst/>
                <a:latin typeface="Calibri" panose="020F0502020204030204" pitchFamily="34" charset="0"/>
                <a:cs typeface="Times New Roman" panose="02020603050405020304" pitchFamily="18" charset="0"/>
              </a:rPr>
              <a:t>fileshares</a:t>
            </a:r>
            <a:endParaRPr lang="en-US" sz="1100" b="0" kern="1200">
              <a:solidFill>
                <a:schemeClr val="tx1"/>
              </a:solidFill>
              <a:effectLst/>
              <a:latin typeface="Calibri" panose="020F0502020204030204" pitchFamily="34" charset="0"/>
              <a:cs typeface="Times New Roman" panose="02020603050405020304" pitchFamily="18" charset="0"/>
            </a:endParaRP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a:solidFill>
                  <a:schemeClr val="tx1"/>
                </a:solidFill>
                <a:effectLst/>
                <a:latin typeface="Calibri" panose="020F0502020204030204" pitchFamily="34" charset="0"/>
                <a:cs typeface="Times New Roman" panose="02020603050405020304" pitchFamily="18" charset="0"/>
              </a:rPr>
              <a:t>Data Governance </a:t>
            </a:r>
            <a:r>
              <a:rPr lang="en-US" sz="1100" b="0" kern="1200">
                <a:solidFill>
                  <a:schemeClr val="tx1"/>
                </a:solidFill>
                <a:effectLst/>
                <a:latin typeface="Calibri" panose="020F0502020204030204" pitchFamily="34" charset="0"/>
                <a:cs typeface="Times New Roman" panose="02020603050405020304" pitchFamily="18" charset="0"/>
              </a:rPr>
              <a:t>to provide visibility and management of the full information lifecycle</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100" b="1" kern="1200">
                <a:solidFill>
                  <a:schemeClr val="tx1"/>
                </a:solidFill>
                <a:effectLst/>
                <a:latin typeface="Calibri" panose="020F0502020204030204" pitchFamily="34" charset="0"/>
                <a:cs typeface="Times New Roman" panose="02020603050405020304" pitchFamily="18" charset="0"/>
              </a:rPr>
              <a:t>Advanced eDiscovery </a:t>
            </a:r>
            <a:r>
              <a:rPr lang="en-US" sz="1100" b="0" kern="1200">
                <a:solidFill>
                  <a:schemeClr val="tx1"/>
                </a:solidFill>
                <a:effectLst/>
                <a:latin typeface="Calibri" panose="020F0502020204030204" pitchFamily="34" charset="0"/>
                <a:cs typeface="Times New Roman" panose="02020603050405020304" pitchFamily="18" charset="0"/>
              </a:rPr>
              <a:t>capabilities to help simplify meeting those legal obligations</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en-US" sz="1100" b="1"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Data source coverage </a:t>
            </a:r>
            <a:r>
              <a:rPr kumimoji="0" lang="en-US" sz="11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 includes a broad range of sources, illustrated in https://learn.microsoft.com/en-us/purview/microsoft-purview-connector-overview</a:t>
            </a:r>
          </a:p>
          <a:p>
            <a:pPr marL="0" marR="0">
              <a:lnSpc>
                <a:spcPct val="107000"/>
              </a:lnSpc>
              <a:spcBef>
                <a:spcPts val="0"/>
              </a:spcBef>
              <a:spcAft>
                <a:spcPts val="800"/>
              </a:spcAft>
            </a:pPr>
            <a:endParaRPr lang="en-US" sz="1100" b="0" i="0" u="none">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800" b="1">
                <a:effectLst/>
                <a:latin typeface="Calibri" panose="020F0502020204030204" pitchFamily="34" charset="0"/>
                <a:ea typeface="Calibri" panose="020F0502020204030204" pitchFamily="34" charset="0"/>
                <a:cs typeface="Times New Roman" panose="02020603050405020304" pitchFamily="18" charset="0"/>
              </a:rPr>
              <a:t>Compliance Manager - </a:t>
            </a:r>
            <a:r>
              <a:rPr lang="en-US" sz="1800">
                <a:effectLst/>
                <a:latin typeface="Calibri" panose="020F0502020204030204" pitchFamily="34" charset="0"/>
                <a:ea typeface="Calibri" panose="020F0502020204030204" pitchFamily="34" charset="0"/>
                <a:cs typeface="Times New Roman" panose="02020603050405020304" pitchFamily="18" charset="0"/>
              </a:rPr>
              <a:t>helps you manage your compliance requirements for cloud services and workloads.</a:t>
            </a:r>
            <a:endParaRPr lang="en-US" sz="1100" b="0" i="0" u="none">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endParaRPr lang="en-US" sz="1100" b="0" i="0" u="none">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en-US" sz="1100" b="1" kern="1200">
                <a:solidFill>
                  <a:schemeClr val="tx1"/>
                </a:solidFill>
                <a:effectLst/>
                <a:latin typeface="+mn-lt"/>
                <a:ea typeface="+mn-ea"/>
                <a:cs typeface="+mn-cs"/>
              </a:rPr>
              <a:t>CLICK 12 – Security Posture Management</a:t>
            </a: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100" b="0" i="0" u="none"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Organizations need to actively manage technical risks by identifying, prioritizing, mitigating, and monitoring them. Microsoft provides capabilities to help with security posture management including:</a:t>
            </a: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100" b="1" i="0"/>
              <a:t>Secure Score - </a:t>
            </a:r>
            <a:r>
              <a:rPr lang="en-US" sz="1100" b="0"/>
              <a:t>Organizations need broad visibility into their risk and security posture across their estate. Microsoft has invested to help organizations understand top risks, prioritize them, and mitigate them. </a:t>
            </a: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100" b="1"/>
              <a:t>Compliance Score </a:t>
            </a:r>
            <a:r>
              <a:rPr lang="en-US" sz="1100" b="0"/>
              <a:t>– provides similar insights into compliance posture and what you can do to improve it</a:t>
            </a: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100" b="1" i="0" u="none"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Defender for Cloud CSPM </a:t>
            </a:r>
            <a:r>
              <a:rPr lang="en-US" sz="1100" b="0" i="0" u="none"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capabilities described earlier</a:t>
            </a: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100" b="1" i="0" u="none"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Defender External Attack Surface Management (EASM) –</a:t>
            </a:r>
            <a:r>
              <a:rPr lang="en-US" sz="1100" b="0" i="0" u="none"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800">
                <a:effectLst/>
                <a:latin typeface="Calibri" panose="020F0502020204030204" pitchFamily="34" charset="0"/>
              </a:rPr>
              <a:t>Provides an outside-in view of your security posture from an attack’s point of view of your digital attack surface infrastructure. </a:t>
            </a:r>
          </a:p>
          <a:p>
            <a:pPr marL="457200" marR="0" lvl="1" indent="0" algn="l" defTabSz="914400" rtl="0" eaLnBrk="1" fontAlgn="auto" latinLnBrk="0" hangingPunct="1">
              <a:lnSpc>
                <a:spcPct val="107000"/>
              </a:lnSpc>
              <a:spcBef>
                <a:spcPts val="0"/>
              </a:spcBef>
              <a:spcAft>
                <a:spcPts val="800"/>
              </a:spcAft>
              <a:buClrTx/>
              <a:buSzTx/>
              <a:buFontTx/>
              <a:buNone/>
              <a:tabLst/>
              <a:defRPr/>
            </a:pPr>
            <a:r>
              <a:rPr lang="en-US" sz="1100" b="1" i="0" u="none"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Microsoft Defender Vulnerability Management –</a:t>
            </a:r>
            <a:r>
              <a:rPr lang="en-US" sz="1100" b="0" i="0" u="none"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t>
            </a:r>
            <a:r>
              <a:rPr lang="en-US" sz="1600" b="0" i="0">
                <a:solidFill>
                  <a:srgbClr val="161616"/>
                </a:solidFill>
                <a:effectLst/>
                <a:latin typeface="Segoe UI" panose="020B0502040204020203" pitchFamily="34" charset="0"/>
              </a:rPr>
              <a:t>provides visibility, assessments, and remediation capabilities for Windows, macOS, Linux, Android, iOS, and network devices.</a:t>
            </a:r>
            <a:endParaRPr lang="en-US" sz="1100" b="0" i="0" u="none" kern="12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457200" marR="0" lvl="1" indent="0" algn="l" defTabSz="914400" rtl="0" eaLnBrk="1" fontAlgn="auto" latinLnBrk="0" hangingPunct="1">
              <a:lnSpc>
                <a:spcPct val="107000"/>
              </a:lnSpc>
              <a:spcBef>
                <a:spcPts val="0"/>
              </a:spcBef>
              <a:spcAft>
                <a:spcPts val="800"/>
              </a:spcAft>
              <a:buClrTx/>
              <a:buSzTx/>
              <a:buFontTx/>
              <a:buNone/>
              <a:tabLst/>
              <a:defRPr/>
            </a:pPr>
            <a:endParaRPr lang="en-US" sz="1100" b="0"/>
          </a:p>
          <a:p>
            <a:pPr marL="457200" marR="0" lvl="1" indent="0" algn="l" defTabSz="914400" rtl="0" eaLnBrk="1" fontAlgn="auto" latinLnBrk="0" hangingPunct="1">
              <a:lnSpc>
                <a:spcPct val="107000"/>
              </a:lnSpc>
              <a:spcBef>
                <a:spcPts val="0"/>
              </a:spcBef>
              <a:spcAft>
                <a:spcPts val="800"/>
              </a:spcAft>
              <a:buClrTx/>
              <a:buSzTx/>
              <a:buFontTx/>
              <a:buNone/>
              <a:tabLst/>
              <a:defRPr/>
            </a:pPr>
            <a:endParaRPr lang="en-US" sz="1100" b="1" kern="1200">
              <a:solidFill>
                <a:schemeClr val="tx1"/>
              </a:solidFill>
              <a:effectLst/>
              <a:latin typeface="+mn-lt"/>
              <a:ea typeface="+mn-ea"/>
              <a:cs typeface="+mn-cs"/>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en-US" sz="1100" b="1" kern="1200">
                <a:solidFill>
                  <a:schemeClr val="tx1"/>
                </a:solidFill>
                <a:effectLst/>
                <a:latin typeface="+mn-lt"/>
                <a:ea typeface="+mn-ea"/>
                <a:cs typeface="+mn-cs"/>
              </a:rPr>
              <a:t>CLICK 13 – People Security</a:t>
            </a:r>
            <a:endParaRPr lang="en-US" sz="1100" kern="1200">
              <a:solidFill>
                <a:schemeClr val="tx1"/>
              </a:solidFill>
              <a:effectLst/>
              <a:latin typeface="+mn-lt"/>
              <a:ea typeface="+mn-ea"/>
              <a:cs typeface="+mn-cs"/>
            </a:endParaRPr>
          </a:p>
          <a:p>
            <a:pPr marL="0" marR="0">
              <a:lnSpc>
                <a:spcPct val="107000"/>
              </a:lnSpc>
              <a:spcBef>
                <a:spcPts val="0"/>
              </a:spcBef>
              <a:spcAft>
                <a:spcPts val="800"/>
              </a:spcAft>
            </a:pPr>
            <a:endParaRPr lang="en-US" sz="1100" b="0" i="0" u="none">
              <a:effectLst/>
              <a:latin typeface="Calibri" panose="020F0502020204030204" pitchFamily="34" charset="0"/>
              <a:ea typeface="Calibri" panose="020F0502020204030204" pitchFamily="34" charset="0"/>
              <a:cs typeface="Times New Roman" panose="02020603050405020304" pitchFamily="18" charset="0"/>
            </a:endParaRPr>
          </a:p>
          <a:p>
            <a:pPr marL="457200" marR="0" lvl="1">
              <a:lnSpc>
                <a:spcPct val="107000"/>
              </a:lnSpc>
              <a:spcBef>
                <a:spcPts val="0"/>
              </a:spcBef>
              <a:spcAft>
                <a:spcPts val="800"/>
              </a:spcAft>
            </a:pPr>
            <a:r>
              <a:rPr lang="en-US" sz="1100" b="0" i="0" u="none">
                <a:effectLst/>
                <a:latin typeface="Calibri" panose="020F0502020204030204" pitchFamily="34" charset="0"/>
                <a:ea typeface="Calibri" panose="020F0502020204030204" pitchFamily="34" charset="0"/>
                <a:cs typeface="Times New Roman" panose="02020603050405020304" pitchFamily="18" charset="0"/>
              </a:rPr>
              <a:t>A security program isn’t complete without protecting and educating people + protecting against insider risks (both inadvertent and deliberately malicious). Microsoft invests into these areas with:</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Attack Simulator </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can be used to run realistic attack scenarios in your organization to help you identify and find vulnerable users, providing </a:t>
            </a:r>
            <a:r>
              <a:rPr lang="en-US" sz="1800" b="0">
                <a:effectLst/>
                <a:latin typeface="Calibri" panose="020F0502020204030204" pitchFamily="34" charset="0"/>
                <a:ea typeface="Times New Roman" panose="02020603050405020304" pitchFamily="18" charset="0"/>
              </a:rPr>
              <a:t>micro training by Terranova security to help empower them with security knowledge. </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en-US" sz="1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Calibri" panose="020F0502020204030204" pitchFamily="34" charset="0"/>
                <a:ea typeface="+mn-ea"/>
                <a:cs typeface="Segoe UI" panose="020B0502040204020203" pitchFamily="34" charset="0"/>
              </a:rPr>
              <a:t>Insider Risk Management </a:t>
            </a:r>
            <a:r>
              <a:rPr kumimoji="0" lang="en-US" sz="1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Calibri" panose="020F0502020204030204" pitchFamily="34" charset="0"/>
                <a:ea typeface="+mn-ea"/>
                <a:cs typeface="Segoe UI" panose="020B0502040204020203" pitchFamily="34" charset="0"/>
              </a:rPr>
              <a:t>- in Microsoft 365 helps minimize internal risks by enabling you to detect, investigate, and act on malicious and inadvertent activities in your organization.</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kumimoji="0" lang="en-US" sz="1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Calibri" panose="020F0502020204030204" pitchFamily="34" charset="0"/>
                <a:ea typeface="+mn-ea"/>
                <a:cs typeface="Segoe UI" panose="020B0502040204020203" pitchFamily="34" charset="0"/>
              </a:rPr>
              <a:t>Communications Compliance </a:t>
            </a:r>
            <a:r>
              <a:rPr kumimoji="0" lang="en-US" sz="1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Calibri" panose="020F0502020204030204" pitchFamily="34" charset="0"/>
                <a:ea typeface="+mn-ea"/>
                <a:cs typeface="Segoe UI" panose="020B0502040204020203" pitchFamily="34" charset="0"/>
              </a:rPr>
              <a:t>- helps minimize communication risks by helping you detect, capture, and act on inappropriate messages in your organization.</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endParaRPr lang="en-US" sz="1100" b="1" kern="1200">
              <a:solidFill>
                <a:schemeClr val="tx1"/>
              </a:solidFill>
              <a:effectLst/>
              <a:latin typeface="Calibri" panose="020F0502020204030204" pitchFamily="34" charset="0"/>
              <a:ea typeface="+mn-ea"/>
              <a:cs typeface="Times New Roman" panose="02020603050405020304" pitchFamily="18" charset="0"/>
            </a:endParaRPr>
          </a:p>
          <a:p>
            <a:r>
              <a:rPr lang="en-US" sz="1200" b="1" kern="1200">
                <a:solidFill>
                  <a:schemeClr val="tx1"/>
                </a:solidFill>
                <a:effectLst/>
                <a:latin typeface="+mn-lt"/>
                <a:ea typeface="+mn-ea"/>
                <a:cs typeface="+mn-cs"/>
              </a:rPr>
              <a:t>CLICK 14 – Conclusion</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This diagram describes significant cybersecurity capabilities, but there are plenty of other security investments Microsoft makes like Security Policy Advisor (</a:t>
            </a:r>
            <a:r>
              <a:rPr kumimoji="0" lang="en-US" sz="1200" b="0" i="0" u="none" strike="noStrike" kern="1200" cap="none" spc="0" normalizeH="0" baseline="0" noProof="0">
                <a:ln>
                  <a:noFill/>
                </a:ln>
                <a:solidFill>
                  <a:srgbClr val="505050"/>
                </a:solidFill>
                <a:effectLst/>
                <a:uLnTx/>
                <a:uFillTx/>
                <a:latin typeface="Calibri" panose="020F0502020204030204" pitchFamily="34" charset="0"/>
                <a:ea typeface="Times New Roman" panose="02020603050405020304" pitchFamily="18" charset="0"/>
                <a:cs typeface="+mn-cs"/>
              </a:rPr>
              <a:t>https://docs.microsoft.com/DeployOffice/overview-of-security-policy-advisor) and Windows server security features (https://docs.microsoft.com/windows-server/security/security-and-assurance) that didn’t fit on the diagram. </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We understand this is a lot of capabilities to plan for, so we developed guidance to help you select the technology most relevant to your current challenges, priorities, and initiatives. This includes prescriptive roadmaps, top security best practices, and integration of security into the cloud adoption framework and well-architected framework.  </a:t>
            </a:r>
          </a:p>
          <a:p>
            <a:endParaRPr lang="en-US" sz="1200" kern="1200">
              <a:solidFill>
                <a:schemeClr val="tx1"/>
              </a:solidFill>
              <a:effectLst/>
              <a:latin typeface="+mn-lt"/>
              <a:ea typeface="+mn-ea"/>
              <a:cs typeface="+mn-cs"/>
            </a:endParaRPr>
          </a:p>
          <a:p>
            <a:r>
              <a:rPr lang="en-US" sz="1200" b="1" u="none" strike="noStrike" kern="1200">
                <a:solidFill>
                  <a:schemeClr val="tx1"/>
                </a:solidFill>
                <a:effectLst/>
                <a:latin typeface="+mn-lt"/>
                <a:ea typeface="+mn-ea"/>
                <a:cs typeface="+mn-cs"/>
              </a:rPr>
              <a:t> </a:t>
            </a:r>
            <a:endParaRPr lang="en-US" sz="1200" kern="1200">
              <a:solidFill>
                <a:schemeClr val="tx1"/>
              </a:solidFill>
              <a:effectLst/>
              <a:latin typeface="+mn-lt"/>
              <a:ea typeface="+mn-ea"/>
              <a:cs typeface="+mn-cs"/>
            </a:endParaRPr>
          </a:p>
          <a:p>
            <a:r>
              <a:rPr lang="en-US" sz="1200" b="1" u="sng" kern="1200">
                <a:solidFill>
                  <a:schemeClr val="tx1"/>
                </a:solidFill>
                <a:effectLst/>
                <a:latin typeface="+mn-lt"/>
                <a:ea typeface="+mn-ea"/>
                <a:cs typeface="+mn-cs"/>
              </a:rPr>
              <a:t>Feedback</a:t>
            </a:r>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We are always trying to improve everything we do at Microsoft and we need your feedback to do it! You can contact the primary author (Mark Simos) directly on LinkedIn (</a:t>
            </a:r>
            <a:r>
              <a:rPr lang="en-US" sz="1200" u="sng" kern="1200">
                <a:solidFill>
                  <a:schemeClr val="tx1"/>
                </a:solidFill>
                <a:effectLst/>
                <a:latin typeface="+mn-lt"/>
                <a:ea typeface="+mn-ea"/>
                <a:cs typeface="+mn-cs"/>
                <a:hlinkClick r:id="rId4"/>
              </a:rPr>
              <a:t>https://aka.ms/markslist</a:t>
            </a:r>
            <a:r>
              <a:rPr lang="en-US" sz="1200" kern="1200">
                <a:solidFill>
                  <a:schemeClr val="tx1"/>
                </a:solidFill>
                <a:effectLst/>
                <a:latin typeface="+mn-lt"/>
                <a:ea typeface="+mn-ea"/>
                <a:cs typeface="+mn-cs"/>
              </a:rPr>
              <a:t>) with any feedback on how to improve it or how you use it, how it helps you, or any other thoughts you have.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0F55-CE2B-4E44-B628-FCCF0390BB0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57848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i="1">
                <a:latin typeface="Segoe UI" panose="020B0502040204020203" pitchFamily="34" charset="0"/>
                <a:cs typeface="Segoe UI" panose="020B0502040204020203" pitchFamily="34" charset="0"/>
              </a:rPr>
              <a:t>Key Takeaway - </a:t>
            </a:r>
            <a:r>
              <a:rPr lang="en-US">
                <a:latin typeface="Segoe UI" panose="020B0502040204020203" pitchFamily="34" charset="0"/>
                <a:cs typeface="Segoe UI" panose="020B0502040204020203" pitchFamily="34" charset="0"/>
              </a:rPr>
              <a:t>Microsoft builds security for the ‘hybrid of everything’ enterprise you have, </a:t>
            </a:r>
            <a:r>
              <a:rPr lang="en-US" b="0" i="0">
                <a:latin typeface="Segoe UI" panose="020B0502040204020203" pitchFamily="34" charset="0"/>
                <a:cs typeface="Segoe UI" panose="020B0502040204020203" pitchFamily="34" charset="0"/>
              </a:rPr>
              <a:t>not</a:t>
            </a:r>
            <a:r>
              <a:rPr lang="en-US">
                <a:latin typeface="Segoe UI" panose="020B0502040204020203" pitchFamily="34" charset="0"/>
                <a:cs typeface="Segoe UI" panose="020B0502040204020203" pitchFamily="34" charset="0"/>
              </a:rPr>
              <a:t> just ‘security for Microsoft’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Segoe UI" panose="020B0502040204020203" pitchFamily="34" charset="0"/>
                <a:cs typeface="Segoe UI" panose="020B0502040204020203" pitchFamily="34" charset="0"/>
              </a:rPr>
              <a:t>Most organizations today operate a complex multi-cloud and cross-platform environment that includes numerous operating system platforms, SaaS cloud services, and IaaS/PaaS cloud providers. Depending on your industry, this also often includes a variety of IoT devices and operational technology (OT) / industrial control systems (ICS).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CLICK 1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Segoe UI" panose="020B0502040204020203" pitchFamily="34" charset="0"/>
                <a:cs typeface="Segoe UI" panose="020B0502040204020203" pitchFamily="34" charset="0"/>
              </a:rPr>
              <a:t>Microsoft is focused on providing the security capabilities organizations needed to reduce risk to these modern estates by leverage the insights we glean from over 65 trillion signals/day, helping organizations improve the various disciplines of their security program.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Segoe UI" panose="020B0502040204020203" pitchFamily="34" charset="0"/>
                <a:cs typeface="Segoe UI" panose="020B0502040204020203" pitchFamily="34" charset="0"/>
              </a:rPr>
              <a:t>Microsoft also focuses on bringing security expertise and intelligence from our global network of customers and partners spanning solution integration and MDR/MSSP partners, organizations like NIST, CIS, and The Open Group, CERTS, ISACs, Law Enforcement agencies (for botnet takedowns), and others.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Additional Notes: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1" i="0">
                <a:latin typeface="Segoe UI" panose="020B0502040204020203" pitchFamily="34" charset="0"/>
                <a:cs typeface="Segoe UI" panose="020B0502040204020203" pitchFamily="34" charset="0"/>
              </a:rPr>
              <a:t>OT and IoT – </a:t>
            </a:r>
            <a:r>
              <a:rPr lang="en-US" b="0" i="0">
                <a:latin typeface="Segoe UI" panose="020B0502040204020203" pitchFamily="34" charset="0"/>
                <a:cs typeface="Segoe UI" panose="020B0502040204020203" pitchFamily="34" charset="0"/>
              </a:rPr>
              <a:t>We have learned that organizations have exposure to IoT and OT security risk through either or both of</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1">
                <a:latin typeface="Segoe UI" panose="020B0502040204020203" pitchFamily="34" charset="0"/>
                <a:cs typeface="Segoe UI" panose="020B0502040204020203" pitchFamily="34" charset="0"/>
              </a:rPr>
              <a:t>Common </a:t>
            </a:r>
            <a:r>
              <a:rPr lang="en-US" b="0" i="0">
                <a:latin typeface="Segoe UI" panose="020B0502040204020203" pitchFamily="34" charset="0"/>
                <a:cs typeface="Segoe UI" panose="020B0502040204020203" pitchFamily="34" charset="0"/>
              </a:rPr>
              <a:t>systems like HVAC systems, security cameras, and datacenters seen at most organizations</a:t>
            </a:r>
            <a:endParaRPr kumimoji="0" lang="en-US" b="0"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endParaRP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1">
                <a:latin typeface="Segoe UI" panose="020B0502040204020203" pitchFamily="34" charset="0"/>
                <a:cs typeface="Segoe UI" panose="020B0502040204020203" pitchFamily="34" charset="0"/>
              </a:rPr>
              <a:t>Specialized </a:t>
            </a:r>
            <a:r>
              <a:rPr lang="en-US" b="0" i="0">
                <a:latin typeface="Segoe UI" panose="020B0502040204020203" pitchFamily="34" charset="0"/>
                <a:cs typeface="Segoe UI" panose="020B0502040204020203" pitchFamily="34" charset="0"/>
              </a:rPr>
              <a:t>network enabled equipment for manufacturing, power generation/distribution, healthcare, or other equipment/sensors to supporting physical business operations.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800" b="0" i="0" u="none" strike="noStrike" kern="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12/1/2023 12:04 PM</a:t>
            </a:fld>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67975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defTabSz="1694932">
              <a:lnSpc>
                <a:spcPct val="100000"/>
              </a:lnSpc>
              <a:spcAft>
                <a:spcPts val="0"/>
              </a:spcAft>
              <a:defRPr/>
            </a:pPr>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Let’s get some context on your organization to help guide the discussions today</a:t>
            </a:r>
          </a:p>
          <a:p>
            <a:pPr defTabSz="1694932">
              <a:lnSpc>
                <a:spcPct val="100000"/>
              </a:lnSpc>
              <a:spcAft>
                <a:spcPts val="0"/>
              </a:spcAft>
              <a:defRPr/>
            </a:pPr>
            <a:endParaRPr lang="en-US">
              <a:latin typeface="Segoe UI" panose="020B0502040204020203" pitchFamily="34" charset="0"/>
              <a:cs typeface="Segoe UI" panose="020B0502040204020203" pitchFamily="34" charset="0"/>
            </a:endParaRPr>
          </a:p>
          <a:p>
            <a:pPr defTabSz="1694932">
              <a:lnSpc>
                <a:spcPct val="100000"/>
              </a:lnSpc>
              <a:spcAft>
                <a:spcPts val="0"/>
              </a:spcAft>
              <a:defRPr/>
            </a:pPr>
            <a:r>
              <a:rPr lang="en-US" i="1">
                <a:latin typeface="Segoe UI" panose="020B0502040204020203" pitchFamily="34" charset="0"/>
                <a:cs typeface="Segoe UI" panose="020B0502040204020203" pitchFamily="34" charset="0"/>
              </a:rPr>
              <a:t>(Ensure to capture the notes from this conversation)</a:t>
            </a:r>
          </a:p>
          <a:p>
            <a:pPr defTabSz="1694932">
              <a:lnSpc>
                <a:spcPct val="100000"/>
              </a:lnSpc>
              <a:spcAft>
                <a:spcPts val="0"/>
              </a:spcAft>
              <a:defRPr/>
            </a:pPr>
            <a:endParaRPr lang="en-US">
              <a:latin typeface="Segoe UI" panose="020B0502040204020203" pitchFamily="34" charset="0"/>
              <a:cs typeface="Segoe UI" panose="020B0502040204020203" pitchFamily="34" charset="0"/>
            </a:endParaRPr>
          </a:p>
          <a:p>
            <a:pPr marL="0" marR="0" lvl="0" indent="0" algn="l" defTabSz="1694932"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Business and Technical Drivers</a:t>
            </a:r>
            <a:endPar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endParaRPr>
          </a:p>
          <a:p>
            <a:pPr marL="0" marR="0" lvl="0" indent="0" algn="l" defTabSz="1694932" rtl="0" eaLnBrk="1" fontAlgn="auto" latinLnBrk="0" hangingPunct="1">
              <a:lnSpc>
                <a:spcPct val="100000"/>
              </a:lnSpc>
              <a:spcBef>
                <a:spcPts val="0"/>
              </a:spcBef>
              <a:spcAft>
                <a:spcPts val="0"/>
              </a:spcAft>
              <a:buClrTx/>
              <a:buSzTx/>
              <a:buFontTx/>
              <a:buNone/>
              <a:tabLst/>
              <a:defRPr/>
            </a:pPr>
            <a:r>
              <a:rPr lang="en-US" i="1">
                <a:latin typeface="Segoe UI" panose="020B0502040204020203" pitchFamily="34" charset="0"/>
                <a:cs typeface="Segoe UI" panose="020B0502040204020203" pitchFamily="34" charset="0"/>
              </a:rPr>
              <a:t>Help us understand the context of your organization </a:t>
            </a:r>
            <a:r>
              <a:rPr lang="en-US" b="0" i="1">
                <a:latin typeface="Segoe UI" panose="020B0502040204020203" pitchFamily="34" charset="0"/>
                <a:cs typeface="Segoe UI" panose="020B0502040204020203" pitchFamily="34" charset="0"/>
              </a:rPr>
              <a:t>the current/planned initiatives that will be reshaping it</a:t>
            </a:r>
          </a:p>
          <a:p>
            <a:pPr defTabSz="1694932">
              <a:lnSpc>
                <a:spcPct val="100000"/>
              </a:lnSpc>
              <a:spcAft>
                <a:spcPts val="0"/>
              </a:spcAft>
              <a:defRPr/>
            </a:pPr>
            <a:endParaRPr lang="en-US">
              <a:latin typeface="Segoe UI" panose="020B0502040204020203" pitchFamily="34" charset="0"/>
              <a:cs typeface="Segoe UI" panose="020B0502040204020203" pitchFamily="34" charset="0"/>
            </a:endParaRPr>
          </a:p>
          <a:p>
            <a:pPr marL="0" marR="0" lvl="0" indent="0" algn="l" defTabSz="932483" rtl="0" eaLnBrk="1" fontAlgn="base" latinLnBrk="0" hangingPunct="1">
              <a:lnSpc>
                <a:spcPct val="100000"/>
              </a:lnSpc>
              <a:spcBef>
                <a:spcPct val="0"/>
              </a:spcBef>
              <a:spcAft>
                <a:spcPts val="600"/>
              </a:spcAft>
              <a:buClrTx/>
              <a:buSzTx/>
              <a:buFontTx/>
              <a:buNone/>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Geography and Cloud Usage</a:t>
            </a:r>
            <a:endPar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endParaRPr>
          </a:p>
          <a:p>
            <a:pPr defTabSz="1694932">
              <a:lnSpc>
                <a:spcPct val="100000"/>
              </a:lnSpc>
              <a:spcAft>
                <a:spcPts val="0"/>
              </a:spcAft>
              <a:defRPr/>
            </a:pPr>
            <a:r>
              <a:rPr lang="en-US" b="0" i="1">
                <a:latin typeface="Segoe UI" panose="020B0502040204020203" pitchFamily="34" charset="0"/>
                <a:cs typeface="Segoe UI" panose="020B0502040204020203" pitchFamily="34" charset="0"/>
              </a:rPr>
              <a:t>Help us understand the composition of the technical estate to tailor discussions and recommendations</a:t>
            </a:r>
          </a:p>
          <a:p>
            <a:pPr defTabSz="1694932">
              <a:lnSpc>
                <a:spcPct val="100000"/>
              </a:lnSpc>
              <a:spcAft>
                <a:spcPts val="0"/>
              </a:spcAft>
              <a:defRPr/>
            </a:pPr>
            <a:endParaRPr lang="en-US">
              <a:latin typeface="Segoe UI" panose="020B0502040204020203" pitchFamily="34" charset="0"/>
              <a:cs typeface="Segoe UI" panose="020B0502040204020203" pitchFamily="34" charset="0"/>
            </a:endParaRPr>
          </a:p>
          <a:p>
            <a:pPr defTabSz="932483" fontAlgn="base">
              <a:spcBef>
                <a:spcPct val="0"/>
              </a:spcBef>
              <a:spcAft>
                <a:spcPts val="600"/>
              </a:spcAft>
              <a:defRPr/>
            </a:pPr>
            <a:r>
              <a:rPr lang="en-US" b="1">
                <a:latin typeface="Segoe UI" panose="020B0502040204020203" pitchFamily="34" charset="0"/>
                <a:cs typeface="Segoe UI" panose="020B0502040204020203" pitchFamily="34" charset="0"/>
              </a:rPr>
              <a:t>Compliance </a:t>
            </a:r>
          </a:p>
          <a:p>
            <a:pPr defTabSz="1694932">
              <a:lnSpc>
                <a:spcPct val="100000"/>
              </a:lnSpc>
              <a:spcAft>
                <a:spcPts val="0"/>
              </a:spcAft>
              <a:defRPr/>
            </a:pPr>
            <a:r>
              <a:rPr lang="en-US" b="0" i="1">
                <a:latin typeface="Segoe UI" panose="020B0502040204020203" pitchFamily="34" charset="0"/>
                <a:cs typeface="Segoe UI" panose="020B0502040204020203" pitchFamily="34" charset="0"/>
              </a:rPr>
              <a:t>Help us understand the regulatory compliance requirements you have to meet. Any specific or unusual requirements your organization faces?</a:t>
            </a:r>
            <a:endParaRPr lang="en-US">
              <a:latin typeface="Segoe UI" panose="020B0502040204020203" pitchFamily="34" charset="0"/>
              <a:cs typeface="Segoe UI" panose="020B0502040204020203" pitchFamily="34" charset="0"/>
            </a:endParaRPr>
          </a:p>
          <a:p>
            <a:pPr defTabSz="1694932">
              <a:lnSpc>
                <a:spcPct val="100000"/>
              </a:lnSpc>
              <a:spcAft>
                <a:spcPts val="0"/>
              </a:spcAft>
              <a:defRPr/>
            </a:pPr>
            <a:endParaRPr lang="en-US">
              <a:latin typeface="Segoe UI" panose="020B0502040204020203" pitchFamily="34" charset="0"/>
              <a:cs typeface="Segoe UI" panose="020B0502040204020203" pitchFamily="34" charset="0"/>
            </a:endParaRPr>
          </a:p>
          <a:p>
            <a:pPr marL="0" marR="0" lvl="0" indent="0" algn="l" defTabSz="1694932"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Threats </a:t>
            </a:r>
          </a:p>
          <a:p>
            <a:pPr defTabSz="1694932">
              <a:lnSpc>
                <a:spcPct val="100000"/>
              </a:lnSpc>
              <a:spcAft>
                <a:spcPts val="0"/>
              </a:spcAft>
              <a:defRPr/>
            </a:pPr>
            <a:r>
              <a:rPr lang="en-US" i="1" u="none">
                <a:latin typeface="Segoe UI" panose="020B0502040204020203" pitchFamily="34" charset="0"/>
                <a:cs typeface="Segoe UI" panose="020B0502040204020203" pitchFamily="34" charset="0"/>
              </a:rPr>
              <a:t>Help us understand what threats are currently shaping your priorities and thinking? (ransomware, nation state, hacktivists, particular groups, etc.)</a:t>
            </a:r>
          </a:p>
          <a:p>
            <a:pPr defTabSz="1694932">
              <a:lnSpc>
                <a:spcPct val="100000"/>
              </a:lnSpc>
              <a:spcAft>
                <a:spcPts val="0"/>
              </a:spcAft>
              <a:defRPr/>
            </a:pPr>
            <a:endParaRPr lang="en-US">
              <a:latin typeface="Segoe UI" panose="020B0502040204020203" pitchFamily="34" charset="0"/>
              <a:cs typeface="Segoe UI" panose="020B0502040204020203" pitchFamily="34" charset="0"/>
            </a:endParaRPr>
          </a:p>
          <a:p>
            <a:pPr marL="0" marR="0" lvl="0" indent="0" algn="l" defTabSz="932483" rtl="0" eaLnBrk="1" fontAlgn="base" latinLnBrk="0" hangingPunct="1">
              <a:lnSpc>
                <a:spcPct val="100000"/>
              </a:lnSpc>
              <a:spcBef>
                <a:spcPct val="0"/>
              </a:spcBef>
              <a:spcAft>
                <a:spcPts val="600"/>
              </a:spcAft>
              <a:buClrTx/>
              <a:buSzTx/>
              <a:buFontTx/>
              <a:buNone/>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Architecture</a:t>
            </a:r>
            <a:r>
              <a:rPr lang="en-US" b="1">
                <a:latin typeface="Segoe UI" panose="020B0502040204020203" pitchFamily="34" charset="0"/>
                <a:cs typeface="Segoe UI" panose="020B0502040204020203" pitchFamily="34" charset="0"/>
              </a:rPr>
              <a:t>, </a:t>
            </a: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Policy, and Collaboration </a:t>
            </a:r>
          </a:p>
          <a:p>
            <a:pPr defTabSz="1694932">
              <a:lnSpc>
                <a:spcPct val="100000"/>
              </a:lnSpc>
              <a:spcAft>
                <a:spcPts val="0"/>
              </a:spcAft>
              <a:defRPr/>
            </a:pPr>
            <a:r>
              <a:rPr lang="en-US" i="1">
                <a:latin typeface="Segoe UI" panose="020B0502040204020203" pitchFamily="34" charset="0"/>
                <a:cs typeface="Segoe UI" panose="020B0502040204020203" pitchFamily="34" charset="0"/>
              </a:rPr>
              <a:t>Help us understand how you are currently managing end to end security across teams and technologies today</a:t>
            </a:r>
          </a:p>
          <a:p>
            <a:pPr defTabSz="1694932">
              <a:lnSpc>
                <a:spcPct val="100000"/>
              </a:lnSpc>
              <a:spcAft>
                <a:spcPts val="0"/>
              </a:spcAft>
              <a:defRPr/>
            </a:pPr>
            <a:endParaRPr lang="en-US">
              <a:latin typeface="Segoe UI" panose="020B0502040204020203" pitchFamily="34" charset="0"/>
              <a:cs typeface="Segoe UI" panose="020B0502040204020203" pitchFamily="34" charset="0"/>
            </a:endParaRPr>
          </a:p>
          <a:p>
            <a:pPr marL="0" marR="0" lvl="0" indent="0" algn="l" defTabSz="1694932"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Optional: </a:t>
            </a:r>
            <a:r>
              <a:rPr kumimoji="0" lang="en-US" b="0" i="1" u="none" strike="noStrike" kern="1200" cap="none" spc="0" normalizeH="0" baseline="0" noProof="0">
                <a:ln>
                  <a:noFill/>
                </a:ln>
                <a:effectLst/>
                <a:uLnTx/>
                <a:uFillTx/>
                <a:latin typeface="Segoe UI" panose="020B0502040204020203" pitchFamily="34" charset="0"/>
                <a:cs typeface="Segoe UI" panose="020B0502040204020203" pitchFamily="34" charset="0"/>
              </a:rPr>
              <a:t>Where do you feel your program is strong and weak today?</a:t>
            </a:r>
          </a:p>
          <a:p>
            <a:pPr defTabSz="1694932">
              <a:lnSpc>
                <a:spcPct val="100000"/>
              </a:lnSpc>
              <a:spcAft>
                <a:spcPts val="0"/>
              </a:spcAft>
              <a:defRPr/>
            </a:pPr>
            <a:endParaRPr lang="en-US" b="1">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1694932"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1694932"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988261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1000" b="1" i="1">
                <a:latin typeface="Segoe UI" panose="020B0502040204020203" pitchFamily="34" charset="0"/>
                <a:cs typeface="Segoe UI" panose="020B0502040204020203" pitchFamily="34" charset="0"/>
              </a:rPr>
              <a:t>Key Takeaway – </a:t>
            </a:r>
            <a:r>
              <a:rPr lang="en-US" sz="1000" b="0" i="0">
                <a:latin typeface="Segoe UI" panose="020B0502040204020203" pitchFamily="34" charset="0"/>
                <a:cs typeface="Segoe UI" panose="020B0502040204020203" pitchFamily="34" charset="0"/>
              </a:rPr>
              <a:t>This is a summary of Microsoft’s current multi-cloud and cross-platform capabilities</a:t>
            </a:r>
          </a:p>
          <a:p>
            <a:endParaRPr lang="en-US" sz="1000" b="0" i="0">
              <a:latin typeface="Segoe UI" panose="020B0502040204020203" pitchFamily="34" charset="0"/>
              <a:cs typeface="Segoe UI" panose="020B0502040204020203" pitchFamily="34" charset="0"/>
            </a:endParaRPr>
          </a:p>
          <a:p>
            <a:r>
              <a:rPr lang="en-US" sz="1000" b="1" i="0">
                <a:latin typeface="Segoe UI" panose="020B0502040204020203" pitchFamily="34" charset="0"/>
                <a:cs typeface="Segoe UI" panose="020B0502040204020203" pitchFamily="34" charset="0"/>
              </a:rPr>
              <a:t>Endpoint and Cloud Management</a:t>
            </a:r>
          </a:p>
          <a:p>
            <a:endParaRPr lang="en-US" sz="1000" b="0" i="0">
              <a:latin typeface="Segoe UI" panose="020B0502040204020203" pitchFamily="34" charset="0"/>
              <a:cs typeface="Segoe UI" panose="020B0502040204020203" pitchFamily="34" charset="0"/>
            </a:endParaRPr>
          </a:p>
          <a:p>
            <a:r>
              <a:rPr lang="en-US" sz="1000" b="0" i="0">
                <a:latin typeface="Segoe UI" panose="020B0502040204020203" pitchFamily="34" charset="0"/>
                <a:cs typeface="Segoe UI" panose="020B0502040204020203" pitchFamily="34" charset="0"/>
              </a:rPr>
              <a:t>Microsoft’s cross-platform/cloud security starts with endpoints and multi-cloud visibility and control: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latin typeface="Segoe UI" panose="020B0502040204020203" pitchFamily="34" charset="0"/>
                <a:cs typeface="Segoe UI" panose="020B0502040204020203" pitchFamily="34" charset="0"/>
              </a:rPr>
              <a:t>Endpoint management </a:t>
            </a:r>
            <a:r>
              <a:rPr lang="en-US" sz="1000">
                <a:latin typeface="Segoe UI" panose="020B0502040204020203" pitchFamily="34" charset="0"/>
                <a:cs typeface="Segoe UI" panose="020B0502040204020203" pitchFamily="34" charset="0"/>
              </a:rPr>
              <a:t>across Mac, Android, iOS, and Windows operating systems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latin typeface="Segoe UI" panose="020B0502040204020203" pitchFamily="34" charset="0"/>
                <a:cs typeface="Segoe UI" panose="020B0502040204020203" pitchFamily="34" charset="0"/>
              </a:rPr>
              <a:t>Cloud-native application protection platform (CNAPP) </a:t>
            </a:r>
            <a:r>
              <a:rPr lang="en-US" sz="1000" b="0">
                <a:latin typeface="Segoe UI" panose="020B0502040204020203" pitchFamily="34" charset="0"/>
                <a:cs typeface="Segoe UI" panose="020B0502040204020203" pitchFamily="34" charset="0"/>
              </a:rPr>
              <a:t>is defined as </a:t>
            </a:r>
            <a:r>
              <a:rPr lang="en-US" sz="1000" b="0" i="0">
                <a:effectLst/>
                <a:latin typeface="Segoe UI" panose="020B0502040204020203" pitchFamily="34" charset="0"/>
                <a:cs typeface="Segoe UI" panose="020B0502040204020203" pitchFamily="34" charset="0"/>
              </a:rPr>
              <a:t>an all-in-one platform that unifies security and compliance capabilities to prevent, detect, and respond to cloud security threats. </a:t>
            </a:r>
            <a:br>
              <a:rPr lang="en-US" sz="1000" b="0" i="0">
                <a:effectLst/>
                <a:latin typeface="Segoe UI" panose="020B0502040204020203" pitchFamily="34" charset="0"/>
                <a:cs typeface="Segoe UI" panose="020B0502040204020203" pitchFamily="34" charset="0"/>
              </a:rPr>
            </a:br>
            <a:r>
              <a:rPr lang="en-US" sz="1000" b="0" i="0">
                <a:effectLst/>
                <a:latin typeface="Segoe UI" panose="020B0502040204020203" pitchFamily="34" charset="0"/>
                <a:cs typeface="Segoe UI" panose="020B0502040204020203" pitchFamily="34" charset="0"/>
              </a:rPr>
              <a:t>Microsoft’s integrated multi-cloud and cross platform CNAPP solution includes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a:ln>
                  <a:noFill/>
                </a:ln>
                <a:effectLst/>
                <a:uLnTx/>
                <a:uFillTx/>
                <a:latin typeface="Segoe UI" panose="020B0502040204020203" pitchFamily="34" charset="0"/>
                <a:cs typeface="Segoe UI" panose="020B0502040204020203" pitchFamily="34" charset="0"/>
              </a:rPr>
              <a:t>Microsoft Defender for Cloud - </a:t>
            </a:r>
            <a:r>
              <a:rPr kumimoji="0" lang="en-US" sz="1000" b="0" i="0" u="none" strike="noStrike" kern="1200" cap="none" spc="0" normalizeH="0" baseline="0" noProof="0">
                <a:ln>
                  <a:noFill/>
                </a:ln>
                <a:effectLst/>
                <a:uLnTx/>
                <a:uFillTx/>
                <a:latin typeface="Segoe UI" panose="020B0502040204020203" pitchFamily="34" charset="0"/>
                <a:cs typeface="Segoe UI" panose="020B0502040204020203" pitchFamily="34" charset="0"/>
              </a:rPr>
              <a:t>providing both </a:t>
            </a:r>
            <a:r>
              <a:rPr lang="en-US" sz="1000" b="0" i="0">
                <a:effectLst/>
                <a:latin typeface="Segoe UI" panose="020B0502040204020203" pitchFamily="34" charset="0"/>
                <a:cs typeface="Segoe UI" panose="020B0502040204020203" pitchFamily="34" charset="0"/>
              </a:rPr>
              <a:t>Cloud Security </a:t>
            </a:r>
            <a:r>
              <a:rPr lang="en-US" sz="1000" b="0">
                <a:latin typeface="Segoe UI" panose="020B0502040204020203" pitchFamily="34" charset="0"/>
                <a:cs typeface="Segoe UI" panose="020B0502040204020203" pitchFamily="34" charset="0"/>
              </a:rPr>
              <a:t>Posture Management (CSPM) and </a:t>
            </a:r>
            <a:r>
              <a:rPr lang="en-US" sz="1000">
                <a:latin typeface="Segoe UI" panose="020B0502040204020203" pitchFamily="34" charset="0"/>
                <a:cs typeface="Segoe UI" panose="020B0502040204020203" pitchFamily="34" charset="0"/>
              </a:rPr>
              <a:t>Cloud Workload Protection (CWPP) </a:t>
            </a:r>
            <a:r>
              <a:rPr lang="en-US" sz="1000" b="0">
                <a:latin typeface="Segoe UI" panose="020B0502040204020203" pitchFamily="34" charset="0"/>
                <a:cs typeface="Segoe UI" panose="020B0502040204020203" pitchFamily="34" charset="0"/>
              </a:rPr>
              <a:t>across your multi-cloud and on-premises datacenter</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latin typeface="Segoe UI" panose="020B0502040204020203" pitchFamily="34" charset="0"/>
                <a:cs typeface="Segoe UI" panose="020B0502040204020203" pitchFamily="34" charset="0"/>
              </a:rPr>
              <a:t>that are effectively XD</a:t>
            </a:r>
            <a:r>
              <a:rPr lang="en-US" sz="1000" b="0">
                <a:latin typeface="Segoe UI" panose="020B0502040204020203" pitchFamily="34" charset="0"/>
                <a:cs typeface="Segoe UI" panose="020B0502040204020203" pitchFamily="34" charset="0"/>
              </a:rPr>
              <a:t>R for cloud resources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effectLst/>
                <a:uLnTx/>
                <a:uFillTx/>
                <a:latin typeface="Segoe UI" panose="020B0502040204020203" pitchFamily="34" charset="0"/>
                <a:cs typeface="Segoe UI" panose="020B0502040204020203" pitchFamily="34" charset="0"/>
              </a:rPr>
              <a:t>External</a:t>
            </a:r>
            <a:r>
              <a:rPr kumimoji="0" lang="en-US" sz="1000" b="0" i="0" u="none" strike="noStrike" kern="1200" cap="none" spc="0" normalizeH="0" noProof="0">
                <a:ln>
                  <a:noFill/>
                </a:ln>
                <a:effectLst/>
                <a:uLnTx/>
                <a:uFillTx/>
                <a:latin typeface="Segoe UI" panose="020B0502040204020203" pitchFamily="34" charset="0"/>
                <a:cs typeface="Segoe UI" panose="020B0502040204020203" pitchFamily="34" charset="0"/>
              </a:rPr>
              <a:t> Attack Surface Management (EASM), and more.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000" b="1" i="0">
                <a:effectLst/>
                <a:latin typeface="Segoe UI" panose="020B0502040204020203" pitchFamily="34" charset="0"/>
                <a:cs typeface="Segoe UI" panose="020B0502040204020203" pitchFamily="34" charset="0"/>
              </a:rPr>
              <a:t>Cloud infrastructure </a:t>
            </a:r>
            <a:r>
              <a:rPr lang="fr-FR" sz="1000" b="1" i="0" err="1">
                <a:effectLst/>
                <a:latin typeface="Segoe UI" panose="020B0502040204020203" pitchFamily="34" charset="0"/>
                <a:cs typeface="Segoe UI" panose="020B0502040204020203" pitchFamily="34" charset="0"/>
              </a:rPr>
              <a:t>entitlement</a:t>
            </a:r>
            <a:r>
              <a:rPr lang="fr-FR" sz="1000" b="1" i="0">
                <a:effectLst/>
                <a:latin typeface="Segoe UI" panose="020B0502040204020203" pitchFamily="34" charset="0"/>
                <a:cs typeface="Segoe UI" panose="020B0502040204020203" pitchFamily="34" charset="0"/>
              </a:rPr>
              <a:t> management (CIEM)</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i="0">
                <a:effectLst/>
                <a:latin typeface="Segoe UI" panose="020B0502040204020203" pitchFamily="34" charset="0"/>
                <a:cs typeface="Segoe UI" panose="020B0502040204020203" pitchFamily="34" charset="0"/>
              </a:rPr>
              <a:t>Cloud service network security (CSNS)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n-NO" sz="1000" b="1" kern="1200" noProof="0">
                <a:solidFill>
                  <a:schemeClr val="tx1"/>
                </a:solidFill>
                <a:latin typeface="Segoe UI" panose="020B0502040204020203" pitchFamily="34" charset="0"/>
                <a:ea typeface="+mn-ea"/>
                <a:cs typeface="Segoe UI" panose="020B0502040204020203" pitchFamily="34" charset="0"/>
              </a:rPr>
              <a:t>Microsoft Defender for Cloud Apps </a:t>
            </a:r>
            <a:r>
              <a:rPr lang="nn-NO" sz="1000" b="0" kern="1200" noProof="0">
                <a:solidFill>
                  <a:schemeClr val="tx1"/>
                </a:solidFill>
                <a:latin typeface="Segoe UI" panose="020B0502040204020203" pitchFamily="34" charset="0"/>
                <a:ea typeface="+mn-ea"/>
                <a:cs typeface="Segoe UI" panose="020B0502040204020203" pitchFamily="34" charset="0"/>
              </a:rPr>
              <a:t>provides visibility and control for SaaS applications, including Generative Artificial Intelligence (AI) applications like ChatGPT</a:t>
            </a:r>
            <a:endParaRPr lang="en-US" sz="1000" b="1" kern="1200" noProof="0">
              <a:solidFill>
                <a:schemeClr val="tx1"/>
              </a:solidFill>
              <a:latin typeface="Segoe UI" panose="020B0502040204020203" pitchFamily="34" charset="0"/>
              <a:ea typeface="+mn-ea"/>
              <a:cs typeface="Segoe UI" panose="020B0502040204020203" pitchFamily="34" charset="0"/>
            </a:endParaRPr>
          </a:p>
          <a:p>
            <a:endParaRPr lang="en-US" sz="1000" b="0" i="0">
              <a:latin typeface="Segoe UI" panose="020B0502040204020203" pitchFamily="34" charset="0"/>
              <a:cs typeface="Segoe UI" panose="020B0502040204020203" pitchFamily="34" charset="0"/>
            </a:endParaRPr>
          </a:p>
          <a:p>
            <a:endParaRPr lang="en-US" sz="1000" b="0" i="0">
              <a:latin typeface="Segoe UI" panose="020B0502040204020203" pitchFamily="34" charset="0"/>
              <a:cs typeface="Segoe UI" panose="020B0502040204020203" pitchFamily="34" charset="0"/>
            </a:endParaRPr>
          </a:p>
          <a:p>
            <a:r>
              <a:rPr lang="en-US" sz="1000" b="1" i="0">
                <a:latin typeface="Segoe UI" panose="020B0502040204020203" pitchFamily="34" charset="0"/>
                <a:cs typeface="Segoe UI" panose="020B0502040204020203" pitchFamily="34" charset="0"/>
              </a:rPr>
              <a:t>CLICK 1 – Security Operations (XDR + SIEM + Security Data Lake Strategy</a:t>
            </a:r>
          </a:p>
          <a:p>
            <a:endParaRPr lang="en-US" sz="1000" b="0" i="0">
              <a:latin typeface="Segoe UI" panose="020B0502040204020203" pitchFamily="34" charset="0"/>
              <a:cs typeface="Segoe UI" panose="020B0502040204020203" pitchFamily="34" charset="0"/>
            </a:endParaRPr>
          </a:p>
          <a:p>
            <a:r>
              <a:rPr lang="en-US" sz="1000" b="0" i="0">
                <a:latin typeface="Segoe UI" panose="020B0502040204020203" pitchFamily="34" charset="0"/>
                <a:cs typeface="Segoe UI" panose="020B0502040204020203" pitchFamily="34" charset="0"/>
              </a:rPr>
              <a:t>Microsoft provides integrated capabilities for the Security Operations / SOC to get the broad and deep visibility needed to rapidly detect, hunt for, and respond/recover to threats across clouds and platforms:</a:t>
            </a:r>
            <a:endParaRPr lang="en-US" sz="1000" b="1" i="1">
              <a:latin typeface="Segoe UI" panose="020B0502040204020203" pitchFamily="34" charset="0"/>
              <a:cs typeface="Segoe UI" panose="020B0502040204020203" pitchFamily="34" charset="0"/>
            </a:endParaRPr>
          </a:p>
          <a:p>
            <a:pPr marL="171450" indent="-171450">
              <a:buFont typeface="Arial" panose="020B0604020202020204" pitchFamily="34" charset="0"/>
              <a:buChar char="•"/>
            </a:pPr>
            <a:r>
              <a:rPr lang="en-US" sz="1000" b="1" i="0">
                <a:latin typeface="Segoe UI" panose="020B0502040204020203" pitchFamily="34" charset="0"/>
                <a:cs typeface="Segoe UI" panose="020B0502040204020203" pitchFamily="34" charset="0"/>
              </a:rPr>
              <a:t>Broad – </a:t>
            </a:r>
            <a:r>
              <a:rPr lang="en-US" sz="1000" b="0" i="1">
                <a:latin typeface="Segoe UI" panose="020B0502040204020203" pitchFamily="34" charset="0"/>
                <a:cs typeface="Segoe UI" panose="020B0502040204020203" pitchFamily="34" charset="0"/>
              </a:rPr>
              <a:t>Security Information and Event Management (SIEM)</a:t>
            </a:r>
            <a:r>
              <a:rPr lang="en-US" sz="1000" b="1" i="0">
                <a:latin typeface="Segoe UI" panose="020B0502040204020203" pitchFamily="34" charset="0"/>
                <a:cs typeface="Segoe UI" panose="020B0502040204020203" pitchFamily="34" charset="0"/>
              </a:rPr>
              <a:t> </a:t>
            </a:r>
            <a:r>
              <a:rPr lang="en-US" sz="1000" b="0" i="0">
                <a:latin typeface="Segoe UI" panose="020B0502040204020203" pitchFamily="34" charset="0"/>
                <a:cs typeface="Segoe UI" panose="020B0502040204020203" pitchFamily="34" charset="0"/>
              </a:rPr>
              <a:t>– Microsoft Sentinel </a:t>
            </a:r>
            <a:r>
              <a:rPr lang="en-US" sz="1000" b="0" i="1">
                <a:latin typeface="Segoe UI" panose="020B0502040204020203" pitchFamily="34" charset="0"/>
                <a:cs typeface="Segoe UI" panose="020B0502040204020203" pitchFamily="34" charset="0"/>
              </a:rPr>
              <a:t>ingests any logs from any source, correlates them, and reasons over them </a:t>
            </a:r>
            <a:r>
              <a:rPr lang="en-US" sz="1000" b="0" i="0">
                <a:latin typeface="Segoe UI" panose="020B0502040204020203" pitchFamily="34" charset="0"/>
                <a:cs typeface="Segoe UI" panose="020B0502040204020203" pitchFamily="34" charset="0"/>
              </a:rPr>
              <a:t>with machine learning (ML) and user and entity behavioral analytics (UEBA), and automates response with Security Orchestration, Automation and Response (SOAR)</a:t>
            </a:r>
          </a:p>
          <a:p>
            <a:pPr marL="171450" indent="-171450">
              <a:buFont typeface="Arial" panose="020B0604020202020204" pitchFamily="34" charset="0"/>
              <a:buChar char="•"/>
            </a:pPr>
            <a:r>
              <a:rPr lang="en-US" sz="1000" b="1" i="0">
                <a:latin typeface="Segoe UI" panose="020B0502040204020203" pitchFamily="34" charset="0"/>
                <a:cs typeface="Segoe UI" panose="020B0502040204020203" pitchFamily="34" charset="0"/>
              </a:rPr>
              <a:t>Deep - </a:t>
            </a:r>
            <a:r>
              <a:rPr lang="en-US" sz="1000" b="0" i="1">
                <a:latin typeface="Segoe UI" panose="020B0502040204020203" pitchFamily="34" charset="0"/>
                <a:cs typeface="Segoe UI" panose="020B0502040204020203" pitchFamily="34" charset="0"/>
              </a:rPr>
              <a:t>Extended Detection and Response (XDR) </a:t>
            </a:r>
            <a:r>
              <a:rPr lang="en-US" sz="1000" b="0" i="0">
                <a:latin typeface="Segoe UI" panose="020B0502040204020203" pitchFamily="34" charset="0"/>
                <a:cs typeface="Segoe UI" panose="020B0502040204020203" pitchFamily="34" charset="0"/>
              </a:rPr>
              <a:t>– capabilities provide detection and response capabilities tailored to the specific assets to provide high quality alerts (low false positive rate) to reduce the burden on SOC analysts to write alert queries and handle false positives for endpoint, cloud and on-premises identity, email, Office 365, Azure services, and more. </a:t>
            </a:r>
          </a:p>
          <a:p>
            <a:pPr marL="0" indent="0">
              <a:buFont typeface="Arial" panose="020B0604020202020204" pitchFamily="34" charset="0"/>
              <a:buNone/>
            </a:pPr>
            <a:endParaRPr lang="en-US" sz="1000" b="0" i="0">
              <a:latin typeface="Segoe UI" panose="020B0502040204020203" pitchFamily="34" charset="0"/>
              <a:cs typeface="Segoe UI" panose="020B0502040204020203" pitchFamily="34" charset="0"/>
            </a:endParaRPr>
          </a:p>
          <a:p>
            <a:r>
              <a:rPr lang="en-US" sz="1000" b="1" i="0">
                <a:latin typeface="Segoe UI" panose="020B0502040204020203" pitchFamily="34" charset="0"/>
                <a:cs typeface="Segoe UI" panose="020B0502040204020203" pitchFamily="34" charset="0"/>
              </a:rPr>
              <a:t>XDR Capabilities include</a:t>
            </a:r>
          </a:p>
          <a:p>
            <a:pPr marL="171450" indent="-171450">
              <a:buFont typeface="Arial" panose="020B0604020202020204" pitchFamily="34" charset="0"/>
              <a:buChar char="•"/>
            </a:pPr>
            <a:r>
              <a:rPr lang="en-US" sz="1000" b="1" i="0">
                <a:latin typeface="Segoe UI" panose="020B0502040204020203" pitchFamily="34" charset="0"/>
                <a:cs typeface="Segoe UI" panose="020B0502040204020203" pitchFamily="34" charset="0"/>
              </a:rPr>
              <a:t>Microsoft Defender for Cloud </a:t>
            </a:r>
            <a:r>
              <a:rPr lang="en-US" sz="1000" b="0" i="0">
                <a:latin typeface="Segoe UI" panose="020B0502040204020203" pitchFamily="34" charset="0"/>
                <a:cs typeface="Segoe UI" panose="020B0502040204020203" pitchFamily="34" charset="0"/>
              </a:rPr>
              <a:t>is the XDR for Azure services including servers/VMs, App Services, Storage, SQL, Kubernetes, container registries, DNS, and more.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i="0">
                <a:latin typeface="Segoe UI" panose="020B0502040204020203" pitchFamily="34" charset="0"/>
                <a:cs typeface="Segoe UI" panose="020B0502040204020203" pitchFamily="34" charset="0"/>
              </a:rPr>
              <a:t>Azure Arc </a:t>
            </a:r>
            <a:r>
              <a:rPr lang="en-US" sz="1000" b="0" i="0">
                <a:latin typeface="Segoe UI" panose="020B0502040204020203" pitchFamily="34" charset="0"/>
                <a:cs typeface="Segoe UI" panose="020B0502040204020203" pitchFamily="34" charset="0"/>
              </a:rPr>
              <a:t>extends Microsoft Defender for Cloud to AWS, GCP, and on-premises resources by projecting those resources into Azure objects, enabling management and security of those resources</a:t>
            </a:r>
          </a:p>
          <a:p>
            <a:pPr marL="171450" indent="-171450">
              <a:buFont typeface="Arial" panose="020B0604020202020204" pitchFamily="34" charset="0"/>
              <a:buChar char="•"/>
            </a:pPr>
            <a:r>
              <a:rPr lang="en-US" sz="1000" b="1" i="0">
                <a:latin typeface="Segoe UI" panose="020B0502040204020203" pitchFamily="34" charset="0"/>
                <a:cs typeface="Segoe UI" panose="020B0502040204020203" pitchFamily="34" charset="0"/>
              </a:rPr>
              <a:t>Microsoft Defender for IoT (and OT) </a:t>
            </a:r>
            <a:r>
              <a:rPr lang="en-US" sz="1000" b="0" i="0">
                <a:latin typeface="Segoe UI" panose="020B0502040204020203" pitchFamily="34" charset="0"/>
                <a:cs typeface="Segoe UI" panose="020B0502040204020203" pitchFamily="34" charset="0"/>
              </a:rPr>
              <a:t>provides threat detection and response capabilities for Operational Technology (OT) devices like SCADA, ICS, and industrial IoT (</a:t>
            </a:r>
            <a:r>
              <a:rPr lang="en-US" sz="1000" b="0" i="0" err="1">
                <a:latin typeface="Segoe UI" panose="020B0502040204020203" pitchFamily="34" charset="0"/>
                <a:cs typeface="Segoe UI" panose="020B0502040204020203" pitchFamily="34" charset="0"/>
              </a:rPr>
              <a:t>IIoT</a:t>
            </a:r>
            <a:r>
              <a:rPr lang="en-US" sz="1000" b="0" i="0">
                <a:latin typeface="Segoe UI" panose="020B0502040204020203" pitchFamily="34" charset="0"/>
                <a:cs typeface="Segoe UI" panose="020B0502040204020203" pitchFamily="34" charset="0"/>
              </a:rPr>
              <a:t>)</a:t>
            </a:r>
          </a:p>
          <a:p>
            <a:pPr marL="628650" lvl="1" indent="-171450">
              <a:buFont typeface="Arial" panose="020B0604020202020204" pitchFamily="34" charset="0"/>
              <a:buChar char="•"/>
            </a:pPr>
            <a:r>
              <a:rPr lang="en-US" sz="1000" b="0" i="0">
                <a:latin typeface="Segoe UI" panose="020B0502040204020203" pitchFamily="34" charset="0"/>
                <a:cs typeface="Segoe UI" panose="020B0502040204020203" pitchFamily="34" charset="0"/>
              </a:rPr>
              <a:t>This can be run in offline mode for security isolation or in online mode where it integrates natively with playbooks and more in Microsoft Sentinel.</a:t>
            </a:r>
          </a:p>
          <a:p>
            <a:pPr marL="171450" lvl="0" indent="-171450">
              <a:buFont typeface="Arial" panose="020B0604020202020204" pitchFamily="34" charset="0"/>
              <a:buChar char="•"/>
            </a:pPr>
            <a:r>
              <a:rPr lang="en-US" sz="1000" b="1" i="0">
                <a:latin typeface="Segoe UI" panose="020B0502040204020203" pitchFamily="34" charset="0"/>
                <a:cs typeface="Segoe UI" panose="020B0502040204020203" pitchFamily="34" charset="0"/>
              </a:rPr>
              <a:t>Microsoft 365 Defender </a:t>
            </a:r>
            <a:r>
              <a:rPr lang="en-US" sz="1000" b="0" i="0">
                <a:latin typeface="Segoe UI" panose="020B0502040204020203" pitchFamily="34" charset="0"/>
                <a:cs typeface="Segoe UI" panose="020B0502040204020203" pitchFamily="34" charset="0"/>
              </a:rPr>
              <a:t>provides an extensive library of pre-built investigation and response automation (SOAR) capabilities, Data Loss Protection (DLP) capabilities, Web Content Filtering, integrated Threat and Vulnerability Management, and more. </a:t>
            </a:r>
          </a:p>
          <a:p>
            <a:endParaRPr lang="en-US" sz="1000" b="0" i="0">
              <a:latin typeface="Segoe UI" panose="020B0502040204020203" pitchFamily="34" charset="0"/>
              <a:cs typeface="Segoe UI" panose="020B0502040204020203" pitchFamily="34" charset="0"/>
            </a:endParaRPr>
          </a:p>
          <a:p>
            <a:r>
              <a:rPr lang="en-US" sz="1000" b="1" i="0">
                <a:latin typeface="Segoe UI" panose="020B0502040204020203" pitchFamily="34" charset="0"/>
                <a:cs typeface="Segoe UI" panose="020B0502040204020203" pitchFamily="34" charset="0"/>
              </a:rPr>
              <a:t>CLICK 2 – Identity Enablement and Security</a:t>
            </a:r>
          </a:p>
          <a:p>
            <a:endParaRPr lang="en-US" sz="1000" b="0" i="0">
              <a:latin typeface="Segoe UI" panose="020B0502040204020203" pitchFamily="34" charset="0"/>
              <a:cs typeface="Segoe UI" panose="020B0502040204020203" pitchFamily="34" charset="0"/>
            </a:endParaRPr>
          </a:p>
          <a:p>
            <a:r>
              <a:rPr lang="en-US" sz="1000" b="1" i="0">
                <a:latin typeface="Segoe UI" panose="020B0502040204020203" pitchFamily="34" charset="0"/>
                <a:cs typeface="Segoe UI" panose="020B0502040204020203" pitchFamily="34" charset="0"/>
              </a:rPr>
              <a:t>Entra </a:t>
            </a:r>
            <a:r>
              <a:rPr lang="en-US" sz="1000" b="0" i="0">
                <a:latin typeface="Segoe UI" panose="020B0502040204020203" pitchFamily="34" charset="0"/>
                <a:cs typeface="Segoe UI" panose="020B0502040204020203" pitchFamily="34" charset="0"/>
              </a:rPr>
              <a:t>provides comprehensive solutions for</a:t>
            </a:r>
          </a:p>
          <a:p>
            <a:pPr marL="171450" indent="-171450">
              <a:buFont typeface="Arial" panose="020B0604020202020204" pitchFamily="34" charset="0"/>
              <a:buChar char="•"/>
            </a:pPr>
            <a:r>
              <a:rPr lang="en-US" sz="1000" b="1" i="0">
                <a:latin typeface="Segoe UI" panose="020B0502040204020203" pitchFamily="34" charset="0"/>
                <a:cs typeface="Segoe UI" panose="020B0502040204020203" pitchFamily="34" charset="0"/>
              </a:rPr>
              <a:t>Identity Enablement – </a:t>
            </a:r>
            <a:r>
              <a:rPr lang="en-US" sz="1000" b="0" i="0">
                <a:latin typeface="Segoe UI" panose="020B0502040204020203" pitchFamily="34" charset="0"/>
                <a:cs typeface="Segoe UI" panose="020B0502040204020203" pitchFamily="34" charset="0"/>
              </a:rPr>
              <a:t>for employees, partners (B2B), and customers/clients/citizens (B2C) across any platform or cloud</a:t>
            </a:r>
          </a:p>
          <a:p>
            <a:pPr marL="171450" indent="-171450">
              <a:buFont typeface="Arial" panose="020B0604020202020204" pitchFamily="34" charset="0"/>
              <a:buChar char="•"/>
            </a:pPr>
            <a:r>
              <a:rPr lang="en-US" sz="1000" b="1" i="0">
                <a:latin typeface="Segoe UI" panose="020B0502040204020203" pitchFamily="34" charset="0"/>
                <a:cs typeface="Segoe UI" panose="020B0502040204020203" pitchFamily="34" charset="0"/>
              </a:rPr>
              <a:t>Identity Security – </a:t>
            </a:r>
            <a:r>
              <a:rPr lang="en-US" sz="1000" b="0" i="0">
                <a:latin typeface="Segoe UI" panose="020B0502040204020203" pitchFamily="34" charset="0"/>
                <a:cs typeface="Segoe UI" panose="020B0502040204020203" pitchFamily="34" charset="0"/>
              </a:rPr>
              <a:t>for those scenarios with Zero Trust access control that explicitly verifies trustworthiness of devices (via XDR) and users via native UEBA, Threat Intelligence, and analytics. </a:t>
            </a:r>
          </a:p>
          <a:p>
            <a:endParaRPr lang="en-US" sz="1000" b="0" i="0">
              <a:latin typeface="Segoe UI" panose="020B0502040204020203" pitchFamily="34" charset="0"/>
              <a:cs typeface="Segoe UI" panose="020B0502040204020203" pitchFamily="34" charset="0"/>
            </a:endParaRPr>
          </a:p>
          <a:p>
            <a:r>
              <a:rPr lang="en-US" sz="1000" b="1" i="0">
                <a:latin typeface="Segoe UI" panose="020B0502040204020203" pitchFamily="34" charset="0"/>
                <a:cs typeface="Segoe UI" panose="020B0502040204020203" pitchFamily="34" charset="0"/>
              </a:rPr>
              <a:t>CLICK 3 – Information Protection</a:t>
            </a:r>
          </a:p>
          <a:p>
            <a:r>
              <a:rPr lang="en-US" sz="1000" b="1" i="0">
                <a:latin typeface="Segoe UI" panose="020B0502040204020203" pitchFamily="34" charset="0"/>
                <a:cs typeface="Segoe UI" panose="020B0502040204020203" pitchFamily="34" charset="0"/>
              </a:rPr>
              <a:t>Microsoft Purview </a:t>
            </a:r>
            <a:r>
              <a:rPr lang="en-US" sz="1000" b="0" i="0">
                <a:latin typeface="Segoe UI" panose="020B0502040204020203" pitchFamily="34" charset="0"/>
                <a:cs typeface="Segoe UI" panose="020B0502040204020203" pitchFamily="34" charset="0"/>
              </a:rPr>
              <a:t>provides a full lifecycle approach to discovering, classifying, protecting, and monitoring structured and unstructured data as your organization generates and leverages more data and insights to drive mission completion and competitive advantage. This includes </a:t>
            </a:r>
          </a:p>
          <a:p>
            <a:endParaRPr lang="en-US" sz="1000" b="0" i="0">
              <a:latin typeface="Segoe UI" panose="020B0502040204020203" pitchFamily="34" charset="0"/>
              <a:cs typeface="Segoe UI" panose="020B0502040204020203" pitchFamily="34" charset="0"/>
            </a:endParaRPr>
          </a:p>
          <a:p>
            <a:endParaRPr lang="en-US" sz="1000" b="0" i="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24FE22-94F8-4D93-820B-89FCE526CE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83292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i="1">
                <a:latin typeface="Segoe UI" panose="020B0502040204020203" pitchFamily="34" charset="0"/>
                <a:cs typeface="Segoe UI" panose="020B0502040204020203" pitchFamily="34" charset="0"/>
              </a:rPr>
              <a:t>Key Takeaway: </a:t>
            </a:r>
            <a:r>
              <a:rPr lang="en-US" sz="1000" b="0" i="0">
                <a:latin typeface="Segoe UI" panose="020B0502040204020203" pitchFamily="34" charset="0"/>
                <a:cs typeface="Segoe UI" panose="020B0502040204020203" pitchFamily="34" charset="0"/>
              </a:rPr>
              <a:t>These are key resources that illustrate Microsoft’s commitment to natively supporting cross-platform and cross-cloud organizations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0" i="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i="0">
                <a:latin typeface="Segoe UI" panose="020B0502040204020203" pitchFamily="34" charset="0"/>
                <a:cs typeface="Segoe UI" panose="020B0502040204020203" pitchFamily="34" charset="0"/>
              </a:rPr>
              <a:t>People are sometimes surprised at how much Microsoft helps secure our customer’s assets on other platforms and clouds, so we provide a few highlights that illustrate that commitment and get you started on simplifying securing your cross cloud/platform enterprise.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0" i="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nn-NO" sz="1000" b="1" i="0">
                <a:latin typeface="Segoe UI" panose="020B0502040204020203" pitchFamily="34" charset="0"/>
                <a:cs typeface="Segoe UI" panose="020B0502040204020203" pitchFamily="34" charset="0"/>
              </a:rPr>
              <a:t>Key Resources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n-NO" sz="1000" b="1" i="0">
                <a:latin typeface="Segoe UI" panose="020B0502040204020203" pitchFamily="34" charset="0"/>
                <a:cs typeface="Segoe UI" panose="020B0502040204020203" pitchFamily="34" charset="0"/>
              </a:rPr>
              <a:t>Microsoft Defender for Cloud multicloud solution </a:t>
            </a:r>
            <a:r>
              <a:rPr lang="nn-NO" sz="1000" b="0" i="0">
                <a:latin typeface="Segoe UI" panose="020B0502040204020203" pitchFamily="34" charset="0"/>
                <a:cs typeface="Segoe UI" panose="020B0502040204020203" pitchFamily="34" charset="0"/>
              </a:rPr>
              <a:t>- </a:t>
            </a:r>
            <a:r>
              <a:rPr lang="en-US" sz="1000">
                <a:latin typeface="Segoe UI" panose="020B0502040204020203" pitchFamily="34" charset="0"/>
                <a:cs typeface="Segoe UI" panose="020B0502040204020203" pitchFamily="34" charset="0"/>
                <a:hlinkClick r:id="rId3">
                  <a:extLst>
                    <a:ext uri="{A12FA001-AC4F-418D-AE19-62706E023703}">
                      <ahyp:hlinkClr xmlns:ahyp="http://schemas.microsoft.com/office/drawing/2018/hyperlinkcolor" val="tx"/>
                    </a:ext>
                  </a:extLst>
                </a:hlinkClick>
              </a:rPr>
              <a:t>https://learn.microsoft.com/azure/defender-for-cloud/multicloud</a:t>
            </a:r>
            <a:endParaRPr lang="nn-NO" sz="1000" b="0" i="0">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n-NO" sz="1000" b="1" i="0">
                <a:latin typeface="Segoe UI" panose="020B0502040204020203" pitchFamily="34" charset="0"/>
                <a:cs typeface="Segoe UI" panose="020B0502040204020203" pitchFamily="34" charset="0"/>
              </a:rPr>
              <a:t>Microsoft Defender for Endpoint for Linux </a:t>
            </a:r>
            <a:r>
              <a:rPr lang="nn-NO" sz="1000" b="0" i="0">
                <a:latin typeface="Segoe UI" panose="020B0502040204020203" pitchFamily="34" charset="0"/>
                <a:cs typeface="Segoe UI" panose="020B0502040204020203" pitchFamily="34" charset="0"/>
              </a:rPr>
              <a:t>- </a:t>
            </a:r>
            <a:r>
              <a:rPr lang="en-US" sz="1000" b="0" i="0">
                <a:latin typeface="Segoe UI" panose="020B0502040204020203" pitchFamily="34" charset="0"/>
                <a:cs typeface="Segoe UI" panose="020B0502040204020203" pitchFamily="34" charset="0"/>
              </a:rPr>
              <a:t>https://docs.microsoft.com/windows/security/threat-protection/microsoft-defender-atp/microsoft-defender-atp-linux</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i="0">
                <a:latin typeface="Segoe UI" panose="020B0502040204020203" pitchFamily="34" charset="0"/>
                <a:cs typeface="Segoe UI" panose="020B0502040204020203" pitchFamily="34" charset="0"/>
              </a:rPr>
              <a:t>Azure security solutions for AWS </a:t>
            </a:r>
            <a:r>
              <a:rPr lang="en-US" sz="1000" b="0" i="0">
                <a:latin typeface="Segoe UI" panose="020B0502040204020203" pitchFamily="34" charset="0"/>
                <a:cs typeface="Segoe UI" panose="020B0502040204020203" pitchFamily="34" charset="0"/>
              </a:rPr>
              <a:t>- https://docs.microsoft.com/azure/architecture/reference-architectures/aws/aws-azure-security-solutions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i="0">
                <a:latin typeface="Segoe UI" panose="020B0502040204020203" pitchFamily="34" charset="0"/>
                <a:cs typeface="Segoe UI" panose="020B0502040204020203" pitchFamily="34" charset="0"/>
              </a:rPr>
              <a:t>Entra ID identity and access management for AWS </a:t>
            </a:r>
            <a:r>
              <a:rPr lang="en-US" sz="1000" b="0" i="0">
                <a:latin typeface="Segoe UI" panose="020B0502040204020203" pitchFamily="34" charset="0"/>
                <a:cs typeface="Segoe UI" panose="020B0502040204020203" pitchFamily="34" charset="0"/>
              </a:rPr>
              <a:t>- https://docs.microsoft.com/azure/architecture/reference-architectures/aws/aws-azure-ad-security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000" b="0" i="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i="0">
                <a:latin typeface="Segoe UI" panose="020B0502040204020203" pitchFamily="34" charset="0"/>
                <a:cs typeface="Segoe UI" panose="020B0502040204020203" pitchFamily="34" charset="0"/>
              </a:rPr>
              <a:t>Additional Resources</a:t>
            </a:r>
          </a:p>
          <a:p>
            <a:endParaRPr lang="en-US" sz="1000">
              <a:latin typeface="Segoe UI" panose="020B0502040204020203" pitchFamily="34" charset="0"/>
              <a:cs typeface="Segoe UI" panose="020B0502040204020203" pitchFamily="34" charset="0"/>
            </a:endParaRPr>
          </a:p>
          <a:p>
            <a:pPr marL="0" marR="0">
              <a:spcBef>
                <a:spcPts val="0"/>
              </a:spcBef>
              <a:spcAft>
                <a:spcPts val="0"/>
              </a:spcAft>
            </a:pPr>
            <a:r>
              <a:rPr lang="en-US" sz="1000" b="0" i="1" u="none">
                <a:effectLst/>
                <a:latin typeface="Segoe UI" panose="020B0502040204020203" pitchFamily="34" charset="0"/>
                <a:ea typeface="Calibri" panose="020F0502020204030204" pitchFamily="34" charset="0"/>
                <a:cs typeface="Segoe UI" panose="020B0502040204020203" pitchFamily="34" charset="0"/>
              </a:rPr>
              <a:t>Identity and Access Management </a:t>
            </a:r>
          </a:p>
          <a:p>
            <a:pPr marL="628650" marR="0" lvl="1" indent="-171450">
              <a:spcBef>
                <a:spcPts val="0"/>
              </a:spcBef>
              <a:spcAft>
                <a:spcPts val="0"/>
              </a:spcAft>
              <a:buFont typeface="Arial" panose="020B0604020202020204" pitchFamily="34" charset="0"/>
              <a:buChar char="•"/>
            </a:pPr>
            <a:r>
              <a:rPr lang="nn-NO" sz="1000" b="0" i="0">
                <a:effectLst/>
                <a:latin typeface="Segoe UI" panose="020B0502040204020203" pitchFamily="34" charset="0"/>
                <a:cs typeface="Segoe UI" panose="020B0502040204020203" pitchFamily="34" charset="0"/>
              </a:rPr>
              <a:t>Microsoft Entra seamless single sign-on (SSO) </a:t>
            </a:r>
            <a:r>
              <a:rPr lang="en-US" sz="1000">
                <a:effectLst/>
                <a:latin typeface="Segoe UI" panose="020B0502040204020203" pitchFamily="34" charset="0"/>
                <a:ea typeface="Calibri" panose="020F0502020204030204" pitchFamily="34" charset="0"/>
                <a:cs typeface="Segoe UI" panose="020B0502040204020203" pitchFamily="34" charset="0"/>
              </a:rPr>
              <a:t>integration with Amazon Web Services (AWS) - </a:t>
            </a:r>
            <a:r>
              <a:rPr lang="en-US" sz="1000" u="sng">
                <a:effectLst/>
                <a:latin typeface="Segoe UI" panose="020B0502040204020203" pitchFamily="34" charset="0"/>
                <a:ea typeface="Calibri" panose="020F0502020204030204" pitchFamily="34" charset="0"/>
                <a:cs typeface="Segoe UI" panose="020B0502040204020203" pitchFamily="34" charset="0"/>
              </a:rPr>
              <a:t>https://docs.microsoft.com/azure/active-directory/saas-apps/aws-multi-accounts-tutorial </a:t>
            </a:r>
          </a:p>
          <a:p>
            <a:pPr marL="628650" marR="0" lvl="1" indent="-171450">
              <a:spcBef>
                <a:spcPts val="0"/>
              </a:spcBef>
              <a:spcAft>
                <a:spcPts val="0"/>
              </a:spcAft>
              <a:buFont typeface="Arial" panose="020B0604020202020204" pitchFamily="34" charset="0"/>
              <a:buChar char="•"/>
            </a:pPr>
            <a:r>
              <a:rPr lang="nn-NO" sz="1000" b="0" i="0">
                <a:effectLst/>
                <a:latin typeface="Segoe UI" panose="020B0502040204020203" pitchFamily="34" charset="0"/>
                <a:cs typeface="Segoe UI" panose="020B0502040204020203" pitchFamily="34" charset="0"/>
              </a:rPr>
              <a:t>Microsoft Entra seamless single sign-on (SSO) </a:t>
            </a:r>
            <a:r>
              <a:rPr lang="en-US" sz="1000">
                <a:effectLst/>
                <a:latin typeface="Segoe UI" panose="020B0502040204020203" pitchFamily="34" charset="0"/>
                <a:ea typeface="Calibri" panose="020F0502020204030204" pitchFamily="34" charset="0"/>
                <a:cs typeface="Segoe UI" panose="020B0502040204020203" pitchFamily="34" charset="0"/>
              </a:rPr>
              <a:t>integration with Google Cloud (G Suite) Connector - </a:t>
            </a:r>
            <a:r>
              <a:rPr lang="en-US" sz="1000" u="sng">
                <a:effectLst/>
                <a:latin typeface="Segoe UI" panose="020B0502040204020203" pitchFamily="34" charset="0"/>
                <a:ea typeface="Calibri" panose="020F0502020204030204" pitchFamily="34" charset="0"/>
                <a:cs typeface="Segoe UI" panose="020B0502040204020203" pitchFamily="34" charset="0"/>
              </a:rPr>
              <a:t>https://docs.microsoft.com/azure/active-directory/saas-apps/google-apps-tutorial</a:t>
            </a:r>
            <a:endParaRPr lang="en-US" sz="1000">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0"/>
              </a:spcAft>
            </a:pPr>
            <a:r>
              <a:rPr lang="en-US" sz="1000" b="1" u="none" strike="noStrike">
                <a:effectLst/>
                <a:latin typeface="Segoe UI" panose="020B0502040204020203" pitchFamily="34" charset="0"/>
                <a:ea typeface="Calibri" panose="020F0502020204030204" pitchFamily="34" charset="0"/>
                <a:cs typeface="Segoe UI" panose="020B0502040204020203" pitchFamily="34" charset="0"/>
              </a:rPr>
              <a:t> </a:t>
            </a:r>
            <a:endParaRPr lang="en-US" sz="1000">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0"/>
              </a:spcAft>
            </a:pPr>
            <a:r>
              <a:rPr lang="en-US" sz="1000" b="0" i="1" u="none">
                <a:effectLst/>
                <a:latin typeface="Segoe UI" panose="020B0502040204020203" pitchFamily="34" charset="0"/>
                <a:ea typeface="Calibri" panose="020F0502020204030204" pitchFamily="34" charset="0"/>
                <a:cs typeface="Segoe UI" panose="020B0502040204020203" pitchFamily="34" charset="0"/>
              </a:rPr>
              <a:t>Centralized threat protection across distributed environment</a:t>
            </a:r>
          </a:p>
          <a:p>
            <a:pPr marL="457200" marR="0" lvl="1">
              <a:spcBef>
                <a:spcPts val="0"/>
              </a:spcBef>
              <a:spcAft>
                <a:spcPts val="0"/>
              </a:spcAft>
            </a:pPr>
            <a:r>
              <a:rPr lang="en-US" sz="1000" u="sng">
                <a:effectLst/>
                <a:latin typeface="Segoe UI" panose="020B0502040204020203" pitchFamily="34" charset="0"/>
                <a:ea typeface="Calibri" panose="020F0502020204030204" pitchFamily="34" charset="0"/>
                <a:cs typeface="Segoe UI" panose="020B0502040204020203" pitchFamily="34" charset="0"/>
                <a:hlinkClick r:id="rId4">
                  <a:extLst>
                    <a:ext uri="{A12FA001-AC4F-418D-AE19-62706E023703}">
                      <ahyp:hlinkClr xmlns:ahyp="http://schemas.microsoft.com/office/drawing/2018/hyperlinkcolor" val="tx"/>
                    </a:ext>
                  </a:extLst>
                </a:hlinkClick>
              </a:rPr>
              <a:t>https://docs.microsoft.com/azure/security-center/quickstart-onboard-aws</a:t>
            </a:r>
            <a:endParaRPr lang="en-US" sz="1000">
              <a:effectLst/>
              <a:latin typeface="Segoe UI" panose="020B0502040204020203" pitchFamily="34" charset="0"/>
              <a:ea typeface="Calibri" panose="020F0502020204030204" pitchFamily="34" charset="0"/>
              <a:cs typeface="Segoe UI" panose="020B0502040204020203" pitchFamily="34" charset="0"/>
            </a:endParaRPr>
          </a:p>
          <a:p>
            <a:pPr marL="457200" marR="0" lvl="1">
              <a:spcBef>
                <a:spcPts val="0"/>
              </a:spcBef>
              <a:spcAft>
                <a:spcPts val="0"/>
              </a:spcAft>
            </a:pPr>
            <a:r>
              <a:rPr lang="en-US" sz="1000" u="sng">
                <a:effectLst/>
                <a:latin typeface="Segoe UI" panose="020B0502040204020203" pitchFamily="34" charset="0"/>
                <a:ea typeface="Calibri" panose="020F0502020204030204" pitchFamily="34" charset="0"/>
                <a:cs typeface="Segoe UI" panose="020B0502040204020203" pitchFamily="34" charset="0"/>
                <a:hlinkClick r:id="rId5">
                  <a:extLst>
                    <a:ext uri="{A12FA001-AC4F-418D-AE19-62706E023703}">
                      <ahyp:hlinkClr xmlns:ahyp="http://schemas.microsoft.com/office/drawing/2018/hyperlinkcolor" val="tx"/>
                    </a:ext>
                  </a:extLst>
                </a:hlinkClick>
              </a:rPr>
              <a:t>https://docs.microsoft.com/azure/security-center/quickstart-onboard-gcp</a:t>
            </a:r>
            <a:endParaRPr lang="en-US" sz="1000">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0"/>
              </a:spcAft>
            </a:pPr>
            <a:r>
              <a:rPr lang="en-GB" sz="1000" b="1" u="none" strike="noStrike">
                <a:effectLst/>
                <a:latin typeface="Segoe UI" panose="020B0502040204020203" pitchFamily="34" charset="0"/>
                <a:ea typeface="Calibri" panose="020F0502020204030204" pitchFamily="34" charset="0"/>
                <a:cs typeface="Segoe UI" panose="020B0502040204020203" pitchFamily="34" charset="0"/>
              </a:rPr>
              <a:t> </a:t>
            </a:r>
            <a:endParaRPr lang="en-US" sz="1000">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0"/>
              </a:spcAft>
            </a:pPr>
            <a:r>
              <a:rPr lang="en-GB" sz="1000" b="0" i="1" u="none">
                <a:effectLst/>
                <a:latin typeface="Segoe UI" panose="020B0502040204020203" pitchFamily="34" charset="0"/>
                <a:ea typeface="Calibri" panose="020F0502020204030204" pitchFamily="34" charset="0"/>
                <a:cs typeface="Segoe UI" panose="020B0502040204020203" pitchFamily="34" charset="0"/>
              </a:rPr>
              <a:t>Security Configuration Management:</a:t>
            </a:r>
            <a:endParaRPr lang="en-US" sz="1000" b="0" i="1" u="none">
              <a:effectLst/>
              <a:latin typeface="Segoe UI" panose="020B0502040204020203" pitchFamily="34" charset="0"/>
              <a:ea typeface="Calibri" panose="020F0502020204030204" pitchFamily="34" charset="0"/>
              <a:cs typeface="Segoe UI" panose="020B0502040204020203" pitchFamily="34" charset="0"/>
            </a:endParaRPr>
          </a:p>
          <a:p>
            <a:pPr marL="457200" marR="0" lvl="1">
              <a:spcBef>
                <a:spcPts val="0"/>
              </a:spcBef>
              <a:spcAft>
                <a:spcPts val="0"/>
              </a:spcAft>
            </a:pPr>
            <a:r>
              <a:rPr lang="nn-NO" sz="1000">
                <a:effectLst/>
                <a:latin typeface="Segoe UI" panose="020B0502040204020203" pitchFamily="34" charset="0"/>
                <a:ea typeface="Calibri" panose="020F0502020204030204" pitchFamily="34" charset="0"/>
                <a:cs typeface="Segoe UI" panose="020B0502040204020203" pitchFamily="34" charset="0"/>
              </a:rPr>
              <a:t>Microsoft Defender for Cloud Apps</a:t>
            </a:r>
            <a:r>
              <a:rPr lang="en-US" sz="1000">
                <a:effectLst/>
                <a:latin typeface="Segoe UI" panose="020B0502040204020203" pitchFamily="34" charset="0"/>
                <a:ea typeface="Calibri" panose="020F0502020204030204" pitchFamily="34" charset="0"/>
                <a:cs typeface="Segoe UI" panose="020B0502040204020203" pitchFamily="34" charset="0"/>
              </a:rPr>
              <a:t> provides you with security configuration assessments for your Azure, Amazon Web Services (AWS), and Google Cloud Platform (GCP). Recommendations cover all connected Azure subscriptions, AWS accounts including member accounts, and all GCP projects that are connected to your organization. This multi-cloud view of cloud platform security configuration recommendations enables security admins to investigate security configuration gaps in </a:t>
            </a:r>
            <a:r>
              <a:rPr lang="nn-NO" sz="1000">
                <a:effectLst/>
                <a:latin typeface="Segoe UI" panose="020B0502040204020203" pitchFamily="34" charset="0"/>
                <a:ea typeface="Calibri" panose="020F0502020204030204" pitchFamily="34" charset="0"/>
                <a:cs typeface="Segoe UI" panose="020B0502040204020203" pitchFamily="34" charset="0"/>
              </a:rPr>
              <a:t>Microsoft Defender for Cloud Apps</a:t>
            </a:r>
            <a:r>
              <a:rPr lang="en-US" sz="1000">
                <a:effectLst/>
                <a:latin typeface="Segoe UI" panose="020B0502040204020203" pitchFamily="34" charset="0"/>
                <a:ea typeface="Calibri" panose="020F0502020204030204" pitchFamily="34" charset="0"/>
                <a:cs typeface="Segoe UI" panose="020B0502040204020203" pitchFamily="34" charset="0"/>
              </a:rPr>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000" u="sng">
                <a:effectLst/>
                <a:latin typeface="Segoe UI" panose="020B0502040204020203" pitchFamily="34" charset="0"/>
                <a:ea typeface="Calibri" panose="020F0502020204030204" pitchFamily="34" charset="0"/>
                <a:cs typeface="Segoe UI" panose="020B0502040204020203" pitchFamily="34" charset="0"/>
                <a:hlinkClick r:id="rId6">
                  <a:extLst>
                    <a:ext uri="{A12FA001-AC4F-418D-AE19-62706E023703}">
                      <ahyp:hlinkClr xmlns:ahyp="http://schemas.microsoft.com/office/drawing/2018/hyperlinkcolor" val="tx"/>
                    </a:ext>
                  </a:extLst>
                </a:hlinkClick>
              </a:rPr>
              <a:t>https://docs.microsoft.com/cloud-app-security/security-config</a:t>
            </a:r>
            <a:endParaRPr lang="en-US" sz="1000">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0"/>
              </a:spcAft>
            </a:pPr>
            <a:r>
              <a:rPr lang="en-US" sz="1000" b="1" u="none" strike="noStrike">
                <a:effectLst/>
                <a:latin typeface="Segoe UI" panose="020B0502040204020203" pitchFamily="34" charset="0"/>
                <a:ea typeface="Calibri" panose="020F0502020204030204" pitchFamily="34" charset="0"/>
                <a:cs typeface="Segoe UI" panose="020B0502040204020203" pitchFamily="34" charset="0"/>
              </a:rPr>
              <a:t> </a:t>
            </a:r>
            <a:endParaRPr lang="en-US" sz="1000">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0"/>
              </a:spcAft>
            </a:pPr>
            <a:r>
              <a:rPr lang="en-US" sz="1000" b="0" i="1" u="none">
                <a:effectLst/>
                <a:latin typeface="Segoe UI" panose="020B0502040204020203" pitchFamily="34" charset="0"/>
                <a:ea typeface="Calibri" panose="020F0502020204030204" pitchFamily="34" charset="0"/>
                <a:cs typeface="Segoe UI" panose="020B0502040204020203" pitchFamily="34" charset="0"/>
              </a:rPr>
              <a:t>Centralized policy management and Vulnerability Management</a:t>
            </a:r>
          </a:p>
          <a:p>
            <a:pPr marL="457200" marR="0" lvl="1">
              <a:spcBef>
                <a:spcPts val="0"/>
              </a:spcBef>
              <a:spcAft>
                <a:spcPts val="0"/>
              </a:spcAft>
            </a:pPr>
            <a:r>
              <a:rPr lang="en-US" sz="1000">
                <a:effectLst/>
                <a:latin typeface="Segoe UI" panose="020B0502040204020203" pitchFamily="34" charset="0"/>
                <a:ea typeface="Calibri" panose="020F0502020204030204" pitchFamily="34" charset="0"/>
                <a:cs typeface="Segoe UI" panose="020B0502040204020203" pitchFamily="34" charset="0"/>
              </a:rPr>
              <a:t>Microsoft Defender for Cloud via Azure Arc - </a:t>
            </a:r>
            <a:r>
              <a:rPr lang="en-US" sz="1000" u="sng">
                <a:effectLst/>
                <a:latin typeface="Segoe UI" panose="020B0502040204020203" pitchFamily="34" charset="0"/>
                <a:ea typeface="Calibri" panose="020F0502020204030204" pitchFamily="34" charset="0"/>
                <a:cs typeface="Segoe UI" panose="020B0502040204020203" pitchFamily="34" charset="0"/>
                <a:hlinkClick r:id="rId7">
                  <a:extLst>
                    <a:ext uri="{A12FA001-AC4F-418D-AE19-62706E023703}">
                      <ahyp:hlinkClr xmlns:ahyp="http://schemas.microsoft.com/office/drawing/2018/hyperlinkcolor" val="tx"/>
                    </a:ext>
                  </a:extLst>
                </a:hlinkClick>
              </a:rPr>
              <a:t>https://docs.microsoft.com/azure/security-center/quickstart-onboard-aws</a:t>
            </a:r>
            <a:endParaRPr lang="en-US" sz="1000">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0"/>
              </a:spcAft>
            </a:pPr>
            <a:r>
              <a:rPr lang="en-US" sz="1000" b="1" u="none" strike="noStrike">
                <a:effectLst/>
                <a:latin typeface="Segoe UI" panose="020B0502040204020203" pitchFamily="34" charset="0"/>
                <a:ea typeface="Calibri" panose="020F0502020204030204" pitchFamily="34" charset="0"/>
                <a:cs typeface="Segoe UI" panose="020B0502040204020203" pitchFamily="34" charset="0"/>
              </a:rPr>
              <a:t> </a:t>
            </a:r>
            <a:endParaRPr lang="en-US" sz="1000">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0"/>
              </a:spcAft>
            </a:pPr>
            <a:r>
              <a:rPr lang="en-US" sz="1000" b="0" i="1" u="none">
                <a:effectLst/>
                <a:latin typeface="Segoe UI" panose="020B0502040204020203" pitchFamily="34" charset="0"/>
                <a:ea typeface="Calibri" panose="020F0502020204030204" pitchFamily="34" charset="0"/>
                <a:cs typeface="Segoe UI" panose="020B0502040204020203" pitchFamily="34" charset="0"/>
              </a:rPr>
              <a:t>Security Information and Event Management (SIEM)</a:t>
            </a:r>
          </a:p>
          <a:p>
            <a:pPr marL="628650" marR="0" lvl="1" indent="-171450">
              <a:spcBef>
                <a:spcPts val="0"/>
              </a:spcBef>
              <a:spcAft>
                <a:spcPts val="0"/>
              </a:spcAft>
              <a:buFont typeface="Arial" panose="020B0604020202020204" pitchFamily="34" charset="0"/>
              <a:buChar char="•"/>
            </a:pPr>
            <a:r>
              <a:rPr lang="en-US" sz="1000">
                <a:effectLst/>
                <a:latin typeface="Segoe UI" panose="020B0502040204020203" pitchFamily="34" charset="0"/>
                <a:ea typeface="Calibri" panose="020F0502020204030204" pitchFamily="34" charset="0"/>
                <a:cs typeface="Segoe UI" panose="020B0502040204020203" pitchFamily="34" charset="0"/>
              </a:rPr>
              <a:t>Microsoft Sentinel connector for AWS CloudTrail - </a:t>
            </a:r>
            <a:r>
              <a:rPr lang="en-US" sz="1000">
                <a:latin typeface="Segoe UI" panose="020B0502040204020203" pitchFamily="34" charset="0"/>
                <a:cs typeface="Segoe UI" panose="020B0502040204020203" pitchFamily="34" charset="0"/>
                <a:hlinkClick r:id="rId8">
                  <a:extLst>
                    <a:ext uri="{A12FA001-AC4F-418D-AE19-62706E023703}">
                      <ahyp:hlinkClr xmlns:ahyp="http://schemas.microsoft.com/office/drawing/2018/hyperlinkcolor" val="tx"/>
                    </a:ext>
                  </a:extLst>
                </a:hlinkClick>
              </a:rPr>
              <a:t>Automating the onboarding on-premises, AWS and GCP VMs on Sentinel with Azure Arc - Microsoft Tech Community</a:t>
            </a:r>
            <a:endParaRPr lang="en-US" sz="1000">
              <a:effectLst/>
              <a:latin typeface="Segoe UI" panose="020B0502040204020203" pitchFamily="34" charset="0"/>
              <a:ea typeface="Calibri" panose="020F0502020204030204" pitchFamily="34" charset="0"/>
              <a:cs typeface="Segoe UI" panose="020B0502040204020203" pitchFamily="34" charset="0"/>
            </a:endParaRPr>
          </a:p>
          <a:p>
            <a:pPr marL="628650" marR="0" lvl="1" indent="-171450">
              <a:spcBef>
                <a:spcPts val="0"/>
              </a:spcBef>
              <a:spcAft>
                <a:spcPts val="0"/>
              </a:spcAft>
              <a:buFont typeface="Arial" panose="020B0604020202020204" pitchFamily="34" charset="0"/>
              <a:buChar char="•"/>
            </a:pPr>
            <a:r>
              <a:rPr lang="en-US" sz="1000">
                <a:effectLst/>
                <a:latin typeface="Segoe UI" panose="020B0502040204020203" pitchFamily="34" charset="0"/>
                <a:ea typeface="Calibri" panose="020F0502020204030204" pitchFamily="34" charset="0"/>
                <a:cs typeface="Segoe UI" panose="020B0502040204020203" pitchFamily="34" charset="0"/>
              </a:rPr>
              <a:t>Control Plane and PaaS services logs from </a:t>
            </a:r>
            <a:r>
              <a:rPr lang="en-GB" sz="1000">
                <a:effectLst/>
                <a:latin typeface="Segoe UI" panose="020B0502040204020203" pitchFamily="34" charset="0"/>
                <a:ea typeface="Calibri" panose="020F0502020204030204" pitchFamily="34" charset="0"/>
                <a:cs typeface="Segoe UI" panose="020B0502040204020203" pitchFamily="34" charset="0"/>
              </a:rPr>
              <a:t>GCP via Logstash: </a:t>
            </a:r>
            <a:r>
              <a:rPr lang="en-GB" sz="1000" u="sng">
                <a:effectLst/>
                <a:latin typeface="Segoe UI" panose="020B0502040204020203" pitchFamily="34" charset="0"/>
                <a:ea typeface="Calibri" panose="020F0502020204030204" pitchFamily="34" charset="0"/>
                <a:cs typeface="Segoe UI" panose="020B0502040204020203" pitchFamily="34" charset="0"/>
                <a:hlinkClick r:id="rId9">
                  <a:extLst>
                    <a:ext uri="{A12FA001-AC4F-418D-AE19-62706E023703}">
                      <ahyp:hlinkClr xmlns:ahyp="http://schemas.microsoft.com/office/drawing/2018/hyperlinkcolor" val="tx"/>
                    </a:ext>
                  </a:extLst>
                </a:hlinkClick>
              </a:rPr>
              <a:t>https://techcommunity.microsoft.com/t5/azure-sentinel/azure-sentinel-syslog-cef-logstash-and-other-3rd-party/ba-p/803891</a:t>
            </a:r>
            <a:endParaRPr lang="en-US" sz="1000" u="sng">
              <a:effectLst/>
              <a:latin typeface="Segoe UI" panose="020B0502040204020203" pitchFamily="34" charset="0"/>
              <a:ea typeface="Calibri" panose="020F0502020204030204" pitchFamily="34" charset="0"/>
              <a:cs typeface="Segoe UI" panose="020B0502040204020203" pitchFamily="34" charset="0"/>
            </a:endParaRPr>
          </a:p>
          <a:p>
            <a:pPr marL="628650" marR="0" lvl="1" indent="-171450">
              <a:spcBef>
                <a:spcPts val="0"/>
              </a:spcBef>
              <a:spcAft>
                <a:spcPts val="0"/>
              </a:spcAft>
              <a:buFont typeface="Arial" panose="020B0604020202020204" pitchFamily="34" charset="0"/>
              <a:buChar char="•"/>
            </a:pPr>
            <a:r>
              <a:rPr lang="en-US" sz="1000">
                <a:effectLst/>
                <a:latin typeface="Segoe UI" panose="020B0502040204020203" pitchFamily="34" charset="0"/>
                <a:ea typeface="Calibri" panose="020F0502020204030204" pitchFamily="34" charset="0"/>
                <a:cs typeface="Segoe UI" panose="020B0502040204020203" pitchFamily="34" charset="0"/>
              </a:rPr>
              <a:t>G-Suite via MDCA integration with Microsoft Sentinel </a:t>
            </a:r>
          </a:p>
          <a:p>
            <a:pPr marL="1085850" marR="0" lvl="2" indent="-171450">
              <a:spcBef>
                <a:spcPts val="0"/>
              </a:spcBef>
              <a:spcAft>
                <a:spcPts val="0"/>
              </a:spcAft>
              <a:buFont typeface="Arial" panose="020B0604020202020204" pitchFamily="34" charset="0"/>
              <a:buChar char="•"/>
            </a:pPr>
            <a:r>
              <a:rPr lang="en-US" sz="1000">
                <a:effectLst/>
                <a:latin typeface="Segoe UI" panose="020B0502040204020203" pitchFamily="34" charset="0"/>
                <a:ea typeface="Calibri" panose="020F0502020204030204" pitchFamily="34" charset="0"/>
                <a:cs typeface="Segoe UI" panose="020B0502040204020203" pitchFamily="34" charset="0"/>
              </a:rPr>
              <a:t>https://docs.microsoft.com/azure/sentinel/connect-cloud-app-security</a:t>
            </a:r>
          </a:p>
          <a:p>
            <a:pPr marL="1085850" marR="0" lvl="2" indent="-171450">
              <a:spcBef>
                <a:spcPts val="0"/>
              </a:spcBef>
              <a:spcAft>
                <a:spcPts val="0"/>
              </a:spcAft>
              <a:buFont typeface="Arial" panose="020B0604020202020204" pitchFamily="34" charset="0"/>
              <a:buChar char="•"/>
            </a:pPr>
            <a:r>
              <a:rPr lang="en-US" sz="1000">
                <a:effectLst/>
                <a:latin typeface="Segoe UI" panose="020B0502040204020203" pitchFamily="34" charset="0"/>
                <a:ea typeface="Calibri" panose="020F0502020204030204" pitchFamily="34" charset="0"/>
                <a:cs typeface="Segoe UI" panose="020B0502040204020203" pitchFamily="34" charset="0"/>
              </a:rPr>
              <a:t>https://docs.microsoft.com/cloud-app-security/connect-google-workspace-to-microsoft-cloud-app-security</a:t>
            </a:r>
          </a:p>
          <a:p>
            <a:pPr marL="0" marR="0">
              <a:spcBef>
                <a:spcPts val="0"/>
              </a:spcBef>
              <a:spcAft>
                <a:spcPts val="0"/>
              </a:spcAft>
            </a:pPr>
            <a:endParaRPr lang="en-US" sz="1000">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0"/>
              </a:spcAft>
            </a:pPr>
            <a:r>
              <a:rPr lang="en-US" sz="1000">
                <a:effectLst/>
                <a:latin typeface="Segoe UI" panose="020B0502040204020203" pitchFamily="34" charset="0"/>
                <a:ea typeface="Calibri" panose="020F0502020204030204" pitchFamily="34" charset="0"/>
                <a:cs typeface="Segoe UI" panose="020B0502040204020203" pitchFamily="34" charset="0"/>
              </a:rPr>
              <a:t> </a:t>
            </a:r>
          </a:p>
          <a:p>
            <a:endParaRPr lang="en-US" sz="100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fld id="{A724FE22-94F8-4D93-820B-89FCE526CE4F}" type="slidenum">
              <a:rPr lang="en-US" smtClean="0"/>
              <a:t>51</a:t>
            </a:fld>
            <a:endParaRPr lang="en-US"/>
          </a:p>
        </p:txBody>
      </p:sp>
    </p:spTree>
    <p:extLst>
      <p:ext uri="{BB962C8B-B14F-4D97-AF65-F5344CB8AC3E}">
        <p14:creationId xmlns:p14="http://schemas.microsoft.com/office/powerpoint/2010/main" val="71021692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a:lnSpc>
                <a:spcPct val="150000"/>
              </a:lnSpc>
            </a:pPr>
            <a:r>
              <a:rPr lang="en-US" sz="1000" b="1">
                <a:latin typeface="Segoe UI" panose="020B0502040204020203" pitchFamily="34" charset="0"/>
                <a:cs typeface="Segoe UI" panose="020B0502040204020203" pitchFamily="34" charset="0"/>
              </a:rPr>
              <a:t>Key Takeaway: </a:t>
            </a:r>
            <a:r>
              <a:rPr lang="en-US" sz="1000" b="0">
                <a:latin typeface="Segoe UI" panose="020B0502040204020203" pitchFamily="34" charset="0"/>
                <a:cs typeface="Segoe UI" panose="020B0502040204020203" pitchFamily="34" charset="0"/>
              </a:rPr>
              <a:t>Overview of security support for cross-cloud (via Azure Arc)</a:t>
            </a:r>
          </a:p>
          <a:p>
            <a:pPr>
              <a:lnSpc>
                <a:spcPct val="150000"/>
              </a:lnSpc>
            </a:pPr>
            <a:endParaRPr lang="en-US" sz="1000" b="1">
              <a:latin typeface="Segoe UI" panose="020B0502040204020203" pitchFamily="34" charset="0"/>
              <a:cs typeface="Segoe UI" panose="020B0502040204020203" pitchFamily="34" charset="0"/>
            </a:endParaRPr>
          </a:p>
          <a:p>
            <a:pPr>
              <a:lnSpc>
                <a:spcPct val="150000"/>
              </a:lnSpc>
            </a:pPr>
            <a:r>
              <a:rPr lang="en-US" sz="1000" b="0">
                <a:latin typeface="Segoe UI" panose="020B0502040204020203" pitchFamily="34" charset="0"/>
                <a:cs typeface="Segoe UI" panose="020B0502040204020203" pitchFamily="34" charset="0"/>
              </a:rPr>
              <a:t>Microsoft’s Azure security and management tools extend to your full multi-cloud estate (AWS + GCP) </a:t>
            </a:r>
          </a:p>
          <a:p>
            <a:pPr marL="171450" indent="-171450">
              <a:lnSpc>
                <a:spcPct val="150000"/>
              </a:lnSpc>
              <a:buFont typeface="Arial" panose="020B0604020202020204" pitchFamily="34" charset="0"/>
              <a:buChar char="•"/>
            </a:pPr>
            <a:r>
              <a:rPr lang="en-US" sz="1000" b="1" i="0">
                <a:effectLst/>
                <a:latin typeface="Segoe UI" panose="020B0502040204020203" pitchFamily="34" charset="0"/>
                <a:cs typeface="Segoe UI" panose="020B0502040204020203" pitchFamily="34" charset="0"/>
              </a:rPr>
              <a:t>Microsoft Defender for Cloud </a:t>
            </a:r>
            <a:r>
              <a:rPr lang="en-US" sz="1000" b="0" i="0">
                <a:effectLst/>
                <a:latin typeface="Segoe UI" panose="020B0502040204020203" pitchFamily="34" charset="0"/>
                <a:cs typeface="Segoe UI" panose="020B0502040204020203" pitchFamily="34" charset="0"/>
              </a:rPr>
              <a:t>leverages </a:t>
            </a:r>
            <a:r>
              <a:rPr lang="en-US" sz="1000" b="1" i="0" u="none" strike="noStrike">
                <a:effectLst/>
                <a:latin typeface="Segoe UI" panose="020B0502040204020203" pitchFamily="34" charset="0"/>
                <a:cs typeface="Segoe UI" panose="020B0502040204020203" pitchFamily="34" charset="0"/>
                <a:hlinkClick r:id="rId3">
                  <a:extLst>
                    <a:ext uri="{A12FA001-AC4F-418D-AE19-62706E023703}">
                      <ahyp:hlinkClr xmlns:ahyp="http://schemas.microsoft.com/office/drawing/2018/hyperlinkcolor" val="tx"/>
                    </a:ext>
                  </a:extLst>
                </a:hlinkClick>
              </a:rPr>
              <a:t>Azure Arc</a:t>
            </a:r>
            <a:r>
              <a:rPr lang="en-US" sz="1000" b="1" i="0">
                <a:effectLst/>
                <a:latin typeface="Segoe UI" panose="020B0502040204020203" pitchFamily="34" charset="0"/>
                <a:cs typeface="Segoe UI" panose="020B0502040204020203" pitchFamily="34" charset="0"/>
              </a:rPr>
              <a:t> </a:t>
            </a:r>
            <a:r>
              <a:rPr lang="en-US" sz="1000" b="0" i="0">
                <a:effectLst/>
                <a:latin typeface="Segoe UI" panose="020B0502040204020203" pitchFamily="34" charset="0"/>
                <a:cs typeface="Segoe UI" panose="020B0502040204020203" pitchFamily="34" charset="0"/>
              </a:rPr>
              <a:t>to simplify the on-boarding and security of virtual machines running in AWS, GCP, and hybrid clouds. </a:t>
            </a:r>
            <a:r>
              <a:rPr lang="en-US" sz="1000" b="1">
                <a:latin typeface="Segoe UI" panose="020B0502040204020203" pitchFamily="34" charset="0"/>
                <a:cs typeface="Segoe UI" panose="020B0502040204020203" pitchFamily="34" charset="0"/>
              </a:rPr>
              <a:t>Azure Arc </a:t>
            </a:r>
            <a:r>
              <a:rPr lang="en-US" sz="1000" b="0">
                <a:latin typeface="Segoe UI" panose="020B0502040204020203" pitchFamily="34" charset="0"/>
                <a:cs typeface="Segoe UI" panose="020B0502040204020203" pitchFamily="34" charset="0"/>
              </a:rPr>
              <a:t>projects non-Azure </a:t>
            </a:r>
            <a:r>
              <a:rPr lang="en-US" sz="1000">
                <a:latin typeface="Segoe UI" panose="020B0502040204020203" pitchFamily="34" charset="0"/>
                <a:cs typeface="Segoe UI" panose="020B0502040204020203" pitchFamily="34" charset="0"/>
              </a:rPr>
              <a:t>resources into Azure native objects that can be managed and secured with Azure capabilities </a:t>
            </a:r>
            <a:r>
              <a:rPr lang="en-US" sz="1000" b="0">
                <a:latin typeface="Segoe UI" panose="020B0502040204020203" pitchFamily="34" charset="0"/>
                <a:cs typeface="Segoe UI" panose="020B0502040204020203" pitchFamily="34" charset="0"/>
              </a:rPr>
              <a:t>(Secure Score, Compliance Reporting, Azure Policy, Microsoft Defender for Cloud, asset management, and more). </a:t>
            </a:r>
          </a:p>
          <a:p>
            <a:pPr marL="171450" indent="-171450">
              <a:lnSpc>
                <a:spcPct val="150000"/>
              </a:lnSpc>
              <a:buFont typeface="Arial" panose="020B0604020202020204" pitchFamily="34" charset="0"/>
              <a:buChar char="•"/>
            </a:pPr>
            <a:r>
              <a:rPr lang="en-US" sz="1000" b="1">
                <a:latin typeface="Segoe UI" panose="020B0502040204020203" pitchFamily="34" charset="0"/>
                <a:cs typeface="Segoe UI" panose="020B0502040204020203" pitchFamily="34" charset="0"/>
              </a:rPr>
              <a:t>Microsoft Defender for Cloud </a:t>
            </a:r>
            <a:r>
              <a:rPr lang="en-US" sz="1000" b="0">
                <a:latin typeface="Segoe UI" panose="020B0502040204020203" pitchFamily="34" charset="0"/>
                <a:cs typeface="Segoe UI" panose="020B0502040204020203" pitchFamily="34" charset="0"/>
              </a:rPr>
              <a:t>also</a:t>
            </a:r>
            <a:r>
              <a:rPr lang="en-US" sz="1000" b="1">
                <a:latin typeface="Segoe UI" panose="020B0502040204020203" pitchFamily="34" charset="0"/>
                <a:cs typeface="Segoe UI" panose="020B0502040204020203" pitchFamily="34" charset="0"/>
              </a:rPr>
              <a:t> </a:t>
            </a:r>
            <a:r>
              <a:rPr lang="en-US" sz="1000" b="0" i="0">
                <a:effectLst/>
                <a:latin typeface="Segoe UI" panose="020B0502040204020203" pitchFamily="34" charset="0"/>
                <a:cs typeface="Segoe UI" panose="020B0502040204020203" pitchFamily="34" charset="0"/>
              </a:rPr>
              <a:t>provides a unified multi-cloud view of security posture by integrating AWS Security Hub and GCP Security Command Center detected misconfigurations and findings in Secure Score and Regulatory Compliance Experience.</a:t>
            </a:r>
          </a:p>
          <a:p>
            <a:pPr marL="171450" indent="-171450">
              <a:lnSpc>
                <a:spcPct val="150000"/>
              </a:lnSpc>
              <a:buFont typeface="Arial" panose="020B0604020202020204" pitchFamily="34" charset="0"/>
              <a:buChar char="•"/>
            </a:pPr>
            <a:r>
              <a:rPr lang="en-US" sz="1000" b="1" i="0">
                <a:effectLst/>
                <a:latin typeface="Segoe UI" panose="020B0502040204020203" pitchFamily="34" charset="0"/>
                <a:cs typeface="Segoe UI" panose="020B0502040204020203" pitchFamily="34" charset="0"/>
              </a:rPr>
              <a:t>Microsoft Defender for SQL </a:t>
            </a:r>
            <a:r>
              <a:rPr lang="en-US" sz="1000" b="0" i="0">
                <a:effectLst/>
                <a:latin typeface="Segoe UI" panose="020B0502040204020203" pitchFamily="34" charset="0"/>
                <a:cs typeface="Segoe UI" panose="020B0502040204020203" pitchFamily="34" charset="0"/>
              </a:rPr>
              <a:t>constantly monitors your SQL servers for threats, whether they are hosted on-premises, in multi-cloud deployments on Amazon Web Services (AWS), and Google Cloud Platform (GCP), and in virtual machines on Azure. </a:t>
            </a:r>
          </a:p>
          <a:p>
            <a:pPr marL="171450" indent="-171450">
              <a:lnSpc>
                <a:spcPct val="150000"/>
              </a:lnSpc>
              <a:buFont typeface="Arial" panose="020B0604020202020204" pitchFamily="34" charset="0"/>
              <a:buChar char="•"/>
            </a:pPr>
            <a:endParaRPr lang="en-US" sz="1000" b="0" i="0">
              <a:effectLst/>
              <a:latin typeface="Segoe UI" panose="020B0502040204020203" pitchFamily="34" charset="0"/>
              <a:cs typeface="Segoe UI" panose="020B0502040204020203" pitchFamily="34" charset="0"/>
            </a:endParaRPr>
          </a:p>
          <a:p>
            <a:pPr marL="0" indent="0">
              <a:lnSpc>
                <a:spcPct val="150000"/>
              </a:lnSpc>
              <a:buFont typeface="Arial" panose="020B0604020202020204" pitchFamily="34" charset="0"/>
              <a:buNone/>
            </a:pPr>
            <a:r>
              <a:rPr lang="en-US" sz="1000" b="0" i="0">
                <a:effectLst/>
                <a:latin typeface="Segoe UI" panose="020B0502040204020203" pitchFamily="34" charset="0"/>
                <a:cs typeface="Segoe UI" panose="020B0502040204020203" pitchFamily="34" charset="0"/>
              </a:rPr>
              <a:t>Additional Information</a:t>
            </a:r>
          </a:p>
          <a:p>
            <a:pPr marL="171450" indent="-171450">
              <a:lnSpc>
                <a:spcPct val="150000"/>
              </a:lnSpc>
              <a:buFont typeface="Arial" panose="020B0604020202020204" pitchFamily="34" charset="0"/>
              <a:buChar char="•"/>
            </a:pPr>
            <a:r>
              <a:rPr lang="en-US" sz="1000">
                <a:latin typeface="Segoe UI" panose="020B0502040204020203" pitchFamily="34" charset="0"/>
                <a:cs typeface="Segoe UI" panose="020B0502040204020203" pitchFamily="34" charset="0"/>
                <a:hlinkClick r:id="rId4">
                  <a:extLst>
                    <a:ext uri="{A12FA001-AC4F-418D-AE19-62706E023703}">
                      <ahyp:hlinkClr xmlns:ahyp="http://schemas.microsoft.com/office/drawing/2018/hyperlinkcolor" val="tx"/>
                    </a:ext>
                  </a:extLst>
                </a:hlinkClick>
              </a:rPr>
              <a:t>Protecting multi-cloud environments with Microsoft Defender for Cloud - Microsoft Security</a:t>
            </a:r>
            <a:endParaRPr lang="en-US" sz="1000" b="0" i="0">
              <a:effectLst/>
              <a:latin typeface="Segoe UI" panose="020B0502040204020203" pitchFamily="34" charset="0"/>
              <a:cs typeface="Segoe UI" panose="020B0502040204020203" pitchFamily="34" charset="0"/>
            </a:endParaRPr>
          </a:p>
          <a:p>
            <a:pPr marL="171450" indent="-171450">
              <a:lnSpc>
                <a:spcPct val="150000"/>
              </a:lnSpc>
              <a:buFont typeface="Arial" panose="020B0604020202020204" pitchFamily="34" charset="0"/>
              <a:buChar char="•"/>
            </a:pPr>
            <a:r>
              <a:rPr lang="en-US" sz="1000">
                <a:solidFill>
                  <a:srgbClr val="0563C1"/>
                </a:solidFill>
                <a:latin typeface="Segoe UI" panose="020B0502040204020203" pitchFamily="34" charset="0"/>
                <a:cs typeface="Segoe UI" panose="020B0502040204020203" pitchFamily="34" charset="0"/>
                <a:hlinkClick r:id="rId5">
                  <a:extLst>
                    <a:ext uri="{A12FA001-AC4F-418D-AE19-62706E023703}">
                      <ahyp:hlinkClr xmlns:ahyp="http://schemas.microsoft.com/office/drawing/2018/hyperlinkcolor" val="tx"/>
                    </a:ext>
                  </a:extLst>
                </a:hlinkClick>
              </a:rPr>
              <a:t>Protect your SQL Server on-premises, in Azure, and in </a:t>
            </a:r>
            <a:r>
              <a:rPr lang="en-US" sz="1000" err="1">
                <a:solidFill>
                  <a:srgbClr val="0563C1"/>
                </a:solidFill>
                <a:latin typeface="Segoe UI" panose="020B0502040204020203" pitchFamily="34" charset="0"/>
                <a:cs typeface="Segoe UI" panose="020B0502040204020203" pitchFamily="34" charset="0"/>
                <a:hlinkClick r:id="rId5">
                  <a:extLst>
                    <a:ext uri="{A12FA001-AC4F-418D-AE19-62706E023703}">
                      <ahyp:hlinkClr xmlns:ahyp="http://schemas.microsoft.com/office/drawing/2018/hyperlinkcolor" val="tx"/>
                    </a:ext>
                  </a:extLst>
                </a:hlinkClick>
              </a:rPr>
              <a:t>multicloud</a:t>
            </a:r>
            <a:r>
              <a:rPr lang="en-US" sz="1000">
                <a:latin typeface="Segoe UI" panose="020B0502040204020203" pitchFamily="34" charset="0"/>
                <a:cs typeface="Segoe UI" panose="020B0502040204020203" pitchFamily="34" charset="0"/>
                <a:hlinkClick r:id="rId5">
                  <a:extLst>
                    <a:ext uri="{A12FA001-AC4F-418D-AE19-62706E023703}">
                      <ahyp:hlinkClr xmlns:ahyp="http://schemas.microsoft.com/office/drawing/2018/hyperlinkcolor" val="tx"/>
                    </a:ext>
                  </a:extLst>
                </a:hlinkClick>
              </a:rPr>
              <a:t> - Microsoft Security</a:t>
            </a:r>
            <a:endParaRPr lang="en-US" sz="1000" b="0" i="0">
              <a:effectLst/>
              <a:latin typeface="Segoe UI" panose="020B0502040204020203" pitchFamily="34" charset="0"/>
              <a:cs typeface="Segoe UI" panose="020B0502040204020203" pitchFamily="34" charset="0"/>
            </a:endParaRPr>
          </a:p>
        </p:txBody>
      </p:sp>
      <p:sp>
        <p:nvSpPr>
          <p:cNvPr id="4" name="Header Placeholder 3"/>
          <p:cNvSpPr>
            <a:spLocks noGrp="1"/>
          </p:cNvSpPr>
          <p:nvPr>
            <p:ph type="hdr" sz="quarter"/>
          </p:nvPr>
        </p:nvSpPr>
        <p:spPr/>
        <p:txBody>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12/1/2023 12:04 PM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76185181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800" b="1" kern="100">
                <a:effectLst/>
                <a:latin typeface="Segoe UI" panose="020B0502040204020203" pitchFamily="34" charset="0"/>
                <a:ea typeface="Calibri" panose="020F0502020204030204" pitchFamily="34" charset="0"/>
                <a:cs typeface="Segoe UI" panose="020B0502040204020203" pitchFamily="34" charset="0"/>
              </a:rPr>
              <a:t>Key Takeaway: </a:t>
            </a:r>
            <a:r>
              <a:rPr lang="en-US" sz="800" b="0" kern="100">
                <a:effectLst/>
                <a:latin typeface="Segoe UI" panose="020B0502040204020203" pitchFamily="34" charset="0"/>
                <a:ea typeface="Calibri" panose="020F0502020204030204" pitchFamily="34" charset="0"/>
                <a:cs typeface="Segoe UI" panose="020B0502040204020203" pitchFamily="34" charset="0"/>
              </a:rPr>
              <a:t>This is our </a:t>
            </a:r>
            <a:r>
              <a:rPr lang="en-US" sz="800" b="0" i="0" kern="100">
                <a:effectLst/>
                <a:latin typeface="Segoe UI" panose="020B0502040204020203" pitchFamily="34" charset="0"/>
                <a:ea typeface="Calibri" panose="020F0502020204030204" pitchFamily="34" charset="0"/>
                <a:cs typeface="Segoe UI" panose="020B0502040204020203" pitchFamily="34" charset="0"/>
              </a:rPr>
              <a:t>vision for adaptive access </a:t>
            </a:r>
            <a:r>
              <a:rPr lang="en-US" sz="800" kern="100">
                <a:effectLst/>
                <a:latin typeface="Segoe UI" panose="020B0502040204020203" pitchFamily="34" charset="0"/>
                <a:ea typeface="Calibri" panose="020F0502020204030204" pitchFamily="34" charset="0"/>
                <a:cs typeface="Segoe UI" panose="020B0502040204020203" pitchFamily="34" charset="0"/>
              </a:rPr>
              <a:t>is to enable secure access to any resource via </a:t>
            </a:r>
            <a:r>
              <a:rPr lang="en-US" sz="800" b="1" i="1" kern="100">
                <a:effectLst/>
                <a:latin typeface="Segoe UI" panose="020B0502040204020203" pitchFamily="34" charset="0"/>
                <a:ea typeface="Calibri" panose="020F0502020204030204" pitchFamily="34" charset="0"/>
                <a:cs typeface="Segoe UI" panose="020B0502040204020203" pitchFamily="34" charset="0"/>
              </a:rPr>
              <a:t>Conditional Access</a:t>
            </a:r>
          </a:p>
          <a:p>
            <a:pPr marL="0" indent="0">
              <a:buFont typeface="Arial" panose="020B0604020202020204" pitchFamily="34" charset="0"/>
              <a:buNone/>
            </a:pPr>
            <a:endParaRPr lang="en-US" sz="800" kern="100">
              <a:effectLst/>
              <a:latin typeface="Segoe UI" panose="020B0502040204020203" pitchFamily="34" charset="0"/>
              <a:ea typeface="Calibri" panose="020F0502020204030204" pitchFamily="34" charset="0"/>
              <a:cs typeface="Segoe UI" panose="020B0502040204020203" pitchFamily="34" charset="0"/>
            </a:endParaRPr>
          </a:p>
          <a:p>
            <a:pPr marL="0" indent="0">
              <a:buFont typeface="Arial" panose="020B0604020202020204" pitchFamily="34" charset="0"/>
              <a:buNone/>
            </a:pPr>
            <a:r>
              <a:rPr lang="en-US" sz="800" b="1" i="1" u="sng" kern="100">
                <a:effectLst/>
                <a:latin typeface="Segoe UI" panose="020B0502040204020203" pitchFamily="34" charset="0"/>
                <a:ea typeface="Calibri" panose="020F0502020204030204" pitchFamily="34" charset="0"/>
                <a:cs typeface="Segoe UI" panose="020B0502040204020203" pitchFamily="34" charset="0"/>
              </a:rPr>
              <a:t>Any</a:t>
            </a:r>
            <a:r>
              <a:rPr lang="en-US" sz="800" kern="100">
                <a:effectLst/>
                <a:latin typeface="Segoe UI" panose="020B0502040204020203" pitchFamily="34" charset="0"/>
                <a:ea typeface="Calibri" panose="020F0502020204030204" pitchFamily="34" charset="0"/>
                <a:cs typeface="Segoe UI" panose="020B0502040204020203" pitchFamily="34" charset="0"/>
              </a:rPr>
              <a:t> user and </a:t>
            </a:r>
            <a:r>
              <a:rPr lang="en-US" sz="800" b="1" i="1" u="sng" kern="100">
                <a:effectLst/>
                <a:latin typeface="Segoe UI" panose="020B0502040204020203" pitchFamily="34" charset="0"/>
                <a:ea typeface="Calibri" panose="020F0502020204030204" pitchFamily="34" charset="0"/>
                <a:cs typeface="Segoe UI" panose="020B0502040204020203" pitchFamily="34" charset="0"/>
              </a:rPr>
              <a:t>any</a:t>
            </a:r>
            <a:r>
              <a:rPr lang="en-US" sz="800" kern="100">
                <a:effectLst/>
                <a:latin typeface="Segoe UI" panose="020B0502040204020203" pitchFamily="34" charset="0"/>
                <a:ea typeface="Calibri" panose="020F0502020204030204" pitchFamily="34" charset="0"/>
                <a:cs typeface="Segoe UI" panose="020B0502040204020203" pitchFamily="34" charset="0"/>
              </a:rPr>
              <a:t> device should be able to access any resource </a:t>
            </a:r>
            <a:r>
              <a:rPr lang="en-US" sz="800" b="1" i="1" u="sng" kern="100">
                <a:effectLst/>
                <a:latin typeface="Segoe UI" panose="020B0502040204020203" pitchFamily="34" charset="0"/>
                <a:ea typeface="Calibri" panose="020F0502020204030204" pitchFamily="34" charset="0"/>
                <a:cs typeface="Segoe UI" panose="020B0502040204020203" pitchFamily="34" charset="0"/>
              </a:rPr>
              <a:t>if</a:t>
            </a:r>
            <a:r>
              <a:rPr lang="en-US" sz="800" b="1" i="1" kern="100">
                <a:effectLst/>
                <a:latin typeface="Segoe UI" panose="020B0502040204020203" pitchFamily="34" charset="0"/>
                <a:ea typeface="Calibri" panose="020F0502020204030204" pitchFamily="34" charset="0"/>
                <a:cs typeface="Segoe UI" panose="020B0502040204020203" pitchFamily="34" charset="0"/>
              </a:rPr>
              <a:t> </a:t>
            </a:r>
            <a:r>
              <a:rPr lang="en-US" sz="800" kern="100">
                <a:effectLst/>
                <a:latin typeface="Segoe UI" panose="020B0502040204020203" pitchFamily="34" charset="0"/>
                <a:ea typeface="Calibri" panose="020F0502020204030204" pitchFamily="34" charset="0"/>
                <a:cs typeface="Segoe UI" panose="020B0502040204020203" pitchFamily="34" charset="0"/>
              </a:rPr>
              <a:t>they meet the organization’s security policy (which is informed by security context)</a:t>
            </a:r>
          </a:p>
          <a:p>
            <a:pPr marL="0" indent="0">
              <a:buFont typeface="Arial" panose="020B0604020202020204" pitchFamily="34" charset="0"/>
              <a:buNone/>
            </a:pPr>
            <a:endParaRPr lang="en-US" sz="800" kern="100">
              <a:effectLst/>
              <a:latin typeface="Segoe UI" panose="020B0502040204020203" pitchFamily="34" charset="0"/>
              <a:ea typeface="Calibri" panose="020F0502020204030204" pitchFamily="34" charset="0"/>
              <a:cs typeface="Segoe UI" panose="020B0502040204020203" pitchFamily="34" charset="0"/>
            </a:endParaRPr>
          </a:p>
          <a:p>
            <a:pPr marL="0" indent="0">
              <a:buFont typeface="Arial" panose="020B0604020202020204" pitchFamily="34" charset="0"/>
              <a:buNone/>
            </a:pPr>
            <a:r>
              <a:rPr lang="en-US" sz="800" kern="100">
                <a:effectLst/>
                <a:latin typeface="Segoe UI" panose="020B0502040204020203" pitchFamily="34" charset="0"/>
                <a:ea typeface="Calibri" panose="020F0502020204030204" pitchFamily="34" charset="0"/>
                <a:cs typeface="Segoe UI" panose="020B0502040204020203" pitchFamily="34" charset="0"/>
              </a:rPr>
              <a:t>Doing this requires </a:t>
            </a:r>
            <a:r>
              <a:rPr lang="en-US" sz="800" b="1" kern="100">
                <a:effectLst/>
                <a:latin typeface="Segoe UI" panose="020B0502040204020203" pitchFamily="34" charset="0"/>
                <a:ea typeface="Calibri" panose="020F0502020204030204" pitchFamily="34" charset="0"/>
                <a:cs typeface="Segoe UI" panose="020B0502040204020203" pitchFamily="34" charset="0"/>
              </a:rPr>
              <a:t>centralized control </a:t>
            </a:r>
            <a:r>
              <a:rPr lang="en-US" sz="800" b="0" kern="100">
                <a:effectLst/>
                <a:latin typeface="Segoe UI" panose="020B0502040204020203" pitchFamily="34" charset="0"/>
                <a:ea typeface="Calibri" panose="020F0502020204030204" pitchFamily="34" charset="0"/>
                <a:cs typeface="Segoe UI" panose="020B0502040204020203" pitchFamily="34" charset="0"/>
              </a:rPr>
              <a:t>and </a:t>
            </a:r>
            <a:r>
              <a:rPr lang="en-US" sz="800" b="1" kern="100">
                <a:effectLst/>
                <a:latin typeface="Segoe UI" panose="020B0502040204020203" pitchFamily="34" charset="0"/>
                <a:ea typeface="Calibri" panose="020F0502020204030204" pitchFamily="34" charset="0"/>
                <a:cs typeface="Segoe UI" panose="020B0502040204020203" pitchFamily="34" charset="0"/>
              </a:rPr>
              <a:t>consistent </a:t>
            </a:r>
            <a:r>
              <a:rPr lang="en-US" sz="800" b="0" kern="100">
                <a:effectLst/>
                <a:latin typeface="Segoe UI" panose="020B0502040204020203" pitchFamily="34" charset="0"/>
                <a:ea typeface="Calibri" panose="020F0502020204030204" pitchFamily="34" charset="0"/>
                <a:cs typeface="Segoe UI" panose="020B0502040204020203" pitchFamily="34" charset="0"/>
              </a:rPr>
              <a:t>enforcement across the technical estate to ensure that </a:t>
            </a:r>
          </a:p>
          <a:p>
            <a:pPr marL="171450" indent="-171450">
              <a:buFont typeface="Arial" panose="020B0604020202020204" pitchFamily="34" charset="0"/>
              <a:buChar char="•"/>
            </a:pPr>
            <a:r>
              <a:rPr lang="en-US" sz="800" b="1" kern="100">
                <a:effectLst/>
                <a:latin typeface="Segoe UI" panose="020B0502040204020203" pitchFamily="34" charset="0"/>
                <a:ea typeface="Calibri" panose="020F0502020204030204" pitchFamily="34" charset="0"/>
                <a:cs typeface="Segoe UI" panose="020B0502040204020203" pitchFamily="34" charset="0"/>
              </a:rPr>
              <a:t>Users</a:t>
            </a:r>
            <a:r>
              <a:rPr lang="en-US" sz="800" b="0" kern="100">
                <a:effectLst/>
                <a:latin typeface="Segoe UI" panose="020B0502040204020203" pitchFamily="34" charset="0"/>
                <a:ea typeface="Calibri" panose="020F0502020204030204" pitchFamily="34" charset="0"/>
                <a:cs typeface="Segoe UI" panose="020B0502040204020203" pitchFamily="34" charset="0"/>
              </a:rPr>
              <a:t> have the same (good) experience everywhere across all access methods and paths</a:t>
            </a:r>
          </a:p>
          <a:p>
            <a:pPr marL="171450" indent="-171450">
              <a:buFont typeface="Arial" panose="020B0604020202020204" pitchFamily="34" charset="0"/>
              <a:buChar char="•"/>
            </a:pPr>
            <a:r>
              <a:rPr lang="en-US" sz="800" b="1" kern="100">
                <a:effectLst/>
                <a:latin typeface="Segoe UI" panose="020B0502040204020203" pitchFamily="34" charset="0"/>
                <a:ea typeface="Calibri" panose="020F0502020204030204" pitchFamily="34" charset="0"/>
                <a:cs typeface="Segoe UI" panose="020B0502040204020203" pitchFamily="34" charset="0"/>
              </a:rPr>
              <a:t>Attackers</a:t>
            </a:r>
            <a:r>
              <a:rPr lang="en-US" sz="800" b="0" kern="100">
                <a:effectLst/>
                <a:latin typeface="Segoe UI" panose="020B0502040204020203" pitchFamily="34" charset="0"/>
                <a:ea typeface="Calibri" panose="020F0502020204030204" pitchFamily="34" charset="0"/>
                <a:cs typeface="Segoe UI" panose="020B0502040204020203" pitchFamily="34" charset="0"/>
              </a:rPr>
              <a:t> face the same strong </a:t>
            </a:r>
            <a:r>
              <a:rPr lang="en-US" sz="800" b="0" i="0" kern="100">
                <a:effectLst/>
                <a:latin typeface="Segoe UI" panose="020B0502040204020203" pitchFamily="34" charset="0"/>
                <a:ea typeface="Calibri" panose="020F0502020204030204" pitchFamily="34" charset="0"/>
                <a:cs typeface="Segoe UI" panose="020B0502040204020203" pitchFamily="34" charset="0"/>
              </a:rPr>
              <a:t>defenses when trying to abuse these access paths. It’s critical to </a:t>
            </a:r>
            <a:r>
              <a:rPr lang="en-US" sz="800" kern="100">
                <a:effectLst/>
                <a:latin typeface="Segoe UI" panose="020B0502040204020203" pitchFamily="34" charset="0"/>
                <a:ea typeface="Calibri" panose="020F0502020204030204" pitchFamily="34" charset="0"/>
                <a:cs typeface="Segoe UI" panose="020B0502040204020203" pitchFamily="34" charset="0"/>
              </a:rPr>
              <a:t>remove gaps and inconsistencies between identity and networking (accessing cloud vs. on premises applications) that attackers can exploit to gain access to the organization's resources and business assets. </a:t>
            </a:r>
            <a:endParaRPr lang="en-US" sz="800" b="0" kern="100">
              <a:effectLst/>
              <a:latin typeface="Segoe UI" panose="020B0502040204020203" pitchFamily="34" charset="0"/>
              <a:ea typeface="Calibri" panose="020F0502020204030204" pitchFamily="34" charset="0"/>
              <a:cs typeface="Segoe UI" panose="020B0502040204020203" pitchFamily="34" charset="0"/>
            </a:endParaRPr>
          </a:p>
          <a:p>
            <a:pPr marL="0" indent="0">
              <a:buFont typeface="Arial" panose="020B0604020202020204" pitchFamily="34" charset="0"/>
              <a:buNone/>
            </a:pPr>
            <a:endParaRPr lang="en-US" sz="800" kern="100">
              <a:effectLst/>
              <a:latin typeface="Segoe UI" panose="020B0502040204020203" pitchFamily="34" charset="0"/>
              <a:ea typeface="Calibri" panose="020F0502020204030204" pitchFamily="34" charset="0"/>
              <a:cs typeface="Segoe UI" panose="020B0502040204020203" pitchFamily="34" charset="0"/>
            </a:endParaRPr>
          </a:p>
          <a:p>
            <a:pPr marL="0" indent="0">
              <a:buFont typeface="Arial" panose="020B0604020202020204" pitchFamily="34" charset="0"/>
              <a:buNone/>
            </a:pPr>
            <a:r>
              <a:rPr lang="en-US" sz="800" kern="100">
                <a:effectLst/>
                <a:latin typeface="Segoe UI" panose="020B0502040204020203" pitchFamily="34" charset="0"/>
                <a:ea typeface="Calibri" panose="020F0502020204030204" pitchFamily="34" charset="0"/>
                <a:cs typeface="Segoe UI" panose="020B0502040204020203" pitchFamily="34" charset="0"/>
              </a:rPr>
              <a:t>Microsoft’s approach to access management prioritizes</a:t>
            </a:r>
            <a:endParaRPr lang="en-US" sz="800" b="0" kern="100">
              <a:effectLst/>
              <a:latin typeface="Segoe UI" panose="020B0502040204020203" pitchFamily="34" charset="0"/>
              <a:ea typeface="Calibri" panose="020F0502020204030204" pitchFamily="34" charset="0"/>
              <a:cs typeface="Segoe UI" panose="020B0502040204020203" pitchFamily="34" charset="0"/>
            </a:endParaRPr>
          </a:p>
          <a:p>
            <a:pPr marL="171450" indent="-171450">
              <a:buFont typeface="Arial" panose="020B0604020202020204" pitchFamily="34" charset="0"/>
              <a:buChar char="•"/>
            </a:pPr>
            <a:r>
              <a:rPr lang="en-US" sz="800" b="1" kern="100">
                <a:effectLst/>
                <a:latin typeface="Segoe UI" panose="020B0502040204020203" pitchFamily="34" charset="0"/>
                <a:ea typeface="Calibri" panose="020F0502020204030204" pitchFamily="34" charset="0"/>
                <a:cs typeface="Segoe UI" panose="020B0502040204020203" pitchFamily="34" charset="0"/>
              </a:rPr>
              <a:t>Simplicity and Integration – </a:t>
            </a:r>
            <a:r>
              <a:rPr lang="en-US" sz="800" kern="100">
                <a:effectLst/>
                <a:latin typeface="Segoe UI" panose="020B0502040204020203" pitchFamily="34" charset="0"/>
                <a:ea typeface="Calibri" panose="020F0502020204030204" pitchFamily="34" charset="0"/>
                <a:cs typeface="Segoe UI" panose="020B0502040204020203" pitchFamily="34" charset="0"/>
              </a:rPr>
              <a:t>Many organizations have a complex identity and access architecture composed of many pieces across cloud, on-premises, and more. Microsoft engineered our technologies together to work as one and provide comprehensive coverage for all your important assets, which enables you to remove complexity that creates user friction and attacker opportunity.</a:t>
            </a:r>
          </a:p>
          <a:p>
            <a:pPr marL="171450" indent="-171450">
              <a:buFont typeface="Arial" panose="020B0604020202020204" pitchFamily="34" charset="0"/>
              <a:buChar char="•"/>
            </a:pPr>
            <a:r>
              <a:rPr lang="en-US" sz="800" b="1" kern="100">
                <a:effectLst/>
                <a:latin typeface="Segoe UI" panose="020B0502040204020203" pitchFamily="34" charset="0"/>
                <a:ea typeface="Calibri" panose="020F0502020204030204" pitchFamily="34" charset="0"/>
                <a:cs typeface="Segoe UI" panose="020B0502040204020203" pitchFamily="34" charset="0"/>
              </a:rPr>
              <a:t>Ease of Adoption </a:t>
            </a:r>
            <a:r>
              <a:rPr lang="en-US" sz="800" kern="100">
                <a:effectLst/>
                <a:latin typeface="Segoe UI" panose="020B0502040204020203" pitchFamily="34" charset="0"/>
                <a:ea typeface="Calibri" panose="020F0502020204030204" pitchFamily="34" charset="0"/>
                <a:cs typeface="Segoe UI" panose="020B0502040204020203" pitchFamily="34" charset="0"/>
              </a:rPr>
              <a:t>– Microsoft technology also integrates and interoperates with the technology organizations already have (both 3</a:t>
            </a:r>
            <a:r>
              <a:rPr lang="en-US" sz="800" kern="100" baseline="30000">
                <a:effectLst/>
                <a:latin typeface="Segoe UI" panose="020B0502040204020203" pitchFamily="34" charset="0"/>
                <a:ea typeface="Calibri" panose="020F0502020204030204" pitchFamily="34" charset="0"/>
                <a:cs typeface="Segoe UI" panose="020B0502040204020203" pitchFamily="34" charset="0"/>
              </a:rPr>
              <a:t>rd</a:t>
            </a:r>
            <a:r>
              <a:rPr lang="en-US" sz="800" kern="100">
                <a:effectLst/>
                <a:latin typeface="Segoe UI" panose="020B0502040204020203" pitchFamily="34" charset="0"/>
                <a:ea typeface="Calibri" panose="020F0502020204030204" pitchFamily="34" charset="0"/>
                <a:cs typeface="Segoe UI" panose="020B0502040204020203" pitchFamily="34" charset="0"/>
              </a:rPr>
              <a:t> party solutions and the Microsoft Entra core platform (formerly known as Azure AD) to smooth the journey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kern="100">
                <a:effectLst/>
                <a:latin typeface="Segoe UI" panose="020B0502040204020203" pitchFamily="34" charset="0"/>
                <a:ea typeface="Calibri" panose="020F0502020204030204" pitchFamily="34" charset="0"/>
                <a:cs typeface="Segoe UI" panose="020B0502040204020203" pitchFamily="34" charset="0"/>
              </a:rPr>
              <a:t>Advanced Security </a:t>
            </a:r>
            <a:r>
              <a:rPr lang="en-US" sz="800" b="0" i="0" kern="100">
                <a:effectLst/>
                <a:latin typeface="Segoe UI" panose="020B0502040204020203" pitchFamily="34" charset="0"/>
                <a:ea typeface="Calibri" panose="020F0502020204030204" pitchFamily="34" charset="0"/>
                <a:cs typeface="Segoe UI" panose="020B0502040204020203" pitchFamily="34" charset="0"/>
              </a:rPr>
              <a:t>– Microsoft’s </a:t>
            </a:r>
            <a:r>
              <a:rPr lang="en-US" sz="800" b="0" i="1" kern="100">
                <a:effectLst/>
                <a:latin typeface="Segoe UI" panose="020B0502040204020203" pitchFamily="34" charset="0"/>
                <a:ea typeface="Calibri" panose="020F0502020204030204" pitchFamily="34" charset="0"/>
                <a:cs typeface="Segoe UI" panose="020B0502040204020203" pitchFamily="34" charset="0"/>
              </a:rPr>
              <a:t>Conditional Access </a:t>
            </a:r>
            <a:r>
              <a:rPr lang="en-US" sz="800" b="0" i="0" kern="100">
                <a:effectLst/>
                <a:latin typeface="Segoe UI" panose="020B0502040204020203" pitchFamily="34" charset="0"/>
                <a:ea typeface="Calibri" panose="020F0502020204030204" pitchFamily="34" charset="0"/>
                <a:cs typeface="Segoe UI" panose="020B0502040204020203" pitchFamily="34" charset="0"/>
              </a:rPr>
              <a:t>integrates advanced security techniques including: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0" i="0" kern="100">
                <a:effectLst/>
                <a:latin typeface="Segoe UI" panose="020B0502040204020203" pitchFamily="34" charset="0"/>
                <a:ea typeface="Calibri" panose="020F0502020204030204" pitchFamily="34" charset="0"/>
                <a:cs typeface="Segoe UI" panose="020B0502040204020203" pitchFamily="34" charset="0"/>
              </a:rPr>
              <a:t>Passwordless and multi-factor authentication (MFA)</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0" i="0" kern="100">
                <a:effectLst/>
                <a:latin typeface="Segoe UI" panose="020B0502040204020203" pitchFamily="34" charset="0"/>
                <a:ea typeface="Calibri" panose="020F0502020204030204" pitchFamily="34" charset="0"/>
                <a:cs typeface="Segoe UI" panose="020B0502040204020203" pitchFamily="34" charset="0"/>
              </a:rPr>
              <a:t>Integration of threat intelligence and behavior analytics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0" i="0" kern="100">
                <a:effectLst/>
                <a:latin typeface="Segoe UI" panose="020B0502040204020203" pitchFamily="34" charset="0"/>
                <a:ea typeface="Calibri" panose="020F0502020204030204" pitchFamily="34" charset="0"/>
                <a:cs typeface="Segoe UI" panose="020B0502040204020203" pitchFamily="34" charset="0"/>
              </a:rPr>
              <a:t>Policy enforcement at authentication and during the lifetime of the session</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0" i="0" kern="100">
                <a:effectLst/>
                <a:latin typeface="Segoe UI" panose="020B0502040204020203" pitchFamily="34" charset="0"/>
                <a:ea typeface="Calibri" panose="020F0502020204030204" pitchFamily="34" charset="0"/>
                <a:cs typeface="Segoe UI" panose="020B0502040204020203" pitchFamily="34" charset="0"/>
              </a:rPr>
              <a:t>Integration of device and account integrity signals XDR solutions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0" i="0" kern="100">
                <a:effectLst/>
                <a:latin typeface="Segoe UI" panose="020B0502040204020203" pitchFamily="34" charset="0"/>
                <a:ea typeface="Calibri" panose="020F0502020204030204" pitchFamily="34" charset="0"/>
                <a:cs typeface="Segoe UI" panose="020B0502040204020203" pitchFamily="34" charset="0"/>
              </a:rPr>
              <a:t>…and more</a:t>
            </a:r>
            <a:endParaRPr lang="en-US" sz="800" b="1" i="1" kern="100">
              <a:effectLst/>
              <a:latin typeface="Segoe UI" panose="020B0502040204020203" pitchFamily="34" charset="0"/>
              <a:ea typeface="Calibri" panose="020F0502020204030204"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kern="100">
                <a:effectLst/>
                <a:latin typeface="Segoe UI" panose="020B0502040204020203" pitchFamily="34" charset="0"/>
                <a:ea typeface="Calibri" panose="020F0502020204030204" pitchFamily="34" charset="0"/>
                <a:cs typeface="Segoe UI" panose="020B0502040204020203" pitchFamily="34" charset="0"/>
              </a:rPr>
              <a:t>Identity Centric SSE </a:t>
            </a:r>
            <a:r>
              <a:rPr lang="en-US" sz="800" b="0" kern="100">
                <a:effectLst/>
                <a:latin typeface="Segoe UI" panose="020B0502040204020203" pitchFamily="34" charset="0"/>
                <a:ea typeface="Calibri" panose="020F0502020204030204" pitchFamily="34" charset="0"/>
                <a:cs typeface="Segoe UI" panose="020B0502040204020203" pitchFamily="34" charset="0"/>
              </a:rPr>
              <a:t>– Microsoft converged identity and network access management together with an </a:t>
            </a:r>
            <a:r>
              <a:rPr lang="en-US" sz="800" b="0" i="0" kern="100">
                <a:effectLst/>
                <a:latin typeface="Segoe UI" panose="020B0502040204020203" pitchFamily="34" charset="0"/>
                <a:ea typeface="Calibri" panose="020F0502020204030204" pitchFamily="34" charset="0"/>
                <a:cs typeface="Segoe UI" panose="020B0502040204020203" pitchFamily="34" charset="0"/>
              </a:rPr>
              <a:t>i</a:t>
            </a:r>
            <a:r>
              <a:rPr lang="en-US" sz="800" b="0">
                <a:effectLst/>
                <a:latin typeface="Segoe UI" panose="020B0502040204020203" pitchFamily="34" charset="0"/>
                <a:ea typeface="Times New Roman" panose="02020603050405020304" pitchFamily="18" charset="0"/>
                <a:cs typeface="Segoe UI" panose="020B0502040204020203" pitchFamily="34" charset="0"/>
              </a:rPr>
              <a:t>dentity-centric security service edge (SSE) approach.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0">
                <a:effectLst/>
                <a:latin typeface="Segoe UI" panose="020B0502040204020203" pitchFamily="34" charset="0"/>
                <a:ea typeface="Times New Roman" panose="02020603050405020304" pitchFamily="18" charset="0"/>
                <a:cs typeface="Segoe UI" panose="020B0502040204020203" pitchFamily="34" charset="0"/>
              </a:rPr>
              <a:t>This ensures a good user experience and detection of nuanced and sophisticated attacks through the full rich context of user identity, user behavior, application and business context, and more.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a:effectLst/>
                <a:latin typeface="Segoe UI" panose="020B0502040204020203" pitchFamily="34" charset="0"/>
                <a:ea typeface="Times New Roman" panose="02020603050405020304" pitchFamily="18" charset="0"/>
                <a:cs typeface="Segoe UI" panose="020B0502040204020203" pitchFamily="34" charset="0"/>
              </a:rPr>
              <a:t>This critically important context is much harder to obtain (and sometimes impossible) through a network-centric SSE approach that relies on IP addresses, ports, and parsing network traffic (which is often encrypted). </a:t>
            </a: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Compl</a:t>
            </a:r>
            <a:r>
              <a:rPr lang="en-US" sz="800" b="1">
                <a:latin typeface="Segoe UI" panose="020B0502040204020203" pitchFamily="34" charset="0"/>
                <a:cs typeface="Segoe UI" panose="020B0502040204020203" pitchFamily="34" charset="0"/>
              </a:rPr>
              <a:t>ete Coverage </a:t>
            </a:r>
            <a:r>
              <a:rPr lang="en-US" sz="800" b="0">
                <a:effectLst/>
                <a:latin typeface="Segoe UI" panose="020B0502040204020203" pitchFamily="34" charset="0"/>
                <a:ea typeface="Times New Roman" panose="02020603050405020304" pitchFamily="18" charset="0"/>
                <a:cs typeface="Segoe UI" panose="020B0502040204020203" pitchFamily="34" charset="0"/>
              </a:rPr>
              <a:t>– Microsoft’s C</a:t>
            </a:r>
            <a:r>
              <a:rPr lang="en-US" sz="800">
                <a:effectLst/>
                <a:latin typeface="Segoe UI" panose="020B0502040204020203" pitchFamily="34" charset="0"/>
                <a:ea typeface="Times New Roman" panose="02020603050405020304" pitchFamily="18" charset="0"/>
                <a:cs typeface="Segoe UI" panose="020B0502040204020203" pitchFamily="34" charset="0"/>
              </a:rPr>
              <a:t>onditional Access approach extends to any apps and any resources including</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800" b="0">
                <a:effectLst/>
                <a:latin typeface="Segoe UI" panose="020B0502040204020203" pitchFamily="34" charset="0"/>
                <a:ea typeface="Times New Roman" panose="02020603050405020304" pitchFamily="18" charset="0"/>
                <a:cs typeface="Segoe UI" panose="020B0502040204020203" pitchFamily="34" charset="0"/>
              </a:rPr>
              <a:t>Modern cloud applications</a:t>
            </a:r>
            <a:r>
              <a:rPr lang="en-US" sz="800">
                <a:effectLst/>
                <a:latin typeface="Segoe UI" panose="020B0502040204020203" pitchFamily="34" charset="0"/>
                <a:ea typeface="Times New Roman" panose="02020603050405020304" pitchFamily="18" charset="0"/>
                <a:cs typeface="Segoe UI" panose="020B0502040204020203" pitchFamily="34" charset="0"/>
              </a:rPr>
              <a:t>, including Microsoft 365 apps and resources, Software as a Service (SaaS) applications, and applications supporting </a:t>
            </a:r>
            <a:r>
              <a:rPr lang="en-US" sz="800" err="1">
                <a:effectLst/>
                <a:latin typeface="Segoe UI" panose="020B0502040204020203" pitchFamily="34" charset="0"/>
                <a:ea typeface="Times New Roman" panose="02020603050405020304" pitchFamily="18" charset="0"/>
                <a:cs typeface="Segoe UI" panose="020B0502040204020203" pitchFamily="34" charset="0"/>
              </a:rPr>
              <a:t>moden</a:t>
            </a:r>
            <a:r>
              <a:rPr lang="en-US" sz="800">
                <a:effectLst/>
                <a:latin typeface="Segoe UI" panose="020B0502040204020203" pitchFamily="34" charset="0"/>
                <a:ea typeface="Times New Roman" panose="02020603050405020304" pitchFamily="18" charset="0"/>
                <a:cs typeface="Segoe UI" panose="020B0502040204020203" pitchFamily="34" charset="0"/>
              </a:rPr>
              <a:t> authentication protocols like OAuth/OpenID, SAML, WS-Fed, and more</a:t>
            </a:r>
          </a:p>
          <a:p>
            <a:pPr marL="628650" marR="0" lvl="1"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800">
                <a:effectLst/>
                <a:latin typeface="Segoe UI" panose="020B0502040204020203" pitchFamily="34" charset="0"/>
                <a:ea typeface="Times New Roman" panose="02020603050405020304" pitchFamily="18" charset="0"/>
                <a:cs typeface="Segoe UI" panose="020B0502040204020203" pitchFamily="34" charset="0"/>
              </a:rPr>
              <a:t>Private and Legacy applications including various generations applications, private web applications, and more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6835F6-5815-4F07-84B5-E09D44EBAC4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406969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z="800" b="1">
                <a:latin typeface="Segoe UI" panose="020B0502040204020203" pitchFamily="34" charset="0"/>
                <a:cs typeface="Segoe UI" panose="020B0502040204020203" pitchFamily="34" charset="0"/>
              </a:rPr>
              <a:t>Key Takeaway:</a:t>
            </a:r>
            <a:r>
              <a:rPr lang="en-US" sz="800">
                <a:latin typeface="Segoe UI" panose="020B0502040204020203" pitchFamily="34" charset="0"/>
                <a:cs typeface="Segoe UI" panose="020B0502040204020203" pitchFamily="34" charset="0"/>
              </a:rPr>
              <a:t> This is an overview of the key capabilities to enable secure access to any resource anywhere. </a:t>
            </a:r>
          </a:p>
          <a:p>
            <a:endParaRPr lang="en-US" sz="8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a:latin typeface="Segoe UI" panose="020B0502040204020203" pitchFamily="34" charset="0"/>
                <a:cs typeface="Segoe UI" panose="020B0502040204020203" pitchFamily="34" charset="0"/>
              </a:rPr>
              <a:t>Access Management is a key component of a Zero Trust strategy to ensure that authorized people (and services) have access to the right resources in the right conditions</a:t>
            </a:r>
          </a:p>
          <a:p>
            <a:endParaRPr lang="en-US" sz="8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a:latin typeface="Segoe UI" panose="020B0502040204020203" pitchFamily="34" charset="0"/>
                <a:cs typeface="Segoe UI" panose="020B0502040204020203" pitchFamily="34" charset="0"/>
              </a:rPr>
              <a:t>Enabling this requires multiple access management capabilities including:</a:t>
            </a:r>
          </a:p>
          <a:p>
            <a:endParaRPr lang="en-US" sz="800">
              <a:latin typeface="Segoe UI" panose="020B0502040204020203" pitchFamily="34" charset="0"/>
              <a:cs typeface="Segoe UI" panose="020B0502040204020203" pitchFamily="34" charset="0"/>
            </a:endParaRPr>
          </a:p>
          <a:p>
            <a:pPr marL="171450"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(LEFT) Validating and Measuring Risk </a:t>
            </a:r>
            <a:r>
              <a:rPr lang="en-US" sz="800" b="0">
                <a:latin typeface="Segoe UI" panose="020B0502040204020203" pitchFamily="34" charset="0"/>
                <a:cs typeface="Segoe UI" panose="020B0502040204020203" pitchFamily="34" charset="0"/>
              </a:rPr>
              <a:t>to ensure that attackers can’t get unauthorized access to the organization’s resource via </a:t>
            </a:r>
            <a:r>
              <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common attack vectors such as password spray, compromised devices, watering holes, drive-by downloads, credential theft, and much </a:t>
            </a:r>
            <a:r>
              <a:rPr kumimoji="0" lang="en-US" sz="800" b="0" i="0" u="none" strike="noStrike" kern="1200" cap="none" spc="0" normalizeH="0" baseline="0" noProof="0" err="1">
                <a:ln>
                  <a:noFill/>
                </a:ln>
                <a:effectLst/>
                <a:uLnTx/>
                <a:uFillTx/>
                <a:latin typeface="Segoe UI" panose="020B0502040204020203" pitchFamily="34" charset="0"/>
                <a:ea typeface="Segoe UI Black" panose="020B0A02040204020203" pitchFamily="34" charset="0"/>
                <a:cs typeface="Segoe UI" panose="020B0502040204020203" pitchFamily="34" charset="0"/>
              </a:rPr>
              <a:t>much</a:t>
            </a:r>
            <a:r>
              <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 more. </a:t>
            </a:r>
            <a:br>
              <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br>
            <a:r>
              <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This requires measuring</a:t>
            </a:r>
            <a:endParaRPr lang="en-US" sz="800" b="0">
              <a:latin typeface="Segoe UI" panose="020B0502040204020203" pitchFamily="34" charset="0"/>
              <a:cs typeface="Segoe UI" panose="020B0502040204020203" pitchFamily="34" charset="0"/>
            </a:endParaRPr>
          </a:p>
          <a:p>
            <a:pPr marL="400050" indent="-171450" defTabSz="914344">
              <a:spcAft>
                <a:spcPts val="600"/>
              </a:spcAft>
              <a:buFont typeface="Arial" panose="020B0604020202020204" pitchFamily="34" charset="0"/>
              <a:buChar char="•"/>
              <a:defRPr/>
            </a:pPr>
            <a:r>
              <a:rPr lang="en-US" sz="800" b="1">
                <a:latin typeface="Segoe UI" panose="020B0502040204020203" pitchFamily="34" charset="0"/>
                <a:ea typeface="Segoe UI Black" panose="020B0A02040204020203" pitchFamily="34" charset="0"/>
                <a:cs typeface="Segoe UI" panose="020B0502040204020203" pitchFamily="34" charset="0"/>
              </a:rPr>
              <a:t>User/Identity Risk </a:t>
            </a:r>
            <a:r>
              <a:rPr lang="en-US" sz="800" b="0">
                <a:latin typeface="Segoe UI" panose="020B0502040204020203" pitchFamily="34" charset="0"/>
                <a:ea typeface="Segoe UI Black" panose="020B0A02040204020203" pitchFamily="34" charset="0"/>
                <a:cs typeface="Segoe UI" panose="020B0502040204020203" pitchFamily="34" charset="0"/>
              </a:rPr>
              <a:t>– </a:t>
            </a:r>
            <a:r>
              <a:rPr lang="en-US" sz="800" b="0" i="0">
                <a:latin typeface="Segoe UI" panose="020B0502040204020203" pitchFamily="34" charset="0"/>
                <a:ea typeface="Segoe UI Black" panose="020B0A02040204020203" pitchFamily="34" charset="0"/>
                <a:cs typeface="Segoe UI" panose="020B0502040204020203" pitchFamily="34" charset="0"/>
              </a:rPr>
              <a:t>to protect against compromised accounts, passwords, authentication tokens, and other credentials through behavior analytics, threat intelligence, and more. </a:t>
            </a:r>
          </a:p>
          <a:p>
            <a:pPr marL="400050" marR="0" lvl="0" indent="-171450" algn="l" defTabSz="914344"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Device Risk – </a:t>
            </a:r>
            <a:r>
              <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to protect against access by compromised and vulnerable devices through integration with device management, endpoint detection and response (EDR) capabilities, and more.</a:t>
            </a:r>
          </a:p>
          <a:p>
            <a:pPr marL="228600" marR="0" lvl="0" indent="0" algn="l" defTabSz="914344" rtl="0" eaLnBrk="1" fontAlgn="auto" latinLnBrk="0" hangingPunct="1">
              <a:lnSpc>
                <a:spcPct val="100000"/>
              </a:lnSpc>
              <a:spcBef>
                <a:spcPts val="0"/>
              </a:spcBef>
              <a:spcAft>
                <a:spcPts val="600"/>
              </a:spcAft>
              <a:buClrTx/>
              <a:buSzTx/>
              <a:buFont typeface="Arial" panose="020B0604020202020204" pitchFamily="34" charset="0"/>
              <a:buNone/>
              <a:tabLst/>
              <a:defRPr/>
            </a:pPr>
            <a:endPar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(MIDDLE) Policy Enforcement and Remediation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ensures that these risk measurements are acted upon by a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Security Policy Engine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that integrates the user/identity, device, and other threat intelligence signals into policy decisions that enforce the organization’s policy on all access requests</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(RIGHT) Access Paths/Technologies (Right)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carry out these decisions (via </a:t>
            </a:r>
            <a:r>
              <a:rPr kumimoji="0" lang="en-US" sz="800" b="0" i="1"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Direct Application Access and VPN</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 and extend them to additional policy and monitoring (</a:t>
            </a:r>
            <a:r>
              <a:rPr kumimoji="0" lang="en-US" sz="800" b="0" i="1" u="none" strike="noStrike" kern="1200" cap="none" spc="0" normalizeH="0" baseline="0" noProof="0">
                <a:ln>
                  <a:noFill/>
                </a:ln>
                <a:effectLst/>
                <a:uLnTx/>
                <a:uFillTx/>
                <a:latin typeface="Segoe UI" panose="020B0502040204020203" pitchFamily="34" charset="0"/>
                <a:cs typeface="Segoe UI" panose="020B0502040204020203" pitchFamily="34" charset="0"/>
              </a:rPr>
              <a:t>via SSE</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Direct Application Access </a:t>
            </a:r>
            <a:r>
              <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through modern authentication protocols enforces these core adaptive access policies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a:latin typeface="Segoe UI" panose="020B0502040204020203" pitchFamily="34" charset="0"/>
                <a:ea typeface="Segoe UI Black" panose="020B0A02040204020203" pitchFamily="34" charset="0"/>
                <a:cs typeface="Segoe UI" panose="020B0502040204020203" pitchFamily="34" charset="0"/>
              </a:rPr>
              <a:t>Virtual Private Network (VPN) </a:t>
            </a:r>
            <a:r>
              <a:rPr lang="en-US" sz="800" b="0" i="0">
                <a:latin typeface="Segoe UI" panose="020B0502040204020203" pitchFamily="34" charset="0"/>
                <a:ea typeface="Segoe UI Black" panose="020B0A02040204020203" pitchFamily="34" charset="0"/>
                <a:cs typeface="Segoe UI" panose="020B0502040204020203" pitchFamily="34" charset="0"/>
              </a:rPr>
              <a:t>– This l</a:t>
            </a:r>
            <a:r>
              <a:rPr kumimoji="0" lang="en-US" sz="800" b="0" i="0" u="none" strike="noStrike" kern="1200" cap="none" spc="0" normalizeH="0" baseline="0" noProof="0" err="1">
                <a:ln>
                  <a:noFill/>
                </a:ln>
                <a:effectLst/>
                <a:uLnTx/>
                <a:uFillTx/>
                <a:latin typeface="Segoe UI" panose="020B0502040204020203" pitchFamily="34" charset="0"/>
                <a:cs typeface="Segoe UI" panose="020B0502040204020203" pitchFamily="34" charset="0"/>
              </a:rPr>
              <a:t>egacy</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 technology provides access to private applications by providing to access to private networks. VPN Usage should be retired for user access because of</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High security risk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 VPN presents a higher risk than other modern options because</a:t>
            </a:r>
          </a:p>
          <a:p>
            <a:pPr marL="1543050" marR="0" lvl="3"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VPN provides full network access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rather than per-application access, enabling users (and attackers who compromise them) to access many more resources than needed, violating the least privilege principle. </a:t>
            </a:r>
          </a:p>
          <a:p>
            <a:pPr marL="1543050" marR="0" lvl="3"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VPN often has weaker authentication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mechanisms than a modern adaptive access approach such as password only or weaker forms of MFA that aren’t phishing resistant. Some authentication weaknesses can be mitigated by having the VPN use Conditional Access, so this should be an early priority to start improving security during your modernization plans. </a:t>
            </a:r>
          </a:p>
          <a:p>
            <a:pPr marL="1543050" marR="0" lvl="3"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VPNs often have security maintenance gaps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because of how difficult or complex it is to apply security patches/updates and secure configurations. </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Poor user experience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 VPNs often reduce user productivity because of extra authentication prompts and steps, performance limitations, and reliability issues.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Security Service Edge (SSE) </a:t>
            </a:r>
            <a:r>
              <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provides a seamless user experience and integrates </a:t>
            </a:r>
            <a:r>
              <a:rPr lang="en-US" sz="800" b="0">
                <a:latin typeface="Segoe UI" panose="020B0502040204020203" pitchFamily="34" charset="0"/>
                <a:cs typeface="Segoe UI" panose="020B0502040204020203" pitchFamily="34" charset="0"/>
              </a:rPr>
              <a:t>additional security policy and monitoring on top of the core security policy. This takes the form of  </a:t>
            </a:r>
            <a:r>
              <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Zero Trust Network Access (ZTNA), secure web gateway (SWG), Cloud Access Security Broker (CASB), and Firewall-as-a-Service (</a:t>
            </a:r>
            <a:r>
              <a:rPr kumimoji="0" lang="en-US" sz="800" b="0" i="0" u="none" strike="noStrike" kern="1200" cap="none" spc="0" normalizeH="0" baseline="0" noProof="0" err="1">
                <a:ln>
                  <a:noFill/>
                </a:ln>
                <a:effectLst/>
                <a:uLnTx/>
                <a:uFillTx/>
                <a:latin typeface="Segoe UI" panose="020B0502040204020203" pitchFamily="34" charset="0"/>
                <a:ea typeface="Segoe UI Black" panose="020B0A02040204020203" pitchFamily="34" charset="0"/>
                <a:cs typeface="Segoe UI" panose="020B0502040204020203" pitchFamily="34" charset="0"/>
              </a:rPr>
              <a:t>FWaaS</a:t>
            </a:r>
            <a:r>
              <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 </a:t>
            </a:r>
          </a:p>
          <a:p>
            <a:pPr marL="0" marR="0">
              <a:lnSpc>
                <a:spcPct val="107000"/>
              </a:lnSpc>
              <a:spcBef>
                <a:spcPts val="0"/>
              </a:spcBef>
              <a:spcAft>
                <a:spcPts val="800"/>
              </a:spcAft>
            </a:pPr>
            <a:r>
              <a:rPr lang="en-US" sz="800" b="1" i="1">
                <a:effectLst/>
                <a:latin typeface="Segoe UI" panose="020B0502040204020203" pitchFamily="34" charset="0"/>
                <a:ea typeface="Calibri" panose="020F0502020204030204" pitchFamily="34" charset="0"/>
                <a:cs typeface="Segoe UI" panose="020B0502040204020203" pitchFamily="34" charset="0"/>
              </a:rPr>
              <a:t>  </a:t>
            </a:r>
            <a:endParaRPr lang="en-US" sz="800">
              <a:effectLst/>
              <a:latin typeface="Segoe UI" panose="020B0502040204020203" pitchFamily="34" charset="0"/>
              <a:ea typeface="Calibri" panose="020F0502020204030204"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(BOTTOM) Segmentation </a:t>
            </a:r>
            <a:r>
              <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 additionally, organizations can implement technology for user access and between applications/workloads that isolate them from each other for additional restriction of attacker movement.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Macro- and Micro-segmentation </a:t>
            </a:r>
            <a:r>
              <a:rPr kumimoji="0" lang="en-US" sz="800" b="0" i="0" u="none" strike="noStrike" kern="1200" cap="none" spc="0" normalizeH="0" baseline="0" noProof="0">
                <a:ln>
                  <a:noFill/>
                </a:ln>
                <a:effectLst/>
                <a:uLnTx/>
                <a:uFillTx/>
                <a:latin typeface="Segoe UI" panose="020B0502040204020203" pitchFamily="34" charset="0"/>
                <a:ea typeface="Segoe UI Black" panose="020B0A02040204020203" pitchFamily="34" charset="0"/>
                <a:cs typeface="Segoe UI" panose="020B0502040204020203" pitchFamily="34" charset="0"/>
              </a:rPr>
              <a:t>implement controls to limit unneeded communications between workloads using </a:t>
            </a:r>
            <a:r>
              <a:rPr lang="en-US" sz="800" b="0" i="0">
                <a:latin typeface="Segoe UI" panose="020B0502040204020203" pitchFamily="34" charset="0"/>
                <a:ea typeface="Segoe UI Black" panose="020B0A02040204020203" pitchFamily="34" charset="0"/>
                <a:cs typeface="Segoe UI" panose="020B0502040204020203" pitchFamily="34" charset="0"/>
              </a:rPr>
              <a:t>using identity, </a:t>
            </a:r>
            <a:r>
              <a:rPr lang="en-US" sz="800" i="0">
                <a:latin typeface="Segoe UI" panose="020B0502040204020203" pitchFamily="34" charset="0"/>
                <a:ea typeface="Segoe UI Black" panose="020B0A02040204020203" pitchFamily="34" charset="0"/>
                <a:cs typeface="Segoe UI" panose="020B0502040204020203" pitchFamily="34" charset="0"/>
              </a:rPr>
              <a:t>network, app, and other controls.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8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i="0">
                <a:latin typeface="Segoe UI" panose="020B0502040204020203" pitchFamily="34" charset="0"/>
                <a:cs typeface="Segoe UI" panose="020B0502040204020203" pitchFamily="34" charset="0"/>
              </a:rPr>
              <a:t>Effective security requires integration of these technical components together to provide complete and consistent policy enforcement across the technical estate</a:t>
            </a:r>
          </a:p>
        </p:txBody>
      </p:sp>
      <p:sp>
        <p:nvSpPr>
          <p:cNvPr id="4" name="Slide Number Placeholder 3"/>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75A10CA-C02B-42D6-938B-A2C2E4E047F4}"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07063685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z="800" b="1">
                <a:latin typeface="Segoe UI" panose="020B0502040204020203" pitchFamily="34" charset="0"/>
                <a:cs typeface="Segoe UI" panose="020B0502040204020203" pitchFamily="34" charset="0"/>
              </a:rPr>
              <a:t>Key Takeaway:</a:t>
            </a:r>
            <a:r>
              <a:rPr lang="en-US" sz="800">
                <a:latin typeface="Segoe UI" panose="020B0502040204020203" pitchFamily="34" charset="0"/>
                <a:cs typeface="Segoe UI" panose="020B0502040204020203" pitchFamily="34" charset="0"/>
              </a:rPr>
              <a:t> These are the Microsoft technologies that enable secure access to any resource anywhere. </a:t>
            </a:r>
          </a:p>
          <a:p>
            <a:pPr marL="0" marR="0">
              <a:spcBef>
                <a:spcPts val="0"/>
              </a:spcBef>
              <a:spcAft>
                <a:spcPts val="800"/>
              </a:spcAft>
            </a:pPr>
            <a:endParaRPr kumimoji="0" lang="en-US" sz="800" b="1" i="1" u="none" strike="noStrike" kern="1200" cap="none" spc="0" normalizeH="0" baseline="0" noProof="0">
              <a:ln>
                <a:noFill/>
              </a:ln>
              <a:effectLst/>
              <a:uLnTx/>
              <a:uFillTx/>
              <a:latin typeface="Segoe UI" panose="020B0502040204020203" pitchFamily="34" charset="0"/>
              <a:ea typeface="Calibri" panose="020F0502020204030204" pitchFamily="34" charset="0"/>
              <a:cs typeface="Segoe UI" panose="020B0502040204020203" pitchFamily="34" charset="0"/>
            </a:endParaRPr>
          </a:p>
          <a:p>
            <a:pPr marL="171450" marR="0" indent="-171450">
              <a:spcBef>
                <a:spcPts val="0"/>
              </a:spcBef>
              <a:spcAft>
                <a:spcPts val="800"/>
              </a:spcAft>
              <a:buFont typeface="Arial" panose="020B0604020202020204" pitchFamily="34" charset="0"/>
              <a:buChar char="•"/>
            </a:pPr>
            <a:r>
              <a:rPr lang="en-US" sz="800" b="1">
                <a:latin typeface="Segoe UI" panose="020B0502040204020203" pitchFamily="34" charset="0"/>
                <a:cs typeface="Segoe UI" panose="020B0502040204020203" pitchFamily="34" charset="0"/>
              </a:rPr>
              <a:t>Microsoft Entra ID (formerly Azure AD) – </a:t>
            </a:r>
            <a:r>
              <a:rPr lang="en-US" sz="800">
                <a:effectLst/>
                <a:latin typeface="Segoe UI" panose="020B0502040204020203" pitchFamily="34" charset="0"/>
                <a:cs typeface="Segoe UI" panose="020B0502040204020203" pitchFamily="34" charset="0"/>
              </a:rPr>
              <a:t>Microsoft Entra ID is a cloud-based identity and access management service that enables your employees to securely access any resources on cloud services or on premises. </a:t>
            </a:r>
            <a:endParaRPr lang="en-US" sz="800" b="1">
              <a:latin typeface="Segoe UI" panose="020B0502040204020203" pitchFamily="34" charset="0"/>
              <a:cs typeface="Segoe UI" panose="020B0502040204020203" pitchFamily="34" charset="0"/>
            </a:endParaRPr>
          </a:p>
          <a:p>
            <a:pPr marL="171450" marR="0" lvl="0" indent="-171450" algn="l" defTabSz="914400" rtl="0" eaLnBrk="1" fontAlgn="auto" latinLnBrk="0" hangingPunct="1">
              <a:spcBef>
                <a:spcPts val="0"/>
              </a:spcBef>
              <a:spcAft>
                <a:spcPts val="800"/>
              </a:spcAft>
              <a:buClrTx/>
              <a:buSzTx/>
              <a:buFont typeface="Arial" panose="020B0604020202020204" pitchFamily="34" charset="0"/>
              <a:buChar char="•"/>
              <a:tabLst/>
              <a:defRPr/>
            </a:pPr>
            <a:r>
              <a:rPr lang="en-US" sz="800" b="1">
                <a:latin typeface="Segoe UI" panose="020B0502040204020203" pitchFamily="34" charset="0"/>
                <a:cs typeface="Segoe UI" panose="020B0502040204020203" pitchFamily="34" charset="0"/>
              </a:rPr>
              <a:t>Microsoft Entra Conditional Access - </a:t>
            </a:r>
            <a:r>
              <a:rPr lang="en-US" sz="800">
                <a:effectLst/>
                <a:latin typeface="Segoe UI" panose="020B0502040204020203" pitchFamily="34" charset="0"/>
                <a:cs typeface="Segoe UI" panose="020B0502040204020203" pitchFamily="34" charset="0"/>
              </a:rPr>
              <a:t>Conditional Access provides centralized policy control for data and applications by enforcing conditions on account authentication, network location, device health/compliance, and other risk factors. </a:t>
            </a:r>
            <a:br>
              <a:rPr lang="en-US" sz="800">
                <a:effectLst/>
                <a:latin typeface="Segoe UI" panose="020B0502040204020203" pitchFamily="34" charset="0"/>
                <a:cs typeface="Segoe UI" panose="020B0502040204020203" pitchFamily="34" charset="0"/>
              </a:rPr>
            </a:br>
            <a:r>
              <a:rPr lang="en-US" sz="800">
                <a:effectLst/>
                <a:latin typeface="Segoe UI" panose="020B0502040204020203" pitchFamily="34" charset="0"/>
                <a:cs typeface="Segoe UI" panose="020B0502040204020203" pitchFamily="34" charset="0"/>
                <a:hlinkClick r:id="rId3">
                  <a:extLst>
                    <a:ext uri="{A12FA001-AC4F-418D-AE19-62706E023703}">
                      <ahyp:hlinkClr xmlns:ahyp="http://schemas.microsoft.com/office/drawing/2018/hyperlinkcolor" val="tx"/>
                    </a:ext>
                  </a:extLst>
                </a:hlinkClick>
              </a:rPr>
              <a:t>https://learn.microsoft.com/azure/active-directory/conditional-access/overview</a:t>
            </a:r>
            <a:endParaRPr lang="en-US" sz="800" b="1">
              <a:effectLst/>
              <a:latin typeface="Segoe UI" panose="020B0502040204020203" pitchFamily="34" charset="0"/>
              <a:cs typeface="Segoe UI" panose="020B0502040204020203" pitchFamily="34" charset="0"/>
            </a:endParaRPr>
          </a:p>
          <a:p>
            <a:pPr marL="171450" marR="0" lvl="0" indent="-171450" algn="l" defTabSz="914400" rtl="0" eaLnBrk="1" fontAlgn="auto" latinLnBrk="0" hangingPunct="1">
              <a:spcBef>
                <a:spcPts val="0"/>
              </a:spcBef>
              <a:spcAft>
                <a:spcPts val="800"/>
              </a:spcAft>
              <a:buClrTx/>
              <a:buSzTx/>
              <a:buFont typeface="Arial" panose="020B0604020202020204" pitchFamily="34" charset="0"/>
              <a:buChar char="•"/>
              <a:tabLst/>
              <a:defRPr/>
            </a:pPr>
            <a:r>
              <a:rPr lang="en-US" sz="800" b="1">
                <a:latin typeface="Segoe UI" panose="020B0502040204020203" pitchFamily="34" charset="0"/>
                <a:cs typeface="Segoe UI" panose="020B0502040204020203" pitchFamily="34" charset="0"/>
              </a:rPr>
              <a:t>Entra Internet Access and Private Access (preview) - </a:t>
            </a:r>
            <a:r>
              <a:rPr lang="en-US" sz="800">
                <a:effectLst/>
                <a:latin typeface="Segoe UI" panose="020B0502040204020203" pitchFamily="34" charset="0"/>
                <a:cs typeface="Segoe UI" panose="020B0502040204020203" pitchFamily="34" charset="0"/>
              </a:rPr>
              <a:t>Microsoft Entra Internet Access &amp; Private Access (coupled with Microsoft Defender for Cloud Apps) are uniquely built as a solution that converges network, identity, and endpoint access controls so you can secure access to any app or resource, from anywhere</a:t>
            </a:r>
            <a:br>
              <a:rPr lang="en-US" sz="800">
                <a:effectLst/>
                <a:latin typeface="Segoe UI" panose="020B0502040204020203" pitchFamily="34" charset="0"/>
                <a:cs typeface="Segoe UI" panose="020B0502040204020203" pitchFamily="34" charset="0"/>
              </a:rPr>
            </a:br>
            <a:r>
              <a:rPr lang="en-US" sz="800">
                <a:effectLst/>
                <a:latin typeface="Segoe UI" panose="020B0502040204020203" pitchFamily="34" charset="0"/>
                <a:cs typeface="Segoe UI" panose="020B0502040204020203" pitchFamily="34" charset="0"/>
                <a:hlinkClick r:id="rId4">
                  <a:extLst>
                    <a:ext uri="{A12FA001-AC4F-418D-AE19-62706E023703}">
                      <ahyp:hlinkClr xmlns:ahyp="http://schemas.microsoft.com/office/drawing/2018/hyperlinkcolor" val="tx"/>
                    </a:ext>
                  </a:extLst>
                </a:hlinkClick>
              </a:rPr>
              <a:t>https://learn.microsoft.com/azure/global-secure-access/overview-what-is-global-secure-access</a:t>
            </a:r>
            <a:endParaRPr lang="en-US" sz="800">
              <a:effectLst/>
              <a:latin typeface="Segoe UI" panose="020B0502040204020203" pitchFamily="34" charset="0"/>
              <a:cs typeface="Segoe UI" panose="020B0502040204020203" pitchFamily="34" charset="0"/>
            </a:endParaRPr>
          </a:p>
          <a:p>
            <a:pPr marL="171450" marR="0" lvl="0" indent="-171450" algn="l" defTabSz="914400" rtl="0" eaLnBrk="1" fontAlgn="auto" latinLnBrk="0" hangingPunct="1">
              <a:spcBef>
                <a:spcPts val="0"/>
              </a:spcBef>
              <a:spcAft>
                <a:spcPts val="800"/>
              </a:spcAft>
              <a:buClrTx/>
              <a:buSzTx/>
              <a:buFont typeface="Arial" panose="020B0604020202020204" pitchFamily="34" charset="0"/>
              <a:buChar char="•"/>
              <a:tabLst/>
              <a:defRPr/>
            </a:pPr>
            <a:r>
              <a:rPr lang="en-US" sz="800" b="1">
                <a:latin typeface="Segoe UI" panose="020B0502040204020203" pitchFamily="34" charset="0"/>
                <a:cs typeface="Segoe UI" panose="020B0502040204020203" pitchFamily="34" charset="0"/>
              </a:rPr>
              <a:t>Microsoft Intune - </a:t>
            </a:r>
            <a:r>
              <a:rPr lang="en-US" sz="800">
                <a:effectLst/>
                <a:latin typeface="Segoe UI" panose="020B0502040204020203" pitchFamily="34" charset="0"/>
                <a:cs typeface="Segoe UI" panose="020B0502040204020203" pitchFamily="34" charset="0"/>
              </a:rPr>
              <a:t>Microsoft Intune is a cloud-based mobile device management (MDM) and mobile application management (MAM) service. Intune integrates with Conditional Access to provide device security health signals from it’s own data as well as MDE.</a:t>
            </a:r>
            <a:br>
              <a:rPr lang="en-US" sz="800">
                <a:effectLst/>
                <a:latin typeface="Segoe UI" panose="020B0502040204020203" pitchFamily="34" charset="0"/>
                <a:cs typeface="Segoe UI" panose="020B0502040204020203" pitchFamily="34" charset="0"/>
              </a:rPr>
            </a:br>
            <a:r>
              <a:rPr lang="en-US" sz="800">
                <a:effectLst/>
                <a:latin typeface="Segoe UI" panose="020B0502040204020203" pitchFamily="34" charset="0"/>
                <a:cs typeface="Segoe UI" panose="020B0502040204020203" pitchFamily="34" charset="0"/>
                <a:hlinkClick r:id="rId5">
                  <a:extLst>
                    <a:ext uri="{A12FA001-AC4F-418D-AE19-62706E023703}">
                      <ahyp:hlinkClr xmlns:ahyp="http://schemas.microsoft.com/office/drawing/2018/hyperlinkcolor" val="tx"/>
                    </a:ext>
                  </a:extLst>
                </a:hlinkClick>
              </a:rPr>
              <a:t>https://learn.microsoft.com/mem/intune/</a:t>
            </a:r>
            <a:endParaRPr lang="en-US" sz="800" b="1">
              <a:latin typeface="Segoe UI" panose="020B0502040204020203" pitchFamily="34" charset="0"/>
              <a:cs typeface="Segoe UI" panose="020B0502040204020203" pitchFamily="34" charset="0"/>
            </a:endParaRPr>
          </a:p>
          <a:p>
            <a:pPr marL="628650" marR="0" lvl="1" indent="-171450" algn="l" defTabSz="914400" rtl="0" eaLnBrk="1" fontAlgn="auto" latinLnBrk="0" hangingPunct="1">
              <a:spcBef>
                <a:spcPts val="0"/>
              </a:spcBef>
              <a:spcAft>
                <a:spcPts val="800"/>
              </a:spcAft>
              <a:buClrTx/>
              <a:buSzTx/>
              <a:buFont typeface="Arial" panose="020B0604020202020204" pitchFamily="34" charset="0"/>
              <a:buChar char="•"/>
              <a:tabLst/>
              <a:defRPr/>
            </a:pPr>
            <a:r>
              <a:rPr lang="en-US" sz="800" b="1">
                <a:latin typeface="Segoe UI" panose="020B0502040204020203" pitchFamily="34" charset="0"/>
                <a:cs typeface="Segoe UI" panose="020B0502040204020203" pitchFamily="34" charset="0"/>
              </a:rPr>
              <a:t>Microsoft Defender </a:t>
            </a:r>
            <a:r>
              <a:rPr lang="en-US" sz="800" b="1">
                <a:effectLst/>
                <a:latin typeface="Segoe UI" panose="020B0502040204020203" pitchFamily="34" charset="0"/>
                <a:cs typeface="Segoe UI" panose="020B0502040204020203" pitchFamily="34" charset="0"/>
              </a:rPr>
              <a:t>for Endpoints (MDE</a:t>
            </a:r>
            <a:r>
              <a:rPr lang="en-US" sz="800">
                <a:effectLst/>
                <a:latin typeface="Segoe UI" panose="020B0502040204020203" pitchFamily="34" charset="0"/>
                <a:cs typeface="Segoe UI" panose="020B0502040204020203" pitchFamily="34" charset="0"/>
              </a:rPr>
              <a:t>, formerly Defender ATP) provides Endpoint Detection and Response (EDR), Threat and Vulnerability Management (TVM),  automated incident investigation/remediation, and more for Windows, Linux, iOS, and Android</a:t>
            </a:r>
            <a:br>
              <a:rPr lang="en-US" sz="800">
                <a:effectLst/>
                <a:latin typeface="Segoe UI" panose="020B0502040204020203" pitchFamily="34" charset="0"/>
                <a:cs typeface="Segoe UI" panose="020B0502040204020203" pitchFamily="34" charset="0"/>
              </a:rPr>
            </a:br>
            <a:r>
              <a:rPr lang="en-CA" sz="800">
                <a:effectLst/>
                <a:latin typeface="Segoe UI" panose="020B0502040204020203" pitchFamily="34" charset="0"/>
                <a:cs typeface="Segoe UI" panose="020B0502040204020203" pitchFamily="34" charset="0"/>
                <a:hlinkClick r:id="rId6">
                  <a:extLst>
                    <a:ext uri="{A12FA001-AC4F-418D-AE19-62706E023703}">
                      <ahyp:hlinkClr xmlns:ahyp="http://schemas.microsoft.com/office/drawing/2018/hyperlinkcolor" val="tx"/>
                    </a:ext>
                  </a:extLst>
                </a:hlinkClick>
              </a:rPr>
              <a:t>https://docs.microsoft.com/windows/security/threat-protection/windows-defender-atp/windows-defender-advanced-threat-protection</a:t>
            </a:r>
            <a:endParaRPr lang="en-US" sz="800" b="1">
              <a:latin typeface="Segoe UI" panose="020B0502040204020203" pitchFamily="34" charset="0"/>
              <a:cs typeface="Segoe UI" panose="020B0502040204020203" pitchFamily="34" charset="0"/>
            </a:endParaRPr>
          </a:p>
          <a:p>
            <a:pPr marL="171450" marR="0" lvl="0" indent="-171450" algn="l" defTabSz="914400" rtl="0" eaLnBrk="1" fontAlgn="auto" latinLnBrk="0" hangingPunct="1">
              <a:spcBef>
                <a:spcPts val="0"/>
              </a:spcBef>
              <a:spcAft>
                <a:spcPts val="800"/>
              </a:spcAft>
              <a:buClrTx/>
              <a:buSzTx/>
              <a:buFont typeface="Arial" panose="020B0604020202020204" pitchFamily="34" charset="0"/>
              <a:buChar char="•"/>
              <a:tabLst/>
              <a:defRPr/>
            </a:pPr>
            <a:r>
              <a:rPr lang="en-US" sz="800" b="1">
                <a:latin typeface="Segoe UI" panose="020B0502040204020203" pitchFamily="34" charset="0"/>
                <a:cs typeface="Segoe UI" panose="020B0502040204020203" pitchFamily="34" charset="0"/>
              </a:rPr>
              <a:t>Microsoft Entra ID Self Service Password Reset (SSPR) - </a:t>
            </a:r>
            <a:r>
              <a:rPr lang="en-US" sz="800">
                <a:effectLst/>
                <a:latin typeface="Segoe UI" panose="020B0502040204020203" pitchFamily="34" charset="0"/>
                <a:cs typeface="Segoe UI" panose="020B0502040204020203" pitchFamily="34" charset="0"/>
              </a:rPr>
              <a:t>(formerly Azure AD SSPR) gives users the ability to change or reset their password, with no administrator or help desk involvement. </a:t>
            </a:r>
            <a:br>
              <a:rPr lang="en-US" sz="800">
                <a:effectLst/>
                <a:latin typeface="Segoe UI" panose="020B0502040204020203" pitchFamily="34" charset="0"/>
                <a:cs typeface="Segoe UI" panose="020B0502040204020203" pitchFamily="34" charset="0"/>
              </a:rPr>
            </a:br>
            <a:r>
              <a:rPr lang="en-US" sz="800">
                <a:effectLst/>
                <a:latin typeface="Segoe UI" panose="020B0502040204020203" pitchFamily="34" charset="0"/>
                <a:cs typeface="Segoe UI" panose="020B0502040204020203" pitchFamily="34" charset="0"/>
                <a:hlinkClick r:id="rId7">
                  <a:extLst>
                    <a:ext uri="{A12FA001-AC4F-418D-AE19-62706E023703}">
                      <ahyp:hlinkClr xmlns:ahyp="http://schemas.microsoft.com/office/drawing/2018/hyperlinkcolor" val="tx"/>
                    </a:ext>
                  </a:extLst>
                </a:hlinkClick>
              </a:rPr>
              <a:t>https://docs.microsoft.com/azure/active-directory/authentication/tutorial-enable-sspr</a:t>
            </a:r>
            <a:endParaRPr lang="en-US" sz="800" b="1">
              <a:latin typeface="Segoe UI" panose="020B0502040204020203" pitchFamily="34" charset="0"/>
              <a:cs typeface="Segoe UI" panose="020B0502040204020203" pitchFamily="34" charset="0"/>
            </a:endParaRPr>
          </a:p>
          <a:p>
            <a:pPr marL="171450" marR="0" lvl="0" indent="-171450" algn="l" defTabSz="914400" rtl="0" eaLnBrk="1" fontAlgn="auto" latinLnBrk="0" hangingPunct="1">
              <a:spcBef>
                <a:spcPts val="0"/>
              </a:spcBef>
              <a:spcAft>
                <a:spcPts val="800"/>
              </a:spcAft>
              <a:buClrTx/>
              <a:buSzTx/>
              <a:buFont typeface="Arial" panose="020B0604020202020204" pitchFamily="34" charset="0"/>
              <a:buChar char="•"/>
              <a:tabLst/>
              <a:defRPr/>
            </a:pPr>
            <a:r>
              <a:rPr lang="en-US" sz="800" b="1">
                <a:latin typeface="Segoe UI" panose="020B0502040204020203" pitchFamily="34" charset="0"/>
                <a:cs typeface="Segoe UI" panose="020B0502040204020203" pitchFamily="34" charset="0"/>
              </a:rPr>
              <a:t>Illumio partnership - </a:t>
            </a:r>
            <a:r>
              <a:rPr lang="en-US" sz="800">
                <a:effectLst/>
                <a:latin typeface="Segoe UI" panose="020B0502040204020203" pitchFamily="34" charset="0"/>
                <a:cs typeface="Segoe UI" panose="020B0502040204020203" pitchFamily="34" charset="0"/>
              </a:rPr>
              <a:t>Microsoft partnered with Illumio, the leader in Zero Trust Segmentation, to build Illumio for Azure Firewall, an integrated solution that brings the benefits of Zero Trust Segmentation to Azure Firewall.</a:t>
            </a:r>
            <a:br>
              <a:rPr lang="en-US" sz="800">
                <a:effectLst/>
                <a:latin typeface="Segoe UI" panose="020B0502040204020203" pitchFamily="34" charset="0"/>
                <a:cs typeface="Segoe UI" panose="020B0502040204020203" pitchFamily="34" charset="0"/>
              </a:rPr>
            </a:br>
            <a:r>
              <a:rPr lang="x-none" sz="800">
                <a:latin typeface="Segoe UI" panose="020B0502040204020203" pitchFamily="34" charset="0"/>
                <a:cs typeface="Segoe UI" panose="020B0502040204020203" pitchFamily="34" charset="0"/>
                <a:hlinkClick r:id="rId8">
                  <a:extLst>
                    <a:ext uri="{A12FA001-AC4F-418D-AE19-62706E023703}">
                      <ahyp:hlinkClr xmlns:ahyp="http://schemas.microsoft.com/office/drawing/2018/hyperlinkcolor" val="tx"/>
                    </a:ext>
                  </a:extLst>
                </a:hlinkClick>
              </a:rPr>
              <a:t>https://azure.microsoft.com/en-us/updates/public-preview-illumio-for-azure-firewall/</a:t>
            </a:r>
            <a:endParaRPr lang="x-none" sz="800">
              <a:latin typeface="Segoe UI" panose="020B0502040204020203" pitchFamily="34" charset="0"/>
              <a:cs typeface="Segoe UI" panose="020B0502040204020203" pitchFamily="34" charset="0"/>
            </a:endParaRPr>
          </a:p>
          <a:p>
            <a:pPr marL="171450" indent="-171450">
              <a:spcAft>
                <a:spcPts val="800"/>
              </a:spcAft>
              <a:buFont typeface="Arial" panose="020B0604020202020204" pitchFamily="34" charset="0"/>
              <a:buChar char="•"/>
            </a:pPr>
            <a:r>
              <a:rPr lang="en-US" sz="800" b="1">
                <a:latin typeface="Segoe UI" panose="020B0502040204020203" pitchFamily="34" charset="0"/>
                <a:cs typeface="Segoe UI" panose="020B0502040204020203" pitchFamily="34" charset="0"/>
              </a:rPr>
              <a:t>Microsoft Threat Intelligence </a:t>
            </a:r>
            <a:r>
              <a:rPr lang="en-US" sz="800">
                <a:latin typeface="Segoe UI" panose="020B0502040204020203" pitchFamily="34" charset="0"/>
                <a:cs typeface="Segoe UI" panose="020B0502040204020203" pitchFamily="34" charset="0"/>
              </a:rPr>
              <a:t>- Informs access decisions via insights derived from 65+ Trillion signals per day and analysis by human experts</a:t>
            </a:r>
            <a:br>
              <a:rPr lang="en-US" sz="800">
                <a:latin typeface="Segoe UI" panose="020B0502040204020203" pitchFamily="34" charset="0"/>
                <a:cs typeface="Segoe UI" panose="020B0502040204020203" pitchFamily="34" charset="0"/>
              </a:rPr>
            </a:br>
            <a:r>
              <a:rPr lang="en-US" sz="800">
                <a:latin typeface="Segoe UI" panose="020B0502040204020203" pitchFamily="34" charset="0"/>
                <a:cs typeface="Segoe UI" panose="020B0502040204020203" pitchFamily="34" charset="0"/>
              </a:rPr>
              <a:t>https://aka.ms/threatintelligence</a:t>
            </a:r>
          </a:p>
        </p:txBody>
      </p:sp>
      <p:sp>
        <p:nvSpPr>
          <p:cNvPr id="4" name="Slide Number Placeholder 3"/>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75A10CA-C02B-42D6-938B-A2C2E4E047F4}"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1555701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800" b="1">
                <a:latin typeface="Segoe UI" panose="020B0502040204020203" pitchFamily="34" charset="0"/>
                <a:cs typeface="Segoe UI" panose="020B0502040204020203" pitchFamily="34" charset="0"/>
              </a:rPr>
              <a:t>Key Takeaway: </a:t>
            </a:r>
            <a:r>
              <a:rPr lang="en-US" sz="800" b="0" i="0">
                <a:effectLst/>
                <a:latin typeface="Segoe UI" panose="020B0502040204020203" pitchFamily="34" charset="0"/>
                <a:cs typeface="Segoe UI" panose="020B0502040204020203" pitchFamily="34" charset="0"/>
              </a:rPr>
              <a:t>Organizations must separate standard user access paths vs. privileged access paths so that simple mistakes (clicking link in an email, going to website) don’t immediately give attackers administrative access to your business critical assets. </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Attackers frequently escalate privileges using IT administrator accounts or other highly privileged roles so they have access to more resources – enabling them steal, alter, encrypt or destroy data and systems that affect many business processes and operations. </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Privileged access attack techniques are a standard component of many attacks including</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Human-operated ransomware/extortion </a:t>
            </a:r>
            <a:r>
              <a:rPr lang="en-US" sz="800" b="0" i="0">
                <a:effectLst/>
                <a:latin typeface="Segoe UI" panose="020B0502040204020203" pitchFamily="34" charset="0"/>
                <a:cs typeface="Segoe UI" panose="020B0502040204020203" pitchFamily="34" charset="0"/>
              </a:rPr>
              <a:t>- attackers use privileged access to steal and/or encrypt all data and systems in the enterprise, often stopping all business operations. They then extort the target organization by demanding money to not disclose the data and/or providing the keys to unlock it. More details at https://aka.ms/humanoperated</a:t>
            </a:r>
          </a:p>
          <a:p>
            <a:pPr marL="171450" indent="-171450" algn="l">
              <a:buFont typeface="Arial" panose="020B0604020202020204" pitchFamily="34" charset="0"/>
              <a:buChar char="•"/>
            </a:pPr>
            <a:r>
              <a:rPr lang="en-US" sz="800" b="1" i="0">
                <a:effectLst/>
                <a:latin typeface="Segoe UI" panose="020B0502040204020203" pitchFamily="34" charset="0"/>
                <a:cs typeface="Segoe UI" panose="020B0502040204020203" pitchFamily="34" charset="0"/>
              </a:rPr>
              <a:t>Targeted data theft</a:t>
            </a:r>
            <a:r>
              <a:rPr lang="en-US" sz="800" b="0" i="0">
                <a:effectLst/>
                <a:latin typeface="Segoe UI" panose="020B0502040204020203" pitchFamily="34" charset="0"/>
                <a:cs typeface="Segoe UI" panose="020B0502040204020203" pitchFamily="34" charset="0"/>
              </a:rPr>
              <a:t> - attackers use privileged access to access and steal sensitive intellectual property for their own use it or to sell/transfer to your competitors or foreign governments</a:t>
            </a:r>
          </a:p>
          <a:p>
            <a:endParaRPr lang="en-US" sz="800">
              <a:latin typeface="Segoe UI" panose="020B0502040204020203" pitchFamily="34" charset="0"/>
              <a:cs typeface="Segoe UI" panose="020B0502040204020203" pitchFamily="34" charset="0"/>
            </a:endParaRPr>
          </a:p>
          <a:p>
            <a:r>
              <a:rPr lang="en-US" sz="800" b="0">
                <a:latin typeface="Segoe UI" panose="020B0502040204020203" pitchFamily="34" charset="0"/>
                <a:cs typeface="Segoe UI" panose="020B0502040204020203" pitchFamily="34" charset="0"/>
              </a:rPr>
              <a:t>Effectively protecting privileged access requires segmenting it from standard user access paths that are highly exposed to attacks from normal productivity tasks (email, web browsing, etc.). </a:t>
            </a:r>
          </a:p>
          <a:p>
            <a:endParaRPr lang="en-US" sz="8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a:latin typeface="Segoe UI" panose="020B0502040204020203" pitchFamily="34" charset="0"/>
                <a:cs typeface="Segoe UI" panose="020B0502040204020203" pitchFamily="34" charset="0"/>
              </a:rPr>
              <a:t>CLICK 1 – Attack Surface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a:latin typeface="Segoe UI" panose="020B0502040204020203" pitchFamily="34" charset="0"/>
                <a:cs typeface="Segoe UI" panose="020B0502040204020203" pitchFamily="34" charset="0"/>
              </a:rPr>
              <a:t>Ultimately, attackers can target any weak points along these processes to attempt to gain privileged access, so you need a comprehensive strategy and security control plan to protect privileged access. </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An attacker can gain privileged access by targeting a:</a:t>
            </a:r>
          </a:p>
          <a:p>
            <a:pPr marL="171450"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Device </a:t>
            </a:r>
            <a:r>
              <a:rPr lang="en-US" sz="800">
                <a:latin typeface="Segoe UI" panose="020B0502040204020203" pitchFamily="34" charset="0"/>
                <a:cs typeface="Segoe UI" panose="020B0502040204020203" pitchFamily="34" charset="0"/>
              </a:rPr>
              <a:t>– Compromising the device that the privileged user (like and IT admin) logs into can give the attacker access to credentials, existing sessions, and more</a:t>
            </a:r>
          </a:p>
          <a:p>
            <a:pPr marL="171450"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Account </a:t>
            </a:r>
            <a:r>
              <a:rPr lang="en-US" sz="800">
                <a:latin typeface="Segoe UI" panose="020B0502040204020203" pitchFamily="34" charset="0"/>
                <a:cs typeface="Segoe UI" panose="020B0502040204020203" pitchFamily="34" charset="0"/>
              </a:rPr>
              <a:t>– Compromising the privileged account gives the attacker the ability to do anything an IT admin can do (by stealing a password, session token, or other authentication artifacts)</a:t>
            </a:r>
          </a:p>
          <a:p>
            <a:pPr marL="171450"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Intermediary </a:t>
            </a:r>
            <a:r>
              <a:rPr lang="en-US" sz="800">
                <a:latin typeface="Segoe UI" panose="020B0502040204020203" pitchFamily="34" charset="0"/>
                <a:cs typeface="Segoe UI" panose="020B0502040204020203" pitchFamily="34" charset="0"/>
              </a:rPr>
              <a:t>– Compromising anything that handles account credentials or other sensitive session elements gives the attacker the ability to hijack that session. These intermediaries may include a VPN device/service, a </a:t>
            </a:r>
            <a:r>
              <a:rPr lang="en-US" sz="800" b="0" i="0">
                <a:effectLst/>
                <a:latin typeface="Segoe UI" panose="020B0502040204020203" pitchFamily="34" charset="0"/>
                <a:cs typeface="Segoe UI" panose="020B0502040204020203" pitchFamily="34" charset="0"/>
              </a:rPr>
              <a:t>privileged identity management / privileged access management (PIM/PAM) solution, an application proxy, a RDP/SSH </a:t>
            </a:r>
            <a:r>
              <a:rPr lang="en-US" sz="800" b="0" i="0" err="1">
                <a:effectLst/>
                <a:latin typeface="Segoe UI" panose="020B0502040204020203" pitchFamily="34" charset="0"/>
                <a:cs typeface="Segoe UI" panose="020B0502040204020203" pitchFamily="34" charset="0"/>
              </a:rPr>
              <a:t>Jumpserver</a:t>
            </a:r>
            <a:r>
              <a:rPr lang="en-US" sz="800" b="0" i="0">
                <a:effectLst/>
                <a:latin typeface="Segoe UI" panose="020B0502040204020203" pitchFamily="34" charset="0"/>
                <a:cs typeface="Segoe UI" panose="020B0502040204020203" pitchFamily="34" charset="0"/>
              </a:rPr>
              <a:t>, and more. </a:t>
            </a:r>
            <a:endParaRPr lang="en-US" sz="800">
              <a:latin typeface="Segoe UI" panose="020B0502040204020203" pitchFamily="34" charset="0"/>
              <a:cs typeface="Segoe UI" panose="020B0502040204020203" pitchFamily="34" charset="0"/>
            </a:endParaRPr>
          </a:p>
          <a:p>
            <a:pPr marL="171450"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Interface </a:t>
            </a:r>
            <a:r>
              <a:rPr lang="en-US" sz="800">
                <a:latin typeface="Segoe UI" panose="020B0502040204020203" pitchFamily="34" charset="0"/>
                <a:cs typeface="Segoe UI" panose="020B0502040204020203" pitchFamily="34" charset="0"/>
              </a:rPr>
              <a:t>– The user interface of the resource can also be attacked directly to attempt to gain privileged access (such as a web portal or API)</a:t>
            </a:r>
          </a:p>
          <a:p>
            <a:endParaRPr lang="en-US" sz="800">
              <a:latin typeface="Segoe UI" panose="020B0502040204020203" pitchFamily="34" charset="0"/>
              <a:cs typeface="Segoe UI" panose="020B0502040204020203" pitchFamily="34" charset="0"/>
            </a:endParaRPr>
          </a:p>
          <a:p>
            <a:r>
              <a:rPr lang="en-US" sz="800" b="0">
                <a:latin typeface="Segoe UI" panose="020B0502040204020203" pitchFamily="34" charset="0"/>
                <a:cs typeface="Segoe UI" panose="020B0502040204020203" pitchFamily="34" charset="0"/>
              </a:rPr>
              <a:t>Organizations should start by </a:t>
            </a:r>
            <a:r>
              <a:rPr lang="en-US" sz="800">
                <a:latin typeface="Segoe UI" panose="020B0502040204020203" pitchFamily="34" charset="0"/>
                <a:cs typeface="Segoe UI" panose="020B0502040204020203" pitchFamily="34" charset="0"/>
              </a:rPr>
              <a:t>separating the devices and accounts used for privileged users so that they can apply a higher security standard to these accounts. </a:t>
            </a:r>
          </a:p>
          <a:p>
            <a:endParaRPr lang="en-US" sz="8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800" b="1">
                <a:latin typeface="Segoe UI" panose="020B0502040204020203" pitchFamily="34" charset="0"/>
                <a:cs typeface="Segoe UI" panose="020B0502040204020203" pitchFamily="34" charset="0"/>
              </a:rPr>
              <a:t>Privileged access security requires a holistic end to end approach - </a:t>
            </a:r>
            <a:r>
              <a:rPr lang="en-US" sz="800" b="0">
                <a:latin typeface="Segoe UI" panose="020B0502040204020203" pitchFamily="34" charset="0"/>
                <a:cs typeface="Segoe UI" panose="020B0502040204020203" pitchFamily="34" charset="0"/>
              </a:rPr>
              <a:t>While the accounts, devices, and intermediaries themselves should be separate, it’s important to recognize that these often share common </a:t>
            </a:r>
            <a:r>
              <a:rPr lang="en-US" sz="800" b="1">
                <a:latin typeface="Segoe UI" panose="020B0502040204020203" pitchFamily="34" charset="0"/>
                <a:cs typeface="Segoe UI" panose="020B0502040204020203" pitchFamily="34" charset="0"/>
              </a:rPr>
              <a:t>identity systems</a:t>
            </a:r>
            <a:r>
              <a:rPr lang="en-US" sz="800" b="0">
                <a:latin typeface="Segoe UI" panose="020B0502040204020203" pitchFamily="34" charset="0"/>
                <a:cs typeface="Segoe UI" panose="020B0502040204020203" pitchFamily="34" charset="0"/>
              </a:rPr>
              <a:t> that hosts and manage user and device accounts for both privileged and non-privileged users which must be secured. Additionally, you may have </a:t>
            </a:r>
            <a:r>
              <a:rPr lang="en-US" sz="800" b="1">
                <a:latin typeface="Segoe UI" panose="020B0502040204020203" pitchFamily="34" charset="0"/>
                <a:cs typeface="Segoe UI" panose="020B0502040204020203" pitchFamily="34" charset="0"/>
              </a:rPr>
              <a:t>Authorized Elevation Paths </a:t>
            </a:r>
            <a:r>
              <a:rPr lang="en-US" sz="800" b="0">
                <a:latin typeface="Segoe UI" panose="020B0502040204020203" pitchFamily="34" charset="0"/>
                <a:cs typeface="Segoe UI" panose="020B0502040204020203" pitchFamily="34" charset="0"/>
              </a:rPr>
              <a:t>for privilege management, such as when a PIM/PAM solution is configured for manager approval, where a non-privileged account for a manager or teammate would approves an elevation request for an IT administrator’s privileged account. </a:t>
            </a:r>
          </a:p>
          <a:p>
            <a:endParaRPr lang="en-US" sz="8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a:latin typeface="Segoe UI" panose="020B0502040204020203" pitchFamily="34" charset="0"/>
                <a:cs typeface="Segoe UI" panose="020B0502040204020203" pitchFamily="34" charset="0"/>
              </a:rPr>
              <a:t>Note: </a:t>
            </a:r>
            <a:r>
              <a:rPr lang="en-US" sz="800">
                <a:latin typeface="Segoe UI" panose="020B0502040204020203" pitchFamily="34" charset="0"/>
                <a:cs typeface="Segoe UI" panose="020B0502040204020203" pitchFamily="34" charset="0"/>
              </a:rPr>
              <a:t>This topic is documented extensively at https://aka.ms/SPA </a:t>
            </a:r>
          </a:p>
          <a:p>
            <a:endParaRPr lang="en-US" sz="80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E36C466-0F93-4CCA-AA0E-681BDBFD3A6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124703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Key Takeaway: </a:t>
            </a:r>
            <a:r>
              <a:rPr lang="en-US" b="0">
                <a:latin typeface="Segoe UI" panose="020B0502040204020203" pitchFamily="34" charset="0"/>
                <a:cs typeface="Segoe UI" panose="020B0502040204020203" pitchFamily="34" charset="0"/>
              </a:rPr>
              <a:t>Privileged access security strategy focuses on isolating privileged access and protecting paths into it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Segoe UI" panose="020B0502040204020203" pitchFamily="34" charset="0"/>
                <a:cs typeface="Segoe UI" panose="020B0502040204020203" pitchFamily="34" charset="0"/>
              </a:rPr>
              <a:t>Microsoft’s recommended approach is to focus on:</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b="1">
                <a:latin typeface="Segoe UI" panose="020B0502040204020203" pitchFamily="34" charset="0"/>
                <a:cs typeface="Segoe UI" panose="020B0502040204020203" pitchFamily="34" charset="0"/>
              </a:rPr>
              <a:t>Visibility </a:t>
            </a:r>
            <a:r>
              <a:rPr lang="en-US">
                <a:latin typeface="Segoe UI" panose="020B0502040204020203" pitchFamily="34" charset="0"/>
                <a:cs typeface="Segoe UI" panose="020B0502040204020203" pitchFamily="34" charset="0"/>
              </a:rPr>
              <a:t>- carefully evaluate, protect, and monitor all the pathways into this privileged access zone</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b="1">
                <a:latin typeface="Segoe UI" panose="020B0502040204020203" pitchFamily="34" charset="0"/>
                <a:cs typeface="Segoe UI" panose="020B0502040204020203" pitchFamily="34" charset="0"/>
              </a:rPr>
              <a:t>Control - </a:t>
            </a:r>
            <a:r>
              <a:rPr lang="en-US">
                <a:latin typeface="Segoe UI" panose="020B0502040204020203" pitchFamily="34" charset="0"/>
                <a:cs typeface="Segoe UI" panose="020B0502040204020203" pitchFamily="34" charset="0"/>
              </a:rPr>
              <a:t>Configure your security policy engine (such as Microsoft </a:t>
            </a:r>
            <a:r>
              <a:rPr lang="en-US" err="1">
                <a:latin typeface="Segoe UI" panose="020B0502040204020203" pitchFamily="34" charset="0"/>
                <a:cs typeface="Segoe UI" panose="020B0502040204020203" pitchFamily="34" charset="0"/>
              </a:rPr>
              <a:t>Entra</a:t>
            </a:r>
            <a:r>
              <a:rPr lang="en-US">
                <a:latin typeface="Segoe UI" panose="020B0502040204020203" pitchFamily="34" charset="0"/>
                <a:cs typeface="Segoe UI" panose="020B0502040204020203" pitchFamily="34" charset="0"/>
              </a:rPr>
              <a:t> Conditional Access) explicitly validates identity and trust (configuration, behavior, etc.) for users, devices, and intermediaries before providing them access to privileged resources.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Notes: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1" i="0">
                <a:effectLst/>
                <a:latin typeface="Segoe UI" panose="020B0502040204020203" pitchFamily="34" charset="0"/>
                <a:cs typeface="Segoe UI" panose="020B0502040204020203" pitchFamily="34" charset="0"/>
              </a:rPr>
              <a:t>Focus on usability </a:t>
            </a:r>
            <a:r>
              <a:rPr lang="en-US" b="0" i="0">
                <a:effectLst/>
                <a:latin typeface="Segoe UI" panose="020B0502040204020203" pitchFamily="34" charset="0"/>
                <a:cs typeface="Segoe UI" panose="020B0502040204020203" pitchFamily="34" charset="0"/>
              </a:rPr>
              <a:t>– Make it easy for people to be secure and productive, make it harder to be insecure. </a:t>
            </a:r>
            <a:endParaRPr lang="en-US" b="1">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1">
                <a:latin typeface="Segoe UI" panose="020B0502040204020203" pitchFamily="34" charset="0"/>
                <a:cs typeface="Segoe UI" panose="020B0502040204020203" pitchFamily="34" charset="0"/>
              </a:rPr>
              <a:t>Asset protections also required - </a:t>
            </a:r>
            <a:r>
              <a:rPr lang="en-US">
                <a:latin typeface="Segoe UI" panose="020B0502040204020203" pitchFamily="34" charset="0"/>
                <a:cs typeface="Segoe UI" panose="020B0502040204020203" pitchFamily="34" charset="0"/>
              </a:rPr>
              <a:t>The privileged assets themselves also need to be protected so that they don’t get compromised through means other than access control paths (unpatched security vulnerability in the operating system or application, a security misconfiguration, weak or missing encryption, etc.)</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For more information, see https://aka.ms/SPA-Strategy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E36C466-0F93-4CCA-AA0E-681BDBFD3A6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527156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Key Takeaway: </a:t>
            </a:r>
            <a:r>
              <a:rPr lang="en-US" b="0">
                <a:latin typeface="Segoe UI" panose="020B0502040204020203" pitchFamily="34" charset="0"/>
                <a:cs typeface="Segoe UI" panose="020B0502040204020203" pitchFamily="34" charset="0"/>
              </a:rPr>
              <a:t>This is a summary of the technical capabilities for modern security operations</a:t>
            </a:r>
          </a:p>
          <a:p>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rPr>
              <a:t>Mean Time to Remediate (MTTR)</a:t>
            </a:r>
            <a:r>
              <a:rPr kumimoji="0" lang="en-US" sz="900" b="0" i="1"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rPr>
              <a:t> - </a:t>
            </a:r>
            <a:r>
              <a:rPr kumimoji="0" lang="en-US" sz="900" i="0" u="none" strike="noStrike" kern="1200" cap="none" spc="0" normalizeH="0" baseline="0" noProof="0">
                <a:ln>
                  <a:noFill/>
                </a:ln>
                <a:effectLst/>
                <a:uLnTx/>
                <a:uFillTx/>
                <a:latin typeface="Segoe UI" panose="020B0502040204020203" pitchFamily="34" charset="0"/>
                <a:cs typeface="Segoe UI" panose="020B0502040204020203" pitchFamily="34" charset="0"/>
              </a:rPr>
              <a:t>True success in SecOps (and security at large) is the </a:t>
            </a:r>
            <a:r>
              <a:rPr kumimoji="0" lang="en-US" sz="900" i="1" u="none" strike="noStrike" kern="1200" cap="none" spc="0" normalizeH="0" baseline="0" noProof="0">
                <a:ln>
                  <a:noFill/>
                </a:ln>
                <a:effectLst/>
                <a:uLnTx/>
                <a:uFillTx/>
                <a:latin typeface="Segoe UI" panose="020B0502040204020203" pitchFamily="34" charset="0"/>
                <a:cs typeface="Segoe UI" panose="020B0502040204020203" pitchFamily="34" charset="0"/>
              </a:rPr>
              <a:t>failure of the attackers to meet their goals</a:t>
            </a:r>
            <a:r>
              <a:rPr kumimoji="0" lang="en-US" sz="900" i="0" u="none" strike="noStrike" kern="1200" cap="none" spc="0" normalizeH="0" baseline="0" noProof="0">
                <a:ln>
                  <a:noFill/>
                </a:ln>
                <a:effectLst/>
                <a:uLnTx/>
                <a:uFillTx/>
                <a:latin typeface="Segoe UI" panose="020B0502040204020203" pitchFamily="34" charset="0"/>
                <a:cs typeface="Segoe UI" panose="020B0502040204020203" pitchFamily="34" charset="0"/>
              </a:rPr>
              <a:t>. Because this is difficult to measure directly (and may be unique to an individual organization and the adversaries targeting them), we recommend MTTR (attacker dwell time) </a:t>
            </a:r>
            <a:r>
              <a:rPr kumimoji="0" lang="en-US" sz="900" b="0"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rPr>
              <a:t>as the most important general metric for SecOps. MTTR is the </a:t>
            </a:r>
            <a:r>
              <a:rPr kumimoji="0" lang="en-US" sz="900" i="0" u="none" strike="noStrike" kern="1200" cap="none" spc="0" normalizeH="0" baseline="0" noProof="0">
                <a:ln>
                  <a:noFill/>
                </a:ln>
                <a:effectLst/>
                <a:uLnTx/>
                <a:uFillTx/>
                <a:latin typeface="Segoe UI" panose="020B0502040204020203" pitchFamily="34" charset="0"/>
                <a:cs typeface="Segoe UI" panose="020B0502040204020203" pitchFamily="34" charset="0"/>
              </a:rPr>
              <a:t>best proxy for SecOps driving attacker failure </a:t>
            </a:r>
            <a:r>
              <a:rPr kumimoji="0" lang="en-US" sz="900" b="0"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rPr>
              <a:t>because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900" b="0"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rPr>
              <a:t>Less time for attackers to </a:t>
            </a:r>
            <a:r>
              <a:rPr kumimoji="0" lang="en-US" sz="900" i="0" u="none" strike="noStrike" kern="1200" cap="none" spc="0" normalizeH="0" baseline="0" noProof="0">
                <a:ln>
                  <a:noFill/>
                </a:ln>
                <a:effectLst/>
                <a:uLnTx/>
                <a:uFillTx/>
                <a:latin typeface="Segoe UI" panose="020B0502040204020203" pitchFamily="34" charset="0"/>
                <a:cs typeface="Segoe UI" panose="020B0502040204020203" pitchFamily="34" charset="0"/>
              </a:rPr>
              <a:t>conduct operations results in less attacker ability to cause damage.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900" i="0" u="none" strike="noStrike" kern="1200" cap="none" spc="0" normalizeH="0" baseline="0" noProof="0">
                <a:ln>
                  <a:noFill/>
                </a:ln>
                <a:effectLst/>
                <a:uLnTx/>
                <a:uFillTx/>
                <a:latin typeface="Segoe UI" panose="020B0502040204020203" pitchFamily="34" charset="0"/>
                <a:cs typeface="Segoe UI" panose="020B0502040204020203" pitchFamily="34" charset="0"/>
              </a:rPr>
              <a:t>This results in </a:t>
            </a:r>
            <a:r>
              <a:rPr kumimoji="0" lang="en-US" sz="900" i="1" u="sng" strike="noStrike" kern="1200" cap="none" spc="0" normalizeH="0" baseline="0" noProof="0">
                <a:ln>
                  <a:noFill/>
                </a:ln>
                <a:effectLst/>
                <a:uLnTx/>
                <a:uFillTx/>
                <a:latin typeface="Segoe UI" panose="020B0502040204020203" pitchFamily="34" charset="0"/>
                <a:cs typeface="Segoe UI" panose="020B0502040204020203" pitchFamily="34" charset="0"/>
              </a:rPr>
              <a:t>reduced organizational risk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rPr>
              <a:t>While there are some exceptions when observing attackers to learn about them may be the wisest approach, SecOps should focus on rapid remediation of attacks in most situations.  </a:t>
            </a:r>
          </a:p>
          <a:p>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i="0">
                <a:latin typeface="Segoe UI" panose="020B0502040204020203" pitchFamily="34" charset="0"/>
                <a:cs typeface="Segoe UI" panose="020B0502040204020203" pitchFamily="34" charset="0"/>
              </a:rPr>
              <a:t>Continuous improvement is critical </a:t>
            </a:r>
            <a:r>
              <a:rPr lang="en-US" sz="900">
                <a:latin typeface="Segoe UI" panose="020B0502040204020203" pitchFamily="34" charset="0"/>
                <a:cs typeface="Segoe UI" panose="020B0502040204020203" pitchFamily="34" charset="0"/>
              </a:rPr>
              <a:t>to security operations because they face attackers that must “evolve or fail” – attackers must continually find ways to evade organizational defenses to be successful. </a:t>
            </a:r>
          </a:p>
          <a:p>
            <a:endParaRPr lang="en-US">
              <a:latin typeface="Segoe UI" panose="020B0502040204020203" pitchFamily="34" charset="0"/>
              <a:cs typeface="Segoe UI" panose="020B0502040204020203" pitchFamily="34" charset="0"/>
            </a:endParaRPr>
          </a:p>
          <a:p>
            <a:pPr lvl="0"/>
            <a:r>
              <a:rPr lang="en-US" b="1">
                <a:latin typeface="Segoe UI" panose="020B0502040204020203" pitchFamily="34" charset="0"/>
                <a:cs typeface="Segoe UI" panose="020B0502040204020203" pitchFamily="34" charset="0"/>
              </a:rPr>
              <a:t>Notes: </a:t>
            </a:r>
          </a:p>
          <a:p>
            <a:pPr marL="171450" lvl="0" indent="-171450">
              <a:buFont typeface="Arial" panose="020B0604020202020204" pitchFamily="34" charset="0"/>
              <a:buChar char="•"/>
            </a:pPr>
            <a:r>
              <a:rPr lang="en-US">
                <a:latin typeface="Segoe UI" panose="020B0502040204020203" pitchFamily="34" charset="0"/>
                <a:cs typeface="Segoe UI" panose="020B0502040204020203" pitchFamily="34" charset="0"/>
              </a:rPr>
              <a:t>Security Operations focuses on managing ‘realized risk’ (which has happened) that complements other security disciplines that focus on reducing ‘potential’ risk (which </a:t>
            </a:r>
            <a:r>
              <a:rPr lang="en-US" i="1">
                <a:latin typeface="Segoe UI" panose="020B0502040204020203" pitchFamily="34" charset="0"/>
                <a:cs typeface="Segoe UI" panose="020B0502040204020203" pitchFamily="34" charset="0"/>
              </a:rPr>
              <a:t>may </a:t>
            </a:r>
            <a:r>
              <a:rPr lang="en-US">
                <a:latin typeface="Segoe UI" panose="020B0502040204020203" pitchFamily="34" charset="0"/>
                <a:cs typeface="Segoe UI" panose="020B0502040204020203" pitchFamily="34" charset="0"/>
              </a:rPr>
              <a:t>happen via various types of vulnerabilities).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a:latin typeface="Segoe UI" panose="020B0502040204020203" pitchFamily="34" charset="0"/>
                <a:cs typeface="Segoe UI" panose="020B0502040204020203" pitchFamily="34" charset="0"/>
              </a:rPr>
              <a:t>Cybersecurity has much in common with other forms of human conflict studied in military doctrine, fighter combat (e.g. Boyd’s OODA loop), international relations, psychology of interpersonal/group conflict, economics, and more.  </a:t>
            </a:r>
          </a:p>
          <a:p>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1AEFD55-7B77-402E-B857-1FE834A257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136374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800" b="1">
                <a:latin typeface="Segoe UI" panose="020B0502040204020203" pitchFamily="34" charset="0"/>
                <a:cs typeface="Segoe UI" panose="020B0502040204020203" pitchFamily="34" charset="0"/>
              </a:rPr>
              <a:t>Key Takeaway: </a:t>
            </a:r>
            <a:r>
              <a:rPr lang="en-US" sz="800">
                <a:latin typeface="Segoe UI" panose="020B0502040204020203" pitchFamily="34" charset="0"/>
                <a:cs typeface="Segoe UI" panose="020B0502040204020203" pitchFamily="34" charset="0"/>
              </a:rPr>
              <a:t>Modern Security Operations (SecOps) reduces organizational risk from active attacks by rapidly detecting and remediating them</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While a highly technical discipline, SecOps is first a human-centric function that empowers people with technology (rather than trying to replace people). Modern security operations technology helps extend </a:t>
            </a:r>
            <a:r>
              <a:rPr lang="en-US" sz="800" b="1">
                <a:latin typeface="Segoe UI" panose="020B0502040204020203" pitchFamily="34" charset="0"/>
                <a:cs typeface="Segoe UI" panose="020B0502040204020203" pitchFamily="34" charset="0"/>
              </a:rPr>
              <a:t>human</a:t>
            </a:r>
            <a:r>
              <a:rPr lang="en-US" sz="800">
                <a:latin typeface="Segoe UI" panose="020B0502040204020203" pitchFamily="34" charset="0"/>
                <a:cs typeface="Segoe UI" panose="020B0502040204020203" pitchFamily="34" charset="0"/>
              </a:rPr>
              <a:t> skills &amp; expertise across today’s ‘hybrid of everything’ technical environments to meet the threats posed by adaptable </a:t>
            </a:r>
            <a:r>
              <a:rPr lang="en-US" sz="800" b="1">
                <a:latin typeface="Segoe UI" panose="020B0502040204020203" pitchFamily="34" charset="0"/>
                <a:cs typeface="Segoe UI" panose="020B0502040204020203" pitchFamily="34" charset="0"/>
              </a:rPr>
              <a:t>human </a:t>
            </a:r>
            <a:r>
              <a:rPr lang="en-US" sz="800">
                <a:latin typeface="Segoe UI" panose="020B0502040204020203" pitchFamily="34" charset="0"/>
                <a:cs typeface="Segoe UI" panose="020B0502040204020203" pitchFamily="34" charset="0"/>
              </a:rPr>
              <a:t>attackers (who often use automated tools).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a:latin typeface="Segoe UI" panose="020B0502040204020203" pitchFamily="34" charset="0"/>
                <a:cs typeface="Segoe UI" panose="020B0502040204020203" pitchFamily="34" charset="0"/>
              </a:rPr>
              <a:t>Because serious cyberattacks are often driven in near-real time by human attack operators, success metrics for security operations (SecOps / SOCs) should focus heavily on the </a:t>
            </a:r>
            <a:r>
              <a:rPr lang="en-US" sz="800" b="1" i="1">
                <a:latin typeface="Segoe UI" panose="020B0502040204020203" pitchFamily="34" charset="0"/>
                <a:cs typeface="Segoe UI" panose="020B0502040204020203" pitchFamily="34" charset="0"/>
              </a:rPr>
              <a:t>time</a:t>
            </a:r>
            <a:r>
              <a:rPr lang="en-US" sz="800">
                <a:latin typeface="Segoe UI" panose="020B0502040204020203" pitchFamily="34" charset="0"/>
                <a:cs typeface="Segoe UI" panose="020B0502040204020203" pitchFamily="34" charset="0"/>
              </a:rPr>
              <a:t> attackers have in the environment and helping defenders reduce attacker dwell time (measured in </a:t>
            </a:r>
            <a:r>
              <a:rPr kumimoji="0" lang="en-US" sz="800" b="1"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rPr>
              <a:t>Mean Time to Remediate  or MTTR). </a:t>
            </a:r>
            <a:r>
              <a:rPr kumimoji="0" lang="en-US" sz="800" b="0"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rPr>
              <a:t>This </a:t>
            </a:r>
            <a:r>
              <a:rPr lang="en-US" sz="800" b="0">
                <a:latin typeface="Segoe UI" panose="020B0502040204020203" pitchFamily="34" charset="0"/>
                <a:cs typeface="Segoe UI" panose="020B0502040204020203" pitchFamily="34" charset="0"/>
              </a:rPr>
              <a:t>reduces attacker </a:t>
            </a:r>
            <a:r>
              <a:rPr lang="en-US" sz="800">
                <a:latin typeface="Segoe UI" panose="020B0502040204020203" pitchFamily="34" charset="0"/>
                <a:cs typeface="Segoe UI" panose="020B0502040204020203" pitchFamily="34" charset="0"/>
              </a:rPr>
              <a:t>ability to inflict damage on the organization. </a:t>
            </a:r>
          </a:p>
          <a:p>
            <a:endParaRPr lang="en-US" sz="800">
              <a:latin typeface="Segoe UI" panose="020B0502040204020203" pitchFamily="34" charset="0"/>
              <a:cs typeface="Segoe UI" panose="020B0502040204020203" pitchFamily="34" charset="0"/>
            </a:endParaRPr>
          </a:p>
          <a:p>
            <a:r>
              <a:rPr lang="en-US" sz="800" b="1">
                <a:latin typeface="Segoe UI" panose="020B0502040204020203" pitchFamily="34" charset="0"/>
                <a:cs typeface="Segoe UI" panose="020B0502040204020203" pitchFamily="34" charset="0"/>
              </a:rPr>
              <a:t>CLICK 1 – Raw Data and Classic SecOps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0">
                <a:latin typeface="Segoe UI" panose="020B0502040204020203" pitchFamily="34" charset="0"/>
                <a:cs typeface="Segoe UI" panose="020B0502040204020203" pitchFamily="34" charset="0"/>
              </a:rPr>
              <a:t>Historically, security operations focused on collecting as much activity/event data from the environment as they could in a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Security Incident &amp; Event Management (SIEM)</a:t>
            </a:r>
            <a:r>
              <a:rPr lang="en-US" sz="800" b="0">
                <a:latin typeface="Segoe UI" panose="020B0502040204020203" pitchFamily="34" charset="0"/>
                <a:cs typeface="Segoe UI" panose="020B0502040204020203" pitchFamily="34" charset="0"/>
              </a:rPr>
              <a:t>. While collection is an important foundational step, this often led to a ‘</a:t>
            </a:r>
            <a:r>
              <a:rPr lang="en-US" sz="800" b="0" i="1">
                <a:latin typeface="Segoe UI" panose="020B0502040204020203" pitchFamily="34" charset="0"/>
                <a:cs typeface="Segoe UI" panose="020B0502040204020203" pitchFamily="34" charset="0"/>
              </a:rPr>
              <a:t>collection is not detection’</a:t>
            </a:r>
            <a:r>
              <a:rPr lang="en-US" sz="800" b="0">
                <a:latin typeface="Segoe UI" panose="020B0502040204020203" pitchFamily="34" charset="0"/>
                <a:cs typeface="Segoe UI" panose="020B0502040204020203" pitchFamily="34" charset="0"/>
              </a:rPr>
              <a:t> problem where very few actionable insights were actually gleaned from the data collected.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0">
              <a:latin typeface="Segoe UI" panose="020B0502040204020203" pitchFamily="34" charset="0"/>
              <a:cs typeface="Segoe UI" panose="020B0502040204020203" pitchFamily="34" charset="0"/>
            </a:endParaRPr>
          </a:p>
          <a:p>
            <a:pPr>
              <a:defRPr/>
            </a:pPr>
            <a:r>
              <a:rPr lang="en-US" sz="800" b="0">
                <a:latin typeface="Segoe UI"/>
                <a:cs typeface="Segoe UI"/>
              </a:rPr>
              <a:t>Queries authored by human analysts sometimes help </a:t>
            </a:r>
            <a:r>
              <a:rPr lang="en-US" sz="800">
                <a:latin typeface="Segoe UI"/>
                <a:cs typeface="Segoe UI"/>
              </a:rPr>
              <a:t>detect </a:t>
            </a:r>
            <a:r>
              <a:rPr lang="en-US" sz="800" b="0">
                <a:latin typeface="Segoe UI"/>
                <a:cs typeface="Segoe UI"/>
              </a:rPr>
              <a:t>anomalies that were malicious attacks, but these static queries often generated many false positive detections because of the continuously changing attacks, organizational assets, user behavior patterns, and data sources. These false positives (false alarms) waste precious human analyst time and attention, </a:t>
            </a:r>
            <a:r>
              <a:rPr lang="en-US" sz="800" b="0">
                <a:solidFill>
                  <a:srgbClr val="FF0000"/>
                </a:solidFill>
                <a:latin typeface="Segoe UI"/>
                <a:cs typeface="Segoe UI"/>
              </a:rPr>
              <a:t>taking</a:t>
            </a:r>
            <a:r>
              <a:rPr lang="en-US" sz="800" b="0">
                <a:latin typeface="Segoe UI"/>
                <a:cs typeface="Segoe UI"/>
              </a:rPr>
              <a:t> them away from managing real attacks and increasing analyst fatigue/burnout.</a:t>
            </a:r>
            <a:endParaRPr lang="en-US" sz="800" b="1" i="1" u="sng">
              <a:solidFill>
                <a:srgbClr val="FF0000"/>
              </a:solidFill>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a:latin typeface="Segoe UI" panose="020B0502040204020203" pitchFamily="34" charset="0"/>
                <a:cs typeface="Segoe UI" panose="020B0502040204020203" pitchFamily="34" charset="0"/>
              </a:rPr>
              <a:t>CLICK 2 – XDR Deep Insights &amp; Threat Intelligence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0">
              <a:latin typeface="Segoe UI" panose="020B0502040204020203" pitchFamily="34" charset="0"/>
              <a:cs typeface="Segoe UI" panose="020B0502040204020203" pitchFamily="34" charset="0"/>
            </a:endParaRPr>
          </a:p>
          <a:p>
            <a:pPr>
              <a:defRPr/>
            </a:pPr>
            <a:r>
              <a:rPr lang="en-US" sz="800" b="0">
                <a:latin typeface="Segoe UI"/>
                <a:cs typeface="Segoe UI"/>
              </a:rPr>
              <a:t>Extended Detection and Response (XDR) catalyzed a SecOps transformation by radically improving both effectiveness and efficiency for common attacks compared to custom static detections with a classic SIEM. XDR started with endpoint detection and response (EDR) tools like </a:t>
            </a:r>
            <a:r>
              <a:rPr lang="en-US" sz="800">
                <a:latin typeface="Segoe UI"/>
                <a:cs typeface="Segoe UI"/>
              </a:rPr>
              <a:t>Defender</a:t>
            </a:r>
            <a:r>
              <a:rPr lang="en-US" sz="800" b="0">
                <a:latin typeface="Segoe UI"/>
                <a:cs typeface="Segoe UI"/>
              </a:rPr>
              <a:t> for </a:t>
            </a:r>
            <a:r>
              <a:rPr lang="en-US" sz="800">
                <a:latin typeface="Segoe UI"/>
                <a:cs typeface="Segoe UI"/>
              </a:rPr>
              <a:t>Endpoint</a:t>
            </a:r>
            <a:r>
              <a:rPr lang="en-US" sz="800" b="0">
                <a:latin typeface="Segoe UI"/>
                <a:cs typeface="Segoe UI"/>
              </a:rPr>
              <a:t> (formerly Defender ATP) and has been extended to many resource types </a:t>
            </a:r>
            <a:r>
              <a:rPr lang="en-US" sz="800">
                <a:latin typeface="Segoe UI"/>
                <a:cs typeface="Segoe UI"/>
              </a:rPr>
              <a:t>including </a:t>
            </a:r>
            <a:r>
              <a:rPr lang="en-US" sz="800" b="0">
                <a:latin typeface="Segoe UI"/>
                <a:cs typeface="Segoe UI"/>
              </a:rPr>
              <a:t>APIs and generative AI like ChatGPT, Microsoft Copilot, and Google Bard.</a:t>
            </a:r>
            <a:r>
              <a:rPr lang="en-US" sz="800">
                <a:latin typeface="Segoe UI"/>
                <a:cs typeface="Segoe UI"/>
              </a:rPr>
              <a:t> </a:t>
            </a:r>
            <a:endParaRPr lang="en-US" sz="800" b="1" i="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0">
                <a:latin typeface="Segoe UI" panose="020B0502040204020203" pitchFamily="34" charset="0"/>
                <a:cs typeface="Segoe UI" panose="020B0502040204020203" pitchFamily="34" charset="0"/>
              </a:rPr>
              <a:t>These XDR tools provide high quality alerts (low false positive rates) by gaining deep visibility into specific asset types and applying behavior analytics and machine learning technology to these datasets. They also provide enhanced detection, response, and recovery capabilities to guide the investigation and threat hunting workflows.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0">
                <a:latin typeface="Segoe UI" panose="020B0502040204020203" pitchFamily="34" charset="0"/>
                <a:cs typeface="Segoe UI" panose="020B0502040204020203" pitchFamily="34" charset="0"/>
              </a:rPr>
              <a:t>These high-quality detections and workflows allow analysts and hunters to spend </a:t>
            </a:r>
            <a:r>
              <a:rPr lang="en-US" sz="800" b="0" i="1">
                <a:latin typeface="Segoe UI" panose="020B0502040204020203" pitchFamily="34" charset="0"/>
                <a:cs typeface="Segoe UI" panose="020B0502040204020203" pitchFamily="34" charset="0"/>
              </a:rPr>
              <a:t>more time investigating and hunting </a:t>
            </a:r>
            <a:r>
              <a:rPr lang="en-US" sz="800" b="0">
                <a:latin typeface="Segoe UI" panose="020B0502040204020203" pitchFamily="34" charset="0"/>
                <a:cs typeface="Segoe UI" panose="020B0502040204020203" pitchFamily="34" charset="0"/>
              </a:rPr>
              <a:t>for attackers (the enjoyable part of the job) and </a:t>
            </a:r>
            <a:r>
              <a:rPr lang="en-US" sz="800" b="0" i="1">
                <a:latin typeface="Segoe UI" panose="020B0502040204020203" pitchFamily="34" charset="0"/>
                <a:cs typeface="Segoe UI" panose="020B0502040204020203" pitchFamily="34" charset="0"/>
              </a:rPr>
              <a:t>less time chasing false positives and writing/maintaining queries</a:t>
            </a:r>
            <a:r>
              <a:rPr lang="en-US" sz="800" b="0">
                <a:latin typeface="Segoe UI" panose="020B0502040204020203" pitchFamily="34" charset="0"/>
                <a:cs typeface="Segoe UI" panose="020B0502040204020203"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0">
                <a:latin typeface="Segoe UI" panose="020B0502040204020203" pitchFamily="34" charset="0"/>
                <a:cs typeface="Segoe UI" panose="020B0502040204020203" pitchFamily="34" charset="0"/>
              </a:rPr>
              <a:t>XDR tools like Microsoft XDR provide these efficiencies by focusing on individual asset types (endpoint operating systems, identity systems, SaaS applications, storage services, databases, IoT and OT devices, etc.) and incorporating:</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i="1">
                <a:latin typeface="Segoe UI" panose="020B0502040204020203" pitchFamily="34" charset="0"/>
                <a:cs typeface="Segoe UI" panose="020B0502040204020203" pitchFamily="34" charset="0"/>
              </a:rPr>
              <a:t>Asset-specific data sources </a:t>
            </a:r>
            <a:r>
              <a:rPr lang="en-US" sz="800" b="0">
                <a:latin typeface="Segoe UI" panose="020B0502040204020203" pitchFamily="34" charset="0"/>
                <a:cs typeface="Segoe UI" panose="020B0502040204020203" pitchFamily="34" charset="0"/>
              </a:rPr>
              <a:t>like endpoint in-memory scans and snippets of relevant network traffic on domain controllers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i="1">
                <a:latin typeface="Segoe UI" panose="020B0502040204020203" pitchFamily="34" charset="0"/>
                <a:cs typeface="Segoe UI" panose="020B0502040204020203" pitchFamily="34" charset="0"/>
              </a:rPr>
              <a:t>Deep knowledge of asset-specific attacks </a:t>
            </a:r>
            <a:r>
              <a:rPr lang="en-US" sz="800" b="0">
                <a:latin typeface="Segoe UI" panose="020B0502040204020203" pitchFamily="34" charset="0"/>
                <a:cs typeface="Segoe UI" panose="020B0502040204020203" pitchFamily="34" charset="0"/>
              </a:rPr>
              <a:t>(pass-the-*, endpoint AV evasion, etc.)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i="0">
                <a:latin typeface="Segoe UI" panose="020B0502040204020203" pitchFamily="34" charset="0"/>
                <a:cs typeface="Segoe UI" panose="020B0502040204020203" pitchFamily="34" charset="0"/>
              </a:rPr>
              <a:t>Threat intelligence </a:t>
            </a:r>
            <a:r>
              <a:rPr lang="en-US" sz="800" b="1" i="1">
                <a:latin typeface="Segoe UI" panose="020B0502040204020203" pitchFamily="34" charset="0"/>
                <a:cs typeface="Segoe UI" panose="020B0502040204020203" pitchFamily="34" charset="0"/>
              </a:rPr>
              <a:t>– </a:t>
            </a:r>
            <a:r>
              <a:rPr lang="en-US" sz="800" b="0" i="0">
                <a:latin typeface="Segoe UI" panose="020B0502040204020203" pitchFamily="34" charset="0"/>
                <a:cs typeface="Segoe UI" panose="020B0502040204020203" pitchFamily="34" charset="0"/>
              </a:rPr>
              <a:t>Context derived from past attacks and current activities (65+ trillion signals per day at Microsoft) for technical tooling and for human analysts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i="1">
                <a:latin typeface="Segoe UI" panose="020B0502040204020203" pitchFamily="34" charset="0"/>
                <a:cs typeface="Segoe UI" panose="020B0502040204020203" pitchFamily="34" charset="0"/>
              </a:rPr>
              <a:t>Machine learning (ML) and behavioral analytics (UEBA) </a:t>
            </a:r>
            <a:r>
              <a:rPr lang="en-US" sz="800" b="0">
                <a:latin typeface="Segoe UI" panose="020B0502040204020203" pitchFamily="34" charset="0"/>
                <a:cs typeface="Segoe UI" panose="020B0502040204020203" pitchFamily="34" charset="0"/>
              </a:rPr>
              <a:t>tuned specifically to those asset types and attacks.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1">
              <a:latin typeface="Segoe UI" panose="020B0502040204020203" pitchFamily="34" charset="0"/>
              <a:cs typeface="Segoe UI" panose="020B0502040204020203" pitchFamily="34" charset="0"/>
            </a:endParaRPr>
          </a:p>
          <a:p>
            <a:pPr>
              <a:defRPr/>
            </a:pPr>
            <a:r>
              <a:rPr lang="en-US" sz="800" b="1"/>
              <a:t>Note: </a:t>
            </a:r>
            <a:r>
              <a:rPr lang="en-US" sz="800">
                <a:effectLst/>
                <a:latin typeface="Segoe UI" panose="020B0502040204020203" pitchFamily="34" charset="0"/>
                <a:cs typeface="Segoe UI" panose="020B0502040204020203" pitchFamily="34" charset="0"/>
              </a:rPr>
              <a:t>Microsoft Defender </a:t>
            </a:r>
            <a:r>
              <a:rPr lang="en-US" sz="800" b="0" i="0" u="none">
                <a:effectLst/>
                <a:latin typeface="Segoe UI" panose="020B0502040204020203" pitchFamily="34" charset="0"/>
                <a:cs typeface="Segoe UI" panose="020B0502040204020203" pitchFamily="34" charset="0"/>
              </a:rPr>
              <a:t>XDR also </a:t>
            </a:r>
            <a:r>
              <a:rPr lang="en-US" sz="800">
                <a:effectLst/>
                <a:latin typeface="Segoe UI" panose="020B0502040204020203" pitchFamily="34" charset="0"/>
                <a:cs typeface="Segoe UI" panose="020B0502040204020203" pitchFamily="34" charset="0"/>
              </a:rPr>
              <a:t>includes deception technology to provide high quality detection of adversaries who access fake accounts and endpoints that are created and managed by Defender XDR - </a:t>
            </a:r>
            <a:r>
              <a:rPr lang="en-US" sz="800">
                <a:effectLst/>
                <a:latin typeface="Segoe UI" panose="020B0502040204020203" pitchFamily="34" charset="0"/>
                <a:cs typeface="Segoe UI" panose="020B0502040204020203" pitchFamily="34" charset="0"/>
                <a:hlinkClick r:id="rId3"/>
              </a:rPr>
              <a:t>https://learn.microsoft.com/microsoft-365/security/defender/deception-overview</a:t>
            </a:r>
            <a:endParaRPr lang="en-US" sz="800">
              <a:effectLst/>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a:latin typeface="Segoe UI" panose="020B0502040204020203" pitchFamily="34" charset="0"/>
                <a:cs typeface="Segoe UI" panose="020B0502040204020203" pitchFamily="34" charset="0"/>
              </a:rPr>
              <a:t>CLICK 3 – Automation (SOAR) and Integration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0">
                <a:latin typeface="Segoe UI" panose="020B0502040204020203" pitchFamily="34" charset="0"/>
                <a:cs typeface="Segoe UI" panose="020B0502040204020203" pitchFamily="34" charset="0"/>
              </a:rPr>
              <a:t>Another key element for empowering security operations comes from the adoption of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Security Orchestration, Automation, and Remediation </a:t>
            </a: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(SOAR)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technologies</a:t>
            </a: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and </a:t>
            </a: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integration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of toolsets together (natively or by providing APIs).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SOAR/Automation and Integration:</a:t>
            </a:r>
            <a:endParaRPr lang="en-US" sz="800" b="0">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a:latin typeface="Segoe UI" panose="020B0502040204020203" pitchFamily="34" charset="0"/>
                <a:cs typeface="Segoe UI" panose="020B0502040204020203" pitchFamily="34" charset="0"/>
              </a:rPr>
              <a:t>Reduce manual work </a:t>
            </a:r>
            <a:r>
              <a:rPr lang="en-US" sz="800" b="0">
                <a:latin typeface="Segoe UI" panose="020B0502040204020203" pitchFamily="34" charset="0"/>
                <a:cs typeface="Segoe UI" panose="020B0502040204020203" pitchFamily="34" charset="0"/>
              </a:rPr>
              <a:t>for analysts and other </a:t>
            </a:r>
            <a:r>
              <a:rPr lang="en-US" sz="800" b="0" i="0">
                <a:latin typeface="Segoe UI" panose="020B0502040204020203" pitchFamily="34" charset="0"/>
                <a:cs typeface="Segoe UI" panose="020B0502040204020203" pitchFamily="34" charset="0"/>
              </a:rPr>
              <a:t>roles with seamless experiences. Manual steps take time away from meaningful work and erode analyst morale, they would rather be fighting the bad guys than copy/pasting between tools and switching consoles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a:latin typeface="Segoe UI" panose="020B0502040204020203" pitchFamily="34" charset="0"/>
                <a:cs typeface="Segoe UI" panose="020B0502040204020203" pitchFamily="34" charset="0"/>
              </a:rPr>
              <a:t>Speed Up</a:t>
            </a:r>
            <a:r>
              <a:rPr lang="en-US" sz="800" b="0">
                <a:latin typeface="Segoe UI" panose="020B0502040204020203" pitchFamily="34" charset="0"/>
                <a:cs typeface="Segoe UI" panose="020B0502040204020203" pitchFamily="34" charset="0"/>
              </a:rPr>
              <a:t> response time because the automation happens at machine speed rather than human speed.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i="0">
                <a:latin typeface="Segoe UI" panose="020B0502040204020203" pitchFamily="34" charset="0"/>
                <a:cs typeface="Segoe UI" panose="020B0502040204020203" pitchFamily="34" charset="0"/>
              </a:rPr>
              <a:t>Increase Scale </a:t>
            </a:r>
            <a:r>
              <a:rPr lang="en-US" sz="800" b="0" i="0">
                <a:latin typeface="Segoe UI" panose="020B0502040204020203" pitchFamily="34" charset="0"/>
                <a:cs typeface="Segoe UI" panose="020B0502040204020203" pitchFamily="34" charset="0"/>
              </a:rPr>
              <a:t>of security operations to meet the </a:t>
            </a:r>
            <a:r>
              <a:rPr lang="en-US" sz="800" b="0">
                <a:latin typeface="Segoe UI" panose="020B0502040204020203" pitchFamily="34" charset="0"/>
                <a:cs typeface="Segoe UI" panose="020B0502040204020203" pitchFamily="34" charset="0"/>
              </a:rPr>
              <a:t>growing volume of attacks and increased scope/complexity of modern multi-cloud hybrid enterprises.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Microsoft focuses on automation and integration by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Embedding SOAR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technologies throughout our tools (</a:t>
            </a:r>
            <a:r>
              <a:rPr kumimoji="0" lang="en-US" sz="800" b="0" i="0" u="none" strike="noStrike" kern="1200" cap="none" spc="0" normalizeH="0" baseline="0" noProof="0" err="1">
                <a:ln>
                  <a:noFill/>
                </a:ln>
                <a:effectLst/>
                <a:uLnTx/>
                <a:uFillTx/>
                <a:latin typeface="Segoe UI" panose="020B0502040204020203" pitchFamily="34" charset="0"/>
                <a:cs typeface="Segoe UI" panose="020B0502040204020203" pitchFamily="34" charset="0"/>
              </a:rPr>
              <a:t>AutoIR</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 in Defender XDR, Azure Logic Apps in Microsoft Sentinel)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Single Microsoft 365 Defender console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to integrate experience for endpoint, email, SaaS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Natively integrating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Microsoft tools together (SIEM and XDR) to simplify SecOps workflows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Creating APIs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to connect with existing 3</a:t>
            </a:r>
            <a:r>
              <a:rPr kumimoji="0" lang="en-US" sz="800" b="0" i="0" u="none" strike="noStrike" kern="1200" cap="none" spc="0" normalizeH="0" baseline="30000" noProof="0">
                <a:ln>
                  <a:noFill/>
                </a:ln>
                <a:effectLst/>
                <a:uLnTx/>
                <a:uFillTx/>
                <a:latin typeface="Segoe UI" panose="020B0502040204020203" pitchFamily="34" charset="0"/>
                <a:cs typeface="Segoe UI" panose="020B0502040204020203" pitchFamily="34" charset="0"/>
              </a:rPr>
              <a:t>rd</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 party tools</a:t>
            </a:r>
            <a:endParaRPr lang="en-US" sz="8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a:latin typeface="Segoe UI" panose="020B0502040204020203" pitchFamily="34" charset="0"/>
                <a:cs typeface="Segoe UI" panose="020B0502040204020203" pitchFamily="34" charset="0"/>
              </a:rPr>
              <a:t>CLICK 4 – Microsoft Sentinel and SIEM Modernization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0">
                <a:latin typeface="Segoe UI" panose="020B0502040204020203" pitchFamily="34" charset="0"/>
                <a:cs typeface="Segoe UI" panose="020B0502040204020203" pitchFamily="34" charset="0"/>
              </a:rPr>
              <a:t>The need for SIEM technology has not gone away with the advent of XDR, but has shifted to the cases where it’s needed most - creating custom detections (not duplicating XDR common detections) and analyzing multiple different data sources (including existing 3</a:t>
            </a:r>
            <a:r>
              <a:rPr lang="en-US" sz="800" b="0" baseline="30000">
                <a:latin typeface="Segoe UI" panose="020B0502040204020203" pitchFamily="34" charset="0"/>
                <a:cs typeface="Segoe UI" panose="020B0502040204020203" pitchFamily="34" charset="0"/>
              </a:rPr>
              <a:t>rd</a:t>
            </a:r>
            <a:r>
              <a:rPr lang="en-US" sz="800" b="0">
                <a:latin typeface="Segoe UI" panose="020B0502040204020203" pitchFamily="34" charset="0"/>
                <a:cs typeface="Segoe UI" panose="020B0502040204020203" pitchFamily="34" charset="0"/>
              </a:rPr>
              <a:t> party security tools).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a:latin typeface="Segoe UI" panose="020B0502040204020203" pitchFamily="34" charset="0"/>
                <a:cs typeface="Segoe UI" panose="020B0502040204020203" pitchFamily="34" charset="0"/>
              </a:rPr>
              <a:t>Microsoft Sentinel </a:t>
            </a:r>
            <a:r>
              <a:rPr lang="en-US" sz="800" b="0">
                <a:latin typeface="Segoe UI" panose="020B0502040204020203" pitchFamily="34" charset="0"/>
                <a:cs typeface="Segoe UI" panose="020B0502040204020203" pitchFamily="34" charset="0"/>
              </a:rPr>
              <a:t>is a cloud-native SIEM that complements XDR tooling by providing </a:t>
            </a:r>
            <a:r>
              <a:rPr lang="en-US" sz="800"/>
              <a:t>analytics to create custom detections and hunt for threats across </a:t>
            </a:r>
            <a:r>
              <a:rPr lang="en-US" sz="800" b="0">
                <a:latin typeface="Segoe UI" panose="020B0502040204020203" pitchFamily="34" charset="0"/>
                <a:cs typeface="Segoe UI" panose="020B0502040204020203" pitchFamily="34" charset="0"/>
              </a:rPr>
              <a:t>arbitrary log/data sources from any platform, cloud, application, or device. </a:t>
            </a:r>
            <a:endParaRPr lang="en-US" sz="800"/>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0">
                <a:latin typeface="Segoe UI" panose="020B0502040204020203" pitchFamily="34" charset="0"/>
                <a:cs typeface="Segoe UI" panose="020B0502040204020203" pitchFamily="34" charset="0"/>
              </a:rPr>
              <a:t>Microsoft Sentinel alerts and workflows are integrated into Microsoft Defender XDR to streamline the analyst experience and minimize the need to change console/interfaces during time-sensitive incidents. </a:t>
            </a:r>
            <a:endParaRPr lang="en-US" sz="800"/>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a:latin typeface="Segoe UI" panose="020B0502040204020203" pitchFamily="34" charset="0"/>
                <a:cs typeface="Segoe UI" panose="020B0502040204020203" pitchFamily="34" charset="0"/>
              </a:rPr>
              <a:t>Notes: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0">
                <a:latin typeface="Segoe UI" panose="020B0502040204020203" pitchFamily="34" charset="0"/>
                <a:cs typeface="Segoe UI" panose="020B0502040204020203" pitchFamily="34" charset="0"/>
              </a:rPr>
              <a:t>In addition to traditional SIEM functionality of static analysis of event logs, Microsoft Sentinel incorporates SOAR, ML, UEBA, </a:t>
            </a:r>
            <a:r>
              <a:rPr lang="en-US" sz="800" b="0" err="1">
                <a:latin typeface="Segoe UI" panose="020B0502040204020203" pitchFamily="34" charset="0"/>
                <a:cs typeface="Segoe UI" panose="020B0502040204020203" pitchFamily="34" charset="0"/>
              </a:rPr>
              <a:t>Jupyter</a:t>
            </a:r>
            <a:r>
              <a:rPr lang="en-US" sz="800" b="0">
                <a:latin typeface="Segoe UI" panose="020B0502040204020203" pitchFamily="34" charset="0"/>
                <a:cs typeface="Segoe UI" panose="020B0502040204020203" pitchFamily="34" charset="0"/>
              </a:rPr>
              <a:t> Notebooks, </a:t>
            </a:r>
            <a:r>
              <a:rPr lang="en-US" sz="800" b="1">
                <a:latin typeface="Segoe UI" panose="020B0502040204020203" pitchFamily="34" charset="0"/>
                <a:cs typeface="Segoe UI" panose="020B0502040204020203" pitchFamily="34" charset="0"/>
              </a:rPr>
              <a:t>Threat Intelligence, </a:t>
            </a:r>
            <a:r>
              <a:rPr lang="en-US" sz="800" b="0">
                <a:latin typeface="Segoe UI" panose="020B0502040204020203" pitchFamily="34" charset="0"/>
                <a:cs typeface="Segoe UI" panose="020B0502040204020203" pitchFamily="34" charset="0"/>
              </a:rPr>
              <a:t>and Security Data Lake approaches to refine threat detection, investigation, and threat hunting processes. </a:t>
            </a:r>
            <a:r>
              <a:rPr lang="en-US" sz="800">
                <a:latin typeface="Segoe UI" panose="020B0502040204020203" pitchFamily="34" charset="0"/>
                <a:cs typeface="Segoe UI" panose="020B0502040204020203" pitchFamily="34" charset="0"/>
              </a:rPr>
              <a:t>Microsoft Sentinel also supports lower cost archival storage for large volumes of data.</a:t>
            </a:r>
            <a:endParaRPr lang="en-US" sz="800" b="0">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0" i="0">
                <a:latin typeface="Segoe UI" panose="020B0502040204020203" pitchFamily="34" charset="0"/>
                <a:cs typeface="Segoe UI" panose="020B0502040204020203" pitchFamily="34" charset="0"/>
              </a:rPr>
              <a:t>Microsoft Sentinel also offers many playbooks and other features to streamline </a:t>
            </a:r>
            <a:r>
              <a:rPr lang="en-US" sz="800" b="0" i="0">
                <a:latin typeface="Segoe UI" panose="020B0502040204020203" pitchFamily="34" charset="0"/>
                <a:cs typeface="Segoe UI" panose="020B0502040204020203" pitchFamily="34" charset="0"/>
                <a:sym typeface="Libre Franklin"/>
              </a:rPr>
              <a:t>investigation &amp; remediation of critically important assets like SAP® applications and Operational Technology (OT) and Industrial internet of things (</a:t>
            </a:r>
            <a:r>
              <a:rPr lang="en-US" sz="800" b="0" i="0" err="1">
                <a:latin typeface="Segoe UI" panose="020B0502040204020203" pitchFamily="34" charset="0"/>
                <a:cs typeface="Segoe UI" panose="020B0502040204020203" pitchFamily="34" charset="0"/>
                <a:sym typeface="Libre Franklin"/>
              </a:rPr>
              <a:t>IIoT</a:t>
            </a:r>
            <a:r>
              <a:rPr lang="en-US" sz="800" b="0" i="0">
                <a:latin typeface="Segoe UI" panose="020B0502040204020203" pitchFamily="34" charset="0"/>
                <a:cs typeface="Segoe UI" panose="020B0502040204020203" pitchFamily="34" charset="0"/>
                <a:sym typeface="Libre Franklin"/>
              </a:rPr>
              <a:t>) [</a:t>
            </a:r>
            <a:r>
              <a:rPr lang="en-US" sz="800" b="0" i="0" err="1">
                <a:latin typeface="Segoe UI" panose="020B0502040204020203" pitchFamily="34" charset="0"/>
                <a:cs typeface="Segoe UI" panose="020B0502040204020203" pitchFamily="34" charset="0"/>
                <a:sym typeface="Libre Franklin"/>
              </a:rPr>
              <a:t>lso</a:t>
            </a:r>
            <a:r>
              <a:rPr lang="en-US" sz="800" b="0" i="0">
                <a:latin typeface="Segoe UI" panose="020B0502040204020203" pitchFamily="34" charset="0"/>
                <a:cs typeface="Segoe UI" panose="020B0502040204020203" pitchFamily="34" charset="0"/>
                <a:sym typeface="Libre Franklin"/>
              </a:rPr>
              <a:t> known as Industrial Control Systems (ICS) / Supervisory Control and Data Acquisition (SCADA)]. </a:t>
            </a:r>
          </a:p>
          <a:p>
            <a:pPr marR="0" lvl="0" algn="l" defTabSz="914400" rtl="0" eaLnBrk="1" fontAlgn="auto" latinLnBrk="0" hangingPunct="1">
              <a:lnSpc>
                <a:spcPct val="100000"/>
              </a:lnSpc>
              <a:spcBef>
                <a:spcPts val="0"/>
              </a:spcBef>
              <a:spcAft>
                <a:spcPts val="0"/>
              </a:spcAft>
              <a:buClrTx/>
              <a:buSzTx/>
              <a:tabLst/>
              <a:defRPr/>
            </a:pPr>
            <a:endParaRPr lang="en-US" sz="8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a:latin typeface="Segoe UI" panose="020B0502040204020203" pitchFamily="34" charset="0"/>
                <a:cs typeface="Segoe UI" panose="020B0502040204020203" pitchFamily="34" charset="0"/>
              </a:rPr>
              <a:t>CLICK 5 – Expert Assistance</a:t>
            </a:r>
          </a:p>
          <a:p>
            <a:endParaRPr lang="en-US" sz="800">
              <a:latin typeface="Segoe UI" panose="020B0502040204020203" pitchFamily="34" charset="0"/>
              <a:cs typeface="Segoe UI" panose="020B0502040204020203" pitchFamily="34" charset="0"/>
            </a:endParaRPr>
          </a:p>
          <a:p>
            <a:r>
              <a:rPr lang="en-US" sz="800" b="0" i="1">
                <a:latin typeface="Segoe UI" panose="020B0502040204020203" pitchFamily="34" charset="0"/>
                <a:cs typeface="Segoe UI" panose="020B0502040204020203" pitchFamily="34" charset="0"/>
              </a:rPr>
              <a:t>None of us is as smart as all of us. </a:t>
            </a:r>
            <a:r>
              <a:rPr lang="en-US" sz="800" b="0" i="0">
                <a:latin typeface="Segoe UI" panose="020B0502040204020203" pitchFamily="34" charset="0"/>
                <a:cs typeface="Segoe UI" panose="020B0502040204020203" pitchFamily="34" charset="0"/>
              </a:rPr>
              <a:t>Succeeding against the connected ecosystem of attackers requires defenders to work together as a community; sharing intelligence, insight, and expertise. </a:t>
            </a:r>
          </a:p>
          <a:p>
            <a:endParaRPr lang="en-US" sz="800" b="1" i="1">
              <a:latin typeface="Segoe UI" panose="020B0502040204020203" pitchFamily="34" charset="0"/>
              <a:cs typeface="Segoe UI" panose="020B0502040204020203" pitchFamily="34" charset="0"/>
            </a:endParaRPr>
          </a:p>
          <a:p>
            <a:r>
              <a:rPr lang="en-US" sz="800" b="0" i="0">
                <a:latin typeface="Segoe UI" panose="020B0502040204020203" pitchFamily="34" charset="0"/>
                <a:cs typeface="Segoe UI" panose="020B0502040204020203" pitchFamily="34" charset="0"/>
              </a:rPr>
              <a:t>Microsoft helps our customers get expert assistance with</a:t>
            </a:r>
          </a:p>
          <a:p>
            <a:pPr marL="171450" indent="-171450">
              <a:buFont typeface="Arial" panose="020B0604020202020204" pitchFamily="34" charset="0"/>
              <a:buChar char="•"/>
            </a:pPr>
            <a:r>
              <a:rPr lang="en-US" sz="800" b="1" i="0" u="none">
                <a:latin typeface="Segoe UI" panose="020B0502040204020203" pitchFamily="34" charset="0"/>
                <a:cs typeface="Segoe UI" panose="020B0502040204020203" pitchFamily="34" charset="0"/>
              </a:rPr>
              <a:t>Microsoft Threat Experts </a:t>
            </a:r>
            <a:r>
              <a:rPr lang="en-US" sz="800" b="1" i="1">
                <a:latin typeface="Segoe UI" panose="020B0502040204020203" pitchFamily="34" charset="0"/>
                <a:cs typeface="Segoe UI" panose="020B0502040204020203" pitchFamily="34" charset="0"/>
              </a:rPr>
              <a:t>– </a:t>
            </a:r>
            <a:r>
              <a:rPr lang="en-US" sz="800" b="0" i="0">
                <a:latin typeface="Segoe UI" panose="020B0502040204020203" pitchFamily="34" charset="0"/>
                <a:cs typeface="Segoe UI" panose="020B0502040204020203" pitchFamily="34" charset="0"/>
              </a:rPr>
              <a:t>Managed hunting service for </a:t>
            </a:r>
            <a:r>
              <a:rPr lang="en-US" sz="800"/>
              <a:t>Defender XDR </a:t>
            </a:r>
            <a:r>
              <a:rPr lang="en-US" sz="800" b="0" i="0">
                <a:latin typeface="Segoe UI" panose="020B0502040204020203" pitchFamily="34" charset="0"/>
                <a:cs typeface="Segoe UI" panose="020B0502040204020203" pitchFamily="34" charset="0"/>
              </a:rPr>
              <a:t>that provides Security Operation Centers (SOCs) with expert level monitoring and analysis to help them ensure critical threats in your unique environments don’t get missed.</a:t>
            </a:r>
          </a:p>
          <a:p>
            <a:pPr marL="171450" indent="-171450">
              <a:buFont typeface="Arial" panose="020B0604020202020204" pitchFamily="34" charset="0"/>
              <a:buChar char="•"/>
            </a:pPr>
            <a:r>
              <a:rPr lang="en-US" sz="800" b="1" i="0">
                <a:latin typeface="Segoe UI" panose="020B0502040204020203" pitchFamily="34" charset="0"/>
                <a:cs typeface="Segoe UI" panose="020B0502040204020203" pitchFamily="34" charset="0"/>
              </a:rPr>
              <a:t>Microsoft Incident Response – </a:t>
            </a:r>
            <a:r>
              <a:rPr lang="en-US" sz="800" b="0" i="0">
                <a:latin typeface="Segoe UI" panose="020B0502040204020203" pitchFamily="34" charset="0"/>
                <a:cs typeface="Segoe UI" panose="020B0502040204020203" pitchFamily="34" charset="0"/>
              </a:rPr>
              <a:t>Microsoft's Detection and Response Team (DART) and customer support provide assistance with incident response, recovery, and hunting (onsite and remotely). </a:t>
            </a:r>
          </a:p>
          <a:p>
            <a:pPr marL="171450" indent="-171450">
              <a:buFont typeface="Arial" panose="020B0604020202020204" pitchFamily="34" charset="0"/>
              <a:buChar char="•"/>
            </a:pPr>
            <a:r>
              <a:rPr lang="en-US" sz="800" b="1" i="0">
                <a:latin typeface="Segoe UI" panose="020B0502040204020203" pitchFamily="34" charset="0"/>
                <a:cs typeface="Segoe UI" panose="020B0502040204020203" pitchFamily="34" charset="0"/>
              </a:rPr>
              <a:t>Partners / Managed Security Operations </a:t>
            </a:r>
            <a:r>
              <a:rPr lang="en-US" sz="800" b="0" i="0">
                <a:latin typeface="Segoe UI" panose="020B0502040204020203" pitchFamily="34" charset="0"/>
                <a:cs typeface="Segoe UI" panose="020B0502040204020203" pitchFamily="34" charset="0"/>
              </a:rPr>
              <a:t>– Microsoft partners with top experts in the industry to build their expertise on these Microsoft security operations capabilities so that they can advise and directly support our customers. </a:t>
            </a:r>
          </a:p>
          <a:p>
            <a:endParaRPr lang="en-US" sz="800">
              <a:latin typeface="Segoe UI" panose="020B0502040204020203" pitchFamily="34" charset="0"/>
              <a:cs typeface="Segoe UI" panose="020B0502040204020203" pitchFamily="34" charset="0"/>
            </a:endParaRPr>
          </a:p>
          <a:p>
            <a:pPr marL="57150" marR="0" lvl="0" indent="0" algn="l" defTabSz="932472" rtl="0" eaLnBrk="1" fontAlgn="base" latinLnBrk="0" hangingPunct="1">
              <a:lnSpc>
                <a:spcPct val="100000"/>
              </a:lnSpc>
              <a:spcBef>
                <a:spcPct val="0"/>
              </a:spcBef>
              <a:spcAft>
                <a:spcPts val="300"/>
              </a:spcAft>
              <a:buClrTx/>
              <a:buSzTx/>
              <a:buFont typeface="Arial" panose="020B0604020202020204" pitchFamily="34" charset="0"/>
              <a:buNone/>
              <a:tabLst/>
              <a:defRPr/>
            </a:pPr>
            <a:r>
              <a:rPr kumimoji="0" lang="en-US" sz="800" b="0"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rPr>
              <a:t>For more information on these topics, see</a:t>
            </a:r>
            <a:endParaRPr kumimoji="0" lang="en-US" sz="800" b="1"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endParaRPr>
          </a:p>
          <a:p>
            <a:pPr marL="228600" marR="0" lvl="0" indent="-171450" algn="l" defTabSz="932472" rtl="0" eaLnBrk="1" fontAlgn="base" latinLnBrk="0" hangingPunct="1">
              <a:lnSpc>
                <a:spcPct val="100000"/>
              </a:lnSpc>
              <a:spcBef>
                <a:spcPct val="0"/>
              </a:spcBef>
              <a:spcAft>
                <a:spcPts val="30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Mission and Metrics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https://www.microsoft.com/security/blog/2019/02/21/lessons-learned-from-the-microsoft-soc-part-1-organization/</a:t>
            </a:r>
          </a:p>
          <a:p>
            <a:pPr marL="228600" marR="0" lvl="0" indent="-171450" algn="l" defTabSz="932472" rtl="0" eaLnBrk="1" fontAlgn="base" latinLnBrk="0" hangingPunct="1">
              <a:lnSpc>
                <a:spcPct val="100000"/>
              </a:lnSpc>
              <a:spcBef>
                <a:spcPct val="0"/>
              </a:spcBef>
              <a:spcAft>
                <a:spcPts val="30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Incident Response (Investigation) -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https://www.microsoft.com/security/blog/2019/12/23/ciso-series-lessons-learned-from-the-microsoft-soc-part-3b-a-day-in-the-life/</a:t>
            </a:r>
          </a:p>
          <a:p>
            <a:pPr marL="228600" marR="0" lvl="0" indent="-171450" algn="l" defTabSz="932472" rtl="0" eaLnBrk="1" fontAlgn="base" latinLnBrk="0" hangingPunct="1">
              <a:lnSpc>
                <a:spcPct val="100000"/>
              </a:lnSpc>
              <a:spcBef>
                <a:spcPct val="0"/>
              </a:spcBef>
              <a:spcAft>
                <a:spcPts val="30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Incident Response (Remediation)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https://www.microsoft.com/security/blog/2020/05/04/lessons-learned-microsoft-soc-part-3c/</a:t>
            </a:r>
          </a:p>
          <a:p>
            <a:pPr marL="228600" marR="0" lvl="0" indent="-171450" algn="l" defTabSz="932472" rtl="0" eaLnBrk="1" fontAlgn="base" latinLnBrk="0" hangingPunct="1">
              <a:lnSpc>
                <a:spcPct val="100000"/>
              </a:lnSpc>
              <a:spcBef>
                <a:spcPct val="0"/>
              </a:spcBef>
              <a:spcAft>
                <a:spcPts val="300"/>
              </a:spcAft>
              <a:buClrTx/>
              <a:buSzTx/>
              <a:buFont typeface="Arial" panose="020B0604020202020204" pitchFamily="34" charset="0"/>
              <a:buChar char="•"/>
              <a:tabLst/>
              <a:defRPr/>
            </a:pPr>
            <a:r>
              <a:rPr kumimoji="0" lang="en-US" sz="800" b="1" i="0" u="none" strike="noStrike" kern="1200" cap="none" spc="0" normalizeH="0" baseline="0" noProof="0">
                <a:ln>
                  <a:noFill/>
                </a:ln>
                <a:effectLst/>
                <a:uLnTx/>
                <a:uFillTx/>
                <a:latin typeface="Segoe UI" panose="020B0502040204020203" pitchFamily="34" charset="0"/>
                <a:cs typeface="Segoe UI" panose="020B0502040204020203" pitchFamily="34" charset="0"/>
              </a:rPr>
              <a:t>Threat Hunting -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https://www.microsoft.com/security/blog/2020/06/25/zen-and-the-art-of-threat-hunting/</a:t>
            </a:r>
          </a:p>
          <a:p>
            <a:pPr marL="228600" marR="0" lvl="0" indent="-171450" algn="l" defTabSz="932472" rtl="0" eaLnBrk="1" fontAlgn="base" latinLnBrk="0" hangingPunct="1">
              <a:lnSpc>
                <a:spcPct val="100000"/>
              </a:lnSpc>
              <a:spcBef>
                <a:spcPct val="0"/>
              </a:spcBef>
              <a:spcAft>
                <a:spcPts val="300"/>
              </a:spcAft>
              <a:buClrTx/>
              <a:buSzTx/>
              <a:buFont typeface="Arial" panose="020B0604020202020204" pitchFamily="34" charset="0"/>
              <a:buChar char="•"/>
              <a:tabLst/>
              <a:defRPr/>
            </a:pPr>
            <a:r>
              <a:rPr lang="en-US" sz="800" b="1">
                <a:effectLst/>
                <a:latin typeface="Segoe UI" panose="020B0502040204020203" pitchFamily="34" charset="0"/>
                <a:cs typeface="Segoe UI" panose="020B0502040204020203" pitchFamily="34" charset="0"/>
              </a:rPr>
              <a:t>Automated Investigation and Response </a:t>
            </a:r>
            <a:r>
              <a:rPr lang="en-US" sz="800">
                <a:effectLst/>
                <a:latin typeface="Segoe UI" panose="020B0502040204020203" pitchFamily="34" charset="0"/>
                <a:cs typeface="Segoe UI" panose="020B0502040204020203" pitchFamily="34" charset="0"/>
              </a:rPr>
              <a:t>- https://docs.microsoft.com/microsoft-365/security/mtp/mtp-autoir</a:t>
            </a:r>
          </a:p>
          <a:p>
            <a:pPr marL="57150" marR="0" lvl="0" indent="0" algn="l" defTabSz="932472" rtl="0" eaLnBrk="1" fontAlgn="base" latinLnBrk="0" hangingPunct="1">
              <a:lnSpc>
                <a:spcPct val="100000"/>
              </a:lnSpc>
              <a:spcBef>
                <a:spcPct val="0"/>
              </a:spcBef>
              <a:spcAft>
                <a:spcPts val="300"/>
              </a:spcAft>
              <a:buClrTx/>
              <a:buSzTx/>
              <a:buFont typeface="Arial" panose="020B0604020202020204" pitchFamily="34" charset="0"/>
              <a:buNone/>
              <a:tabLst/>
              <a:defRPr/>
            </a:pPr>
            <a:endParaRPr lang="en-US" sz="800">
              <a:effectLst/>
              <a:latin typeface="Segoe UI" panose="020B0502040204020203" pitchFamily="34" charset="0"/>
              <a:cs typeface="Segoe UI" panose="020B0502040204020203" pitchFamily="34" charset="0"/>
            </a:endParaRPr>
          </a:p>
          <a:p>
            <a:pPr marL="57150" marR="0" lvl="0" indent="0" algn="l" defTabSz="932472" rtl="0" eaLnBrk="1" fontAlgn="base" latinLnBrk="0" hangingPunct="1">
              <a:lnSpc>
                <a:spcPct val="100000"/>
              </a:lnSpc>
              <a:spcBef>
                <a:spcPct val="0"/>
              </a:spcBef>
              <a:spcAft>
                <a:spcPts val="300"/>
              </a:spcAft>
              <a:buClrTx/>
              <a:buSzTx/>
              <a:buFont typeface="Arial" panose="020B0604020202020204" pitchFamily="34" charset="0"/>
              <a:buNone/>
              <a:tabLst/>
              <a:defRPr/>
            </a:pPr>
            <a:r>
              <a:rPr lang="en-US" sz="800" b="1">
                <a:effectLst/>
                <a:latin typeface="Segoe UI" panose="020B0502040204020203" pitchFamily="34" charset="0"/>
                <a:cs typeface="Segoe UI" panose="020B0502040204020203" pitchFamily="34" charset="0"/>
              </a:rPr>
              <a:t>CLICK 6 – Security Copilot</a:t>
            </a:r>
          </a:p>
          <a:p>
            <a:pPr marL="57150" marR="0" lvl="0" indent="0" algn="l" defTabSz="932472" rtl="0" eaLnBrk="1" fontAlgn="base" latinLnBrk="0" hangingPunct="1">
              <a:lnSpc>
                <a:spcPct val="100000"/>
              </a:lnSpc>
              <a:spcBef>
                <a:spcPct val="0"/>
              </a:spcBef>
              <a:spcAft>
                <a:spcPts val="300"/>
              </a:spcAft>
              <a:buClrTx/>
              <a:buSzTx/>
              <a:buFont typeface="Arial" panose="020B0604020202020204" pitchFamily="34" charset="0"/>
              <a:buNone/>
              <a:tabLst/>
              <a:defRPr/>
            </a:pPr>
            <a:endParaRPr lang="en-US" sz="800">
              <a:effectLst/>
              <a:latin typeface="Segoe UI" panose="020B0502040204020203" pitchFamily="34" charset="0"/>
              <a:cs typeface="Segoe UI" panose="020B0502040204020203" pitchFamily="34" charset="0"/>
            </a:endParaRPr>
          </a:p>
          <a:p>
            <a:pPr marL="57150" marR="0" lvl="0" indent="0" algn="l" defTabSz="932472" rtl="0" eaLnBrk="1" fontAlgn="base" latinLnBrk="0" hangingPunct="1">
              <a:lnSpc>
                <a:spcPct val="100000"/>
              </a:lnSpc>
              <a:spcBef>
                <a:spcPct val="0"/>
              </a:spcBef>
              <a:spcAft>
                <a:spcPts val="300"/>
              </a:spcAft>
              <a:buClrTx/>
              <a:buSzTx/>
              <a:buFont typeface="Arial" panose="020B0604020202020204" pitchFamily="34" charset="0"/>
              <a:buNone/>
              <a:tabLst/>
              <a:defRPr/>
            </a:pPr>
            <a:r>
              <a:rPr lang="en-US" sz="800" b="1" kern="0">
                <a:latin typeface="Segoe UI" panose="020B0502040204020203" pitchFamily="34" charset="0"/>
                <a:cs typeface="Segoe UI" panose="020B0502040204020203" pitchFamily="34" charset="0"/>
              </a:rPr>
              <a:t>Microsoft Security Copilot (Preview) </a:t>
            </a:r>
            <a:r>
              <a:rPr lang="en-US" sz="800" b="0" kern="0">
                <a:latin typeface="Segoe UI" panose="020B0502040204020203" pitchFamily="34" charset="0"/>
                <a:cs typeface="Segoe UI" panose="020B0502040204020203" pitchFamily="34" charset="0"/>
              </a:rPr>
              <a:t>empowers people in security operations by simplifying many tasks using generative artificial intelligence (AI) based on large language models (LLMS). </a:t>
            </a:r>
            <a:r>
              <a:rPr lang="en-US" sz="800">
                <a:effectLst/>
                <a:latin typeface="Segoe UI" panose="020B0502040204020203" pitchFamily="34" charset="0"/>
                <a:cs typeface="Segoe UI" panose="020B0502040204020203" pitchFamily="34" charset="0"/>
              </a:rPr>
              <a:t>This helps with detecting threats, investigating incidents, writing up investigation reports, identifying data impacted by incidents, improving security posture, and more.</a:t>
            </a:r>
          </a:p>
          <a:p>
            <a:pPr marL="57150" marR="0" lvl="0" indent="0" algn="l" defTabSz="932472" rtl="0" eaLnBrk="1" fontAlgn="base" latinLnBrk="0" hangingPunct="1">
              <a:lnSpc>
                <a:spcPct val="100000"/>
              </a:lnSpc>
              <a:spcBef>
                <a:spcPct val="0"/>
              </a:spcBef>
              <a:spcAft>
                <a:spcPts val="300"/>
              </a:spcAft>
              <a:buClrTx/>
              <a:buSzTx/>
              <a:buFont typeface="Arial" panose="020B0604020202020204" pitchFamily="34" charset="0"/>
              <a:buNone/>
              <a:tabLst/>
              <a:defRPr/>
            </a:pPr>
            <a:endParaRPr lang="en-US" sz="800">
              <a:effectLst/>
              <a:latin typeface="Segoe UI" panose="020B0502040204020203" pitchFamily="34" charset="0"/>
              <a:cs typeface="Segoe UI" panose="020B0502040204020203" pitchFamily="34" charset="0"/>
            </a:endParaRPr>
          </a:p>
          <a:p>
            <a:pPr marL="57150" marR="0" lvl="0" indent="0" algn="l" defTabSz="932472" rtl="0" eaLnBrk="1" fontAlgn="base" latinLnBrk="0" hangingPunct="1">
              <a:lnSpc>
                <a:spcPct val="100000"/>
              </a:lnSpc>
              <a:spcBef>
                <a:spcPct val="0"/>
              </a:spcBef>
              <a:spcAft>
                <a:spcPts val="300"/>
              </a:spcAft>
              <a:buClrTx/>
              <a:buSzTx/>
              <a:buFont typeface="Arial" panose="020B0604020202020204" pitchFamily="34" charset="0"/>
              <a:buNone/>
              <a:tabLst/>
              <a:defRPr/>
            </a:pPr>
            <a:endParaRPr lang="en-US" sz="800">
              <a:effectLst/>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1AEFD55-7B77-402E-B857-1FE834A257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27387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effectLst/>
                <a:latin typeface="Segoe UI" panose="020B0502040204020203" pitchFamily="34" charset="0"/>
                <a:ea typeface="Calibri" panose="020F0502020204030204" pitchFamily="34" charset="0"/>
                <a:cs typeface="Segoe UI" panose="020B0502040204020203" pitchFamily="34" charset="0"/>
              </a:rPr>
              <a:t>Key Takeaway: </a:t>
            </a:r>
            <a:r>
              <a:rPr lang="en-US">
                <a:effectLst/>
                <a:latin typeface="Segoe UI" panose="020B0502040204020203" pitchFamily="34" charset="0"/>
                <a:ea typeface="Calibri" panose="020F0502020204030204" pitchFamily="34" charset="0"/>
                <a:cs typeface="Segoe UI" panose="020B0502040204020203" pitchFamily="34" charset="0"/>
              </a:rPr>
              <a:t>This slide describes how the recommended initiatives in the Security Adoption Framework (SAF) align to business scenarios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Segoe UI" panose="020B0502040204020203" pitchFamily="34" charset="0"/>
                <a:cs typeface="Segoe UI" panose="020B0502040204020203" pitchFamily="34" charset="0"/>
              </a:rPr>
              <a:t>Modernizing a security program effectively requires a strategic approach across all aspects of security in an </a:t>
            </a:r>
            <a:r>
              <a:rPr lang="en-US" i="1">
                <a:latin typeface="Segoe UI" panose="020B0502040204020203" pitchFamily="34" charset="0"/>
                <a:cs typeface="Segoe UI" panose="020B0502040204020203" pitchFamily="34" charset="0"/>
              </a:rPr>
              <a:t>organized </a:t>
            </a:r>
            <a:r>
              <a:rPr lang="en-US">
                <a:latin typeface="Segoe UI" panose="020B0502040204020203" pitchFamily="34" charset="0"/>
                <a:cs typeface="Segoe UI" panose="020B0502040204020203" pitchFamily="34" charset="0"/>
              </a:rPr>
              <a:t>and </a:t>
            </a:r>
            <a:r>
              <a:rPr lang="en-US" i="1">
                <a:latin typeface="Segoe UI" panose="020B0502040204020203" pitchFamily="34" charset="0"/>
                <a:cs typeface="Segoe UI" panose="020B0502040204020203" pitchFamily="34" charset="0"/>
              </a:rPr>
              <a:t>prioritized </a:t>
            </a:r>
            <a:r>
              <a:rPr lang="en-US">
                <a:latin typeface="Segoe UI" panose="020B0502040204020203" pitchFamily="34" charset="0"/>
                <a:cs typeface="Segoe UI" panose="020B0502040204020203" pitchFamily="34" charset="0"/>
              </a:rPr>
              <a:t>manner.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atin typeface="Segoe UI" panose="020B0502040204020203" pitchFamily="34" charset="0"/>
                <a:cs typeface="Segoe UI" panose="020B0502040204020203" pitchFamily="34" charset="0"/>
              </a:rPr>
              <a:t>Microsoft has built a </a:t>
            </a:r>
            <a:r>
              <a:rPr lang="en-US" b="1">
                <a:latin typeface="Segoe UI" panose="020B0502040204020203" pitchFamily="34" charset="0"/>
                <a:cs typeface="Segoe UI" panose="020B0502040204020203" pitchFamily="34" charset="0"/>
              </a:rPr>
              <a:t>Security Adoption Framework </a:t>
            </a:r>
            <a:r>
              <a:rPr lang="en-US" b="0">
                <a:latin typeface="Segoe UI" panose="020B0502040204020203" pitchFamily="34" charset="0"/>
                <a:cs typeface="Segoe UI" panose="020B0502040204020203" pitchFamily="34" charset="0"/>
              </a:rPr>
              <a:t>to help guide security modernization and: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1">
                <a:latin typeface="Segoe UI" panose="020B0502040204020203" pitchFamily="34" charset="0"/>
                <a:cs typeface="Segoe UI" panose="020B0502040204020203" pitchFamily="34" charset="0"/>
              </a:rPr>
              <a:t>Provide consistent business </a:t>
            </a:r>
            <a:r>
              <a:rPr lang="en-US" b="0">
                <a:latin typeface="Segoe UI" panose="020B0502040204020203" pitchFamily="34" charset="0"/>
                <a:cs typeface="Segoe UI" panose="020B0502040204020203" pitchFamily="34" charset="0"/>
              </a:rPr>
              <a:t>outcomes via </a:t>
            </a:r>
            <a:r>
              <a:rPr lang="en-US" b="1" i="1">
                <a:latin typeface="Segoe UI" panose="020B0502040204020203" pitchFamily="34" charset="0"/>
                <a:cs typeface="Segoe UI" panose="020B0502040204020203" pitchFamily="34" charset="0"/>
              </a:rPr>
              <a:t>business scenarios </a:t>
            </a:r>
            <a:r>
              <a:rPr lang="en-US" b="0" i="1">
                <a:latin typeface="Segoe UI" panose="020B0502040204020203" pitchFamily="34" charset="0"/>
                <a:cs typeface="Segoe UI" panose="020B0502040204020203" pitchFamily="34" charset="0"/>
              </a:rPr>
              <a:t>
Consistently execute </a:t>
            </a:r>
            <a:r>
              <a:rPr lang="en-US" b="0" i="0">
                <a:latin typeface="Segoe UI" panose="020B0502040204020203" pitchFamily="34" charset="0"/>
                <a:cs typeface="Segoe UI" panose="020B0502040204020203" pitchFamily="34" charset="0"/>
              </a:rPr>
              <a:t>on these outcomes via </a:t>
            </a:r>
            <a:r>
              <a:rPr lang="en-US" b="1" i="1">
                <a:latin typeface="Segoe UI" panose="020B0502040204020203" pitchFamily="34" charset="0"/>
                <a:cs typeface="Segoe UI" panose="020B0502040204020203" pitchFamily="34" charset="0"/>
              </a:rPr>
              <a:t>technical initiatives </a:t>
            </a:r>
            <a:r>
              <a:rPr lang="en-US" b="0" i="0">
                <a:latin typeface="Segoe UI" panose="020B0502040204020203" pitchFamily="34" charset="0"/>
                <a:cs typeface="Segoe UI" panose="020B0502040204020203" pitchFamily="34" charset="0"/>
              </a:rPr>
              <a:t>that provide key security capabilities</a:t>
            </a:r>
            <a:endParaRPr lang="en-US" b="1" i="0">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b="1" i="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i="0">
                <a:latin typeface="Segoe UI" panose="020B0502040204020203" pitchFamily="34" charset="0"/>
                <a:cs typeface="Segoe UI" panose="020B0502040204020203" pitchFamily="34" charset="0"/>
              </a:rPr>
              <a:t>It's important to note that these technical initiatives are required to provide these outcomes, but they don’t often map directly to any one business scenario or outcome as they have complex many-to-many relationships. </a:t>
            </a:r>
          </a:p>
          <a:p>
            <a:pPr marL="457200" marR="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0" i="0">
                <a:latin typeface="Segoe UI" panose="020B0502040204020203" pitchFamily="34" charset="0"/>
                <a:cs typeface="Segoe UI" panose="020B0502040204020203" pitchFamily="34" charset="0"/>
              </a:rPr>
              <a:t>For example, </a:t>
            </a:r>
            <a:r>
              <a:rPr lang="en-US" b="1" i="0">
                <a:latin typeface="Segoe UI" panose="020B0502040204020203" pitchFamily="34" charset="0"/>
                <a:cs typeface="Segoe UI" panose="020B0502040204020203" pitchFamily="34" charset="0"/>
              </a:rPr>
              <a:t>Enabling people to do their job securely from anywhere (#1) </a:t>
            </a:r>
            <a:r>
              <a:rPr lang="en-US" b="0" i="0">
                <a:latin typeface="Segoe UI" panose="020B0502040204020203" pitchFamily="34" charset="0"/>
                <a:cs typeface="Segoe UI" panose="020B0502040204020203" pitchFamily="34" charset="0"/>
              </a:rPr>
              <a:t>is clearly a main focus of </a:t>
            </a:r>
            <a:r>
              <a:rPr lang="en-US" b="1" i="0">
                <a:latin typeface="Segoe UI" panose="020B0502040204020203" pitchFamily="34" charset="0"/>
                <a:cs typeface="Segoe UI" panose="020B0502040204020203" pitchFamily="34" charset="0"/>
              </a:rPr>
              <a:t>secure identity access technical initiative</a:t>
            </a:r>
            <a:r>
              <a:rPr lang="en-US" b="0" i="0">
                <a:latin typeface="Segoe UI" panose="020B0502040204020203" pitchFamily="34" charset="0"/>
                <a:cs typeface="Segoe UI" panose="020B0502040204020203" pitchFamily="34" charset="0"/>
              </a:rPr>
              <a:t>, </a:t>
            </a:r>
            <a:r>
              <a:rPr lang="en-US" b="0" i="1">
                <a:latin typeface="Segoe UI" panose="020B0502040204020203" pitchFamily="34" charset="0"/>
                <a:cs typeface="Segoe UI" panose="020B0502040204020203" pitchFamily="34" charset="0"/>
              </a:rPr>
              <a:t>but its not the only one</a:t>
            </a:r>
            <a:r>
              <a:rPr lang="en-US" b="0" i="0">
                <a:latin typeface="Segoe UI" panose="020B0502040204020203" pitchFamily="34" charset="0"/>
                <a:cs typeface="Segoe UI" panose="020B0502040204020203" pitchFamily="34" charset="0"/>
              </a:rPr>
              <a:t>. Those remote endpoints and applications also need to be monitored through </a:t>
            </a:r>
            <a:r>
              <a:rPr lang="en-US" b="1" i="0">
                <a:latin typeface="Segoe UI" panose="020B0502040204020203" pitchFamily="34" charset="0"/>
                <a:cs typeface="Segoe UI" panose="020B0502040204020203" pitchFamily="34" charset="0"/>
              </a:rPr>
              <a:t>security operations, </a:t>
            </a:r>
            <a:r>
              <a:rPr lang="en-US" b="0" i="0">
                <a:latin typeface="Segoe UI" panose="020B0502040204020203" pitchFamily="34" charset="0"/>
                <a:cs typeface="Segoe UI" panose="020B0502040204020203" pitchFamily="34" charset="0"/>
              </a:rPr>
              <a:t>the applications they use to do their job is provided through securing</a:t>
            </a:r>
            <a:r>
              <a:rPr lang="en-US" b="1" i="0">
                <a:latin typeface="Segoe UI" panose="020B0502040204020203" pitchFamily="34" charset="0"/>
                <a:cs typeface="Segoe UI" panose="020B0502040204020203" pitchFamily="34" charset="0"/>
              </a:rPr>
              <a:t> infrastructure and development</a:t>
            </a:r>
            <a:r>
              <a:rPr lang="en-US" b="0" i="0">
                <a:latin typeface="Segoe UI" panose="020B0502040204020203" pitchFamily="34" charset="0"/>
                <a:cs typeface="Segoe UI" panose="020B0502040204020203" pitchFamily="34" charset="0"/>
              </a:rPr>
              <a:t>, the sensitive </a:t>
            </a:r>
            <a:r>
              <a:rPr lang="en-US" b="1" i="0">
                <a:latin typeface="Segoe UI" panose="020B0502040204020203" pitchFamily="34" charset="0"/>
                <a:cs typeface="Segoe UI" panose="020B0502040204020203" pitchFamily="34" charset="0"/>
              </a:rPr>
              <a:t>data </a:t>
            </a:r>
            <a:r>
              <a:rPr lang="en-US" b="0" i="0">
                <a:latin typeface="Segoe UI" panose="020B0502040204020203" pitchFamily="34" charset="0"/>
                <a:cs typeface="Segoe UI" panose="020B0502040204020203" pitchFamily="34" charset="0"/>
              </a:rPr>
              <a:t>they access must be protected regardless of location, and all of this requires </a:t>
            </a:r>
            <a:r>
              <a:rPr lang="en-US" b="1" i="0">
                <a:latin typeface="Segoe UI" panose="020B0502040204020203" pitchFamily="34" charset="0"/>
                <a:cs typeface="Segoe UI" panose="020B0502040204020203" pitchFamily="34" charset="0"/>
              </a:rPr>
              <a:t>governance </a:t>
            </a:r>
            <a:r>
              <a:rPr lang="en-US" b="0" i="0">
                <a:latin typeface="Segoe UI" panose="020B0502040204020203" pitchFamily="34" charset="0"/>
                <a:cs typeface="Segoe UI" panose="020B0502040204020203" pitchFamily="34" charset="0"/>
              </a:rPr>
              <a:t>for consistent execution and policy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6E7F59-4757-4900-8133-C3F6549992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125412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lang="en-US" sz="800" b="1" i="0">
                <a:latin typeface="Segoe UI" panose="020B0502040204020203" pitchFamily="34" charset="0"/>
                <a:cs typeface="Segoe UI" panose="020B0502040204020203" pitchFamily="34" charset="0"/>
              </a:rPr>
              <a:t>Key Takeaway: </a:t>
            </a:r>
            <a:r>
              <a:rPr lang="en-US" sz="800" i="0">
                <a:latin typeface="Segoe UI" panose="020B0502040204020203" pitchFamily="34" charset="0"/>
                <a:cs typeface="Segoe UI" panose="020B0502040204020203" pitchFamily="34" charset="0"/>
              </a:rPr>
              <a:t>Securing Operational Technology (OT) effectively is a critical component of a security strategy</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800" i="0">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i="0">
                <a:latin typeface="Segoe UI" panose="020B0502040204020203" pitchFamily="34" charset="0"/>
                <a:cs typeface="Segoe UI" panose="020B0502040204020203" pitchFamily="34" charset="0"/>
              </a:rPr>
              <a:t>Zero Trust security principles apply to OT (and IoT) differently because the constraints of these are different than IT environments</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800" i="1">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i="0">
                <a:latin typeface="Segoe UI" panose="020B0502040204020203" pitchFamily="34" charset="0"/>
                <a:cs typeface="Segoe UI" panose="020B0502040204020203" pitchFamily="34" charset="0"/>
              </a:rPr>
              <a:t>OT and Industrial IoT environments (</a:t>
            </a:r>
            <a:r>
              <a:rPr lang="en-US" sz="800" i="0" err="1">
                <a:latin typeface="Segoe UI" panose="020B0502040204020203" pitchFamily="34" charset="0"/>
                <a:cs typeface="Segoe UI" panose="020B0502040204020203" pitchFamily="34" charset="0"/>
              </a:rPr>
              <a:t>IIoT</a:t>
            </a:r>
            <a:r>
              <a:rPr lang="en-US" sz="800" i="0">
                <a:latin typeface="Segoe UI" panose="020B0502040204020203" pitchFamily="34" charset="0"/>
                <a:cs typeface="Segoe UI" panose="020B0502040204020203" pitchFamily="34" charset="0"/>
              </a:rPr>
              <a:t>) are composed of computers that control physical equipment. This includes common technology like </a:t>
            </a:r>
            <a:r>
              <a:rPr lang="en-US" sz="800" b="0" i="0">
                <a:effectLst/>
                <a:latin typeface="Segoe UI" panose="020B0502040204020203" pitchFamily="34" charset="0"/>
                <a:cs typeface="Segoe UI" panose="020B0502040204020203" pitchFamily="34" charset="0"/>
              </a:rPr>
              <a:t>heating, ventilation, and air conditioning (HVAC) systems as well as industry specific equipment for manufacturing, </a:t>
            </a:r>
            <a:r>
              <a:rPr lang="en-US" sz="800" b="0" i="0" u="none" strike="noStrike">
                <a:effectLst/>
                <a:latin typeface="Segoe UI" panose="020B0502040204020203" pitchFamily="34" charset="0"/>
                <a:cs typeface="Segoe UI" panose="020B0502040204020203" pitchFamily="34" charset="0"/>
                <a:hlinkClick r:id="rId3">
                  <a:extLst>
                    <a:ext uri="{A12FA001-AC4F-418D-AE19-62706E023703}">
                      <ahyp:hlinkClr xmlns:ahyp="http://schemas.microsoft.com/office/drawing/2018/hyperlinkcolor" val="tx"/>
                    </a:ext>
                  </a:extLst>
                </a:hlinkClick>
              </a:rPr>
              <a:t>oil and gas facilities</a:t>
            </a:r>
            <a:r>
              <a:rPr lang="en-US" sz="800" b="0" i="0">
                <a:effectLst/>
                <a:latin typeface="Segoe UI" panose="020B0502040204020203" pitchFamily="34" charset="0"/>
                <a:cs typeface="Segoe UI" panose="020B0502040204020203" pitchFamily="34" charset="0"/>
              </a:rPr>
              <a:t>, public utilities, transportation, civic infrastructure, and more. These OT systems are often monitored from the IT environment to provide business analytics and other insights into physical business operations. </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b="0" i="0">
                <a:effectLst/>
                <a:latin typeface="Segoe UI" panose="020B0502040204020203" pitchFamily="34" charset="0"/>
                <a:cs typeface="Segoe UI" panose="020B0502040204020203" pitchFamily="34" charset="0"/>
              </a:rPr>
              <a:t>While the underlying computing platforms and IP networks are similar to IT, these OT environments are different in several notable ways:</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Safety is primary OT security assurance, </a:t>
            </a:r>
            <a:r>
              <a:rPr lang="en-US" sz="800" b="0" i="0" u="none">
                <a:effectLst/>
                <a:latin typeface="Segoe UI" panose="020B0502040204020203" pitchFamily="34" charset="0"/>
                <a:cs typeface="Segoe UI" panose="020B0502040204020203" pitchFamily="34" charset="0"/>
              </a:rPr>
              <a:t>which is a stark contrast to IT being primarily focused on </a:t>
            </a:r>
            <a:r>
              <a:rPr lang="en-US" sz="800" b="0" i="0">
                <a:effectLst/>
                <a:latin typeface="Segoe UI" panose="020B0502040204020203" pitchFamily="34" charset="0"/>
                <a:cs typeface="Segoe UI" panose="020B0502040204020203" pitchFamily="34" charset="0"/>
              </a:rPr>
              <a:t>confidentiality of intellectual property (though both share a focus on integrity and availability of both systems and data). This difference is because an OT system failure could directly cause physical harm or death (e.g. employees working on or near heavy machinery, customers using/consuming a product, citizens living/working near a physical facility, etc.). Additionally, some of these systems located hundreds of miles/kilometers from the nearest technician that could access or reboot them. </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OT Hardware/Software is old </a:t>
            </a:r>
            <a:r>
              <a:rPr lang="en-US" sz="800" b="0" i="0">
                <a:effectLst/>
                <a:latin typeface="Segoe UI" panose="020B0502040204020203" pitchFamily="34" charset="0"/>
                <a:cs typeface="Segoe UI" panose="020B0502040204020203" pitchFamily="34" charset="0"/>
              </a:rPr>
              <a:t>compared to IT systems because physical equipment has much longer operating lifecycles than typical IT systems (10x as long in many cases). It’s not unusual to find 50- or 100-year-old equipment (some still powered by steam!) that was modernized to electronic control systems 30-50 years ago. </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OT Security hygiene </a:t>
            </a:r>
            <a:r>
              <a:rPr lang="en-US" sz="800" b="0" i="0">
                <a:effectLst/>
                <a:latin typeface="Segoe UI" panose="020B0502040204020203" pitchFamily="34" charset="0"/>
                <a:cs typeface="Segoe UI" panose="020B0502040204020203" pitchFamily="34" charset="0"/>
              </a:rPr>
              <a:t>is different because these systems frequently weren’t built with modern threats and protocols in mind (and often rely on ‘end of life’ software). Many well-established IT security best practices like software patching aren’t practical or fully effective in an OT environment, so they can only be selectively applied (or have a limited security effect). Basic security hygiene for OT starts with network i</a:t>
            </a:r>
            <a:r>
              <a:rPr lang="en-US" sz="800">
                <a:latin typeface="Segoe UI" panose="020B0502040204020203" pitchFamily="34" charset="0"/>
                <a:cs typeface="Segoe UI" panose="020B0502040204020203" pitchFamily="34" charset="0"/>
              </a:rPr>
              <a:t>solation (including good maintenance/monitoring of that isolation boundaries), threat monitoring, and carefully managing vendor access risk. </a:t>
            </a: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lang="en-US" sz="800" b="1" i="0">
                <a:effectLst/>
                <a:latin typeface="Segoe UI" panose="020B0502040204020203" pitchFamily="34" charset="0"/>
                <a:cs typeface="Segoe UI" panose="020B0502040204020203" pitchFamily="34" charset="0"/>
              </a:rPr>
              <a:t>CLICK 1 – Purdue Model</a:t>
            </a: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lang="en-US" sz="800" b="0" i="0">
                <a:effectLst/>
                <a:latin typeface="Segoe UI" panose="020B0502040204020203" pitchFamily="34" charset="0"/>
                <a:cs typeface="Segoe UI" panose="020B0502040204020203" pitchFamily="34" charset="0"/>
              </a:rPr>
              <a:t>Since the 1990’s, the </a:t>
            </a:r>
            <a:r>
              <a:rPr lang="en-US" sz="800" b="0" i="0" u="none" strike="noStrike">
                <a:effectLst/>
                <a:latin typeface="Segoe UI" panose="020B0502040204020203" pitchFamily="34" charset="0"/>
                <a:cs typeface="Segoe UI" panose="020B0502040204020203" pitchFamily="34" charset="0"/>
                <a:hlinkClick r:id="rId4">
                  <a:extLst>
                    <a:ext uri="{A12FA001-AC4F-418D-AE19-62706E023703}">
                      <ahyp:hlinkClr xmlns:ahyp="http://schemas.microsoft.com/office/drawing/2018/hyperlinkcolor" val="tx"/>
                    </a:ext>
                  </a:extLst>
                </a:hlinkClick>
              </a:rPr>
              <a:t>Purdue Enterprise Reference Architecture</a:t>
            </a:r>
            <a:r>
              <a:rPr lang="en-US" sz="800" b="0" i="0">
                <a:effectLst/>
                <a:latin typeface="Segoe UI" panose="020B0502040204020203" pitchFamily="34" charset="0"/>
                <a:cs typeface="Segoe UI" panose="020B0502040204020203" pitchFamily="34" charset="0"/>
              </a:rPr>
              <a:t> (PERA), aka the Purdue Model, has been the standard model for organizing (and sometimes segregating) enterprise and industrial control system (ICS) safety measures and network functions. </a:t>
            </a:r>
          </a:p>
          <a:p>
            <a:pPr marL="285750" marR="0" lvl="0" indent="-2857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Levels 0-3 </a:t>
            </a:r>
            <a:r>
              <a:rPr lang="en-US" sz="800" b="0" i="0">
                <a:effectLst/>
                <a:latin typeface="Segoe UI" panose="020B0502040204020203" pitchFamily="34" charset="0"/>
                <a:cs typeface="Segoe UI" panose="020B0502040204020203" pitchFamily="34" charset="0"/>
              </a:rPr>
              <a:t>(OT Environment) have changed little and remain relevant today. </a:t>
            </a:r>
          </a:p>
          <a:p>
            <a:pPr marL="285750" marR="0" lvl="0" indent="-2857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Levels 4 and 5 </a:t>
            </a:r>
            <a:r>
              <a:rPr lang="en-US" sz="800" b="0" i="0">
                <a:effectLst/>
                <a:latin typeface="Segoe UI" panose="020B0502040204020203" pitchFamily="34" charset="0"/>
                <a:cs typeface="Segoe UI" panose="020B0502040204020203" pitchFamily="34" charset="0"/>
              </a:rPr>
              <a:t>(IT Environment) reflect an older approach to enterprise access control which is being transformed with zero trust principles because of the advent of mobile and cloud technology with </a:t>
            </a: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lang="en-US" sz="800" b="1" i="0">
                <a:effectLst/>
                <a:latin typeface="Segoe UI" panose="020B0502040204020203" pitchFamily="34" charset="0"/>
                <a:cs typeface="Segoe UI" panose="020B0502040204020203" pitchFamily="34" charset="0"/>
              </a:rPr>
              <a:t>CLICK 2 – Blended Attacks</a:t>
            </a: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lang="en-US" sz="800" b="0" i="0">
                <a:effectLst/>
                <a:latin typeface="Segoe UI" panose="020B0502040204020203" pitchFamily="34" charset="0"/>
                <a:cs typeface="Segoe UI" panose="020B0502040204020203" pitchFamily="34" charset="0"/>
              </a:rPr>
              <a:t>Cybersecurity attacks are increasingly spanning IT, IoT, OT, and Industrial IoT environments, requiring incident response processes (and prevention strategies) to converge into unified approaches that span across those environments (while still being tailored to the capabilities and limitations of each). </a:t>
            </a: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lang="en-US" sz="800" b="1" i="0">
                <a:effectLst/>
                <a:latin typeface="Segoe UI" panose="020B0502040204020203" pitchFamily="34" charset="0"/>
                <a:cs typeface="Segoe UI" panose="020B0502040204020203" pitchFamily="34" charset="0"/>
              </a:rPr>
              <a:t>CLICK 3 – Cloud Connections </a:t>
            </a: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lang="en-US" sz="800" b="0" i="0">
                <a:effectLst/>
                <a:latin typeface="Segoe UI" panose="020B0502040204020203" pitchFamily="34" charset="0"/>
                <a:cs typeface="Segoe UI" panose="020B0502040204020203" pitchFamily="34" charset="0"/>
              </a:rPr>
              <a:t>Additionally, organizations are increasingly connecting OT environments to cloud-based business analytics to gain insights into productivity, agility, and workflow management, and more. </a:t>
            </a: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lang="en-US" sz="800" b="1" i="0">
                <a:effectLst/>
                <a:latin typeface="Segoe UI" panose="020B0502040204020203" pitchFamily="34" charset="0"/>
                <a:cs typeface="Segoe UI" panose="020B0502040204020203" pitchFamily="34" charset="0"/>
              </a:rPr>
              <a:t>CLICK 4 – Isolation and Segmentation</a:t>
            </a:r>
          </a:p>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b="0" i="0">
                <a:effectLst/>
                <a:latin typeface="Segoe UI" panose="020B0502040204020203" pitchFamily="34" charset="0"/>
                <a:cs typeface="Segoe UI" panose="020B0502040204020203" pitchFamily="34" charset="0"/>
              </a:rPr>
              <a:t>The controls available to provide isolation and segmentation typically start with isolation of the OT environment from the corporate intranet and internet using either a </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Hard Boundary - </a:t>
            </a:r>
            <a:r>
              <a:rPr lang="en-US" sz="800" b="0" i="0">
                <a:effectLst/>
                <a:latin typeface="Segoe UI" panose="020B0502040204020203" pitchFamily="34" charset="0"/>
                <a:cs typeface="Segoe UI" panose="020B0502040204020203" pitchFamily="34" charset="0"/>
              </a:rPr>
              <a:t>complete disconnection of traffic, often physically unplugged to create an “air gap”</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Soft Boundary </a:t>
            </a:r>
            <a:r>
              <a:rPr lang="en-US" sz="800" b="0" i="0">
                <a:effectLst/>
                <a:latin typeface="Segoe UI" panose="020B0502040204020203" pitchFamily="34" charset="0"/>
                <a:cs typeface="Segoe UI" panose="020B0502040204020203" pitchFamily="34" charset="0"/>
              </a:rPr>
              <a:t>- based on a firewall or other network traffic filter. </a:t>
            </a:r>
          </a:p>
          <a:p>
            <a:pPr marL="457200" marR="0" lvl="1"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lang="en-US" sz="800" b="1" i="1">
                <a:effectLst/>
                <a:latin typeface="Segoe UI" panose="020B0502040204020203" pitchFamily="34" charset="0"/>
                <a:cs typeface="Segoe UI" panose="020B0502040204020203" pitchFamily="34" charset="0"/>
              </a:rPr>
              <a:t>Firewall and forget risk - </a:t>
            </a:r>
            <a:r>
              <a:rPr lang="en-US" sz="800" b="0" i="0">
                <a:effectLst/>
                <a:latin typeface="Segoe UI" panose="020B0502040204020203" pitchFamily="34" charset="0"/>
                <a:cs typeface="Segoe UI" panose="020B0502040204020203" pitchFamily="34" charset="0"/>
              </a:rPr>
              <a:t>like any security boundary, a soft boundary requires monitoring and maintenance to remain effective over time. Unfortunately, we see many cases where organizations set up firewalls rules to block traffic, but don’t apply a complete people/process/technology approach to integrate security into change management, carefully monitor for anomalies, continuously audit for changes, test the boundary with attack simulations, etc.</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Internal segmentation </a:t>
            </a:r>
            <a:r>
              <a:rPr lang="en-US" sz="800" b="0" i="0">
                <a:effectLst/>
                <a:latin typeface="Segoe UI" panose="020B0502040204020203" pitchFamily="34" charset="0"/>
                <a:cs typeface="Segoe UI" panose="020B0502040204020203" pitchFamily="34" charset="0"/>
              </a:rPr>
              <a:t>– organizations can also do further segmentation by isolating groups of OT systems from each other as a further impediment to attacks. Like in IT environments, this practice requires communication/traffic patterns to be compatible with this approach and ongoing maintenance, auditing, exception management, and other process rigor. </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b="0" i="0">
                <a:effectLst/>
                <a:latin typeface="Segoe UI" panose="020B0502040204020203" pitchFamily="34" charset="0"/>
                <a:cs typeface="Segoe UI" panose="020B0502040204020203" pitchFamily="34" charset="0"/>
              </a:rPr>
              <a:t>These security practices apply zero trust principles well, though they are constrained to static configurations and network controls because of the age of the OT systems. </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b="1" i="0">
                <a:effectLst/>
                <a:latin typeface="Segoe UI" panose="020B0502040204020203" pitchFamily="34" charset="0"/>
                <a:cs typeface="Segoe UI" panose="020B0502040204020203" pitchFamily="34" charset="0"/>
              </a:rPr>
              <a:t>CLICK 5 – Microsoft Defender for IoT (and OT)</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b="0" i="0">
                <a:effectLst/>
                <a:latin typeface="Segoe UI" panose="020B0502040204020203" pitchFamily="34" charset="0"/>
                <a:cs typeface="Segoe UI" panose="020B0502040204020203" pitchFamily="34" charset="0"/>
              </a:rPr>
              <a:t>Microsoft’s approach to threat monitoring is focused on bringing modern security approaches that also deeply respects the constraints and sensitivity of these systems. The approach is based on technology developed by </a:t>
            </a:r>
            <a:r>
              <a:rPr lang="en-US" sz="800" b="0" i="0" err="1">
                <a:effectLst/>
                <a:latin typeface="Segoe UI" panose="020B0502040204020203" pitchFamily="34" charset="0"/>
                <a:cs typeface="Segoe UI" panose="020B0502040204020203" pitchFamily="34" charset="0"/>
              </a:rPr>
              <a:t>CyberX</a:t>
            </a:r>
            <a:r>
              <a:rPr lang="en-US" sz="800" b="0" i="0">
                <a:effectLst/>
                <a:latin typeface="Segoe UI" panose="020B0502040204020203" pitchFamily="34" charset="0"/>
                <a:cs typeface="Segoe UI" panose="020B0502040204020203" pitchFamily="34" charset="0"/>
              </a:rPr>
              <a:t> (which was acquired and integrated into Microsoft). ***</a:t>
            </a: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b="0" i="0">
                <a:effectLst/>
                <a:latin typeface="Segoe UI" panose="020B0502040204020203" pitchFamily="34" charset="0"/>
                <a:cs typeface="Segoe UI" panose="020B0502040204020203" pitchFamily="34" charset="0"/>
              </a:rPr>
              <a:t>The solution consists of</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Network TAP/SPAN (passive collection) </a:t>
            </a:r>
            <a:r>
              <a:rPr lang="en-US" sz="800" b="0" i="0">
                <a:effectLst/>
                <a:latin typeface="Segoe UI" panose="020B0502040204020203" pitchFamily="34" charset="0"/>
                <a:cs typeface="Segoe UI" panose="020B0502040204020203" pitchFamily="34" charset="0"/>
              </a:rPr>
              <a:t>– provides data gathering with </a:t>
            </a:r>
            <a:r>
              <a:rPr lang="en-US" sz="800" b="0" i="1" u="sng">
                <a:effectLst/>
                <a:latin typeface="Segoe UI" panose="020B0502040204020203" pitchFamily="34" charset="0"/>
                <a:cs typeface="Segoe UI" panose="020B0502040204020203" pitchFamily="34" charset="0"/>
              </a:rPr>
              <a:t>passive</a:t>
            </a:r>
            <a:r>
              <a:rPr lang="en-US" sz="800" b="0" i="0">
                <a:effectLst/>
                <a:latin typeface="Segoe UI" panose="020B0502040204020203" pitchFamily="34" charset="0"/>
                <a:cs typeface="Segoe UI" panose="020B0502040204020203" pitchFamily="34" charset="0"/>
              </a:rPr>
              <a:t> traffic monitoring to avoid disruption of OT and </a:t>
            </a:r>
            <a:r>
              <a:rPr lang="en-US" sz="800" b="0" i="0" err="1">
                <a:effectLst/>
                <a:latin typeface="Segoe UI" panose="020B0502040204020203" pitchFamily="34" charset="0"/>
                <a:cs typeface="Segoe UI" panose="020B0502040204020203" pitchFamily="34" charset="0"/>
              </a:rPr>
              <a:t>IIoT</a:t>
            </a:r>
            <a:r>
              <a:rPr lang="en-US" sz="800" b="0" i="0">
                <a:effectLst/>
                <a:latin typeface="Segoe UI" panose="020B0502040204020203" pitchFamily="34" charset="0"/>
                <a:cs typeface="Segoe UI" panose="020B0502040204020203" pitchFamily="34" charset="0"/>
              </a:rPr>
              <a:t> operations. This passive approach is critical because active scanning can slow or disrupt business operations (potentially altering sensitive physical operation timing or potentially crashing older OT computer systems). </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Sensors and analytics </a:t>
            </a:r>
            <a:r>
              <a:rPr lang="en-US" sz="800" b="0" i="0">
                <a:effectLst/>
                <a:latin typeface="Segoe UI" panose="020B0502040204020203" pitchFamily="34" charset="0"/>
                <a:cs typeface="Segoe UI" panose="020B0502040204020203" pitchFamily="34" charset="0"/>
              </a:rPr>
              <a:t>for Microsoft Defender for IoT are typically located in the OT environment to rapidly parse traffic and develop immediate local insights. These benefit from the deterministic/consistent nature of the OT (what happens one day is nearly identical to what happens any other day)</a:t>
            </a:r>
          </a:p>
          <a:p>
            <a:pPr marL="628650" marR="0" lvl="1"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0" i="0">
                <a:effectLst/>
                <a:latin typeface="Segoe UI" panose="020B0502040204020203" pitchFamily="34" charset="0"/>
                <a:cs typeface="Segoe UI" panose="020B0502040204020203" pitchFamily="34" charset="0"/>
              </a:rPr>
              <a:t>A local console can provide immediate local insights (security and productivity) for operators of the physical process (in addition to security operations analysts).</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1" i="0">
                <a:effectLst/>
                <a:latin typeface="Segoe UI" panose="020B0502040204020203" pitchFamily="34" charset="0"/>
                <a:cs typeface="Segoe UI" panose="020B0502040204020203" pitchFamily="34" charset="0"/>
              </a:rPr>
              <a:t>Microsoft Defender for IoT </a:t>
            </a:r>
            <a:r>
              <a:rPr lang="en-US" sz="800" b="0" i="0">
                <a:effectLst/>
                <a:latin typeface="Segoe UI" panose="020B0502040204020203" pitchFamily="34" charset="0"/>
                <a:cs typeface="Segoe UI" panose="020B0502040204020203" pitchFamily="34" charset="0"/>
              </a:rPr>
              <a:t>also provides a management console to capture and correlate insights across multiple sensors and  provide insight to security operations attack detections, inventory, vulnerability assessments, attack simulations, and more.</a:t>
            </a:r>
          </a:p>
          <a:p>
            <a:pPr marL="628650" marR="0" lvl="1"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0" i="0">
                <a:effectLst/>
                <a:latin typeface="Segoe UI" panose="020B0502040204020203" pitchFamily="34" charset="0"/>
                <a:cs typeface="Segoe UI" panose="020B0502040204020203" pitchFamily="34" charset="0"/>
              </a:rPr>
              <a:t>This can be hosted offline in the OT environment (to respect isolation boundaries) or the IT environment (to integrate better with a converged IT/OT/IoT/</a:t>
            </a:r>
            <a:r>
              <a:rPr lang="en-US" sz="800" b="0" i="0" err="1">
                <a:effectLst/>
                <a:latin typeface="Segoe UI" panose="020B0502040204020203" pitchFamily="34" charset="0"/>
                <a:cs typeface="Segoe UI" panose="020B0502040204020203" pitchFamily="34" charset="0"/>
              </a:rPr>
              <a:t>IIoT</a:t>
            </a:r>
            <a:r>
              <a:rPr lang="en-US" sz="800" b="0" i="0">
                <a:effectLst/>
                <a:latin typeface="Segoe UI" panose="020B0502040204020203" pitchFamily="34" charset="0"/>
                <a:cs typeface="Segoe UI" panose="020B0502040204020203" pitchFamily="34" charset="0"/>
              </a:rPr>
              <a:t> detection/response/recovery processes)</a:t>
            </a:r>
          </a:p>
          <a:p>
            <a:pPr marL="628650" marR="0" lvl="1"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sz="800" b="0" i="0">
                <a:effectLst/>
                <a:latin typeface="Segoe UI" panose="020B0502040204020203" pitchFamily="34" charset="0"/>
                <a:cs typeface="Segoe UI" panose="020B0502040204020203" pitchFamily="34" charset="0"/>
              </a:rPr>
              <a:t>This includes mapping attack detections to the MITRE ATT&amp;CK framework</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b="0" i="0">
                <a:effectLst/>
                <a:latin typeface="Segoe UI" panose="020B0502040204020203" pitchFamily="34" charset="0"/>
                <a:cs typeface="Segoe UI" panose="020B0502040204020203" pitchFamily="34" charset="0"/>
              </a:rPr>
              <a:t>This solution approach reflects zero trust principles by explicitly validating the security state of the environment and assuming that attackers may compromise systems and attempt to access OT systems. </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b="1" i="0">
                <a:effectLst/>
                <a:latin typeface="Segoe UI" panose="020B0502040204020203" pitchFamily="34" charset="0"/>
                <a:cs typeface="Segoe UI" panose="020B0502040204020203" pitchFamily="34" charset="0"/>
              </a:rPr>
              <a:t>CLICK 6 – Microsoft Sentinel Integration</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b="1" i="0">
                <a:effectLst/>
                <a:latin typeface="Segoe UI" panose="020B0502040204020203" pitchFamily="34" charset="0"/>
                <a:cs typeface="Segoe UI" panose="020B0502040204020203" pitchFamily="34" charset="0"/>
              </a:rPr>
              <a:t>Microsoft Defender for IoT</a:t>
            </a:r>
            <a:r>
              <a:rPr lang="en-US" sz="800" b="0" i="0">
                <a:effectLst/>
                <a:latin typeface="Segoe UI" panose="020B0502040204020203" pitchFamily="34" charset="0"/>
                <a:cs typeface="Segoe UI" panose="020B0502040204020203" pitchFamily="34" charset="0"/>
              </a:rPr>
              <a:t> also provides you the choice of integrating with Microsoft Defender 365 and with Microsoft Sentinel cloud analytics, orchestration, and playbooks.</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sz="800" b="0" i="0">
              <a:effectLst/>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sz="800" b="0" i="0">
                <a:effectLst/>
                <a:latin typeface="Segoe UI" panose="020B0502040204020203" pitchFamily="34" charset="0"/>
                <a:cs typeface="Segoe UI" panose="020B0502040204020203" pitchFamily="34" charset="0"/>
              </a:rPr>
              <a:t>Configuring </a:t>
            </a:r>
            <a:r>
              <a:rPr lang="en-US" sz="800" b="1" i="0">
                <a:effectLst/>
                <a:latin typeface="Segoe UI" panose="020B0502040204020203" pitchFamily="34" charset="0"/>
                <a:cs typeface="Segoe UI" panose="020B0502040204020203" pitchFamily="34" charset="0"/>
              </a:rPr>
              <a:t>Microsoft Sentinel</a:t>
            </a:r>
            <a:r>
              <a:rPr lang="en-US" sz="800" b="0" i="0">
                <a:effectLst/>
                <a:latin typeface="Segoe UI" panose="020B0502040204020203" pitchFamily="34" charset="0"/>
                <a:cs typeface="Segoe UI" panose="020B0502040204020203" pitchFamily="34" charset="0"/>
              </a:rPr>
              <a:t> integration with Microsoft Defender for Cloud provides</a:t>
            </a:r>
          </a:p>
          <a:p>
            <a:pPr marL="100093" indent="-100093" defTabSz="816567" fontAlgn="base">
              <a:lnSpc>
                <a:spcPct val="90000"/>
              </a:lnSpc>
              <a:spcBef>
                <a:spcPct val="0"/>
              </a:spcBef>
              <a:spcAft>
                <a:spcPct val="0"/>
              </a:spcAft>
              <a:buSzPct val="100000"/>
              <a:buFont typeface="Arial" panose="020B0604020202020204" pitchFamily="34" charset="0"/>
              <a:buChar char="•"/>
              <a:defRPr/>
            </a:pPr>
            <a:r>
              <a:rPr lang="en-US" sz="800">
                <a:latin typeface="Segoe UI" panose="020B0502040204020203" pitchFamily="34" charset="0"/>
                <a:cs typeface="Segoe UI" panose="020B0502040204020203" pitchFamily="34" charset="0"/>
                <a:sym typeface="Libre Franklin"/>
              </a:rPr>
              <a:t>Native OT investigation &amp; remediation playbooks</a:t>
            </a:r>
          </a:p>
          <a:p>
            <a:pPr marL="100093" indent="-100093" defTabSz="816567" fontAlgn="base">
              <a:lnSpc>
                <a:spcPct val="90000"/>
              </a:lnSpc>
              <a:spcBef>
                <a:spcPct val="0"/>
              </a:spcBef>
              <a:spcAft>
                <a:spcPct val="0"/>
              </a:spcAft>
              <a:buSzPct val="100000"/>
              <a:buFont typeface="Arial" panose="020B0604020202020204" pitchFamily="34" charset="0"/>
              <a:buChar char="•"/>
              <a:defRPr/>
            </a:pPr>
            <a:r>
              <a:rPr lang="en-US" sz="800">
                <a:latin typeface="Segoe UI" panose="020B0502040204020203" pitchFamily="34" charset="0"/>
                <a:cs typeface="Segoe UI" panose="020B0502040204020203" pitchFamily="34" charset="0"/>
                <a:sym typeface="Libre Franklin"/>
              </a:rPr>
              <a:t>Correlation with other data sources in Microsoft Sentinel (IT, IoT, physical systems, etc.)</a:t>
            </a:r>
          </a:p>
          <a:p>
            <a:pPr marL="100093" indent="-100093" defTabSz="816567" fontAlgn="base">
              <a:lnSpc>
                <a:spcPct val="90000"/>
              </a:lnSpc>
              <a:spcBef>
                <a:spcPct val="0"/>
              </a:spcBef>
              <a:spcAft>
                <a:spcPct val="0"/>
              </a:spcAft>
              <a:buSzPct val="100000"/>
              <a:buFont typeface="Arial" panose="020B0604020202020204" pitchFamily="34" charset="0"/>
              <a:buChar char="•"/>
              <a:defRPr/>
            </a:pPr>
            <a:r>
              <a:rPr lang="en-US" sz="800">
                <a:latin typeface="Segoe UI" panose="020B0502040204020203" pitchFamily="34" charset="0"/>
                <a:cs typeface="Segoe UI" panose="020B0502040204020203" pitchFamily="34" charset="0"/>
                <a:sym typeface="Libre Franklin"/>
              </a:rPr>
              <a:t>Integration of technical threat intelligence (IOCs, etc.) and strategic threat intelligence (attack groups &amp; context)</a:t>
            </a:r>
          </a:p>
          <a:p>
            <a:pPr marL="100093" indent="-100093" defTabSz="816567" fontAlgn="base">
              <a:lnSpc>
                <a:spcPct val="90000"/>
              </a:lnSpc>
              <a:spcBef>
                <a:spcPct val="0"/>
              </a:spcBef>
              <a:spcAft>
                <a:spcPct val="0"/>
              </a:spcAft>
              <a:buSzPct val="100000"/>
              <a:buFont typeface="Arial" panose="020B0604020202020204" pitchFamily="34" charset="0"/>
              <a:buChar char="•"/>
              <a:defRPr/>
            </a:pPr>
            <a:endParaRPr lang="en-US" sz="800">
              <a:latin typeface="Segoe UI" panose="020B0502040204020203" pitchFamily="34" charset="0"/>
              <a:cs typeface="Segoe UI" panose="020B0502040204020203" pitchFamily="34" charset="0"/>
              <a:sym typeface="Libre Franklin"/>
            </a:endParaRPr>
          </a:p>
          <a:p>
            <a:pPr marL="0" indent="0" defTabSz="816567" fontAlgn="base">
              <a:lnSpc>
                <a:spcPct val="90000"/>
              </a:lnSpc>
              <a:spcBef>
                <a:spcPct val="0"/>
              </a:spcBef>
              <a:spcAft>
                <a:spcPct val="0"/>
              </a:spcAft>
              <a:buSzPct val="100000"/>
              <a:buFont typeface="Arial" panose="020B0604020202020204" pitchFamily="34" charset="0"/>
              <a:buNone/>
              <a:defRPr/>
            </a:pPr>
            <a:r>
              <a:rPr lang="en-US" sz="800" b="1">
                <a:latin typeface="Segoe UI" panose="020B0502040204020203" pitchFamily="34" charset="0"/>
                <a:cs typeface="Segoe UI" panose="020B0502040204020203" pitchFamily="34" charset="0"/>
                <a:sym typeface="Libre Franklin"/>
              </a:rPr>
              <a:t>Additional Information</a:t>
            </a:r>
          </a:p>
          <a:p>
            <a:pPr marL="0" indent="0" defTabSz="816567" fontAlgn="base">
              <a:lnSpc>
                <a:spcPct val="90000"/>
              </a:lnSpc>
              <a:spcBef>
                <a:spcPct val="0"/>
              </a:spcBef>
              <a:spcAft>
                <a:spcPct val="0"/>
              </a:spcAft>
              <a:buSzPct val="100000"/>
              <a:buFont typeface="Arial" panose="020B0604020202020204" pitchFamily="34" charset="0"/>
              <a:buNone/>
              <a:defRPr/>
            </a:pPr>
            <a:r>
              <a:rPr lang="en-US" sz="800" i="1">
                <a:latin typeface="Segoe UI" panose="020B0502040204020203" pitchFamily="34" charset="0"/>
                <a:cs typeface="Segoe UI" panose="020B0502040204020203" pitchFamily="34" charset="0"/>
                <a:sym typeface="Libre Franklin"/>
              </a:rPr>
              <a:t>Microsoft acquires </a:t>
            </a:r>
            <a:r>
              <a:rPr lang="en-US" sz="800" i="1" err="1">
                <a:latin typeface="Segoe UI" panose="020B0502040204020203" pitchFamily="34" charset="0"/>
                <a:cs typeface="Segoe UI" panose="020B0502040204020203" pitchFamily="34" charset="0"/>
                <a:sym typeface="Libre Franklin"/>
              </a:rPr>
              <a:t>CyberX</a:t>
            </a:r>
            <a:r>
              <a:rPr lang="en-US" sz="800" i="1">
                <a:latin typeface="Segoe UI" panose="020B0502040204020203" pitchFamily="34" charset="0"/>
                <a:cs typeface="Segoe UI" panose="020B0502040204020203" pitchFamily="34" charset="0"/>
                <a:sym typeface="Libre Franklin"/>
              </a:rPr>
              <a:t> to accelerate and secure customers’ IoT deployments - </a:t>
            </a:r>
            <a:r>
              <a:rPr lang="en-US" sz="800">
                <a:latin typeface="Segoe UI" panose="020B0502040204020203" pitchFamily="34" charset="0"/>
                <a:cs typeface="Segoe UI" panose="020B0502040204020203" pitchFamily="34" charset="0"/>
                <a:sym typeface="Libre Franklin"/>
              </a:rPr>
              <a:t>https://blogs.microsoft.com/blog/2020/06/22/microsoft-acquires-cyberx-to-accelerate-and-secure-customers-iot-deployments/</a:t>
            </a:r>
          </a:p>
        </p:txBody>
      </p:sp>
      <p:sp>
        <p:nvSpPr>
          <p:cNvPr id="4" name="Header Placeholder 3"/>
          <p:cNvSpPr>
            <a:spLocks noGrp="1"/>
          </p:cNvSpPr>
          <p:nvPr>
            <p:ph type="hdr" sz="quarter"/>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a:t>
            </a:r>
          </a:p>
        </p:txBody>
      </p:sp>
      <p:sp>
        <p:nvSpPr>
          <p:cNvPr id="6" name="Slide Number Placeholder 5"/>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02476497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lang="en-US" b="1" i="0">
                <a:latin typeface="Segoe UI" panose="020B0502040204020203" pitchFamily="34" charset="0"/>
                <a:cs typeface="Segoe UI" panose="020B0502040204020203" pitchFamily="34" charset="0"/>
              </a:rPr>
              <a:t>Key Takeaway: </a:t>
            </a:r>
            <a:r>
              <a:rPr lang="en-US" i="0">
                <a:latin typeface="Segoe UI" panose="020B0502040204020203" pitchFamily="34" charset="0"/>
                <a:cs typeface="Segoe UI" panose="020B0502040204020203" pitchFamily="34" charset="0"/>
              </a:rPr>
              <a:t>Microsoft can help secure the full range of OT and IoT devices connected to corporate environments</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i="0">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b="1" i="0">
                <a:latin typeface="Segoe UI" panose="020B0502040204020203" pitchFamily="34" charset="0"/>
                <a:cs typeface="Segoe UI" panose="020B0502040204020203" pitchFamily="34" charset="0"/>
              </a:rPr>
              <a:t>Microsoft Defender for IoT (and OT) </a:t>
            </a:r>
            <a:r>
              <a:rPr lang="en-US" i="0">
                <a:latin typeface="Segoe UI" panose="020B0502040204020203" pitchFamily="34" charset="0"/>
                <a:cs typeface="Segoe UI" panose="020B0502040204020203" pitchFamily="34" charset="0"/>
              </a:rPr>
              <a:t>offers agentless, network-layer security that is rapidly deployed, works across a variety of IoT and industrial equipment, and integrates with Microsoft and 3rd party SOC tools.</a:t>
            </a:r>
          </a:p>
          <a:p>
            <a:pPr marL="0" marR="0" lvl="0" indent="0" algn="l" defTabSz="932472" rtl="0" eaLnBrk="1" fontAlgn="base" latinLnBrk="0" hangingPunct="1">
              <a:lnSpc>
                <a:spcPct val="100000"/>
              </a:lnSpc>
              <a:spcBef>
                <a:spcPct val="0"/>
              </a:spcBef>
              <a:spcAft>
                <a:spcPct val="0"/>
              </a:spcAft>
              <a:buClrTx/>
              <a:buSzTx/>
              <a:buFontTx/>
              <a:buNone/>
              <a:tabLst/>
              <a:defRPr/>
            </a:pPr>
            <a:r>
              <a:rPr lang="en-US" i="0">
                <a:latin typeface="Segoe UI" panose="020B0502040204020203" pitchFamily="34" charset="0"/>
                <a:cs typeface="Segoe UI" panose="020B0502040204020203" pitchFamily="34" charset="0"/>
              </a:rPr>
              <a:t>https://learn.microsoft.com/azure/defender-for-iot/</a:t>
            </a:r>
          </a:p>
          <a:p>
            <a:pPr marL="0" marR="0" lvl="0" indent="0" algn="l" defTabSz="932472" rtl="0" eaLnBrk="1" fontAlgn="base" latinLnBrk="0" hangingPunct="1">
              <a:lnSpc>
                <a:spcPct val="100000"/>
              </a:lnSpc>
              <a:spcBef>
                <a:spcPct val="0"/>
              </a:spcBef>
              <a:spcAft>
                <a:spcPct val="0"/>
              </a:spcAft>
              <a:buClrTx/>
              <a:buSzTx/>
              <a:buFontTx/>
              <a:buNone/>
              <a:tabLst/>
              <a:defRPr/>
            </a:pPr>
            <a:endParaRPr lang="en-US" i="0">
              <a:latin typeface="Segoe UI" panose="020B0502040204020203" pitchFamily="34" charset="0"/>
              <a:cs typeface="Segoe UI" panose="020B0502040204020203"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lang="en-US" b="1" i="0">
                <a:latin typeface="Segoe UI" panose="020B0502040204020203" pitchFamily="34" charset="0"/>
                <a:cs typeface="Segoe UI" panose="020B0502040204020203" pitchFamily="34" charset="0"/>
              </a:rPr>
              <a:t>Microsoft Defender for Endpoint </a:t>
            </a:r>
            <a:r>
              <a:rPr lang="en-US" i="0">
                <a:latin typeface="Segoe UI" panose="020B0502040204020203" pitchFamily="34" charset="0"/>
                <a:cs typeface="Segoe UI" panose="020B0502040204020203" pitchFamily="34" charset="0"/>
              </a:rPr>
              <a:t>(formerly Defender ATP) provides Endpoint Detection and Response (EDR), Threat and Vulnerability Management (TVM),  automated incident investigation/remediation, and more for Windows, Linux, iOS, and Android</a:t>
            </a:r>
          </a:p>
          <a:p>
            <a:pPr marL="0" marR="0" lvl="0" indent="0" algn="l" defTabSz="932472" rtl="0" eaLnBrk="1" fontAlgn="base" latinLnBrk="0" hangingPunct="1">
              <a:lnSpc>
                <a:spcPct val="100000"/>
              </a:lnSpc>
              <a:spcBef>
                <a:spcPct val="0"/>
              </a:spcBef>
              <a:spcAft>
                <a:spcPct val="0"/>
              </a:spcAft>
              <a:buClrTx/>
              <a:buSzTx/>
              <a:buFontTx/>
              <a:buNone/>
              <a:tabLst/>
              <a:defRPr/>
            </a:pPr>
            <a:r>
              <a:rPr lang="en-US" i="0">
                <a:latin typeface="Segoe UI" panose="020B0502040204020203" pitchFamily="34" charset="0"/>
                <a:cs typeface="Segoe UI" panose="020B0502040204020203" pitchFamily="34" charset="0"/>
              </a:rPr>
              <a:t>https://learn.microsoft.com/microsoft-365/security/defender-endpoint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i="1">
              <a:latin typeface="Segoe UI" panose="020B0502040204020203" pitchFamily="34" charset="0"/>
              <a:cs typeface="Segoe UI" panose="020B0502040204020203" pitchFamily="34" charset="0"/>
            </a:endParaRPr>
          </a:p>
          <a:p>
            <a:r>
              <a:rPr lang="en-US" b="1">
                <a:latin typeface="Segoe UI" panose="020B0502040204020203" pitchFamily="34" charset="0"/>
                <a:cs typeface="Segoe UI" panose="020B0502040204020203" pitchFamily="34" charset="0"/>
              </a:rPr>
              <a:t>Additional Information</a:t>
            </a:r>
          </a:p>
          <a:p>
            <a:r>
              <a:rPr lang="en-US">
                <a:latin typeface="Segoe UI" panose="020B0502040204020203" pitchFamily="34" charset="0"/>
                <a:cs typeface="Segoe UI" panose="020B0502040204020203" pitchFamily="34" charset="0"/>
              </a:rPr>
              <a:t>OT and IoT devices have often been built without security in mind </a:t>
            </a:r>
          </a:p>
          <a:p>
            <a:pPr marL="171450" indent="-171450">
              <a:buClr>
                <a:schemeClr val="accent1"/>
              </a:buClr>
              <a:buFont typeface="Arial" panose="020B0604020202020204" pitchFamily="34" charset="0"/>
              <a:buChar char="•"/>
            </a:pPr>
            <a:r>
              <a:rPr lang="en-US">
                <a:latin typeface="Segoe UI" panose="020B0502040204020203" pitchFamily="34" charset="0"/>
                <a:cs typeface="Segoe UI" panose="020B0502040204020203" pitchFamily="34" charset="0"/>
              </a:rPr>
              <a:t>Vendors rarely build devices with secure boot and attestable integrity</a:t>
            </a:r>
          </a:p>
          <a:p>
            <a:pPr marL="171450" indent="-171450" algn="l" defTabSz="914400" rtl="0" eaLnBrk="1" latinLnBrk="0" hangingPunct="1">
              <a:buClr>
                <a:schemeClr val="accent1"/>
              </a:buClr>
              <a:buFont typeface="Arial" panose="020B0604020202020204" pitchFamily="34" charset="0"/>
              <a:buChar char="•"/>
            </a:pPr>
            <a:r>
              <a:rPr lang="en-US" kern="1200">
                <a:latin typeface="Segoe UI" panose="020B0502040204020203" pitchFamily="34" charset="0"/>
                <a:cs typeface="Segoe UI" panose="020B0502040204020203" pitchFamily="34" charset="0"/>
              </a:rPr>
              <a:t>Vendors rarely apply attack surface area reduction controls to their devices </a:t>
            </a:r>
          </a:p>
          <a:p>
            <a:pPr marL="171450" indent="-171450" algn="l" defTabSz="914400" rtl="0" eaLnBrk="1" latinLnBrk="0" hangingPunct="1">
              <a:buClr>
                <a:schemeClr val="accent1"/>
              </a:buClr>
              <a:buFont typeface="Arial" panose="020B0604020202020204" pitchFamily="34" charset="0"/>
              <a:buChar char="•"/>
            </a:pPr>
            <a:r>
              <a:rPr lang="en-US" kern="1200">
                <a:latin typeface="Segoe UI" panose="020B0502040204020203" pitchFamily="34" charset="0"/>
                <a:cs typeface="Segoe UI" panose="020B0502040204020203" pitchFamily="34" charset="0"/>
              </a:rPr>
              <a:t>IoT devices may ship devices with well-known vulnerabilities </a:t>
            </a:r>
          </a:p>
          <a:p>
            <a:pPr marL="171450" indent="-171450" algn="l" defTabSz="914400" rtl="0" eaLnBrk="1" latinLnBrk="0" hangingPunct="1">
              <a:buClr>
                <a:schemeClr val="accent1"/>
              </a:buClr>
              <a:buFont typeface="Arial" panose="020B0604020202020204" pitchFamily="34" charset="0"/>
              <a:buChar char="•"/>
            </a:pPr>
            <a:r>
              <a:rPr lang="en-US" kern="1200">
                <a:latin typeface="Segoe UI" panose="020B0502040204020203" pitchFamily="34" charset="0"/>
                <a:cs typeface="Segoe UI" panose="020B0502040204020203" pitchFamily="34" charset="0"/>
              </a:rPr>
              <a:t>Vendors rarely provide automated means to patch devices</a:t>
            </a:r>
          </a:p>
          <a:p>
            <a:pPr marL="171450" indent="-171450" algn="l" defTabSz="914400" rtl="0" eaLnBrk="1" latinLnBrk="0" hangingPunct="1">
              <a:buClr>
                <a:schemeClr val="accent1"/>
              </a:buClr>
              <a:buFont typeface="Arial" panose="020B0604020202020204" pitchFamily="34" charset="0"/>
              <a:buChar char="•"/>
            </a:pPr>
            <a:r>
              <a:rPr lang="en-US" kern="1200">
                <a:latin typeface="Segoe UI" panose="020B0502040204020203" pitchFamily="34" charset="0"/>
                <a:cs typeface="Segoe UI" panose="020B0502040204020203" pitchFamily="34" charset="0"/>
              </a:rPr>
              <a:t>Network traffic between devices is rarely encrypted </a:t>
            </a:r>
          </a:p>
          <a:p>
            <a:endParaRPr lang="en-US">
              <a:latin typeface="Segoe UI" panose="020B0502040204020203" pitchFamily="34" charset="0"/>
              <a:cs typeface="Segoe UI" panose="020B0502040204020203" pitchFamily="34" charset="0"/>
            </a:endParaRPr>
          </a:p>
          <a:p>
            <a:endParaRPr lang="en-US">
              <a:latin typeface="Segoe UI" panose="020B0502040204020203" pitchFamily="34" charset="0"/>
              <a:cs typeface="Segoe UI" panose="020B0502040204020203" pitchFamily="34" charset="0"/>
            </a:endParaRPr>
          </a:p>
          <a:p>
            <a:endParaRPr lang="en-US"/>
          </a:p>
        </p:txBody>
      </p:sp>
      <p:sp>
        <p:nvSpPr>
          <p:cNvPr id="4" name="Slide Number Placeholder 3"/>
          <p:cNvSpPr>
            <a:spLocks noGrp="1"/>
          </p:cNvSpPr>
          <p:nvPr>
            <p:ph type="sldNum" sz="quarter" idx="5"/>
          </p:nvPr>
        </p:nvSpPr>
        <p:spPr/>
        <p:txBody>
          <a:bodyPr/>
          <a:lstStyle/>
          <a:p>
            <a:fld id="{A724FE22-94F8-4D93-820B-89FCE526CE4F}" type="slidenum">
              <a:rPr lang="en-US" smtClean="0"/>
              <a:t>61</a:t>
            </a:fld>
            <a:endParaRPr lang="en-US"/>
          </a:p>
        </p:txBody>
      </p:sp>
    </p:spTree>
    <p:extLst>
      <p:ext uri="{BB962C8B-B14F-4D97-AF65-F5344CB8AC3E}">
        <p14:creationId xmlns:p14="http://schemas.microsoft.com/office/powerpoint/2010/main" val="317746824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600" b="1">
                <a:latin typeface="Segoe UI" panose="020B0502040204020203" pitchFamily="34" charset="0"/>
                <a:cs typeface="Segoe UI" panose="020B0502040204020203" pitchFamily="34" charset="0"/>
              </a:rPr>
              <a:t>Key Takeaway: </a:t>
            </a:r>
            <a:r>
              <a:rPr lang="en-US" sz="600">
                <a:latin typeface="Segoe UI" panose="020B0502040204020203" pitchFamily="34" charset="0"/>
                <a:cs typeface="Segoe UI" panose="020B0502040204020203" pitchFamily="34" charset="0"/>
              </a:rPr>
              <a:t>Microsoft simplifies infrastructure security by providing cloud-native capabilities to secure across Azure, AWS, GCP, on-premises and other platforms</a:t>
            </a:r>
          </a:p>
          <a:p>
            <a:endParaRPr lang="en-US" sz="6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a:latin typeface="Segoe UI" panose="020B0502040204020203" pitchFamily="34" charset="0"/>
                <a:cs typeface="Segoe UI" panose="020B0502040204020203" pitchFamily="34" charset="0"/>
              </a:rPr>
              <a:t>Effective infrastructure security is required to </a:t>
            </a:r>
            <a:r>
              <a:rPr lang="en-US" sz="600" i="1">
                <a:latin typeface="Segoe UI" panose="020B0502040204020203" pitchFamily="34" charset="0"/>
                <a:cs typeface="Segoe UI" panose="020B0502040204020203" pitchFamily="34" charset="0"/>
              </a:rPr>
              <a:t>protect business assets hosted </a:t>
            </a:r>
            <a:r>
              <a:rPr lang="en-US" sz="600">
                <a:latin typeface="Segoe UI" panose="020B0502040204020203" pitchFamily="34" charset="0"/>
                <a:cs typeface="Segoe UI" panose="020B0502040204020203" pitchFamily="34" charset="0"/>
              </a:rPr>
              <a:t>across the enterprise including legacy, mainstream, and new (DevOps/DevSecOps) workloads. </a:t>
            </a:r>
          </a:p>
          <a:p>
            <a:endParaRPr lang="en-US" sz="600">
              <a:latin typeface="Segoe UI" panose="020B0502040204020203" pitchFamily="34" charset="0"/>
              <a:cs typeface="Segoe UI" panose="020B0502040204020203" pitchFamily="34" charset="0"/>
            </a:endParaRPr>
          </a:p>
          <a:p>
            <a:r>
              <a:rPr lang="en-US" sz="600" b="1">
                <a:latin typeface="Segoe UI" panose="020B0502040204020203" pitchFamily="34" charset="0"/>
                <a:cs typeface="Segoe UI" panose="020B0502040204020203" pitchFamily="34" charset="0"/>
              </a:rPr>
              <a:t>Visibility </a:t>
            </a:r>
            <a:r>
              <a:rPr lang="en-US" sz="600" b="0">
                <a:latin typeface="Segoe UI" panose="020B0502040204020203" pitchFamily="34" charset="0"/>
                <a:cs typeface="Segoe UI" panose="020B0502040204020203" pitchFamily="34" charset="0"/>
              </a:rPr>
              <a:t>and </a:t>
            </a:r>
            <a:r>
              <a:rPr lang="en-US" sz="600" b="1">
                <a:latin typeface="Segoe UI" panose="020B0502040204020203" pitchFamily="34" charset="0"/>
                <a:cs typeface="Segoe UI" panose="020B0502040204020203" pitchFamily="34" charset="0"/>
              </a:rPr>
              <a:t>Control </a:t>
            </a:r>
            <a:r>
              <a:rPr lang="en-US" sz="600" b="0">
                <a:latin typeface="Segoe UI" panose="020B0502040204020203" pitchFamily="34" charset="0"/>
                <a:cs typeface="Segoe UI" panose="020B0502040204020203" pitchFamily="34" charset="0"/>
              </a:rPr>
              <a:t>across the technical estate is required to provide confidentiality</a:t>
            </a:r>
            <a:r>
              <a:rPr lang="en-US" sz="600">
                <a:latin typeface="Segoe UI" panose="020B0502040204020203" pitchFamily="34" charset="0"/>
                <a:cs typeface="Segoe UI" panose="020B0502040204020203" pitchFamily="34" charset="0"/>
              </a:rPr>
              <a:t>, integrity, and availability to systems and data:</a:t>
            </a:r>
          </a:p>
          <a:p>
            <a:pPr marL="171450" indent="-171450">
              <a:buFont typeface="Arial" panose="020B0604020202020204" pitchFamily="34" charset="0"/>
              <a:buChar char="•"/>
            </a:pPr>
            <a:r>
              <a:rPr lang="en-US" sz="600" b="1">
                <a:latin typeface="Segoe UI" panose="020B0502040204020203" pitchFamily="34" charset="0"/>
                <a:cs typeface="Segoe UI" panose="020B0502040204020203" pitchFamily="34" charset="0"/>
              </a:rPr>
              <a:t>Visibility </a:t>
            </a:r>
            <a:r>
              <a:rPr lang="en-US" sz="600">
                <a:latin typeface="Segoe UI" panose="020B0502040204020203" pitchFamily="34" charset="0"/>
                <a:cs typeface="Segoe UI" panose="020B0502040204020203" pitchFamily="34" charset="0"/>
              </a:rPr>
              <a:t>– of threats, risk factors and organizational status/compliance with these as well as the availability of raw activity logs to enable deep investigation, hunting, and other tasks</a:t>
            </a:r>
          </a:p>
          <a:p>
            <a:pPr marL="171450" indent="-171450">
              <a:buFont typeface="Arial" panose="020B0604020202020204" pitchFamily="34" charset="0"/>
              <a:buChar char="•"/>
            </a:pPr>
            <a:r>
              <a:rPr lang="en-US" sz="600" b="1">
                <a:latin typeface="Segoe UI" panose="020B0502040204020203" pitchFamily="34" charset="0"/>
                <a:cs typeface="Segoe UI" panose="020B0502040204020203" pitchFamily="34" charset="0"/>
              </a:rPr>
              <a:t>Control </a:t>
            </a:r>
            <a:r>
              <a:rPr lang="en-US" sz="600">
                <a:latin typeface="Segoe UI" panose="020B0502040204020203" pitchFamily="34" charset="0"/>
                <a:cs typeface="Segoe UI" panose="020B0502040204020203" pitchFamily="34" charset="0"/>
              </a:rPr>
              <a:t>– Governance and enforcement for enterprise policy and standards and preventive controls to block unauthorized access and activities</a:t>
            </a:r>
          </a:p>
          <a:p>
            <a:endParaRPr lang="en-US" sz="600">
              <a:latin typeface="Segoe UI" panose="020B0502040204020203" pitchFamily="34" charset="0"/>
              <a:cs typeface="Segoe UI" panose="020B0502040204020203" pitchFamily="34" charset="0"/>
            </a:endParaRPr>
          </a:p>
          <a:p>
            <a:r>
              <a:rPr lang="en-US" sz="600">
                <a:latin typeface="Segoe UI" panose="020B0502040204020203" pitchFamily="34" charset="0"/>
                <a:cs typeface="Segoe UI" panose="020B0502040204020203" pitchFamily="34" charset="0"/>
              </a:rPr>
              <a:t>Microsoft focuses both on simplifying infrastructure security by:</a:t>
            </a:r>
          </a:p>
          <a:p>
            <a:pPr marL="171450" indent="-171450">
              <a:buFont typeface="Arial" panose="020B0604020202020204" pitchFamily="34" charset="0"/>
              <a:buChar char="•"/>
            </a:pPr>
            <a:r>
              <a:rPr lang="en-US" sz="600">
                <a:latin typeface="Segoe UI" panose="020B0502040204020203" pitchFamily="34" charset="0"/>
                <a:cs typeface="Segoe UI" panose="020B0502040204020203" pitchFamily="34" charset="0"/>
              </a:rPr>
              <a:t>integrating with infrastructure, development, and security capabilities/platforms that customers already have </a:t>
            </a:r>
          </a:p>
          <a:p>
            <a:pPr marL="171450" indent="-171450">
              <a:buFont typeface="Arial" panose="020B0604020202020204" pitchFamily="34" charset="0"/>
              <a:buChar char="•"/>
            </a:pPr>
            <a:r>
              <a:rPr lang="en-US" sz="600">
                <a:latin typeface="Segoe UI" panose="020B0502040204020203" pitchFamily="34" charset="0"/>
                <a:cs typeface="Segoe UI" panose="020B0502040204020203" pitchFamily="34" charset="0"/>
              </a:rPr>
              <a:t>integrating security capabilities natively into our platforms</a:t>
            </a:r>
          </a:p>
          <a:p>
            <a:endParaRPr lang="en-US" sz="600">
              <a:latin typeface="Segoe UI" panose="020B0502040204020203" pitchFamily="34" charset="0"/>
              <a:cs typeface="Segoe UI" panose="020B0502040204020203" pitchFamily="34" charset="0"/>
            </a:endParaRPr>
          </a:p>
          <a:p>
            <a:r>
              <a:rPr lang="en-US" sz="600">
                <a:latin typeface="Segoe UI" panose="020B0502040204020203" pitchFamily="34" charset="0"/>
                <a:cs typeface="Segoe UI" panose="020B0502040204020203" pitchFamily="34" charset="0"/>
              </a:rPr>
              <a:t>These investments help security professionals spend more of their time and attention on defending attacks rather than on the challenges of integrating disparate security technologies together for today ‘hybrid of everything’ multi-cloud and cross-platform infrastructure. </a:t>
            </a:r>
          </a:p>
          <a:p>
            <a:endParaRPr lang="en-US" sz="600">
              <a:latin typeface="Segoe UI" panose="020B0502040204020203" pitchFamily="34" charset="0"/>
              <a:cs typeface="Segoe UI" panose="020B0502040204020203" pitchFamily="34" charset="0"/>
            </a:endParaRPr>
          </a:p>
          <a:p>
            <a:r>
              <a:rPr lang="en-US" sz="600" b="1">
                <a:latin typeface="Segoe UI" panose="020B0502040204020203" pitchFamily="34" charset="0"/>
                <a:cs typeface="Segoe UI" panose="020B0502040204020203" pitchFamily="34" charset="0"/>
              </a:rPr>
              <a:t>CLICK 1 – Logging</a:t>
            </a:r>
          </a:p>
          <a:p>
            <a:endParaRPr lang="en-US" sz="600" b="0">
              <a:latin typeface="Segoe UI" panose="020B0502040204020203" pitchFamily="34" charset="0"/>
              <a:cs typeface="Segoe UI" panose="020B0502040204020203" pitchFamily="34" charset="0"/>
            </a:endParaRPr>
          </a:p>
          <a:p>
            <a:r>
              <a:rPr lang="en-US" sz="600" b="0">
                <a:latin typeface="Segoe UI" panose="020B0502040204020203" pitchFamily="34" charset="0"/>
                <a:cs typeface="Segoe UI" panose="020B0502040204020203" pitchFamily="34" charset="0"/>
              </a:rPr>
              <a:t>For visibility, most customers start by asking for logs first to meet compliance requirements or to create SIEM alerts (because that’s the way it had always been done before)</a:t>
            </a:r>
          </a:p>
          <a:p>
            <a:endParaRPr lang="en-US" sz="600" b="0">
              <a:latin typeface="Segoe UI" panose="020B0502040204020203" pitchFamily="34" charset="0"/>
              <a:cs typeface="Segoe UI" panose="020B0502040204020203" pitchFamily="34" charset="0"/>
            </a:endParaRPr>
          </a:p>
          <a:p>
            <a:r>
              <a:rPr lang="en-US" sz="600" b="0">
                <a:latin typeface="Segoe UI" panose="020B0502040204020203" pitchFamily="34" charset="0"/>
                <a:cs typeface="Segoe UI" panose="020B0502040204020203" pitchFamily="34" charset="0"/>
              </a:rPr>
              <a:t>Microsoft provides these logs, but we have also learned it’s very difficult to create high quality alerts fast on a new (initially unfamiliar) platform with static rules in a SIEM. Because of this, Microsoft invested in providing customers high quality security alerts on these assets with extended detection and response (XDR) capabilities in </a:t>
            </a:r>
            <a:r>
              <a:rPr lang="en-US" sz="600" b="1">
                <a:latin typeface="Segoe UI" panose="020B0502040204020203" pitchFamily="34" charset="0"/>
                <a:cs typeface="Segoe UI" panose="020B0502040204020203" pitchFamily="34" charset="0"/>
              </a:rPr>
              <a:t>Microsoft Defender for Cloud</a:t>
            </a:r>
            <a:r>
              <a:rPr lang="en-US" sz="600" b="0">
                <a:latin typeface="Segoe UI" panose="020B0502040204020203" pitchFamily="34" charset="0"/>
                <a:cs typeface="Segoe UI" panose="020B0502040204020203" pitchFamily="34" charset="0"/>
              </a:rPr>
              <a:t>, which is part of the </a:t>
            </a:r>
            <a:r>
              <a:rPr lang="en-US" sz="600" b="1">
                <a:latin typeface="Segoe UI" panose="020B0502040204020203" pitchFamily="34" charset="0"/>
                <a:cs typeface="Segoe UI" panose="020B0502040204020203" pitchFamily="34" charset="0"/>
              </a:rPr>
              <a:t>Microsoft Defender XDR </a:t>
            </a:r>
            <a:r>
              <a:rPr lang="en-US" sz="600" b="0">
                <a:latin typeface="Segoe UI" panose="020B0502040204020203" pitchFamily="34" charset="0"/>
                <a:cs typeface="Segoe UI" panose="020B0502040204020203" pitchFamily="34" charset="0"/>
              </a:rPr>
              <a:t>unified security operations solution. </a:t>
            </a:r>
          </a:p>
          <a:p>
            <a:endParaRPr lang="en-US" sz="600" b="0">
              <a:latin typeface="Segoe UI" panose="020B0502040204020203" pitchFamily="34" charset="0"/>
              <a:cs typeface="Segoe UI" panose="020B0502040204020203" pitchFamily="34" charset="0"/>
            </a:endParaRPr>
          </a:p>
          <a:p>
            <a:r>
              <a:rPr lang="en-US" sz="600" b="0">
                <a:latin typeface="Segoe UI" panose="020B0502040204020203" pitchFamily="34" charset="0"/>
                <a:cs typeface="Segoe UI" panose="020B0502040204020203" pitchFamily="34" charset="0"/>
              </a:rPr>
              <a:t>We have learned that quality really matters on these detection because security analysts can waster a massive amount of time and effort investigating false alarms (false positives), causing them to miss real attacks (which create additional damage while analysts are distracted)</a:t>
            </a:r>
          </a:p>
          <a:p>
            <a:endParaRPr lang="en-US" sz="600" b="1">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i="0">
                <a:latin typeface="Segoe UI" panose="020B0502040204020203" pitchFamily="34" charset="0"/>
                <a:cs typeface="Segoe UI" panose="020B0502040204020203" pitchFamily="34" charset="0"/>
              </a:rPr>
              <a:t>Microsoft Sentinel - </a:t>
            </a:r>
            <a:r>
              <a:rPr lang="en-US" sz="600" b="0">
                <a:latin typeface="Segoe UI" panose="020B0502040204020203" pitchFamily="34" charset="0"/>
                <a:cs typeface="Segoe UI" panose="020B0502040204020203" pitchFamily="34" charset="0"/>
              </a:rPr>
              <a:t>In addition to deep visibility and high-quality alerts provided by XDR, organizations need a broad view across their estate to correlate what’s happening to other parts of multi-stage attacks. This drove our investment into create Microsoft Sentinel with native cloud services to provide an integrated experience for SIEM, SOAR, and UEBA across arbitrary data sources.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700" b="0">
                <a:latin typeface="Segoe UI" panose="020B0502040204020203" pitchFamily="34" charset="0"/>
                <a:cs typeface="Segoe UI" panose="020B0502040204020203" pitchFamily="34" charset="0"/>
              </a:rPr>
              <a:t>Microsoft Sentinel alerts and workflows are integrated into </a:t>
            </a:r>
            <a:r>
              <a:rPr lang="en-US" sz="700" b="1">
                <a:latin typeface="Segoe UI" panose="020B0502040204020203" pitchFamily="34" charset="0"/>
                <a:cs typeface="Segoe UI" panose="020B0502040204020203" pitchFamily="34" charset="0"/>
              </a:rPr>
              <a:t>Microsoft Defender XDR </a:t>
            </a:r>
            <a:r>
              <a:rPr lang="en-US" sz="700" b="0">
                <a:latin typeface="Segoe UI" panose="020B0502040204020203" pitchFamily="34" charset="0"/>
                <a:cs typeface="Segoe UI" panose="020B0502040204020203" pitchFamily="34" charset="0"/>
              </a:rPr>
              <a:t>to streamline the analyst experience and minimize the need to change console/interfaces during time-sensitive incidents. </a:t>
            </a:r>
            <a:endParaRPr lang="en-US" sz="700"/>
          </a:p>
          <a:p>
            <a:endParaRPr lang="en-US" sz="600" b="0">
              <a:latin typeface="Segoe UI" panose="020B0502040204020203" pitchFamily="34" charset="0"/>
              <a:cs typeface="Segoe UI" panose="020B0502040204020203" pitchFamily="34" charset="0"/>
            </a:endParaRPr>
          </a:p>
          <a:p>
            <a:r>
              <a:rPr lang="en-US" sz="600" b="0" i="1">
                <a:latin typeface="Segoe UI" panose="020B0502040204020203" pitchFamily="34" charset="0"/>
                <a:cs typeface="Segoe UI" panose="020B0502040204020203" pitchFamily="34" charset="0"/>
              </a:rPr>
              <a:t>Secure Score - </a:t>
            </a:r>
            <a:r>
              <a:rPr lang="en-US" sz="600" b="0">
                <a:latin typeface="Segoe UI" panose="020B0502040204020203" pitchFamily="34" charset="0"/>
                <a:cs typeface="Segoe UI" panose="020B0502040204020203" pitchFamily="34" charset="0"/>
              </a:rPr>
              <a:t>Organizations also need broad visibility into their risk and security posture across their estate. Microsoft has invested into Secure Score to provide this view to help organizations understand top risks, prioritize them, and mitigate them. </a:t>
            </a:r>
          </a:p>
          <a:p>
            <a:endParaRPr lang="en-US" sz="6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600" b="0">
                <a:latin typeface="Segoe UI" panose="020B0502040204020203" pitchFamily="34" charset="0"/>
                <a:cs typeface="Segoe UI" panose="020B0502040204020203" pitchFamily="34" charset="0"/>
              </a:rPr>
              <a:t>Additionally, Microsoft has invested into </a:t>
            </a:r>
            <a:r>
              <a:rPr lang="en-US" sz="600" b="0" i="1">
                <a:latin typeface="Segoe UI" panose="020B0502040204020203" pitchFamily="34" charset="0"/>
                <a:cs typeface="Segoe UI" panose="020B0502040204020203" pitchFamily="34" charset="0"/>
              </a:rPr>
              <a:t>Entra Permissions Management </a:t>
            </a:r>
            <a:r>
              <a:rPr lang="en-US" sz="600" b="0">
                <a:latin typeface="Segoe UI" panose="020B0502040204020203" pitchFamily="34" charset="0"/>
                <a:cs typeface="Segoe UI" panose="020B0502040204020203" pitchFamily="34" charset="0"/>
              </a:rPr>
              <a:t>(formerly CloudKnox) to find and mitigate permission creep / permission sprawl an</a:t>
            </a:r>
            <a:r>
              <a:rPr lang="en-US" sz="600" b="0" i="0">
                <a:latin typeface="Segoe UI" panose="020B0502040204020203" pitchFamily="34" charset="0"/>
                <a:cs typeface="Segoe UI" panose="020B0502040204020203" pitchFamily="34" charset="0"/>
              </a:rPr>
              <a:t>d </a:t>
            </a:r>
            <a:r>
              <a:rPr lang="en-US" sz="600" b="0" i="1">
                <a:latin typeface="Segoe UI" panose="020B0502040204020203" pitchFamily="34" charset="0"/>
                <a:cs typeface="Segoe UI" panose="020B0502040204020203" pitchFamily="34" charset="0"/>
              </a:rPr>
              <a:t>Microsoft Defender External Attack Surface Management (formerly </a:t>
            </a:r>
            <a:r>
              <a:rPr lang="en-US" sz="600" b="0" i="1" err="1">
                <a:latin typeface="Segoe UI" panose="020B0502040204020203" pitchFamily="34" charset="0"/>
                <a:cs typeface="Segoe UI" panose="020B0502040204020203" pitchFamily="34" charset="0"/>
              </a:rPr>
              <a:t>RiskIQ</a:t>
            </a:r>
            <a:r>
              <a:rPr lang="en-US" sz="600" b="0" i="1">
                <a:latin typeface="Segoe UI" panose="020B0502040204020203" pitchFamily="34" charset="0"/>
                <a:cs typeface="Segoe UI" panose="020B0502040204020203" pitchFamily="34" charset="0"/>
              </a:rPr>
              <a:t>)</a:t>
            </a:r>
            <a:r>
              <a:rPr lang="en-US" sz="600" b="0" i="0">
                <a:latin typeface="Segoe UI" panose="020B0502040204020203" pitchFamily="34" charset="0"/>
                <a:cs typeface="Segoe UI" panose="020B0502040204020203" pitchFamily="34" charset="0"/>
              </a:rPr>
              <a:t> to get an outside-in view on security posture (how an attacker would see your technology estate). </a:t>
            </a:r>
          </a:p>
          <a:p>
            <a:endParaRPr lang="en-US" sz="600" b="1">
              <a:latin typeface="Segoe UI" panose="020B0502040204020203" pitchFamily="34" charset="0"/>
              <a:cs typeface="Segoe UI" panose="020B0502040204020203" pitchFamily="34" charset="0"/>
            </a:endParaRPr>
          </a:p>
          <a:p>
            <a:r>
              <a:rPr lang="en-US" sz="600" b="1">
                <a:latin typeface="Segoe UI" panose="020B0502040204020203" pitchFamily="34" charset="0"/>
                <a:cs typeface="Segoe UI" panose="020B0502040204020203" pitchFamily="34" charset="0"/>
              </a:rPr>
              <a:t>CLICK 2 – Protecting Access to Azure</a:t>
            </a:r>
          </a:p>
          <a:p>
            <a:endParaRPr lang="en-US" sz="600" b="1">
              <a:latin typeface="Segoe UI" panose="020B0502040204020203" pitchFamily="34" charset="0"/>
              <a:cs typeface="Segoe UI" panose="020B0502040204020203" pitchFamily="34" charset="0"/>
            </a:endParaRPr>
          </a:p>
          <a:p>
            <a:r>
              <a:rPr lang="en-US" sz="600" b="0" i="1">
                <a:latin typeface="Segoe UI" panose="020B0502040204020203" pitchFamily="34" charset="0"/>
                <a:cs typeface="Segoe UI" panose="020B0502040204020203" pitchFamily="34" charset="0"/>
              </a:rPr>
              <a:t>Microsoft 365 Defender (and logs) - </a:t>
            </a:r>
            <a:r>
              <a:rPr lang="en-US" sz="600" b="0">
                <a:latin typeface="Segoe UI" panose="020B0502040204020203" pitchFamily="34" charset="0"/>
                <a:cs typeface="Segoe UI" panose="020B0502040204020203" pitchFamily="34" charset="0"/>
              </a:rPr>
              <a:t>We have learned that keeping Azure assets secure requires keeping the identities and devices connecting to Azure secure. We have invested into XDR capabilities to provide high quality detection and response systems for endpoints, identity, Office 365, and many other resources that are integrated with Microsoft Defender for Cloud. </a:t>
            </a:r>
          </a:p>
          <a:p>
            <a:endParaRPr lang="en-US" sz="600" b="1">
              <a:latin typeface="Segoe UI" panose="020B0502040204020203" pitchFamily="34" charset="0"/>
              <a:cs typeface="Segoe UI" panose="020B0502040204020203" pitchFamily="34" charset="0"/>
            </a:endParaRPr>
          </a:p>
          <a:p>
            <a:r>
              <a:rPr lang="en-US" sz="600" b="0" i="1">
                <a:latin typeface="Segoe UI" panose="020B0502040204020203" pitchFamily="34" charset="0"/>
                <a:cs typeface="Segoe UI" panose="020B0502040204020203" pitchFamily="34" charset="0"/>
              </a:rPr>
              <a:t>Zero Trust Access Control </a:t>
            </a:r>
            <a:r>
              <a:rPr lang="en-US" sz="600" b="1">
                <a:latin typeface="Segoe UI" panose="020B0502040204020203" pitchFamily="34" charset="0"/>
                <a:cs typeface="Segoe UI" panose="020B0502040204020203" pitchFamily="34" charset="0"/>
              </a:rPr>
              <a:t>- </a:t>
            </a:r>
            <a:r>
              <a:rPr lang="en-US" sz="600" b="0">
                <a:latin typeface="Segoe UI" panose="020B0502040204020203" pitchFamily="34" charset="0"/>
                <a:cs typeface="Segoe UI" panose="020B0502040204020203" pitchFamily="34" charset="0"/>
              </a:rPr>
              <a:t>We take these signals and other best practices into our unified endpoint management (and security) capabilities and into our Conditional Access Zero Trust policy engine. This provides you with an adaptive access capability that explicitly validate trusts before granting access to cloud resources and to legacy applications published through Entra App Proxy (formerly Azure AD App Proxy). </a:t>
            </a:r>
          </a:p>
          <a:p>
            <a:endParaRPr lang="en-US" sz="600" b="0">
              <a:latin typeface="Segoe UI" panose="020B0502040204020203" pitchFamily="34" charset="0"/>
              <a:cs typeface="Segoe UI" panose="020B0502040204020203" pitchFamily="34" charset="0"/>
            </a:endParaRPr>
          </a:p>
          <a:p>
            <a:r>
              <a:rPr lang="en-US" sz="600" b="0">
                <a:latin typeface="Segoe UI" panose="020B0502040204020203" pitchFamily="34" charset="0"/>
                <a:cs typeface="Segoe UI" panose="020B0502040204020203" pitchFamily="34" charset="0"/>
              </a:rPr>
              <a:t>Microsoft Defender for cloud also provides attack path analysis to help organizations plan and prioritize defenses that will have the most impact. </a:t>
            </a:r>
          </a:p>
          <a:p>
            <a:endParaRPr lang="en-US" sz="600" b="0">
              <a:latin typeface="Segoe UI" panose="020B0502040204020203" pitchFamily="34" charset="0"/>
              <a:cs typeface="Segoe UI" panose="020B0502040204020203" pitchFamily="34" charset="0"/>
            </a:endParaRPr>
          </a:p>
          <a:p>
            <a:r>
              <a:rPr lang="en-US" sz="600" b="1">
                <a:latin typeface="Segoe UI" panose="020B0502040204020203" pitchFamily="34" charset="0"/>
                <a:cs typeface="Segoe UI" panose="020B0502040204020203" pitchFamily="34" charset="0"/>
              </a:rPr>
              <a:t>CLICK 3 – Data Plane Security</a:t>
            </a:r>
          </a:p>
          <a:p>
            <a:endParaRPr lang="en-US" sz="600" b="1">
              <a:latin typeface="Segoe UI" panose="020B0502040204020203" pitchFamily="34" charset="0"/>
              <a:cs typeface="Segoe UI" panose="020B0502040204020203" pitchFamily="34" charset="0"/>
            </a:endParaRPr>
          </a:p>
          <a:p>
            <a:r>
              <a:rPr lang="en-US" sz="600" b="0">
                <a:latin typeface="Segoe UI" panose="020B0502040204020203" pitchFamily="34" charset="0"/>
                <a:cs typeface="Segoe UI" panose="020B0502040204020203" pitchFamily="34" charset="0"/>
              </a:rPr>
              <a:t>This is the traditional infrastructure security approach that most security folks are familiar with. Data Plane security is about protecting workloads individually and in aggregate using network security, Firewalls, host OS security, code security, key management, identity security, web application firewalls, traffic inspection, and the like. </a:t>
            </a:r>
          </a:p>
          <a:p>
            <a:endParaRPr lang="en-US" sz="600" b="0">
              <a:latin typeface="Segoe UI" panose="020B0502040204020203" pitchFamily="34" charset="0"/>
              <a:cs typeface="Segoe UI" panose="020B0502040204020203" pitchFamily="34" charset="0"/>
            </a:endParaRPr>
          </a:p>
          <a:p>
            <a:r>
              <a:rPr lang="en-US" sz="600" b="0">
                <a:latin typeface="Segoe UI" panose="020B0502040204020203" pitchFamily="34" charset="0"/>
                <a:cs typeface="Segoe UI" panose="020B0502040204020203" pitchFamily="34" charset="0"/>
              </a:rPr>
              <a:t>Microsoft has invested in providing:</a:t>
            </a:r>
          </a:p>
          <a:p>
            <a:pPr marL="171450" indent="-171450">
              <a:buFont typeface="Arial" panose="020B0604020202020204" pitchFamily="34" charset="0"/>
              <a:buChar char="•"/>
            </a:pPr>
            <a:r>
              <a:rPr lang="en-US" sz="600" b="1">
                <a:latin typeface="Segoe UI" panose="020B0502040204020203" pitchFamily="34" charset="0"/>
                <a:cs typeface="Segoe UI" panose="020B0502040204020203" pitchFamily="34" charset="0"/>
              </a:rPr>
              <a:t>Support for existing 3</a:t>
            </a:r>
            <a:r>
              <a:rPr lang="en-US" sz="600" b="1" baseline="30000">
                <a:latin typeface="Segoe UI" panose="020B0502040204020203" pitchFamily="34" charset="0"/>
                <a:cs typeface="Segoe UI" panose="020B0502040204020203" pitchFamily="34" charset="0"/>
              </a:rPr>
              <a:t>rd</a:t>
            </a:r>
            <a:r>
              <a:rPr lang="en-US" sz="600" b="1">
                <a:latin typeface="Segoe UI" panose="020B0502040204020203" pitchFamily="34" charset="0"/>
                <a:cs typeface="Segoe UI" panose="020B0502040204020203" pitchFamily="34" charset="0"/>
              </a:rPr>
              <a:t> party capabilities </a:t>
            </a:r>
            <a:r>
              <a:rPr lang="en-US" sz="600" b="0">
                <a:latin typeface="Segoe UI" panose="020B0502040204020203" pitchFamily="34" charset="0"/>
                <a:cs typeface="Segoe UI" panose="020B0502040204020203" pitchFamily="34" charset="0"/>
              </a:rPr>
              <a:t>that organizations have invested into (skills, processes, licensing)</a:t>
            </a:r>
          </a:p>
          <a:p>
            <a:pPr marL="171450" indent="-171450">
              <a:buFont typeface="Arial" panose="020B0604020202020204" pitchFamily="34" charset="0"/>
              <a:buChar char="•"/>
            </a:pPr>
            <a:r>
              <a:rPr lang="en-US" sz="600" b="1">
                <a:latin typeface="Segoe UI" panose="020B0502040204020203" pitchFamily="34" charset="0"/>
                <a:cs typeface="Segoe UI" panose="020B0502040204020203" pitchFamily="34" charset="0"/>
              </a:rPr>
              <a:t>Native capabilities </a:t>
            </a:r>
            <a:r>
              <a:rPr lang="en-US" sz="600" b="0">
                <a:latin typeface="Segoe UI" panose="020B0502040204020203" pitchFamily="34" charset="0"/>
                <a:cs typeface="Segoe UI" panose="020B0502040204020203" pitchFamily="34" charset="0"/>
              </a:rPr>
              <a:t>that simplify integration and operation so that your team can focus on attacks and defenses rather than technical integration tasks</a:t>
            </a:r>
          </a:p>
          <a:p>
            <a:pPr marL="171450" indent="-171450">
              <a:buFont typeface="Arial" panose="020B0604020202020204" pitchFamily="34" charset="0"/>
              <a:buChar char="•"/>
            </a:pPr>
            <a:r>
              <a:rPr lang="en-US" sz="600" b="1">
                <a:latin typeface="Segoe UI" panose="020B0502040204020203" pitchFamily="34" charset="0"/>
                <a:cs typeface="Segoe UI" panose="020B0502040204020203" pitchFamily="34" charset="0"/>
              </a:rPr>
              <a:t>Native integration across Microsoft tools </a:t>
            </a:r>
            <a:r>
              <a:rPr lang="en-US" sz="600" b="0">
                <a:latin typeface="Segoe UI" panose="020B0502040204020203" pitchFamily="34" charset="0"/>
                <a:cs typeface="Segoe UI" panose="020B0502040204020203" pitchFamily="34" charset="0"/>
              </a:rPr>
              <a:t>to simplify IT and Security workflows, such as integrating data context from Purview with Security Operations and posture management tools (Microsoft Defender for Cloud) and Security Copilot</a:t>
            </a:r>
          </a:p>
          <a:p>
            <a:endParaRPr lang="en-US" sz="600" b="1">
              <a:latin typeface="Segoe UI" panose="020B0502040204020203" pitchFamily="34" charset="0"/>
              <a:cs typeface="Segoe UI" panose="020B0502040204020203" pitchFamily="34" charset="0"/>
            </a:endParaRPr>
          </a:p>
          <a:p>
            <a:r>
              <a:rPr lang="en-US" sz="600" b="0" i="1">
                <a:latin typeface="Segoe UI" panose="020B0502040204020203" pitchFamily="34" charset="0"/>
                <a:cs typeface="Segoe UI" panose="020B0502040204020203" pitchFamily="34" charset="0"/>
              </a:rPr>
              <a:t>Azure Well Architected Framework - </a:t>
            </a:r>
            <a:r>
              <a:rPr lang="en-US" sz="600" b="0">
                <a:latin typeface="Segoe UI" panose="020B0502040204020203" pitchFamily="34" charset="0"/>
                <a:cs typeface="Segoe UI" panose="020B0502040204020203" pitchFamily="34" charset="0"/>
              </a:rPr>
              <a:t>Microsoft publishes guidance on architecting workloads focusing on security, performance, cost optimization, reliability and more. </a:t>
            </a:r>
          </a:p>
          <a:p>
            <a:r>
              <a:rPr lang="en-US" sz="600">
                <a:latin typeface="Segoe UI" panose="020B0502040204020203" pitchFamily="34" charset="0"/>
                <a:cs typeface="Segoe UI" panose="020B0502040204020203" pitchFamily="34" charset="0"/>
                <a:hlinkClick r:id="rId3">
                  <a:extLst>
                    <a:ext uri="{A12FA001-AC4F-418D-AE19-62706E023703}">
                      <ahyp:hlinkClr xmlns:ahyp="http://schemas.microsoft.com/office/drawing/2018/hyperlinkcolor" val="tx"/>
                    </a:ext>
                  </a:extLst>
                </a:hlinkClick>
              </a:rPr>
              <a:t>https://aka.ms/WAF</a:t>
            </a:r>
            <a:endParaRPr lang="en-US" sz="600">
              <a:latin typeface="Segoe UI" panose="020B0502040204020203" pitchFamily="34" charset="0"/>
              <a:cs typeface="Segoe UI" panose="020B0502040204020203" pitchFamily="34" charset="0"/>
            </a:endParaRPr>
          </a:p>
          <a:p>
            <a:endParaRPr lang="en-US" sz="600" b="1">
              <a:latin typeface="Segoe UI" panose="020B0502040204020203" pitchFamily="34" charset="0"/>
              <a:cs typeface="Segoe UI" panose="020B0502040204020203" pitchFamily="34" charset="0"/>
            </a:endParaRPr>
          </a:p>
          <a:p>
            <a:r>
              <a:rPr lang="en-US" sz="600" b="1">
                <a:latin typeface="Segoe UI" panose="020B0502040204020203" pitchFamily="34" charset="0"/>
                <a:cs typeface="Segoe UI" panose="020B0502040204020203" pitchFamily="34" charset="0"/>
              </a:rPr>
              <a:t>CLICK 4 – Management Plane Security</a:t>
            </a:r>
          </a:p>
          <a:p>
            <a:endParaRPr lang="en-US" sz="600" b="1">
              <a:latin typeface="Segoe UI" panose="020B0502040204020203" pitchFamily="34" charset="0"/>
              <a:cs typeface="Segoe UI" panose="020B0502040204020203" pitchFamily="34" charset="0"/>
            </a:endParaRPr>
          </a:p>
          <a:p>
            <a:r>
              <a:rPr lang="en-US" sz="600" b="0" i="1">
                <a:latin typeface="Segoe UI" panose="020B0502040204020203" pitchFamily="34" charset="0"/>
                <a:cs typeface="Segoe UI" panose="020B0502040204020203" pitchFamily="34" charset="0"/>
              </a:rPr>
              <a:t>Management plane Security </a:t>
            </a:r>
            <a:r>
              <a:rPr lang="en-US" sz="600" b="0">
                <a:latin typeface="Segoe UI" panose="020B0502040204020203" pitchFamily="34" charset="0"/>
                <a:cs typeface="Segoe UI" panose="020B0502040204020203" pitchFamily="34" charset="0"/>
              </a:rPr>
              <a:t>is a new set of security capabilities that takes advantage of the software defined nature of Azure datacenters (which weren’t possible in physical datacenters). Most folks are aware that the software-defined datacenter model in Azure allows for immediate provisioning of resources (through Azure Resource Manager - ARM), but many don’t realize that this same mechanism allows you </a:t>
            </a:r>
            <a:r>
              <a:rPr lang="en-US" sz="600" b="0" i="0">
                <a:latin typeface="Segoe UI" panose="020B0502040204020203" pitchFamily="34" charset="0"/>
                <a:cs typeface="Segoe UI" panose="020B0502040204020203" pitchFamily="34" charset="0"/>
              </a:rPr>
              <a:t>to apply security policy, roles, and other controls to workloads </a:t>
            </a:r>
          </a:p>
          <a:p>
            <a:endParaRPr lang="en-US" sz="600" b="0" i="0">
              <a:latin typeface="Segoe UI" panose="020B0502040204020203" pitchFamily="34" charset="0"/>
              <a:cs typeface="Segoe UI" panose="020B0502040204020203" pitchFamily="34" charset="0"/>
            </a:endParaRPr>
          </a:p>
          <a:p>
            <a:r>
              <a:rPr lang="en-US" sz="600" b="0" i="0">
                <a:latin typeface="Segoe UI" panose="020B0502040204020203" pitchFamily="34" charset="0"/>
                <a:cs typeface="Segoe UI" panose="020B0502040204020203" pitchFamily="34" charset="0"/>
              </a:rPr>
              <a:t>This ambient security in the platform itself allows you to create guardrails for developers and application/workload owners that establish consistent security in your multi-cloud environment across Azure, AWS, GCP, other clouds, and on premises (via Azure Arc)</a:t>
            </a:r>
            <a:endParaRPr lang="en-US" sz="600">
              <a:latin typeface="Segoe UI" panose="020B0502040204020203" pitchFamily="34" charset="0"/>
              <a:cs typeface="Segoe UI" panose="020B0502040204020203" pitchFamily="34" charset="0"/>
            </a:endParaRPr>
          </a:p>
          <a:p>
            <a:endParaRPr lang="en-US" sz="600">
              <a:latin typeface="Segoe UI" panose="020B0502040204020203" pitchFamily="34" charset="0"/>
              <a:cs typeface="Segoe UI" panose="020B0502040204020203" pitchFamily="34" charset="0"/>
            </a:endParaRPr>
          </a:p>
          <a:p>
            <a:r>
              <a:rPr lang="en-US" sz="600" b="0" i="1">
                <a:latin typeface="Segoe UI" panose="020B0502040204020203" pitchFamily="34" charset="0"/>
                <a:cs typeface="Segoe UI" panose="020B0502040204020203" pitchFamily="34" charset="0"/>
              </a:rPr>
              <a:t>Microsoft Cloud Security Benchmarks (MCSB) [Middle]- </a:t>
            </a:r>
            <a:r>
              <a:rPr lang="en-US" sz="600" b="0">
                <a:latin typeface="Segoe UI" panose="020B0502040204020203" pitchFamily="34" charset="0"/>
                <a:cs typeface="Segoe UI" panose="020B0502040204020203" pitchFamily="34" charset="0"/>
              </a:rPr>
              <a:t>Microsoft publishes guidance on </a:t>
            </a:r>
            <a:r>
              <a:rPr lang="en-US" sz="600">
                <a:effectLst/>
                <a:latin typeface="Segoe UI" panose="020B0502040204020203" pitchFamily="34" charset="0"/>
                <a:cs typeface="Segoe UI" panose="020B0502040204020203" pitchFamily="34" charset="0"/>
              </a:rPr>
              <a:t>prescriptive security best practices and recommendations to help improve the security of workloads, data, and services on Azure, AWS, and GCP.</a:t>
            </a:r>
            <a:endParaRPr lang="en-US" sz="600" b="0">
              <a:latin typeface="Segoe UI" panose="020B0502040204020203" pitchFamily="34" charset="0"/>
              <a:cs typeface="Segoe UI" panose="020B0502040204020203" pitchFamily="34" charset="0"/>
            </a:endParaRPr>
          </a:p>
          <a:p>
            <a:r>
              <a:rPr lang="en-US" sz="600">
                <a:latin typeface="Segoe UI" panose="020B0502040204020203" pitchFamily="34" charset="0"/>
                <a:cs typeface="Segoe UI" panose="020B0502040204020203" pitchFamily="34" charset="0"/>
                <a:hlinkClick r:id="rId4">
                  <a:extLst>
                    <a:ext uri="{A12FA001-AC4F-418D-AE19-62706E023703}">
                      <ahyp:hlinkClr xmlns:ahyp="http://schemas.microsoft.com/office/drawing/2018/hyperlinkcolor" val="tx"/>
                    </a:ext>
                  </a:extLst>
                </a:hlinkClick>
              </a:rPr>
              <a:t>https://aka.ms/BenchmarkDocs</a:t>
            </a:r>
            <a:endParaRPr lang="en-US" sz="600">
              <a:latin typeface="Segoe UI" panose="020B0502040204020203" pitchFamily="34" charset="0"/>
              <a:cs typeface="Segoe UI" panose="020B0502040204020203" pitchFamily="34" charset="0"/>
            </a:endParaRPr>
          </a:p>
          <a:p>
            <a:endParaRPr lang="en-US" sz="600">
              <a:latin typeface="Segoe UI" panose="020B0502040204020203" pitchFamily="34" charset="0"/>
              <a:cs typeface="Segoe UI" panose="020B0502040204020203" pitchFamily="34" charset="0"/>
            </a:endParaRPr>
          </a:p>
          <a:p>
            <a:r>
              <a:rPr lang="en-US" sz="600" b="0" i="1">
                <a:latin typeface="Segoe UI" panose="020B0502040204020203" pitchFamily="34" charset="0"/>
                <a:cs typeface="Segoe UI" panose="020B0502040204020203" pitchFamily="34" charset="0"/>
              </a:rPr>
              <a:t>Azure Cloud Adoption Framework (CAF) [Top Right] - </a:t>
            </a:r>
            <a:r>
              <a:rPr lang="en-US" sz="600" b="0">
                <a:latin typeface="Segoe UI" panose="020B0502040204020203" pitchFamily="34" charset="0"/>
                <a:cs typeface="Segoe UI" panose="020B0502040204020203" pitchFamily="34" charset="0"/>
              </a:rPr>
              <a:t>Microsoft publishes guidance on overall cloud adoption covering strategy, planning, governance, cost optimization, security, and more. </a:t>
            </a:r>
          </a:p>
          <a:p>
            <a:r>
              <a:rPr lang="en-US" sz="600">
                <a:latin typeface="Segoe UI" panose="020B0502040204020203" pitchFamily="34" charset="0"/>
                <a:cs typeface="Segoe UI" panose="020B0502040204020203" pitchFamily="34" charset="0"/>
                <a:hlinkClick r:id="rId5">
                  <a:extLst>
                    <a:ext uri="{A12FA001-AC4F-418D-AE19-62706E023703}">
                      <ahyp:hlinkClr xmlns:ahyp="http://schemas.microsoft.com/office/drawing/2018/hyperlinkcolor" val="tx"/>
                    </a:ext>
                  </a:extLst>
                </a:hlinkClick>
              </a:rPr>
              <a:t>https://aka.ms/CAF</a:t>
            </a:r>
            <a:endParaRPr lang="en-US" sz="600">
              <a:latin typeface="Segoe UI" panose="020B0502040204020203" pitchFamily="34" charset="0"/>
              <a:cs typeface="Segoe UI" panose="020B0502040204020203" pitchFamily="34" charset="0"/>
            </a:endParaRPr>
          </a:p>
          <a:p>
            <a:endParaRPr lang="en-US" sz="600">
              <a:latin typeface="Segoe UI" panose="020B0502040204020203" pitchFamily="34" charset="0"/>
              <a:cs typeface="Segoe UI" panose="020B0502040204020203" pitchFamily="34" charset="0"/>
            </a:endParaRPr>
          </a:p>
          <a:p>
            <a:endParaRPr lang="en-US" sz="600">
              <a:latin typeface="Segoe UI" panose="020B0502040204020203" pitchFamily="34" charset="0"/>
              <a:cs typeface="Segoe UI" panose="020B0502040204020203" pitchFamily="34" charset="0"/>
            </a:endParaRPr>
          </a:p>
          <a:p>
            <a:pPr marL="0" marR="0" lvl="0" indent="0" algn="l" defTabSz="914367" rtl="0" eaLnBrk="1" fontAlgn="auto" latinLnBrk="0" hangingPunct="1">
              <a:lnSpc>
                <a:spcPct val="90000"/>
              </a:lnSpc>
              <a:spcBef>
                <a:spcPts val="0"/>
              </a:spcBef>
              <a:spcAft>
                <a:spcPts val="333"/>
              </a:spcAft>
              <a:buClrTx/>
              <a:buSzTx/>
              <a:buFontTx/>
              <a:buNone/>
              <a:tabLst/>
              <a:defRPr/>
            </a:pPr>
            <a:r>
              <a:rPr lang="en-US" sz="600" b="1">
                <a:latin typeface="Segoe UI" panose="020B0502040204020203" pitchFamily="34" charset="0"/>
                <a:cs typeface="Segoe UI" panose="020B0502040204020203" pitchFamily="34" charset="0"/>
              </a:rPr>
              <a:t>Additional Notes: </a:t>
            </a:r>
          </a:p>
          <a:p>
            <a:pPr marL="171450" marR="0" lvl="0" indent="-171450" algn="l" defTabSz="914367" rtl="0" eaLnBrk="1" fontAlgn="auto" latinLnBrk="0" hangingPunct="1">
              <a:lnSpc>
                <a:spcPct val="90000"/>
              </a:lnSpc>
              <a:spcBef>
                <a:spcPts val="0"/>
              </a:spcBef>
              <a:spcAft>
                <a:spcPts val="333"/>
              </a:spcAft>
              <a:buClrTx/>
              <a:buSzTx/>
              <a:buFont typeface="Arial" panose="020B0604020202020204" pitchFamily="34" charset="0"/>
              <a:buChar char="•"/>
              <a:tabLst/>
              <a:defRPr/>
            </a:pPr>
            <a:r>
              <a:rPr lang="en-US" sz="600">
                <a:latin typeface="Segoe UI" panose="020B0502040204020203" pitchFamily="34" charset="0"/>
                <a:cs typeface="Segoe UI" panose="020B0502040204020203" pitchFamily="34" charset="0"/>
              </a:rPr>
              <a:t>Organizations can reduce privileged attack surface with Infrastructure as Code and secure automation (though they still have to rigorously secure the accounts and systems that have administrative access to the automation)</a:t>
            </a:r>
          </a:p>
          <a:p>
            <a:pPr marL="171450" marR="0" lvl="0" indent="-171450" algn="l" defTabSz="914367" rtl="0" eaLnBrk="1" fontAlgn="auto" latinLnBrk="0" hangingPunct="1">
              <a:lnSpc>
                <a:spcPct val="90000"/>
              </a:lnSpc>
              <a:spcBef>
                <a:spcPts val="0"/>
              </a:spcBef>
              <a:spcAft>
                <a:spcPts val="333"/>
              </a:spcAft>
              <a:buClrTx/>
              <a:buSzTx/>
              <a:buFont typeface="Arial" panose="020B0604020202020204" pitchFamily="34" charset="0"/>
              <a:buChar char="•"/>
              <a:tabLst/>
              <a:defRPr/>
            </a:pPr>
            <a:r>
              <a:rPr lang="en-US" sz="600">
                <a:latin typeface="Segoe UI" panose="020B0502040204020203" pitchFamily="34" charset="0"/>
                <a:cs typeface="Segoe UI" panose="020B0502040204020203" pitchFamily="34" charset="0"/>
              </a:rPr>
              <a:t>Organizations can reduce their overall security risk by “shifting left” – directly integrating security into CI/CD pipeline and other automated processes. </a:t>
            </a:r>
          </a:p>
          <a:p>
            <a:endParaRPr lang="en-US" sz="600">
              <a:latin typeface="Segoe UI" panose="020B0502040204020203" pitchFamily="34" charset="0"/>
              <a:cs typeface="Segoe UI" panose="020B0502040204020203" pitchFamily="34" charset="0"/>
            </a:endParaRPr>
          </a:p>
        </p:txBody>
      </p:sp>
      <p:sp>
        <p:nvSpPr>
          <p:cNvPr id="4" name="Header Placeholder 3"/>
          <p:cNvSpPr>
            <a:spLocks noGrp="1"/>
          </p:cNvSpPr>
          <p:nvPr>
            <p:ph type="hdr" sz="quarter"/>
          </p:nvPr>
        </p:nvSpPr>
        <p:spPr/>
        <p:txBody>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12/1/2023 12:04 PM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84490176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latin typeface="Segoe UI" panose="020B0502040204020203" pitchFamily="34" charset="0"/>
                <a:cs typeface="Segoe UI" panose="020B0502040204020203" pitchFamily="34" charset="0"/>
              </a:rPr>
              <a:t>Key Takeaway: </a:t>
            </a:r>
            <a:r>
              <a:rPr lang="en-US" sz="900">
                <a:latin typeface="Segoe UI" panose="020B0502040204020203" pitchFamily="34" charset="0"/>
                <a:cs typeface="Segoe UI" panose="020B0502040204020203" pitchFamily="34" charset="0"/>
              </a:rPr>
              <a:t>This is an example plan from the Security Architecture Design Session (ADS) Module 1 – Zero Trust Architecture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a:latin typeface="Segoe UI" panose="020B0502040204020203" pitchFamily="34" charset="0"/>
                <a:cs typeface="Segoe UI" panose="020B0502040204020203" pitchFamily="34" charset="0"/>
              </a:rPr>
              <a:t>Each plan includes: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a:latin typeface="Segoe UI" panose="020B0502040204020203" pitchFamily="34" charset="0"/>
                <a:cs typeface="Segoe UI" panose="020B0502040204020203" pitchFamily="34" charset="0"/>
              </a:rPr>
              <a:t>(Left Column) Objectives and Key Results (OKR) - </a:t>
            </a:r>
            <a:r>
              <a:rPr lang="en-US" sz="900">
                <a:latin typeface="Segoe UI" panose="020B0502040204020203" pitchFamily="34" charset="0"/>
                <a:cs typeface="Segoe UI" panose="020B0502040204020203" pitchFamily="34" charset="0"/>
              </a:rPr>
              <a:t>to guide the project direction, outcomes, and metrics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a:latin typeface="Segoe UI" panose="020B0502040204020203" pitchFamily="34" charset="0"/>
                <a:cs typeface="Segoe UI" panose="020B0502040204020203" pitchFamily="34" charset="0"/>
              </a:rPr>
              <a:t>(Middle Column) WHO – </a:t>
            </a:r>
            <a:r>
              <a:rPr lang="en-US" sz="900">
                <a:latin typeface="Segoe UI" panose="020B0502040204020203" pitchFamily="34" charset="0"/>
                <a:cs typeface="Segoe UI" panose="020B0502040204020203" pitchFamily="34" charset="0"/>
              </a:rPr>
              <a:t>Typical project team leaders and team members that are required to execute the plan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b="1">
                <a:latin typeface="Segoe UI" panose="020B0502040204020203" pitchFamily="34" charset="0"/>
                <a:cs typeface="Segoe UI" panose="020B0502040204020203" pitchFamily="34" charset="0"/>
              </a:rPr>
              <a:t>(Right Column) WHAT – </a:t>
            </a:r>
            <a:r>
              <a:rPr lang="en-US" sz="900">
                <a:latin typeface="Segoe UI" panose="020B0502040204020203" pitchFamily="34" charset="0"/>
                <a:cs typeface="Segoe UI" panose="020B0502040204020203" pitchFamily="34" charset="0"/>
              </a:rPr>
              <a:t>Typical project workstreams that deliver various aspects of the plan and the suggested/typical roles that lead each workstream</a:t>
            </a:r>
          </a:p>
          <a:p>
            <a:pPr marR="0" lvl="0" algn="l" defTabSz="932472" rtl="0" eaLnBrk="1" fontAlgn="base" latinLnBrk="0" hangingPunct="1">
              <a:lnSpc>
                <a:spcPct val="100000"/>
              </a:lnSpc>
              <a:spcBef>
                <a:spcPct val="0"/>
              </a:spcBef>
              <a:spcAft>
                <a:spcPct val="0"/>
              </a:spcAft>
              <a:buClrTx/>
              <a:buSzTx/>
              <a:tabLst/>
              <a:defRPr/>
            </a:pPr>
            <a:endParaRPr kumimoji="0" lang="en-US" sz="900" b="1" i="0" u="none" strike="noStrike" kern="1200" cap="none" spc="0" normalizeH="0" baseline="0" noProof="0">
              <a:ln>
                <a:noFill/>
              </a:ln>
              <a:effectLst/>
              <a:uLnTx/>
              <a:uFillTx/>
              <a:latin typeface="Segoe UI" panose="020B0502040204020203" pitchFamily="34" charset="0"/>
              <a:ea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a:t>This plan will guide modernization of an effective and sustainable security maintenance approach. It implements the security update/patch management strategy described in Microsoft Security Architecture Design Session (ADS) Module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30036F-F562-4CBD-ADD9-E2B1A82D37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678020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lvl="3">
              <a:defRPr/>
            </a:pPr>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This is additional detail to guide the execution of the patch management workstreams in the plan on the previous slide.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30036F-F562-4CBD-ADD9-E2B1A82D371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925048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a:latin typeface="Segoe UI" panose="020B0502040204020203" pitchFamily="34" charset="0"/>
                <a:cs typeface="Segoe UI" panose="020B0502040204020203" pitchFamily="34" charset="0"/>
              </a:rPr>
              <a:t>Key Takeaway: </a:t>
            </a:r>
            <a:r>
              <a:rPr lang="en-US" sz="1200">
                <a:latin typeface="Segoe UI" panose="020B0502040204020203" pitchFamily="34" charset="0"/>
                <a:cs typeface="Segoe UI" panose="020B0502040204020203" pitchFamily="34" charset="0"/>
              </a:rPr>
              <a:t>This is additional detail to illustrate the reference policy standards, requirements, and control procedures that are included in Security Architecture Design Session (ADS) Module 1 – Zero Trust Architecture </a:t>
            </a:r>
          </a:p>
          <a:p>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fld id="{A724FE22-94F8-4D93-820B-89FCE526CE4F}" type="slidenum">
              <a:rPr lang="en-US" smtClean="0"/>
              <a:t>65</a:t>
            </a:fld>
            <a:endParaRPr lang="en-US"/>
          </a:p>
        </p:txBody>
      </p:sp>
    </p:spTree>
    <p:extLst>
      <p:ext uri="{BB962C8B-B14F-4D97-AF65-F5344CB8AC3E}">
        <p14:creationId xmlns:p14="http://schemas.microsoft.com/office/powerpoint/2010/main" val="330616146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800" b="1" dirty="0">
                <a:latin typeface="Segoe UI" panose="020B0502040204020203" pitchFamily="34" charset="0"/>
                <a:cs typeface="Segoe UI" panose="020B0502040204020203" pitchFamily="34" charset="0"/>
              </a:rPr>
              <a:t>Key Takeaway:</a:t>
            </a:r>
            <a:r>
              <a:rPr lang="en-US" sz="800" dirty="0">
                <a:latin typeface="Segoe UI" panose="020B0502040204020203" pitchFamily="34" charset="0"/>
                <a:cs typeface="Segoe UI" panose="020B0502040204020203" pitchFamily="34" charset="0"/>
              </a:rPr>
              <a:t> DevSecOps enables agile security for workloads to keep up with continuous changes</a:t>
            </a:r>
          </a:p>
          <a:p>
            <a:endParaRPr lang="en-US" sz="800" dirty="0">
              <a:latin typeface="Segoe UI" panose="020B0502040204020203" pitchFamily="34" charset="0"/>
              <a:cs typeface="Segoe UI" panose="020B0502040204020203" pitchFamily="34" charset="0"/>
            </a:endParaRPr>
          </a:p>
          <a:p>
            <a:r>
              <a:rPr lang="en-US" sz="800" dirty="0">
                <a:latin typeface="Segoe UI" panose="020B0502040204020203" pitchFamily="34" charset="0"/>
                <a:cs typeface="Segoe UI" panose="020B0502040204020203" pitchFamily="34" charset="0"/>
              </a:rPr>
              <a:t>Your ultimate goal is to enable and sustain security while you innovate. Microsoft recommends a DevSecOps approach that blends the best elements of DevOps/Agile approaches with critical lessons learned from classic ‘waterfall’ approaches</a:t>
            </a:r>
          </a:p>
          <a:p>
            <a:endParaRPr lang="en-US" sz="800" dirty="0">
              <a:latin typeface="Segoe UI" panose="020B0502040204020203" pitchFamily="34" charset="0"/>
              <a:cs typeface="Segoe UI" panose="020B0502040204020203" pitchFamily="34" charset="0"/>
            </a:endParaRPr>
          </a:p>
          <a:p>
            <a:r>
              <a:rPr lang="en-US" sz="800" dirty="0">
                <a:latin typeface="Segoe UI" panose="020B0502040204020203" pitchFamily="34" charset="0"/>
                <a:cs typeface="Segoe UI" panose="020B0502040204020203" pitchFamily="34" charset="0"/>
              </a:rPr>
              <a:t>Classic enterprise development often followed a “Waterfall” style of development release cycles where security and other governance mechanisms were built into large longer-term releases. Because this didn’t enable agility to rapidly change course as business requirements change, the DevOps model was introduced that uses rapid iterative releases (of smaller changes) to enable organizations can meet the continuously evolving needs and expectations of the marketplace. </a:t>
            </a:r>
          </a:p>
          <a:p>
            <a:endParaRPr lang="en-US" sz="800" dirty="0">
              <a:latin typeface="Segoe UI" panose="020B0502040204020203" pitchFamily="34" charset="0"/>
              <a:cs typeface="Segoe UI" panose="020B0502040204020203" pitchFamily="34" charset="0"/>
            </a:endParaRPr>
          </a:p>
          <a:p>
            <a:r>
              <a:rPr lang="en-US" sz="800" dirty="0">
                <a:latin typeface="Segoe UI" panose="020B0502040204020203" pitchFamily="34" charset="0"/>
                <a:cs typeface="Segoe UI" panose="020B0502040204020203" pitchFamily="34" charset="0"/>
              </a:rPr>
              <a:t>Sometimes important elements like security can be left out DevOps processes as they are first stood up. Security is often left out because the monolithic security approaches used in waterfall are incompatible with the agile DevOps processes. </a:t>
            </a:r>
          </a:p>
          <a:p>
            <a:endParaRPr lang="en-US" sz="800" dirty="0">
              <a:latin typeface="Segoe UI" panose="020B0502040204020203" pitchFamily="34" charset="0"/>
              <a:cs typeface="Segoe UI" panose="020B0502040204020203" pitchFamily="34" charset="0"/>
            </a:endParaRPr>
          </a:p>
          <a:p>
            <a:r>
              <a:rPr lang="en-US" sz="800" dirty="0">
                <a:latin typeface="Segoe UI" panose="020B0502040204020203" pitchFamily="34" charset="0"/>
                <a:cs typeface="Segoe UI" panose="020B0502040204020203" pitchFamily="34" charset="0"/>
              </a:rPr>
              <a:t>Making these approaches work together requires definition of the </a:t>
            </a:r>
            <a:r>
              <a:rPr lang="en-US" sz="800" b="1" dirty="0">
                <a:latin typeface="Segoe UI" panose="020B0502040204020203" pitchFamily="34" charset="0"/>
                <a:cs typeface="Segoe UI" panose="020B0502040204020203" pitchFamily="34" charset="0"/>
              </a:rPr>
              <a:t>Minimum Viable Product (MVP) </a:t>
            </a:r>
            <a:r>
              <a:rPr lang="en-US" sz="800" dirty="0">
                <a:latin typeface="Segoe UI" panose="020B0502040204020203" pitchFamily="34" charset="0"/>
                <a:cs typeface="Segoe UI" panose="020B0502040204020203" pitchFamily="34" charset="0"/>
              </a:rPr>
              <a:t>that defines the minimum </a:t>
            </a:r>
            <a:r>
              <a:rPr lang="en-US" sz="800" b="1" dirty="0">
                <a:latin typeface="Segoe UI" panose="020B0502040204020203" pitchFamily="34" charset="0"/>
                <a:cs typeface="Segoe UI" panose="020B0502040204020203" pitchFamily="34" charset="0"/>
              </a:rPr>
              <a:t>Dev</a:t>
            </a:r>
            <a:r>
              <a:rPr lang="en-US" sz="800" dirty="0">
                <a:latin typeface="Segoe UI" panose="020B0502040204020203" pitchFamily="34" charset="0"/>
                <a:cs typeface="Segoe UI" panose="020B0502040204020203" pitchFamily="34" charset="0"/>
              </a:rPr>
              <a:t>, </a:t>
            </a:r>
            <a:r>
              <a:rPr lang="en-US" sz="800" b="1" dirty="0">
                <a:latin typeface="Segoe UI" panose="020B0502040204020203" pitchFamily="34" charset="0"/>
                <a:cs typeface="Segoe UI" panose="020B0502040204020203" pitchFamily="34" charset="0"/>
              </a:rPr>
              <a:t>Sec</a:t>
            </a:r>
            <a:r>
              <a:rPr lang="en-US" sz="800" dirty="0">
                <a:latin typeface="Segoe UI" panose="020B0502040204020203" pitchFamily="34" charset="0"/>
                <a:cs typeface="Segoe UI" panose="020B0502040204020203" pitchFamily="34" charset="0"/>
              </a:rPr>
              <a:t>, and </a:t>
            </a:r>
            <a:r>
              <a:rPr lang="en-US" sz="800" b="1" dirty="0">
                <a:latin typeface="Segoe UI" panose="020B0502040204020203" pitchFamily="34" charset="0"/>
                <a:cs typeface="Segoe UI" panose="020B0502040204020203" pitchFamily="34" charset="0"/>
              </a:rPr>
              <a:t>Ops</a:t>
            </a:r>
            <a:r>
              <a:rPr lang="en-US" sz="800" dirty="0">
                <a:latin typeface="Segoe UI" panose="020B0502040204020203" pitchFamily="34" charset="0"/>
                <a:cs typeface="Segoe UI" panose="020B0502040204020203" pitchFamily="34" charset="0"/>
              </a:rPr>
              <a:t> requirements for production quality speed, functionality, and safety/security. Defining this minimum quality gate before release into a production continuous improvement cycle creates critically important clarity between teams. </a:t>
            </a:r>
          </a:p>
          <a:p>
            <a:endParaRPr lang="en-US" sz="800" dirty="0">
              <a:latin typeface="Segoe UI" panose="020B0502040204020203" pitchFamily="34" charset="0"/>
              <a:cs typeface="Segoe UI" panose="020B0502040204020203" pitchFamily="34" charset="0"/>
            </a:endParaRPr>
          </a:p>
          <a:p>
            <a:r>
              <a:rPr lang="en-US" sz="800" dirty="0">
                <a:latin typeface="Segoe UI" panose="020B0502040204020203" pitchFamily="34" charset="0"/>
                <a:cs typeface="Segoe UI" panose="020B0502040204020203" pitchFamily="34" charset="0"/>
              </a:rPr>
              <a:t>The specific MVP requirements will vary per organization and industry, but should always include the minimum requirements for each of these elements and should be built collaboratively by all the teams. </a:t>
            </a:r>
          </a:p>
          <a:p>
            <a:endParaRPr lang="en-US" sz="800" dirty="0">
              <a:latin typeface="Segoe UI" panose="020B0502040204020203" pitchFamily="34" charset="0"/>
              <a:cs typeface="Segoe UI" panose="020B0502040204020203" pitchFamily="34" charset="0"/>
            </a:endParaRPr>
          </a:p>
          <a:p>
            <a:r>
              <a:rPr lang="en-US" sz="800" b="1" dirty="0">
                <a:latin typeface="Segoe UI" panose="020B0502040204020203" pitchFamily="34" charset="0"/>
                <a:cs typeface="Segoe UI" panose="020B0502040204020203" pitchFamily="34" charset="0"/>
              </a:rPr>
              <a:t>CLICK 1 – Governance and First Production Release</a:t>
            </a:r>
          </a:p>
          <a:p>
            <a:endParaRPr lang="en-US" sz="800" dirty="0">
              <a:latin typeface="Segoe UI" panose="020B0502040204020203" pitchFamily="34" charset="0"/>
              <a:cs typeface="Segoe UI" panose="020B0502040204020203" pitchFamily="34" charset="0"/>
            </a:endParaRPr>
          </a:p>
          <a:p>
            <a:r>
              <a:rPr lang="en-US" sz="800" dirty="0">
                <a:latin typeface="Segoe UI" panose="020B0502040204020203" pitchFamily="34" charset="0"/>
                <a:cs typeface="Segoe UI" panose="020B0502040204020203" pitchFamily="34" charset="0"/>
              </a:rPr>
              <a:t>As organizations adopt the DevOps approach, it’s critical to ensure that security and other governance processes are adapted to this world in a way that </a:t>
            </a:r>
            <a:r>
              <a:rPr lang="en-US" sz="800" b="1" i="1" dirty="0">
                <a:latin typeface="Segoe UI" panose="020B0502040204020203" pitchFamily="34" charset="0"/>
                <a:cs typeface="Segoe UI" panose="020B0502040204020203" pitchFamily="34" charset="0"/>
              </a:rPr>
              <a:t>both </a:t>
            </a:r>
          </a:p>
          <a:p>
            <a:pPr marL="228600" indent="-228600">
              <a:buFont typeface="Arial" panose="020B0604020202020204" pitchFamily="34" charset="0"/>
              <a:buChar char="•"/>
            </a:pPr>
            <a:r>
              <a:rPr lang="en-US" sz="800" dirty="0">
                <a:latin typeface="Segoe UI" panose="020B0502040204020203" pitchFamily="34" charset="0"/>
                <a:cs typeface="Segoe UI" panose="020B0502040204020203" pitchFamily="34" charset="0"/>
              </a:rPr>
              <a:t>Mitigates the most important and urgent security risks </a:t>
            </a:r>
          </a:p>
          <a:p>
            <a:pPr marL="228600" indent="-228600">
              <a:buFont typeface="Arial" panose="020B0604020202020204" pitchFamily="34" charset="0"/>
              <a:buChar char="•"/>
            </a:pPr>
            <a:r>
              <a:rPr lang="en-US" sz="800" dirty="0">
                <a:latin typeface="Segoe UI" panose="020B0502040204020203" pitchFamily="34" charset="0"/>
                <a:cs typeface="Segoe UI" panose="020B0502040204020203" pitchFamily="34" charset="0"/>
              </a:rPr>
              <a:t>Doesn’t impede the value of the rapid release cycles. </a:t>
            </a:r>
          </a:p>
          <a:p>
            <a:endParaRPr lang="en-US" sz="800" dirty="0">
              <a:latin typeface="Segoe UI" panose="020B0502040204020203" pitchFamily="34" charset="0"/>
              <a:cs typeface="Segoe UI" panose="020B0502040204020203" pitchFamily="34" charset="0"/>
            </a:endParaRPr>
          </a:p>
          <a:p>
            <a:r>
              <a:rPr lang="en-US" sz="800" dirty="0">
                <a:latin typeface="Segoe UI" panose="020B0502040204020203" pitchFamily="34" charset="0"/>
                <a:cs typeface="Segoe UI" panose="020B0502040204020203" pitchFamily="34" charset="0"/>
              </a:rPr>
              <a:t>Organizations are not served well by a slow process that risks missing the market, a workload that doesn’t scale or perform well, or a workload that is easily compromised and results in business downtime or compliance issues because security was skipped. Prioritize the requirements to meeting all of these needs as a collaborative team effort. </a:t>
            </a:r>
          </a:p>
          <a:p>
            <a:endParaRPr lang="en-US" sz="800" dirty="0">
              <a:latin typeface="Segoe UI" panose="020B0502040204020203" pitchFamily="34" charset="0"/>
              <a:cs typeface="Segoe UI" panose="020B0502040204020203" pitchFamily="34" charset="0"/>
            </a:endParaRPr>
          </a:p>
          <a:p>
            <a:r>
              <a:rPr lang="en-US" sz="800" dirty="0">
                <a:latin typeface="Segoe UI" panose="020B0502040204020203" pitchFamily="34" charset="0"/>
                <a:cs typeface="Segoe UI" panose="020B0502040204020203" pitchFamily="34" charset="0"/>
              </a:rPr>
              <a:t>Security should focus on ensuring the application/workload doesn’t provide easy (low cost, low friction) means for attacker to abuse its functionality:</a:t>
            </a:r>
          </a:p>
          <a:p>
            <a:pPr marL="171450" indent="-171450">
              <a:buFont typeface="Arial" panose="020B0604020202020204" pitchFamily="34" charset="0"/>
              <a:buChar char="•"/>
            </a:pPr>
            <a:r>
              <a:rPr lang="en-US" sz="800" b="1" dirty="0">
                <a:latin typeface="Segoe UI" panose="020B0502040204020203" pitchFamily="34" charset="0"/>
                <a:cs typeface="Segoe UI" panose="020B0502040204020203" pitchFamily="34" charset="0"/>
              </a:rPr>
              <a:t>Secure the Design </a:t>
            </a:r>
            <a:r>
              <a:rPr lang="en-US" sz="800" dirty="0">
                <a:latin typeface="Segoe UI" panose="020B0502040204020203" pitchFamily="34" charset="0"/>
                <a:cs typeface="Segoe UI" panose="020B0502040204020203" pitchFamily="34" charset="0"/>
              </a:rPr>
              <a:t>– follow sound security design approach, typically using a threat modelling technique</a:t>
            </a:r>
          </a:p>
          <a:p>
            <a:pPr marL="171450" indent="-171450">
              <a:buFont typeface="Arial" panose="020B0604020202020204" pitchFamily="34" charset="0"/>
              <a:buChar char="•"/>
            </a:pPr>
            <a:r>
              <a:rPr lang="en-US" sz="800" b="1" dirty="0">
                <a:latin typeface="Segoe UI" panose="020B0502040204020203" pitchFamily="34" charset="0"/>
                <a:cs typeface="Segoe UI" panose="020B0502040204020203" pitchFamily="34" charset="0"/>
              </a:rPr>
              <a:t>Secure the Code </a:t>
            </a:r>
            <a:r>
              <a:rPr lang="en-US" sz="800" dirty="0">
                <a:latin typeface="Segoe UI" panose="020B0502040204020203" pitchFamily="34" charset="0"/>
                <a:cs typeface="Segoe UI" panose="020B0502040204020203" pitchFamily="34" charset="0"/>
              </a:rPr>
              <a:t>– validate security of the actual implementation (including dependent components), typically by correcting bugs found with tooling like static and dynamic analysis</a:t>
            </a:r>
          </a:p>
          <a:p>
            <a:pPr marL="171450" indent="-171450">
              <a:buFont typeface="Arial" panose="020B0604020202020204" pitchFamily="34" charset="0"/>
              <a:buChar char="•"/>
            </a:pPr>
            <a:r>
              <a:rPr lang="en-US" sz="800" b="1" dirty="0">
                <a:latin typeface="Segoe UI" panose="020B0502040204020203" pitchFamily="34" charset="0"/>
                <a:cs typeface="Segoe UI" panose="020B0502040204020203" pitchFamily="34" charset="0"/>
              </a:rPr>
              <a:t>Secure the CI/CD Pipeline </a:t>
            </a:r>
            <a:r>
              <a:rPr lang="en-US" sz="800" dirty="0">
                <a:latin typeface="Segoe UI" panose="020B0502040204020203" pitchFamily="34" charset="0"/>
                <a:cs typeface="Segoe UI" panose="020B0502040204020203" pitchFamily="34" charset="0"/>
              </a:rPr>
              <a:t>– validate the pipeline process is secure against attacker compromise and abuse (injecting vulnerabilities or backdoors, stealing data, etc.)</a:t>
            </a:r>
          </a:p>
          <a:p>
            <a:pPr marL="171450" indent="-171450">
              <a:buFont typeface="Arial" panose="020B0604020202020204" pitchFamily="34" charset="0"/>
              <a:buChar char="•"/>
            </a:pPr>
            <a:r>
              <a:rPr lang="en-US" sz="800" b="1" dirty="0">
                <a:latin typeface="Segoe UI" panose="020B0502040204020203" pitchFamily="34" charset="0"/>
                <a:cs typeface="Segoe UI" panose="020B0502040204020203" pitchFamily="34" charset="0"/>
              </a:rPr>
              <a:t>Secure the Operations </a:t>
            </a:r>
            <a:r>
              <a:rPr lang="en-US" sz="800" dirty="0">
                <a:latin typeface="Segoe UI" panose="020B0502040204020203" pitchFamily="34" charset="0"/>
                <a:cs typeface="Segoe UI" panose="020B0502040204020203" pitchFamily="34" charset="0"/>
              </a:rPr>
              <a:t>– validate the configuration and operations of the underlying infrastructure follows best practices (patching, configuration, etc.)</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dirty="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latin typeface="Segoe UI" panose="020B0502040204020203" pitchFamily="34" charset="0"/>
                <a:cs typeface="Segoe UI" panose="020B0502040204020203" pitchFamily="34" charset="0"/>
              </a:rPr>
              <a:t>This describes the ideal state organizations should be working towards. This is not an instantaneous overnight transformation from current practices. </a:t>
            </a:r>
          </a:p>
          <a:p>
            <a:endParaRPr lang="en-US" sz="800" dirty="0">
              <a:latin typeface="Segoe UI" panose="020B0502040204020203" pitchFamily="34" charset="0"/>
              <a:cs typeface="Segoe UI" panose="020B0502040204020203" pitchFamily="34" charset="0"/>
            </a:endParaRPr>
          </a:p>
          <a:p>
            <a:r>
              <a:rPr lang="en-US" sz="800" b="1" dirty="0">
                <a:latin typeface="Segoe UI" panose="020B0502040204020203" pitchFamily="34" charset="0"/>
                <a:cs typeface="Segoe UI" panose="020B0502040204020203" pitchFamily="34" charset="0"/>
              </a:rPr>
              <a:t>CLICK 2 – Securing During </a:t>
            </a:r>
            <a:r>
              <a:rPr lang="en-US" sz="800" b="1" dirty="0" err="1">
                <a:latin typeface="Segoe UI" panose="020B0502040204020203" pitchFamily="34" charset="0"/>
                <a:cs typeface="Segoe UI" panose="020B0502040204020203" pitchFamily="34" charset="0"/>
              </a:rPr>
              <a:t>DevOperation</a:t>
            </a:r>
            <a:endParaRPr lang="en-US" sz="800" b="1" dirty="0">
              <a:latin typeface="Segoe UI" panose="020B0502040204020203" pitchFamily="34" charset="0"/>
              <a:cs typeface="Segoe UI" panose="020B0502040204020203" pitchFamily="34" charset="0"/>
            </a:endParaRPr>
          </a:p>
          <a:p>
            <a:endParaRPr lang="en-US" sz="800" dirty="0">
              <a:latin typeface="Segoe UI" panose="020B0502040204020203" pitchFamily="34" charset="0"/>
              <a:cs typeface="Segoe UI" panose="020B0502040204020203" pitchFamily="34" charset="0"/>
            </a:endParaRPr>
          </a:p>
          <a:p>
            <a:r>
              <a:rPr lang="en-US" sz="800" dirty="0">
                <a:latin typeface="Segoe UI" panose="020B0502040204020203" pitchFamily="34" charset="0"/>
                <a:cs typeface="Segoe UI" panose="020B0502040204020203" pitchFamily="34" charset="0"/>
              </a:rPr>
              <a:t>After the first production release of the workload, it enters the </a:t>
            </a:r>
            <a:r>
              <a:rPr lang="en-US" sz="800" dirty="0" err="1">
                <a:latin typeface="Segoe UI" panose="020B0502040204020203" pitchFamily="34" charset="0"/>
                <a:cs typeface="Segoe UI" panose="020B0502040204020203" pitchFamily="34" charset="0"/>
              </a:rPr>
              <a:t>DevOperations</a:t>
            </a:r>
            <a:r>
              <a:rPr lang="en-US" sz="800" dirty="0">
                <a:latin typeface="Segoe UI" panose="020B0502040204020203" pitchFamily="34" charset="0"/>
                <a:cs typeface="Segoe UI" panose="020B0502040204020203" pitchFamily="34" charset="0"/>
              </a:rPr>
              <a:t> phase where changes and bugfixes are applied rapidly.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dirty="0">
                <a:latin typeface="Segoe UI" panose="020B0502040204020203" pitchFamily="34" charset="0"/>
                <a:cs typeface="Segoe UI" panose="020B0502040204020203" pitchFamily="34" charset="0"/>
              </a:rPr>
              <a:t>Integrate security natively – </a:t>
            </a:r>
            <a:r>
              <a:rPr lang="en-US" sz="800" b="0" dirty="0">
                <a:latin typeface="Segoe UI" panose="020B0502040204020203" pitchFamily="34" charset="0"/>
                <a:cs typeface="Segoe UI" panose="020B0502040204020203" pitchFamily="34" charset="0"/>
              </a:rPr>
              <a:t>ensure that security learnings are natively integrated into the cycle, reviewing security aspects of design during design reviews, reporting security bugs using the same tools and prioritization terminology as other bugs, and so on. </a:t>
            </a:r>
          </a:p>
          <a:p>
            <a:pPr marL="171450" indent="-171450">
              <a:buFont typeface="Arial" panose="020B0604020202020204" pitchFamily="34" charset="0"/>
              <a:buChar char="•"/>
            </a:pPr>
            <a:r>
              <a:rPr lang="en-US" sz="800" b="1" dirty="0">
                <a:latin typeface="Segoe UI" panose="020B0502040204020203" pitchFamily="34" charset="0"/>
                <a:cs typeface="Segoe UI" panose="020B0502040204020203" pitchFamily="34" charset="0"/>
              </a:rPr>
              <a:t>Rapidly fix security bugs </a:t>
            </a:r>
            <a:r>
              <a:rPr lang="en-US" sz="800" dirty="0">
                <a:latin typeface="Segoe UI" panose="020B0502040204020203" pitchFamily="34" charset="0"/>
                <a:cs typeface="Segoe UI" panose="020B0502040204020203" pitchFamily="34" charset="0"/>
              </a:rPr>
              <a:t>– Security bugs should be fic</a:t>
            </a:r>
          </a:p>
          <a:p>
            <a:endParaRPr lang="en-US" sz="800" dirty="0">
              <a:latin typeface="Segoe UI" panose="020B0502040204020203" pitchFamily="34" charset="0"/>
              <a:cs typeface="Segoe UI" panose="020B0502040204020203" pitchFamily="34" charset="0"/>
            </a:endParaRPr>
          </a:p>
          <a:p>
            <a:endParaRPr lang="en-US" sz="800" dirty="0">
              <a:latin typeface="Segoe UI" panose="020B0502040204020203" pitchFamily="34" charset="0"/>
              <a:cs typeface="Segoe UI" panose="020B0502040204020203" pitchFamily="34" charset="0"/>
            </a:endParaRPr>
          </a:p>
          <a:p>
            <a:r>
              <a:rPr lang="en-US" sz="800" b="1" dirty="0">
                <a:latin typeface="Segoe UI" panose="020B0502040204020203" pitchFamily="34" charset="0"/>
                <a:cs typeface="Segoe UI" panose="020B0502040204020203" pitchFamily="34" charset="0"/>
              </a:rPr>
              <a:t>CLICK 3 – Continuous Improvement of Lifecycle</a:t>
            </a:r>
          </a:p>
          <a:p>
            <a:endParaRPr lang="en-US" sz="800" dirty="0">
              <a:latin typeface="Segoe UI" panose="020B0502040204020203" pitchFamily="34" charset="0"/>
              <a:cs typeface="Segoe UI" panose="020B0502040204020203" pitchFamily="34" charset="0"/>
            </a:endParaRPr>
          </a:p>
          <a:p>
            <a:r>
              <a:rPr lang="en-US" sz="800" dirty="0">
                <a:latin typeface="Segoe UI" panose="020B0502040204020203" pitchFamily="34" charset="0"/>
                <a:cs typeface="Segoe UI" panose="020B0502040204020203" pitchFamily="34" charset="0"/>
              </a:rPr>
              <a:t>As you work together and learn as a team, you will continually refine your understanding of the process. These learnings will shape how you determine the MVP for Dev, Sec, and Ops, how to make incremental progress more smoothly, and how to better work together balance trade off.  </a:t>
            </a:r>
          </a:p>
          <a:p>
            <a:endParaRPr lang="en-US" sz="800" dirty="0">
              <a:latin typeface="Segoe UI" panose="020B0502040204020203" pitchFamily="34" charset="0"/>
              <a:cs typeface="Segoe UI" panose="020B0502040204020203" pitchFamily="34" charset="0"/>
            </a:endParaRPr>
          </a:p>
          <a:p>
            <a:r>
              <a:rPr lang="en-US" sz="800" b="1" dirty="0">
                <a:latin typeface="Segoe UI" panose="020B0502040204020203" pitchFamily="34" charset="0"/>
                <a:cs typeface="Segoe UI" panose="020B0502040204020203" pitchFamily="34" charset="0"/>
              </a:rPr>
              <a:t>Additional Information</a:t>
            </a:r>
          </a:p>
          <a:p>
            <a:pPr lvl="1"/>
            <a:endParaRPr lang="en-US" sz="800" dirty="0">
              <a:latin typeface="Segoe UI" panose="020B0502040204020203" pitchFamily="34" charset="0"/>
              <a:cs typeface="Segoe UI" panose="020B0502040204020203" pitchFamily="34" charset="0"/>
            </a:endParaRPr>
          </a:p>
          <a:p>
            <a:pPr marL="457200" lvl="1" indent="0">
              <a:buFont typeface="Arial" panose="020B0604020202020204" pitchFamily="34" charset="0"/>
              <a:buNone/>
            </a:pPr>
            <a:r>
              <a:rPr lang="en-US" sz="800" b="1" dirty="0">
                <a:latin typeface="Segoe UI" panose="020B0502040204020203" pitchFamily="34" charset="0"/>
                <a:cs typeface="Segoe UI" panose="020B0502040204020203" pitchFamily="34" charset="0"/>
              </a:rPr>
              <a:t>Defining a MVP </a:t>
            </a:r>
            <a:r>
              <a:rPr lang="en-US" sz="800" dirty="0">
                <a:latin typeface="Segoe UI" panose="020B0502040204020203" pitchFamily="34" charset="0"/>
                <a:cs typeface="Segoe UI" panose="020B0502040204020203" pitchFamily="34" charset="0"/>
              </a:rPr>
              <a:t>- The teams will constantly be balancing between two very important sets of requirements to strike the right balance between:</a:t>
            </a:r>
          </a:p>
          <a:p>
            <a:pPr marL="1085850" lvl="2" indent="-171450">
              <a:buFont typeface="Arial" panose="020B0604020202020204" pitchFamily="34" charset="0"/>
              <a:buChar char="•"/>
            </a:pPr>
            <a:r>
              <a:rPr lang="en-US" sz="800" b="1" dirty="0">
                <a:latin typeface="Segoe UI" panose="020B0502040204020203" pitchFamily="34" charset="0"/>
                <a:cs typeface="Segoe UI" panose="020B0502040204020203" pitchFamily="34" charset="0"/>
              </a:rPr>
              <a:t>Enterprise accountability </a:t>
            </a:r>
            <a:r>
              <a:rPr lang="en-US" sz="800" dirty="0">
                <a:latin typeface="Segoe UI" panose="020B0502040204020203" pitchFamily="34" charset="0"/>
                <a:cs typeface="Segoe UI" panose="020B0502040204020203" pitchFamily="34" charset="0"/>
              </a:rPr>
              <a:t>to customers/shareholders/regulators to avoid risk of loss and expensive re-work</a:t>
            </a:r>
          </a:p>
          <a:p>
            <a:pPr marL="1085850" lvl="2" indent="-171450">
              <a:buFont typeface="Arial" panose="020B0604020202020204" pitchFamily="34" charset="0"/>
              <a:buChar char="•"/>
            </a:pPr>
            <a:r>
              <a:rPr lang="en-US" sz="800" b="1" dirty="0">
                <a:latin typeface="Segoe UI" panose="020B0502040204020203" pitchFamily="34" charset="0"/>
                <a:cs typeface="Segoe UI" panose="020B0502040204020203" pitchFamily="34" charset="0"/>
              </a:rPr>
              <a:t>Rapid innovation </a:t>
            </a:r>
            <a:r>
              <a:rPr lang="en-US" sz="800" dirty="0">
                <a:latin typeface="Segoe UI" panose="020B0502040204020203" pitchFamily="34" charset="0"/>
                <a:cs typeface="Segoe UI" panose="020B0502040204020203" pitchFamily="34" charset="0"/>
              </a:rPr>
              <a:t>to meet customer demands</a:t>
            </a:r>
          </a:p>
          <a:p>
            <a:pPr lvl="1"/>
            <a:endParaRPr lang="en-US" sz="800" dirty="0">
              <a:latin typeface="Segoe UI" panose="020B0502040204020203" pitchFamily="34" charset="0"/>
              <a:cs typeface="Segoe UI" panose="020B0502040204020203" pitchFamily="34" charset="0"/>
            </a:endParaRPr>
          </a:p>
          <a:p>
            <a:pPr lvl="1"/>
            <a:r>
              <a:rPr lang="en-US" sz="800" dirty="0">
                <a:latin typeface="Segoe UI" panose="020B0502040204020203" pitchFamily="34" charset="0"/>
                <a:cs typeface="Segoe UI" panose="020B0502040204020203" pitchFamily="34" charset="0"/>
              </a:rPr>
              <a:t>Where the line is for that balance is will be different and will depend on the risk appetite at each organization. Some may weigh innovation as more important to stay competitive and relevant, while others may have a low tolerance brand/reputation damage (even from an otherwise minor test application that could be compromised)</a:t>
            </a:r>
          </a:p>
          <a:p>
            <a:pPr lvl="1"/>
            <a:endParaRPr lang="en-US" sz="800" i="0" dirty="0">
              <a:latin typeface="Segoe UI" panose="020B0502040204020203" pitchFamily="34" charset="0"/>
              <a:cs typeface="Segoe UI" panose="020B0502040204020203" pitchFamily="34" charset="0"/>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800" b="1" i="0" dirty="0">
                <a:latin typeface="Segoe UI" panose="020B0502040204020203" pitchFamily="34" charset="0"/>
                <a:cs typeface="Segoe UI" panose="020B0502040204020203" pitchFamily="34" charset="0"/>
              </a:rPr>
              <a:t>Shift Left </a:t>
            </a:r>
            <a:r>
              <a:rPr lang="en-US" sz="800" i="0" dirty="0">
                <a:latin typeface="Segoe UI" panose="020B0502040204020203" pitchFamily="34" charset="0"/>
                <a:cs typeface="Segoe UI" panose="020B0502040204020203" pitchFamily="34" charset="0"/>
              </a:rPr>
              <a:t>– This is the best practice of integrating security into the process because fixing issues earlier in the process is cheaper and more effective than waiting until they are found in production systems (often as attackers exploit the workload and cause business damage). </a:t>
            </a:r>
          </a:p>
          <a:p>
            <a:pPr lvl="1"/>
            <a:endParaRPr lang="en-US" sz="800" dirty="0">
              <a:latin typeface="Segoe UI" panose="020B0502040204020203" pitchFamily="34" charset="0"/>
              <a:cs typeface="Segoe UI" panose="020B0502040204020203" pitchFamily="34" charset="0"/>
            </a:endParaRPr>
          </a:p>
          <a:p>
            <a:endParaRPr lang="en-US" sz="800" dirty="0">
              <a:latin typeface="Segoe UI" panose="020B0502040204020203" pitchFamily="34" charset="0"/>
              <a:cs typeface="Segoe UI" panose="020B0502040204020203" pitchFamily="34" charset="0"/>
            </a:endParaRPr>
          </a:p>
          <a:p>
            <a:endParaRPr lang="en-US" sz="800" dirty="0">
              <a:latin typeface="Segoe UI" panose="020B0502040204020203" pitchFamily="34" charset="0"/>
              <a:cs typeface="Segoe UI" panose="020B0502040204020203" pitchFamily="34" charset="0"/>
            </a:endParaRPr>
          </a:p>
          <a:p>
            <a:endParaRPr lang="en-US" sz="800" dirty="0">
              <a:latin typeface="Segoe UI" panose="020B0502040204020203" pitchFamily="34" charset="0"/>
              <a:cs typeface="Segoe UI" panose="020B0502040204020203" pitchFamily="34" charset="0"/>
            </a:endParaRPr>
          </a:p>
          <a:p>
            <a:endParaRPr lang="en-US" sz="800" dirty="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9642880"/>
      </p:ext>
    </p:extLst>
  </p:cSld>
  <p:clrMapOvr>
    <a:masterClrMapping/>
  </p:clrMapOvr>
</p:notes>
</file>

<file path=ppt/notesSlides/notesSlide6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800" b="1">
                <a:latin typeface="Segoe UI" panose="020B0502040204020203" pitchFamily="34" charset="0"/>
                <a:cs typeface="Segoe UI" panose="020B0502040204020203" pitchFamily="34" charset="0"/>
              </a:rPr>
              <a:t>Key Takeaway:</a:t>
            </a:r>
            <a:r>
              <a:rPr lang="en-US" sz="800">
                <a:latin typeface="Segoe UI" panose="020B0502040204020203" pitchFamily="34" charset="0"/>
                <a:cs typeface="Segoe UI" panose="020B0502040204020203" pitchFamily="34" charset="0"/>
              </a:rPr>
              <a:t> </a:t>
            </a:r>
            <a:r>
              <a:rPr lang="en-US" sz="800" err="1">
                <a:latin typeface="Segoe UI" panose="020B0502040204020203" pitchFamily="34" charset="0"/>
                <a:cs typeface="Segoe UI" panose="020B0502040204020203" pitchFamily="34" charset="0"/>
              </a:rPr>
              <a:t>DevSecOps</a:t>
            </a:r>
            <a:r>
              <a:rPr lang="en-US" sz="800">
                <a:latin typeface="Segoe UI" panose="020B0502040204020203" pitchFamily="34" charset="0"/>
                <a:cs typeface="Segoe UI" panose="020B0502040204020203" pitchFamily="34" charset="0"/>
              </a:rPr>
              <a:t> enables agile security for workloads to keep up with continuous changes</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Your ultimate goal is to enable and sustain security while you innovate. Microsoft recommends a </a:t>
            </a:r>
            <a:r>
              <a:rPr lang="en-US" sz="800" err="1">
                <a:latin typeface="Segoe UI" panose="020B0502040204020203" pitchFamily="34" charset="0"/>
                <a:cs typeface="Segoe UI" panose="020B0502040204020203" pitchFamily="34" charset="0"/>
              </a:rPr>
              <a:t>DevSecOps</a:t>
            </a:r>
            <a:r>
              <a:rPr lang="en-US" sz="800">
                <a:latin typeface="Segoe UI" panose="020B0502040204020203" pitchFamily="34" charset="0"/>
                <a:cs typeface="Segoe UI" panose="020B0502040204020203" pitchFamily="34" charset="0"/>
              </a:rPr>
              <a:t> approach that blends the best elements of DevOps/Agile approaches with critical lessons learned from classic ‘waterfall’ approaches</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Classic enterprise development often followed a “Waterfall” style of development release cycles where security and other governance mechanisms were built into large longer-term releases. Because this didn’t enable agility to rapidly change course as business requirements change, the DevOps model was introduced that uses rapid iterative releases (of smaller changes) to enable organizations can meet the continuously evolving needs and expectations of the marketplace. </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Sometimes important elements like security can be left out DevOps processes as they are first stood up. Security is often left out because the monolithic security approaches used in waterfall are incompatible with the agile DevOps processes. </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Making these approaches work together requires definition of the </a:t>
            </a:r>
            <a:r>
              <a:rPr lang="en-US" sz="800" b="1">
                <a:latin typeface="Segoe UI" panose="020B0502040204020203" pitchFamily="34" charset="0"/>
                <a:cs typeface="Segoe UI" panose="020B0502040204020203" pitchFamily="34" charset="0"/>
              </a:rPr>
              <a:t>Minimum Viable Product (MVP) </a:t>
            </a:r>
            <a:r>
              <a:rPr lang="en-US" sz="800">
                <a:latin typeface="Segoe UI" panose="020B0502040204020203" pitchFamily="34" charset="0"/>
                <a:cs typeface="Segoe UI" panose="020B0502040204020203" pitchFamily="34" charset="0"/>
              </a:rPr>
              <a:t>that defines the minimum </a:t>
            </a:r>
            <a:r>
              <a:rPr lang="en-US" sz="800" b="1">
                <a:latin typeface="Segoe UI" panose="020B0502040204020203" pitchFamily="34" charset="0"/>
                <a:cs typeface="Segoe UI" panose="020B0502040204020203" pitchFamily="34" charset="0"/>
              </a:rPr>
              <a:t>Dev</a:t>
            </a:r>
            <a:r>
              <a:rPr lang="en-US" sz="800">
                <a:latin typeface="Segoe UI" panose="020B0502040204020203" pitchFamily="34" charset="0"/>
                <a:cs typeface="Segoe UI" panose="020B0502040204020203" pitchFamily="34" charset="0"/>
              </a:rPr>
              <a:t>, </a:t>
            </a:r>
            <a:r>
              <a:rPr lang="en-US" sz="800" b="1">
                <a:latin typeface="Segoe UI" panose="020B0502040204020203" pitchFamily="34" charset="0"/>
                <a:cs typeface="Segoe UI" panose="020B0502040204020203" pitchFamily="34" charset="0"/>
              </a:rPr>
              <a:t>Sec</a:t>
            </a:r>
            <a:r>
              <a:rPr lang="en-US" sz="800">
                <a:latin typeface="Segoe UI" panose="020B0502040204020203" pitchFamily="34" charset="0"/>
                <a:cs typeface="Segoe UI" panose="020B0502040204020203" pitchFamily="34" charset="0"/>
              </a:rPr>
              <a:t>, and </a:t>
            </a:r>
            <a:r>
              <a:rPr lang="en-US" sz="800" b="1">
                <a:latin typeface="Segoe UI" panose="020B0502040204020203" pitchFamily="34" charset="0"/>
                <a:cs typeface="Segoe UI" panose="020B0502040204020203" pitchFamily="34" charset="0"/>
              </a:rPr>
              <a:t>Ops</a:t>
            </a:r>
            <a:r>
              <a:rPr lang="en-US" sz="800">
                <a:latin typeface="Segoe UI" panose="020B0502040204020203" pitchFamily="34" charset="0"/>
                <a:cs typeface="Segoe UI" panose="020B0502040204020203" pitchFamily="34" charset="0"/>
              </a:rPr>
              <a:t> requirements for production quality speed, functionality, and safety/security. Defining this minimum quality gate before release into a production continuous improvement cycle creates critically important clarity between teams. </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The specific MVP requirements will vary per organization and industry, but should always include the minimum requirements for each of these elements and should be built collaboratively by all the teams. </a:t>
            </a:r>
          </a:p>
          <a:p>
            <a:endParaRPr lang="en-US" sz="800">
              <a:latin typeface="Segoe UI" panose="020B0502040204020203" pitchFamily="34" charset="0"/>
              <a:cs typeface="Segoe UI" panose="020B0502040204020203" pitchFamily="34" charset="0"/>
            </a:endParaRPr>
          </a:p>
          <a:p>
            <a:r>
              <a:rPr lang="en-US" sz="800" b="1">
                <a:latin typeface="Segoe UI" panose="020B0502040204020203" pitchFamily="34" charset="0"/>
                <a:cs typeface="Segoe UI" panose="020B0502040204020203" pitchFamily="34" charset="0"/>
              </a:rPr>
              <a:t>CLICK 1 – Governance and First Production Release</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As organizations adopt the DevOps approach, it’s critical to ensure that security and other governance processes are adapted to this world in a way that </a:t>
            </a:r>
            <a:r>
              <a:rPr lang="en-US" sz="800" b="1" i="1">
                <a:latin typeface="Segoe UI" panose="020B0502040204020203" pitchFamily="34" charset="0"/>
                <a:cs typeface="Segoe UI" panose="020B0502040204020203" pitchFamily="34" charset="0"/>
              </a:rPr>
              <a:t>both </a:t>
            </a:r>
          </a:p>
          <a:p>
            <a:pPr marL="228600" indent="-228600">
              <a:buFont typeface="Arial" panose="020B0604020202020204" pitchFamily="34" charset="0"/>
              <a:buChar char="•"/>
            </a:pPr>
            <a:r>
              <a:rPr lang="en-US" sz="800">
                <a:latin typeface="Segoe UI" panose="020B0502040204020203" pitchFamily="34" charset="0"/>
                <a:cs typeface="Segoe UI" panose="020B0502040204020203" pitchFamily="34" charset="0"/>
              </a:rPr>
              <a:t>Mitigates the most important and urgent security risks </a:t>
            </a:r>
          </a:p>
          <a:p>
            <a:pPr marL="228600" indent="-228600">
              <a:buFont typeface="Arial" panose="020B0604020202020204" pitchFamily="34" charset="0"/>
              <a:buChar char="•"/>
            </a:pPr>
            <a:r>
              <a:rPr lang="en-US" sz="800">
                <a:latin typeface="Segoe UI" panose="020B0502040204020203" pitchFamily="34" charset="0"/>
                <a:cs typeface="Segoe UI" panose="020B0502040204020203" pitchFamily="34" charset="0"/>
              </a:rPr>
              <a:t>Doesn’t impede the value of the rapid release cycles. </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Organizations are not served well by a slow process that risks missing the market, a workload that doesn’t scale or perform well, or a workload that is easily compromised and results in business downtime or compliance issues because security was skipped. Prioritize the requirements to meeting all of these needs as a collaborative team effort. </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Security should focus on ensuring the application/workload doesn’t provide easy (low cost, low friction) means for attacker to abuse its functionality:</a:t>
            </a:r>
          </a:p>
          <a:p>
            <a:pPr marL="171450"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Secure the Design </a:t>
            </a:r>
            <a:r>
              <a:rPr lang="en-US" sz="800">
                <a:latin typeface="Segoe UI" panose="020B0502040204020203" pitchFamily="34" charset="0"/>
                <a:cs typeface="Segoe UI" panose="020B0502040204020203" pitchFamily="34" charset="0"/>
              </a:rPr>
              <a:t>– follow sound security design approach, typically using a threat modelling technique</a:t>
            </a:r>
          </a:p>
          <a:p>
            <a:pPr marL="171450"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Secure the Code </a:t>
            </a:r>
            <a:r>
              <a:rPr lang="en-US" sz="800">
                <a:latin typeface="Segoe UI" panose="020B0502040204020203" pitchFamily="34" charset="0"/>
                <a:cs typeface="Segoe UI" panose="020B0502040204020203" pitchFamily="34" charset="0"/>
              </a:rPr>
              <a:t>– validate security of the actual implementation (including dependent components), typically by correcting bugs found with tooling like static and dynamic analysis</a:t>
            </a:r>
          </a:p>
          <a:p>
            <a:pPr marL="171450"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Secure the CI/CD Pipeline </a:t>
            </a:r>
            <a:r>
              <a:rPr lang="en-US" sz="800">
                <a:latin typeface="Segoe UI" panose="020B0502040204020203" pitchFamily="34" charset="0"/>
                <a:cs typeface="Segoe UI" panose="020B0502040204020203" pitchFamily="34" charset="0"/>
              </a:rPr>
              <a:t>– validate the pipeline process is secure against attacker compromise and abuse (injecting vulnerabilities or backdoors, stealing data, etc.)</a:t>
            </a:r>
          </a:p>
          <a:p>
            <a:pPr marL="171450"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Secure the Operations </a:t>
            </a:r>
            <a:r>
              <a:rPr lang="en-US" sz="800">
                <a:latin typeface="Segoe UI" panose="020B0502040204020203" pitchFamily="34" charset="0"/>
                <a:cs typeface="Segoe UI" panose="020B0502040204020203" pitchFamily="34" charset="0"/>
              </a:rPr>
              <a:t>– validate the configuration and operations of the underlying infrastructure follows best practices (patching, configuration, etc.)</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800">
                <a:latin typeface="Segoe UI" panose="020B0502040204020203" pitchFamily="34" charset="0"/>
                <a:cs typeface="Segoe UI" panose="020B0502040204020203" pitchFamily="34" charset="0"/>
              </a:rPr>
              <a:t>This describes the ideal state organizations should be working towards. This is not an instantaneous overnight transformation from current practices. </a:t>
            </a:r>
          </a:p>
          <a:p>
            <a:endParaRPr lang="en-US" sz="800">
              <a:latin typeface="Segoe UI" panose="020B0502040204020203" pitchFamily="34" charset="0"/>
              <a:cs typeface="Segoe UI" panose="020B0502040204020203" pitchFamily="34" charset="0"/>
            </a:endParaRPr>
          </a:p>
          <a:p>
            <a:r>
              <a:rPr lang="en-US" sz="800" b="1">
                <a:latin typeface="Segoe UI" panose="020B0502040204020203" pitchFamily="34" charset="0"/>
                <a:cs typeface="Segoe UI" panose="020B0502040204020203" pitchFamily="34" charset="0"/>
              </a:rPr>
              <a:t>CLICK 2 – Securing During </a:t>
            </a:r>
            <a:r>
              <a:rPr lang="en-US" sz="800" b="1" err="1">
                <a:latin typeface="Segoe UI" panose="020B0502040204020203" pitchFamily="34" charset="0"/>
                <a:cs typeface="Segoe UI" panose="020B0502040204020203" pitchFamily="34" charset="0"/>
              </a:rPr>
              <a:t>DevOperation</a:t>
            </a:r>
            <a:endParaRPr lang="en-US" sz="800" b="1">
              <a:latin typeface="Segoe UI" panose="020B0502040204020203" pitchFamily="34" charset="0"/>
              <a:cs typeface="Segoe UI" panose="020B0502040204020203" pitchFamily="34" charset="0"/>
            </a:endParaRP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After the first production release of the workload, it enters the </a:t>
            </a:r>
            <a:r>
              <a:rPr lang="en-US" sz="800" err="1">
                <a:latin typeface="Segoe UI" panose="020B0502040204020203" pitchFamily="34" charset="0"/>
                <a:cs typeface="Segoe UI" panose="020B0502040204020203" pitchFamily="34" charset="0"/>
              </a:rPr>
              <a:t>DevOperations</a:t>
            </a:r>
            <a:r>
              <a:rPr lang="en-US" sz="800">
                <a:latin typeface="Segoe UI" panose="020B0502040204020203" pitchFamily="34" charset="0"/>
                <a:cs typeface="Segoe UI" panose="020B0502040204020203" pitchFamily="34" charset="0"/>
              </a:rPr>
              <a:t> phase where changes and bugfixes are applied rapidly.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800" b="1">
                <a:latin typeface="Segoe UI" panose="020B0502040204020203" pitchFamily="34" charset="0"/>
                <a:cs typeface="Segoe UI" panose="020B0502040204020203" pitchFamily="34" charset="0"/>
              </a:rPr>
              <a:t>Integrate security natively – </a:t>
            </a:r>
            <a:r>
              <a:rPr lang="en-US" sz="800" b="0">
                <a:latin typeface="Segoe UI" panose="020B0502040204020203" pitchFamily="34" charset="0"/>
                <a:cs typeface="Segoe UI" panose="020B0502040204020203" pitchFamily="34" charset="0"/>
              </a:rPr>
              <a:t>ensure that security learnings are natively integrated into the cycle, reviewing security aspects of design during design reviews, reporting security bugs using the same tools and prioritization terminology as other bugs, and so on. </a:t>
            </a:r>
          </a:p>
          <a:p>
            <a:pPr marL="171450"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Rapidly fix security bugs </a:t>
            </a:r>
            <a:r>
              <a:rPr lang="en-US" sz="800">
                <a:latin typeface="Segoe UI" panose="020B0502040204020203" pitchFamily="34" charset="0"/>
                <a:cs typeface="Segoe UI" panose="020B0502040204020203" pitchFamily="34" charset="0"/>
              </a:rPr>
              <a:t>– Security bugs should be fic</a:t>
            </a:r>
          </a:p>
          <a:p>
            <a:endParaRPr lang="en-US" sz="800">
              <a:latin typeface="Segoe UI" panose="020B0502040204020203" pitchFamily="34" charset="0"/>
              <a:cs typeface="Segoe UI" panose="020B0502040204020203" pitchFamily="34" charset="0"/>
            </a:endParaRPr>
          </a:p>
          <a:p>
            <a:endParaRPr lang="en-US" sz="800">
              <a:latin typeface="Segoe UI" panose="020B0502040204020203" pitchFamily="34" charset="0"/>
              <a:cs typeface="Segoe UI" panose="020B0502040204020203" pitchFamily="34" charset="0"/>
            </a:endParaRPr>
          </a:p>
          <a:p>
            <a:r>
              <a:rPr lang="en-US" sz="800" b="1">
                <a:latin typeface="Segoe UI" panose="020B0502040204020203" pitchFamily="34" charset="0"/>
                <a:cs typeface="Segoe UI" panose="020B0502040204020203" pitchFamily="34" charset="0"/>
              </a:rPr>
              <a:t>CLICK 3 – Continuous Improvement of Lifecycle</a:t>
            </a:r>
          </a:p>
          <a:p>
            <a:endParaRPr lang="en-US" sz="800">
              <a:latin typeface="Segoe UI" panose="020B0502040204020203" pitchFamily="34" charset="0"/>
              <a:cs typeface="Segoe UI" panose="020B0502040204020203" pitchFamily="34" charset="0"/>
            </a:endParaRPr>
          </a:p>
          <a:p>
            <a:r>
              <a:rPr lang="en-US" sz="800">
                <a:latin typeface="Segoe UI" panose="020B0502040204020203" pitchFamily="34" charset="0"/>
                <a:cs typeface="Segoe UI" panose="020B0502040204020203" pitchFamily="34" charset="0"/>
              </a:rPr>
              <a:t>As you work together and learn as a team, you will continually refine your understanding of the process. These learnings will shape how you determine the MVP for Dev, Sec, and Ops, how to make incremental progress more smoothly, and how to better work together balance trade off.  </a:t>
            </a:r>
          </a:p>
          <a:p>
            <a:endParaRPr lang="en-US" sz="800">
              <a:latin typeface="Segoe UI" panose="020B0502040204020203" pitchFamily="34" charset="0"/>
              <a:cs typeface="Segoe UI" panose="020B0502040204020203" pitchFamily="34" charset="0"/>
            </a:endParaRPr>
          </a:p>
          <a:p>
            <a:r>
              <a:rPr lang="en-US" sz="800" b="1">
                <a:latin typeface="Segoe UI" panose="020B0502040204020203" pitchFamily="34" charset="0"/>
                <a:cs typeface="Segoe UI" panose="020B0502040204020203" pitchFamily="34" charset="0"/>
              </a:rPr>
              <a:t>Additional Information</a:t>
            </a:r>
          </a:p>
          <a:p>
            <a:pPr lvl="1"/>
            <a:endParaRPr lang="en-US" sz="800">
              <a:latin typeface="Segoe UI" panose="020B0502040204020203" pitchFamily="34" charset="0"/>
              <a:cs typeface="Segoe UI" panose="020B0502040204020203" pitchFamily="34" charset="0"/>
            </a:endParaRPr>
          </a:p>
          <a:p>
            <a:pPr marL="457200" lvl="1" indent="0">
              <a:buFont typeface="Arial" panose="020B0604020202020204" pitchFamily="34" charset="0"/>
              <a:buNone/>
            </a:pPr>
            <a:r>
              <a:rPr lang="en-US" sz="800" b="1">
                <a:latin typeface="Segoe UI" panose="020B0502040204020203" pitchFamily="34" charset="0"/>
                <a:cs typeface="Segoe UI" panose="020B0502040204020203" pitchFamily="34" charset="0"/>
              </a:rPr>
              <a:t>Defining a MVP </a:t>
            </a:r>
            <a:r>
              <a:rPr lang="en-US" sz="800">
                <a:latin typeface="Segoe UI" panose="020B0502040204020203" pitchFamily="34" charset="0"/>
                <a:cs typeface="Segoe UI" panose="020B0502040204020203" pitchFamily="34" charset="0"/>
              </a:rPr>
              <a:t>- The teams will constantly be balancing between two very important sets of requirements to strike the right balance between:</a:t>
            </a:r>
          </a:p>
          <a:p>
            <a:pPr marL="1085850" lvl="2"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Enterprise accountability </a:t>
            </a:r>
            <a:r>
              <a:rPr lang="en-US" sz="800">
                <a:latin typeface="Segoe UI" panose="020B0502040204020203" pitchFamily="34" charset="0"/>
                <a:cs typeface="Segoe UI" panose="020B0502040204020203" pitchFamily="34" charset="0"/>
              </a:rPr>
              <a:t>to customers/shareholders/regulators to avoid risk of loss and expensive re-work</a:t>
            </a:r>
          </a:p>
          <a:p>
            <a:pPr marL="1085850" lvl="2" indent="-171450">
              <a:buFont typeface="Arial" panose="020B0604020202020204" pitchFamily="34" charset="0"/>
              <a:buChar char="•"/>
            </a:pPr>
            <a:r>
              <a:rPr lang="en-US" sz="800" b="1">
                <a:latin typeface="Segoe UI" panose="020B0502040204020203" pitchFamily="34" charset="0"/>
                <a:cs typeface="Segoe UI" panose="020B0502040204020203" pitchFamily="34" charset="0"/>
              </a:rPr>
              <a:t>Rapid innovation </a:t>
            </a:r>
            <a:r>
              <a:rPr lang="en-US" sz="800">
                <a:latin typeface="Segoe UI" panose="020B0502040204020203" pitchFamily="34" charset="0"/>
                <a:cs typeface="Segoe UI" panose="020B0502040204020203" pitchFamily="34" charset="0"/>
              </a:rPr>
              <a:t>to meet customer demands</a:t>
            </a:r>
          </a:p>
          <a:p>
            <a:pPr lvl="1"/>
            <a:endParaRPr lang="en-US" sz="800">
              <a:latin typeface="Segoe UI" panose="020B0502040204020203" pitchFamily="34" charset="0"/>
              <a:cs typeface="Segoe UI" panose="020B0502040204020203" pitchFamily="34" charset="0"/>
            </a:endParaRPr>
          </a:p>
          <a:p>
            <a:pPr lvl="1"/>
            <a:r>
              <a:rPr lang="en-US" sz="800">
                <a:latin typeface="Segoe UI" panose="020B0502040204020203" pitchFamily="34" charset="0"/>
                <a:cs typeface="Segoe UI" panose="020B0502040204020203" pitchFamily="34" charset="0"/>
              </a:rPr>
              <a:t>Where the line is for that balance is will be different and will depend on the risk appetite at each organization. Some may weigh innovation as more important to stay competitive and relevant, while others may have a low tolerance brand/reputation damage (even from an otherwise minor test application that could be compromised)</a:t>
            </a:r>
          </a:p>
          <a:p>
            <a:pPr lvl="1"/>
            <a:endParaRPr lang="en-US" sz="800" i="0">
              <a:latin typeface="Segoe UI" panose="020B0502040204020203" pitchFamily="34" charset="0"/>
              <a:cs typeface="Segoe UI" panose="020B0502040204020203" pitchFamily="34" charset="0"/>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800" b="1" i="0">
                <a:latin typeface="Segoe UI" panose="020B0502040204020203" pitchFamily="34" charset="0"/>
                <a:cs typeface="Segoe UI" panose="020B0502040204020203" pitchFamily="34" charset="0"/>
              </a:rPr>
              <a:t>Shift Left </a:t>
            </a:r>
            <a:r>
              <a:rPr lang="en-US" sz="800" i="0">
                <a:latin typeface="Segoe UI" panose="020B0502040204020203" pitchFamily="34" charset="0"/>
                <a:cs typeface="Segoe UI" panose="020B0502040204020203" pitchFamily="34" charset="0"/>
              </a:rPr>
              <a:t>– This is the best practice of integrating security into the process because fixing issues earlier in the process is cheaper and more effective than waiting until they are found in production systems (often as attackers exploit the workload and cause business damage). </a:t>
            </a:r>
          </a:p>
          <a:p>
            <a:pPr lvl="1"/>
            <a:endParaRPr lang="en-US" sz="800">
              <a:latin typeface="Segoe UI" panose="020B0502040204020203" pitchFamily="34" charset="0"/>
              <a:cs typeface="Segoe UI" panose="020B0502040204020203" pitchFamily="34" charset="0"/>
            </a:endParaRPr>
          </a:p>
          <a:p>
            <a:endParaRPr lang="en-US" sz="800">
              <a:latin typeface="Segoe UI" panose="020B0502040204020203" pitchFamily="34" charset="0"/>
              <a:cs typeface="Segoe UI" panose="020B0502040204020203" pitchFamily="34" charset="0"/>
            </a:endParaRPr>
          </a:p>
          <a:p>
            <a:endParaRPr lang="en-US" sz="800">
              <a:latin typeface="Segoe UI" panose="020B0502040204020203" pitchFamily="34" charset="0"/>
              <a:cs typeface="Segoe UI" panose="020B0502040204020203" pitchFamily="34" charset="0"/>
            </a:endParaRPr>
          </a:p>
          <a:p>
            <a:endParaRPr lang="en-US" sz="800">
              <a:latin typeface="Segoe UI" panose="020B0502040204020203" pitchFamily="34" charset="0"/>
              <a:cs typeface="Segoe UI" panose="020B0502040204020203" pitchFamily="34" charset="0"/>
            </a:endParaRPr>
          </a:p>
          <a:p>
            <a:endParaRPr lang="en-US" sz="80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964288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a:spcBef>
                <a:spcPts val="200"/>
              </a:spcBef>
              <a:spcAft>
                <a:spcPts val="200"/>
              </a:spcAft>
            </a:pPr>
            <a:r>
              <a:rPr lang="en-US" sz="800" b="1">
                <a:latin typeface="Segoe UI" panose="020B0502040204020203" pitchFamily="34" charset="0"/>
                <a:cs typeface="Segoe UI" panose="020B0502040204020203" pitchFamily="34" charset="0"/>
              </a:rPr>
              <a:t>Key Takeaway: </a:t>
            </a:r>
            <a:r>
              <a:rPr lang="en-US" sz="800">
                <a:latin typeface="Segoe UI" panose="020B0502040204020203" pitchFamily="34" charset="0"/>
                <a:cs typeface="Segoe UI" panose="020B0502040204020203" pitchFamily="34" charset="0"/>
              </a:rPr>
              <a:t>Microsoft provides end to end integrated visibility into the variety of attack techniques seen in both external attacks and insider risk</a:t>
            </a:r>
          </a:p>
          <a:p>
            <a:pPr marL="0" marR="0">
              <a:lnSpc>
                <a:spcPct val="107000"/>
              </a:lnSpc>
              <a:spcBef>
                <a:spcPts val="200"/>
              </a:spcBef>
              <a:spcAft>
                <a:spcPts val="200"/>
              </a:spcAft>
            </a:pPr>
            <a:endParaRPr lang="en-US" sz="800">
              <a:effectLst/>
              <a:latin typeface="Segoe UI" panose="020B0502040204020203" pitchFamily="34" charset="0"/>
              <a:ea typeface="Calibri" panose="020F0502020204030204" pitchFamily="34" charset="0"/>
              <a:cs typeface="Segoe UI" panose="020B0502040204020203" pitchFamily="34" charset="0"/>
            </a:endParaRPr>
          </a:p>
          <a:p>
            <a:pPr marL="0" marR="0">
              <a:lnSpc>
                <a:spcPct val="107000"/>
              </a:lnSpc>
              <a:spcBef>
                <a:spcPts val="200"/>
              </a:spcBef>
              <a:spcAft>
                <a:spcPts val="200"/>
              </a:spcAft>
            </a:pPr>
            <a:r>
              <a:rPr lang="en-US" sz="800">
                <a:effectLst/>
                <a:latin typeface="Segoe UI" panose="020B0502040204020203" pitchFamily="34" charset="0"/>
                <a:ea typeface="Calibri" panose="020F0502020204030204" pitchFamily="34" charset="0"/>
                <a:cs typeface="Segoe UI" panose="020B0502040204020203" pitchFamily="34" charset="0"/>
              </a:rPr>
              <a:t>This attack chain diagram illustrates common types of attack techniques used in many attacks (sometimes called a ‘kill chain’)</a:t>
            </a:r>
          </a:p>
          <a:p>
            <a:pPr marL="0" marR="0">
              <a:lnSpc>
                <a:spcPct val="107000"/>
              </a:lnSpc>
              <a:spcBef>
                <a:spcPts val="200"/>
              </a:spcBef>
              <a:spcAft>
                <a:spcPts val="200"/>
              </a:spcAft>
            </a:pPr>
            <a:endParaRPr lang="en-US" sz="800">
              <a:effectLst/>
              <a:latin typeface="Segoe UI" panose="020B0502040204020203" pitchFamily="34" charset="0"/>
              <a:ea typeface="Calibri" panose="020F0502020204030204" pitchFamily="34" charset="0"/>
              <a:cs typeface="Segoe UI" panose="020B0502040204020203" pitchFamily="34" charset="0"/>
            </a:endParaRPr>
          </a:p>
          <a:p>
            <a:pPr marL="0" marR="0">
              <a:lnSpc>
                <a:spcPct val="107000"/>
              </a:lnSpc>
              <a:spcBef>
                <a:spcPts val="200"/>
              </a:spcBef>
              <a:spcAft>
                <a:spcPts val="200"/>
              </a:spcAft>
            </a:pPr>
            <a:r>
              <a:rPr lang="en-US" sz="800" b="1">
                <a:effectLst/>
                <a:latin typeface="Segoe UI" panose="020B0502040204020203" pitchFamily="34" charset="0"/>
                <a:ea typeface="Calibri" panose="020F0502020204030204" pitchFamily="34" charset="0"/>
                <a:cs typeface="Segoe UI" panose="020B0502040204020203" pitchFamily="34" charset="0"/>
              </a:rPr>
              <a:t>External Threats - </a:t>
            </a:r>
            <a:r>
              <a:rPr lang="en-US" sz="800">
                <a:effectLst/>
                <a:latin typeface="Segoe UI" panose="020B0502040204020203" pitchFamily="34" charset="0"/>
                <a:ea typeface="Calibri" panose="020F0502020204030204" pitchFamily="34" charset="0"/>
                <a:cs typeface="Segoe UI" panose="020B0502040204020203" pitchFamily="34" charset="0"/>
              </a:rPr>
              <a:t>Attackers are flexible and can use a variety of attack techniques during an attack chain sequence to reach their ultimate objective (stealing data, extortion/ransomware, etc.)</a:t>
            </a:r>
          </a:p>
          <a:p>
            <a:pPr marL="0" marR="0">
              <a:lnSpc>
                <a:spcPct val="107000"/>
              </a:lnSpc>
              <a:spcBef>
                <a:spcPts val="200"/>
              </a:spcBef>
              <a:spcAft>
                <a:spcPts val="200"/>
              </a:spcAft>
            </a:pPr>
            <a:r>
              <a:rPr lang="en-US" sz="800">
                <a:effectLst/>
                <a:latin typeface="Segoe UI" panose="020B0502040204020203" pitchFamily="34" charset="0"/>
                <a:ea typeface="Calibri" panose="020F0502020204030204" pitchFamily="34" charset="0"/>
                <a:cs typeface="Segoe UI" panose="020B0502040204020203" pitchFamily="34" charset="0"/>
              </a:rPr>
              <a:t> </a:t>
            </a:r>
          </a:p>
          <a:p>
            <a:pPr marL="0" marR="0">
              <a:lnSpc>
                <a:spcPct val="107000"/>
              </a:lnSpc>
              <a:spcBef>
                <a:spcPts val="200"/>
              </a:spcBef>
              <a:spcAft>
                <a:spcPts val="200"/>
              </a:spcAft>
            </a:pPr>
            <a:r>
              <a:rPr lang="en-US" sz="800">
                <a:effectLst/>
                <a:latin typeface="Segoe UI" panose="020B0502040204020203" pitchFamily="34" charset="0"/>
                <a:ea typeface="Calibri" panose="020F0502020204030204" pitchFamily="34" charset="0"/>
                <a:cs typeface="Segoe UI" panose="020B0502040204020203" pitchFamily="34" charset="0"/>
              </a:rPr>
              <a:t>Microsoft offers an integrated set of extended detection and response (XDR) and SIEM/SOAR capabilities that provide coverage across common attack chains. These XDR capabilities provide advanced threat detections with a focus on high quality alerts (a low rate of false alarms, aka false positives) as well as automated investigation and response capabilities. </a:t>
            </a:r>
          </a:p>
          <a:p>
            <a:pPr marL="0" marR="0">
              <a:spcBef>
                <a:spcPts val="0"/>
              </a:spcBef>
              <a:spcAft>
                <a:spcPts val="200"/>
              </a:spcAft>
            </a:pPr>
            <a:r>
              <a:rPr lang="en-US" sz="800" b="1">
                <a:effectLst/>
                <a:latin typeface="Segoe UI" panose="020B0502040204020203" pitchFamily="34" charset="0"/>
                <a:cs typeface="Segoe UI" panose="020B0502040204020203" pitchFamily="34" charset="0"/>
              </a:rPr>
              <a:t>Microsoft Defender </a:t>
            </a:r>
            <a:r>
              <a:rPr lang="en-US" sz="800" b="1" i="0" u="none">
                <a:effectLst/>
                <a:latin typeface="Segoe UI" panose="020B0502040204020203" pitchFamily="34" charset="0"/>
                <a:cs typeface="Segoe UI" panose="020B0502040204020203" pitchFamily="34" charset="0"/>
              </a:rPr>
              <a:t>XDR </a:t>
            </a:r>
            <a:r>
              <a:rPr lang="en-US" sz="800" b="0" i="0" u="none">
                <a:effectLst/>
                <a:latin typeface="Segoe UI" panose="020B0502040204020203" pitchFamily="34" charset="0"/>
                <a:cs typeface="Segoe UI" panose="020B0502040204020203" pitchFamily="34" charset="0"/>
              </a:rPr>
              <a:t>brings together all of these capabilities </a:t>
            </a:r>
            <a:r>
              <a:rPr lang="en-US" sz="800" b="0">
                <a:latin typeface="Segoe UI" panose="020B0502040204020203" pitchFamily="34" charset="0"/>
                <a:cs typeface="Segoe UI" panose="020B0502040204020203" pitchFamily="34" charset="0"/>
              </a:rPr>
              <a:t>to streamline the analyst experience and minimize the need to change console/interfaces during time-sensitive incidents. Microsoft Sentinel alerts and workflows are integrated into Microsoft Defender XDR to further extend this experience. </a:t>
            </a:r>
          </a:p>
          <a:p>
            <a:pPr marL="0" marR="0">
              <a:lnSpc>
                <a:spcPct val="107000"/>
              </a:lnSpc>
              <a:spcBef>
                <a:spcPts val="200"/>
              </a:spcBef>
              <a:spcAft>
                <a:spcPts val="200"/>
              </a:spcAft>
            </a:pPr>
            <a:r>
              <a:rPr lang="en-US" sz="800">
                <a:effectLst/>
                <a:latin typeface="Segoe UI" panose="020B0502040204020203" pitchFamily="34" charset="0"/>
                <a:ea typeface="Calibri" panose="020F0502020204030204" pitchFamily="34" charset="0"/>
                <a:cs typeface="Segoe UI" panose="020B0502040204020203" pitchFamily="34" charset="0"/>
              </a:rPr>
              <a:t>These tools that all work together (and with existing security capabilities) include:</a:t>
            </a:r>
          </a:p>
          <a:p>
            <a:pPr marL="171450" indent="-171450">
              <a:lnSpc>
                <a:spcPct val="107000"/>
              </a:lnSpc>
              <a:spcBef>
                <a:spcPts val="200"/>
              </a:spcBef>
              <a:spcAft>
                <a:spcPts val="200"/>
              </a:spcAft>
              <a:buFont typeface="Arial" panose="020B0604020202020204" pitchFamily="34" charset="0"/>
              <a:buChar char="•"/>
            </a:pPr>
            <a:r>
              <a:rPr lang="en-US" sz="800" b="1" kern="0">
                <a:latin typeface="Segoe UI" panose="020B0502040204020203" pitchFamily="34" charset="0"/>
                <a:cs typeface="Segoe UI" panose="020B0502040204020203" pitchFamily="34" charset="0"/>
              </a:rPr>
              <a:t>Microsoft Security Copilot (Preview) </a:t>
            </a:r>
            <a:r>
              <a:rPr lang="en-US" sz="800" b="0" kern="0">
                <a:latin typeface="Segoe UI" panose="020B0502040204020203" pitchFamily="34" charset="0"/>
                <a:cs typeface="Segoe UI" panose="020B0502040204020203" pitchFamily="34" charset="0"/>
              </a:rPr>
              <a:t>empowers people in security operations by simplifying many tasks using generative artificial intelligence (AI) based on large language models (LLMS). </a:t>
            </a:r>
            <a:r>
              <a:rPr lang="en-US" sz="800">
                <a:effectLst/>
                <a:latin typeface="Segoe UI" panose="020B0502040204020203" pitchFamily="34" charset="0"/>
                <a:cs typeface="Segoe UI" panose="020B0502040204020203" pitchFamily="34" charset="0"/>
              </a:rPr>
              <a:t>This helps with detecting threats, investigating incidents, writing up investigation reports, identifying data impacted by incidents, improving security posture, and more.</a:t>
            </a:r>
            <a:endParaRPr lang="en-US" sz="800">
              <a:latin typeface="Segoe UI" panose="020B0502040204020203" pitchFamily="34" charset="0"/>
              <a:cs typeface="Segoe UI" panose="020B0502040204020203" pitchFamily="34" charset="0"/>
            </a:endParaRPr>
          </a:p>
          <a:p>
            <a:pPr marL="171450" marR="0" indent="-171450">
              <a:lnSpc>
                <a:spcPct val="107000"/>
              </a:lnSpc>
              <a:spcBef>
                <a:spcPts val="200"/>
              </a:spcBef>
              <a:spcAft>
                <a:spcPts val="200"/>
              </a:spcAft>
              <a:buFont typeface="Arial" panose="020B0604020202020204" pitchFamily="34" charset="0"/>
              <a:buChar char="•"/>
            </a:pPr>
            <a:r>
              <a:rPr lang="en-US" sz="800" b="1">
                <a:effectLst/>
                <a:latin typeface="Segoe UI" panose="020B0502040204020203" pitchFamily="34" charset="0"/>
                <a:ea typeface="Calibri" panose="020F0502020204030204" pitchFamily="34" charset="0"/>
                <a:cs typeface="Segoe UI" panose="020B0502040204020203" pitchFamily="34" charset="0"/>
              </a:rPr>
              <a:t>Microsoft Defender for Office 365 </a:t>
            </a:r>
            <a:r>
              <a:rPr lang="en-US" sz="800">
                <a:effectLst/>
                <a:latin typeface="Segoe UI" panose="020B0502040204020203" pitchFamily="34" charset="0"/>
                <a:ea typeface="Calibri" panose="020F0502020204030204" pitchFamily="34" charset="0"/>
                <a:cs typeface="Segoe UI" panose="020B0502040204020203" pitchFamily="34" charset="0"/>
              </a:rPr>
              <a:t>(MDO) provides protection for email, SharePoint, OneDrive, Teams, and other Office 365 capabilities. </a:t>
            </a:r>
          </a:p>
          <a:p>
            <a:pPr marL="171450" marR="0" indent="-171450">
              <a:lnSpc>
                <a:spcPct val="107000"/>
              </a:lnSpc>
              <a:spcBef>
                <a:spcPts val="200"/>
              </a:spcBef>
              <a:spcAft>
                <a:spcPts val="200"/>
              </a:spcAft>
              <a:buFont typeface="Arial" panose="020B0604020202020204" pitchFamily="34" charset="0"/>
              <a:buChar char="•"/>
            </a:pPr>
            <a:r>
              <a:rPr lang="en-US" sz="800" b="1">
                <a:effectLst/>
                <a:latin typeface="Segoe UI" panose="020B0502040204020203" pitchFamily="34" charset="0"/>
                <a:ea typeface="Calibri" panose="020F0502020204030204" pitchFamily="34" charset="0"/>
                <a:cs typeface="Segoe UI" panose="020B0502040204020203" pitchFamily="34" charset="0"/>
              </a:rPr>
              <a:t>Microsoft Defender for Endpoint</a:t>
            </a:r>
            <a:r>
              <a:rPr lang="en-US" sz="800">
                <a:effectLst/>
                <a:latin typeface="Segoe UI" panose="020B0502040204020203" pitchFamily="34" charset="0"/>
                <a:ea typeface="Calibri" panose="020F0502020204030204" pitchFamily="34" charset="0"/>
                <a:cs typeface="Segoe UI" panose="020B0502040204020203" pitchFamily="34" charset="0"/>
              </a:rPr>
              <a:t> (MDE) provides endpoint detection and response (EDR) capabilities covering productivity workstations, servers, mobile devices, and more. </a:t>
            </a:r>
          </a:p>
          <a:p>
            <a:pPr marL="171450" marR="0" indent="-171450">
              <a:lnSpc>
                <a:spcPct val="107000"/>
              </a:lnSpc>
              <a:spcBef>
                <a:spcPts val="200"/>
              </a:spcBef>
              <a:spcAft>
                <a:spcPts val="200"/>
              </a:spcAft>
              <a:buFont typeface="Arial" panose="020B0604020202020204" pitchFamily="34" charset="0"/>
              <a:buChar char="•"/>
            </a:pPr>
            <a:r>
              <a:rPr lang="en-US" sz="800" b="1">
                <a:effectLst/>
                <a:latin typeface="Segoe UI" panose="020B0502040204020203" pitchFamily="34" charset="0"/>
                <a:ea typeface="Calibri" panose="020F0502020204030204" pitchFamily="34" charset="0"/>
                <a:cs typeface="Segoe UI" panose="020B0502040204020203" pitchFamily="34" charset="0"/>
              </a:rPr>
              <a:t>Microsoft Defender for IoT (&amp; OT) </a:t>
            </a:r>
            <a:r>
              <a:rPr lang="en-US" sz="800" b="0">
                <a:effectLst/>
                <a:latin typeface="Segoe UI" panose="020B0502040204020203" pitchFamily="34" charset="0"/>
                <a:ea typeface="Calibri" panose="020F0502020204030204" pitchFamily="34" charset="0"/>
                <a:cs typeface="Segoe UI" panose="020B0502040204020203" pitchFamily="34" charset="0"/>
              </a:rPr>
              <a:t>provide coverage for Asset Discovery and Threat Management for IoT Devices and for attacks on Operational Technology (OT) resources (which can result in disruption of physical processes like factory production, power generation, medical device functionality, and more). </a:t>
            </a:r>
            <a:endParaRPr lang="en-US" sz="800" b="1">
              <a:effectLst/>
              <a:latin typeface="Segoe UI" panose="020B0502040204020203" pitchFamily="34" charset="0"/>
              <a:ea typeface="Calibri" panose="020F0502020204030204" pitchFamily="34" charset="0"/>
              <a:cs typeface="Segoe UI" panose="020B0502040204020203" pitchFamily="34" charset="0"/>
            </a:endParaRPr>
          </a:p>
          <a:p>
            <a:pPr marL="171450" marR="0" indent="-171450">
              <a:lnSpc>
                <a:spcPct val="107000"/>
              </a:lnSpc>
              <a:spcBef>
                <a:spcPts val="200"/>
              </a:spcBef>
              <a:spcAft>
                <a:spcPts val="200"/>
              </a:spcAft>
              <a:buFont typeface="Arial" panose="020B0604020202020204" pitchFamily="34" charset="0"/>
              <a:buChar char="•"/>
            </a:pPr>
            <a:r>
              <a:rPr lang="en-US" sz="800" b="1">
                <a:effectLst/>
                <a:latin typeface="Segoe UI" panose="020B0502040204020203" pitchFamily="34" charset="0"/>
                <a:ea typeface="Calibri" panose="020F0502020204030204" pitchFamily="34" charset="0"/>
                <a:cs typeface="Segoe UI" panose="020B0502040204020203" pitchFamily="34" charset="0"/>
              </a:rPr>
              <a:t>Microsoft Defender for Cloud</a:t>
            </a:r>
            <a:r>
              <a:rPr lang="en-US" sz="800">
                <a:effectLst/>
                <a:latin typeface="Segoe UI" panose="020B0502040204020203" pitchFamily="34" charset="0"/>
                <a:ea typeface="Calibri" panose="020F0502020204030204" pitchFamily="34" charset="0"/>
                <a:cs typeface="Segoe UI" panose="020B0502040204020203" pitchFamily="34" charset="0"/>
              </a:rPr>
              <a:t> provides additional capabilities for Server VMs and coverage of SQL servers, containers, API, DevOps/DevSecOps processes, and more</a:t>
            </a:r>
          </a:p>
          <a:p>
            <a:pPr marL="171450" marR="0" indent="-171450">
              <a:lnSpc>
                <a:spcPct val="107000"/>
              </a:lnSpc>
              <a:spcBef>
                <a:spcPts val="200"/>
              </a:spcBef>
              <a:spcAft>
                <a:spcPts val="200"/>
              </a:spcAft>
              <a:buFont typeface="Arial" panose="020B0604020202020204" pitchFamily="34" charset="0"/>
              <a:buChar char="•"/>
            </a:pPr>
            <a:r>
              <a:rPr lang="en-US" sz="800" b="1">
                <a:effectLst/>
                <a:latin typeface="Segoe UI" panose="020B0502040204020203" pitchFamily="34" charset="0"/>
                <a:ea typeface="Calibri" panose="020F0502020204030204" pitchFamily="34" charset="0"/>
                <a:cs typeface="Segoe UI" panose="020B0502040204020203" pitchFamily="34" charset="0"/>
              </a:rPr>
              <a:t>Microsoft Entra ID Protection</a:t>
            </a:r>
            <a:r>
              <a:rPr lang="en-US" sz="800">
                <a:effectLst/>
                <a:latin typeface="Segoe UI" panose="020B0502040204020203" pitchFamily="34" charset="0"/>
                <a:ea typeface="Calibri" panose="020F0502020204030204" pitchFamily="34" charset="0"/>
                <a:cs typeface="Segoe UI" panose="020B0502040204020203" pitchFamily="34" charset="0"/>
              </a:rPr>
              <a:t> and </a:t>
            </a:r>
            <a:r>
              <a:rPr lang="en-US" sz="800" b="1">
                <a:effectLst/>
                <a:latin typeface="Segoe UI" panose="020B0502040204020203" pitchFamily="34" charset="0"/>
                <a:ea typeface="Calibri" panose="020F0502020204030204" pitchFamily="34" charset="0"/>
                <a:cs typeface="Segoe UI" panose="020B0502040204020203" pitchFamily="34" charset="0"/>
              </a:rPr>
              <a:t>Microsoft Defender for Identity</a:t>
            </a:r>
            <a:r>
              <a:rPr lang="en-US" sz="800">
                <a:effectLst/>
                <a:latin typeface="Segoe UI" panose="020B0502040204020203" pitchFamily="34" charset="0"/>
                <a:ea typeface="Calibri" panose="020F0502020204030204" pitchFamily="34" charset="0"/>
                <a:cs typeface="Segoe UI" panose="020B0502040204020203" pitchFamily="34" charset="0"/>
              </a:rPr>
              <a:t> (MDI) collectively cover the identity stages of attacks, providing detection of threats for cloud based Azure Active Directory and for on-premises based identity infrastructure based on Windows Server Active Directory and Active Directory Federation Services (ADFS).  </a:t>
            </a:r>
          </a:p>
          <a:p>
            <a:pPr marL="171450" marR="0" indent="-171450">
              <a:lnSpc>
                <a:spcPct val="107000"/>
              </a:lnSpc>
              <a:spcBef>
                <a:spcPts val="200"/>
              </a:spcBef>
              <a:spcAft>
                <a:spcPts val="200"/>
              </a:spcAft>
              <a:buFont typeface="Arial" panose="020B0604020202020204" pitchFamily="34" charset="0"/>
              <a:buChar char="•"/>
            </a:pPr>
            <a:r>
              <a:rPr lang="nn-NO" sz="800" b="1">
                <a:effectLst/>
                <a:latin typeface="Segoe UI" panose="020B0502040204020203" pitchFamily="34" charset="0"/>
                <a:ea typeface="Calibri" panose="020F0502020204030204" pitchFamily="34" charset="0"/>
                <a:cs typeface="Segoe UI" panose="020B0502040204020203" pitchFamily="34" charset="0"/>
              </a:rPr>
              <a:t>Microsoft Defender for Cloud Apps</a:t>
            </a:r>
            <a:r>
              <a:rPr lang="en-US" sz="800" b="1">
                <a:effectLst/>
                <a:latin typeface="Segoe UI" panose="020B0502040204020203" pitchFamily="34" charset="0"/>
                <a:ea typeface="Calibri" panose="020F0502020204030204" pitchFamily="34" charset="0"/>
                <a:cs typeface="Segoe UI" panose="020B0502040204020203" pitchFamily="34" charset="0"/>
              </a:rPr>
              <a:t> (MDCA) </a:t>
            </a:r>
            <a:r>
              <a:rPr lang="en-US" sz="800">
                <a:effectLst/>
                <a:latin typeface="Segoe UI" panose="020B0502040204020203" pitchFamily="34" charset="0"/>
                <a:ea typeface="Calibri" panose="020F0502020204030204" pitchFamily="34" charset="0"/>
                <a:cs typeface="Segoe UI" panose="020B0502040204020203" pitchFamily="34" charset="0"/>
              </a:rPr>
              <a:t>provides coverage for software as a service (SaaS) apps from both an attack detection and a data exfiltration perspective including 400+ generative AI apps </a:t>
            </a:r>
            <a:r>
              <a:rPr lang="en-US" sz="800" i="1">
                <a:effectLst/>
                <a:latin typeface="Segoe UI" panose="020B0502040204020203" pitchFamily="34" charset="0"/>
                <a:ea typeface="Calibri" panose="020F0502020204030204" pitchFamily="34" charset="0"/>
                <a:cs typeface="Segoe UI" panose="020B0502040204020203" pitchFamily="34" charset="0"/>
              </a:rPr>
              <a:t>(preview)</a:t>
            </a:r>
          </a:p>
          <a:p>
            <a:pPr marL="171450" indent="-171450">
              <a:lnSpc>
                <a:spcPct val="107000"/>
              </a:lnSpc>
              <a:spcBef>
                <a:spcPts val="200"/>
              </a:spcBef>
              <a:spcAft>
                <a:spcPts val="200"/>
              </a:spcAft>
              <a:buFont typeface="Arial" panose="020B0604020202020204" pitchFamily="34" charset="0"/>
              <a:buChar char="•"/>
            </a:pPr>
            <a:r>
              <a:rPr lang="en-US" sz="800" b="1">
                <a:latin typeface="Segoe UI" panose="020B0502040204020203" pitchFamily="34" charset="0"/>
                <a:cs typeface="Segoe UI" panose="020B0502040204020203" pitchFamily="34" charset="0"/>
              </a:rPr>
              <a:t>Microsoft Sentinel </a:t>
            </a:r>
            <a:r>
              <a:rPr lang="en-US" sz="800">
                <a:latin typeface="Segoe UI" panose="020B0502040204020203" pitchFamily="34" charset="0"/>
                <a:cs typeface="Segoe UI" panose="020B0502040204020203" pitchFamily="34" charset="0"/>
              </a:rPr>
              <a:t>is a </a:t>
            </a:r>
            <a:r>
              <a:rPr lang="en-US" sz="800" b="0" i="0" u="none">
                <a:effectLst/>
                <a:latin typeface="Segoe UI" panose="020B0502040204020203" pitchFamily="34" charset="0"/>
                <a:cs typeface="Segoe UI" panose="020B0502040204020203" pitchFamily="34" charset="0"/>
              </a:rPr>
              <a:t>clo</a:t>
            </a:r>
            <a:r>
              <a:rPr lang="en-US" sz="800" i="0" u="none">
                <a:effectLst/>
                <a:latin typeface="Segoe UI" panose="020B0502040204020203" pitchFamily="34" charset="0"/>
                <a:cs typeface="Segoe UI" panose="020B0502040204020203" pitchFamily="34" charset="0"/>
              </a:rPr>
              <a:t>ud native </a:t>
            </a:r>
            <a:r>
              <a:rPr lang="en-US" sz="800">
                <a:effectLst/>
                <a:latin typeface="Segoe UI" panose="020B0502040204020203" pitchFamily="34" charset="0"/>
                <a:ea typeface="Calibri" panose="020F0502020204030204" pitchFamily="34" charset="0"/>
                <a:cs typeface="Segoe UI" panose="020B0502040204020203" pitchFamily="34" charset="0"/>
              </a:rPr>
              <a:t>Security Information and Event Management (SIEM) capability that provides </a:t>
            </a:r>
            <a:r>
              <a:rPr lang="en-US" sz="800" b="0">
                <a:latin typeface="Segoe UI" panose="020B0502040204020203" pitchFamily="34" charset="0"/>
                <a:cs typeface="Segoe UI" panose="020B0502040204020203" pitchFamily="34" charset="0"/>
              </a:rPr>
              <a:t>custom detections over arbitrary logs </a:t>
            </a:r>
            <a:r>
              <a:rPr lang="en-US" sz="800">
                <a:effectLst/>
                <a:latin typeface="Segoe UI" panose="020B0502040204020203" pitchFamily="34" charset="0"/>
                <a:ea typeface="Calibri" panose="020F0502020204030204" pitchFamily="34" charset="0"/>
                <a:cs typeface="Segoe UI" panose="020B0502040204020203" pitchFamily="34" charset="0"/>
              </a:rPr>
              <a:t>from other security tools, line of business applications, network devices, and more.</a:t>
            </a:r>
          </a:p>
          <a:p>
            <a:pPr marR="0">
              <a:lnSpc>
                <a:spcPct val="107000"/>
              </a:lnSpc>
              <a:spcBef>
                <a:spcPts val="200"/>
              </a:spcBef>
              <a:spcAft>
                <a:spcPts val="200"/>
              </a:spcAft>
            </a:pPr>
            <a:endParaRPr lang="en-US" sz="800">
              <a:effectLst/>
              <a:latin typeface="Segoe UI" panose="020B0502040204020203" pitchFamily="34" charset="0"/>
              <a:ea typeface="Calibri" panose="020F0502020204030204" pitchFamily="34" charset="0"/>
              <a:cs typeface="Segoe UI" panose="020B0502040204020203" pitchFamily="34" charset="0"/>
            </a:endParaRPr>
          </a:p>
          <a:p>
            <a:pPr marR="0">
              <a:lnSpc>
                <a:spcPct val="107000"/>
              </a:lnSpc>
              <a:spcBef>
                <a:spcPts val="200"/>
              </a:spcBef>
              <a:spcAft>
                <a:spcPts val="200"/>
              </a:spcAft>
            </a:pPr>
            <a:r>
              <a:rPr lang="en-US" sz="800">
                <a:effectLst/>
                <a:latin typeface="Segoe UI" panose="020B0502040204020203" pitchFamily="34" charset="0"/>
                <a:ea typeface="Calibri" panose="020F0502020204030204" pitchFamily="34" charset="0"/>
                <a:cs typeface="Segoe UI" panose="020B0502040204020203" pitchFamily="34" charset="0"/>
              </a:rPr>
              <a:t>Key elements of these tools include:</a:t>
            </a:r>
          </a:p>
          <a:p>
            <a:pPr marL="171450" indent="-171450">
              <a:spcAft>
                <a:spcPts val="200"/>
              </a:spcAft>
              <a:buFont typeface="Arial" panose="020B0604020202020204" pitchFamily="34" charset="0"/>
              <a:buChar char="•"/>
            </a:pPr>
            <a:r>
              <a:rPr lang="en-US" sz="800" b="1">
                <a:effectLst/>
                <a:latin typeface="Segoe UI" panose="020B0502040204020203" pitchFamily="34" charset="0"/>
                <a:ea typeface="Calibri" panose="020F0502020204030204" pitchFamily="34" charset="0"/>
                <a:cs typeface="Segoe UI" panose="020B0502040204020203" pitchFamily="34" charset="0"/>
              </a:rPr>
              <a:t>Security Orchestration, Automation, and Response (SOAR)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technologies are integrated throughout these tools including </a:t>
            </a:r>
            <a:r>
              <a:rPr kumimoji="0" lang="en-US" sz="800" b="0" i="0" u="none" strike="noStrike" kern="1200" cap="none" spc="0" normalizeH="0" baseline="0" noProof="0" err="1">
                <a:ln>
                  <a:noFill/>
                </a:ln>
                <a:effectLst/>
                <a:uLnTx/>
                <a:uFillTx/>
                <a:latin typeface="Segoe UI" panose="020B0502040204020203" pitchFamily="34" charset="0"/>
                <a:cs typeface="Segoe UI" panose="020B0502040204020203" pitchFamily="34" charset="0"/>
              </a:rPr>
              <a:t>AutoIR</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 automated investigation and response and custom SOAR in Microsoft Sentinel. </a:t>
            </a:r>
          </a:p>
          <a:p>
            <a:pPr marL="171450" indent="-171450">
              <a:spcAft>
                <a:spcPts val="200"/>
              </a:spcAft>
              <a:buFont typeface="Arial" panose="020B0604020202020204" pitchFamily="34" charset="0"/>
              <a:buChar char="•"/>
            </a:pPr>
            <a:r>
              <a:rPr lang="en-US" sz="800" b="0" i="0" u="none">
                <a:effectLst/>
                <a:latin typeface="Segoe UI" panose="020B0502040204020203" pitchFamily="34" charset="0"/>
                <a:cs typeface="Segoe UI" panose="020B0502040204020203" pitchFamily="34" charset="0"/>
              </a:rPr>
              <a:t>Microsoft Defender XDR also </a:t>
            </a:r>
            <a:r>
              <a:rPr lang="en-US" sz="800">
                <a:effectLst/>
                <a:latin typeface="Segoe UI" panose="020B0502040204020203" pitchFamily="34" charset="0"/>
                <a:cs typeface="Segoe UI" panose="020B0502040204020203" pitchFamily="34" charset="0"/>
              </a:rPr>
              <a:t>includes </a:t>
            </a:r>
            <a:r>
              <a:rPr lang="en-US" sz="800" b="1">
                <a:effectLst/>
                <a:latin typeface="Segoe UI" panose="020B0502040204020203" pitchFamily="34" charset="0"/>
                <a:cs typeface="Segoe UI" panose="020B0502040204020203" pitchFamily="34" charset="0"/>
              </a:rPr>
              <a:t>deception technology </a:t>
            </a:r>
            <a:r>
              <a:rPr lang="en-US" sz="800">
                <a:effectLst/>
                <a:latin typeface="Segoe UI" panose="020B0502040204020203" pitchFamily="34" charset="0"/>
                <a:cs typeface="Segoe UI" panose="020B0502040204020203" pitchFamily="34" charset="0"/>
              </a:rPr>
              <a:t>to provide high quality detection of adversaries who access fake accounts and endpoints that are created and managed by Defender XDR</a:t>
            </a:r>
          </a:p>
          <a:p>
            <a:pPr marL="171450" indent="-171450">
              <a:spcAft>
                <a:spcPts val="200"/>
              </a:spcAft>
              <a:buFont typeface="Arial" panose="020B0604020202020204" pitchFamily="34" charset="0"/>
              <a:buChar char="•"/>
            </a:pPr>
            <a:r>
              <a:rPr lang="en-US" sz="800" b="1"/>
              <a:t>Microsoft Defender Threat Intelligence </a:t>
            </a:r>
            <a:r>
              <a:rPr lang="en-US" sz="800"/>
              <a:t>insights, data, and reports are integrated through these tools to improve threat detection and provide human analysts with key context. </a:t>
            </a:r>
          </a:p>
          <a:p>
            <a:pPr>
              <a:spcBef>
                <a:spcPts val="200"/>
              </a:spcBef>
              <a:spcAft>
                <a:spcPts val="200"/>
              </a:spcAft>
            </a:pPr>
            <a:endParaRPr lang="en-US" sz="8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200"/>
              </a:spcBef>
              <a:spcAft>
                <a:spcPts val="200"/>
              </a:spcAft>
              <a:buClrTx/>
              <a:buSzTx/>
              <a:buFontTx/>
              <a:buNone/>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Integrated Example – </a:t>
            </a:r>
            <a:r>
              <a:rPr lang="en-US" sz="800" b="0">
                <a:effectLst/>
                <a:latin typeface="Segoe UI" panose="020B0502040204020203" pitchFamily="34" charset="0"/>
                <a:ea typeface="Times New Roman" panose="02020603050405020304" pitchFamily="18" charset="0"/>
                <a:cs typeface="Segoe UI" panose="020B0502040204020203" pitchFamily="34" charset="0"/>
              </a:rPr>
              <a:t>This is an illustration of how these tools work together to keep the organization secure and reduce the amount of repetitive tasks for analysts:</a:t>
            </a:r>
          </a:p>
          <a:p>
            <a:pPr marL="228600" marR="0" lvl="0" indent="-228600" algn="l" defTabSz="914400" rtl="0" eaLnBrk="1" fontAlgn="auto" latinLnBrk="0" hangingPunct="1">
              <a:lnSpc>
                <a:spcPct val="100000"/>
              </a:lnSpc>
              <a:spcBef>
                <a:spcPts val="200"/>
              </a:spcBef>
              <a:spcAft>
                <a:spcPts val="200"/>
              </a:spcAft>
              <a:buClrTx/>
              <a:buSzTx/>
              <a:buFont typeface="+mj-lt"/>
              <a:buAutoNum type="arabicPeriod"/>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Attack - </a:t>
            </a:r>
            <a:r>
              <a:rPr lang="en-US" sz="800">
                <a:effectLst/>
                <a:latin typeface="Segoe UI" panose="020B0502040204020203" pitchFamily="34" charset="0"/>
                <a:ea typeface="Times New Roman" panose="02020603050405020304" pitchFamily="18" charset="0"/>
                <a:cs typeface="Segoe UI" panose="020B0502040204020203" pitchFamily="34" charset="0"/>
              </a:rPr>
              <a:t>User checks personal webmail from their corporate device and opens an attachment with malware (that is designed to evade traditional AV signatures)</a:t>
            </a:r>
          </a:p>
          <a:p>
            <a:pPr marL="228600" marR="0" lvl="0" indent="-228600" algn="l" defTabSz="914400" rtl="0" eaLnBrk="1" fontAlgn="auto" latinLnBrk="0" hangingPunct="1">
              <a:lnSpc>
                <a:spcPct val="100000"/>
              </a:lnSpc>
              <a:spcBef>
                <a:spcPts val="200"/>
              </a:spcBef>
              <a:spcAft>
                <a:spcPts val="200"/>
              </a:spcAft>
              <a:buClrTx/>
              <a:buSzTx/>
              <a:buFont typeface="+mj-lt"/>
              <a:buAutoNum type="arabicPeriod"/>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Detection - </a:t>
            </a:r>
            <a:r>
              <a:rPr lang="en-US" sz="800">
                <a:effectLst/>
                <a:latin typeface="Segoe UI" panose="020B0502040204020203" pitchFamily="34" charset="0"/>
                <a:ea typeface="Times New Roman" panose="02020603050405020304" pitchFamily="18" charset="0"/>
                <a:cs typeface="Segoe UI" panose="020B0502040204020203" pitchFamily="34" charset="0"/>
              </a:rPr>
              <a:t>MDE detects this abnormal behavior and automatically investigates it, creates an automated sequence to remediate the threat, and prompts an analyst to approve the cleanup (which can also be auto-approved)</a:t>
            </a:r>
          </a:p>
          <a:p>
            <a:pPr marL="228600" marR="0" lvl="0" indent="-228600" algn="l" defTabSz="914400" rtl="0" eaLnBrk="1" fontAlgn="auto" latinLnBrk="0" hangingPunct="1">
              <a:lnSpc>
                <a:spcPct val="100000"/>
              </a:lnSpc>
              <a:spcBef>
                <a:spcPts val="200"/>
              </a:spcBef>
              <a:spcAft>
                <a:spcPts val="200"/>
              </a:spcAft>
              <a:buClrTx/>
              <a:buSzTx/>
              <a:buFont typeface="+mj-lt"/>
              <a:buAutoNum type="arabicPeriod"/>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Intelligence Sharing - </a:t>
            </a:r>
            <a:r>
              <a:rPr lang="en-US" sz="800">
                <a:effectLst/>
                <a:latin typeface="Segoe UI" panose="020B0502040204020203" pitchFamily="34" charset="0"/>
                <a:ea typeface="Times New Roman" panose="02020603050405020304" pitchFamily="18" charset="0"/>
                <a:cs typeface="Segoe UI" panose="020B0502040204020203" pitchFamily="34" charset="0"/>
              </a:rPr>
              <a:t>MDE provides information on this new malware to Microsoft Threat Intelligence systems, triggering other Microsoft security capabilities (MDE, MDO, MDCA, MDI, etc.) to search for similar malware across customers and clean it up from mailboxes, devices, cloud services, and more. </a:t>
            </a:r>
          </a:p>
          <a:p>
            <a:pPr marL="228600" marR="0" lvl="0" indent="-228600" algn="l" defTabSz="914400" rtl="0" eaLnBrk="1" fontAlgn="auto" latinLnBrk="0" hangingPunct="1">
              <a:lnSpc>
                <a:spcPct val="100000"/>
              </a:lnSpc>
              <a:spcBef>
                <a:spcPts val="200"/>
              </a:spcBef>
              <a:spcAft>
                <a:spcPts val="200"/>
              </a:spcAft>
              <a:buClrTx/>
              <a:buSzTx/>
              <a:buFont typeface="+mj-lt"/>
              <a:buAutoNum type="arabicPeriod"/>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Damage Containment </a:t>
            </a:r>
            <a:r>
              <a:rPr lang="en-US" sz="800">
                <a:effectLst/>
                <a:latin typeface="Segoe UI" panose="020B0502040204020203" pitchFamily="34" charset="0"/>
                <a:ea typeface="Times New Roman" panose="02020603050405020304" pitchFamily="18" charset="0"/>
                <a:cs typeface="Segoe UI" panose="020B0502040204020203" pitchFamily="34" charset="0"/>
              </a:rPr>
              <a:t>– Until the analyst approves the remediation, Conditional Access blocks access to enterprise applications from this device. Once MDE communicates the “all clear” for this device, Entra ID (formerly Azure AD) restores user access. </a:t>
            </a:r>
          </a:p>
          <a:p>
            <a:pPr marL="228600" marR="0" lvl="0" indent="-228600" algn="l" defTabSz="914400" rtl="0" eaLnBrk="1" fontAlgn="auto" latinLnBrk="0" hangingPunct="1">
              <a:lnSpc>
                <a:spcPct val="100000"/>
              </a:lnSpc>
              <a:spcBef>
                <a:spcPts val="200"/>
              </a:spcBef>
              <a:spcAft>
                <a:spcPts val="200"/>
              </a:spcAft>
              <a:buClrTx/>
              <a:buSzTx/>
              <a:buFont typeface="+mj-lt"/>
              <a:buAutoNum type="arabicPeriod"/>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Additional Remediation </a:t>
            </a:r>
            <a:r>
              <a:rPr lang="en-US" sz="800">
                <a:effectLst/>
                <a:latin typeface="Segoe UI" panose="020B0502040204020203" pitchFamily="34" charset="0"/>
                <a:ea typeface="Times New Roman" panose="02020603050405020304" pitchFamily="18" charset="0"/>
                <a:cs typeface="Segoe UI" panose="020B0502040204020203" pitchFamily="34" charset="0"/>
              </a:rPr>
              <a:t>- Microsoft Sentinel workflows are also triggered to modify the Palo Alto Firewall to block IP addresses of the attacker’s Command and Control (C2) server. </a:t>
            </a:r>
          </a:p>
          <a:p>
            <a:pPr>
              <a:spcBef>
                <a:spcPts val="200"/>
              </a:spcBef>
              <a:spcAft>
                <a:spcPts val="200"/>
              </a:spcAft>
            </a:pPr>
            <a:endParaRPr lang="en-US" sz="800">
              <a:latin typeface="Segoe UI" panose="020B0502040204020203" pitchFamily="34" charset="0"/>
              <a:cs typeface="Segoe UI" panose="020B0502040204020203" pitchFamily="34" charset="0"/>
            </a:endParaRPr>
          </a:p>
          <a:p>
            <a:pPr>
              <a:spcBef>
                <a:spcPts val="200"/>
              </a:spcBef>
              <a:spcAft>
                <a:spcPts val="200"/>
              </a:spcAft>
            </a:pPr>
            <a:r>
              <a:rPr lang="en-US" sz="800">
                <a:latin typeface="Segoe UI" panose="020B0502040204020203" pitchFamily="34" charset="0"/>
                <a:cs typeface="Segoe UI" panose="020B0502040204020203" pitchFamily="34" charset="0"/>
              </a:rPr>
              <a:t>Organizations also face insider risks where trusted insiders with access to sensitive resources may choose to abuse that access for a variety of reasons. </a:t>
            </a:r>
          </a:p>
          <a:p>
            <a:pPr marL="171450" indent="-171450">
              <a:spcBef>
                <a:spcPts val="200"/>
              </a:spcBef>
              <a:spcAft>
                <a:spcPts val="200"/>
              </a:spcAft>
              <a:buFont typeface="Arial" panose="020B0604020202020204" pitchFamily="34" charset="0"/>
              <a:buChar char="•"/>
            </a:pPr>
            <a:r>
              <a:rPr lang="en-US" sz="800" b="1">
                <a:latin typeface="Segoe UI" panose="020B0502040204020203" pitchFamily="34" charset="0"/>
                <a:cs typeface="Segoe UI" panose="020B0502040204020203" pitchFamily="34" charset="0"/>
              </a:rPr>
              <a:t>Microsoft Insider Risk Management</a:t>
            </a:r>
            <a:r>
              <a:rPr lang="en-US" sz="800">
                <a:latin typeface="Segoe UI" panose="020B0502040204020203" pitchFamily="34" charset="0"/>
                <a:cs typeface="Segoe UI" panose="020B0502040204020203" pitchFamily="34" charset="0"/>
              </a:rPr>
              <a:t> in Microsoft 365 </a:t>
            </a:r>
            <a:r>
              <a:rPr lang="en-US" sz="800" b="0" i="0">
                <a:effectLst/>
                <a:latin typeface="Segoe UI" panose="020B0502040204020203" pitchFamily="34" charset="0"/>
                <a:cs typeface="Segoe UI" panose="020B0502040204020203" pitchFamily="34" charset="0"/>
              </a:rPr>
              <a:t>helps minimize internal risks by enabling you to detect, investigate, and act on malicious and inadvertent activities in your organization. </a:t>
            </a:r>
            <a:r>
              <a:rPr lang="en-US" sz="800">
                <a:latin typeface="Segoe UI" panose="020B0502040204020203" pitchFamily="34" charset="0"/>
                <a:cs typeface="Segoe UI" panose="020B0502040204020203" pitchFamily="34" charset="0"/>
              </a:rPr>
              <a:t>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24FE22-94F8-4D93-820B-89FCE526CE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216842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a:spcAft>
                <a:spcPts val="200"/>
              </a:spcAft>
            </a:pPr>
            <a:r>
              <a:rPr lang="en-US" sz="800" b="1">
                <a:latin typeface="Segoe UI" panose="020B0502040204020203" pitchFamily="34" charset="0"/>
                <a:cs typeface="Segoe UI" panose="020B0502040204020203" pitchFamily="34" charset="0"/>
              </a:rPr>
              <a:t>Key Takeaway: </a:t>
            </a:r>
            <a:r>
              <a:rPr lang="en-US" sz="800">
                <a:latin typeface="Segoe UI" panose="020B0502040204020203" pitchFamily="34" charset="0"/>
                <a:cs typeface="Segoe UI" panose="020B0502040204020203" pitchFamily="34" charset="0"/>
              </a:rPr>
              <a:t>Microsoft provides end to end integrated visibility into the variety of attack techniques seen in both external attacks and insider risk</a:t>
            </a:r>
          </a:p>
          <a:p>
            <a:pPr marL="0" marR="0">
              <a:spcBef>
                <a:spcPts val="0"/>
              </a:spcBef>
              <a:spcAft>
                <a:spcPts val="200"/>
              </a:spcAft>
            </a:pPr>
            <a:endParaRPr lang="en-US" sz="800">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200"/>
              </a:spcAft>
            </a:pPr>
            <a:r>
              <a:rPr lang="en-US" sz="800">
                <a:effectLst/>
                <a:latin typeface="Segoe UI" panose="020B0502040204020203" pitchFamily="34" charset="0"/>
                <a:ea typeface="Calibri" panose="020F0502020204030204" pitchFamily="34" charset="0"/>
                <a:cs typeface="Segoe UI" panose="020B0502040204020203" pitchFamily="34" charset="0"/>
              </a:rPr>
              <a:t>This attack chain diagram illustrates common types of attack techniques used in many attacks (sometimes called a ‘kill chain’)</a:t>
            </a:r>
          </a:p>
          <a:p>
            <a:pPr marL="0" marR="0">
              <a:spcBef>
                <a:spcPts val="0"/>
              </a:spcBef>
              <a:spcAft>
                <a:spcPts val="200"/>
              </a:spcAft>
            </a:pPr>
            <a:endParaRPr lang="en-US" sz="800" b="1">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200"/>
              </a:spcAft>
            </a:pPr>
            <a:r>
              <a:rPr lang="en-US" sz="800" b="1">
                <a:effectLst/>
                <a:latin typeface="Segoe UI" panose="020B0502040204020203" pitchFamily="34" charset="0"/>
                <a:ea typeface="Calibri" panose="020F0502020204030204" pitchFamily="34" charset="0"/>
                <a:cs typeface="Segoe UI" panose="020B0502040204020203" pitchFamily="34" charset="0"/>
              </a:rPr>
              <a:t>External Threats - </a:t>
            </a:r>
            <a:r>
              <a:rPr lang="en-US" sz="800">
                <a:effectLst/>
                <a:latin typeface="Segoe UI" panose="020B0502040204020203" pitchFamily="34" charset="0"/>
                <a:ea typeface="Calibri" panose="020F0502020204030204" pitchFamily="34" charset="0"/>
                <a:cs typeface="Segoe UI" panose="020B0502040204020203" pitchFamily="34" charset="0"/>
              </a:rPr>
              <a:t>Attackers are flexible and can use a variety of attack techniques during an attack chain sequence to reach their ultimate objective (stealing data, extortion/ransomware, etc.)</a:t>
            </a:r>
          </a:p>
          <a:p>
            <a:pPr marL="0" marR="0">
              <a:spcBef>
                <a:spcPts val="0"/>
              </a:spcBef>
              <a:spcAft>
                <a:spcPts val="200"/>
              </a:spcAft>
            </a:pPr>
            <a:r>
              <a:rPr lang="en-US" sz="800">
                <a:effectLst/>
                <a:latin typeface="Segoe UI" panose="020B0502040204020203" pitchFamily="34" charset="0"/>
                <a:ea typeface="Calibri" panose="020F0502020204030204" pitchFamily="34" charset="0"/>
                <a:cs typeface="Segoe UI" panose="020B0502040204020203" pitchFamily="34" charset="0"/>
              </a:rPr>
              <a:t> </a:t>
            </a:r>
          </a:p>
          <a:p>
            <a:pPr marL="0" marR="0">
              <a:spcBef>
                <a:spcPts val="0"/>
              </a:spcBef>
              <a:spcAft>
                <a:spcPts val="200"/>
              </a:spcAft>
            </a:pPr>
            <a:r>
              <a:rPr lang="en-US" sz="800" b="1">
                <a:effectLst/>
                <a:latin typeface="Segoe UI" panose="020B0502040204020203" pitchFamily="34" charset="0"/>
                <a:ea typeface="Calibri" panose="020F0502020204030204" pitchFamily="34" charset="0"/>
                <a:cs typeface="Segoe UI" panose="020B0502040204020203" pitchFamily="34" charset="0"/>
              </a:rPr>
              <a:t>CLICK 1</a:t>
            </a:r>
            <a:endParaRPr lang="en-US" sz="800">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200"/>
              </a:spcAft>
            </a:pPr>
            <a:r>
              <a:rPr lang="en-US" sz="800">
                <a:effectLst/>
                <a:latin typeface="Segoe UI" panose="020B0502040204020203" pitchFamily="34" charset="0"/>
                <a:ea typeface="Calibri" panose="020F0502020204030204" pitchFamily="34" charset="0"/>
                <a:cs typeface="Segoe UI" panose="020B0502040204020203" pitchFamily="34" charset="0"/>
              </a:rPr>
              <a:t>Microsoft offers a suite of integrated extended detection and response (XDR) capabilities that provide coverage across common attack chains. These XDR capabilities provide advanced threat detections with a focus on high quality alerts (a low rate of false alarms, aka false positives) as well as automated investigation and response capabilities. These tools are designed to work together and include:</a:t>
            </a:r>
          </a:p>
          <a:p>
            <a:pPr marL="285750" marR="0" indent="-285750">
              <a:spcBef>
                <a:spcPts val="0"/>
              </a:spcBef>
              <a:spcAft>
                <a:spcPts val="200"/>
              </a:spcAft>
              <a:buFont typeface="Arial" panose="020B0604020202020204" pitchFamily="34" charset="0"/>
              <a:buChar char="•"/>
            </a:pPr>
            <a:r>
              <a:rPr lang="en-US" sz="800" b="1">
                <a:effectLst/>
                <a:latin typeface="Segoe UI" panose="020B0502040204020203" pitchFamily="34" charset="0"/>
                <a:ea typeface="Calibri" panose="020F0502020204030204" pitchFamily="34" charset="0"/>
                <a:cs typeface="Segoe UI" panose="020B0502040204020203" pitchFamily="34" charset="0"/>
              </a:rPr>
              <a:t>Microsoft Defender for Office 365 </a:t>
            </a:r>
            <a:r>
              <a:rPr lang="en-US" sz="800">
                <a:effectLst/>
                <a:latin typeface="Segoe UI" panose="020B0502040204020203" pitchFamily="34" charset="0"/>
                <a:ea typeface="Calibri" panose="020F0502020204030204" pitchFamily="34" charset="0"/>
                <a:cs typeface="Segoe UI" panose="020B0502040204020203" pitchFamily="34" charset="0"/>
              </a:rPr>
              <a:t>(MDO) provides protection for email, SharePoint, OneDrive, Teams, and other Office 365 capabilities. </a:t>
            </a:r>
          </a:p>
          <a:p>
            <a:pPr marL="285750" marR="0" indent="-285750">
              <a:spcBef>
                <a:spcPts val="0"/>
              </a:spcBef>
              <a:spcAft>
                <a:spcPts val="200"/>
              </a:spcAft>
              <a:buFont typeface="Arial" panose="020B0604020202020204" pitchFamily="34" charset="0"/>
              <a:buChar char="•"/>
            </a:pPr>
            <a:r>
              <a:rPr lang="en-US" sz="800" b="1">
                <a:effectLst/>
                <a:latin typeface="Segoe UI" panose="020B0502040204020203" pitchFamily="34" charset="0"/>
                <a:ea typeface="Calibri" panose="020F0502020204030204" pitchFamily="34" charset="0"/>
                <a:cs typeface="Segoe UI" panose="020B0502040204020203" pitchFamily="34" charset="0"/>
              </a:rPr>
              <a:t>Microsoft Defender for Endpoint</a:t>
            </a:r>
            <a:r>
              <a:rPr lang="en-US" sz="800">
                <a:effectLst/>
                <a:latin typeface="Segoe UI" panose="020B0502040204020203" pitchFamily="34" charset="0"/>
                <a:ea typeface="Calibri" panose="020F0502020204030204" pitchFamily="34" charset="0"/>
                <a:cs typeface="Segoe UI" panose="020B0502040204020203" pitchFamily="34" charset="0"/>
              </a:rPr>
              <a:t> (MDE) provides endpoint detection and response (EDR) capabilities covering productivity workstations, servers, mobile devices, and more. </a:t>
            </a:r>
          </a:p>
          <a:p>
            <a:pPr marL="285750" marR="0" indent="-285750">
              <a:spcBef>
                <a:spcPts val="200"/>
              </a:spcBef>
              <a:spcAft>
                <a:spcPts val="200"/>
              </a:spcAft>
              <a:buFont typeface="Arial" panose="020B0604020202020204" pitchFamily="34" charset="0"/>
              <a:buChar char="•"/>
            </a:pPr>
            <a:r>
              <a:rPr lang="en-US" sz="800" b="1">
                <a:effectLst/>
                <a:latin typeface="Segoe UI" panose="020B0502040204020203" pitchFamily="34" charset="0"/>
                <a:ea typeface="Calibri" panose="020F0502020204030204" pitchFamily="34" charset="0"/>
                <a:cs typeface="Segoe UI" panose="020B0502040204020203" pitchFamily="34" charset="0"/>
              </a:rPr>
              <a:t>Microsoft Defender for Cloud</a:t>
            </a:r>
            <a:r>
              <a:rPr lang="en-US" sz="800">
                <a:effectLst/>
                <a:latin typeface="Segoe UI" panose="020B0502040204020203" pitchFamily="34" charset="0"/>
                <a:ea typeface="Calibri" panose="020F0502020204030204" pitchFamily="34" charset="0"/>
                <a:cs typeface="Segoe UI" panose="020B0502040204020203" pitchFamily="34" charset="0"/>
              </a:rPr>
              <a:t> provides additional capabilities for Server VMs and coverage of SQL servers, containers, API, DevOps/DevSecOps processes, and more</a:t>
            </a:r>
          </a:p>
          <a:p>
            <a:pPr marL="0" marR="0">
              <a:spcBef>
                <a:spcPts val="0"/>
              </a:spcBef>
              <a:spcAft>
                <a:spcPts val="200"/>
              </a:spcAft>
            </a:pPr>
            <a:endParaRPr lang="en-US" sz="800" b="1">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200"/>
              </a:spcAft>
            </a:pPr>
            <a:r>
              <a:rPr lang="en-US" sz="800" b="0">
                <a:effectLst/>
                <a:latin typeface="Segoe UI" panose="020B0502040204020203" pitchFamily="34" charset="0"/>
                <a:ea typeface="Calibri" panose="020F0502020204030204" pitchFamily="34" charset="0"/>
                <a:cs typeface="Segoe UI" panose="020B0502040204020203" pitchFamily="34" charset="0"/>
              </a:rPr>
              <a:t>This XDR Suite also extends to IoT and OT Devices with </a:t>
            </a:r>
            <a:r>
              <a:rPr lang="en-US" sz="800" b="1">
                <a:effectLst/>
                <a:latin typeface="Segoe UI" panose="020B0502040204020203" pitchFamily="34" charset="0"/>
                <a:ea typeface="Calibri" panose="020F0502020204030204" pitchFamily="34" charset="0"/>
                <a:cs typeface="Segoe UI" panose="020B0502040204020203" pitchFamily="34" charset="0"/>
              </a:rPr>
              <a:t>Microsoft Defender for IoT (&amp;OT)</a:t>
            </a:r>
            <a:r>
              <a:rPr lang="en-US" sz="800" b="0">
                <a:effectLst/>
                <a:latin typeface="Segoe UI" panose="020B0502040204020203" pitchFamily="34" charset="0"/>
                <a:ea typeface="Calibri" panose="020F0502020204030204" pitchFamily="34" charset="0"/>
                <a:cs typeface="Segoe UI" panose="020B0502040204020203" pitchFamily="34" charset="0"/>
              </a:rPr>
              <a:t>, which provide coverage for Asset Discovery and Threat Management for IoT Devices and for attacks on Operational Technology (OT) resources (which can result in disruption of physical processes like factory production, power generation, medical device functionality, and more). </a:t>
            </a:r>
            <a:endParaRPr lang="en-US" sz="800" b="1">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200"/>
              </a:spcAft>
            </a:pPr>
            <a:endParaRPr lang="en-US" sz="800" b="1">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200"/>
              </a:spcAft>
            </a:pPr>
            <a:r>
              <a:rPr lang="en-US" sz="800" b="1">
                <a:effectLst/>
                <a:latin typeface="Segoe UI" panose="020B0502040204020203" pitchFamily="34" charset="0"/>
                <a:ea typeface="Calibri" panose="020F0502020204030204" pitchFamily="34" charset="0"/>
                <a:cs typeface="Segoe UI" panose="020B0502040204020203" pitchFamily="34" charset="0"/>
              </a:rPr>
              <a:t>CLICK 2 </a:t>
            </a:r>
            <a:endParaRPr lang="en-US" sz="800">
              <a:effectLst/>
              <a:latin typeface="Segoe UI" panose="020B0502040204020203" pitchFamily="34" charset="0"/>
              <a:ea typeface="Calibri" panose="020F0502020204030204" pitchFamily="34" charset="0"/>
              <a:cs typeface="Segoe UI" panose="020B0502040204020203" pitchFamily="34" charset="0"/>
            </a:endParaRPr>
          </a:p>
          <a:p>
            <a:pPr marL="285750" marR="0" indent="-285750">
              <a:spcBef>
                <a:spcPts val="0"/>
              </a:spcBef>
              <a:spcAft>
                <a:spcPts val="200"/>
              </a:spcAft>
              <a:buFont typeface="Arial" panose="020B0604020202020204" pitchFamily="34" charset="0"/>
              <a:buChar char="•"/>
            </a:pPr>
            <a:r>
              <a:rPr lang="en-US" sz="800" b="1">
                <a:effectLst/>
                <a:latin typeface="Segoe UI" panose="020B0502040204020203" pitchFamily="34" charset="0"/>
                <a:ea typeface="Calibri" panose="020F0502020204030204" pitchFamily="34" charset="0"/>
                <a:cs typeface="Segoe UI" panose="020B0502040204020203" pitchFamily="34" charset="0"/>
              </a:rPr>
              <a:t>Microsoft Entra ID Protection</a:t>
            </a:r>
            <a:r>
              <a:rPr lang="en-US" sz="800">
                <a:effectLst/>
                <a:latin typeface="Segoe UI" panose="020B0502040204020203" pitchFamily="34" charset="0"/>
                <a:ea typeface="Calibri" panose="020F0502020204030204" pitchFamily="34" charset="0"/>
                <a:cs typeface="Segoe UI" panose="020B0502040204020203" pitchFamily="34" charset="0"/>
              </a:rPr>
              <a:t> and </a:t>
            </a:r>
            <a:r>
              <a:rPr lang="en-US" sz="800" b="1">
                <a:effectLst/>
                <a:latin typeface="Segoe UI" panose="020B0502040204020203" pitchFamily="34" charset="0"/>
                <a:ea typeface="Calibri" panose="020F0502020204030204" pitchFamily="34" charset="0"/>
                <a:cs typeface="Segoe UI" panose="020B0502040204020203" pitchFamily="34" charset="0"/>
              </a:rPr>
              <a:t>Microsoft Defender for Identity</a:t>
            </a:r>
            <a:r>
              <a:rPr lang="en-US" sz="800">
                <a:effectLst/>
                <a:latin typeface="Segoe UI" panose="020B0502040204020203" pitchFamily="34" charset="0"/>
                <a:ea typeface="Calibri" panose="020F0502020204030204" pitchFamily="34" charset="0"/>
                <a:cs typeface="Segoe UI" panose="020B0502040204020203" pitchFamily="34" charset="0"/>
              </a:rPr>
              <a:t> (MDI) collectively cover the identity stages of attacks, providing detection of threats for cloud based Azure Active Directory and for on-premises based identity infrastructure based on Windows Server Active Directory and Active Directory Federation Services (ADFS).  </a:t>
            </a:r>
          </a:p>
          <a:p>
            <a:pPr marL="285750" marR="0" indent="-285750">
              <a:spcBef>
                <a:spcPts val="200"/>
              </a:spcBef>
              <a:spcAft>
                <a:spcPts val="200"/>
              </a:spcAft>
              <a:buFont typeface="Arial" panose="020B0604020202020204" pitchFamily="34" charset="0"/>
              <a:buChar char="•"/>
            </a:pPr>
            <a:r>
              <a:rPr lang="nn-NO" sz="800" b="1">
                <a:effectLst/>
                <a:latin typeface="Segoe UI" panose="020B0502040204020203" pitchFamily="34" charset="0"/>
                <a:ea typeface="Calibri" panose="020F0502020204030204" pitchFamily="34" charset="0"/>
                <a:cs typeface="Segoe UI" panose="020B0502040204020203" pitchFamily="34" charset="0"/>
              </a:rPr>
              <a:t>Microsoft Defender for Cloud Apps</a:t>
            </a:r>
            <a:r>
              <a:rPr lang="en-US" sz="800" b="1">
                <a:effectLst/>
                <a:latin typeface="Segoe UI" panose="020B0502040204020203" pitchFamily="34" charset="0"/>
                <a:ea typeface="Calibri" panose="020F0502020204030204" pitchFamily="34" charset="0"/>
                <a:cs typeface="Segoe UI" panose="020B0502040204020203" pitchFamily="34" charset="0"/>
              </a:rPr>
              <a:t> (MDCA) </a:t>
            </a:r>
            <a:r>
              <a:rPr lang="en-US" sz="800">
                <a:effectLst/>
                <a:latin typeface="Segoe UI" panose="020B0502040204020203" pitchFamily="34" charset="0"/>
                <a:ea typeface="Calibri" panose="020F0502020204030204" pitchFamily="34" charset="0"/>
                <a:cs typeface="Segoe UI" panose="020B0502040204020203" pitchFamily="34" charset="0"/>
              </a:rPr>
              <a:t>provides coverage for software as a service (SaaS) apps from both an attack detection and a data exfiltration perspective including 400+ generative AI apps </a:t>
            </a:r>
            <a:r>
              <a:rPr lang="en-US" sz="800" i="1">
                <a:effectLst/>
                <a:latin typeface="Segoe UI" panose="020B0502040204020203" pitchFamily="34" charset="0"/>
                <a:ea typeface="Calibri" panose="020F0502020204030204" pitchFamily="34" charset="0"/>
                <a:cs typeface="Segoe UI" panose="020B0502040204020203" pitchFamily="34" charset="0"/>
              </a:rPr>
              <a:t>(preview)</a:t>
            </a:r>
          </a:p>
          <a:p>
            <a:pPr marL="0" marR="0">
              <a:spcBef>
                <a:spcPts val="0"/>
              </a:spcBef>
              <a:spcAft>
                <a:spcPts val="200"/>
              </a:spcAft>
            </a:pPr>
            <a:endParaRPr lang="en-US" sz="800" b="1">
              <a:effectLst/>
              <a:latin typeface="Segoe UI" panose="020B0502040204020203" pitchFamily="34" charset="0"/>
              <a:ea typeface="Calibri" panose="020F0502020204030204" pitchFamily="34" charset="0"/>
              <a:cs typeface="Segoe UI" panose="020B0502040204020203" pitchFamily="34" charset="0"/>
            </a:endParaRPr>
          </a:p>
          <a:p>
            <a:pPr marL="0" marR="0">
              <a:spcBef>
                <a:spcPts val="0"/>
              </a:spcBef>
              <a:spcAft>
                <a:spcPts val="200"/>
              </a:spcAft>
            </a:pPr>
            <a:r>
              <a:rPr lang="en-US" sz="800" b="1">
                <a:effectLst/>
                <a:latin typeface="Segoe UI" panose="020B0502040204020203" pitchFamily="34" charset="0"/>
                <a:ea typeface="Calibri" panose="020F0502020204030204" pitchFamily="34" charset="0"/>
                <a:cs typeface="Segoe UI" panose="020B0502040204020203" pitchFamily="34" charset="0"/>
              </a:rPr>
              <a:t>CLICK 3 – Microsoft Defender XDR + Microsoft Sentinel, Security Copilot (Preview)</a:t>
            </a:r>
          </a:p>
          <a:p>
            <a:pPr marL="0" marR="0">
              <a:spcBef>
                <a:spcPts val="0"/>
              </a:spcBef>
              <a:spcAft>
                <a:spcPts val="200"/>
              </a:spcAft>
            </a:pPr>
            <a:r>
              <a:rPr lang="en-US" sz="800" b="1">
                <a:effectLst/>
                <a:latin typeface="Segoe UI" panose="020B0502040204020203" pitchFamily="34" charset="0"/>
                <a:cs typeface="Segoe UI" panose="020B0502040204020203" pitchFamily="34" charset="0"/>
              </a:rPr>
              <a:t>Microsoft Defender </a:t>
            </a:r>
            <a:r>
              <a:rPr lang="en-US" sz="800" b="1" i="0" u="none">
                <a:effectLst/>
                <a:latin typeface="Segoe UI" panose="020B0502040204020203" pitchFamily="34" charset="0"/>
                <a:cs typeface="Segoe UI" panose="020B0502040204020203" pitchFamily="34" charset="0"/>
              </a:rPr>
              <a:t>XDR </a:t>
            </a:r>
            <a:r>
              <a:rPr lang="en-US" sz="800" b="0" i="0" u="none">
                <a:effectLst/>
                <a:latin typeface="Segoe UI" panose="020B0502040204020203" pitchFamily="34" charset="0"/>
                <a:cs typeface="Segoe UI" panose="020B0502040204020203" pitchFamily="34" charset="0"/>
              </a:rPr>
              <a:t>brings together all of these capabilities </a:t>
            </a:r>
            <a:r>
              <a:rPr lang="en-US" sz="800" b="0">
                <a:latin typeface="Segoe UI" panose="020B0502040204020203" pitchFamily="34" charset="0"/>
                <a:cs typeface="Segoe UI" panose="020B0502040204020203" pitchFamily="34" charset="0"/>
              </a:rPr>
              <a:t>to streamline the analyst experience and minimize the need to change console/interfaces during time-sensitive incidents. Microsoft Sentinel alerts and workflows are integrated into Microsoft Defender XDR to further extend this experience. </a:t>
            </a:r>
            <a:r>
              <a:rPr lang="en-US" sz="800" b="1">
                <a:latin typeface="Segoe UI" panose="020B0502040204020203" pitchFamily="34" charset="0"/>
                <a:cs typeface="Segoe UI" panose="020B0502040204020203" pitchFamily="34" charset="0"/>
              </a:rPr>
              <a:t>Microsoft Sentinel </a:t>
            </a:r>
            <a:r>
              <a:rPr lang="en-US" sz="800">
                <a:latin typeface="Segoe UI" panose="020B0502040204020203" pitchFamily="34" charset="0"/>
                <a:cs typeface="Segoe UI" panose="020B0502040204020203" pitchFamily="34" charset="0"/>
              </a:rPr>
              <a:t>is a </a:t>
            </a:r>
            <a:r>
              <a:rPr lang="en-US" sz="800" b="0" i="0" u="none">
                <a:effectLst/>
                <a:latin typeface="Segoe UI" panose="020B0502040204020203" pitchFamily="34" charset="0"/>
                <a:cs typeface="Segoe UI" panose="020B0502040204020203" pitchFamily="34" charset="0"/>
              </a:rPr>
              <a:t>clo</a:t>
            </a:r>
            <a:r>
              <a:rPr lang="en-US" sz="800" i="0" u="none">
                <a:effectLst/>
                <a:latin typeface="Segoe UI" panose="020B0502040204020203" pitchFamily="34" charset="0"/>
                <a:cs typeface="Segoe UI" panose="020B0502040204020203" pitchFamily="34" charset="0"/>
              </a:rPr>
              <a:t>ud native </a:t>
            </a:r>
            <a:r>
              <a:rPr lang="en-US" sz="800">
                <a:effectLst/>
                <a:latin typeface="Segoe UI" panose="020B0502040204020203" pitchFamily="34" charset="0"/>
                <a:ea typeface="Calibri" panose="020F0502020204030204" pitchFamily="34" charset="0"/>
                <a:cs typeface="Segoe UI" panose="020B0502040204020203" pitchFamily="34" charset="0"/>
              </a:rPr>
              <a:t>Security Information and Event Management (SIEM) capability that provides </a:t>
            </a:r>
            <a:r>
              <a:rPr lang="en-US" sz="800" b="0">
                <a:latin typeface="Segoe UI" panose="020B0502040204020203" pitchFamily="34" charset="0"/>
                <a:cs typeface="Segoe UI" panose="020B0502040204020203" pitchFamily="34" charset="0"/>
              </a:rPr>
              <a:t>custom detections over arbitrary logs </a:t>
            </a:r>
            <a:r>
              <a:rPr lang="en-US" sz="800">
                <a:effectLst/>
                <a:latin typeface="Segoe UI" panose="020B0502040204020203" pitchFamily="34" charset="0"/>
                <a:ea typeface="Calibri" panose="020F0502020204030204" pitchFamily="34" charset="0"/>
                <a:cs typeface="Segoe UI" panose="020B0502040204020203" pitchFamily="34" charset="0"/>
              </a:rPr>
              <a:t>from other security tools, line of business applications, network devices, and more.</a:t>
            </a:r>
          </a:p>
          <a:p>
            <a:pPr marL="171450" indent="-171450">
              <a:spcAft>
                <a:spcPts val="200"/>
              </a:spcAft>
              <a:buFont typeface="Arial" panose="020B0604020202020204" pitchFamily="34" charset="0"/>
              <a:buChar char="•"/>
            </a:pPr>
            <a:r>
              <a:rPr lang="en-US" sz="800" b="1">
                <a:effectLst/>
                <a:latin typeface="Segoe UI" panose="020B0502040204020203" pitchFamily="34" charset="0"/>
                <a:ea typeface="Calibri" panose="020F0502020204030204" pitchFamily="34" charset="0"/>
                <a:cs typeface="Segoe UI" panose="020B0502040204020203" pitchFamily="34" charset="0"/>
              </a:rPr>
              <a:t>Security Orchestration, Automation, and Response (SOAR) </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technologies are integrated throughout these tools including </a:t>
            </a:r>
            <a:r>
              <a:rPr kumimoji="0" lang="en-US" sz="800" b="0" i="0" u="none" strike="noStrike" kern="1200" cap="none" spc="0" normalizeH="0" baseline="0" noProof="0" err="1">
                <a:ln>
                  <a:noFill/>
                </a:ln>
                <a:effectLst/>
                <a:uLnTx/>
                <a:uFillTx/>
                <a:latin typeface="Segoe UI" panose="020B0502040204020203" pitchFamily="34" charset="0"/>
                <a:cs typeface="Segoe UI" panose="020B0502040204020203" pitchFamily="34" charset="0"/>
              </a:rPr>
              <a:t>AutoIR</a:t>
            </a:r>
            <a:r>
              <a:rPr kumimoji="0" lang="en-US" sz="800" b="0" i="0" u="none" strike="noStrike" kern="1200" cap="none" spc="0" normalizeH="0" baseline="0" noProof="0">
                <a:ln>
                  <a:noFill/>
                </a:ln>
                <a:effectLst/>
                <a:uLnTx/>
                <a:uFillTx/>
                <a:latin typeface="Segoe UI" panose="020B0502040204020203" pitchFamily="34" charset="0"/>
                <a:cs typeface="Segoe UI" panose="020B0502040204020203" pitchFamily="34" charset="0"/>
              </a:rPr>
              <a:t> automated investigation and response and custom SOAR in Microsoft Sentinel. </a:t>
            </a:r>
          </a:p>
          <a:p>
            <a:pPr marL="171450" indent="-171450">
              <a:spcAft>
                <a:spcPts val="200"/>
              </a:spcAft>
              <a:buFont typeface="Arial" panose="020B0604020202020204" pitchFamily="34" charset="0"/>
              <a:buChar char="•"/>
            </a:pPr>
            <a:r>
              <a:rPr lang="en-US" sz="800" b="0" i="0" u="none">
                <a:effectLst/>
                <a:latin typeface="Segoe UI" panose="020B0502040204020203" pitchFamily="34" charset="0"/>
                <a:cs typeface="Segoe UI" panose="020B0502040204020203" pitchFamily="34" charset="0"/>
              </a:rPr>
              <a:t>Microsoft Defender XDR also </a:t>
            </a:r>
            <a:r>
              <a:rPr lang="en-US" sz="800">
                <a:effectLst/>
                <a:latin typeface="Segoe UI" panose="020B0502040204020203" pitchFamily="34" charset="0"/>
                <a:cs typeface="Segoe UI" panose="020B0502040204020203" pitchFamily="34" charset="0"/>
              </a:rPr>
              <a:t>includes </a:t>
            </a:r>
            <a:r>
              <a:rPr lang="en-US" sz="800" b="1">
                <a:effectLst/>
                <a:latin typeface="Segoe UI" panose="020B0502040204020203" pitchFamily="34" charset="0"/>
                <a:cs typeface="Segoe UI" panose="020B0502040204020203" pitchFamily="34" charset="0"/>
              </a:rPr>
              <a:t>deception technology </a:t>
            </a:r>
            <a:r>
              <a:rPr lang="en-US" sz="800">
                <a:effectLst/>
                <a:latin typeface="Segoe UI" panose="020B0502040204020203" pitchFamily="34" charset="0"/>
                <a:cs typeface="Segoe UI" panose="020B0502040204020203" pitchFamily="34" charset="0"/>
              </a:rPr>
              <a:t>to provide high quality detection of adversaries who access fake accounts and endpoints that are created and managed by Defender XDR</a:t>
            </a:r>
          </a:p>
          <a:p>
            <a:pPr marL="171450" indent="-171450">
              <a:spcAft>
                <a:spcPts val="200"/>
              </a:spcAft>
              <a:buFont typeface="Arial" panose="020B0604020202020204" pitchFamily="34" charset="0"/>
              <a:buChar char="•"/>
            </a:pPr>
            <a:r>
              <a:rPr lang="en-US" sz="800" b="1"/>
              <a:t>Microsoft Defender Threat Intelligence </a:t>
            </a:r>
            <a:r>
              <a:rPr lang="en-US" sz="800"/>
              <a:t>insights, data, and reports are integrated through these tools to improve threat detection and provide human analysts with key context. </a:t>
            </a:r>
          </a:p>
          <a:p>
            <a:pPr>
              <a:spcAft>
                <a:spcPts val="200"/>
              </a:spcAft>
            </a:pPr>
            <a:r>
              <a:rPr lang="en-US" sz="800" b="1" kern="0">
                <a:latin typeface="Segoe UI" panose="020B0502040204020203" pitchFamily="34" charset="0"/>
                <a:cs typeface="Segoe UI" panose="020B0502040204020203" pitchFamily="34" charset="0"/>
              </a:rPr>
              <a:t>Microsoft Security Copilot (Preview) </a:t>
            </a:r>
            <a:r>
              <a:rPr lang="en-US" sz="800" b="0" kern="0">
                <a:latin typeface="Segoe UI" panose="020B0502040204020203" pitchFamily="34" charset="0"/>
                <a:cs typeface="Segoe UI" panose="020B0502040204020203" pitchFamily="34" charset="0"/>
              </a:rPr>
              <a:t>empowers people in security operations by simplifying many tasks using generative artificial intelligence (AI) based on large language models (LLMS). </a:t>
            </a:r>
            <a:r>
              <a:rPr lang="en-US" sz="800">
                <a:effectLst/>
                <a:latin typeface="Segoe UI" panose="020B0502040204020203" pitchFamily="34" charset="0"/>
                <a:cs typeface="Segoe UI" panose="020B0502040204020203" pitchFamily="34" charset="0"/>
              </a:rPr>
              <a:t>This helps with detecting threats, investigating incidents, writing up investigation reports, identifying data impacted by incidents, improving security posture, and more.</a:t>
            </a:r>
            <a:endParaRPr lang="en-US" sz="800">
              <a:latin typeface="Segoe UI" panose="020B0502040204020203" pitchFamily="34" charset="0"/>
              <a:cs typeface="Segoe UI" panose="020B0502040204020203" pitchFamily="34" charset="0"/>
            </a:endParaRPr>
          </a:p>
          <a:p>
            <a:pPr marL="0" marR="0" lvl="0" indent="0" algn="l" defTabSz="914400" rtl="0" eaLnBrk="1" fontAlgn="auto" latinLnBrk="0" hangingPunct="1">
              <a:spcBef>
                <a:spcPts val="0"/>
              </a:spcBef>
              <a:spcAft>
                <a:spcPts val="200"/>
              </a:spcAft>
              <a:buClrTx/>
              <a:buSzTx/>
              <a:buFontTx/>
              <a:buNone/>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Integrated Example – </a:t>
            </a:r>
            <a:r>
              <a:rPr lang="en-US" sz="800" b="0">
                <a:effectLst/>
                <a:latin typeface="Segoe UI" panose="020B0502040204020203" pitchFamily="34" charset="0"/>
                <a:ea typeface="Times New Roman" panose="02020603050405020304" pitchFamily="18" charset="0"/>
                <a:cs typeface="Segoe UI" panose="020B0502040204020203" pitchFamily="34" charset="0"/>
              </a:rPr>
              <a:t>This is an illustration of how these tools work together to keep the organization secure and reduce the amount of repetitive tasks for analysts:</a:t>
            </a:r>
          </a:p>
          <a:p>
            <a:pPr marL="228600" marR="0" lvl="0" indent="-228600" algn="l" defTabSz="914400" rtl="0" eaLnBrk="1" fontAlgn="auto" latinLnBrk="0" hangingPunct="1">
              <a:spcBef>
                <a:spcPts val="0"/>
              </a:spcBef>
              <a:spcAft>
                <a:spcPts val="200"/>
              </a:spcAft>
              <a:buClrTx/>
              <a:buSzTx/>
              <a:buFont typeface="+mj-lt"/>
              <a:buAutoNum type="arabicPeriod"/>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Attack - </a:t>
            </a:r>
            <a:r>
              <a:rPr lang="en-US" sz="800">
                <a:effectLst/>
                <a:latin typeface="Segoe UI" panose="020B0502040204020203" pitchFamily="34" charset="0"/>
                <a:ea typeface="Times New Roman" panose="02020603050405020304" pitchFamily="18" charset="0"/>
                <a:cs typeface="Segoe UI" panose="020B0502040204020203" pitchFamily="34" charset="0"/>
              </a:rPr>
              <a:t>User checks personal webmail from their corporate device and opens an attachment with malware (that is designed to evade traditional AV signatures)</a:t>
            </a:r>
          </a:p>
          <a:p>
            <a:pPr marL="228600" marR="0" lvl="0" indent="-228600" algn="l" defTabSz="914400" rtl="0" eaLnBrk="1" fontAlgn="auto" latinLnBrk="0" hangingPunct="1">
              <a:spcBef>
                <a:spcPts val="0"/>
              </a:spcBef>
              <a:spcAft>
                <a:spcPts val="200"/>
              </a:spcAft>
              <a:buClrTx/>
              <a:buSzTx/>
              <a:buFont typeface="+mj-lt"/>
              <a:buAutoNum type="arabicPeriod"/>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Detection - </a:t>
            </a:r>
            <a:r>
              <a:rPr lang="en-US" sz="800">
                <a:effectLst/>
                <a:latin typeface="Segoe UI" panose="020B0502040204020203" pitchFamily="34" charset="0"/>
                <a:ea typeface="Times New Roman" panose="02020603050405020304" pitchFamily="18" charset="0"/>
                <a:cs typeface="Segoe UI" panose="020B0502040204020203" pitchFamily="34" charset="0"/>
              </a:rPr>
              <a:t>MDE detects this abnormal behavior and automatically investigates it, creates an automated sequence to remediate the threat, and prompts an analyst to approve the cleanup (which can also be auto-approved)</a:t>
            </a:r>
          </a:p>
          <a:p>
            <a:pPr marL="228600" marR="0" lvl="0" indent="-228600" algn="l" defTabSz="914400" rtl="0" eaLnBrk="1" fontAlgn="auto" latinLnBrk="0" hangingPunct="1">
              <a:spcBef>
                <a:spcPts val="0"/>
              </a:spcBef>
              <a:spcAft>
                <a:spcPts val="200"/>
              </a:spcAft>
              <a:buClrTx/>
              <a:buSzTx/>
              <a:buFont typeface="+mj-lt"/>
              <a:buAutoNum type="arabicPeriod"/>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Intelligence Sharing - </a:t>
            </a:r>
            <a:r>
              <a:rPr lang="en-US" sz="800">
                <a:effectLst/>
                <a:latin typeface="Segoe UI" panose="020B0502040204020203" pitchFamily="34" charset="0"/>
                <a:ea typeface="Times New Roman" panose="02020603050405020304" pitchFamily="18" charset="0"/>
                <a:cs typeface="Segoe UI" panose="020B0502040204020203" pitchFamily="34" charset="0"/>
              </a:rPr>
              <a:t>MDE provides information on this new malware to Microsoft Threat Intelligence systems, triggering other Microsoft security capabilities (MDE, MDO, MDCA, MDI, etc.) to search for similar malware across customers and clean it up from mailboxes, devices, cloud services, and more. </a:t>
            </a:r>
          </a:p>
          <a:p>
            <a:pPr marL="228600" marR="0" lvl="0" indent="-228600" algn="l" defTabSz="914400" rtl="0" eaLnBrk="1" fontAlgn="auto" latinLnBrk="0" hangingPunct="1">
              <a:spcBef>
                <a:spcPts val="0"/>
              </a:spcBef>
              <a:spcAft>
                <a:spcPts val="200"/>
              </a:spcAft>
              <a:buClrTx/>
              <a:buSzTx/>
              <a:buFont typeface="+mj-lt"/>
              <a:buAutoNum type="arabicPeriod"/>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Damage Containment </a:t>
            </a:r>
            <a:r>
              <a:rPr lang="en-US" sz="800">
                <a:effectLst/>
                <a:latin typeface="Segoe UI" panose="020B0502040204020203" pitchFamily="34" charset="0"/>
                <a:ea typeface="Times New Roman" panose="02020603050405020304" pitchFamily="18" charset="0"/>
                <a:cs typeface="Segoe UI" panose="020B0502040204020203" pitchFamily="34" charset="0"/>
              </a:rPr>
              <a:t>– Until the analyst approves the remediation, Azure AD Conditional Access blocks access to enterprise applications from this device. Once MDE communicates the “all clear” for this device, Azure AD restores user access. </a:t>
            </a:r>
          </a:p>
          <a:p>
            <a:pPr marL="228600" marR="0" lvl="0" indent="-228600" algn="l" defTabSz="914400" rtl="0" eaLnBrk="1" fontAlgn="auto" latinLnBrk="0" hangingPunct="1">
              <a:spcBef>
                <a:spcPts val="0"/>
              </a:spcBef>
              <a:spcAft>
                <a:spcPts val="200"/>
              </a:spcAft>
              <a:buClrTx/>
              <a:buSzTx/>
              <a:buFont typeface="+mj-lt"/>
              <a:buAutoNum type="arabicPeriod"/>
              <a:tabLst/>
              <a:defRPr/>
            </a:pPr>
            <a:r>
              <a:rPr lang="en-US" sz="800" b="1">
                <a:effectLst/>
                <a:latin typeface="Segoe UI" panose="020B0502040204020203" pitchFamily="34" charset="0"/>
                <a:ea typeface="Times New Roman" panose="02020603050405020304" pitchFamily="18" charset="0"/>
                <a:cs typeface="Segoe UI" panose="020B0502040204020203" pitchFamily="34" charset="0"/>
              </a:rPr>
              <a:t>Additional Remediation </a:t>
            </a:r>
            <a:r>
              <a:rPr lang="en-US" sz="800">
                <a:effectLst/>
                <a:latin typeface="Segoe UI" panose="020B0502040204020203" pitchFamily="34" charset="0"/>
                <a:ea typeface="Times New Roman" panose="02020603050405020304" pitchFamily="18" charset="0"/>
                <a:cs typeface="Segoe UI" panose="020B0502040204020203" pitchFamily="34" charset="0"/>
              </a:rPr>
              <a:t>- Microsoft Sentinel workflows are also triggered to modify the Palo Alto Firewall to block IP addresses of the attacker’s Command and Control (C2) server. </a:t>
            </a:r>
          </a:p>
          <a:p>
            <a:pPr>
              <a:spcAft>
                <a:spcPts val="200"/>
              </a:spcAft>
            </a:pPr>
            <a:endParaRPr lang="en-US" sz="800">
              <a:latin typeface="Segoe UI" panose="020B0502040204020203" pitchFamily="34" charset="0"/>
              <a:cs typeface="Segoe UI" panose="020B0502040204020203" pitchFamily="34" charset="0"/>
            </a:endParaRPr>
          </a:p>
          <a:p>
            <a:pPr>
              <a:spcAft>
                <a:spcPts val="200"/>
              </a:spcAft>
            </a:pPr>
            <a:r>
              <a:rPr lang="en-US" sz="800" b="1">
                <a:latin typeface="Segoe UI" panose="020B0502040204020203" pitchFamily="34" charset="0"/>
                <a:cs typeface="Segoe UI" panose="020B0502040204020203" pitchFamily="34" charset="0"/>
              </a:rPr>
              <a:t>CLICK 4</a:t>
            </a:r>
          </a:p>
          <a:p>
            <a:pPr>
              <a:spcAft>
                <a:spcPts val="200"/>
              </a:spcAft>
            </a:pPr>
            <a:endParaRPr lang="en-US" sz="800">
              <a:latin typeface="Segoe UI" panose="020B0502040204020203" pitchFamily="34" charset="0"/>
              <a:cs typeface="Segoe UI" panose="020B0502040204020203" pitchFamily="34" charset="0"/>
            </a:endParaRPr>
          </a:p>
          <a:p>
            <a:pPr>
              <a:spcAft>
                <a:spcPts val="200"/>
              </a:spcAft>
            </a:pPr>
            <a:r>
              <a:rPr lang="en-US" sz="800">
                <a:latin typeface="Segoe UI" panose="020B0502040204020203" pitchFamily="34" charset="0"/>
                <a:cs typeface="Segoe UI" panose="020B0502040204020203" pitchFamily="34" charset="0"/>
              </a:rPr>
              <a:t>Organizations also face insider risks where trusted insiders with access to sensitive resources may choose to abuse that access for a variety of reasons. </a:t>
            </a:r>
          </a:p>
          <a:p>
            <a:pPr marL="171450" indent="-171450">
              <a:spcAft>
                <a:spcPts val="200"/>
              </a:spcAft>
              <a:buFont typeface="Arial" panose="020B0604020202020204" pitchFamily="34" charset="0"/>
              <a:buChar char="•"/>
            </a:pPr>
            <a:r>
              <a:rPr lang="en-US" sz="800" b="1">
                <a:latin typeface="Segoe UI" panose="020B0502040204020203" pitchFamily="34" charset="0"/>
                <a:cs typeface="Segoe UI" panose="020B0502040204020203" pitchFamily="34" charset="0"/>
              </a:rPr>
              <a:t>Microsoft Insider Risk Management</a:t>
            </a:r>
            <a:r>
              <a:rPr lang="en-US" sz="800">
                <a:latin typeface="Segoe UI" panose="020B0502040204020203" pitchFamily="34" charset="0"/>
                <a:cs typeface="Segoe UI" panose="020B0502040204020203" pitchFamily="34" charset="0"/>
              </a:rPr>
              <a:t> in Microsoft 365 </a:t>
            </a:r>
            <a:r>
              <a:rPr lang="en-US" sz="800" b="0" i="0">
                <a:effectLst/>
                <a:latin typeface="Segoe UI" panose="020B0502040204020203" pitchFamily="34" charset="0"/>
                <a:cs typeface="Segoe UI" panose="020B0502040204020203" pitchFamily="34" charset="0"/>
              </a:rPr>
              <a:t>helps minimize internal risks by enabling you to detect, investigate, and act on malicious and inadvertent activities in your organization. </a:t>
            </a:r>
            <a:r>
              <a:rPr lang="en-US" sz="800">
                <a:latin typeface="Segoe UI" panose="020B0502040204020203" pitchFamily="34" charset="0"/>
                <a:cs typeface="Segoe UI" panose="020B0502040204020203" pitchFamily="34" charset="0"/>
              </a:rPr>
              <a:t> </a:t>
            </a:r>
          </a:p>
        </p:txBody>
      </p:sp>
      <p:sp>
        <p:nvSpPr>
          <p:cNvPr id="4" name="Slide Number Placeholder 3"/>
          <p:cNvSpPr>
            <a:spLocks noGrp="1"/>
          </p:cNvSpPr>
          <p:nvPr>
            <p:ph type="sldNum" sz="quarter" idx="5"/>
          </p:nvPr>
        </p:nvSpPr>
        <p:spPr/>
        <p:txBody>
          <a:bodyPr/>
          <a:lstStyle/>
          <a:p>
            <a:fld id="{A724FE22-94F8-4D93-820B-89FCE526CE4F}" type="slidenum">
              <a:rPr lang="en-US" smtClean="0"/>
              <a:t>68</a:t>
            </a:fld>
            <a:endParaRPr lang="en-US"/>
          </a:p>
        </p:txBody>
      </p:sp>
    </p:spTree>
    <p:extLst>
      <p:ext uri="{BB962C8B-B14F-4D97-AF65-F5344CB8AC3E}">
        <p14:creationId xmlns:p14="http://schemas.microsoft.com/office/powerpoint/2010/main" val="423922441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latin typeface="Segoe UI" panose="020B0502040204020203" pitchFamily="34" charset="0"/>
                <a:cs typeface="Segoe UI" panose="020B0502040204020203" pitchFamily="34" charset="0"/>
              </a:rPr>
              <a:t>Key Takeaway: </a:t>
            </a:r>
            <a:r>
              <a:rPr lang="en-US" sz="1000" b="0">
                <a:latin typeface="Segoe UI" panose="020B0502040204020203" pitchFamily="34" charset="0"/>
                <a:cs typeface="Segoe UI" panose="020B0502040204020203" pitchFamily="34" charset="0"/>
              </a:rPr>
              <a:t>Organizations today face an industrialized attacker economy with specialized attacker skills and vendors that actively trade of illicit commodities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i="0" baseline="0">
                <a:latin typeface="Segoe UI" panose="020B0502040204020203" pitchFamily="34" charset="0"/>
                <a:cs typeface="Segoe UI" panose="020B0502040204020203" pitchFamily="34" charset="0"/>
              </a:rPr>
              <a:t>This is a snapshot of average prices that has remained steady for a number of years. These prices vary like any other market because of supply, demand, and externalities like war/politics/etc.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0" i="0" baseline="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b="0" i="0" baseline="0">
                <a:latin typeface="Segoe UI" panose="020B0502040204020203" pitchFamily="34" charset="0"/>
                <a:cs typeface="Segoe UI" panose="020B0502040204020203" pitchFamily="34" charset="0"/>
              </a:rPr>
              <a:t>As you can see, m</a:t>
            </a:r>
            <a:r>
              <a:rPr lang="en-US" sz="1000" b="0">
                <a:latin typeface="Segoe UI" panose="020B0502040204020203" pitchFamily="34" charset="0"/>
                <a:cs typeface="Segoe UI" panose="020B0502040204020203" pitchFamily="34" charset="0"/>
              </a:rPr>
              <a:t>any dark market commodities are very cheap (</a:t>
            </a:r>
            <a:r>
              <a:rPr lang="en-US" sz="1000">
                <a:latin typeface="Segoe UI" panose="020B0502040204020203" pitchFamily="34" charset="0"/>
                <a:cs typeface="Segoe UI" panose="020B0502040204020203" pitchFamily="34" charset="0"/>
              </a:rPr>
              <a:t>inexpensive), which makes each attack cheaper and easier, which drives up the number and sophistication of attacks organizations experience</a:t>
            </a:r>
          </a:p>
          <a:p>
            <a:endParaRPr lang="en-US" sz="1000" b="0" i="0" baseline="0">
              <a:latin typeface="Segoe UI" panose="020B0502040204020203" pitchFamily="34" charset="0"/>
              <a:cs typeface="Segoe UI" panose="020B0502040204020203" pitchFamily="34" charset="0"/>
            </a:endParaRPr>
          </a:p>
          <a:p>
            <a:r>
              <a:rPr lang="en-US" sz="1000" b="0" i="1">
                <a:latin typeface="Segoe UI" panose="020B0502040204020203" pitchFamily="34" charset="0"/>
                <a:cs typeface="Segoe UI" panose="020B0502040204020203" pitchFamily="34" charset="0"/>
              </a:rPr>
              <a:t>Some key highlights include</a:t>
            </a:r>
          </a:p>
          <a:p>
            <a:pPr marL="384432" marR="0" lvl="1" indent="-171450" algn="l" defTabSz="914367" rtl="0" eaLnBrk="1" fontAlgn="auto" latinLnBrk="0" hangingPunct="1">
              <a:lnSpc>
                <a:spcPct val="90000"/>
              </a:lnSpc>
              <a:spcBef>
                <a:spcPts val="0"/>
              </a:spcBef>
              <a:spcAft>
                <a:spcPts val="333"/>
              </a:spcAft>
              <a:buClrTx/>
              <a:buSzTx/>
              <a:buFont typeface="Arial" panose="020B0604020202020204" pitchFamily="34" charset="0"/>
              <a:buChar char="•"/>
              <a:tabLst/>
              <a:defRPr/>
            </a:pPr>
            <a:r>
              <a:rPr lang="en-US" sz="1000" b="1" i="0" baseline="0">
                <a:latin typeface="Segoe UI" panose="020B0502040204020203" pitchFamily="34" charset="0"/>
                <a:cs typeface="Segoe UI" panose="020B0502040204020203" pitchFamily="34" charset="0"/>
              </a:rPr>
              <a:t>Identity and Password/Phishing attacks </a:t>
            </a:r>
            <a:r>
              <a:rPr lang="en-US" sz="1000" b="0" i="0" baseline="0">
                <a:latin typeface="Segoe UI" panose="020B0502040204020203" pitchFamily="34" charset="0"/>
                <a:cs typeface="Segoe UI" panose="020B0502040204020203" pitchFamily="34" charset="0"/>
              </a:rPr>
              <a:t>are very cheap. Why would an attacker break in when they can log in? (with a stolen password)</a:t>
            </a:r>
          </a:p>
          <a:p>
            <a:pPr marL="384432" lvl="1" indent="-171450">
              <a:buFont typeface="Arial" panose="020B0604020202020204" pitchFamily="34" charset="0"/>
              <a:buChar char="•"/>
            </a:pPr>
            <a:r>
              <a:rPr lang="en-US" sz="1000" b="1" i="0" baseline="0">
                <a:latin typeface="Segoe UI" panose="020B0502040204020203" pitchFamily="34" charset="0"/>
                <a:cs typeface="Segoe UI" panose="020B0502040204020203" pitchFamily="34" charset="0"/>
              </a:rPr>
              <a:t>Distributed Denial of Service (DDoS) attacks are cheap </a:t>
            </a:r>
            <a:r>
              <a:rPr lang="en-US" sz="1000" b="0" i="0" baseline="0">
                <a:latin typeface="Segoe UI" panose="020B0502040204020203" pitchFamily="34" charset="0"/>
                <a:cs typeface="Segoe UI" panose="020B0502040204020203" pitchFamily="34" charset="0"/>
              </a:rPr>
              <a:t>for unprotected sites, less than $800/month USD</a:t>
            </a:r>
          </a:p>
          <a:p>
            <a:pPr marL="384432" lvl="1" indent="-171450">
              <a:buFont typeface="Arial" panose="020B0604020202020204" pitchFamily="34" charset="0"/>
              <a:buChar char="•"/>
            </a:pPr>
            <a:r>
              <a:rPr lang="en-US" sz="1000" b="1" i="0" baseline="0">
                <a:latin typeface="Segoe UI" panose="020B0502040204020203" pitchFamily="34" charset="0"/>
                <a:cs typeface="Segoe UI" panose="020B0502040204020203" pitchFamily="34" charset="0"/>
              </a:rPr>
              <a:t>Ransomware Kits </a:t>
            </a:r>
            <a:r>
              <a:rPr lang="en-US" sz="1000" b="0" i="0" baseline="0">
                <a:latin typeface="Segoe UI" panose="020B0502040204020203" pitchFamily="34" charset="0"/>
                <a:cs typeface="Segoe UI" panose="020B0502040204020203" pitchFamily="34" charset="0"/>
              </a:rPr>
              <a:t>– are one of many attack kit types that enable low-skill attackers to perform sophisticated attacks. </a:t>
            </a:r>
          </a:p>
          <a:p>
            <a:pPr marL="841632" lvl="2" indent="-171450">
              <a:buFont typeface="Arial" panose="020B0604020202020204" pitchFamily="34" charset="0"/>
              <a:buChar char="•"/>
            </a:pPr>
            <a:r>
              <a:rPr lang="en-US" sz="1000" b="0" i="0" baseline="0">
                <a:latin typeface="Segoe UI" panose="020B0502040204020203" pitchFamily="34" charset="0"/>
                <a:cs typeface="Segoe UI" panose="020B0502040204020203" pitchFamily="34" charset="0"/>
              </a:rPr>
              <a:t>The revenues are often shared between the kit makers and their attack operator customers using an affiliate model. One illustration of this was the </a:t>
            </a:r>
            <a:r>
              <a:rPr lang="en-US" sz="1000" b="0" i="1" baseline="0">
                <a:latin typeface="Segoe UI" panose="020B0502040204020203" pitchFamily="34" charset="0"/>
                <a:cs typeface="Segoe UI" panose="020B0502040204020203" pitchFamily="34" charset="0"/>
              </a:rPr>
              <a:t>partial </a:t>
            </a:r>
            <a:r>
              <a:rPr lang="en-US" sz="1000" b="0" i="0" baseline="0">
                <a:latin typeface="Segoe UI" panose="020B0502040204020203" pitchFamily="34" charset="0"/>
                <a:cs typeface="Segoe UI" panose="020B0502040204020203" pitchFamily="34" charset="0"/>
              </a:rPr>
              <a:t>recovery of the ransomware payment from colonial pipeline because each actor used different means to store and protect their part of the ransomware payment - https://www.cnbc.com/2021/06/07/us-recovers-some-of-the-money-paid-in-the-colonial-pipeline-ransom-officials-say.html</a:t>
            </a:r>
          </a:p>
          <a:p>
            <a:pPr marL="0" indent="0">
              <a:buFont typeface="Arial" panose="020B0604020202020204" pitchFamily="34" charset="0"/>
              <a:buNone/>
            </a:pPr>
            <a:endParaRPr lang="en-US" sz="1000" b="0" i="0" baseline="0">
              <a:latin typeface="Segoe UI" panose="020B0502040204020203" pitchFamily="34" charset="0"/>
              <a:cs typeface="Segoe UI" panose="020B0502040204020203" pitchFamily="34" charset="0"/>
            </a:endParaRPr>
          </a:p>
          <a:p>
            <a:pPr marL="0" marR="0" lvl="0" indent="0" algn="l" defTabSz="914367" rtl="0" eaLnBrk="1" fontAlgn="auto" latinLnBrk="0" hangingPunct="1">
              <a:lnSpc>
                <a:spcPct val="90000"/>
              </a:lnSpc>
              <a:spcBef>
                <a:spcPts val="0"/>
              </a:spcBef>
              <a:spcAft>
                <a:spcPts val="333"/>
              </a:spcAft>
              <a:buClrTx/>
              <a:buSzTx/>
              <a:buFont typeface="Arial" panose="020B0604020202020204" pitchFamily="34" charset="0"/>
              <a:buNone/>
              <a:tabLst/>
              <a:defRPr/>
            </a:pPr>
            <a:r>
              <a:rPr lang="en-US" sz="1000" b="0" i="0" baseline="0">
                <a:latin typeface="Segoe UI" panose="020B0502040204020203" pitchFamily="34" charset="0"/>
                <a:cs typeface="Segoe UI" panose="020B0502040204020203" pitchFamily="34" charset="0"/>
              </a:rPr>
              <a:t>This industrialized high volume attacker economy requires defenders to take specific actions:</a:t>
            </a:r>
          </a:p>
          <a:p>
            <a:pPr marL="228600" marR="0" lvl="0" indent="-228600" algn="l" defTabSz="914367" rtl="0" eaLnBrk="1" fontAlgn="auto" latinLnBrk="0" hangingPunct="1">
              <a:lnSpc>
                <a:spcPct val="90000"/>
              </a:lnSpc>
              <a:spcBef>
                <a:spcPts val="0"/>
              </a:spcBef>
              <a:spcAft>
                <a:spcPts val="333"/>
              </a:spcAft>
              <a:buClrTx/>
              <a:buSzTx/>
              <a:buFont typeface="Arial" panose="020B0604020202020204" pitchFamily="34" charset="0"/>
              <a:buAutoNum type="arabicPeriod"/>
              <a:tabLst/>
              <a:defRPr/>
            </a:pPr>
            <a:r>
              <a:rPr lang="en-US" sz="1000" b="1" i="0" baseline="0">
                <a:latin typeface="Segoe UI" panose="020B0502040204020203" pitchFamily="34" charset="0"/>
                <a:cs typeface="Segoe UI" panose="020B0502040204020203" pitchFamily="34" charset="0"/>
              </a:rPr>
              <a:t>Organizational leadership </a:t>
            </a:r>
            <a:r>
              <a:rPr lang="en-US" sz="1000" b="0" i="0" baseline="0">
                <a:latin typeface="Segoe UI" panose="020B0502040204020203" pitchFamily="34" charset="0"/>
                <a:cs typeface="Segoe UI" panose="020B0502040204020203" pitchFamily="34" charset="0"/>
              </a:rPr>
              <a:t>to take security risk seriously and expect they are (and will continue to be) a target for attacks</a:t>
            </a:r>
          </a:p>
          <a:p>
            <a:pPr marL="228600" marR="0" lvl="0" indent="-228600" algn="l" defTabSz="914367" rtl="0" eaLnBrk="1" fontAlgn="auto" latinLnBrk="0" hangingPunct="1">
              <a:lnSpc>
                <a:spcPct val="90000"/>
              </a:lnSpc>
              <a:spcBef>
                <a:spcPts val="0"/>
              </a:spcBef>
              <a:spcAft>
                <a:spcPts val="333"/>
              </a:spcAft>
              <a:buClrTx/>
              <a:buSzTx/>
              <a:buFont typeface="Arial" panose="020B0604020202020204" pitchFamily="34" charset="0"/>
              <a:buAutoNum type="arabicPeriod"/>
              <a:tabLst/>
              <a:defRPr/>
            </a:pPr>
            <a:r>
              <a:rPr lang="en-US" sz="1000" b="1" i="0" baseline="0">
                <a:latin typeface="Segoe UI" panose="020B0502040204020203" pitchFamily="34" charset="0"/>
                <a:cs typeface="Segoe UI" panose="020B0502040204020203" pitchFamily="34" charset="0"/>
              </a:rPr>
              <a:t>Security teams </a:t>
            </a:r>
            <a:r>
              <a:rPr lang="en-US" sz="1000" b="0" i="0" baseline="0">
                <a:latin typeface="Segoe UI" panose="020B0502040204020203" pitchFamily="34" charset="0"/>
                <a:cs typeface="Segoe UI" panose="020B0502040204020203" pitchFamily="34" charset="0"/>
              </a:rPr>
              <a:t>to ensure their security defenses match the available tools, techniques, and resources that attackers have access to. (vs. the network threats of 10 or 20 years ago)</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DD00BE-E982-480C-A073-CE614B204ABC}"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61596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a:spcAft>
                <a:spcPts val="200"/>
              </a:spcAft>
            </a:pPr>
            <a:r>
              <a:rPr lang="en-US" b="1"/>
              <a:t>Key Takeaway: </a:t>
            </a:r>
            <a:r>
              <a:rPr lang="en-US"/>
              <a:t>The Security Adoption Framework (SAF) </a:t>
            </a:r>
            <a:r>
              <a:rPr lang="en-US" b="0"/>
              <a:t>guides organizations through security modernization using Zero Trust principles</a:t>
            </a:r>
          </a:p>
          <a:p>
            <a:pPr>
              <a:spcAft>
                <a:spcPts val="200"/>
              </a:spcAft>
            </a:pPr>
            <a:endParaRPr lang="en-US"/>
          </a:p>
          <a:p>
            <a:pPr>
              <a:spcAft>
                <a:spcPts val="200"/>
              </a:spcAft>
            </a:pPr>
            <a:r>
              <a:rPr lang="en-US" b="0"/>
              <a:t>SAF helps reduce organizational risk by accelerating security with an framework that is </a:t>
            </a:r>
          </a:p>
          <a:p>
            <a:pPr marL="171450" indent="-171450">
              <a:spcAft>
                <a:spcPts val="200"/>
              </a:spcAft>
              <a:buFont typeface="Arial" panose="020B0604020202020204" pitchFamily="34" charset="0"/>
              <a:buChar char="•"/>
            </a:pPr>
            <a:r>
              <a:rPr lang="en-US" b="1"/>
              <a:t>Realistic </a:t>
            </a:r>
            <a:r>
              <a:rPr lang="en-US"/>
              <a:t>– based on real world </a:t>
            </a:r>
            <a:r>
              <a:rPr lang="en-US" b="0"/>
              <a:t>best practices and lessons learned from Microsoft and across our customers. </a:t>
            </a:r>
          </a:p>
          <a:p>
            <a:pPr marL="171450" indent="-171450">
              <a:spcAft>
                <a:spcPts val="200"/>
              </a:spcAft>
              <a:buFont typeface="Arial" panose="020B0604020202020204" pitchFamily="34" charset="0"/>
              <a:buChar char="•"/>
            </a:pPr>
            <a:r>
              <a:rPr lang="en-US" b="1"/>
              <a:t>Comprehensive - </a:t>
            </a:r>
            <a:r>
              <a:rPr lang="en-US" b="0"/>
              <a:t>to enable coordination and integration across all people/process/technology elements across your teams and tools. This comprehensive approach also helps dispel common misperceptions that any individual discipline of security is comprehensive and/or sufficient on its own without other important elements of security (networking, identity, </a:t>
            </a:r>
            <a:r>
              <a:rPr lang="en-US"/>
              <a:t>endpoint, infrastructure, </a:t>
            </a:r>
            <a:r>
              <a:rPr lang="en-US" b="0"/>
              <a:t>security operations, governance, IT, OT, IoT, applications, etc.). </a:t>
            </a:r>
          </a:p>
          <a:p>
            <a:pPr marL="171450" indent="-171450">
              <a:spcAft>
                <a:spcPts val="200"/>
              </a:spcAft>
              <a:buFont typeface="Arial" panose="020B0604020202020204" pitchFamily="34" charset="0"/>
              <a:buChar char="•"/>
            </a:pPr>
            <a:r>
              <a:rPr lang="en-US" b="1"/>
              <a:t>Modular - </a:t>
            </a:r>
            <a:r>
              <a:rPr lang="en-US" b="0"/>
              <a:t>so organizations can start anywhere to address urgent priorities and requirements. </a:t>
            </a:r>
          </a:p>
          <a:p>
            <a:pPr>
              <a:spcAft>
                <a:spcPts val="200"/>
              </a:spcAft>
            </a:pPr>
            <a:r>
              <a:rPr lang="en-US"/>
              <a:t>Being realistic, comprehensive, and modular allows organizations adopting the framework to be agile because they can move quickly/confidently on any individual recommendation or initiatives without </a:t>
            </a:r>
            <a:r>
              <a:rPr lang="en-US" b="0"/>
              <a:t>worrying that they will have to perform rework or duplicate work later (as it’s already aligned for you). </a:t>
            </a:r>
          </a:p>
          <a:p>
            <a:pPr>
              <a:spcAft>
                <a:spcPts val="200"/>
              </a:spcAft>
            </a:pPr>
            <a:endParaRPr lang="en-US">
              <a:highlight>
                <a:srgbClr val="FFFF00"/>
              </a:highlight>
            </a:endParaRPr>
          </a:p>
          <a:p>
            <a:pPr>
              <a:spcAft>
                <a:spcPts val="200"/>
              </a:spcAft>
            </a:pPr>
            <a:r>
              <a:rPr lang="en-US"/>
              <a:t>This diagram illustrates which roles in the organization are typically interested in which SAF workshops (though every organization and individual may have unique priorities and interests)</a:t>
            </a:r>
          </a:p>
          <a:p>
            <a:pPr>
              <a:spcAft>
                <a:spcPts val="200"/>
              </a:spcAft>
            </a:pPr>
            <a:endParaRPr lang="en-US"/>
          </a:p>
          <a:p>
            <a:pPr>
              <a:spcAft>
                <a:spcPts val="200"/>
              </a:spcAft>
            </a:pPr>
            <a:r>
              <a:rPr lang="en-US" b="0"/>
              <a:t>End to end security is covered from two different perspectives:</a:t>
            </a:r>
          </a:p>
          <a:p>
            <a:pPr marL="317800" indent="-317800">
              <a:spcAft>
                <a:spcPts val="200"/>
              </a:spcAft>
              <a:buFont typeface="Arial" panose="020B0604020202020204" pitchFamily="34" charset="0"/>
              <a:buChar char="•"/>
            </a:pPr>
            <a:r>
              <a:rPr lang="en-US" b="1"/>
              <a:t>Security Strategy and Program – </a:t>
            </a:r>
            <a:r>
              <a:rPr lang="en-US" b="0"/>
              <a:t>The </a:t>
            </a:r>
            <a:r>
              <a:rPr lang="en-US" b="0" i="1"/>
              <a:t>CISO Workshop </a:t>
            </a:r>
            <a:r>
              <a:rPr lang="en-US" b="0"/>
              <a:t>is primarily targeted </a:t>
            </a:r>
            <a:r>
              <a:rPr lang="en-US"/>
              <a:t>at technical and security leaders (frequently CIO/CISO titles and directors reporting to them) to help </a:t>
            </a:r>
          </a:p>
          <a:p>
            <a:pPr marL="317800" marR="0" lvl="0" indent="-317800" algn="l" defTabSz="914400" rtl="0" eaLnBrk="1" fontAlgn="auto" latinLnBrk="0" hangingPunct="1">
              <a:spcBef>
                <a:spcPts val="0"/>
              </a:spcBef>
              <a:spcAft>
                <a:spcPts val="200"/>
              </a:spcAft>
              <a:buClrTx/>
              <a:buSzTx/>
              <a:buFont typeface="Arial" panose="020B0604020202020204" pitchFamily="34" charset="0"/>
              <a:buChar char="•"/>
              <a:tabLst/>
              <a:defRPr/>
            </a:pPr>
            <a:r>
              <a:rPr lang="en-US" b="1">
                <a:solidFill>
                  <a:schemeClr val="tx1"/>
                </a:solidFill>
                <a:latin typeface="Segoe UI"/>
                <a:cs typeface="Segoe UI Semilight" panose="020B0402040204020203" pitchFamily="34" charset="0"/>
              </a:rPr>
              <a:t>Zero Trust Architecture – </a:t>
            </a:r>
            <a:r>
              <a:rPr lang="en-US" b="0">
                <a:solidFill>
                  <a:schemeClr val="tx1"/>
                </a:solidFill>
                <a:latin typeface="Segoe UI"/>
                <a:cs typeface="Segoe UI Semilight" panose="020B0402040204020203" pitchFamily="34" charset="0"/>
              </a:rPr>
              <a:t>The </a:t>
            </a:r>
            <a:r>
              <a:rPr lang="en-US" b="0" i="1"/>
              <a:t>Security ADS Module 1 </a:t>
            </a:r>
            <a:r>
              <a:rPr lang="en-US" b="0"/>
              <a:t>covers end to end security from a technical and architectural lens, and it primarily targeted at Security Architects, Technical Managers, Senior Technical Leads, IT Architects, and other roles that that work across technical security disciplines. This is a superset of the </a:t>
            </a:r>
            <a:r>
              <a:rPr lang="en-US" b="0" i="1">
                <a:cs typeface="Segoe UI Light" pitchFamily="34" charset="0"/>
              </a:rPr>
              <a:t>Microsoft Cybersecurity Reference Architectures (MCRA) </a:t>
            </a:r>
            <a:r>
              <a:rPr lang="en-US" b="0">
                <a:cs typeface="Segoe UI Light" pitchFamily="34" charset="0"/>
              </a:rPr>
              <a:t>that is also part of SAF and focuses on technical architecture diagrams and related content for end-to-end security. </a:t>
            </a:r>
            <a:endParaRPr lang="en-US" b="0"/>
          </a:p>
          <a:p>
            <a:pPr>
              <a:spcAft>
                <a:spcPts val="200"/>
              </a:spcAft>
            </a:pPr>
            <a:endParaRPr lang="en-US" b="1"/>
          </a:p>
          <a:p>
            <a:pPr>
              <a:spcAft>
                <a:spcPts val="200"/>
              </a:spcAft>
            </a:pPr>
            <a:r>
              <a:rPr lang="en-US" b="0"/>
              <a:t>The recommended </a:t>
            </a:r>
            <a:r>
              <a:rPr lang="en-US"/>
              <a:t>SAF strategy </a:t>
            </a:r>
            <a:r>
              <a:rPr lang="en-US" b="0"/>
              <a:t>is executed by five (5) discrete modernization initiatives that guide organizations through the work of building specific security outcomes (which support end to end security and integrate with each other). These are available as </a:t>
            </a:r>
            <a:r>
              <a:rPr lang="en-US" b="0" i="1"/>
              <a:t>topic summaries </a:t>
            </a:r>
            <a:r>
              <a:rPr lang="en-US" b="0"/>
              <a:t>(typically 1-2 hour conversation) as well as full workshops </a:t>
            </a:r>
            <a:r>
              <a:rPr lang="en-US" b="0" i="1"/>
              <a:t>Security Architecture Design Sessions </a:t>
            </a:r>
            <a:r>
              <a:rPr lang="en-US" b="0"/>
              <a:t>(Modules 2-6) that guide you through the technical architecture end state and journey including technical plans, metrics, and more. </a:t>
            </a:r>
          </a:p>
          <a:p>
            <a:pPr marL="171450" marR="0" lvl="0" indent="-171450" algn="l" defTabSz="914400" rtl="0" eaLnBrk="1" fontAlgn="auto" latinLnBrk="0" hangingPunct="1">
              <a:spcBef>
                <a:spcPts val="0"/>
              </a:spcBef>
              <a:spcAft>
                <a:spcPts val="200"/>
              </a:spcAft>
              <a:buClrTx/>
              <a:buSzTx/>
              <a:buFont typeface="Arial" panose="020B0604020202020204" pitchFamily="34" charset="0"/>
              <a:buChar char="•"/>
              <a:tabLst/>
              <a:defRPr/>
            </a:pPr>
            <a:r>
              <a:rPr lang="en-US" b="1">
                <a:solidFill>
                  <a:srgbClr val="000000"/>
                </a:solidFill>
                <a:latin typeface="Segoe Pro Semibold" panose="020B0702040504020203" pitchFamily="34" charset="0"/>
                <a:cs typeface="Segoe UI Semilight" panose="020B0402040204020203" pitchFamily="34" charset="0"/>
              </a:rPr>
              <a:t>Secure Identities and Access (2) </a:t>
            </a:r>
            <a:r>
              <a:rPr lang="en-US" b="1"/>
              <a:t>– </a:t>
            </a:r>
            <a:r>
              <a:rPr lang="en-US" b="0"/>
              <a:t>Access Control using Zero Trust and Security Service Edge (SSE) approaches</a:t>
            </a:r>
            <a:endParaRPr lang="en-US"/>
          </a:p>
          <a:p>
            <a:pPr marL="171450" marR="0" lvl="0" indent="-171450" algn="l" defTabSz="914400" rtl="0" eaLnBrk="1" fontAlgn="auto" latinLnBrk="0" hangingPunct="1">
              <a:spcBef>
                <a:spcPts val="0"/>
              </a:spcBef>
              <a:spcAft>
                <a:spcPts val="200"/>
              </a:spcAft>
              <a:buClrTx/>
              <a:buSzTx/>
              <a:buFont typeface="Arial" panose="020B0604020202020204" pitchFamily="34" charset="0"/>
              <a:buChar char="•"/>
              <a:tabLst/>
              <a:defRPr/>
            </a:pPr>
            <a:r>
              <a:rPr lang="en-US" b="1">
                <a:solidFill>
                  <a:srgbClr val="000000"/>
                </a:solidFill>
                <a:latin typeface="Segoe Pro Semibold" panose="020B0702040504020203" pitchFamily="34" charset="0"/>
                <a:cs typeface="Segoe UI Semilight" panose="020B0402040204020203" pitchFamily="34" charset="0"/>
              </a:rPr>
              <a:t>Modern Security Operations (SecOps/SOC) (3) </a:t>
            </a:r>
            <a:r>
              <a:rPr lang="en-US" b="1"/>
              <a:t>– </a:t>
            </a:r>
            <a:r>
              <a:rPr lang="en-US" b="0"/>
              <a:t>Security Operations (SecOps) / Security Operations Center (SOC) enabling you to rapidly respond to active attacks (aka realized risk)</a:t>
            </a:r>
            <a:endParaRPr lang="en-US" b="0">
              <a:solidFill>
                <a:srgbClr val="000000"/>
              </a:solidFill>
              <a:latin typeface="Segoe Pro Semibold" panose="020B0702040504020203" pitchFamily="34" charset="0"/>
              <a:cs typeface="Segoe UI Semilight" panose="020B0402040204020203" pitchFamily="34" charset="0"/>
            </a:endParaRPr>
          </a:p>
          <a:p>
            <a:pPr marL="171450" marR="0" lvl="0" indent="-171450" algn="l" defTabSz="914400" rtl="0" eaLnBrk="1" fontAlgn="auto" latinLnBrk="0" hangingPunct="1">
              <a:spcBef>
                <a:spcPts val="0"/>
              </a:spcBef>
              <a:spcAft>
                <a:spcPts val="200"/>
              </a:spcAft>
              <a:buClrTx/>
              <a:buSzTx/>
              <a:buFont typeface="Arial" panose="020B0604020202020204" pitchFamily="34" charset="0"/>
              <a:buChar char="•"/>
              <a:tabLst/>
              <a:defRPr/>
            </a:pPr>
            <a:r>
              <a:rPr lang="en-US" b="1">
                <a:solidFill>
                  <a:srgbClr val="000000"/>
                </a:solidFill>
                <a:latin typeface="Segoe Pro Semibold" panose="020B0702040504020203" pitchFamily="34" charset="0"/>
                <a:cs typeface="Segoe UI Semilight" panose="020B0402040204020203" pitchFamily="34" charset="0"/>
              </a:rPr>
              <a:t>Infrastructure &amp; Development Security (4) </a:t>
            </a:r>
            <a:r>
              <a:rPr lang="en-US" b="0"/>
              <a:t>– Infrastructure and Development to secure across hybrid environments spanning multi-cloud and on-premises </a:t>
            </a:r>
            <a:endParaRPr lang="en-US" b="0">
              <a:solidFill>
                <a:srgbClr val="000000"/>
              </a:solidFill>
              <a:latin typeface="Segoe Pro Semibold" panose="020B0702040504020203" pitchFamily="34" charset="0"/>
              <a:cs typeface="Segoe UI Semilight" panose="020B0402040204020203" pitchFamily="34" charset="0"/>
            </a:endParaRPr>
          </a:p>
          <a:p>
            <a:pPr marL="171450" marR="0" lvl="0" indent="-171450" algn="l" defTabSz="914400" rtl="0" eaLnBrk="1" fontAlgn="auto" latinLnBrk="0" hangingPunct="1">
              <a:spcBef>
                <a:spcPts val="0"/>
              </a:spcBef>
              <a:spcAft>
                <a:spcPts val="200"/>
              </a:spcAft>
              <a:buClrTx/>
              <a:buSzTx/>
              <a:buFont typeface="Arial" panose="020B0604020202020204" pitchFamily="34" charset="0"/>
              <a:buChar char="•"/>
              <a:tabLst/>
              <a:defRPr/>
            </a:pPr>
            <a:r>
              <a:rPr lang="en-US" b="1">
                <a:solidFill>
                  <a:srgbClr val="000000"/>
                </a:solidFill>
                <a:latin typeface="Segoe Pro Semibold" panose="020B0702040504020203" pitchFamily="34" charset="0"/>
                <a:cs typeface="Segoe UI Semilight" panose="020B0402040204020203" pitchFamily="34" charset="0"/>
              </a:rPr>
              <a:t>Data Security &amp; Governance (5) – </a:t>
            </a:r>
            <a:r>
              <a:rPr lang="en-US" b="0"/>
              <a:t>Focusing on protect data, a key business asset.</a:t>
            </a:r>
            <a:endParaRPr lang="en-US" b="0">
              <a:solidFill>
                <a:srgbClr val="000000"/>
              </a:solidFill>
              <a:latin typeface="Segoe Pro Semibold" panose="020B0702040504020203" pitchFamily="34" charset="0"/>
              <a:cs typeface="Segoe UI Semilight" panose="020B0402040204020203" pitchFamily="34" charset="0"/>
            </a:endParaRPr>
          </a:p>
          <a:p>
            <a:pPr marL="171450" marR="0" lvl="0" indent="-171450" algn="l" defTabSz="914400" rtl="0" eaLnBrk="1" fontAlgn="auto" latinLnBrk="0" hangingPunct="1">
              <a:spcBef>
                <a:spcPts val="0"/>
              </a:spcBef>
              <a:spcAft>
                <a:spcPts val="200"/>
              </a:spcAft>
              <a:buClrTx/>
              <a:buSzTx/>
              <a:buFont typeface="Arial" panose="020B0604020202020204" pitchFamily="34" charset="0"/>
              <a:buChar char="•"/>
              <a:tabLst/>
              <a:defRPr/>
            </a:pPr>
            <a:r>
              <a:rPr lang="en-US" b="1">
                <a:solidFill>
                  <a:srgbClr val="000000"/>
                </a:solidFill>
                <a:latin typeface="Segoe Pro Semibold" panose="020B0702040504020203" pitchFamily="34" charset="0"/>
                <a:cs typeface="Segoe UI Semilight" panose="020B0402040204020203" pitchFamily="34" charset="0"/>
              </a:rPr>
              <a:t>IoT and OT Security (6) – </a:t>
            </a:r>
            <a:r>
              <a:rPr lang="en-US" b="0">
                <a:solidFill>
                  <a:srgbClr val="000000"/>
                </a:solidFill>
                <a:latin typeface="Segoe Pro Semibold" panose="020B0702040504020203" pitchFamily="34" charset="0"/>
                <a:cs typeface="Segoe UI Semilight" panose="020B0402040204020203" pitchFamily="34" charset="0"/>
              </a:rPr>
              <a:t>focused on </a:t>
            </a:r>
            <a:r>
              <a:rPr lang="en-US" b="0" kern="1200">
                <a:solidFill>
                  <a:schemeClr val="tx1"/>
                </a:solidFill>
              </a:rPr>
              <a:t>Internet of things (IoT) and Operational Technology (OT) for computers that interact with physical processes and the physical world. OT is sometimes referred to as industrial control systems (ICS) or Supervisory Control and Data Acquisition (SCADA) technology).</a:t>
            </a:r>
            <a:endParaRPr lang="en-US" b="0">
              <a:solidFill>
                <a:srgbClr val="000000"/>
              </a:solidFill>
            </a:endParaRPr>
          </a:p>
          <a:p>
            <a:pPr marL="0" indent="0" algn="just" defTabSz="1728931">
              <a:spcAft>
                <a:spcPts val="200"/>
              </a:spcAft>
              <a:buFont typeface="Arial" panose="020B0604020202020204" pitchFamily="34" charset="0"/>
              <a:buNone/>
              <a:defRPr/>
            </a:pPr>
            <a:endParaRPr lang="en-US" b="0">
              <a:cs typeface="Segoe UI Light" pitchFamily="34" charset="0"/>
            </a:endParaRPr>
          </a:p>
          <a:p>
            <a:pPr marL="0" marR="0" lvl="0" indent="0" algn="l" defTabSz="1728931" rtl="0" eaLnBrk="1" fontAlgn="auto" latinLnBrk="0" hangingPunct="1">
              <a:spcBef>
                <a:spcPts val="0"/>
              </a:spcBef>
              <a:spcAft>
                <a:spcPts val="200"/>
              </a:spcAft>
              <a:buClrTx/>
              <a:buSzTx/>
              <a:buFont typeface="Arial" panose="020B0604020202020204" pitchFamily="34" charset="0"/>
              <a:buNone/>
              <a:tabLst/>
              <a:defRPr/>
            </a:pPr>
            <a:r>
              <a:rPr lang="en-US" b="0" i="0">
                <a:cs typeface="Segoe UI Light" pitchFamily="34" charset="0"/>
              </a:rPr>
              <a:t>Microsoft can also help a</a:t>
            </a:r>
            <a:r>
              <a:rPr lang="en-US" b="0" i="0">
                <a:solidFill>
                  <a:srgbClr val="000000"/>
                </a:solidFill>
                <a:latin typeface="Segoe UI Semilight" panose="020B0402040204020203" pitchFamily="34" charset="0"/>
                <a:cs typeface="Segoe UI Semilight" panose="020B0402040204020203" pitchFamily="34" charset="0"/>
              </a:rPr>
              <a:t>ssess your current plans, configurations, and operations for Microsoft security capabilities</a:t>
            </a:r>
          </a:p>
        </p:txBody>
      </p:sp>
      <p:sp>
        <p:nvSpPr>
          <p:cNvPr id="4" name="Slide Number Placeholder 3"/>
          <p:cNvSpPr>
            <a:spLocks noGrp="1"/>
          </p:cNvSpPr>
          <p:nvPr>
            <p:ph type="sldNum" sz="quarter" idx="5"/>
          </p:nvPr>
        </p:nvSpPr>
        <p:spPr/>
        <p:txBody>
          <a:bodyPr/>
          <a:lstStyle/>
          <a:p>
            <a:pPr marL="0" marR="0" lvl="0" indent="0" algn="r" defTabSz="1694932" rtl="0" eaLnBrk="1" fontAlgn="auto" latinLnBrk="0" hangingPunct="1">
              <a:lnSpc>
                <a:spcPct val="100000"/>
              </a:lnSpc>
              <a:spcBef>
                <a:spcPts val="0"/>
              </a:spcBef>
              <a:spcAft>
                <a:spcPts val="0"/>
              </a:spcAft>
              <a:buClrTx/>
              <a:buSzTx/>
              <a:buFontTx/>
              <a:buNone/>
              <a:tabLst/>
              <a:defRPr/>
            </a:pPr>
            <a:fld id="{D76E7F59-4757-4900-8133-C3F65499925C}" type="slidenum">
              <a:rPr kumimoji="0" lang="en-US" sz="2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1694932" rtl="0" eaLnBrk="1" fontAlgn="auto" latinLnBrk="0" hangingPunct="1">
                <a:lnSpc>
                  <a:spcPct val="100000"/>
                </a:lnSpc>
                <a:spcBef>
                  <a:spcPts val="0"/>
                </a:spcBef>
                <a:spcAft>
                  <a:spcPts val="0"/>
                </a:spcAft>
                <a:buClrTx/>
                <a:buSzTx/>
                <a:buFontTx/>
                <a:buNone/>
                <a:tabLst/>
                <a:defRPr/>
              </a:pPr>
              <a:t>7</a:t>
            </a:fld>
            <a:endParaRPr kumimoji="0" lang="en-US" sz="2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210573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32742" rtl="0" eaLnBrk="1" fontAlgn="auto" latinLnBrk="0" hangingPunct="1">
              <a:lnSpc>
                <a:spcPct val="90000"/>
              </a:lnSpc>
              <a:spcBef>
                <a:spcPts val="0"/>
              </a:spcBef>
              <a:spcAft>
                <a:spcPts val="340"/>
              </a:spcAft>
              <a:buClrTx/>
              <a:buSzTx/>
              <a:buFontTx/>
              <a:buNone/>
              <a:tabLst/>
              <a:defRPr/>
            </a:pPr>
            <a:r>
              <a:rPr lang="en-US" sz="800" b="1">
                <a:latin typeface="Segoe UI" panose="020B0502040204020203" pitchFamily="34" charset="0"/>
                <a:cs typeface="Segoe UI" panose="020B0502040204020203" pitchFamily="34" charset="0"/>
              </a:rPr>
              <a:t>Key Takeaway: </a:t>
            </a:r>
            <a:r>
              <a:rPr lang="en-US" sz="800" b="0">
                <a:latin typeface="Segoe UI" panose="020B0502040204020203" pitchFamily="34" charset="0"/>
                <a:cs typeface="Segoe UI" panose="020B0502040204020203" pitchFamily="34" charset="0"/>
              </a:rPr>
              <a:t>Attackers (and the threats they present to organizations) continuously evolve and change</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800"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0">
                <a:latin typeface="Segoe UI" panose="020B0502040204020203" pitchFamily="34" charset="0"/>
                <a:cs typeface="Segoe UI" panose="020B0502040204020203" pitchFamily="34" charset="0"/>
              </a:rPr>
              <a:t>There are two dimensions to this continuous changes– </a:t>
            </a:r>
            <a:r>
              <a:rPr lang="en-US" sz="800" b="1">
                <a:latin typeface="Segoe UI" panose="020B0502040204020203" pitchFamily="34" charset="0"/>
                <a:cs typeface="Segoe UI" panose="020B0502040204020203" pitchFamily="34" charset="0"/>
              </a:rPr>
              <a:t>leading edge </a:t>
            </a:r>
            <a:r>
              <a:rPr lang="en-US" sz="800" b="0">
                <a:latin typeface="Segoe UI" panose="020B0502040204020203" pitchFamily="34" charset="0"/>
                <a:cs typeface="Segoe UI" panose="020B0502040204020203" pitchFamily="34" charset="0"/>
              </a:rPr>
              <a:t>innovation that changes what is possible, and </a:t>
            </a:r>
            <a:r>
              <a:rPr lang="en-US" sz="800" b="1">
                <a:latin typeface="Segoe UI" panose="020B0502040204020203" pitchFamily="34" charset="0"/>
                <a:cs typeface="Segoe UI" panose="020B0502040204020203" pitchFamily="34" charset="0"/>
              </a:rPr>
              <a:t>commoditization </a:t>
            </a:r>
            <a:r>
              <a:rPr lang="en-US" sz="800" b="0">
                <a:latin typeface="Segoe UI" panose="020B0502040204020203" pitchFamily="34" charset="0"/>
                <a:cs typeface="Segoe UI" panose="020B0502040204020203" pitchFamily="34" charset="0"/>
              </a:rPr>
              <a:t>that makes sophisticated techniques available to more attackers</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800"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0" i="1">
                <a:latin typeface="Segoe UI" panose="020B0502040204020203" pitchFamily="34" charset="0"/>
                <a:cs typeface="Segoe UI" panose="020B0502040204020203" pitchFamily="34" charset="0"/>
              </a:rPr>
              <a:t>This continuous change makes it urgent to adopt an </a:t>
            </a:r>
            <a:r>
              <a:rPr lang="en-US" sz="800" b="1" i="1" u="sng">
                <a:latin typeface="Segoe UI" panose="020B0502040204020203" pitchFamily="34" charset="0"/>
                <a:cs typeface="Segoe UI" panose="020B0502040204020203" pitchFamily="34" charset="0"/>
              </a:rPr>
              <a:t>agile security</a:t>
            </a:r>
            <a:r>
              <a:rPr lang="en-US" sz="800" b="1" i="1" u="none">
                <a:latin typeface="Segoe UI" panose="020B0502040204020203" pitchFamily="34" charset="0"/>
                <a:cs typeface="Segoe UI" panose="020B0502040204020203" pitchFamily="34" charset="0"/>
              </a:rPr>
              <a:t> </a:t>
            </a:r>
            <a:r>
              <a:rPr lang="en-US" sz="800" b="0" i="1">
                <a:latin typeface="Segoe UI" panose="020B0502040204020203" pitchFamily="34" charset="0"/>
                <a:cs typeface="Segoe UI" panose="020B0502040204020203" pitchFamily="34" charset="0"/>
              </a:rPr>
              <a:t>approach using a Zero Trust principles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800" b="0" i="1">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1">
                <a:latin typeface="Segoe UI" panose="020B0502040204020203" pitchFamily="34" charset="0"/>
                <a:cs typeface="Segoe UI" panose="020B0502040204020203" pitchFamily="34" charset="0"/>
              </a:rPr>
              <a:t>Leading edge </a:t>
            </a:r>
            <a:r>
              <a:rPr lang="en-US" sz="800" b="0">
                <a:latin typeface="Segoe UI" panose="020B0502040204020203" pitchFamily="34" charset="0"/>
                <a:cs typeface="Segoe UI" panose="020B0502040204020203" pitchFamily="34" charset="0"/>
              </a:rPr>
              <a:t>attack groups are constantly researching new sophisticated methods to attack organizations, hide those attacks, and monetize successful attacks. Many of these groups have longer term goals (e.g. nation states developing the ability to disrupt another country’s economy to deter diplomatic/other action) so they tend to focus on stealth to hinder detection and investigation.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800"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0">
                <a:latin typeface="Segoe UI" panose="020B0502040204020203" pitchFamily="34" charset="0"/>
                <a:cs typeface="Segoe UI" panose="020B0502040204020203" pitchFamily="34" charset="0"/>
              </a:rPr>
              <a:t>Additionally, security researchers also move the leading edge forward by trying to find new attack techniques so defenders can get ahead of these advanced attacks and protect themselves proactively.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800" b="0" i="1">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1">
                <a:latin typeface="Segoe UI" panose="020B0502040204020203" pitchFamily="34" charset="0"/>
                <a:cs typeface="Segoe UI" panose="020B0502040204020203" pitchFamily="34" charset="0"/>
              </a:rPr>
              <a:t>CLICK 1 - Commoditization</a:t>
            </a: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0">
                <a:latin typeface="Segoe UI" panose="020B0502040204020203" pitchFamily="34" charset="0"/>
                <a:cs typeface="Segoe UI" panose="020B0502040204020203" pitchFamily="34" charset="0"/>
              </a:rPr>
              <a:t>These sophisticated attack techniques are later made available to many more attackers through the sale/release of those new attack tools, copycat tools that copy or imitate the originals, inclusion of new techniques into attack kits, and other means</a:t>
            </a: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0">
                <a:latin typeface="Segoe UI" panose="020B0502040204020203" pitchFamily="34" charset="0"/>
                <a:cs typeface="Segoe UI" panose="020B0502040204020203" pitchFamily="34" charset="0"/>
              </a:rPr>
              <a:t>Sometimes this takes months or years for a technique to become widely available, sometimes only hours.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800"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0">
                <a:latin typeface="Segoe UI" panose="020B0502040204020203" pitchFamily="34" charset="0"/>
                <a:cs typeface="Segoe UI" panose="020B0502040204020203" pitchFamily="34" charset="0"/>
              </a:rPr>
              <a:t>Sometimes we even see advanced attackers use commodity toolkits to hide their activities and pretend to be less sophisticated groups (to call less attention to themselves).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800"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1">
                <a:latin typeface="Segoe UI" panose="020B0502040204020203" pitchFamily="34" charset="0"/>
                <a:ea typeface="Segoe UI" panose="020B0502040204020203" pitchFamily="34" charset="0"/>
                <a:cs typeface="Segoe UI" panose="020B0502040204020203" pitchFamily="34" charset="0"/>
              </a:rPr>
              <a:t>CLICK 2 - Agile Security is required to keep up with continuous changes</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800"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0">
                <a:latin typeface="Segoe UI" panose="020B0502040204020203" pitchFamily="34" charset="0"/>
                <a:cs typeface="Segoe UI" panose="020B0502040204020203" pitchFamily="34" charset="0"/>
              </a:rPr>
              <a:t>In addition to the threat landscape continuously changing, so too are business models and technical platforms like cloud services.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800"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0">
                <a:latin typeface="Segoe UI" panose="020B0502040204020203" pitchFamily="34" charset="0"/>
                <a:cs typeface="Segoe UI" panose="020B0502040204020203" pitchFamily="34" charset="0"/>
              </a:rPr>
              <a:t>This combination of continuous changes makes it urgent for organizations to adopt a modern </a:t>
            </a:r>
            <a:r>
              <a:rPr lang="en-US" sz="800" b="1">
                <a:latin typeface="Segoe UI" panose="020B0502040204020203" pitchFamily="34" charset="0"/>
                <a:cs typeface="Segoe UI" panose="020B0502040204020203" pitchFamily="34" charset="0"/>
              </a:rPr>
              <a:t>agile security </a:t>
            </a:r>
            <a:r>
              <a:rPr lang="en-US" sz="800" b="0">
                <a:latin typeface="Segoe UI" panose="020B0502040204020203" pitchFamily="34" charset="0"/>
                <a:cs typeface="Segoe UI" panose="020B0502040204020203" pitchFamily="34" charset="0"/>
              </a:rPr>
              <a:t>approach based on Zero Trust principles to keep up with changes that is</a:t>
            </a:r>
          </a:p>
          <a:p>
            <a:pPr marL="171450" marR="0" lvl="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800" b="1">
                <a:latin typeface="Segoe UI" panose="020B0502040204020203" pitchFamily="34" charset="0"/>
                <a:cs typeface="Segoe UI" panose="020B0502040204020203" pitchFamily="34" charset="0"/>
              </a:rPr>
              <a:t>asset/data-centric</a:t>
            </a:r>
            <a:r>
              <a:rPr lang="en-US" sz="800" b="0">
                <a:latin typeface="Segoe UI" panose="020B0502040204020203" pitchFamily="34" charset="0"/>
                <a:cs typeface="Segoe UI" panose="020B0502040204020203" pitchFamily="34" charset="0"/>
              </a:rPr>
              <a:t> (instead of network centric) to protect business assets wherever they go</a:t>
            </a:r>
          </a:p>
          <a:p>
            <a:pPr marL="171450" marR="0" lvl="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800" b="1">
                <a:latin typeface="Segoe UI" panose="020B0502040204020203" pitchFamily="34" charset="0"/>
                <a:cs typeface="Segoe UI" panose="020B0502040204020203" pitchFamily="34" charset="0"/>
              </a:rPr>
              <a:t>technically diverse </a:t>
            </a:r>
            <a:r>
              <a:rPr lang="en-US" sz="800" b="0">
                <a:latin typeface="Segoe UI" panose="020B0502040204020203" pitchFamily="34" charset="0"/>
                <a:cs typeface="Segoe UI" panose="020B0502040204020203" pitchFamily="34" charset="0"/>
              </a:rPr>
              <a:t>to use whatever security controls are necessary (identity, application, device, etc.) rather than focusing myopically on network security as has been common in previous years. </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800"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800" b="0">
                <a:latin typeface="Segoe UI" panose="020B0502040204020203" pitchFamily="34" charset="0"/>
                <a:cs typeface="Segoe UI" panose="020B0502040204020203" pitchFamily="34" charset="0"/>
              </a:rPr>
              <a:t>Organizations that don’t have an agile security approach will experience higher impact and frequency of cybersecurity incidents that cause increased business risk. </a:t>
            </a:r>
          </a:p>
        </p:txBody>
      </p:sp>
      <p:sp>
        <p:nvSpPr>
          <p:cNvPr id="4" name="Header Placeholder 3"/>
          <p:cNvSpPr>
            <a:spLocks noGrp="1"/>
          </p:cNvSpPr>
          <p:nvPr>
            <p:ph type="hdr" sz="quarter"/>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582349" marR="0" lvl="0" indent="0" algn="l" defTabSz="931451"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AF558CAF-ED4A-48B5-B365-EB5B674553D1}"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12/1/2023 12:04 PM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28063765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1000" b="1">
                <a:effectLst/>
                <a:latin typeface="Segoe UI" panose="020B0502040204020203" pitchFamily="34" charset="0"/>
                <a:ea typeface="Calibri" panose="020F0502020204030204" pitchFamily="34" charset="0"/>
                <a:cs typeface="Segoe UI" panose="020B0502040204020203" pitchFamily="34" charset="0"/>
              </a:rPr>
              <a:t>Key Takeaway: </a:t>
            </a:r>
            <a:r>
              <a:rPr lang="en-US" sz="1000" b="0">
                <a:effectLst/>
                <a:latin typeface="Segoe UI" panose="020B0502040204020203" pitchFamily="34" charset="0"/>
                <a:ea typeface="Calibri" panose="020F0502020204030204" pitchFamily="34" charset="0"/>
                <a:cs typeface="Segoe UI" panose="020B0502040204020203" pitchFamily="34" charset="0"/>
              </a:rPr>
              <a:t>Continuously evolving threats require security to focus on consistency, visibility, prioritization, and continuous learning. </a:t>
            </a:r>
          </a:p>
          <a:p>
            <a:pPr marL="0" marR="0">
              <a:lnSpc>
                <a:spcPct val="107000"/>
              </a:lnSpc>
              <a:spcBef>
                <a:spcPts val="0"/>
              </a:spcBef>
              <a:spcAft>
                <a:spcPts val="800"/>
              </a:spcAft>
            </a:pPr>
            <a:endParaRPr lang="en-US" sz="1000" b="0">
              <a:effectLst/>
              <a:latin typeface="Segoe UI" panose="020B0502040204020203" pitchFamily="34" charset="0"/>
              <a:ea typeface="Calibri" panose="020F0502020204030204" pitchFamily="34" charset="0"/>
              <a:cs typeface="Segoe UI" panose="020B0502040204020203" pitchFamily="34" charset="0"/>
            </a:endParaRPr>
          </a:p>
          <a:p>
            <a:pPr marL="0" marR="0">
              <a:lnSpc>
                <a:spcPct val="107000"/>
              </a:lnSpc>
              <a:spcBef>
                <a:spcPts val="0"/>
              </a:spcBef>
              <a:spcAft>
                <a:spcPts val="800"/>
              </a:spcAft>
            </a:pPr>
            <a:r>
              <a:rPr lang="en-US" sz="1000" b="1">
                <a:effectLst/>
                <a:latin typeface="Segoe UI" panose="020B0502040204020203" pitchFamily="34" charset="0"/>
                <a:ea typeface="Calibri" panose="020F0502020204030204" pitchFamily="34" charset="0"/>
                <a:cs typeface="Segoe UI" panose="020B0502040204020203" pitchFamily="34" charset="0"/>
              </a:rPr>
              <a:t>Attack Chain Models - </a:t>
            </a:r>
            <a:r>
              <a:rPr lang="en-US" sz="1000" b="0">
                <a:effectLst/>
                <a:latin typeface="Segoe UI" panose="020B0502040204020203" pitchFamily="34" charset="0"/>
                <a:ea typeface="Calibri" panose="020F0502020204030204" pitchFamily="34" charset="0"/>
                <a:cs typeface="Segoe UI" panose="020B0502040204020203" pitchFamily="34" charset="0"/>
              </a:rPr>
              <a:t>Security is a team sport across business, technology, and security teams so it’s critical to have clear and consistent communications on attacks. Attacks are a central guiding source of insights, so you need clear frameworks and terminology to guide both high level strategy discussions with leaders (like the PETE model) as well as detailed technical planning discussions among technical professionals (like MITRE Attack Framework)</a:t>
            </a:r>
          </a:p>
          <a:p>
            <a:pPr marL="0" marR="0">
              <a:lnSpc>
                <a:spcPct val="107000"/>
              </a:lnSpc>
              <a:spcBef>
                <a:spcPts val="0"/>
              </a:spcBef>
              <a:spcAft>
                <a:spcPts val="800"/>
              </a:spcAft>
            </a:pPr>
            <a:endParaRPr lang="en-US" sz="1000" b="0">
              <a:effectLst/>
              <a:latin typeface="Segoe UI" panose="020B0502040204020203" pitchFamily="34" charset="0"/>
              <a:ea typeface="Calibri" panose="020F0502020204030204" pitchFamily="34" charset="0"/>
              <a:cs typeface="Segoe UI" panose="020B0502040204020203" pitchFamily="34" charset="0"/>
            </a:endParaRPr>
          </a:p>
          <a:p>
            <a:pPr marL="0" marR="0">
              <a:lnSpc>
                <a:spcPct val="107000"/>
              </a:lnSpc>
              <a:spcBef>
                <a:spcPts val="0"/>
              </a:spcBef>
              <a:spcAft>
                <a:spcPts val="800"/>
              </a:spcAft>
            </a:pPr>
            <a:r>
              <a:rPr lang="en-US" sz="1000" b="1">
                <a:latin typeface="Segoe UI" panose="020B0502040204020203" pitchFamily="34" charset="0"/>
                <a:cs typeface="Segoe UI" panose="020B0502040204020203" pitchFamily="34" charset="0"/>
              </a:rPr>
              <a:t>Broad &amp; Deep Visibility –</a:t>
            </a:r>
            <a:r>
              <a:rPr lang="en-US" sz="1000">
                <a:latin typeface="Segoe UI" panose="020B0502040204020203" pitchFamily="34" charset="0"/>
                <a:cs typeface="Segoe UI" panose="020B0502040204020203" pitchFamily="34" charset="0"/>
              </a:rPr>
              <a:t> Organizations need end to end visibility across both external attacks and insider risk to ensure they know what is happening to their business assets</a:t>
            </a:r>
            <a:endParaRPr lang="en-US" sz="1000" b="0">
              <a:effectLst/>
              <a:latin typeface="Segoe UI" panose="020B0502040204020203" pitchFamily="34" charset="0"/>
              <a:ea typeface="Calibri" panose="020F0502020204030204" pitchFamily="34" charset="0"/>
              <a:cs typeface="Segoe UI" panose="020B0502040204020203" pitchFamily="34" charset="0"/>
            </a:endParaRP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en-US" sz="1000" b="0" i="1">
                <a:effectLst/>
                <a:latin typeface="Segoe UI" panose="020B0502040204020203" pitchFamily="34" charset="0"/>
                <a:ea typeface="Calibri" panose="020F0502020204030204" pitchFamily="34" charset="0"/>
                <a:cs typeface="Segoe UI" panose="020B0502040204020203" pitchFamily="34" charset="0"/>
              </a:rPr>
              <a:t>Quality before quantity – </a:t>
            </a:r>
            <a:r>
              <a:rPr lang="en-US" sz="1000" b="0">
                <a:effectLst/>
                <a:latin typeface="Segoe UI" panose="020B0502040204020203" pitchFamily="34" charset="0"/>
                <a:ea typeface="Calibri" panose="020F0502020204030204" pitchFamily="34" charset="0"/>
                <a:cs typeface="Segoe UI" panose="020B0502040204020203" pitchFamily="34" charset="0"/>
              </a:rPr>
              <a:t>This is a lot of visibility to work on, so the question of whether to focus on quality or quantity often comes up. In almost all cases, we recommend focusing on quality first as actionable useful information (even if incomplete) allows organizations to immediately reduce some risk, whereas raw data in higher quantities typically creates a work burden without driving results. </a:t>
            </a:r>
          </a:p>
          <a:p>
            <a:pPr marL="0" marR="0">
              <a:lnSpc>
                <a:spcPct val="107000"/>
              </a:lnSpc>
              <a:spcBef>
                <a:spcPts val="0"/>
              </a:spcBef>
              <a:spcAft>
                <a:spcPts val="800"/>
              </a:spcAft>
            </a:pPr>
            <a:endParaRPr lang="en-US" sz="1000" b="1">
              <a:effectLst/>
              <a:latin typeface="Segoe UI" panose="020B0502040204020203" pitchFamily="34" charset="0"/>
              <a:ea typeface="Calibri" panose="020F0502020204030204" pitchFamily="34" charset="0"/>
              <a:cs typeface="Segoe UI" panose="020B0502040204020203" pitchFamily="34" charset="0"/>
            </a:endParaRPr>
          </a:p>
          <a:p>
            <a:pPr marL="0" marR="0">
              <a:lnSpc>
                <a:spcPct val="107000"/>
              </a:lnSpc>
              <a:spcBef>
                <a:spcPts val="0"/>
              </a:spcBef>
              <a:spcAft>
                <a:spcPts val="800"/>
              </a:spcAft>
            </a:pPr>
            <a:r>
              <a:rPr lang="en-US" sz="1000" b="1">
                <a:effectLst/>
                <a:latin typeface="Segoe UI" panose="020B0502040204020203" pitchFamily="34" charset="0"/>
                <a:ea typeface="Calibri" panose="020F0502020204030204" pitchFamily="34" charset="0"/>
                <a:cs typeface="Segoe UI" panose="020B0502040204020203" pitchFamily="34" charset="0"/>
              </a:rPr>
              <a:t>Ransomware and Extortion </a:t>
            </a:r>
            <a:r>
              <a:rPr lang="en-US" sz="1000" b="0">
                <a:effectLst/>
                <a:latin typeface="Segoe UI" panose="020B0502040204020203" pitchFamily="34" charset="0"/>
                <a:ea typeface="Calibri" panose="020F0502020204030204" pitchFamily="34" charset="0"/>
                <a:cs typeface="Segoe UI" panose="020B0502040204020203" pitchFamily="34" charset="0"/>
              </a:rPr>
              <a:t>– The most damaging and common attacks to organizations are extortion based attacks (often using ransomware techniques). The mitigations for these should be influencing the top security investment priorities at organizations until they have developed basic capabilities to mitigate them including</a:t>
            </a:r>
          </a:p>
          <a:p>
            <a:pPr marL="228600" marR="0" indent="-228600">
              <a:lnSpc>
                <a:spcPct val="107000"/>
              </a:lnSpc>
              <a:spcBef>
                <a:spcPts val="0"/>
              </a:spcBef>
              <a:spcAft>
                <a:spcPts val="800"/>
              </a:spcAft>
              <a:buFont typeface="+mj-lt"/>
              <a:buAutoNum type="arabicPeriod"/>
            </a:pPr>
            <a:r>
              <a:rPr lang="en-US" sz="1000" b="1">
                <a:effectLst/>
                <a:latin typeface="Segoe UI" panose="020B0502040204020203" pitchFamily="34" charset="0"/>
                <a:ea typeface="Calibri" panose="020F0502020204030204" pitchFamily="34" charset="0"/>
                <a:cs typeface="Segoe UI" panose="020B0502040204020203" pitchFamily="34" charset="0"/>
              </a:rPr>
              <a:t>Recover from attacks without paying</a:t>
            </a:r>
          </a:p>
          <a:p>
            <a:pPr marL="228600" marR="0" indent="-228600">
              <a:lnSpc>
                <a:spcPct val="107000"/>
              </a:lnSpc>
              <a:spcBef>
                <a:spcPts val="0"/>
              </a:spcBef>
              <a:spcAft>
                <a:spcPts val="800"/>
              </a:spcAft>
              <a:buFont typeface="+mj-lt"/>
              <a:buAutoNum type="arabicPeriod"/>
            </a:pPr>
            <a:r>
              <a:rPr lang="en-US" sz="1000" b="1">
                <a:effectLst/>
                <a:latin typeface="Segoe UI" panose="020B0502040204020203" pitchFamily="34" charset="0"/>
                <a:ea typeface="Calibri" panose="020F0502020204030204" pitchFamily="34" charset="0"/>
                <a:cs typeface="Segoe UI" panose="020B0502040204020203" pitchFamily="34" charset="0"/>
              </a:rPr>
              <a:t>Limiting attackers' ability to compromise privileged accounts</a:t>
            </a:r>
          </a:p>
        </p:txBody>
      </p:sp>
      <p:sp>
        <p:nvSpPr>
          <p:cNvPr id="4" name="Slide Number Placeholder 3"/>
          <p:cNvSpPr>
            <a:spLocks noGrp="1"/>
          </p:cNvSpPr>
          <p:nvPr>
            <p:ph type="sldNum" sz="quarter" idx="5"/>
          </p:nvPr>
        </p:nvSpPr>
        <p:spPr/>
        <p:txBody>
          <a:bodyPr/>
          <a:lstStyle/>
          <a:p>
            <a:fld id="{6C5F0116-7EDC-49C8-BA78-CF3BC129AB89}" type="slidenum">
              <a:rPr lang="en-US" smtClean="0"/>
              <a:t>71</a:t>
            </a:fld>
            <a:endParaRPr lang="en-US"/>
          </a:p>
        </p:txBody>
      </p:sp>
    </p:spTree>
    <p:extLst>
      <p:ext uri="{BB962C8B-B14F-4D97-AF65-F5344CB8AC3E}">
        <p14:creationId xmlns:p14="http://schemas.microsoft.com/office/powerpoint/2010/main" val="356622847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a:effectLst/>
                <a:latin typeface="Segoe UI" panose="020B0502040204020203" pitchFamily="34" charset="0"/>
                <a:ea typeface="Calibri" panose="020F0502020204030204" pitchFamily="34" charset="0"/>
                <a:cs typeface="Segoe UI" panose="020B0502040204020203" pitchFamily="34" charset="0"/>
              </a:rPr>
              <a:t>Key Takeaway: </a:t>
            </a:r>
            <a:r>
              <a:rPr lang="en-US" sz="1100" b="0">
                <a:effectLst/>
                <a:latin typeface="Segoe UI" panose="020B0502040204020203" pitchFamily="34" charset="0"/>
                <a:ea typeface="Calibri" panose="020F0502020204030204" pitchFamily="34" charset="0"/>
                <a:cs typeface="Segoe UI" panose="020B0502040204020203" pitchFamily="34" charset="0"/>
              </a:rPr>
              <a:t>Organizations need to think </a:t>
            </a:r>
            <a:r>
              <a:rPr lang="en-US" sz="1100" b="0">
                <a:latin typeface="Segoe UI" panose="020B0502040204020203" pitchFamily="34" charset="0"/>
                <a:cs typeface="Segoe UI" panose="020B0502040204020203" pitchFamily="34" charset="0"/>
              </a:rPr>
              <a:t>across all stages of an attack chain and balance investments across them</a:t>
            </a:r>
            <a:endParaRPr lang="en-US" sz="1100" b="0">
              <a:effectLst/>
              <a:latin typeface="Segoe UI" panose="020B0502040204020203" pitchFamily="34" charset="0"/>
              <a:ea typeface="Calibri" panose="020F0502020204030204" pitchFamily="34" charset="0"/>
              <a:cs typeface="Segoe UI" panose="020B0502040204020203" pitchFamily="34" charset="0"/>
            </a:endParaRPr>
          </a:p>
          <a:p>
            <a:endParaRPr lang="en-US" sz="11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a:effectLst/>
                <a:latin typeface="Segoe UI" panose="020B0502040204020203" pitchFamily="34" charset="0"/>
                <a:ea typeface="Calibri" panose="020F0502020204030204" pitchFamily="34" charset="0"/>
                <a:cs typeface="Segoe UI" panose="020B0502040204020203" pitchFamily="34" charset="0"/>
              </a:rPr>
              <a:t>Security is a team sport </a:t>
            </a:r>
            <a:r>
              <a:rPr lang="en-US" sz="1100" b="0">
                <a:effectLst/>
                <a:latin typeface="Segoe UI" panose="020B0502040204020203" pitchFamily="34" charset="0"/>
                <a:ea typeface="Calibri" panose="020F0502020204030204" pitchFamily="34" charset="0"/>
                <a:cs typeface="Segoe UI" panose="020B0502040204020203" pitchFamily="34" charset="0"/>
              </a:rPr>
              <a:t>across business, technology, and security teams so it’s critical to have </a:t>
            </a:r>
            <a:r>
              <a:rPr lang="en-US" sz="1100" b="0" i="1">
                <a:effectLst/>
                <a:latin typeface="Segoe UI" panose="020B0502040204020203" pitchFamily="34" charset="0"/>
                <a:ea typeface="Calibri" panose="020F0502020204030204" pitchFamily="34" charset="0"/>
                <a:cs typeface="Segoe UI" panose="020B0502040204020203" pitchFamily="34" charset="0"/>
              </a:rPr>
              <a:t>clear and consistent communications</a:t>
            </a:r>
            <a:r>
              <a:rPr lang="en-US" sz="1100" b="0">
                <a:effectLst/>
                <a:latin typeface="Segoe UI" panose="020B0502040204020203" pitchFamily="34" charset="0"/>
                <a:ea typeface="Calibri" panose="020F0502020204030204" pitchFamily="34" charset="0"/>
                <a:cs typeface="Segoe UI" panose="020B0502040204020203" pitchFamily="34" charset="0"/>
              </a:rPr>
              <a:t>. Attacks are a central guiding source of security insights, so organizations need clear frameworks and models to ensure that communications are clear, terminology and ideas are well understood, and discussions lead to mutual understanding and coherent actions. </a:t>
            </a:r>
            <a:endParaRPr lang="en-US" sz="1100">
              <a:latin typeface="Segoe UI" panose="020B0502040204020203" pitchFamily="34" charset="0"/>
              <a:cs typeface="Segoe UI" panose="020B0502040204020203" pitchFamily="34" charset="0"/>
            </a:endParaRPr>
          </a:p>
          <a:p>
            <a:endParaRPr lang="en-US" sz="1100">
              <a:latin typeface="Segoe UI" panose="020B0502040204020203" pitchFamily="34" charset="0"/>
              <a:cs typeface="Segoe UI" panose="020B0502040204020203" pitchFamily="34" charset="0"/>
            </a:endParaRPr>
          </a:p>
          <a:p>
            <a:r>
              <a:rPr lang="en-US" sz="1100">
                <a:latin typeface="Segoe UI" panose="020B0502040204020203" pitchFamily="34" charset="0"/>
                <a:cs typeface="Segoe UI" panose="020B0502040204020203" pitchFamily="34" charset="0"/>
              </a:rPr>
              <a:t>This slide describes three ways of modelling attack chains including</a:t>
            </a:r>
          </a:p>
          <a:p>
            <a:pPr marL="171450" indent="-171450">
              <a:buFont typeface="Arial" panose="020B0604020202020204" pitchFamily="34" charset="0"/>
              <a:buChar char="•"/>
            </a:pPr>
            <a:r>
              <a:rPr lang="en-US" sz="1100" b="1">
                <a:latin typeface="Segoe UI" panose="020B0502040204020203" pitchFamily="34" charset="0"/>
                <a:cs typeface="Segoe UI" panose="020B0502040204020203" pitchFamily="34" charset="0"/>
              </a:rPr>
              <a:t>Lockheed Kill Chain (Legacy) </a:t>
            </a:r>
            <a:r>
              <a:rPr lang="en-US" sz="1100">
                <a:latin typeface="Segoe UI" panose="020B0502040204020203" pitchFamily="34" charset="0"/>
                <a:cs typeface="Segoe UI" panose="020B0502040204020203" pitchFamily="34" charset="0"/>
              </a:rPr>
              <a:t>– This venerable model pioneered the application of the ‘kill chain’ concept from military doctrine to cybersecurity attacks. This is now a legacy model because it was never updated to keep up with modern multi-stage attacks that heavily involve lateral traversal.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MITRE ATT&amp;CK Framework </a:t>
            </a:r>
            <a:r>
              <a:rPr lang="en-US" sz="1100">
                <a:latin typeface="Segoe UI" panose="020B0502040204020203" pitchFamily="34" charset="0"/>
                <a:cs typeface="Segoe UI" panose="020B0502040204020203" pitchFamily="34" charset="0"/>
              </a:rPr>
              <a:t>– This is a well-respected, well-maintained, and popular model that guides technical planning and is particularly useful for </a:t>
            </a:r>
            <a:r>
              <a:rPr lang="en-US" sz="1100" b="0">
                <a:effectLst/>
                <a:latin typeface="Segoe UI" panose="020B0502040204020203" pitchFamily="34" charset="0"/>
                <a:ea typeface="Calibri" panose="020F0502020204030204" pitchFamily="34" charset="0"/>
                <a:cs typeface="Segoe UI" panose="020B0502040204020203" pitchFamily="34" charset="0"/>
              </a:rPr>
              <a:t>technical professionals to </a:t>
            </a:r>
            <a:r>
              <a:rPr lang="en-US" sz="1100">
                <a:latin typeface="Segoe UI" panose="020B0502040204020203" pitchFamily="34" charset="0"/>
                <a:cs typeface="Segoe UI" panose="020B0502040204020203" pitchFamily="34" charset="0"/>
              </a:rPr>
              <a:t>assess the organization’s detection coverage against known attack techniques. </a:t>
            </a:r>
            <a:endParaRPr lang="en-US" sz="1100" b="0">
              <a:effectLst/>
              <a:latin typeface="Segoe UI" panose="020B0502040204020203" pitchFamily="34" charset="0"/>
              <a:ea typeface="Calibri" panose="020F0502020204030204"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100" b="1">
              <a:effectLst/>
              <a:latin typeface="Segoe UI" panose="020B0502040204020203" pitchFamily="34" charset="0"/>
              <a:ea typeface="Calibri" panose="020F0502020204030204"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a:effectLst/>
                <a:latin typeface="Segoe UI" panose="020B0502040204020203" pitchFamily="34" charset="0"/>
                <a:ea typeface="Calibri" panose="020F0502020204030204" pitchFamily="34" charset="0"/>
                <a:cs typeface="Segoe UI" panose="020B0502040204020203" pitchFamily="34" charset="0"/>
              </a:rPr>
              <a:t>CLICK 1 – PETE Model: Prepare, Enter, Traverse, Execute Objectives</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100" b="1">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1">
                <a:latin typeface="Segoe UI" panose="020B0502040204020203" pitchFamily="34" charset="0"/>
                <a:cs typeface="Segoe UI" panose="020B0502040204020203" pitchFamily="34" charset="0"/>
              </a:rPr>
              <a:t>PETE Model </a:t>
            </a:r>
            <a:r>
              <a:rPr lang="en-US" sz="1100">
                <a:latin typeface="Segoe UI" panose="020B0502040204020203" pitchFamily="34" charset="0"/>
                <a:cs typeface="Segoe UI" panose="020B0502040204020203" pitchFamily="34" charset="0"/>
              </a:rPr>
              <a:t>– This is a simple model suitable for </a:t>
            </a:r>
            <a:r>
              <a:rPr lang="en-US" sz="1100" b="0">
                <a:effectLst/>
                <a:latin typeface="Segoe UI" panose="020B0502040204020203" pitchFamily="34" charset="0"/>
                <a:ea typeface="Calibri" panose="020F0502020204030204" pitchFamily="34" charset="0"/>
                <a:cs typeface="Segoe UI" panose="020B0502040204020203" pitchFamily="34" charset="0"/>
              </a:rPr>
              <a:t>high level strategy discussions with non-security and non-technical leaders </a:t>
            </a:r>
            <a:r>
              <a:rPr lang="en-US" sz="1100">
                <a:latin typeface="Segoe UI" panose="020B0502040204020203" pitchFamily="34" charset="0"/>
                <a:cs typeface="Segoe UI" panose="020B0502040204020203" pitchFamily="34" charset="0"/>
              </a:rPr>
              <a:t>that simply and accurately describes attack stages.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5F0116-7EDC-49C8-BA78-CF3BC129AB8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255179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1000" b="1">
                <a:latin typeface="Segoe UI" panose="020B0502040204020203" pitchFamily="34" charset="0"/>
                <a:cs typeface="Segoe UI" panose="020B0502040204020203" pitchFamily="34" charset="0"/>
              </a:rPr>
              <a:t>Key Takeaway: </a:t>
            </a:r>
            <a:r>
              <a:rPr lang="en-US" sz="1000">
                <a:latin typeface="Segoe UI" panose="020B0502040204020203" pitchFamily="34" charset="0"/>
                <a:cs typeface="Segoe UI" panose="020B0502040204020203" pitchFamily="34" charset="0"/>
              </a:rPr>
              <a:t>We urge organizations to follow the mitigation plan Microsoft published to mitigate these attacks</a:t>
            </a:r>
          </a:p>
          <a:p>
            <a:endParaRPr lang="en-US" sz="1000">
              <a:latin typeface="Segoe UI" panose="020B0502040204020203" pitchFamily="34" charset="0"/>
              <a:cs typeface="Segoe UI" panose="020B0502040204020203" pitchFamily="34" charset="0"/>
            </a:endParaRPr>
          </a:p>
          <a:p>
            <a:r>
              <a:rPr lang="en-US" sz="1000">
                <a:latin typeface="Segoe UI" panose="020B0502040204020203" pitchFamily="34" charset="0"/>
                <a:cs typeface="Segoe UI" panose="020B0502040204020203" pitchFamily="34" charset="0"/>
              </a:rPr>
              <a:t>Ransomware and extortion attacks have evolved quickly to become both widespread and the most impactful attack types.***</a:t>
            </a:r>
          </a:p>
          <a:p>
            <a:endParaRPr lang="en-US" sz="1000">
              <a:latin typeface="Segoe UI" panose="020B0502040204020203" pitchFamily="34" charset="0"/>
              <a:cs typeface="Segoe UI" panose="020B0502040204020203" pitchFamily="34" charset="0"/>
            </a:endParaRPr>
          </a:p>
          <a:p>
            <a:r>
              <a:rPr lang="en-US" sz="1000">
                <a:latin typeface="Segoe UI" panose="020B0502040204020203" pitchFamily="34" charset="0"/>
                <a:cs typeface="Segoe UI" panose="020B0502040204020203" pitchFamily="34" charset="0"/>
              </a:rPr>
              <a:t>There are weaknesses in this model that attackers face that defenders can use to limit the damage of the attacks</a:t>
            </a:r>
          </a:p>
          <a:p>
            <a:pPr marL="347472" marR="0" lvl="0" indent="-347472" algn="l" defTabSz="932742" rtl="0" eaLnBrk="1" fontAlgn="auto" latinLnBrk="0" hangingPunct="1">
              <a:lnSpc>
                <a:spcPct val="100000"/>
              </a:lnSpc>
              <a:spcBef>
                <a:spcPts val="0"/>
              </a:spcBef>
              <a:spcAft>
                <a:spcPts val="300"/>
              </a:spcAft>
              <a:buClrTx/>
              <a:buSzPct val="90000"/>
              <a:buFont typeface="Wingdings" panose="05000000000000000000" pitchFamily="2" charset="2"/>
              <a:buBlip>
                <a:blip r:embed="rId3"/>
              </a:buBlip>
              <a:tabLst/>
              <a:defRPr/>
            </a:pPr>
            <a:r>
              <a:rPr lang="en-US" sz="1000" b="1">
                <a:latin typeface="Segoe UI" panose="020B0502040204020203" pitchFamily="34" charset="0"/>
                <a:cs typeface="Segoe UI" panose="020B0502040204020203" pitchFamily="34" charset="0"/>
              </a:rPr>
              <a:t>All ransomware actors </a:t>
            </a:r>
            <a:r>
              <a:rPr lang="en-US" sz="1000">
                <a:latin typeface="Segoe UI" panose="020B0502040204020203" pitchFamily="34" charset="0"/>
                <a:cs typeface="Segoe UI" panose="020B0502040204020203" pitchFamily="34" charset="0"/>
              </a:rPr>
              <a:t>rely on </a:t>
            </a:r>
            <a:r>
              <a:rPr lang="en-US" sz="1000" b="0" i="1">
                <a:latin typeface="Segoe UI" panose="020B0502040204020203" pitchFamily="34" charset="0"/>
                <a:cs typeface="Segoe UI" panose="020B0502040204020203" pitchFamily="34" charset="0"/>
              </a:rPr>
              <a:t>denying your recovery from backups </a:t>
            </a:r>
            <a:r>
              <a:rPr lang="en-US" sz="1000" b="0">
                <a:latin typeface="Segoe UI" panose="020B0502040204020203" pitchFamily="34" charset="0"/>
                <a:cs typeface="Segoe UI" panose="020B0502040204020203" pitchFamily="34" charset="0"/>
              </a:rPr>
              <a:t>to force you to pay them to recover access to your data. </a:t>
            </a:r>
            <a:endParaRPr kumimoji="0" lang="en-US" sz="1000" b="0" i="1" u="none" strike="noStrike" kern="1200" cap="none" spc="0" normalizeH="0" baseline="0" noProof="0">
              <a:ln>
                <a:noFill/>
              </a:ln>
              <a:effectLst/>
              <a:uLnTx/>
              <a:uFillTx/>
              <a:latin typeface="Segoe UI" panose="020B0502040204020203" pitchFamily="34" charset="0"/>
              <a:cs typeface="Segoe UI" panose="020B0502040204020203" pitchFamily="34" charset="0"/>
            </a:endParaRPr>
          </a:p>
          <a:p>
            <a:pPr marL="347472" marR="0" lvl="0" indent="-347472" algn="l" defTabSz="932742" rtl="0" eaLnBrk="1" fontAlgn="auto" latinLnBrk="0" hangingPunct="1">
              <a:lnSpc>
                <a:spcPct val="100000"/>
              </a:lnSpc>
              <a:spcBef>
                <a:spcPts val="0"/>
              </a:spcBef>
              <a:spcAft>
                <a:spcPts val="300"/>
              </a:spcAft>
              <a:buClrTx/>
              <a:buSzPct val="90000"/>
              <a:buFont typeface="Wingdings" panose="05000000000000000000" pitchFamily="2" charset="2"/>
              <a:buBlip>
                <a:blip r:embed="rId3"/>
              </a:buBlip>
              <a:tabLst/>
              <a:defRPr/>
            </a:pPr>
            <a:r>
              <a:rPr kumimoji="0" lang="en-US" sz="1000" b="1" i="0" u="none" strike="noStrike" kern="1200" cap="none" spc="0" normalizeH="0" baseline="0" noProof="0">
                <a:ln>
                  <a:noFill/>
                </a:ln>
                <a:effectLst/>
                <a:uLnTx/>
                <a:uFillTx/>
                <a:latin typeface="Segoe UI" panose="020B0502040204020203" pitchFamily="34" charset="0"/>
                <a:cs typeface="Segoe UI" panose="020B0502040204020203" pitchFamily="34" charset="0"/>
              </a:rPr>
              <a:t>All extortion attackers </a:t>
            </a:r>
            <a:r>
              <a:rPr kumimoji="0" lang="en-US" sz="1000" b="0" i="0" u="none" strike="noStrike" kern="1200" cap="none" spc="0" normalizeH="0" baseline="0" noProof="0">
                <a:ln>
                  <a:noFill/>
                </a:ln>
                <a:effectLst/>
                <a:uLnTx/>
                <a:uFillTx/>
                <a:latin typeface="Segoe UI" panose="020B0502040204020203" pitchFamily="34" charset="0"/>
                <a:cs typeface="Segoe UI" panose="020B0502040204020203" pitchFamily="34" charset="0"/>
              </a:rPr>
              <a:t>rely on </a:t>
            </a:r>
            <a:r>
              <a:rPr kumimoji="0" lang="en-US" sz="1000" b="0" i="1" u="none" strike="noStrike" kern="1200" cap="none" spc="0" normalizeH="0" baseline="0" noProof="0">
                <a:ln>
                  <a:noFill/>
                </a:ln>
                <a:effectLst/>
                <a:uLnTx/>
                <a:uFillTx/>
                <a:latin typeface="Segoe UI" panose="020B0502040204020203" pitchFamily="34" charset="0"/>
                <a:cs typeface="Segoe UI" panose="020B0502040204020203" pitchFamily="34" charset="0"/>
              </a:rPr>
              <a:t>g</a:t>
            </a:r>
            <a:r>
              <a:rPr lang="en-US" sz="1000" b="0" i="1" err="1">
                <a:latin typeface="Segoe UI" panose="020B0502040204020203" pitchFamily="34" charset="0"/>
                <a:cs typeface="Segoe UI" panose="020B0502040204020203" pitchFamily="34" charset="0"/>
              </a:rPr>
              <a:t>etting</a:t>
            </a:r>
            <a:r>
              <a:rPr lang="en-US" sz="1000" b="0" i="1">
                <a:latin typeface="Segoe UI" panose="020B0502040204020203" pitchFamily="34" charset="0"/>
                <a:cs typeface="Segoe UI" panose="020B0502040204020203" pitchFamily="34" charset="0"/>
              </a:rPr>
              <a:t> access to many assets and/or business critical assets </a:t>
            </a:r>
            <a:r>
              <a:rPr kumimoji="0" lang="en-US" sz="1000" b="0" i="1" u="none" strike="noStrike" kern="1200" cap="none" spc="0" normalizeH="0" baseline="0" noProof="0">
                <a:ln>
                  <a:noFill/>
                </a:ln>
                <a:effectLst/>
                <a:uLnTx/>
                <a:uFillTx/>
                <a:latin typeface="Segoe UI" panose="020B0502040204020203" pitchFamily="34" charset="0"/>
                <a:cs typeface="Segoe UI" panose="020B0502040204020203" pitchFamily="34" charset="0"/>
              </a:rPr>
              <a:t>via admin privileges </a:t>
            </a:r>
            <a:r>
              <a:rPr kumimoji="0" lang="en-US" sz="1000" b="0" i="0" u="none" strike="noStrike" kern="1200" cap="none" spc="0" normalizeH="0" baseline="0" noProof="0">
                <a:ln>
                  <a:noFill/>
                </a:ln>
                <a:effectLst/>
                <a:uLnTx/>
                <a:uFillTx/>
                <a:latin typeface="Segoe UI" panose="020B0502040204020203" pitchFamily="34" charset="0"/>
                <a:cs typeface="Segoe UI" panose="020B0502040204020203" pitchFamily="34" charset="0"/>
              </a:rPr>
              <a:t>to gain sufficient leverage to demand payment (e.g. threat to sell or publish sensitive communications/files). </a:t>
            </a:r>
          </a:p>
          <a:p>
            <a:endParaRPr lang="en-US" sz="1000">
              <a:latin typeface="Segoe UI" panose="020B0502040204020203" pitchFamily="34" charset="0"/>
              <a:cs typeface="Segoe UI" panose="020B0502040204020203" pitchFamily="34" charset="0"/>
            </a:endParaRPr>
          </a:p>
          <a:p>
            <a:r>
              <a:rPr lang="en-US" sz="1000">
                <a:latin typeface="Segoe UI" panose="020B0502040204020203" pitchFamily="34" charset="0"/>
                <a:cs typeface="Segoe UI" panose="020B0502040204020203" pitchFamily="34" charset="0"/>
              </a:rPr>
              <a:t>Because of this, we recommend prioritizing defenses in this order to undermine attacker success:</a:t>
            </a:r>
          </a:p>
          <a:p>
            <a:pPr algn="l">
              <a:buFont typeface="+mj-lt"/>
              <a:buAutoNum type="arabicPeriod"/>
            </a:pPr>
            <a:r>
              <a:rPr lang="en-US" sz="1000" b="1" i="0">
                <a:effectLst/>
                <a:latin typeface="Segoe UI" panose="020B0502040204020203" pitchFamily="34" charset="0"/>
                <a:cs typeface="Segoe UI" panose="020B0502040204020203" pitchFamily="34" charset="0"/>
              </a:rPr>
              <a:t> Prepare your recovery plan </a:t>
            </a:r>
            <a:r>
              <a:rPr lang="en-US" sz="1000" b="0" i="0">
                <a:effectLst/>
                <a:latin typeface="Segoe UI" panose="020B0502040204020203" pitchFamily="34" charset="0"/>
                <a:cs typeface="Segoe UI" panose="020B0502040204020203" pitchFamily="34" charset="0"/>
              </a:rPr>
              <a:t>to enable your organization to </a:t>
            </a:r>
            <a:r>
              <a:rPr lang="en-US" sz="1000" b="1" i="0" u="sng">
                <a:effectLst/>
                <a:latin typeface="Segoe UI" panose="020B0502040204020203" pitchFamily="34" charset="0"/>
                <a:cs typeface="Segoe UI" panose="020B0502040204020203" pitchFamily="34" charset="0"/>
              </a:rPr>
              <a:t>recover from an attack without having to pay the ransom.</a:t>
            </a:r>
          </a:p>
          <a:p>
            <a:pPr marL="628650" lvl="1" indent="-171450" algn="l">
              <a:buFont typeface="Arial" panose="020B0604020202020204" pitchFamily="34" charset="0"/>
              <a:buChar char="•"/>
            </a:pPr>
            <a:r>
              <a:rPr lang="en-US" sz="1000" b="0" i="0">
                <a:effectLst/>
                <a:latin typeface="Segoe UI" panose="020B0502040204020203" pitchFamily="34" charset="0"/>
                <a:cs typeface="Segoe UI" panose="020B0502040204020203" pitchFamily="34" charset="0"/>
              </a:rPr>
              <a:t>This allows your organization to </a:t>
            </a:r>
            <a:r>
              <a:rPr lang="en-US" sz="1000" b="0" i="1">
                <a:effectLst/>
                <a:latin typeface="Segoe UI" panose="020B0502040204020203" pitchFamily="34" charset="0"/>
                <a:cs typeface="Segoe UI" panose="020B0502040204020203" pitchFamily="34" charset="0"/>
              </a:rPr>
              <a:t>recover quickly </a:t>
            </a:r>
            <a:r>
              <a:rPr lang="en-US" sz="1000" b="0" i="1" u="sng">
                <a:effectLst/>
                <a:latin typeface="Segoe UI" panose="020B0502040204020203" pitchFamily="34" charset="0"/>
                <a:cs typeface="Segoe UI" panose="020B0502040204020203" pitchFamily="34" charset="0"/>
              </a:rPr>
              <a:t>using your own tested and reliable tools and processes</a:t>
            </a:r>
          </a:p>
          <a:p>
            <a:pPr marL="628650" lvl="1" indent="-171450" algn="l">
              <a:buFont typeface="Arial" panose="020B0604020202020204" pitchFamily="34" charset="0"/>
              <a:buChar char="•"/>
            </a:pPr>
            <a:r>
              <a:rPr lang="en-US" sz="1000" b="0" i="0">
                <a:effectLst/>
                <a:latin typeface="Segoe UI" panose="020B0502040204020203" pitchFamily="34" charset="0"/>
                <a:cs typeface="Segoe UI" panose="020B0502040204020203" pitchFamily="34" charset="0"/>
              </a:rPr>
              <a:t>This undermines the attacker business model, depriving them of funding to attack you again (and other organization)</a:t>
            </a:r>
          </a:p>
          <a:p>
            <a:pPr algn="l">
              <a:buFont typeface="+mj-lt"/>
              <a:buAutoNum type="arabicPeriod"/>
            </a:pPr>
            <a:r>
              <a:rPr lang="en-US" sz="1000" b="1" i="0">
                <a:effectLst/>
                <a:latin typeface="Segoe UI" panose="020B0502040204020203" pitchFamily="34" charset="0"/>
                <a:cs typeface="Segoe UI" panose="020B0502040204020203" pitchFamily="34" charset="0"/>
              </a:rPr>
              <a:t> Limit the scope of damage </a:t>
            </a:r>
            <a:r>
              <a:rPr lang="en-US" sz="1000" b="0" i="0">
                <a:effectLst/>
                <a:latin typeface="Segoe UI" panose="020B0502040204020203" pitchFamily="34" charset="0"/>
                <a:cs typeface="Segoe UI" panose="020B0502040204020203" pitchFamily="34" charset="0"/>
              </a:rPr>
              <a:t>of a ransomware attack by </a:t>
            </a:r>
            <a:r>
              <a:rPr lang="en-US" sz="1000" b="1" i="0">
                <a:effectLst/>
                <a:latin typeface="Segoe UI" panose="020B0502040204020203" pitchFamily="34" charset="0"/>
                <a:cs typeface="Segoe UI" panose="020B0502040204020203" pitchFamily="34" charset="0"/>
              </a:rPr>
              <a:t>protecting privileged roles.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i="0">
                <a:effectLst/>
                <a:latin typeface="Segoe UI" panose="020B0502040204020203" pitchFamily="34" charset="0"/>
                <a:cs typeface="Segoe UI" panose="020B0502040204020203" pitchFamily="34" charset="0"/>
              </a:rPr>
              <a:t>This prevents attackers from gaining strong leverage over your organization </a:t>
            </a:r>
            <a:br>
              <a:rPr lang="en-US" sz="1000" b="0" i="0">
                <a:effectLst/>
                <a:latin typeface="Segoe UI" panose="020B0502040204020203" pitchFamily="34" charset="0"/>
                <a:cs typeface="Segoe UI" panose="020B0502040204020203" pitchFamily="34" charset="0"/>
              </a:rPr>
            </a:br>
            <a:r>
              <a:rPr lang="en-US" sz="1000" b="0" i="0">
                <a:effectLst/>
                <a:latin typeface="Segoe UI" panose="020B0502040204020203" pitchFamily="34" charset="0"/>
                <a:cs typeface="Segoe UI" panose="020B0502040204020203" pitchFamily="34" charset="0"/>
              </a:rPr>
              <a:t>This requires </a:t>
            </a:r>
            <a:r>
              <a:rPr lang="en-US" sz="1000" b="0" i="1">
                <a:effectLst/>
                <a:latin typeface="Segoe UI" panose="020B0502040204020203" pitchFamily="34" charset="0"/>
                <a:cs typeface="Segoe UI" panose="020B0502040204020203" pitchFamily="34" charset="0"/>
              </a:rPr>
              <a:t>changing many IT administration tooling, processes, and cultural elements </a:t>
            </a:r>
            <a:r>
              <a:rPr lang="en-US" sz="1000" b="0" i="0">
                <a:effectLst/>
                <a:latin typeface="Segoe UI" panose="020B0502040204020203" pitchFamily="34" charset="0"/>
                <a:cs typeface="Segoe UI" panose="020B0502040204020203" pitchFamily="34" charset="0"/>
              </a:rPr>
              <a:t>– see https://aka.ms/spa for more details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i="0" u="none">
                <a:effectLst/>
                <a:latin typeface="Segoe UI" panose="020B0502040204020203" pitchFamily="34" charset="0"/>
                <a:cs typeface="Segoe UI" panose="020B0502040204020203" pitchFamily="34" charset="0"/>
              </a:rPr>
              <a:t>This increases protection against </a:t>
            </a:r>
            <a:r>
              <a:rPr lang="en-US" sz="1000" b="0" i="1" u="none">
                <a:effectLst/>
                <a:latin typeface="Segoe UI" panose="020B0502040204020203" pitchFamily="34" charset="0"/>
                <a:cs typeface="Segoe UI" panose="020B0502040204020203" pitchFamily="34" charset="0"/>
              </a:rPr>
              <a:t>all forms of extortion + o</a:t>
            </a:r>
            <a:r>
              <a:rPr lang="en-US" sz="1000" b="0" i="0" u="none">
                <a:effectLst/>
                <a:latin typeface="Segoe UI" panose="020B0502040204020203" pitchFamily="34" charset="0"/>
                <a:cs typeface="Segoe UI" panose="020B0502040204020203" pitchFamily="34" charset="0"/>
              </a:rPr>
              <a:t>ther attacks that rely on getting access to your business critical assets (or widespread asset access)</a:t>
            </a:r>
            <a:endParaRPr lang="en-US" sz="1000" b="0" i="1" u="none">
              <a:effectLst/>
              <a:latin typeface="Segoe UI" panose="020B0502040204020203" pitchFamily="34" charset="0"/>
              <a:cs typeface="Segoe UI" panose="020B0502040204020203" pitchFamily="34" charset="0"/>
            </a:endParaRPr>
          </a:p>
          <a:p>
            <a:pPr algn="l">
              <a:buFont typeface="+mj-lt"/>
              <a:buAutoNum type="arabicPeriod"/>
            </a:pPr>
            <a:r>
              <a:rPr lang="en-US" sz="1000" b="1" i="0">
                <a:effectLst/>
                <a:latin typeface="Segoe UI" panose="020B0502040204020203" pitchFamily="34" charset="0"/>
                <a:cs typeface="Segoe UI" panose="020B0502040204020203" pitchFamily="34" charset="0"/>
              </a:rPr>
              <a:t> Make it harder to get in - </a:t>
            </a:r>
            <a:r>
              <a:rPr lang="en-US" sz="1000" b="0" i="0">
                <a:effectLst/>
                <a:latin typeface="Segoe UI" panose="020B0502040204020203" pitchFamily="34" charset="0"/>
                <a:cs typeface="Segoe UI" panose="020B0502040204020203" pitchFamily="34" charset="0"/>
              </a:rPr>
              <a:t>Make it harder for an attacker to get into your environment by incrementally removing risks.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i="0" u="none">
                <a:effectLst/>
                <a:latin typeface="Segoe UI" panose="020B0502040204020203" pitchFamily="34" charset="0"/>
                <a:cs typeface="Segoe UI" panose="020B0502040204020203" pitchFamily="34" charset="0"/>
              </a:rPr>
              <a:t>This increases protection against all attacks of all types, but it takes a long time to full execute because IT environments often have a 30+ year backlog of ‘technical debt’ where decisions were made without security as a requirement/priority. </a:t>
            </a:r>
          </a:p>
          <a:p>
            <a:pPr algn="l">
              <a:buFont typeface="+mj-lt"/>
              <a:buAutoNum type="arabicPeriod"/>
            </a:pPr>
            <a:endParaRPr lang="en-US" sz="1000" b="0" i="0">
              <a:effectLst/>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a:latin typeface="Segoe UI" panose="020B0502040204020203" pitchFamily="34" charset="0"/>
                <a:ea typeface="Calibri" panose="020F0502020204030204" pitchFamily="34" charset="0"/>
                <a:cs typeface="Segoe UI" panose="020B0502040204020203" pitchFamily="34" charset="0"/>
              </a:rPr>
              <a:t>More details on ransomware and extortion attacks is published at https://aka.ms/HumanOperated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a:latin typeface="Segoe UI" panose="020B0502040204020203" pitchFamily="34" charset="0"/>
              <a:ea typeface="Calibri" panose="020F0502020204030204" pitchFamily="34" charset="0"/>
              <a:cs typeface="Segoe UI" panose="020B0502040204020203" pitchFamily="34" charset="0"/>
            </a:endParaRPr>
          </a:p>
          <a:p>
            <a:pPr algn="l">
              <a:buFont typeface="+mj-lt"/>
              <a:buNone/>
            </a:pPr>
            <a:r>
              <a:rPr lang="en-US" sz="1000" b="1" i="0">
                <a:effectLst/>
                <a:latin typeface="Segoe UI" panose="020B0502040204020203" pitchFamily="34" charset="0"/>
                <a:cs typeface="Segoe UI" panose="020B0502040204020203" pitchFamily="34" charset="0"/>
              </a:rPr>
              <a:t>Additional information</a:t>
            </a:r>
            <a:endParaRPr lang="en-US" sz="1000" b="1" i="0">
              <a:solidFill>
                <a:srgbClr val="000000"/>
              </a:solidFill>
              <a:effectLst/>
              <a:latin typeface="Segoe UI" panose="020B0502040204020203" pitchFamily="34" charset="0"/>
              <a:cs typeface="Segoe UI" panose="020B0502040204020203" pitchFamily="34" charset="0"/>
            </a:endParaRPr>
          </a:p>
          <a:p>
            <a:pPr algn="l">
              <a:buFont typeface="+mj-lt"/>
              <a:buNone/>
            </a:pPr>
            <a:r>
              <a:rPr lang="en-US" sz="1000" b="0" i="0">
                <a:effectLst/>
                <a:latin typeface="Segoe UI" panose="020B0502040204020203" pitchFamily="34" charset="0"/>
                <a:cs typeface="Segoe UI" panose="020B0502040204020203" pitchFamily="34" charset="0"/>
              </a:rPr>
              <a:t>https://www.microsoft.com/en-us/security/blog/2019/12/16/ransomware-response-to-pay-or-not-to-pay/ </a:t>
            </a:r>
          </a:p>
          <a:p>
            <a:pPr algn="l">
              <a:buFont typeface="+mj-lt"/>
              <a:buNone/>
            </a:pPr>
            <a:endParaRPr lang="en-US" sz="1000" b="0" i="0">
              <a:effectLst/>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a:latin typeface="Segoe UI" panose="020B0502040204020203" pitchFamily="34" charset="0"/>
              <a:ea typeface="Calibri" panose="020F0502020204030204" pitchFamily="34" charset="0"/>
              <a:cs typeface="Segoe UI" panose="020B0502040204020203" pitchFamily="34" charset="0"/>
            </a:endParaRPr>
          </a:p>
          <a:p>
            <a:endParaRPr lang="en-US" sz="100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fld id="{A724FE22-94F8-4D93-820B-89FCE526CE4F}" type="slidenum">
              <a:rPr lang="en-US" smtClean="0"/>
              <a:t>73</a:t>
            </a:fld>
            <a:endParaRPr lang="en-US"/>
          </a:p>
        </p:txBody>
      </p:sp>
    </p:spTree>
    <p:extLst>
      <p:ext uri="{BB962C8B-B14F-4D97-AF65-F5344CB8AC3E}">
        <p14:creationId xmlns:p14="http://schemas.microsoft.com/office/powerpoint/2010/main" val="185922619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a:lnSpc>
                <a:spcPct val="107000"/>
              </a:lnSpc>
              <a:spcAft>
                <a:spcPts val="846"/>
              </a:spcAft>
            </a:pPr>
            <a:r>
              <a:rPr lang="en-US" sz="1000" b="1">
                <a:latin typeface="Segoe UI" panose="020B0502040204020203" pitchFamily="34" charset="0"/>
                <a:ea typeface="Calibri" panose="020F0502020204030204" pitchFamily="34" charset="0"/>
                <a:cs typeface="Segoe UI" panose="020B0502040204020203" pitchFamily="34" charset="0"/>
              </a:rPr>
              <a:t>Key Takeaway: </a:t>
            </a:r>
            <a:r>
              <a:rPr lang="en-US" sz="1000">
                <a:latin typeface="Segoe UI" panose="020B0502040204020203" pitchFamily="34" charset="0"/>
                <a:ea typeface="Calibri" panose="020F0502020204030204" pitchFamily="34" charset="0"/>
                <a:cs typeface="Segoe UI" panose="020B0502040204020203" pitchFamily="34" charset="0"/>
              </a:rPr>
              <a:t>Human Operated Ransomware has evolved over a short number of years to become a common and highly damaging type of attacks</a:t>
            </a:r>
          </a:p>
          <a:p>
            <a:pPr>
              <a:lnSpc>
                <a:spcPct val="107000"/>
              </a:lnSpc>
              <a:spcAft>
                <a:spcPts val="846"/>
              </a:spcAft>
            </a:pPr>
            <a:endParaRPr lang="en-US" sz="1000">
              <a:latin typeface="Segoe UI" panose="020B0502040204020203" pitchFamily="34" charset="0"/>
              <a:ea typeface="Calibri" panose="020F0502020204030204" pitchFamily="34" charset="0"/>
              <a:cs typeface="Segoe UI" panose="020B0502040204020203" pitchFamily="34" charset="0"/>
            </a:endParaRPr>
          </a:p>
          <a:p>
            <a:pPr>
              <a:lnSpc>
                <a:spcPct val="107000"/>
              </a:lnSpc>
              <a:spcAft>
                <a:spcPts val="846"/>
              </a:spcAft>
            </a:pPr>
            <a:r>
              <a:rPr lang="en-US" sz="1000">
                <a:latin typeface="Segoe UI" panose="020B0502040204020203" pitchFamily="34" charset="0"/>
                <a:ea typeface="Calibri" panose="020F0502020204030204" pitchFamily="34" charset="0"/>
                <a:cs typeface="Segoe UI" panose="020B0502040204020203" pitchFamily="34" charset="0"/>
              </a:rPr>
              <a:t>While ransomware existed in small pockets for years prior, this attacker business model didn’t take off at scale until the introduction of </a:t>
            </a:r>
            <a:r>
              <a:rPr lang="en-US" sz="1000" err="1">
                <a:latin typeface="Segoe UI" panose="020B0502040204020203" pitchFamily="34" charset="0"/>
                <a:ea typeface="Calibri" panose="020F0502020204030204" pitchFamily="34" charset="0"/>
                <a:cs typeface="Segoe UI" panose="020B0502040204020203" pitchFamily="34" charset="0"/>
              </a:rPr>
              <a:t>cryptolocker</a:t>
            </a:r>
            <a:r>
              <a:rPr lang="en-US" sz="1000">
                <a:latin typeface="Segoe UI" panose="020B0502040204020203" pitchFamily="34" charset="0"/>
                <a:ea typeface="Calibri" panose="020F0502020204030204" pitchFamily="34" charset="0"/>
                <a:cs typeface="Segoe UI" panose="020B0502040204020203" pitchFamily="34" charset="0"/>
              </a:rPr>
              <a:t> in 2013, which kicked off a surge in this way of monetizing cybercrime. </a:t>
            </a:r>
          </a:p>
          <a:p>
            <a:pPr lvl="1">
              <a:lnSpc>
                <a:spcPct val="107000"/>
              </a:lnSpc>
              <a:spcAft>
                <a:spcPts val="846"/>
              </a:spcAft>
            </a:pPr>
            <a:r>
              <a:rPr lang="en-US" sz="1000" b="1">
                <a:latin typeface="Segoe UI" panose="020B0502040204020203" pitchFamily="34" charset="0"/>
                <a:ea typeface="Calibri" panose="020F0502020204030204" pitchFamily="34" charset="0"/>
                <a:cs typeface="Segoe UI" panose="020B0502040204020203" pitchFamily="34" charset="0"/>
              </a:rPr>
              <a:t>Note: </a:t>
            </a:r>
            <a:r>
              <a:rPr lang="en-US" sz="1000">
                <a:latin typeface="Segoe UI" panose="020B0502040204020203" pitchFamily="34" charset="0"/>
                <a:ea typeface="Calibri" panose="020F0502020204030204" pitchFamily="34" charset="0"/>
                <a:cs typeface="Segoe UI" panose="020B0502040204020203" pitchFamily="34" charset="0"/>
              </a:rPr>
              <a:t>These were </a:t>
            </a:r>
            <a:r>
              <a:rPr lang="en-US" sz="1000" i="1">
                <a:latin typeface="Segoe UI" panose="020B0502040204020203" pitchFamily="34" charset="0"/>
                <a:ea typeface="Calibri" panose="020F0502020204030204" pitchFamily="34" charset="0"/>
                <a:cs typeface="Segoe UI" panose="020B0502040204020203" pitchFamily="34" charset="0"/>
              </a:rPr>
              <a:t>opportunistic single-device attacks </a:t>
            </a:r>
            <a:r>
              <a:rPr lang="en-US" sz="1000" i="0">
                <a:latin typeface="Segoe UI" panose="020B0502040204020203" pitchFamily="34" charset="0"/>
                <a:ea typeface="Calibri" panose="020F0502020204030204" pitchFamily="34" charset="0"/>
                <a:cs typeface="Segoe UI" panose="020B0502040204020203" pitchFamily="34" charset="0"/>
              </a:rPr>
              <a:t>that typically targeted anyone on the internet (though some gangs started to explicitly target organizations and offered “group discounts” for decryption keys at the same organization that had multiple locked computers). </a:t>
            </a:r>
          </a:p>
          <a:p>
            <a:pPr>
              <a:lnSpc>
                <a:spcPct val="107000"/>
              </a:lnSpc>
              <a:spcAft>
                <a:spcPts val="846"/>
              </a:spcAft>
            </a:pPr>
            <a:endParaRPr lang="en-US" sz="1000" b="1">
              <a:latin typeface="Segoe UI" panose="020B0502040204020203" pitchFamily="34" charset="0"/>
              <a:ea typeface="Calibri" panose="020F0502020204030204" pitchFamily="34" charset="0"/>
              <a:cs typeface="Segoe UI" panose="020B0502040204020203" pitchFamily="34" charset="0"/>
            </a:endParaRPr>
          </a:p>
          <a:p>
            <a:pPr>
              <a:lnSpc>
                <a:spcPct val="107000"/>
              </a:lnSpc>
              <a:spcAft>
                <a:spcPts val="846"/>
              </a:spcAft>
            </a:pPr>
            <a:r>
              <a:rPr lang="en-US" sz="1000" b="1">
                <a:latin typeface="Segoe UI" panose="020B0502040204020203" pitchFamily="34" charset="0"/>
                <a:ea typeface="Calibri" panose="020F0502020204030204" pitchFamily="34" charset="0"/>
                <a:cs typeface="Segoe UI" panose="020B0502040204020203" pitchFamily="34" charset="0"/>
              </a:rPr>
              <a:t>CLICK 1</a:t>
            </a:r>
            <a:endParaRPr lang="en-US" sz="1000">
              <a:latin typeface="Segoe UI" panose="020B0502040204020203" pitchFamily="34" charset="0"/>
              <a:ea typeface="Calibri" panose="020F0502020204030204" pitchFamily="34" charset="0"/>
              <a:cs typeface="Segoe UI" panose="020B0502040204020203" pitchFamily="34" charset="0"/>
            </a:endParaRPr>
          </a:p>
          <a:p>
            <a:pPr>
              <a:lnSpc>
                <a:spcPct val="107000"/>
              </a:lnSpc>
              <a:spcAft>
                <a:spcPts val="846"/>
              </a:spcAft>
            </a:pPr>
            <a:r>
              <a:rPr lang="en-US" sz="1000">
                <a:latin typeface="Segoe UI" panose="020B0502040204020203" pitchFamily="34" charset="0"/>
                <a:ea typeface="Calibri" panose="020F0502020204030204" pitchFamily="34" charset="0"/>
                <a:cs typeface="Segoe UI" panose="020B0502040204020203" pitchFamily="34" charset="0"/>
              </a:rPr>
              <a:t>The most recent phase in ransomware evolution can be traced to WannaCry and (Not)Petya that fused large scale compromise techniques with an encryption payload that demanded a ransom payment in exchange for the decryption key. </a:t>
            </a:r>
          </a:p>
          <a:p>
            <a:pPr>
              <a:lnSpc>
                <a:spcPct val="107000"/>
              </a:lnSpc>
              <a:spcAft>
                <a:spcPts val="846"/>
              </a:spcAft>
            </a:pPr>
            <a:endParaRPr lang="en-US" sz="1000">
              <a:latin typeface="Segoe UI" panose="020B0502040204020203" pitchFamily="34" charset="0"/>
              <a:ea typeface="Calibri" panose="020F0502020204030204" pitchFamily="34" charset="0"/>
              <a:cs typeface="Segoe UI" panose="020B0502040204020203" pitchFamily="34" charset="0"/>
            </a:endParaRPr>
          </a:p>
          <a:p>
            <a:pPr>
              <a:lnSpc>
                <a:spcPct val="107000"/>
              </a:lnSpc>
              <a:spcAft>
                <a:spcPts val="846"/>
              </a:spcAft>
            </a:pPr>
            <a:r>
              <a:rPr lang="en-US" sz="1000">
                <a:latin typeface="Segoe UI" panose="020B0502040204020203" pitchFamily="34" charset="0"/>
                <a:ea typeface="Calibri" panose="020F0502020204030204" pitchFamily="34" charset="0"/>
                <a:cs typeface="Segoe UI" panose="020B0502040204020203" pitchFamily="34" charset="0"/>
              </a:rPr>
              <a:t>Shortly after these high-profile attacks around June 2019, a new generation of enterprise scale ransomware started to target large organizations with human operators. This evolution of the ransomware business model fused targeted attack techniques (sophisticated targeting, IT admin credential theft, etc.) with the extortion business model (threatening disclosure of data and/or encryption in exchange for payment) into a potent combination. </a:t>
            </a:r>
          </a:p>
          <a:p>
            <a:pPr defTabSz="966612">
              <a:lnSpc>
                <a:spcPct val="107000"/>
              </a:lnSpc>
              <a:spcAft>
                <a:spcPts val="846"/>
              </a:spcAft>
              <a:defRPr/>
            </a:pPr>
            <a:endParaRPr lang="en-US" sz="1000" b="1">
              <a:latin typeface="Segoe UI" panose="020B0502040204020203" pitchFamily="34" charset="0"/>
              <a:ea typeface="Calibri" panose="020F0502020204030204" pitchFamily="34" charset="0"/>
              <a:cs typeface="Segoe UI" panose="020B0502040204020203" pitchFamily="34" charset="0"/>
            </a:endParaRPr>
          </a:p>
          <a:p>
            <a:pPr lvl="1" defTabSz="966612">
              <a:lnSpc>
                <a:spcPct val="107000"/>
              </a:lnSpc>
              <a:spcAft>
                <a:spcPts val="846"/>
              </a:spcAft>
              <a:defRPr/>
            </a:pPr>
            <a:r>
              <a:rPr lang="en-US" sz="1000" b="1">
                <a:latin typeface="Segoe UI" panose="020B0502040204020203" pitchFamily="34" charset="0"/>
                <a:ea typeface="Calibri" panose="020F0502020204030204" pitchFamily="34" charset="0"/>
                <a:cs typeface="Segoe UI" panose="020B0502040204020203" pitchFamily="34" charset="0"/>
              </a:rPr>
              <a:t>Note: </a:t>
            </a:r>
            <a:r>
              <a:rPr lang="en-US" sz="1000">
                <a:latin typeface="Segoe UI" panose="020B0502040204020203" pitchFamily="34" charset="0"/>
                <a:ea typeface="Calibri" panose="020F0502020204030204" pitchFamily="34" charset="0"/>
                <a:cs typeface="Segoe UI" panose="020B0502040204020203" pitchFamily="34" charset="0"/>
              </a:rPr>
              <a:t>While (Not)Petya used ransomware as a pretense / smokescreen to distract from the destructive nature/intent of the attack, it nonetheless was an inspiration or influence over the current business model</a:t>
            </a:r>
          </a:p>
          <a:p>
            <a:pPr>
              <a:lnSpc>
                <a:spcPct val="107000"/>
              </a:lnSpc>
              <a:spcAft>
                <a:spcPts val="846"/>
              </a:spcAft>
            </a:pPr>
            <a:endParaRPr lang="en-US" sz="1000">
              <a:latin typeface="Segoe UI" panose="020B0502040204020203" pitchFamily="34" charset="0"/>
              <a:ea typeface="Calibri" panose="020F0502020204030204" pitchFamily="34" charset="0"/>
              <a:cs typeface="Segoe UI" panose="020B0502040204020203" pitchFamily="34" charset="0"/>
            </a:endParaRPr>
          </a:p>
          <a:p>
            <a:pPr>
              <a:lnSpc>
                <a:spcPct val="107000"/>
              </a:lnSpc>
              <a:spcAft>
                <a:spcPts val="846"/>
              </a:spcAft>
            </a:pPr>
            <a:r>
              <a:rPr lang="en-US" sz="1000">
                <a:latin typeface="Segoe UI" panose="020B0502040204020203" pitchFamily="34" charset="0"/>
                <a:ea typeface="Calibri" panose="020F0502020204030204" pitchFamily="34" charset="0"/>
                <a:cs typeface="Segoe UI" panose="020B0502040204020203" pitchFamily="34" charset="0"/>
              </a:rPr>
              <a:t>This modern version of ransomware has a flexible extortion model (sometimes called ‘double extortion’ or similar) that will use any type of threat to drive payment (threaten data disclosure, encrypt files and demand payment for keys, threaten the organizations customers, etc.)</a:t>
            </a:r>
          </a:p>
          <a:p>
            <a:pPr>
              <a:lnSpc>
                <a:spcPct val="107000"/>
              </a:lnSpc>
              <a:spcAft>
                <a:spcPts val="846"/>
              </a:spcAft>
            </a:pPr>
            <a:endParaRPr lang="en-US" sz="1000">
              <a:latin typeface="Segoe UI" panose="020B0502040204020203" pitchFamily="34" charset="0"/>
              <a:ea typeface="Calibri" panose="020F0502020204030204" pitchFamily="34" charset="0"/>
              <a:cs typeface="Segoe UI" panose="020B0502040204020203" pitchFamily="34" charset="0"/>
            </a:endParaRPr>
          </a:p>
          <a:p>
            <a:pPr>
              <a:lnSpc>
                <a:spcPct val="107000"/>
              </a:lnSpc>
              <a:spcAft>
                <a:spcPts val="846"/>
              </a:spcAft>
            </a:pPr>
            <a:r>
              <a:rPr lang="en-US" sz="1000">
                <a:latin typeface="Segoe UI" panose="020B0502040204020203" pitchFamily="34" charset="0"/>
                <a:ea typeface="Calibri" panose="020F0502020204030204" pitchFamily="34" charset="0"/>
                <a:cs typeface="Segoe UI" panose="020B0502040204020203" pitchFamily="34" charset="0"/>
              </a:rPr>
              <a:t>We always strongly discourage paying the ransom as this marks you as a paying victim, funds/incents future attacks, and may expose your organization to liability risk in some geographies. </a:t>
            </a:r>
          </a:p>
          <a:p>
            <a:pPr>
              <a:lnSpc>
                <a:spcPct val="107000"/>
              </a:lnSpc>
              <a:spcAft>
                <a:spcPts val="846"/>
              </a:spcAft>
            </a:pPr>
            <a:endParaRPr lang="en-US" sz="1000">
              <a:latin typeface="Segoe UI" panose="020B0502040204020203" pitchFamily="34" charset="0"/>
              <a:ea typeface="Calibri" panose="020F0502020204030204" pitchFamily="34" charset="0"/>
              <a:cs typeface="Segoe UI" panose="020B0502040204020203" pitchFamily="34" charset="0"/>
            </a:endParaRPr>
          </a:p>
          <a:p>
            <a:pPr>
              <a:lnSpc>
                <a:spcPct val="107000"/>
              </a:lnSpc>
              <a:spcAft>
                <a:spcPts val="846"/>
              </a:spcAft>
            </a:pPr>
            <a:r>
              <a:rPr lang="en-US" sz="1000">
                <a:latin typeface="Segoe UI" panose="020B0502040204020203" pitchFamily="34" charset="0"/>
                <a:ea typeface="Calibri" panose="020F0502020204030204" pitchFamily="34" charset="0"/>
                <a:cs typeface="Segoe UI" panose="020B0502040204020203" pitchFamily="34" charset="0"/>
              </a:rPr>
              <a:t>For more information, see https://aka.ms/HumanOperated</a:t>
            </a:r>
          </a:p>
          <a:p>
            <a:endParaRPr lang="en-US"/>
          </a:p>
          <a:p>
            <a:pPr algn="l">
              <a:buFont typeface="+mj-lt"/>
              <a:buNone/>
            </a:pPr>
            <a:r>
              <a:rPr lang="en-US" sz="900" b="1" i="0">
                <a:effectLst/>
                <a:latin typeface="Segoe UI" panose="020B0502040204020203" pitchFamily="34" charset="0"/>
                <a:cs typeface="Segoe UI" panose="020B0502040204020203" pitchFamily="34" charset="0"/>
              </a:rPr>
              <a:t>Additional information</a:t>
            </a:r>
            <a:endParaRPr lang="en-US" sz="900" b="1" i="0">
              <a:solidFill>
                <a:srgbClr val="000000"/>
              </a:solidFill>
              <a:effectLst/>
              <a:latin typeface="Segoe UI" panose="020B0502040204020203" pitchFamily="34" charset="0"/>
              <a:cs typeface="Segoe UI" panose="020B0502040204020203" pitchFamily="34" charset="0"/>
            </a:endParaRPr>
          </a:p>
          <a:p>
            <a:pPr algn="l">
              <a:buFont typeface="+mj-lt"/>
              <a:buNone/>
            </a:pPr>
            <a:r>
              <a:rPr lang="en-US" sz="900" b="0" i="0">
                <a:effectLst/>
                <a:latin typeface="Segoe UI" panose="020B0502040204020203" pitchFamily="34" charset="0"/>
                <a:cs typeface="Segoe UI" panose="020B0502040204020203" pitchFamily="34" charset="0"/>
              </a:rPr>
              <a:t>https://www.microsoft.com/en-us/security/blog/2019/12/16/ransomware-response-to-pay-or-not-to-pay/ </a:t>
            </a:r>
            <a:endParaRPr lang="en-US"/>
          </a:p>
        </p:txBody>
      </p:sp>
      <p:sp>
        <p:nvSpPr>
          <p:cNvPr id="4" name="Slide Number Placeholder 3"/>
          <p:cNvSpPr>
            <a:spLocks noGrp="1"/>
          </p:cNvSpPr>
          <p:nvPr>
            <p:ph type="sldNum" sz="quarter" idx="5"/>
          </p:nvPr>
        </p:nvSpPr>
        <p:spPr/>
        <p:txBody>
          <a:bodyPr/>
          <a:lstStyle/>
          <a:p>
            <a:fld id="{A724FE22-94F8-4D93-820B-89FCE526CE4F}" type="slidenum">
              <a:rPr lang="en-US" smtClean="0"/>
              <a:t>74</a:t>
            </a:fld>
            <a:endParaRPr lang="en-US"/>
          </a:p>
        </p:txBody>
      </p:sp>
    </p:spTree>
    <p:extLst>
      <p:ext uri="{BB962C8B-B14F-4D97-AF65-F5344CB8AC3E}">
        <p14:creationId xmlns:p14="http://schemas.microsoft.com/office/powerpoint/2010/main" val="131146360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defTabSz="966612">
              <a:defRPr/>
            </a:pPr>
            <a:r>
              <a:rPr lang="en-US" sz="1050" b="1">
                <a:latin typeface="Segoe UI" panose="020B0502040204020203" pitchFamily="34" charset="0"/>
                <a:cs typeface="Segoe UI" panose="020B0502040204020203" pitchFamily="34" charset="0"/>
              </a:rPr>
              <a:t>Key Takeaway: </a:t>
            </a:r>
            <a:r>
              <a:rPr lang="en-US" sz="1050">
                <a:latin typeface="Segoe UI" panose="020B0502040204020203" pitchFamily="34" charset="0"/>
                <a:cs typeface="Segoe UI" panose="020B0502040204020203" pitchFamily="34" charset="0"/>
              </a:rPr>
              <a:t>This illustrates a common attack pattern for human operated ransomware</a:t>
            </a:r>
          </a:p>
          <a:p>
            <a:pPr defTabSz="966612">
              <a:defRPr/>
            </a:pPr>
            <a:endParaRPr lang="en-US" sz="1050">
              <a:latin typeface="Segoe UI" panose="020B0502040204020203" pitchFamily="34" charset="0"/>
              <a:cs typeface="Segoe UI" panose="020B0502040204020203" pitchFamily="34" charset="0"/>
            </a:endParaRPr>
          </a:p>
          <a:p>
            <a:pPr defTabSz="966612">
              <a:defRPr/>
            </a:pPr>
            <a:r>
              <a:rPr lang="en-US" sz="1050">
                <a:latin typeface="Segoe UI" panose="020B0502040204020203" pitchFamily="34" charset="0"/>
                <a:cs typeface="Segoe UI" panose="020B0502040204020203" pitchFamily="34" charset="0"/>
              </a:rPr>
              <a:t>This pattern fuses the extortion/ransomware business models with credential theft and privileged access attacks (previously seen primarily in espionage and targeted data theft attacks)</a:t>
            </a:r>
          </a:p>
          <a:p>
            <a:pPr defTabSz="966612">
              <a:defRPr/>
            </a:pPr>
            <a:endParaRPr lang="en-US" sz="1050">
              <a:latin typeface="Segoe UI" panose="020B0502040204020203" pitchFamily="34" charset="0"/>
              <a:cs typeface="Segoe UI" panose="020B0502040204020203" pitchFamily="34" charset="0"/>
            </a:endParaRPr>
          </a:p>
          <a:p>
            <a:pPr marL="0" marR="0" lvl="0" indent="0" algn="l" defTabSz="966612"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a:ln>
                  <a:noFill/>
                </a:ln>
                <a:effectLst/>
                <a:uLnTx/>
                <a:uFillTx/>
                <a:latin typeface="Segoe UI" panose="020B0502040204020203" pitchFamily="34" charset="0"/>
                <a:cs typeface="Segoe UI" panose="020B0502040204020203" pitchFamily="34" charset="0"/>
              </a:rPr>
              <a:t>PREPARE</a:t>
            </a:r>
            <a:r>
              <a:rPr kumimoji="0" lang="en-US" sz="1050" b="1" i="0" u="none" strike="noStrike" kern="0" cap="none" spc="0" normalizeH="0" noProof="0">
                <a:ln>
                  <a:noFill/>
                </a:ln>
                <a:effectLst/>
                <a:uLnTx/>
                <a:uFillTx/>
                <a:latin typeface="Segoe UI" panose="020B0502040204020203" pitchFamily="34" charset="0"/>
                <a:cs typeface="Segoe UI" panose="020B0502040204020203" pitchFamily="34" charset="0"/>
              </a:rPr>
              <a:t> + </a:t>
            </a:r>
            <a:r>
              <a:rPr kumimoji="0" lang="en-US" sz="1050" b="1" i="0" u="none" strike="noStrike" kern="0" cap="none" spc="0" normalizeH="0" baseline="0" noProof="0">
                <a:ln>
                  <a:noFill/>
                </a:ln>
                <a:effectLst/>
                <a:uLnTx/>
                <a:uFillTx/>
                <a:latin typeface="Segoe UI" panose="020B0502040204020203" pitchFamily="34" charset="0"/>
                <a:cs typeface="Segoe UI" panose="020B0502040204020203" pitchFamily="34" charset="0"/>
              </a:rPr>
              <a:t>ENTER</a:t>
            </a:r>
          </a:p>
          <a:p>
            <a:pPr defTabSz="966612">
              <a:defRPr/>
            </a:pPr>
            <a:endParaRPr lang="en-US" sz="1050">
              <a:latin typeface="Segoe UI" panose="020B0502040204020203" pitchFamily="34" charset="0"/>
              <a:cs typeface="Segoe UI" panose="020B0502040204020203" pitchFamily="34" charset="0"/>
            </a:endParaRPr>
          </a:p>
          <a:p>
            <a:pPr defTabSz="966612">
              <a:defRPr/>
            </a:pPr>
            <a:r>
              <a:rPr lang="en-US" sz="1050">
                <a:latin typeface="Segoe UI" panose="020B0502040204020203" pitchFamily="34" charset="0"/>
                <a:cs typeface="Segoe UI" panose="020B0502040204020203" pitchFamily="34" charset="0"/>
              </a:rPr>
              <a:t>These attacks can start with any type of entry point that gets the attacker a ‘beachhead’ of initial access such as:</a:t>
            </a:r>
          </a:p>
          <a:p>
            <a:pPr marL="342900" indent="-342900" defTabSz="966612">
              <a:buFont typeface="Arial" panose="020B0604020202020204" pitchFamily="34" charset="0"/>
              <a:buChar char="•"/>
              <a:defRPr/>
            </a:pPr>
            <a:r>
              <a:rPr lang="en-US" sz="1050" b="1">
                <a:latin typeface="Segoe UI" panose="020B0502040204020203" pitchFamily="34" charset="0"/>
                <a:cs typeface="Segoe UI" panose="020B0502040204020203" pitchFamily="34" charset="0"/>
              </a:rPr>
              <a:t>Cheap/efficient attack techniques </a:t>
            </a:r>
            <a:r>
              <a:rPr lang="en-US" sz="1050">
                <a:latin typeface="Segoe UI" panose="020B0502040204020203" pitchFamily="34" charset="0"/>
                <a:cs typeface="Segoe UI" panose="020B0502040204020203" pitchFamily="34" charset="0"/>
              </a:rPr>
              <a:t>such as password spray and unpatched software vulnerabilities that are available to nearly anyone</a:t>
            </a:r>
          </a:p>
          <a:p>
            <a:pPr marL="342900" indent="-342900" defTabSz="966612">
              <a:buFont typeface="Arial" panose="020B0604020202020204" pitchFamily="34" charset="0"/>
              <a:buChar char="•"/>
              <a:defRPr/>
            </a:pPr>
            <a:r>
              <a:rPr lang="en-US" sz="1050" b="1">
                <a:latin typeface="Segoe UI" panose="020B0502040204020203" pitchFamily="34" charset="0"/>
                <a:cs typeface="Segoe UI" panose="020B0502040204020203" pitchFamily="34" charset="0"/>
              </a:rPr>
              <a:t>Zero Day vulnerabilities </a:t>
            </a:r>
            <a:r>
              <a:rPr lang="en-US" sz="1050">
                <a:latin typeface="Segoe UI" panose="020B0502040204020203" pitchFamily="34" charset="0"/>
                <a:cs typeface="Segoe UI" panose="020B0502040204020203" pitchFamily="34" charset="0"/>
              </a:rPr>
              <a:t>- Many gangs have invested some of their attack profits into purchasing zero day vulnerabilities (software vulnerabilities that haven’t been disclosed to those vendors). While expensive (up to $1M USD or more), the attackers can often generate a profitable return on this investment. </a:t>
            </a:r>
          </a:p>
          <a:p>
            <a:pPr marL="342900" indent="-342900" defTabSz="966612">
              <a:buFont typeface="Arial" panose="020B0604020202020204" pitchFamily="34" charset="0"/>
              <a:buChar char="•"/>
              <a:defRPr/>
            </a:pPr>
            <a:r>
              <a:rPr lang="en-US" sz="1050" b="1">
                <a:latin typeface="Segoe UI" panose="020B0502040204020203" pitchFamily="34" charset="0"/>
                <a:cs typeface="Segoe UI" panose="020B0502040204020203" pitchFamily="34" charset="0"/>
              </a:rPr>
              <a:t>Breaching services </a:t>
            </a:r>
            <a:r>
              <a:rPr lang="en-US" sz="1050">
                <a:latin typeface="Segoe UI" panose="020B0502040204020203" pitchFamily="34" charset="0"/>
                <a:cs typeface="Segoe UI" panose="020B0502040204020203" pitchFamily="34" charset="0"/>
              </a:rPr>
              <a:t>– Ransomware/extortion gangs may also purchase access to organizations from other criminals that specialize in breaching organizations and reselling that access. This could take the form of an existing criminal operation (e.g. for botnet operators) adding another revenue stream, or a dedicated criminal service focused on just that model (which has grown massively recently because of ransomware/extortion growth)</a:t>
            </a:r>
          </a:p>
          <a:p>
            <a:pPr defTabSz="966612">
              <a:defRPr/>
            </a:pPr>
            <a:endParaRPr lang="en-US" sz="1050">
              <a:latin typeface="Segoe UI" panose="020B0502040204020203" pitchFamily="34" charset="0"/>
              <a:cs typeface="Segoe UI" panose="020B0502040204020203" pitchFamily="34" charset="0"/>
            </a:endParaRPr>
          </a:p>
          <a:p>
            <a:pPr defTabSz="966612">
              <a:defRPr/>
            </a:pPr>
            <a:r>
              <a:rPr lang="en-US" sz="1050" b="1">
                <a:latin typeface="Segoe UI" panose="020B0502040204020203" pitchFamily="34" charset="0"/>
                <a:cs typeface="Segoe UI" panose="020B0502040204020203" pitchFamily="34" charset="0"/>
              </a:rPr>
              <a:t>TRAVERSE</a:t>
            </a:r>
          </a:p>
          <a:p>
            <a:pPr defTabSz="966612">
              <a:defRPr/>
            </a:pPr>
            <a:endParaRPr lang="en-US" sz="1050">
              <a:latin typeface="Segoe UI" panose="020B0502040204020203" pitchFamily="34" charset="0"/>
              <a:cs typeface="Segoe UI" panose="020B0502040204020203" pitchFamily="34" charset="0"/>
            </a:endParaRPr>
          </a:p>
          <a:p>
            <a:pPr defTabSz="966612">
              <a:defRPr/>
            </a:pPr>
            <a:r>
              <a:rPr lang="en-US" sz="1050">
                <a:latin typeface="Segoe UI" panose="020B0502040204020203" pitchFamily="34" charset="0"/>
                <a:cs typeface="Segoe UI" panose="020B0502040204020203" pitchFamily="34" charset="0"/>
              </a:rPr>
              <a:t>The traverse stage looks very similar to the patterns used by many nation state actors (sometimes called advanced persistent threats or APTs) since the mid 2000s when pass-the-* attack tools became widely available (pass the hash toolkit, windows credential editor, </a:t>
            </a:r>
            <a:r>
              <a:rPr lang="en-US" sz="1050" err="1">
                <a:latin typeface="Segoe UI" panose="020B0502040204020203" pitchFamily="34" charset="0"/>
                <a:cs typeface="Segoe UI" panose="020B0502040204020203" pitchFamily="34" charset="0"/>
              </a:rPr>
              <a:t>mimikatz</a:t>
            </a:r>
            <a:r>
              <a:rPr lang="en-US" sz="1050">
                <a:latin typeface="Segoe UI" panose="020B0502040204020203" pitchFamily="34" charset="0"/>
                <a:cs typeface="Segoe UI" panose="020B0502040204020203" pitchFamily="34" charset="0"/>
              </a:rPr>
              <a:t>, and more)</a:t>
            </a:r>
          </a:p>
          <a:p>
            <a:pPr defTabSz="966612">
              <a:defRPr/>
            </a:pPr>
            <a:endParaRPr lang="en-US" sz="1050">
              <a:latin typeface="Segoe UI" panose="020B0502040204020203" pitchFamily="34" charset="0"/>
              <a:cs typeface="Segoe UI" panose="020B0502040204020203" pitchFamily="34" charset="0"/>
            </a:endParaRPr>
          </a:p>
          <a:p>
            <a:pPr defTabSz="966612">
              <a:defRPr/>
            </a:pPr>
            <a:r>
              <a:rPr lang="en-US" sz="1050">
                <a:latin typeface="Segoe UI" panose="020B0502040204020203" pitchFamily="34" charset="0"/>
                <a:cs typeface="Segoe UI" panose="020B0502040204020203" pitchFamily="34" charset="0"/>
              </a:rPr>
              <a:t>Attackers iterative build a keyring of credentials and compromised computers, targeting highly privileged administrators with access to most or all IT assets or business critical assets. </a:t>
            </a:r>
          </a:p>
          <a:p>
            <a:pPr defTabSz="966612">
              <a:defRPr/>
            </a:pPr>
            <a:endParaRPr lang="en-US" sz="1050">
              <a:latin typeface="Segoe UI" panose="020B0502040204020203" pitchFamily="34" charset="0"/>
              <a:cs typeface="Segoe UI" panose="020B0502040204020203" pitchFamily="34" charset="0"/>
            </a:endParaRPr>
          </a:p>
          <a:p>
            <a:pPr defTabSz="966612">
              <a:defRPr/>
            </a:pPr>
            <a:r>
              <a:rPr lang="en-US" sz="1050" b="1">
                <a:latin typeface="Segoe UI" panose="020B0502040204020203" pitchFamily="34" charset="0"/>
                <a:cs typeface="Segoe UI" panose="020B0502040204020203" pitchFamily="34" charset="0"/>
              </a:rPr>
              <a:t>EXECUTE OBJECTIVES</a:t>
            </a:r>
          </a:p>
          <a:p>
            <a:pPr defTabSz="966612">
              <a:defRPr/>
            </a:pPr>
            <a:endParaRPr lang="en-US" sz="1050">
              <a:latin typeface="Segoe UI" panose="020B0502040204020203" pitchFamily="34" charset="0"/>
              <a:cs typeface="Segoe UI" panose="020B0502040204020203" pitchFamily="34" charset="0"/>
            </a:endParaRPr>
          </a:p>
          <a:p>
            <a:pPr defTabSz="966612">
              <a:defRPr/>
            </a:pPr>
            <a:r>
              <a:rPr lang="en-US" sz="1050">
                <a:latin typeface="Segoe UI" panose="020B0502040204020203" pitchFamily="34" charset="0"/>
                <a:cs typeface="Segoe UI" panose="020B0502040204020203" pitchFamily="34" charset="0"/>
              </a:rPr>
              <a:t>Once they obtain sufficient access (often a built-in administrative role), they then start execution focusing on</a:t>
            </a:r>
          </a:p>
          <a:p>
            <a:pPr marL="342900" indent="-342900" defTabSz="966612">
              <a:buFont typeface="Arial" panose="020B0604020202020204" pitchFamily="34" charset="0"/>
              <a:buChar char="•"/>
              <a:defRPr/>
            </a:pPr>
            <a:r>
              <a:rPr lang="en-US" sz="1050" b="1">
                <a:latin typeface="Segoe UI" panose="020B0502040204020203" pitchFamily="34" charset="0"/>
                <a:cs typeface="Segoe UI" panose="020B0502040204020203" pitchFamily="34" charset="0"/>
              </a:rPr>
              <a:t>Exfiltration </a:t>
            </a:r>
            <a:r>
              <a:rPr lang="en-US" sz="1050">
                <a:latin typeface="Segoe UI" panose="020B0502040204020203" pitchFamily="34" charset="0"/>
                <a:cs typeface="Segoe UI" panose="020B0502040204020203" pitchFamily="34" charset="0"/>
              </a:rPr>
              <a:t>– copying some or all of the organization’s sensitive data (so they can threaten to release it, sell it, or otherwise monetize it)</a:t>
            </a:r>
          </a:p>
          <a:p>
            <a:pPr marL="342900" indent="-342900" defTabSz="966612">
              <a:buFont typeface="Arial" panose="020B0604020202020204" pitchFamily="34" charset="0"/>
              <a:buChar char="•"/>
              <a:defRPr/>
            </a:pPr>
            <a:r>
              <a:rPr lang="en-US" sz="1050" b="1">
                <a:latin typeface="Segoe UI" panose="020B0502040204020203" pitchFamily="34" charset="0"/>
                <a:cs typeface="Segoe UI" panose="020B0502040204020203" pitchFamily="34" charset="0"/>
              </a:rPr>
              <a:t>Encryption </a:t>
            </a:r>
            <a:r>
              <a:rPr lang="en-US" sz="1050">
                <a:latin typeface="Segoe UI" panose="020B0502040204020203" pitchFamily="34" charset="0"/>
                <a:cs typeface="Segoe UI" panose="020B0502040204020203" pitchFamily="34" charset="0"/>
              </a:rPr>
              <a:t>– encrypting the organizations data and systems so that they won’t work unless the organization pays for the decryption key (or restores their own backups)</a:t>
            </a:r>
          </a:p>
          <a:p>
            <a:pPr marL="342900" indent="-342900" defTabSz="966612">
              <a:buFont typeface="Arial" panose="020B0604020202020204" pitchFamily="34" charset="0"/>
              <a:buChar char="•"/>
              <a:defRPr/>
            </a:pPr>
            <a:r>
              <a:rPr lang="en-US" sz="1050" b="1">
                <a:latin typeface="Segoe UI" panose="020B0502040204020203" pitchFamily="34" charset="0"/>
                <a:cs typeface="Segoe UI" panose="020B0502040204020203" pitchFamily="34" charset="0"/>
              </a:rPr>
              <a:t>Sabotage </a:t>
            </a:r>
            <a:r>
              <a:rPr lang="en-US" sz="1050">
                <a:latin typeface="Segoe UI" panose="020B0502040204020203" pitchFamily="34" charset="0"/>
                <a:cs typeface="Segoe UI" panose="020B0502040204020203" pitchFamily="34" charset="0"/>
              </a:rPr>
              <a:t>– The attackers try to disable the organization’s ability to restore systems if they can (erasing/encrypting backups and network documentation) so that the organization is forced to pay. </a:t>
            </a:r>
          </a:p>
          <a:p>
            <a:pPr marL="342900" indent="-342900" defTabSz="966612">
              <a:buFont typeface="Arial" panose="020B0604020202020204" pitchFamily="34" charset="0"/>
              <a:buChar char="•"/>
              <a:defRPr/>
            </a:pPr>
            <a:r>
              <a:rPr lang="en-US" sz="1050" b="1">
                <a:latin typeface="Segoe UI" panose="020B0502040204020203" pitchFamily="34" charset="0"/>
                <a:cs typeface="Segoe UI" panose="020B0502040204020203" pitchFamily="34" charset="0"/>
              </a:rPr>
              <a:t>Persistence </a:t>
            </a:r>
            <a:r>
              <a:rPr lang="en-US" sz="1050">
                <a:latin typeface="Segoe UI" panose="020B0502040204020203" pitchFamily="34" charset="0"/>
                <a:cs typeface="Segoe UI" panose="020B0502040204020203" pitchFamily="34" charset="0"/>
              </a:rPr>
              <a:t>– the attackers often introduce various types of persistence mechanisms so they can return later, resell access, and more</a:t>
            </a:r>
          </a:p>
          <a:p>
            <a:pPr defTabSz="966612">
              <a:defRPr/>
            </a:pPr>
            <a:endParaRPr lang="en-US" sz="1050">
              <a:latin typeface="Segoe UI" panose="020B0502040204020203" pitchFamily="34" charset="0"/>
              <a:cs typeface="Segoe UI" panose="020B0502040204020203" pitchFamily="34" charset="0"/>
            </a:endParaRPr>
          </a:p>
          <a:p>
            <a:pPr defTabSz="966612">
              <a:defRPr/>
            </a:pPr>
            <a:r>
              <a:rPr lang="en-US" sz="1050">
                <a:latin typeface="Segoe UI" panose="020B0502040204020203" pitchFamily="34" charset="0"/>
                <a:cs typeface="Segoe UI" panose="020B0502040204020203" pitchFamily="34" charset="0"/>
              </a:rPr>
              <a:t>The final step is </a:t>
            </a:r>
            <a:r>
              <a:rPr lang="en-US" sz="1050" b="1">
                <a:latin typeface="Segoe UI" panose="020B0502040204020203" pitchFamily="34" charset="0"/>
                <a:cs typeface="Segoe UI" panose="020B0502040204020203" pitchFamily="34" charset="0"/>
              </a:rPr>
              <a:t>Extortion </a:t>
            </a:r>
            <a:r>
              <a:rPr lang="en-US" sz="1050">
                <a:latin typeface="Segoe UI" panose="020B0502040204020203" pitchFamily="34" charset="0"/>
                <a:cs typeface="Segoe UI" panose="020B0502040204020203" pitchFamily="34" charset="0"/>
              </a:rPr>
              <a:t>where the attackers demand payment and attempt to negotiate terms. Attackers often apply pressure to make the organization pay (sometimes contacting family members of company officers and other sleazy practices). </a:t>
            </a:r>
          </a:p>
          <a:p>
            <a:pPr defTabSz="966612">
              <a:defRPr/>
            </a:pPr>
            <a:endParaRPr lang="en-US" sz="1050">
              <a:latin typeface="Segoe UI" panose="020B0502040204020203" pitchFamily="34" charset="0"/>
              <a:cs typeface="Segoe UI" panose="020B0502040204020203" pitchFamily="34" charset="0"/>
            </a:endParaRPr>
          </a:p>
          <a:p>
            <a:pPr>
              <a:lnSpc>
                <a:spcPct val="107000"/>
              </a:lnSpc>
              <a:spcAft>
                <a:spcPts val="846"/>
              </a:spcAft>
            </a:pPr>
            <a:r>
              <a:rPr lang="en-US" sz="1050">
                <a:latin typeface="Segoe UI" panose="020B0502040204020203" pitchFamily="34" charset="0"/>
                <a:ea typeface="Calibri" panose="020F0502020204030204" pitchFamily="34" charset="0"/>
                <a:cs typeface="Segoe UI" panose="020B0502040204020203" pitchFamily="34" charset="0"/>
              </a:rPr>
              <a:t>We always strongly discourage paying the ransom as this marks you as a paying victim, funds/incents future attacks, and may expose your organization to liability risk in some geographies. </a:t>
            </a:r>
          </a:p>
          <a:p>
            <a:pPr>
              <a:lnSpc>
                <a:spcPct val="107000"/>
              </a:lnSpc>
              <a:spcAft>
                <a:spcPts val="846"/>
              </a:spcAft>
            </a:pPr>
            <a:endParaRPr lang="en-US" sz="1050">
              <a:latin typeface="Segoe UI" panose="020B0502040204020203" pitchFamily="34" charset="0"/>
              <a:ea typeface="Calibri" panose="020F0502020204030204" pitchFamily="34" charset="0"/>
              <a:cs typeface="Segoe UI" panose="020B0502040204020203" pitchFamily="34" charset="0"/>
            </a:endParaRPr>
          </a:p>
          <a:p>
            <a:pPr>
              <a:lnSpc>
                <a:spcPct val="107000"/>
              </a:lnSpc>
              <a:spcAft>
                <a:spcPts val="846"/>
              </a:spcAft>
            </a:pPr>
            <a:r>
              <a:rPr lang="en-US" sz="1050">
                <a:latin typeface="Segoe UI" panose="020B0502040204020203" pitchFamily="34" charset="0"/>
                <a:ea typeface="Calibri" panose="020F0502020204030204" pitchFamily="34" charset="0"/>
                <a:cs typeface="Segoe UI" panose="020B0502040204020203" pitchFamily="34" charset="0"/>
              </a:rPr>
              <a:t>For more information, see:</a:t>
            </a:r>
          </a:p>
          <a:p>
            <a:pPr>
              <a:lnSpc>
                <a:spcPct val="107000"/>
              </a:lnSpc>
              <a:spcAft>
                <a:spcPts val="846"/>
              </a:spcAft>
            </a:pPr>
            <a:r>
              <a:rPr lang="en-US" sz="1050">
                <a:latin typeface="Segoe UI" panose="020B0502040204020203" pitchFamily="34" charset="0"/>
                <a:ea typeface="Calibri" panose="020F0502020204030204" pitchFamily="34" charset="0"/>
                <a:cs typeface="Segoe UI" panose="020B0502040204020203" pitchFamily="34" charset="0"/>
              </a:rPr>
              <a:t>We never encourage a ransomware victim to pay any form of ransom demand.</a:t>
            </a:r>
          </a:p>
          <a:p>
            <a:pPr>
              <a:lnSpc>
                <a:spcPct val="107000"/>
              </a:lnSpc>
              <a:spcAft>
                <a:spcPts val="846"/>
              </a:spcAft>
            </a:pPr>
            <a:r>
              <a:rPr lang="en-US" sz="1050">
                <a:latin typeface="Segoe UI" panose="020B0502040204020203" pitchFamily="34" charset="0"/>
                <a:ea typeface="Calibri" panose="020F0502020204030204" pitchFamily="34" charset="0"/>
                <a:cs typeface="Segoe UI" panose="020B0502040204020203" pitchFamily="34" charset="0"/>
              </a:rPr>
              <a:t>https://www.microsoft.com/en-us/security/blog/2019/12/16/ransomware-response-to-pay-or-not-to-pay/ </a:t>
            </a:r>
          </a:p>
          <a:p>
            <a:pPr>
              <a:lnSpc>
                <a:spcPct val="107000"/>
              </a:lnSpc>
              <a:spcAft>
                <a:spcPts val="846"/>
              </a:spcAft>
            </a:pPr>
            <a:endParaRPr lang="en-US" sz="1050">
              <a:latin typeface="Segoe UI" panose="020B0502040204020203" pitchFamily="34" charset="0"/>
              <a:ea typeface="Calibri" panose="020F0502020204030204" pitchFamily="34" charset="0"/>
              <a:cs typeface="Segoe UI" panose="020B0502040204020203" pitchFamily="34" charset="0"/>
            </a:endParaRPr>
          </a:p>
          <a:p>
            <a:pPr>
              <a:lnSpc>
                <a:spcPct val="107000"/>
              </a:lnSpc>
              <a:spcAft>
                <a:spcPts val="846"/>
              </a:spcAft>
            </a:pPr>
            <a:r>
              <a:rPr lang="en-US" sz="1050">
                <a:latin typeface="Segoe UI" panose="020B0502040204020203" pitchFamily="34" charset="0"/>
                <a:ea typeface="Calibri" panose="020F0502020204030204" pitchFamily="34" charset="0"/>
                <a:cs typeface="Segoe UI" panose="020B0502040204020203" pitchFamily="34" charset="0"/>
              </a:rPr>
              <a:t>For more information, see https://aka.ms/HumanOperated</a:t>
            </a:r>
            <a:endParaRPr lang="en-US" sz="105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D6EF4E8F-1818-4F98-BAAC-750DA1EFC192}" type="slidenum">
              <a:rPr kumimoji="0" lang="en-US"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75</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469543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800" b="1">
                <a:latin typeface="Segoe UI" panose="020B0502040204020203" pitchFamily="34" charset="0"/>
                <a:ea typeface="Calibri" panose="020F0502020204030204" pitchFamily="34" charset="0"/>
                <a:cs typeface="Segoe UI" panose="020B0502040204020203" pitchFamily="34" charset="0"/>
              </a:rPr>
              <a:t>Key takeaway: </a:t>
            </a:r>
            <a:r>
              <a:rPr lang="en-US" sz="800">
                <a:latin typeface="Segoe UI" panose="020B0502040204020203" pitchFamily="34" charset="0"/>
                <a:ea typeface="Calibri" panose="020F0502020204030204" pitchFamily="34" charset="0"/>
                <a:cs typeface="Segoe UI" panose="020B0502040204020203" pitchFamily="34" charset="0"/>
              </a:rPr>
              <a:t>This attack technique will likely continue to grow in volume and business impact until something significant changes in the industry</a:t>
            </a:r>
          </a:p>
          <a:p>
            <a:r>
              <a:rPr lang="en-US" sz="800">
                <a:latin typeface="Segoe UI" panose="020B0502040204020203" pitchFamily="34" charset="0"/>
                <a:ea typeface="Calibri" panose="020F0502020204030204" pitchFamily="34" charset="0"/>
                <a:cs typeface="Segoe UI" panose="020B0502040204020203" pitchFamily="34" charset="0"/>
              </a:rPr>
              <a:t> </a:t>
            </a:r>
          </a:p>
          <a:p>
            <a:r>
              <a:rPr lang="en-US" sz="800">
                <a:latin typeface="Segoe UI" panose="020B0502040204020203" pitchFamily="34" charset="0"/>
                <a:ea typeface="Calibri" panose="020F0502020204030204" pitchFamily="34" charset="0"/>
                <a:cs typeface="Segoe UI" panose="020B0502040204020203" pitchFamily="34" charset="0"/>
              </a:rPr>
              <a:t>Much like COVID-19 shifted longstanding industry perceptions on BYOD and remote work, human operated ransomware will likely trigger fundamental shifts in the cybersecurity industry</a:t>
            </a:r>
          </a:p>
          <a:p>
            <a:r>
              <a:rPr lang="en-US" sz="800">
                <a:latin typeface="Segoe UI" panose="020B0502040204020203" pitchFamily="34" charset="0"/>
                <a:ea typeface="Calibri" panose="020F0502020204030204" pitchFamily="34" charset="0"/>
                <a:cs typeface="Segoe UI" panose="020B0502040204020203" pitchFamily="34" charset="0"/>
              </a:rPr>
              <a:t>Organizations face the very real prospect of performing mass restores of system and data to get business operations back up, particularly if they believe that</a:t>
            </a:r>
          </a:p>
          <a:p>
            <a:pPr marL="362480" indent="-362480">
              <a:buFont typeface="Arial" panose="020B0604020202020204" pitchFamily="34" charset="0"/>
              <a:buChar char="•"/>
              <a:tabLst>
                <a:tab pos="483306" algn="l"/>
              </a:tabLst>
            </a:pPr>
            <a:r>
              <a:rPr lang="en-US" sz="800">
                <a:latin typeface="Segoe UI" panose="020B0502040204020203" pitchFamily="34" charset="0"/>
                <a:ea typeface="Calibri" panose="020F0502020204030204" pitchFamily="34" charset="0"/>
                <a:cs typeface="Segoe UI" panose="020B0502040204020203" pitchFamily="34" charset="0"/>
              </a:rPr>
              <a:t>They won't get hit with this kind of attack</a:t>
            </a:r>
          </a:p>
          <a:p>
            <a:pPr marL="362480" indent="-362480">
              <a:buFont typeface="Arial" panose="020B0604020202020204" pitchFamily="34" charset="0"/>
              <a:buChar char="•"/>
              <a:tabLst>
                <a:tab pos="483306" algn="l"/>
              </a:tabLst>
            </a:pPr>
            <a:r>
              <a:rPr lang="en-US" sz="800">
                <a:latin typeface="Segoe UI" panose="020B0502040204020203" pitchFamily="34" charset="0"/>
                <a:ea typeface="Calibri" panose="020F0502020204030204" pitchFamily="34" charset="0"/>
                <a:cs typeface="Segoe UI" panose="020B0502040204020203" pitchFamily="34" charset="0"/>
              </a:rPr>
              <a:t>Attackers won’t find unpatched VPNs and operating systems, so maintenance can be deferred again</a:t>
            </a:r>
          </a:p>
          <a:p>
            <a:pPr marL="362480" indent="-362480">
              <a:buFont typeface="Arial" panose="020B0604020202020204" pitchFamily="34" charset="0"/>
              <a:buChar char="•"/>
              <a:tabLst>
                <a:tab pos="483306" algn="l"/>
              </a:tabLst>
            </a:pPr>
            <a:r>
              <a:rPr lang="en-US" sz="800">
                <a:latin typeface="Segoe UI" panose="020B0502040204020203" pitchFamily="34" charset="0"/>
                <a:ea typeface="Calibri" panose="020F0502020204030204" pitchFamily="34" charset="0"/>
                <a:cs typeface="Segoe UI" panose="020B0502040204020203" pitchFamily="34" charset="0"/>
              </a:rPr>
              <a:t>A password is good enough for admins, so MFA can be deferred </a:t>
            </a:r>
          </a:p>
          <a:p>
            <a:pPr marL="362480" indent="-362480">
              <a:buFont typeface="Arial" panose="020B0604020202020204" pitchFamily="34" charset="0"/>
              <a:buChar char="•"/>
              <a:tabLst>
                <a:tab pos="483306" algn="l"/>
              </a:tabLst>
            </a:pPr>
            <a:r>
              <a:rPr lang="en-US" sz="800">
                <a:latin typeface="Segoe UI" panose="020B0502040204020203" pitchFamily="34" charset="0"/>
                <a:ea typeface="Calibri" panose="020F0502020204030204" pitchFamily="34" charset="0"/>
                <a:cs typeface="Segoe UI" panose="020B0502040204020203" pitchFamily="34" charset="0"/>
              </a:rPr>
              <a:t>A BC/DR for the worst-case scenario isn't critical, so the difficult business leadership conversations can be deferred</a:t>
            </a:r>
          </a:p>
          <a:p>
            <a:pPr marL="362480" indent="-362480">
              <a:buFont typeface="Arial" panose="020B0604020202020204" pitchFamily="34" charset="0"/>
              <a:buChar char="•"/>
              <a:tabLst>
                <a:tab pos="483306" algn="l"/>
              </a:tabLst>
            </a:pPr>
            <a:r>
              <a:rPr lang="en-US" sz="800">
                <a:latin typeface="Segoe UI" panose="020B0502040204020203" pitchFamily="34" charset="0"/>
                <a:ea typeface="Calibri" panose="020F0502020204030204" pitchFamily="34" charset="0"/>
                <a:cs typeface="Segoe UI" panose="020B0502040204020203" pitchFamily="34" charset="0"/>
              </a:rPr>
              <a:t>The SOC can manually write every alert and respond using only a SIEM and a firewall block, so modernization with high-quality XDR detections and SOAR can be deferred</a:t>
            </a:r>
          </a:p>
          <a:p>
            <a:r>
              <a:rPr lang="en-US" sz="800" b="1" i="1">
                <a:latin typeface="Segoe UI" panose="020B0502040204020203" pitchFamily="34" charset="0"/>
                <a:ea typeface="Calibri" panose="020F0502020204030204" pitchFamily="34" charset="0"/>
                <a:cs typeface="Segoe UI" panose="020B0502040204020203" pitchFamily="34" charset="0"/>
              </a:rPr>
              <a:t> </a:t>
            </a:r>
            <a:endParaRPr lang="en-US" sz="800">
              <a:latin typeface="Segoe UI" panose="020B0502040204020203" pitchFamily="34" charset="0"/>
              <a:ea typeface="Calibri" panose="020F0502020204030204" pitchFamily="34" charset="0"/>
              <a:cs typeface="Segoe UI" panose="020B0502040204020203" pitchFamily="34" charset="0"/>
            </a:endParaRPr>
          </a:p>
          <a:p>
            <a:r>
              <a:rPr lang="en-US" sz="800" b="1" i="1">
                <a:latin typeface="Segoe UI" panose="020B0502040204020203" pitchFamily="34" charset="0"/>
                <a:ea typeface="Calibri" panose="020F0502020204030204" pitchFamily="34" charset="0"/>
                <a:cs typeface="Segoe UI" panose="020B0502040204020203" pitchFamily="34" charset="0"/>
              </a:rPr>
              <a:t>CLICK 1 - What’s different?</a:t>
            </a:r>
            <a:endParaRPr lang="en-US" sz="800">
              <a:latin typeface="Segoe UI" panose="020B0502040204020203" pitchFamily="34" charset="0"/>
              <a:ea typeface="Calibri" panose="020F0502020204030204" pitchFamily="34" charset="0"/>
              <a:cs typeface="Segoe UI" panose="020B0502040204020203" pitchFamily="34" charset="0"/>
            </a:endParaRPr>
          </a:p>
          <a:p>
            <a:r>
              <a:rPr lang="en-US" sz="800" b="1">
                <a:latin typeface="Segoe UI" panose="020B0502040204020203" pitchFamily="34" charset="0"/>
                <a:ea typeface="Calibri" panose="020F0502020204030204" pitchFamily="34" charset="0"/>
                <a:cs typeface="Segoe UI" panose="020B0502040204020203" pitchFamily="34" charset="0"/>
              </a:rPr>
              <a:t>High Business Impact - </a:t>
            </a:r>
            <a:r>
              <a:rPr lang="en-US" sz="800">
                <a:latin typeface="Segoe UI" panose="020B0502040204020203" pitchFamily="34" charset="0"/>
                <a:ea typeface="Calibri" panose="020F0502020204030204" pitchFamily="34" charset="0"/>
                <a:cs typeface="Segoe UI" panose="020B0502040204020203" pitchFamily="34" charset="0"/>
              </a:rPr>
              <a:t>Previous attacker models exploited weaknesses in organizations security, but generally had limited business immediate impact or could be managed with limited security improvements:</a:t>
            </a:r>
          </a:p>
          <a:p>
            <a:pPr marL="362480" indent="-362480">
              <a:buFont typeface="Arial" panose="020B0604020202020204" pitchFamily="34" charset="0"/>
              <a:buChar char="•"/>
              <a:tabLst>
                <a:tab pos="483306" algn="l"/>
              </a:tabLst>
            </a:pPr>
            <a:r>
              <a:rPr lang="en-US" sz="800" b="1">
                <a:latin typeface="Segoe UI" panose="020B0502040204020203" pitchFamily="34" charset="0"/>
                <a:ea typeface="Calibri" panose="020F0502020204030204" pitchFamily="34" charset="0"/>
                <a:cs typeface="Segoe UI" panose="020B0502040204020203" pitchFamily="34" charset="0"/>
              </a:rPr>
              <a:t>Commodity attacks</a:t>
            </a:r>
            <a:r>
              <a:rPr lang="en-US" sz="800">
                <a:latin typeface="Segoe UI" panose="020B0502040204020203" pitchFamily="34" charset="0"/>
                <a:ea typeface="Calibri" panose="020F0502020204030204" pitchFamily="34" charset="0"/>
                <a:cs typeface="Segoe UI" panose="020B0502040204020203" pitchFamily="34" charset="0"/>
              </a:rPr>
              <a:t>– minor business impact that could be managed through marginally better hygiene, existing security tools, and investment into security operations</a:t>
            </a:r>
          </a:p>
          <a:p>
            <a:pPr marL="362480" indent="-362480">
              <a:buFont typeface="Arial" panose="020B0604020202020204" pitchFamily="34" charset="0"/>
              <a:buChar char="•"/>
              <a:tabLst>
                <a:tab pos="483306" algn="l"/>
              </a:tabLst>
            </a:pPr>
            <a:r>
              <a:rPr lang="en-US" sz="800" b="1">
                <a:latin typeface="Segoe UI" panose="020B0502040204020203" pitchFamily="34" charset="0"/>
                <a:ea typeface="Calibri" panose="020F0502020204030204" pitchFamily="34" charset="0"/>
                <a:cs typeface="Segoe UI" panose="020B0502040204020203" pitchFamily="34" charset="0"/>
              </a:rPr>
              <a:t>Targeted data theft </a:t>
            </a:r>
            <a:r>
              <a:rPr lang="en-US" sz="800">
                <a:latin typeface="Segoe UI" panose="020B0502040204020203" pitchFamily="34" charset="0"/>
                <a:ea typeface="Calibri" panose="020F0502020204030204" pitchFamily="34" charset="0"/>
                <a:cs typeface="Segoe UI" panose="020B0502040204020203" pitchFamily="34" charset="0"/>
              </a:rPr>
              <a:t>– leveraged similar techniques, but often had longer term or indirect impacts on the business (e.g. stronger competitor products) that weren’t immediately stopping business operations. Mitigation with improved security operations can help bring this risk down (but not eliminate). </a:t>
            </a:r>
          </a:p>
          <a:p>
            <a:pPr marL="362480" indent="-362480">
              <a:buFont typeface="Arial" panose="020B0604020202020204" pitchFamily="34" charset="0"/>
              <a:buChar char="•"/>
              <a:tabLst>
                <a:tab pos="483306" algn="l"/>
              </a:tabLst>
            </a:pPr>
            <a:r>
              <a:rPr lang="en-US" sz="800" b="1">
                <a:latin typeface="Segoe UI" panose="020B0502040204020203" pitchFamily="34" charset="0"/>
                <a:ea typeface="Calibri" panose="020F0502020204030204" pitchFamily="34" charset="0"/>
                <a:cs typeface="Segoe UI" panose="020B0502040204020203" pitchFamily="34" charset="0"/>
              </a:rPr>
              <a:t>Commodity ransomware </a:t>
            </a:r>
            <a:r>
              <a:rPr lang="en-US" sz="800">
                <a:latin typeface="Segoe UI" panose="020B0502040204020203" pitchFamily="34" charset="0"/>
                <a:ea typeface="Calibri" panose="020F0502020204030204" pitchFamily="34" charset="0"/>
                <a:cs typeface="Segoe UI" panose="020B0502040204020203" pitchFamily="34" charset="0"/>
              </a:rPr>
              <a:t>– actively disrupted access to data and systems using extortion techniques, but was limited to exploited this, </a:t>
            </a:r>
          </a:p>
          <a:p>
            <a:r>
              <a:rPr lang="en-US" sz="800" b="1" i="1">
                <a:latin typeface="Segoe UI" panose="020B0502040204020203" pitchFamily="34" charset="0"/>
                <a:ea typeface="Calibri" panose="020F0502020204030204" pitchFamily="34" charset="0"/>
                <a:cs typeface="Segoe UI" panose="020B0502040204020203" pitchFamily="34" charset="0"/>
              </a:rPr>
              <a:t> </a:t>
            </a:r>
            <a:endParaRPr lang="en-US" sz="800">
              <a:latin typeface="Segoe UI" panose="020B0502040204020203" pitchFamily="34" charset="0"/>
              <a:ea typeface="Calibri" panose="020F0502020204030204" pitchFamily="34" charset="0"/>
              <a:cs typeface="Segoe UI" panose="020B0502040204020203" pitchFamily="34" charset="0"/>
            </a:endParaRPr>
          </a:p>
          <a:p>
            <a:r>
              <a:rPr lang="en-US" sz="800" b="1" i="1">
                <a:latin typeface="Segoe UI" panose="020B0502040204020203" pitchFamily="34" charset="0"/>
                <a:ea typeface="Calibri" panose="020F0502020204030204" pitchFamily="34" charset="0"/>
                <a:cs typeface="Segoe UI" panose="020B0502040204020203" pitchFamily="34" charset="0"/>
              </a:rPr>
              <a:t>CLICK 2 - Extortion</a:t>
            </a:r>
            <a:endParaRPr lang="en-US" sz="800">
              <a:latin typeface="Segoe UI" panose="020B0502040204020203" pitchFamily="34" charset="0"/>
              <a:ea typeface="Calibri" panose="020F0502020204030204" pitchFamily="34" charset="0"/>
              <a:cs typeface="Segoe UI" panose="020B0502040204020203" pitchFamily="34" charset="0"/>
            </a:endParaRPr>
          </a:p>
          <a:p>
            <a:r>
              <a:rPr lang="en-US" sz="800">
                <a:latin typeface="Segoe UI" panose="020B0502040204020203" pitchFamily="34" charset="0"/>
                <a:ea typeface="Calibri" panose="020F0502020204030204" pitchFamily="34" charset="0"/>
                <a:cs typeface="Segoe UI" panose="020B0502040204020203" pitchFamily="34" charset="0"/>
              </a:rPr>
              <a:t>Human operated ransomware builds on all of these to grow the extortion payments to be much larger. </a:t>
            </a:r>
          </a:p>
          <a:p>
            <a:r>
              <a:rPr lang="en-US" sz="800">
                <a:latin typeface="Segoe UI" panose="020B0502040204020203" pitchFamily="34" charset="0"/>
                <a:ea typeface="Calibri" panose="020F0502020204030204" pitchFamily="34" charset="0"/>
                <a:cs typeface="Segoe UI" panose="020B0502040204020203" pitchFamily="34" charset="0"/>
              </a:rPr>
              <a:t>For extortion to work, the attackers must have control over something the victim will be willing to pay to get back, in this case the ability to operate their business. Human operated ransomware combines two existing techniques into a highly damaging combination:</a:t>
            </a:r>
          </a:p>
          <a:p>
            <a:pPr marL="362480" indent="-362480">
              <a:buFont typeface="Arial" panose="020B0604020202020204" pitchFamily="34" charset="0"/>
              <a:buChar char="•"/>
              <a:tabLst>
                <a:tab pos="483306" algn="l"/>
              </a:tabLst>
            </a:pPr>
            <a:r>
              <a:rPr lang="en-US" sz="800" b="1">
                <a:latin typeface="Segoe UI" panose="020B0502040204020203" pitchFamily="34" charset="0"/>
                <a:ea typeface="Calibri" panose="020F0502020204030204" pitchFamily="34" charset="0"/>
                <a:cs typeface="Segoe UI" panose="020B0502040204020203" pitchFamily="34" charset="0"/>
              </a:rPr>
              <a:t>Gain enterprise control with credential theft </a:t>
            </a:r>
            <a:r>
              <a:rPr lang="en-US" sz="800">
                <a:latin typeface="Segoe UI" panose="020B0502040204020203" pitchFamily="34" charset="0"/>
                <a:ea typeface="Calibri" panose="020F0502020204030204" pitchFamily="34" charset="0"/>
                <a:cs typeface="Segoe UI" panose="020B0502040204020203" pitchFamily="34" charset="0"/>
              </a:rPr>
              <a:t>– pioneered in targeted data theft attacks</a:t>
            </a:r>
          </a:p>
          <a:p>
            <a:pPr marL="362480" indent="-362480">
              <a:buFont typeface="Arial" panose="020B0604020202020204" pitchFamily="34" charset="0"/>
              <a:buChar char="•"/>
              <a:tabLst>
                <a:tab pos="483306" algn="l"/>
              </a:tabLst>
            </a:pPr>
            <a:r>
              <a:rPr lang="en-US" sz="800" b="1">
                <a:latin typeface="Segoe UI" panose="020B0502040204020203" pitchFamily="34" charset="0"/>
                <a:ea typeface="Calibri" panose="020F0502020204030204" pitchFamily="34" charset="0"/>
                <a:cs typeface="Segoe UI" panose="020B0502040204020203" pitchFamily="34" charset="0"/>
              </a:rPr>
              <a:t>Deny access to data </a:t>
            </a:r>
            <a:r>
              <a:rPr lang="en-US" sz="800">
                <a:latin typeface="Segoe UI" panose="020B0502040204020203" pitchFamily="34" charset="0"/>
                <a:ea typeface="Calibri" panose="020F0502020204030204" pitchFamily="34" charset="0"/>
                <a:cs typeface="Segoe UI" panose="020B0502040204020203" pitchFamily="34" charset="0"/>
              </a:rPr>
              <a:t>– established with commodity ransomware</a:t>
            </a:r>
          </a:p>
          <a:p>
            <a:r>
              <a:rPr lang="en-US" sz="800">
                <a:latin typeface="Segoe UI" panose="020B0502040204020203" pitchFamily="34" charset="0"/>
                <a:ea typeface="Calibri" panose="020F0502020204030204" pitchFamily="34" charset="0"/>
                <a:cs typeface="Segoe UI" panose="020B0502040204020203" pitchFamily="34" charset="0"/>
              </a:rPr>
              <a:t>This frequently allows attack operators to stop all business operations until payment is rendered (and sometimes not even then). We don’t recommend that organizations pay ransom. </a:t>
            </a:r>
          </a:p>
          <a:p>
            <a:r>
              <a:rPr lang="en-US" sz="800" b="1" i="1">
                <a:latin typeface="Segoe UI" panose="020B0502040204020203" pitchFamily="34" charset="0"/>
                <a:ea typeface="Calibri" panose="020F0502020204030204" pitchFamily="34" charset="0"/>
                <a:cs typeface="Segoe UI" panose="020B0502040204020203" pitchFamily="34" charset="0"/>
              </a:rPr>
              <a:t> </a:t>
            </a:r>
            <a:endParaRPr lang="en-US" sz="800">
              <a:latin typeface="Segoe UI" panose="020B0502040204020203" pitchFamily="34" charset="0"/>
              <a:ea typeface="Calibri" panose="020F0502020204030204" pitchFamily="34" charset="0"/>
              <a:cs typeface="Segoe UI" panose="020B0502040204020203" pitchFamily="34" charset="0"/>
            </a:endParaRPr>
          </a:p>
          <a:p>
            <a:r>
              <a:rPr lang="en-US" sz="800" b="1" i="1">
                <a:latin typeface="Segoe UI" panose="020B0502040204020203" pitchFamily="34" charset="0"/>
                <a:ea typeface="Calibri" panose="020F0502020204030204" pitchFamily="34" charset="0"/>
                <a:cs typeface="Segoe UI" panose="020B0502040204020203" pitchFamily="34" charset="0"/>
              </a:rPr>
              <a:t>CLICK 3 – Profitable for Attackers</a:t>
            </a:r>
            <a:endParaRPr lang="en-US" sz="800">
              <a:latin typeface="Segoe UI" panose="020B0502040204020203" pitchFamily="34" charset="0"/>
              <a:ea typeface="Calibri" panose="020F0502020204030204" pitchFamily="34" charset="0"/>
              <a:cs typeface="Segoe UI" panose="020B0502040204020203" pitchFamily="34" charset="0"/>
            </a:endParaRPr>
          </a:p>
          <a:p>
            <a:r>
              <a:rPr lang="en-US" sz="800">
                <a:latin typeface="Segoe UI" panose="020B0502040204020203" pitchFamily="34" charset="0"/>
                <a:ea typeface="Calibri" panose="020F0502020204030204" pitchFamily="34" charset="0"/>
                <a:cs typeface="Segoe UI" panose="020B0502040204020203" pitchFamily="34" charset="0"/>
              </a:rPr>
              <a:t>As you may imagine, this is a profitable, though immoral, endeavor for the attackers. The profits from past attacks fuel confidents in future attack profits and the funding required to conduct them, creating the ingredients for a significant growth trajectory of these attacks. </a:t>
            </a:r>
          </a:p>
          <a:p>
            <a:r>
              <a:rPr lang="en-US" sz="800">
                <a:latin typeface="Segoe UI" panose="020B0502040204020203" pitchFamily="34" charset="0"/>
                <a:ea typeface="Calibri" panose="020F0502020204030204" pitchFamily="34" charset="0"/>
                <a:cs typeface="Segoe UI" panose="020B0502040204020203" pitchFamily="34" charset="0"/>
              </a:rPr>
              <a:t>We actively discourage paying the ransomware. While we understand that desperate measures are sometimes attractive, there is no guarantee that the payment will result in a decryption key, in a key that decrypts </a:t>
            </a:r>
            <a:r>
              <a:rPr lang="en-US" sz="800" b="1" i="1">
                <a:latin typeface="Segoe UI" panose="020B0502040204020203" pitchFamily="34" charset="0"/>
                <a:ea typeface="Calibri" panose="020F0502020204030204" pitchFamily="34" charset="0"/>
                <a:cs typeface="Segoe UI" panose="020B0502040204020203" pitchFamily="34" charset="0"/>
              </a:rPr>
              <a:t>all </a:t>
            </a:r>
            <a:r>
              <a:rPr lang="en-US" sz="800">
                <a:latin typeface="Segoe UI" panose="020B0502040204020203" pitchFamily="34" charset="0"/>
                <a:ea typeface="Calibri" panose="020F0502020204030204" pitchFamily="34" charset="0"/>
                <a:cs typeface="Segoe UI" panose="020B0502040204020203" pitchFamily="34" charset="0"/>
              </a:rPr>
              <a:t>data/systems (vs. a fraction of them), or even that the attackers won’t sell data on the dark markets anyway. Additionally, paying groups may put the organization at risk of </a:t>
            </a:r>
          </a:p>
          <a:p>
            <a:endParaRPr lang="en-US" sz="800">
              <a:latin typeface="Segoe UI" panose="020B0502040204020203" pitchFamily="34" charset="0"/>
              <a:ea typeface="Calibri" panose="020F0502020204030204" pitchFamily="34" charset="0"/>
              <a:cs typeface="Segoe UI" panose="020B0502040204020203" pitchFamily="34" charset="0"/>
            </a:endParaRPr>
          </a:p>
          <a:p>
            <a:r>
              <a:rPr lang="en-US" sz="800" b="1" i="1">
                <a:latin typeface="Segoe UI" panose="020B0502040204020203" pitchFamily="34" charset="0"/>
                <a:ea typeface="Calibri" panose="020F0502020204030204" pitchFamily="34" charset="0"/>
                <a:cs typeface="Segoe UI" panose="020B0502040204020203" pitchFamily="34" charset="0"/>
              </a:rPr>
              <a:t> </a:t>
            </a:r>
            <a:endParaRPr lang="en-US" sz="800">
              <a:latin typeface="Segoe UI" panose="020B0502040204020203" pitchFamily="34" charset="0"/>
              <a:ea typeface="Calibri" panose="020F0502020204030204" pitchFamily="34" charset="0"/>
              <a:cs typeface="Segoe UI" panose="020B0502040204020203" pitchFamily="34" charset="0"/>
            </a:endParaRPr>
          </a:p>
          <a:p>
            <a:r>
              <a:rPr lang="en-US" sz="800" b="1" i="1">
                <a:latin typeface="Segoe UI" panose="020B0502040204020203" pitchFamily="34" charset="0"/>
                <a:ea typeface="Calibri" panose="020F0502020204030204" pitchFamily="34" charset="0"/>
                <a:cs typeface="Segoe UI" panose="020B0502040204020203" pitchFamily="34" charset="0"/>
              </a:rPr>
              <a:t>CLICK 4 – Room to grow</a:t>
            </a:r>
            <a:endParaRPr lang="en-US" sz="800">
              <a:latin typeface="Segoe UI" panose="020B0502040204020203" pitchFamily="34" charset="0"/>
              <a:ea typeface="Calibri" panose="020F0502020204030204" pitchFamily="34" charset="0"/>
              <a:cs typeface="Segoe UI" panose="020B0502040204020203" pitchFamily="34" charset="0"/>
            </a:endParaRPr>
          </a:p>
          <a:p>
            <a:r>
              <a:rPr lang="en-US" sz="800">
                <a:latin typeface="Segoe UI" panose="020B0502040204020203" pitchFamily="34" charset="0"/>
                <a:ea typeface="Calibri" panose="020F0502020204030204" pitchFamily="34" charset="0"/>
                <a:cs typeface="Segoe UI" panose="020B0502040204020203" pitchFamily="34" charset="0"/>
              </a:rPr>
              <a:t>Additionally, there is a lot of room for these attacks to grow because of the way enterprises have balanced operational and security requirements over the past decades. </a:t>
            </a:r>
          </a:p>
          <a:p>
            <a:r>
              <a:rPr lang="en-US" sz="800">
                <a:latin typeface="Segoe UI" panose="020B0502040204020203" pitchFamily="34" charset="0"/>
                <a:ea typeface="Calibri" panose="020F0502020204030204" pitchFamily="34" charset="0"/>
                <a:cs typeface="Segoe UI" panose="020B0502040204020203" pitchFamily="34" charset="0"/>
              </a:rPr>
              <a:t>Most enterprises organizations have consistently chosen to prioritize business functionality and operational speed over security considerations. While this made businesses more efficient because security threats were limited to an acceptable level, these choices also accumulated a massive backlog of technical debt in the form of security hygiene issues that attackers could potentially exploit.</a:t>
            </a:r>
          </a:p>
          <a:p>
            <a:r>
              <a:rPr lang="en-US" sz="800">
                <a:latin typeface="Segoe UI" panose="020B0502040204020203" pitchFamily="34" charset="0"/>
                <a:ea typeface="Calibri" panose="020F0502020204030204" pitchFamily="34" charset="0"/>
                <a:cs typeface="Segoe UI" panose="020B0502040204020203" pitchFamily="34" charset="0"/>
              </a:rPr>
              <a:t>While these maintenance hygiene issues were silent and invisible for a long time (even when exploited to for intellectual property theft by advanced attackers), </a:t>
            </a:r>
            <a:r>
              <a:rPr lang="en-US" sz="800" b="1" i="1">
                <a:latin typeface="Segoe UI" panose="020B0502040204020203" pitchFamily="34" charset="0"/>
                <a:ea typeface="Calibri" panose="020F0502020204030204" pitchFamily="34" charset="0"/>
                <a:cs typeface="Segoe UI" panose="020B0502040204020203" pitchFamily="34" charset="0"/>
              </a:rPr>
              <a:t>these issues will not stay silent and invisible </a:t>
            </a:r>
            <a:r>
              <a:rPr lang="en-US" sz="800">
                <a:latin typeface="Segoe UI" panose="020B0502040204020203" pitchFamily="34" charset="0"/>
                <a:ea typeface="Calibri" panose="020F0502020204030204" pitchFamily="34" charset="0"/>
                <a:cs typeface="Segoe UI" panose="020B0502040204020203" pitchFamily="34" charset="0"/>
              </a:rPr>
              <a:t>any longer. </a:t>
            </a:r>
          </a:p>
          <a:p>
            <a:r>
              <a:rPr lang="en-US" sz="800" b="1">
                <a:latin typeface="Segoe UI" panose="020B0502040204020203" pitchFamily="34" charset="0"/>
                <a:ea typeface="Calibri" panose="020F0502020204030204" pitchFamily="34" charset="0"/>
                <a:cs typeface="Segoe UI" panose="020B0502040204020203" pitchFamily="34" charset="0"/>
              </a:rPr>
              <a:t> </a:t>
            </a:r>
            <a:endParaRPr lang="en-US" sz="800">
              <a:latin typeface="Segoe UI" panose="020B0502040204020203" pitchFamily="34" charset="0"/>
              <a:ea typeface="Calibri" panose="020F0502020204030204" pitchFamily="34" charset="0"/>
              <a:cs typeface="Segoe UI" panose="020B0502040204020203" pitchFamily="34" charset="0"/>
            </a:endParaRPr>
          </a:p>
          <a:p>
            <a:r>
              <a:rPr lang="en-US" sz="800" b="1">
                <a:latin typeface="Segoe UI" panose="020B0502040204020203" pitchFamily="34" charset="0"/>
                <a:ea typeface="Calibri" panose="020F0502020204030204" pitchFamily="34" charset="0"/>
                <a:cs typeface="Segoe UI" panose="020B0502040204020203" pitchFamily="34" charset="0"/>
              </a:rPr>
              <a:t>We cannot emphasize this enough</a:t>
            </a:r>
            <a:r>
              <a:rPr lang="en-US" sz="800">
                <a:latin typeface="Segoe UI" panose="020B0502040204020203" pitchFamily="34" charset="0"/>
                <a:ea typeface="Calibri" panose="020F0502020204030204" pitchFamily="34" charset="0"/>
                <a:cs typeface="Segoe UI" panose="020B0502040204020203" pitchFamily="34" charset="0"/>
              </a:rPr>
              <a:t> – the secret of “we never got around to doing that security thing” is out to attackers who can profit from it at scale using business-disrupting extortion techniques (and are getting better at it with each attack).</a:t>
            </a:r>
          </a:p>
          <a:p>
            <a:r>
              <a:rPr lang="en-US" sz="800">
                <a:latin typeface="Segoe UI" panose="020B0502040204020203" pitchFamily="34" charset="0"/>
                <a:ea typeface="Calibri" panose="020F0502020204030204" pitchFamily="34" charset="0"/>
                <a:cs typeface="Segoe UI" panose="020B0502040204020203" pitchFamily="34" charset="0"/>
              </a:rPr>
              <a:t>We don’t expect to see this trend slow, stop, or reverse until something significant changes in attacker deterrence (attacker arrests, extradition laws removing safe harbor countries, etc.) or defender resilience (widespread executive support for security, close cultural coordination between IT and security teams, etc.)</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EF4E8F-1818-4F98-BAAC-750DA1EFC192}"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184481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This is a summary of the key products and technologies that are included in Microsoft 365 E5</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73F4D-9010-4783-B2C3-7060F299A09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103853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Segoe UI" panose="020B0502040204020203" pitchFamily="34" charset="0"/>
                <a:cs typeface="Segoe UI" panose="020B0502040204020203" pitchFamily="34" charset="0"/>
              </a:rPr>
              <a:t>Key Takeaway: </a:t>
            </a:r>
            <a:r>
              <a:rPr lang="en-US">
                <a:latin typeface="Segoe UI" panose="020B0502040204020203" pitchFamily="34" charset="0"/>
                <a:cs typeface="Segoe UI" panose="020B0502040204020203" pitchFamily="34" charset="0"/>
              </a:rPr>
              <a:t>This is a mapping of products and technology names used in this presentation to terminology you may see in product licensing language</a:t>
            </a:r>
          </a:p>
          <a:p>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73F4D-9010-4783-B2C3-7060F299A09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409306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Segoe UI" panose="020B0502040204020203" pitchFamily="34" charset="0"/>
                <a:cs typeface="Segoe UI" panose="020B0502040204020203" pitchFamily="34" charset="0"/>
              </a:rPr>
              <a:t>Key Takeaway: </a:t>
            </a:r>
            <a:r>
              <a:rPr lang="en-GB" dirty="0">
                <a:latin typeface="Segoe UI" panose="020B0502040204020203" pitchFamily="34" charset="0"/>
                <a:cs typeface="Segoe UI" panose="020B0502040204020203" pitchFamily="34" charset="0"/>
              </a:rPr>
              <a:t>These are the product families from Microsoft security that help accelerate your security program modernization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latin typeface="Segoe UI" panose="020B0502040204020203" pitchFamily="34" charset="0"/>
              <a:cs typeface="Segoe UI" panose="020B0502040204020203" pitchFamily="34" charset="0"/>
            </a:endParaRPr>
          </a:p>
          <a:p>
            <a:r>
              <a:rPr lang="en-US" sz="900" dirty="0">
                <a:latin typeface="Segoe UI"/>
                <a:cs typeface="Segoe UI"/>
              </a:rPr>
              <a:t>Microsoft focuses on offering a natively integrated security solution supported by a vibrant partner ecosystem. </a:t>
            </a:r>
            <a:endParaRPr lang="en-US" sz="1200" dirty="0"/>
          </a:p>
          <a:p>
            <a:endParaRPr lang="en-US" sz="900" dirty="0">
              <a:cs typeface="Segoe UI"/>
            </a:endParaRPr>
          </a:p>
          <a:p>
            <a:r>
              <a:rPr lang="en-US" sz="1200" dirty="0"/>
              <a:t>It starts with Microsoft Entra, our new vision and portfolio for identity and access. It extends to Microsoft Purview to manage compliance requirements and Microsoft Priva to help you manage privacy. Microsoft Intune helps manage and protect endpoints, and Microsoft Defender and Sentinel provide XDR and SIEM capabilities. </a:t>
            </a:r>
          </a:p>
          <a:p>
            <a:endParaRPr lang="en-US" sz="120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1694932" rtl="0" eaLnBrk="1" fontAlgn="auto" latinLnBrk="0" hangingPunct="1">
              <a:lnSpc>
                <a:spcPct val="100000"/>
              </a:lnSpc>
              <a:spcBef>
                <a:spcPts val="0"/>
              </a:spcBef>
              <a:spcAft>
                <a:spcPts val="0"/>
              </a:spcAft>
              <a:buClrTx/>
              <a:buSzTx/>
              <a:buFontTx/>
              <a:buNone/>
              <a:tabLst/>
              <a:defRPr/>
            </a:pPr>
            <a:fld id="{D76E7F59-4757-4900-8133-C3F65499925C}" type="slidenum">
              <a:rPr kumimoji="0" lang="en-US" sz="2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1694932" rtl="0" eaLnBrk="1" fontAlgn="auto" latinLnBrk="0" hangingPunct="1">
                <a:lnSpc>
                  <a:spcPct val="100000"/>
                </a:lnSpc>
                <a:spcBef>
                  <a:spcPts val="0"/>
                </a:spcBef>
                <a:spcAft>
                  <a:spcPts val="0"/>
                </a:spcAft>
                <a:buClrTx/>
                <a:buSzTx/>
                <a:buFontTx/>
                <a:buNone/>
                <a:tabLst/>
                <a:defRPr/>
              </a:pPr>
              <a:t>79</a:t>
            </a:fld>
            <a:endParaRPr kumimoji="0" lang="en-US" sz="2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47354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1000" b="1">
                <a:latin typeface="Segoe UI" panose="020B0502040204020203" pitchFamily="34" charset="0"/>
                <a:cs typeface="Segoe UI" panose="020B0502040204020203" pitchFamily="34" charset="0"/>
              </a:rPr>
              <a:t>Key Takeaway: </a:t>
            </a:r>
            <a:r>
              <a:rPr lang="en-US" sz="1000" b="0">
                <a:latin typeface="Segoe UI" panose="020B0502040204020203" pitchFamily="34" charset="0"/>
                <a:cs typeface="Segoe UI" panose="020B0502040204020203" pitchFamily="34" charset="0"/>
              </a:rPr>
              <a:t>T</a:t>
            </a:r>
            <a:r>
              <a:rPr lang="en-US" sz="1000">
                <a:latin typeface="Segoe UI" panose="020B0502040204020203" pitchFamily="34" charset="0"/>
                <a:cs typeface="Segoe UI" panose="020B0502040204020203" pitchFamily="34" charset="0"/>
              </a:rPr>
              <a:t>he Security Adoption Framework (SAF) includes reference strategies and plans to guide teams on this journey</a:t>
            </a:r>
          </a:p>
          <a:p>
            <a:endParaRPr lang="en-US" sz="1000">
              <a:latin typeface="Segoe UI" panose="020B0502040204020203" pitchFamily="34" charset="0"/>
              <a:cs typeface="Segoe UI" panose="020B0502040204020203" pitchFamily="34" charset="0"/>
            </a:endParaRPr>
          </a:p>
          <a:p>
            <a:r>
              <a:rPr lang="en-US" sz="1000" b="0">
                <a:latin typeface="Segoe UI" panose="020B0502040204020203" pitchFamily="34" charset="0"/>
                <a:cs typeface="Segoe UI" panose="020B0502040204020203" pitchFamily="34" charset="0"/>
              </a:rPr>
              <a:t>This includes a full set of </a:t>
            </a:r>
            <a:r>
              <a:rPr lang="en-US" sz="1000" b="1">
                <a:latin typeface="Segoe UI" panose="020B0502040204020203" pitchFamily="34" charset="0"/>
                <a:cs typeface="Segoe UI" panose="020B0502040204020203" pitchFamily="34" charset="0"/>
              </a:rPr>
              <a:t>Strategic Initiatives </a:t>
            </a:r>
            <a:r>
              <a:rPr lang="en-US" sz="1000" b="0">
                <a:latin typeface="Segoe UI" panose="020B0502040204020203" pitchFamily="34" charset="0"/>
                <a:cs typeface="Segoe UI" panose="020B0502040204020203" pitchFamily="34" charset="0"/>
              </a:rPr>
              <a:t>that drive towards an organizational outcome with a complete set of guidance to guide people, process, and technology. These each support an end to end security approach and integrate with each other. </a:t>
            </a:r>
          </a:p>
          <a:p>
            <a:r>
              <a:rPr lang="en-US" sz="1000">
                <a:latin typeface="Segoe UI" panose="020B0502040204020203" pitchFamily="34" charset="0"/>
                <a:cs typeface="Segoe UI" panose="020B0502040204020203" pitchFamily="34" charset="0"/>
              </a:rPr>
              <a:t>The </a:t>
            </a:r>
            <a:r>
              <a:rPr lang="en-US" sz="1000" b="1">
                <a:latin typeface="Segoe UI" panose="020B0502040204020203" pitchFamily="34" charset="0"/>
                <a:cs typeface="Segoe UI" panose="020B0502040204020203" pitchFamily="34" charset="0"/>
              </a:rPr>
              <a:t>Technical Plans </a:t>
            </a:r>
            <a:r>
              <a:rPr lang="en-US" sz="1000">
                <a:latin typeface="Segoe UI" panose="020B0502040204020203" pitchFamily="34" charset="0"/>
                <a:cs typeface="Segoe UI" panose="020B0502040204020203" pitchFamily="34" charset="0"/>
              </a:rPr>
              <a:t>are embedded into the Security Architecture Design Session (ADS) modules to make this real by providing concrete plans to execute each component of each initiative including Objectives and Key Results (OKRs), technical capability checklists, project.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a:latin typeface="Segoe UI" panose="020B0502040204020203" pitchFamily="34" charset="0"/>
                <a:cs typeface="Segoe UI" panose="020B0502040204020203" pitchFamily="34" charset="0"/>
              </a:rPr>
              <a:t>These are broken into project workstreams (</a:t>
            </a:r>
            <a:r>
              <a:rPr kumimoji="0" lang="en-US" sz="1000" b="1" i="0" u="none" strike="noStrike" kern="1200" cap="none" spc="0" normalizeH="0" baseline="0" noProof="0">
                <a:ln>
                  <a:noFill/>
                </a:ln>
                <a:effectLst/>
                <a:uLnTx/>
                <a:uFillTx/>
                <a:latin typeface="Segoe UI" panose="020B0502040204020203" pitchFamily="34" charset="0"/>
                <a:cs typeface="Segoe UI" panose="020B0502040204020203" pitchFamily="34" charset="0"/>
              </a:rPr>
              <a:t>Implementation Procedures) </a:t>
            </a:r>
            <a:r>
              <a:rPr kumimoji="0" lang="en-US" sz="1000" b="0" i="0" u="none" strike="noStrike" kern="1200" cap="none" spc="0" normalizeH="0" baseline="0" noProof="0">
                <a:ln>
                  <a:noFill/>
                </a:ln>
                <a:effectLst/>
                <a:uLnTx/>
                <a:uFillTx/>
                <a:latin typeface="Segoe UI" panose="020B0502040204020203" pitchFamily="34" charset="0"/>
                <a:cs typeface="Segoe UI" panose="020B0502040204020203" pitchFamily="34" charset="0"/>
              </a:rPr>
              <a:t>to guide technical teams, supported by </a:t>
            </a:r>
            <a:r>
              <a:rPr kumimoji="0" lang="en-US" sz="1000" b="1" i="0" u="none" strike="noStrike" kern="1200" cap="none" spc="0" normalizeH="0" baseline="0" noProof="0">
                <a:ln>
                  <a:noFill/>
                </a:ln>
                <a:effectLst/>
                <a:uLnTx/>
                <a:uFillTx/>
                <a:latin typeface="Segoe UI" panose="020B0502040204020203" pitchFamily="34" charset="0"/>
                <a:cs typeface="Segoe UI" panose="020B0502040204020203" pitchFamily="34" charset="0"/>
              </a:rPr>
              <a:t>D</a:t>
            </a:r>
            <a:r>
              <a:rPr lang="en-US" sz="1000" b="1" err="1">
                <a:latin typeface="Segoe UI" panose="020B0502040204020203" pitchFamily="34" charset="0"/>
                <a:cs typeface="Segoe UI" panose="020B0502040204020203" pitchFamily="34" charset="0"/>
              </a:rPr>
              <a:t>ocumentation</a:t>
            </a:r>
            <a:r>
              <a:rPr lang="en-US" sz="1000">
                <a:latin typeface="Segoe UI" panose="020B0502040204020203" pitchFamily="34" charset="0"/>
                <a:cs typeface="Segoe UI" panose="020B0502040204020203" pitchFamily="34" charset="0"/>
              </a:rPr>
              <a:t> on Microsoft docs site provides step by step instructions to implement the various technology capabilities to make this real</a:t>
            </a:r>
          </a:p>
          <a:p>
            <a:endParaRPr lang="en-US" sz="1000">
              <a:latin typeface="Segoe UI" panose="020B0502040204020203" pitchFamily="34" charset="0"/>
              <a:cs typeface="Segoe UI" panose="020B0502040204020203" pitchFamily="34" charset="0"/>
            </a:endParaRPr>
          </a:p>
          <a:p>
            <a:r>
              <a:rPr lang="en-US" sz="1000">
                <a:latin typeface="Segoe UI" panose="020B0502040204020203" pitchFamily="34" charset="0"/>
                <a:cs typeface="Segoe UI" panose="020B0502040204020203" pitchFamily="34" charset="0"/>
              </a:rPr>
              <a:t>This framework is designed for the ‘hybrid of everything’ technical estate that most organizations operate – spanning on-premises datacenters, multiple infrastructure/platform cloud provides, multiple SaaS vendors, IoT Devices, OT devices, mobile/PC/Mac endpoints, and more</a:t>
            </a:r>
          </a:p>
          <a:p>
            <a:endParaRPr lang="en-US" sz="1000">
              <a:latin typeface="Segoe UI" panose="020B0502040204020203" pitchFamily="34" charset="0"/>
              <a:cs typeface="Segoe UI" panose="020B0502040204020203" pitchFamily="34" charset="0"/>
            </a:endParaRPr>
          </a:p>
          <a:p>
            <a:r>
              <a:rPr lang="en-US" sz="1000" b="0">
                <a:latin typeface="Segoe UI" panose="020B0502040204020203" pitchFamily="34" charset="0"/>
                <a:cs typeface="Segoe UI" panose="020B0502040204020203" pitchFamily="34" charset="0"/>
              </a:rPr>
              <a:t>Additionally, Microsoft has also built guidance for specific tasks and entry points such as </a:t>
            </a:r>
          </a:p>
          <a:p>
            <a:pPr marL="233363" indent="-233363" algn="l">
              <a:spcAft>
                <a:spcPts val="300"/>
              </a:spcAft>
              <a:buFont typeface="Arial" panose="020B0604020202020204" pitchFamily="34" charset="0"/>
              <a:buChar char="•"/>
            </a:pPr>
            <a:r>
              <a:rPr lang="en-US" sz="1000">
                <a:latin typeface="Segoe UI" panose="020B0502040204020203" pitchFamily="34" charset="0"/>
                <a:cs typeface="Segoe UI" panose="020B0502040204020203" pitchFamily="34" charset="0"/>
              </a:rPr>
              <a:t>Quick wins across all Zero Trust initiatives (Zero Trust </a:t>
            </a:r>
            <a:r>
              <a:rPr lang="en-US" sz="1000" err="1">
                <a:latin typeface="Segoe UI" panose="020B0502040204020203" pitchFamily="34" charset="0"/>
                <a:cs typeface="Segoe UI" panose="020B0502040204020203" pitchFamily="34" charset="0"/>
              </a:rPr>
              <a:t>RaMP</a:t>
            </a:r>
            <a:r>
              <a:rPr lang="en-US" sz="1000">
                <a:latin typeface="Segoe UI" panose="020B0502040204020203" pitchFamily="34" charset="0"/>
                <a:cs typeface="Segoe UI" panose="020B0502040204020203" pitchFamily="34" charset="0"/>
              </a:rPr>
              <a:t>) – </a:t>
            </a:r>
            <a:r>
              <a:rPr lang="en-US" sz="1000">
                <a:latin typeface="Segoe UI" panose="020B0502040204020203" pitchFamily="34" charset="0"/>
                <a:cs typeface="Segoe UI" panose="020B0502040204020203" pitchFamily="34" charset="0"/>
                <a:hlinkClick r:id="rId3"/>
              </a:rPr>
              <a:t>https://aka.ms/ZTRaMP</a:t>
            </a:r>
            <a:r>
              <a:rPr lang="en-US" sz="1000">
                <a:latin typeface="Segoe UI" panose="020B0502040204020203" pitchFamily="34" charset="0"/>
                <a:cs typeface="Segoe UI" panose="020B0502040204020203" pitchFamily="34" charset="0"/>
              </a:rPr>
              <a:t> </a:t>
            </a:r>
          </a:p>
          <a:p>
            <a:pPr marL="233363" indent="-233363" algn="l">
              <a:spcAft>
                <a:spcPts val="300"/>
              </a:spcAft>
              <a:buFont typeface="Arial" panose="020B0604020202020204" pitchFamily="34" charset="0"/>
              <a:buChar char="•"/>
            </a:pPr>
            <a:r>
              <a:rPr lang="en-US" sz="1000">
                <a:latin typeface="Segoe UI" panose="020B0502040204020203" pitchFamily="34" charset="0"/>
                <a:cs typeface="Segoe UI" panose="020B0502040204020203" pitchFamily="34" charset="0"/>
              </a:rPr>
              <a:t>Deliver specific business outcomes</a:t>
            </a:r>
          </a:p>
          <a:p>
            <a:pPr lvl="1" indent="-231775">
              <a:spcAft>
                <a:spcPts val="300"/>
              </a:spcAft>
              <a:buFont typeface="Arial" panose="020B0604020202020204" pitchFamily="34" charset="0"/>
              <a:buChar char="•"/>
            </a:pPr>
            <a:r>
              <a:rPr lang="en-US" sz="1000">
                <a:latin typeface="Segoe UI" panose="020B0502040204020203" pitchFamily="34" charset="0"/>
                <a:cs typeface="Segoe UI" panose="020B0502040204020203" pitchFamily="34" charset="0"/>
              </a:rPr>
              <a:t>Rapidly modernize your security posture for Zero Trust</a:t>
            </a:r>
            <a:br>
              <a:rPr lang="en-US" sz="1000">
                <a:latin typeface="Segoe UI" panose="020B0502040204020203" pitchFamily="34" charset="0"/>
                <a:cs typeface="Segoe UI" panose="020B0502040204020203" pitchFamily="34" charset="0"/>
              </a:rPr>
            </a:br>
            <a:r>
              <a:rPr lang="en-US" sz="1000">
                <a:latin typeface="Segoe UI" panose="020B0502040204020203" pitchFamily="34" charset="0"/>
                <a:cs typeface="Segoe UI" panose="020B0502040204020203" pitchFamily="34" charset="0"/>
                <a:hlinkClick r:id="rId4"/>
              </a:rPr>
              <a:t>https://learn.microsoft.com/security/zero-trust/adopt/rapidly-modernize-security-posture</a:t>
            </a:r>
            <a:endParaRPr lang="en-US" sz="1000">
              <a:latin typeface="Segoe UI" panose="020B0502040204020203" pitchFamily="34" charset="0"/>
              <a:cs typeface="Segoe UI" panose="020B0502040204020203" pitchFamily="34" charset="0"/>
            </a:endParaRPr>
          </a:p>
          <a:p>
            <a:pPr lvl="1" indent="-231775">
              <a:spcAft>
                <a:spcPts val="300"/>
              </a:spcAft>
              <a:buFont typeface="Arial" panose="020B0604020202020204" pitchFamily="34" charset="0"/>
              <a:buChar char="•"/>
            </a:pPr>
            <a:r>
              <a:rPr lang="en-US" sz="1000">
                <a:latin typeface="Segoe UI" panose="020B0502040204020203" pitchFamily="34" charset="0"/>
                <a:cs typeface="Segoe UI" panose="020B0502040204020203" pitchFamily="34" charset="0"/>
              </a:rPr>
              <a:t>Secure remote and hybrid work with Zero Trust</a:t>
            </a:r>
            <a:br>
              <a:rPr lang="en-US" sz="1000">
                <a:latin typeface="Segoe UI" panose="020B0502040204020203" pitchFamily="34" charset="0"/>
                <a:cs typeface="Segoe UI" panose="020B0502040204020203" pitchFamily="34" charset="0"/>
              </a:rPr>
            </a:br>
            <a:r>
              <a:rPr lang="en-US" sz="1000">
                <a:latin typeface="Segoe UI" panose="020B0502040204020203" pitchFamily="34" charset="0"/>
                <a:cs typeface="Segoe UI" panose="020B0502040204020203" pitchFamily="34" charset="0"/>
                <a:hlinkClick r:id="rId5"/>
              </a:rPr>
              <a:t>https://learn.microsoft.com/en-us/security/zero-trust/adopt/secure-remote-hybrid-work</a:t>
            </a:r>
            <a:endParaRPr lang="en-US" sz="1000">
              <a:latin typeface="Segoe UI" panose="020B0502040204020203" pitchFamily="34" charset="0"/>
              <a:cs typeface="Segoe UI" panose="020B0502040204020203" pitchFamily="34" charset="0"/>
            </a:endParaRPr>
          </a:p>
          <a:p>
            <a:pPr lvl="1" indent="-231775">
              <a:spcAft>
                <a:spcPts val="300"/>
              </a:spcAft>
              <a:buFont typeface="Arial" panose="020B0604020202020204" pitchFamily="34" charset="0"/>
              <a:buChar char="•"/>
            </a:pPr>
            <a:r>
              <a:rPr lang="en-US" sz="1000">
                <a:latin typeface="Segoe UI" panose="020B0502040204020203" pitchFamily="34" charset="0"/>
                <a:cs typeface="Segoe UI" panose="020B0502040204020203" pitchFamily="34" charset="0"/>
              </a:rPr>
              <a:t>Identify and protect sensitive business data with Zero Trust</a:t>
            </a:r>
            <a:br>
              <a:rPr lang="en-US" sz="1000">
                <a:latin typeface="Segoe UI" panose="020B0502040204020203" pitchFamily="34" charset="0"/>
                <a:cs typeface="Segoe UI" panose="020B0502040204020203" pitchFamily="34" charset="0"/>
              </a:rPr>
            </a:br>
            <a:r>
              <a:rPr lang="en-US" sz="1000">
                <a:latin typeface="Segoe UI" panose="020B0502040204020203" pitchFamily="34" charset="0"/>
                <a:cs typeface="Segoe UI" panose="020B0502040204020203" pitchFamily="34" charset="0"/>
                <a:hlinkClick r:id="rId6"/>
              </a:rPr>
              <a:t>https://learn.microsoft.com/en-us/security/zero-trust/adopt/identify-protect-sensitive-business-data</a:t>
            </a:r>
            <a:endParaRPr lang="en-US" sz="1000">
              <a:latin typeface="Segoe UI" panose="020B0502040204020203" pitchFamily="34" charset="0"/>
              <a:cs typeface="Segoe UI" panose="020B0502040204020203" pitchFamily="34" charset="0"/>
            </a:endParaRPr>
          </a:p>
          <a:p>
            <a:pPr lvl="1" indent="-231775">
              <a:spcAft>
                <a:spcPts val="300"/>
              </a:spcAft>
              <a:buFont typeface="Arial" panose="020B0604020202020204" pitchFamily="34" charset="0"/>
              <a:buChar char="•"/>
            </a:pPr>
            <a:r>
              <a:rPr lang="en-US" sz="1000">
                <a:latin typeface="Segoe UI" panose="020B0502040204020203" pitchFamily="34" charset="0"/>
                <a:cs typeface="Segoe UI" panose="020B0502040204020203" pitchFamily="34" charset="0"/>
              </a:rPr>
              <a:t>Meet regulatory and compliance requirements with Zero Trust</a:t>
            </a:r>
            <a:br>
              <a:rPr lang="en-US" sz="1000">
                <a:latin typeface="Segoe UI" panose="020B0502040204020203" pitchFamily="34" charset="0"/>
                <a:cs typeface="Segoe UI" panose="020B0502040204020203" pitchFamily="34" charset="0"/>
              </a:rPr>
            </a:br>
            <a:r>
              <a:rPr lang="en-US" sz="1000">
                <a:latin typeface="Segoe UI" panose="020B0502040204020203" pitchFamily="34" charset="0"/>
                <a:cs typeface="Segoe UI" panose="020B0502040204020203" pitchFamily="34" charset="0"/>
                <a:hlinkClick r:id="rId7"/>
              </a:rPr>
              <a:t>https://learn.microsoft.com/en-us/security/zero-trust/adopt/meet-regulatory-compliance-requirements</a:t>
            </a:r>
            <a:endParaRPr lang="en-US" sz="1000">
              <a:latin typeface="Segoe UI" panose="020B0502040204020203" pitchFamily="34" charset="0"/>
              <a:cs typeface="Segoe UI" panose="020B0502040204020203" pitchFamily="34" charset="0"/>
            </a:endParaRPr>
          </a:p>
          <a:p>
            <a:pPr marL="233363" indent="-233363" algn="l">
              <a:spcAft>
                <a:spcPts val="300"/>
              </a:spcAft>
              <a:buFont typeface="Arial" panose="020B0604020202020204" pitchFamily="34" charset="0"/>
              <a:buChar char="•"/>
            </a:pPr>
            <a:r>
              <a:rPr lang="en-US" sz="1000">
                <a:latin typeface="Segoe UI" panose="020B0502040204020203" pitchFamily="34" charset="0"/>
                <a:cs typeface="Segoe UI" panose="020B0502040204020203" pitchFamily="34" charset="0"/>
              </a:rPr>
              <a:t>Microsoft 365 Zero Trust capabilities - </a:t>
            </a:r>
            <a:r>
              <a:rPr lang="en-US" sz="1000">
                <a:latin typeface="Segoe UI" panose="020B0502040204020203" pitchFamily="34" charset="0"/>
                <a:cs typeface="Segoe UI" panose="020B0502040204020203" pitchFamily="34" charset="0"/>
                <a:hlinkClick r:id="rId8"/>
              </a:rPr>
              <a:t>https://aka.ms/ZT-M365</a:t>
            </a:r>
            <a:r>
              <a:rPr lang="en-US" sz="1000">
                <a:latin typeface="Segoe UI" panose="020B0502040204020203" pitchFamily="34" charset="0"/>
                <a:cs typeface="Segoe UI" panose="020B0502040204020203" pitchFamily="34" charset="0"/>
              </a:rPr>
              <a:t> </a:t>
            </a:r>
            <a:endParaRPr lang="en-US" sz="1000" b="0">
              <a:latin typeface="Segoe UI" panose="020B0502040204020203" pitchFamily="34" charset="0"/>
              <a:cs typeface="Segoe UI" panose="020B0502040204020203" pitchFamily="34" charset="0"/>
            </a:endParaRPr>
          </a:p>
          <a:p>
            <a:endParaRPr lang="en-US" sz="100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6E7F59-4757-4900-8133-C3F65499925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178565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b="1">
                <a:latin typeface="Segoe UI" panose="020B0502040204020203" pitchFamily="34" charset="0"/>
                <a:cs typeface="Segoe UI" panose="020B0502040204020203" pitchFamily="34" charset="0"/>
              </a:rPr>
              <a:t>Key Takeaway: </a:t>
            </a:r>
            <a:r>
              <a:rPr lang="en-US" b="0">
                <a:latin typeface="Segoe UI" panose="020B0502040204020203" pitchFamily="34" charset="0"/>
                <a:cs typeface="Segoe UI" panose="020B0502040204020203" pitchFamily="34" charset="0"/>
              </a:rPr>
              <a:t>These slides provide a visual summary of how security strategy and architecture typically evolve with Zero Trust. </a:t>
            </a:r>
          </a:p>
          <a:p>
            <a:endParaRPr lang="en-US" b="1">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This is based directly on the experience of Microsoft’s IT organization and many other customers. We have found that most organizations follow this journey very closely (though sometimes in a different order). </a:t>
            </a:r>
          </a:p>
          <a:p>
            <a:endParaRPr lang="en-US">
              <a:latin typeface="Segoe UI" panose="020B0502040204020203" pitchFamily="34" charset="0"/>
              <a:cs typeface="Segoe UI" panose="020B0502040204020203" pitchFamily="34" charset="0"/>
            </a:endParaRPr>
          </a:p>
          <a:p>
            <a:r>
              <a:rPr lang="en-US" b="1" i="1">
                <a:latin typeface="Segoe UI" panose="020B0502040204020203" pitchFamily="34" charset="0"/>
                <a:cs typeface="Segoe UI" panose="020B0502040204020203" pitchFamily="34" charset="0"/>
              </a:rPr>
              <a:t>In the beginning - </a:t>
            </a:r>
            <a:r>
              <a:rPr lang="en-US" i="0">
                <a:latin typeface="Segoe UI" panose="020B0502040204020203" pitchFamily="34" charset="0"/>
                <a:cs typeface="Segoe UI" panose="020B0502040204020203" pitchFamily="34" charset="0"/>
              </a:rPr>
              <a:t>most organizations </a:t>
            </a:r>
            <a:r>
              <a:rPr lang="en-US">
                <a:latin typeface="Segoe UI" panose="020B0502040204020203" pitchFamily="34" charset="0"/>
                <a:cs typeface="Segoe UI" panose="020B0502040204020203" pitchFamily="34" charset="0"/>
              </a:rPr>
              <a:t>have firewalls at their network ingress/egress points (and other supporting security elements like intrusion detection/prevention, proxies, etc.). Many start with limited (or zero) segmentation of internal traffic. </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This common configuration allowed for direct communication by any device connected to any other device on the network (regardless of trust level or asset sensitivity). While this provided no barriers to productivity, it created significant potential risk where a single compromised device (e.g. from successful phishing attack) can readily attack any other resource (often with internal privileged credentials stolen from the compromised device)</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The lateral traversal allowed by this de facto ‘architecture’ is frequently the cause for seemingly low impact initial attack vectors (phishing attack, user device compromise, etc.) rapidly become a major incident for many organizations. </a:t>
            </a:r>
          </a:p>
          <a:p>
            <a:endParaRPr lang="en-US">
              <a:latin typeface="Segoe UI" panose="020B0502040204020203" pitchFamily="34" charset="0"/>
              <a:cs typeface="Segoe UI" panose="020B0502040204020203" pitchFamily="34" charset="0"/>
            </a:endParaRPr>
          </a:p>
          <a:p>
            <a:r>
              <a:rPr lang="en-US">
                <a:latin typeface="Segoe UI" panose="020B0502040204020203" pitchFamily="34" charset="0"/>
                <a:cs typeface="Segoe UI" panose="020B0502040204020203" pitchFamily="34" charset="0"/>
              </a:rPr>
              <a:t>Some organizations (including Microsoft) have implemented dedicated security controls for privileged access – including separate accounts, privileged access workstations (PAWs – https://aka.ms/PAW), and Just in Time (JIT) solutions using privileged identity/access management (PIM/PAM)</a:t>
            </a:r>
          </a:p>
        </p:txBody>
      </p:sp>
      <p:sp>
        <p:nvSpPr>
          <p:cNvPr id="4" name="Footer Placeholder 3"/>
          <p:cNvSpPr>
            <a:spLocks noGrp="1"/>
          </p:cNvSpPr>
          <p:nvPr>
            <p:ph type="ftr" sz="quarter" idx="4"/>
          </p:nvPr>
        </p:nvSpPr>
        <p:spPr/>
        <p:txBody>
          <a:bodyPr/>
          <a:lstStyle/>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2018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12/1/2023</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22678239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latin typeface="Segoe UI" panose="020B0502040204020203" pitchFamily="34" charset="0"/>
                <a:cs typeface="Segoe UI" panose="020B0502040204020203" pitchFamily="34" charset="0"/>
              </a:rPr>
              <a:t>Key Takeaway: </a:t>
            </a:r>
            <a:r>
              <a:rPr lang="en-US" sz="1000">
                <a:latin typeface="Segoe UI" panose="020B0502040204020203" pitchFamily="34" charset="0"/>
                <a:cs typeface="Segoe UI" panose="020B0502040204020203" pitchFamily="34" charset="0"/>
              </a:rPr>
              <a:t>The first priority of zero trust is to reduce risk by explicitly validating user and device trust before allowing access to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a:latin typeface="Segoe UI" panose="020B0502040204020203" pitchFamily="34" charset="0"/>
              <a:cs typeface="Segoe UI" panose="020B0502040204020203" pitchFamily="34" charset="0"/>
            </a:endParaRPr>
          </a:p>
          <a:p>
            <a:r>
              <a:rPr lang="en-US" sz="1000" b="0">
                <a:latin typeface="Segoe UI" panose="020B0502040204020203" pitchFamily="34" charset="0"/>
                <a:cs typeface="Segoe UI" panose="020B0502040204020203" pitchFamily="34" charset="0"/>
              </a:rPr>
              <a:t>This is a critically important shift to both enable working from anywhere and contain damage of attacks</a:t>
            </a:r>
          </a:p>
          <a:p>
            <a:pPr lvl="1"/>
            <a:r>
              <a:rPr lang="en-US" sz="1000" b="0" i="1" u="sng" kern="1200">
                <a:latin typeface="Segoe UI" panose="020B0502040204020203" pitchFamily="34" charset="0"/>
                <a:cs typeface="Segoe UI" panose="020B0502040204020203" pitchFamily="34" charset="0"/>
              </a:rPr>
              <a:t>U</a:t>
            </a:r>
            <a:r>
              <a:rPr lang="en-US" sz="1000" b="0" i="1" u="sng">
                <a:latin typeface="Segoe UI" panose="020B0502040204020203" pitchFamily="34" charset="0"/>
                <a:cs typeface="Segoe UI" panose="020B0502040204020203" pitchFamily="34" charset="0"/>
              </a:rPr>
              <a:t>sers and devices are not trusted simply because they are connected to a network</a:t>
            </a:r>
            <a:r>
              <a:rPr lang="en-US" sz="1000" b="0">
                <a:latin typeface="Segoe UI" panose="020B0502040204020203" pitchFamily="34" charset="0"/>
                <a:cs typeface="Segoe UI" panose="020B0502040204020203" pitchFamily="34" charset="0"/>
              </a:rPr>
              <a:t>. </a:t>
            </a:r>
          </a:p>
          <a:p>
            <a:pPr lvl="1"/>
            <a:r>
              <a:rPr lang="en-US" sz="1000" b="0">
                <a:latin typeface="Segoe UI" panose="020B0502040204020203" pitchFamily="34" charset="0"/>
                <a:cs typeface="Segoe UI" panose="020B0502040204020203" pitchFamily="34" charset="0"/>
              </a:rPr>
              <a:t>They must </a:t>
            </a:r>
            <a:r>
              <a:rPr lang="en-US" sz="1000" i="1">
                <a:latin typeface="Segoe UI" panose="020B0502040204020203" pitchFamily="34" charset="0"/>
                <a:cs typeface="Segoe UI" panose="020B0502040204020203" pitchFamily="34" charset="0"/>
              </a:rPr>
              <a:t>prove</a:t>
            </a:r>
            <a:r>
              <a:rPr lang="en-US" sz="1000">
                <a:latin typeface="Segoe UI" panose="020B0502040204020203" pitchFamily="34" charset="0"/>
                <a:cs typeface="Segoe UI" panose="020B0502040204020203" pitchFamily="34" charset="0"/>
              </a:rPr>
              <a:t> they are safe while minimizing negative impact on user experience and productivity. </a:t>
            </a:r>
            <a:endParaRPr lang="en-US" sz="1000" b="1">
              <a:latin typeface="Segoe UI" panose="020B0502040204020203" pitchFamily="34" charset="0"/>
              <a:cs typeface="Segoe UI" panose="020B0502040204020203" pitchFamily="34" charset="0"/>
            </a:endParaRPr>
          </a:p>
          <a:p>
            <a:endParaRPr lang="en-US" sz="1000" b="0">
              <a:latin typeface="Segoe UI" panose="020B0502040204020203" pitchFamily="34" charset="0"/>
              <a:cs typeface="Segoe UI" panose="020B0502040204020203" pitchFamily="34" charset="0"/>
            </a:endParaRPr>
          </a:p>
          <a:p>
            <a:r>
              <a:rPr lang="en-US" sz="1000" b="0">
                <a:latin typeface="Segoe UI" panose="020B0502040204020203" pitchFamily="34" charset="0"/>
                <a:cs typeface="Segoe UI" panose="020B0502040204020203" pitchFamily="34" charset="0"/>
              </a:rPr>
              <a:t>The main change to access control architecture is that </a:t>
            </a:r>
            <a:r>
              <a:rPr lang="en-US" sz="1000" b="1">
                <a:latin typeface="Segoe UI" panose="020B0502040204020203" pitchFamily="34" charset="0"/>
                <a:cs typeface="Segoe UI" panose="020B0502040204020203" pitchFamily="34" charset="0"/>
              </a:rPr>
              <a:t>Managed Devices </a:t>
            </a:r>
            <a:r>
              <a:rPr lang="en-US" sz="1000">
                <a:latin typeface="Segoe UI" panose="020B0502040204020203" pitchFamily="34" charset="0"/>
                <a:cs typeface="Segoe UI" panose="020B0502040204020203" pitchFamily="34" charset="0"/>
              </a:rPr>
              <a:t>are given access to cloud and on-premises resources </a:t>
            </a:r>
            <a:r>
              <a:rPr lang="en-US" sz="1000" i="0">
                <a:latin typeface="Segoe UI" panose="020B0502040204020203" pitchFamily="34" charset="0"/>
                <a:cs typeface="Segoe UI" panose="020B0502040204020203" pitchFamily="34" charset="0"/>
              </a:rPr>
              <a:t>only after they </a:t>
            </a:r>
            <a:r>
              <a:rPr lang="en-US" sz="1000">
                <a:latin typeface="Segoe UI" panose="020B0502040204020203" pitchFamily="34" charset="0"/>
                <a:cs typeface="Segoe UI" panose="020B0502040204020203" pitchFamily="34" charset="0"/>
              </a:rPr>
              <a:t>have been explicitly validated (configuration is compliant, computer is not infected, etc.). This validation against the organization’s policy is performed by conditional access as part of the user’s Azure AD authentication process. </a:t>
            </a:r>
          </a:p>
          <a:p>
            <a:endParaRPr lang="en-US" sz="1000">
              <a:latin typeface="Segoe UI" panose="020B0502040204020203" pitchFamily="34" charset="0"/>
              <a:cs typeface="Segoe UI" panose="020B0502040204020203" pitchFamily="34" charset="0"/>
            </a:endParaRPr>
          </a:p>
          <a:p>
            <a:r>
              <a:rPr lang="en-US" sz="1000">
                <a:latin typeface="Segoe UI" panose="020B0502040204020203" pitchFamily="34" charset="0"/>
                <a:cs typeface="Segoe UI" panose="020B0502040204020203" pitchFamily="34" charset="0"/>
              </a:rPr>
              <a:t>Additional optional elements include: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latin typeface="Segoe UI" panose="020B0502040204020203" pitchFamily="34" charset="0"/>
                <a:cs typeface="Segoe UI" panose="020B0502040204020203" pitchFamily="34" charset="0"/>
              </a:rPr>
              <a:t>Managed Internet </a:t>
            </a:r>
            <a:r>
              <a:rPr lang="en-US" sz="1000">
                <a:latin typeface="Segoe UI" panose="020B0502040204020203" pitchFamily="34" charset="0"/>
                <a:cs typeface="Segoe UI" panose="020B0502040204020203" pitchFamily="34" charset="0"/>
              </a:rPr>
              <a:t>- a network that </a:t>
            </a:r>
            <a:r>
              <a:rPr lang="en-US" sz="1000" b="1" i="1">
                <a:latin typeface="Segoe UI" panose="020B0502040204020203" pitchFamily="34" charset="0"/>
                <a:cs typeface="Segoe UI" panose="020B0502040204020203" pitchFamily="34" charset="0"/>
              </a:rPr>
              <a:t>only</a:t>
            </a:r>
            <a:r>
              <a:rPr lang="en-US" sz="1000">
                <a:latin typeface="Segoe UI" panose="020B0502040204020203" pitchFamily="34" charset="0"/>
                <a:cs typeface="Segoe UI" panose="020B0502040204020203" pitchFamily="34" charset="0"/>
              </a:rPr>
              <a:t> has trusted and validated devices on it – which can be used for trusted peer to peer communications (for software patch distribution, collaboration tools, and more.) </a:t>
            </a:r>
            <a:endParaRPr lang="en-US" sz="1000" b="0">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latin typeface="Segoe UI" panose="020B0502040204020203" pitchFamily="34" charset="0"/>
                <a:cs typeface="Segoe UI" panose="020B0502040204020203" pitchFamily="34" charset="0"/>
              </a:rPr>
              <a:t>Unmanaged internet </a:t>
            </a:r>
            <a:r>
              <a:rPr lang="en-US" sz="1000" b="0">
                <a:latin typeface="Segoe UI" panose="020B0502040204020203" pitchFamily="34" charset="0"/>
                <a:cs typeface="Segoe UI" panose="020B0502040204020203" pitchFamily="34" charset="0"/>
              </a:rPr>
              <a:t>is often provided by the organization to enable and increase security visibility into scenarios like guest access, BYOD/partner access, onboarding of new devices, and more. This </a:t>
            </a:r>
            <a:r>
              <a:rPr lang="en-US" sz="1000">
                <a:latin typeface="Segoe UI" panose="020B0502040204020203" pitchFamily="34" charset="0"/>
                <a:cs typeface="Segoe UI" panose="020B0502040204020203" pitchFamily="34" charset="0"/>
              </a:rPr>
              <a:t>is comparable to the open internet someone would get at their home, coffee shop, or anywhere else but allows the organization an additional opportunity to monitor for security activity</a:t>
            </a:r>
            <a:br>
              <a:rPr lang="en-US" sz="1000">
                <a:latin typeface="Segoe UI" panose="020B0502040204020203" pitchFamily="34" charset="0"/>
                <a:cs typeface="Segoe UI" panose="020B0502040204020203" pitchFamily="34" charset="0"/>
              </a:rPr>
            </a:br>
            <a:endParaRPr lang="en-US" sz="1000">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i="1">
                <a:latin typeface="Segoe UI" panose="020B0502040204020203" pitchFamily="34" charset="0"/>
                <a:cs typeface="Segoe UI" panose="020B0502040204020203" pitchFamily="34" charset="0"/>
              </a:rPr>
              <a:t>PAWs also change </a:t>
            </a:r>
            <a:r>
              <a:rPr lang="en-US" sz="1000">
                <a:latin typeface="Segoe UI" panose="020B0502040204020203" pitchFamily="34" charset="0"/>
                <a:cs typeface="Segoe UI" panose="020B0502040204020203" pitchFamily="34" charset="0"/>
              </a:rPr>
              <a:t>– Just like user devices shift to cloud management and security, any legacy PAWs using on-premises architectures also shift to this Zero Trust approach to enforce strict policy from Azure AD Conditional Access. These are used to manage business critical assets both in the cloud and on-premises.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000">
              <a:latin typeface="Segoe UI" panose="020B0502040204020203" pitchFamily="34" charset="0"/>
              <a:cs typeface="Segoe UI" panose="020B0502040204020203" pitchFamily="34" charset="0"/>
            </a:endParaRPr>
          </a:p>
          <a:p>
            <a:r>
              <a:rPr lang="en-US" sz="1000" b="1">
                <a:latin typeface="Segoe UI" panose="020B0502040204020203" pitchFamily="34" charset="0"/>
                <a:cs typeface="Segoe UI" panose="020B0502040204020203" pitchFamily="34" charset="0"/>
              </a:rPr>
              <a:t>CLICK 1 – Unmanaged devices</a:t>
            </a:r>
          </a:p>
          <a:p>
            <a:endParaRPr lang="en-US" sz="1000">
              <a:latin typeface="Segoe UI" panose="020B0502040204020203" pitchFamily="34" charset="0"/>
              <a:cs typeface="Segoe UI" panose="020B0502040204020203" pitchFamily="34" charset="0"/>
            </a:endParaRPr>
          </a:p>
          <a:p>
            <a:r>
              <a:rPr lang="en-US" sz="1000" b="1" i="0">
                <a:latin typeface="Segoe UI" panose="020B0502040204020203" pitchFamily="34" charset="0"/>
                <a:cs typeface="Segoe UI" panose="020B0502040204020203" pitchFamily="34" charset="0"/>
              </a:rPr>
              <a:t>Unmanaged devices </a:t>
            </a:r>
            <a:r>
              <a:rPr lang="en-US" sz="1000" b="0" i="0">
                <a:latin typeface="Segoe UI" panose="020B0502040204020203" pitchFamily="34" charset="0"/>
                <a:cs typeface="Segoe UI" panose="020B0502040204020203" pitchFamily="34" charset="0"/>
              </a:rPr>
              <a:t>are a key security challenge as they provide organizations very little ability to assess and remediate security risk. These s</a:t>
            </a:r>
            <a:r>
              <a:rPr lang="en-US" sz="1000">
                <a:latin typeface="Segoe UI" panose="020B0502040204020203" pitchFamily="34" charset="0"/>
                <a:cs typeface="Segoe UI" panose="020B0502040204020203" pitchFamily="34" charset="0"/>
              </a:rPr>
              <a:t>cenarios typically include </a:t>
            </a:r>
            <a:r>
              <a:rPr lang="en-US" sz="1000" b="0">
                <a:latin typeface="Segoe UI" panose="020B0502040204020203" pitchFamily="34" charset="0"/>
                <a:cs typeface="Segoe UI" panose="020B0502040204020203" pitchFamily="34" charset="0"/>
              </a:rPr>
              <a:t>employee personal devices, guest devices for customers and partners, and more</a:t>
            </a:r>
            <a:r>
              <a:rPr lang="en-US" sz="1000">
                <a:latin typeface="Segoe UI" panose="020B0502040204020203" pitchFamily="34" charset="0"/>
                <a:cs typeface="Segoe UI" panose="020B0502040204020203" pitchFamily="34" charset="0"/>
              </a:rPr>
              <a:t>)</a:t>
            </a:r>
            <a:r>
              <a:rPr lang="en-US" sz="1000" b="0" i="0">
                <a:latin typeface="Segoe UI" panose="020B0502040204020203" pitchFamily="34" charset="0"/>
                <a:cs typeface="Segoe UI" panose="020B0502040204020203" pitchFamily="34" charset="0"/>
              </a:rPr>
              <a:t>. </a:t>
            </a:r>
          </a:p>
          <a:p>
            <a:endParaRPr lang="en-US" sz="1000">
              <a:latin typeface="Segoe UI" panose="020B0502040204020203" pitchFamily="34" charset="0"/>
              <a:cs typeface="Segoe UI" panose="020B0502040204020203" pitchFamily="34" charset="0"/>
            </a:endParaRPr>
          </a:p>
          <a:p>
            <a:r>
              <a:rPr lang="en-US" sz="1000">
                <a:latin typeface="Segoe UI" panose="020B0502040204020203" pitchFamily="34" charset="0"/>
                <a:cs typeface="Segoe UI" panose="020B0502040204020203" pitchFamily="34" charset="0"/>
              </a:rPr>
              <a:t>Organizations frequently use a </a:t>
            </a:r>
            <a:r>
              <a:rPr lang="en-US" sz="1000" b="1">
                <a:latin typeface="Segoe UI" panose="020B0502040204020203" pitchFamily="34" charset="0"/>
                <a:cs typeface="Segoe UI" panose="020B0502040204020203" pitchFamily="34" charset="0"/>
              </a:rPr>
              <a:t>managed virtual desktop </a:t>
            </a:r>
            <a:r>
              <a:rPr lang="en-US" sz="1000" b="0">
                <a:latin typeface="Segoe UI" panose="020B0502040204020203" pitchFamily="34" charset="0"/>
                <a:cs typeface="Segoe UI" panose="020B0502040204020203" pitchFamily="34" charset="0"/>
              </a:rPr>
              <a:t>to </a:t>
            </a:r>
            <a:r>
              <a:rPr lang="en-US" sz="1000">
                <a:latin typeface="Segoe UI" panose="020B0502040204020203" pitchFamily="34" charset="0"/>
                <a:cs typeface="Segoe UI" panose="020B0502040204020203" pitchFamily="34" charset="0"/>
              </a:rPr>
              <a:t>increase security visibility and control for sessions coming through </a:t>
            </a:r>
            <a:r>
              <a:rPr lang="en-US" sz="1000" b="1">
                <a:latin typeface="Segoe UI" panose="020B0502040204020203" pitchFamily="34" charset="0"/>
                <a:cs typeface="Segoe UI" panose="020B0502040204020203" pitchFamily="34" charset="0"/>
              </a:rPr>
              <a:t>unmanaged devices </a:t>
            </a:r>
            <a:r>
              <a:rPr lang="en-US" sz="1000" b="0">
                <a:latin typeface="Segoe UI" panose="020B0502040204020203" pitchFamily="34" charset="0"/>
                <a:cs typeface="Segoe UI" panose="020B0502040204020203" pitchFamily="34" charset="0"/>
              </a:rPr>
              <a:t>by providing increased </a:t>
            </a:r>
            <a:r>
              <a:rPr lang="en-US" sz="1000" b="0" i="0">
                <a:latin typeface="Segoe UI" panose="020B0502040204020203" pitchFamily="34" charset="0"/>
                <a:cs typeface="Segoe UI" panose="020B0502040204020203" pitchFamily="34" charset="0"/>
              </a:rPr>
              <a:t>visibility and control. </a:t>
            </a:r>
            <a:r>
              <a:rPr lang="en-US" sz="1000">
                <a:latin typeface="Segoe UI" panose="020B0502040204020203" pitchFamily="34" charset="0"/>
                <a:cs typeface="Segoe UI" panose="020B0502040204020203" pitchFamily="34" charset="0"/>
              </a:rPr>
              <a:t>While not as secure as a managed device (which provides end-to-end session visibility), a managed virtual desktop provides significant security improvements. </a:t>
            </a:r>
            <a:endParaRPr lang="en-US" sz="1000" b="0" i="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0" i="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a:latin typeface="Segoe UI" panose="020B0502040204020203" pitchFamily="34" charset="0"/>
                <a:cs typeface="Segoe UI" panose="020B0502040204020203" pitchFamily="34" charset="0"/>
              </a:rPr>
              <a:t>This virtual desktop can be provided by a cloud service like Azure Virtual Desktop or Windows 365 and includes endpoint detection and response (EDR) tooling for visibility and control in these scenarios. </a:t>
            </a:r>
          </a:p>
          <a:p>
            <a:endParaRPr lang="en-US" sz="1000" b="0">
              <a:latin typeface="Segoe UI" panose="020B0502040204020203" pitchFamily="34" charset="0"/>
              <a:cs typeface="Segoe UI" panose="020B0502040204020203" pitchFamily="34" charset="0"/>
            </a:endParaRPr>
          </a:p>
        </p:txBody>
      </p:sp>
      <p:sp>
        <p:nvSpPr>
          <p:cNvPr id="4" name="Footer Placeholder 3"/>
          <p:cNvSpPr>
            <a:spLocks noGrp="1"/>
          </p:cNvSpPr>
          <p:nvPr>
            <p:ph type="ftr" sz="quarter" idx="4"/>
          </p:nvPr>
        </p:nvSpPr>
        <p:spPr/>
        <p:txBody>
          <a:bodyPr/>
          <a:lstStyle/>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2018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12/1/2023</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22592854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1000" b="1">
                <a:latin typeface="Segoe UI" panose="020B0502040204020203" pitchFamily="34" charset="0"/>
                <a:cs typeface="Segoe UI" panose="020B0502040204020203" pitchFamily="34" charset="0"/>
              </a:rPr>
              <a:t>Key Takeaway: </a:t>
            </a:r>
            <a:r>
              <a:rPr lang="en-US" sz="1000" b="0">
                <a:latin typeface="Segoe UI" panose="020B0502040204020203" pitchFamily="34" charset="0"/>
                <a:cs typeface="Segoe UI" panose="020B0502040204020203" pitchFamily="34" charset="0"/>
              </a:rPr>
              <a:t>Modernizing </a:t>
            </a:r>
            <a:r>
              <a:rPr lang="en-US" sz="1000">
                <a:latin typeface="Segoe UI" panose="020B0502040204020203" pitchFamily="34" charset="0"/>
                <a:cs typeface="Segoe UI" panose="020B0502040204020203" pitchFamily="34" charset="0"/>
              </a:rPr>
              <a:t>access to applications is a critical next step to improving user experience </a:t>
            </a:r>
            <a:r>
              <a:rPr lang="en-US" sz="1000" i="1" u="sng">
                <a:latin typeface="Segoe UI" panose="020B0502040204020203" pitchFamily="34" charset="0"/>
                <a:cs typeface="Segoe UI" panose="020B0502040204020203" pitchFamily="34" charset="0"/>
              </a:rPr>
              <a:t>and</a:t>
            </a:r>
            <a:r>
              <a:rPr lang="en-US" sz="1000" i="1" u="none">
                <a:latin typeface="Segoe UI" panose="020B0502040204020203" pitchFamily="34" charset="0"/>
                <a:cs typeface="Segoe UI" panose="020B0502040204020203" pitchFamily="34" charset="0"/>
              </a:rPr>
              <a:t> </a:t>
            </a:r>
            <a:r>
              <a:rPr lang="en-US" sz="1000">
                <a:latin typeface="Segoe UI" panose="020B0502040204020203" pitchFamily="34" charset="0"/>
                <a:cs typeface="Segoe UI" panose="020B0502040204020203" pitchFamily="34" charset="0"/>
              </a:rPr>
              <a:t>security</a:t>
            </a:r>
          </a:p>
          <a:p>
            <a:endParaRPr lang="en-US" sz="1000">
              <a:latin typeface="Segoe UI" panose="020B0502040204020203" pitchFamily="34" charset="0"/>
              <a:cs typeface="Segoe UI" panose="020B0502040204020203" pitchFamily="34" charset="0"/>
            </a:endParaRPr>
          </a:p>
          <a:p>
            <a:r>
              <a:rPr lang="en-US" sz="1000" b="1">
                <a:latin typeface="Segoe UI" panose="020B0502040204020203" pitchFamily="34" charset="0"/>
                <a:cs typeface="Segoe UI" panose="020B0502040204020203" pitchFamily="34" charset="0"/>
              </a:rPr>
              <a:t>Cloud Applications - </a:t>
            </a:r>
            <a:r>
              <a:rPr lang="en-US" sz="1000">
                <a:latin typeface="Segoe UI" panose="020B0502040204020203" pitchFamily="34" charset="0"/>
                <a:cs typeface="Segoe UI" panose="020B0502040204020203" pitchFamily="34" charset="0"/>
              </a:rPr>
              <a:t>Most cloud native applications directly support zero trust access control via Azure AD Conditional Access</a:t>
            </a:r>
          </a:p>
          <a:p>
            <a:endParaRPr lang="en-US" sz="1000">
              <a:latin typeface="Segoe UI" panose="020B0502040204020203" pitchFamily="34" charset="0"/>
              <a:cs typeface="Segoe UI" panose="020B0502040204020203" pitchFamily="34" charset="0"/>
            </a:endParaRPr>
          </a:p>
          <a:p>
            <a:r>
              <a:rPr lang="en-US" sz="1000" b="1">
                <a:latin typeface="Segoe UI" panose="020B0502040204020203" pitchFamily="34" charset="0"/>
                <a:cs typeface="Segoe UI" panose="020B0502040204020203" pitchFamily="34" charset="0"/>
              </a:rPr>
              <a:t>Legacy Application Access goes beyond VPN - </a:t>
            </a:r>
            <a:r>
              <a:rPr lang="en-US" sz="1000">
                <a:latin typeface="Segoe UI" panose="020B0502040204020203" pitchFamily="34" charset="0"/>
                <a:cs typeface="Segoe UI" panose="020B0502040204020203" pitchFamily="34" charset="0"/>
              </a:rPr>
              <a:t>On-premises applications are often accessed via virtual private network (VPN), which often carries many security risks including</a:t>
            </a:r>
          </a:p>
          <a:p>
            <a:pPr marL="171450" indent="-171450">
              <a:buFont typeface="Arial" panose="020B0604020202020204" pitchFamily="34" charset="0"/>
              <a:buChar char="•"/>
            </a:pPr>
            <a:r>
              <a:rPr lang="en-US" sz="1000" i="1">
                <a:latin typeface="Segoe UI" panose="020B0502040204020203" pitchFamily="34" charset="0"/>
                <a:cs typeface="Segoe UI" panose="020B0502040204020203" pitchFamily="34" charset="0"/>
              </a:rPr>
              <a:t>Weak authentication </a:t>
            </a:r>
            <a:r>
              <a:rPr lang="en-US" sz="1000">
                <a:latin typeface="Segoe UI" panose="020B0502040204020203" pitchFamily="34" charset="0"/>
                <a:cs typeface="Segoe UI" panose="020B0502040204020203" pitchFamily="34" charset="0"/>
              </a:rPr>
              <a:t>– many VPNs are configured to use password-only or weaker forms of MFA (which often lack threat intelligence integration)</a:t>
            </a:r>
          </a:p>
          <a:p>
            <a:pPr marL="171450" indent="-171450">
              <a:buFont typeface="Arial" panose="020B0604020202020204" pitchFamily="34" charset="0"/>
              <a:buChar char="•"/>
            </a:pPr>
            <a:r>
              <a:rPr lang="en-US" sz="1000" i="1">
                <a:latin typeface="Segoe UI" panose="020B0502040204020203" pitchFamily="34" charset="0"/>
                <a:cs typeface="Segoe UI" panose="020B0502040204020203" pitchFamily="34" charset="0"/>
              </a:rPr>
              <a:t>Increased Attack Surface </a:t>
            </a:r>
            <a:r>
              <a:rPr lang="en-US" sz="1000">
                <a:latin typeface="Segoe UI" panose="020B0502040204020203" pitchFamily="34" charset="0"/>
                <a:cs typeface="Segoe UI" panose="020B0502040204020203" pitchFamily="34" charset="0"/>
              </a:rPr>
              <a:t>– most VPNs provide full port access to all resources the network when only an application or two is needed</a:t>
            </a:r>
          </a:p>
          <a:p>
            <a:pPr marL="171450" indent="-171450">
              <a:buFont typeface="Arial" panose="020B0604020202020204" pitchFamily="34" charset="0"/>
              <a:buChar char="•"/>
            </a:pPr>
            <a:r>
              <a:rPr lang="en-US" sz="1000" i="1">
                <a:latin typeface="Segoe UI" panose="020B0502040204020203" pitchFamily="34" charset="0"/>
                <a:cs typeface="Segoe UI" panose="020B0502040204020203" pitchFamily="34" charset="0"/>
              </a:rPr>
              <a:t>Maintenance challenges </a:t>
            </a:r>
            <a:r>
              <a:rPr lang="en-US" sz="1000">
                <a:latin typeface="Segoe UI" panose="020B0502040204020203" pitchFamily="34" charset="0"/>
                <a:cs typeface="Segoe UI" panose="020B0502040204020203" pitchFamily="34" charset="0"/>
              </a:rPr>
              <a:t>– many VPNs are on-premises appliances that must be patched and maintained (vs. a cloud service where the provider does this automatically and quickly) </a:t>
            </a:r>
          </a:p>
          <a:p>
            <a:pPr marL="171450" indent="-171450">
              <a:buFont typeface="Arial" panose="020B0604020202020204" pitchFamily="34" charset="0"/>
              <a:buChar char="•"/>
            </a:pPr>
            <a:r>
              <a:rPr lang="en-US" sz="1000" i="1">
                <a:latin typeface="Segoe UI" panose="020B0502040204020203" pitchFamily="34" charset="0"/>
                <a:cs typeface="Segoe UI" panose="020B0502040204020203" pitchFamily="34" charset="0"/>
              </a:rPr>
              <a:t>Surge capacity limitations </a:t>
            </a:r>
            <a:r>
              <a:rPr lang="en-US" sz="1000">
                <a:latin typeface="Segoe UI" panose="020B0502040204020203" pitchFamily="34" charset="0"/>
                <a:cs typeface="Segoe UI" panose="020B0502040204020203" pitchFamily="34" charset="0"/>
              </a:rPr>
              <a:t>– VPNs (and network bandwidth) often get overloaded during surge events like snow days and pandemic lockdowns, causing productivity issues</a:t>
            </a:r>
          </a:p>
          <a:p>
            <a:endParaRPr lang="en-US" sz="1000">
              <a:latin typeface="Segoe UI" panose="020B0502040204020203" pitchFamily="34" charset="0"/>
              <a:cs typeface="Segoe UI" panose="020B0502040204020203" pitchFamily="34" charset="0"/>
            </a:endParaRPr>
          </a:p>
          <a:p>
            <a:r>
              <a:rPr lang="en-US" sz="1000">
                <a:latin typeface="Segoe UI" panose="020B0502040204020203" pitchFamily="34" charset="0"/>
                <a:cs typeface="Segoe UI" panose="020B0502040204020203" pitchFamily="34" charset="0"/>
              </a:rPr>
              <a:t>Organizations are increasingly going “</a:t>
            </a:r>
            <a:r>
              <a:rPr lang="en-US" sz="1000" i="1">
                <a:latin typeface="Segoe UI" panose="020B0502040204020203" pitchFamily="34" charset="0"/>
                <a:cs typeface="Segoe UI" panose="020B0502040204020203" pitchFamily="34" charset="0"/>
              </a:rPr>
              <a:t>beyond VPN</a:t>
            </a:r>
            <a:r>
              <a:rPr lang="en-US" sz="1000">
                <a:latin typeface="Segoe UI" panose="020B0502040204020203" pitchFamily="34" charset="0"/>
                <a:cs typeface="Segoe UI" panose="020B0502040204020203" pitchFamily="34" charset="0"/>
              </a:rPr>
              <a:t>” for application access to mitigate these risks:</a:t>
            </a:r>
          </a:p>
          <a:p>
            <a:pPr marL="228600" indent="-228600">
              <a:buFont typeface="+mj-lt"/>
              <a:buAutoNum type="arabicPeriod"/>
            </a:pPr>
            <a:r>
              <a:rPr lang="en-US" sz="1000" i="1">
                <a:latin typeface="Segoe UI" panose="020B0502040204020203" pitchFamily="34" charset="0"/>
                <a:cs typeface="Segoe UI" panose="020B0502040204020203" pitchFamily="34" charset="0"/>
              </a:rPr>
              <a:t>Strengthen Authentication – </a:t>
            </a:r>
            <a:r>
              <a:rPr lang="en-US" sz="1000">
                <a:latin typeface="Segoe UI" panose="020B0502040204020203" pitchFamily="34" charset="0"/>
                <a:cs typeface="Segoe UI" panose="020B0502040204020203" pitchFamily="34" charset="0"/>
              </a:rPr>
              <a:t>First configuring existing VPN to use modern authentication like Azure AD Conditional Access (addresses weak authentication) </a:t>
            </a:r>
          </a:p>
          <a:p>
            <a:pPr marL="228600" indent="-228600">
              <a:buFont typeface="+mj-lt"/>
              <a:buAutoNum type="arabicPeriod"/>
            </a:pPr>
            <a:r>
              <a:rPr lang="en-US" sz="1000" i="1">
                <a:latin typeface="Segoe UI" panose="020B0502040204020203" pitchFamily="34" charset="0"/>
                <a:cs typeface="Segoe UI" panose="020B0502040204020203" pitchFamily="34" charset="0"/>
              </a:rPr>
              <a:t>Publish applications </a:t>
            </a:r>
            <a:r>
              <a:rPr lang="en-US" sz="1000">
                <a:latin typeface="Segoe UI" panose="020B0502040204020203" pitchFamily="34" charset="0"/>
                <a:cs typeface="Segoe UI" panose="020B0502040204020203" pitchFamily="34" charset="0"/>
              </a:rPr>
              <a:t>via a cloud service like Azure AD App Proxy to progressively reduce the VPN dependency (to eventually retire the VPN from all use). </a:t>
            </a:r>
          </a:p>
          <a:p>
            <a:pPr marL="228600" indent="-228600">
              <a:buFont typeface="+mj-lt"/>
              <a:buAutoNum type="arabicPeriod"/>
            </a:pPr>
            <a:r>
              <a:rPr lang="en-US" sz="1000" i="1">
                <a:latin typeface="Segoe UI" panose="020B0502040204020203" pitchFamily="34" charset="0"/>
                <a:cs typeface="Segoe UI" panose="020B0502040204020203" pitchFamily="34" charset="0"/>
              </a:rPr>
              <a:t>Set Application Standards </a:t>
            </a:r>
            <a:r>
              <a:rPr lang="en-US" sz="1000">
                <a:latin typeface="Segoe UI" panose="020B0502040204020203" pitchFamily="34" charset="0"/>
                <a:cs typeface="Segoe UI" panose="020B0502040204020203" pitchFamily="34" charset="0"/>
              </a:rPr>
              <a:t>to ensure that new application development natively support zero trust access control features (e.g. use cloud identities and latest APIs)</a:t>
            </a:r>
          </a:p>
          <a:p>
            <a:pPr marL="228600" indent="-228600">
              <a:buFont typeface="+mj-lt"/>
              <a:buAutoNum type="arabicPeriod"/>
            </a:pPr>
            <a:endParaRPr lang="en-US" sz="1000">
              <a:latin typeface="Segoe UI" panose="020B0502040204020203" pitchFamily="34" charset="0"/>
              <a:cs typeface="Segoe UI" panose="020B0502040204020203" pitchFamily="34" charset="0"/>
            </a:endParaRPr>
          </a:p>
          <a:p>
            <a:pPr marL="0" indent="0">
              <a:buFont typeface="+mj-lt"/>
              <a:buNone/>
            </a:pPr>
            <a:r>
              <a:rPr lang="en-US" sz="1000">
                <a:latin typeface="Segoe UI" panose="020B0502040204020203" pitchFamily="34" charset="0"/>
                <a:cs typeface="Segoe UI" panose="020B0502040204020203" pitchFamily="34" charset="0"/>
              </a:rPr>
              <a:t>The VPN’s role shifts during this extended transition to:</a:t>
            </a:r>
          </a:p>
          <a:p>
            <a:pPr marL="171450" indent="-171450">
              <a:buFont typeface="Arial" panose="020B0604020202020204" pitchFamily="34" charset="0"/>
              <a:buChar char="•"/>
            </a:pPr>
            <a:r>
              <a:rPr lang="en-US" sz="1000" i="1">
                <a:latin typeface="Segoe UI" panose="020B0502040204020203" pitchFamily="34" charset="0"/>
                <a:cs typeface="Segoe UI" panose="020B0502040204020203" pitchFamily="34" charset="0"/>
              </a:rPr>
              <a:t>Fallback option </a:t>
            </a:r>
            <a:r>
              <a:rPr lang="en-US" sz="1000">
                <a:latin typeface="Segoe UI" panose="020B0502040204020203" pitchFamily="34" charset="0"/>
                <a:cs typeface="Segoe UI" panose="020B0502040204020203" pitchFamily="34" charset="0"/>
              </a:rPr>
              <a:t>– to access applications that aren’t yet published</a:t>
            </a:r>
          </a:p>
          <a:p>
            <a:pPr marL="171450" indent="-171450">
              <a:buFont typeface="Arial" panose="020B0604020202020204" pitchFamily="34" charset="0"/>
              <a:buChar char="•"/>
            </a:pPr>
            <a:r>
              <a:rPr lang="en-US" sz="1000" i="1">
                <a:latin typeface="Segoe UI" panose="020B0502040204020203" pitchFamily="34" charset="0"/>
                <a:cs typeface="Segoe UI" panose="020B0502040204020203" pitchFamily="34" charset="0"/>
              </a:rPr>
              <a:t>Application usage discovery </a:t>
            </a:r>
            <a:r>
              <a:rPr lang="en-US" sz="1000">
                <a:latin typeface="Segoe UI" panose="020B0502040204020203" pitchFamily="34" charset="0"/>
                <a:cs typeface="Segoe UI" panose="020B0502040204020203" pitchFamily="34" charset="0"/>
              </a:rPr>
              <a:t>– to provide insight on which applications are used most to prioritize which apps to publish first</a:t>
            </a:r>
          </a:p>
          <a:p>
            <a:endParaRPr lang="en-US" sz="1000" b="1">
              <a:latin typeface="Segoe UI" panose="020B0502040204020203" pitchFamily="34" charset="0"/>
              <a:cs typeface="Segoe UI" panose="020B0502040204020203" pitchFamily="34" charset="0"/>
            </a:endParaRPr>
          </a:p>
          <a:p>
            <a:endParaRPr lang="en-US" sz="1000" b="1">
              <a:latin typeface="Segoe UI" panose="020B0502040204020203" pitchFamily="34" charset="0"/>
              <a:cs typeface="Segoe UI" panose="020B0502040204020203" pitchFamily="34" charset="0"/>
            </a:endParaRPr>
          </a:p>
          <a:p>
            <a:r>
              <a:rPr lang="en-US" sz="1000" b="1">
                <a:latin typeface="Segoe UI" panose="020B0502040204020203" pitchFamily="34" charset="0"/>
                <a:cs typeface="Segoe UI" panose="020B0502040204020203" pitchFamily="34" charset="0"/>
              </a:rPr>
              <a:t>Additional information:</a:t>
            </a:r>
          </a:p>
          <a:p>
            <a:pPr marL="171450" indent="-171450">
              <a:buFont typeface="Arial" panose="020B0604020202020204" pitchFamily="34" charset="0"/>
              <a:buChar char="•"/>
            </a:pPr>
            <a:r>
              <a:rPr lang="en-US" sz="1000" b="1">
                <a:latin typeface="Segoe UI" panose="020B0502040204020203" pitchFamily="34" charset="0"/>
                <a:cs typeface="Segoe UI" panose="020B0502040204020203" pitchFamily="34" charset="0"/>
              </a:rPr>
              <a:t>Video describing </a:t>
            </a:r>
            <a:r>
              <a:rPr lang="en-US" sz="1000" b="1" err="1">
                <a:latin typeface="Segoe UI" panose="020B0502040204020203" pitchFamily="34" charset="0"/>
                <a:cs typeface="Segoe UI" panose="020B0502040204020203" pitchFamily="34" charset="0"/>
              </a:rPr>
              <a:t>BeyondVPN</a:t>
            </a:r>
            <a:r>
              <a:rPr lang="en-US" sz="1000" b="1">
                <a:latin typeface="Segoe UI" panose="020B0502040204020203" pitchFamily="34" charset="0"/>
                <a:cs typeface="Segoe UI" panose="020B0502040204020203" pitchFamily="34" charset="0"/>
              </a:rPr>
              <a:t> strategy</a:t>
            </a:r>
            <a:br>
              <a:rPr lang="en-US" sz="1000">
                <a:latin typeface="Segoe UI" panose="020B0502040204020203" pitchFamily="34" charset="0"/>
                <a:cs typeface="Segoe UI" panose="020B0502040204020203" pitchFamily="34" charset="0"/>
              </a:rPr>
            </a:br>
            <a:r>
              <a:rPr lang="en-US" sz="1000">
                <a:latin typeface="Segoe UI" panose="020B0502040204020203" pitchFamily="34" charset="0"/>
                <a:cs typeface="Segoe UI" panose="020B0502040204020203" pitchFamily="34" charset="0"/>
              </a:rPr>
              <a:t>https://aka.ms/BeyondVPN </a:t>
            </a:r>
          </a:p>
          <a:p>
            <a:pPr marL="171450" indent="-171450">
              <a:buFont typeface="Arial" panose="020B0604020202020204" pitchFamily="34" charset="0"/>
              <a:buChar char="•"/>
            </a:pPr>
            <a:r>
              <a:rPr lang="en-US" sz="1000" b="1">
                <a:latin typeface="Segoe UI" panose="020B0502040204020203" pitchFamily="34" charset="0"/>
                <a:cs typeface="Segoe UI" panose="020B0502040204020203" pitchFamily="34" charset="0"/>
              </a:rPr>
              <a:t>Azure AD Application Proxy Overview</a:t>
            </a:r>
            <a:br>
              <a:rPr lang="en-US" sz="1000">
                <a:latin typeface="Segoe UI" panose="020B0502040204020203" pitchFamily="34" charset="0"/>
                <a:cs typeface="Segoe UI" panose="020B0502040204020203" pitchFamily="34" charset="0"/>
              </a:rPr>
            </a:br>
            <a:r>
              <a:rPr lang="en-US" sz="1000">
                <a:latin typeface="Segoe UI" panose="020B0502040204020203" pitchFamily="34" charset="0"/>
                <a:cs typeface="Segoe UI" panose="020B0502040204020203" pitchFamily="34" charset="0"/>
              </a:rPr>
              <a:t>https://docs.microsoft.com/azure/active-directory/app-proxy/what-is-application-proxy</a:t>
            </a:r>
          </a:p>
          <a:p>
            <a:endParaRPr lang="en-US" sz="1000">
              <a:latin typeface="Segoe UI" panose="020B0502040204020203" pitchFamily="34" charset="0"/>
              <a:cs typeface="Segoe UI" panose="020B0502040204020203" pitchFamily="34" charset="0"/>
            </a:endParaRPr>
          </a:p>
          <a:p>
            <a:endParaRPr lang="en-US" sz="1000">
              <a:latin typeface="Segoe UI" panose="020B0502040204020203" pitchFamily="34" charset="0"/>
              <a:cs typeface="Segoe UI" panose="020B0502040204020203" pitchFamily="34" charset="0"/>
            </a:endParaRPr>
          </a:p>
        </p:txBody>
      </p:sp>
      <p:sp>
        <p:nvSpPr>
          <p:cNvPr id="4" name="Footer Placeholder 3"/>
          <p:cNvSpPr>
            <a:spLocks noGrp="1"/>
          </p:cNvSpPr>
          <p:nvPr>
            <p:ph type="ftr" sz="quarter" idx="4"/>
          </p:nvPr>
        </p:nvSpPr>
        <p:spPr/>
        <p:txBody>
          <a:bodyPr/>
          <a:lstStyle/>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2018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12/1/2023</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56894233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sz="1000" b="1">
                <a:latin typeface="Segoe UI" panose="020B0502040204020203" pitchFamily="34" charset="0"/>
                <a:cs typeface="Segoe UI" panose="020B0502040204020203" pitchFamily="34" charset="0"/>
              </a:rPr>
              <a:t>Key Takeaway: </a:t>
            </a:r>
            <a:r>
              <a:rPr lang="en-US" sz="1000" b="0">
                <a:latin typeface="Segoe UI" panose="020B0502040204020203" pitchFamily="34" charset="0"/>
                <a:cs typeface="Segoe UI" panose="020B0502040204020203" pitchFamily="34" charset="0"/>
              </a:rPr>
              <a:t>Another key element is to i</a:t>
            </a:r>
            <a:r>
              <a:rPr lang="en-US" sz="1000">
                <a:latin typeface="Segoe UI" panose="020B0502040204020203" pitchFamily="34" charset="0"/>
                <a:cs typeface="Segoe UI" panose="020B0502040204020203" pitchFamily="34" charset="0"/>
              </a:rPr>
              <a:t>dentify and isolate high risk devices, often called segmentation</a:t>
            </a:r>
          </a:p>
          <a:p>
            <a:endParaRPr lang="en-US" sz="1000">
              <a:latin typeface="Segoe UI" panose="020B0502040204020203" pitchFamily="34" charset="0"/>
              <a:cs typeface="Segoe UI" panose="020B0502040204020203" pitchFamily="34" charset="0"/>
            </a:endParaRPr>
          </a:p>
          <a:p>
            <a:r>
              <a:rPr lang="en-US" sz="1000">
                <a:latin typeface="Segoe UI" panose="020B0502040204020203" pitchFamily="34" charset="0"/>
                <a:cs typeface="Segoe UI" panose="020B0502040204020203" pitchFamily="34" charset="0"/>
              </a:rPr>
              <a:t>Segmenting devices into security zones helps reduce the ‘blast radius’ of a major attack (which today includes highly destructive/damaging ransomware attacks). Segmentation can be done in parallel to the other elements and requires </a:t>
            </a:r>
          </a:p>
          <a:p>
            <a:r>
              <a:rPr lang="en-US" sz="1000">
                <a:latin typeface="Segoe UI" panose="020B0502040204020203" pitchFamily="34" charset="0"/>
                <a:cs typeface="Segoe UI" panose="020B0502040204020203" pitchFamily="34" charset="0"/>
              </a:rPr>
              <a:t>restricting access with a complete and consistent set of controls spanning network, identity, application, and other control types.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a:latin typeface="Segoe UI" panose="020B0502040204020203" pitchFamily="34" charset="0"/>
                <a:cs typeface="Segoe UI" panose="020B0502040204020203" pitchFamily="34" charset="0"/>
              </a:rPr>
              <a:t>Because of the high overhead to build and sustain this separation, segmentation is usually reserved for special cases where assets are business critical, difficult to maintain properly, or both. See the other slide for details. As </a:t>
            </a:r>
            <a:r>
              <a:rPr lang="en-US" sz="1000" err="1">
                <a:latin typeface="Segoe UI" panose="020B0502040204020203" pitchFamily="34" charset="0"/>
                <a:cs typeface="Segoe UI" panose="020B0502040204020203" pitchFamily="34" charset="0"/>
              </a:rPr>
              <a:t>microsegmentation</a:t>
            </a:r>
            <a:r>
              <a:rPr lang="en-US" sz="1000">
                <a:latin typeface="Segoe UI" panose="020B0502040204020203" pitchFamily="34" charset="0"/>
                <a:cs typeface="Segoe UI" panose="020B0502040204020203" pitchFamily="34" charset="0"/>
              </a:rPr>
              <a:t> technology matures, this approach will become more practical for more scenarios. </a:t>
            </a:r>
          </a:p>
          <a:p>
            <a:endParaRPr lang="en-US" sz="1000">
              <a:latin typeface="Segoe UI" panose="020B0502040204020203" pitchFamily="34" charset="0"/>
              <a:cs typeface="Segoe UI" panose="020B0502040204020203" pitchFamily="34" charset="0"/>
            </a:endParaRPr>
          </a:p>
          <a:p>
            <a:r>
              <a:rPr lang="en-US" sz="1000">
                <a:latin typeface="Segoe UI" panose="020B0502040204020203" pitchFamily="34" charset="0"/>
                <a:cs typeface="Segoe UI" panose="020B0502040204020203" pitchFamily="34" charset="0"/>
              </a:rPr>
              <a:t>Microsoft has found that these groupings are most conducive to isolation:</a:t>
            </a:r>
          </a:p>
          <a:p>
            <a:pPr marL="171450" indent="-171450">
              <a:buFont typeface="Arial" panose="020B0604020202020204" pitchFamily="34" charset="0"/>
              <a:buChar char="•"/>
            </a:pPr>
            <a:r>
              <a:rPr lang="en-US" sz="1000" b="1">
                <a:latin typeface="Segoe UI" panose="020B0502040204020203" pitchFamily="34" charset="0"/>
                <a:cs typeface="Segoe UI" panose="020B0502040204020203" pitchFamily="34" charset="0"/>
              </a:rPr>
              <a:t>High Impact IoT/OT </a:t>
            </a:r>
            <a:r>
              <a:rPr lang="en-US" sz="1000">
                <a:latin typeface="Segoe UI" panose="020B0502040204020203" pitchFamily="34" charset="0"/>
                <a:cs typeface="Segoe UI" panose="020B0502040204020203" pitchFamily="34" charset="0"/>
              </a:rPr>
              <a:t>– devices that have potential life/safety impact, which includes heating/ventilation/air conditioning (HVAC) systems and other computers that control physical machines or processes. Isolating these systems limits the potential life/safety damage of any given attack. </a:t>
            </a:r>
          </a:p>
          <a:p>
            <a:pPr marL="171450" indent="-171450">
              <a:buFont typeface="Arial" panose="020B0604020202020204" pitchFamily="34" charset="0"/>
              <a:buChar char="•"/>
            </a:pPr>
            <a:r>
              <a:rPr lang="en-US" sz="1000" b="1">
                <a:latin typeface="Segoe UI" panose="020B0502040204020203" pitchFamily="34" charset="0"/>
                <a:cs typeface="Segoe UI" panose="020B0502040204020203" pitchFamily="34" charset="0"/>
              </a:rPr>
              <a:t>Low Impact IoT/OT </a:t>
            </a:r>
            <a:r>
              <a:rPr lang="en-US" sz="1000">
                <a:latin typeface="Segoe UI" panose="020B0502040204020203" pitchFamily="34" charset="0"/>
                <a:cs typeface="Segoe UI" panose="020B0502040204020203" pitchFamily="34" charset="0"/>
              </a:rPr>
              <a:t>– devices that have very specific limited functions with predictable (or zero) access to the corporate IT environment like printers, phone systems, conference room display devices, and similar. Isolating these will severely limit the utility of these as a lateral traversal point during a multi-stage attack</a:t>
            </a:r>
          </a:p>
          <a:p>
            <a:pPr marL="171450" indent="-171450">
              <a:buFont typeface="Arial" panose="020B0604020202020204" pitchFamily="34" charset="0"/>
              <a:buChar char="•"/>
            </a:pPr>
            <a:r>
              <a:rPr lang="en-US" sz="1000" b="1">
                <a:latin typeface="Segoe UI" panose="020B0502040204020203" pitchFamily="34" charset="0"/>
                <a:cs typeface="Segoe UI" panose="020B0502040204020203" pitchFamily="34" charset="0"/>
              </a:rPr>
              <a:t>Business Critical and/or Legacy Vulnerable Assets </a:t>
            </a:r>
            <a:r>
              <a:rPr lang="en-US" sz="1000">
                <a:latin typeface="Segoe UI" panose="020B0502040204020203" pitchFamily="34" charset="0"/>
                <a:cs typeface="Segoe UI" panose="020B0502040204020203" pitchFamily="34" charset="0"/>
              </a:rPr>
              <a:t>– These systems (and data on them) are often highly valued by the organization as well as attackers (who frequently target them). Isolating these systems makes more difficult for attackers to gain control of them and reduces your overall organizational risk. </a:t>
            </a:r>
          </a:p>
        </p:txBody>
      </p:sp>
      <p:sp>
        <p:nvSpPr>
          <p:cNvPr id="4" name="Footer Placeholder 3"/>
          <p:cNvSpPr>
            <a:spLocks noGrp="1"/>
          </p:cNvSpPr>
          <p:nvPr>
            <p:ph type="ftr" sz="quarter" idx="4"/>
          </p:nvPr>
        </p:nvSpPr>
        <p:spPr/>
        <p:txBody>
          <a:bodyPr/>
          <a:lstStyle/>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2018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12/1/2023</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30079750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32742" rtl="0" eaLnBrk="1" fontAlgn="auto" latinLnBrk="0" hangingPunct="1">
              <a:lnSpc>
                <a:spcPct val="100000"/>
              </a:lnSpc>
              <a:spcBef>
                <a:spcPts val="200"/>
              </a:spcBef>
              <a:spcAft>
                <a:spcPts val="0"/>
              </a:spcAft>
              <a:buClrTx/>
              <a:buSzPct val="90000"/>
              <a:buFont typeface="Wingdings" panose="05000000000000000000" pitchFamily="2" charset="2"/>
              <a:buNone/>
              <a:tabLst/>
              <a:defRPr/>
            </a:pPr>
            <a:r>
              <a:rPr lang="en-US" b="1">
                <a:latin typeface="Segoe UI" panose="020B0502040204020203" pitchFamily="34" charset="0"/>
                <a:cs typeface="Segoe UI" panose="020B0502040204020203" pitchFamily="34" charset="0"/>
              </a:rPr>
              <a:t>Key Takeaway: </a:t>
            </a:r>
            <a:r>
              <a:rPr lang="en-US" b="0">
                <a:latin typeface="Segoe UI" panose="020B0502040204020203" pitchFamily="34" charset="0"/>
                <a:cs typeface="Segoe UI" panose="020B0502040204020203" pitchFamily="34" charset="0"/>
              </a:rPr>
              <a:t>This is the ideal end state for Zero Trust and SASE</a:t>
            </a:r>
          </a:p>
          <a:p>
            <a:pPr marL="0" marR="0" lvl="0" indent="0" algn="l" defTabSz="932742" rtl="0" eaLnBrk="1" fontAlgn="auto" latinLnBrk="0" hangingPunct="1">
              <a:lnSpc>
                <a:spcPct val="100000"/>
              </a:lnSpc>
              <a:spcBef>
                <a:spcPts val="200"/>
              </a:spcBef>
              <a:spcAft>
                <a:spcPts val="0"/>
              </a:spcAft>
              <a:buClrTx/>
              <a:buSzPct val="90000"/>
              <a:buFont typeface="Wingdings" panose="05000000000000000000" pitchFamily="2" charset="2"/>
              <a:buNone/>
              <a:tabLst/>
              <a:defRPr/>
            </a:pPr>
            <a:endParaRPr lang="en-US"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100000"/>
              </a:lnSpc>
              <a:spcBef>
                <a:spcPts val="200"/>
              </a:spcBef>
              <a:spcAft>
                <a:spcPts val="0"/>
              </a:spcAft>
              <a:buClrTx/>
              <a:buSzPct val="90000"/>
              <a:buFont typeface="Wingdings" panose="05000000000000000000" pitchFamily="2" charset="2"/>
              <a:buNone/>
              <a:tabLst/>
              <a:defRPr/>
            </a:pP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Access decisions are focused on both security </a:t>
            </a:r>
            <a:r>
              <a:rPr kumimoji="0" lang="en-US" b="0" i="1" u="sng" strike="noStrike" kern="1200" cap="none" spc="0" normalizeH="0" baseline="0" noProof="0">
                <a:ln>
                  <a:noFill/>
                </a:ln>
                <a:effectLst/>
                <a:uLnTx/>
                <a:uFillTx/>
                <a:latin typeface="Segoe UI" panose="020B0502040204020203" pitchFamily="34" charset="0"/>
                <a:cs typeface="Segoe UI" panose="020B0502040204020203" pitchFamily="34" charset="0"/>
              </a:rPr>
              <a:t>and</a:t>
            </a: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 user experience outcomes</a:t>
            </a:r>
          </a:p>
          <a:p>
            <a:pPr marL="0" marR="0" lvl="0" indent="0" algn="l" defTabSz="932742" rtl="0" eaLnBrk="1" fontAlgn="auto" latinLnBrk="0" hangingPunct="1">
              <a:lnSpc>
                <a:spcPct val="100000"/>
              </a:lnSpc>
              <a:spcBef>
                <a:spcPts val="200"/>
              </a:spcBef>
              <a:spcAft>
                <a:spcPts val="0"/>
              </a:spcAft>
              <a:buClrTx/>
              <a:buSzPct val="90000"/>
              <a:buFont typeface="Wingdings" panose="05000000000000000000" pitchFamily="2" charset="2"/>
              <a:buNone/>
              <a:tabLst/>
              <a:defRPr/>
            </a:pPr>
            <a:endPar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100000"/>
              </a:lnSpc>
              <a:spcBef>
                <a:spcPts val="200"/>
              </a:spcBef>
              <a:spcAft>
                <a:spcPts val="0"/>
              </a:spcAft>
              <a:buClrTx/>
              <a:buSzPct val="90000"/>
              <a:buFont typeface="Wingdings" panose="05000000000000000000" pitchFamily="2" charset="2"/>
              <a:buNone/>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Adaptive Access Control </a:t>
            </a: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makes decisions that enforce a consistent policy using the dynamic context of each session including:</a:t>
            </a:r>
          </a:p>
          <a:p>
            <a:pPr marL="342900" marR="0" lvl="0" indent="-342900" algn="l" defTabSz="932742" rtl="0" eaLnBrk="1" fontAlgn="auto" latinLnBrk="0" hangingPunct="1">
              <a:lnSpc>
                <a:spcPct val="100000"/>
              </a:lnSpc>
              <a:spcBef>
                <a:spcPts val="200"/>
              </a:spcBef>
              <a:spcAft>
                <a:spcPts val="0"/>
              </a:spcAft>
              <a:buClrTx/>
              <a:buSzPct val="90000"/>
              <a:buFont typeface="Arial" panose="020B0604020202020204" pitchFamily="34" charset="0"/>
              <a:buChar char="•"/>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Identity </a:t>
            </a: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and related risk/trust state </a:t>
            </a:r>
          </a:p>
          <a:p>
            <a:pPr marL="342900" marR="0" lvl="0" indent="-342900" algn="l" defTabSz="932742" rtl="0" eaLnBrk="1" fontAlgn="auto" latinLnBrk="0" hangingPunct="1">
              <a:lnSpc>
                <a:spcPct val="100000"/>
              </a:lnSpc>
              <a:spcBef>
                <a:spcPts val="200"/>
              </a:spcBef>
              <a:spcAft>
                <a:spcPts val="0"/>
              </a:spcAft>
              <a:buClrTx/>
              <a:buSzPct val="90000"/>
              <a:buFont typeface="Arial" panose="020B0604020202020204" pitchFamily="34" charset="0"/>
              <a:buChar char="•"/>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Device </a:t>
            </a: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and related risk/trust state </a:t>
            </a:r>
          </a:p>
          <a:p>
            <a:pPr marL="342900" marR="0" lvl="0" indent="-342900" algn="l" defTabSz="932742" rtl="0" eaLnBrk="1" fontAlgn="auto" latinLnBrk="0" hangingPunct="1">
              <a:lnSpc>
                <a:spcPct val="100000"/>
              </a:lnSpc>
              <a:spcBef>
                <a:spcPts val="200"/>
              </a:spcBef>
              <a:spcAft>
                <a:spcPts val="0"/>
              </a:spcAft>
              <a:buClrTx/>
              <a:buSzPct val="90000"/>
              <a:buFont typeface="Arial" panose="020B0604020202020204" pitchFamily="34" charset="0"/>
              <a:buChar char="•"/>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Resource </a:t>
            </a: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sensitivity and risk/trust state </a:t>
            </a:r>
          </a:p>
          <a:p>
            <a:pPr marL="0" marR="0" lvl="0" indent="0" algn="l" defTabSz="932742" rtl="0" eaLnBrk="1" fontAlgn="auto" latinLnBrk="0" hangingPunct="1">
              <a:lnSpc>
                <a:spcPct val="100000"/>
              </a:lnSpc>
              <a:spcBef>
                <a:spcPts val="200"/>
              </a:spcBef>
              <a:spcAft>
                <a:spcPts val="0"/>
              </a:spcAft>
              <a:buClrTx/>
              <a:buSzPct val="90000"/>
              <a:buFont typeface="Wingdings" panose="05000000000000000000" pitchFamily="2" charset="2"/>
              <a:buNone/>
              <a:tabLst/>
              <a:defRPr/>
            </a:pPr>
            <a:endParaRPr lang="en-US"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100000"/>
              </a:lnSpc>
              <a:spcBef>
                <a:spcPts val="200"/>
              </a:spcBef>
              <a:spcAft>
                <a:spcPts val="0"/>
              </a:spcAft>
              <a:buClrTx/>
              <a:buSzPct val="90000"/>
              <a:buFont typeface="Wingdings" panose="05000000000000000000" pitchFamily="2" charset="2"/>
              <a:buNone/>
              <a:tabLst/>
              <a:defRPr/>
            </a:pPr>
            <a:r>
              <a:rPr lang="en-US" b="0">
                <a:latin typeface="Segoe UI" panose="020B0502040204020203" pitchFamily="34" charset="0"/>
                <a:cs typeface="Segoe UI" panose="020B0502040204020203" pitchFamily="34" charset="0"/>
              </a:rPr>
              <a:t>Policy enforcement is distributed across all assets via multiple types of Policy Enforcement Points (PEPs)</a:t>
            </a:r>
          </a:p>
          <a:p>
            <a:pPr marL="0" marR="0" lvl="0" indent="0" algn="l" defTabSz="932742" rtl="0" eaLnBrk="1" fontAlgn="auto" latinLnBrk="0" hangingPunct="1">
              <a:lnSpc>
                <a:spcPct val="100000"/>
              </a:lnSpc>
              <a:spcBef>
                <a:spcPts val="200"/>
              </a:spcBef>
              <a:spcAft>
                <a:spcPts val="0"/>
              </a:spcAft>
              <a:buClrTx/>
              <a:buSzPct val="90000"/>
              <a:buFont typeface="Wingdings" panose="05000000000000000000" pitchFamily="2" charset="2"/>
              <a:buNone/>
              <a:tabLst/>
              <a:defRPr/>
            </a:pPr>
            <a:endParaRPr lang="en-US" b="0">
              <a:latin typeface="Segoe UI" panose="020B0502040204020203" pitchFamily="34" charset="0"/>
              <a:cs typeface="Segoe UI" panose="020B0502040204020203" pitchFamily="34" charset="0"/>
            </a:endParaRPr>
          </a:p>
          <a:p>
            <a:pPr marL="0" marR="0" lvl="0" indent="0" algn="l" defTabSz="932742" rtl="0" eaLnBrk="1" fontAlgn="auto" latinLnBrk="0" hangingPunct="1">
              <a:lnSpc>
                <a:spcPct val="100000"/>
              </a:lnSpc>
              <a:spcBef>
                <a:spcPts val="200"/>
              </a:spcBef>
              <a:spcAft>
                <a:spcPts val="0"/>
              </a:spcAft>
              <a:buClrTx/>
              <a:buSzPct val="90000"/>
              <a:buFont typeface="Wingdings" panose="05000000000000000000" pitchFamily="2" charset="2"/>
              <a:buNone/>
              <a:tabLst/>
              <a:defRPr/>
            </a:pPr>
            <a:r>
              <a:rPr lang="en-US" b="0">
                <a:latin typeface="Segoe UI" panose="020B0502040204020203" pitchFamily="34" charset="0"/>
                <a:cs typeface="Segoe UI" panose="020B0502040204020203" pitchFamily="34" charset="0"/>
              </a:rPr>
              <a:t>Much of this is available for the most common scenarios today from Microsoft, and our product engineering teams are continuing to build capabilities to enable this vision on additional scenarios. </a:t>
            </a:r>
          </a:p>
        </p:txBody>
      </p:sp>
      <p:sp>
        <p:nvSpPr>
          <p:cNvPr id="4" name="Footer Placeholder 3"/>
          <p:cNvSpPr>
            <a:spLocks noGrp="1"/>
          </p:cNvSpPr>
          <p:nvPr>
            <p:ph type="ftr" sz="quarter" idx="4"/>
          </p:nvPr>
        </p:nvSpPr>
        <p:spPr/>
        <p:txBody>
          <a:bodyPr/>
          <a:lstStyle/>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2018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12/1/2023</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91852034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latin typeface="Segoe UI" panose="020B0502040204020203" pitchFamily="34" charset="0"/>
                <a:cs typeface="Segoe UI" panose="020B0502040204020203" pitchFamily="34" charset="0"/>
              </a:rPr>
              <a:t>Key Takeaway: </a:t>
            </a:r>
            <a:r>
              <a:rPr lang="en-US" sz="1000" b="0">
                <a:latin typeface="Segoe UI" panose="020B0502040204020203" pitchFamily="34" charset="0"/>
                <a:cs typeface="Segoe UI" panose="020B0502040204020203" pitchFamily="34" charset="0"/>
              </a:rPr>
              <a:t>Isolation through segmentation provides powerful security, but requires a significant investment of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000">
                <a:latin typeface="Segoe UI" panose="020B0502040204020203" pitchFamily="34" charset="0"/>
                <a:cs typeface="Segoe UI" panose="020B0502040204020203" pitchFamily="34" charset="0"/>
              </a:rPr>
              <a:t>Segmenting devices into security zones helps reduce the ‘blast radius’ of a major attack, providing protection for resources that are</a:t>
            </a:r>
            <a:endParaRPr lang="en-US" sz="1000" b="0">
              <a:latin typeface="Segoe UI" panose="020B0502040204020203" pitchFamily="34" charset="0"/>
              <a:cs typeface="Segoe UI" panose="020B0502040204020203"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latin typeface="Segoe UI" panose="020B0502040204020203" pitchFamily="34" charset="0"/>
                <a:cs typeface="Segoe UI" panose="020B0502040204020203" pitchFamily="34" charset="0"/>
              </a:rPr>
              <a:t>Business critical</a:t>
            </a:r>
            <a:r>
              <a:rPr lang="en-US" sz="1000">
                <a:latin typeface="Segoe UI" panose="020B0502040204020203" pitchFamily="34" charset="0"/>
                <a:cs typeface="Segoe UI" panose="020B0502040204020203" pitchFamily="34" charset="0"/>
              </a:rPr>
              <a:t>– which would have a high business impact if compromised by an attacker</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latin typeface="Segoe UI" panose="020B0502040204020203" pitchFamily="34" charset="0"/>
                <a:cs typeface="Segoe UI" panose="020B0502040204020203" pitchFamily="34" charset="0"/>
              </a:rPr>
              <a:t>Fragile </a:t>
            </a:r>
            <a:r>
              <a:rPr lang="en-US" sz="1000">
                <a:latin typeface="Segoe UI" panose="020B0502040204020203" pitchFamily="34" charset="0"/>
                <a:cs typeface="Segoe UI" panose="020B0502040204020203" pitchFamily="34" charset="0"/>
              </a:rPr>
              <a:t>– which are impossible or highly difficult to apply security best practices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latin typeface="Segoe UI" panose="020B0502040204020203" pitchFamily="34" charset="0"/>
                <a:cs typeface="Segoe UI" panose="020B0502040204020203" pitchFamily="34" charset="0"/>
              </a:rPr>
              <a:t>Both critical </a:t>
            </a:r>
            <a:r>
              <a:rPr lang="en-US" sz="1000" b="1" u="sng">
                <a:latin typeface="Segoe UI" panose="020B0502040204020203" pitchFamily="34" charset="0"/>
                <a:cs typeface="Segoe UI" panose="020B0502040204020203" pitchFamily="34" charset="0"/>
              </a:rPr>
              <a:t>and</a:t>
            </a:r>
            <a:r>
              <a:rPr lang="en-US" sz="1000" b="1">
                <a:latin typeface="Segoe UI" panose="020B0502040204020203" pitchFamily="34" charset="0"/>
                <a:cs typeface="Segoe UI" panose="020B0502040204020203" pitchFamily="34" charset="0"/>
              </a:rPr>
              <a:t> fragile</a:t>
            </a:r>
          </a:p>
          <a:p>
            <a:endParaRPr lang="en-US" sz="1000">
              <a:latin typeface="Segoe UI" panose="020B0502040204020203" pitchFamily="34" charset="0"/>
              <a:cs typeface="Segoe UI" panose="020B0502040204020203" pitchFamily="34" charset="0"/>
            </a:endParaRPr>
          </a:p>
          <a:p>
            <a:r>
              <a:rPr lang="en-US" sz="1000">
                <a:latin typeface="Segoe UI" panose="020B0502040204020203" pitchFamily="34" charset="0"/>
                <a:cs typeface="Segoe UI" panose="020B0502040204020203" pitchFamily="34" charset="0"/>
              </a:rPr>
              <a:t>While segmentation provide powerful protection for these assets, isolating assets in a real-world production environment is no small undertaking. This requires a collaborative effort with stakeholders from security, IT, and business teams to identify assets, design isolation strategies, and design exception processes and controls.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a:latin typeface="Segoe UI" panose="020B0502040204020203" pitchFamily="34" charset="0"/>
              <a:cs typeface="Segoe UI" panose="020B0502040204020203" pitchFamily="34" charset="0"/>
            </a:endParaRPr>
          </a:p>
          <a:p>
            <a:r>
              <a:rPr lang="en-US" sz="1000" b="1">
                <a:latin typeface="Segoe UI" panose="020B0502040204020203" pitchFamily="34" charset="0"/>
                <a:cs typeface="Segoe UI" panose="020B0502040204020203" pitchFamily="34" charset="0"/>
              </a:rPr>
              <a:t>Additional Notes: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latin typeface="Segoe UI" panose="020B0502040204020203" pitchFamily="34" charset="0"/>
                <a:cs typeface="Segoe UI" panose="020B0502040204020203" pitchFamily="34" charset="0"/>
              </a:rPr>
              <a:t>As </a:t>
            </a:r>
            <a:r>
              <a:rPr lang="en-US" sz="1000" err="1">
                <a:latin typeface="Segoe UI" panose="020B0502040204020203" pitchFamily="34" charset="0"/>
                <a:cs typeface="Segoe UI" panose="020B0502040204020203" pitchFamily="34" charset="0"/>
              </a:rPr>
              <a:t>microsegmentation</a:t>
            </a:r>
            <a:r>
              <a:rPr lang="en-US" sz="1000">
                <a:latin typeface="Segoe UI" panose="020B0502040204020203" pitchFamily="34" charset="0"/>
                <a:cs typeface="Segoe UI" panose="020B0502040204020203" pitchFamily="34" charset="0"/>
              </a:rPr>
              <a:t> technology matures, the technical elements of this will become easier, more practical, and more scalable </a:t>
            </a:r>
            <a:r>
              <a:rPr lang="en-US" sz="1000" b="1" i="1">
                <a:latin typeface="Segoe UI" panose="020B0502040204020203" pitchFamily="34" charset="0"/>
                <a:cs typeface="Segoe UI" panose="020B0502040204020203" pitchFamily="34" charset="0"/>
              </a:rPr>
              <a:t>but will still require people and process elements </a:t>
            </a:r>
            <a:r>
              <a:rPr lang="en-US" sz="1000">
                <a:latin typeface="Segoe UI" panose="020B0502040204020203" pitchFamily="34" charset="0"/>
                <a:cs typeface="Segoe UI" panose="020B0502040204020203" pitchFamily="34" charset="0"/>
              </a:rPr>
              <a:t>to be successful.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effectLst/>
                <a:latin typeface="Segoe UI" panose="020B0502040204020203" pitchFamily="34" charset="0"/>
                <a:cs typeface="Segoe UI" panose="020B0502040204020203" pitchFamily="34" charset="0"/>
              </a:rPr>
              <a:t>Segmentation projects often discover legacy network equipment that doesn’t support newer security approaches (e.g. older wired network equipment that doesn’t support (micro)segmentation features)</a:t>
            </a:r>
            <a:endParaRPr lang="en-US" sz="1000">
              <a:latin typeface="Segoe UI" panose="020B0502040204020203" pitchFamily="34" charset="0"/>
              <a:cs typeface="Segoe UI" panose="020B0502040204020203" pitchFamily="34" charset="0"/>
            </a:endParaRPr>
          </a:p>
          <a:p>
            <a:endParaRPr lang="en-US" sz="1000">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24FE22-94F8-4D93-820B-89FCE526CE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84813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098675" y="482600"/>
            <a:ext cx="2808288" cy="1579563"/>
          </a:xfrm>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900" b="1">
                <a:effectLst/>
                <a:latin typeface="Calibri" panose="020F0502020204030204" pitchFamily="34" charset="0"/>
                <a:ea typeface="Calibri" panose="020F0502020204030204" pitchFamily="34" charset="0"/>
                <a:cs typeface="Times New Roman" panose="02020603050405020304" pitchFamily="18" charset="0"/>
              </a:rPr>
              <a:t>Key Takeaway: </a:t>
            </a:r>
            <a:r>
              <a:rPr lang="en-US" sz="900">
                <a:effectLst/>
                <a:latin typeface="Calibri" panose="020F0502020204030204" pitchFamily="34" charset="0"/>
                <a:ea typeface="Calibri" panose="020F0502020204030204" pitchFamily="34" charset="0"/>
                <a:cs typeface="Times New Roman" panose="02020603050405020304" pitchFamily="18" charset="0"/>
              </a:rPr>
              <a:t>Generative AI conversational/chat represents a fundamentally different kind of computer interface </a:t>
            </a:r>
          </a:p>
          <a:p>
            <a:pPr marL="0" marR="0">
              <a:lnSpc>
                <a:spcPct val="107000"/>
              </a:lnSpc>
              <a:spcBef>
                <a:spcPts val="0"/>
              </a:spcBef>
              <a:spcAft>
                <a:spcPts val="800"/>
              </a:spcAft>
            </a:pPr>
            <a:endParaRPr lang="en-US" sz="9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900">
                <a:effectLst/>
                <a:latin typeface="Calibri" panose="020F0502020204030204" pitchFamily="34" charset="0"/>
                <a:ea typeface="Calibri" panose="020F0502020204030204" pitchFamily="34" charset="0"/>
                <a:cs typeface="Times New Roman" panose="02020603050405020304" pitchFamily="18" charset="0"/>
              </a:rPr>
              <a:t>Over the years, we have seen the emergence of several different ways to interact with computers including direct programming, command prompts, and Graphical User Interfaces (GUIs)</a:t>
            </a:r>
            <a:endParaRPr lang="en-US" sz="900" b="1" i="1">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endParaRPr lang="en-US" sz="9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900" b="1" i="0">
                <a:effectLst/>
                <a:latin typeface="Calibri" panose="020F0502020204030204" pitchFamily="34" charset="0"/>
                <a:ea typeface="Calibri" panose="020F0502020204030204" pitchFamily="34" charset="0"/>
                <a:cs typeface="Times New Roman" panose="02020603050405020304" pitchFamily="18" charset="0"/>
              </a:rPr>
              <a:t>CLICK 1 </a:t>
            </a:r>
          </a:p>
          <a:p>
            <a:pPr marL="0" marR="0">
              <a:lnSpc>
                <a:spcPct val="107000"/>
              </a:lnSpc>
              <a:spcBef>
                <a:spcPts val="0"/>
              </a:spcBef>
              <a:spcAft>
                <a:spcPts val="800"/>
              </a:spcAft>
            </a:pPr>
            <a:endParaRPr lang="en-US" sz="900" b="0" i="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900" b="0" i="0">
                <a:effectLst/>
                <a:latin typeface="Calibri" panose="020F0502020204030204" pitchFamily="34" charset="0"/>
                <a:ea typeface="Calibri" panose="020F0502020204030204" pitchFamily="34" charset="0"/>
                <a:cs typeface="Times New Roman" panose="02020603050405020304" pitchFamily="18" charset="0"/>
              </a:rPr>
              <a:t>As the interfaces we use to control and interact with computers has progressed, we have seen each generational leap fundamentally shift the accessibility and effectiveness of people using computers:</a:t>
            </a:r>
          </a:p>
          <a:p>
            <a:pPr marL="171450" marR="0" indent="-171450">
              <a:lnSpc>
                <a:spcPct val="107000"/>
              </a:lnSpc>
              <a:spcBef>
                <a:spcPts val="0"/>
              </a:spcBef>
              <a:spcAft>
                <a:spcPts val="800"/>
              </a:spcAft>
              <a:buFont typeface="Arial" panose="020B0604020202020204" pitchFamily="34" charset="0"/>
              <a:buChar char="•"/>
            </a:pPr>
            <a:r>
              <a:rPr lang="en-US" sz="900" b="1" i="0">
                <a:effectLst/>
                <a:latin typeface="Calibri" panose="020F0502020204030204" pitchFamily="34" charset="0"/>
                <a:ea typeface="Calibri" panose="020F0502020204030204" pitchFamily="34" charset="0"/>
                <a:cs typeface="Times New Roman" panose="02020603050405020304" pitchFamily="18" charset="0"/>
              </a:rPr>
              <a:t>Reducing required skills </a:t>
            </a:r>
            <a:r>
              <a:rPr lang="en-US" sz="900" b="0" i="0">
                <a:effectLst/>
                <a:latin typeface="Calibri" panose="020F0502020204030204" pitchFamily="34" charset="0"/>
                <a:ea typeface="Calibri" panose="020F0502020204030204" pitchFamily="34" charset="0"/>
                <a:cs typeface="Times New Roman" panose="02020603050405020304" pitchFamily="18" charset="0"/>
              </a:rPr>
              <a:t>– reducing the level of skills and learning for people to become productive </a:t>
            </a:r>
          </a:p>
          <a:p>
            <a:pPr marL="171450" marR="0" indent="-171450">
              <a:lnSpc>
                <a:spcPct val="107000"/>
              </a:lnSpc>
              <a:spcBef>
                <a:spcPts val="0"/>
              </a:spcBef>
              <a:spcAft>
                <a:spcPts val="800"/>
              </a:spcAft>
              <a:buFont typeface="Arial" panose="020B0604020202020204" pitchFamily="34" charset="0"/>
              <a:buChar char="•"/>
            </a:pPr>
            <a:r>
              <a:rPr lang="en-US" sz="900" b="1" i="0">
                <a:effectLst/>
                <a:latin typeface="Calibri" panose="020F0502020204030204" pitchFamily="34" charset="0"/>
                <a:ea typeface="Calibri" panose="020F0502020204030204" pitchFamily="34" charset="0"/>
                <a:cs typeface="Times New Roman" panose="02020603050405020304" pitchFamily="18" charset="0"/>
              </a:rPr>
              <a:t>Increasing Productivity </a:t>
            </a:r>
            <a:r>
              <a:rPr lang="en-US" sz="900" b="0" i="0">
                <a:effectLst/>
                <a:latin typeface="Calibri" panose="020F0502020204030204" pitchFamily="34" charset="0"/>
                <a:ea typeface="Calibri" panose="020F0502020204030204" pitchFamily="34" charset="0"/>
                <a:cs typeface="Times New Roman" panose="02020603050405020304" pitchFamily="18" charset="0"/>
              </a:rPr>
              <a:t>– performing tasks on computers plus we have seen an increase in people's ability and speed to accomplish advanced tasks</a:t>
            </a:r>
            <a:endParaRPr lang="en-US" sz="900" b="1" i="1">
              <a:effectLst/>
              <a:latin typeface="Calibri" panose="020F0502020204030204" pitchFamily="34" charset="0"/>
              <a:ea typeface="Calibri" panose="020F0502020204030204" pitchFamily="34" charset="0"/>
              <a:cs typeface="Times New Roman" panose="02020603050405020304" pitchFamily="18" charset="0"/>
            </a:endParaRPr>
          </a:p>
          <a:p>
            <a:endParaRPr lang="en-US"/>
          </a:p>
          <a:p>
            <a:r>
              <a:rPr lang="en-US" b="1"/>
              <a:t>Additional Information</a:t>
            </a:r>
          </a:p>
          <a:p>
            <a:pPr marL="171450" indent="-171450">
              <a:buFont typeface="Arial" panose="020B0604020202020204" pitchFamily="34" charset="0"/>
              <a:buChar char="•"/>
            </a:pPr>
            <a:r>
              <a:rPr lang="en-US" err="1"/>
              <a:t>Punchcard</a:t>
            </a:r>
            <a:r>
              <a:rPr lang="en-US"/>
              <a:t> image - https://upload.wikimedia.org/wikipedia/commons/8/8f/IBM_026_card_code.png</a:t>
            </a:r>
          </a:p>
          <a:p>
            <a:pPr marL="171450" indent="-171450">
              <a:buFont typeface="Arial" panose="020B0604020202020204" pitchFamily="34" charset="0"/>
              <a:buChar char="•"/>
            </a:pPr>
            <a:r>
              <a:rPr lang="en-US"/>
              <a:t>PC / DOS Image - https://upload.wikimedia.org/wikipedia/commons/c/c3/IBM_5154_-_PC_DOS_Prompt.jpg</a:t>
            </a:r>
          </a:p>
          <a:p>
            <a:pPr marL="0" indent="0">
              <a:buFont typeface="Arial" panose="020B0604020202020204" pitchFamily="34" charset="0"/>
              <a:buNone/>
            </a:pPr>
            <a:endParaRPr lang="en-US"/>
          </a:p>
          <a:p>
            <a:pPr marL="0" indent="0">
              <a:buFont typeface="Arial" panose="020B0604020202020204" pitchFamily="34" charset="0"/>
              <a:buNone/>
            </a:pPr>
            <a:r>
              <a:rPr lang="en-US" b="1"/>
              <a:t>Note</a:t>
            </a:r>
            <a:r>
              <a:rPr lang="en-US"/>
              <a:t> </a:t>
            </a:r>
          </a:p>
          <a:p>
            <a:pPr marL="0" indent="0">
              <a:buFont typeface="Arial" panose="020B0604020202020204" pitchFamily="34" charset="0"/>
              <a:buNone/>
            </a:pPr>
            <a:r>
              <a:rPr lang="en-US"/>
              <a:t>Chat interfaces have been around for a while, but they were more of a “verbal recognition of a button or types command” than the dynamic interactive interface of Generative AI</a:t>
            </a:r>
          </a:p>
        </p:txBody>
      </p:sp>
      <p:sp>
        <p:nvSpPr>
          <p:cNvPr id="4" name="Header Placeholder 3"/>
          <p:cNvSpPr>
            <a:spLocks noGrp="1"/>
          </p:cNvSpPr>
          <p:nvPr>
            <p:ph type="hdr" sz="quarter"/>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1079442" marR="0" lvl="0" indent="0" algn="l" defTabSz="1726538" rtl="0" eaLnBrk="0" fontAlgn="auto" latinLnBrk="0" hangingPunct="0">
              <a:lnSpc>
                <a:spcPct val="100000"/>
              </a:lnSpc>
              <a:spcBef>
                <a:spcPts val="0"/>
              </a:spcBef>
              <a:spcAft>
                <a:spcPts val="0"/>
              </a:spcAft>
              <a:buClrTx/>
              <a:buSzTx/>
              <a:buFontTx/>
              <a:buNone/>
              <a:tabLst/>
              <a:defRPr/>
            </a:pPr>
            <a:r>
              <a:rPr kumimoji="0" lang="en-US" sz="7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AF558CAF-ED4A-48B5-B365-EB5B674553D1}" type="datetime8">
              <a:rPr kumimoji="0" lang="en-US" sz="10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12/1/2023 12:04 PM</a:t>
            </a:fld>
            <a:endParaRPr kumimoji="0" lang="en-US" sz="10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2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86</a:t>
            </a:fld>
            <a:endParaRPr kumimoji="0" lang="en-US" sz="2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3814414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098675" y="482600"/>
            <a:ext cx="2808288" cy="1579563"/>
          </a:xfrm>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900" b="1">
                <a:effectLst/>
                <a:latin typeface="Calibri" panose="020F0502020204030204" pitchFamily="34" charset="0"/>
                <a:ea typeface="Calibri" panose="020F0502020204030204" pitchFamily="34" charset="0"/>
                <a:cs typeface="Times New Roman" panose="02020603050405020304" pitchFamily="18" charset="0"/>
              </a:rPr>
              <a:t>Key Takeaway: </a:t>
            </a:r>
            <a:r>
              <a:rPr lang="en-US" sz="900" b="0">
                <a:effectLst/>
                <a:latin typeface="Calibri" panose="020F0502020204030204" pitchFamily="34" charset="0"/>
                <a:ea typeface="Calibri" panose="020F0502020204030204" pitchFamily="34" charset="0"/>
                <a:cs typeface="Times New Roman" panose="02020603050405020304" pitchFamily="18" charset="0"/>
              </a:rPr>
              <a:t>Security Leaders and teams need to manage multiple implications of Artificial Intelligence (AI)</a:t>
            </a:r>
            <a:endParaRPr lang="en-US" sz="9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endParaRPr lang="en-US" sz="9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900">
                <a:effectLst/>
                <a:latin typeface="Calibri" panose="020F0502020204030204" pitchFamily="34" charset="0"/>
                <a:ea typeface="Calibri" panose="020F0502020204030204" pitchFamily="34" charset="0"/>
                <a:cs typeface="Times New Roman" panose="02020603050405020304" pitchFamily="18" charset="0"/>
              </a:rPr>
              <a:t>Attackers and business units are often the first to adopt new technologies like AI to discover and exploit the opportunities to increase efficiency and effectiveness of their activities (whether legitimate businesses or illicit activities like criminal attackers)</a:t>
            </a:r>
          </a:p>
          <a:p>
            <a:pPr marL="0" marR="0">
              <a:lnSpc>
                <a:spcPct val="107000"/>
              </a:lnSpc>
              <a:spcBef>
                <a:spcPts val="0"/>
              </a:spcBef>
              <a:spcAft>
                <a:spcPts val="800"/>
              </a:spcAft>
            </a:pPr>
            <a:endParaRPr lang="en-US" sz="9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900">
                <a:effectLst/>
                <a:latin typeface="Calibri" panose="020F0502020204030204" pitchFamily="34" charset="0"/>
                <a:ea typeface="Calibri" panose="020F0502020204030204" pitchFamily="34" charset="0"/>
                <a:cs typeface="Times New Roman" panose="02020603050405020304" pitchFamily="18" charset="0"/>
              </a:rPr>
              <a:t>This requires immediate action to</a:t>
            </a:r>
          </a:p>
          <a:p>
            <a:pPr marL="171450" marR="0" indent="-171450">
              <a:lnSpc>
                <a:spcPct val="107000"/>
              </a:lnSpc>
              <a:spcBef>
                <a:spcPts val="0"/>
              </a:spcBef>
              <a:spcAft>
                <a:spcPts val="800"/>
              </a:spcAft>
              <a:buFont typeface="Arial" panose="020B0604020202020204" pitchFamily="34" charset="0"/>
              <a:buChar char="•"/>
            </a:pPr>
            <a:r>
              <a:rPr lang="en-US" sz="900" b="1">
                <a:effectLst/>
                <a:latin typeface="Calibri" panose="020F0502020204030204" pitchFamily="34" charset="0"/>
                <a:ea typeface="Calibri" panose="020F0502020204030204" pitchFamily="34" charset="0"/>
                <a:cs typeface="Times New Roman" panose="02020603050405020304" pitchFamily="18" charset="0"/>
              </a:rPr>
              <a:t>Educate users </a:t>
            </a:r>
            <a:r>
              <a:rPr lang="en-US" sz="900">
                <a:effectLst/>
                <a:latin typeface="Calibri" panose="020F0502020204030204" pitchFamily="34" charset="0"/>
                <a:ea typeface="Calibri" panose="020F0502020204030204" pitchFamily="34" charset="0"/>
                <a:cs typeface="Times New Roman" panose="02020603050405020304" pitchFamily="18" charset="0"/>
              </a:rPr>
              <a:t>on what they will face from attackers with realistic impersonation of voices, videos, email styles, and more using AI technology</a:t>
            </a:r>
          </a:p>
          <a:p>
            <a:pPr marL="171450" marR="0" indent="-171450">
              <a:lnSpc>
                <a:spcPct val="107000"/>
              </a:lnSpc>
              <a:spcBef>
                <a:spcPts val="0"/>
              </a:spcBef>
              <a:spcAft>
                <a:spcPts val="800"/>
              </a:spcAft>
              <a:buFont typeface="Arial" panose="020B0604020202020204" pitchFamily="34" charset="0"/>
              <a:buChar char="•"/>
            </a:pPr>
            <a:r>
              <a:rPr lang="en-US" sz="900" b="1">
                <a:effectLst/>
                <a:latin typeface="Calibri" panose="020F0502020204030204" pitchFamily="34" charset="0"/>
                <a:ea typeface="Calibri" panose="020F0502020204030204" pitchFamily="34" charset="0"/>
                <a:cs typeface="Times New Roman" panose="02020603050405020304" pitchFamily="18" charset="0"/>
              </a:rPr>
              <a:t>Establish policy </a:t>
            </a:r>
            <a:r>
              <a:rPr lang="en-US" sz="900">
                <a:effectLst/>
                <a:latin typeface="Calibri" panose="020F0502020204030204" pitchFamily="34" charset="0"/>
                <a:ea typeface="Calibri" panose="020F0502020204030204" pitchFamily="34" charset="0"/>
                <a:cs typeface="Times New Roman" panose="02020603050405020304" pitchFamily="18" charset="0"/>
              </a:rPr>
              <a:t>use of External AI to protect data privacy and security</a:t>
            </a:r>
          </a:p>
          <a:p>
            <a:pPr marL="0" marR="0">
              <a:lnSpc>
                <a:spcPct val="107000"/>
              </a:lnSpc>
              <a:spcBef>
                <a:spcPts val="0"/>
              </a:spcBef>
              <a:spcAft>
                <a:spcPts val="800"/>
              </a:spcAft>
            </a:pPr>
            <a:endParaRPr lang="en-US" sz="9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900" b="1">
                <a:effectLst/>
                <a:latin typeface="Calibri" panose="020F0502020204030204" pitchFamily="34" charset="0"/>
                <a:ea typeface="Calibri" panose="020F0502020204030204" pitchFamily="34" charset="0"/>
                <a:cs typeface="Times New Roman" panose="02020603050405020304" pitchFamily="18" charset="0"/>
              </a:rPr>
              <a:t>CLICK 1 – Data and Systems</a:t>
            </a:r>
            <a:endParaRPr lang="en-US" sz="9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endParaRPr lang="en-US" sz="9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900">
                <a:effectLst/>
                <a:latin typeface="Calibri" panose="020F0502020204030204" pitchFamily="34" charset="0"/>
                <a:ea typeface="Calibri" panose="020F0502020204030204" pitchFamily="34" charset="0"/>
                <a:cs typeface="Times New Roman" panose="02020603050405020304" pitchFamily="18" charset="0"/>
              </a:rPr>
              <a:t>Organizations must also </a:t>
            </a:r>
            <a:r>
              <a:rPr lang="en-US" sz="900" b="1">
                <a:effectLst/>
                <a:latin typeface="Calibri" panose="020F0502020204030204" pitchFamily="34" charset="0"/>
                <a:ea typeface="Calibri" panose="020F0502020204030204" pitchFamily="34" charset="0"/>
                <a:cs typeface="Times New Roman" panose="02020603050405020304" pitchFamily="18" charset="0"/>
              </a:rPr>
              <a:t>integrate security into development </a:t>
            </a:r>
            <a:r>
              <a:rPr lang="en-US" sz="900">
                <a:effectLst/>
                <a:latin typeface="Calibri" panose="020F0502020204030204" pitchFamily="34" charset="0"/>
                <a:ea typeface="Calibri" panose="020F0502020204030204" pitchFamily="34" charset="0"/>
                <a:cs typeface="Times New Roman" panose="02020603050405020304" pitchFamily="18" charset="0"/>
              </a:rPr>
              <a:t>of AI enabled applications to protect them from the beginning (as it will very likely be much more expensive to fix security later)</a:t>
            </a:r>
          </a:p>
          <a:p>
            <a:pPr marL="0" marR="0">
              <a:lnSpc>
                <a:spcPct val="107000"/>
              </a:lnSpc>
              <a:spcBef>
                <a:spcPts val="0"/>
              </a:spcBef>
              <a:spcAft>
                <a:spcPts val="800"/>
              </a:spcAft>
            </a:pPr>
            <a:endParaRPr lang="en-US" sz="9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900">
                <a:effectLst/>
                <a:latin typeface="Calibri" panose="020F0502020204030204" pitchFamily="34" charset="0"/>
                <a:ea typeface="Calibri" panose="020F0502020204030204" pitchFamily="34" charset="0"/>
                <a:cs typeface="Times New Roman" panose="02020603050405020304" pitchFamily="18" charset="0"/>
              </a:rPr>
              <a:t>The value of an organization’s </a:t>
            </a:r>
            <a:r>
              <a:rPr lang="en-US" sz="900" b="1">
                <a:effectLst/>
                <a:latin typeface="Calibri" panose="020F0502020204030204" pitchFamily="34" charset="0"/>
                <a:ea typeface="Calibri" panose="020F0502020204030204" pitchFamily="34" charset="0"/>
                <a:cs typeface="Times New Roman" panose="02020603050405020304" pitchFamily="18" charset="0"/>
              </a:rPr>
              <a:t>data </a:t>
            </a:r>
            <a:r>
              <a:rPr lang="en-US" sz="900" b="0">
                <a:effectLst/>
                <a:latin typeface="Calibri" panose="020F0502020204030204" pitchFamily="34" charset="0"/>
                <a:ea typeface="Calibri" panose="020F0502020204030204" pitchFamily="34" charset="0"/>
                <a:cs typeface="Times New Roman" panose="02020603050405020304" pitchFamily="18" charset="0"/>
              </a:rPr>
              <a:t>has increased rapidly because of generative AI</a:t>
            </a:r>
            <a:r>
              <a:rPr lang="en-US" sz="900">
                <a:effectLst/>
                <a:latin typeface="Calibri" panose="020F0502020204030204" pitchFamily="34" charset="0"/>
                <a:ea typeface="Calibri" panose="020F0502020204030204" pitchFamily="34" charset="0"/>
                <a:cs typeface="Times New Roman" panose="02020603050405020304" pitchFamily="18" charset="0"/>
              </a:rPr>
              <a:t>. Human generated data is highly valuable because it is critical to train high quality AI models. Training AI models on AI-generated data creates low quality results (sometimes called model collapse) which has subsequently driven up the value of human generated data. </a:t>
            </a:r>
          </a:p>
          <a:p>
            <a:pPr marL="109306" lvl="1" indent="0">
              <a:lnSpc>
                <a:spcPct val="107000"/>
              </a:lnSpc>
              <a:spcAft>
                <a:spcPts val="800"/>
              </a:spcAft>
              <a:buNone/>
            </a:pPr>
            <a:r>
              <a:rPr lang="en-US" b="1">
                <a:effectLst/>
                <a:latin typeface="Calibri" panose="020F0502020204030204" pitchFamily="34" charset="0"/>
                <a:ea typeface="Calibri" panose="020F0502020204030204" pitchFamily="34" charset="0"/>
                <a:cs typeface="Times New Roman" panose="02020603050405020304" pitchFamily="18" charset="0"/>
              </a:rPr>
              <a:t>Note: </a:t>
            </a:r>
            <a:r>
              <a:rPr lang="en-US" b="0">
                <a:effectLst/>
                <a:latin typeface="Calibri" panose="020F0502020204030204" pitchFamily="34" charset="0"/>
                <a:ea typeface="Calibri" panose="020F0502020204030204" pitchFamily="34" charset="0"/>
                <a:cs typeface="Times New Roman" panose="02020603050405020304" pitchFamily="18" charset="0"/>
              </a:rPr>
              <a:t>This also requires organizations to be able to identify which data is human generated and which is AI generated. </a:t>
            </a:r>
          </a:p>
          <a:p>
            <a:pPr marL="0" marR="0">
              <a:lnSpc>
                <a:spcPct val="107000"/>
              </a:lnSpc>
              <a:spcBef>
                <a:spcPts val="0"/>
              </a:spcBef>
              <a:spcAft>
                <a:spcPts val="800"/>
              </a:spcAft>
            </a:pPr>
            <a:endParaRPr lang="en-US" sz="9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900" b="1">
                <a:effectLst/>
                <a:latin typeface="Calibri" panose="020F0502020204030204" pitchFamily="34" charset="0"/>
                <a:ea typeface="Calibri" panose="020F0502020204030204" pitchFamily="34" charset="0"/>
                <a:cs typeface="Times New Roman" panose="02020603050405020304" pitchFamily="18" charset="0"/>
              </a:rPr>
              <a:t>CLICK 2 – Adopt AI Security Capabilities</a:t>
            </a:r>
          </a:p>
          <a:p>
            <a:pPr marL="0" marR="0">
              <a:lnSpc>
                <a:spcPct val="107000"/>
              </a:lnSpc>
              <a:spcBef>
                <a:spcPts val="0"/>
              </a:spcBef>
              <a:spcAft>
                <a:spcPts val="800"/>
              </a:spcAft>
            </a:pPr>
            <a:endParaRPr lang="en-US" sz="90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900" b="0" i="0">
                <a:effectLst/>
                <a:latin typeface="Calibri" panose="020F0502020204030204" pitchFamily="34" charset="0"/>
                <a:ea typeface="Calibri" panose="020F0502020204030204" pitchFamily="34" charset="0"/>
                <a:cs typeface="Times New Roman" panose="02020603050405020304" pitchFamily="18" charset="0"/>
              </a:rPr>
              <a:t>Security teams should also rapidly adopt AI Security capabilities to take advantage of the new efficiencies and capabilities of this technology. </a:t>
            </a:r>
          </a:p>
          <a:p>
            <a:pPr marL="0" marR="0">
              <a:lnSpc>
                <a:spcPct val="107000"/>
              </a:lnSpc>
              <a:spcBef>
                <a:spcPts val="0"/>
              </a:spcBef>
              <a:spcAft>
                <a:spcPts val="800"/>
              </a:spcAft>
            </a:pPr>
            <a:r>
              <a:rPr lang="en-US" sz="900" b="0" i="0">
                <a:effectLst/>
                <a:latin typeface="Calibri" panose="020F0502020204030204" pitchFamily="34" charset="0"/>
                <a:ea typeface="Calibri" panose="020F0502020204030204" pitchFamily="34" charset="0"/>
                <a:cs typeface="Times New Roman" panose="02020603050405020304" pitchFamily="18" charset="0"/>
              </a:rPr>
              <a:t>While it is still early days, Microsoft has seen that Generative AI significantly enhances incident response, incident status and report generation, and security posture management</a:t>
            </a:r>
          </a:p>
          <a:p>
            <a:pPr marL="0" marR="0">
              <a:lnSpc>
                <a:spcPct val="107000"/>
              </a:lnSpc>
              <a:spcBef>
                <a:spcPts val="0"/>
              </a:spcBef>
              <a:spcAft>
                <a:spcPts val="800"/>
              </a:spcAft>
            </a:pPr>
            <a:endParaRPr lang="en-US" sz="900" b="1" i="1">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900" b="0" i="0">
                <a:effectLst/>
                <a:latin typeface="Calibri" panose="020F0502020204030204" pitchFamily="34" charset="0"/>
                <a:ea typeface="Calibri" panose="020F0502020204030204" pitchFamily="34" charset="0"/>
                <a:cs typeface="Times New Roman" panose="02020603050405020304" pitchFamily="18" charset="0"/>
              </a:rPr>
              <a:t>Note that a previous generation of AI, </a:t>
            </a:r>
            <a:r>
              <a:rPr lang="en-US" sz="1000" b="0" i="0" kern="0">
                <a:solidFill>
                  <a:schemeClr val="tx1">
                    <a:lumMod val="65000"/>
                    <a:lumOff val="35000"/>
                  </a:schemeClr>
                </a:solidFill>
                <a:latin typeface="Segoe UI"/>
              </a:rPr>
              <a:t>Machine Learning (ML), is already helping security teams process massive amounts of security data and has been i</a:t>
            </a:r>
            <a:r>
              <a:rPr lang="en-US" sz="900" b="0" i="0" kern="0">
                <a:solidFill>
                  <a:schemeClr val="tx1">
                    <a:lumMod val="65000"/>
                    <a:lumOff val="35000"/>
                  </a:schemeClr>
                </a:solidFill>
                <a:latin typeface="Segoe UI"/>
              </a:rPr>
              <a:t>ntegrated into XDR, SIEM, posture management, and other capabilities. </a:t>
            </a:r>
          </a:p>
          <a:p>
            <a:endParaRPr lang="en-US"/>
          </a:p>
        </p:txBody>
      </p:sp>
      <p:sp>
        <p:nvSpPr>
          <p:cNvPr id="4" name="Header Placeholder 3"/>
          <p:cNvSpPr>
            <a:spLocks noGrp="1"/>
          </p:cNvSpPr>
          <p:nvPr>
            <p:ph type="hdr" sz="quarter"/>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1079442" marR="0" lvl="0" indent="0" algn="l" defTabSz="948835"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05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12/1/2023 12:04 PM</a:t>
            </a:fld>
            <a:endParaRPr kumimoji="0" lang="en-US" sz="105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2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87</a:t>
            </a:fld>
            <a:endParaRPr kumimoji="0" lang="en-US" sz="2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13108262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098675" y="482600"/>
            <a:ext cx="2808288" cy="1579563"/>
          </a:xfrm>
        </p:spPr>
      </p:sp>
      <p:sp>
        <p:nvSpPr>
          <p:cNvPr id="3" name="Notes Placeholder 2"/>
          <p:cNvSpPr>
            <a:spLocks noGrp="1"/>
          </p:cNvSpPr>
          <p:nvPr>
            <p:ph type="body" idx="1"/>
          </p:nvPr>
        </p:nvSpPr>
        <p:spPr/>
        <p:txBody>
          <a:bodyPr/>
          <a:lstStyle/>
          <a:p>
            <a:r>
              <a:rPr lang="en-US" sz="720" b="1">
                <a:latin typeface="Segoe UI "/>
              </a:rPr>
              <a:t>Key Takeaway: </a:t>
            </a:r>
            <a:r>
              <a:rPr lang="en-US" sz="720" b="0">
                <a:latin typeface="Segoe UI "/>
              </a:rPr>
              <a:t>The work to design, implement, and secure AI models is shared responsibility (similar to cloud services)</a:t>
            </a:r>
          </a:p>
          <a:p>
            <a:endParaRPr lang="en-US" sz="720">
              <a:latin typeface="Segoe UI "/>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720" kern="100">
                <a:effectLst/>
                <a:latin typeface="Segoe UI "/>
                <a:ea typeface="Yu Gothic" panose="020B0400000000000000" pitchFamily="34" charset="-128"/>
                <a:cs typeface="Arial" panose="020B0604020202020204" pitchFamily="34" charset="0"/>
              </a:rPr>
              <a:t>This diagram illustrates the areas of responsibility between you and Microsoft (as an AI or cloud </a:t>
            </a:r>
            <a:r>
              <a:rPr lang="en-US" sz="720" kern="100">
                <a:latin typeface="Segoe UI "/>
                <a:ea typeface="Yu Gothic" panose="020B0400000000000000" pitchFamily="34" charset="-128"/>
                <a:cs typeface="Arial" panose="020B0604020202020204" pitchFamily="34" charset="0"/>
              </a:rPr>
              <a:t>provider) </a:t>
            </a:r>
            <a:r>
              <a:rPr lang="en-US" sz="720" kern="100">
                <a:effectLst/>
                <a:latin typeface="Segoe UI "/>
                <a:ea typeface="Yu Gothic" panose="020B0400000000000000" pitchFamily="34" charset="-128"/>
                <a:cs typeface="Arial" panose="020B0604020202020204" pitchFamily="34" charset="0"/>
              </a:rPr>
              <a:t>along three main types of deployments: </a:t>
            </a:r>
          </a:p>
          <a:p>
            <a:pPr marL="114300" marR="0" lvl="0" indent="-11430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720" b="1" kern="100">
                <a:latin typeface="Segoe UI "/>
                <a:ea typeface="Yu Gothic" panose="020B0400000000000000" pitchFamily="34" charset="-128"/>
                <a:cs typeface="Arial" panose="020B0604020202020204" pitchFamily="34" charset="0"/>
              </a:rPr>
              <a:t>Infrastructure as a Service </a:t>
            </a:r>
            <a:r>
              <a:rPr lang="en-US" sz="720" b="1" kern="100">
                <a:effectLst/>
                <a:latin typeface="Segoe UI "/>
                <a:ea typeface="Yu Gothic" panose="020B0400000000000000" pitchFamily="34" charset="-128"/>
                <a:cs typeface="Arial" panose="020B0604020202020204" pitchFamily="34" charset="0"/>
              </a:rPr>
              <a:t>(IaaS)</a:t>
            </a:r>
            <a:r>
              <a:rPr lang="en-US" sz="720" kern="100">
                <a:effectLst/>
                <a:latin typeface="Segoe UI "/>
                <a:ea typeface="Yu Gothic" panose="020B0400000000000000" pitchFamily="34" charset="-128"/>
                <a:cs typeface="Arial" panose="020B0604020202020204" pitchFamily="34" charset="0"/>
              </a:rPr>
              <a:t> – Bring your own (BYO) model approach</a:t>
            </a:r>
          </a:p>
          <a:p>
            <a:pPr marL="114300" marR="0" lvl="0" indent="-11430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720" b="1" kern="100">
                <a:latin typeface="Segoe UI "/>
                <a:ea typeface="Yu Gothic" panose="020B0400000000000000" pitchFamily="34" charset="-128"/>
                <a:cs typeface="Arial" panose="020B0604020202020204" pitchFamily="34" charset="0"/>
              </a:rPr>
              <a:t>Platform as a Service (PaaS) </a:t>
            </a:r>
            <a:r>
              <a:rPr lang="en-US" sz="720" kern="100">
                <a:latin typeface="Segoe UI "/>
                <a:ea typeface="Yu Gothic" panose="020B0400000000000000" pitchFamily="34" charset="-128"/>
                <a:cs typeface="Arial" panose="020B0604020202020204" pitchFamily="34" charset="0"/>
              </a:rPr>
              <a:t>– Azure AI approach</a:t>
            </a:r>
          </a:p>
          <a:p>
            <a:pPr marL="114300" indent="-114300">
              <a:buFont typeface="Arial" panose="020B0604020202020204" pitchFamily="34" charset="0"/>
              <a:buChar char="•"/>
            </a:pPr>
            <a:r>
              <a:rPr lang="en-US" sz="720" b="1" kern="100">
                <a:latin typeface="Segoe UI "/>
                <a:ea typeface="Yu Gothic" panose="020B0400000000000000" pitchFamily="34" charset="-128"/>
                <a:cs typeface="Arial" panose="020B0604020202020204" pitchFamily="34" charset="0"/>
              </a:rPr>
              <a:t>Software as a Service (SaaS) </a:t>
            </a:r>
            <a:r>
              <a:rPr lang="en-US" sz="720" kern="100">
                <a:latin typeface="Segoe UI "/>
                <a:ea typeface="Yu Gothic" panose="020B0400000000000000" pitchFamily="34" charset="-128"/>
                <a:cs typeface="Arial" panose="020B0604020202020204" pitchFamily="34" charset="0"/>
              </a:rPr>
              <a:t>– Copilot approach</a:t>
            </a:r>
          </a:p>
          <a:p>
            <a:pPr marL="114300" marR="0" lvl="0" indent="-11430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endParaRPr lang="en-US" sz="720" kern="100">
              <a:effectLst/>
              <a:latin typeface="Segoe UI "/>
              <a:ea typeface="Yu Gothic" panose="020B0400000000000000" pitchFamily="34" charset="-128"/>
              <a:cs typeface="Arial" panose="020B0604020202020204" pitchFamily="34" charset="0"/>
            </a:endParaRPr>
          </a:p>
          <a:p>
            <a:pPr marL="0" marR="0">
              <a:spcBef>
                <a:spcPts val="0"/>
              </a:spcBef>
              <a:spcAft>
                <a:spcPts val="400"/>
              </a:spcAft>
            </a:pPr>
            <a:r>
              <a:rPr lang="en-US" sz="720" kern="100">
                <a:effectLst/>
                <a:latin typeface="Segoe UI "/>
                <a:ea typeface="Yu Gothic" panose="020B0400000000000000" pitchFamily="34" charset="-128"/>
                <a:cs typeface="Arial" panose="020B0604020202020204" pitchFamily="34" charset="0"/>
              </a:rPr>
              <a:t>An AI enabled application consists of three ‘layers’ of functionality that group together tasks which may be performed by you or by an AI provider. The security responsibilities generally reside with whoever performs the tasks, but an AI provider may choose to expose security or other controls as a configuration option to you as appropriate. These three layers include:</a:t>
            </a:r>
          </a:p>
          <a:p>
            <a:pPr marL="457200" marR="0">
              <a:lnSpc>
                <a:spcPct val="107000"/>
              </a:lnSpc>
              <a:spcBef>
                <a:spcPts val="800"/>
              </a:spcBef>
              <a:spcAft>
                <a:spcPts val="400"/>
              </a:spcAft>
            </a:pPr>
            <a:r>
              <a:rPr lang="en-US" sz="720" b="1" kern="100">
                <a:effectLst/>
                <a:latin typeface="Segoe UI "/>
                <a:ea typeface="Yu Gothic Light" panose="020B0300000000000000" pitchFamily="34" charset="-128"/>
                <a:cs typeface="Times New Roman" panose="02020603050405020304" pitchFamily="18" charset="0"/>
              </a:rPr>
              <a:t>AI Platform</a:t>
            </a:r>
          </a:p>
          <a:p>
            <a:pPr marL="457200" marR="0">
              <a:spcBef>
                <a:spcPts val="0"/>
              </a:spcBef>
              <a:spcAft>
                <a:spcPts val="400"/>
              </a:spcAft>
            </a:pPr>
            <a:r>
              <a:rPr lang="en-US" sz="720" kern="100">
                <a:effectLst/>
                <a:latin typeface="Segoe UI "/>
                <a:ea typeface="Yu Gothic" panose="020B0400000000000000" pitchFamily="34" charset="-128"/>
                <a:cs typeface="Arial" panose="020B0604020202020204" pitchFamily="34" charset="0"/>
              </a:rPr>
              <a:t>The AI platform layer provides the AI capabilities to the applications. At the platform layer there is a need to build and safeguard the infrastructure that runs the AI model, training data, and specific configurations that change the behavior of the model, such as weights and biases. This layer provides access to functionality via APIs, which will pass text known as a </a:t>
            </a:r>
            <a:r>
              <a:rPr lang="en-US" sz="720" i="1" kern="100" err="1">
                <a:effectLst/>
                <a:latin typeface="Segoe UI "/>
                <a:ea typeface="Yu Gothic" panose="020B0400000000000000" pitchFamily="34" charset="-128"/>
                <a:cs typeface="Arial" panose="020B0604020202020204" pitchFamily="34" charset="0"/>
              </a:rPr>
              <a:t>Metaprompt</a:t>
            </a:r>
            <a:r>
              <a:rPr lang="en-US" sz="720" kern="100">
                <a:effectLst/>
                <a:latin typeface="Segoe UI "/>
                <a:ea typeface="Yu Gothic" panose="020B0400000000000000" pitchFamily="34" charset="-128"/>
                <a:cs typeface="Arial" panose="020B0604020202020204" pitchFamily="34" charset="0"/>
              </a:rPr>
              <a:t> to the AI model for processing, then return the generated outcome, known as a </a:t>
            </a:r>
            <a:r>
              <a:rPr lang="en-US" sz="720" i="1" kern="100">
                <a:effectLst/>
                <a:latin typeface="Segoe UI "/>
                <a:ea typeface="Yu Gothic" panose="020B0400000000000000" pitchFamily="34" charset="-128"/>
                <a:cs typeface="Arial" panose="020B0604020202020204" pitchFamily="34" charset="0"/>
              </a:rPr>
              <a:t>Prompt-Response</a:t>
            </a:r>
            <a:r>
              <a:rPr lang="en-US" sz="720" kern="100">
                <a:effectLst/>
                <a:latin typeface="Segoe UI "/>
                <a:ea typeface="Yu Gothic" panose="020B0400000000000000" pitchFamily="34" charset="-128"/>
                <a:cs typeface="Arial" panose="020B0604020202020204" pitchFamily="34" charset="0"/>
              </a:rPr>
              <a:t>. </a:t>
            </a:r>
          </a:p>
          <a:p>
            <a:pPr marL="457200" marR="0">
              <a:spcBef>
                <a:spcPts val="0"/>
              </a:spcBef>
              <a:spcAft>
                <a:spcPts val="400"/>
              </a:spcAft>
            </a:pPr>
            <a:r>
              <a:rPr lang="en-US" sz="720" b="1" kern="100">
                <a:effectLst/>
                <a:latin typeface="Segoe UI "/>
                <a:ea typeface="Yu Gothic" panose="020B0400000000000000" pitchFamily="34" charset="-128"/>
                <a:cs typeface="Arial" panose="020B0604020202020204" pitchFamily="34" charset="0"/>
              </a:rPr>
              <a:t>AI Platform Security Considerations - </a:t>
            </a:r>
            <a:r>
              <a:rPr lang="en-US" sz="720" kern="100">
                <a:effectLst/>
                <a:latin typeface="Segoe UI "/>
                <a:ea typeface="Yu Gothic" panose="020B0400000000000000" pitchFamily="34" charset="-128"/>
                <a:cs typeface="Arial" panose="020B0604020202020204" pitchFamily="34" charset="0"/>
              </a:rPr>
              <a:t>To protect the AI platform from malicious inputs, a safety system must be built to filter out the potentially harmful instructions sent to the AI model (inputs). As AI models are generative, there is also a potential that some harmful content may be generated and returned to the user (outputs). Any safety system must first protect against potentially harmful inputs and outputs of many classifications including hate, jailbreaks, and others (these classifications will likely evolve over time based on model knowledge, locale, and industry).  </a:t>
            </a:r>
            <a:br>
              <a:rPr lang="en-US" sz="720" kern="100">
                <a:effectLst/>
                <a:latin typeface="Segoe UI "/>
                <a:ea typeface="Yu Gothic" panose="020B0400000000000000" pitchFamily="34" charset="-128"/>
                <a:cs typeface="Arial" panose="020B0604020202020204" pitchFamily="34" charset="0"/>
              </a:rPr>
            </a:br>
            <a:r>
              <a:rPr lang="en-US" sz="720" kern="100">
                <a:effectLst/>
                <a:latin typeface="Segoe UI "/>
                <a:ea typeface="Yu Gothic" panose="020B0400000000000000" pitchFamily="34" charset="-128"/>
                <a:cs typeface="Arial" panose="020B0604020202020204" pitchFamily="34" charset="0"/>
              </a:rPr>
              <a:t>   </a:t>
            </a:r>
          </a:p>
          <a:p>
            <a:pPr marL="457200" marR="0">
              <a:lnSpc>
                <a:spcPct val="107000"/>
              </a:lnSpc>
              <a:spcBef>
                <a:spcPts val="800"/>
              </a:spcBef>
              <a:spcAft>
                <a:spcPts val="400"/>
              </a:spcAft>
            </a:pPr>
            <a:r>
              <a:rPr lang="en-US" sz="720" b="1" kern="100">
                <a:effectLst/>
                <a:latin typeface="Segoe UI "/>
                <a:ea typeface="Yu Gothic Light" panose="020B0300000000000000" pitchFamily="34" charset="-128"/>
                <a:cs typeface="Times New Roman" panose="02020603050405020304" pitchFamily="18" charset="0"/>
              </a:rPr>
              <a:t>AI Application</a:t>
            </a:r>
          </a:p>
          <a:p>
            <a:pPr marL="457200" marR="0">
              <a:spcBef>
                <a:spcPts val="0"/>
              </a:spcBef>
              <a:spcAft>
                <a:spcPts val="400"/>
              </a:spcAft>
            </a:pPr>
            <a:r>
              <a:rPr lang="en-US" sz="720" kern="100">
                <a:effectLst/>
                <a:latin typeface="Segoe UI "/>
                <a:ea typeface="Yu Gothic" panose="020B0400000000000000" pitchFamily="34" charset="-128"/>
                <a:cs typeface="Arial" panose="020B0604020202020204" pitchFamily="34" charset="0"/>
              </a:rPr>
              <a:t>The AI application accesses the AI capabilities and provides the service or interface that will be consumed by the user. The components in this layer can vary from relatively simple  to highly complex, depending on the application.  The simplest standalone AI applications act as a interface to a set of APIs taking a text-based </a:t>
            </a:r>
            <a:r>
              <a:rPr lang="en-US" sz="720" i="1" kern="100">
                <a:effectLst/>
                <a:latin typeface="Segoe UI "/>
                <a:ea typeface="Yu Gothic" panose="020B0400000000000000" pitchFamily="34" charset="-128"/>
                <a:cs typeface="Arial" panose="020B0604020202020204" pitchFamily="34" charset="0"/>
              </a:rPr>
              <a:t>user-prompt</a:t>
            </a:r>
            <a:r>
              <a:rPr lang="en-US" sz="720" kern="100">
                <a:effectLst/>
                <a:latin typeface="Segoe UI "/>
                <a:ea typeface="Yu Gothic" panose="020B0400000000000000" pitchFamily="34" charset="-128"/>
                <a:cs typeface="Arial" panose="020B0604020202020204" pitchFamily="34" charset="0"/>
              </a:rPr>
              <a:t>¸ and passing that data to the model for a response.  More complex AI applications include the ability to </a:t>
            </a:r>
            <a:r>
              <a:rPr lang="en-US" sz="720" i="1" kern="100">
                <a:effectLst/>
                <a:latin typeface="Segoe UI "/>
                <a:ea typeface="Yu Gothic" panose="020B0400000000000000" pitchFamily="34" charset="-128"/>
                <a:cs typeface="Arial" panose="020B0604020202020204" pitchFamily="34" charset="0"/>
              </a:rPr>
              <a:t>ground</a:t>
            </a:r>
            <a:r>
              <a:rPr lang="en-US" sz="720" kern="100">
                <a:effectLst/>
                <a:latin typeface="Segoe UI "/>
                <a:ea typeface="Yu Gothic" panose="020B0400000000000000" pitchFamily="34" charset="-128"/>
                <a:cs typeface="Arial" panose="020B0604020202020204" pitchFamily="34" charset="0"/>
              </a:rPr>
              <a:t> the user-prompt with additional context, including a </a:t>
            </a:r>
            <a:r>
              <a:rPr lang="en-US" sz="720" i="1" kern="100">
                <a:effectLst/>
                <a:latin typeface="Segoe UI "/>
                <a:ea typeface="Yu Gothic" panose="020B0400000000000000" pitchFamily="34" charset="-128"/>
                <a:cs typeface="Arial" panose="020B0604020202020204" pitchFamily="34" charset="0"/>
              </a:rPr>
              <a:t>persistence layer,</a:t>
            </a:r>
            <a:r>
              <a:rPr lang="en-US" sz="720" kern="100">
                <a:effectLst/>
                <a:latin typeface="Segoe UI "/>
                <a:ea typeface="Yu Gothic" panose="020B0400000000000000" pitchFamily="34" charset="-128"/>
                <a:cs typeface="Arial" panose="020B0604020202020204" pitchFamily="34" charset="0"/>
              </a:rPr>
              <a:t> </a:t>
            </a:r>
            <a:r>
              <a:rPr lang="en-US" sz="720" i="1" kern="100">
                <a:effectLst/>
                <a:latin typeface="Segoe UI "/>
                <a:ea typeface="Yu Gothic" panose="020B0400000000000000" pitchFamily="34" charset="-128"/>
                <a:cs typeface="Arial" panose="020B0604020202020204" pitchFamily="34" charset="0"/>
              </a:rPr>
              <a:t>semantic index¸ </a:t>
            </a:r>
            <a:r>
              <a:rPr lang="en-US" sz="720" kern="100">
                <a:effectLst/>
                <a:latin typeface="Segoe UI "/>
                <a:ea typeface="Yu Gothic" panose="020B0400000000000000" pitchFamily="34" charset="-128"/>
                <a:cs typeface="Arial" panose="020B0604020202020204" pitchFamily="34" charset="0"/>
              </a:rPr>
              <a:t>or via</a:t>
            </a:r>
            <a:r>
              <a:rPr lang="en-US" sz="720" i="1" kern="100">
                <a:effectLst/>
                <a:latin typeface="Segoe UI "/>
                <a:ea typeface="Yu Gothic" panose="020B0400000000000000" pitchFamily="34" charset="-128"/>
                <a:cs typeface="Arial" panose="020B0604020202020204" pitchFamily="34" charset="0"/>
              </a:rPr>
              <a:t> plugins</a:t>
            </a:r>
            <a:r>
              <a:rPr lang="en-US" sz="720" kern="100">
                <a:effectLst/>
                <a:latin typeface="Segoe UI "/>
                <a:ea typeface="Yu Gothic" panose="020B0400000000000000" pitchFamily="34" charset="-128"/>
                <a:cs typeface="Arial" panose="020B0604020202020204" pitchFamily="34" charset="0"/>
              </a:rPr>
              <a:t> to allow access to additional data sources. Advanced AI applications may also interface with existing applications and systems; these may work across text, audio, and images to generate various types of content. </a:t>
            </a:r>
          </a:p>
          <a:p>
            <a:pPr marL="457200" marR="0">
              <a:spcBef>
                <a:spcPts val="0"/>
              </a:spcBef>
              <a:spcAft>
                <a:spcPts val="400"/>
              </a:spcAft>
            </a:pPr>
            <a:r>
              <a:rPr lang="en-US" sz="720" b="1" kern="100">
                <a:effectLst/>
                <a:latin typeface="Segoe UI "/>
                <a:ea typeface="Yu Gothic" panose="020B0400000000000000" pitchFamily="34" charset="-128"/>
                <a:cs typeface="Arial" panose="020B0604020202020204" pitchFamily="34" charset="0"/>
              </a:rPr>
              <a:t>AI Application Security Considerations - </a:t>
            </a:r>
            <a:r>
              <a:rPr lang="en-US" sz="720" kern="100">
                <a:effectLst/>
                <a:latin typeface="Segoe UI "/>
                <a:ea typeface="Yu Gothic" panose="020B0400000000000000" pitchFamily="34" charset="-128"/>
                <a:cs typeface="Arial" panose="020B0604020202020204" pitchFamily="34" charset="0"/>
              </a:rPr>
              <a:t>To protect the AI application from malicious activities, an application safety system must be built to provide deep inspection of the content being used in the request sent to the AI model, and the interactions with any plugins, data connectors, and other AI applications (known as AI Orchestration).</a:t>
            </a:r>
            <a:br>
              <a:rPr lang="en-US" sz="720" kern="100">
                <a:effectLst/>
                <a:latin typeface="Segoe UI "/>
                <a:ea typeface="Yu Gothic" panose="020B0400000000000000" pitchFamily="34" charset="-128"/>
                <a:cs typeface="Arial" panose="020B0604020202020204" pitchFamily="34" charset="0"/>
              </a:rPr>
            </a:br>
            <a:r>
              <a:rPr lang="en-US" sz="720" kern="100">
                <a:effectLst/>
                <a:latin typeface="Segoe UI "/>
                <a:ea typeface="Yu Gothic" panose="020B0400000000000000" pitchFamily="34" charset="-128"/>
                <a:cs typeface="Arial" panose="020B0604020202020204" pitchFamily="34" charset="0"/>
              </a:rPr>
              <a:t> </a:t>
            </a:r>
          </a:p>
          <a:p>
            <a:pPr marL="457200" marR="0">
              <a:lnSpc>
                <a:spcPct val="107000"/>
              </a:lnSpc>
              <a:spcBef>
                <a:spcPts val="800"/>
              </a:spcBef>
              <a:spcAft>
                <a:spcPts val="400"/>
              </a:spcAft>
            </a:pPr>
            <a:r>
              <a:rPr lang="en-US" sz="720" b="1" kern="100">
                <a:effectLst/>
                <a:latin typeface="Segoe UI "/>
                <a:ea typeface="Yu Gothic Light" panose="020B0300000000000000" pitchFamily="34" charset="-128"/>
                <a:cs typeface="Times New Roman" panose="02020603050405020304" pitchFamily="18" charset="0"/>
              </a:rPr>
              <a:t>AI Usage</a:t>
            </a:r>
          </a:p>
          <a:p>
            <a:pPr marL="457200" marR="0">
              <a:spcBef>
                <a:spcPts val="0"/>
              </a:spcBef>
              <a:spcAft>
                <a:spcPts val="400"/>
              </a:spcAft>
            </a:pPr>
            <a:r>
              <a:rPr lang="en-US" sz="720" kern="100">
                <a:effectLst/>
                <a:latin typeface="Segoe UI "/>
                <a:ea typeface="Yu Gothic" panose="020B0400000000000000" pitchFamily="34" charset="-128"/>
                <a:cs typeface="Arial" panose="020B0604020202020204" pitchFamily="34" charset="0"/>
              </a:rPr>
              <a:t>The AI Usage layer describes how the AI capabilities are ultimately used and consumed. Generative AI offers a new type of user/computer interface that is fundamentally different from other computer interfaces (API, command-prompt, and graphical user interfaces (GUIs)). The generative AI interface is both interactive and dynamic, allowing the computer capabilities to adjust to the user and their intent, which contrasts with previous interfaces that primarily force users to learn the system design and functionality and adjust to it. This interactivity allows user input to have a high level of influence of the output of the system (vs. application designers), making safety guardrails critical to protect people, data, and business assets.  </a:t>
            </a:r>
          </a:p>
          <a:p>
            <a:pPr marL="457200" marR="0">
              <a:spcBef>
                <a:spcPts val="0"/>
              </a:spcBef>
              <a:spcAft>
                <a:spcPts val="400"/>
              </a:spcAft>
            </a:pPr>
            <a:r>
              <a:rPr lang="en-US" sz="720" b="1" kern="100">
                <a:effectLst/>
                <a:latin typeface="Segoe UI "/>
                <a:ea typeface="Yu Gothic" panose="020B0400000000000000" pitchFamily="34" charset="-128"/>
                <a:cs typeface="Arial" panose="020B0604020202020204" pitchFamily="34" charset="0"/>
              </a:rPr>
              <a:t>AI Usage Security Considerations - </a:t>
            </a:r>
            <a:r>
              <a:rPr lang="en-US" sz="720" kern="100">
                <a:effectLst/>
                <a:latin typeface="Segoe UI "/>
                <a:ea typeface="Yu Gothic" panose="020B0400000000000000" pitchFamily="34" charset="-128"/>
                <a:cs typeface="Arial" panose="020B0604020202020204" pitchFamily="34" charset="0"/>
              </a:rPr>
              <a:t>Protecting AI usage is similar to any computer system as it relies on security assurances for identity and access controls, device protections and monitoring, data protection and governance, administrative controls, and other controls. </a:t>
            </a:r>
          </a:p>
          <a:p>
            <a:pPr marL="457200" marR="0">
              <a:spcBef>
                <a:spcPts val="0"/>
              </a:spcBef>
              <a:spcAft>
                <a:spcPts val="400"/>
              </a:spcAft>
            </a:pPr>
            <a:r>
              <a:rPr lang="en-US" sz="720" kern="100">
                <a:effectLst/>
                <a:latin typeface="Segoe UI "/>
                <a:ea typeface="Yu Gothic" panose="020B0400000000000000" pitchFamily="34" charset="-128"/>
                <a:cs typeface="Arial" panose="020B0604020202020204" pitchFamily="34" charset="0"/>
              </a:rPr>
              <a:t>Additional emphasis is required on user behavior and accountability because of the increased influence users have on the output of the systems. It’s critical to update acceptable use policies and educate users on them. These should include AI specific considerations related to security, privacy, and ethics. Additionally, users should be educated on AI based attacks that can be used to trick them with convincing fake text, voices, videos, and more. </a:t>
            </a:r>
          </a:p>
          <a:p>
            <a:pPr marL="457200" marR="0">
              <a:spcBef>
                <a:spcPts val="0"/>
              </a:spcBef>
              <a:spcAft>
                <a:spcPts val="400"/>
              </a:spcAft>
            </a:pPr>
            <a:r>
              <a:rPr lang="en-US" sz="720" kern="100">
                <a:effectLst/>
                <a:latin typeface="Segoe UI "/>
                <a:ea typeface="Yu Gothic" panose="020B0400000000000000" pitchFamily="34" charset="-128"/>
                <a:cs typeface="Arial" panose="020B0604020202020204" pitchFamily="34" charset="0"/>
              </a:rPr>
              <a:t>AI specific attack types are defined in several places including </a:t>
            </a:r>
            <a:r>
              <a:rPr lang="en-US" sz="720" u="sng" kern="100">
                <a:effectLst/>
                <a:latin typeface="Segoe UI "/>
                <a:ea typeface="Yu Gothic" panose="020B0400000000000000" pitchFamily="34" charset="-128"/>
                <a:cs typeface="Arial" panose="020B0604020202020204" pitchFamily="34" charset="0"/>
              </a:rPr>
              <a:t>MITRE ATLAS, OWASP Top 10 for LLM, and OWASP Top 10 for ML</a:t>
            </a:r>
            <a:r>
              <a:rPr lang="en-US" sz="720" kern="100">
                <a:effectLst/>
                <a:latin typeface="Segoe UI "/>
                <a:ea typeface="Yu Gothic" panose="020B0400000000000000" pitchFamily="34" charset="-128"/>
                <a:cs typeface="Arial" panose="020B0604020202020204" pitchFamily="34" charset="0"/>
              </a:rPr>
              <a:t>, and the NIST AI Risk Management Framework.</a:t>
            </a:r>
          </a:p>
          <a:p>
            <a:pPr marL="0" marR="0">
              <a:lnSpc>
                <a:spcPct val="107000"/>
              </a:lnSpc>
              <a:spcBef>
                <a:spcPts val="1800"/>
              </a:spcBef>
              <a:spcAft>
                <a:spcPts val="400"/>
              </a:spcAft>
            </a:pPr>
            <a:r>
              <a:rPr lang="en-US" sz="720" b="1" kern="100">
                <a:effectLst/>
                <a:latin typeface="Segoe UI "/>
                <a:ea typeface="Yu Gothic Light" panose="020B0300000000000000" pitchFamily="34" charset="-128"/>
                <a:cs typeface="Times New Roman" panose="02020603050405020304" pitchFamily="18" charset="0"/>
              </a:rPr>
              <a:t>Security Lifecycle </a:t>
            </a:r>
          </a:p>
          <a:p>
            <a:pPr marL="0" marR="0">
              <a:spcBef>
                <a:spcPts val="0"/>
              </a:spcBef>
              <a:spcAft>
                <a:spcPts val="400"/>
              </a:spcAft>
            </a:pPr>
            <a:r>
              <a:rPr lang="en-US" sz="720" kern="100">
                <a:effectLst/>
                <a:latin typeface="Segoe UI "/>
                <a:ea typeface="Yu Gothic" panose="020B0400000000000000" pitchFamily="34" charset="-128"/>
                <a:cs typeface="Arial" panose="020B0604020202020204" pitchFamily="34" charset="0"/>
              </a:rPr>
              <a:t>As with security for any other type of capability, it’s critical to plan for a complete approach, including people, process, and technology across the full security lifecycle (identify, protect, detect, respond, recover, and govern). Any gap or weakness in this lifecycle could have you miss securing important assets, experiencing easily preventable attacks, unable to handle attacks that happen, unable to rapidly restore business critical services, or applying controls inconsistently. </a:t>
            </a:r>
          </a:p>
          <a:p>
            <a:pPr marL="0" marR="0">
              <a:spcBef>
                <a:spcPts val="0"/>
              </a:spcBef>
              <a:spcAft>
                <a:spcPts val="400"/>
              </a:spcAft>
            </a:pPr>
            <a:r>
              <a:rPr lang="en-US" sz="720" kern="100">
                <a:effectLst/>
                <a:latin typeface="Segoe UI "/>
                <a:ea typeface="Yu Gothic" panose="020B0400000000000000" pitchFamily="34" charset="-128"/>
                <a:cs typeface="Arial" panose="020B0604020202020204" pitchFamily="34" charset="0"/>
              </a:rPr>
              <a:t>This is described well in the NIST Cybersecurity framework https://www.nist.gov/cyberframework</a:t>
            </a:r>
          </a:p>
        </p:txBody>
      </p:sp>
      <p:sp>
        <p:nvSpPr>
          <p:cNvPr id="4" name="Header Placeholder 3"/>
          <p:cNvSpPr>
            <a:spLocks noGrp="1"/>
          </p:cNvSpPr>
          <p:nvPr>
            <p:ph type="hdr" sz="quarter"/>
          </p:nvPr>
        </p:nvSpPr>
        <p:spPr/>
        <p:txBody>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593217" marR="0" lvl="0" indent="0" algn="l" defTabSz="948835"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12/1/2023 12:04 PM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72197356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098675" y="482600"/>
            <a:ext cx="2808288" cy="1579563"/>
          </a:xfrm>
        </p:spPr>
      </p:sp>
      <p:sp>
        <p:nvSpPr>
          <p:cNvPr id="3" name="Notes Placeholder 2"/>
          <p:cNvSpPr>
            <a:spLocks noGrp="1"/>
          </p:cNvSpPr>
          <p:nvPr>
            <p:ph type="body" idx="1"/>
          </p:nvPr>
        </p:nvSpPr>
        <p:spPr/>
        <p:txBody>
          <a:bodyPr/>
          <a:lstStyle/>
          <a:p>
            <a:pPr marL="0" marR="0" lvl="0" indent="0" algn="l" defTabSz="932742" rtl="0" eaLnBrk="1" fontAlgn="auto" latinLnBrk="0" hangingPunct="1">
              <a:lnSpc>
                <a:spcPct val="90000"/>
              </a:lnSpc>
              <a:spcBef>
                <a:spcPts val="0"/>
              </a:spcBef>
              <a:spcAft>
                <a:spcPts val="340"/>
              </a:spcAft>
              <a:buClrTx/>
              <a:buSzTx/>
              <a:buFontTx/>
              <a:buNone/>
              <a:tabLst/>
              <a:defRPr/>
            </a:pPr>
            <a:r>
              <a:rPr lang="en-US" sz="900" b="1">
                <a:solidFill>
                  <a:srgbClr val="505050"/>
                </a:solidFill>
                <a:latin typeface="Segoe UI"/>
                <a:cs typeface="Segoe UI" pitchFamily="34" charset="0"/>
              </a:rPr>
              <a:t>Key Takeaway: </a:t>
            </a:r>
            <a:r>
              <a:rPr lang="en-US" sz="900">
                <a:solidFill>
                  <a:srgbClr val="505050"/>
                </a:solidFill>
                <a:latin typeface="Segoe UI"/>
                <a:cs typeface="Segoe UI" pitchFamily="34" charset="0"/>
              </a:rPr>
              <a:t>Microsoft is focusing on a responsible and rapid adoption of generative AI technology</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a:solidFill>
                <a:srgbClr val="505050"/>
              </a:solidFill>
              <a:latin typeface="Segoe UI"/>
              <a:cs typeface="Segoe UI" pitchFamily="34" charset="0"/>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a:solidFill>
                  <a:srgbClr val="505050"/>
                </a:solidFill>
                <a:latin typeface="Segoe UI"/>
                <a:cs typeface="Segoe UI" pitchFamily="34" charset="0"/>
              </a:rPr>
              <a:t>This enables our customers to rapidly take advantage of the benefits while reducing risk of negative impacts. </a:t>
            </a:r>
          </a:p>
          <a:p>
            <a:endParaRPr lang="en-US"/>
          </a:p>
        </p:txBody>
      </p:sp>
      <p:sp>
        <p:nvSpPr>
          <p:cNvPr id="4" name="Header Placeholder 3"/>
          <p:cNvSpPr>
            <a:spLocks noGrp="1"/>
          </p:cNvSpPr>
          <p:nvPr>
            <p:ph type="hdr" sz="quarter"/>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1079442" marR="0" lvl="0" indent="0" algn="l" defTabSz="1726538" rtl="0" eaLnBrk="0" fontAlgn="auto" latinLnBrk="0" hangingPunct="0">
              <a:lnSpc>
                <a:spcPct val="100000"/>
              </a:lnSpc>
              <a:spcBef>
                <a:spcPts val="0"/>
              </a:spcBef>
              <a:spcAft>
                <a:spcPts val="0"/>
              </a:spcAft>
              <a:buClrTx/>
              <a:buSzTx/>
              <a:buFontTx/>
              <a:buNone/>
              <a:tabLst/>
              <a:defRPr/>
            </a:pPr>
            <a:r>
              <a:rPr kumimoji="0" lang="en-US" sz="7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AF558CAF-ED4A-48B5-B365-EB5B674553D1}" type="datetime8">
              <a:rPr kumimoji="0" lang="en-US" sz="10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12/1/2023 12:04 PM</a:t>
            </a:fld>
            <a:endParaRPr kumimoji="0" lang="en-US" sz="10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2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89</a:t>
            </a:fld>
            <a:endParaRPr kumimoji="0" lang="en-US" sz="2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2003277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i="0">
                <a:effectLst/>
                <a:latin typeface="Segoe UI" panose="020B0502040204020203" pitchFamily="34" charset="0"/>
                <a:ea typeface="Calibri" panose="020F0502020204030204" pitchFamily="34" charset="0"/>
                <a:cs typeface="Segoe UI" panose="020B0502040204020203" pitchFamily="34" charset="0"/>
              </a:rPr>
              <a:t>Key Takeaway: </a:t>
            </a:r>
            <a:r>
              <a:rPr lang="en-US" i="0">
                <a:effectLst/>
                <a:latin typeface="Segoe UI" panose="020B0502040204020203" pitchFamily="34" charset="0"/>
                <a:ea typeface="Calibri" panose="020F0502020204030204" pitchFamily="34" charset="0"/>
                <a:cs typeface="Segoe UI" panose="020B0502040204020203" pitchFamily="34" charset="0"/>
              </a:rPr>
              <a:t>This is a summary of key antipatterns (common mistakes) that often </a:t>
            </a:r>
            <a:r>
              <a:rPr lang="en-US" i="0">
                <a:latin typeface="Segoe UI" panose="020B0502040204020203" pitchFamily="34" charset="0"/>
                <a:cs typeface="Segoe UI" panose="020B0502040204020203" pitchFamily="34" charset="0"/>
              </a:rPr>
              <a:t>impede security effectiveness and increase organizational risk</a:t>
            </a:r>
            <a:endParaRPr lang="en-US" i="0">
              <a:effectLst/>
              <a:latin typeface="Segoe UI" panose="020B0502040204020203" pitchFamily="34" charset="0"/>
              <a:ea typeface="Calibri" panose="020F0502020204030204"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You can think of these as a kind of “blameless postmortem” analysis to help you avoid common mistakes in security architecture and technical strategy challenges seen across many organizations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Commonly seen mistakes include:</a:t>
            </a:r>
          </a:p>
          <a:p>
            <a:pPr marL="228600" marR="0" lvl="0"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b="1" i="0" u="none" strike="noStrike" kern="1200" cap="none" spc="0" normalizeH="0" baseline="0">
                <a:ln>
                  <a:noFill/>
                </a:ln>
                <a:effectLst/>
                <a:uLnTx/>
                <a:uFillTx/>
                <a:latin typeface="Segoe UI" panose="020B0502040204020203" pitchFamily="34" charset="0"/>
                <a:cs typeface="Segoe UI" panose="020B0502040204020203" pitchFamily="34" charset="0"/>
              </a:rPr>
              <a:t>Skipping basic maintenance</a:t>
            </a:r>
            <a:br>
              <a:rPr kumimoji="0" lang="en-US" b="1" i="0" u="none" strike="noStrike" kern="1200" cap="none" spc="0" normalizeH="0" baseline="0">
                <a:ln>
                  <a:noFill/>
                </a:ln>
                <a:effectLst/>
                <a:uLnTx/>
                <a:uFillTx/>
                <a:latin typeface="Segoe UI" panose="020B0502040204020203" pitchFamily="34" charset="0"/>
                <a:cs typeface="Segoe UI" panose="020B0502040204020203" pitchFamily="34" charset="0"/>
              </a:rPr>
            </a:br>
            <a:r>
              <a:rPr kumimoji="0" lang="en-US" b="0" i="0" u="none" strike="noStrike" kern="1200" cap="none" spc="0" normalizeH="0" baseline="0">
                <a:ln>
                  <a:noFill/>
                </a:ln>
                <a:effectLst/>
                <a:uLnTx/>
                <a:uFillTx/>
                <a:latin typeface="Segoe UI" panose="020B0502040204020203" pitchFamily="34" charset="0"/>
                <a:cs typeface="Segoe UI" panose="020B0502040204020203" pitchFamily="34" charset="0"/>
              </a:rPr>
              <a:t>Organizations often designed and deployed most technical systems and processes long before security was a priority. This led to a habit of skipping security in favor of other requirements (availability, speed, cost, etc.), leading to neglect of basic security requirements like backups and disaster recovery planning/exercises, software updates/patching on assets, security configuration baselines. </a:t>
            </a:r>
          </a:p>
          <a:p>
            <a:pPr marL="800100" marR="0" lvl="1" indent="-342900" algn="l" defTabSz="914225" rtl="0" eaLnBrk="1" fontAlgn="auto" latinLnBrk="0" hangingPunct="1">
              <a:lnSpc>
                <a:spcPct val="100000"/>
              </a:lnSpc>
              <a:spcBef>
                <a:spcPts val="0"/>
              </a:spcBef>
              <a:spcAft>
                <a:spcPts val="300"/>
              </a:spcAft>
              <a:buClrTx/>
              <a:buSzTx/>
              <a:buFont typeface="Arial" panose="020B0604020202020204" pitchFamily="34" charset="0"/>
              <a:buChar char="•"/>
              <a:tabLst/>
              <a:defRPr/>
            </a:pPr>
            <a:r>
              <a:rPr lang="en-US" i="0" kern="0">
                <a:latin typeface="Segoe UI" panose="020B0502040204020203" pitchFamily="34" charset="0"/>
                <a:cs typeface="Segoe UI" panose="020B0502040204020203" pitchFamily="34" charset="0"/>
              </a:rPr>
              <a:t>This happens across resource types from PCs and servers to network devices (and even security appliances!)</a:t>
            </a:r>
          </a:p>
          <a:p>
            <a:pPr marL="800100" marR="0" lvl="1" indent="-342900" algn="l" defTabSz="914225"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b="0" i="0" u="none" strike="noStrike" kern="1200" cap="none" spc="0" normalizeH="0" baseline="0">
                <a:ln>
                  <a:noFill/>
                </a:ln>
                <a:effectLst/>
                <a:uLnTx/>
                <a:uFillTx/>
                <a:latin typeface="Segoe UI" panose="020B0502040204020203" pitchFamily="34" charset="0"/>
                <a:cs typeface="Segoe UI" panose="020B0502040204020203" pitchFamily="34" charset="0"/>
              </a:rPr>
              <a:t>Neglect may be skipping it entirely or only partially applying basic maintenance – for example </a:t>
            </a:r>
            <a:r>
              <a:rPr lang="en-US" i="0" kern="0">
                <a:latin typeface="Segoe UI" panose="020B0502040204020203" pitchFamily="34" charset="0"/>
                <a:cs typeface="Segoe UI" panose="020B0502040204020203" pitchFamily="34" charset="0"/>
              </a:rPr>
              <a:t>systems may be isolated with a firewall, but little or no action is taken to apply available patches/updates, monitor systems for attacks, update acquisition processes to ensure new systems are more secure, and so on. </a:t>
            </a:r>
            <a:endParaRPr lang="en-US">
              <a:latin typeface="Segoe UI" panose="020B0502040204020203" pitchFamily="34" charset="0"/>
              <a:cs typeface="Segoe UI" panose="020B0502040204020203" pitchFamily="34" charset="0"/>
            </a:endParaRPr>
          </a:p>
          <a:p>
            <a:pPr marL="228600" marR="0" lvl="0"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Securing cloud like </a:t>
            </a:r>
            <a:r>
              <a:rPr kumimoji="0" lang="en-US" b="1" i="0" u="none" strike="noStrike" kern="1200" cap="none" spc="0" normalizeH="0" baseline="0">
                <a:ln>
                  <a:noFill/>
                </a:ln>
                <a:effectLst/>
                <a:uLnTx/>
                <a:uFillTx/>
                <a:latin typeface="Segoe UI" panose="020B0502040204020203" pitchFamily="34" charset="0"/>
                <a:cs typeface="Segoe UI" panose="020B0502040204020203" pitchFamily="34" charset="0"/>
              </a:rPr>
              <a:t>on premises</a:t>
            </a:r>
            <a:br>
              <a:rPr kumimoji="0" lang="en-US" b="1" i="0" u="none" strike="noStrike" kern="1200" cap="none" spc="0" normalizeH="0" baseline="0">
                <a:ln>
                  <a:noFill/>
                </a:ln>
                <a:effectLst/>
                <a:uLnTx/>
                <a:uFillTx/>
                <a:latin typeface="Segoe UI" panose="020B0502040204020203" pitchFamily="34" charset="0"/>
                <a:cs typeface="Segoe UI" panose="020B0502040204020203" pitchFamily="34" charset="0"/>
              </a:rPr>
            </a:br>
            <a:r>
              <a:rPr kumimoji="0" lang="en-US" b="0" i="0" u="none" strike="noStrike" kern="1200" cap="none" spc="0" normalizeH="0" baseline="0">
                <a:ln>
                  <a:noFill/>
                </a:ln>
                <a:effectLst/>
                <a:uLnTx/>
                <a:uFillTx/>
                <a:latin typeface="Segoe UI" panose="020B0502040204020203" pitchFamily="34" charset="0"/>
                <a:cs typeface="Segoe UI" panose="020B0502040204020203" pitchFamily="34" charset="0"/>
              </a:rPr>
              <a:t>Security teams attempt</a:t>
            </a: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 to force the application of on-premises controls and practices directly onto cloud resources. This doesn’t work well because the underlying architecture and operating model of cloud services is fundamentally different (virtual storage and compute resources instead of physical servers, shared responsibility model, and so on). </a:t>
            </a:r>
            <a:b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b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It’s critical for security and technology teams to work together to update processes and technology to secure cloud using effective and efficient approaches (described throughout the security adoption framework)</a:t>
            </a:r>
            <a:endParaRPr kumimoji="0" lang="en-US" b="0" i="0" u="none" strike="noStrike" kern="1200" cap="none" spc="0" normalizeH="0" baseline="0">
              <a:ln>
                <a:noFill/>
              </a:ln>
              <a:effectLst/>
              <a:uLnTx/>
              <a:uFillTx/>
              <a:latin typeface="Segoe UI" panose="020B0502040204020203" pitchFamily="34" charset="0"/>
              <a:cs typeface="Segoe UI" panose="020B0502040204020203" pitchFamily="34" charset="0"/>
            </a:endParaRPr>
          </a:p>
          <a:p>
            <a:pPr marL="228600" marR="0" lvl="0"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Wasting resources on legacy</a:t>
            </a:r>
            <a:b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b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Organizations often waste resources attempting to secure legacy systems that are fundamentally indefensible. While these save money in the short term by avoiding the cost of change, they come with large </a:t>
            </a:r>
            <a:r>
              <a:rPr lang="en-US" b="0" i="0">
                <a:effectLst/>
                <a:latin typeface="Segoe UI" panose="020B0502040204020203" pitchFamily="34" charset="0"/>
                <a:cs typeface="Segoe UI" panose="020B0502040204020203" pitchFamily="34" charset="0"/>
              </a:rPr>
              <a:t>negative impacts to both security and organizational productivity resulting from system downtime after security attacks and lack of organizational agility to meet changing business needs. </a:t>
            </a:r>
            <a:br>
              <a:rPr lang="en-US" b="0" i="0">
                <a:effectLst/>
                <a:latin typeface="Segoe UI" panose="020B0502040204020203" pitchFamily="34" charset="0"/>
                <a:cs typeface="Segoe UI" panose="020B0502040204020203" pitchFamily="34" charset="0"/>
              </a:rPr>
            </a:br>
            <a:r>
              <a:rPr lang="en-US" b="0" i="0">
                <a:effectLst/>
                <a:latin typeface="Segoe UI" panose="020B0502040204020203" pitchFamily="34" charset="0"/>
                <a:cs typeface="Segoe UI" panose="020B0502040204020203" pitchFamily="34" charset="0"/>
              </a:rPr>
              <a:t>This impact typically takes the form of:</a:t>
            </a:r>
          </a:p>
          <a:p>
            <a:pPr marL="685800" marR="0" lvl="1"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1" i="0">
                <a:effectLst/>
                <a:latin typeface="Segoe UI" panose="020B0502040204020203" pitchFamily="34" charset="0"/>
                <a:cs typeface="Segoe UI" panose="020B0502040204020203" pitchFamily="34" charset="0"/>
              </a:rPr>
              <a:t>Increased incidents on Indefensible/</a:t>
            </a:r>
            <a:r>
              <a:rPr lang="en-US" b="1" i="0" err="1">
                <a:effectLst/>
                <a:latin typeface="Segoe UI" panose="020B0502040204020203" pitchFamily="34" charset="0"/>
                <a:cs typeface="Segoe UI" panose="020B0502040204020203" pitchFamily="34" charset="0"/>
              </a:rPr>
              <a:t>Unsecurable</a:t>
            </a:r>
            <a:r>
              <a:rPr lang="en-US" b="1" i="0">
                <a:effectLst/>
                <a:latin typeface="Segoe UI" panose="020B0502040204020203" pitchFamily="34" charset="0"/>
                <a:cs typeface="Segoe UI" panose="020B0502040204020203" pitchFamily="34" charset="0"/>
              </a:rPr>
              <a:t> systems</a:t>
            </a:r>
            <a:r>
              <a:rPr lang="en-US" b="0" i="0">
                <a:effectLst/>
                <a:latin typeface="Segoe UI" panose="020B0502040204020203" pitchFamily="34" charset="0"/>
                <a:cs typeface="Segoe UI" panose="020B0502040204020203" pitchFamily="34" charset="0"/>
              </a:rPr>
              <a:t>– Many legacy systems have limited processing/storage/memory and/or run outdated software that can’t be secured with modern effective approaches. </a:t>
            </a:r>
            <a:r>
              <a:rPr lang="en-US">
                <a:effectLst/>
                <a:latin typeface="Segoe UI" panose="020B0502040204020203" pitchFamily="34" charset="0"/>
                <a:cs typeface="Segoe UI" panose="020B0502040204020203" pitchFamily="34" charset="0"/>
              </a:rPr>
              <a:t>Many of these systems rely on outdated standards/technologies (cryptography, protocols, etc.) that are not considered safe today because attackers can quickly compromise them with freely available tooling.</a:t>
            </a:r>
            <a:r>
              <a:rPr lang="en-US">
                <a:latin typeface="Segoe UI" panose="020B0502040204020203" pitchFamily="34" charset="0"/>
                <a:cs typeface="Segoe UI" panose="020B0502040204020203" pitchFamily="34" charset="0"/>
              </a:rPr>
              <a:t> </a:t>
            </a:r>
            <a:r>
              <a:rPr lang="en-US" b="0" i="0">
                <a:effectLst/>
                <a:latin typeface="Segoe UI" panose="020B0502040204020203" pitchFamily="34" charset="0"/>
                <a:cs typeface="Segoe UI" panose="020B0502040204020203" pitchFamily="34" charset="0"/>
              </a:rPr>
              <a:t>This often leaves security teams with zero good options for protecting them– often requiring security to fall back on network isolation </a:t>
            </a:r>
            <a:r>
              <a:rPr lang="en-US">
                <a:latin typeface="Segoe UI" panose="020B0502040204020203" pitchFamily="34" charset="0"/>
                <a:cs typeface="Segoe UI" panose="020B0502040204020203" pitchFamily="34" charset="0"/>
              </a:rPr>
              <a:t>or </a:t>
            </a:r>
            <a:r>
              <a:rPr lang="en-US">
                <a:effectLst/>
                <a:latin typeface="Segoe UI" panose="020B0502040204020203" pitchFamily="34" charset="0"/>
                <a:cs typeface="Segoe UI" panose="020B0502040204020203" pitchFamily="34" charset="0"/>
              </a:rPr>
              <a:t>archaic defensive approaches</a:t>
            </a:r>
            <a:r>
              <a:rPr lang="en-US">
                <a:latin typeface="Segoe UI" panose="020B0502040204020203" pitchFamily="34" charset="0"/>
                <a:cs typeface="Segoe UI" panose="020B0502040204020203" pitchFamily="34" charset="0"/>
              </a:rPr>
              <a:t> </a:t>
            </a:r>
            <a:r>
              <a:rPr lang="en-US" b="0" i="0">
                <a:effectLst/>
                <a:latin typeface="Segoe UI" panose="020B0502040204020203" pitchFamily="34" charset="0"/>
                <a:cs typeface="Segoe UI" panose="020B0502040204020203" pitchFamily="34" charset="0"/>
              </a:rPr>
              <a:t>that force ugly choices between security vs. business processes and which are expensive/difficult to implement and maintain consistently over time), resulting in higher volume and impact of damaging security incidents. </a:t>
            </a:r>
          </a:p>
          <a:p>
            <a:pPr marL="685800" marR="0" lvl="1"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1" i="0">
                <a:effectLst/>
                <a:latin typeface="Segoe UI" panose="020B0502040204020203" pitchFamily="34" charset="0"/>
                <a:cs typeface="Segoe UI" panose="020B0502040204020203" pitchFamily="34" charset="0"/>
              </a:rPr>
              <a:t>Increased security cost / decreased security resources - </a:t>
            </a:r>
            <a:r>
              <a:rPr lang="en-US" b="0" i="0">
                <a:effectLst/>
                <a:latin typeface="Segoe UI" panose="020B0502040204020203" pitchFamily="34" charset="0"/>
                <a:cs typeface="Segoe UI" panose="020B0502040204020203" pitchFamily="34" charset="0"/>
              </a:rPr>
              <a:t>The hidden costs of maintaining and securing these systems often </a:t>
            </a:r>
            <a:r>
              <a:rPr kumimoji="0" lang="en-US" b="0" i="0" u="none" strike="noStrike" kern="1200" cap="none" spc="0" normalizeH="0" baseline="0" noProof="0">
                <a:ln>
                  <a:noFill/>
                </a:ln>
                <a:effectLst/>
                <a:uLnTx/>
                <a:uFillTx/>
                <a:latin typeface="Segoe UI" panose="020B0502040204020203" pitchFamily="34" charset="0"/>
                <a:cs typeface="Segoe UI" panose="020B0502040204020203" pitchFamily="34" charset="0"/>
              </a:rPr>
              <a:t>drain the ability of the organization to support and secure other systems, leaving the organization exposed to increase risk of more incidents with greater negative business impact. </a:t>
            </a:r>
          </a:p>
          <a:p>
            <a:pPr marL="685800" marR="0" lvl="1"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1" i="0" kern="0">
                <a:latin typeface="Segoe UI" panose="020B0502040204020203" pitchFamily="34" charset="0"/>
                <a:cs typeface="Segoe UI" panose="020B0502040204020203" pitchFamily="34" charset="0"/>
              </a:rPr>
              <a:t>Missed business opportunities </a:t>
            </a:r>
            <a:r>
              <a:rPr lang="en-US" b="0" i="0" kern="0">
                <a:latin typeface="Segoe UI" panose="020B0502040204020203" pitchFamily="34" charset="0"/>
                <a:cs typeface="Segoe UI" panose="020B0502040204020203" pitchFamily="34" charset="0"/>
              </a:rPr>
              <a:t>– Legacy systems often lack the modern features organizations need to support and agile digital business that can keep up with continuously changing customer and market demands, hurting the business’ ability to grow or protect revenue streams. </a:t>
            </a:r>
          </a:p>
          <a:p>
            <a:pPr marL="457200" marR="0" lvl="1"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lang="en-US" b="0" i="0" kern="0">
                <a:latin typeface="Segoe UI" panose="020B0502040204020203" pitchFamily="34" charset="0"/>
                <a:cs typeface="Segoe UI" panose="020B0502040204020203" pitchFamily="34" charset="0"/>
              </a:rPr>
              <a:t>All of these impacts tend to increase over time as attackers become more effective and efficient at compromising these legacy systems. </a:t>
            </a:r>
          </a:p>
          <a:p>
            <a:pPr marL="457200" marR="0" lvl="1"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lang="en-US" b="1" i="1">
                <a:effectLst/>
                <a:latin typeface="Segoe UI" panose="020B0502040204020203" pitchFamily="34" charset="0"/>
                <a:cs typeface="Segoe UI" panose="020B0502040204020203" pitchFamily="34" charset="0"/>
              </a:rPr>
              <a:t>Make decisions intentionally - </a:t>
            </a:r>
            <a:r>
              <a:rPr kumimoji="0" lang="en-US" b="0" i="0" u="none" strike="noStrike" kern="1200" cap="none" spc="0" normalizeH="0" baseline="0">
                <a:ln>
                  <a:noFill/>
                </a:ln>
                <a:effectLst/>
                <a:uLnTx/>
                <a:uFillTx/>
                <a:latin typeface="Segoe UI" panose="020B0502040204020203" pitchFamily="34" charset="0"/>
                <a:cs typeface="Segoe UI" panose="020B0502040204020203" pitchFamily="34" charset="0"/>
              </a:rPr>
              <a:t>It’s critical analyze whether its better to maintain and secure those systems (at a higher operational expense level) or to invest in updating them to more productive, agile, and secure modern systems. </a:t>
            </a:r>
            <a:r>
              <a:rPr lang="en-US" b="0" i="0" kern="0">
                <a:latin typeface="Segoe UI" panose="020B0502040204020203" pitchFamily="34" charset="0"/>
                <a:cs typeface="Segoe UI" panose="020B0502040204020203" pitchFamily="34" charset="0"/>
              </a:rPr>
              <a:t>While keeping an old system running appears financially sound at first glance, the reality is that </a:t>
            </a:r>
            <a:r>
              <a:rPr kumimoji="0" lang="en-US" b="0" i="0" u="none" strike="noStrike" kern="1200" cap="none" spc="0" normalizeH="0" baseline="0">
                <a:ln>
                  <a:noFill/>
                </a:ln>
                <a:effectLst/>
                <a:uLnTx/>
                <a:uFillTx/>
                <a:latin typeface="Segoe UI" panose="020B0502040204020203" pitchFamily="34" charset="0"/>
                <a:cs typeface="Segoe UI" panose="020B0502040204020203" pitchFamily="34" charset="0"/>
              </a:rPr>
              <a:t>hidden costs of outdated systems can often be a black hole that eats money, time, and business opportunities slowly (or in big increments with large security incidents like ransomware attacks)</a:t>
            </a:r>
            <a:endParaRPr lang="en-US">
              <a:effectLst/>
              <a:latin typeface="Segoe UI" panose="020B0502040204020203" pitchFamily="34" charset="0"/>
              <a:cs typeface="Segoe UI" panose="020B0502040204020203" pitchFamily="34" charset="0"/>
            </a:endParaRPr>
          </a:p>
          <a:p>
            <a:pPr marL="228600" marR="0" lvl="0"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b="1" i="0" u="none" strike="noStrike" kern="1200" cap="none" spc="0" normalizeH="0" baseline="0">
                <a:ln>
                  <a:noFill/>
                </a:ln>
                <a:effectLst/>
                <a:uLnTx/>
                <a:uFillTx/>
                <a:latin typeface="Segoe UI" panose="020B0502040204020203" pitchFamily="34" charset="0"/>
                <a:cs typeface="Segoe UI" panose="020B0502040204020203" pitchFamily="34" charset="0"/>
              </a:rPr>
              <a:t>Disconnected security approach</a:t>
            </a:r>
            <a:br>
              <a:rPr kumimoji="0" lang="en-US" b="1" i="0" u="none" strike="noStrike" kern="1200" cap="none" spc="0" normalizeH="0" baseline="0">
                <a:ln>
                  <a:noFill/>
                </a:ln>
                <a:effectLst/>
                <a:uLnTx/>
                <a:uFillTx/>
                <a:latin typeface="Segoe UI" panose="020B0502040204020203" pitchFamily="34" charset="0"/>
                <a:cs typeface="Segoe UI" panose="020B0502040204020203" pitchFamily="34" charset="0"/>
              </a:rPr>
            </a:br>
            <a:r>
              <a:rPr kumimoji="0" lang="en-US" b="0" i="0" u="none" strike="noStrike" kern="1200" cap="none" spc="0" normalizeH="0" baseline="0">
                <a:ln>
                  <a:noFill/>
                </a:ln>
                <a:effectLst/>
                <a:uLnTx/>
                <a:uFillTx/>
                <a:latin typeface="Segoe UI" panose="020B0502040204020203" pitchFamily="34" charset="0"/>
                <a:cs typeface="Segoe UI" panose="020B0502040204020203" pitchFamily="34" charset="0"/>
              </a:rPr>
              <a:t>Security and IT teams often operate i</a:t>
            </a:r>
            <a:r>
              <a:rPr lang="en-US" b="0" i="0" kern="0">
                <a:latin typeface="Segoe UI" panose="020B0502040204020203" pitchFamily="34" charset="0"/>
                <a:cs typeface="Segoe UI" panose="020B0502040204020203" pitchFamily="34" charset="0"/>
              </a:rPr>
              <a:t>ndependently with fragmented strategies, technology, and processes. This often leads to confusion and conflict when trying to accomplish security goals because attackers freely traverse between network, identity, devices, and other resources while defenders struggle to protect, detect, and respond across these independent systems. </a:t>
            </a:r>
            <a:br>
              <a:rPr lang="en-US" b="0" i="0" kern="0">
                <a:latin typeface="Segoe UI" panose="020B0502040204020203" pitchFamily="34" charset="0"/>
                <a:cs typeface="Segoe UI" panose="020B0502040204020203" pitchFamily="34" charset="0"/>
              </a:rPr>
            </a:br>
            <a:r>
              <a:rPr lang="en-US" i="1" kern="0">
                <a:latin typeface="Segoe UI" panose="020B0502040204020203" pitchFamily="34" charset="0"/>
                <a:cs typeface="Segoe UI" panose="020B0502040204020203" pitchFamily="34" charset="0"/>
              </a:rPr>
              <a:t>Examples include:</a:t>
            </a:r>
          </a:p>
          <a:p>
            <a:pPr marL="685800" marR="0" lvl="1"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i="0" kern="0">
                <a:latin typeface="Segoe UI" panose="020B0502040204020203" pitchFamily="34" charset="0"/>
                <a:cs typeface="Segoe UI" panose="020B0502040204020203" pitchFamily="34" charset="0"/>
              </a:rPr>
              <a:t>A</a:t>
            </a:r>
            <a:r>
              <a:rPr lang="en-US" i="0">
                <a:latin typeface="Segoe UI" panose="020B0502040204020203" pitchFamily="34" charset="0"/>
                <a:cs typeface="Segoe UI" panose="020B0502040204020203" pitchFamily="34" charset="0"/>
              </a:rPr>
              <a:t> </a:t>
            </a:r>
            <a:r>
              <a:rPr lang="en-US">
                <a:latin typeface="Segoe UI" panose="020B0502040204020203" pitchFamily="34" charset="0"/>
                <a:cs typeface="Segoe UI" panose="020B0502040204020203" pitchFamily="34" charset="0"/>
              </a:rPr>
              <a:t>successful Windows Hello for Business (WHFB) deployment needs the Identity and Access team to work closely with the Devices/Endpoint team. </a:t>
            </a:r>
          </a:p>
          <a:p>
            <a:pPr marL="685800" marR="0" lvl="1"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a:latin typeface="Segoe UI" panose="020B0502040204020203" pitchFamily="34" charset="0"/>
                <a:cs typeface="Segoe UI" panose="020B0502040204020203" pitchFamily="34" charset="0"/>
              </a:rPr>
              <a:t>A successful Microsoft 365 deployment requires the Identity and Access team to work closely with the Collaboration team. </a:t>
            </a:r>
          </a:p>
          <a:p>
            <a:pPr marL="685800" marR="0" lvl="1"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a:latin typeface="Segoe UI" panose="020B0502040204020203" pitchFamily="34" charset="0"/>
                <a:cs typeface="Segoe UI" panose="020B0502040204020203" pitchFamily="34" charset="0"/>
              </a:rPr>
              <a:t>Detecting and responding to attacks require integrating logs and other signals from all technical assets (devices, networks, servers, etc.) and team cooperation across all those teams to rapidly clean those up before ransomware actors can extort the organization</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b="1" i="1" kern="0">
                <a:latin typeface="Segoe UI" panose="020B0502040204020203" pitchFamily="34" charset="0"/>
                <a:cs typeface="Segoe UI" panose="020B0502040204020203" pitchFamily="34" charset="0"/>
              </a:rPr>
              <a:t>Security is a team sport </a:t>
            </a:r>
            <a:r>
              <a:rPr lang="en-US" i="0" kern="0">
                <a:latin typeface="Segoe UI" panose="020B0502040204020203" pitchFamily="34" charset="0"/>
                <a:cs typeface="Segoe UI" panose="020B0502040204020203" pitchFamily="34" charset="0"/>
              </a:rPr>
              <a:t>across security, technology, and business teams / </a:t>
            </a:r>
            <a:r>
              <a:rPr kumimoji="0" lang="en-US" b="0" i="0" u="none" strike="noStrike" kern="0" cap="none" spc="0" normalizeH="0" baseline="0" noProof="0">
                <a:ln>
                  <a:noFill/>
                </a:ln>
                <a:effectLst/>
                <a:uLnTx/>
                <a:uFillTx/>
                <a:latin typeface="Segoe UI" panose="020B0502040204020203" pitchFamily="34" charset="0"/>
                <a:cs typeface="Segoe UI" panose="020B0502040204020203" pitchFamily="34" charset="0"/>
              </a:rPr>
              <a:t>Integration of organizational Functions and Teams (including use cases and scenarios)</a:t>
            </a:r>
          </a:p>
          <a:p>
            <a:pPr marL="228600" marR="0" lvl="0"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t>Artisan Security</a:t>
            </a:r>
            <a:br>
              <a:rPr kumimoji="0" lang="en-US" b="1" i="0" u="none" strike="noStrike" kern="1200" cap="none" spc="0" normalizeH="0" baseline="0" noProof="0">
                <a:ln>
                  <a:noFill/>
                </a:ln>
                <a:effectLst/>
                <a:uLnTx/>
                <a:uFillTx/>
                <a:latin typeface="Segoe UI" panose="020B0502040204020203" pitchFamily="34" charset="0"/>
                <a:cs typeface="Segoe UI" panose="020B0502040204020203" pitchFamily="34" charset="0"/>
              </a:rPr>
            </a:br>
            <a:r>
              <a:rPr kumimoji="0" lang="en-US" b="0" i="0" u="none" strike="noStrike" kern="0" cap="none" spc="0" normalizeH="0" baseline="0" noProof="0" err="1">
                <a:ln>
                  <a:noFill/>
                </a:ln>
                <a:effectLst/>
                <a:uLnTx/>
                <a:uFillTx/>
                <a:latin typeface="Segoe UI" panose="020B0502040204020203" pitchFamily="34" charset="0"/>
                <a:cs typeface="Segoe UI" panose="020B0502040204020203" pitchFamily="34" charset="0"/>
              </a:rPr>
              <a:t>Security</a:t>
            </a:r>
            <a:r>
              <a:rPr kumimoji="0" lang="en-US" b="0" i="0" u="none" strike="noStrike" kern="0" cap="none" spc="0" normalizeH="0" baseline="0" noProof="0">
                <a:ln>
                  <a:noFill/>
                </a:ln>
                <a:effectLst/>
                <a:uLnTx/>
                <a:uFillTx/>
                <a:latin typeface="Segoe UI" panose="020B0502040204020203" pitchFamily="34" charset="0"/>
                <a:cs typeface="Segoe UI" panose="020B0502040204020203" pitchFamily="34" charset="0"/>
              </a:rPr>
              <a:t> teams often favor building and customizing tools rather than taking a practical approach of </a:t>
            </a:r>
            <a:r>
              <a:rPr kumimoji="0" lang="en-US" b="0" i="1" u="none" strike="noStrike" kern="0" cap="none" spc="0" normalizeH="0" baseline="0" noProof="0">
                <a:ln>
                  <a:noFill/>
                </a:ln>
                <a:effectLst/>
                <a:uLnTx/>
                <a:uFillTx/>
                <a:latin typeface="Segoe UI" panose="020B0502040204020203" pitchFamily="34" charset="0"/>
                <a:cs typeface="Segoe UI" panose="020B0502040204020203" pitchFamily="34" charset="0"/>
              </a:rPr>
              <a:t>“Configure before Customize.” </a:t>
            </a:r>
            <a:r>
              <a:rPr kumimoji="0" lang="en-US" b="0" i="0" u="none" strike="noStrike" kern="0" cap="none" spc="0" normalizeH="0" baseline="0" noProof="0">
                <a:ln>
                  <a:noFill/>
                </a:ln>
                <a:effectLst/>
                <a:uLnTx/>
                <a:uFillTx/>
                <a:latin typeface="Segoe UI" panose="020B0502040204020203" pitchFamily="34" charset="0"/>
                <a:cs typeface="Segoe UI" panose="020B0502040204020203" pitchFamily="34" charset="0"/>
              </a:rPr>
              <a:t>This is because many security professionals started their careers when security tools maturity was very low and custom tools were the only option for solving many challenges. Recent years have seen massively improved maturity for vendor provided capabilities, so it’s critical to shift to a preference of using ‘off the shelf’ tooling when available. </a:t>
            </a:r>
            <a:br>
              <a:rPr kumimoji="0" lang="en-US" b="0" i="0" u="none" strike="noStrike" kern="0" cap="none" spc="0" normalizeH="0" baseline="0" noProof="0">
                <a:ln>
                  <a:noFill/>
                </a:ln>
                <a:effectLst/>
                <a:uLnTx/>
                <a:uFillTx/>
                <a:latin typeface="Segoe UI" panose="020B0502040204020203" pitchFamily="34" charset="0"/>
                <a:cs typeface="Segoe UI" panose="020B0502040204020203" pitchFamily="34" charset="0"/>
              </a:rPr>
            </a:br>
            <a:r>
              <a:rPr kumimoji="0" lang="en-US" b="0" i="0" u="none" strike="noStrike" kern="0" cap="none" spc="0" normalizeH="0" baseline="0" noProof="0">
                <a:ln>
                  <a:noFill/>
                </a:ln>
                <a:effectLst/>
                <a:uLnTx/>
                <a:uFillTx/>
                <a:latin typeface="Segoe UI" panose="020B0502040204020203" pitchFamily="34" charset="0"/>
                <a:cs typeface="Segoe UI" panose="020B0502040204020203" pitchFamily="34" charset="0"/>
              </a:rPr>
              <a:t>Additionally, the security problems have far outgrown the ability of people to manually handle them, so it’s critical to </a:t>
            </a:r>
            <a:r>
              <a:rPr kumimoji="0" lang="en-US" b="0" i="1" u="none" strike="noStrike" kern="0" cap="none" spc="0" normalizeH="0" baseline="0" noProof="0">
                <a:ln>
                  <a:noFill/>
                </a:ln>
                <a:effectLst/>
                <a:uLnTx/>
                <a:uFillTx/>
                <a:latin typeface="Segoe UI" panose="020B0502040204020203" pitchFamily="34" charset="0"/>
                <a:cs typeface="Segoe UI" panose="020B0502040204020203" pitchFamily="34" charset="0"/>
              </a:rPr>
              <a:t>embrace security automation </a:t>
            </a:r>
            <a:r>
              <a:rPr kumimoji="0" lang="en-US" b="0" i="0" u="none" strike="noStrike" kern="0" cap="none" spc="0" normalizeH="0" baseline="0" noProof="0">
                <a:ln>
                  <a:noFill/>
                </a:ln>
                <a:effectLst/>
                <a:uLnTx/>
                <a:uFillTx/>
                <a:latin typeface="Segoe UI" panose="020B0502040204020203" pitchFamily="34" charset="0"/>
                <a:cs typeface="Segoe UI" panose="020B0502040204020203" pitchFamily="34" charset="0"/>
              </a:rPr>
              <a:t>for and integrate security into IT and developer/DevOps automation. </a:t>
            </a:r>
          </a:p>
          <a:p>
            <a:pPr marL="228600" marR="0" lvl="0"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b="1" i="0" u="none" strike="noStrike" kern="1200" cap="none" spc="0" normalizeH="0" baseline="0">
                <a:ln>
                  <a:noFill/>
                </a:ln>
                <a:effectLst/>
                <a:uLnTx/>
                <a:uFillTx/>
                <a:latin typeface="Segoe UI" panose="020B0502040204020203" pitchFamily="34" charset="0"/>
                <a:cs typeface="Segoe UI" panose="020B0502040204020203" pitchFamily="34" charset="0"/>
              </a:rPr>
              <a:t>Lack of commitment to lifecycle</a:t>
            </a:r>
            <a:br>
              <a:rPr kumimoji="0" lang="en-US" b="1" i="0" u="none" strike="noStrike" kern="1200" cap="none" spc="0" normalizeH="0" baseline="0">
                <a:ln>
                  <a:noFill/>
                </a:ln>
                <a:effectLst/>
                <a:uLnTx/>
                <a:uFillTx/>
                <a:latin typeface="Segoe UI" panose="020B0502040204020203" pitchFamily="34" charset="0"/>
                <a:cs typeface="Segoe UI" panose="020B0502040204020203" pitchFamily="34" charset="0"/>
              </a:rPr>
            </a:br>
            <a:r>
              <a:rPr kumimoji="0" lang="en-US" b="0" i="0" u="none" strike="noStrike" kern="1200" cap="none" spc="0" normalizeH="0" baseline="0">
                <a:ln>
                  <a:noFill/>
                </a:ln>
                <a:effectLst/>
                <a:uLnTx/>
                <a:uFillTx/>
                <a:latin typeface="Segoe UI" panose="020B0502040204020203" pitchFamily="34" charset="0"/>
                <a:cs typeface="Segoe UI" panose="020B0502040204020203" pitchFamily="34" charset="0"/>
              </a:rPr>
              <a:t>Organizations often t</a:t>
            </a:r>
            <a:r>
              <a:rPr lang="en-US" b="0" i="0" kern="0">
                <a:latin typeface="Segoe UI" panose="020B0502040204020203" pitchFamily="34" charset="0"/>
                <a:cs typeface="Segoe UI" panose="020B0502040204020203" pitchFamily="34" charset="0"/>
              </a:rPr>
              <a:t>reat security controls and processes as a single point in time instead of part of an ongoing lifecycle Like anything else in business or technology, security investments must be operationalized, maintained, and supported to sustain effects over time. </a:t>
            </a:r>
            <a:br>
              <a:rPr lang="en-US" b="0" i="0" kern="0">
                <a:latin typeface="Segoe UI" panose="020B0502040204020203" pitchFamily="34" charset="0"/>
                <a:cs typeface="Segoe UI" panose="020B0502040204020203" pitchFamily="34" charset="0"/>
              </a:rPr>
            </a:br>
            <a:r>
              <a:rPr lang="en-US" b="0" i="0" kern="0">
                <a:latin typeface="Segoe UI" panose="020B0502040204020203" pitchFamily="34" charset="0"/>
                <a:cs typeface="Segoe UI" panose="020B0502040204020203" pitchFamily="34" charset="0"/>
              </a:rPr>
              <a:t>Some examples of common mistakes include: </a:t>
            </a:r>
          </a:p>
          <a:p>
            <a:pPr marL="685800" marR="0" lvl="1"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0" i="0" kern="0">
                <a:latin typeface="Segoe UI" panose="020B0502040204020203" pitchFamily="34" charset="0"/>
                <a:cs typeface="Segoe UI" panose="020B0502040204020203" pitchFamily="34" charset="0"/>
              </a:rPr>
              <a:t>Acquiring tools without a clear understanding of how they will integrate with existing capabilities and processes</a:t>
            </a:r>
          </a:p>
          <a:p>
            <a:pPr marL="685800" marR="0" lvl="1"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0" i="0" kern="0">
                <a:latin typeface="Segoe UI" panose="020B0502040204020203" pitchFamily="34" charset="0"/>
                <a:cs typeface="Segoe UI" panose="020B0502040204020203" pitchFamily="34" charset="0"/>
              </a:rPr>
              <a:t>Implementing controls with an (implicit) belief that they will permanently block attacks effectively without </a:t>
            </a:r>
          </a:p>
          <a:p>
            <a:pPr marL="1143000" marR="0" lvl="2"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0" i="0" kern="0">
                <a:latin typeface="Segoe UI" panose="020B0502040204020203" pitchFamily="34" charset="0"/>
                <a:cs typeface="Segoe UI" panose="020B0502040204020203" pitchFamily="34" charset="0"/>
              </a:rPr>
              <a:t>Testing or monitoring them to ensure they are effective</a:t>
            </a:r>
          </a:p>
          <a:p>
            <a:pPr marL="1143000" marR="0" lvl="2"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0" i="0" kern="0">
                <a:latin typeface="Segoe UI" panose="020B0502040204020203" pitchFamily="34" charset="0"/>
                <a:cs typeface="Segoe UI" panose="020B0502040204020203" pitchFamily="34" charset="0"/>
              </a:rPr>
              <a:t>Considering how attackers may work around them or what attackers will try next</a:t>
            </a:r>
          </a:p>
          <a:p>
            <a:pPr marL="685800" marR="0" lvl="1"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0" i="0" kern="0">
                <a:latin typeface="Segoe UI" panose="020B0502040204020203" pitchFamily="34" charset="0"/>
                <a:cs typeface="Segoe UI" panose="020B0502040204020203" pitchFamily="34" charset="0"/>
              </a:rPr>
              <a:t>Granting security permissions once without evaluating or monitoring what permissions are granted, when people leave roles (or the organization), etc. </a:t>
            </a:r>
          </a:p>
          <a:p>
            <a:pPr marL="685800" marR="0" lvl="1" indent="-22860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b="0" i="0" kern="0">
                <a:latin typeface="Segoe UI" panose="020B0502040204020203" pitchFamily="34" charset="0"/>
                <a:cs typeface="Segoe UI" panose="020B0502040204020203" pitchFamily="34" charset="0"/>
              </a:rPr>
              <a:t>Focusing data protection solely on the moment data leaves the network (with DLP technology) instead of identifying and protecting sensitive data throughout its lifecycle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b="0" i="0" kern="0">
                <a:latin typeface="Segoe UI" panose="020B0502040204020203" pitchFamily="34" charset="0"/>
                <a:cs typeface="Segoe UI" panose="020B0502040204020203" pitchFamily="34" charset="0"/>
              </a:rPr>
              <a:t>It’s critical to assume failure and to take a full lifecycle view of security controls and a full lifecycle view of the data and technical systems they are protecting.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kern="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kern="0">
                <a:latin typeface="Segoe UI" panose="020B0502040204020203" pitchFamily="34" charset="0"/>
                <a:cs typeface="Segoe UI" panose="020B0502040204020203" pitchFamily="34" charset="0"/>
              </a:rPr>
              <a:t>The best practices described on this slide are designed to address these challenges and more.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kern="0">
              <a:latin typeface="Segoe UI" panose="020B0502040204020203"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kern="0">
                <a:latin typeface="Segoe UI" panose="020B0502040204020203" pitchFamily="34" charset="0"/>
                <a:cs typeface="Segoe UI" panose="020B0502040204020203" pitchFamily="34" charset="0"/>
              </a:rPr>
              <a:t>The Security Adoption Framework (SAF) workshops and guidance in the illustrate how to apply these best practices in design and daily operations. </a:t>
            </a:r>
            <a:endParaRPr lang="en-US">
              <a:latin typeface="Segoe UI" panose="020B0502040204020203" pitchFamily="34" charset="0"/>
              <a:cs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47A26-3A78-4E41-A924-D733C00E946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736164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098675" y="482600"/>
            <a:ext cx="2808288" cy="1579563"/>
          </a:xfrm>
        </p:spPr>
      </p:sp>
      <p:sp>
        <p:nvSpPr>
          <p:cNvPr id="3" name="Notes Placeholder 2"/>
          <p:cNvSpPr>
            <a:spLocks noGrp="1"/>
          </p:cNvSpPr>
          <p:nvPr>
            <p:ph type="body" idx="1"/>
          </p:nvPr>
        </p:nvSpPr>
        <p:spPr>
          <a:xfrm>
            <a:off x="252718" y="2183906"/>
            <a:ext cx="6370320" cy="6685773"/>
          </a:xfrm>
        </p:spPr>
        <p:txBody>
          <a:bodyPr/>
          <a:lstStyle/>
          <a:p>
            <a:pPr marL="0" indent="0">
              <a:spcAft>
                <a:spcPts val="400"/>
              </a:spcAft>
              <a:buNone/>
            </a:pPr>
            <a:r>
              <a:rPr kumimoji="0" lang="en-US" sz="1200" b="1" i="0" u="none" strike="noStrike" kern="1200" cap="none" normalizeH="0" baseline="0" noProof="0">
                <a:ln w="3175">
                  <a:noFill/>
                </a:ln>
                <a:effectLst/>
                <a:uLnTx/>
                <a:uFillTx/>
              </a:rPr>
              <a:t>Key Takeaway: </a:t>
            </a:r>
            <a:r>
              <a:rPr kumimoji="0" lang="en-US" sz="1200" b="0" i="0" u="none" strike="noStrike" kern="1200" cap="none" normalizeH="0" baseline="0" noProof="0">
                <a:ln w="3175">
                  <a:noFill/>
                </a:ln>
                <a:effectLst/>
                <a:uLnTx/>
                <a:uFillTx/>
              </a:rPr>
              <a:t>Microsoft is focused on setting an industry leading standard for customer focused security, privacy, and compliance for AI</a:t>
            </a:r>
          </a:p>
          <a:p>
            <a:pPr marL="0" indent="0">
              <a:spcAft>
                <a:spcPts val="400"/>
              </a:spcAft>
              <a:buNone/>
            </a:pPr>
            <a:endParaRPr kumimoji="0" lang="en-US" sz="1200" b="0" i="0" u="none" strike="noStrike" kern="1200" cap="none" normalizeH="0" baseline="0" noProof="0">
              <a:ln w="3175">
                <a:noFill/>
              </a:ln>
              <a:effectLst/>
              <a:uLnTx/>
              <a:uFillTx/>
            </a:endParaRPr>
          </a:p>
          <a:p>
            <a:pPr marL="0" indent="0">
              <a:spcAft>
                <a:spcPts val="400"/>
              </a:spcAft>
              <a:buNone/>
            </a:pPr>
            <a:r>
              <a:rPr kumimoji="0" lang="en-US" sz="1200" b="0" i="0" u="none" strike="noStrike" kern="1200" cap="none" normalizeH="0" baseline="0" noProof="0">
                <a:ln w="3175">
                  <a:noFill/>
                </a:ln>
                <a:effectLst/>
                <a:uLnTx/>
                <a:uFillTx/>
              </a:rPr>
              <a:t>First, your data is </a:t>
            </a:r>
            <a:r>
              <a:rPr kumimoji="0" lang="en-US" sz="1200" b="1" i="0" u="none" strike="noStrike" kern="1200" cap="none" normalizeH="0" baseline="0" noProof="0">
                <a:ln w="3175">
                  <a:noFill/>
                </a:ln>
                <a:effectLst/>
                <a:uLnTx/>
                <a:uFillTx/>
              </a:rPr>
              <a:t>your</a:t>
            </a:r>
            <a:r>
              <a:rPr kumimoji="0" lang="en-US" sz="1200" b="0" i="0" u="none" strike="noStrike" kern="1200" cap="none" normalizeH="0" baseline="0" noProof="0">
                <a:ln w="3175">
                  <a:noFill/>
                </a:ln>
                <a:effectLst/>
                <a:uLnTx/>
                <a:uFillTx/>
              </a:rPr>
              <a:t> data</a:t>
            </a:r>
          </a:p>
          <a:p>
            <a:pPr marL="171450" lvl="0" indent="-171450" defTabSz="850392">
              <a:spcAft>
                <a:spcPts val="400"/>
              </a:spcAft>
              <a:buFont typeface="Arial" panose="020B0604020202020204" pitchFamily="34" charset="0"/>
              <a:buChar char="•"/>
            </a:pPr>
            <a:r>
              <a:rPr lang="en-US" sz="1200" kern="1200"/>
              <a:t>Your data is stored where you </a:t>
            </a:r>
            <a:r>
              <a:rPr lang="en-US" sz="1200" b="1" kern="1200"/>
              <a:t>chose</a:t>
            </a:r>
            <a:r>
              <a:rPr lang="en-US" sz="1200" kern="1200"/>
              <a:t> and is always </a:t>
            </a:r>
            <a:r>
              <a:rPr lang="en-US" sz="1200" b="1" kern="1200"/>
              <a:t>encrypted</a:t>
            </a:r>
            <a:r>
              <a:rPr lang="en-US" sz="1200" kern="1200"/>
              <a:t> at rest.</a:t>
            </a:r>
            <a:endParaRPr lang="en-US" sz="1200"/>
          </a:p>
          <a:p>
            <a:pPr marL="171450" lvl="0" indent="-171450" defTabSz="850392">
              <a:spcAft>
                <a:spcPts val="400"/>
              </a:spcAft>
              <a:buFont typeface="Arial" panose="020B0604020202020204" pitchFamily="34" charset="0"/>
              <a:buChar char="•"/>
            </a:pPr>
            <a:r>
              <a:rPr lang="en-US" sz="1200" kern="1200"/>
              <a:t>Your data </a:t>
            </a:r>
            <a:r>
              <a:rPr lang="en-US" sz="1200" b="1" kern="1200"/>
              <a:t>isn’t used for sales or shared with third parties.</a:t>
            </a:r>
            <a:endParaRPr lang="en-US" sz="1200" b="1"/>
          </a:p>
          <a:p>
            <a:pPr marL="171450" lvl="0" indent="-171450" defTabSz="850392">
              <a:spcAft>
                <a:spcPts val="400"/>
              </a:spcAft>
              <a:buFont typeface="Arial" panose="020B0604020202020204" pitchFamily="34" charset="0"/>
              <a:buChar char="•"/>
            </a:pPr>
            <a:r>
              <a:rPr lang="en-US" sz="1200" kern="1200"/>
              <a:t>Access to systems housing your data is governed by Microsoft’s certified processes.</a:t>
            </a:r>
            <a:endParaRPr kumimoji="0" lang="en-US" sz="1200" b="0" i="0" u="none" strike="noStrike" kern="1200" cap="none" normalizeH="0" baseline="0" noProof="0">
              <a:ln w="3175">
                <a:noFill/>
              </a:ln>
              <a:effectLst/>
              <a:uLnTx/>
              <a:uFillTx/>
              <a:ea typeface="+mj-lt"/>
            </a:endParaRPr>
          </a:p>
          <a:p>
            <a:pPr>
              <a:spcAft>
                <a:spcPts val="400"/>
              </a:spcAft>
            </a:pPr>
            <a:endParaRPr lang="en-US" sz="1200"/>
          </a:p>
          <a:p>
            <a:pPr marL="0" indent="0">
              <a:spcAft>
                <a:spcPts val="400"/>
              </a:spcAft>
              <a:buFont typeface="Wingdings" panose="05000000000000000000" pitchFamily="2" charset="2"/>
              <a:buNone/>
            </a:pPr>
            <a:r>
              <a:rPr lang="en-US" sz="1200">
                <a:ln w="3175">
                  <a:noFill/>
                </a:ln>
                <a:ea typeface="+mj-lt"/>
              </a:rPr>
              <a:t>Next, your data is </a:t>
            </a:r>
            <a:r>
              <a:rPr lang="en-US" sz="1200" b="1">
                <a:ln w="3175">
                  <a:noFill/>
                </a:ln>
                <a:ea typeface="+mj-lt"/>
              </a:rPr>
              <a:t>not</a:t>
            </a:r>
            <a:r>
              <a:rPr lang="en-US" sz="1200">
                <a:ln w="3175">
                  <a:noFill/>
                </a:ln>
              </a:rPr>
              <a:t> </a:t>
            </a:r>
            <a:r>
              <a:rPr lang="en-US" sz="1200">
                <a:ln w="3175">
                  <a:noFill/>
                </a:ln>
                <a:ea typeface="+mj-lt"/>
              </a:rPr>
              <a:t>used to train the foundation AI models</a:t>
            </a:r>
          </a:p>
          <a:p>
            <a:pPr marL="171450" lvl="0" indent="-171450" defTabSz="850392">
              <a:spcAft>
                <a:spcPts val="400"/>
              </a:spcAft>
              <a:buFont typeface="Arial" panose="020B0604020202020204" pitchFamily="34" charset="0"/>
              <a:buChar char="•"/>
            </a:pPr>
            <a:r>
              <a:rPr lang="en-US" sz="1200"/>
              <a:t>Your data is never shared with OpenAI.</a:t>
            </a:r>
          </a:p>
          <a:p>
            <a:pPr marL="171450" lvl="0" indent="-171450" defTabSz="850392">
              <a:spcAft>
                <a:spcPts val="400"/>
              </a:spcAft>
              <a:buFont typeface="Arial" panose="020B0604020202020204" pitchFamily="34" charset="0"/>
              <a:buChar char="•"/>
            </a:pPr>
            <a:r>
              <a:rPr lang="en-US" sz="1200"/>
              <a:t>Azure OpenAI service is stateless and doesn’t retrain using input prompts.</a:t>
            </a:r>
          </a:p>
          <a:p>
            <a:pPr marL="171450" lvl="0" indent="-171450" defTabSz="850392">
              <a:spcAft>
                <a:spcPts val="400"/>
              </a:spcAft>
              <a:buFont typeface="Arial" panose="020B0604020202020204" pitchFamily="34" charset="0"/>
              <a:buChar char="•"/>
            </a:pPr>
            <a:r>
              <a:rPr lang="en-US" sz="1200"/>
              <a:t>Microsoft’s fine tuning and new AI model development leverages data within the bounds of existing customer contracts.</a:t>
            </a:r>
            <a:endParaRPr lang="en-US" sz="1200">
              <a:ln w="3175">
                <a:noFill/>
              </a:ln>
              <a:ea typeface="+mj-lt"/>
            </a:endParaRPr>
          </a:p>
          <a:p>
            <a:pPr marL="228600" lvl="1" indent="0" defTabSz="850392">
              <a:spcAft>
                <a:spcPts val="400"/>
              </a:spcAft>
              <a:buNone/>
            </a:pPr>
            <a:endParaRPr lang="en-US" sz="1200"/>
          </a:p>
          <a:p>
            <a:pPr marL="0" indent="0">
              <a:spcAft>
                <a:spcPts val="400"/>
              </a:spcAft>
              <a:buFont typeface="Wingdings" panose="05000000000000000000" pitchFamily="2" charset="2"/>
              <a:buNone/>
            </a:pPr>
            <a:r>
              <a:rPr lang="en-US" sz="1200">
                <a:ln w="3175">
                  <a:noFill/>
                </a:ln>
                <a:ea typeface="+mj-lt"/>
              </a:rPr>
              <a:t>Finally, your data is protected</a:t>
            </a:r>
            <a:r>
              <a:rPr lang="en-US" sz="1200"/>
              <a:t> </a:t>
            </a:r>
            <a:r>
              <a:rPr lang="en-US" sz="1200">
                <a:ln w="3175">
                  <a:noFill/>
                </a:ln>
                <a:ea typeface="+mj-lt"/>
              </a:rPr>
              <a:t>by the </a:t>
            </a:r>
            <a:r>
              <a:rPr lang="en-US" sz="1200" b="1">
                <a:ln w="3175">
                  <a:noFill/>
                </a:ln>
                <a:ea typeface="+mj-lt"/>
              </a:rPr>
              <a:t>most comprehensive </a:t>
            </a:r>
            <a:r>
              <a:rPr lang="en-US" sz="1200">
                <a:ln w="3175">
                  <a:noFill/>
                </a:ln>
                <a:ea typeface="+mj-lt"/>
              </a:rPr>
              <a:t>enterprise compliance and security controls</a:t>
            </a:r>
          </a:p>
          <a:p>
            <a:pPr marL="171450" lvl="0" indent="-171450" defTabSz="850392">
              <a:spcAft>
                <a:spcPts val="400"/>
              </a:spcAft>
              <a:buFont typeface="Arial" panose="020B0604020202020204" pitchFamily="34" charset="0"/>
              <a:buChar char="•"/>
            </a:pPr>
            <a:r>
              <a:rPr lang="en-US" sz="1200"/>
              <a:t>It runs queries as its user, so it never has elevated privileges.</a:t>
            </a:r>
          </a:p>
          <a:p>
            <a:pPr marL="171450" lvl="0" indent="-171450" defTabSz="850392">
              <a:spcAft>
                <a:spcPts val="400"/>
              </a:spcAft>
              <a:buFont typeface="Arial" panose="020B0604020202020204" pitchFamily="34" charset="0"/>
              <a:buChar char="•"/>
            </a:pPr>
            <a:r>
              <a:rPr lang="en-US" sz="1200"/>
              <a:t>Security Copilot is an Azure production service and is protected by our security controls.</a:t>
            </a:r>
          </a:p>
          <a:p>
            <a:pPr marL="171450" lvl="0" indent="-171450" defTabSz="850392">
              <a:spcAft>
                <a:spcPts val="400"/>
              </a:spcAft>
              <a:buFont typeface="Arial" panose="020B0604020202020204" pitchFamily="34" charset="0"/>
              <a:buChar char="•"/>
            </a:pPr>
            <a:r>
              <a:rPr lang="en-US" sz="1200"/>
              <a:t>Stores only limited data (logs and investigation context) and encrypts all data it uses at rest.</a:t>
            </a:r>
          </a:p>
          <a:p>
            <a:pPr marL="171450" lvl="0" indent="-171450" defTabSz="850392">
              <a:spcAft>
                <a:spcPts val="400"/>
              </a:spcAft>
              <a:buFont typeface="Arial" panose="020B0604020202020204" pitchFamily="34" charset="0"/>
              <a:buChar char="•"/>
            </a:pPr>
            <a:r>
              <a:rPr lang="en-US" sz="1200"/>
              <a:t>Meets Azure production data compliance standards.</a:t>
            </a:r>
          </a:p>
          <a:p>
            <a:pPr marL="171450" lvl="0" indent="-171450" defTabSz="850392">
              <a:spcAft>
                <a:spcPts val="400"/>
              </a:spcAft>
              <a:buFont typeface="Arial" panose="020B0604020202020204" pitchFamily="34" charset="0"/>
              <a:buChar char="•"/>
            </a:pPr>
            <a:endParaRPr lang="en-US" sz="1200"/>
          </a:p>
        </p:txBody>
      </p:sp>
      <p:sp>
        <p:nvSpPr>
          <p:cNvPr id="4" name="Slide Number Placeholder 3"/>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9AF37919-D856-44BC-9CB2-12AC3CD6F7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61729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098675" y="482600"/>
            <a:ext cx="2808288" cy="1579563"/>
          </a:xfrm>
        </p:spPr>
      </p:sp>
      <p:sp>
        <p:nvSpPr>
          <p:cNvPr id="3" name="Notes Placeholder 2"/>
          <p:cNvSpPr>
            <a:spLocks noGrp="1"/>
          </p:cNvSpPr>
          <p:nvPr>
            <p:ph type="body" idx="1"/>
          </p:nvPr>
        </p:nvSpPr>
        <p:spPr>
          <a:xfrm>
            <a:off x="243840" y="2317072"/>
            <a:ext cx="6370320" cy="6552608"/>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a:latin typeface="Segoe UI" panose="020B0502040204020203" pitchFamily="34" charset="0"/>
              </a:rPr>
              <a:t>At Microsoft we believe that the development and deployment of AI must be guided by the creation of an ethical framework. There are six core principles that should guide all work around AI: privacy and security, inclusiveness, accountability, transparency, fairness, and reliability and safety – those are the core principles.</a:t>
            </a:r>
            <a:endParaRPr lang="en-US" sz="1600" b="0" i="0"/>
          </a:p>
          <a:p>
            <a:endParaRPr lang="en-US" sz="1600" b="0" i="0">
              <a:solidFill>
                <a:srgbClr val="000000"/>
              </a:solidFill>
              <a:effectLst/>
              <a:latin typeface="Segoe UI" panose="020B0502040204020203" pitchFamily="34" charset="0"/>
            </a:endParaRPr>
          </a:p>
          <a:p>
            <a:r>
              <a:rPr lang="en-US" sz="1600" b="0" i="0">
                <a:solidFill>
                  <a:srgbClr val="000000"/>
                </a:solidFill>
                <a:effectLst/>
                <a:latin typeface="Segoe UI" panose="020B0502040204020203" pitchFamily="34" charset="0"/>
              </a:rPr>
              <a:t>But it’s not enough to just define these principles – we need to operationalize them at scale as well. </a:t>
            </a:r>
          </a:p>
          <a:p>
            <a:endParaRPr lang="en-US" sz="1600" b="0" i="0">
              <a:solidFill>
                <a:srgbClr val="000000"/>
              </a:solidFill>
              <a:effectLst/>
              <a:latin typeface="Segoe UI" panose="020B0502040204020203" pitchFamily="34" charset="0"/>
              <a:ea typeface="Times New Roman" panose="02020603050405020304" pitchFamily="18" charset="0"/>
            </a:endParaRPr>
          </a:p>
          <a:p>
            <a:r>
              <a:rPr lang="en-US" sz="1600">
                <a:latin typeface="Segoe UI" panose="020B0502040204020203" pitchFamily="34" charset="0"/>
                <a:ea typeface="Times New Roman" panose="02020603050405020304" pitchFamily="18" charset="0"/>
              </a:rPr>
              <a:t>We focus on four key areas to help put these principles into action: </a:t>
            </a:r>
            <a:endParaRPr lang="en-US" sz="1600"/>
          </a:p>
          <a:p>
            <a:pPr marL="349964" indent="-349964">
              <a:lnSpc>
                <a:spcPct val="107000"/>
              </a:lnSpc>
              <a:spcAft>
                <a:spcPts val="816"/>
              </a:spcAft>
              <a:buFont typeface="+mj-lt"/>
              <a:buAutoNum type="arabicPeriod"/>
              <a:tabLst>
                <a:tab pos="466618" algn="l"/>
              </a:tabLst>
            </a:pPr>
            <a:r>
              <a:rPr lang="en-US" sz="1600" b="0">
                <a:latin typeface="Segoe UI" panose="020B0502040204020203" pitchFamily="34" charset="0"/>
                <a:ea typeface="Calibri" panose="020F0502020204030204" pitchFamily="34" charset="0"/>
                <a:cs typeface="Times New Roman" panose="02020603050405020304" pitchFamily="18" charset="0"/>
              </a:rPr>
              <a:t>First, you need governance. </a:t>
            </a:r>
          </a:p>
          <a:p>
            <a:pPr marL="349964" indent="-349964">
              <a:lnSpc>
                <a:spcPct val="107000"/>
              </a:lnSpc>
              <a:spcAft>
                <a:spcPts val="816"/>
              </a:spcAft>
              <a:buFont typeface="+mj-lt"/>
              <a:buAutoNum type="arabicPeriod"/>
              <a:tabLst>
                <a:tab pos="466618" algn="l"/>
              </a:tabLst>
            </a:pPr>
            <a:r>
              <a:rPr lang="en-US" sz="1600" b="0">
                <a:latin typeface="Segoe UI" panose="020B0502040204020203" pitchFamily="34" charset="0"/>
                <a:ea typeface="Calibri" panose="020F0502020204030204" pitchFamily="34" charset="0"/>
                <a:cs typeface="Times New Roman" panose="02020603050405020304" pitchFamily="18" charset="0"/>
              </a:rPr>
              <a:t>Second, you need the rules to standardize AI requirements. </a:t>
            </a:r>
          </a:p>
          <a:p>
            <a:pPr marL="349964" indent="-349964">
              <a:lnSpc>
                <a:spcPct val="107000"/>
              </a:lnSpc>
              <a:spcAft>
                <a:spcPts val="816"/>
              </a:spcAft>
              <a:buFont typeface="+mj-lt"/>
              <a:buAutoNum type="arabicPeriod"/>
              <a:tabLst>
                <a:tab pos="466618" algn="l"/>
              </a:tabLst>
            </a:pPr>
            <a:r>
              <a:rPr lang="en-US" sz="1600" b="0">
                <a:latin typeface="Segoe UI" panose="020B0502040204020203" pitchFamily="34" charset="0"/>
                <a:ea typeface="Calibri" panose="020F0502020204030204" pitchFamily="34" charset="0"/>
                <a:cs typeface="Times New Roman" panose="02020603050405020304" pitchFamily="18" charset="0"/>
              </a:rPr>
              <a:t>Third, you need training and best practices. </a:t>
            </a:r>
          </a:p>
          <a:p>
            <a:pPr marL="349964" indent="-349964">
              <a:lnSpc>
                <a:spcPct val="107000"/>
              </a:lnSpc>
              <a:spcAft>
                <a:spcPts val="816"/>
              </a:spcAft>
              <a:buFont typeface="+mj-lt"/>
              <a:buAutoNum type="arabicPeriod"/>
              <a:tabLst>
                <a:tab pos="466618" algn="l"/>
              </a:tabLst>
            </a:pPr>
            <a:r>
              <a:rPr lang="en-US" sz="1600" b="0">
                <a:latin typeface="Segoe UI" panose="020B0502040204020203" pitchFamily="34" charset="0"/>
                <a:ea typeface="Calibri" panose="020F0502020204030204" pitchFamily="34" charset="0"/>
                <a:cs typeface="Times New Roman" panose="02020603050405020304" pitchFamily="18" charset="0"/>
              </a:rPr>
              <a:t>And fourth, you need the tools for implementation. </a:t>
            </a:r>
          </a:p>
          <a:p>
            <a:pPr marL="349964" indent="-349964">
              <a:lnSpc>
                <a:spcPct val="107000"/>
              </a:lnSpc>
              <a:spcAft>
                <a:spcPts val="816"/>
              </a:spcAft>
              <a:buFont typeface="+mj-lt"/>
              <a:buAutoNum type="arabicPeriod"/>
              <a:tabLst>
                <a:tab pos="466618" algn="l"/>
              </a:tabLst>
            </a:pPr>
            <a:endParaRPr lang="en-US" sz="1600" b="0">
              <a:latin typeface="Segoe UI" panose="020B0502040204020203"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6CC9AB-C7F4-4106-BD7F-6816938D190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739952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pPr marL="0" marR="0" lvl="0" indent="0" algn="l" defTabSz="932742" rtl="0" eaLnBrk="1" fontAlgn="auto" latinLnBrk="0" hangingPunct="1">
              <a:lnSpc>
                <a:spcPct val="90000"/>
              </a:lnSpc>
              <a:spcBef>
                <a:spcPts val="0"/>
              </a:spcBef>
              <a:spcAft>
                <a:spcPts val="340"/>
              </a:spcAft>
              <a:buClrTx/>
              <a:buSzTx/>
              <a:buFontTx/>
              <a:buNone/>
              <a:tabLst/>
              <a:defRPr/>
            </a:pPr>
            <a:r>
              <a:rPr lang="en-US" sz="900" b="1">
                <a:solidFill>
                  <a:srgbClr val="505050"/>
                </a:solidFill>
                <a:latin typeface="Segoe UI"/>
                <a:cs typeface="Segoe UI" pitchFamily="34" charset="0"/>
              </a:rPr>
              <a:t>Key Takeaway: </a:t>
            </a:r>
            <a:r>
              <a:rPr lang="en-US" sz="900">
                <a:solidFill>
                  <a:srgbClr val="505050"/>
                </a:solidFill>
                <a:latin typeface="Segoe UI"/>
                <a:cs typeface="Segoe UI" pitchFamily="34" charset="0"/>
              </a:rPr>
              <a:t>These are the first scenarios Microsoft is focusing on with Security Copilot</a:t>
            </a:r>
          </a:p>
          <a:p>
            <a:endParaRPr lang="en-US"/>
          </a:p>
          <a:p>
            <a:r>
              <a:rPr lang="en-US"/>
              <a:t>Our goal with Security Copilot is to support use cases across security, identity, management, compliance, and more, but for this early access, we are focusing on SOC use cases. The three primary use cases are security posture management, incident response, and security reporting.</a:t>
            </a:r>
          </a:p>
          <a:p>
            <a:endParaRPr lang="en-US"/>
          </a:p>
          <a:p>
            <a:r>
              <a:rPr lang="en-US"/>
              <a:t>Security posture management is the most proactive use cases covered here. Security Copilot delivers information on anything that might expose an organization to a known threat. It then gives the analyst prescriptive guidance on how to protect against those potential vulnerabilities.</a:t>
            </a:r>
          </a:p>
          <a:p>
            <a:endParaRPr lang="en-US"/>
          </a:p>
          <a:p>
            <a:r>
              <a:rPr lang="en-US"/>
              <a:t>In terms of incident response, Security Copilot can quickly surface an incident, enrich it with context from other data sources, assess its scale and impact, and provide information on what the source might be, and again, guide the analyst through the response and remediation steps with guided recommendations. Security Copilot provides single pane of glass visibility by pulling in data from other sources like Defender and Sentinel and then correlating and analyzing that data all together.</a:t>
            </a:r>
          </a:p>
          <a:p>
            <a:endParaRPr lang="en-US"/>
          </a:p>
          <a:p>
            <a:r>
              <a:rPr lang="en-US"/>
              <a:t>And finally security reporting, which may seem trivial at first, is actually something our private preview customers have really seen value in. Things move fast, management wants updates on what’s going on, and by using Security Copilot to deliver customizable reports that are ready to share and easy to consume, analysts are able to focus more on high value tasks pertinent for securing the organization., while still keeping managers and other stakeholders in the loop. What this means tactically is you can ask security copilot in natural language ‘summarize this incident in a single PowerPoint slide’ and it will do just that. I’ll show you that in a bit here.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E36EF7C-DD56-4BCB-8D3F-2654856B392E}"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9624667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724FE22-94F8-4D93-820B-89FCE526CE4F}" type="slidenum">
              <a:rPr lang="en-US" smtClean="0"/>
              <a:t>93</a:t>
            </a:fld>
            <a:endParaRPr lang="en-US"/>
          </a:p>
        </p:txBody>
      </p:sp>
    </p:spTree>
    <p:extLst>
      <p:ext uri="{BB962C8B-B14F-4D97-AF65-F5344CB8AC3E}">
        <p14:creationId xmlns:p14="http://schemas.microsoft.com/office/powerpoint/2010/main" val="325680106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7113" y="463550"/>
            <a:ext cx="2120900" cy="1193800"/>
          </a:xfrm>
        </p:spPr>
      </p:sp>
      <p:sp>
        <p:nvSpPr>
          <p:cNvPr id="3" name="Notes Placeholder 2"/>
          <p:cNvSpPr>
            <a:spLocks noGrp="1"/>
          </p:cNvSpPr>
          <p:nvPr>
            <p:ph type="body" idx="1"/>
          </p:nvPr>
        </p:nvSpPr>
        <p:spPr/>
        <p:txBody>
          <a:bodyPr/>
          <a:lstStyle/>
          <a:p>
            <a:r>
              <a:rPr lang="en-US">
                <a:hlinkClick r:id="rId3"/>
              </a:rPr>
              <a:t>AI Glossary.docx</a:t>
            </a:r>
            <a:endParaRPr lang="en-US"/>
          </a:p>
          <a:p>
            <a:r>
              <a:rPr lang="en-US"/>
              <a:t>AI Glossary: https://microsoft-my.sharepoint-df.com/:w:/r/personal/hemmap_microsoft_com/Documents/Projects/Copilot%20Telemetry/AI%20Glossary.docx?d=wf7e6097c0edf46b888c5c4315a31d4be&amp;csf=1&amp;web=1&amp;e=TcTpZG</a:t>
            </a:r>
          </a:p>
          <a:p>
            <a:endParaRPr lang="en-US"/>
          </a:p>
        </p:txBody>
      </p:sp>
      <p:sp>
        <p:nvSpPr>
          <p:cNvPr id="4" name="Header Placeholder 3"/>
          <p:cNvSpPr>
            <a:spLocks noGrp="1"/>
          </p:cNvSpPr>
          <p:nvPr>
            <p:ph type="hdr" sz="quarter"/>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1079442" marR="0" lvl="0" indent="0" algn="l" defTabSz="948835"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0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12/1/2023 12:04 PM</a:t>
            </a:fld>
            <a:endParaRPr kumimoji="0" lang="en-US" sz="10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2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95</a:t>
            </a:fld>
            <a:endParaRPr kumimoji="0" lang="en-US" sz="2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8818021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1.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31.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31.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31.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8.jpeg"/><Relationship Id="rId1" Type="http://schemas.openxmlformats.org/officeDocument/2006/relationships/slideMaster" Target="../slideMasters/slideMaster31.xml"/><Relationship Id="rId4" Type="http://schemas.openxmlformats.org/officeDocument/2006/relationships/image" Target="../media/image24.jpe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8.jpeg"/><Relationship Id="rId1" Type="http://schemas.openxmlformats.org/officeDocument/2006/relationships/slideMaster" Target="../slideMasters/slideMaster31.xml"/><Relationship Id="rId5" Type="http://schemas.openxmlformats.org/officeDocument/2006/relationships/image" Target="../media/image25.jpeg"/><Relationship Id="rId4" Type="http://schemas.openxmlformats.org/officeDocument/2006/relationships/image" Target="../media/image24.jpeg"/></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Master" Target="../slideMasters/slideMaster31.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31.xml"/><Relationship Id="rId4" Type="http://schemas.openxmlformats.org/officeDocument/2006/relationships/image" Target="../media/image30.jpeg"/></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Master" Target="../slideMasters/slideMaster31.xml"/><Relationship Id="rId5" Type="http://schemas.openxmlformats.org/officeDocument/2006/relationships/image" Target="../media/image34.jpeg"/><Relationship Id="rId4" Type="http://schemas.openxmlformats.org/officeDocument/2006/relationships/image" Target="../media/image33.jpeg"/></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8.jpeg"/><Relationship Id="rId1" Type="http://schemas.openxmlformats.org/officeDocument/2006/relationships/slideMaster" Target="../slideMasters/slideMaster31.xml"/><Relationship Id="rId6" Type="http://schemas.openxmlformats.org/officeDocument/2006/relationships/image" Target="../media/image35.jpeg"/><Relationship Id="rId5" Type="http://schemas.openxmlformats.org/officeDocument/2006/relationships/image" Target="../media/image25.jpeg"/><Relationship Id="rId4" Type="http://schemas.openxmlformats.org/officeDocument/2006/relationships/image" Target="../media/image24.jpeg"/></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8.jpeg"/><Relationship Id="rId1" Type="http://schemas.openxmlformats.org/officeDocument/2006/relationships/slideMaster" Target="../slideMasters/slideMaster31.xml"/><Relationship Id="rId4" Type="http://schemas.openxmlformats.org/officeDocument/2006/relationships/image" Target="../media/image24.jpe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8.jpeg"/><Relationship Id="rId1" Type="http://schemas.openxmlformats.org/officeDocument/2006/relationships/slideMaster" Target="../slideMasters/slideMaster31.xml"/><Relationship Id="rId5" Type="http://schemas.openxmlformats.org/officeDocument/2006/relationships/image" Target="../media/image25.jpeg"/><Relationship Id="rId4" Type="http://schemas.openxmlformats.org/officeDocument/2006/relationships/image" Target="../media/image24.jpeg"/></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slideMaster" Target="../slideMasters/slideMaster31.xml"/><Relationship Id="rId6" Type="http://schemas.openxmlformats.org/officeDocument/2006/relationships/image" Target="../media/image40.jpeg"/><Relationship Id="rId5" Type="http://schemas.openxmlformats.org/officeDocument/2006/relationships/image" Target="../media/image39.jpeg"/><Relationship Id="rId4" Type="http://schemas.openxmlformats.org/officeDocument/2006/relationships/image" Target="../media/image38.jpe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41.emf"/><Relationship Id="rId1" Type="http://schemas.openxmlformats.org/officeDocument/2006/relationships/slideMaster" Target="../slideMasters/slideMaster3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eg"/><Relationship Id="rId1" Type="http://schemas.openxmlformats.org/officeDocument/2006/relationships/slideMaster" Target="../slideMasters/slideMaster24.xml"/><Relationship Id="rId5" Type="http://schemas.openxmlformats.org/officeDocument/2006/relationships/image" Target="../media/image11.svg"/><Relationship Id="rId4" Type="http://schemas.openxmlformats.org/officeDocument/2006/relationships/image" Target="../media/image10.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jpeg"/><Relationship Id="rId1" Type="http://schemas.openxmlformats.org/officeDocument/2006/relationships/slideMaster" Target="../slideMasters/slideMaster30.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jpeg"/><Relationship Id="rId1" Type="http://schemas.openxmlformats.org/officeDocument/2006/relationships/slideMaster" Target="../slideMasters/slideMaster30.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3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0.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0.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0.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0.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0.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0.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30.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3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30.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8.jpeg"/><Relationship Id="rId1" Type="http://schemas.openxmlformats.org/officeDocument/2006/relationships/slideMaster" Target="../slideMasters/slideMaster30.xml"/><Relationship Id="rId4" Type="http://schemas.openxmlformats.org/officeDocument/2006/relationships/image" Target="../media/image24.jpe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8.jpeg"/><Relationship Id="rId1" Type="http://schemas.openxmlformats.org/officeDocument/2006/relationships/slideMaster" Target="../slideMasters/slideMaster30.xml"/><Relationship Id="rId5" Type="http://schemas.openxmlformats.org/officeDocument/2006/relationships/image" Target="../media/image25.jpeg"/><Relationship Id="rId4" Type="http://schemas.openxmlformats.org/officeDocument/2006/relationships/image" Target="../media/image24.jpe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Master" Target="../slideMasters/slideMaster30.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30.xml"/><Relationship Id="rId4" Type="http://schemas.openxmlformats.org/officeDocument/2006/relationships/image" Target="../media/image30.jpe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Master" Target="../slideMasters/slideMaster30.xml"/><Relationship Id="rId5" Type="http://schemas.openxmlformats.org/officeDocument/2006/relationships/image" Target="../media/image34.jpeg"/><Relationship Id="rId4" Type="http://schemas.openxmlformats.org/officeDocument/2006/relationships/image" Target="../media/image33.jpe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8.jpeg"/><Relationship Id="rId1" Type="http://schemas.openxmlformats.org/officeDocument/2006/relationships/slideMaster" Target="../slideMasters/slideMaster30.xml"/><Relationship Id="rId6" Type="http://schemas.openxmlformats.org/officeDocument/2006/relationships/image" Target="../media/image35.jpeg"/><Relationship Id="rId5" Type="http://schemas.openxmlformats.org/officeDocument/2006/relationships/image" Target="../media/image25.jpeg"/><Relationship Id="rId4" Type="http://schemas.openxmlformats.org/officeDocument/2006/relationships/image" Target="../media/image24.jpe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8.jpeg"/><Relationship Id="rId1" Type="http://schemas.openxmlformats.org/officeDocument/2006/relationships/slideMaster" Target="../slideMasters/slideMaster30.xml"/><Relationship Id="rId4" Type="http://schemas.openxmlformats.org/officeDocument/2006/relationships/image" Target="../media/image24.jpe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8.jpeg"/><Relationship Id="rId1" Type="http://schemas.openxmlformats.org/officeDocument/2006/relationships/slideMaster" Target="../slideMasters/slideMaster30.xml"/><Relationship Id="rId5" Type="http://schemas.openxmlformats.org/officeDocument/2006/relationships/image" Target="../media/image25.jpeg"/><Relationship Id="rId4" Type="http://schemas.openxmlformats.org/officeDocument/2006/relationships/image" Target="../media/image24.jpe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slideMaster" Target="../slideMasters/slideMaster30.xml"/><Relationship Id="rId6" Type="http://schemas.openxmlformats.org/officeDocument/2006/relationships/image" Target="../media/image40.jpeg"/><Relationship Id="rId5" Type="http://schemas.openxmlformats.org/officeDocument/2006/relationships/image" Target="../media/image39.jpeg"/><Relationship Id="rId4" Type="http://schemas.openxmlformats.org/officeDocument/2006/relationships/image" Target="../media/image38.jpe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41.emf"/><Relationship Id="rId1" Type="http://schemas.openxmlformats.org/officeDocument/2006/relationships/slideMaster" Target="../slideMasters/slideMaster3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jpeg"/><Relationship Id="rId1" Type="http://schemas.openxmlformats.org/officeDocument/2006/relationships/slideMaster" Target="../slideMasters/slideMaster31.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jpeg"/><Relationship Id="rId1" Type="http://schemas.openxmlformats.org/officeDocument/2006/relationships/slideMaster" Target="../slideMasters/slideMaster31.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3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3" name="Title 2"/>
          <p:cNvSpPr>
            <a:spLocks noGrp="1"/>
          </p:cNvSpPr>
          <p:nvPr>
            <p:ph type="title" hasCustomPrompt="1"/>
          </p:nvPr>
        </p:nvSpPr>
        <p:spPr>
          <a:xfrm>
            <a:off x="337063" y="289513"/>
            <a:ext cx="11655840" cy="899665"/>
          </a:xfrm>
        </p:spPr>
        <p:txBody>
          <a:bodyPr tIns="45720" bIns="45720"/>
          <a:lstStyle>
            <a:lvl1pPr>
              <a:defRPr lang="en-US" sz="3600" b="0" kern="1200" cap="none" spc="0" baseline="0" dirty="0">
                <a:ln w="3175">
                  <a:noFill/>
                </a:ln>
                <a:gradFill>
                  <a:gsLst>
                    <a:gs pos="1250">
                      <a:schemeClr val="accent1"/>
                    </a:gs>
                    <a:gs pos="100000">
                      <a:schemeClr val="accent1"/>
                    </a:gs>
                  </a:gsLst>
                  <a:lin ang="5400000" scaled="0"/>
                </a:gradFill>
                <a:effectLst/>
                <a:latin typeface="+mj-lt"/>
                <a:ea typeface="+mn-ea"/>
                <a:cs typeface="Segoe UI" pitchFamily="34" charset="0"/>
              </a:defRPr>
            </a:lvl1pPr>
          </a:lstStyle>
          <a:p>
            <a:r>
              <a:rPr lang="en-US"/>
              <a:t>Title Text Style</a:t>
            </a:r>
          </a:p>
        </p:txBody>
      </p:sp>
      <p:sp>
        <p:nvSpPr>
          <p:cNvPr id="4" name="Content Placeholder 3"/>
          <p:cNvSpPr>
            <a:spLocks noGrp="1"/>
          </p:cNvSpPr>
          <p:nvPr>
            <p:ph sz="quarter" idx="10" hasCustomPrompt="1"/>
          </p:nvPr>
        </p:nvSpPr>
        <p:spPr>
          <a:xfrm>
            <a:off x="337063" y="1189178"/>
            <a:ext cx="11655078" cy="851323"/>
          </a:xfrm>
        </p:spPr>
        <p:txBody>
          <a:bodyPr/>
          <a:lstStyle>
            <a:lvl1pPr>
              <a:defRPr/>
            </a:lvl1pPr>
            <a:lvl2pPr>
              <a:defRPr/>
            </a:lvl2pPr>
            <a:lvl3pPr>
              <a:defRPr/>
            </a:lvl3pPr>
            <a:lvl4pPr>
              <a:defRPr sz="980" b="0"/>
            </a:lvl4pPr>
            <a:lvl5pPr>
              <a:defRPr sz="980" b="0"/>
            </a:lvl5pPr>
          </a:lstStyle>
          <a:p>
            <a:pPr lvl="0"/>
            <a:r>
              <a:rPr lang="en-US"/>
              <a:t>Subheading text style</a:t>
            </a:r>
          </a:p>
          <a:p>
            <a:pPr lvl="1"/>
            <a:r>
              <a:rPr lang="en-US"/>
              <a:t>Paragraph title text style</a:t>
            </a:r>
          </a:p>
          <a:p>
            <a:pPr lvl="2"/>
            <a:r>
              <a:rPr lang="en-US"/>
              <a:t>Body text style</a:t>
            </a:r>
          </a:p>
        </p:txBody>
      </p:sp>
    </p:spTree>
    <p:extLst>
      <p:ext uri="{BB962C8B-B14F-4D97-AF65-F5344CB8AC3E}">
        <p14:creationId xmlns:p14="http://schemas.microsoft.com/office/powerpoint/2010/main" val="433324589"/>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03695847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Title - Square Photo ">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35C9167-B5C7-4834-AC78-240C8C3EF11E}"/>
              </a:ext>
            </a:extLst>
          </p:cNvPr>
          <p:cNvSpPr>
            <a:spLocks noGrp="1"/>
          </p:cNvSpPr>
          <p:nvPr>
            <p:ph type="title" hasCustomPrompt="1"/>
          </p:nvPr>
        </p:nvSpPr>
        <p:spPr>
          <a:xfrm>
            <a:off x="588263" y="588963"/>
            <a:ext cx="4158362" cy="2535236"/>
          </a:xfrm>
        </p:spPr>
        <p:txBody>
          <a:bodyPr anchor="b"/>
          <a:lstStyle>
            <a:lvl1pPr>
              <a:defRPr/>
            </a:lvl1pPr>
          </a:lstStyle>
          <a:p>
            <a:r>
              <a:rPr lang="en-US"/>
              <a:t>Title square photo layout </a:t>
            </a:r>
          </a:p>
        </p:txBody>
      </p:sp>
      <p:sp>
        <p:nvSpPr>
          <p:cNvPr id="4" name="Text Placeholder 3">
            <a:extLst>
              <a:ext uri="{FF2B5EF4-FFF2-40B4-BE49-F238E27FC236}">
                <a16:creationId xmlns:a16="http://schemas.microsoft.com/office/drawing/2014/main" id="{0E780C89-4FC1-4FE7-AFCA-1C41A1B0944C}"/>
              </a:ext>
            </a:extLst>
          </p:cNvPr>
          <p:cNvSpPr>
            <a:spLocks noGrp="1"/>
          </p:cNvSpPr>
          <p:nvPr>
            <p:ph type="body" sz="quarter" idx="10"/>
          </p:nvPr>
        </p:nvSpPr>
        <p:spPr>
          <a:xfrm>
            <a:off x="584200" y="3535540"/>
            <a:ext cx="4162425" cy="2733497"/>
          </a:xfrm>
        </p:spPr>
        <p:txBody>
          <a:bodyPr/>
          <a:lstStyle>
            <a:lvl1pPr marL="0" indent="0">
              <a:buNone/>
              <a:defRPr sz="2200">
                <a:latin typeface="+mn-lt"/>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
        <p:nvSpPr>
          <p:cNvPr id="5" name="Picture Placeholder" descr="This photo is a 'placeholder' only. Drag or drop your photo here, or click and tap the center to insert a photo.">
            <a:extLst>
              <a:ext uri="{FF2B5EF4-FFF2-40B4-BE49-F238E27FC236}">
                <a16:creationId xmlns:a16="http://schemas.microsoft.com/office/drawing/2014/main" id="{2E18FD0C-FA99-4937-92CD-5CF7F279CD8E}"/>
              </a:ext>
            </a:extLst>
          </p:cNvPr>
          <p:cNvSpPr>
            <a:spLocks noGrp="1"/>
          </p:cNvSpPr>
          <p:nvPr>
            <p:ph type="pic" sz="quarter" idx="11" hasCustomPrompt="1"/>
          </p:nvPr>
        </p:nvSpPr>
        <p:spPr bwMode="ltGray">
          <a:xfrm>
            <a:off x="5334000"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6" name="TextBox 5">
            <a:extLst>
              <a:ext uri="{FF2B5EF4-FFF2-40B4-BE49-F238E27FC236}">
                <a16:creationId xmlns:a16="http://schemas.microsoft.com/office/drawing/2014/main" id="{16BDF4B0-32EF-4DA8-9A83-B73DD831057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4293827836"/>
      </p:ext>
    </p:extLst>
  </p:cSld>
  <p:clrMapOvr>
    <a:masterClrMapping/>
  </p:clrMapOvr>
  <p:transition>
    <p:fade/>
  </p:transition>
  <p:extLst>
    <p:ext uri="{DCECCB84-F9BA-43D5-87BE-67443E8EF086}">
      <p15:sldGuideLst xmlns:p15="http://schemas.microsoft.com/office/powerpoint/2012/main">
        <p15:guide id="2" pos="3360">
          <p15:clr>
            <a:srgbClr val="5ACBF0"/>
          </p15:clr>
        </p15:guide>
        <p15:guide id="7" orient="horz" pos="1968">
          <p15:clr>
            <a:srgbClr val="5ACBF0"/>
          </p15:clr>
        </p15:guide>
        <p15:guide id="8" orient="horz" pos="2226">
          <p15:clr>
            <a:srgbClr val="5ACBF0"/>
          </p15:clr>
        </p15:guide>
        <p15:guide id="10" pos="3729">
          <p15:clr>
            <a:srgbClr val="C35EA4"/>
          </p15:clr>
        </p15:guide>
        <p15:guide id="11" pos="2993">
          <p15:clr>
            <a:srgbClr val="5ACBF0"/>
          </p15:clr>
        </p15:guide>
        <p15:guide id="12" pos="3543">
          <p15:clr>
            <a:srgbClr val="A4A3A4"/>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Square Photo ">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B92DE97-5F35-4963-AC7A-96FEB98062FF}"/>
              </a:ext>
            </a:extLst>
          </p:cNvPr>
          <p:cNvSpPr>
            <a:spLocks noGrp="1"/>
          </p:cNvSpPr>
          <p:nvPr>
            <p:ph type="title"/>
          </p:nvPr>
        </p:nvSpPr>
        <p:spPr>
          <a:xfrm>
            <a:off x="588263" y="585788"/>
            <a:ext cx="4159950" cy="5683249"/>
          </a:xfrm>
        </p:spPr>
        <p:txBody>
          <a:bodyPr anchor="ctr"/>
          <a:lstStyle/>
          <a:p>
            <a:r>
              <a:rPr lang="en-US"/>
              <a:t>Click to edit Master title style</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FEB5B31F-7AD9-4BC6-8D61-62AD8011666E}"/>
              </a:ext>
            </a:extLst>
          </p:cNvPr>
          <p:cNvSpPr>
            <a:spLocks noGrp="1"/>
          </p:cNvSpPr>
          <p:nvPr>
            <p:ph type="pic" sz="quarter" idx="11" hasCustomPrompt="1"/>
          </p:nvPr>
        </p:nvSpPr>
        <p:spPr bwMode="ltGray">
          <a:xfrm>
            <a:off x="5334000"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8A09A47B-FEF5-47F3-B2DD-A73E7C3234AF}"/>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3807681057"/>
      </p:ext>
    </p:extLst>
  </p:cSld>
  <p:clrMapOvr>
    <a:masterClrMapping/>
  </p:clrMapOvr>
  <p:transition>
    <p:fade/>
  </p:transition>
  <p:extLst>
    <p:ext uri="{DCECCB84-F9BA-43D5-87BE-67443E8EF086}">
      <p15:sldGuideLst xmlns:p15="http://schemas.microsoft.com/office/powerpoint/2012/main">
        <p15:guide id="2" pos="3360">
          <p15:clr>
            <a:srgbClr val="5ACBF0"/>
          </p15:clr>
        </p15:guide>
        <p15:guide id="5" orient="horz" pos="2160">
          <p15:clr>
            <a:srgbClr val="5ACBF0"/>
          </p15:clr>
        </p15:guide>
        <p15:guide id="6" pos="2991">
          <p15:clr>
            <a:srgbClr val="5ACBF0"/>
          </p15:clr>
        </p15:guide>
        <p15:guide id="7" pos="3728">
          <p15:clr>
            <a:srgbClr val="C35EA4"/>
          </p15:clr>
        </p15:guide>
        <p15:guide id="8" pos="3544">
          <p15:clr>
            <a:srgbClr val="A4A3A4"/>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Square Photo 2">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4E2C6C6-B442-4DE7-9C6C-405B9005314D}"/>
              </a:ext>
            </a:extLst>
          </p:cNvPr>
          <p:cNvSpPr>
            <a:spLocks noGrp="1"/>
          </p:cNvSpPr>
          <p:nvPr>
            <p:ph type="title" hasCustomPrompt="1"/>
          </p:nvPr>
        </p:nvSpPr>
        <p:spPr>
          <a:xfrm>
            <a:off x="588263" y="2979738"/>
            <a:ext cx="4163125" cy="3289300"/>
          </a:xfrm>
        </p:spPr>
        <p:txBody>
          <a:bodyPr anchor="t"/>
          <a:lstStyle>
            <a:lvl1pPr>
              <a:defRPr sz="2800"/>
            </a:lvl1pPr>
          </a:lstStyle>
          <a:p>
            <a:r>
              <a:rPr lang="en-US"/>
              <a:t>Square photo layout with smaller text</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3EBEAA94-C151-43DE-8A5A-09E8A930427E}"/>
              </a:ext>
            </a:extLst>
          </p:cNvPr>
          <p:cNvSpPr>
            <a:spLocks noGrp="1"/>
          </p:cNvSpPr>
          <p:nvPr>
            <p:ph type="pic" sz="quarter" idx="11" hasCustomPrompt="1"/>
          </p:nvPr>
        </p:nvSpPr>
        <p:spPr bwMode="ltGray">
          <a:xfrm>
            <a:off x="5334000"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6C2F1290-9237-4BEE-AAAC-6708F286265B}"/>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459605606"/>
      </p:ext>
    </p:extLst>
  </p:cSld>
  <p:clrMapOvr>
    <a:masterClrMapping/>
  </p:clrMapOvr>
  <p:transition>
    <p:fade/>
  </p:transition>
  <p:extLst>
    <p:ext uri="{DCECCB84-F9BA-43D5-87BE-67443E8EF086}">
      <p15:sldGuideLst xmlns:p15="http://schemas.microsoft.com/office/powerpoint/2012/main">
        <p15:guide id="2" pos="3360">
          <p15:clr>
            <a:srgbClr val="5ACBF0"/>
          </p15:clr>
        </p15:guide>
        <p15:guide id="3" orient="horz" pos="1877">
          <p15:clr>
            <a:srgbClr val="5ACBF0"/>
          </p15:clr>
        </p15:guide>
        <p15:guide id="4" pos="3731">
          <p15:clr>
            <a:srgbClr val="C35EA4"/>
          </p15:clr>
        </p15:guide>
        <p15:guide id="5" pos="2993">
          <p15:clr>
            <a:srgbClr val="5ACBF0"/>
          </p15:clr>
        </p15:guide>
        <p15:guide id="6" pos="3547">
          <p15:clr>
            <a:srgbClr val="A4A3A4"/>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Photo full bleed lower title">
    <p:spTree>
      <p:nvGrpSpPr>
        <p:cNvPr id="1" name=""/>
        <p:cNvGrpSpPr/>
        <p:nvPr/>
      </p:nvGrpSpPr>
      <p:grpSpPr>
        <a:xfrm>
          <a:off x="0" y="0"/>
          <a:ext cx="0" cy="0"/>
          <a:chOff x="0" y="0"/>
          <a:chExt cx="0" cy="0"/>
        </a:xfrm>
      </p:grpSpPr>
      <p:sp>
        <p:nvSpPr>
          <p:cNvPr id="8" name="Picture Placeholder 7" descr="This photo is a 'placeholder' only. Drag or drop your photo here, or click and tap the center to insert a photo.">
            <a:extLst>
              <a:ext uri="{FF2B5EF4-FFF2-40B4-BE49-F238E27FC236}">
                <a16:creationId xmlns:a16="http://schemas.microsoft.com/office/drawing/2014/main" id="{FA608AEF-BE66-4029-BA63-DA15E89C3291}"/>
              </a:ext>
            </a:extLst>
          </p:cNvPr>
          <p:cNvSpPr>
            <a:spLocks noGrp="1"/>
          </p:cNvSpPr>
          <p:nvPr>
            <p:ph type="pic" sz="quarter" idx="10" hasCustomPrompt="1"/>
          </p:nvPr>
        </p:nvSpPr>
        <p:spPr bwMode="ltGray">
          <a:xfrm>
            <a:off x="0" y="0"/>
            <a:ext cx="12192000" cy="6858000"/>
          </a:xfrm>
          <a:blipFill>
            <a:blip r:embed="rId2"/>
            <a:stretch>
              <a:fillRect/>
            </a:stretch>
          </a:blipFill>
        </p:spPr>
        <p:txBody>
          <a:bodyPr wrap="none" bIns="1554480" anchor="ctr">
            <a:noAutofit/>
          </a:bodyPr>
          <a:lstStyle>
            <a:lvl1pPr marL="0" indent="0" algn="ctr">
              <a:buNone/>
              <a:defRPr sz="1400" b="1">
                <a:solidFill>
                  <a:srgbClr val="000000"/>
                </a:solidFill>
              </a:defRPr>
            </a:lvl1pPr>
          </a:lstStyle>
          <a:p>
            <a:r>
              <a:rPr lang="en-US"/>
              <a:t>Drag &amp; drop your photo here </a:t>
            </a:r>
            <a:br>
              <a:rPr lang="en-US"/>
            </a:br>
            <a:r>
              <a:rPr lang="en-US"/>
              <a:t>or click or tap icon below </a:t>
            </a:r>
            <a:br>
              <a:rPr lang="en-US"/>
            </a:br>
            <a:r>
              <a:rPr lang="en-US"/>
              <a:t>to insert</a:t>
            </a:r>
          </a:p>
        </p:txBody>
      </p:sp>
      <p:sp>
        <p:nvSpPr>
          <p:cNvPr id="3" name="Title 2">
            <a:extLst>
              <a:ext uri="{FF2B5EF4-FFF2-40B4-BE49-F238E27FC236}">
                <a16:creationId xmlns:a16="http://schemas.microsoft.com/office/drawing/2014/main" id="{E033AC47-6988-4AF2-AB7A-F400B9B8392F}"/>
              </a:ext>
            </a:extLst>
          </p:cNvPr>
          <p:cNvSpPr>
            <a:spLocks noGrp="1"/>
          </p:cNvSpPr>
          <p:nvPr>
            <p:ph type="title"/>
          </p:nvPr>
        </p:nvSpPr>
        <p:spPr bwMode="ltGray">
          <a:xfrm>
            <a:off x="0" y="3657600"/>
            <a:ext cx="12192000" cy="3200400"/>
          </a:xfrm>
          <a:gradFill flip="none" rotWithShape="1">
            <a:gsLst>
              <a:gs pos="40000">
                <a:srgbClr val="000000">
                  <a:alpha val="70000"/>
                </a:srgbClr>
              </a:gs>
              <a:gs pos="100000">
                <a:srgbClr val="000000">
                  <a:alpha val="0"/>
                </a:srgbClr>
              </a:gs>
            </a:gsLst>
            <a:lin ang="16200000" scaled="1"/>
            <a:tileRect/>
          </a:gradFill>
        </p:spPr>
        <p:txBody>
          <a:bodyPr lIns="585216" tIns="585216" rIns="585216" bIns="585216" anchor="b" anchorCtr="0">
            <a:noAutofit/>
          </a:bodyPr>
          <a:lstStyle>
            <a:lvl1pPr>
              <a:defRPr sz="3600" spc="0">
                <a:solidFill>
                  <a:srgbClr val="FFFFFF"/>
                </a:solidFill>
              </a:defRPr>
            </a:lvl1pPr>
          </a:lstStyle>
          <a:p>
            <a:r>
              <a:rPr lang="en-US"/>
              <a:t>Click to edit Master title style</a:t>
            </a:r>
          </a:p>
        </p:txBody>
      </p:sp>
      <p:sp>
        <p:nvSpPr>
          <p:cNvPr id="6" name="TextBox 5">
            <a:extLst>
              <a:ext uri="{FF2B5EF4-FFF2-40B4-BE49-F238E27FC236}">
                <a16:creationId xmlns:a16="http://schemas.microsoft.com/office/drawing/2014/main" id="{03F619C2-B134-493A-AB9F-5DE39C929931}"/>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3581800259"/>
      </p:ext>
    </p:extLst>
  </p:cSld>
  <p:clrMapOvr>
    <a:masterClrMapping/>
  </p:clrMapOvr>
  <p:transition>
    <p:fade/>
  </p:transition>
  <p:extLst>
    <p:ext uri="{DCECCB84-F9BA-43D5-87BE-67443E8EF086}">
      <p15:sldGuideLst xmlns:p15="http://schemas.microsoft.com/office/powerpoint/2012/main">
        <p15:guide id="1" orient="horz" pos="2304">
          <p15:clr>
            <a:srgbClr val="5ACBF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Photo full bleed left title">
    <p:spTree>
      <p:nvGrpSpPr>
        <p:cNvPr id="1" name=""/>
        <p:cNvGrpSpPr/>
        <p:nvPr/>
      </p:nvGrpSpPr>
      <p:grpSpPr>
        <a:xfrm>
          <a:off x="0" y="0"/>
          <a:ext cx="0" cy="0"/>
          <a:chOff x="0" y="0"/>
          <a:chExt cx="0" cy="0"/>
        </a:xfrm>
      </p:grpSpPr>
      <p:sp>
        <p:nvSpPr>
          <p:cNvPr id="8" name="Picture Placeholder 7" descr="This photo is a 'placeholder' only. Drag or drop your photo here, or click and tap the center to insert a photo.">
            <a:extLst>
              <a:ext uri="{FF2B5EF4-FFF2-40B4-BE49-F238E27FC236}">
                <a16:creationId xmlns:a16="http://schemas.microsoft.com/office/drawing/2014/main" id="{FA608AEF-BE66-4029-BA63-DA15E89C3291}"/>
              </a:ext>
            </a:extLst>
          </p:cNvPr>
          <p:cNvSpPr>
            <a:spLocks noGrp="1"/>
          </p:cNvSpPr>
          <p:nvPr>
            <p:ph type="pic" sz="quarter" idx="10" hasCustomPrompt="1"/>
          </p:nvPr>
        </p:nvSpPr>
        <p:spPr bwMode="ltGray">
          <a:xfrm>
            <a:off x="0" y="0"/>
            <a:ext cx="12192000" cy="6858000"/>
          </a:xfrm>
          <a:blipFill>
            <a:blip r:embed="rId2"/>
            <a:stretch>
              <a:fillRect/>
            </a:stretch>
          </a:blipFill>
        </p:spPr>
        <p:txBody>
          <a:bodyPr wrap="none" bIns="1554480" anchor="ctr">
            <a:noAutofit/>
          </a:bodyPr>
          <a:lstStyle>
            <a:lvl1pPr marL="0" indent="0" algn="ctr">
              <a:buNone/>
              <a:defRPr sz="1400" b="1">
                <a:solidFill>
                  <a:srgbClr val="000000"/>
                </a:solidFill>
              </a:defRPr>
            </a:lvl1pPr>
          </a:lstStyle>
          <a:p>
            <a:r>
              <a:rPr lang="en-US"/>
              <a:t>Drag &amp; drop your photo here </a:t>
            </a:r>
            <a:br>
              <a:rPr lang="en-US"/>
            </a:br>
            <a:r>
              <a:rPr lang="en-US"/>
              <a:t>or click or tap icon below </a:t>
            </a:r>
            <a:br>
              <a:rPr lang="en-US"/>
            </a:br>
            <a:r>
              <a:rPr lang="en-US"/>
              <a:t>to insert</a:t>
            </a:r>
          </a:p>
        </p:txBody>
      </p:sp>
      <p:sp>
        <p:nvSpPr>
          <p:cNvPr id="3" name="Title 2">
            <a:extLst>
              <a:ext uri="{FF2B5EF4-FFF2-40B4-BE49-F238E27FC236}">
                <a16:creationId xmlns:a16="http://schemas.microsoft.com/office/drawing/2014/main" id="{E033AC47-6988-4AF2-AB7A-F400B9B8392F}"/>
              </a:ext>
            </a:extLst>
          </p:cNvPr>
          <p:cNvSpPr>
            <a:spLocks noGrp="1"/>
          </p:cNvSpPr>
          <p:nvPr>
            <p:ph type="title" hasCustomPrompt="1"/>
          </p:nvPr>
        </p:nvSpPr>
        <p:spPr bwMode="ltGray">
          <a:xfrm>
            <a:off x="-3" y="0"/>
            <a:ext cx="5669280" cy="6858000"/>
          </a:xfrm>
          <a:gradFill flip="none" rotWithShape="1">
            <a:gsLst>
              <a:gs pos="50000">
                <a:srgbClr val="000000">
                  <a:alpha val="70000"/>
                </a:srgbClr>
              </a:gs>
              <a:gs pos="100000">
                <a:srgbClr val="000000">
                  <a:alpha val="0"/>
                </a:srgbClr>
              </a:gs>
            </a:gsLst>
            <a:lin ang="0" scaled="1"/>
            <a:tileRect/>
          </a:gradFill>
        </p:spPr>
        <p:txBody>
          <a:bodyPr lIns="585216" tIns="585216" rIns="585216" bIns="585216" anchor="ctr">
            <a:noAutofit/>
          </a:bodyPr>
          <a:lstStyle>
            <a:lvl1pPr>
              <a:defRPr sz="3600" spc="0">
                <a:solidFill>
                  <a:srgbClr val="FFFFFF"/>
                </a:solidFill>
              </a:defRPr>
            </a:lvl1pPr>
          </a:lstStyle>
          <a:p>
            <a:r>
              <a:rPr lang="en-US"/>
              <a:t>Click to edit </a:t>
            </a:r>
            <a:br>
              <a:rPr lang="en-US"/>
            </a:br>
            <a:r>
              <a:rPr lang="en-US"/>
              <a:t>Master title style</a:t>
            </a:r>
          </a:p>
        </p:txBody>
      </p:sp>
      <p:sp>
        <p:nvSpPr>
          <p:cNvPr id="6" name="TextBox 5">
            <a:extLst>
              <a:ext uri="{FF2B5EF4-FFF2-40B4-BE49-F238E27FC236}">
                <a16:creationId xmlns:a16="http://schemas.microsoft.com/office/drawing/2014/main" id="{1D4894F6-B50F-43E1-83FC-4F2200B2FA65}"/>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395487706"/>
      </p:ext>
    </p:extLst>
  </p:cSld>
  <p:clrMapOvr>
    <a:masterClrMapping/>
  </p:clrMapOvr>
  <p:transition>
    <p:fade/>
  </p:transition>
  <p:extLst>
    <p:ext uri="{DCECCB84-F9BA-43D5-87BE-67443E8EF086}">
      <p15:sldGuideLst xmlns:p15="http://schemas.microsoft.com/office/powerpoint/2012/main">
        <p15:guide id="7" pos="3576">
          <p15:clr>
            <a:srgbClr val="5ACBF0"/>
          </p15:clr>
        </p15:guide>
        <p15:guide id="8" orient="horz" pos="2160">
          <p15:clr>
            <a:srgbClr val="5ACBF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Photo full bleed right title">
    <p:spTree>
      <p:nvGrpSpPr>
        <p:cNvPr id="1" name=""/>
        <p:cNvGrpSpPr/>
        <p:nvPr/>
      </p:nvGrpSpPr>
      <p:grpSpPr>
        <a:xfrm>
          <a:off x="0" y="0"/>
          <a:ext cx="0" cy="0"/>
          <a:chOff x="0" y="0"/>
          <a:chExt cx="0" cy="0"/>
        </a:xfrm>
      </p:grpSpPr>
      <p:sp>
        <p:nvSpPr>
          <p:cNvPr id="8" name="Picture Placeholder 7" descr="This photo is a 'placeholder' only. Drag or drop your photo here, or click and tap the center to insert a photo.">
            <a:extLst>
              <a:ext uri="{FF2B5EF4-FFF2-40B4-BE49-F238E27FC236}">
                <a16:creationId xmlns:a16="http://schemas.microsoft.com/office/drawing/2014/main" id="{FA608AEF-BE66-4029-BA63-DA15E89C3291}"/>
              </a:ext>
            </a:extLst>
          </p:cNvPr>
          <p:cNvSpPr>
            <a:spLocks noGrp="1"/>
          </p:cNvSpPr>
          <p:nvPr>
            <p:ph type="pic" sz="quarter" idx="10" hasCustomPrompt="1"/>
          </p:nvPr>
        </p:nvSpPr>
        <p:spPr bwMode="ltGray">
          <a:xfrm>
            <a:off x="0" y="0"/>
            <a:ext cx="12192000" cy="6858000"/>
          </a:xfrm>
          <a:blipFill>
            <a:blip r:embed="rId2"/>
            <a:stretch>
              <a:fillRect/>
            </a:stretch>
          </a:blipFill>
        </p:spPr>
        <p:txBody>
          <a:bodyPr wrap="none" bIns="1554480" anchor="ctr">
            <a:noAutofit/>
          </a:bodyPr>
          <a:lstStyle>
            <a:lvl1pPr marL="0" indent="0" algn="ctr">
              <a:buNone/>
              <a:defRPr sz="1400" b="1">
                <a:solidFill>
                  <a:srgbClr val="000000"/>
                </a:solidFill>
              </a:defRPr>
            </a:lvl1pPr>
          </a:lstStyle>
          <a:p>
            <a:r>
              <a:rPr lang="en-US"/>
              <a:t>Drag &amp; drop your photo here </a:t>
            </a:r>
            <a:br>
              <a:rPr lang="en-US"/>
            </a:br>
            <a:r>
              <a:rPr lang="en-US"/>
              <a:t>or click or tap icon below </a:t>
            </a:r>
            <a:br>
              <a:rPr lang="en-US"/>
            </a:br>
            <a:r>
              <a:rPr lang="en-US"/>
              <a:t>to insert</a:t>
            </a:r>
          </a:p>
        </p:txBody>
      </p:sp>
      <p:sp>
        <p:nvSpPr>
          <p:cNvPr id="3" name="Title 2">
            <a:extLst>
              <a:ext uri="{FF2B5EF4-FFF2-40B4-BE49-F238E27FC236}">
                <a16:creationId xmlns:a16="http://schemas.microsoft.com/office/drawing/2014/main" id="{E033AC47-6988-4AF2-AB7A-F400B9B8392F}"/>
              </a:ext>
            </a:extLst>
          </p:cNvPr>
          <p:cNvSpPr>
            <a:spLocks noGrp="1"/>
          </p:cNvSpPr>
          <p:nvPr>
            <p:ph type="title" hasCustomPrompt="1"/>
          </p:nvPr>
        </p:nvSpPr>
        <p:spPr bwMode="ltGray">
          <a:xfrm>
            <a:off x="6522720" y="0"/>
            <a:ext cx="5669280" cy="6858000"/>
          </a:xfrm>
          <a:gradFill flip="none" rotWithShape="1">
            <a:gsLst>
              <a:gs pos="50000">
                <a:srgbClr val="000000">
                  <a:alpha val="70000"/>
                </a:srgbClr>
              </a:gs>
              <a:gs pos="100000">
                <a:srgbClr val="000000">
                  <a:alpha val="0"/>
                </a:srgbClr>
              </a:gs>
            </a:gsLst>
            <a:lin ang="10800000" scaled="1"/>
            <a:tileRect/>
          </a:gradFill>
          <a:ln>
            <a:noFill/>
          </a:ln>
        </p:spPr>
        <p:txBody>
          <a:bodyPr lIns="585216" tIns="585216" rIns="585216" bIns="585216" anchor="ctr">
            <a:noAutofit/>
          </a:bodyPr>
          <a:lstStyle>
            <a:lvl1pPr algn="r">
              <a:defRPr sz="3600" spc="0">
                <a:solidFill>
                  <a:srgbClr val="FFFFFF"/>
                </a:solidFill>
              </a:defRPr>
            </a:lvl1pPr>
          </a:lstStyle>
          <a:p>
            <a:r>
              <a:rPr lang="en-US"/>
              <a:t>Click to edit </a:t>
            </a:r>
            <a:br>
              <a:rPr lang="en-US"/>
            </a:br>
            <a:r>
              <a:rPr lang="en-US"/>
              <a:t>Master title style</a:t>
            </a:r>
          </a:p>
        </p:txBody>
      </p:sp>
      <p:sp>
        <p:nvSpPr>
          <p:cNvPr id="6" name="TextBox 5">
            <a:extLst>
              <a:ext uri="{FF2B5EF4-FFF2-40B4-BE49-F238E27FC236}">
                <a16:creationId xmlns:a16="http://schemas.microsoft.com/office/drawing/2014/main" id="{A629011D-E3B4-416F-9D7F-7A99AE49F65A}"/>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615681439"/>
      </p:ext>
    </p:extLst>
  </p:cSld>
  <p:clrMapOvr>
    <a:masterClrMapping/>
  </p:clrMapOvr>
  <p:transition>
    <p:fade/>
  </p:transition>
  <p:extLst>
    <p:ext uri="{DCECCB84-F9BA-43D5-87BE-67443E8EF086}">
      <p15:sldGuideLst xmlns:p15="http://schemas.microsoft.com/office/powerpoint/2012/main">
        <p15:guide id="7" pos="4105">
          <p15:clr>
            <a:srgbClr val="5ACBF0"/>
          </p15:clr>
        </p15:guide>
        <p15:guide id="8" orient="horz" pos="2160">
          <p15:clr>
            <a:srgbClr val="5ACBF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Top horizontal photo and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E01E45-D858-46CB-8C37-2ADA7A8B4F38}"/>
              </a:ext>
            </a:extLst>
          </p:cNvPr>
          <p:cNvSpPr>
            <a:spLocks noGrp="1"/>
          </p:cNvSpPr>
          <p:nvPr>
            <p:ph type="title"/>
          </p:nvPr>
        </p:nvSpPr>
        <p:spPr>
          <a:xfrm>
            <a:off x="588263" y="5157216"/>
            <a:ext cx="11018520" cy="1111822"/>
          </a:xfrm>
        </p:spPr>
        <p:txBody>
          <a:bodyPr anchor="ctr"/>
          <a:lstStyle>
            <a:lvl1pPr algn="ctr">
              <a:defRPr/>
            </a:lvl1pPr>
          </a:lstStyle>
          <a:p>
            <a:r>
              <a:rPr lang="en-US"/>
              <a:t>Click to edit Master title style</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FEB5B31F-7AD9-4BC6-8D61-62AD8011666E}"/>
              </a:ext>
            </a:extLst>
          </p:cNvPr>
          <p:cNvSpPr>
            <a:spLocks noGrp="1"/>
          </p:cNvSpPr>
          <p:nvPr>
            <p:ph type="pic" sz="quarter" idx="11" hasCustomPrompt="1"/>
          </p:nvPr>
        </p:nvSpPr>
        <p:spPr bwMode="ltGray">
          <a:xfrm>
            <a:off x="0" y="0"/>
            <a:ext cx="12192000" cy="4572000"/>
          </a:xfrm>
          <a:blipFill>
            <a:blip r:embed="rId2"/>
            <a:stretch>
              <a:fillRect/>
            </a:stretch>
          </a:blipFill>
        </p:spPr>
        <p:txBody>
          <a:bodyPr vert="horz" wrap="square" lIns="0" tIns="1280160" rIns="0" bIns="0" rtlCol="0" anchor="t" anchorCtr="0">
            <a:noAutofit/>
          </a:bodyPr>
          <a:lstStyle>
            <a:lvl1pPr marL="0" indent="0" algn="ctr">
              <a:buNone/>
              <a:defRPr lang="en-US" sz="14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3A996C37-D0C9-4349-A860-B639C4EB9D5D}"/>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126654997"/>
      </p:ext>
    </p:extLst>
  </p:cSld>
  <p:clrMapOvr>
    <a:masterClrMapping/>
  </p:clrMapOvr>
  <p:transition>
    <p:fade/>
  </p:transition>
  <p:extLst>
    <p:ext uri="{DCECCB84-F9BA-43D5-87BE-67443E8EF086}">
      <p15:sldGuideLst xmlns:p15="http://schemas.microsoft.com/office/powerpoint/2012/main">
        <p15:guide id="5" orient="horz" pos="2880">
          <p15:clr>
            <a:srgbClr val="5ACBF0"/>
          </p15:clr>
        </p15:guide>
        <p15:guide id="6" orient="horz" pos="3600">
          <p15:clr>
            <a:srgbClr val="5ACBF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Bottom horizontal photo and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5563AC-3A0B-4839-A9DC-F00E8E5411A6}"/>
              </a:ext>
            </a:extLst>
          </p:cNvPr>
          <p:cNvSpPr>
            <a:spLocks noGrp="1"/>
          </p:cNvSpPr>
          <p:nvPr>
            <p:ph type="title"/>
          </p:nvPr>
        </p:nvSpPr>
        <p:spPr>
          <a:xfrm>
            <a:off x="588263" y="585788"/>
            <a:ext cx="11018520" cy="1114996"/>
          </a:xfrm>
        </p:spPr>
        <p:txBody>
          <a:bodyPr anchor="ctr"/>
          <a:lstStyle>
            <a:lvl1pPr algn="ctr">
              <a:defRPr/>
            </a:lvl1pPr>
          </a:lstStyle>
          <a:p>
            <a:r>
              <a:rPr lang="en-US"/>
              <a:t>Click to edit Master title style</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FEB5B31F-7AD9-4BC6-8D61-62AD8011666E}"/>
              </a:ext>
            </a:extLst>
          </p:cNvPr>
          <p:cNvSpPr>
            <a:spLocks noGrp="1"/>
          </p:cNvSpPr>
          <p:nvPr>
            <p:ph type="pic" sz="quarter" idx="11" hasCustomPrompt="1"/>
          </p:nvPr>
        </p:nvSpPr>
        <p:spPr bwMode="ltGray">
          <a:xfrm>
            <a:off x="-2381" y="2286000"/>
            <a:ext cx="12192000" cy="4572000"/>
          </a:xfrm>
          <a:blipFill>
            <a:blip r:embed="rId2"/>
            <a:stretch>
              <a:fillRect/>
            </a:stretch>
          </a:blipFill>
        </p:spPr>
        <p:txBody>
          <a:bodyPr vert="horz" wrap="square" lIns="0" tIns="1371600" rIns="0" bIns="0" rtlCol="0" anchor="t" anchorCtr="0">
            <a:noAutofit/>
          </a:bodyPr>
          <a:lstStyle>
            <a:lvl1pPr marL="0" indent="0" algn="ctr">
              <a:buNone/>
              <a:defRPr lang="en-US" sz="14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3D6FDE6F-0F4B-446A-A51F-494FB0996655}"/>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991912074"/>
      </p:ext>
    </p:extLst>
  </p:cSld>
  <p:clrMapOvr>
    <a:masterClrMapping/>
  </p:clrMapOvr>
  <p:transition>
    <p:fade/>
  </p:transition>
  <p:extLst>
    <p:ext uri="{DCECCB84-F9BA-43D5-87BE-67443E8EF086}">
      <p15:sldGuideLst xmlns:p15="http://schemas.microsoft.com/office/powerpoint/2012/main">
        <p15:guide id="5" orient="horz" pos="1440">
          <p15:clr>
            <a:srgbClr val="5ACBF0"/>
          </p15:clr>
        </p15:guide>
        <p15:guide id="6" orient="horz" pos="720">
          <p15:clr>
            <a:srgbClr val="5ACBF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Two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27DCA08-1117-4B11-AEFD-AAB2B33543F9}"/>
              </a:ext>
            </a:extLst>
          </p:cNvPr>
          <p:cNvSpPr>
            <a:spLocks noGrp="1"/>
          </p:cNvSpPr>
          <p:nvPr>
            <p:ph type="title"/>
          </p:nvPr>
        </p:nvSpPr>
        <p:spPr>
          <a:xfrm>
            <a:off x="588263" y="457200"/>
            <a:ext cx="11018520" cy="983234"/>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4199" y="5689600"/>
            <a:ext cx="5367528"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0"/>
            <a:ext cx="5367528" cy="3474720"/>
          </a:xfrm>
          <a:blipFill>
            <a:blip r:embed="rId2"/>
            <a:stretch>
              <a:fillRect/>
            </a:stretch>
          </a:blipFill>
        </p:spPr>
        <p:txBody>
          <a:bodyPr vert="horz" wrap="square" lIns="0" tIns="0" rIns="0" bIns="1005840" rtlCol="0" anchor="ctr" anchorCtr="0">
            <a:noAutofit/>
          </a:bodyPr>
          <a:lstStyle>
            <a:lvl1pPr marL="0" indent="0" algn="ctr">
              <a:buNone/>
              <a:defRPr lang="en-US" sz="10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6241860" y="5689600"/>
            <a:ext cx="5367528"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6239255" y="2025650"/>
            <a:ext cx="5367528" cy="3474720"/>
          </a:xfrm>
          <a:blipFill>
            <a:blip r:embed="rId3"/>
            <a:stretch>
              <a:fillRect/>
            </a:stretch>
          </a:blipFill>
        </p:spPr>
        <p:txBody>
          <a:bodyPr vert="horz" wrap="square" lIns="0" tIns="0" rIns="0" bIns="1005840" rtlCol="0" anchor="ctr" anchorCtr="0">
            <a:noAutofit/>
          </a:bodyPr>
          <a:lstStyle>
            <a:lvl1pPr marL="0" indent="0" algn="ctr">
              <a:buNone/>
              <a:defRPr lang="en-US" sz="10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10" name="TextBox 9">
            <a:extLst>
              <a:ext uri="{FF2B5EF4-FFF2-40B4-BE49-F238E27FC236}">
                <a16:creationId xmlns:a16="http://schemas.microsoft.com/office/drawing/2014/main" id="{CAF59E09-7602-42B9-AB0C-9D1365A9EBB2}"/>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1120418208"/>
      </p:ext>
    </p:extLst>
  </p:cSld>
  <p:clrMapOvr>
    <a:masterClrMapping/>
  </p:clrMapOvr>
  <p:transition>
    <p:fade/>
  </p:transition>
  <p:extLst>
    <p:ext uri="{DCECCB84-F9BA-43D5-87BE-67443E8EF086}">
      <p15:sldGuideLst xmlns:p15="http://schemas.microsoft.com/office/powerpoint/2012/main">
        <p15:guide id="3" orient="horz" pos="3584">
          <p15:clr>
            <a:srgbClr val="5ACBF0"/>
          </p15:clr>
        </p15:guide>
        <p15:guide id="4" orient="horz" pos="1276">
          <p15:clr>
            <a:srgbClr val="5ACBF0"/>
          </p15:clr>
        </p15:guide>
        <p15:guide id="5" orient="horz" pos="288">
          <p15:clr>
            <a:srgbClr val="5ACBF0"/>
          </p15:clr>
        </p15:guide>
        <p15:guide id="6" pos="3749">
          <p15:clr>
            <a:srgbClr val="5ACBF0"/>
          </p15:clr>
        </p15:guide>
        <p15:guide id="7" pos="3931">
          <p15:clr>
            <a:srgbClr val="5ACBF0"/>
          </p15:clr>
        </p15:guide>
        <p15:guide id="8" orient="horz" pos="3464">
          <p15:clr>
            <a:srgbClr val="5ACBF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Three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60F77E-464D-46F7-A8F8-6F281DAB0C7A}"/>
              </a:ext>
            </a:extLst>
          </p:cNvPr>
          <p:cNvSpPr>
            <a:spLocks noGrp="1"/>
          </p:cNvSpPr>
          <p:nvPr>
            <p:ph type="title"/>
          </p:nvPr>
        </p:nvSpPr>
        <p:spPr>
          <a:xfrm>
            <a:off x="588263" y="457200"/>
            <a:ext cx="11018520" cy="983234"/>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2613" y="5689600"/>
            <a:ext cx="3475037"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0"/>
            <a:ext cx="3474720" cy="3474720"/>
          </a:xfrm>
          <a:blipFill>
            <a:blip r:embed="rId2"/>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2" name="Text Placeholder 3">
            <a:extLst>
              <a:ext uri="{FF2B5EF4-FFF2-40B4-BE49-F238E27FC236}">
                <a16:creationId xmlns:a16="http://schemas.microsoft.com/office/drawing/2014/main" id="{7E8A9C08-F392-459F-B90B-EDBF4A830C55}"/>
              </a:ext>
            </a:extLst>
          </p:cNvPr>
          <p:cNvSpPr>
            <a:spLocks noGrp="1"/>
          </p:cNvSpPr>
          <p:nvPr>
            <p:ph type="body" sz="quarter" idx="17"/>
          </p:nvPr>
        </p:nvSpPr>
        <p:spPr>
          <a:xfrm>
            <a:off x="4358640" y="5689600"/>
            <a:ext cx="3475037"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10" name="Picture Placeholder" descr="This photo is a 'placeholder' only. Drag or drop your photo here, or click and tap the center to insert a photo.">
            <a:extLst>
              <a:ext uri="{FF2B5EF4-FFF2-40B4-BE49-F238E27FC236}">
                <a16:creationId xmlns:a16="http://schemas.microsoft.com/office/drawing/2014/main" id="{7E401A97-B3D4-43E4-9B09-8AD4B6B26068}"/>
              </a:ext>
            </a:extLst>
          </p:cNvPr>
          <p:cNvSpPr>
            <a:spLocks noGrp="1"/>
          </p:cNvSpPr>
          <p:nvPr>
            <p:ph type="pic" sz="quarter" idx="14" hasCustomPrompt="1"/>
          </p:nvPr>
        </p:nvSpPr>
        <p:spPr bwMode="ltGray">
          <a:xfrm>
            <a:off x="4358640" y="2025650"/>
            <a:ext cx="3474720" cy="3474720"/>
          </a:xfr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8134351" y="5689600"/>
            <a:ext cx="3475037"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8132063" y="2025650"/>
            <a:ext cx="3474720" cy="3474720"/>
          </a:xfr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Box 13">
            <a:extLst>
              <a:ext uri="{FF2B5EF4-FFF2-40B4-BE49-F238E27FC236}">
                <a16:creationId xmlns:a16="http://schemas.microsoft.com/office/drawing/2014/main" id="{52B36921-D927-4BA6-8891-8AEE9784923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1010046663"/>
      </p:ext>
    </p:extLst>
  </p:cSld>
  <p:clrMapOvr>
    <a:masterClrMapping/>
  </p:clrMapOvr>
  <p:transition>
    <p:fade/>
  </p:transition>
  <p:extLst>
    <p:ext uri="{DCECCB84-F9BA-43D5-87BE-67443E8EF086}">
      <p15:sldGuideLst xmlns:p15="http://schemas.microsoft.com/office/powerpoint/2012/main">
        <p15:guide id="3" orient="horz" pos="3584">
          <p15:clr>
            <a:srgbClr val="5ACBF0"/>
          </p15:clr>
        </p15:guide>
        <p15:guide id="4" orient="horz" pos="1276">
          <p15:clr>
            <a:srgbClr val="5ACBF0"/>
          </p15:clr>
        </p15:guide>
        <p15:guide id="5" orient="horz" pos="288">
          <p15:clr>
            <a:srgbClr val="5ACBF0"/>
          </p15:clr>
        </p15:guide>
        <p15:guide id="6" pos="2557">
          <p15:clr>
            <a:srgbClr val="5ACBF0"/>
          </p15:clr>
        </p15:guide>
        <p15:guide id="7" pos="2744">
          <p15:clr>
            <a:srgbClr val="5ACBF0"/>
          </p15:clr>
        </p15:guide>
        <p15:guide id="8" pos="4936">
          <p15:clr>
            <a:srgbClr val="5ACBF0"/>
          </p15:clr>
        </p15:guide>
        <p15:guide id="9" pos="5123">
          <p15:clr>
            <a:srgbClr val="5ACBF0"/>
          </p15:clr>
        </p15:guide>
        <p15:guide id="10" orient="horz" pos="3465">
          <p15:clr>
            <a:srgbClr val="5ACBF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838201" y="6356351"/>
            <a:ext cx="2743200" cy="365125"/>
          </a:xfrm>
          <a:prstGeom prst="rect">
            <a:avLst/>
          </a:prstGeom>
        </p:spPr>
        <p:txBody>
          <a:bodyPr/>
          <a:lstStyle/>
          <a:p>
            <a:fld id="{CE217F55-31AB-4E26-9A5E-90A312E80B84}" type="datetimeFigureOut">
              <a:rPr lang="en-US" smtClean="0"/>
              <a:t>12/1/2023</a:t>
            </a:fld>
            <a:endParaRPr 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CE658858-C5C6-4282-870E-4ABC59661EE9}" type="slidenum">
              <a:rPr lang="en-US" smtClean="0"/>
              <a:t>‹#›</a:t>
            </a:fld>
            <a:endParaRPr lang="en-US"/>
          </a:p>
        </p:txBody>
      </p:sp>
    </p:spTree>
    <p:extLst>
      <p:ext uri="{BB962C8B-B14F-4D97-AF65-F5344CB8AC3E}">
        <p14:creationId xmlns:p14="http://schemas.microsoft.com/office/powerpoint/2010/main" val="183720956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Four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983234"/>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2613"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0"/>
            <a:ext cx="2532888" cy="2532888"/>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2" name="Text Placeholder 3">
            <a:extLst>
              <a:ext uri="{FF2B5EF4-FFF2-40B4-BE49-F238E27FC236}">
                <a16:creationId xmlns:a16="http://schemas.microsoft.com/office/drawing/2014/main" id="{7E8A9C08-F392-459F-B90B-EDBF4A830C55}"/>
              </a:ext>
            </a:extLst>
          </p:cNvPr>
          <p:cNvSpPr>
            <a:spLocks noGrp="1"/>
          </p:cNvSpPr>
          <p:nvPr>
            <p:ph type="body" sz="quarter" idx="17"/>
          </p:nvPr>
        </p:nvSpPr>
        <p:spPr>
          <a:xfrm>
            <a:off x="3413908"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10" name="Picture Placeholder" descr="This photo is a 'placeholder' only. Drag or drop your photo here, or click and tap the center to insert a photo.">
            <a:extLst>
              <a:ext uri="{FF2B5EF4-FFF2-40B4-BE49-F238E27FC236}">
                <a16:creationId xmlns:a16="http://schemas.microsoft.com/office/drawing/2014/main" id="{7E401A97-B3D4-43E4-9B09-8AD4B6B26068}"/>
              </a:ext>
            </a:extLst>
          </p:cNvPr>
          <p:cNvSpPr>
            <a:spLocks noGrp="1"/>
          </p:cNvSpPr>
          <p:nvPr>
            <p:ph type="pic" sz="quarter" idx="14" hasCustomPrompt="1"/>
          </p:nvPr>
        </p:nvSpPr>
        <p:spPr bwMode="ltGray">
          <a:xfrm>
            <a:off x="3413908" y="2025650"/>
            <a:ext cx="2532888" cy="2532888"/>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6245204"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6245204" y="2025650"/>
            <a:ext cx="2532888" cy="2532888"/>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5" name="Text Placeholder 3">
            <a:extLst>
              <a:ext uri="{FF2B5EF4-FFF2-40B4-BE49-F238E27FC236}">
                <a16:creationId xmlns:a16="http://schemas.microsoft.com/office/drawing/2014/main" id="{38E883C1-8203-4549-AF30-B96AEC45AC68}"/>
              </a:ext>
            </a:extLst>
          </p:cNvPr>
          <p:cNvSpPr>
            <a:spLocks noGrp="1"/>
          </p:cNvSpPr>
          <p:nvPr>
            <p:ph type="body" sz="quarter" idx="20"/>
          </p:nvPr>
        </p:nvSpPr>
        <p:spPr>
          <a:xfrm>
            <a:off x="9076500"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BBD58C33-921C-42F1-9803-1C798DB548C2}"/>
              </a:ext>
            </a:extLst>
          </p:cNvPr>
          <p:cNvSpPr>
            <a:spLocks noGrp="1"/>
          </p:cNvSpPr>
          <p:nvPr>
            <p:ph type="pic" sz="quarter" idx="19" hasCustomPrompt="1"/>
          </p:nvPr>
        </p:nvSpPr>
        <p:spPr bwMode="ltGray">
          <a:xfrm>
            <a:off x="9073895" y="2025650"/>
            <a:ext cx="2532888" cy="2532888"/>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16" name="TextBox 15">
            <a:extLst>
              <a:ext uri="{FF2B5EF4-FFF2-40B4-BE49-F238E27FC236}">
                <a16:creationId xmlns:a16="http://schemas.microsoft.com/office/drawing/2014/main" id="{5CF56B00-AAD4-4F4F-8228-B6CF8367DE0D}"/>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2151801066"/>
      </p:ext>
    </p:extLst>
  </p:cSld>
  <p:clrMapOvr>
    <a:masterClrMapping/>
  </p:clrMapOvr>
  <p:transition>
    <p:fade/>
  </p:transition>
  <p:extLst>
    <p:ext uri="{DCECCB84-F9BA-43D5-87BE-67443E8EF086}">
      <p15:sldGuideLst xmlns:p15="http://schemas.microsoft.com/office/powerpoint/2012/main">
        <p15:guide id="3" orient="horz" pos="2993">
          <p15:clr>
            <a:srgbClr val="5ACBF0"/>
          </p15:clr>
        </p15:guide>
        <p15:guide id="4" orient="horz" pos="1276">
          <p15:clr>
            <a:srgbClr val="5ACBF0"/>
          </p15:clr>
        </p15:guide>
        <p15:guide id="5" orient="horz" pos="288">
          <p15:clr>
            <a:srgbClr val="5ACBF0"/>
          </p15:clr>
        </p15:guide>
        <p15:guide id="6" pos="1963">
          <p15:clr>
            <a:srgbClr val="5ACBF0"/>
          </p15:clr>
        </p15:guide>
        <p15:guide id="7" pos="2150">
          <p15:clr>
            <a:srgbClr val="5ACBF0"/>
          </p15:clr>
        </p15:guide>
        <p15:guide id="8" pos="3746">
          <p15:clr>
            <a:srgbClr val="5ACBF0"/>
          </p15:clr>
        </p15:guide>
        <p15:guide id="9" pos="3934">
          <p15:clr>
            <a:srgbClr val="5ACBF0"/>
          </p15:clr>
        </p15:guide>
        <p15:guide id="10" pos="5530">
          <p15:clr>
            <a:srgbClr val="5ACBF0"/>
          </p15:clr>
        </p15:guide>
        <p15:guide id="11" pos="5716">
          <p15:clr>
            <a:srgbClr val="5ACBF0"/>
          </p15:clr>
        </p15:guide>
        <p15:guide id="12" orient="horz" pos="2870">
          <p15:clr>
            <a:srgbClr val="5ACBF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Two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8"/>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6" y="5334000"/>
            <a:ext cx="4892040" cy="9350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6062472" cy="2807208"/>
          </a:xfrm>
          <a:blipFill>
            <a:blip r:embed="rId2"/>
            <a:stretch>
              <a:fillRect/>
            </a:stretch>
          </a:blipFill>
        </p:spPr>
        <p:txBody>
          <a:bodyPr lIns="0" tIns="0" rIns="0" bIns="73152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6714744" y="5334000"/>
            <a:ext cx="4892040" cy="938212"/>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6129528" y="2286000"/>
            <a:ext cx="6062472" cy="2807208"/>
          </a:xfrm>
          <a:blipFill>
            <a:blip r:embed="rId3"/>
            <a:stretch>
              <a:fillRect/>
            </a:stretch>
          </a:blipFill>
        </p:spPr>
        <p:txBody>
          <a:bodyPr lIns="0" tIns="0" rIns="0" bIns="73152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4" name="TextBox 3">
            <a:extLst>
              <a:ext uri="{FF2B5EF4-FFF2-40B4-BE49-F238E27FC236}">
                <a16:creationId xmlns:a16="http://schemas.microsoft.com/office/drawing/2014/main" id="{6AAE597A-BE1E-6B1F-960D-A90DC95443A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3727255079"/>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4" orient="horz" pos="3209">
          <p15:clr>
            <a:srgbClr val="5ACBF0"/>
          </p15:clr>
        </p15:guide>
        <p15:guide id="5" pos="3826">
          <p15:clr>
            <a:srgbClr val="5ACBF0"/>
          </p15:clr>
        </p15:guide>
        <p15:guide id="6" pos="3859">
          <p15:clr>
            <a:srgbClr val="5ACBF0"/>
          </p15:clr>
        </p15:guide>
        <p15:guide id="11" pos="1910">
          <p15:clr>
            <a:srgbClr val="5ACBF0"/>
          </p15:clr>
        </p15:guide>
        <p15:guide id="12" pos="5770">
          <p15:clr>
            <a:srgbClr val="5ACBF0"/>
          </p15:clr>
        </p15:guide>
        <p15:guide id="13" orient="horz" pos="3360">
          <p15:clr>
            <a:srgbClr val="5ACBF0"/>
          </p15:clr>
        </p15:guide>
        <p15:guide id="14" orient="horz">
          <p15:clr>
            <a:srgbClr val="5ACBF0"/>
          </p15:clr>
        </p15:guide>
        <p15:guide id="15" pos="3451">
          <p15:clr>
            <a:srgbClr val="5ACBF0"/>
          </p15:clr>
        </p15:guide>
        <p15:guide id="16" pos="4229">
          <p15:clr>
            <a:srgbClr val="5ACBF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Three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7"/>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6" y="4800600"/>
            <a:ext cx="2852928" cy="14684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4023360"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4669536" y="4799409"/>
            <a:ext cx="2852928" cy="1472803"/>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4084320" y="2286000"/>
            <a:ext cx="4023360"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8753856" y="4799410"/>
            <a:ext cx="2852928" cy="146962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8168640" y="2286000"/>
            <a:ext cx="4023360"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42B999C7-F5A8-46A6-92C5-AA3BE4E2693D}"/>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1839804127"/>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3" orient="horz" pos="2880">
          <p15:clr>
            <a:srgbClr val="5ACBF0"/>
          </p15:clr>
        </p15:guide>
        <p15:guide id="4" orient="horz" pos="3024">
          <p15:clr>
            <a:srgbClr val="5ACBF0"/>
          </p15:clr>
        </p15:guide>
        <p15:guide id="5" pos="2534">
          <p15:clr>
            <a:srgbClr val="5ACBF0"/>
          </p15:clr>
        </p15:guide>
        <p15:guide id="6" pos="2573">
          <p15:clr>
            <a:srgbClr val="5ACBF0"/>
          </p15:clr>
        </p15:guide>
        <p15:guide id="8" pos="5109">
          <p15:clr>
            <a:srgbClr val="5ACBF0"/>
          </p15:clr>
        </p15:guide>
        <p15:guide id="9" pos="5145">
          <p15:clr>
            <a:srgbClr val="5ACBF0"/>
          </p15:clr>
        </p15:guide>
        <p15:guide id="11" pos="1266">
          <p15:clr>
            <a:srgbClr val="5ACBF0"/>
          </p15:clr>
        </p15:guide>
        <p15:guide id="12" pos="3840">
          <p15:clr>
            <a:srgbClr val="5ACBF0"/>
          </p15:clr>
        </p15:guide>
        <p15:guide id="13" pos="6414">
          <p15:clr>
            <a:srgbClr val="5ACBF0"/>
          </p15:clr>
        </p15:guide>
        <p15:guide id="14" orient="horz" pos="1074">
          <p15:clr>
            <a:srgbClr val="5ACBF0"/>
          </p15:clr>
        </p15:guide>
        <p15:guide id="15" pos="2168">
          <p15:clr>
            <a:srgbClr val="5ACBF0"/>
          </p15:clr>
        </p15:guide>
        <p15:guide id="16" pos="2944">
          <p15:clr>
            <a:srgbClr val="5ACBF0"/>
          </p15:clr>
        </p15:guide>
        <p15:guide id="17" pos="4738">
          <p15:clr>
            <a:srgbClr val="5ACBF0"/>
          </p15:clr>
        </p15:guide>
        <p15:guide id="18" pos="5514">
          <p15:clr>
            <a:srgbClr val="5ACBF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Four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8"/>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6" y="4800600"/>
            <a:ext cx="1828800" cy="14684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2999232"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3649472" y="4799409"/>
            <a:ext cx="1828800" cy="1472803"/>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3064256" y="2286000"/>
            <a:ext cx="2999232"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6713728" y="4799410"/>
            <a:ext cx="1828800" cy="146962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6128512" y="2286000"/>
            <a:ext cx="2999232"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Text Placeholder 3">
            <a:extLst>
              <a:ext uri="{FF2B5EF4-FFF2-40B4-BE49-F238E27FC236}">
                <a16:creationId xmlns:a16="http://schemas.microsoft.com/office/drawing/2014/main" id="{83564109-638C-44E2-AE84-46B44C29FD6C}"/>
              </a:ext>
            </a:extLst>
          </p:cNvPr>
          <p:cNvSpPr>
            <a:spLocks noGrp="1"/>
          </p:cNvSpPr>
          <p:nvPr>
            <p:ph type="body" sz="quarter" idx="20"/>
          </p:nvPr>
        </p:nvSpPr>
        <p:spPr>
          <a:xfrm>
            <a:off x="9777984" y="4799409"/>
            <a:ext cx="1828800" cy="1469629"/>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713AAE36-2045-4D14-87DC-59D4EFCC1500}"/>
              </a:ext>
            </a:extLst>
          </p:cNvPr>
          <p:cNvSpPr>
            <a:spLocks noGrp="1"/>
          </p:cNvSpPr>
          <p:nvPr>
            <p:ph type="pic" sz="quarter" idx="19" hasCustomPrompt="1"/>
          </p:nvPr>
        </p:nvSpPr>
        <p:spPr bwMode="ltGray">
          <a:xfrm>
            <a:off x="9192768" y="2286000"/>
            <a:ext cx="2999232" cy="2286000"/>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B2FE569B-F817-467C-8BAC-558CE9824DBA}"/>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3053375390"/>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3" orient="horz" pos="2880">
          <p15:clr>
            <a:srgbClr val="5ACBF0"/>
          </p15:clr>
        </p15:guide>
        <p15:guide id="4" orient="horz" pos="3024">
          <p15:clr>
            <a:srgbClr val="5ACBF0"/>
          </p15:clr>
        </p15:guide>
        <p15:guide id="5" pos="1890">
          <p15:clr>
            <a:srgbClr val="5ACBF0"/>
          </p15:clr>
        </p15:guide>
        <p15:guide id="6" pos="1930">
          <p15:clr>
            <a:srgbClr val="5ACBF0"/>
          </p15:clr>
        </p15:guide>
        <p15:guide id="7" pos="5749">
          <p15:clr>
            <a:srgbClr val="5ACBF0"/>
          </p15:clr>
        </p15:guide>
        <p15:guide id="8" pos="3820">
          <p15:clr>
            <a:srgbClr val="5ACBF0"/>
          </p15:clr>
        </p15:guide>
        <p15:guide id="9" pos="3860">
          <p15:clr>
            <a:srgbClr val="5ACBF0"/>
          </p15:clr>
        </p15:guide>
        <p15:guide id="10" pos="5789">
          <p15:clr>
            <a:srgbClr val="5ACBF0"/>
          </p15:clr>
        </p15:guide>
        <p15:guide id="11" pos="944">
          <p15:clr>
            <a:srgbClr val="5ACBF0"/>
          </p15:clr>
        </p15:guide>
        <p15:guide id="12" pos="2876">
          <p15:clr>
            <a:srgbClr val="5ACBF0"/>
          </p15:clr>
        </p15:guide>
        <p15:guide id="13" pos="4807">
          <p15:clr>
            <a:srgbClr val="5ACBF0"/>
          </p15:clr>
        </p15:guide>
        <p15:guide id="14" pos="6736">
          <p15:clr>
            <a:srgbClr val="5ACBF0"/>
          </p15:clr>
        </p15:guide>
        <p15:guide id="15" orient="horz">
          <p15:clr>
            <a:srgbClr val="5ACBF0"/>
          </p15:clr>
        </p15:guide>
        <p15:guide id="16" pos="1524">
          <p15:clr>
            <a:srgbClr val="5ACBF0"/>
          </p15:clr>
        </p15:guide>
        <p15:guide id="17" pos="2298">
          <p15:clr>
            <a:srgbClr val="5ACBF0"/>
          </p15:clr>
        </p15:guide>
        <p15:guide id="18" pos="3450">
          <p15:clr>
            <a:srgbClr val="5ACBF0"/>
          </p15:clr>
        </p15:guide>
        <p15:guide id="19" pos="4230">
          <p15:clr>
            <a:srgbClr val="5ACBF0"/>
          </p15:clr>
        </p15:guide>
        <p15:guide id="20" pos="5380">
          <p15:clr>
            <a:srgbClr val="5ACBF0"/>
          </p15:clr>
        </p15:guide>
        <p15:guide id="21" pos="6156">
          <p15:clr>
            <a:srgbClr val="5ACBF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Five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8"/>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292608" y="4800600"/>
            <a:ext cx="1801368" cy="14684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2386584"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2743962" y="4799409"/>
            <a:ext cx="1801368" cy="1472803"/>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2451354" y="2286000"/>
            <a:ext cx="2386584"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5195316" y="4799410"/>
            <a:ext cx="1801368" cy="146962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4902708" y="2286000"/>
            <a:ext cx="2386584"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Text Placeholder 3">
            <a:extLst>
              <a:ext uri="{FF2B5EF4-FFF2-40B4-BE49-F238E27FC236}">
                <a16:creationId xmlns:a16="http://schemas.microsoft.com/office/drawing/2014/main" id="{83564109-638C-44E2-AE84-46B44C29FD6C}"/>
              </a:ext>
            </a:extLst>
          </p:cNvPr>
          <p:cNvSpPr>
            <a:spLocks noGrp="1"/>
          </p:cNvSpPr>
          <p:nvPr>
            <p:ph type="body" sz="quarter" idx="20"/>
          </p:nvPr>
        </p:nvSpPr>
        <p:spPr>
          <a:xfrm>
            <a:off x="7646670" y="4799409"/>
            <a:ext cx="1801368" cy="1469629"/>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713AAE36-2045-4D14-87DC-59D4EFCC1500}"/>
              </a:ext>
            </a:extLst>
          </p:cNvPr>
          <p:cNvSpPr>
            <a:spLocks noGrp="1"/>
          </p:cNvSpPr>
          <p:nvPr>
            <p:ph type="pic" sz="quarter" idx="19" hasCustomPrompt="1"/>
          </p:nvPr>
        </p:nvSpPr>
        <p:spPr bwMode="ltGray">
          <a:xfrm>
            <a:off x="7354062" y="2286000"/>
            <a:ext cx="2386584" cy="2286000"/>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21" name="Text Placeholder 3">
            <a:extLst>
              <a:ext uri="{FF2B5EF4-FFF2-40B4-BE49-F238E27FC236}">
                <a16:creationId xmlns:a16="http://schemas.microsoft.com/office/drawing/2014/main" id="{5B1B6F72-F14C-40F1-8B29-8620AA34DC63}"/>
              </a:ext>
            </a:extLst>
          </p:cNvPr>
          <p:cNvSpPr>
            <a:spLocks noGrp="1"/>
          </p:cNvSpPr>
          <p:nvPr>
            <p:ph type="body" sz="quarter" idx="22"/>
          </p:nvPr>
        </p:nvSpPr>
        <p:spPr>
          <a:xfrm>
            <a:off x="10098024" y="4799409"/>
            <a:ext cx="1801368" cy="1469629"/>
          </a:xfrm>
        </p:spPr>
        <p:txBody>
          <a:bodyPr/>
          <a:lstStyle>
            <a:lvl1pPr marL="0" indent="0" algn="ctr">
              <a:spcBef>
                <a:spcPts val="0"/>
              </a:spcBef>
              <a:buNone/>
              <a:defRPr sz="1800">
                <a:latin typeface="+mj-lt"/>
              </a:defRPr>
            </a:lvl1pPr>
          </a:lstStyle>
          <a:p>
            <a:pPr lvl="0"/>
            <a:r>
              <a:rPr lang="en-US"/>
              <a:t>Click to edit Master text styles</a:t>
            </a:r>
          </a:p>
        </p:txBody>
      </p:sp>
      <p:sp>
        <p:nvSpPr>
          <p:cNvPr id="20" name="Picture Placeholder" descr="This photo is a 'placeholder' only. Drag or drop your photo here, or click and tap the center to insert a photo.">
            <a:extLst>
              <a:ext uri="{FF2B5EF4-FFF2-40B4-BE49-F238E27FC236}">
                <a16:creationId xmlns:a16="http://schemas.microsoft.com/office/drawing/2014/main" id="{2AD682C7-20D7-4ED0-99A7-C8530DAC8612}"/>
              </a:ext>
            </a:extLst>
          </p:cNvPr>
          <p:cNvSpPr>
            <a:spLocks noGrp="1"/>
          </p:cNvSpPr>
          <p:nvPr>
            <p:ph type="pic" sz="quarter" idx="21" hasCustomPrompt="1"/>
          </p:nvPr>
        </p:nvSpPr>
        <p:spPr bwMode="ltGray">
          <a:xfrm>
            <a:off x="9805416" y="2286000"/>
            <a:ext cx="2386584" cy="2286000"/>
          </a:xfrm>
          <a:blipFill>
            <a:blip r:embed="rId6"/>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B2FE569B-F817-467C-8BAC-558CE9824DBA}"/>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1897845425"/>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3" orient="horz" pos="2880">
          <p15:clr>
            <a:srgbClr val="5ACBF0"/>
          </p15:clr>
        </p15:guide>
        <p15:guide id="4" orient="horz" pos="3024">
          <p15:clr>
            <a:srgbClr val="5ACBF0"/>
          </p15:clr>
        </p15:guide>
        <p15:guide id="8" pos="4631">
          <p15:clr>
            <a:srgbClr val="5ACBF0"/>
          </p15:clr>
        </p15:guide>
        <p15:guide id="9" pos="4593">
          <p15:clr>
            <a:srgbClr val="5ACBF0"/>
          </p15:clr>
        </p15:guide>
        <p15:guide id="10" pos="6134">
          <p15:clr>
            <a:srgbClr val="5ACBF0"/>
          </p15:clr>
        </p15:guide>
        <p15:guide id="11" pos="1323">
          <p15:clr>
            <a:srgbClr val="5ACBF0"/>
          </p15:clr>
        </p15:guide>
        <p15:guide id="12" pos="2865">
          <p15:clr>
            <a:srgbClr val="5ACBF0"/>
          </p15:clr>
        </p15:guide>
        <p15:guide id="13" pos="4815">
          <p15:clr>
            <a:srgbClr val="5ACBF0"/>
          </p15:clr>
        </p15:guide>
        <p15:guide id="14" pos="6361">
          <p15:clr>
            <a:srgbClr val="5ACBF0"/>
          </p15:clr>
        </p15:guide>
        <p15:guide id="15" orient="horz">
          <p15:clr>
            <a:srgbClr val="5ACBF0"/>
          </p15:clr>
        </p15:guide>
        <p15:guide id="16" pos="1727">
          <p15:clr>
            <a:srgbClr val="5ACBF0"/>
          </p15:clr>
        </p15:guide>
        <p15:guide id="17" pos="2294">
          <p15:clr>
            <a:srgbClr val="5ACBF0"/>
          </p15:clr>
        </p15:guide>
        <p15:guide id="18" pos="3273">
          <p15:clr>
            <a:srgbClr val="5ACBF0"/>
          </p15:clr>
        </p15:guide>
        <p15:guide id="19" pos="4411">
          <p15:clr>
            <a:srgbClr val="5ACBF0"/>
          </p15:clr>
        </p15:guide>
        <p15:guide id="21" pos="6179">
          <p15:clr>
            <a:srgbClr val="5ACBF0"/>
          </p15:clr>
        </p15:guide>
        <p15:guide id="22" pos="1501">
          <p15:clr>
            <a:srgbClr val="5ACBF0"/>
          </p15:clr>
        </p15:guide>
        <p15:guide id="23" pos="1543">
          <p15:clr>
            <a:srgbClr val="5ACBF0"/>
          </p15:clr>
        </p15:guide>
        <p15:guide id="24" pos="3049">
          <p15:clr>
            <a:srgbClr val="5ACBF0"/>
          </p15:clr>
        </p15:guide>
        <p15:guide id="25" pos="3088">
          <p15:clr>
            <a:srgbClr val="5ACBF0"/>
          </p15:clr>
        </p15:guide>
        <p15:guide id="26" pos="5954">
          <p15:clr>
            <a:srgbClr val="5ACBF0"/>
          </p15:clr>
        </p15:guide>
        <p15:guide id="27" pos="3840">
          <p15:clr>
            <a:srgbClr val="5ACBF0"/>
          </p15:clr>
        </p15:guide>
        <p15:guide id="28" pos="5386">
          <p15:clr>
            <a:srgbClr val="5ACBF0"/>
          </p15:clr>
        </p15:guide>
        <p15:guide id="29" pos="753">
          <p15:clr>
            <a:srgbClr val="5ACBF0"/>
          </p15:clr>
        </p15:guide>
        <p15:guide id="30" pos="6927">
          <p15:clr>
            <a:srgbClr val="5ACBF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Three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263" y="588962"/>
            <a:ext cx="11018520" cy="1115568"/>
          </a:xfrm>
        </p:spPr>
        <p:txBody>
          <a:bodyPr anchor="ctr"/>
          <a:lstStyle>
            <a:lvl1pPr algn="ctr">
              <a:defRPr/>
            </a:lvl1pPr>
          </a:lstStyle>
          <a:p>
            <a:r>
              <a:rPr lang="en-US"/>
              <a:t>Click to edit Master title style</a:t>
            </a: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2037906" y="2286000"/>
            <a:ext cx="2313432" cy="2313432"/>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2037906"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4939284" y="2286000"/>
            <a:ext cx="2313432" cy="2313432"/>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4939284"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7840663" y="2286000"/>
            <a:ext cx="2313432" cy="2313432"/>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7840663"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20" name="TextBox 19">
            <a:extLst>
              <a:ext uri="{FF2B5EF4-FFF2-40B4-BE49-F238E27FC236}">
                <a16:creationId xmlns:a16="http://schemas.microsoft.com/office/drawing/2014/main" id="{0D6AFB7A-35B4-4881-AB50-D112482166B1}"/>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1913958430"/>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3024">
          <p15:clr>
            <a:srgbClr val="5ACBF0"/>
          </p15:clr>
        </p15:guide>
        <p15:guide id="3" pos="3840">
          <p15:clr>
            <a:srgbClr val="5ACBF0"/>
          </p15:clr>
        </p15:guide>
        <p15:guide id="4" pos="1283">
          <p15:clr>
            <a:srgbClr val="5ACBF0"/>
          </p15:clr>
        </p15:guide>
        <p15:guide id="5" pos="5666">
          <p15:clr>
            <a:srgbClr val="5ACBF0"/>
          </p15:clr>
        </p15:guide>
        <p15:guide id="6" pos="2741">
          <p15:clr>
            <a:srgbClr val="5ACBF0"/>
          </p15:clr>
        </p15:guide>
        <p15:guide id="7" pos="2012">
          <p15:clr>
            <a:srgbClr val="5ACBF0"/>
          </p15:clr>
        </p15:guide>
        <p15:guide id="8" pos="3109">
          <p15:clr>
            <a:srgbClr val="5ACBF0"/>
          </p15:clr>
        </p15:guide>
        <p15:guide id="9" pos="4570">
          <p15:clr>
            <a:srgbClr val="5ACBF0"/>
          </p15:clr>
        </p15:guide>
        <p15:guide id="11" pos="6397">
          <p15:clr>
            <a:srgbClr val="5ACBF0"/>
          </p15:clr>
        </p15:guide>
        <p15:guide id="12" orient="horz" pos="1440">
          <p15:clr>
            <a:srgbClr val="5ACBF0"/>
          </p15:clr>
        </p15:guide>
        <p15:guide id="13" pos="4938">
          <p15:clr>
            <a:srgbClr val="5ACBF0"/>
          </p15:clr>
        </p15:guide>
        <p15:guide id="14" orient="horz" pos="2894">
          <p15:clr>
            <a:srgbClr val="5ACBF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Four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263" y="583007"/>
            <a:ext cx="11018520" cy="1115568"/>
          </a:xfrm>
        </p:spPr>
        <p:txBody>
          <a:bodyPr anchor="ctr"/>
          <a:lstStyle>
            <a:lvl1pPr algn="ctr">
              <a:defRPr/>
            </a:lvl1pPr>
          </a:lstStyle>
          <a:p>
            <a:r>
              <a:rPr lang="en-US"/>
              <a:t>Click to edit Master title style</a:t>
            </a: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584200" y="2286000"/>
            <a:ext cx="2313432" cy="2313432"/>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584200"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3487250" y="2286000"/>
            <a:ext cx="2313432" cy="2313432"/>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3487250"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6390300" y="2286000"/>
            <a:ext cx="2313432" cy="2313432"/>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6390300"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F78E1D3B-7D6F-4EFD-9EB2-E1A27309D6AF}"/>
              </a:ext>
            </a:extLst>
          </p:cNvPr>
          <p:cNvSpPr>
            <a:spLocks noGrp="1" noChangeAspect="1"/>
          </p:cNvSpPr>
          <p:nvPr>
            <p:ph type="pic" sz="quarter" idx="21" hasCustomPrompt="1"/>
          </p:nvPr>
        </p:nvSpPr>
        <p:spPr bwMode="ltGray">
          <a:xfrm>
            <a:off x="9293351" y="2286000"/>
            <a:ext cx="2313432" cy="2313432"/>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2" name="Text Placeholder 3">
            <a:extLst>
              <a:ext uri="{FF2B5EF4-FFF2-40B4-BE49-F238E27FC236}">
                <a16:creationId xmlns:a16="http://schemas.microsoft.com/office/drawing/2014/main" id="{3BB2FF62-05DC-462E-808C-4DDE1C65392C}"/>
              </a:ext>
            </a:extLst>
          </p:cNvPr>
          <p:cNvSpPr>
            <a:spLocks noGrp="1"/>
          </p:cNvSpPr>
          <p:nvPr>
            <p:ph type="body" sz="quarter" idx="22"/>
          </p:nvPr>
        </p:nvSpPr>
        <p:spPr>
          <a:xfrm>
            <a:off x="9293351"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3" name="TextBox 2">
            <a:extLst>
              <a:ext uri="{FF2B5EF4-FFF2-40B4-BE49-F238E27FC236}">
                <a16:creationId xmlns:a16="http://schemas.microsoft.com/office/drawing/2014/main" id="{67A72D6D-004C-4F57-AD34-F1019A756073}"/>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3170178500"/>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3024">
          <p15:clr>
            <a:srgbClr val="5ACBF0"/>
          </p15:clr>
        </p15:guide>
        <p15:guide id="3" pos="4025">
          <p15:clr>
            <a:srgbClr val="5ACBF0"/>
          </p15:clr>
        </p15:guide>
        <p15:guide id="5" pos="5854">
          <p15:clr>
            <a:srgbClr val="5ACBF0"/>
          </p15:clr>
        </p15:guide>
        <p15:guide id="7" pos="3654">
          <p15:clr>
            <a:srgbClr val="5ACBF0"/>
          </p15:clr>
        </p15:guide>
        <p15:guide id="8" pos="2195">
          <p15:clr>
            <a:srgbClr val="5ACBF0"/>
          </p15:clr>
        </p15:guide>
        <p15:guide id="10" pos="2926">
          <p15:clr>
            <a:srgbClr val="5ACBF0"/>
          </p15:clr>
        </p15:guide>
        <p15:guide id="11" pos="4756">
          <p15:clr>
            <a:srgbClr val="5ACBF0"/>
          </p15:clr>
        </p15:guide>
        <p15:guide id="12" pos="6581">
          <p15:clr>
            <a:srgbClr val="5ACBF0"/>
          </p15:clr>
        </p15:guide>
        <p15:guide id="13" pos="1097">
          <p15:clr>
            <a:srgbClr val="5ACBF0"/>
          </p15:clr>
        </p15:guide>
        <p15:guide id="14" orient="horz" pos="1440">
          <p15:clr>
            <a:srgbClr val="5ACBF0"/>
          </p15:clr>
        </p15:guide>
        <p15:guide id="15" pos="1826">
          <p15:clr>
            <a:srgbClr val="5ACBF0"/>
          </p15:clr>
        </p15:guide>
        <p15:guide id="18" pos="5483">
          <p15:clr>
            <a:srgbClr val="5ACBF0"/>
          </p15:clr>
        </p15:guide>
        <p15:guide id="19" orient="horz" pos="2898">
          <p15:clr>
            <a:srgbClr val="5ACBF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Five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263" y="583007"/>
            <a:ext cx="11018520" cy="1115568"/>
          </a:xfrm>
        </p:spPr>
        <p:txBody>
          <a:bodyPr anchor="ctr"/>
          <a:lstStyle>
            <a:lvl1pPr algn="ctr">
              <a:defRPr/>
            </a:lvl1pPr>
          </a:lstStyle>
          <a:p>
            <a:r>
              <a:rPr lang="en-US"/>
              <a:t>Click to edit Master title style</a:t>
            </a: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584200" y="2286000"/>
            <a:ext cx="1737360" cy="1737360"/>
          </a:xfrm>
          <a:prstGeom prst="ellipse">
            <a:avLst/>
          </a:prstGeom>
          <a:blipFill>
            <a:blip r:embed="rId2"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584200"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2905506" y="2286000"/>
            <a:ext cx="1737360" cy="1737360"/>
          </a:xfrm>
          <a:prstGeom prst="ellipse">
            <a:avLst/>
          </a:prstGeom>
          <a:blipFill>
            <a:blip r:embed="rId3"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2905506"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5227320" y="2286000"/>
            <a:ext cx="1737360" cy="1737360"/>
          </a:xfrm>
          <a:prstGeom prst="ellipse">
            <a:avLst/>
          </a:prstGeom>
          <a:blipFill>
            <a:blip r:embed="rId4"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5227320" y="4235451"/>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F78E1D3B-7D6F-4EFD-9EB2-E1A27309D6AF}"/>
              </a:ext>
            </a:extLst>
          </p:cNvPr>
          <p:cNvSpPr>
            <a:spLocks noGrp="1" noChangeAspect="1"/>
          </p:cNvSpPr>
          <p:nvPr>
            <p:ph type="pic" sz="quarter" idx="21" hasCustomPrompt="1"/>
          </p:nvPr>
        </p:nvSpPr>
        <p:spPr bwMode="ltGray">
          <a:xfrm>
            <a:off x="7548118" y="2286000"/>
            <a:ext cx="1737360" cy="1737360"/>
          </a:xfrm>
          <a:prstGeom prst="ellipse">
            <a:avLst/>
          </a:prstGeom>
          <a:blipFill>
            <a:blip r:embed="rId5"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insert44</a:t>
            </a:r>
          </a:p>
        </p:txBody>
      </p:sp>
      <p:sp>
        <p:nvSpPr>
          <p:cNvPr id="12" name="Text Placeholder 3">
            <a:extLst>
              <a:ext uri="{FF2B5EF4-FFF2-40B4-BE49-F238E27FC236}">
                <a16:creationId xmlns:a16="http://schemas.microsoft.com/office/drawing/2014/main" id="{3BB2FF62-05DC-462E-808C-4DDE1C65392C}"/>
              </a:ext>
            </a:extLst>
          </p:cNvPr>
          <p:cNvSpPr>
            <a:spLocks noGrp="1"/>
          </p:cNvSpPr>
          <p:nvPr>
            <p:ph type="body" sz="quarter" idx="22"/>
          </p:nvPr>
        </p:nvSpPr>
        <p:spPr>
          <a:xfrm>
            <a:off x="7548118"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E4DC3400-0B11-4EA0-9B8D-6FADE6964F37}"/>
              </a:ext>
            </a:extLst>
          </p:cNvPr>
          <p:cNvSpPr>
            <a:spLocks noGrp="1" noChangeAspect="1"/>
          </p:cNvSpPr>
          <p:nvPr>
            <p:ph type="pic" sz="quarter" idx="23" hasCustomPrompt="1"/>
          </p:nvPr>
        </p:nvSpPr>
        <p:spPr bwMode="ltGray">
          <a:xfrm>
            <a:off x="9869423" y="2286000"/>
            <a:ext cx="1737360" cy="1737360"/>
          </a:xfrm>
          <a:prstGeom prst="ellipse">
            <a:avLst/>
          </a:prstGeom>
          <a:blipFill>
            <a:blip r:embed="rId6"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Text Placeholder 3">
            <a:extLst>
              <a:ext uri="{FF2B5EF4-FFF2-40B4-BE49-F238E27FC236}">
                <a16:creationId xmlns:a16="http://schemas.microsoft.com/office/drawing/2014/main" id="{133C357E-ECC0-485F-9033-5D4DEC8774BB}"/>
              </a:ext>
            </a:extLst>
          </p:cNvPr>
          <p:cNvSpPr>
            <a:spLocks noGrp="1"/>
          </p:cNvSpPr>
          <p:nvPr>
            <p:ph type="body" sz="quarter" idx="24"/>
          </p:nvPr>
        </p:nvSpPr>
        <p:spPr>
          <a:xfrm>
            <a:off x="9869423"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3" name="TextBox 2">
            <a:extLst>
              <a:ext uri="{FF2B5EF4-FFF2-40B4-BE49-F238E27FC236}">
                <a16:creationId xmlns:a16="http://schemas.microsoft.com/office/drawing/2014/main" id="{67A72D6D-004C-4F57-AD34-F1019A756073}"/>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1968119998"/>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2664">
          <p15:clr>
            <a:srgbClr val="5ACBF0"/>
          </p15:clr>
        </p15:guide>
        <p15:guide id="3" pos="6216">
          <p15:clr>
            <a:srgbClr val="5ACBF0"/>
          </p15:clr>
        </p15:guide>
        <p15:guide id="5" pos="5850">
          <p15:clr>
            <a:srgbClr val="5ACBF0"/>
          </p15:clr>
        </p15:guide>
        <p15:guide id="7" pos="4392">
          <p15:clr>
            <a:srgbClr val="5ACBF0"/>
          </p15:clr>
        </p15:guide>
        <p15:guide id="8" pos="3292">
          <p15:clr>
            <a:srgbClr val="5ACBF0"/>
          </p15:clr>
        </p15:guide>
        <p15:guide id="10" pos="2926">
          <p15:clr>
            <a:srgbClr val="5ACBF0"/>
          </p15:clr>
        </p15:guide>
        <p15:guide id="11" pos="4754">
          <p15:clr>
            <a:srgbClr val="5ACBF0"/>
          </p15:clr>
        </p15:guide>
        <p15:guide id="13" pos="1464">
          <p15:clr>
            <a:srgbClr val="5ACBF0"/>
          </p15:clr>
        </p15:guide>
        <p15:guide id="14" orient="horz" pos="1440">
          <p15:clr>
            <a:srgbClr val="5ACBF0"/>
          </p15:clr>
        </p15:guide>
        <p15:guide id="15" pos="1830">
          <p15:clr>
            <a:srgbClr val="5ACBF0"/>
          </p15:clr>
        </p15:guide>
        <p15:guide id="16" orient="horz" pos="2533">
          <p15:clr>
            <a:srgbClr val="5ACBF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Title and text side by s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5C076-3B78-4451-8068-576892A08E9C}"/>
              </a:ext>
            </a:extLst>
          </p:cNvPr>
          <p:cNvSpPr>
            <a:spLocks noGrp="1"/>
          </p:cNvSpPr>
          <p:nvPr>
            <p:ph type="title" hasCustomPrompt="1"/>
          </p:nvPr>
        </p:nvSpPr>
        <p:spPr>
          <a:xfrm>
            <a:off x="585216" y="2309812"/>
            <a:ext cx="3182027" cy="3959225"/>
          </a:xfrm>
        </p:spPr>
        <p:txBody>
          <a:bodyPr anchor="t"/>
          <a:lstStyle>
            <a:lvl1pPr>
              <a:defRPr>
                <a:solidFill>
                  <a:schemeClr val="tx1"/>
                </a:solidFill>
              </a:defRPr>
            </a:lvl1pPr>
          </a:lstStyle>
          <a:p>
            <a:r>
              <a:rPr lang="en-US"/>
              <a:t>Title</a:t>
            </a:r>
          </a:p>
        </p:txBody>
      </p:sp>
      <p:sp>
        <p:nvSpPr>
          <p:cNvPr id="7" name="Text Placeholder 2">
            <a:extLst>
              <a:ext uri="{FF2B5EF4-FFF2-40B4-BE49-F238E27FC236}">
                <a16:creationId xmlns:a16="http://schemas.microsoft.com/office/drawing/2014/main" id="{7E9DBFD9-3E1E-4F19-AF15-56780F9C7927}"/>
              </a:ext>
            </a:extLst>
          </p:cNvPr>
          <p:cNvSpPr>
            <a:spLocks noGrp="1"/>
          </p:cNvSpPr>
          <p:nvPr>
            <p:ph type="body" sz="quarter" idx="11"/>
          </p:nvPr>
        </p:nvSpPr>
        <p:spPr>
          <a:xfrm>
            <a:off x="4356100" y="2309812"/>
            <a:ext cx="7253288" cy="3959223"/>
          </a:xfrm>
        </p:spPr>
        <p:txBody>
          <a:bodyPr anchor="t"/>
          <a:lstStyle>
            <a:lvl1pPr marL="231775" indent="-231775">
              <a:spcAft>
                <a:spcPts val="600"/>
              </a:spcAft>
              <a:buFont typeface="Wingdings" panose="05000000000000000000" pitchFamily="2" charset="2"/>
              <a:buChar char=""/>
              <a:defRPr/>
            </a:lvl1pPr>
          </a:lstStyle>
          <a:p>
            <a:pPr lvl="0"/>
            <a:r>
              <a:rPr lang="en-US"/>
              <a:t>Click to edit Master text styles</a:t>
            </a:r>
          </a:p>
        </p:txBody>
      </p:sp>
      <p:cxnSp>
        <p:nvCxnSpPr>
          <p:cNvPr id="5" name="Straight Connector 4">
            <a:extLst>
              <a:ext uri="{FF2B5EF4-FFF2-40B4-BE49-F238E27FC236}">
                <a16:creationId xmlns:a16="http://schemas.microsoft.com/office/drawing/2014/main" id="{C35867F2-3994-4092-B53B-5792FEE69887}"/>
              </a:ext>
              <a:ext uri="{C183D7F6-B498-43B3-948B-1728B52AA6E4}">
                <adec:decorative xmlns:adec="http://schemas.microsoft.com/office/drawing/2017/decorative" val="1"/>
              </a:ext>
            </a:extLst>
          </p:cNvPr>
          <p:cNvCxnSpPr>
            <a:cxnSpLocks/>
          </p:cNvCxnSpPr>
          <p:nvPr/>
        </p:nvCxnSpPr>
        <p:spPr>
          <a:xfrm>
            <a:off x="585216" y="2019300"/>
            <a:ext cx="3182112" cy="0"/>
          </a:xfrm>
          <a:prstGeom prst="line">
            <a:avLst/>
          </a:prstGeom>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49D8AF80-CAD5-4055-80AD-0B31EBCB52A9}"/>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cxnSp>
        <p:nvCxnSpPr>
          <p:cNvPr id="8" name="Straight Connector 7">
            <a:extLst>
              <a:ext uri="{FF2B5EF4-FFF2-40B4-BE49-F238E27FC236}">
                <a16:creationId xmlns:a16="http://schemas.microsoft.com/office/drawing/2014/main" id="{DF1A9F7D-F14E-4BCE-9EB4-D9EF47B67809}"/>
              </a:ext>
              <a:ext uri="{C183D7F6-B498-43B3-948B-1728B52AA6E4}">
                <adec:decorative xmlns:adec="http://schemas.microsoft.com/office/drawing/2017/decorative" val="1"/>
              </a:ext>
            </a:extLst>
          </p:cNvPr>
          <p:cNvCxnSpPr>
            <a:cxnSpLocks/>
          </p:cNvCxnSpPr>
          <p:nvPr/>
        </p:nvCxnSpPr>
        <p:spPr>
          <a:xfrm>
            <a:off x="4354523" y="2019300"/>
            <a:ext cx="7254865" cy="0"/>
          </a:xfrm>
          <a:prstGeom prst="line">
            <a:avLst/>
          </a:prstGeom>
          <a:ln w="19050">
            <a:solidFill>
              <a:schemeClr val="tx1">
                <a:alpha val="3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2737036"/>
      </p:ext>
    </p:extLst>
  </p:cSld>
  <p:clrMapOvr>
    <a:masterClrMapping/>
  </p:clrMapOvr>
  <p:transition>
    <p:fade/>
  </p:transition>
  <p:extLst>
    <p:ext uri="{DCECCB84-F9BA-43D5-87BE-67443E8EF086}">
      <p15:sldGuideLst xmlns:p15="http://schemas.microsoft.com/office/powerpoint/2012/main">
        <p15:guide id="13" pos="2744">
          <p15:clr>
            <a:srgbClr val="5ACBF0"/>
          </p15:clr>
        </p15:guide>
        <p15:guide id="29" orient="horz" pos="1272">
          <p15:clr>
            <a:srgbClr val="5ACBF0"/>
          </p15:clr>
        </p15:guide>
        <p15:guide id="30" pos="2376">
          <p15:clr>
            <a:srgbClr val="5ACBF0"/>
          </p15:clr>
        </p15:guide>
        <p15:guide id="32" orient="horz" pos="1455">
          <p15:clr>
            <a:srgbClr val="5ACBF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Title and text side by sid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5C076-3B78-4451-8068-576892A08E9C}"/>
              </a:ext>
            </a:extLst>
          </p:cNvPr>
          <p:cNvSpPr>
            <a:spLocks noGrp="1"/>
          </p:cNvSpPr>
          <p:nvPr>
            <p:ph type="title" hasCustomPrompt="1"/>
          </p:nvPr>
        </p:nvSpPr>
        <p:spPr>
          <a:xfrm>
            <a:off x="588263" y="585788"/>
            <a:ext cx="3182027" cy="5683250"/>
          </a:xfrm>
        </p:spPr>
        <p:txBody>
          <a:bodyPr anchor="ctr"/>
          <a:lstStyle>
            <a:lvl1pPr>
              <a:defRPr/>
            </a:lvl1pPr>
          </a:lstStyle>
          <a:p>
            <a:r>
              <a:rPr lang="en-US"/>
              <a:t>Title</a:t>
            </a:r>
          </a:p>
        </p:txBody>
      </p:sp>
      <p:sp>
        <p:nvSpPr>
          <p:cNvPr id="3" name="Text Placeholder 2">
            <a:extLst>
              <a:ext uri="{FF2B5EF4-FFF2-40B4-BE49-F238E27FC236}">
                <a16:creationId xmlns:a16="http://schemas.microsoft.com/office/drawing/2014/main" id="{A4015781-2431-48C9-AEF1-52FBD41AF3FC}"/>
              </a:ext>
            </a:extLst>
          </p:cNvPr>
          <p:cNvSpPr>
            <a:spLocks noGrp="1"/>
          </p:cNvSpPr>
          <p:nvPr>
            <p:ph type="body" sz="quarter" idx="11"/>
          </p:nvPr>
        </p:nvSpPr>
        <p:spPr>
          <a:xfrm>
            <a:off x="4941888" y="585788"/>
            <a:ext cx="6667500" cy="5683249"/>
          </a:xfrm>
        </p:spPr>
        <p:txBody>
          <a:bodyPr anchor="ctr"/>
          <a:lstStyle>
            <a:lvl1pPr marL="231775" indent="-231775">
              <a:spcAft>
                <a:spcPts val="600"/>
              </a:spcAft>
              <a:buFont typeface="Wingdings" panose="05000000000000000000" pitchFamily="2" charset="2"/>
              <a:buChar char=""/>
              <a:defRPr/>
            </a:lvl1pPr>
          </a:lstStyle>
          <a:p>
            <a:pPr lvl="0"/>
            <a:r>
              <a:rPr lang="en-US"/>
              <a:t>Click to edit Master text styles</a:t>
            </a:r>
          </a:p>
        </p:txBody>
      </p:sp>
      <p:cxnSp>
        <p:nvCxnSpPr>
          <p:cNvPr id="5" name="Straight Connector 4">
            <a:extLst>
              <a:ext uri="{FF2B5EF4-FFF2-40B4-BE49-F238E27FC236}">
                <a16:creationId xmlns:a16="http://schemas.microsoft.com/office/drawing/2014/main" id="{C35867F2-3994-4092-B53B-5792FEE69887}"/>
              </a:ext>
              <a:ext uri="{C183D7F6-B498-43B3-948B-1728B52AA6E4}">
                <adec:decorative xmlns:adec="http://schemas.microsoft.com/office/drawing/2017/decorative" val="1"/>
              </a:ext>
            </a:extLst>
          </p:cNvPr>
          <p:cNvCxnSpPr/>
          <p:nvPr/>
        </p:nvCxnSpPr>
        <p:spPr>
          <a:xfrm>
            <a:off x="4356100" y="2578100"/>
            <a:ext cx="0" cy="1701800"/>
          </a:xfrm>
          <a:prstGeom prst="line">
            <a:avLst/>
          </a:prstGeom>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A1DC2181-37AB-40A3-B61C-1DE7DBB57D63}"/>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130425274"/>
      </p:ext>
    </p:extLst>
  </p:cSld>
  <p:clrMapOvr>
    <a:masterClrMapping/>
  </p:clrMapOvr>
  <p:transition>
    <p:fade/>
  </p:transition>
  <p:extLst>
    <p:ext uri="{DCECCB84-F9BA-43D5-87BE-67443E8EF086}">
      <p15:sldGuideLst xmlns:p15="http://schemas.microsoft.com/office/powerpoint/2012/main">
        <p15:guide id="13" pos="2744">
          <p15:clr>
            <a:srgbClr val="5ACBF0"/>
          </p15:clr>
        </p15:guide>
        <p15:guide id="29" orient="horz" pos="2160">
          <p15:clr>
            <a:srgbClr val="5ACBF0"/>
          </p15:clr>
        </p15:guide>
        <p15:guide id="30" pos="2376">
          <p15:clr>
            <a:srgbClr val="5ACBF0"/>
          </p15:clr>
        </p15:guide>
        <p15:guide id="31" pos="3113">
          <p15:clr>
            <a:srgbClr val="5ACBF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mall title - half page">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4B2500C4-B436-4E3A-8A91-A02448A774DB}"/>
              </a:ext>
            </a:extLst>
          </p:cNvPr>
          <p:cNvSpPr>
            <a:spLocks noGrp="1"/>
          </p:cNvSpPr>
          <p:nvPr>
            <p:ph type="title"/>
          </p:nvPr>
        </p:nvSpPr>
        <p:spPr>
          <a:xfrm>
            <a:off x="584200" y="457200"/>
            <a:ext cx="5508419" cy="372410"/>
          </a:xfrm>
        </p:spPr>
        <p:txBody>
          <a:bodyPr tIns="64008"/>
          <a:lstStyle>
            <a:lvl1pPr>
              <a:defRPr sz="2000" spc="0">
                <a:latin typeface="+mj-lt"/>
                <a:cs typeface="Segoe UI" panose="020B0502040204020203" pitchFamily="34" charset="0"/>
              </a:defRPr>
            </a:lvl1pPr>
          </a:lstStyle>
          <a:p>
            <a:r>
              <a:rPr lang="en-US"/>
              <a:t>Click to edit Master title style</a:t>
            </a:r>
          </a:p>
        </p:txBody>
      </p:sp>
    </p:spTree>
    <p:extLst>
      <p:ext uri="{BB962C8B-B14F-4D97-AF65-F5344CB8AC3E}">
        <p14:creationId xmlns:p14="http://schemas.microsoft.com/office/powerpoint/2010/main" val="98144825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52">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guide id="31" pos="3840">
          <p15:clr>
            <a:srgbClr val="5ACBF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Developer Code Layout">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0636FE-845C-418D-82A1-1DA6DB73D781}"/>
              </a:ext>
            </a:extLst>
          </p:cNvPr>
          <p:cNvSpPr>
            <a:spLocks noGrp="1"/>
          </p:cNvSpPr>
          <p:nvPr>
            <p:ph type="title"/>
          </p:nvPr>
        </p:nvSpPr>
        <p:spPr/>
        <p:txBody>
          <a:bodyPr anchor="ctr"/>
          <a:lstStyle/>
          <a:p>
            <a:r>
              <a:rPr lang="en-US"/>
              <a:t>Click to edit Master title style</a:t>
            </a:r>
          </a:p>
        </p:txBody>
      </p:sp>
      <p:sp>
        <p:nvSpPr>
          <p:cNvPr id="6" name="Rectangle 5">
            <a:extLst>
              <a:ext uri="{FF2B5EF4-FFF2-40B4-BE49-F238E27FC236}">
                <a16:creationId xmlns:a16="http://schemas.microsoft.com/office/drawing/2014/main" id="{182D46E0-16CE-40B0-8623-F82D5D410958}"/>
              </a:ext>
              <a:ext uri="{C183D7F6-B498-43B3-948B-1728B52AA6E4}">
                <adec:decorative xmlns:adec="http://schemas.microsoft.com/office/drawing/2017/decorative" val="1"/>
              </a:ext>
            </a:extLst>
          </p:cNvPr>
          <p:cNvSpPr/>
          <p:nvPr/>
        </p:nvSpPr>
        <p:spPr bwMode="auto">
          <a:xfrm>
            <a:off x="0" y="1436688"/>
            <a:ext cx="12192000" cy="542131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8" name="Text Placeholder 14">
            <a:extLst>
              <a:ext uri="{FF2B5EF4-FFF2-40B4-BE49-F238E27FC236}">
                <a16:creationId xmlns:a16="http://schemas.microsoft.com/office/drawing/2014/main" id="{44977AB6-1D7E-4858-A2EA-BF86577C3990}"/>
              </a:ext>
            </a:extLst>
          </p:cNvPr>
          <p:cNvSpPr>
            <a:spLocks noGrp="1"/>
          </p:cNvSpPr>
          <p:nvPr>
            <p:ph type="body" sz="quarter" idx="13" hasCustomPrompt="1"/>
          </p:nvPr>
        </p:nvSpPr>
        <p:spPr>
          <a:xfrm>
            <a:off x="0" y="1436688"/>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5" name="Text Placeholder 4" descr="This layout should only be used for developer code. The font used is a monospace font which is ideal for showing code.">
            <a:extLst>
              <a:ext uri="{FF2B5EF4-FFF2-40B4-BE49-F238E27FC236}">
                <a16:creationId xmlns:a16="http://schemas.microsoft.com/office/drawing/2014/main" id="{BA9F61CF-FF79-485A-A6C8-A1952EFD58AE}"/>
              </a:ext>
            </a:extLst>
          </p:cNvPr>
          <p:cNvSpPr>
            <a:spLocks noGrp="1"/>
          </p:cNvSpPr>
          <p:nvPr>
            <p:ph type="body" sz="quarter" idx="10"/>
          </p:nvPr>
        </p:nvSpPr>
        <p:spPr>
          <a:xfrm>
            <a:off x="588263" y="2099310"/>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553" indent="0">
              <a:buNone/>
              <a:tabLst>
                <a:tab pos="344488" algn="l"/>
              </a:tabLst>
              <a:defRPr sz="2400">
                <a:solidFill>
                  <a:schemeClr val="tx1"/>
                </a:solidFill>
                <a:latin typeface="Consolas" panose="020B0609020204030204" pitchFamily="49" charset="0"/>
                <a:cs typeface="Consolas" panose="020B0609020204030204" pitchFamily="49" charset="0"/>
              </a:defRPr>
            </a:lvl2pPr>
            <a:lvl3pPr marL="584607" indent="0">
              <a:buNone/>
              <a:tabLst>
                <a:tab pos="569913" algn="l"/>
              </a:tabLst>
              <a:defRPr sz="2400">
                <a:solidFill>
                  <a:schemeClr val="tx1"/>
                </a:solidFill>
                <a:latin typeface="Consolas" panose="020B0609020204030204" pitchFamily="49" charset="0"/>
                <a:cs typeface="Consolas" panose="020B0609020204030204" pitchFamily="49" charset="0"/>
              </a:defRPr>
            </a:lvl3pPr>
            <a:lvl4pPr marL="814563" indent="0">
              <a:buNone/>
              <a:tabLst>
                <a:tab pos="800100" algn="l"/>
              </a:tabLst>
              <a:defRPr sz="2400">
                <a:solidFill>
                  <a:schemeClr val="tx1"/>
                </a:solidFill>
                <a:latin typeface="Consolas" panose="020B0609020204030204" pitchFamily="49" charset="0"/>
                <a:cs typeface="Consolas" panose="020B0609020204030204" pitchFamily="49" charset="0"/>
              </a:defRPr>
            </a:lvl4pPr>
            <a:lvl5pPr marL="1050997" indent="0">
              <a:buNone/>
              <a:tabLst>
                <a:tab pos="1028700" algn="l"/>
              </a:tabLst>
              <a:defRPr sz="2400">
                <a:solidFill>
                  <a:schemeClr val="tx1"/>
                </a:solidFill>
                <a:latin typeface="Consolas" panose="020B0609020204030204" pitchFamily="49" charset="0"/>
                <a:cs typeface="Consolas" panose="020B0609020204030204" pitchFamily="49" charset="0"/>
              </a:defRPr>
            </a:lvl5pPr>
          </a:lstStyle>
          <a:p>
            <a:pPr lvl="0"/>
            <a:r>
              <a:rPr lang="en-US"/>
              <a:t>Click to edit Master text styles</a:t>
            </a:r>
          </a:p>
        </p:txBody>
      </p:sp>
    </p:spTree>
    <p:extLst>
      <p:ext uri="{BB962C8B-B14F-4D97-AF65-F5344CB8AC3E}">
        <p14:creationId xmlns:p14="http://schemas.microsoft.com/office/powerpoint/2010/main" val="2439557389"/>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1322">
          <p15:clr>
            <a:srgbClr val="5ACBF0"/>
          </p15:clr>
        </p15:guide>
        <p15:guide id="2" orient="horz" pos="905">
          <p15:clr>
            <a:srgbClr val="5ACBF0"/>
          </p15:clr>
        </p15:guide>
        <p15:guide id="3" orient="horz" pos="288">
          <p15:clr>
            <a:srgbClr val="5ACBF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Code Bottom">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1845FFD-6B9A-4013-932A-5E4D7E849D10}"/>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19" name="Text Placeholder 3">
            <a:extLst>
              <a:ext uri="{FF2B5EF4-FFF2-40B4-BE49-F238E27FC236}">
                <a16:creationId xmlns:a16="http://schemas.microsoft.com/office/drawing/2014/main" id="{7B17F8BB-3610-1A4F-9E76-B12E706A5517}"/>
              </a:ext>
            </a:extLst>
          </p:cNvPr>
          <p:cNvSpPr>
            <a:spLocks noGrp="1"/>
          </p:cNvSpPr>
          <p:nvPr>
            <p:ph type="body" sz="quarter" idx="10" hasCustomPrompt="1"/>
          </p:nvPr>
        </p:nvSpPr>
        <p:spPr>
          <a:xfrm>
            <a:off x="586390" y="1230681"/>
            <a:ext cx="11018520" cy="369332"/>
          </a:xfrm>
        </p:spPr>
        <p:txBody>
          <a:bodyPr wrap="square">
            <a:spAutoFit/>
          </a:bodyPr>
          <a:lstStyle>
            <a:lvl1pPr marL="0" indent="0">
              <a:spcBef>
                <a:spcPts val="600"/>
              </a:spcBef>
              <a:spcAft>
                <a:spcPts val="0"/>
              </a:spcAft>
              <a:buNone/>
              <a:defRPr sz="2400">
                <a:solidFill>
                  <a:schemeClr val="tx1"/>
                </a:solidFill>
                <a:latin typeface="+mn-lt"/>
                <a:cs typeface="Segoe UI" panose="020B0502040204020203" pitchFamily="34" charset="0"/>
              </a:defRPr>
            </a:lvl1pPr>
            <a:lvl2pPr marL="228531" indent="0">
              <a:buNone/>
              <a:defRPr sz="240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
        <p:nvSpPr>
          <p:cNvPr id="5" name="Rectangle 4">
            <a:extLst>
              <a:ext uri="{FF2B5EF4-FFF2-40B4-BE49-F238E27FC236}">
                <a16:creationId xmlns:a16="http://schemas.microsoft.com/office/drawing/2014/main" id="{F1EBE70E-6A93-4EB4-A189-6F9DE42CEE12}"/>
              </a:ext>
              <a:ext uri="{C183D7F6-B498-43B3-948B-1728B52AA6E4}">
                <adec:decorative xmlns:adec="http://schemas.microsoft.com/office/drawing/2017/decorative" val="1"/>
              </a:ext>
            </a:extLst>
          </p:cNvPr>
          <p:cNvSpPr/>
          <p:nvPr/>
        </p:nvSpPr>
        <p:spPr bwMode="auto">
          <a:xfrm>
            <a:off x="0" y="2827138"/>
            <a:ext cx="12192000" cy="403086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17" name="Text Placeholder 14">
            <a:extLst>
              <a:ext uri="{FF2B5EF4-FFF2-40B4-BE49-F238E27FC236}">
                <a16:creationId xmlns:a16="http://schemas.microsoft.com/office/drawing/2014/main" id="{0E9A2E28-037B-FA4D-ADDC-1AFA11D65CB2}"/>
              </a:ext>
            </a:extLst>
          </p:cNvPr>
          <p:cNvSpPr>
            <a:spLocks noGrp="1"/>
          </p:cNvSpPr>
          <p:nvPr>
            <p:ph type="body" sz="quarter" idx="13" hasCustomPrompt="1"/>
          </p:nvPr>
        </p:nvSpPr>
        <p:spPr>
          <a:xfrm>
            <a:off x="0" y="2827138"/>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6389" y="3491219"/>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Tree>
    <p:extLst>
      <p:ext uri="{BB962C8B-B14F-4D97-AF65-F5344CB8AC3E}">
        <p14:creationId xmlns:p14="http://schemas.microsoft.com/office/powerpoint/2010/main" val="2296084568"/>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4" orient="horz" pos="1776">
          <p15:clr>
            <a:srgbClr val="5ACBF0"/>
          </p15:clr>
        </p15:guide>
        <p15:guide id="5" orient="horz" pos="2197">
          <p15:clr>
            <a:srgbClr val="5ACBF0"/>
          </p15:clr>
        </p15:guide>
        <p15:guide id="6" orient="horz" pos="773">
          <p15:clr>
            <a:srgbClr val="5ACBF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Code Top">
    <p:bg>
      <p:bgPr>
        <a:solidFill>
          <a:schemeClr val="bg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1EBE70E-6A93-4EB4-A189-6F9DE42CEE12}"/>
              </a:ext>
              <a:ext uri="{C183D7F6-B498-43B3-948B-1728B52AA6E4}">
                <adec:decorative xmlns:adec="http://schemas.microsoft.com/office/drawing/2017/decorative" val="1"/>
              </a:ext>
            </a:extLst>
          </p:cNvPr>
          <p:cNvSpPr/>
          <p:nvPr/>
        </p:nvSpPr>
        <p:spPr bwMode="auto">
          <a:xfrm>
            <a:off x="0" y="0"/>
            <a:ext cx="12192000" cy="403086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3" name="Title 2">
            <a:extLst>
              <a:ext uri="{FF2B5EF4-FFF2-40B4-BE49-F238E27FC236}">
                <a16:creationId xmlns:a16="http://schemas.microsoft.com/office/drawing/2014/main" id="{71845FFD-6B9A-4013-932A-5E4D7E849D10}"/>
              </a:ext>
            </a:extLst>
          </p:cNvPr>
          <p:cNvSpPr>
            <a:spLocks noGrp="1"/>
          </p:cNvSpPr>
          <p:nvPr>
            <p:ph type="title"/>
          </p:nvPr>
        </p:nvSpPr>
        <p:spPr>
          <a:xfrm>
            <a:off x="588263" y="4224580"/>
            <a:ext cx="11018520" cy="492443"/>
          </a:xfrm>
        </p:spPr>
        <p:txBody>
          <a:bodyPr/>
          <a:lstStyle>
            <a:lvl1pPr>
              <a:defRPr sz="3200">
                <a:solidFill>
                  <a:schemeClr val="tx1"/>
                </a:solidFill>
              </a:defRPr>
            </a:lvl1pPr>
          </a:lstStyle>
          <a:p>
            <a:r>
              <a:rPr lang="en-US"/>
              <a:t>Click to edit Master title style</a:t>
            </a:r>
          </a:p>
        </p:txBody>
      </p:sp>
      <p:sp>
        <p:nvSpPr>
          <p:cNvPr id="17" name="Text Placeholder 14">
            <a:extLst>
              <a:ext uri="{FF2B5EF4-FFF2-40B4-BE49-F238E27FC236}">
                <a16:creationId xmlns:a16="http://schemas.microsoft.com/office/drawing/2014/main" id="{0E9A2E28-037B-FA4D-ADDC-1AFA11D65CB2}"/>
              </a:ext>
            </a:extLst>
          </p:cNvPr>
          <p:cNvSpPr>
            <a:spLocks noGrp="1"/>
          </p:cNvSpPr>
          <p:nvPr>
            <p:ph type="body" sz="quarter" idx="13" hasCustomPrompt="1"/>
          </p:nvPr>
        </p:nvSpPr>
        <p:spPr>
          <a:xfrm>
            <a:off x="0" y="0"/>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6389" y="660508"/>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
        <p:nvSpPr>
          <p:cNvPr id="19" name="Text Placeholder 3">
            <a:extLst>
              <a:ext uri="{FF2B5EF4-FFF2-40B4-BE49-F238E27FC236}">
                <a16:creationId xmlns:a16="http://schemas.microsoft.com/office/drawing/2014/main" id="{7B17F8BB-3610-1A4F-9E76-B12E706A5517}"/>
              </a:ext>
            </a:extLst>
          </p:cNvPr>
          <p:cNvSpPr>
            <a:spLocks noGrp="1"/>
          </p:cNvSpPr>
          <p:nvPr>
            <p:ph type="body" sz="quarter" idx="10" hasCustomPrompt="1"/>
          </p:nvPr>
        </p:nvSpPr>
        <p:spPr>
          <a:xfrm>
            <a:off x="591152" y="4996505"/>
            <a:ext cx="11018520" cy="369332"/>
          </a:xfrm>
        </p:spPr>
        <p:txBody>
          <a:bodyPr wrap="square">
            <a:spAutoFit/>
          </a:bodyPr>
          <a:lstStyle>
            <a:lvl1pPr marL="0" indent="0">
              <a:spcBef>
                <a:spcPts val="600"/>
              </a:spcBef>
              <a:spcAft>
                <a:spcPts val="0"/>
              </a:spcAft>
              <a:buNone/>
              <a:defRPr sz="2400">
                <a:solidFill>
                  <a:schemeClr val="tx1"/>
                </a:solidFill>
                <a:latin typeface="+mn-lt"/>
                <a:cs typeface="Segoe UI" panose="020B0502040204020203" pitchFamily="34" charset="0"/>
              </a:defRPr>
            </a:lvl1pPr>
            <a:lvl2pPr marL="228531" indent="0">
              <a:buNone/>
              <a:defRPr sz="240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Tree>
    <p:extLst>
      <p:ext uri="{BB962C8B-B14F-4D97-AF65-F5344CB8AC3E}">
        <p14:creationId xmlns:p14="http://schemas.microsoft.com/office/powerpoint/2010/main" val="1857025178"/>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4" orient="horz" pos="2661">
          <p15:clr>
            <a:srgbClr val="5ACBF0"/>
          </p15:clr>
        </p15:guide>
        <p15:guide id="5" orient="horz" pos="3147">
          <p15:clr>
            <a:srgbClr val="5ACBF0"/>
          </p15:clr>
        </p15:guide>
        <p15:guide id="6" orient="horz" pos="419">
          <p15:clr>
            <a:srgbClr val="5ACBF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Code Right side">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82BB27-7DA5-4478-8C18-C1FFEE20AAC1}"/>
              </a:ext>
            </a:extLst>
          </p:cNvPr>
          <p:cNvSpPr>
            <a:spLocks noGrp="1"/>
          </p:cNvSpPr>
          <p:nvPr>
            <p:ph type="title" hasCustomPrompt="1"/>
          </p:nvPr>
        </p:nvSpPr>
        <p:spPr>
          <a:xfrm>
            <a:off x="588263" y="457200"/>
            <a:ext cx="4040887" cy="492443"/>
          </a:xfrm>
        </p:spPr>
        <p:txBody>
          <a:bodyPr/>
          <a:lstStyle>
            <a:lvl1pPr>
              <a:defRPr sz="3200">
                <a:solidFill>
                  <a:schemeClr val="tx1"/>
                </a:solidFill>
              </a:defRPr>
            </a:lvl1pPr>
          </a:lstStyle>
          <a:p>
            <a:r>
              <a:rPr lang="en-US"/>
              <a:t>Click to edit title</a:t>
            </a:r>
          </a:p>
        </p:txBody>
      </p:sp>
      <p:sp>
        <p:nvSpPr>
          <p:cNvPr id="12" name="Text Placeholder 3">
            <a:extLst>
              <a:ext uri="{FF2B5EF4-FFF2-40B4-BE49-F238E27FC236}">
                <a16:creationId xmlns:a16="http://schemas.microsoft.com/office/drawing/2014/main" id="{2BB818A5-4223-0847-B6E2-655C7DC7B6B4}"/>
              </a:ext>
            </a:extLst>
          </p:cNvPr>
          <p:cNvSpPr>
            <a:spLocks noGrp="1"/>
          </p:cNvSpPr>
          <p:nvPr>
            <p:ph type="body" sz="quarter" idx="10" hasCustomPrompt="1"/>
          </p:nvPr>
        </p:nvSpPr>
        <p:spPr>
          <a:xfrm>
            <a:off x="588965" y="1338139"/>
            <a:ext cx="4040185" cy="369332"/>
          </a:xfrm>
        </p:spPr>
        <p:txBody>
          <a:bodyPr wrap="square">
            <a:spAutoFit/>
          </a:bodyPr>
          <a:lstStyle>
            <a:lvl1pPr marL="0" indent="0">
              <a:lnSpc>
                <a:spcPct val="100000"/>
              </a:lnSpc>
              <a:spcBef>
                <a:spcPts val="600"/>
              </a:spcBef>
              <a:spcAft>
                <a:spcPts val="0"/>
              </a:spcAft>
              <a:buNone/>
              <a:defRPr sz="2400" b="0" i="0" baseline="0">
                <a:solidFill>
                  <a:schemeClr val="tx1"/>
                </a:solidFill>
                <a:latin typeface="Segoe UI" panose="020B0502040204020203" pitchFamily="34" charset="0"/>
                <a:cs typeface="Segoe UI" panose="020B0502040204020203" pitchFamily="34" charset="0"/>
              </a:defRPr>
            </a:lvl1pPr>
            <a:lvl2pPr marL="0" indent="0">
              <a:lnSpc>
                <a:spcPct val="100000"/>
              </a:lnSpc>
              <a:spcBef>
                <a:spcPts val="60"/>
              </a:spcBef>
              <a:spcAft>
                <a:spcPts val="60"/>
              </a:spcAft>
              <a:buNone/>
              <a:defRPr sz="2400" b="0" i="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
        <p:nvSpPr>
          <p:cNvPr id="3" name="Rectangle 2">
            <a:extLst>
              <a:ext uri="{FF2B5EF4-FFF2-40B4-BE49-F238E27FC236}">
                <a16:creationId xmlns:a16="http://schemas.microsoft.com/office/drawing/2014/main" id="{2316165A-5926-4F59-B348-996936FBB574}"/>
              </a:ext>
              <a:ext uri="{C183D7F6-B498-43B3-948B-1728B52AA6E4}">
                <adec:decorative xmlns:adec="http://schemas.microsoft.com/office/drawing/2017/decorative" val="1"/>
              </a:ext>
            </a:extLst>
          </p:cNvPr>
          <p:cNvSpPr/>
          <p:nvPr/>
        </p:nvSpPr>
        <p:spPr bwMode="auto">
          <a:xfrm>
            <a:off x="5205984" y="0"/>
            <a:ext cx="6986016" cy="685800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19" name="Text Placeholder 14">
            <a:extLst>
              <a:ext uri="{FF2B5EF4-FFF2-40B4-BE49-F238E27FC236}">
                <a16:creationId xmlns:a16="http://schemas.microsoft.com/office/drawing/2014/main" id="{0D599919-A8E3-4D2B-86CF-50C6704F17D5}"/>
              </a:ext>
            </a:extLst>
          </p:cNvPr>
          <p:cNvSpPr>
            <a:spLocks noGrp="1"/>
          </p:cNvSpPr>
          <p:nvPr>
            <p:ph type="body" sz="quarter" idx="13" hasCustomPrompt="1"/>
          </p:nvPr>
        </p:nvSpPr>
        <p:spPr>
          <a:xfrm>
            <a:off x="5211763" y="0"/>
            <a:ext cx="3788358" cy="492314"/>
          </a:xfrm>
          <a:gradFill flip="none" rotWithShape="1">
            <a:gsLst>
              <a:gs pos="0">
                <a:srgbClr val="000000"/>
              </a:gs>
              <a:gs pos="99000">
                <a:srgbClr val="000000"/>
              </a:gs>
              <a:gs pos="99000">
                <a:schemeClr val="accent1"/>
              </a:gs>
            </a:gsLst>
            <a:lin ang="10800000" scaled="1"/>
            <a:tileRect/>
          </a:gradFill>
        </p:spPr>
        <p:txBody>
          <a:bodyPr lIns="585216" tIns="91440" bIns="9144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00725" y="709187"/>
            <a:ext cx="5801961" cy="369332"/>
          </a:xfrm>
        </p:spPr>
        <p:txBody>
          <a:bodyPr/>
          <a:lstStyle>
            <a:lvl1pPr marL="0" indent="0">
              <a:buNone/>
              <a:tabLst/>
              <a:defRPr sz="2400">
                <a:solidFill>
                  <a:srgbClr val="2F2F2F"/>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Tree>
    <p:extLst>
      <p:ext uri="{BB962C8B-B14F-4D97-AF65-F5344CB8AC3E}">
        <p14:creationId xmlns:p14="http://schemas.microsoft.com/office/powerpoint/2010/main" val="3033227040"/>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2" orient="horz" pos="445">
          <p15:clr>
            <a:srgbClr val="5ACBF0"/>
          </p15:clr>
        </p15:guide>
        <p15:guide id="4" orient="horz" pos="843">
          <p15:clr>
            <a:srgbClr val="5ACBF0"/>
          </p15:clr>
        </p15:guide>
        <p15:guide id="7" pos="3283">
          <p15:clr>
            <a:srgbClr val="5ACBF0"/>
          </p15:clr>
        </p15:guide>
        <p15:guide id="8" pos="3654">
          <p15:clr>
            <a:srgbClr val="5ACBF0"/>
          </p15:clr>
        </p15:guide>
        <p15:guide id="9" pos="2916">
          <p15:clr>
            <a:srgbClr val="5ACBF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Code Left sde">
    <p:bg>
      <p:bgPr>
        <a:solidFill>
          <a:schemeClr val="bg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316165A-5926-4F59-B348-996936FBB574}"/>
              </a:ext>
              <a:ext uri="{C183D7F6-B498-43B3-948B-1728B52AA6E4}">
                <adec:decorative xmlns:adec="http://schemas.microsoft.com/office/drawing/2017/decorative" val="1"/>
              </a:ext>
            </a:extLst>
          </p:cNvPr>
          <p:cNvSpPr/>
          <p:nvPr/>
        </p:nvSpPr>
        <p:spPr bwMode="auto">
          <a:xfrm>
            <a:off x="-2" y="0"/>
            <a:ext cx="6986016" cy="685800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2" name="Title 1">
            <a:extLst>
              <a:ext uri="{FF2B5EF4-FFF2-40B4-BE49-F238E27FC236}">
                <a16:creationId xmlns:a16="http://schemas.microsoft.com/office/drawing/2014/main" id="{6BB14A7D-C409-4A7C-9D82-A2E5DBB8AB72}"/>
              </a:ext>
            </a:extLst>
          </p:cNvPr>
          <p:cNvSpPr>
            <a:spLocks noGrp="1"/>
          </p:cNvSpPr>
          <p:nvPr>
            <p:ph type="title" hasCustomPrompt="1"/>
          </p:nvPr>
        </p:nvSpPr>
        <p:spPr>
          <a:xfrm>
            <a:off x="7575549" y="457200"/>
            <a:ext cx="4031233" cy="492443"/>
          </a:xfrm>
        </p:spPr>
        <p:txBody>
          <a:bodyPr/>
          <a:lstStyle>
            <a:lvl1pPr>
              <a:defRPr sz="3200">
                <a:solidFill>
                  <a:schemeClr val="tx1"/>
                </a:solidFill>
              </a:defRPr>
            </a:lvl1pPr>
          </a:lstStyle>
          <a:p>
            <a:r>
              <a:rPr lang="en-US"/>
              <a:t>Click to edit title</a:t>
            </a:r>
          </a:p>
        </p:txBody>
      </p:sp>
      <p:sp>
        <p:nvSpPr>
          <p:cNvPr id="19" name="Text Placeholder 14">
            <a:extLst>
              <a:ext uri="{FF2B5EF4-FFF2-40B4-BE49-F238E27FC236}">
                <a16:creationId xmlns:a16="http://schemas.microsoft.com/office/drawing/2014/main" id="{0D599919-A8E3-4D2B-86CF-50C6704F17D5}"/>
              </a:ext>
            </a:extLst>
          </p:cNvPr>
          <p:cNvSpPr>
            <a:spLocks noGrp="1"/>
          </p:cNvSpPr>
          <p:nvPr>
            <p:ph type="body" sz="quarter" idx="13" hasCustomPrompt="1"/>
          </p:nvPr>
        </p:nvSpPr>
        <p:spPr>
          <a:xfrm>
            <a:off x="-1" y="0"/>
            <a:ext cx="3788358" cy="492314"/>
          </a:xfrm>
          <a:gradFill flip="none" rotWithShape="1">
            <a:gsLst>
              <a:gs pos="0">
                <a:srgbClr val="000000"/>
              </a:gs>
              <a:gs pos="99000">
                <a:srgbClr val="000000"/>
              </a:gs>
              <a:gs pos="99000">
                <a:schemeClr val="accent1"/>
              </a:gs>
            </a:gsLst>
            <a:lin ang="10800000" scaled="1"/>
            <a:tileRect/>
          </a:gradFill>
        </p:spPr>
        <p:txBody>
          <a:bodyPr lIns="585216" tIns="91440" bIns="9144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4199" y="706011"/>
            <a:ext cx="5819775" cy="369332"/>
          </a:xfrm>
        </p:spPr>
        <p:txBody>
          <a:bodyPr/>
          <a:lstStyle>
            <a:lvl1pPr marL="0" indent="0">
              <a:buNone/>
              <a:defRPr sz="2400">
                <a:solidFill>
                  <a:srgbClr val="2F2F2F"/>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
        <p:nvSpPr>
          <p:cNvPr id="12" name="Text Placeholder 3">
            <a:extLst>
              <a:ext uri="{FF2B5EF4-FFF2-40B4-BE49-F238E27FC236}">
                <a16:creationId xmlns:a16="http://schemas.microsoft.com/office/drawing/2014/main" id="{2BB818A5-4223-0847-B6E2-655C7DC7B6B4}"/>
              </a:ext>
            </a:extLst>
          </p:cNvPr>
          <p:cNvSpPr>
            <a:spLocks noGrp="1"/>
          </p:cNvSpPr>
          <p:nvPr>
            <p:ph type="body" sz="quarter" idx="10" hasCustomPrompt="1"/>
          </p:nvPr>
        </p:nvSpPr>
        <p:spPr>
          <a:xfrm>
            <a:off x="7575550" y="1336675"/>
            <a:ext cx="4033838" cy="369332"/>
          </a:xfrm>
        </p:spPr>
        <p:txBody>
          <a:bodyPr wrap="square">
            <a:spAutoFit/>
          </a:bodyPr>
          <a:lstStyle>
            <a:lvl1pPr marL="0" indent="0">
              <a:lnSpc>
                <a:spcPct val="100000"/>
              </a:lnSpc>
              <a:spcBef>
                <a:spcPts val="600"/>
              </a:spcBef>
              <a:spcAft>
                <a:spcPts val="0"/>
              </a:spcAft>
              <a:buNone/>
              <a:defRPr sz="2400" b="0" i="0" baseline="0">
                <a:solidFill>
                  <a:schemeClr val="tx1"/>
                </a:solidFill>
                <a:latin typeface="Segoe UI" panose="020B0502040204020203" pitchFamily="34" charset="0"/>
                <a:cs typeface="Segoe UI" panose="020B0502040204020203" pitchFamily="34" charset="0"/>
              </a:defRPr>
            </a:lvl1pPr>
            <a:lvl2pPr marL="0" indent="0">
              <a:lnSpc>
                <a:spcPct val="100000"/>
              </a:lnSpc>
              <a:spcBef>
                <a:spcPts val="60"/>
              </a:spcBef>
              <a:spcAft>
                <a:spcPts val="60"/>
              </a:spcAft>
              <a:buNone/>
              <a:defRPr sz="2400" b="0" i="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Tree>
    <p:extLst>
      <p:ext uri="{BB962C8B-B14F-4D97-AF65-F5344CB8AC3E}">
        <p14:creationId xmlns:p14="http://schemas.microsoft.com/office/powerpoint/2010/main" val="3652210181"/>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2" orient="horz" pos="436">
          <p15:clr>
            <a:srgbClr val="5ACBF0"/>
          </p15:clr>
        </p15:guide>
        <p15:guide id="4" orient="horz" pos="839">
          <p15:clr>
            <a:srgbClr val="5ACBF0"/>
          </p15:clr>
        </p15:guide>
        <p15:guide id="6" pos="4402">
          <p15:clr>
            <a:srgbClr val="5ACBF0"/>
          </p15:clr>
        </p15:guide>
        <p15:guide id="7" pos="4034">
          <p15:clr>
            <a:srgbClr val="5ACBF0"/>
          </p15:clr>
        </p15:guide>
        <p15:guide id="8" pos="4772">
          <p15:clr>
            <a:srgbClr val="5ACBF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Demo slide">
    <p:bg>
      <p:bgPr>
        <a:solidFill>
          <a:srgbClr val="70257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2977823"/>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rgbClr val="FFB3BB"/>
                </a:solidFill>
                <a:effectLst/>
                <a:latin typeface="+mj-lt"/>
                <a:ea typeface="+mn-ea"/>
                <a:cs typeface="Segoe UI" pitchFamily="34" charset="0"/>
              </a:defRPr>
            </a:lvl1pPr>
          </a:lstStyle>
          <a:p>
            <a:r>
              <a:rPr lang="en-US"/>
              <a:t>Demo title</a:t>
            </a:r>
          </a:p>
        </p:txBody>
      </p:sp>
      <p:sp>
        <p:nvSpPr>
          <p:cNvPr id="5" name="Text Placeholder 4"/>
          <p:cNvSpPr>
            <a:spLocks noGrp="1"/>
          </p:cNvSpPr>
          <p:nvPr>
            <p:ph type="body" sz="quarter" idx="12" hasCustomPrompt="1"/>
          </p:nvPr>
        </p:nvSpPr>
        <p:spPr>
          <a:xfrm>
            <a:off x="585216" y="3977319"/>
            <a:ext cx="9144000" cy="307777"/>
          </a:xfrm>
          <a:noFill/>
        </p:spPr>
        <p:txBody>
          <a:bodyPr lIns="0" tIns="0" rIns="0" bIns="0">
            <a:spAutoFit/>
          </a:bodyPr>
          <a:lstStyle>
            <a:lvl1pPr marL="0" indent="0">
              <a:spcBef>
                <a:spcPts val="0"/>
              </a:spcBef>
              <a:spcAft>
                <a:spcPts val="0"/>
              </a:spcAft>
              <a:buFont typeface="Arial" panose="020B0604020202020204" pitchFamily="34" charset="0"/>
              <a:buNone/>
              <a:defRPr sz="2000" spc="0" baseline="0">
                <a:solidFill>
                  <a:schemeClr val="tx1"/>
                </a:solidFill>
                <a:latin typeface="+mn-lt"/>
              </a:defRPr>
            </a:lvl1pPr>
          </a:lstStyle>
          <a:p>
            <a:pPr lvl="0"/>
            <a:r>
              <a:rPr lang="en-US"/>
              <a:t>Speaker name</a:t>
            </a:r>
          </a:p>
        </p:txBody>
      </p:sp>
    </p:spTree>
    <p:extLst>
      <p:ext uri="{BB962C8B-B14F-4D97-AF65-F5344CB8AC3E}">
        <p14:creationId xmlns:p14="http://schemas.microsoft.com/office/powerpoint/2010/main" val="36047227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guide id="4" orient="horz" pos="2505">
          <p15:clr>
            <a:srgbClr val="5ACBF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Demo slide 2">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2977823"/>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chemeClr val="tx1"/>
                </a:solidFill>
                <a:effectLst/>
                <a:latin typeface="+mj-lt"/>
                <a:ea typeface="+mn-ea"/>
                <a:cs typeface="Segoe UI" pitchFamily="34" charset="0"/>
              </a:defRPr>
            </a:lvl1pPr>
          </a:lstStyle>
          <a:p>
            <a:r>
              <a:rPr lang="en-US"/>
              <a:t>Demo title</a:t>
            </a:r>
          </a:p>
        </p:txBody>
      </p:sp>
      <p:sp>
        <p:nvSpPr>
          <p:cNvPr id="5" name="Text Placeholder 4"/>
          <p:cNvSpPr>
            <a:spLocks noGrp="1"/>
          </p:cNvSpPr>
          <p:nvPr>
            <p:ph type="body" sz="quarter" idx="12" hasCustomPrompt="1"/>
          </p:nvPr>
        </p:nvSpPr>
        <p:spPr>
          <a:xfrm>
            <a:off x="585216" y="3977319"/>
            <a:ext cx="9144000" cy="307777"/>
          </a:xfrm>
          <a:noFill/>
        </p:spPr>
        <p:txBody>
          <a:bodyPr lIns="0" tIns="0" rIns="0" bIns="0">
            <a:spAutoFit/>
          </a:bodyPr>
          <a:lstStyle>
            <a:lvl1pPr marL="0" indent="0">
              <a:spcBef>
                <a:spcPts val="0"/>
              </a:spcBef>
              <a:spcAft>
                <a:spcPts val="0"/>
              </a:spcAft>
              <a:buFont typeface="Arial" panose="020B0604020202020204" pitchFamily="34" charset="0"/>
              <a:buNone/>
              <a:defRPr sz="2000" spc="0" baseline="0">
                <a:solidFill>
                  <a:schemeClr val="tx1"/>
                </a:solidFill>
                <a:latin typeface="+mn-lt"/>
              </a:defRPr>
            </a:lvl1pPr>
          </a:lstStyle>
          <a:p>
            <a:pPr lvl="0"/>
            <a:r>
              <a:rPr lang="en-US"/>
              <a:t>Speaker name</a:t>
            </a:r>
          </a:p>
        </p:txBody>
      </p:sp>
    </p:spTree>
    <p:extLst>
      <p:ext uri="{BB962C8B-B14F-4D97-AF65-F5344CB8AC3E}">
        <p14:creationId xmlns:p14="http://schemas.microsoft.com/office/powerpoint/2010/main" val="209654520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guide id="4" orient="horz" pos="2505">
          <p15:clr>
            <a:srgbClr val="5ACBF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Section Title">
    <p:bg>
      <p:bgPr>
        <a:solidFill>
          <a:srgbClr val="70257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2980408"/>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rgbClr val="FFB3BB"/>
                </a:solidFill>
                <a:effectLst/>
                <a:latin typeface="+mj-lt"/>
                <a:ea typeface="+mn-ea"/>
                <a:cs typeface="Segoe UI" pitchFamily="34" charset="0"/>
              </a:defRPr>
            </a:lvl1pPr>
          </a:lstStyle>
          <a:p>
            <a:r>
              <a:rPr lang="en-US"/>
              <a:t>Section title</a:t>
            </a:r>
          </a:p>
        </p:txBody>
      </p:sp>
    </p:spTree>
    <p:extLst>
      <p:ext uri="{BB962C8B-B14F-4D97-AF65-F5344CB8AC3E}">
        <p14:creationId xmlns:p14="http://schemas.microsoft.com/office/powerpoint/2010/main" val="37917852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27">
          <p15:clr>
            <a:srgbClr val="5ACBF0"/>
          </p15:clr>
        </p15:guide>
        <p15:guide id="3" orient="horz" pos="1911">
          <p15:clr>
            <a:srgbClr val="5ACBF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Section Title 2">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2980408"/>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chemeClr val="tx1"/>
                </a:solidFill>
                <a:effectLst/>
                <a:latin typeface="+mj-lt"/>
                <a:ea typeface="+mn-ea"/>
                <a:cs typeface="Segoe UI" pitchFamily="34" charset="0"/>
              </a:defRPr>
            </a:lvl1pPr>
          </a:lstStyle>
          <a:p>
            <a:r>
              <a:rPr lang="en-US"/>
              <a:t>Section title</a:t>
            </a:r>
          </a:p>
        </p:txBody>
      </p:sp>
    </p:spTree>
    <p:extLst>
      <p:ext uri="{BB962C8B-B14F-4D97-AF65-F5344CB8AC3E}">
        <p14:creationId xmlns:p14="http://schemas.microsoft.com/office/powerpoint/2010/main" val="22882538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066680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61">
          <p15:clr>
            <a:srgbClr val="A4A3A4"/>
          </p15:clr>
        </p15:guide>
        <p15:guide id="15" pos="3348">
          <p15:clr>
            <a:srgbClr val="A4A3A4"/>
          </p15:clr>
        </p15:guide>
        <p15:guide id="16" pos="3754">
          <p15:clr>
            <a:srgbClr val="A4A3A4"/>
          </p15:clr>
        </p15:guide>
        <p15:guide id="17" pos="3931">
          <p15:clr>
            <a:srgbClr val="A4A3A4"/>
          </p15:clr>
        </p15:guide>
        <p15:guide id="18" pos="4342">
          <p15:clr>
            <a:srgbClr val="A4A3A4"/>
          </p15:clr>
        </p15:guide>
        <p15:guide id="19" pos="4531">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303C93-E392-4C29-A5FF-19AA2CF3840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49F96CE-2D5F-475C-AB19-238AC197108F}"/>
              </a:ext>
            </a:extLst>
          </p:cNvPr>
          <p:cNvSpPr>
            <a:spLocks noGrp="1"/>
          </p:cNvSpPr>
          <p:nvPr>
            <p:ph type="dt" sz="half" idx="10"/>
          </p:nvPr>
        </p:nvSpPr>
        <p:spPr/>
        <p:txBody>
          <a:bodyPr/>
          <a:lstStyle/>
          <a:p>
            <a:fld id="{5CA78D10-DD52-4676-A57E-A66EB8ED13DF}" type="datetimeFigureOut">
              <a:rPr lang="en-US" smtClean="0"/>
              <a:t>12/1/2023</a:t>
            </a:fld>
            <a:endParaRPr lang="en-US"/>
          </a:p>
        </p:txBody>
      </p:sp>
      <p:sp>
        <p:nvSpPr>
          <p:cNvPr id="4" name="Footer Placeholder 3">
            <a:extLst>
              <a:ext uri="{FF2B5EF4-FFF2-40B4-BE49-F238E27FC236}">
                <a16:creationId xmlns:a16="http://schemas.microsoft.com/office/drawing/2014/main" id="{C78052BC-B762-41A1-80A2-FCEDC8EA55A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12D94161-1441-4F92-904D-F5E24EA48FD8}"/>
              </a:ext>
            </a:extLst>
          </p:cNvPr>
          <p:cNvSpPr>
            <a:spLocks noGrp="1"/>
          </p:cNvSpPr>
          <p:nvPr>
            <p:ph type="sldNum" sz="quarter" idx="12"/>
          </p:nvPr>
        </p:nvSpPr>
        <p:spPr/>
        <p:txBody>
          <a:bodyPr/>
          <a:lstStyle/>
          <a:p>
            <a:fld id="{413778AA-FE1A-46AB-8903-00B9C6B194DB}" type="slidenum">
              <a:rPr lang="en-US" smtClean="0"/>
              <a:t>‹#›</a:t>
            </a:fld>
            <a:endParaRPr lang="en-US"/>
          </a:p>
        </p:txBody>
      </p:sp>
    </p:spTree>
    <p:extLst>
      <p:ext uri="{BB962C8B-B14F-4D97-AF65-F5344CB8AC3E}">
        <p14:creationId xmlns:p14="http://schemas.microsoft.com/office/powerpoint/2010/main" val="114556883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Small Container -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5943207"/>
      </p:ext>
    </p:extLst>
  </p:cSld>
  <p:clrMapOvr>
    <a:masterClrMapping/>
  </p:clrMapOvr>
  <p:transition>
    <p:fade/>
  </p:transition>
  <p:extLst>
    <p:ext uri="{DCECCB84-F9BA-43D5-87BE-67443E8EF086}">
      <p15:sldGuideLst xmlns:p15="http://schemas.microsoft.com/office/powerpoint/2012/main">
        <p15:guide id="15" orient="horz" pos="4320">
          <p15:clr>
            <a:srgbClr val="9FCC3B"/>
          </p15:clr>
        </p15:guide>
        <p15:guide id="20" pos="4154">
          <p15:clr>
            <a:srgbClr val="9FCC3B"/>
          </p15:clr>
        </p15:guide>
        <p15:guide id="21" orient="horz" pos="570">
          <p15:clr>
            <a:srgbClr val="9FCC3B"/>
          </p15:clr>
        </p15:guide>
        <p15:guide id="22" orient="horz" pos="3741">
          <p15:clr>
            <a:srgbClr val="9FCC3B"/>
          </p15:clr>
        </p15:guide>
        <p15:guide id="23" pos="4499">
          <p15:clr>
            <a:srgbClr val="5ACBF0"/>
          </p15:clr>
        </p15:guide>
        <p15:guide id="24" pos="6973">
          <p15:clr>
            <a:srgbClr val="5ACBF0"/>
          </p15:clr>
        </p15:guide>
        <p15:guide id="25" orient="horz" pos="918">
          <p15:clr>
            <a:srgbClr val="5ACBF0"/>
          </p15:clr>
        </p15:guide>
        <p15:guide id="26" orient="horz" pos="3398">
          <p15:clr>
            <a:srgbClr val="5ACBF0"/>
          </p15:clr>
        </p15:guide>
        <p15:guide id="27" pos="3978">
          <p15:clr>
            <a:srgbClr val="5ACBF0"/>
          </p15:clr>
        </p15:guide>
        <p15:guide id="28" orient="horz" pos="3914">
          <p15:clr>
            <a:srgbClr val="5ACBF0"/>
          </p15:clr>
        </p15:guide>
        <p15:guide id="29" orient="horz" pos="397">
          <p15:clr>
            <a:srgbClr val="5ACBF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Medium Container -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2647125"/>
      </p:ext>
    </p:extLst>
  </p:cSld>
  <p:clrMapOvr>
    <a:masterClrMapping/>
  </p:clrMapOvr>
  <p:transition>
    <p:fade/>
  </p:transition>
  <p:extLst>
    <p:ext uri="{DCECCB84-F9BA-43D5-87BE-67443E8EF086}">
      <p15:sldGuideLst xmlns:p15="http://schemas.microsoft.com/office/powerpoint/2012/main">
        <p15:guide id="12" pos="4068">
          <p15:clr>
            <a:srgbClr val="9FCC3B"/>
          </p15:clr>
        </p15:guide>
        <p15:guide id="13" pos="7408">
          <p15:clr>
            <a:srgbClr val="9FCC3B"/>
          </p15:clr>
        </p15:guide>
        <p15:guide id="14" orient="horz" pos="486">
          <p15:clr>
            <a:srgbClr val="9FCC3B"/>
          </p15:clr>
        </p15:guide>
        <p15:guide id="15" orient="horz" pos="3830">
          <p15:clr>
            <a:srgbClr val="9FCC3B"/>
          </p15:clr>
        </p15:guide>
        <p15:guide id="16" pos="4410">
          <p15:clr>
            <a:srgbClr val="5ACBF0"/>
          </p15:clr>
        </p15:guide>
        <p15:guide id="17" pos="7059">
          <p15:clr>
            <a:srgbClr val="5ACBF0"/>
          </p15:clr>
        </p15:guide>
        <p15:guide id="18" orient="horz" pos="832">
          <p15:clr>
            <a:srgbClr val="5ACBF0"/>
          </p15:clr>
        </p15:guide>
        <p15:guide id="19" orient="horz" pos="3485">
          <p15:clr>
            <a:srgbClr val="5ACBF0"/>
          </p15:clr>
        </p15:guide>
        <p15:guide id="23" pos="3895">
          <p15:clr>
            <a:srgbClr val="5ACBF0"/>
          </p15:clr>
        </p15:guide>
        <p15:guide id="24" pos="7579">
          <p15:clr>
            <a:srgbClr val="5ACBF0"/>
          </p15:clr>
        </p15:guide>
        <p15:guide id="25" orient="horz" pos="315">
          <p15:clr>
            <a:srgbClr val="5ACBF0"/>
          </p15:clr>
        </p15:guide>
        <p15:guide id="26" orient="horz" pos="4005">
          <p15:clr>
            <a:srgbClr val="5ACBF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Large Container -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148436"/>
      </p:ext>
    </p:extLst>
  </p:cSld>
  <p:clrMapOvr>
    <a:masterClrMapping/>
  </p:clrMapOvr>
  <p:transition>
    <p:fade/>
  </p:transition>
  <p:extLst>
    <p:ext uri="{DCECCB84-F9BA-43D5-87BE-67443E8EF086}">
      <p15:sldGuideLst xmlns:p15="http://schemas.microsoft.com/office/powerpoint/2012/main">
        <p15:guide id="2" pos="3981">
          <p15:clr>
            <a:srgbClr val="9FCC3B"/>
          </p15:clr>
        </p15:guide>
        <p15:guide id="5" orient="horz" pos="402">
          <p15:clr>
            <a:srgbClr val="9FCC3B"/>
          </p15:clr>
        </p15:guide>
        <p15:guide id="6" orient="horz" pos="3918">
          <p15:clr>
            <a:srgbClr val="9FCC3B"/>
          </p15:clr>
        </p15:guide>
        <p15:guide id="8" pos="4324">
          <p15:clr>
            <a:srgbClr val="5ACBF0"/>
          </p15:clr>
        </p15:guide>
        <p15:guide id="9" pos="7148">
          <p15:clr>
            <a:srgbClr val="5ACBF0"/>
          </p15:clr>
        </p15:guide>
        <p15:guide id="10" orient="horz" pos="748">
          <p15:clr>
            <a:srgbClr val="5ACBF0"/>
          </p15:clr>
        </p15:guide>
        <p15:guide id="11" orient="horz" pos="3572">
          <p15:clr>
            <a:srgbClr val="5ACBF0"/>
          </p15:clr>
        </p15:guide>
        <p15:guide id="12" pos="3895">
          <p15:clr>
            <a:srgbClr val="5ACBF0"/>
          </p15:clr>
        </p15:guide>
        <p15:guide id="13" pos="7579">
          <p15:clr>
            <a:srgbClr val="5ACBF0"/>
          </p15:clr>
        </p15:guide>
        <p15:guide id="14" orient="horz" pos="315">
          <p15:clr>
            <a:srgbClr val="5ACBF0"/>
          </p15:clr>
        </p15:guide>
        <p15:guide id="15" orient="horz" pos="4005">
          <p15:clr>
            <a:srgbClr val="5ACBF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Small Container - Blank Dark">
    <p:bg>
      <p:bgPr>
        <a:solidFill>
          <a:srgbClr val="45414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3348086"/>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5" orient="horz" pos="4320">
          <p15:clr>
            <a:srgbClr val="9FCC3B"/>
          </p15:clr>
        </p15:guide>
        <p15:guide id="20" pos="4154">
          <p15:clr>
            <a:srgbClr val="9FCC3B"/>
          </p15:clr>
        </p15:guide>
        <p15:guide id="21" orient="horz" pos="570">
          <p15:clr>
            <a:srgbClr val="9FCC3B"/>
          </p15:clr>
        </p15:guide>
        <p15:guide id="22" orient="horz" pos="3741">
          <p15:clr>
            <a:srgbClr val="9FCC3B"/>
          </p15:clr>
        </p15:guide>
        <p15:guide id="23" pos="4499">
          <p15:clr>
            <a:srgbClr val="5ACBF0"/>
          </p15:clr>
        </p15:guide>
        <p15:guide id="24" pos="6973">
          <p15:clr>
            <a:srgbClr val="5ACBF0"/>
          </p15:clr>
        </p15:guide>
        <p15:guide id="25" orient="horz" pos="918">
          <p15:clr>
            <a:srgbClr val="5ACBF0"/>
          </p15:clr>
        </p15:guide>
        <p15:guide id="26" orient="horz" pos="3398">
          <p15:clr>
            <a:srgbClr val="5ACBF0"/>
          </p15:clr>
        </p15:guide>
        <p15:guide id="27" pos="3978">
          <p15:clr>
            <a:srgbClr val="5ACBF0"/>
          </p15:clr>
        </p15:guide>
        <p15:guide id="28" orient="horz" pos="3914">
          <p15:clr>
            <a:srgbClr val="5ACBF0"/>
          </p15:clr>
        </p15:guide>
        <p15:guide id="29" orient="horz" pos="397">
          <p15:clr>
            <a:srgbClr val="5ACBF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Medium Container - Blank Dark">
    <p:bg>
      <p:bgPr>
        <a:solidFill>
          <a:srgbClr val="45414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6486299"/>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2" pos="4068">
          <p15:clr>
            <a:srgbClr val="9FCC3B"/>
          </p15:clr>
        </p15:guide>
        <p15:guide id="13" pos="7403">
          <p15:clr>
            <a:srgbClr val="9FCC3B"/>
          </p15:clr>
        </p15:guide>
        <p15:guide id="14" orient="horz" pos="486">
          <p15:clr>
            <a:srgbClr val="9FCC3B"/>
          </p15:clr>
        </p15:guide>
        <p15:guide id="15" orient="horz" pos="3830">
          <p15:clr>
            <a:srgbClr val="9FCC3B"/>
          </p15:clr>
        </p15:guide>
        <p15:guide id="16" pos="4410">
          <p15:clr>
            <a:srgbClr val="5ACBF0"/>
          </p15:clr>
        </p15:guide>
        <p15:guide id="17" pos="7059">
          <p15:clr>
            <a:srgbClr val="5ACBF0"/>
          </p15:clr>
        </p15:guide>
        <p15:guide id="18" orient="horz" pos="832">
          <p15:clr>
            <a:srgbClr val="5ACBF0"/>
          </p15:clr>
        </p15:guide>
        <p15:guide id="19" orient="horz" pos="3485">
          <p15:clr>
            <a:srgbClr val="5ACBF0"/>
          </p15:clr>
        </p15:guide>
        <p15:guide id="23" pos="3893">
          <p15:clr>
            <a:srgbClr val="5ACBF0"/>
          </p15:clr>
        </p15:guide>
        <p15:guide id="24" pos="7584">
          <p15:clr>
            <a:srgbClr val="5ACBF0"/>
          </p15:clr>
        </p15:guide>
        <p15:guide id="25" orient="horz" pos="311">
          <p15:clr>
            <a:srgbClr val="5ACBF0"/>
          </p15:clr>
        </p15:guide>
        <p15:guide id="26" orient="horz" pos="4005">
          <p15:clr>
            <a:srgbClr val="5ACBF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Large Container - Blank Dark">
    <p:bg>
      <p:bgPr>
        <a:solidFill>
          <a:srgbClr val="45414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2217262"/>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2" pos="3981">
          <p15:clr>
            <a:srgbClr val="9FCC3B"/>
          </p15:clr>
        </p15:guide>
        <p15:guide id="5" orient="horz" pos="402">
          <p15:clr>
            <a:srgbClr val="9FCC3B"/>
          </p15:clr>
        </p15:guide>
        <p15:guide id="6" orient="horz" pos="3918">
          <p15:clr>
            <a:srgbClr val="9FCC3B"/>
          </p15:clr>
        </p15:guide>
        <p15:guide id="8" pos="4324">
          <p15:clr>
            <a:srgbClr val="5ACBF0"/>
          </p15:clr>
        </p15:guide>
        <p15:guide id="9" pos="7148">
          <p15:clr>
            <a:srgbClr val="5ACBF0"/>
          </p15:clr>
        </p15:guide>
        <p15:guide id="10" orient="horz" pos="748">
          <p15:clr>
            <a:srgbClr val="5ACBF0"/>
          </p15:clr>
        </p15:guide>
        <p15:guide id="11" orient="horz" pos="3572">
          <p15:clr>
            <a:srgbClr val="5ACBF0"/>
          </p15:clr>
        </p15:guide>
        <p15:guide id="12" pos="3895">
          <p15:clr>
            <a:srgbClr val="5ACBF0"/>
          </p15:clr>
        </p15:guide>
        <p15:guide id="13" pos="7579">
          <p15:clr>
            <a:srgbClr val="5ACBF0"/>
          </p15:clr>
        </p15:guide>
        <p15:guide id="14" orient="horz" pos="4005">
          <p15:clr>
            <a:srgbClr val="5ACBF0"/>
          </p15:clr>
        </p15:guide>
        <p15:guide id="15" orient="horz" pos="315">
          <p15:clr>
            <a:srgbClr val="5ACBF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Blank 3">
    <p:bg>
      <p:bgPr>
        <a:solidFill>
          <a:srgbClr val="45414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6272512"/>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Blank 2">
    <p:bg>
      <p:bgPr>
        <a:solidFill>
          <a:srgbClr val="70257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42498055"/>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Closing logo slide">
    <p:bg>
      <p:bgPr>
        <a:solidFill>
          <a:srgbClr val="702573"/>
        </a:solidFill>
        <a:effectLst/>
      </p:bgPr>
    </p:bg>
    <p:spTree>
      <p:nvGrpSpPr>
        <p:cNvPr id="1" name=""/>
        <p:cNvGrpSpPr/>
        <p:nvPr/>
      </p:nvGrpSpPr>
      <p:grpSpPr>
        <a:xfrm>
          <a:off x="0" y="0"/>
          <a:ext cx="0" cy="0"/>
          <a:chOff x="0" y="0"/>
          <a:chExt cx="0" cy="0"/>
        </a:xfrm>
      </p:grpSpPr>
      <p:sp>
        <p:nvSpPr>
          <p:cNvPr id="2" name="Text Box 3" descr="This is a copyright notice that should be included on the final slide."/>
          <p:cNvSpPr txBox="1">
            <a:spLocks noChangeArrowheads="1"/>
          </p:cNvSpPr>
          <p:nvPr/>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marL="0" marR="0" lvl="0" indent="0" algn="l" defTabSz="932290" rtl="0" eaLnBrk="0" fontAlgn="auto" latinLnBrk="0" hangingPunct="0">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Segoe UI"/>
                <a:ea typeface="+mn-ea"/>
                <a:cs typeface="Segoe UI" pitchFamily="34" charset="0"/>
              </a:rPr>
              <a:t>© Copyright Microsoft Corporation. All rights reserved. </a:t>
            </a:r>
          </a:p>
        </p:txBody>
      </p:sp>
      <p:pic>
        <p:nvPicPr>
          <p:cNvPr id="5" name="MS logo white - EMF" descr="Microsoft logo white text version">
            <a:extLst>
              <a:ext uri="{FF2B5EF4-FFF2-40B4-BE49-F238E27FC236}">
                <a16:creationId xmlns:a16="http://schemas.microsoft.com/office/drawing/2014/main" id="{70D3778F-A717-44C8-9013-FF206B15DD6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Tree>
    <p:extLst>
      <p:ext uri="{BB962C8B-B14F-4D97-AF65-F5344CB8AC3E}">
        <p14:creationId xmlns:p14="http://schemas.microsoft.com/office/powerpoint/2010/main" val="192978170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Black Notes slide Layout">
    <p:bg bwMode="gray">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bwMode="white"/>
        <p:txBody>
          <a:bodyPr/>
          <a:lstStyle>
            <a:lvl1pPr>
              <a:defRPr b="0">
                <a:solidFill>
                  <a:schemeClr val="tx1"/>
                </a:solidFill>
                <a:latin typeface="Segoe UI" pitchFamily="34" charset="0"/>
                <a:ea typeface="Segoe UI" pitchFamily="34" charset="0"/>
                <a:cs typeface="Segoe UI" pitchFamily="34" charset="0"/>
              </a:defRPr>
            </a:lvl1pPr>
          </a:lstStyle>
          <a:p>
            <a:r>
              <a:rPr lang="en-US"/>
              <a:t>Click to edit Master title style</a:t>
            </a:r>
          </a:p>
        </p:txBody>
      </p:sp>
      <p:sp>
        <p:nvSpPr>
          <p:cNvPr id="5" name="Text Placeholder 4">
            <a:extLst>
              <a:ext uri="{FF2B5EF4-FFF2-40B4-BE49-F238E27FC236}">
                <a16:creationId xmlns:a16="http://schemas.microsoft.com/office/drawing/2014/main" id="{F4B6606D-2DF9-48CD-BBE9-B751BF55CD2B}"/>
              </a:ext>
            </a:extLst>
          </p:cNvPr>
          <p:cNvSpPr>
            <a:spLocks noGrp="1"/>
          </p:cNvSpPr>
          <p:nvPr>
            <p:ph type="body" sz="quarter" idx="12"/>
          </p:nvPr>
        </p:nvSpPr>
        <p:spPr bwMode="white">
          <a:xfrm>
            <a:off x="584200" y="1436688"/>
            <a:ext cx="11018838" cy="2215991"/>
          </a:xfrm>
        </p:spPr>
        <p:txBody>
          <a:bodyPr>
            <a:spAutoFit/>
          </a:bodyPr>
          <a:lstStyle>
            <a:lvl1pPr>
              <a:defRPr sz="3600">
                <a:latin typeface="+mn-lt"/>
              </a:defRPr>
            </a:lvl1pPr>
            <a:lvl2pPr>
              <a:defRPr sz="2800">
                <a:latin typeface="+mn-lt"/>
              </a:defRPr>
            </a:lvl2pPr>
            <a:lvl3pPr>
              <a:defRPr sz="2400">
                <a:latin typeface="+mn-lt"/>
              </a:defRPr>
            </a:lvl3pPr>
            <a:lvl4pPr>
              <a:defRPr sz="2000">
                <a:latin typeface="+mn-lt"/>
              </a:defRPr>
            </a:lvl4pPr>
            <a:lvl5pPr>
              <a:defRPr sz="1800">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Next slide"/>
          <p:cNvSpPr>
            <a:spLocks noGrp="1"/>
          </p:cNvSpPr>
          <p:nvPr>
            <p:ph type="body" sz="quarter" idx="11" hasCustomPrompt="1"/>
          </p:nvPr>
        </p:nvSpPr>
        <p:spPr>
          <a:xfrm>
            <a:off x="1" y="6269038"/>
            <a:ext cx="12192001" cy="588963"/>
          </a:xfrm>
          <a:prstGeom prst="rect">
            <a:avLst/>
          </a:prstGeom>
          <a:solidFill>
            <a:srgbClr val="FFFF99"/>
          </a:solidFill>
        </p:spPr>
        <p:txBody>
          <a:bodyPr wrap="square" lIns="155457" tIns="77729" rIns="155457" bIns="45720" anchor="b" anchorCtr="0">
            <a:noAutofit/>
          </a:bodyPr>
          <a:lstStyle>
            <a:lvl1pPr algn="r">
              <a:buFont typeface="Arial" pitchFamily="34" charset="0"/>
              <a:buNone/>
              <a:defRPr sz="3700" spc="-51" baseline="0">
                <a:solidFill>
                  <a:srgbClr val="000000"/>
                </a:solidFill>
                <a:effectLst/>
                <a:latin typeface="Segoe UI" pitchFamily="34" charset="0"/>
                <a:ea typeface="Segoe UI" pitchFamily="34" charset="0"/>
                <a:cs typeface="Segoe UI" pitchFamily="34" charset="0"/>
              </a:defRPr>
            </a:lvl1pPr>
          </a:lstStyle>
          <a:p>
            <a:pPr lvl="0"/>
            <a:r>
              <a:rPr lang="en-US"/>
              <a:t>Next:</a:t>
            </a:r>
          </a:p>
        </p:txBody>
      </p:sp>
    </p:spTree>
    <p:extLst>
      <p:ext uri="{BB962C8B-B14F-4D97-AF65-F5344CB8AC3E}">
        <p14:creationId xmlns:p14="http://schemas.microsoft.com/office/powerpoint/2010/main" val="1077321393"/>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904">
          <p15:clr>
            <a:srgbClr val="5ACBF0"/>
          </p15:clr>
        </p15:guide>
        <p15:guide id="2" orient="horz" pos="288">
          <p15:clr>
            <a:srgbClr val="5ACBF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9574451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CFEFD-88E5-4869-B5C3-1611B0B50E15}"/>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4" name="Content Placeholder 3">
            <a:extLst>
              <a:ext uri="{FF2B5EF4-FFF2-40B4-BE49-F238E27FC236}">
                <a16:creationId xmlns:a16="http://schemas.microsoft.com/office/drawing/2014/main" id="{58A212C2-8B30-4835-8711-AA981B6CFBE1}"/>
              </a:ext>
            </a:extLst>
          </p:cNvPr>
          <p:cNvSpPr>
            <a:spLocks noGrp="1"/>
          </p:cNvSpPr>
          <p:nvPr>
            <p:ph sz="quarter" idx="10"/>
          </p:nvPr>
        </p:nvSpPr>
        <p:spPr>
          <a:xfrm>
            <a:off x="584200" y="1435100"/>
            <a:ext cx="11018838" cy="483393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4F9662A5-6E2F-47B0-9B6E-E87983D3753C}"/>
              </a:ext>
              <a:ext uri="{C183D7F6-B498-43B3-948B-1728B52AA6E4}">
                <adec:decorative xmlns:adec="http://schemas.microsoft.com/office/drawing/2017/decorative" val="1"/>
              </a:ext>
            </a:extLst>
          </p:cNvPr>
          <p:cNvSpPr txBox="1"/>
          <p:nvPr userDrawn="1"/>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656394298"/>
      </p:ext>
    </p:extLst>
  </p:cSld>
  <p:clrMapOvr>
    <a:masterClrMapping/>
  </p:clrMapOvr>
  <p:transition>
    <p:fade/>
  </p:transition>
  <p:extLst>
    <p:ext uri="{DCECCB84-F9BA-43D5-87BE-67443E8EF086}">
      <p15:sldGuideLst xmlns:p15="http://schemas.microsoft.com/office/powerpoint/2012/main">
        <p15:guide id="2" orient="horz" pos="1272">
          <p15:clr>
            <a:srgbClr val="5ACBF0"/>
          </p15:clr>
        </p15:guide>
        <p15:guide id="3" orient="horz" pos="288">
          <p15:clr>
            <a:srgbClr val="5ACBF0"/>
          </p15:clr>
        </p15:guide>
        <p15:guide id="5" orient="horz" pos="904">
          <p15:clr>
            <a:srgbClr val="5ACBF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1270166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624309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61">
          <p15:clr>
            <a:srgbClr val="A4A3A4"/>
          </p15:clr>
        </p15:guide>
        <p15:guide id="15" pos="3348">
          <p15:clr>
            <a:srgbClr val="A4A3A4"/>
          </p15:clr>
        </p15:guide>
        <p15:guide id="16" pos="3754">
          <p15:clr>
            <a:srgbClr val="A4A3A4"/>
          </p15:clr>
        </p15:guide>
        <p15:guide id="17" pos="3931">
          <p15:clr>
            <a:srgbClr val="A4A3A4"/>
          </p15:clr>
        </p15:guide>
        <p15:guide id="18" pos="4342">
          <p15:clr>
            <a:srgbClr val="A4A3A4"/>
          </p15:clr>
        </p15:guide>
        <p15:guide id="19" pos="4531">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735861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F926E5-0C8C-424C-B12A-03810DB34A7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3E7DF120-DA8B-43D8-B144-95102B6C2F6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55210108-F9EE-4170-A08C-2529BA50D4B4}"/>
              </a:ext>
            </a:extLst>
          </p:cNvPr>
          <p:cNvSpPr>
            <a:spLocks noGrp="1"/>
          </p:cNvSpPr>
          <p:nvPr>
            <p:ph type="dt" sz="half" idx="10"/>
          </p:nvPr>
        </p:nvSpPr>
        <p:spPr/>
        <p:txBody>
          <a:bodyPr/>
          <a:lstStyle/>
          <a:p>
            <a:fld id="{04C5621A-8EF6-44C7-BC2E-C7CD76DBBBEE}" type="datetimeFigureOut">
              <a:rPr lang="en-GB" smtClean="0"/>
              <a:t>01/12/2023</a:t>
            </a:fld>
            <a:endParaRPr lang="en-GB"/>
          </a:p>
        </p:txBody>
      </p:sp>
      <p:sp>
        <p:nvSpPr>
          <p:cNvPr id="5" name="Footer Placeholder 4">
            <a:extLst>
              <a:ext uri="{FF2B5EF4-FFF2-40B4-BE49-F238E27FC236}">
                <a16:creationId xmlns:a16="http://schemas.microsoft.com/office/drawing/2014/main" id="{3A936F7A-9B55-4D20-A051-98AECA9C8006}"/>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43072ED-FE8F-4E61-810A-7658D390EC51}"/>
              </a:ext>
            </a:extLst>
          </p:cNvPr>
          <p:cNvSpPr>
            <a:spLocks noGrp="1"/>
          </p:cNvSpPr>
          <p:nvPr>
            <p:ph type="sldNum" sz="quarter" idx="12"/>
          </p:nvPr>
        </p:nvSpPr>
        <p:spPr/>
        <p:txBody>
          <a:bodyPr/>
          <a:lstStyle/>
          <a:p>
            <a:fld id="{037B734F-94E7-4B2F-BE48-F257CF412011}" type="slidenum">
              <a:rPr lang="en-GB" smtClean="0"/>
              <a:t>‹#›</a:t>
            </a:fld>
            <a:endParaRPr lang="en-GB"/>
          </a:p>
        </p:txBody>
      </p:sp>
    </p:spTree>
    <p:extLst>
      <p:ext uri="{BB962C8B-B14F-4D97-AF65-F5344CB8AC3E}">
        <p14:creationId xmlns:p14="http://schemas.microsoft.com/office/powerpoint/2010/main" val="608575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2754DF-CB0E-46F9-AA3C-00BC673EBDF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264952037"/>
      </p:ext>
    </p:extLst>
  </p:cSld>
  <p:clrMapOvr>
    <a:masterClrMapping/>
  </p:clrMapOvr>
  <p:transition>
    <p:fade/>
  </p:transition>
  <p:extLst>
    <p:ext uri="{DCECCB84-F9BA-43D5-87BE-67443E8EF086}">
      <p15:sldGuideLst xmlns:p15="http://schemas.microsoft.com/office/powerpoint/2012/main">
        <p15:guide id="3" orient="horz" pos="900">
          <p15:clr>
            <a:srgbClr val="5ACBF0"/>
          </p15:clr>
        </p15:guide>
        <p15:guide id="4" orient="horz" pos="1276">
          <p15:clr>
            <a:srgbClr val="5ACBF0"/>
          </p15:clr>
        </p15:guide>
        <p15:guide id="5" orient="horz" pos="288">
          <p15:clr>
            <a:srgbClr val="5ACBF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16262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86391" y="1264252"/>
            <a:ext cx="11018520" cy="1612749"/>
          </a:xfrm>
        </p:spPr>
        <p:txBody>
          <a:bodyPr wrap="square">
            <a:spAutoFit/>
          </a:bodyPr>
          <a:lstStyle>
            <a:lvl1pPr marL="0" indent="0">
              <a:buNone/>
              <a:defRPr/>
            </a:lvl1pPr>
            <a:lvl2pPr marL="228597" indent="0">
              <a:buNone/>
              <a:defRPr/>
            </a:lvl2pPr>
            <a:lvl3pPr marL="457194" indent="0">
              <a:buNone/>
              <a:defRPr/>
            </a:lvl3pPr>
            <a:lvl4pPr marL="685791" indent="0">
              <a:buNone/>
              <a:defRPr/>
            </a:lvl4pPr>
            <a:lvl5pPr marL="914388"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202553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Only l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2754DF-CB0E-46F9-AA3C-00BC673EBDF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8193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3" orient="horz" pos="900">
          <p15:clr>
            <a:srgbClr val="5ACBF0"/>
          </p15:clr>
        </p15:guide>
        <p15:guide id="4" orient="horz" pos="1276">
          <p15:clr>
            <a:srgbClr val="5ACBF0"/>
          </p15:clr>
        </p15:guide>
        <p15:guide id="5" orient="horz" pos="288">
          <p15:clr>
            <a:srgbClr val="5ACBF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5815154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584200" y="1435499"/>
            <a:ext cx="11018520" cy="16127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22FCFEFD-88E5-4869-B5C3-1611B0B50E1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18223168"/>
      </p:ext>
    </p:extLst>
  </p:cSld>
  <p:clrMapOvr>
    <a:masterClrMapping/>
  </p:clrMapOvr>
  <p:transition>
    <p:fade/>
  </p:transition>
  <p:extLst>
    <p:ext uri="{DCECCB84-F9BA-43D5-87BE-67443E8EF086}">
      <p15:sldGuideLst xmlns:p15="http://schemas.microsoft.com/office/powerpoint/2012/main">
        <p15:guide id="2" orient="horz" pos="1272">
          <p15:clr>
            <a:srgbClr val="5ACBF0"/>
          </p15:clr>
        </p15:guide>
        <p15:guide id="3" orient="horz" pos="288">
          <p15:clr>
            <a:srgbClr val="5ACBF0"/>
          </p15:clr>
        </p15:guide>
        <p15:guide id="5" orient="horz" pos="904">
          <p15:clr>
            <a:srgbClr val="5ACBF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title_subtitle">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F11CDE3-5C8E-DA48-A90A-3F4A9A23BB0F}"/>
              </a:ext>
            </a:extLst>
          </p:cNvPr>
          <p:cNvSpPr>
            <a:spLocks noGrp="1"/>
          </p:cNvSpPr>
          <p:nvPr>
            <p:ph type="body" sz="quarter" idx="10"/>
          </p:nvPr>
        </p:nvSpPr>
        <p:spPr>
          <a:xfrm>
            <a:off x="613202" y="993368"/>
            <a:ext cx="11018520" cy="276999"/>
          </a:xfrm>
        </p:spPr>
        <p:txBody>
          <a:bodyPr wrap="square">
            <a:spAutoFit/>
          </a:bodyPr>
          <a:lstStyle>
            <a:lvl1pPr marL="0" indent="0">
              <a:buNone/>
              <a:defRPr kumimoji="0" lang="en-US" sz="1800" b="0" i="0" u="none" strike="noStrike" kern="1200" cap="none" spc="-50" normalizeH="0" baseline="0" dirty="0">
                <a:ln w="3175">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defRPr>
            </a:lvl1pPr>
            <a:lvl2pPr marL="228550" indent="0">
              <a:buNone/>
              <a:defRPr sz="2000"/>
            </a:lvl2pPr>
            <a:lvl3pPr marL="457101" indent="0">
              <a:buNone/>
              <a:defRPr sz="2000"/>
            </a:lvl3pPr>
            <a:lvl4pPr marL="685651" indent="0">
              <a:buNone/>
              <a:defRPr sz="2000"/>
            </a:lvl4pPr>
            <a:lvl5pPr marL="914201" indent="0">
              <a:buNone/>
              <a:defRPr sz="2000"/>
            </a:lvl5pPr>
          </a:lstStyle>
          <a:p>
            <a:pPr marL="0" marR="0" lvl="0" indent="0" algn="l" defTabSz="932563"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a:t>Click to edit Master text styles</a:t>
            </a:r>
          </a:p>
        </p:txBody>
      </p:sp>
      <p:sp>
        <p:nvSpPr>
          <p:cNvPr id="2" name="Title 1">
            <a:extLst>
              <a:ext uri="{FF2B5EF4-FFF2-40B4-BE49-F238E27FC236}">
                <a16:creationId xmlns:a16="http://schemas.microsoft.com/office/drawing/2014/main" id="{B8919F28-5134-42FD-B33A-3F3BF4789937}"/>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22241433"/>
      </p:ext>
    </p:extLst>
  </p:cSld>
  <p:clrMapOvr>
    <a:masterClrMapping/>
  </p:clrMapOvr>
  <p:transition>
    <p:fade/>
  </p:transition>
  <p:extLst>
    <p:ext uri="{DCECCB84-F9BA-43D5-87BE-67443E8EF086}">
      <p15:sldGuideLst xmlns:p15="http://schemas.microsoft.com/office/powerpoint/2012/main">
        <p15:guide id="1" orient="horz" pos="648">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Empty">
    <p:spTree>
      <p:nvGrpSpPr>
        <p:cNvPr id="1" name=""/>
        <p:cNvGrpSpPr/>
        <p:nvPr/>
      </p:nvGrpSpPr>
      <p:grpSpPr>
        <a:xfrm>
          <a:off x="0" y="0"/>
          <a:ext cx="0" cy="0"/>
          <a:chOff x="0" y="0"/>
          <a:chExt cx="0" cy="0"/>
        </a:xfrm>
      </p:grpSpPr>
      <p:sp>
        <p:nvSpPr>
          <p:cNvPr id="4" name="Slide Number Placeholder 8"/>
          <p:cNvSpPr>
            <a:spLocks noGrp="1"/>
          </p:cNvSpPr>
          <p:nvPr>
            <p:ph type="sldNum" sz="quarter" idx="4"/>
          </p:nvPr>
        </p:nvSpPr>
        <p:spPr>
          <a:xfrm>
            <a:off x="9143811" y="6356803"/>
            <a:ext cx="2844904" cy="364224"/>
          </a:xfrm>
          <a:prstGeom prst="rect">
            <a:avLst/>
          </a:prstGeom>
        </p:spPr>
        <p:txBody>
          <a:bodyPr vert="horz" lIns="91377" tIns="45689" rIns="91377" bIns="45689" rtlCol="0" anchor="ctr"/>
          <a:lstStyle>
            <a:lvl1pPr algn="r">
              <a:defRPr sz="980">
                <a:solidFill>
                  <a:schemeClr val="tx1"/>
                </a:solidFill>
              </a:defRPr>
            </a:lvl1pPr>
          </a:lstStyle>
          <a:p>
            <a:pPr defTabSz="1219070">
              <a:defRPr/>
            </a:pPr>
            <a:fld id="{7EFC24D6-DB8F-6B44-BA5A-9BEC68C15CAA}" type="slidenum">
              <a:rPr lang="en-US" smtClean="0"/>
              <a:pPr defTabSz="1219070">
                <a:defRPr/>
              </a:pPr>
              <a:t>‹#›</a:t>
            </a:fld>
            <a:endParaRPr lang="en-US"/>
          </a:p>
        </p:txBody>
      </p:sp>
    </p:spTree>
    <p:extLst>
      <p:ext uri="{BB962C8B-B14F-4D97-AF65-F5344CB8AC3E}">
        <p14:creationId xmlns:p14="http://schemas.microsoft.com/office/powerpoint/2010/main" val="22050538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F3DA33-DF62-48FF-9CBB-7B7839A461C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FE6DDDF-39AA-4981-98D9-7D2F5213B51C}"/>
              </a:ext>
            </a:extLst>
          </p:cNvPr>
          <p:cNvSpPr>
            <a:spLocks noGrp="1"/>
          </p:cNvSpPr>
          <p:nvPr>
            <p:ph type="dt" sz="half" idx="10"/>
          </p:nvPr>
        </p:nvSpPr>
        <p:spPr/>
        <p:txBody>
          <a:bodyPr/>
          <a:lstStyle/>
          <a:p>
            <a:fld id="{D7AAFB16-FC4F-46C8-9E22-8E539F1A7D46}" type="datetimeFigureOut">
              <a:rPr lang="en-US" smtClean="0"/>
              <a:t>12/1/2023</a:t>
            </a:fld>
            <a:endParaRPr lang="en-US"/>
          </a:p>
        </p:txBody>
      </p:sp>
      <p:sp>
        <p:nvSpPr>
          <p:cNvPr id="4" name="Footer Placeholder 3">
            <a:extLst>
              <a:ext uri="{FF2B5EF4-FFF2-40B4-BE49-F238E27FC236}">
                <a16:creationId xmlns:a16="http://schemas.microsoft.com/office/drawing/2014/main" id="{17B2BF0F-F141-49F9-9132-D4EA33EE713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ED8F9D7-0D1A-4338-91C4-7A5F5319802A}"/>
              </a:ext>
            </a:extLst>
          </p:cNvPr>
          <p:cNvSpPr>
            <a:spLocks noGrp="1"/>
          </p:cNvSpPr>
          <p:nvPr>
            <p:ph type="sldNum" sz="quarter" idx="12"/>
          </p:nvPr>
        </p:nvSpPr>
        <p:spPr/>
        <p:txBody>
          <a:bodyPr/>
          <a:lstStyle/>
          <a:p>
            <a:fld id="{5CE4B195-ED54-4851-8A7E-C5933F22006B}" type="slidenum">
              <a:rPr lang="en-US" smtClean="0"/>
              <a:t>‹#›</a:t>
            </a:fld>
            <a:endParaRPr lang="en-US"/>
          </a:p>
        </p:txBody>
      </p:sp>
    </p:spTree>
    <p:extLst>
      <p:ext uri="{BB962C8B-B14F-4D97-AF65-F5344CB8AC3E}">
        <p14:creationId xmlns:p14="http://schemas.microsoft.com/office/powerpoint/2010/main" val="1589838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1098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0F7E5361-F20C-5A49-A77E-5EC477F3C713}"/>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16" name="Rectangle 15">
            <a:extLst>
              <a:ext uri="{FF2B5EF4-FFF2-40B4-BE49-F238E27FC236}">
                <a16:creationId xmlns:a16="http://schemas.microsoft.com/office/drawing/2014/main" id="{659F883E-0FB0-C74A-9872-9131D81B78D9}"/>
              </a:ext>
            </a:extLst>
          </p:cNvPr>
          <p:cNvSpPr/>
          <p:nvPr userDrawn="1"/>
        </p:nvSpPr>
        <p:spPr>
          <a:xfrm>
            <a:off x="0" y="5598633"/>
            <a:ext cx="12192000" cy="12593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2A062A5-3298-E643-BC9D-765202BF5065}"/>
              </a:ext>
            </a:extLst>
          </p:cNvPr>
          <p:cNvSpPr>
            <a:spLocks noGrp="1"/>
          </p:cNvSpPr>
          <p:nvPr>
            <p:ph type="title"/>
          </p:nvPr>
        </p:nvSpPr>
        <p:spPr>
          <a:xfrm>
            <a:off x="501874" y="1214040"/>
            <a:ext cx="10515600" cy="1325563"/>
          </a:xfrm>
        </p:spPr>
        <p:txBody>
          <a:bodyPr>
            <a:normAutofit/>
          </a:bodyPr>
          <a:lstStyle>
            <a:lvl1pPr>
              <a:defRPr sz="6000" b="1">
                <a:solidFill>
                  <a:srgbClr val="4F8CBD"/>
                </a:solidFill>
                <a:latin typeface="+mn-lt"/>
              </a:defRPr>
            </a:lvl1pPr>
          </a:lstStyle>
          <a:p>
            <a:r>
              <a:rPr lang="en-US"/>
              <a:t>Click to edit Master title style</a:t>
            </a:r>
          </a:p>
        </p:txBody>
      </p:sp>
      <p:cxnSp>
        <p:nvCxnSpPr>
          <p:cNvPr id="9" name="Straight Connector 8">
            <a:extLst>
              <a:ext uri="{FF2B5EF4-FFF2-40B4-BE49-F238E27FC236}">
                <a16:creationId xmlns:a16="http://schemas.microsoft.com/office/drawing/2014/main" id="{DE616920-52D1-3E46-95C0-7A90E9052ADC}"/>
              </a:ext>
            </a:extLst>
          </p:cNvPr>
          <p:cNvCxnSpPr>
            <a:cxnSpLocks/>
          </p:cNvCxnSpPr>
          <p:nvPr userDrawn="1"/>
        </p:nvCxnSpPr>
        <p:spPr>
          <a:xfrm>
            <a:off x="0" y="5598633"/>
            <a:ext cx="12192000" cy="0"/>
          </a:xfrm>
          <a:prstGeom prst="line">
            <a:avLst/>
          </a:prstGeom>
          <a:ln w="25400">
            <a:solidFill>
              <a:srgbClr val="27549C"/>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44BEF4D4-7E5F-3B46-8DBB-0554AC2C962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79888" y="6033210"/>
            <a:ext cx="3748443" cy="495077"/>
          </a:xfrm>
          <a:prstGeom prst="rect">
            <a:avLst/>
          </a:prstGeom>
        </p:spPr>
      </p:pic>
      <p:pic>
        <p:nvPicPr>
          <p:cNvPr id="3" name="Graphic 2">
            <a:extLst>
              <a:ext uri="{FF2B5EF4-FFF2-40B4-BE49-F238E27FC236}">
                <a16:creationId xmlns:a16="http://schemas.microsoft.com/office/drawing/2014/main" id="{DED5B3A9-A3AF-490A-8FF4-BE28B7B7AA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011787" y="5833530"/>
            <a:ext cx="2600325" cy="781050"/>
          </a:xfrm>
          <a:prstGeom prst="rect">
            <a:avLst/>
          </a:prstGeom>
        </p:spPr>
      </p:pic>
    </p:spTree>
    <p:extLst>
      <p:ext uri="{BB962C8B-B14F-4D97-AF65-F5344CB8AC3E}">
        <p14:creationId xmlns:p14="http://schemas.microsoft.com/office/powerpoint/2010/main" val="24388125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2754DF-CB0E-46F9-AA3C-00BC673EBDF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59685104"/>
      </p:ext>
    </p:extLst>
  </p:cSld>
  <p:clrMapOvr>
    <a:masterClrMapping/>
  </p:clrMapOvr>
  <p:transition>
    <p:fade/>
  </p:transition>
  <p:extLst>
    <p:ext uri="{DCECCB84-F9BA-43D5-87BE-67443E8EF086}">
      <p15:sldGuideLst xmlns:p15="http://schemas.microsoft.com/office/powerpoint/2012/main">
        <p15:guide id="3" orient="horz" pos="900">
          <p15:clr>
            <a:srgbClr val="5ACBF0"/>
          </p15:clr>
        </p15:guide>
        <p15:guide id="4" orient="horz" pos="1276">
          <p15:clr>
            <a:srgbClr val="5ACBF0"/>
          </p15:clr>
        </p15:guide>
        <p15:guide id="5" orient="horz" pos="288">
          <p15:clr>
            <a:srgbClr val="5ACBF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C9533BF-1B93-2A43-BA34-0F3A82D7F33B}"/>
              </a:ext>
            </a:extLst>
          </p:cNvPr>
          <p:cNvPicPr>
            <a:picLocks noChangeAspect="1"/>
          </p:cNvPicPr>
          <p:nvPr userDrawn="1"/>
        </p:nvPicPr>
        <p:blipFill>
          <a:blip r:embed="rId2"/>
          <a:stretch>
            <a:fillRect/>
          </a:stretch>
        </p:blipFill>
        <p:spPr>
          <a:xfrm>
            <a:off x="0" y="1"/>
            <a:ext cx="12192000" cy="635000"/>
          </a:xfrm>
          <a:prstGeom prst="rect">
            <a:avLst/>
          </a:prstGeom>
        </p:spPr>
      </p:pic>
      <p:sp>
        <p:nvSpPr>
          <p:cNvPr id="12" name="Text Placeholder 3">
            <a:extLst>
              <a:ext uri="{FF2B5EF4-FFF2-40B4-BE49-F238E27FC236}">
                <a16:creationId xmlns:a16="http://schemas.microsoft.com/office/drawing/2014/main" id="{1C17D88D-1B35-A843-BA46-506AB4A8754C}"/>
              </a:ext>
            </a:extLst>
          </p:cNvPr>
          <p:cNvSpPr>
            <a:spLocks noGrp="1"/>
          </p:cNvSpPr>
          <p:nvPr>
            <p:ph type="body" sz="half" idx="2" hasCustomPrompt="1"/>
          </p:nvPr>
        </p:nvSpPr>
        <p:spPr>
          <a:xfrm>
            <a:off x="719253" y="1622502"/>
            <a:ext cx="10753493" cy="1456996"/>
          </a:xfrm>
        </p:spPr>
        <p:txBody>
          <a:bodyPr>
            <a:noAutofit/>
          </a:bodyPr>
          <a:lstStyle>
            <a:lvl1pPr marL="0" indent="0">
              <a:buNone/>
              <a:defRPr sz="3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r>
              <a:rPr lang="en-US">
                <a:latin typeface="Calibri" panose="020F0502020204030204" pitchFamily="34" charset="0"/>
                <a:ea typeface="Arial" charset="0"/>
                <a:cs typeface="Calibri" panose="020F0502020204030204" pitchFamily="34" charset="0"/>
              </a:rPr>
              <a:t>Lorem ipsum dolor sit </a:t>
            </a:r>
            <a:r>
              <a:rPr lang="en-US" err="1">
                <a:latin typeface="Calibri" panose="020F0502020204030204" pitchFamily="34" charset="0"/>
                <a:ea typeface="Arial" charset="0"/>
                <a:cs typeface="Calibri" panose="020F0502020204030204" pitchFamily="34" charset="0"/>
              </a:rPr>
              <a:t>amet</a:t>
            </a:r>
            <a:r>
              <a:rPr lang="en-US">
                <a:latin typeface="Calibri" panose="020F0502020204030204" pitchFamily="34" charset="0"/>
                <a:ea typeface="Arial" charset="0"/>
                <a:cs typeface="Calibri" panose="020F0502020204030204" pitchFamily="34" charset="0"/>
              </a:rPr>
              <a:t>, </a:t>
            </a:r>
            <a:r>
              <a:rPr lang="en-US" err="1">
                <a:latin typeface="Calibri" panose="020F0502020204030204" pitchFamily="34" charset="0"/>
                <a:ea typeface="Arial" charset="0"/>
                <a:cs typeface="Calibri" panose="020F0502020204030204" pitchFamily="34" charset="0"/>
              </a:rPr>
              <a:t>consectetuer</a:t>
            </a:r>
            <a:r>
              <a:rPr lang="en-US">
                <a:latin typeface="Calibri" panose="020F0502020204030204" pitchFamily="34" charset="0"/>
                <a:ea typeface="Arial" charset="0"/>
                <a:cs typeface="Calibri" panose="020F0502020204030204" pitchFamily="34" charset="0"/>
              </a:rPr>
              <a:t> </a:t>
            </a:r>
            <a:r>
              <a:rPr lang="en-US" err="1">
                <a:latin typeface="Calibri" panose="020F0502020204030204" pitchFamily="34" charset="0"/>
                <a:ea typeface="Arial" charset="0"/>
                <a:cs typeface="Calibri" panose="020F0502020204030204" pitchFamily="34" charset="0"/>
              </a:rPr>
              <a:t>adipiscing</a:t>
            </a:r>
            <a:r>
              <a:rPr lang="en-US">
                <a:latin typeface="Calibri" panose="020F0502020204030204" pitchFamily="34" charset="0"/>
                <a:ea typeface="Arial" charset="0"/>
                <a:cs typeface="Calibri" panose="020F0502020204030204" pitchFamily="34" charset="0"/>
              </a:rPr>
              <a:t> </a:t>
            </a:r>
            <a:r>
              <a:rPr lang="en-US" err="1">
                <a:latin typeface="Calibri" panose="020F0502020204030204" pitchFamily="34" charset="0"/>
                <a:ea typeface="Arial" charset="0"/>
                <a:cs typeface="Calibri" panose="020F0502020204030204" pitchFamily="34" charset="0"/>
              </a:rPr>
              <a:t>elit</a:t>
            </a:r>
            <a:r>
              <a:rPr lang="en-US">
                <a:latin typeface="Calibri" panose="020F0502020204030204" pitchFamily="34" charset="0"/>
                <a:ea typeface="Arial" charset="0"/>
                <a:cs typeface="Calibri" panose="020F0502020204030204" pitchFamily="34" charset="0"/>
              </a:rPr>
              <a:t>. Maecenas </a:t>
            </a:r>
            <a:r>
              <a:rPr lang="en-US" err="1">
                <a:latin typeface="Calibri" panose="020F0502020204030204" pitchFamily="34" charset="0"/>
                <a:ea typeface="Arial" charset="0"/>
                <a:cs typeface="Calibri" panose="020F0502020204030204" pitchFamily="34" charset="0"/>
              </a:rPr>
              <a:t>porttitor</a:t>
            </a:r>
            <a:r>
              <a:rPr lang="en-US">
                <a:latin typeface="Calibri" panose="020F0502020204030204" pitchFamily="34" charset="0"/>
                <a:ea typeface="Arial" charset="0"/>
                <a:cs typeface="Calibri" panose="020F0502020204030204" pitchFamily="34" charset="0"/>
              </a:rPr>
              <a:t> </a:t>
            </a:r>
            <a:r>
              <a:rPr lang="en-US" err="1">
                <a:latin typeface="Calibri" panose="020F0502020204030204" pitchFamily="34" charset="0"/>
                <a:ea typeface="Arial" charset="0"/>
                <a:cs typeface="Calibri" panose="020F0502020204030204" pitchFamily="34" charset="0"/>
              </a:rPr>
              <a:t>congue</a:t>
            </a:r>
            <a:r>
              <a:rPr lang="en-US">
                <a:latin typeface="Calibri" panose="020F0502020204030204" pitchFamily="34" charset="0"/>
                <a:ea typeface="Arial" charset="0"/>
                <a:cs typeface="Calibri" panose="020F0502020204030204" pitchFamily="34" charset="0"/>
              </a:rPr>
              <a:t> </a:t>
            </a:r>
            <a:r>
              <a:rPr lang="en-US" err="1">
                <a:latin typeface="Calibri" panose="020F0502020204030204" pitchFamily="34" charset="0"/>
                <a:ea typeface="Arial" charset="0"/>
                <a:cs typeface="Calibri" panose="020F0502020204030204" pitchFamily="34" charset="0"/>
              </a:rPr>
              <a:t>massa</a:t>
            </a:r>
            <a:r>
              <a:rPr lang="en-US">
                <a:latin typeface="Calibri" panose="020F0502020204030204" pitchFamily="34" charset="0"/>
                <a:ea typeface="Arial" charset="0"/>
                <a:cs typeface="Calibri" panose="020F0502020204030204" pitchFamily="34" charset="0"/>
              </a:rPr>
              <a:t>. </a:t>
            </a:r>
            <a:r>
              <a:rPr lang="en-US" err="1">
                <a:latin typeface="Calibri" panose="020F0502020204030204" pitchFamily="34" charset="0"/>
                <a:ea typeface="Arial" charset="0"/>
                <a:cs typeface="Calibri" panose="020F0502020204030204" pitchFamily="34" charset="0"/>
              </a:rPr>
              <a:t>Fusce</a:t>
            </a:r>
            <a:r>
              <a:rPr lang="en-US">
                <a:latin typeface="Calibri" panose="020F0502020204030204" pitchFamily="34" charset="0"/>
                <a:ea typeface="Arial" charset="0"/>
                <a:cs typeface="Calibri" panose="020F0502020204030204" pitchFamily="34" charset="0"/>
              </a:rPr>
              <a:t> </a:t>
            </a:r>
            <a:r>
              <a:rPr lang="en-US" err="1">
                <a:latin typeface="Calibri" panose="020F0502020204030204" pitchFamily="34" charset="0"/>
                <a:ea typeface="Arial" charset="0"/>
                <a:cs typeface="Calibri" panose="020F0502020204030204" pitchFamily="34" charset="0"/>
              </a:rPr>
              <a:t>posuere</a:t>
            </a:r>
            <a:r>
              <a:rPr lang="en-US">
                <a:latin typeface="Calibri" panose="020F0502020204030204" pitchFamily="34" charset="0"/>
                <a:ea typeface="Arial" charset="0"/>
                <a:cs typeface="Calibri" panose="020F0502020204030204" pitchFamily="34" charset="0"/>
              </a:rPr>
              <a:t>, magna </a:t>
            </a:r>
            <a:r>
              <a:rPr lang="en-US" err="1">
                <a:latin typeface="Calibri" panose="020F0502020204030204" pitchFamily="34" charset="0"/>
                <a:ea typeface="Arial" charset="0"/>
                <a:cs typeface="Calibri" panose="020F0502020204030204" pitchFamily="34" charset="0"/>
              </a:rPr>
              <a:t>sed</a:t>
            </a:r>
            <a:r>
              <a:rPr lang="en-US">
                <a:latin typeface="Calibri" panose="020F0502020204030204" pitchFamily="34" charset="0"/>
                <a:ea typeface="Arial" charset="0"/>
                <a:cs typeface="Calibri" panose="020F0502020204030204" pitchFamily="34" charset="0"/>
              </a:rPr>
              <a:t> pulvinar.</a:t>
            </a:r>
          </a:p>
        </p:txBody>
      </p:sp>
      <p:pic>
        <p:nvPicPr>
          <p:cNvPr id="19" name="Picture 18">
            <a:extLst>
              <a:ext uri="{FF2B5EF4-FFF2-40B4-BE49-F238E27FC236}">
                <a16:creationId xmlns:a16="http://schemas.microsoft.com/office/drawing/2014/main" id="{CAD91200-3642-8946-A772-E48D2472F965}"/>
              </a:ext>
            </a:extLst>
          </p:cNvPr>
          <p:cNvPicPr>
            <a:picLocks noChangeAspect="1"/>
          </p:cNvPicPr>
          <p:nvPr userDrawn="1"/>
        </p:nvPicPr>
        <p:blipFill>
          <a:blip r:embed="rId3">
            <a:alphaModFix amt="70000"/>
          </a:blip>
          <a:stretch>
            <a:fillRect/>
          </a:stretch>
        </p:blipFill>
        <p:spPr>
          <a:xfrm>
            <a:off x="11058497" y="69087"/>
            <a:ext cx="1119415" cy="295401"/>
          </a:xfrm>
          <a:prstGeom prst="rect">
            <a:avLst/>
          </a:prstGeom>
        </p:spPr>
      </p:pic>
      <p:sp>
        <p:nvSpPr>
          <p:cNvPr id="9" name="Title 1">
            <a:extLst>
              <a:ext uri="{FF2B5EF4-FFF2-40B4-BE49-F238E27FC236}">
                <a16:creationId xmlns:a16="http://schemas.microsoft.com/office/drawing/2014/main" id="{B893048A-A103-8740-9E4D-A13D62CFA954}"/>
              </a:ext>
            </a:extLst>
          </p:cNvPr>
          <p:cNvSpPr>
            <a:spLocks noGrp="1"/>
          </p:cNvSpPr>
          <p:nvPr>
            <p:ph type="title"/>
          </p:nvPr>
        </p:nvSpPr>
        <p:spPr>
          <a:xfrm>
            <a:off x="-66285" y="-366345"/>
            <a:ext cx="10515600" cy="1325563"/>
          </a:xfrm>
        </p:spPr>
        <p:txBody>
          <a:bodyPr>
            <a:normAutofit/>
          </a:bodyPr>
          <a:lstStyle>
            <a:lvl1pPr>
              <a:defRPr sz="4400" b="0" i="0">
                <a:solidFill>
                  <a:schemeClr val="bg1"/>
                </a:solidFill>
                <a:latin typeface="Calibri" panose="020F0502020204030204" pitchFamily="34" charset="0"/>
                <a:cs typeface="Calibri" panose="020F0502020204030204" pitchFamily="34" charset="0"/>
              </a:defRPr>
            </a:lvl1pPr>
          </a:lstStyle>
          <a:p>
            <a:r>
              <a:rPr lang="en-US"/>
              <a:t>Click to edit Master title style</a:t>
            </a:r>
          </a:p>
        </p:txBody>
      </p:sp>
      <p:sp>
        <p:nvSpPr>
          <p:cNvPr id="11" name="Picture Placeholder 37">
            <a:extLst>
              <a:ext uri="{FF2B5EF4-FFF2-40B4-BE49-F238E27FC236}">
                <a16:creationId xmlns:a16="http://schemas.microsoft.com/office/drawing/2014/main" id="{CFA31AA8-C387-164B-869F-B0075C511E65}"/>
              </a:ext>
            </a:extLst>
          </p:cNvPr>
          <p:cNvSpPr>
            <a:spLocks noGrp="1"/>
          </p:cNvSpPr>
          <p:nvPr>
            <p:ph type="pic" sz="quarter" idx="20" hasCustomPrompt="1"/>
          </p:nvPr>
        </p:nvSpPr>
        <p:spPr>
          <a:xfrm>
            <a:off x="-12542" y="3603157"/>
            <a:ext cx="3889249" cy="2495747"/>
          </a:xfrm>
        </p:spPr>
        <p:txBody>
          <a:bodyPr>
            <a:normAutofit/>
          </a:bodyPr>
          <a:lstStyle>
            <a:lvl1pPr marL="0" indent="0">
              <a:buNone/>
              <a:defRPr sz="2000" b="1">
                <a:solidFill>
                  <a:schemeClr val="tx1"/>
                </a:solidFill>
              </a:defRPr>
            </a:lvl1pPr>
          </a:lstStyle>
          <a:p>
            <a:r>
              <a:rPr lang="en-US"/>
              <a:t>Picture/icon/text</a:t>
            </a:r>
          </a:p>
        </p:txBody>
      </p:sp>
      <p:sp>
        <p:nvSpPr>
          <p:cNvPr id="17" name="Picture Placeholder 37">
            <a:extLst>
              <a:ext uri="{FF2B5EF4-FFF2-40B4-BE49-F238E27FC236}">
                <a16:creationId xmlns:a16="http://schemas.microsoft.com/office/drawing/2014/main" id="{9B1F4115-3B6A-C147-B3F0-135C7ECD40C5}"/>
              </a:ext>
            </a:extLst>
          </p:cNvPr>
          <p:cNvSpPr>
            <a:spLocks noGrp="1"/>
          </p:cNvSpPr>
          <p:nvPr>
            <p:ph type="pic" sz="quarter" idx="21" hasCustomPrompt="1"/>
          </p:nvPr>
        </p:nvSpPr>
        <p:spPr>
          <a:xfrm>
            <a:off x="4154344" y="3603157"/>
            <a:ext cx="3889249" cy="2495747"/>
          </a:xfrm>
        </p:spPr>
        <p:txBody>
          <a:bodyPr>
            <a:normAutofit/>
          </a:bodyPr>
          <a:lstStyle>
            <a:lvl1pPr marL="0" indent="0">
              <a:buNone/>
              <a:defRPr sz="2000" b="1">
                <a:solidFill>
                  <a:schemeClr val="tx1"/>
                </a:solidFill>
              </a:defRPr>
            </a:lvl1pPr>
          </a:lstStyle>
          <a:p>
            <a:r>
              <a:rPr lang="en-US"/>
              <a:t>Picture/icon/text</a:t>
            </a:r>
          </a:p>
        </p:txBody>
      </p:sp>
      <p:sp>
        <p:nvSpPr>
          <p:cNvPr id="20" name="Picture Placeholder 37">
            <a:extLst>
              <a:ext uri="{FF2B5EF4-FFF2-40B4-BE49-F238E27FC236}">
                <a16:creationId xmlns:a16="http://schemas.microsoft.com/office/drawing/2014/main" id="{5E9C8FEA-E368-2E47-8707-A1899F1C96BC}"/>
              </a:ext>
            </a:extLst>
          </p:cNvPr>
          <p:cNvSpPr>
            <a:spLocks noGrp="1"/>
          </p:cNvSpPr>
          <p:nvPr>
            <p:ph type="pic" sz="quarter" idx="22" hasCustomPrompt="1"/>
          </p:nvPr>
        </p:nvSpPr>
        <p:spPr>
          <a:xfrm>
            <a:off x="8309655" y="3603157"/>
            <a:ext cx="3889249" cy="2495747"/>
          </a:xfrm>
        </p:spPr>
        <p:txBody>
          <a:bodyPr>
            <a:normAutofit/>
          </a:bodyPr>
          <a:lstStyle>
            <a:lvl1pPr marL="0" indent="0">
              <a:buNone/>
              <a:defRPr sz="2000" b="1">
                <a:solidFill>
                  <a:schemeClr val="tx1"/>
                </a:solidFill>
              </a:defRPr>
            </a:lvl1pPr>
          </a:lstStyle>
          <a:p>
            <a:r>
              <a:rPr lang="en-US"/>
              <a:t>Picture/icon/text</a:t>
            </a:r>
          </a:p>
        </p:txBody>
      </p:sp>
    </p:spTree>
    <p:extLst>
      <p:ext uri="{BB962C8B-B14F-4D97-AF65-F5344CB8AC3E}">
        <p14:creationId xmlns:p14="http://schemas.microsoft.com/office/powerpoint/2010/main" val="2607250586"/>
      </p:ext>
    </p:extLst>
  </p:cSld>
  <p:clrMapOvr>
    <a:masterClrMapping/>
  </p:clrMapOvr>
  <p:extLst>
    <p:ext uri="{DCECCB84-F9BA-43D5-87BE-67443E8EF086}">
      <p15:sldGuideLst xmlns:p15="http://schemas.microsoft.com/office/powerpoint/2012/main">
        <p15:guide id="1" orient="horz" pos="2136">
          <p15:clr>
            <a:srgbClr val="FBAE40"/>
          </p15:clr>
        </p15:guide>
        <p15:guide id="3" pos="432">
          <p15:clr>
            <a:srgbClr val="FBAE40"/>
          </p15:clr>
        </p15:guide>
        <p15:guide id="4" pos="7296">
          <p15:clr>
            <a:srgbClr val="FBAE40"/>
          </p15:clr>
        </p15:guide>
        <p15:guide id="5" orient="horz" pos="504">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8398524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Title &amp; Non-bulleted tex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586390" y="1434369"/>
            <a:ext cx="11018520" cy="1612768"/>
          </a:xfrm>
        </p:spPr>
        <p:txBody>
          <a:bodyPr wrap="square">
            <a:spAutoFit/>
          </a:bodyPr>
          <a:lstStyle>
            <a:lvl1pPr marL="0" indent="0">
              <a:buNone/>
              <a:defRPr/>
            </a:lvl1pPr>
            <a:lvl2pPr marL="228606" indent="0">
              <a:buNone/>
              <a:defRPr/>
            </a:lvl2pPr>
            <a:lvl3pPr marL="457210" indent="0">
              <a:buNone/>
              <a:defRPr/>
            </a:lvl3pPr>
            <a:lvl4pPr marL="685817" indent="0">
              <a:buNone/>
              <a:defRPr/>
            </a:lvl4pPr>
            <a:lvl5pPr marL="914422"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118121"/>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586390" y="1434369"/>
            <a:ext cx="11018520" cy="1612768"/>
          </a:xfrm>
        </p:spPr>
        <p:txBody>
          <a:bodyPr wrap="square">
            <a:spAutoFit/>
          </a:bodyPr>
          <a:lstStyle>
            <a:lvl1pPr marL="0" indent="0">
              <a:buNone/>
              <a:defRPr/>
            </a:lvl1pPr>
            <a:lvl2pPr marL="228603" indent="0">
              <a:buNone/>
              <a:defRPr/>
            </a:lvl2pPr>
            <a:lvl3pPr marL="457205" indent="0">
              <a:buNone/>
              <a:defRPr/>
            </a:lvl3pPr>
            <a:lvl4pPr marL="685808" indent="0">
              <a:buNone/>
              <a:defRPr/>
            </a:lvl4pPr>
            <a:lvl5pPr marL="914411"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0353936"/>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586390" y="1434369"/>
            <a:ext cx="11018520" cy="1612768"/>
          </a:xfrm>
        </p:spPr>
        <p:txBody>
          <a:bodyPr wrap="square">
            <a:spAutoFit/>
          </a:bodyPr>
          <a:lstStyle>
            <a:lvl1pPr marL="0" indent="0">
              <a:buNone/>
              <a:defRPr/>
            </a:lvl1pPr>
            <a:lvl2pPr marL="228603" indent="0">
              <a:buNone/>
              <a:defRPr/>
            </a:lvl2pPr>
            <a:lvl3pPr marL="457205" indent="0">
              <a:buNone/>
              <a:defRPr/>
            </a:lvl3pPr>
            <a:lvl4pPr marL="685808" indent="0">
              <a:buNone/>
              <a:defRPr/>
            </a:lvl4pPr>
            <a:lvl5pPr marL="914411"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6601988"/>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lumMod val="95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3" y="457200"/>
            <a:ext cx="11018520" cy="553998"/>
          </a:xfrm>
        </p:spPr>
        <p:txBody>
          <a:bodyPr/>
          <a:lstStyle/>
          <a:p>
            <a:r>
              <a:rPr lang="en-US"/>
              <a:t>Click to edit Master title style</a:t>
            </a:r>
          </a:p>
        </p:txBody>
      </p:sp>
    </p:spTree>
    <p:extLst>
      <p:ext uri="{BB962C8B-B14F-4D97-AF65-F5344CB8AC3E}">
        <p14:creationId xmlns:p14="http://schemas.microsoft.com/office/powerpoint/2010/main" val="211500584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Agenda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hasCustomPrompt="1"/>
          </p:nvPr>
        </p:nvSpPr>
        <p:spPr>
          <a:xfrm>
            <a:off x="588263" y="457200"/>
            <a:ext cx="5215637" cy="553998"/>
          </a:xfrm>
        </p:spPr>
        <p:txBody>
          <a:bodyPr/>
          <a:lstStyle>
            <a:lvl1pPr>
              <a:defRPr/>
            </a:lvl1pPr>
          </a:lstStyle>
          <a:p>
            <a:r>
              <a:rPr lang="en-US"/>
              <a:t>Agenda</a:t>
            </a:r>
          </a:p>
        </p:txBody>
      </p:sp>
      <p:sp>
        <p:nvSpPr>
          <p:cNvPr id="4" name="Text Placeholder 3"/>
          <p:cNvSpPr>
            <a:spLocks noGrp="1"/>
          </p:cNvSpPr>
          <p:nvPr>
            <p:ph type="body" sz="quarter" idx="10"/>
          </p:nvPr>
        </p:nvSpPr>
        <p:spPr>
          <a:xfrm>
            <a:off x="584200" y="1435100"/>
            <a:ext cx="5212080" cy="1649682"/>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91" indent="0">
              <a:buFont typeface="Wingdings" panose="05000000000000000000" pitchFamily="2" charset="2"/>
              <a:buNone/>
              <a:defRPr sz="2000" b="0"/>
            </a:lvl2pPr>
            <a:lvl3pPr marL="450855" indent="0">
              <a:buFont typeface="Wingdings" panose="05000000000000000000" pitchFamily="2" charset="2"/>
              <a:buNone/>
              <a:tabLst/>
              <a:defRPr sz="1600" b="0"/>
            </a:lvl3pPr>
            <a:lvl4pPr marL="652470" indent="0">
              <a:buFont typeface="Wingdings" panose="05000000000000000000" pitchFamily="2" charset="2"/>
              <a:buNone/>
              <a:defRPr sz="1400" b="0"/>
            </a:lvl4pPr>
            <a:lvl5pPr marL="854085"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0614E108-2258-4959-A182-798030A0C286}"/>
              </a:ext>
            </a:extLst>
          </p:cNvPr>
          <p:cNvSpPr/>
          <p:nvPr userDrawn="1"/>
        </p:nvSpPr>
        <p:spPr bwMode="auto">
          <a:xfrm>
            <a:off x="7812032" y="0"/>
            <a:ext cx="4379968" cy="68580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l" defTabSz="932483" fontAlgn="base">
              <a:spcBef>
                <a:spcPct val="0"/>
              </a:spcBef>
              <a:spcAft>
                <a:spcPct val="0"/>
              </a:spcAft>
            </a:pPr>
            <a:endParaRPr lang="en-US" sz="2000" err="1">
              <a:solidFill>
                <a:srgbClr val="FFFFFF"/>
              </a:solidFill>
              <a:ea typeface="Segoe UI" pitchFamily="34" charset="0"/>
              <a:cs typeface="Segoe UI" pitchFamily="34" charset="0"/>
            </a:endParaRPr>
          </a:p>
        </p:txBody>
      </p:sp>
      <p:grpSp>
        <p:nvGrpSpPr>
          <p:cNvPr id="32" name="Group 31">
            <a:extLst>
              <a:ext uri="{FF2B5EF4-FFF2-40B4-BE49-F238E27FC236}">
                <a16:creationId xmlns:a16="http://schemas.microsoft.com/office/drawing/2014/main" id="{22E07E8F-16B4-4F77-8278-6A843F1B9F57}"/>
              </a:ext>
            </a:extLst>
          </p:cNvPr>
          <p:cNvGrpSpPr/>
          <p:nvPr userDrawn="1"/>
        </p:nvGrpSpPr>
        <p:grpSpPr>
          <a:xfrm rot="16200000">
            <a:off x="7643953" y="2603639"/>
            <a:ext cx="5424211" cy="3084509"/>
            <a:chOff x="6395721" y="4420906"/>
            <a:chExt cx="3250001" cy="1848132"/>
          </a:xfrm>
        </p:grpSpPr>
        <p:sp>
          <p:nvSpPr>
            <p:cNvPr id="27" name="Rectangle: Top Corners Rounded 26">
              <a:extLst>
                <a:ext uri="{FF2B5EF4-FFF2-40B4-BE49-F238E27FC236}">
                  <a16:creationId xmlns:a16="http://schemas.microsoft.com/office/drawing/2014/main" id="{B26B5DC7-3928-4E30-95C7-101CC42758F9}"/>
                </a:ext>
              </a:extLst>
            </p:cNvPr>
            <p:cNvSpPr/>
            <p:nvPr userDrawn="1"/>
          </p:nvSpPr>
          <p:spPr bwMode="auto">
            <a:xfrm rot="5400000">
              <a:off x="6879140" y="3937487"/>
              <a:ext cx="501648" cy="1468485"/>
            </a:xfrm>
            <a:prstGeom prst="round2SameRect">
              <a:avLst>
                <a:gd name="adj1" fmla="val 50000"/>
                <a:gd name="adj2" fmla="val 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83"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25" name="Oval 24">
              <a:extLst>
                <a:ext uri="{FF2B5EF4-FFF2-40B4-BE49-F238E27FC236}">
                  <a16:creationId xmlns:a16="http://schemas.microsoft.com/office/drawing/2014/main" id="{6F2E0A55-6A95-45A9-9988-FD4377975EAD}"/>
                </a:ext>
              </a:extLst>
            </p:cNvPr>
            <p:cNvSpPr/>
            <p:nvPr userDrawn="1"/>
          </p:nvSpPr>
          <p:spPr bwMode="auto">
            <a:xfrm>
              <a:off x="7407431" y="4471065"/>
              <a:ext cx="401326" cy="401326"/>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83"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28" name="Rectangle: Top Corners Rounded 27">
              <a:extLst>
                <a:ext uri="{FF2B5EF4-FFF2-40B4-BE49-F238E27FC236}">
                  <a16:creationId xmlns:a16="http://schemas.microsoft.com/office/drawing/2014/main" id="{EA3F14D9-33C3-411A-8D84-8E8E15E9381B}"/>
                </a:ext>
              </a:extLst>
            </p:cNvPr>
            <p:cNvSpPr/>
            <p:nvPr userDrawn="1"/>
          </p:nvSpPr>
          <p:spPr bwMode="auto">
            <a:xfrm rot="5400000">
              <a:off x="7246261" y="4243608"/>
              <a:ext cx="501648" cy="2202728"/>
            </a:xfrm>
            <a:prstGeom prst="round2SameRect">
              <a:avLst>
                <a:gd name="adj1" fmla="val 50000"/>
                <a:gd name="adj2" fmla="val 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83"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29" name="Oval 28">
              <a:extLst>
                <a:ext uri="{FF2B5EF4-FFF2-40B4-BE49-F238E27FC236}">
                  <a16:creationId xmlns:a16="http://schemas.microsoft.com/office/drawing/2014/main" id="{4A285CB0-5ABD-4C59-98FE-F25F8026D321}"/>
                </a:ext>
              </a:extLst>
            </p:cNvPr>
            <p:cNvSpPr/>
            <p:nvPr userDrawn="1"/>
          </p:nvSpPr>
          <p:spPr bwMode="auto">
            <a:xfrm>
              <a:off x="8141673" y="5144307"/>
              <a:ext cx="401326" cy="401326"/>
            </a:xfrm>
            <a:prstGeom prst="ellipse">
              <a:avLst/>
            </a:prstGeom>
            <a:solidFill>
              <a:srgbClr val="FFB9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83"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30" name="Rectangle: Top Corners Rounded 29">
              <a:extLst>
                <a:ext uri="{FF2B5EF4-FFF2-40B4-BE49-F238E27FC236}">
                  <a16:creationId xmlns:a16="http://schemas.microsoft.com/office/drawing/2014/main" id="{6EC31BC0-C04D-4163-9ECB-371CBCE34ADB}"/>
                </a:ext>
              </a:extLst>
            </p:cNvPr>
            <p:cNvSpPr/>
            <p:nvPr userDrawn="1"/>
          </p:nvSpPr>
          <p:spPr bwMode="auto">
            <a:xfrm rot="5400000">
              <a:off x="7769898" y="4393213"/>
              <a:ext cx="501648" cy="3250001"/>
            </a:xfrm>
            <a:prstGeom prst="round2SameRect">
              <a:avLst>
                <a:gd name="adj1" fmla="val 50000"/>
                <a:gd name="adj2" fmla="val 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83"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31" name="Oval 30">
              <a:extLst>
                <a:ext uri="{FF2B5EF4-FFF2-40B4-BE49-F238E27FC236}">
                  <a16:creationId xmlns:a16="http://schemas.microsoft.com/office/drawing/2014/main" id="{E691BBA6-17F1-4715-BBD9-9570E0AF6EBF}"/>
                </a:ext>
              </a:extLst>
            </p:cNvPr>
            <p:cNvSpPr/>
            <p:nvPr userDrawn="1"/>
          </p:nvSpPr>
          <p:spPr bwMode="auto">
            <a:xfrm>
              <a:off x="9188946" y="5817549"/>
              <a:ext cx="401326" cy="401326"/>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83" fontAlgn="base">
                <a:spcBef>
                  <a:spcPct val="0"/>
                </a:spcBef>
                <a:spcAft>
                  <a:spcPct val="0"/>
                </a:spcAft>
              </a:pPr>
              <a:endParaRPr lang="en-US" sz="2000" err="1">
                <a:solidFill>
                  <a:srgbClr val="FFFFFF"/>
                </a:solidFill>
                <a:ea typeface="Segoe UI" pitchFamily="34" charset="0"/>
                <a:cs typeface="Segoe UI" pitchFamily="34" charset="0"/>
              </a:endParaRPr>
            </a:p>
          </p:txBody>
        </p:sp>
      </p:grpSp>
    </p:spTree>
    <p:extLst>
      <p:ext uri="{BB962C8B-B14F-4D97-AF65-F5344CB8AC3E}">
        <p14:creationId xmlns:p14="http://schemas.microsoft.com/office/powerpoint/2010/main" val="3821060996"/>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2">
          <p15:clr>
            <a:srgbClr val="5ACBF0"/>
          </p15:clr>
        </p15:guide>
        <p15:guide id="3" orient="horz" pos="904">
          <p15:clr>
            <a:srgbClr val="5ACBF0"/>
          </p15:clr>
        </p15:guide>
        <p15:guide id="4" pos="3656">
          <p15:clr>
            <a:srgbClr val="5ACBF0"/>
          </p15:clr>
        </p15:guide>
        <p15:guide id="5" pos="4024">
          <p15:clr>
            <a:srgbClr val="5ACBF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Walkin">
    <p:bg>
      <p:bgPr>
        <a:solidFill>
          <a:srgbClr val="702573"/>
        </a:solidFill>
        <a:effectLst/>
      </p:bgPr>
    </p:bg>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0933A29F-32C8-3D72-CB23-40801C10530D}"/>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24" name="MS logo gray - EMF" descr="Microsoft logo, gray text version">
            <a:extLst>
              <a:ext uri="{FF2B5EF4-FFF2-40B4-BE49-F238E27FC236}">
                <a16:creationId xmlns:a16="http://schemas.microsoft.com/office/drawing/2014/main" id="{8685BD4B-3E62-146E-1EFC-ABCD9A7D250E}"/>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grpSp>
        <p:nvGrpSpPr>
          <p:cNvPr id="25" name="Graphic 5">
            <a:extLst>
              <a:ext uri="{FF2B5EF4-FFF2-40B4-BE49-F238E27FC236}">
                <a16:creationId xmlns:a16="http://schemas.microsoft.com/office/drawing/2014/main" id="{9869975B-4CD3-58FC-DAC0-997A12E9C564}"/>
              </a:ext>
            </a:extLst>
          </p:cNvPr>
          <p:cNvGrpSpPr/>
          <p:nvPr userDrawn="1"/>
        </p:nvGrpSpPr>
        <p:grpSpPr>
          <a:xfrm>
            <a:off x="587450" y="2711278"/>
            <a:ext cx="3247665" cy="1627506"/>
            <a:chOff x="587450" y="2711278"/>
            <a:chExt cx="3247665" cy="1627506"/>
          </a:xfrm>
          <a:gradFill>
            <a:gsLst>
              <a:gs pos="36000">
                <a:srgbClr val="D33244"/>
              </a:gs>
              <a:gs pos="85000">
                <a:srgbClr val="AC35AE"/>
              </a:gs>
            </a:gsLst>
            <a:lin ang="13200000" scaled="0"/>
          </a:gradFill>
        </p:grpSpPr>
        <p:sp>
          <p:nvSpPr>
            <p:cNvPr id="26" name="Freeform: Shape 25">
              <a:extLst>
                <a:ext uri="{FF2B5EF4-FFF2-40B4-BE49-F238E27FC236}">
                  <a16:creationId xmlns:a16="http://schemas.microsoft.com/office/drawing/2014/main" id="{A6DA114E-892D-2154-5D64-D124E6E3C80F}"/>
                </a:ext>
              </a:extLst>
            </p:cNvPr>
            <p:cNvSpPr/>
            <p:nvPr/>
          </p:nvSpPr>
          <p:spPr>
            <a:xfrm>
              <a:off x="587932" y="2753201"/>
              <a:ext cx="615826" cy="573663"/>
            </a:xfrm>
            <a:custGeom>
              <a:avLst/>
              <a:gdLst>
                <a:gd name="connsiteX0" fmla="*/ 615826 w 615826"/>
                <a:gd name="connsiteY0" fmla="*/ 573663 h 573663"/>
                <a:gd name="connsiteX1" fmla="*/ 521380 w 615826"/>
                <a:gd name="connsiteY1" fmla="*/ 573663 h 573663"/>
                <a:gd name="connsiteX2" fmla="*/ 521380 w 615826"/>
                <a:gd name="connsiteY2" fmla="*/ 202384 h 573663"/>
                <a:gd name="connsiteX3" fmla="*/ 526922 w 615826"/>
                <a:gd name="connsiteY3" fmla="*/ 90832 h 573663"/>
                <a:gd name="connsiteX4" fmla="*/ 525356 w 615826"/>
                <a:gd name="connsiteY4" fmla="*/ 90832 h 573663"/>
                <a:gd name="connsiteX5" fmla="*/ 509816 w 615826"/>
                <a:gd name="connsiteY5" fmla="*/ 144801 h 573663"/>
                <a:gd name="connsiteX6" fmla="*/ 338632 w 615826"/>
                <a:gd name="connsiteY6" fmla="*/ 573663 h 573663"/>
                <a:gd name="connsiteX7" fmla="*/ 272978 w 615826"/>
                <a:gd name="connsiteY7" fmla="*/ 573663 h 573663"/>
                <a:gd name="connsiteX8" fmla="*/ 101433 w 615826"/>
                <a:gd name="connsiteY8" fmla="*/ 148054 h 573663"/>
                <a:gd name="connsiteX9" fmla="*/ 86254 w 615826"/>
                <a:gd name="connsiteY9" fmla="*/ 90832 h 573663"/>
                <a:gd name="connsiteX10" fmla="*/ 84688 w 615826"/>
                <a:gd name="connsiteY10" fmla="*/ 90832 h 573663"/>
                <a:gd name="connsiteX11" fmla="*/ 87941 w 615826"/>
                <a:gd name="connsiteY11" fmla="*/ 203228 h 573663"/>
                <a:gd name="connsiteX12" fmla="*/ 87941 w 615826"/>
                <a:gd name="connsiteY12" fmla="*/ 573663 h 573663"/>
                <a:gd name="connsiteX13" fmla="*/ 0 w 615826"/>
                <a:gd name="connsiteY13" fmla="*/ 573663 h 573663"/>
                <a:gd name="connsiteX14" fmla="*/ 0 w 615826"/>
                <a:gd name="connsiteY14" fmla="*/ 0 h 573663"/>
                <a:gd name="connsiteX15" fmla="*/ 133959 w 615826"/>
                <a:gd name="connsiteY15" fmla="*/ 0 h 573663"/>
                <a:gd name="connsiteX16" fmla="*/ 284784 w 615826"/>
                <a:gd name="connsiteY16" fmla="*/ 382000 h 573663"/>
                <a:gd name="connsiteX17" fmla="*/ 307190 w 615826"/>
                <a:gd name="connsiteY17" fmla="*/ 447655 h 573663"/>
                <a:gd name="connsiteX18" fmla="*/ 309238 w 615826"/>
                <a:gd name="connsiteY18" fmla="*/ 447655 h 573663"/>
                <a:gd name="connsiteX19" fmla="*/ 333211 w 615826"/>
                <a:gd name="connsiteY19" fmla="*/ 380434 h 573663"/>
                <a:gd name="connsiteX20" fmla="*/ 486686 w 615826"/>
                <a:gd name="connsiteY20" fmla="*/ 0 h 573663"/>
                <a:gd name="connsiteX21" fmla="*/ 615826 w 615826"/>
                <a:gd name="connsiteY21" fmla="*/ 0 h 573663"/>
                <a:gd name="connsiteX22" fmla="*/ 615826 w 615826"/>
                <a:gd name="connsiteY22" fmla="*/ 573663 h 57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5826" h="573663">
                  <a:moveTo>
                    <a:pt x="615826" y="573663"/>
                  </a:moveTo>
                  <a:lnTo>
                    <a:pt x="521380" y="573663"/>
                  </a:lnTo>
                  <a:lnTo>
                    <a:pt x="521380" y="202384"/>
                  </a:lnTo>
                  <a:cubicBezTo>
                    <a:pt x="521380" y="172027"/>
                    <a:pt x="523187" y="134802"/>
                    <a:pt x="526922" y="90832"/>
                  </a:cubicBezTo>
                  <a:lnTo>
                    <a:pt x="525356" y="90832"/>
                  </a:lnTo>
                  <a:cubicBezTo>
                    <a:pt x="519453" y="115889"/>
                    <a:pt x="514273" y="133959"/>
                    <a:pt x="509816" y="144801"/>
                  </a:cubicBezTo>
                  <a:lnTo>
                    <a:pt x="338632" y="573663"/>
                  </a:lnTo>
                  <a:lnTo>
                    <a:pt x="272978" y="573663"/>
                  </a:lnTo>
                  <a:lnTo>
                    <a:pt x="101433" y="148054"/>
                  </a:lnTo>
                  <a:cubicBezTo>
                    <a:pt x="96614" y="135525"/>
                    <a:pt x="91555" y="116491"/>
                    <a:pt x="86254" y="90832"/>
                  </a:cubicBezTo>
                  <a:lnTo>
                    <a:pt x="84688" y="90832"/>
                  </a:lnTo>
                  <a:cubicBezTo>
                    <a:pt x="86857" y="113721"/>
                    <a:pt x="87941" y="151186"/>
                    <a:pt x="87941" y="203228"/>
                  </a:cubicBezTo>
                  <a:lnTo>
                    <a:pt x="87941" y="573663"/>
                  </a:lnTo>
                  <a:lnTo>
                    <a:pt x="0" y="573663"/>
                  </a:lnTo>
                  <a:lnTo>
                    <a:pt x="0" y="0"/>
                  </a:lnTo>
                  <a:lnTo>
                    <a:pt x="133959" y="0"/>
                  </a:lnTo>
                  <a:lnTo>
                    <a:pt x="284784" y="382000"/>
                  </a:lnTo>
                  <a:cubicBezTo>
                    <a:pt x="296228" y="411394"/>
                    <a:pt x="303697" y="433199"/>
                    <a:pt x="307190" y="447655"/>
                  </a:cubicBezTo>
                  <a:lnTo>
                    <a:pt x="309238" y="447655"/>
                  </a:lnTo>
                  <a:cubicBezTo>
                    <a:pt x="319117" y="417538"/>
                    <a:pt x="327067" y="395131"/>
                    <a:pt x="333211" y="380434"/>
                  </a:cubicBezTo>
                  <a:lnTo>
                    <a:pt x="486686" y="0"/>
                  </a:lnTo>
                  <a:lnTo>
                    <a:pt x="615826" y="0"/>
                  </a:lnTo>
                  <a:lnTo>
                    <a:pt x="615826" y="573663"/>
                  </a:lnTo>
                  <a:close/>
                </a:path>
              </a:pathLst>
            </a:custGeom>
            <a:grpFill/>
            <a:ln w="12034"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3B50421-CBF7-943B-8458-69210F8BD6D7}"/>
                </a:ext>
              </a:extLst>
            </p:cNvPr>
            <p:cNvSpPr/>
            <p:nvPr/>
          </p:nvSpPr>
          <p:spPr>
            <a:xfrm>
              <a:off x="1285194" y="2725734"/>
              <a:ext cx="111552" cy="601129"/>
            </a:xfrm>
            <a:custGeom>
              <a:avLst/>
              <a:gdLst>
                <a:gd name="connsiteX0" fmla="*/ 55174 w 111552"/>
                <a:gd name="connsiteY0" fmla="*/ 105529 h 601129"/>
                <a:gd name="connsiteX1" fmla="*/ 16143 w 111552"/>
                <a:gd name="connsiteY1" fmla="*/ 90712 h 601129"/>
                <a:gd name="connsiteX2" fmla="*/ 0 w 111552"/>
                <a:gd name="connsiteY2" fmla="*/ 53126 h 601129"/>
                <a:gd name="connsiteX3" fmla="*/ 16143 w 111552"/>
                <a:gd name="connsiteY3" fmla="*/ 15179 h 601129"/>
                <a:gd name="connsiteX4" fmla="*/ 55174 w 111552"/>
                <a:gd name="connsiteY4" fmla="*/ 0 h 601129"/>
                <a:gd name="connsiteX5" fmla="*/ 95169 w 111552"/>
                <a:gd name="connsiteY5" fmla="*/ 15179 h 601129"/>
                <a:gd name="connsiteX6" fmla="*/ 111552 w 111552"/>
                <a:gd name="connsiteY6" fmla="*/ 53126 h 601129"/>
                <a:gd name="connsiteX7" fmla="*/ 95169 w 111552"/>
                <a:gd name="connsiteY7" fmla="*/ 90109 h 601129"/>
                <a:gd name="connsiteX8" fmla="*/ 55174 w 111552"/>
                <a:gd name="connsiteY8" fmla="*/ 105529 h 601129"/>
                <a:gd name="connsiteX9" fmla="*/ 101192 w 111552"/>
                <a:gd name="connsiteY9" fmla="*/ 601130 h 601129"/>
                <a:gd name="connsiteX10" fmla="*/ 8433 w 111552"/>
                <a:gd name="connsiteY10" fmla="*/ 601130 h 601129"/>
                <a:gd name="connsiteX11" fmla="*/ 8433 w 111552"/>
                <a:gd name="connsiteY11" fmla="*/ 191542 h 601129"/>
                <a:gd name="connsiteX12" fmla="*/ 101192 w 111552"/>
                <a:gd name="connsiteY12" fmla="*/ 191542 h 601129"/>
                <a:gd name="connsiteX13" fmla="*/ 101192 w 111552"/>
                <a:gd name="connsiteY13" fmla="*/ 601130 h 601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552" h="601129">
                  <a:moveTo>
                    <a:pt x="55174" y="105529"/>
                  </a:moveTo>
                  <a:cubicBezTo>
                    <a:pt x="39995" y="105529"/>
                    <a:pt x="26985" y="100590"/>
                    <a:pt x="16143" y="90712"/>
                  </a:cubicBezTo>
                  <a:cubicBezTo>
                    <a:pt x="5301" y="80833"/>
                    <a:pt x="0" y="68305"/>
                    <a:pt x="0" y="53126"/>
                  </a:cubicBezTo>
                  <a:cubicBezTo>
                    <a:pt x="0" y="37947"/>
                    <a:pt x="5421" y="25298"/>
                    <a:pt x="16143" y="15179"/>
                  </a:cubicBezTo>
                  <a:cubicBezTo>
                    <a:pt x="26985" y="5060"/>
                    <a:pt x="39995" y="0"/>
                    <a:pt x="55174" y="0"/>
                  </a:cubicBezTo>
                  <a:cubicBezTo>
                    <a:pt x="70955" y="0"/>
                    <a:pt x="84206" y="5060"/>
                    <a:pt x="95169" y="15179"/>
                  </a:cubicBezTo>
                  <a:cubicBezTo>
                    <a:pt x="106131" y="25298"/>
                    <a:pt x="111552" y="37947"/>
                    <a:pt x="111552" y="53126"/>
                  </a:cubicBezTo>
                  <a:cubicBezTo>
                    <a:pt x="111552" y="67582"/>
                    <a:pt x="106131" y="79870"/>
                    <a:pt x="95169" y="90109"/>
                  </a:cubicBezTo>
                  <a:cubicBezTo>
                    <a:pt x="84327" y="100349"/>
                    <a:pt x="70955" y="105529"/>
                    <a:pt x="55174" y="105529"/>
                  </a:cubicBezTo>
                  <a:close/>
                  <a:moveTo>
                    <a:pt x="101192" y="601130"/>
                  </a:moveTo>
                  <a:lnTo>
                    <a:pt x="8433" y="601130"/>
                  </a:lnTo>
                  <a:lnTo>
                    <a:pt x="8433" y="191542"/>
                  </a:lnTo>
                  <a:lnTo>
                    <a:pt x="101192" y="191542"/>
                  </a:lnTo>
                  <a:lnTo>
                    <a:pt x="101192" y="601130"/>
                  </a:lnTo>
                  <a:close/>
                </a:path>
              </a:pathLst>
            </a:custGeom>
            <a:grpFill/>
            <a:ln w="12034"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89BF90F6-7393-86F6-E47D-84A9971D7A7D}"/>
                </a:ext>
              </a:extLst>
            </p:cNvPr>
            <p:cNvSpPr/>
            <p:nvPr/>
          </p:nvSpPr>
          <p:spPr>
            <a:xfrm>
              <a:off x="1456618" y="2907519"/>
              <a:ext cx="319959" cy="428861"/>
            </a:xfrm>
            <a:custGeom>
              <a:avLst/>
              <a:gdLst>
                <a:gd name="connsiteX0" fmla="*/ 319598 w 319959"/>
                <a:gd name="connsiteY0" fmla="*/ 400432 h 428861"/>
                <a:gd name="connsiteX1" fmla="*/ 203227 w 319959"/>
                <a:gd name="connsiteY1" fmla="*/ 428862 h 428861"/>
                <a:gd name="connsiteX2" fmla="*/ 56017 w 319959"/>
                <a:gd name="connsiteY2" fmla="*/ 371881 h 428861"/>
                <a:gd name="connsiteX3" fmla="*/ 0 w 319959"/>
                <a:gd name="connsiteY3" fmla="*/ 224068 h 428861"/>
                <a:gd name="connsiteX4" fmla="*/ 60233 w 319959"/>
                <a:gd name="connsiteY4" fmla="*/ 61438 h 428861"/>
                <a:gd name="connsiteX5" fmla="*/ 221177 w 319959"/>
                <a:gd name="connsiteY5" fmla="*/ 0 h 428861"/>
                <a:gd name="connsiteX6" fmla="*/ 319960 w 319959"/>
                <a:gd name="connsiteY6" fmla="*/ 19636 h 428861"/>
                <a:gd name="connsiteX7" fmla="*/ 319960 w 319959"/>
                <a:gd name="connsiteY7" fmla="*/ 106011 h 428861"/>
                <a:gd name="connsiteX8" fmla="*/ 228767 w 319959"/>
                <a:gd name="connsiteY8" fmla="*/ 73967 h 428861"/>
                <a:gd name="connsiteX9" fmla="*/ 132393 w 319959"/>
                <a:gd name="connsiteY9" fmla="*/ 113721 h 428861"/>
                <a:gd name="connsiteX10" fmla="*/ 94807 w 319959"/>
                <a:gd name="connsiteY10" fmla="*/ 217924 h 428861"/>
                <a:gd name="connsiteX11" fmla="*/ 130225 w 319959"/>
                <a:gd name="connsiteY11" fmla="*/ 318273 h 428861"/>
                <a:gd name="connsiteX12" fmla="*/ 225273 w 319959"/>
                <a:gd name="connsiteY12" fmla="*/ 355016 h 428861"/>
                <a:gd name="connsiteX13" fmla="*/ 319719 w 319959"/>
                <a:gd name="connsiteY13" fmla="*/ 319358 h 428861"/>
                <a:gd name="connsiteX14" fmla="*/ 319719 w 319959"/>
                <a:gd name="connsiteY14" fmla="*/ 400432 h 42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9959" h="428861">
                  <a:moveTo>
                    <a:pt x="319598" y="400432"/>
                  </a:moveTo>
                  <a:cubicBezTo>
                    <a:pt x="286832" y="419345"/>
                    <a:pt x="248041" y="428862"/>
                    <a:pt x="203227" y="428862"/>
                  </a:cubicBezTo>
                  <a:cubicBezTo>
                    <a:pt x="142392" y="428862"/>
                    <a:pt x="93362" y="409828"/>
                    <a:pt x="56017" y="371881"/>
                  </a:cubicBezTo>
                  <a:cubicBezTo>
                    <a:pt x="18672" y="333934"/>
                    <a:pt x="0" y="284663"/>
                    <a:pt x="0" y="224068"/>
                  </a:cubicBezTo>
                  <a:cubicBezTo>
                    <a:pt x="0" y="156607"/>
                    <a:pt x="20118" y="102397"/>
                    <a:pt x="60233" y="61438"/>
                  </a:cubicBezTo>
                  <a:cubicBezTo>
                    <a:pt x="100349" y="20479"/>
                    <a:pt x="154077" y="0"/>
                    <a:pt x="221177" y="0"/>
                  </a:cubicBezTo>
                  <a:cubicBezTo>
                    <a:pt x="258522" y="0"/>
                    <a:pt x="291409" y="6505"/>
                    <a:pt x="319960" y="19636"/>
                  </a:cubicBezTo>
                  <a:lnTo>
                    <a:pt x="319960" y="106011"/>
                  </a:lnTo>
                  <a:cubicBezTo>
                    <a:pt x="291409" y="84688"/>
                    <a:pt x="261052" y="73967"/>
                    <a:pt x="228767" y="73967"/>
                  </a:cubicBezTo>
                  <a:cubicBezTo>
                    <a:pt x="189615" y="73967"/>
                    <a:pt x="157450" y="87218"/>
                    <a:pt x="132393" y="113721"/>
                  </a:cubicBezTo>
                  <a:cubicBezTo>
                    <a:pt x="107336" y="140223"/>
                    <a:pt x="94807" y="175038"/>
                    <a:pt x="94807" y="217924"/>
                  </a:cubicBezTo>
                  <a:cubicBezTo>
                    <a:pt x="94807" y="260329"/>
                    <a:pt x="106613" y="293819"/>
                    <a:pt x="130225" y="318273"/>
                  </a:cubicBezTo>
                  <a:cubicBezTo>
                    <a:pt x="153836" y="342849"/>
                    <a:pt x="185519" y="355016"/>
                    <a:pt x="225273" y="355016"/>
                  </a:cubicBezTo>
                  <a:cubicBezTo>
                    <a:pt x="258642" y="355016"/>
                    <a:pt x="290084" y="343210"/>
                    <a:pt x="319719" y="319358"/>
                  </a:cubicBezTo>
                  <a:lnTo>
                    <a:pt x="319719" y="400432"/>
                  </a:lnTo>
                  <a:close/>
                </a:path>
              </a:pathLst>
            </a:custGeom>
            <a:grpFill/>
            <a:ln w="12034"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E31851C-4ED8-00AD-D9E4-F2F0D3596449}"/>
                </a:ext>
              </a:extLst>
            </p:cNvPr>
            <p:cNvSpPr/>
            <p:nvPr/>
          </p:nvSpPr>
          <p:spPr>
            <a:xfrm>
              <a:off x="1860062" y="2910048"/>
              <a:ext cx="237560" cy="416694"/>
            </a:xfrm>
            <a:custGeom>
              <a:avLst/>
              <a:gdLst>
                <a:gd name="connsiteX0" fmla="*/ 237561 w 237560"/>
                <a:gd name="connsiteY0" fmla="*/ 95530 h 416694"/>
                <a:gd name="connsiteX1" fmla="*/ 189133 w 237560"/>
                <a:gd name="connsiteY1" fmla="*/ 82279 h 416694"/>
                <a:gd name="connsiteX2" fmla="*/ 120346 w 237560"/>
                <a:gd name="connsiteY2" fmla="*/ 119503 h 416694"/>
                <a:gd name="connsiteX3" fmla="*/ 92759 w 237560"/>
                <a:gd name="connsiteY3" fmla="*/ 220695 h 416694"/>
                <a:gd name="connsiteX4" fmla="*/ 92759 w 237560"/>
                <a:gd name="connsiteY4" fmla="*/ 416695 h 416694"/>
                <a:gd name="connsiteX5" fmla="*/ 0 w 237560"/>
                <a:gd name="connsiteY5" fmla="*/ 416695 h 416694"/>
                <a:gd name="connsiteX6" fmla="*/ 0 w 237560"/>
                <a:gd name="connsiteY6" fmla="*/ 7108 h 416694"/>
                <a:gd name="connsiteX7" fmla="*/ 92759 w 237560"/>
                <a:gd name="connsiteY7" fmla="*/ 7108 h 416694"/>
                <a:gd name="connsiteX8" fmla="*/ 92759 w 237560"/>
                <a:gd name="connsiteY8" fmla="*/ 91555 h 416694"/>
                <a:gd name="connsiteX9" fmla="*/ 94326 w 237560"/>
                <a:gd name="connsiteY9" fmla="*/ 91555 h 416694"/>
                <a:gd name="connsiteX10" fmla="*/ 136127 w 237560"/>
                <a:gd name="connsiteY10" fmla="*/ 24214 h 416694"/>
                <a:gd name="connsiteX11" fmla="*/ 199132 w 237560"/>
                <a:gd name="connsiteY11" fmla="*/ 0 h 416694"/>
                <a:gd name="connsiteX12" fmla="*/ 237561 w 237560"/>
                <a:gd name="connsiteY12" fmla="*/ 7589 h 416694"/>
                <a:gd name="connsiteX13" fmla="*/ 237561 w 237560"/>
                <a:gd name="connsiteY13" fmla="*/ 95530 h 41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7560" h="416694">
                  <a:moveTo>
                    <a:pt x="237561" y="95530"/>
                  </a:moveTo>
                  <a:cubicBezTo>
                    <a:pt x="226357" y="86736"/>
                    <a:pt x="210215" y="82279"/>
                    <a:pt x="189133" y="82279"/>
                  </a:cubicBezTo>
                  <a:cubicBezTo>
                    <a:pt x="161666" y="82279"/>
                    <a:pt x="138778" y="94687"/>
                    <a:pt x="120346" y="119503"/>
                  </a:cubicBezTo>
                  <a:cubicBezTo>
                    <a:pt x="101915" y="144319"/>
                    <a:pt x="92759" y="178050"/>
                    <a:pt x="92759" y="220695"/>
                  </a:cubicBezTo>
                  <a:lnTo>
                    <a:pt x="92759" y="416695"/>
                  </a:lnTo>
                  <a:lnTo>
                    <a:pt x="0" y="416695"/>
                  </a:lnTo>
                  <a:lnTo>
                    <a:pt x="0" y="7108"/>
                  </a:lnTo>
                  <a:lnTo>
                    <a:pt x="92759" y="7108"/>
                  </a:lnTo>
                  <a:lnTo>
                    <a:pt x="92759" y="91555"/>
                  </a:lnTo>
                  <a:lnTo>
                    <a:pt x="94326" y="91555"/>
                  </a:lnTo>
                  <a:cubicBezTo>
                    <a:pt x="103361" y="62763"/>
                    <a:pt x="117335" y="40356"/>
                    <a:pt x="136127" y="24214"/>
                  </a:cubicBezTo>
                  <a:cubicBezTo>
                    <a:pt x="154920" y="8071"/>
                    <a:pt x="175881" y="0"/>
                    <a:pt x="199132" y="0"/>
                  </a:cubicBezTo>
                  <a:cubicBezTo>
                    <a:pt x="215877" y="0"/>
                    <a:pt x="228766" y="2530"/>
                    <a:pt x="237561" y="7589"/>
                  </a:cubicBezTo>
                  <a:lnTo>
                    <a:pt x="237561" y="95530"/>
                  </a:lnTo>
                  <a:close/>
                </a:path>
              </a:pathLst>
            </a:custGeom>
            <a:grpFill/>
            <a:ln w="12034"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37438C5-BD29-196D-4304-088CBF89FEBC}"/>
                </a:ext>
              </a:extLst>
            </p:cNvPr>
            <p:cNvSpPr/>
            <p:nvPr/>
          </p:nvSpPr>
          <p:spPr>
            <a:xfrm>
              <a:off x="2113765" y="2907760"/>
              <a:ext cx="421272" cy="428620"/>
            </a:xfrm>
            <a:custGeom>
              <a:avLst/>
              <a:gdLst>
                <a:gd name="connsiteX0" fmla="*/ 208046 w 421272"/>
                <a:gd name="connsiteY0" fmla="*/ 428621 h 428620"/>
                <a:gd name="connsiteX1" fmla="*/ 56619 w 421272"/>
                <a:gd name="connsiteY1" fmla="*/ 371279 h 428620"/>
                <a:gd name="connsiteX2" fmla="*/ 0 w 421272"/>
                <a:gd name="connsiteY2" fmla="*/ 219129 h 428620"/>
                <a:gd name="connsiteX3" fmla="*/ 59029 w 421272"/>
                <a:gd name="connsiteY3" fmla="*/ 57945 h 428620"/>
                <a:gd name="connsiteX4" fmla="*/ 218045 w 421272"/>
                <a:gd name="connsiteY4" fmla="*/ 0 h 428620"/>
                <a:gd name="connsiteX5" fmla="*/ 367665 w 421272"/>
                <a:gd name="connsiteY5" fmla="*/ 56378 h 428620"/>
                <a:gd name="connsiteX6" fmla="*/ 421273 w 421272"/>
                <a:gd name="connsiteY6" fmla="*/ 212744 h 428620"/>
                <a:gd name="connsiteX7" fmla="*/ 363448 w 421272"/>
                <a:gd name="connsiteY7" fmla="*/ 369713 h 428620"/>
                <a:gd name="connsiteX8" fmla="*/ 208046 w 421272"/>
                <a:gd name="connsiteY8" fmla="*/ 428621 h 428620"/>
                <a:gd name="connsiteX9" fmla="*/ 212503 w 421272"/>
                <a:gd name="connsiteY9" fmla="*/ 73846 h 428620"/>
                <a:gd name="connsiteX10" fmla="*/ 126490 w 421272"/>
                <a:gd name="connsiteY10" fmla="*/ 111793 h 428620"/>
                <a:gd name="connsiteX11" fmla="*/ 94928 w 421272"/>
                <a:gd name="connsiteY11" fmla="*/ 216599 h 428620"/>
                <a:gd name="connsiteX12" fmla="*/ 126972 w 421272"/>
                <a:gd name="connsiteY12" fmla="*/ 318032 h 428620"/>
                <a:gd name="connsiteX13" fmla="*/ 212624 w 421272"/>
                <a:gd name="connsiteY13" fmla="*/ 355016 h 428620"/>
                <a:gd name="connsiteX14" fmla="*/ 296830 w 421272"/>
                <a:gd name="connsiteY14" fmla="*/ 318635 h 428620"/>
                <a:gd name="connsiteX15" fmla="*/ 326224 w 421272"/>
                <a:gd name="connsiteY15" fmla="*/ 215033 h 428620"/>
                <a:gd name="connsiteX16" fmla="*/ 296830 w 421272"/>
                <a:gd name="connsiteY16" fmla="*/ 110589 h 428620"/>
                <a:gd name="connsiteX17" fmla="*/ 212503 w 421272"/>
                <a:gd name="connsiteY17" fmla="*/ 73846 h 42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1272" h="428620">
                  <a:moveTo>
                    <a:pt x="208046" y="428621"/>
                  </a:moveTo>
                  <a:cubicBezTo>
                    <a:pt x="144801" y="428621"/>
                    <a:pt x="94326" y="409467"/>
                    <a:pt x="56619" y="371279"/>
                  </a:cubicBezTo>
                  <a:cubicBezTo>
                    <a:pt x="18913" y="332970"/>
                    <a:pt x="0" y="282254"/>
                    <a:pt x="0" y="219129"/>
                  </a:cubicBezTo>
                  <a:cubicBezTo>
                    <a:pt x="0" y="150343"/>
                    <a:pt x="19636" y="96614"/>
                    <a:pt x="59029" y="57945"/>
                  </a:cubicBezTo>
                  <a:cubicBezTo>
                    <a:pt x="98301" y="19275"/>
                    <a:pt x="151306" y="0"/>
                    <a:pt x="218045" y="0"/>
                  </a:cubicBezTo>
                  <a:cubicBezTo>
                    <a:pt x="282013" y="0"/>
                    <a:pt x="331886" y="18793"/>
                    <a:pt x="367665" y="56378"/>
                  </a:cubicBezTo>
                  <a:cubicBezTo>
                    <a:pt x="403443" y="93964"/>
                    <a:pt x="421273" y="146126"/>
                    <a:pt x="421273" y="212744"/>
                  </a:cubicBezTo>
                  <a:cubicBezTo>
                    <a:pt x="421273" y="278037"/>
                    <a:pt x="401998" y="330441"/>
                    <a:pt x="363448" y="369713"/>
                  </a:cubicBezTo>
                  <a:cubicBezTo>
                    <a:pt x="324899" y="408985"/>
                    <a:pt x="273219" y="428621"/>
                    <a:pt x="208046" y="428621"/>
                  </a:cubicBezTo>
                  <a:close/>
                  <a:moveTo>
                    <a:pt x="212503" y="73846"/>
                  </a:moveTo>
                  <a:cubicBezTo>
                    <a:pt x="176243" y="73846"/>
                    <a:pt x="147572" y="86495"/>
                    <a:pt x="126490" y="111793"/>
                  </a:cubicBezTo>
                  <a:cubicBezTo>
                    <a:pt x="105408" y="137091"/>
                    <a:pt x="94928" y="172027"/>
                    <a:pt x="94928" y="216599"/>
                  </a:cubicBezTo>
                  <a:cubicBezTo>
                    <a:pt x="94928" y="259486"/>
                    <a:pt x="105649" y="293337"/>
                    <a:pt x="126972" y="318032"/>
                  </a:cubicBezTo>
                  <a:cubicBezTo>
                    <a:pt x="148295" y="342728"/>
                    <a:pt x="176845" y="355016"/>
                    <a:pt x="212624" y="355016"/>
                  </a:cubicBezTo>
                  <a:cubicBezTo>
                    <a:pt x="249125" y="355016"/>
                    <a:pt x="277194" y="342849"/>
                    <a:pt x="296830" y="318635"/>
                  </a:cubicBezTo>
                  <a:cubicBezTo>
                    <a:pt x="316466" y="294421"/>
                    <a:pt x="326224" y="259847"/>
                    <a:pt x="326224" y="215033"/>
                  </a:cubicBezTo>
                  <a:cubicBezTo>
                    <a:pt x="326224" y="169979"/>
                    <a:pt x="316466" y="135164"/>
                    <a:pt x="296830" y="110589"/>
                  </a:cubicBezTo>
                  <a:cubicBezTo>
                    <a:pt x="277074" y="86134"/>
                    <a:pt x="249005" y="73846"/>
                    <a:pt x="212503" y="73846"/>
                  </a:cubicBezTo>
                  <a:close/>
                </a:path>
              </a:pathLst>
            </a:custGeom>
            <a:grpFill/>
            <a:ln w="12034"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AD100A51-2DC4-4CC8-4C56-E56F32F985B0}"/>
                </a:ext>
              </a:extLst>
            </p:cNvPr>
            <p:cNvSpPr/>
            <p:nvPr/>
          </p:nvSpPr>
          <p:spPr>
            <a:xfrm>
              <a:off x="2579249" y="2907519"/>
              <a:ext cx="290686" cy="428861"/>
            </a:xfrm>
            <a:custGeom>
              <a:avLst/>
              <a:gdLst>
                <a:gd name="connsiteX0" fmla="*/ 0 w 290686"/>
                <a:gd name="connsiteY0" fmla="*/ 406455 h 428861"/>
                <a:gd name="connsiteX1" fmla="*/ 0 w 290686"/>
                <a:gd name="connsiteY1" fmla="*/ 320442 h 428861"/>
                <a:gd name="connsiteX2" fmla="*/ 114805 w 290686"/>
                <a:gd name="connsiteY2" fmla="*/ 360075 h 428861"/>
                <a:gd name="connsiteX3" fmla="*/ 198770 w 290686"/>
                <a:gd name="connsiteY3" fmla="*/ 310443 h 428861"/>
                <a:gd name="connsiteX4" fmla="*/ 191542 w 290686"/>
                <a:gd name="connsiteY4" fmla="*/ 286591 h 428861"/>
                <a:gd name="connsiteX5" fmla="*/ 172147 w 290686"/>
                <a:gd name="connsiteY5" fmla="*/ 269243 h 428861"/>
                <a:gd name="connsiteX6" fmla="*/ 143355 w 290686"/>
                <a:gd name="connsiteY6" fmla="*/ 255631 h 428861"/>
                <a:gd name="connsiteX7" fmla="*/ 106372 w 290686"/>
                <a:gd name="connsiteY7" fmla="*/ 242018 h 428861"/>
                <a:gd name="connsiteX8" fmla="*/ 60956 w 290686"/>
                <a:gd name="connsiteY8" fmla="*/ 220816 h 428861"/>
                <a:gd name="connsiteX9" fmla="*/ 27346 w 290686"/>
                <a:gd name="connsiteY9" fmla="*/ 195397 h 428861"/>
                <a:gd name="connsiteX10" fmla="*/ 7107 w 290686"/>
                <a:gd name="connsiteY10" fmla="*/ 163233 h 428861"/>
                <a:gd name="connsiteX11" fmla="*/ 361 w 290686"/>
                <a:gd name="connsiteY11" fmla="*/ 121190 h 428861"/>
                <a:gd name="connsiteX12" fmla="*/ 14336 w 290686"/>
                <a:gd name="connsiteY12" fmla="*/ 69027 h 428861"/>
                <a:gd name="connsiteX13" fmla="*/ 51921 w 290686"/>
                <a:gd name="connsiteY13" fmla="*/ 31080 h 428861"/>
                <a:gd name="connsiteX14" fmla="*/ 105529 w 290686"/>
                <a:gd name="connsiteY14" fmla="*/ 7830 h 428861"/>
                <a:gd name="connsiteX15" fmla="*/ 167569 w 290686"/>
                <a:gd name="connsiteY15" fmla="*/ 0 h 428861"/>
                <a:gd name="connsiteX16" fmla="*/ 269123 w 290686"/>
                <a:gd name="connsiteY16" fmla="*/ 17227 h 428861"/>
                <a:gd name="connsiteX17" fmla="*/ 269123 w 290686"/>
                <a:gd name="connsiteY17" fmla="*/ 98421 h 428861"/>
                <a:gd name="connsiteX18" fmla="*/ 169979 w 290686"/>
                <a:gd name="connsiteY18" fmla="*/ 68787 h 428861"/>
                <a:gd name="connsiteX19" fmla="*/ 138175 w 290686"/>
                <a:gd name="connsiteY19" fmla="*/ 72401 h 428861"/>
                <a:gd name="connsiteX20" fmla="*/ 113962 w 290686"/>
                <a:gd name="connsiteY20" fmla="*/ 82399 h 428861"/>
                <a:gd name="connsiteX21" fmla="*/ 98421 w 290686"/>
                <a:gd name="connsiteY21" fmla="*/ 97819 h 428861"/>
                <a:gd name="connsiteX22" fmla="*/ 92880 w 290686"/>
                <a:gd name="connsiteY22" fmla="*/ 117576 h 428861"/>
                <a:gd name="connsiteX23" fmla="*/ 98421 w 290686"/>
                <a:gd name="connsiteY23" fmla="*/ 139982 h 428861"/>
                <a:gd name="connsiteX24" fmla="*/ 115046 w 290686"/>
                <a:gd name="connsiteY24" fmla="*/ 156125 h 428861"/>
                <a:gd name="connsiteX25" fmla="*/ 141428 w 290686"/>
                <a:gd name="connsiteY25" fmla="*/ 168895 h 428861"/>
                <a:gd name="connsiteX26" fmla="*/ 176845 w 290686"/>
                <a:gd name="connsiteY26" fmla="*/ 181544 h 428861"/>
                <a:gd name="connsiteX27" fmla="*/ 224189 w 290686"/>
                <a:gd name="connsiteY27" fmla="*/ 203589 h 428861"/>
                <a:gd name="connsiteX28" fmla="*/ 259967 w 290686"/>
                <a:gd name="connsiteY28" fmla="*/ 229007 h 428861"/>
                <a:gd name="connsiteX29" fmla="*/ 282736 w 290686"/>
                <a:gd name="connsiteY29" fmla="*/ 261774 h 428861"/>
                <a:gd name="connsiteX30" fmla="*/ 290687 w 290686"/>
                <a:gd name="connsiteY30" fmla="*/ 305986 h 428861"/>
                <a:gd name="connsiteX31" fmla="*/ 276230 w 290686"/>
                <a:gd name="connsiteY31" fmla="*/ 360437 h 428861"/>
                <a:gd name="connsiteX32" fmla="*/ 237801 w 290686"/>
                <a:gd name="connsiteY32" fmla="*/ 398866 h 428861"/>
                <a:gd name="connsiteX33" fmla="*/ 182387 w 290686"/>
                <a:gd name="connsiteY33" fmla="*/ 421513 h 428861"/>
                <a:gd name="connsiteX34" fmla="*/ 116130 w 290686"/>
                <a:gd name="connsiteY34" fmla="*/ 428862 h 428861"/>
                <a:gd name="connsiteX35" fmla="*/ 0 w 290686"/>
                <a:gd name="connsiteY35" fmla="*/ 406455 h 42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0686" h="428861">
                  <a:moveTo>
                    <a:pt x="0" y="406455"/>
                  </a:moveTo>
                  <a:lnTo>
                    <a:pt x="0" y="320442"/>
                  </a:lnTo>
                  <a:cubicBezTo>
                    <a:pt x="34695" y="346824"/>
                    <a:pt x="72882" y="360075"/>
                    <a:pt x="114805" y="360075"/>
                  </a:cubicBezTo>
                  <a:cubicBezTo>
                    <a:pt x="170822" y="360075"/>
                    <a:pt x="198770" y="343571"/>
                    <a:pt x="198770" y="310443"/>
                  </a:cubicBezTo>
                  <a:cubicBezTo>
                    <a:pt x="198770" y="301167"/>
                    <a:pt x="196361" y="293216"/>
                    <a:pt x="191542" y="286591"/>
                  </a:cubicBezTo>
                  <a:cubicBezTo>
                    <a:pt x="186724" y="280085"/>
                    <a:pt x="180218" y="274303"/>
                    <a:pt x="172147" y="269243"/>
                  </a:cubicBezTo>
                  <a:cubicBezTo>
                    <a:pt x="163955" y="264184"/>
                    <a:pt x="154438" y="259606"/>
                    <a:pt x="143355" y="255631"/>
                  </a:cubicBezTo>
                  <a:cubicBezTo>
                    <a:pt x="132273" y="251655"/>
                    <a:pt x="119985" y="247077"/>
                    <a:pt x="106372" y="242018"/>
                  </a:cubicBezTo>
                  <a:cubicBezTo>
                    <a:pt x="89627" y="235392"/>
                    <a:pt x="74448" y="228285"/>
                    <a:pt x="60956" y="220816"/>
                  </a:cubicBezTo>
                  <a:cubicBezTo>
                    <a:pt x="47464" y="213347"/>
                    <a:pt x="36260" y="204914"/>
                    <a:pt x="27346" y="195397"/>
                  </a:cubicBezTo>
                  <a:cubicBezTo>
                    <a:pt x="18431" y="185880"/>
                    <a:pt x="11685" y="175159"/>
                    <a:pt x="7107" y="163233"/>
                  </a:cubicBezTo>
                  <a:cubicBezTo>
                    <a:pt x="2530" y="151186"/>
                    <a:pt x="361" y="137212"/>
                    <a:pt x="361" y="121190"/>
                  </a:cubicBezTo>
                  <a:cubicBezTo>
                    <a:pt x="361" y="101433"/>
                    <a:pt x="5060" y="84086"/>
                    <a:pt x="14336" y="69027"/>
                  </a:cubicBezTo>
                  <a:cubicBezTo>
                    <a:pt x="23611" y="53969"/>
                    <a:pt x="36140" y="41320"/>
                    <a:pt x="51921" y="31080"/>
                  </a:cubicBezTo>
                  <a:cubicBezTo>
                    <a:pt x="67702" y="20841"/>
                    <a:pt x="85531" y="13131"/>
                    <a:pt x="105529" y="7830"/>
                  </a:cubicBezTo>
                  <a:cubicBezTo>
                    <a:pt x="125526" y="2530"/>
                    <a:pt x="146247" y="0"/>
                    <a:pt x="167569" y="0"/>
                  </a:cubicBezTo>
                  <a:cubicBezTo>
                    <a:pt x="205396" y="0"/>
                    <a:pt x="239247" y="5782"/>
                    <a:pt x="269123" y="17227"/>
                  </a:cubicBezTo>
                  <a:lnTo>
                    <a:pt x="269123" y="98421"/>
                  </a:lnTo>
                  <a:cubicBezTo>
                    <a:pt x="240331" y="78665"/>
                    <a:pt x="207203" y="68787"/>
                    <a:pt x="169979" y="68787"/>
                  </a:cubicBezTo>
                  <a:cubicBezTo>
                    <a:pt x="158293" y="68787"/>
                    <a:pt x="147692" y="69991"/>
                    <a:pt x="138175" y="72401"/>
                  </a:cubicBezTo>
                  <a:cubicBezTo>
                    <a:pt x="128658" y="74810"/>
                    <a:pt x="120587" y="78183"/>
                    <a:pt x="113962" y="82399"/>
                  </a:cubicBezTo>
                  <a:cubicBezTo>
                    <a:pt x="107336" y="86616"/>
                    <a:pt x="102035" y="91796"/>
                    <a:pt x="98421" y="97819"/>
                  </a:cubicBezTo>
                  <a:cubicBezTo>
                    <a:pt x="94687" y="103842"/>
                    <a:pt x="92880" y="110468"/>
                    <a:pt x="92880" y="117576"/>
                  </a:cubicBezTo>
                  <a:cubicBezTo>
                    <a:pt x="92880" y="126370"/>
                    <a:pt x="94687" y="133839"/>
                    <a:pt x="98421" y="139982"/>
                  </a:cubicBezTo>
                  <a:cubicBezTo>
                    <a:pt x="102156" y="146126"/>
                    <a:pt x="107697" y="151547"/>
                    <a:pt x="115046" y="156125"/>
                  </a:cubicBezTo>
                  <a:cubicBezTo>
                    <a:pt x="122394" y="160823"/>
                    <a:pt x="131188" y="165040"/>
                    <a:pt x="141428" y="168895"/>
                  </a:cubicBezTo>
                  <a:cubicBezTo>
                    <a:pt x="151668" y="172749"/>
                    <a:pt x="163473" y="176966"/>
                    <a:pt x="176845" y="181544"/>
                  </a:cubicBezTo>
                  <a:cubicBezTo>
                    <a:pt x="194433" y="188772"/>
                    <a:pt x="210215" y="196120"/>
                    <a:pt x="224189" y="203589"/>
                  </a:cubicBezTo>
                  <a:cubicBezTo>
                    <a:pt x="238163" y="211058"/>
                    <a:pt x="250089" y="219491"/>
                    <a:pt x="259967" y="229007"/>
                  </a:cubicBezTo>
                  <a:cubicBezTo>
                    <a:pt x="269846" y="238524"/>
                    <a:pt x="277435" y="249366"/>
                    <a:pt x="282736" y="261774"/>
                  </a:cubicBezTo>
                  <a:cubicBezTo>
                    <a:pt x="288036" y="274182"/>
                    <a:pt x="290687" y="288879"/>
                    <a:pt x="290687" y="305986"/>
                  </a:cubicBezTo>
                  <a:cubicBezTo>
                    <a:pt x="290687" y="326827"/>
                    <a:pt x="285868" y="344897"/>
                    <a:pt x="276230" y="360437"/>
                  </a:cubicBezTo>
                  <a:cubicBezTo>
                    <a:pt x="266593" y="375857"/>
                    <a:pt x="253824" y="388746"/>
                    <a:pt x="237801" y="398866"/>
                  </a:cubicBezTo>
                  <a:cubicBezTo>
                    <a:pt x="221779" y="408985"/>
                    <a:pt x="203348" y="416574"/>
                    <a:pt x="182387" y="421513"/>
                  </a:cubicBezTo>
                  <a:cubicBezTo>
                    <a:pt x="161425" y="426453"/>
                    <a:pt x="139380" y="428862"/>
                    <a:pt x="116130" y="428862"/>
                  </a:cubicBezTo>
                  <a:cubicBezTo>
                    <a:pt x="71678" y="428862"/>
                    <a:pt x="32887" y="421393"/>
                    <a:pt x="0" y="406455"/>
                  </a:cubicBezTo>
                  <a:close/>
                </a:path>
              </a:pathLst>
            </a:custGeom>
            <a:grpFill/>
            <a:ln w="12034"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F7FE12BB-EC28-A5AA-481B-43959FE330E2}"/>
                </a:ext>
              </a:extLst>
            </p:cNvPr>
            <p:cNvSpPr/>
            <p:nvPr/>
          </p:nvSpPr>
          <p:spPr>
            <a:xfrm>
              <a:off x="2907039" y="2907760"/>
              <a:ext cx="421272" cy="428620"/>
            </a:xfrm>
            <a:custGeom>
              <a:avLst/>
              <a:gdLst>
                <a:gd name="connsiteX0" fmla="*/ 208046 w 421272"/>
                <a:gd name="connsiteY0" fmla="*/ 428621 h 428620"/>
                <a:gd name="connsiteX1" fmla="*/ 56620 w 421272"/>
                <a:gd name="connsiteY1" fmla="*/ 371279 h 428620"/>
                <a:gd name="connsiteX2" fmla="*/ 0 w 421272"/>
                <a:gd name="connsiteY2" fmla="*/ 219129 h 428620"/>
                <a:gd name="connsiteX3" fmla="*/ 59029 w 421272"/>
                <a:gd name="connsiteY3" fmla="*/ 57945 h 428620"/>
                <a:gd name="connsiteX4" fmla="*/ 218045 w 421272"/>
                <a:gd name="connsiteY4" fmla="*/ 0 h 428620"/>
                <a:gd name="connsiteX5" fmla="*/ 367665 w 421272"/>
                <a:gd name="connsiteY5" fmla="*/ 56378 h 428620"/>
                <a:gd name="connsiteX6" fmla="*/ 421273 w 421272"/>
                <a:gd name="connsiteY6" fmla="*/ 212744 h 428620"/>
                <a:gd name="connsiteX7" fmla="*/ 363449 w 421272"/>
                <a:gd name="connsiteY7" fmla="*/ 369713 h 428620"/>
                <a:gd name="connsiteX8" fmla="*/ 208046 w 421272"/>
                <a:gd name="connsiteY8" fmla="*/ 428621 h 428620"/>
                <a:gd name="connsiteX9" fmla="*/ 212504 w 421272"/>
                <a:gd name="connsiteY9" fmla="*/ 73846 h 428620"/>
                <a:gd name="connsiteX10" fmla="*/ 126490 w 421272"/>
                <a:gd name="connsiteY10" fmla="*/ 111793 h 428620"/>
                <a:gd name="connsiteX11" fmla="*/ 94928 w 421272"/>
                <a:gd name="connsiteY11" fmla="*/ 216599 h 428620"/>
                <a:gd name="connsiteX12" fmla="*/ 126972 w 421272"/>
                <a:gd name="connsiteY12" fmla="*/ 318032 h 428620"/>
                <a:gd name="connsiteX13" fmla="*/ 212624 w 421272"/>
                <a:gd name="connsiteY13" fmla="*/ 355016 h 428620"/>
                <a:gd name="connsiteX14" fmla="*/ 296830 w 421272"/>
                <a:gd name="connsiteY14" fmla="*/ 318635 h 428620"/>
                <a:gd name="connsiteX15" fmla="*/ 326224 w 421272"/>
                <a:gd name="connsiteY15" fmla="*/ 215033 h 428620"/>
                <a:gd name="connsiteX16" fmla="*/ 296830 w 421272"/>
                <a:gd name="connsiteY16" fmla="*/ 110589 h 428620"/>
                <a:gd name="connsiteX17" fmla="*/ 212504 w 421272"/>
                <a:gd name="connsiteY17" fmla="*/ 73846 h 42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1272" h="428620">
                  <a:moveTo>
                    <a:pt x="208046" y="428621"/>
                  </a:moveTo>
                  <a:cubicBezTo>
                    <a:pt x="144801" y="428621"/>
                    <a:pt x="94326" y="409467"/>
                    <a:pt x="56620" y="371279"/>
                  </a:cubicBezTo>
                  <a:cubicBezTo>
                    <a:pt x="18913" y="332970"/>
                    <a:pt x="0" y="282254"/>
                    <a:pt x="0" y="219129"/>
                  </a:cubicBezTo>
                  <a:cubicBezTo>
                    <a:pt x="0" y="150343"/>
                    <a:pt x="19636" y="96614"/>
                    <a:pt x="59029" y="57945"/>
                  </a:cubicBezTo>
                  <a:cubicBezTo>
                    <a:pt x="98301" y="19275"/>
                    <a:pt x="151306" y="0"/>
                    <a:pt x="218045" y="0"/>
                  </a:cubicBezTo>
                  <a:cubicBezTo>
                    <a:pt x="282013" y="0"/>
                    <a:pt x="331886" y="18793"/>
                    <a:pt x="367665" y="56378"/>
                  </a:cubicBezTo>
                  <a:cubicBezTo>
                    <a:pt x="403444" y="93964"/>
                    <a:pt x="421273" y="146126"/>
                    <a:pt x="421273" y="212744"/>
                  </a:cubicBezTo>
                  <a:cubicBezTo>
                    <a:pt x="421273" y="278037"/>
                    <a:pt x="401998" y="330441"/>
                    <a:pt x="363449" y="369713"/>
                  </a:cubicBezTo>
                  <a:cubicBezTo>
                    <a:pt x="324899" y="408985"/>
                    <a:pt x="273098" y="428621"/>
                    <a:pt x="208046" y="428621"/>
                  </a:cubicBezTo>
                  <a:close/>
                  <a:moveTo>
                    <a:pt x="212504" y="73846"/>
                  </a:moveTo>
                  <a:cubicBezTo>
                    <a:pt x="176243" y="73846"/>
                    <a:pt x="147572" y="86495"/>
                    <a:pt x="126490" y="111793"/>
                  </a:cubicBezTo>
                  <a:cubicBezTo>
                    <a:pt x="105408" y="137091"/>
                    <a:pt x="94928" y="172027"/>
                    <a:pt x="94928" y="216599"/>
                  </a:cubicBezTo>
                  <a:cubicBezTo>
                    <a:pt x="94928" y="259486"/>
                    <a:pt x="105649" y="293337"/>
                    <a:pt x="126972" y="318032"/>
                  </a:cubicBezTo>
                  <a:cubicBezTo>
                    <a:pt x="148295" y="342728"/>
                    <a:pt x="176845" y="355016"/>
                    <a:pt x="212624" y="355016"/>
                  </a:cubicBezTo>
                  <a:cubicBezTo>
                    <a:pt x="249125" y="355016"/>
                    <a:pt x="277194" y="342849"/>
                    <a:pt x="296830" y="318635"/>
                  </a:cubicBezTo>
                  <a:cubicBezTo>
                    <a:pt x="316467" y="294421"/>
                    <a:pt x="326224" y="259847"/>
                    <a:pt x="326224" y="215033"/>
                  </a:cubicBezTo>
                  <a:cubicBezTo>
                    <a:pt x="326224" y="169979"/>
                    <a:pt x="316467" y="135164"/>
                    <a:pt x="296830" y="110589"/>
                  </a:cubicBezTo>
                  <a:cubicBezTo>
                    <a:pt x="277074" y="86134"/>
                    <a:pt x="249005" y="73846"/>
                    <a:pt x="212504" y="73846"/>
                  </a:cubicBezTo>
                  <a:close/>
                </a:path>
              </a:pathLst>
            </a:custGeom>
            <a:grpFill/>
            <a:ln w="12034"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603A97-3CD3-0CC9-1AEC-65E19B67F179}"/>
                </a:ext>
              </a:extLst>
            </p:cNvPr>
            <p:cNvSpPr/>
            <p:nvPr/>
          </p:nvSpPr>
          <p:spPr>
            <a:xfrm>
              <a:off x="3337346" y="2711278"/>
              <a:ext cx="272857" cy="615465"/>
            </a:xfrm>
            <a:custGeom>
              <a:avLst/>
              <a:gdLst>
                <a:gd name="connsiteX0" fmla="*/ 272737 w 272857"/>
                <a:gd name="connsiteY0" fmla="*/ 84688 h 615465"/>
                <a:gd name="connsiteX1" fmla="*/ 229971 w 272857"/>
                <a:gd name="connsiteY1" fmla="*/ 73846 h 615465"/>
                <a:gd name="connsiteX2" fmla="*/ 162389 w 272857"/>
                <a:gd name="connsiteY2" fmla="*/ 150222 h 615465"/>
                <a:gd name="connsiteX3" fmla="*/ 162389 w 272857"/>
                <a:gd name="connsiteY3" fmla="*/ 205878 h 615465"/>
                <a:gd name="connsiteX4" fmla="*/ 257558 w 272857"/>
                <a:gd name="connsiteY4" fmla="*/ 205878 h 615465"/>
                <a:gd name="connsiteX5" fmla="*/ 257558 w 272857"/>
                <a:gd name="connsiteY5" fmla="*/ 278640 h 615465"/>
                <a:gd name="connsiteX6" fmla="*/ 162751 w 272857"/>
                <a:gd name="connsiteY6" fmla="*/ 278640 h 615465"/>
                <a:gd name="connsiteX7" fmla="*/ 162751 w 272857"/>
                <a:gd name="connsiteY7" fmla="*/ 615465 h 615465"/>
                <a:gd name="connsiteX8" fmla="*/ 69991 w 272857"/>
                <a:gd name="connsiteY8" fmla="*/ 615465 h 615465"/>
                <a:gd name="connsiteX9" fmla="*/ 69991 w 272857"/>
                <a:gd name="connsiteY9" fmla="*/ 278760 h 615465"/>
                <a:gd name="connsiteX10" fmla="*/ 0 w 272857"/>
                <a:gd name="connsiteY10" fmla="*/ 278760 h 615465"/>
                <a:gd name="connsiteX11" fmla="*/ 0 w 272857"/>
                <a:gd name="connsiteY11" fmla="*/ 205998 h 615465"/>
                <a:gd name="connsiteX12" fmla="*/ 69991 w 272857"/>
                <a:gd name="connsiteY12" fmla="*/ 205998 h 615465"/>
                <a:gd name="connsiteX13" fmla="*/ 69991 w 272857"/>
                <a:gd name="connsiteY13" fmla="*/ 139501 h 615465"/>
                <a:gd name="connsiteX14" fmla="*/ 112396 w 272857"/>
                <a:gd name="connsiteY14" fmla="*/ 37345 h 615465"/>
                <a:gd name="connsiteX15" fmla="*/ 218406 w 272857"/>
                <a:gd name="connsiteY15" fmla="*/ 0 h 615465"/>
                <a:gd name="connsiteX16" fmla="*/ 272857 w 272857"/>
                <a:gd name="connsiteY16" fmla="*/ 7589 h 615465"/>
                <a:gd name="connsiteX17" fmla="*/ 272857 w 272857"/>
                <a:gd name="connsiteY17" fmla="*/ 84688 h 615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857" h="615465">
                  <a:moveTo>
                    <a:pt x="272737" y="84688"/>
                  </a:moveTo>
                  <a:cubicBezTo>
                    <a:pt x="260208" y="77460"/>
                    <a:pt x="245993" y="73846"/>
                    <a:pt x="229971" y="73846"/>
                  </a:cubicBezTo>
                  <a:cubicBezTo>
                    <a:pt x="184917" y="73846"/>
                    <a:pt x="162389" y="99265"/>
                    <a:pt x="162389" y="150222"/>
                  </a:cubicBezTo>
                  <a:lnTo>
                    <a:pt x="162389" y="205878"/>
                  </a:lnTo>
                  <a:lnTo>
                    <a:pt x="257558" y="205878"/>
                  </a:lnTo>
                  <a:lnTo>
                    <a:pt x="257558" y="278640"/>
                  </a:lnTo>
                  <a:lnTo>
                    <a:pt x="162751" y="278640"/>
                  </a:lnTo>
                  <a:lnTo>
                    <a:pt x="162751" y="615465"/>
                  </a:lnTo>
                  <a:lnTo>
                    <a:pt x="69991" y="615465"/>
                  </a:lnTo>
                  <a:lnTo>
                    <a:pt x="69991" y="278760"/>
                  </a:lnTo>
                  <a:lnTo>
                    <a:pt x="0" y="278760"/>
                  </a:lnTo>
                  <a:lnTo>
                    <a:pt x="0" y="205998"/>
                  </a:lnTo>
                  <a:lnTo>
                    <a:pt x="69991" y="205998"/>
                  </a:lnTo>
                  <a:lnTo>
                    <a:pt x="69991" y="139501"/>
                  </a:lnTo>
                  <a:cubicBezTo>
                    <a:pt x="69991" y="96253"/>
                    <a:pt x="84086" y="62281"/>
                    <a:pt x="112396" y="37345"/>
                  </a:cubicBezTo>
                  <a:cubicBezTo>
                    <a:pt x="140705" y="12408"/>
                    <a:pt x="176002" y="0"/>
                    <a:pt x="218406" y="0"/>
                  </a:cubicBezTo>
                  <a:cubicBezTo>
                    <a:pt x="241295" y="0"/>
                    <a:pt x="259486" y="2530"/>
                    <a:pt x="272857" y="7589"/>
                  </a:cubicBezTo>
                  <a:lnTo>
                    <a:pt x="272857" y="84688"/>
                  </a:lnTo>
                  <a:close/>
                </a:path>
              </a:pathLst>
            </a:custGeom>
            <a:grpFill/>
            <a:ln w="12034"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3B7D3D84-4927-DFF8-B8AE-75D31F65221B}"/>
                </a:ext>
              </a:extLst>
            </p:cNvPr>
            <p:cNvSpPr/>
            <p:nvPr/>
          </p:nvSpPr>
          <p:spPr>
            <a:xfrm>
              <a:off x="3575871" y="2796087"/>
              <a:ext cx="259244" cy="539932"/>
            </a:xfrm>
            <a:custGeom>
              <a:avLst/>
              <a:gdLst>
                <a:gd name="connsiteX0" fmla="*/ 259124 w 259244"/>
                <a:gd name="connsiteY0" fmla="*/ 526320 h 539932"/>
                <a:gd name="connsiteX1" fmla="*/ 187567 w 259244"/>
                <a:gd name="connsiteY1" fmla="*/ 539932 h 539932"/>
                <a:gd name="connsiteX2" fmla="*/ 68425 w 259244"/>
                <a:gd name="connsiteY2" fmla="*/ 425489 h 539932"/>
                <a:gd name="connsiteX3" fmla="*/ 68425 w 259244"/>
                <a:gd name="connsiteY3" fmla="*/ 193952 h 539932"/>
                <a:gd name="connsiteX4" fmla="*/ 0 w 259244"/>
                <a:gd name="connsiteY4" fmla="*/ 193952 h 539932"/>
                <a:gd name="connsiteX5" fmla="*/ 0 w 259244"/>
                <a:gd name="connsiteY5" fmla="*/ 121190 h 539932"/>
                <a:gd name="connsiteX6" fmla="*/ 68425 w 259244"/>
                <a:gd name="connsiteY6" fmla="*/ 121190 h 539932"/>
                <a:gd name="connsiteX7" fmla="*/ 68425 w 259244"/>
                <a:gd name="connsiteY7" fmla="*/ 26382 h 539932"/>
                <a:gd name="connsiteX8" fmla="*/ 161184 w 259244"/>
                <a:gd name="connsiteY8" fmla="*/ 0 h 539932"/>
                <a:gd name="connsiteX9" fmla="*/ 161184 w 259244"/>
                <a:gd name="connsiteY9" fmla="*/ 121190 h 539932"/>
                <a:gd name="connsiteX10" fmla="*/ 259124 w 259244"/>
                <a:gd name="connsiteY10" fmla="*/ 121190 h 539932"/>
                <a:gd name="connsiteX11" fmla="*/ 259124 w 259244"/>
                <a:gd name="connsiteY11" fmla="*/ 193952 h 539932"/>
                <a:gd name="connsiteX12" fmla="*/ 161184 w 259244"/>
                <a:gd name="connsiteY12" fmla="*/ 193952 h 539932"/>
                <a:gd name="connsiteX13" fmla="*/ 161184 w 259244"/>
                <a:gd name="connsiteY13" fmla="*/ 398745 h 539932"/>
                <a:gd name="connsiteX14" fmla="*/ 174436 w 259244"/>
                <a:gd name="connsiteY14" fmla="*/ 450787 h 539932"/>
                <a:gd name="connsiteX15" fmla="*/ 218406 w 259244"/>
                <a:gd name="connsiteY15" fmla="*/ 466327 h 539932"/>
                <a:gd name="connsiteX16" fmla="*/ 259244 w 259244"/>
                <a:gd name="connsiteY16" fmla="*/ 452714 h 539932"/>
                <a:gd name="connsiteX17" fmla="*/ 259244 w 259244"/>
                <a:gd name="connsiteY17" fmla="*/ 526320 h 53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44" h="539932">
                  <a:moveTo>
                    <a:pt x="259124" y="526320"/>
                  </a:moveTo>
                  <a:cubicBezTo>
                    <a:pt x="240934" y="535355"/>
                    <a:pt x="217081" y="539932"/>
                    <a:pt x="187567" y="539932"/>
                  </a:cubicBezTo>
                  <a:cubicBezTo>
                    <a:pt x="108059" y="539932"/>
                    <a:pt x="68425" y="501744"/>
                    <a:pt x="68425" y="425489"/>
                  </a:cubicBezTo>
                  <a:lnTo>
                    <a:pt x="68425" y="193952"/>
                  </a:lnTo>
                  <a:lnTo>
                    <a:pt x="0" y="193952"/>
                  </a:lnTo>
                  <a:lnTo>
                    <a:pt x="0" y="121190"/>
                  </a:lnTo>
                  <a:lnTo>
                    <a:pt x="68425" y="121190"/>
                  </a:lnTo>
                  <a:lnTo>
                    <a:pt x="68425" y="26382"/>
                  </a:lnTo>
                  <a:lnTo>
                    <a:pt x="161184" y="0"/>
                  </a:lnTo>
                  <a:lnTo>
                    <a:pt x="161184" y="121190"/>
                  </a:lnTo>
                  <a:lnTo>
                    <a:pt x="259124" y="121190"/>
                  </a:lnTo>
                  <a:lnTo>
                    <a:pt x="259124" y="193952"/>
                  </a:lnTo>
                  <a:lnTo>
                    <a:pt x="161184" y="193952"/>
                  </a:lnTo>
                  <a:lnTo>
                    <a:pt x="161184" y="398745"/>
                  </a:lnTo>
                  <a:cubicBezTo>
                    <a:pt x="161184" y="422959"/>
                    <a:pt x="165642" y="440306"/>
                    <a:pt x="174436" y="450787"/>
                  </a:cubicBezTo>
                  <a:cubicBezTo>
                    <a:pt x="183230" y="461267"/>
                    <a:pt x="197927" y="466327"/>
                    <a:pt x="218406" y="466327"/>
                  </a:cubicBezTo>
                  <a:cubicBezTo>
                    <a:pt x="234187" y="466327"/>
                    <a:pt x="247680" y="461749"/>
                    <a:pt x="259244" y="452714"/>
                  </a:cubicBezTo>
                  <a:lnTo>
                    <a:pt x="259244" y="526320"/>
                  </a:lnTo>
                  <a:close/>
                </a:path>
              </a:pathLst>
            </a:custGeom>
            <a:grpFill/>
            <a:ln w="12034"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45734E60-586C-5FEB-2DE8-1EBEB42EF01E}"/>
                </a:ext>
              </a:extLst>
            </p:cNvPr>
            <p:cNvSpPr/>
            <p:nvPr/>
          </p:nvSpPr>
          <p:spPr>
            <a:xfrm>
              <a:off x="587450" y="3572375"/>
              <a:ext cx="97939" cy="573663"/>
            </a:xfrm>
            <a:custGeom>
              <a:avLst/>
              <a:gdLst>
                <a:gd name="connsiteX0" fmla="*/ 97940 w 97939"/>
                <a:gd name="connsiteY0" fmla="*/ 573663 h 573663"/>
                <a:gd name="connsiteX1" fmla="*/ 0 w 97939"/>
                <a:gd name="connsiteY1" fmla="*/ 573663 h 573663"/>
                <a:gd name="connsiteX2" fmla="*/ 0 w 97939"/>
                <a:gd name="connsiteY2" fmla="*/ 0 h 573663"/>
                <a:gd name="connsiteX3" fmla="*/ 97940 w 97939"/>
                <a:gd name="connsiteY3" fmla="*/ 0 h 573663"/>
                <a:gd name="connsiteX4" fmla="*/ 97940 w 97939"/>
                <a:gd name="connsiteY4" fmla="*/ 573663 h 573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39" h="573663">
                  <a:moveTo>
                    <a:pt x="97940" y="573663"/>
                  </a:moveTo>
                  <a:lnTo>
                    <a:pt x="0" y="573663"/>
                  </a:lnTo>
                  <a:lnTo>
                    <a:pt x="0" y="0"/>
                  </a:lnTo>
                  <a:lnTo>
                    <a:pt x="97940" y="0"/>
                  </a:lnTo>
                  <a:lnTo>
                    <a:pt x="97940" y="573663"/>
                  </a:lnTo>
                  <a:close/>
                </a:path>
              </a:pathLst>
            </a:custGeom>
            <a:grpFill/>
            <a:ln w="12034"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C2809940-3789-27EA-161D-4D01FA3EDF56}"/>
                </a:ext>
              </a:extLst>
            </p:cNvPr>
            <p:cNvSpPr/>
            <p:nvPr/>
          </p:nvSpPr>
          <p:spPr>
            <a:xfrm>
              <a:off x="765139" y="3726934"/>
              <a:ext cx="399227" cy="611851"/>
            </a:xfrm>
            <a:custGeom>
              <a:avLst/>
              <a:gdLst>
                <a:gd name="connsiteX0" fmla="*/ 399227 w 399227"/>
                <a:gd name="connsiteY0" fmla="*/ 386217 h 611851"/>
                <a:gd name="connsiteX1" fmla="*/ 172388 w 399227"/>
                <a:gd name="connsiteY1" fmla="*/ 611851 h 611851"/>
                <a:gd name="connsiteX2" fmla="*/ 32767 w 399227"/>
                <a:gd name="connsiteY2" fmla="*/ 585107 h 611851"/>
                <a:gd name="connsiteX3" fmla="*/ 32767 w 399227"/>
                <a:gd name="connsiteY3" fmla="*/ 500299 h 611851"/>
                <a:gd name="connsiteX4" fmla="*/ 160341 w 399227"/>
                <a:gd name="connsiteY4" fmla="*/ 538728 h 611851"/>
                <a:gd name="connsiteX5" fmla="*/ 306347 w 399227"/>
                <a:gd name="connsiteY5" fmla="*/ 395131 h 611851"/>
                <a:gd name="connsiteX6" fmla="*/ 306347 w 399227"/>
                <a:gd name="connsiteY6" fmla="*/ 350318 h 611851"/>
                <a:gd name="connsiteX7" fmla="*/ 304781 w 399227"/>
                <a:gd name="connsiteY7" fmla="*/ 350318 h 611851"/>
                <a:gd name="connsiteX8" fmla="*/ 166365 w 399227"/>
                <a:gd name="connsiteY8" fmla="*/ 428742 h 611851"/>
                <a:gd name="connsiteX9" fmla="*/ 45777 w 399227"/>
                <a:gd name="connsiteY9" fmla="*/ 374170 h 611851"/>
                <a:gd name="connsiteX10" fmla="*/ 0 w 399227"/>
                <a:gd name="connsiteY10" fmla="*/ 227562 h 611851"/>
                <a:gd name="connsiteX11" fmla="*/ 49150 w 399227"/>
                <a:gd name="connsiteY11" fmla="*/ 61559 h 611851"/>
                <a:gd name="connsiteX12" fmla="*/ 184314 w 399227"/>
                <a:gd name="connsiteY12" fmla="*/ 0 h 611851"/>
                <a:gd name="connsiteX13" fmla="*/ 304661 w 399227"/>
                <a:gd name="connsiteY13" fmla="*/ 66377 h 611851"/>
                <a:gd name="connsiteX14" fmla="*/ 306227 w 399227"/>
                <a:gd name="connsiteY14" fmla="*/ 66377 h 611851"/>
                <a:gd name="connsiteX15" fmla="*/ 306227 w 399227"/>
                <a:gd name="connsiteY15" fmla="*/ 9637 h 611851"/>
                <a:gd name="connsiteX16" fmla="*/ 398986 w 399227"/>
                <a:gd name="connsiteY16" fmla="*/ 9637 h 611851"/>
                <a:gd name="connsiteX17" fmla="*/ 398986 w 399227"/>
                <a:gd name="connsiteY17" fmla="*/ 386217 h 611851"/>
                <a:gd name="connsiteX18" fmla="*/ 307311 w 399227"/>
                <a:gd name="connsiteY18" fmla="*/ 231417 h 611851"/>
                <a:gd name="connsiteX19" fmla="*/ 307311 w 399227"/>
                <a:gd name="connsiteY19" fmla="*/ 178171 h 611851"/>
                <a:gd name="connsiteX20" fmla="*/ 278760 w 399227"/>
                <a:gd name="connsiteY20" fmla="*/ 104324 h 611851"/>
                <a:gd name="connsiteX21" fmla="*/ 207323 w 399227"/>
                <a:gd name="connsiteY21" fmla="*/ 73726 h 611851"/>
                <a:gd name="connsiteX22" fmla="*/ 124683 w 399227"/>
                <a:gd name="connsiteY22" fmla="*/ 112757 h 611851"/>
                <a:gd name="connsiteX23" fmla="*/ 94928 w 399227"/>
                <a:gd name="connsiteY23" fmla="*/ 221779 h 611851"/>
                <a:gd name="connsiteX24" fmla="*/ 123479 w 399227"/>
                <a:gd name="connsiteY24" fmla="*/ 318394 h 611851"/>
                <a:gd name="connsiteX25" fmla="*/ 199252 w 399227"/>
                <a:gd name="connsiteY25" fmla="*/ 354534 h 611851"/>
                <a:gd name="connsiteX26" fmla="*/ 277194 w 399227"/>
                <a:gd name="connsiteY26" fmla="*/ 319960 h 611851"/>
                <a:gd name="connsiteX27" fmla="*/ 307311 w 399227"/>
                <a:gd name="connsiteY27" fmla="*/ 231417 h 6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9227" h="611851">
                  <a:moveTo>
                    <a:pt x="399227" y="386217"/>
                  </a:moveTo>
                  <a:cubicBezTo>
                    <a:pt x="399227" y="536559"/>
                    <a:pt x="323574" y="611851"/>
                    <a:pt x="172388" y="611851"/>
                  </a:cubicBezTo>
                  <a:cubicBezTo>
                    <a:pt x="119021" y="611851"/>
                    <a:pt x="72521" y="602937"/>
                    <a:pt x="32767" y="585107"/>
                  </a:cubicBezTo>
                  <a:lnTo>
                    <a:pt x="32767" y="500299"/>
                  </a:lnTo>
                  <a:cubicBezTo>
                    <a:pt x="77581" y="525838"/>
                    <a:pt x="120105" y="538728"/>
                    <a:pt x="160341" y="538728"/>
                  </a:cubicBezTo>
                  <a:cubicBezTo>
                    <a:pt x="257679" y="538728"/>
                    <a:pt x="306347" y="490902"/>
                    <a:pt x="306347" y="395131"/>
                  </a:cubicBezTo>
                  <a:lnTo>
                    <a:pt x="306347" y="350318"/>
                  </a:lnTo>
                  <a:lnTo>
                    <a:pt x="304781" y="350318"/>
                  </a:lnTo>
                  <a:cubicBezTo>
                    <a:pt x="274062" y="402600"/>
                    <a:pt x="227923" y="428742"/>
                    <a:pt x="166365" y="428742"/>
                  </a:cubicBezTo>
                  <a:cubicBezTo>
                    <a:pt x="116491" y="428742"/>
                    <a:pt x="76256" y="410551"/>
                    <a:pt x="45777" y="374170"/>
                  </a:cubicBezTo>
                  <a:cubicBezTo>
                    <a:pt x="15299" y="337789"/>
                    <a:pt x="0" y="288880"/>
                    <a:pt x="0" y="227562"/>
                  </a:cubicBezTo>
                  <a:cubicBezTo>
                    <a:pt x="0" y="157932"/>
                    <a:pt x="16383" y="102638"/>
                    <a:pt x="49150" y="61559"/>
                  </a:cubicBezTo>
                  <a:cubicBezTo>
                    <a:pt x="81917" y="20480"/>
                    <a:pt x="126972" y="0"/>
                    <a:pt x="184314" y="0"/>
                  </a:cubicBezTo>
                  <a:cubicBezTo>
                    <a:pt x="238404" y="0"/>
                    <a:pt x="278519" y="22166"/>
                    <a:pt x="304661" y="66377"/>
                  </a:cubicBezTo>
                  <a:lnTo>
                    <a:pt x="306227" y="66377"/>
                  </a:lnTo>
                  <a:lnTo>
                    <a:pt x="306227" y="9637"/>
                  </a:lnTo>
                  <a:lnTo>
                    <a:pt x="398986" y="9637"/>
                  </a:lnTo>
                  <a:lnTo>
                    <a:pt x="398986" y="386217"/>
                  </a:lnTo>
                  <a:close/>
                  <a:moveTo>
                    <a:pt x="307311" y="231417"/>
                  </a:moveTo>
                  <a:lnTo>
                    <a:pt x="307311" y="178171"/>
                  </a:lnTo>
                  <a:cubicBezTo>
                    <a:pt x="307311" y="149379"/>
                    <a:pt x="297794" y="124804"/>
                    <a:pt x="278760" y="104324"/>
                  </a:cubicBezTo>
                  <a:cubicBezTo>
                    <a:pt x="259727" y="83965"/>
                    <a:pt x="235874" y="73726"/>
                    <a:pt x="207323" y="73726"/>
                  </a:cubicBezTo>
                  <a:cubicBezTo>
                    <a:pt x="172147" y="73726"/>
                    <a:pt x="144560" y="86736"/>
                    <a:pt x="124683" y="112757"/>
                  </a:cubicBezTo>
                  <a:cubicBezTo>
                    <a:pt x="104806" y="138778"/>
                    <a:pt x="94928" y="175038"/>
                    <a:pt x="94928" y="221779"/>
                  </a:cubicBezTo>
                  <a:cubicBezTo>
                    <a:pt x="94928" y="262015"/>
                    <a:pt x="104445" y="294301"/>
                    <a:pt x="123479" y="318394"/>
                  </a:cubicBezTo>
                  <a:cubicBezTo>
                    <a:pt x="142512" y="342487"/>
                    <a:pt x="167810" y="354534"/>
                    <a:pt x="199252" y="354534"/>
                  </a:cubicBezTo>
                  <a:cubicBezTo>
                    <a:pt x="231296" y="354534"/>
                    <a:pt x="257197" y="342969"/>
                    <a:pt x="277194" y="319960"/>
                  </a:cubicBezTo>
                  <a:cubicBezTo>
                    <a:pt x="297192" y="296951"/>
                    <a:pt x="307311" y="267437"/>
                    <a:pt x="307311" y="231417"/>
                  </a:cubicBezTo>
                  <a:close/>
                </a:path>
              </a:pathLst>
            </a:custGeom>
            <a:grpFill/>
            <a:ln w="12034"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DA373B3-2F9A-4FFD-E852-C8A1B56AD151}"/>
                </a:ext>
              </a:extLst>
            </p:cNvPr>
            <p:cNvSpPr/>
            <p:nvPr/>
          </p:nvSpPr>
          <p:spPr>
            <a:xfrm>
              <a:off x="1260619" y="3726813"/>
              <a:ext cx="364773" cy="419224"/>
            </a:xfrm>
            <a:custGeom>
              <a:avLst/>
              <a:gdLst>
                <a:gd name="connsiteX0" fmla="*/ 364773 w 364773"/>
                <a:gd name="connsiteY0" fmla="*/ 419225 h 419224"/>
                <a:gd name="connsiteX1" fmla="*/ 272014 w 364773"/>
                <a:gd name="connsiteY1" fmla="*/ 419225 h 419224"/>
                <a:gd name="connsiteX2" fmla="*/ 272014 w 364773"/>
                <a:gd name="connsiteY2" fmla="*/ 188410 h 419224"/>
                <a:gd name="connsiteX3" fmla="*/ 190819 w 364773"/>
                <a:gd name="connsiteY3" fmla="*/ 73605 h 419224"/>
                <a:gd name="connsiteX4" fmla="*/ 120828 w 364773"/>
                <a:gd name="connsiteY4" fmla="*/ 105408 h 419224"/>
                <a:gd name="connsiteX5" fmla="*/ 93241 w 364773"/>
                <a:gd name="connsiteY5" fmla="*/ 185639 h 419224"/>
                <a:gd name="connsiteX6" fmla="*/ 93241 w 364773"/>
                <a:gd name="connsiteY6" fmla="*/ 419225 h 419224"/>
                <a:gd name="connsiteX7" fmla="*/ 0 w 364773"/>
                <a:gd name="connsiteY7" fmla="*/ 419225 h 419224"/>
                <a:gd name="connsiteX8" fmla="*/ 0 w 364773"/>
                <a:gd name="connsiteY8" fmla="*/ 9637 h 419224"/>
                <a:gd name="connsiteX9" fmla="*/ 93241 w 364773"/>
                <a:gd name="connsiteY9" fmla="*/ 9637 h 419224"/>
                <a:gd name="connsiteX10" fmla="*/ 93241 w 364773"/>
                <a:gd name="connsiteY10" fmla="*/ 77581 h 419224"/>
                <a:gd name="connsiteX11" fmla="*/ 94807 w 364773"/>
                <a:gd name="connsiteY11" fmla="*/ 77581 h 419224"/>
                <a:gd name="connsiteX12" fmla="*/ 227562 w 364773"/>
                <a:gd name="connsiteY12" fmla="*/ 0 h 419224"/>
                <a:gd name="connsiteX13" fmla="*/ 329597 w 364773"/>
                <a:gd name="connsiteY13" fmla="*/ 43368 h 419224"/>
                <a:gd name="connsiteX14" fmla="*/ 364773 w 364773"/>
                <a:gd name="connsiteY14" fmla="*/ 168774 h 419224"/>
                <a:gd name="connsiteX15" fmla="*/ 364773 w 364773"/>
                <a:gd name="connsiteY15" fmla="*/ 419225 h 41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4773" h="419224">
                  <a:moveTo>
                    <a:pt x="364773" y="419225"/>
                  </a:moveTo>
                  <a:lnTo>
                    <a:pt x="272014" y="419225"/>
                  </a:lnTo>
                  <a:lnTo>
                    <a:pt x="272014" y="188410"/>
                  </a:lnTo>
                  <a:cubicBezTo>
                    <a:pt x="272014" y="111914"/>
                    <a:pt x="244909" y="73605"/>
                    <a:pt x="190819" y="73605"/>
                  </a:cubicBezTo>
                  <a:cubicBezTo>
                    <a:pt x="162510" y="73605"/>
                    <a:pt x="139260" y="84206"/>
                    <a:pt x="120828" y="105408"/>
                  </a:cubicBezTo>
                  <a:cubicBezTo>
                    <a:pt x="102397" y="126611"/>
                    <a:pt x="93241" y="153354"/>
                    <a:pt x="93241" y="185639"/>
                  </a:cubicBezTo>
                  <a:lnTo>
                    <a:pt x="93241" y="419225"/>
                  </a:lnTo>
                  <a:lnTo>
                    <a:pt x="0" y="419225"/>
                  </a:lnTo>
                  <a:lnTo>
                    <a:pt x="0" y="9637"/>
                  </a:lnTo>
                  <a:lnTo>
                    <a:pt x="93241" y="9637"/>
                  </a:lnTo>
                  <a:lnTo>
                    <a:pt x="93241" y="77581"/>
                  </a:lnTo>
                  <a:lnTo>
                    <a:pt x="94807" y="77581"/>
                  </a:lnTo>
                  <a:cubicBezTo>
                    <a:pt x="125526" y="25900"/>
                    <a:pt x="169738" y="0"/>
                    <a:pt x="227562" y="0"/>
                  </a:cubicBezTo>
                  <a:cubicBezTo>
                    <a:pt x="272135" y="0"/>
                    <a:pt x="306106" y="14456"/>
                    <a:pt x="329597" y="43368"/>
                  </a:cubicBezTo>
                  <a:cubicBezTo>
                    <a:pt x="353088" y="72280"/>
                    <a:pt x="364773" y="114082"/>
                    <a:pt x="364773" y="168774"/>
                  </a:cubicBezTo>
                  <a:lnTo>
                    <a:pt x="364773" y="419225"/>
                  </a:lnTo>
                  <a:close/>
                </a:path>
              </a:pathLst>
            </a:custGeom>
            <a:grpFill/>
            <a:ln w="12034"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9F258A24-6163-270F-F4FE-C85BF1E6E5E5}"/>
                </a:ext>
              </a:extLst>
            </p:cNvPr>
            <p:cNvSpPr/>
            <p:nvPr/>
          </p:nvSpPr>
          <p:spPr>
            <a:xfrm>
              <a:off x="1705623" y="3544909"/>
              <a:ext cx="111552" cy="601129"/>
            </a:xfrm>
            <a:custGeom>
              <a:avLst/>
              <a:gdLst>
                <a:gd name="connsiteX0" fmla="*/ 55174 w 111552"/>
                <a:gd name="connsiteY0" fmla="*/ 105529 h 601129"/>
                <a:gd name="connsiteX1" fmla="*/ 16143 w 111552"/>
                <a:gd name="connsiteY1" fmla="*/ 90712 h 601129"/>
                <a:gd name="connsiteX2" fmla="*/ 0 w 111552"/>
                <a:gd name="connsiteY2" fmla="*/ 53126 h 601129"/>
                <a:gd name="connsiteX3" fmla="*/ 16143 w 111552"/>
                <a:gd name="connsiteY3" fmla="*/ 15179 h 601129"/>
                <a:gd name="connsiteX4" fmla="*/ 55174 w 111552"/>
                <a:gd name="connsiteY4" fmla="*/ 0 h 601129"/>
                <a:gd name="connsiteX5" fmla="*/ 95169 w 111552"/>
                <a:gd name="connsiteY5" fmla="*/ 15179 h 601129"/>
                <a:gd name="connsiteX6" fmla="*/ 111552 w 111552"/>
                <a:gd name="connsiteY6" fmla="*/ 53126 h 601129"/>
                <a:gd name="connsiteX7" fmla="*/ 95169 w 111552"/>
                <a:gd name="connsiteY7" fmla="*/ 90109 h 601129"/>
                <a:gd name="connsiteX8" fmla="*/ 55174 w 111552"/>
                <a:gd name="connsiteY8" fmla="*/ 105529 h 601129"/>
                <a:gd name="connsiteX9" fmla="*/ 101192 w 111552"/>
                <a:gd name="connsiteY9" fmla="*/ 601130 h 601129"/>
                <a:gd name="connsiteX10" fmla="*/ 8433 w 111552"/>
                <a:gd name="connsiteY10" fmla="*/ 601130 h 601129"/>
                <a:gd name="connsiteX11" fmla="*/ 8433 w 111552"/>
                <a:gd name="connsiteY11" fmla="*/ 191542 h 601129"/>
                <a:gd name="connsiteX12" fmla="*/ 101192 w 111552"/>
                <a:gd name="connsiteY12" fmla="*/ 191542 h 601129"/>
                <a:gd name="connsiteX13" fmla="*/ 101192 w 111552"/>
                <a:gd name="connsiteY13" fmla="*/ 601130 h 601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552" h="601129">
                  <a:moveTo>
                    <a:pt x="55174" y="105529"/>
                  </a:moveTo>
                  <a:cubicBezTo>
                    <a:pt x="39995" y="105529"/>
                    <a:pt x="26985" y="100590"/>
                    <a:pt x="16143" y="90712"/>
                  </a:cubicBezTo>
                  <a:cubicBezTo>
                    <a:pt x="5301" y="80833"/>
                    <a:pt x="0" y="68305"/>
                    <a:pt x="0" y="53126"/>
                  </a:cubicBezTo>
                  <a:cubicBezTo>
                    <a:pt x="0" y="37947"/>
                    <a:pt x="5421" y="25298"/>
                    <a:pt x="16143" y="15179"/>
                  </a:cubicBezTo>
                  <a:cubicBezTo>
                    <a:pt x="26985" y="5060"/>
                    <a:pt x="39995" y="0"/>
                    <a:pt x="55174" y="0"/>
                  </a:cubicBezTo>
                  <a:cubicBezTo>
                    <a:pt x="70955" y="0"/>
                    <a:pt x="84206" y="5060"/>
                    <a:pt x="95169" y="15179"/>
                  </a:cubicBezTo>
                  <a:cubicBezTo>
                    <a:pt x="106131" y="25298"/>
                    <a:pt x="111552" y="37947"/>
                    <a:pt x="111552" y="53126"/>
                  </a:cubicBezTo>
                  <a:cubicBezTo>
                    <a:pt x="111552" y="67582"/>
                    <a:pt x="106131" y="79869"/>
                    <a:pt x="95169" y="90109"/>
                  </a:cubicBezTo>
                  <a:cubicBezTo>
                    <a:pt x="84206" y="100349"/>
                    <a:pt x="70955" y="105529"/>
                    <a:pt x="55174" y="105529"/>
                  </a:cubicBezTo>
                  <a:close/>
                  <a:moveTo>
                    <a:pt x="101192" y="601130"/>
                  </a:moveTo>
                  <a:lnTo>
                    <a:pt x="8433" y="601130"/>
                  </a:lnTo>
                  <a:lnTo>
                    <a:pt x="8433" y="191542"/>
                  </a:lnTo>
                  <a:lnTo>
                    <a:pt x="101192" y="191542"/>
                  </a:lnTo>
                  <a:lnTo>
                    <a:pt x="101192" y="601130"/>
                  </a:lnTo>
                  <a:close/>
                </a:path>
              </a:pathLst>
            </a:custGeom>
            <a:grpFill/>
            <a:ln w="12034"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7DFC1AA-DFA2-41DC-5C07-FE81A7226177}"/>
                </a:ext>
              </a:extLst>
            </p:cNvPr>
            <p:cNvSpPr/>
            <p:nvPr/>
          </p:nvSpPr>
          <p:spPr>
            <a:xfrm>
              <a:off x="1860302" y="3615261"/>
              <a:ext cx="259244" cy="539932"/>
            </a:xfrm>
            <a:custGeom>
              <a:avLst/>
              <a:gdLst>
                <a:gd name="connsiteX0" fmla="*/ 259124 w 259244"/>
                <a:gd name="connsiteY0" fmla="*/ 526320 h 539932"/>
                <a:gd name="connsiteX1" fmla="*/ 187567 w 259244"/>
                <a:gd name="connsiteY1" fmla="*/ 539932 h 539932"/>
                <a:gd name="connsiteX2" fmla="*/ 68425 w 259244"/>
                <a:gd name="connsiteY2" fmla="*/ 425489 h 539932"/>
                <a:gd name="connsiteX3" fmla="*/ 68425 w 259244"/>
                <a:gd name="connsiteY3" fmla="*/ 193951 h 539932"/>
                <a:gd name="connsiteX4" fmla="*/ 0 w 259244"/>
                <a:gd name="connsiteY4" fmla="*/ 193951 h 539932"/>
                <a:gd name="connsiteX5" fmla="*/ 0 w 259244"/>
                <a:gd name="connsiteY5" fmla="*/ 121190 h 539932"/>
                <a:gd name="connsiteX6" fmla="*/ 68425 w 259244"/>
                <a:gd name="connsiteY6" fmla="*/ 121190 h 539932"/>
                <a:gd name="connsiteX7" fmla="*/ 68425 w 259244"/>
                <a:gd name="connsiteY7" fmla="*/ 26382 h 539932"/>
                <a:gd name="connsiteX8" fmla="*/ 161185 w 259244"/>
                <a:gd name="connsiteY8" fmla="*/ 0 h 539932"/>
                <a:gd name="connsiteX9" fmla="*/ 161185 w 259244"/>
                <a:gd name="connsiteY9" fmla="*/ 121190 h 539932"/>
                <a:gd name="connsiteX10" fmla="*/ 259124 w 259244"/>
                <a:gd name="connsiteY10" fmla="*/ 121190 h 539932"/>
                <a:gd name="connsiteX11" fmla="*/ 259124 w 259244"/>
                <a:gd name="connsiteY11" fmla="*/ 193951 h 539932"/>
                <a:gd name="connsiteX12" fmla="*/ 161185 w 259244"/>
                <a:gd name="connsiteY12" fmla="*/ 193951 h 539932"/>
                <a:gd name="connsiteX13" fmla="*/ 161185 w 259244"/>
                <a:gd name="connsiteY13" fmla="*/ 398745 h 539932"/>
                <a:gd name="connsiteX14" fmla="*/ 174436 w 259244"/>
                <a:gd name="connsiteY14" fmla="*/ 450787 h 539932"/>
                <a:gd name="connsiteX15" fmla="*/ 218406 w 259244"/>
                <a:gd name="connsiteY15" fmla="*/ 466327 h 539932"/>
                <a:gd name="connsiteX16" fmla="*/ 259245 w 259244"/>
                <a:gd name="connsiteY16" fmla="*/ 452714 h 539932"/>
                <a:gd name="connsiteX17" fmla="*/ 259245 w 259244"/>
                <a:gd name="connsiteY17" fmla="*/ 526320 h 53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44" h="539932">
                  <a:moveTo>
                    <a:pt x="259124" y="526320"/>
                  </a:moveTo>
                  <a:cubicBezTo>
                    <a:pt x="240934" y="535355"/>
                    <a:pt x="217081" y="539932"/>
                    <a:pt x="187567" y="539932"/>
                  </a:cubicBezTo>
                  <a:cubicBezTo>
                    <a:pt x="108059" y="539932"/>
                    <a:pt x="68425" y="501744"/>
                    <a:pt x="68425" y="425489"/>
                  </a:cubicBezTo>
                  <a:lnTo>
                    <a:pt x="68425" y="193951"/>
                  </a:lnTo>
                  <a:lnTo>
                    <a:pt x="0" y="193951"/>
                  </a:lnTo>
                  <a:lnTo>
                    <a:pt x="0" y="121190"/>
                  </a:lnTo>
                  <a:lnTo>
                    <a:pt x="68425" y="121190"/>
                  </a:lnTo>
                  <a:lnTo>
                    <a:pt x="68425" y="26382"/>
                  </a:lnTo>
                  <a:lnTo>
                    <a:pt x="161185" y="0"/>
                  </a:lnTo>
                  <a:lnTo>
                    <a:pt x="161185" y="121190"/>
                  </a:lnTo>
                  <a:lnTo>
                    <a:pt x="259124" y="121190"/>
                  </a:lnTo>
                  <a:lnTo>
                    <a:pt x="259124" y="193951"/>
                  </a:lnTo>
                  <a:lnTo>
                    <a:pt x="161185" y="193951"/>
                  </a:lnTo>
                  <a:lnTo>
                    <a:pt x="161185" y="398745"/>
                  </a:lnTo>
                  <a:cubicBezTo>
                    <a:pt x="161185" y="422959"/>
                    <a:pt x="165642" y="440306"/>
                    <a:pt x="174436" y="450787"/>
                  </a:cubicBezTo>
                  <a:cubicBezTo>
                    <a:pt x="183230" y="461267"/>
                    <a:pt x="197927" y="466327"/>
                    <a:pt x="218406" y="466327"/>
                  </a:cubicBezTo>
                  <a:cubicBezTo>
                    <a:pt x="234188" y="466327"/>
                    <a:pt x="247680" y="461749"/>
                    <a:pt x="259245" y="452714"/>
                  </a:cubicBezTo>
                  <a:lnTo>
                    <a:pt x="259245" y="526320"/>
                  </a:lnTo>
                  <a:close/>
                </a:path>
              </a:pathLst>
            </a:custGeom>
            <a:grpFill/>
            <a:ln w="12034"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8706AB9E-B66F-5BB5-0B78-231829014FB3}"/>
                </a:ext>
              </a:extLst>
            </p:cNvPr>
            <p:cNvSpPr/>
            <p:nvPr/>
          </p:nvSpPr>
          <p:spPr>
            <a:xfrm>
              <a:off x="2143520" y="3726934"/>
              <a:ext cx="373326" cy="428741"/>
            </a:xfrm>
            <a:custGeom>
              <a:avLst/>
              <a:gdLst>
                <a:gd name="connsiteX0" fmla="*/ 373327 w 373326"/>
                <a:gd name="connsiteY0" fmla="*/ 239488 h 428741"/>
                <a:gd name="connsiteX1" fmla="*/ 94085 w 373326"/>
                <a:gd name="connsiteY1" fmla="*/ 239488 h 428741"/>
                <a:gd name="connsiteX2" fmla="*/ 129140 w 373326"/>
                <a:gd name="connsiteY2" fmla="*/ 327068 h 428741"/>
                <a:gd name="connsiteX3" fmla="*/ 220936 w 373326"/>
                <a:gd name="connsiteY3" fmla="*/ 357907 h 428741"/>
                <a:gd name="connsiteX4" fmla="*/ 341283 w 373326"/>
                <a:gd name="connsiteY4" fmla="*/ 318755 h 428741"/>
                <a:gd name="connsiteX5" fmla="*/ 341283 w 373326"/>
                <a:gd name="connsiteY5" fmla="*/ 393565 h 428741"/>
                <a:gd name="connsiteX6" fmla="*/ 193229 w 373326"/>
                <a:gd name="connsiteY6" fmla="*/ 428742 h 428741"/>
                <a:gd name="connsiteX7" fmla="*/ 51439 w 373326"/>
                <a:gd name="connsiteY7" fmla="*/ 372965 h 428741"/>
                <a:gd name="connsiteX8" fmla="*/ 0 w 373326"/>
                <a:gd name="connsiteY8" fmla="*/ 215997 h 428741"/>
                <a:gd name="connsiteX9" fmla="*/ 56619 w 373326"/>
                <a:gd name="connsiteY9" fmla="*/ 60233 h 428741"/>
                <a:gd name="connsiteX10" fmla="*/ 197204 w 373326"/>
                <a:gd name="connsiteY10" fmla="*/ 0 h 428741"/>
                <a:gd name="connsiteX11" fmla="*/ 327188 w 373326"/>
                <a:gd name="connsiteY11" fmla="*/ 53969 h 428741"/>
                <a:gd name="connsiteX12" fmla="*/ 373206 w 373326"/>
                <a:gd name="connsiteY12" fmla="*/ 203950 h 428741"/>
                <a:gd name="connsiteX13" fmla="*/ 373206 w 373326"/>
                <a:gd name="connsiteY13" fmla="*/ 239488 h 428741"/>
                <a:gd name="connsiteX14" fmla="*/ 283699 w 373326"/>
                <a:gd name="connsiteY14" fmla="*/ 173834 h 428741"/>
                <a:gd name="connsiteX15" fmla="*/ 260088 w 373326"/>
                <a:gd name="connsiteY15" fmla="*/ 96012 h 428741"/>
                <a:gd name="connsiteX16" fmla="*/ 196120 w 373326"/>
                <a:gd name="connsiteY16" fmla="*/ 68184 h 428741"/>
                <a:gd name="connsiteX17" fmla="*/ 128297 w 373326"/>
                <a:gd name="connsiteY17" fmla="*/ 97337 h 428741"/>
                <a:gd name="connsiteX18" fmla="*/ 94085 w 373326"/>
                <a:gd name="connsiteY18" fmla="*/ 173713 h 428741"/>
                <a:gd name="connsiteX19" fmla="*/ 283699 w 373326"/>
                <a:gd name="connsiteY19" fmla="*/ 173713 h 42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3326" h="428741">
                  <a:moveTo>
                    <a:pt x="373327" y="239488"/>
                  </a:moveTo>
                  <a:lnTo>
                    <a:pt x="94085" y="239488"/>
                  </a:lnTo>
                  <a:cubicBezTo>
                    <a:pt x="95169" y="277315"/>
                    <a:pt x="106854" y="306588"/>
                    <a:pt x="129140" y="327068"/>
                  </a:cubicBezTo>
                  <a:cubicBezTo>
                    <a:pt x="151427" y="347667"/>
                    <a:pt x="182025" y="357907"/>
                    <a:pt x="220936" y="357907"/>
                  </a:cubicBezTo>
                  <a:cubicBezTo>
                    <a:pt x="264666" y="357907"/>
                    <a:pt x="304781" y="344897"/>
                    <a:pt x="341283" y="318755"/>
                  </a:cubicBezTo>
                  <a:lnTo>
                    <a:pt x="341283" y="393565"/>
                  </a:lnTo>
                  <a:cubicBezTo>
                    <a:pt x="303938" y="417056"/>
                    <a:pt x="254667" y="428742"/>
                    <a:pt x="193229" y="428742"/>
                  </a:cubicBezTo>
                  <a:cubicBezTo>
                    <a:pt x="132995" y="428742"/>
                    <a:pt x="85652" y="410190"/>
                    <a:pt x="51439" y="372965"/>
                  </a:cubicBezTo>
                  <a:cubicBezTo>
                    <a:pt x="17227" y="335741"/>
                    <a:pt x="0" y="283459"/>
                    <a:pt x="0" y="215997"/>
                  </a:cubicBezTo>
                  <a:cubicBezTo>
                    <a:pt x="0" y="152270"/>
                    <a:pt x="18913" y="100349"/>
                    <a:pt x="56619" y="60233"/>
                  </a:cubicBezTo>
                  <a:cubicBezTo>
                    <a:pt x="94326" y="20118"/>
                    <a:pt x="141187" y="0"/>
                    <a:pt x="197204" y="0"/>
                  </a:cubicBezTo>
                  <a:cubicBezTo>
                    <a:pt x="253221" y="0"/>
                    <a:pt x="296589" y="17950"/>
                    <a:pt x="327188" y="53969"/>
                  </a:cubicBezTo>
                  <a:cubicBezTo>
                    <a:pt x="357907" y="89989"/>
                    <a:pt x="373206" y="139983"/>
                    <a:pt x="373206" y="203950"/>
                  </a:cubicBezTo>
                  <a:lnTo>
                    <a:pt x="373206" y="239488"/>
                  </a:lnTo>
                  <a:close/>
                  <a:moveTo>
                    <a:pt x="283699" y="173834"/>
                  </a:moveTo>
                  <a:cubicBezTo>
                    <a:pt x="283458" y="140464"/>
                    <a:pt x="275508" y="114564"/>
                    <a:pt x="260088" y="96012"/>
                  </a:cubicBezTo>
                  <a:cubicBezTo>
                    <a:pt x="244668" y="77460"/>
                    <a:pt x="223345" y="68184"/>
                    <a:pt x="196120" y="68184"/>
                  </a:cubicBezTo>
                  <a:cubicBezTo>
                    <a:pt x="169497" y="68184"/>
                    <a:pt x="146849" y="77942"/>
                    <a:pt x="128297" y="97337"/>
                  </a:cubicBezTo>
                  <a:cubicBezTo>
                    <a:pt x="109745" y="116853"/>
                    <a:pt x="98421" y="142271"/>
                    <a:pt x="94085" y="173713"/>
                  </a:cubicBezTo>
                  <a:lnTo>
                    <a:pt x="283699" y="173713"/>
                  </a:lnTo>
                  <a:close/>
                </a:path>
              </a:pathLst>
            </a:custGeom>
            <a:grpFill/>
            <a:ln w="12034" cap="flat">
              <a:noFill/>
              <a:prstDash val="solid"/>
              <a:miter/>
            </a:ln>
          </p:spPr>
          <p:txBody>
            <a:bodyPr rtlCol="0" anchor="ctr"/>
            <a:lstStyle/>
            <a:p>
              <a:endParaRPr lang="en-US"/>
            </a:p>
          </p:txBody>
        </p:sp>
      </p:grpSp>
    </p:spTree>
    <p:extLst>
      <p:ext uri="{BB962C8B-B14F-4D97-AF65-F5344CB8AC3E}">
        <p14:creationId xmlns:p14="http://schemas.microsoft.com/office/powerpoint/2010/main" val="5318815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44">
          <p15:clr>
            <a:srgbClr val="5ACBF0"/>
          </p15:clr>
        </p15:guide>
        <p15:guide id="4" orient="horz" pos="216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Title Slide">
    <p:bg>
      <p:bgPr>
        <a:solidFill>
          <a:srgbClr val="702573"/>
        </a:solidFill>
        <a:effectLst/>
      </p:bgPr>
    </p:bg>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98BC5F6D-2D3D-9201-3B93-9FF41D430F7F}"/>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9" name="Title 1"/>
          <p:cNvSpPr>
            <a:spLocks noGrp="1"/>
          </p:cNvSpPr>
          <p:nvPr>
            <p:ph type="title" hasCustomPrompt="1"/>
          </p:nvPr>
        </p:nvSpPr>
        <p:spPr>
          <a:xfrm>
            <a:off x="584200" y="2302670"/>
            <a:ext cx="9144000" cy="1231106"/>
          </a:xfrm>
          <a:noFill/>
        </p:spPr>
        <p:txBody>
          <a:bodyPr lIns="0" tIns="0" rIns="0" bIns="0" anchor="b" anchorCtr="0">
            <a:spAutoFit/>
          </a:bodyPr>
          <a:lstStyle>
            <a:lvl1pPr>
              <a:defRPr sz="4000" spc="-50" baseline="0">
                <a:solidFill>
                  <a:srgbClr val="AC35AE"/>
                </a:solidFill>
                <a:latin typeface="+mj-lt"/>
                <a:cs typeface="Segoe UI" panose="020B0502040204020203" pitchFamily="34" charset="0"/>
              </a:defRPr>
            </a:lvl1pPr>
          </a:lstStyle>
          <a:p>
            <a:r>
              <a:rPr lang="en-US"/>
              <a:t>Event name or </a:t>
            </a:r>
            <a:br>
              <a:rPr lang="en-US"/>
            </a:br>
            <a:r>
              <a:rPr lang="en-US"/>
              <a:t>presentation title </a:t>
            </a:r>
          </a:p>
        </p:txBody>
      </p:sp>
      <p:sp>
        <p:nvSpPr>
          <p:cNvPr id="5" name="Text Placeholder 4"/>
          <p:cNvSpPr>
            <a:spLocks noGrp="1"/>
          </p:cNvSpPr>
          <p:nvPr>
            <p:ph type="body" sz="quarter" idx="12" hasCustomPrompt="1"/>
          </p:nvPr>
        </p:nvSpPr>
        <p:spPr>
          <a:xfrm>
            <a:off x="584200" y="3962400"/>
            <a:ext cx="9144000" cy="307777"/>
          </a:xfrm>
          <a:noFill/>
        </p:spPr>
        <p:txBody>
          <a:bodyPr wrap="square" lIns="0" tIns="0" rIns="0" bIns="0">
            <a:spAutoFit/>
          </a:bodyPr>
          <a:lstStyle>
            <a:lvl1pPr marL="0" indent="0">
              <a:spcBef>
                <a:spcPts val="0"/>
              </a:spcBef>
              <a:buNone/>
              <a:defRPr sz="2000" spc="0" baseline="0">
                <a:solidFill>
                  <a:srgbClr val="091F2C"/>
                </a:solidFill>
                <a:latin typeface="+mn-lt"/>
                <a:cs typeface="Segoe UI" panose="020B0502040204020203" pitchFamily="34" charset="0"/>
              </a:defRPr>
            </a:lvl1pPr>
          </a:lstStyle>
          <a:p>
            <a:pPr lvl="0"/>
            <a:r>
              <a:rPr lang="en-US"/>
              <a:t>Speaker name or subtitle text</a:t>
            </a:r>
          </a:p>
        </p:txBody>
      </p:sp>
      <p:pic>
        <p:nvPicPr>
          <p:cNvPr id="22" name="MS logo gray - EMF" descr="Microsoft logo, gray text version">
            <a:extLst>
              <a:ext uri="{FF2B5EF4-FFF2-40B4-BE49-F238E27FC236}">
                <a16:creationId xmlns:a16="http://schemas.microsoft.com/office/drawing/2014/main" id="{BBEE3085-A7E1-6080-02B7-07A2EED8F8F2}"/>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309354518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44">
          <p15:clr>
            <a:srgbClr val="5ACBF0"/>
          </p15:clr>
        </p15:guide>
        <p15:guide id="4" orient="horz" pos="216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itle Slide 2">
    <p:bg>
      <p:bgRef idx="1001">
        <a:schemeClr val="bg2"/>
      </p:bgRef>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mj-lt"/>
                <a:cs typeface="Segoe UI" panose="020B0502040204020203" pitchFamily="34"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307777"/>
          </a:xfrm>
          <a:noFill/>
        </p:spPr>
        <p:txBody>
          <a:bodyPr wrap="square" lIns="0" tIns="0" rIns="0" bIns="0">
            <a:spAutoFit/>
          </a:bodyPr>
          <a:lstStyle>
            <a:lvl1pPr marL="0" indent="0">
              <a:spcBef>
                <a:spcPts val="0"/>
              </a:spcBef>
              <a:buNone/>
              <a:defRPr sz="20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21609599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40845238"/>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CFEFD-88E5-4869-B5C3-1611B0B50E15}"/>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4" name="Content Placeholder 3">
            <a:extLst>
              <a:ext uri="{FF2B5EF4-FFF2-40B4-BE49-F238E27FC236}">
                <a16:creationId xmlns:a16="http://schemas.microsoft.com/office/drawing/2014/main" id="{58A212C2-8B30-4835-8711-AA981B6CFBE1}"/>
              </a:ext>
            </a:extLst>
          </p:cNvPr>
          <p:cNvSpPr>
            <a:spLocks noGrp="1"/>
          </p:cNvSpPr>
          <p:nvPr>
            <p:ph sz="quarter" idx="10"/>
          </p:nvPr>
        </p:nvSpPr>
        <p:spPr>
          <a:xfrm>
            <a:off x="584200" y="1435100"/>
            <a:ext cx="11018838" cy="483393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4F9662A5-6E2F-47B0-9B6E-E87983D3753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664013290"/>
      </p:ext>
    </p:extLst>
  </p:cSld>
  <p:clrMapOvr>
    <a:masterClrMapping/>
  </p:clrMapOvr>
  <p:transition>
    <p:fade/>
  </p:transition>
  <p:extLst>
    <p:ext uri="{DCECCB84-F9BA-43D5-87BE-67443E8EF086}">
      <p15:sldGuideLst xmlns:p15="http://schemas.microsoft.com/office/powerpoint/2012/main">
        <p15:guide id="2" orient="horz" pos="1272">
          <p15:clr>
            <a:srgbClr val="5ACBF0"/>
          </p15:clr>
        </p15:guide>
        <p15:guide id="3" orient="horz" pos="288">
          <p15:clr>
            <a:srgbClr val="5ACBF0"/>
          </p15:clr>
        </p15:guide>
        <p15:guide id="5" orient="horz" pos="904">
          <p15:clr>
            <a:srgbClr val="5ACBF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itle &amp; Non-bulleted tex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586390" y="1434370"/>
            <a:ext cx="11018520" cy="2308324"/>
          </a:xfrm>
        </p:spPr>
        <p:txBody>
          <a:bodyPr wrap="square">
            <a:spAutoFit/>
          </a:bodyPr>
          <a:lstStyle>
            <a:lvl1pPr marL="0" indent="0">
              <a:buNone/>
              <a:defRPr/>
            </a:lvl1pPr>
            <a:lvl2pPr marL="228600" indent="0">
              <a:buNone/>
              <a:defRPr/>
            </a:lvl2pPr>
            <a:lvl3pPr marL="457200" indent="0">
              <a:buNone/>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09123375"/>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wo Column Bullet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BE2550-DA43-453C-A328-33C740E65403}"/>
              </a:ext>
            </a:extLst>
          </p:cNvPr>
          <p:cNvSpPr>
            <a:spLocks noGrp="1"/>
          </p:cNvSpPr>
          <p:nvPr>
            <p:ph type="title"/>
          </p:nvPr>
        </p:nvSpPr>
        <p:spPr/>
        <p:txBody>
          <a:bodyPr/>
          <a:lstStyle/>
          <a:p>
            <a:r>
              <a:rPr lang="en-US"/>
              <a:t>Click to edit Master title style</a:t>
            </a:r>
          </a:p>
        </p:txBody>
      </p:sp>
      <p:sp>
        <p:nvSpPr>
          <p:cNvPr id="5" name="Content Placeholder 4">
            <a:extLst>
              <a:ext uri="{FF2B5EF4-FFF2-40B4-BE49-F238E27FC236}">
                <a16:creationId xmlns:a16="http://schemas.microsoft.com/office/drawing/2014/main" id="{14B7A288-CDAC-4184-9F73-137C95F5E643}"/>
              </a:ext>
            </a:extLst>
          </p:cNvPr>
          <p:cNvSpPr>
            <a:spLocks noGrp="1"/>
          </p:cNvSpPr>
          <p:nvPr>
            <p:ph sz="quarter" idx="12"/>
          </p:nvPr>
        </p:nvSpPr>
        <p:spPr>
          <a:xfrm>
            <a:off x="584200" y="1435100"/>
            <a:ext cx="5211763" cy="4833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8">
            <a:extLst>
              <a:ext uri="{FF2B5EF4-FFF2-40B4-BE49-F238E27FC236}">
                <a16:creationId xmlns:a16="http://schemas.microsoft.com/office/drawing/2014/main" id="{CEC22105-78D6-4753-94FA-3DA949361A95}"/>
              </a:ext>
            </a:extLst>
          </p:cNvPr>
          <p:cNvSpPr>
            <a:spLocks noGrp="1"/>
          </p:cNvSpPr>
          <p:nvPr>
            <p:ph sz="quarter" idx="13"/>
          </p:nvPr>
        </p:nvSpPr>
        <p:spPr>
          <a:xfrm>
            <a:off x="6389688" y="1435100"/>
            <a:ext cx="5219700" cy="4833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5F6A123D-3A27-499F-9210-3E0D7CED39C6}"/>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036332948"/>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6">
          <p15:clr>
            <a:srgbClr val="5ACBF0"/>
          </p15:clr>
        </p15:guide>
        <p15:guide id="3" orient="horz" pos="904">
          <p15:clr>
            <a:srgbClr val="5ACBF0"/>
          </p15:clr>
        </p15:guide>
        <p15:guide id="4" pos="3660">
          <p15:clr>
            <a:srgbClr val="5ACBF0"/>
          </p15:clr>
        </p15:guide>
        <p15:guide id="5" pos="4024">
          <p15:clr>
            <a:srgbClr val="5ACBF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wo Column Non-bullete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lstStyle/>
          <a:p>
            <a:r>
              <a:rPr lang="en-US"/>
              <a:t>Click to edit Master title style</a:t>
            </a:r>
          </a:p>
        </p:txBody>
      </p:sp>
      <p:sp>
        <p:nvSpPr>
          <p:cNvPr id="4" name="Text Placeholder 3"/>
          <p:cNvSpPr>
            <a:spLocks noGrp="1"/>
          </p:cNvSpPr>
          <p:nvPr>
            <p:ph type="body" sz="quarter" idx="10"/>
          </p:nvPr>
        </p:nvSpPr>
        <p:spPr>
          <a:xfrm>
            <a:off x="584200" y="1435100"/>
            <a:ext cx="5212080" cy="1649682"/>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88" indent="0">
              <a:buFont typeface="Wingdings" panose="05000000000000000000" pitchFamily="2" charset="2"/>
              <a:buNone/>
              <a:defRPr sz="2000" b="0"/>
            </a:lvl2pPr>
            <a:lvl3pPr marL="450850" indent="0">
              <a:buFont typeface="Wingdings" panose="05000000000000000000" pitchFamily="2" charset="2"/>
              <a:buNone/>
              <a:tabLst/>
              <a:defRPr sz="1600" b="0"/>
            </a:lvl3pPr>
            <a:lvl4pPr marL="652462" indent="0">
              <a:buFont typeface="Wingdings" panose="05000000000000000000" pitchFamily="2" charset="2"/>
              <a:buNone/>
              <a:defRPr sz="1400" b="0"/>
            </a:lvl4pPr>
            <a:lvl5pPr marL="854075"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3">
            <a:extLst>
              <a:ext uri="{FF2B5EF4-FFF2-40B4-BE49-F238E27FC236}">
                <a16:creationId xmlns:a16="http://schemas.microsoft.com/office/drawing/2014/main" id="{8E9CDCB4-03E1-4763-B83E-A1334BCDB0C0}"/>
              </a:ext>
            </a:extLst>
          </p:cNvPr>
          <p:cNvSpPr>
            <a:spLocks noGrp="1"/>
          </p:cNvSpPr>
          <p:nvPr>
            <p:ph type="body" sz="quarter" idx="12"/>
          </p:nvPr>
        </p:nvSpPr>
        <p:spPr>
          <a:xfrm>
            <a:off x="6397171" y="1435100"/>
            <a:ext cx="5212080" cy="1649682"/>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88" indent="0">
              <a:buFont typeface="Wingdings" panose="05000000000000000000" pitchFamily="2" charset="2"/>
              <a:buNone/>
              <a:defRPr sz="2000" b="0"/>
            </a:lvl2pPr>
            <a:lvl3pPr marL="450850" indent="0">
              <a:buFont typeface="Wingdings" panose="05000000000000000000" pitchFamily="2" charset="2"/>
              <a:buNone/>
              <a:tabLst/>
              <a:defRPr sz="1600" b="0"/>
            </a:lvl3pPr>
            <a:lvl4pPr marL="652462" indent="0">
              <a:buFont typeface="Wingdings" panose="05000000000000000000" pitchFamily="2" charset="2"/>
              <a:buNone/>
              <a:defRPr sz="1400" b="0"/>
            </a:lvl4pPr>
            <a:lvl5pPr marL="854075"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52928105"/>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2">
          <p15:clr>
            <a:srgbClr val="5ACBF0"/>
          </p15:clr>
        </p15:guide>
        <p15:guide id="3" orient="horz" pos="904">
          <p15:clr>
            <a:srgbClr val="5ACBF0"/>
          </p15:clr>
        </p15:guide>
        <p15:guide id="4" pos="3656">
          <p15:clr>
            <a:srgbClr val="5ACBF0"/>
          </p15:clr>
        </p15:guide>
        <p15:guide id="5" pos="4024">
          <p15:clr>
            <a:srgbClr val="5ACBF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wo Column Bulle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spAutoFit/>
          </a:bodyPr>
          <a:lstStyle>
            <a:lvl1pPr>
              <a:defRPr/>
            </a:lvl1pPr>
          </a:lstStyle>
          <a:p>
            <a:r>
              <a:rPr lang="en-US"/>
              <a:t>Click to edit Master title style</a:t>
            </a:r>
          </a:p>
        </p:txBody>
      </p:sp>
      <p:sp>
        <p:nvSpPr>
          <p:cNvPr id="12" name="Text Placeholder 11">
            <a:extLst>
              <a:ext uri="{FF2B5EF4-FFF2-40B4-BE49-F238E27FC236}">
                <a16:creationId xmlns:a16="http://schemas.microsoft.com/office/drawing/2014/main" id="{DD525736-DEE8-4391-8135-23DE0640053A}"/>
              </a:ext>
            </a:extLst>
          </p:cNvPr>
          <p:cNvSpPr>
            <a:spLocks noGrp="1"/>
          </p:cNvSpPr>
          <p:nvPr>
            <p:ph type="body" sz="quarter" idx="16"/>
          </p:nvPr>
        </p:nvSpPr>
        <p:spPr>
          <a:xfrm>
            <a:off x="584200"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8" name="Text Placeholder 7">
            <a:extLst>
              <a:ext uri="{FF2B5EF4-FFF2-40B4-BE49-F238E27FC236}">
                <a16:creationId xmlns:a16="http://schemas.microsoft.com/office/drawing/2014/main" id="{98E90344-0294-48E2-AAF0-601BB99500E7}"/>
              </a:ext>
            </a:extLst>
          </p:cNvPr>
          <p:cNvSpPr>
            <a:spLocks noGrp="1"/>
          </p:cNvSpPr>
          <p:nvPr>
            <p:ph type="body" sz="quarter" idx="14"/>
          </p:nvPr>
        </p:nvSpPr>
        <p:spPr>
          <a:xfrm>
            <a:off x="584200" y="2084388"/>
            <a:ext cx="5219700" cy="1612749"/>
          </a:xfrm>
        </p:spPr>
        <p:txBody>
          <a:bodyPr>
            <a:spAutoFit/>
          </a:bodyPr>
          <a:lstStyle>
            <a:lvl1pPr marL="171450" indent="-171450">
              <a:defRPr lang="en-US" sz="2400" dirty="0"/>
            </a:lvl1pPr>
            <a:lvl2pPr marL="342900" indent="-171450">
              <a:defRPr lang="en-US" dirty="0"/>
            </a:lvl2pPr>
            <a:lvl3pPr marL="514350" indent="-171450">
              <a:defRPr lang="en-US" dirty="0"/>
            </a:lvl3pPr>
            <a:lvl4pPr marL="666750" indent="-152400">
              <a:defRPr lang="en-US" dirty="0"/>
            </a:lvl4pPr>
            <a:lvl5pPr marL="793750" indent="-12065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11">
            <a:extLst>
              <a:ext uri="{FF2B5EF4-FFF2-40B4-BE49-F238E27FC236}">
                <a16:creationId xmlns:a16="http://schemas.microsoft.com/office/drawing/2014/main" id="{B4F729D4-B1F1-45F2-A06A-40234B19C883}"/>
              </a:ext>
            </a:extLst>
          </p:cNvPr>
          <p:cNvSpPr>
            <a:spLocks noGrp="1"/>
          </p:cNvSpPr>
          <p:nvPr>
            <p:ph type="body" sz="quarter" idx="17"/>
          </p:nvPr>
        </p:nvSpPr>
        <p:spPr>
          <a:xfrm>
            <a:off x="6397625"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0" name="Text Placeholder 9">
            <a:extLst>
              <a:ext uri="{FF2B5EF4-FFF2-40B4-BE49-F238E27FC236}">
                <a16:creationId xmlns:a16="http://schemas.microsoft.com/office/drawing/2014/main" id="{D1F896FB-325C-4849-B372-8DF0D6C0562C}"/>
              </a:ext>
            </a:extLst>
          </p:cNvPr>
          <p:cNvSpPr>
            <a:spLocks noGrp="1"/>
          </p:cNvSpPr>
          <p:nvPr>
            <p:ph type="body" sz="quarter" idx="15"/>
          </p:nvPr>
        </p:nvSpPr>
        <p:spPr>
          <a:xfrm>
            <a:off x="6397625" y="2084388"/>
            <a:ext cx="5219700" cy="1612749"/>
          </a:xfrm>
        </p:spPr>
        <p:txBody>
          <a:bodyPr>
            <a:spAutoFit/>
          </a:bodyPr>
          <a:lstStyle>
            <a:lvl1pPr marL="171450" indent="-171450">
              <a:defRPr lang="en-US" sz="2400" dirty="0"/>
            </a:lvl1pPr>
            <a:lvl2pPr marL="342900" indent="-171450">
              <a:defRPr lang="en-US" dirty="0"/>
            </a:lvl2pPr>
            <a:lvl3pPr marL="514350" indent="-171450">
              <a:defRPr lang="en-US" dirty="0"/>
            </a:lvl3pPr>
            <a:lvl4pPr marL="685800" indent="-136525">
              <a:defRPr lang="en-US" dirty="0"/>
            </a:lvl4pPr>
            <a:lvl5pPr marL="793750" indent="-12065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4328368"/>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311">
          <p15:clr>
            <a:srgbClr val="5ACBF0"/>
          </p15:clr>
        </p15:guide>
        <p15:guide id="4" pos="3656">
          <p15:clr>
            <a:srgbClr val="5ACBF0"/>
          </p15:clr>
        </p15:guide>
        <p15:guide id="5" pos="4024">
          <p15:clr>
            <a:srgbClr val="5ACBF0"/>
          </p15:clr>
        </p15:guide>
        <p15:guide id="7" orient="horz" pos="905">
          <p15:clr>
            <a:srgbClr val="5ACBF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wo Column Conten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spAutoFit/>
          </a:bodyPr>
          <a:lstStyle>
            <a:lvl1pPr>
              <a:defRPr/>
            </a:lvl1pPr>
          </a:lstStyle>
          <a:p>
            <a:r>
              <a:rPr lang="en-US"/>
              <a:t>Click to edit Master title style</a:t>
            </a:r>
          </a:p>
        </p:txBody>
      </p:sp>
      <p:sp>
        <p:nvSpPr>
          <p:cNvPr id="18" name="Text Placeholder 11">
            <a:extLst>
              <a:ext uri="{FF2B5EF4-FFF2-40B4-BE49-F238E27FC236}">
                <a16:creationId xmlns:a16="http://schemas.microsoft.com/office/drawing/2014/main" id="{C2759870-0BEA-44DC-A414-1C70D04E35CC}"/>
              </a:ext>
            </a:extLst>
          </p:cNvPr>
          <p:cNvSpPr>
            <a:spLocks noGrp="1"/>
          </p:cNvSpPr>
          <p:nvPr>
            <p:ph type="body" sz="quarter" idx="16"/>
          </p:nvPr>
        </p:nvSpPr>
        <p:spPr>
          <a:xfrm>
            <a:off x="584200"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BFEF95FA-F121-4653-B60A-0D068C345462}"/>
              </a:ext>
            </a:extLst>
          </p:cNvPr>
          <p:cNvSpPr>
            <a:spLocks noGrp="1"/>
          </p:cNvSpPr>
          <p:nvPr>
            <p:ph sz="quarter" idx="11"/>
          </p:nvPr>
        </p:nvSpPr>
        <p:spPr>
          <a:xfrm>
            <a:off x="588963" y="2081212"/>
            <a:ext cx="5214937" cy="4187825"/>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1">
            <a:extLst>
              <a:ext uri="{FF2B5EF4-FFF2-40B4-BE49-F238E27FC236}">
                <a16:creationId xmlns:a16="http://schemas.microsoft.com/office/drawing/2014/main" id="{C327262A-D327-4189-AD22-BAD67CF4AB79}"/>
              </a:ext>
            </a:extLst>
          </p:cNvPr>
          <p:cNvSpPr>
            <a:spLocks noGrp="1"/>
          </p:cNvSpPr>
          <p:nvPr>
            <p:ph type="body" sz="quarter" idx="17"/>
          </p:nvPr>
        </p:nvSpPr>
        <p:spPr>
          <a:xfrm>
            <a:off x="6397625"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47F8EAA9-0E64-4589-A234-BC31685BE7D3}"/>
              </a:ext>
            </a:extLst>
          </p:cNvPr>
          <p:cNvSpPr>
            <a:spLocks noGrp="1"/>
          </p:cNvSpPr>
          <p:nvPr>
            <p:ph sz="quarter" idx="13"/>
          </p:nvPr>
        </p:nvSpPr>
        <p:spPr>
          <a:xfrm>
            <a:off x="6394451" y="2081212"/>
            <a:ext cx="5214937" cy="4187825"/>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Box 2">
            <a:extLst>
              <a:ext uri="{FF2B5EF4-FFF2-40B4-BE49-F238E27FC236}">
                <a16:creationId xmlns:a16="http://schemas.microsoft.com/office/drawing/2014/main" id="{CFADFBB8-E1C1-D5AB-8154-CBA2D9EFB6B9}"/>
              </a:ext>
              <a:ext uri="{C183D7F6-B498-43B3-948B-1728B52AA6E4}">
                <adec:decorative xmlns:adec="http://schemas.microsoft.com/office/drawing/2017/decorative" val="1"/>
              </a:ext>
            </a:extLst>
          </p:cNvPr>
          <p:cNvSpPr txBox="1"/>
          <p:nvPr userDrawn="1"/>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363236338"/>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311">
          <p15:clr>
            <a:srgbClr val="5ACBF0"/>
          </p15:clr>
        </p15:guide>
        <p15:guide id="4" pos="3656">
          <p15:clr>
            <a:srgbClr val="5ACBF0"/>
          </p15:clr>
        </p15:guide>
        <p15:guide id="5" pos="4024">
          <p15:clr>
            <a:srgbClr val="5ACBF0"/>
          </p15:clr>
        </p15:guide>
        <p15:guide id="7" orient="horz" pos="905">
          <p15:clr>
            <a:srgbClr val="5ACBF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Thre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60F77E-464D-46F7-A8F8-6F281DAB0C7A}"/>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19" name="Text Placeholder 11">
            <a:extLst>
              <a:ext uri="{FF2B5EF4-FFF2-40B4-BE49-F238E27FC236}">
                <a16:creationId xmlns:a16="http://schemas.microsoft.com/office/drawing/2014/main" id="{CB20F198-3776-433D-85A8-C2B6AC6235FF}"/>
              </a:ext>
            </a:extLst>
          </p:cNvPr>
          <p:cNvSpPr>
            <a:spLocks noGrp="1"/>
          </p:cNvSpPr>
          <p:nvPr>
            <p:ph type="body" sz="quarter" idx="16"/>
          </p:nvPr>
        </p:nvSpPr>
        <p:spPr>
          <a:xfrm>
            <a:off x="585217"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0" name="Text Placeholder 7">
            <a:extLst>
              <a:ext uri="{FF2B5EF4-FFF2-40B4-BE49-F238E27FC236}">
                <a16:creationId xmlns:a16="http://schemas.microsoft.com/office/drawing/2014/main" id="{97BC59AA-6CF8-4091-8008-21AA9AD8E8B5}"/>
              </a:ext>
            </a:extLst>
          </p:cNvPr>
          <p:cNvSpPr>
            <a:spLocks noGrp="1"/>
          </p:cNvSpPr>
          <p:nvPr>
            <p:ph type="body" sz="quarter" idx="14"/>
          </p:nvPr>
        </p:nvSpPr>
        <p:spPr>
          <a:xfrm>
            <a:off x="585217" y="2390775"/>
            <a:ext cx="3264408" cy="1760482"/>
          </a:xfrm>
        </p:spPr>
        <p:txBody>
          <a:bodyPr wrap="square">
            <a:spAutoFit/>
          </a:bodyPr>
          <a:lstStyle>
            <a:lvl1pPr marL="176213" indent="-176213">
              <a:defRPr lang="en-US" sz="2000" dirty="0"/>
            </a:lvl1pPr>
            <a:lvl2pPr marL="322263" indent="-150813">
              <a:defRPr lang="en-US" sz="1800" dirty="0"/>
            </a:lvl2pPr>
            <a:lvl3pPr marL="466725" indent="-138113">
              <a:defRPr lang="en-US" dirty="0"/>
            </a:lvl3pPr>
            <a:lvl4pPr marL="595313" indent="-128588">
              <a:defRPr lang="en-US" dirty="0"/>
            </a:lvl4pPr>
            <a:lvl5pPr marL="731838" indent="-1222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ext Placeholder 11">
            <a:extLst>
              <a:ext uri="{FF2B5EF4-FFF2-40B4-BE49-F238E27FC236}">
                <a16:creationId xmlns:a16="http://schemas.microsoft.com/office/drawing/2014/main" id="{BECED387-BA3E-49B2-8F1E-0E371E09E0A4}"/>
              </a:ext>
            </a:extLst>
          </p:cNvPr>
          <p:cNvSpPr>
            <a:spLocks noGrp="1"/>
          </p:cNvSpPr>
          <p:nvPr>
            <p:ph type="body" sz="quarter" idx="17"/>
          </p:nvPr>
        </p:nvSpPr>
        <p:spPr>
          <a:xfrm>
            <a:off x="4463796"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2" name="Text Placeholder 9">
            <a:extLst>
              <a:ext uri="{FF2B5EF4-FFF2-40B4-BE49-F238E27FC236}">
                <a16:creationId xmlns:a16="http://schemas.microsoft.com/office/drawing/2014/main" id="{6B26A1CD-81F9-4C2F-896F-E69757C6658C}"/>
              </a:ext>
            </a:extLst>
          </p:cNvPr>
          <p:cNvSpPr>
            <a:spLocks noGrp="1"/>
          </p:cNvSpPr>
          <p:nvPr>
            <p:ph type="body" sz="quarter" idx="15"/>
          </p:nvPr>
        </p:nvSpPr>
        <p:spPr>
          <a:xfrm>
            <a:off x="4463796" y="2384135"/>
            <a:ext cx="3264408" cy="1760482"/>
          </a:xfrm>
        </p:spPr>
        <p:txBody>
          <a:bodyPr wrap="square">
            <a:spAutoFit/>
          </a:bodyPr>
          <a:lstStyle>
            <a:lvl1pPr marL="176213" indent="-176213">
              <a:defRPr lang="en-US" sz="2000" dirty="0"/>
            </a:lvl1pPr>
            <a:lvl2pPr marL="398463" indent="-169863">
              <a:defRPr lang="en-US" sz="1800" dirty="0"/>
            </a:lvl2pPr>
            <a:lvl3pPr marL="555625" indent="-157163">
              <a:defRPr lang="en-US" dirty="0"/>
            </a:lvl3pPr>
            <a:lvl4pPr marL="685800" indent="-136525">
              <a:defRPr lang="en-US" dirty="0"/>
            </a:lvl4pPr>
            <a:lvl5pPr marL="800100" indent="-11112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1">
            <a:extLst>
              <a:ext uri="{FF2B5EF4-FFF2-40B4-BE49-F238E27FC236}">
                <a16:creationId xmlns:a16="http://schemas.microsoft.com/office/drawing/2014/main" id="{79263A4B-A9A8-4CE5-96A8-6F6EC365E512}"/>
              </a:ext>
            </a:extLst>
          </p:cNvPr>
          <p:cNvSpPr>
            <a:spLocks noGrp="1"/>
          </p:cNvSpPr>
          <p:nvPr>
            <p:ph type="body" sz="quarter" idx="18"/>
          </p:nvPr>
        </p:nvSpPr>
        <p:spPr>
          <a:xfrm>
            <a:off x="8342375"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4" name="Text Placeholder 7">
            <a:extLst>
              <a:ext uri="{FF2B5EF4-FFF2-40B4-BE49-F238E27FC236}">
                <a16:creationId xmlns:a16="http://schemas.microsoft.com/office/drawing/2014/main" id="{2205743D-F71A-4647-9BE4-2900BDA2582B}"/>
              </a:ext>
            </a:extLst>
          </p:cNvPr>
          <p:cNvSpPr>
            <a:spLocks noGrp="1"/>
          </p:cNvSpPr>
          <p:nvPr>
            <p:ph type="body" sz="quarter" idx="19"/>
          </p:nvPr>
        </p:nvSpPr>
        <p:spPr>
          <a:xfrm>
            <a:off x="8342375" y="2390775"/>
            <a:ext cx="3264408" cy="1760482"/>
          </a:xfrm>
        </p:spPr>
        <p:txBody>
          <a:bodyPr wrap="square">
            <a:spAutoFit/>
          </a:bodyPr>
          <a:lstStyle>
            <a:lvl1pPr marL="176213" indent="-176213">
              <a:defRPr lang="en-US" sz="2000" dirty="0"/>
            </a:lvl1pPr>
            <a:lvl2pPr marL="398463" indent="-169863">
              <a:defRPr lang="en-US" sz="1800" dirty="0"/>
            </a:lvl2pPr>
            <a:lvl3pPr marL="555625" indent="-157163">
              <a:defRPr lang="en-US" dirty="0"/>
            </a:lvl3pPr>
            <a:lvl4pPr marL="685800" indent="-136525">
              <a:defRPr lang="en-US" dirty="0"/>
            </a:lvl4pPr>
            <a:lvl5pPr marL="800100" indent="-11112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6274137"/>
      </p:ext>
    </p:extLst>
  </p:cSld>
  <p:clrMapOvr>
    <a:masterClrMapping/>
  </p:clrMapOvr>
  <p:transition>
    <p:fade/>
  </p:transition>
  <p:extLst>
    <p:ext uri="{DCECCB84-F9BA-43D5-87BE-67443E8EF086}">
      <p15:sldGuideLst xmlns:p15="http://schemas.microsoft.com/office/powerpoint/2012/main">
        <p15:guide id="3" orient="horz" pos="1506">
          <p15:clr>
            <a:srgbClr val="5ACBF0"/>
          </p15:clr>
        </p15:guide>
        <p15:guide id="4" orient="horz" pos="906">
          <p15:clr>
            <a:srgbClr val="5ACBF0"/>
          </p15:clr>
        </p15:guide>
        <p15:guide id="5" orient="horz" pos="288">
          <p15:clr>
            <a:srgbClr val="5ACBF0"/>
          </p15:clr>
        </p15:guide>
        <p15:guide id="6" pos="2430">
          <p15:clr>
            <a:srgbClr val="5ACBF0"/>
          </p15:clr>
        </p15:guide>
        <p15:guide id="7" pos="2811">
          <p15:clr>
            <a:srgbClr val="5ACBF0"/>
          </p15:clr>
        </p15:guide>
        <p15:guide id="8" pos="4871">
          <p15:clr>
            <a:srgbClr val="5ACBF0"/>
          </p15:clr>
        </p15:guide>
        <p15:guide id="9" pos="5251">
          <p15:clr>
            <a:srgbClr val="5ACBF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Four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p:nvPr>
        </p:nvSpPr>
        <p:spPr>
          <a:xfrm>
            <a:off x="584200" y="1438275"/>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0" y="228311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p:nvPr>
        </p:nvSpPr>
        <p:spPr>
          <a:xfrm>
            <a:off x="3413125" y="1438275"/>
            <a:ext cx="2533650"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3413125" y="227647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p:nvPr>
        </p:nvSpPr>
        <p:spPr>
          <a:xfrm>
            <a:off x="6244208" y="1438275"/>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6244208" y="228311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p:nvPr>
        </p:nvSpPr>
        <p:spPr>
          <a:xfrm>
            <a:off x="9073133" y="1438275"/>
            <a:ext cx="2533650"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9073133" y="227647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4401179"/>
      </p:ext>
    </p:extLst>
  </p:cSld>
  <p:clrMapOvr>
    <a:masterClrMapping/>
  </p:clrMapOvr>
  <p:transition>
    <p:fade/>
  </p:transition>
  <p:extLst>
    <p:ext uri="{DCECCB84-F9BA-43D5-87BE-67443E8EF086}">
      <p15:sldGuideLst xmlns:p15="http://schemas.microsoft.com/office/powerpoint/2012/main">
        <p15:guide id="4" orient="horz" pos="906">
          <p15:clr>
            <a:srgbClr val="5ACBF0"/>
          </p15:clr>
        </p15:guide>
        <p15:guide id="5" orient="horz" pos="288">
          <p15:clr>
            <a:srgbClr val="5ACBF0"/>
          </p15:clr>
        </p15:guide>
        <p15:guide id="6" pos="1963">
          <p15:clr>
            <a:srgbClr val="5ACBF0"/>
          </p15:clr>
        </p15:guide>
        <p15:guide id="7" pos="2150">
          <p15:clr>
            <a:srgbClr val="5ACBF0"/>
          </p15:clr>
        </p15:guide>
        <p15:guide id="8" pos="3746">
          <p15:clr>
            <a:srgbClr val="5ACBF0"/>
          </p15:clr>
        </p15:guide>
        <p15:guide id="9" pos="3934">
          <p15:clr>
            <a:srgbClr val="5ACBF0"/>
          </p15:clr>
        </p15:guide>
        <p15:guide id="10" pos="5530">
          <p15:clr>
            <a:srgbClr val="5ACBF0"/>
          </p15:clr>
        </p15:guide>
        <p15:guide id="11" pos="5716">
          <p15:clr>
            <a:srgbClr val="5ACBF0"/>
          </p15:clr>
        </p15:guide>
        <p15:guide id="12" orient="horz" pos="1436">
          <p15:clr>
            <a:srgbClr val="5ACBF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Fiv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hasCustomPrompt="1"/>
          </p:nvPr>
        </p:nvSpPr>
        <p:spPr>
          <a:xfrm>
            <a:off x="584200"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0" y="228311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hasCustomPrompt="1"/>
          </p:nvPr>
        </p:nvSpPr>
        <p:spPr>
          <a:xfrm>
            <a:off x="2849007"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2849007"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hasCustomPrompt="1"/>
          </p:nvPr>
        </p:nvSpPr>
        <p:spPr>
          <a:xfrm>
            <a:off x="5113814"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5113814" y="228311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hasCustomPrompt="1"/>
          </p:nvPr>
        </p:nvSpPr>
        <p:spPr>
          <a:xfrm>
            <a:off x="7378621"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7378621"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1">
            <a:extLst>
              <a:ext uri="{FF2B5EF4-FFF2-40B4-BE49-F238E27FC236}">
                <a16:creationId xmlns:a16="http://schemas.microsoft.com/office/drawing/2014/main" id="{540485AC-5036-400C-92C3-D3E9EC0252BC}"/>
              </a:ext>
            </a:extLst>
          </p:cNvPr>
          <p:cNvSpPr>
            <a:spLocks noGrp="1"/>
          </p:cNvSpPr>
          <p:nvPr>
            <p:ph type="body" sz="quarter" idx="22" hasCustomPrompt="1"/>
          </p:nvPr>
        </p:nvSpPr>
        <p:spPr>
          <a:xfrm>
            <a:off x="9643428"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12" name="Text Placeholder 9">
            <a:extLst>
              <a:ext uri="{FF2B5EF4-FFF2-40B4-BE49-F238E27FC236}">
                <a16:creationId xmlns:a16="http://schemas.microsoft.com/office/drawing/2014/main" id="{F90290A2-7689-4DF5-971A-36C2D9173411}"/>
              </a:ext>
            </a:extLst>
          </p:cNvPr>
          <p:cNvSpPr>
            <a:spLocks noGrp="1"/>
          </p:cNvSpPr>
          <p:nvPr>
            <p:ph type="body" sz="quarter" idx="23"/>
          </p:nvPr>
        </p:nvSpPr>
        <p:spPr>
          <a:xfrm>
            <a:off x="9643428"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3738342"/>
      </p:ext>
    </p:extLst>
  </p:cSld>
  <p:clrMapOvr>
    <a:masterClrMapping/>
  </p:clrMapOvr>
  <p:transition>
    <p:fade/>
  </p:transition>
  <p:extLst>
    <p:ext uri="{DCECCB84-F9BA-43D5-87BE-67443E8EF086}">
      <p15:sldGuideLst xmlns:p15="http://schemas.microsoft.com/office/powerpoint/2012/main">
        <p15:guide id="4" orient="horz" pos="906">
          <p15:clr>
            <a:srgbClr val="5ACBF0"/>
          </p15:clr>
        </p15:guide>
        <p15:guide id="5" orient="horz" pos="288">
          <p15:clr>
            <a:srgbClr val="5ACBF0"/>
          </p15:clr>
        </p15:guide>
        <p15:guide id="6" pos="1610">
          <p15:clr>
            <a:srgbClr val="5ACBF0"/>
          </p15:clr>
        </p15:guide>
        <p15:guide id="7" pos="1795">
          <p15:clr>
            <a:srgbClr val="5ACBF0"/>
          </p15:clr>
        </p15:guide>
        <p15:guide id="8" pos="3035">
          <p15:clr>
            <a:srgbClr val="5ACBF0"/>
          </p15:clr>
        </p15:guide>
        <p15:guide id="9" pos="3221">
          <p15:clr>
            <a:srgbClr val="5ACBF0"/>
          </p15:clr>
        </p15:guide>
        <p15:guide id="10" pos="4461">
          <p15:clr>
            <a:srgbClr val="5ACBF0"/>
          </p15:clr>
        </p15:guide>
        <p15:guide id="11" pos="5890">
          <p15:clr>
            <a:srgbClr val="5ACBF0"/>
          </p15:clr>
        </p15:guide>
        <p15:guide id="12" orient="horz" pos="1436">
          <p15:clr>
            <a:srgbClr val="5ACBF0"/>
          </p15:clr>
        </p15:guide>
        <p15:guide id="13" pos="4646">
          <p15:clr>
            <a:srgbClr val="5ACBF0"/>
          </p15:clr>
        </p15:guide>
        <p15:guide id="14" pos="6072">
          <p15:clr>
            <a:srgbClr val="5ACBF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8101931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itle Only l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2754DF-CB0E-46F9-AA3C-00BC673EBDF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955889004"/>
      </p:ext>
    </p:extLst>
  </p:cSld>
  <p:clrMapOvr>
    <a:masterClrMapping/>
  </p:clrMapOvr>
  <p:transition>
    <p:fade/>
  </p:transition>
  <p:extLst>
    <p:ext uri="{DCECCB84-F9BA-43D5-87BE-67443E8EF086}">
      <p15:sldGuideLst xmlns:p15="http://schemas.microsoft.com/office/powerpoint/2012/main">
        <p15:guide id="3" orient="horz" pos="900">
          <p15:clr>
            <a:srgbClr val="5ACBF0"/>
          </p15:clr>
        </p15:guide>
        <p15:guide id="4" orient="horz" pos="1276">
          <p15:clr>
            <a:srgbClr val="5ACBF0"/>
          </p15:clr>
        </p15:guide>
        <p15:guide id="5" orient="horz" pos="288">
          <p15:clr>
            <a:srgbClr val="5ACBF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itle Only - left s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4" y="2875002"/>
            <a:ext cx="4127692" cy="1107996"/>
          </a:xfrm>
        </p:spPr>
        <p:txBody>
          <a:bodyPr wrap="square" anchor="ctr">
            <a:spAutoFit/>
          </a:bodyPr>
          <a:lstStyle/>
          <a:p>
            <a:r>
              <a:rPr lang="en-US"/>
              <a:t>Click to edit Master title style</a:t>
            </a:r>
          </a:p>
        </p:txBody>
      </p:sp>
    </p:spTree>
    <p:extLst>
      <p:ext uri="{BB962C8B-B14F-4D97-AF65-F5344CB8AC3E}">
        <p14:creationId xmlns:p14="http://schemas.microsoft.com/office/powerpoint/2010/main" val="30669588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2" orient="horz" pos="2160">
          <p15:clr>
            <a:srgbClr val="5ACBF0"/>
          </p15:clr>
        </p15:guide>
        <p15:guide id="33" pos="2976">
          <p15:clr>
            <a:srgbClr val="5ACBF0"/>
          </p15:clr>
        </p15:guide>
        <p15:guide id="34" pos="3336">
          <p15:clr>
            <a:srgbClr val="5ACBF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Small title - half page">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4B2500C4-B436-4E3A-8A91-A02448A774DB}"/>
              </a:ext>
            </a:extLst>
          </p:cNvPr>
          <p:cNvSpPr>
            <a:spLocks noGrp="1"/>
          </p:cNvSpPr>
          <p:nvPr>
            <p:ph type="title"/>
          </p:nvPr>
        </p:nvSpPr>
        <p:spPr>
          <a:xfrm>
            <a:off x="584200" y="457200"/>
            <a:ext cx="5508419" cy="372410"/>
          </a:xfrm>
        </p:spPr>
        <p:txBody>
          <a:bodyPr tIns="64008"/>
          <a:lstStyle>
            <a:lvl1pPr>
              <a:defRPr sz="2000" spc="0">
                <a:latin typeface="+mj-lt"/>
                <a:cs typeface="Segoe UI" panose="020B0502040204020203" pitchFamily="34" charset="0"/>
              </a:defRPr>
            </a:lvl1pPr>
          </a:lstStyle>
          <a:p>
            <a:r>
              <a:rPr lang="en-US"/>
              <a:t>Click to edit Master title style</a:t>
            </a:r>
          </a:p>
        </p:txBody>
      </p:sp>
    </p:spTree>
    <p:extLst>
      <p:ext uri="{BB962C8B-B14F-4D97-AF65-F5344CB8AC3E}">
        <p14:creationId xmlns:p14="http://schemas.microsoft.com/office/powerpoint/2010/main" val="367212193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52">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guide id="31" pos="3840">
          <p15:clr>
            <a:srgbClr val="5ACBF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itle - Square Photo ">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35C9167-B5C7-4834-AC78-240C8C3EF11E}"/>
              </a:ext>
            </a:extLst>
          </p:cNvPr>
          <p:cNvSpPr>
            <a:spLocks noGrp="1"/>
          </p:cNvSpPr>
          <p:nvPr>
            <p:ph type="title" hasCustomPrompt="1"/>
          </p:nvPr>
        </p:nvSpPr>
        <p:spPr>
          <a:xfrm>
            <a:off x="588263" y="588963"/>
            <a:ext cx="4158362" cy="2535236"/>
          </a:xfrm>
        </p:spPr>
        <p:txBody>
          <a:bodyPr anchor="b"/>
          <a:lstStyle>
            <a:lvl1pPr>
              <a:defRPr/>
            </a:lvl1pPr>
          </a:lstStyle>
          <a:p>
            <a:r>
              <a:rPr lang="en-US"/>
              <a:t>Title square photo layout </a:t>
            </a:r>
          </a:p>
        </p:txBody>
      </p:sp>
      <p:sp>
        <p:nvSpPr>
          <p:cNvPr id="4" name="Text Placeholder 3">
            <a:extLst>
              <a:ext uri="{FF2B5EF4-FFF2-40B4-BE49-F238E27FC236}">
                <a16:creationId xmlns:a16="http://schemas.microsoft.com/office/drawing/2014/main" id="{0E780C89-4FC1-4FE7-AFCA-1C41A1B0944C}"/>
              </a:ext>
            </a:extLst>
          </p:cNvPr>
          <p:cNvSpPr>
            <a:spLocks noGrp="1"/>
          </p:cNvSpPr>
          <p:nvPr>
            <p:ph type="body" sz="quarter" idx="10"/>
          </p:nvPr>
        </p:nvSpPr>
        <p:spPr>
          <a:xfrm>
            <a:off x="584200" y="3535540"/>
            <a:ext cx="4162425" cy="2733497"/>
          </a:xfrm>
        </p:spPr>
        <p:txBody>
          <a:bodyPr/>
          <a:lstStyle>
            <a:lvl1pPr marL="0" indent="0">
              <a:buNone/>
              <a:defRPr sz="2200">
                <a:latin typeface="+mn-lt"/>
              </a:defRPr>
            </a:lvl1pPr>
            <a:lvl2pPr marL="228600" indent="0">
              <a:buNone/>
              <a:defRPr/>
            </a:lvl2pPr>
            <a:lvl3pPr marL="457200" indent="0">
              <a:buNone/>
              <a:defRPr/>
            </a:lvl3pPr>
            <a:lvl4pPr marL="661988" indent="0">
              <a:buNone/>
              <a:defRPr/>
            </a:lvl4pPr>
            <a:lvl5pPr marL="855663" indent="0">
              <a:buNone/>
              <a:defRPr/>
            </a:lvl5pPr>
          </a:lstStyle>
          <a:p>
            <a:pPr lvl="0"/>
            <a:r>
              <a:rPr lang="en-US"/>
              <a:t>Click to edit Master text styles</a:t>
            </a:r>
          </a:p>
        </p:txBody>
      </p:sp>
      <p:sp>
        <p:nvSpPr>
          <p:cNvPr id="5" name="Picture Placeholder" descr="This photo is a 'placeholder' only. Drag or drop your photo here, or click and tap the center to insert a photo.">
            <a:extLst>
              <a:ext uri="{FF2B5EF4-FFF2-40B4-BE49-F238E27FC236}">
                <a16:creationId xmlns:a16="http://schemas.microsoft.com/office/drawing/2014/main" id="{2E18FD0C-FA99-4937-92CD-5CF7F279CD8E}"/>
              </a:ext>
            </a:extLst>
          </p:cNvPr>
          <p:cNvSpPr>
            <a:spLocks noGrp="1"/>
          </p:cNvSpPr>
          <p:nvPr>
            <p:ph type="pic" sz="quarter" idx="11" hasCustomPrompt="1"/>
          </p:nvPr>
        </p:nvSpPr>
        <p:spPr bwMode="ltGray">
          <a:xfrm>
            <a:off x="5334000"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6" name="TextBox 5">
            <a:extLst>
              <a:ext uri="{FF2B5EF4-FFF2-40B4-BE49-F238E27FC236}">
                <a16:creationId xmlns:a16="http://schemas.microsoft.com/office/drawing/2014/main" id="{16BDF4B0-32EF-4DA8-9A83-B73DD831057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689694729"/>
      </p:ext>
    </p:extLst>
  </p:cSld>
  <p:clrMapOvr>
    <a:masterClrMapping/>
  </p:clrMapOvr>
  <p:transition>
    <p:fade/>
  </p:transition>
  <p:extLst>
    <p:ext uri="{DCECCB84-F9BA-43D5-87BE-67443E8EF086}">
      <p15:sldGuideLst xmlns:p15="http://schemas.microsoft.com/office/powerpoint/2012/main">
        <p15:guide id="2" pos="3360">
          <p15:clr>
            <a:srgbClr val="5ACBF0"/>
          </p15:clr>
        </p15:guide>
        <p15:guide id="7" orient="horz" pos="1968">
          <p15:clr>
            <a:srgbClr val="5ACBF0"/>
          </p15:clr>
        </p15:guide>
        <p15:guide id="8" orient="horz" pos="2226">
          <p15:clr>
            <a:srgbClr val="5ACBF0"/>
          </p15:clr>
        </p15:guide>
        <p15:guide id="10" pos="3729">
          <p15:clr>
            <a:srgbClr val="C35EA4"/>
          </p15:clr>
        </p15:guide>
        <p15:guide id="11" pos="2993">
          <p15:clr>
            <a:srgbClr val="5ACBF0"/>
          </p15:clr>
        </p15:guide>
        <p15:guide id="12" pos="3543">
          <p15:clr>
            <a:srgbClr val="A4A3A4"/>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Square Photo ">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B92DE97-5F35-4963-AC7A-96FEB98062FF}"/>
              </a:ext>
            </a:extLst>
          </p:cNvPr>
          <p:cNvSpPr>
            <a:spLocks noGrp="1"/>
          </p:cNvSpPr>
          <p:nvPr>
            <p:ph type="title"/>
          </p:nvPr>
        </p:nvSpPr>
        <p:spPr>
          <a:xfrm>
            <a:off x="588263" y="585788"/>
            <a:ext cx="4159950" cy="5683249"/>
          </a:xfrm>
        </p:spPr>
        <p:txBody>
          <a:bodyPr anchor="ctr"/>
          <a:lstStyle/>
          <a:p>
            <a:r>
              <a:rPr lang="en-US"/>
              <a:t>Click to edit Master title style</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FEB5B31F-7AD9-4BC6-8D61-62AD8011666E}"/>
              </a:ext>
            </a:extLst>
          </p:cNvPr>
          <p:cNvSpPr>
            <a:spLocks noGrp="1"/>
          </p:cNvSpPr>
          <p:nvPr>
            <p:ph type="pic" sz="quarter" idx="11" hasCustomPrompt="1"/>
          </p:nvPr>
        </p:nvSpPr>
        <p:spPr bwMode="ltGray">
          <a:xfrm>
            <a:off x="5334000"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8A09A47B-FEF5-47F3-B2DD-A73E7C3234AF}"/>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165685826"/>
      </p:ext>
    </p:extLst>
  </p:cSld>
  <p:clrMapOvr>
    <a:masterClrMapping/>
  </p:clrMapOvr>
  <p:transition>
    <p:fade/>
  </p:transition>
  <p:extLst>
    <p:ext uri="{DCECCB84-F9BA-43D5-87BE-67443E8EF086}">
      <p15:sldGuideLst xmlns:p15="http://schemas.microsoft.com/office/powerpoint/2012/main">
        <p15:guide id="2" pos="3360">
          <p15:clr>
            <a:srgbClr val="5ACBF0"/>
          </p15:clr>
        </p15:guide>
        <p15:guide id="5" orient="horz" pos="2160">
          <p15:clr>
            <a:srgbClr val="5ACBF0"/>
          </p15:clr>
        </p15:guide>
        <p15:guide id="6" pos="2991">
          <p15:clr>
            <a:srgbClr val="5ACBF0"/>
          </p15:clr>
        </p15:guide>
        <p15:guide id="7" pos="3728">
          <p15:clr>
            <a:srgbClr val="C35EA4"/>
          </p15:clr>
        </p15:guide>
        <p15:guide id="8" pos="3544">
          <p15:clr>
            <a:srgbClr val="A4A3A4"/>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Square Photo 2">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4E2C6C6-B442-4DE7-9C6C-405B9005314D}"/>
              </a:ext>
            </a:extLst>
          </p:cNvPr>
          <p:cNvSpPr>
            <a:spLocks noGrp="1"/>
          </p:cNvSpPr>
          <p:nvPr>
            <p:ph type="title" hasCustomPrompt="1"/>
          </p:nvPr>
        </p:nvSpPr>
        <p:spPr>
          <a:xfrm>
            <a:off x="588263" y="2979738"/>
            <a:ext cx="4163125" cy="3289300"/>
          </a:xfrm>
        </p:spPr>
        <p:txBody>
          <a:bodyPr anchor="t"/>
          <a:lstStyle>
            <a:lvl1pPr>
              <a:defRPr sz="2800"/>
            </a:lvl1pPr>
          </a:lstStyle>
          <a:p>
            <a:r>
              <a:rPr lang="en-US"/>
              <a:t>Square photo layout with smaller text</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3EBEAA94-C151-43DE-8A5A-09E8A930427E}"/>
              </a:ext>
            </a:extLst>
          </p:cNvPr>
          <p:cNvSpPr>
            <a:spLocks noGrp="1"/>
          </p:cNvSpPr>
          <p:nvPr>
            <p:ph type="pic" sz="quarter" idx="11" hasCustomPrompt="1"/>
          </p:nvPr>
        </p:nvSpPr>
        <p:spPr bwMode="ltGray">
          <a:xfrm>
            <a:off x="5334000"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6C2F1290-9237-4BEE-AAAC-6708F286265B}"/>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372207352"/>
      </p:ext>
    </p:extLst>
  </p:cSld>
  <p:clrMapOvr>
    <a:masterClrMapping/>
  </p:clrMapOvr>
  <p:transition>
    <p:fade/>
  </p:transition>
  <p:extLst>
    <p:ext uri="{DCECCB84-F9BA-43D5-87BE-67443E8EF086}">
      <p15:sldGuideLst xmlns:p15="http://schemas.microsoft.com/office/powerpoint/2012/main">
        <p15:guide id="2" pos="3360">
          <p15:clr>
            <a:srgbClr val="5ACBF0"/>
          </p15:clr>
        </p15:guide>
        <p15:guide id="3" orient="horz" pos="1877">
          <p15:clr>
            <a:srgbClr val="5ACBF0"/>
          </p15:clr>
        </p15:guide>
        <p15:guide id="4" pos="3731">
          <p15:clr>
            <a:srgbClr val="C35EA4"/>
          </p15:clr>
        </p15:guide>
        <p15:guide id="5" pos="2993">
          <p15:clr>
            <a:srgbClr val="5ACBF0"/>
          </p15:clr>
        </p15:guide>
        <p15:guide id="6" pos="3547">
          <p15:clr>
            <a:srgbClr val="A4A3A4"/>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Photo full bleed lower title">
    <p:spTree>
      <p:nvGrpSpPr>
        <p:cNvPr id="1" name=""/>
        <p:cNvGrpSpPr/>
        <p:nvPr/>
      </p:nvGrpSpPr>
      <p:grpSpPr>
        <a:xfrm>
          <a:off x="0" y="0"/>
          <a:ext cx="0" cy="0"/>
          <a:chOff x="0" y="0"/>
          <a:chExt cx="0" cy="0"/>
        </a:xfrm>
      </p:grpSpPr>
      <p:sp>
        <p:nvSpPr>
          <p:cNvPr id="8" name="Picture Placeholder 7" descr="This photo is a 'placeholder' only. Drag or drop your photo here, or click and tap the center to insert a photo.">
            <a:extLst>
              <a:ext uri="{FF2B5EF4-FFF2-40B4-BE49-F238E27FC236}">
                <a16:creationId xmlns:a16="http://schemas.microsoft.com/office/drawing/2014/main" id="{FA608AEF-BE66-4029-BA63-DA15E89C3291}"/>
              </a:ext>
            </a:extLst>
          </p:cNvPr>
          <p:cNvSpPr>
            <a:spLocks noGrp="1"/>
          </p:cNvSpPr>
          <p:nvPr>
            <p:ph type="pic" sz="quarter" idx="10" hasCustomPrompt="1"/>
          </p:nvPr>
        </p:nvSpPr>
        <p:spPr bwMode="ltGray">
          <a:xfrm>
            <a:off x="0" y="0"/>
            <a:ext cx="12192000" cy="6858000"/>
          </a:xfrm>
          <a:blipFill>
            <a:blip r:embed="rId2"/>
            <a:stretch>
              <a:fillRect/>
            </a:stretch>
          </a:blipFill>
        </p:spPr>
        <p:txBody>
          <a:bodyPr wrap="none" bIns="1554480" anchor="ctr">
            <a:noAutofit/>
          </a:bodyPr>
          <a:lstStyle>
            <a:lvl1pPr marL="0" indent="0" algn="ctr">
              <a:buNone/>
              <a:defRPr sz="1400" b="1">
                <a:solidFill>
                  <a:srgbClr val="000000"/>
                </a:solidFill>
              </a:defRPr>
            </a:lvl1pPr>
          </a:lstStyle>
          <a:p>
            <a:r>
              <a:rPr lang="en-US"/>
              <a:t>Drag &amp; drop your photo here </a:t>
            </a:r>
            <a:br>
              <a:rPr lang="en-US"/>
            </a:br>
            <a:r>
              <a:rPr lang="en-US"/>
              <a:t>or click or tap icon below </a:t>
            </a:r>
            <a:br>
              <a:rPr lang="en-US"/>
            </a:br>
            <a:r>
              <a:rPr lang="en-US"/>
              <a:t>to insert</a:t>
            </a:r>
          </a:p>
        </p:txBody>
      </p:sp>
      <p:sp>
        <p:nvSpPr>
          <p:cNvPr id="3" name="Title 2">
            <a:extLst>
              <a:ext uri="{FF2B5EF4-FFF2-40B4-BE49-F238E27FC236}">
                <a16:creationId xmlns:a16="http://schemas.microsoft.com/office/drawing/2014/main" id="{E033AC47-6988-4AF2-AB7A-F400B9B8392F}"/>
              </a:ext>
            </a:extLst>
          </p:cNvPr>
          <p:cNvSpPr>
            <a:spLocks noGrp="1"/>
          </p:cNvSpPr>
          <p:nvPr>
            <p:ph type="title"/>
          </p:nvPr>
        </p:nvSpPr>
        <p:spPr bwMode="ltGray">
          <a:xfrm>
            <a:off x="0" y="3657600"/>
            <a:ext cx="12192000" cy="3200400"/>
          </a:xfrm>
          <a:gradFill flip="none" rotWithShape="1">
            <a:gsLst>
              <a:gs pos="40000">
                <a:srgbClr val="000000">
                  <a:alpha val="70000"/>
                </a:srgbClr>
              </a:gs>
              <a:gs pos="100000">
                <a:srgbClr val="000000">
                  <a:alpha val="0"/>
                </a:srgbClr>
              </a:gs>
            </a:gsLst>
            <a:lin ang="16200000" scaled="1"/>
            <a:tileRect/>
          </a:gradFill>
        </p:spPr>
        <p:txBody>
          <a:bodyPr lIns="585216" tIns="585216" rIns="585216" bIns="585216" anchor="b" anchorCtr="0">
            <a:noAutofit/>
          </a:bodyPr>
          <a:lstStyle>
            <a:lvl1pPr>
              <a:defRPr sz="3600" spc="0">
                <a:solidFill>
                  <a:srgbClr val="FFFFFF"/>
                </a:solidFill>
              </a:defRPr>
            </a:lvl1pPr>
          </a:lstStyle>
          <a:p>
            <a:r>
              <a:rPr lang="en-US"/>
              <a:t>Click to edit Master title style</a:t>
            </a:r>
          </a:p>
        </p:txBody>
      </p:sp>
      <p:sp>
        <p:nvSpPr>
          <p:cNvPr id="6" name="TextBox 5">
            <a:extLst>
              <a:ext uri="{FF2B5EF4-FFF2-40B4-BE49-F238E27FC236}">
                <a16:creationId xmlns:a16="http://schemas.microsoft.com/office/drawing/2014/main" id="{03F619C2-B134-493A-AB9F-5DE39C929931}"/>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466990776"/>
      </p:ext>
    </p:extLst>
  </p:cSld>
  <p:clrMapOvr>
    <a:masterClrMapping/>
  </p:clrMapOvr>
  <p:transition>
    <p:fade/>
  </p:transition>
  <p:extLst>
    <p:ext uri="{DCECCB84-F9BA-43D5-87BE-67443E8EF086}">
      <p15:sldGuideLst xmlns:p15="http://schemas.microsoft.com/office/powerpoint/2012/main">
        <p15:guide id="1" orient="horz" pos="2304">
          <p15:clr>
            <a:srgbClr val="5ACBF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Photo full bleed left title">
    <p:spTree>
      <p:nvGrpSpPr>
        <p:cNvPr id="1" name=""/>
        <p:cNvGrpSpPr/>
        <p:nvPr/>
      </p:nvGrpSpPr>
      <p:grpSpPr>
        <a:xfrm>
          <a:off x="0" y="0"/>
          <a:ext cx="0" cy="0"/>
          <a:chOff x="0" y="0"/>
          <a:chExt cx="0" cy="0"/>
        </a:xfrm>
      </p:grpSpPr>
      <p:sp>
        <p:nvSpPr>
          <p:cNvPr id="8" name="Picture Placeholder 7" descr="This photo is a 'placeholder' only. Drag or drop your photo here, or click and tap the center to insert a photo.">
            <a:extLst>
              <a:ext uri="{FF2B5EF4-FFF2-40B4-BE49-F238E27FC236}">
                <a16:creationId xmlns:a16="http://schemas.microsoft.com/office/drawing/2014/main" id="{FA608AEF-BE66-4029-BA63-DA15E89C3291}"/>
              </a:ext>
            </a:extLst>
          </p:cNvPr>
          <p:cNvSpPr>
            <a:spLocks noGrp="1"/>
          </p:cNvSpPr>
          <p:nvPr>
            <p:ph type="pic" sz="quarter" idx="10" hasCustomPrompt="1"/>
          </p:nvPr>
        </p:nvSpPr>
        <p:spPr bwMode="ltGray">
          <a:xfrm>
            <a:off x="0" y="0"/>
            <a:ext cx="12192000" cy="6858000"/>
          </a:xfrm>
          <a:blipFill>
            <a:blip r:embed="rId2"/>
            <a:stretch>
              <a:fillRect/>
            </a:stretch>
          </a:blipFill>
        </p:spPr>
        <p:txBody>
          <a:bodyPr wrap="none" bIns="1554480" anchor="ctr">
            <a:noAutofit/>
          </a:bodyPr>
          <a:lstStyle>
            <a:lvl1pPr marL="0" indent="0" algn="ctr">
              <a:buNone/>
              <a:defRPr sz="1400" b="1">
                <a:solidFill>
                  <a:srgbClr val="000000"/>
                </a:solidFill>
              </a:defRPr>
            </a:lvl1pPr>
          </a:lstStyle>
          <a:p>
            <a:r>
              <a:rPr lang="en-US"/>
              <a:t>Drag &amp; drop your photo here </a:t>
            </a:r>
            <a:br>
              <a:rPr lang="en-US"/>
            </a:br>
            <a:r>
              <a:rPr lang="en-US"/>
              <a:t>or click or tap icon below </a:t>
            </a:r>
            <a:br>
              <a:rPr lang="en-US"/>
            </a:br>
            <a:r>
              <a:rPr lang="en-US"/>
              <a:t>to insert</a:t>
            </a:r>
          </a:p>
        </p:txBody>
      </p:sp>
      <p:sp>
        <p:nvSpPr>
          <p:cNvPr id="3" name="Title 2">
            <a:extLst>
              <a:ext uri="{FF2B5EF4-FFF2-40B4-BE49-F238E27FC236}">
                <a16:creationId xmlns:a16="http://schemas.microsoft.com/office/drawing/2014/main" id="{E033AC47-6988-4AF2-AB7A-F400B9B8392F}"/>
              </a:ext>
            </a:extLst>
          </p:cNvPr>
          <p:cNvSpPr>
            <a:spLocks noGrp="1"/>
          </p:cNvSpPr>
          <p:nvPr>
            <p:ph type="title" hasCustomPrompt="1"/>
          </p:nvPr>
        </p:nvSpPr>
        <p:spPr bwMode="ltGray">
          <a:xfrm>
            <a:off x="-3" y="0"/>
            <a:ext cx="5669280" cy="6858000"/>
          </a:xfrm>
          <a:gradFill flip="none" rotWithShape="1">
            <a:gsLst>
              <a:gs pos="50000">
                <a:srgbClr val="000000">
                  <a:alpha val="70000"/>
                </a:srgbClr>
              </a:gs>
              <a:gs pos="100000">
                <a:srgbClr val="000000">
                  <a:alpha val="0"/>
                </a:srgbClr>
              </a:gs>
            </a:gsLst>
            <a:lin ang="0" scaled="1"/>
            <a:tileRect/>
          </a:gradFill>
        </p:spPr>
        <p:txBody>
          <a:bodyPr lIns="585216" tIns="585216" rIns="585216" bIns="585216" anchor="ctr">
            <a:noAutofit/>
          </a:bodyPr>
          <a:lstStyle>
            <a:lvl1pPr>
              <a:defRPr sz="3600" spc="0">
                <a:solidFill>
                  <a:srgbClr val="FFFFFF"/>
                </a:solidFill>
              </a:defRPr>
            </a:lvl1pPr>
          </a:lstStyle>
          <a:p>
            <a:r>
              <a:rPr lang="en-US"/>
              <a:t>Click to edit </a:t>
            </a:r>
            <a:br>
              <a:rPr lang="en-US"/>
            </a:br>
            <a:r>
              <a:rPr lang="en-US"/>
              <a:t>Master title style</a:t>
            </a:r>
          </a:p>
        </p:txBody>
      </p:sp>
      <p:sp>
        <p:nvSpPr>
          <p:cNvPr id="6" name="TextBox 5">
            <a:extLst>
              <a:ext uri="{FF2B5EF4-FFF2-40B4-BE49-F238E27FC236}">
                <a16:creationId xmlns:a16="http://schemas.microsoft.com/office/drawing/2014/main" id="{1D4894F6-B50F-43E1-83FC-4F2200B2FA65}"/>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888881428"/>
      </p:ext>
    </p:extLst>
  </p:cSld>
  <p:clrMapOvr>
    <a:masterClrMapping/>
  </p:clrMapOvr>
  <p:transition>
    <p:fade/>
  </p:transition>
  <p:extLst>
    <p:ext uri="{DCECCB84-F9BA-43D5-87BE-67443E8EF086}">
      <p15:sldGuideLst xmlns:p15="http://schemas.microsoft.com/office/powerpoint/2012/main">
        <p15:guide id="7" pos="3576">
          <p15:clr>
            <a:srgbClr val="5ACBF0"/>
          </p15:clr>
        </p15:guide>
        <p15:guide id="8" orient="horz" pos="2160">
          <p15:clr>
            <a:srgbClr val="5ACBF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Photo full bleed right title">
    <p:spTree>
      <p:nvGrpSpPr>
        <p:cNvPr id="1" name=""/>
        <p:cNvGrpSpPr/>
        <p:nvPr/>
      </p:nvGrpSpPr>
      <p:grpSpPr>
        <a:xfrm>
          <a:off x="0" y="0"/>
          <a:ext cx="0" cy="0"/>
          <a:chOff x="0" y="0"/>
          <a:chExt cx="0" cy="0"/>
        </a:xfrm>
      </p:grpSpPr>
      <p:sp>
        <p:nvSpPr>
          <p:cNvPr id="8" name="Picture Placeholder 7" descr="This photo is a 'placeholder' only. Drag or drop your photo here, or click and tap the center to insert a photo.">
            <a:extLst>
              <a:ext uri="{FF2B5EF4-FFF2-40B4-BE49-F238E27FC236}">
                <a16:creationId xmlns:a16="http://schemas.microsoft.com/office/drawing/2014/main" id="{FA608AEF-BE66-4029-BA63-DA15E89C3291}"/>
              </a:ext>
            </a:extLst>
          </p:cNvPr>
          <p:cNvSpPr>
            <a:spLocks noGrp="1"/>
          </p:cNvSpPr>
          <p:nvPr>
            <p:ph type="pic" sz="quarter" idx="10" hasCustomPrompt="1"/>
          </p:nvPr>
        </p:nvSpPr>
        <p:spPr bwMode="ltGray">
          <a:xfrm>
            <a:off x="0" y="0"/>
            <a:ext cx="12192000" cy="6858000"/>
          </a:xfrm>
          <a:blipFill>
            <a:blip r:embed="rId2"/>
            <a:stretch>
              <a:fillRect/>
            </a:stretch>
          </a:blipFill>
        </p:spPr>
        <p:txBody>
          <a:bodyPr wrap="none" bIns="1554480" anchor="ctr">
            <a:noAutofit/>
          </a:bodyPr>
          <a:lstStyle>
            <a:lvl1pPr marL="0" indent="0" algn="ctr">
              <a:buNone/>
              <a:defRPr sz="1400" b="1">
                <a:solidFill>
                  <a:srgbClr val="000000"/>
                </a:solidFill>
              </a:defRPr>
            </a:lvl1pPr>
          </a:lstStyle>
          <a:p>
            <a:r>
              <a:rPr lang="en-US"/>
              <a:t>Drag &amp; drop your photo here </a:t>
            </a:r>
            <a:br>
              <a:rPr lang="en-US"/>
            </a:br>
            <a:r>
              <a:rPr lang="en-US"/>
              <a:t>or click or tap icon below </a:t>
            </a:r>
            <a:br>
              <a:rPr lang="en-US"/>
            </a:br>
            <a:r>
              <a:rPr lang="en-US"/>
              <a:t>to insert</a:t>
            </a:r>
          </a:p>
        </p:txBody>
      </p:sp>
      <p:sp>
        <p:nvSpPr>
          <p:cNvPr id="3" name="Title 2">
            <a:extLst>
              <a:ext uri="{FF2B5EF4-FFF2-40B4-BE49-F238E27FC236}">
                <a16:creationId xmlns:a16="http://schemas.microsoft.com/office/drawing/2014/main" id="{E033AC47-6988-4AF2-AB7A-F400B9B8392F}"/>
              </a:ext>
            </a:extLst>
          </p:cNvPr>
          <p:cNvSpPr>
            <a:spLocks noGrp="1"/>
          </p:cNvSpPr>
          <p:nvPr>
            <p:ph type="title" hasCustomPrompt="1"/>
          </p:nvPr>
        </p:nvSpPr>
        <p:spPr bwMode="ltGray">
          <a:xfrm>
            <a:off x="6522720" y="0"/>
            <a:ext cx="5669280" cy="6858000"/>
          </a:xfrm>
          <a:gradFill flip="none" rotWithShape="1">
            <a:gsLst>
              <a:gs pos="50000">
                <a:srgbClr val="000000">
                  <a:alpha val="70000"/>
                </a:srgbClr>
              </a:gs>
              <a:gs pos="100000">
                <a:srgbClr val="000000">
                  <a:alpha val="0"/>
                </a:srgbClr>
              </a:gs>
            </a:gsLst>
            <a:lin ang="10800000" scaled="1"/>
            <a:tileRect/>
          </a:gradFill>
          <a:ln>
            <a:noFill/>
          </a:ln>
        </p:spPr>
        <p:txBody>
          <a:bodyPr lIns="585216" tIns="585216" rIns="585216" bIns="585216" anchor="ctr">
            <a:noAutofit/>
          </a:bodyPr>
          <a:lstStyle>
            <a:lvl1pPr algn="r">
              <a:defRPr sz="3600" spc="0">
                <a:solidFill>
                  <a:srgbClr val="FFFFFF"/>
                </a:solidFill>
              </a:defRPr>
            </a:lvl1pPr>
          </a:lstStyle>
          <a:p>
            <a:r>
              <a:rPr lang="en-US"/>
              <a:t>Click to edit </a:t>
            </a:r>
            <a:br>
              <a:rPr lang="en-US"/>
            </a:br>
            <a:r>
              <a:rPr lang="en-US"/>
              <a:t>Master title style</a:t>
            </a:r>
          </a:p>
        </p:txBody>
      </p:sp>
      <p:sp>
        <p:nvSpPr>
          <p:cNvPr id="6" name="TextBox 5">
            <a:extLst>
              <a:ext uri="{FF2B5EF4-FFF2-40B4-BE49-F238E27FC236}">
                <a16:creationId xmlns:a16="http://schemas.microsoft.com/office/drawing/2014/main" id="{A629011D-E3B4-416F-9D7F-7A99AE49F65A}"/>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234299896"/>
      </p:ext>
    </p:extLst>
  </p:cSld>
  <p:clrMapOvr>
    <a:masterClrMapping/>
  </p:clrMapOvr>
  <p:transition>
    <p:fade/>
  </p:transition>
  <p:extLst>
    <p:ext uri="{DCECCB84-F9BA-43D5-87BE-67443E8EF086}">
      <p15:sldGuideLst xmlns:p15="http://schemas.microsoft.com/office/powerpoint/2012/main">
        <p15:guide id="7" pos="4105">
          <p15:clr>
            <a:srgbClr val="5ACBF0"/>
          </p15:clr>
        </p15:guide>
        <p15:guide id="8" orient="horz" pos="2160">
          <p15:clr>
            <a:srgbClr val="5ACBF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op horizontal photo and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E01E45-D858-46CB-8C37-2ADA7A8B4F38}"/>
              </a:ext>
            </a:extLst>
          </p:cNvPr>
          <p:cNvSpPr>
            <a:spLocks noGrp="1"/>
          </p:cNvSpPr>
          <p:nvPr>
            <p:ph type="title"/>
          </p:nvPr>
        </p:nvSpPr>
        <p:spPr>
          <a:xfrm>
            <a:off x="588263" y="5157216"/>
            <a:ext cx="11018520" cy="1111822"/>
          </a:xfrm>
        </p:spPr>
        <p:txBody>
          <a:bodyPr anchor="ctr"/>
          <a:lstStyle>
            <a:lvl1pPr algn="ctr">
              <a:defRPr/>
            </a:lvl1pPr>
          </a:lstStyle>
          <a:p>
            <a:r>
              <a:rPr lang="en-US"/>
              <a:t>Click to edit Master title style</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FEB5B31F-7AD9-4BC6-8D61-62AD8011666E}"/>
              </a:ext>
            </a:extLst>
          </p:cNvPr>
          <p:cNvSpPr>
            <a:spLocks noGrp="1"/>
          </p:cNvSpPr>
          <p:nvPr>
            <p:ph type="pic" sz="quarter" idx="11" hasCustomPrompt="1"/>
          </p:nvPr>
        </p:nvSpPr>
        <p:spPr bwMode="ltGray">
          <a:xfrm>
            <a:off x="0" y="0"/>
            <a:ext cx="12192000" cy="4572000"/>
          </a:xfrm>
          <a:blipFill>
            <a:blip r:embed="rId2"/>
            <a:stretch>
              <a:fillRect/>
            </a:stretch>
          </a:blipFill>
        </p:spPr>
        <p:txBody>
          <a:bodyPr vert="horz" wrap="square" lIns="0" tIns="1280160" rIns="0" bIns="0" rtlCol="0" anchor="t" anchorCtr="0">
            <a:noAutofit/>
          </a:bodyPr>
          <a:lstStyle>
            <a:lvl1pPr marL="0" indent="0" algn="ctr">
              <a:buNone/>
              <a:defRPr lang="en-US" sz="14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3A996C37-D0C9-4349-A860-B639C4EB9D5D}"/>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674222997"/>
      </p:ext>
    </p:extLst>
  </p:cSld>
  <p:clrMapOvr>
    <a:masterClrMapping/>
  </p:clrMapOvr>
  <p:transition>
    <p:fade/>
  </p:transition>
  <p:extLst>
    <p:ext uri="{DCECCB84-F9BA-43D5-87BE-67443E8EF086}">
      <p15:sldGuideLst xmlns:p15="http://schemas.microsoft.com/office/powerpoint/2012/main">
        <p15:guide id="5" orient="horz" pos="2880">
          <p15:clr>
            <a:srgbClr val="5ACBF0"/>
          </p15:clr>
        </p15:guide>
        <p15:guide id="6" orient="horz" pos="3600">
          <p15:clr>
            <a:srgbClr val="5ACBF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Bottom horizontal photo and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5563AC-3A0B-4839-A9DC-F00E8E5411A6}"/>
              </a:ext>
            </a:extLst>
          </p:cNvPr>
          <p:cNvSpPr>
            <a:spLocks noGrp="1"/>
          </p:cNvSpPr>
          <p:nvPr>
            <p:ph type="title"/>
          </p:nvPr>
        </p:nvSpPr>
        <p:spPr>
          <a:xfrm>
            <a:off x="588263" y="585788"/>
            <a:ext cx="11018520" cy="1114996"/>
          </a:xfrm>
        </p:spPr>
        <p:txBody>
          <a:bodyPr anchor="ctr"/>
          <a:lstStyle>
            <a:lvl1pPr algn="ctr">
              <a:defRPr/>
            </a:lvl1pPr>
          </a:lstStyle>
          <a:p>
            <a:r>
              <a:rPr lang="en-US"/>
              <a:t>Click to edit Master title style</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FEB5B31F-7AD9-4BC6-8D61-62AD8011666E}"/>
              </a:ext>
            </a:extLst>
          </p:cNvPr>
          <p:cNvSpPr>
            <a:spLocks noGrp="1"/>
          </p:cNvSpPr>
          <p:nvPr>
            <p:ph type="pic" sz="quarter" idx="11" hasCustomPrompt="1"/>
          </p:nvPr>
        </p:nvSpPr>
        <p:spPr bwMode="ltGray">
          <a:xfrm>
            <a:off x="-2381" y="2286000"/>
            <a:ext cx="12192000" cy="4572000"/>
          </a:xfrm>
          <a:blipFill>
            <a:blip r:embed="rId2"/>
            <a:stretch>
              <a:fillRect/>
            </a:stretch>
          </a:blipFill>
        </p:spPr>
        <p:txBody>
          <a:bodyPr vert="horz" wrap="square" lIns="0" tIns="1371600" rIns="0" bIns="0" rtlCol="0" anchor="t" anchorCtr="0">
            <a:noAutofit/>
          </a:bodyPr>
          <a:lstStyle>
            <a:lvl1pPr marL="0" indent="0" algn="ctr">
              <a:buNone/>
              <a:defRPr lang="en-US" sz="14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3D6FDE6F-0F4B-446A-A51F-494FB0996655}"/>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661755919"/>
      </p:ext>
    </p:extLst>
  </p:cSld>
  <p:clrMapOvr>
    <a:masterClrMapping/>
  </p:clrMapOvr>
  <p:transition>
    <p:fade/>
  </p:transition>
  <p:extLst>
    <p:ext uri="{DCECCB84-F9BA-43D5-87BE-67443E8EF086}">
      <p15:sldGuideLst xmlns:p15="http://schemas.microsoft.com/office/powerpoint/2012/main">
        <p15:guide id="5" orient="horz" pos="1440">
          <p15:clr>
            <a:srgbClr val="5ACBF0"/>
          </p15:clr>
        </p15:guide>
        <p15:guide id="6" orient="horz" pos="720">
          <p15:clr>
            <a:srgbClr val="5ACBF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39466686"/>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wo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27DCA08-1117-4B11-AEFD-AAB2B33543F9}"/>
              </a:ext>
            </a:extLst>
          </p:cNvPr>
          <p:cNvSpPr>
            <a:spLocks noGrp="1"/>
          </p:cNvSpPr>
          <p:nvPr>
            <p:ph type="title"/>
          </p:nvPr>
        </p:nvSpPr>
        <p:spPr>
          <a:xfrm>
            <a:off x="588263" y="457200"/>
            <a:ext cx="11018520" cy="983234"/>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4199" y="5689600"/>
            <a:ext cx="5367528"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0"/>
            <a:ext cx="5367528" cy="3474720"/>
          </a:xfrm>
          <a:blipFill>
            <a:blip r:embed="rId2"/>
            <a:stretch>
              <a:fillRect/>
            </a:stretch>
          </a:blipFill>
        </p:spPr>
        <p:txBody>
          <a:bodyPr vert="horz" wrap="square" lIns="0" tIns="0" rIns="0" bIns="1005840" rtlCol="0" anchor="ctr" anchorCtr="0">
            <a:noAutofit/>
          </a:bodyPr>
          <a:lstStyle>
            <a:lvl1pPr marL="0" indent="0" algn="ctr">
              <a:buNone/>
              <a:defRPr lang="en-US" sz="10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6241860" y="5689600"/>
            <a:ext cx="5367528"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6239255" y="2025650"/>
            <a:ext cx="5367528" cy="3474720"/>
          </a:xfrm>
          <a:blipFill>
            <a:blip r:embed="rId3"/>
            <a:stretch>
              <a:fillRect/>
            </a:stretch>
          </a:blipFill>
        </p:spPr>
        <p:txBody>
          <a:bodyPr vert="horz" wrap="square" lIns="0" tIns="0" rIns="0" bIns="1005840" rtlCol="0" anchor="ctr" anchorCtr="0">
            <a:noAutofit/>
          </a:bodyPr>
          <a:lstStyle>
            <a:lvl1pPr marL="0" indent="0" algn="ctr">
              <a:buNone/>
              <a:defRPr lang="en-US" sz="1000" b="1" dirty="0">
                <a:solidFill>
                  <a:srgbClr val="000000"/>
                </a:solidFill>
              </a:defRPr>
            </a:lvl1pPr>
          </a:lstStyle>
          <a:p>
            <a:pPr marL="228600" lvl="0" indent="-228600" algn="ctr"/>
            <a:r>
              <a:rPr lang="en-US"/>
              <a:t>Drag &amp; drop your photo here </a:t>
            </a:r>
            <a:br>
              <a:rPr lang="en-US"/>
            </a:br>
            <a:r>
              <a:rPr lang="en-US"/>
              <a:t>or click or tap icon below </a:t>
            </a:r>
            <a:br>
              <a:rPr lang="en-US"/>
            </a:br>
            <a:r>
              <a:rPr lang="en-US"/>
              <a:t>to insert</a:t>
            </a:r>
          </a:p>
        </p:txBody>
      </p:sp>
      <p:sp>
        <p:nvSpPr>
          <p:cNvPr id="10" name="TextBox 9">
            <a:extLst>
              <a:ext uri="{FF2B5EF4-FFF2-40B4-BE49-F238E27FC236}">
                <a16:creationId xmlns:a16="http://schemas.microsoft.com/office/drawing/2014/main" id="{CAF59E09-7602-42B9-AB0C-9D1365A9EBB2}"/>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822866297"/>
      </p:ext>
    </p:extLst>
  </p:cSld>
  <p:clrMapOvr>
    <a:masterClrMapping/>
  </p:clrMapOvr>
  <p:transition>
    <p:fade/>
  </p:transition>
  <p:extLst>
    <p:ext uri="{DCECCB84-F9BA-43D5-87BE-67443E8EF086}">
      <p15:sldGuideLst xmlns:p15="http://schemas.microsoft.com/office/powerpoint/2012/main">
        <p15:guide id="3" orient="horz" pos="3584">
          <p15:clr>
            <a:srgbClr val="5ACBF0"/>
          </p15:clr>
        </p15:guide>
        <p15:guide id="4" orient="horz" pos="1276">
          <p15:clr>
            <a:srgbClr val="5ACBF0"/>
          </p15:clr>
        </p15:guide>
        <p15:guide id="5" orient="horz" pos="288">
          <p15:clr>
            <a:srgbClr val="5ACBF0"/>
          </p15:clr>
        </p15:guide>
        <p15:guide id="6" pos="3749">
          <p15:clr>
            <a:srgbClr val="5ACBF0"/>
          </p15:clr>
        </p15:guide>
        <p15:guide id="7" pos="3931">
          <p15:clr>
            <a:srgbClr val="5ACBF0"/>
          </p15:clr>
        </p15:guide>
        <p15:guide id="8" orient="horz" pos="3464">
          <p15:clr>
            <a:srgbClr val="5ACBF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hree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60F77E-464D-46F7-A8F8-6F281DAB0C7A}"/>
              </a:ext>
            </a:extLst>
          </p:cNvPr>
          <p:cNvSpPr>
            <a:spLocks noGrp="1"/>
          </p:cNvSpPr>
          <p:nvPr>
            <p:ph type="title"/>
          </p:nvPr>
        </p:nvSpPr>
        <p:spPr>
          <a:xfrm>
            <a:off x="588263" y="457200"/>
            <a:ext cx="11018520" cy="983234"/>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2613" y="5689600"/>
            <a:ext cx="3475037"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0"/>
            <a:ext cx="3474720" cy="3474720"/>
          </a:xfrm>
          <a:blipFill>
            <a:blip r:embed="rId2"/>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2" name="Text Placeholder 3">
            <a:extLst>
              <a:ext uri="{FF2B5EF4-FFF2-40B4-BE49-F238E27FC236}">
                <a16:creationId xmlns:a16="http://schemas.microsoft.com/office/drawing/2014/main" id="{7E8A9C08-F392-459F-B90B-EDBF4A830C55}"/>
              </a:ext>
            </a:extLst>
          </p:cNvPr>
          <p:cNvSpPr>
            <a:spLocks noGrp="1"/>
          </p:cNvSpPr>
          <p:nvPr>
            <p:ph type="body" sz="quarter" idx="17"/>
          </p:nvPr>
        </p:nvSpPr>
        <p:spPr>
          <a:xfrm>
            <a:off x="4358640" y="5689600"/>
            <a:ext cx="3475037"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10" name="Picture Placeholder" descr="This photo is a 'placeholder' only. Drag or drop your photo here, or click and tap the center to insert a photo.">
            <a:extLst>
              <a:ext uri="{FF2B5EF4-FFF2-40B4-BE49-F238E27FC236}">
                <a16:creationId xmlns:a16="http://schemas.microsoft.com/office/drawing/2014/main" id="{7E401A97-B3D4-43E4-9B09-8AD4B6B26068}"/>
              </a:ext>
            </a:extLst>
          </p:cNvPr>
          <p:cNvSpPr>
            <a:spLocks noGrp="1"/>
          </p:cNvSpPr>
          <p:nvPr>
            <p:ph type="pic" sz="quarter" idx="14" hasCustomPrompt="1"/>
          </p:nvPr>
        </p:nvSpPr>
        <p:spPr bwMode="ltGray">
          <a:xfrm>
            <a:off x="4358640" y="2025650"/>
            <a:ext cx="3474720" cy="3474720"/>
          </a:xfr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8134351" y="5689600"/>
            <a:ext cx="3475037" cy="579438"/>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8132063" y="2025650"/>
            <a:ext cx="3474720" cy="3474720"/>
          </a:xfr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Box 13">
            <a:extLst>
              <a:ext uri="{FF2B5EF4-FFF2-40B4-BE49-F238E27FC236}">
                <a16:creationId xmlns:a16="http://schemas.microsoft.com/office/drawing/2014/main" id="{52B36921-D927-4BA6-8891-8AEE9784923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999017312"/>
      </p:ext>
    </p:extLst>
  </p:cSld>
  <p:clrMapOvr>
    <a:masterClrMapping/>
  </p:clrMapOvr>
  <p:transition>
    <p:fade/>
  </p:transition>
  <p:extLst>
    <p:ext uri="{DCECCB84-F9BA-43D5-87BE-67443E8EF086}">
      <p15:sldGuideLst xmlns:p15="http://schemas.microsoft.com/office/powerpoint/2012/main">
        <p15:guide id="3" orient="horz" pos="3584">
          <p15:clr>
            <a:srgbClr val="5ACBF0"/>
          </p15:clr>
        </p15:guide>
        <p15:guide id="4" orient="horz" pos="1276">
          <p15:clr>
            <a:srgbClr val="5ACBF0"/>
          </p15:clr>
        </p15:guide>
        <p15:guide id="5" orient="horz" pos="288">
          <p15:clr>
            <a:srgbClr val="5ACBF0"/>
          </p15:clr>
        </p15:guide>
        <p15:guide id="6" pos="2557">
          <p15:clr>
            <a:srgbClr val="5ACBF0"/>
          </p15:clr>
        </p15:guide>
        <p15:guide id="7" pos="2744">
          <p15:clr>
            <a:srgbClr val="5ACBF0"/>
          </p15:clr>
        </p15:guide>
        <p15:guide id="8" pos="4936">
          <p15:clr>
            <a:srgbClr val="5ACBF0"/>
          </p15:clr>
        </p15:guide>
        <p15:guide id="9" pos="5123">
          <p15:clr>
            <a:srgbClr val="5ACBF0"/>
          </p15:clr>
        </p15:guide>
        <p15:guide id="10" orient="horz" pos="3465">
          <p15:clr>
            <a:srgbClr val="5ACBF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Four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983234"/>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2613"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0"/>
            <a:ext cx="2532888" cy="2532888"/>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2" name="Text Placeholder 3">
            <a:extLst>
              <a:ext uri="{FF2B5EF4-FFF2-40B4-BE49-F238E27FC236}">
                <a16:creationId xmlns:a16="http://schemas.microsoft.com/office/drawing/2014/main" id="{7E8A9C08-F392-459F-B90B-EDBF4A830C55}"/>
              </a:ext>
            </a:extLst>
          </p:cNvPr>
          <p:cNvSpPr>
            <a:spLocks noGrp="1"/>
          </p:cNvSpPr>
          <p:nvPr>
            <p:ph type="body" sz="quarter" idx="17"/>
          </p:nvPr>
        </p:nvSpPr>
        <p:spPr>
          <a:xfrm>
            <a:off x="3413908"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10" name="Picture Placeholder" descr="This photo is a 'placeholder' only. Drag or drop your photo here, or click and tap the center to insert a photo.">
            <a:extLst>
              <a:ext uri="{FF2B5EF4-FFF2-40B4-BE49-F238E27FC236}">
                <a16:creationId xmlns:a16="http://schemas.microsoft.com/office/drawing/2014/main" id="{7E401A97-B3D4-43E4-9B09-8AD4B6B26068}"/>
              </a:ext>
            </a:extLst>
          </p:cNvPr>
          <p:cNvSpPr>
            <a:spLocks noGrp="1"/>
          </p:cNvSpPr>
          <p:nvPr>
            <p:ph type="pic" sz="quarter" idx="14" hasCustomPrompt="1"/>
          </p:nvPr>
        </p:nvSpPr>
        <p:spPr bwMode="ltGray">
          <a:xfrm>
            <a:off x="3413908" y="2025650"/>
            <a:ext cx="2532888" cy="2532888"/>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6245204"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6245204" y="2025650"/>
            <a:ext cx="2532888" cy="2532888"/>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5" name="Text Placeholder 3">
            <a:extLst>
              <a:ext uri="{FF2B5EF4-FFF2-40B4-BE49-F238E27FC236}">
                <a16:creationId xmlns:a16="http://schemas.microsoft.com/office/drawing/2014/main" id="{38E883C1-8203-4549-AF30-B96AEC45AC68}"/>
              </a:ext>
            </a:extLst>
          </p:cNvPr>
          <p:cNvSpPr>
            <a:spLocks noGrp="1"/>
          </p:cNvSpPr>
          <p:nvPr>
            <p:ph type="body" sz="quarter" idx="20"/>
          </p:nvPr>
        </p:nvSpPr>
        <p:spPr>
          <a:xfrm>
            <a:off x="9076500" y="4753938"/>
            <a:ext cx="2532888" cy="1515100"/>
          </a:xfrm>
        </p:spPr>
        <p:txBody>
          <a:bodyPr/>
          <a:lstStyle>
            <a:lvl1pPr marL="0" indent="0" algn="l">
              <a:spcBef>
                <a:spcPts val="0"/>
              </a:spcBef>
              <a:buNone/>
              <a:defRPr sz="1800">
                <a:latin typeface="+mj-lt"/>
              </a:defRPr>
            </a:lvl1pPr>
          </a:lstStyle>
          <a:p>
            <a:pPr lvl="0"/>
            <a:r>
              <a:rPr lang="en-US"/>
              <a:t>Click to edit Master text styles</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BBD58C33-921C-42F1-9803-1C798DB548C2}"/>
              </a:ext>
            </a:extLst>
          </p:cNvPr>
          <p:cNvSpPr>
            <a:spLocks noGrp="1"/>
          </p:cNvSpPr>
          <p:nvPr>
            <p:ph type="pic" sz="quarter" idx="19" hasCustomPrompt="1"/>
          </p:nvPr>
        </p:nvSpPr>
        <p:spPr bwMode="ltGray">
          <a:xfrm>
            <a:off x="9073895" y="2025650"/>
            <a:ext cx="2532888" cy="2532888"/>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16" name="TextBox 15">
            <a:extLst>
              <a:ext uri="{FF2B5EF4-FFF2-40B4-BE49-F238E27FC236}">
                <a16:creationId xmlns:a16="http://schemas.microsoft.com/office/drawing/2014/main" id="{5CF56B00-AAD4-4F4F-8228-B6CF8367DE0D}"/>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557136992"/>
      </p:ext>
    </p:extLst>
  </p:cSld>
  <p:clrMapOvr>
    <a:masterClrMapping/>
  </p:clrMapOvr>
  <p:transition>
    <p:fade/>
  </p:transition>
  <p:extLst>
    <p:ext uri="{DCECCB84-F9BA-43D5-87BE-67443E8EF086}">
      <p15:sldGuideLst xmlns:p15="http://schemas.microsoft.com/office/powerpoint/2012/main">
        <p15:guide id="3" orient="horz" pos="2993">
          <p15:clr>
            <a:srgbClr val="5ACBF0"/>
          </p15:clr>
        </p15:guide>
        <p15:guide id="4" orient="horz" pos="1276">
          <p15:clr>
            <a:srgbClr val="5ACBF0"/>
          </p15:clr>
        </p15:guide>
        <p15:guide id="5" orient="horz" pos="288">
          <p15:clr>
            <a:srgbClr val="5ACBF0"/>
          </p15:clr>
        </p15:guide>
        <p15:guide id="6" pos="1963">
          <p15:clr>
            <a:srgbClr val="5ACBF0"/>
          </p15:clr>
        </p15:guide>
        <p15:guide id="7" pos="2150">
          <p15:clr>
            <a:srgbClr val="5ACBF0"/>
          </p15:clr>
        </p15:guide>
        <p15:guide id="8" pos="3746">
          <p15:clr>
            <a:srgbClr val="5ACBF0"/>
          </p15:clr>
        </p15:guide>
        <p15:guide id="9" pos="3934">
          <p15:clr>
            <a:srgbClr val="5ACBF0"/>
          </p15:clr>
        </p15:guide>
        <p15:guide id="10" pos="5530">
          <p15:clr>
            <a:srgbClr val="5ACBF0"/>
          </p15:clr>
        </p15:guide>
        <p15:guide id="11" pos="5716">
          <p15:clr>
            <a:srgbClr val="5ACBF0"/>
          </p15:clr>
        </p15:guide>
        <p15:guide id="12" orient="horz" pos="2870">
          <p15:clr>
            <a:srgbClr val="5ACBF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Two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8"/>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6" y="5334000"/>
            <a:ext cx="4892040" cy="9350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6062472" cy="2807208"/>
          </a:xfrm>
          <a:blipFill>
            <a:blip r:embed="rId2"/>
            <a:stretch>
              <a:fillRect/>
            </a:stretch>
          </a:blipFill>
        </p:spPr>
        <p:txBody>
          <a:bodyPr lIns="0" tIns="0" rIns="0" bIns="73152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6714744" y="5334000"/>
            <a:ext cx="4892040" cy="938212"/>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6129528" y="2286000"/>
            <a:ext cx="6062472" cy="2807208"/>
          </a:xfrm>
          <a:blipFill>
            <a:blip r:embed="rId3"/>
            <a:stretch>
              <a:fillRect/>
            </a:stretch>
          </a:blipFill>
        </p:spPr>
        <p:txBody>
          <a:bodyPr lIns="0" tIns="0" rIns="0" bIns="73152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4" name="TextBox 3">
            <a:extLst>
              <a:ext uri="{FF2B5EF4-FFF2-40B4-BE49-F238E27FC236}">
                <a16:creationId xmlns:a16="http://schemas.microsoft.com/office/drawing/2014/main" id="{6AAE597A-BE1E-6B1F-960D-A90DC95443A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296350190"/>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4" orient="horz" pos="3209">
          <p15:clr>
            <a:srgbClr val="5ACBF0"/>
          </p15:clr>
        </p15:guide>
        <p15:guide id="5" pos="3826">
          <p15:clr>
            <a:srgbClr val="5ACBF0"/>
          </p15:clr>
        </p15:guide>
        <p15:guide id="6" pos="3859">
          <p15:clr>
            <a:srgbClr val="5ACBF0"/>
          </p15:clr>
        </p15:guide>
        <p15:guide id="11" pos="1910">
          <p15:clr>
            <a:srgbClr val="5ACBF0"/>
          </p15:clr>
        </p15:guide>
        <p15:guide id="12" pos="5770">
          <p15:clr>
            <a:srgbClr val="5ACBF0"/>
          </p15:clr>
        </p15:guide>
        <p15:guide id="13" orient="horz" pos="3360">
          <p15:clr>
            <a:srgbClr val="5ACBF0"/>
          </p15:clr>
        </p15:guide>
        <p15:guide id="14" orient="horz">
          <p15:clr>
            <a:srgbClr val="5ACBF0"/>
          </p15:clr>
        </p15:guide>
        <p15:guide id="15" pos="3451">
          <p15:clr>
            <a:srgbClr val="5ACBF0"/>
          </p15:clr>
        </p15:guide>
        <p15:guide id="16" pos="4229">
          <p15:clr>
            <a:srgbClr val="5ACBF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Three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7"/>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6" y="4800600"/>
            <a:ext cx="2852928" cy="14684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4023360"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4669536" y="4799409"/>
            <a:ext cx="2852928" cy="1472803"/>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4084320" y="2286000"/>
            <a:ext cx="4023360"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8753856" y="4799410"/>
            <a:ext cx="2852928" cy="146962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8168640" y="2286000"/>
            <a:ext cx="4023360"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42B999C7-F5A8-46A6-92C5-AA3BE4E2693D}"/>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92759042"/>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3" orient="horz" pos="2880">
          <p15:clr>
            <a:srgbClr val="5ACBF0"/>
          </p15:clr>
        </p15:guide>
        <p15:guide id="4" orient="horz" pos="3024">
          <p15:clr>
            <a:srgbClr val="5ACBF0"/>
          </p15:clr>
        </p15:guide>
        <p15:guide id="5" pos="2534">
          <p15:clr>
            <a:srgbClr val="5ACBF0"/>
          </p15:clr>
        </p15:guide>
        <p15:guide id="6" pos="2573">
          <p15:clr>
            <a:srgbClr val="5ACBF0"/>
          </p15:clr>
        </p15:guide>
        <p15:guide id="8" pos="5109">
          <p15:clr>
            <a:srgbClr val="5ACBF0"/>
          </p15:clr>
        </p15:guide>
        <p15:guide id="9" pos="5145">
          <p15:clr>
            <a:srgbClr val="5ACBF0"/>
          </p15:clr>
        </p15:guide>
        <p15:guide id="11" pos="1266">
          <p15:clr>
            <a:srgbClr val="5ACBF0"/>
          </p15:clr>
        </p15:guide>
        <p15:guide id="12" pos="3840">
          <p15:clr>
            <a:srgbClr val="5ACBF0"/>
          </p15:clr>
        </p15:guide>
        <p15:guide id="13" pos="6414">
          <p15:clr>
            <a:srgbClr val="5ACBF0"/>
          </p15:clr>
        </p15:guide>
        <p15:guide id="14" orient="horz" pos="1074">
          <p15:clr>
            <a:srgbClr val="5ACBF0"/>
          </p15:clr>
        </p15:guide>
        <p15:guide id="15" pos="2168">
          <p15:clr>
            <a:srgbClr val="5ACBF0"/>
          </p15:clr>
        </p15:guide>
        <p15:guide id="16" pos="2944">
          <p15:clr>
            <a:srgbClr val="5ACBF0"/>
          </p15:clr>
        </p15:guide>
        <p15:guide id="17" pos="4738">
          <p15:clr>
            <a:srgbClr val="5ACBF0"/>
          </p15:clr>
        </p15:guide>
        <p15:guide id="18" pos="5514">
          <p15:clr>
            <a:srgbClr val="5ACBF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Four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8"/>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6" y="4800600"/>
            <a:ext cx="1828800" cy="14684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2999232"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3649472" y="4799409"/>
            <a:ext cx="1828800" cy="1472803"/>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3064256" y="2286000"/>
            <a:ext cx="2999232"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6713728" y="4799410"/>
            <a:ext cx="1828800" cy="146962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6128512" y="2286000"/>
            <a:ext cx="2999232"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Text Placeholder 3">
            <a:extLst>
              <a:ext uri="{FF2B5EF4-FFF2-40B4-BE49-F238E27FC236}">
                <a16:creationId xmlns:a16="http://schemas.microsoft.com/office/drawing/2014/main" id="{83564109-638C-44E2-AE84-46B44C29FD6C}"/>
              </a:ext>
            </a:extLst>
          </p:cNvPr>
          <p:cNvSpPr>
            <a:spLocks noGrp="1"/>
          </p:cNvSpPr>
          <p:nvPr>
            <p:ph type="body" sz="quarter" idx="20"/>
          </p:nvPr>
        </p:nvSpPr>
        <p:spPr>
          <a:xfrm>
            <a:off x="9777984" y="4799409"/>
            <a:ext cx="1828800" cy="1469629"/>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713AAE36-2045-4D14-87DC-59D4EFCC1500}"/>
              </a:ext>
            </a:extLst>
          </p:cNvPr>
          <p:cNvSpPr>
            <a:spLocks noGrp="1"/>
          </p:cNvSpPr>
          <p:nvPr>
            <p:ph type="pic" sz="quarter" idx="19" hasCustomPrompt="1"/>
          </p:nvPr>
        </p:nvSpPr>
        <p:spPr bwMode="ltGray">
          <a:xfrm>
            <a:off x="9192768" y="2286000"/>
            <a:ext cx="2999232" cy="2286000"/>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B2FE569B-F817-467C-8BAC-558CE9824DBA}"/>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898830735"/>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3" orient="horz" pos="2880">
          <p15:clr>
            <a:srgbClr val="5ACBF0"/>
          </p15:clr>
        </p15:guide>
        <p15:guide id="4" orient="horz" pos="3024">
          <p15:clr>
            <a:srgbClr val="5ACBF0"/>
          </p15:clr>
        </p15:guide>
        <p15:guide id="5" pos="1890">
          <p15:clr>
            <a:srgbClr val="5ACBF0"/>
          </p15:clr>
        </p15:guide>
        <p15:guide id="6" pos="1930">
          <p15:clr>
            <a:srgbClr val="5ACBF0"/>
          </p15:clr>
        </p15:guide>
        <p15:guide id="7" pos="5749">
          <p15:clr>
            <a:srgbClr val="5ACBF0"/>
          </p15:clr>
        </p15:guide>
        <p15:guide id="8" pos="3820">
          <p15:clr>
            <a:srgbClr val="5ACBF0"/>
          </p15:clr>
        </p15:guide>
        <p15:guide id="9" pos="3860">
          <p15:clr>
            <a:srgbClr val="5ACBF0"/>
          </p15:clr>
        </p15:guide>
        <p15:guide id="10" pos="5789">
          <p15:clr>
            <a:srgbClr val="5ACBF0"/>
          </p15:clr>
        </p15:guide>
        <p15:guide id="11" pos="944">
          <p15:clr>
            <a:srgbClr val="5ACBF0"/>
          </p15:clr>
        </p15:guide>
        <p15:guide id="12" pos="2876">
          <p15:clr>
            <a:srgbClr val="5ACBF0"/>
          </p15:clr>
        </p15:guide>
        <p15:guide id="13" pos="4807">
          <p15:clr>
            <a:srgbClr val="5ACBF0"/>
          </p15:clr>
        </p15:guide>
        <p15:guide id="14" pos="6736">
          <p15:clr>
            <a:srgbClr val="5ACBF0"/>
          </p15:clr>
        </p15:guide>
        <p15:guide id="15" orient="horz">
          <p15:clr>
            <a:srgbClr val="5ACBF0"/>
          </p15:clr>
        </p15:guide>
        <p15:guide id="16" pos="1524">
          <p15:clr>
            <a:srgbClr val="5ACBF0"/>
          </p15:clr>
        </p15:guide>
        <p15:guide id="17" pos="2298">
          <p15:clr>
            <a:srgbClr val="5ACBF0"/>
          </p15:clr>
        </p15:guide>
        <p15:guide id="18" pos="3450">
          <p15:clr>
            <a:srgbClr val="5ACBF0"/>
          </p15:clr>
        </p15:guide>
        <p15:guide id="19" pos="4230">
          <p15:clr>
            <a:srgbClr val="5ACBF0"/>
          </p15:clr>
        </p15:guide>
        <p15:guide id="20" pos="5380">
          <p15:clr>
            <a:srgbClr val="5ACBF0"/>
          </p15:clr>
        </p15:guide>
        <p15:guide id="21" pos="6156">
          <p15:clr>
            <a:srgbClr val="5ACBF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Five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585788"/>
            <a:ext cx="11018520" cy="1115568"/>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292608" y="4800600"/>
            <a:ext cx="1801368" cy="146843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2386584"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2743962" y="4799409"/>
            <a:ext cx="1801368" cy="1472803"/>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2451354" y="2286000"/>
            <a:ext cx="2386584"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5195316" y="4799410"/>
            <a:ext cx="1801368" cy="146962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4902708" y="2286000"/>
            <a:ext cx="2386584"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Text Placeholder 3">
            <a:extLst>
              <a:ext uri="{FF2B5EF4-FFF2-40B4-BE49-F238E27FC236}">
                <a16:creationId xmlns:a16="http://schemas.microsoft.com/office/drawing/2014/main" id="{83564109-638C-44E2-AE84-46B44C29FD6C}"/>
              </a:ext>
            </a:extLst>
          </p:cNvPr>
          <p:cNvSpPr>
            <a:spLocks noGrp="1"/>
          </p:cNvSpPr>
          <p:nvPr>
            <p:ph type="body" sz="quarter" idx="20"/>
          </p:nvPr>
        </p:nvSpPr>
        <p:spPr>
          <a:xfrm>
            <a:off x="7646670" y="4799409"/>
            <a:ext cx="1801368" cy="1469629"/>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713AAE36-2045-4D14-87DC-59D4EFCC1500}"/>
              </a:ext>
            </a:extLst>
          </p:cNvPr>
          <p:cNvSpPr>
            <a:spLocks noGrp="1"/>
          </p:cNvSpPr>
          <p:nvPr>
            <p:ph type="pic" sz="quarter" idx="19" hasCustomPrompt="1"/>
          </p:nvPr>
        </p:nvSpPr>
        <p:spPr bwMode="ltGray">
          <a:xfrm>
            <a:off x="7354062" y="2286000"/>
            <a:ext cx="2386584" cy="2286000"/>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21" name="Text Placeholder 3">
            <a:extLst>
              <a:ext uri="{FF2B5EF4-FFF2-40B4-BE49-F238E27FC236}">
                <a16:creationId xmlns:a16="http://schemas.microsoft.com/office/drawing/2014/main" id="{5B1B6F72-F14C-40F1-8B29-8620AA34DC63}"/>
              </a:ext>
            </a:extLst>
          </p:cNvPr>
          <p:cNvSpPr>
            <a:spLocks noGrp="1"/>
          </p:cNvSpPr>
          <p:nvPr>
            <p:ph type="body" sz="quarter" idx="22"/>
          </p:nvPr>
        </p:nvSpPr>
        <p:spPr>
          <a:xfrm>
            <a:off x="10098024" y="4799409"/>
            <a:ext cx="1801368" cy="1469629"/>
          </a:xfrm>
        </p:spPr>
        <p:txBody>
          <a:bodyPr/>
          <a:lstStyle>
            <a:lvl1pPr marL="0" indent="0" algn="ctr">
              <a:spcBef>
                <a:spcPts val="0"/>
              </a:spcBef>
              <a:buNone/>
              <a:defRPr sz="1800">
                <a:latin typeface="+mj-lt"/>
              </a:defRPr>
            </a:lvl1pPr>
          </a:lstStyle>
          <a:p>
            <a:pPr lvl="0"/>
            <a:r>
              <a:rPr lang="en-US"/>
              <a:t>Click to edit Master text styles</a:t>
            </a:r>
          </a:p>
        </p:txBody>
      </p:sp>
      <p:sp>
        <p:nvSpPr>
          <p:cNvPr id="20" name="Picture Placeholder" descr="This photo is a 'placeholder' only. Drag or drop your photo here, or click and tap the center to insert a photo.">
            <a:extLst>
              <a:ext uri="{FF2B5EF4-FFF2-40B4-BE49-F238E27FC236}">
                <a16:creationId xmlns:a16="http://schemas.microsoft.com/office/drawing/2014/main" id="{2AD682C7-20D7-4ED0-99A7-C8530DAC8612}"/>
              </a:ext>
            </a:extLst>
          </p:cNvPr>
          <p:cNvSpPr>
            <a:spLocks noGrp="1"/>
          </p:cNvSpPr>
          <p:nvPr>
            <p:ph type="pic" sz="quarter" idx="21" hasCustomPrompt="1"/>
          </p:nvPr>
        </p:nvSpPr>
        <p:spPr bwMode="ltGray">
          <a:xfrm>
            <a:off x="9805416" y="2286000"/>
            <a:ext cx="2386584" cy="2286000"/>
          </a:xfrm>
          <a:blipFill>
            <a:blip r:embed="rId6"/>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B2FE569B-F817-467C-8BAC-558CE9824DBA}"/>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391619037"/>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1440">
          <p15:clr>
            <a:srgbClr val="5ACBF0"/>
          </p15:clr>
        </p15:guide>
        <p15:guide id="3" orient="horz" pos="2880">
          <p15:clr>
            <a:srgbClr val="5ACBF0"/>
          </p15:clr>
        </p15:guide>
        <p15:guide id="4" orient="horz" pos="3024">
          <p15:clr>
            <a:srgbClr val="5ACBF0"/>
          </p15:clr>
        </p15:guide>
        <p15:guide id="8" pos="4631">
          <p15:clr>
            <a:srgbClr val="5ACBF0"/>
          </p15:clr>
        </p15:guide>
        <p15:guide id="9" pos="4593">
          <p15:clr>
            <a:srgbClr val="5ACBF0"/>
          </p15:clr>
        </p15:guide>
        <p15:guide id="10" pos="6134">
          <p15:clr>
            <a:srgbClr val="5ACBF0"/>
          </p15:clr>
        </p15:guide>
        <p15:guide id="11" pos="1323">
          <p15:clr>
            <a:srgbClr val="5ACBF0"/>
          </p15:clr>
        </p15:guide>
        <p15:guide id="12" pos="2865">
          <p15:clr>
            <a:srgbClr val="5ACBF0"/>
          </p15:clr>
        </p15:guide>
        <p15:guide id="13" pos="4815">
          <p15:clr>
            <a:srgbClr val="5ACBF0"/>
          </p15:clr>
        </p15:guide>
        <p15:guide id="14" pos="6361">
          <p15:clr>
            <a:srgbClr val="5ACBF0"/>
          </p15:clr>
        </p15:guide>
        <p15:guide id="15" orient="horz">
          <p15:clr>
            <a:srgbClr val="5ACBF0"/>
          </p15:clr>
        </p15:guide>
        <p15:guide id="16" pos="1727">
          <p15:clr>
            <a:srgbClr val="5ACBF0"/>
          </p15:clr>
        </p15:guide>
        <p15:guide id="17" pos="2294">
          <p15:clr>
            <a:srgbClr val="5ACBF0"/>
          </p15:clr>
        </p15:guide>
        <p15:guide id="18" pos="3273">
          <p15:clr>
            <a:srgbClr val="5ACBF0"/>
          </p15:clr>
        </p15:guide>
        <p15:guide id="19" pos="4411">
          <p15:clr>
            <a:srgbClr val="5ACBF0"/>
          </p15:clr>
        </p15:guide>
        <p15:guide id="21" pos="6179">
          <p15:clr>
            <a:srgbClr val="5ACBF0"/>
          </p15:clr>
        </p15:guide>
        <p15:guide id="22" pos="1501">
          <p15:clr>
            <a:srgbClr val="5ACBF0"/>
          </p15:clr>
        </p15:guide>
        <p15:guide id="23" pos="1543">
          <p15:clr>
            <a:srgbClr val="5ACBF0"/>
          </p15:clr>
        </p15:guide>
        <p15:guide id="24" pos="3049">
          <p15:clr>
            <a:srgbClr val="5ACBF0"/>
          </p15:clr>
        </p15:guide>
        <p15:guide id="25" pos="3088">
          <p15:clr>
            <a:srgbClr val="5ACBF0"/>
          </p15:clr>
        </p15:guide>
        <p15:guide id="26" pos="5954">
          <p15:clr>
            <a:srgbClr val="5ACBF0"/>
          </p15:clr>
        </p15:guide>
        <p15:guide id="27" pos="3840">
          <p15:clr>
            <a:srgbClr val="5ACBF0"/>
          </p15:clr>
        </p15:guide>
        <p15:guide id="28" pos="5386">
          <p15:clr>
            <a:srgbClr val="5ACBF0"/>
          </p15:clr>
        </p15:guide>
        <p15:guide id="29" pos="753">
          <p15:clr>
            <a:srgbClr val="5ACBF0"/>
          </p15:clr>
        </p15:guide>
        <p15:guide id="30" pos="6927">
          <p15:clr>
            <a:srgbClr val="5ACBF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Three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263" y="588962"/>
            <a:ext cx="11018520" cy="1115568"/>
          </a:xfrm>
        </p:spPr>
        <p:txBody>
          <a:bodyPr anchor="ctr"/>
          <a:lstStyle>
            <a:lvl1pPr algn="ctr">
              <a:defRPr/>
            </a:lvl1pPr>
          </a:lstStyle>
          <a:p>
            <a:r>
              <a:rPr lang="en-US"/>
              <a:t>Click to edit Master title style</a:t>
            </a: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2037906" y="2286000"/>
            <a:ext cx="2313432" cy="2313432"/>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2037906"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4939284" y="2286000"/>
            <a:ext cx="2313432" cy="2313432"/>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4939284"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7840663" y="2286000"/>
            <a:ext cx="2313432" cy="2313432"/>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7840663"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20" name="TextBox 19">
            <a:extLst>
              <a:ext uri="{FF2B5EF4-FFF2-40B4-BE49-F238E27FC236}">
                <a16:creationId xmlns:a16="http://schemas.microsoft.com/office/drawing/2014/main" id="{0D6AFB7A-35B4-4881-AB50-D112482166B1}"/>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155238879"/>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3024">
          <p15:clr>
            <a:srgbClr val="5ACBF0"/>
          </p15:clr>
        </p15:guide>
        <p15:guide id="3" pos="3840">
          <p15:clr>
            <a:srgbClr val="5ACBF0"/>
          </p15:clr>
        </p15:guide>
        <p15:guide id="4" pos="1283">
          <p15:clr>
            <a:srgbClr val="5ACBF0"/>
          </p15:clr>
        </p15:guide>
        <p15:guide id="5" pos="5666">
          <p15:clr>
            <a:srgbClr val="5ACBF0"/>
          </p15:clr>
        </p15:guide>
        <p15:guide id="6" pos="2741">
          <p15:clr>
            <a:srgbClr val="5ACBF0"/>
          </p15:clr>
        </p15:guide>
        <p15:guide id="7" pos="2012">
          <p15:clr>
            <a:srgbClr val="5ACBF0"/>
          </p15:clr>
        </p15:guide>
        <p15:guide id="8" pos="3109">
          <p15:clr>
            <a:srgbClr val="5ACBF0"/>
          </p15:clr>
        </p15:guide>
        <p15:guide id="9" pos="4570">
          <p15:clr>
            <a:srgbClr val="5ACBF0"/>
          </p15:clr>
        </p15:guide>
        <p15:guide id="11" pos="6397">
          <p15:clr>
            <a:srgbClr val="5ACBF0"/>
          </p15:clr>
        </p15:guide>
        <p15:guide id="12" orient="horz" pos="1440">
          <p15:clr>
            <a:srgbClr val="5ACBF0"/>
          </p15:clr>
        </p15:guide>
        <p15:guide id="13" pos="4938">
          <p15:clr>
            <a:srgbClr val="5ACBF0"/>
          </p15:clr>
        </p15:guide>
        <p15:guide id="14" orient="horz" pos="2894">
          <p15:clr>
            <a:srgbClr val="5ACBF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Four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263" y="583007"/>
            <a:ext cx="11018520" cy="1115568"/>
          </a:xfrm>
        </p:spPr>
        <p:txBody>
          <a:bodyPr anchor="ctr"/>
          <a:lstStyle>
            <a:lvl1pPr algn="ctr">
              <a:defRPr/>
            </a:lvl1pPr>
          </a:lstStyle>
          <a:p>
            <a:r>
              <a:rPr lang="en-US"/>
              <a:t>Click to edit Master title style</a:t>
            </a: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584200" y="2286000"/>
            <a:ext cx="2313432" cy="2313432"/>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584200"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3487250" y="2286000"/>
            <a:ext cx="2313432" cy="2313432"/>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3487250"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6390300" y="2286000"/>
            <a:ext cx="2313432" cy="2313432"/>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6390300"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F78E1D3B-7D6F-4EFD-9EB2-E1A27309D6AF}"/>
              </a:ext>
            </a:extLst>
          </p:cNvPr>
          <p:cNvSpPr>
            <a:spLocks noGrp="1" noChangeAspect="1"/>
          </p:cNvSpPr>
          <p:nvPr>
            <p:ph type="pic" sz="quarter" idx="21" hasCustomPrompt="1"/>
          </p:nvPr>
        </p:nvSpPr>
        <p:spPr bwMode="ltGray">
          <a:xfrm>
            <a:off x="9293351" y="2286000"/>
            <a:ext cx="2313432" cy="2313432"/>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2" name="Text Placeholder 3">
            <a:extLst>
              <a:ext uri="{FF2B5EF4-FFF2-40B4-BE49-F238E27FC236}">
                <a16:creationId xmlns:a16="http://schemas.microsoft.com/office/drawing/2014/main" id="{3BB2FF62-05DC-462E-808C-4DDE1C65392C}"/>
              </a:ext>
            </a:extLst>
          </p:cNvPr>
          <p:cNvSpPr>
            <a:spLocks noGrp="1"/>
          </p:cNvSpPr>
          <p:nvPr>
            <p:ph type="body" sz="quarter" idx="22"/>
          </p:nvPr>
        </p:nvSpPr>
        <p:spPr>
          <a:xfrm>
            <a:off x="9293351" y="4800600"/>
            <a:ext cx="2313432" cy="1468438"/>
          </a:xfrm>
        </p:spPr>
        <p:txBody>
          <a:bodyPr/>
          <a:lstStyle>
            <a:lvl1pPr marL="0" indent="0" algn="ctr">
              <a:spcBef>
                <a:spcPts val="0"/>
              </a:spcBef>
              <a:buNone/>
              <a:defRPr sz="1800">
                <a:latin typeface="+mj-lt"/>
              </a:defRPr>
            </a:lvl1pPr>
          </a:lstStyle>
          <a:p>
            <a:pPr lvl="0"/>
            <a:r>
              <a:rPr lang="en-US"/>
              <a:t>Click to edit Master text styles</a:t>
            </a:r>
          </a:p>
        </p:txBody>
      </p:sp>
      <p:sp>
        <p:nvSpPr>
          <p:cNvPr id="3" name="TextBox 2">
            <a:extLst>
              <a:ext uri="{FF2B5EF4-FFF2-40B4-BE49-F238E27FC236}">
                <a16:creationId xmlns:a16="http://schemas.microsoft.com/office/drawing/2014/main" id="{67A72D6D-004C-4F57-AD34-F1019A756073}"/>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195103971"/>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3024">
          <p15:clr>
            <a:srgbClr val="5ACBF0"/>
          </p15:clr>
        </p15:guide>
        <p15:guide id="3" pos="4025">
          <p15:clr>
            <a:srgbClr val="5ACBF0"/>
          </p15:clr>
        </p15:guide>
        <p15:guide id="5" pos="5854">
          <p15:clr>
            <a:srgbClr val="5ACBF0"/>
          </p15:clr>
        </p15:guide>
        <p15:guide id="7" pos="3654">
          <p15:clr>
            <a:srgbClr val="5ACBF0"/>
          </p15:clr>
        </p15:guide>
        <p15:guide id="8" pos="2195">
          <p15:clr>
            <a:srgbClr val="5ACBF0"/>
          </p15:clr>
        </p15:guide>
        <p15:guide id="10" pos="2926">
          <p15:clr>
            <a:srgbClr val="5ACBF0"/>
          </p15:clr>
        </p15:guide>
        <p15:guide id="11" pos="4756">
          <p15:clr>
            <a:srgbClr val="5ACBF0"/>
          </p15:clr>
        </p15:guide>
        <p15:guide id="12" pos="6581">
          <p15:clr>
            <a:srgbClr val="5ACBF0"/>
          </p15:clr>
        </p15:guide>
        <p15:guide id="13" pos="1097">
          <p15:clr>
            <a:srgbClr val="5ACBF0"/>
          </p15:clr>
        </p15:guide>
        <p15:guide id="14" orient="horz" pos="1440">
          <p15:clr>
            <a:srgbClr val="5ACBF0"/>
          </p15:clr>
        </p15:guide>
        <p15:guide id="15" pos="1826">
          <p15:clr>
            <a:srgbClr val="5ACBF0"/>
          </p15:clr>
        </p15:guide>
        <p15:guide id="18" pos="5483">
          <p15:clr>
            <a:srgbClr val="5ACBF0"/>
          </p15:clr>
        </p15:guide>
        <p15:guide id="19" orient="horz" pos="2898">
          <p15:clr>
            <a:srgbClr val="5ACBF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Five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263" y="583007"/>
            <a:ext cx="11018520" cy="1115568"/>
          </a:xfrm>
        </p:spPr>
        <p:txBody>
          <a:bodyPr anchor="ctr"/>
          <a:lstStyle>
            <a:lvl1pPr algn="ctr">
              <a:defRPr/>
            </a:lvl1pPr>
          </a:lstStyle>
          <a:p>
            <a:r>
              <a:rPr lang="en-US"/>
              <a:t>Click to edit Master title style</a:t>
            </a: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584200" y="2286000"/>
            <a:ext cx="1737360" cy="1737360"/>
          </a:xfrm>
          <a:prstGeom prst="ellipse">
            <a:avLst/>
          </a:prstGeom>
          <a:blipFill>
            <a:blip r:embed="rId2"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584200"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2905506" y="2286000"/>
            <a:ext cx="1737360" cy="1737360"/>
          </a:xfrm>
          <a:prstGeom prst="ellipse">
            <a:avLst/>
          </a:prstGeom>
          <a:blipFill>
            <a:blip r:embed="rId3"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2905506"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5227320" y="2286000"/>
            <a:ext cx="1737360" cy="1737360"/>
          </a:xfrm>
          <a:prstGeom prst="ellipse">
            <a:avLst/>
          </a:prstGeom>
          <a:blipFill>
            <a:blip r:embed="rId4"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5227320" y="4235451"/>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F78E1D3B-7D6F-4EFD-9EB2-E1A27309D6AF}"/>
              </a:ext>
            </a:extLst>
          </p:cNvPr>
          <p:cNvSpPr>
            <a:spLocks noGrp="1" noChangeAspect="1"/>
          </p:cNvSpPr>
          <p:nvPr>
            <p:ph type="pic" sz="quarter" idx="21" hasCustomPrompt="1"/>
          </p:nvPr>
        </p:nvSpPr>
        <p:spPr bwMode="ltGray">
          <a:xfrm>
            <a:off x="7548118" y="2286000"/>
            <a:ext cx="1737360" cy="1737360"/>
          </a:xfrm>
          <a:prstGeom prst="ellipse">
            <a:avLst/>
          </a:prstGeom>
          <a:blipFill>
            <a:blip r:embed="rId5"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insert44</a:t>
            </a:r>
          </a:p>
        </p:txBody>
      </p:sp>
      <p:sp>
        <p:nvSpPr>
          <p:cNvPr id="12" name="Text Placeholder 3">
            <a:extLst>
              <a:ext uri="{FF2B5EF4-FFF2-40B4-BE49-F238E27FC236}">
                <a16:creationId xmlns:a16="http://schemas.microsoft.com/office/drawing/2014/main" id="{3BB2FF62-05DC-462E-808C-4DDE1C65392C}"/>
              </a:ext>
            </a:extLst>
          </p:cNvPr>
          <p:cNvSpPr>
            <a:spLocks noGrp="1"/>
          </p:cNvSpPr>
          <p:nvPr>
            <p:ph type="body" sz="quarter" idx="22"/>
          </p:nvPr>
        </p:nvSpPr>
        <p:spPr>
          <a:xfrm>
            <a:off x="7548118"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E4DC3400-0B11-4EA0-9B8D-6FADE6964F37}"/>
              </a:ext>
            </a:extLst>
          </p:cNvPr>
          <p:cNvSpPr>
            <a:spLocks noGrp="1" noChangeAspect="1"/>
          </p:cNvSpPr>
          <p:nvPr>
            <p:ph type="pic" sz="quarter" idx="23" hasCustomPrompt="1"/>
          </p:nvPr>
        </p:nvSpPr>
        <p:spPr bwMode="ltGray">
          <a:xfrm>
            <a:off x="9869423" y="2286000"/>
            <a:ext cx="1737360" cy="1737360"/>
          </a:xfrm>
          <a:prstGeom prst="ellipse">
            <a:avLst/>
          </a:prstGeom>
          <a:blipFill>
            <a:blip r:embed="rId6" cstate="print">
              <a:extLst>
                <a:ext uri="{28A0092B-C50C-407E-A947-70E740481C1C}">
                  <a14:useLocalDpi xmlns:a14="http://schemas.microsoft.com/office/drawing/2010/main"/>
                </a:ext>
              </a:extLst>
            </a:blip>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Text Placeholder 3">
            <a:extLst>
              <a:ext uri="{FF2B5EF4-FFF2-40B4-BE49-F238E27FC236}">
                <a16:creationId xmlns:a16="http://schemas.microsoft.com/office/drawing/2014/main" id="{133C357E-ECC0-485F-9033-5D4DEC8774BB}"/>
              </a:ext>
            </a:extLst>
          </p:cNvPr>
          <p:cNvSpPr>
            <a:spLocks noGrp="1"/>
          </p:cNvSpPr>
          <p:nvPr>
            <p:ph type="body" sz="quarter" idx="24"/>
          </p:nvPr>
        </p:nvSpPr>
        <p:spPr>
          <a:xfrm>
            <a:off x="9869423" y="4235450"/>
            <a:ext cx="1737360" cy="2033588"/>
          </a:xfrm>
        </p:spPr>
        <p:txBody>
          <a:bodyPr/>
          <a:lstStyle>
            <a:lvl1pPr marL="0" indent="0" algn="ctr">
              <a:spcBef>
                <a:spcPts val="0"/>
              </a:spcBef>
              <a:buNone/>
              <a:defRPr sz="1800">
                <a:latin typeface="+mj-lt"/>
              </a:defRPr>
            </a:lvl1pPr>
          </a:lstStyle>
          <a:p>
            <a:pPr lvl="0"/>
            <a:r>
              <a:rPr lang="en-US"/>
              <a:t>Click to edit Master text styles</a:t>
            </a:r>
          </a:p>
        </p:txBody>
      </p:sp>
      <p:sp>
        <p:nvSpPr>
          <p:cNvPr id="3" name="TextBox 2">
            <a:extLst>
              <a:ext uri="{FF2B5EF4-FFF2-40B4-BE49-F238E27FC236}">
                <a16:creationId xmlns:a16="http://schemas.microsoft.com/office/drawing/2014/main" id="{67A72D6D-004C-4F57-AD34-F1019A756073}"/>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514446281"/>
      </p:ext>
    </p:extLst>
  </p:cSld>
  <p:clrMapOvr>
    <a:masterClrMapping/>
  </p:clrMapOvr>
  <p:transition>
    <p:fade/>
  </p:transition>
  <p:extLst>
    <p:ext uri="{DCECCB84-F9BA-43D5-87BE-67443E8EF086}">
      <p15:sldGuideLst xmlns:p15="http://schemas.microsoft.com/office/powerpoint/2012/main">
        <p15:guide id="1" orient="horz" pos="720">
          <p15:clr>
            <a:srgbClr val="5ACBF0"/>
          </p15:clr>
        </p15:guide>
        <p15:guide id="2" orient="horz" pos="2664">
          <p15:clr>
            <a:srgbClr val="5ACBF0"/>
          </p15:clr>
        </p15:guide>
        <p15:guide id="3" pos="6216">
          <p15:clr>
            <a:srgbClr val="5ACBF0"/>
          </p15:clr>
        </p15:guide>
        <p15:guide id="5" pos="5850">
          <p15:clr>
            <a:srgbClr val="5ACBF0"/>
          </p15:clr>
        </p15:guide>
        <p15:guide id="7" pos="4392">
          <p15:clr>
            <a:srgbClr val="5ACBF0"/>
          </p15:clr>
        </p15:guide>
        <p15:guide id="8" pos="3292">
          <p15:clr>
            <a:srgbClr val="5ACBF0"/>
          </p15:clr>
        </p15:guide>
        <p15:guide id="10" pos="2926">
          <p15:clr>
            <a:srgbClr val="5ACBF0"/>
          </p15:clr>
        </p15:guide>
        <p15:guide id="11" pos="4754">
          <p15:clr>
            <a:srgbClr val="5ACBF0"/>
          </p15:clr>
        </p15:guide>
        <p15:guide id="13" pos="1464">
          <p15:clr>
            <a:srgbClr val="5ACBF0"/>
          </p15:clr>
        </p15:guide>
        <p15:guide id="14" orient="horz" pos="1440">
          <p15:clr>
            <a:srgbClr val="5ACBF0"/>
          </p15:clr>
        </p15:guide>
        <p15:guide id="15" pos="1830">
          <p15:clr>
            <a:srgbClr val="5ACBF0"/>
          </p15:clr>
        </p15:guide>
        <p15:guide id="16" orient="horz" pos="2533">
          <p15:clr>
            <a:srgbClr val="5ACBF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86391" y="1264252"/>
            <a:ext cx="11018520" cy="1612749"/>
          </a:xfrm>
        </p:spPr>
        <p:txBody>
          <a:bodyPr wrap="square">
            <a:spAutoFit/>
          </a:bodyPr>
          <a:lstStyle>
            <a:lvl1pPr marL="0" indent="0">
              <a:buNone/>
              <a:defRPr/>
            </a:lvl1pPr>
            <a:lvl2pPr marL="228550" indent="0">
              <a:buNone/>
              <a:defRPr/>
            </a:lvl2pPr>
            <a:lvl3pPr marL="457101" indent="0">
              <a:buNone/>
              <a:defRPr/>
            </a:lvl3pPr>
            <a:lvl4pPr marL="685651" indent="0">
              <a:buNone/>
              <a:defRPr/>
            </a:lvl4pPr>
            <a:lvl5pPr marL="914201"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091640053"/>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Title and text side by s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5C076-3B78-4451-8068-576892A08E9C}"/>
              </a:ext>
            </a:extLst>
          </p:cNvPr>
          <p:cNvSpPr>
            <a:spLocks noGrp="1"/>
          </p:cNvSpPr>
          <p:nvPr>
            <p:ph type="title" hasCustomPrompt="1"/>
          </p:nvPr>
        </p:nvSpPr>
        <p:spPr>
          <a:xfrm>
            <a:off x="585216" y="2309812"/>
            <a:ext cx="3182027" cy="3959225"/>
          </a:xfrm>
        </p:spPr>
        <p:txBody>
          <a:bodyPr anchor="t"/>
          <a:lstStyle>
            <a:lvl1pPr>
              <a:defRPr>
                <a:solidFill>
                  <a:schemeClr val="tx1"/>
                </a:solidFill>
              </a:defRPr>
            </a:lvl1pPr>
          </a:lstStyle>
          <a:p>
            <a:r>
              <a:rPr lang="en-US"/>
              <a:t>Title</a:t>
            </a:r>
          </a:p>
        </p:txBody>
      </p:sp>
      <p:sp>
        <p:nvSpPr>
          <p:cNvPr id="7" name="Text Placeholder 2">
            <a:extLst>
              <a:ext uri="{FF2B5EF4-FFF2-40B4-BE49-F238E27FC236}">
                <a16:creationId xmlns:a16="http://schemas.microsoft.com/office/drawing/2014/main" id="{7E9DBFD9-3E1E-4F19-AF15-56780F9C7927}"/>
              </a:ext>
            </a:extLst>
          </p:cNvPr>
          <p:cNvSpPr>
            <a:spLocks noGrp="1"/>
          </p:cNvSpPr>
          <p:nvPr>
            <p:ph type="body" sz="quarter" idx="11"/>
          </p:nvPr>
        </p:nvSpPr>
        <p:spPr>
          <a:xfrm>
            <a:off x="4356100" y="2309812"/>
            <a:ext cx="7253288" cy="3959223"/>
          </a:xfrm>
        </p:spPr>
        <p:txBody>
          <a:bodyPr anchor="t"/>
          <a:lstStyle>
            <a:lvl1pPr marL="231775" indent="-231775">
              <a:spcAft>
                <a:spcPts val="600"/>
              </a:spcAft>
              <a:buFont typeface="Wingdings" panose="05000000000000000000" pitchFamily="2" charset="2"/>
              <a:buChar char=""/>
              <a:defRPr/>
            </a:lvl1pPr>
          </a:lstStyle>
          <a:p>
            <a:pPr lvl="0"/>
            <a:r>
              <a:rPr lang="en-US"/>
              <a:t>Click to edit Master text styles</a:t>
            </a:r>
          </a:p>
        </p:txBody>
      </p:sp>
      <p:cxnSp>
        <p:nvCxnSpPr>
          <p:cNvPr id="5" name="Straight Connector 4">
            <a:extLst>
              <a:ext uri="{FF2B5EF4-FFF2-40B4-BE49-F238E27FC236}">
                <a16:creationId xmlns:a16="http://schemas.microsoft.com/office/drawing/2014/main" id="{C35867F2-3994-4092-B53B-5792FEE69887}"/>
              </a:ext>
              <a:ext uri="{C183D7F6-B498-43B3-948B-1728B52AA6E4}">
                <adec:decorative xmlns:adec="http://schemas.microsoft.com/office/drawing/2017/decorative" val="1"/>
              </a:ext>
            </a:extLst>
          </p:cNvPr>
          <p:cNvCxnSpPr>
            <a:cxnSpLocks/>
          </p:cNvCxnSpPr>
          <p:nvPr/>
        </p:nvCxnSpPr>
        <p:spPr>
          <a:xfrm>
            <a:off x="585216" y="2019300"/>
            <a:ext cx="3182112" cy="0"/>
          </a:xfrm>
          <a:prstGeom prst="line">
            <a:avLst/>
          </a:prstGeom>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49D8AF80-CAD5-4055-80AD-0B31EBCB52A9}"/>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cxnSp>
        <p:nvCxnSpPr>
          <p:cNvPr id="8" name="Straight Connector 7">
            <a:extLst>
              <a:ext uri="{FF2B5EF4-FFF2-40B4-BE49-F238E27FC236}">
                <a16:creationId xmlns:a16="http://schemas.microsoft.com/office/drawing/2014/main" id="{DF1A9F7D-F14E-4BCE-9EB4-D9EF47B67809}"/>
              </a:ext>
              <a:ext uri="{C183D7F6-B498-43B3-948B-1728B52AA6E4}">
                <adec:decorative xmlns:adec="http://schemas.microsoft.com/office/drawing/2017/decorative" val="1"/>
              </a:ext>
            </a:extLst>
          </p:cNvPr>
          <p:cNvCxnSpPr>
            <a:cxnSpLocks/>
          </p:cNvCxnSpPr>
          <p:nvPr/>
        </p:nvCxnSpPr>
        <p:spPr>
          <a:xfrm>
            <a:off x="4354523" y="2019300"/>
            <a:ext cx="7254865" cy="0"/>
          </a:xfrm>
          <a:prstGeom prst="line">
            <a:avLst/>
          </a:prstGeom>
          <a:ln w="19050">
            <a:solidFill>
              <a:schemeClr val="tx1">
                <a:alpha val="3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4926775"/>
      </p:ext>
    </p:extLst>
  </p:cSld>
  <p:clrMapOvr>
    <a:masterClrMapping/>
  </p:clrMapOvr>
  <p:transition>
    <p:fade/>
  </p:transition>
  <p:extLst>
    <p:ext uri="{DCECCB84-F9BA-43D5-87BE-67443E8EF086}">
      <p15:sldGuideLst xmlns:p15="http://schemas.microsoft.com/office/powerpoint/2012/main">
        <p15:guide id="13" pos="2744">
          <p15:clr>
            <a:srgbClr val="5ACBF0"/>
          </p15:clr>
        </p15:guide>
        <p15:guide id="29" orient="horz" pos="1272">
          <p15:clr>
            <a:srgbClr val="5ACBF0"/>
          </p15:clr>
        </p15:guide>
        <p15:guide id="30" pos="2376">
          <p15:clr>
            <a:srgbClr val="5ACBF0"/>
          </p15:clr>
        </p15:guide>
        <p15:guide id="32" orient="horz" pos="1455">
          <p15:clr>
            <a:srgbClr val="5ACBF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Title and text side by sid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5C076-3B78-4451-8068-576892A08E9C}"/>
              </a:ext>
            </a:extLst>
          </p:cNvPr>
          <p:cNvSpPr>
            <a:spLocks noGrp="1"/>
          </p:cNvSpPr>
          <p:nvPr>
            <p:ph type="title" hasCustomPrompt="1"/>
          </p:nvPr>
        </p:nvSpPr>
        <p:spPr>
          <a:xfrm>
            <a:off x="588263" y="585788"/>
            <a:ext cx="3182027" cy="5683250"/>
          </a:xfrm>
        </p:spPr>
        <p:txBody>
          <a:bodyPr anchor="ctr"/>
          <a:lstStyle>
            <a:lvl1pPr>
              <a:defRPr/>
            </a:lvl1pPr>
          </a:lstStyle>
          <a:p>
            <a:r>
              <a:rPr lang="en-US"/>
              <a:t>Title</a:t>
            </a:r>
          </a:p>
        </p:txBody>
      </p:sp>
      <p:sp>
        <p:nvSpPr>
          <p:cNvPr id="3" name="Text Placeholder 2">
            <a:extLst>
              <a:ext uri="{FF2B5EF4-FFF2-40B4-BE49-F238E27FC236}">
                <a16:creationId xmlns:a16="http://schemas.microsoft.com/office/drawing/2014/main" id="{A4015781-2431-48C9-AEF1-52FBD41AF3FC}"/>
              </a:ext>
            </a:extLst>
          </p:cNvPr>
          <p:cNvSpPr>
            <a:spLocks noGrp="1"/>
          </p:cNvSpPr>
          <p:nvPr>
            <p:ph type="body" sz="quarter" idx="11"/>
          </p:nvPr>
        </p:nvSpPr>
        <p:spPr>
          <a:xfrm>
            <a:off x="4941888" y="585788"/>
            <a:ext cx="6667500" cy="5683249"/>
          </a:xfrm>
        </p:spPr>
        <p:txBody>
          <a:bodyPr anchor="ctr"/>
          <a:lstStyle>
            <a:lvl1pPr marL="231775" indent="-231775">
              <a:spcAft>
                <a:spcPts val="600"/>
              </a:spcAft>
              <a:buFont typeface="Wingdings" panose="05000000000000000000" pitchFamily="2" charset="2"/>
              <a:buChar char=""/>
              <a:defRPr/>
            </a:lvl1pPr>
          </a:lstStyle>
          <a:p>
            <a:pPr lvl="0"/>
            <a:r>
              <a:rPr lang="en-US"/>
              <a:t>Click to edit Master text styles</a:t>
            </a:r>
          </a:p>
        </p:txBody>
      </p:sp>
      <p:cxnSp>
        <p:nvCxnSpPr>
          <p:cNvPr id="5" name="Straight Connector 4">
            <a:extLst>
              <a:ext uri="{FF2B5EF4-FFF2-40B4-BE49-F238E27FC236}">
                <a16:creationId xmlns:a16="http://schemas.microsoft.com/office/drawing/2014/main" id="{C35867F2-3994-4092-B53B-5792FEE69887}"/>
              </a:ext>
              <a:ext uri="{C183D7F6-B498-43B3-948B-1728B52AA6E4}">
                <adec:decorative xmlns:adec="http://schemas.microsoft.com/office/drawing/2017/decorative" val="1"/>
              </a:ext>
            </a:extLst>
          </p:cNvPr>
          <p:cNvCxnSpPr/>
          <p:nvPr/>
        </p:nvCxnSpPr>
        <p:spPr>
          <a:xfrm>
            <a:off x="4356100" y="2578100"/>
            <a:ext cx="0" cy="1701800"/>
          </a:xfrm>
          <a:prstGeom prst="line">
            <a:avLst/>
          </a:prstGeom>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A1DC2181-37AB-40A3-B61C-1DE7DBB57D63}"/>
              </a:ext>
            </a:extLst>
          </p:cNvPr>
          <p:cNvSpPr txBox="1"/>
          <p:nvPr/>
        </p:nvSpPr>
        <p:spPr>
          <a:xfrm>
            <a:off x="12355721"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067884009"/>
      </p:ext>
    </p:extLst>
  </p:cSld>
  <p:clrMapOvr>
    <a:masterClrMapping/>
  </p:clrMapOvr>
  <p:transition>
    <p:fade/>
  </p:transition>
  <p:extLst>
    <p:ext uri="{DCECCB84-F9BA-43D5-87BE-67443E8EF086}">
      <p15:sldGuideLst xmlns:p15="http://schemas.microsoft.com/office/powerpoint/2012/main">
        <p15:guide id="13" pos="2744">
          <p15:clr>
            <a:srgbClr val="5ACBF0"/>
          </p15:clr>
        </p15:guide>
        <p15:guide id="29" orient="horz" pos="2160">
          <p15:clr>
            <a:srgbClr val="5ACBF0"/>
          </p15:clr>
        </p15:guide>
        <p15:guide id="30" pos="2376">
          <p15:clr>
            <a:srgbClr val="5ACBF0"/>
          </p15:clr>
        </p15:guide>
        <p15:guide id="31" pos="3113">
          <p15:clr>
            <a:srgbClr val="5ACBF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Developer Code Layout">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0636FE-845C-418D-82A1-1DA6DB73D781}"/>
              </a:ext>
            </a:extLst>
          </p:cNvPr>
          <p:cNvSpPr>
            <a:spLocks noGrp="1"/>
          </p:cNvSpPr>
          <p:nvPr>
            <p:ph type="title"/>
          </p:nvPr>
        </p:nvSpPr>
        <p:spPr/>
        <p:txBody>
          <a:bodyPr anchor="ctr"/>
          <a:lstStyle/>
          <a:p>
            <a:r>
              <a:rPr lang="en-US"/>
              <a:t>Click to edit Master title style</a:t>
            </a:r>
          </a:p>
        </p:txBody>
      </p:sp>
      <p:sp>
        <p:nvSpPr>
          <p:cNvPr id="6" name="Rectangle 5">
            <a:extLst>
              <a:ext uri="{FF2B5EF4-FFF2-40B4-BE49-F238E27FC236}">
                <a16:creationId xmlns:a16="http://schemas.microsoft.com/office/drawing/2014/main" id="{182D46E0-16CE-40B0-8623-F82D5D410958}"/>
              </a:ext>
              <a:ext uri="{C183D7F6-B498-43B3-948B-1728B52AA6E4}">
                <adec:decorative xmlns:adec="http://schemas.microsoft.com/office/drawing/2017/decorative" val="1"/>
              </a:ext>
            </a:extLst>
          </p:cNvPr>
          <p:cNvSpPr/>
          <p:nvPr/>
        </p:nvSpPr>
        <p:spPr bwMode="auto">
          <a:xfrm>
            <a:off x="0" y="1436688"/>
            <a:ext cx="12192000" cy="542131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8" name="Text Placeholder 14">
            <a:extLst>
              <a:ext uri="{FF2B5EF4-FFF2-40B4-BE49-F238E27FC236}">
                <a16:creationId xmlns:a16="http://schemas.microsoft.com/office/drawing/2014/main" id="{44977AB6-1D7E-4858-A2EA-BF86577C3990}"/>
              </a:ext>
            </a:extLst>
          </p:cNvPr>
          <p:cNvSpPr>
            <a:spLocks noGrp="1"/>
          </p:cNvSpPr>
          <p:nvPr>
            <p:ph type="body" sz="quarter" idx="13" hasCustomPrompt="1"/>
          </p:nvPr>
        </p:nvSpPr>
        <p:spPr>
          <a:xfrm>
            <a:off x="0" y="1436688"/>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5" name="Text Placeholder 4" descr="This layout should only be used for developer code. The font used is a monospace font which is ideal for showing code.">
            <a:extLst>
              <a:ext uri="{FF2B5EF4-FFF2-40B4-BE49-F238E27FC236}">
                <a16:creationId xmlns:a16="http://schemas.microsoft.com/office/drawing/2014/main" id="{BA9F61CF-FF79-485A-A6C8-A1952EFD58AE}"/>
              </a:ext>
            </a:extLst>
          </p:cNvPr>
          <p:cNvSpPr>
            <a:spLocks noGrp="1"/>
          </p:cNvSpPr>
          <p:nvPr>
            <p:ph type="body" sz="quarter" idx="10"/>
          </p:nvPr>
        </p:nvSpPr>
        <p:spPr>
          <a:xfrm>
            <a:off x="588263" y="2099310"/>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553" indent="0">
              <a:buNone/>
              <a:tabLst>
                <a:tab pos="344488" algn="l"/>
              </a:tabLst>
              <a:defRPr sz="2400">
                <a:solidFill>
                  <a:schemeClr val="tx1"/>
                </a:solidFill>
                <a:latin typeface="Consolas" panose="020B0609020204030204" pitchFamily="49" charset="0"/>
                <a:cs typeface="Consolas" panose="020B0609020204030204" pitchFamily="49" charset="0"/>
              </a:defRPr>
            </a:lvl2pPr>
            <a:lvl3pPr marL="584607" indent="0">
              <a:buNone/>
              <a:tabLst>
                <a:tab pos="569913" algn="l"/>
              </a:tabLst>
              <a:defRPr sz="2400">
                <a:solidFill>
                  <a:schemeClr val="tx1"/>
                </a:solidFill>
                <a:latin typeface="Consolas" panose="020B0609020204030204" pitchFamily="49" charset="0"/>
                <a:cs typeface="Consolas" panose="020B0609020204030204" pitchFamily="49" charset="0"/>
              </a:defRPr>
            </a:lvl3pPr>
            <a:lvl4pPr marL="814563" indent="0">
              <a:buNone/>
              <a:tabLst>
                <a:tab pos="800100" algn="l"/>
              </a:tabLst>
              <a:defRPr sz="2400">
                <a:solidFill>
                  <a:schemeClr val="tx1"/>
                </a:solidFill>
                <a:latin typeface="Consolas" panose="020B0609020204030204" pitchFamily="49" charset="0"/>
                <a:cs typeface="Consolas" panose="020B0609020204030204" pitchFamily="49" charset="0"/>
              </a:defRPr>
            </a:lvl4pPr>
            <a:lvl5pPr marL="1050997" indent="0">
              <a:buNone/>
              <a:tabLst>
                <a:tab pos="1028700" algn="l"/>
              </a:tabLst>
              <a:defRPr sz="2400">
                <a:solidFill>
                  <a:schemeClr val="tx1"/>
                </a:solidFill>
                <a:latin typeface="Consolas" panose="020B0609020204030204" pitchFamily="49" charset="0"/>
                <a:cs typeface="Consolas" panose="020B0609020204030204" pitchFamily="49" charset="0"/>
              </a:defRPr>
            </a:lvl5pPr>
          </a:lstStyle>
          <a:p>
            <a:pPr lvl="0"/>
            <a:r>
              <a:rPr lang="en-US"/>
              <a:t>Click to edit Master text styles</a:t>
            </a:r>
          </a:p>
        </p:txBody>
      </p:sp>
    </p:spTree>
    <p:extLst>
      <p:ext uri="{BB962C8B-B14F-4D97-AF65-F5344CB8AC3E}">
        <p14:creationId xmlns:p14="http://schemas.microsoft.com/office/powerpoint/2010/main" val="2757037379"/>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1322">
          <p15:clr>
            <a:srgbClr val="5ACBF0"/>
          </p15:clr>
        </p15:guide>
        <p15:guide id="2" orient="horz" pos="905">
          <p15:clr>
            <a:srgbClr val="5ACBF0"/>
          </p15:clr>
        </p15:guide>
        <p15:guide id="3" orient="horz" pos="288">
          <p15:clr>
            <a:srgbClr val="5ACBF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Code Bottom">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1845FFD-6B9A-4013-932A-5E4D7E849D10}"/>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19" name="Text Placeholder 3">
            <a:extLst>
              <a:ext uri="{FF2B5EF4-FFF2-40B4-BE49-F238E27FC236}">
                <a16:creationId xmlns:a16="http://schemas.microsoft.com/office/drawing/2014/main" id="{7B17F8BB-3610-1A4F-9E76-B12E706A5517}"/>
              </a:ext>
            </a:extLst>
          </p:cNvPr>
          <p:cNvSpPr>
            <a:spLocks noGrp="1"/>
          </p:cNvSpPr>
          <p:nvPr>
            <p:ph type="body" sz="quarter" idx="10" hasCustomPrompt="1"/>
          </p:nvPr>
        </p:nvSpPr>
        <p:spPr>
          <a:xfrm>
            <a:off x="586390" y="1230681"/>
            <a:ext cx="11018520" cy="369332"/>
          </a:xfrm>
        </p:spPr>
        <p:txBody>
          <a:bodyPr wrap="square">
            <a:spAutoFit/>
          </a:bodyPr>
          <a:lstStyle>
            <a:lvl1pPr marL="0" indent="0">
              <a:spcBef>
                <a:spcPts val="600"/>
              </a:spcBef>
              <a:spcAft>
                <a:spcPts val="0"/>
              </a:spcAft>
              <a:buNone/>
              <a:defRPr sz="2400">
                <a:solidFill>
                  <a:schemeClr val="tx1"/>
                </a:solidFill>
                <a:latin typeface="+mn-lt"/>
                <a:cs typeface="Segoe UI" panose="020B0502040204020203" pitchFamily="34" charset="0"/>
              </a:defRPr>
            </a:lvl1pPr>
            <a:lvl2pPr marL="228531" indent="0">
              <a:buNone/>
              <a:defRPr sz="240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
        <p:nvSpPr>
          <p:cNvPr id="5" name="Rectangle 4">
            <a:extLst>
              <a:ext uri="{FF2B5EF4-FFF2-40B4-BE49-F238E27FC236}">
                <a16:creationId xmlns:a16="http://schemas.microsoft.com/office/drawing/2014/main" id="{F1EBE70E-6A93-4EB4-A189-6F9DE42CEE12}"/>
              </a:ext>
              <a:ext uri="{C183D7F6-B498-43B3-948B-1728B52AA6E4}">
                <adec:decorative xmlns:adec="http://schemas.microsoft.com/office/drawing/2017/decorative" val="1"/>
              </a:ext>
            </a:extLst>
          </p:cNvPr>
          <p:cNvSpPr/>
          <p:nvPr/>
        </p:nvSpPr>
        <p:spPr bwMode="auto">
          <a:xfrm>
            <a:off x="0" y="2827138"/>
            <a:ext cx="12192000" cy="403086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17" name="Text Placeholder 14">
            <a:extLst>
              <a:ext uri="{FF2B5EF4-FFF2-40B4-BE49-F238E27FC236}">
                <a16:creationId xmlns:a16="http://schemas.microsoft.com/office/drawing/2014/main" id="{0E9A2E28-037B-FA4D-ADDC-1AFA11D65CB2}"/>
              </a:ext>
            </a:extLst>
          </p:cNvPr>
          <p:cNvSpPr>
            <a:spLocks noGrp="1"/>
          </p:cNvSpPr>
          <p:nvPr>
            <p:ph type="body" sz="quarter" idx="13" hasCustomPrompt="1"/>
          </p:nvPr>
        </p:nvSpPr>
        <p:spPr>
          <a:xfrm>
            <a:off x="0" y="2827138"/>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6389" y="3491219"/>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Tree>
    <p:extLst>
      <p:ext uri="{BB962C8B-B14F-4D97-AF65-F5344CB8AC3E}">
        <p14:creationId xmlns:p14="http://schemas.microsoft.com/office/powerpoint/2010/main" val="1118137321"/>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4" orient="horz" pos="1776">
          <p15:clr>
            <a:srgbClr val="5ACBF0"/>
          </p15:clr>
        </p15:guide>
        <p15:guide id="5" orient="horz" pos="2197">
          <p15:clr>
            <a:srgbClr val="5ACBF0"/>
          </p15:clr>
        </p15:guide>
        <p15:guide id="6" orient="horz" pos="773">
          <p15:clr>
            <a:srgbClr val="5ACBF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Code Top">
    <p:bg>
      <p:bgPr>
        <a:solidFill>
          <a:schemeClr val="bg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1EBE70E-6A93-4EB4-A189-6F9DE42CEE12}"/>
              </a:ext>
              <a:ext uri="{C183D7F6-B498-43B3-948B-1728B52AA6E4}">
                <adec:decorative xmlns:adec="http://schemas.microsoft.com/office/drawing/2017/decorative" val="1"/>
              </a:ext>
            </a:extLst>
          </p:cNvPr>
          <p:cNvSpPr/>
          <p:nvPr/>
        </p:nvSpPr>
        <p:spPr bwMode="auto">
          <a:xfrm>
            <a:off x="0" y="0"/>
            <a:ext cx="12192000" cy="4030862"/>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3" name="Title 2">
            <a:extLst>
              <a:ext uri="{FF2B5EF4-FFF2-40B4-BE49-F238E27FC236}">
                <a16:creationId xmlns:a16="http://schemas.microsoft.com/office/drawing/2014/main" id="{71845FFD-6B9A-4013-932A-5E4D7E849D10}"/>
              </a:ext>
            </a:extLst>
          </p:cNvPr>
          <p:cNvSpPr>
            <a:spLocks noGrp="1"/>
          </p:cNvSpPr>
          <p:nvPr>
            <p:ph type="title"/>
          </p:nvPr>
        </p:nvSpPr>
        <p:spPr>
          <a:xfrm>
            <a:off x="588263" y="4224580"/>
            <a:ext cx="11018520" cy="492443"/>
          </a:xfrm>
        </p:spPr>
        <p:txBody>
          <a:bodyPr/>
          <a:lstStyle>
            <a:lvl1pPr>
              <a:defRPr sz="3200">
                <a:solidFill>
                  <a:schemeClr val="tx1"/>
                </a:solidFill>
              </a:defRPr>
            </a:lvl1pPr>
          </a:lstStyle>
          <a:p>
            <a:r>
              <a:rPr lang="en-US"/>
              <a:t>Click to edit Master title style</a:t>
            </a:r>
          </a:p>
        </p:txBody>
      </p:sp>
      <p:sp>
        <p:nvSpPr>
          <p:cNvPr id="17" name="Text Placeholder 14">
            <a:extLst>
              <a:ext uri="{FF2B5EF4-FFF2-40B4-BE49-F238E27FC236}">
                <a16:creationId xmlns:a16="http://schemas.microsoft.com/office/drawing/2014/main" id="{0E9A2E28-037B-FA4D-ADDC-1AFA11D65CB2}"/>
              </a:ext>
            </a:extLst>
          </p:cNvPr>
          <p:cNvSpPr>
            <a:spLocks noGrp="1"/>
          </p:cNvSpPr>
          <p:nvPr>
            <p:ph type="body" sz="quarter" idx="13" hasCustomPrompt="1"/>
          </p:nvPr>
        </p:nvSpPr>
        <p:spPr>
          <a:xfrm>
            <a:off x="0" y="0"/>
            <a:ext cx="3788358" cy="446148"/>
          </a:xfrm>
          <a:gradFill flip="none" rotWithShape="1">
            <a:gsLst>
              <a:gs pos="0">
                <a:srgbClr val="000000"/>
              </a:gs>
              <a:gs pos="92000">
                <a:srgbClr val="000000"/>
              </a:gs>
              <a:gs pos="92000">
                <a:schemeClr val="accent1"/>
              </a:gs>
            </a:gsLst>
            <a:lin ang="16200000" scaled="1"/>
            <a:tileRect/>
          </a:gradFill>
        </p:spPr>
        <p:txBody>
          <a:bodyPr lIns="585216" tIns="91440" bIns="4572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6389" y="660508"/>
            <a:ext cx="11018520" cy="369332"/>
          </a:xfrm>
        </p:spPr>
        <p:txBody>
          <a:bodyPr/>
          <a:lstStyle>
            <a:lvl1pPr marL="0" indent="0">
              <a:buNone/>
              <a:tabLst/>
              <a:defRPr sz="2400">
                <a:solidFill>
                  <a:srgbClr val="000000"/>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
        <p:nvSpPr>
          <p:cNvPr id="19" name="Text Placeholder 3">
            <a:extLst>
              <a:ext uri="{FF2B5EF4-FFF2-40B4-BE49-F238E27FC236}">
                <a16:creationId xmlns:a16="http://schemas.microsoft.com/office/drawing/2014/main" id="{7B17F8BB-3610-1A4F-9E76-B12E706A5517}"/>
              </a:ext>
            </a:extLst>
          </p:cNvPr>
          <p:cNvSpPr>
            <a:spLocks noGrp="1"/>
          </p:cNvSpPr>
          <p:nvPr>
            <p:ph type="body" sz="quarter" idx="10" hasCustomPrompt="1"/>
          </p:nvPr>
        </p:nvSpPr>
        <p:spPr>
          <a:xfrm>
            <a:off x="591152" y="4996505"/>
            <a:ext cx="11018520" cy="369332"/>
          </a:xfrm>
        </p:spPr>
        <p:txBody>
          <a:bodyPr wrap="square">
            <a:spAutoFit/>
          </a:bodyPr>
          <a:lstStyle>
            <a:lvl1pPr marL="0" indent="0">
              <a:spcBef>
                <a:spcPts val="600"/>
              </a:spcBef>
              <a:spcAft>
                <a:spcPts val="0"/>
              </a:spcAft>
              <a:buNone/>
              <a:defRPr sz="2400">
                <a:solidFill>
                  <a:schemeClr val="tx1"/>
                </a:solidFill>
                <a:latin typeface="+mn-lt"/>
                <a:cs typeface="Segoe UI" panose="020B0502040204020203" pitchFamily="34" charset="0"/>
              </a:defRPr>
            </a:lvl1pPr>
            <a:lvl2pPr marL="228531" indent="0">
              <a:buNone/>
              <a:defRPr sz="240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Tree>
    <p:extLst>
      <p:ext uri="{BB962C8B-B14F-4D97-AF65-F5344CB8AC3E}">
        <p14:creationId xmlns:p14="http://schemas.microsoft.com/office/powerpoint/2010/main" val="717135895"/>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4" orient="horz" pos="2661">
          <p15:clr>
            <a:srgbClr val="5ACBF0"/>
          </p15:clr>
        </p15:guide>
        <p15:guide id="5" orient="horz" pos="3147">
          <p15:clr>
            <a:srgbClr val="5ACBF0"/>
          </p15:clr>
        </p15:guide>
        <p15:guide id="6" orient="horz" pos="419">
          <p15:clr>
            <a:srgbClr val="5ACBF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Code Right side">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82BB27-7DA5-4478-8C18-C1FFEE20AAC1}"/>
              </a:ext>
            </a:extLst>
          </p:cNvPr>
          <p:cNvSpPr>
            <a:spLocks noGrp="1"/>
          </p:cNvSpPr>
          <p:nvPr>
            <p:ph type="title" hasCustomPrompt="1"/>
          </p:nvPr>
        </p:nvSpPr>
        <p:spPr>
          <a:xfrm>
            <a:off x="588263" y="457200"/>
            <a:ext cx="4040887" cy="492443"/>
          </a:xfrm>
        </p:spPr>
        <p:txBody>
          <a:bodyPr/>
          <a:lstStyle>
            <a:lvl1pPr>
              <a:defRPr sz="3200">
                <a:solidFill>
                  <a:schemeClr val="tx1"/>
                </a:solidFill>
              </a:defRPr>
            </a:lvl1pPr>
          </a:lstStyle>
          <a:p>
            <a:r>
              <a:rPr lang="en-US"/>
              <a:t>Click to edit title</a:t>
            </a:r>
          </a:p>
        </p:txBody>
      </p:sp>
      <p:sp>
        <p:nvSpPr>
          <p:cNvPr id="12" name="Text Placeholder 3">
            <a:extLst>
              <a:ext uri="{FF2B5EF4-FFF2-40B4-BE49-F238E27FC236}">
                <a16:creationId xmlns:a16="http://schemas.microsoft.com/office/drawing/2014/main" id="{2BB818A5-4223-0847-B6E2-655C7DC7B6B4}"/>
              </a:ext>
            </a:extLst>
          </p:cNvPr>
          <p:cNvSpPr>
            <a:spLocks noGrp="1"/>
          </p:cNvSpPr>
          <p:nvPr>
            <p:ph type="body" sz="quarter" idx="10" hasCustomPrompt="1"/>
          </p:nvPr>
        </p:nvSpPr>
        <p:spPr>
          <a:xfrm>
            <a:off x="588965" y="1338139"/>
            <a:ext cx="4040185" cy="369332"/>
          </a:xfrm>
        </p:spPr>
        <p:txBody>
          <a:bodyPr wrap="square">
            <a:spAutoFit/>
          </a:bodyPr>
          <a:lstStyle>
            <a:lvl1pPr marL="0" indent="0">
              <a:lnSpc>
                <a:spcPct val="100000"/>
              </a:lnSpc>
              <a:spcBef>
                <a:spcPts val="600"/>
              </a:spcBef>
              <a:spcAft>
                <a:spcPts val="0"/>
              </a:spcAft>
              <a:buNone/>
              <a:defRPr sz="2400" b="0" i="0" baseline="0">
                <a:solidFill>
                  <a:schemeClr val="tx1"/>
                </a:solidFill>
                <a:latin typeface="Segoe UI" panose="020B0502040204020203" pitchFamily="34" charset="0"/>
                <a:cs typeface="Segoe UI" panose="020B0502040204020203" pitchFamily="34" charset="0"/>
              </a:defRPr>
            </a:lvl1pPr>
            <a:lvl2pPr marL="0" indent="0">
              <a:lnSpc>
                <a:spcPct val="100000"/>
              </a:lnSpc>
              <a:spcBef>
                <a:spcPts val="60"/>
              </a:spcBef>
              <a:spcAft>
                <a:spcPts val="60"/>
              </a:spcAft>
              <a:buNone/>
              <a:defRPr sz="2400" b="0" i="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
        <p:nvSpPr>
          <p:cNvPr id="3" name="Rectangle 2">
            <a:extLst>
              <a:ext uri="{FF2B5EF4-FFF2-40B4-BE49-F238E27FC236}">
                <a16:creationId xmlns:a16="http://schemas.microsoft.com/office/drawing/2014/main" id="{2316165A-5926-4F59-B348-996936FBB574}"/>
              </a:ext>
              <a:ext uri="{C183D7F6-B498-43B3-948B-1728B52AA6E4}">
                <adec:decorative xmlns:adec="http://schemas.microsoft.com/office/drawing/2017/decorative" val="1"/>
              </a:ext>
            </a:extLst>
          </p:cNvPr>
          <p:cNvSpPr/>
          <p:nvPr/>
        </p:nvSpPr>
        <p:spPr bwMode="auto">
          <a:xfrm>
            <a:off x="5205984" y="0"/>
            <a:ext cx="6986016" cy="685800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19" name="Text Placeholder 14">
            <a:extLst>
              <a:ext uri="{FF2B5EF4-FFF2-40B4-BE49-F238E27FC236}">
                <a16:creationId xmlns:a16="http://schemas.microsoft.com/office/drawing/2014/main" id="{0D599919-A8E3-4D2B-86CF-50C6704F17D5}"/>
              </a:ext>
            </a:extLst>
          </p:cNvPr>
          <p:cNvSpPr>
            <a:spLocks noGrp="1"/>
          </p:cNvSpPr>
          <p:nvPr>
            <p:ph type="body" sz="quarter" idx="13" hasCustomPrompt="1"/>
          </p:nvPr>
        </p:nvSpPr>
        <p:spPr>
          <a:xfrm>
            <a:off x="5211763" y="0"/>
            <a:ext cx="3788358" cy="492314"/>
          </a:xfrm>
          <a:gradFill flip="none" rotWithShape="1">
            <a:gsLst>
              <a:gs pos="0">
                <a:srgbClr val="000000"/>
              </a:gs>
              <a:gs pos="99000">
                <a:srgbClr val="000000"/>
              </a:gs>
              <a:gs pos="99000">
                <a:schemeClr val="accent1"/>
              </a:gs>
            </a:gsLst>
            <a:lin ang="10800000" scaled="1"/>
            <a:tileRect/>
          </a:gradFill>
        </p:spPr>
        <p:txBody>
          <a:bodyPr lIns="585216" tIns="91440" bIns="9144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00725" y="709187"/>
            <a:ext cx="5801961" cy="369332"/>
          </a:xfrm>
        </p:spPr>
        <p:txBody>
          <a:bodyPr/>
          <a:lstStyle>
            <a:lvl1pPr marL="0" indent="0">
              <a:buNone/>
              <a:tabLst/>
              <a:defRPr sz="2400">
                <a:solidFill>
                  <a:srgbClr val="2F2F2F"/>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Tree>
    <p:extLst>
      <p:ext uri="{BB962C8B-B14F-4D97-AF65-F5344CB8AC3E}">
        <p14:creationId xmlns:p14="http://schemas.microsoft.com/office/powerpoint/2010/main" val="3138030848"/>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2" orient="horz" pos="445">
          <p15:clr>
            <a:srgbClr val="5ACBF0"/>
          </p15:clr>
        </p15:guide>
        <p15:guide id="4" orient="horz" pos="843">
          <p15:clr>
            <a:srgbClr val="5ACBF0"/>
          </p15:clr>
        </p15:guide>
        <p15:guide id="7" pos="3283">
          <p15:clr>
            <a:srgbClr val="5ACBF0"/>
          </p15:clr>
        </p15:guide>
        <p15:guide id="8" pos="3654">
          <p15:clr>
            <a:srgbClr val="5ACBF0"/>
          </p15:clr>
        </p15:guide>
        <p15:guide id="9" pos="2916">
          <p15:clr>
            <a:srgbClr val="5ACBF0"/>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Code Left sde">
    <p:bg>
      <p:bgPr>
        <a:solidFill>
          <a:schemeClr val="bg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316165A-5926-4F59-B348-996936FBB574}"/>
              </a:ext>
              <a:ext uri="{C183D7F6-B498-43B3-948B-1728B52AA6E4}">
                <adec:decorative xmlns:adec="http://schemas.microsoft.com/office/drawing/2017/decorative" val="1"/>
              </a:ext>
            </a:extLst>
          </p:cNvPr>
          <p:cNvSpPr/>
          <p:nvPr/>
        </p:nvSpPr>
        <p:spPr bwMode="auto">
          <a:xfrm>
            <a:off x="-2" y="0"/>
            <a:ext cx="6986016" cy="6858000"/>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solidFill>
                <a:srgbClr val="FFFFFF"/>
              </a:solidFill>
              <a:ea typeface="Segoe UI" pitchFamily="34" charset="0"/>
              <a:cs typeface="Segoe UI" pitchFamily="34" charset="0"/>
            </a:endParaRPr>
          </a:p>
        </p:txBody>
      </p:sp>
      <p:sp>
        <p:nvSpPr>
          <p:cNvPr id="2" name="Title 1">
            <a:extLst>
              <a:ext uri="{FF2B5EF4-FFF2-40B4-BE49-F238E27FC236}">
                <a16:creationId xmlns:a16="http://schemas.microsoft.com/office/drawing/2014/main" id="{6BB14A7D-C409-4A7C-9D82-A2E5DBB8AB72}"/>
              </a:ext>
            </a:extLst>
          </p:cNvPr>
          <p:cNvSpPr>
            <a:spLocks noGrp="1"/>
          </p:cNvSpPr>
          <p:nvPr>
            <p:ph type="title" hasCustomPrompt="1"/>
          </p:nvPr>
        </p:nvSpPr>
        <p:spPr>
          <a:xfrm>
            <a:off x="7575549" y="457200"/>
            <a:ext cx="4031233" cy="492443"/>
          </a:xfrm>
        </p:spPr>
        <p:txBody>
          <a:bodyPr/>
          <a:lstStyle>
            <a:lvl1pPr>
              <a:defRPr sz="3200">
                <a:solidFill>
                  <a:schemeClr val="tx1"/>
                </a:solidFill>
              </a:defRPr>
            </a:lvl1pPr>
          </a:lstStyle>
          <a:p>
            <a:r>
              <a:rPr lang="en-US"/>
              <a:t>Click to edit title</a:t>
            </a:r>
          </a:p>
        </p:txBody>
      </p:sp>
      <p:sp>
        <p:nvSpPr>
          <p:cNvPr id="19" name="Text Placeholder 14">
            <a:extLst>
              <a:ext uri="{FF2B5EF4-FFF2-40B4-BE49-F238E27FC236}">
                <a16:creationId xmlns:a16="http://schemas.microsoft.com/office/drawing/2014/main" id="{0D599919-A8E3-4D2B-86CF-50C6704F17D5}"/>
              </a:ext>
            </a:extLst>
          </p:cNvPr>
          <p:cNvSpPr>
            <a:spLocks noGrp="1"/>
          </p:cNvSpPr>
          <p:nvPr>
            <p:ph type="body" sz="quarter" idx="13" hasCustomPrompt="1"/>
          </p:nvPr>
        </p:nvSpPr>
        <p:spPr>
          <a:xfrm>
            <a:off x="-1" y="0"/>
            <a:ext cx="3788358" cy="492314"/>
          </a:xfrm>
          <a:gradFill flip="none" rotWithShape="1">
            <a:gsLst>
              <a:gs pos="0">
                <a:srgbClr val="000000"/>
              </a:gs>
              <a:gs pos="99000">
                <a:srgbClr val="000000"/>
              </a:gs>
              <a:gs pos="99000">
                <a:schemeClr val="accent1"/>
              </a:gs>
            </a:gsLst>
            <a:lin ang="10800000" scaled="1"/>
            <a:tileRect/>
          </a:gradFill>
        </p:spPr>
        <p:txBody>
          <a:bodyPr lIns="585216" tIns="91440" bIns="91440"/>
          <a:lstStyle>
            <a:lvl1pPr marL="0" indent="0">
              <a:buNone/>
              <a:defRPr sz="1999">
                <a:solidFill>
                  <a:srgbClr val="FFFFFF"/>
                </a:solidFill>
                <a:latin typeface="+mj-lt"/>
              </a:defRPr>
            </a:lvl1pPr>
          </a:lstStyle>
          <a:p>
            <a:pPr lvl="0"/>
            <a:r>
              <a:rPr lang="en-US"/>
              <a:t>Click to enter title</a:t>
            </a:r>
          </a:p>
        </p:txBody>
      </p:sp>
      <p:sp>
        <p:nvSpPr>
          <p:cNvPr id="13" name="Text Placeholder 4" descr="This layout should only be used for developer code. The font used is a monospace font which is ideal for showing code.">
            <a:extLst>
              <a:ext uri="{FF2B5EF4-FFF2-40B4-BE49-F238E27FC236}">
                <a16:creationId xmlns:a16="http://schemas.microsoft.com/office/drawing/2014/main" id="{47501FD0-A948-CC48-8B11-3BD4F2AE4E8F}"/>
              </a:ext>
            </a:extLst>
          </p:cNvPr>
          <p:cNvSpPr>
            <a:spLocks noGrp="1"/>
          </p:cNvSpPr>
          <p:nvPr>
            <p:ph type="body" sz="quarter" idx="11" hasCustomPrompt="1"/>
          </p:nvPr>
        </p:nvSpPr>
        <p:spPr>
          <a:xfrm>
            <a:off x="584199" y="706011"/>
            <a:ext cx="5819775" cy="369332"/>
          </a:xfrm>
        </p:spPr>
        <p:txBody>
          <a:bodyPr/>
          <a:lstStyle>
            <a:lvl1pPr marL="0" indent="0">
              <a:buNone/>
              <a:defRPr sz="2400">
                <a:solidFill>
                  <a:srgbClr val="2F2F2F"/>
                </a:solidFill>
                <a:latin typeface="Consolas" panose="020B0609020204030204" pitchFamily="49" charset="0"/>
                <a:cs typeface="Consolas" panose="020B0609020204030204" pitchFamily="49" charset="0"/>
              </a:defRPr>
            </a:lvl1pPr>
            <a:lvl2pPr marL="346449" indent="0">
              <a:buNone/>
              <a:defRPr sz="23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432" indent="0">
              <a:buNone/>
              <a:defRPr sz="19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319"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682" indent="0">
              <a:buNone/>
              <a:defRPr sz="1799">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Click to edit or paste code</a:t>
            </a:r>
          </a:p>
        </p:txBody>
      </p:sp>
      <p:sp>
        <p:nvSpPr>
          <p:cNvPr id="12" name="Text Placeholder 3">
            <a:extLst>
              <a:ext uri="{FF2B5EF4-FFF2-40B4-BE49-F238E27FC236}">
                <a16:creationId xmlns:a16="http://schemas.microsoft.com/office/drawing/2014/main" id="{2BB818A5-4223-0847-B6E2-655C7DC7B6B4}"/>
              </a:ext>
            </a:extLst>
          </p:cNvPr>
          <p:cNvSpPr>
            <a:spLocks noGrp="1"/>
          </p:cNvSpPr>
          <p:nvPr>
            <p:ph type="body" sz="quarter" idx="10" hasCustomPrompt="1"/>
          </p:nvPr>
        </p:nvSpPr>
        <p:spPr>
          <a:xfrm>
            <a:off x="7575550" y="1336675"/>
            <a:ext cx="4033838" cy="369332"/>
          </a:xfrm>
        </p:spPr>
        <p:txBody>
          <a:bodyPr wrap="square">
            <a:spAutoFit/>
          </a:bodyPr>
          <a:lstStyle>
            <a:lvl1pPr marL="0" indent="0">
              <a:lnSpc>
                <a:spcPct val="100000"/>
              </a:lnSpc>
              <a:spcBef>
                <a:spcPts val="600"/>
              </a:spcBef>
              <a:spcAft>
                <a:spcPts val="0"/>
              </a:spcAft>
              <a:buNone/>
              <a:defRPr sz="2400" b="0" i="0" baseline="0">
                <a:solidFill>
                  <a:schemeClr val="tx1"/>
                </a:solidFill>
                <a:latin typeface="Segoe UI" panose="020B0502040204020203" pitchFamily="34" charset="0"/>
                <a:cs typeface="Segoe UI" panose="020B0502040204020203" pitchFamily="34" charset="0"/>
              </a:defRPr>
            </a:lvl1pPr>
            <a:lvl2pPr marL="0" indent="0">
              <a:lnSpc>
                <a:spcPct val="100000"/>
              </a:lnSpc>
              <a:spcBef>
                <a:spcPts val="60"/>
              </a:spcBef>
              <a:spcAft>
                <a:spcPts val="60"/>
              </a:spcAft>
              <a:buNone/>
              <a:defRPr sz="2400" b="0" i="0">
                <a:solidFill>
                  <a:srgbClr val="2F2F2F"/>
                </a:solidFill>
                <a:latin typeface="Segoe UI" panose="020B0502040204020203" pitchFamily="34" charset="0"/>
                <a:cs typeface="Segoe UI" panose="020B0502040204020203" pitchFamily="34" charset="0"/>
              </a:defRPr>
            </a:lvl2pPr>
            <a:lvl3pPr marL="457063" indent="0">
              <a:buNone/>
              <a:defRPr/>
            </a:lvl3pPr>
            <a:lvl4pPr marL="685594" indent="0">
              <a:buNone/>
              <a:defRPr/>
            </a:lvl4pPr>
            <a:lvl5pPr marL="914126" indent="0">
              <a:buNone/>
              <a:defRPr/>
            </a:lvl5pPr>
          </a:lstStyle>
          <a:p>
            <a:pPr lvl="0"/>
            <a:r>
              <a:rPr lang="en-US"/>
              <a:t>Click to edit text</a:t>
            </a:r>
          </a:p>
        </p:txBody>
      </p:sp>
    </p:spTree>
    <p:extLst>
      <p:ext uri="{BB962C8B-B14F-4D97-AF65-F5344CB8AC3E}">
        <p14:creationId xmlns:p14="http://schemas.microsoft.com/office/powerpoint/2010/main" val="2453381747"/>
      </p:ext>
    </p:extLst>
  </p:cSld>
  <p:clrMapOvr>
    <a:overrideClrMapping bg1="lt1" tx1="dk1" bg2="lt2" tx2="dk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288">
          <p15:clr>
            <a:srgbClr val="5ACBF0"/>
          </p15:clr>
        </p15:guide>
        <p15:guide id="2" orient="horz" pos="436">
          <p15:clr>
            <a:srgbClr val="5ACBF0"/>
          </p15:clr>
        </p15:guide>
        <p15:guide id="4" orient="horz" pos="839">
          <p15:clr>
            <a:srgbClr val="5ACBF0"/>
          </p15:clr>
        </p15:guide>
        <p15:guide id="6" pos="4402">
          <p15:clr>
            <a:srgbClr val="5ACBF0"/>
          </p15:clr>
        </p15:guide>
        <p15:guide id="7" pos="4034">
          <p15:clr>
            <a:srgbClr val="5ACBF0"/>
          </p15:clr>
        </p15:guide>
        <p15:guide id="8" pos="4772">
          <p15:clr>
            <a:srgbClr val="5ACBF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Demo slide">
    <p:bg>
      <p:bgPr>
        <a:solidFill>
          <a:srgbClr val="70257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2977823"/>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rgbClr val="FFB3BB"/>
                </a:solidFill>
                <a:effectLst/>
                <a:latin typeface="+mj-lt"/>
                <a:ea typeface="+mn-ea"/>
                <a:cs typeface="Segoe UI" pitchFamily="34" charset="0"/>
              </a:defRPr>
            </a:lvl1pPr>
          </a:lstStyle>
          <a:p>
            <a:r>
              <a:rPr lang="en-US"/>
              <a:t>Demo title</a:t>
            </a:r>
          </a:p>
        </p:txBody>
      </p:sp>
      <p:sp>
        <p:nvSpPr>
          <p:cNvPr id="5" name="Text Placeholder 4"/>
          <p:cNvSpPr>
            <a:spLocks noGrp="1"/>
          </p:cNvSpPr>
          <p:nvPr>
            <p:ph type="body" sz="quarter" idx="12" hasCustomPrompt="1"/>
          </p:nvPr>
        </p:nvSpPr>
        <p:spPr>
          <a:xfrm>
            <a:off x="585216" y="3977319"/>
            <a:ext cx="9144000" cy="307777"/>
          </a:xfrm>
          <a:noFill/>
        </p:spPr>
        <p:txBody>
          <a:bodyPr lIns="0" tIns="0" rIns="0" bIns="0">
            <a:spAutoFit/>
          </a:bodyPr>
          <a:lstStyle>
            <a:lvl1pPr marL="0" indent="0">
              <a:spcBef>
                <a:spcPts val="0"/>
              </a:spcBef>
              <a:spcAft>
                <a:spcPts val="0"/>
              </a:spcAft>
              <a:buFont typeface="Arial" panose="020B0604020202020204" pitchFamily="34" charset="0"/>
              <a:buNone/>
              <a:defRPr sz="2000" spc="0" baseline="0">
                <a:solidFill>
                  <a:schemeClr val="tx1"/>
                </a:solidFill>
                <a:latin typeface="+mn-lt"/>
              </a:defRPr>
            </a:lvl1pPr>
          </a:lstStyle>
          <a:p>
            <a:pPr lvl="0"/>
            <a:r>
              <a:rPr lang="en-US"/>
              <a:t>Speaker name</a:t>
            </a:r>
          </a:p>
        </p:txBody>
      </p:sp>
    </p:spTree>
    <p:extLst>
      <p:ext uri="{BB962C8B-B14F-4D97-AF65-F5344CB8AC3E}">
        <p14:creationId xmlns:p14="http://schemas.microsoft.com/office/powerpoint/2010/main" val="40707530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guide id="4" orient="horz" pos="2505">
          <p15:clr>
            <a:srgbClr val="5ACBF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Demo slide 2">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2977823"/>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chemeClr val="tx1"/>
                </a:solidFill>
                <a:effectLst/>
                <a:latin typeface="+mj-lt"/>
                <a:ea typeface="+mn-ea"/>
                <a:cs typeface="Segoe UI" pitchFamily="34" charset="0"/>
              </a:defRPr>
            </a:lvl1pPr>
          </a:lstStyle>
          <a:p>
            <a:r>
              <a:rPr lang="en-US"/>
              <a:t>Demo title</a:t>
            </a:r>
          </a:p>
        </p:txBody>
      </p:sp>
      <p:sp>
        <p:nvSpPr>
          <p:cNvPr id="5" name="Text Placeholder 4"/>
          <p:cNvSpPr>
            <a:spLocks noGrp="1"/>
          </p:cNvSpPr>
          <p:nvPr>
            <p:ph type="body" sz="quarter" idx="12" hasCustomPrompt="1"/>
          </p:nvPr>
        </p:nvSpPr>
        <p:spPr>
          <a:xfrm>
            <a:off x="585216" y="3977319"/>
            <a:ext cx="9144000" cy="307777"/>
          </a:xfrm>
          <a:noFill/>
        </p:spPr>
        <p:txBody>
          <a:bodyPr lIns="0" tIns="0" rIns="0" bIns="0">
            <a:spAutoFit/>
          </a:bodyPr>
          <a:lstStyle>
            <a:lvl1pPr marL="0" indent="0">
              <a:spcBef>
                <a:spcPts val="0"/>
              </a:spcBef>
              <a:spcAft>
                <a:spcPts val="0"/>
              </a:spcAft>
              <a:buFont typeface="Arial" panose="020B0604020202020204" pitchFamily="34" charset="0"/>
              <a:buNone/>
              <a:defRPr sz="2000" spc="0" baseline="0">
                <a:solidFill>
                  <a:schemeClr val="tx1"/>
                </a:solidFill>
                <a:latin typeface="+mn-lt"/>
              </a:defRPr>
            </a:lvl1pPr>
          </a:lstStyle>
          <a:p>
            <a:pPr lvl="0"/>
            <a:r>
              <a:rPr lang="en-US"/>
              <a:t>Speaker name</a:t>
            </a:r>
          </a:p>
        </p:txBody>
      </p:sp>
    </p:spTree>
    <p:extLst>
      <p:ext uri="{BB962C8B-B14F-4D97-AF65-F5344CB8AC3E}">
        <p14:creationId xmlns:p14="http://schemas.microsoft.com/office/powerpoint/2010/main" val="413321332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guide id="4" orient="horz" pos="2505">
          <p15:clr>
            <a:srgbClr val="5ACBF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Section Title">
    <p:bg>
      <p:bgPr>
        <a:solidFill>
          <a:srgbClr val="70257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2980408"/>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rgbClr val="FFB3BB"/>
                </a:solidFill>
                <a:effectLst/>
                <a:latin typeface="+mj-lt"/>
                <a:ea typeface="+mn-ea"/>
                <a:cs typeface="Segoe UI" pitchFamily="34" charset="0"/>
              </a:defRPr>
            </a:lvl1pPr>
          </a:lstStyle>
          <a:p>
            <a:r>
              <a:rPr lang="en-US"/>
              <a:t>Section title</a:t>
            </a:r>
          </a:p>
        </p:txBody>
      </p:sp>
    </p:spTree>
    <p:extLst>
      <p:ext uri="{BB962C8B-B14F-4D97-AF65-F5344CB8AC3E}">
        <p14:creationId xmlns:p14="http://schemas.microsoft.com/office/powerpoint/2010/main" val="366685577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27">
          <p15:clr>
            <a:srgbClr val="5ACBF0"/>
          </p15:clr>
        </p15:guide>
        <p15:guide id="3" orient="horz" pos="1911">
          <p15:clr>
            <a:srgbClr val="5ACBF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7BAEBA-B067-4BF5-BCF0-9FA2C0DDC12C}"/>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5422637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Section Title 2">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2980408"/>
            <a:ext cx="9144000" cy="553998"/>
          </a:xfrm>
          <a:noFill/>
        </p:spPr>
        <p:txBody>
          <a:bodyPr lIns="0" tIns="0" rIns="0" bIns="0" anchor="b" anchorCtr="0">
            <a:spAutoFit/>
          </a:bodyPr>
          <a:lstStyle>
            <a:lvl1pPr algn="l" defTabSz="932742" rtl="0" eaLnBrk="1" latinLnBrk="0" hangingPunct="1">
              <a:lnSpc>
                <a:spcPct val="90000"/>
              </a:lnSpc>
              <a:spcBef>
                <a:spcPct val="0"/>
              </a:spcBef>
              <a:buNone/>
              <a:defRPr lang="en-US" sz="4000" b="0" kern="1200" cap="none" spc="-50" baseline="0" dirty="0">
                <a:ln w="3175">
                  <a:noFill/>
                </a:ln>
                <a:solidFill>
                  <a:schemeClr val="tx1"/>
                </a:solidFill>
                <a:effectLst/>
                <a:latin typeface="+mj-lt"/>
                <a:ea typeface="+mn-ea"/>
                <a:cs typeface="Segoe UI" pitchFamily="34" charset="0"/>
              </a:defRPr>
            </a:lvl1pPr>
          </a:lstStyle>
          <a:p>
            <a:r>
              <a:rPr lang="en-US"/>
              <a:t>Section title</a:t>
            </a:r>
          </a:p>
        </p:txBody>
      </p:sp>
    </p:spTree>
    <p:extLst>
      <p:ext uri="{BB962C8B-B14F-4D97-AF65-F5344CB8AC3E}">
        <p14:creationId xmlns:p14="http://schemas.microsoft.com/office/powerpoint/2010/main" val="357422225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6135">
          <p15:clr>
            <a:srgbClr val="5ACBF0"/>
          </p15:clr>
        </p15:guide>
        <p15:guide id="3" orient="horz" pos="1910">
          <p15:clr>
            <a:srgbClr val="5ACBF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62825971"/>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61">
          <p15:clr>
            <a:srgbClr val="A4A3A4"/>
          </p15:clr>
        </p15:guide>
        <p15:guide id="15" pos="3348">
          <p15:clr>
            <a:srgbClr val="A4A3A4"/>
          </p15:clr>
        </p15:guide>
        <p15:guide id="16" pos="3754">
          <p15:clr>
            <a:srgbClr val="A4A3A4"/>
          </p15:clr>
        </p15:guide>
        <p15:guide id="17" pos="3931">
          <p15:clr>
            <a:srgbClr val="A4A3A4"/>
          </p15:clr>
        </p15:guide>
        <p15:guide id="18" pos="4342">
          <p15:clr>
            <a:srgbClr val="A4A3A4"/>
          </p15:clr>
        </p15:guide>
        <p15:guide id="19" pos="4531">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Blank 2">
    <p:bg>
      <p:bgPr>
        <a:solidFill>
          <a:srgbClr val="70257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9465666"/>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Closing logo slide">
    <p:bg>
      <p:bgPr>
        <a:solidFill>
          <a:srgbClr val="702573"/>
        </a:solidFill>
        <a:effectLst/>
      </p:bgPr>
    </p:bg>
    <p:spTree>
      <p:nvGrpSpPr>
        <p:cNvPr id="1" name=""/>
        <p:cNvGrpSpPr/>
        <p:nvPr/>
      </p:nvGrpSpPr>
      <p:grpSpPr>
        <a:xfrm>
          <a:off x="0" y="0"/>
          <a:ext cx="0" cy="0"/>
          <a:chOff x="0" y="0"/>
          <a:chExt cx="0" cy="0"/>
        </a:xfrm>
      </p:grpSpPr>
      <p:sp>
        <p:nvSpPr>
          <p:cNvPr id="2" name="Text Box 3" descr="This is a copyright notice that should be included on the final slide."/>
          <p:cNvSpPr txBox="1">
            <a:spLocks noChangeArrowheads="1"/>
          </p:cNvSpPr>
          <p:nvPr/>
        </p:nvSpPr>
        <p:spPr bwMode="blackWhite">
          <a:xfrm>
            <a:off x="584200" y="6161316"/>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90" eaLnBrk="0" hangingPunct="0"/>
            <a:r>
              <a:rPr lang="en-US" sz="700">
                <a:solidFill>
                  <a:schemeClr val="tx1"/>
                </a:solidFill>
                <a:cs typeface="Segoe UI" pitchFamily="34" charset="0"/>
              </a:rPr>
              <a:t>© Copyright Microsoft Corporation. All rights reserved. </a:t>
            </a:r>
          </a:p>
        </p:txBody>
      </p:sp>
      <p:pic>
        <p:nvPicPr>
          <p:cNvPr id="5" name="MS logo white - EMF" descr="Microsoft logo white text version">
            <a:extLst>
              <a:ext uri="{FF2B5EF4-FFF2-40B4-BE49-F238E27FC236}">
                <a16:creationId xmlns:a16="http://schemas.microsoft.com/office/drawing/2014/main" id="{70D3778F-A717-44C8-9013-FF206B15DD6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245" cy="292608"/>
          </a:xfrm>
          <a:prstGeom prst="rect">
            <a:avLst/>
          </a:prstGeom>
        </p:spPr>
      </p:pic>
    </p:spTree>
    <p:extLst>
      <p:ext uri="{BB962C8B-B14F-4D97-AF65-F5344CB8AC3E}">
        <p14:creationId xmlns:p14="http://schemas.microsoft.com/office/powerpoint/2010/main" val="414022093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Black Notes slide Layout">
    <p:bg bwMode="gray">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bwMode="white"/>
        <p:txBody>
          <a:bodyPr/>
          <a:lstStyle>
            <a:lvl1pPr>
              <a:defRPr b="0">
                <a:solidFill>
                  <a:schemeClr val="tx1"/>
                </a:solidFill>
                <a:latin typeface="Segoe UI" pitchFamily="34" charset="0"/>
                <a:ea typeface="Segoe UI" pitchFamily="34" charset="0"/>
                <a:cs typeface="Segoe UI" pitchFamily="34" charset="0"/>
              </a:defRPr>
            </a:lvl1pPr>
          </a:lstStyle>
          <a:p>
            <a:r>
              <a:rPr lang="en-US"/>
              <a:t>Click to edit Master title style</a:t>
            </a:r>
          </a:p>
        </p:txBody>
      </p:sp>
      <p:sp>
        <p:nvSpPr>
          <p:cNvPr id="5" name="Text Placeholder 4">
            <a:extLst>
              <a:ext uri="{FF2B5EF4-FFF2-40B4-BE49-F238E27FC236}">
                <a16:creationId xmlns:a16="http://schemas.microsoft.com/office/drawing/2014/main" id="{F4B6606D-2DF9-48CD-BBE9-B751BF55CD2B}"/>
              </a:ext>
            </a:extLst>
          </p:cNvPr>
          <p:cNvSpPr>
            <a:spLocks noGrp="1"/>
          </p:cNvSpPr>
          <p:nvPr>
            <p:ph type="body" sz="quarter" idx="12"/>
          </p:nvPr>
        </p:nvSpPr>
        <p:spPr bwMode="white">
          <a:xfrm>
            <a:off x="584200" y="1436688"/>
            <a:ext cx="11018838" cy="2215991"/>
          </a:xfrm>
        </p:spPr>
        <p:txBody>
          <a:bodyPr>
            <a:spAutoFit/>
          </a:bodyPr>
          <a:lstStyle>
            <a:lvl1pPr>
              <a:defRPr sz="3600">
                <a:latin typeface="+mn-lt"/>
              </a:defRPr>
            </a:lvl1pPr>
            <a:lvl2pPr>
              <a:defRPr sz="2800">
                <a:latin typeface="+mn-lt"/>
              </a:defRPr>
            </a:lvl2pPr>
            <a:lvl3pPr>
              <a:defRPr sz="2400">
                <a:latin typeface="+mn-lt"/>
              </a:defRPr>
            </a:lvl3pPr>
            <a:lvl4pPr>
              <a:defRPr sz="2000">
                <a:latin typeface="+mn-lt"/>
              </a:defRPr>
            </a:lvl4pPr>
            <a:lvl5pPr>
              <a:defRPr sz="1800">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Next slide"/>
          <p:cNvSpPr>
            <a:spLocks noGrp="1"/>
          </p:cNvSpPr>
          <p:nvPr>
            <p:ph type="body" sz="quarter" idx="11" hasCustomPrompt="1"/>
          </p:nvPr>
        </p:nvSpPr>
        <p:spPr>
          <a:xfrm>
            <a:off x="1" y="6269038"/>
            <a:ext cx="12192001" cy="588963"/>
          </a:xfrm>
          <a:prstGeom prst="rect">
            <a:avLst/>
          </a:prstGeom>
          <a:solidFill>
            <a:srgbClr val="FFFF99"/>
          </a:solidFill>
        </p:spPr>
        <p:txBody>
          <a:bodyPr wrap="square" lIns="155457" tIns="77729" rIns="155457" bIns="45720" anchor="b" anchorCtr="0">
            <a:noAutofit/>
          </a:bodyPr>
          <a:lstStyle>
            <a:lvl1pPr algn="r">
              <a:buFont typeface="Arial" pitchFamily="34" charset="0"/>
              <a:buNone/>
              <a:defRPr sz="3700" spc="-51" baseline="0">
                <a:solidFill>
                  <a:srgbClr val="000000"/>
                </a:solidFill>
                <a:effectLst/>
                <a:latin typeface="Segoe UI" pitchFamily="34" charset="0"/>
                <a:ea typeface="Segoe UI" pitchFamily="34" charset="0"/>
                <a:cs typeface="Segoe UI" pitchFamily="34" charset="0"/>
              </a:defRPr>
            </a:lvl1pPr>
          </a:lstStyle>
          <a:p>
            <a:pPr lvl="0"/>
            <a:r>
              <a:rPr lang="en-US"/>
              <a:t>Next:</a:t>
            </a:r>
          </a:p>
        </p:txBody>
      </p:sp>
    </p:spTree>
    <p:extLst>
      <p:ext uri="{BB962C8B-B14F-4D97-AF65-F5344CB8AC3E}">
        <p14:creationId xmlns:p14="http://schemas.microsoft.com/office/powerpoint/2010/main" val="852279023"/>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1" orient="horz" pos="904">
          <p15:clr>
            <a:srgbClr val="5ACBF0"/>
          </p15:clr>
        </p15:guide>
        <p15:guide id="2" orient="horz" pos="288">
          <p15:clr>
            <a:srgbClr val="5ACBF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Walkin">
    <p:bg>
      <p:bgPr>
        <a:solidFill>
          <a:srgbClr val="702573"/>
        </a:solidFill>
        <a:effectLst/>
      </p:bgPr>
    </p:bg>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0933A29F-32C8-3D72-CB23-40801C10530D}"/>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24" name="MS logo gray - EMF" descr="Microsoft logo, gray text version">
            <a:extLst>
              <a:ext uri="{FF2B5EF4-FFF2-40B4-BE49-F238E27FC236}">
                <a16:creationId xmlns:a16="http://schemas.microsoft.com/office/drawing/2014/main" id="{8685BD4B-3E62-146E-1EFC-ABCD9A7D250E}"/>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grpSp>
        <p:nvGrpSpPr>
          <p:cNvPr id="25" name="Graphic 5">
            <a:extLst>
              <a:ext uri="{FF2B5EF4-FFF2-40B4-BE49-F238E27FC236}">
                <a16:creationId xmlns:a16="http://schemas.microsoft.com/office/drawing/2014/main" id="{9869975B-4CD3-58FC-DAC0-997A12E9C564}"/>
              </a:ext>
            </a:extLst>
          </p:cNvPr>
          <p:cNvGrpSpPr/>
          <p:nvPr userDrawn="1"/>
        </p:nvGrpSpPr>
        <p:grpSpPr>
          <a:xfrm>
            <a:off x="587450" y="2711278"/>
            <a:ext cx="3247665" cy="1627506"/>
            <a:chOff x="587450" y="2711278"/>
            <a:chExt cx="3247665" cy="1627506"/>
          </a:xfrm>
          <a:gradFill>
            <a:gsLst>
              <a:gs pos="36000">
                <a:srgbClr val="D33244"/>
              </a:gs>
              <a:gs pos="85000">
                <a:srgbClr val="AC35AE"/>
              </a:gs>
            </a:gsLst>
            <a:lin ang="13200000" scaled="0"/>
          </a:gradFill>
        </p:grpSpPr>
        <p:sp>
          <p:nvSpPr>
            <p:cNvPr id="26" name="Freeform: Shape 25">
              <a:extLst>
                <a:ext uri="{FF2B5EF4-FFF2-40B4-BE49-F238E27FC236}">
                  <a16:creationId xmlns:a16="http://schemas.microsoft.com/office/drawing/2014/main" id="{A6DA114E-892D-2154-5D64-D124E6E3C80F}"/>
                </a:ext>
              </a:extLst>
            </p:cNvPr>
            <p:cNvSpPr/>
            <p:nvPr/>
          </p:nvSpPr>
          <p:spPr>
            <a:xfrm>
              <a:off x="587932" y="2753201"/>
              <a:ext cx="615826" cy="573663"/>
            </a:xfrm>
            <a:custGeom>
              <a:avLst/>
              <a:gdLst>
                <a:gd name="connsiteX0" fmla="*/ 615826 w 615826"/>
                <a:gd name="connsiteY0" fmla="*/ 573663 h 573663"/>
                <a:gd name="connsiteX1" fmla="*/ 521380 w 615826"/>
                <a:gd name="connsiteY1" fmla="*/ 573663 h 573663"/>
                <a:gd name="connsiteX2" fmla="*/ 521380 w 615826"/>
                <a:gd name="connsiteY2" fmla="*/ 202384 h 573663"/>
                <a:gd name="connsiteX3" fmla="*/ 526922 w 615826"/>
                <a:gd name="connsiteY3" fmla="*/ 90832 h 573663"/>
                <a:gd name="connsiteX4" fmla="*/ 525356 w 615826"/>
                <a:gd name="connsiteY4" fmla="*/ 90832 h 573663"/>
                <a:gd name="connsiteX5" fmla="*/ 509816 w 615826"/>
                <a:gd name="connsiteY5" fmla="*/ 144801 h 573663"/>
                <a:gd name="connsiteX6" fmla="*/ 338632 w 615826"/>
                <a:gd name="connsiteY6" fmla="*/ 573663 h 573663"/>
                <a:gd name="connsiteX7" fmla="*/ 272978 w 615826"/>
                <a:gd name="connsiteY7" fmla="*/ 573663 h 573663"/>
                <a:gd name="connsiteX8" fmla="*/ 101433 w 615826"/>
                <a:gd name="connsiteY8" fmla="*/ 148054 h 573663"/>
                <a:gd name="connsiteX9" fmla="*/ 86254 w 615826"/>
                <a:gd name="connsiteY9" fmla="*/ 90832 h 573663"/>
                <a:gd name="connsiteX10" fmla="*/ 84688 w 615826"/>
                <a:gd name="connsiteY10" fmla="*/ 90832 h 573663"/>
                <a:gd name="connsiteX11" fmla="*/ 87941 w 615826"/>
                <a:gd name="connsiteY11" fmla="*/ 203228 h 573663"/>
                <a:gd name="connsiteX12" fmla="*/ 87941 w 615826"/>
                <a:gd name="connsiteY12" fmla="*/ 573663 h 573663"/>
                <a:gd name="connsiteX13" fmla="*/ 0 w 615826"/>
                <a:gd name="connsiteY13" fmla="*/ 573663 h 573663"/>
                <a:gd name="connsiteX14" fmla="*/ 0 w 615826"/>
                <a:gd name="connsiteY14" fmla="*/ 0 h 573663"/>
                <a:gd name="connsiteX15" fmla="*/ 133959 w 615826"/>
                <a:gd name="connsiteY15" fmla="*/ 0 h 573663"/>
                <a:gd name="connsiteX16" fmla="*/ 284784 w 615826"/>
                <a:gd name="connsiteY16" fmla="*/ 382000 h 573663"/>
                <a:gd name="connsiteX17" fmla="*/ 307190 w 615826"/>
                <a:gd name="connsiteY17" fmla="*/ 447655 h 573663"/>
                <a:gd name="connsiteX18" fmla="*/ 309238 w 615826"/>
                <a:gd name="connsiteY18" fmla="*/ 447655 h 573663"/>
                <a:gd name="connsiteX19" fmla="*/ 333211 w 615826"/>
                <a:gd name="connsiteY19" fmla="*/ 380434 h 573663"/>
                <a:gd name="connsiteX20" fmla="*/ 486686 w 615826"/>
                <a:gd name="connsiteY20" fmla="*/ 0 h 573663"/>
                <a:gd name="connsiteX21" fmla="*/ 615826 w 615826"/>
                <a:gd name="connsiteY21" fmla="*/ 0 h 573663"/>
                <a:gd name="connsiteX22" fmla="*/ 615826 w 615826"/>
                <a:gd name="connsiteY22" fmla="*/ 573663 h 57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5826" h="573663">
                  <a:moveTo>
                    <a:pt x="615826" y="573663"/>
                  </a:moveTo>
                  <a:lnTo>
                    <a:pt x="521380" y="573663"/>
                  </a:lnTo>
                  <a:lnTo>
                    <a:pt x="521380" y="202384"/>
                  </a:lnTo>
                  <a:cubicBezTo>
                    <a:pt x="521380" y="172027"/>
                    <a:pt x="523187" y="134802"/>
                    <a:pt x="526922" y="90832"/>
                  </a:cubicBezTo>
                  <a:lnTo>
                    <a:pt x="525356" y="90832"/>
                  </a:lnTo>
                  <a:cubicBezTo>
                    <a:pt x="519453" y="115889"/>
                    <a:pt x="514273" y="133959"/>
                    <a:pt x="509816" y="144801"/>
                  </a:cubicBezTo>
                  <a:lnTo>
                    <a:pt x="338632" y="573663"/>
                  </a:lnTo>
                  <a:lnTo>
                    <a:pt x="272978" y="573663"/>
                  </a:lnTo>
                  <a:lnTo>
                    <a:pt x="101433" y="148054"/>
                  </a:lnTo>
                  <a:cubicBezTo>
                    <a:pt x="96614" y="135525"/>
                    <a:pt x="91555" y="116491"/>
                    <a:pt x="86254" y="90832"/>
                  </a:cubicBezTo>
                  <a:lnTo>
                    <a:pt x="84688" y="90832"/>
                  </a:lnTo>
                  <a:cubicBezTo>
                    <a:pt x="86857" y="113721"/>
                    <a:pt x="87941" y="151186"/>
                    <a:pt x="87941" y="203228"/>
                  </a:cubicBezTo>
                  <a:lnTo>
                    <a:pt x="87941" y="573663"/>
                  </a:lnTo>
                  <a:lnTo>
                    <a:pt x="0" y="573663"/>
                  </a:lnTo>
                  <a:lnTo>
                    <a:pt x="0" y="0"/>
                  </a:lnTo>
                  <a:lnTo>
                    <a:pt x="133959" y="0"/>
                  </a:lnTo>
                  <a:lnTo>
                    <a:pt x="284784" y="382000"/>
                  </a:lnTo>
                  <a:cubicBezTo>
                    <a:pt x="296228" y="411394"/>
                    <a:pt x="303697" y="433199"/>
                    <a:pt x="307190" y="447655"/>
                  </a:cubicBezTo>
                  <a:lnTo>
                    <a:pt x="309238" y="447655"/>
                  </a:lnTo>
                  <a:cubicBezTo>
                    <a:pt x="319117" y="417538"/>
                    <a:pt x="327067" y="395131"/>
                    <a:pt x="333211" y="380434"/>
                  </a:cubicBezTo>
                  <a:lnTo>
                    <a:pt x="486686" y="0"/>
                  </a:lnTo>
                  <a:lnTo>
                    <a:pt x="615826" y="0"/>
                  </a:lnTo>
                  <a:lnTo>
                    <a:pt x="615826" y="573663"/>
                  </a:ln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27" name="Freeform: Shape 26">
              <a:extLst>
                <a:ext uri="{FF2B5EF4-FFF2-40B4-BE49-F238E27FC236}">
                  <a16:creationId xmlns:a16="http://schemas.microsoft.com/office/drawing/2014/main" id="{23B50421-CBF7-943B-8458-69210F8BD6D7}"/>
                </a:ext>
              </a:extLst>
            </p:cNvPr>
            <p:cNvSpPr/>
            <p:nvPr/>
          </p:nvSpPr>
          <p:spPr>
            <a:xfrm>
              <a:off x="1285194" y="2725734"/>
              <a:ext cx="111552" cy="601129"/>
            </a:xfrm>
            <a:custGeom>
              <a:avLst/>
              <a:gdLst>
                <a:gd name="connsiteX0" fmla="*/ 55174 w 111552"/>
                <a:gd name="connsiteY0" fmla="*/ 105529 h 601129"/>
                <a:gd name="connsiteX1" fmla="*/ 16143 w 111552"/>
                <a:gd name="connsiteY1" fmla="*/ 90712 h 601129"/>
                <a:gd name="connsiteX2" fmla="*/ 0 w 111552"/>
                <a:gd name="connsiteY2" fmla="*/ 53126 h 601129"/>
                <a:gd name="connsiteX3" fmla="*/ 16143 w 111552"/>
                <a:gd name="connsiteY3" fmla="*/ 15179 h 601129"/>
                <a:gd name="connsiteX4" fmla="*/ 55174 w 111552"/>
                <a:gd name="connsiteY4" fmla="*/ 0 h 601129"/>
                <a:gd name="connsiteX5" fmla="*/ 95169 w 111552"/>
                <a:gd name="connsiteY5" fmla="*/ 15179 h 601129"/>
                <a:gd name="connsiteX6" fmla="*/ 111552 w 111552"/>
                <a:gd name="connsiteY6" fmla="*/ 53126 h 601129"/>
                <a:gd name="connsiteX7" fmla="*/ 95169 w 111552"/>
                <a:gd name="connsiteY7" fmla="*/ 90109 h 601129"/>
                <a:gd name="connsiteX8" fmla="*/ 55174 w 111552"/>
                <a:gd name="connsiteY8" fmla="*/ 105529 h 601129"/>
                <a:gd name="connsiteX9" fmla="*/ 101192 w 111552"/>
                <a:gd name="connsiteY9" fmla="*/ 601130 h 601129"/>
                <a:gd name="connsiteX10" fmla="*/ 8433 w 111552"/>
                <a:gd name="connsiteY10" fmla="*/ 601130 h 601129"/>
                <a:gd name="connsiteX11" fmla="*/ 8433 w 111552"/>
                <a:gd name="connsiteY11" fmla="*/ 191542 h 601129"/>
                <a:gd name="connsiteX12" fmla="*/ 101192 w 111552"/>
                <a:gd name="connsiteY12" fmla="*/ 191542 h 601129"/>
                <a:gd name="connsiteX13" fmla="*/ 101192 w 111552"/>
                <a:gd name="connsiteY13" fmla="*/ 601130 h 601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552" h="601129">
                  <a:moveTo>
                    <a:pt x="55174" y="105529"/>
                  </a:moveTo>
                  <a:cubicBezTo>
                    <a:pt x="39995" y="105529"/>
                    <a:pt x="26985" y="100590"/>
                    <a:pt x="16143" y="90712"/>
                  </a:cubicBezTo>
                  <a:cubicBezTo>
                    <a:pt x="5301" y="80833"/>
                    <a:pt x="0" y="68305"/>
                    <a:pt x="0" y="53126"/>
                  </a:cubicBezTo>
                  <a:cubicBezTo>
                    <a:pt x="0" y="37947"/>
                    <a:pt x="5421" y="25298"/>
                    <a:pt x="16143" y="15179"/>
                  </a:cubicBezTo>
                  <a:cubicBezTo>
                    <a:pt x="26985" y="5060"/>
                    <a:pt x="39995" y="0"/>
                    <a:pt x="55174" y="0"/>
                  </a:cubicBezTo>
                  <a:cubicBezTo>
                    <a:pt x="70955" y="0"/>
                    <a:pt x="84206" y="5060"/>
                    <a:pt x="95169" y="15179"/>
                  </a:cubicBezTo>
                  <a:cubicBezTo>
                    <a:pt x="106131" y="25298"/>
                    <a:pt x="111552" y="37947"/>
                    <a:pt x="111552" y="53126"/>
                  </a:cubicBezTo>
                  <a:cubicBezTo>
                    <a:pt x="111552" y="67582"/>
                    <a:pt x="106131" y="79870"/>
                    <a:pt x="95169" y="90109"/>
                  </a:cubicBezTo>
                  <a:cubicBezTo>
                    <a:pt x="84327" y="100349"/>
                    <a:pt x="70955" y="105529"/>
                    <a:pt x="55174" y="105529"/>
                  </a:cubicBezTo>
                  <a:close/>
                  <a:moveTo>
                    <a:pt x="101192" y="601130"/>
                  </a:moveTo>
                  <a:lnTo>
                    <a:pt x="8433" y="601130"/>
                  </a:lnTo>
                  <a:lnTo>
                    <a:pt x="8433" y="191542"/>
                  </a:lnTo>
                  <a:lnTo>
                    <a:pt x="101192" y="191542"/>
                  </a:lnTo>
                  <a:lnTo>
                    <a:pt x="101192" y="601130"/>
                  </a:ln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28" name="Freeform: Shape 27">
              <a:extLst>
                <a:ext uri="{FF2B5EF4-FFF2-40B4-BE49-F238E27FC236}">
                  <a16:creationId xmlns:a16="http://schemas.microsoft.com/office/drawing/2014/main" id="{89BF90F6-7393-86F6-E47D-84A9971D7A7D}"/>
                </a:ext>
              </a:extLst>
            </p:cNvPr>
            <p:cNvSpPr/>
            <p:nvPr/>
          </p:nvSpPr>
          <p:spPr>
            <a:xfrm>
              <a:off x="1456618" y="2907519"/>
              <a:ext cx="319959" cy="428861"/>
            </a:xfrm>
            <a:custGeom>
              <a:avLst/>
              <a:gdLst>
                <a:gd name="connsiteX0" fmla="*/ 319598 w 319959"/>
                <a:gd name="connsiteY0" fmla="*/ 400432 h 428861"/>
                <a:gd name="connsiteX1" fmla="*/ 203227 w 319959"/>
                <a:gd name="connsiteY1" fmla="*/ 428862 h 428861"/>
                <a:gd name="connsiteX2" fmla="*/ 56017 w 319959"/>
                <a:gd name="connsiteY2" fmla="*/ 371881 h 428861"/>
                <a:gd name="connsiteX3" fmla="*/ 0 w 319959"/>
                <a:gd name="connsiteY3" fmla="*/ 224068 h 428861"/>
                <a:gd name="connsiteX4" fmla="*/ 60233 w 319959"/>
                <a:gd name="connsiteY4" fmla="*/ 61438 h 428861"/>
                <a:gd name="connsiteX5" fmla="*/ 221177 w 319959"/>
                <a:gd name="connsiteY5" fmla="*/ 0 h 428861"/>
                <a:gd name="connsiteX6" fmla="*/ 319960 w 319959"/>
                <a:gd name="connsiteY6" fmla="*/ 19636 h 428861"/>
                <a:gd name="connsiteX7" fmla="*/ 319960 w 319959"/>
                <a:gd name="connsiteY7" fmla="*/ 106011 h 428861"/>
                <a:gd name="connsiteX8" fmla="*/ 228767 w 319959"/>
                <a:gd name="connsiteY8" fmla="*/ 73967 h 428861"/>
                <a:gd name="connsiteX9" fmla="*/ 132393 w 319959"/>
                <a:gd name="connsiteY9" fmla="*/ 113721 h 428861"/>
                <a:gd name="connsiteX10" fmla="*/ 94807 w 319959"/>
                <a:gd name="connsiteY10" fmla="*/ 217924 h 428861"/>
                <a:gd name="connsiteX11" fmla="*/ 130225 w 319959"/>
                <a:gd name="connsiteY11" fmla="*/ 318273 h 428861"/>
                <a:gd name="connsiteX12" fmla="*/ 225273 w 319959"/>
                <a:gd name="connsiteY12" fmla="*/ 355016 h 428861"/>
                <a:gd name="connsiteX13" fmla="*/ 319719 w 319959"/>
                <a:gd name="connsiteY13" fmla="*/ 319358 h 428861"/>
                <a:gd name="connsiteX14" fmla="*/ 319719 w 319959"/>
                <a:gd name="connsiteY14" fmla="*/ 400432 h 42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9959" h="428861">
                  <a:moveTo>
                    <a:pt x="319598" y="400432"/>
                  </a:moveTo>
                  <a:cubicBezTo>
                    <a:pt x="286832" y="419345"/>
                    <a:pt x="248041" y="428862"/>
                    <a:pt x="203227" y="428862"/>
                  </a:cubicBezTo>
                  <a:cubicBezTo>
                    <a:pt x="142392" y="428862"/>
                    <a:pt x="93362" y="409828"/>
                    <a:pt x="56017" y="371881"/>
                  </a:cubicBezTo>
                  <a:cubicBezTo>
                    <a:pt x="18672" y="333934"/>
                    <a:pt x="0" y="284663"/>
                    <a:pt x="0" y="224068"/>
                  </a:cubicBezTo>
                  <a:cubicBezTo>
                    <a:pt x="0" y="156607"/>
                    <a:pt x="20118" y="102397"/>
                    <a:pt x="60233" y="61438"/>
                  </a:cubicBezTo>
                  <a:cubicBezTo>
                    <a:pt x="100349" y="20479"/>
                    <a:pt x="154077" y="0"/>
                    <a:pt x="221177" y="0"/>
                  </a:cubicBezTo>
                  <a:cubicBezTo>
                    <a:pt x="258522" y="0"/>
                    <a:pt x="291409" y="6505"/>
                    <a:pt x="319960" y="19636"/>
                  </a:cubicBezTo>
                  <a:lnTo>
                    <a:pt x="319960" y="106011"/>
                  </a:lnTo>
                  <a:cubicBezTo>
                    <a:pt x="291409" y="84688"/>
                    <a:pt x="261052" y="73967"/>
                    <a:pt x="228767" y="73967"/>
                  </a:cubicBezTo>
                  <a:cubicBezTo>
                    <a:pt x="189615" y="73967"/>
                    <a:pt x="157450" y="87218"/>
                    <a:pt x="132393" y="113721"/>
                  </a:cubicBezTo>
                  <a:cubicBezTo>
                    <a:pt x="107336" y="140223"/>
                    <a:pt x="94807" y="175038"/>
                    <a:pt x="94807" y="217924"/>
                  </a:cubicBezTo>
                  <a:cubicBezTo>
                    <a:pt x="94807" y="260329"/>
                    <a:pt x="106613" y="293819"/>
                    <a:pt x="130225" y="318273"/>
                  </a:cubicBezTo>
                  <a:cubicBezTo>
                    <a:pt x="153836" y="342849"/>
                    <a:pt x="185519" y="355016"/>
                    <a:pt x="225273" y="355016"/>
                  </a:cubicBezTo>
                  <a:cubicBezTo>
                    <a:pt x="258642" y="355016"/>
                    <a:pt x="290084" y="343210"/>
                    <a:pt x="319719" y="319358"/>
                  </a:cubicBezTo>
                  <a:lnTo>
                    <a:pt x="319719" y="400432"/>
                  </a:ln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29" name="Freeform: Shape 28">
              <a:extLst>
                <a:ext uri="{FF2B5EF4-FFF2-40B4-BE49-F238E27FC236}">
                  <a16:creationId xmlns:a16="http://schemas.microsoft.com/office/drawing/2014/main" id="{BE31851C-4ED8-00AD-D9E4-F2F0D3596449}"/>
                </a:ext>
              </a:extLst>
            </p:cNvPr>
            <p:cNvSpPr/>
            <p:nvPr/>
          </p:nvSpPr>
          <p:spPr>
            <a:xfrm>
              <a:off x="1860062" y="2910048"/>
              <a:ext cx="237560" cy="416694"/>
            </a:xfrm>
            <a:custGeom>
              <a:avLst/>
              <a:gdLst>
                <a:gd name="connsiteX0" fmla="*/ 237561 w 237560"/>
                <a:gd name="connsiteY0" fmla="*/ 95530 h 416694"/>
                <a:gd name="connsiteX1" fmla="*/ 189133 w 237560"/>
                <a:gd name="connsiteY1" fmla="*/ 82279 h 416694"/>
                <a:gd name="connsiteX2" fmla="*/ 120346 w 237560"/>
                <a:gd name="connsiteY2" fmla="*/ 119503 h 416694"/>
                <a:gd name="connsiteX3" fmla="*/ 92759 w 237560"/>
                <a:gd name="connsiteY3" fmla="*/ 220695 h 416694"/>
                <a:gd name="connsiteX4" fmla="*/ 92759 w 237560"/>
                <a:gd name="connsiteY4" fmla="*/ 416695 h 416694"/>
                <a:gd name="connsiteX5" fmla="*/ 0 w 237560"/>
                <a:gd name="connsiteY5" fmla="*/ 416695 h 416694"/>
                <a:gd name="connsiteX6" fmla="*/ 0 w 237560"/>
                <a:gd name="connsiteY6" fmla="*/ 7108 h 416694"/>
                <a:gd name="connsiteX7" fmla="*/ 92759 w 237560"/>
                <a:gd name="connsiteY7" fmla="*/ 7108 h 416694"/>
                <a:gd name="connsiteX8" fmla="*/ 92759 w 237560"/>
                <a:gd name="connsiteY8" fmla="*/ 91555 h 416694"/>
                <a:gd name="connsiteX9" fmla="*/ 94326 w 237560"/>
                <a:gd name="connsiteY9" fmla="*/ 91555 h 416694"/>
                <a:gd name="connsiteX10" fmla="*/ 136127 w 237560"/>
                <a:gd name="connsiteY10" fmla="*/ 24214 h 416694"/>
                <a:gd name="connsiteX11" fmla="*/ 199132 w 237560"/>
                <a:gd name="connsiteY11" fmla="*/ 0 h 416694"/>
                <a:gd name="connsiteX12" fmla="*/ 237561 w 237560"/>
                <a:gd name="connsiteY12" fmla="*/ 7589 h 416694"/>
                <a:gd name="connsiteX13" fmla="*/ 237561 w 237560"/>
                <a:gd name="connsiteY13" fmla="*/ 95530 h 41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7560" h="416694">
                  <a:moveTo>
                    <a:pt x="237561" y="95530"/>
                  </a:moveTo>
                  <a:cubicBezTo>
                    <a:pt x="226357" y="86736"/>
                    <a:pt x="210215" y="82279"/>
                    <a:pt x="189133" y="82279"/>
                  </a:cubicBezTo>
                  <a:cubicBezTo>
                    <a:pt x="161666" y="82279"/>
                    <a:pt x="138778" y="94687"/>
                    <a:pt x="120346" y="119503"/>
                  </a:cubicBezTo>
                  <a:cubicBezTo>
                    <a:pt x="101915" y="144319"/>
                    <a:pt x="92759" y="178050"/>
                    <a:pt x="92759" y="220695"/>
                  </a:cubicBezTo>
                  <a:lnTo>
                    <a:pt x="92759" y="416695"/>
                  </a:lnTo>
                  <a:lnTo>
                    <a:pt x="0" y="416695"/>
                  </a:lnTo>
                  <a:lnTo>
                    <a:pt x="0" y="7108"/>
                  </a:lnTo>
                  <a:lnTo>
                    <a:pt x="92759" y="7108"/>
                  </a:lnTo>
                  <a:lnTo>
                    <a:pt x="92759" y="91555"/>
                  </a:lnTo>
                  <a:lnTo>
                    <a:pt x="94326" y="91555"/>
                  </a:lnTo>
                  <a:cubicBezTo>
                    <a:pt x="103361" y="62763"/>
                    <a:pt x="117335" y="40356"/>
                    <a:pt x="136127" y="24214"/>
                  </a:cubicBezTo>
                  <a:cubicBezTo>
                    <a:pt x="154920" y="8071"/>
                    <a:pt x="175881" y="0"/>
                    <a:pt x="199132" y="0"/>
                  </a:cubicBezTo>
                  <a:cubicBezTo>
                    <a:pt x="215877" y="0"/>
                    <a:pt x="228766" y="2530"/>
                    <a:pt x="237561" y="7589"/>
                  </a:cubicBezTo>
                  <a:lnTo>
                    <a:pt x="237561" y="95530"/>
                  </a:ln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30" name="Freeform: Shape 29">
              <a:extLst>
                <a:ext uri="{FF2B5EF4-FFF2-40B4-BE49-F238E27FC236}">
                  <a16:creationId xmlns:a16="http://schemas.microsoft.com/office/drawing/2014/main" id="{737438C5-BD29-196D-4304-088CBF89FEBC}"/>
                </a:ext>
              </a:extLst>
            </p:cNvPr>
            <p:cNvSpPr/>
            <p:nvPr/>
          </p:nvSpPr>
          <p:spPr>
            <a:xfrm>
              <a:off x="2113765" y="2907760"/>
              <a:ext cx="421272" cy="428620"/>
            </a:xfrm>
            <a:custGeom>
              <a:avLst/>
              <a:gdLst>
                <a:gd name="connsiteX0" fmla="*/ 208046 w 421272"/>
                <a:gd name="connsiteY0" fmla="*/ 428621 h 428620"/>
                <a:gd name="connsiteX1" fmla="*/ 56619 w 421272"/>
                <a:gd name="connsiteY1" fmla="*/ 371279 h 428620"/>
                <a:gd name="connsiteX2" fmla="*/ 0 w 421272"/>
                <a:gd name="connsiteY2" fmla="*/ 219129 h 428620"/>
                <a:gd name="connsiteX3" fmla="*/ 59029 w 421272"/>
                <a:gd name="connsiteY3" fmla="*/ 57945 h 428620"/>
                <a:gd name="connsiteX4" fmla="*/ 218045 w 421272"/>
                <a:gd name="connsiteY4" fmla="*/ 0 h 428620"/>
                <a:gd name="connsiteX5" fmla="*/ 367665 w 421272"/>
                <a:gd name="connsiteY5" fmla="*/ 56378 h 428620"/>
                <a:gd name="connsiteX6" fmla="*/ 421273 w 421272"/>
                <a:gd name="connsiteY6" fmla="*/ 212744 h 428620"/>
                <a:gd name="connsiteX7" fmla="*/ 363448 w 421272"/>
                <a:gd name="connsiteY7" fmla="*/ 369713 h 428620"/>
                <a:gd name="connsiteX8" fmla="*/ 208046 w 421272"/>
                <a:gd name="connsiteY8" fmla="*/ 428621 h 428620"/>
                <a:gd name="connsiteX9" fmla="*/ 212503 w 421272"/>
                <a:gd name="connsiteY9" fmla="*/ 73846 h 428620"/>
                <a:gd name="connsiteX10" fmla="*/ 126490 w 421272"/>
                <a:gd name="connsiteY10" fmla="*/ 111793 h 428620"/>
                <a:gd name="connsiteX11" fmla="*/ 94928 w 421272"/>
                <a:gd name="connsiteY11" fmla="*/ 216599 h 428620"/>
                <a:gd name="connsiteX12" fmla="*/ 126972 w 421272"/>
                <a:gd name="connsiteY12" fmla="*/ 318032 h 428620"/>
                <a:gd name="connsiteX13" fmla="*/ 212624 w 421272"/>
                <a:gd name="connsiteY13" fmla="*/ 355016 h 428620"/>
                <a:gd name="connsiteX14" fmla="*/ 296830 w 421272"/>
                <a:gd name="connsiteY14" fmla="*/ 318635 h 428620"/>
                <a:gd name="connsiteX15" fmla="*/ 326224 w 421272"/>
                <a:gd name="connsiteY15" fmla="*/ 215033 h 428620"/>
                <a:gd name="connsiteX16" fmla="*/ 296830 w 421272"/>
                <a:gd name="connsiteY16" fmla="*/ 110589 h 428620"/>
                <a:gd name="connsiteX17" fmla="*/ 212503 w 421272"/>
                <a:gd name="connsiteY17" fmla="*/ 73846 h 42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1272" h="428620">
                  <a:moveTo>
                    <a:pt x="208046" y="428621"/>
                  </a:moveTo>
                  <a:cubicBezTo>
                    <a:pt x="144801" y="428621"/>
                    <a:pt x="94326" y="409467"/>
                    <a:pt x="56619" y="371279"/>
                  </a:cubicBezTo>
                  <a:cubicBezTo>
                    <a:pt x="18913" y="332970"/>
                    <a:pt x="0" y="282254"/>
                    <a:pt x="0" y="219129"/>
                  </a:cubicBezTo>
                  <a:cubicBezTo>
                    <a:pt x="0" y="150343"/>
                    <a:pt x="19636" y="96614"/>
                    <a:pt x="59029" y="57945"/>
                  </a:cubicBezTo>
                  <a:cubicBezTo>
                    <a:pt x="98301" y="19275"/>
                    <a:pt x="151306" y="0"/>
                    <a:pt x="218045" y="0"/>
                  </a:cubicBezTo>
                  <a:cubicBezTo>
                    <a:pt x="282013" y="0"/>
                    <a:pt x="331886" y="18793"/>
                    <a:pt x="367665" y="56378"/>
                  </a:cubicBezTo>
                  <a:cubicBezTo>
                    <a:pt x="403443" y="93964"/>
                    <a:pt x="421273" y="146126"/>
                    <a:pt x="421273" y="212744"/>
                  </a:cubicBezTo>
                  <a:cubicBezTo>
                    <a:pt x="421273" y="278037"/>
                    <a:pt x="401998" y="330441"/>
                    <a:pt x="363448" y="369713"/>
                  </a:cubicBezTo>
                  <a:cubicBezTo>
                    <a:pt x="324899" y="408985"/>
                    <a:pt x="273219" y="428621"/>
                    <a:pt x="208046" y="428621"/>
                  </a:cubicBezTo>
                  <a:close/>
                  <a:moveTo>
                    <a:pt x="212503" y="73846"/>
                  </a:moveTo>
                  <a:cubicBezTo>
                    <a:pt x="176243" y="73846"/>
                    <a:pt x="147572" y="86495"/>
                    <a:pt x="126490" y="111793"/>
                  </a:cubicBezTo>
                  <a:cubicBezTo>
                    <a:pt x="105408" y="137091"/>
                    <a:pt x="94928" y="172027"/>
                    <a:pt x="94928" y="216599"/>
                  </a:cubicBezTo>
                  <a:cubicBezTo>
                    <a:pt x="94928" y="259486"/>
                    <a:pt x="105649" y="293337"/>
                    <a:pt x="126972" y="318032"/>
                  </a:cubicBezTo>
                  <a:cubicBezTo>
                    <a:pt x="148295" y="342728"/>
                    <a:pt x="176845" y="355016"/>
                    <a:pt x="212624" y="355016"/>
                  </a:cubicBezTo>
                  <a:cubicBezTo>
                    <a:pt x="249125" y="355016"/>
                    <a:pt x="277194" y="342849"/>
                    <a:pt x="296830" y="318635"/>
                  </a:cubicBezTo>
                  <a:cubicBezTo>
                    <a:pt x="316466" y="294421"/>
                    <a:pt x="326224" y="259847"/>
                    <a:pt x="326224" y="215033"/>
                  </a:cubicBezTo>
                  <a:cubicBezTo>
                    <a:pt x="326224" y="169979"/>
                    <a:pt x="316466" y="135164"/>
                    <a:pt x="296830" y="110589"/>
                  </a:cubicBezTo>
                  <a:cubicBezTo>
                    <a:pt x="277074" y="86134"/>
                    <a:pt x="249005" y="73846"/>
                    <a:pt x="212503" y="73846"/>
                  </a:cubicBez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31" name="Freeform: Shape 30">
              <a:extLst>
                <a:ext uri="{FF2B5EF4-FFF2-40B4-BE49-F238E27FC236}">
                  <a16:creationId xmlns:a16="http://schemas.microsoft.com/office/drawing/2014/main" id="{AD100A51-2DC4-4CC8-4C56-E56F32F985B0}"/>
                </a:ext>
              </a:extLst>
            </p:cNvPr>
            <p:cNvSpPr/>
            <p:nvPr/>
          </p:nvSpPr>
          <p:spPr>
            <a:xfrm>
              <a:off x="2579249" y="2907519"/>
              <a:ext cx="290686" cy="428861"/>
            </a:xfrm>
            <a:custGeom>
              <a:avLst/>
              <a:gdLst>
                <a:gd name="connsiteX0" fmla="*/ 0 w 290686"/>
                <a:gd name="connsiteY0" fmla="*/ 406455 h 428861"/>
                <a:gd name="connsiteX1" fmla="*/ 0 w 290686"/>
                <a:gd name="connsiteY1" fmla="*/ 320442 h 428861"/>
                <a:gd name="connsiteX2" fmla="*/ 114805 w 290686"/>
                <a:gd name="connsiteY2" fmla="*/ 360075 h 428861"/>
                <a:gd name="connsiteX3" fmla="*/ 198770 w 290686"/>
                <a:gd name="connsiteY3" fmla="*/ 310443 h 428861"/>
                <a:gd name="connsiteX4" fmla="*/ 191542 w 290686"/>
                <a:gd name="connsiteY4" fmla="*/ 286591 h 428861"/>
                <a:gd name="connsiteX5" fmla="*/ 172147 w 290686"/>
                <a:gd name="connsiteY5" fmla="*/ 269243 h 428861"/>
                <a:gd name="connsiteX6" fmla="*/ 143355 w 290686"/>
                <a:gd name="connsiteY6" fmla="*/ 255631 h 428861"/>
                <a:gd name="connsiteX7" fmla="*/ 106372 w 290686"/>
                <a:gd name="connsiteY7" fmla="*/ 242018 h 428861"/>
                <a:gd name="connsiteX8" fmla="*/ 60956 w 290686"/>
                <a:gd name="connsiteY8" fmla="*/ 220816 h 428861"/>
                <a:gd name="connsiteX9" fmla="*/ 27346 w 290686"/>
                <a:gd name="connsiteY9" fmla="*/ 195397 h 428861"/>
                <a:gd name="connsiteX10" fmla="*/ 7107 w 290686"/>
                <a:gd name="connsiteY10" fmla="*/ 163233 h 428861"/>
                <a:gd name="connsiteX11" fmla="*/ 361 w 290686"/>
                <a:gd name="connsiteY11" fmla="*/ 121190 h 428861"/>
                <a:gd name="connsiteX12" fmla="*/ 14336 w 290686"/>
                <a:gd name="connsiteY12" fmla="*/ 69027 h 428861"/>
                <a:gd name="connsiteX13" fmla="*/ 51921 w 290686"/>
                <a:gd name="connsiteY13" fmla="*/ 31080 h 428861"/>
                <a:gd name="connsiteX14" fmla="*/ 105529 w 290686"/>
                <a:gd name="connsiteY14" fmla="*/ 7830 h 428861"/>
                <a:gd name="connsiteX15" fmla="*/ 167569 w 290686"/>
                <a:gd name="connsiteY15" fmla="*/ 0 h 428861"/>
                <a:gd name="connsiteX16" fmla="*/ 269123 w 290686"/>
                <a:gd name="connsiteY16" fmla="*/ 17227 h 428861"/>
                <a:gd name="connsiteX17" fmla="*/ 269123 w 290686"/>
                <a:gd name="connsiteY17" fmla="*/ 98421 h 428861"/>
                <a:gd name="connsiteX18" fmla="*/ 169979 w 290686"/>
                <a:gd name="connsiteY18" fmla="*/ 68787 h 428861"/>
                <a:gd name="connsiteX19" fmla="*/ 138175 w 290686"/>
                <a:gd name="connsiteY19" fmla="*/ 72401 h 428861"/>
                <a:gd name="connsiteX20" fmla="*/ 113962 w 290686"/>
                <a:gd name="connsiteY20" fmla="*/ 82399 h 428861"/>
                <a:gd name="connsiteX21" fmla="*/ 98421 w 290686"/>
                <a:gd name="connsiteY21" fmla="*/ 97819 h 428861"/>
                <a:gd name="connsiteX22" fmla="*/ 92880 w 290686"/>
                <a:gd name="connsiteY22" fmla="*/ 117576 h 428861"/>
                <a:gd name="connsiteX23" fmla="*/ 98421 w 290686"/>
                <a:gd name="connsiteY23" fmla="*/ 139982 h 428861"/>
                <a:gd name="connsiteX24" fmla="*/ 115046 w 290686"/>
                <a:gd name="connsiteY24" fmla="*/ 156125 h 428861"/>
                <a:gd name="connsiteX25" fmla="*/ 141428 w 290686"/>
                <a:gd name="connsiteY25" fmla="*/ 168895 h 428861"/>
                <a:gd name="connsiteX26" fmla="*/ 176845 w 290686"/>
                <a:gd name="connsiteY26" fmla="*/ 181544 h 428861"/>
                <a:gd name="connsiteX27" fmla="*/ 224189 w 290686"/>
                <a:gd name="connsiteY27" fmla="*/ 203589 h 428861"/>
                <a:gd name="connsiteX28" fmla="*/ 259967 w 290686"/>
                <a:gd name="connsiteY28" fmla="*/ 229007 h 428861"/>
                <a:gd name="connsiteX29" fmla="*/ 282736 w 290686"/>
                <a:gd name="connsiteY29" fmla="*/ 261774 h 428861"/>
                <a:gd name="connsiteX30" fmla="*/ 290687 w 290686"/>
                <a:gd name="connsiteY30" fmla="*/ 305986 h 428861"/>
                <a:gd name="connsiteX31" fmla="*/ 276230 w 290686"/>
                <a:gd name="connsiteY31" fmla="*/ 360437 h 428861"/>
                <a:gd name="connsiteX32" fmla="*/ 237801 w 290686"/>
                <a:gd name="connsiteY32" fmla="*/ 398866 h 428861"/>
                <a:gd name="connsiteX33" fmla="*/ 182387 w 290686"/>
                <a:gd name="connsiteY33" fmla="*/ 421513 h 428861"/>
                <a:gd name="connsiteX34" fmla="*/ 116130 w 290686"/>
                <a:gd name="connsiteY34" fmla="*/ 428862 h 428861"/>
                <a:gd name="connsiteX35" fmla="*/ 0 w 290686"/>
                <a:gd name="connsiteY35" fmla="*/ 406455 h 42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0686" h="428861">
                  <a:moveTo>
                    <a:pt x="0" y="406455"/>
                  </a:moveTo>
                  <a:lnTo>
                    <a:pt x="0" y="320442"/>
                  </a:lnTo>
                  <a:cubicBezTo>
                    <a:pt x="34695" y="346824"/>
                    <a:pt x="72882" y="360075"/>
                    <a:pt x="114805" y="360075"/>
                  </a:cubicBezTo>
                  <a:cubicBezTo>
                    <a:pt x="170822" y="360075"/>
                    <a:pt x="198770" y="343571"/>
                    <a:pt x="198770" y="310443"/>
                  </a:cubicBezTo>
                  <a:cubicBezTo>
                    <a:pt x="198770" y="301167"/>
                    <a:pt x="196361" y="293216"/>
                    <a:pt x="191542" y="286591"/>
                  </a:cubicBezTo>
                  <a:cubicBezTo>
                    <a:pt x="186724" y="280085"/>
                    <a:pt x="180218" y="274303"/>
                    <a:pt x="172147" y="269243"/>
                  </a:cubicBezTo>
                  <a:cubicBezTo>
                    <a:pt x="163955" y="264184"/>
                    <a:pt x="154438" y="259606"/>
                    <a:pt x="143355" y="255631"/>
                  </a:cubicBezTo>
                  <a:cubicBezTo>
                    <a:pt x="132273" y="251655"/>
                    <a:pt x="119985" y="247077"/>
                    <a:pt x="106372" y="242018"/>
                  </a:cubicBezTo>
                  <a:cubicBezTo>
                    <a:pt x="89627" y="235392"/>
                    <a:pt x="74448" y="228285"/>
                    <a:pt x="60956" y="220816"/>
                  </a:cubicBezTo>
                  <a:cubicBezTo>
                    <a:pt x="47464" y="213347"/>
                    <a:pt x="36260" y="204914"/>
                    <a:pt x="27346" y="195397"/>
                  </a:cubicBezTo>
                  <a:cubicBezTo>
                    <a:pt x="18431" y="185880"/>
                    <a:pt x="11685" y="175159"/>
                    <a:pt x="7107" y="163233"/>
                  </a:cubicBezTo>
                  <a:cubicBezTo>
                    <a:pt x="2530" y="151186"/>
                    <a:pt x="361" y="137212"/>
                    <a:pt x="361" y="121190"/>
                  </a:cubicBezTo>
                  <a:cubicBezTo>
                    <a:pt x="361" y="101433"/>
                    <a:pt x="5060" y="84086"/>
                    <a:pt x="14336" y="69027"/>
                  </a:cubicBezTo>
                  <a:cubicBezTo>
                    <a:pt x="23611" y="53969"/>
                    <a:pt x="36140" y="41320"/>
                    <a:pt x="51921" y="31080"/>
                  </a:cubicBezTo>
                  <a:cubicBezTo>
                    <a:pt x="67702" y="20841"/>
                    <a:pt x="85531" y="13131"/>
                    <a:pt x="105529" y="7830"/>
                  </a:cubicBezTo>
                  <a:cubicBezTo>
                    <a:pt x="125526" y="2530"/>
                    <a:pt x="146247" y="0"/>
                    <a:pt x="167569" y="0"/>
                  </a:cubicBezTo>
                  <a:cubicBezTo>
                    <a:pt x="205396" y="0"/>
                    <a:pt x="239247" y="5782"/>
                    <a:pt x="269123" y="17227"/>
                  </a:cubicBezTo>
                  <a:lnTo>
                    <a:pt x="269123" y="98421"/>
                  </a:lnTo>
                  <a:cubicBezTo>
                    <a:pt x="240331" y="78665"/>
                    <a:pt x="207203" y="68787"/>
                    <a:pt x="169979" y="68787"/>
                  </a:cubicBezTo>
                  <a:cubicBezTo>
                    <a:pt x="158293" y="68787"/>
                    <a:pt x="147692" y="69991"/>
                    <a:pt x="138175" y="72401"/>
                  </a:cubicBezTo>
                  <a:cubicBezTo>
                    <a:pt x="128658" y="74810"/>
                    <a:pt x="120587" y="78183"/>
                    <a:pt x="113962" y="82399"/>
                  </a:cubicBezTo>
                  <a:cubicBezTo>
                    <a:pt x="107336" y="86616"/>
                    <a:pt x="102035" y="91796"/>
                    <a:pt x="98421" y="97819"/>
                  </a:cubicBezTo>
                  <a:cubicBezTo>
                    <a:pt x="94687" y="103842"/>
                    <a:pt x="92880" y="110468"/>
                    <a:pt x="92880" y="117576"/>
                  </a:cubicBezTo>
                  <a:cubicBezTo>
                    <a:pt x="92880" y="126370"/>
                    <a:pt x="94687" y="133839"/>
                    <a:pt x="98421" y="139982"/>
                  </a:cubicBezTo>
                  <a:cubicBezTo>
                    <a:pt x="102156" y="146126"/>
                    <a:pt x="107697" y="151547"/>
                    <a:pt x="115046" y="156125"/>
                  </a:cubicBezTo>
                  <a:cubicBezTo>
                    <a:pt x="122394" y="160823"/>
                    <a:pt x="131188" y="165040"/>
                    <a:pt x="141428" y="168895"/>
                  </a:cubicBezTo>
                  <a:cubicBezTo>
                    <a:pt x="151668" y="172749"/>
                    <a:pt x="163473" y="176966"/>
                    <a:pt x="176845" y="181544"/>
                  </a:cubicBezTo>
                  <a:cubicBezTo>
                    <a:pt x="194433" y="188772"/>
                    <a:pt x="210215" y="196120"/>
                    <a:pt x="224189" y="203589"/>
                  </a:cubicBezTo>
                  <a:cubicBezTo>
                    <a:pt x="238163" y="211058"/>
                    <a:pt x="250089" y="219491"/>
                    <a:pt x="259967" y="229007"/>
                  </a:cubicBezTo>
                  <a:cubicBezTo>
                    <a:pt x="269846" y="238524"/>
                    <a:pt x="277435" y="249366"/>
                    <a:pt x="282736" y="261774"/>
                  </a:cubicBezTo>
                  <a:cubicBezTo>
                    <a:pt x="288036" y="274182"/>
                    <a:pt x="290687" y="288879"/>
                    <a:pt x="290687" y="305986"/>
                  </a:cubicBezTo>
                  <a:cubicBezTo>
                    <a:pt x="290687" y="326827"/>
                    <a:pt x="285868" y="344897"/>
                    <a:pt x="276230" y="360437"/>
                  </a:cubicBezTo>
                  <a:cubicBezTo>
                    <a:pt x="266593" y="375857"/>
                    <a:pt x="253824" y="388746"/>
                    <a:pt x="237801" y="398866"/>
                  </a:cubicBezTo>
                  <a:cubicBezTo>
                    <a:pt x="221779" y="408985"/>
                    <a:pt x="203348" y="416574"/>
                    <a:pt x="182387" y="421513"/>
                  </a:cubicBezTo>
                  <a:cubicBezTo>
                    <a:pt x="161425" y="426453"/>
                    <a:pt x="139380" y="428862"/>
                    <a:pt x="116130" y="428862"/>
                  </a:cubicBezTo>
                  <a:cubicBezTo>
                    <a:pt x="71678" y="428862"/>
                    <a:pt x="32887" y="421393"/>
                    <a:pt x="0" y="406455"/>
                  </a:cubicBez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32" name="Freeform: Shape 31">
              <a:extLst>
                <a:ext uri="{FF2B5EF4-FFF2-40B4-BE49-F238E27FC236}">
                  <a16:creationId xmlns:a16="http://schemas.microsoft.com/office/drawing/2014/main" id="{F7FE12BB-EC28-A5AA-481B-43959FE330E2}"/>
                </a:ext>
              </a:extLst>
            </p:cNvPr>
            <p:cNvSpPr/>
            <p:nvPr/>
          </p:nvSpPr>
          <p:spPr>
            <a:xfrm>
              <a:off x="2907039" y="2907760"/>
              <a:ext cx="421272" cy="428620"/>
            </a:xfrm>
            <a:custGeom>
              <a:avLst/>
              <a:gdLst>
                <a:gd name="connsiteX0" fmla="*/ 208046 w 421272"/>
                <a:gd name="connsiteY0" fmla="*/ 428621 h 428620"/>
                <a:gd name="connsiteX1" fmla="*/ 56620 w 421272"/>
                <a:gd name="connsiteY1" fmla="*/ 371279 h 428620"/>
                <a:gd name="connsiteX2" fmla="*/ 0 w 421272"/>
                <a:gd name="connsiteY2" fmla="*/ 219129 h 428620"/>
                <a:gd name="connsiteX3" fmla="*/ 59029 w 421272"/>
                <a:gd name="connsiteY3" fmla="*/ 57945 h 428620"/>
                <a:gd name="connsiteX4" fmla="*/ 218045 w 421272"/>
                <a:gd name="connsiteY4" fmla="*/ 0 h 428620"/>
                <a:gd name="connsiteX5" fmla="*/ 367665 w 421272"/>
                <a:gd name="connsiteY5" fmla="*/ 56378 h 428620"/>
                <a:gd name="connsiteX6" fmla="*/ 421273 w 421272"/>
                <a:gd name="connsiteY6" fmla="*/ 212744 h 428620"/>
                <a:gd name="connsiteX7" fmla="*/ 363449 w 421272"/>
                <a:gd name="connsiteY7" fmla="*/ 369713 h 428620"/>
                <a:gd name="connsiteX8" fmla="*/ 208046 w 421272"/>
                <a:gd name="connsiteY8" fmla="*/ 428621 h 428620"/>
                <a:gd name="connsiteX9" fmla="*/ 212504 w 421272"/>
                <a:gd name="connsiteY9" fmla="*/ 73846 h 428620"/>
                <a:gd name="connsiteX10" fmla="*/ 126490 w 421272"/>
                <a:gd name="connsiteY10" fmla="*/ 111793 h 428620"/>
                <a:gd name="connsiteX11" fmla="*/ 94928 w 421272"/>
                <a:gd name="connsiteY11" fmla="*/ 216599 h 428620"/>
                <a:gd name="connsiteX12" fmla="*/ 126972 w 421272"/>
                <a:gd name="connsiteY12" fmla="*/ 318032 h 428620"/>
                <a:gd name="connsiteX13" fmla="*/ 212624 w 421272"/>
                <a:gd name="connsiteY13" fmla="*/ 355016 h 428620"/>
                <a:gd name="connsiteX14" fmla="*/ 296830 w 421272"/>
                <a:gd name="connsiteY14" fmla="*/ 318635 h 428620"/>
                <a:gd name="connsiteX15" fmla="*/ 326224 w 421272"/>
                <a:gd name="connsiteY15" fmla="*/ 215033 h 428620"/>
                <a:gd name="connsiteX16" fmla="*/ 296830 w 421272"/>
                <a:gd name="connsiteY16" fmla="*/ 110589 h 428620"/>
                <a:gd name="connsiteX17" fmla="*/ 212504 w 421272"/>
                <a:gd name="connsiteY17" fmla="*/ 73846 h 42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1272" h="428620">
                  <a:moveTo>
                    <a:pt x="208046" y="428621"/>
                  </a:moveTo>
                  <a:cubicBezTo>
                    <a:pt x="144801" y="428621"/>
                    <a:pt x="94326" y="409467"/>
                    <a:pt x="56620" y="371279"/>
                  </a:cubicBezTo>
                  <a:cubicBezTo>
                    <a:pt x="18913" y="332970"/>
                    <a:pt x="0" y="282254"/>
                    <a:pt x="0" y="219129"/>
                  </a:cubicBezTo>
                  <a:cubicBezTo>
                    <a:pt x="0" y="150343"/>
                    <a:pt x="19636" y="96614"/>
                    <a:pt x="59029" y="57945"/>
                  </a:cubicBezTo>
                  <a:cubicBezTo>
                    <a:pt x="98301" y="19275"/>
                    <a:pt x="151306" y="0"/>
                    <a:pt x="218045" y="0"/>
                  </a:cubicBezTo>
                  <a:cubicBezTo>
                    <a:pt x="282013" y="0"/>
                    <a:pt x="331886" y="18793"/>
                    <a:pt x="367665" y="56378"/>
                  </a:cubicBezTo>
                  <a:cubicBezTo>
                    <a:pt x="403444" y="93964"/>
                    <a:pt x="421273" y="146126"/>
                    <a:pt x="421273" y="212744"/>
                  </a:cubicBezTo>
                  <a:cubicBezTo>
                    <a:pt x="421273" y="278037"/>
                    <a:pt x="401998" y="330441"/>
                    <a:pt x="363449" y="369713"/>
                  </a:cubicBezTo>
                  <a:cubicBezTo>
                    <a:pt x="324899" y="408985"/>
                    <a:pt x="273098" y="428621"/>
                    <a:pt x="208046" y="428621"/>
                  </a:cubicBezTo>
                  <a:close/>
                  <a:moveTo>
                    <a:pt x="212504" y="73846"/>
                  </a:moveTo>
                  <a:cubicBezTo>
                    <a:pt x="176243" y="73846"/>
                    <a:pt x="147572" y="86495"/>
                    <a:pt x="126490" y="111793"/>
                  </a:cubicBezTo>
                  <a:cubicBezTo>
                    <a:pt x="105408" y="137091"/>
                    <a:pt x="94928" y="172027"/>
                    <a:pt x="94928" y="216599"/>
                  </a:cubicBezTo>
                  <a:cubicBezTo>
                    <a:pt x="94928" y="259486"/>
                    <a:pt x="105649" y="293337"/>
                    <a:pt x="126972" y="318032"/>
                  </a:cubicBezTo>
                  <a:cubicBezTo>
                    <a:pt x="148295" y="342728"/>
                    <a:pt x="176845" y="355016"/>
                    <a:pt x="212624" y="355016"/>
                  </a:cubicBezTo>
                  <a:cubicBezTo>
                    <a:pt x="249125" y="355016"/>
                    <a:pt x="277194" y="342849"/>
                    <a:pt x="296830" y="318635"/>
                  </a:cubicBezTo>
                  <a:cubicBezTo>
                    <a:pt x="316467" y="294421"/>
                    <a:pt x="326224" y="259847"/>
                    <a:pt x="326224" y="215033"/>
                  </a:cubicBezTo>
                  <a:cubicBezTo>
                    <a:pt x="326224" y="169979"/>
                    <a:pt x="316467" y="135164"/>
                    <a:pt x="296830" y="110589"/>
                  </a:cubicBezTo>
                  <a:cubicBezTo>
                    <a:pt x="277074" y="86134"/>
                    <a:pt x="249005" y="73846"/>
                    <a:pt x="212504" y="73846"/>
                  </a:cubicBez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33" name="Freeform: Shape 32">
              <a:extLst>
                <a:ext uri="{FF2B5EF4-FFF2-40B4-BE49-F238E27FC236}">
                  <a16:creationId xmlns:a16="http://schemas.microsoft.com/office/drawing/2014/main" id="{0B603A97-3CD3-0CC9-1AEC-65E19B67F179}"/>
                </a:ext>
              </a:extLst>
            </p:cNvPr>
            <p:cNvSpPr/>
            <p:nvPr/>
          </p:nvSpPr>
          <p:spPr>
            <a:xfrm>
              <a:off x="3337346" y="2711278"/>
              <a:ext cx="272857" cy="615465"/>
            </a:xfrm>
            <a:custGeom>
              <a:avLst/>
              <a:gdLst>
                <a:gd name="connsiteX0" fmla="*/ 272737 w 272857"/>
                <a:gd name="connsiteY0" fmla="*/ 84688 h 615465"/>
                <a:gd name="connsiteX1" fmla="*/ 229971 w 272857"/>
                <a:gd name="connsiteY1" fmla="*/ 73846 h 615465"/>
                <a:gd name="connsiteX2" fmla="*/ 162389 w 272857"/>
                <a:gd name="connsiteY2" fmla="*/ 150222 h 615465"/>
                <a:gd name="connsiteX3" fmla="*/ 162389 w 272857"/>
                <a:gd name="connsiteY3" fmla="*/ 205878 h 615465"/>
                <a:gd name="connsiteX4" fmla="*/ 257558 w 272857"/>
                <a:gd name="connsiteY4" fmla="*/ 205878 h 615465"/>
                <a:gd name="connsiteX5" fmla="*/ 257558 w 272857"/>
                <a:gd name="connsiteY5" fmla="*/ 278640 h 615465"/>
                <a:gd name="connsiteX6" fmla="*/ 162751 w 272857"/>
                <a:gd name="connsiteY6" fmla="*/ 278640 h 615465"/>
                <a:gd name="connsiteX7" fmla="*/ 162751 w 272857"/>
                <a:gd name="connsiteY7" fmla="*/ 615465 h 615465"/>
                <a:gd name="connsiteX8" fmla="*/ 69991 w 272857"/>
                <a:gd name="connsiteY8" fmla="*/ 615465 h 615465"/>
                <a:gd name="connsiteX9" fmla="*/ 69991 w 272857"/>
                <a:gd name="connsiteY9" fmla="*/ 278760 h 615465"/>
                <a:gd name="connsiteX10" fmla="*/ 0 w 272857"/>
                <a:gd name="connsiteY10" fmla="*/ 278760 h 615465"/>
                <a:gd name="connsiteX11" fmla="*/ 0 w 272857"/>
                <a:gd name="connsiteY11" fmla="*/ 205998 h 615465"/>
                <a:gd name="connsiteX12" fmla="*/ 69991 w 272857"/>
                <a:gd name="connsiteY12" fmla="*/ 205998 h 615465"/>
                <a:gd name="connsiteX13" fmla="*/ 69991 w 272857"/>
                <a:gd name="connsiteY13" fmla="*/ 139501 h 615465"/>
                <a:gd name="connsiteX14" fmla="*/ 112396 w 272857"/>
                <a:gd name="connsiteY14" fmla="*/ 37345 h 615465"/>
                <a:gd name="connsiteX15" fmla="*/ 218406 w 272857"/>
                <a:gd name="connsiteY15" fmla="*/ 0 h 615465"/>
                <a:gd name="connsiteX16" fmla="*/ 272857 w 272857"/>
                <a:gd name="connsiteY16" fmla="*/ 7589 h 615465"/>
                <a:gd name="connsiteX17" fmla="*/ 272857 w 272857"/>
                <a:gd name="connsiteY17" fmla="*/ 84688 h 615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857" h="615465">
                  <a:moveTo>
                    <a:pt x="272737" y="84688"/>
                  </a:moveTo>
                  <a:cubicBezTo>
                    <a:pt x="260208" y="77460"/>
                    <a:pt x="245993" y="73846"/>
                    <a:pt x="229971" y="73846"/>
                  </a:cubicBezTo>
                  <a:cubicBezTo>
                    <a:pt x="184917" y="73846"/>
                    <a:pt x="162389" y="99265"/>
                    <a:pt x="162389" y="150222"/>
                  </a:cubicBezTo>
                  <a:lnTo>
                    <a:pt x="162389" y="205878"/>
                  </a:lnTo>
                  <a:lnTo>
                    <a:pt x="257558" y="205878"/>
                  </a:lnTo>
                  <a:lnTo>
                    <a:pt x="257558" y="278640"/>
                  </a:lnTo>
                  <a:lnTo>
                    <a:pt x="162751" y="278640"/>
                  </a:lnTo>
                  <a:lnTo>
                    <a:pt x="162751" y="615465"/>
                  </a:lnTo>
                  <a:lnTo>
                    <a:pt x="69991" y="615465"/>
                  </a:lnTo>
                  <a:lnTo>
                    <a:pt x="69991" y="278760"/>
                  </a:lnTo>
                  <a:lnTo>
                    <a:pt x="0" y="278760"/>
                  </a:lnTo>
                  <a:lnTo>
                    <a:pt x="0" y="205998"/>
                  </a:lnTo>
                  <a:lnTo>
                    <a:pt x="69991" y="205998"/>
                  </a:lnTo>
                  <a:lnTo>
                    <a:pt x="69991" y="139501"/>
                  </a:lnTo>
                  <a:cubicBezTo>
                    <a:pt x="69991" y="96253"/>
                    <a:pt x="84086" y="62281"/>
                    <a:pt x="112396" y="37345"/>
                  </a:cubicBezTo>
                  <a:cubicBezTo>
                    <a:pt x="140705" y="12408"/>
                    <a:pt x="176002" y="0"/>
                    <a:pt x="218406" y="0"/>
                  </a:cubicBezTo>
                  <a:cubicBezTo>
                    <a:pt x="241295" y="0"/>
                    <a:pt x="259486" y="2530"/>
                    <a:pt x="272857" y="7589"/>
                  </a:cubicBezTo>
                  <a:lnTo>
                    <a:pt x="272857" y="84688"/>
                  </a:ln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34" name="Freeform: Shape 33">
              <a:extLst>
                <a:ext uri="{FF2B5EF4-FFF2-40B4-BE49-F238E27FC236}">
                  <a16:creationId xmlns:a16="http://schemas.microsoft.com/office/drawing/2014/main" id="{3B7D3D84-4927-DFF8-B8AE-75D31F65221B}"/>
                </a:ext>
              </a:extLst>
            </p:cNvPr>
            <p:cNvSpPr/>
            <p:nvPr/>
          </p:nvSpPr>
          <p:spPr>
            <a:xfrm>
              <a:off x="3575871" y="2796087"/>
              <a:ext cx="259244" cy="539932"/>
            </a:xfrm>
            <a:custGeom>
              <a:avLst/>
              <a:gdLst>
                <a:gd name="connsiteX0" fmla="*/ 259124 w 259244"/>
                <a:gd name="connsiteY0" fmla="*/ 526320 h 539932"/>
                <a:gd name="connsiteX1" fmla="*/ 187567 w 259244"/>
                <a:gd name="connsiteY1" fmla="*/ 539932 h 539932"/>
                <a:gd name="connsiteX2" fmla="*/ 68425 w 259244"/>
                <a:gd name="connsiteY2" fmla="*/ 425489 h 539932"/>
                <a:gd name="connsiteX3" fmla="*/ 68425 w 259244"/>
                <a:gd name="connsiteY3" fmla="*/ 193952 h 539932"/>
                <a:gd name="connsiteX4" fmla="*/ 0 w 259244"/>
                <a:gd name="connsiteY4" fmla="*/ 193952 h 539932"/>
                <a:gd name="connsiteX5" fmla="*/ 0 w 259244"/>
                <a:gd name="connsiteY5" fmla="*/ 121190 h 539932"/>
                <a:gd name="connsiteX6" fmla="*/ 68425 w 259244"/>
                <a:gd name="connsiteY6" fmla="*/ 121190 h 539932"/>
                <a:gd name="connsiteX7" fmla="*/ 68425 w 259244"/>
                <a:gd name="connsiteY7" fmla="*/ 26382 h 539932"/>
                <a:gd name="connsiteX8" fmla="*/ 161184 w 259244"/>
                <a:gd name="connsiteY8" fmla="*/ 0 h 539932"/>
                <a:gd name="connsiteX9" fmla="*/ 161184 w 259244"/>
                <a:gd name="connsiteY9" fmla="*/ 121190 h 539932"/>
                <a:gd name="connsiteX10" fmla="*/ 259124 w 259244"/>
                <a:gd name="connsiteY10" fmla="*/ 121190 h 539932"/>
                <a:gd name="connsiteX11" fmla="*/ 259124 w 259244"/>
                <a:gd name="connsiteY11" fmla="*/ 193952 h 539932"/>
                <a:gd name="connsiteX12" fmla="*/ 161184 w 259244"/>
                <a:gd name="connsiteY12" fmla="*/ 193952 h 539932"/>
                <a:gd name="connsiteX13" fmla="*/ 161184 w 259244"/>
                <a:gd name="connsiteY13" fmla="*/ 398745 h 539932"/>
                <a:gd name="connsiteX14" fmla="*/ 174436 w 259244"/>
                <a:gd name="connsiteY14" fmla="*/ 450787 h 539932"/>
                <a:gd name="connsiteX15" fmla="*/ 218406 w 259244"/>
                <a:gd name="connsiteY15" fmla="*/ 466327 h 539932"/>
                <a:gd name="connsiteX16" fmla="*/ 259244 w 259244"/>
                <a:gd name="connsiteY16" fmla="*/ 452714 h 539932"/>
                <a:gd name="connsiteX17" fmla="*/ 259244 w 259244"/>
                <a:gd name="connsiteY17" fmla="*/ 526320 h 53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44" h="539932">
                  <a:moveTo>
                    <a:pt x="259124" y="526320"/>
                  </a:moveTo>
                  <a:cubicBezTo>
                    <a:pt x="240934" y="535355"/>
                    <a:pt x="217081" y="539932"/>
                    <a:pt x="187567" y="539932"/>
                  </a:cubicBezTo>
                  <a:cubicBezTo>
                    <a:pt x="108059" y="539932"/>
                    <a:pt x="68425" y="501744"/>
                    <a:pt x="68425" y="425489"/>
                  </a:cubicBezTo>
                  <a:lnTo>
                    <a:pt x="68425" y="193952"/>
                  </a:lnTo>
                  <a:lnTo>
                    <a:pt x="0" y="193952"/>
                  </a:lnTo>
                  <a:lnTo>
                    <a:pt x="0" y="121190"/>
                  </a:lnTo>
                  <a:lnTo>
                    <a:pt x="68425" y="121190"/>
                  </a:lnTo>
                  <a:lnTo>
                    <a:pt x="68425" y="26382"/>
                  </a:lnTo>
                  <a:lnTo>
                    <a:pt x="161184" y="0"/>
                  </a:lnTo>
                  <a:lnTo>
                    <a:pt x="161184" y="121190"/>
                  </a:lnTo>
                  <a:lnTo>
                    <a:pt x="259124" y="121190"/>
                  </a:lnTo>
                  <a:lnTo>
                    <a:pt x="259124" y="193952"/>
                  </a:lnTo>
                  <a:lnTo>
                    <a:pt x="161184" y="193952"/>
                  </a:lnTo>
                  <a:lnTo>
                    <a:pt x="161184" y="398745"/>
                  </a:lnTo>
                  <a:cubicBezTo>
                    <a:pt x="161184" y="422959"/>
                    <a:pt x="165642" y="440306"/>
                    <a:pt x="174436" y="450787"/>
                  </a:cubicBezTo>
                  <a:cubicBezTo>
                    <a:pt x="183230" y="461267"/>
                    <a:pt x="197927" y="466327"/>
                    <a:pt x="218406" y="466327"/>
                  </a:cubicBezTo>
                  <a:cubicBezTo>
                    <a:pt x="234187" y="466327"/>
                    <a:pt x="247680" y="461749"/>
                    <a:pt x="259244" y="452714"/>
                  </a:cubicBezTo>
                  <a:lnTo>
                    <a:pt x="259244" y="526320"/>
                  </a:ln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35" name="Freeform: Shape 34">
              <a:extLst>
                <a:ext uri="{FF2B5EF4-FFF2-40B4-BE49-F238E27FC236}">
                  <a16:creationId xmlns:a16="http://schemas.microsoft.com/office/drawing/2014/main" id="{45734E60-586C-5FEB-2DE8-1EBEB42EF01E}"/>
                </a:ext>
              </a:extLst>
            </p:cNvPr>
            <p:cNvSpPr/>
            <p:nvPr/>
          </p:nvSpPr>
          <p:spPr>
            <a:xfrm>
              <a:off x="587450" y="3572375"/>
              <a:ext cx="97939" cy="573663"/>
            </a:xfrm>
            <a:custGeom>
              <a:avLst/>
              <a:gdLst>
                <a:gd name="connsiteX0" fmla="*/ 97940 w 97939"/>
                <a:gd name="connsiteY0" fmla="*/ 573663 h 573663"/>
                <a:gd name="connsiteX1" fmla="*/ 0 w 97939"/>
                <a:gd name="connsiteY1" fmla="*/ 573663 h 573663"/>
                <a:gd name="connsiteX2" fmla="*/ 0 w 97939"/>
                <a:gd name="connsiteY2" fmla="*/ 0 h 573663"/>
                <a:gd name="connsiteX3" fmla="*/ 97940 w 97939"/>
                <a:gd name="connsiteY3" fmla="*/ 0 h 573663"/>
                <a:gd name="connsiteX4" fmla="*/ 97940 w 97939"/>
                <a:gd name="connsiteY4" fmla="*/ 573663 h 573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39" h="573663">
                  <a:moveTo>
                    <a:pt x="97940" y="573663"/>
                  </a:moveTo>
                  <a:lnTo>
                    <a:pt x="0" y="573663"/>
                  </a:lnTo>
                  <a:lnTo>
                    <a:pt x="0" y="0"/>
                  </a:lnTo>
                  <a:lnTo>
                    <a:pt x="97940" y="0"/>
                  </a:lnTo>
                  <a:lnTo>
                    <a:pt x="97940" y="573663"/>
                  </a:ln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36" name="Freeform: Shape 35">
              <a:extLst>
                <a:ext uri="{FF2B5EF4-FFF2-40B4-BE49-F238E27FC236}">
                  <a16:creationId xmlns:a16="http://schemas.microsoft.com/office/drawing/2014/main" id="{C2809940-3789-27EA-161D-4D01FA3EDF56}"/>
                </a:ext>
              </a:extLst>
            </p:cNvPr>
            <p:cNvSpPr/>
            <p:nvPr/>
          </p:nvSpPr>
          <p:spPr>
            <a:xfrm>
              <a:off x="765139" y="3726934"/>
              <a:ext cx="399227" cy="611851"/>
            </a:xfrm>
            <a:custGeom>
              <a:avLst/>
              <a:gdLst>
                <a:gd name="connsiteX0" fmla="*/ 399227 w 399227"/>
                <a:gd name="connsiteY0" fmla="*/ 386217 h 611851"/>
                <a:gd name="connsiteX1" fmla="*/ 172388 w 399227"/>
                <a:gd name="connsiteY1" fmla="*/ 611851 h 611851"/>
                <a:gd name="connsiteX2" fmla="*/ 32767 w 399227"/>
                <a:gd name="connsiteY2" fmla="*/ 585107 h 611851"/>
                <a:gd name="connsiteX3" fmla="*/ 32767 w 399227"/>
                <a:gd name="connsiteY3" fmla="*/ 500299 h 611851"/>
                <a:gd name="connsiteX4" fmla="*/ 160341 w 399227"/>
                <a:gd name="connsiteY4" fmla="*/ 538728 h 611851"/>
                <a:gd name="connsiteX5" fmla="*/ 306347 w 399227"/>
                <a:gd name="connsiteY5" fmla="*/ 395131 h 611851"/>
                <a:gd name="connsiteX6" fmla="*/ 306347 w 399227"/>
                <a:gd name="connsiteY6" fmla="*/ 350318 h 611851"/>
                <a:gd name="connsiteX7" fmla="*/ 304781 w 399227"/>
                <a:gd name="connsiteY7" fmla="*/ 350318 h 611851"/>
                <a:gd name="connsiteX8" fmla="*/ 166365 w 399227"/>
                <a:gd name="connsiteY8" fmla="*/ 428742 h 611851"/>
                <a:gd name="connsiteX9" fmla="*/ 45777 w 399227"/>
                <a:gd name="connsiteY9" fmla="*/ 374170 h 611851"/>
                <a:gd name="connsiteX10" fmla="*/ 0 w 399227"/>
                <a:gd name="connsiteY10" fmla="*/ 227562 h 611851"/>
                <a:gd name="connsiteX11" fmla="*/ 49150 w 399227"/>
                <a:gd name="connsiteY11" fmla="*/ 61559 h 611851"/>
                <a:gd name="connsiteX12" fmla="*/ 184314 w 399227"/>
                <a:gd name="connsiteY12" fmla="*/ 0 h 611851"/>
                <a:gd name="connsiteX13" fmla="*/ 304661 w 399227"/>
                <a:gd name="connsiteY13" fmla="*/ 66377 h 611851"/>
                <a:gd name="connsiteX14" fmla="*/ 306227 w 399227"/>
                <a:gd name="connsiteY14" fmla="*/ 66377 h 611851"/>
                <a:gd name="connsiteX15" fmla="*/ 306227 w 399227"/>
                <a:gd name="connsiteY15" fmla="*/ 9637 h 611851"/>
                <a:gd name="connsiteX16" fmla="*/ 398986 w 399227"/>
                <a:gd name="connsiteY16" fmla="*/ 9637 h 611851"/>
                <a:gd name="connsiteX17" fmla="*/ 398986 w 399227"/>
                <a:gd name="connsiteY17" fmla="*/ 386217 h 611851"/>
                <a:gd name="connsiteX18" fmla="*/ 307311 w 399227"/>
                <a:gd name="connsiteY18" fmla="*/ 231417 h 611851"/>
                <a:gd name="connsiteX19" fmla="*/ 307311 w 399227"/>
                <a:gd name="connsiteY19" fmla="*/ 178171 h 611851"/>
                <a:gd name="connsiteX20" fmla="*/ 278760 w 399227"/>
                <a:gd name="connsiteY20" fmla="*/ 104324 h 611851"/>
                <a:gd name="connsiteX21" fmla="*/ 207323 w 399227"/>
                <a:gd name="connsiteY21" fmla="*/ 73726 h 611851"/>
                <a:gd name="connsiteX22" fmla="*/ 124683 w 399227"/>
                <a:gd name="connsiteY22" fmla="*/ 112757 h 611851"/>
                <a:gd name="connsiteX23" fmla="*/ 94928 w 399227"/>
                <a:gd name="connsiteY23" fmla="*/ 221779 h 611851"/>
                <a:gd name="connsiteX24" fmla="*/ 123479 w 399227"/>
                <a:gd name="connsiteY24" fmla="*/ 318394 h 611851"/>
                <a:gd name="connsiteX25" fmla="*/ 199252 w 399227"/>
                <a:gd name="connsiteY25" fmla="*/ 354534 h 611851"/>
                <a:gd name="connsiteX26" fmla="*/ 277194 w 399227"/>
                <a:gd name="connsiteY26" fmla="*/ 319960 h 611851"/>
                <a:gd name="connsiteX27" fmla="*/ 307311 w 399227"/>
                <a:gd name="connsiteY27" fmla="*/ 231417 h 6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9227" h="611851">
                  <a:moveTo>
                    <a:pt x="399227" y="386217"/>
                  </a:moveTo>
                  <a:cubicBezTo>
                    <a:pt x="399227" y="536559"/>
                    <a:pt x="323574" y="611851"/>
                    <a:pt x="172388" y="611851"/>
                  </a:cubicBezTo>
                  <a:cubicBezTo>
                    <a:pt x="119021" y="611851"/>
                    <a:pt x="72521" y="602937"/>
                    <a:pt x="32767" y="585107"/>
                  </a:cubicBezTo>
                  <a:lnTo>
                    <a:pt x="32767" y="500299"/>
                  </a:lnTo>
                  <a:cubicBezTo>
                    <a:pt x="77581" y="525838"/>
                    <a:pt x="120105" y="538728"/>
                    <a:pt x="160341" y="538728"/>
                  </a:cubicBezTo>
                  <a:cubicBezTo>
                    <a:pt x="257679" y="538728"/>
                    <a:pt x="306347" y="490902"/>
                    <a:pt x="306347" y="395131"/>
                  </a:cubicBezTo>
                  <a:lnTo>
                    <a:pt x="306347" y="350318"/>
                  </a:lnTo>
                  <a:lnTo>
                    <a:pt x="304781" y="350318"/>
                  </a:lnTo>
                  <a:cubicBezTo>
                    <a:pt x="274062" y="402600"/>
                    <a:pt x="227923" y="428742"/>
                    <a:pt x="166365" y="428742"/>
                  </a:cubicBezTo>
                  <a:cubicBezTo>
                    <a:pt x="116491" y="428742"/>
                    <a:pt x="76256" y="410551"/>
                    <a:pt x="45777" y="374170"/>
                  </a:cubicBezTo>
                  <a:cubicBezTo>
                    <a:pt x="15299" y="337789"/>
                    <a:pt x="0" y="288880"/>
                    <a:pt x="0" y="227562"/>
                  </a:cubicBezTo>
                  <a:cubicBezTo>
                    <a:pt x="0" y="157932"/>
                    <a:pt x="16383" y="102638"/>
                    <a:pt x="49150" y="61559"/>
                  </a:cubicBezTo>
                  <a:cubicBezTo>
                    <a:pt x="81917" y="20480"/>
                    <a:pt x="126972" y="0"/>
                    <a:pt x="184314" y="0"/>
                  </a:cubicBezTo>
                  <a:cubicBezTo>
                    <a:pt x="238404" y="0"/>
                    <a:pt x="278519" y="22166"/>
                    <a:pt x="304661" y="66377"/>
                  </a:cubicBezTo>
                  <a:lnTo>
                    <a:pt x="306227" y="66377"/>
                  </a:lnTo>
                  <a:lnTo>
                    <a:pt x="306227" y="9637"/>
                  </a:lnTo>
                  <a:lnTo>
                    <a:pt x="398986" y="9637"/>
                  </a:lnTo>
                  <a:lnTo>
                    <a:pt x="398986" y="386217"/>
                  </a:lnTo>
                  <a:close/>
                  <a:moveTo>
                    <a:pt x="307311" y="231417"/>
                  </a:moveTo>
                  <a:lnTo>
                    <a:pt x="307311" y="178171"/>
                  </a:lnTo>
                  <a:cubicBezTo>
                    <a:pt x="307311" y="149379"/>
                    <a:pt x="297794" y="124804"/>
                    <a:pt x="278760" y="104324"/>
                  </a:cubicBezTo>
                  <a:cubicBezTo>
                    <a:pt x="259727" y="83965"/>
                    <a:pt x="235874" y="73726"/>
                    <a:pt x="207323" y="73726"/>
                  </a:cubicBezTo>
                  <a:cubicBezTo>
                    <a:pt x="172147" y="73726"/>
                    <a:pt x="144560" y="86736"/>
                    <a:pt x="124683" y="112757"/>
                  </a:cubicBezTo>
                  <a:cubicBezTo>
                    <a:pt x="104806" y="138778"/>
                    <a:pt x="94928" y="175038"/>
                    <a:pt x="94928" y="221779"/>
                  </a:cubicBezTo>
                  <a:cubicBezTo>
                    <a:pt x="94928" y="262015"/>
                    <a:pt x="104445" y="294301"/>
                    <a:pt x="123479" y="318394"/>
                  </a:cubicBezTo>
                  <a:cubicBezTo>
                    <a:pt x="142512" y="342487"/>
                    <a:pt x="167810" y="354534"/>
                    <a:pt x="199252" y="354534"/>
                  </a:cubicBezTo>
                  <a:cubicBezTo>
                    <a:pt x="231296" y="354534"/>
                    <a:pt x="257197" y="342969"/>
                    <a:pt x="277194" y="319960"/>
                  </a:cubicBezTo>
                  <a:cubicBezTo>
                    <a:pt x="297192" y="296951"/>
                    <a:pt x="307311" y="267437"/>
                    <a:pt x="307311" y="231417"/>
                  </a:cubicBez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37" name="Freeform: Shape 36">
              <a:extLst>
                <a:ext uri="{FF2B5EF4-FFF2-40B4-BE49-F238E27FC236}">
                  <a16:creationId xmlns:a16="http://schemas.microsoft.com/office/drawing/2014/main" id="{BDA373B3-2F9A-4FFD-E852-C8A1B56AD151}"/>
                </a:ext>
              </a:extLst>
            </p:cNvPr>
            <p:cNvSpPr/>
            <p:nvPr/>
          </p:nvSpPr>
          <p:spPr>
            <a:xfrm>
              <a:off x="1260619" y="3726813"/>
              <a:ext cx="364773" cy="419224"/>
            </a:xfrm>
            <a:custGeom>
              <a:avLst/>
              <a:gdLst>
                <a:gd name="connsiteX0" fmla="*/ 364773 w 364773"/>
                <a:gd name="connsiteY0" fmla="*/ 419225 h 419224"/>
                <a:gd name="connsiteX1" fmla="*/ 272014 w 364773"/>
                <a:gd name="connsiteY1" fmla="*/ 419225 h 419224"/>
                <a:gd name="connsiteX2" fmla="*/ 272014 w 364773"/>
                <a:gd name="connsiteY2" fmla="*/ 188410 h 419224"/>
                <a:gd name="connsiteX3" fmla="*/ 190819 w 364773"/>
                <a:gd name="connsiteY3" fmla="*/ 73605 h 419224"/>
                <a:gd name="connsiteX4" fmla="*/ 120828 w 364773"/>
                <a:gd name="connsiteY4" fmla="*/ 105408 h 419224"/>
                <a:gd name="connsiteX5" fmla="*/ 93241 w 364773"/>
                <a:gd name="connsiteY5" fmla="*/ 185639 h 419224"/>
                <a:gd name="connsiteX6" fmla="*/ 93241 w 364773"/>
                <a:gd name="connsiteY6" fmla="*/ 419225 h 419224"/>
                <a:gd name="connsiteX7" fmla="*/ 0 w 364773"/>
                <a:gd name="connsiteY7" fmla="*/ 419225 h 419224"/>
                <a:gd name="connsiteX8" fmla="*/ 0 w 364773"/>
                <a:gd name="connsiteY8" fmla="*/ 9637 h 419224"/>
                <a:gd name="connsiteX9" fmla="*/ 93241 w 364773"/>
                <a:gd name="connsiteY9" fmla="*/ 9637 h 419224"/>
                <a:gd name="connsiteX10" fmla="*/ 93241 w 364773"/>
                <a:gd name="connsiteY10" fmla="*/ 77581 h 419224"/>
                <a:gd name="connsiteX11" fmla="*/ 94807 w 364773"/>
                <a:gd name="connsiteY11" fmla="*/ 77581 h 419224"/>
                <a:gd name="connsiteX12" fmla="*/ 227562 w 364773"/>
                <a:gd name="connsiteY12" fmla="*/ 0 h 419224"/>
                <a:gd name="connsiteX13" fmla="*/ 329597 w 364773"/>
                <a:gd name="connsiteY13" fmla="*/ 43368 h 419224"/>
                <a:gd name="connsiteX14" fmla="*/ 364773 w 364773"/>
                <a:gd name="connsiteY14" fmla="*/ 168774 h 419224"/>
                <a:gd name="connsiteX15" fmla="*/ 364773 w 364773"/>
                <a:gd name="connsiteY15" fmla="*/ 419225 h 41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4773" h="419224">
                  <a:moveTo>
                    <a:pt x="364773" y="419225"/>
                  </a:moveTo>
                  <a:lnTo>
                    <a:pt x="272014" y="419225"/>
                  </a:lnTo>
                  <a:lnTo>
                    <a:pt x="272014" y="188410"/>
                  </a:lnTo>
                  <a:cubicBezTo>
                    <a:pt x="272014" y="111914"/>
                    <a:pt x="244909" y="73605"/>
                    <a:pt x="190819" y="73605"/>
                  </a:cubicBezTo>
                  <a:cubicBezTo>
                    <a:pt x="162510" y="73605"/>
                    <a:pt x="139260" y="84206"/>
                    <a:pt x="120828" y="105408"/>
                  </a:cubicBezTo>
                  <a:cubicBezTo>
                    <a:pt x="102397" y="126611"/>
                    <a:pt x="93241" y="153354"/>
                    <a:pt x="93241" y="185639"/>
                  </a:cubicBezTo>
                  <a:lnTo>
                    <a:pt x="93241" y="419225"/>
                  </a:lnTo>
                  <a:lnTo>
                    <a:pt x="0" y="419225"/>
                  </a:lnTo>
                  <a:lnTo>
                    <a:pt x="0" y="9637"/>
                  </a:lnTo>
                  <a:lnTo>
                    <a:pt x="93241" y="9637"/>
                  </a:lnTo>
                  <a:lnTo>
                    <a:pt x="93241" y="77581"/>
                  </a:lnTo>
                  <a:lnTo>
                    <a:pt x="94807" y="77581"/>
                  </a:lnTo>
                  <a:cubicBezTo>
                    <a:pt x="125526" y="25900"/>
                    <a:pt x="169738" y="0"/>
                    <a:pt x="227562" y="0"/>
                  </a:cubicBezTo>
                  <a:cubicBezTo>
                    <a:pt x="272135" y="0"/>
                    <a:pt x="306106" y="14456"/>
                    <a:pt x="329597" y="43368"/>
                  </a:cubicBezTo>
                  <a:cubicBezTo>
                    <a:pt x="353088" y="72280"/>
                    <a:pt x="364773" y="114082"/>
                    <a:pt x="364773" y="168774"/>
                  </a:cubicBezTo>
                  <a:lnTo>
                    <a:pt x="364773" y="419225"/>
                  </a:ln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38" name="Freeform: Shape 37">
              <a:extLst>
                <a:ext uri="{FF2B5EF4-FFF2-40B4-BE49-F238E27FC236}">
                  <a16:creationId xmlns:a16="http://schemas.microsoft.com/office/drawing/2014/main" id="{9F258A24-6163-270F-F4FE-C85BF1E6E5E5}"/>
                </a:ext>
              </a:extLst>
            </p:cNvPr>
            <p:cNvSpPr/>
            <p:nvPr/>
          </p:nvSpPr>
          <p:spPr>
            <a:xfrm>
              <a:off x="1705623" y="3544909"/>
              <a:ext cx="111552" cy="601129"/>
            </a:xfrm>
            <a:custGeom>
              <a:avLst/>
              <a:gdLst>
                <a:gd name="connsiteX0" fmla="*/ 55174 w 111552"/>
                <a:gd name="connsiteY0" fmla="*/ 105529 h 601129"/>
                <a:gd name="connsiteX1" fmla="*/ 16143 w 111552"/>
                <a:gd name="connsiteY1" fmla="*/ 90712 h 601129"/>
                <a:gd name="connsiteX2" fmla="*/ 0 w 111552"/>
                <a:gd name="connsiteY2" fmla="*/ 53126 h 601129"/>
                <a:gd name="connsiteX3" fmla="*/ 16143 w 111552"/>
                <a:gd name="connsiteY3" fmla="*/ 15179 h 601129"/>
                <a:gd name="connsiteX4" fmla="*/ 55174 w 111552"/>
                <a:gd name="connsiteY4" fmla="*/ 0 h 601129"/>
                <a:gd name="connsiteX5" fmla="*/ 95169 w 111552"/>
                <a:gd name="connsiteY5" fmla="*/ 15179 h 601129"/>
                <a:gd name="connsiteX6" fmla="*/ 111552 w 111552"/>
                <a:gd name="connsiteY6" fmla="*/ 53126 h 601129"/>
                <a:gd name="connsiteX7" fmla="*/ 95169 w 111552"/>
                <a:gd name="connsiteY7" fmla="*/ 90109 h 601129"/>
                <a:gd name="connsiteX8" fmla="*/ 55174 w 111552"/>
                <a:gd name="connsiteY8" fmla="*/ 105529 h 601129"/>
                <a:gd name="connsiteX9" fmla="*/ 101192 w 111552"/>
                <a:gd name="connsiteY9" fmla="*/ 601130 h 601129"/>
                <a:gd name="connsiteX10" fmla="*/ 8433 w 111552"/>
                <a:gd name="connsiteY10" fmla="*/ 601130 h 601129"/>
                <a:gd name="connsiteX11" fmla="*/ 8433 w 111552"/>
                <a:gd name="connsiteY11" fmla="*/ 191542 h 601129"/>
                <a:gd name="connsiteX12" fmla="*/ 101192 w 111552"/>
                <a:gd name="connsiteY12" fmla="*/ 191542 h 601129"/>
                <a:gd name="connsiteX13" fmla="*/ 101192 w 111552"/>
                <a:gd name="connsiteY13" fmla="*/ 601130 h 601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552" h="601129">
                  <a:moveTo>
                    <a:pt x="55174" y="105529"/>
                  </a:moveTo>
                  <a:cubicBezTo>
                    <a:pt x="39995" y="105529"/>
                    <a:pt x="26985" y="100590"/>
                    <a:pt x="16143" y="90712"/>
                  </a:cubicBezTo>
                  <a:cubicBezTo>
                    <a:pt x="5301" y="80833"/>
                    <a:pt x="0" y="68305"/>
                    <a:pt x="0" y="53126"/>
                  </a:cubicBezTo>
                  <a:cubicBezTo>
                    <a:pt x="0" y="37947"/>
                    <a:pt x="5421" y="25298"/>
                    <a:pt x="16143" y="15179"/>
                  </a:cubicBezTo>
                  <a:cubicBezTo>
                    <a:pt x="26985" y="5060"/>
                    <a:pt x="39995" y="0"/>
                    <a:pt x="55174" y="0"/>
                  </a:cubicBezTo>
                  <a:cubicBezTo>
                    <a:pt x="70955" y="0"/>
                    <a:pt x="84206" y="5060"/>
                    <a:pt x="95169" y="15179"/>
                  </a:cubicBezTo>
                  <a:cubicBezTo>
                    <a:pt x="106131" y="25298"/>
                    <a:pt x="111552" y="37947"/>
                    <a:pt x="111552" y="53126"/>
                  </a:cubicBezTo>
                  <a:cubicBezTo>
                    <a:pt x="111552" y="67582"/>
                    <a:pt x="106131" y="79869"/>
                    <a:pt x="95169" y="90109"/>
                  </a:cubicBezTo>
                  <a:cubicBezTo>
                    <a:pt x="84206" y="100349"/>
                    <a:pt x="70955" y="105529"/>
                    <a:pt x="55174" y="105529"/>
                  </a:cubicBezTo>
                  <a:close/>
                  <a:moveTo>
                    <a:pt x="101192" y="601130"/>
                  </a:moveTo>
                  <a:lnTo>
                    <a:pt x="8433" y="601130"/>
                  </a:lnTo>
                  <a:lnTo>
                    <a:pt x="8433" y="191542"/>
                  </a:lnTo>
                  <a:lnTo>
                    <a:pt x="101192" y="191542"/>
                  </a:lnTo>
                  <a:lnTo>
                    <a:pt x="101192" y="601130"/>
                  </a:ln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39" name="Freeform: Shape 38">
              <a:extLst>
                <a:ext uri="{FF2B5EF4-FFF2-40B4-BE49-F238E27FC236}">
                  <a16:creationId xmlns:a16="http://schemas.microsoft.com/office/drawing/2014/main" id="{07DFC1AA-DFA2-41DC-5C07-FE81A7226177}"/>
                </a:ext>
              </a:extLst>
            </p:cNvPr>
            <p:cNvSpPr/>
            <p:nvPr/>
          </p:nvSpPr>
          <p:spPr>
            <a:xfrm>
              <a:off x="1860302" y="3615261"/>
              <a:ext cx="259244" cy="539932"/>
            </a:xfrm>
            <a:custGeom>
              <a:avLst/>
              <a:gdLst>
                <a:gd name="connsiteX0" fmla="*/ 259124 w 259244"/>
                <a:gd name="connsiteY0" fmla="*/ 526320 h 539932"/>
                <a:gd name="connsiteX1" fmla="*/ 187567 w 259244"/>
                <a:gd name="connsiteY1" fmla="*/ 539932 h 539932"/>
                <a:gd name="connsiteX2" fmla="*/ 68425 w 259244"/>
                <a:gd name="connsiteY2" fmla="*/ 425489 h 539932"/>
                <a:gd name="connsiteX3" fmla="*/ 68425 w 259244"/>
                <a:gd name="connsiteY3" fmla="*/ 193951 h 539932"/>
                <a:gd name="connsiteX4" fmla="*/ 0 w 259244"/>
                <a:gd name="connsiteY4" fmla="*/ 193951 h 539932"/>
                <a:gd name="connsiteX5" fmla="*/ 0 w 259244"/>
                <a:gd name="connsiteY5" fmla="*/ 121190 h 539932"/>
                <a:gd name="connsiteX6" fmla="*/ 68425 w 259244"/>
                <a:gd name="connsiteY6" fmla="*/ 121190 h 539932"/>
                <a:gd name="connsiteX7" fmla="*/ 68425 w 259244"/>
                <a:gd name="connsiteY7" fmla="*/ 26382 h 539932"/>
                <a:gd name="connsiteX8" fmla="*/ 161185 w 259244"/>
                <a:gd name="connsiteY8" fmla="*/ 0 h 539932"/>
                <a:gd name="connsiteX9" fmla="*/ 161185 w 259244"/>
                <a:gd name="connsiteY9" fmla="*/ 121190 h 539932"/>
                <a:gd name="connsiteX10" fmla="*/ 259124 w 259244"/>
                <a:gd name="connsiteY10" fmla="*/ 121190 h 539932"/>
                <a:gd name="connsiteX11" fmla="*/ 259124 w 259244"/>
                <a:gd name="connsiteY11" fmla="*/ 193951 h 539932"/>
                <a:gd name="connsiteX12" fmla="*/ 161185 w 259244"/>
                <a:gd name="connsiteY12" fmla="*/ 193951 h 539932"/>
                <a:gd name="connsiteX13" fmla="*/ 161185 w 259244"/>
                <a:gd name="connsiteY13" fmla="*/ 398745 h 539932"/>
                <a:gd name="connsiteX14" fmla="*/ 174436 w 259244"/>
                <a:gd name="connsiteY14" fmla="*/ 450787 h 539932"/>
                <a:gd name="connsiteX15" fmla="*/ 218406 w 259244"/>
                <a:gd name="connsiteY15" fmla="*/ 466327 h 539932"/>
                <a:gd name="connsiteX16" fmla="*/ 259245 w 259244"/>
                <a:gd name="connsiteY16" fmla="*/ 452714 h 539932"/>
                <a:gd name="connsiteX17" fmla="*/ 259245 w 259244"/>
                <a:gd name="connsiteY17" fmla="*/ 526320 h 53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44" h="539932">
                  <a:moveTo>
                    <a:pt x="259124" y="526320"/>
                  </a:moveTo>
                  <a:cubicBezTo>
                    <a:pt x="240934" y="535355"/>
                    <a:pt x="217081" y="539932"/>
                    <a:pt x="187567" y="539932"/>
                  </a:cubicBezTo>
                  <a:cubicBezTo>
                    <a:pt x="108059" y="539932"/>
                    <a:pt x="68425" y="501744"/>
                    <a:pt x="68425" y="425489"/>
                  </a:cubicBezTo>
                  <a:lnTo>
                    <a:pt x="68425" y="193951"/>
                  </a:lnTo>
                  <a:lnTo>
                    <a:pt x="0" y="193951"/>
                  </a:lnTo>
                  <a:lnTo>
                    <a:pt x="0" y="121190"/>
                  </a:lnTo>
                  <a:lnTo>
                    <a:pt x="68425" y="121190"/>
                  </a:lnTo>
                  <a:lnTo>
                    <a:pt x="68425" y="26382"/>
                  </a:lnTo>
                  <a:lnTo>
                    <a:pt x="161185" y="0"/>
                  </a:lnTo>
                  <a:lnTo>
                    <a:pt x="161185" y="121190"/>
                  </a:lnTo>
                  <a:lnTo>
                    <a:pt x="259124" y="121190"/>
                  </a:lnTo>
                  <a:lnTo>
                    <a:pt x="259124" y="193951"/>
                  </a:lnTo>
                  <a:lnTo>
                    <a:pt x="161185" y="193951"/>
                  </a:lnTo>
                  <a:lnTo>
                    <a:pt x="161185" y="398745"/>
                  </a:lnTo>
                  <a:cubicBezTo>
                    <a:pt x="161185" y="422959"/>
                    <a:pt x="165642" y="440306"/>
                    <a:pt x="174436" y="450787"/>
                  </a:cubicBezTo>
                  <a:cubicBezTo>
                    <a:pt x="183230" y="461267"/>
                    <a:pt x="197927" y="466327"/>
                    <a:pt x="218406" y="466327"/>
                  </a:cubicBezTo>
                  <a:cubicBezTo>
                    <a:pt x="234188" y="466327"/>
                    <a:pt x="247680" y="461749"/>
                    <a:pt x="259245" y="452714"/>
                  </a:cubicBezTo>
                  <a:lnTo>
                    <a:pt x="259245" y="526320"/>
                  </a:ln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sp>
          <p:nvSpPr>
            <p:cNvPr id="40" name="Freeform: Shape 39">
              <a:extLst>
                <a:ext uri="{FF2B5EF4-FFF2-40B4-BE49-F238E27FC236}">
                  <a16:creationId xmlns:a16="http://schemas.microsoft.com/office/drawing/2014/main" id="{8706AB9E-B66F-5BB5-0B78-231829014FB3}"/>
                </a:ext>
              </a:extLst>
            </p:cNvPr>
            <p:cNvSpPr/>
            <p:nvPr/>
          </p:nvSpPr>
          <p:spPr>
            <a:xfrm>
              <a:off x="2143520" y="3726934"/>
              <a:ext cx="373326" cy="428741"/>
            </a:xfrm>
            <a:custGeom>
              <a:avLst/>
              <a:gdLst>
                <a:gd name="connsiteX0" fmla="*/ 373327 w 373326"/>
                <a:gd name="connsiteY0" fmla="*/ 239488 h 428741"/>
                <a:gd name="connsiteX1" fmla="*/ 94085 w 373326"/>
                <a:gd name="connsiteY1" fmla="*/ 239488 h 428741"/>
                <a:gd name="connsiteX2" fmla="*/ 129140 w 373326"/>
                <a:gd name="connsiteY2" fmla="*/ 327068 h 428741"/>
                <a:gd name="connsiteX3" fmla="*/ 220936 w 373326"/>
                <a:gd name="connsiteY3" fmla="*/ 357907 h 428741"/>
                <a:gd name="connsiteX4" fmla="*/ 341283 w 373326"/>
                <a:gd name="connsiteY4" fmla="*/ 318755 h 428741"/>
                <a:gd name="connsiteX5" fmla="*/ 341283 w 373326"/>
                <a:gd name="connsiteY5" fmla="*/ 393565 h 428741"/>
                <a:gd name="connsiteX6" fmla="*/ 193229 w 373326"/>
                <a:gd name="connsiteY6" fmla="*/ 428742 h 428741"/>
                <a:gd name="connsiteX7" fmla="*/ 51439 w 373326"/>
                <a:gd name="connsiteY7" fmla="*/ 372965 h 428741"/>
                <a:gd name="connsiteX8" fmla="*/ 0 w 373326"/>
                <a:gd name="connsiteY8" fmla="*/ 215997 h 428741"/>
                <a:gd name="connsiteX9" fmla="*/ 56619 w 373326"/>
                <a:gd name="connsiteY9" fmla="*/ 60233 h 428741"/>
                <a:gd name="connsiteX10" fmla="*/ 197204 w 373326"/>
                <a:gd name="connsiteY10" fmla="*/ 0 h 428741"/>
                <a:gd name="connsiteX11" fmla="*/ 327188 w 373326"/>
                <a:gd name="connsiteY11" fmla="*/ 53969 h 428741"/>
                <a:gd name="connsiteX12" fmla="*/ 373206 w 373326"/>
                <a:gd name="connsiteY12" fmla="*/ 203950 h 428741"/>
                <a:gd name="connsiteX13" fmla="*/ 373206 w 373326"/>
                <a:gd name="connsiteY13" fmla="*/ 239488 h 428741"/>
                <a:gd name="connsiteX14" fmla="*/ 283699 w 373326"/>
                <a:gd name="connsiteY14" fmla="*/ 173834 h 428741"/>
                <a:gd name="connsiteX15" fmla="*/ 260088 w 373326"/>
                <a:gd name="connsiteY15" fmla="*/ 96012 h 428741"/>
                <a:gd name="connsiteX16" fmla="*/ 196120 w 373326"/>
                <a:gd name="connsiteY16" fmla="*/ 68184 h 428741"/>
                <a:gd name="connsiteX17" fmla="*/ 128297 w 373326"/>
                <a:gd name="connsiteY17" fmla="*/ 97337 h 428741"/>
                <a:gd name="connsiteX18" fmla="*/ 94085 w 373326"/>
                <a:gd name="connsiteY18" fmla="*/ 173713 h 428741"/>
                <a:gd name="connsiteX19" fmla="*/ 283699 w 373326"/>
                <a:gd name="connsiteY19" fmla="*/ 173713 h 42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3326" h="428741">
                  <a:moveTo>
                    <a:pt x="373327" y="239488"/>
                  </a:moveTo>
                  <a:lnTo>
                    <a:pt x="94085" y="239488"/>
                  </a:lnTo>
                  <a:cubicBezTo>
                    <a:pt x="95169" y="277315"/>
                    <a:pt x="106854" y="306588"/>
                    <a:pt x="129140" y="327068"/>
                  </a:cubicBezTo>
                  <a:cubicBezTo>
                    <a:pt x="151427" y="347667"/>
                    <a:pt x="182025" y="357907"/>
                    <a:pt x="220936" y="357907"/>
                  </a:cubicBezTo>
                  <a:cubicBezTo>
                    <a:pt x="264666" y="357907"/>
                    <a:pt x="304781" y="344897"/>
                    <a:pt x="341283" y="318755"/>
                  </a:cubicBezTo>
                  <a:lnTo>
                    <a:pt x="341283" y="393565"/>
                  </a:lnTo>
                  <a:cubicBezTo>
                    <a:pt x="303938" y="417056"/>
                    <a:pt x="254667" y="428742"/>
                    <a:pt x="193229" y="428742"/>
                  </a:cubicBezTo>
                  <a:cubicBezTo>
                    <a:pt x="132995" y="428742"/>
                    <a:pt x="85652" y="410190"/>
                    <a:pt x="51439" y="372965"/>
                  </a:cubicBezTo>
                  <a:cubicBezTo>
                    <a:pt x="17227" y="335741"/>
                    <a:pt x="0" y="283459"/>
                    <a:pt x="0" y="215997"/>
                  </a:cubicBezTo>
                  <a:cubicBezTo>
                    <a:pt x="0" y="152270"/>
                    <a:pt x="18913" y="100349"/>
                    <a:pt x="56619" y="60233"/>
                  </a:cubicBezTo>
                  <a:cubicBezTo>
                    <a:pt x="94326" y="20118"/>
                    <a:pt x="141187" y="0"/>
                    <a:pt x="197204" y="0"/>
                  </a:cubicBezTo>
                  <a:cubicBezTo>
                    <a:pt x="253221" y="0"/>
                    <a:pt x="296589" y="17950"/>
                    <a:pt x="327188" y="53969"/>
                  </a:cubicBezTo>
                  <a:cubicBezTo>
                    <a:pt x="357907" y="89989"/>
                    <a:pt x="373206" y="139983"/>
                    <a:pt x="373206" y="203950"/>
                  </a:cubicBezTo>
                  <a:lnTo>
                    <a:pt x="373206" y="239488"/>
                  </a:lnTo>
                  <a:close/>
                  <a:moveTo>
                    <a:pt x="283699" y="173834"/>
                  </a:moveTo>
                  <a:cubicBezTo>
                    <a:pt x="283458" y="140464"/>
                    <a:pt x="275508" y="114564"/>
                    <a:pt x="260088" y="96012"/>
                  </a:cubicBezTo>
                  <a:cubicBezTo>
                    <a:pt x="244668" y="77460"/>
                    <a:pt x="223345" y="68184"/>
                    <a:pt x="196120" y="68184"/>
                  </a:cubicBezTo>
                  <a:cubicBezTo>
                    <a:pt x="169497" y="68184"/>
                    <a:pt x="146849" y="77942"/>
                    <a:pt x="128297" y="97337"/>
                  </a:cubicBezTo>
                  <a:cubicBezTo>
                    <a:pt x="109745" y="116853"/>
                    <a:pt x="98421" y="142271"/>
                    <a:pt x="94085" y="173713"/>
                  </a:cubicBezTo>
                  <a:lnTo>
                    <a:pt x="283699" y="173713"/>
                  </a:lnTo>
                  <a:close/>
                </a:path>
              </a:pathLst>
            </a:custGeom>
            <a:grpFill/>
            <a:ln w="120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grpSp>
    </p:spTree>
    <p:extLst>
      <p:ext uri="{BB962C8B-B14F-4D97-AF65-F5344CB8AC3E}">
        <p14:creationId xmlns:p14="http://schemas.microsoft.com/office/powerpoint/2010/main" val="154584273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44">
          <p15:clr>
            <a:srgbClr val="5ACBF0"/>
          </p15:clr>
        </p15:guide>
        <p15:guide id="4" orient="horz" pos="216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Title Slide">
    <p:bg>
      <p:bgPr>
        <a:solidFill>
          <a:srgbClr val="702573"/>
        </a:solidFill>
        <a:effectLst/>
      </p:bgPr>
    </p:bg>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98BC5F6D-2D3D-9201-3B93-9FF41D430F7F}"/>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9" name="Title 1"/>
          <p:cNvSpPr>
            <a:spLocks noGrp="1"/>
          </p:cNvSpPr>
          <p:nvPr>
            <p:ph type="title" hasCustomPrompt="1"/>
          </p:nvPr>
        </p:nvSpPr>
        <p:spPr>
          <a:xfrm>
            <a:off x="584200" y="2302670"/>
            <a:ext cx="9144000" cy="1231106"/>
          </a:xfrm>
          <a:noFill/>
        </p:spPr>
        <p:txBody>
          <a:bodyPr lIns="0" tIns="0" rIns="0" bIns="0" anchor="b" anchorCtr="0">
            <a:spAutoFit/>
          </a:bodyPr>
          <a:lstStyle>
            <a:lvl1pPr>
              <a:defRPr sz="4000" spc="-50" baseline="0">
                <a:solidFill>
                  <a:srgbClr val="AC35AE"/>
                </a:solidFill>
                <a:latin typeface="+mj-lt"/>
                <a:cs typeface="Segoe UI" panose="020B0502040204020203" pitchFamily="34" charset="0"/>
              </a:defRPr>
            </a:lvl1pPr>
          </a:lstStyle>
          <a:p>
            <a:r>
              <a:rPr lang="en-US"/>
              <a:t>Event name or </a:t>
            </a:r>
            <a:br>
              <a:rPr lang="en-US"/>
            </a:br>
            <a:r>
              <a:rPr lang="en-US"/>
              <a:t>presentation title </a:t>
            </a:r>
          </a:p>
        </p:txBody>
      </p:sp>
      <p:sp>
        <p:nvSpPr>
          <p:cNvPr id="5" name="Text Placeholder 4"/>
          <p:cNvSpPr>
            <a:spLocks noGrp="1"/>
          </p:cNvSpPr>
          <p:nvPr>
            <p:ph type="body" sz="quarter" idx="12" hasCustomPrompt="1"/>
          </p:nvPr>
        </p:nvSpPr>
        <p:spPr>
          <a:xfrm>
            <a:off x="584200" y="3962400"/>
            <a:ext cx="9144000" cy="307777"/>
          </a:xfrm>
          <a:noFill/>
        </p:spPr>
        <p:txBody>
          <a:bodyPr wrap="square" lIns="0" tIns="0" rIns="0" bIns="0">
            <a:spAutoFit/>
          </a:bodyPr>
          <a:lstStyle>
            <a:lvl1pPr marL="0" indent="0">
              <a:spcBef>
                <a:spcPts val="0"/>
              </a:spcBef>
              <a:buNone/>
              <a:defRPr sz="2000" spc="0" baseline="0">
                <a:solidFill>
                  <a:srgbClr val="091F2C"/>
                </a:solidFill>
                <a:latin typeface="+mn-lt"/>
                <a:cs typeface="Segoe UI" panose="020B0502040204020203" pitchFamily="34" charset="0"/>
              </a:defRPr>
            </a:lvl1pPr>
          </a:lstStyle>
          <a:p>
            <a:pPr lvl="0"/>
            <a:r>
              <a:rPr lang="en-US"/>
              <a:t>Speaker name or subtitle text</a:t>
            </a:r>
          </a:p>
        </p:txBody>
      </p:sp>
      <p:pic>
        <p:nvPicPr>
          <p:cNvPr id="22" name="MS logo gray - EMF" descr="Microsoft logo, gray text version">
            <a:extLst>
              <a:ext uri="{FF2B5EF4-FFF2-40B4-BE49-F238E27FC236}">
                <a16:creationId xmlns:a16="http://schemas.microsoft.com/office/drawing/2014/main" id="{BBEE3085-A7E1-6080-02B7-07A2EED8F8F2}"/>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4596227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44">
          <p15:clr>
            <a:srgbClr val="5ACBF0"/>
          </p15:clr>
        </p15:guide>
        <p15:guide id="4" orient="horz" pos="2160">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Title Slide 2">
    <p:bg>
      <p:bgRef idx="1001">
        <a:schemeClr val="bg2"/>
      </p:bgRef>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18223"/>
            <a:ext cx="9144000" cy="615553"/>
          </a:xfrm>
          <a:noFill/>
        </p:spPr>
        <p:txBody>
          <a:bodyPr lIns="0" tIns="0" rIns="0" bIns="0" anchor="b" anchorCtr="0">
            <a:spAutoFit/>
          </a:bodyPr>
          <a:lstStyle>
            <a:lvl1pPr>
              <a:defRPr sz="4000" spc="-50" baseline="0">
                <a:solidFill>
                  <a:schemeClr val="tx1"/>
                </a:solidFill>
                <a:latin typeface="+mj-lt"/>
                <a:cs typeface="Segoe UI" panose="020B0502040204020203" pitchFamily="34"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307777"/>
          </a:xfrm>
          <a:noFill/>
        </p:spPr>
        <p:txBody>
          <a:bodyPr wrap="square" lIns="0" tIns="0" rIns="0" bIns="0">
            <a:spAutoFit/>
          </a:bodyPr>
          <a:lstStyle>
            <a:lvl1pPr marL="0" indent="0">
              <a:spcBef>
                <a:spcPts val="0"/>
              </a:spcBef>
              <a:buNone/>
              <a:defRPr sz="20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3B0D12AE-ADCF-1091-117F-BB03F7EC506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black">
          <a:xfrm>
            <a:off x="584200" y="585788"/>
            <a:ext cx="1366440" cy="292608"/>
          </a:xfrm>
          <a:prstGeom prst="rect">
            <a:avLst/>
          </a:prstGeom>
        </p:spPr>
      </p:pic>
    </p:spTree>
    <p:extLst>
      <p:ext uri="{BB962C8B-B14F-4D97-AF65-F5344CB8AC3E}">
        <p14:creationId xmlns:p14="http://schemas.microsoft.com/office/powerpoint/2010/main" val="44041915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CFEFD-88E5-4869-B5C3-1611B0B50E15}"/>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4" name="Content Placeholder 3">
            <a:extLst>
              <a:ext uri="{FF2B5EF4-FFF2-40B4-BE49-F238E27FC236}">
                <a16:creationId xmlns:a16="http://schemas.microsoft.com/office/drawing/2014/main" id="{58A212C2-8B30-4835-8711-AA981B6CFBE1}"/>
              </a:ext>
            </a:extLst>
          </p:cNvPr>
          <p:cNvSpPr>
            <a:spLocks noGrp="1"/>
          </p:cNvSpPr>
          <p:nvPr>
            <p:ph sz="quarter" idx="10"/>
          </p:nvPr>
        </p:nvSpPr>
        <p:spPr>
          <a:xfrm>
            <a:off x="584200" y="1435100"/>
            <a:ext cx="11018838" cy="483393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4F9662A5-6E2F-47B0-9B6E-E87983D3753C}"/>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2428837742"/>
      </p:ext>
    </p:extLst>
  </p:cSld>
  <p:clrMapOvr>
    <a:masterClrMapping/>
  </p:clrMapOvr>
  <p:transition>
    <p:fade/>
  </p:transition>
  <p:extLst>
    <p:ext uri="{DCECCB84-F9BA-43D5-87BE-67443E8EF086}">
      <p15:sldGuideLst xmlns:p15="http://schemas.microsoft.com/office/powerpoint/2012/main">
        <p15:guide id="2" orient="horz" pos="1272">
          <p15:clr>
            <a:srgbClr val="5ACBF0"/>
          </p15:clr>
        </p15:guide>
        <p15:guide id="3" orient="horz" pos="288">
          <p15:clr>
            <a:srgbClr val="5ACBF0"/>
          </p15:clr>
        </p15:guide>
        <p15:guide id="5" orient="horz" pos="904">
          <p15:clr>
            <a:srgbClr val="5ACBF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Title &amp; Non-bulleted tex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586390" y="1434370"/>
            <a:ext cx="11018520" cy="2308324"/>
          </a:xfrm>
        </p:spPr>
        <p:txBody>
          <a:bodyPr wrap="square">
            <a:spAutoFit/>
          </a:bodyPr>
          <a:lstStyle>
            <a:lvl1pPr marL="0" indent="0">
              <a:buNone/>
              <a:defRPr/>
            </a:lvl1pPr>
            <a:lvl2pPr marL="228600" indent="0">
              <a:buNone/>
              <a:defRPr/>
            </a:lvl2pPr>
            <a:lvl3pPr marL="457200" indent="0">
              <a:buNone/>
              <a:defRPr/>
            </a:lvl3pPr>
            <a:lvl4pPr marL="685800" indent="0">
              <a:buNone/>
              <a:defRPr/>
            </a:lvl4pPr>
            <a:lvl5pPr marL="9144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8888656"/>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995" y="620428"/>
            <a:ext cx="11306469" cy="403137"/>
          </a:xfrm>
          <a:prstGeom prst="rect">
            <a:avLst/>
          </a:prstGeom>
        </p:spPr>
        <p:txBody>
          <a:bodyPr wrap="square" lIns="0" tIns="0" rIns="0" bIns="0">
            <a:spAutoFit/>
          </a:bodyPr>
          <a:lstStyle>
            <a:lvl1pPr>
              <a:lnSpc>
                <a:spcPts val="3137"/>
              </a:lnSpc>
              <a:defRPr sz="2745" strike="noStrike">
                <a:solidFill>
                  <a:srgbClr val="000000"/>
                </a:solidFill>
              </a:defRPr>
            </a:lvl1pPr>
          </a:lstStyle>
          <a:p>
            <a:r>
              <a:rPr lang="en-US"/>
              <a:t>Title</a:t>
            </a:r>
          </a:p>
        </p:txBody>
      </p:sp>
      <p:sp>
        <p:nvSpPr>
          <p:cNvPr id="8" name="Text Box 3">
            <a:extLst>
              <a:ext uri="{FF2B5EF4-FFF2-40B4-BE49-F238E27FC236}">
                <a16:creationId xmlns:a16="http://schemas.microsoft.com/office/drawing/2014/main" id="{3F1DAFF6-F27C-B74D-96EC-43A1B70AA064}"/>
              </a:ext>
            </a:extLst>
          </p:cNvPr>
          <p:cNvSpPr txBox="1">
            <a:spLocks noChangeArrowheads="1"/>
          </p:cNvSpPr>
          <p:nvPr userDrawn="1"/>
        </p:nvSpPr>
        <p:spPr bwMode="blackWhite">
          <a:xfrm>
            <a:off x="454169" y="6455175"/>
            <a:ext cx="11306469" cy="211083"/>
          </a:xfrm>
          <a:prstGeom prst="rect">
            <a:avLst/>
          </a:prstGeom>
          <a:noFill/>
          <a:ln w="12700">
            <a:noFill/>
            <a:miter lim="800000"/>
            <a:headEnd type="none" w="sm" len="sm"/>
            <a:tailEnd type="none" w="sm" len="sm"/>
          </a:ln>
          <a:effectLst/>
        </p:spPr>
        <p:txBody>
          <a:bodyPr vert="horz" wrap="square" lIns="0" tIns="0" rIns="0" bIns="0" numCol="1" anchor="t" anchorCtr="0" compatLnSpc="1">
            <a:prstTxWarp prst="textNoShape">
              <a:avLst/>
            </a:prstTxWarp>
            <a:spAutoFit/>
          </a:bodyPr>
          <a:lstStyle/>
          <a:p>
            <a:pPr defTabSz="913924" eaLnBrk="0" hangingPunct="0"/>
            <a:r>
              <a:rPr lang="en-US" sz="686">
                <a:solidFill>
                  <a:schemeClr val="accent6">
                    <a:lumMod val="75000"/>
                  </a:schemeClr>
                </a:solidFill>
                <a:cs typeface="Segoe UI" pitchFamily="34" charset="0"/>
              </a:rPr>
              <a:t>©Microsoft Corporation									                                                                                                                                             Azure </a:t>
            </a:r>
          </a:p>
        </p:txBody>
      </p:sp>
    </p:spTree>
    <p:extLst>
      <p:ext uri="{BB962C8B-B14F-4D97-AF65-F5344CB8AC3E}">
        <p14:creationId xmlns:p14="http://schemas.microsoft.com/office/powerpoint/2010/main" val="3064229245"/>
      </p:ext>
    </p:extLst>
  </p:cSld>
  <p:clrMapOvr>
    <a:masterClrMapping/>
  </p:clrMapOvr>
  <p:transition>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Two Column Bullet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BE2550-DA43-453C-A328-33C740E65403}"/>
              </a:ext>
            </a:extLst>
          </p:cNvPr>
          <p:cNvSpPr>
            <a:spLocks noGrp="1"/>
          </p:cNvSpPr>
          <p:nvPr>
            <p:ph type="title"/>
          </p:nvPr>
        </p:nvSpPr>
        <p:spPr/>
        <p:txBody>
          <a:bodyPr/>
          <a:lstStyle/>
          <a:p>
            <a:r>
              <a:rPr lang="en-US"/>
              <a:t>Click to edit Master title style</a:t>
            </a:r>
          </a:p>
        </p:txBody>
      </p:sp>
      <p:sp>
        <p:nvSpPr>
          <p:cNvPr id="5" name="Content Placeholder 4">
            <a:extLst>
              <a:ext uri="{FF2B5EF4-FFF2-40B4-BE49-F238E27FC236}">
                <a16:creationId xmlns:a16="http://schemas.microsoft.com/office/drawing/2014/main" id="{14B7A288-CDAC-4184-9F73-137C95F5E643}"/>
              </a:ext>
            </a:extLst>
          </p:cNvPr>
          <p:cNvSpPr>
            <a:spLocks noGrp="1"/>
          </p:cNvSpPr>
          <p:nvPr>
            <p:ph sz="quarter" idx="12"/>
          </p:nvPr>
        </p:nvSpPr>
        <p:spPr>
          <a:xfrm>
            <a:off x="584200" y="1435100"/>
            <a:ext cx="5211763" cy="4833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8">
            <a:extLst>
              <a:ext uri="{FF2B5EF4-FFF2-40B4-BE49-F238E27FC236}">
                <a16:creationId xmlns:a16="http://schemas.microsoft.com/office/drawing/2014/main" id="{CEC22105-78D6-4753-94FA-3DA949361A95}"/>
              </a:ext>
            </a:extLst>
          </p:cNvPr>
          <p:cNvSpPr>
            <a:spLocks noGrp="1"/>
          </p:cNvSpPr>
          <p:nvPr>
            <p:ph sz="quarter" idx="13"/>
          </p:nvPr>
        </p:nvSpPr>
        <p:spPr>
          <a:xfrm>
            <a:off x="6389688" y="1435100"/>
            <a:ext cx="5219700" cy="48339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5F6A123D-3A27-499F-9210-3E0D7CED39C6}"/>
              </a:ext>
              <a:ext uri="{C183D7F6-B498-43B3-948B-1728B52AA6E4}">
                <adec:decorative xmlns:adec="http://schemas.microsoft.com/office/drawing/2017/decorative" val="1"/>
              </a:ext>
            </a:extLst>
          </p:cNvPr>
          <p:cNvSpPr txBox="1"/>
          <p:nvPr/>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3269774381"/>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6">
          <p15:clr>
            <a:srgbClr val="5ACBF0"/>
          </p15:clr>
        </p15:guide>
        <p15:guide id="3" orient="horz" pos="904">
          <p15:clr>
            <a:srgbClr val="5ACBF0"/>
          </p15:clr>
        </p15:guide>
        <p15:guide id="4" pos="3660">
          <p15:clr>
            <a:srgbClr val="5ACBF0"/>
          </p15:clr>
        </p15:guide>
        <p15:guide id="5" pos="4024">
          <p15:clr>
            <a:srgbClr val="5ACBF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Two Column Non-bullete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lstStyle/>
          <a:p>
            <a:r>
              <a:rPr lang="en-US"/>
              <a:t>Click to edit Master title style</a:t>
            </a:r>
          </a:p>
        </p:txBody>
      </p:sp>
      <p:sp>
        <p:nvSpPr>
          <p:cNvPr id="4" name="Text Placeholder 3"/>
          <p:cNvSpPr>
            <a:spLocks noGrp="1"/>
          </p:cNvSpPr>
          <p:nvPr>
            <p:ph type="body" sz="quarter" idx="10"/>
          </p:nvPr>
        </p:nvSpPr>
        <p:spPr>
          <a:xfrm>
            <a:off x="584200" y="1435100"/>
            <a:ext cx="5212080" cy="1649682"/>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88" indent="0">
              <a:buFont typeface="Wingdings" panose="05000000000000000000" pitchFamily="2" charset="2"/>
              <a:buNone/>
              <a:defRPr sz="2000" b="0"/>
            </a:lvl2pPr>
            <a:lvl3pPr marL="450850" indent="0">
              <a:buFont typeface="Wingdings" panose="05000000000000000000" pitchFamily="2" charset="2"/>
              <a:buNone/>
              <a:tabLst/>
              <a:defRPr sz="1600" b="0"/>
            </a:lvl3pPr>
            <a:lvl4pPr marL="652462" indent="0">
              <a:buFont typeface="Wingdings" panose="05000000000000000000" pitchFamily="2" charset="2"/>
              <a:buNone/>
              <a:defRPr sz="1400" b="0"/>
            </a:lvl4pPr>
            <a:lvl5pPr marL="854075"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3">
            <a:extLst>
              <a:ext uri="{FF2B5EF4-FFF2-40B4-BE49-F238E27FC236}">
                <a16:creationId xmlns:a16="http://schemas.microsoft.com/office/drawing/2014/main" id="{8E9CDCB4-03E1-4763-B83E-A1334BCDB0C0}"/>
              </a:ext>
            </a:extLst>
          </p:cNvPr>
          <p:cNvSpPr>
            <a:spLocks noGrp="1"/>
          </p:cNvSpPr>
          <p:nvPr>
            <p:ph type="body" sz="quarter" idx="12"/>
          </p:nvPr>
        </p:nvSpPr>
        <p:spPr>
          <a:xfrm>
            <a:off x="6397171" y="1435100"/>
            <a:ext cx="5212080" cy="1649682"/>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88" indent="0">
              <a:buFont typeface="Wingdings" panose="05000000000000000000" pitchFamily="2" charset="2"/>
              <a:buNone/>
              <a:defRPr sz="2000" b="0"/>
            </a:lvl2pPr>
            <a:lvl3pPr marL="450850" indent="0">
              <a:buFont typeface="Wingdings" panose="05000000000000000000" pitchFamily="2" charset="2"/>
              <a:buNone/>
              <a:tabLst/>
              <a:defRPr sz="1600" b="0"/>
            </a:lvl3pPr>
            <a:lvl4pPr marL="652462" indent="0">
              <a:buFont typeface="Wingdings" panose="05000000000000000000" pitchFamily="2" charset="2"/>
              <a:buNone/>
              <a:defRPr sz="1400" b="0"/>
            </a:lvl4pPr>
            <a:lvl5pPr marL="854075"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1981154"/>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2">
          <p15:clr>
            <a:srgbClr val="5ACBF0"/>
          </p15:clr>
        </p15:guide>
        <p15:guide id="3" orient="horz" pos="904">
          <p15:clr>
            <a:srgbClr val="5ACBF0"/>
          </p15:clr>
        </p15:guide>
        <p15:guide id="4" pos="3656">
          <p15:clr>
            <a:srgbClr val="5ACBF0"/>
          </p15:clr>
        </p15:guide>
        <p15:guide id="5" pos="4024">
          <p15:clr>
            <a:srgbClr val="5ACBF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Two Column Bulle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spAutoFit/>
          </a:bodyPr>
          <a:lstStyle>
            <a:lvl1pPr>
              <a:defRPr/>
            </a:lvl1pPr>
          </a:lstStyle>
          <a:p>
            <a:r>
              <a:rPr lang="en-US"/>
              <a:t>Click to edit Master title style</a:t>
            </a:r>
          </a:p>
        </p:txBody>
      </p:sp>
      <p:sp>
        <p:nvSpPr>
          <p:cNvPr id="12" name="Text Placeholder 11">
            <a:extLst>
              <a:ext uri="{FF2B5EF4-FFF2-40B4-BE49-F238E27FC236}">
                <a16:creationId xmlns:a16="http://schemas.microsoft.com/office/drawing/2014/main" id="{DD525736-DEE8-4391-8135-23DE0640053A}"/>
              </a:ext>
            </a:extLst>
          </p:cNvPr>
          <p:cNvSpPr>
            <a:spLocks noGrp="1"/>
          </p:cNvSpPr>
          <p:nvPr>
            <p:ph type="body" sz="quarter" idx="16"/>
          </p:nvPr>
        </p:nvSpPr>
        <p:spPr>
          <a:xfrm>
            <a:off x="584200"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8" name="Text Placeholder 7">
            <a:extLst>
              <a:ext uri="{FF2B5EF4-FFF2-40B4-BE49-F238E27FC236}">
                <a16:creationId xmlns:a16="http://schemas.microsoft.com/office/drawing/2014/main" id="{98E90344-0294-48E2-AAF0-601BB99500E7}"/>
              </a:ext>
            </a:extLst>
          </p:cNvPr>
          <p:cNvSpPr>
            <a:spLocks noGrp="1"/>
          </p:cNvSpPr>
          <p:nvPr>
            <p:ph type="body" sz="quarter" idx="14"/>
          </p:nvPr>
        </p:nvSpPr>
        <p:spPr>
          <a:xfrm>
            <a:off x="584200" y="2084388"/>
            <a:ext cx="5219700" cy="1612749"/>
          </a:xfrm>
        </p:spPr>
        <p:txBody>
          <a:bodyPr>
            <a:spAutoFit/>
          </a:bodyPr>
          <a:lstStyle>
            <a:lvl1pPr marL="171450" indent="-171450">
              <a:defRPr lang="en-US" sz="2400" dirty="0"/>
            </a:lvl1pPr>
            <a:lvl2pPr marL="342900" indent="-171450">
              <a:defRPr lang="en-US" dirty="0"/>
            </a:lvl2pPr>
            <a:lvl3pPr marL="514350" indent="-171450">
              <a:defRPr lang="en-US" dirty="0"/>
            </a:lvl3pPr>
            <a:lvl4pPr marL="666750" indent="-152400">
              <a:defRPr lang="en-US" dirty="0"/>
            </a:lvl4pPr>
            <a:lvl5pPr marL="793750" indent="-12065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11">
            <a:extLst>
              <a:ext uri="{FF2B5EF4-FFF2-40B4-BE49-F238E27FC236}">
                <a16:creationId xmlns:a16="http://schemas.microsoft.com/office/drawing/2014/main" id="{B4F729D4-B1F1-45F2-A06A-40234B19C883}"/>
              </a:ext>
            </a:extLst>
          </p:cNvPr>
          <p:cNvSpPr>
            <a:spLocks noGrp="1"/>
          </p:cNvSpPr>
          <p:nvPr>
            <p:ph type="body" sz="quarter" idx="17"/>
          </p:nvPr>
        </p:nvSpPr>
        <p:spPr>
          <a:xfrm>
            <a:off x="6397625"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0" name="Text Placeholder 9">
            <a:extLst>
              <a:ext uri="{FF2B5EF4-FFF2-40B4-BE49-F238E27FC236}">
                <a16:creationId xmlns:a16="http://schemas.microsoft.com/office/drawing/2014/main" id="{D1F896FB-325C-4849-B372-8DF0D6C0562C}"/>
              </a:ext>
            </a:extLst>
          </p:cNvPr>
          <p:cNvSpPr>
            <a:spLocks noGrp="1"/>
          </p:cNvSpPr>
          <p:nvPr>
            <p:ph type="body" sz="quarter" idx="15"/>
          </p:nvPr>
        </p:nvSpPr>
        <p:spPr>
          <a:xfrm>
            <a:off x="6397625" y="2084388"/>
            <a:ext cx="5219700" cy="1612749"/>
          </a:xfrm>
        </p:spPr>
        <p:txBody>
          <a:bodyPr>
            <a:spAutoFit/>
          </a:bodyPr>
          <a:lstStyle>
            <a:lvl1pPr marL="171450" indent="-171450">
              <a:defRPr lang="en-US" sz="2400" dirty="0"/>
            </a:lvl1pPr>
            <a:lvl2pPr marL="342900" indent="-171450">
              <a:defRPr lang="en-US" dirty="0"/>
            </a:lvl2pPr>
            <a:lvl3pPr marL="514350" indent="-171450">
              <a:defRPr lang="en-US" dirty="0"/>
            </a:lvl3pPr>
            <a:lvl4pPr marL="685800" indent="-136525">
              <a:defRPr lang="en-US" dirty="0"/>
            </a:lvl4pPr>
            <a:lvl5pPr marL="793750" indent="-12065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6921980"/>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311">
          <p15:clr>
            <a:srgbClr val="5ACBF0"/>
          </p15:clr>
        </p15:guide>
        <p15:guide id="4" pos="3656">
          <p15:clr>
            <a:srgbClr val="5ACBF0"/>
          </p15:clr>
        </p15:guide>
        <p15:guide id="5" pos="4024">
          <p15:clr>
            <a:srgbClr val="5ACBF0"/>
          </p15:clr>
        </p15:guide>
        <p15:guide id="7" orient="horz" pos="905">
          <p15:clr>
            <a:srgbClr val="5ACBF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Two Column Conten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0"/>
            <a:ext cx="11018520" cy="553998"/>
          </a:xfrm>
        </p:spPr>
        <p:txBody>
          <a:bodyPr>
            <a:spAutoFit/>
          </a:bodyPr>
          <a:lstStyle>
            <a:lvl1pPr>
              <a:defRPr/>
            </a:lvl1pPr>
          </a:lstStyle>
          <a:p>
            <a:r>
              <a:rPr lang="en-US"/>
              <a:t>Click to edit Master title style</a:t>
            </a:r>
          </a:p>
        </p:txBody>
      </p:sp>
      <p:sp>
        <p:nvSpPr>
          <p:cNvPr id="18" name="Text Placeholder 11">
            <a:extLst>
              <a:ext uri="{FF2B5EF4-FFF2-40B4-BE49-F238E27FC236}">
                <a16:creationId xmlns:a16="http://schemas.microsoft.com/office/drawing/2014/main" id="{C2759870-0BEA-44DC-A414-1C70D04E35CC}"/>
              </a:ext>
            </a:extLst>
          </p:cNvPr>
          <p:cNvSpPr>
            <a:spLocks noGrp="1"/>
          </p:cNvSpPr>
          <p:nvPr>
            <p:ph type="body" sz="quarter" idx="16"/>
          </p:nvPr>
        </p:nvSpPr>
        <p:spPr>
          <a:xfrm>
            <a:off x="584200"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BFEF95FA-F121-4653-B60A-0D068C345462}"/>
              </a:ext>
            </a:extLst>
          </p:cNvPr>
          <p:cNvSpPr>
            <a:spLocks noGrp="1"/>
          </p:cNvSpPr>
          <p:nvPr>
            <p:ph sz="quarter" idx="11"/>
          </p:nvPr>
        </p:nvSpPr>
        <p:spPr>
          <a:xfrm>
            <a:off x="588963" y="2081212"/>
            <a:ext cx="5214937" cy="4187825"/>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1">
            <a:extLst>
              <a:ext uri="{FF2B5EF4-FFF2-40B4-BE49-F238E27FC236}">
                <a16:creationId xmlns:a16="http://schemas.microsoft.com/office/drawing/2014/main" id="{C327262A-D327-4189-AD22-BAD67CF4AB79}"/>
              </a:ext>
            </a:extLst>
          </p:cNvPr>
          <p:cNvSpPr>
            <a:spLocks noGrp="1"/>
          </p:cNvSpPr>
          <p:nvPr>
            <p:ph type="body" sz="quarter" idx="17"/>
          </p:nvPr>
        </p:nvSpPr>
        <p:spPr>
          <a:xfrm>
            <a:off x="6397625" y="1436688"/>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47F8EAA9-0E64-4589-A234-BC31685BE7D3}"/>
              </a:ext>
            </a:extLst>
          </p:cNvPr>
          <p:cNvSpPr>
            <a:spLocks noGrp="1"/>
          </p:cNvSpPr>
          <p:nvPr>
            <p:ph sz="quarter" idx="13"/>
          </p:nvPr>
        </p:nvSpPr>
        <p:spPr>
          <a:xfrm>
            <a:off x="6394451" y="2081212"/>
            <a:ext cx="5214937" cy="4187825"/>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Box 2">
            <a:extLst>
              <a:ext uri="{FF2B5EF4-FFF2-40B4-BE49-F238E27FC236}">
                <a16:creationId xmlns:a16="http://schemas.microsoft.com/office/drawing/2014/main" id="{CFADFBB8-E1C1-D5AB-8154-CBA2D9EFB6B9}"/>
              </a:ext>
              <a:ext uri="{C183D7F6-B498-43B3-948B-1728B52AA6E4}">
                <adec:decorative xmlns:adec="http://schemas.microsoft.com/office/drawing/2017/decorative" val="1"/>
              </a:ext>
            </a:extLst>
          </p:cNvPr>
          <p:cNvSpPr txBox="1"/>
          <p:nvPr userDrawn="1"/>
        </p:nvSpPr>
        <p:spPr>
          <a:xfrm>
            <a:off x="12355721" y="-203944"/>
            <a:ext cx="577081" cy="153888"/>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3A3A3"/>
                </a:solidFill>
                <a:effectLst/>
                <a:uLnTx/>
                <a:uFillTx/>
                <a:latin typeface="Segoe UI"/>
                <a:ea typeface="+mn-ea"/>
                <a:cs typeface="+mn-cs"/>
              </a:rPr>
              <a:t>ELT layout</a:t>
            </a:r>
          </a:p>
        </p:txBody>
      </p:sp>
    </p:spTree>
    <p:extLst>
      <p:ext uri="{BB962C8B-B14F-4D97-AF65-F5344CB8AC3E}">
        <p14:creationId xmlns:p14="http://schemas.microsoft.com/office/powerpoint/2010/main" val="277123403"/>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311">
          <p15:clr>
            <a:srgbClr val="5ACBF0"/>
          </p15:clr>
        </p15:guide>
        <p15:guide id="4" pos="3656">
          <p15:clr>
            <a:srgbClr val="5ACBF0"/>
          </p15:clr>
        </p15:guide>
        <p15:guide id="5" pos="4024">
          <p15:clr>
            <a:srgbClr val="5ACBF0"/>
          </p15:clr>
        </p15:guide>
        <p15:guide id="7" orient="horz" pos="905">
          <p15:clr>
            <a:srgbClr val="5ACBF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Thre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60F77E-464D-46F7-A8F8-6F281DAB0C7A}"/>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19" name="Text Placeholder 11">
            <a:extLst>
              <a:ext uri="{FF2B5EF4-FFF2-40B4-BE49-F238E27FC236}">
                <a16:creationId xmlns:a16="http://schemas.microsoft.com/office/drawing/2014/main" id="{CB20F198-3776-433D-85A8-C2B6AC6235FF}"/>
              </a:ext>
            </a:extLst>
          </p:cNvPr>
          <p:cNvSpPr>
            <a:spLocks noGrp="1"/>
          </p:cNvSpPr>
          <p:nvPr>
            <p:ph type="body" sz="quarter" idx="16"/>
          </p:nvPr>
        </p:nvSpPr>
        <p:spPr>
          <a:xfrm>
            <a:off x="585217"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0" name="Text Placeholder 7">
            <a:extLst>
              <a:ext uri="{FF2B5EF4-FFF2-40B4-BE49-F238E27FC236}">
                <a16:creationId xmlns:a16="http://schemas.microsoft.com/office/drawing/2014/main" id="{97BC59AA-6CF8-4091-8008-21AA9AD8E8B5}"/>
              </a:ext>
            </a:extLst>
          </p:cNvPr>
          <p:cNvSpPr>
            <a:spLocks noGrp="1"/>
          </p:cNvSpPr>
          <p:nvPr>
            <p:ph type="body" sz="quarter" idx="14"/>
          </p:nvPr>
        </p:nvSpPr>
        <p:spPr>
          <a:xfrm>
            <a:off x="585217" y="2390775"/>
            <a:ext cx="3264408" cy="1760482"/>
          </a:xfrm>
        </p:spPr>
        <p:txBody>
          <a:bodyPr wrap="square">
            <a:spAutoFit/>
          </a:bodyPr>
          <a:lstStyle>
            <a:lvl1pPr marL="176213" indent="-176213">
              <a:defRPr lang="en-US" sz="2000" dirty="0"/>
            </a:lvl1pPr>
            <a:lvl2pPr marL="322263" indent="-150813">
              <a:defRPr lang="en-US" sz="1800" dirty="0"/>
            </a:lvl2pPr>
            <a:lvl3pPr marL="466725" indent="-138113">
              <a:defRPr lang="en-US" dirty="0"/>
            </a:lvl3pPr>
            <a:lvl4pPr marL="595313" indent="-128588">
              <a:defRPr lang="en-US" dirty="0"/>
            </a:lvl4pPr>
            <a:lvl5pPr marL="731838" indent="-1222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ext Placeholder 11">
            <a:extLst>
              <a:ext uri="{FF2B5EF4-FFF2-40B4-BE49-F238E27FC236}">
                <a16:creationId xmlns:a16="http://schemas.microsoft.com/office/drawing/2014/main" id="{BECED387-BA3E-49B2-8F1E-0E371E09E0A4}"/>
              </a:ext>
            </a:extLst>
          </p:cNvPr>
          <p:cNvSpPr>
            <a:spLocks noGrp="1"/>
          </p:cNvSpPr>
          <p:nvPr>
            <p:ph type="body" sz="quarter" idx="17"/>
          </p:nvPr>
        </p:nvSpPr>
        <p:spPr>
          <a:xfrm>
            <a:off x="4463796"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2" name="Text Placeholder 9">
            <a:extLst>
              <a:ext uri="{FF2B5EF4-FFF2-40B4-BE49-F238E27FC236}">
                <a16:creationId xmlns:a16="http://schemas.microsoft.com/office/drawing/2014/main" id="{6B26A1CD-81F9-4C2F-896F-E69757C6658C}"/>
              </a:ext>
            </a:extLst>
          </p:cNvPr>
          <p:cNvSpPr>
            <a:spLocks noGrp="1"/>
          </p:cNvSpPr>
          <p:nvPr>
            <p:ph type="body" sz="quarter" idx="15"/>
          </p:nvPr>
        </p:nvSpPr>
        <p:spPr>
          <a:xfrm>
            <a:off x="4463796" y="2384135"/>
            <a:ext cx="3264408" cy="1760482"/>
          </a:xfrm>
        </p:spPr>
        <p:txBody>
          <a:bodyPr wrap="square">
            <a:spAutoFit/>
          </a:bodyPr>
          <a:lstStyle>
            <a:lvl1pPr marL="176213" indent="-176213">
              <a:defRPr lang="en-US" sz="2000" dirty="0"/>
            </a:lvl1pPr>
            <a:lvl2pPr marL="398463" indent="-169863">
              <a:defRPr lang="en-US" sz="1800" dirty="0"/>
            </a:lvl2pPr>
            <a:lvl3pPr marL="555625" indent="-157163">
              <a:defRPr lang="en-US" dirty="0"/>
            </a:lvl3pPr>
            <a:lvl4pPr marL="685800" indent="-136525">
              <a:defRPr lang="en-US" dirty="0"/>
            </a:lvl4pPr>
            <a:lvl5pPr marL="800100" indent="-11112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1">
            <a:extLst>
              <a:ext uri="{FF2B5EF4-FFF2-40B4-BE49-F238E27FC236}">
                <a16:creationId xmlns:a16="http://schemas.microsoft.com/office/drawing/2014/main" id="{79263A4B-A9A8-4CE5-96A8-6F6EC365E512}"/>
              </a:ext>
            </a:extLst>
          </p:cNvPr>
          <p:cNvSpPr>
            <a:spLocks noGrp="1"/>
          </p:cNvSpPr>
          <p:nvPr>
            <p:ph type="body" sz="quarter" idx="18"/>
          </p:nvPr>
        </p:nvSpPr>
        <p:spPr>
          <a:xfrm>
            <a:off x="8342375" y="1438275"/>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4" name="Text Placeholder 7">
            <a:extLst>
              <a:ext uri="{FF2B5EF4-FFF2-40B4-BE49-F238E27FC236}">
                <a16:creationId xmlns:a16="http://schemas.microsoft.com/office/drawing/2014/main" id="{2205743D-F71A-4647-9BE4-2900BDA2582B}"/>
              </a:ext>
            </a:extLst>
          </p:cNvPr>
          <p:cNvSpPr>
            <a:spLocks noGrp="1"/>
          </p:cNvSpPr>
          <p:nvPr>
            <p:ph type="body" sz="quarter" idx="19"/>
          </p:nvPr>
        </p:nvSpPr>
        <p:spPr>
          <a:xfrm>
            <a:off x="8342375" y="2390775"/>
            <a:ext cx="3264408" cy="1760482"/>
          </a:xfrm>
        </p:spPr>
        <p:txBody>
          <a:bodyPr wrap="square">
            <a:spAutoFit/>
          </a:bodyPr>
          <a:lstStyle>
            <a:lvl1pPr marL="176213" indent="-176213">
              <a:defRPr lang="en-US" sz="2000" dirty="0"/>
            </a:lvl1pPr>
            <a:lvl2pPr marL="398463" indent="-169863">
              <a:defRPr lang="en-US" sz="1800" dirty="0"/>
            </a:lvl2pPr>
            <a:lvl3pPr marL="555625" indent="-157163">
              <a:defRPr lang="en-US" dirty="0"/>
            </a:lvl3pPr>
            <a:lvl4pPr marL="685800" indent="-136525">
              <a:defRPr lang="en-US" dirty="0"/>
            </a:lvl4pPr>
            <a:lvl5pPr marL="800100" indent="-11112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4059483"/>
      </p:ext>
    </p:extLst>
  </p:cSld>
  <p:clrMapOvr>
    <a:masterClrMapping/>
  </p:clrMapOvr>
  <p:transition>
    <p:fade/>
  </p:transition>
  <p:extLst>
    <p:ext uri="{DCECCB84-F9BA-43D5-87BE-67443E8EF086}">
      <p15:sldGuideLst xmlns:p15="http://schemas.microsoft.com/office/powerpoint/2012/main">
        <p15:guide id="3" orient="horz" pos="1506">
          <p15:clr>
            <a:srgbClr val="5ACBF0"/>
          </p15:clr>
        </p15:guide>
        <p15:guide id="4" orient="horz" pos="906">
          <p15:clr>
            <a:srgbClr val="5ACBF0"/>
          </p15:clr>
        </p15:guide>
        <p15:guide id="5" orient="horz" pos="288">
          <p15:clr>
            <a:srgbClr val="5ACBF0"/>
          </p15:clr>
        </p15:guide>
        <p15:guide id="6" pos="2430">
          <p15:clr>
            <a:srgbClr val="5ACBF0"/>
          </p15:clr>
        </p15:guide>
        <p15:guide id="7" pos="2811">
          <p15:clr>
            <a:srgbClr val="5ACBF0"/>
          </p15:clr>
        </p15:guide>
        <p15:guide id="8" pos="4871">
          <p15:clr>
            <a:srgbClr val="5ACBF0"/>
          </p15:clr>
        </p15:guide>
        <p15:guide id="9" pos="5251">
          <p15:clr>
            <a:srgbClr val="5ACBF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Four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p:nvPr>
        </p:nvSpPr>
        <p:spPr>
          <a:xfrm>
            <a:off x="584200" y="1438275"/>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0" y="228311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p:nvPr>
        </p:nvSpPr>
        <p:spPr>
          <a:xfrm>
            <a:off x="3413125" y="1438275"/>
            <a:ext cx="2533650"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3413125" y="227647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p:nvPr>
        </p:nvSpPr>
        <p:spPr>
          <a:xfrm>
            <a:off x="6244208" y="1438275"/>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6244208" y="228311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p:nvPr>
        </p:nvSpPr>
        <p:spPr>
          <a:xfrm>
            <a:off x="9073133" y="1438275"/>
            <a:ext cx="2533650"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9073133" y="2276475"/>
            <a:ext cx="2532063" cy="1698927"/>
          </a:xfrm>
        </p:spPr>
        <p:txBody>
          <a:bodyPr wrap="square">
            <a:spAutoFit/>
          </a:bodyPr>
          <a:lstStyle>
            <a:lvl1pPr marL="141288" indent="-141288">
              <a:defRPr lang="en-US" sz="1800" dirty="0"/>
            </a:lvl1pPr>
            <a:lvl2pPr marL="285750" indent="-125413">
              <a:defRPr lang="en-US" sz="1600" dirty="0"/>
            </a:lvl2pPr>
            <a:lvl3pPr marL="438150" indent="-133350">
              <a:defRPr lang="en-US" dirty="0"/>
            </a:lvl3pPr>
            <a:lvl4pPr marL="566738" indent="-114300">
              <a:defRPr lang="en-US" dirty="0"/>
            </a:lvl4pPr>
            <a:lvl5pPr marL="685800" indent="-109538">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59523616"/>
      </p:ext>
    </p:extLst>
  </p:cSld>
  <p:clrMapOvr>
    <a:masterClrMapping/>
  </p:clrMapOvr>
  <p:transition>
    <p:fade/>
  </p:transition>
  <p:extLst>
    <p:ext uri="{DCECCB84-F9BA-43D5-87BE-67443E8EF086}">
      <p15:sldGuideLst xmlns:p15="http://schemas.microsoft.com/office/powerpoint/2012/main">
        <p15:guide id="4" orient="horz" pos="906">
          <p15:clr>
            <a:srgbClr val="5ACBF0"/>
          </p15:clr>
        </p15:guide>
        <p15:guide id="5" orient="horz" pos="288">
          <p15:clr>
            <a:srgbClr val="5ACBF0"/>
          </p15:clr>
        </p15:guide>
        <p15:guide id="6" pos="1963">
          <p15:clr>
            <a:srgbClr val="5ACBF0"/>
          </p15:clr>
        </p15:guide>
        <p15:guide id="7" pos="2150">
          <p15:clr>
            <a:srgbClr val="5ACBF0"/>
          </p15:clr>
        </p15:guide>
        <p15:guide id="8" pos="3746">
          <p15:clr>
            <a:srgbClr val="5ACBF0"/>
          </p15:clr>
        </p15:guide>
        <p15:guide id="9" pos="3934">
          <p15:clr>
            <a:srgbClr val="5ACBF0"/>
          </p15:clr>
        </p15:guide>
        <p15:guide id="10" pos="5530">
          <p15:clr>
            <a:srgbClr val="5ACBF0"/>
          </p15:clr>
        </p15:guide>
        <p15:guide id="11" pos="5716">
          <p15:clr>
            <a:srgbClr val="5ACBF0"/>
          </p15:clr>
        </p15:guide>
        <p15:guide id="12" orient="horz" pos="1436">
          <p15:clr>
            <a:srgbClr val="5ACBF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Fiv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3998"/>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hasCustomPrompt="1"/>
          </p:nvPr>
        </p:nvSpPr>
        <p:spPr>
          <a:xfrm>
            <a:off x="584200"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0" y="228311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hasCustomPrompt="1"/>
          </p:nvPr>
        </p:nvSpPr>
        <p:spPr>
          <a:xfrm>
            <a:off x="2849007"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2849007"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hasCustomPrompt="1"/>
          </p:nvPr>
        </p:nvSpPr>
        <p:spPr>
          <a:xfrm>
            <a:off x="5113814"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5113814" y="228311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hasCustomPrompt="1"/>
          </p:nvPr>
        </p:nvSpPr>
        <p:spPr>
          <a:xfrm>
            <a:off x="7378621"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7378621"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1">
            <a:extLst>
              <a:ext uri="{FF2B5EF4-FFF2-40B4-BE49-F238E27FC236}">
                <a16:creationId xmlns:a16="http://schemas.microsoft.com/office/drawing/2014/main" id="{540485AC-5036-400C-92C3-D3E9EC0252BC}"/>
              </a:ext>
            </a:extLst>
          </p:cNvPr>
          <p:cNvSpPr>
            <a:spLocks noGrp="1"/>
          </p:cNvSpPr>
          <p:nvPr>
            <p:ph type="body" sz="quarter" idx="22" hasCustomPrompt="1"/>
          </p:nvPr>
        </p:nvSpPr>
        <p:spPr>
          <a:xfrm>
            <a:off x="9643428" y="1438275"/>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12" name="Text Placeholder 9">
            <a:extLst>
              <a:ext uri="{FF2B5EF4-FFF2-40B4-BE49-F238E27FC236}">
                <a16:creationId xmlns:a16="http://schemas.microsoft.com/office/drawing/2014/main" id="{F90290A2-7689-4DF5-971A-36C2D9173411}"/>
              </a:ext>
            </a:extLst>
          </p:cNvPr>
          <p:cNvSpPr>
            <a:spLocks noGrp="1"/>
          </p:cNvSpPr>
          <p:nvPr>
            <p:ph type="body" sz="quarter" idx="23"/>
          </p:nvPr>
        </p:nvSpPr>
        <p:spPr>
          <a:xfrm>
            <a:off x="9643428" y="2276475"/>
            <a:ext cx="1965960" cy="1452705"/>
          </a:xfrm>
        </p:spPr>
        <p:txBody>
          <a:bodyPr wrap="square">
            <a:spAutoFit/>
          </a:bodyPr>
          <a:lstStyle>
            <a:lvl1pPr marL="141288" indent="-141288">
              <a:defRPr lang="en-US" sz="1500" dirty="0"/>
            </a:lvl1pPr>
            <a:lvl2pPr marL="285750" indent="-125413">
              <a:defRPr lang="en-US" sz="1400" dirty="0"/>
            </a:lvl2pPr>
            <a:lvl3pPr marL="438150" indent="-133350">
              <a:defRPr lang="en-US" sz="1400" dirty="0"/>
            </a:lvl3pPr>
            <a:lvl4pPr marL="566738" indent="-114300">
              <a:defRPr lang="en-US" sz="1200" dirty="0"/>
            </a:lvl4pPr>
            <a:lvl5pPr marL="685800" indent="-109538">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8141589"/>
      </p:ext>
    </p:extLst>
  </p:cSld>
  <p:clrMapOvr>
    <a:masterClrMapping/>
  </p:clrMapOvr>
  <p:transition>
    <p:fade/>
  </p:transition>
  <p:extLst>
    <p:ext uri="{DCECCB84-F9BA-43D5-87BE-67443E8EF086}">
      <p15:sldGuideLst xmlns:p15="http://schemas.microsoft.com/office/powerpoint/2012/main">
        <p15:guide id="4" orient="horz" pos="906">
          <p15:clr>
            <a:srgbClr val="5ACBF0"/>
          </p15:clr>
        </p15:guide>
        <p15:guide id="5" orient="horz" pos="288">
          <p15:clr>
            <a:srgbClr val="5ACBF0"/>
          </p15:clr>
        </p15:guide>
        <p15:guide id="6" pos="1610">
          <p15:clr>
            <a:srgbClr val="5ACBF0"/>
          </p15:clr>
        </p15:guide>
        <p15:guide id="7" pos="1795">
          <p15:clr>
            <a:srgbClr val="5ACBF0"/>
          </p15:clr>
        </p15:guide>
        <p15:guide id="8" pos="3035">
          <p15:clr>
            <a:srgbClr val="5ACBF0"/>
          </p15:clr>
        </p15:guide>
        <p15:guide id="9" pos="3221">
          <p15:clr>
            <a:srgbClr val="5ACBF0"/>
          </p15:clr>
        </p15:guide>
        <p15:guide id="10" pos="4461">
          <p15:clr>
            <a:srgbClr val="5ACBF0"/>
          </p15:clr>
        </p15:guide>
        <p15:guide id="11" pos="5890">
          <p15:clr>
            <a:srgbClr val="5ACBF0"/>
          </p15:clr>
        </p15:guide>
        <p15:guide id="12" orient="horz" pos="1436">
          <p15:clr>
            <a:srgbClr val="5ACBF0"/>
          </p15:clr>
        </p15:guide>
        <p15:guide id="13" pos="4646">
          <p15:clr>
            <a:srgbClr val="5ACBF0"/>
          </p15:clr>
        </p15:guide>
        <p15:guide id="14" pos="6072">
          <p15:clr>
            <a:srgbClr val="5ACBF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95144053"/>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Title Only - left s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4" y="2875002"/>
            <a:ext cx="4127692" cy="1107996"/>
          </a:xfrm>
        </p:spPr>
        <p:txBody>
          <a:bodyPr wrap="square" anchor="ctr">
            <a:spAutoFit/>
          </a:bodyPr>
          <a:lstStyle/>
          <a:p>
            <a:r>
              <a:rPr lang="en-US"/>
              <a:t>Click to edit Master title style</a:t>
            </a:r>
          </a:p>
        </p:txBody>
      </p:sp>
    </p:spTree>
    <p:extLst>
      <p:ext uri="{BB962C8B-B14F-4D97-AF65-F5344CB8AC3E}">
        <p14:creationId xmlns:p14="http://schemas.microsoft.com/office/powerpoint/2010/main" val="713377884"/>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30" orient="horz" pos="288">
          <p15:clr>
            <a:srgbClr val="5ACBF0"/>
          </p15:clr>
        </p15:guide>
        <p15:guide id="32" orient="horz" pos="2160">
          <p15:clr>
            <a:srgbClr val="5ACBF0"/>
          </p15:clr>
        </p15:guide>
        <p15:guide id="33" pos="2976">
          <p15:clr>
            <a:srgbClr val="5ACBF0"/>
          </p15:clr>
        </p15:guide>
        <p15:guide id="34" pos="3336">
          <p15:clr>
            <a:srgbClr val="5ACBF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Small title - half page">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4B2500C4-B436-4E3A-8A91-A02448A774DB}"/>
              </a:ext>
            </a:extLst>
          </p:cNvPr>
          <p:cNvSpPr>
            <a:spLocks noGrp="1"/>
          </p:cNvSpPr>
          <p:nvPr>
            <p:ph type="title"/>
          </p:nvPr>
        </p:nvSpPr>
        <p:spPr>
          <a:xfrm>
            <a:off x="584200" y="457200"/>
            <a:ext cx="5508419" cy="372410"/>
          </a:xfrm>
        </p:spPr>
        <p:txBody>
          <a:bodyPr tIns="64008"/>
          <a:lstStyle>
            <a:lvl1pPr>
              <a:defRPr sz="2000" spc="0">
                <a:latin typeface="+mj-lt"/>
                <a:cs typeface="Segoe UI" panose="020B0502040204020203" pitchFamily="34" charset="0"/>
              </a:defRPr>
            </a:lvl1pPr>
          </a:lstStyle>
          <a:p>
            <a:r>
              <a:rPr lang="en-US"/>
              <a:t>Click to edit Master title style</a:t>
            </a:r>
          </a:p>
        </p:txBody>
      </p:sp>
    </p:spTree>
    <p:extLst>
      <p:ext uri="{BB962C8B-B14F-4D97-AF65-F5344CB8AC3E}">
        <p14:creationId xmlns:p14="http://schemas.microsoft.com/office/powerpoint/2010/main" val="665691897"/>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52">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guide id="31" pos="3840">
          <p15:clr>
            <a:srgbClr val="5ACBF0"/>
          </p15:clr>
        </p15:guide>
      </p15:sldGuideLst>
    </p:ext>
  </p:extLst>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10.xml"/><Relationship Id="rId1" Type="http://schemas.openxmlformats.org/officeDocument/2006/relationships/slideLayout" Target="../slideLayouts/slideLayout12.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3.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12.xml"/><Relationship Id="rId1" Type="http://schemas.openxmlformats.org/officeDocument/2006/relationships/slideLayout" Target="../slideLayouts/slideLayout14.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slideLayout" Target="../slideLayouts/slideLayout16.xml"/><Relationship Id="rId1" Type="http://schemas.openxmlformats.org/officeDocument/2006/relationships/slideLayout" Target="../slideLayouts/slideLayout15.xml"/><Relationship Id="rId5" Type="http://schemas.openxmlformats.org/officeDocument/2006/relationships/image" Target="../media/image2.emf"/><Relationship Id="rId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14.xml"/><Relationship Id="rId1" Type="http://schemas.openxmlformats.org/officeDocument/2006/relationships/slideLayout" Target="../slideLayouts/slideLayout18.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9.xml"/></Relationships>
</file>

<file path=ppt/slideMasters/_rels/slideMaster16.xml.rels><?xml version="1.0" encoding="UTF-8" standalone="yes"?>
<Relationships xmlns="http://schemas.openxmlformats.org/package/2006/relationships"><Relationship Id="rId3" Type="http://schemas.openxmlformats.org/officeDocument/2006/relationships/theme" Target="../theme/theme16.xml"/><Relationship Id="rId2" Type="http://schemas.openxmlformats.org/officeDocument/2006/relationships/slideLayout" Target="../slideLayouts/slideLayout21.xml"/><Relationship Id="rId1" Type="http://schemas.openxmlformats.org/officeDocument/2006/relationships/slideLayout" Target="../slideLayouts/slideLayout20.xml"/><Relationship Id="rId4" Type="http://schemas.openxmlformats.org/officeDocument/2006/relationships/image" Target="../media/image2.emf"/></Relationships>
</file>

<file path=ppt/slideMasters/_rels/slideMaster1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17.xml"/><Relationship Id="rId1" Type="http://schemas.openxmlformats.org/officeDocument/2006/relationships/slideLayout" Target="../slideLayouts/slideLayout22.xml"/></Relationships>
</file>

<file path=ppt/slideMasters/_rels/slideMaster1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18.xml"/><Relationship Id="rId1" Type="http://schemas.openxmlformats.org/officeDocument/2006/relationships/slideLayout" Target="../slideLayouts/slideLayout23.xml"/></Relationships>
</file>

<file path=ppt/slideMasters/_rels/slideMaster1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19.xml"/><Relationship Id="rId1" Type="http://schemas.openxmlformats.org/officeDocument/2006/relationships/slideLayout" Target="../slideLayouts/slideLayout24.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_rels/slideMaster2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20.xml"/><Relationship Id="rId1" Type="http://schemas.openxmlformats.org/officeDocument/2006/relationships/slideLayout" Target="../slideLayouts/slideLayout25.xml"/></Relationships>
</file>

<file path=ppt/slideMasters/_rels/slideMaster2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21.xml"/><Relationship Id="rId1" Type="http://schemas.openxmlformats.org/officeDocument/2006/relationships/slideLayout" Target="../slideLayouts/slideLayout26.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27.xml"/></Relationships>
</file>

<file path=ppt/slideMasters/_rels/slideMaster2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23.xml"/><Relationship Id="rId1" Type="http://schemas.openxmlformats.org/officeDocument/2006/relationships/slideLayout" Target="../slideLayouts/slideLayout28.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29.xml"/></Relationships>
</file>

<file path=ppt/slideMasters/_rels/slideMaster2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25.xml"/><Relationship Id="rId1" Type="http://schemas.openxmlformats.org/officeDocument/2006/relationships/slideLayout" Target="../slideLayouts/slideLayout30.xml"/></Relationships>
</file>

<file path=ppt/slideMasters/_rels/slideMaster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theme" Target="../theme/theme26.xml"/><Relationship Id="rId1" Type="http://schemas.openxmlformats.org/officeDocument/2006/relationships/slideLayout" Target="../slideLayouts/slideLayout31.xml"/><Relationship Id="rId4" Type="http://schemas.openxmlformats.org/officeDocument/2006/relationships/image" Target="../media/image7.svg"/></Relationships>
</file>

<file path=ppt/slideMasters/_rels/slideMaster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theme" Target="../theme/theme27.xml"/><Relationship Id="rId1" Type="http://schemas.openxmlformats.org/officeDocument/2006/relationships/slideLayout" Target="../slideLayouts/slideLayout32.xml"/><Relationship Id="rId4" Type="http://schemas.openxmlformats.org/officeDocument/2006/relationships/image" Target="../media/image7.svg"/></Relationships>
</file>

<file path=ppt/slideMasters/_rels/slideMaster2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28.xml"/><Relationship Id="rId1" Type="http://schemas.openxmlformats.org/officeDocument/2006/relationships/slideLayout" Target="../slideLayouts/slideLayout33.xml"/></Relationships>
</file>

<file path=ppt/slideMasters/_rels/slideMaster29.xml.rels><?xml version="1.0" encoding="UTF-8" standalone="yes"?>
<Relationships xmlns="http://schemas.openxmlformats.org/package/2006/relationships"><Relationship Id="rId3" Type="http://schemas.openxmlformats.org/officeDocument/2006/relationships/slideLayout" Target="../slideLayouts/slideLayout36.xml"/><Relationship Id="rId2" Type="http://schemas.openxmlformats.org/officeDocument/2006/relationships/slideLayout" Target="../slideLayouts/slideLayout35.xml"/><Relationship Id="rId1" Type="http://schemas.openxmlformats.org/officeDocument/2006/relationships/slideLayout" Target="../slideLayouts/slideLayout34.xml"/><Relationship Id="rId5" Type="http://schemas.openxmlformats.org/officeDocument/2006/relationships/image" Target="../media/image2.emf"/><Relationship Id="rId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theme" Target="../theme/theme3.xml"/><Relationship Id="rId1" Type="http://schemas.openxmlformats.org/officeDocument/2006/relationships/slideLayout" Target="../slideLayouts/slideLayout3.xml"/></Relationships>
</file>

<file path=ppt/slideMasters/_rels/slideMaster30.xml.rels><?xml version="1.0" encoding="UTF-8" standalone="yes"?>
<Relationships xmlns="http://schemas.openxmlformats.org/package/2006/relationships"><Relationship Id="rId13" Type="http://schemas.openxmlformats.org/officeDocument/2006/relationships/slideLayout" Target="../slideLayouts/slideLayout49.xml"/><Relationship Id="rId18" Type="http://schemas.openxmlformats.org/officeDocument/2006/relationships/slideLayout" Target="../slideLayouts/slideLayout54.xml"/><Relationship Id="rId26" Type="http://schemas.openxmlformats.org/officeDocument/2006/relationships/slideLayout" Target="../slideLayouts/slideLayout62.xml"/><Relationship Id="rId39" Type="http://schemas.openxmlformats.org/officeDocument/2006/relationships/slideLayout" Target="../slideLayouts/slideLayout75.xml"/><Relationship Id="rId21" Type="http://schemas.openxmlformats.org/officeDocument/2006/relationships/slideLayout" Target="../slideLayouts/slideLayout57.xml"/><Relationship Id="rId34" Type="http://schemas.openxmlformats.org/officeDocument/2006/relationships/slideLayout" Target="../slideLayouts/slideLayout70.xml"/><Relationship Id="rId42" Type="http://schemas.openxmlformats.org/officeDocument/2006/relationships/slideLayout" Target="../slideLayouts/slideLayout78.xml"/><Relationship Id="rId47" Type="http://schemas.openxmlformats.org/officeDocument/2006/relationships/slideLayout" Target="../slideLayouts/slideLayout83.xml"/><Relationship Id="rId50" Type="http://schemas.openxmlformats.org/officeDocument/2006/relationships/image" Target="../media/image14.png"/><Relationship Id="rId7" Type="http://schemas.openxmlformats.org/officeDocument/2006/relationships/slideLayout" Target="../slideLayouts/slideLayout43.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29" Type="http://schemas.openxmlformats.org/officeDocument/2006/relationships/slideLayout" Target="../slideLayouts/slideLayout65.xml"/><Relationship Id="rId11" Type="http://schemas.openxmlformats.org/officeDocument/2006/relationships/slideLayout" Target="../slideLayouts/slideLayout47.xml"/><Relationship Id="rId24" Type="http://schemas.openxmlformats.org/officeDocument/2006/relationships/slideLayout" Target="../slideLayouts/slideLayout60.xml"/><Relationship Id="rId32" Type="http://schemas.openxmlformats.org/officeDocument/2006/relationships/slideLayout" Target="../slideLayouts/slideLayout68.xml"/><Relationship Id="rId37" Type="http://schemas.openxmlformats.org/officeDocument/2006/relationships/slideLayout" Target="../slideLayouts/slideLayout73.xml"/><Relationship Id="rId40" Type="http://schemas.openxmlformats.org/officeDocument/2006/relationships/slideLayout" Target="../slideLayouts/slideLayout76.xml"/><Relationship Id="rId45" Type="http://schemas.openxmlformats.org/officeDocument/2006/relationships/slideLayout" Target="../slideLayouts/slideLayout81.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23" Type="http://schemas.openxmlformats.org/officeDocument/2006/relationships/slideLayout" Target="../slideLayouts/slideLayout59.xml"/><Relationship Id="rId28" Type="http://schemas.openxmlformats.org/officeDocument/2006/relationships/slideLayout" Target="../slideLayouts/slideLayout64.xml"/><Relationship Id="rId36" Type="http://schemas.openxmlformats.org/officeDocument/2006/relationships/slideLayout" Target="../slideLayouts/slideLayout72.xml"/><Relationship Id="rId49" Type="http://schemas.openxmlformats.org/officeDocument/2006/relationships/theme" Target="../theme/theme30.xml"/><Relationship Id="rId10" Type="http://schemas.openxmlformats.org/officeDocument/2006/relationships/slideLayout" Target="../slideLayouts/slideLayout46.xml"/><Relationship Id="rId19" Type="http://schemas.openxmlformats.org/officeDocument/2006/relationships/slideLayout" Target="../slideLayouts/slideLayout55.xml"/><Relationship Id="rId31" Type="http://schemas.openxmlformats.org/officeDocument/2006/relationships/slideLayout" Target="../slideLayouts/slideLayout67.xml"/><Relationship Id="rId44" Type="http://schemas.openxmlformats.org/officeDocument/2006/relationships/slideLayout" Target="../slideLayouts/slideLayout80.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 Id="rId22" Type="http://schemas.openxmlformats.org/officeDocument/2006/relationships/slideLayout" Target="../slideLayouts/slideLayout58.xml"/><Relationship Id="rId27" Type="http://schemas.openxmlformats.org/officeDocument/2006/relationships/slideLayout" Target="../slideLayouts/slideLayout63.xml"/><Relationship Id="rId30" Type="http://schemas.openxmlformats.org/officeDocument/2006/relationships/slideLayout" Target="../slideLayouts/slideLayout66.xml"/><Relationship Id="rId35" Type="http://schemas.openxmlformats.org/officeDocument/2006/relationships/slideLayout" Target="../slideLayouts/slideLayout71.xml"/><Relationship Id="rId43" Type="http://schemas.openxmlformats.org/officeDocument/2006/relationships/slideLayout" Target="../slideLayouts/slideLayout79.xml"/><Relationship Id="rId48" Type="http://schemas.openxmlformats.org/officeDocument/2006/relationships/slideLayout" Target="../slideLayouts/slideLayout84.xml"/><Relationship Id="rId8" Type="http://schemas.openxmlformats.org/officeDocument/2006/relationships/slideLayout" Target="../slideLayouts/slideLayout44.xml"/><Relationship Id="rId51" Type="http://schemas.openxmlformats.org/officeDocument/2006/relationships/image" Target="../media/image15.svg"/><Relationship Id="rId3" Type="http://schemas.openxmlformats.org/officeDocument/2006/relationships/slideLayout" Target="../slideLayouts/slideLayout39.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5" Type="http://schemas.openxmlformats.org/officeDocument/2006/relationships/slideLayout" Target="../slideLayouts/slideLayout61.xml"/><Relationship Id="rId33" Type="http://schemas.openxmlformats.org/officeDocument/2006/relationships/slideLayout" Target="../slideLayouts/slideLayout69.xml"/><Relationship Id="rId38" Type="http://schemas.openxmlformats.org/officeDocument/2006/relationships/slideLayout" Target="../slideLayouts/slideLayout74.xml"/><Relationship Id="rId46" Type="http://schemas.openxmlformats.org/officeDocument/2006/relationships/slideLayout" Target="../slideLayouts/slideLayout82.xml"/><Relationship Id="rId20" Type="http://schemas.openxmlformats.org/officeDocument/2006/relationships/slideLayout" Target="../slideLayouts/slideLayout56.xml"/><Relationship Id="rId41" Type="http://schemas.openxmlformats.org/officeDocument/2006/relationships/slideLayout" Target="../slideLayouts/slideLayout77.xml"/><Relationship Id="rId1" Type="http://schemas.openxmlformats.org/officeDocument/2006/relationships/slideLayout" Target="../slideLayouts/slideLayout37.xml"/><Relationship Id="rId6" Type="http://schemas.openxmlformats.org/officeDocument/2006/relationships/slideLayout" Target="../slideLayouts/slideLayout42.xml"/></Relationships>
</file>

<file path=ppt/slideMasters/_rels/slideMaster31.xml.rels><?xml version="1.0" encoding="UTF-8" standalone="yes"?>
<Relationships xmlns="http://schemas.openxmlformats.org/package/2006/relationships"><Relationship Id="rId13" Type="http://schemas.openxmlformats.org/officeDocument/2006/relationships/slideLayout" Target="../slideLayouts/slideLayout97.xml"/><Relationship Id="rId18" Type="http://schemas.openxmlformats.org/officeDocument/2006/relationships/slideLayout" Target="../slideLayouts/slideLayout102.xml"/><Relationship Id="rId26" Type="http://schemas.openxmlformats.org/officeDocument/2006/relationships/slideLayout" Target="../slideLayouts/slideLayout110.xml"/><Relationship Id="rId39" Type="http://schemas.openxmlformats.org/officeDocument/2006/relationships/slideLayout" Target="../slideLayouts/slideLayout123.xml"/><Relationship Id="rId21" Type="http://schemas.openxmlformats.org/officeDocument/2006/relationships/slideLayout" Target="../slideLayouts/slideLayout105.xml"/><Relationship Id="rId34" Type="http://schemas.openxmlformats.org/officeDocument/2006/relationships/slideLayout" Target="../slideLayouts/slideLayout118.xml"/><Relationship Id="rId42" Type="http://schemas.openxmlformats.org/officeDocument/2006/relationships/slideLayout" Target="../slideLayouts/slideLayout126.xml"/><Relationship Id="rId47" Type="http://schemas.openxmlformats.org/officeDocument/2006/relationships/slideLayout" Target="../slideLayouts/slideLayout131.xml"/><Relationship Id="rId50" Type="http://schemas.openxmlformats.org/officeDocument/2006/relationships/slideLayout" Target="../slideLayouts/slideLayout134.xml"/><Relationship Id="rId55" Type="http://schemas.openxmlformats.org/officeDocument/2006/relationships/slideLayout" Target="../slideLayouts/slideLayout139.xml"/><Relationship Id="rId7" Type="http://schemas.openxmlformats.org/officeDocument/2006/relationships/slideLayout" Target="../slideLayouts/slideLayout91.x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9" Type="http://schemas.openxmlformats.org/officeDocument/2006/relationships/slideLayout" Target="../slideLayouts/slideLayout113.xml"/><Relationship Id="rId11" Type="http://schemas.openxmlformats.org/officeDocument/2006/relationships/slideLayout" Target="../slideLayouts/slideLayout95.xml"/><Relationship Id="rId24" Type="http://schemas.openxmlformats.org/officeDocument/2006/relationships/slideLayout" Target="../slideLayouts/slideLayout108.xml"/><Relationship Id="rId32" Type="http://schemas.openxmlformats.org/officeDocument/2006/relationships/slideLayout" Target="../slideLayouts/slideLayout116.xml"/><Relationship Id="rId37" Type="http://schemas.openxmlformats.org/officeDocument/2006/relationships/slideLayout" Target="../slideLayouts/slideLayout121.xml"/><Relationship Id="rId40" Type="http://schemas.openxmlformats.org/officeDocument/2006/relationships/slideLayout" Target="../slideLayouts/slideLayout124.xml"/><Relationship Id="rId45" Type="http://schemas.openxmlformats.org/officeDocument/2006/relationships/slideLayout" Target="../slideLayouts/slideLayout129.xml"/><Relationship Id="rId53" Type="http://schemas.openxmlformats.org/officeDocument/2006/relationships/slideLayout" Target="../slideLayouts/slideLayout137.xml"/><Relationship Id="rId58" Type="http://schemas.openxmlformats.org/officeDocument/2006/relationships/image" Target="../media/image15.svg"/><Relationship Id="rId5" Type="http://schemas.openxmlformats.org/officeDocument/2006/relationships/slideLayout" Target="../slideLayouts/slideLayout89.xml"/><Relationship Id="rId19" Type="http://schemas.openxmlformats.org/officeDocument/2006/relationships/slideLayout" Target="../slideLayouts/slideLayout103.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slideLayout" Target="../slideLayouts/slideLayout106.xml"/><Relationship Id="rId27" Type="http://schemas.openxmlformats.org/officeDocument/2006/relationships/slideLayout" Target="../slideLayouts/slideLayout111.xml"/><Relationship Id="rId30" Type="http://schemas.openxmlformats.org/officeDocument/2006/relationships/slideLayout" Target="../slideLayouts/slideLayout114.xml"/><Relationship Id="rId35" Type="http://schemas.openxmlformats.org/officeDocument/2006/relationships/slideLayout" Target="../slideLayouts/slideLayout119.xml"/><Relationship Id="rId43" Type="http://schemas.openxmlformats.org/officeDocument/2006/relationships/slideLayout" Target="../slideLayouts/slideLayout127.xml"/><Relationship Id="rId48" Type="http://schemas.openxmlformats.org/officeDocument/2006/relationships/slideLayout" Target="../slideLayouts/slideLayout132.xml"/><Relationship Id="rId56" Type="http://schemas.openxmlformats.org/officeDocument/2006/relationships/theme" Target="../theme/theme31.xml"/><Relationship Id="rId8" Type="http://schemas.openxmlformats.org/officeDocument/2006/relationships/slideLayout" Target="../slideLayouts/slideLayout92.xml"/><Relationship Id="rId51" Type="http://schemas.openxmlformats.org/officeDocument/2006/relationships/slideLayout" Target="../slideLayouts/slideLayout135.xml"/><Relationship Id="rId3" Type="http://schemas.openxmlformats.org/officeDocument/2006/relationships/slideLayout" Target="../slideLayouts/slideLayout87.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5" Type="http://schemas.openxmlformats.org/officeDocument/2006/relationships/slideLayout" Target="../slideLayouts/slideLayout109.xml"/><Relationship Id="rId33" Type="http://schemas.openxmlformats.org/officeDocument/2006/relationships/slideLayout" Target="../slideLayouts/slideLayout117.xml"/><Relationship Id="rId38" Type="http://schemas.openxmlformats.org/officeDocument/2006/relationships/slideLayout" Target="../slideLayouts/slideLayout122.xml"/><Relationship Id="rId46" Type="http://schemas.openxmlformats.org/officeDocument/2006/relationships/slideLayout" Target="../slideLayouts/slideLayout130.xml"/><Relationship Id="rId20" Type="http://schemas.openxmlformats.org/officeDocument/2006/relationships/slideLayout" Target="../slideLayouts/slideLayout104.xml"/><Relationship Id="rId41" Type="http://schemas.openxmlformats.org/officeDocument/2006/relationships/slideLayout" Target="../slideLayouts/slideLayout125.xml"/><Relationship Id="rId54" Type="http://schemas.openxmlformats.org/officeDocument/2006/relationships/slideLayout" Target="../slideLayouts/slideLayout138.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5" Type="http://schemas.openxmlformats.org/officeDocument/2006/relationships/slideLayout" Target="../slideLayouts/slideLayout99.xml"/><Relationship Id="rId23" Type="http://schemas.openxmlformats.org/officeDocument/2006/relationships/slideLayout" Target="../slideLayouts/slideLayout107.xml"/><Relationship Id="rId28" Type="http://schemas.openxmlformats.org/officeDocument/2006/relationships/slideLayout" Target="../slideLayouts/slideLayout112.xml"/><Relationship Id="rId36" Type="http://schemas.openxmlformats.org/officeDocument/2006/relationships/slideLayout" Target="../slideLayouts/slideLayout120.xml"/><Relationship Id="rId49" Type="http://schemas.openxmlformats.org/officeDocument/2006/relationships/slideLayout" Target="../slideLayouts/slideLayout133.xml"/><Relationship Id="rId57" Type="http://schemas.openxmlformats.org/officeDocument/2006/relationships/image" Target="../media/image14.png"/><Relationship Id="rId10" Type="http://schemas.openxmlformats.org/officeDocument/2006/relationships/slideLayout" Target="../slideLayouts/slideLayout94.xml"/><Relationship Id="rId31" Type="http://schemas.openxmlformats.org/officeDocument/2006/relationships/slideLayout" Target="../slideLayouts/slideLayout115.xml"/><Relationship Id="rId44" Type="http://schemas.openxmlformats.org/officeDocument/2006/relationships/slideLayout" Target="../slideLayouts/slideLayout128.xml"/><Relationship Id="rId52" Type="http://schemas.openxmlformats.org/officeDocument/2006/relationships/slideLayout" Target="../slideLayouts/slideLayout136.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5.xml"/><Relationship Id="rId1" Type="http://schemas.openxmlformats.org/officeDocument/2006/relationships/slideLayout" Target="../slideLayouts/slideLayout4.xml"/><Relationship Id="rId4" Type="http://schemas.openxmlformats.org/officeDocument/2006/relationships/image" Target="../media/image2.emf"/></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theme" Target="../theme/theme5.xml"/><Relationship Id="rId1" Type="http://schemas.openxmlformats.org/officeDocument/2006/relationships/slideLayout" Target="../slideLayouts/slideLayout6.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theme" Target="../theme/theme6.xml"/><Relationship Id="rId1" Type="http://schemas.openxmlformats.org/officeDocument/2006/relationships/slideLayout" Target="../slideLayouts/slideLayout7.xml"/></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theme" Target="../theme/theme7.xml"/><Relationship Id="rId1" Type="http://schemas.openxmlformats.org/officeDocument/2006/relationships/slideLayout" Target="../slideLayouts/slideLayout8.xml"/><Relationship Id="rId4" Type="http://schemas.openxmlformats.org/officeDocument/2006/relationships/image" Target="../media/image4.png"/></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theme" Target="../theme/theme8.xml"/><Relationship Id="rId1" Type="http://schemas.openxmlformats.org/officeDocument/2006/relationships/slideLayout" Target="../slideLayouts/slideLayout9.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11.xml"/><Relationship Id="rId1" Type="http://schemas.openxmlformats.org/officeDocument/2006/relationships/slideLayout" Target="../slideLayouts/slideLayout10.xml"/><Relationship Id="rId5" Type="http://schemas.openxmlformats.org/officeDocument/2006/relationships/image" Target="../media/image7.svg"/><Relationship Id="rId4" Type="http://schemas.openxmlformats.org/officeDocument/2006/relationships/image" Target="../media/image6.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69241" y="289513"/>
            <a:ext cx="11655840" cy="899665"/>
          </a:xfrm>
          <a:prstGeom prst="rect">
            <a:avLst/>
          </a:prstGeom>
        </p:spPr>
        <p:txBody>
          <a:bodyPr vert="horz" wrap="square" lIns="146304" tIns="91440" rIns="146304" bIns="91440" rtlCol="0" anchor="t">
            <a:noAutofit/>
          </a:bodyPr>
          <a:lstStyle/>
          <a:p>
            <a:r>
              <a:rPr lang="en-US"/>
              <a:t>Title text style</a:t>
            </a:r>
          </a:p>
        </p:txBody>
      </p:sp>
      <p:sp>
        <p:nvSpPr>
          <p:cNvPr id="4" name="Text Placeholder 3"/>
          <p:cNvSpPr>
            <a:spLocks noGrp="1"/>
          </p:cNvSpPr>
          <p:nvPr>
            <p:ph type="body" idx="1"/>
          </p:nvPr>
        </p:nvSpPr>
        <p:spPr>
          <a:xfrm>
            <a:off x="269240" y="1189177"/>
            <a:ext cx="11653521" cy="1237253"/>
          </a:xfrm>
          <a:prstGeom prst="rect">
            <a:avLst/>
          </a:prstGeom>
        </p:spPr>
        <p:txBody>
          <a:bodyPr vert="horz" wrap="square" lIns="146304" tIns="91440" rIns="146304" bIns="91440" rtlCol="0">
            <a:spAutoFit/>
          </a:bodyPr>
          <a:lstStyle/>
          <a:p>
            <a:pPr lvl="0"/>
            <a:r>
              <a:rPr lang="en-US"/>
              <a:t>Subheading text style</a:t>
            </a:r>
          </a:p>
          <a:p>
            <a:pPr lvl="1"/>
            <a:r>
              <a:rPr lang="en-US"/>
              <a:t>Paragraph title text style</a:t>
            </a:r>
          </a:p>
          <a:p>
            <a:pPr marL="840191" marR="0" lvl="2" indent="-280064" algn="l" defTabSz="914180" rtl="0" eaLnBrk="1" fontAlgn="auto" latinLnBrk="0" hangingPunct="1">
              <a:lnSpc>
                <a:spcPct val="90000"/>
              </a:lnSpc>
              <a:spcBef>
                <a:spcPct val="20000"/>
              </a:spcBef>
              <a:spcAft>
                <a:spcPts val="0"/>
              </a:spcAft>
              <a:buClrTx/>
              <a:buSzPct val="90000"/>
              <a:tabLst/>
              <a:defRPr/>
            </a:pPr>
            <a:r>
              <a:rPr lang="en-US"/>
              <a:t>Body text style</a:t>
            </a:r>
          </a:p>
          <a:p>
            <a:pPr lvl="2"/>
            <a:endParaRPr lang="en-US"/>
          </a:p>
          <a:p>
            <a:pPr lvl="2"/>
            <a:endParaRPr lang="en-US"/>
          </a:p>
        </p:txBody>
      </p:sp>
    </p:spTree>
    <p:extLst>
      <p:ext uri="{BB962C8B-B14F-4D97-AF65-F5344CB8AC3E}">
        <p14:creationId xmlns:p14="http://schemas.microsoft.com/office/powerpoint/2010/main" val="1230937831"/>
      </p:ext>
    </p:extLst>
  </p:cSld>
  <p:clrMap bg1="lt1" tx1="dk1" bg2="lt2" tx2="dk2" accent1="accent1" accent2="accent2" accent3="accent3" accent4="accent4" accent5="accent5" accent6="accent6" hlink="hlink" folHlink="folHlink"/>
  <p:sldLayoutIdLst>
    <p:sldLayoutId id="2147483696" r:id="rId1"/>
  </p:sldLayoutIdLst>
  <p:transition>
    <p:fade/>
  </p:transition>
  <p:txStyles>
    <p:titleStyle>
      <a:lvl1pPr algn="l" defTabSz="914180" rtl="0" eaLnBrk="1" latinLnBrk="0" hangingPunct="1">
        <a:lnSpc>
          <a:spcPct val="90000"/>
        </a:lnSpc>
        <a:spcBef>
          <a:spcPct val="0"/>
        </a:spcBef>
        <a:buNone/>
        <a:defRPr lang="en-US" sz="2940" b="0" kern="1200" cap="none" spc="0" baseline="0" dirty="0" smtClean="0">
          <a:ln w="3175">
            <a:noFill/>
          </a:ln>
          <a:gradFill>
            <a:gsLst>
              <a:gs pos="1250">
                <a:schemeClr val="accent1"/>
              </a:gs>
              <a:gs pos="100000">
                <a:schemeClr val="accent1"/>
              </a:gs>
            </a:gsLst>
            <a:lin ang="5400000" scaled="0"/>
          </a:gradFill>
          <a:effectLst/>
          <a:latin typeface="+mj-lt"/>
          <a:ea typeface="+mn-ea"/>
          <a:cs typeface="Segoe UI" pitchFamily="34" charset="0"/>
        </a:defRPr>
      </a:lvl1pPr>
    </p:titleStyle>
    <p:bodyStyle>
      <a:lvl1pPr marL="0" marR="0" indent="0" algn="l" defTabSz="914180" rtl="0" eaLnBrk="1" fontAlgn="auto" latinLnBrk="0" hangingPunct="1">
        <a:lnSpc>
          <a:spcPct val="100000"/>
        </a:lnSpc>
        <a:spcBef>
          <a:spcPts val="0"/>
        </a:spcBef>
        <a:spcAft>
          <a:spcPts val="588"/>
        </a:spcAft>
        <a:buClrTx/>
        <a:buSzPct val="90000"/>
        <a:buFont typeface="Arial" panose="020B0604020202020204" pitchFamily="34" charset="0"/>
        <a:buNone/>
        <a:tabLst/>
        <a:defRPr sz="1372"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572574" marR="0" indent="-236498" algn="l" defTabSz="914180" rtl="0" eaLnBrk="1" fontAlgn="auto" latinLnBrk="0" hangingPunct="1">
        <a:lnSpc>
          <a:spcPct val="100000"/>
        </a:lnSpc>
        <a:spcBef>
          <a:spcPts val="0"/>
        </a:spcBef>
        <a:spcAft>
          <a:spcPts val="588"/>
        </a:spcAft>
        <a:buClrTx/>
        <a:buSzPct val="90000"/>
        <a:buFont typeface="Arial" pitchFamily="34" charset="0"/>
        <a:buChar char="•"/>
        <a:tabLst/>
        <a:defRPr sz="980" b="0" kern="1200" spc="0" baseline="0">
          <a:gradFill>
            <a:gsLst>
              <a:gs pos="1250">
                <a:schemeClr val="tx1"/>
              </a:gs>
              <a:gs pos="100000">
                <a:schemeClr val="tx1"/>
              </a:gs>
            </a:gsLst>
            <a:lin ang="5400000" scaled="0"/>
          </a:gradFill>
          <a:latin typeface="Segoe UI Semibold"/>
          <a:ea typeface="+mn-ea"/>
          <a:cs typeface="Segoe UI Semibold"/>
        </a:defRPr>
      </a:lvl2pPr>
      <a:lvl3pPr marL="840191" marR="0" indent="-280064" algn="l" defTabSz="914180" rtl="0" eaLnBrk="1" fontAlgn="auto" latinLnBrk="0" hangingPunct="1">
        <a:lnSpc>
          <a:spcPct val="100000"/>
        </a:lnSpc>
        <a:spcBef>
          <a:spcPts val="0"/>
        </a:spcBef>
        <a:spcAft>
          <a:spcPts val="588"/>
        </a:spcAft>
        <a:buClrTx/>
        <a:buSzPct val="90000"/>
        <a:buFont typeface="Arial" panose="020B0604020202020204" pitchFamily="34" charset="0"/>
        <a:buChar char="•"/>
        <a:tabLst/>
        <a:defRPr sz="980" b="0" kern="1200" spc="0" baseline="0">
          <a:gradFill>
            <a:gsLst>
              <a:gs pos="1250">
                <a:schemeClr val="tx1"/>
              </a:gs>
              <a:gs pos="100000">
                <a:schemeClr val="tx1"/>
              </a:gs>
            </a:gsLst>
            <a:lin ang="5400000" scaled="0"/>
          </a:gradFill>
          <a:latin typeface="+mn-lt"/>
          <a:ea typeface="+mn-ea"/>
          <a:cs typeface="+mn-cs"/>
        </a:defRPr>
      </a:lvl3pPr>
      <a:lvl4pPr marL="1008229" marR="0" indent="-224051" algn="l" defTabSz="914180" rtl="0" eaLnBrk="1" fontAlgn="auto" latinLnBrk="0" hangingPunct="1">
        <a:lnSpc>
          <a:spcPct val="90000"/>
        </a:lnSpc>
        <a:spcBef>
          <a:spcPct val="20000"/>
        </a:spcBef>
        <a:spcAft>
          <a:spcPts val="0"/>
        </a:spcAft>
        <a:buClrTx/>
        <a:buSzPct val="90000"/>
        <a:buFont typeface="Arial" pitchFamily="34" charset="0"/>
        <a:buChar char="•"/>
        <a:tabLst/>
        <a:defRPr sz="1372" kern="1200" spc="0" baseline="0">
          <a:solidFill>
            <a:schemeClr val="tx1">
              <a:lumMod val="75000"/>
            </a:schemeClr>
          </a:solidFill>
          <a:latin typeface="+mn-lt"/>
          <a:ea typeface="+mn-ea"/>
          <a:cs typeface="+mn-cs"/>
        </a:defRPr>
      </a:lvl4pPr>
      <a:lvl5pPr marL="1232280" marR="0" indent="-224051" algn="l" defTabSz="914180" rtl="0" eaLnBrk="1" fontAlgn="auto" latinLnBrk="0" hangingPunct="1">
        <a:lnSpc>
          <a:spcPct val="90000"/>
        </a:lnSpc>
        <a:spcBef>
          <a:spcPct val="20000"/>
        </a:spcBef>
        <a:spcAft>
          <a:spcPts val="0"/>
        </a:spcAft>
        <a:buClrTx/>
        <a:buSzPct val="90000"/>
        <a:buFont typeface="Arial" pitchFamily="34" charset="0"/>
        <a:buChar char="•"/>
        <a:tabLst/>
        <a:defRPr sz="1372" kern="1200" spc="0" baseline="0">
          <a:solidFill>
            <a:schemeClr val="tx1">
              <a:lumMod val="75000"/>
            </a:schemeClr>
          </a:solidFill>
          <a:latin typeface="+mn-lt"/>
          <a:ea typeface="+mn-ea"/>
          <a:cs typeface="+mn-cs"/>
        </a:defRPr>
      </a:lvl5pPr>
      <a:lvl6pPr marL="2513996"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6pPr>
      <a:lvl7pPr marL="2971087"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7pPr>
      <a:lvl8pPr marL="3428177"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8pPr>
      <a:lvl9pPr marL="3885268"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9pPr>
    </p:bodyStyle>
    <p:otherStyle>
      <a:defPPr>
        <a:defRPr lang="en-US"/>
      </a:defPPr>
      <a:lvl1pPr marL="0" algn="l" defTabSz="914180" rtl="0" eaLnBrk="1" latinLnBrk="0" hangingPunct="1">
        <a:defRPr sz="1764" kern="1200">
          <a:solidFill>
            <a:schemeClr val="tx1"/>
          </a:solidFill>
          <a:latin typeface="+mn-lt"/>
          <a:ea typeface="+mn-ea"/>
          <a:cs typeface="+mn-cs"/>
        </a:defRPr>
      </a:lvl1pPr>
      <a:lvl2pPr marL="457090" algn="l" defTabSz="914180" rtl="0" eaLnBrk="1" latinLnBrk="0" hangingPunct="1">
        <a:defRPr sz="1764" kern="1200">
          <a:solidFill>
            <a:schemeClr val="tx1"/>
          </a:solidFill>
          <a:latin typeface="+mn-lt"/>
          <a:ea typeface="+mn-ea"/>
          <a:cs typeface="+mn-cs"/>
        </a:defRPr>
      </a:lvl2pPr>
      <a:lvl3pPr marL="914180" algn="l" defTabSz="914180" rtl="0" eaLnBrk="1" latinLnBrk="0" hangingPunct="1">
        <a:defRPr sz="1764" kern="1200">
          <a:solidFill>
            <a:schemeClr val="tx1"/>
          </a:solidFill>
          <a:latin typeface="+mn-lt"/>
          <a:ea typeface="+mn-ea"/>
          <a:cs typeface="+mn-cs"/>
        </a:defRPr>
      </a:lvl3pPr>
      <a:lvl4pPr marL="1371271" algn="l" defTabSz="914180" rtl="0" eaLnBrk="1" latinLnBrk="0" hangingPunct="1">
        <a:defRPr sz="1764" kern="1200">
          <a:solidFill>
            <a:schemeClr val="tx1"/>
          </a:solidFill>
          <a:latin typeface="+mn-lt"/>
          <a:ea typeface="+mn-ea"/>
          <a:cs typeface="+mn-cs"/>
        </a:defRPr>
      </a:lvl4pPr>
      <a:lvl5pPr marL="1828361" algn="l" defTabSz="914180" rtl="0" eaLnBrk="1" latinLnBrk="0" hangingPunct="1">
        <a:defRPr sz="1764" kern="1200">
          <a:solidFill>
            <a:schemeClr val="tx1"/>
          </a:solidFill>
          <a:latin typeface="+mn-lt"/>
          <a:ea typeface="+mn-ea"/>
          <a:cs typeface="+mn-cs"/>
        </a:defRPr>
      </a:lvl5pPr>
      <a:lvl6pPr marL="2285452" algn="l" defTabSz="914180" rtl="0" eaLnBrk="1" latinLnBrk="0" hangingPunct="1">
        <a:defRPr sz="1764" kern="1200">
          <a:solidFill>
            <a:schemeClr val="tx1"/>
          </a:solidFill>
          <a:latin typeface="+mn-lt"/>
          <a:ea typeface="+mn-ea"/>
          <a:cs typeface="+mn-cs"/>
        </a:defRPr>
      </a:lvl6pPr>
      <a:lvl7pPr marL="2742541" algn="l" defTabSz="914180" rtl="0" eaLnBrk="1" latinLnBrk="0" hangingPunct="1">
        <a:defRPr sz="1764" kern="1200">
          <a:solidFill>
            <a:schemeClr val="tx1"/>
          </a:solidFill>
          <a:latin typeface="+mn-lt"/>
          <a:ea typeface="+mn-ea"/>
          <a:cs typeface="+mn-cs"/>
        </a:defRPr>
      </a:lvl7pPr>
      <a:lvl8pPr marL="3199632" algn="l" defTabSz="914180" rtl="0" eaLnBrk="1" latinLnBrk="0" hangingPunct="1">
        <a:defRPr sz="1764" kern="1200">
          <a:solidFill>
            <a:schemeClr val="tx1"/>
          </a:solidFill>
          <a:latin typeface="+mn-lt"/>
          <a:ea typeface="+mn-ea"/>
          <a:cs typeface="+mn-cs"/>
        </a:defRPr>
      </a:lvl8pPr>
      <a:lvl9pPr marL="3656723" algn="l" defTabSz="914180" rtl="0" eaLnBrk="1" latinLnBrk="0" hangingPunct="1">
        <a:defRPr sz="1764"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3"/>
          <a:srcRect l="762"/>
          <a:stretch/>
        </p:blipFill>
        <p:spPr>
          <a:xfrm rot="5400000">
            <a:off x="9509760" y="2843773"/>
            <a:ext cx="6858000" cy="1170455"/>
          </a:xfrm>
          <a:prstGeom prst="rect">
            <a:avLst/>
          </a:prstGeom>
        </p:spPr>
      </p:pic>
    </p:spTree>
    <p:extLst>
      <p:ext uri="{BB962C8B-B14F-4D97-AF65-F5344CB8AC3E}">
        <p14:creationId xmlns:p14="http://schemas.microsoft.com/office/powerpoint/2010/main" val="2544911580"/>
      </p:ext>
    </p:extLst>
  </p:cSld>
  <p:clrMap bg1="lt1" tx1="dk1" bg2="lt2" tx2="dk2" accent1="accent1" accent2="accent2" accent3="accent3" accent4="accent4" accent5="accent5" accent6="accent6" hlink="hlink" folHlink="folHlink"/>
  <p:sldLayoutIdLst>
    <p:sldLayoutId id="2147484329" r:id="rId1"/>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734DBC5-6F2C-4628-8375-E220BB3C107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D07E063-09DE-40E5-AD0B-C29C33F230D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A1519F9-453D-4047-84DB-8782F684450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A78D10-DD52-4676-A57E-A66EB8ED13DF}" type="datetimeFigureOut">
              <a:rPr lang="en-US" smtClean="0"/>
              <a:t>12/1/2023</a:t>
            </a:fld>
            <a:endParaRPr lang="en-US"/>
          </a:p>
        </p:txBody>
      </p:sp>
      <p:sp>
        <p:nvSpPr>
          <p:cNvPr id="5" name="Footer Placeholder 4">
            <a:extLst>
              <a:ext uri="{FF2B5EF4-FFF2-40B4-BE49-F238E27FC236}">
                <a16:creationId xmlns:a16="http://schemas.microsoft.com/office/drawing/2014/main" id="{BF3FD98A-8A5C-4745-843F-EC4C017258F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93AE740B-66BA-407D-A44E-2ECE4FDDBC0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13778AA-FE1A-46AB-8903-00B9C6B194DB}" type="slidenum">
              <a:rPr lang="en-US" smtClean="0"/>
              <a:t>‹#›</a:t>
            </a:fld>
            <a:endParaRPr lang="en-US"/>
          </a:p>
        </p:txBody>
      </p:sp>
    </p:spTree>
    <p:extLst>
      <p:ext uri="{BB962C8B-B14F-4D97-AF65-F5344CB8AC3E}">
        <p14:creationId xmlns:p14="http://schemas.microsoft.com/office/powerpoint/2010/main" val="2509322370"/>
      </p:ext>
    </p:extLst>
  </p:cSld>
  <p:clrMap bg1="lt1" tx1="dk1" bg2="lt2" tx2="dk2" accent1="accent1" accent2="accent2" accent3="accent3" accent4="accent4" accent5="accent5" accent6="accent6" hlink="hlink" folHlink="folHlink"/>
  <p:sldLayoutIdLst>
    <p:sldLayoutId id="214748445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3"/>
          <a:srcRect l="762"/>
          <a:stretch/>
        </p:blipFill>
        <p:spPr>
          <a:xfrm rot="5400000">
            <a:off x="9509761" y="2843774"/>
            <a:ext cx="6858000" cy="1170455"/>
          </a:xfrm>
          <a:prstGeom prst="rect">
            <a:avLst/>
          </a:prstGeom>
        </p:spPr>
      </p:pic>
    </p:spTree>
    <p:extLst>
      <p:ext uri="{BB962C8B-B14F-4D97-AF65-F5344CB8AC3E}">
        <p14:creationId xmlns:p14="http://schemas.microsoft.com/office/powerpoint/2010/main" val="1912192739"/>
      </p:ext>
    </p:extLst>
  </p:cSld>
  <p:clrMap bg1="lt1" tx1="dk1" bg2="lt2" tx2="dk2" accent1="accent1" accent2="accent2" accent3="accent3" accent4="accent4" accent5="accent5" accent6="accent6" hlink="hlink" folHlink="folHlink"/>
  <p:sldLayoutIdLst>
    <p:sldLayoutId id="2147484481" r:id="rId1"/>
  </p:sldLayoutIdLst>
  <p:transition>
    <p:fade/>
  </p:transition>
  <p:hf sldNum="0" hdr="0" ftr="0" dt="0"/>
  <p:txStyles>
    <p:titleStyle>
      <a:lvl1pPr algn="l" defTabSz="932563"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556"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112"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099" marR="0" indent="-19998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801" marR="0" indent="-180940"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741" marR="0" indent="-168243"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4547"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1"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63" rtl="0" eaLnBrk="1" latinLnBrk="0" hangingPunct="1">
        <a:defRPr sz="1800" kern="1200">
          <a:solidFill>
            <a:schemeClr val="tx1"/>
          </a:solidFill>
          <a:latin typeface="+mn-lt"/>
          <a:ea typeface="+mn-ea"/>
          <a:cs typeface="+mn-cs"/>
        </a:defRPr>
      </a:lvl1pPr>
      <a:lvl2pPr marL="466282" algn="l" defTabSz="932563" rtl="0" eaLnBrk="1" latinLnBrk="0" hangingPunct="1">
        <a:defRPr sz="1800" kern="1200">
          <a:solidFill>
            <a:schemeClr val="tx1"/>
          </a:solidFill>
          <a:latin typeface="+mn-lt"/>
          <a:ea typeface="+mn-ea"/>
          <a:cs typeface="+mn-cs"/>
        </a:defRPr>
      </a:lvl2pPr>
      <a:lvl3pPr marL="932563" algn="l" defTabSz="932563" rtl="0" eaLnBrk="1" latinLnBrk="0" hangingPunct="1">
        <a:defRPr sz="1800" kern="1200">
          <a:solidFill>
            <a:schemeClr val="tx1"/>
          </a:solidFill>
          <a:latin typeface="+mn-lt"/>
          <a:ea typeface="+mn-ea"/>
          <a:cs typeface="+mn-cs"/>
        </a:defRPr>
      </a:lvl3pPr>
      <a:lvl4pPr marL="1398844" algn="l" defTabSz="932563" rtl="0" eaLnBrk="1" latinLnBrk="0" hangingPunct="1">
        <a:defRPr sz="1800" kern="1200">
          <a:solidFill>
            <a:schemeClr val="tx1"/>
          </a:solidFill>
          <a:latin typeface="+mn-lt"/>
          <a:ea typeface="+mn-ea"/>
          <a:cs typeface="+mn-cs"/>
        </a:defRPr>
      </a:lvl4pPr>
      <a:lvl5pPr marL="1865126" algn="l" defTabSz="932563" rtl="0" eaLnBrk="1" latinLnBrk="0" hangingPunct="1">
        <a:defRPr sz="1800" kern="1200">
          <a:solidFill>
            <a:schemeClr val="tx1"/>
          </a:solidFill>
          <a:latin typeface="+mn-lt"/>
          <a:ea typeface="+mn-ea"/>
          <a:cs typeface="+mn-cs"/>
        </a:defRPr>
      </a:lvl5pPr>
      <a:lvl6pPr marL="2331408" algn="l" defTabSz="932563" rtl="0" eaLnBrk="1" latinLnBrk="0" hangingPunct="1">
        <a:defRPr sz="1800" kern="1200">
          <a:solidFill>
            <a:schemeClr val="tx1"/>
          </a:solidFill>
          <a:latin typeface="+mn-lt"/>
          <a:ea typeface="+mn-ea"/>
          <a:cs typeface="+mn-cs"/>
        </a:defRPr>
      </a:lvl6pPr>
      <a:lvl7pPr marL="2797689" algn="l" defTabSz="932563" rtl="0" eaLnBrk="1" latinLnBrk="0" hangingPunct="1">
        <a:defRPr sz="1800" kern="1200">
          <a:solidFill>
            <a:schemeClr val="tx1"/>
          </a:solidFill>
          <a:latin typeface="+mn-lt"/>
          <a:ea typeface="+mn-ea"/>
          <a:cs typeface="+mn-cs"/>
        </a:defRPr>
      </a:lvl7pPr>
      <a:lvl8pPr marL="3263970" algn="l" defTabSz="932563" rtl="0" eaLnBrk="1" latinLnBrk="0" hangingPunct="1">
        <a:defRPr sz="1800" kern="1200">
          <a:solidFill>
            <a:schemeClr val="tx1"/>
          </a:solidFill>
          <a:latin typeface="+mn-lt"/>
          <a:ea typeface="+mn-ea"/>
          <a:cs typeface="+mn-cs"/>
        </a:defRPr>
      </a:lvl8pPr>
      <a:lvl9pPr marL="3730252" algn="l" defTabSz="932563"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5"/>
          <a:srcRect l="762"/>
          <a:stretch/>
        </p:blipFill>
        <p:spPr>
          <a:xfrm rot="5400000">
            <a:off x="9509760" y="2843773"/>
            <a:ext cx="6858000" cy="1170455"/>
          </a:xfrm>
          <a:prstGeom prst="rect">
            <a:avLst/>
          </a:prstGeom>
        </p:spPr>
      </p:pic>
    </p:spTree>
    <p:extLst>
      <p:ext uri="{BB962C8B-B14F-4D97-AF65-F5344CB8AC3E}">
        <p14:creationId xmlns:p14="http://schemas.microsoft.com/office/powerpoint/2010/main" val="540476758"/>
      </p:ext>
    </p:extLst>
  </p:cSld>
  <p:clrMap bg1="lt1" tx1="dk1" bg2="lt2" tx2="dk2" accent1="accent1" accent2="accent2" accent3="accent3" accent4="accent4" accent5="accent5" accent6="accent6" hlink="hlink" folHlink="folHlink"/>
  <p:sldLayoutIdLst>
    <p:sldLayoutId id="2147484521" r:id="rId1"/>
    <p:sldLayoutId id="2147484530" r:id="rId2"/>
    <p:sldLayoutId id="2147484574" r:id="rId3"/>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3"/>
          <a:srcRect l="762"/>
          <a:stretch/>
        </p:blipFill>
        <p:spPr>
          <a:xfrm rot="5400000">
            <a:off x="9509760" y="2843773"/>
            <a:ext cx="6858000" cy="1170455"/>
          </a:xfrm>
          <a:prstGeom prst="rect">
            <a:avLst/>
          </a:prstGeom>
        </p:spPr>
      </p:pic>
    </p:spTree>
    <p:extLst>
      <p:ext uri="{BB962C8B-B14F-4D97-AF65-F5344CB8AC3E}">
        <p14:creationId xmlns:p14="http://schemas.microsoft.com/office/powerpoint/2010/main" val="2165655769"/>
      </p:ext>
    </p:extLst>
  </p:cSld>
  <p:clrMap bg1="lt1" tx1="dk1" bg2="lt2" tx2="dk2" accent1="accent1" accent2="accent2" accent3="accent3" accent4="accent4" accent5="accent5" accent6="accent6" hlink="hlink" folHlink="folHlink"/>
  <p:sldLayoutIdLst>
    <p:sldLayoutId id="2147484592" r:id="rId1"/>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1122270-68C5-432C-A9C1-E4CD2FDE676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FC49FA44-D052-4657-83FD-F0266712A58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E059E18E-6D7B-4BCA-9264-4F4F1EF6967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4C5621A-8EF6-44C7-BC2E-C7CD76DBBBEE}" type="datetimeFigureOut">
              <a:rPr lang="en-GB" smtClean="0"/>
              <a:t>01/12/2023</a:t>
            </a:fld>
            <a:endParaRPr lang="en-GB"/>
          </a:p>
        </p:txBody>
      </p:sp>
      <p:sp>
        <p:nvSpPr>
          <p:cNvPr id="5" name="Footer Placeholder 4">
            <a:extLst>
              <a:ext uri="{FF2B5EF4-FFF2-40B4-BE49-F238E27FC236}">
                <a16:creationId xmlns:a16="http://schemas.microsoft.com/office/drawing/2014/main" id="{05CCE78C-2600-4873-A878-21E84EB3F00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2A5E43E1-1FBF-42FB-9962-B2ACC5A4D51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37B734F-94E7-4B2F-BE48-F257CF412011}" type="slidenum">
              <a:rPr lang="en-GB" smtClean="0"/>
              <a:t>‹#›</a:t>
            </a:fld>
            <a:endParaRPr lang="en-GB"/>
          </a:p>
        </p:txBody>
      </p:sp>
    </p:spTree>
    <p:extLst>
      <p:ext uri="{BB962C8B-B14F-4D97-AF65-F5344CB8AC3E}">
        <p14:creationId xmlns:p14="http://schemas.microsoft.com/office/powerpoint/2010/main" val="1153439950"/>
      </p:ext>
    </p:extLst>
  </p:cSld>
  <p:clrMap bg1="lt1" tx1="dk1" bg2="lt2" tx2="dk2" accent1="accent1" accent2="accent2" accent3="accent3" accent4="accent4" accent5="accent5" accent6="accent6" hlink="hlink" folHlink="folHlink"/>
  <p:sldLayoutIdLst>
    <p:sldLayoutId id="2147484716" r:id="rId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4"/>
          <a:srcRect l="762"/>
          <a:stretch/>
        </p:blipFill>
        <p:spPr>
          <a:xfrm rot="5400000">
            <a:off x="9464501" y="2843774"/>
            <a:ext cx="6858000" cy="1170455"/>
          </a:xfrm>
          <a:prstGeom prst="rect">
            <a:avLst/>
          </a:prstGeom>
        </p:spPr>
      </p:pic>
    </p:spTree>
    <p:extLst>
      <p:ext uri="{BB962C8B-B14F-4D97-AF65-F5344CB8AC3E}">
        <p14:creationId xmlns:p14="http://schemas.microsoft.com/office/powerpoint/2010/main" val="2642838623"/>
      </p:ext>
    </p:extLst>
  </p:cSld>
  <p:clrMap bg1="lt1" tx1="dk1" bg2="lt2" tx2="dk2" accent1="accent1" accent2="accent2" accent3="accent3" accent4="accent4" accent5="accent5" accent6="accent6" hlink="hlink" folHlink="folHlink"/>
  <p:sldLayoutIdLst>
    <p:sldLayoutId id="2147484721" r:id="rId1"/>
    <p:sldLayoutId id="2147484926" r:id="rId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32754"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3"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Segoe UI" panose="020B0502040204020203" pitchFamily="34" charset="0"/>
        </a:defRPr>
      </a:lvl1pPr>
      <a:lvl2pPr marL="457205"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33" marR="0" indent="-20002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73" marR="0" indent="-1809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50" marR="0" indent="-1682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5070"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48"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825"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203"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54" rtl="0" eaLnBrk="1" latinLnBrk="0" hangingPunct="1">
        <a:defRPr sz="1800" kern="1200">
          <a:solidFill>
            <a:schemeClr val="tx1"/>
          </a:solidFill>
          <a:latin typeface="+mn-lt"/>
          <a:ea typeface="+mn-ea"/>
          <a:cs typeface="+mn-cs"/>
        </a:defRPr>
      </a:lvl1pPr>
      <a:lvl2pPr marL="466377" algn="l" defTabSz="932754" rtl="0" eaLnBrk="1" latinLnBrk="0" hangingPunct="1">
        <a:defRPr sz="1800" kern="1200">
          <a:solidFill>
            <a:schemeClr val="tx1"/>
          </a:solidFill>
          <a:latin typeface="+mn-lt"/>
          <a:ea typeface="+mn-ea"/>
          <a:cs typeface="+mn-cs"/>
        </a:defRPr>
      </a:lvl2pPr>
      <a:lvl3pPr marL="932754" algn="l" defTabSz="932754" rtl="0" eaLnBrk="1" latinLnBrk="0" hangingPunct="1">
        <a:defRPr sz="1800" kern="1200">
          <a:solidFill>
            <a:schemeClr val="tx1"/>
          </a:solidFill>
          <a:latin typeface="+mn-lt"/>
          <a:ea typeface="+mn-ea"/>
          <a:cs typeface="+mn-cs"/>
        </a:defRPr>
      </a:lvl3pPr>
      <a:lvl4pPr marL="1399129" algn="l" defTabSz="932754" rtl="0" eaLnBrk="1" latinLnBrk="0" hangingPunct="1">
        <a:defRPr sz="1800" kern="1200">
          <a:solidFill>
            <a:schemeClr val="tx1"/>
          </a:solidFill>
          <a:latin typeface="+mn-lt"/>
          <a:ea typeface="+mn-ea"/>
          <a:cs typeface="+mn-cs"/>
        </a:defRPr>
      </a:lvl4pPr>
      <a:lvl5pPr marL="1865506" algn="l" defTabSz="932754" rtl="0" eaLnBrk="1" latinLnBrk="0" hangingPunct="1">
        <a:defRPr sz="1800" kern="1200">
          <a:solidFill>
            <a:schemeClr val="tx1"/>
          </a:solidFill>
          <a:latin typeface="+mn-lt"/>
          <a:ea typeface="+mn-ea"/>
          <a:cs typeface="+mn-cs"/>
        </a:defRPr>
      </a:lvl5pPr>
      <a:lvl6pPr marL="2331884" algn="l" defTabSz="932754" rtl="0" eaLnBrk="1" latinLnBrk="0" hangingPunct="1">
        <a:defRPr sz="1800" kern="1200">
          <a:solidFill>
            <a:schemeClr val="tx1"/>
          </a:solidFill>
          <a:latin typeface="+mn-lt"/>
          <a:ea typeface="+mn-ea"/>
          <a:cs typeface="+mn-cs"/>
        </a:defRPr>
      </a:lvl6pPr>
      <a:lvl7pPr marL="2798260" algn="l" defTabSz="932754" rtl="0" eaLnBrk="1" latinLnBrk="0" hangingPunct="1">
        <a:defRPr sz="1800" kern="1200">
          <a:solidFill>
            <a:schemeClr val="tx1"/>
          </a:solidFill>
          <a:latin typeface="+mn-lt"/>
          <a:ea typeface="+mn-ea"/>
          <a:cs typeface="+mn-cs"/>
        </a:defRPr>
      </a:lvl7pPr>
      <a:lvl8pPr marL="3264636" algn="l" defTabSz="932754" rtl="0" eaLnBrk="1" latinLnBrk="0" hangingPunct="1">
        <a:defRPr sz="1800" kern="1200">
          <a:solidFill>
            <a:schemeClr val="tx1"/>
          </a:solidFill>
          <a:latin typeface="+mn-lt"/>
          <a:ea typeface="+mn-ea"/>
          <a:cs typeface="+mn-cs"/>
        </a:defRPr>
      </a:lvl8pPr>
      <a:lvl9pPr marL="3731013" algn="l" defTabSz="9327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l="762"/>
          <a:stretch/>
        </p:blipFill>
        <p:spPr>
          <a:xfrm rot="5400000">
            <a:off x="9464500" y="2843773"/>
            <a:ext cx="6858000" cy="1170455"/>
          </a:xfrm>
          <a:prstGeom prst="rect">
            <a:avLst/>
          </a:prstGeom>
        </p:spPr>
      </p:pic>
    </p:spTree>
    <p:extLst>
      <p:ext uri="{BB962C8B-B14F-4D97-AF65-F5344CB8AC3E}">
        <p14:creationId xmlns:p14="http://schemas.microsoft.com/office/powerpoint/2010/main" val="4158824357"/>
      </p:ext>
    </p:extLst>
  </p:cSld>
  <p:clrMap bg1="lt1" tx1="dk1" bg2="lt2" tx2="dk2" accent1="accent1" accent2="accent2" accent3="accent3" accent4="accent4" accent5="accent5" accent6="accent6" hlink="hlink" folHlink="folHlink"/>
  <p:sldLayoutIdLst>
    <p:sldLayoutId id="2147484725" r:id="rId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gradFill>
            <a:gsLst>
              <a:gs pos="64000">
                <a:schemeClr val="tx1"/>
              </a:gs>
              <a:gs pos="100000">
                <a:schemeClr val="tx1"/>
              </a:gs>
            </a:gsLst>
            <a:path path="circle">
              <a:fillToRect l="50000" t="50000" r="50000" b="50000"/>
            </a:path>
          </a:gra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64000">
                <a:schemeClr val="tx1"/>
              </a:gs>
              <a:gs pos="100000">
                <a:schemeClr val="tx1"/>
              </a:gs>
            </a:gsLst>
            <a:path path="circle">
              <a:fillToRect l="50000" t="50000" r="50000" b="50000"/>
            </a:path>
          </a:gra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64000">
                <a:schemeClr val="tx1"/>
              </a:gs>
              <a:gs pos="100000">
                <a:schemeClr val="tx1"/>
              </a:gs>
            </a:gsLst>
            <a:path path="circle">
              <a:fillToRect l="50000" t="50000" r="50000" b="50000"/>
            </a:path>
          </a:gra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64000">
                <a:schemeClr val="tx1"/>
              </a:gs>
              <a:gs pos="100000">
                <a:schemeClr val="tx1"/>
              </a:gs>
            </a:gsLst>
            <a:path path="circle">
              <a:fillToRect l="50000" t="50000" r="50000" b="50000"/>
            </a:path>
          </a:gra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64000">
                <a:schemeClr val="tx1"/>
              </a:gs>
              <a:gs pos="100000">
                <a:schemeClr val="tx1"/>
              </a:gs>
            </a:gsLst>
            <a:path path="circle">
              <a:fillToRect l="50000" t="50000" r="50000" b="50000"/>
            </a:path>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64000">
                <a:schemeClr val="tx1"/>
              </a:gs>
              <a:gs pos="100000">
                <a:schemeClr val="tx1"/>
              </a:gs>
            </a:gsLst>
            <a:path path="circle">
              <a:fillToRect l="50000" t="50000" r="50000" b="50000"/>
            </a:path>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1"/>
            <a:ext cx="11018520" cy="553999"/>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9" tIns="146303" rIns="182879" bIns="146303" numCol="1" spcCol="0" rtlCol="0" fromWordArt="0" anchor="t" anchorCtr="0" forceAA="0" compatLnSpc="1">
            <a:prstTxWarp prst="textNoShape">
              <a:avLst/>
            </a:prstTxWarp>
            <a:noAutofit/>
          </a:bodyPr>
          <a:lstStyle/>
          <a:p>
            <a:pPr algn="ctr" defTabSz="932459"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9" tIns="146303" rIns="182879" bIns="146303" numCol="1" spcCol="0" rtlCol="0" fromWordArt="0" anchor="t" anchorCtr="0" forceAA="0" compatLnSpc="1">
            <a:prstTxWarp prst="textNoShape">
              <a:avLst/>
            </a:prstTxWarp>
            <a:noAutofit/>
          </a:bodyPr>
          <a:lstStyle/>
          <a:p>
            <a:pPr algn="ctr" defTabSz="932459"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3"/>
          <a:srcRect l="762"/>
          <a:stretch/>
        </p:blipFill>
        <p:spPr>
          <a:xfrm rot="5400000">
            <a:off x="9509760" y="2843775"/>
            <a:ext cx="6858000" cy="1170455"/>
          </a:xfrm>
          <a:prstGeom prst="rect">
            <a:avLst/>
          </a:prstGeom>
        </p:spPr>
      </p:pic>
    </p:spTree>
    <p:extLst>
      <p:ext uri="{BB962C8B-B14F-4D97-AF65-F5344CB8AC3E}">
        <p14:creationId xmlns:p14="http://schemas.microsoft.com/office/powerpoint/2010/main" val="3402411471"/>
      </p:ext>
    </p:extLst>
  </p:cSld>
  <p:clrMap bg1="lt1" tx1="dk1" bg2="lt2" tx2="dk2" accent1="accent1" accent2="accent2" accent3="accent3" accent4="accent4" accent5="accent5" accent6="accent6" hlink="hlink" folHlink="folHlink"/>
  <p:sldLayoutIdLst>
    <p:sldLayoutId id="2147484728" r:id="rId1"/>
  </p:sldLayoutIdLst>
  <p:transition>
    <p:fade/>
  </p:transition>
  <p:hf sldNum="0" hdr="0" ftr="0" dt="0"/>
  <p:txStyles>
    <p:titleStyle>
      <a:lvl1pPr algn="l" defTabSz="932731" rtl="0" eaLnBrk="1" latinLnBrk="0" hangingPunct="1">
        <a:lnSpc>
          <a:spcPct val="100000"/>
        </a:lnSpc>
        <a:spcBef>
          <a:spcPct val="0"/>
        </a:spcBef>
        <a:buNone/>
        <a:defRPr lang="en-US" sz="3600" b="0" kern="1200" cap="none" spc="-51" baseline="0" dirty="0" smtClean="0">
          <a:ln w="3175">
            <a:noFill/>
          </a:ln>
          <a:solidFill>
            <a:schemeClr val="tx1"/>
          </a:solidFill>
          <a:effectLst/>
          <a:latin typeface="+mj-lt"/>
          <a:ea typeface="+mn-ea"/>
          <a:cs typeface="Segoe UI" pitchFamily="34" charset="0"/>
        </a:defRPr>
      </a:lvl1pPr>
    </p:titleStyle>
    <p:bodyStyle>
      <a:lvl1pPr marL="228597" marR="0" indent="-228597" algn="l" defTabSz="932731"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194" marR="0" indent="-228597" algn="l" defTabSz="932731"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17" marR="0" indent="-200022" algn="l" defTabSz="932731"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52" marR="0" indent="-180973" algn="l" defTabSz="932731"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25" marR="0" indent="-168273" algn="l" defTabSz="932731"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07" indent="-233182" algn="l" defTabSz="932731"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72" indent="-233182" algn="l" defTabSz="932731"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38" indent="-233182" algn="l" defTabSz="932731"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04" indent="-233182" algn="l" defTabSz="932731"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31" rtl="0" eaLnBrk="1" latinLnBrk="0" hangingPunct="1">
        <a:defRPr sz="1800" kern="1200">
          <a:solidFill>
            <a:schemeClr val="tx1"/>
          </a:solidFill>
          <a:latin typeface="+mn-lt"/>
          <a:ea typeface="+mn-ea"/>
          <a:cs typeface="+mn-cs"/>
        </a:defRPr>
      </a:lvl1pPr>
      <a:lvl2pPr marL="466366" algn="l" defTabSz="932731" rtl="0" eaLnBrk="1" latinLnBrk="0" hangingPunct="1">
        <a:defRPr sz="1800" kern="1200">
          <a:solidFill>
            <a:schemeClr val="tx1"/>
          </a:solidFill>
          <a:latin typeface="+mn-lt"/>
          <a:ea typeface="+mn-ea"/>
          <a:cs typeface="+mn-cs"/>
        </a:defRPr>
      </a:lvl2pPr>
      <a:lvl3pPr marL="932731" algn="l" defTabSz="932731" rtl="0" eaLnBrk="1" latinLnBrk="0" hangingPunct="1">
        <a:defRPr sz="1800" kern="1200">
          <a:solidFill>
            <a:schemeClr val="tx1"/>
          </a:solidFill>
          <a:latin typeface="+mn-lt"/>
          <a:ea typeface="+mn-ea"/>
          <a:cs typeface="+mn-cs"/>
        </a:defRPr>
      </a:lvl3pPr>
      <a:lvl4pPr marL="1399094" algn="l" defTabSz="932731" rtl="0" eaLnBrk="1" latinLnBrk="0" hangingPunct="1">
        <a:defRPr sz="1800" kern="1200">
          <a:solidFill>
            <a:schemeClr val="tx1"/>
          </a:solidFill>
          <a:latin typeface="+mn-lt"/>
          <a:ea typeface="+mn-ea"/>
          <a:cs typeface="+mn-cs"/>
        </a:defRPr>
      </a:lvl4pPr>
      <a:lvl5pPr marL="1865460" algn="l" defTabSz="932731" rtl="0" eaLnBrk="1" latinLnBrk="0" hangingPunct="1">
        <a:defRPr sz="1800" kern="1200">
          <a:solidFill>
            <a:schemeClr val="tx1"/>
          </a:solidFill>
          <a:latin typeface="+mn-lt"/>
          <a:ea typeface="+mn-ea"/>
          <a:cs typeface="+mn-cs"/>
        </a:defRPr>
      </a:lvl5pPr>
      <a:lvl6pPr marL="2331826" algn="l" defTabSz="932731" rtl="0" eaLnBrk="1" latinLnBrk="0" hangingPunct="1">
        <a:defRPr sz="1800" kern="1200">
          <a:solidFill>
            <a:schemeClr val="tx1"/>
          </a:solidFill>
          <a:latin typeface="+mn-lt"/>
          <a:ea typeface="+mn-ea"/>
          <a:cs typeface="+mn-cs"/>
        </a:defRPr>
      </a:lvl6pPr>
      <a:lvl7pPr marL="2798190" algn="l" defTabSz="932731" rtl="0" eaLnBrk="1" latinLnBrk="0" hangingPunct="1">
        <a:defRPr sz="1800" kern="1200">
          <a:solidFill>
            <a:schemeClr val="tx1"/>
          </a:solidFill>
          <a:latin typeface="+mn-lt"/>
          <a:ea typeface="+mn-ea"/>
          <a:cs typeface="+mn-cs"/>
        </a:defRPr>
      </a:lvl7pPr>
      <a:lvl8pPr marL="3264554" algn="l" defTabSz="932731" rtl="0" eaLnBrk="1" latinLnBrk="0" hangingPunct="1">
        <a:defRPr sz="1800" kern="1200">
          <a:solidFill>
            <a:schemeClr val="tx1"/>
          </a:solidFill>
          <a:latin typeface="+mn-lt"/>
          <a:ea typeface="+mn-ea"/>
          <a:cs typeface="+mn-cs"/>
        </a:defRPr>
      </a:lvl8pPr>
      <a:lvl9pPr marL="3730920" algn="l" defTabSz="932731"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pPr marL="0" marR="0" lvl="0" indent="0" algn="l" defTabSz="932754" fontAlgn="auto">
              <a:lnSpc>
                <a:spcPct val="100000"/>
              </a:lnSpc>
              <a:spcBef>
                <a:spcPct val="0"/>
              </a:spcBef>
              <a:spcAft>
                <a:spcPct val="0"/>
              </a:spcAft>
              <a:buSzTx/>
              <a:buNone/>
              <a:defRPr kumimoji="0" lang="en-US" sz="3600" b="0" i="0" u="none" strike="noStrike" cap="none" spc="-50" normalizeH="0" baseline="0" noProof="0">
                <a:ln w="3175" cap="flat" cmpd="sng" algn="ctr">
                  <a:noFill/>
                  <a:prstDash val="solid"/>
                  <a:round/>
                  <a:headEnd type="none" w="med" len="med"/>
                  <a:tailEnd type="none" w="med" len="med"/>
                </a:ln>
                <a:solidFill>
                  <a:srgbClr val="000000"/>
                </a:solidFill>
                <a:uLnTx/>
                <a:uFillTx/>
                <a:latin typeface="+mj-lt"/>
                <a:ea typeface="+mn-ea"/>
                <a:cs typeface="Segoe UI" pitchFamily="34" charset="0"/>
                <a:sym typeface="Wingdings" charset="2"/>
              </a:defRPr>
            </a:pPr>
            <a:r>
              <a:rPr kumimoji="0" lang="en-US" sz="3600" b="0" i="0" u="none" strike="noStrike" cap="none" spc="-50" normalizeH="0" baseline="0" noProof="0">
                <a:ln w="3175" cap="flat" cmpd="sng" algn="ctr">
                  <a:noFill/>
                  <a:prstDash val="solid"/>
                  <a:round/>
                  <a:headEnd type="none" w="med" len="med"/>
                  <a:tailEnd type="none" w="med" len="med"/>
                </a:ln>
                <a:solidFill>
                  <a:srgbClr val="000000"/>
                </a:solidFill>
                <a:uLnTx/>
                <a:uFillTx/>
                <a:latin typeface="+mj-lt"/>
                <a:ea typeface="+mn-ea"/>
                <a:cs typeface="Segoe UI" pitchFamily="34" charset="0"/>
                <a:sym typeface="Wingdings" charset="2"/>
              </a:rPr>
              <a:t>Click to edit Master title style</a:t>
            </a:r>
            <a:endParaRPr lang="en-US"/>
          </a:p>
        </p:txBody>
      </p:sp>
      <p:sp>
        <p:nvSpPr>
          <p:cNvPr id="4" name="Text Placeholder 3"/>
          <p:cNvSpPr>
            <a:spLocks noGrp="1"/>
          </p:cNvSpPr>
          <p:nvPr userDrawn="1">
            <p:ph type="body" idx="1"/>
          </p:nvPr>
        </p:nvSpPr>
        <p:spPr>
          <a:xfrm>
            <a:off x="584200" y="1435503"/>
            <a:ext cx="11018520" cy="1612749"/>
          </a:xfrm>
          <a:prstGeom prst="rect">
            <a:avLst/>
          </a:prstGeom>
        </p:spPr>
        <p:txBody>
          <a:bodyPr vert="horz" wrap="square" lIns="0" tIns="0" rIns="0" bIns="0" rtlCol="0">
            <a:spAutoFit/>
          </a:bodyPr>
          <a:lstStyle/>
          <a:p>
            <a:pPr marL="228603" marR="0" lvl="0" indent="-228603" algn="l" defTabSz="932754" fontAlgn="auto">
              <a:lnSpc>
                <a:spcPct val="100000"/>
              </a:lnSpc>
              <a:spcBef>
                <a:spcPct val="20000"/>
              </a:spcBef>
              <a:spcAft>
                <a:spcPct val="0"/>
              </a:spcAft>
              <a:buSzPct val="90000"/>
              <a:buChar char=""/>
              <a:defRPr kumimoji="0" sz="2800" b="0" i="0" u="none" strike="noStrike" cap="none" spc="0" normalizeH="0" baseline="0" noProof="0">
                <a:ln w="9525" cap="flat" cmpd="sng" algn="ctr">
                  <a:noFill/>
                  <a:prstDash val="solid"/>
                  <a:round/>
                  <a:headEnd type="none" w="med" len="med"/>
                  <a:tailEnd type="none" w="med" len="med"/>
                </a:ln>
                <a:solidFill>
                  <a:srgbClr val="000000"/>
                </a:solidFill>
                <a:uLnTx/>
                <a:uFillTx/>
                <a:latin typeface="+mn-lt"/>
                <a:ea typeface="+mn-ea"/>
                <a:cs typeface="Segoe UI" pitchFamily="34" charset="0"/>
                <a:sym typeface="Wingdings" charset="2"/>
              </a:defRPr>
            </a:pPr>
            <a:r>
              <a:rPr kumimoji="0" lang="en-US" sz="2800" b="0" i="0" u="none" strike="noStrike" cap="none" spc="0" normalizeH="0" baseline="0" noProof="0">
                <a:ln w="9525" cap="flat" cmpd="sng" algn="ctr">
                  <a:noFill/>
                  <a:prstDash val="solid"/>
                  <a:round/>
                  <a:headEnd type="none" w="med" len="med"/>
                  <a:tailEnd type="none" w="med" len="med"/>
                </a:ln>
                <a:solidFill>
                  <a:srgbClr val="000000"/>
                </a:solidFill>
                <a:uLnTx/>
                <a:uFillTx/>
                <a:latin typeface="+mn-lt"/>
                <a:ea typeface="+mn-ea"/>
                <a:cs typeface="Segoe UI" pitchFamily="34" charset="0"/>
                <a:sym typeface="Wingdings" charset="2"/>
              </a:rPr>
              <a:t>Click to edit Master text styles</a:t>
            </a:r>
          </a:p>
          <a:p>
            <a:pPr marL="457205" marR="0" lvl="1" indent="-228603" algn="l" defTabSz="932754" fontAlgn="auto">
              <a:lnSpc>
                <a:spcPct val="100000"/>
              </a:lnSpc>
              <a:spcBef>
                <a:spcPct val="20000"/>
              </a:spcBef>
              <a:spcAft>
                <a:spcPct val="0"/>
              </a:spcAft>
              <a:buSzPct val="90000"/>
              <a:buChar char=""/>
              <a:defRPr kumimoji="0" sz="2000" b="0" i="0" u="none" strike="noStrike" cap="none" spc="0" normalizeH="0" baseline="0" noProof="0">
                <a:ln w="9525" cap="flat" cmpd="sng" algn="ctr">
                  <a:noFill/>
                  <a:prstDash val="solid"/>
                  <a:round/>
                  <a:headEnd type="none" w="med" len="med"/>
                  <a:tailEnd type="none" w="med" len="med"/>
                </a:ln>
                <a:solidFill>
                  <a:srgbClr val="000000"/>
                </a:solidFill>
                <a:uLnTx/>
                <a:uFillTx/>
                <a:latin typeface="+mn-lt"/>
                <a:ea typeface="+mn-ea"/>
                <a:cs typeface="+mn-cs"/>
                <a:sym typeface="Wingdings" charset="2"/>
              </a:defRPr>
            </a:pPr>
            <a:r>
              <a:rPr kumimoji="0" lang="en-US" sz="2000" b="0" i="0" u="none" strike="noStrike" cap="none" spc="0" normalizeH="0" baseline="0" noProof="0">
                <a:ln w="9525" cap="flat" cmpd="sng" algn="ctr">
                  <a:noFill/>
                  <a:prstDash val="solid"/>
                  <a:round/>
                  <a:headEnd type="none" w="med" len="med"/>
                  <a:tailEnd type="none" w="med" len="med"/>
                </a:ln>
                <a:solidFill>
                  <a:srgbClr val="000000"/>
                </a:solidFill>
                <a:uLnTx/>
                <a:uFillTx/>
                <a:latin typeface="+mn-lt"/>
                <a:ea typeface="+mn-ea"/>
                <a:cs typeface="+mn-cs"/>
                <a:sym typeface="Wingdings" charset="2"/>
              </a:rPr>
              <a:t>Second level</a:t>
            </a:r>
          </a:p>
          <a:p>
            <a:pPr marL="657233" marR="0" lvl="2" indent="-200027" algn="l" defTabSz="932754" fontAlgn="auto">
              <a:lnSpc>
                <a:spcPct val="100000"/>
              </a:lnSpc>
              <a:spcBef>
                <a:spcPct val="20000"/>
              </a:spcBef>
              <a:spcAft>
                <a:spcPct val="0"/>
              </a:spcAft>
              <a:buSzPct val="90000"/>
              <a:buChar char=""/>
              <a:defRPr kumimoji="0" sz="1600" b="0" i="0" u="none" strike="noStrike" cap="none" spc="0" normalizeH="0" baseline="0" noProof="0">
                <a:ln w="9525" cap="flat" cmpd="sng" algn="ctr">
                  <a:noFill/>
                  <a:prstDash val="solid"/>
                  <a:round/>
                  <a:headEnd type="none" w="med" len="med"/>
                  <a:tailEnd type="none" w="med" len="med"/>
                </a:ln>
                <a:solidFill>
                  <a:srgbClr val="000000"/>
                </a:solidFill>
                <a:uLnTx/>
                <a:uFillTx/>
                <a:latin typeface="+mn-lt"/>
                <a:ea typeface="+mn-ea"/>
                <a:cs typeface="+mn-cs"/>
                <a:sym typeface="Wingdings" charset="2"/>
              </a:defRPr>
            </a:pPr>
            <a:r>
              <a:rPr kumimoji="0" lang="en-US" sz="1600" b="0" i="0" u="none" strike="noStrike" cap="none" spc="0" normalizeH="0" baseline="0" noProof="0">
                <a:ln w="9525" cap="flat" cmpd="sng" algn="ctr">
                  <a:noFill/>
                  <a:prstDash val="solid"/>
                  <a:round/>
                  <a:headEnd type="none" w="med" len="med"/>
                  <a:tailEnd type="none" w="med" len="med"/>
                </a:ln>
                <a:solidFill>
                  <a:srgbClr val="000000"/>
                </a:solidFill>
                <a:uLnTx/>
                <a:uFillTx/>
                <a:latin typeface="+mn-lt"/>
                <a:ea typeface="+mn-ea"/>
                <a:cs typeface="+mn-cs"/>
                <a:sym typeface="Wingdings" charset="2"/>
              </a:rPr>
              <a:t>Third level</a:t>
            </a:r>
          </a:p>
          <a:p>
            <a:pPr marL="842973" marR="0" lvl="3" indent="-180977" algn="l" defTabSz="932754" fontAlgn="auto">
              <a:lnSpc>
                <a:spcPct val="100000"/>
              </a:lnSpc>
              <a:spcBef>
                <a:spcPct val="20000"/>
              </a:spcBef>
              <a:spcAft>
                <a:spcPct val="0"/>
              </a:spcAft>
              <a:buSzPct val="90000"/>
              <a:buChar char=""/>
              <a:defRPr kumimoji="0" sz="1400" b="0" i="0" u="none" strike="noStrike" cap="none" spc="0" normalizeH="0" baseline="0" noProof="0">
                <a:ln w="9525" cap="flat" cmpd="sng" algn="ctr">
                  <a:noFill/>
                  <a:prstDash val="solid"/>
                  <a:round/>
                  <a:headEnd type="none" w="med" len="med"/>
                  <a:tailEnd type="none" w="med" len="med"/>
                </a:ln>
                <a:solidFill>
                  <a:srgbClr val="000000"/>
                </a:solidFill>
                <a:uLnTx/>
                <a:uFillTx/>
                <a:latin typeface="+mn-lt"/>
                <a:ea typeface="+mn-ea"/>
                <a:cs typeface="+mn-cs"/>
                <a:sym typeface="Wingdings" charset="2"/>
              </a:defRPr>
            </a:pPr>
            <a:r>
              <a:rPr kumimoji="0" lang="en-US" sz="1400" b="0" i="0" u="none" strike="noStrike" cap="none" spc="0" normalizeH="0" baseline="0" noProof="0">
                <a:ln w="9525" cap="flat" cmpd="sng" algn="ctr">
                  <a:noFill/>
                  <a:prstDash val="solid"/>
                  <a:round/>
                  <a:headEnd type="none" w="med" len="med"/>
                  <a:tailEnd type="none" w="med" len="med"/>
                </a:ln>
                <a:solidFill>
                  <a:srgbClr val="000000"/>
                </a:solidFill>
                <a:uLnTx/>
                <a:uFillTx/>
                <a:latin typeface="+mn-lt"/>
                <a:ea typeface="+mn-ea"/>
                <a:cs typeface="+mn-cs"/>
                <a:sym typeface="Wingdings" charset="2"/>
              </a:rPr>
              <a:t>Fourth level</a:t>
            </a:r>
          </a:p>
          <a:p>
            <a:pPr marL="1023950" marR="0" lvl="4" indent="-168277" algn="l" defTabSz="932754" fontAlgn="auto">
              <a:lnSpc>
                <a:spcPct val="100000"/>
              </a:lnSpc>
              <a:spcBef>
                <a:spcPct val="20000"/>
              </a:spcBef>
              <a:spcAft>
                <a:spcPct val="0"/>
              </a:spcAft>
              <a:buSzPct val="90000"/>
              <a:buChar char=""/>
              <a:defRPr kumimoji="0" sz="1400" b="0" i="0" u="none" strike="noStrike" cap="none" spc="0" normalizeH="0" baseline="0" noProof="0">
                <a:ln w="9525" cap="flat" cmpd="sng" algn="ctr">
                  <a:noFill/>
                  <a:prstDash val="solid"/>
                  <a:round/>
                  <a:headEnd type="none" w="med" len="med"/>
                  <a:tailEnd type="none" w="med" len="med"/>
                </a:ln>
                <a:solidFill>
                  <a:srgbClr val="000000"/>
                </a:solidFill>
                <a:uLnTx/>
                <a:uFillTx/>
                <a:latin typeface="+mn-lt"/>
                <a:ea typeface="+mn-ea"/>
                <a:cs typeface="+mn-cs"/>
                <a:sym typeface="Wingdings" charset="2"/>
              </a:defRPr>
            </a:pPr>
            <a:r>
              <a:rPr kumimoji="0" lang="en-US" sz="1400" b="0" i="0" u="none" strike="noStrike" cap="none" spc="0" normalizeH="0" baseline="0" noProof="0">
                <a:ln w="9525" cap="flat" cmpd="sng" algn="ctr">
                  <a:noFill/>
                  <a:prstDash val="solid"/>
                  <a:round/>
                  <a:headEnd type="none" w="med" len="med"/>
                  <a:tailEnd type="none" w="med" len="med"/>
                </a:ln>
                <a:solidFill>
                  <a:srgbClr val="000000"/>
                </a:solidFill>
                <a:uLnTx/>
                <a:uFillTx/>
                <a:latin typeface="+mn-lt"/>
                <a:ea typeface="+mn-ea"/>
                <a:cs typeface="+mn-cs"/>
                <a:sym typeface="Wingdings" charset="2"/>
              </a:rPr>
              <a:t>Fifth level</a:t>
            </a:r>
            <a:endParaRPr lang="en-US"/>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flipH="1">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flipH="1">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flipH="1">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flipH="1">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flipH="1">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flipH="1">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flipH="1">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flipH="1">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flipH="1">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flipH="1">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defPPr>
              <a:defRPr lang="en-US"/>
            </a:defPPr>
          </a:lstStyle>
          <a:p>
            <a:pPr marL="0" algn="ctr" defTabSz="932483" fontAlgn="base">
              <a:lnSpc>
                <a:spcPct val="90000"/>
              </a:lnSpc>
              <a:spcBef>
                <a:spcPct val="0"/>
              </a:spcBef>
              <a:spcAft>
                <a:spcPct val="0"/>
              </a:spcAft>
              <a:buNone/>
              <a:defRPr kumimoji="0" sz="1765" b="0" i="0" normalizeH="0" noProof="0">
                <a:solidFill>
                  <a:srgbClr val="000000"/>
                </a:solidFill>
                <a:uLnTx/>
                <a:uFillTx/>
                <a:latin typeface="Segoe UI"/>
                <a:ea typeface="Arial" pitchFamily="34" charset="0"/>
                <a:cs typeface="Arial" pitchFamily="34" charset="0"/>
              </a:defRPr>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defPPr>
              <a:defRPr lang="en-US"/>
            </a:defPPr>
          </a:lstStyle>
          <a:p>
            <a:pPr marL="0" algn="ctr" defTabSz="932483" fontAlgn="base">
              <a:lnSpc>
                <a:spcPct val="90000"/>
              </a:lnSpc>
              <a:spcBef>
                <a:spcPct val="0"/>
              </a:spcBef>
              <a:spcAft>
                <a:spcPct val="0"/>
              </a:spcAft>
              <a:buNone/>
              <a:defRPr kumimoji="0" sz="1765" b="0" i="0" normalizeH="0" noProof="0">
                <a:solidFill>
                  <a:srgbClr val="000000"/>
                </a:solidFill>
                <a:uLnTx/>
                <a:uFillTx/>
                <a:latin typeface="Segoe UI"/>
                <a:ea typeface="Arial" pitchFamily="34" charset="0"/>
                <a:cs typeface="Arial" pitchFamily="34" charset="0"/>
              </a:defRPr>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a:blip r:embed="rId3">
            <a:extLst>
              <a:ext uri="{28A0092B-C50C-407E-A947-70E740481C1C}">
                <a14:useLocalDpi xmlns:a14="http://schemas.microsoft.com/office/drawing/2010/main"/>
              </a:ext>
            </a:extLst>
          </a:blip>
          <a:srcRect l="762"/>
          <a:stretch>
            <a:fillRect/>
          </a:stretch>
        </p:blipFill>
        <p:spPr>
          <a:xfrm rot="5400000">
            <a:off x="9509760" y="2843774"/>
            <a:ext cx="6858000" cy="1170455"/>
          </a:xfrm>
          <a:prstGeom prst="rect">
            <a:avLst/>
          </a:prstGeom>
        </p:spPr>
      </p:pic>
    </p:spTree>
    <p:extLst>
      <p:ext uri="{BB962C8B-B14F-4D97-AF65-F5344CB8AC3E}">
        <p14:creationId xmlns:p14="http://schemas.microsoft.com/office/powerpoint/2010/main" val="4225124153"/>
      </p:ext>
    </p:extLst>
  </p:cSld>
  <p:clrMap bg1="lt1" tx1="dk1" bg2="lt2" tx2="dk2" accent1="accent1" accent2="accent2" accent3="accent3" accent4="accent4" accent5="accent5" accent6="accent6" hlink="hlink" folHlink="folHlink"/>
  <p:sldLayoutIdLst>
    <p:sldLayoutId id="2147484733" r:id="rId1"/>
  </p:sldLayoutIdLst>
  <p:transition>
    <p:fade/>
  </p:transition>
  <p:txStyles>
    <p:titleStyle>
      <a:lvl1pPr algn="l" defTabSz="932754" rtl="0" eaLnBrk="1" latinLnBrk="0" hangingPunct="1">
        <a:lnSpc>
          <a:spcPct val="100000"/>
        </a:lnSpc>
        <a:spcBef>
          <a:spcPct val="0"/>
        </a:spcBef>
        <a:buNone/>
        <a:defRPr lang="en-US" sz="3600" b="0" kern="1200" cap="none" spc="-50" baseline="0" smtClean="0">
          <a:ln w="3175">
            <a:noFill/>
          </a:ln>
          <a:solidFill>
            <a:schemeClr val="tx1"/>
          </a:solidFill>
          <a:effectLst/>
          <a:latin typeface="+mj-lt"/>
          <a:ea typeface="+mn-ea"/>
          <a:cs typeface="Segoe UI" pitchFamily="34" charset="0"/>
        </a:defRPr>
      </a:lvl1pPr>
    </p:titleStyle>
    <p:bodyStyle>
      <a:lvl1pPr marL="228603" marR="0" indent="-228603" algn="l" defTabSz="932754" rtl="0" eaLnBrk="1" fontAlgn="auto" latinLnBrk="0" hangingPunct="1">
        <a:lnSpc>
          <a:spcPct val="100000"/>
        </a:lnSpc>
        <a:spcBef>
          <a:spcPct val="20000"/>
        </a:spcBef>
        <a:spcAft>
          <a:spcPct val="0"/>
        </a:spcAft>
        <a:buClrTx/>
        <a:buSzPct val="90000"/>
        <a:buFont typeface="Wingdings" panose="05000000000000000000" pitchFamily="2" charset="2"/>
        <a:buChar char=""/>
        <a:defRPr sz="2800" kern="1200" spc="0" baseline="0">
          <a:solidFill>
            <a:schemeClr val="tx1"/>
          </a:solidFill>
          <a:latin typeface="+mn-lt"/>
          <a:ea typeface="+mn-ea"/>
          <a:cs typeface="Segoe UI" pitchFamily="34" charset="0"/>
        </a:defRPr>
      </a:lvl1pPr>
      <a:lvl2pPr marL="457205" marR="0" indent="-228603" algn="l" defTabSz="932754" rtl="0" eaLnBrk="1" fontAlgn="auto" latinLnBrk="0" hangingPunct="1">
        <a:lnSpc>
          <a:spcPct val="100000"/>
        </a:lnSpc>
        <a:spcBef>
          <a:spcPct val="20000"/>
        </a:spcBef>
        <a:spcAft>
          <a:spcPct val="0"/>
        </a:spcAft>
        <a:buClrTx/>
        <a:buSzPct val="90000"/>
        <a:buFont typeface="Wingdings" panose="05000000000000000000" pitchFamily="2" charset="2"/>
        <a:buChar char=""/>
        <a:defRPr sz="2000" kern="1200" spc="0" baseline="0">
          <a:solidFill>
            <a:schemeClr val="tx1"/>
          </a:solidFill>
          <a:latin typeface="+mn-lt"/>
          <a:ea typeface="+mn-ea"/>
          <a:cs typeface="+mn-cs"/>
        </a:defRPr>
      </a:lvl2pPr>
      <a:lvl3pPr marL="657233" marR="0" indent="-200027" algn="l" defTabSz="932754" rtl="0" eaLnBrk="1" fontAlgn="auto" latinLnBrk="0" hangingPunct="1">
        <a:lnSpc>
          <a:spcPct val="100000"/>
        </a:lnSpc>
        <a:spcBef>
          <a:spcPct val="20000"/>
        </a:spcBef>
        <a:spcAft>
          <a:spcPct val="0"/>
        </a:spcAft>
        <a:buClrTx/>
        <a:buSzPct val="90000"/>
        <a:buFont typeface="Wingdings" panose="05000000000000000000" pitchFamily="2" charset="2"/>
        <a:buChar char=""/>
        <a:defRPr sz="1600" kern="1200" spc="0" baseline="0">
          <a:solidFill>
            <a:schemeClr val="tx1"/>
          </a:solidFill>
          <a:latin typeface="+mn-lt"/>
          <a:ea typeface="+mn-ea"/>
          <a:cs typeface="+mn-cs"/>
        </a:defRPr>
      </a:lvl3pPr>
      <a:lvl4pPr marL="842973" marR="0" indent="-180977" algn="l" defTabSz="932754" rtl="0" eaLnBrk="1" fontAlgn="auto" latinLnBrk="0" hangingPunct="1">
        <a:lnSpc>
          <a:spcPct val="100000"/>
        </a:lnSpc>
        <a:spcBef>
          <a:spcPct val="20000"/>
        </a:spcBef>
        <a:spcAft>
          <a:spcPct val="0"/>
        </a:spcAft>
        <a:buClrTx/>
        <a:buSzPct val="90000"/>
        <a:buFont typeface="Wingdings" panose="05000000000000000000" pitchFamily="2" charset="2"/>
        <a:buChar char=""/>
        <a:defRPr sz="1400" kern="1200" spc="0" baseline="0">
          <a:solidFill>
            <a:schemeClr val="tx1"/>
          </a:solidFill>
          <a:latin typeface="+mn-lt"/>
          <a:ea typeface="+mn-ea"/>
          <a:cs typeface="+mn-cs"/>
        </a:defRPr>
      </a:lvl4pPr>
      <a:lvl5pPr marL="1023950" marR="0" indent="-168277" algn="l" defTabSz="932754" rtl="0" eaLnBrk="1" fontAlgn="auto" latinLnBrk="0" hangingPunct="1">
        <a:lnSpc>
          <a:spcPct val="100000"/>
        </a:lnSpc>
        <a:spcBef>
          <a:spcPct val="20000"/>
        </a:spcBef>
        <a:spcAft>
          <a:spcPct val="0"/>
        </a:spcAft>
        <a:buClrTx/>
        <a:buSzPct val="90000"/>
        <a:buFont typeface="Wingdings" panose="05000000000000000000" pitchFamily="2" charset="2"/>
        <a:buChar char=""/>
        <a:defRPr sz="1400" kern="1200" spc="0" baseline="0">
          <a:solidFill>
            <a:schemeClr val="tx1"/>
          </a:solidFill>
          <a:latin typeface="+mn-lt"/>
          <a:ea typeface="+mn-ea"/>
          <a:cs typeface="+mn-cs"/>
        </a:defRPr>
      </a:lvl5pPr>
      <a:lvl6pPr marL="2565070"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48"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825"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203"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54" rtl="0" eaLnBrk="1" latinLnBrk="0" hangingPunct="1">
        <a:defRPr sz="1800" kern="1200">
          <a:solidFill>
            <a:schemeClr val="tx1"/>
          </a:solidFill>
          <a:latin typeface="+mn-lt"/>
          <a:ea typeface="+mn-ea"/>
          <a:cs typeface="+mn-cs"/>
        </a:defRPr>
      </a:lvl1pPr>
      <a:lvl2pPr marL="466377" algn="l" defTabSz="932754" rtl="0" eaLnBrk="1" latinLnBrk="0" hangingPunct="1">
        <a:defRPr sz="1800" kern="1200">
          <a:solidFill>
            <a:schemeClr val="tx1"/>
          </a:solidFill>
          <a:latin typeface="+mn-lt"/>
          <a:ea typeface="+mn-ea"/>
          <a:cs typeface="+mn-cs"/>
        </a:defRPr>
      </a:lvl2pPr>
      <a:lvl3pPr marL="932754" algn="l" defTabSz="932754" rtl="0" eaLnBrk="1" latinLnBrk="0" hangingPunct="1">
        <a:defRPr sz="1800" kern="1200">
          <a:solidFill>
            <a:schemeClr val="tx1"/>
          </a:solidFill>
          <a:latin typeface="+mn-lt"/>
          <a:ea typeface="+mn-ea"/>
          <a:cs typeface="+mn-cs"/>
        </a:defRPr>
      </a:lvl3pPr>
      <a:lvl4pPr marL="1399129" algn="l" defTabSz="932754" rtl="0" eaLnBrk="1" latinLnBrk="0" hangingPunct="1">
        <a:defRPr sz="1800" kern="1200">
          <a:solidFill>
            <a:schemeClr val="tx1"/>
          </a:solidFill>
          <a:latin typeface="+mn-lt"/>
          <a:ea typeface="+mn-ea"/>
          <a:cs typeface="+mn-cs"/>
        </a:defRPr>
      </a:lvl4pPr>
      <a:lvl5pPr marL="1865506" algn="l" defTabSz="932754" rtl="0" eaLnBrk="1" latinLnBrk="0" hangingPunct="1">
        <a:defRPr sz="1800" kern="1200">
          <a:solidFill>
            <a:schemeClr val="tx1"/>
          </a:solidFill>
          <a:latin typeface="+mn-lt"/>
          <a:ea typeface="+mn-ea"/>
          <a:cs typeface="+mn-cs"/>
        </a:defRPr>
      </a:lvl5pPr>
      <a:lvl6pPr marL="2331884" algn="l" defTabSz="932754" rtl="0" eaLnBrk="1" latinLnBrk="0" hangingPunct="1">
        <a:defRPr sz="1800" kern="1200">
          <a:solidFill>
            <a:schemeClr val="tx1"/>
          </a:solidFill>
          <a:latin typeface="+mn-lt"/>
          <a:ea typeface="+mn-ea"/>
          <a:cs typeface="+mn-cs"/>
        </a:defRPr>
      </a:lvl6pPr>
      <a:lvl7pPr marL="2798260" algn="l" defTabSz="932754" rtl="0" eaLnBrk="1" latinLnBrk="0" hangingPunct="1">
        <a:defRPr sz="1800" kern="1200">
          <a:solidFill>
            <a:schemeClr val="tx1"/>
          </a:solidFill>
          <a:latin typeface="+mn-lt"/>
          <a:ea typeface="+mn-ea"/>
          <a:cs typeface="+mn-cs"/>
        </a:defRPr>
      </a:lvl7pPr>
      <a:lvl8pPr marL="3264636" algn="l" defTabSz="932754" rtl="0" eaLnBrk="1" latinLnBrk="0" hangingPunct="1">
        <a:defRPr sz="1800" kern="1200">
          <a:solidFill>
            <a:schemeClr val="tx1"/>
          </a:solidFill>
          <a:latin typeface="+mn-lt"/>
          <a:ea typeface="+mn-ea"/>
          <a:cs typeface="+mn-cs"/>
        </a:defRPr>
      </a:lvl8pPr>
      <a:lvl9pPr marL="3731013" algn="l" defTabSz="9327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EAEAEA"/>
        </a:solidFill>
        <a:effectLst/>
      </p:bgPr>
    </p:bg>
    <p:spTree>
      <p:nvGrpSpPr>
        <p:cNvPr id="1" name=""/>
        <p:cNvGrpSpPr/>
        <p:nvPr/>
      </p:nvGrpSpPr>
      <p:grpSpPr>
        <a:xfrm>
          <a:off x="0" y="0"/>
          <a:ext cx="0" cy="0"/>
          <a:chOff x="0" y="0"/>
          <a:chExt cx="0" cy="0"/>
        </a:xfrm>
      </p:grpSpPr>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 name="Title Placeholder 1"/>
          <p:cNvSpPr>
            <a:spLocks noGrp="1"/>
          </p:cNvSpPr>
          <p:nvPr userDrawn="1">
            <p:ph type="title"/>
          </p:nvPr>
        </p:nvSpPr>
        <p:spPr>
          <a:xfrm>
            <a:off x="588263" y="457201"/>
            <a:ext cx="11018520" cy="553999"/>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4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4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pic>
        <p:nvPicPr>
          <p:cNvPr id="49" name="NEW Brand Colors 2018">
            <a:extLst>
              <a:ext uri="{FF2B5EF4-FFF2-40B4-BE49-F238E27FC236}">
                <a16:creationId xmlns:a16="http://schemas.microsoft.com/office/drawing/2014/main" id="{9D5783B5-1069-4509-929A-C02C0B0887F7}"/>
              </a:ext>
            </a:extLst>
          </p:cNvPr>
          <p:cNvPicPr>
            <a:picLocks noChangeAspect="1"/>
          </p:cNvPicPr>
          <p:nvPr userDrawn="1"/>
        </p:nvPicPr>
        <p:blipFill>
          <a:blip r:embed="rId3"/>
          <a:stretch>
            <a:fillRect/>
          </a:stretch>
        </p:blipFill>
        <p:spPr>
          <a:xfrm rot="5400000">
            <a:off x="9288988" y="2942644"/>
            <a:ext cx="6858000" cy="972712"/>
          </a:xfrm>
          <a:prstGeom prst="rect">
            <a:avLst/>
          </a:prstGeom>
        </p:spPr>
      </p:pic>
    </p:spTree>
    <p:extLst>
      <p:ext uri="{BB962C8B-B14F-4D97-AF65-F5344CB8AC3E}">
        <p14:creationId xmlns:p14="http://schemas.microsoft.com/office/powerpoint/2010/main" val="2718642096"/>
      </p:ext>
    </p:extLst>
  </p:cSld>
  <p:clrMap bg1="lt1" tx1="dk1" bg2="lt2" tx2="dk2" accent1="accent1" accent2="accent2" accent3="accent3" accent4="accent4" accent5="accent5" accent6="accent6" hlink="hlink" folHlink="folHlink"/>
  <p:sldLayoutIdLst>
    <p:sldLayoutId id="2147483672" r:id="rId1"/>
  </p:sldLayoutIdLst>
  <p:transition>
    <p:fade/>
  </p:transition>
  <p:hf sldNum="0" hdr="0" ftr="0" dt="0"/>
  <p:txStyles>
    <p:title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19" rtl="0" eaLnBrk="1" latinLnBrk="0" hangingPunct="1">
        <a:defRPr sz="1800" kern="1200">
          <a:solidFill>
            <a:schemeClr val="tx1"/>
          </a:solidFill>
          <a:latin typeface="+mn-lt"/>
          <a:ea typeface="+mn-ea"/>
          <a:cs typeface="+mn-cs"/>
        </a:defRPr>
      </a:lvl1pPr>
      <a:lvl2pPr marL="466359" algn="l" defTabSz="932719" rtl="0" eaLnBrk="1" latinLnBrk="0" hangingPunct="1">
        <a:defRPr sz="1800" kern="1200">
          <a:solidFill>
            <a:schemeClr val="tx1"/>
          </a:solidFill>
          <a:latin typeface="+mn-lt"/>
          <a:ea typeface="+mn-ea"/>
          <a:cs typeface="+mn-cs"/>
        </a:defRPr>
      </a:lvl2pPr>
      <a:lvl3pPr marL="932719" algn="l" defTabSz="932719" rtl="0" eaLnBrk="1" latinLnBrk="0" hangingPunct="1">
        <a:defRPr sz="1800" kern="1200">
          <a:solidFill>
            <a:schemeClr val="tx1"/>
          </a:solidFill>
          <a:latin typeface="+mn-lt"/>
          <a:ea typeface="+mn-ea"/>
          <a:cs typeface="+mn-cs"/>
        </a:defRPr>
      </a:lvl3pPr>
      <a:lvl4pPr marL="1399078" algn="l" defTabSz="932719" rtl="0" eaLnBrk="1" latinLnBrk="0" hangingPunct="1">
        <a:defRPr sz="1800" kern="1200">
          <a:solidFill>
            <a:schemeClr val="tx1"/>
          </a:solidFill>
          <a:latin typeface="+mn-lt"/>
          <a:ea typeface="+mn-ea"/>
          <a:cs typeface="+mn-cs"/>
        </a:defRPr>
      </a:lvl4pPr>
      <a:lvl5pPr marL="1865437" algn="l" defTabSz="932719" rtl="0" eaLnBrk="1" latinLnBrk="0" hangingPunct="1">
        <a:defRPr sz="1800" kern="1200">
          <a:solidFill>
            <a:schemeClr val="tx1"/>
          </a:solidFill>
          <a:latin typeface="+mn-lt"/>
          <a:ea typeface="+mn-ea"/>
          <a:cs typeface="+mn-cs"/>
        </a:defRPr>
      </a:lvl5pPr>
      <a:lvl6pPr marL="2331798" algn="l" defTabSz="932719" rtl="0" eaLnBrk="1" latinLnBrk="0" hangingPunct="1">
        <a:defRPr sz="1800" kern="1200">
          <a:solidFill>
            <a:schemeClr val="tx1"/>
          </a:solidFill>
          <a:latin typeface="+mn-lt"/>
          <a:ea typeface="+mn-ea"/>
          <a:cs typeface="+mn-cs"/>
        </a:defRPr>
      </a:lvl6pPr>
      <a:lvl7pPr marL="2798157" algn="l" defTabSz="932719" rtl="0" eaLnBrk="1" latinLnBrk="0" hangingPunct="1">
        <a:defRPr sz="1800" kern="1200">
          <a:solidFill>
            <a:schemeClr val="tx1"/>
          </a:solidFill>
          <a:latin typeface="+mn-lt"/>
          <a:ea typeface="+mn-ea"/>
          <a:cs typeface="+mn-cs"/>
        </a:defRPr>
      </a:lvl7pPr>
      <a:lvl8pPr marL="3264516" algn="l" defTabSz="932719" rtl="0" eaLnBrk="1" latinLnBrk="0" hangingPunct="1">
        <a:defRPr sz="1800" kern="1200">
          <a:solidFill>
            <a:schemeClr val="tx1"/>
          </a:solidFill>
          <a:latin typeface="+mn-lt"/>
          <a:ea typeface="+mn-ea"/>
          <a:cs typeface="+mn-cs"/>
        </a:defRPr>
      </a:lvl8pPr>
      <a:lvl9pPr marL="3730876" algn="l" defTabSz="93271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341906"/>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3"/>
          <a:srcRect l="762"/>
          <a:stretch/>
        </p:blipFill>
        <p:spPr>
          <a:xfrm rot="5400000">
            <a:off x="9509761" y="2843774"/>
            <a:ext cx="6858000" cy="1170455"/>
          </a:xfrm>
          <a:prstGeom prst="rect">
            <a:avLst/>
          </a:prstGeom>
        </p:spPr>
      </p:pic>
    </p:spTree>
    <p:extLst>
      <p:ext uri="{BB962C8B-B14F-4D97-AF65-F5344CB8AC3E}">
        <p14:creationId xmlns:p14="http://schemas.microsoft.com/office/powerpoint/2010/main" val="1854175898"/>
      </p:ext>
    </p:extLst>
  </p:cSld>
  <p:clrMap bg1="lt1" tx1="dk1" bg2="lt2" tx2="dk2" accent1="accent1" accent2="accent2" accent3="accent3" accent4="accent4" accent5="accent5" accent6="accent6" hlink="hlink" folHlink="folHlink"/>
  <p:sldLayoutIdLst>
    <p:sldLayoutId id="2147484762" r:id="rId1"/>
  </p:sldLayoutIdLst>
  <p:transition>
    <p:fade/>
  </p:transition>
  <p:hf sldNum="0" hdr="0" dt="0"/>
  <p:txStyles>
    <p:titleStyle>
      <a:lvl1pPr algn="l" defTabSz="932563" rtl="0" eaLnBrk="1" latinLnBrk="0" hangingPunct="1">
        <a:lnSpc>
          <a:spcPct val="100000"/>
        </a:lnSpc>
        <a:spcBef>
          <a:spcPct val="0"/>
        </a:spcBef>
        <a:buNone/>
        <a:defRPr lang="en-US" sz="3600" b="0" kern="1200" cap="none" spc="-50" baseline="0" dirty="0" smtClean="0">
          <a:ln w="3175">
            <a:noFill/>
          </a:ln>
          <a:gradFill>
            <a:gsLst>
              <a:gs pos="100000">
                <a:schemeClr val="tx1"/>
              </a:gs>
              <a:gs pos="83000">
                <a:schemeClr val="tx1"/>
              </a:gs>
            </a:gsLst>
            <a:lin ang="5400000" scaled="1"/>
          </a:gradFill>
          <a:effectLst/>
          <a:latin typeface="+mj-lt"/>
          <a:ea typeface="+mn-ea"/>
          <a:cs typeface="Segoe UI" pitchFamily="34" charset="0"/>
        </a:defRPr>
      </a:lvl1pPr>
    </p:titleStyle>
    <p:bodyStyle>
      <a:lvl1pPr marL="228556"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Segoe UI" panose="020B0502040204020203" pitchFamily="34" charset="0"/>
        </a:defRPr>
      </a:lvl1pPr>
      <a:lvl2pPr marL="457112"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2pPr>
      <a:lvl3pPr marL="657099" marR="0" indent="-19998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3pPr>
      <a:lvl4pPr marL="842801" marR="0" indent="-180940"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200" kern="1200" spc="0" baseline="0">
          <a:solidFill>
            <a:schemeClr val="tx1"/>
          </a:solidFill>
          <a:latin typeface="+mn-lt"/>
          <a:ea typeface="+mn-ea"/>
          <a:cs typeface="+mn-cs"/>
        </a:defRPr>
      </a:lvl4pPr>
      <a:lvl5pPr marL="1023741" marR="0" indent="-168243"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200" kern="1200" spc="0" baseline="0">
          <a:solidFill>
            <a:schemeClr val="tx1"/>
          </a:solidFill>
          <a:latin typeface="+mn-lt"/>
          <a:ea typeface="+mn-ea"/>
          <a:cs typeface="+mn-cs"/>
        </a:defRPr>
      </a:lvl5pPr>
      <a:lvl6pPr marL="2564547"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1"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63" rtl="0" eaLnBrk="1" latinLnBrk="0" hangingPunct="1">
        <a:defRPr sz="1800" kern="1200">
          <a:solidFill>
            <a:schemeClr val="tx1"/>
          </a:solidFill>
          <a:latin typeface="+mn-lt"/>
          <a:ea typeface="+mn-ea"/>
          <a:cs typeface="+mn-cs"/>
        </a:defRPr>
      </a:lvl1pPr>
      <a:lvl2pPr marL="466282" algn="l" defTabSz="932563" rtl="0" eaLnBrk="1" latinLnBrk="0" hangingPunct="1">
        <a:defRPr sz="1800" kern="1200">
          <a:solidFill>
            <a:schemeClr val="tx1"/>
          </a:solidFill>
          <a:latin typeface="+mn-lt"/>
          <a:ea typeface="+mn-ea"/>
          <a:cs typeface="+mn-cs"/>
        </a:defRPr>
      </a:lvl2pPr>
      <a:lvl3pPr marL="932563" algn="l" defTabSz="932563" rtl="0" eaLnBrk="1" latinLnBrk="0" hangingPunct="1">
        <a:defRPr sz="1800" kern="1200">
          <a:solidFill>
            <a:schemeClr val="tx1"/>
          </a:solidFill>
          <a:latin typeface="+mn-lt"/>
          <a:ea typeface="+mn-ea"/>
          <a:cs typeface="+mn-cs"/>
        </a:defRPr>
      </a:lvl3pPr>
      <a:lvl4pPr marL="1398844" algn="l" defTabSz="932563" rtl="0" eaLnBrk="1" latinLnBrk="0" hangingPunct="1">
        <a:defRPr sz="1800" kern="1200">
          <a:solidFill>
            <a:schemeClr val="tx1"/>
          </a:solidFill>
          <a:latin typeface="+mn-lt"/>
          <a:ea typeface="+mn-ea"/>
          <a:cs typeface="+mn-cs"/>
        </a:defRPr>
      </a:lvl4pPr>
      <a:lvl5pPr marL="1865126" algn="l" defTabSz="932563" rtl="0" eaLnBrk="1" latinLnBrk="0" hangingPunct="1">
        <a:defRPr sz="1800" kern="1200">
          <a:solidFill>
            <a:schemeClr val="tx1"/>
          </a:solidFill>
          <a:latin typeface="+mn-lt"/>
          <a:ea typeface="+mn-ea"/>
          <a:cs typeface="+mn-cs"/>
        </a:defRPr>
      </a:lvl5pPr>
      <a:lvl6pPr marL="2331408" algn="l" defTabSz="932563" rtl="0" eaLnBrk="1" latinLnBrk="0" hangingPunct="1">
        <a:defRPr sz="1800" kern="1200">
          <a:solidFill>
            <a:schemeClr val="tx1"/>
          </a:solidFill>
          <a:latin typeface="+mn-lt"/>
          <a:ea typeface="+mn-ea"/>
          <a:cs typeface="+mn-cs"/>
        </a:defRPr>
      </a:lvl6pPr>
      <a:lvl7pPr marL="2797689" algn="l" defTabSz="932563" rtl="0" eaLnBrk="1" latinLnBrk="0" hangingPunct="1">
        <a:defRPr sz="1800" kern="1200">
          <a:solidFill>
            <a:schemeClr val="tx1"/>
          </a:solidFill>
          <a:latin typeface="+mn-lt"/>
          <a:ea typeface="+mn-ea"/>
          <a:cs typeface="+mn-cs"/>
        </a:defRPr>
      </a:lvl7pPr>
      <a:lvl8pPr marL="3263970" algn="l" defTabSz="932563" rtl="0" eaLnBrk="1" latinLnBrk="0" hangingPunct="1">
        <a:defRPr sz="1800" kern="1200">
          <a:solidFill>
            <a:schemeClr val="tx1"/>
          </a:solidFill>
          <a:latin typeface="+mn-lt"/>
          <a:ea typeface="+mn-ea"/>
          <a:cs typeface="+mn-cs"/>
        </a:defRPr>
      </a:lvl8pPr>
      <a:lvl9pPr marL="3730252" algn="l" defTabSz="932563"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3"/>
          <a:srcRect l="762"/>
          <a:stretch/>
        </p:blipFill>
        <p:spPr>
          <a:xfrm rot="5400000">
            <a:off x="9464501" y="2843774"/>
            <a:ext cx="6858000" cy="1170455"/>
          </a:xfrm>
          <a:prstGeom prst="rect">
            <a:avLst/>
          </a:prstGeom>
        </p:spPr>
      </p:pic>
    </p:spTree>
    <p:extLst>
      <p:ext uri="{BB962C8B-B14F-4D97-AF65-F5344CB8AC3E}">
        <p14:creationId xmlns:p14="http://schemas.microsoft.com/office/powerpoint/2010/main" val="1749946491"/>
      </p:ext>
    </p:extLst>
  </p:cSld>
  <p:clrMap bg1="lt1" tx1="dk1" bg2="lt2" tx2="dk2" accent1="accent1" accent2="accent2" accent3="accent3" accent4="accent4" accent5="accent5" accent6="accent6" hlink="hlink" folHlink="folHlink"/>
  <p:sldLayoutIdLst>
    <p:sldLayoutId id="2147484825" r:id="rId1"/>
  </p:sldLayoutIdLst>
  <p:transition>
    <p:fade/>
  </p:transition>
  <p:hf sldNum="0" hdr="0" ftr="0" dt="0"/>
  <p:txStyles>
    <p:titleStyle>
      <a:lvl1pPr algn="l" defTabSz="932754"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3"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Segoe UI" panose="020B0502040204020203" pitchFamily="34" charset="0"/>
        </a:defRPr>
      </a:lvl1pPr>
      <a:lvl2pPr marL="457205"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33" marR="0" indent="-20002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73" marR="0" indent="-1809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50" marR="0" indent="-1682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5070"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48"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825"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203"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54" rtl="0" eaLnBrk="1" latinLnBrk="0" hangingPunct="1">
        <a:defRPr sz="1800" kern="1200">
          <a:solidFill>
            <a:schemeClr val="tx1"/>
          </a:solidFill>
          <a:latin typeface="+mn-lt"/>
          <a:ea typeface="+mn-ea"/>
          <a:cs typeface="+mn-cs"/>
        </a:defRPr>
      </a:lvl1pPr>
      <a:lvl2pPr marL="466377" algn="l" defTabSz="932754" rtl="0" eaLnBrk="1" latinLnBrk="0" hangingPunct="1">
        <a:defRPr sz="1800" kern="1200">
          <a:solidFill>
            <a:schemeClr val="tx1"/>
          </a:solidFill>
          <a:latin typeface="+mn-lt"/>
          <a:ea typeface="+mn-ea"/>
          <a:cs typeface="+mn-cs"/>
        </a:defRPr>
      </a:lvl2pPr>
      <a:lvl3pPr marL="932754" algn="l" defTabSz="932754" rtl="0" eaLnBrk="1" latinLnBrk="0" hangingPunct="1">
        <a:defRPr sz="1800" kern="1200">
          <a:solidFill>
            <a:schemeClr val="tx1"/>
          </a:solidFill>
          <a:latin typeface="+mn-lt"/>
          <a:ea typeface="+mn-ea"/>
          <a:cs typeface="+mn-cs"/>
        </a:defRPr>
      </a:lvl3pPr>
      <a:lvl4pPr marL="1399129" algn="l" defTabSz="932754" rtl="0" eaLnBrk="1" latinLnBrk="0" hangingPunct="1">
        <a:defRPr sz="1800" kern="1200">
          <a:solidFill>
            <a:schemeClr val="tx1"/>
          </a:solidFill>
          <a:latin typeface="+mn-lt"/>
          <a:ea typeface="+mn-ea"/>
          <a:cs typeface="+mn-cs"/>
        </a:defRPr>
      </a:lvl4pPr>
      <a:lvl5pPr marL="1865506" algn="l" defTabSz="932754" rtl="0" eaLnBrk="1" latinLnBrk="0" hangingPunct="1">
        <a:defRPr sz="1800" kern="1200">
          <a:solidFill>
            <a:schemeClr val="tx1"/>
          </a:solidFill>
          <a:latin typeface="+mn-lt"/>
          <a:ea typeface="+mn-ea"/>
          <a:cs typeface="+mn-cs"/>
        </a:defRPr>
      </a:lvl5pPr>
      <a:lvl6pPr marL="2331884" algn="l" defTabSz="932754" rtl="0" eaLnBrk="1" latinLnBrk="0" hangingPunct="1">
        <a:defRPr sz="1800" kern="1200">
          <a:solidFill>
            <a:schemeClr val="tx1"/>
          </a:solidFill>
          <a:latin typeface="+mn-lt"/>
          <a:ea typeface="+mn-ea"/>
          <a:cs typeface="+mn-cs"/>
        </a:defRPr>
      </a:lvl6pPr>
      <a:lvl7pPr marL="2798260" algn="l" defTabSz="932754" rtl="0" eaLnBrk="1" latinLnBrk="0" hangingPunct="1">
        <a:defRPr sz="1800" kern="1200">
          <a:solidFill>
            <a:schemeClr val="tx1"/>
          </a:solidFill>
          <a:latin typeface="+mn-lt"/>
          <a:ea typeface="+mn-ea"/>
          <a:cs typeface="+mn-cs"/>
        </a:defRPr>
      </a:lvl7pPr>
      <a:lvl8pPr marL="3264636" algn="l" defTabSz="932754" rtl="0" eaLnBrk="1" latinLnBrk="0" hangingPunct="1">
        <a:defRPr sz="1800" kern="1200">
          <a:solidFill>
            <a:schemeClr val="tx1"/>
          </a:solidFill>
          <a:latin typeface="+mn-lt"/>
          <a:ea typeface="+mn-ea"/>
          <a:cs typeface="+mn-cs"/>
        </a:defRPr>
      </a:lvl8pPr>
      <a:lvl9pPr marL="3731013" algn="l" defTabSz="9327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5D06A14-7B27-4939-89D9-878C21CD381E}"/>
              </a:ext>
            </a:extLst>
          </p:cNvPr>
          <p:cNvSpPr>
            <a:spLocks noGrp="1"/>
          </p:cNvSpPr>
          <p:nvPr>
            <p:ph type="title"/>
          </p:nvPr>
        </p:nvSpPr>
        <p:spPr>
          <a:xfrm>
            <a:off x="838201" y="365126"/>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29E9C3D-3613-49B4-B5BC-7DA1F5B484F6}"/>
              </a:ext>
            </a:extLst>
          </p:cNvPr>
          <p:cNvSpPr>
            <a:spLocks noGrp="1"/>
          </p:cNvSpPr>
          <p:nvPr>
            <p:ph type="body" idx="1"/>
          </p:nvPr>
        </p:nvSpPr>
        <p:spPr>
          <a:xfrm>
            <a:off x="838201"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38607A5-261F-4354-A767-646FDE707AA6}"/>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7AAFB16-FC4F-46C8-9E22-8E539F1A7D46}" type="datetimeFigureOut">
              <a:rPr lang="en-US" smtClean="0"/>
              <a:t>12/1/2023</a:t>
            </a:fld>
            <a:endParaRPr lang="en-US"/>
          </a:p>
        </p:txBody>
      </p:sp>
      <p:sp>
        <p:nvSpPr>
          <p:cNvPr id="5" name="Footer Placeholder 4">
            <a:extLst>
              <a:ext uri="{FF2B5EF4-FFF2-40B4-BE49-F238E27FC236}">
                <a16:creationId xmlns:a16="http://schemas.microsoft.com/office/drawing/2014/main" id="{789A4F7C-CB38-4333-B9DF-A0CDEDCE297A}"/>
              </a:ext>
            </a:extLst>
          </p:cNvPr>
          <p:cNvSpPr>
            <a:spLocks noGrp="1"/>
          </p:cNvSpPr>
          <p:nvPr>
            <p:ph type="ftr" sz="quarter" idx="3"/>
          </p:nvPr>
        </p:nvSpPr>
        <p:spPr>
          <a:xfrm>
            <a:off x="4038601"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A4D4D664-9E3B-489D-A3A7-6CBF7BEAA0DB}"/>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E4B195-ED54-4851-8A7E-C5933F22006B}" type="slidenum">
              <a:rPr lang="en-US" smtClean="0"/>
              <a:t>‹#›</a:t>
            </a:fld>
            <a:endParaRPr lang="en-US"/>
          </a:p>
        </p:txBody>
      </p:sp>
    </p:spTree>
    <p:extLst>
      <p:ext uri="{BB962C8B-B14F-4D97-AF65-F5344CB8AC3E}">
        <p14:creationId xmlns:p14="http://schemas.microsoft.com/office/powerpoint/2010/main" val="589114977"/>
      </p:ext>
    </p:extLst>
  </p:cSld>
  <p:clrMap bg1="lt1" tx1="dk1" bg2="lt2" tx2="dk2" accent1="accent1" accent2="accent2" accent3="accent3" accent4="accent4" accent5="accent5" accent6="accent6" hlink="hlink" folHlink="folHlink"/>
  <p:sldLayoutIdLst>
    <p:sldLayoutId id="2147484917" r:id="rId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11"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3" indent="-228603" algn="l" defTabSz="914411"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8" indent="-228603" algn="l" defTabSz="914411"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14" indent="-228603" algn="l" defTabSz="914411"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19"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24"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31"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36"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41"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46"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11" rtl="0" eaLnBrk="1" latinLnBrk="0" hangingPunct="1">
        <a:defRPr sz="1800" kern="1200">
          <a:solidFill>
            <a:schemeClr val="tx1"/>
          </a:solidFill>
          <a:latin typeface="+mn-lt"/>
          <a:ea typeface="+mn-ea"/>
          <a:cs typeface="+mn-cs"/>
        </a:defRPr>
      </a:lvl1pPr>
      <a:lvl2pPr marL="457205" algn="l" defTabSz="914411" rtl="0" eaLnBrk="1" latinLnBrk="0" hangingPunct="1">
        <a:defRPr sz="1800" kern="1200">
          <a:solidFill>
            <a:schemeClr val="tx1"/>
          </a:solidFill>
          <a:latin typeface="+mn-lt"/>
          <a:ea typeface="+mn-ea"/>
          <a:cs typeface="+mn-cs"/>
        </a:defRPr>
      </a:lvl2pPr>
      <a:lvl3pPr marL="914411" algn="l" defTabSz="914411" rtl="0" eaLnBrk="1" latinLnBrk="0" hangingPunct="1">
        <a:defRPr sz="1800" kern="1200">
          <a:solidFill>
            <a:schemeClr val="tx1"/>
          </a:solidFill>
          <a:latin typeface="+mn-lt"/>
          <a:ea typeface="+mn-ea"/>
          <a:cs typeface="+mn-cs"/>
        </a:defRPr>
      </a:lvl3pPr>
      <a:lvl4pPr marL="1371617" algn="l" defTabSz="914411" rtl="0" eaLnBrk="1" latinLnBrk="0" hangingPunct="1">
        <a:defRPr sz="1800" kern="1200">
          <a:solidFill>
            <a:schemeClr val="tx1"/>
          </a:solidFill>
          <a:latin typeface="+mn-lt"/>
          <a:ea typeface="+mn-ea"/>
          <a:cs typeface="+mn-cs"/>
        </a:defRPr>
      </a:lvl4pPr>
      <a:lvl5pPr marL="1828822" algn="l" defTabSz="914411" rtl="0" eaLnBrk="1" latinLnBrk="0" hangingPunct="1">
        <a:defRPr sz="1800" kern="1200">
          <a:solidFill>
            <a:schemeClr val="tx1"/>
          </a:solidFill>
          <a:latin typeface="+mn-lt"/>
          <a:ea typeface="+mn-ea"/>
          <a:cs typeface="+mn-cs"/>
        </a:defRPr>
      </a:lvl5pPr>
      <a:lvl6pPr marL="2286027" algn="l" defTabSz="914411" rtl="0" eaLnBrk="1" latinLnBrk="0" hangingPunct="1">
        <a:defRPr sz="1800" kern="1200">
          <a:solidFill>
            <a:schemeClr val="tx1"/>
          </a:solidFill>
          <a:latin typeface="+mn-lt"/>
          <a:ea typeface="+mn-ea"/>
          <a:cs typeface="+mn-cs"/>
        </a:defRPr>
      </a:lvl6pPr>
      <a:lvl7pPr marL="2743233" algn="l" defTabSz="914411" rtl="0" eaLnBrk="1" latinLnBrk="0" hangingPunct="1">
        <a:defRPr sz="1800" kern="1200">
          <a:solidFill>
            <a:schemeClr val="tx1"/>
          </a:solidFill>
          <a:latin typeface="+mn-lt"/>
          <a:ea typeface="+mn-ea"/>
          <a:cs typeface="+mn-cs"/>
        </a:defRPr>
      </a:lvl7pPr>
      <a:lvl8pPr marL="3200438" algn="l" defTabSz="914411" rtl="0" eaLnBrk="1" latinLnBrk="0" hangingPunct="1">
        <a:defRPr sz="1800" kern="1200">
          <a:solidFill>
            <a:schemeClr val="tx1"/>
          </a:solidFill>
          <a:latin typeface="+mn-lt"/>
          <a:ea typeface="+mn-ea"/>
          <a:cs typeface="+mn-cs"/>
        </a:defRPr>
      </a:lvl8pPr>
      <a:lvl9pPr marL="3657643" algn="l" defTabSz="914411"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3"/>
          <a:srcRect l="762"/>
          <a:stretch/>
        </p:blipFill>
        <p:spPr>
          <a:xfrm rot="5400000">
            <a:off x="9464501" y="2843774"/>
            <a:ext cx="6858000" cy="1170455"/>
          </a:xfrm>
          <a:prstGeom prst="rect">
            <a:avLst/>
          </a:prstGeom>
        </p:spPr>
      </p:pic>
    </p:spTree>
    <p:extLst>
      <p:ext uri="{BB962C8B-B14F-4D97-AF65-F5344CB8AC3E}">
        <p14:creationId xmlns:p14="http://schemas.microsoft.com/office/powerpoint/2010/main" val="962851449"/>
      </p:ext>
    </p:extLst>
  </p:cSld>
  <p:clrMap bg1="lt1" tx1="dk1" bg2="lt2" tx2="dk2" accent1="accent1" accent2="accent2" accent3="accent3" accent4="accent4" accent5="accent5" accent6="accent6" hlink="hlink" folHlink="folHlink"/>
  <p:sldLayoutIdLst>
    <p:sldLayoutId id="2147484921" r:id="rId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32754"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3"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Segoe UI" panose="020B0502040204020203" pitchFamily="34" charset="0"/>
        </a:defRPr>
      </a:lvl1pPr>
      <a:lvl2pPr marL="457205"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33" marR="0" indent="-20002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73" marR="0" indent="-1809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50" marR="0" indent="-1682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5070"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48"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825"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203"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54" rtl="0" eaLnBrk="1" latinLnBrk="0" hangingPunct="1">
        <a:defRPr sz="1800" kern="1200">
          <a:solidFill>
            <a:schemeClr val="tx1"/>
          </a:solidFill>
          <a:latin typeface="+mn-lt"/>
          <a:ea typeface="+mn-ea"/>
          <a:cs typeface="+mn-cs"/>
        </a:defRPr>
      </a:lvl1pPr>
      <a:lvl2pPr marL="466377" algn="l" defTabSz="932754" rtl="0" eaLnBrk="1" latinLnBrk="0" hangingPunct="1">
        <a:defRPr sz="1800" kern="1200">
          <a:solidFill>
            <a:schemeClr val="tx1"/>
          </a:solidFill>
          <a:latin typeface="+mn-lt"/>
          <a:ea typeface="+mn-ea"/>
          <a:cs typeface="+mn-cs"/>
        </a:defRPr>
      </a:lvl2pPr>
      <a:lvl3pPr marL="932754" algn="l" defTabSz="932754" rtl="0" eaLnBrk="1" latinLnBrk="0" hangingPunct="1">
        <a:defRPr sz="1800" kern="1200">
          <a:solidFill>
            <a:schemeClr val="tx1"/>
          </a:solidFill>
          <a:latin typeface="+mn-lt"/>
          <a:ea typeface="+mn-ea"/>
          <a:cs typeface="+mn-cs"/>
        </a:defRPr>
      </a:lvl3pPr>
      <a:lvl4pPr marL="1399129" algn="l" defTabSz="932754" rtl="0" eaLnBrk="1" latinLnBrk="0" hangingPunct="1">
        <a:defRPr sz="1800" kern="1200">
          <a:solidFill>
            <a:schemeClr val="tx1"/>
          </a:solidFill>
          <a:latin typeface="+mn-lt"/>
          <a:ea typeface="+mn-ea"/>
          <a:cs typeface="+mn-cs"/>
        </a:defRPr>
      </a:lvl4pPr>
      <a:lvl5pPr marL="1865506" algn="l" defTabSz="932754" rtl="0" eaLnBrk="1" latinLnBrk="0" hangingPunct="1">
        <a:defRPr sz="1800" kern="1200">
          <a:solidFill>
            <a:schemeClr val="tx1"/>
          </a:solidFill>
          <a:latin typeface="+mn-lt"/>
          <a:ea typeface="+mn-ea"/>
          <a:cs typeface="+mn-cs"/>
        </a:defRPr>
      </a:lvl5pPr>
      <a:lvl6pPr marL="2331884" algn="l" defTabSz="932754" rtl="0" eaLnBrk="1" latinLnBrk="0" hangingPunct="1">
        <a:defRPr sz="1800" kern="1200">
          <a:solidFill>
            <a:schemeClr val="tx1"/>
          </a:solidFill>
          <a:latin typeface="+mn-lt"/>
          <a:ea typeface="+mn-ea"/>
          <a:cs typeface="+mn-cs"/>
        </a:defRPr>
      </a:lvl6pPr>
      <a:lvl7pPr marL="2798260" algn="l" defTabSz="932754" rtl="0" eaLnBrk="1" latinLnBrk="0" hangingPunct="1">
        <a:defRPr sz="1800" kern="1200">
          <a:solidFill>
            <a:schemeClr val="tx1"/>
          </a:solidFill>
          <a:latin typeface="+mn-lt"/>
          <a:ea typeface="+mn-ea"/>
          <a:cs typeface="+mn-cs"/>
        </a:defRPr>
      </a:lvl7pPr>
      <a:lvl8pPr marL="3264636" algn="l" defTabSz="932754" rtl="0" eaLnBrk="1" latinLnBrk="0" hangingPunct="1">
        <a:defRPr sz="1800" kern="1200">
          <a:solidFill>
            <a:schemeClr val="tx1"/>
          </a:solidFill>
          <a:latin typeface="+mn-lt"/>
          <a:ea typeface="+mn-ea"/>
          <a:cs typeface="+mn-cs"/>
        </a:defRPr>
      </a:lvl8pPr>
      <a:lvl9pPr marL="3731013" algn="l" defTabSz="9327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436F84-A056-024D-8256-6D325175E0F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43BA5B2-AEAF-314E-8AAC-F702653A4AD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CC515DB-95E6-C443-858B-86A26AE7D14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1A84E01-FA1D-DF4D-8154-31A9A1861279}" type="datetimeFigureOut">
              <a:rPr lang="en-US" smtClean="0"/>
              <a:t>12/1/2023</a:t>
            </a:fld>
            <a:endParaRPr lang="en-US"/>
          </a:p>
        </p:txBody>
      </p:sp>
      <p:sp>
        <p:nvSpPr>
          <p:cNvPr id="5" name="Footer Placeholder 4">
            <a:extLst>
              <a:ext uri="{FF2B5EF4-FFF2-40B4-BE49-F238E27FC236}">
                <a16:creationId xmlns:a16="http://schemas.microsoft.com/office/drawing/2014/main" id="{B88D10BC-EA5B-B342-BB67-E3B44DFF4DE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573EFDFB-58EC-8343-9988-C1A633F1AF11}"/>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4EEB62B-FDC5-F542-B36B-F4CCC4099D47}" type="slidenum">
              <a:rPr lang="en-US" smtClean="0"/>
              <a:t>‹#›</a:t>
            </a:fld>
            <a:endParaRPr lang="en-US"/>
          </a:p>
        </p:txBody>
      </p:sp>
      <p:sp>
        <p:nvSpPr>
          <p:cNvPr id="8" name="TextBox 7">
            <a:extLst>
              <a:ext uri="{FF2B5EF4-FFF2-40B4-BE49-F238E27FC236}">
                <a16:creationId xmlns:a16="http://schemas.microsoft.com/office/drawing/2014/main" id="{3163DA74-FA4D-626A-452D-789F3B71AEA2}"/>
              </a:ext>
            </a:extLst>
          </p:cNvPr>
          <p:cNvSpPr txBox="1"/>
          <p:nvPr>
            <p:extLst>
              <p:ext uri="{1162E1C5-73C7-4A58-AE30-91384D911F3F}">
                <p184:classification xmlns:p184="http://schemas.microsoft.com/office/powerpoint/2018/4/main" val="ftr"/>
              </p:ext>
            </p:extLst>
          </p:nvPr>
        </p:nvSpPr>
        <p:spPr>
          <a:xfrm>
            <a:off x="0" y="6705600"/>
            <a:ext cx="1828800" cy="152400"/>
          </a:xfrm>
          <a:prstGeom prst="rect">
            <a:avLst/>
          </a:prstGeom>
        </p:spPr>
        <p:txBody>
          <a:bodyPr horzOverflow="overflow" lIns="0" tIns="0" rIns="0" bIns="0">
            <a:spAutoFit/>
          </a:bodyPr>
          <a:lstStyle/>
          <a:p>
            <a:pPr algn="l"/>
            <a:r>
              <a:rPr lang="en-US" sz="1000">
                <a:solidFill>
                  <a:srgbClr val="000000"/>
                </a:solidFill>
                <a:latin typeface="Calibri" panose="020F0502020204030204" pitchFamily="34" charset="0"/>
                <a:cs typeface="Calibri" panose="020F0502020204030204" pitchFamily="34" charset="0"/>
              </a:rPr>
              <a:t>Classified as Microsoft Confidential</a:t>
            </a:r>
          </a:p>
        </p:txBody>
      </p:sp>
    </p:spTree>
    <p:extLst>
      <p:ext uri="{BB962C8B-B14F-4D97-AF65-F5344CB8AC3E}">
        <p14:creationId xmlns:p14="http://schemas.microsoft.com/office/powerpoint/2010/main" val="3273180352"/>
      </p:ext>
    </p:extLst>
  </p:cSld>
  <p:clrMap bg1="lt1" tx1="dk1" bg2="lt2" tx2="dk2" accent1="accent1" accent2="accent2" accent3="accent3" accent4="accent4" accent5="accent5" accent6="accent6" hlink="hlink" folHlink="folHlink"/>
  <p:sldLayoutIdLst>
    <p:sldLayoutId id="2147484933"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3"/>
            <a:ext cx="11018520" cy="1612749"/>
          </a:xfrm>
          <a:prstGeom prst="rect">
            <a:avLst/>
          </a:prstGeom>
        </p:spPr>
        <p:txBody>
          <a:bodyPr vert="horz" wrap="square"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3"/>
          <a:srcRect l="762"/>
          <a:stretch/>
        </p:blipFill>
        <p:spPr>
          <a:xfrm rot="5400000">
            <a:off x="9464500" y="2843773"/>
            <a:ext cx="6858000" cy="1170455"/>
          </a:xfrm>
          <a:prstGeom prst="rect">
            <a:avLst/>
          </a:prstGeom>
        </p:spPr>
      </p:pic>
    </p:spTree>
    <p:extLst>
      <p:ext uri="{BB962C8B-B14F-4D97-AF65-F5344CB8AC3E}">
        <p14:creationId xmlns:p14="http://schemas.microsoft.com/office/powerpoint/2010/main" val="210311888"/>
      </p:ext>
    </p:extLst>
  </p:cSld>
  <p:clrMap bg1="lt1" tx1="dk1" bg2="lt2" tx2="dk2" accent1="accent1" accent2="accent2" accent3="accent3" accent4="accent4" accent5="accent5" accent6="accent6" hlink="hlink" folHlink="folHlink"/>
  <p:sldLayoutIdLst>
    <p:sldLayoutId id="2147484972" r:id="rId1"/>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5" name="Graphic 4">
            <a:extLst>
              <a:ext uri="{FF2B5EF4-FFF2-40B4-BE49-F238E27FC236}">
                <a16:creationId xmlns:a16="http://schemas.microsoft.com/office/drawing/2014/main" id="{CB810FFD-0DD4-4651-AF50-633AE9439F0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5400000">
            <a:off x="9494792" y="2855692"/>
            <a:ext cx="6858001" cy="1146617"/>
          </a:xfrm>
          <a:prstGeom prst="rect">
            <a:avLst/>
          </a:prstGeom>
        </p:spPr>
      </p:pic>
    </p:spTree>
    <p:extLst>
      <p:ext uri="{BB962C8B-B14F-4D97-AF65-F5344CB8AC3E}">
        <p14:creationId xmlns:p14="http://schemas.microsoft.com/office/powerpoint/2010/main" val="2098723176"/>
      </p:ext>
    </p:extLst>
  </p:cSld>
  <p:clrMap bg1="lt1" tx1="dk1" bg2="lt2" tx2="dk2" accent1="accent1" accent2="accent2" accent3="accent3" accent4="accent4" accent5="accent5" accent6="accent6" hlink="hlink" folHlink="folHlink"/>
  <p:sldLayoutIdLst>
    <p:sldLayoutId id="2147484974" r:id="rId1"/>
  </p:sldLayoutIdLst>
  <p:transition>
    <p:fade/>
  </p:transition>
  <p:hf sldNum="0" hdr="0" ftr="0" dt="0"/>
  <p:txStyles>
    <p:titleStyle>
      <a:lvl1pPr algn="l" defTabSz="932754" rtl="0" eaLnBrk="1" latinLnBrk="0" hangingPunct="1">
        <a:lnSpc>
          <a:spcPct val="100000"/>
        </a:lnSpc>
        <a:spcBef>
          <a:spcPct val="0"/>
        </a:spcBef>
        <a:buNone/>
        <a:defRPr lang="en-US" sz="3600" b="0" kern="1200" cap="none" spc="-50" baseline="0" dirty="0" smtClean="0">
          <a:ln w="3175">
            <a:noFill/>
          </a:ln>
          <a:gradFill>
            <a:gsLst>
              <a:gs pos="82000">
                <a:schemeClr val="tx1"/>
              </a:gs>
              <a:gs pos="0">
                <a:schemeClr val="tx1"/>
              </a:gs>
            </a:gsLst>
            <a:lin ang="2700000" scaled="1"/>
          </a:gradFill>
          <a:effectLst/>
          <a:latin typeface="+mj-lt"/>
          <a:ea typeface="+mn-ea"/>
          <a:cs typeface="Segoe UI" pitchFamily="34" charset="0"/>
        </a:defRPr>
      </a:lvl1pPr>
    </p:titleStyle>
    <p:bodyStyle>
      <a:lvl1pPr marL="228603"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82000">
                <a:schemeClr val="tx1"/>
              </a:gs>
              <a:gs pos="0">
                <a:schemeClr val="tx1"/>
              </a:gs>
            </a:gsLst>
            <a:lin ang="2700000" scaled="1"/>
          </a:gradFill>
          <a:latin typeface="+mn-lt"/>
          <a:ea typeface="+mn-ea"/>
          <a:cs typeface="Segoe UI" panose="020B0502040204020203" pitchFamily="34" charset="0"/>
        </a:defRPr>
      </a:lvl1pPr>
      <a:lvl2pPr marL="457205"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82000">
                <a:schemeClr val="tx1"/>
              </a:gs>
              <a:gs pos="0">
                <a:schemeClr val="tx1"/>
              </a:gs>
            </a:gsLst>
            <a:lin ang="2700000" scaled="1"/>
          </a:gradFill>
          <a:latin typeface="+mn-lt"/>
          <a:ea typeface="+mn-ea"/>
          <a:cs typeface="+mn-cs"/>
        </a:defRPr>
      </a:lvl2pPr>
      <a:lvl3pPr marL="657233" marR="0" indent="-20002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82000">
                <a:schemeClr val="tx1"/>
              </a:gs>
              <a:gs pos="0">
                <a:schemeClr val="tx1"/>
              </a:gs>
            </a:gsLst>
            <a:lin ang="2700000" scaled="1"/>
          </a:gradFill>
          <a:latin typeface="+mn-lt"/>
          <a:ea typeface="+mn-ea"/>
          <a:cs typeface="+mn-cs"/>
        </a:defRPr>
      </a:lvl3pPr>
      <a:lvl4pPr marL="842973" marR="0" indent="-1809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82000">
                <a:schemeClr val="tx1"/>
              </a:gs>
              <a:gs pos="0">
                <a:schemeClr val="tx1"/>
              </a:gs>
            </a:gsLst>
            <a:lin ang="2700000" scaled="1"/>
          </a:gradFill>
          <a:latin typeface="+mn-lt"/>
          <a:ea typeface="+mn-ea"/>
          <a:cs typeface="+mn-cs"/>
        </a:defRPr>
      </a:lvl4pPr>
      <a:lvl5pPr marL="1023950" marR="0" indent="-1682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82000">
                <a:schemeClr val="tx1"/>
              </a:gs>
              <a:gs pos="0">
                <a:schemeClr val="tx1"/>
              </a:gs>
            </a:gsLst>
            <a:lin ang="2700000" scaled="1"/>
          </a:gradFill>
          <a:latin typeface="+mn-lt"/>
          <a:ea typeface="+mn-ea"/>
          <a:cs typeface="+mn-cs"/>
        </a:defRPr>
      </a:lvl5pPr>
      <a:lvl6pPr marL="2565070"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48"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825"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203"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54" rtl="0" eaLnBrk="1" latinLnBrk="0" hangingPunct="1">
        <a:defRPr sz="1800" kern="1200">
          <a:solidFill>
            <a:schemeClr val="tx1"/>
          </a:solidFill>
          <a:latin typeface="+mn-lt"/>
          <a:ea typeface="+mn-ea"/>
          <a:cs typeface="+mn-cs"/>
        </a:defRPr>
      </a:lvl1pPr>
      <a:lvl2pPr marL="466377" algn="l" defTabSz="932754" rtl="0" eaLnBrk="1" latinLnBrk="0" hangingPunct="1">
        <a:defRPr sz="1800" kern="1200">
          <a:solidFill>
            <a:schemeClr val="tx1"/>
          </a:solidFill>
          <a:latin typeface="+mn-lt"/>
          <a:ea typeface="+mn-ea"/>
          <a:cs typeface="+mn-cs"/>
        </a:defRPr>
      </a:lvl2pPr>
      <a:lvl3pPr marL="932754" algn="l" defTabSz="932754" rtl="0" eaLnBrk="1" latinLnBrk="0" hangingPunct="1">
        <a:defRPr sz="1800" kern="1200">
          <a:solidFill>
            <a:schemeClr val="tx1"/>
          </a:solidFill>
          <a:latin typeface="+mn-lt"/>
          <a:ea typeface="+mn-ea"/>
          <a:cs typeface="+mn-cs"/>
        </a:defRPr>
      </a:lvl3pPr>
      <a:lvl4pPr marL="1399129" algn="l" defTabSz="932754" rtl="0" eaLnBrk="1" latinLnBrk="0" hangingPunct="1">
        <a:defRPr sz="1800" kern="1200">
          <a:solidFill>
            <a:schemeClr val="tx1"/>
          </a:solidFill>
          <a:latin typeface="+mn-lt"/>
          <a:ea typeface="+mn-ea"/>
          <a:cs typeface="+mn-cs"/>
        </a:defRPr>
      </a:lvl4pPr>
      <a:lvl5pPr marL="1865506" algn="l" defTabSz="932754" rtl="0" eaLnBrk="1" latinLnBrk="0" hangingPunct="1">
        <a:defRPr sz="1800" kern="1200">
          <a:solidFill>
            <a:schemeClr val="tx1"/>
          </a:solidFill>
          <a:latin typeface="+mn-lt"/>
          <a:ea typeface="+mn-ea"/>
          <a:cs typeface="+mn-cs"/>
        </a:defRPr>
      </a:lvl5pPr>
      <a:lvl6pPr marL="2331884" algn="l" defTabSz="932754" rtl="0" eaLnBrk="1" latinLnBrk="0" hangingPunct="1">
        <a:defRPr sz="1800" kern="1200">
          <a:solidFill>
            <a:schemeClr val="tx1"/>
          </a:solidFill>
          <a:latin typeface="+mn-lt"/>
          <a:ea typeface="+mn-ea"/>
          <a:cs typeface="+mn-cs"/>
        </a:defRPr>
      </a:lvl6pPr>
      <a:lvl7pPr marL="2798260" algn="l" defTabSz="932754" rtl="0" eaLnBrk="1" latinLnBrk="0" hangingPunct="1">
        <a:defRPr sz="1800" kern="1200">
          <a:solidFill>
            <a:schemeClr val="tx1"/>
          </a:solidFill>
          <a:latin typeface="+mn-lt"/>
          <a:ea typeface="+mn-ea"/>
          <a:cs typeface="+mn-cs"/>
        </a:defRPr>
      </a:lvl7pPr>
      <a:lvl8pPr marL="3264636" algn="l" defTabSz="932754" rtl="0" eaLnBrk="1" latinLnBrk="0" hangingPunct="1">
        <a:defRPr sz="1800" kern="1200">
          <a:solidFill>
            <a:schemeClr val="tx1"/>
          </a:solidFill>
          <a:latin typeface="+mn-lt"/>
          <a:ea typeface="+mn-ea"/>
          <a:cs typeface="+mn-cs"/>
        </a:defRPr>
      </a:lvl8pPr>
      <a:lvl9pPr marL="3731013" algn="l" defTabSz="9327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5"/>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2"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6" tIns="146299" rIns="182876" bIns="146299" numCol="1" spcCol="0" rtlCol="0" fromWordArt="0" anchor="t" anchorCtr="0" forceAA="0" compatLnSpc="1">
            <a:prstTxWarp prst="textNoShape">
              <a:avLst/>
            </a:prstTxWarp>
            <a:noAutofit/>
          </a:bodyPr>
          <a:lstStyle/>
          <a:p>
            <a:pPr algn="ctr" defTabSz="932494"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6" tIns="146299" rIns="182876" bIns="146299" numCol="1" spcCol="0" rtlCol="0" fromWordArt="0" anchor="t" anchorCtr="0" forceAA="0" compatLnSpc="1">
            <a:prstTxWarp prst="textNoShape">
              <a:avLst/>
            </a:prstTxWarp>
            <a:noAutofit/>
          </a:bodyPr>
          <a:lstStyle/>
          <a:p>
            <a:pPr algn="ctr" defTabSz="932494"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5" name="Graphic 4">
            <a:extLst>
              <a:ext uri="{FF2B5EF4-FFF2-40B4-BE49-F238E27FC236}">
                <a16:creationId xmlns:a16="http://schemas.microsoft.com/office/drawing/2014/main" id="{CB810FFD-0DD4-4651-AF50-633AE9439F0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5400000">
            <a:off x="9494793" y="2855693"/>
            <a:ext cx="6858001" cy="1146617"/>
          </a:xfrm>
          <a:prstGeom prst="rect">
            <a:avLst/>
          </a:prstGeom>
        </p:spPr>
      </p:pic>
    </p:spTree>
    <p:extLst>
      <p:ext uri="{BB962C8B-B14F-4D97-AF65-F5344CB8AC3E}">
        <p14:creationId xmlns:p14="http://schemas.microsoft.com/office/powerpoint/2010/main" val="850460460"/>
      </p:ext>
    </p:extLst>
  </p:cSld>
  <p:clrMap bg1="lt1" tx1="dk1" bg2="lt2" tx2="dk2" accent1="accent1" accent2="accent2" accent3="accent3" accent4="accent4" accent5="accent5" accent6="accent6" hlink="hlink" folHlink="folHlink"/>
  <p:sldLayoutIdLst>
    <p:sldLayoutId id="2147484981" r:id="rId1"/>
  </p:sldLayoutIdLst>
  <p:transition>
    <p:fade/>
  </p:transition>
  <p:hf sldNum="0" hdr="0" ftr="0" dt="0"/>
  <p:txStyles>
    <p:titleStyle>
      <a:lvl1pPr algn="l" defTabSz="932765" rtl="0" eaLnBrk="1" latinLnBrk="0" hangingPunct="1">
        <a:lnSpc>
          <a:spcPct val="100000"/>
        </a:lnSpc>
        <a:spcBef>
          <a:spcPct val="0"/>
        </a:spcBef>
        <a:buNone/>
        <a:defRPr lang="en-US" sz="3600" b="0" kern="1200" cap="none" spc="-50" baseline="0" dirty="0" smtClean="0">
          <a:ln w="3175">
            <a:noFill/>
          </a:ln>
          <a:gradFill>
            <a:gsLst>
              <a:gs pos="82000">
                <a:schemeClr val="tx1"/>
              </a:gs>
              <a:gs pos="0">
                <a:schemeClr val="tx1"/>
              </a:gs>
            </a:gsLst>
            <a:lin ang="2700000" scaled="1"/>
          </a:gradFill>
          <a:effectLst/>
          <a:latin typeface="+mj-lt"/>
          <a:ea typeface="+mn-ea"/>
          <a:cs typeface="Segoe UI" pitchFamily="34" charset="0"/>
        </a:defRPr>
      </a:lvl1pPr>
    </p:titleStyle>
    <p:bodyStyle>
      <a:lvl1pPr marL="228606" marR="0" indent="-228606" algn="l" defTabSz="932765"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82000">
                <a:schemeClr val="tx1"/>
              </a:gs>
              <a:gs pos="0">
                <a:schemeClr val="tx1"/>
              </a:gs>
            </a:gsLst>
            <a:lin ang="2700000" scaled="1"/>
          </a:gradFill>
          <a:latin typeface="+mn-lt"/>
          <a:ea typeface="+mn-ea"/>
          <a:cs typeface="Segoe UI" panose="020B0502040204020203" pitchFamily="34" charset="0"/>
        </a:defRPr>
      </a:lvl1pPr>
      <a:lvl2pPr marL="457210" marR="0" indent="-228606" algn="l" defTabSz="932765"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82000">
                <a:schemeClr val="tx1"/>
              </a:gs>
              <a:gs pos="0">
                <a:schemeClr val="tx1"/>
              </a:gs>
            </a:gsLst>
            <a:lin ang="2700000" scaled="1"/>
          </a:gradFill>
          <a:latin typeface="+mn-lt"/>
          <a:ea typeface="+mn-ea"/>
          <a:cs typeface="+mn-cs"/>
        </a:defRPr>
      </a:lvl2pPr>
      <a:lvl3pPr marL="657241" marR="0" indent="-200030" algn="l" defTabSz="932765"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82000">
                <a:schemeClr val="tx1"/>
              </a:gs>
              <a:gs pos="0">
                <a:schemeClr val="tx1"/>
              </a:gs>
            </a:gsLst>
            <a:lin ang="2700000" scaled="1"/>
          </a:gradFill>
          <a:latin typeface="+mn-lt"/>
          <a:ea typeface="+mn-ea"/>
          <a:cs typeface="+mn-cs"/>
        </a:defRPr>
      </a:lvl3pPr>
      <a:lvl4pPr marL="842983" marR="0" indent="-180979" algn="l" defTabSz="932765"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82000">
                <a:schemeClr val="tx1"/>
              </a:gs>
              <a:gs pos="0">
                <a:schemeClr val="tx1"/>
              </a:gs>
            </a:gsLst>
            <a:lin ang="2700000" scaled="1"/>
          </a:gradFill>
          <a:latin typeface="+mn-lt"/>
          <a:ea typeface="+mn-ea"/>
          <a:cs typeface="+mn-cs"/>
        </a:defRPr>
      </a:lvl4pPr>
      <a:lvl5pPr marL="1023963" marR="0" indent="-168279" algn="l" defTabSz="932765"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82000">
                <a:schemeClr val="tx1"/>
              </a:gs>
              <a:gs pos="0">
                <a:schemeClr val="tx1"/>
              </a:gs>
            </a:gsLst>
            <a:lin ang="2700000" scaled="1"/>
          </a:gradFill>
          <a:latin typeface="+mn-lt"/>
          <a:ea typeface="+mn-ea"/>
          <a:cs typeface="+mn-cs"/>
        </a:defRPr>
      </a:lvl5pPr>
      <a:lvl6pPr marL="2565101" indent="-233190" algn="l" defTabSz="9327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84" indent="-233190" algn="l" defTabSz="9327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867" indent="-233190" algn="l" defTabSz="9327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251" indent="-233190" algn="l" defTabSz="9327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65" rtl="0" eaLnBrk="1" latinLnBrk="0" hangingPunct="1">
        <a:defRPr sz="1800" kern="1200">
          <a:solidFill>
            <a:schemeClr val="tx1"/>
          </a:solidFill>
          <a:latin typeface="+mn-lt"/>
          <a:ea typeface="+mn-ea"/>
          <a:cs typeface="+mn-cs"/>
        </a:defRPr>
      </a:lvl1pPr>
      <a:lvl2pPr marL="466383" algn="l" defTabSz="932765" rtl="0" eaLnBrk="1" latinLnBrk="0" hangingPunct="1">
        <a:defRPr sz="1800" kern="1200">
          <a:solidFill>
            <a:schemeClr val="tx1"/>
          </a:solidFill>
          <a:latin typeface="+mn-lt"/>
          <a:ea typeface="+mn-ea"/>
          <a:cs typeface="+mn-cs"/>
        </a:defRPr>
      </a:lvl2pPr>
      <a:lvl3pPr marL="932765" algn="l" defTabSz="932765" rtl="0" eaLnBrk="1" latinLnBrk="0" hangingPunct="1">
        <a:defRPr sz="1800" kern="1200">
          <a:solidFill>
            <a:schemeClr val="tx1"/>
          </a:solidFill>
          <a:latin typeface="+mn-lt"/>
          <a:ea typeface="+mn-ea"/>
          <a:cs typeface="+mn-cs"/>
        </a:defRPr>
      </a:lvl3pPr>
      <a:lvl4pPr marL="1399146" algn="l" defTabSz="932765" rtl="0" eaLnBrk="1" latinLnBrk="0" hangingPunct="1">
        <a:defRPr sz="1800" kern="1200">
          <a:solidFill>
            <a:schemeClr val="tx1"/>
          </a:solidFill>
          <a:latin typeface="+mn-lt"/>
          <a:ea typeface="+mn-ea"/>
          <a:cs typeface="+mn-cs"/>
        </a:defRPr>
      </a:lvl4pPr>
      <a:lvl5pPr marL="1865529" algn="l" defTabSz="932765" rtl="0" eaLnBrk="1" latinLnBrk="0" hangingPunct="1">
        <a:defRPr sz="1800" kern="1200">
          <a:solidFill>
            <a:schemeClr val="tx1"/>
          </a:solidFill>
          <a:latin typeface="+mn-lt"/>
          <a:ea typeface="+mn-ea"/>
          <a:cs typeface="+mn-cs"/>
        </a:defRPr>
      </a:lvl5pPr>
      <a:lvl6pPr marL="2331911" algn="l" defTabSz="932765" rtl="0" eaLnBrk="1" latinLnBrk="0" hangingPunct="1">
        <a:defRPr sz="1800" kern="1200">
          <a:solidFill>
            <a:schemeClr val="tx1"/>
          </a:solidFill>
          <a:latin typeface="+mn-lt"/>
          <a:ea typeface="+mn-ea"/>
          <a:cs typeface="+mn-cs"/>
        </a:defRPr>
      </a:lvl6pPr>
      <a:lvl7pPr marL="2798293" algn="l" defTabSz="932765" rtl="0" eaLnBrk="1" latinLnBrk="0" hangingPunct="1">
        <a:defRPr sz="1800" kern="1200">
          <a:solidFill>
            <a:schemeClr val="tx1"/>
          </a:solidFill>
          <a:latin typeface="+mn-lt"/>
          <a:ea typeface="+mn-ea"/>
          <a:cs typeface="+mn-cs"/>
        </a:defRPr>
      </a:lvl7pPr>
      <a:lvl8pPr marL="3264675" algn="l" defTabSz="932765" rtl="0" eaLnBrk="1" latinLnBrk="0" hangingPunct="1">
        <a:defRPr sz="1800" kern="1200">
          <a:solidFill>
            <a:schemeClr val="tx1"/>
          </a:solidFill>
          <a:latin typeface="+mn-lt"/>
          <a:ea typeface="+mn-ea"/>
          <a:cs typeface="+mn-cs"/>
        </a:defRPr>
      </a:lvl8pPr>
      <a:lvl9pPr marL="3731057" algn="l" defTabSz="932765"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3"/>
          <a:srcRect l="762"/>
          <a:stretch/>
        </p:blipFill>
        <p:spPr>
          <a:xfrm rot="5400000">
            <a:off x="9509760" y="2843774"/>
            <a:ext cx="6858000" cy="1170455"/>
          </a:xfrm>
          <a:prstGeom prst="rect">
            <a:avLst/>
          </a:prstGeom>
        </p:spPr>
      </p:pic>
    </p:spTree>
    <p:extLst>
      <p:ext uri="{BB962C8B-B14F-4D97-AF65-F5344CB8AC3E}">
        <p14:creationId xmlns:p14="http://schemas.microsoft.com/office/powerpoint/2010/main" val="1586142390"/>
      </p:ext>
    </p:extLst>
  </p:cSld>
  <p:clrMap bg1="lt1" tx1="dk1" bg2="lt2" tx2="dk2" accent1="accent1" accent2="accent2" accent3="accent3" accent4="accent4" accent5="accent5" accent6="accent6" hlink="hlink" folHlink="folHlink"/>
  <p:sldLayoutIdLst>
    <p:sldLayoutId id="2147485001" r:id="rId1"/>
  </p:sldLayoutIdLst>
  <p:transition>
    <p:fade/>
  </p:transition>
  <p:hf sldNum="0" hdr="0" ftr="0" dt="0"/>
  <p:txStyles>
    <p:titleStyle>
      <a:lvl1pPr algn="l" defTabSz="932754"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3"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5"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33" marR="0" indent="-20002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73" marR="0" indent="-1809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50" marR="0" indent="-1682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70"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48"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825"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203"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54" rtl="0" eaLnBrk="1" latinLnBrk="0" hangingPunct="1">
        <a:defRPr sz="1800" kern="1200">
          <a:solidFill>
            <a:schemeClr val="tx1"/>
          </a:solidFill>
          <a:latin typeface="+mn-lt"/>
          <a:ea typeface="+mn-ea"/>
          <a:cs typeface="+mn-cs"/>
        </a:defRPr>
      </a:lvl1pPr>
      <a:lvl2pPr marL="466377" algn="l" defTabSz="932754" rtl="0" eaLnBrk="1" latinLnBrk="0" hangingPunct="1">
        <a:defRPr sz="1800" kern="1200">
          <a:solidFill>
            <a:schemeClr val="tx1"/>
          </a:solidFill>
          <a:latin typeface="+mn-lt"/>
          <a:ea typeface="+mn-ea"/>
          <a:cs typeface="+mn-cs"/>
        </a:defRPr>
      </a:lvl2pPr>
      <a:lvl3pPr marL="932754" algn="l" defTabSz="932754" rtl="0" eaLnBrk="1" latinLnBrk="0" hangingPunct="1">
        <a:defRPr sz="1800" kern="1200">
          <a:solidFill>
            <a:schemeClr val="tx1"/>
          </a:solidFill>
          <a:latin typeface="+mn-lt"/>
          <a:ea typeface="+mn-ea"/>
          <a:cs typeface="+mn-cs"/>
        </a:defRPr>
      </a:lvl3pPr>
      <a:lvl4pPr marL="1399129" algn="l" defTabSz="932754" rtl="0" eaLnBrk="1" latinLnBrk="0" hangingPunct="1">
        <a:defRPr sz="1800" kern="1200">
          <a:solidFill>
            <a:schemeClr val="tx1"/>
          </a:solidFill>
          <a:latin typeface="+mn-lt"/>
          <a:ea typeface="+mn-ea"/>
          <a:cs typeface="+mn-cs"/>
        </a:defRPr>
      </a:lvl4pPr>
      <a:lvl5pPr marL="1865506" algn="l" defTabSz="932754" rtl="0" eaLnBrk="1" latinLnBrk="0" hangingPunct="1">
        <a:defRPr sz="1800" kern="1200">
          <a:solidFill>
            <a:schemeClr val="tx1"/>
          </a:solidFill>
          <a:latin typeface="+mn-lt"/>
          <a:ea typeface="+mn-ea"/>
          <a:cs typeface="+mn-cs"/>
        </a:defRPr>
      </a:lvl5pPr>
      <a:lvl6pPr marL="2331884" algn="l" defTabSz="932754" rtl="0" eaLnBrk="1" latinLnBrk="0" hangingPunct="1">
        <a:defRPr sz="1800" kern="1200">
          <a:solidFill>
            <a:schemeClr val="tx1"/>
          </a:solidFill>
          <a:latin typeface="+mn-lt"/>
          <a:ea typeface="+mn-ea"/>
          <a:cs typeface="+mn-cs"/>
        </a:defRPr>
      </a:lvl6pPr>
      <a:lvl7pPr marL="2798260" algn="l" defTabSz="932754" rtl="0" eaLnBrk="1" latinLnBrk="0" hangingPunct="1">
        <a:defRPr sz="1800" kern="1200">
          <a:solidFill>
            <a:schemeClr val="tx1"/>
          </a:solidFill>
          <a:latin typeface="+mn-lt"/>
          <a:ea typeface="+mn-ea"/>
          <a:cs typeface="+mn-cs"/>
        </a:defRPr>
      </a:lvl7pPr>
      <a:lvl8pPr marL="3264636" algn="l" defTabSz="932754" rtl="0" eaLnBrk="1" latinLnBrk="0" hangingPunct="1">
        <a:defRPr sz="1800" kern="1200">
          <a:solidFill>
            <a:schemeClr val="tx1"/>
          </a:solidFill>
          <a:latin typeface="+mn-lt"/>
          <a:ea typeface="+mn-ea"/>
          <a:cs typeface="+mn-cs"/>
        </a:defRPr>
      </a:lvl8pPr>
      <a:lvl9pPr marL="3731013" algn="l" defTabSz="9327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algn="ctr" defTabSz="93248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5" cstate="hqprint">
            <a:extLst>
              <a:ext uri="{28A0092B-C50C-407E-A947-70E740481C1C}">
                <a14:useLocalDpi xmlns:a14="http://schemas.microsoft.com/office/drawing/2010/main"/>
              </a:ext>
            </a:extLst>
          </a:blip>
          <a:srcRect l="762"/>
          <a:stretch/>
        </p:blipFill>
        <p:spPr>
          <a:xfrm rot="5400000">
            <a:off x="9509760" y="2843774"/>
            <a:ext cx="6858000" cy="1170455"/>
          </a:xfrm>
          <a:prstGeom prst="rect">
            <a:avLst/>
          </a:prstGeom>
        </p:spPr>
      </p:pic>
    </p:spTree>
    <p:extLst>
      <p:ext uri="{BB962C8B-B14F-4D97-AF65-F5344CB8AC3E}">
        <p14:creationId xmlns:p14="http://schemas.microsoft.com/office/powerpoint/2010/main" val="2388309734"/>
      </p:ext>
    </p:extLst>
  </p:cSld>
  <p:clrMap bg1="lt1" tx1="dk1" bg2="lt2" tx2="dk2" accent1="accent1" accent2="accent2" accent3="accent3" accent4="accent4" accent5="accent5" accent6="accent6" hlink="hlink" folHlink="folHlink"/>
  <p:sldLayoutIdLst>
    <p:sldLayoutId id="2147485080" r:id="rId1"/>
    <p:sldLayoutId id="2147485088" r:id="rId2"/>
    <p:sldLayoutId id="2147485188" r:id="rId3"/>
  </p:sldLayoutIdLst>
  <p:transition>
    <p:fade/>
  </p:transition>
  <p:hf sldNum="0" hdr="0" ftr="0" dt="0"/>
  <p:txStyles>
    <p:titleStyle>
      <a:lvl1pPr algn="l" defTabSz="932754"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3"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5" marR="0" indent="-228603"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33" marR="0" indent="-20002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73" marR="0" indent="-1809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50" marR="0" indent="-168277" algn="l" defTabSz="932754"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70"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48"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825"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203" indent="-233188" algn="l" defTabSz="9327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54" rtl="0" eaLnBrk="1" latinLnBrk="0" hangingPunct="1">
        <a:defRPr sz="1800" kern="1200">
          <a:solidFill>
            <a:schemeClr val="tx1"/>
          </a:solidFill>
          <a:latin typeface="+mn-lt"/>
          <a:ea typeface="+mn-ea"/>
          <a:cs typeface="+mn-cs"/>
        </a:defRPr>
      </a:lvl1pPr>
      <a:lvl2pPr marL="466377" algn="l" defTabSz="932754" rtl="0" eaLnBrk="1" latinLnBrk="0" hangingPunct="1">
        <a:defRPr sz="1800" kern="1200">
          <a:solidFill>
            <a:schemeClr val="tx1"/>
          </a:solidFill>
          <a:latin typeface="+mn-lt"/>
          <a:ea typeface="+mn-ea"/>
          <a:cs typeface="+mn-cs"/>
        </a:defRPr>
      </a:lvl2pPr>
      <a:lvl3pPr marL="932754" algn="l" defTabSz="932754" rtl="0" eaLnBrk="1" latinLnBrk="0" hangingPunct="1">
        <a:defRPr sz="1800" kern="1200">
          <a:solidFill>
            <a:schemeClr val="tx1"/>
          </a:solidFill>
          <a:latin typeface="+mn-lt"/>
          <a:ea typeface="+mn-ea"/>
          <a:cs typeface="+mn-cs"/>
        </a:defRPr>
      </a:lvl3pPr>
      <a:lvl4pPr marL="1399129" algn="l" defTabSz="932754" rtl="0" eaLnBrk="1" latinLnBrk="0" hangingPunct="1">
        <a:defRPr sz="1800" kern="1200">
          <a:solidFill>
            <a:schemeClr val="tx1"/>
          </a:solidFill>
          <a:latin typeface="+mn-lt"/>
          <a:ea typeface="+mn-ea"/>
          <a:cs typeface="+mn-cs"/>
        </a:defRPr>
      </a:lvl4pPr>
      <a:lvl5pPr marL="1865506" algn="l" defTabSz="932754" rtl="0" eaLnBrk="1" latinLnBrk="0" hangingPunct="1">
        <a:defRPr sz="1800" kern="1200">
          <a:solidFill>
            <a:schemeClr val="tx1"/>
          </a:solidFill>
          <a:latin typeface="+mn-lt"/>
          <a:ea typeface="+mn-ea"/>
          <a:cs typeface="+mn-cs"/>
        </a:defRPr>
      </a:lvl5pPr>
      <a:lvl6pPr marL="2331884" algn="l" defTabSz="932754" rtl="0" eaLnBrk="1" latinLnBrk="0" hangingPunct="1">
        <a:defRPr sz="1800" kern="1200">
          <a:solidFill>
            <a:schemeClr val="tx1"/>
          </a:solidFill>
          <a:latin typeface="+mn-lt"/>
          <a:ea typeface="+mn-ea"/>
          <a:cs typeface="+mn-cs"/>
        </a:defRPr>
      </a:lvl6pPr>
      <a:lvl7pPr marL="2798260" algn="l" defTabSz="932754" rtl="0" eaLnBrk="1" latinLnBrk="0" hangingPunct="1">
        <a:defRPr sz="1800" kern="1200">
          <a:solidFill>
            <a:schemeClr val="tx1"/>
          </a:solidFill>
          <a:latin typeface="+mn-lt"/>
          <a:ea typeface="+mn-ea"/>
          <a:cs typeface="+mn-cs"/>
        </a:defRPr>
      </a:lvl7pPr>
      <a:lvl8pPr marL="3264636" algn="l" defTabSz="932754" rtl="0" eaLnBrk="1" latinLnBrk="0" hangingPunct="1">
        <a:defRPr sz="1800" kern="1200">
          <a:solidFill>
            <a:schemeClr val="tx1"/>
          </a:solidFill>
          <a:latin typeface="+mn-lt"/>
          <a:ea typeface="+mn-ea"/>
          <a:cs typeface="+mn-cs"/>
        </a:defRPr>
      </a:lvl8pPr>
      <a:lvl9pPr marL="3731013" algn="l" defTabSz="9327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EAEAEA"/>
        </a:solidFill>
        <a:effectLst/>
      </p:bgPr>
    </p:bg>
    <p:spTree>
      <p:nvGrpSpPr>
        <p:cNvPr id="1" name=""/>
        <p:cNvGrpSpPr/>
        <p:nvPr/>
      </p:nvGrpSpPr>
      <p:grpSpPr>
        <a:xfrm>
          <a:off x="0" y="0"/>
          <a:ext cx="0" cy="0"/>
          <a:chOff x="0" y="0"/>
          <a:chExt cx="0" cy="0"/>
        </a:xfrm>
      </p:grpSpPr>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 name="Title Placeholder 1"/>
          <p:cNvSpPr>
            <a:spLocks noGrp="1"/>
          </p:cNvSpPr>
          <p:nvPr userDrawn="1">
            <p:ph type="title"/>
          </p:nvPr>
        </p:nvSpPr>
        <p:spPr>
          <a:xfrm>
            <a:off x="588263" y="457201"/>
            <a:ext cx="11018520" cy="553999"/>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49" name="NEW Brand Colors 2018">
            <a:extLst>
              <a:ext uri="{FF2B5EF4-FFF2-40B4-BE49-F238E27FC236}">
                <a16:creationId xmlns:a16="http://schemas.microsoft.com/office/drawing/2014/main" id="{9D5783B5-1069-4509-929A-C02C0B0887F7}"/>
              </a:ext>
            </a:extLst>
          </p:cNvPr>
          <p:cNvPicPr>
            <a:picLocks noChangeAspect="1"/>
          </p:cNvPicPr>
          <p:nvPr userDrawn="1"/>
        </p:nvPicPr>
        <p:blipFill>
          <a:blip r:embed="rId3"/>
          <a:stretch>
            <a:fillRect/>
          </a:stretch>
        </p:blipFill>
        <p:spPr>
          <a:xfrm rot="5400000">
            <a:off x="9288988" y="2942644"/>
            <a:ext cx="6858000" cy="972712"/>
          </a:xfrm>
          <a:prstGeom prst="rect">
            <a:avLst/>
          </a:prstGeom>
        </p:spPr>
      </p:pic>
    </p:spTree>
    <p:extLst>
      <p:ext uri="{BB962C8B-B14F-4D97-AF65-F5344CB8AC3E}">
        <p14:creationId xmlns:p14="http://schemas.microsoft.com/office/powerpoint/2010/main" val="2478658730"/>
      </p:ext>
    </p:extLst>
  </p:cSld>
  <p:clrMap bg1="lt1" tx1="dk1" bg2="lt2" tx2="dk2" accent1="accent1" accent2="accent2" accent3="accent3" accent4="accent4" accent5="accent5" accent6="accent6" hlink="hlink" folHlink="folHlink"/>
  <p:sldLayoutIdLst>
    <p:sldLayoutId id="2147483875" r:id="rId1"/>
  </p:sldLayoutIdLst>
  <p:transition>
    <p:fade/>
  </p:transition>
  <p:hf sldNum="0" hdr="0" ftr="0" dt="0"/>
  <p:txStyles>
    <p:title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19" rtl="0" eaLnBrk="1" latinLnBrk="0" hangingPunct="1">
        <a:defRPr sz="1800" kern="1200">
          <a:solidFill>
            <a:schemeClr val="tx1"/>
          </a:solidFill>
          <a:latin typeface="+mn-lt"/>
          <a:ea typeface="+mn-ea"/>
          <a:cs typeface="+mn-cs"/>
        </a:defRPr>
      </a:lvl1pPr>
      <a:lvl2pPr marL="466359" algn="l" defTabSz="932719" rtl="0" eaLnBrk="1" latinLnBrk="0" hangingPunct="1">
        <a:defRPr sz="1800" kern="1200">
          <a:solidFill>
            <a:schemeClr val="tx1"/>
          </a:solidFill>
          <a:latin typeface="+mn-lt"/>
          <a:ea typeface="+mn-ea"/>
          <a:cs typeface="+mn-cs"/>
        </a:defRPr>
      </a:lvl2pPr>
      <a:lvl3pPr marL="932719" algn="l" defTabSz="932719" rtl="0" eaLnBrk="1" latinLnBrk="0" hangingPunct="1">
        <a:defRPr sz="1800" kern="1200">
          <a:solidFill>
            <a:schemeClr val="tx1"/>
          </a:solidFill>
          <a:latin typeface="+mn-lt"/>
          <a:ea typeface="+mn-ea"/>
          <a:cs typeface="+mn-cs"/>
        </a:defRPr>
      </a:lvl3pPr>
      <a:lvl4pPr marL="1399078" algn="l" defTabSz="932719" rtl="0" eaLnBrk="1" latinLnBrk="0" hangingPunct="1">
        <a:defRPr sz="1800" kern="1200">
          <a:solidFill>
            <a:schemeClr val="tx1"/>
          </a:solidFill>
          <a:latin typeface="+mn-lt"/>
          <a:ea typeface="+mn-ea"/>
          <a:cs typeface="+mn-cs"/>
        </a:defRPr>
      </a:lvl4pPr>
      <a:lvl5pPr marL="1865437" algn="l" defTabSz="932719" rtl="0" eaLnBrk="1" latinLnBrk="0" hangingPunct="1">
        <a:defRPr sz="1800" kern="1200">
          <a:solidFill>
            <a:schemeClr val="tx1"/>
          </a:solidFill>
          <a:latin typeface="+mn-lt"/>
          <a:ea typeface="+mn-ea"/>
          <a:cs typeface="+mn-cs"/>
        </a:defRPr>
      </a:lvl5pPr>
      <a:lvl6pPr marL="2331798" algn="l" defTabSz="932719" rtl="0" eaLnBrk="1" latinLnBrk="0" hangingPunct="1">
        <a:defRPr sz="1800" kern="1200">
          <a:solidFill>
            <a:schemeClr val="tx1"/>
          </a:solidFill>
          <a:latin typeface="+mn-lt"/>
          <a:ea typeface="+mn-ea"/>
          <a:cs typeface="+mn-cs"/>
        </a:defRPr>
      </a:lvl6pPr>
      <a:lvl7pPr marL="2798157" algn="l" defTabSz="932719" rtl="0" eaLnBrk="1" latinLnBrk="0" hangingPunct="1">
        <a:defRPr sz="1800" kern="1200">
          <a:solidFill>
            <a:schemeClr val="tx1"/>
          </a:solidFill>
          <a:latin typeface="+mn-lt"/>
          <a:ea typeface="+mn-ea"/>
          <a:cs typeface="+mn-cs"/>
        </a:defRPr>
      </a:lvl7pPr>
      <a:lvl8pPr marL="3264516" algn="l" defTabSz="932719" rtl="0" eaLnBrk="1" latinLnBrk="0" hangingPunct="1">
        <a:defRPr sz="1800" kern="1200">
          <a:solidFill>
            <a:schemeClr val="tx1"/>
          </a:solidFill>
          <a:latin typeface="+mn-lt"/>
          <a:ea typeface="+mn-ea"/>
          <a:cs typeface="+mn-cs"/>
        </a:defRPr>
      </a:lvl8pPr>
      <a:lvl9pPr marL="3730876" algn="l" defTabSz="93271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44" name="Graphic 143">
            <a:extLst>
              <a:ext uri="{FF2B5EF4-FFF2-40B4-BE49-F238E27FC236}">
                <a16:creationId xmlns:a16="http://schemas.microsoft.com/office/drawing/2014/main" id="{55FCE7D5-5796-0746-3173-EB75FBE85E45}"/>
              </a:ext>
            </a:extLst>
          </p:cNvPr>
          <p:cNvPicPr>
            <a:picLocks noChangeAspect="1"/>
          </p:cNvPicPr>
          <p:nvPr/>
        </p:nvPicPr>
        <p:blipFill>
          <a:blip r:embed="rId50">
            <a:extLst>
              <a:ext uri="{96DAC541-7B7A-43D3-8B79-37D633B846F1}">
                <asvg:svgBlip xmlns:asvg="http://schemas.microsoft.com/office/drawing/2016/SVG/main" r:embed="rId51"/>
              </a:ext>
            </a:extLst>
          </a:blip>
          <a:srcRect/>
          <a:stretch/>
        </p:blipFill>
        <p:spPr>
          <a:xfrm rot="5400000">
            <a:off x="9509919" y="2743200"/>
            <a:ext cx="6858000" cy="1371600"/>
          </a:xfrm>
          <a:prstGeom prst="rect">
            <a:avLst/>
          </a:prstGeom>
        </p:spPr>
      </p:pic>
    </p:spTree>
    <p:extLst>
      <p:ext uri="{BB962C8B-B14F-4D97-AF65-F5344CB8AC3E}">
        <p14:creationId xmlns:p14="http://schemas.microsoft.com/office/powerpoint/2010/main" val="1454841320"/>
      </p:ext>
    </p:extLst>
  </p:cSld>
  <p:clrMap bg1="lt1" tx1="dk1" bg2="lt2" tx2="dk2" accent1="accent1" accent2="accent2" accent3="accent3" accent4="accent4" accent5="accent5" accent6="accent6" hlink="hlink" folHlink="folHlink"/>
  <p:sldLayoutIdLst>
    <p:sldLayoutId id="2147485190" r:id="rId1"/>
    <p:sldLayoutId id="2147485191" r:id="rId2"/>
    <p:sldLayoutId id="2147485192" r:id="rId3"/>
    <p:sldLayoutId id="2147485193" r:id="rId4"/>
    <p:sldLayoutId id="2147485194" r:id="rId5"/>
    <p:sldLayoutId id="2147485195" r:id="rId6"/>
    <p:sldLayoutId id="2147485196" r:id="rId7"/>
    <p:sldLayoutId id="2147485197" r:id="rId8"/>
    <p:sldLayoutId id="2147485198" r:id="rId9"/>
    <p:sldLayoutId id="2147485199" r:id="rId10"/>
    <p:sldLayoutId id="2147485200" r:id="rId11"/>
    <p:sldLayoutId id="2147485201" r:id="rId12"/>
    <p:sldLayoutId id="2147485202" r:id="rId13"/>
    <p:sldLayoutId id="2147485203" r:id="rId14"/>
    <p:sldLayoutId id="2147485204" r:id="rId15"/>
    <p:sldLayoutId id="2147485205" r:id="rId16"/>
    <p:sldLayoutId id="2147485206" r:id="rId17"/>
    <p:sldLayoutId id="2147485207" r:id="rId18"/>
    <p:sldLayoutId id="2147485208" r:id="rId19"/>
    <p:sldLayoutId id="2147485209" r:id="rId20"/>
    <p:sldLayoutId id="2147485210" r:id="rId21"/>
    <p:sldLayoutId id="2147485211" r:id="rId22"/>
    <p:sldLayoutId id="2147485212" r:id="rId23"/>
    <p:sldLayoutId id="2147485213" r:id="rId24"/>
    <p:sldLayoutId id="2147485214" r:id="rId25"/>
    <p:sldLayoutId id="2147485215" r:id="rId26"/>
    <p:sldLayoutId id="2147485216" r:id="rId27"/>
    <p:sldLayoutId id="2147485217" r:id="rId28"/>
    <p:sldLayoutId id="2147485218" r:id="rId29"/>
    <p:sldLayoutId id="2147485219" r:id="rId30"/>
    <p:sldLayoutId id="2147485220" r:id="rId31"/>
    <p:sldLayoutId id="2147485221" r:id="rId32"/>
    <p:sldLayoutId id="2147485222" r:id="rId33"/>
    <p:sldLayoutId id="2147485223" r:id="rId34"/>
    <p:sldLayoutId id="2147485224" r:id="rId35"/>
    <p:sldLayoutId id="2147485225" r:id="rId36"/>
    <p:sldLayoutId id="2147485226" r:id="rId37"/>
    <p:sldLayoutId id="2147485227" r:id="rId38"/>
    <p:sldLayoutId id="2147485228" r:id="rId39"/>
    <p:sldLayoutId id="2147485229" r:id="rId40"/>
    <p:sldLayoutId id="2147485230" r:id="rId41"/>
    <p:sldLayoutId id="2147485231" r:id="rId42"/>
    <p:sldLayoutId id="2147485232" r:id="rId43"/>
    <p:sldLayoutId id="2147485233" r:id="rId44"/>
    <p:sldLayoutId id="2147485234" r:id="rId45"/>
    <p:sldLayoutId id="2147485235" r:id="rId46"/>
    <p:sldLayoutId id="2147485236" r:id="rId47"/>
    <p:sldLayoutId id="2147485237" r:id="rId48"/>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0">
          <p15:clr>
            <a:srgbClr val="C35EA4"/>
          </p15:clr>
        </p15:guide>
        <p15:guide id="17" pos="7320">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92">
          <p15:clr>
            <a:srgbClr val="A4A3A4"/>
          </p15:clr>
        </p15:guide>
        <p15:guide id="29" orient="horz" pos="4135">
          <p15:clr>
            <a:srgbClr val="A4A3A4"/>
          </p15:clr>
        </p15:guide>
        <p15:guide id="30" pos="7488">
          <p15:clr>
            <a:srgbClr val="A4A3A4"/>
          </p15:clr>
        </p15:guide>
        <p15:guide id="31" orient="horz" pos="4008">
          <p15:clr>
            <a:srgbClr val="F26B43"/>
          </p15:clr>
        </p15:guide>
      </p15:sldGuideLst>
    </p:ext>
  </p:extLst>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44" name="Graphic 143">
            <a:extLst>
              <a:ext uri="{FF2B5EF4-FFF2-40B4-BE49-F238E27FC236}">
                <a16:creationId xmlns:a16="http://schemas.microsoft.com/office/drawing/2014/main" id="{55FCE7D5-5796-0746-3173-EB75FBE85E45}"/>
              </a:ext>
            </a:extLst>
          </p:cNvPr>
          <p:cNvPicPr>
            <a:picLocks noChangeAspect="1"/>
          </p:cNvPicPr>
          <p:nvPr/>
        </p:nvPicPr>
        <p:blipFill>
          <a:blip r:embed="rId57">
            <a:extLst>
              <a:ext uri="{96DAC541-7B7A-43D3-8B79-37D633B846F1}">
                <asvg:svgBlip xmlns:asvg="http://schemas.microsoft.com/office/drawing/2016/SVG/main" r:embed="rId58"/>
              </a:ext>
            </a:extLst>
          </a:blip>
          <a:srcRect/>
          <a:stretch/>
        </p:blipFill>
        <p:spPr>
          <a:xfrm rot="5400000">
            <a:off x="9509919" y="2743200"/>
            <a:ext cx="6858000" cy="1371600"/>
          </a:xfrm>
          <a:prstGeom prst="rect">
            <a:avLst/>
          </a:prstGeom>
        </p:spPr>
      </p:pic>
    </p:spTree>
    <p:extLst>
      <p:ext uri="{BB962C8B-B14F-4D97-AF65-F5344CB8AC3E}">
        <p14:creationId xmlns:p14="http://schemas.microsoft.com/office/powerpoint/2010/main" val="1413652137"/>
      </p:ext>
    </p:extLst>
  </p:cSld>
  <p:clrMap bg1="lt1" tx1="dk1" bg2="lt2" tx2="dk2" accent1="accent1" accent2="accent2" accent3="accent3" accent4="accent4" accent5="accent5" accent6="accent6" hlink="hlink" folHlink="folHlink"/>
  <p:sldLayoutIdLst>
    <p:sldLayoutId id="2147485239" r:id="rId1"/>
    <p:sldLayoutId id="2147485240" r:id="rId2"/>
    <p:sldLayoutId id="2147485241" r:id="rId3"/>
    <p:sldLayoutId id="2147485242" r:id="rId4"/>
    <p:sldLayoutId id="2147485243" r:id="rId5"/>
    <p:sldLayoutId id="2147485244" r:id="rId6"/>
    <p:sldLayoutId id="2147485245" r:id="rId7"/>
    <p:sldLayoutId id="2147485246" r:id="rId8"/>
    <p:sldLayoutId id="2147485247" r:id="rId9"/>
    <p:sldLayoutId id="2147485248" r:id="rId10"/>
    <p:sldLayoutId id="2147485249" r:id="rId11"/>
    <p:sldLayoutId id="2147485250" r:id="rId12"/>
    <p:sldLayoutId id="2147485251" r:id="rId13"/>
    <p:sldLayoutId id="2147485252" r:id="rId14"/>
    <p:sldLayoutId id="2147485253" r:id="rId15"/>
    <p:sldLayoutId id="2147485254" r:id="rId16"/>
    <p:sldLayoutId id="2147485255" r:id="rId17"/>
    <p:sldLayoutId id="2147485256" r:id="rId18"/>
    <p:sldLayoutId id="2147485257" r:id="rId19"/>
    <p:sldLayoutId id="2147485258" r:id="rId20"/>
    <p:sldLayoutId id="2147485259" r:id="rId21"/>
    <p:sldLayoutId id="2147485260" r:id="rId22"/>
    <p:sldLayoutId id="2147485261" r:id="rId23"/>
    <p:sldLayoutId id="2147485262" r:id="rId24"/>
    <p:sldLayoutId id="2147485263" r:id="rId25"/>
    <p:sldLayoutId id="2147485264" r:id="rId26"/>
    <p:sldLayoutId id="2147485265" r:id="rId27"/>
    <p:sldLayoutId id="2147485266" r:id="rId28"/>
    <p:sldLayoutId id="2147485267" r:id="rId29"/>
    <p:sldLayoutId id="2147485268" r:id="rId30"/>
    <p:sldLayoutId id="2147485269" r:id="rId31"/>
    <p:sldLayoutId id="2147485270" r:id="rId32"/>
    <p:sldLayoutId id="2147485271" r:id="rId33"/>
    <p:sldLayoutId id="2147485272" r:id="rId34"/>
    <p:sldLayoutId id="2147485273" r:id="rId35"/>
    <p:sldLayoutId id="2147485274" r:id="rId36"/>
    <p:sldLayoutId id="2147485275" r:id="rId37"/>
    <p:sldLayoutId id="2147485276" r:id="rId38"/>
    <p:sldLayoutId id="2147485277" r:id="rId39"/>
    <p:sldLayoutId id="2147485278" r:id="rId40"/>
    <p:sldLayoutId id="2147485279" r:id="rId41"/>
    <p:sldLayoutId id="2147485280" r:id="rId42"/>
    <p:sldLayoutId id="2147485281" r:id="rId43"/>
    <p:sldLayoutId id="2147485282" r:id="rId44"/>
    <p:sldLayoutId id="2147485283" r:id="rId45"/>
    <p:sldLayoutId id="2147485284" r:id="rId46"/>
    <p:sldLayoutId id="2147485285" r:id="rId47"/>
    <p:sldLayoutId id="2147485286" r:id="rId48"/>
    <p:sldLayoutId id="2147485287" r:id="rId49"/>
    <p:sldLayoutId id="2147485288" r:id="rId50"/>
    <p:sldLayoutId id="2147485289" r:id="rId51"/>
    <p:sldLayoutId id="2147485290" r:id="rId52"/>
    <p:sldLayoutId id="2147485291" r:id="rId53"/>
    <p:sldLayoutId id="2147485292" r:id="rId54"/>
    <p:sldLayoutId id="2147485293" r:id="rId55"/>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0">
          <p15:clr>
            <a:srgbClr val="C35EA4"/>
          </p15:clr>
        </p15:guide>
        <p15:guide id="17" pos="7320">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92">
          <p15:clr>
            <a:srgbClr val="A4A3A4"/>
          </p15:clr>
        </p15:guide>
        <p15:guide id="29" orient="horz" pos="4135">
          <p15:clr>
            <a:srgbClr val="A4A3A4"/>
          </p15:clr>
        </p15:guide>
        <p15:guide id="30" pos="7488">
          <p15:clr>
            <a:srgbClr val="A4A3A4"/>
          </p15:clr>
        </p15:guide>
        <p15:guide id="31" orient="horz" pos="400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4"/>
          <a:srcRect l="762"/>
          <a:stretch/>
        </p:blipFill>
        <p:spPr>
          <a:xfrm rot="5400000">
            <a:off x="9464500" y="2843773"/>
            <a:ext cx="6858000" cy="1170455"/>
          </a:xfrm>
          <a:prstGeom prst="rect">
            <a:avLst/>
          </a:prstGeom>
        </p:spPr>
      </p:pic>
    </p:spTree>
    <p:extLst>
      <p:ext uri="{BB962C8B-B14F-4D97-AF65-F5344CB8AC3E}">
        <p14:creationId xmlns:p14="http://schemas.microsoft.com/office/powerpoint/2010/main" val="3561263018"/>
      </p:ext>
    </p:extLst>
  </p:cSld>
  <p:clrMap bg1="lt1" tx1="dk1" bg2="lt2" tx2="dk2" accent1="accent1" accent2="accent2" accent3="accent3" accent4="accent4" accent5="accent5" accent6="accent6" hlink="hlink" folHlink="folHlink"/>
  <p:sldLayoutIdLst>
    <p:sldLayoutId id="2147483896" r:id="rId1"/>
    <p:sldLayoutId id="2147484918" r:id="rId2"/>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userDrawn="1"/>
        </p:nvPicPr>
        <p:blipFill rotWithShape="1">
          <a:blip r:embed="rId3"/>
          <a:srcRect l="762"/>
          <a:stretch/>
        </p:blipFill>
        <p:spPr>
          <a:xfrm rot="5400000">
            <a:off x="9464500" y="2843773"/>
            <a:ext cx="6858000" cy="1170455"/>
          </a:xfrm>
          <a:prstGeom prst="rect">
            <a:avLst/>
          </a:prstGeom>
        </p:spPr>
      </p:pic>
    </p:spTree>
    <p:extLst>
      <p:ext uri="{BB962C8B-B14F-4D97-AF65-F5344CB8AC3E}">
        <p14:creationId xmlns:p14="http://schemas.microsoft.com/office/powerpoint/2010/main" val="2702511049"/>
      </p:ext>
    </p:extLst>
  </p:cSld>
  <p:clrMap bg1="lt1" tx1="dk1" bg2="lt2" tx2="dk2" accent1="accent1" accent2="accent2" accent3="accent3" accent4="accent4" accent5="accent5" accent6="accent6" hlink="hlink" folHlink="folHlink"/>
  <p:sldLayoutIdLst>
    <p:sldLayoutId id="2147483932" r:id="rId1"/>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gradFill>
            <a:gsLst>
              <a:gs pos="64000">
                <a:schemeClr val="tx1"/>
              </a:gs>
              <a:gs pos="100000">
                <a:schemeClr val="tx1"/>
              </a:gs>
            </a:gsLst>
            <a:path path="circle">
              <a:fillToRect l="50000" t="50000" r="50000" b="50000"/>
            </a:path>
          </a:gra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64000">
                <a:schemeClr val="tx1"/>
              </a:gs>
              <a:gs pos="100000">
                <a:schemeClr val="tx1"/>
              </a:gs>
            </a:gsLst>
            <a:path path="circle">
              <a:fillToRect l="50000" t="50000" r="50000" b="50000"/>
            </a:path>
          </a:gra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64000">
                <a:schemeClr val="tx1"/>
              </a:gs>
              <a:gs pos="100000">
                <a:schemeClr val="tx1"/>
              </a:gs>
            </a:gsLst>
            <a:path path="circle">
              <a:fillToRect l="50000" t="50000" r="50000" b="50000"/>
            </a:path>
          </a:gra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64000">
                <a:schemeClr val="tx1"/>
              </a:gs>
              <a:gs pos="100000">
                <a:schemeClr val="tx1"/>
              </a:gs>
            </a:gsLst>
            <a:path path="circle">
              <a:fillToRect l="50000" t="50000" r="50000" b="50000"/>
            </a:path>
          </a:gra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64000">
                <a:schemeClr val="tx1"/>
              </a:gs>
              <a:gs pos="100000">
                <a:schemeClr val="tx1"/>
              </a:gs>
            </a:gsLst>
            <a:path path="circle">
              <a:fillToRect l="50000" t="50000" r="50000" b="50000"/>
            </a:path>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64000">
                <a:schemeClr val="tx1"/>
              </a:gs>
              <a:gs pos="100000">
                <a:schemeClr val="tx1"/>
              </a:gs>
            </a:gsLst>
            <a:path path="circle">
              <a:fillToRect l="50000" t="50000" r="50000" b="50000"/>
            </a:path>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EAEAEA"/>
        </a:solidFill>
        <a:effectLst/>
      </p:bgPr>
    </p:bg>
    <p:spTree>
      <p:nvGrpSpPr>
        <p:cNvPr id="1" name=""/>
        <p:cNvGrpSpPr/>
        <p:nvPr/>
      </p:nvGrpSpPr>
      <p:grpSpPr>
        <a:xfrm>
          <a:off x="0" y="0"/>
          <a:ext cx="0" cy="0"/>
          <a:chOff x="0" y="0"/>
          <a:chExt cx="0" cy="0"/>
        </a:xfrm>
      </p:grpSpPr>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 name="Title Placeholder 1"/>
          <p:cNvSpPr>
            <a:spLocks noGrp="1"/>
          </p:cNvSpPr>
          <p:nvPr userDrawn="1">
            <p:ph type="title"/>
          </p:nvPr>
        </p:nvSpPr>
        <p:spPr>
          <a:xfrm>
            <a:off x="588263" y="457201"/>
            <a:ext cx="11018520" cy="553999"/>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5"/>
            <a:ext cx="11018520" cy="1612749"/>
          </a:xfrm>
          <a:prstGeom prst="rect">
            <a:avLst/>
          </a:prstGeom>
        </p:spPr>
        <p:txBody>
          <a:bodyPr vert="horz" wrap="square"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algn="ctr" defTabSz="932270"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algn="ctr" defTabSz="932270"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pic>
        <p:nvPicPr>
          <p:cNvPr id="49" name="NEW Brand Colors 2018">
            <a:extLst>
              <a:ext uri="{FF2B5EF4-FFF2-40B4-BE49-F238E27FC236}">
                <a16:creationId xmlns:a16="http://schemas.microsoft.com/office/drawing/2014/main" id="{9D5783B5-1069-4509-929A-C02C0B0887F7}"/>
              </a:ext>
            </a:extLst>
          </p:cNvPr>
          <p:cNvPicPr>
            <a:picLocks noChangeAspect="1"/>
          </p:cNvPicPr>
          <p:nvPr userDrawn="1"/>
        </p:nvPicPr>
        <p:blipFill>
          <a:blip r:embed="rId3"/>
          <a:stretch>
            <a:fillRect/>
          </a:stretch>
        </p:blipFill>
        <p:spPr>
          <a:xfrm rot="5400000">
            <a:off x="9288989" y="2942644"/>
            <a:ext cx="6858000" cy="972712"/>
          </a:xfrm>
          <a:prstGeom prst="rect">
            <a:avLst/>
          </a:prstGeom>
        </p:spPr>
      </p:pic>
    </p:spTree>
    <p:extLst>
      <p:ext uri="{BB962C8B-B14F-4D97-AF65-F5344CB8AC3E}">
        <p14:creationId xmlns:p14="http://schemas.microsoft.com/office/powerpoint/2010/main" val="3078406325"/>
      </p:ext>
    </p:extLst>
  </p:cSld>
  <p:clrMap bg1="lt1" tx1="dk1" bg2="lt2" tx2="dk2" accent1="accent1" accent2="accent2" accent3="accent3" accent4="accent4" accent5="accent5" accent6="accent6" hlink="hlink" folHlink="folHlink"/>
  <p:sldLayoutIdLst>
    <p:sldLayoutId id="2147483957" r:id="rId1"/>
  </p:sldLayoutIdLst>
  <p:transition>
    <p:fade/>
  </p:transition>
  <p:hf sldNum="0" hdr="0" ftr="0" dt="0"/>
  <p:txStyles>
    <p:titleStyle>
      <a:lvl1pPr algn="l" defTabSz="932540"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50" marR="0" indent="-228550"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01" marR="0" indent="-228550"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082" marR="0" indent="-199981"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781" marR="0" indent="-180935"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717" marR="0" indent="-168238"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483"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754"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023"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295"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40" rtl="0" eaLnBrk="1" latinLnBrk="0" hangingPunct="1">
        <a:defRPr sz="1800" kern="1200">
          <a:solidFill>
            <a:schemeClr val="tx1"/>
          </a:solidFill>
          <a:latin typeface="+mn-lt"/>
          <a:ea typeface="+mn-ea"/>
          <a:cs typeface="+mn-cs"/>
        </a:defRPr>
      </a:lvl1pPr>
      <a:lvl2pPr marL="466270" algn="l" defTabSz="932540" rtl="0" eaLnBrk="1" latinLnBrk="0" hangingPunct="1">
        <a:defRPr sz="1800" kern="1200">
          <a:solidFill>
            <a:schemeClr val="tx1"/>
          </a:solidFill>
          <a:latin typeface="+mn-lt"/>
          <a:ea typeface="+mn-ea"/>
          <a:cs typeface="+mn-cs"/>
        </a:defRPr>
      </a:lvl2pPr>
      <a:lvl3pPr marL="932540" algn="l" defTabSz="932540" rtl="0" eaLnBrk="1" latinLnBrk="0" hangingPunct="1">
        <a:defRPr sz="1800" kern="1200">
          <a:solidFill>
            <a:schemeClr val="tx1"/>
          </a:solidFill>
          <a:latin typeface="+mn-lt"/>
          <a:ea typeface="+mn-ea"/>
          <a:cs typeface="+mn-cs"/>
        </a:defRPr>
      </a:lvl3pPr>
      <a:lvl4pPr marL="1398810" algn="l" defTabSz="932540" rtl="0" eaLnBrk="1" latinLnBrk="0" hangingPunct="1">
        <a:defRPr sz="1800" kern="1200">
          <a:solidFill>
            <a:schemeClr val="tx1"/>
          </a:solidFill>
          <a:latin typeface="+mn-lt"/>
          <a:ea typeface="+mn-ea"/>
          <a:cs typeface="+mn-cs"/>
        </a:defRPr>
      </a:lvl4pPr>
      <a:lvl5pPr marL="1865079" algn="l" defTabSz="932540" rtl="0" eaLnBrk="1" latinLnBrk="0" hangingPunct="1">
        <a:defRPr sz="1800" kern="1200">
          <a:solidFill>
            <a:schemeClr val="tx1"/>
          </a:solidFill>
          <a:latin typeface="+mn-lt"/>
          <a:ea typeface="+mn-ea"/>
          <a:cs typeface="+mn-cs"/>
        </a:defRPr>
      </a:lvl5pPr>
      <a:lvl6pPr marL="2331350" algn="l" defTabSz="932540" rtl="0" eaLnBrk="1" latinLnBrk="0" hangingPunct="1">
        <a:defRPr sz="1800" kern="1200">
          <a:solidFill>
            <a:schemeClr val="tx1"/>
          </a:solidFill>
          <a:latin typeface="+mn-lt"/>
          <a:ea typeface="+mn-ea"/>
          <a:cs typeface="+mn-cs"/>
        </a:defRPr>
      </a:lvl6pPr>
      <a:lvl7pPr marL="2797619" algn="l" defTabSz="932540" rtl="0" eaLnBrk="1" latinLnBrk="0" hangingPunct="1">
        <a:defRPr sz="1800" kern="1200">
          <a:solidFill>
            <a:schemeClr val="tx1"/>
          </a:solidFill>
          <a:latin typeface="+mn-lt"/>
          <a:ea typeface="+mn-ea"/>
          <a:cs typeface="+mn-cs"/>
        </a:defRPr>
      </a:lvl7pPr>
      <a:lvl8pPr marL="3263889" algn="l" defTabSz="932540" rtl="0" eaLnBrk="1" latinLnBrk="0" hangingPunct="1">
        <a:defRPr sz="1800" kern="1200">
          <a:solidFill>
            <a:schemeClr val="tx1"/>
          </a:solidFill>
          <a:latin typeface="+mn-lt"/>
          <a:ea typeface="+mn-ea"/>
          <a:cs typeface="+mn-cs"/>
        </a:defRPr>
      </a:lvl8pPr>
      <a:lvl9pPr marL="3730159" algn="l" defTabSz="93254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26424" y="435824"/>
            <a:ext cx="11336039" cy="744014"/>
          </a:xfrm>
          <a:prstGeom prst="rect">
            <a:avLst/>
          </a:prstGeom>
        </p:spPr>
        <p:txBody>
          <a:bodyPr vert="horz" wrap="square" lIns="0" tIns="164592" rIns="0" bIns="0" rtlCol="0" anchor="t">
            <a:noAutofit/>
          </a:bodyPr>
          <a:lstStyle/>
          <a:p>
            <a:r>
              <a:rPr lang="en-US"/>
              <a:t>Click to edit Master title style</a:t>
            </a:r>
          </a:p>
        </p:txBody>
      </p:sp>
      <p:sp>
        <p:nvSpPr>
          <p:cNvPr id="4" name="Text Placeholder 3"/>
          <p:cNvSpPr>
            <a:spLocks noGrp="1"/>
          </p:cNvSpPr>
          <p:nvPr>
            <p:ph type="body" idx="1"/>
          </p:nvPr>
        </p:nvSpPr>
        <p:spPr>
          <a:xfrm>
            <a:off x="437319" y="1866615"/>
            <a:ext cx="11336039" cy="1301895"/>
          </a:xfrm>
          <a:prstGeom prst="rect">
            <a:avLst/>
          </a:prstGeom>
        </p:spPr>
        <p:txBody>
          <a:bodyPr vert="horz" wrap="square"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5" name="Picture 4"/>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rot="5400000">
            <a:off x="9688817" y="3012080"/>
            <a:ext cx="6858623" cy="833218"/>
          </a:xfrm>
          <a:prstGeom prst="rect">
            <a:avLst/>
          </a:prstGeom>
        </p:spPr>
      </p:pic>
      <p:pic>
        <p:nvPicPr>
          <p:cNvPr id="10" name="Picture 9">
            <a:extLst>
              <a:ext uri="{FF2B5EF4-FFF2-40B4-BE49-F238E27FC236}">
                <a16:creationId xmlns:a16="http://schemas.microsoft.com/office/drawing/2014/main" id="{5F66C9DB-A981-45BC-B811-A6F95811A81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rot="5400000">
            <a:off x="9039878" y="3221594"/>
            <a:ext cx="6858000" cy="414812"/>
          </a:xfrm>
          <a:prstGeom prst="rect">
            <a:avLst/>
          </a:prstGeom>
        </p:spPr>
      </p:pic>
    </p:spTree>
    <p:extLst>
      <p:ext uri="{BB962C8B-B14F-4D97-AF65-F5344CB8AC3E}">
        <p14:creationId xmlns:p14="http://schemas.microsoft.com/office/powerpoint/2010/main" val="855920324"/>
      </p:ext>
    </p:extLst>
  </p:cSld>
  <p:clrMap bg1="lt1" tx1="dk1" bg2="lt2" tx2="dk2" accent1="accent1" accent2="accent2" accent3="accent3" accent4="accent4" accent5="accent5" accent6="accent6" hlink="hlink" folHlink="folHlink"/>
  <p:sldLayoutIdLst>
    <p:sldLayoutId id="2147484086" r:id="rId1"/>
  </p:sldLayoutIdLst>
  <p:transition>
    <p:fade/>
  </p:transition>
  <p:txStyles>
    <p:titleStyle>
      <a:lvl1pPr algn="l" defTabSz="932742" rtl="0" eaLnBrk="1" latinLnBrk="0" hangingPunct="1">
        <a:lnSpc>
          <a:spcPct val="90000"/>
        </a:lnSpc>
        <a:spcBef>
          <a:spcPct val="0"/>
        </a:spcBef>
        <a:buNone/>
        <a:defRPr lang="en-US" sz="4000" b="0" kern="1200" cap="none" spc="-150" baseline="0" dirty="0" smtClean="0">
          <a:ln w="3175">
            <a:noFill/>
          </a:ln>
          <a:solidFill>
            <a:srgbClr val="000000"/>
          </a:solidFill>
          <a:effectLst/>
          <a:latin typeface="+mj-lt"/>
          <a:ea typeface="+mn-ea"/>
          <a:cs typeface="Segoe UI" pitchFamily="34" charset="0"/>
        </a:defRPr>
      </a:lvl1pPr>
    </p:titleStyle>
    <p:bodyStyle>
      <a:lvl1pPr marL="0" marR="0" indent="0" algn="l" defTabSz="932742" rtl="0" eaLnBrk="1" fontAlgn="auto" latinLnBrk="0" hangingPunct="1">
        <a:lnSpc>
          <a:spcPct val="90000"/>
        </a:lnSpc>
        <a:spcBef>
          <a:spcPts val="0"/>
        </a:spcBef>
        <a:spcAft>
          <a:spcPts val="0"/>
        </a:spcAft>
        <a:buClrTx/>
        <a:buSzPct val="90000"/>
        <a:buFont typeface="Wingdings" panose="05000000000000000000" pitchFamily="2" charset="2"/>
        <a:buNone/>
        <a:tabLst/>
        <a:defRPr sz="2600" kern="1200" spc="0" baseline="0">
          <a:solidFill>
            <a:srgbClr val="000000"/>
          </a:solidFill>
          <a:latin typeface="+mn-lt"/>
          <a:ea typeface="+mn-ea"/>
          <a:cs typeface="+mn-cs"/>
        </a:defRPr>
      </a:lvl1pPr>
      <a:lvl2pPr marL="228600" marR="0" indent="0" algn="l" defTabSz="932742" rtl="0" eaLnBrk="1" fontAlgn="auto" latinLnBrk="0" hangingPunct="1">
        <a:lnSpc>
          <a:spcPct val="90000"/>
        </a:lnSpc>
        <a:spcBef>
          <a:spcPts val="0"/>
        </a:spcBef>
        <a:spcAft>
          <a:spcPts val="0"/>
        </a:spcAft>
        <a:buClrTx/>
        <a:buSzPct val="90000"/>
        <a:buFont typeface="Wingdings" panose="05000000000000000000" pitchFamily="2" charset="2"/>
        <a:buNone/>
        <a:tabLst/>
        <a:defRPr sz="2000" kern="1200" spc="0" baseline="0">
          <a:solidFill>
            <a:srgbClr val="000000"/>
          </a:solidFill>
          <a:latin typeface="+mn-lt"/>
          <a:ea typeface="+mn-ea"/>
          <a:cs typeface="+mn-cs"/>
        </a:defRPr>
      </a:lvl2pPr>
      <a:lvl3pPr marL="457200" marR="0" indent="0" algn="l" defTabSz="932742" rtl="0" eaLnBrk="1" fontAlgn="auto" latinLnBrk="0" hangingPunct="1">
        <a:lnSpc>
          <a:spcPct val="90000"/>
        </a:lnSpc>
        <a:spcBef>
          <a:spcPts val="0"/>
        </a:spcBef>
        <a:spcAft>
          <a:spcPts val="0"/>
        </a:spcAft>
        <a:buClrTx/>
        <a:buSzPct val="90000"/>
        <a:buFont typeface="Wingdings" panose="05000000000000000000" pitchFamily="2" charset="2"/>
        <a:buNone/>
        <a:tabLst/>
        <a:defRPr sz="1600" kern="1200" spc="0" baseline="0">
          <a:solidFill>
            <a:srgbClr val="000000"/>
          </a:solidFill>
          <a:latin typeface="+mn-lt"/>
          <a:ea typeface="+mn-ea"/>
          <a:cs typeface="+mn-cs"/>
        </a:defRPr>
      </a:lvl3pPr>
      <a:lvl4pPr marL="685800" marR="0" indent="0" algn="l" defTabSz="932742" rtl="0" eaLnBrk="1" fontAlgn="auto" latinLnBrk="0" hangingPunct="1">
        <a:lnSpc>
          <a:spcPct val="90000"/>
        </a:lnSpc>
        <a:spcBef>
          <a:spcPts val="0"/>
        </a:spcBef>
        <a:spcAft>
          <a:spcPts val="0"/>
        </a:spcAft>
        <a:buClrTx/>
        <a:buSzPct val="90000"/>
        <a:buFont typeface="Wingdings" panose="05000000000000000000" pitchFamily="2" charset="2"/>
        <a:buNone/>
        <a:tabLst/>
        <a:defRPr sz="1600" kern="1200" spc="0" baseline="0">
          <a:solidFill>
            <a:srgbClr val="000000"/>
          </a:solidFill>
          <a:latin typeface="+mn-lt"/>
          <a:ea typeface="+mn-ea"/>
          <a:cs typeface="+mn-cs"/>
        </a:defRPr>
      </a:lvl4pPr>
      <a:lvl5pPr marL="914400" marR="0" indent="0" algn="l" defTabSz="932742" rtl="0" eaLnBrk="1" fontAlgn="auto" latinLnBrk="0" hangingPunct="1">
        <a:lnSpc>
          <a:spcPct val="90000"/>
        </a:lnSpc>
        <a:spcBef>
          <a:spcPts val="0"/>
        </a:spcBef>
        <a:spcAft>
          <a:spcPts val="0"/>
        </a:spcAft>
        <a:buClrTx/>
        <a:buSzPct val="90000"/>
        <a:buFont typeface="Wingdings" panose="05000000000000000000" pitchFamily="2" charset="2"/>
        <a:buNone/>
        <a:tabLst/>
        <a:defRPr sz="1600" kern="1200" spc="0" baseline="0">
          <a:solidFill>
            <a:srgbClr val="000000"/>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346">
          <p15:clr>
            <a:srgbClr val="C35EA4"/>
          </p15:clr>
        </p15:guide>
        <p15:guide id="4" pos="1487">
          <p15:clr>
            <a:srgbClr val="C35EA4"/>
          </p15:clr>
        </p15:guide>
        <p15:guide id="5" pos="2557">
          <p15:clr>
            <a:srgbClr val="C35EA4"/>
          </p15:clr>
        </p15:guide>
        <p15:guide id="6" pos="2697">
          <p15:clr>
            <a:srgbClr val="C35EA4"/>
          </p15:clr>
        </p15:guide>
        <p15:guide id="7" pos="3768">
          <p15:clr>
            <a:srgbClr val="C35EA4"/>
          </p15:clr>
        </p15:guide>
        <p15:guide id="8" pos="3911">
          <p15:clr>
            <a:srgbClr val="C35EA4"/>
          </p15:clr>
        </p15:guide>
        <p15:guide id="9" pos="4979">
          <p15:clr>
            <a:srgbClr val="C35EA4"/>
          </p15:clr>
        </p15:guide>
        <p15:guide id="10" pos="5119">
          <p15:clr>
            <a:srgbClr val="C35EA4"/>
          </p15:clr>
        </p15:guide>
        <p15:guide id="11" pos="6193">
          <p15:clr>
            <a:srgbClr val="C35EA4"/>
          </p15:clr>
        </p15:guide>
        <p15:guide id="12" pos="6333">
          <p15:clr>
            <a:srgbClr val="C35EA4"/>
          </p15:clr>
        </p15:guide>
        <p15:guide id="16" pos="269">
          <p15:clr>
            <a:srgbClr val="F26B43"/>
          </p15:clr>
        </p15:guide>
        <p15:guide id="17" pos="7409">
          <p15:clr>
            <a:srgbClr val="F26B43"/>
          </p15:clr>
        </p15:guide>
        <p15:guide id="18" orient="horz" pos="743">
          <p15:clr>
            <a:srgbClr val="5ACBF0"/>
          </p15:clr>
        </p15:guide>
        <p15:guide id="19" orient="horz" pos="1345">
          <p15:clr>
            <a:srgbClr val="5ACBF0"/>
          </p15:clr>
        </p15:guide>
        <p15:guide id="20" orient="horz" pos="600">
          <p15:clr>
            <a:srgbClr val="5ACBF0"/>
          </p15:clr>
        </p15:guide>
        <p15:guide id="21" orient="horz" pos="1485">
          <p15:clr>
            <a:srgbClr val="5ACBF0"/>
          </p15:clr>
        </p15:guide>
        <p15:guide id="22" orient="horz" pos="2085">
          <p15:clr>
            <a:srgbClr val="5ACBF0"/>
          </p15:clr>
        </p15:guide>
        <p15:guide id="23" orient="horz" pos="2231">
          <p15:clr>
            <a:srgbClr val="5ACBF0"/>
          </p15:clr>
        </p15:guide>
        <p15:guide id="25" orient="horz" pos="275">
          <p15:clr>
            <a:srgbClr val="F26B43"/>
          </p15:clr>
        </p15:guide>
        <p15:guide id="26" orient="horz" pos="4046">
          <p15:clr>
            <a:srgbClr val="F26B43"/>
          </p15:clr>
        </p15:guide>
        <p15:guide id="27" orient="horz" pos="2833">
          <p15:clr>
            <a:srgbClr val="5ACBF0"/>
          </p15:clr>
        </p15:guide>
        <p15:guide id="28" orient="horz" pos="2973">
          <p15:clr>
            <a:srgbClr val="5ACBF0"/>
          </p15:clr>
        </p15:guide>
        <p15:guide id="29" orient="horz" pos="3577">
          <p15:clr>
            <a:srgbClr val="5ACBF0"/>
          </p15:clr>
        </p15:guide>
        <p15:guide id="30" orient="horz" pos="3718">
          <p15:clr>
            <a:srgbClr val="5ACBF0"/>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5994" y="556381"/>
            <a:ext cx="11303917" cy="813819"/>
          </a:xfrm>
          <a:prstGeom prst="rect">
            <a:avLst/>
          </a:prstGeom>
        </p:spPr>
        <p:txBody>
          <a:bodyPr vert="horz" wrap="square" lIns="0" tIns="91440" rIns="146304" bIns="91440" rtlCol="0" anchor="t">
            <a:noAutofit/>
          </a:bodyPr>
          <a:lstStyle/>
          <a:p>
            <a:r>
              <a:rPr lang="en-US"/>
              <a:t>Heading Segoe UI </a:t>
            </a:r>
            <a:r>
              <a:rPr lang="en-US" err="1"/>
              <a:t>Semibold</a:t>
            </a:r>
            <a:r>
              <a:rPr lang="en-US"/>
              <a:t> 28/32</a:t>
            </a:r>
          </a:p>
        </p:txBody>
      </p:sp>
      <p:sp>
        <p:nvSpPr>
          <p:cNvPr id="4" name="Text Placeholder 3"/>
          <p:cNvSpPr>
            <a:spLocks noGrp="1"/>
          </p:cNvSpPr>
          <p:nvPr>
            <p:ph type="body" idx="1"/>
          </p:nvPr>
        </p:nvSpPr>
        <p:spPr>
          <a:xfrm>
            <a:off x="455994" y="1817560"/>
            <a:ext cx="11231768" cy="2021853"/>
          </a:xfrm>
          <a:prstGeom prst="rect">
            <a:avLst/>
          </a:prstGeom>
        </p:spPr>
        <p:txBody>
          <a:bodyPr vert="horz" wrap="square" lIns="0" tIns="91440" rIns="146304" bIns="91440" rtlCol="0">
            <a:spAutoFit/>
          </a:bodyPr>
          <a:lstStyle/>
          <a:p>
            <a:pPr lvl="1"/>
            <a:r>
              <a:rPr lang="en-US"/>
              <a:t>Large: subhead Segoe UI Regular 20/24</a:t>
            </a:r>
          </a:p>
          <a:p>
            <a:pPr lvl="1"/>
            <a:endParaRPr lang="en-US"/>
          </a:p>
          <a:p>
            <a:pPr lvl="2"/>
            <a:r>
              <a:rPr lang="en-US"/>
              <a:t>Medium: paragraph heading Segoe UI </a:t>
            </a:r>
            <a:r>
              <a:rPr lang="en-US" err="1"/>
              <a:t>Semibold</a:t>
            </a:r>
            <a:r>
              <a:rPr lang="en-US"/>
              <a:t> 14/18</a:t>
            </a:r>
          </a:p>
          <a:p>
            <a:pPr lvl="3"/>
            <a:r>
              <a:rPr lang="en-US"/>
              <a:t>Medium: paragraph body copy Segoe UI Regular 14/18</a:t>
            </a:r>
          </a:p>
          <a:p>
            <a:pPr lvl="3"/>
            <a:endParaRPr lang="en-US"/>
          </a:p>
          <a:p>
            <a:pPr lvl="4"/>
            <a:r>
              <a:rPr lang="en-US"/>
              <a:t>Small: caption heading Segoe UI Bold 10/12</a:t>
            </a:r>
          </a:p>
          <a:p>
            <a:pPr lvl="6"/>
            <a:r>
              <a:rPr lang="en-US"/>
              <a:t>Small: caption body copy Segoe UI Regular 10/12</a:t>
            </a:r>
          </a:p>
          <a:p>
            <a:pPr lvl="6"/>
            <a:endParaRPr lang="en-US"/>
          </a:p>
          <a:p>
            <a:pPr lvl="6"/>
            <a:endParaRPr lang="en-US"/>
          </a:p>
        </p:txBody>
      </p:sp>
      <p:pic>
        <p:nvPicPr>
          <p:cNvPr id="7" name="Picture 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5400000">
            <a:off x="9432277" y="2842059"/>
            <a:ext cx="6843271" cy="1164777"/>
          </a:xfrm>
          <a:prstGeom prst="rect">
            <a:avLst/>
          </a:prstGeom>
        </p:spPr>
      </p:pic>
    </p:spTree>
    <p:extLst>
      <p:ext uri="{BB962C8B-B14F-4D97-AF65-F5344CB8AC3E}">
        <p14:creationId xmlns:p14="http://schemas.microsoft.com/office/powerpoint/2010/main" val="3370016503"/>
      </p:ext>
    </p:extLst>
  </p:cSld>
  <p:clrMap bg1="lt1" tx1="dk1" bg2="lt2" tx2="dk2" accent1="accent1" accent2="accent2" accent3="accent3" accent4="accent4" accent5="accent5" accent6="accent6" hlink="hlink" folHlink="folHlink"/>
  <p:sldLayoutIdLst>
    <p:sldLayoutId id="2147484157" r:id="rId1"/>
  </p:sldLayoutIdLst>
  <p:transition>
    <p:fade/>
  </p:transition>
  <p:hf hdr="0" dt="0"/>
  <p:txStyles>
    <p:titleStyle>
      <a:lvl1pPr algn="l" defTabSz="914367" rtl="0" eaLnBrk="1" latinLnBrk="0" hangingPunct="1">
        <a:lnSpc>
          <a:spcPct val="90000"/>
        </a:lnSpc>
        <a:spcBef>
          <a:spcPct val="0"/>
        </a:spcBef>
        <a:buNone/>
        <a:defRPr lang="en-US" sz="2745" b="0" kern="1200" cap="none" spc="-49" baseline="0" dirty="0" smtClean="0">
          <a:ln w="3175">
            <a:noFill/>
          </a:ln>
          <a:solidFill>
            <a:srgbClr val="000000"/>
          </a:solidFill>
          <a:effectLst/>
          <a:latin typeface="+mj-lt"/>
          <a:ea typeface="+mn-ea"/>
          <a:cs typeface="Segoe UI" pitchFamily="34" charset="0"/>
        </a:defRPr>
      </a:lvl1pPr>
    </p:titleStyle>
    <p:bodyStyle>
      <a:lvl1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2353" kern="1200" spc="-49" baseline="0">
          <a:solidFill>
            <a:srgbClr val="000000"/>
          </a:solidFill>
          <a:latin typeface="+mj-lt"/>
          <a:ea typeface="+mn-ea"/>
          <a:cs typeface="+mn-cs"/>
        </a:defRPr>
      </a:lvl1pPr>
      <a:lvl2pPr marL="0" marR="0" indent="0" algn="l" defTabSz="914367" rtl="0" eaLnBrk="1" fontAlgn="auto" latinLnBrk="0" hangingPunct="1">
        <a:lnSpc>
          <a:spcPct val="100000"/>
        </a:lnSpc>
        <a:spcBef>
          <a:spcPts val="0"/>
        </a:spcBef>
        <a:spcAft>
          <a:spcPts val="0"/>
        </a:spcAft>
        <a:buClrTx/>
        <a:buSzPct val="90000"/>
        <a:buFontTx/>
        <a:buNone/>
        <a:tabLst/>
        <a:defRPr sz="1961" kern="1200" spc="0" baseline="0">
          <a:solidFill>
            <a:srgbClr val="000000"/>
          </a:solidFill>
          <a:latin typeface="+mn-lt"/>
          <a:ea typeface="+mn-ea"/>
          <a:cs typeface="+mn-cs"/>
        </a:defRPr>
      </a:lvl2pPr>
      <a:lvl3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1372" kern="1200" spc="0" baseline="0">
          <a:solidFill>
            <a:schemeClr val="tx2"/>
          </a:solidFill>
          <a:latin typeface="+mj-lt"/>
          <a:ea typeface="+mn-ea"/>
          <a:cs typeface="+mn-cs"/>
        </a:defRPr>
      </a:lvl3pPr>
      <a:lvl4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1372" kern="1200" spc="0" baseline="0">
          <a:solidFill>
            <a:srgbClr val="000000"/>
          </a:solidFill>
          <a:latin typeface="+mn-lt"/>
          <a:ea typeface="+mn-ea"/>
          <a:cs typeface="+mn-cs"/>
        </a:defRPr>
      </a:lvl4pPr>
      <a:lvl5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980" b="1" kern="1200" spc="0" baseline="0">
          <a:solidFill>
            <a:srgbClr val="000000"/>
          </a:solidFill>
          <a:latin typeface="+mn-lt"/>
          <a:ea typeface="+mn-ea"/>
          <a:cs typeface="+mn-cs"/>
        </a:defRPr>
      </a:lvl5pPr>
      <a:lvl6pPr marL="2285916" indent="0" algn="l" defTabSz="914367" rtl="0" eaLnBrk="1" latinLnBrk="0" hangingPunct="1">
        <a:spcBef>
          <a:spcPct val="20000"/>
        </a:spcBef>
        <a:buFont typeface="Arial" pitchFamily="34" charset="0"/>
        <a:buNone/>
        <a:defRPr sz="1961" kern="1200">
          <a:solidFill>
            <a:schemeClr val="tx1"/>
          </a:solidFill>
          <a:latin typeface="+mn-lt"/>
          <a:ea typeface="+mn-ea"/>
          <a:cs typeface="+mn-cs"/>
        </a:defRPr>
      </a:lvl6pPr>
      <a:lvl7pPr marL="0" indent="0" algn="l" defTabSz="914367" rtl="0" eaLnBrk="1" latinLnBrk="0" hangingPunct="1">
        <a:lnSpc>
          <a:spcPct val="100000"/>
        </a:lnSpc>
        <a:spcBef>
          <a:spcPts val="0"/>
        </a:spcBef>
        <a:spcAft>
          <a:spcPts val="0"/>
        </a:spcAft>
        <a:buFont typeface="Arial" pitchFamily="34" charset="0"/>
        <a:buNone/>
        <a:defRPr sz="980" kern="1200">
          <a:solidFill>
            <a:srgbClr val="000000"/>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p:bodyStyle>
    <p:otherStyle>
      <a:defPPr>
        <a:defRPr lang="en-US"/>
      </a:defPPr>
      <a:lvl1pPr marL="0" algn="l" defTabSz="914367" rtl="0" eaLnBrk="1" latinLnBrk="0" hangingPunct="1">
        <a:defRPr sz="1765" kern="1200">
          <a:solidFill>
            <a:schemeClr val="tx1"/>
          </a:solidFill>
          <a:latin typeface="+mn-lt"/>
          <a:ea typeface="+mn-ea"/>
          <a:cs typeface="+mn-cs"/>
        </a:defRPr>
      </a:lvl1pPr>
      <a:lvl2pPr marL="457183" algn="l" defTabSz="914367" rtl="0" eaLnBrk="1" latinLnBrk="0" hangingPunct="1">
        <a:defRPr sz="1765" kern="1200">
          <a:solidFill>
            <a:schemeClr val="tx1"/>
          </a:solidFill>
          <a:latin typeface="+mn-lt"/>
          <a:ea typeface="+mn-ea"/>
          <a:cs typeface="+mn-cs"/>
        </a:defRPr>
      </a:lvl2pPr>
      <a:lvl3pPr marL="914367" algn="l" defTabSz="914367" rtl="0" eaLnBrk="1" latinLnBrk="0" hangingPunct="1">
        <a:defRPr sz="1765" kern="1200">
          <a:solidFill>
            <a:schemeClr val="tx1"/>
          </a:solidFill>
          <a:latin typeface="+mn-lt"/>
          <a:ea typeface="+mn-ea"/>
          <a:cs typeface="+mn-cs"/>
        </a:defRPr>
      </a:lvl3pPr>
      <a:lvl4pPr marL="1371550" algn="l" defTabSz="914367" rtl="0" eaLnBrk="1" latinLnBrk="0" hangingPunct="1">
        <a:defRPr sz="1765" kern="1200">
          <a:solidFill>
            <a:schemeClr val="tx1"/>
          </a:solidFill>
          <a:latin typeface="+mn-lt"/>
          <a:ea typeface="+mn-ea"/>
          <a:cs typeface="+mn-cs"/>
        </a:defRPr>
      </a:lvl4pPr>
      <a:lvl5pPr marL="1828734" algn="l" defTabSz="914367" rtl="0" eaLnBrk="1" latinLnBrk="0" hangingPunct="1">
        <a:defRPr sz="1765" kern="1200">
          <a:solidFill>
            <a:schemeClr val="tx1"/>
          </a:solidFill>
          <a:latin typeface="+mn-lt"/>
          <a:ea typeface="+mn-ea"/>
          <a:cs typeface="+mn-cs"/>
        </a:defRPr>
      </a:lvl5pPr>
      <a:lvl6pPr marL="2285918" algn="l" defTabSz="914367" rtl="0" eaLnBrk="1" latinLnBrk="0" hangingPunct="1">
        <a:defRPr sz="1765" kern="1200">
          <a:solidFill>
            <a:schemeClr val="tx1"/>
          </a:solidFill>
          <a:latin typeface="+mn-lt"/>
          <a:ea typeface="+mn-ea"/>
          <a:cs typeface="+mn-cs"/>
        </a:defRPr>
      </a:lvl6pPr>
      <a:lvl7pPr marL="2743101" algn="l" defTabSz="914367" rtl="0" eaLnBrk="1" latinLnBrk="0" hangingPunct="1">
        <a:defRPr sz="1765" kern="1200">
          <a:solidFill>
            <a:schemeClr val="tx1"/>
          </a:solidFill>
          <a:latin typeface="+mn-lt"/>
          <a:ea typeface="+mn-ea"/>
          <a:cs typeface="+mn-cs"/>
        </a:defRPr>
      </a:lvl7pPr>
      <a:lvl8pPr marL="3200284" algn="l" defTabSz="914367" rtl="0" eaLnBrk="1" latinLnBrk="0" hangingPunct="1">
        <a:defRPr sz="1765" kern="1200">
          <a:solidFill>
            <a:schemeClr val="tx1"/>
          </a:solidFill>
          <a:latin typeface="+mn-lt"/>
          <a:ea typeface="+mn-ea"/>
          <a:cs typeface="+mn-cs"/>
        </a:defRPr>
      </a:lvl8pPr>
      <a:lvl9pPr marL="3657469" algn="l" defTabSz="914367" rtl="0" eaLnBrk="1" latinLnBrk="0" hangingPunct="1">
        <a:defRPr sz="1765" kern="1200">
          <a:solidFill>
            <a:schemeClr val="tx1"/>
          </a:solidFill>
          <a:latin typeface="+mn-lt"/>
          <a:ea typeface="+mn-ea"/>
          <a:cs typeface="+mn-cs"/>
        </a:defRPr>
      </a:lvl9pPr>
    </p:otherStyle>
  </p:txStyles>
  <p:extLst>
    <p:ext uri="{27BBF7A9-308A-43DC-89C8-2F10F3537804}">
      <p15:sldGuideLst xmlns:p15="http://schemas.microsoft.com/office/powerpoint/2012/main">
        <p15:guide id="31" pos="1349">
          <p15:clr>
            <a:srgbClr val="C35EA4"/>
          </p15:clr>
        </p15:guide>
        <p15:guide id="32" pos="1528">
          <p15:clr>
            <a:srgbClr val="C35EA4"/>
          </p15:clr>
        </p15:guide>
        <p15:guide id="33" pos="2621">
          <p15:clr>
            <a:srgbClr val="C35EA4"/>
          </p15:clr>
        </p15:guide>
        <p15:guide id="34" pos="2765">
          <p15:clr>
            <a:srgbClr val="C35EA4"/>
          </p15:clr>
        </p15:guide>
        <p15:guide id="35" pos="3854">
          <p15:clr>
            <a:srgbClr val="C35EA4"/>
          </p15:clr>
        </p15:guide>
        <p15:guide id="36" pos="4003">
          <p15:clr>
            <a:srgbClr val="C35EA4"/>
          </p15:clr>
        </p15:guide>
        <p15:guide id="37" pos="5083">
          <p15:clr>
            <a:srgbClr val="C35EA4"/>
          </p15:clr>
        </p15:guide>
        <p15:guide id="38" pos="5230">
          <p15:clr>
            <a:srgbClr val="C35EA4"/>
          </p15:clr>
        </p15:guide>
        <p15:guide id="39" pos="6323">
          <p15:clr>
            <a:srgbClr val="C35EA4"/>
          </p15:clr>
        </p15:guide>
        <p15:guide id="40" pos="6469">
          <p15:clr>
            <a:srgbClr val="C35EA4"/>
          </p15:clr>
        </p15:guide>
        <p15:guide id="41" pos="293">
          <p15:clr>
            <a:srgbClr val="F26B43"/>
          </p15:clr>
        </p15:guide>
        <p15:guide id="42" pos="7565">
          <p15:clr>
            <a:srgbClr val="F26B43"/>
          </p15:clr>
        </p15:guide>
        <p15:guide id="43" orient="horz" pos="751">
          <p15:clr>
            <a:srgbClr val="5ACBF0"/>
          </p15:clr>
        </p15:guide>
        <p15:guide id="44" orient="horz" pos="1387">
          <p15:clr>
            <a:srgbClr val="5ACBF0"/>
          </p15:clr>
        </p15:guide>
        <p15:guide id="45" orient="horz" pos="605">
          <p15:clr>
            <a:srgbClr val="5ACBF0"/>
          </p15:clr>
        </p15:guide>
        <p15:guide id="46" orient="horz" pos="1514">
          <p15:clr>
            <a:srgbClr val="5ACBF0"/>
          </p15:clr>
        </p15:guide>
        <p15:guide id="47" orient="horz" pos="2130">
          <p15:clr>
            <a:srgbClr val="5ACBF0"/>
          </p15:clr>
        </p15:guide>
        <p15:guide id="48" orient="horz" pos="2299">
          <p15:clr>
            <a:srgbClr val="5ACBF0"/>
          </p15:clr>
        </p15:guide>
        <p15:guide id="49" orient="horz" pos="283">
          <p15:clr>
            <a:srgbClr val="F26B43"/>
          </p15:clr>
        </p15:guide>
        <p15:guide id="50" orient="horz" pos="4123">
          <p15:clr>
            <a:srgbClr val="F26B43"/>
          </p15:clr>
        </p15:guide>
        <p15:guide id="51" orient="horz" pos="2891">
          <p15:clr>
            <a:srgbClr val="5ACBF0"/>
          </p15:clr>
        </p15:guide>
        <p15:guide id="52" orient="horz" pos="3019">
          <p15:clr>
            <a:srgbClr val="5ACBF0"/>
          </p15:clr>
        </p15:guide>
        <p15:guide id="53" orient="horz" pos="3643">
          <p15:clr>
            <a:srgbClr val="5ACBF0"/>
          </p15:clr>
        </p15:guide>
        <p15:guide id="54" orient="horz" pos="3763">
          <p15:clr>
            <a:srgbClr val="5ACBF0"/>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userDrawn="1">
            <p:ph type="title"/>
          </p:nvPr>
        </p:nvSpPr>
        <p:spPr>
          <a:xfrm>
            <a:off x="588263" y="457200"/>
            <a:ext cx="11018520" cy="553998"/>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3"/>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5" name="Graphic 4">
            <a:extLst>
              <a:ext uri="{FF2B5EF4-FFF2-40B4-BE49-F238E27FC236}">
                <a16:creationId xmlns:a16="http://schemas.microsoft.com/office/drawing/2014/main" id="{CB810FFD-0DD4-4651-AF50-633AE9439F0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9494791" y="2855691"/>
            <a:ext cx="6858001" cy="1146617"/>
          </a:xfrm>
          <a:prstGeom prst="rect">
            <a:avLst/>
          </a:prstGeom>
        </p:spPr>
      </p:pic>
    </p:spTree>
    <p:extLst>
      <p:ext uri="{BB962C8B-B14F-4D97-AF65-F5344CB8AC3E}">
        <p14:creationId xmlns:p14="http://schemas.microsoft.com/office/powerpoint/2010/main" val="3485238420"/>
      </p:ext>
    </p:extLst>
  </p:cSld>
  <p:clrMap bg1="lt1" tx1="dk1" bg2="lt2" tx2="dk2" accent1="accent1" accent2="accent2" accent3="accent3" accent4="accent4" accent5="accent5" accent6="accent6" hlink="hlink" folHlink="folHlink"/>
  <p:sldLayoutIdLst>
    <p:sldLayoutId id="2147484180" r:id="rId1"/>
    <p:sldLayoutId id="2147484594" r:id="rId2"/>
  </p:sldLayoutIdLst>
  <p:transition>
    <p:fade/>
  </p:transition>
  <p:hf sldNum="0" hdr="0" ftr="0" dt="0"/>
  <p:txStyles>
    <p:titleStyle>
      <a:lvl1pPr algn="l" defTabSz="932742" rtl="0" eaLnBrk="1" latinLnBrk="0" hangingPunct="1">
        <a:lnSpc>
          <a:spcPct val="100000"/>
        </a:lnSpc>
        <a:spcBef>
          <a:spcPct val="0"/>
        </a:spcBef>
        <a:buNone/>
        <a:defRPr lang="en-US" sz="3600" b="0" kern="1200" cap="none" spc="-50" baseline="0" dirty="0" smtClean="0">
          <a:ln w="3175">
            <a:noFill/>
          </a:ln>
          <a:gradFill>
            <a:gsLst>
              <a:gs pos="82000">
                <a:schemeClr val="tx1"/>
              </a:gs>
              <a:gs pos="0">
                <a:schemeClr val="tx1"/>
              </a:gs>
            </a:gsLst>
            <a:lin ang="2700000" scaled="1"/>
          </a:gradFill>
          <a:effectLst/>
          <a:latin typeface="+mj-lt"/>
          <a:ea typeface="+mn-ea"/>
          <a:cs typeface="Segoe UI" pitchFamily="34" charset="0"/>
        </a:defRPr>
      </a:lvl1pPr>
    </p:titleStyle>
    <p:body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82000">
                <a:schemeClr val="tx1"/>
              </a:gs>
              <a:gs pos="0">
                <a:schemeClr val="tx1"/>
              </a:gs>
            </a:gsLst>
            <a:lin ang="2700000" scaled="1"/>
          </a:gra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82000">
                <a:schemeClr val="tx1"/>
              </a:gs>
              <a:gs pos="0">
                <a:schemeClr val="tx1"/>
              </a:gs>
            </a:gsLst>
            <a:lin ang="2700000" scaled="1"/>
          </a:gra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82000">
                <a:schemeClr val="tx1"/>
              </a:gs>
              <a:gs pos="0">
                <a:schemeClr val="tx1"/>
              </a:gs>
            </a:gsLst>
            <a:lin ang="2700000" scaled="1"/>
          </a:gra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82000">
                <a:schemeClr val="tx1"/>
              </a:gs>
              <a:gs pos="0">
                <a:schemeClr val="tx1"/>
              </a:gs>
            </a:gsLst>
            <a:lin ang="2700000" scaled="1"/>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82000">
                <a:schemeClr val="tx1"/>
              </a:gs>
              <a:gs pos="0">
                <a:schemeClr val="tx1"/>
              </a:gs>
            </a:gsLst>
            <a:lin ang="2700000" scaled="1"/>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xml"/><Relationship Id="rId1" Type="http://schemas.openxmlformats.org/officeDocument/2006/relationships/slideLayout" Target="../slideLayouts/slideLayout19.xml"/><Relationship Id="rId6" Type="http://schemas.openxmlformats.org/officeDocument/2006/relationships/image" Target="../media/image45.emf"/><Relationship Id="rId5" Type="http://schemas.openxmlformats.org/officeDocument/2006/relationships/image" Target="../media/image44.svg"/><Relationship Id="rId4" Type="http://schemas.openxmlformats.org/officeDocument/2006/relationships/image" Target="../media/image43.png"/></Relationships>
</file>

<file path=ppt/slides/_rels/slide10.xml.rels><?xml version="1.0" encoding="UTF-8" standalone="yes"?>
<Relationships xmlns="http://schemas.openxmlformats.org/package/2006/relationships"><Relationship Id="rId3" Type="http://schemas.openxmlformats.org/officeDocument/2006/relationships/hyperlink" Target="https://www.nist.gov/cyberframework" TargetMode="External"/><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8" Type="http://schemas.openxmlformats.org/officeDocument/2006/relationships/image" Target="../media/image91.svg"/><Relationship Id="rId3" Type="http://schemas.openxmlformats.org/officeDocument/2006/relationships/image" Target="../media/image86.png"/><Relationship Id="rId7" Type="http://schemas.openxmlformats.org/officeDocument/2006/relationships/image" Target="../media/image90.png"/><Relationship Id="rId2" Type="http://schemas.openxmlformats.org/officeDocument/2006/relationships/notesSlide" Target="../notesSlides/notesSlide12.xml"/><Relationship Id="rId1" Type="http://schemas.openxmlformats.org/officeDocument/2006/relationships/slideLayout" Target="../slideLayouts/slideLayout22.xml"/><Relationship Id="rId6" Type="http://schemas.openxmlformats.org/officeDocument/2006/relationships/image" Target="../media/image89.svg"/><Relationship Id="rId5" Type="http://schemas.openxmlformats.org/officeDocument/2006/relationships/image" Target="../media/image88.png"/><Relationship Id="rId4" Type="http://schemas.openxmlformats.org/officeDocument/2006/relationships/image" Target="../media/image87.png"/></Relationships>
</file>

<file path=ppt/slides/_rels/slide13.xml.rels><?xml version="1.0" encoding="UTF-8" standalone="yes"?>
<Relationships xmlns="http://schemas.openxmlformats.org/package/2006/relationships"><Relationship Id="rId8" Type="http://schemas.openxmlformats.org/officeDocument/2006/relationships/image" Target="../media/image91.svg"/><Relationship Id="rId3" Type="http://schemas.openxmlformats.org/officeDocument/2006/relationships/image" Target="../media/image92.png"/><Relationship Id="rId7" Type="http://schemas.openxmlformats.org/officeDocument/2006/relationships/image" Target="../media/image90.png"/><Relationship Id="rId2" Type="http://schemas.openxmlformats.org/officeDocument/2006/relationships/notesSlide" Target="../notesSlides/notesSlide13.xml"/><Relationship Id="rId1" Type="http://schemas.openxmlformats.org/officeDocument/2006/relationships/slideLayout" Target="../slideLayouts/slideLayout22.xml"/><Relationship Id="rId6" Type="http://schemas.openxmlformats.org/officeDocument/2006/relationships/image" Target="../media/image89.svg"/><Relationship Id="rId5" Type="http://schemas.openxmlformats.org/officeDocument/2006/relationships/image" Target="../media/image88.png"/><Relationship Id="rId10" Type="http://schemas.openxmlformats.org/officeDocument/2006/relationships/image" Target="../media/image95.svg"/><Relationship Id="rId4" Type="http://schemas.openxmlformats.org/officeDocument/2006/relationships/image" Target="../media/image93.png"/><Relationship Id="rId9" Type="http://schemas.openxmlformats.org/officeDocument/2006/relationships/image" Target="../media/image94.png"/></Relationships>
</file>

<file path=ppt/slides/_rels/slide14.xml.rels><?xml version="1.0" encoding="UTF-8" standalone="yes"?>
<Relationships xmlns="http://schemas.openxmlformats.org/package/2006/relationships"><Relationship Id="rId8" Type="http://schemas.openxmlformats.org/officeDocument/2006/relationships/image" Target="../media/image101.png"/><Relationship Id="rId13" Type="http://schemas.openxmlformats.org/officeDocument/2006/relationships/image" Target="../media/image102.png"/><Relationship Id="rId18" Type="http://schemas.openxmlformats.org/officeDocument/2006/relationships/image" Target="../media/image107.svg"/><Relationship Id="rId3" Type="http://schemas.openxmlformats.org/officeDocument/2006/relationships/image" Target="../media/image96.png"/><Relationship Id="rId7" Type="http://schemas.openxmlformats.org/officeDocument/2006/relationships/image" Target="../media/image100.png"/><Relationship Id="rId12" Type="http://schemas.openxmlformats.org/officeDocument/2006/relationships/image" Target="../media/image91.svg"/><Relationship Id="rId17" Type="http://schemas.openxmlformats.org/officeDocument/2006/relationships/image" Target="../media/image106.png"/><Relationship Id="rId2" Type="http://schemas.openxmlformats.org/officeDocument/2006/relationships/notesSlide" Target="../notesSlides/notesSlide14.xml"/><Relationship Id="rId16" Type="http://schemas.openxmlformats.org/officeDocument/2006/relationships/image" Target="../media/image105.svg"/><Relationship Id="rId1" Type="http://schemas.openxmlformats.org/officeDocument/2006/relationships/slideLayout" Target="../slideLayouts/slideLayout22.xml"/><Relationship Id="rId6" Type="http://schemas.openxmlformats.org/officeDocument/2006/relationships/image" Target="../media/image99.png"/><Relationship Id="rId11" Type="http://schemas.openxmlformats.org/officeDocument/2006/relationships/image" Target="../media/image90.png"/><Relationship Id="rId5" Type="http://schemas.openxmlformats.org/officeDocument/2006/relationships/image" Target="../media/image98.png"/><Relationship Id="rId15" Type="http://schemas.openxmlformats.org/officeDocument/2006/relationships/image" Target="../media/image104.png"/><Relationship Id="rId10" Type="http://schemas.openxmlformats.org/officeDocument/2006/relationships/image" Target="../media/image89.svg"/><Relationship Id="rId19" Type="http://schemas.openxmlformats.org/officeDocument/2006/relationships/image" Target="../media/image108.png"/><Relationship Id="rId4" Type="http://schemas.openxmlformats.org/officeDocument/2006/relationships/image" Target="../media/image97.png"/><Relationship Id="rId9" Type="http://schemas.openxmlformats.org/officeDocument/2006/relationships/image" Target="../media/image88.png"/><Relationship Id="rId14" Type="http://schemas.openxmlformats.org/officeDocument/2006/relationships/image" Target="../media/image103.svg"/></Relationships>
</file>

<file path=ppt/slides/_rels/slide15.xml.rels><?xml version="1.0" encoding="UTF-8" standalone="yes"?>
<Relationships xmlns="http://schemas.openxmlformats.org/package/2006/relationships"><Relationship Id="rId8" Type="http://schemas.openxmlformats.org/officeDocument/2006/relationships/image" Target="../media/image114.svg"/><Relationship Id="rId13" Type="http://schemas.openxmlformats.org/officeDocument/2006/relationships/image" Target="../media/image119.png"/><Relationship Id="rId18" Type="http://schemas.openxmlformats.org/officeDocument/2006/relationships/image" Target="../media/image124.svg"/><Relationship Id="rId3" Type="http://schemas.openxmlformats.org/officeDocument/2006/relationships/image" Target="../media/image109.png"/><Relationship Id="rId21" Type="http://schemas.openxmlformats.org/officeDocument/2006/relationships/image" Target="../media/image127.png"/><Relationship Id="rId7" Type="http://schemas.openxmlformats.org/officeDocument/2006/relationships/image" Target="../media/image113.png"/><Relationship Id="rId12" Type="http://schemas.openxmlformats.org/officeDocument/2006/relationships/image" Target="../media/image118.svg"/><Relationship Id="rId17" Type="http://schemas.openxmlformats.org/officeDocument/2006/relationships/image" Target="../media/image123.png"/><Relationship Id="rId2" Type="http://schemas.openxmlformats.org/officeDocument/2006/relationships/notesSlide" Target="../notesSlides/notesSlide15.xml"/><Relationship Id="rId16" Type="http://schemas.openxmlformats.org/officeDocument/2006/relationships/image" Target="../media/image122.svg"/><Relationship Id="rId20" Type="http://schemas.openxmlformats.org/officeDocument/2006/relationships/image" Target="../media/image126.svg"/><Relationship Id="rId1" Type="http://schemas.openxmlformats.org/officeDocument/2006/relationships/slideLayout" Target="../slideLayouts/slideLayout20.xml"/><Relationship Id="rId6" Type="http://schemas.openxmlformats.org/officeDocument/2006/relationships/image" Target="../media/image112.svg"/><Relationship Id="rId11" Type="http://schemas.openxmlformats.org/officeDocument/2006/relationships/image" Target="../media/image117.png"/><Relationship Id="rId5" Type="http://schemas.openxmlformats.org/officeDocument/2006/relationships/image" Target="../media/image111.png"/><Relationship Id="rId15" Type="http://schemas.openxmlformats.org/officeDocument/2006/relationships/image" Target="../media/image121.png"/><Relationship Id="rId10" Type="http://schemas.openxmlformats.org/officeDocument/2006/relationships/image" Target="../media/image116.svg"/><Relationship Id="rId19" Type="http://schemas.openxmlformats.org/officeDocument/2006/relationships/image" Target="../media/image125.png"/><Relationship Id="rId4" Type="http://schemas.openxmlformats.org/officeDocument/2006/relationships/image" Target="../media/image110.svg"/><Relationship Id="rId9" Type="http://schemas.openxmlformats.org/officeDocument/2006/relationships/image" Target="../media/image115.png"/><Relationship Id="rId14" Type="http://schemas.openxmlformats.org/officeDocument/2006/relationships/image" Target="../media/image120.svg"/><Relationship Id="rId22" Type="http://schemas.openxmlformats.org/officeDocument/2006/relationships/image" Target="../media/image128.svg"/></Relationships>
</file>

<file path=ppt/slides/_rels/slide16.xml.rels><?xml version="1.0" encoding="UTF-8" standalone="yes"?>
<Relationships xmlns="http://schemas.openxmlformats.org/package/2006/relationships"><Relationship Id="rId3" Type="http://schemas.openxmlformats.org/officeDocument/2006/relationships/hyperlink" Target="https://aka.ms/spa" TargetMode="External"/><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8" Type="http://schemas.openxmlformats.org/officeDocument/2006/relationships/image" Target="../media/image1330.png"/><Relationship Id="rId13" Type="http://schemas.openxmlformats.org/officeDocument/2006/relationships/image" Target="../media/image136.png"/><Relationship Id="rId18" Type="http://schemas.openxmlformats.org/officeDocument/2006/relationships/image" Target="../media/image138.png"/><Relationship Id="rId3" Type="http://schemas.openxmlformats.org/officeDocument/2006/relationships/image" Target="../media/image129.png"/><Relationship Id="rId7" Type="http://schemas.openxmlformats.org/officeDocument/2006/relationships/image" Target="../media/image133.png"/><Relationship Id="rId12" Type="http://schemas.openxmlformats.org/officeDocument/2006/relationships/image" Target="../media/image1350.png"/><Relationship Id="rId17" Type="http://schemas.openxmlformats.org/officeDocument/2006/relationships/image" Target="../media/image1370.png"/><Relationship Id="rId2" Type="http://schemas.openxmlformats.org/officeDocument/2006/relationships/notesSlide" Target="../notesSlides/notesSlide17.xml"/><Relationship Id="rId16" Type="http://schemas.openxmlformats.org/officeDocument/2006/relationships/slide" Target="slide8.xml"/><Relationship Id="rId1" Type="http://schemas.openxmlformats.org/officeDocument/2006/relationships/slideLayout" Target="../slideLayouts/slideLayout20.xml"/><Relationship Id="rId6" Type="http://schemas.openxmlformats.org/officeDocument/2006/relationships/image" Target="../media/image132.svg"/><Relationship Id="rId11" Type="http://schemas.openxmlformats.org/officeDocument/2006/relationships/image" Target="../media/image135.png"/><Relationship Id="rId5" Type="http://schemas.openxmlformats.org/officeDocument/2006/relationships/image" Target="../media/image131.png"/><Relationship Id="rId15" Type="http://schemas.openxmlformats.org/officeDocument/2006/relationships/image" Target="../media/image137.png"/><Relationship Id="rId10" Type="http://schemas.openxmlformats.org/officeDocument/2006/relationships/image" Target="../media/image1340.png"/><Relationship Id="rId19" Type="http://schemas.openxmlformats.org/officeDocument/2006/relationships/image" Target="../media/image1380.png"/><Relationship Id="rId4" Type="http://schemas.openxmlformats.org/officeDocument/2006/relationships/image" Target="../media/image130.svg"/><Relationship Id="rId9" Type="http://schemas.openxmlformats.org/officeDocument/2006/relationships/image" Target="../media/image134.png"/><Relationship Id="rId14" Type="http://schemas.openxmlformats.org/officeDocument/2006/relationships/image" Target="../media/image1360.png"/></Relationships>
</file>

<file path=ppt/slides/_rels/slide18.xml.rels><?xml version="1.0" encoding="UTF-8" standalone="yes"?>
<Relationships xmlns="http://schemas.openxmlformats.org/package/2006/relationships"><Relationship Id="rId8" Type="http://schemas.openxmlformats.org/officeDocument/2006/relationships/image" Target="../media/image1400.png"/><Relationship Id="rId3" Type="http://schemas.openxmlformats.org/officeDocument/2006/relationships/image" Target="../media/image139.png"/><Relationship Id="rId7" Type="http://schemas.openxmlformats.org/officeDocument/2006/relationships/slide" Target="slide19.xml"/><Relationship Id="rId2" Type="http://schemas.openxmlformats.org/officeDocument/2006/relationships/notesSlide" Target="../notesSlides/notesSlide18.xml"/><Relationship Id="rId1" Type="http://schemas.openxmlformats.org/officeDocument/2006/relationships/slideLayout" Target="../slideLayouts/slideLayout22.xml"/><Relationship Id="rId6" Type="http://schemas.openxmlformats.org/officeDocument/2006/relationships/image" Target="../media/image140.png"/><Relationship Id="rId11" Type="http://schemas.openxmlformats.org/officeDocument/2006/relationships/image" Target="../media/image1410.png"/><Relationship Id="rId5" Type="http://schemas.openxmlformats.org/officeDocument/2006/relationships/image" Target="../media/image1390.png"/><Relationship Id="rId10" Type="http://schemas.openxmlformats.org/officeDocument/2006/relationships/slide" Target="slide21.xml"/><Relationship Id="rId4" Type="http://schemas.openxmlformats.org/officeDocument/2006/relationships/slide" Target="slide20.xml"/><Relationship Id="rId9" Type="http://schemas.openxmlformats.org/officeDocument/2006/relationships/image" Target="../media/image141.png"/></Relationships>
</file>

<file path=ppt/slides/_rels/slide19.xml.rels><?xml version="1.0" encoding="UTF-8" standalone="yes"?>
<Relationships xmlns="http://schemas.openxmlformats.org/package/2006/relationships"><Relationship Id="rId3" Type="http://schemas.openxmlformats.org/officeDocument/2006/relationships/hyperlink" Target="https://pubs.opengroup.org/security/zero-trust-commandments/" TargetMode="External"/><Relationship Id="rId2" Type="http://schemas.openxmlformats.org/officeDocument/2006/relationships/notesSlide" Target="../notesSlides/notesSlide19.xml"/><Relationship Id="rId1" Type="http://schemas.openxmlformats.org/officeDocument/2006/relationships/slideLayout" Target="../slideLayouts/slideLayout23.xml"/><Relationship Id="rId5" Type="http://schemas.openxmlformats.org/officeDocument/2006/relationships/image" Target="../media/image143.png"/><Relationship Id="rId4" Type="http://schemas.openxmlformats.org/officeDocument/2006/relationships/image" Target="../media/image142.tiff"/></Relationships>
</file>

<file path=ppt/slides/_rels/slide2.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notesSlide" Target="../notesSlides/notesSlide2.xml"/><Relationship Id="rId1" Type="http://schemas.openxmlformats.org/officeDocument/2006/relationships/slideLayout" Target="../slideLayouts/slideLayout6.xml"/><Relationship Id="rId4" Type="http://schemas.openxmlformats.org/officeDocument/2006/relationships/image" Target="../media/image42.jpeg"/></Relationships>
</file>

<file path=ppt/slides/_rels/slide20.xml.rels><?xml version="1.0" encoding="UTF-8" standalone="yes"?>
<Relationships xmlns="http://schemas.openxmlformats.org/package/2006/relationships"><Relationship Id="rId3" Type="http://schemas.openxmlformats.org/officeDocument/2006/relationships/hyperlink" Target="http://aka.ms/SecurityLaws" TargetMode="External"/><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3" Type="http://schemas.openxmlformats.org/officeDocument/2006/relationships/hyperlink" Target="http://aka.ms/SecurityLaws" TargetMode="External"/><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13" Type="http://schemas.openxmlformats.org/officeDocument/2006/relationships/slide" Target="slide49.xml"/><Relationship Id="rId18" Type="http://schemas.openxmlformats.org/officeDocument/2006/relationships/image" Target="../media/image148.png"/><Relationship Id="rId26" Type="http://schemas.openxmlformats.org/officeDocument/2006/relationships/image" Target="../media/image1500.png"/><Relationship Id="rId39" Type="http://schemas.openxmlformats.org/officeDocument/2006/relationships/image" Target="../media/image155.png"/><Relationship Id="rId21" Type="http://schemas.openxmlformats.org/officeDocument/2006/relationships/image" Target="../media/image149.png"/><Relationship Id="rId34" Type="http://schemas.openxmlformats.org/officeDocument/2006/relationships/slide" Target="slide46.xml"/><Relationship Id="rId42" Type="http://schemas.openxmlformats.org/officeDocument/2006/relationships/image" Target="../media/image156.png"/><Relationship Id="rId47" Type="http://schemas.openxmlformats.org/officeDocument/2006/relationships/image" Target="../media/image1570.png"/><Relationship Id="rId50" Type="http://schemas.openxmlformats.org/officeDocument/2006/relationships/image" Target="../media/image1580.png"/><Relationship Id="rId55" Type="http://schemas.openxmlformats.org/officeDocument/2006/relationships/slide" Target="slide60.xml"/><Relationship Id="rId7" Type="http://schemas.openxmlformats.org/officeDocument/2006/relationships/hyperlink" Target="https://aka.ms/MCRA-videos" TargetMode="External"/><Relationship Id="rId2" Type="http://schemas.openxmlformats.org/officeDocument/2006/relationships/notesSlide" Target="../notesSlides/notesSlide22.xml"/><Relationship Id="rId16" Type="http://schemas.openxmlformats.org/officeDocument/2006/relationships/slide" Target="slide62.xml"/><Relationship Id="rId29" Type="http://schemas.openxmlformats.org/officeDocument/2006/relationships/image" Target="../media/image1510.png"/><Relationship Id="rId11" Type="http://schemas.openxmlformats.org/officeDocument/2006/relationships/image" Target="../media/image1450.png"/><Relationship Id="rId24" Type="http://schemas.openxmlformats.org/officeDocument/2006/relationships/image" Target="../media/image150.png"/><Relationship Id="rId32" Type="http://schemas.openxmlformats.org/officeDocument/2006/relationships/image" Target="../media/image1520.png"/><Relationship Id="rId37" Type="http://schemas.openxmlformats.org/officeDocument/2006/relationships/slide" Target="slide48.xml"/><Relationship Id="rId40" Type="http://schemas.openxmlformats.org/officeDocument/2006/relationships/slide" Target="slide45.xml"/><Relationship Id="rId45" Type="http://schemas.openxmlformats.org/officeDocument/2006/relationships/image" Target="../media/image157.png"/><Relationship Id="rId53" Type="http://schemas.openxmlformats.org/officeDocument/2006/relationships/image" Target="../media/image1590.png"/><Relationship Id="rId58" Type="http://schemas.openxmlformats.org/officeDocument/2006/relationships/slide" Target="slide61.xml"/><Relationship Id="rId5" Type="http://schemas.openxmlformats.org/officeDocument/2006/relationships/image" Target="../media/image1440.png"/><Relationship Id="rId61" Type="http://schemas.openxmlformats.org/officeDocument/2006/relationships/slide" Target="slide86.xml"/><Relationship Id="rId19" Type="http://schemas.openxmlformats.org/officeDocument/2006/relationships/slide" Target="slide660.xml"/><Relationship Id="rId14" Type="http://schemas.openxmlformats.org/officeDocument/2006/relationships/image" Target="../media/image1460.png"/><Relationship Id="rId22" Type="http://schemas.openxmlformats.org/officeDocument/2006/relationships/slide" Target="slide80.xml"/><Relationship Id="rId27" Type="http://schemas.openxmlformats.org/officeDocument/2006/relationships/image" Target="../media/image151.png"/><Relationship Id="rId30" Type="http://schemas.openxmlformats.org/officeDocument/2006/relationships/image" Target="../media/image152.png"/><Relationship Id="rId35" Type="http://schemas.openxmlformats.org/officeDocument/2006/relationships/image" Target="../media/image1530.png"/><Relationship Id="rId43" Type="http://schemas.openxmlformats.org/officeDocument/2006/relationships/slide" Target="slide63.xml"/><Relationship Id="rId48" Type="http://schemas.openxmlformats.org/officeDocument/2006/relationships/image" Target="../media/image158.png"/><Relationship Id="rId56" Type="http://schemas.openxmlformats.org/officeDocument/2006/relationships/image" Target="../media/image1600.png"/><Relationship Id="rId8" Type="http://schemas.openxmlformats.org/officeDocument/2006/relationships/image" Target="../media/image67.png"/><Relationship Id="rId51" Type="http://schemas.openxmlformats.org/officeDocument/2006/relationships/image" Target="../media/image159.png"/><Relationship Id="rId3" Type="http://schemas.openxmlformats.org/officeDocument/2006/relationships/image" Target="../media/image144.png"/><Relationship Id="rId12" Type="http://schemas.openxmlformats.org/officeDocument/2006/relationships/image" Target="../media/image146.png"/><Relationship Id="rId17" Type="http://schemas.openxmlformats.org/officeDocument/2006/relationships/image" Target="../media/image1470.png"/><Relationship Id="rId25" Type="http://schemas.openxmlformats.org/officeDocument/2006/relationships/slide" Target="slide69.xml"/><Relationship Id="rId33" Type="http://schemas.openxmlformats.org/officeDocument/2006/relationships/image" Target="../media/image153.png"/><Relationship Id="rId38" Type="http://schemas.openxmlformats.org/officeDocument/2006/relationships/image" Target="../media/image1540.png"/><Relationship Id="rId46" Type="http://schemas.openxmlformats.org/officeDocument/2006/relationships/slide" Target="slide56.xml"/><Relationship Id="rId59" Type="http://schemas.openxmlformats.org/officeDocument/2006/relationships/image" Target="../media/image1610.png"/><Relationship Id="rId20" Type="http://schemas.openxmlformats.org/officeDocument/2006/relationships/image" Target="../media/image1480.png"/><Relationship Id="rId41" Type="http://schemas.openxmlformats.org/officeDocument/2006/relationships/image" Target="../media/image1550.png"/><Relationship Id="rId54" Type="http://schemas.openxmlformats.org/officeDocument/2006/relationships/image" Target="../media/image160.png"/><Relationship Id="rId62" Type="http://schemas.openxmlformats.org/officeDocument/2006/relationships/image" Target="../media/image1620.png"/><Relationship Id="rId1" Type="http://schemas.openxmlformats.org/officeDocument/2006/relationships/slideLayout" Target="../slideLayouts/slideLayout4.xml"/><Relationship Id="rId6" Type="http://schemas.openxmlformats.org/officeDocument/2006/relationships/hyperlink" Target="https://aka.ms/mcra" TargetMode="External"/><Relationship Id="rId15" Type="http://schemas.openxmlformats.org/officeDocument/2006/relationships/image" Target="../media/image147.png"/><Relationship Id="rId23" Type="http://schemas.openxmlformats.org/officeDocument/2006/relationships/image" Target="../media/image1490.png"/><Relationship Id="rId28" Type="http://schemas.openxmlformats.org/officeDocument/2006/relationships/slide" Target="slide77.xml"/><Relationship Id="rId36" Type="http://schemas.openxmlformats.org/officeDocument/2006/relationships/image" Target="../media/image154.png"/><Relationship Id="rId49" Type="http://schemas.openxmlformats.org/officeDocument/2006/relationships/slide" Target="slide58.xml"/><Relationship Id="rId57" Type="http://schemas.openxmlformats.org/officeDocument/2006/relationships/image" Target="../media/image161.png"/><Relationship Id="rId10" Type="http://schemas.openxmlformats.org/officeDocument/2006/relationships/slide" Target="slide68.xml"/><Relationship Id="rId31" Type="http://schemas.openxmlformats.org/officeDocument/2006/relationships/slide" Target="slide31.xml"/><Relationship Id="rId44" Type="http://schemas.openxmlformats.org/officeDocument/2006/relationships/image" Target="../media/image1560.png"/><Relationship Id="rId52" Type="http://schemas.openxmlformats.org/officeDocument/2006/relationships/slide" Target="slide54.xml"/><Relationship Id="rId60" Type="http://schemas.openxmlformats.org/officeDocument/2006/relationships/image" Target="../media/image162.png"/><Relationship Id="rId4" Type="http://schemas.openxmlformats.org/officeDocument/2006/relationships/slide" Target="slide43.xml"/><Relationship Id="rId9" Type="http://schemas.openxmlformats.org/officeDocument/2006/relationships/image" Target="../media/image145.png"/></Relationships>
</file>

<file path=ppt/slides/_rels/slide23.xml.rels><?xml version="1.0" encoding="UTF-8" standalone="yes"?>
<Relationships xmlns="http://schemas.openxmlformats.org/package/2006/relationships"><Relationship Id="rId13" Type="http://schemas.openxmlformats.org/officeDocument/2006/relationships/image" Target="../media/image68.png"/><Relationship Id="rId18" Type="http://schemas.openxmlformats.org/officeDocument/2006/relationships/slide" Target="slide46.xml"/><Relationship Id="rId26" Type="http://schemas.openxmlformats.org/officeDocument/2006/relationships/image" Target="../media/image169.png"/><Relationship Id="rId21" Type="http://schemas.openxmlformats.org/officeDocument/2006/relationships/slide" Target="slide43.xml"/><Relationship Id="rId34" Type="http://schemas.openxmlformats.org/officeDocument/2006/relationships/image" Target="../media/image1710.png"/><Relationship Id="rId7" Type="http://schemas.openxmlformats.org/officeDocument/2006/relationships/slide" Target="slide54.xml"/><Relationship Id="rId12" Type="http://schemas.openxmlformats.org/officeDocument/2006/relationships/image" Target="../media/image67.png"/><Relationship Id="rId17" Type="http://schemas.openxmlformats.org/officeDocument/2006/relationships/image" Target="../media/image166.png"/><Relationship Id="rId25" Type="http://schemas.openxmlformats.org/officeDocument/2006/relationships/image" Target="../media/image1680.png"/><Relationship Id="rId33" Type="http://schemas.openxmlformats.org/officeDocument/2006/relationships/slide" Target="slide58.xml"/><Relationship Id="rId2" Type="http://schemas.openxmlformats.org/officeDocument/2006/relationships/notesSlide" Target="../notesSlides/notesSlide23.xml"/><Relationship Id="rId16" Type="http://schemas.openxmlformats.org/officeDocument/2006/relationships/image" Target="../media/image690.png"/><Relationship Id="rId20" Type="http://schemas.openxmlformats.org/officeDocument/2006/relationships/image" Target="../media/image167.png"/><Relationship Id="rId29" Type="http://schemas.openxmlformats.org/officeDocument/2006/relationships/image" Target="../media/image170.png"/><Relationship Id="rId1" Type="http://schemas.openxmlformats.org/officeDocument/2006/relationships/slideLayout" Target="../slideLayouts/slideLayout4.xml"/><Relationship Id="rId6" Type="http://schemas.openxmlformats.org/officeDocument/2006/relationships/image" Target="../media/image164.png"/><Relationship Id="rId11" Type="http://schemas.openxmlformats.org/officeDocument/2006/relationships/image" Target="../media/image1650.png"/><Relationship Id="rId24" Type="http://schemas.openxmlformats.org/officeDocument/2006/relationships/slide" Target="slide31.xml"/><Relationship Id="rId32" Type="http://schemas.openxmlformats.org/officeDocument/2006/relationships/image" Target="../media/image171.png"/><Relationship Id="rId37" Type="http://schemas.openxmlformats.org/officeDocument/2006/relationships/image" Target="../media/image1720.png"/><Relationship Id="rId5" Type="http://schemas.openxmlformats.org/officeDocument/2006/relationships/image" Target="../media/image1630.png"/><Relationship Id="rId15" Type="http://schemas.openxmlformats.org/officeDocument/2006/relationships/slide" Target="slide8.xml"/><Relationship Id="rId23" Type="http://schemas.openxmlformats.org/officeDocument/2006/relationships/image" Target="../media/image168.png"/><Relationship Id="rId28" Type="http://schemas.openxmlformats.org/officeDocument/2006/relationships/image" Target="../media/image1690.png"/><Relationship Id="rId36" Type="http://schemas.openxmlformats.org/officeDocument/2006/relationships/slide" Target="slide660.xml"/><Relationship Id="rId10" Type="http://schemas.openxmlformats.org/officeDocument/2006/relationships/slide" Target="slide68.xml"/><Relationship Id="rId19" Type="http://schemas.openxmlformats.org/officeDocument/2006/relationships/image" Target="../media/image1660.png"/><Relationship Id="rId31" Type="http://schemas.openxmlformats.org/officeDocument/2006/relationships/image" Target="../media/image1700.png"/><Relationship Id="rId4" Type="http://schemas.openxmlformats.org/officeDocument/2006/relationships/slide" Target="slide80.xml"/><Relationship Id="rId9" Type="http://schemas.openxmlformats.org/officeDocument/2006/relationships/image" Target="../media/image165.png"/><Relationship Id="rId14" Type="http://schemas.openxmlformats.org/officeDocument/2006/relationships/image" Target="../media/image69.png"/><Relationship Id="rId22" Type="http://schemas.openxmlformats.org/officeDocument/2006/relationships/image" Target="../media/image1670.png"/><Relationship Id="rId27" Type="http://schemas.openxmlformats.org/officeDocument/2006/relationships/slide" Target="slide63.xml"/><Relationship Id="rId30" Type="http://schemas.openxmlformats.org/officeDocument/2006/relationships/slide" Target="slide62.xml"/><Relationship Id="rId35" Type="http://schemas.openxmlformats.org/officeDocument/2006/relationships/image" Target="../media/image172.png"/><Relationship Id="rId8" Type="http://schemas.openxmlformats.org/officeDocument/2006/relationships/image" Target="../media/image1640.png"/><Relationship Id="rId3" Type="http://schemas.openxmlformats.org/officeDocument/2006/relationships/image" Target="../media/image163.png"/></Relationships>
</file>

<file path=ppt/slides/_rels/slide24.xml.rels><?xml version="1.0" encoding="UTF-8" standalone="yes"?>
<Relationships xmlns="http://schemas.openxmlformats.org/package/2006/relationships"><Relationship Id="rId8" Type="http://schemas.openxmlformats.org/officeDocument/2006/relationships/image" Target="../media/image1740.png"/><Relationship Id="rId3" Type="http://schemas.openxmlformats.org/officeDocument/2006/relationships/image" Target="../media/image173.png"/><Relationship Id="rId7" Type="http://schemas.openxmlformats.org/officeDocument/2006/relationships/slide" Target="slide27.xml"/><Relationship Id="rId2" Type="http://schemas.openxmlformats.org/officeDocument/2006/relationships/notesSlide" Target="../notesSlides/notesSlide24.xml"/><Relationship Id="rId1" Type="http://schemas.openxmlformats.org/officeDocument/2006/relationships/slideLayout" Target="../slideLayouts/slideLayout20.xml"/><Relationship Id="rId6" Type="http://schemas.openxmlformats.org/officeDocument/2006/relationships/image" Target="../media/image174.png"/><Relationship Id="rId5" Type="http://schemas.openxmlformats.org/officeDocument/2006/relationships/image" Target="../media/image1730.png"/><Relationship Id="rId4" Type="http://schemas.openxmlformats.org/officeDocument/2006/relationships/slide" Target="slide2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3" Type="http://schemas.openxmlformats.org/officeDocument/2006/relationships/hyperlink" Target="https://aka.ms/MCRA" TargetMode="External"/><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hyperlink" Target="https://aka.ms/CISOWorkshop" TargetMode="Externa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13" Type="http://schemas.openxmlformats.org/officeDocument/2006/relationships/hyperlink" Target="https://aka.ms/MCRA" TargetMode="External"/><Relationship Id="rId18" Type="http://schemas.openxmlformats.org/officeDocument/2006/relationships/hyperlink" Target="https://aka.ms/humanoperated" TargetMode="External"/><Relationship Id="rId26" Type="http://schemas.openxmlformats.org/officeDocument/2006/relationships/hyperlink" Target="https://aka.ms/azuresecuritytop10" TargetMode="External"/><Relationship Id="rId39" Type="http://schemas.openxmlformats.org/officeDocument/2006/relationships/hyperlink" Target="https://aka.ms/mdeninja" TargetMode="External"/><Relationship Id="rId21" Type="http://schemas.openxmlformats.org/officeDocument/2006/relationships/hyperlink" Target="https://docs.microsoft.com/azure/security/" TargetMode="External"/><Relationship Id="rId34" Type="http://schemas.openxmlformats.org/officeDocument/2006/relationships/hyperlink" Target="https://aka.ms/entradocs" TargetMode="External"/><Relationship Id="rId42" Type="http://schemas.openxmlformats.org/officeDocument/2006/relationships/hyperlink" Target="https://aka.ms/mcra-video-SecOps" TargetMode="External"/><Relationship Id="rId47" Type="http://schemas.openxmlformats.org/officeDocument/2006/relationships/hyperlink" Target="https://techcommunity.microsoft.com/t5/security-compliance-and-identity/become-a-insider-risk-management-ninja/ba-p/3282306" TargetMode="External"/><Relationship Id="rId50" Type="http://schemas.openxmlformats.org/officeDocument/2006/relationships/hyperlink" Target="https://www.youtube.com/watch?v=mlVxr_EzuME&amp;list=PLtVMyW0H7aiOQwZSsn2d-tg2z729ce1BZ&amp;index=6" TargetMode="External"/><Relationship Id="rId7" Type="http://schemas.openxmlformats.org/officeDocument/2006/relationships/hyperlink" Target="https://aka.ms/cafsecure" TargetMode="External"/><Relationship Id="rId2" Type="http://schemas.openxmlformats.org/officeDocument/2006/relationships/notesSlide" Target="../notesSlides/notesSlide28.xml"/><Relationship Id="rId16" Type="http://schemas.openxmlformats.org/officeDocument/2006/relationships/hyperlink" Target="https://aka.ms/ztguide" TargetMode="External"/><Relationship Id="rId29" Type="http://schemas.openxmlformats.org/officeDocument/2006/relationships/hyperlink" Target="https://learn.microsoft.com/azure/defender-for-cloud/" TargetMode="External"/><Relationship Id="rId11" Type="http://schemas.openxmlformats.org/officeDocument/2006/relationships/hyperlink" Target="https://learn.microsoft.com/en-us/security/zero-trust/adopt/identify-protect-sensitive-business-data" TargetMode="External"/><Relationship Id="rId24" Type="http://schemas.openxmlformats.org/officeDocument/2006/relationships/hyperlink" Target="https://aka.ms/benchmarkdocs" TargetMode="External"/><Relationship Id="rId32" Type="http://schemas.openxmlformats.org/officeDocument/2006/relationships/hyperlink" Target="https://aka.ms/mdininja" TargetMode="External"/><Relationship Id="rId37" Type="http://schemas.openxmlformats.org/officeDocument/2006/relationships/hyperlink" Target="https://aka.ms/m365dninja" TargetMode="External"/><Relationship Id="rId40" Type="http://schemas.openxmlformats.org/officeDocument/2006/relationships/hyperlink" Target="https://aka.ms/mcasninja" TargetMode="External"/><Relationship Id="rId45" Type="http://schemas.openxmlformats.org/officeDocument/2006/relationships/hyperlink" Target="https://aka.ms/MIPNinja" TargetMode="External"/><Relationship Id="rId5" Type="http://schemas.openxmlformats.org/officeDocument/2006/relationships/hyperlink" Target="https://aka.ms/CISOworkshop" TargetMode="External"/><Relationship Id="rId15" Type="http://schemas.openxmlformats.org/officeDocument/2006/relationships/hyperlink" Target="http://aka.ms/ztguide" TargetMode="External"/><Relationship Id="rId23" Type="http://schemas.openxmlformats.org/officeDocument/2006/relationships/hyperlink" Target="https://www.microsoft.com/en-us/msrc" TargetMode="External"/><Relationship Id="rId28" Type="http://schemas.openxmlformats.org/officeDocument/2006/relationships/hyperlink" Target="https://aka.ms/mcra-video-infra" TargetMode="External"/><Relationship Id="rId36" Type="http://schemas.openxmlformats.org/officeDocument/2006/relationships/hyperlink" Target="https://aka.ms/ITSOC" TargetMode="External"/><Relationship Id="rId49" Type="http://schemas.openxmlformats.org/officeDocument/2006/relationships/hyperlink" Target="https://techcommunity.microsoft.com/t5/azure-defender-for-iot/microsoft-azure-defender-for-iot-training/ba-p/2428899" TargetMode="External"/><Relationship Id="rId10" Type="http://schemas.openxmlformats.org/officeDocument/2006/relationships/hyperlink" Target="https://learn.microsoft.com/en-us/security/zero-trust/adopt/secure-remote-hybrid-work" TargetMode="External"/><Relationship Id="rId19" Type="http://schemas.openxmlformats.org/officeDocument/2006/relationships/hyperlink" Target="https://aka.ms/backup" TargetMode="External"/><Relationship Id="rId31" Type="http://schemas.openxmlformats.org/officeDocument/2006/relationships/hyperlink" Target="https://learn.microsoft.com/en-us/azure/cloud-adoption-framework/secure/access-control" TargetMode="External"/><Relationship Id="rId44" Type="http://schemas.openxmlformats.org/officeDocument/2006/relationships/hyperlink" Target="https://learn.microsoft.com/security/zero-trust/deploy/data" TargetMode="External"/><Relationship Id="rId4" Type="http://schemas.openxmlformats.org/officeDocument/2006/relationships/hyperlink" Target="https://aka.ms/SecurityDocs" TargetMode="External"/><Relationship Id="rId9" Type="http://schemas.openxmlformats.org/officeDocument/2006/relationships/hyperlink" Target="https://learn.microsoft.com/security/zero-trust/adopt/rapidly-modernize-security-posture" TargetMode="External"/><Relationship Id="rId14" Type="http://schemas.openxmlformats.org/officeDocument/2006/relationships/hyperlink" Target="https://aka.ms/MCRA-videos" TargetMode="External"/><Relationship Id="rId22" Type="http://schemas.openxmlformats.org/officeDocument/2006/relationships/hyperlink" Target="https://docs.microsoft.com/microsoft-365/security" TargetMode="External"/><Relationship Id="rId27" Type="http://schemas.openxmlformats.org/officeDocument/2006/relationships/hyperlink" Target="https://techcommunity.microsoft.com/t5/microsoft-defender-for-cloud/become-a-microsoft-defender-for-cloud-ninja/ba-p/1608761" TargetMode="External"/><Relationship Id="rId30" Type="http://schemas.openxmlformats.org/officeDocument/2006/relationships/hyperlink" Target="https://aka.ms/SPA" TargetMode="External"/><Relationship Id="rId35" Type="http://schemas.openxmlformats.org/officeDocument/2006/relationships/hyperlink" Target="https://aka.ms/IR" TargetMode="External"/><Relationship Id="rId43" Type="http://schemas.openxmlformats.org/officeDocument/2006/relationships/hyperlink" Target="https://aka.ms/mcra-video-SecOpsIntegration" TargetMode="External"/><Relationship Id="rId48" Type="http://schemas.openxmlformats.org/officeDocument/2006/relationships/hyperlink" Target="https://aka.ms/purviewdocs" TargetMode="External"/><Relationship Id="rId8" Type="http://schemas.openxmlformats.org/officeDocument/2006/relationships/image" Target="../media/image67.png"/><Relationship Id="rId51" Type="http://schemas.openxmlformats.org/officeDocument/2006/relationships/hyperlink" Target="https://aka.ms/D4IoTDocs" TargetMode="External"/><Relationship Id="rId3" Type="http://schemas.openxmlformats.org/officeDocument/2006/relationships/hyperlink" Target="https://aka.ms/saf" TargetMode="External"/><Relationship Id="rId12" Type="http://schemas.openxmlformats.org/officeDocument/2006/relationships/hyperlink" Target="https://learn.microsoft.com/en-us/security/zero-trust/adopt/meet-regulatory-compliance-requirements" TargetMode="External"/><Relationship Id="rId17" Type="http://schemas.openxmlformats.org/officeDocument/2006/relationships/hyperlink" Target="https://aka.ms/ztramp" TargetMode="External"/><Relationship Id="rId25" Type="http://schemas.openxmlformats.org/officeDocument/2006/relationships/hyperlink" Target="https://aka.ms/wafsecure" TargetMode="External"/><Relationship Id="rId33" Type="http://schemas.openxmlformats.org/officeDocument/2006/relationships/hyperlink" Target="https://www.youtube.com/watch?v=4alqTPMtSzU&amp;list=PLtVMyW0H7aiOQwZSsn2d-tg2z729ce1BZ&amp;index=15" TargetMode="External"/><Relationship Id="rId38" Type="http://schemas.openxmlformats.org/officeDocument/2006/relationships/hyperlink" Target="https://aka.ms/mdoninja" TargetMode="External"/><Relationship Id="rId46" Type="http://schemas.openxmlformats.org/officeDocument/2006/relationships/hyperlink" Target="https://aka.ms/DLPNinja" TargetMode="External"/><Relationship Id="rId20" Type="http://schemas.openxmlformats.org/officeDocument/2006/relationships/hyperlink" Target="http://www.microsoft.com/security/business" TargetMode="External"/><Relationship Id="rId41" Type="http://schemas.openxmlformats.org/officeDocument/2006/relationships/hyperlink" Target="https://techcommunity.microsoft.com/t5/azure-sentinel/become-an-azure-sentinel-ninja-the-complete-level-400-training/ba-p/1246310" TargetMode="External"/><Relationship Id="rId1" Type="http://schemas.openxmlformats.org/officeDocument/2006/relationships/slideLayout" Target="../slideLayouts/slideLayout4.xml"/><Relationship Id="rId6" Type="http://schemas.openxmlformats.org/officeDocument/2006/relationships/hyperlink" Target="https://aka.ms/CISOworkshop-videos" TargetMode="External"/></Relationships>
</file>

<file path=ppt/slides/_rels/slide29.xml.rels><?xml version="1.0" encoding="UTF-8" standalone="yes"?>
<Relationships xmlns="http://schemas.openxmlformats.org/package/2006/relationships"><Relationship Id="rId8" Type="http://schemas.openxmlformats.org/officeDocument/2006/relationships/hyperlink" Target="https://www.nccoe.nist.gov/projects/implementing-zero-trust-architecture" TargetMode="External"/><Relationship Id="rId13" Type="http://schemas.openxmlformats.org/officeDocument/2006/relationships/image" Target="../media/image142.tiff"/><Relationship Id="rId3" Type="http://schemas.openxmlformats.org/officeDocument/2006/relationships/image" Target="../media/image175.png"/><Relationship Id="rId7" Type="http://schemas.openxmlformats.org/officeDocument/2006/relationships/hyperlink" Target="https://www.nist.gov/publications/zero-trust-architecture" TargetMode="External"/><Relationship Id="rId12" Type="http://schemas.openxmlformats.org/officeDocument/2006/relationships/image" Target="../media/image176.png"/><Relationship Id="rId2" Type="http://schemas.openxmlformats.org/officeDocument/2006/relationships/notesSlide" Target="../notesSlides/notesSlide29.xml"/><Relationship Id="rId1" Type="http://schemas.openxmlformats.org/officeDocument/2006/relationships/slideLayout" Target="../slideLayouts/slideLayout5.xml"/><Relationship Id="rId6" Type="http://schemas.openxmlformats.org/officeDocument/2006/relationships/hyperlink" Target="https://www.nist.gov/cyberframework" TargetMode="External"/><Relationship Id="rId11" Type="http://schemas.openxmlformats.org/officeDocument/2006/relationships/hyperlink" Target="https://www.cisecurity.org/cis-benchmarks/" TargetMode="External"/><Relationship Id="rId5" Type="http://schemas.openxmlformats.org/officeDocument/2006/relationships/hyperlink" Target="https://publications.opengroup.org/security-library" TargetMode="External"/><Relationship Id="rId15" Type="http://schemas.openxmlformats.org/officeDocument/2006/relationships/image" Target="../media/image178.png"/><Relationship Id="rId10" Type="http://schemas.openxmlformats.org/officeDocument/2006/relationships/hyperlink" Target="https://www.cisa.gov/zero-trust-maturity-model" TargetMode="External"/><Relationship Id="rId4" Type="http://schemas.openxmlformats.org/officeDocument/2006/relationships/hyperlink" Target="https://pubs.opengroup.org/security/zero-trust-commandments/" TargetMode="External"/><Relationship Id="rId9" Type="http://schemas.openxmlformats.org/officeDocument/2006/relationships/hyperlink" Target="https://csrc.nist.gov/pubs/sp/800/218/final" TargetMode="External"/><Relationship Id="rId14" Type="http://schemas.openxmlformats.org/officeDocument/2006/relationships/image" Target="../media/image177.png"/></Relationships>
</file>

<file path=ppt/slides/_rels/slide3.xml.rels><?xml version="1.0" encoding="UTF-8" standalone="yes"?>
<Relationships xmlns="http://schemas.openxmlformats.org/package/2006/relationships"><Relationship Id="rId8" Type="http://schemas.openxmlformats.org/officeDocument/2006/relationships/image" Target="../media/image48.svg"/><Relationship Id="rId3" Type="http://schemas.openxmlformats.org/officeDocument/2006/relationships/image" Target="../media/image46.png"/><Relationship Id="rId7" Type="http://schemas.openxmlformats.org/officeDocument/2006/relationships/image" Target="../media/image47.png"/><Relationship Id="rId2" Type="http://schemas.openxmlformats.org/officeDocument/2006/relationships/notesSlide" Target="../notesSlides/notesSlide3.xml"/><Relationship Id="rId1" Type="http://schemas.openxmlformats.org/officeDocument/2006/relationships/slideLayout" Target="../slideLayouts/slideLayout14.xml"/><Relationship Id="rId6" Type="http://schemas.openxmlformats.org/officeDocument/2006/relationships/image" Target="../media/image45.emf"/><Relationship Id="rId11" Type="http://schemas.openxmlformats.org/officeDocument/2006/relationships/image" Target="../media/image490.png"/><Relationship Id="rId5" Type="http://schemas.openxmlformats.org/officeDocument/2006/relationships/image" Target="../media/image462.png"/><Relationship Id="rId10" Type="http://schemas.openxmlformats.org/officeDocument/2006/relationships/slide" Target="slide22.xml"/><Relationship Id="rId4" Type="http://schemas.openxmlformats.org/officeDocument/2006/relationships/slide" Target="slide4.xml"/><Relationship Id="rId9" Type="http://schemas.openxmlformats.org/officeDocument/2006/relationships/image" Target="../media/image49.png"/></Relationships>
</file>

<file path=ppt/slides/_rels/slide30.xml.rels><?xml version="1.0" encoding="UTF-8" standalone="yes"?>
<Relationships xmlns="http://schemas.openxmlformats.org/package/2006/relationships"><Relationship Id="rId8" Type="http://schemas.openxmlformats.org/officeDocument/2006/relationships/image" Target="../media/image184.svg"/><Relationship Id="rId3" Type="http://schemas.openxmlformats.org/officeDocument/2006/relationships/image" Target="../media/image179.png"/><Relationship Id="rId7" Type="http://schemas.openxmlformats.org/officeDocument/2006/relationships/image" Target="../media/image183.png"/><Relationship Id="rId12" Type="http://schemas.openxmlformats.org/officeDocument/2006/relationships/image" Target="../media/image188.svg"/><Relationship Id="rId2" Type="http://schemas.openxmlformats.org/officeDocument/2006/relationships/notesSlide" Target="../notesSlides/notesSlide30.xml"/><Relationship Id="rId1" Type="http://schemas.openxmlformats.org/officeDocument/2006/relationships/slideLayout" Target="../slideLayouts/slideLayout4.xml"/><Relationship Id="rId6" Type="http://schemas.openxmlformats.org/officeDocument/2006/relationships/image" Target="../media/image182.svg"/><Relationship Id="rId11" Type="http://schemas.openxmlformats.org/officeDocument/2006/relationships/image" Target="../media/image187.png"/><Relationship Id="rId5" Type="http://schemas.openxmlformats.org/officeDocument/2006/relationships/image" Target="../media/image181.png"/><Relationship Id="rId10" Type="http://schemas.openxmlformats.org/officeDocument/2006/relationships/image" Target="../media/image186.svg"/><Relationship Id="rId4" Type="http://schemas.openxmlformats.org/officeDocument/2006/relationships/image" Target="../media/image180.svg"/><Relationship Id="rId9" Type="http://schemas.openxmlformats.org/officeDocument/2006/relationships/image" Target="../media/image185.png"/></Relationships>
</file>

<file path=ppt/slides/_rels/slide3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8" Type="http://schemas.openxmlformats.org/officeDocument/2006/relationships/image" Target="../media/image194.svg"/><Relationship Id="rId3" Type="http://schemas.openxmlformats.org/officeDocument/2006/relationships/image" Target="../media/image189.png"/><Relationship Id="rId7" Type="http://schemas.openxmlformats.org/officeDocument/2006/relationships/image" Target="../media/image193.png"/><Relationship Id="rId2" Type="http://schemas.openxmlformats.org/officeDocument/2006/relationships/notesSlide" Target="../notesSlides/notesSlide32.xml"/><Relationship Id="rId1" Type="http://schemas.openxmlformats.org/officeDocument/2006/relationships/slideLayout" Target="../slideLayouts/slideLayout4.xml"/><Relationship Id="rId6" Type="http://schemas.openxmlformats.org/officeDocument/2006/relationships/image" Target="../media/image192.svg"/><Relationship Id="rId5" Type="http://schemas.openxmlformats.org/officeDocument/2006/relationships/image" Target="../media/image191.png"/><Relationship Id="rId4" Type="http://schemas.openxmlformats.org/officeDocument/2006/relationships/image" Target="../media/image190.sv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3" Type="http://schemas.openxmlformats.org/officeDocument/2006/relationships/image" Target="../media/image176.png"/><Relationship Id="rId7" Type="http://schemas.openxmlformats.org/officeDocument/2006/relationships/image" Target="../media/image198.svg"/><Relationship Id="rId2" Type="http://schemas.openxmlformats.org/officeDocument/2006/relationships/notesSlide" Target="../notesSlides/notesSlide34.xml"/><Relationship Id="rId1" Type="http://schemas.openxmlformats.org/officeDocument/2006/relationships/slideLayout" Target="../slideLayouts/slideLayout97.xml"/><Relationship Id="rId6" Type="http://schemas.openxmlformats.org/officeDocument/2006/relationships/image" Target="../media/image197.png"/><Relationship Id="rId5" Type="http://schemas.openxmlformats.org/officeDocument/2006/relationships/image" Target="../media/image196.png"/><Relationship Id="rId4" Type="http://schemas.openxmlformats.org/officeDocument/2006/relationships/image" Target="../media/image195.png"/></Relationships>
</file>

<file path=ppt/slides/_rels/slide35.xml.rels><?xml version="1.0" encoding="UTF-8" standalone="yes"?>
<Relationships xmlns="http://schemas.openxmlformats.org/package/2006/relationships"><Relationship Id="rId8" Type="http://schemas.openxmlformats.org/officeDocument/2006/relationships/image" Target="../media/image2000.png"/><Relationship Id="rId3" Type="http://schemas.openxmlformats.org/officeDocument/2006/relationships/image" Target="../media/image199.png"/><Relationship Id="rId7" Type="http://schemas.openxmlformats.org/officeDocument/2006/relationships/slide" Target="slide39.xml"/><Relationship Id="rId2" Type="http://schemas.openxmlformats.org/officeDocument/2006/relationships/notesSlide" Target="../notesSlides/notesSlide35.xml"/><Relationship Id="rId1" Type="http://schemas.openxmlformats.org/officeDocument/2006/relationships/slideLayout" Target="../slideLayouts/slideLayout4.xml"/><Relationship Id="rId6" Type="http://schemas.openxmlformats.org/officeDocument/2006/relationships/image" Target="../media/image200.png"/><Relationship Id="rId5" Type="http://schemas.openxmlformats.org/officeDocument/2006/relationships/image" Target="../media/image1990.png"/><Relationship Id="rId4" Type="http://schemas.openxmlformats.org/officeDocument/2006/relationships/slide" Target="slide36.xml"/></Relationships>
</file>

<file path=ppt/slides/_rels/slide36.xml.rels><?xml version="1.0" encoding="UTF-8" standalone="yes"?>
<Relationships xmlns="http://schemas.openxmlformats.org/package/2006/relationships"><Relationship Id="rId8" Type="http://schemas.openxmlformats.org/officeDocument/2006/relationships/image" Target="../media/image206.svg"/><Relationship Id="rId13" Type="http://schemas.openxmlformats.org/officeDocument/2006/relationships/image" Target="../media/image211.png"/><Relationship Id="rId18" Type="http://schemas.openxmlformats.org/officeDocument/2006/relationships/image" Target="../media/image216.svg"/><Relationship Id="rId3" Type="http://schemas.openxmlformats.org/officeDocument/2006/relationships/image" Target="../media/image201.png"/><Relationship Id="rId21" Type="http://schemas.openxmlformats.org/officeDocument/2006/relationships/image" Target="../media/image142.tiff"/><Relationship Id="rId7" Type="http://schemas.openxmlformats.org/officeDocument/2006/relationships/image" Target="../media/image205.png"/><Relationship Id="rId12" Type="http://schemas.openxmlformats.org/officeDocument/2006/relationships/image" Target="../media/image210.svg"/><Relationship Id="rId17" Type="http://schemas.openxmlformats.org/officeDocument/2006/relationships/image" Target="../media/image215.png"/><Relationship Id="rId2" Type="http://schemas.openxmlformats.org/officeDocument/2006/relationships/notesSlide" Target="../notesSlides/notesSlide36.xml"/><Relationship Id="rId16" Type="http://schemas.openxmlformats.org/officeDocument/2006/relationships/image" Target="../media/image214.svg"/><Relationship Id="rId20" Type="http://schemas.openxmlformats.org/officeDocument/2006/relationships/image" Target="../media/image218.svg"/><Relationship Id="rId1" Type="http://schemas.openxmlformats.org/officeDocument/2006/relationships/slideLayout" Target="../slideLayouts/slideLayout4.xml"/><Relationship Id="rId6" Type="http://schemas.openxmlformats.org/officeDocument/2006/relationships/image" Target="../media/image204.svg"/><Relationship Id="rId11" Type="http://schemas.openxmlformats.org/officeDocument/2006/relationships/image" Target="../media/image209.png"/><Relationship Id="rId5" Type="http://schemas.openxmlformats.org/officeDocument/2006/relationships/image" Target="../media/image203.png"/><Relationship Id="rId15" Type="http://schemas.openxmlformats.org/officeDocument/2006/relationships/image" Target="../media/image213.png"/><Relationship Id="rId10" Type="http://schemas.openxmlformats.org/officeDocument/2006/relationships/image" Target="../media/image208.svg"/><Relationship Id="rId19" Type="http://schemas.openxmlformats.org/officeDocument/2006/relationships/image" Target="../media/image217.png"/><Relationship Id="rId4" Type="http://schemas.openxmlformats.org/officeDocument/2006/relationships/image" Target="../media/image202.svg"/><Relationship Id="rId9" Type="http://schemas.openxmlformats.org/officeDocument/2006/relationships/image" Target="../media/image207.png"/><Relationship Id="rId14" Type="http://schemas.openxmlformats.org/officeDocument/2006/relationships/image" Target="../media/image212.svg"/></Relationships>
</file>

<file path=ppt/slides/_rels/slide37.xml.rels><?xml version="1.0" encoding="UTF-8" standalone="yes"?>
<Relationships xmlns="http://schemas.openxmlformats.org/package/2006/relationships"><Relationship Id="rId8" Type="http://schemas.openxmlformats.org/officeDocument/2006/relationships/image" Target="../media/image204.svg"/><Relationship Id="rId13" Type="http://schemas.openxmlformats.org/officeDocument/2006/relationships/image" Target="../media/image219.png"/><Relationship Id="rId18" Type="http://schemas.openxmlformats.org/officeDocument/2006/relationships/image" Target="../media/image214.svg"/><Relationship Id="rId3" Type="http://schemas.openxmlformats.org/officeDocument/2006/relationships/image" Target="../media/image209.png"/><Relationship Id="rId21" Type="http://schemas.openxmlformats.org/officeDocument/2006/relationships/image" Target="../media/image217.png"/><Relationship Id="rId7" Type="http://schemas.openxmlformats.org/officeDocument/2006/relationships/image" Target="../media/image203.png"/><Relationship Id="rId12" Type="http://schemas.openxmlformats.org/officeDocument/2006/relationships/image" Target="../media/image208.svg"/><Relationship Id="rId17" Type="http://schemas.openxmlformats.org/officeDocument/2006/relationships/image" Target="../media/image213.png"/><Relationship Id="rId25" Type="http://schemas.openxmlformats.org/officeDocument/2006/relationships/image" Target="../media/image222.svg"/><Relationship Id="rId2" Type="http://schemas.openxmlformats.org/officeDocument/2006/relationships/notesSlide" Target="../notesSlides/notesSlide37.xml"/><Relationship Id="rId16" Type="http://schemas.openxmlformats.org/officeDocument/2006/relationships/image" Target="../media/image212.svg"/><Relationship Id="rId20" Type="http://schemas.openxmlformats.org/officeDocument/2006/relationships/image" Target="../media/image216.svg"/><Relationship Id="rId1" Type="http://schemas.openxmlformats.org/officeDocument/2006/relationships/slideLayout" Target="../slideLayouts/slideLayout4.xml"/><Relationship Id="rId6" Type="http://schemas.openxmlformats.org/officeDocument/2006/relationships/image" Target="../media/image202.svg"/><Relationship Id="rId11" Type="http://schemas.openxmlformats.org/officeDocument/2006/relationships/image" Target="../media/image207.png"/><Relationship Id="rId24" Type="http://schemas.openxmlformats.org/officeDocument/2006/relationships/image" Target="../media/image221.png"/><Relationship Id="rId5" Type="http://schemas.openxmlformats.org/officeDocument/2006/relationships/image" Target="../media/image201.png"/><Relationship Id="rId15" Type="http://schemas.openxmlformats.org/officeDocument/2006/relationships/image" Target="../media/image211.png"/><Relationship Id="rId23" Type="http://schemas.openxmlformats.org/officeDocument/2006/relationships/image" Target="../media/image142.tiff"/><Relationship Id="rId10" Type="http://schemas.openxmlformats.org/officeDocument/2006/relationships/image" Target="../media/image206.svg"/><Relationship Id="rId19" Type="http://schemas.openxmlformats.org/officeDocument/2006/relationships/image" Target="../media/image215.png"/><Relationship Id="rId4" Type="http://schemas.openxmlformats.org/officeDocument/2006/relationships/image" Target="../media/image210.svg"/><Relationship Id="rId9" Type="http://schemas.openxmlformats.org/officeDocument/2006/relationships/image" Target="../media/image205.png"/><Relationship Id="rId14" Type="http://schemas.openxmlformats.org/officeDocument/2006/relationships/image" Target="../media/image220.svg"/><Relationship Id="rId22" Type="http://schemas.openxmlformats.org/officeDocument/2006/relationships/image" Target="../media/image218.svg"/></Relationships>
</file>

<file path=ppt/slides/_rels/slide38.xml.rels><?xml version="1.0" encoding="UTF-8" standalone="yes"?>
<Relationships xmlns="http://schemas.openxmlformats.org/package/2006/relationships"><Relationship Id="rId13" Type="http://schemas.openxmlformats.org/officeDocument/2006/relationships/image" Target="../media/image211.png"/><Relationship Id="rId18" Type="http://schemas.openxmlformats.org/officeDocument/2006/relationships/image" Target="../media/image216.svg"/><Relationship Id="rId26" Type="http://schemas.openxmlformats.org/officeDocument/2006/relationships/image" Target="../media/image231.png"/><Relationship Id="rId39" Type="http://schemas.openxmlformats.org/officeDocument/2006/relationships/image" Target="../media/image241.svg"/><Relationship Id="rId21" Type="http://schemas.openxmlformats.org/officeDocument/2006/relationships/image" Target="../media/image226.svg"/><Relationship Id="rId34" Type="http://schemas.openxmlformats.org/officeDocument/2006/relationships/hyperlink" Target="https://aka.ms/GHSecurity" TargetMode="External"/><Relationship Id="rId42" Type="http://schemas.openxmlformats.org/officeDocument/2006/relationships/image" Target="../media/image244.png"/><Relationship Id="rId7" Type="http://schemas.openxmlformats.org/officeDocument/2006/relationships/image" Target="../media/image203.png"/><Relationship Id="rId2" Type="http://schemas.openxmlformats.org/officeDocument/2006/relationships/notesSlide" Target="../notesSlides/notesSlide38.xml"/><Relationship Id="rId16" Type="http://schemas.openxmlformats.org/officeDocument/2006/relationships/image" Target="../media/image224.svg"/><Relationship Id="rId29" Type="http://schemas.openxmlformats.org/officeDocument/2006/relationships/image" Target="../media/image234.svg"/><Relationship Id="rId1" Type="http://schemas.openxmlformats.org/officeDocument/2006/relationships/slideLayout" Target="../slideLayouts/slideLayout4.xml"/><Relationship Id="rId6" Type="http://schemas.openxmlformats.org/officeDocument/2006/relationships/image" Target="../media/image202.svg"/><Relationship Id="rId11" Type="http://schemas.openxmlformats.org/officeDocument/2006/relationships/image" Target="../media/image207.png"/><Relationship Id="rId24" Type="http://schemas.openxmlformats.org/officeDocument/2006/relationships/image" Target="../media/image229.png"/><Relationship Id="rId32" Type="http://schemas.openxmlformats.org/officeDocument/2006/relationships/hyperlink" Target="https://aka.ms/threatintelligence" TargetMode="External"/><Relationship Id="rId37" Type="http://schemas.openxmlformats.org/officeDocument/2006/relationships/image" Target="../media/image239.svg"/><Relationship Id="rId40" Type="http://schemas.openxmlformats.org/officeDocument/2006/relationships/image" Target="../media/image242.png"/><Relationship Id="rId45" Type="http://schemas.openxmlformats.org/officeDocument/2006/relationships/image" Target="../media/image247.svg"/><Relationship Id="rId5" Type="http://schemas.openxmlformats.org/officeDocument/2006/relationships/image" Target="../media/image201.png"/><Relationship Id="rId15" Type="http://schemas.openxmlformats.org/officeDocument/2006/relationships/image" Target="../media/image223.png"/><Relationship Id="rId23" Type="http://schemas.openxmlformats.org/officeDocument/2006/relationships/image" Target="../media/image228.svg"/><Relationship Id="rId28" Type="http://schemas.openxmlformats.org/officeDocument/2006/relationships/image" Target="../media/image233.png"/><Relationship Id="rId36" Type="http://schemas.openxmlformats.org/officeDocument/2006/relationships/image" Target="../media/image238.png"/><Relationship Id="rId10" Type="http://schemas.openxmlformats.org/officeDocument/2006/relationships/image" Target="../media/image206.svg"/><Relationship Id="rId19" Type="http://schemas.openxmlformats.org/officeDocument/2006/relationships/image" Target="../media/image142.tiff"/><Relationship Id="rId31" Type="http://schemas.openxmlformats.org/officeDocument/2006/relationships/image" Target="../media/image236.svg"/><Relationship Id="rId44" Type="http://schemas.openxmlformats.org/officeDocument/2006/relationships/image" Target="../media/image246.png"/><Relationship Id="rId4" Type="http://schemas.openxmlformats.org/officeDocument/2006/relationships/image" Target="../media/image210.svg"/><Relationship Id="rId9" Type="http://schemas.openxmlformats.org/officeDocument/2006/relationships/image" Target="../media/image205.png"/><Relationship Id="rId14" Type="http://schemas.openxmlformats.org/officeDocument/2006/relationships/image" Target="../media/image212.svg"/><Relationship Id="rId22" Type="http://schemas.openxmlformats.org/officeDocument/2006/relationships/image" Target="../media/image227.png"/><Relationship Id="rId27" Type="http://schemas.openxmlformats.org/officeDocument/2006/relationships/image" Target="../media/image232.svg"/><Relationship Id="rId30" Type="http://schemas.openxmlformats.org/officeDocument/2006/relationships/image" Target="../media/image235.png"/><Relationship Id="rId35" Type="http://schemas.openxmlformats.org/officeDocument/2006/relationships/image" Target="../media/image237.jpeg"/><Relationship Id="rId43" Type="http://schemas.openxmlformats.org/officeDocument/2006/relationships/image" Target="../media/image245.svg"/><Relationship Id="rId8" Type="http://schemas.openxmlformats.org/officeDocument/2006/relationships/image" Target="../media/image204.svg"/><Relationship Id="rId3" Type="http://schemas.openxmlformats.org/officeDocument/2006/relationships/image" Target="../media/image209.png"/><Relationship Id="rId12" Type="http://schemas.openxmlformats.org/officeDocument/2006/relationships/image" Target="../media/image208.svg"/><Relationship Id="rId17" Type="http://schemas.openxmlformats.org/officeDocument/2006/relationships/image" Target="../media/image215.png"/><Relationship Id="rId25" Type="http://schemas.openxmlformats.org/officeDocument/2006/relationships/image" Target="../media/image230.svg"/><Relationship Id="rId33" Type="http://schemas.openxmlformats.org/officeDocument/2006/relationships/hyperlink" Target="https://azure.microsoft.com/en-us/updates/public-preview-illumio-for-azure-firewall/" TargetMode="External"/><Relationship Id="rId38" Type="http://schemas.openxmlformats.org/officeDocument/2006/relationships/image" Target="../media/image240.png"/><Relationship Id="rId20" Type="http://schemas.openxmlformats.org/officeDocument/2006/relationships/image" Target="../media/image225.png"/><Relationship Id="rId41" Type="http://schemas.openxmlformats.org/officeDocument/2006/relationships/image" Target="../media/image243.svg"/></Relationships>
</file>

<file path=ppt/slides/_rels/slide39.xml.rels><?xml version="1.0" encoding="UTF-8" standalone="yes"?>
<Relationships xmlns="http://schemas.openxmlformats.org/package/2006/relationships"><Relationship Id="rId8" Type="http://schemas.openxmlformats.org/officeDocument/2006/relationships/image" Target="../media/image251.emf"/><Relationship Id="rId3" Type="http://schemas.openxmlformats.org/officeDocument/2006/relationships/image" Target="../media/image248.emf"/><Relationship Id="rId7" Type="http://schemas.openxmlformats.org/officeDocument/2006/relationships/image" Target="../media/image250.emf"/><Relationship Id="rId2" Type="http://schemas.openxmlformats.org/officeDocument/2006/relationships/notesSlide" Target="../notesSlides/notesSlide39.xml"/><Relationship Id="rId1" Type="http://schemas.openxmlformats.org/officeDocument/2006/relationships/slideLayout" Target="../slideLayouts/slideLayout29.xml"/><Relationship Id="rId6" Type="http://schemas.openxmlformats.org/officeDocument/2006/relationships/image" Target="../media/image126.svg"/><Relationship Id="rId5" Type="http://schemas.openxmlformats.org/officeDocument/2006/relationships/image" Target="../media/image125.png"/><Relationship Id="rId4" Type="http://schemas.openxmlformats.org/officeDocument/2006/relationships/image" Target="../media/image249.emf"/></Relationships>
</file>

<file path=ppt/slides/_rels/slide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13" Type="http://schemas.openxmlformats.org/officeDocument/2006/relationships/image" Target="../media/image229.png"/><Relationship Id="rId18" Type="http://schemas.openxmlformats.org/officeDocument/2006/relationships/image" Target="../media/image263.svg"/><Relationship Id="rId26" Type="http://schemas.openxmlformats.org/officeDocument/2006/relationships/image" Target="../media/image241.svg"/><Relationship Id="rId39" Type="http://schemas.openxmlformats.org/officeDocument/2006/relationships/image" Target="../media/image276.png"/><Relationship Id="rId21" Type="http://schemas.openxmlformats.org/officeDocument/2006/relationships/image" Target="../media/image235.png"/><Relationship Id="rId34" Type="http://schemas.openxmlformats.org/officeDocument/2006/relationships/image" Target="../media/image273.png"/><Relationship Id="rId42" Type="http://schemas.openxmlformats.org/officeDocument/2006/relationships/image" Target="../media/image239.svg"/><Relationship Id="rId47" Type="http://schemas.openxmlformats.org/officeDocument/2006/relationships/image" Target="../media/image246.png"/><Relationship Id="rId7" Type="http://schemas.openxmlformats.org/officeDocument/2006/relationships/image" Target="../media/image256.png"/><Relationship Id="rId2" Type="http://schemas.openxmlformats.org/officeDocument/2006/relationships/notesSlide" Target="../notesSlides/notesSlide40.xml"/><Relationship Id="rId16" Type="http://schemas.openxmlformats.org/officeDocument/2006/relationships/image" Target="../media/image228.svg"/><Relationship Id="rId29" Type="http://schemas.openxmlformats.org/officeDocument/2006/relationships/image" Target="../media/image268.png"/><Relationship Id="rId1" Type="http://schemas.openxmlformats.org/officeDocument/2006/relationships/slideLayout" Target="../slideLayouts/slideLayout30.xml"/><Relationship Id="rId6" Type="http://schemas.openxmlformats.org/officeDocument/2006/relationships/image" Target="../media/image255.svg"/><Relationship Id="rId11" Type="http://schemas.openxmlformats.org/officeDocument/2006/relationships/image" Target="../media/image260.png"/><Relationship Id="rId24" Type="http://schemas.openxmlformats.org/officeDocument/2006/relationships/image" Target="../media/image232.svg"/><Relationship Id="rId32" Type="http://schemas.openxmlformats.org/officeDocument/2006/relationships/image" Target="../media/image271.png"/><Relationship Id="rId37" Type="http://schemas.openxmlformats.org/officeDocument/2006/relationships/image" Target="../media/image242.png"/><Relationship Id="rId40" Type="http://schemas.openxmlformats.org/officeDocument/2006/relationships/image" Target="../media/image277.svg"/><Relationship Id="rId45" Type="http://schemas.openxmlformats.org/officeDocument/2006/relationships/image" Target="../media/image244.png"/><Relationship Id="rId5" Type="http://schemas.openxmlformats.org/officeDocument/2006/relationships/image" Target="../media/image254.png"/><Relationship Id="rId15" Type="http://schemas.openxmlformats.org/officeDocument/2006/relationships/image" Target="../media/image227.png"/><Relationship Id="rId23" Type="http://schemas.openxmlformats.org/officeDocument/2006/relationships/image" Target="../media/image231.png"/><Relationship Id="rId28" Type="http://schemas.openxmlformats.org/officeDocument/2006/relationships/image" Target="../media/image267.svg"/><Relationship Id="rId36" Type="http://schemas.openxmlformats.org/officeDocument/2006/relationships/image" Target="../media/image275.svg"/><Relationship Id="rId10" Type="http://schemas.openxmlformats.org/officeDocument/2006/relationships/image" Target="../media/image259.svg"/><Relationship Id="rId19" Type="http://schemas.openxmlformats.org/officeDocument/2006/relationships/image" Target="../media/image264.png"/><Relationship Id="rId31" Type="http://schemas.openxmlformats.org/officeDocument/2006/relationships/image" Target="../media/image270.png"/><Relationship Id="rId44" Type="http://schemas.openxmlformats.org/officeDocument/2006/relationships/image" Target="../media/image234.svg"/><Relationship Id="rId4" Type="http://schemas.openxmlformats.org/officeDocument/2006/relationships/image" Target="../media/image253.svg"/><Relationship Id="rId9" Type="http://schemas.openxmlformats.org/officeDocument/2006/relationships/image" Target="../media/image258.png"/><Relationship Id="rId14" Type="http://schemas.openxmlformats.org/officeDocument/2006/relationships/image" Target="../media/image230.svg"/><Relationship Id="rId22" Type="http://schemas.openxmlformats.org/officeDocument/2006/relationships/image" Target="../media/image236.svg"/><Relationship Id="rId27" Type="http://schemas.openxmlformats.org/officeDocument/2006/relationships/image" Target="../media/image266.png"/><Relationship Id="rId30" Type="http://schemas.openxmlformats.org/officeDocument/2006/relationships/image" Target="../media/image269.svg"/><Relationship Id="rId35" Type="http://schemas.openxmlformats.org/officeDocument/2006/relationships/image" Target="../media/image274.png"/><Relationship Id="rId43" Type="http://schemas.openxmlformats.org/officeDocument/2006/relationships/image" Target="../media/image233.png"/><Relationship Id="rId48" Type="http://schemas.openxmlformats.org/officeDocument/2006/relationships/image" Target="../media/image247.svg"/><Relationship Id="rId8" Type="http://schemas.openxmlformats.org/officeDocument/2006/relationships/image" Target="../media/image257.svg"/><Relationship Id="rId3" Type="http://schemas.openxmlformats.org/officeDocument/2006/relationships/image" Target="../media/image252.png"/><Relationship Id="rId12" Type="http://schemas.openxmlformats.org/officeDocument/2006/relationships/image" Target="../media/image261.svg"/><Relationship Id="rId17" Type="http://schemas.openxmlformats.org/officeDocument/2006/relationships/image" Target="../media/image262.png"/><Relationship Id="rId25" Type="http://schemas.openxmlformats.org/officeDocument/2006/relationships/image" Target="../media/image240.png"/><Relationship Id="rId33" Type="http://schemas.openxmlformats.org/officeDocument/2006/relationships/image" Target="../media/image272.png"/><Relationship Id="rId38" Type="http://schemas.openxmlformats.org/officeDocument/2006/relationships/image" Target="../media/image243.svg"/><Relationship Id="rId46" Type="http://schemas.openxmlformats.org/officeDocument/2006/relationships/image" Target="../media/image245.svg"/><Relationship Id="rId20" Type="http://schemas.openxmlformats.org/officeDocument/2006/relationships/image" Target="../media/image265.svg"/><Relationship Id="rId41" Type="http://schemas.openxmlformats.org/officeDocument/2006/relationships/image" Target="../media/image238.png"/></Relationships>
</file>

<file path=ppt/slides/_rels/slide41.xml.rels><?xml version="1.0" encoding="UTF-8" standalone="yes"?>
<Relationships xmlns="http://schemas.openxmlformats.org/package/2006/relationships"><Relationship Id="rId8" Type="http://schemas.openxmlformats.org/officeDocument/2006/relationships/image" Target="../media/image283.png"/><Relationship Id="rId13" Type="http://schemas.openxmlformats.org/officeDocument/2006/relationships/image" Target="../media/image288.svg"/><Relationship Id="rId3" Type="http://schemas.openxmlformats.org/officeDocument/2006/relationships/image" Target="../media/image278.png"/><Relationship Id="rId7" Type="http://schemas.openxmlformats.org/officeDocument/2006/relationships/image" Target="../media/image282.svg"/><Relationship Id="rId12" Type="http://schemas.openxmlformats.org/officeDocument/2006/relationships/image" Target="../media/image287.png"/><Relationship Id="rId2" Type="http://schemas.openxmlformats.org/officeDocument/2006/relationships/notesSlide" Target="../notesSlides/notesSlide41.xml"/><Relationship Id="rId1" Type="http://schemas.openxmlformats.org/officeDocument/2006/relationships/slideLayout" Target="../slideLayouts/slideLayout17.xml"/><Relationship Id="rId6" Type="http://schemas.openxmlformats.org/officeDocument/2006/relationships/image" Target="../media/image281.png"/><Relationship Id="rId11" Type="http://schemas.openxmlformats.org/officeDocument/2006/relationships/image" Target="../media/image286.svg"/><Relationship Id="rId5" Type="http://schemas.openxmlformats.org/officeDocument/2006/relationships/image" Target="../media/image280.svg"/><Relationship Id="rId10" Type="http://schemas.openxmlformats.org/officeDocument/2006/relationships/image" Target="../media/image285.png"/><Relationship Id="rId4" Type="http://schemas.openxmlformats.org/officeDocument/2006/relationships/image" Target="../media/image279.png"/><Relationship Id="rId9" Type="http://schemas.openxmlformats.org/officeDocument/2006/relationships/image" Target="../media/image284.svg"/></Relationships>
</file>

<file path=ppt/slides/_rels/slide42.xml.rels><?xml version="1.0" encoding="UTF-8" standalone="yes"?>
<Relationships xmlns="http://schemas.openxmlformats.org/package/2006/relationships"><Relationship Id="rId13" Type="http://schemas.openxmlformats.org/officeDocument/2006/relationships/image" Target="../media/image288.svg"/><Relationship Id="rId18" Type="http://schemas.openxmlformats.org/officeDocument/2006/relationships/image" Target="../media/image231.png"/><Relationship Id="rId26" Type="http://schemas.openxmlformats.org/officeDocument/2006/relationships/image" Target="../media/image236.svg"/><Relationship Id="rId3" Type="http://schemas.openxmlformats.org/officeDocument/2006/relationships/image" Target="../media/image278.png"/><Relationship Id="rId21" Type="http://schemas.openxmlformats.org/officeDocument/2006/relationships/image" Target="../media/image239.svg"/><Relationship Id="rId34" Type="http://schemas.openxmlformats.org/officeDocument/2006/relationships/image" Target="../media/image247.svg"/><Relationship Id="rId7" Type="http://schemas.openxmlformats.org/officeDocument/2006/relationships/image" Target="../media/image282.svg"/><Relationship Id="rId12" Type="http://schemas.openxmlformats.org/officeDocument/2006/relationships/image" Target="../media/image287.png"/><Relationship Id="rId17" Type="http://schemas.openxmlformats.org/officeDocument/2006/relationships/image" Target="../media/image230.svg"/><Relationship Id="rId25" Type="http://schemas.openxmlformats.org/officeDocument/2006/relationships/image" Target="../media/image235.png"/><Relationship Id="rId33" Type="http://schemas.openxmlformats.org/officeDocument/2006/relationships/image" Target="../media/image246.png"/><Relationship Id="rId2" Type="http://schemas.openxmlformats.org/officeDocument/2006/relationships/notesSlide" Target="../notesSlides/notesSlide42.xml"/><Relationship Id="rId16" Type="http://schemas.openxmlformats.org/officeDocument/2006/relationships/image" Target="../media/image229.png"/><Relationship Id="rId20" Type="http://schemas.openxmlformats.org/officeDocument/2006/relationships/image" Target="../media/image238.png"/><Relationship Id="rId29" Type="http://schemas.openxmlformats.org/officeDocument/2006/relationships/image" Target="../media/image242.png"/><Relationship Id="rId1" Type="http://schemas.openxmlformats.org/officeDocument/2006/relationships/slideLayout" Target="../slideLayouts/slideLayout17.xml"/><Relationship Id="rId6" Type="http://schemas.openxmlformats.org/officeDocument/2006/relationships/image" Target="../media/image281.png"/><Relationship Id="rId11" Type="http://schemas.openxmlformats.org/officeDocument/2006/relationships/image" Target="../media/image286.svg"/><Relationship Id="rId24" Type="http://schemas.openxmlformats.org/officeDocument/2006/relationships/image" Target="../media/image289.png"/><Relationship Id="rId32" Type="http://schemas.openxmlformats.org/officeDocument/2006/relationships/image" Target="../media/image245.svg"/><Relationship Id="rId5" Type="http://schemas.openxmlformats.org/officeDocument/2006/relationships/image" Target="../media/image280.svg"/><Relationship Id="rId15" Type="http://schemas.openxmlformats.org/officeDocument/2006/relationships/image" Target="../media/image228.svg"/><Relationship Id="rId23" Type="http://schemas.openxmlformats.org/officeDocument/2006/relationships/image" Target="../media/image234.svg"/><Relationship Id="rId28" Type="http://schemas.openxmlformats.org/officeDocument/2006/relationships/image" Target="../media/image237.jpeg"/><Relationship Id="rId10" Type="http://schemas.openxmlformats.org/officeDocument/2006/relationships/image" Target="../media/image285.png"/><Relationship Id="rId19" Type="http://schemas.openxmlformats.org/officeDocument/2006/relationships/image" Target="../media/image232.svg"/><Relationship Id="rId31" Type="http://schemas.openxmlformats.org/officeDocument/2006/relationships/image" Target="../media/image244.png"/><Relationship Id="rId4" Type="http://schemas.openxmlformats.org/officeDocument/2006/relationships/image" Target="../media/image279.png"/><Relationship Id="rId9" Type="http://schemas.openxmlformats.org/officeDocument/2006/relationships/image" Target="../media/image284.svg"/><Relationship Id="rId14" Type="http://schemas.openxmlformats.org/officeDocument/2006/relationships/image" Target="../media/image227.png"/><Relationship Id="rId22" Type="http://schemas.openxmlformats.org/officeDocument/2006/relationships/image" Target="../media/image233.png"/><Relationship Id="rId27" Type="http://schemas.openxmlformats.org/officeDocument/2006/relationships/hyperlink" Target="https://aka.ms/GHSecurity" TargetMode="External"/><Relationship Id="rId30" Type="http://schemas.openxmlformats.org/officeDocument/2006/relationships/image" Target="../media/image243.svg"/><Relationship Id="rId8" Type="http://schemas.openxmlformats.org/officeDocument/2006/relationships/image" Target="../media/image283.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8" Type="http://schemas.openxmlformats.org/officeDocument/2006/relationships/image" Target="../media/image293.svg"/><Relationship Id="rId3" Type="http://schemas.openxmlformats.org/officeDocument/2006/relationships/image" Target="../media/image290.png"/><Relationship Id="rId7" Type="http://schemas.openxmlformats.org/officeDocument/2006/relationships/image" Target="../media/image292.png"/><Relationship Id="rId2" Type="http://schemas.openxmlformats.org/officeDocument/2006/relationships/notesSlide" Target="../notesSlides/notesSlide44.xml"/><Relationship Id="rId1" Type="http://schemas.openxmlformats.org/officeDocument/2006/relationships/slideLayout" Target="../slideLayouts/slideLayout12.xml"/><Relationship Id="rId6" Type="http://schemas.openxmlformats.org/officeDocument/2006/relationships/image" Target="../media/image67.png"/><Relationship Id="rId5" Type="http://schemas.openxmlformats.org/officeDocument/2006/relationships/hyperlink" Target="https://aka.ms/SecurityRoles" TargetMode="External"/><Relationship Id="rId4" Type="http://schemas.openxmlformats.org/officeDocument/2006/relationships/image" Target="../media/image291.svg"/></Relationships>
</file>

<file path=ppt/slides/_rels/slide45.xml.rels><?xml version="1.0" encoding="UTF-8" standalone="yes"?>
<Relationships xmlns="http://schemas.openxmlformats.org/package/2006/relationships"><Relationship Id="rId8" Type="http://schemas.openxmlformats.org/officeDocument/2006/relationships/hyperlink" Target="https://docs.microsoft.com/azure/cloud-adoption-framework/organize/cloud-security-architecture" TargetMode="External"/><Relationship Id="rId13" Type="http://schemas.openxmlformats.org/officeDocument/2006/relationships/hyperlink" Target="https://docs.microsoft.com/azure/cloud-adoption-framework/organize/cloud-security-compliance-management" TargetMode="External"/><Relationship Id="rId3" Type="http://schemas.openxmlformats.org/officeDocument/2006/relationships/image" Target="../media/image294.emf"/><Relationship Id="rId7" Type="http://schemas.openxmlformats.org/officeDocument/2006/relationships/hyperlink" Target="https://docs.microsoft.com/azure/cloud-adoption-framework/organize/cloud-security-people" TargetMode="External"/><Relationship Id="rId12" Type="http://schemas.openxmlformats.org/officeDocument/2006/relationships/hyperlink" Target="https://docs.microsoft.com/azure/cloud-adoption-framework/organize/cloud-security-policy-standards" TargetMode="External"/><Relationship Id="rId17" Type="http://schemas.openxmlformats.org/officeDocument/2006/relationships/hyperlink" Target="https://docs.microsoft.com/en-us/azure/cloud-adoption-framework/organize/cloud-security-threat-intelligence" TargetMode="External"/><Relationship Id="rId2" Type="http://schemas.openxmlformats.org/officeDocument/2006/relationships/notesSlide" Target="../notesSlides/notesSlide45.xml"/><Relationship Id="rId16" Type="http://schemas.openxmlformats.org/officeDocument/2006/relationships/hyperlink" Target="https://docs.microsoft.com/en-us/azure/cloud-adoption-framework/organize/cloud-security-incident-preparation" TargetMode="External"/><Relationship Id="rId1" Type="http://schemas.openxmlformats.org/officeDocument/2006/relationships/slideLayout" Target="../slideLayouts/slideLayout27.xml"/><Relationship Id="rId6" Type="http://schemas.openxmlformats.org/officeDocument/2006/relationships/hyperlink" Target="https://docs.microsoft.com/azure/cloud-adoption-framework/organize/cloud-security-data-security" TargetMode="External"/><Relationship Id="rId11" Type="http://schemas.openxmlformats.org/officeDocument/2006/relationships/hyperlink" Target="https://docs.microsoft.com/azure/cloud-adoption-framework/organize/cloud-security-posture-management" TargetMode="External"/><Relationship Id="rId5" Type="http://schemas.openxmlformats.org/officeDocument/2006/relationships/hyperlink" Target="https://docs.microsoft.com/azure/cloud-adoption-framework/organize/cloud-security-identity-keys" TargetMode="External"/><Relationship Id="rId15" Type="http://schemas.openxmlformats.org/officeDocument/2006/relationships/hyperlink" Target="https://docs.microsoft.com/azure/cloud-adoption-framework/organize/cloud-security-infrastructure-endpoint" TargetMode="External"/><Relationship Id="rId10" Type="http://schemas.openxmlformats.org/officeDocument/2006/relationships/hyperlink" Target="https://docs.microsoft.com/azure/cloud-adoption-framework/organize/cloud-security-operations-center" TargetMode="External"/><Relationship Id="rId4" Type="http://schemas.openxmlformats.org/officeDocument/2006/relationships/image" Target="../media/image295.emf"/><Relationship Id="rId9" Type="http://schemas.openxmlformats.org/officeDocument/2006/relationships/hyperlink" Target="https://aka.ms/MCRA" TargetMode="External"/><Relationship Id="rId14" Type="http://schemas.openxmlformats.org/officeDocument/2006/relationships/hyperlink" Target="https://docs.microsoft.com/en-us/azure/cloud-adoption-framework/organize/cloud-security-application-security-devsecops" TargetMode="External"/></Relationships>
</file>

<file path=ppt/slides/_rels/slide46.xml.rels><?xml version="1.0" encoding="UTF-8" standalone="yes"?>
<Relationships xmlns="http://schemas.openxmlformats.org/package/2006/relationships"><Relationship Id="rId117" Type="http://schemas.openxmlformats.org/officeDocument/2006/relationships/hyperlink" Target="https://www.microsoft.com/account/authenticator" TargetMode="External"/><Relationship Id="rId21" Type="http://schemas.openxmlformats.org/officeDocument/2006/relationships/image" Target="../media/image308.jpeg"/><Relationship Id="rId42" Type="http://schemas.openxmlformats.org/officeDocument/2006/relationships/image" Target="../media/image327.png"/><Relationship Id="rId63" Type="http://schemas.openxmlformats.org/officeDocument/2006/relationships/hyperlink" Target="https://docs.microsoft.com/azure/private-link/" TargetMode="External"/><Relationship Id="rId84" Type="http://schemas.openxmlformats.org/officeDocument/2006/relationships/hyperlink" Target="https://learn.microsoft.com/azure/defender-for-cloud/defender-for-cloud-introduction" TargetMode="External"/><Relationship Id="rId138" Type="http://schemas.openxmlformats.org/officeDocument/2006/relationships/hyperlink" Target="https://docs.microsoft.com/azure/" TargetMode="External"/><Relationship Id="rId159" Type="http://schemas.openxmlformats.org/officeDocument/2006/relationships/image" Target="../media/image377.emf"/><Relationship Id="rId170" Type="http://schemas.openxmlformats.org/officeDocument/2006/relationships/hyperlink" Target="https://aka.ms/DART" TargetMode="External"/><Relationship Id="rId107" Type="http://schemas.openxmlformats.org/officeDocument/2006/relationships/hyperlink" Target="https://docs.microsoft.com/azure/defender-for-iot/" TargetMode="External"/><Relationship Id="rId11" Type="http://schemas.openxmlformats.org/officeDocument/2006/relationships/image" Target="../media/image304.png"/><Relationship Id="rId32" Type="http://schemas.openxmlformats.org/officeDocument/2006/relationships/image" Target="../media/image318.png"/><Relationship Id="rId53" Type="http://schemas.openxmlformats.org/officeDocument/2006/relationships/hyperlink" Target="https://docs.microsoft.com/azure/virtual-network/ddos-protection-overview" TargetMode="External"/><Relationship Id="rId74" Type="http://schemas.openxmlformats.org/officeDocument/2006/relationships/image" Target="../media/image343.jpeg"/><Relationship Id="rId128" Type="http://schemas.openxmlformats.org/officeDocument/2006/relationships/hyperlink" Target="https://azure.microsoft.com/marketplace/" TargetMode="External"/><Relationship Id="rId149" Type="http://schemas.openxmlformats.org/officeDocument/2006/relationships/hyperlink" Target="https://aka.ms/spa" TargetMode="External"/><Relationship Id="rId5" Type="http://schemas.openxmlformats.org/officeDocument/2006/relationships/image" Target="../media/image298.png"/><Relationship Id="rId95" Type="http://schemas.openxmlformats.org/officeDocument/2006/relationships/image" Target="../media/image357.png"/><Relationship Id="rId160" Type="http://schemas.openxmlformats.org/officeDocument/2006/relationships/hyperlink" Target="https://www.microsoft.com/en-us/security/threat-protection" TargetMode="External"/><Relationship Id="rId22" Type="http://schemas.openxmlformats.org/officeDocument/2006/relationships/hyperlink" Target="https://www.microsoft.com/en-us/security/blog/2021/07/22/how-to-protect-your-cad-data-files-with-mip-and-halocad/" TargetMode="External"/><Relationship Id="rId43" Type="http://schemas.openxmlformats.org/officeDocument/2006/relationships/image" Target="../media/image328.png"/><Relationship Id="rId64" Type="http://schemas.openxmlformats.org/officeDocument/2006/relationships/image" Target="../media/image336.png"/><Relationship Id="rId118" Type="http://schemas.openxmlformats.org/officeDocument/2006/relationships/image" Target="../media/image362.png"/><Relationship Id="rId139" Type="http://schemas.openxmlformats.org/officeDocument/2006/relationships/image" Target="../media/image373.png"/><Relationship Id="rId85" Type="http://schemas.openxmlformats.org/officeDocument/2006/relationships/image" Target="../media/image347.png"/><Relationship Id="rId150" Type="http://schemas.openxmlformats.org/officeDocument/2006/relationships/hyperlink" Target="https://aka.ms/SPA" TargetMode="External"/><Relationship Id="rId12" Type="http://schemas.openxmlformats.org/officeDocument/2006/relationships/image" Target="../media/image305.svg"/><Relationship Id="rId33" Type="http://schemas.openxmlformats.org/officeDocument/2006/relationships/image" Target="../media/image319.png"/><Relationship Id="rId108" Type="http://schemas.openxmlformats.org/officeDocument/2006/relationships/hyperlink" Target="http://www.microsoft.com/SDL" TargetMode="External"/><Relationship Id="rId129" Type="http://schemas.openxmlformats.org/officeDocument/2006/relationships/image" Target="../media/image368.png"/><Relationship Id="rId54" Type="http://schemas.openxmlformats.org/officeDocument/2006/relationships/hyperlink" Target="https://azure.microsoft.com/services/site-recovery/" TargetMode="External"/><Relationship Id="rId70" Type="http://schemas.openxmlformats.org/officeDocument/2006/relationships/hyperlink" Target="https://docs.microsoft.com/azure/active-directory/active-directory-conditional-access-azure-portal" TargetMode="External"/><Relationship Id="rId75" Type="http://schemas.openxmlformats.org/officeDocument/2006/relationships/image" Target="../media/image344.png"/><Relationship Id="rId91" Type="http://schemas.openxmlformats.org/officeDocument/2006/relationships/image" Target="../media/image353.jpeg"/><Relationship Id="rId96" Type="http://schemas.openxmlformats.org/officeDocument/2006/relationships/image" Target="../media/image358.png"/><Relationship Id="rId140" Type="http://schemas.openxmlformats.org/officeDocument/2006/relationships/image" Target="../media/image374.svg"/><Relationship Id="rId145" Type="http://schemas.openxmlformats.org/officeDocument/2006/relationships/hyperlink" Target="https://learn.microsoft.com/microsoft-365/security/defender-vulnerability-management/defender-vulnerability-management" TargetMode="External"/><Relationship Id="rId161" Type="http://schemas.openxmlformats.org/officeDocument/2006/relationships/hyperlink" Target="https://aka.ms/AzureSentinel" TargetMode="External"/><Relationship Id="rId166" Type="http://schemas.openxmlformats.org/officeDocument/2006/relationships/hyperlink" Target="https://www.microsoft.com/security/business/ai-machine-learning/microsoft-security-copilot" TargetMode="External"/><Relationship Id="rId1" Type="http://schemas.openxmlformats.org/officeDocument/2006/relationships/slideLayout" Target="../slideLayouts/slideLayout1.xml"/><Relationship Id="rId6" Type="http://schemas.openxmlformats.org/officeDocument/2006/relationships/image" Target="../media/image299.png"/><Relationship Id="rId23" Type="http://schemas.openxmlformats.org/officeDocument/2006/relationships/image" Target="../media/image309.png"/><Relationship Id="rId28" Type="http://schemas.openxmlformats.org/officeDocument/2006/relationships/image" Target="../media/image314.svg"/><Relationship Id="rId49" Type="http://schemas.openxmlformats.org/officeDocument/2006/relationships/hyperlink" Target="https://docs.microsoft.com/azure/key-vault/key-vault-overview" TargetMode="External"/><Relationship Id="rId114" Type="http://schemas.openxmlformats.org/officeDocument/2006/relationships/hyperlink" Target="https://learn.microsoft.com/azure/active-directory/external-identities/external-identities-overview" TargetMode="External"/><Relationship Id="rId119" Type="http://schemas.openxmlformats.org/officeDocument/2006/relationships/hyperlink" Target="https://docs.microsoft.com/windows/security/identity-protection/hello-for-business/" TargetMode="External"/><Relationship Id="rId44" Type="http://schemas.openxmlformats.org/officeDocument/2006/relationships/hyperlink" Target="https://docs.microsoft.com/azure/azure-arc/" TargetMode="External"/><Relationship Id="rId60" Type="http://schemas.openxmlformats.org/officeDocument/2006/relationships/hyperlink" Target="https://docs.microsoft.com/azure-sphere/product-overview/what-is-azure-sphere" TargetMode="External"/><Relationship Id="rId65" Type="http://schemas.openxmlformats.org/officeDocument/2006/relationships/image" Target="../media/image337.svg"/><Relationship Id="rId81" Type="http://schemas.openxmlformats.org/officeDocument/2006/relationships/hyperlink" Target="https://docs.microsoft.com/windows/security/threat-protection/microsoft-defender-atp/web-protection-overview" TargetMode="External"/><Relationship Id="rId86" Type="http://schemas.openxmlformats.org/officeDocument/2006/relationships/image" Target="../media/image348.png"/><Relationship Id="rId130" Type="http://schemas.openxmlformats.org/officeDocument/2006/relationships/image" Target="../media/image369.png"/><Relationship Id="rId135" Type="http://schemas.openxmlformats.org/officeDocument/2006/relationships/hyperlink" Target="https://docs.microsoft.com/azure/active-directory/manage-apps/application-proxy" TargetMode="External"/><Relationship Id="rId151" Type="http://schemas.openxmlformats.org/officeDocument/2006/relationships/hyperlink" Target="https://docs.microsoft.com/cloud-app-security/what-is-cloud-app-security" TargetMode="External"/><Relationship Id="rId156" Type="http://schemas.openxmlformats.org/officeDocument/2006/relationships/hyperlink" Target="https://learn.microsoft.com/azure/active-directory/cloud-infrastructure-entitlement-management/overview" TargetMode="External"/><Relationship Id="rId13" Type="http://schemas.openxmlformats.org/officeDocument/2006/relationships/image" Target="../media/image306.png"/><Relationship Id="rId18" Type="http://schemas.openxmlformats.org/officeDocument/2006/relationships/hyperlink" Target="https://learn.microsoft.com/en-us/purview/purview" TargetMode="External"/><Relationship Id="rId39" Type="http://schemas.openxmlformats.org/officeDocument/2006/relationships/image" Target="../media/image324.svg"/><Relationship Id="rId109" Type="http://schemas.openxmlformats.org/officeDocument/2006/relationships/hyperlink" Target="https://servicetrust.microsoft.com/" TargetMode="External"/><Relationship Id="rId34" Type="http://schemas.openxmlformats.org/officeDocument/2006/relationships/image" Target="../media/image320.png"/><Relationship Id="rId50" Type="http://schemas.openxmlformats.org/officeDocument/2006/relationships/image" Target="../media/image331.png"/><Relationship Id="rId55" Type="http://schemas.openxmlformats.org/officeDocument/2006/relationships/hyperlink" Target="https://docs.microsoft.com/azure/firewall/overview" TargetMode="External"/><Relationship Id="rId76" Type="http://schemas.openxmlformats.org/officeDocument/2006/relationships/image" Target="../media/image345.png"/><Relationship Id="rId97" Type="http://schemas.openxmlformats.org/officeDocument/2006/relationships/image" Target="../media/image359.png"/><Relationship Id="rId104" Type="http://schemas.openxmlformats.org/officeDocument/2006/relationships/hyperlink" Target="https://docs.microsoft.com/en-us/azure/bastion/bastion-overview" TargetMode="External"/><Relationship Id="rId120" Type="http://schemas.openxmlformats.org/officeDocument/2006/relationships/hyperlink" Target="https://docs.microsoft.com/azure/active-directory/governance/identity-governance-overview#:~:text=Azure%20Active%20Directory%20(Azure%20AD)%20Identity%20Governance%20allows,critical%20assets%20--%20while%20ensuring%20employee%20and" TargetMode="External"/><Relationship Id="rId125" Type="http://schemas.openxmlformats.org/officeDocument/2006/relationships/image" Target="../media/image366.svg"/><Relationship Id="rId141" Type="http://schemas.openxmlformats.org/officeDocument/2006/relationships/hyperlink" Target="https://docs.microsoft.com/microsoft-365/security/mtp/microsoft-secure-score" TargetMode="External"/><Relationship Id="rId146" Type="http://schemas.openxmlformats.org/officeDocument/2006/relationships/hyperlink" Target="https://docs.microsoft.com/mem/" TargetMode="External"/><Relationship Id="rId167" Type="http://schemas.openxmlformats.org/officeDocument/2006/relationships/image" Target="../media/image380.png"/><Relationship Id="rId7" Type="http://schemas.openxmlformats.org/officeDocument/2006/relationships/image" Target="../media/image300.png"/><Relationship Id="rId71" Type="http://schemas.openxmlformats.org/officeDocument/2006/relationships/hyperlink" Target="https://aka.ms/GHSecurity" TargetMode="External"/><Relationship Id="rId92" Type="http://schemas.openxmlformats.org/officeDocument/2006/relationships/image" Target="../media/image354.png"/><Relationship Id="rId162" Type="http://schemas.openxmlformats.org/officeDocument/2006/relationships/image" Target="../media/image378.png"/><Relationship Id="rId2" Type="http://schemas.openxmlformats.org/officeDocument/2006/relationships/notesSlide" Target="../notesSlides/notesSlide46.xml"/><Relationship Id="rId29" Type="http://schemas.openxmlformats.org/officeDocument/2006/relationships/image" Target="../media/image315.png"/><Relationship Id="rId24" Type="http://schemas.openxmlformats.org/officeDocument/2006/relationships/image" Target="../media/image310.png"/><Relationship Id="rId40" Type="http://schemas.openxmlformats.org/officeDocument/2006/relationships/image" Target="../media/image325.png"/><Relationship Id="rId45" Type="http://schemas.openxmlformats.org/officeDocument/2006/relationships/image" Target="../media/image289.png"/><Relationship Id="rId66" Type="http://schemas.openxmlformats.org/officeDocument/2006/relationships/image" Target="../media/image338.png"/><Relationship Id="rId87" Type="http://schemas.openxmlformats.org/officeDocument/2006/relationships/image" Target="../media/image349.png"/><Relationship Id="rId110" Type="http://schemas.openxmlformats.org/officeDocument/2006/relationships/hyperlink" Target="https://aka.ms/threatintelligence" TargetMode="External"/><Relationship Id="rId115" Type="http://schemas.openxmlformats.org/officeDocument/2006/relationships/hyperlink" Target="https://docs.microsoft.com/azure/active-directory/authentication/multi-factor-authentication" TargetMode="External"/><Relationship Id="rId131" Type="http://schemas.openxmlformats.org/officeDocument/2006/relationships/image" Target="../media/image370.png"/><Relationship Id="rId136" Type="http://schemas.openxmlformats.org/officeDocument/2006/relationships/hyperlink" Target="https://aka.ms/SecurityDocs" TargetMode="External"/><Relationship Id="rId157" Type="http://schemas.openxmlformats.org/officeDocument/2006/relationships/hyperlink" Target="https://aka.ms/PAW" TargetMode="External"/><Relationship Id="rId61" Type="http://schemas.openxmlformats.org/officeDocument/2006/relationships/image" Target="../media/image335.png"/><Relationship Id="rId82" Type="http://schemas.openxmlformats.org/officeDocument/2006/relationships/hyperlink" Target="https://docs.microsoft.com/windows/security/threat-protection/microsoft-defender-atp/next-gen-threat-and-vuln-mgt" TargetMode="External"/><Relationship Id="rId152" Type="http://schemas.openxmlformats.org/officeDocument/2006/relationships/image" Target="../media/image375.png"/><Relationship Id="rId19" Type="http://schemas.openxmlformats.org/officeDocument/2006/relationships/hyperlink" Target="https://docs.microsoft.com/azure/information-protection/deploy-use/deploy-aip-scanner" TargetMode="External"/><Relationship Id="rId14" Type="http://schemas.openxmlformats.org/officeDocument/2006/relationships/image" Target="../media/image307.png"/><Relationship Id="rId30" Type="http://schemas.openxmlformats.org/officeDocument/2006/relationships/image" Target="../media/image316.svg"/><Relationship Id="rId35" Type="http://schemas.openxmlformats.org/officeDocument/2006/relationships/image" Target="../media/image321.png"/><Relationship Id="rId56" Type="http://schemas.openxmlformats.org/officeDocument/2006/relationships/image" Target="../media/image333.png"/><Relationship Id="rId77" Type="http://schemas.openxmlformats.org/officeDocument/2006/relationships/hyperlink" Target="https://technet.microsoft.com/itpro/windows/keep-secure/windows-10-security-guide" TargetMode="External"/><Relationship Id="rId100" Type="http://schemas.openxmlformats.org/officeDocument/2006/relationships/hyperlink" Target="https://docs.microsoft.com/azure/security-center/security-center-intro" TargetMode="External"/><Relationship Id="rId105" Type="http://schemas.openxmlformats.org/officeDocument/2006/relationships/hyperlink" Target="https://docs.microsoft.com/microsoft-365/compliance/ediscovery" TargetMode="External"/><Relationship Id="rId126" Type="http://schemas.openxmlformats.org/officeDocument/2006/relationships/hyperlink" Target="https://azure.microsoft.com/en-us/services/expressroute/" TargetMode="External"/><Relationship Id="rId147" Type="http://schemas.openxmlformats.org/officeDocument/2006/relationships/hyperlink" Target="https://docs.microsoft.com/mem/intune/" TargetMode="External"/><Relationship Id="rId168" Type="http://schemas.openxmlformats.org/officeDocument/2006/relationships/image" Target="../media/image381.svg"/><Relationship Id="rId8" Type="http://schemas.openxmlformats.org/officeDocument/2006/relationships/image" Target="../media/image301.png"/><Relationship Id="rId51" Type="http://schemas.openxmlformats.org/officeDocument/2006/relationships/hyperlink" Target="https://docs.microsoft.com/azure/application-gateway/application-gateway-web-application-firewall-overview" TargetMode="External"/><Relationship Id="rId72" Type="http://schemas.openxmlformats.org/officeDocument/2006/relationships/image" Target="../media/image237.jpeg"/><Relationship Id="rId93" Type="http://schemas.openxmlformats.org/officeDocument/2006/relationships/image" Target="../media/image355.png"/><Relationship Id="rId98" Type="http://schemas.openxmlformats.org/officeDocument/2006/relationships/hyperlink" Target="https://docs.microsoft.com/microsoft-365/compliance/communication-compliance" TargetMode="External"/><Relationship Id="rId121" Type="http://schemas.openxmlformats.org/officeDocument/2006/relationships/image" Target="../media/image363.png"/><Relationship Id="rId142" Type="http://schemas.openxmlformats.org/officeDocument/2006/relationships/hyperlink" Target="https://docs.microsoft.com/microsoft-365/compliance/compliance-score-calculation" TargetMode="External"/><Relationship Id="rId163" Type="http://schemas.openxmlformats.org/officeDocument/2006/relationships/image" Target="../media/image379.svg"/><Relationship Id="rId3" Type="http://schemas.openxmlformats.org/officeDocument/2006/relationships/image" Target="../media/image296.png"/><Relationship Id="rId25" Type="http://schemas.openxmlformats.org/officeDocument/2006/relationships/image" Target="../media/image311.png"/><Relationship Id="rId46" Type="http://schemas.openxmlformats.org/officeDocument/2006/relationships/hyperlink" Target="https://azure.microsoft.com/en-us/services/security-center/" TargetMode="External"/><Relationship Id="rId67" Type="http://schemas.openxmlformats.org/officeDocument/2006/relationships/image" Target="../media/image339.svg"/><Relationship Id="rId116" Type="http://schemas.openxmlformats.org/officeDocument/2006/relationships/image" Target="../media/image361.jpeg"/><Relationship Id="rId137" Type="http://schemas.openxmlformats.org/officeDocument/2006/relationships/hyperlink" Target="https://aka.ms/benchmarkdocs" TargetMode="External"/><Relationship Id="rId158" Type="http://schemas.openxmlformats.org/officeDocument/2006/relationships/hyperlink" Target="https://www.microsoft.com/security/business/identity-access/microsoft-entra-internet-access" TargetMode="External"/><Relationship Id="rId20" Type="http://schemas.openxmlformats.org/officeDocument/2006/relationships/hyperlink" Target="https://docs.microsoft.com/en-us/information-protection/get-started/requirements-applications" TargetMode="External"/><Relationship Id="rId41" Type="http://schemas.openxmlformats.org/officeDocument/2006/relationships/image" Target="../media/image326.svg"/><Relationship Id="rId62" Type="http://schemas.openxmlformats.org/officeDocument/2006/relationships/hyperlink" Target="https://aka.ms/STP" TargetMode="External"/><Relationship Id="rId83" Type="http://schemas.openxmlformats.org/officeDocument/2006/relationships/hyperlink" Target="https://docs.microsoft.com/azure/security-center/azure-defender" TargetMode="External"/><Relationship Id="rId88" Type="http://schemas.openxmlformats.org/officeDocument/2006/relationships/image" Target="../media/image350.png"/><Relationship Id="rId111" Type="http://schemas.openxmlformats.org/officeDocument/2006/relationships/hyperlink" Target="https://docs.microsoft.com/defender-for-identity/what-is" TargetMode="External"/><Relationship Id="rId132" Type="http://schemas.openxmlformats.org/officeDocument/2006/relationships/image" Target="../media/image371.png"/><Relationship Id="rId153" Type="http://schemas.openxmlformats.org/officeDocument/2006/relationships/image" Target="../media/image376.emf"/><Relationship Id="rId15" Type="http://schemas.openxmlformats.org/officeDocument/2006/relationships/hyperlink" Target="https://aka.ms/MCRA" TargetMode="External"/><Relationship Id="rId36" Type="http://schemas.openxmlformats.org/officeDocument/2006/relationships/hyperlink" Target="https://docs.microsoft.com/azure/active-directory/" TargetMode="External"/><Relationship Id="rId57" Type="http://schemas.openxmlformats.org/officeDocument/2006/relationships/image" Target="../media/image334.svg"/><Relationship Id="rId106" Type="http://schemas.openxmlformats.org/officeDocument/2006/relationships/hyperlink" Target="https://support.office.com/article/Manage-data-governance-in-Office-365-48064107-fed2-4db0-9e5c-aa5ddd5ccb09" TargetMode="External"/><Relationship Id="rId127" Type="http://schemas.openxmlformats.org/officeDocument/2006/relationships/image" Target="../media/image367.png"/><Relationship Id="rId10" Type="http://schemas.openxmlformats.org/officeDocument/2006/relationships/image" Target="../media/image303.png"/><Relationship Id="rId31" Type="http://schemas.openxmlformats.org/officeDocument/2006/relationships/image" Target="../media/image317.png"/><Relationship Id="rId52" Type="http://schemas.openxmlformats.org/officeDocument/2006/relationships/image" Target="../media/image332.png"/><Relationship Id="rId73" Type="http://schemas.openxmlformats.org/officeDocument/2006/relationships/image" Target="../media/image342.png"/><Relationship Id="rId78" Type="http://schemas.openxmlformats.org/officeDocument/2006/relationships/image" Target="../media/image346.emf"/><Relationship Id="rId94" Type="http://schemas.openxmlformats.org/officeDocument/2006/relationships/image" Target="../media/image356.png"/><Relationship Id="rId99" Type="http://schemas.openxmlformats.org/officeDocument/2006/relationships/hyperlink" Target="https://docs.microsoft.com/azure/lighthouse/overview" TargetMode="External"/><Relationship Id="rId101" Type="http://schemas.openxmlformats.org/officeDocument/2006/relationships/hyperlink" Target="https://azure.microsoft.com/blog/regulatory-compliance-dashboard-in-azure-security-center-now-available/" TargetMode="External"/><Relationship Id="rId122" Type="http://schemas.openxmlformats.org/officeDocument/2006/relationships/image" Target="../media/image364.svg"/><Relationship Id="rId143" Type="http://schemas.openxmlformats.org/officeDocument/2006/relationships/hyperlink" Target="https://learn.microsoft.com/azure/defender-for-cloud/concept-cloud-security-posture-management" TargetMode="External"/><Relationship Id="rId148" Type="http://schemas.openxmlformats.org/officeDocument/2006/relationships/hyperlink" Target="https://docs.microsoft.com/mem/configmgr/" TargetMode="External"/><Relationship Id="rId164" Type="http://schemas.openxmlformats.org/officeDocument/2006/relationships/image" Target="../media/image233.png"/><Relationship Id="rId169" Type="http://schemas.openxmlformats.org/officeDocument/2006/relationships/hyperlink" Target="https://www.microsoft.com/misapartnercatalog?PartnerTypes=MSSP" TargetMode="External"/><Relationship Id="rId4" Type="http://schemas.openxmlformats.org/officeDocument/2006/relationships/image" Target="../media/image297.png"/><Relationship Id="rId9" Type="http://schemas.openxmlformats.org/officeDocument/2006/relationships/image" Target="../media/image302.png"/><Relationship Id="rId26" Type="http://schemas.openxmlformats.org/officeDocument/2006/relationships/image" Target="../media/image312.svg"/><Relationship Id="rId47" Type="http://schemas.openxmlformats.org/officeDocument/2006/relationships/image" Target="../media/image329.png"/><Relationship Id="rId68" Type="http://schemas.openxmlformats.org/officeDocument/2006/relationships/image" Target="../media/image340.png"/><Relationship Id="rId89" Type="http://schemas.openxmlformats.org/officeDocument/2006/relationships/image" Target="../media/image351.png"/><Relationship Id="rId112" Type="http://schemas.openxmlformats.org/officeDocument/2006/relationships/hyperlink" Target="https://docs.microsoft.com/azure/active-directory/active-directory-privileged-identity-management-configure" TargetMode="External"/><Relationship Id="rId133" Type="http://schemas.openxmlformats.org/officeDocument/2006/relationships/image" Target="../media/image372.png"/><Relationship Id="rId154" Type="http://schemas.openxmlformats.org/officeDocument/2006/relationships/hyperlink" Target="https://docs.microsoft.com/microsoft-365/security/office-365-security/office-365-atp" TargetMode="External"/><Relationship Id="rId16" Type="http://schemas.openxmlformats.org/officeDocument/2006/relationships/image" Target="../media/image67.png"/><Relationship Id="rId37" Type="http://schemas.openxmlformats.org/officeDocument/2006/relationships/image" Target="../media/image322.emf"/><Relationship Id="rId58" Type="http://schemas.openxmlformats.org/officeDocument/2006/relationships/hyperlink" Target="https://docs.microsoft.com/microsoft-365/security/office-365-security/attack-simulator" TargetMode="External"/><Relationship Id="rId79" Type="http://schemas.openxmlformats.org/officeDocument/2006/relationships/hyperlink" Target="https://docs.microsoft.com/windows/security/threat-protection/windows-defender-atp/windows-defender-advanced-threat-protection" TargetMode="External"/><Relationship Id="rId102" Type="http://schemas.openxmlformats.org/officeDocument/2006/relationships/hyperlink" Target="https://docs.microsoft.com/azure/security-center/secure-score-security-controls" TargetMode="External"/><Relationship Id="rId123" Type="http://schemas.openxmlformats.org/officeDocument/2006/relationships/hyperlink" Target="https://docs.microsoft.com/azure/active-directory/authentication/howto-authentication-passwordless-security-key#:~:text=User%20registration%20and%20management%20of%20FIDO2%20security%20keys,method%20and%20choosing%20Security%20key.%20More%20items...%20" TargetMode="External"/><Relationship Id="rId144" Type="http://schemas.openxmlformats.org/officeDocument/2006/relationships/hyperlink" Target="https://learn.microsoft.com/azure/external-attack-surface-management/" TargetMode="External"/><Relationship Id="rId90" Type="http://schemas.openxmlformats.org/officeDocument/2006/relationships/image" Target="../media/image352.png"/><Relationship Id="rId165" Type="http://schemas.openxmlformats.org/officeDocument/2006/relationships/image" Target="../media/image234.svg"/><Relationship Id="rId27" Type="http://schemas.openxmlformats.org/officeDocument/2006/relationships/image" Target="../media/image313.png"/><Relationship Id="rId48" Type="http://schemas.openxmlformats.org/officeDocument/2006/relationships/image" Target="../media/image330.emf"/><Relationship Id="rId69" Type="http://schemas.openxmlformats.org/officeDocument/2006/relationships/image" Target="../media/image341.svg"/><Relationship Id="rId113" Type="http://schemas.openxmlformats.org/officeDocument/2006/relationships/hyperlink" Target="https://docs.microsoft.com/azure/active-directory/active-directory-identityprotection" TargetMode="External"/><Relationship Id="rId134" Type="http://schemas.openxmlformats.org/officeDocument/2006/relationships/hyperlink" Target="https://azure.microsoft.com/blog/security-and-compliance-in-azure-stack/" TargetMode="External"/><Relationship Id="rId80" Type="http://schemas.openxmlformats.org/officeDocument/2006/relationships/hyperlink" Target="https://docs.microsoft.com/microsoft-365/compliance/endpoint-dlp-learn-about" TargetMode="External"/><Relationship Id="rId155" Type="http://schemas.openxmlformats.org/officeDocument/2006/relationships/hyperlink" Target="https://go.microsoft.com/fwlink/p/?linkid=2134538" TargetMode="External"/><Relationship Id="rId17" Type="http://schemas.openxmlformats.org/officeDocument/2006/relationships/hyperlink" Target="https://azure.microsoft.com/en-us/marketplace/" TargetMode="External"/><Relationship Id="rId38" Type="http://schemas.openxmlformats.org/officeDocument/2006/relationships/image" Target="../media/image323.png"/><Relationship Id="rId59" Type="http://schemas.openxmlformats.org/officeDocument/2006/relationships/hyperlink" Target="https://docs.microsoft.com/microsoft-365/compliance/insider-risk-management" TargetMode="External"/><Relationship Id="rId103" Type="http://schemas.openxmlformats.org/officeDocument/2006/relationships/image" Target="../media/image360.png"/><Relationship Id="rId124" Type="http://schemas.openxmlformats.org/officeDocument/2006/relationships/image" Target="../media/image365.png"/></Relationships>
</file>

<file path=ppt/slides/_rels/slide47.xml.rels><?xml version="1.0" encoding="UTF-8" standalone="yes"?>
<Relationships xmlns="http://schemas.openxmlformats.org/package/2006/relationships"><Relationship Id="rId117" Type="http://schemas.openxmlformats.org/officeDocument/2006/relationships/hyperlink" Target="https://www.microsoft.com/account/authenticator" TargetMode="External"/><Relationship Id="rId21" Type="http://schemas.openxmlformats.org/officeDocument/2006/relationships/image" Target="../media/image308.jpeg"/><Relationship Id="rId42" Type="http://schemas.openxmlformats.org/officeDocument/2006/relationships/image" Target="../media/image327.png"/><Relationship Id="rId63" Type="http://schemas.openxmlformats.org/officeDocument/2006/relationships/hyperlink" Target="https://docs.microsoft.com/azure/private-link/" TargetMode="External"/><Relationship Id="rId84" Type="http://schemas.openxmlformats.org/officeDocument/2006/relationships/hyperlink" Target="https://learn.microsoft.com/azure/defender-for-cloud/defender-for-cloud-introduction" TargetMode="External"/><Relationship Id="rId138" Type="http://schemas.openxmlformats.org/officeDocument/2006/relationships/hyperlink" Target="https://docs.microsoft.com/azure/" TargetMode="External"/><Relationship Id="rId159" Type="http://schemas.openxmlformats.org/officeDocument/2006/relationships/image" Target="../media/image377.emf"/><Relationship Id="rId170" Type="http://schemas.openxmlformats.org/officeDocument/2006/relationships/hyperlink" Target="https://aka.ms/DART" TargetMode="External"/><Relationship Id="rId107" Type="http://schemas.openxmlformats.org/officeDocument/2006/relationships/hyperlink" Target="https://docs.microsoft.com/azure/defender-for-iot/" TargetMode="External"/><Relationship Id="rId11" Type="http://schemas.openxmlformats.org/officeDocument/2006/relationships/image" Target="../media/image304.png"/><Relationship Id="rId32" Type="http://schemas.openxmlformats.org/officeDocument/2006/relationships/image" Target="../media/image318.png"/><Relationship Id="rId53" Type="http://schemas.openxmlformats.org/officeDocument/2006/relationships/hyperlink" Target="https://docs.microsoft.com/azure/virtual-network/ddos-protection-overview" TargetMode="External"/><Relationship Id="rId74" Type="http://schemas.openxmlformats.org/officeDocument/2006/relationships/image" Target="../media/image343.jpeg"/><Relationship Id="rId128" Type="http://schemas.openxmlformats.org/officeDocument/2006/relationships/hyperlink" Target="https://azure.microsoft.com/marketplace/" TargetMode="External"/><Relationship Id="rId149" Type="http://schemas.openxmlformats.org/officeDocument/2006/relationships/hyperlink" Target="https://aka.ms/spa" TargetMode="External"/><Relationship Id="rId5" Type="http://schemas.openxmlformats.org/officeDocument/2006/relationships/image" Target="../media/image298.png"/><Relationship Id="rId95" Type="http://schemas.openxmlformats.org/officeDocument/2006/relationships/image" Target="../media/image357.png"/><Relationship Id="rId160" Type="http://schemas.openxmlformats.org/officeDocument/2006/relationships/hyperlink" Target="https://www.microsoft.com/en-us/security/threat-protection" TargetMode="External"/><Relationship Id="rId22" Type="http://schemas.openxmlformats.org/officeDocument/2006/relationships/hyperlink" Target="https://www.microsoft.com/en-us/security/blog/2021/07/22/how-to-protect-your-cad-data-files-with-mip-and-halocad/" TargetMode="External"/><Relationship Id="rId43" Type="http://schemas.openxmlformats.org/officeDocument/2006/relationships/image" Target="../media/image328.png"/><Relationship Id="rId64" Type="http://schemas.openxmlformats.org/officeDocument/2006/relationships/image" Target="../media/image336.png"/><Relationship Id="rId118" Type="http://schemas.openxmlformats.org/officeDocument/2006/relationships/image" Target="../media/image362.png"/><Relationship Id="rId139" Type="http://schemas.openxmlformats.org/officeDocument/2006/relationships/image" Target="../media/image373.png"/><Relationship Id="rId85" Type="http://schemas.openxmlformats.org/officeDocument/2006/relationships/image" Target="../media/image347.png"/><Relationship Id="rId150" Type="http://schemas.openxmlformats.org/officeDocument/2006/relationships/hyperlink" Target="https://aka.ms/SPA" TargetMode="External"/><Relationship Id="rId12" Type="http://schemas.openxmlformats.org/officeDocument/2006/relationships/image" Target="../media/image305.svg"/><Relationship Id="rId33" Type="http://schemas.openxmlformats.org/officeDocument/2006/relationships/image" Target="../media/image319.png"/><Relationship Id="rId108" Type="http://schemas.openxmlformats.org/officeDocument/2006/relationships/hyperlink" Target="http://www.microsoft.com/SDL" TargetMode="External"/><Relationship Id="rId129" Type="http://schemas.openxmlformats.org/officeDocument/2006/relationships/image" Target="../media/image368.png"/><Relationship Id="rId54" Type="http://schemas.openxmlformats.org/officeDocument/2006/relationships/hyperlink" Target="https://azure.microsoft.com/services/site-recovery/" TargetMode="External"/><Relationship Id="rId70" Type="http://schemas.openxmlformats.org/officeDocument/2006/relationships/hyperlink" Target="https://docs.microsoft.com/azure/active-directory/active-directory-conditional-access-azure-portal" TargetMode="External"/><Relationship Id="rId75" Type="http://schemas.openxmlformats.org/officeDocument/2006/relationships/image" Target="../media/image344.png"/><Relationship Id="rId91" Type="http://schemas.openxmlformats.org/officeDocument/2006/relationships/image" Target="../media/image353.jpeg"/><Relationship Id="rId96" Type="http://schemas.openxmlformats.org/officeDocument/2006/relationships/image" Target="../media/image358.png"/><Relationship Id="rId140" Type="http://schemas.openxmlformats.org/officeDocument/2006/relationships/image" Target="../media/image374.svg"/><Relationship Id="rId145" Type="http://schemas.openxmlformats.org/officeDocument/2006/relationships/hyperlink" Target="https://learn.microsoft.com/microsoft-365/security/defender-vulnerability-management/defender-vulnerability-management" TargetMode="External"/><Relationship Id="rId161" Type="http://schemas.openxmlformats.org/officeDocument/2006/relationships/hyperlink" Target="https://aka.ms/AzureSentinel" TargetMode="External"/><Relationship Id="rId166" Type="http://schemas.openxmlformats.org/officeDocument/2006/relationships/hyperlink" Target="https://www.microsoft.com/security/business/ai-machine-learning/microsoft-security-copilot" TargetMode="External"/><Relationship Id="rId1" Type="http://schemas.openxmlformats.org/officeDocument/2006/relationships/slideLayout" Target="../slideLayouts/slideLayout1.xml"/><Relationship Id="rId6" Type="http://schemas.openxmlformats.org/officeDocument/2006/relationships/image" Target="../media/image299.png"/><Relationship Id="rId23" Type="http://schemas.openxmlformats.org/officeDocument/2006/relationships/image" Target="../media/image309.png"/><Relationship Id="rId28" Type="http://schemas.openxmlformats.org/officeDocument/2006/relationships/image" Target="../media/image314.svg"/><Relationship Id="rId49" Type="http://schemas.openxmlformats.org/officeDocument/2006/relationships/hyperlink" Target="https://docs.microsoft.com/azure/key-vault/key-vault-overview" TargetMode="External"/><Relationship Id="rId114" Type="http://schemas.openxmlformats.org/officeDocument/2006/relationships/hyperlink" Target="https://learn.microsoft.com/azure/active-directory/external-identities/external-identities-overview" TargetMode="External"/><Relationship Id="rId119" Type="http://schemas.openxmlformats.org/officeDocument/2006/relationships/hyperlink" Target="https://docs.microsoft.com/windows/security/identity-protection/hello-for-business/" TargetMode="External"/><Relationship Id="rId44" Type="http://schemas.openxmlformats.org/officeDocument/2006/relationships/hyperlink" Target="https://docs.microsoft.com/azure/azure-arc/" TargetMode="External"/><Relationship Id="rId60" Type="http://schemas.openxmlformats.org/officeDocument/2006/relationships/hyperlink" Target="https://docs.microsoft.com/azure-sphere/product-overview/what-is-azure-sphere" TargetMode="External"/><Relationship Id="rId65" Type="http://schemas.openxmlformats.org/officeDocument/2006/relationships/image" Target="../media/image337.svg"/><Relationship Id="rId81" Type="http://schemas.openxmlformats.org/officeDocument/2006/relationships/hyperlink" Target="https://docs.microsoft.com/windows/security/threat-protection/microsoft-defender-atp/web-protection-overview" TargetMode="External"/><Relationship Id="rId86" Type="http://schemas.openxmlformats.org/officeDocument/2006/relationships/image" Target="../media/image348.png"/><Relationship Id="rId130" Type="http://schemas.openxmlformats.org/officeDocument/2006/relationships/image" Target="../media/image369.png"/><Relationship Id="rId135" Type="http://schemas.openxmlformats.org/officeDocument/2006/relationships/hyperlink" Target="https://docs.microsoft.com/azure/active-directory/manage-apps/application-proxy" TargetMode="External"/><Relationship Id="rId151" Type="http://schemas.openxmlformats.org/officeDocument/2006/relationships/hyperlink" Target="https://docs.microsoft.com/cloud-app-security/what-is-cloud-app-security" TargetMode="External"/><Relationship Id="rId156" Type="http://schemas.openxmlformats.org/officeDocument/2006/relationships/hyperlink" Target="https://learn.microsoft.com/azure/active-directory/cloud-infrastructure-entitlement-management/overview" TargetMode="External"/><Relationship Id="rId13" Type="http://schemas.openxmlformats.org/officeDocument/2006/relationships/image" Target="../media/image306.png"/><Relationship Id="rId18" Type="http://schemas.openxmlformats.org/officeDocument/2006/relationships/hyperlink" Target="https://learn.microsoft.com/en-us/purview/purview" TargetMode="External"/><Relationship Id="rId39" Type="http://schemas.openxmlformats.org/officeDocument/2006/relationships/image" Target="../media/image324.svg"/><Relationship Id="rId109" Type="http://schemas.openxmlformats.org/officeDocument/2006/relationships/hyperlink" Target="https://servicetrust.microsoft.com/" TargetMode="External"/><Relationship Id="rId34" Type="http://schemas.openxmlformats.org/officeDocument/2006/relationships/image" Target="../media/image320.png"/><Relationship Id="rId50" Type="http://schemas.openxmlformats.org/officeDocument/2006/relationships/image" Target="../media/image331.png"/><Relationship Id="rId55" Type="http://schemas.openxmlformats.org/officeDocument/2006/relationships/hyperlink" Target="https://docs.microsoft.com/azure/firewall/overview" TargetMode="External"/><Relationship Id="rId76" Type="http://schemas.openxmlformats.org/officeDocument/2006/relationships/image" Target="../media/image345.png"/><Relationship Id="rId97" Type="http://schemas.openxmlformats.org/officeDocument/2006/relationships/image" Target="../media/image359.png"/><Relationship Id="rId104" Type="http://schemas.openxmlformats.org/officeDocument/2006/relationships/hyperlink" Target="https://docs.microsoft.com/en-us/azure/bastion/bastion-overview" TargetMode="External"/><Relationship Id="rId120" Type="http://schemas.openxmlformats.org/officeDocument/2006/relationships/hyperlink" Target="https://docs.microsoft.com/azure/active-directory/governance/identity-governance-overview#:~:text=Azure%20Active%20Directory%20(Azure%20AD)%20Identity%20Governance%20allows,critical%20assets%20--%20while%20ensuring%20employee%20and" TargetMode="External"/><Relationship Id="rId125" Type="http://schemas.openxmlformats.org/officeDocument/2006/relationships/image" Target="../media/image366.svg"/><Relationship Id="rId141" Type="http://schemas.openxmlformats.org/officeDocument/2006/relationships/hyperlink" Target="https://docs.microsoft.com/microsoft-365/security/mtp/microsoft-secure-score" TargetMode="External"/><Relationship Id="rId146" Type="http://schemas.openxmlformats.org/officeDocument/2006/relationships/hyperlink" Target="https://docs.microsoft.com/mem/" TargetMode="External"/><Relationship Id="rId167" Type="http://schemas.openxmlformats.org/officeDocument/2006/relationships/image" Target="../media/image380.png"/><Relationship Id="rId7" Type="http://schemas.openxmlformats.org/officeDocument/2006/relationships/image" Target="../media/image300.png"/><Relationship Id="rId71" Type="http://schemas.openxmlformats.org/officeDocument/2006/relationships/hyperlink" Target="https://aka.ms/GHSecurity" TargetMode="External"/><Relationship Id="rId92" Type="http://schemas.openxmlformats.org/officeDocument/2006/relationships/image" Target="../media/image354.png"/><Relationship Id="rId162" Type="http://schemas.openxmlformats.org/officeDocument/2006/relationships/image" Target="../media/image378.png"/><Relationship Id="rId2" Type="http://schemas.openxmlformats.org/officeDocument/2006/relationships/notesSlide" Target="../notesSlides/notesSlide47.xml"/><Relationship Id="rId29" Type="http://schemas.openxmlformats.org/officeDocument/2006/relationships/image" Target="../media/image315.png"/><Relationship Id="rId24" Type="http://schemas.openxmlformats.org/officeDocument/2006/relationships/image" Target="../media/image310.png"/><Relationship Id="rId40" Type="http://schemas.openxmlformats.org/officeDocument/2006/relationships/image" Target="../media/image325.png"/><Relationship Id="rId45" Type="http://schemas.openxmlformats.org/officeDocument/2006/relationships/image" Target="../media/image289.png"/><Relationship Id="rId66" Type="http://schemas.openxmlformats.org/officeDocument/2006/relationships/image" Target="../media/image338.png"/><Relationship Id="rId87" Type="http://schemas.openxmlformats.org/officeDocument/2006/relationships/image" Target="../media/image349.png"/><Relationship Id="rId110" Type="http://schemas.openxmlformats.org/officeDocument/2006/relationships/hyperlink" Target="https://aka.ms/threatintelligence" TargetMode="External"/><Relationship Id="rId115" Type="http://schemas.openxmlformats.org/officeDocument/2006/relationships/hyperlink" Target="https://docs.microsoft.com/azure/active-directory/authentication/multi-factor-authentication" TargetMode="External"/><Relationship Id="rId131" Type="http://schemas.openxmlformats.org/officeDocument/2006/relationships/image" Target="../media/image370.png"/><Relationship Id="rId136" Type="http://schemas.openxmlformats.org/officeDocument/2006/relationships/hyperlink" Target="https://aka.ms/SecurityDocs" TargetMode="External"/><Relationship Id="rId157" Type="http://schemas.openxmlformats.org/officeDocument/2006/relationships/hyperlink" Target="https://aka.ms/PAW" TargetMode="External"/><Relationship Id="rId61" Type="http://schemas.openxmlformats.org/officeDocument/2006/relationships/image" Target="../media/image335.png"/><Relationship Id="rId82" Type="http://schemas.openxmlformats.org/officeDocument/2006/relationships/hyperlink" Target="https://docs.microsoft.com/windows/security/threat-protection/microsoft-defender-atp/next-gen-threat-and-vuln-mgt" TargetMode="External"/><Relationship Id="rId152" Type="http://schemas.openxmlformats.org/officeDocument/2006/relationships/image" Target="../media/image375.png"/><Relationship Id="rId19" Type="http://schemas.openxmlformats.org/officeDocument/2006/relationships/hyperlink" Target="https://docs.microsoft.com/azure/information-protection/deploy-use/deploy-aip-scanner" TargetMode="External"/><Relationship Id="rId14" Type="http://schemas.openxmlformats.org/officeDocument/2006/relationships/image" Target="../media/image307.png"/><Relationship Id="rId30" Type="http://schemas.openxmlformats.org/officeDocument/2006/relationships/image" Target="../media/image316.svg"/><Relationship Id="rId35" Type="http://schemas.openxmlformats.org/officeDocument/2006/relationships/image" Target="../media/image321.png"/><Relationship Id="rId56" Type="http://schemas.openxmlformats.org/officeDocument/2006/relationships/image" Target="../media/image333.png"/><Relationship Id="rId77" Type="http://schemas.openxmlformats.org/officeDocument/2006/relationships/hyperlink" Target="https://technet.microsoft.com/itpro/windows/keep-secure/windows-10-security-guide" TargetMode="External"/><Relationship Id="rId100" Type="http://schemas.openxmlformats.org/officeDocument/2006/relationships/hyperlink" Target="https://docs.microsoft.com/azure/security-center/security-center-intro" TargetMode="External"/><Relationship Id="rId105" Type="http://schemas.openxmlformats.org/officeDocument/2006/relationships/hyperlink" Target="https://docs.microsoft.com/microsoft-365/compliance/ediscovery" TargetMode="External"/><Relationship Id="rId126" Type="http://schemas.openxmlformats.org/officeDocument/2006/relationships/hyperlink" Target="https://azure.microsoft.com/en-us/services/expressroute/" TargetMode="External"/><Relationship Id="rId147" Type="http://schemas.openxmlformats.org/officeDocument/2006/relationships/hyperlink" Target="https://docs.microsoft.com/mem/intune/" TargetMode="External"/><Relationship Id="rId168" Type="http://schemas.openxmlformats.org/officeDocument/2006/relationships/image" Target="../media/image381.svg"/><Relationship Id="rId8" Type="http://schemas.openxmlformats.org/officeDocument/2006/relationships/image" Target="../media/image301.png"/><Relationship Id="rId51" Type="http://schemas.openxmlformats.org/officeDocument/2006/relationships/hyperlink" Target="https://docs.microsoft.com/azure/application-gateway/application-gateway-web-application-firewall-overview" TargetMode="External"/><Relationship Id="rId72" Type="http://schemas.openxmlformats.org/officeDocument/2006/relationships/image" Target="../media/image237.jpeg"/><Relationship Id="rId93" Type="http://schemas.openxmlformats.org/officeDocument/2006/relationships/image" Target="../media/image355.png"/><Relationship Id="rId98" Type="http://schemas.openxmlformats.org/officeDocument/2006/relationships/hyperlink" Target="https://docs.microsoft.com/microsoft-365/compliance/communication-compliance" TargetMode="External"/><Relationship Id="rId121" Type="http://schemas.openxmlformats.org/officeDocument/2006/relationships/image" Target="../media/image363.png"/><Relationship Id="rId142" Type="http://schemas.openxmlformats.org/officeDocument/2006/relationships/hyperlink" Target="https://docs.microsoft.com/microsoft-365/compliance/compliance-score-calculation" TargetMode="External"/><Relationship Id="rId163" Type="http://schemas.openxmlformats.org/officeDocument/2006/relationships/image" Target="../media/image379.svg"/><Relationship Id="rId3" Type="http://schemas.openxmlformats.org/officeDocument/2006/relationships/image" Target="../media/image296.png"/><Relationship Id="rId25" Type="http://schemas.openxmlformats.org/officeDocument/2006/relationships/image" Target="../media/image311.png"/><Relationship Id="rId46" Type="http://schemas.openxmlformats.org/officeDocument/2006/relationships/hyperlink" Target="https://azure.microsoft.com/en-us/services/security-center/" TargetMode="External"/><Relationship Id="rId67" Type="http://schemas.openxmlformats.org/officeDocument/2006/relationships/image" Target="../media/image339.svg"/><Relationship Id="rId116" Type="http://schemas.openxmlformats.org/officeDocument/2006/relationships/image" Target="../media/image361.jpeg"/><Relationship Id="rId137" Type="http://schemas.openxmlformats.org/officeDocument/2006/relationships/hyperlink" Target="https://aka.ms/benchmarkdocs" TargetMode="External"/><Relationship Id="rId158" Type="http://schemas.openxmlformats.org/officeDocument/2006/relationships/hyperlink" Target="https://www.microsoft.com/security/business/identity-access/microsoft-entra-internet-access" TargetMode="External"/><Relationship Id="rId20" Type="http://schemas.openxmlformats.org/officeDocument/2006/relationships/hyperlink" Target="https://docs.microsoft.com/en-us/information-protection/get-started/requirements-applications" TargetMode="External"/><Relationship Id="rId41" Type="http://schemas.openxmlformats.org/officeDocument/2006/relationships/image" Target="../media/image326.svg"/><Relationship Id="rId62" Type="http://schemas.openxmlformats.org/officeDocument/2006/relationships/hyperlink" Target="https://aka.ms/STP" TargetMode="External"/><Relationship Id="rId83" Type="http://schemas.openxmlformats.org/officeDocument/2006/relationships/hyperlink" Target="https://docs.microsoft.com/azure/security-center/azure-defender" TargetMode="External"/><Relationship Id="rId88" Type="http://schemas.openxmlformats.org/officeDocument/2006/relationships/image" Target="../media/image350.png"/><Relationship Id="rId111" Type="http://schemas.openxmlformats.org/officeDocument/2006/relationships/hyperlink" Target="https://docs.microsoft.com/defender-for-identity/what-is" TargetMode="External"/><Relationship Id="rId132" Type="http://schemas.openxmlformats.org/officeDocument/2006/relationships/image" Target="../media/image371.png"/><Relationship Id="rId153" Type="http://schemas.openxmlformats.org/officeDocument/2006/relationships/image" Target="../media/image376.emf"/><Relationship Id="rId15" Type="http://schemas.openxmlformats.org/officeDocument/2006/relationships/hyperlink" Target="https://aka.ms/MCRA" TargetMode="External"/><Relationship Id="rId36" Type="http://schemas.openxmlformats.org/officeDocument/2006/relationships/hyperlink" Target="https://docs.microsoft.com/azure/active-directory/" TargetMode="External"/><Relationship Id="rId57" Type="http://schemas.openxmlformats.org/officeDocument/2006/relationships/image" Target="../media/image334.svg"/><Relationship Id="rId106" Type="http://schemas.openxmlformats.org/officeDocument/2006/relationships/hyperlink" Target="https://support.office.com/article/Manage-data-governance-in-Office-365-48064107-fed2-4db0-9e5c-aa5ddd5ccb09" TargetMode="External"/><Relationship Id="rId127" Type="http://schemas.openxmlformats.org/officeDocument/2006/relationships/image" Target="../media/image367.png"/><Relationship Id="rId10" Type="http://schemas.openxmlformats.org/officeDocument/2006/relationships/image" Target="../media/image303.png"/><Relationship Id="rId31" Type="http://schemas.openxmlformats.org/officeDocument/2006/relationships/image" Target="../media/image317.png"/><Relationship Id="rId52" Type="http://schemas.openxmlformats.org/officeDocument/2006/relationships/image" Target="../media/image332.png"/><Relationship Id="rId73" Type="http://schemas.openxmlformats.org/officeDocument/2006/relationships/image" Target="../media/image342.png"/><Relationship Id="rId78" Type="http://schemas.openxmlformats.org/officeDocument/2006/relationships/image" Target="../media/image346.emf"/><Relationship Id="rId94" Type="http://schemas.openxmlformats.org/officeDocument/2006/relationships/image" Target="../media/image356.png"/><Relationship Id="rId99" Type="http://schemas.openxmlformats.org/officeDocument/2006/relationships/hyperlink" Target="https://docs.microsoft.com/azure/lighthouse/overview" TargetMode="External"/><Relationship Id="rId101" Type="http://schemas.openxmlformats.org/officeDocument/2006/relationships/hyperlink" Target="https://azure.microsoft.com/blog/regulatory-compliance-dashboard-in-azure-security-center-now-available/" TargetMode="External"/><Relationship Id="rId122" Type="http://schemas.openxmlformats.org/officeDocument/2006/relationships/image" Target="../media/image364.svg"/><Relationship Id="rId143" Type="http://schemas.openxmlformats.org/officeDocument/2006/relationships/hyperlink" Target="https://learn.microsoft.com/azure/defender-for-cloud/concept-cloud-security-posture-management" TargetMode="External"/><Relationship Id="rId148" Type="http://schemas.openxmlformats.org/officeDocument/2006/relationships/hyperlink" Target="https://docs.microsoft.com/mem/configmgr/" TargetMode="External"/><Relationship Id="rId164" Type="http://schemas.openxmlformats.org/officeDocument/2006/relationships/image" Target="../media/image233.png"/><Relationship Id="rId169" Type="http://schemas.openxmlformats.org/officeDocument/2006/relationships/hyperlink" Target="https://www.microsoft.com/misapartnercatalog?PartnerTypes=MSSP" TargetMode="External"/><Relationship Id="rId4" Type="http://schemas.openxmlformats.org/officeDocument/2006/relationships/image" Target="../media/image297.png"/><Relationship Id="rId9" Type="http://schemas.openxmlformats.org/officeDocument/2006/relationships/image" Target="../media/image302.png"/><Relationship Id="rId26" Type="http://schemas.openxmlformats.org/officeDocument/2006/relationships/image" Target="../media/image312.svg"/><Relationship Id="rId47" Type="http://schemas.openxmlformats.org/officeDocument/2006/relationships/image" Target="../media/image329.png"/><Relationship Id="rId68" Type="http://schemas.openxmlformats.org/officeDocument/2006/relationships/image" Target="../media/image340.png"/><Relationship Id="rId89" Type="http://schemas.openxmlformats.org/officeDocument/2006/relationships/image" Target="../media/image351.png"/><Relationship Id="rId112" Type="http://schemas.openxmlformats.org/officeDocument/2006/relationships/hyperlink" Target="https://docs.microsoft.com/azure/active-directory/active-directory-privileged-identity-management-configure" TargetMode="External"/><Relationship Id="rId133" Type="http://schemas.openxmlformats.org/officeDocument/2006/relationships/image" Target="../media/image372.png"/><Relationship Id="rId154" Type="http://schemas.openxmlformats.org/officeDocument/2006/relationships/hyperlink" Target="https://docs.microsoft.com/microsoft-365/security/office-365-security/office-365-atp" TargetMode="External"/><Relationship Id="rId16" Type="http://schemas.openxmlformats.org/officeDocument/2006/relationships/image" Target="../media/image67.png"/><Relationship Id="rId37" Type="http://schemas.openxmlformats.org/officeDocument/2006/relationships/image" Target="../media/image322.emf"/><Relationship Id="rId58" Type="http://schemas.openxmlformats.org/officeDocument/2006/relationships/hyperlink" Target="https://docs.microsoft.com/microsoft-365/security/office-365-security/attack-simulator" TargetMode="External"/><Relationship Id="rId79" Type="http://schemas.openxmlformats.org/officeDocument/2006/relationships/hyperlink" Target="https://docs.microsoft.com/windows/security/threat-protection/windows-defender-atp/windows-defender-advanced-threat-protection" TargetMode="External"/><Relationship Id="rId102" Type="http://schemas.openxmlformats.org/officeDocument/2006/relationships/hyperlink" Target="https://docs.microsoft.com/azure/security-center/secure-score-security-controls" TargetMode="External"/><Relationship Id="rId123" Type="http://schemas.openxmlformats.org/officeDocument/2006/relationships/hyperlink" Target="https://docs.microsoft.com/azure/active-directory/authentication/howto-authentication-passwordless-security-key#:~:text=User%20registration%20and%20management%20of%20FIDO2%20security%20keys,method%20and%20choosing%20Security%20key.%20More%20items...%20" TargetMode="External"/><Relationship Id="rId144" Type="http://schemas.openxmlformats.org/officeDocument/2006/relationships/hyperlink" Target="https://learn.microsoft.com/azure/external-attack-surface-management/" TargetMode="External"/><Relationship Id="rId90" Type="http://schemas.openxmlformats.org/officeDocument/2006/relationships/image" Target="../media/image352.png"/><Relationship Id="rId165" Type="http://schemas.openxmlformats.org/officeDocument/2006/relationships/image" Target="../media/image234.svg"/><Relationship Id="rId27" Type="http://schemas.openxmlformats.org/officeDocument/2006/relationships/image" Target="../media/image313.png"/><Relationship Id="rId48" Type="http://schemas.openxmlformats.org/officeDocument/2006/relationships/image" Target="../media/image330.emf"/><Relationship Id="rId69" Type="http://schemas.openxmlformats.org/officeDocument/2006/relationships/image" Target="../media/image341.svg"/><Relationship Id="rId113" Type="http://schemas.openxmlformats.org/officeDocument/2006/relationships/hyperlink" Target="https://docs.microsoft.com/azure/active-directory/active-directory-identityprotection" TargetMode="External"/><Relationship Id="rId134" Type="http://schemas.openxmlformats.org/officeDocument/2006/relationships/hyperlink" Target="https://azure.microsoft.com/blog/security-and-compliance-in-azure-stack/" TargetMode="External"/><Relationship Id="rId80" Type="http://schemas.openxmlformats.org/officeDocument/2006/relationships/hyperlink" Target="https://docs.microsoft.com/microsoft-365/compliance/endpoint-dlp-learn-about" TargetMode="External"/><Relationship Id="rId155" Type="http://schemas.openxmlformats.org/officeDocument/2006/relationships/hyperlink" Target="https://go.microsoft.com/fwlink/p/?linkid=2134538" TargetMode="External"/><Relationship Id="rId17" Type="http://schemas.openxmlformats.org/officeDocument/2006/relationships/hyperlink" Target="https://azure.microsoft.com/en-us/marketplace/" TargetMode="External"/><Relationship Id="rId38" Type="http://schemas.openxmlformats.org/officeDocument/2006/relationships/image" Target="../media/image323.png"/><Relationship Id="rId59" Type="http://schemas.openxmlformats.org/officeDocument/2006/relationships/hyperlink" Target="https://docs.microsoft.com/microsoft-365/compliance/insider-risk-management" TargetMode="External"/><Relationship Id="rId103" Type="http://schemas.openxmlformats.org/officeDocument/2006/relationships/image" Target="../media/image360.png"/><Relationship Id="rId124" Type="http://schemas.openxmlformats.org/officeDocument/2006/relationships/image" Target="../media/image365.png"/></Relationships>
</file>

<file path=ppt/slides/_rels/slide48.xml.rels><?xml version="1.0" encoding="UTF-8" standalone="yes"?>
<Relationships xmlns="http://schemas.openxmlformats.org/package/2006/relationships"><Relationship Id="rId117" Type="http://schemas.openxmlformats.org/officeDocument/2006/relationships/hyperlink" Target="https://www.microsoft.com/account/authenticator" TargetMode="External"/><Relationship Id="rId21" Type="http://schemas.openxmlformats.org/officeDocument/2006/relationships/image" Target="../media/image308.jpeg"/><Relationship Id="rId42" Type="http://schemas.openxmlformats.org/officeDocument/2006/relationships/image" Target="../media/image327.png"/><Relationship Id="rId63" Type="http://schemas.openxmlformats.org/officeDocument/2006/relationships/hyperlink" Target="https://docs.microsoft.com/azure/private-link/" TargetMode="External"/><Relationship Id="rId84" Type="http://schemas.openxmlformats.org/officeDocument/2006/relationships/hyperlink" Target="https://learn.microsoft.com/azure/defender-for-cloud/defender-for-cloud-introduction" TargetMode="External"/><Relationship Id="rId138" Type="http://schemas.openxmlformats.org/officeDocument/2006/relationships/hyperlink" Target="https://docs.microsoft.com/azure/" TargetMode="External"/><Relationship Id="rId159" Type="http://schemas.openxmlformats.org/officeDocument/2006/relationships/image" Target="../media/image377.emf"/><Relationship Id="rId170" Type="http://schemas.openxmlformats.org/officeDocument/2006/relationships/hyperlink" Target="https://aka.ms/DART" TargetMode="External"/><Relationship Id="rId107" Type="http://schemas.openxmlformats.org/officeDocument/2006/relationships/hyperlink" Target="https://docs.microsoft.com/azure/defender-for-iot/" TargetMode="External"/><Relationship Id="rId11" Type="http://schemas.openxmlformats.org/officeDocument/2006/relationships/image" Target="../media/image304.png"/><Relationship Id="rId32" Type="http://schemas.openxmlformats.org/officeDocument/2006/relationships/image" Target="../media/image318.png"/><Relationship Id="rId53" Type="http://schemas.openxmlformats.org/officeDocument/2006/relationships/hyperlink" Target="https://docs.microsoft.com/azure/virtual-network/ddos-protection-overview" TargetMode="External"/><Relationship Id="rId74" Type="http://schemas.openxmlformats.org/officeDocument/2006/relationships/image" Target="../media/image343.jpeg"/><Relationship Id="rId128" Type="http://schemas.openxmlformats.org/officeDocument/2006/relationships/hyperlink" Target="https://azure.microsoft.com/marketplace/" TargetMode="External"/><Relationship Id="rId149" Type="http://schemas.openxmlformats.org/officeDocument/2006/relationships/hyperlink" Target="https://aka.ms/spa" TargetMode="External"/><Relationship Id="rId5" Type="http://schemas.openxmlformats.org/officeDocument/2006/relationships/image" Target="../media/image298.png"/><Relationship Id="rId95" Type="http://schemas.openxmlformats.org/officeDocument/2006/relationships/image" Target="../media/image357.png"/><Relationship Id="rId160" Type="http://schemas.openxmlformats.org/officeDocument/2006/relationships/hyperlink" Target="https://www.microsoft.com/en-us/security/threat-protection" TargetMode="External"/><Relationship Id="rId22" Type="http://schemas.openxmlformats.org/officeDocument/2006/relationships/hyperlink" Target="https://www.microsoft.com/en-us/security/blog/2021/07/22/how-to-protect-your-cad-data-files-with-mip-and-halocad/" TargetMode="External"/><Relationship Id="rId43" Type="http://schemas.openxmlformats.org/officeDocument/2006/relationships/image" Target="../media/image328.png"/><Relationship Id="rId64" Type="http://schemas.openxmlformats.org/officeDocument/2006/relationships/image" Target="../media/image336.png"/><Relationship Id="rId118" Type="http://schemas.openxmlformats.org/officeDocument/2006/relationships/image" Target="../media/image362.png"/><Relationship Id="rId139" Type="http://schemas.openxmlformats.org/officeDocument/2006/relationships/image" Target="../media/image373.png"/><Relationship Id="rId85" Type="http://schemas.openxmlformats.org/officeDocument/2006/relationships/image" Target="../media/image347.png"/><Relationship Id="rId150" Type="http://schemas.openxmlformats.org/officeDocument/2006/relationships/hyperlink" Target="https://aka.ms/SPA" TargetMode="External"/><Relationship Id="rId12" Type="http://schemas.openxmlformats.org/officeDocument/2006/relationships/image" Target="../media/image305.svg"/><Relationship Id="rId33" Type="http://schemas.openxmlformats.org/officeDocument/2006/relationships/image" Target="../media/image319.png"/><Relationship Id="rId108" Type="http://schemas.openxmlformats.org/officeDocument/2006/relationships/hyperlink" Target="http://www.microsoft.com/SDL" TargetMode="External"/><Relationship Id="rId129" Type="http://schemas.openxmlformats.org/officeDocument/2006/relationships/image" Target="../media/image368.png"/><Relationship Id="rId54" Type="http://schemas.openxmlformats.org/officeDocument/2006/relationships/hyperlink" Target="https://azure.microsoft.com/services/site-recovery/" TargetMode="External"/><Relationship Id="rId70" Type="http://schemas.openxmlformats.org/officeDocument/2006/relationships/hyperlink" Target="https://docs.microsoft.com/azure/active-directory/active-directory-conditional-access-azure-portal" TargetMode="External"/><Relationship Id="rId75" Type="http://schemas.openxmlformats.org/officeDocument/2006/relationships/image" Target="../media/image344.png"/><Relationship Id="rId91" Type="http://schemas.openxmlformats.org/officeDocument/2006/relationships/image" Target="../media/image353.jpeg"/><Relationship Id="rId96" Type="http://schemas.openxmlformats.org/officeDocument/2006/relationships/image" Target="../media/image358.png"/><Relationship Id="rId140" Type="http://schemas.openxmlformats.org/officeDocument/2006/relationships/image" Target="../media/image374.svg"/><Relationship Id="rId145" Type="http://schemas.openxmlformats.org/officeDocument/2006/relationships/hyperlink" Target="https://learn.microsoft.com/microsoft-365/security/defender-vulnerability-management/defender-vulnerability-management" TargetMode="External"/><Relationship Id="rId161" Type="http://schemas.openxmlformats.org/officeDocument/2006/relationships/hyperlink" Target="https://aka.ms/AzureSentinel" TargetMode="External"/><Relationship Id="rId166" Type="http://schemas.openxmlformats.org/officeDocument/2006/relationships/hyperlink" Target="https://www.microsoft.com/security/business/ai-machine-learning/microsoft-security-copilot" TargetMode="External"/><Relationship Id="rId1" Type="http://schemas.openxmlformats.org/officeDocument/2006/relationships/slideLayout" Target="../slideLayouts/slideLayout1.xml"/><Relationship Id="rId6" Type="http://schemas.openxmlformats.org/officeDocument/2006/relationships/image" Target="../media/image299.png"/><Relationship Id="rId23" Type="http://schemas.openxmlformats.org/officeDocument/2006/relationships/image" Target="../media/image309.png"/><Relationship Id="rId28" Type="http://schemas.openxmlformats.org/officeDocument/2006/relationships/image" Target="../media/image314.svg"/><Relationship Id="rId49" Type="http://schemas.openxmlformats.org/officeDocument/2006/relationships/hyperlink" Target="https://docs.microsoft.com/azure/key-vault/key-vault-overview" TargetMode="External"/><Relationship Id="rId114" Type="http://schemas.openxmlformats.org/officeDocument/2006/relationships/hyperlink" Target="https://learn.microsoft.com/azure/active-directory/external-identities/external-identities-overview" TargetMode="External"/><Relationship Id="rId119" Type="http://schemas.openxmlformats.org/officeDocument/2006/relationships/hyperlink" Target="https://docs.microsoft.com/windows/security/identity-protection/hello-for-business/" TargetMode="External"/><Relationship Id="rId44" Type="http://schemas.openxmlformats.org/officeDocument/2006/relationships/hyperlink" Target="https://docs.microsoft.com/azure/azure-arc/" TargetMode="External"/><Relationship Id="rId60" Type="http://schemas.openxmlformats.org/officeDocument/2006/relationships/hyperlink" Target="https://docs.microsoft.com/azure-sphere/product-overview/what-is-azure-sphere" TargetMode="External"/><Relationship Id="rId65" Type="http://schemas.openxmlformats.org/officeDocument/2006/relationships/image" Target="../media/image337.svg"/><Relationship Id="rId81" Type="http://schemas.openxmlformats.org/officeDocument/2006/relationships/hyperlink" Target="https://docs.microsoft.com/windows/security/threat-protection/microsoft-defender-atp/web-protection-overview" TargetMode="External"/><Relationship Id="rId86" Type="http://schemas.openxmlformats.org/officeDocument/2006/relationships/image" Target="../media/image348.png"/><Relationship Id="rId130" Type="http://schemas.openxmlformats.org/officeDocument/2006/relationships/image" Target="../media/image369.png"/><Relationship Id="rId135" Type="http://schemas.openxmlformats.org/officeDocument/2006/relationships/hyperlink" Target="https://docs.microsoft.com/azure/active-directory/manage-apps/application-proxy" TargetMode="External"/><Relationship Id="rId151" Type="http://schemas.openxmlformats.org/officeDocument/2006/relationships/hyperlink" Target="https://docs.microsoft.com/cloud-app-security/what-is-cloud-app-security" TargetMode="External"/><Relationship Id="rId156" Type="http://schemas.openxmlformats.org/officeDocument/2006/relationships/hyperlink" Target="https://learn.microsoft.com/azure/active-directory/cloud-infrastructure-entitlement-management/overview" TargetMode="External"/><Relationship Id="rId13" Type="http://schemas.openxmlformats.org/officeDocument/2006/relationships/image" Target="../media/image306.png"/><Relationship Id="rId18" Type="http://schemas.openxmlformats.org/officeDocument/2006/relationships/hyperlink" Target="https://learn.microsoft.com/en-us/purview/purview" TargetMode="External"/><Relationship Id="rId39" Type="http://schemas.openxmlformats.org/officeDocument/2006/relationships/image" Target="../media/image324.svg"/><Relationship Id="rId109" Type="http://schemas.openxmlformats.org/officeDocument/2006/relationships/hyperlink" Target="https://servicetrust.microsoft.com/" TargetMode="External"/><Relationship Id="rId34" Type="http://schemas.openxmlformats.org/officeDocument/2006/relationships/image" Target="../media/image320.png"/><Relationship Id="rId50" Type="http://schemas.openxmlformats.org/officeDocument/2006/relationships/image" Target="../media/image331.png"/><Relationship Id="rId55" Type="http://schemas.openxmlformats.org/officeDocument/2006/relationships/hyperlink" Target="https://docs.microsoft.com/azure/firewall/overview" TargetMode="External"/><Relationship Id="rId76" Type="http://schemas.openxmlformats.org/officeDocument/2006/relationships/image" Target="../media/image345.png"/><Relationship Id="rId97" Type="http://schemas.openxmlformats.org/officeDocument/2006/relationships/image" Target="../media/image359.png"/><Relationship Id="rId104" Type="http://schemas.openxmlformats.org/officeDocument/2006/relationships/hyperlink" Target="https://docs.microsoft.com/en-us/azure/bastion/bastion-overview" TargetMode="External"/><Relationship Id="rId120" Type="http://schemas.openxmlformats.org/officeDocument/2006/relationships/hyperlink" Target="https://docs.microsoft.com/azure/active-directory/governance/identity-governance-overview#:~:text=Azure%20Active%20Directory%20(Azure%20AD)%20Identity%20Governance%20allows,critical%20assets%20--%20while%20ensuring%20employee%20and" TargetMode="External"/><Relationship Id="rId125" Type="http://schemas.openxmlformats.org/officeDocument/2006/relationships/image" Target="../media/image366.svg"/><Relationship Id="rId141" Type="http://schemas.openxmlformats.org/officeDocument/2006/relationships/hyperlink" Target="https://docs.microsoft.com/microsoft-365/security/mtp/microsoft-secure-score" TargetMode="External"/><Relationship Id="rId146" Type="http://schemas.openxmlformats.org/officeDocument/2006/relationships/hyperlink" Target="https://docs.microsoft.com/mem/" TargetMode="External"/><Relationship Id="rId167" Type="http://schemas.openxmlformats.org/officeDocument/2006/relationships/image" Target="../media/image380.png"/><Relationship Id="rId7" Type="http://schemas.openxmlformats.org/officeDocument/2006/relationships/image" Target="../media/image300.png"/><Relationship Id="rId71" Type="http://schemas.openxmlformats.org/officeDocument/2006/relationships/hyperlink" Target="https://aka.ms/GHSecurity" TargetMode="External"/><Relationship Id="rId92" Type="http://schemas.openxmlformats.org/officeDocument/2006/relationships/image" Target="../media/image354.png"/><Relationship Id="rId162" Type="http://schemas.openxmlformats.org/officeDocument/2006/relationships/image" Target="../media/image378.png"/><Relationship Id="rId2" Type="http://schemas.openxmlformats.org/officeDocument/2006/relationships/notesSlide" Target="../notesSlides/notesSlide48.xml"/><Relationship Id="rId29" Type="http://schemas.openxmlformats.org/officeDocument/2006/relationships/image" Target="../media/image315.png"/><Relationship Id="rId24" Type="http://schemas.openxmlformats.org/officeDocument/2006/relationships/image" Target="../media/image310.png"/><Relationship Id="rId40" Type="http://schemas.openxmlformats.org/officeDocument/2006/relationships/image" Target="../media/image325.png"/><Relationship Id="rId45" Type="http://schemas.openxmlformats.org/officeDocument/2006/relationships/image" Target="../media/image289.png"/><Relationship Id="rId66" Type="http://schemas.openxmlformats.org/officeDocument/2006/relationships/image" Target="../media/image338.png"/><Relationship Id="rId87" Type="http://schemas.openxmlformats.org/officeDocument/2006/relationships/image" Target="../media/image349.png"/><Relationship Id="rId110" Type="http://schemas.openxmlformats.org/officeDocument/2006/relationships/hyperlink" Target="https://aka.ms/threatintelligence" TargetMode="External"/><Relationship Id="rId115" Type="http://schemas.openxmlformats.org/officeDocument/2006/relationships/hyperlink" Target="https://docs.microsoft.com/azure/active-directory/authentication/multi-factor-authentication" TargetMode="External"/><Relationship Id="rId131" Type="http://schemas.openxmlformats.org/officeDocument/2006/relationships/image" Target="../media/image370.png"/><Relationship Id="rId136" Type="http://schemas.openxmlformats.org/officeDocument/2006/relationships/hyperlink" Target="https://aka.ms/SecurityDocs" TargetMode="External"/><Relationship Id="rId157" Type="http://schemas.openxmlformats.org/officeDocument/2006/relationships/hyperlink" Target="https://aka.ms/PAW" TargetMode="External"/><Relationship Id="rId61" Type="http://schemas.openxmlformats.org/officeDocument/2006/relationships/image" Target="../media/image335.png"/><Relationship Id="rId82" Type="http://schemas.openxmlformats.org/officeDocument/2006/relationships/hyperlink" Target="https://docs.microsoft.com/windows/security/threat-protection/microsoft-defender-atp/next-gen-threat-and-vuln-mgt" TargetMode="External"/><Relationship Id="rId152" Type="http://schemas.openxmlformats.org/officeDocument/2006/relationships/image" Target="../media/image375.png"/><Relationship Id="rId19" Type="http://schemas.openxmlformats.org/officeDocument/2006/relationships/hyperlink" Target="https://docs.microsoft.com/azure/information-protection/deploy-use/deploy-aip-scanner" TargetMode="External"/><Relationship Id="rId14" Type="http://schemas.openxmlformats.org/officeDocument/2006/relationships/image" Target="../media/image307.png"/><Relationship Id="rId30" Type="http://schemas.openxmlformats.org/officeDocument/2006/relationships/image" Target="../media/image316.svg"/><Relationship Id="rId35" Type="http://schemas.openxmlformats.org/officeDocument/2006/relationships/image" Target="../media/image321.png"/><Relationship Id="rId56" Type="http://schemas.openxmlformats.org/officeDocument/2006/relationships/image" Target="../media/image333.png"/><Relationship Id="rId77" Type="http://schemas.openxmlformats.org/officeDocument/2006/relationships/hyperlink" Target="https://technet.microsoft.com/itpro/windows/keep-secure/windows-10-security-guide" TargetMode="External"/><Relationship Id="rId100" Type="http://schemas.openxmlformats.org/officeDocument/2006/relationships/hyperlink" Target="https://docs.microsoft.com/azure/security-center/security-center-intro" TargetMode="External"/><Relationship Id="rId105" Type="http://schemas.openxmlformats.org/officeDocument/2006/relationships/hyperlink" Target="https://docs.microsoft.com/microsoft-365/compliance/ediscovery" TargetMode="External"/><Relationship Id="rId126" Type="http://schemas.openxmlformats.org/officeDocument/2006/relationships/hyperlink" Target="https://azure.microsoft.com/en-us/services/expressroute/" TargetMode="External"/><Relationship Id="rId147" Type="http://schemas.openxmlformats.org/officeDocument/2006/relationships/hyperlink" Target="https://docs.microsoft.com/mem/intune/" TargetMode="External"/><Relationship Id="rId168" Type="http://schemas.openxmlformats.org/officeDocument/2006/relationships/image" Target="../media/image381.svg"/><Relationship Id="rId8" Type="http://schemas.openxmlformats.org/officeDocument/2006/relationships/image" Target="../media/image301.png"/><Relationship Id="rId51" Type="http://schemas.openxmlformats.org/officeDocument/2006/relationships/hyperlink" Target="https://docs.microsoft.com/azure/application-gateway/application-gateway-web-application-firewall-overview" TargetMode="External"/><Relationship Id="rId72" Type="http://schemas.openxmlformats.org/officeDocument/2006/relationships/image" Target="../media/image237.jpeg"/><Relationship Id="rId93" Type="http://schemas.openxmlformats.org/officeDocument/2006/relationships/image" Target="../media/image355.png"/><Relationship Id="rId98" Type="http://schemas.openxmlformats.org/officeDocument/2006/relationships/hyperlink" Target="https://docs.microsoft.com/microsoft-365/compliance/communication-compliance" TargetMode="External"/><Relationship Id="rId121" Type="http://schemas.openxmlformats.org/officeDocument/2006/relationships/image" Target="../media/image363.png"/><Relationship Id="rId142" Type="http://schemas.openxmlformats.org/officeDocument/2006/relationships/hyperlink" Target="https://docs.microsoft.com/microsoft-365/compliance/compliance-score-calculation" TargetMode="External"/><Relationship Id="rId163" Type="http://schemas.openxmlformats.org/officeDocument/2006/relationships/image" Target="../media/image379.svg"/><Relationship Id="rId3" Type="http://schemas.openxmlformats.org/officeDocument/2006/relationships/image" Target="../media/image296.png"/><Relationship Id="rId25" Type="http://schemas.openxmlformats.org/officeDocument/2006/relationships/image" Target="../media/image311.png"/><Relationship Id="rId46" Type="http://schemas.openxmlformats.org/officeDocument/2006/relationships/hyperlink" Target="https://azure.microsoft.com/en-us/services/security-center/" TargetMode="External"/><Relationship Id="rId67" Type="http://schemas.openxmlformats.org/officeDocument/2006/relationships/image" Target="../media/image339.svg"/><Relationship Id="rId116" Type="http://schemas.openxmlformats.org/officeDocument/2006/relationships/image" Target="../media/image361.jpeg"/><Relationship Id="rId137" Type="http://schemas.openxmlformats.org/officeDocument/2006/relationships/hyperlink" Target="https://aka.ms/benchmarkdocs" TargetMode="External"/><Relationship Id="rId158" Type="http://schemas.openxmlformats.org/officeDocument/2006/relationships/hyperlink" Target="https://www.microsoft.com/security/business/identity-access/microsoft-entra-internet-access" TargetMode="External"/><Relationship Id="rId20" Type="http://schemas.openxmlformats.org/officeDocument/2006/relationships/hyperlink" Target="https://docs.microsoft.com/en-us/information-protection/get-started/requirements-applications" TargetMode="External"/><Relationship Id="rId41" Type="http://schemas.openxmlformats.org/officeDocument/2006/relationships/image" Target="../media/image326.svg"/><Relationship Id="rId62" Type="http://schemas.openxmlformats.org/officeDocument/2006/relationships/hyperlink" Target="https://aka.ms/STP" TargetMode="External"/><Relationship Id="rId83" Type="http://schemas.openxmlformats.org/officeDocument/2006/relationships/hyperlink" Target="https://docs.microsoft.com/azure/security-center/azure-defender" TargetMode="External"/><Relationship Id="rId88" Type="http://schemas.openxmlformats.org/officeDocument/2006/relationships/image" Target="../media/image350.png"/><Relationship Id="rId111" Type="http://schemas.openxmlformats.org/officeDocument/2006/relationships/hyperlink" Target="https://docs.microsoft.com/defender-for-identity/what-is" TargetMode="External"/><Relationship Id="rId132" Type="http://schemas.openxmlformats.org/officeDocument/2006/relationships/image" Target="../media/image371.png"/><Relationship Id="rId153" Type="http://schemas.openxmlformats.org/officeDocument/2006/relationships/image" Target="../media/image376.emf"/><Relationship Id="rId15" Type="http://schemas.openxmlformats.org/officeDocument/2006/relationships/hyperlink" Target="https://aka.ms/MCRA" TargetMode="External"/><Relationship Id="rId36" Type="http://schemas.openxmlformats.org/officeDocument/2006/relationships/hyperlink" Target="https://docs.microsoft.com/azure/active-directory/" TargetMode="External"/><Relationship Id="rId57" Type="http://schemas.openxmlformats.org/officeDocument/2006/relationships/image" Target="../media/image334.svg"/><Relationship Id="rId106" Type="http://schemas.openxmlformats.org/officeDocument/2006/relationships/hyperlink" Target="https://support.office.com/article/Manage-data-governance-in-Office-365-48064107-fed2-4db0-9e5c-aa5ddd5ccb09" TargetMode="External"/><Relationship Id="rId127" Type="http://schemas.openxmlformats.org/officeDocument/2006/relationships/image" Target="../media/image367.png"/><Relationship Id="rId10" Type="http://schemas.openxmlformats.org/officeDocument/2006/relationships/image" Target="../media/image303.png"/><Relationship Id="rId31" Type="http://schemas.openxmlformats.org/officeDocument/2006/relationships/image" Target="../media/image317.png"/><Relationship Id="rId52" Type="http://schemas.openxmlformats.org/officeDocument/2006/relationships/image" Target="../media/image332.png"/><Relationship Id="rId73" Type="http://schemas.openxmlformats.org/officeDocument/2006/relationships/image" Target="../media/image342.png"/><Relationship Id="rId78" Type="http://schemas.openxmlformats.org/officeDocument/2006/relationships/image" Target="../media/image346.emf"/><Relationship Id="rId94" Type="http://schemas.openxmlformats.org/officeDocument/2006/relationships/image" Target="../media/image356.png"/><Relationship Id="rId99" Type="http://schemas.openxmlformats.org/officeDocument/2006/relationships/hyperlink" Target="https://docs.microsoft.com/azure/lighthouse/overview" TargetMode="External"/><Relationship Id="rId101" Type="http://schemas.openxmlformats.org/officeDocument/2006/relationships/hyperlink" Target="https://azure.microsoft.com/blog/regulatory-compliance-dashboard-in-azure-security-center-now-available/" TargetMode="External"/><Relationship Id="rId122" Type="http://schemas.openxmlformats.org/officeDocument/2006/relationships/image" Target="../media/image364.svg"/><Relationship Id="rId143" Type="http://schemas.openxmlformats.org/officeDocument/2006/relationships/hyperlink" Target="https://learn.microsoft.com/azure/defender-for-cloud/concept-cloud-security-posture-management" TargetMode="External"/><Relationship Id="rId148" Type="http://schemas.openxmlformats.org/officeDocument/2006/relationships/hyperlink" Target="https://docs.microsoft.com/mem/configmgr/" TargetMode="External"/><Relationship Id="rId164" Type="http://schemas.openxmlformats.org/officeDocument/2006/relationships/image" Target="../media/image233.png"/><Relationship Id="rId169" Type="http://schemas.openxmlformats.org/officeDocument/2006/relationships/hyperlink" Target="https://www.microsoft.com/misapartnercatalog?PartnerTypes=MSSP" TargetMode="External"/><Relationship Id="rId4" Type="http://schemas.openxmlformats.org/officeDocument/2006/relationships/image" Target="../media/image297.png"/><Relationship Id="rId9" Type="http://schemas.openxmlformats.org/officeDocument/2006/relationships/image" Target="../media/image302.png"/><Relationship Id="rId26" Type="http://schemas.openxmlformats.org/officeDocument/2006/relationships/image" Target="../media/image312.svg"/><Relationship Id="rId47" Type="http://schemas.openxmlformats.org/officeDocument/2006/relationships/image" Target="../media/image329.png"/><Relationship Id="rId68" Type="http://schemas.openxmlformats.org/officeDocument/2006/relationships/image" Target="../media/image340.png"/><Relationship Id="rId89" Type="http://schemas.openxmlformats.org/officeDocument/2006/relationships/image" Target="../media/image351.png"/><Relationship Id="rId112" Type="http://schemas.openxmlformats.org/officeDocument/2006/relationships/hyperlink" Target="https://docs.microsoft.com/azure/active-directory/active-directory-privileged-identity-management-configure" TargetMode="External"/><Relationship Id="rId133" Type="http://schemas.openxmlformats.org/officeDocument/2006/relationships/image" Target="../media/image372.png"/><Relationship Id="rId154" Type="http://schemas.openxmlformats.org/officeDocument/2006/relationships/hyperlink" Target="https://docs.microsoft.com/microsoft-365/security/office-365-security/office-365-atp" TargetMode="External"/><Relationship Id="rId16" Type="http://schemas.openxmlformats.org/officeDocument/2006/relationships/image" Target="../media/image67.png"/><Relationship Id="rId37" Type="http://schemas.openxmlformats.org/officeDocument/2006/relationships/image" Target="../media/image322.emf"/><Relationship Id="rId58" Type="http://schemas.openxmlformats.org/officeDocument/2006/relationships/hyperlink" Target="https://docs.microsoft.com/microsoft-365/security/office-365-security/attack-simulator" TargetMode="External"/><Relationship Id="rId79" Type="http://schemas.openxmlformats.org/officeDocument/2006/relationships/hyperlink" Target="https://docs.microsoft.com/windows/security/threat-protection/windows-defender-atp/windows-defender-advanced-threat-protection" TargetMode="External"/><Relationship Id="rId102" Type="http://schemas.openxmlformats.org/officeDocument/2006/relationships/hyperlink" Target="https://docs.microsoft.com/azure/security-center/secure-score-security-controls" TargetMode="External"/><Relationship Id="rId123" Type="http://schemas.openxmlformats.org/officeDocument/2006/relationships/hyperlink" Target="https://docs.microsoft.com/azure/active-directory/authentication/howto-authentication-passwordless-security-key#:~:text=User%20registration%20and%20management%20of%20FIDO2%20security%20keys,method%20and%20choosing%20Security%20key.%20More%20items...%20" TargetMode="External"/><Relationship Id="rId144" Type="http://schemas.openxmlformats.org/officeDocument/2006/relationships/hyperlink" Target="https://learn.microsoft.com/azure/external-attack-surface-management/" TargetMode="External"/><Relationship Id="rId90" Type="http://schemas.openxmlformats.org/officeDocument/2006/relationships/image" Target="../media/image352.png"/><Relationship Id="rId165" Type="http://schemas.openxmlformats.org/officeDocument/2006/relationships/image" Target="../media/image234.svg"/><Relationship Id="rId27" Type="http://schemas.openxmlformats.org/officeDocument/2006/relationships/image" Target="../media/image313.png"/><Relationship Id="rId48" Type="http://schemas.openxmlformats.org/officeDocument/2006/relationships/image" Target="../media/image330.emf"/><Relationship Id="rId69" Type="http://schemas.openxmlformats.org/officeDocument/2006/relationships/image" Target="../media/image341.svg"/><Relationship Id="rId113" Type="http://schemas.openxmlformats.org/officeDocument/2006/relationships/hyperlink" Target="https://docs.microsoft.com/azure/active-directory/active-directory-identityprotection" TargetMode="External"/><Relationship Id="rId134" Type="http://schemas.openxmlformats.org/officeDocument/2006/relationships/hyperlink" Target="https://azure.microsoft.com/blog/security-and-compliance-in-azure-stack/" TargetMode="External"/><Relationship Id="rId80" Type="http://schemas.openxmlformats.org/officeDocument/2006/relationships/hyperlink" Target="https://docs.microsoft.com/microsoft-365/compliance/endpoint-dlp-learn-about" TargetMode="External"/><Relationship Id="rId155" Type="http://schemas.openxmlformats.org/officeDocument/2006/relationships/hyperlink" Target="https://go.microsoft.com/fwlink/p/?linkid=2134538" TargetMode="External"/><Relationship Id="rId17" Type="http://schemas.openxmlformats.org/officeDocument/2006/relationships/hyperlink" Target="https://azure.microsoft.com/en-us/marketplace/" TargetMode="External"/><Relationship Id="rId38" Type="http://schemas.openxmlformats.org/officeDocument/2006/relationships/image" Target="../media/image323.png"/><Relationship Id="rId59" Type="http://schemas.openxmlformats.org/officeDocument/2006/relationships/hyperlink" Target="https://docs.microsoft.com/microsoft-365/compliance/insider-risk-management" TargetMode="External"/><Relationship Id="rId103" Type="http://schemas.openxmlformats.org/officeDocument/2006/relationships/image" Target="../media/image360.png"/><Relationship Id="rId124" Type="http://schemas.openxmlformats.org/officeDocument/2006/relationships/image" Target="../media/image365.png"/></Relationships>
</file>

<file path=ppt/slides/_rels/slide49.xml.rels><?xml version="1.0" encoding="UTF-8" standalone="yes"?>
<Relationships xmlns="http://schemas.openxmlformats.org/package/2006/relationships"><Relationship Id="rId26" Type="http://schemas.openxmlformats.org/officeDocument/2006/relationships/image" Target="../media/image316.svg"/><Relationship Id="rId21" Type="http://schemas.openxmlformats.org/officeDocument/2006/relationships/image" Target="../media/image311.png"/><Relationship Id="rId42" Type="http://schemas.openxmlformats.org/officeDocument/2006/relationships/image" Target="../media/image349.png"/><Relationship Id="rId47" Type="http://schemas.openxmlformats.org/officeDocument/2006/relationships/image" Target="../media/image356.png"/><Relationship Id="rId63" Type="http://schemas.openxmlformats.org/officeDocument/2006/relationships/hyperlink" Target="https://aka.ms/MCRA" TargetMode="External"/><Relationship Id="rId68" Type="http://schemas.openxmlformats.org/officeDocument/2006/relationships/image" Target="../media/image401.png"/><Relationship Id="rId16" Type="http://schemas.openxmlformats.org/officeDocument/2006/relationships/image" Target="../media/image302.png"/><Relationship Id="rId11" Type="http://schemas.openxmlformats.org/officeDocument/2006/relationships/image" Target="../media/image297.png"/><Relationship Id="rId32" Type="http://schemas.openxmlformats.org/officeDocument/2006/relationships/hyperlink" Target="https://docs.microsoft.com/en-us/information-protection/get-started/requirements-applications" TargetMode="External"/><Relationship Id="rId37" Type="http://schemas.openxmlformats.org/officeDocument/2006/relationships/image" Target="../media/image343.jpeg"/><Relationship Id="rId53" Type="http://schemas.openxmlformats.org/officeDocument/2006/relationships/image" Target="../media/image391.png"/><Relationship Id="rId58" Type="http://schemas.openxmlformats.org/officeDocument/2006/relationships/image" Target="../media/image396.svg"/><Relationship Id="rId74" Type="http://schemas.openxmlformats.org/officeDocument/2006/relationships/image" Target="../media/image407.png"/><Relationship Id="rId79" Type="http://schemas.openxmlformats.org/officeDocument/2006/relationships/image" Target="../media/image412.png"/><Relationship Id="rId5" Type="http://schemas.openxmlformats.org/officeDocument/2006/relationships/image" Target="../media/image384.png"/><Relationship Id="rId61" Type="http://schemas.openxmlformats.org/officeDocument/2006/relationships/image" Target="../media/image289.png"/><Relationship Id="rId19" Type="http://schemas.openxmlformats.org/officeDocument/2006/relationships/image" Target="../media/image390.png"/><Relationship Id="rId14" Type="http://schemas.openxmlformats.org/officeDocument/2006/relationships/image" Target="../media/image300.png"/><Relationship Id="rId22" Type="http://schemas.openxmlformats.org/officeDocument/2006/relationships/image" Target="../media/image312.svg"/><Relationship Id="rId27" Type="http://schemas.openxmlformats.org/officeDocument/2006/relationships/image" Target="../media/image317.png"/><Relationship Id="rId30" Type="http://schemas.openxmlformats.org/officeDocument/2006/relationships/image" Target="../media/image320.png"/><Relationship Id="rId35" Type="http://schemas.openxmlformats.org/officeDocument/2006/relationships/image" Target="../media/image309.png"/><Relationship Id="rId43" Type="http://schemas.openxmlformats.org/officeDocument/2006/relationships/image" Target="../media/image350.png"/><Relationship Id="rId48" Type="http://schemas.openxmlformats.org/officeDocument/2006/relationships/image" Target="../media/image357.png"/><Relationship Id="rId56" Type="http://schemas.openxmlformats.org/officeDocument/2006/relationships/image" Target="../media/image394.svg"/><Relationship Id="rId64" Type="http://schemas.openxmlformats.org/officeDocument/2006/relationships/image" Target="../media/image67.png"/><Relationship Id="rId69" Type="http://schemas.openxmlformats.org/officeDocument/2006/relationships/image" Target="../media/image402.png"/><Relationship Id="rId77" Type="http://schemas.openxmlformats.org/officeDocument/2006/relationships/image" Target="../media/image410.png"/><Relationship Id="rId8" Type="http://schemas.openxmlformats.org/officeDocument/2006/relationships/image" Target="../media/image386.png"/><Relationship Id="rId51" Type="http://schemas.openxmlformats.org/officeDocument/2006/relationships/image" Target="../media/image353.jpeg"/><Relationship Id="rId72" Type="http://schemas.openxmlformats.org/officeDocument/2006/relationships/image" Target="../media/image405.png"/><Relationship Id="rId80" Type="http://schemas.openxmlformats.org/officeDocument/2006/relationships/image" Target="../media/image304.png"/><Relationship Id="rId3" Type="http://schemas.openxmlformats.org/officeDocument/2006/relationships/image" Target="../media/image382.png"/><Relationship Id="rId12" Type="http://schemas.openxmlformats.org/officeDocument/2006/relationships/image" Target="../media/image298.png"/><Relationship Id="rId17" Type="http://schemas.openxmlformats.org/officeDocument/2006/relationships/image" Target="../media/image389.png"/><Relationship Id="rId25" Type="http://schemas.openxmlformats.org/officeDocument/2006/relationships/image" Target="../media/image315.png"/><Relationship Id="rId33" Type="http://schemas.openxmlformats.org/officeDocument/2006/relationships/image" Target="../media/image308.jpeg"/><Relationship Id="rId38" Type="http://schemas.openxmlformats.org/officeDocument/2006/relationships/image" Target="../media/image344.png"/><Relationship Id="rId46" Type="http://schemas.openxmlformats.org/officeDocument/2006/relationships/image" Target="../media/image355.png"/><Relationship Id="rId59" Type="http://schemas.openxmlformats.org/officeDocument/2006/relationships/image" Target="../media/image327.png"/><Relationship Id="rId67" Type="http://schemas.openxmlformats.org/officeDocument/2006/relationships/image" Target="../media/image400.svg"/><Relationship Id="rId20" Type="http://schemas.openxmlformats.org/officeDocument/2006/relationships/image" Target="../media/image310.png"/><Relationship Id="rId41" Type="http://schemas.openxmlformats.org/officeDocument/2006/relationships/image" Target="../media/image348.png"/><Relationship Id="rId54" Type="http://schemas.openxmlformats.org/officeDocument/2006/relationships/image" Target="../media/image392.svg"/><Relationship Id="rId62" Type="http://schemas.openxmlformats.org/officeDocument/2006/relationships/image" Target="../media/image397.emf"/><Relationship Id="rId70" Type="http://schemas.openxmlformats.org/officeDocument/2006/relationships/image" Target="../media/image403.jpeg"/><Relationship Id="rId75" Type="http://schemas.openxmlformats.org/officeDocument/2006/relationships/image" Target="../media/image408.png"/><Relationship Id="rId1" Type="http://schemas.openxmlformats.org/officeDocument/2006/relationships/slideLayout" Target="../slideLayouts/slideLayout10.xml"/><Relationship Id="rId6" Type="http://schemas.openxmlformats.org/officeDocument/2006/relationships/image" Target="../media/image342.png"/><Relationship Id="rId15" Type="http://schemas.openxmlformats.org/officeDocument/2006/relationships/image" Target="../media/image301.png"/><Relationship Id="rId23" Type="http://schemas.openxmlformats.org/officeDocument/2006/relationships/image" Target="../media/image313.png"/><Relationship Id="rId28" Type="http://schemas.openxmlformats.org/officeDocument/2006/relationships/image" Target="../media/image318.png"/><Relationship Id="rId36" Type="http://schemas.openxmlformats.org/officeDocument/2006/relationships/image" Target="../media/image330.emf"/><Relationship Id="rId49" Type="http://schemas.openxmlformats.org/officeDocument/2006/relationships/image" Target="../media/image359.png"/><Relationship Id="rId57" Type="http://schemas.openxmlformats.org/officeDocument/2006/relationships/image" Target="../media/image395.png"/><Relationship Id="rId10" Type="http://schemas.openxmlformats.org/officeDocument/2006/relationships/hyperlink" Target="https://aka.ms/threatintelligence" TargetMode="External"/><Relationship Id="rId31" Type="http://schemas.openxmlformats.org/officeDocument/2006/relationships/image" Target="../media/image321.png"/><Relationship Id="rId44" Type="http://schemas.openxmlformats.org/officeDocument/2006/relationships/image" Target="../media/image351.png"/><Relationship Id="rId52" Type="http://schemas.openxmlformats.org/officeDocument/2006/relationships/image" Target="../media/image358.png"/><Relationship Id="rId60" Type="http://schemas.openxmlformats.org/officeDocument/2006/relationships/image" Target="../media/image328.png"/><Relationship Id="rId65" Type="http://schemas.openxmlformats.org/officeDocument/2006/relationships/image" Target="../media/image398.png"/><Relationship Id="rId73" Type="http://schemas.openxmlformats.org/officeDocument/2006/relationships/image" Target="../media/image406.png"/><Relationship Id="rId78" Type="http://schemas.openxmlformats.org/officeDocument/2006/relationships/image" Target="../media/image411.png"/><Relationship Id="rId81" Type="http://schemas.openxmlformats.org/officeDocument/2006/relationships/image" Target="../media/image305.svg"/><Relationship Id="rId4" Type="http://schemas.openxmlformats.org/officeDocument/2006/relationships/image" Target="../media/image383.png"/><Relationship Id="rId9" Type="http://schemas.openxmlformats.org/officeDocument/2006/relationships/image" Target="../media/image387.png"/><Relationship Id="rId13" Type="http://schemas.openxmlformats.org/officeDocument/2006/relationships/image" Target="../media/image388.png"/><Relationship Id="rId18" Type="http://schemas.openxmlformats.org/officeDocument/2006/relationships/image" Target="../media/image303.png"/><Relationship Id="rId39" Type="http://schemas.openxmlformats.org/officeDocument/2006/relationships/image" Target="../media/image345.png"/><Relationship Id="rId34" Type="http://schemas.openxmlformats.org/officeDocument/2006/relationships/hyperlink" Target="https://blogs.technet.microsoft.com/enterprisemobility/2015/09/08/sealpath-brings-rms-protection-to-autocad/" TargetMode="External"/><Relationship Id="rId50" Type="http://schemas.openxmlformats.org/officeDocument/2006/relationships/image" Target="../media/image352.png"/><Relationship Id="rId55" Type="http://schemas.openxmlformats.org/officeDocument/2006/relationships/image" Target="../media/image393.png"/><Relationship Id="rId76" Type="http://schemas.openxmlformats.org/officeDocument/2006/relationships/image" Target="../media/image409.png"/><Relationship Id="rId7" Type="http://schemas.openxmlformats.org/officeDocument/2006/relationships/image" Target="../media/image385.png"/><Relationship Id="rId71" Type="http://schemas.openxmlformats.org/officeDocument/2006/relationships/image" Target="../media/image404.png"/><Relationship Id="rId2" Type="http://schemas.openxmlformats.org/officeDocument/2006/relationships/notesSlide" Target="../notesSlides/notesSlide49.xml"/><Relationship Id="rId29" Type="http://schemas.openxmlformats.org/officeDocument/2006/relationships/image" Target="../media/image319.png"/><Relationship Id="rId24" Type="http://schemas.openxmlformats.org/officeDocument/2006/relationships/image" Target="../media/image314.svg"/><Relationship Id="rId40" Type="http://schemas.openxmlformats.org/officeDocument/2006/relationships/image" Target="../media/image347.png"/><Relationship Id="rId45" Type="http://schemas.openxmlformats.org/officeDocument/2006/relationships/image" Target="../media/image354.png"/><Relationship Id="rId66" Type="http://schemas.openxmlformats.org/officeDocument/2006/relationships/image" Target="../media/image399.png"/></Relationships>
</file>

<file path=ppt/slides/_rels/slide5.xml.rels><?xml version="1.0" encoding="UTF-8" standalone="yes"?>
<Relationships xmlns="http://schemas.openxmlformats.org/package/2006/relationships"><Relationship Id="rId3" Type="http://schemas.openxmlformats.org/officeDocument/2006/relationships/image" Target="../media/image42.jpeg"/><Relationship Id="rId7" Type="http://schemas.openxmlformats.org/officeDocument/2006/relationships/image" Target="../media/image54.svg"/><Relationship Id="rId2" Type="http://schemas.openxmlformats.org/officeDocument/2006/relationships/notesSlide" Target="../notesSlides/notesSlide5.xml"/><Relationship Id="rId1" Type="http://schemas.openxmlformats.org/officeDocument/2006/relationships/slideLayout" Target="../slideLayouts/slideLayout24.xml"/><Relationship Id="rId6" Type="http://schemas.openxmlformats.org/officeDocument/2006/relationships/image" Target="../media/image53.png"/><Relationship Id="rId5" Type="http://schemas.openxmlformats.org/officeDocument/2006/relationships/image" Target="../media/image52.svg"/><Relationship Id="rId4" Type="http://schemas.openxmlformats.org/officeDocument/2006/relationships/image" Target="../media/image51.png"/></Relationships>
</file>

<file path=ppt/slides/_rels/slide50.xml.rels><?xml version="1.0" encoding="UTF-8" standalone="yes"?>
<Relationships xmlns="http://schemas.openxmlformats.org/package/2006/relationships"><Relationship Id="rId26" Type="http://schemas.openxmlformats.org/officeDocument/2006/relationships/image" Target="../media/image300.png"/><Relationship Id="rId21" Type="http://schemas.openxmlformats.org/officeDocument/2006/relationships/image" Target="../media/image386.png"/><Relationship Id="rId42" Type="http://schemas.openxmlformats.org/officeDocument/2006/relationships/image" Target="../media/image354.png"/><Relationship Id="rId47" Type="http://schemas.openxmlformats.org/officeDocument/2006/relationships/image" Target="../media/image352.png"/><Relationship Id="rId63" Type="http://schemas.openxmlformats.org/officeDocument/2006/relationships/image" Target="../media/image314.svg"/><Relationship Id="rId68" Type="http://schemas.openxmlformats.org/officeDocument/2006/relationships/image" Target="../media/image319.png"/><Relationship Id="rId84" Type="http://schemas.openxmlformats.org/officeDocument/2006/relationships/image" Target="../media/image404.png"/><Relationship Id="rId89" Type="http://schemas.openxmlformats.org/officeDocument/2006/relationships/image" Target="../media/image409.png"/><Relationship Id="rId16" Type="http://schemas.openxmlformats.org/officeDocument/2006/relationships/image" Target="../media/image382.png"/><Relationship Id="rId11" Type="http://schemas.openxmlformats.org/officeDocument/2006/relationships/hyperlink" Target="https://docs.microsoft.com/en-us/azure/azure-arc/" TargetMode="External"/><Relationship Id="rId32" Type="http://schemas.openxmlformats.org/officeDocument/2006/relationships/image" Target="../media/image330.emf"/><Relationship Id="rId37" Type="http://schemas.openxmlformats.org/officeDocument/2006/relationships/image" Target="../media/image347.png"/><Relationship Id="rId53" Type="http://schemas.openxmlformats.org/officeDocument/2006/relationships/image" Target="../media/image394.svg"/><Relationship Id="rId58" Type="http://schemas.openxmlformats.org/officeDocument/2006/relationships/image" Target="../media/image397.emf"/><Relationship Id="rId74" Type="http://schemas.openxmlformats.org/officeDocument/2006/relationships/image" Target="../media/image309.png"/><Relationship Id="rId79" Type="http://schemas.openxmlformats.org/officeDocument/2006/relationships/image" Target="../media/image399.png"/><Relationship Id="rId5" Type="http://schemas.openxmlformats.org/officeDocument/2006/relationships/hyperlink" Target="https://docs.microsoft.com/azure/sentinel/" TargetMode="External"/><Relationship Id="rId90" Type="http://schemas.openxmlformats.org/officeDocument/2006/relationships/image" Target="../media/image410.png"/><Relationship Id="rId95" Type="http://schemas.openxmlformats.org/officeDocument/2006/relationships/hyperlink" Target="https://docs.microsoft.com/azure/security-center/security-center-intro" TargetMode="External"/><Relationship Id="rId22" Type="http://schemas.openxmlformats.org/officeDocument/2006/relationships/image" Target="../media/image387.png"/><Relationship Id="rId27" Type="http://schemas.openxmlformats.org/officeDocument/2006/relationships/image" Target="../media/image301.png"/><Relationship Id="rId43" Type="http://schemas.openxmlformats.org/officeDocument/2006/relationships/image" Target="../media/image355.png"/><Relationship Id="rId48" Type="http://schemas.openxmlformats.org/officeDocument/2006/relationships/image" Target="../media/image353.jpeg"/><Relationship Id="rId64" Type="http://schemas.openxmlformats.org/officeDocument/2006/relationships/image" Target="../media/image315.png"/><Relationship Id="rId69" Type="http://schemas.openxmlformats.org/officeDocument/2006/relationships/image" Target="../media/image320.png"/><Relationship Id="rId80" Type="http://schemas.openxmlformats.org/officeDocument/2006/relationships/image" Target="../media/image400.svg"/><Relationship Id="rId85" Type="http://schemas.openxmlformats.org/officeDocument/2006/relationships/image" Target="../media/image405.png"/><Relationship Id="rId3" Type="http://schemas.openxmlformats.org/officeDocument/2006/relationships/hyperlink" Target="https://learn.microsoft.com/azure/active-directory/" TargetMode="External"/><Relationship Id="rId12" Type="http://schemas.openxmlformats.org/officeDocument/2006/relationships/image" Target="../media/image289.png"/><Relationship Id="rId17" Type="http://schemas.openxmlformats.org/officeDocument/2006/relationships/image" Target="../media/image383.png"/><Relationship Id="rId25" Type="http://schemas.openxmlformats.org/officeDocument/2006/relationships/image" Target="../media/image388.png"/><Relationship Id="rId33" Type="http://schemas.openxmlformats.org/officeDocument/2006/relationships/image" Target="../media/image343.jpeg"/><Relationship Id="rId38" Type="http://schemas.openxmlformats.org/officeDocument/2006/relationships/image" Target="../media/image348.png"/><Relationship Id="rId46" Type="http://schemas.openxmlformats.org/officeDocument/2006/relationships/image" Target="../media/image359.png"/><Relationship Id="rId59" Type="http://schemas.openxmlformats.org/officeDocument/2006/relationships/hyperlink" Target="https://learn.microsoft.com/mem/intune/" TargetMode="External"/><Relationship Id="rId67" Type="http://schemas.openxmlformats.org/officeDocument/2006/relationships/image" Target="../media/image318.png"/><Relationship Id="rId20" Type="http://schemas.openxmlformats.org/officeDocument/2006/relationships/image" Target="../media/image385.png"/><Relationship Id="rId41" Type="http://schemas.openxmlformats.org/officeDocument/2006/relationships/image" Target="../media/image351.png"/><Relationship Id="rId54" Type="http://schemas.openxmlformats.org/officeDocument/2006/relationships/image" Target="../media/image395.png"/><Relationship Id="rId62" Type="http://schemas.openxmlformats.org/officeDocument/2006/relationships/image" Target="../media/image313.png"/><Relationship Id="rId70" Type="http://schemas.openxmlformats.org/officeDocument/2006/relationships/image" Target="../media/image321.png"/><Relationship Id="rId75" Type="http://schemas.openxmlformats.org/officeDocument/2006/relationships/hyperlink" Target="https://aka.ms/MCRA" TargetMode="External"/><Relationship Id="rId83" Type="http://schemas.openxmlformats.org/officeDocument/2006/relationships/image" Target="../media/image403.jpeg"/><Relationship Id="rId88" Type="http://schemas.openxmlformats.org/officeDocument/2006/relationships/image" Target="../media/image408.png"/><Relationship Id="rId91" Type="http://schemas.openxmlformats.org/officeDocument/2006/relationships/image" Target="../media/image411.png"/><Relationship Id="rId96" Type="http://schemas.openxmlformats.org/officeDocument/2006/relationships/hyperlink" Target="https://aka.ms/GHSecurity" TargetMode="External"/><Relationship Id="rId1" Type="http://schemas.openxmlformats.org/officeDocument/2006/relationships/slideLayout" Target="../slideLayouts/slideLayout10.xml"/><Relationship Id="rId6" Type="http://schemas.openxmlformats.org/officeDocument/2006/relationships/image" Target="../media/image233.png"/><Relationship Id="rId15" Type="http://schemas.openxmlformats.org/officeDocument/2006/relationships/image" Target="../media/image414.svg"/><Relationship Id="rId23" Type="http://schemas.openxmlformats.org/officeDocument/2006/relationships/image" Target="../media/image297.png"/><Relationship Id="rId28" Type="http://schemas.openxmlformats.org/officeDocument/2006/relationships/image" Target="../media/image302.png"/><Relationship Id="rId36" Type="http://schemas.openxmlformats.org/officeDocument/2006/relationships/image" Target="../media/image310.png"/><Relationship Id="rId49" Type="http://schemas.openxmlformats.org/officeDocument/2006/relationships/image" Target="../media/image358.png"/><Relationship Id="rId57" Type="http://schemas.openxmlformats.org/officeDocument/2006/relationships/image" Target="../media/image328.png"/><Relationship Id="rId10" Type="http://schemas.openxmlformats.org/officeDocument/2006/relationships/hyperlink" Target="https://aka.ms/OTSecurity" TargetMode="External"/><Relationship Id="rId31" Type="http://schemas.openxmlformats.org/officeDocument/2006/relationships/image" Target="../media/image390.png"/><Relationship Id="rId44" Type="http://schemas.openxmlformats.org/officeDocument/2006/relationships/image" Target="../media/image356.png"/><Relationship Id="rId52" Type="http://schemas.openxmlformats.org/officeDocument/2006/relationships/image" Target="../media/image393.png"/><Relationship Id="rId60" Type="http://schemas.openxmlformats.org/officeDocument/2006/relationships/image" Target="../media/image311.png"/><Relationship Id="rId65" Type="http://schemas.openxmlformats.org/officeDocument/2006/relationships/image" Target="../media/image316.svg"/><Relationship Id="rId73" Type="http://schemas.openxmlformats.org/officeDocument/2006/relationships/hyperlink" Target="https://blogs.technet.microsoft.com/enterprisemobility/2015/09/08/sealpath-brings-rms-protection-to-autocad/" TargetMode="External"/><Relationship Id="rId78" Type="http://schemas.openxmlformats.org/officeDocument/2006/relationships/image" Target="../media/image398.png"/><Relationship Id="rId81" Type="http://schemas.openxmlformats.org/officeDocument/2006/relationships/image" Target="../media/image401.png"/><Relationship Id="rId86" Type="http://schemas.openxmlformats.org/officeDocument/2006/relationships/image" Target="../media/image406.png"/><Relationship Id="rId94" Type="http://schemas.openxmlformats.org/officeDocument/2006/relationships/image" Target="../media/image374.svg"/><Relationship Id="rId99" Type="http://schemas.openxmlformats.org/officeDocument/2006/relationships/image" Target="../media/image305.svg"/><Relationship Id="rId4" Type="http://schemas.openxmlformats.org/officeDocument/2006/relationships/hyperlink" Target="https://learn.microsoft.com/purview/purview" TargetMode="External"/><Relationship Id="rId9" Type="http://schemas.openxmlformats.org/officeDocument/2006/relationships/hyperlink" Target="https://learn.microsoft.com/defender-cloud-apps/what-is-defender-for-cloud-apps" TargetMode="External"/><Relationship Id="rId13" Type="http://schemas.openxmlformats.org/officeDocument/2006/relationships/hyperlink" Target="https://aka.ms/threatintelligence" TargetMode="External"/><Relationship Id="rId18" Type="http://schemas.openxmlformats.org/officeDocument/2006/relationships/image" Target="../media/image384.png"/><Relationship Id="rId39" Type="http://schemas.openxmlformats.org/officeDocument/2006/relationships/image" Target="../media/image349.png"/><Relationship Id="rId34" Type="http://schemas.openxmlformats.org/officeDocument/2006/relationships/image" Target="../media/image344.png"/><Relationship Id="rId50" Type="http://schemas.openxmlformats.org/officeDocument/2006/relationships/image" Target="../media/image391.png"/><Relationship Id="rId55" Type="http://schemas.openxmlformats.org/officeDocument/2006/relationships/image" Target="../media/image396.svg"/><Relationship Id="rId76" Type="http://schemas.openxmlformats.org/officeDocument/2006/relationships/image" Target="../media/image67.png"/><Relationship Id="rId97" Type="http://schemas.openxmlformats.org/officeDocument/2006/relationships/image" Target="../media/image237.jpeg"/><Relationship Id="rId7" Type="http://schemas.openxmlformats.org/officeDocument/2006/relationships/image" Target="../media/image234.svg"/><Relationship Id="rId71" Type="http://schemas.openxmlformats.org/officeDocument/2006/relationships/hyperlink" Target="https://docs.microsoft.com/en-us/information-protection/get-started/requirements-applications" TargetMode="External"/><Relationship Id="rId92" Type="http://schemas.openxmlformats.org/officeDocument/2006/relationships/image" Target="../media/image412.png"/><Relationship Id="rId2" Type="http://schemas.openxmlformats.org/officeDocument/2006/relationships/notesSlide" Target="../notesSlides/notesSlide50.xml"/><Relationship Id="rId29" Type="http://schemas.openxmlformats.org/officeDocument/2006/relationships/image" Target="../media/image389.png"/><Relationship Id="rId24" Type="http://schemas.openxmlformats.org/officeDocument/2006/relationships/image" Target="../media/image298.png"/><Relationship Id="rId40" Type="http://schemas.openxmlformats.org/officeDocument/2006/relationships/image" Target="../media/image350.png"/><Relationship Id="rId45" Type="http://schemas.openxmlformats.org/officeDocument/2006/relationships/image" Target="../media/image357.png"/><Relationship Id="rId66" Type="http://schemas.openxmlformats.org/officeDocument/2006/relationships/image" Target="../media/image317.png"/><Relationship Id="rId87" Type="http://schemas.openxmlformats.org/officeDocument/2006/relationships/image" Target="../media/image407.png"/><Relationship Id="rId61" Type="http://schemas.openxmlformats.org/officeDocument/2006/relationships/image" Target="../media/image312.svg"/><Relationship Id="rId82" Type="http://schemas.openxmlformats.org/officeDocument/2006/relationships/image" Target="../media/image402.png"/><Relationship Id="rId19" Type="http://schemas.openxmlformats.org/officeDocument/2006/relationships/image" Target="../media/image342.png"/><Relationship Id="rId14" Type="http://schemas.openxmlformats.org/officeDocument/2006/relationships/image" Target="../media/image413.png"/><Relationship Id="rId30" Type="http://schemas.openxmlformats.org/officeDocument/2006/relationships/image" Target="../media/image303.png"/><Relationship Id="rId35" Type="http://schemas.openxmlformats.org/officeDocument/2006/relationships/image" Target="../media/image345.png"/><Relationship Id="rId56" Type="http://schemas.openxmlformats.org/officeDocument/2006/relationships/image" Target="../media/image327.png"/><Relationship Id="rId77" Type="http://schemas.openxmlformats.org/officeDocument/2006/relationships/hyperlink" Target="https://docs.microsoft.com/windows/security/threat-protection/windows-defender-atp/windows-defender-advanced-threat-protection" TargetMode="External"/><Relationship Id="rId8" Type="http://schemas.openxmlformats.org/officeDocument/2006/relationships/hyperlink" Target="https://docs.microsoft.com/microsoft-365/security/mtp/microsoft-threat-protection" TargetMode="External"/><Relationship Id="rId51" Type="http://schemas.openxmlformats.org/officeDocument/2006/relationships/image" Target="../media/image392.svg"/><Relationship Id="rId72" Type="http://schemas.openxmlformats.org/officeDocument/2006/relationships/image" Target="../media/image308.jpeg"/><Relationship Id="rId93" Type="http://schemas.openxmlformats.org/officeDocument/2006/relationships/image" Target="../media/image373.png"/><Relationship Id="rId98" Type="http://schemas.openxmlformats.org/officeDocument/2006/relationships/image" Target="../media/image304.png"/></Relationships>
</file>

<file path=ppt/slides/_rels/slide51.xml.rels><?xml version="1.0" encoding="UTF-8" standalone="yes"?>
<Relationships xmlns="http://schemas.openxmlformats.org/package/2006/relationships"><Relationship Id="rId8" Type="http://schemas.openxmlformats.org/officeDocument/2006/relationships/hyperlink" Target="https://docs.microsoft.com/azure/architecture/reference-architectures/aws/aws-azure-ad-security" TargetMode="External"/><Relationship Id="rId3" Type="http://schemas.openxmlformats.org/officeDocument/2006/relationships/image" Target="../media/image415.png"/><Relationship Id="rId7" Type="http://schemas.openxmlformats.org/officeDocument/2006/relationships/hyperlink" Target="https://docs.microsoft.com/azure/architecture/reference-architectures/aws/aws-azure-security-solutions" TargetMode="External"/><Relationship Id="rId2" Type="http://schemas.openxmlformats.org/officeDocument/2006/relationships/notesSlide" Target="../notesSlides/notesSlide51.xml"/><Relationship Id="rId1" Type="http://schemas.openxmlformats.org/officeDocument/2006/relationships/slideLayout" Target="../slideLayouts/slideLayout4.xml"/><Relationship Id="rId6" Type="http://schemas.openxmlformats.org/officeDocument/2006/relationships/hyperlink" Target="https://docs.microsoft.com/windows/security/threat-protection/microsoft-defender-atp/microsoft-defender-atp-linux" TargetMode="External"/><Relationship Id="rId11" Type="http://schemas.openxmlformats.org/officeDocument/2006/relationships/image" Target="../media/image418.png"/><Relationship Id="rId5" Type="http://schemas.openxmlformats.org/officeDocument/2006/relationships/hyperlink" Target="https://learn.microsoft.com/azure/defender-for-cloud/multicloud" TargetMode="External"/><Relationship Id="rId10" Type="http://schemas.openxmlformats.org/officeDocument/2006/relationships/image" Target="../media/image417.png"/><Relationship Id="rId4" Type="http://schemas.openxmlformats.org/officeDocument/2006/relationships/image" Target="../media/image175.png"/><Relationship Id="rId9" Type="http://schemas.openxmlformats.org/officeDocument/2006/relationships/image" Target="../media/image416.png"/></Relationships>
</file>

<file path=ppt/slides/_rels/slide52.xml.rels><?xml version="1.0" encoding="UTF-8" standalone="yes"?>
<Relationships xmlns="http://schemas.openxmlformats.org/package/2006/relationships"><Relationship Id="rId8" Type="http://schemas.openxmlformats.org/officeDocument/2006/relationships/image" Target="../media/image424.png"/><Relationship Id="rId3" Type="http://schemas.openxmlformats.org/officeDocument/2006/relationships/image" Target="../media/image419.png"/><Relationship Id="rId7" Type="http://schemas.openxmlformats.org/officeDocument/2006/relationships/image" Target="../media/image423.png"/><Relationship Id="rId2" Type="http://schemas.openxmlformats.org/officeDocument/2006/relationships/notesSlide" Target="../notesSlides/notesSlide52.xml"/><Relationship Id="rId1" Type="http://schemas.openxmlformats.org/officeDocument/2006/relationships/slideLayout" Target="../slideLayouts/slideLayout4.xml"/><Relationship Id="rId6" Type="http://schemas.openxmlformats.org/officeDocument/2006/relationships/image" Target="../media/image422.png"/><Relationship Id="rId5" Type="http://schemas.openxmlformats.org/officeDocument/2006/relationships/image" Target="../media/image421.png"/><Relationship Id="rId10" Type="http://schemas.openxmlformats.org/officeDocument/2006/relationships/image" Target="../media/image426.png"/><Relationship Id="rId4" Type="http://schemas.openxmlformats.org/officeDocument/2006/relationships/image" Target="../media/image420.png"/><Relationship Id="rId9" Type="http://schemas.openxmlformats.org/officeDocument/2006/relationships/image" Target="../media/image425.pn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5.xml"/></Relationships>
</file>

<file path=ppt/slides/_rels/slide54.xml.rels><?xml version="1.0" encoding="UTF-8" standalone="yes"?>
<Relationships xmlns="http://schemas.openxmlformats.org/package/2006/relationships"><Relationship Id="rId8" Type="http://schemas.openxmlformats.org/officeDocument/2006/relationships/image" Target="../media/image432.svg"/><Relationship Id="rId3" Type="http://schemas.openxmlformats.org/officeDocument/2006/relationships/image" Target="../media/image427.png"/><Relationship Id="rId7" Type="http://schemas.openxmlformats.org/officeDocument/2006/relationships/image" Target="../media/image431.png"/><Relationship Id="rId2" Type="http://schemas.openxmlformats.org/officeDocument/2006/relationships/notesSlide" Target="../notesSlides/notesSlide54.xml"/><Relationship Id="rId1" Type="http://schemas.openxmlformats.org/officeDocument/2006/relationships/slideLayout" Target="../slideLayouts/slideLayout26.xml"/><Relationship Id="rId6" Type="http://schemas.openxmlformats.org/officeDocument/2006/relationships/image" Target="../media/image430.svg"/><Relationship Id="rId5" Type="http://schemas.openxmlformats.org/officeDocument/2006/relationships/image" Target="../media/image429.png"/><Relationship Id="rId4" Type="http://schemas.openxmlformats.org/officeDocument/2006/relationships/image" Target="../media/image428.svg"/></Relationships>
</file>

<file path=ppt/slides/_rels/slide55.xml.rels><?xml version="1.0" encoding="UTF-8" standalone="yes"?>
<Relationships xmlns="http://schemas.openxmlformats.org/package/2006/relationships"><Relationship Id="rId8" Type="http://schemas.openxmlformats.org/officeDocument/2006/relationships/image" Target="../media/image432.svg"/><Relationship Id="rId13" Type="http://schemas.openxmlformats.org/officeDocument/2006/relationships/hyperlink" Target="https://learn.microsoft.com/azure/active-directory/conditional-access/overview" TargetMode="External"/><Relationship Id="rId18" Type="http://schemas.openxmlformats.org/officeDocument/2006/relationships/hyperlink" Target="https://aka.ms/MCRA" TargetMode="External"/><Relationship Id="rId3" Type="http://schemas.openxmlformats.org/officeDocument/2006/relationships/image" Target="../media/image427.png"/><Relationship Id="rId7" Type="http://schemas.openxmlformats.org/officeDocument/2006/relationships/image" Target="../media/image431.png"/><Relationship Id="rId12" Type="http://schemas.openxmlformats.org/officeDocument/2006/relationships/hyperlink" Target="https://docs.microsoft.com/azure/active-directory/authentication/tutorial-enable-sspr" TargetMode="External"/><Relationship Id="rId17" Type="http://schemas.openxmlformats.org/officeDocument/2006/relationships/hyperlink" Target="http://aka.ms/threatintelligence" TargetMode="External"/><Relationship Id="rId2" Type="http://schemas.openxmlformats.org/officeDocument/2006/relationships/notesSlide" Target="../notesSlides/notesSlide55.xml"/><Relationship Id="rId16" Type="http://schemas.openxmlformats.org/officeDocument/2006/relationships/hyperlink" Target="https://learn.microsoft.com/azure/global-secure-access/overview-what-is-global-secure-access" TargetMode="External"/><Relationship Id="rId1" Type="http://schemas.openxmlformats.org/officeDocument/2006/relationships/slideLayout" Target="../slideLayouts/slideLayout26.xml"/><Relationship Id="rId6" Type="http://schemas.openxmlformats.org/officeDocument/2006/relationships/image" Target="../media/image430.svg"/><Relationship Id="rId11" Type="http://schemas.openxmlformats.org/officeDocument/2006/relationships/hyperlink" Target="https://learn.microsoft.com/mem/intune/" TargetMode="External"/><Relationship Id="rId5" Type="http://schemas.openxmlformats.org/officeDocument/2006/relationships/image" Target="../media/image429.png"/><Relationship Id="rId15" Type="http://schemas.openxmlformats.org/officeDocument/2006/relationships/hyperlink" Target="https://aka.ms/LAPS" TargetMode="External"/><Relationship Id="rId10" Type="http://schemas.openxmlformats.org/officeDocument/2006/relationships/hyperlink" Target="https://docs.microsoft.com/windows/security/threat-protection/microsoft-defender-atp/microsoft-defender-advanced-threat-protection" TargetMode="External"/><Relationship Id="rId4" Type="http://schemas.openxmlformats.org/officeDocument/2006/relationships/image" Target="../media/image428.svg"/><Relationship Id="rId9" Type="http://schemas.openxmlformats.org/officeDocument/2006/relationships/hyperlink" Target="https://learn.microsoft.com/azure/active-directory/" TargetMode="External"/><Relationship Id="rId14" Type="http://schemas.openxmlformats.org/officeDocument/2006/relationships/hyperlink" Target="https://azure.microsoft.com/en-us/updates/public-preview-illumio-for-azure-firewall/" TargetMode="External"/></Relationships>
</file>

<file path=ppt/slides/_rels/slide56.xml.rels><?xml version="1.0" encoding="UTF-8" standalone="yes"?>
<Relationships xmlns="http://schemas.openxmlformats.org/package/2006/relationships"><Relationship Id="rId8" Type="http://schemas.openxmlformats.org/officeDocument/2006/relationships/image" Target="../media/image434.svg"/><Relationship Id="rId13" Type="http://schemas.openxmlformats.org/officeDocument/2006/relationships/image" Target="../media/image436.png"/><Relationship Id="rId18" Type="http://schemas.openxmlformats.org/officeDocument/2006/relationships/image" Target="../media/image401.png"/><Relationship Id="rId3" Type="http://schemas.openxmlformats.org/officeDocument/2006/relationships/image" Target="../media/image322.emf"/><Relationship Id="rId21" Type="http://schemas.openxmlformats.org/officeDocument/2006/relationships/image" Target="../media/image439.png"/><Relationship Id="rId7" Type="http://schemas.openxmlformats.org/officeDocument/2006/relationships/image" Target="../media/image433.png"/><Relationship Id="rId12" Type="http://schemas.openxmlformats.org/officeDocument/2006/relationships/image" Target="../media/image435.png"/><Relationship Id="rId17" Type="http://schemas.openxmlformats.org/officeDocument/2006/relationships/image" Target="../media/image400.svg"/><Relationship Id="rId2" Type="http://schemas.openxmlformats.org/officeDocument/2006/relationships/notesSlide" Target="../notesSlides/notesSlide56.xml"/><Relationship Id="rId16" Type="http://schemas.openxmlformats.org/officeDocument/2006/relationships/image" Target="../media/image399.png"/><Relationship Id="rId20" Type="http://schemas.openxmlformats.org/officeDocument/2006/relationships/image" Target="../media/image406.png"/><Relationship Id="rId1" Type="http://schemas.openxmlformats.org/officeDocument/2006/relationships/slideLayout" Target="../slideLayouts/slideLayout10.xml"/><Relationship Id="rId6" Type="http://schemas.openxmlformats.org/officeDocument/2006/relationships/image" Target="../media/image414.svg"/><Relationship Id="rId11" Type="http://schemas.openxmlformats.org/officeDocument/2006/relationships/image" Target="../media/image289.png"/><Relationship Id="rId24" Type="http://schemas.openxmlformats.org/officeDocument/2006/relationships/image" Target="../media/image442.svg"/><Relationship Id="rId5" Type="http://schemas.openxmlformats.org/officeDocument/2006/relationships/image" Target="../media/image413.png"/><Relationship Id="rId15" Type="http://schemas.openxmlformats.org/officeDocument/2006/relationships/image" Target="../media/image438.png"/><Relationship Id="rId23" Type="http://schemas.openxmlformats.org/officeDocument/2006/relationships/image" Target="../media/image441.png"/><Relationship Id="rId10" Type="http://schemas.openxmlformats.org/officeDocument/2006/relationships/image" Target="../media/image328.png"/><Relationship Id="rId19" Type="http://schemas.openxmlformats.org/officeDocument/2006/relationships/image" Target="../media/image405.png"/><Relationship Id="rId4" Type="http://schemas.openxmlformats.org/officeDocument/2006/relationships/image" Target="../media/image376.emf"/><Relationship Id="rId9" Type="http://schemas.openxmlformats.org/officeDocument/2006/relationships/image" Target="../media/image327.png"/><Relationship Id="rId14" Type="http://schemas.openxmlformats.org/officeDocument/2006/relationships/image" Target="../media/image437.png"/><Relationship Id="rId22" Type="http://schemas.openxmlformats.org/officeDocument/2006/relationships/image" Target="../media/image440.svg"/></Relationships>
</file>

<file path=ppt/slides/_rels/slide57.xml.rels><?xml version="1.0" encoding="UTF-8" standalone="yes"?>
<Relationships xmlns="http://schemas.openxmlformats.org/package/2006/relationships"><Relationship Id="rId8" Type="http://schemas.openxmlformats.org/officeDocument/2006/relationships/image" Target="../media/image434.svg"/><Relationship Id="rId13" Type="http://schemas.openxmlformats.org/officeDocument/2006/relationships/image" Target="../media/image436.png"/><Relationship Id="rId18" Type="http://schemas.openxmlformats.org/officeDocument/2006/relationships/image" Target="../media/image401.png"/><Relationship Id="rId3" Type="http://schemas.openxmlformats.org/officeDocument/2006/relationships/image" Target="../media/image322.emf"/><Relationship Id="rId21" Type="http://schemas.openxmlformats.org/officeDocument/2006/relationships/image" Target="../media/image439.png"/><Relationship Id="rId7" Type="http://schemas.openxmlformats.org/officeDocument/2006/relationships/image" Target="../media/image433.png"/><Relationship Id="rId12" Type="http://schemas.openxmlformats.org/officeDocument/2006/relationships/image" Target="../media/image435.png"/><Relationship Id="rId17" Type="http://schemas.openxmlformats.org/officeDocument/2006/relationships/image" Target="../media/image400.svg"/><Relationship Id="rId2" Type="http://schemas.openxmlformats.org/officeDocument/2006/relationships/notesSlide" Target="../notesSlides/notesSlide57.xml"/><Relationship Id="rId16" Type="http://schemas.openxmlformats.org/officeDocument/2006/relationships/image" Target="../media/image399.png"/><Relationship Id="rId20" Type="http://schemas.openxmlformats.org/officeDocument/2006/relationships/image" Target="../media/image406.png"/><Relationship Id="rId1" Type="http://schemas.openxmlformats.org/officeDocument/2006/relationships/slideLayout" Target="../slideLayouts/slideLayout10.xml"/><Relationship Id="rId6" Type="http://schemas.openxmlformats.org/officeDocument/2006/relationships/image" Target="../media/image414.svg"/><Relationship Id="rId11" Type="http://schemas.openxmlformats.org/officeDocument/2006/relationships/image" Target="../media/image289.png"/><Relationship Id="rId24" Type="http://schemas.openxmlformats.org/officeDocument/2006/relationships/image" Target="../media/image442.svg"/><Relationship Id="rId5" Type="http://schemas.openxmlformats.org/officeDocument/2006/relationships/image" Target="../media/image413.png"/><Relationship Id="rId15" Type="http://schemas.openxmlformats.org/officeDocument/2006/relationships/image" Target="../media/image438.png"/><Relationship Id="rId23" Type="http://schemas.openxmlformats.org/officeDocument/2006/relationships/image" Target="../media/image441.png"/><Relationship Id="rId10" Type="http://schemas.openxmlformats.org/officeDocument/2006/relationships/image" Target="../media/image328.png"/><Relationship Id="rId19" Type="http://schemas.openxmlformats.org/officeDocument/2006/relationships/image" Target="../media/image405.png"/><Relationship Id="rId4" Type="http://schemas.openxmlformats.org/officeDocument/2006/relationships/image" Target="../media/image376.emf"/><Relationship Id="rId9" Type="http://schemas.openxmlformats.org/officeDocument/2006/relationships/image" Target="../media/image327.png"/><Relationship Id="rId14" Type="http://schemas.openxmlformats.org/officeDocument/2006/relationships/image" Target="../media/image437.png"/><Relationship Id="rId22" Type="http://schemas.openxmlformats.org/officeDocument/2006/relationships/image" Target="../media/image440.svg"/></Relationships>
</file>

<file path=ppt/slides/_rels/slide58.xml.rels><?xml version="1.0" encoding="UTF-8" standalone="yes"?>
<Relationships xmlns="http://schemas.openxmlformats.org/package/2006/relationships"><Relationship Id="rId8" Type="http://schemas.openxmlformats.org/officeDocument/2006/relationships/hyperlink" Target="https://aka.ms/MCRA" TargetMode="External"/><Relationship Id="rId3" Type="http://schemas.openxmlformats.org/officeDocument/2006/relationships/hyperlink" Target="https://aka.ms/AzureSentinel" TargetMode="External"/><Relationship Id="rId7" Type="http://schemas.openxmlformats.org/officeDocument/2006/relationships/hyperlink" Target="https://aka.ms/ITSOC" TargetMode="External"/><Relationship Id="rId2" Type="http://schemas.openxmlformats.org/officeDocument/2006/relationships/notesSlide" Target="../notesSlides/notesSlide58.xml"/><Relationship Id="rId1" Type="http://schemas.openxmlformats.org/officeDocument/2006/relationships/slideLayout" Target="../slideLayouts/slideLayout6.xml"/><Relationship Id="rId6" Type="http://schemas.openxmlformats.org/officeDocument/2006/relationships/image" Target="../media/image444.svg"/><Relationship Id="rId5" Type="http://schemas.openxmlformats.org/officeDocument/2006/relationships/image" Target="../media/image443.png"/><Relationship Id="rId4" Type="http://schemas.openxmlformats.org/officeDocument/2006/relationships/hyperlink" Target="https://www.microsoft.com/en-us/microsoftservices/campaigns/cybersecurity-protection.aspx#stage-3" TargetMode="External"/></Relationships>
</file>

<file path=ppt/slides/_rels/slide59.xml.rels><?xml version="1.0" encoding="UTF-8" standalone="yes"?>
<Relationships xmlns="http://schemas.openxmlformats.org/package/2006/relationships"><Relationship Id="rId26" Type="http://schemas.openxmlformats.org/officeDocument/2006/relationships/image" Target="../media/image342.png"/><Relationship Id="rId21" Type="http://schemas.openxmlformats.org/officeDocument/2006/relationships/image" Target="../media/image460.png"/><Relationship Id="rId42" Type="http://schemas.openxmlformats.org/officeDocument/2006/relationships/image" Target="../media/image402.png"/><Relationship Id="rId47" Type="http://schemas.openxmlformats.org/officeDocument/2006/relationships/image" Target="../media/image435.png"/><Relationship Id="rId63" Type="http://schemas.openxmlformats.org/officeDocument/2006/relationships/image" Target="../media/image479.png"/><Relationship Id="rId68" Type="http://schemas.openxmlformats.org/officeDocument/2006/relationships/image" Target="../media/image484.png"/><Relationship Id="rId84" Type="http://schemas.openxmlformats.org/officeDocument/2006/relationships/image" Target="../media/image487.png"/><Relationship Id="rId89" Type="http://schemas.openxmlformats.org/officeDocument/2006/relationships/image" Target="../media/image490.svg"/><Relationship Id="rId16" Type="http://schemas.openxmlformats.org/officeDocument/2006/relationships/image" Target="../media/image456.png"/><Relationship Id="rId11" Type="http://schemas.openxmlformats.org/officeDocument/2006/relationships/image" Target="../media/image451.png"/><Relationship Id="rId32" Type="http://schemas.openxmlformats.org/officeDocument/2006/relationships/image" Target="../media/image327.png"/><Relationship Id="rId37" Type="http://schemas.openxmlformats.org/officeDocument/2006/relationships/image" Target="../media/image469.png"/><Relationship Id="rId53" Type="http://schemas.openxmlformats.org/officeDocument/2006/relationships/image" Target="../media/image474.svg"/><Relationship Id="rId58" Type="http://schemas.openxmlformats.org/officeDocument/2006/relationships/image" Target="../media/image476.png"/><Relationship Id="rId74" Type="http://schemas.openxmlformats.org/officeDocument/2006/relationships/hyperlink" Target="https://docs.microsoft.com/microsoft-365/security/office-365-security/office-365-atp" TargetMode="External"/><Relationship Id="rId79" Type="http://schemas.openxmlformats.org/officeDocument/2006/relationships/image" Target="../media/image414.svg"/><Relationship Id="rId102" Type="http://schemas.openxmlformats.org/officeDocument/2006/relationships/image" Target="../media/image304.png"/><Relationship Id="rId5" Type="http://schemas.openxmlformats.org/officeDocument/2006/relationships/image" Target="../media/image447.png"/><Relationship Id="rId90" Type="http://schemas.openxmlformats.org/officeDocument/2006/relationships/hyperlink" Target="https://aka.ms/ITSOC" TargetMode="External"/><Relationship Id="rId95" Type="http://schemas.openxmlformats.org/officeDocument/2006/relationships/image" Target="../media/image492.png"/><Relationship Id="rId22" Type="http://schemas.openxmlformats.org/officeDocument/2006/relationships/image" Target="../media/image461.png"/><Relationship Id="rId27" Type="http://schemas.openxmlformats.org/officeDocument/2006/relationships/image" Target="../media/image343.jpeg"/><Relationship Id="rId43" Type="http://schemas.openxmlformats.org/officeDocument/2006/relationships/image" Target="../media/image403.jpeg"/><Relationship Id="rId48" Type="http://schemas.openxmlformats.org/officeDocument/2006/relationships/image" Target="../media/image436.png"/><Relationship Id="rId64" Type="http://schemas.openxmlformats.org/officeDocument/2006/relationships/image" Target="../media/image480.png"/><Relationship Id="rId69" Type="http://schemas.openxmlformats.org/officeDocument/2006/relationships/image" Target="../media/image485.svg"/><Relationship Id="rId80" Type="http://schemas.openxmlformats.org/officeDocument/2006/relationships/image" Target="../media/image375.png"/><Relationship Id="rId85" Type="http://schemas.openxmlformats.org/officeDocument/2006/relationships/image" Target="../media/image488.svg"/><Relationship Id="rId12" Type="http://schemas.openxmlformats.org/officeDocument/2006/relationships/image" Target="../media/image452.png"/><Relationship Id="rId17" Type="http://schemas.openxmlformats.org/officeDocument/2006/relationships/image" Target="../media/image457.png"/><Relationship Id="rId25" Type="http://schemas.openxmlformats.org/officeDocument/2006/relationships/image" Target="../media/image463.png"/><Relationship Id="rId33" Type="http://schemas.openxmlformats.org/officeDocument/2006/relationships/image" Target="../media/image466.png"/><Relationship Id="rId38" Type="http://schemas.openxmlformats.org/officeDocument/2006/relationships/image" Target="../media/image470.svg"/><Relationship Id="rId46" Type="http://schemas.openxmlformats.org/officeDocument/2006/relationships/image" Target="../media/image409.png"/><Relationship Id="rId59" Type="http://schemas.openxmlformats.org/officeDocument/2006/relationships/image" Target="../media/image477.png"/><Relationship Id="rId67" Type="http://schemas.openxmlformats.org/officeDocument/2006/relationships/image" Target="../media/image483.png"/><Relationship Id="rId103" Type="http://schemas.openxmlformats.org/officeDocument/2006/relationships/image" Target="../media/image305.svg"/><Relationship Id="rId20" Type="http://schemas.openxmlformats.org/officeDocument/2006/relationships/image" Target="../media/image438.png"/><Relationship Id="rId41" Type="http://schemas.openxmlformats.org/officeDocument/2006/relationships/image" Target="../media/image401.png"/><Relationship Id="rId54" Type="http://schemas.openxmlformats.org/officeDocument/2006/relationships/hyperlink" Target="https://docs.microsoft.com/en-us/azure/active-directory/active-directory-conditional-access-azure-portal" TargetMode="External"/><Relationship Id="rId62" Type="http://schemas.openxmlformats.org/officeDocument/2006/relationships/image" Target="../media/image309.png"/><Relationship Id="rId70" Type="http://schemas.openxmlformats.org/officeDocument/2006/relationships/hyperlink" Target="https://learn.microsoft.com/azure/defender-for-cloud/defender-for-cloud-introduction" TargetMode="External"/><Relationship Id="rId75" Type="http://schemas.openxmlformats.org/officeDocument/2006/relationships/image" Target="../media/image296.png"/><Relationship Id="rId83" Type="http://schemas.openxmlformats.org/officeDocument/2006/relationships/hyperlink" Target="https://www.microsoft.com/misapartnercatalog?PartnerTypes=MSSP" TargetMode="External"/><Relationship Id="rId88" Type="http://schemas.openxmlformats.org/officeDocument/2006/relationships/image" Target="../media/image489.png"/><Relationship Id="rId91" Type="http://schemas.openxmlformats.org/officeDocument/2006/relationships/hyperlink" Target="https://learn.microsoft.com/azure/defender-for-iot/" TargetMode="External"/><Relationship Id="rId96" Type="http://schemas.openxmlformats.org/officeDocument/2006/relationships/image" Target="../media/image300.png"/><Relationship Id="rId1" Type="http://schemas.openxmlformats.org/officeDocument/2006/relationships/slideLayout" Target="../slideLayouts/slideLayout6.xml"/><Relationship Id="rId6" Type="http://schemas.openxmlformats.org/officeDocument/2006/relationships/hyperlink" Target="https://aka.ms/AzureSentinel" TargetMode="External"/><Relationship Id="rId15" Type="http://schemas.openxmlformats.org/officeDocument/2006/relationships/image" Target="../media/image455.png"/><Relationship Id="rId23" Type="http://schemas.openxmlformats.org/officeDocument/2006/relationships/image" Target="../media/image462.jpeg"/><Relationship Id="rId28" Type="http://schemas.openxmlformats.org/officeDocument/2006/relationships/image" Target="../media/image464.jpeg"/><Relationship Id="rId36" Type="http://schemas.openxmlformats.org/officeDocument/2006/relationships/image" Target="../media/image468.emf"/><Relationship Id="rId49" Type="http://schemas.openxmlformats.org/officeDocument/2006/relationships/image" Target="../media/image437.png"/><Relationship Id="rId57" Type="http://schemas.openxmlformats.org/officeDocument/2006/relationships/image" Target="../media/image475.png"/><Relationship Id="rId10" Type="http://schemas.openxmlformats.org/officeDocument/2006/relationships/image" Target="../media/image450.png"/><Relationship Id="rId31" Type="http://schemas.openxmlformats.org/officeDocument/2006/relationships/image" Target="../media/image345.png"/><Relationship Id="rId44" Type="http://schemas.openxmlformats.org/officeDocument/2006/relationships/image" Target="../media/image471.png"/><Relationship Id="rId52" Type="http://schemas.openxmlformats.org/officeDocument/2006/relationships/image" Target="../media/image473.png"/><Relationship Id="rId60" Type="http://schemas.openxmlformats.org/officeDocument/2006/relationships/image" Target="../media/image478.png"/><Relationship Id="rId65" Type="http://schemas.openxmlformats.org/officeDocument/2006/relationships/image" Target="../media/image481.png"/><Relationship Id="rId73" Type="http://schemas.openxmlformats.org/officeDocument/2006/relationships/hyperlink" Target="https://learn.microsoft.com/defender-cloud-apps/what-is-defender-for-cloud-apps" TargetMode="External"/><Relationship Id="rId78" Type="http://schemas.openxmlformats.org/officeDocument/2006/relationships/image" Target="../media/image413.png"/><Relationship Id="rId81" Type="http://schemas.openxmlformats.org/officeDocument/2006/relationships/hyperlink" Target="https://aka.ms/MCRA" TargetMode="External"/><Relationship Id="rId86" Type="http://schemas.openxmlformats.org/officeDocument/2006/relationships/hyperlink" Target="https://docs.microsoft.com/en-us/windows/security/threat-protection/microsoft-defender-atp/microsoft-threat-experts" TargetMode="External"/><Relationship Id="rId94" Type="http://schemas.openxmlformats.org/officeDocument/2006/relationships/image" Target="../media/image298.png"/><Relationship Id="rId99" Type="http://schemas.openxmlformats.org/officeDocument/2006/relationships/image" Target="../media/image389.png"/><Relationship Id="rId101" Type="http://schemas.openxmlformats.org/officeDocument/2006/relationships/image" Target="../media/image493.jpeg"/><Relationship Id="rId4" Type="http://schemas.openxmlformats.org/officeDocument/2006/relationships/image" Target="../media/image446.jpeg"/><Relationship Id="rId9" Type="http://schemas.openxmlformats.org/officeDocument/2006/relationships/image" Target="../media/image449.svg"/><Relationship Id="rId13" Type="http://schemas.openxmlformats.org/officeDocument/2006/relationships/image" Target="../media/image453.png"/><Relationship Id="rId18" Type="http://schemas.openxmlformats.org/officeDocument/2006/relationships/image" Target="../media/image458.png"/><Relationship Id="rId39" Type="http://schemas.openxmlformats.org/officeDocument/2006/relationships/image" Target="../media/image399.png"/><Relationship Id="rId34" Type="http://schemas.openxmlformats.org/officeDocument/2006/relationships/image" Target="../media/image467.jpeg"/><Relationship Id="rId50" Type="http://schemas.openxmlformats.org/officeDocument/2006/relationships/image" Target="../media/image472.gif"/><Relationship Id="rId55" Type="http://schemas.openxmlformats.org/officeDocument/2006/relationships/hyperlink" Target="https://docs.microsoft.com/en-us/information-protection/get-started/requirements-applications" TargetMode="External"/><Relationship Id="rId76" Type="http://schemas.openxmlformats.org/officeDocument/2006/relationships/hyperlink" Target="https://go.microsoft.com/fwlink/p/?linkid=2134538" TargetMode="External"/><Relationship Id="rId97" Type="http://schemas.openxmlformats.org/officeDocument/2006/relationships/image" Target="../media/image301.png"/><Relationship Id="rId7" Type="http://schemas.openxmlformats.org/officeDocument/2006/relationships/hyperlink" Target="http://aka.ms/threatintelligence" TargetMode="External"/><Relationship Id="rId71" Type="http://schemas.openxmlformats.org/officeDocument/2006/relationships/hyperlink" Target="https://learn.microsoft.com/microsoft-365/security/defender-endpoint" TargetMode="External"/><Relationship Id="rId92" Type="http://schemas.openxmlformats.org/officeDocument/2006/relationships/image" Target="../media/image297.png"/><Relationship Id="rId2" Type="http://schemas.openxmlformats.org/officeDocument/2006/relationships/notesSlide" Target="../notesSlides/notesSlide59.xml"/><Relationship Id="rId29" Type="http://schemas.openxmlformats.org/officeDocument/2006/relationships/image" Target="../media/image465.jpeg"/><Relationship Id="rId24" Type="http://schemas.openxmlformats.org/officeDocument/2006/relationships/hyperlink" Target="https://docs.microsoft.com/azure/sentinel/" TargetMode="External"/><Relationship Id="rId40" Type="http://schemas.openxmlformats.org/officeDocument/2006/relationships/image" Target="../media/image400.svg"/><Relationship Id="rId45" Type="http://schemas.openxmlformats.org/officeDocument/2006/relationships/image" Target="../media/image406.png"/><Relationship Id="rId66" Type="http://schemas.openxmlformats.org/officeDocument/2006/relationships/image" Target="../media/image482.png"/><Relationship Id="rId87" Type="http://schemas.openxmlformats.org/officeDocument/2006/relationships/hyperlink" Target="https://www.microsoft.com/security/business/ai-machine-learning/microsoft-security-copilot" TargetMode="External"/><Relationship Id="rId61" Type="http://schemas.openxmlformats.org/officeDocument/2006/relationships/hyperlink" Target="https://blogs.technet.microsoft.com/enterprisemobility/2015/09/08/sealpath-brings-rms-protection-to-autocad/" TargetMode="External"/><Relationship Id="rId82" Type="http://schemas.openxmlformats.org/officeDocument/2006/relationships/image" Target="../media/image67.png"/><Relationship Id="rId19" Type="http://schemas.openxmlformats.org/officeDocument/2006/relationships/image" Target="../media/image459.png"/><Relationship Id="rId14" Type="http://schemas.openxmlformats.org/officeDocument/2006/relationships/image" Target="../media/image454.png"/><Relationship Id="rId30" Type="http://schemas.openxmlformats.org/officeDocument/2006/relationships/image" Target="../media/image344.png"/><Relationship Id="rId35" Type="http://schemas.openxmlformats.org/officeDocument/2006/relationships/image" Target="../media/image289.png"/><Relationship Id="rId56" Type="http://schemas.openxmlformats.org/officeDocument/2006/relationships/image" Target="../media/image308.jpeg"/><Relationship Id="rId77" Type="http://schemas.openxmlformats.org/officeDocument/2006/relationships/hyperlink" Target="https://docs.microsoft.com/azure/active-directory/active-directory-identityprotection" TargetMode="External"/><Relationship Id="rId100" Type="http://schemas.openxmlformats.org/officeDocument/2006/relationships/image" Target="../media/image303.png"/><Relationship Id="rId8" Type="http://schemas.openxmlformats.org/officeDocument/2006/relationships/image" Target="../media/image448.png"/><Relationship Id="rId51" Type="http://schemas.openxmlformats.org/officeDocument/2006/relationships/image" Target="../media/image376.emf"/><Relationship Id="rId72" Type="http://schemas.openxmlformats.org/officeDocument/2006/relationships/image" Target="../media/image486.jpeg"/><Relationship Id="rId93" Type="http://schemas.openxmlformats.org/officeDocument/2006/relationships/image" Target="../media/image491.jpeg"/><Relationship Id="rId98" Type="http://schemas.openxmlformats.org/officeDocument/2006/relationships/image" Target="../media/image302.png"/><Relationship Id="rId3" Type="http://schemas.openxmlformats.org/officeDocument/2006/relationships/image" Target="../media/image445.png"/></Relationships>
</file>

<file path=ppt/slides/_rels/slide6.xml.rels><?xml version="1.0" encoding="UTF-8" standalone="yes"?>
<Relationships xmlns="http://schemas.openxmlformats.org/package/2006/relationships"><Relationship Id="rId8" Type="http://schemas.openxmlformats.org/officeDocument/2006/relationships/image" Target="../media/image59.svg"/><Relationship Id="rId3" Type="http://schemas.openxmlformats.org/officeDocument/2006/relationships/notesSlide" Target="../notesSlides/notesSlide6.xml"/><Relationship Id="rId7" Type="http://schemas.openxmlformats.org/officeDocument/2006/relationships/image" Target="../media/image58.png"/><Relationship Id="rId2" Type="http://schemas.openxmlformats.org/officeDocument/2006/relationships/slideLayout" Target="../slideLayouts/slideLayout20.xml"/><Relationship Id="rId1" Type="http://schemas.openxmlformats.org/officeDocument/2006/relationships/tags" Target="../tags/tag1.xml"/><Relationship Id="rId6" Type="http://schemas.openxmlformats.org/officeDocument/2006/relationships/image" Target="../media/image57.svg"/><Relationship Id="rId5" Type="http://schemas.openxmlformats.org/officeDocument/2006/relationships/image" Target="../media/image56.png"/><Relationship Id="rId10" Type="http://schemas.openxmlformats.org/officeDocument/2006/relationships/image" Target="../media/image61.svg"/><Relationship Id="rId4" Type="http://schemas.openxmlformats.org/officeDocument/2006/relationships/image" Target="../media/image55.png"/><Relationship Id="rId9" Type="http://schemas.openxmlformats.org/officeDocument/2006/relationships/image" Target="../media/image60.png"/></Relationships>
</file>

<file path=ppt/slides/_rels/slide60.xml.rels><?xml version="1.0" encoding="UTF-8" standalone="yes"?>
<Relationships xmlns="http://schemas.openxmlformats.org/package/2006/relationships"><Relationship Id="rId8" Type="http://schemas.openxmlformats.org/officeDocument/2006/relationships/image" Target="../media/image498.svg"/><Relationship Id="rId13" Type="http://schemas.openxmlformats.org/officeDocument/2006/relationships/hyperlink" Target="https://docs.microsoft.com/azure/defender-for-iot/" TargetMode="External"/><Relationship Id="rId18" Type="http://schemas.openxmlformats.org/officeDocument/2006/relationships/image" Target="../media/image67.png"/><Relationship Id="rId3" Type="http://schemas.openxmlformats.org/officeDocument/2006/relationships/image" Target="../media/image494.png"/><Relationship Id="rId7" Type="http://schemas.openxmlformats.org/officeDocument/2006/relationships/image" Target="../media/image325.png"/><Relationship Id="rId12" Type="http://schemas.openxmlformats.org/officeDocument/2006/relationships/hyperlink" Target="https://aka.ms/MCRA" TargetMode="External"/><Relationship Id="rId17" Type="http://schemas.openxmlformats.org/officeDocument/2006/relationships/hyperlink" Target="https://aka.ms/threatintelligence" TargetMode="External"/><Relationship Id="rId2" Type="http://schemas.openxmlformats.org/officeDocument/2006/relationships/notesSlide" Target="../notesSlides/notesSlide60.xml"/><Relationship Id="rId16" Type="http://schemas.openxmlformats.org/officeDocument/2006/relationships/image" Target="../media/image234.svg"/><Relationship Id="rId1" Type="http://schemas.openxmlformats.org/officeDocument/2006/relationships/slideLayout" Target="../slideLayouts/slideLayout9.xml"/><Relationship Id="rId6" Type="http://schemas.openxmlformats.org/officeDocument/2006/relationships/image" Target="../media/image497.svg"/><Relationship Id="rId11" Type="http://schemas.openxmlformats.org/officeDocument/2006/relationships/image" Target="../media/image500.svg"/><Relationship Id="rId5" Type="http://schemas.openxmlformats.org/officeDocument/2006/relationships/image" Target="../media/image496.png"/><Relationship Id="rId15" Type="http://schemas.openxmlformats.org/officeDocument/2006/relationships/image" Target="../media/image233.png"/><Relationship Id="rId10" Type="http://schemas.openxmlformats.org/officeDocument/2006/relationships/image" Target="../media/image499.png"/><Relationship Id="rId4" Type="http://schemas.openxmlformats.org/officeDocument/2006/relationships/image" Target="../media/image495.svg"/><Relationship Id="rId9" Type="http://schemas.openxmlformats.org/officeDocument/2006/relationships/hyperlink" Target="https://learn.microsoft.com/azure/compliance/offerings/offering-cmmc" TargetMode="External"/><Relationship Id="rId14" Type="http://schemas.openxmlformats.org/officeDocument/2006/relationships/hyperlink" Target="https://docs.microsoft.com/azure/sentinel/" TargetMode="External"/></Relationships>
</file>

<file path=ppt/slides/_rels/slide61.xml.rels><?xml version="1.0" encoding="UTF-8" standalone="yes"?>
<Relationships xmlns="http://schemas.openxmlformats.org/package/2006/relationships"><Relationship Id="rId8" Type="http://schemas.openxmlformats.org/officeDocument/2006/relationships/image" Target="../media/image506.svg"/><Relationship Id="rId13" Type="http://schemas.openxmlformats.org/officeDocument/2006/relationships/image" Target="../media/image511.png"/><Relationship Id="rId18" Type="http://schemas.openxmlformats.org/officeDocument/2006/relationships/image" Target="../media/image516.svg"/><Relationship Id="rId26" Type="http://schemas.openxmlformats.org/officeDocument/2006/relationships/hyperlink" Target="https://learn.microsoft.com/microsoft-365/security/defender-endpoint" TargetMode="External"/><Relationship Id="rId3" Type="http://schemas.openxmlformats.org/officeDocument/2006/relationships/image" Target="../media/image501.png"/><Relationship Id="rId21" Type="http://schemas.openxmlformats.org/officeDocument/2006/relationships/image" Target="../media/image519.png"/><Relationship Id="rId7" Type="http://schemas.openxmlformats.org/officeDocument/2006/relationships/image" Target="../media/image505.png"/><Relationship Id="rId12" Type="http://schemas.openxmlformats.org/officeDocument/2006/relationships/image" Target="../media/image510.svg"/><Relationship Id="rId17" Type="http://schemas.openxmlformats.org/officeDocument/2006/relationships/image" Target="../media/image515.png"/><Relationship Id="rId25" Type="http://schemas.openxmlformats.org/officeDocument/2006/relationships/hyperlink" Target="https://learn.microsoft.com/azure/defender-for-iot/" TargetMode="External"/><Relationship Id="rId2" Type="http://schemas.openxmlformats.org/officeDocument/2006/relationships/notesSlide" Target="../notesSlides/notesSlide61.xml"/><Relationship Id="rId16" Type="http://schemas.openxmlformats.org/officeDocument/2006/relationships/image" Target="../media/image514.svg"/><Relationship Id="rId20" Type="http://schemas.openxmlformats.org/officeDocument/2006/relationships/image" Target="../media/image518.svg"/><Relationship Id="rId1" Type="http://schemas.openxmlformats.org/officeDocument/2006/relationships/slideLayout" Target="../slideLayouts/slideLayout18.xml"/><Relationship Id="rId6" Type="http://schemas.openxmlformats.org/officeDocument/2006/relationships/image" Target="../media/image504.svg"/><Relationship Id="rId11" Type="http://schemas.openxmlformats.org/officeDocument/2006/relationships/image" Target="../media/image509.png"/><Relationship Id="rId24" Type="http://schemas.openxmlformats.org/officeDocument/2006/relationships/image" Target="../media/image522.svg"/><Relationship Id="rId5" Type="http://schemas.openxmlformats.org/officeDocument/2006/relationships/image" Target="../media/image503.png"/><Relationship Id="rId15" Type="http://schemas.openxmlformats.org/officeDocument/2006/relationships/image" Target="../media/image513.png"/><Relationship Id="rId23" Type="http://schemas.openxmlformats.org/officeDocument/2006/relationships/image" Target="../media/image521.png"/><Relationship Id="rId10" Type="http://schemas.openxmlformats.org/officeDocument/2006/relationships/image" Target="../media/image508.svg"/><Relationship Id="rId19" Type="http://schemas.openxmlformats.org/officeDocument/2006/relationships/image" Target="../media/image517.png"/><Relationship Id="rId4" Type="http://schemas.openxmlformats.org/officeDocument/2006/relationships/image" Target="../media/image502.svg"/><Relationship Id="rId9" Type="http://schemas.openxmlformats.org/officeDocument/2006/relationships/image" Target="../media/image507.png"/><Relationship Id="rId14" Type="http://schemas.openxmlformats.org/officeDocument/2006/relationships/image" Target="../media/image512.svg"/><Relationship Id="rId22" Type="http://schemas.openxmlformats.org/officeDocument/2006/relationships/image" Target="../media/image520.svg"/></Relationships>
</file>

<file path=ppt/slides/_rels/slide62.xml.rels><?xml version="1.0" encoding="UTF-8" standalone="yes"?>
<Relationships xmlns="http://schemas.openxmlformats.org/package/2006/relationships"><Relationship Id="rId26" Type="http://schemas.openxmlformats.org/officeDocument/2006/relationships/hyperlink" Target="https://docs.microsoft.com/en-us/azure/azure-policy/azure-policy-introduction" TargetMode="External"/><Relationship Id="rId21" Type="http://schemas.openxmlformats.org/officeDocument/2006/relationships/hyperlink" Target="https://docs.microsoft.com/azure/active-directory/authentication/multi-factor-authentication" TargetMode="External"/><Relationship Id="rId42" Type="http://schemas.openxmlformats.org/officeDocument/2006/relationships/hyperlink" Target="https://docs.microsoft.com/azure/devops/organizations/security/about-security-identity?view=azure-devops" TargetMode="External"/><Relationship Id="rId47" Type="http://schemas.openxmlformats.org/officeDocument/2006/relationships/hyperlink" Target="M365%20Defender%20(formerly%20Microsoft%20Threat%20Protection%20-%20MTP)%20provides%20XDR%20capability%20to%20simplify%20detection,%20automated%20investigation%20and%20response%20for%20productivity%20resources%20including%20Endpoints,%20identities,%20Office%20365%20services,%20and%20SaaS%20applications" TargetMode="External"/><Relationship Id="rId63" Type="http://schemas.openxmlformats.org/officeDocument/2006/relationships/hyperlink" Target="https://docs.microsoft.com/windows/security/threat-protection/microsoft-defender-atp/microsoft-defender-advanced-threat-protection" TargetMode="External"/><Relationship Id="rId68" Type="http://schemas.openxmlformats.org/officeDocument/2006/relationships/image" Target="../media/image376.emf"/><Relationship Id="rId84" Type="http://schemas.openxmlformats.org/officeDocument/2006/relationships/image" Target="../media/image304.png"/><Relationship Id="rId16" Type="http://schemas.openxmlformats.org/officeDocument/2006/relationships/hyperlink" Target="https://aka.ms/zerotrust" TargetMode="External"/><Relationship Id="rId11" Type="http://schemas.openxmlformats.org/officeDocument/2006/relationships/hyperlink" Target="https://www.microsoft.com/security/business/ai-machine-learning/microsoft-security-copilot" TargetMode="External"/><Relationship Id="rId32" Type="http://schemas.openxmlformats.org/officeDocument/2006/relationships/hyperlink" Target="https://docs.microsoft.com/azure/azure-resource-manager/management/lock-resources" TargetMode="External"/><Relationship Id="rId37" Type="http://schemas.openxmlformats.org/officeDocument/2006/relationships/hyperlink" Target="https://docs.microsoft.com/security/benchmark/azure/baselines/api-management-security-baseline" TargetMode="External"/><Relationship Id="rId53" Type="http://schemas.openxmlformats.org/officeDocument/2006/relationships/hyperlink" Target="https://aka.ms/spa" TargetMode="External"/><Relationship Id="rId58" Type="http://schemas.openxmlformats.org/officeDocument/2006/relationships/hyperlink" Target="https://learn.microsoft.com/azure/global-secure-access/concept-private-acces" TargetMode="External"/><Relationship Id="rId74" Type="http://schemas.openxmlformats.org/officeDocument/2006/relationships/image" Target="../media/image530.png"/><Relationship Id="rId79" Type="http://schemas.openxmlformats.org/officeDocument/2006/relationships/image" Target="../media/image327.png"/><Relationship Id="rId5" Type="http://schemas.openxmlformats.org/officeDocument/2006/relationships/hyperlink" Target="https://www.microsoft.com/en-us/security/threat-protection" TargetMode="External"/><Relationship Id="rId19" Type="http://schemas.openxmlformats.org/officeDocument/2006/relationships/hyperlink" Target="https://docs.microsoft.com/azure/active-directory/active-directory-privileged-identity-management-configure" TargetMode="External"/><Relationship Id="rId14" Type="http://schemas.openxmlformats.org/officeDocument/2006/relationships/hyperlink" Target="https://aka.ms/caf" TargetMode="External"/><Relationship Id="rId22" Type="http://schemas.openxmlformats.org/officeDocument/2006/relationships/hyperlink" Target="https://docs.microsoft.com/windows/security/identity-protection/hello-for-business/" TargetMode="External"/><Relationship Id="rId27" Type="http://schemas.openxmlformats.org/officeDocument/2006/relationships/hyperlink" Target="https://docs.microsoft.com/azure/role-based-access-control/" TargetMode="External"/><Relationship Id="rId30" Type="http://schemas.openxmlformats.org/officeDocument/2006/relationships/hyperlink" Target="https://docs.microsoft.com/azure/lighthouse/overview" TargetMode="External"/><Relationship Id="rId35" Type="http://schemas.openxmlformats.org/officeDocument/2006/relationships/hyperlink" Target="https://aka.ms/BenchmarkDocs" TargetMode="External"/><Relationship Id="rId43" Type="http://schemas.openxmlformats.org/officeDocument/2006/relationships/hyperlink" Target="https://aka.ms/GHSecurity" TargetMode="External"/><Relationship Id="rId48" Type="http://schemas.openxmlformats.org/officeDocument/2006/relationships/image" Target="../media/image525.png"/><Relationship Id="rId56" Type="http://schemas.openxmlformats.org/officeDocument/2006/relationships/hyperlink" Target="https://learn.microsoft.com/azure/defender-for-cloud/defender-for-devops-introduction" TargetMode="External"/><Relationship Id="rId64" Type="http://schemas.openxmlformats.org/officeDocument/2006/relationships/hyperlink" Target="https://docs.microsoft.com/azure/active-directory/active-directory-identityprotection" TargetMode="External"/><Relationship Id="rId69" Type="http://schemas.openxmlformats.org/officeDocument/2006/relationships/hyperlink" Target="https://docs.microsoft.com/azure-sphere/product-overview/what-is-azure-sphere" TargetMode="External"/><Relationship Id="rId77" Type="http://schemas.openxmlformats.org/officeDocument/2006/relationships/image" Target="../media/image533.svg"/><Relationship Id="rId8" Type="http://schemas.openxmlformats.org/officeDocument/2006/relationships/image" Target="../media/image379.svg"/><Relationship Id="rId51" Type="http://schemas.openxmlformats.org/officeDocument/2006/relationships/hyperlink" Target="https://aka.ms/azuresecuritytop10" TargetMode="External"/><Relationship Id="rId72" Type="http://schemas.openxmlformats.org/officeDocument/2006/relationships/image" Target="../media/image528.png"/><Relationship Id="rId80" Type="http://schemas.openxmlformats.org/officeDocument/2006/relationships/image" Target="../media/image534.png"/><Relationship Id="rId85" Type="http://schemas.openxmlformats.org/officeDocument/2006/relationships/image" Target="../media/image305.svg"/><Relationship Id="rId3" Type="http://schemas.openxmlformats.org/officeDocument/2006/relationships/hyperlink" Target="https://docs.microsoft.com/microsoft-365/security/mtp/microsoft-secure-score" TargetMode="External"/><Relationship Id="rId12" Type="http://schemas.openxmlformats.org/officeDocument/2006/relationships/image" Target="../media/image523.png"/><Relationship Id="rId17" Type="http://schemas.openxmlformats.org/officeDocument/2006/relationships/image" Target="../media/image67.png"/><Relationship Id="rId25" Type="http://schemas.openxmlformats.org/officeDocument/2006/relationships/hyperlink" Target="https://docs.microsoft.com/azure/security-center/security-center-intro" TargetMode="External"/><Relationship Id="rId33" Type="http://schemas.openxmlformats.org/officeDocument/2006/relationships/hyperlink" Target="https://docs.microsoft.com/cloud-app-security/what-is-cloud-app-security" TargetMode="External"/><Relationship Id="rId38" Type="http://schemas.openxmlformats.org/officeDocument/2006/relationships/hyperlink" Target="https://docs.microsoft.com/azure/virtual-network/ddos-protection-overview" TargetMode="External"/><Relationship Id="rId46" Type="http://schemas.openxmlformats.org/officeDocument/2006/relationships/hyperlink" Target="https://docs.microsoft.com/azure/bastion/" TargetMode="External"/><Relationship Id="rId59" Type="http://schemas.openxmlformats.org/officeDocument/2006/relationships/hyperlink" Target="https://learn.microsoft.com/azure/active-directory/cloud-infrastructure-entitlement-management/overview" TargetMode="External"/><Relationship Id="rId67" Type="http://schemas.openxmlformats.org/officeDocument/2006/relationships/image" Target="../media/image414.svg"/><Relationship Id="rId20" Type="http://schemas.openxmlformats.org/officeDocument/2006/relationships/hyperlink" Target="https://learn.microsoft.com/azure/active-directory/identity-protection/overview-identity-protection" TargetMode="External"/><Relationship Id="rId41" Type="http://schemas.openxmlformats.org/officeDocument/2006/relationships/hyperlink" Target="https://docs.microsoft.com/azure/firewall/overview" TargetMode="External"/><Relationship Id="rId54" Type="http://schemas.openxmlformats.org/officeDocument/2006/relationships/hyperlink" Target="https://aka.ms/PAW" TargetMode="External"/><Relationship Id="rId62" Type="http://schemas.openxmlformats.org/officeDocument/2006/relationships/hyperlink" Target="https://go.microsoft.com/fwlink/p/?linkid=2134538" TargetMode="External"/><Relationship Id="rId70" Type="http://schemas.openxmlformats.org/officeDocument/2006/relationships/hyperlink" Target="https://docs.microsoft.com/azure/iot-hub/" TargetMode="External"/><Relationship Id="rId75" Type="http://schemas.openxmlformats.org/officeDocument/2006/relationships/image" Target="../media/image531.svg"/><Relationship Id="rId83" Type="http://schemas.openxmlformats.org/officeDocument/2006/relationships/image" Target="../media/image397.emf"/><Relationship Id="rId1" Type="http://schemas.openxmlformats.org/officeDocument/2006/relationships/slideLayout" Target="../slideLayouts/slideLayout7.xml"/><Relationship Id="rId6" Type="http://schemas.openxmlformats.org/officeDocument/2006/relationships/hyperlink" Target="https://aka.ms/AzureSentinel" TargetMode="External"/><Relationship Id="rId15" Type="http://schemas.openxmlformats.org/officeDocument/2006/relationships/hyperlink" Target="https://aka.ms/CAF" TargetMode="External"/><Relationship Id="rId23" Type="http://schemas.openxmlformats.org/officeDocument/2006/relationships/hyperlink" Target="https://docs.microsoft.com/azure/azure-resource-manager/management/overview" TargetMode="External"/><Relationship Id="rId28" Type="http://schemas.openxmlformats.org/officeDocument/2006/relationships/hyperlink" Target="https://docs.microsoft.com/azure/governance/blueprints/" TargetMode="External"/><Relationship Id="rId36" Type="http://schemas.openxmlformats.org/officeDocument/2006/relationships/hyperlink" Target="https://docs.microsoft.com/azure/virtual-network/application-security-groups" TargetMode="External"/><Relationship Id="rId49" Type="http://schemas.openxmlformats.org/officeDocument/2006/relationships/image" Target="../media/image526.svg"/><Relationship Id="rId57" Type="http://schemas.openxmlformats.org/officeDocument/2006/relationships/hyperlink" Target="https://docs.microsoft.com/azure/active-directory/active-directory-conditional-access-azure-portal" TargetMode="External"/><Relationship Id="rId10" Type="http://schemas.openxmlformats.org/officeDocument/2006/relationships/image" Target="../media/image234.svg"/><Relationship Id="rId31" Type="http://schemas.openxmlformats.org/officeDocument/2006/relationships/hyperlink" Target="https://azure.microsoft.com/services/site-recovery/" TargetMode="External"/><Relationship Id="rId44" Type="http://schemas.openxmlformats.org/officeDocument/2006/relationships/hyperlink" Target="https://docs.microsoft.com/mem/intune/" TargetMode="External"/><Relationship Id="rId52" Type="http://schemas.openxmlformats.org/officeDocument/2006/relationships/hyperlink" Target="https://docs.microsoft.com/azure/active-directory/manage-apps/application-proxy" TargetMode="External"/><Relationship Id="rId60" Type="http://schemas.openxmlformats.org/officeDocument/2006/relationships/hyperlink" Target="https://docs.microsoft.com/azure/security-center/azure-defender" TargetMode="External"/><Relationship Id="rId65" Type="http://schemas.openxmlformats.org/officeDocument/2006/relationships/hyperlink" Target="https://learn.microsoft.com/azure/active-directory/" TargetMode="External"/><Relationship Id="rId73" Type="http://schemas.openxmlformats.org/officeDocument/2006/relationships/image" Target="../media/image529.svg"/><Relationship Id="rId78" Type="http://schemas.openxmlformats.org/officeDocument/2006/relationships/image" Target="../media/image328.png"/><Relationship Id="rId81" Type="http://schemas.openxmlformats.org/officeDocument/2006/relationships/image" Target="../media/image297.png"/><Relationship Id="rId86" Type="http://schemas.openxmlformats.org/officeDocument/2006/relationships/image" Target="../media/image307.png"/><Relationship Id="rId4" Type="http://schemas.openxmlformats.org/officeDocument/2006/relationships/hyperlink" Target="https://docs.microsoft.com/azure/sentinel/" TargetMode="External"/><Relationship Id="rId9" Type="http://schemas.openxmlformats.org/officeDocument/2006/relationships/image" Target="../media/image233.png"/><Relationship Id="rId13" Type="http://schemas.openxmlformats.org/officeDocument/2006/relationships/image" Target="../media/image524.svg"/><Relationship Id="rId18" Type="http://schemas.openxmlformats.org/officeDocument/2006/relationships/hyperlink" Target="https://docs.microsoft.com/en-us/azure/active-directory/governance/identity-governance-overview" TargetMode="External"/><Relationship Id="rId39" Type="http://schemas.openxmlformats.org/officeDocument/2006/relationships/hyperlink" Target="https://docs.microsoft.com/azure/private-link/" TargetMode="External"/><Relationship Id="rId34" Type="http://schemas.openxmlformats.org/officeDocument/2006/relationships/hyperlink" Target="https://aka.ms/waf" TargetMode="External"/><Relationship Id="rId50" Type="http://schemas.openxmlformats.org/officeDocument/2006/relationships/hyperlink" Target="https://aka.ms/MCRA" TargetMode="External"/><Relationship Id="rId55" Type="http://schemas.openxmlformats.org/officeDocument/2006/relationships/hyperlink" Target="https://docs.microsoft.com/azure/virtual-network/network-security-groups-overview" TargetMode="External"/><Relationship Id="rId76" Type="http://schemas.openxmlformats.org/officeDocument/2006/relationships/image" Target="../media/image532.png"/><Relationship Id="rId7" Type="http://schemas.openxmlformats.org/officeDocument/2006/relationships/image" Target="../media/image378.png"/><Relationship Id="rId71" Type="http://schemas.openxmlformats.org/officeDocument/2006/relationships/image" Target="../media/image527.png"/><Relationship Id="rId2" Type="http://schemas.openxmlformats.org/officeDocument/2006/relationships/notesSlide" Target="../notesSlides/notesSlide62.xml"/><Relationship Id="rId29" Type="http://schemas.openxmlformats.org/officeDocument/2006/relationships/hyperlink" Target="https://docs.microsoft.com/azure/governance/management-groups/" TargetMode="External"/><Relationship Id="rId24" Type="http://schemas.openxmlformats.org/officeDocument/2006/relationships/hyperlink" Target="https://www.microsoft.com/" TargetMode="External"/><Relationship Id="rId40" Type="http://schemas.openxmlformats.org/officeDocument/2006/relationships/hyperlink" Target="https://docs.microsoft.com/azure/key-vault/key-vault-overview" TargetMode="External"/><Relationship Id="rId45" Type="http://schemas.openxmlformats.org/officeDocument/2006/relationships/hyperlink" Target="https://docs.microsoft.com/mem/configmgr/" TargetMode="External"/><Relationship Id="rId66" Type="http://schemas.openxmlformats.org/officeDocument/2006/relationships/image" Target="../media/image413.png"/><Relationship Id="rId61" Type="http://schemas.openxmlformats.org/officeDocument/2006/relationships/hyperlink" Target="https://learn.microsoft.com/azure/external-attack-surface-management/" TargetMode="External"/><Relationship Id="rId82" Type="http://schemas.openxmlformats.org/officeDocument/2006/relationships/image" Target="../media/image390.png"/></Relationships>
</file>

<file path=ppt/slides/_rels/slide63.xml.rels><?xml version="1.0" encoding="UTF-8" standalone="yes"?>
<Relationships xmlns="http://schemas.openxmlformats.org/package/2006/relationships"><Relationship Id="rId8" Type="http://schemas.openxmlformats.org/officeDocument/2006/relationships/image" Target="../media/image536.svg"/><Relationship Id="rId3" Type="http://schemas.openxmlformats.org/officeDocument/2006/relationships/hyperlink" Target="https://docs.microsoft.com/en-us/azure/cloud-adoption-framework/organize/central-it" TargetMode="External"/><Relationship Id="rId7" Type="http://schemas.openxmlformats.org/officeDocument/2006/relationships/image" Target="../media/image535.png"/><Relationship Id="rId2" Type="http://schemas.openxmlformats.org/officeDocument/2006/relationships/notesSlide" Target="../notesSlides/notesSlide63.xml"/><Relationship Id="rId1" Type="http://schemas.openxmlformats.org/officeDocument/2006/relationships/slideLayout" Target="../slideLayouts/slideLayout6.xml"/><Relationship Id="rId6" Type="http://schemas.openxmlformats.org/officeDocument/2006/relationships/hyperlink" Target="https://docs.microsoft.com/azure/cloud-adoption-framework/organize/cloud-security-architecture" TargetMode="External"/><Relationship Id="rId11" Type="http://schemas.openxmlformats.org/officeDocument/2006/relationships/image" Target="../media/image5370.png"/><Relationship Id="rId5" Type="http://schemas.openxmlformats.org/officeDocument/2006/relationships/hyperlink" Target="https://docs.microsoft.com/azure/cloud-adoption-framework/organize/cloud-security-compliance-management" TargetMode="External"/><Relationship Id="rId10" Type="http://schemas.openxmlformats.org/officeDocument/2006/relationships/slide" Target="slide64.xml"/><Relationship Id="rId4" Type="http://schemas.openxmlformats.org/officeDocument/2006/relationships/hyperlink" Target="https://docs.microsoft.com/azure/cloud-adoption-framework/organize/cloud-security-policy-standards" TargetMode="External"/><Relationship Id="rId9" Type="http://schemas.openxmlformats.org/officeDocument/2006/relationships/image" Target="../media/image537.png"/></Relationships>
</file>

<file path=ppt/slides/_rels/slide64.xml.rels><?xml version="1.0" encoding="UTF-8" standalone="yes"?>
<Relationships xmlns="http://schemas.openxmlformats.org/package/2006/relationships"><Relationship Id="rId8" Type="http://schemas.openxmlformats.org/officeDocument/2006/relationships/hyperlink" Target="https://learn.microsoft.com/windows-server/administration/windows-server-update-services/get-started/windows-server-update-services-wsus" TargetMode="External"/><Relationship Id="rId13" Type="http://schemas.openxmlformats.org/officeDocument/2006/relationships/image" Target="../media/image538.png"/><Relationship Id="rId3" Type="http://schemas.openxmlformats.org/officeDocument/2006/relationships/hyperlink" Target="https://learn.microsoft.com/mem/intune/protect/windows-update-for-business-configure#windows-10-feature-updates" TargetMode="External"/><Relationship Id="rId7" Type="http://schemas.openxmlformats.org/officeDocument/2006/relationships/hyperlink" Target="https://learn.microsoft.com/en-us/windows/deployment/update/waas-manage-updates-wsus" TargetMode="External"/><Relationship Id="rId12" Type="http://schemas.openxmlformats.org/officeDocument/2006/relationships/hyperlink" Target="https://learn.microsoft.com/windows-hardware/drivers/install/updating-device-firmware-using-windows-update" TargetMode="External"/><Relationship Id="rId2" Type="http://schemas.openxmlformats.org/officeDocument/2006/relationships/notesSlide" Target="../notesSlides/notesSlide64.xml"/><Relationship Id="rId1" Type="http://schemas.openxmlformats.org/officeDocument/2006/relationships/slideLayout" Target="../slideLayouts/slideLayout6.xml"/><Relationship Id="rId6" Type="http://schemas.openxmlformats.org/officeDocument/2006/relationships/hyperlink" Target="https://learn.microsoft.com/mem/configmgr/osd/deploy-use/manage-windows-as-a-service" TargetMode="External"/><Relationship Id="rId11" Type="http://schemas.openxmlformats.org/officeDocument/2006/relationships/hyperlink" Target="https://learn.microsoft.com/surface/manage-surface-driver-and-firmware-updates" TargetMode="External"/><Relationship Id="rId5" Type="http://schemas.openxmlformats.org/officeDocument/2006/relationships/hyperlink" Target="https://learn.microsoft.com/windows/deployment/update/media-dynamic-update" TargetMode="External"/><Relationship Id="rId15" Type="http://schemas.openxmlformats.org/officeDocument/2006/relationships/image" Target="../media/image5380.png"/><Relationship Id="rId10" Type="http://schemas.openxmlformats.org/officeDocument/2006/relationships/hyperlink" Target="https://aka.ms/umc-preview-docs" TargetMode="External"/><Relationship Id="rId4" Type="http://schemas.openxmlformats.org/officeDocument/2006/relationships/hyperlink" Target="https://learn.microsoft.com/mem/configmgr/sum/understand/software-updates-introduction" TargetMode="External"/><Relationship Id="rId9" Type="http://schemas.openxmlformats.org/officeDocument/2006/relationships/hyperlink" Target="https://learn.microsoft.com/azure/defender-for-cloud/defender-for-containers-introduction" TargetMode="External"/><Relationship Id="rId14" Type="http://schemas.openxmlformats.org/officeDocument/2006/relationships/slide" Target="slide65.xml"/></Relationships>
</file>

<file path=ppt/slides/_rels/slide65.xml.rels><?xml version="1.0" encoding="UTF-8" standalone="yes"?>
<Relationships xmlns="http://schemas.openxmlformats.org/package/2006/relationships"><Relationship Id="rId3" Type="http://schemas.openxmlformats.org/officeDocument/2006/relationships/image" Target="../media/image539.png"/><Relationship Id="rId2" Type="http://schemas.openxmlformats.org/officeDocument/2006/relationships/notesSlide" Target="../notesSlides/notesSlide65.xml"/><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8" Type="http://schemas.openxmlformats.org/officeDocument/2006/relationships/image" Target="../media/image544.svg"/><Relationship Id="rId3" Type="http://schemas.openxmlformats.org/officeDocument/2006/relationships/image" Target="../media/image377.emf"/><Relationship Id="rId7" Type="http://schemas.openxmlformats.org/officeDocument/2006/relationships/image" Target="../media/image543.png"/><Relationship Id="rId2" Type="http://schemas.openxmlformats.org/officeDocument/2006/relationships/notesSlide" Target="../notesSlides/notesSlide66.xml"/><Relationship Id="rId1" Type="http://schemas.openxmlformats.org/officeDocument/2006/relationships/slideLayout" Target="../slideLayouts/slideLayout2.xml"/><Relationship Id="rId6" Type="http://schemas.openxmlformats.org/officeDocument/2006/relationships/image" Target="../media/image542.svg"/><Relationship Id="rId5" Type="http://schemas.openxmlformats.org/officeDocument/2006/relationships/image" Target="../media/image541.svg"/><Relationship Id="rId4" Type="http://schemas.openxmlformats.org/officeDocument/2006/relationships/image" Target="../media/image540.png"/></Relationships>
</file>

<file path=ppt/slides/_rels/slide660.xml.rels><?xml version="1.0" encoding="UTF-8" standalone="yes"?>
<Relationships xmlns="http://schemas.openxmlformats.org/package/2006/relationships"><Relationship Id="rId8" Type="http://schemas.openxmlformats.org/officeDocument/2006/relationships/image" Target="../media/image544.svg"/><Relationship Id="rId3" Type="http://schemas.openxmlformats.org/officeDocument/2006/relationships/image" Target="../media/image377.emf"/><Relationship Id="rId7" Type="http://schemas.openxmlformats.org/officeDocument/2006/relationships/image" Target="../media/image543.png"/><Relationship Id="rId2" Type="http://schemas.openxmlformats.org/officeDocument/2006/relationships/notesSlide" Target="../notesSlides/notesSlide660.xml"/><Relationship Id="rId1" Type="http://schemas.openxmlformats.org/officeDocument/2006/relationships/slideLayout" Target="../slideLayouts/slideLayout2.xml"/><Relationship Id="rId6" Type="http://schemas.openxmlformats.org/officeDocument/2006/relationships/image" Target="../media/image542.svg"/><Relationship Id="rId5" Type="http://schemas.openxmlformats.org/officeDocument/2006/relationships/image" Target="../media/image541.svg"/><Relationship Id="rId4" Type="http://schemas.openxmlformats.org/officeDocument/2006/relationships/image" Target="../media/image540.png"/></Relationships>
</file>

<file path=ppt/slides/_rels/slide67.xml.rels><?xml version="1.0" encoding="UTF-8" standalone="yes"?>
<Relationships xmlns="http://schemas.openxmlformats.org/package/2006/relationships"><Relationship Id="rId13" Type="http://schemas.openxmlformats.org/officeDocument/2006/relationships/image" Target="../media/image551.emf"/><Relationship Id="rId18" Type="http://schemas.openxmlformats.org/officeDocument/2006/relationships/image" Target="../media/image555.emf"/><Relationship Id="rId26" Type="http://schemas.openxmlformats.org/officeDocument/2006/relationships/image" Target="../media/image562.emf"/><Relationship Id="rId3" Type="http://schemas.openxmlformats.org/officeDocument/2006/relationships/hyperlink" Target="https://docs.microsoft.com/microsoft-365/security/office-365-security/office-365-atp" TargetMode="External"/><Relationship Id="rId21" Type="http://schemas.openxmlformats.org/officeDocument/2006/relationships/image" Target="../media/image558.emf"/><Relationship Id="rId34" Type="http://schemas.openxmlformats.org/officeDocument/2006/relationships/image" Target="../media/image567.emf"/><Relationship Id="rId7" Type="http://schemas.openxmlformats.org/officeDocument/2006/relationships/image" Target="../media/image546.emf"/><Relationship Id="rId12" Type="http://schemas.openxmlformats.org/officeDocument/2006/relationships/image" Target="../media/image550.emf"/><Relationship Id="rId17" Type="http://schemas.openxmlformats.org/officeDocument/2006/relationships/image" Target="../media/image554.emf"/><Relationship Id="rId25" Type="http://schemas.openxmlformats.org/officeDocument/2006/relationships/image" Target="../media/image561.emf"/><Relationship Id="rId33" Type="http://schemas.openxmlformats.org/officeDocument/2006/relationships/image" Target="../media/image566.emf"/><Relationship Id="rId2" Type="http://schemas.openxmlformats.org/officeDocument/2006/relationships/notesSlide" Target="../notesSlides/notesSlide67.xml"/><Relationship Id="rId16" Type="http://schemas.openxmlformats.org/officeDocument/2006/relationships/image" Target="../media/image553.emf"/><Relationship Id="rId20" Type="http://schemas.openxmlformats.org/officeDocument/2006/relationships/image" Target="../media/image557.emf"/><Relationship Id="rId29" Type="http://schemas.openxmlformats.org/officeDocument/2006/relationships/hyperlink" Target="https://aka.ms/MCRA" TargetMode="External"/><Relationship Id="rId1" Type="http://schemas.openxmlformats.org/officeDocument/2006/relationships/slideLayout" Target="../slideLayouts/slideLayout8.xml"/><Relationship Id="rId6" Type="http://schemas.openxmlformats.org/officeDocument/2006/relationships/image" Target="../media/image545.emf"/><Relationship Id="rId11" Type="http://schemas.openxmlformats.org/officeDocument/2006/relationships/image" Target="../media/image549.emf"/><Relationship Id="rId24" Type="http://schemas.openxmlformats.org/officeDocument/2006/relationships/image" Target="../media/image560.emf"/><Relationship Id="rId32" Type="http://schemas.openxmlformats.org/officeDocument/2006/relationships/image" Target="../media/image565.svg"/><Relationship Id="rId5" Type="http://schemas.openxmlformats.org/officeDocument/2006/relationships/hyperlink" Target="https://go.microsoft.com/fwlink/p/?linkid=2134538" TargetMode="External"/><Relationship Id="rId15" Type="http://schemas.openxmlformats.org/officeDocument/2006/relationships/image" Target="../media/image552.emf"/><Relationship Id="rId23" Type="http://schemas.openxmlformats.org/officeDocument/2006/relationships/hyperlink" Target="https://docs.microsoft.com/microsoft-365/compliance/insider-risk-management" TargetMode="External"/><Relationship Id="rId28" Type="http://schemas.openxmlformats.org/officeDocument/2006/relationships/hyperlink" Target="https://docs.microsoft.com/azure/security-center/azure-defender" TargetMode="External"/><Relationship Id="rId36" Type="http://schemas.openxmlformats.org/officeDocument/2006/relationships/hyperlink" Target="https://aka.ms/AzureSentinel" TargetMode="External"/><Relationship Id="rId10" Type="http://schemas.openxmlformats.org/officeDocument/2006/relationships/image" Target="../media/image548.emf"/><Relationship Id="rId19" Type="http://schemas.openxmlformats.org/officeDocument/2006/relationships/image" Target="../media/image556.emf"/><Relationship Id="rId31" Type="http://schemas.openxmlformats.org/officeDocument/2006/relationships/image" Target="../media/image564.png"/><Relationship Id="rId4" Type="http://schemas.openxmlformats.org/officeDocument/2006/relationships/hyperlink" Target="https://docs.microsoft.com/windows/security/threat-protection/windows-defender-atp/windows-defender-advanced-threat-protection" TargetMode="External"/><Relationship Id="rId9" Type="http://schemas.openxmlformats.org/officeDocument/2006/relationships/hyperlink" Target="https://docs.microsoft.com/azure/active-directory/active-directory-identityprotection" TargetMode="External"/><Relationship Id="rId14" Type="http://schemas.openxmlformats.org/officeDocument/2006/relationships/hyperlink" Target="https://docs.microsoft.com/cloud-app-security/what-is-cloud-app-security" TargetMode="External"/><Relationship Id="rId22" Type="http://schemas.openxmlformats.org/officeDocument/2006/relationships/image" Target="../media/image559.emf"/><Relationship Id="rId27" Type="http://schemas.openxmlformats.org/officeDocument/2006/relationships/image" Target="../media/image563.emf"/><Relationship Id="rId30" Type="http://schemas.openxmlformats.org/officeDocument/2006/relationships/image" Target="../media/image67.png"/><Relationship Id="rId35" Type="http://schemas.openxmlformats.org/officeDocument/2006/relationships/image" Target="../media/image568.emf"/><Relationship Id="rId8" Type="http://schemas.openxmlformats.org/officeDocument/2006/relationships/image" Target="../media/image547.emf"/></Relationships>
</file>

<file path=ppt/slides/_rels/slide68.xml.rels><?xml version="1.0" encoding="UTF-8" standalone="yes"?>
<Relationships xmlns="http://schemas.openxmlformats.org/package/2006/relationships"><Relationship Id="rId13" Type="http://schemas.openxmlformats.org/officeDocument/2006/relationships/image" Target="../media/image551.emf"/><Relationship Id="rId18" Type="http://schemas.openxmlformats.org/officeDocument/2006/relationships/image" Target="../media/image555.emf"/><Relationship Id="rId26" Type="http://schemas.openxmlformats.org/officeDocument/2006/relationships/image" Target="../media/image562.emf"/><Relationship Id="rId39" Type="http://schemas.openxmlformats.org/officeDocument/2006/relationships/image" Target="../media/image5690.png"/><Relationship Id="rId21" Type="http://schemas.openxmlformats.org/officeDocument/2006/relationships/image" Target="../media/image558.emf"/><Relationship Id="rId34" Type="http://schemas.openxmlformats.org/officeDocument/2006/relationships/image" Target="../media/image567.emf"/><Relationship Id="rId7" Type="http://schemas.openxmlformats.org/officeDocument/2006/relationships/image" Target="../media/image546.emf"/><Relationship Id="rId12" Type="http://schemas.openxmlformats.org/officeDocument/2006/relationships/image" Target="../media/image550.emf"/><Relationship Id="rId17" Type="http://schemas.openxmlformats.org/officeDocument/2006/relationships/image" Target="../media/image554.emf"/><Relationship Id="rId25" Type="http://schemas.openxmlformats.org/officeDocument/2006/relationships/image" Target="../media/image561.emf"/><Relationship Id="rId33" Type="http://schemas.openxmlformats.org/officeDocument/2006/relationships/image" Target="../media/image566.emf"/><Relationship Id="rId38" Type="http://schemas.openxmlformats.org/officeDocument/2006/relationships/slide" Target="slide67.xml"/><Relationship Id="rId2" Type="http://schemas.openxmlformats.org/officeDocument/2006/relationships/notesSlide" Target="../notesSlides/notesSlide68.xml"/><Relationship Id="rId16" Type="http://schemas.openxmlformats.org/officeDocument/2006/relationships/image" Target="../media/image553.emf"/><Relationship Id="rId20" Type="http://schemas.openxmlformats.org/officeDocument/2006/relationships/image" Target="../media/image557.emf"/><Relationship Id="rId29" Type="http://schemas.openxmlformats.org/officeDocument/2006/relationships/hyperlink" Target="https://aka.ms/MCRA" TargetMode="External"/><Relationship Id="rId1" Type="http://schemas.openxmlformats.org/officeDocument/2006/relationships/slideLayout" Target="../slideLayouts/slideLayout8.xml"/><Relationship Id="rId6" Type="http://schemas.openxmlformats.org/officeDocument/2006/relationships/image" Target="../media/image545.emf"/><Relationship Id="rId11" Type="http://schemas.openxmlformats.org/officeDocument/2006/relationships/image" Target="../media/image549.emf"/><Relationship Id="rId24" Type="http://schemas.openxmlformats.org/officeDocument/2006/relationships/image" Target="../media/image560.emf"/><Relationship Id="rId32" Type="http://schemas.openxmlformats.org/officeDocument/2006/relationships/image" Target="../media/image565.svg"/><Relationship Id="rId37" Type="http://schemas.openxmlformats.org/officeDocument/2006/relationships/image" Target="../media/image569.png"/><Relationship Id="rId5" Type="http://schemas.openxmlformats.org/officeDocument/2006/relationships/hyperlink" Target="https://go.microsoft.com/fwlink/p/?linkid=2134538" TargetMode="External"/><Relationship Id="rId15" Type="http://schemas.openxmlformats.org/officeDocument/2006/relationships/image" Target="../media/image552.emf"/><Relationship Id="rId23" Type="http://schemas.openxmlformats.org/officeDocument/2006/relationships/hyperlink" Target="https://docs.microsoft.com/microsoft-365/compliance/insider-risk-management" TargetMode="External"/><Relationship Id="rId28" Type="http://schemas.openxmlformats.org/officeDocument/2006/relationships/hyperlink" Target="https://docs.microsoft.com/azure/security-center/azure-defender" TargetMode="External"/><Relationship Id="rId36" Type="http://schemas.openxmlformats.org/officeDocument/2006/relationships/hyperlink" Target="https://aka.ms/AzureSentinel" TargetMode="External"/><Relationship Id="rId10" Type="http://schemas.openxmlformats.org/officeDocument/2006/relationships/image" Target="../media/image548.emf"/><Relationship Id="rId19" Type="http://schemas.openxmlformats.org/officeDocument/2006/relationships/image" Target="../media/image556.emf"/><Relationship Id="rId31" Type="http://schemas.openxmlformats.org/officeDocument/2006/relationships/image" Target="../media/image564.png"/><Relationship Id="rId4" Type="http://schemas.openxmlformats.org/officeDocument/2006/relationships/hyperlink" Target="https://docs.microsoft.com/windows/security/threat-protection/windows-defender-atp/windows-defender-advanced-threat-protection" TargetMode="External"/><Relationship Id="rId9" Type="http://schemas.openxmlformats.org/officeDocument/2006/relationships/hyperlink" Target="https://docs.microsoft.com/azure/active-directory/active-directory-identityprotection" TargetMode="External"/><Relationship Id="rId14" Type="http://schemas.openxmlformats.org/officeDocument/2006/relationships/hyperlink" Target="https://docs.microsoft.com/cloud-app-security/what-is-cloud-app-security" TargetMode="External"/><Relationship Id="rId22" Type="http://schemas.openxmlformats.org/officeDocument/2006/relationships/image" Target="../media/image559.emf"/><Relationship Id="rId27" Type="http://schemas.openxmlformats.org/officeDocument/2006/relationships/image" Target="../media/image563.emf"/><Relationship Id="rId30" Type="http://schemas.openxmlformats.org/officeDocument/2006/relationships/image" Target="../media/image67.png"/><Relationship Id="rId35" Type="http://schemas.openxmlformats.org/officeDocument/2006/relationships/image" Target="../media/image568.emf"/><Relationship Id="rId8" Type="http://schemas.openxmlformats.org/officeDocument/2006/relationships/image" Target="../media/image547.emf"/><Relationship Id="rId3" Type="http://schemas.openxmlformats.org/officeDocument/2006/relationships/hyperlink" Target="https://docs.microsoft.com/microsoft-365/security/office-365-security/office-365-atp" TargetMode="External"/></Relationships>
</file>

<file path=ppt/slides/_rels/slide69.xml.rels><?xml version="1.0" encoding="UTF-8" standalone="yes"?>
<Relationships xmlns="http://schemas.openxmlformats.org/package/2006/relationships"><Relationship Id="rId3" Type="http://schemas.openxmlformats.org/officeDocument/2006/relationships/image" Target="../media/image570.png"/><Relationship Id="rId2" Type="http://schemas.openxmlformats.org/officeDocument/2006/relationships/notesSlide" Target="../notesSlides/notesSlide69.xml"/><Relationship Id="rId1" Type="http://schemas.openxmlformats.org/officeDocument/2006/relationships/slideLayout" Target="../slideLayouts/slideLayout20.xml"/><Relationship Id="rId5" Type="http://schemas.openxmlformats.org/officeDocument/2006/relationships/image" Target="../media/image5700.png"/><Relationship Id="rId4" Type="http://schemas.openxmlformats.org/officeDocument/2006/relationships/slide" Target="slide70.xml"/></Relationships>
</file>

<file path=ppt/slides/_rels/slide7.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image" Target="../media/image62.png"/><Relationship Id="rId7" Type="http://schemas.openxmlformats.org/officeDocument/2006/relationships/image" Target="../media/image66.svg"/><Relationship Id="rId12" Type="http://schemas.openxmlformats.org/officeDocument/2006/relationships/image" Target="../media/image690.png"/><Relationship Id="rId2" Type="http://schemas.openxmlformats.org/officeDocument/2006/relationships/notesSlide" Target="../notesSlides/notesSlide7.xml"/><Relationship Id="rId1" Type="http://schemas.openxmlformats.org/officeDocument/2006/relationships/slideLayout" Target="../slideLayouts/slideLayout20.xml"/><Relationship Id="rId6" Type="http://schemas.openxmlformats.org/officeDocument/2006/relationships/image" Target="../media/image65.svg"/><Relationship Id="rId11" Type="http://schemas.openxmlformats.org/officeDocument/2006/relationships/slide" Target="slide8.xml"/><Relationship Id="rId5" Type="http://schemas.openxmlformats.org/officeDocument/2006/relationships/image" Target="../media/image64.png"/><Relationship Id="rId10" Type="http://schemas.openxmlformats.org/officeDocument/2006/relationships/image" Target="../media/image69.png"/><Relationship Id="rId4" Type="http://schemas.openxmlformats.org/officeDocument/2006/relationships/image" Target="../media/image63.svg"/><Relationship Id="rId9" Type="http://schemas.openxmlformats.org/officeDocument/2006/relationships/image" Target="../media/image68.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0.xml"/></Relationships>
</file>

<file path=ppt/slides/_rels/slide71.xml.rels><?xml version="1.0" encoding="UTF-8" standalone="yes"?>
<Relationships xmlns="http://schemas.openxmlformats.org/package/2006/relationships"><Relationship Id="rId8" Type="http://schemas.openxmlformats.org/officeDocument/2006/relationships/image" Target="../media/image5720.png"/><Relationship Id="rId13" Type="http://schemas.openxmlformats.org/officeDocument/2006/relationships/image" Target="../media/image574.png"/><Relationship Id="rId3" Type="http://schemas.openxmlformats.org/officeDocument/2006/relationships/image" Target="../media/image571.png"/><Relationship Id="rId7" Type="http://schemas.openxmlformats.org/officeDocument/2006/relationships/slide" Target="slide72.xml"/><Relationship Id="rId12" Type="http://schemas.openxmlformats.org/officeDocument/2006/relationships/image" Target="../media/image5730.png"/><Relationship Id="rId2" Type="http://schemas.openxmlformats.org/officeDocument/2006/relationships/notesSlide" Target="../notesSlides/notesSlide71.xml"/><Relationship Id="rId1" Type="http://schemas.openxmlformats.org/officeDocument/2006/relationships/slideLayout" Target="../slideLayouts/slideLayout11.xml"/><Relationship Id="rId6" Type="http://schemas.openxmlformats.org/officeDocument/2006/relationships/image" Target="../media/image572.png"/><Relationship Id="rId11" Type="http://schemas.openxmlformats.org/officeDocument/2006/relationships/slide" Target="slide73.xml"/><Relationship Id="rId5" Type="http://schemas.openxmlformats.org/officeDocument/2006/relationships/image" Target="../media/image5710.png"/><Relationship Id="rId10" Type="http://schemas.openxmlformats.org/officeDocument/2006/relationships/image" Target="../media/image573.png"/><Relationship Id="rId4" Type="http://schemas.openxmlformats.org/officeDocument/2006/relationships/slide" Target="slide68.xml"/><Relationship Id="rId9" Type="http://schemas.openxmlformats.org/officeDocument/2006/relationships/hyperlink" Target="https://aka.ms/humanoperated" TargetMode="External"/></Relationships>
</file>

<file path=ppt/slides/_rels/slide72.xml.rels><?xml version="1.0" encoding="UTF-8" standalone="yes"?>
<Relationships xmlns="http://schemas.openxmlformats.org/package/2006/relationships"><Relationship Id="rId3" Type="http://schemas.openxmlformats.org/officeDocument/2006/relationships/image" Target="../media/image575.png"/><Relationship Id="rId2" Type="http://schemas.openxmlformats.org/officeDocument/2006/relationships/notesSlide" Target="../notesSlides/notesSlide72.xml"/><Relationship Id="rId1" Type="http://schemas.openxmlformats.org/officeDocument/2006/relationships/slideLayout" Target="../slideLayouts/slideLayout18.xml"/><Relationship Id="rId4" Type="http://schemas.openxmlformats.org/officeDocument/2006/relationships/image" Target="../media/image5750.png"/></Relationships>
</file>

<file path=ppt/slides/_rels/slide73.xml.rels><?xml version="1.0" encoding="UTF-8" standalone="yes"?>
<Relationships xmlns="http://schemas.openxmlformats.org/package/2006/relationships"><Relationship Id="rId8" Type="http://schemas.openxmlformats.org/officeDocument/2006/relationships/slide" Target="slide75.xml"/><Relationship Id="rId13" Type="http://schemas.openxmlformats.org/officeDocument/2006/relationships/slide" Target="slide74.xml"/><Relationship Id="rId3" Type="http://schemas.openxmlformats.org/officeDocument/2006/relationships/image" Target="../media/image175.png"/><Relationship Id="rId7" Type="http://schemas.openxmlformats.org/officeDocument/2006/relationships/image" Target="../media/image577.png"/><Relationship Id="rId12" Type="http://schemas.openxmlformats.org/officeDocument/2006/relationships/image" Target="../media/image579.png"/><Relationship Id="rId2" Type="http://schemas.openxmlformats.org/officeDocument/2006/relationships/notesSlide" Target="../notesSlides/notesSlide73.xml"/><Relationship Id="rId1" Type="http://schemas.openxmlformats.org/officeDocument/2006/relationships/slideLayout" Target="../slideLayouts/slideLayout10.xml"/><Relationship Id="rId6" Type="http://schemas.openxmlformats.org/officeDocument/2006/relationships/image" Target="../media/image5760.png"/><Relationship Id="rId11" Type="http://schemas.openxmlformats.org/officeDocument/2006/relationships/hyperlink" Target="https://aka.ms/HumanOperated" TargetMode="External"/><Relationship Id="rId5" Type="http://schemas.openxmlformats.org/officeDocument/2006/relationships/slide" Target="slide76.xml"/><Relationship Id="rId10" Type="http://schemas.openxmlformats.org/officeDocument/2006/relationships/image" Target="../media/image578.png"/><Relationship Id="rId4" Type="http://schemas.openxmlformats.org/officeDocument/2006/relationships/image" Target="../media/image576.png"/><Relationship Id="rId9" Type="http://schemas.openxmlformats.org/officeDocument/2006/relationships/image" Target="../media/image5770.png"/><Relationship Id="rId14" Type="http://schemas.openxmlformats.org/officeDocument/2006/relationships/image" Target="../media/image5790.png"/></Relationships>
</file>

<file path=ppt/slides/_rels/slide74.xml.rels><?xml version="1.0" encoding="UTF-8" standalone="yes"?>
<Relationships xmlns="http://schemas.openxmlformats.org/package/2006/relationships"><Relationship Id="rId3" Type="http://schemas.openxmlformats.org/officeDocument/2006/relationships/image" Target="../media/image580.png"/><Relationship Id="rId2" Type="http://schemas.openxmlformats.org/officeDocument/2006/relationships/notesSlide" Target="../notesSlides/notesSlide74.xml"/><Relationship Id="rId1" Type="http://schemas.openxmlformats.org/officeDocument/2006/relationships/slideLayout" Target="../slideLayouts/slideLayout10.xml"/><Relationship Id="rId4" Type="http://schemas.openxmlformats.org/officeDocument/2006/relationships/image" Target="../media/image581.svg"/></Relationships>
</file>

<file path=ppt/slides/_rels/slide75.xml.rels><?xml version="1.0" encoding="UTF-8" standalone="yes"?>
<Relationships xmlns="http://schemas.openxmlformats.org/package/2006/relationships"><Relationship Id="rId8" Type="http://schemas.openxmlformats.org/officeDocument/2006/relationships/image" Target="../media/image586.svg"/><Relationship Id="rId3" Type="http://schemas.openxmlformats.org/officeDocument/2006/relationships/image" Target="../media/image582.png"/><Relationship Id="rId7" Type="http://schemas.openxmlformats.org/officeDocument/2006/relationships/image" Target="../media/image540.png"/><Relationship Id="rId2" Type="http://schemas.openxmlformats.org/officeDocument/2006/relationships/notesSlide" Target="../notesSlides/notesSlide75.xml"/><Relationship Id="rId1" Type="http://schemas.openxmlformats.org/officeDocument/2006/relationships/slideLayout" Target="../slideLayouts/slideLayout10.xml"/><Relationship Id="rId6" Type="http://schemas.openxmlformats.org/officeDocument/2006/relationships/image" Target="../media/image585.svg"/><Relationship Id="rId5" Type="http://schemas.openxmlformats.org/officeDocument/2006/relationships/image" Target="../media/image584.png"/><Relationship Id="rId10" Type="http://schemas.openxmlformats.org/officeDocument/2006/relationships/image" Target="../media/image588.svg"/><Relationship Id="rId4" Type="http://schemas.openxmlformats.org/officeDocument/2006/relationships/image" Target="../media/image583.svg"/><Relationship Id="rId9" Type="http://schemas.openxmlformats.org/officeDocument/2006/relationships/image" Target="../media/image587.png"/></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3" Type="http://schemas.openxmlformats.org/officeDocument/2006/relationships/image" Target="../media/image589.png"/><Relationship Id="rId2" Type="http://schemas.openxmlformats.org/officeDocument/2006/relationships/notesSlide" Target="../notesSlides/notesSlide77.xml"/><Relationship Id="rId1" Type="http://schemas.openxmlformats.org/officeDocument/2006/relationships/slideLayout" Target="../slideLayouts/slideLayout16.xml"/><Relationship Id="rId6" Type="http://schemas.openxmlformats.org/officeDocument/2006/relationships/hyperlink" Target="https://aka.ms/MCRA" TargetMode="External"/><Relationship Id="rId5" Type="http://schemas.openxmlformats.org/officeDocument/2006/relationships/image" Target="../media/image5890.png"/><Relationship Id="rId4" Type="http://schemas.openxmlformats.org/officeDocument/2006/relationships/slide" Target="slide78.xml"/></Relationships>
</file>

<file path=ppt/slides/_rels/slide78.xml.rels><?xml version="1.0" encoding="UTF-8" standalone="yes"?>
<Relationships xmlns="http://schemas.openxmlformats.org/package/2006/relationships"><Relationship Id="rId3" Type="http://schemas.openxmlformats.org/officeDocument/2006/relationships/hyperlink" Target="https://www.microsoft.com/microsoft-365/compare-microsoft-365-enterprise-plans" TargetMode="External"/><Relationship Id="rId2" Type="http://schemas.openxmlformats.org/officeDocument/2006/relationships/notesSlide" Target="../notesSlides/notesSlide78.xml"/><Relationship Id="rId1" Type="http://schemas.openxmlformats.org/officeDocument/2006/relationships/slideLayout" Target="../slideLayouts/slideLayout16.xml"/><Relationship Id="rId4" Type="http://schemas.openxmlformats.org/officeDocument/2006/relationships/hyperlink" Target="https://aka.ms/MCRA" TargetMode="External"/></Relationships>
</file>

<file path=ppt/slides/_rels/slide79.xml.rels><?xml version="1.0" encoding="UTF-8" standalone="yes"?>
<Relationships xmlns="http://schemas.openxmlformats.org/package/2006/relationships"><Relationship Id="rId8" Type="http://schemas.openxmlformats.org/officeDocument/2006/relationships/image" Target="../media/image594.svg"/><Relationship Id="rId3" Type="http://schemas.openxmlformats.org/officeDocument/2006/relationships/image" Target="../media/image67.png"/><Relationship Id="rId7" Type="http://schemas.openxmlformats.org/officeDocument/2006/relationships/image" Target="../media/image593.png"/><Relationship Id="rId12" Type="http://schemas.openxmlformats.org/officeDocument/2006/relationships/image" Target="../media/image289.png"/><Relationship Id="rId2" Type="http://schemas.openxmlformats.org/officeDocument/2006/relationships/notesSlide" Target="../notesSlides/notesSlide79.xml"/><Relationship Id="rId1" Type="http://schemas.openxmlformats.org/officeDocument/2006/relationships/slideLayout" Target="../slideLayouts/slideLayout49.xml"/><Relationship Id="rId6" Type="http://schemas.openxmlformats.org/officeDocument/2006/relationships/image" Target="../media/image592.png"/><Relationship Id="rId11" Type="http://schemas.openxmlformats.org/officeDocument/2006/relationships/image" Target="../media/image597.svg"/><Relationship Id="rId5" Type="http://schemas.openxmlformats.org/officeDocument/2006/relationships/image" Target="../media/image591.svg"/><Relationship Id="rId10" Type="http://schemas.openxmlformats.org/officeDocument/2006/relationships/image" Target="../media/image596.png"/><Relationship Id="rId4" Type="http://schemas.openxmlformats.org/officeDocument/2006/relationships/image" Target="../media/image590.png"/><Relationship Id="rId9" Type="http://schemas.openxmlformats.org/officeDocument/2006/relationships/image" Target="../media/image595.png"/></Relationships>
</file>

<file path=ppt/slides/_rels/slide8.xml.rels><?xml version="1.0" encoding="UTF-8" standalone="yes"?>
<Relationships xmlns="http://schemas.openxmlformats.org/package/2006/relationships"><Relationship Id="rId8" Type="http://schemas.openxmlformats.org/officeDocument/2006/relationships/image" Target="../media/image67.png"/><Relationship Id="rId13" Type="http://schemas.openxmlformats.org/officeDocument/2006/relationships/image" Target="../media/image73.png"/><Relationship Id="rId3" Type="http://schemas.openxmlformats.org/officeDocument/2006/relationships/image" Target="../media/image62.png"/><Relationship Id="rId7" Type="http://schemas.openxmlformats.org/officeDocument/2006/relationships/image" Target="../media/image66.svg"/><Relationship Id="rId12" Type="http://schemas.openxmlformats.org/officeDocument/2006/relationships/image" Target="../media/image72.png"/><Relationship Id="rId2" Type="http://schemas.openxmlformats.org/officeDocument/2006/relationships/notesSlide" Target="../notesSlides/notesSlide8.xml"/><Relationship Id="rId1" Type="http://schemas.openxmlformats.org/officeDocument/2006/relationships/slideLayout" Target="../slideLayouts/slideLayout20.xml"/><Relationship Id="rId6" Type="http://schemas.openxmlformats.org/officeDocument/2006/relationships/image" Target="../media/image65.svg"/><Relationship Id="rId11" Type="http://schemas.openxmlformats.org/officeDocument/2006/relationships/image" Target="../media/image71.png"/><Relationship Id="rId5" Type="http://schemas.openxmlformats.org/officeDocument/2006/relationships/image" Target="../media/image64.png"/><Relationship Id="rId10" Type="http://schemas.openxmlformats.org/officeDocument/2006/relationships/image" Target="../media/image70.png"/><Relationship Id="rId4" Type="http://schemas.openxmlformats.org/officeDocument/2006/relationships/image" Target="../media/image63.svg"/><Relationship Id="rId9" Type="http://schemas.openxmlformats.org/officeDocument/2006/relationships/image" Target="../media/image55.png"/></Relationships>
</file>

<file path=ppt/slides/_rels/slide80.xml.rels><?xml version="1.0" encoding="UTF-8" standalone="yes"?>
<Relationships xmlns="http://schemas.openxmlformats.org/package/2006/relationships"><Relationship Id="rId8" Type="http://schemas.openxmlformats.org/officeDocument/2006/relationships/hyperlink" Target="https://docs.microsoft.com/en-us/azure/active-directory/active-directory-conditional-access-azure-portal" TargetMode="External"/><Relationship Id="rId13" Type="http://schemas.openxmlformats.org/officeDocument/2006/relationships/image" Target="../media/image601.png"/><Relationship Id="rId18" Type="http://schemas.openxmlformats.org/officeDocument/2006/relationships/image" Target="../media/image602.svg"/><Relationship Id="rId3" Type="http://schemas.openxmlformats.org/officeDocument/2006/relationships/image" Target="../media/image598.png"/><Relationship Id="rId7" Type="http://schemas.openxmlformats.org/officeDocument/2006/relationships/image" Target="../media/image600.png"/><Relationship Id="rId12" Type="http://schemas.openxmlformats.org/officeDocument/2006/relationships/image" Target="../media/image301.png"/><Relationship Id="rId17" Type="http://schemas.openxmlformats.org/officeDocument/2006/relationships/image" Target="../media/image338.png"/><Relationship Id="rId2" Type="http://schemas.openxmlformats.org/officeDocument/2006/relationships/notesSlide" Target="../notesSlides/notesSlide80.xml"/><Relationship Id="rId16" Type="http://schemas.openxmlformats.org/officeDocument/2006/relationships/image" Target="../media/image303.png"/><Relationship Id="rId1" Type="http://schemas.openxmlformats.org/officeDocument/2006/relationships/slideLayout" Target="../slideLayouts/slideLayout2.xml"/><Relationship Id="rId6" Type="http://schemas.openxmlformats.org/officeDocument/2006/relationships/image" Target="../media/image330.emf"/><Relationship Id="rId11" Type="http://schemas.openxmlformats.org/officeDocument/2006/relationships/image" Target="../media/image300.png"/><Relationship Id="rId5" Type="http://schemas.openxmlformats.org/officeDocument/2006/relationships/image" Target="../media/image329.png"/><Relationship Id="rId15" Type="http://schemas.openxmlformats.org/officeDocument/2006/relationships/image" Target="../media/image389.png"/><Relationship Id="rId10" Type="http://schemas.openxmlformats.org/officeDocument/2006/relationships/image" Target="../media/image299.png"/><Relationship Id="rId4" Type="http://schemas.openxmlformats.org/officeDocument/2006/relationships/image" Target="../media/image599.svg"/><Relationship Id="rId9" Type="http://schemas.openxmlformats.org/officeDocument/2006/relationships/image" Target="../media/image298.png"/><Relationship Id="rId14" Type="http://schemas.openxmlformats.org/officeDocument/2006/relationships/image" Target="../media/image302.png"/></Relationships>
</file>

<file path=ppt/slides/_rels/slide81.xml.rels><?xml version="1.0" encoding="UTF-8" standalone="yes"?>
<Relationships xmlns="http://schemas.openxmlformats.org/package/2006/relationships"><Relationship Id="rId8" Type="http://schemas.openxmlformats.org/officeDocument/2006/relationships/image" Target="../media/image298.png"/><Relationship Id="rId13" Type="http://schemas.openxmlformats.org/officeDocument/2006/relationships/image" Target="../media/image302.png"/><Relationship Id="rId18" Type="http://schemas.openxmlformats.org/officeDocument/2006/relationships/image" Target="../media/image336.png"/><Relationship Id="rId3" Type="http://schemas.openxmlformats.org/officeDocument/2006/relationships/image" Target="../media/image598.png"/><Relationship Id="rId21" Type="http://schemas.openxmlformats.org/officeDocument/2006/relationships/image" Target="../media/image605.png"/><Relationship Id="rId7" Type="http://schemas.openxmlformats.org/officeDocument/2006/relationships/hyperlink" Target="https://docs.microsoft.com/en-us/azure/active-directory/active-directory-conditional-access-azure-portal" TargetMode="External"/><Relationship Id="rId12" Type="http://schemas.openxmlformats.org/officeDocument/2006/relationships/image" Target="../media/image601.png"/><Relationship Id="rId17" Type="http://schemas.openxmlformats.org/officeDocument/2006/relationships/image" Target="../media/image602.svg"/><Relationship Id="rId2" Type="http://schemas.openxmlformats.org/officeDocument/2006/relationships/notesSlide" Target="../notesSlides/notesSlide81.xml"/><Relationship Id="rId16" Type="http://schemas.openxmlformats.org/officeDocument/2006/relationships/image" Target="../media/image338.png"/><Relationship Id="rId20" Type="http://schemas.openxmlformats.org/officeDocument/2006/relationships/image" Target="../media/image604.png"/><Relationship Id="rId1" Type="http://schemas.openxmlformats.org/officeDocument/2006/relationships/slideLayout" Target="../slideLayouts/slideLayout2.xml"/><Relationship Id="rId6" Type="http://schemas.openxmlformats.org/officeDocument/2006/relationships/image" Target="../media/image330.emf"/><Relationship Id="rId11" Type="http://schemas.openxmlformats.org/officeDocument/2006/relationships/image" Target="../media/image301.png"/><Relationship Id="rId5" Type="http://schemas.openxmlformats.org/officeDocument/2006/relationships/image" Target="../media/image329.png"/><Relationship Id="rId15" Type="http://schemas.openxmlformats.org/officeDocument/2006/relationships/image" Target="../media/image303.png"/><Relationship Id="rId10" Type="http://schemas.openxmlformats.org/officeDocument/2006/relationships/image" Target="../media/image300.png"/><Relationship Id="rId19" Type="http://schemas.openxmlformats.org/officeDocument/2006/relationships/image" Target="../media/image603.svg"/><Relationship Id="rId4" Type="http://schemas.openxmlformats.org/officeDocument/2006/relationships/image" Target="../media/image599.svg"/><Relationship Id="rId9" Type="http://schemas.openxmlformats.org/officeDocument/2006/relationships/image" Target="../media/image299.png"/><Relationship Id="rId14" Type="http://schemas.openxmlformats.org/officeDocument/2006/relationships/image" Target="../media/image389.png"/></Relationships>
</file>

<file path=ppt/slides/_rels/slide82.xml.rels><?xml version="1.0" encoding="UTF-8" standalone="yes"?>
<Relationships xmlns="http://schemas.openxmlformats.org/package/2006/relationships"><Relationship Id="rId8" Type="http://schemas.openxmlformats.org/officeDocument/2006/relationships/image" Target="../media/image298.png"/><Relationship Id="rId13" Type="http://schemas.openxmlformats.org/officeDocument/2006/relationships/image" Target="../media/image302.png"/><Relationship Id="rId18" Type="http://schemas.openxmlformats.org/officeDocument/2006/relationships/image" Target="../media/image336.png"/><Relationship Id="rId3" Type="http://schemas.openxmlformats.org/officeDocument/2006/relationships/image" Target="../media/image598.png"/><Relationship Id="rId21" Type="http://schemas.openxmlformats.org/officeDocument/2006/relationships/image" Target="../media/image605.png"/><Relationship Id="rId7" Type="http://schemas.openxmlformats.org/officeDocument/2006/relationships/hyperlink" Target="https://docs.microsoft.com/en-us/azure/active-directory/active-directory-conditional-access-azure-portal" TargetMode="External"/><Relationship Id="rId12" Type="http://schemas.openxmlformats.org/officeDocument/2006/relationships/image" Target="../media/image601.png"/><Relationship Id="rId17" Type="http://schemas.openxmlformats.org/officeDocument/2006/relationships/image" Target="../media/image607.svg"/><Relationship Id="rId2" Type="http://schemas.openxmlformats.org/officeDocument/2006/relationships/notesSlide" Target="../notesSlides/notesSlide82.xml"/><Relationship Id="rId16" Type="http://schemas.openxmlformats.org/officeDocument/2006/relationships/image" Target="../media/image338.png"/><Relationship Id="rId20" Type="http://schemas.openxmlformats.org/officeDocument/2006/relationships/image" Target="../media/image604.png"/><Relationship Id="rId1" Type="http://schemas.openxmlformats.org/officeDocument/2006/relationships/slideLayout" Target="../slideLayouts/slideLayout2.xml"/><Relationship Id="rId6" Type="http://schemas.openxmlformats.org/officeDocument/2006/relationships/image" Target="../media/image330.emf"/><Relationship Id="rId11" Type="http://schemas.openxmlformats.org/officeDocument/2006/relationships/image" Target="../media/image301.png"/><Relationship Id="rId5" Type="http://schemas.openxmlformats.org/officeDocument/2006/relationships/image" Target="../media/image329.png"/><Relationship Id="rId15" Type="http://schemas.openxmlformats.org/officeDocument/2006/relationships/image" Target="../media/image303.png"/><Relationship Id="rId23" Type="http://schemas.openxmlformats.org/officeDocument/2006/relationships/image" Target="../media/image322.emf"/><Relationship Id="rId10" Type="http://schemas.openxmlformats.org/officeDocument/2006/relationships/image" Target="../media/image300.png"/><Relationship Id="rId19" Type="http://schemas.openxmlformats.org/officeDocument/2006/relationships/image" Target="../media/image608.svg"/><Relationship Id="rId4" Type="http://schemas.openxmlformats.org/officeDocument/2006/relationships/image" Target="../media/image606.svg"/><Relationship Id="rId9" Type="http://schemas.openxmlformats.org/officeDocument/2006/relationships/image" Target="../media/image299.png"/><Relationship Id="rId14" Type="http://schemas.openxmlformats.org/officeDocument/2006/relationships/image" Target="../media/image389.png"/><Relationship Id="rId22" Type="http://schemas.openxmlformats.org/officeDocument/2006/relationships/hyperlink" Target="https://docs.microsoft.com/azure/active-directory/manage-apps/application-proxy" TargetMode="External"/></Relationships>
</file>

<file path=ppt/slides/_rels/slide83.xml.rels><?xml version="1.0" encoding="UTF-8" standalone="yes"?>
<Relationships xmlns="http://schemas.openxmlformats.org/package/2006/relationships"><Relationship Id="rId8" Type="http://schemas.openxmlformats.org/officeDocument/2006/relationships/image" Target="../media/image298.png"/><Relationship Id="rId13" Type="http://schemas.openxmlformats.org/officeDocument/2006/relationships/image" Target="../media/image302.png"/><Relationship Id="rId18" Type="http://schemas.openxmlformats.org/officeDocument/2006/relationships/image" Target="../media/image336.png"/><Relationship Id="rId26" Type="http://schemas.openxmlformats.org/officeDocument/2006/relationships/slide" Target="slide85.xml"/><Relationship Id="rId3" Type="http://schemas.openxmlformats.org/officeDocument/2006/relationships/image" Target="../media/image329.png"/><Relationship Id="rId21" Type="http://schemas.openxmlformats.org/officeDocument/2006/relationships/image" Target="../media/image605.png"/><Relationship Id="rId7" Type="http://schemas.openxmlformats.org/officeDocument/2006/relationships/hyperlink" Target="https://docs.microsoft.com/en-us/azure/active-directory/active-directory-conditional-access-azure-portal" TargetMode="External"/><Relationship Id="rId12" Type="http://schemas.openxmlformats.org/officeDocument/2006/relationships/image" Target="../media/image601.png"/><Relationship Id="rId17" Type="http://schemas.openxmlformats.org/officeDocument/2006/relationships/image" Target="../media/image602.svg"/><Relationship Id="rId25" Type="http://schemas.openxmlformats.org/officeDocument/2006/relationships/image" Target="../media/image610.png"/><Relationship Id="rId2" Type="http://schemas.openxmlformats.org/officeDocument/2006/relationships/notesSlide" Target="../notesSlides/notesSlide83.xml"/><Relationship Id="rId16" Type="http://schemas.openxmlformats.org/officeDocument/2006/relationships/image" Target="../media/image338.png"/><Relationship Id="rId20" Type="http://schemas.openxmlformats.org/officeDocument/2006/relationships/image" Target="../media/image604.png"/><Relationship Id="rId1" Type="http://schemas.openxmlformats.org/officeDocument/2006/relationships/slideLayout" Target="../slideLayouts/slideLayout2.xml"/><Relationship Id="rId6" Type="http://schemas.openxmlformats.org/officeDocument/2006/relationships/image" Target="../media/image599.svg"/><Relationship Id="rId11" Type="http://schemas.openxmlformats.org/officeDocument/2006/relationships/image" Target="../media/image301.png"/><Relationship Id="rId24" Type="http://schemas.openxmlformats.org/officeDocument/2006/relationships/image" Target="../media/image609.png"/><Relationship Id="rId5" Type="http://schemas.openxmlformats.org/officeDocument/2006/relationships/image" Target="../media/image598.png"/><Relationship Id="rId15" Type="http://schemas.openxmlformats.org/officeDocument/2006/relationships/image" Target="../media/image303.png"/><Relationship Id="rId23" Type="http://schemas.openxmlformats.org/officeDocument/2006/relationships/image" Target="../media/image322.emf"/><Relationship Id="rId10" Type="http://schemas.openxmlformats.org/officeDocument/2006/relationships/image" Target="../media/image300.png"/><Relationship Id="rId19" Type="http://schemas.openxmlformats.org/officeDocument/2006/relationships/image" Target="../media/image603.svg"/><Relationship Id="rId4" Type="http://schemas.openxmlformats.org/officeDocument/2006/relationships/image" Target="../media/image330.emf"/><Relationship Id="rId9" Type="http://schemas.openxmlformats.org/officeDocument/2006/relationships/image" Target="../media/image299.png"/><Relationship Id="rId14" Type="http://schemas.openxmlformats.org/officeDocument/2006/relationships/image" Target="../media/image389.png"/><Relationship Id="rId22" Type="http://schemas.openxmlformats.org/officeDocument/2006/relationships/hyperlink" Target="https://docs.microsoft.com/azure/active-directory/manage-apps/application-proxy" TargetMode="External"/><Relationship Id="rId27" Type="http://schemas.openxmlformats.org/officeDocument/2006/relationships/image" Target="../media/image6100.png"/></Relationships>
</file>

<file path=ppt/slides/_rels/slide84.xml.rels><?xml version="1.0" encoding="UTF-8" standalone="yes"?>
<Relationships xmlns="http://schemas.openxmlformats.org/package/2006/relationships"><Relationship Id="rId8" Type="http://schemas.openxmlformats.org/officeDocument/2006/relationships/image" Target="../media/image616.jpeg"/><Relationship Id="rId13" Type="http://schemas.openxmlformats.org/officeDocument/2006/relationships/image" Target="../media/image426.png"/><Relationship Id="rId18" Type="http://schemas.openxmlformats.org/officeDocument/2006/relationships/image" Target="../media/image338.png"/><Relationship Id="rId3" Type="http://schemas.openxmlformats.org/officeDocument/2006/relationships/image" Target="../media/image611.png"/><Relationship Id="rId21" Type="http://schemas.openxmlformats.org/officeDocument/2006/relationships/image" Target="../media/image621.svg"/><Relationship Id="rId7" Type="http://schemas.openxmlformats.org/officeDocument/2006/relationships/image" Target="../media/image615.png"/><Relationship Id="rId12" Type="http://schemas.openxmlformats.org/officeDocument/2006/relationships/image" Target="../media/image619.png"/><Relationship Id="rId17" Type="http://schemas.openxmlformats.org/officeDocument/2006/relationships/image" Target="../media/image330.emf"/><Relationship Id="rId2" Type="http://schemas.openxmlformats.org/officeDocument/2006/relationships/notesSlide" Target="../notesSlides/notesSlide84.xml"/><Relationship Id="rId16" Type="http://schemas.openxmlformats.org/officeDocument/2006/relationships/image" Target="../media/image329.png"/><Relationship Id="rId20" Type="http://schemas.openxmlformats.org/officeDocument/2006/relationships/image" Target="../media/image620.png"/><Relationship Id="rId1" Type="http://schemas.openxmlformats.org/officeDocument/2006/relationships/slideLayout" Target="../slideLayouts/slideLayout2.xml"/><Relationship Id="rId6" Type="http://schemas.openxmlformats.org/officeDocument/2006/relationships/image" Target="../media/image614.jpeg"/><Relationship Id="rId11" Type="http://schemas.microsoft.com/office/2007/relationships/hdphoto" Target="../media/hdphoto1.wdp"/><Relationship Id="rId5" Type="http://schemas.openxmlformats.org/officeDocument/2006/relationships/image" Target="../media/image613.png"/><Relationship Id="rId15" Type="http://schemas.openxmlformats.org/officeDocument/2006/relationships/image" Target="../media/image599.svg"/><Relationship Id="rId23" Type="http://schemas.openxmlformats.org/officeDocument/2006/relationships/image" Target="../media/image603.svg"/><Relationship Id="rId10" Type="http://schemas.openxmlformats.org/officeDocument/2006/relationships/image" Target="../media/image618.png"/><Relationship Id="rId19" Type="http://schemas.openxmlformats.org/officeDocument/2006/relationships/image" Target="../media/image602.svg"/><Relationship Id="rId4" Type="http://schemas.openxmlformats.org/officeDocument/2006/relationships/image" Target="../media/image612.jpeg"/><Relationship Id="rId9" Type="http://schemas.openxmlformats.org/officeDocument/2006/relationships/image" Target="../media/image617.png"/><Relationship Id="rId14" Type="http://schemas.openxmlformats.org/officeDocument/2006/relationships/image" Target="../media/image598.png"/><Relationship Id="rId22" Type="http://schemas.openxmlformats.org/officeDocument/2006/relationships/image" Target="../media/image336.png"/></Relationships>
</file>

<file path=ppt/slides/_rels/slide85.xml.rels><?xml version="1.0" encoding="UTF-8" standalone="yes"?>
<Relationships xmlns="http://schemas.openxmlformats.org/package/2006/relationships"><Relationship Id="rId3" Type="http://schemas.openxmlformats.org/officeDocument/2006/relationships/image" Target="../media/image622.png"/><Relationship Id="rId2" Type="http://schemas.openxmlformats.org/officeDocument/2006/relationships/notesSlide" Target="../notesSlides/notesSlide85.xml"/><Relationship Id="rId1" Type="http://schemas.openxmlformats.org/officeDocument/2006/relationships/slideLayout" Target="../slideLayouts/slideLayout13.xml"/><Relationship Id="rId4" Type="http://schemas.openxmlformats.org/officeDocument/2006/relationships/image" Target="../media/image623.svg"/></Relationships>
</file>

<file path=ppt/slides/_rels/slide86.xml.rels><?xml version="1.0" encoding="UTF-8" standalone="yes"?>
<Relationships xmlns="http://schemas.openxmlformats.org/package/2006/relationships"><Relationship Id="rId8" Type="http://schemas.openxmlformats.org/officeDocument/2006/relationships/image" Target="../media/image110.svg"/><Relationship Id="rId13" Type="http://schemas.openxmlformats.org/officeDocument/2006/relationships/image" Target="../media/image631.png"/><Relationship Id="rId3" Type="http://schemas.openxmlformats.org/officeDocument/2006/relationships/image" Target="../media/image624.png"/><Relationship Id="rId7" Type="http://schemas.openxmlformats.org/officeDocument/2006/relationships/image" Target="../media/image109.png"/><Relationship Id="rId12" Type="http://schemas.openxmlformats.org/officeDocument/2006/relationships/image" Target="../media/image630.svg"/><Relationship Id="rId2" Type="http://schemas.openxmlformats.org/officeDocument/2006/relationships/notesSlide" Target="../notesSlides/notesSlide86.xml"/><Relationship Id="rId1" Type="http://schemas.openxmlformats.org/officeDocument/2006/relationships/slideLayout" Target="../slideLayouts/slideLayout31.xml"/><Relationship Id="rId6" Type="http://schemas.microsoft.com/office/2007/relationships/hdphoto" Target="../media/hdphoto2.wdp"/><Relationship Id="rId11" Type="http://schemas.openxmlformats.org/officeDocument/2006/relationships/image" Target="../media/image629.png"/><Relationship Id="rId5" Type="http://schemas.openxmlformats.org/officeDocument/2006/relationships/image" Target="../media/image626.png"/><Relationship Id="rId10" Type="http://schemas.openxmlformats.org/officeDocument/2006/relationships/image" Target="../media/image628.svg"/><Relationship Id="rId4" Type="http://schemas.openxmlformats.org/officeDocument/2006/relationships/image" Target="../media/image625.jpeg"/><Relationship Id="rId9" Type="http://schemas.openxmlformats.org/officeDocument/2006/relationships/image" Target="../media/image627.png"/><Relationship Id="rId14" Type="http://schemas.openxmlformats.org/officeDocument/2006/relationships/image" Target="../media/image632.svg"/></Relationships>
</file>

<file path=ppt/slides/_rels/slide87.xml.rels><?xml version="1.0" encoding="UTF-8" standalone="yes"?>
<Relationships xmlns="http://schemas.openxmlformats.org/package/2006/relationships"><Relationship Id="rId3" Type="http://schemas.openxmlformats.org/officeDocument/2006/relationships/image" Target="../media/image633.png"/><Relationship Id="rId7" Type="http://schemas.openxmlformats.org/officeDocument/2006/relationships/image" Target="../media/image6350.png"/><Relationship Id="rId2" Type="http://schemas.openxmlformats.org/officeDocument/2006/relationships/notesSlide" Target="../notesSlides/notesSlide87.xml"/><Relationship Id="rId1" Type="http://schemas.openxmlformats.org/officeDocument/2006/relationships/slideLayout" Target="../slideLayouts/slideLayout32.xml"/><Relationship Id="rId6" Type="http://schemas.openxmlformats.org/officeDocument/2006/relationships/slide" Target="slide92.xml"/><Relationship Id="rId5" Type="http://schemas.openxmlformats.org/officeDocument/2006/relationships/image" Target="../media/image635.png"/><Relationship Id="rId4" Type="http://schemas.openxmlformats.org/officeDocument/2006/relationships/image" Target="../media/image634.sv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3.xml"/></Relationships>
</file>

<file path=ppt/slides/_rels/slide89.xml.rels><?xml version="1.0" encoding="UTF-8" standalone="yes"?>
<Relationships xmlns="http://schemas.openxmlformats.org/package/2006/relationships"><Relationship Id="rId8" Type="http://schemas.openxmlformats.org/officeDocument/2006/relationships/image" Target="../media/image6370.png"/><Relationship Id="rId3" Type="http://schemas.openxmlformats.org/officeDocument/2006/relationships/image" Target="../media/image636.png"/><Relationship Id="rId7" Type="http://schemas.openxmlformats.org/officeDocument/2006/relationships/slide" Target="slide90.xml"/><Relationship Id="rId2" Type="http://schemas.openxmlformats.org/officeDocument/2006/relationships/notesSlide" Target="../notesSlides/notesSlide89.xml"/><Relationship Id="rId1" Type="http://schemas.openxmlformats.org/officeDocument/2006/relationships/slideLayout" Target="../slideLayouts/slideLayout31.xml"/><Relationship Id="rId6" Type="http://schemas.openxmlformats.org/officeDocument/2006/relationships/image" Target="../media/image637.png"/><Relationship Id="rId11" Type="http://schemas.openxmlformats.org/officeDocument/2006/relationships/image" Target="../media/image6380.png"/><Relationship Id="rId5" Type="http://schemas.openxmlformats.org/officeDocument/2006/relationships/image" Target="../media/image6360.png"/><Relationship Id="rId10" Type="http://schemas.openxmlformats.org/officeDocument/2006/relationships/slide" Target="slide91.xml"/><Relationship Id="rId4" Type="http://schemas.openxmlformats.org/officeDocument/2006/relationships/slide" Target="slide92.xml"/><Relationship Id="rId9" Type="http://schemas.openxmlformats.org/officeDocument/2006/relationships/image" Target="../media/image638.png"/></Relationships>
</file>

<file path=ppt/slides/_rels/slide9.xml.rels><?xml version="1.0" encoding="UTF-8" standalone="yes"?>
<Relationships xmlns="http://schemas.openxmlformats.org/package/2006/relationships"><Relationship Id="rId8" Type="http://schemas.openxmlformats.org/officeDocument/2006/relationships/image" Target="../media/image79.svg"/><Relationship Id="rId13" Type="http://schemas.openxmlformats.org/officeDocument/2006/relationships/image" Target="../media/image84.png"/><Relationship Id="rId3" Type="http://schemas.openxmlformats.org/officeDocument/2006/relationships/image" Target="../media/image74.png"/><Relationship Id="rId7" Type="http://schemas.openxmlformats.org/officeDocument/2006/relationships/image" Target="../media/image78.png"/><Relationship Id="rId12" Type="http://schemas.openxmlformats.org/officeDocument/2006/relationships/image" Target="../media/image83.svg"/><Relationship Id="rId2" Type="http://schemas.openxmlformats.org/officeDocument/2006/relationships/notesSlide" Target="../notesSlides/notesSlide9.xml"/><Relationship Id="rId1" Type="http://schemas.openxmlformats.org/officeDocument/2006/relationships/slideLayout" Target="../slideLayouts/slideLayout20.xml"/><Relationship Id="rId6" Type="http://schemas.openxmlformats.org/officeDocument/2006/relationships/image" Target="../media/image77.svg"/><Relationship Id="rId11" Type="http://schemas.openxmlformats.org/officeDocument/2006/relationships/image" Target="../media/image82.png"/><Relationship Id="rId5" Type="http://schemas.openxmlformats.org/officeDocument/2006/relationships/image" Target="../media/image76.png"/><Relationship Id="rId10" Type="http://schemas.openxmlformats.org/officeDocument/2006/relationships/image" Target="../media/image81.svg"/><Relationship Id="rId4" Type="http://schemas.openxmlformats.org/officeDocument/2006/relationships/image" Target="../media/image75.svg"/><Relationship Id="rId9" Type="http://schemas.openxmlformats.org/officeDocument/2006/relationships/image" Target="../media/image80.png"/><Relationship Id="rId14" Type="http://schemas.openxmlformats.org/officeDocument/2006/relationships/image" Target="../media/image85.sv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5.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35.xml"/></Relationships>
</file>

<file path=ppt/slides/_rels/slide92.xml.rels><?xml version="1.0" encoding="UTF-8" standalone="yes"?>
<Relationships xmlns="http://schemas.openxmlformats.org/package/2006/relationships"><Relationship Id="rId3" Type="http://schemas.openxmlformats.org/officeDocument/2006/relationships/image" Target="../media/image639.jpeg"/><Relationship Id="rId2" Type="http://schemas.openxmlformats.org/officeDocument/2006/relationships/notesSlide" Target="../notesSlides/notesSlide92.xml"/><Relationship Id="rId1" Type="http://schemas.openxmlformats.org/officeDocument/2006/relationships/slideLayout" Target="../slideLayouts/slideLayout35.xml"/></Relationships>
</file>

<file path=ppt/slides/_rels/slide93.xml.rels><?xml version="1.0" encoding="UTF-8" standalone="yes"?>
<Relationships xmlns="http://schemas.openxmlformats.org/package/2006/relationships"><Relationship Id="rId8" Type="http://schemas.openxmlformats.org/officeDocument/2006/relationships/image" Target="../media/image6410.png"/><Relationship Id="rId3" Type="http://schemas.openxmlformats.org/officeDocument/2006/relationships/image" Target="../media/image640.png"/><Relationship Id="rId7" Type="http://schemas.openxmlformats.org/officeDocument/2006/relationships/slide" Target="slide94.xml"/><Relationship Id="rId2" Type="http://schemas.openxmlformats.org/officeDocument/2006/relationships/notesSlide" Target="../notesSlides/notesSlide93.xml"/><Relationship Id="rId1" Type="http://schemas.openxmlformats.org/officeDocument/2006/relationships/slideLayout" Target="../slideLayouts/slideLayout36.xml"/><Relationship Id="rId6" Type="http://schemas.openxmlformats.org/officeDocument/2006/relationships/image" Target="../media/image641.png"/><Relationship Id="rId5" Type="http://schemas.openxmlformats.org/officeDocument/2006/relationships/image" Target="../media/image640.png"/><Relationship Id="rId4" Type="http://schemas.openxmlformats.org/officeDocument/2006/relationships/slide" Target="slide95.xml"/></Relationships>
</file>

<file path=ppt/slides/_rels/slide94.xml.rels><?xml version="1.0" encoding="UTF-8" standalone="yes"?>
<Relationships xmlns="http://schemas.openxmlformats.org/package/2006/relationships"><Relationship Id="rId3" Type="http://schemas.openxmlformats.org/officeDocument/2006/relationships/hyperlink" Target="https://learn.microsoft.com/security/engineering/threat-modeling-aiml" TargetMode="External"/><Relationship Id="rId2" Type="http://schemas.openxmlformats.org/officeDocument/2006/relationships/hyperlink" Target="http://www.microsoft.com/security/blog/2021/12/09/best-practices-for-ai-security-risk-management/" TargetMode="External"/><Relationship Id="rId1" Type="http://schemas.openxmlformats.org/officeDocument/2006/relationships/slideLayout" Target="../slideLayouts/slideLayout33.xml"/><Relationship Id="rId5" Type="http://schemas.openxmlformats.org/officeDocument/2006/relationships/hyperlink" Target="https://atlas.mitre.org/" TargetMode="External"/><Relationship Id="rId4" Type="http://schemas.openxmlformats.org/officeDocument/2006/relationships/hyperlink" Target="https://www.nist.gov/itl/ai-risk-management-framework" TargetMode="External"/></Relationships>
</file>

<file path=ppt/slides/_rels/slide95.xml.rels><?xml version="1.0" encoding="UTF-8" standalone="yes"?>
<Relationships xmlns="http://schemas.openxmlformats.org/package/2006/relationships"><Relationship Id="rId3" Type="http://schemas.openxmlformats.org/officeDocument/2006/relationships/image" Target="../media/image642.png"/><Relationship Id="rId7" Type="http://schemas.openxmlformats.org/officeDocument/2006/relationships/hyperlink" Target="https://microsoft-my.sharepoint-df.com/:w:/p/yzunger/Eawp1eWM9-xEsjI8L-d0dv8B_NjgCFXnWVpF-dO56H1pLQ?e=NZHq8C" TargetMode="External"/><Relationship Id="rId2" Type="http://schemas.openxmlformats.org/officeDocument/2006/relationships/notesSlide" Target="../notesSlides/notesSlide94.xml"/><Relationship Id="rId1" Type="http://schemas.openxmlformats.org/officeDocument/2006/relationships/slideLayout" Target="../slideLayouts/slideLayout34.xml"/><Relationship Id="rId6" Type="http://schemas.openxmlformats.org/officeDocument/2006/relationships/image" Target="../media/image645.png"/><Relationship Id="rId5" Type="http://schemas.openxmlformats.org/officeDocument/2006/relationships/image" Target="../media/image644.jpeg"/><Relationship Id="rId4" Type="http://schemas.openxmlformats.org/officeDocument/2006/relationships/image" Target="../media/image643.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panose="020B0502040204020203" pitchFamily="34" charset="0"/>
              <a:ea typeface="+mn-ea"/>
              <a:cs typeface="Segoe UI" panose="020B0502040204020203" pitchFamily="34" charset="0"/>
            </a:endParaRPr>
          </a:p>
        </p:txBody>
      </p:sp>
      <p:pic>
        <p:nvPicPr>
          <p:cNvPr id="5" name="Picture 4" descr="Rolls of blueprints">
            <a:extLst>
              <a:ext uri="{FF2B5EF4-FFF2-40B4-BE49-F238E27FC236}">
                <a16:creationId xmlns:a16="http://schemas.microsoft.com/office/drawing/2014/main" id="{BF52B49F-A24E-4388-A5F9-E54C45808F58}"/>
              </a:ext>
            </a:extLst>
          </p:cNvPr>
          <p:cNvPicPr>
            <a:picLocks noChangeAspect="1"/>
          </p:cNvPicPr>
          <p:nvPr/>
        </p:nvPicPr>
        <p:blipFill rotWithShape="1">
          <a:blip r:embed="rId3"/>
          <a:srcRect l="15628" r="-1" b="-1"/>
          <a:stretch/>
        </p:blipFill>
        <p:spPr>
          <a:xfrm>
            <a:off x="3523488" y="10"/>
            <a:ext cx="8668512" cy="6857990"/>
          </a:xfrm>
          <a:prstGeom prst="rect">
            <a:avLst/>
          </a:prstGeom>
        </p:spPr>
      </p:pic>
      <p:sp>
        <p:nvSpPr>
          <p:cNvPr id="11" name="Rectangle 10">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9339206" cy="6858000"/>
          </a:xfrm>
          <a:prstGeom prst="rect">
            <a:avLst/>
          </a:prstGeom>
          <a:gradFill>
            <a:gsLst>
              <a:gs pos="58000">
                <a:schemeClr val="bg1"/>
              </a:gs>
              <a:gs pos="33000">
                <a:schemeClr val="bg1">
                  <a:alpha val="64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2" name="Title 1">
            <a:extLst>
              <a:ext uri="{FF2B5EF4-FFF2-40B4-BE49-F238E27FC236}">
                <a16:creationId xmlns:a16="http://schemas.microsoft.com/office/drawing/2014/main" id="{84E7E038-CBD5-45DB-9791-AF218092B836}"/>
              </a:ext>
            </a:extLst>
          </p:cNvPr>
          <p:cNvSpPr>
            <a:spLocks noGrp="1"/>
          </p:cNvSpPr>
          <p:nvPr>
            <p:ph type="ctrTitle"/>
          </p:nvPr>
        </p:nvSpPr>
        <p:spPr>
          <a:xfrm>
            <a:off x="477980" y="2671001"/>
            <a:ext cx="7124350" cy="1655496"/>
          </a:xfrm>
        </p:spPr>
        <p:txBody>
          <a:bodyPr anchor="b">
            <a:normAutofit fontScale="90000"/>
          </a:bodyPr>
          <a:lstStyle/>
          <a:p>
            <a:pPr algn="l"/>
            <a:r>
              <a:rPr lang="en-US" sz="4800">
                <a:latin typeface="Segoe UI" panose="020B0502040204020203" pitchFamily="34" charset="0"/>
                <a:cs typeface="Segoe UI" panose="020B0502040204020203" pitchFamily="34" charset="0"/>
              </a:rPr>
              <a:t>Microsoft Cybersecurity Reference Architectures (MCRA)</a:t>
            </a:r>
          </a:p>
        </p:txBody>
      </p:sp>
      <p:sp>
        <p:nvSpPr>
          <p:cNvPr id="3" name="Subtitle 2">
            <a:extLst>
              <a:ext uri="{FF2B5EF4-FFF2-40B4-BE49-F238E27FC236}">
                <a16:creationId xmlns:a16="http://schemas.microsoft.com/office/drawing/2014/main" id="{E97BD8E5-F187-45FA-86AF-6078141B9F7A}"/>
              </a:ext>
            </a:extLst>
          </p:cNvPr>
          <p:cNvSpPr>
            <a:spLocks noGrp="1"/>
          </p:cNvSpPr>
          <p:nvPr>
            <p:ph type="subTitle" idx="1"/>
          </p:nvPr>
        </p:nvSpPr>
        <p:spPr>
          <a:xfrm>
            <a:off x="477980" y="4872922"/>
            <a:ext cx="6476800" cy="1208141"/>
          </a:xfrm>
        </p:spPr>
        <p:txBody>
          <a:bodyPr>
            <a:normAutofit/>
          </a:bodyPr>
          <a:lstStyle/>
          <a:p>
            <a:pPr algn="l"/>
            <a:r>
              <a:rPr lang="en-US" sz="3200">
                <a:latin typeface="Segoe UI" panose="020B0502040204020203" pitchFamily="34" charset="0"/>
                <a:cs typeface="Segoe UI" panose="020B0502040204020203" pitchFamily="34" charset="0"/>
              </a:rPr>
              <a:t>End to End Security Architecture following Zero Trust principles</a:t>
            </a:r>
          </a:p>
        </p:txBody>
      </p:sp>
      <p:sp>
        <p:nvSpPr>
          <p:cNvPr id="13" name="Rectangle 12">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15" name="Rectangle 14">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6" name="Rectangle 5">
            <a:extLst>
              <a:ext uri="{FF2B5EF4-FFF2-40B4-BE49-F238E27FC236}">
                <a16:creationId xmlns:a16="http://schemas.microsoft.com/office/drawing/2014/main" id="{63C593E4-A98C-45B0-99B9-71E26EAE67D8}"/>
              </a:ext>
            </a:extLst>
          </p:cNvPr>
          <p:cNvSpPr/>
          <p:nvPr/>
        </p:nvSpPr>
        <p:spPr>
          <a:xfrm>
            <a:off x="276225" y="409575"/>
            <a:ext cx="1309688" cy="542925"/>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8" name="Group 37">
            <a:extLst>
              <a:ext uri="{FF2B5EF4-FFF2-40B4-BE49-F238E27FC236}">
                <a16:creationId xmlns:a16="http://schemas.microsoft.com/office/drawing/2014/main" id="{17D56685-503D-43B7-B271-C5B52418F83C}"/>
              </a:ext>
            </a:extLst>
          </p:cNvPr>
          <p:cNvGrpSpPr/>
          <p:nvPr/>
        </p:nvGrpSpPr>
        <p:grpSpPr>
          <a:xfrm>
            <a:off x="670697" y="1206575"/>
            <a:ext cx="868174" cy="1122285"/>
            <a:chOff x="7578734" y="1050025"/>
            <a:chExt cx="3222616" cy="4165860"/>
          </a:xfrm>
        </p:grpSpPr>
        <p:grpSp>
          <p:nvGrpSpPr>
            <p:cNvPr id="39" name="Group 38">
              <a:extLst>
                <a:ext uri="{FF2B5EF4-FFF2-40B4-BE49-F238E27FC236}">
                  <a16:creationId xmlns:a16="http://schemas.microsoft.com/office/drawing/2014/main" id="{B339521F-5B4E-4932-852D-B082F63921A8}"/>
                </a:ext>
              </a:extLst>
            </p:cNvPr>
            <p:cNvGrpSpPr/>
            <p:nvPr/>
          </p:nvGrpSpPr>
          <p:grpSpPr>
            <a:xfrm>
              <a:off x="7578734" y="1050025"/>
              <a:ext cx="3222616" cy="4165860"/>
              <a:chOff x="7830194" y="1537438"/>
              <a:chExt cx="2518414" cy="3255545"/>
            </a:xfrm>
          </p:grpSpPr>
          <p:sp>
            <p:nvSpPr>
              <p:cNvPr id="41" name="Oval 40">
                <a:extLst>
                  <a:ext uri="{FF2B5EF4-FFF2-40B4-BE49-F238E27FC236}">
                    <a16:creationId xmlns:a16="http://schemas.microsoft.com/office/drawing/2014/main" id="{FE7FF71D-BE27-475E-8684-F95ADF1CC877}"/>
                  </a:ext>
                </a:extLst>
              </p:cNvPr>
              <p:cNvSpPr/>
              <p:nvPr/>
            </p:nvSpPr>
            <p:spPr bwMode="auto">
              <a:xfrm>
                <a:off x="7830194" y="2274571"/>
                <a:ext cx="2518414" cy="2518412"/>
              </a:xfrm>
              <a:prstGeom prst="ellipse">
                <a:avLst/>
              </a:prstGeom>
              <a:noFill/>
              <a:ln w="76200" cap="sq">
                <a:solidFill>
                  <a:srgbClr val="2F2F2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gradFill>
                    <a:gsLst>
                      <a:gs pos="0">
                        <a:srgbClr val="505050"/>
                      </a:gs>
                      <a:gs pos="100000">
                        <a:srgbClr val="505050"/>
                      </a:gs>
                    </a:gsLst>
                  </a:gradFill>
                  <a:effectLst/>
                  <a:uLnTx/>
                  <a:uFillTx/>
                  <a:latin typeface="Segoe UI"/>
                  <a:ea typeface="+mn-ea"/>
                  <a:cs typeface="+mn-cs"/>
                </a:endParaRPr>
              </a:p>
            </p:txBody>
          </p:sp>
          <p:pic>
            <p:nvPicPr>
              <p:cNvPr id="42" name="Graphic 7">
                <a:extLst>
                  <a:ext uri="{FF2B5EF4-FFF2-40B4-BE49-F238E27FC236}">
                    <a16:creationId xmlns:a16="http://schemas.microsoft.com/office/drawing/2014/main" id="{1CE6AB22-72B8-4096-87E9-B2BF24F1EF5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942363" y="2386739"/>
                <a:ext cx="2294075" cy="2294075"/>
              </a:xfrm>
              <a:prstGeom prst="rect">
                <a:avLst/>
              </a:prstGeom>
            </p:spPr>
          </p:pic>
          <p:sp>
            <p:nvSpPr>
              <p:cNvPr id="43" name="TextBox 8">
                <a:extLst>
                  <a:ext uri="{FF2B5EF4-FFF2-40B4-BE49-F238E27FC236}">
                    <a16:creationId xmlns:a16="http://schemas.microsoft.com/office/drawing/2014/main" id="{32994EFE-E7C8-4E85-BFB7-4FDA6C5D5E38}"/>
                  </a:ext>
                </a:extLst>
              </p:cNvPr>
              <p:cNvSpPr txBox="1"/>
              <p:nvPr/>
            </p:nvSpPr>
            <p:spPr>
              <a:xfrm>
                <a:off x="8853106" y="1537438"/>
                <a:ext cx="409201" cy="624964"/>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2F2F2F"/>
                    </a:solidFill>
                    <a:effectLst/>
                    <a:uLnTx/>
                    <a:uFillTx/>
                    <a:latin typeface="Segoe UI"/>
                    <a:ea typeface="+mn-ea"/>
                    <a:cs typeface="+mn-cs"/>
                  </a:rPr>
                  <a:t>N</a:t>
                </a:r>
              </a:p>
            </p:txBody>
          </p:sp>
        </p:grpSp>
        <p:sp>
          <p:nvSpPr>
            <p:cNvPr id="40" name="key">
              <a:extLst>
                <a:ext uri="{FF2B5EF4-FFF2-40B4-BE49-F238E27FC236}">
                  <a16:creationId xmlns:a16="http://schemas.microsoft.com/office/drawing/2014/main" id="{3822706F-68AA-4D87-AE38-2BFB0ED3E4F5}"/>
                </a:ext>
              </a:extLst>
            </p:cNvPr>
            <p:cNvSpPr>
              <a:spLocks noChangeAspect="1" noEditPoints="1"/>
            </p:cNvSpPr>
            <p:nvPr/>
          </p:nvSpPr>
          <p:spPr bwMode="auto">
            <a:xfrm rot="2700000">
              <a:off x="9002415" y="3421699"/>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chemeClr val="bg1"/>
            </a:solidFill>
            <a:ln w="6350" cap="sq">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sp>
        <p:nvSpPr>
          <p:cNvPr id="19" name="TextBox 18">
            <a:extLst>
              <a:ext uri="{FF2B5EF4-FFF2-40B4-BE49-F238E27FC236}">
                <a16:creationId xmlns:a16="http://schemas.microsoft.com/office/drawing/2014/main" id="{AE074492-E24D-C647-1CCE-0293DF2DBB1B}"/>
              </a:ext>
            </a:extLst>
          </p:cNvPr>
          <p:cNvSpPr txBox="1"/>
          <p:nvPr/>
        </p:nvSpPr>
        <p:spPr>
          <a:xfrm>
            <a:off x="648173" y="575695"/>
            <a:ext cx="2355269" cy="646331"/>
          </a:xfrm>
          <a:prstGeom prst="rect">
            <a:avLst/>
          </a:prstGeom>
          <a:noFill/>
        </p:spPr>
        <p:txBody>
          <a:bodyPr wrap="square">
            <a:spAutoFit/>
          </a:bodyPr>
          <a:lstStyle/>
          <a:p>
            <a:r>
              <a:rPr lang="en-US" sz="1800" i="1">
                <a:solidFill>
                  <a:schemeClr val="tx1">
                    <a:lumMod val="65000"/>
                  </a:schemeClr>
                </a:solidFill>
                <a:latin typeface="Segoe UI Semibold" panose="020B0702040204020203" pitchFamily="34" charset="0"/>
                <a:cs typeface="Segoe UI Semibold" panose="020B0702040204020203" pitchFamily="34" charset="0"/>
              </a:rPr>
              <a:t>Adoption Framework </a:t>
            </a:r>
            <a:br>
              <a:rPr lang="en-US" sz="1800" i="1">
                <a:solidFill>
                  <a:prstClr val="white"/>
                </a:solidFill>
                <a:latin typeface="Segoe UI Semibold" panose="020B0702040204020203" pitchFamily="34" charset="0"/>
                <a:cs typeface="Segoe UI Semibold" panose="020B0702040204020203" pitchFamily="34" charset="0"/>
              </a:rPr>
            </a:br>
            <a:endParaRPr lang="en-US"/>
          </a:p>
        </p:txBody>
      </p:sp>
      <p:pic>
        <p:nvPicPr>
          <p:cNvPr id="20" name="Picture 19">
            <a:extLst>
              <a:ext uri="{FF2B5EF4-FFF2-40B4-BE49-F238E27FC236}">
                <a16:creationId xmlns:a16="http://schemas.microsoft.com/office/drawing/2014/main" id="{6B8E2531-D9E1-3F50-5635-951C9F857136}"/>
              </a:ext>
            </a:extLst>
          </p:cNvPr>
          <p:cNvPicPr>
            <a:picLocks noChangeAspect="1"/>
          </p:cNvPicPr>
          <p:nvPr/>
        </p:nvPicPr>
        <p:blipFill rotWithShape="1">
          <a:blip r:embed="rId6"/>
          <a:srcRect r="85904"/>
          <a:stretch/>
        </p:blipFill>
        <p:spPr>
          <a:xfrm>
            <a:off x="310768" y="259027"/>
            <a:ext cx="380814" cy="344174"/>
          </a:xfrm>
          <a:prstGeom prst="rect">
            <a:avLst/>
          </a:prstGeom>
        </p:spPr>
      </p:pic>
      <p:pic>
        <p:nvPicPr>
          <p:cNvPr id="27" name="Picture 26">
            <a:extLst>
              <a:ext uri="{FF2B5EF4-FFF2-40B4-BE49-F238E27FC236}">
                <a16:creationId xmlns:a16="http://schemas.microsoft.com/office/drawing/2014/main" id="{D0B17571-2A67-84B7-4852-851A32AC6D89}"/>
              </a:ext>
            </a:extLst>
          </p:cNvPr>
          <p:cNvPicPr>
            <a:picLocks noChangeAspect="1"/>
          </p:cNvPicPr>
          <p:nvPr/>
        </p:nvPicPr>
        <p:blipFill rotWithShape="1">
          <a:blip r:embed="rId6">
            <a:lum bright="100000"/>
          </a:blip>
          <a:srcRect l="14911"/>
          <a:stretch/>
        </p:blipFill>
        <p:spPr bwMode="black">
          <a:xfrm>
            <a:off x="691581" y="253317"/>
            <a:ext cx="2355269" cy="352642"/>
          </a:xfrm>
          <a:prstGeom prst="rect">
            <a:avLst/>
          </a:prstGeom>
        </p:spPr>
      </p:pic>
    </p:spTree>
    <p:extLst>
      <p:ext uri="{BB962C8B-B14F-4D97-AF65-F5344CB8AC3E}">
        <p14:creationId xmlns:p14="http://schemas.microsoft.com/office/powerpoint/2010/main" val="39446482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par>
                                <p:cTn id="8" presetID="10" presetClass="entr" presetSubtype="0" fill="hold" nodeType="withEffect">
                                  <p:stCondLst>
                                    <p:cond delay="0"/>
                                  </p:stCondLst>
                                  <p:iterate>
                                    <p:tmPct val="10000"/>
                                  </p:iterate>
                                  <p:childTnLst>
                                    <p:set>
                                      <p:cBhvr>
                                        <p:cTn id="9" dur="1" fill="hold">
                                          <p:stCondLst>
                                            <p:cond delay="0"/>
                                          </p:stCondLst>
                                        </p:cTn>
                                        <p:tgtEl>
                                          <p:spTgt spid="5"/>
                                        </p:tgtEl>
                                        <p:attrNameLst>
                                          <p:attrName>style.visibility</p:attrName>
                                        </p:attrNameLst>
                                      </p:cBhvr>
                                      <p:to>
                                        <p:strVal val="visible"/>
                                      </p:to>
                                    </p:set>
                                    <p:animEffect transition="in" filter="fade">
                                      <p:cBhvr>
                                        <p:cTn id="10" dur="7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8030FA-2AA7-B85C-BFB7-6D9F5F8DFCDB}"/>
              </a:ext>
            </a:extLst>
          </p:cNvPr>
          <p:cNvSpPr>
            <a:spLocks noGrp="1"/>
          </p:cNvSpPr>
          <p:nvPr>
            <p:ph type="title"/>
          </p:nvPr>
        </p:nvSpPr>
        <p:spPr>
          <a:xfrm>
            <a:off x="588263" y="457200"/>
            <a:ext cx="11018520" cy="861774"/>
          </a:xfrm>
        </p:spPr>
        <p:txBody>
          <a:bodyPr/>
          <a:lstStyle/>
          <a:p>
            <a:r>
              <a:rPr lang="en-US"/>
              <a:t>Improving Resiliency</a:t>
            </a:r>
            <a:br>
              <a:rPr lang="en-US" sz="2000" i="1"/>
            </a:br>
            <a:r>
              <a:rPr lang="en-US" sz="2000" i="1"/>
              <a:t>Enable business mission while continuously increasing security assurances</a:t>
            </a:r>
            <a:endParaRPr lang="en-US" i="1"/>
          </a:p>
        </p:txBody>
      </p:sp>
      <p:cxnSp>
        <p:nvCxnSpPr>
          <p:cNvPr id="4" name="Straight Arrow Connector 3">
            <a:extLst>
              <a:ext uri="{FF2B5EF4-FFF2-40B4-BE49-F238E27FC236}">
                <a16:creationId xmlns:a16="http://schemas.microsoft.com/office/drawing/2014/main" id="{4FFA6201-FE71-417F-3E90-AE375E15D337}"/>
              </a:ext>
            </a:extLst>
          </p:cNvPr>
          <p:cNvCxnSpPr>
            <a:cxnSpLocks/>
          </p:cNvCxnSpPr>
          <p:nvPr/>
        </p:nvCxnSpPr>
        <p:spPr>
          <a:xfrm>
            <a:off x="974476" y="3638145"/>
            <a:ext cx="3997655" cy="0"/>
          </a:xfrm>
          <a:prstGeom prst="straightConnector1">
            <a:avLst/>
          </a:prstGeom>
          <a:ln w="5715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5" name="Straight Arrow Connector 4">
            <a:extLst>
              <a:ext uri="{FF2B5EF4-FFF2-40B4-BE49-F238E27FC236}">
                <a16:creationId xmlns:a16="http://schemas.microsoft.com/office/drawing/2014/main" id="{EF4B7A8E-D28F-EEF3-6837-F1C9BAE8BA0E}"/>
              </a:ext>
            </a:extLst>
          </p:cNvPr>
          <p:cNvCxnSpPr>
            <a:cxnSpLocks/>
          </p:cNvCxnSpPr>
          <p:nvPr/>
        </p:nvCxnSpPr>
        <p:spPr>
          <a:xfrm>
            <a:off x="7243628" y="3642685"/>
            <a:ext cx="3997655" cy="0"/>
          </a:xfrm>
          <a:prstGeom prst="straightConnector1">
            <a:avLst/>
          </a:prstGeom>
          <a:ln w="5715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6" name="Explosion: 14 Points 5">
            <a:extLst>
              <a:ext uri="{FF2B5EF4-FFF2-40B4-BE49-F238E27FC236}">
                <a16:creationId xmlns:a16="http://schemas.microsoft.com/office/drawing/2014/main" id="{14833728-CEBA-F557-4C94-0E8469BE194A}"/>
              </a:ext>
            </a:extLst>
          </p:cNvPr>
          <p:cNvSpPr/>
          <p:nvPr/>
        </p:nvSpPr>
        <p:spPr bwMode="auto">
          <a:xfrm rot="1800000">
            <a:off x="5443814" y="2887494"/>
            <a:ext cx="1501300" cy="1501300"/>
          </a:xfrm>
          <a:prstGeom prst="irregularSeal2">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34" name="Group 33">
            <a:extLst>
              <a:ext uri="{FF2B5EF4-FFF2-40B4-BE49-F238E27FC236}">
                <a16:creationId xmlns:a16="http://schemas.microsoft.com/office/drawing/2014/main" id="{A4E184D1-500F-D0AC-2E8D-C55086BDFEAE}"/>
              </a:ext>
            </a:extLst>
          </p:cNvPr>
          <p:cNvGrpSpPr/>
          <p:nvPr/>
        </p:nvGrpSpPr>
        <p:grpSpPr>
          <a:xfrm>
            <a:off x="1182583" y="4848361"/>
            <a:ext cx="9730281" cy="808424"/>
            <a:chOff x="1141962" y="4611006"/>
            <a:chExt cx="9730281" cy="808424"/>
          </a:xfrm>
        </p:grpSpPr>
        <p:sp>
          <p:nvSpPr>
            <p:cNvPr id="7" name="TextBox 6">
              <a:extLst>
                <a:ext uri="{FF2B5EF4-FFF2-40B4-BE49-F238E27FC236}">
                  <a16:creationId xmlns:a16="http://schemas.microsoft.com/office/drawing/2014/main" id="{D7FC1AB4-A736-A46E-3EF9-13D397CB5DA9}"/>
                </a:ext>
              </a:extLst>
            </p:cNvPr>
            <p:cNvSpPr txBox="1"/>
            <p:nvPr/>
          </p:nvSpPr>
          <p:spPr>
            <a:xfrm>
              <a:off x="1141962" y="4808382"/>
              <a:ext cx="1082027"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lumMod val="65000"/>
                      <a:lumOff val="35000"/>
                    </a:srgbClr>
                  </a:solidFill>
                  <a:effectLst/>
                  <a:uLnTx/>
                  <a:uFillTx/>
                  <a:latin typeface="Segoe UI Semibold"/>
                  <a:ea typeface="+mn-ea"/>
                  <a:cs typeface="+mn-cs"/>
                </a:rPr>
                <a:t>IDENTIFY</a:t>
              </a:r>
            </a:p>
          </p:txBody>
        </p:sp>
        <p:sp>
          <p:nvSpPr>
            <p:cNvPr id="8" name="TextBox 7">
              <a:extLst>
                <a:ext uri="{FF2B5EF4-FFF2-40B4-BE49-F238E27FC236}">
                  <a16:creationId xmlns:a16="http://schemas.microsoft.com/office/drawing/2014/main" id="{F8FC9D4F-03FA-3621-5344-E6FE29A7358F}"/>
                </a:ext>
              </a:extLst>
            </p:cNvPr>
            <p:cNvSpPr txBox="1"/>
            <p:nvPr/>
          </p:nvSpPr>
          <p:spPr>
            <a:xfrm>
              <a:off x="3331549" y="4808382"/>
              <a:ext cx="1065292"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lumMod val="65000"/>
                      <a:lumOff val="35000"/>
                    </a:srgbClr>
                  </a:solidFill>
                  <a:effectLst/>
                  <a:uLnTx/>
                  <a:uFillTx/>
                  <a:latin typeface="Segoe UI Semibold"/>
                  <a:ea typeface="+mn-ea"/>
                  <a:cs typeface="+mn-cs"/>
                </a:rPr>
                <a:t>PROTECT</a:t>
              </a:r>
            </a:p>
          </p:txBody>
        </p:sp>
        <p:sp>
          <p:nvSpPr>
            <p:cNvPr id="9" name="TextBox 8">
              <a:extLst>
                <a:ext uri="{FF2B5EF4-FFF2-40B4-BE49-F238E27FC236}">
                  <a16:creationId xmlns:a16="http://schemas.microsoft.com/office/drawing/2014/main" id="{4247D816-15CC-61A7-D8C5-E9CDDCB54576}"/>
                </a:ext>
              </a:extLst>
            </p:cNvPr>
            <p:cNvSpPr txBox="1"/>
            <p:nvPr/>
          </p:nvSpPr>
          <p:spPr>
            <a:xfrm>
              <a:off x="5504401" y="4808382"/>
              <a:ext cx="892552"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lumMod val="65000"/>
                      <a:lumOff val="35000"/>
                    </a:srgbClr>
                  </a:solidFill>
                  <a:effectLst/>
                  <a:uLnTx/>
                  <a:uFillTx/>
                  <a:latin typeface="Segoe UI Semibold"/>
                  <a:ea typeface="+mn-ea"/>
                  <a:cs typeface="+mn-cs"/>
                </a:rPr>
                <a:t>DETECT</a:t>
              </a:r>
            </a:p>
          </p:txBody>
        </p:sp>
        <p:sp>
          <p:nvSpPr>
            <p:cNvPr id="10" name="TextBox 9">
              <a:extLst>
                <a:ext uri="{FF2B5EF4-FFF2-40B4-BE49-F238E27FC236}">
                  <a16:creationId xmlns:a16="http://schemas.microsoft.com/office/drawing/2014/main" id="{986F81A5-E319-F215-DAC5-13DC2A80B156}"/>
                </a:ext>
              </a:extLst>
            </p:cNvPr>
            <p:cNvSpPr txBox="1"/>
            <p:nvPr/>
          </p:nvSpPr>
          <p:spPr>
            <a:xfrm>
              <a:off x="7504513" y="4808382"/>
              <a:ext cx="1158972"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lumMod val="65000"/>
                      <a:lumOff val="35000"/>
                    </a:srgbClr>
                  </a:solidFill>
                  <a:effectLst/>
                  <a:uLnTx/>
                  <a:uFillTx/>
                  <a:latin typeface="Segoe UI Semibold"/>
                  <a:ea typeface="+mn-ea"/>
                  <a:cs typeface="+mn-cs"/>
                </a:rPr>
                <a:t>RESPOND</a:t>
              </a:r>
            </a:p>
          </p:txBody>
        </p:sp>
        <p:sp>
          <p:nvSpPr>
            <p:cNvPr id="11" name="TextBox 10">
              <a:extLst>
                <a:ext uri="{FF2B5EF4-FFF2-40B4-BE49-F238E27FC236}">
                  <a16:creationId xmlns:a16="http://schemas.microsoft.com/office/drawing/2014/main" id="{E651D09F-7949-57E8-3518-B0503F5952E8}"/>
                </a:ext>
              </a:extLst>
            </p:cNvPr>
            <p:cNvSpPr txBox="1"/>
            <p:nvPr/>
          </p:nvSpPr>
          <p:spPr>
            <a:xfrm>
              <a:off x="9771044" y="4808382"/>
              <a:ext cx="1101199"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lumMod val="65000"/>
                      <a:lumOff val="35000"/>
                    </a:srgbClr>
                  </a:solidFill>
                  <a:effectLst/>
                  <a:uLnTx/>
                  <a:uFillTx/>
                  <a:latin typeface="Segoe UI Semibold"/>
                  <a:ea typeface="+mn-ea"/>
                  <a:cs typeface="+mn-cs"/>
                </a:rPr>
                <a:t>RECOVER</a:t>
              </a:r>
            </a:p>
          </p:txBody>
        </p:sp>
        <p:grpSp>
          <p:nvGrpSpPr>
            <p:cNvPr id="28" name="Group 27">
              <a:extLst>
                <a:ext uri="{FF2B5EF4-FFF2-40B4-BE49-F238E27FC236}">
                  <a16:creationId xmlns:a16="http://schemas.microsoft.com/office/drawing/2014/main" id="{E2F04315-5E8E-E536-83E8-ACF102821045}"/>
                </a:ext>
              </a:extLst>
            </p:cNvPr>
            <p:cNvGrpSpPr/>
            <p:nvPr/>
          </p:nvGrpSpPr>
          <p:grpSpPr>
            <a:xfrm>
              <a:off x="1807343" y="4611006"/>
              <a:ext cx="8414115" cy="654536"/>
              <a:chOff x="2196816" y="1694655"/>
              <a:chExt cx="7568146" cy="654536"/>
            </a:xfrm>
          </p:grpSpPr>
          <p:cxnSp>
            <p:nvCxnSpPr>
              <p:cNvPr id="18" name="Connector: Elbow 17">
                <a:extLst>
                  <a:ext uri="{FF2B5EF4-FFF2-40B4-BE49-F238E27FC236}">
                    <a16:creationId xmlns:a16="http://schemas.microsoft.com/office/drawing/2014/main" id="{CA2E8E10-65AD-CDC3-C918-8A42EA43F163}"/>
                  </a:ext>
                </a:extLst>
              </p:cNvPr>
              <p:cNvCxnSpPr>
                <a:cxnSpLocks/>
              </p:cNvCxnSpPr>
              <p:nvPr/>
            </p:nvCxnSpPr>
            <p:spPr>
              <a:xfrm rot="10800000">
                <a:off x="2196816" y="1694656"/>
                <a:ext cx="7461452" cy="654535"/>
              </a:xfrm>
              <a:prstGeom prst="bentConnector3">
                <a:avLst>
                  <a:gd name="adj1" fmla="val 110834"/>
                </a:avLst>
              </a:prstGeom>
              <a:ln w="38100">
                <a:solidFill>
                  <a:schemeClr val="tx1">
                    <a:lumMod val="65000"/>
                    <a:lumOff val="35000"/>
                  </a:schemeClr>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C41C5D69-4771-DFE4-A8FC-9182B91411E0}"/>
                  </a:ext>
                </a:extLst>
              </p:cNvPr>
              <p:cNvCxnSpPr>
                <a:cxnSpLocks/>
              </p:cNvCxnSpPr>
              <p:nvPr/>
            </p:nvCxnSpPr>
            <p:spPr>
              <a:xfrm>
                <a:off x="2303510" y="1694655"/>
                <a:ext cx="7461452" cy="654535"/>
              </a:xfrm>
              <a:prstGeom prst="bentConnector3">
                <a:avLst>
                  <a:gd name="adj1" fmla="val 110365"/>
                </a:avLst>
              </a:prstGeom>
              <a:ln w="38100">
                <a:solidFill>
                  <a:schemeClr val="tx1">
                    <a:lumMod val="65000"/>
                    <a:lumOff val="35000"/>
                  </a:schemeClr>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sp>
          <p:nvSpPr>
            <p:cNvPr id="12" name="TextBox 11">
              <a:extLst>
                <a:ext uri="{FF2B5EF4-FFF2-40B4-BE49-F238E27FC236}">
                  <a16:creationId xmlns:a16="http://schemas.microsoft.com/office/drawing/2014/main" id="{6B0819B0-D055-D4F6-6F64-91ED7D7653E7}"/>
                </a:ext>
              </a:extLst>
            </p:cNvPr>
            <p:cNvSpPr txBox="1"/>
            <p:nvPr/>
          </p:nvSpPr>
          <p:spPr>
            <a:xfrm>
              <a:off x="2117754" y="5111653"/>
              <a:ext cx="1213794" cy="307777"/>
            </a:xfrm>
            <a:prstGeom prst="rect">
              <a:avLst/>
            </a:prstGeom>
            <a:solidFill>
              <a:schemeClr val="bg1"/>
            </a:solidFill>
          </p:spPr>
          <p:txBody>
            <a:bodyPr wrap="none" lIns="91440" tIns="0" rIns="9144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srgbClr val="000000">
                      <a:lumMod val="65000"/>
                      <a:lumOff val="35000"/>
                    </a:srgbClr>
                  </a:solidFill>
                  <a:effectLst/>
                  <a:uLnTx/>
                  <a:uFillTx/>
                  <a:latin typeface="Segoe UI Semibold"/>
                  <a:ea typeface="+mn-ea"/>
                  <a:cs typeface="+mn-cs"/>
                </a:rPr>
                <a:t>GOVERN</a:t>
              </a:r>
            </a:p>
          </p:txBody>
        </p:sp>
      </p:grpSp>
      <p:sp>
        <p:nvSpPr>
          <p:cNvPr id="35" name="TextBox 34">
            <a:extLst>
              <a:ext uri="{FF2B5EF4-FFF2-40B4-BE49-F238E27FC236}">
                <a16:creationId xmlns:a16="http://schemas.microsoft.com/office/drawing/2014/main" id="{752E63CF-3618-87C8-9A84-F5DA4A0BE097}"/>
              </a:ext>
            </a:extLst>
          </p:cNvPr>
          <p:cNvSpPr txBox="1"/>
          <p:nvPr/>
        </p:nvSpPr>
        <p:spPr>
          <a:xfrm>
            <a:off x="1010113" y="2713089"/>
            <a:ext cx="2800575" cy="58477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egoe UI Semibold"/>
                <a:ea typeface="+mn-ea"/>
                <a:cs typeface="+mn-cs"/>
              </a:rPr>
              <a:t>‘Left of Bang’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0000"/>
                </a:solidFill>
                <a:effectLst/>
                <a:uLnTx/>
                <a:uFillTx/>
                <a:latin typeface="Segoe UI Semibold"/>
                <a:ea typeface="+mn-ea"/>
                <a:cs typeface="+mn-cs"/>
              </a:rPr>
              <a:t>Prevent or lessen impact of attacks</a:t>
            </a:r>
          </a:p>
        </p:txBody>
      </p:sp>
      <p:sp>
        <p:nvSpPr>
          <p:cNvPr id="36" name="TextBox 35">
            <a:extLst>
              <a:ext uri="{FF2B5EF4-FFF2-40B4-BE49-F238E27FC236}">
                <a16:creationId xmlns:a16="http://schemas.microsoft.com/office/drawing/2014/main" id="{B8AD56DB-BCA3-428E-47C1-1ABB92FED9D3}"/>
              </a:ext>
            </a:extLst>
          </p:cNvPr>
          <p:cNvSpPr txBox="1"/>
          <p:nvPr/>
        </p:nvSpPr>
        <p:spPr>
          <a:xfrm>
            <a:off x="8062849" y="2731640"/>
            <a:ext cx="3178434" cy="58477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egoe UI Semibold"/>
                <a:ea typeface="+mn-ea"/>
                <a:cs typeface="+mn-cs"/>
              </a:rPr>
              <a:t>‘Right of Bang’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0000"/>
                </a:solidFill>
                <a:effectLst/>
                <a:uLnTx/>
                <a:uFillTx/>
                <a:latin typeface="Segoe UI Semibold"/>
                <a:ea typeface="+mn-ea"/>
                <a:cs typeface="+mn-cs"/>
              </a:rPr>
              <a:t>Rapidly and effectively manage attacks</a:t>
            </a:r>
          </a:p>
        </p:txBody>
      </p:sp>
      <p:sp>
        <p:nvSpPr>
          <p:cNvPr id="3" name="TextBox 2">
            <a:extLst>
              <a:ext uri="{FF2B5EF4-FFF2-40B4-BE49-F238E27FC236}">
                <a16:creationId xmlns:a16="http://schemas.microsoft.com/office/drawing/2014/main" id="{249FEF48-9D16-E89A-DA43-25289BFD6506}"/>
              </a:ext>
            </a:extLst>
          </p:cNvPr>
          <p:cNvSpPr txBox="1"/>
          <p:nvPr/>
        </p:nvSpPr>
        <p:spPr>
          <a:xfrm>
            <a:off x="8485168" y="5878286"/>
            <a:ext cx="2612189" cy="215444"/>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hlinkClick r:id="rId3"/>
              </a:rPr>
              <a:t>NIST Cybersecurity Framework v2</a:t>
            </a:r>
            <a:endParaRPr kumimoji="0" lang="en-US" sz="1400" b="0" i="1"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endParaRPr>
          </a:p>
        </p:txBody>
      </p:sp>
      <p:sp>
        <p:nvSpPr>
          <p:cNvPr id="13" name="Speech Bubble: Rectangle 12">
            <a:extLst>
              <a:ext uri="{FF2B5EF4-FFF2-40B4-BE49-F238E27FC236}">
                <a16:creationId xmlns:a16="http://schemas.microsoft.com/office/drawing/2014/main" id="{BA878F68-7075-8991-EDC1-9788AB9C579A}"/>
              </a:ext>
            </a:extLst>
          </p:cNvPr>
          <p:cNvSpPr/>
          <p:nvPr/>
        </p:nvSpPr>
        <p:spPr bwMode="auto">
          <a:xfrm>
            <a:off x="492922" y="5986008"/>
            <a:ext cx="4272118" cy="591988"/>
          </a:xfrm>
          <a:prstGeom prst="wedgeRectCallout">
            <a:avLst>
              <a:gd name="adj1" fmla="val -21736"/>
              <a:gd name="adj2" fmla="val -84680"/>
            </a:avLst>
          </a:prstGeom>
          <a:solidFill>
            <a:srgbClr val="C3E5FF"/>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91440" rIns="89654" bIns="89654"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0" i="1" u="none" strike="noStrike" kern="1200" cap="none" spc="0" normalizeH="0" baseline="0" noProof="0">
                <a:ln>
                  <a:noFill/>
                </a:ln>
                <a:solidFill>
                  <a:srgbClr val="000000">
                    <a:lumMod val="65000"/>
                    <a:lumOff val="35000"/>
                  </a:srgbClr>
                </a:solidFill>
                <a:effectLst/>
                <a:uLnTx/>
                <a:uFillTx/>
                <a:latin typeface="Segoe UI Semibold"/>
                <a:ea typeface="+mn-ea"/>
                <a:cs typeface="Segoe UI Semilight" panose="020B0402040204020203" pitchFamily="34" charset="0"/>
              </a:rPr>
              <a:t>The job will never be ‘done’ or ‘perfect’, but it’s important to keep doing (like cleaning a house)</a:t>
            </a:r>
          </a:p>
        </p:txBody>
      </p:sp>
    </p:spTree>
    <p:extLst>
      <p:ext uri="{BB962C8B-B14F-4D97-AF65-F5344CB8AC3E}">
        <p14:creationId xmlns:p14="http://schemas.microsoft.com/office/powerpoint/2010/main" val="381709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left)">
                                      <p:cBhvr>
                                        <p:cTn id="14" dur="500"/>
                                        <p:tgtEl>
                                          <p:spTgt spid="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left)">
                                      <p:cBhvr>
                                        <p:cTn id="17" dur="500"/>
                                        <p:tgtEl>
                                          <p:spTgt spid="3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wipe(left)">
                                      <p:cBhvr>
                                        <p:cTn id="24" dur="500"/>
                                        <p:tgtEl>
                                          <p:spTgt spid="36"/>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par>
                                <p:cTn id="32" presetID="10" presetClass="entr" presetSubtype="0" fill="hold" grpId="0" nodeType="withEffect">
                                  <p:stCondLst>
                                    <p:cond delay="50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500"/>
                                        <p:tgtEl>
                                          <p:spTgt spid="3"/>
                                        </p:tgtEl>
                                      </p:cBhvr>
                                    </p:animEffect>
                                  </p:childTnLst>
                                </p:cTn>
                              </p:par>
                            </p:childTnLst>
                          </p:cTn>
                        </p:par>
                        <p:par>
                          <p:cTn id="35" fill="hold">
                            <p:stCondLst>
                              <p:cond delay="1000"/>
                            </p:stCondLst>
                            <p:childTnLst>
                              <p:par>
                                <p:cTn id="36" presetID="10" presetClass="entr" presetSubtype="0" fill="hold" grpId="0"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5" grpId="0"/>
      <p:bldP spid="36" grpId="0"/>
      <p:bldP spid="3" grpId="0"/>
      <p:bldP spid="1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Rounded Corners 24">
            <a:extLst>
              <a:ext uri="{FF2B5EF4-FFF2-40B4-BE49-F238E27FC236}">
                <a16:creationId xmlns:a16="http://schemas.microsoft.com/office/drawing/2014/main" id="{C42FF3E0-3EEC-84F5-AD9D-EEAE30BF1B63}"/>
              </a:ext>
            </a:extLst>
          </p:cNvPr>
          <p:cNvSpPr/>
          <p:nvPr/>
        </p:nvSpPr>
        <p:spPr bwMode="auto">
          <a:xfrm rot="10800000" flipH="1">
            <a:off x="264160" y="1301348"/>
            <a:ext cx="11663680" cy="5457591"/>
          </a:xfrm>
          <a:prstGeom prst="roundRect">
            <a:avLst>
              <a:gd name="adj" fmla="val 4744"/>
            </a:avLst>
          </a:prstGeom>
          <a:solidFill>
            <a:srgbClr val="FFFFFF">
              <a:lumMod val="95000"/>
            </a:srgbClr>
          </a:solidFill>
          <a:ln w="9525" cap="flat" cmpd="sng" algn="ctr">
            <a:noFill/>
            <a:prstDash val="solid"/>
            <a:headEnd type="none" w="med" len="med"/>
            <a:tailEnd type="none" w="med" len="med"/>
          </a:ln>
          <a:effectLst>
            <a:outerShdw blurRad="190500" dist="38100" dir="2700000" sx="101000" sy="101000" algn="ctr" rotWithShape="0">
              <a:schemeClr val="tx1">
                <a:alpha val="25000"/>
              </a:schemeClr>
            </a:outerShdw>
          </a:effectLst>
        </p:spPr>
        <p:txBody>
          <a:bodyPr rot="0" spcFirstLastPara="0" vertOverflow="overflow" horzOverflow="overflow" vert="horz" wrap="square" lIns="182880" tIns="3600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0" cap="none" spc="0" normalizeH="0" baseline="0" noProof="0">
              <a:ln>
                <a:noFill/>
              </a:ln>
              <a:solidFill>
                <a:srgbClr val="D59ED7"/>
              </a:solidFill>
              <a:effectLst/>
              <a:uLnTx/>
              <a:uFillTx/>
              <a:latin typeface="Segoe UI"/>
              <a:ea typeface="+mn-ea"/>
              <a:cs typeface="Segoe UI" pitchFamily="34" charset="0"/>
            </a:endParaRPr>
          </a:p>
        </p:txBody>
      </p:sp>
      <p:sp>
        <p:nvSpPr>
          <p:cNvPr id="26" name="Left Bracket 25">
            <a:extLst>
              <a:ext uri="{FF2B5EF4-FFF2-40B4-BE49-F238E27FC236}">
                <a16:creationId xmlns:a16="http://schemas.microsoft.com/office/drawing/2014/main" id="{BF6D2F78-B017-99B0-61F4-E995294CFD2F}"/>
              </a:ext>
            </a:extLst>
          </p:cNvPr>
          <p:cNvSpPr/>
          <p:nvPr/>
        </p:nvSpPr>
        <p:spPr>
          <a:xfrm rot="5400000">
            <a:off x="5984512" y="-3518386"/>
            <a:ext cx="436731" cy="11124804"/>
          </a:xfrm>
          <a:prstGeom prst="leftBracket">
            <a:avLst>
              <a:gd name="adj" fmla="val 0"/>
            </a:avLst>
          </a:prstGeom>
          <a:ln w="3810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 name="Rectangle 26">
            <a:extLst>
              <a:ext uri="{FF2B5EF4-FFF2-40B4-BE49-F238E27FC236}">
                <a16:creationId xmlns:a16="http://schemas.microsoft.com/office/drawing/2014/main" id="{1EFFBC08-06C1-398E-7651-E6B27B9242CA}"/>
              </a:ext>
            </a:extLst>
          </p:cNvPr>
          <p:cNvSpPr/>
          <p:nvPr/>
        </p:nvSpPr>
        <p:spPr bwMode="auto">
          <a:xfrm>
            <a:off x="5034902" y="1672663"/>
            <a:ext cx="2297784" cy="292685"/>
          </a:xfrm>
          <a:prstGeom prst="rect">
            <a:avLst/>
          </a:prstGeom>
          <a:solidFill>
            <a:srgbClr val="F2F2F2"/>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t>Zero Trust Architecture</a:t>
            </a:r>
          </a:p>
        </p:txBody>
      </p:sp>
      <p:sp>
        <p:nvSpPr>
          <p:cNvPr id="29" name="Rectangle 28">
            <a:extLst>
              <a:ext uri="{FF2B5EF4-FFF2-40B4-BE49-F238E27FC236}">
                <a16:creationId xmlns:a16="http://schemas.microsoft.com/office/drawing/2014/main" id="{D523A84C-BFB1-46AA-F5B2-D7A5955B5495}"/>
              </a:ext>
            </a:extLst>
          </p:cNvPr>
          <p:cNvSpPr/>
          <p:nvPr/>
        </p:nvSpPr>
        <p:spPr bwMode="auto">
          <a:xfrm>
            <a:off x="3531255" y="1347611"/>
            <a:ext cx="5296460" cy="318307"/>
          </a:xfrm>
          <a:prstGeom prst="rect">
            <a:avLst/>
          </a:prstGeom>
          <a:no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79308" rIns="179308" bIns="182880"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6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Security Strategy and Program</a:t>
            </a:r>
          </a:p>
        </p:txBody>
      </p:sp>
      <p:grpSp>
        <p:nvGrpSpPr>
          <p:cNvPr id="65" name="Group 64">
            <a:extLst>
              <a:ext uri="{FF2B5EF4-FFF2-40B4-BE49-F238E27FC236}">
                <a16:creationId xmlns:a16="http://schemas.microsoft.com/office/drawing/2014/main" id="{66CFF1D1-ED15-2EB3-081C-90EAF7975595}"/>
              </a:ext>
            </a:extLst>
          </p:cNvPr>
          <p:cNvGrpSpPr/>
          <p:nvPr/>
        </p:nvGrpSpPr>
        <p:grpSpPr>
          <a:xfrm>
            <a:off x="759891" y="2027598"/>
            <a:ext cx="10916680" cy="2068296"/>
            <a:chOff x="786973" y="2027598"/>
            <a:chExt cx="10916680" cy="2068296"/>
          </a:xfrm>
        </p:grpSpPr>
        <p:grpSp>
          <p:nvGrpSpPr>
            <p:cNvPr id="64" name="Group 63">
              <a:extLst>
                <a:ext uri="{FF2B5EF4-FFF2-40B4-BE49-F238E27FC236}">
                  <a16:creationId xmlns:a16="http://schemas.microsoft.com/office/drawing/2014/main" id="{283B811B-ED40-443A-74D6-F85479DE1746}"/>
                </a:ext>
              </a:extLst>
            </p:cNvPr>
            <p:cNvGrpSpPr/>
            <p:nvPr/>
          </p:nvGrpSpPr>
          <p:grpSpPr>
            <a:xfrm>
              <a:off x="786973" y="2027598"/>
              <a:ext cx="10916680" cy="2068296"/>
              <a:chOff x="361345" y="2027598"/>
              <a:chExt cx="11342308" cy="2068296"/>
            </a:xfrm>
          </p:grpSpPr>
          <p:sp>
            <p:nvSpPr>
              <p:cNvPr id="62" name="Freeform: Shape 61">
                <a:extLst>
                  <a:ext uri="{FF2B5EF4-FFF2-40B4-BE49-F238E27FC236}">
                    <a16:creationId xmlns:a16="http://schemas.microsoft.com/office/drawing/2014/main" id="{6CCC51F5-A065-1C50-118B-CF73E4C3480D}"/>
                  </a:ext>
                </a:extLst>
              </p:cNvPr>
              <p:cNvSpPr/>
              <p:nvPr/>
            </p:nvSpPr>
            <p:spPr bwMode="auto">
              <a:xfrm>
                <a:off x="5513724" y="2027600"/>
                <a:ext cx="6189929" cy="2068294"/>
              </a:xfrm>
              <a:custGeom>
                <a:avLst/>
                <a:gdLst>
                  <a:gd name="connsiteX0" fmla="*/ 515620 w 6189929"/>
                  <a:gd name="connsiteY0" fmla="*/ 0 h 2068294"/>
                  <a:gd name="connsiteX1" fmla="*/ 559257 w 6189929"/>
                  <a:gd name="connsiteY1" fmla="*/ 4399 h 2068294"/>
                  <a:gd name="connsiteX2" fmla="*/ 6189929 w 6189929"/>
                  <a:gd name="connsiteY2" fmla="*/ 4399 h 2068294"/>
                  <a:gd name="connsiteX3" fmla="*/ 6189929 w 6189929"/>
                  <a:gd name="connsiteY3" fmla="*/ 2068294 h 2068294"/>
                  <a:gd name="connsiteX4" fmla="*/ 514543 w 6189929"/>
                  <a:gd name="connsiteY4" fmla="*/ 2068294 h 2068294"/>
                  <a:gd name="connsiteX5" fmla="*/ 514543 w 6189929"/>
                  <a:gd name="connsiteY5" fmla="*/ 2062956 h 2068294"/>
                  <a:gd name="connsiteX6" fmla="*/ 609146 w 6189929"/>
                  <a:gd name="connsiteY6" fmla="*/ 2053420 h 2068294"/>
                  <a:gd name="connsiteX7" fmla="*/ 1020850 w 6189929"/>
                  <a:gd name="connsiteY7" fmla="*/ 1548275 h 2068294"/>
                  <a:gd name="connsiteX8" fmla="*/ 609146 w 6189929"/>
                  <a:gd name="connsiteY8" fmla="*/ 1043131 h 2068294"/>
                  <a:gd name="connsiteX9" fmla="*/ 514543 w 6189929"/>
                  <a:gd name="connsiteY9" fmla="*/ 1033594 h 2068294"/>
                  <a:gd name="connsiteX10" fmla="*/ 514543 w 6189929"/>
                  <a:gd name="connsiteY10" fmla="*/ 1031132 h 2068294"/>
                  <a:gd name="connsiteX11" fmla="*/ 411704 w 6189929"/>
                  <a:gd name="connsiteY11" fmla="*/ 1020765 h 2068294"/>
                  <a:gd name="connsiteX12" fmla="*/ 0 w 6189929"/>
                  <a:gd name="connsiteY12" fmla="*/ 515620 h 2068294"/>
                  <a:gd name="connsiteX13" fmla="*/ 515620 w 6189929"/>
                  <a:gd name="connsiteY13" fmla="*/ 0 h 206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89929" h="2068294">
                    <a:moveTo>
                      <a:pt x="515620" y="0"/>
                    </a:moveTo>
                    <a:lnTo>
                      <a:pt x="559257" y="4399"/>
                    </a:lnTo>
                    <a:lnTo>
                      <a:pt x="6189929" y="4399"/>
                    </a:lnTo>
                    <a:lnTo>
                      <a:pt x="6189929" y="2068294"/>
                    </a:lnTo>
                    <a:lnTo>
                      <a:pt x="514543" y="2068294"/>
                    </a:lnTo>
                    <a:lnTo>
                      <a:pt x="514543" y="2062956"/>
                    </a:lnTo>
                    <a:lnTo>
                      <a:pt x="609146" y="2053420"/>
                    </a:lnTo>
                    <a:cubicBezTo>
                      <a:pt x="844105" y="2005340"/>
                      <a:pt x="1020850" y="1797448"/>
                      <a:pt x="1020850" y="1548275"/>
                    </a:cubicBezTo>
                    <a:cubicBezTo>
                      <a:pt x="1020850" y="1299102"/>
                      <a:pt x="844105" y="1091210"/>
                      <a:pt x="609146" y="1043131"/>
                    </a:cubicBezTo>
                    <a:lnTo>
                      <a:pt x="514543" y="1033594"/>
                    </a:lnTo>
                    <a:lnTo>
                      <a:pt x="514543" y="1031132"/>
                    </a:lnTo>
                    <a:lnTo>
                      <a:pt x="411704" y="1020765"/>
                    </a:lnTo>
                    <a:cubicBezTo>
                      <a:pt x="176745" y="972685"/>
                      <a:pt x="0" y="764793"/>
                      <a:pt x="0" y="515620"/>
                    </a:cubicBezTo>
                    <a:cubicBezTo>
                      <a:pt x="0" y="230851"/>
                      <a:pt x="230851" y="0"/>
                      <a:pt x="515620" y="0"/>
                    </a:cubicBezTo>
                    <a:close/>
                  </a:path>
                </a:pathLst>
              </a:custGeom>
              <a:solidFill>
                <a:srgbClr val="88CBFF"/>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91440" rIns="89654"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endParaRPr kumimoji="0" lang="en-US" sz="1400" b="1" i="0" u="none" strike="noStrike" kern="1200" cap="none" spc="0" normalizeH="0" baseline="0" noProof="0">
                  <a:ln>
                    <a:noFill/>
                  </a:ln>
                  <a:solidFill>
                    <a:srgbClr val="000000"/>
                  </a:solidFill>
                  <a:effectLst/>
                  <a:uLnTx/>
                  <a:uFillTx/>
                  <a:latin typeface="Segoe UI" panose="020B0502040204020203" pitchFamily="34" charset="0"/>
                  <a:cs typeface="Segoe UI" panose="020B0502040204020203" pitchFamily="34" charset="0"/>
                </a:endParaRPr>
              </a:p>
            </p:txBody>
          </p:sp>
          <p:sp>
            <p:nvSpPr>
              <p:cNvPr id="63" name="Freeform: Shape 62">
                <a:extLst>
                  <a:ext uri="{FF2B5EF4-FFF2-40B4-BE49-F238E27FC236}">
                    <a16:creationId xmlns:a16="http://schemas.microsoft.com/office/drawing/2014/main" id="{79F08249-31F3-F75F-499D-3B123D17FC14}"/>
                  </a:ext>
                </a:extLst>
              </p:cNvPr>
              <p:cNvSpPr/>
              <p:nvPr/>
            </p:nvSpPr>
            <p:spPr bwMode="auto">
              <a:xfrm flipH="1" flipV="1">
                <a:off x="361345" y="2027598"/>
                <a:ext cx="6189929" cy="2068294"/>
              </a:xfrm>
              <a:custGeom>
                <a:avLst/>
                <a:gdLst>
                  <a:gd name="connsiteX0" fmla="*/ 515620 w 6189929"/>
                  <a:gd name="connsiteY0" fmla="*/ 0 h 2068294"/>
                  <a:gd name="connsiteX1" fmla="*/ 559257 w 6189929"/>
                  <a:gd name="connsiteY1" fmla="*/ 4399 h 2068294"/>
                  <a:gd name="connsiteX2" fmla="*/ 6189929 w 6189929"/>
                  <a:gd name="connsiteY2" fmla="*/ 4399 h 2068294"/>
                  <a:gd name="connsiteX3" fmla="*/ 6189929 w 6189929"/>
                  <a:gd name="connsiteY3" fmla="*/ 2068294 h 2068294"/>
                  <a:gd name="connsiteX4" fmla="*/ 514543 w 6189929"/>
                  <a:gd name="connsiteY4" fmla="*/ 2068294 h 2068294"/>
                  <a:gd name="connsiteX5" fmla="*/ 514543 w 6189929"/>
                  <a:gd name="connsiteY5" fmla="*/ 2062956 h 2068294"/>
                  <a:gd name="connsiteX6" fmla="*/ 609146 w 6189929"/>
                  <a:gd name="connsiteY6" fmla="*/ 2053420 h 2068294"/>
                  <a:gd name="connsiteX7" fmla="*/ 1020850 w 6189929"/>
                  <a:gd name="connsiteY7" fmla="*/ 1548275 h 2068294"/>
                  <a:gd name="connsiteX8" fmla="*/ 609146 w 6189929"/>
                  <a:gd name="connsiteY8" fmla="*/ 1043131 h 2068294"/>
                  <a:gd name="connsiteX9" fmla="*/ 514543 w 6189929"/>
                  <a:gd name="connsiteY9" fmla="*/ 1033594 h 2068294"/>
                  <a:gd name="connsiteX10" fmla="*/ 514543 w 6189929"/>
                  <a:gd name="connsiteY10" fmla="*/ 1031132 h 2068294"/>
                  <a:gd name="connsiteX11" fmla="*/ 411704 w 6189929"/>
                  <a:gd name="connsiteY11" fmla="*/ 1020765 h 2068294"/>
                  <a:gd name="connsiteX12" fmla="*/ 0 w 6189929"/>
                  <a:gd name="connsiteY12" fmla="*/ 515620 h 2068294"/>
                  <a:gd name="connsiteX13" fmla="*/ 515620 w 6189929"/>
                  <a:gd name="connsiteY13" fmla="*/ 0 h 206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89929" h="2068294">
                    <a:moveTo>
                      <a:pt x="515620" y="0"/>
                    </a:moveTo>
                    <a:lnTo>
                      <a:pt x="559257" y="4399"/>
                    </a:lnTo>
                    <a:lnTo>
                      <a:pt x="6189929" y="4399"/>
                    </a:lnTo>
                    <a:lnTo>
                      <a:pt x="6189929" y="2068294"/>
                    </a:lnTo>
                    <a:lnTo>
                      <a:pt x="514543" y="2068294"/>
                    </a:lnTo>
                    <a:lnTo>
                      <a:pt x="514543" y="2062956"/>
                    </a:lnTo>
                    <a:lnTo>
                      <a:pt x="609146" y="2053420"/>
                    </a:lnTo>
                    <a:cubicBezTo>
                      <a:pt x="844105" y="2005340"/>
                      <a:pt x="1020850" y="1797448"/>
                      <a:pt x="1020850" y="1548275"/>
                    </a:cubicBezTo>
                    <a:cubicBezTo>
                      <a:pt x="1020850" y="1299102"/>
                      <a:pt x="844105" y="1091210"/>
                      <a:pt x="609146" y="1043131"/>
                    </a:cubicBezTo>
                    <a:lnTo>
                      <a:pt x="514543" y="1033594"/>
                    </a:lnTo>
                    <a:lnTo>
                      <a:pt x="514543" y="1031132"/>
                    </a:lnTo>
                    <a:lnTo>
                      <a:pt x="411704" y="1020765"/>
                    </a:lnTo>
                    <a:cubicBezTo>
                      <a:pt x="176745" y="972685"/>
                      <a:pt x="0" y="764793"/>
                      <a:pt x="0" y="515620"/>
                    </a:cubicBezTo>
                    <a:cubicBezTo>
                      <a:pt x="0" y="230851"/>
                      <a:pt x="230851" y="0"/>
                      <a:pt x="515620" y="0"/>
                    </a:cubicBezTo>
                    <a:close/>
                  </a:path>
                </a:pathLst>
              </a:custGeom>
              <a:solidFill>
                <a:srgbClr val="C3E5FF"/>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91440" rIns="89654" bIns="89654" numCol="1" spcCol="0" rtlCol="0" fromWordArt="0" anchor="t" anchorCtr="0" forceAA="0" compatLnSpc="1">
                <a:prstTxWarp prst="textNoShape">
                  <a:avLst/>
                </a:prstTxWarp>
                <a:noAutofit/>
              </a:bodyPr>
              <a:lstStyle/>
              <a:p>
                <a:pPr algn="ctr" defTabSz="914531">
                  <a:spcBef>
                    <a:spcPct val="20000"/>
                  </a:spcBef>
                  <a:buSzPct val="90000"/>
                </a:pPr>
                <a:endParaRPr lang="en-US" sz="1400" i="1">
                  <a:solidFill>
                    <a:schemeClr val="tx1">
                      <a:lumMod val="65000"/>
                      <a:lumOff val="35000"/>
                    </a:schemeClr>
                  </a:solidFill>
                  <a:latin typeface="Segoe UI Semibold"/>
                  <a:cs typeface="Segoe UI Semilight" panose="020B0402040204020203" pitchFamily="34" charset="0"/>
                </a:endParaRPr>
              </a:p>
            </p:txBody>
          </p:sp>
        </p:grpSp>
        <p:sp>
          <p:nvSpPr>
            <p:cNvPr id="38" name="Rectangle 37">
              <a:extLst>
                <a:ext uri="{FF2B5EF4-FFF2-40B4-BE49-F238E27FC236}">
                  <a16:creationId xmlns:a16="http://schemas.microsoft.com/office/drawing/2014/main" id="{9CB4EF12-EE68-7260-3BF4-4CBF13980AED}"/>
                </a:ext>
              </a:extLst>
            </p:cNvPr>
            <p:cNvSpPr/>
            <p:nvPr/>
          </p:nvSpPr>
          <p:spPr bwMode="auto">
            <a:xfrm>
              <a:off x="786973" y="2027602"/>
              <a:ext cx="5241294" cy="403670"/>
            </a:xfrm>
            <a:prstGeom prst="rect">
              <a:avLst/>
            </a:prstGeom>
            <a:no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91440" rIns="89654"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0" i="1" u="none" strike="noStrike" kern="1200" cap="none" spc="0" normalizeH="0" baseline="0" noProof="0">
                  <a:ln>
                    <a:noFill/>
                  </a:ln>
                  <a:solidFill>
                    <a:schemeClr val="tx1"/>
                  </a:solidFill>
                  <a:effectLst/>
                  <a:uLnTx/>
                  <a:uFillTx/>
                  <a:latin typeface="Segoe UI Semibold"/>
                  <a:ea typeface="+mn-ea"/>
                  <a:cs typeface="Segoe UI Semilight" panose="020B0402040204020203" pitchFamily="34" charset="0"/>
                </a:rPr>
                <a:t>Security Posture Management</a:t>
              </a:r>
            </a:p>
          </p:txBody>
        </p:sp>
      </p:grpSp>
      <p:sp>
        <p:nvSpPr>
          <p:cNvPr id="2" name="Title 1">
            <a:extLst>
              <a:ext uri="{FF2B5EF4-FFF2-40B4-BE49-F238E27FC236}">
                <a16:creationId xmlns:a16="http://schemas.microsoft.com/office/drawing/2014/main" id="{DB8030FA-2AA7-B85C-BFB7-6D9F5F8DFCDB}"/>
              </a:ext>
            </a:extLst>
          </p:cNvPr>
          <p:cNvSpPr>
            <a:spLocks noGrp="1"/>
          </p:cNvSpPr>
          <p:nvPr>
            <p:ph type="title"/>
          </p:nvPr>
        </p:nvSpPr>
        <p:spPr>
          <a:xfrm>
            <a:off x="588263" y="292889"/>
            <a:ext cx="11018520" cy="861774"/>
          </a:xfrm>
        </p:spPr>
        <p:txBody>
          <a:bodyPr/>
          <a:lstStyle/>
          <a:p>
            <a:r>
              <a:rPr lang="en-US"/>
              <a:t>End to End Security</a:t>
            </a:r>
            <a:br>
              <a:rPr lang="en-US" sz="2000" i="1"/>
            </a:br>
            <a:r>
              <a:rPr lang="en-US" sz="2000" i="1"/>
              <a:t>Enable business mission and increasing security assurances with intentional approach</a:t>
            </a:r>
            <a:endParaRPr lang="en-US" i="1"/>
          </a:p>
        </p:txBody>
      </p:sp>
      <p:cxnSp>
        <p:nvCxnSpPr>
          <p:cNvPr id="4" name="Straight Arrow Connector 3">
            <a:extLst>
              <a:ext uri="{FF2B5EF4-FFF2-40B4-BE49-F238E27FC236}">
                <a16:creationId xmlns:a16="http://schemas.microsoft.com/office/drawing/2014/main" id="{4FFA6201-FE71-417F-3E90-AE375E15D337}"/>
              </a:ext>
            </a:extLst>
          </p:cNvPr>
          <p:cNvCxnSpPr>
            <a:cxnSpLocks/>
          </p:cNvCxnSpPr>
          <p:nvPr/>
        </p:nvCxnSpPr>
        <p:spPr>
          <a:xfrm>
            <a:off x="974476" y="5116907"/>
            <a:ext cx="3997655" cy="0"/>
          </a:xfrm>
          <a:prstGeom prst="straightConnector1">
            <a:avLst/>
          </a:prstGeom>
          <a:ln w="5715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5" name="Straight Arrow Connector 4">
            <a:extLst>
              <a:ext uri="{FF2B5EF4-FFF2-40B4-BE49-F238E27FC236}">
                <a16:creationId xmlns:a16="http://schemas.microsoft.com/office/drawing/2014/main" id="{EF4B7A8E-D28F-EEF3-6837-F1C9BAE8BA0E}"/>
              </a:ext>
            </a:extLst>
          </p:cNvPr>
          <p:cNvCxnSpPr>
            <a:cxnSpLocks/>
          </p:cNvCxnSpPr>
          <p:nvPr/>
        </p:nvCxnSpPr>
        <p:spPr>
          <a:xfrm>
            <a:off x="7243628" y="5121447"/>
            <a:ext cx="3997655" cy="0"/>
          </a:xfrm>
          <a:prstGeom prst="straightConnector1">
            <a:avLst/>
          </a:prstGeom>
          <a:ln w="5715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6" name="Explosion: 14 Points 5">
            <a:extLst>
              <a:ext uri="{FF2B5EF4-FFF2-40B4-BE49-F238E27FC236}">
                <a16:creationId xmlns:a16="http://schemas.microsoft.com/office/drawing/2014/main" id="{14833728-CEBA-F557-4C94-0E8469BE194A}"/>
              </a:ext>
            </a:extLst>
          </p:cNvPr>
          <p:cNvSpPr/>
          <p:nvPr/>
        </p:nvSpPr>
        <p:spPr bwMode="auto">
          <a:xfrm rot="1800000">
            <a:off x="5443814" y="4366256"/>
            <a:ext cx="1501300" cy="1501300"/>
          </a:xfrm>
          <a:prstGeom prst="irregularSeal2">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34" name="Group 33">
            <a:extLst>
              <a:ext uri="{FF2B5EF4-FFF2-40B4-BE49-F238E27FC236}">
                <a16:creationId xmlns:a16="http://schemas.microsoft.com/office/drawing/2014/main" id="{A4E184D1-500F-D0AC-2E8D-C55086BDFEAE}"/>
              </a:ext>
            </a:extLst>
          </p:cNvPr>
          <p:cNvGrpSpPr/>
          <p:nvPr/>
        </p:nvGrpSpPr>
        <p:grpSpPr>
          <a:xfrm>
            <a:off x="1182583" y="5769909"/>
            <a:ext cx="9730281" cy="808424"/>
            <a:chOff x="1141962" y="4611006"/>
            <a:chExt cx="9730281" cy="808424"/>
          </a:xfrm>
        </p:grpSpPr>
        <p:sp>
          <p:nvSpPr>
            <p:cNvPr id="7" name="TextBox 6">
              <a:extLst>
                <a:ext uri="{FF2B5EF4-FFF2-40B4-BE49-F238E27FC236}">
                  <a16:creationId xmlns:a16="http://schemas.microsoft.com/office/drawing/2014/main" id="{D7FC1AB4-A736-A46E-3EF9-13D397CB5DA9}"/>
                </a:ext>
              </a:extLst>
            </p:cNvPr>
            <p:cNvSpPr txBox="1"/>
            <p:nvPr/>
          </p:nvSpPr>
          <p:spPr>
            <a:xfrm>
              <a:off x="1141962" y="4808382"/>
              <a:ext cx="1082027"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lumMod val="65000"/>
                      <a:lumOff val="35000"/>
                    </a:srgbClr>
                  </a:solidFill>
                  <a:effectLst/>
                  <a:uLnTx/>
                  <a:uFillTx/>
                  <a:latin typeface="Segoe UI Semibold"/>
                  <a:ea typeface="+mn-ea"/>
                  <a:cs typeface="+mn-cs"/>
                </a:rPr>
                <a:t>IDENTIFY</a:t>
              </a:r>
            </a:p>
          </p:txBody>
        </p:sp>
        <p:sp>
          <p:nvSpPr>
            <p:cNvPr id="8" name="TextBox 7">
              <a:extLst>
                <a:ext uri="{FF2B5EF4-FFF2-40B4-BE49-F238E27FC236}">
                  <a16:creationId xmlns:a16="http://schemas.microsoft.com/office/drawing/2014/main" id="{F8FC9D4F-03FA-3621-5344-E6FE29A7358F}"/>
                </a:ext>
              </a:extLst>
            </p:cNvPr>
            <p:cNvSpPr txBox="1"/>
            <p:nvPr/>
          </p:nvSpPr>
          <p:spPr>
            <a:xfrm>
              <a:off x="3331549" y="4808382"/>
              <a:ext cx="1065292"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lumMod val="65000"/>
                      <a:lumOff val="35000"/>
                    </a:srgbClr>
                  </a:solidFill>
                  <a:effectLst/>
                  <a:uLnTx/>
                  <a:uFillTx/>
                  <a:latin typeface="Segoe UI Semibold"/>
                  <a:ea typeface="+mn-ea"/>
                  <a:cs typeface="+mn-cs"/>
                </a:rPr>
                <a:t>PROTECT</a:t>
              </a:r>
            </a:p>
          </p:txBody>
        </p:sp>
        <p:sp>
          <p:nvSpPr>
            <p:cNvPr id="9" name="TextBox 8">
              <a:extLst>
                <a:ext uri="{FF2B5EF4-FFF2-40B4-BE49-F238E27FC236}">
                  <a16:creationId xmlns:a16="http://schemas.microsoft.com/office/drawing/2014/main" id="{4247D816-15CC-61A7-D8C5-E9CDDCB54576}"/>
                </a:ext>
              </a:extLst>
            </p:cNvPr>
            <p:cNvSpPr txBox="1"/>
            <p:nvPr/>
          </p:nvSpPr>
          <p:spPr>
            <a:xfrm>
              <a:off x="5504401" y="4808382"/>
              <a:ext cx="892552"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lumMod val="65000"/>
                      <a:lumOff val="35000"/>
                    </a:srgbClr>
                  </a:solidFill>
                  <a:effectLst/>
                  <a:uLnTx/>
                  <a:uFillTx/>
                  <a:latin typeface="Segoe UI Semibold"/>
                  <a:ea typeface="+mn-ea"/>
                  <a:cs typeface="+mn-cs"/>
                </a:rPr>
                <a:t>DETECT</a:t>
              </a:r>
            </a:p>
          </p:txBody>
        </p:sp>
        <p:sp>
          <p:nvSpPr>
            <p:cNvPr id="10" name="TextBox 9">
              <a:extLst>
                <a:ext uri="{FF2B5EF4-FFF2-40B4-BE49-F238E27FC236}">
                  <a16:creationId xmlns:a16="http://schemas.microsoft.com/office/drawing/2014/main" id="{986F81A5-E319-F215-DAC5-13DC2A80B156}"/>
                </a:ext>
              </a:extLst>
            </p:cNvPr>
            <p:cNvSpPr txBox="1"/>
            <p:nvPr/>
          </p:nvSpPr>
          <p:spPr>
            <a:xfrm>
              <a:off x="7504513" y="4808382"/>
              <a:ext cx="1158972"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lumMod val="65000"/>
                      <a:lumOff val="35000"/>
                    </a:srgbClr>
                  </a:solidFill>
                  <a:effectLst/>
                  <a:uLnTx/>
                  <a:uFillTx/>
                  <a:latin typeface="Segoe UI Semibold"/>
                  <a:ea typeface="+mn-ea"/>
                  <a:cs typeface="+mn-cs"/>
                </a:rPr>
                <a:t>RESPOND</a:t>
              </a:r>
            </a:p>
          </p:txBody>
        </p:sp>
        <p:sp>
          <p:nvSpPr>
            <p:cNvPr id="11" name="TextBox 10">
              <a:extLst>
                <a:ext uri="{FF2B5EF4-FFF2-40B4-BE49-F238E27FC236}">
                  <a16:creationId xmlns:a16="http://schemas.microsoft.com/office/drawing/2014/main" id="{E651D09F-7949-57E8-3518-B0503F5952E8}"/>
                </a:ext>
              </a:extLst>
            </p:cNvPr>
            <p:cNvSpPr txBox="1"/>
            <p:nvPr/>
          </p:nvSpPr>
          <p:spPr>
            <a:xfrm>
              <a:off x="9771044" y="4808382"/>
              <a:ext cx="1101199" cy="3077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lumMod val="65000"/>
                      <a:lumOff val="35000"/>
                    </a:srgbClr>
                  </a:solidFill>
                  <a:effectLst/>
                  <a:uLnTx/>
                  <a:uFillTx/>
                  <a:latin typeface="Segoe UI Semibold"/>
                  <a:ea typeface="+mn-ea"/>
                  <a:cs typeface="+mn-cs"/>
                </a:rPr>
                <a:t>RECOVER</a:t>
              </a:r>
            </a:p>
          </p:txBody>
        </p:sp>
        <p:grpSp>
          <p:nvGrpSpPr>
            <p:cNvPr id="28" name="Group 27">
              <a:extLst>
                <a:ext uri="{FF2B5EF4-FFF2-40B4-BE49-F238E27FC236}">
                  <a16:creationId xmlns:a16="http://schemas.microsoft.com/office/drawing/2014/main" id="{E2F04315-5E8E-E536-83E8-ACF102821045}"/>
                </a:ext>
              </a:extLst>
            </p:cNvPr>
            <p:cNvGrpSpPr/>
            <p:nvPr/>
          </p:nvGrpSpPr>
          <p:grpSpPr>
            <a:xfrm>
              <a:off x="1807343" y="4611006"/>
              <a:ext cx="8414115" cy="654536"/>
              <a:chOff x="2196816" y="1694655"/>
              <a:chExt cx="7568146" cy="654536"/>
            </a:xfrm>
          </p:grpSpPr>
          <p:cxnSp>
            <p:nvCxnSpPr>
              <p:cNvPr id="18" name="Connector: Elbow 17">
                <a:extLst>
                  <a:ext uri="{FF2B5EF4-FFF2-40B4-BE49-F238E27FC236}">
                    <a16:creationId xmlns:a16="http://schemas.microsoft.com/office/drawing/2014/main" id="{CA2E8E10-65AD-CDC3-C918-8A42EA43F163}"/>
                  </a:ext>
                </a:extLst>
              </p:cNvPr>
              <p:cNvCxnSpPr>
                <a:cxnSpLocks/>
              </p:cNvCxnSpPr>
              <p:nvPr/>
            </p:nvCxnSpPr>
            <p:spPr>
              <a:xfrm rot="10800000">
                <a:off x="2196816" y="1694656"/>
                <a:ext cx="7461452" cy="654535"/>
              </a:xfrm>
              <a:prstGeom prst="bentConnector3">
                <a:avLst>
                  <a:gd name="adj1" fmla="val 110834"/>
                </a:avLst>
              </a:prstGeom>
              <a:ln w="38100">
                <a:solidFill>
                  <a:schemeClr val="tx1">
                    <a:lumMod val="65000"/>
                    <a:lumOff val="35000"/>
                  </a:schemeClr>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C41C5D69-4771-DFE4-A8FC-9182B91411E0}"/>
                  </a:ext>
                </a:extLst>
              </p:cNvPr>
              <p:cNvCxnSpPr>
                <a:cxnSpLocks/>
              </p:cNvCxnSpPr>
              <p:nvPr/>
            </p:nvCxnSpPr>
            <p:spPr>
              <a:xfrm>
                <a:off x="2303510" y="1694655"/>
                <a:ext cx="7461452" cy="654535"/>
              </a:xfrm>
              <a:prstGeom prst="bentConnector3">
                <a:avLst>
                  <a:gd name="adj1" fmla="val 110365"/>
                </a:avLst>
              </a:prstGeom>
              <a:ln w="38100">
                <a:solidFill>
                  <a:schemeClr val="tx1">
                    <a:lumMod val="65000"/>
                    <a:lumOff val="35000"/>
                  </a:schemeClr>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sp>
          <p:nvSpPr>
            <p:cNvPr id="12" name="TextBox 11">
              <a:extLst>
                <a:ext uri="{FF2B5EF4-FFF2-40B4-BE49-F238E27FC236}">
                  <a16:creationId xmlns:a16="http://schemas.microsoft.com/office/drawing/2014/main" id="{6B0819B0-D055-D4F6-6F64-91ED7D7653E7}"/>
                </a:ext>
              </a:extLst>
            </p:cNvPr>
            <p:cNvSpPr txBox="1"/>
            <p:nvPr/>
          </p:nvSpPr>
          <p:spPr>
            <a:xfrm>
              <a:off x="2117754" y="5111653"/>
              <a:ext cx="1213794" cy="307777"/>
            </a:xfrm>
            <a:prstGeom prst="rect">
              <a:avLst/>
            </a:prstGeom>
            <a:solidFill>
              <a:srgbClr val="F2F2F2"/>
            </a:solidFill>
          </p:spPr>
          <p:txBody>
            <a:bodyPr wrap="none" lIns="91440" tIns="0" rIns="9144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srgbClr val="000000">
                      <a:lumMod val="65000"/>
                      <a:lumOff val="35000"/>
                    </a:srgbClr>
                  </a:solidFill>
                  <a:effectLst/>
                  <a:uLnTx/>
                  <a:uFillTx/>
                  <a:latin typeface="Segoe UI Semibold"/>
                  <a:ea typeface="+mn-ea"/>
                  <a:cs typeface="+mn-cs"/>
                </a:rPr>
                <a:t>GOVERN</a:t>
              </a:r>
            </a:p>
          </p:txBody>
        </p:sp>
      </p:grpSp>
      <p:sp>
        <p:nvSpPr>
          <p:cNvPr id="35" name="TextBox 34">
            <a:extLst>
              <a:ext uri="{FF2B5EF4-FFF2-40B4-BE49-F238E27FC236}">
                <a16:creationId xmlns:a16="http://schemas.microsoft.com/office/drawing/2014/main" id="{752E63CF-3618-87C8-9A84-F5DA4A0BE097}"/>
              </a:ext>
            </a:extLst>
          </p:cNvPr>
          <p:cNvSpPr txBox="1"/>
          <p:nvPr/>
        </p:nvSpPr>
        <p:spPr>
          <a:xfrm>
            <a:off x="1010113" y="4191851"/>
            <a:ext cx="2800575" cy="58477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egoe UI Semibold"/>
                <a:ea typeface="+mn-ea"/>
                <a:cs typeface="+mn-cs"/>
              </a:rPr>
              <a:t>‘Left of Bang’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0000"/>
                </a:solidFill>
                <a:effectLst/>
                <a:uLnTx/>
                <a:uFillTx/>
                <a:latin typeface="Segoe UI Semibold"/>
                <a:ea typeface="+mn-ea"/>
                <a:cs typeface="+mn-cs"/>
              </a:rPr>
              <a:t>Prevent or lessen impact of attacks</a:t>
            </a:r>
          </a:p>
        </p:txBody>
      </p:sp>
      <p:sp>
        <p:nvSpPr>
          <p:cNvPr id="36" name="TextBox 35">
            <a:extLst>
              <a:ext uri="{FF2B5EF4-FFF2-40B4-BE49-F238E27FC236}">
                <a16:creationId xmlns:a16="http://schemas.microsoft.com/office/drawing/2014/main" id="{B8AD56DB-BCA3-428E-47C1-1ABB92FED9D3}"/>
              </a:ext>
            </a:extLst>
          </p:cNvPr>
          <p:cNvSpPr txBox="1"/>
          <p:nvPr/>
        </p:nvSpPr>
        <p:spPr>
          <a:xfrm>
            <a:off x="8062849" y="4210402"/>
            <a:ext cx="3178434" cy="58477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egoe UI Semibold"/>
                <a:ea typeface="+mn-ea"/>
                <a:cs typeface="+mn-cs"/>
              </a:rPr>
              <a:t>‘Right of Bang’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0000"/>
                </a:solidFill>
                <a:effectLst/>
                <a:uLnTx/>
                <a:uFillTx/>
                <a:latin typeface="Segoe UI Semibold"/>
                <a:ea typeface="+mn-ea"/>
                <a:cs typeface="+mn-cs"/>
              </a:rPr>
              <a:t>Rapidly and effectively manage attacks</a:t>
            </a:r>
          </a:p>
        </p:txBody>
      </p:sp>
      <p:sp>
        <p:nvSpPr>
          <p:cNvPr id="3" name="Rounded Rectangle 89">
            <a:extLst>
              <a:ext uri="{FF2B5EF4-FFF2-40B4-BE49-F238E27FC236}">
                <a16:creationId xmlns:a16="http://schemas.microsoft.com/office/drawing/2014/main" id="{F7E180BC-C8BF-59D8-5E1A-956EDC1CFF36}"/>
              </a:ext>
            </a:extLst>
          </p:cNvPr>
          <p:cNvSpPr/>
          <p:nvPr/>
        </p:nvSpPr>
        <p:spPr bwMode="auto">
          <a:xfrm>
            <a:off x="1059623" y="2883534"/>
            <a:ext cx="10072754" cy="318304"/>
          </a:xfrm>
          <a:prstGeom prst="roundRect">
            <a:avLst>
              <a:gd name="adj" fmla="val 4403"/>
            </a:avLst>
          </a:prstGeom>
          <a:noFill/>
          <a:ln>
            <a:gradFill flip="none" rotWithShape="1">
              <a:gsLst>
                <a:gs pos="100000">
                  <a:schemeClr val="accent1">
                    <a:lumMod val="50000"/>
                  </a:schemeClr>
                </a:gs>
                <a:gs pos="84000">
                  <a:schemeClr val="accent1">
                    <a:lumMod val="50000"/>
                    <a:alpha val="25000"/>
                  </a:schemeClr>
                </a:gs>
                <a:gs pos="44000">
                  <a:schemeClr val="accent1">
                    <a:lumMod val="50000"/>
                  </a:schemeClr>
                </a:gs>
                <a:gs pos="61000">
                  <a:schemeClr val="accent1">
                    <a:lumMod val="50000"/>
                    <a:alpha val="25000"/>
                  </a:schemeClr>
                </a:gs>
              </a:gsLst>
              <a:lin ang="0" scaled="1"/>
              <a:tileRect/>
            </a:gra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91440" rIns="89654" bIns="91440" numCol="1" spcCol="0" rtlCol="0" fromWordArt="0" anchor="ctr" anchorCtr="0" forceAA="0" compatLnSpc="1">
            <a:prstTxWarp prst="textNoShape">
              <a:avLst/>
            </a:prstTxWarp>
            <a:noAutofit/>
          </a:bodyPr>
          <a:lstStyle/>
          <a:p>
            <a:pPr defTabSz="914531">
              <a:spcBef>
                <a:spcPct val="20000"/>
              </a:spcBef>
              <a:buSzPct val="90000"/>
            </a:pPr>
            <a:r>
              <a:rPr lang="en-US" sz="1400" b="1">
                <a:solidFill>
                  <a:srgbClr val="000000"/>
                </a:solidFill>
                <a:latin typeface="Segoe UI" panose="020B0502040204020203" pitchFamily="34" charset="0"/>
                <a:cs typeface="Segoe UI" panose="020B0502040204020203" pitchFamily="34" charset="0"/>
              </a:rPr>
              <a:t>Infrastructure &amp; Development Security</a:t>
            </a:r>
          </a:p>
        </p:txBody>
      </p:sp>
      <p:sp>
        <p:nvSpPr>
          <p:cNvPr id="13" name="Rounded Rectangle 5">
            <a:extLst>
              <a:ext uri="{FF2B5EF4-FFF2-40B4-BE49-F238E27FC236}">
                <a16:creationId xmlns:a16="http://schemas.microsoft.com/office/drawing/2014/main" id="{5FEAD2C9-4A0E-7D8F-AA15-6D5DEA63F323}"/>
              </a:ext>
            </a:extLst>
          </p:cNvPr>
          <p:cNvSpPr/>
          <p:nvPr/>
        </p:nvSpPr>
        <p:spPr bwMode="auto">
          <a:xfrm>
            <a:off x="1059623" y="3244805"/>
            <a:ext cx="10072754" cy="318304"/>
          </a:xfrm>
          <a:prstGeom prst="roundRect">
            <a:avLst>
              <a:gd name="adj" fmla="val 4062"/>
            </a:avLst>
          </a:prstGeom>
          <a:noFill/>
          <a:ln>
            <a:gradFill flip="none" rotWithShape="1">
              <a:gsLst>
                <a:gs pos="100000">
                  <a:schemeClr val="accent1">
                    <a:lumMod val="50000"/>
                  </a:schemeClr>
                </a:gs>
                <a:gs pos="84000">
                  <a:schemeClr val="accent1">
                    <a:lumMod val="50000"/>
                    <a:alpha val="25000"/>
                  </a:schemeClr>
                </a:gs>
                <a:gs pos="44000">
                  <a:schemeClr val="accent1">
                    <a:lumMod val="50000"/>
                  </a:schemeClr>
                </a:gs>
                <a:gs pos="61000">
                  <a:schemeClr val="accent1">
                    <a:lumMod val="50000"/>
                    <a:alpha val="25000"/>
                  </a:schemeClr>
                </a:gs>
              </a:gsLst>
              <a:lin ang="0" scaled="1"/>
              <a:tileRect/>
            </a:gra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91440" rIns="89654" bIns="91440" numCol="1" spcCol="0" rtlCol="0" fromWordArt="0" anchor="ctr" anchorCtr="0" forceAA="0" compatLnSpc="1">
            <a:prstTxWarp prst="textNoShape">
              <a:avLst/>
            </a:prstTxWarp>
            <a:noAutofit/>
          </a:bodyPr>
          <a:lstStyle/>
          <a:p>
            <a:pPr defTabSz="914531">
              <a:spcBef>
                <a:spcPct val="20000"/>
              </a:spcBef>
              <a:buSzPct val="90000"/>
            </a:pPr>
            <a:r>
              <a:rPr lang="en-US" sz="1400" b="1">
                <a:solidFill>
                  <a:srgbClr val="000000"/>
                </a:solidFill>
                <a:latin typeface="Segoe UI" panose="020B0502040204020203" pitchFamily="34" charset="0"/>
                <a:cs typeface="Segoe UI" panose="020B0502040204020203" pitchFamily="34" charset="0"/>
              </a:rPr>
              <a:t>IoT and OT Security</a:t>
            </a:r>
          </a:p>
        </p:txBody>
      </p:sp>
      <p:sp>
        <p:nvSpPr>
          <p:cNvPr id="14" name="Rounded Rectangle 88">
            <a:extLst>
              <a:ext uri="{FF2B5EF4-FFF2-40B4-BE49-F238E27FC236}">
                <a16:creationId xmlns:a16="http://schemas.microsoft.com/office/drawing/2014/main" id="{F7B19978-F379-E28D-E8E5-32F40D8B1214}"/>
              </a:ext>
            </a:extLst>
          </p:cNvPr>
          <p:cNvSpPr/>
          <p:nvPr/>
        </p:nvSpPr>
        <p:spPr bwMode="auto">
          <a:xfrm>
            <a:off x="6153317" y="2066289"/>
            <a:ext cx="5398206" cy="318304"/>
          </a:xfrm>
          <a:prstGeom prst="roundRect">
            <a:avLst>
              <a:gd name="adj" fmla="val 4063"/>
            </a:avLst>
          </a:prstGeom>
          <a:no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91440" rIns="89654" bIns="91440" numCol="1" spcCol="0" rtlCol="0" fromWordArt="0" anchor="ctr" anchorCtr="0" forceAA="0" compatLnSpc="1">
            <a:prstTxWarp prst="textNoShape">
              <a:avLst/>
            </a:prstTxWarp>
            <a:noAutofit/>
          </a:bodyPr>
          <a:lstStyle/>
          <a:p>
            <a:pPr algn="ctr" defTabSz="914531">
              <a:spcBef>
                <a:spcPct val="20000"/>
              </a:spcBef>
              <a:buSzPct val="90000"/>
            </a:pPr>
            <a:r>
              <a:rPr lang="en-US" sz="1400" b="1">
                <a:solidFill>
                  <a:srgbClr val="000000"/>
                </a:solidFill>
                <a:latin typeface="Segoe UI" panose="020B0502040204020203" pitchFamily="34" charset="0"/>
                <a:cs typeface="Segoe UI" panose="020B0502040204020203" pitchFamily="34" charset="0"/>
              </a:rPr>
              <a:t>Modern Security Operations (SecOps/SOC) </a:t>
            </a:r>
          </a:p>
        </p:txBody>
      </p:sp>
      <p:sp>
        <p:nvSpPr>
          <p:cNvPr id="15" name="Rounded Rectangle 3">
            <a:extLst>
              <a:ext uri="{FF2B5EF4-FFF2-40B4-BE49-F238E27FC236}">
                <a16:creationId xmlns:a16="http://schemas.microsoft.com/office/drawing/2014/main" id="{1ECA1519-6F67-FB96-E4E6-9ADEF5FE6F16}"/>
              </a:ext>
            </a:extLst>
          </p:cNvPr>
          <p:cNvSpPr/>
          <p:nvPr/>
        </p:nvSpPr>
        <p:spPr bwMode="auto">
          <a:xfrm>
            <a:off x="1059623" y="3606077"/>
            <a:ext cx="10072754" cy="318304"/>
          </a:xfrm>
          <a:prstGeom prst="roundRect">
            <a:avLst>
              <a:gd name="adj" fmla="val 3722"/>
            </a:avLst>
          </a:prstGeom>
          <a:noFill/>
          <a:ln>
            <a:gradFill flip="none" rotWithShape="1">
              <a:gsLst>
                <a:gs pos="100000">
                  <a:schemeClr val="accent1">
                    <a:lumMod val="50000"/>
                  </a:schemeClr>
                </a:gs>
                <a:gs pos="84000">
                  <a:schemeClr val="accent1">
                    <a:lumMod val="50000"/>
                    <a:alpha val="25000"/>
                  </a:schemeClr>
                </a:gs>
                <a:gs pos="44000">
                  <a:schemeClr val="accent1">
                    <a:lumMod val="50000"/>
                  </a:schemeClr>
                </a:gs>
                <a:gs pos="61000">
                  <a:schemeClr val="accent1">
                    <a:lumMod val="50000"/>
                    <a:alpha val="25000"/>
                  </a:schemeClr>
                </a:gs>
              </a:gsLst>
              <a:lin ang="0" scaled="1"/>
              <a:tileRect/>
            </a:gra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91440" rIns="89654" bIns="91440" numCol="1" spcCol="0" rtlCol="0" fromWordArt="0" anchor="ctr" anchorCtr="0" forceAA="0" compatLnSpc="1">
            <a:prstTxWarp prst="textNoShape">
              <a:avLst/>
            </a:prstTxWarp>
            <a:noAutofit/>
          </a:bodyPr>
          <a:lstStyle/>
          <a:p>
            <a:pPr defTabSz="914531">
              <a:spcBef>
                <a:spcPct val="20000"/>
              </a:spcBef>
              <a:buSzPct val="90000"/>
            </a:pPr>
            <a:r>
              <a:rPr lang="en-US" sz="1400" b="1">
                <a:solidFill>
                  <a:srgbClr val="000000"/>
                </a:solidFill>
                <a:latin typeface="Segoe UI" panose="020B0502040204020203" pitchFamily="34" charset="0"/>
                <a:cs typeface="Segoe UI" panose="020B0502040204020203" pitchFamily="34" charset="0"/>
              </a:rPr>
              <a:t>Data Security &amp; Governance</a:t>
            </a:r>
          </a:p>
        </p:txBody>
      </p:sp>
      <p:sp>
        <p:nvSpPr>
          <p:cNvPr id="16" name="Rounded Rectangle 87">
            <a:extLst>
              <a:ext uri="{FF2B5EF4-FFF2-40B4-BE49-F238E27FC236}">
                <a16:creationId xmlns:a16="http://schemas.microsoft.com/office/drawing/2014/main" id="{A16F860A-40CD-E69A-4A1B-E9952E21919A}"/>
              </a:ext>
            </a:extLst>
          </p:cNvPr>
          <p:cNvSpPr/>
          <p:nvPr/>
        </p:nvSpPr>
        <p:spPr bwMode="auto">
          <a:xfrm>
            <a:off x="1059623" y="2522263"/>
            <a:ext cx="10072754" cy="318304"/>
          </a:xfrm>
          <a:prstGeom prst="roundRect">
            <a:avLst>
              <a:gd name="adj" fmla="val 4503"/>
            </a:avLst>
          </a:prstGeom>
          <a:noFill/>
          <a:ln>
            <a:gradFill flip="none" rotWithShape="1">
              <a:gsLst>
                <a:gs pos="100000">
                  <a:schemeClr val="accent1">
                    <a:lumMod val="50000"/>
                  </a:schemeClr>
                </a:gs>
                <a:gs pos="84000">
                  <a:schemeClr val="accent1">
                    <a:lumMod val="50000"/>
                    <a:alpha val="25000"/>
                  </a:schemeClr>
                </a:gs>
                <a:gs pos="44000">
                  <a:schemeClr val="accent1">
                    <a:lumMod val="50000"/>
                  </a:schemeClr>
                </a:gs>
                <a:gs pos="61000">
                  <a:schemeClr val="accent1">
                    <a:lumMod val="50000"/>
                    <a:alpha val="25000"/>
                  </a:schemeClr>
                </a:gs>
              </a:gsLst>
              <a:lin ang="0" scaled="1"/>
              <a:tileRect/>
            </a:gra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91440" rIns="89654" bIns="91440" numCol="1" spcCol="0" rtlCol="0" fromWordArt="0" anchor="ctr" anchorCtr="0" forceAA="0" compatLnSpc="1">
            <a:prstTxWarp prst="textNoShape">
              <a:avLst/>
            </a:prstTxWarp>
            <a:noAutofit/>
          </a:bodyPr>
          <a:lstStyle/>
          <a:p>
            <a:pPr defTabSz="914531">
              <a:spcBef>
                <a:spcPct val="20000"/>
              </a:spcBef>
              <a:buSzPct val="90000"/>
            </a:pPr>
            <a:r>
              <a:rPr lang="en-US" sz="1400" b="1">
                <a:solidFill>
                  <a:srgbClr val="000000"/>
                </a:solidFill>
                <a:latin typeface="Segoe UI" panose="020B0502040204020203" pitchFamily="34" charset="0"/>
                <a:cs typeface="Segoe UI" panose="020B0502040204020203" pitchFamily="34" charset="0"/>
              </a:rPr>
              <a:t>Secure Identities and Access</a:t>
            </a:r>
          </a:p>
        </p:txBody>
      </p:sp>
    </p:spTree>
    <p:extLst>
      <p:ext uri="{BB962C8B-B14F-4D97-AF65-F5344CB8AC3E}">
        <p14:creationId xmlns:p14="http://schemas.microsoft.com/office/powerpoint/2010/main" val="12604298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barn(outVertical)">
                                      <p:cBhvr>
                                        <p:cTn id="7" dur="500"/>
                                        <p:tgtEl>
                                          <p:spTgt spid="6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wipe(left)">
                                      <p:cBhvr>
                                        <p:cTn id="14" dur="350"/>
                                        <p:tgtEl>
                                          <p:spTgt spid="16"/>
                                        </p:tgtEl>
                                      </p:cBhvr>
                                    </p:animEffect>
                                  </p:childTnLst>
                                </p:cTn>
                              </p:par>
                            </p:childTnLst>
                          </p:cTn>
                        </p:par>
                        <p:par>
                          <p:cTn id="15" fill="hold">
                            <p:stCondLst>
                              <p:cond delay="850"/>
                            </p:stCondLst>
                            <p:childTnLst>
                              <p:par>
                                <p:cTn id="16" presetID="22" presetClass="entr" presetSubtype="8"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350"/>
                                        <p:tgtEl>
                                          <p:spTgt spid="3"/>
                                        </p:tgtEl>
                                      </p:cBhvr>
                                    </p:animEffect>
                                  </p:childTnLst>
                                </p:cTn>
                              </p:par>
                            </p:childTnLst>
                          </p:cTn>
                        </p:par>
                        <p:par>
                          <p:cTn id="19" fill="hold">
                            <p:stCondLst>
                              <p:cond delay="1200"/>
                            </p:stCondLst>
                            <p:childTnLst>
                              <p:par>
                                <p:cTn id="20" presetID="22" presetClass="entr" presetSubtype="8"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left)">
                                      <p:cBhvr>
                                        <p:cTn id="22" dur="350"/>
                                        <p:tgtEl>
                                          <p:spTgt spid="13"/>
                                        </p:tgtEl>
                                      </p:cBhvr>
                                    </p:animEffect>
                                  </p:childTnLst>
                                </p:cTn>
                              </p:par>
                            </p:childTnLst>
                          </p:cTn>
                        </p:par>
                        <p:par>
                          <p:cTn id="23" fill="hold">
                            <p:stCondLst>
                              <p:cond delay="1550"/>
                            </p:stCondLst>
                            <p:childTnLst>
                              <p:par>
                                <p:cTn id="24" presetID="22" presetClass="entr" presetSubtype="8"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left)">
                                      <p:cBhvr>
                                        <p:cTn id="26" dur="35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 grpId="0" animBg="1"/>
      <p:bldP spid="14" grpId="0"/>
      <p:bldP spid="15" grpId="0" animBg="1"/>
      <p:bldP spid="1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A38EBCB-E920-D65A-8A49-92E808708EC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9254" t="14074" r="1922" b="7001"/>
          <a:stretch/>
        </p:blipFill>
        <p:spPr>
          <a:xfrm>
            <a:off x="-2" y="1348053"/>
            <a:ext cx="11892411" cy="3393212"/>
          </a:xfrm>
          <a:prstGeom prst="rect">
            <a:avLst/>
          </a:prstGeom>
        </p:spPr>
      </p:pic>
      <p:pic>
        <p:nvPicPr>
          <p:cNvPr id="95" name="Picture 94">
            <a:extLst>
              <a:ext uri="{FF2B5EF4-FFF2-40B4-BE49-F238E27FC236}">
                <a16:creationId xmlns:a16="http://schemas.microsoft.com/office/drawing/2014/main" id="{35998A79-252D-0091-C673-46162F64A64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7356" t="62901" r="13546"/>
          <a:stretch/>
        </p:blipFill>
        <p:spPr>
          <a:xfrm>
            <a:off x="0" y="4674599"/>
            <a:ext cx="11892410" cy="1957820"/>
          </a:xfrm>
          <a:prstGeom prst="rect">
            <a:avLst/>
          </a:prstGeom>
        </p:spPr>
      </p:pic>
      <p:sp>
        <p:nvSpPr>
          <p:cNvPr id="2" name="Title 1">
            <a:extLst>
              <a:ext uri="{FF2B5EF4-FFF2-40B4-BE49-F238E27FC236}">
                <a16:creationId xmlns:a16="http://schemas.microsoft.com/office/drawing/2014/main" id="{31175F8E-6BA5-70A8-B3D3-BA5418C102EA}"/>
              </a:ext>
            </a:extLst>
          </p:cNvPr>
          <p:cNvSpPr>
            <a:spLocks noGrp="1"/>
          </p:cNvSpPr>
          <p:nvPr>
            <p:ph type="title"/>
          </p:nvPr>
        </p:nvSpPr>
        <p:spPr>
          <a:xfrm>
            <a:off x="340946" y="283848"/>
            <a:ext cx="10329461" cy="553998"/>
          </a:xfrm>
          <a:noFill/>
        </p:spPr>
        <p:txBody>
          <a:bodyPr/>
          <a:lstStyle/>
          <a:p>
            <a:r>
              <a:rPr lang="en-US"/>
              <a:t>Attackers choose the path of least cost/resistance</a:t>
            </a:r>
          </a:p>
        </p:txBody>
      </p:sp>
      <p:grpSp>
        <p:nvGrpSpPr>
          <p:cNvPr id="72" name="Group 71">
            <a:extLst>
              <a:ext uri="{FF2B5EF4-FFF2-40B4-BE49-F238E27FC236}">
                <a16:creationId xmlns:a16="http://schemas.microsoft.com/office/drawing/2014/main" id="{8291AC38-8693-F367-9530-212AC33AA266}"/>
              </a:ext>
            </a:extLst>
          </p:cNvPr>
          <p:cNvGrpSpPr/>
          <p:nvPr/>
        </p:nvGrpSpPr>
        <p:grpSpPr>
          <a:xfrm>
            <a:off x="159714" y="4002670"/>
            <a:ext cx="738595" cy="738595"/>
            <a:chOff x="568549" y="3165243"/>
            <a:chExt cx="749586" cy="749586"/>
          </a:xfrm>
        </p:grpSpPr>
        <p:sp>
          <p:nvSpPr>
            <p:cNvPr id="73" name="Oval 72">
              <a:extLst>
                <a:ext uri="{FF2B5EF4-FFF2-40B4-BE49-F238E27FC236}">
                  <a16:creationId xmlns:a16="http://schemas.microsoft.com/office/drawing/2014/main" id="{CCA6C512-2710-EFF3-C5AD-759B9CFF7C31}"/>
                </a:ext>
              </a:extLst>
            </p:cNvPr>
            <p:cNvSpPr/>
            <p:nvPr/>
          </p:nvSpPr>
          <p:spPr bwMode="auto">
            <a:xfrm>
              <a:off x="568549" y="3165243"/>
              <a:ext cx="749586" cy="749586"/>
            </a:xfrm>
            <a:prstGeom prst="ellipse">
              <a:avLst/>
            </a:prstGeom>
            <a:solidFill>
              <a:schemeClr val="bg1"/>
            </a:solidFill>
            <a:ln w="28575">
              <a:solidFill>
                <a:srgbClr val="E8112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Freeform 12">
              <a:extLst>
                <a:ext uri="{FF2B5EF4-FFF2-40B4-BE49-F238E27FC236}">
                  <a16:creationId xmlns:a16="http://schemas.microsoft.com/office/drawing/2014/main" id="{E5635648-2758-4186-DFE9-51264A6E394D}"/>
                </a:ext>
              </a:extLst>
            </p:cNvPr>
            <p:cNvSpPr>
              <a:spLocks noEditPoints="1"/>
            </p:cNvSpPr>
            <p:nvPr/>
          </p:nvSpPr>
          <p:spPr bwMode="auto">
            <a:xfrm>
              <a:off x="710507" y="3293721"/>
              <a:ext cx="465671" cy="476858"/>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1A1A1A"/>
                </a:solidFill>
                <a:effectLst/>
                <a:uLnTx/>
                <a:uFillTx/>
                <a:latin typeface="Segoe UI"/>
                <a:ea typeface="+mn-ea"/>
                <a:cs typeface="+mn-cs"/>
              </a:endParaRPr>
            </a:p>
          </p:txBody>
        </p:sp>
        <p:sp>
          <p:nvSpPr>
            <p:cNvPr id="75" name="Freeform 24">
              <a:extLst>
                <a:ext uri="{FF2B5EF4-FFF2-40B4-BE49-F238E27FC236}">
                  <a16:creationId xmlns:a16="http://schemas.microsoft.com/office/drawing/2014/main" id="{B8339241-44E4-1A79-70C0-B45EAEDB3377}"/>
                </a:ext>
              </a:extLst>
            </p:cNvPr>
            <p:cNvSpPr>
              <a:spLocks/>
            </p:cNvSpPr>
            <p:nvPr/>
          </p:nvSpPr>
          <p:spPr bwMode="auto">
            <a:xfrm>
              <a:off x="799298" y="3550963"/>
              <a:ext cx="286481" cy="213260"/>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1A1A1A"/>
                </a:solidFill>
                <a:effectLst/>
                <a:uLnTx/>
                <a:uFillTx/>
                <a:latin typeface="Segoe UI"/>
                <a:ea typeface="+mn-ea"/>
                <a:cs typeface="+mn-cs"/>
              </a:endParaRPr>
            </a:p>
          </p:txBody>
        </p:sp>
        <p:sp>
          <p:nvSpPr>
            <p:cNvPr id="76" name="Freeform 11">
              <a:extLst>
                <a:ext uri="{FF2B5EF4-FFF2-40B4-BE49-F238E27FC236}">
                  <a16:creationId xmlns:a16="http://schemas.microsoft.com/office/drawing/2014/main" id="{06D99C4B-0EC7-FDAE-EB8F-95B74A753805}"/>
                </a:ext>
              </a:extLst>
            </p:cNvPr>
            <p:cNvSpPr>
              <a:spLocks/>
            </p:cNvSpPr>
            <p:nvPr/>
          </p:nvSpPr>
          <p:spPr bwMode="auto">
            <a:xfrm>
              <a:off x="822718" y="3757151"/>
              <a:ext cx="239830" cy="25390"/>
            </a:xfrm>
            <a:prstGeom prst="roundRect">
              <a:avLst/>
            </a:prstGeom>
            <a:solidFill>
              <a:schemeClr val="bg1"/>
            </a:solidFill>
            <a:ln w="12700">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1A1A1A"/>
                </a:solidFill>
                <a:effectLst/>
                <a:uLnTx/>
                <a:uFillTx/>
                <a:latin typeface="Segoe UI"/>
                <a:ea typeface="+mn-ea"/>
                <a:cs typeface="+mn-cs"/>
              </a:endParaRPr>
            </a:p>
          </p:txBody>
        </p:sp>
        <p:sp>
          <p:nvSpPr>
            <p:cNvPr id="77" name="Freeform: Shape 76">
              <a:extLst>
                <a:ext uri="{FF2B5EF4-FFF2-40B4-BE49-F238E27FC236}">
                  <a16:creationId xmlns:a16="http://schemas.microsoft.com/office/drawing/2014/main" id="{9DC4BA8E-F4A2-545E-E1D6-B62B13196A8E}"/>
                </a:ext>
              </a:extLst>
            </p:cNvPr>
            <p:cNvSpPr/>
            <p:nvPr/>
          </p:nvSpPr>
          <p:spPr bwMode="auto">
            <a:xfrm>
              <a:off x="882542" y="3428504"/>
              <a:ext cx="118751" cy="39510"/>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rgbClr val="E8112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79" name="Graphic 78" descr="Treasure chest with solid fill">
            <a:extLst>
              <a:ext uri="{FF2B5EF4-FFF2-40B4-BE49-F238E27FC236}">
                <a16:creationId xmlns:a16="http://schemas.microsoft.com/office/drawing/2014/main" id="{2C67FF1B-AA0F-6A7B-1028-6A67CD3FF771}"/>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0265624" y="3393965"/>
            <a:ext cx="809567" cy="809567"/>
          </a:xfrm>
          <a:prstGeom prst="rect">
            <a:avLst/>
          </a:prstGeom>
          <a:effectLst>
            <a:glow rad="139700">
              <a:schemeClr val="bg1">
                <a:alpha val="90000"/>
              </a:schemeClr>
            </a:glow>
          </a:effectLst>
        </p:spPr>
      </p:pic>
      <p:cxnSp>
        <p:nvCxnSpPr>
          <p:cNvPr id="106" name="Straight Arrow Connector 105">
            <a:extLst>
              <a:ext uri="{FF2B5EF4-FFF2-40B4-BE49-F238E27FC236}">
                <a16:creationId xmlns:a16="http://schemas.microsoft.com/office/drawing/2014/main" id="{627088D0-32C3-B3E3-BCD9-B796E03C55CA}"/>
              </a:ext>
            </a:extLst>
          </p:cNvPr>
          <p:cNvCxnSpPr>
            <a:cxnSpLocks/>
          </p:cNvCxnSpPr>
          <p:nvPr/>
        </p:nvCxnSpPr>
        <p:spPr>
          <a:xfrm flipV="1">
            <a:off x="960538" y="3237438"/>
            <a:ext cx="731926" cy="693254"/>
          </a:xfrm>
          <a:prstGeom prst="straightConnector1">
            <a:avLst/>
          </a:prstGeom>
          <a:ln w="57150">
            <a:solidFill>
              <a:schemeClr val="accent3"/>
            </a:solidFill>
            <a:prstDash val="sysDot"/>
            <a:headEnd type="none" w="lg" len="med"/>
            <a:tailEnd type="triangle"/>
          </a:ln>
          <a:effectLst>
            <a:glow rad="63500">
              <a:schemeClr val="bg1">
                <a:alpha val="94000"/>
              </a:schemeClr>
            </a:glow>
          </a:effectLst>
        </p:spPr>
        <p:style>
          <a:lnRef idx="1">
            <a:schemeClr val="accent1"/>
          </a:lnRef>
          <a:fillRef idx="0">
            <a:schemeClr val="accent1"/>
          </a:fillRef>
          <a:effectRef idx="0">
            <a:schemeClr val="accent1"/>
          </a:effectRef>
          <a:fontRef idx="minor">
            <a:schemeClr val="tx1"/>
          </a:fontRef>
        </p:style>
      </p:cxnSp>
      <p:cxnSp>
        <p:nvCxnSpPr>
          <p:cNvPr id="108" name="Straight Arrow Connector 107">
            <a:extLst>
              <a:ext uri="{FF2B5EF4-FFF2-40B4-BE49-F238E27FC236}">
                <a16:creationId xmlns:a16="http://schemas.microsoft.com/office/drawing/2014/main" id="{FE20C4A0-EDA6-C42C-04D5-A61D4B4008AC}"/>
              </a:ext>
            </a:extLst>
          </p:cNvPr>
          <p:cNvCxnSpPr>
            <a:cxnSpLocks/>
          </p:cNvCxnSpPr>
          <p:nvPr/>
        </p:nvCxnSpPr>
        <p:spPr>
          <a:xfrm>
            <a:off x="3130550" y="2797172"/>
            <a:ext cx="1352550" cy="123828"/>
          </a:xfrm>
          <a:prstGeom prst="curvedConnector3">
            <a:avLst>
              <a:gd name="adj1" fmla="val 50000"/>
            </a:avLst>
          </a:prstGeom>
          <a:ln w="57150">
            <a:solidFill>
              <a:schemeClr val="accent3"/>
            </a:solidFill>
            <a:prstDash val="sysDot"/>
            <a:headEnd type="none" w="lg" len="med"/>
            <a:tailEnd type="triangle"/>
          </a:ln>
          <a:effectLst>
            <a:glow rad="63500">
              <a:schemeClr val="bg1">
                <a:alpha val="94000"/>
              </a:schemeClr>
            </a:glow>
          </a:effectLst>
        </p:spPr>
        <p:style>
          <a:lnRef idx="1">
            <a:schemeClr val="accent1"/>
          </a:lnRef>
          <a:fillRef idx="0">
            <a:schemeClr val="accent1"/>
          </a:fillRef>
          <a:effectRef idx="0">
            <a:schemeClr val="accent1"/>
          </a:effectRef>
          <a:fontRef idx="minor">
            <a:schemeClr val="tx1"/>
          </a:fontRef>
        </p:style>
      </p:cxnSp>
      <p:sp>
        <p:nvSpPr>
          <p:cNvPr id="124" name="Freeform: Shape 123">
            <a:extLst>
              <a:ext uri="{FF2B5EF4-FFF2-40B4-BE49-F238E27FC236}">
                <a16:creationId xmlns:a16="http://schemas.microsoft.com/office/drawing/2014/main" id="{F9843B71-DD35-6C4C-C803-F3983E1B0B60}"/>
              </a:ext>
            </a:extLst>
          </p:cNvPr>
          <p:cNvSpPr/>
          <p:nvPr/>
        </p:nvSpPr>
        <p:spPr bwMode="auto">
          <a:xfrm>
            <a:off x="468312" y="4195765"/>
            <a:ext cx="9675391" cy="1535004"/>
          </a:xfrm>
          <a:custGeom>
            <a:avLst/>
            <a:gdLst>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95821"/>
              <a:gd name="connsiteX1" fmla="*/ 542925 w 7143750"/>
              <a:gd name="connsiteY1" fmla="*/ 1476375 h 1495821"/>
              <a:gd name="connsiteX2" fmla="*/ 2209800 w 7143750"/>
              <a:gd name="connsiteY2" fmla="*/ 1090612 h 1495821"/>
              <a:gd name="connsiteX3" fmla="*/ 5391150 w 7143750"/>
              <a:gd name="connsiteY3" fmla="*/ 990600 h 1495821"/>
              <a:gd name="connsiteX4" fmla="*/ 7143750 w 7143750"/>
              <a:gd name="connsiteY4" fmla="*/ 0 h 1495821"/>
              <a:gd name="connsiteX0" fmla="*/ 0 w 7153275"/>
              <a:gd name="connsiteY0" fmla="*/ 862012 h 1478988"/>
              <a:gd name="connsiteX1" fmla="*/ 552450 w 7153275"/>
              <a:gd name="connsiteY1" fmla="*/ 1476375 h 1478988"/>
              <a:gd name="connsiteX2" fmla="*/ 2219325 w 7153275"/>
              <a:gd name="connsiteY2" fmla="*/ 1090612 h 1478988"/>
              <a:gd name="connsiteX3" fmla="*/ 5400675 w 7153275"/>
              <a:gd name="connsiteY3" fmla="*/ 990600 h 1478988"/>
              <a:gd name="connsiteX4" fmla="*/ 7153275 w 7153275"/>
              <a:gd name="connsiteY4" fmla="*/ 0 h 1478988"/>
              <a:gd name="connsiteX0" fmla="*/ 0 w 7153275"/>
              <a:gd name="connsiteY0" fmla="*/ 862012 h 1479349"/>
              <a:gd name="connsiteX1" fmla="*/ 552450 w 7153275"/>
              <a:gd name="connsiteY1" fmla="*/ 1476375 h 1479349"/>
              <a:gd name="connsiteX2" fmla="*/ 2219325 w 7153275"/>
              <a:gd name="connsiteY2" fmla="*/ 1090612 h 1479349"/>
              <a:gd name="connsiteX3" fmla="*/ 4819650 w 7153275"/>
              <a:gd name="connsiteY3" fmla="*/ 966787 h 1479349"/>
              <a:gd name="connsiteX4" fmla="*/ 7153275 w 7153275"/>
              <a:gd name="connsiteY4" fmla="*/ 0 h 1479349"/>
              <a:gd name="connsiteX0" fmla="*/ 0 w 7153275"/>
              <a:gd name="connsiteY0" fmla="*/ 862012 h 1479349"/>
              <a:gd name="connsiteX1" fmla="*/ 552450 w 7153275"/>
              <a:gd name="connsiteY1" fmla="*/ 1476375 h 1479349"/>
              <a:gd name="connsiteX2" fmla="*/ 2219325 w 7153275"/>
              <a:gd name="connsiteY2" fmla="*/ 1090612 h 1479349"/>
              <a:gd name="connsiteX3" fmla="*/ 4819650 w 7153275"/>
              <a:gd name="connsiteY3" fmla="*/ 966787 h 1479349"/>
              <a:gd name="connsiteX4" fmla="*/ 7153275 w 7153275"/>
              <a:gd name="connsiteY4" fmla="*/ 0 h 1479349"/>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7089775 w 7089775"/>
              <a:gd name="connsiteY4" fmla="*/ 0 h 1487379"/>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7089775 w 7089775"/>
              <a:gd name="connsiteY4" fmla="*/ 0 h 1487379"/>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6718301 w 7089775"/>
              <a:gd name="connsiteY4" fmla="*/ 119060 h 1487379"/>
              <a:gd name="connsiteX5" fmla="*/ 7089775 w 7089775"/>
              <a:gd name="connsiteY5" fmla="*/ 0 h 1487379"/>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718301 w 9799637"/>
              <a:gd name="connsiteY4" fmla="*/ 166685 h 1535004"/>
              <a:gd name="connsiteX5" fmla="*/ 9799637 w 9799637"/>
              <a:gd name="connsiteY5" fmla="*/ 0 h 1535004"/>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718301 w 9799637"/>
              <a:gd name="connsiteY4" fmla="*/ 166685 h 1535004"/>
              <a:gd name="connsiteX5" fmla="*/ 9799637 w 9799637"/>
              <a:gd name="connsiteY5" fmla="*/ 0 h 1535004"/>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946901 w 9799637"/>
              <a:gd name="connsiteY4" fmla="*/ 166685 h 1535004"/>
              <a:gd name="connsiteX5" fmla="*/ 9799637 w 9799637"/>
              <a:gd name="connsiteY5" fmla="*/ 0 h 153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99637" h="1535004">
                <a:moveTo>
                  <a:pt x="0" y="681037"/>
                </a:moveTo>
                <a:cubicBezTo>
                  <a:pt x="66675" y="1252537"/>
                  <a:pt x="171715" y="1445419"/>
                  <a:pt x="488950" y="1524000"/>
                </a:cubicBezTo>
                <a:cubicBezTo>
                  <a:pt x="806185" y="1602581"/>
                  <a:pt x="1192213" y="1237455"/>
                  <a:pt x="1903413" y="1152524"/>
                </a:cubicBezTo>
                <a:cubicBezTo>
                  <a:pt x="2614613" y="1067593"/>
                  <a:pt x="3915569" y="1178719"/>
                  <a:pt x="4756150" y="1014412"/>
                </a:cubicBezTo>
                <a:cubicBezTo>
                  <a:pt x="5596731" y="850106"/>
                  <a:pt x="6557964" y="327816"/>
                  <a:pt x="6946901" y="166685"/>
                </a:cubicBezTo>
                <a:cubicBezTo>
                  <a:pt x="7335838" y="5554"/>
                  <a:pt x="9737725" y="19843"/>
                  <a:pt x="9799637" y="0"/>
                </a:cubicBezTo>
              </a:path>
            </a:pathLst>
          </a:custGeom>
          <a:ln w="57150">
            <a:solidFill>
              <a:schemeClr val="accent3"/>
            </a:solidFill>
            <a:prstDash val="solid"/>
            <a:headEnd type="none" w="lg" len="med"/>
            <a:tailEnd type="triangle"/>
          </a:ln>
          <a:effectLst>
            <a:glow rad="63500">
              <a:schemeClr val="bg1">
                <a:alpha val="94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8" name="Title 1">
            <a:extLst>
              <a:ext uri="{FF2B5EF4-FFF2-40B4-BE49-F238E27FC236}">
                <a16:creationId xmlns:a16="http://schemas.microsoft.com/office/drawing/2014/main" id="{15044CE6-3FBF-4879-ED42-208CE7FEC27B}"/>
              </a:ext>
            </a:extLst>
          </p:cNvPr>
          <p:cNvSpPr txBox="1">
            <a:spLocks/>
          </p:cNvSpPr>
          <p:nvPr/>
        </p:nvSpPr>
        <p:spPr>
          <a:xfrm>
            <a:off x="344025" y="825241"/>
            <a:ext cx="11008768" cy="369332"/>
          </a:xfrm>
          <a:prstGeom prst="rect">
            <a:avLst/>
          </a:prstGeom>
          <a:noFill/>
        </p:spPr>
        <p:txBody>
          <a:bodyPr vert="horz" wrap="square" lIns="0" tIns="0" rIns="0" bIns="0" rtlCol="0" anchor="t">
            <a:spAutoFit/>
          </a:bodyPr>
          <a:lstStyle>
            <a:lvl1pPr algn="l" defTabSz="932742" rtl="0" eaLnBrk="1" latinLnBrk="0" hangingPunct="1">
              <a:lnSpc>
                <a:spcPct val="100000"/>
              </a:lnSpc>
              <a:spcBef>
                <a:spcPct val="0"/>
              </a:spcBef>
              <a:buNone/>
              <a:defRPr lang="en-US" sz="3600" b="0" kern="1200" cap="none" spc="-50" baseline="0" dirty="0" smtClean="0">
                <a:ln w="3175">
                  <a:noFill/>
                </a:ln>
                <a:gradFill>
                  <a:gsLst>
                    <a:gs pos="64000">
                      <a:schemeClr val="tx1"/>
                    </a:gs>
                    <a:gs pos="100000">
                      <a:schemeClr val="tx1"/>
                    </a:gs>
                  </a:gsLst>
                  <a:path path="circle">
                    <a:fillToRect l="50000" t="50000" r="50000" b="50000"/>
                  </a:path>
                </a:gradFill>
                <a:effectLst/>
                <a:latin typeface="+mj-lt"/>
                <a:ea typeface="+mn-ea"/>
                <a:cs typeface="Segoe UI" pitchFamily="34" charset="0"/>
              </a:defRPr>
            </a:lvl1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2400" b="0" i="1" u="none" strike="noStrike" kern="1200" cap="none" spc="-50" normalizeH="0" baseline="0" noProof="0">
                <a:ln w="3175">
                  <a:noFill/>
                </a:ln>
                <a:gradFill>
                  <a:gsLst>
                    <a:gs pos="64000">
                      <a:srgbClr val="000000"/>
                    </a:gs>
                    <a:gs pos="100000">
                      <a:srgbClr val="000000"/>
                    </a:gs>
                  </a:gsLst>
                  <a:path path="circle">
                    <a:fillToRect l="50000" t="50000" r="50000" b="50000"/>
                  </a:path>
                </a:gradFill>
                <a:effectLst/>
                <a:uLnTx/>
                <a:uFillTx/>
                <a:latin typeface="Segoe UI Semibold"/>
                <a:ea typeface="+mn-ea"/>
                <a:cs typeface="Segoe UI" pitchFamily="34" charset="0"/>
              </a:rPr>
              <a:t>Antipattern: Believing attackers will follow the planned path</a:t>
            </a:r>
          </a:p>
        </p:txBody>
      </p:sp>
      <p:pic>
        <p:nvPicPr>
          <p:cNvPr id="81" name="Graphic 80" descr="No sign with solid fill">
            <a:extLst>
              <a:ext uri="{FF2B5EF4-FFF2-40B4-BE49-F238E27FC236}">
                <a16:creationId xmlns:a16="http://schemas.microsoft.com/office/drawing/2014/main" id="{FBE5BEA5-D634-76C5-BA78-0487052B3BF0}"/>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745519" y="3009460"/>
            <a:ext cx="1127478" cy="1127478"/>
          </a:xfrm>
          <a:prstGeom prst="rect">
            <a:avLst/>
          </a:prstGeom>
          <a:effectLst>
            <a:glow rad="139700">
              <a:schemeClr val="bg1">
                <a:alpha val="64000"/>
              </a:schemeClr>
            </a:glow>
          </a:effectLst>
        </p:spPr>
      </p:pic>
      <p:sp>
        <p:nvSpPr>
          <p:cNvPr id="56" name="Freeform: Shape 55">
            <a:extLst>
              <a:ext uri="{FF2B5EF4-FFF2-40B4-BE49-F238E27FC236}">
                <a16:creationId xmlns:a16="http://schemas.microsoft.com/office/drawing/2014/main" id="{3B6A5BC4-823E-B172-41E6-20C021F775D2}"/>
              </a:ext>
            </a:extLst>
          </p:cNvPr>
          <p:cNvSpPr/>
          <p:nvPr/>
        </p:nvSpPr>
        <p:spPr bwMode="auto">
          <a:xfrm>
            <a:off x="5505676" y="3092674"/>
            <a:ext cx="4617494" cy="887413"/>
          </a:xfrm>
          <a:custGeom>
            <a:avLst/>
            <a:gdLst>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95821"/>
              <a:gd name="connsiteX1" fmla="*/ 542925 w 7143750"/>
              <a:gd name="connsiteY1" fmla="*/ 1476375 h 1495821"/>
              <a:gd name="connsiteX2" fmla="*/ 2209800 w 7143750"/>
              <a:gd name="connsiteY2" fmla="*/ 1090612 h 1495821"/>
              <a:gd name="connsiteX3" fmla="*/ 5391150 w 7143750"/>
              <a:gd name="connsiteY3" fmla="*/ 990600 h 1495821"/>
              <a:gd name="connsiteX4" fmla="*/ 7143750 w 7143750"/>
              <a:gd name="connsiteY4" fmla="*/ 0 h 1495821"/>
              <a:gd name="connsiteX0" fmla="*/ 0 w 7153275"/>
              <a:gd name="connsiteY0" fmla="*/ 862012 h 1478988"/>
              <a:gd name="connsiteX1" fmla="*/ 552450 w 7153275"/>
              <a:gd name="connsiteY1" fmla="*/ 1476375 h 1478988"/>
              <a:gd name="connsiteX2" fmla="*/ 2219325 w 7153275"/>
              <a:gd name="connsiteY2" fmla="*/ 1090612 h 1478988"/>
              <a:gd name="connsiteX3" fmla="*/ 5400675 w 7153275"/>
              <a:gd name="connsiteY3" fmla="*/ 990600 h 1478988"/>
              <a:gd name="connsiteX4" fmla="*/ 7153275 w 7153275"/>
              <a:gd name="connsiteY4" fmla="*/ 0 h 1478988"/>
              <a:gd name="connsiteX0" fmla="*/ 0 w 7153275"/>
              <a:gd name="connsiteY0" fmla="*/ 862012 h 1479349"/>
              <a:gd name="connsiteX1" fmla="*/ 552450 w 7153275"/>
              <a:gd name="connsiteY1" fmla="*/ 1476375 h 1479349"/>
              <a:gd name="connsiteX2" fmla="*/ 2219325 w 7153275"/>
              <a:gd name="connsiteY2" fmla="*/ 1090612 h 1479349"/>
              <a:gd name="connsiteX3" fmla="*/ 4819650 w 7153275"/>
              <a:gd name="connsiteY3" fmla="*/ 966787 h 1479349"/>
              <a:gd name="connsiteX4" fmla="*/ 7153275 w 7153275"/>
              <a:gd name="connsiteY4" fmla="*/ 0 h 1479349"/>
              <a:gd name="connsiteX0" fmla="*/ 0 w 7153275"/>
              <a:gd name="connsiteY0" fmla="*/ 862012 h 1479349"/>
              <a:gd name="connsiteX1" fmla="*/ 552450 w 7153275"/>
              <a:gd name="connsiteY1" fmla="*/ 1476375 h 1479349"/>
              <a:gd name="connsiteX2" fmla="*/ 2219325 w 7153275"/>
              <a:gd name="connsiteY2" fmla="*/ 1090612 h 1479349"/>
              <a:gd name="connsiteX3" fmla="*/ 4819650 w 7153275"/>
              <a:gd name="connsiteY3" fmla="*/ 966787 h 1479349"/>
              <a:gd name="connsiteX4" fmla="*/ 7153275 w 7153275"/>
              <a:gd name="connsiteY4" fmla="*/ 0 h 1479349"/>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7089775 w 7089775"/>
              <a:gd name="connsiteY4" fmla="*/ 0 h 1487379"/>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7089775 w 7089775"/>
              <a:gd name="connsiteY4" fmla="*/ 0 h 1487379"/>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6718301 w 7089775"/>
              <a:gd name="connsiteY4" fmla="*/ 119060 h 1487379"/>
              <a:gd name="connsiteX5" fmla="*/ 7089775 w 7089775"/>
              <a:gd name="connsiteY5" fmla="*/ 0 h 1487379"/>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718301 w 9799637"/>
              <a:gd name="connsiteY4" fmla="*/ 166685 h 1535004"/>
              <a:gd name="connsiteX5" fmla="*/ 9799637 w 9799637"/>
              <a:gd name="connsiteY5" fmla="*/ 0 h 1535004"/>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718301 w 9799637"/>
              <a:gd name="connsiteY4" fmla="*/ 166685 h 1535004"/>
              <a:gd name="connsiteX5" fmla="*/ 9799637 w 9799637"/>
              <a:gd name="connsiteY5" fmla="*/ 0 h 1535004"/>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946901 w 9799637"/>
              <a:gd name="connsiteY4" fmla="*/ 166685 h 1535004"/>
              <a:gd name="connsiteX5" fmla="*/ 9799637 w 9799637"/>
              <a:gd name="connsiteY5" fmla="*/ 0 h 1535004"/>
              <a:gd name="connsiteX0" fmla="*/ 0 w 9799637"/>
              <a:gd name="connsiteY0" fmla="*/ 681037 h 1540045"/>
              <a:gd name="connsiteX1" fmla="*/ 488950 w 9799637"/>
              <a:gd name="connsiteY1" fmla="*/ 1524000 h 1540045"/>
              <a:gd name="connsiteX2" fmla="*/ 1903413 w 9799637"/>
              <a:gd name="connsiteY2" fmla="*/ 1152524 h 1540045"/>
              <a:gd name="connsiteX3" fmla="*/ 6946901 w 9799637"/>
              <a:gd name="connsiteY3" fmla="*/ 166685 h 1540045"/>
              <a:gd name="connsiteX4" fmla="*/ 9799637 w 9799637"/>
              <a:gd name="connsiteY4" fmla="*/ 0 h 1540045"/>
              <a:gd name="connsiteX0" fmla="*/ 0 w 9799637"/>
              <a:gd name="connsiteY0" fmla="*/ 681037 h 1541558"/>
              <a:gd name="connsiteX1" fmla="*/ 488950 w 9799637"/>
              <a:gd name="connsiteY1" fmla="*/ 1524000 h 1541558"/>
              <a:gd name="connsiteX2" fmla="*/ 1903413 w 9799637"/>
              <a:gd name="connsiteY2" fmla="*/ 1152524 h 1541558"/>
              <a:gd name="connsiteX3" fmla="*/ 9799637 w 9799637"/>
              <a:gd name="connsiteY3" fmla="*/ 0 h 1541558"/>
              <a:gd name="connsiteX0" fmla="*/ 0 w 4344987"/>
              <a:gd name="connsiteY0" fmla="*/ 0 h 940707"/>
              <a:gd name="connsiteX1" fmla="*/ 488950 w 4344987"/>
              <a:gd name="connsiteY1" fmla="*/ 842963 h 940707"/>
              <a:gd name="connsiteX2" fmla="*/ 1903413 w 4344987"/>
              <a:gd name="connsiteY2" fmla="*/ 471487 h 940707"/>
              <a:gd name="connsiteX3" fmla="*/ 4344987 w 4344987"/>
              <a:gd name="connsiteY3" fmla="*/ 887413 h 940707"/>
              <a:gd name="connsiteX0" fmla="*/ 7742 w 4352729"/>
              <a:gd name="connsiteY0" fmla="*/ 0 h 919838"/>
              <a:gd name="connsiteX1" fmla="*/ 496692 w 4352729"/>
              <a:gd name="connsiteY1" fmla="*/ 842963 h 919838"/>
              <a:gd name="connsiteX2" fmla="*/ 4352729 w 4352729"/>
              <a:gd name="connsiteY2" fmla="*/ 887413 h 919838"/>
              <a:gd name="connsiteX0" fmla="*/ 0 w 4344987"/>
              <a:gd name="connsiteY0" fmla="*/ 0 h 887413"/>
              <a:gd name="connsiteX1" fmla="*/ 584200 w 4344987"/>
              <a:gd name="connsiteY1" fmla="*/ 290513 h 887413"/>
              <a:gd name="connsiteX2" fmla="*/ 4344987 w 4344987"/>
              <a:gd name="connsiteY2" fmla="*/ 887413 h 887413"/>
              <a:gd name="connsiteX0" fmla="*/ 0 w 4344987"/>
              <a:gd name="connsiteY0" fmla="*/ 0 h 887413"/>
              <a:gd name="connsiteX1" fmla="*/ 584200 w 4344987"/>
              <a:gd name="connsiteY1" fmla="*/ 290513 h 887413"/>
              <a:gd name="connsiteX2" fmla="*/ 4344987 w 4344987"/>
              <a:gd name="connsiteY2" fmla="*/ 887413 h 887413"/>
              <a:gd name="connsiteX0" fmla="*/ 0 w 4344987"/>
              <a:gd name="connsiteY0" fmla="*/ 0 h 887413"/>
              <a:gd name="connsiteX1" fmla="*/ 1460500 w 4344987"/>
              <a:gd name="connsiteY1" fmla="*/ 709613 h 887413"/>
              <a:gd name="connsiteX2" fmla="*/ 4344987 w 4344987"/>
              <a:gd name="connsiteY2" fmla="*/ 887413 h 887413"/>
            </a:gdLst>
            <a:ahLst/>
            <a:cxnLst>
              <a:cxn ang="0">
                <a:pos x="connsiteX0" y="connsiteY0"/>
              </a:cxn>
              <a:cxn ang="0">
                <a:pos x="connsiteX1" y="connsiteY1"/>
              </a:cxn>
              <a:cxn ang="0">
                <a:pos x="connsiteX2" y="connsiteY2"/>
              </a:cxn>
            </a:cxnLst>
            <a:rect l="l" t="t" r="r" b="b"/>
            <a:pathLst>
              <a:path w="4344987" h="887413">
                <a:moveTo>
                  <a:pt x="0" y="0"/>
                </a:moveTo>
                <a:cubicBezTo>
                  <a:pt x="180975" y="203200"/>
                  <a:pt x="736336" y="561711"/>
                  <a:pt x="1460500" y="709613"/>
                </a:cubicBezTo>
                <a:cubicBezTo>
                  <a:pt x="2184664" y="857515"/>
                  <a:pt x="3541646" y="878153"/>
                  <a:pt x="4344987" y="887413"/>
                </a:cubicBezTo>
              </a:path>
            </a:pathLst>
          </a:custGeom>
          <a:ln w="57150">
            <a:solidFill>
              <a:schemeClr val="accent3"/>
            </a:solidFill>
            <a:prstDash val="sysDot"/>
            <a:headEnd type="none" w="lg" len="med"/>
            <a:tailEnd type="triangle"/>
          </a:ln>
          <a:effectLst>
            <a:glow rad="63500">
              <a:schemeClr val="bg1">
                <a:alpha val="94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 name="Rectangle: Rounded Corners 4">
            <a:extLst>
              <a:ext uri="{FF2B5EF4-FFF2-40B4-BE49-F238E27FC236}">
                <a16:creationId xmlns:a16="http://schemas.microsoft.com/office/drawing/2014/main" id="{56E0B090-9807-C3C5-3396-920D591DC5C8}"/>
              </a:ext>
            </a:extLst>
          </p:cNvPr>
          <p:cNvSpPr/>
          <p:nvPr/>
        </p:nvSpPr>
        <p:spPr bwMode="auto">
          <a:xfrm>
            <a:off x="7564002" y="5231380"/>
            <a:ext cx="4222118" cy="1184863"/>
          </a:xfrm>
          <a:prstGeom prst="roundRect">
            <a:avLst>
              <a:gd name="adj" fmla="val 6806"/>
            </a:avLst>
          </a:prstGeom>
          <a:solidFill>
            <a:srgbClr val="0078D4"/>
          </a:solidFill>
          <a:ln w="10795" cap="flat" cmpd="sng" algn="ctr">
            <a:noFill/>
            <a:prstDash val="solid"/>
            <a:headEnd type="none" w="med" len="med"/>
            <a:tailEnd type="none" w="med" len="med"/>
          </a:ln>
          <a:effectLst>
            <a:outerShdw blurRad="50800" dist="381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FFFF"/>
                </a:solidFill>
                <a:effectLst/>
                <a:uLnTx/>
                <a:uFillTx/>
                <a:latin typeface="Segoe UI"/>
                <a:ea typeface="Segoe UI" pitchFamily="34" charset="0"/>
                <a:cs typeface="Segoe UI" pitchFamily="34" charset="0"/>
              </a:rPr>
              <a:t>Defenders must focus on</a:t>
            </a:r>
          </a:p>
          <a:p>
            <a:pPr marL="228600" marR="0" lvl="0" indent="-228600" algn="l" defTabSz="932472" rtl="0" eaLnBrk="1" fontAlgn="base" latinLnBrk="0" hangingPunct="1">
              <a:lnSpc>
                <a:spcPct val="100000"/>
              </a:lnSpc>
              <a:spcBef>
                <a:spcPct val="0"/>
              </a:spcBef>
              <a:spcAft>
                <a:spcPct val="0"/>
              </a:spcAft>
              <a:buClrTx/>
              <a:buSzTx/>
              <a:buFont typeface="+mj-lt"/>
              <a:buAutoNum type="alphaUcPeriod"/>
              <a:tabLst/>
              <a:defRPr/>
            </a:pPr>
            <a:r>
              <a:rPr kumimoji="0" lang="en-US" sz="1400" b="0" i="0" u="none" strike="noStrike" kern="0" cap="none" spc="0" normalizeH="0" baseline="0" noProof="0">
                <a:ln>
                  <a:noFill/>
                </a:ln>
                <a:solidFill>
                  <a:srgbClr val="FFFFFF"/>
                </a:solidFill>
                <a:effectLst/>
                <a:uLnTx/>
                <a:uFillTx/>
                <a:latin typeface="Segoe UI"/>
                <a:ea typeface="Segoe UI" pitchFamily="34" charset="0"/>
                <a:cs typeface="Segoe UI" pitchFamily="34" charset="0"/>
              </a:rPr>
              <a:t>Strong security controls </a:t>
            </a:r>
            <a:r>
              <a:rPr kumimoji="0" lang="en-US" sz="1400" b="0" i="1" u="none" strike="noStrike" kern="0" cap="none" spc="0" normalizeH="0" baseline="0" noProof="0">
                <a:ln>
                  <a:noFill/>
                </a:ln>
                <a:solidFill>
                  <a:srgbClr val="FFFFFF"/>
                </a:solidFill>
                <a:effectLst/>
                <a:uLnTx/>
                <a:uFillTx/>
                <a:latin typeface="Segoe UI"/>
                <a:ea typeface="Segoe UI" pitchFamily="34" charset="0"/>
                <a:cs typeface="Segoe UI" pitchFamily="34" charset="0"/>
              </a:rPr>
              <a:t>+ effective placement </a:t>
            </a:r>
          </a:p>
          <a:p>
            <a:pPr marL="228600" marR="0" lvl="0" indent="-228600" algn="l" defTabSz="932472" rtl="0" eaLnBrk="1" fontAlgn="base" latinLnBrk="0" hangingPunct="1">
              <a:lnSpc>
                <a:spcPct val="100000"/>
              </a:lnSpc>
              <a:spcBef>
                <a:spcPct val="0"/>
              </a:spcBef>
              <a:spcAft>
                <a:spcPct val="0"/>
              </a:spcAft>
              <a:buClrTx/>
              <a:buSzTx/>
              <a:buFont typeface="+mj-lt"/>
              <a:buAutoNum type="alphaUcPeriod"/>
              <a:tabLst/>
              <a:defRPr/>
            </a:pPr>
            <a:r>
              <a:rPr kumimoji="0" lang="en-US" sz="1400" b="0" i="1" u="none" strike="noStrike" kern="0" cap="none" spc="0" normalizeH="0" baseline="0" noProof="0">
                <a:ln>
                  <a:noFill/>
                </a:ln>
                <a:solidFill>
                  <a:srgbClr val="FFFFFF"/>
                </a:solidFill>
                <a:effectLst/>
                <a:uLnTx/>
                <a:uFillTx/>
                <a:latin typeface="Segoe UI"/>
                <a:ea typeface="Segoe UI" pitchFamily="34" charset="0"/>
                <a:cs typeface="Segoe UI" pitchFamily="34" charset="0"/>
              </a:rPr>
              <a:t>Rapid response to attacks</a:t>
            </a:r>
          </a:p>
          <a:p>
            <a:pPr marL="228600" marR="0" lvl="0" indent="-228600" algn="l" defTabSz="932472" rtl="0" eaLnBrk="1" fontAlgn="base" latinLnBrk="0" hangingPunct="1">
              <a:lnSpc>
                <a:spcPct val="100000"/>
              </a:lnSpc>
              <a:spcBef>
                <a:spcPct val="0"/>
              </a:spcBef>
              <a:spcAft>
                <a:spcPct val="0"/>
              </a:spcAft>
              <a:buClrTx/>
              <a:buSzTx/>
              <a:buFont typeface="+mj-lt"/>
              <a:buAutoNum type="alphaUcPeriod"/>
              <a:tabLst/>
              <a:defRPr/>
            </a:pPr>
            <a:r>
              <a:rPr kumimoji="0" lang="en-US" sz="1400" b="0" i="1" u="none" strike="noStrike" kern="0" cap="none" spc="0" normalizeH="0" baseline="0" noProof="0">
                <a:ln>
                  <a:noFill/>
                </a:ln>
                <a:solidFill>
                  <a:srgbClr val="FFFFFF"/>
                </a:solidFill>
                <a:effectLst/>
                <a:uLnTx/>
                <a:uFillTx/>
                <a:latin typeface="Segoe UI"/>
                <a:ea typeface="Segoe UI" pitchFamily="34" charset="0"/>
                <a:cs typeface="Segoe UI" pitchFamily="34" charset="0"/>
              </a:rPr>
              <a:t>Continuously testing &amp; monitoring controls</a:t>
            </a:r>
          </a:p>
        </p:txBody>
      </p:sp>
    </p:spTree>
    <p:extLst>
      <p:ext uri="{BB962C8B-B14F-4D97-AF65-F5344CB8AC3E}">
        <p14:creationId xmlns:p14="http://schemas.microsoft.com/office/powerpoint/2010/main" val="2197220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500"/>
                                        <p:tgtEl>
                                          <p:spTgt spid="7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06"/>
                                        </p:tgtEl>
                                        <p:attrNameLst>
                                          <p:attrName>style.visibility</p:attrName>
                                        </p:attrNameLst>
                                      </p:cBhvr>
                                      <p:to>
                                        <p:strVal val="visible"/>
                                      </p:to>
                                    </p:set>
                                    <p:animEffect transition="in" filter="wipe(down)">
                                      <p:cBhvr>
                                        <p:cTn id="11" dur="500"/>
                                        <p:tgtEl>
                                          <p:spTgt spid="106"/>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08"/>
                                        </p:tgtEl>
                                        <p:attrNameLst>
                                          <p:attrName>style.visibility</p:attrName>
                                        </p:attrNameLst>
                                      </p:cBhvr>
                                      <p:to>
                                        <p:strVal val="visible"/>
                                      </p:to>
                                    </p:set>
                                    <p:animEffect transition="in" filter="wipe(left)">
                                      <p:cBhvr>
                                        <p:cTn id="15" dur="500"/>
                                        <p:tgtEl>
                                          <p:spTgt spid="10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wipe(left)">
                                      <p:cBhvr>
                                        <p:cTn id="19" dur="750"/>
                                        <p:tgtEl>
                                          <p:spTgt spid="5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1000"/>
                                        <p:tgtEl>
                                          <p:spTgt spid="2"/>
                                        </p:tgtEl>
                                      </p:cBhvr>
                                    </p:animEffect>
                                  </p:childTnLst>
                                </p:cTn>
                              </p:par>
                            </p:childTnLst>
                          </p:cTn>
                        </p:par>
                        <p:par>
                          <p:cTn id="25" fill="hold">
                            <p:stCondLst>
                              <p:cond delay="1000"/>
                            </p:stCondLst>
                            <p:childTnLst>
                              <p:par>
                                <p:cTn id="26" presetID="2" presetClass="entr" presetSubtype="8" fill="hold" nodeType="afterEffect">
                                  <p:stCondLst>
                                    <p:cond delay="750"/>
                                  </p:stCondLst>
                                  <p:childTnLst>
                                    <p:set>
                                      <p:cBhvr>
                                        <p:cTn id="27" dur="1" fill="hold">
                                          <p:stCondLst>
                                            <p:cond delay="0"/>
                                          </p:stCondLst>
                                        </p:cTn>
                                        <p:tgtEl>
                                          <p:spTgt spid="81"/>
                                        </p:tgtEl>
                                        <p:attrNameLst>
                                          <p:attrName>style.visibility</p:attrName>
                                        </p:attrNameLst>
                                      </p:cBhvr>
                                      <p:to>
                                        <p:strVal val="visible"/>
                                      </p:to>
                                    </p:set>
                                    <p:anim calcmode="lin" valueType="num">
                                      <p:cBhvr additive="base">
                                        <p:cTn id="28" dur="750" fill="hold"/>
                                        <p:tgtEl>
                                          <p:spTgt spid="81"/>
                                        </p:tgtEl>
                                        <p:attrNameLst>
                                          <p:attrName>ppt_x</p:attrName>
                                        </p:attrNameLst>
                                      </p:cBhvr>
                                      <p:tavLst>
                                        <p:tav tm="0">
                                          <p:val>
                                            <p:strVal val="0-#ppt_w/2"/>
                                          </p:val>
                                        </p:tav>
                                        <p:tav tm="100000">
                                          <p:val>
                                            <p:strVal val="#ppt_x"/>
                                          </p:val>
                                        </p:tav>
                                      </p:tavLst>
                                    </p:anim>
                                    <p:anim calcmode="lin" valueType="num">
                                      <p:cBhvr additive="base">
                                        <p:cTn id="29" dur="750" fill="hold"/>
                                        <p:tgtEl>
                                          <p:spTgt spid="8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95"/>
                                        </p:tgtEl>
                                        <p:attrNameLst>
                                          <p:attrName>style.visibility</p:attrName>
                                        </p:attrNameLst>
                                      </p:cBhvr>
                                      <p:to>
                                        <p:strVal val="visible"/>
                                      </p:to>
                                    </p:set>
                                    <p:animEffect transition="in" filter="wipe(up)">
                                      <p:cBhvr>
                                        <p:cTn id="33" dur="1000"/>
                                        <p:tgtEl>
                                          <p:spTgt spid="95"/>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124"/>
                                        </p:tgtEl>
                                        <p:attrNameLst>
                                          <p:attrName>style.visibility</p:attrName>
                                        </p:attrNameLst>
                                      </p:cBhvr>
                                      <p:to>
                                        <p:strVal val="visible"/>
                                      </p:to>
                                    </p:set>
                                    <p:animEffect transition="in" filter="wipe(left)">
                                      <p:cBhvr>
                                        <p:cTn id="37" dur="1500"/>
                                        <p:tgtEl>
                                          <p:spTgt spid="124"/>
                                        </p:tgtEl>
                                      </p:cBhvr>
                                    </p:animEffect>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1000"/>
                                        <p:tgtEl>
                                          <p:spTgt spid="5"/>
                                        </p:tgtEl>
                                      </p:cBhvr>
                                    </p:animEffect>
                                    <p:anim calcmode="lin" valueType="num">
                                      <p:cBhvr>
                                        <p:cTn id="42" dur="1000" fill="hold"/>
                                        <p:tgtEl>
                                          <p:spTgt spid="5"/>
                                        </p:tgtEl>
                                        <p:attrNameLst>
                                          <p:attrName>ppt_x</p:attrName>
                                        </p:attrNameLst>
                                      </p:cBhvr>
                                      <p:tavLst>
                                        <p:tav tm="0">
                                          <p:val>
                                            <p:strVal val="#ppt_x"/>
                                          </p:val>
                                        </p:tav>
                                        <p:tav tm="100000">
                                          <p:val>
                                            <p:strVal val="#ppt_x"/>
                                          </p:val>
                                        </p:tav>
                                      </p:tavLst>
                                    </p:anim>
                                    <p:anim calcmode="lin" valueType="num">
                                      <p:cBhvr>
                                        <p:cTn id="4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4" grpId="0" animBg="1"/>
      <p:bldP spid="56" grpId="0" animBg="1"/>
      <p:bldP spid="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23C9C9B-6882-2F49-45B9-D03B95FD1FF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8036" t="14074" r="3769" b="7001"/>
          <a:stretch/>
        </p:blipFill>
        <p:spPr>
          <a:xfrm>
            <a:off x="3466654" y="2065578"/>
            <a:ext cx="8420849" cy="2419812"/>
          </a:xfrm>
          <a:prstGeom prst="rect">
            <a:avLst/>
          </a:prstGeom>
        </p:spPr>
      </p:pic>
      <p:pic>
        <p:nvPicPr>
          <p:cNvPr id="61" name="Picture 60">
            <a:extLst>
              <a:ext uri="{FF2B5EF4-FFF2-40B4-BE49-F238E27FC236}">
                <a16:creationId xmlns:a16="http://schemas.microsoft.com/office/drawing/2014/main" id="{3294DF0D-AECF-4F95-E21B-775E374134E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6148" t="62980" r="15818" b="3"/>
          <a:stretch/>
        </p:blipFill>
        <p:spPr>
          <a:xfrm>
            <a:off x="3466654" y="4449898"/>
            <a:ext cx="8420849" cy="1402099"/>
          </a:xfrm>
          <a:prstGeom prst="rect">
            <a:avLst/>
          </a:prstGeom>
        </p:spPr>
      </p:pic>
      <p:sp>
        <p:nvSpPr>
          <p:cNvPr id="2" name="Title 1">
            <a:extLst>
              <a:ext uri="{FF2B5EF4-FFF2-40B4-BE49-F238E27FC236}">
                <a16:creationId xmlns:a16="http://schemas.microsoft.com/office/drawing/2014/main" id="{31175F8E-6BA5-70A8-B3D3-BA5418C102EA}"/>
              </a:ext>
            </a:extLst>
          </p:cNvPr>
          <p:cNvSpPr>
            <a:spLocks noGrp="1"/>
          </p:cNvSpPr>
          <p:nvPr>
            <p:ph type="title"/>
          </p:nvPr>
        </p:nvSpPr>
        <p:spPr>
          <a:xfrm>
            <a:off x="340946" y="283848"/>
            <a:ext cx="11744374" cy="553998"/>
          </a:xfrm>
          <a:noFill/>
        </p:spPr>
        <p:txBody>
          <a:bodyPr/>
          <a:lstStyle/>
          <a:p>
            <a:r>
              <a:rPr lang="en-US"/>
              <a:t>Attacker Perspective: shaped by experience &amp; ‘fog of war’</a:t>
            </a:r>
          </a:p>
        </p:txBody>
      </p:sp>
      <p:sp>
        <p:nvSpPr>
          <p:cNvPr id="78" name="Title 1">
            <a:extLst>
              <a:ext uri="{FF2B5EF4-FFF2-40B4-BE49-F238E27FC236}">
                <a16:creationId xmlns:a16="http://schemas.microsoft.com/office/drawing/2014/main" id="{15044CE6-3FBF-4879-ED42-208CE7FEC27B}"/>
              </a:ext>
            </a:extLst>
          </p:cNvPr>
          <p:cNvSpPr txBox="1">
            <a:spLocks/>
          </p:cNvSpPr>
          <p:nvPr/>
        </p:nvSpPr>
        <p:spPr>
          <a:xfrm>
            <a:off x="344025" y="825241"/>
            <a:ext cx="11008768" cy="369332"/>
          </a:xfrm>
          <a:prstGeom prst="rect">
            <a:avLst/>
          </a:prstGeom>
          <a:noFill/>
        </p:spPr>
        <p:txBody>
          <a:bodyPr vert="horz" wrap="square" lIns="0" tIns="0" rIns="0" bIns="0" rtlCol="0" anchor="t">
            <a:spAutoFit/>
          </a:bodyPr>
          <a:lstStyle>
            <a:lvl1pPr algn="l" defTabSz="932742" rtl="0" eaLnBrk="1" latinLnBrk="0" hangingPunct="1">
              <a:lnSpc>
                <a:spcPct val="100000"/>
              </a:lnSpc>
              <a:spcBef>
                <a:spcPct val="0"/>
              </a:spcBef>
              <a:buNone/>
              <a:defRPr lang="en-US" sz="3600" b="0" kern="1200" cap="none" spc="-50" baseline="0" dirty="0" smtClean="0">
                <a:ln w="3175">
                  <a:noFill/>
                </a:ln>
                <a:gradFill>
                  <a:gsLst>
                    <a:gs pos="64000">
                      <a:schemeClr val="tx1"/>
                    </a:gs>
                    <a:gs pos="100000">
                      <a:schemeClr val="tx1"/>
                    </a:gs>
                  </a:gsLst>
                  <a:path path="circle">
                    <a:fillToRect l="50000" t="50000" r="50000" b="50000"/>
                  </a:path>
                </a:gradFill>
                <a:effectLst/>
                <a:latin typeface="+mj-lt"/>
                <a:ea typeface="+mn-ea"/>
                <a:cs typeface="Segoe UI" pitchFamily="34" charset="0"/>
              </a:defRPr>
            </a:lvl1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2400" b="0" i="1" u="none" strike="noStrike" kern="1200" cap="none" spc="-50" normalizeH="0" baseline="0" noProof="0">
                <a:ln w="3175">
                  <a:noFill/>
                </a:ln>
                <a:gradFill>
                  <a:gsLst>
                    <a:gs pos="64000">
                      <a:srgbClr val="000000"/>
                    </a:gs>
                    <a:gs pos="100000">
                      <a:srgbClr val="000000"/>
                    </a:gs>
                  </a:gsLst>
                  <a:path path="circle">
                    <a:fillToRect l="50000" t="50000" r="50000" b="50000"/>
                  </a:path>
                </a:gradFill>
                <a:effectLst/>
                <a:uLnTx/>
                <a:uFillTx/>
                <a:latin typeface="Segoe UI Semibold"/>
                <a:ea typeface="+mn-ea"/>
                <a:cs typeface="Segoe UI" pitchFamily="34" charset="0"/>
              </a:rPr>
              <a:t>Attackers use what they see, know, and can guess</a:t>
            </a:r>
            <a:endParaRPr kumimoji="0" lang="en-US" sz="2400" b="0" i="1" u="none" strike="noStrike" kern="1200" cap="none" spc="-50" normalizeH="0" baseline="0" noProof="0">
              <a:ln w="3175">
                <a:noFill/>
              </a:ln>
              <a:gradFill>
                <a:gsLst>
                  <a:gs pos="64000">
                    <a:srgbClr val="000000"/>
                  </a:gs>
                  <a:gs pos="100000">
                    <a:srgbClr val="000000"/>
                  </a:gs>
                </a:gsLst>
                <a:path path="circle">
                  <a:fillToRect l="50000" t="50000" r="50000" b="50000"/>
                </a:path>
              </a:gradFill>
              <a:effectLst/>
              <a:highlight>
                <a:srgbClr val="FFFF00"/>
              </a:highlight>
              <a:uLnTx/>
              <a:uFillTx/>
              <a:latin typeface="Segoe UI Semibold"/>
              <a:ea typeface="+mn-ea"/>
              <a:cs typeface="Segoe UI" pitchFamily="34" charset="0"/>
            </a:endParaRPr>
          </a:p>
        </p:txBody>
      </p:sp>
      <p:pic>
        <p:nvPicPr>
          <p:cNvPr id="79" name="Graphic 78" descr="Treasure chest with solid fill">
            <a:extLst>
              <a:ext uri="{FF2B5EF4-FFF2-40B4-BE49-F238E27FC236}">
                <a16:creationId xmlns:a16="http://schemas.microsoft.com/office/drawing/2014/main" id="{2C67FF1B-AA0F-6A7B-1028-6A67CD3FF771}"/>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0950865" y="3612267"/>
            <a:ext cx="613808" cy="613808"/>
          </a:xfrm>
          <a:prstGeom prst="rect">
            <a:avLst/>
          </a:prstGeom>
          <a:effectLst>
            <a:glow rad="139700">
              <a:schemeClr val="bg1">
                <a:alpha val="90000"/>
              </a:schemeClr>
            </a:glow>
          </a:effectLst>
        </p:spPr>
      </p:pic>
      <p:cxnSp>
        <p:nvCxnSpPr>
          <p:cNvPr id="106" name="Straight Arrow Connector 105">
            <a:extLst>
              <a:ext uri="{FF2B5EF4-FFF2-40B4-BE49-F238E27FC236}">
                <a16:creationId xmlns:a16="http://schemas.microsoft.com/office/drawing/2014/main" id="{627088D0-32C3-B3E3-BCD9-B796E03C55CA}"/>
              </a:ext>
            </a:extLst>
          </p:cNvPr>
          <p:cNvCxnSpPr>
            <a:cxnSpLocks/>
          </p:cNvCxnSpPr>
          <p:nvPr/>
        </p:nvCxnSpPr>
        <p:spPr>
          <a:xfrm flipV="1">
            <a:off x="4185849" y="3258789"/>
            <a:ext cx="554941" cy="525620"/>
          </a:xfrm>
          <a:prstGeom prst="straightConnector1">
            <a:avLst/>
          </a:prstGeom>
          <a:ln w="57150">
            <a:solidFill>
              <a:schemeClr val="accent3"/>
            </a:solidFill>
            <a:prstDash val="sysDot"/>
            <a:headEnd type="none" w="lg" len="med"/>
            <a:tailEnd type="triangle"/>
          </a:ln>
          <a:effectLst>
            <a:glow rad="63500">
              <a:schemeClr val="bg1">
                <a:alpha val="94000"/>
              </a:schemeClr>
            </a:glow>
          </a:effectLst>
        </p:spPr>
        <p:style>
          <a:lnRef idx="1">
            <a:schemeClr val="accent1"/>
          </a:lnRef>
          <a:fillRef idx="0">
            <a:schemeClr val="accent1"/>
          </a:fillRef>
          <a:effectRef idx="0">
            <a:schemeClr val="accent1"/>
          </a:effectRef>
          <a:fontRef idx="minor">
            <a:schemeClr val="tx1"/>
          </a:fontRef>
        </p:style>
      </p:cxnSp>
      <p:sp>
        <p:nvSpPr>
          <p:cNvPr id="124" name="Freeform: Shape 123">
            <a:extLst>
              <a:ext uri="{FF2B5EF4-FFF2-40B4-BE49-F238E27FC236}">
                <a16:creationId xmlns:a16="http://schemas.microsoft.com/office/drawing/2014/main" id="{F9843B71-DD35-6C4C-C803-F3983E1B0B60}"/>
              </a:ext>
            </a:extLst>
          </p:cNvPr>
          <p:cNvSpPr/>
          <p:nvPr/>
        </p:nvSpPr>
        <p:spPr bwMode="auto">
          <a:xfrm>
            <a:off x="3812647" y="3985385"/>
            <a:ext cx="7430015" cy="1163829"/>
          </a:xfrm>
          <a:custGeom>
            <a:avLst/>
            <a:gdLst>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95821"/>
              <a:gd name="connsiteX1" fmla="*/ 542925 w 7143750"/>
              <a:gd name="connsiteY1" fmla="*/ 1476375 h 1495821"/>
              <a:gd name="connsiteX2" fmla="*/ 2209800 w 7143750"/>
              <a:gd name="connsiteY2" fmla="*/ 1090612 h 1495821"/>
              <a:gd name="connsiteX3" fmla="*/ 5391150 w 7143750"/>
              <a:gd name="connsiteY3" fmla="*/ 990600 h 1495821"/>
              <a:gd name="connsiteX4" fmla="*/ 7143750 w 7143750"/>
              <a:gd name="connsiteY4" fmla="*/ 0 h 1495821"/>
              <a:gd name="connsiteX0" fmla="*/ 0 w 7153275"/>
              <a:gd name="connsiteY0" fmla="*/ 862012 h 1478988"/>
              <a:gd name="connsiteX1" fmla="*/ 552450 w 7153275"/>
              <a:gd name="connsiteY1" fmla="*/ 1476375 h 1478988"/>
              <a:gd name="connsiteX2" fmla="*/ 2219325 w 7153275"/>
              <a:gd name="connsiteY2" fmla="*/ 1090612 h 1478988"/>
              <a:gd name="connsiteX3" fmla="*/ 5400675 w 7153275"/>
              <a:gd name="connsiteY3" fmla="*/ 990600 h 1478988"/>
              <a:gd name="connsiteX4" fmla="*/ 7153275 w 7153275"/>
              <a:gd name="connsiteY4" fmla="*/ 0 h 1478988"/>
              <a:gd name="connsiteX0" fmla="*/ 0 w 7153275"/>
              <a:gd name="connsiteY0" fmla="*/ 862012 h 1479349"/>
              <a:gd name="connsiteX1" fmla="*/ 552450 w 7153275"/>
              <a:gd name="connsiteY1" fmla="*/ 1476375 h 1479349"/>
              <a:gd name="connsiteX2" fmla="*/ 2219325 w 7153275"/>
              <a:gd name="connsiteY2" fmla="*/ 1090612 h 1479349"/>
              <a:gd name="connsiteX3" fmla="*/ 4819650 w 7153275"/>
              <a:gd name="connsiteY3" fmla="*/ 966787 h 1479349"/>
              <a:gd name="connsiteX4" fmla="*/ 7153275 w 7153275"/>
              <a:gd name="connsiteY4" fmla="*/ 0 h 1479349"/>
              <a:gd name="connsiteX0" fmla="*/ 0 w 7153275"/>
              <a:gd name="connsiteY0" fmla="*/ 862012 h 1479349"/>
              <a:gd name="connsiteX1" fmla="*/ 552450 w 7153275"/>
              <a:gd name="connsiteY1" fmla="*/ 1476375 h 1479349"/>
              <a:gd name="connsiteX2" fmla="*/ 2219325 w 7153275"/>
              <a:gd name="connsiteY2" fmla="*/ 1090612 h 1479349"/>
              <a:gd name="connsiteX3" fmla="*/ 4819650 w 7153275"/>
              <a:gd name="connsiteY3" fmla="*/ 966787 h 1479349"/>
              <a:gd name="connsiteX4" fmla="*/ 7153275 w 7153275"/>
              <a:gd name="connsiteY4" fmla="*/ 0 h 1479349"/>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7089775 w 7089775"/>
              <a:gd name="connsiteY4" fmla="*/ 0 h 1487379"/>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7089775 w 7089775"/>
              <a:gd name="connsiteY4" fmla="*/ 0 h 1487379"/>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6718301 w 7089775"/>
              <a:gd name="connsiteY4" fmla="*/ 119060 h 1487379"/>
              <a:gd name="connsiteX5" fmla="*/ 7089775 w 7089775"/>
              <a:gd name="connsiteY5" fmla="*/ 0 h 1487379"/>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718301 w 9799637"/>
              <a:gd name="connsiteY4" fmla="*/ 166685 h 1535004"/>
              <a:gd name="connsiteX5" fmla="*/ 9799637 w 9799637"/>
              <a:gd name="connsiteY5" fmla="*/ 0 h 1535004"/>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718301 w 9799637"/>
              <a:gd name="connsiteY4" fmla="*/ 166685 h 1535004"/>
              <a:gd name="connsiteX5" fmla="*/ 9799637 w 9799637"/>
              <a:gd name="connsiteY5" fmla="*/ 0 h 1535004"/>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946901 w 9799637"/>
              <a:gd name="connsiteY4" fmla="*/ 166685 h 1535004"/>
              <a:gd name="connsiteX5" fmla="*/ 9799637 w 9799637"/>
              <a:gd name="connsiteY5" fmla="*/ 0 h 153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99637" h="1535004">
                <a:moveTo>
                  <a:pt x="0" y="681037"/>
                </a:moveTo>
                <a:cubicBezTo>
                  <a:pt x="66675" y="1252537"/>
                  <a:pt x="171715" y="1445419"/>
                  <a:pt x="488950" y="1524000"/>
                </a:cubicBezTo>
                <a:cubicBezTo>
                  <a:pt x="806185" y="1602581"/>
                  <a:pt x="1192213" y="1237455"/>
                  <a:pt x="1903413" y="1152524"/>
                </a:cubicBezTo>
                <a:cubicBezTo>
                  <a:pt x="2614613" y="1067593"/>
                  <a:pt x="3915569" y="1178719"/>
                  <a:pt x="4756150" y="1014412"/>
                </a:cubicBezTo>
                <a:cubicBezTo>
                  <a:pt x="5596731" y="850106"/>
                  <a:pt x="6557964" y="327816"/>
                  <a:pt x="6946901" y="166685"/>
                </a:cubicBezTo>
                <a:cubicBezTo>
                  <a:pt x="7335838" y="5554"/>
                  <a:pt x="9737725" y="19843"/>
                  <a:pt x="9799637" y="0"/>
                </a:cubicBezTo>
              </a:path>
            </a:pathLst>
          </a:custGeom>
          <a:ln w="57150">
            <a:solidFill>
              <a:schemeClr val="accent3"/>
            </a:solidFill>
            <a:prstDash val="solid"/>
            <a:headEnd type="none" w="lg" len="med"/>
            <a:tailEnd type="triangle"/>
          </a:ln>
          <a:effectLst>
            <a:glow rad="63500">
              <a:schemeClr val="bg1">
                <a:alpha val="94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a:ea typeface="+mn-ea"/>
              <a:cs typeface="+mn-cs"/>
            </a:endParaRPr>
          </a:p>
        </p:txBody>
      </p:sp>
      <p:sp>
        <p:nvSpPr>
          <p:cNvPr id="81" name="Rectangle 80">
            <a:extLst>
              <a:ext uri="{FF2B5EF4-FFF2-40B4-BE49-F238E27FC236}">
                <a16:creationId xmlns:a16="http://schemas.microsoft.com/office/drawing/2014/main" id="{CFF94116-E52F-23D7-9300-3F6BBE16FA49}"/>
              </a:ext>
            </a:extLst>
          </p:cNvPr>
          <p:cNvSpPr/>
          <p:nvPr/>
        </p:nvSpPr>
        <p:spPr bwMode="auto">
          <a:xfrm>
            <a:off x="5012252" y="2053898"/>
            <a:ext cx="8243520" cy="4326770"/>
          </a:xfrm>
          <a:prstGeom prst="rect">
            <a:avLst/>
          </a:prstGeom>
          <a:gradFill flip="none" rotWithShape="1">
            <a:gsLst>
              <a:gs pos="5000">
                <a:schemeClr val="bg1">
                  <a:alpha val="0"/>
                </a:schemeClr>
              </a:gs>
              <a:gs pos="11000">
                <a:srgbClr val="FFFFFF">
                  <a:alpha val="81000"/>
                </a:srgbClr>
              </a:gs>
              <a:gs pos="11000">
                <a:schemeClr val="bg1"/>
              </a:gs>
            </a:gsLst>
            <a:lin ang="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50" name="Speech Bubble: Rectangle 149">
            <a:extLst>
              <a:ext uri="{FF2B5EF4-FFF2-40B4-BE49-F238E27FC236}">
                <a16:creationId xmlns:a16="http://schemas.microsoft.com/office/drawing/2014/main" id="{E4438380-4B64-740E-C251-657E2411974E}"/>
              </a:ext>
            </a:extLst>
          </p:cNvPr>
          <p:cNvSpPr/>
          <p:nvPr/>
        </p:nvSpPr>
        <p:spPr bwMode="auto">
          <a:xfrm>
            <a:off x="4536618" y="5296798"/>
            <a:ext cx="1868944" cy="263763"/>
          </a:xfrm>
          <a:prstGeom prst="wedgeRectCallout">
            <a:avLst>
              <a:gd name="adj1" fmla="val -36620"/>
              <a:gd name="adj2" fmla="val -144181"/>
            </a:avLst>
          </a:prstGeom>
          <a:ln>
            <a:solidFill>
              <a:schemeClr val="accent3"/>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50" b="1" i="1"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Phishing email to admin</a:t>
            </a:r>
          </a:p>
        </p:txBody>
      </p:sp>
      <p:sp>
        <p:nvSpPr>
          <p:cNvPr id="5" name="Thought Bubble: Cloud 4">
            <a:extLst>
              <a:ext uri="{FF2B5EF4-FFF2-40B4-BE49-F238E27FC236}">
                <a16:creationId xmlns:a16="http://schemas.microsoft.com/office/drawing/2014/main" id="{F9A28591-60CD-4008-5C3E-EA78857E7AD7}"/>
              </a:ext>
            </a:extLst>
          </p:cNvPr>
          <p:cNvSpPr/>
          <p:nvPr/>
        </p:nvSpPr>
        <p:spPr bwMode="auto">
          <a:xfrm>
            <a:off x="1439552" y="2053898"/>
            <a:ext cx="2511250" cy="865276"/>
          </a:xfrm>
          <a:prstGeom prst="cloudCallout">
            <a:avLst>
              <a:gd name="adj1" fmla="val 54487"/>
              <a:gd name="adj2" fmla="val 77693"/>
            </a:avLst>
          </a:prstGeom>
          <a:solidFill>
            <a:schemeClr val="accent3">
              <a:lumMod val="20000"/>
              <a:lumOff val="80000"/>
            </a:schemeClr>
          </a:solidFill>
          <a:ln>
            <a:solidFill>
              <a:srgbClr val="C00000"/>
            </a:solidFill>
            <a:headEnd type="none" w="med" len="med"/>
            <a:tailEnd type="none" w="med" len="med"/>
          </a:ln>
          <a:effectLst>
            <a:glow rad="127000">
              <a:schemeClr val="bg1"/>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Semibold"/>
              <a:ea typeface="Segoe UI" pitchFamily="34" charset="0"/>
              <a:cs typeface="Segoe UI" pitchFamily="34" charset="0"/>
            </a:endParaRPr>
          </a:p>
        </p:txBody>
      </p:sp>
      <p:sp>
        <p:nvSpPr>
          <p:cNvPr id="8" name="Thought Bubble: Cloud 7">
            <a:extLst>
              <a:ext uri="{FF2B5EF4-FFF2-40B4-BE49-F238E27FC236}">
                <a16:creationId xmlns:a16="http://schemas.microsoft.com/office/drawing/2014/main" id="{24BC2812-EBC8-3B4C-BC5C-E34429DA2F87}"/>
              </a:ext>
            </a:extLst>
          </p:cNvPr>
          <p:cNvSpPr/>
          <p:nvPr/>
        </p:nvSpPr>
        <p:spPr bwMode="auto">
          <a:xfrm>
            <a:off x="343238" y="4220066"/>
            <a:ext cx="2573143" cy="1499697"/>
          </a:xfrm>
          <a:prstGeom prst="cloudCallout">
            <a:avLst>
              <a:gd name="adj1" fmla="val 61762"/>
              <a:gd name="adj2" fmla="val -47372"/>
            </a:avLst>
          </a:prstGeom>
          <a:solidFill>
            <a:schemeClr val="accent3">
              <a:lumMod val="20000"/>
              <a:lumOff val="80000"/>
            </a:schemeClr>
          </a:solidFill>
          <a:ln>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grpSp>
        <p:nvGrpSpPr>
          <p:cNvPr id="72" name="Group 71">
            <a:extLst>
              <a:ext uri="{FF2B5EF4-FFF2-40B4-BE49-F238E27FC236}">
                <a16:creationId xmlns:a16="http://schemas.microsoft.com/office/drawing/2014/main" id="{8291AC38-8693-F367-9530-212AC33AA266}"/>
              </a:ext>
            </a:extLst>
          </p:cNvPr>
          <p:cNvGrpSpPr/>
          <p:nvPr/>
        </p:nvGrpSpPr>
        <p:grpSpPr>
          <a:xfrm>
            <a:off x="3262711" y="3506409"/>
            <a:ext cx="1079599" cy="1079599"/>
            <a:chOff x="568549" y="3165243"/>
            <a:chExt cx="749586" cy="749586"/>
          </a:xfrm>
        </p:grpSpPr>
        <p:sp>
          <p:nvSpPr>
            <p:cNvPr id="73" name="Oval 72">
              <a:extLst>
                <a:ext uri="{FF2B5EF4-FFF2-40B4-BE49-F238E27FC236}">
                  <a16:creationId xmlns:a16="http://schemas.microsoft.com/office/drawing/2014/main" id="{CCA6C512-2710-EFF3-C5AD-759B9CFF7C31}"/>
                </a:ext>
              </a:extLst>
            </p:cNvPr>
            <p:cNvSpPr/>
            <p:nvPr/>
          </p:nvSpPr>
          <p:spPr bwMode="auto">
            <a:xfrm>
              <a:off x="568549" y="3165243"/>
              <a:ext cx="749586" cy="749586"/>
            </a:xfrm>
            <a:prstGeom prst="ellipse">
              <a:avLst/>
            </a:prstGeom>
            <a:solidFill>
              <a:schemeClr val="bg1"/>
            </a:solidFill>
            <a:ln w="28575">
              <a:solidFill>
                <a:srgbClr val="E8112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Freeform 12">
              <a:extLst>
                <a:ext uri="{FF2B5EF4-FFF2-40B4-BE49-F238E27FC236}">
                  <a16:creationId xmlns:a16="http://schemas.microsoft.com/office/drawing/2014/main" id="{E5635648-2758-4186-DFE9-51264A6E394D}"/>
                </a:ext>
              </a:extLst>
            </p:cNvPr>
            <p:cNvSpPr>
              <a:spLocks noEditPoints="1"/>
            </p:cNvSpPr>
            <p:nvPr/>
          </p:nvSpPr>
          <p:spPr bwMode="auto">
            <a:xfrm>
              <a:off x="710507" y="3293721"/>
              <a:ext cx="465671" cy="476858"/>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1A1A1A"/>
                </a:solidFill>
                <a:effectLst/>
                <a:uLnTx/>
                <a:uFillTx/>
                <a:latin typeface="Segoe UI"/>
                <a:ea typeface="+mn-ea"/>
                <a:cs typeface="+mn-cs"/>
              </a:endParaRPr>
            </a:p>
          </p:txBody>
        </p:sp>
        <p:sp>
          <p:nvSpPr>
            <p:cNvPr id="75" name="Freeform 24">
              <a:extLst>
                <a:ext uri="{FF2B5EF4-FFF2-40B4-BE49-F238E27FC236}">
                  <a16:creationId xmlns:a16="http://schemas.microsoft.com/office/drawing/2014/main" id="{B8339241-44E4-1A79-70C0-B45EAEDB3377}"/>
                </a:ext>
              </a:extLst>
            </p:cNvPr>
            <p:cNvSpPr>
              <a:spLocks/>
            </p:cNvSpPr>
            <p:nvPr/>
          </p:nvSpPr>
          <p:spPr bwMode="auto">
            <a:xfrm>
              <a:off x="799298" y="3550963"/>
              <a:ext cx="286481" cy="213260"/>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1A1A1A"/>
                </a:solidFill>
                <a:effectLst/>
                <a:uLnTx/>
                <a:uFillTx/>
                <a:latin typeface="Segoe UI"/>
                <a:ea typeface="+mn-ea"/>
                <a:cs typeface="+mn-cs"/>
              </a:endParaRPr>
            </a:p>
          </p:txBody>
        </p:sp>
        <p:sp>
          <p:nvSpPr>
            <p:cNvPr id="76" name="Freeform 11">
              <a:extLst>
                <a:ext uri="{FF2B5EF4-FFF2-40B4-BE49-F238E27FC236}">
                  <a16:creationId xmlns:a16="http://schemas.microsoft.com/office/drawing/2014/main" id="{06D99C4B-0EC7-FDAE-EB8F-95B74A753805}"/>
                </a:ext>
              </a:extLst>
            </p:cNvPr>
            <p:cNvSpPr>
              <a:spLocks/>
            </p:cNvSpPr>
            <p:nvPr/>
          </p:nvSpPr>
          <p:spPr bwMode="auto">
            <a:xfrm>
              <a:off x="822718" y="3757151"/>
              <a:ext cx="239830" cy="25390"/>
            </a:xfrm>
            <a:prstGeom prst="roundRect">
              <a:avLst/>
            </a:prstGeom>
            <a:solidFill>
              <a:schemeClr val="bg1"/>
            </a:solidFill>
            <a:ln w="12700">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1A1A1A"/>
                </a:solidFill>
                <a:effectLst/>
                <a:uLnTx/>
                <a:uFillTx/>
                <a:latin typeface="Segoe UI"/>
                <a:ea typeface="+mn-ea"/>
                <a:cs typeface="+mn-cs"/>
              </a:endParaRPr>
            </a:p>
          </p:txBody>
        </p:sp>
        <p:sp>
          <p:nvSpPr>
            <p:cNvPr id="77" name="Freeform: Shape 76">
              <a:extLst>
                <a:ext uri="{FF2B5EF4-FFF2-40B4-BE49-F238E27FC236}">
                  <a16:creationId xmlns:a16="http://schemas.microsoft.com/office/drawing/2014/main" id="{9DC4BA8E-F4A2-545E-E1D6-B62B13196A8E}"/>
                </a:ext>
              </a:extLst>
            </p:cNvPr>
            <p:cNvSpPr/>
            <p:nvPr/>
          </p:nvSpPr>
          <p:spPr bwMode="auto">
            <a:xfrm>
              <a:off x="882542" y="3428504"/>
              <a:ext cx="118751" cy="39510"/>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rgbClr val="E8112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91" name="TextBox 90">
            <a:extLst>
              <a:ext uri="{FF2B5EF4-FFF2-40B4-BE49-F238E27FC236}">
                <a16:creationId xmlns:a16="http://schemas.microsoft.com/office/drawing/2014/main" id="{57562F43-D63E-9EC3-77C4-70D0D03DE6CC}"/>
              </a:ext>
            </a:extLst>
          </p:cNvPr>
          <p:cNvSpPr txBox="1"/>
          <p:nvPr/>
        </p:nvSpPr>
        <p:spPr>
          <a:xfrm>
            <a:off x="1784178" y="2227424"/>
            <a:ext cx="1799902" cy="461665"/>
          </a:xfrm>
          <a:prstGeom prst="rect">
            <a:avLst/>
          </a:prstGeom>
          <a:solidFill>
            <a:srgbClr val="FFD4C5"/>
          </a:solidFill>
        </p:spPr>
        <p:txBody>
          <a:bodyPr wrap="square" lIns="0" rIns="0">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Semibold"/>
                <a:ea typeface="+mn-ea"/>
                <a:cs typeface="+mn-cs"/>
              </a:rPr>
              <a:t>Looks like they have NGFW, IDS/IPS, and DLP</a:t>
            </a:r>
            <a:endParaRPr kumimoji="0" lang="en-US" sz="1200" b="0" i="0" u="none" strike="noStrike" kern="1200" cap="none" spc="0" normalizeH="0" baseline="0" noProof="0">
              <a:ln>
                <a:noFill/>
              </a:ln>
              <a:solidFill>
                <a:srgbClr val="000000"/>
              </a:solidFill>
              <a:effectLst/>
              <a:uLnTx/>
              <a:uFillTx/>
              <a:latin typeface="Segoe UI Semibold"/>
              <a:ea typeface="Segoe UI" pitchFamily="34" charset="0"/>
              <a:cs typeface="Segoe UI" pitchFamily="34" charset="0"/>
            </a:endParaRPr>
          </a:p>
        </p:txBody>
      </p:sp>
      <p:sp>
        <p:nvSpPr>
          <p:cNvPr id="30" name="TextBox 29">
            <a:extLst>
              <a:ext uri="{FF2B5EF4-FFF2-40B4-BE49-F238E27FC236}">
                <a16:creationId xmlns:a16="http://schemas.microsoft.com/office/drawing/2014/main" id="{038BC150-5B16-091A-9B36-6AC0268EA33A}"/>
              </a:ext>
            </a:extLst>
          </p:cNvPr>
          <p:cNvSpPr txBox="1"/>
          <p:nvPr/>
        </p:nvSpPr>
        <p:spPr>
          <a:xfrm>
            <a:off x="763938" y="4443638"/>
            <a:ext cx="1618566" cy="1015663"/>
          </a:xfrm>
          <a:prstGeom prst="rect">
            <a:avLst/>
          </a:prstGeom>
          <a:solidFill>
            <a:srgbClr val="FFD4C5"/>
          </a:solidFill>
        </p:spPr>
        <p:txBody>
          <a:bodyPr wrap="square" lIns="0" rIns="0">
            <a:spAutoFit/>
          </a:bodyPr>
          <a:lstStyle>
            <a:defPPr>
              <a:defRPr lang="en-US"/>
            </a:defPPr>
            <a:lvl1pPr defTabSz="932472" fontAlgn="base">
              <a:spcBef>
                <a:spcPct val="0"/>
              </a:spcBef>
              <a:spcAft>
                <a:spcPct val="0"/>
              </a:spcAft>
              <a:defRPr sz="1200">
                <a:effectLst/>
                <a:latin typeface="+mj-lt"/>
              </a:defRPr>
            </a:lvl1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Semibold"/>
                <a:ea typeface="+mn-ea"/>
                <a:cs typeface="+mn-cs"/>
              </a:rPr>
              <a:t>I bet their admins </a:t>
            </a:r>
          </a:p>
          <a:p>
            <a:pPr marL="228600" marR="0" lvl="0" indent="-228600" algn="l" defTabSz="932472" rtl="0" eaLnBrk="1" fontAlgn="base" latinLnBrk="0" hangingPunct="1">
              <a:lnSpc>
                <a:spcPct val="100000"/>
              </a:lnSpc>
              <a:spcBef>
                <a:spcPct val="0"/>
              </a:spcBef>
              <a:spcAft>
                <a:spcPct val="0"/>
              </a:spcAft>
              <a:buClrTx/>
              <a:buSzTx/>
              <a:buFontTx/>
              <a:buAutoNum type="arabicPeriod"/>
              <a:tabLst/>
              <a:defRPr/>
            </a:pPr>
            <a:r>
              <a:rPr kumimoji="0" lang="en-US" sz="1200" b="0" i="0" u="none" strike="noStrike" kern="1200" cap="none" spc="0" normalizeH="0" baseline="0" noProof="0">
                <a:ln>
                  <a:noFill/>
                </a:ln>
                <a:solidFill>
                  <a:srgbClr val="000000"/>
                </a:solidFill>
                <a:effectLst/>
                <a:uLnTx/>
                <a:uFillTx/>
                <a:latin typeface="Segoe UI Semibold"/>
                <a:ea typeface="+mn-ea"/>
                <a:cs typeface="+mn-cs"/>
              </a:rPr>
              <a:t>Check email from admin workstations</a:t>
            </a:r>
          </a:p>
          <a:p>
            <a:pPr marL="228600" marR="0" lvl="0" indent="-228600" algn="l" defTabSz="932472" rtl="0" eaLnBrk="1" fontAlgn="base" latinLnBrk="0" hangingPunct="1">
              <a:lnSpc>
                <a:spcPct val="100000"/>
              </a:lnSpc>
              <a:spcBef>
                <a:spcPct val="0"/>
              </a:spcBef>
              <a:spcAft>
                <a:spcPct val="0"/>
              </a:spcAft>
              <a:buClrTx/>
              <a:buSzTx/>
              <a:buFontTx/>
              <a:buAutoNum type="arabicPeriod"/>
              <a:tabLst/>
              <a:defRPr/>
            </a:pPr>
            <a:r>
              <a:rPr kumimoji="0" lang="en-US" sz="1200" b="0" i="0" u="none" strike="noStrike" kern="1200" cap="none" spc="0" normalizeH="0" baseline="0" noProof="0">
                <a:ln>
                  <a:noFill/>
                </a:ln>
                <a:solidFill>
                  <a:srgbClr val="000000"/>
                </a:solidFill>
                <a:effectLst/>
                <a:uLnTx/>
                <a:uFillTx/>
                <a:latin typeface="Segoe UI Semibold"/>
                <a:ea typeface="+mn-ea"/>
                <a:cs typeface="+mn-cs"/>
              </a:rPr>
              <a:t>Click on links for higher paying jobs</a:t>
            </a:r>
          </a:p>
        </p:txBody>
      </p:sp>
      <p:pic>
        <p:nvPicPr>
          <p:cNvPr id="34" name="Graphic 33" descr="No sign with solid fill">
            <a:extLst>
              <a:ext uri="{FF2B5EF4-FFF2-40B4-BE49-F238E27FC236}">
                <a16:creationId xmlns:a16="http://schemas.microsoft.com/office/drawing/2014/main" id="{C2BB99D1-F1FA-5E06-CC4E-2A3A9E380819}"/>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4205666" y="3161155"/>
            <a:ext cx="615208" cy="615208"/>
          </a:xfrm>
          <a:prstGeom prst="rect">
            <a:avLst/>
          </a:prstGeom>
          <a:effectLst>
            <a:glow rad="139700">
              <a:schemeClr val="bg1">
                <a:alpha val="64000"/>
              </a:schemeClr>
            </a:glow>
          </a:effectLst>
        </p:spPr>
      </p:pic>
      <p:sp>
        <p:nvSpPr>
          <p:cNvPr id="63" name="Speech Bubble: Rectangle 62">
            <a:extLst>
              <a:ext uri="{FF2B5EF4-FFF2-40B4-BE49-F238E27FC236}">
                <a16:creationId xmlns:a16="http://schemas.microsoft.com/office/drawing/2014/main" id="{6C1103B4-4425-E759-3683-554013097C0E}"/>
              </a:ext>
            </a:extLst>
          </p:cNvPr>
          <p:cNvSpPr/>
          <p:nvPr/>
        </p:nvSpPr>
        <p:spPr bwMode="auto">
          <a:xfrm>
            <a:off x="4696726" y="3993248"/>
            <a:ext cx="615350" cy="287284"/>
          </a:xfrm>
          <a:prstGeom prst="wedgeRectCallout">
            <a:avLst>
              <a:gd name="adj1" fmla="val -39933"/>
              <a:gd name="adj2" fmla="val 92970"/>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 name="TextBox 34">
            <a:extLst>
              <a:ext uri="{FF2B5EF4-FFF2-40B4-BE49-F238E27FC236}">
                <a16:creationId xmlns:a16="http://schemas.microsoft.com/office/drawing/2014/main" id="{F6211DEF-16CF-5EFC-7DD3-EF1650CAEA47}"/>
              </a:ext>
            </a:extLst>
          </p:cNvPr>
          <p:cNvSpPr txBox="1"/>
          <p:nvPr/>
        </p:nvSpPr>
        <p:spPr>
          <a:xfrm>
            <a:off x="4791802" y="4032973"/>
            <a:ext cx="379489" cy="184666"/>
          </a:xfrm>
          <a:prstGeom prst="rect">
            <a:avLst/>
          </a:prstGeom>
          <a:noFill/>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b="0" i="0" u="none" strike="noStrike" cap="none" spc="0" normalizeH="0" baseline="0">
                <a:ln>
                  <a:noFill/>
                </a:ln>
                <a:solidFill>
                  <a:schemeClr val="accent1"/>
                </a:solidFill>
                <a:effectLst/>
                <a:uLnTx/>
                <a:uFillTx/>
                <a:latin typeface="Segoe UI Semi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78D4"/>
                </a:solidFill>
                <a:effectLst/>
                <a:uLnTx/>
                <a:uFillTx/>
                <a:latin typeface="Segoe UI Semibold"/>
                <a:ea typeface="+mn-ea"/>
                <a:cs typeface="+mn-cs"/>
              </a:rPr>
              <a:t>Low</a:t>
            </a:r>
          </a:p>
        </p:txBody>
      </p:sp>
      <p:grpSp>
        <p:nvGrpSpPr>
          <p:cNvPr id="125" name="Group 124">
            <a:extLst>
              <a:ext uri="{FF2B5EF4-FFF2-40B4-BE49-F238E27FC236}">
                <a16:creationId xmlns:a16="http://schemas.microsoft.com/office/drawing/2014/main" id="{17DBBFFD-A4B6-8010-E181-A5EFD93CBEB7}"/>
              </a:ext>
            </a:extLst>
          </p:cNvPr>
          <p:cNvGrpSpPr/>
          <p:nvPr/>
        </p:nvGrpSpPr>
        <p:grpSpPr>
          <a:xfrm>
            <a:off x="4456611" y="4364711"/>
            <a:ext cx="347349" cy="490776"/>
            <a:chOff x="865436" y="4886561"/>
            <a:chExt cx="458128" cy="647297"/>
          </a:xfrm>
        </p:grpSpPr>
        <p:grpSp>
          <p:nvGrpSpPr>
            <p:cNvPr id="14" name="Group 13">
              <a:extLst>
                <a:ext uri="{FF2B5EF4-FFF2-40B4-BE49-F238E27FC236}">
                  <a16:creationId xmlns:a16="http://schemas.microsoft.com/office/drawing/2014/main" id="{DAC8DBD2-85BC-DB38-F178-2F2061BCF8D3}"/>
                </a:ext>
              </a:extLst>
            </p:cNvPr>
            <p:cNvGrpSpPr/>
            <p:nvPr/>
          </p:nvGrpSpPr>
          <p:grpSpPr>
            <a:xfrm>
              <a:off x="918880" y="5082608"/>
              <a:ext cx="404684" cy="451250"/>
              <a:chOff x="732411" y="6214500"/>
              <a:chExt cx="647700" cy="648118"/>
            </a:xfrm>
            <a:solidFill>
              <a:schemeClr val="accent1"/>
            </a:solidFill>
            <a:effectLst>
              <a:glow rad="139700">
                <a:schemeClr val="bg1">
                  <a:alpha val="90000"/>
                </a:schemeClr>
              </a:glow>
            </a:effectLst>
          </p:grpSpPr>
          <p:sp>
            <p:nvSpPr>
              <p:cNvPr id="15" name="Freeform: Shape 14">
                <a:extLst>
                  <a:ext uri="{FF2B5EF4-FFF2-40B4-BE49-F238E27FC236}">
                    <a16:creationId xmlns:a16="http://schemas.microsoft.com/office/drawing/2014/main" id="{9F6C499A-0A0B-8A1D-0383-4A9F9D883507}"/>
                  </a:ext>
                </a:extLst>
              </p:cNvPr>
              <p:cNvSpPr/>
              <p:nvPr/>
            </p:nvSpPr>
            <p:spPr>
              <a:xfrm>
                <a:off x="732411" y="6729268"/>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a:ea typeface="+mn-ea"/>
                  <a:cs typeface="+mn-cs"/>
                </a:endParaRPr>
              </a:p>
            </p:txBody>
          </p:sp>
          <p:sp>
            <p:nvSpPr>
              <p:cNvPr id="16" name="Freeform: Shape 15">
                <a:extLst>
                  <a:ext uri="{FF2B5EF4-FFF2-40B4-BE49-F238E27FC236}">
                    <a16:creationId xmlns:a16="http://schemas.microsoft.com/office/drawing/2014/main" id="{42508B1F-A3DC-103C-B62B-57036D0FF7F2}"/>
                  </a:ext>
                </a:extLst>
              </p:cNvPr>
              <p:cNvSpPr/>
              <p:nvPr/>
            </p:nvSpPr>
            <p:spPr>
              <a:xfrm>
                <a:off x="903861" y="6557495"/>
                <a:ext cx="133350" cy="305104"/>
              </a:xfrm>
              <a:custGeom>
                <a:avLst/>
                <a:gdLst>
                  <a:gd name="connsiteX0" fmla="*/ 0 w 133350"/>
                  <a:gd name="connsiteY0" fmla="*/ 0 h 305104"/>
                  <a:gd name="connsiteX1" fmla="*/ 0 w 133350"/>
                  <a:gd name="connsiteY1" fmla="*/ 304886 h 305104"/>
                  <a:gd name="connsiteX2" fmla="*/ 0 w 133350"/>
                  <a:gd name="connsiteY2" fmla="*/ 304886 h 305104"/>
                  <a:gd name="connsiteX3" fmla="*/ 0 w 133350"/>
                  <a:gd name="connsiteY3" fmla="*/ 305105 h 305104"/>
                  <a:gd name="connsiteX4" fmla="*/ 133350 w 133350"/>
                  <a:gd name="connsiteY4" fmla="*/ 305105 h 305104"/>
                  <a:gd name="connsiteX5" fmla="*/ 133350 w 133350"/>
                  <a:gd name="connsiteY5" fmla="*/ 219 h 305104"/>
                  <a:gd name="connsiteX6" fmla="*/ 133350 w 133350"/>
                  <a:gd name="connsiteY6" fmla="*/ 219 h 305104"/>
                  <a:gd name="connsiteX7" fmla="*/ 133350 w 133350"/>
                  <a:gd name="connsiteY7" fmla="*/ 0 h 305104"/>
                  <a:gd name="connsiteX8" fmla="*/ 19050 w 133350"/>
                  <a:gd name="connsiteY8" fmla="*/ 19269 h 305104"/>
                  <a:gd name="connsiteX9" fmla="*/ 114300 w 133350"/>
                  <a:gd name="connsiteY9" fmla="*/ 19269 h 305104"/>
                  <a:gd name="connsiteX10" fmla="*/ 114300 w 133350"/>
                  <a:gd name="connsiteY10" fmla="*/ 285836 h 305104"/>
                  <a:gd name="connsiteX11" fmla="*/ 19050 w 133350"/>
                  <a:gd name="connsiteY11" fmla="*/ 285836 h 30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350" h="305104">
                    <a:moveTo>
                      <a:pt x="0" y="0"/>
                    </a:moveTo>
                    <a:lnTo>
                      <a:pt x="0" y="304886"/>
                    </a:lnTo>
                    <a:lnTo>
                      <a:pt x="0" y="304886"/>
                    </a:lnTo>
                    <a:lnTo>
                      <a:pt x="0" y="305105"/>
                    </a:lnTo>
                    <a:lnTo>
                      <a:pt x="133350" y="305105"/>
                    </a:lnTo>
                    <a:lnTo>
                      <a:pt x="133350" y="219"/>
                    </a:lnTo>
                    <a:lnTo>
                      <a:pt x="133350" y="219"/>
                    </a:lnTo>
                    <a:lnTo>
                      <a:pt x="133350" y="0"/>
                    </a:lnTo>
                    <a:close/>
                    <a:moveTo>
                      <a:pt x="19050" y="19269"/>
                    </a:moveTo>
                    <a:lnTo>
                      <a:pt x="114300" y="19269"/>
                    </a:lnTo>
                    <a:lnTo>
                      <a:pt x="114300" y="285836"/>
                    </a:lnTo>
                    <a:lnTo>
                      <a:pt x="19050" y="285836"/>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a:ea typeface="+mn-ea"/>
                  <a:cs typeface="+mn-cs"/>
                </a:endParaRPr>
              </a:p>
            </p:txBody>
          </p:sp>
          <p:sp>
            <p:nvSpPr>
              <p:cNvPr id="17" name="Freeform: Shape 16">
                <a:extLst>
                  <a:ext uri="{FF2B5EF4-FFF2-40B4-BE49-F238E27FC236}">
                    <a16:creationId xmlns:a16="http://schemas.microsoft.com/office/drawing/2014/main" id="{0827F5F6-65A4-8CDD-4D6A-66BF6E115B2B}"/>
                  </a:ext>
                </a:extLst>
              </p:cNvPr>
              <p:cNvSpPr/>
              <p:nvPr/>
            </p:nvSpPr>
            <p:spPr>
              <a:xfrm>
                <a:off x="1075311" y="6385997"/>
                <a:ext cx="133350" cy="476602"/>
              </a:xfrm>
              <a:custGeom>
                <a:avLst/>
                <a:gdLst>
                  <a:gd name="connsiteX0" fmla="*/ 0 w 133350"/>
                  <a:gd name="connsiteY0" fmla="*/ 0 h 476602"/>
                  <a:gd name="connsiteX1" fmla="*/ 0 w 133350"/>
                  <a:gd name="connsiteY1" fmla="*/ 476383 h 476602"/>
                  <a:gd name="connsiteX2" fmla="*/ 0 w 133350"/>
                  <a:gd name="connsiteY2" fmla="*/ 476383 h 476602"/>
                  <a:gd name="connsiteX3" fmla="*/ 0 w 133350"/>
                  <a:gd name="connsiteY3" fmla="*/ 476602 h 476602"/>
                  <a:gd name="connsiteX4" fmla="*/ 133350 w 133350"/>
                  <a:gd name="connsiteY4" fmla="*/ 476602 h 476602"/>
                  <a:gd name="connsiteX5" fmla="*/ 133350 w 133350"/>
                  <a:gd name="connsiteY5" fmla="*/ 219 h 476602"/>
                  <a:gd name="connsiteX6" fmla="*/ 133350 w 133350"/>
                  <a:gd name="connsiteY6" fmla="*/ 219 h 476602"/>
                  <a:gd name="connsiteX7" fmla="*/ 133350 w 133350"/>
                  <a:gd name="connsiteY7" fmla="*/ 0 h 476602"/>
                  <a:gd name="connsiteX8" fmla="*/ 19050 w 133350"/>
                  <a:gd name="connsiteY8" fmla="*/ 19269 h 476602"/>
                  <a:gd name="connsiteX9" fmla="*/ 114300 w 133350"/>
                  <a:gd name="connsiteY9" fmla="*/ 19269 h 476602"/>
                  <a:gd name="connsiteX10" fmla="*/ 114300 w 133350"/>
                  <a:gd name="connsiteY10" fmla="*/ 457333 h 476602"/>
                  <a:gd name="connsiteX11" fmla="*/ 19050 w 133350"/>
                  <a:gd name="connsiteY11" fmla="*/ 457333 h 47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350" h="476602">
                    <a:moveTo>
                      <a:pt x="0" y="0"/>
                    </a:moveTo>
                    <a:lnTo>
                      <a:pt x="0" y="476383"/>
                    </a:lnTo>
                    <a:lnTo>
                      <a:pt x="0" y="476383"/>
                    </a:lnTo>
                    <a:lnTo>
                      <a:pt x="0" y="476602"/>
                    </a:lnTo>
                    <a:lnTo>
                      <a:pt x="133350" y="476602"/>
                    </a:lnTo>
                    <a:lnTo>
                      <a:pt x="133350" y="219"/>
                    </a:lnTo>
                    <a:lnTo>
                      <a:pt x="133350" y="219"/>
                    </a:lnTo>
                    <a:lnTo>
                      <a:pt x="133350" y="0"/>
                    </a:lnTo>
                    <a:close/>
                    <a:moveTo>
                      <a:pt x="19050" y="19269"/>
                    </a:moveTo>
                    <a:lnTo>
                      <a:pt x="114300" y="19269"/>
                    </a:lnTo>
                    <a:lnTo>
                      <a:pt x="114300" y="457333"/>
                    </a:lnTo>
                    <a:lnTo>
                      <a:pt x="19050" y="45733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a:ea typeface="+mn-ea"/>
                  <a:cs typeface="+mn-cs"/>
                </a:endParaRPr>
              </a:p>
            </p:txBody>
          </p:sp>
          <p:sp>
            <p:nvSpPr>
              <p:cNvPr id="18" name="Freeform: Shape 17">
                <a:extLst>
                  <a:ext uri="{FF2B5EF4-FFF2-40B4-BE49-F238E27FC236}">
                    <a16:creationId xmlns:a16="http://schemas.microsoft.com/office/drawing/2014/main" id="{C776593D-B7C6-4F63-2424-164292714368}"/>
                  </a:ext>
                </a:extLst>
              </p:cNvPr>
              <p:cNvSpPr/>
              <p:nvPr/>
            </p:nvSpPr>
            <p:spPr>
              <a:xfrm>
                <a:off x="1246761" y="6214500"/>
                <a:ext cx="133350" cy="648100"/>
              </a:xfrm>
              <a:custGeom>
                <a:avLst/>
                <a:gdLst>
                  <a:gd name="connsiteX0" fmla="*/ 133350 w 133350"/>
                  <a:gd name="connsiteY0" fmla="*/ 0 h 648100"/>
                  <a:gd name="connsiteX1" fmla="*/ 0 w 133350"/>
                  <a:gd name="connsiteY1" fmla="*/ 0 h 648100"/>
                  <a:gd name="connsiteX2" fmla="*/ 0 w 133350"/>
                  <a:gd name="connsiteY2" fmla="*/ 647881 h 648100"/>
                  <a:gd name="connsiteX3" fmla="*/ 0 w 133350"/>
                  <a:gd name="connsiteY3" fmla="*/ 647881 h 648100"/>
                  <a:gd name="connsiteX4" fmla="*/ 0 w 133350"/>
                  <a:gd name="connsiteY4" fmla="*/ 648100 h 648100"/>
                  <a:gd name="connsiteX5" fmla="*/ 133350 w 133350"/>
                  <a:gd name="connsiteY5" fmla="*/ 648100 h 648100"/>
                  <a:gd name="connsiteX6" fmla="*/ 133350 w 133350"/>
                  <a:gd name="connsiteY6" fmla="*/ 181 h 648100"/>
                  <a:gd name="connsiteX7" fmla="*/ 133350 w 133350"/>
                  <a:gd name="connsiteY7" fmla="*/ 181 h 648100"/>
                  <a:gd name="connsiteX8" fmla="*/ 19050 w 133350"/>
                  <a:gd name="connsiteY8" fmla="*/ 19231 h 648100"/>
                  <a:gd name="connsiteX9" fmla="*/ 114300 w 133350"/>
                  <a:gd name="connsiteY9" fmla="*/ 19231 h 648100"/>
                  <a:gd name="connsiteX10" fmla="*/ 114300 w 133350"/>
                  <a:gd name="connsiteY10" fmla="*/ 628831 h 648100"/>
                  <a:gd name="connsiteX11" fmla="*/ 19050 w 133350"/>
                  <a:gd name="connsiteY11" fmla="*/ 628831 h 6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350" h="648100">
                    <a:moveTo>
                      <a:pt x="133350" y="0"/>
                    </a:moveTo>
                    <a:lnTo>
                      <a:pt x="0" y="0"/>
                    </a:lnTo>
                    <a:lnTo>
                      <a:pt x="0" y="647881"/>
                    </a:lnTo>
                    <a:lnTo>
                      <a:pt x="0" y="647881"/>
                    </a:lnTo>
                    <a:lnTo>
                      <a:pt x="0" y="648100"/>
                    </a:lnTo>
                    <a:lnTo>
                      <a:pt x="133350" y="648100"/>
                    </a:lnTo>
                    <a:lnTo>
                      <a:pt x="133350" y="181"/>
                    </a:lnTo>
                    <a:lnTo>
                      <a:pt x="133350" y="181"/>
                    </a:lnTo>
                    <a:close/>
                    <a:moveTo>
                      <a:pt x="19050" y="19231"/>
                    </a:moveTo>
                    <a:lnTo>
                      <a:pt x="114300" y="19231"/>
                    </a:lnTo>
                    <a:lnTo>
                      <a:pt x="114300" y="628831"/>
                    </a:lnTo>
                    <a:lnTo>
                      <a:pt x="19050" y="6288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1" name="Group 10">
              <a:extLst>
                <a:ext uri="{FF2B5EF4-FFF2-40B4-BE49-F238E27FC236}">
                  <a16:creationId xmlns:a16="http://schemas.microsoft.com/office/drawing/2014/main" id="{F4028C77-0404-86D5-E0AD-D37A41FF401F}"/>
                </a:ext>
              </a:extLst>
            </p:cNvPr>
            <p:cNvGrpSpPr/>
            <p:nvPr/>
          </p:nvGrpSpPr>
          <p:grpSpPr>
            <a:xfrm rot="900000">
              <a:off x="865436" y="4886561"/>
              <a:ext cx="404447" cy="566638"/>
              <a:chOff x="1711920" y="5519838"/>
              <a:chExt cx="542758" cy="682383"/>
            </a:xfrm>
            <a:solidFill>
              <a:schemeClr val="accent1"/>
            </a:solidFill>
            <a:effectLst>
              <a:glow rad="139700">
                <a:schemeClr val="bg1">
                  <a:alpha val="90000"/>
                </a:schemeClr>
              </a:glow>
            </a:effectLst>
          </p:grpSpPr>
          <p:sp>
            <p:nvSpPr>
              <p:cNvPr id="12" name="Freeform: Shape 11">
                <a:extLst>
                  <a:ext uri="{FF2B5EF4-FFF2-40B4-BE49-F238E27FC236}">
                    <a16:creationId xmlns:a16="http://schemas.microsoft.com/office/drawing/2014/main" id="{C8EFB531-D3EB-4290-2589-3FA01B17D243}"/>
                  </a:ext>
                </a:extLst>
              </p:cNvPr>
              <p:cNvSpPr/>
              <p:nvPr/>
            </p:nvSpPr>
            <p:spPr>
              <a:xfrm>
                <a:off x="1711920" y="5602509"/>
                <a:ext cx="542758" cy="599712"/>
              </a:xfrm>
              <a:custGeom>
                <a:avLst/>
                <a:gdLst>
                  <a:gd name="connsiteX0" fmla="*/ 197085 w 542759"/>
                  <a:gd name="connsiteY0" fmla="*/ 60927 h 599712"/>
                  <a:gd name="connsiteX1" fmla="*/ 106597 w 542759"/>
                  <a:gd name="connsiteY1" fmla="*/ 87597 h 599712"/>
                  <a:gd name="connsiteX2" fmla="*/ 52705 w 542759"/>
                  <a:gd name="connsiteY2" fmla="*/ 12816 h 599712"/>
                  <a:gd name="connsiteX3" fmla="*/ 13138 w 542759"/>
                  <a:gd name="connsiteY3" fmla="*/ 4167 h 599712"/>
                  <a:gd name="connsiteX4" fmla="*/ 4534 w 542759"/>
                  <a:gd name="connsiteY4" fmla="*/ 43652 h 599712"/>
                  <a:gd name="connsiteX5" fmla="*/ 5394 w 542759"/>
                  <a:gd name="connsiteY5" fmla="*/ 44915 h 599712"/>
                  <a:gd name="connsiteX6" fmla="*/ 72069 w 542759"/>
                  <a:gd name="connsiteY6" fmla="*/ 137431 h 599712"/>
                  <a:gd name="connsiteX7" fmla="*/ 103321 w 542759"/>
                  <a:gd name="connsiteY7" fmla="*/ 148137 h 599712"/>
                  <a:gd name="connsiteX8" fmla="*/ 200038 w 542759"/>
                  <a:gd name="connsiteY8" fmla="*/ 119610 h 599712"/>
                  <a:gd name="connsiteX9" fmla="*/ 200038 w 542759"/>
                  <a:gd name="connsiteY9" fmla="*/ 569476 h 599712"/>
                  <a:gd name="connsiteX10" fmla="*/ 227060 w 542759"/>
                  <a:gd name="connsiteY10" fmla="*/ 599670 h 599712"/>
                  <a:gd name="connsiteX11" fmla="*/ 257146 w 542759"/>
                  <a:gd name="connsiteY11" fmla="*/ 572690 h 599712"/>
                  <a:gd name="connsiteX12" fmla="*/ 257188 w 542759"/>
                  <a:gd name="connsiteY12" fmla="*/ 571095 h 599712"/>
                  <a:gd name="connsiteX13" fmla="*/ 257188 w 542759"/>
                  <a:gd name="connsiteY13" fmla="*/ 332970 h 599712"/>
                  <a:gd name="connsiteX14" fmla="*/ 285763 w 542759"/>
                  <a:gd name="connsiteY14" fmla="*/ 332970 h 599712"/>
                  <a:gd name="connsiteX15" fmla="*/ 344742 w 542759"/>
                  <a:gd name="connsiteY15" fmla="*/ 411608 h 599712"/>
                  <a:gd name="connsiteX16" fmla="*/ 372040 w 542759"/>
                  <a:gd name="connsiteY16" fmla="*/ 548121 h 599712"/>
                  <a:gd name="connsiteX17" fmla="*/ 400063 w 542759"/>
                  <a:gd name="connsiteY17" fmla="*/ 571095 h 599712"/>
                  <a:gd name="connsiteX18" fmla="*/ 408635 w 542759"/>
                  <a:gd name="connsiteY18" fmla="*/ 569800 h 599712"/>
                  <a:gd name="connsiteX19" fmla="*/ 427914 w 542759"/>
                  <a:gd name="connsiteY19" fmla="*/ 535634 h 599712"/>
                  <a:gd name="connsiteX20" fmla="*/ 399501 w 542759"/>
                  <a:gd name="connsiteY20" fmla="*/ 394054 h 599712"/>
                  <a:gd name="connsiteX21" fmla="*/ 394348 w 542759"/>
                  <a:gd name="connsiteY21" fmla="*/ 382500 h 599712"/>
                  <a:gd name="connsiteX22" fmla="*/ 342913 w 542759"/>
                  <a:gd name="connsiteY22" fmla="*/ 313920 h 599712"/>
                  <a:gd name="connsiteX23" fmla="*/ 342913 w 542759"/>
                  <a:gd name="connsiteY23" fmla="*/ 139822 h 599712"/>
                  <a:gd name="connsiteX24" fmla="*/ 410940 w 542759"/>
                  <a:gd name="connsiteY24" fmla="*/ 193476 h 599712"/>
                  <a:gd name="connsiteX25" fmla="*/ 447011 w 542759"/>
                  <a:gd name="connsiteY25" fmla="*/ 192934 h 599712"/>
                  <a:gd name="connsiteX26" fmla="*/ 531889 w 542759"/>
                  <a:gd name="connsiteY26" fmla="*/ 121696 h 599712"/>
                  <a:gd name="connsiteX27" fmla="*/ 539413 w 542759"/>
                  <a:gd name="connsiteY27" fmla="*/ 85320 h 599712"/>
                  <a:gd name="connsiteX28" fmla="*/ 509133 w 542759"/>
                  <a:gd name="connsiteY28" fmla="*/ 71128 h 599712"/>
                  <a:gd name="connsiteX29" fmla="*/ 506686 w 542759"/>
                  <a:gd name="connsiteY29" fmla="*/ 63708 h 599712"/>
                  <a:gd name="connsiteX30" fmla="*/ 505428 w 542759"/>
                  <a:gd name="connsiteY30" fmla="*/ 57345 h 599712"/>
                  <a:gd name="connsiteX31" fmla="*/ 483349 w 542759"/>
                  <a:gd name="connsiteY31" fmla="*/ 61650 h 599712"/>
                  <a:gd name="connsiteX32" fmla="*/ 484616 w 542759"/>
                  <a:gd name="connsiteY32" fmla="*/ 68061 h 599712"/>
                  <a:gd name="connsiteX33" fmla="*/ 485873 w 542759"/>
                  <a:gd name="connsiteY33" fmla="*/ 85701 h 599712"/>
                  <a:gd name="connsiteX34" fmla="*/ 428076 w 542759"/>
                  <a:gd name="connsiteY34" fmla="*/ 134202 h 599712"/>
                  <a:gd name="connsiteX35" fmla="*/ 357057 w 542759"/>
                  <a:gd name="connsiteY35" fmla="*/ 78186 h 599712"/>
                  <a:gd name="connsiteX36" fmla="*/ 349609 w 542759"/>
                  <a:gd name="connsiteY36" fmla="*/ 73347 h 599712"/>
                  <a:gd name="connsiteX37" fmla="*/ 342941 w 542759"/>
                  <a:gd name="connsiteY37" fmla="*/ 69842 h 599712"/>
                  <a:gd name="connsiteX38" fmla="*/ 271656 w 542759"/>
                  <a:gd name="connsiteY38" fmla="*/ 53364 h 599712"/>
                  <a:gd name="connsiteX39" fmla="*/ 200066 w 542759"/>
                  <a:gd name="connsiteY39" fmla="*/ 60031 h 599712"/>
                  <a:gd name="connsiteX0" fmla="*/ 197085 w 542759"/>
                  <a:gd name="connsiteY0" fmla="*/ 60927 h 599712"/>
                  <a:gd name="connsiteX1" fmla="*/ 106597 w 542759"/>
                  <a:gd name="connsiteY1" fmla="*/ 87597 h 599712"/>
                  <a:gd name="connsiteX2" fmla="*/ 52705 w 542759"/>
                  <a:gd name="connsiteY2" fmla="*/ 12816 h 599712"/>
                  <a:gd name="connsiteX3" fmla="*/ 13138 w 542759"/>
                  <a:gd name="connsiteY3" fmla="*/ 4167 h 599712"/>
                  <a:gd name="connsiteX4" fmla="*/ 4534 w 542759"/>
                  <a:gd name="connsiteY4" fmla="*/ 43652 h 599712"/>
                  <a:gd name="connsiteX5" fmla="*/ 5394 w 542759"/>
                  <a:gd name="connsiteY5" fmla="*/ 44915 h 599712"/>
                  <a:gd name="connsiteX6" fmla="*/ 72069 w 542759"/>
                  <a:gd name="connsiteY6" fmla="*/ 137431 h 599712"/>
                  <a:gd name="connsiteX7" fmla="*/ 103321 w 542759"/>
                  <a:gd name="connsiteY7" fmla="*/ 148137 h 599712"/>
                  <a:gd name="connsiteX8" fmla="*/ 200038 w 542759"/>
                  <a:gd name="connsiteY8" fmla="*/ 119610 h 599712"/>
                  <a:gd name="connsiteX9" fmla="*/ 200038 w 542759"/>
                  <a:gd name="connsiteY9" fmla="*/ 569476 h 599712"/>
                  <a:gd name="connsiteX10" fmla="*/ 227060 w 542759"/>
                  <a:gd name="connsiteY10" fmla="*/ 599670 h 599712"/>
                  <a:gd name="connsiteX11" fmla="*/ 257146 w 542759"/>
                  <a:gd name="connsiteY11" fmla="*/ 572690 h 599712"/>
                  <a:gd name="connsiteX12" fmla="*/ 257188 w 542759"/>
                  <a:gd name="connsiteY12" fmla="*/ 571095 h 599712"/>
                  <a:gd name="connsiteX13" fmla="*/ 257188 w 542759"/>
                  <a:gd name="connsiteY13" fmla="*/ 332970 h 599712"/>
                  <a:gd name="connsiteX14" fmla="*/ 285763 w 542759"/>
                  <a:gd name="connsiteY14" fmla="*/ 332970 h 599712"/>
                  <a:gd name="connsiteX15" fmla="*/ 344742 w 542759"/>
                  <a:gd name="connsiteY15" fmla="*/ 411608 h 599712"/>
                  <a:gd name="connsiteX16" fmla="*/ 372040 w 542759"/>
                  <a:gd name="connsiteY16" fmla="*/ 548121 h 599712"/>
                  <a:gd name="connsiteX17" fmla="*/ 400063 w 542759"/>
                  <a:gd name="connsiteY17" fmla="*/ 571095 h 599712"/>
                  <a:gd name="connsiteX18" fmla="*/ 408635 w 542759"/>
                  <a:gd name="connsiteY18" fmla="*/ 569800 h 599712"/>
                  <a:gd name="connsiteX19" fmla="*/ 427914 w 542759"/>
                  <a:gd name="connsiteY19" fmla="*/ 535634 h 599712"/>
                  <a:gd name="connsiteX20" fmla="*/ 399501 w 542759"/>
                  <a:gd name="connsiteY20" fmla="*/ 394054 h 599712"/>
                  <a:gd name="connsiteX21" fmla="*/ 394348 w 542759"/>
                  <a:gd name="connsiteY21" fmla="*/ 382500 h 599712"/>
                  <a:gd name="connsiteX22" fmla="*/ 342913 w 542759"/>
                  <a:gd name="connsiteY22" fmla="*/ 313920 h 599712"/>
                  <a:gd name="connsiteX23" fmla="*/ 342913 w 542759"/>
                  <a:gd name="connsiteY23" fmla="*/ 139822 h 599712"/>
                  <a:gd name="connsiteX24" fmla="*/ 410940 w 542759"/>
                  <a:gd name="connsiteY24" fmla="*/ 193476 h 599712"/>
                  <a:gd name="connsiteX25" fmla="*/ 447011 w 542759"/>
                  <a:gd name="connsiteY25" fmla="*/ 192934 h 599712"/>
                  <a:gd name="connsiteX26" fmla="*/ 531889 w 542759"/>
                  <a:gd name="connsiteY26" fmla="*/ 121696 h 599712"/>
                  <a:gd name="connsiteX27" fmla="*/ 539413 w 542759"/>
                  <a:gd name="connsiteY27" fmla="*/ 85320 h 599712"/>
                  <a:gd name="connsiteX28" fmla="*/ 509133 w 542759"/>
                  <a:gd name="connsiteY28" fmla="*/ 71128 h 599712"/>
                  <a:gd name="connsiteX29" fmla="*/ 506686 w 542759"/>
                  <a:gd name="connsiteY29" fmla="*/ 63708 h 599712"/>
                  <a:gd name="connsiteX30" fmla="*/ 505428 w 542759"/>
                  <a:gd name="connsiteY30" fmla="*/ 57345 h 599712"/>
                  <a:gd name="connsiteX31" fmla="*/ 483349 w 542759"/>
                  <a:gd name="connsiteY31" fmla="*/ 61650 h 599712"/>
                  <a:gd name="connsiteX32" fmla="*/ 485873 w 542759"/>
                  <a:gd name="connsiteY32" fmla="*/ 85701 h 599712"/>
                  <a:gd name="connsiteX33" fmla="*/ 428076 w 542759"/>
                  <a:gd name="connsiteY33" fmla="*/ 134202 h 599712"/>
                  <a:gd name="connsiteX34" fmla="*/ 357057 w 542759"/>
                  <a:gd name="connsiteY34" fmla="*/ 78186 h 599712"/>
                  <a:gd name="connsiteX35" fmla="*/ 349609 w 542759"/>
                  <a:gd name="connsiteY35" fmla="*/ 73347 h 599712"/>
                  <a:gd name="connsiteX36" fmla="*/ 342941 w 542759"/>
                  <a:gd name="connsiteY36" fmla="*/ 69842 h 599712"/>
                  <a:gd name="connsiteX37" fmla="*/ 271656 w 542759"/>
                  <a:gd name="connsiteY37" fmla="*/ 53364 h 599712"/>
                  <a:gd name="connsiteX38" fmla="*/ 200066 w 542759"/>
                  <a:gd name="connsiteY38" fmla="*/ 60031 h 599712"/>
                  <a:gd name="connsiteX39" fmla="*/ 197085 w 542759"/>
                  <a:gd name="connsiteY39" fmla="*/ 60927 h 599712"/>
                  <a:gd name="connsiteX0" fmla="*/ 197085 w 542759"/>
                  <a:gd name="connsiteY0" fmla="*/ 60927 h 599712"/>
                  <a:gd name="connsiteX1" fmla="*/ 106597 w 542759"/>
                  <a:gd name="connsiteY1" fmla="*/ 87597 h 599712"/>
                  <a:gd name="connsiteX2" fmla="*/ 52705 w 542759"/>
                  <a:gd name="connsiteY2" fmla="*/ 12816 h 599712"/>
                  <a:gd name="connsiteX3" fmla="*/ 13138 w 542759"/>
                  <a:gd name="connsiteY3" fmla="*/ 4167 h 599712"/>
                  <a:gd name="connsiteX4" fmla="*/ 4534 w 542759"/>
                  <a:gd name="connsiteY4" fmla="*/ 43652 h 599712"/>
                  <a:gd name="connsiteX5" fmla="*/ 5394 w 542759"/>
                  <a:gd name="connsiteY5" fmla="*/ 44915 h 599712"/>
                  <a:gd name="connsiteX6" fmla="*/ 72069 w 542759"/>
                  <a:gd name="connsiteY6" fmla="*/ 137431 h 599712"/>
                  <a:gd name="connsiteX7" fmla="*/ 103321 w 542759"/>
                  <a:gd name="connsiteY7" fmla="*/ 148137 h 599712"/>
                  <a:gd name="connsiteX8" fmla="*/ 200038 w 542759"/>
                  <a:gd name="connsiteY8" fmla="*/ 119610 h 599712"/>
                  <a:gd name="connsiteX9" fmla="*/ 200038 w 542759"/>
                  <a:gd name="connsiteY9" fmla="*/ 569476 h 599712"/>
                  <a:gd name="connsiteX10" fmla="*/ 227060 w 542759"/>
                  <a:gd name="connsiteY10" fmla="*/ 599670 h 599712"/>
                  <a:gd name="connsiteX11" fmla="*/ 257146 w 542759"/>
                  <a:gd name="connsiteY11" fmla="*/ 572690 h 599712"/>
                  <a:gd name="connsiteX12" fmla="*/ 257188 w 542759"/>
                  <a:gd name="connsiteY12" fmla="*/ 571095 h 599712"/>
                  <a:gd name="connsiteX13" fmla="*/ 257188 w 542759"/>
                  <a:gd name="connsiteY13" fmla="*/ 332970 h 599712"/>
                  <a:gd name="connsiteX14" fmla="*/ 285763 w 542759"/>
                  <a:gd name="connsiteY14" fmla="*/ 332970 h 599712"/>
                  <a:gd name="connsiteX15" fmla="*/ 344742 w 542759"/>
                  <a:gd name="connsiteY15" fmla="*/ 411608 h 599712"/>
                  <a:gd name="connsiteX16" fmla="*/ 372040 w 542759"/>
                  <a:gd name="connsiteY16" fmla="*/ 548121 h 599712"/>
                  <a:gd name="connsiteX17" fmla="*/ 400063 w 542759"/>
                  <a:gd name="connsiteY17" fmla="*/ 571095 h 599712"/>
                  <a:gd name="connsiteX18" fmla="*/ 408635 w 542759"/>
                  <a:gd name="connsiteY18" fmla="*/ 569800 h 599712"/>
                  <a:gd name="connsiteX19" fmla="*/ 427914 w 542759"/>
                  <a:gd name="connsiteY19" fmla="*/ 535634 h 599712"/>
                  <a:gd name="connsiteX20" fmla="*/ 399501 w 542759"/>
                  <a:gd name="connsiteY20" fmla="*/ 394054 h 599712"/>
                  <a:gd name="connsiteX21" fmla="*/ 394348 w 542759"/>
                  <a:gd name="connsiteY21" fmla="*/ 382500 h 599712"/>
                  <a:gd name="connsiteX22" fmla="*/ 342913 w 542759"/>
                  <a:gd name="connsiteY22" fmla="*/ 313920 h 599712"/>
                  <a:gd name="connsiteX23" fmla="*/ 342913 w 542759"/>
                  <a:gd name="connsiteY23" fmla="*/ 139822 h 599712"/>
                  <a:gd name="connsiteX24" fmla="*/ 410940 w 542759"/>
                  <a:gd name="connsiteY24" fmla="*/ 193476 h 599712"/>
                  <a:gd name="connsiteX25" fmla="*/ 447011 w 542759"/>
                  <a:gd name="connsiteY25" fmla="*/ 192934 h 599712"/>
                  <a:gd name="connsiteX26" fmla="*/ 531889 w 542759"/>
                  <a:gd name="connsiteY26" fmla="*/ 121696 h 599712"/>
                  <a:gd name="connsiteX27" fmla="*/ 539413 w 542759"/>
                  <a:gd name="connsiteY27" fmla="*/ 85320 h 599712"/>
                  <a:gd name="connsiteX28" fmla="*/ 509133 w 542759"/>
                  <a:gd name="connsiteY28" fmla="*/ 71128 h 599712"/>
                  <a:gd name="connsiteX29" fmla="*/ 506686 w 542759"/>
                  <a:gd name="connsiteY29" fmla="*/ 63708 h 599712"/>
                  <a:gd name="connsiteX30" fmla="*/ 505428 w 542759"/>
                  <a:gd name="connsiteY30" fmla="*/ 57345 h 599712"/>
                  <a:gd name="connsiteX31" fmla="*/ 485873 w 542759"/>
                  <a:gd name="connsiteY31" fmla="*/ 85701 h 599712"/>
                  <a:gd name="connsiteX32" fmla="*/ 428076 w 542759"/>
                  <a:gd name="connsiteY32" fmla="*/ 134202 h 599712"/>
                  <a:gd name="connsiteX33" fmla="*/ 357057 w 542759"/>
                  <a:gd name="connsiteY33" fmla="*/ 78186 h 599712"/>
                  <a:gd name="connsiteX34" fmla="*/ 349609 w 542759"/>
                  <a:gd name="connsiteY34" fmla="*/ 73347 h 599712"/>
                  <a:gd name="connsiteX35" fmla="*/ 342941 w 542759"/>
                  <a:gd name="connsiteY35" fmla="*/ 69842 h 599712"/>
                  <a:gd name="connsiteX36" fmla="*/ 271656 w 542759"/>
                  <a:gd name="connsiteY36" fmla="*/ 53364 h 599712"/>
                  <a:gd name="connsiteX37" fmla="*/ 200066 w 542759"/>
                  <a:gd name="connsiteY37" fmla="*/ 60031 h 599712"/>
                  <a:gd name="connsiteX38" fmla="*/ 197085 w 542759"/>
                  <a:gd name="connsiteY38" fmla="*/ 60927 h 599712"/>
                  <a:gd name="connsiteX0" fmla="*/ 197085 w 542759"/>
                  <a:gd name="connsiteY0" fmla="*/ 60927 h 599712"/>
                  <a:gd name="connsiteX1" fmla="*/ 106597 w 542759"/>
                  <a:gd name="connsiteY1" fmla="*/ 87597 h 599712"/>
                  <a:gd name="connsiteX2" fmla="*/ 52705 w 542759"/>
                  <a:gd name="connsiteY2" fmla="*/ 12816 h 599712"/>
                  <a:gd name="connsiteX3" fmla="*/ 13138 w 542759"/>
                  <a:gd name="connsiteY3" fmla="*/ 4167 h 599712"/>
                  <a:gd name="connsiteX4" fmla="*/ 4534 w 542759"/>
                  <a:gd name="connsiteY4" fmla="*/ 43652 h 599712"/>
                  <a:gd name="connsiteX5" fmla="*/ 5394 w 542759"/>
                  <a:gd name="connsiteY5" fmla="*/ 44915 h 599712"/>
                  <a:gd name="connsiteX6" fmla="*/ 72069 w 542759"/>
                  <a:gd name="connsiteY6" fmla="*/ 137431 h 599712"/>
                  <a:gd name="connsiteX7" fmla="*/ 103321 w 542759"/>
                  <a:gd name="connsiteY7" fmla="*/ 148137 h 599712"/>
                  <a:gd name="connsiteX8" fmla="*/ 200038 w 542759"/>
                  <a:gd name="connsiteY8" fmla="*/ 119610 h 599712"/>
                  <a:gd name="connsiteX9" fmla="*/ 200038 w 542759"/>
                  <a:gd name="connsiteY9" fmla="*/ 569476 h 599712"/>
                  <a:gd name="connsiteX10" fmla="*/ 227060 w 542759"/>
                  <a:gd name="connsiteY10" fmla="*/ 599670 h 599712"/>
                  <a:gd name="connsiteX11" fmla="*/ 257146 w 542759"/>
                  <a:gd name="connsiteY11" fmla="*/ 572690 h 599712"/>
                  <a:gd name="connsiteX12" fmla="*/ 257188 w 542759"/>
                  <a:gd name="connsiteY12" fmla="*/ 571095 h 599712"/>
                  <a:gd name="connsiteX13" fmla="*/ 257188 w 542759"/>
                  <a:gd name="connsiteY13" fmla="*/ 332970 h 599712"/>
                  <a:gd name="connsiteX14" fmla="*/ 285763 w 542759"/>
                  <a:gd name="connsiteY14" fmla="*/ 332970 h 599712"/>
                  <a:gd name="connsiteX15" fmla="*/ 344742 w 542759"/>
                  <a:gd name="connsiteY15" fmla="*/ 411608 h 599712"/>
                  <a:gd name="connsiteX16" fmla="*/ 372040 w 542759"/>
                  <a:gd name="connsiteY16" fmla="*/ 548121 h 599712"/>
                  <a:gd name="connsiteX17" fmla="*/ 400063 w 542759"/>
                  <a:gd name="connsiteY17" fmla="*/ 571095 h 599712"/>
                  <a:gd name="connsiteX18" fmla="*/ 408635 w 542759"/>
                  <a:gd name="connsiteY18" fmla="*/ 569800 h 599712"/>
                  <a:gd name="connsiteX19" fmla="*/ 427914 w 542759"/>
                  <a:gd name="connsiteY19" fmla="*/ 535634 h 599712"/>
                  <a:gd name="connsiteX20" fmla="*/ 399501 w 542759"/>
                  <a:gd name="connsiteY20" fmla="*/ 394054 h 599712"/>
                  <a:gd name="connsiteX21" fmla="*/ 394348 w 542759"/>
                  <a:gd name="connsiteY21" fmla="*/ 382500 h 599712"/>
                  <a:gd name="connsiteX22" fmla="*/ 342913 w 542759"/>
                  <a:gd name="connsiteY22" fmla="*/ 313920 h 599712"/>
                  <a:gd name="connsiteX23" fmla="*/ 342913 w 542759"/>
                  <a:gd name="connsiteY23" fmla="*/ 139822 h 599712"/>
                  <a:gd name="connsiteX24" fmla="*/ 410940 w 542759"/>
                  <a:gd name="connsiteY24" fmla="*/ 193476 h 599712"/>
                  <a:gd name="connsiteX25" fmla="*/ 447011 w 542759"/>
                  <a:gd name="connsiteY25" fmla="*/ 192934 h 599712"/>
                  <a:gd name="connsiteX26" fmla="*/ 531889 w 542759"/>
                  <a:gd name="connsiteY26" fmla="*/ 121696 h 599712"/>
                  <a:gd name="connsiteX27" fmla="*/ 539413 w 542759"/>
                  <a:gd name="connsiteY27" fmla="*/ 85320 h 599712"/>
                  <a:gd name="connsiteX28" fmla="*/ 509133 w 542759"/>
                  <a:gd name="connsiteY28" fmla="*/ 71128 h 599712"/>
                  <a:gd name="connsiteX29" fmla="*/ 506686 w 542759"/>
                  <a:gd name="connsiteY29" fmla="*/ 63708 h 599712"/>
                  <a:gd name="connsiteX30" fmla="*/ 485873 w 542759"/>
                  <a:gd name="connsiteY30" fmla="*/ 85701 h 599712"/>
                  <a:gd name="connsiteX31" fmla="*/ 428076 w 542759"/>
                  <a:gd name="connsiteY31" fmla="*/ 134202 h 599712"/>
                  <a:gd name="connsiteX32" fmla="*/ 357057 w 542759"/>
                  <a:gd name="connsiteY32" fmla="*/ 78186 h 599712"/>
                  <a:gd name="connsiteX33" fmla="*/ 349609 w 542759"/>
                  <a:gd name="connsiteY33" fmla="*/ 73347 h 599712"/>
                  <a:gd name="connsiteX34" fmla="*/ 342941 w 542759"/>
                  <a:gd name="connsiteY34" fmla="*/ 69842 h 599712"/>
                  <a:gd name="connsiteX35" fmla="*/ 271656 w 542759"/>
                  <a:gd name="connsiteY35" fmla="*/ 53364 h 599712"/>
                  <a:gd name="connsiteX36" fmla="*/ 200066 w 542759"/>
                  <a:gd name="connsiteY36" fmla="*/ 60031 h 599712"/>
                  <a:gd name="connsiteX37" fmla="*/ 197085 w 542759"/>
                  <a:gd name="connsiteY37" fmla="*/ 60927 h 599712"/>
                  <a:gd name="connsiteX0" fmla="*/ 197085 w 542759"/>
                  <a:gd name="connsiteY0" fmla="*/ 60927 h 599712"/>
                  <a:gd name="connsiteX1" fmla="*/ 106597 w 542759"/>
                  <a:gd name="connsiteY1" fmla="*/ 87597 h 599712"/>
                  <a:gd name="connsiteX2" fmla="*/ 52705 w 542759"/>
                  <a:gd name="connsiteY2" fmla="*/ 12816 h 599712"/>
                  <a:gd name="connsiteX3" fmla="*/ 13138 w 542759"/>
                  <a:gd name="connsiteY3" fmla="*/ 4167 h 599712"/>
                  <a:gd name="connsiteX4" fmla="*/ 4534 w 542759"/>
                  <a:gd name="connsiteY4" fmla="*/ 43652 h 599712"/>
                  <a:gd name="connsiteX5" fmla="*/ 5394 w 542759"/>
                  <a:gd name="connsiteY5" fmla="*/ 44915 h 599712"/>
                  <a:gd name="connsiteX6" fmla="*/ 72069 w 542759"/>
                  <a:gd name="connsiteY6" fmla="*/ 137431 h 599712"/>
                  <a:gd name="connsiteX7" fmla="*/ 103321 w 542759"/>
                  <a:gd name="connsiteY7" fmla="*/ 148137 h 599712"/>
                  <a:gd name="connsiteX8" fmla="*/ 200038 w 542759"/>
                  <a:gd name="connsiteY8" fmla="*/ 119610 h 599712"/>
                  <a:gd name="connsiteX9" fmla="*/ 200038 w 542759"/>
                  <a:gd name="connsiteY9" fmla="*/ 569476 h 599712"/>
                  <a:gd name="connsiteX10" fmla="*/ 227060 w 542759"/>
                  <a:gd name="connsiteY10" fmla="*/ 599670 h 599712"/>
                  <a:gd name="connsiteX11" fmla="*/ 257146 w 542759"/>
                  <a:gd name="connsiteY11" fmla="*/ 572690 h 599712"/>
                  <a:gd name="connsiteX12" fmla="*/ 257188 w 542759"/>
                  <a:gd name="connsiteY12" fmla="*/ 571095 h 599712"/>
                  <a:gd name="connsiteX13" fmla="*/ 257188 w 542759"/>
                  <a:gd name="connsiteY13" fmla="*/ 332970 h 599712"/>
                  <a:gd name="connsiteX14" fmla="*/ 285763 w 542759"/>
                  <a:gd name="connsiteY14" fmla="*/ 332970 h 599712"/>
                  <a:gd name="connsiteX15" fmla="*/ 344742 w 542759"/>
                  <a:gd name="connsiteY15" fmla="*/ 411608 h 599712"/>
                  <a:gd name="connsiteX16" fmla="*/ 372040 w 542759"/>
                  <a:gd name="connsiteY16" fmla="*/ 548121 h 599712"/>
                  <a:gd name="connsiteX17" fmla="*/ 400063 w 542759"/>
                  <a:gd name="connsiteY17" fmla="*/ 571095 h 599712"/>
                  <a:gd name="connsiteX18" fmla="*/ 408635 w 542759"/>
                  <a:gd name="connsiteY18" fmla="*/ 569800 h 599712"/>
                  <a:gd name="connsiteX19" fmla="*/ 427914 w 542759"/>
                  <a:gd name="connsiteY19" fmla="*/ 535634 h 599712"/>
                  <a:gd name="connsiteX20" fmla="*/ 399501 w 542759"/>
                  <a:gd name="connsiteY20" fmla="*/ 394054 h 599712"/>
                  <a:gd name="connsiteX21" fmla="*/ 394348 w 542759"/>
                  <a:gd name="connsiteY21" fmla="*/ 382500 h 599712"/>
                  <a:gd name="connsiteX22" fmla="*/ 342913 w 542759"/>
                  <a:gd name="connsiteY22" fmla="*/ 313920 h 599712"/>
                  <a:gd name="connsiteX23" fmla="*/ 342913 w 542759"/>
                  <a:gd name="connsiteY23" fmla="*/ 139822 h 599712"/>
                  <a:gd name="connsiteX24" fmla="*/ 410940 w 542759"/>
                  <a:gd name="connsiteY24" fmla="*/ 193476 h 599712"/>
                  <a:gd name="connsiteX25" fmla="*/ 447011 w 542759"/>
                  <a:gd name="connsiteY25" fmla="*/ 192934 h 599712"/>
                  <a:gd name="connsiteX26" fmla="*/ 531889 w 542759"/>
                  <a:gd name="connsiteY26" fmla="*/ 121696 h 599712"/>
                  <a:gd name="connsiteX27" fmla="*/ 539413 w 542759"/>
                  <a:gd name="connsiteY27" fmla="*/ 85320 h 599712"/>
                  <a:gd name="connsiteX28" fmla="*/ 509133 w 542759"/>
                  <a:gd name="connsiteY28" fmla="*/ 71128 h 599712"/>
                  <a:gd name="connsiteX29" fmla="*/ 485873 w 542759"/>
                  <a:gd name="connsiteY29" fmla="*/ 85701 h 599712"/>
                  <a:gd name="connsiteX30" fmla="*/ 428076 w 542759"/>
                  <a:gd name="connsiteY30" fmla="*/ 134202 h 599712"/>
                  <a:gd name="connsiteX31" fmla="*/ 357057 w 542759"/>
                  <a:gd name="connsiteY31" fmla="*/ 78186 h 599712"/>
                  <a:gd name="connsiteX32" fmla="*/ 349609 w 542759"/>
                  <a:gd name="connsiteY32" fmla="*/ 73347 h 599712"/>
                  <a:gd name="connsiteX33" fmla="*/ 342941 w 542759"/>
                  <a:gd name="connsiteY33" fmla="*/ 69842 h 599712"/>
                  <a:gd name="connsiteX34" fmla="*/ 271656 w 542759"/>
                  <a:gd name="connsiteY34" fmla="*/ 53364 h 599712"/>
                  <a:gd name="connsiteX35" fmla="*/ 200066 w 542759"/>
                  <a:gd name="connsiteY35" fmla="*/ 60031 h 599712"/>
                  <a:gd name="connsiteX36" fmla="*/ 197085 w 542759"/>
                  <a:gd name="connsiteY36" fmla="*/ 60927 h 59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42759" h="599712">
                    <a:moveTo>
                      <a:pt x="197085" y="60927"/>
                    </a:moveTo>
                    <a:lnTo>
                      <a:pt x="106597" y="87597"/>
                    </a:lnTo>
                    <a:lnTo>
                      <a:pt x="52705" y="12816"/>
                    </a:lnTo>
                    <a:cubicBezTo>
                      <a:pt x="43843" y="-24"/>
                      <a:pt x="26549" y="-3804"/>
                      <a:pt x="13138" y="4167"/>
                    </a:cubicBezTo>
                    <a:cubicBezTo>
                      <a:pt x="-141" y="12695"/>
                      <a:pt x="-3994" y="30372"/>
                      <a:pt x="4534" y="43652"/>
                    </a:cubicBezTo>
                    <a:cubicBezTo>
                      <a:pt x="4809" y="44081"/>
                      <a:pt x="5096" y="44502"/>
                      <a:pt x="5394" y="44915"/>
                    </a:cubicBezTo>
                    <a:lnTo>
                      <a:pt x="72069" y="137431"/>
                    </a:lnTo>
                    <a:cubicBezTo>
                      <a:pt x="79160" y="147270"/>
                      <a:pt x="91687" y="151562"/>
                      <a:pt x="103321" y="148137"/>
                    </a:cubicBezTo>
                    <a:lnTo>
                      <a:pt x="200038" y="119610"/>
                    </a:lnTo>
                    <a:lnTo>
                      <a:pt x="200038" y="569476"/>
                    </a:lnTo>
                    <a:cubicBezTo>
                      <a:pt x="199696" y="585083"/>
                      <a:pt x="211511" y="598285"/>
                      <a:pt x="227060" y="599670"/>
                    </a:cubicBezTo>
                    <a:cubicBezTo>
                      <a:pt x="242818" y="600527"/>
                      <a:pt x="256288" y="588448"/>
                      <a:pt x="257146" y="572690"/>
                    </a:cubicBezTo>
                    <a:cubicBezTo>
                      <a:pt x="257174" y="572159"/>
                      <a:pt x="257189" y="571627"/>
                      <a:pt x="257188" y="571095"/>
                    </a:cubicBezTo>
                    <a:lnTo>
                      <a:pt x="257188" y="332970"/>
                    </a:lnTo>
                    <a:lnTo>
                      <a:pt x="285763" y="332970"/>
                    </a:lnTo>
                    <a:lnTo>
                      <a:pt x="344742" y="411608"/>
                    </a:lnTo>
                    <a:lnTo>
                      <a:pt x="372040" y="548121"/>
                    </a:lnTo>
                    <a:cubicBezTo>
                      <a:pt x="374710" y="561480"/>
                      <a:pt x="386440" y="571096"/>
                      <a:pt x="400063" y="571095"/>
                    </a:cubicBezTo>
                    <a:cubicBezTo>
                      <a:pt x="402969" y="571094"/>
                      <a:pt x="405859" y="570658"/>
                      <a:pt x="408635" y="569800"/>
                    </a:cubicBezTo>
                    <a:cubicBezTo>
                      <a:pt x="422812" y="564968"/>
                      <a:pt x="431107" y="550267"/>
                      <a:pt x="427914" y="535634"/>
                    </a:cubicBezTo>
                    <a:lnTo>
                      <a:pt x="399501" y="394054"/>
                    </a:lnTo>
                    <a:cubicBezTo>
                      <a:pt x="398668" y="389866"/>
                      <a:pt x="396907" y="385918"/>
                      <a:pt x="394348" y="382500"/>
                    </a:cubicBezTo>
                    <a:lnTo>
                      <a:pt x="342913" y="313920"/>
                    </a:lnTo>
                    <a:lnTo>
                      <a:pt x="342913" y="139822"/>
                    </a:lnTo>
                    <a:lnTo>
                      <a:pt x="410940" y="193476"/>
                    </a:lnTo>
                    <a:cubicBezTo>
                      <a:pt x="421573" y="201867"/>
                      <a:pt x="436636" y="201640"/>
                      <a:pt x="447011" y="192934"/>
                    </a:cubicBezTo>
                    <a:lnTo>
                      <a:pt x="531889" y="121696"/>
                    </a:lnTo>
                    <a:cubicBezTo>
                      <a:pt x="542742" y="112911"/>
                      <a:pt x="545890" y="97690"/>
                      <a:pt x="539413" y="85320"/>
                    </a:cubicBezTo>
                    <a:cubicBezTo>
                      <a:pt x="533468" y="74522"/>
                      <a:pt x="521237" y="68789"/>
                      <a:pt x="509133" y="71128"/>
                    </a:cubicBezTo>
                    <a:lnTo>
                      <a:pt x="485873" y="85701"/>
                    </a:lnTo>
                    <a:lnTo>
                      <a:pt x="428076" y="134202"/>
                    </a:lnTo>
                    <a:lnTo>
                      <a:pt x="357057" y="78186"/>
                    </a:lnTo>
                    <a:cubicBezTo>
                      <a:pt x="354729" y="76346"/>
                      <a:pt x="352236" y="74726"/>
                      <a:pt x="349609" y="73347"/>
                    </a:cubicBezTo>
                    <a:lnTo>
                      <a:pt x="342941" y="69842"/>
                    </a:lnTo>
                    <a:cubicBezTo>
                      <a:pt x="320639" y="59291"/>
                      <a:pt x="296326" y="53670"/>
                      <a:pt x="271656" y="53364"/>
                    </a:cubicBezTo>
                    <a:cubicBezTo>
                      <a:pt x="247607" y="52568"/>
                      <a:pt x="223554" y="54809"/>
                      <a:pt x="200066" y="60031"/>
                    </a:cubicBezTo>
                    <a:lnTo>
                      <a:pt x="197085" y="60927"/>
                    </a:ln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a:ea typeface="+mn-ea"/>
                  <a:cs typeface="+mn-cs"/>
                </a:endParaRPr>
              </a:p>
            </p:txBody>
          </p:sp>
          <p:sp>
            <p:nvSpPr>
              <p:cNvPr id="13" name="Freeform: Shape 12">
                <a:extLst>
                  <a:ext uri="{FF2B5EF4-FFF2-40B4-BE49-F238E27FC236}">
                    <a16:creationId xmlns:a16="http://schemas.microsoft.com/office/drawing/2014/main" id="{9C3B0FDE-8D33-1B05-3717-17A4621DA431}"/>
                  </a:ext>
                </a:extLst>
              </p:cNvPr>
              <p:cNvSpPr/>
              <p:nvPr/>
            </p:nvSpPr>
            <p:spPr>
              <a:xfrm>
                <a:off x="1926157" y="5519838"/>
                <a:ext cx="114300" cy="114300"/>
              </a:xfrm>
              <a:custGeom>
                <a:avLst/>
                <a:gdLst>
                  <a:gd name="connsiteX0" fmla="*/ 114300 w 114300"/>
                  <a:gd name="connsiteY0" fmla="*/ 57150 h 114300"/>
                  <a:gd name="connsiteX1" fmla="*/ 57150 w 114300"/>
                  <a:gd name="connsiteY1" fmla="*/ 114300 h 114300"/>
                  <a:gd name="connsiteX2" fmla="*/ 0 w 114300"/>
                  <a:gd name="connsiteY2" fmla="*/ 57150 h 114300"/>
                  <a:gd name="connsiteX3" fmla="*/ 57150 w 114300"/>
                  <a:gd name="connsiteY3" fmla="*/ 0 h 114300"/>
                  <a:gd name="connsiteX4" fmla="*/ 114300 w 114300"/>
                  <a:gd name="connsiteY4" fmla="*/ 57150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14300">
                    <a:moveTo>
                      <a:pt x="114300" y="57150"/>
                    </a:moveTo>
                    <a:cubicBezTo>
                      <a:pt x="114300" y="88713"/>
                      <a:pt x="88713" y="114300"/>
                      <a:pt x="57150" y="114300"/>
                    </a:cubicBezTo>
                    <a:cubicBezTo>
                      <a:pt x="25587" y="114300"/>
                      <a:pt x="0" y="88713"/>
                      <a:pt x="0" y="57150"/>
                    </a:cubicBezTo>
                    <a:cubicBezTo>
                      <a:pt x="0" y="25587"/>
                      <a:pt x="25587" y="0"/>
                      <a:pt x="57150" y="0"/>
                    </a:cubicBezTo>
                    <a:cubicBezTo>
                      <a:pt x="88713" y="0"/>
                      <a:pt x="114300" y="25587"/>
                      <a:pt x="114300" y="57150"/>
                    </a:cubicBez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a:ea typeface="+mn-ea"/>
                  <a:cs typeface="+mn-cs"/>
                </a:endParaRPr>
              </a:p>
            </p:txBody>
          </p:sp>
        </p:grpSp>
      </p:grpSp>
      <p:pic>
        <p:nvPicPr>
          <p:cNvPr id="40" name="Graphic 39" descr="Checkmark with solid fill">
            <a:extLst>
              <a:ext uri="{FF2B5EF4-FFF2-40B4-BE49-F238E27FC236}">
                <a16:creationId xmlns:a16="http://schemas.microsoft.com/office/drawing/2014/main" id="{A3D80F49-4062-795B-74D9-F076D1D5444F}"/>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069371" y="5127870"/>
            <a:ext cx="449842" cy="449842"/>
          </a:xfrm>
          <a:prstGeom prst="rect">
            <a:avLst/>
          </a:prstGeom>
        </p:spPr>
      </p:pic>
      <p:sp>
        <p:nvSpPr>
          <p:cNvPr id="151" name="Speech Bubble: Rectangle 150">
            <a:extLst>
              <a:ext uri="{FF2B5EF4-FFF2-40B4-BE49-F238E27FC236}">
                <a16:creationId xmlns:a16="http://schemas.microsoft.com/office/drawing/2014/main" id="{C68B5E02-E4EC-3815-5106-DB8844899307}"/>
              </a:ext>
            </a:extLst>
          </p:cNvPr>
          <p:cNvSpPr/>
          <p:nvPr/>
        </p:nvSpPr>
        <p:spPr bwMode="auto">
          <a:xfrm>
            <a:off x="7052452" y="4654757"/>
            <a:ext cx="1768626" cy="253232"/>
          </a:xfrm>
          <a:prstGeom prst="wedgeRectCallout">
            <a:avLst>
              <a:gd name="adj1" fmla="val 17312"/>
              <a:gd name="adj2" fmla="val 8456"/>
            </a:avLst>
          </a:prstGeom>
          <a:ln>
            <a:solidFill>
              <a:schemeClr val="accent3"/>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27432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50" b="1" i="1"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Found passwords.xls</a:t>
            </a:r>
          </a:p>
        </p:txBody>
      </p:sp>
      <p:sp>
        <p:nvSpPr>
          <p:cNvPr id="9" name="Thought Bubble: Cloud 8">
            <a:extLst>
              <a:ext uri="{FF2B5EF4-FFF2-40B4-BE49-F238E27FC236}">
                <a16:creationId xmlns:a16="http://schemas.microsoft.com/office/drawing/2014/main" id="{73F01E33-1C8F-6E91-A2C0-EA7362D37EFC}"/>
              </a:ext>
            </a:extLst>
          </p:cNvPr>
          <p:cNvSpPr/>
          <p:nvPr/>
        </p:nvSpPr>
        <p:spPr bwMode="auto">
          <a:xfrm>
            <a:off x="6573837" y="5273823"/>
            <a:ext cx="2869690" cy="984114"/>
          </a:xfrm>
          <a:prstGeom prst="cloudCallout">
            <a:avLst>
              <a:gd name="adj1" fmla="val -35597"/>
              <a:gd name="adj2" fmla="val -81072"/>
            </a:avLst>
          </a:prstGeom>
          <a:solidFill>
            <a:schemeClr val="accent3">
              <a:lumMod val="20000"/>
              <a:lumOff val="80000"/>
            </a:schemeClr>
          </a:solidFill>
          <a:ln>
            <a:solidFill>
              <a:srgbClr val="C00000"/>
            </a:solidFill>
            <a:headEnd type="none" w="med" len="med"/>
            <a:tailEnd type="none" w="med" len="med"/>
          </a:ln>
          <a:effectLst>
            <a:glow rad="127000">
              <a:schemeClr val="bg1"/>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err="1">
              <a:ln>
                <a:noFill/>
              </a:ln>
              <a:solidFill>
                <a:srgbClr val="000000"/>
              </a:solidFill>
              <a:effectLst/>
              <a:uLnTx/>
              <a:uFillTx/>
              <a:latin typeface="Segoe UI Semibold"/>
              <a:ea typeface="+mn-ea"/>
              <a:cs typeface="Segoe UI" pitchFamily="34" charset="0"/>
            </a:endParaRPr>
          </a:p>
        </p:txBody>
      </p:sp>
      <p:sp>
        <p:nvSpPr>
          <p:cNvPr id="31" name="TextBox 30">
            <a:extLst>
              <a:ext uri="{FF2B5EF4-FFF2-40B4-BE49-F238E27FC236}">
                <a16:creationId xmlns:a16="http://schemas.microsoft.com/office/drawing/2014/main" id="{EA431032-0498-A0C7-1B2D-CC6020AADC27}"/>
              </a:ext>
            </a:extLst>
          </p:cNvPr>
          <p:cNvSpPr txBox="1"/>
          <p:nvPr/>
        </p:nvSpPr>
        <p:spPr>
          <a:xfrm>
            <a:off x="7004580" y="5421044"/>
            <a:ext cx="1980082" cy="646331"/>
          </a:xfrm>
          <a:prstGeom prst="rect">
            <a:avLst/>
          </a:prstGeom>
          <a:solidFill>
            <a:srgbClr val="FFD4C5"/>
          </a:solidFill>
        </p:spPr>
        <p:txBody>
          <a:bodyPr wrap="square" lIns="0" rIns="0">
            <a:spAutoFit/>
          </a:bodyPr>
          <a:lstStyle>
            <a:defPPr>
              <a:defRPr lang="en-US"/>
            </a:defPPr>
            <a:lvl1pPr defTabSz="932472" fontAlgn="base">
              <a:spcBef>
                <a:spcPct val="0"/>
              </a:spcBef>
              <a:spcAft>
                <a:spcPct val="0"/>
              </a:spcAft>
              <a:defRPr sz="1200">
                <a:effectLst/>
                <a:latin typeface="+mj-lt"/>
              </a:defRPr>
            </a:lvl1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Semibold"/>
                <a:ea typeface="+mn-ea"/>
                <a:cs typeface="+mn-cs"/>
              </a:rPr>
              <a:t>Now, let’s see if admins save service account passwords in a spreadsheet…</a:t>
            </a:r>
          </a:p>
        </p:txBody>
      </p:sp>
      <p:pic>
        <p:nvPicPr>
          <p:cNvPr id="62" name="Graphic 61" descr="Checkmark with solid fill">
            <a:extLst>
              <a:ext uri="{FF2B5EF4-FFF2-40B4-BE49-F238E27FC236}">
                <a16:creationId xmlns:a16="http://schemas.microsoft.com/office/drawing/2014/main" id="{FDB6A188-4584-6F3A-A220-4F55FC9780B1}"/>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83057" y="4487149"/>
            <a:ext cx="449842" cy="449842"/>
          </a:xfrm>
          <a:prstGeom prst="rect">
            <a:avLst/>
          </a:prstGeom>
        </p:spPr>
      </p:pic>
      <p:grpSp>
        <p:nvGrpSpPr>
          <p:cNvPr id="64" name="Group 63">
            <a:extLst>
              <a:ext uri="{FF2B5EF4-FFF2-40B4-BE49-F238E27FC236}">
                <a16:creationId xmlns:a16="http://schemas.microsoft.com/office/drawing/2014/main" id="{00878C43-C092-E56D-CBB2-B6A2DC5F879B}"/>
              </a:ext>
            </a:extLst>
          </p:cNvPr>
          <p:cNvGrpSpPr/>
          <p:nvPr/>
        </p:nvGrpSpPr>
        <p:grpSpPr>
          <a:xfrm>
            <a:off x="3590345" y="4027080"/>
            <a:ext cx="358897" cy="358897"/>
            <a:chOff x="568549" y="3165243"/>
            <a:chExt cx="749586" cy="749586"/>
          </a:xfrm>
        </p:grpSpPr>
        <p:sp>
          <p:nvSpPr>
            <p:cNvPr id="65" name="Oval 64">
              <a:extLst>
                <a:ext uri="{FF2B5EF4-FFF2-40B4-BE49-F238E27FC236}">
                  <a16:creationId xmlns:a16="http://schemas.microsoft.com/office/drawing/2014/main" id="{DF1B102A-850F-A386-A7F7-BC036ED6353A}"/>
                </a:ext>
              </a:extLst>
            </p:cNvPr>
            <p:cNvSpPr/>
            <p:nvPr/>
          </p:nvSpPr>
          <p:spPr bwMode="auto">
            <a:xfrm>
              <a:off x="568549" y="3165243"/>
              <a:ext cx="749586" cy="749586"/>
            </a:xfrm>
            <a:prstGeom prst="ellipse">
              <a:avLst/>
            </a:prstGeom>
            <a:solidFill>
              <a:schemeClr val="bg1"/>
            </a:solidFill>
            <a:ln w="28575">
              <a:solidFill>
                <a:srgbClr val="E8112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Freeform 12">
              <a:extLst>
                <a:ext uri="{FF2B5EF4-FFF2-40B4-BE49-F238E27FC236}">
                  <a16:creationId xmlns:a16="http://schemas.microsoft.com/office/drawing/2014/main" id="{1C7EBAD6-5ED6-D1D8-895B-211C39694E67}"/>
                </a:ext>
              </a:extLst>
            </p:cNvPr>
            <p:cNvSpPr>
              <a:spLocks noEditPoints="1"/>
            </p:cNvSpPr>
            <p:nvPr/>
          </p:nvSpPr>
          <p:spPr bwMode="auto">
            <a:xfrm>
              <a:off x="710507" y="3293721"/>
              <a:ext cx="465671" cy="476858"/>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1A1A1A"/>
                </a:solidFill>
                <a:effectLst/>
                <a:uLnTx/>
                <a:uFillTx/>
                <a:latin typeface="Segoe UI"/>
                <a:ea typeface="+mn-ea"/>
                <a:cs typeface="+mn-cs"/>
              </a:endParaRPr>
            </a:p>
          </p:txBody>
        </p:sp>
        <p:sp>
          <p:nvSpPr>
            <p:cNvPr id="68" name="Freeform 24">
              <a:extLst>
                <a:ext uri="{FF2B5EF4-FFF2-40B4-BE49-F238E27FC236}">
                  <a16:creationId xmlns:a16="http://schemas.microsoft.com/office/drawing/2014/main" id="{4F5F4927-E8DE-C3B0-A82B-102A719386DD}"/>
                </a:ext>
              </a:extLst>
            </p:cNvPr>
            <p:cNvSpPr>
              <a:spLocks/>
            </p:cNvSpPr>
            <p:nvPr/>
          </p:nvSpPr>
          <p:spPr bwMode="auto">
            <a:xfrm>
              <a:off x="799298" y="3550963"/>
              <a:ext cx="286481" cy="213260"/>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1A1A1A"/>
                </a:solidFill>
                <a:effectLst/>
                <a:uLnTx/>
                <a:uFillTx/>
                <a:latin typeface="Segoe UI"/>
                <a:ea typeface="+mn-ea"/>
                <a:cs typeface="+mn-cs"/>
              </a:endParaRPr>
            </a:p>
          </p:txBody>
        </p:sp>
        <p:sp>
          <p:nvSpPr>
            <p:cNvPr id="69" name="Freeform 11">
              <a:extLst>
                <a:ext uri="{FF2B5EF4-FFF2-40B4-BE49-F238E27FC236}">
                  <a16:creationId xmlns:a16="http://schemas.microsoft.com/office/drawing/2014/main" id="{E654ED96-5CC4-D13B-2F0F-420A4EB25E82}"/>
                </a:ext>
              </a:extLst>
            </p:cNvPr>
            <p:cNvSpPr>
              <a:spLocks/>
            </p:cNvSpPr>
            <p:nvPr/>
          </p:nvSpPr>
          <p:spPr bwMode="auto">
            <a:xfrm>
              <a:off x="822718" y="3757151"/>
              <a:ext cx="239830" cy="25390"/>
            </a:xfrm>
            <a:prstGeom prst="roundRect">
              <a:avLst/>
            </a:prstGeom>
            <a:solidFill>
              <a:schemeClr val="bg1"/>
            </a:solidFill>
            <a:ln w="12700">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1A1A1A"/>
                </a:solidFill>
                <a:effectLst/>
                <a:uLnTx/>
                <a:uFillTx/>
                <a:latin typeface="Segoe UI"/>
                <a:ea typeface="+mn-ea"/>
                <a:cs typeface="+mn-cs"/>
              </a:endParaRPr>
            </a:p>
          </p:txBody>
        </p:sp>
        <p:sp>
          <p:nvSpPr>
            <p:cNvPr id="70" name="Freeform: Shape 69">
              <a:extLst>
                <a:ext uri="{FF2B5EF4-FFF2-40B4-BE49-F238E27FC236}">
                  <a16:creationId xmlns:a16="http://schemas.microsoft.com/office/drawing/2014/main" id="{B2173660-5FEE-C742-7B16-2EF211D41E47}"/>
                </a:ext>
              </a:extLst>
            </p:cNvPr>
            <p:cNvSpPr/>
            <p:nvPr/>
          </p:nvSpPr>
          <p:spPr bwMode="auto">
            <a:xfrm>
              <a:off x="882542" y="3428504"/>
              <a:ext cx="118751" cy="39510"/>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rgbClr val="E8112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55" name="Group 54">
            <a:extLst>
              <a:ext uri="{FF2B5EF4-FFF2-40B4-BE49-F238E27FC236}">
                <a16:creationId xmlns:a16="http://schemas.microsoft.com/office/drawing/2014/main" id="{06D9B1F3-9F7A-27CC-0D90-46FDCD43AB7B}"/>
              </a:ext>
            </a:extLst>
          </p:cNvPr>
          <p:cNvGrpSpPr/>
          <p:nvPr/>
        </p:nvGrpSpPr>
        <p:grpSpPr>
          <a:xfrm>
            <a:off x="3952213" y="2443610"/>
            <a:ext cx="626138" cy="525419"/>
            <a:chOff x="6538726" y="3061129"/>
            <a:chExt cx="1431215" cy="1200991"/>
          </a:xfrm>
        </p:grpSpPr>
        <p:grpSp>
          <p:nvGrpSpPr>
            <p:cNvPr id="56" name="Group 55">
              <a:extLst>
                <a:ext uri="{FF2B5EF4-FFF2-40B4-BE49-F238E27FC236}">
                  <a16:creationId xmlns:a16="http://schemas.microsoft.com/office/drawing/2014/main" id="{5B9B61A6-2D5F-C8E2-8C9F-9E7ECE6C8758}"/>
                </a:ext>
              </a:extLst>
            </p:cNvPr>
            <p:cNvGrpSpPr/>
            <p:nvPr/>
          </p:nvGrpSpPr>
          <p:grpSpPr>
            <a:xfrm>
              <a:off x="6538726" y="3061129"/>
              <a:ext cx="796843" cy="982452"/>
              <a:chOff x="3791791" y="5584246"/>
              <a:chExt cx="569648" cy="630267"/>
            </a:xfrm>
            <a:solidFill>
              <a:schemeClr val="accent1"/>
            </a:solidFill>
            <a:effectLst>
              <a:glow rad="139700">
                <a:schemeClr val="bg1">
                  <a:alpha val="90000"/>
                </a:schemeClr>
              </a:glow>
            </a:effectLst>
          </p:grpSpPr>
          <p:sp>
            <p:nvSpPr>
              <p:cNvPr id="82" name="Freeform: Shape 81">
                <a:extLst>
                  <a:ext uri="{FF2B5EF4-FFF2-40B4-BE49-F238E27FC236}">
                    <a16:creationId xmlns:a16="http://schemas.microsoft.com/office/drawing/2014/main" id="{C0F0D178-FC33-946F-FB2B-09BC3E699BA3}"/>
                  </a:ext>
                </a:extLst>
              </p:cNvPr>
              <p:cNvSpPr/>
              <p:nvPr/>
            </p:nvSpPr>
            <p:spPr>
              <a:xfrm rot="4500000">
                <a:off x="4035212" y="5584246"/>
                <a:ext cx="133350" cy="133350"/>
              </a:xfrm>
              <a:custGeom>
                <a:avLst/>
                <a:gdLst>
                  <a:gd name="connsiteX0" fmla="*/ 133350 w 133350"/>
                  <a:gd name="connsiteY0" fmla="*/ 66675 h 133350"/>
                  <a:gd name="connsiteX1" fmla="*/ 66675 w 133350"/>
                  <a:gd name="connsiteY1" fmla="*/ 133350 h 133350"/>
                  <a:gd name="connsiteX2" fmla="*/ 0 w 133350"/>
                  <a:gd name="connsiteY2" fmla="*/ 66675 h 133350"/>
                  <a:gd name="connsiteX3" fmla="*/ 66675 w 133350"/>
                  <a:gd name="connsiteY3" fmla="*/ 0 h 133350"/>
                  <a:gd name="connsiteX4" fmla="*/ 133350 w 133350"/>
                  <a:gd name="connsiteY4" fmla="*/ 66675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33350" y="66675"/>
                    </a:moveTo>
                    <a:cubicBezTo>
                      <a:pt x="133350" y="103499"/>
                      <a:pt x="103499" y="133350"/>
                      <a:pt x="66675" y="133350"/>
                    </a:cubicBezTo>
                    <a:cubicBezTo>
                      <a:pt x="29851" y="133350"/>
                      <a:pt x="0" y="103499"/>
                      <a:pt x="0" y="66675"/>
                    </a:cubicBezTo>
                    <a:cubicBezTo>
                      <a:pt x="0" y="29851"/>
                      <a:pt x="29851" y="0"/>
                      <a:pt x="66675" y="0"/>
                    </a:cubicBezTo>
                    <a:cubicBezTo>
                      <a:pt x="103499" y="0"/>
                      <a:pt x="133350" y="29851"/>
                      <a:pt x="133350" y="66675"/>
                    </a:cubicBez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3" name="Freeform: Shape 82">
                <a:extLst>
                  <a:ext uri="{FF2B5EF4-FFF2-40B4-BE49-F238E27FC236}">
                    <a16:creationId xmlns:a16="http://schemas.microsoft.com/office/drawing/2014/main" id="{23E5B906-1644-CBB4-5710-C1307BBF212A}"/>
                  </a:ext>
                </a:extLst>
              </p:cNvPr>
              <p:cNvSpPr/>
              <p:nvPr/>
            </p:nvSpPr>
            <p:spPr>
              <a:xfrm rot="4500000">
                <a:off x="3832092" y="5685166"/>
                <a:ext cx="489046" cy="569648"/>
              </a:xfrm>
              <a:custGeom>
                <a:avLst/>
                <a:gdLst>
                  <a:gd name="connsiteX0" fmla="*/ 12215 w 755641"/>
                  <a:gd name="connsiteY0" fmla="*/ 0 h 790860"/>
                  <a:gd name="connsiteX1" fmla="*/ 2690 w 755641"/>
                  <a:gd name="connsiteY1" fmla="*/ 47625 h 790860"/>
                  <a:gd name="connsiteX2" fmla="*/ 50315 w 755641"/>
                  <a:gd name="connsiteY2" fmla="*/ 85725 h 790860"/>
                  <a:gd name="connsiteX3" fmla="*/ 116990 w 755641"/>
                  <a:gd name="connsiteY3" fmla="*/ 85725 h 790860"/>
                  <a:gd name="connsiteX4" fmla="*/ 164615 w 755641"/>
                  <a:gd name="connsiteY4" fmla="*/ 152400 h 790860"/>
                  <a:gd name="connsiteX5" fmla="*/ 287488 w 755641"/>
                  <a:gd name="connsiteY5" fmla="*/ 211265 h 790860"/>
                  <a:gd name="connsiteX6" fmla="*/ 263580 w 755641"/>
                  <a:gd name="connsiteY6" fmla="*/ 225743 h 790860"/>
                  <a:gd name="connsiteX7" fmla="*/ 221765 w 755641"/>
                  <a:gd name="connsiteY7" fmla="*/ 300419 h 790860"/>
                  <a:gd name="connsiteX8" fmla="*/ 174140 w 755641"/>
                  <a:gd name="connsiteY8" fmla="*/ 339566 h 790860"/>
                  <a:gd name="connsiteX9" fmla="*/ 174140 w 755641"/>
                  <a:gd name="connsiteY9" fmla="*/ 193643 h 790860"/>
                  <a:gd name="connsiteX10" fmla="*/ 145565 w 755641"/>
                  <a:gd name="connsiteY10" fmla="*/ 165068 h 790860"/>
                  <a:gd name="connsiteX11" fmla="*/ 116990 w 755641"/>
                  <a:gd name="connsiteY11" fmla="*/ 193643 h 790860"/>
                  <a:gd name="connsiteX12" fmla="*/ 116990 w 755641"/>
                  <a:gd name="connsiteY12" fmla="*/ 364426 h 790860"/>
                  <a:gd name="connsiteX13" fmla="*/ 97940 w 755641"/>
                  <a:gd name="connsiteY13" fmla="*/ 384905 h 790860"/>
                  <a:gd name="connsiteX14" fmla="*/ 95654 w 755641"/>
                  <a:gd name="connsiteY14" fmla="*/ 387191 h 790860"/>
                  <a:gd name="connsiteX15" fmla="*/ 94130 w 755641"/>
                  <a:gd name="connsiteY15" fmla="*/ 389001 h 790860"/>
                  <a:gd name="connsiteX16" fmla="*/ 93178 w 755641"/>
                  <a:gd name="connsiteY16" fmla="*/ 390525 h 790860"/>
                  <a:gd name="connsiteX17" fmla="*/ 93178 w 755641"/>
                  <a:gd name="connsiteY17" fmla="*/ 390525 h 790860"/>
                  <a:gd name="connsiteX18" fmla="*/ 100893 w 755641"/>
                  <a:gd name="connsiteY18" fmla="*/ 481298 h 790860"/>
                  <a:gd name="connsiteX19" fmla="*/ 212240 w 755641"/>
                  <a:gd name="connsiteY19" fmla="*/ 581025 h 790860"/>
                  <a:gd name="connsiteX20" fmla="*/ 222908 w 755641"/>
                  <a:gd name="connsiteY20" fmla="*/ 588836 h 790860"/>
                  <a:gd name="connsiteX21" fmla="*/ 215765 w 755641"/>
                  <a:gd name="connsiteY21" fmla="*/ 598361 h 790860"/>
                  <a:gd name="connsiteX22" fmla="*/ 158615 w 755641"/>
                  <a:gd name="connsiteY22" fmla="*/ 629031 h 790860"/>
                  <a:gd name="connsiteX23" fmla="*/ 172616 w 755641"/>
                  <a:gd name="connsiteY23" fmla="*/ 673132 h 790860"/>
                  <a:gd name="connsiteX24" fmla="*/ 220432 w 755641"/>
                  <a:gd name="connsiteY24" fmla="*/ 697992 h 790860"/>
                  <a:gd name="connsiteX25" fmla="*/ 245292 w 755641"/>
                  <a:gd name="connsiteY25" fmla="*/ 650177 h 790860"/>
                  <a:gd name="connsiteX26" fmla="*/ 231957 w 755641"/>
                  <a:gd name="connsiteY26" fmla="*/ 608171 h 790860"/>
                  <a:gd name="connsiteX27" fmla="*/ 239101 w 755641"/>
                  <a:gd name="connsiteY27" fmla="*/ 598646 h 790860"/>
                  <a:gd name="connsiteX28" fmla="*/ 248626 w 755641"/>
                  <a:gd name="connsiteY28" fmla="*/ 602171 h 790860"/>
                  <a:gd name="connsiteX29" fmla="*/ 398359 w 755641"/>
                  <a:gd name="connsiteY29" fmla="*/ 633317 h 790860"/>
                  <a:gd name="connsiteX30" fmla="*/ 495323 w 755641"/>
                  <a:gd name="connsiteY30" fmla="*/ 724376 h 790860"/>
                  <a:gd name="connsiteX31" fmla="*/ 549187 w 755641"/>
                  <a:gd name="connsiteY31" fmla="*/ 722709 h 790860"/>
                  <a:gd name="connsiteX32" fmla="*/ 547520 w 755641"/>
                  <a:gd name="connsiteY32" fmla="*/ 668846 h 790860"/>
                  <a:gd name="connsiteX33" fmla="*/ 442745 w 755641"/>
                  <a:gd name="connsiteY33" fmla="*/ 570452 h 790860"/>
                  <a:gd name="connsiteX34" fmla="*/ 424457 w 755641"/>
                  <a:gd name="connsiteY34" fmla="*/ 560927 h 790860"/>
                  <a:gd name="connsiteX35" fmla="*/ 323873 w 755641"/>
                  <a:gd name="connsiteY35" fmla="*/ 539972 h 790860"/>
                  <a:gd name="connsiteX36" fmla="*/ 393787 w 755641"/>
                  <a:gd name="connsiteY36" fmla="*/ 449771 h 790860"/>
                  <a:gd name="connsiteX37" fmla="*/ 525041 w 755641"/>
                  <a:gd name="connsiteY37" fmla="*/ 466725 h 790860"/>
                  <a:gd name="connsiteX38" fmla="*/ 567618 w 755641"/>
                  <a:gd name="connsiteY38" fmla="*/ 433673 h 790860"/>
                  <a:gd name="connsiteX39" fmla="*/ 534566 w 755641"/>
                  <a:gd name="connsiteY39" fmla="*/ 391097 h 790860"/>
                  <a:gd name="connsiteX40" fmla="*/ 382166 w 755641"/>
                  <a:gd name="connsiteY40" fmla="*/ 372047 h 790860"/>
                  <a:gd name="connsiteX41" fmla="*/ 347305 w 755641"/>
                  <a:gd name="connsiteY41" fmla="*/ 386525 h 790860"/>
                  <a:gd name="connsiteX42" fmla="*/ 284535 w 755641"/>
                  <a:gd name="connsiteY42" fmla="*/ 466725 h 790860"/>
                  <a:gd name="connsiteX43" fmla="*/ 200715 w 755641"/>
                  <a:gd name="connsiteY43" fmla="*/ 391287 h 790860"/>
                  <a:gd name="connsiteX44" fmla="*/ 262151 w 755641"/>
                  <a:gd name="connsiteY44" fmla="*/ 340805 h 790860"/>
                  <a:gd name="connsiteX45" fmla="*/ 269390 w 755641"/>
                  <a:gd name="connsiteY45" fmla="*/ 333375 h 790860"/>
                  <a:gd name="connsiteX46" fmla="*/ 313872 w 755641"/>
                  <a:gd name="connsiteY46" fmla="*/ 253937 h 790860"/>
                  <a:gd name="connsiteX47" fmla="*/ 305776 w 755641"/>
                  <a:gd name="connsiteY47" fmla="*/ 217075 h 790860"/>
                  <a:gd name="connsiteX48" fmla="*/ 346067 w 755641"/>
                  <a:gd name="connsiteY48" fmla="*/ 228886 h 790860"/>
                  <a:gd name="connsiteX49" fmla="*/ 536567 w 755641"/>
                  <a:gd name="connsiteY49" fmla="*/ 305086 h 790860"/>
                  <a:gd name="connsiteX50" fmla="*/ 584192 w 755641"/>
                  <a:gd name="connsiteY50" fmla="*/ 421005 h 790860"/>
                  <a:gd name="connsiteX51" fmla="*/ 565142 w 755641"/>
                  <a:gd name="connsiteY51" fmla="*/ 495586 h 790860"/>
                  <a:gd name="connsiteX52" fmla="*/ 650867 w 755641"/>
                  <a:gd name="connsiteY52" fmla="*/ 571786 h 790860"/>
                  <a:gd name="connsiteX53" fmla="*/ 698492 w 755641"/>
                  <a:gd name="connsiteY53" fmla="*/ 695611 h 790860"/>
                  <a:gd name="connsiteX54" fmla="*/ 708017 w 755641"/>
                  <a:gd name="connsiteY54" fmla="*/ 771811 h 790860"/>
                  <a:gd name="connsiteX55" fmla="*/ 755642 w 755641"/>
                  <a:gd name="connsiteY55" fmla="*/ 790861 h 790860"/>
                  <a:gd name="connsiteX56" fmla="*/ 755642 w 755641"/>
                  <a:gd name="connsiteY56" fmla="*/ 0 h 790860"/>
                  <a:gd name="connsiteX0" fmla="*/ 12215 w 755642"/>
                  <a:gd name="connsiteY0" fmla="*/ 0 h 790861"/>
                  <a:gd name="connsiteX1" fmla="*/ 2690 w 755642"/>
                  <a:gd name="connsiteY1" fmla="*/ 47625 h 790861"/>
                  <a:gd name="connsiteX2" fmla="*/ 50315 w 755642"/>
                  <a:gd name="connsiteY2" fmla="*/ 85725 h 790861"/>
                  <a:gd name="connsiteX3" fmla="*/ 116990 w 755642"/>
                  <a:gd name="connsiteY3" fmla="*/ 85725 h 790861"/>
                  <a:gd name="connsiteX4" fmla="*/ 164615 w 755642"/>
                  <a:gd name="connsiteY4" fmla="*/ 152400 h 790861"/>
                  <a:gd name="connsiteX5" fmla="*/ 287488 w 755642"/>
                  <a:gd name="connsiteY5" fmla="*/ 211265 h 790861"/>
                  <a:gd name="connsiteX6" fmla="*/ 263580 w 755642"/>
                  <a:gd name="connsiteY6" fmla="*/ 225743 h 790861"/>
                  <a:gd name="connsiteX7" fmla="*/ 221765 w 755642"/>
                  <a:gd name="connsiteY7" fmla="*/ 300419 h 790861"/>
                  <a:gd name="connsiteX8" fmla="*/ 174140 w 755642"/>
                  <a:gd name="connsiteY8" fmla="*/ 339566 h 790861"/>
                  <a:gd name="connsiteX9" fmla="*/ 174140 w 755642"/>
                  <a:gd name="connsiteY9" fmla="*/ 193643 h 790861"/>
                  <a:gd name="connsiteX10" fmla="*/ 145565 w 755642"/>
                  <a:gd name="connsiteY10" fmla="*/ 165068 h 790861"/>
                  <a:gd name="connsiteX11" fmla="*/ 116990 w 755642"/>
                  <a:gd name="connsiteY11" fmla="*/ 193643 h 790861"/>
                  <a:gd name="connsiteX12" fmla="*/ 116990 w 755642"/>
                  <a:gd name="connsiteY12" fmla="*/ 364426 h 790861"/>
                  <a:gd name="connsiteX13" fmla="*/ 97940 w 755642"/>
                  <a:gd name="connsiteY13" fmla="*/ 384905 h 790861"/>
                  <a:gd name="connsiteX14" fmla="*/ 95654 w 755642"/>
                  <a:gd name="connsiteY14" fmla="*/ 387191 h 790861"/>
                  <a:gd name="connsiteX15" fmla="*/ 94130 w 755642"/>
                  <a:gd name="connsiteY15" fmla="*/ 389001 h 790861"/>
                  <a:gd name="connsiteX16" fmla="*/ 93178 w 755642"/>
                  <a:gd name="connsiteY16" fmla="*/ 390525 h 790861"/>
                  <a:gd name="connsiteX17" fmla="*/ 93178 w 755642"/>
                  <a:gd name="connsiteY17" fmla="*/ 390525 h 790861"/>
                  <a:gd name="connsiteX18" fmla="*/ 100893 w 755642"/>
                  <a:gd name="connsiteY18" fmla="*/ 481298 h 790861"/>
                  <a:gd name="connsiteX19" fmla="*/ 212240 w 755642"/>
                  <a:gd name="connsiteY19" fmla="*/ 581025 h 790861"/>
                  <a:gd name="connsiteX20" fmla="*/ 222908 w 755642"/>
                  <a:gd name="connsiteY20" fmla="*/ 588836 h 790861"/>
                  <a:gd name="connsiteX21" fmla="*/ 215765 w 755642"/>
                  <a:gd name="connsiteY21" fmla="*/ 598361 h 790861"/>
                  <a:gd name="connsiteX22" fmla="*/ 158615 w 755642"/>
                  <a:gd name="connsiteY22" fmla="*/ 629031 h 790861"/>
                  <a:gd name="connsiteX23" fmla="*/ 172616 w 755642"/>
                  <a:gd name="connsiteY23" fmla="*/ 673132 h 790861"/>
                  <a:gd name="connsiteX24" fmla="*/ 220432 w 755642"/>
                  <a:gd name="connsiteY24" fmla="*/ 697992 h 790861"/>
                  <a:gd name="connsiteX25" fmla="*/ 245292 w 755642"/>
                  <a:gd name="connsiteY25" fmla="*/ 650177 h 790861"/>
                  <a:gd name="connsiteX26" fmla="*/ 231957 w 755642"/>
                  <a:gd name="connsiteY26" fmla="*/ 608171 h 790861"/>
                  <a:gd name="connsiteX27" fmla="*/ 239101 w 755642"/>
                  <a:gd name="connsiteY27" fmla="*/ 598646 h 790861"/>
                  <a:gd name="connsiteX28" fmla="*/ 248626 w 755642"/>
                  <a:gd name="connsiteY28" fmla="*/ 602171 h 790861"/>
                  <a:gd name="connsiteX29" fmla="*/ 398359 w 755642"/>
                  <a:gd name="connsiteY29" fmla="*/ 633317 h 790861"/>
                  <a:gd name="connsiteX30" fmla="*/ 495323 w 755642"/>
                  <a:gd name="connsiteY30" fmla="*/ 724376 h 790861"/>
                  <a:gd name="connsiteX31" fmla="*/ 549187 w 755642"/>
                  <a:gd name="connsiteY31" fmla="*/ 722709 h 790861"/>
                  <a:gd name="connsiteX32" fmla="*/ 547520 w 755642"/>
                  <a:gd name="connsiteY32" fmla="*/ 668846 h 790861"/>
                  <a:gd name="connsiteX33" fmla="*/ 442745 w 755642"/>
                  <a:gd name="connsiteY33" fmla="*/ 570452 h 790861"/>
                  <a:gd name="connsiteX34" fmla="*/ 424457 w 755642"/>
                  <a:gd name="connsiteY34" fmla="*/ 560927 h 790861"/>
                  <a:gd name="connsiteX35" fmla="*/ 323873 w 755642"/>
                  <a:gd name="connsiteY35" fmla="*/ 539972 h 790861"/>
                  <a:gd name="connsiteX36" fmla="*/ 393787 w 755642"/>
                  <a:gd name="connsiteY36" fmla="*/ 449771 h 790861"/>
                  <a:gd name="connsiteX37" fmla="*/ 525041 w 755642"/>
                  <a:gd name="connsiteY37" fmla="*/ 466725 h 790861"/>
                  <a:gd name="connsiteX38" fmla="*/ 567618 w 755642"/>
                  <a:gd name="connsiteY38" fmla="*/ 433673 h 790861"/>
                  <a:gd name="connsiteX39" fmla="*/ 534566 w 755642"/>
                  <a:gd name="connsiteY39" fmla="*/ 391097 h 790861"/>
                  <a:gd name="connsiteX40" fmla="*/ 382166 w 755642"/>
                  <a:gd name="connsiteY40" fmla="*/ 372047 h 790861"/>
                  <a:gd name="connsiteX41" fmla="*/ 347305 w 755642"/>
                  <a:gd name="connsiteY41" fmla="*/ 386525 h 790861"/>
                  <a:gd name="connsiteX42" fmla="*/ 284535 w 755642"/>
                  <a:gd name="connsiteY42" fmla="*/ 466725 h 790861"/>
                  <a:gd name="connsiteX43" fmla="*/ 200715 w 755642"/>
                  <a:gd name="connsiteY43" fmla="*/ 391287 h 790861"/>
                  <a:gd name="connsiteX44" fmla="*/ 262151 w 755642"/>
                  <a:gd name="connsiteY44" fmla="*/ 340805 h 790861"/>
                  <a:gd name="connsiteX45" fmla="*/ 269390 w 755642"/>
                  <a:gd name="connsiteY45" fmla="*/ 333375 h 790861"/>
                  <a:gd name="connsiteX46" fmla="*/ 313872 w 755642"/>
                  <a:gd name="connsiteY46" fmla="*/ 253937 h 790861"/>
                  <a:gd name="connsiteX47" fmla="*/ 305776 w 755642"/>
                  <a:gd name="connsiteY47" fmla="*/ 217075 h 790861"/>
                  <a:gd name="connsiteX48" fmla="*/ 346067 w 755642"/>
                  <a:gd name="connsiteY48" fmla="*/ 228886 h 790861"/>
                  <a:gd name="connsiteX49" fmla="*/ 584192 w 755642"/>
                  <a:gd name="connsiteY49" fmla="*/ 421005 h 790861"/>
                  <a:gd name="connsiteX50" fmla="*/ 565142 w 755642"/>
                  <a:gd name="connsiteY50" fmla="*/ 495586 h 790861"/>
                  <a:gd name="connsiteX51" fmla="*/ 650867 w 755642"/>
                  <a:gd name="connsiteY51" fmla="*/ 571786 h 790861"/>
                  <a:gd name="connsiteX52" fmla="*/ 698492 w 755642"/>
                  <a:gd name="connsiteY52" fmla="*/ 695611 h 790861"/>
                  <a:gd name="connsiteX53" fmla="*/ 708017 w 755642"/>
                  <a:gd name="connsiteY53" fmla="*/ 771811 h 790861"/>
                  <a:gd name="connsiteX54" fmla="*/ 755642 w 755642"/>
                  <a:gd name="connsiteY54" fmla="*/ 790861 h 790861"/>
                  <a:gd name="connsiteX55" fmla="*/ 755642 w 755642"/>
                  <a:gd name="connsiteY55" fmla="*/ 0 h 790861"/>
                  <a:gd name="connsiteX56" fmla="*/ 12215 w 755642"/>
                  <a:gd name="connsiteY56" fmla="*/ 0 h 790861"/>
                  <a:gd name="connsiteX0" fmla="*/ 752952 w 752952"/>
                  <a:gd name="connsiteY0" fmla="*/ 0 h 790861"/>
                  <a:gd name="connsiteX1" fmla="*/ 0 w 752952"/>
                  <a:gd name="connsiteY1" fmla="*/ 47625 h 790861"/>
                  <a:gd name="connsiteX2" fmla="*/ 47625 w 752952"/>
                  <a:gd name="connsiteY2" fmla="*/ 85725 h 790861"/>
                  <a:gd name="connsiteX3" fmla="*/ 114300 w 752952"/>
                  <a:gd name="connsiteY3" fmla="*/ 85725 h 790861"/>
                  <a:gd name="connsiteX4" fmla="*/ 161925 w 752952"/>
                  <a:gd name="connsiteY4" fmla="*/ 152400 h 790861"/>
                  <a:gd name="connsiteX5" fmla="*/ 284798 w 752952"/>
                  <a:gd name="connsiteY5" fmla="*/ 211265 h 790861"/>
                  <a:gd name="connsiteX6" fmla="*/ 260890 w 752952"/>
                  <a:gd name="connsiteY6" fmla="*/ 225743 h 790861"/>
                  <a:gd name="connsiteX7" fmla="*/ 219075 w 752952"/>
                  <a:gd name="connsiteY7" fmla="*/ 300419 h 790861"/>
                  <a:gd name="connsiteX8" fmla="*/ 171450 w 752952"/>
                  <a:gd name="connsiteY8" fmla="*/ 339566 h 790861"/>
                  <a:gd name="connsiteX9" fmla="*/ 171450 w 752952"/>
                  <a:gd name="connsiteY9" fmla="*/ 193643 h 790861"/>
                  <a:gd name="connsiteX10" fmla="*/ 142875 w 752952"/>
                  <a:gd name="connsiteY10" fmla="*/ 165068 h 790861"/>
                  <a:gd name="connsiteX11" fmla="*/ 114300 w 752952"/>
                  <a:gd name="connsiteY11" fmla="*/ 193643 h 790861"/>
                  <a:gd name="connsiteX12" fmla="*/ 114300 w 752952"/>
                  <a:gd name="connsiteY12" fmla="*/ 364426 h 790861"/>
                  <a:gd name="connsiteX13" fmla="*/ 95250 w 752952"/>
                  <a:gd name="connsiteY13" fmla="*/ 384905 h 790861"/>
                  <a:gd name="connsiteX14" fmla="*/ 92964 w 752952"/>
                  <a:gd name="connsiteY14" fmla="*/ 387191 h 790861"/>
                  <a:gd name="connsiteX15" fmla="*/ 91440 w 752952"/>
                  <a:gd name="connsiteY15" fmla="*/ 389001 h 790861"/>
                  <a:gd name="connsiteX16" fmla="*/ 90488 w 752952"/>
                  <a:gd name="connsiteY16" fmla="*/ 390525 h 790861"/>
                  <a:gd name="connsiteX17" fmla="*/ 90488 w 752952"/>
                  <a:gd name="connsiteY17" fmla="*/ 390525 h 790861"/>
                  <a:gd name="connsiteX18" fmla="*/ 98203 w 752952"/>
                  <a:gd name="connsiteY18" fmla="*/ 481298 h 790861"/>
                  <a:gd name="connsiteX19" fmla="*/ 209550 w 752952"/>
                  <a:gd name="connsiteY19" fmla="*/ 581025 h 790861"/>
                  <a:gd name="connsiteX20" fmla="*/ 220218 w 752952"/>
                  <a:gd name="connsiteY20" fmla="*/ 588836 h 790861"/>
                  <a:gd name="connsiteX21" fmla="*/ 213075 w 752952"/>
                  <a:gd name="connsiteY21" fmla="*/ 598361 h 790861"/>
                  <a:gd name="connsiteX22" fmla="*/ 155925 w 752952"/>
                  <a:gd name="connsiteY22" fmla="*/ 629031 h 790861"/>
                  <a:gd name="connsiteX23" fmla="*/ 169926 w 752952"/>
                  <a:gd name="connsiteY23" fmla="*/ 673132 h 790861"/>
                  <a:gd name="connsiteX24" fmla="*/ 217742 w 752952"/>
                  <a:gd name="connsiteY24" fmla="*/ 697992 h 790861"/>
                  <a:gd name="connsiteX25" fmla="*/ 242602 w 752952"/>
                  <a:gd name="connsiteY25" fmla="*/ 650177 h 790861"/>
                  <a:gd name="connsiteX26" fmla="*/ 229267 w 752952"/>
                  <a:gd name="connsiteY26" fmla="*/ 608171 h 790861"/>
                  <a:gd name="connsiteX27" fmla="*/ 236411 w 752952"/>
                  <a:gd name="connsiteY27" fmla="*/ 598646 h 790861"/>
                  <a:gd name="connsiteX28" fmla="*/ 245936 w 752952"/>
                  <a:gd name="connsiteY28" fmla="*/ 602171 h 790861"/>
                  <a:gd name="connsiteX29" fmla="*/ 395669 w 752952"/>
                  <a:gd name="connsiteY29" fmla="*/ 633317 h 790861"/>
                  <a:gd name="connsiteX30" fmla="*/ 492633 w 752952"/>
                  <a:gd name="connsiteY30" fmla="*/ 724376 h 790861"/>
                  <a:gd name="connsiteX31" fmla="*/ 546497 w 752952"/>
                  <a:gd name="connsiteY31" fmla="*/ 722709 h 790861"/>
                  <a:gd name="connsiteX32" fmla="*/ 544830 w 752952"/>
                  <a:gd name="connsiteY32" fmla="*/ 668846 h 790861"/>
                  <a:gd name="connsiteX33" fmla="*/ 440055 w 752952"/>
                  <a:gd name="connsiteY33" fmla="*/ 570452 h 790861"/>
                  <a:gd name="connsiteX34" fmla="*/ 421767 w 752952"/>
                  <a:gd name="connsiteY34" fmla="*/ 560927 h 790861"/>
                  <a:gd name="connsiteX35" fmla="*/ 321183 w 752952"/>
                  <a:gd name="connsiteY35" fmla="*/ 539972 h 790861"/>
                  <a:gd name="connsiteX36" fmla="*/ 391097 w 752952"/>
                  <a:gd name="connsiteY36" fmla="*/ 449771 h 790861"/>
                  <a:gd name="connsiteX37" fmla="*/ 522351 w 752952"/>
                  <a:gd name="connsiteY37" fmla="*/ 466725 h 790861"/>
                  <a:gd name="connsiteX38" fmla="*/ 564928 w 752952"/>
                  <a:gd name="connsiteY38" fmla="*/ 433673 h 790861"/>
                  <a:gd name="connsiteX39" fmla="*/ 531876 w 752952"/>
                  <a:gd name="connsiteY39" fmla="*/ 391097 h 790861"/>
                  <a:gd name="connsiteX40" fmla="*/ 379476 w 752952"/>
                  <a:gd name="connsiteY40" fmla="*/ 372047 h 790861"/>
                  <a:gd name="connsiteX41" fmla="*/ 344615 w 752952"/>
                  <a:gd name="connsiteY41" fmla="*/ 386525 h 790861"/>
                  <a:gd name="connsiteX42" fmla="*/ 281845 w 752952"/>
                  <a:gd name="connsiteY42" fmla="*/ 466725 h 790861"/>
                  <a:gd name="connsiteX43" fmla="*/ 198025 w 752952"/>
                  <a:gd name="connsiteY43" fmla="*/ 391287 h 790861"/>
                  <a:gd name="connsiteX44" fmla="*/ 259461 w 752952"/>
                  <a:gd name="connsiteY44" fmla="*/ 340805 h 790861"/>
                  <a:gd name="connsiteX45" fmla="*/ 266700 w 752952"/>
                  <a:gd name="connsiteY45" fmla="*/ 333375 h 790861"/>
                  <a:gd name="connsiteX46" fmla="*/ 311182 w 752952"/>
                  <a:gd name="connsiteY46" fmla="*/ 253937 h 790861"/>
                  <a:gd name="connsiteX47" fmla="*/ 303086 w 752952"/>
                  <a:gd name="connsiteY47" fmla="*/ 217075 h 790861"/>
                  <a:gd name="connsiteX48" fmla="*/ 343377 w 752952"/>
                  <a:gd name="connsiteY48" fmla="*/ 228886 h 790861"/>
                  <a:gd name="connsiteX49" fmla="*/ 581502 w 752952"/>
                  <a:gd name="connsiteY49" fmla="*/ 421005 h 790861"/>
                  <a:gd name="connsiteX50" fmla="*/ 562452 w 752952"/>
                  <a:gd name="connsiteY50" fmla="*/ 495586 h 790861"/>
                  <a:gd name="connsiteX51" fmla="*/ 648177 w 752952"/>
                  <a:gd name="connsiteY51" fmla="*/ 571786 h 790861"/>
                  <a:gd name="connsiteX52" fmla="*/ 695802 w 752952"/>
                  <a:gd name="connsiteY52" fmla="*/ 695611 h 790861"/>
                  <a:gd name="connsiteX53" fmla="*/ 705327 w 752952"/>
                  <a:gd name="connsiteY53" fmla="*/ 771811 h 790861"/>
                  <a:gd name="connsiteX54" fmla="*/ 752952 w 752952"/>
                  <a:gd name="connsiteY54" fmla="*/ 790861 h 790861"/>
                  <a:gd name="connsiteX55" fmla="*/ 752952 w 752952"/>
                  <a:gd name="connsiteY55" fmla="*/ 0 h 790861"/>
                  <a:gd name="connsiteX0" fmla="*/ 752952 w 752952"/>
                  <a:gd name="connsiteY0" fmla="*/ 743236 h 743236"/>
                  <a:gd name="connsiteX1" fmla="*/ 0 w 752952"/>
                  <a:gd name="connsiteY1" fmla="*/ 0 h 743236"/>
                  <a:gd name="connsiteX2" fmla="*/ 47625 w 752952"/>
                  <a:gd name="connsiteY2" fmla="*/ 38100 h 743236"/>
                  <a:gd name="connsiteX3" fmla="*/ 114300 w 752952"/>
                  <a:gd name="connsiteY3" fmla="*/ 38100 h 743236"/>
                  <a:gd name="connsiteX4" fmla="*/ 161925 w 752952"/>
                  <a:gd name="connsiteY4" fmla="*/ 104775 h 743236"/>
                  <a:gd name="connsiteX5" fmla="*/ 284798 w 752952"/>
                  <a:gd name="connsiteY5" fmla="*/ 163640 h 743236"/>
                  <a:gd name="connsiteX6" fmla="*/ 260890 w 752952"/>
                  <a:gd name="connsiteY6" fmla="*/ 178118 h 743236"/>
                  <a:gd name="connsiteX7" fmla="*/ 219075 w 752952"/>
                  <a:gd name="connsiteY7" fmla="*/ 252794 h 743236"/>
                  <a:gd name="connsiteX8" fmla="*/ 171450 w 752952"/>
                  <a:gd name="connsiteY8" fmla="*/ 291941 h 743236"/>
                  <a:gd name="connsiteX9" fmla="*/ 171450 w 752952"/>
                  <a:gd name="connsiteY9" fmla="*/ 146018 h 743236"/>
                  <a:gd name="connsiteX10" fmla="*/ 142875 w 752952"/>
                  <a:gd name="connsiteY10" fmla="*/ 117443 h 743236"/>
                  <a:gd name="connsiteX11" fmla="*/ 114300 w 752952"/>
                  <a:gd name="connsiteY11" fmla="*/ 146018 h 743236"/>
                  <a:gd name="connsiteX12" fmla="*/ 114300 w 752952"/>
                  <a:gd name="connsiteY12" fmla="*/ 316801 h 743236"/>
                  <a:gd name="connsiteX13" fmla="*/ 95250 w 752952"/>
                  <a:gd name="connsiteY13" fmla="*/ 337280 h 743236"/>
                  <a:gd name="connsiteX14" fmla="*/ 92964 w 752952"/>
                  <a:gd name="connsiteY14" fmla="*/ 339566 h 743236"/>
                  <a:gd name="connsiteX15" fmla="*/ 91440 w 752952"/>
                  <a:gd name="connsiteY15" fmla="*/ 341376 h 743236"/>
                  <a:gd name="connsiteX16" fmla="*/ 90488 w 752952"/>
                  <a:gd name="connsiteY16" fmla="*/ 342900 h 743236"/>
                  <a:gd name="connsiteX17" fmla="*/ 90488 w 752952"/>
                  <a:gd name="connsiteY17" fmla="*/ 342900 h 743236"/>
                  <a:gd name="connsiteX18" fmla="*/ 98203 w 752952"/>
                  <a:gd name="connsiteY18" fmla="*/ 433673 h 743236"/>
                  <a:gd name="connsiteX19" fmla="*/ 209550 w 752952"/>
                  <a:gd name="connsiteY19" fmla="*/ 533400 h 743236"/>
                  <a:gd name="connsiteX20" fmla="*/ 220218 w 752952"/>
                  <a:gd name="connsiteY20" fmla="*/ 541211 h 743236"/>
                  <a:gd name="connsiteX21" fmla="*/ 213075 w 752952"/>
                  <a:gd name="connsiteY21" fmla="*/ 550736 h 743236"/>
                  <a:gd name="connsiteX22" fmla="*/ 155925 w 752952"/>
                  <a:gd name="connsiteY22" fmla="*/ 581406 h 743236"/>
                  <a:gd name="connsiteX23" fmla="*/ 169926 w 752952"/>
                  <a:gd name="connsiteY23" fmla="*/ 625507 h 743236"/>
                  <a:gd name="connsiteX24" fmla="*/ 217742 w 752952"/>
                  <a:gd name="connsiteY24" fmla="*/ 650367 h 743236"/>
                  <a:gd name="connsiteX25" fmla="*/ 242602 w 752952"/>
                  <a:gd name="connsiteY25" fmla="*/ 602552 h 743236"/>
                  <a:gd name="connsiteX26" fmla="*/ 229267 w 752952"/>
                  <a:gd name="connsiteY26" fmla="*/ 560546 h 743236"/>
                  <a:gd name="connsiteX27" fmla="*/ 236411 w 752952"/>
                  <a:gd name="connsiteY27" fmla="*/ 551021 h 743236"/>
                  <a:gd name="connsiteX28" fmla="*/ 245936 w 752952"/>
                  <a:gd name="connsiteY28" fmla="*/ 554546 h 743236"/>
                  <a:gd name="connsiteX29" fmla="*/ 395669 w 752952"/>
                  <a:gd name="connsiteY29" fmla="*/ 585692 h 743236"/>
                  <a:gd name="connsiteX30" fmla="*/ 492633 w 752952"/>
                  <a:gd name="connsiteY30" fmla="*/ 676751 h 743236"/>
                  <a:gd name="connsiteX31" fmla="*/ 546497 w 752952"/>
                  <a:gd name="connsiteY31" fmla="*/ 675084 h 743236"/>
                  <a:gd name="connsiteX32" fmla="*/ 544830 w 752952"/>
                  <a:gd name="connsiteY32" fmla="*/ 621221 h 743236"/>
                  <a:gd name="connsiteX33" fmla="*/ 440055 w 752952"/>
                  <a:gd name="connsiteY33" fmla="*/ 522827 h 743236"/>
                  <a:gd name="connsiteX34" fmla="*/ 421767 w 752952"/>
                  <a:gd name="connsiteY34" fmla="*/ 513302 h 743236"/>
                  <a:gd name="connsiteX35" fmla="*/ 321183 w 752952"/>
                  <a:gd name="connsiteY35" fmla="*/ 492347 h 743236"/>
                  <a:gd name="connsiteX36" fmla="*/ 391097 w 752952"/>
                  <a:gd name="connsiteY36" fmla="*/ 402146 h 743236"/>
                  <a:gd name="connsiteX37" fmla="*/ 522351 w 752952"/>
                  <a:gd name="connsiteY37" fmla="*/ 419100 h 743236"/>
                  <a:gd name="connsiteX38" fmla="*/ 564928 w 752952"/>
                  <a:gd name="connsiteY38" fmla="*/ 386048 h 743236"/>
                  <a:gd name="connsiteX39" fmla="*/ 531876 w 752952"/>
                  <a:gd name="connsiteY39" fmla="*/ 343472 h 743236"/>
                  <a:gd name="connsiteX40" fmla="*/ 379476 w 752952"/>
                  <a:gd name="connsiteY40" fmla="*/ 324422 h 743236"/>
                  <a:gd name="connsiteX41" fmla="*/ 344615 w 752952"/>
                  <a:gd name="connsiteY41" fmla="*/ 338900 h 743236"/>
                  <a:gd name="connsiteX42" fmla="*/ 281845 w 752952"/>
                  <a:gd name="connsiteY42" fmla="*/ 419100 h 743236"/>
                  <a:gd name="connsiteX43" fmla="*/ 198025 w 752952"/>
                  <a:gd name="connsiteY43" fmla="*/ 343662 h 743236"/>
                  <a:gd name="connsiteX44" fmla="*/ 259461 w 752952"/>
                  <a:gd name="connsiteY44" fmla="*/ 293180 h 743236"/>
                  <a:gd name="connsiteX45" fmla="*/ 266700 w 752952"/>
                  <a:gd name="connsiteY45" fmla="*/ 285750 h 743236"/>
                  <a:gd name="connsiteX46" fmla="*/ 311182 w 752952"/>
                  <a:gd name="connsiteY46" fmla="*/ 206312 h 743236"/>
                  <a:gd name="connsiteX47" fmla="*/ 303086 w 752952"/>
                  <a:gd name="connsiteY47" fmla="*/ 169450 h 743236"/>
                  <a:gd name="connsiteX48" fmla="*/ 343377 w 752952"/>
                  <a:gd name="connsiteY48" fmla="*/ 181261 h 743236"/>
                  <a:gd name="connsiteX49" fmla="*/ 581502 w 752952"/>
                  <a:gd name="connsiteY49" fmla="*/ 373380 h 743236"/>
                  <a:gd name="connsiteX50" fmla="*/ 562452 w 752952"/>
                  <a:gd name="connsiteY50" fmla="*/ 447961 h 743236"/>
                  <a:gd name="connsiteX51" fmla="*/ 648177 w 752952"/>
                  <a:gd name="connsiteY51" fmla="*/ 524161 h 743236"/>
                  <a:gd name="connsiteX52" fmla="*/ 695802 w 752952"/>
                  <a:gd name="connsiteY52" fmla="*/ 647986 h 743236"/>
                  <a:gd name="connsiteX53" fmla="*/ 705327 w 752952"/>
                  <a:gd name="connsiteY53" fmla="*/ 724186 h 743236"/>
                  <a:gd name="connsiteX54" fmla="*/ 752952 w 752952"/>
                  <a:gd name="connsiteY54" fmla="*/ 743236 h 743236"/>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578771 w 861741"/>
                  <a:gd name="connsiteY49" fmla="*/ 432911 h 802767"/>
                  <a:gd name="connsiteX50" fmla="*/ 559721 w 861741"/>
                  <a:gd name="connsiteY50" fmla="*/ 507492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791893 w 861741"/>
                  <a:gd name="connsiteY49" fmla="*/ 205502 h 802767"/>
                  <a:gd name="connsiteX50" fmla="*/ 559721 w 861741"/>
                  <a:gd name="connsiteY50" fmla="*/ 507492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791893 w 861741"/>
                  <a:gd name="connsiteY49" fmla="*/ 205502 h 802767"/>
                  <a:gd name="connsiteX50" fmla="*/ 727599 w 861741"/>
                  <a:gd name="connsiteY50" fmla="*/ 414623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435896 w 861741"/>
                  <a:gd name="connsiteY48" fmla="*/ 69342 h 802767"/>
                  <a:gd name="connsiteX49" fmla="*/ 791893 w 861741"/>
                  <a:gd name="connsiteY49" fmla="*/ 205502 h 802767"/>
                  <a:gd name="connsiteX50" fmla="*/ 727599 w 861741"/>
                  <a:gd name="connsiteY50" fmla="*/ 414623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435896 w 861741"/>
                  <a:gd name="connsiteY47" fmla="*/ 69342 h 802767"/>
                  <a:gd name="connsiteX48" fmla="*/ 791893 w 861741"/>
                  <a:gd name="connsiteY48" fmla="*/ 205502 h 802767"/>
                  <a:gd name="connsiteX49" fmla="*/ 727599 w 861741"/>
                  <a:gd name="connsiteY49" fmla="*/ 414623 h 802767"/>
                  <a:gd name="connsiteX50" fmla="*/ 645446 w 861741"/>
                  <a:gd name="connsiteY50" fmla="*/ 583692 h 802767"/>
                  <a:gd name="connsiteX51" fmla="*/ 693071 w 861741"/>
                  <a:gd name="connsiteY51" fmla="*/ 707517 h 802767"/>
                  <a:gd name="connsiteX52" fmla="*/ 702596 w 861741"/>
                  <a:gd name="connsiteY52" fmla="*/ 783717 h 802767"/>
                  <a:gd name="connsiteX53" fmla="*/ 750221 w 861741"/>
                  <a:gd name="connsiteY53"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58159 w 861741"/>
                  <a:gd name="connsiteY5" fmla="*/ 237649 h 802767"/>
                  <a:gd name="connsiteX6" fmla="*/ 216344 w 861741"/>
                  <a:gd name="connsiteY6" fmla="*/ 312325 h 802767"/>
                  <a:gd name="connsiteX7" fmla="*/ 168719 w 861741"/>
                  <a:gd name="connsiteY7" fmla="*/ 351472 h 802767"/>
                  <a:gd name="connsiteX8" fmla="*/ 168719 w 861741"/>
                  <a:gd name="connsiteY8" fmla="*/ 205549 h 802767"/>
                  <a:gd name="connsiteX9" fmla="*/ 140144 w 861741"/>
                  <a:gd name="connsiteY9" fmla="*/ 176974 h 802767"/>
                  <a:gd name="connsiteX10" fmla="*/ 111569 w 861741"/>
                  <a:gd name="connsiteY10" fmla="*/ 205549 h 802767"/>
                  <a:gd name="connsiteX11" fmla="*/ 111569 w 861741"/>
                  <a:gd name="connsiteY11" fmla="*/ 376332 h 802767"/>
                  <a:gd name="connsiteX12" fmla="*/ 92519 w 861741"/>
                  <a:gd name="connsiteY12" fmla="*/ 396811 h 802767"/>
                  <a:gd name="connsiteX13" fmla="*/ 90233 w 861741"/>
                  <a:gd name="connsiteY13" fmla="*/ 399097 h 802767"/>
                  <a:gd name="connsiteX14" fmla="*/ 88709 w 861741"/>
                  <a:gd name="connsiteY14" fmla="*/ 400907 h 802767"/>
                  <a:gd name="connsiteX15" fmla="*/ 87757 w 861741"/>
                  <a:gd name="connsiteY15" fmla="*/ 402431 h 802767"/>
                  <a:gd name="connsiteX16" fmla="*/ 87757 w 861741"/>
                  <a:gd name="connsiteY16" fmla="*/ 402431 h 802767"/>
                  <a:gd name="connsiteX17" fmla="*/ 95472 w 861741"/>
                  <a:gd name="connsiteY17" fmla="*/ 493204 h 802767"/>
                  <a:gd name="connsiteX18" fmla="*/ 206819 w 861741"/>
                  <a:gd name="connsiteY18" fmla="*/ 592931 h 802767"/>
                  <a:gd name="connsiteX19" fmla="*/ 217487 w 861741"/>
                  <a:gd name="connsiteY19" fmla="*/ 600742 h 802767"/>
                  <a:gd name="connsiteX20" fmla="*/ 210344 w 861741"/>
                  <a:gd name="connsiteY20" fmla="*/ 610267 h 802767"/>
                  <a:gd name="connsiteX21" fmla="*/ 153194 w 861741"/>
                  <a:gd name="connsiteY21" fmla="*/ 640937 h 802767"/>
                  <a:gd name="connsiteX22" fmla="*/ 167195 w 861741"/>
                  <a:gd name="connsiteY22" fmla="*/ 685038 h 802767"/>
                  <a:gd name="connsiteX23" fmla="*/ 215011 w 861741"/>
                  <a:gd name="connsiteY23" fmla="*/ 709898 h 802767"/>
                  <a:gd name="connsiteX24" fmla="*/ 239871 w 861741"/>
                  <a:gd name="connsiteY24" fmla="*/ 662083 h 802767"/>
                  <a:gd name="connsiteX25" fmla="*/ 226536 w 861741"/>
                  <a:gd name="connsiteY25" fmla="*/ 620077 h 802767"/>
                  <a:gd name="connsiteX26" fmla="*/ 233680 w 861741"/>
                  <a:gd name="connsiteY26" fmla="*/ 610552 h 802767"/>
                  <a:gd name="connsiteX27" fmla="*/ 243205 w 861741"/>
                  <a:gd name="connsiteY27" fmla="*/ 614077 h 802767"/>
                  <a:gd name="connsiteX28" fmla="*/ 392938 w 861741"/>
                  <a:gd name="connsiteY28" fmla="*/ 645223 h 802767"/>
                  <a:gd name="connsiteX29" fmla="*/ 489902 w 861741"/>
                  <a:gd name="connsiteY29" fmla="*/ 736282 h 802767"/>
                  <a:gd name="connsiteX30" fmla="*/ 543766 w 861741"/>
                  <a:gd name="connsiteY30" fmla="*/ 734615 h 802767"/>
                  <a:gd name="connsiteX31" fmla="*/ 542099 w 861741"/>
                  <a:gd name="connsiteY31" fmla="*/ 680752 h 802767"/>
                  <a:gd name="connsiteX32" fmla="*/ 437324 w 861741"/>
                  <a:gd name="connsiteY32" fmla="*/ 582358 h 802767"/>
                  <a:gd name="connsiteX33" fmla="*/ 419036 w 861741"/>
                  <a:gd name="connsiteY33" fmla="*/ 572833 h 802767"/>
                  <a:gd name="connsiteX34" fmla="*/ 318452 w 861741"/>
                  <a:gd name="connsiteY34" fmla="*/ 551878 h 802767"/>
                  <a:gd name="connsiteX35" fmla="*/ 388366 w 861741"/>
                  <a:gd name="connsiteY35" fmla="*/ 461677 h 802767"/>
                  <a:gd name="connsiteX36" fmla="*/ 519620 w 861741"/>
                  <a:gd name="connsiteY36" fmla="*/ 478631 h 802767"/>
                  <a:gd name="connsiteX37" fmla="*/ 562197 w 861741"/>
                  <a:gd name="connsiteY37" fmla="*/ 445579 h 802767"/>
                  <a:gd name="connsiteX38" fmla="*/ 529145 w 861741"/>
                  <a:gd name="connsiteY38" fmla="*/ 403003 h 802767"/>
                  <a:gd name="connsiteX39" fmla="*/ 376745 w 861741"/>
                  <a:gd name="connsiteY39" fmla="*/ 383953 h 802767"/>
                  <a:gd name="connsiteX40" fmla="*/ 341884 w 861741"/>
                  <a:gd name="connsiteY40" fmla="*/ 398431 h 802767"/>
                  <a:gd name="connsiteX41" fmla="*/ 279114 w 861741"/>
                  <a:gd name="connsiteY41" fmla="*/ 478631 h 802767"/>
                  <a:gd name="connsiteX42" fmla="*/ 195294 w 861741"/>
                  <a:gd name="connsiteY42" fmla="*/ 403193 h 802767"/>
                  <a:gd name="connsiteX43" fmla="*/ 256730 w 861741"/>
                  <a:gd name="connsiteY43" fmla="*/ 352711 h 802767"/>
                  <a:gd name="connsiteX44" fmla="*/ 263969 w 861741"/>
                  <a:gd name="connsiteY44" fmla="*/ 345281 h 802767"/>
                  <a:gd name="connsiteX45" fmla="*/ 308451 w 861741"/>
                  <a:gd name="connsiteY45" fmla="*/ 265843 h 802767"/>
                  <a:gd name="connsiteX46" fmla="*/ 435896 w 861741"/>
                  <a:gd name="connsiteY46" fmla="*/ 69342 h 802767"/>
                  <a:gd name="connsiteX47" fmla="*/ 791893 w 861741"/>
                  <a:gd name="connsiteY47" fmla="*/ 205502 h 802767"/>
                  <a:gd name="connsiteX48" fmla="*/ 727599 w 861741"/>
                  <a:gd name="connsiteY48" fmla="*/ 414623 h 802767"/>
                  <a:gd name="connsiteX49" fmla="*/ 645446 w 861741"/>
                  <a:gd name="connsiteY49" fmla="*/ 583692 h 802767"/>
                  <a:gd name="connsiteX50" fmla="*/ 693071 w 861741"/>
                  <a:gd name="connsiteY50" fmla="*/ 707517 h 802767"/>
                  <a:gd name="connsiteX51" fmla="*/ 702596 w 861741"/>
                  <a:gd name="connsiteY51" fmla="*/ 783717 h 802767"/>
                  <a:gd name="connsiteX52" fmla="*/ 750221 w 861741"/>
                  <a:gd name="connsiteY52" fmla="*/ 802767 h 802767"/>
                  <a:gd name="connsiteX0" fmla="*/ 753034 w 864554"/>
                  <a:gd name="connsiteY0" fmla="*/ 802767 h 802767"/>
                  <a:gd name="connsiteX1" fmla="*/ 864476 w 864554"/>
                  <a:gd name="connsiteY1" fmla="*/ 0 h 802767"/>
                  <a:gd name="connsiteX2" fmla="*/ 47707 w 864554"/>
                  <a:gd name="connsiteY2" fmla="*/ 97631 h 802767"/>
                  <a:gd name="connsiteX3" fmla="*/ 114382 w 864554"/>
                  <a:gd name="connsiteY3" fmla="*/ 97631 h 802767"/>
                  <a:gd name="connsiteX4" fmla="*/ 260972 w 864554"/>
                  <a:gd name="connsiteY4" fmla="*/ 237649 h 802767"/>
                  <a:gd name="connsiteX5" fmla="*/ 219157 w 864554"/>
                  <a:gd name="connsiteY5" fmla="*/ 312325 h 802767"/>
                  <a:gd name="connsiteX6" fmla="*/ 171532 w 864554"/>
                  <a:gd name="connsiteY6" fmla="*/ 351472 h 802767"/>
                  <a:gd name="connsiteX7" fmla="*/ 171532 w 864554"/>
                  <a:gd name="connsiteY7" fmla="*/ 205549 h 802767"/>
                  <a:gd name="connsiteX8" fmla="*/ 142957 w 864554"/>
                  <a:gd name="connsiteY8" fmla="*/ 176974 h 802767"/>
                  <a:gd name="connsiteX9" fmla="*/ 114382 w 864554"/>
                  <a:gd name="connsiteY9" fmla="*/ 205549 h 802767"/>
                  <a:gd name="connsiteX10" fmla="*/ 114382 w 864554"/>
                  <a:gd name="connsiteY10" fmla="*/ 376332 h 802767"/>
                  <a:gd name="connsiteX11" fmla="*/ 95332 w 864554"/>
                  <a:gd name="connsiteY11" fmla="*/ 396811 h 802767"/>
                  <a:gd name="connsiteX12" fmla="*/ 93046 w 864554"/>
                  <a:gd name="connsiteY12" fmla="*/ 399097 h 802767"/>
                  <a:gd name="connsiteX13" fmla="*/ 91522 w 864554"/>
                  <a:gd name="connsiteY13" fmla="*/ 400907 h 802767"/>
                  <a:gd name="connsiteX14" fmla="*/ 90570 w 864554"/>
                  <a:gd name="connsiteY14" fmla="*/ 402431 h 802767"/>
                  <a:gd name="connsiteX15" fmla="*/ 90570 w 864554"/>
                  <a:gd name="connsiteY15" fmla="*/ 402431 h 802767"/>
                  <a:gd name="connsiteX16" fmla="*/ 98285 w 864554"/>
                  <a:gd name="connsiteY16" fmla="*/ 493204 h 802767"/>
                  <a:gd name="connsiteX17" fmla="*/ 209632 w 864554"/>
                  <a:gd name="connsiteY17" fmla="*/ 592931 h 802767"/>
                  <a:gd name="connsiteX18" fmla="*/ 220300 w 864554"/>
                  <a:gd name="connsiteY18" fmla="*/ 600742 h 802767"/>
                  <a:gd name="connsiteX19" fmla="*/ 213157 w 864554"/>
                  <a:gd name="connsiteY19" fmla="*/ 610267 h 802767"/>
                  <a:gd name="connsiteX20" fmla="*/ 156007 w 864554"/>
                  <a:gd name="connsiteY20" fmla="*/ 640937 h 802767"/>
                  <a:gd name="connsiteX21" fmla="*/ 170008 w 864554"/>
                  <a:gd name="connsiteY21" fmla="*/ 685038 h 802767"/>
                  <a:gd name="connsiteX22" fmla="*/ 217824 w 864554"/>
                  <a:gd name="connsiteY22" fmla="*/ 709898 h 802767"/>
                  <a:gd name="connsiteX23" fmla="*/ 242684 w 864554"/>
                  <a:gd name="connsiteY23" fmla="*/ 662083 h 802767"/>
                  <a:gd name="connsiteX24" fmla="*/ 229349 w 864554"/>
                  <a:gd name="connsiteY24" fmla="*/ 620077 h 802767"/>
                  <a:gd name="connsiteX25" fmla="*/ 236493 w 864554"/>
                  <a:gd name="connsiteY25" fmla="*/ 610552 h 802767"/>
                  <a:gd name="connsiteX26" fmla="*/ 246018 w 864554"/>
                  <a:gd name="connsiteY26" fmla="*/ 614077 h 802767"/>
                  <a:gd name="connsiteX27" fmla="*/ 395751 w 864554"/>
                  <a:gd name="connsiteY27" fmla="*/ 645223 h 802767"/>
                  <a:gd name="connsiteX28" fmla="*/ 492715 w 864554"/>
                  <a:gd name="connsiteY28" fmla="*/ 736282 h 802767"/>
                  <a:gd name="connsiteX29" fmla="*/ 546579 w 864554"/>
                  <a:gd name="connsiteY29" fmla="*/ 734615 h 802767"/>
                  <a:gd name="connsiteX30" fmla="*/ 544912 w 864554"/>
                  <a:gd name="connsiteY30" fmla="*/ 680752 h 802767"/>
                  <a:gd name="connsiteX31" fmla="*/ 440137 w 864554"/>
                  <a:gd name="connsiteY31" fmla="*/ 582358 h 802767"/>
                  <a:gd name="connsiteX32" fmla="*/ 421849 w 864554"/>
                  <a:gd name="connsiteY32" fmla="*/ 572833 h 802767"/>
                  <a:gd name="connsiteX33" fmla="*/ 321265 w 864554"/>
                  <a:gd name="connsiteY33" fmla="*/ 551878 h 802767"/>
                  <a:gd name="connsiteX34" fmla="*/ 391179 w 864554"/>
                  <a:gd name="connsiteY34" fmla="*/ 461677 h 802767"/>
                  <a:gd name="connsiteX35" fmla="*/ 522433 w 864554"/>
                  <a:gd name="connsiteY35" fmla="*/ 478631 h 802767"/>
                  <a:gd name="connsiteX36" fmla="*/ 565010 w 864554"/>
                  <a:gd name="connsiteY36" fmla="*/ 445579 h 802767"/>
                  <a:gd name="connsiteX37" fmla="*/ 531958 w 864554"/>
                  <a:gd name="connsiteY37" fmla="*/ 403003 h 802767"/>
                  <a:gd name="connsiteX38" fmla="*/ 379558 w 864554"/>
                  <a:gd name="connsiteY38" fmla="*/ 383953 h 802767"/>
                  <a:gd name="connsiteX39" fmla="*/ 344697 w 864554"/>
                  <a:gd name="connsiteY39" fmla="*/ 398431 h 802767"/>
                  <a:gd name="connsiteX40" fmla="*/ 281927 w 864554"/>
                  <a:gd name="connsiteY40" fmla="*/ 478631 h 802767"/>
                  <a:gd name="connsiteX41" fmla="*/ 198107 w 864554"/>
                  <a:gd name="connsiteY41" fmla="*/ 403193 h 802767"/>
                  <a:gd name="connsiteX42" fmla="*/ 259543 w 864554"/>
                  <a:gd name="connsiteY42" fmla="*/ 352711 h 802767"/>
                  <a:gd name="connsiteX43" fmla="*/ 266782 w 864554"/>
                  <a:gd name="connsiteY43" fmla="*/ 345281 h 802767"/>
                  <a:gd name="connsiteX44" fmla="*/ 311264 w 864554"/>
                  <a:gd name="connsiteY44" fmla="*/ 265843 h 802767"/>
                  <a:gd name="connsiteX45" fmla="*/ 438709 w 864554"/>
                  <a:gd name="connsiteY45" fmla="*/ 69342 h 802767"/>
                  <a:gd name="connsiteX46" fmla="*/ 794706 w 864554"/>
                  <a:gd name="connsiteY46" fmla="*/ 205502 h 802767"/>
                  <a:gd name="connsiteX47" fmla="*/ 730412 w 864554"/>
                  <a:gd name="connsiteY47" fmla="*/ 414623 h 802767"/>
                  <a:gd name="connsiteX48" fmla="*/ 648259 w 864554"/>
                  <a:gd name="connsiteY48" fmla="*/ 583692 h 802767"/>
                  <a:gd name="connsiteX49" fmla="*/ 695884 w 864554"/>
                  <a:gd name="connsiteY49" fmla="*/ 707517 h 802767"/>
                  <a:gd name="connsiteX50" fmla="*/ 705409 w 864554"/>
                  <a:gd name="connsiteY50" fmla="*/ 783717 h 802767"/>
                  <a:gd name="connsiteX51" fmla="*/ 753034 w 864554"/>
                  <a:gd name="connsiteY51" fmla="*/ 802767 h 802767"/>
                  <a:gd name="connsiteX0" fmla="*/ 726715 w 838232"/>
                  <a:gd name="connsiteY0" fmla="*/ 802767 h 802767"/>
                  <a:gd name="connsiteX1" fmla="*/ 838157 w 838232"/>
                  <a:gd name="connsiteY1" fmla="*/ 0 h 802767"/>
                  <a:gd name="connsiteX2" fmla="*/ 21388 w 838232"/>
                  <a:gd name="connsiteY2" fmla="*/ 97631 h 802767"/>
                  <a:gd name="connsiteX3" fmla="*/ 234653 w 838232"/>
                  <a:gd name="connsiteY3" fmla="*/ 237649 h 802767"/>
                  <a:gd name="connsiteX4" fmla="*/ 192838 w 838232"/>
                  <a:gd name="connsiteY4" fmla="*/ 312325 h 802767"/>
                  <a:gd name="connsiteX5" fmla="*/ 145213 w 838232"/>
                  <a:gd name="connsiteY5" fmla="*/ 351472 h 802767"/>
                  <a:gd name="connsiteX6" fmla="*/ 145213 w 838232"/>
                  <a:gd name="connsiteY6" fmla="*/ 205549 h 802767"/>
                  <a:gd name="connsiteX7" fmla="*/ 116638 w 838232"/>
                  <a:gd name="connsiteY7" fmla="*/ 176974 h 802767"/>
                  <a:gd name="connsiteX8" fmla="*/ 88063 w 838232"/>
                  <a:gd name="connsiteY8" fmla="*/ 205549 h 802767"/>
                  <a:gd name="connsiteX9" fmla="*/ 88063 w 838232"/>
                  <a:gd name="connsiteY9" fmla="*/ 376332 h 802767"/>
                  <a:gd name="connsiteX10" fmla="*/ 69013 w 838232"/>
                  <a:gd name="connsiteY10" fmla="*/ 396811 h 802767"/>
                  <a:gd name="connsiteX11" fmla="*/ 66727 w 838232"/>
                  <a:gd name="connsiteY11" fmla="*/ 399097 h 802767"/>
                  <a:gd name="connsiteX12" fmla="*/ 65203 w 838232"/>
                  <a:gd name="connsiteY12" fmla="*/ 400907 h 802767"/>
                  <a:gd name="connsiteX13" fmla="*/ 64251 w 838232"/>
                  <a:gd name="connsiteY13" fmla="*/ 402431 h 802767"/>
                  <a:gd name="connsiteX14" fmla="*/ 64251 w 838232"/>
                  <a:gd name="connsiteY14" fmla="*/ 402431 h 802767"/>
                  <a:gd name="connsiteX15" fmla="*/ 71966 w 838232"/>
                  <a:gd name="connsiteY15" fmla="*/ 493204 h 802767"/>
                  <a:gd name="connsiteX16" fmla="*/ 183313 w 838232"/>
                  <a:gd name="connsiteY16" fmla="*/ 592931 h 802767"/>
                  <a:gd name="connsiteX17" fmla="*/ 193981 w 838232"/>
                  <a:gd name="connsiteY17" fmla="*/ 600742 h 802767"/>
                  <a:gd name="connsiteX18" fmla="*/ 186838 w 838232"/>
                  <a:gd name="connsiteY18" fmla="*/ 610267 h 802767"/>
                  <a:gd name="connsiteX19" fmla="*/ 129688 w 838232"/>
                  <a:gd name="connsiteY19" fmla="*/ 640937 h 802767"/>
                  <a:gd name="connsiteX20" fmla="*/ 143689 w 838232"/>
                  <a:gd name="connsiteY20" fmla="*/ 685038 h 802767"/>
                  <a:gd name="connsiteX21" fmla="*/ 191505 w 838232"/>
                  <a:gd name="connsiteY21" fmla="*/ 709898 h 802767"/>
                  <a:gd name="connsiteX22" fmla="*/ 216365 w 838232"/>
                  <a:gd name="connsiteY22" fmla="*/ 662083 h 802767"/>
                  <a:gd name="connsiteX23" fmla="*/ 203030 w 838232"/>
                  <a:gd name="connsiteY23" fmla="*/ 620077 h 802767"/>
                  <a:gd name="connsiteX24" fmla="*/ 210174 w 838232"/>
                  <a:gd name="connsiteY24" fmla="*/ 610552 h 802767"/>
                  <a:gd name="connsiteX25" fmla="*/ 219699 w 838232"/>
                  <a:gd name="connsiteY25" fmla="*/ 614077 h 802767"/>
                  <a:gd name="connsiteX26" fmla="*/ 369432 w 838232"/>
                  <a:gd name="connsiteY26" fmla="*/ 645223 h 802767"/>
                  <a:gd name="connsiteX27" fmla="*/ 466396 w 838232"/>
                  <a:gd name="connsiteY27" fmla="*/ 736282 h 802767"/>
                  <a:gd name="connsiteX28" fmla="*/ 520260 w 838232"/>
                  <a:gd name="connsiteY28" fmla="*/ 734615 h 802767"/>
                  <a:gd name="connsiteX29" fmla="*/ 518593 w 838232"/>
                  <a:gd name="connsiteY29" fmla="*/ 680752 h 802767"/>
                  <a:gd name="connsiteX30" fmla="*/ 413818 w 838232"/>
                  <a:gd name="connsiteY30" fmla="*/ 582358 h 802767"/>
                  <a:gd name="connsiteX31" fmla="*/ 395530 w 838232"/>
                  <a:gd name="connsiteY31" fmla="*/ 572833 h 802767"/>
                  <a:gd name="connsiteX32" fmla="*/ 294946 w 838232"/>
                  <a:gd name="connsiteY32" fmla="*/ 551878 h 802767"/>
                  <a:gd name="connsiteX33" fmla="*/ 364860 w 838232"/>
                  <a:gd name="connsiteY33" fmla="*/ 461677 h 802767"/>
                  <a:gd name="connsiteX34" fmla="*/ 496114 w 838232"/>
                  <a:gd name="connsiteY34" fmla="*/ 478631 h 802767"/>
                  <a:gd name="connsiteX35" fmla="*/ 538691 w 838232"/>
                  <a:gd name="connsiteY35" fmla="*/ 445579 h 802767"/>
                  <a:gd name="connsiteX36" fmla="*/ 505639 w 838232"/>
                  <a:gd name="connsiteY36" fmla="*/ 403003 h 802767"/>
                  <a:gd name="connsiteX37" fmla="*/ 353239 w 838232"/>
                  <a:gd name="connsiteY37" fmla="*/ 383953 h 802767"/>
                  <a:gd name="connsiteX38" fmla="*/ 318378 w 838232"/>
                  <a:gd name="connsiteY38" fmla="*/ 398431 h 802767"/>
                  <a:gd name="connsiteX39" fmla="*/ 255608 w 838232"/>
                  <a:gd name="connsiteY39" fmla="*/ 478631 h 802767"/>
                  <a:gd name="connsiteX40" fmla="*/ 171788 w 838232"/>
                  <a:gd name="connsiteY40" fmla="*/ 403193 h 802767"/>
                  <a:gd name="connsiteX41" fmla="*/ 233224 w 838232"/>
                  <a:gd name="connsiteY41" fmla="*/ 352711 h 802767"/>
                  <a:gd name="connsiteX42" fmla="*/ 240463 w 838232"/>
                  <a:gd name="connsiteY42" fmla="*/ 345281 h 802767"/>
                  <a:gd name="connsiteX43" fmla="*/ 284945 w 838232"/>
                  <a:gd name="connsiteY43" fmla="*/ 265843 h 802767"/>
                  <a:gd name="connsiteX44" fmla="*/ 412390 w 838232"/>
                  <a:gd name="connsiteY44" fmla="*/ 69342 h 802767"/>
                  <a:gd name="connsiteX45" fmla="*/ 768387 w 838232"/>
                  <a:gd name="connsiteY45" fmla="*/ 205502 h 802767"/>
                  <a:gd name="connsiteX46" fmla="*/ 704093 w 838232"/>
                  <a:gd name="connsiteY46" fmla="*/ 414623 h 802767"/>
                  <a:gd name="connsiteX47" fmla="*/ 621940 w 838232"/>
                  <a:gd name="connsiteY47" fmla="*/ 583692 h 802767"/>
                  <a:gd name="connsiteX48" fmla="*/ 669565 w 838232"/>
                  <a:gd name="connsiteY48" fmla="*/ 707517 h 802767"/>
                  <a:gd name="connsiteX49" fmla="*/ 679090 w 838232"/>
                  <a:gd name="connsiteY49" fmla="*/ 783717 h 802767"/>
                  <a:gd name="connsiteX50" fmla="*/ 726715 w 838232"/>
                  <a:gd name="connsiteY50" fmla="*/ 802767 h 802767"/>
                  <a:gd name="connsiteX0" fmla="*/ 676768 w 788210"/>
                  <a:gd name="connsiteY0" fmla="*/ 821991 h 821991"/>
                  <a:gd name="connsiteX1" fmla="*/ 788210 w 788210"/>
                  <a:gd name="connsiteY1" fmla="*/ 19224 h 821991"/>
                  <a:gd name="connsiteX2" fmla="*/ 184706 w 788210"/>
                  <a:gd name="connsiteY2" fmla="*/ 256873 h 821991"/>
                  <a:gd name="connsiteX3" fmla="*/ 142891 w 788210"/>
                  <a:gd name="connsiteY3" fmla="*/ 331549 h 821991"/>
                  <a:gd name="connsiteX4" fmla="*/ 95266 w 788210"/>
                  <a:gd name="connsiteY4" fmla="*/ 370696 h 821991"/>
                  <a:gd name="connsiteX5" fmla="*/ 95266 w 788210"/>
                  <a:gd name="connsiteY5" fmla="*/ 224773 h 821991"/>
                  <a:gd name="connsiteX6" fmla="*/ 66691 w 788210"/>
                  <a:gd name="connsiteY6" fmla="*/ 196198 h 821991"/>
                  <a:gd name="connsiteX7" fmla="*/ 38116 w 788210"/>
                  <a:gd name="connsiteY7" fmla="*/ 224773 h 821991"/>
                  <a:gd name="connsiteX8" fmla="*/ 38116 w 788210"/>
                  <a:gd name="connsiteY8" fmla="*/ 395556 h 821991"/>
                  <a:gd name="connsiteX9" fmla="*/ 19066 w 788210"/>
                  <a:gd name="connsiteY9" fmla="*/ 416035 h 821991"/>
                  <a:gd name="connsiteX10" fmla="*/ 16780 w 788210"/>
                  <a:gd name="connsiteY10" fmla="*/ 418321 h 821991"/>
                  <a:gd name="connsiteX11" fmla="*/ 15256 w 788210"/>
                  <a:gd name="connsiteY11" fmla="*/ 420131 h 821991"/>
                  <a:gd name="connsiteX12" fmla="*/ 14304 w 788210"/>
                  <a:gd name="connsiteY12" fmla="*/ 421655 h 821991"/>
                  <a:gd name="connsiteX13" fmla="*/ 14304 w 788210"/>
                  <a:gd name="connsiteY13" fmla="*/ 421655 h 821991"/>
                  <a:gd name="connsiteX14" fmla="*/ 22019 w 788210"/>
                  <a:gd name="connsiteY14" fmla="*/ 512428 h 821991"/>
                  <a:gd name="connsiteX15" fmla="*/ 133366 w 788210"/>
                  <a:gd name="connsiteY15" fmla="*/ 612155 h 821991"/>
                  <a:gd name="connsiteX16" fmla="*/ 144034 w 788210"/>
                  <a:gd name="connsiteY16" fmla="*/ 619966 h 821991"/>
                  <a:gd name="connsiteX17" fmla="*/ 136891 w 788210"/>
                  <a:gd name="connsiteY17" fmla="*/ 629491 h 821991"/>
                  <a:gd name="connsiteX18" fmla="*/ 79741 w 788210"/>
                  <a:gd name="connsiteY18" fmla="*/ 660161 h 821991"/>
                  <a:gd name="connsiteX19" fmla="*/ 93742 w 788210"/>
                  <a:gd name="connsiteY19" fmla="*/ 704262 h 821991"/>
                  <a:gd name="connsiteX20" fmla="*/ 141558 w 788210"/>
                  <a:gd name="connsiteY20" fmla="*/ 729122 h 821991"/>
                  <a:gd name="connsiteX21" fmla="*/ 166418 w 788210"/>
                  <a:gd name="connsiteY21" fmla="*/ 681307 h 821991"/>
                  <a:gd name="connsiteX22" fmla="*/ 153083 w 788210"/>
                  <a:gd name="connsiteY22" fmla="*/ 639301 h 821991"/>
                  <a:gd name="connsiteX23" fmla="*/ 160227 w 788210"/>
                  <a:gd name="connsiteY23" fmla="*/ 629776 h 821991"/>
                  <a:gd name="connsiteX24" fmla="*/ 169752 w 788210"/>
                  <a:gd name="connsiteY24" fmla="*/ 633301 h 821991"/>
                  <a:gd name="connsiteX25" fmla="*/ 319485 w 788210"/>
                  <a:gd name="connsiteY25" fmla="*/ 664447 h 821991"/>
                  <a:gd name="connsiteX26" fmla="*/ 416449 w 788210"/>
                  <a:gd name="connsiteY26" fmla="*/ 755506 h 821991"/>
                  <a:gd name="connsiteX27" fmla="*/ 470313 w 788210"/>
                  <a:gd name="connsiteY27" fmla="*/ 753839 h 821991"/>
                  <a:gd name="connsiteX28" fmla="*/ 468646 w 788210"/>
                  <a:gd name="connsiteY28" fmla="*/ 699976 h 821991"/>
                  <a:gd name="connsiteX29" fmla="*/ 363871 w 788210"/>
                  <a:gd name="connsiteY29" fmla="*/ 601582 h 821991"/>
                  <a:gd name="connsiteX30" fmla="*/ 345583 w 788210"/>
                  <a:gd name="connsiteY30" fmla="*/ 592057 h 821991"/>
                  <a:gd name="connsiteX31" fmla="*/ 244999 w 788210"/>
                  <a:gd name="connsiteY31" fmla="*/ 571102 h 821991"/>
                  <a:gd name="connsiteX32" fmla="*/ 314913 w 788210"/>
                  <a:gd name="connsiteY32" fmla="*/ 480901 h 821991"/>
                  <a:gd name="connsiteX33" fmla="*/ 446167 w 788210"/>
                  <a:gd name="connsiteY33" fmla="*/ 497855 h 821991"/>
                  <a:gd name="connsiteX34" fmla="*/ 488744 w 788210"/>
                  <a:gd name="connsiteY34" fmla="*/ 464803 h 821991"/>
                  <a:gd name="connsiteX35" fmla="*/ 455692 w 788210"/>
                  <a:gd name="connsiteY35" fmla="*/ 422227 h 821991"/>
                  <a:gd name="connsiteX36" fmla="*/ 303292 w 788210"/>
                  <a:gd name="connsiteY36" fmla="*/ 403177 h 821991"/>
                  <a:gd name="connsiteX37" fmla="*/ 268431 w 788210"/>
                  <a:gd name="connsiteY37" fmla="*/ 417655 h 821991"/>
                  <a:gd name="connsiteX38" fmla="*/ 205661 w 788210"/>
                  <a:gd name="connsiteY38" fmla="*/ 497855 h 821991"/>
                  <a:gd name="connsiteX39" fmla="*/ 121841 w 788210"/>
                  <a:gd name="connsiteY39" fmla="*/ 422417 h 821991"/>
                  <a:gd name="connsiteX40" fmla="*/ 183277 w 788210"/>
                  <a:gd name="connsiteY40" fmla="*/ 371935 h 821991"/>
                  <a:gd name="connsiteX41" fmla="*/ 190516 w 788210"/>
                  <a:gd name="connsiteY41" fmla="*/ 364505 h 821991"/>
                  <a:gd name="connsiteX42" fmla="*/ 234998 w 788210"/>
                  <a:gd name="connsiteY42" fmla="*/ 285067 h 821991"/>
                  <a:gd name="connsiteX43" fmla="*/ 362443 w 788210"/>
                  <a:gd name="connsiteY43" fmla="*/ 88566 h 821991"/>
                  <a:gd name="connsiteX44" fmla="*/ 718440 w 788210"/>
                  <a:gd name="connsiteY44" fmla="*/ 224726 h 821991"/>
                  <a:gd name="connsiteX45" fmla="*/ 654146 w 788210"/>
                  <a:gd name="connsiteY45" fmla="*/ 433847 h 821991"/>
                  <a:gd name="connsiteX46" fmla="*/ 571993 w 788210"/>
                  <a:gd name="connsiteY46" fmla="*/ 602916 h 821991"/>
                  <a:gd name="connsiteX47" fmla="*/ 619618 w 788210"/>
                  <a:gd name="connsiteY47" fmla="*/ 726741 h 821991"/>
                  <a:gd name="connsiteX48" fmla="*/ 629143 w 788210"/>
                  <a:gd name="connsiteY48" fmla="*/ 802941 h 821991"/>
                  <a:gd name="connsiteX49" fmla="*/ 676768 w 788210"/>
                  <a:gd name="connsiteY49" fmla="*/ 821991 h 821991"/>
                  <a:gd name="connsiteX0" fmla="*/ 676768 w 788210"/>
                  <a:gd name="connsiteY0" fmla="*/ 821991 h 821991"/>
                  <a:gd name="connsiteX1" fmla="*/ 788210 w 788210"/>
                  <a:gd name="connsiteY1" fmla="*/ 19224 h 821991"/>
                  <a:gd name="connsiteX2" fmla="*/ 184706 w 788210"/>
                  <a:gd name="connsiteY2" fmla="*/ 256873 h 821991"/>
                  <a:gd name="connsiteX3" fmla="*/ 142891 w 788210"/>
                  <a:gd name="connsiteY3" fmla="*/ 331549 h 821991"/>
                  <a:gd name="connsiteX4" fmla="*/ 95266 w 788210"/>
                  <a:gd name="connsiteY4" fmla="*/ 370696 h 821991"/>
                  <a:gd name="connsiteX5" fmla="*/ 95266 w 788210"/>
                  <a:gd name="connsiteY5" fmla="*/ 224773 h 821991"/>
                  <a:gd name="connsiteX6" fmla="*/ 66691 w 788210"/>
                  <a:gd name="connsiteY6" fmla="*/ 196198 h 821991"/>
                  <a:gd name="connsiteX7" fmla="*/ 38116 w 788210"/>
                  <a:gd name="connsiteY7" fmla="*/ 224773 h 821991"/>
                  <a:gd name="connsiteX8" fmla="*/ 38116 w 788210"/>
                  <a:gd name="connsiteY8" fmla="*/ 395556 h 821991"/>
                  <a:gd name="connsiteX9" fmla="*/ 19066 w 788210"/>
                  <a:gd name="connsiteY9" fmla="*/ 416035 h 821991"/>
                  <a:gd name="connsiteX10" fmla="*/ 16780 w 788210"/>
                  <a:gd name="connsiteY10" fmla="*/ 418321 h 821991"/>
                  <a:gd name="connsiteX11" fmla="*/ 15256 w 788210"/>
                  <a:gd name="connsiteY11" fmla="*/ 420131 h 821991"/>
                  <a:gd name="connsiteX12" fmla="*/ 14304 w 788210"/>
                  <a:gd name="connsiteY12" fmla="*/ 421655 h 821991"/>
                  <a:gd name="connsiteX13" fmla="*/ 14304 w 788210"/>
                  <a:gd name="connsiteY13" fmla="*/ 421655 h 821991"/>
                  <a:gd name="connsiteX14" fmla="*/ 22019 w 788210"/>
                  <a:gd name="connsiteY14" fmla="*/ 512428 h 821991"/>
                  <a:gd name="connsiteX15" fmla="*/ 133366 w 788210"/>
                  <a:gd name="connsiteY15" fmla="*/ 612155 h 821991"/>
                  <a:gd name="connsiteX16" fmla="*/ 144034 w 788210"/>
                  <a:gd name="connsiteY16" fmla="*/ 619966 h 821991"/>
                  <a:gd name="connsiteX17" fmla="*/ 136891 w 788210"/>
                  <a:gd name="connsiteY17" fmla="*/ 629491 h 821991"/>
                  <a:gd name="connsiteX18" fmla="*/ 79741 w 788210"/>
                  <a:gd name="connsiteY18" fmla="*/ 660161 h 821991"/>
                  <a:gd name="connsiteX19" fmla="*/ 93742 w 788210"/>
                  <a:gd name="connsiteY19" fmla="*/ 704262 h 821991"/>
                  <a:gd name="connsiteX20" fmla="*/ 141558 w 788210"/>
                  <a:gd name="connsiteY20" fmla="*/ 729122 h 821991"/>
                  <a:gd name="connsiteX21" fmla="*/ 166418 w 788210"/>
                  <a:gd name="connsiteY21" fmla="*/ 681307 h 821991"/>
                  <a:gd name="connsiteX22" fmla="*/ 153083 w 788210"/>
                  <a:gd name="connsiteY22" fmla="*/ 639301 h 821991"/>
                  <a:gd name="connsiteX23" fmla="*/ 160227 w 788210"/>
                  <a:gd name="connsiteY23" fmla="*/ 629776 h 821991"/>
                  <a:gd name="connsiteX24" fmla="*/ 169752 w 788210"/>
                  <a:gd name="connsiteY24" fmla="*/ 633301 h 821991"/>
                  <a:gd name="connsiteX25" fmla="*/ 319485 w 788210"/>
                  <a:gd name="connsiteY25" fmla="*/ 664447 h 821991"/>
                  <a:gd name="connsiteX26" fmla="*/ 416449 w 788210"/>
                  <a:gd name="connsiteY26" fmla="*/ 755506 h 821991"/>
                  <a:gd name="connsiteX27" fmla="*/ 470313 w 788210"/>
                  <a:gd name="connsiteY27" fmla="*/ 753839 h 821991"/>
                  <a:gd name="connsiteX28" fmla="*/ 468646 w 788210"/>
                  <a:gd name="connsiteY28" fmla="*/ 699976 h 821991"/>
                  <a:gd name="connsiteX29" fmla="*/ 363871 w 788210"/>
                  <a:gd name="connsiteY29" fmla="*/ 601582 h 821991"/>
                  <a:gd name="connsiteX30" fmla="*/ 345583 w 788210"/>
                  <a:gd name="connsiteY30" fmla="*/ 592057 h 821991"/>
                  <a:gd name="connsiteX31" fmla="*/ 244999 w 788210"/>
                  <a:gd name="connsiteY31" fmla="*/ 571102 h 821991"/>
                  <a:gd name="connsiteX32" fmla="*/ 314913 w 788210"/>
                  <a:gd name="connsiteY32" fmla="*/ 480901 h 821991"/>
                  <a:gd name="connsiteX33" fmla="*/ 446167 w 788210"/>
                  <a:gd name="connsiteY33" fmla="*/ 497855 h 821991"/>
                  <a:gd name="connsiteX34" fmla="*/ 488744 w 788210"/>
                  <a:gd name="connsiteY34" fmla="*/ 464803 h 821991"/>
                  <a:gd name="connsiteX35" fmla="*/ 455692 w 788210"/>
                  <a:gd name="connsiteY35" fmla="*/ 422227 h 821991"/>
                  <a:gd name="connsiteX36" fmla="*/ 303292 w 788210"/>
                  <a:gd name="connsiteY36" fmla="*/ 403177 h 821991"/>
                  <a:gd name="connsiteX37" fmla="*/ 268431 w 788210"/>
                  <a:gd name="connsiteY37" fmla="*/ 417655 h 821991"/>
                  <a:gd name="connsiteX38" fmla="*/ 205661 w 788210"/>
                  <a:gd name="connsiteY38" fmla="*/ 497855 h 821991"/>
                  <a:gd name="connsiteX39" fmla="*/ 121841 w 788210"/>
                  <a:gd name="connsiteY39" fmla="*/ 422417 h 821991"/>
                  <a:gd name="connsiteX40" fmla="*/ 183277 w 788210"/>
                  <a:gd name="connsiteY40" fmla="*/ 371935 h 821991"/>
                  <a:gd name="connsiteX41" fmla="*/ 190516 w 788210"/>
                  <a:gd name="connsiteY41" fmla="*/ 364505 h 821991"/>
                  <a:gd name="connsiteX42" fmla="*/ 234998 w 788210"/>
                  <a:gd name="connsiteY42" fmla="*/ 285067 h 821991"/>
                  <a:gd name="connsiteX43" fmla="*/ 718440 w 788210"/>
                  <a:gd name="connsiteY43" fmla="*/ 224726 h 821991"/>
                  <a:gd name="connsiteX44" fmla="*/ 654146 w 788210"/>
                  <a:gd name="connsiteY44" fmla="*/ 433847 h 821991"/>
                  <a:gd name="connsiteX45" fmla="*/ 571993 w 788210"/>
                  <a:gd name="connsiteY45" fmla="*/ 602916 h 821991"/>
                  <a:gd name="connsiteX46" fmla="*/ 619618 w 788210"/>
                  <a:gd name="connsiteY46" fmla="*/ 726741 h 821991"/>
                  <a:gd name="connsiteX47" fmla="*/ 629143 w 788210"/>
                  <a:gd name="connsiteY47" fmla="*/ 802941 h 821991"/>
                  <a:gd name="connsiteX48" fmla="*/ 676768 w 788210"/>
                  <a:gd name="connsiteY48" fmla="*/ 821991 h 821991"/>
                  <a:gd name="connsiteX0" fmla="*/ 676768 w 718440"/>
                  <a:gd name="connsiteY0" fmla="*/ 625793 h 625793"/>
                  <a:gd name="connsiteX1" fmla="*/ 184706 w 718440"/>
                  <a:gd name="connsiteY1" fmla="*/ 60675 h 625793"/>
                  <a:gd name="connsiteX2" fmla="*/ 142891 w 718440"/>
                  <a:gd name="connsiteY2" fmla="*/ 135351 h 625793"/>
                  <a:gd name="connsiteX3" fmla="*/ 95266 w 718440"/>
                  <a:gd name="connsiteY3" fmla="*/ 174498 h 625793"/>
                  <a:gd name="connsiteX4" fmla="*/ 95266 w 718440"/>
                  <a:gd name="connsiteY4" fmla="*/ 28575 h 625793"/>
                  <a:gd name="connsiteX5" fmla="*/ 66691 w 718440"/>
                  <a:gd name="connsiteY5" fmla="*/ 0 h 625793"/>
                  <a:gd name="connsiteX6" fmla="*/ 38116 w 718440"/>
                  <a:gd name="connsiteY6" fmla="*/ 28575 h 625793"/>
                  <a:gd name="connsiteX7" fmla="*/ 38116 w 718440"/>
                  <a:gd name="connsiteY7" fmla="*/ 199358 h 625793"/>
                  <a:gd name="connsiteX8" fmla="*/ 19066 w 718440"/>
                  <a:gd name="connsiteY8" fmla="*/ 219837 h 625793"/>
                  <a:gd name="connsiteX9" fmla="*/ 16780 w 718440"/>
                  <a:gd name="connsiteY9" fmla="*/ 222123 h 625793"/>
                  <a:gd name="connsiteX10" fmla="*/ 15256 w 718440"/>
                  <a:gd name="connsiteY10" fmla="*/ 223933 h 625793"/>
                  <a:gd name="connsiteX11" fmla="*/ 14304 w 718440"/>
                  <a:gd name="connsiteY11" fmla="*/ 225457 h 625793"/>
                  <a:gd name="connsiteX12" fmla="*/ 14304 w 718440"/>
                  <a:gd name="connsiteY12" fmla="*/ 225457 h 625793"/>
                  <a:gd name="connsiteX13" fmla="*/ 22019 w 718440"/>
                  <a:gd name="connsiteY13" fmla="*/ 316230 h 625793"/>
                  <a:gd name="connsiteX14" fmla="*/ 133366 w 718440"/>
                  <a:gd name="connsiteY14" fmla="*/ 415957 h 625793"/>
                  <a:gd name="connsiteX15" fmla="*/ 144034 w 718440"/>
                  <a:gd name="connsiteY15" fmla="*/ 423768 h 625793"/>
                  <a:gd name="connsiteX16" fmla="*/ 136891 w 718440"/>
                  <a:gd name="connsiteY16" fmla="*/ 433293 h 625793"/>
                  <a:gd name="connsiteX17" fmla="*/ 79741 w 718440"/>
                  <a:gd name="connsiteY17" fmla="*/ 463963 h 625793"/>
                  <a:gd name="connsiteX18" fmla="*/ 93742 w 718440"/>
                  <a:gd name="connsiteY18" fmla="*/ 508064 h 625793"/>
                  <a:gd name="connsiteX19" fmla="*/ 141558 w 718440"/>
                  <a:gd name="connsiteY19" fmla="*/ 532924 h 625793"/>
                  <a:gd name="connsiteX20" fmla="*/ 166418 w 718440"/>
                  <a:gd name="connsiteY20" fmla="*/ 485109 h 625793"/>
                  <a:gd name="connsiteX21" fmla="*/ 153083 w 718440"/>
                  <a:gd name="connsiteY21" fmla="*/ 443103 h 625793"/>
                  <a:gd name="connsiteX22" fmla="*/ 160227 w 718440"/>
                  <a:gd name="connsiteY22" fmla="*/ 433578 h 625793"/>
                  <a:gd name="connsiteX23" fmla="*/ 169752 w 718440"/>
                  <a:gd name="connsiteY23" fmla="*/ 437103 h 625793"/>
                  <a:gd name="connsiteX24" fmla="*/ 319485 w 718440"/>
                  <a:gd name="connsiteY24" fmla="*/ 468249 h 625793"/>
                  <a:gd name="connsiteX25" fmla="*/ 416449 w 718440"/>
                  <a:gd name="connsiteY25" fmla="*/ 559308 h 625793"/>
                  <a:gd name="connsiteX26" fmla="*/ 470313 w 718440"/>
                  <a:gd name="connsiteY26" fmla="*/ 557641 h 625793"/>
                  <a:gd name="connsiteX27" fmla="*/ 468646 w 718440"/>
                  <a:gd name="connsiteY27" fmla="*/ 503778 h 625793"/>
                  <a:gd name="connsiteX28" fmla="*/ 363871 w 718440"/>
                  <a:gd name="connsiteY28" fmla="*/ 405384 h 625793"/>
                  <a:gd name="connsiteX29" fmla="*/ 345583 w 718440"/>
                  <a:gd name="connsiteY29" fmla="*/ 395859 h 625793"/>
                  <a:gd name="connsiteX30" fmla="*/ 244999 w 718440"/>
                  <a:gd name="connsiteY30" fmla="*/ 374904 h 625793"/>
                  <a:gd name="connsiteX31" fmla="*/ 314913 w 718440"/>
                  <a:gd name="connsiteY31" fmla="*/ 284703 h 625793"/>
                  <a:gd name="connsiteX32" fmla="*/ 446167 w 718440"/>
                  <a:gd name="connsiteY32" fmla="*/ 301657 h 625793"/>
                  <a:gd name="connsiteX33" fmla="*/ 488744 w 718440"/>
                  <a:gd name="connsiteY33" fmla="*/ 268605 h 625793"/>
                  <a:gd name="connsiteX34" fmla="*/ 455692 w 718440"/>
                  <a:gd name="connsiteY34" fmla="*/ 226029 h 625793"/>
                  <a:gd name="connsiteX35" fmla="*/ 303292 w 718440"/>
                  <a:gd name="connsiteY35" fmla="*/ 206979 h 625793"/>
                  <a:gd name="connsiteX36" fmla="*/ 268431 w 718440"/>
                  <a:gd name="connsiteY36" fmla="*/ 221457 h 625793"/>
                  <a:gd name="connsiteX37" fmla="*/ 205661 w 718440"/>
                  <a:gd name="connsiteY37" fmla="*/ 301657 h 625793"/>
                  <a:gd name="connsiteX38" fmla="*/ 121841 w 718440"/>
                  <a:gd name="connsiteY38" fmla="*/ 226219 h 625793"/>
                  <a:gd name="connsiteX39" fmla="*/ 183277 w 718440"/>
                  <a:gd name="connsiteY39" fmla="*/ 175737 h 625793"/>
                  <a:gd name="connsiteX40" fmla="*/ 190516 w 718440"/>
                  <a:gd name="connsiteY40" fmla="*/ 168307 h 625793"/>
                  <a:gd name="connsiteX41" fmla="*/ 234998 w 718440"/>
                  <a:gd name="connsiteY41" fmla="*/ 88869 h 625793"/>
                  <a:gd name="connsiteX42" fmla="*/ 718440 w 718440"/>
                  <a:gd name="connsiteY42" fmla="*/ 28528 h 625793"/>
                  <a:gd name="connsiteX43" fmla="*/ 654146 w 718440"/>
                  <a:gd name="connsiteY43" fmla="*/ 237649 h 625793"/>
                  <a:gd name="connsiteX44" fmla="*/ 571993 w 718440"/>
                  <a:gd name="connsiteY44" fmla="*/ 406718 h 625793"/>
                  <a:gd name="connsiteX45" fmla="*/ 619618 w 718440"/>
                  <a:gd name="connsiteY45" fmla="*/ 530543 h 625793"/>
                  <a:gd name="connsiteX46" fmla="*/ 629143 w 718440"/>
                  <a:gd name="connsiteY46" fmla="*/ 606743 h 625793"/>
                  <a:gd name="connsiteX47" fmla="*/ 676768 w 718440"/>
                  <a:gd name="connsiteY47" fmla="*/ 625793 h 625793"/>
                  <a:gd name="connsiteX0" fmla="*/ 676768 w 676768"/>
                  <a:gd name="connsiteY0" fmla="*/ 625793 h 625793"/>
                  <a:gd name="connsiteX1" fmla="*/ 184706 w 676768"/>
                  <a:gd name="connsiteY1" fmla="*/ 60675 h 625793"/>
                  <a:gd name="connsiteX2" fmla="*/ 142891 w 676768"/>
                  <a:gd name="connsiteY2" fmla="*/ 135351 h 625793"/>
                  <a:gd name="connsiteX3" fmla="*/ 95266 w 676768"/>
                  <a:gd name="connsiteY3" fmla="*/ 174498 h 625793"/>
                  <a:gd name="connsiteX4" fmla="*/ 95266 w 676768"/>
                  <a:gd name="connsiteY4" fmla="*/ 28575 h 625793"/>
                  <a:gd name="connsiteX5" fmla="*/ 66691 w 676768"/>
                  <a:gd name="connsiteY5" fmla="*/ 0 h 625793"/>
                  <a:gd name="connsiteX6" fmla="*/ 38116 w 676768"/>
                  <a:gd name="connsiteY6" fmla="*/ 28575 h 625793"/>
                  <a:gd name="connsiteX7" fmla="*/ 38116 w 676768"/>
                  <a:gd name="connsiteY7" fmla="*/ 199358 h 625793"/>
                  <a:gd name="connsiteX8" fmla="*/ 19066 w 676768"/>
                  <a:gd name="connsiteY8" fmla="*/ 219837 h 625793"/>
                  <a:gd name="connsiteX9" fmla="*/ 16780 w 676768"/>
                  <a:gd name="connsiteY9" fmla="*/ 222123 h 625793"/>
                  <a:gd name="connsiteX10" fmla="*/ 15256 w 676768"/>
                  <a:gd name="connsiteY10" fmla="*/ 223933 h 625793"/>
                  <a:gd name="connsiteX11" fmla="*/ 14304 w 676768"/>
                  <a:gd name="connsiteY11" fmla="*/ 225457 h 625793"/>
                  <a:gd name="connsiteX12" fmla="*/ 14304 w 676768"/>
                  <a:gd name="connsiteY12" fmla="*/ 225457 h 625793"/>
                  <a:gd name="connsiteX13" fmla="*/ 22019 w 676768"/>
                  <a:gd name="connsiteY13" fmla="*/ 316230 h 625793"/>
                  <a:gd name="connsiteX14" fmla="*/ 133366 w 676768"/>
                  <a:gd name="connsiteY14" fmla="*/ 415957 h 625793"/>
                  <a:gd name="connsiteX15" fmla="*/ 144034 w 676768"/>
                  <a:gd name="connsiteY15" fmla="*/ 423768 h 625793"/>
                  <a:gd name="connsiteX16" fmla="*/ 136891 w 676768"/>
                  <a:gd name="connsiteY16" fmla="*/ 433293 h 625793"/>
                  <a:gd name="connsiteX17" fmla="*/ 79741 w 676768"/>
                  <a:gd name="connsiteY17" fmla="*/ 463963 h 625793"/>
                  <a:gd name="connsiteX18" fmla="*/ 93742 w 676768"/>
                  <a:gd name="connsiteY18" fmla="*/ 508064 h 625793"/>
                  <a:gd name="connsiteX19" fmla="*/ 141558 w 676768"/>
                  <a:gd name="connsiteY19" fmla="*/ 532924 h 625793"/>
                  <a:gd name="connsiteX20" fmla="*/ 166418 w 676768"/>
                  <a:gd name="connsiteY20" fmla="*/ 485109 h 625793"/>
                  <a:gd name="connsiteX21" fmla="*/ 153083 w 676768"/>
                  <a:gd name="connsiteY21" fmla="*/ 443103 h 625793"/>
                  <a:gd name="connsiteX22" fmla="*/ 160227 w 676768"/>
                  <a:gd name="connsiteY22" fmla="*/ 433578 h 625793"/>
                  <a:gd name="connsiteX23" fmla="*/ 169752 w 676768"/>
                  <a:gd name="connsiteY23" fmla="*/ 437103 h 625793"/>
                  <a:gd name="connsiteX24" fmla="*/ 319485 w 676768"/>
                  <a:gd name="connsiteY24" fmla="*/ 468249 h 625793"/>
                  <a:gd name="connsiteX25" fmla="*/ 416449 w 676768"/>
                  <a:gd name="connsiteY25" fmla="*/ 559308 h 625793"/>
                  <a:gd name="connsiteX26" fmla="*/ 470313 w 676768"/>
                  <a:gd name="connsiteY26" fmla="*/ 557641 h 625793"/>
                  <a:gd name="connsiteX27" fmla="*/ 468646 w 676768"/>
                  <a:gd name="connsiteY27" fmla="*/ 503778 h 625793"/>
                  <a:gd name="connsiteX28" fmla="*/ 363871 w 676768"/>
                  <a:gd name="connsiteY28" fmla="*/ 405384 h 625793"/>
                  <a:gd name="connsiteX29" fmla="*/ 345583 w 676768"/>
                  <a:gd name="connsiteY29" fmla="*/ 395859 h 625793"/>
                  <a:gd name="connsiteX30" fmla="*/ 244999 w 676768"/>
                  <a:gd name="connsiteY30" fmla="*/ 374904 h 625793"/>
                  <a:gd name="connsiteX31" fmla="*/ 314913 w 676768"/>
                  <a:gd name="connsiteY31" fmla="*/ 284703 h 625793"/>
                  <a:gd name="connsiteX32" fmla="*/ 446167 w 676768"/>
                  <a:gd name="connsiteY32" fmla="*/ 301657 h 625793"/>
                  <a:gd name="connsiteX33" fmla="*/ 488744 w 676768"/>
                  <a:gd name="connsiteY33" fmla="*/ 268605 h 625793"/>
                  <a:gd name="connsiteX34" fmla="*/ 455692 w 676768"/>
                  <a:gd name="connsiteY34" fmla="*/ 226029 h 625793"/>
                  <a:gd name="connsiteX35" fmla="*/ 303292 w 676768"/>
                  <a:gd name="connsiteY35" fmla="*/ 206979 h 625793"/>
                  <a:gd name="connsiteX36" fmla="*/ 268431 w 676768"/>
                  <a:gd name="connsiteY36" fmla="*/ 221457 h 625793"/>
                  <a:gd name="connsiteX37" fmla="*/ 205661 w 676768"/>
                  <a:gd name="connsiteY37" fmla="*/ 301657 h 625793"/>
                  <a:gd name="connsiteX38" fmla="*/ 121841 w 676768"/>
                  <a:gd name="connsiteY38" fmla="*/ 226219 h 625793"/>
                  <a:gd name="connsiteX39" fmla="*/ 183277 w 676768"/>
                  <a:gd name="connsiteY39" fmla="*/ 175737 h 625793"/>
                  <a:gd name="connsiteX40" fmla="*/ 190516 w 676768"/>
                  <a:gd name="connsiteY40" fmla="*/ 168307 h 625793"/>
                  <a:gd name="connsiteX41" fmla="*/ 234998 w 676768"/>
                  <a:gd name="connsiteY41" fmla="*/ 88869 h 625793"/>
                  <a:gd name="connsiteX42" fmla="*/ 654146 w 676768"/>
                  <a:gd name="connsiteY42" fmla="*/ 237649 h 625793"/>
                  <a:gd name="connsiteX43" fmla="*/ 571993 w 676768"/>
                  <a:gd name="connsiteY43" fmla="*/ 406718 h 625793"/>
                  <a:gd name="connsiteX44" fmla="*/ 619618 w 676768"/>
                  <a:gd name="connsiteY44" fmla="*/ 530543 h 625793"/>
                  <a:gd name="connsiteX45" fmla="*/ 629143 w 676768"/>
                  <a:gd name="connsiteY45" fmla="*/ 606743 h 625793"/>
                  <a:gd name="connsiteX46" fmla="*/ 676768 w 676768"/>
                  <a:gd name="connsiteY46" fmla="*/ 625793 h 625793"/>
                  <a:gd name="connsiteX0" fmla="*/ 629143 w 667984"/>
                  <a:gd name="connsiteY0" fmla="*/ 606743 h 606743"/>
                  <a:gd name="connsiteX1" fmla="*/ 184706 w 667984"/>
                  <a:gd name="connsiteY1" fmla="*/ 60675 h 606743"/>
                  <a:gd name="connsiteX2" fmla="*/ 142891 w 667984"/>
                  <a:gd name="connsiteY2" fmla="*/ 135351 h 606743"/>
                  <a:gd name="connsiteX3" fmla="*/ 95266 w 667984"/>
                  <a:gd name="connsiteY3" fmla="*/ 174498 h 606743"/>
                  <a:gd name="connsiteX4" fmla="*/ 95266 w 667984"/>
                  <a:gd name="connsiteY4" fmla="*/ 28575 h 606743"/>
                  <a:gd name="connsiteX5" fmla="*/ 66691 w 667984"/>
                  <a:gd name="connsiteY5" fmla="*/ 0 h 606743"/>
                  <a:gd name="connsiteX6" fmla="*/ 38116 w 667984"/>
                  <a:gd name="connsiteY6" fmla="*/ 28575 h 606743"/>
                  <a:gd name="connsiteX7" fmla="*/ 38116 w 667984"/>
                  <a:gd name="connsiteY7" fmla="*/ 199358 h 606743"/>
                  <a:gd name="connsiteX8" fmla="*/ 19066 w 667984"/>
                  <a:gd name="connsiteY8" fmla="*/ 219837 h 606743"/>
                  <a:gd name="connsiteX9" fmla="*/ 16780 w 667984"/>
                  <a:gd name="connsiteY9" fmla="*/ 222123 h 606743"/>
                  <a:gd name="connsiteX10" fmla="*/ 15256 w 667984"/>
                  <a:gd name="connsiteY10" fmla="*/ 223933 h 606743"/>
                  <a:gd name="connsiteX11" fmla="*/ 14304 w 667984"/>
                  <a:gd name="connsiteY11" fmla="*/ 225457 h 606743"/>
                  <a:gd name="connsiteX12" fmla="*/ 14304 w 667984"/>
                  <a:gd name="connsiteY12" fmla="*/ 225457 h 606743"/>
                  <a:gd name="connsiteX13" fmla="*/ 22019 w 667984"/>
                  <a:gd name="connsiteY13" fmla="*/ 316230 h 606743"/>
                  <a:gd name="connsiteX14" fmla="*/ 133366 w 667984"/>
                  <a:gd name="connsiteY14" fmla="*/ 415957 h 606743"/>
                  <a:gd name="connsiteX15" fmla="*/ 144034 w 667984"/>
                  <a:gd name="connsiteY15" fmla="*/ 423768 h 606743"/>
                  <a:gd name="connsiteX16" fmla="*/ 136891 w 667984"/>
                  <a:gd name="connsiteY16" fmla="*/ 433293 h 606743"/>
                  <a:gd name="connsiteX17" fmla="*/ 79741 w 667984"/>
                  <a:gd name="connsiteY17" fmla="*/ 463963 h 606743"/>
                  <a:gd name="connsiteX18" fmla="*/ 93742 w 667984"/>
                  <a:gd name="connsiteY18" fmla="*/ 508064 h 606743"/>
                  <a:gd name="connsiteX19" fmla="*/ 141558 w 667984"/>
                  <a:gd name="connsiteY19" fmla="*/ 532924 h 606743"/>
                  <a:gd name="connsiteX20" fmla="*/ 166418 w 667984"/>
                  <a:gd name="connsiteY20" fmla="*/ 485109 h 606743"/>
                  <a:gd name="connsiteX21" fmla="*/ 153083 w 667984"/>
                  <a:gd name="connsiteY21" fmla="*/ 443103 h 606743"/>
                  <a:gd name="connsiteX22" fmla="*/ 160227 w 667984"/>
                  <a:gd name="connsiteY22" fmla="*/ 433578 h 606743"/>
                  <a:gd name="connsiteX23" fmla="*/ 169752 w 667984"/>
                  <a:gd name="connsiteY23" fmla="*/ 437103 h 606743"/>
                  <a:gd name="connsiteX24" fmla="*/ 319485 w 667984"/>
                  <a:gd name="connsiteY24" fmla="*/ 468249 h 606743"/>
                  <a:gd name="connsiteX25" fmla="*/ 416449 w 667984"/>
                  <a:gd name="connsiteY25" fmla="*/ 559308 h 606743"/>
                  <a:gd name="connsiteX26" fmla="*/ 470313 w 667984"/>
                  <a:gd name="connsiteY26" fmla="*/ 557641 h 606743"/>
                  <a:gd name="connsiteX27" fmla="*/ 468646 w 667984"/>
                  <a:gd name="connsiteY27" fmla="*/ 503778 h 606743"/>
                  <a:gd name="connsiteX28" fmla="*/ 363871 w 667984"/>
                  <a:gd name="connsiteY28" fmla="*/ 405384 h 606743"/>
                  <a:gd name="connsiteX29" fmla="*/ 345583 w 667984"/>
                  <a:gd name="connsiteY29" fmla="*/ 395859 h 606743"/>
                  <a:gd name="connsiteX30" fmla="*/ 244999 w 667984"/>
                  <a:gd name="connsiteY30" fmla="*/ 374904 h 606743"/>
                  <a:gd name="connsiteX31" fmla="*/ 314913 w 667984"/>
                  <a:gd name="connsiteY31" fmla="*/ 284703 h 606743"/>
                  <a:gd name="connsiteX32" fmla="*/ 446167 w 667984"/>
                  <a:gd name="connsiteY32" fmla="*/ 301657 h 606743"/>
                  <a:gd name="connsiteX33" fmla="*/ 488744 w 667984"/>
                  <a:gd name="connsiteY33" fmla="*/ 268605 h 606743"/>
                  <a:gd name="connsiteX34" fmla="*/ 455692 w 667984"/>
                  <a:gd name="connsiteY34" fmla="*/ 226029 h 606743"/>
                  <a:gd name="connsiteX35" fmla="*/ 303292 w 667984"/>
                  <a:gd name="connsiteY35" fmla="*/ 206979 h 606743"/>
                  <a:gd name="connsiteX36" fmla="*/ 268431 w 667984"/>
                  <a:gd name="connsiteY36" fmla="*/ 221457 h 606743"/>
                  <a:gd name="connsiteX37" fmla="*/ 205661 w 667984"/>
                  <a:gd name="connsiteY37" fmla="*/ 301657 h 606743"/>
                  <a:gd name="connsiteX38" fmla="*/ 121841 w 667984"/>
                  <a:gd name="connsiteY38" fmla="*/ 226219 h 606743"/>
                  <a:gd name="connsiteX39" fmla="*/ 183277 w 667984"/>
                  <a:gd name="connsiteY39" fmla="*/ 175737 h 606743"/>
                  <a:gd name="connsiteX40" fmla="*/ 190516 w 667984"/>
                  <a:gd name="connsiteY40" fmla="*/ 168307 h 606743"/>
                  <a:gd name="connsiteX41" fmla="*/ 234998 w 667984"/>
                  <a:gd name="connsiteY41" fmla="*/ 88869 h 606743"/>
                  <a:gd name="connsiteX42" fmla="*/ 654146 w 667984"/>
                  <a:gd name="connsiteY42" fmla="*/ 237649 h 606743"/>
                  <a:gd name="connsiteX43" fmla="*/ 571993 w 667984"/>
                  <a:gd name="connsiteY43" fmla="*/ 406718 h 606743"/>
                  <a:gd name="connsiteX44" fmla="*/ 619618 w 667984"/>
                  <a:gd name="connsiteY44" fmla="*/ 530543 h 606743"/>
                  <a:gd name="connsiteX45" fmla="*/ 629143 w 667984"/>
                  <a:gd name="connsiteY45" fmla="*/ 606743 h 606743"/>
                  <a:gd name="connsiteX0" fmla="*/ 619618 w 667984"/>
                  <a:gd name="connsiteY0" fmla="*/ 530543 h 569648"/>
                  <a:gd name="connsiteX1" fmla="*/ 184706 w 667984"/>
                  <a:gd name="connsiteY1" fmla="*/ 60675 h 569648"/>
                  <a:gd name="connsiteX2" fmla="*/ 142891 w 667984"/>
                  <a:gd name="connsiteY2" fmla="*/ 135351 h 569648"/>
                  <a:gd name="connsiteX3" fmla="*/ 95266 w 667984"/>
                  <a:gd name="connsiteY3" fmla="*/ 174498 h 569648"/>
                  <a:gd name="connsiteX4" fmla="*/ 95266 w 667984"/>
                  <a:gd name="connsiteY4" fmla="*/ 28575 h 569648"/>
                  <a:gd name="connsiteX5" fmla="*/ 66691 w 667984"/>
                  <a:gd name="connsiteY5" fmla="*/ 0 h 569648"/>
                  <a:gd name="connsiteX6" fmla="*/ 38116 w 667984"/>
                  <a:gd name="connsiteY6" fmla="*/ 28575 h 569648"/>
                  <a:gd name="connsiteX7" fmla="*/ 38116 w 667984"/>
                  <a:gd name="connsiteY7" fmla="*/ 199358 h 569648"/>
                  <a:gd name="connsiteX8" fmla="*/ 19066 w 667984"/>
                  <a:gd name="connsiteY8" fmla="*/ 219837 h 569648"/>
                  <a:gd name="connsiteX9" fmla="*/ 16780 w 667984"/>
                  <a:gd name="connsiteY9" fmla="*/ 222123 h 569648"/>
                  <a:gd name="connsiteX10" fmla="*/ 15256 w 667984"/>
                  <a:gd name="connsiteY10" fmla="*/ 223933 h 569648"/>
                  <a:gd name="connsiteX11" fmla="*/ 14304 w 667984"/>
                  <a:gd name="connsiteY11" fmla="*/ 225457 h 569648"/>
                  <a:gd name="connsiteX12" fmla="*/ 14304 w 667984"/>
                  <a:gd name="connsiteY12" fmla="*/ 225457 h 569648"/>
                  <a:gd name="connsiteX13" fmla="*/ 22019 w 667984"/>
                  <a:gd name="connsiteY13" fmla="*/ 316230 h 569648"/>
                  <a:gd name="connsiteX14" fmla="*/ 133366 w 667984"/>
                  <a:gd name="connsiteY14" fmla="*/ 415957 h 569648"/>
                  <a:gd name="connsiteX15" fmla="*/ 144034 w 667984"/>
                  <a:gd name="connsiteY15" fmla="*/ 423768 h 569648"/>
                  <a:gd name="connsiteX16" fmla="*/ 136891 w 667984"/>
                  <a:gd name="connsiteY16" fmla="*/ 433293 h 569648"/>
                  <a:gd name="connsiteX17" fmla="*/ 79741 w 667984"/>
                  <a:gd name="connsiteY17" fmla="*/ 463963 h 569648"/>
                  <a:gd name="connsiteX18" fmla="*/ 93742 w 667984"/>
                  <a:gd name="connsiteY18" fmla="*/ 508064 h 569648"/>
                  <a:gd name="connsiteX19" fmla="*/ 141558 w 667984"/>
                  <a:gd name="connsiteY19" fmla="*/ 532924 h 569648"/>
                  <a:gd name="connsiteX20" fmla="*/ 166418 w 667984"/>
                  <a:gd name="connsiteY20" fmla="*/ 485109 h 569648"/>
                  <a:gd name="connsiteX21" fmla="*/ 153083 w 667984"/>
                  <a:gd name="connsiteY21" fmla="*/ 443103 h 569648"/>
                  <a:gd name="connsiteX22" fmla="*/ 160227 w 667984"/>
                  <a:gd name="connsiteY22" fmla="*/ 433578 h 569648"/>
                  <a:gd name="connsiteX23" fmla="*/ 169752 w 667984"/>
                  <a:gd name="connsiteY23" fmla="*/ 437103 h 569648"/>
                  <a:gd name="connsiteX24" fmla="*/ 319485 w 667984"/>
                  <a:gd name="connsiteY24" fmla="*/ 468249 h 569648"/>
                  <a:gd name="connsiteX25" fmla="*/ 416449 w 667984"/>
                  <a:gd name="connsiteY25" fmla="*/ 559308 h 569648"/>
                  <a:gd name="connsiteX26" fmla="*/ 470313 w 667984"/>
                  <a:gd name="connsiteY26" fmla="*/ 557641 h 569648"/>
                  <a:gd name="connsiteX27" fmla="*/ 468646 w 667984"/>
                  <a:gd name="connsiteY27" fmla="*/ 503778 h 569648"/>
                  <a:gd name="connsiteX28" fmla="*/ 363871 w 667984"/>
                  <a:gd name="connsiteY28" fmla="*/ 405384 h 569648"/>
                  <a:gd name="connsiteX29" fmla="*/ 345583 w 667984"/>
                  <a:gd name="connsiteY29" fmla="*/ 395859 h 569648"/>
                  <a:gd name="connsiteX30" fmla="*/ 244999 w 667984"/>
                  <a:gd name="connsiteY30" fmla="*/ 374904 h 569648"/>
                  <a:gd name="connsiteX31" fmla="*/ 314913 w 667984"/>
                  <a:gd name="connsiteY31" fmla="*/ 284703 h 569648"/>
                  <a:gd name="connsiteX32" fmla="*/ 446167 w 667984"/>
                  <a:gd name="connsiteY32" fmla="*/ 301657 h 569648"/>
                  <a:gd name="connsiteX33" fmla="*/ 488744 w 667984"/>
                  <a:gd name="connsiteY33" fmla="*/ 268605 h 569648"/>
                  <a:gd name="connsiteX34" fmla="*/ 455692 w 667984"/>
                  <a:gd name="connsiteY34" fmla="*/ 226029 h 569648"/>
                  <a:gd name="connsiteX35" fmla="*/ 303292 w 667984"/>
                  <a:gd name="connsiteY35" fmla="*/ 206979 h 569648"/>
                  <a:gd name="connsiteX36" fmla="*/ 268431 w 667984"/>
                  <a:gd name="connsiteY36" fmla="*/ 221457 h 569648"/>
                  <a:gd name="connsiteX37" fmla="*/ 205661 w 667984"/>
                  <a:gd name="connsiteY37" fmla="*/ 301657 h 569648"/>
                  <a:gd name="connsiteX38" fmla="*/ 121841 w 667984"/>
                  <a:gd name="connsiteY38" fmla="*/ 226219 h 569648"/>
                  <a:gd name="connsiteX39" fmla="*/ 183277 w 667984"/>
                  <a:gd name="connsiteY39" fmla="*/ 175737 h 569648"/>
                  <a:gd name="connsiteX40" fmla="*/ 190516 w 667984"/>
                  <a:gd name="connsiteY40" fmla="*/ 168307 h 569648"/>
                  <a:gd name="connsiteX41" fmla="*/ 234998 w 667984"/>
                  <a:gd name="connsiteY41" fmla="*/ 88869 h 569648"/>
                  <a:gd name="connsiteX42" fmla="*/ 654146 w 667984"/>
                  <a:gd name="connsiteY42" fmla="*/ 237649 h 569648"/>
                  <a:gd name="connsiteX43" fmla="*/ 571993 w 667984"/>
                  <a:gd name="connsiteY43" fmla="*/ 406718 h 569648"/>
                  <a:gd name="connsiteX44" fmla="*/ 619618 w 667984"/>
                  <a:gd name="connsiteY44" fmla="*/ 530543 h 569648"/>
                  <a:gd name="connsiteX0" fmla="*/ 571993 w 676150"/>
                  <a:gd name="connsiteY0" fmla="*/ 406718 h 569648"/>
                  <a:gd name="connsiteX1" fmla="*/ 184706 w 676150"/>
                  <a:gd name="connsiteY1" fmla="*/ 60675 h 569648"/>
                  <a:gd name="connsiteX2" fmla="*/ 142891 w 676150"/>
                  <a:gd name="connsiteY2" fmla="*/ 135351 h 569648"/>
                  <a:gd name="connsiteX3" fmla="*/ 95266 w 676150"/>
                  <a:gd name="connsiteY3" fmla="*/ 174498 h 569648"/>
                  <a:gd name="connsiteX4" fmla="*/ 95266 w 676150"/>
                  <a:gd name="connsiteY4" fmla="*/ 28575 h 569648"/>
                  <a:gd name="connsiteX5" fmla="*/ 66691 w 676150"/>
                  <a:gd name="connsiteY5" fmla="*/ 0 h 569648"/>
                  <a:gd name="connsiteX6" fmla="*/ 38116 w 676150"/>
                  <a:gd name="connsiteY6" fmla="*/ 28575 h 569648"/>
                  <a:gd name="connsiteX7" fmla="*/ 38116 w 676150"/>
                  <a:gd name="connsiteY7" fmla="*/ 199358 h 569648"/>
                  <a:gd name="connsiteX8" fmla="*/ 19066 w 676150"/>
                  <a:gd name="connsiteY8" fmla="*/ 219837 h 569648"/>
                  <a:gd name="connsiteX9" fmla="*/ 16780 w 676150"/>
                  <a:gd name="connsiteY9" fmla="*/ 222123 h 569648"/>
                  <a:gd name="connsiteX10" fmla="*/ 15256 w 676150"/>
                  <a:gd name="connsiteY10" fmla="*/ 223933 h 569648"/>
                  <a:gd name="connsiteX11" fmla="*/ 14304 w 676150"/>
                  <a:gd name="connsiteY11" fmla="*/ 225457 h 569648"/>
                  <a:gd name="connsiteX12" fmla="*/ 14304 w 676150"/>
                  <a:gd name="connsiteY12" fmla="*/ 225457 h 569648"/>
                  <a:gd name="connsiteX13" fmla="*/ 22019 w 676150"/>
                  <a:gd name="connsiteY13" fmla="*/ 316230 h 569648"/>
                  <a:gd name="connsiteX14" fmla="*/ 133366 w 676150"/>
                  <a:gd name="connsiteY14" fmla="*/ 415957 h 569648"/>
                  <a:gd name="connsiteX15" fmla="*/ 144034 w 676150"/>
                  <a:gd name="connsiteY15" fmla="*/ 423768 h 569648"/>
                  <a:gd name="connsiteX16" fmla="*/ 136891 w 676150"/>
                  <a:gd name="connsiteY16" fmla="*/ 433293 h 569648"/>
                  <a:gd name="connsiteX17" fmla="*/ 79741 w 676150"/>
                  <a:gd name="connsiteY17" fmla="*/ 463963 h 569648"/>
                  <a:gd name="connsiteX18" fmla="*/ 93742 w 676150"/>
                  <a:gd name="connsiteY18" fmla="*/ 508064 h 569648"/>
                  <a:gd name="connsiteX19" fmla="*/ 141558 w 676150"/>
                  <a:gd name="connsiteY19" fmla="*/ 532924 h 569648"/>
                  <a:gd name="connsiteX20" fmla="*/ 166418 w 676150"/>
                  <a:gd name="connsiteY20" fmla="*/ 485109 h 569648"/>
                  <a:gd name="connsiteX21" fmla="*/ 153083 w 676150"/>
                  <a:gd name="connsiteY21" fmla="*/ 443103 h 569648"/>
                  <a:gd name="connsiteX22" fmla="*/ 160227 w 676150"/>
                  <a:gd name="connsiteY22" fmla="*/ 433578 h 569648"/>
                  <a:gd name="connsiteX23" fmla="*/ 169752 w 676150"/>
                  <a:gd name="connsiteY23" fmla="*/ 437103 h 569648"/>
                  <a:gd name="connsiteX24" fmla="*/ 319485 w 676150"/>
                  <a:gd name="connsiteY24" fmla="*/ 468249 h 569648"/>
                  <a:gd name="connsiteX25" fmla="*/ 416449 w 676150"/>
                  <a:gd name="connsiteY25" fmla="*/ 559308 h 569648"/>
                  <a:gd name="connsiteX26" fmla="*/ 470313 w 676150"/>
                  <a:gd name="connsiteY26" fmla="*/ 557641 h 569648"/>
                  <a:gd name="connsiteX27" fmla="*/ 468646 w 676150"/>
                  <a:gd name="connsiteY27" fmla="*/ 503778 h 569648"/>
                  <a:gd name="connsiteX28" fmla="*/ 363871 w 676150"/>
                  <a:gd name="connsiteY28" fmla="*/ 405384 h 569648"/>
                  <a:gd name="connsiteX29" fmla="*/ 345583 w 676150"/>
                  <a:gd name="connsiteY29" fmla="*/ 395859 h 569648"/>
                  <a:gd name="connsiteX30" fmla="*/ 244999 w 676150"/>
                  <a:gd name="connsiteY30" fmla="*/ 374904 h 569648"/>
                  <a:gd name="connsiteX31" fmla="*/ 314913 w 676150"/>
                  <a:gd name="connsiteY31" fmla="*/ 284703 h 569648"/>
                  <a:gd name="connsiteX32" fmla="*/ 446167 w 676150"/>
                  <a:gd name="connsiteY32" fmla="*/ 301657 h 569648"/>
                  <a:gd name="connsiteX33" fmla="*/ 488744 w 676150"/>
                  <a:gd name="connsiteY33" fmla="*/ 268605 h 569648"/>
                  <a:gd name="connsiteX34" fmla="*/ 455692 w 676150"/>
                  <a:gd name="connsiteY34" fmla="*/ 226029 h 569648"/>
                  <a:gd name="connsiteX35" fmla="*/ 303292 w 676150"/>
                  <a:gd name="connsiteY35" fmla="*/ 206979 h 569648"/>
                  <a:gd name="connsiteX36" fmla="*/ 268431 w 676150"/>
                  <a:gd name="connsiteY36" fmla="*/ 221457 h 569648"/>
                  <a:gd name="connsiteX37" fmla="*/ 205661 w 676150"/>
                  <a:gd name="connsiteY37" fmla="*/ 301657 h 569648"/>
                  <a:gd name="connsiteX38" fmla="*/ 121841 w 676150"/>
                  <a:gd name="connsiteY38" fmla="*/ 226219 h 569648"/>
                  <a:gd name="connsiteX39" fmla="*/ 183277 w 676150"/>
                  <a:gd name="connsiteY39" fmla="*/ 175737 h 569648"/>
                  <a:gd name="connsiteX40" fmla="*/ 190516 w 676150"/>
                  <a:gd name="connsiteY40" fmla="*/ 168307 h 569648"/>
                  <a:gd name="connsiteX41" fmla="*/ 234998 w 676150"/>
                  <a:gd name="connsiteY41" fmla="*/ 88869 h 569648"/>
                  <a:gd name="connsiteX42" fmla="*/ 654146 w 676150"/>
                  <a:gd name="connsiteY42" fmla="*/ 237649 h 569648"/>
                  <a:gd name="connsiteX43" fmla="*/ 571993 w 676150"/>
                  <a:gd name="connsiteY43" fmla="*/ 406718 h 569648"/>
                  <a:gd name="connsiteX0" fmla="*/ 654146 w 654293"/>
                  <a:gd name="connsiteY0" fmla="*/ 237649 h 569648"/>
                  <a:gd name="connsiteX1" fmla="*/ 184706 w 654293"/>
                  <a:gd name="connsiteY1" fmla="*/ 60675 h 569648"/>
                  <a:gd name="connsiteX2" fmla="*/ 142891 w 654293"/>
                  <a:gd name="connsiteY2" fmla="*/ 135351 h 569648"/>
                  <a:gd name="connsiteX3" fmla="*/ 95266 w 654293"/>
                  <a:gd name="connsiteY3" fmla="*/ 174498 h 569648"/>
                  <a:gd name="connsiteX4" fmla="*/ 95266 w 654293"/>
                  <a:gd name="connsiteY4" fmla="*/ 28575 h 569648"/>
                  <a:gd name="connsiteX5" fmla="*/ 66691 w 654293"/>
                  <a:gd name="connsiteY5" fmla="*/ 0 h 569648"/>
                  <a:gd name="connsiteX6" fmla="*/ 38116 w 654293"/>
                  <a:gd name="connsiteY6" fmla="*/ 28575 h 569648"/>
                  <a:gd name="connsiteX7" fmla="*/ 38116 w 654293"/>
                  <a:gd name="connsiteY7" fmla="*/ 199358 h 569648"/>
                  <a:gd name="connsiteX8" fmla="*/ 19066 w 654293"/>
                  <a:gd name="connsiteY8" fmla="*/ 219837 h 569648"/>
                  <a:gd name="connsiteX9" fmla="*/ 16780 w 654293"/>
                  <a:gd name="connsiteY9" fmla="*/ 222123 h 569648"/>
                  <a:gd name="connsiteX10" fmla="*/ 15256 w 654293"/>
                  <a:gd name="connsiteY10" fmla="*/ 223933 h 569648"/>
                  <a:gd name="connsiteX11" fmla="*/ 14304 w 654293"/>
                  <a:gd name="connsiteY11" fmla="*/ 225457 h 569648"/>
                  <a:gd name="connsiteX12" fmla="*/ 14304 w 654293"/>
                  <a:gd name="connsiteY12" fmla="*/ 225457 h 569648"/>
                  <a:gd name="connsiteX13" fmla="*/ 22019 w 654293"/>
                  <a:gd name="connsiteY13" fmla="*/ 316230 h 569648"/>
                  <a:gd name="connsiteX14" fmla="*/ 133366 w 654293"/>
                  <a:gd name="connsiteY14" fmla="*/ 415957 h 569648"/>
                  <a:gd name="connsiteX15" fmla="*/ 144034 w 654293"/>
                  <a:gd name="connsiteY15" fmla="*/ 423768 h 569648"/>
                  <a:gd name="connsiteX16" fmla="*/ 136891 w 654293"/>
                  <a:gd name="connsiteY16" fmla="*/ 433293 h 569648"/>
                  <a:gd name="connsiteX17" fmla="*/ 79741 w 654293"/>
                  <a:gd name="connsiteY17" fmla="*/ 463963 h 569648"/>
                  <a:gd name="connsiteX18" fmla="*/ 93742 w 654293"/>
                  <a:gd name="connsiteY18" fmla="*/ 508064 h 569648"/>
                  <a:gd name="connsiteX19" fmla="*/ 141558 w 654293"/>
                  <a:gd name="connsiteY19" fmla="*/ 532924 h 569648"/>
                  <a:gd name="connsiteX20" fmla="*/ 166418 w 654293"/>
                  <a:gd name="connsiteY20" fmla="*/ 485109 h 569648"/>
                  <a:gd name="connsiteX21" fmla="*/ 153083 w 654293"/>
                  <a:gd name="connsiteY21" fmla="*/ 443103 h 569648"/>
                  <a:gd name="connsiteX22" fmla="*/ 160227 w 654293"/>
                  <a:gd name="connsiteY22" fmla="*/ 433578 h 569648"/>
                  <a:gd name="connsiteX23" fmla="*/ 169752 w 654293"/>
                  <a:gd name="connsiteY23" fmla="*/ 437103 h 569648"/>
                  <a:gd name="connsiteX24" fmla="*/ 319485 w 654293"/>
                  <a:gd name="connsiteY24" fmla="*/ 468249 h 569648"/>
                  <a:gd name="connsiteX25" fmla="*/ 416449 w 654293"/>
                  <a:gd name="connsiteY25" fmla="*/ 559308 h 569648"/>
                  <a:gd name="connsiteX26" fmla="*/ 470313 w 654293"/>
                  <a:gd name="connsiteY26" fmla="*/ 557641 h 569648"/>
                  <a:gd name="connsiteX27" fmla="*/ 468646 w 654293"/>
                  <a:gd name="connsiteY27" fmla="*/ 503778 h 569648"/>
                  <a:gd name="connsiteX28" fmla="*/ 363871 w 654293"/>
                  <a:gd name="connsiteY28" fmla="*/ 405384 h 569648"/>
                  <a:gd name="connsiteX29" fmla="*/ 345583 w 654293"/>
                  <a:gd name="connsiteY29" fmla="*/ 395859 h 569648"/>
                  <a:gd name="connsiteX30" fmla="*/ 244999 w 654293"/>
                  <a:gd name="connsiteY30" fmla="*/ 374904 h 569648"/>
                  <a:gd name="connsiteX31" fmla="*/ 314913 w 654293"/>
                  <a:gd name="connsiteY31" fmla="*/ 284703 h 569648"/>
                  <a:gd name="connsiteX32" fmla="*/ 446167 w 654293"/>
                  <a:gd name="connsiteY32" fmla="*/ 301657 h 569648"/>
                  <a:gd name="connsiteX33" fmla="*/ 488744 w 654293"/>
                  <a:gd name="connsiteY33" fmla="*/ 268605 h 569648"/>
                  <a:gd name="connsiteX34" fmla="*/ 455692 w 654293"/>
                  <a:gd name="connsiteY34" fmla="*/ 226029 h 569648"/>
                  <a:gd name="connsiteX35" fmla="*/ 303292 w 654293"/>
                  <a:gd name="connsiteY35" fmla="*/ 206979 h 569648"/>
                  <a:gd name="connsiteX36" fmla="*/ 268431 w 654293"/>
                  <a:gd name="connsiteY36" fmla="*/ 221457 h 569648"/>
                  <a:gd name="connsiteX37" fmla="*/ 205661 w 654293"/>
                  <a:gd name="connsiteY37" fmla="*/ 301657 h 569648"/>
                  <a:gd name="connsiteX38" fmla="*/ 121841 w 654293"/>
                  <a:gd name="connsiteY38" fmla="*/ 226219 h 569648"/>
                  <a:gd name="connsiteX39" fmla="*/ 183277 w 654293"/>
                  <a:gd name="connsiteY39" fmla="*/ 175737 h 569648"/>
                  <a:gd name="connsiteX40" fmla="*/ 190516 w 654293"/>
                  <a:gd name="connsiteY40" fmla="*/ 168307 h 569648"/>
                  <a:gd name="connsiteX41" fmla="*/ 234998 w 654293"/>
                  <a:gd name="connsiteY41" fmla="*/ 88869 h 569648"/>
                  <a:gd name="connsiteX42" fmla="*/ 654146 w 654293"/>
                  <a:gd name="connsiteY42" fmla="*/ 23764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41558 w 489046"/>
                  <a:gd name="connsiteY19" fmla="*/ 532924 h 569648"/>
                  <a:gd name="connsiteX20" fmla="*/ 166418 w 489046"/>
                  <a:gd name="connsiteY20" fmla="*/ 485109 h 569648"/>
                  <a:gd name="connsiteX21" fmla="*/ 153083 w 489046"/>
                  <a:gd name="connsiteY21" fmla="*/ 443103 h 569648"/>
                  <a:gd name="connsiteX22" fmla="*/ 160227 w 489046"/>
                  <a:gd name="connsiteY22" fmla="*/ 433578 h 569648"/>
                  <a:gd name="connsiteX23" fmla="*/ 169752 w 489046"/>
                  <a:gd name="connsiteY23" fmla="*/ 437103 h 569648"/>
                  <a:gd name="connsiteX24" fmla="*/ 319485 w 489046"/>
                  <a:gd name="connsiteY24" fmla="*/ 468249 h 569648"/>
                  <a:gd name="connsiteX25" fmla="*/ 416449 w 489046"/>
                  <a:gd name="connsiteY25" fmla="*/ 559308 h 569648"/>
                  <a:gd name="connsiteX26" fmla="*/ 470313 w 489046"/>
                  <a:gd name="connsiteY26" fmla="*/ 557641 h 569648"/>
                  <a:gd name="connsiteX27" fmla="*/ 468646 w 489046"/>
                  <a:gd name="connsiteY27" fmla="*/ 503778 h 569648"/>
                  <a:gd name="connsiteX28" fmla="*/ 363871 w 489046"/>
                  <a:gd name="connsiteY28" fmla="*/ 405384 h 569648"/>
                  <a:gd name="connsiteX29" fmla="*/ 345583 w 489046"/>
                  <a:gd name="connsiteY29" fmla="*/ 395859 h 569648"/>
                  <a:gd name="connsiteX30" fmla="*/ 244999 w 489046"/>
                  <a:gd name="connsiteY30" fmla="*/ 374904 h 569648"/>
                  <a:gd name="connsiteX31" fmla="*/ 314913 w 489046"/>
                  <a:gd name="connsiteY31" fmla="*/ 284703 h 569648"/>
                  <a:gd name="connsiteX32" fmla="*/ 446167 w 489046"/>
                  <a:gd name="connsiteY32" fmla="*/ 301657 h 569648"/>
                  <a:gd name="connsiteX33" fmla="*/ 488744 w 489046"/>
                  <a:gd name="connsiteY33" fmla="*/ 268605 h 569648"/>
                  <a:gd name="connsiteX34" fmla="*/ 455692 w 489046"/>
                  <a:gd name="connsiteY34" fmla="*/ 226029 h 569648"/>
                  <a:gd name="connsiteX35" fmla="*/ 303292 w 489046"/>
                  <a:gd name="connsiteY35" fmla="*/ 206979 h 569648"/>
                  <a:gd name="connsiteX36" fmla="*/ 268431 w 489046"/>
                  <a:gd name="connsiteY36" fmla="*/ 221457 h 569648"/>
                  <a:gd name="connsiteX37" fmla="*/ 205661 w 489046"/>
                  <a:gd name="connsiteY37" fmla="*/ 301657 h 569648"/>
                  <a:gd name="connsiteX38" fmla="*/ 121841 w 489046"/>
                  <a:gd name="connsiteY38" fmla="*/ 226219 h 569648"/>
                  <a:gd name="connsiteX39" fmla="*/ 183277 w 489046"/>
                  <a:gd name="connsiteY39" fmla="*/ 175737 h 569648"/>
                  <a:gd name="connsiteX40" fmla="*/ 190516 w 489046"/>
                  <a:gd name="connsiteY40" fmla="*/ 168307 h 569648"/>
                  <a:gd name="connsiteX41" fmla="*/ 234998 w 489046"/>
                  <a:gd name="connsiteY41"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41558 w 489046"/>
                  <a:gd name="connsiteY19" fmla="*/ 532924 h 569648"/>
                  <a:gd name="connsiteX20" fmla="*/ 153083 w 489046"/>
                  <a:gd name="connsiteY20" fmla="*/ 443103 h 569648"/>
                  <a:gd name="connsiteX21" fmla="*/ 160227 w 489046"/>
                  <a:gd name="connsiteY21" fmla="*/ 433578 h 569648"/>
                  <a:gd name="connsiteX22" fmla="*/ 169752 w 489046"/>
                  <a:gd name="connsiteY22" fmla="*/ 437103 h 569648"/>
                  <a:gd name="connsiteX23" fmla="*/ 319485 w 489046"/>
                  <a:gd name="connsiteY23" fmla="*/ 468249 h 569648"/>
                  <a:gd name="connsiteX24" fmla="*/ 416449 w 489046"/>
                  <a:gd name="connsiteY24" fmla="*/ 559308 h 569648"/>
                  <a:gd name="connsiteX25" fmla="*/ 470313 w 489046"/>
                  <a:gd name="connsiteY25" fmla="*/ 557641 h 569648"/>
                  <a:gd name="connsiteX26" fmla="*/ 468646 w 489046"/>
                  <a:gd name="connsiteY26" fmla="*/ 503778 h 569648"/>
                  <a:gd name="connsiteX27" fmla="*/ 363871 w 489046"/>
                  <a:gd name="connsiteY27" fmla="*/ 405384 h 569648"/>
                  <a:gd name="connsiteX28" fmla="*/ 345583 w 489046"/>
                  <a:gd name="connsiteY28" fmla="*/ 395859 h 569648"/>
                  <a:gd name="connsiteX29" fmla="*/ 244999 w 489046"/>
                  <a:gd name="connsiteY29" fmla="*/ 374904 h 569648"/>
                  <a:gd name="connsiteX30" fmla="*/ 314913 w 489046"/>
                  <a:gd name="connsiteY30" fmla="*/ 284703 h 569648"/>
                  <a:gd name="connsiteX31" fmla="*/ 446167 w 489046"/>
                  <a:gd name="connsiteY31" fmla="*/ 301657 h 569648"/>
                  <a:gd name="connsiteX32" fmla="*/ 488744 w 489046"/>
                  <a:gd name="connsiteY32" fmla="*/ 268605 h 569648"/>
                  <a:gd name="connsiteX33" fmla="*/ 455692 w 489046"/>
                  <a:gd name="connsiteY33" fmla="*/ 226029 h 569648"/>
                  <a:gd name="connsiteX34" fmla="*/ 303292 w 489046"/>
                  <a:gd name="connsiteY34" fmla="*/ 206979 h 569648"/>
                  <a:gd name="connsiteX35" fmla="*/ 268431 w 489046"/>
                  <a:gd name="connsiteY35" fmla="*/ 221457 h 569648"/>
                  <a:gd name="connsiteX36" fmla="*/ 205661 w 489046"/>
                  <a:gd name="connsiteY36" fmla="*/ 301657 h 569648"/>
                  <a:gd name="connsiteX37" fmla="*/ 121841 w 489046"/>
                  <a:gd name="connsiteY37" fmla="*/ 226219 h 569648"/>
                  <a:gd name="connsiteX38" fmla="*/ 183277 w 489046"/>
                  <a:gd name="connsiteY38" fmla="*/ 175737 h 569648"/>
                  <a:gd name="connsiteX39" fmla="*/ 190516 w 489046"/>
                  <a:gd name="connsiteY39" fmla="*/ 168307 h 569648"/>
                  <a:gd name="connsiteX40" fmla="*/ 234998 w 489046"/>
                  <a:gd name="connsiteY40"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53083 w 489046"/>
                  <a:gd name="connsiteY19" fmla="*/ 443103 h 569648"/>
                  <a:gd name="connsiteX20" fmla="*/ 160227 w 489046"/>
                  <a:gd name="connsiteY20" fmla="*/ 433578 h 569648"/>
                  <a:gd name="connsiteX21" fmla="*/ 169752 w 489046"/>
                  <a:gd name="connsiteY21" fmla="*/ 437103 h 569648"/>
                  <a:gd name="connsiteX22" fmla="*/ 319485 w 489046"/>
                  <a:gd name="connsiteY22" fmla="*/ 468249 h 569648"/>
                  <a:gd name="connsiteX23" fmla="*/ 416449 w 489046"/>
                  <a:gd name="connsiteY23" fmla="*/ 559308 h 569648"/>
                  <a:gd name="connsiteX24" fmla="*/ 470313 w 489046"/>
                  <a:gd name="connsiteY24" fmla="*/ 557641 h 569648"/>
                  <a:gd name="connsiteX25" fmla="*/ 468646 w 489046"/>
                  <a:gd name="connsiteY25" fmla="*/ 503778 h 569648"/>
                  <a:gd name="connsiteX26" fmla="*/ 363871 w 489046"/>
                  <a:gd name="connsiteY26" fmla="*/ 405384 h 569648"/>
                  <a:gd name="connsiteX27" fmla="*/ 345583 w 489046"/>
                  <a:gd name="connsiteY27" fmla="*/ 395859 h 569648"/>
                  <a:gd name="connsiteX28" fmla="*/ 244999 w 489046"/>
                  <a:gd name="connsiteY28" fmla="*/ 374904 h 569648"/>
                  <a:gd name="connsiteX29" fmla="*/ 314913 w 489046"/>
                  <a:gd name="connsiteY29" fmla="*/ 284703 h 569648"/>
                  <a:gd name="connsiteX30" fmla="*/ 446167 w 489046"/>
                  <a:gd name="connsiteY30" fmla="*/ 301657 h 569648"/>
                  <a:gd name="connsiteX31" fmla="*/ 488744 w 489046"/>
                  <a:gd name="connsiteY31" fmla="*/ 268605 h 569648"/>
                  <a:gd name="connsiteX32" fmla="*/ 455692 w 489046"/>
                  <a:gd name="connsiteY32" fmla="*/ 226029 h 569648"/>
                  <a:gd name="connsiteX33" fmla="*/ 303292 w 489046"/>
                  <a:gd name="connsiteY33" fmla="*/ 206979 h 569648"/>
                  <a:gd name="connsiteX34" fmla="*/ 268431 w 489046"/>
                  <a:gd name="connsiteY34" fmla="*/ 221457 h 569648"/>
                  <a:gd name="connsiteX35" fmla="*/ 205661 w 489046"/>
                  <a:gd name="connsiteY35" fmla="*/ 301657 h 569648"/>
                  <a:gd name="connsiteX36" fmla="*/ 121841 w 489046"/>
                  <a:gd name="connsiteY36" fmla="*/ 226219 h 569648"/>
                  <a:gd name="connsiteX37" fmla="*/ 183277 w 489046"/>
                  <a:gd name="connsiteY37" fmla="*/ 175737 h 569648"/>
                  <a:gd name="connsiteX38" fmla="*/ 190516 w 489046"/>
                  <a:gd name="connsiteY38" fmla="*/ 168307 h 569648"/>
                  <a:gd name="connsiteX39" fmla="*/ 234998 w 489046"/>
                  <a:gd name="connsiteY39"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153083 w 489046"/>
                  <a:gd name="connsiteY18" fmla="*/ 443103 h 569648"/>
                  <a:gd name="connsiteX19" fmla="*/ 160227 w 489046"/>
                  <a:gd name="connsiteY19" fmla="*/ 433578 h 569648"/>
                  <a:gd name="connsiteX20" fmla="*/ 169752 w 489046"/>
                  <a:gd name="connsiteY20" fmla="*/ 437103 h 569648"/>
                  <a:gd name="connsiteX21" fmla="*/ 319485 w 489046"/>
                  <a:gd name="connsiteY21" fmla="*/ 468249 h 569648"/>
                  <a:gd name="connsiteX22" fmla="*/ 416449 w 489046"/>
                  <a:gd name="connsiteY22" fmla="*/ 559308 h 569648"/>
                  <a:gd name="connsiteX23" fmla="*/ 470313 w 489046"/>
                  <a:gd name="connsiteY23" fmla="*/ 557641 h 569648"/>
                  <a:gd name="connsiteX24" fmla="*/ 468646 w 489046"/>
                  <a:gd name="connsiteY24" fmla="*/ 503778 h 569648"/>
                  <a:gd name="connsiteX25" fmla="*/ 363871 w 489046"/>
                  <a:gd name="connsiteY25" fmla="*/ 405384 h 569648"/>
                  <a:gd name="connsiteX26" fmla="*/ 345583 w 489046"/>
                  <a:gd name="connsiteY26" fmla="*/ 395859 h 569648"/>
                  <a:gd name="connsiteX27" fmla="*/ 244999 w 489046"/>
                  <a:gd name="connsiteY27" fmla="*/ 374904 h 569648"/>
                  <a:gd name="connsiteX28" fmla="*/ 314913 w 489046"/>
                  <a:gd name="connsiteY28" fmla="*/ 284703 h 569648"/>
                  <a:gd name="connsiteX29" fmla="*/ 446167 w 489046"/>
                  <a:gd name="connsiteY29" fmla="*/ 301657 h 569648"/>
                  <a:gd name="connsiteX30" fmla="*/ 488744 w 489046"/>
                  <a:gd name="connsiteY30" fmla="*/ 268605 h 569648"/>
                  <a:gd name="connsiteX31" fmla="*/ 455692 w 489046"/>
                  <a:gd name="connsiteY31" fmla="*/ 226029 h 569648"/>
                  <a:gd name="connsiteX32" fmla="*/ 303292 w 489046"/>
                  <a:gd name="connsiteY32" fmla="*/ 206979 h 569648"/>
                  <a:gd name="connsiteX33" fmla="*/ 268431 w 489046"/>
                  <a:gd name="connsiteY33" fmla="*/ 221457 h 569648"/>
                  <a:gd name="connsiteX34" fmla="*/ 205661 w 489046"/>
                  <a:gd name="connsiteY34" fmla="*/ 301657 h 569648"/>
                  <a:gd name="connsiteX35" fmla="*/ 121841 w 489046"/>
                  <a:gd name="connsiteY35" fmla="*/ 226219 h 569648"/>
                  <a:gd name="connsiteX36" fmla="*/ 183277 w 489046"/>
                  <a:gd name="connsiteY36" fmla="*/ 175737 h 569648"/>
                  <a:gd name="connsiteX37" fmla="*/ 190516 w 489046"/>
                  <a:gd name="connsiteY37" fmla="*/ 168307 h 569648"/>
                  <a:gd name="connsiteX38" fmla="*/ 234998 w 489046"/>
                  <a:gd name="connsiteY38"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153083 w 489046"/>
                  <a:gd name="connsiteY17" fmla="*/ 443103 h 569648"/>
                  <a:gd name="connsiteX18" fmla="*/ 160227 w 489046"/>
                  <a:gd name="connsiteY18" fmla="*/ 433578 h 569648"/>
                  <a:gd name="connsiteX19" fmla="*/ 169752 w 489046"/>
                  <a:gd name="connsiteY19" fmla="*/ 437103 h 569648"/>
                  <a:gd name="connsiteX20" fmla="*/ 319485 w 489046"/>
                  <a:gd name="connsiteY20" fmla="*/ 468249 h 569648"/>
                  <a:gd name="connsiteX21" fmla="*/ 416449 w 489046"/>
                  <a:gd name="connsiteY21" fmla="*/ 559308 h 569648"/>
                  <a:gd name="connsiteX22" fmla="*/ 470313 w 489046"/>
                  <a:gd name="connsiteY22" fmla="*/ 557641 h 569648"/>
                  <a:gd name="connsiteX23" fmla="*/ 468646 w 489046"/>
                  <a:gd name="connsiteY23" fmla="*/ 503778 h 569648"/>
                  <a:gd name="connsiteX24" fmla="*/ 363871 w 489046"/>
                  <a:gd name="connsiteY24" fmla="*/ 405384 h 569648"/>
                  <a:gd name="connsiteX25" fmla="*/ 345583 w 489046"/>
                  <a:gd name="connsiteY25" fmla="*/ 395859 h 569648"/>
                  <a:gd name="connsiteX26" fmla="*/ 244999 w 489046"/>
                  <a:gd name="connsiteY26" fmla="*/ 374904 h 569648"/>
                  <a:gd name="connsiteX27" fmla="*/ 314913 w 489046"/>
                  <a:gd name="connsiteY27" fmla="*/ 284703 h 569648"/>
                  <a:gd name="connsiteX28" fmla="*/ 446167 w 489046"/>
                  <a:gd name="connsiteY28" fmla="*/ 301657 h 569648"/>
                  <a:gd name="connsiteX29" fmla="*/ 488744 w 489046"/>
                  <a:gd name="connsiteY29" fmla="*/ 268605 h 569648"/>
                  <a:gd name="connsiteX30" fmla="*/ 455692 w 489046"/>
                  <a:gd name="connsiteY30" fmla="*/ 226029 h 569648"/>
                  <a:gd name="connsiteX31" fmla="*/ 303292 w 489046"/>
                  <a:gd name="connsiteY31" fmla="*/ 206979 h 569648"/>
                  <a:gd name="connsiteX32" fmla="*/ 268431 w 489046"/>
                  <a:gd name="connsiteY32" fmla="*/ 221457 h 569648"/>
                  <a:gd name="connsiteX33" fmla="*/ 205661 w 489046"/>
                  <a:gd name="connsiteY33" fmla="*/ 301657 h 569648"/>
                  <a:gd name="connsiteX34" fmla="*/ 121841 w 489046"/>
                  <a:gd name="connsiteY34" fmla="*/ 226219 h 569648"/>
                  <a:gd name="connsiteX35" fmla="*/ 183277 w 489046"/>
                  <a:gd name="connsiteY35" fmla="*/ 175737 h 569648"/>
                  <a:gd name="connsiteX36" fmla="*/ 190516 w 489046"/>
                  <a:gd name="connsiteY36" fmla="*/ 168307 h 569648"/>
                  <a:gd name="connsiteX37" fmla="*/ 234998 w 489046"/>
                  <a:gd name="connsiteY37"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60227 w 489046"/>
                  <a:gd name="connsiteY16" fmla="*/ 433578 h 569648"/>
                  <a:gd name="connsiteX17" fmla="*/ 169752 w 489046"/>
                  <a:gd name="connsiteY17" fmla="*/ 437103 h 569648"/>
                  <a:gd name="connsiteX18" fmla="*/ 319485 w 489046"/>
                  <a:gd name="connsiteY18" fmla="*/ 468249 h 569648"/>
                  <a:gd name="connsiteX19" fmla="*/ 416449 w 489046"/>
                  <a:gd name="connsiteY19" fmla="*/ 559308 h 569648"/>
                  <a:gd name="connsiteX20" fmla="*/ 470313 w 489046"/>
                  <a:gd name="connsiteY20" fmla="*/ 557641 h 569648"/>
                  <a:gd name="connsiteX21" fmla="*/ 468646 w 489046"/>
                  <a:gd name="connsiteY21" fmla="*/ 503778 h 569648"/>
                  <a:gd name="connsiteX22" fmla="*/ 363871 w 489046"/>
                  <a:gd name="connsiteY22" fmla="*/ 405384 h 569648"/>
                  <a:gd name="connsiteX23" fmla="*/ 345583 w 489046"/>
                  <a:gd name="connsiteY23" fmla="*/ 395859 h 569648"/>
                  <a:gd name="connsiteX24" fmla="*/ 244999 w 489046"/>
                  <a:gd name="connsiteY24" fmla="*/ 374904 h 569648"/>
                  <a:gd name="connsiteX25" fmla="*/ 314913 w 489046"/>
                  <a:gd name="connsiteY25" fmla="*/ 284703 h 569648"/>
                  <a:gd name="connsiteX26" fmla="*/ 446167 w 489046"/>
                  <a:gd name="connsiteY26" fmla="*/ 301657 h 569648"/>
                  <a:gd name="connsiteX27" fmla="*/ 488744 w 489046"/>
                  <a:gd name="connsiteY27" fmla="*/ 268605 h 569648"/>
                  <a:gd name="connsiteX28" fmla="*/ 455692 w 489046"/>
                  <a:gd name="connsiteY28" fmla="*/ 226029 h 569648"/>
                  <a:gd name="connsiteX29" fmla="*/ 303292 w 489046"/>
                  <a:gd name="connsiteY29" fmla="*/ 206979 h 569648"/>
                  <a:gd name="connsiteX30" fmla="*/ 268431 w 489046"/>
                  <a:gd name="connsiteY30" fmla="*/ 221457 h 569648"/>
                  <a:gd name="connsiteX31" fmla="*/ 205661 w 489046"/>
                  <a:gd name="connsiteY31" fmla="*/ 301657 h 569648"/>
                  <a:gd name="connsiteX32" fmla="*/ 121841 w 489046"/>
                  <a:gd name="connsiteY32" fmla="*/ 226219 h 569648"/>
                  <a:gd name="connsiteX33" fmla="*/ 183277 w 489046"/>
                  <a:gd name="connsiteY33" fmla="*/ 175737 h 569648"/>
                  <a:gd name="connsiteX34" fmla="*/ 190516 w 489046"/>
                  <a:gd name="connsiteY34" fmla="*/ 168307 h 569648"/>
                  <a:gd name="connsiteX35" fmla="*/ 234998 w 489046"/>
                  <a:gd name="connsiteY35" fmla="*/ 88869 h 569648"/>
                  <a:gd name="connsiteX0" fmla="*/ 234998 w 489046"/>
                  <a:gd name="connsiteY0" fmla="*/ 88869 h 569648"/>
                  <a:gd name="connsiteX1" fmla="*/ 215471 w 489046"/>
                  <a:gd name="connsiteY1" fmla="*/ 66080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220532 w 489046"/>
                  <a:gd name="connsiteY1" fmla="*/ 54232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222644 w 489046"/>
                  <a:gd name="connsiteY1" fmla="*/ 54798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9046" h="569648">
                    <a:moveTo>
                      <a:pt x="234998" y="88869"/>
                    </a:moveTo>
                    <a:cubicBezTo>
                      <a:pt x="239157" y="71831"/>
                      <a:pt x="231026" y="59497"/>
                      <a:pt x="222644" y="54798"/>
                    </a:cubicBezTo>
                    <a:cubicBezTo>
                      <a:pt x="214262" y="50099"/>
                      <a:pt x="196803" y="49130"/>
                      <a:pt x="184706" y="60675"/>
                    </a:cubicBezTo>
                    <a:lnTo>
                      <a:pt x="142891" y="135351"/>
                    </a:lnTo>
                    <a:lnTo>
                      <a:pt x="95266" y="174498"/>
                    </a:lnTo>
                    <a:lnTo>
                      <a:pt x="95266" y="28575"/>
                    </a:lnTo>
                    <a:cubicBezTo>
                      <a:pt x="95266" y="12793"/>
                      <a:pt x="82473" y="0"/>
                      <a:pt x="66691" y="0"/>
                    </a:cubicBezTo>
                    <a:cubicBezTo>
                      <a:pt x="50909" y="0"/>
                      <a:pt x="38116" y="12793"/>
                      <a:pt x="38116" y="28575"/>
                    </a:cubicBezTo>
                    <a:lnTo>
                      <a:pt x="38116" y="199358"/>
                    </a:lnTo>
                    <a:lnTo>
                      <a:pt x="19066" y="219837"/>
                    </a:lnTo>
                    <a:lnTo>
                      <a:pt x="16780" y="222123"/>
                    </a:lnTo>
                    <a:cubicBezTo>
                      <a:pt x="16209" y="222695"/>
                      <a:pt x="15828" y="223362"/>
                      <a:pt x="15256" y="223933"/>
                    </a:cubicBezTo>
                    <a:lnTo>
                      <a:pt x="14304" y="225457"/>
                    </a:lnTo>
                    <a:lnTo>
                      <a:pt x="14304" y="225457"/>
                    </a:lnTo>
                    <a:cubicBezTo>
                      <a:pt x="-7419" y="253028"/>
                      <a:pt x="-4045" y="292721"/>
                      <a:pt x="22019" y="316230"/>
                    </a:cubicBezTo>
                    <a:lnTo>
                      <a:pt x="133366" y="415957"/>
                    </a:lnTo>
                    <a:cubicBezTo>
                      <a:pt x="136690" y="418865"/>
                      <a:pt x="140259" y="421478"/>
                      <a:pt x="144034" y="423768"/>
                    </a:cubicBezTo>
                    <a:lnTo>
                      <a:pt x="160227" y="433578"/>
                    </a:lnTo>
                    <a:cubicBezTo>
                      <a:pt x="163224" y="435186"/>
                      <a:pt x="166430" y="436372"/>
                      <a:pt x="169752" y="437103"/>
                    </a:cubicBezTo>
                    <a:lnTo>
                      <a:pt x="319485" y="468249"/>
                    </a:lnTo>
                    <a:lnTo>
                      <a:pt x="416449" y="559308"/>
                    </a:lnTo>
                    <a:cubicBezTo>
                      <a:pt x="431784" y="573722"/>
                      <a:pt x="455899" y="572976"/>
                      <a:pt x="470313" y="557641"/>
                    </a:cubicBezTo>
                    <a:cubicBezTo>
                      <a:pt x="484728" y="542307"/>
                      <a:pt x="483981" y="518192"/>
                      <a:pt x="468646" y="503778"/>
                    </a:cubicBezTo>
                    <a:lnTo>
                      <a:pt x="363871" y="405384"/>
                    </a:lnTo>
                    <a:cubicBezTo>
                      <a:pt x="358794" y="400551"/>
                      <a:pt x="352455" y="397250"/>
                      <a:pt x="345583" y="395859"/>
                    </a:cubicBezTo>
                    <a:lnTo>
                      <a:pt x="244999" y="374904"/>
                    </a:lnTo>
                    <a:lnTo>
                      <a:pt x="314913" y="284703"/>
                    </a:lnTo>
                    <a:lnTo>
                      <a:pt x="446167" y="301657"/>
                    </a:lnTo>
                    <a:cubicBezTo>
                      <a:pt x="467052" y="304287"/>
                      <a:pt x="486114" y="289490"/>
                      <a:pt x="488744" y="268605"/>
                    </a:cubicBezTo>
                    <a:cubicBezTo>
                      <a:pt x="491374" y="247721"/>
                      <a:pt x="476577" y="228658"/>
                      <a:pt x="455692" y="226029"/>
                    </a:cubicBezTo>
                    <a:lnTo>
                      <a:pt x="303292" y="206979"/>
                    </a:lnTo>
                    <a:cubicBezTo>
                      <a:pt x="289930" y="205304"/>
                      <a:pt x="276676" y="210809"/>
                      <a:pt x="268431" y="221457"/>
                    </a:cubicBezTo>
                    <a:lnTo>
                      <a:pt x="205661" y="301657"/>
                    </a:lnTo>
                    <a:lnTo>
                      <a:pt x="121841" y="226219"/>
                    </a:lnTo>
                    <a:lnTo>
                      <a:pt x="183277" y="175737"/>
                    </a:lnTo>
                    <a:cubicBezTo>
                      <a:pt x="186124" y="173722"/>
                      <a:pt x="188577" y="171205"/>
                      <a:pt x="190516" y="168307"/>
                    </a:cubicBezTo>
                    <a:lnTo>
                      <a:pt x="234998" y="88869"/>
                    </a:ln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57" name="Group 56">
              <a:extLst>
                <a:ext uri="{FF2B5EF4-FFF2-40B4-BE49-F238E27FC236}">
                  <a16:creationId xmlns:a16="http://schemas.microsoft.com/office/drawing/2014/main" id="{0CC59A4B-BA31-C7BD-B32B-EC37F14FE1CF}"/>
                </a:ext>
              </a:extLst>
            </p:cNvPr>
            <p:cNvGrpSpPr/>
            <p:nvPr/>
          </p:nvGrpSpPr>
          <p:grpSpPr>
            <a:xfrm>
              <a:off x="7003309" y="3199995"/>
              <a:ext cx="966632" cy="1062125"/>
              <a:chOff x="7003309" y="3199995"/>
              <a:chExt cx="966632" cy="1062125"/>
            </a:xfrm>
            <a:solidFill>
              <a:schemeClr val="accent1"/>
            </a:solidFill>
            <a:effectLst>
              <a:glow rad="139700">
                <a:schemeClr val="bg1">
                  <a:alpha val="90000"/>
                </a:schemeClr>
              </a:glow>
            </a:effectLst>
          </p:grpSpPr>
          <p:sp>
            <p:nvSpPr>
              <p:cNvPr id="58" name="Freeform: Shape 57">
                <a:extLst>
                  <a:ext uri="{FF2B5EF4-FFF2-40B4-BE49-F238E27FC236}">
                    <a16:creationId xmlns:a16="http://schemas.microsoft.com/office/drawing/2014/main" id="{6FCC6989-598F-CB8D-9AF6-A344E73DA4C9}"/>
                  </a:ext>
                </a:extLst>
              </p:cNvPr>
              <p:cNvSpPr/>
              <p:nvPr/>
            </p:nvSpPr>
            <p:spPr>
              <a:xfrm>
                <a:off x="7505535" y="3481628"/>
                <a:ext cx="196113" cy="780492"/>
              </a:xfrm>
              <a:custGeom>
                <a:avLst/>
                <a:gdLst>
                  <a:gd name="connsiteX0" fmla="*/ 0 w 133350"/>
                  <a:gd name="connsiteY0" fmla="*/ 0 h 476250"/>
                  <a:gd name="connsiteX1" fmla="*/ 133350 w 133350"/>
                  <a:gd name="connsiteY1" fmla="*/ 0 h 476250"/>
                  <a:gd name="connsiteX2" fmla="*/ 133350 w 133350"/>
                  <a:gd name="connsiteY2" fmla="*/ 476250 h 476250"/>
                  <a:gd name="connsiteX3" fmla="*/ 0 w 133350"/>
                  <a:gd name="connsiteY3" fmla="*/ 476250 h 476250"/>
                </a:gdLst>
                <a:ahLst/>
                <a:cxnLst>
                  <a:cxn ang="0">
                    <a:pos x="connsiteX0" y="connsiteY0"/>
                  </a:cxn>
                  <a:cxn ang="0">
                    <a:pos x="connsiteX1" y="connsiteY1"/>
                  </a:cxn>
                  <a:cxn ang="0">
                    <a:pos x="connsiteX2" y="connsiteY2"/>
                  </a:cxn>
                  <a:cxn ang="0">
                    <a:pos x="connsiteX3" y="connsiteY3"/>
                  </a:cxn>
                </a:cxnLst>
                <a:rect l="l" t="t" r="r" b="b"/>
                <a:pathLst>
                  <a:path w="133350" h="476250">
                    <a:moveTo>
                      <a:pt x="0" y="0"/>
                    </a:moveTo>
                    <a:lnTo>
                      <a:pt x="133350" y="0"/>
                    </a:lnTo>
                    <a:lnTo>
                      <a:pt x="133350" y="476250"/>
                    </a:lnTo>
                    <a:lnTo>
                      <a:pt x="0" y="4762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 name="Freeform: Shape 58">
                <a:extLst>
                  <a:ext uri="{FF2B5EF4-FFF2-40B4-BE49-F238E27FC236}">
                    <a16:creationId xmlns:a16="http://schemas.microsoft.com/office/drawing/2014/main" id="{93B518B4-8D43-EA7A-AB5E-B0F7EAE5B433}"/>
                  </a:ext>
                </a:extLst>
              </p:cNvPr>
              <p:cNvSpPr/>
              <p:nvPr/>
            </p:nvSpPr>
            <p:spPr>
              <a:xfrm>
                <a:off x="7255454" y="3762605"/>
                <a:ext cx="196113" cy="499515"/>
              </a:xfrm>
              <a:custGeom>
                <a:avLst/>
                <a:gdLst>
                  <a:gd name="connsiteX0" fmla="*/ 0 w 133350"/>
                  <a:gd name="connsiteY0" fmla="*/ 0 h 304800"/>
                  <a:gd name="connsiteX1" fmla="*/ 133350 w 133350"/>
                  <a:gd name="connsiteY1" fmla="*/ 0 h 304800"/>
                  <a:gd name="connsiteX2" fmla="*/ 133350 w 133350"/>
                  <a:gd name="connsiteY2" fmla="*/ 304800 h 304800"/>
                  <a:gd name="connsiteX3" fmla="*/ 0 w 133350"/>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133350" h="304800">
                    <a:moveTo>
                      <a:pt x="0" y="0"/>
                    </a:moveTo>
                    <a:lnTo>
                      <a:pt x="133350" y="0"/>
                    </a:lnTo>
                    <a:lnTo>
                      <a:pt x="133350" y="304800"/>
                    </a:lnTo>
                    <a:lnTo>
                      <a:pt x="0" y="3048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1" name="Freeform: Shape 70">
                <a:extLst>
                  <a:ext uri="{FF2B5EF4-FFF2-40B4-BE49-F238E27FC236}">
                    <a16:creationId xmlns:a16="http://schemas.microsoft.com/office/drawing/2014/main" id="{39C4B73E-DAEB-2810-B175-8D870C4A2CD9}"/>
                  </a:ext>
                </a:extLst>
              </p:cNvPr>
              <p:cNvSpPr/>
              <p:nvPr/>
            </p:nvSpPr>
            <p:spPr>
              <a:xfrm>
                <a:off x="7003309" y="4043582"/>
                <a:ext cx="196113" cy="218538"/>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80" name="Freeform: Shape 79">
                <a:extLst>
                  <a:ext uri="{FF2B5EF4-FFF2-40B4-BE49-F238E27FC236}">
                    <a16:creationId xmlns:a16="http://schemas.microsoft.com/office/drawing/2014/main" id="{5741A37F-71EC-69A5-D985-656E5D3EB63E}"/>
                  </a:ext>
                </a:extLst>
              </p:cNvPr>
              <p:cNvSpPr/>
              <p:nvPr/>
            </p:nvSpPr>
            <p:spPr>
              <a:xfrm>
                <a:off x="7773828" y="3199995"/>
                <a:ext cx="196113" cy="1062125"/>
              </a:xfrm>
              <a:custGeom>
                <a:avLst/>
                <a:gdLst>
                  <a:gd name="connsiteX0" fmla="*/ 133350 w 133350"/>
                  <a:gd name="connsiteY0" fmla="*/ 0 h 648100"/>
                  <a:gd name="connsiteX1" fmla="*/ 0 w 133350"/>
                  <a:gd name="connsiteY1" fmla="*/ 0 h 648100"/>
                  <a:gd name="connsiteX2" fmla="*/ 0 w 133350"/>
                  <a:gd name="connsiteY2" fmla="*/ 647881 h 648100"/>
                  <a:gd name="connsiteX3" fmla="*/ 0 w 133350"/>
                  <a:gd name="connsiteY3" fmla="*/ 647881 h 648100"/>
                  <a:gd name="connsiteX4" fmla="*/ 0 w 133350"/>
                  <a:gd name="connsiteY4" fmla="*/ 648100 h 648100"/>
                  <a:gd name="connsiteX5" fmla="*/ 133350 w 133350"/>
                  <a:gd name="connsiteY5" fmla="*/ 648100 h 648100"/>
                  <a:gd name="connsiteX6" fmla="*/ 133350 w 133350"/>
                  <a:gd name="connsiteY6" fmla="*/ 181 h 648100"/>
                  <a:gd name="connsiteX7" fmla="*/ 133350 w 133350"/>
                  <a:gd name="connsiteY7" fmla="*/ 181 h 648100"/>
                  <a:gd name="connsiteX8" fmla="*/ 19050 w 133350"/>
                  <a:gd name="connsiteY8" fmla="*/ 19231 h 648100"/>
                  <a:gd name="connsiteX9" fmla="*/ 114300 w 133350"/>
                  <a:gd name="connsiteY9" fmla="*/ 19231 h 648100"/>
                  <a:gd name="connsiteX10" fmla="*/ 114300 w 133350"/>
                  <a:gd name="connsiteY10" fmla="*/ 628831 h 648100"/>
                  <a:gd name="connsiteX11" fmla="*/ 19050 w 133350"/>
                  <a:gd name="connsiteY11" fmla="*/ 628831 h 6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350" h="648100">
                    <a:moveTo>
                      <a:pt x="133350" y="0"/>
                    </a:moveTo>
                    <a:lnTo>
                      <a:pt x="0" y="0"/>
                    </a:lnTo>
                    <a:lnTo>
                      <a:pt x="0" y="647881"/>
                    </a:lnTo>
                    <a:lnTo>
                      <a:pt x="0" y="647881"/>
                    </a:lnTo>
                    <a:lnTo>
                      <a:pt x="0" y="648100"/>
                    </a:lnTo>
                    <a:lnTo>
                      <a:pt x="133350" y="648100"/>
                    </a:lnTo>
                    <a:lnTo>
                      <a:pt x="133350" y="181"/>
                    </a:lnTo>
                    <a:lnTo>
                      <a:pt x="133350" y="181"/>
                    </a:lnTo>
                    <a:close/>
                    <a:moveTo>
                      <a:pt x="19050" y="19231"/>
                    </a:moveTo>
                    <a:lnTo>
                      <a:pt x="114300" y="19231"/>
                    </a:lnTo>
                    <a:lnTo>
                      <a:pt x="114300" y="628831"/>
                    </a:lnTo>
                    <a:lnTo>
                      <a:pt x="19050" y="6288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sp>
        <p:nvSpPr>
          <p:cNvPr id="84" name="Speech Bubble: Rectangle 83">
            <a:extLst>
              <a:ext uri="{FF2B5EF4-FFF2-40B4-BE49-F238E27FC236}">
                <a16:creationId xmlns:a16="http://schemas.microsoft.com/office/drawing/2014/main" id="{913862FE-F244-A0C1-A345-732A34BFA94F}"/>
              </a:ext>
            </a:extLst>
          </p:cNvPr>
          <p:cNvSpPr/>
          <p:nvPr/>
        </p:nvSpPr>
        <p:spPr bwMode="auto">
          <a:xfrm>
            <a:off x="4069408" y="1888575"/>
            <a:ext cx="774569" cy="378906"/>
          </a:xfrm>
          <a:prstGeom prst="wedgeRectCallout">
            <a:avLst>
              <a:gd name="adj1" fmla="val -6731"/>
              <a:gd name="adj2" fmla="val 89199"/>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5" name="TextBox 84">
            <a:extLst>
              <a:ext uri="{FF2B5EF4-FFF2-40B4-BE49-F238E27FC236}">
                <a16:creationId xmlns:a16="http://schemas.microsoft.com/office/drawing/2014/main" id="{51E06220-BFFC-E9F0-AA41-9A169D176200}"/>
              </a:ext>
            </a:extLst>
          </p:cNvPr>
          <p:cNvSpPr txBox="1"/>
          <p:nvPr/>
        </p:nvSpPr>
        <p:spPr>
          <a:xfrm>
            <a:off x="4143884" y="1914838"/>
            <a:ext cx="594956" cy="326376"/>
          </a:xfrm>
          <a:prstGeom prst="rect">
            <a:avLst/>
          </a:prstGeom>
          <a:noFill/>
        </p:spPr>
        <p:txBody>
          <a:bodyPr wrap="non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b="0" i="0" u="none" strike="noStrike" cap="none" spc="0" normalizeH="0" baseline="0">
                <a:ln>
                  <a:noFill/>
                </a:ln>
                <a:solidFill>
                  <a:schemeClr val="accent1"/>
                </a:solidFill>
                <a:effectLst/>
                <a:uLnTx/>
                <a:uFillTx/>
                <a:latin typeface="Segoe UI Semi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78D4"/>
                </a:solidFill>
                <a:effectLst/>
                <a:uLnTx/>
                <a:uFillTx/>
                <a:latin typeface="Segoe UI Semibold"/>
                <a:ea typeface="+mn-ea"/>
                <a:cs typeface="+mn-cs"/>
              </a:rPr>
              <a:t>High</a:t>
            </a:r>
          </a:p>
        </p:txBody>
      </p:sp>
    </p:spTree>
    <p:extLst>
      <p:ext uri="{BB962C8B-B14F-4D97-AF65-F5344CB8AC3E}">
        <p14:creationId xmlns:p14="http://schemas.microsoft.com/office/powerpoint/2010/main" val="26511043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1"/>
                                        </p:tgtEl>
                                        <p:attrNameLst>
                                          <p:attrName>style.visibility</p:attrName>
                                        </p:attrNameLst>
                                      </p:cBhvr>
                                      <p:to>
                                        <p:strVal val="visible"/>
                                      </p:to>
                                    </p:set>
                                    <p:animEffect transition="in" filter="fade">
                                      <p:cBhvr>
                                        <p:cTn id="10" dur="500"/>
                                        <p:tgtEl>
                                          <p:spTgt spid="9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500"/>
                                        <p:tgtEl>
                                          <p:spTgt spid="5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fade">
                                      <p:cBhvr>
                                        <p:cTn id="17" dur="500"/>
                                        <p:tgtEl>
                                          <p:spTgt spid="8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85"/>
                                        </p:tgtEl>
                                        <p:attrNameLst>
                                          <p:attrName>style.visibility</p:attrName>
                                        </p:attrNameLst>
                                      </p:cBhvr>
                                      <p:to>
                                        <p:strVal val="visible"/>
                                      </p:to>
                                    </p:set>
                                    <p:animEffect transition="in" filter="fade">
                                      <p:cBhvr>
                                        <p:cTn id="20" dur="500"/>
                                        <p:tgtEl>
                                          <p:spTgt spid="85"/>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500"/>
                                        <p:tgtEl>
                                          <p:spTgt spid="3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par>
                                <p:cTn id="30" presetID="10" presetClass="entr" presetSubtype="0" fill="hold" grpId="0" nodeType="withEffect">
                                  <p:stCondLst>
                                    <p:cond delay="25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500"/>
                                        <p:tgtEl>
                                          <p:spTgt spid="30"/>
                                        </p:tgtEl>
                                      </p:cBhvr>
                                    </p:animEffect>
                                  </p:childTnLst>
                                </p:cTn>
                              </p:par>
                            </p:childTnLst>
                          </p:cTn>
                        </p:par>
                        <p:par>
                          <p:cTn id="33" fill="hold">
                            <p:stCondLst>
                              <p:cond delay="750"/>
                            </p:stCondLst>
                            <p:childTnLst>
                              <p:par>
                                <p:cTn id="34" presetID="10" presetClass="entr" presetSubtype="0" fill="hold" nodeType="afterEffect">
                                  <p:stCondLst>
                                    <p:cond delay="0"/>
                                  </p:stCondLst>
                                  <p:childTnLst>
                                    <p:set>
                                      <p:cBhvr>
                                        <p:cTn id="35" dur="1" fill="hold">
                                          <p:stCondLst>
                                            <p:cond delay="0"/>
                                          </p:stCondLst>
                                        </p:cTn>
                                        <p:tgtEl>
                                          <p:spTgt spid="30">
                                            <p:txEl>
                                              <p:pRg st="0" end="0"/>
                                            </p:txEl>
                                          </p:spTgt>
                                        </p:tgtEl>
                                        <p:attrNameLst>
                                          <p:attrName>style.visibility</p:attrName>
                                        </p:attrNameLst>
                                      </p:cBhvr>
                                      <p:to>
                                        <p:strVal val="visible"/>
                                      </p:to>
                                    </p:set>
                                    <p:animEffect transition="in" filter="fade">
                                      <p:cBhvr>
                                        <p:cTn id="36" dur="500"/>
                                        <p:tgtEl>
                                          <p:spTgt spid="30">
                                            <p:txEl>
                                              <p:pRg st="0" end="0"/>
                                            </p:txEl>
                                          </p:spTgt>
                                        </p:tgtEl>
                                      </p:cBhvr>
                                    </p:animEffect>
                                  </p:childTnLst>
                                </p:cTn>
                              </p:par>
                            </p:childTnLst>
                          </p:cTn>
                        </p:par>
                        <p:par>
                          <p:cTn id="37" fill="hold">
                            <p:stCondLst>
                              <p:cond delay="1250"/>
                            </p:stCondLst>
                            <p:childTnLst>
                              <p:par>
                                <p:cTn id="38" presetID="10" presetClass="entr" presetSubtype="0" fill="hold" nodeType="afterEffect">
                                  <p:stCondLst>
                                    <p:cond delay="0"/>
                                  </p:stCondLst>
                                  <p:childTnLst>
                                    <p:set>
                                      <p:cBhvr>
                                        <p:cTn id="39" dur="1" fill="hold">
                                          <p:stCondLst>
                                            <p:cond delay="0"/>
                                          </p:stCondLst>
                                        </p:cTn>
                                        <p:tgtEl>
                                          <p:spTgt spid="30">
                                            <p:txEl>
                                              <p:pRg st="1" end="1"/>
                                            </p:txEl>
                                          </p:spTgt>
                                        </p:tgtEl>
                                        <p:attrNameLst>
                                          <p:attrName>style.visibility</p:attrName>
                                        </p:attrNameLst>
                                      </p:cBhvr>
                                      <p:to>
                                        <p:strVal val="visible"/>
                                      </p:to>
                                    </p:set>
                                    <p:animEffect transition="in" filter="fade">
                                      <p:cBhvr>
                                        <p:cTn id="40" dur="500"/>
                                        <p:tgtEl>
                                          <p:spTgt spid="30">
                                            <p:txEl>
                                              <p:pRg st="1" end="1"/>
                                            </p:txEl>
                                          </p:spTgt>
                                        </p:tgtEl>
                                      </p:cBhvr>
                                    </p:animEffect>
                                  </p:childTnLst>
                                </p:cTn>
                              </p:par>
                            </p:childTnLst>
                          </p:cTn>
                        </p:par>
                        <p:par>
                          <p:cTn id="41" fill="hold">
                            <p:stCondLst>
                              <p:cond delay="1750"/>
                            </p:stCondLst>
                            <p:childTnLst>
                              <p:par>
                                <p:cTn id="42" presetID="10" presetClass="entr" presetSubtype="0" fill="hold" nodeType="afterEffect">
                                  <p:stCondLst>
                                    <p:cond delay="0"/>
                                  </p:stCondLst>
                                  <p:childTnLst>
                                    <p:set>
                                      <p:cBhvr>
                                        <p:cTn id="43" dur="1" fill="hold">
                                          <p:stCondLst>
                                            <p:cond delay="0"/>
                                          </p:stCondLst>
                                        </p:cTn>
                                        <p:tgtEl>
                                          <p:spTgt spid="30">
                                            <p:txEl>
                                              <p:pRg st="2" end="2"/>
                                            </p:txEl>
                                          </p:spTgt>
                                        </p:tgtEl>
                                        <p:attrNameLst>
                                          <p:attrName>style.visibility</p:attrName>
                                        </p:attrNameLst>
                                      </p:cBhvr>
                                      <p:to>
                                        <p:strVal val="visible"/>
                                      </p:to>
                                    </p:set>
                                    <p:animEffect transition="in" filter="fade">
                                      <p:cBhvr>
                                        <p:cTn id="44" dur="500"/>
                                        <p:tgtEl>
                                          <p:spTgt spid="30">
                                            <p:txEl>
                                              <p:pRg st="2" end="2"/>
                                            </p:txEl>
                                          </p:spTgt>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3"/>
                                        </p:tgtEl>
                                        <p:attrNameLst>
                                          <p:attrName>style.visibility</p:attrName>
                                        </p:attrNameLst>
                                      </p:cBhvr>
                                      <p:to>
                                        <p:strVal val="visible"/>
                                      </p:to>
                                    </p:set>
                                    <p:animEffect transition="in" filter="fade">
                                      <p:cBhvr>
                                        <p:cTn id="47" dur="500"/>
                                        <p:tgtEl>
                                          <p:spTgt spid="6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500"/>
                                        <p:tgtEl>
                                          <p:spTgt spid="35"/>
                                        </p:tgtEl>
                                      </p:cBhvr>
                                    </p:animEffect>
                                  </p:childTnLst>
                                </p:cTn>
                              </p:par>
                              <p:par>
                                <p:cTn id="51" presetID="10" presetClass="entr" presetSubtype="0" fill="hold" nodeType="withEffect">
                                  <p:stCondLst>
                                    <p:cond delay="0"/>
                                  </p:stCondLst>
                                  <p:childTnLst>
                                    <p:set>
                                      <p:cBhvr>
                                        <p:cTn id="52" dur="1" fill="hold">
                                          <p:stCondLst>
                                            <p:cond delay="0"/>
                                          </p:stCondLst>
                                        </p:cTn>
                                        <p:tgtEl>
                                          <p:spTgt spid="125"/>
                                        </p:tgtEl>
                                        <p:attrNameLst>
                                          <p:attrName>style.visibility</p:attrName>
                                        </p:attrNameLst>
                                      </p:cBhvr>
                                      <p:to>
                                        <p:strVal val="visible"/>
                                      </p:to>
                                    </p:set>
                                    <p:animEffect transition="in" filter="fade">
                                      <p:cBhvr>
                                        <p:cTn id="53" dur="500"/>
                                        <p:tgtEl>
                                          <p:spTgt spid="125"/>
                                        </p:tgtEl>
                                      </p:cBhvr>
                                    </p:animEffect>
                                  </p:childTnLst>
                                </p:cTn>
                              </p:par>
                            </p:childTnLst>
                          </p:cTn>
                        </p:par>
                        <p:par>
                          <p:cTn id="54" fill="hold">
                            <p:stCondLst>
                              <p:cond delay="2250"/>
                            </p:stCondLst>
                            <p:childTnLst>
                              <p:par>
                                <p:cTn id="55" presetID="10" presetClass="entr" presetSubtype="0" fill="hold" grpId="0" nodeType="afterEffect">
                                  <p:stCondLst>
                                    <p:cond delay="500"/>
                                  </p:stCondLst>
                                  <p:childTnLst>
                                    <p:set>
                                      <p:cBhvr>
                                        <p:cTn id="56" dur="1" fill="hold">
                                          <p:stCondLst>
                                            <p:cond delay="0"/>
                                          </p:stCondLst>
                                        </p:cTn>
                                        <p:tgtEl>
                                          <p:spTgt spid="150"/>
                                        </p:tgtEl>
                                        <p:attrNameLst>
                                          <p:attrName>style.visibility</p:attrName>
                                        </p:attrNameLst>
                                      </p:cBhvr>
                                      <p:to>
                                        <p:strVal val="visible"/>
                                      </p:to>
                                    </p:set>
                                    <p:animEffect transition="in" filter="fade">
                                      <p:cBhvr>
                                        <p:cTn id="57" dur="500"/>
                                        <p:tgtEl>
                                          <p:spTgt spid="150"/>
                                        </p:tgtEl>
                                      </p:cBhvr>
                                    </p:animEffect>
                                  </p:childTnLst>
                                </p:cTn>
                              </p:par>
                            </p:childTnLst>
                          </p:cTn>
                        </p:par>
                        <p:par>
                          <p:cTn id="58" fill="hold">
                            <p:stCondLst>
                              <p:cond delay="3250"/>
                            </p:stCondLst>
                            <p:childTnLst>
                              <p:par>
                                <p:cTn id="59" presetID="10" presetClass="entr" presetSubtype="0" fill="hold" nodeType="afterEffect">
                                  <p:stCondLst>
                                    <p:cond delay="0"/>
                                  </p:stCondLst>
                                  <p:childTnLst>
                                    <p:set>
                                      <p:cBhvr>
                                        <p:cTn id="60" dur="1" fill="hold">
                                          <p:stCondLst>
                                            <p:cond delay="0"/>
                                          </p:stCondLst>
                                        </p:cTn>
                                        <p:tgtEl>
                                          <p:spTgt spid="64"/>
                                        </p:tgtEl>
                                        <p:attrNameLst>
                                          <p:attrName>style.visibility</p:attrName>
                                        </p:attrNameLst>
                                      </p:cBhvr>
                                      <p:to>
                                        <p:strVal val="visible"/>
                                      </p:to>
                                    </p:set>
                                    <p:animEffect transition="in" filter="fade">
                                      <p:cBhvr>
                                        <p:cTn id="61" dur="500"/>
                                        <p:tgtEl>
                                          <p:spTgt spid="64"/>
                                        </p:tgtEl>
                                      </p:cBhvr>
                                    </p:animEffect>
                                  </p:childTnLst>
                                </p:cTn>
                              </p:par>
                              <p:par>
                                <p:cTn id="62" presetID="37" presetClass="path" presetSubtype="0" accel="50000" decel="50000" fill="hold" nodeType="withEffect">
                                  <p:stCondLst>
                                    <p:cond delay="0"/>
                                  </p:stCondLst>
                                  <p:childTnLst>
                                    <p:animMotion origin="layout" path="M -0.00977 0.0243 L -0.00521 0.11088 C -0.0043 0.12893 0.00078 0.1456 0.00859 0.15463 C 0.01771 0.16366 0.02786 0.16296 0.03737 0.15417 L 0.08216 0.11805 " pathEditMode="relative" rAng="1800000" ptsTypes="AAAAA">
                                      <p:cBhvr>
                                        <p:cTn id="63" dur="2000" fill="hold"/>
                                        <p:tgtEl>
                                          <p:spTgt spid="64"/>
                                        </p:tgtEl>
                                        <p:attrNameLst>
                                          <p:attrName>ppt_x</p:attrName>
                                          <p:attrName>ppt_y</p:attrName>
                                        </p:attrNameLst>
                                      </p:cBhvr>
                                      <p:rCtr x="3242" y="8866"/>
                                    </p:animMotion>
                                  </p:childTnLst>
                                </p:cTn>
                              </p:par>
                            </p:childTnLst>
                          </p:cTn>
                        </p:par>
                        <p:par>
                          <p:cTn id="64" fill="hold">
                            <p:stCondLst>
                              <p:cond delay="5250"/>
                            </p:stCondLst>
                            <p:childTnLst>
                              <p:par>
                                <p:cTn id="65" presetID="10" presetClass="entr" presetSubtype="0" fill="hold" nodeType="afterEffect">
                                  <p:stCondLst>
                                    <p:cond delay="0"/>
                                  </p:stCondLst>
                                  <p:childTnLst>
                                    <p:set>
                                      <p:cBhvr>
                                        <p:cTn id="66" dur="1" fill="hold">
                                          <p:stCondLst>
                                            <p:cond delay="0"/>
                                          </p:stCondLst>
                                        </p:cTn>
                                        <p:tgtEl>
                                          <p:spTgt spid="40"/>
                                        </p:tgtEl>
                                        <p:attrNameLst>
                                          <p:attrName>style.visibility</p:attrName>
                                        </p:attrNameLst>
                                      </p:cBhvr>
                                      <p:to>
                                        <p:strVal val="visible"/>
                                      </p:to>
                                    </p:set>
                                    <p:animEffect transition="in" filter="fade">
                                      <p:cBhvr>
                                        <p:cTn id="67" dur="500"/>
                                        <p:tgtEl>
                                          <p:spTgt spid="40"/>
                                        </p:tgtEl>
                                      </p:cBhvr>
                                    </p:animEffect>
                                  </p:childTnLst>
                                </p:cTn>
                              </p:par>
                            </p:childTnLst>
                          </p:cTn>
                        </p:par>
                        <p:par>
                          <p:cTn id="68" fill="hold">
                            <p:stCondLst>
                              <p:cond delay="5750"/>
                            </p:stCondLst>
                            <p:childTnLst>
                              <p:par>
                                <p:cTn id="69" presetID="63" presetClass="path" presetSubtype="0" accel="50000" decel="50000" fill="hold" grpId="0" nodeType="afterEffect">
                                  <p:stCondLst>
                                    <p:cond delay="0"/>
                                  </p:stCondLst>
                                  <p:childTnLst>
                                    <p:animMotion origin="layout" path="M 1.45833E-6 -4.81481E-6 L 0.22448 -4.81481E-6 " pathEditMode="relative" rAng="0" ptsTypes="AA">
                                      <p:cBhvr>
                                        <p:cTn id="70" dur="2000" fill="hold"/>
                                        <p:tgtEl>
                                          <p:spTgt spid="81"/>
                                        </p:tgtEl>
                                        <p:attrNameLst>
                                          <p:attrName>ppt_x</p:attrName>
                                          <p:attrName>ppt_y</p:attrName>
                                        </p:attrNameLst>
                                      </p:cBhvr>
                                      <p:rCtr x="11224" y="0"/>
                                    </p:animMotion>
                                  </p:childTnLst>
                                </p:cTn>
                              </p:par>
                            </p:childTnLst>
                          </p:cTn>
                        </p:par>
                        <p:par>
                          <p:cTn id="71" fill="hold">
                            <p:stCondLst>
                              <p:cond delay="7750"/>
                            </p:stCondLst>
                            <p:childTnLst>
                              <p:par>
                                <p:cTn id="72" presetID="10" presetClass="entr" presetSubtype="0" fill="hold" grpId="0" nodeType="afterEffect">
                                  <p:stCondLst>
                                    <p:cond delay="0"/>
                                  </p:stCondLst>
                                  <p:childTnLst>
                                    <p:set>
                                      <p:cBhvr>
                                        <p:cTn id="73" dur="1" fill="hold">
                                          <p:stCondLst>
                                            <p:cond delay="0"/>
                                          </p:stCondLst>
                                        </p:cTn>
                                        <p:tgtEl>
                                          <p:spTgt spid="9"/>
                                        </p:tgtEl>
                                        <p:attrNameLst>
                                          <p:attrName>style.visibility</p:attrName>
                                        </p:attrNameLst>
                                      </p:cBhvr>
                                      <p:to>
                                        <p:strVal val="visible"/>
                                      </p:to>
                                    </p:set>
                                    <p:animEffect transition="in" filter="fade">
                                      <p:cBhvr>
                                        <p:cTn id="74" dur="500"/>
                                        <p:tgtEl>
                                          <p:spTgt spid="9"/>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42" presetClass="path" presetSubtype="0" accel="50000" decel="50000" fill="hold" nodeType="withEffect">
                                  <p:stCondLst>
                                    <p:cond delay="0"/>
                                  </p:stCondLst>
                                  <p:childTnLst>
                                    <p:animMotion origin="layout" path="M 0.08217 0.11805 L 0.25964 0.08426 " pathEditMode="relative" rAng="0" ptsTypes="AA">
                                      <p:cBhvr>
                                        <p:cTn id="79" dur="2000" fill="hold"/>
                                        <p:tgtEl>
                                          <p:spTgt spid="64"/>
                                        </p:tgtEl>
                                        <p:attrNameLst>
                                          <p:attrName>ppt_x</p:attrName>
                                          <p:attrName>ppt_y</p:attrName>
                                        </p:attrNameLst>
                                      </p:cBhvr>
                                      <p:rCtr x="8867" y="-1690"/>
                                    </p:animMotion>
                                  </p:childTnLst>
                                </p:cTn>
                              </p:par>
                            </p:childTnLst>
                          </p:cTn>
                        </p:par>
                        <p:par>
                          <p:cTn id="80" fill="hold">
                            <p:stCondLst>
                              <p:cond delay="9750"/>
                            </p:stCondLst>
                            <p:childTnLst>
                              <p:par>
                                <p:cTn id="81" presetID="10" presetClass="entr" presetSubtype="0" fill="hold" grpId="0" nodeType="afterEffect">
                                  <p:stCondLst>
                                    <p:cond delay="0"/>
                                  </p:stCondLst>
                                  <p:childTnLst>
                                    <p:set>
                                      <p:cBhvr>
                                        <p:cTn id="82" dur="1" fill="hold">
                                          <p:stCondLst>
                                            <p:cond delay="0"/>
                                          </p:stCondLst>
                                        </p:cTn>
                                        <p:tgtEl>
                                          <p:spTgt spid="151"/>
                                        </p:tgtEl>
                                        <p:attrNameLst>
                                          <p:attrName>style.visibility</p:attrName>
                                        </p:attrNameLst>
                                      </p:cBhvr>
                                      <p:to>
                                        <p:strVal val="visible"/>
                                      </p:to>
                                    </p:set>
                                    <p:animEffect transition="in" filter="fade">
                                      <p:cBhvr>
                                        <p:cTn id="83" dur="500"/>
                                        <p:tgtEl>
                                          <p:spTgt spid="151"/>
                                        </p:tgtEl>
                                      </p:cBhvr>
                                    </p:animEffect>
                                  </p:childTnLst>
                                </p:cTn>
                              </p:par>
                            </p:childTnLst>
                          </p:cTn>
                        </p:par>
                        <p:par>
                          <p:cTn id="84" fill="hold">
                            <p:stCondLst>
                              <p:cond delay="10250"/>
                            </p:stCondLst>
                            <p:childTnLst>
                              <p:par>
                                <p:cTn id="85" presetID="10" presetClass="entr" presetSubtype="0" fill="hold" nodeType="afterEffect">
                                  <p:stCondLst>
                                    <p:cond delay="0"/>
                                  </p:stCondLst>
                                  <p:childTnLst>
                                    <p:set>
                                      <p:cBhvr>
                                        <p:cTn id="86" dur="1" fill="hold">
                                          <p:stCondLst>
                                            <p:cond delay="0"/>
                                          </p:stCondLst>
                                        </p:cTn>
                                        <p:tgtEl>
                                          <p:spTgt spid="62"/>
                                        </p:tgtEl>
                                        <p:attrNameLst>
                                          <p:attrName>style.visibility</p:attrName>
                                        </p:attrNameLst>
                                      </p:cBhvr>
                                      <p:to>
                                        <p:strVal val="visible"/>
                                      </p:to>
                                    </p:set>
                                    <p:animEffect transition="in" filter="fade">
                                      <p:cBhvr>
                                        <p:cTn id="87" dur="500"/>
                                        <p:tgtEl>
                                          <p:spTgt spid="62"/>
                                        </p:tgtEl>
                                      </p:cBhvr>
                                    </p:animEffect>
                                  </p:childTnLst>
                                </p:cTn>
                              </p:par>
                            </p:childTnLst>
                          </p:cTn>
                        </p:par>
                        <p:par>
                          <p:cTn id="88" fill="hold">
                            <p:stCondLst>
                              <p:cond delay="10750"/>
                            </p:stCondLst>
                            <p:childTnLst>
                              <p:par>
                                <p:cTn id="89" presetID="63" presetClass="path" presetSubtype="0" accel="50000" decel="50000" fill="hold" grpId="1" nodeType="afterEffect">
                                  <p:stCondLst>
                                    <p:cond delay="0"/>
                                  </p:stCondLst>
                                  <p:childTnLst>
                                    <p:animMotion origin="layout" path="M 0.22448 -4.81481E-6 L 0.5651 -4.81481E-6 " pathEditMode="relative" rAng="0" ptsTypes="AA">
                                      <p:cBhvr>
                                        <p:cTn id="90" dur="1750" fill="hold"/>
                                        <p:tgtEl>
                                          <p:spTgt spid="81"/>
                                        </p:tgtEl>
                                        <p:attrNameLst>
                                          <p:attrName>ppt_x</p:attrName>
                                          <p:attrName>ppt_y</p:attrName>
                                        </p:attrNameLst>
                                      </p:cBhvr>
                                      <p:rCtr x="17031" y="0"/>
                                    </p:animMotion>
                                  </p:childTnLst>
                                </p:cTn>
                              </p:par>
                              <p:par>
                                <p:cTn id="91" presetID="63" presetClass="path" presetSubtype="0" accel="50000" decel="50000" fill="hold" nodeType="withEffect">
                                  <p:stCondLst>
                                    <p:cond delay="500"/>
                                  </p:stCondLst>
                                  <p:childTnLst>
                                    <p:animMotion origin="layout" path="M 0.25964 0.08426 L 0.62722 -0.05023 " pathEditMode="relative" rAng="0" ptsTypes="AA">
                                      <p:cBhvr>
                                        <p:cTn id="92" dur="1750" fill="hold"/>
                                        <p:tgtEl>
                                          <p:spTgt spid="64"/>
                                        </p:tgtEl>
                                        <p:attrNameLst>
                                          <p:attrName>ppt_x</p:attrName>
                                          <p:attrName>ppt_y</p:attrName>
                                        </p:attrNameLst>
                                      </p:cBhvr>
                                      <p:rCtr x="18320" y="-655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50" grpId="0" animBg="1"/>
      <p:bldP spid="5" grpId="0" animBg="1"/>
      <p:bldP spid="8" grpId="0" animBg="1"/>
      <p:bldP spid="91" grpId="0" animBg="1"/>
      <p:bldP spid="30" grpId="0" animBg="1"/>
      <p:bldP spid="63" grpId="0" animBg="1"/>
      <p:bldP spid="35" grpId="0"/>
      <p:bldP spid="151" grpId="0" animBg="1"/>
      <p:bldP spid="9" grpId="0" animBg="1"/>
      <p:bldP spid="31" grpId="0" animBg="1"/>
      <p:bldP spid="84" grpId="0" animBg="1"/>
      <p:bldP spid="8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D1D32984-A89C-9E14-5F7C-A315117F9CB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4191" t="14074" r="326" b="7001"/>
          <a:stretch/>
        </p:blipFill>
        <p:spPr>
          <a:xfrm>
            <a:off x="1361045" y="1789042"/>
            <a:ext cx="9188999" cy="2439036"/>
          </a:xfrm>
          <a:prstGeom prst="rect">
            <a:avLst/>
          </a:prstGeom>
        </p:spPr>
      </p:pic>
      <p:pic>
        <p:nvPicPr>
          <p:cNvPr id="21" name="Picture 20">
            <a:extLst>
              <a:ext uri="{FF2B5EF4-FFF2-40B4-BE49-F238E27FC236}">
                <a16:creationId xmlns:a16="http://schemas.microsoft.com/office/drawing/2014/main" id="{D1F45062-DC14-BD3C-39FA-17CB2A7EA71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3514" t="62931" r="12449" b="1"/>
          <a:stretch/>
        </p:blipFill>
        <p:spPr>
          <a:xfrm>
            <a:off x="1363184" y="4180222"/>
            <a:ext cx="9186860" cy="1422362"/>
          </a:xfrm>
          <a:prstGeom prst="rect">
            <a:avLst/>
          </a:prstGeom>
        </p:spPr>
      </p:pic>
      <p:pic>
        <p:nvPicPr>
          <p:cNvPr id="11" name="Picture 10">
            <a:extLst>
              <a:ext uri="{FF2B5EF4-FFF2-40B4-BE49-F238E27FC236}">
                <a16:creationId xmlns:a16="http://schemas.microsoft.com/office/drawing/2014/main" id="{2EE528BE-96C2-3DBE-AD96-4B28AD104FE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15540" r="22063"/>
          <a:stretch/>
        </p:blipFill>
        <p:spPr>
          <a:xfrm>
            <a:off x="5294375" y="3831756"/>
            <a:ext cx="677696" cy="1202277"/>
          </a:xfrm>
          <a:prstGeom prst="rect">
            <a:avLst/>
          </a:prstGeom>
        </p:spPr>
      </p:pic>
      <p:pic>
        <p:nvPicPr>
          <p:cNvPr id="7" name="Picture 6">
            <a:extLst>
              <a:ext uri="{FF2B5EF4-FFF2-40B4-BE49-F238E27FC236}">
                <a16:creationId xmlns:a16="http://schemas.microsoft.com/office/drawing/2014/main" id="{38C12A8A-C758-B5F4-1460-0FF43F9F12CC}"/>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208925" y="4220730"/>
            <a:ext cx="1896756" cy="994101"/>
          </a:xfrm>
          <a:prstGeom prst="rect">
            <a:avLst/>
          </a:prstGeom>
        </p:spPr>
      </p:pic>
      <p:pic>
        <p:nvPicPr>
          <p:cNvPr id="5" name="Picture 4">
            <a:extLst>
              <a:ext uri="{FF2B5EF4-FFF2-40B4-BE49-F238E27FC236}">
                <a16:creationId xmlns:a16="http://schemas.microsoft.com/office/drawing/2014/main" id="{C5EE5C5F-4A40-E7C7-FC07-CAFD95FDC775}"/>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760220" y="2303463"/>
            <a:ext cx="1504489" cy="2401342"/>
          </a:xfrm>
          <a:prstGeom prst="rect">
            <a:avLst/>
          </a:prstGeom>
        </p:spPr>
      </p:pic>
      <p:pic>
        <p:nvPicPr>
          <p:cNvPr id="4" name="Picture 3">
            <a:extLst>
              <a:ext uri="{FF2B5EF4-FFF2-40B4-BE49-F238E27FC236}">
                <a16:creationId xmlns:a16="http://schemas.microsoft.com/office/drawing/2014/main" id="{8ACEA1ED-D90F-5C09-9C03-3BA1FF2B6EBB}"/>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l="59900" t="32124" r="26279" b="22586"/>
          <a:stretch/>
        </p:blipFill>
        <p:spPr>
          <a:xfrm>
            <a:off x="7302823" y="2873164"/>
            <a:ext cx="1531171" cy="1506801"/>
          </a:xfrm>
          <a:prstGeom prst="rect">
            <a:avLst/>
          </a:prstGeom>
        </p:spPr>
      </p:pic>
      <p:sp>
        <p:nvSpPr>
          <p:cNvPr id="2" name="Title 1">
            <a:extLst>
              <a:ext uri="{FF2B5EF4-FFF2-40B4-BE49-F238E27FC236}">
                <a16:creationId xmlns:a16="http://schemas.microsoft.com/office/drawing/2014/main" id="{31175F8E-6BA5-70A8-B3D3-BA5418C102EA}"/>
              </a:ext>
            </a:extLst>
          </p:cNvPr>
          <p:cNvSpPr>
            <a:spLocks noGrp="1"/>
          </p:cNvSpPr>
          <p:nvPr>
            <p:ph type="title"/>
          </p:nvPr>
        </p:nvSpPr>
        <p:spPr>
          <a:xfrm>
            <a:off x="340946" y="283848"/>
            <a:ext cx="11744374" cy="553998"/>
          </a:xfrm>
          <a:noFill/>
        </p:spPr>
        <p:txBody>
          <a:bodyPr/>
          <a:lstStyle/>
          <a:p>
            <a:r>
              <a:rPr lang="en-US"/>
              <a:t>Strategically position security investments</a:t>
            </a:r>
          </a:p>
        </p:txBody>
      </p:sp>
      <p:sp>
        <p:nvSpPr>
          <p:cNvPr id="78" name="Title 1">
            <a:extLst>
              <a:ext uri="{FF2B5EF4-FFF2-40B4-BE49-F238E27FC236}">
                <a16:creationId xmlns:a16="http://schemas.microsoft.com/office/drawing/2014/main" id="{15044CE6-3FBF-4879-ED42-208CE7FEC27B}"/>
              </a:ext>
            </a:extLst>
          </p:cNvPr>
          <p:cNvSpPr txBox="1">
            <a:spLocks/>
          </p:cNvSpPr>
          <p:nvPr/>
        </p:nvSpPr>
        <p:spPr>
          <a:xfrm>
            <a:off x="344025" y="825241"/>
            <a:ext cx="11008768" cy="369332"/>
          </a:xfrm>
          <a:prstGeom prst="rect">
            <a:avLst/>
          </a:prstGeom>
          <a:noFill/>
        </p:spPr>
        <p:txBody>
          <a:bodyPr vert="horz" wrap="square" lIns="0" tIns="0" rIns="0" bIns="0" rtlCol="0" anchor="t">
            <a:spAutoFit/>
          </a:bodyPr>
          <a:lstStyle>
            <a:lvl1pPr algn="l" defTabSz="932742" rtl="0" eaLnBrk="1" latinLnBrk="0" hangingPunct="1">
              <a:lnSpc>
                <a:spcPct val="100000"/>
              </a:lnSpc>
              <a:spcBef>
                <a:spcPct val="0"/>
              </a:spcBef>
              <a:buNone/>
              <a:defRPr lang="en-US" sz="3600" b="0" kern="1200" cap="none" spc="-50" baseline="0" dirty="0" smtClean="0">
                <a:ln w="3175">
                  <a:noFill/>
                </a:ln>
                <a:gradFill>
                  <a:gsLst>
                    <a:gs pos="64000">
                      <a:schemeClr val="tx1"/>
                    </a:gs>
                    <a:gs pos="100000">
                      <a:schemeClr val="tx1"/>
                    </a:gs>
                  </a:gsLst>
                  <a:path path="circle">
                    <a:fillToRect l="50000" t="50000" r="50000" b="50000"/>
                  </a:path>
                </a:gradFill>
                <a:effectLst/>
                <a:latin typeface="+mj-lt"/>
                <a:ea typeface="+mn-ea"/>
                <a:cs typeface="Segoe UI" pitchFamily="34" charset="0"/>
              </a:defRPr>
            </a:lvl1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2400" b="0" i="1" u="none" strike="noStrike" kern="1200" cap="none" spc="-50" normalizeH="0" baseline="0" noProof="0">
                <a:ln w="3175">
                  <a:noFill/>
                </a:ln>
                <a:gradFill>
                  <a:gsLst>
                    <a:gs pos="64000">
                      <a:srgbClr val="000000"/>
                    </a:gs>
                    <a:gs pos="100000">
                      <a:srgbClr val="000000"/>
                    </a:gs>
                  </a:gsLst>
                  <a:path path="circle">
                    <a:fillToRect l="50000" t="50000" r="50000" b="50000"/>
                  </a:path>
                </a:gradFill>
                <a:effectLst/>
                <a:uLnTx/>
                <a:uFillTx/>
                <a:latin typeface="Segoe UI Semibold"/>
                <a:ea typeface="+mn-ea"/>
                <a:cs typeface="Segoe UI" pitchFamily="34" charset="0"/>
              </a:rPr>
              <a:t>Raise cost and friction on attacker’s easiest and highest impact paths</a:t>
            </a:r>
            <a:endParaRPr kumimoji="0" lang="en-US" sz="2400" b="0" i="1" u="none" strike="noStrike" kern="1200" cap="none" spc="-50" normalizeH="0" baseline="0" noProof="0">
              <a:ln w="3175">
                <a:noFill/>
              </a:ln>
              <a:gradFill>
                <a:gsLst>
                  <a:gs pos="64000">
                    <a:srgbClr val="000000"/>
                  </a:gs>
                  <a:gs pos="100000">
                    <a:srgbClr val="000000"/>
                  </a:gs>
                </a:gsLst>
                <a:path path="circle">
                  <a:fillToRect l="50000" t="50000" r="50000" b="50000"/>
                </a:path>
              </a:gradFill>
              <a:effectLst/>
              <a:highlight>
                <a:srgbClr val="FFFF00"/>
              </a:highlight>
              <a:uLnTx/>
              <a:uFillTx/>
              <a:latin typeface="Segoe UI Semibold"/>
              <a:ea typeface="+mn-ea"/>
              <a:cs typeface="Segoe UI" pitchFamily="34" charset="0"/>
            </a:endParaRPr>
          </a:p>
        </p:txBody>
      </p:sp>
      <p:pic>
        <p:nvPicPr>
          <p:cNvPr id="79" name="Graphic 78" descr="Treasure chest with solid fill">
            <a:extLst>
              <a:ext uri="{FF2B5EF4-FFF2-40B4-BE49-F238E27FC236}">
                <a16:creationId xmlns:a16="http://schemas.microsoft.com/office/drawing/2014/main" id="{2C67FF1B-AA0F-6A7B-1028-6A67CD3FF771}"/>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222827" y="3215186"/>
            <a:ext cx="613808" cy="613808"/>
          </a:xfrm>
          <a:prstGeom prst="rect">
            <a:avLst/>
          </a:prstGeom>
          <a:effectLst>
            <a:glow rad="139700">
              <a:schemeClr val="bg1">
                <a:alpha val="90000"/>
              </a:schemeClr>
            </a:glow>
          </a:effectLst>
        </p:spPr>
      </p:pic>
      <p:cxnSp>
        <p:nvCxnSpPr>
          <p:cNvPr id="106" name="Straight Arrow Connector 105">
            <a:extLst>
              <a:ext uri="{FF2B5EF4-FFF2-40B4-BE49-F238E27FC236}">
                <a16:creationId xmlns:a16="http://schemas.microsoft.com/office/drawing/2014/main" id="{627088D0-32C3-B3E3-BCD9-B796E03C55CA}"/>
              </a:ext>
            </a:extLst>
          </p:cNvPr>
          <p:cNvCxnSpPr>
            <a:cxnSpLocks/>
          </p:cNvCxnSpPr>
          <p:nvPr/>
        </p:nvCxnSpPr>
        <p:spPr>
          <a:xfrm flipV="1">
            <a:off x="1953983" y="3123565"/>
            <a:ext cx="643986" cy="609960"/>
          </a:xfrm>
          <a:prstGeom prst="straightConnector1">
            <a:avLst/>
          </a:prstGeom>
          <a:ln w="57150">
            <a:solidFill>
              <a:schemeClr val="accent3"/>
            </a:solidFill>
            <a:prstDash val="sysDot"/>
            <a:headEnd type="none" w="lg" len="med"/>
            <a:tailEnd type="triangle"/>
          </a:ln>
          <a:effectLst>
            <a:glow rad="63500">
              <a:schemeClr val="bg1">
                <a:alpha val="94000"/>
              </a:schemeClr>
            </a:glow>
          </a:effectLst>
        </p:spPr>
        <p:style>
          <a:lnRef idx="1">
            <a:schemeClr val="accent1"/>
          </a:lnRef>
          <a:fillRef idx="0">
            <a:schemeClr val="accent1"/>
          </a:fillRef>
          <a:effectRef idx="0">
            <a:schemeClr val="accent1"/>
          </a:effectRef>
          <a:fontRef idx="minor">
            <a:schemeClr val="tx1"/>
          </a:fontRef>
        </p:style>
      </p:cxnSp>
      <p:pic>
        <p:nvPicPr>
          <p:cNvPr id="34" name="Graphic 33" descr="No sign with solid fill">
            <a:extLst>
              <a:ext uri="{FF2B5EF4-FFF2-40B4-BE49-F238E27FC236}">
                <a16:creationId xmlns:a16="http://schemas.microsoft.com/office/drawing/2014/main" id="{C2BB99D1-F1FA-5E06-CC4E-2A3A9E380819}"/>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973800" y="3110271"/>
            <a:ext cx="615208" cy="615208"/>
          </a:xfrm>
          <a:prstGeom prst="rect">
            <a:avLst/>
          </a:prstGeom>
          <a:effectLst>
            <a:glow rad="139700">
              <a:schemeClr val="bg1">
                <a:alpha val="64000"/>
              </a:schemeClr>
            </a:glow>
          </a:effectLst>
        </p:spPr>
      </p:pic>
      <p:grpSp>
        <p:nvGrpSpPr>
          <p:cNvPr id="147" name="Group 146">
            <a:extLst>
              <a:ext uri="{FF2B5EF4-FFF2-40B4-BE49-F238E27FC236}">
                <a16:creationId xmlns:a16="http://schemas.microsoft.com/office/drawing/2014/main" id="{65533472-9DE8-E9A1-AF4E-598FCEA8D57C}"/>
              </a:ext>
            </a:extLst>
          </p:cNvPr>
          <p:cNvGrpSpPr/>
          <p:nvPr/>
        </p:nvGrpSpPr>
        <p:grpSpPr>
          <a:xfrm>
            <a:off x="2203733" y="2352425"/>
            <a:ext cx="626138" cy="525419"/>
            <a:chOff x="6538726" y="3061129"/>
            <a:chExt cx="1431215" cy="1200991"/>
          </a:xfrm>
        </p:grpSpPr>
        <p:grpSp>
          <p:nvGrpSpPr>
            <p:cNvPr id="148" name="Group 147">
              <a:extLst>
                <a:ext uri="{FF2B5EF4-FFF2-40B4-BE49-F238E27FC236}">
                  <a16:creationId xmlns:a16="http://schemas.microsoft.com/office/drawing/2014/main" id="{DD0177FD-2204-23FD-842A-A6F9502DC846}"/>
                </a:ext>
              </a:extLst>
            </p:cNvPr>
            <p:cNvGrpSpPr/>
            <p:nvPr/>
          </p:nvGrpSpPr>
          <p:grpSpPr>
            <a:xfrm>
              <a:off x="6538726" y="3061129"/>
              <a:ext cx="796843" cy="982452"/>
              <a:chOff x="3791791" y="5584246"/>
              <a:chExt cx="569648" cy="630267"/>
            </a:xfrm>
            <a:solidFill>
              <a:schemeClr val="accent1"/>
            </a:solidFill>
            <a:effectLst>
              <a:glow rad="139700">
                <a:schemeClr val="bg1">
                  <a:alpha val="90000"/>
                </a:schemeClr>
              </a:glow>
            </a:effectLst>
          </p:grpSpPr>
          <p:sp>
            <p:nvSpPr>
              <p:cNvPr id="156" name="Freeform: Shape 155">
                <a:extLst>
                  <a:ext uri="{FF2B5EF4-FFF2-40B4-BE49-F238E27FC236}">
                    <a16:creationId xmlns:a16="http://schemas.microsoft.com/office/drawing/2014/main" id="{CAE8260B-5E57-AE51-5E74-18C12EFFBD6F}"/>
                  </a:ext>
                </a:extLst>
              </p:cNvPr>
              <p:cNvSpPr/>
              <p:nvPr/>
            </p:nvSpPr>
            <p:spPr>
              <a:xfrm rot="4500000">
                <a:off x="4035212" y="5584246"/>
                <a:ext cx="133350" cy="133350"/>
              </a:xfrm>
              <a:custGeom>
                <a:avLst/>
                <a:gdLst>
                  <a:gd name="connsiteX0" fmla="*/ 133350 w 133350"/>
                  <a:gd name="connsiteY0" fmla="*/ 66675 h 133350"/>
                  <a:gd name="connsiteX1" fmla="*/ 66675 w 133350"/>
                  <a:gd name="connsiteY1" fmla="*/ 133350 h 133350"/>
                  <a:gd name="connsiteX2" fmla="*/ 0 w 133350"/>
                  <a:gd name="connsiteY2" fmla="*/ 66675 h 133350"/>
                  <a:gd name="connsiteX3" fmla="*/ 66675 w 133350"/>
                  <a:gd name="connsiteY3" fmla="*/ 0 h 133350"/>
                  <a:gd name="connsiteX4" fmla="*/ 133350 w 133350"/>
                  <a:gd name="connsiteY4" fmla="*/ 66675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33350" y="66675"/>
                    </a:moveTo>
                    <a:cubicBezTo>
                      <a:pt x="133350" y="103499"/>
                      <a:pt x="103499" y="133350"/>
                      <a:pt x="66675" y="133350"/>
                    </a:cubicBezTo>
                    <a:cubicBezTo>
                      <a:pt x="29851" y="133350"/>
                      <a:pt x="0" y="103499"/>
                      <a:pt x="0" y="66675"/>
                    </a:cubicBezTo>
                    <a:cubicBezTo>
                      <a:pt x="0" y="29851"/>
                      <a:pt x="29851" y="0"/>
                      <a:pt x="66675" y="0"/>
                    </a:cubicBezTo>
                    <a:cubicBezTo>
                      <a:pt x="103499" y="0"/>
                      <a:pt x="133350" y="29851"/>
                      <a:pt x="133350" y="66675"/>
                    </a:cubicBez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 name="Freeform: Shape 156">
                <a:extLst>
                  <a:ext uri="{FF2B5EF4-FFF2-40B4-BE49-F238E27FC236}">
                    <a16:creationId xmlns:a16="http://schemas.microsoft.com/office/drawing/2014/main" id="{BCF77FB3-2572-100B-2E85-F252C5D08D8E}"/>
                  </a:ext>
                </a:extLst>
              </p:cNvPr>
              <p:cNvSpPr/>
              <p:nvPr/>
            </p:nvSpPr>
            <p:spPr>
              <a:xfrm rot="4500000">
                <a:off x="3832092" y="5685166"/>
                <a:ext cx="489046" cy="569648"/>
              </a:xfrm>
              <a:custGeom>
                <a:avLst/>
                <a:gdLst>
                  <a:gd name="connsiteX0" fmla="*/ 12215 w 755641"/>
                  <a:gd name="connsiteY0" fmla="*/ 0 h 790860"/>
                  <a:gd name="connsiteX1" fmla="*/ 2690 w 755641"/>
                  <a:gd name="connsiteY1" fmla="*/ 47625 h 790860"/>
                  <a:gd name="connsiteX2" fmla="*/ 50315 w 755641"/>
                  <a:gd name="connsiteY2" fmla="*/ 85725 h 790860"/>
                  <a:gd name="connsiteX3" fmla="*/ 116990 w 755641"/>
                  <a:gd name="connsiteY3" fmla="*/ 85725 h 790860"/>
                  <a:gd name="connsiteX4" fmla="*/ 164615 w 755641"/>
                  <a:gd name="connsiteY4" fmla="*/ 152400 h 790860"/>
                  <a:gd name="connsiteX5" fmla="*/ 287488 w 755641"/>
                  <a:gd name="connsiteY5" fmla="*/ 211265 h 790860"/>
                  <a:gd name="connsiteX6" fmla="*/ 263580 w 755641"/>
                  <a:gd name="connsiteY6" fmla="*/ 225743 h 790860"/>
                  <a:gd name="connsiteX7" fmla="*/ 221765 w 755641"/>
                  <a:gd name="connsiteY7" fmla="*/ 300419 h 790860"/>
                  <a:gd name="connsiteX8" fmla="*/ 174140 w 755641"/>
                  <a:gd name="connsiteY8" fmla="*/ 339566 h 790860"/>
                  <a:gd name="connsiteX9" fmla="*/ 174140 w 755641"/>
                  <a:gd name="connsiteY9" fmla="*/ 193643 h 790860"/>
                  <a:gd name="connsiteX10" fmla="*/ 145565 w 755641"/>
                  <a:gd name="connsiteY10" fmla="*/ 165068 h 790860"/>
                  <a:gd name="connsiteX11" fmla="*/ 116990 w 755641"/>
                  <a:gd name="connsiteY11" fmla="*/ 193643 h 790860"/>
                  <a:gd name="connsiteX12" fmla="*/ 116990 w 755641"/>
                  <a:gd name="connsiteY12" fmla="*/ 364426 h 790860"/>
                  <a:gd name="connsiteX13" fmla="*/ 97940 w 755641"/>
                  <a:gd name="connsiteY13" fmla="*/ 384905 h 790860"/>
                  <a:gd name="connsiteX14" fmla="*/ 95654 w 755641"/>
                  <a:gd name="connsiteY14" fmla="*/ 387191 h 790860"/>
                  <a:gd name="connsiteX15" fmla="*/ 94130 w 755641"/>
                  <a:gd name="connsiteY15" fmla="*/ 389001 h 790860"/>
                  <a:gd name="connsiteX16" fmla="*/ 93178 w 755641"/>
                  <a:gd name="connsiteY16" fmla="*/ 390525 h 790860"/>
                  <a:gd name="connsiteX17" fmla="*/ 93178 w 755641"/>
                  <a:gd name="connsiteY17" fmla="*/ 390525 h 790860"/>
                  <a:gd name="connsiteX18" fmla="*/ 100893 w 755641"/>
                  <a:gd name="connsiteY18" fmla="*/ 481298 h 790860"/>
                  <a:gd name="connsiteX19" fmla="*/ 212240 w 755641"/>
                  <a:gd name="connsiteY19" fmla="*/ 581025 h 790860"/>
                  <a:gd name="connsiteX20" fmla="*/ 222908 w 755641"/>
                  <a:gd name="connsiteY20" fmla="*/ 588836 h 790860"/>
                  <a:gd name="connsiteX21" fmla="*/ 215765 w 755641"/>
                  <a:gd name="connsiteY21" fmla="*/ 598361 h 790860"/>
                  <a:gd name="connsiteX22" fmla="*/ 158615 w 755641"/>
                  <a:gd name="connsiteY22" fmla="*/ 629031 h 790860"/>
                  <a:gd name="connsiteX23" fmla="*/ 172616 w 755641"/>
                  <a:gd name="connsiteY23" fmla="*/ 673132 h 790860"/>
                  <a:gd name="connsiteX24" fmla="*/ 220432 w 755641"/>
                  <a:gd name="connsiteY24" fmla="*/ 697992 h 790860"/>
                  <a:gd name="connsiteX25" fmla="*/ 245292 w 755641"/>
                  <a:gd name="connsiteY25" fmla="*/ 650177 h 790860"/>
                  <a:gd name="connsiteX26" fmla="*/ 231957 w 755641"/>
                  <a:gd name="connsiteY26" fmla="*/ 608171 h 790860"/>
                  <a:gd name="connsiteX27" fmla="*/ 239101 w 755641"/>
                  <a:gd name="connsiteY27" fmla="*/ 598646 h 790860"/>
                  <a:gd name="connsiteX28" fmla="*/ 248626 w 755641"/>
                  <a:gd name="connsiteY28" fmla="*/ 602171 h 790860"/>
                  <a:gd name="connsiteX29" fmla="*/ 398359 w 755641"/>
                  <a:gd name="connsiteY29" fmla="*/ 633317 h 790860"/>
                  <a:gd name="connsiteX30" fmla="*/ 495323 w 755641"/>
                  <a:gd name="connsiteY30" fmla="*/ 724376 h 790860"/>
                  <a:gd name="connsiteX31" fmla="*/ 549187 w 755641"/>
                  <a:gd name="connsiteY31" fmla="*/ 722709 h 790860"/>
                  <a:gd name="connsiteX32" fmla="*/ 547520 w 755641"/>
                  <a:gd name="connsiteY32" fmla="*/ 668846 h 790860"/>
                  <a:gd name="connsiteX33" fmla="*/ 442745 w 755641"/>
                  <a:gd name="connsiteY33" fmla="*/ 570452 h 790860"/>
                  <a:gd name="connsiteX34" fmla="*/ 424457 w 755641"/>
                  <a:gd name="connsiteY34" fmla="*/ 560927 h 790860"/>
                  <a:gd name="connsiteX35" fmla="*/ 323873 w 755641"/>
                  <a:gd name="connsiteY35" fmla="*/ 539972 h 790860"/>
                  <a:gd name="connsiteX36" fmla="*/ 393787 w 755641"/>
                  <a:gd name="connsiteY36" fmla="*/ 449771 h 790860"/>
                  <a:gd name="connsiteX37" fmla="*/ 525041 w 755641"/>
                  <a:gd name="connsiteY37" fmla="*/ 466725 h 790860"/>
                  <a:gd name="connsiteX38" fmla="*/ 567618 w 755641"/>
                  <a:gd name="connsiteY38" fmla="*/ 433673 h 790860"/>
                  <a:gd name="connsiteX39" fmla="*/ 534566 w 755641"/>
                  <a:gd name="connsiteY39" fmla="*/ 391097 h 790860"/>
                  <a:gd name="connsiteX40" fmla="*/ 382166 w 755641"/>
                  <a:gd name="connsiteY40" fmla="*/ 372047 h 790860"/>
                  <a:gd name="connsiteX41" fmla="*/ 347305 w 755641"/>
                  <a:gd name="connsiteY41" fmla="*/ 386525 h 790860"/>
                  <a:gd name="connsiteX42" fmla="*/ 284535 w 755641"/>
                  <a:gd name="connsiteY42" fmla="*/ 466725 h 790860"/>
                  <a:gd name="connsiteX43" fmla="*/ 200715 w 755641"/>
                  <a:gd name="connsiteY43" fmla="*/ 391287 h 790860"/>
                  <a:gd name="connsiteX44" fmla="*/ 262151 w 755641"/>
                  <a:gd name="connsiteY44" fmla="*/ 340805 h 790860"/>
                  <a:gd name="connsiteX45" fmla="*/ 269390 w 755641"/>
                  <a:gd name="connsiteY45" fmla="*/ 333375 h 790860"/>
                  <a:gd name="connsiteX46" fmla="*/ 313872 w 755641"/>
                  <a:gd name="connsiteY46" fmla="*/ 253937 h 790860"/>
                  <a:gd name="connsiteX47" fmla="*/ 305776 w 755641"/>
                  <a:gd name="connsiteY47" fmla="*/ 217075 h 790860"/>
                  <a:gd name="connsiteX48" fmla="*/ 346067 w 755641"/>
                  <a:gd name="connsiteY48" fmla="*/ 228886 h 790860"/>
                  <a:gd name="connsiteX49" fmla="*/ 536567 w 755641"/>
                  <a:gd name="connsiteY49" fmla="*/ 305086 h 790860"/>
                  <a:gd name="connsiteX50" fmla="*/ 584192 w 755641"/>
                  <a:gd name="connsiteY50" fmla="*/ 421005 h 790860"/>
                  <a:gd name="connsiteX51" fmla="*/ 565142 w 755641"/>
                  <a:gd name="connsiteY51" fmla="*/ 495586 h 790860"/>
                  <a:gd name="connsiteX52" fmla="*/ 650867 w 755641"/>
                  <a:gd name="connsiteY52" fmla="*/ 571786 h 790860"/>
                  <a:gd name="connsiteX53" fmla="*/ 698492 w 755641"/>
                  <a:gd name="connsiteY53" fmla="*/ 695611 h 790860"/>
                  <a:gd name="connsiteX54" fmla="*/ 708017 w 755641"/>
                  <a:gd name="connsiteY54" fmla="*/ 771811 h 790860"/>
                  <a:gd name="connsiteX55" fmla="*/ 755642 w 755641"/>
                  <a:gd name="connsiteY55" fmla="*/ 790861 h 790860"/>
                  <a:gd name="connsiteX56" fmla="*/ 755642 w 755641"/>
                  <a:gd name="connsiteY56" fmla="*/ 0 h 790860"/>
                  <a:gd name="connsiteX0" fmla="*/ 12215 w 755642"/>
                  <a:gd name="connsiteY0" fmla="*/ 0 h 790861"/>
                  <a:gd name="connsiteX1" fmla="*/ 2690 w 755642"/>
                  <a:gd name="connsiteY1" fmla="*/ 47625 h 790861"/>
                  <a:gd name="connsiteX2" fmla="*/ 50315 w 755642"/>
                  <a:gd name="connsiteY2" fmla="*/ 85725 h 790861"/>
                  <a:gd name="connsiteX3" fmla="*/ 116990 w 755642"/>
                  <a:gd name="connsiteY3" fmla="*/ 85725 h 790861"/>
                  <a:gd name="connsiteX4" fmla="*/ 164615 w 755642"/>
                  <a:gd name="connsiteY4" fmla="*/ 152400 h 790861"/>
                  <a:gd name="connsiteX5" fmla="*/ 287488 w 755642"/>
                  <a:gd name="connsiteY5" fmla="*/ 211265 h 790861"/>
                  <a:gd name="connsiteX6" fmla="*/ 263580 w 755642"/>
                  <a:gd name="connsiteY6" fmla="*/ 225743 h 790861"/>
                  <a:gd name="connsiteX7" fmla="*/ 221765 w 755642"/>
                  <a:gd name="connsiteY7" fmla="*/ 300419 h 790861"/>
                  <a:gd name="connsiteX8" fmla="*/ 174140 w 755642"/>
                  <a:gd name="connsiteY8" fmla="*/ 339566 h 790861"/>
                  <a:gd name="connsiteX9" fmla="*/ 174140 w 755642"/>
                  <a:gd name="connsiteY9" fmla="*/ 193643 h 790861"/>
                  <a:gd name="connsiteX10" fmla="*/ 145565 w 755642"/>
                  <a:gd name="connsiteY10" fmla="*/ 165068 h 790861"/>
                  <a:gd name="connsiteX11" fmla="*/ 116990 w 755642"/>
                  <a:gd name="connsiteY11" fmla="*/ 193643 h 790861"/>
                  <a:gd name="connsiteX12" fmla="*/ 116990 w 755642"/>
                  <a:gd name="connsiteY12" fmla="*/ 364426 h 790861"/>
                  <a:gd name="connsiteX13" fmla="*/ 97940 w 755642"/>
                  <a:gd name="connsiteY13" fmla="*/ 384905 h 790861"/>
                  <a:gd name="connsiteX14" fmla="*/ 95654 w 755642"/>
                  <a:gd name="connsiteY14" fmla="*/ 387191 h 790861"/>
                  <a:gd name="connsiteX15" fmla="*/ 94130 w 755642"/>
                  <a:gd name="connsiteY15" fmla="*/ 389001 h 790861"/>
                  <a:gd name="connsiteX16" fmla="*/ 93178 w 755642"/>
                  <a:gd name="connsiteY16" fmla="*/ 390525 h 790861"/>
                  <a:gd name="connsiteX17" fmla="*/ 93178 w 755642"/>
                  <a:gd name="connsiteY17" fmla="*/ 390525 h 790861"/>
                  <a:gd name="connsiteX18" fmla="*/ 100893 w 755642"/>
                  <a:gd name="connsiteY18" fmla="*/ 481298 h 790861"/>
                  <a:gd name="connsiteX19" fmla="*/ 212240 w 755642"/>
                  <a:gd name="connsiteY19" fmla="*/ 581025 h 790861"/>
                  <a:gd name="connsiteX20" fmla="*/ 222908 w 755642"/>
                  <a:gd name="connsiteY20" fmla="*/ 588836 h 790861"/>
                  <a:gd name="connsiteX21" fmla="*/ 215765 w 755642"/>
                  <a:gd name="connsiteY21" fmla="*/ 598361 h 790861"/>
                  <a:gd name="connsiteX22" fmla="*/ 158615 w 755642"/>
                  <a:gd name="connsiteY22" fmla="*/ 629031 h 790861"/>
                  <a:gd name="connsiteX23" fmla="*/ 172616 w 755642"/>
                  <a:gd name="connsiteY23" fmla="*/ 673132 h 790861"/>
                  <a:gd name="connsiteX24" fmla="*/ 220432 w 755642"/>
                  <a:gd name="connsiteY24" fmla="*/ 697992 h 790861"/>
                  <a:gd name="connsiteX25" fmla="*/ 245292 w 755642"/>
                  <a:gd name="connsiteY25" fmla="*/ 650177 h 790861"/>
                  <a:gd name="connsiteX26" fmla="*/ 231957 w 755642"/>
                  <a:gd name="connsiteY26" fmla="*/ 608171 h 790861"/>
                  <a:gd name="connsiteX27" fmla="*/ 239101 w 755642"/>
                  <a:gd name="connsiteY27" fmla="*/ 598646 h 790861"/>
                  <a:gd name="connsiteX28" fmla="*/ 248626 w 755642"/>
                  <a:gd name="connsiteY28" fmla="*/ 602171 h 790861"/>
                  <a:gd name="connsiteX29" fmla="*/ 398359 w 755642"/>
                  <a:gd name="connsiteY29" fmla="*/ 633317 h 790861"/>
                  <a:gd name="connsiteX30" fmla="*/ 495323 w 755642"/>
                  <a:gd name="connsiteY30" fmla="*/ 724376 h 790861"/>
                  <a:gd name="connsiteX31" fmla="*/ 549187 w 755642"/>
                  <a:gd name="connsiteY31" fmla="*/ 722709 h 790861"/>
                  <a:gd name="connsiteX32" fmla="*/ 547520 w 755642"/>
                  <a:gd name="connsiteY32" fmla="*/ 668846 h 790861"/>
                  <a:gd name="connsiteX33" fmla="*/ 442745 w 755642"/>
                  <a:gd name="connsiteY33" fmla="*/ 570452 h 790861"/>
                  <a:gd name="connsiteX34" fmla="*/ 424457 w 755642"/>
                  <a:gd name="connsiteY34" fmla="*/ 560927 h 790861"/>
                  <a:gd name="connsiteX35" fmla="*/ 323873 w 755642"/>
                  <a:gd name="connsiteY35" fmla="*/ 539972 h 790861"/>
                  <a:gd name="connsiteX36" fmla="*/ 393787 w 755642"/>
                  <a:gd name="connsiteY36" fmla="*/ 449771 h 790861"/>
                  <a:gd name="connsiteX37" fmla="*/ 525041 w 755642"/>
                  <a:gd name="connsiteY37" fmla="*/ 466725 h 790861"/>
                  <a:gd name="connsiteX38" fmla="*/ 567618 w 755642"/>
                  <a:gd name="connsiteY38" fmla="*/ 433673 h 790861"/>
                  <a:gd name="connsiteX39" fmla="*/ 534566 w 755642"/>
                  <a:gd name="connsiteY39" fmla="*/ 391097 h 790861"/>
                  <a:gd name="connsiteX40" fmla="*/ 382166 w 755642"/>
                  <a:gd name="connsiteY40" fmla="*/ 372047 h 790861"/>
                  <a:gd name="connsiteX41" fmla="*/ 347305 w 755642"/>
                  <a:gd name="connsiteY41" fmla="*/ 386525 h 790861"/>
                  <a:gd name="connsiteX42" fmla="*/ 284535 w 755642"/>
                  <a:gd name="connsiteY42" fmla="*/ 466725 h 790861"/>
                  <a:gd name="connsiteX43" fmla="*/ 200715 w 755642"/>
                  <a:gd name="connsiteY43" fmla="*/ 391287 h 790861"/>
                  <a:gd name="connsiteX44" fmla="*/ 262151 w 755642"/>
                  <a:gd name="connsiteY44" fmla="*/ 340805 h 790861"/>
                  <a:gd name="connsiteX45" fmla="*/ 269390 w 755642"/>
                  <a:gd name="connsiteY45" fmla="*/ 333375 h 790861"/>
                  <a:gd name="connsiteX46" fmla="*/ 313872 w 755642"/>
                  <a:gd name="connsiteY46" fmla="*/ 253937 h 790861"/>
                  <a:gd name="connsiteX47" fmla="*/ 305776 w 755642"/>
                  <a:gd name="connsiteY47" fmla="*/ 217075 h 790861"/>
                  <a:gd name="connsiteX48" fmla="*/ 346067 w 755642"/>
                  <a:gd name="connsiteY48" fmla="*/ 228886 h 790861"/>
                  <a:gd name="connsiteX49" fmla="*/ 584192 w 755642"/>
                  <a:gd name="connsiteY49" fmla="*/ 421005 h 790861"/>
                  <a:gd name="connsiteX50" fmla="*/ 565142 w 755642"/>
                  <a:gd name="connsiteY50" fmla="*/ 495586 h 790861"/>
                  <a:gd name="connsiteX51" fmla="*/ 650867 w 755642"/>
                  <a:gd name="connsiteY51" fmla="*/ 571786 h 790861"/>
                  <a:gd name="connsiteX52" fmla="*/ 698492 w 755642"/>
                  <a:gd name="connsiteY52" fmla="*/ 695611 h 790861"/>
                  <a:gd name="connsiteX53" fmla="*/ 708017 w 755642"/>
                  <a:gd name="connsiteY53" fmla="*/ 771811 h 790861"/>
                  <a:gd name="connsiteX54" fmla="*/ 755642 w 755642"/>
                  <a:gd name="connsiteY54" fmla="*/ 790861 h 790861"/>
                  <a:gd name="connsiteX55" fmla="*/ 755642 w 755642"/>
                  <a:gd name="connsiteY55" fmla="*/ 0 h 790861"/>
                  <a:gd name="connsiteX56" fmla="*/ 12215 w 755642"/>
                  <a:gd name="connsiteY56" fmla="*/ 0 h 790861"/>
                  <a:gd name="connsiteX0" fmla="*/ 752952 w 752952"/>
                  <a:gd name="connsiteY0" fmla="*/ 0 h 790861"/>
                  <a:gd name="connsiteX1" fmla="*/ 0 w 752952"/>
                  <a:gd name="connsiteY1" fmla="*/ 47625 h 790861"/>
                  <a:gd name="connsiteX2" fmla="*/ 47625 w 752952"/>
                  <a:gd name="connsiteY2" fmla="*/ 85725 h 790861"/>
                  <a:gd name="connsiteX3" fmla="*/ 114300 w 752952"/>
                  <a:gd name="connsiteY3" fmla="*/ 85725 h 790861"/>
                  <a:gd name="connsiteX4" fmla="*/ 161925 w 752952"/>
                  <a:gd name="connsiteY4" fmla="*/ 152400 h 790861"/>
                  <a:gd name="connsiteX5" fmla="*/ 284798 w 752952"/>
                  <a:gd name="connsiteY5" fmla="*/ 211265 h 790861"/>
                  <a:gd name="connsiteX6" fmla="*/ 260890 w 752952"/>
                  <a:gd name="connsiteY6" fmla="*/ 225743 h 790861"/>
                  <a:gd name="connsiteX7" fmla="*/ 219075 w 752952"/>
                  <a:gd name="connsiteY7" fmla="*/ 300419 h 790861"/>
                  <a:gd name="connsiteX8" fmla="*/ 171450 w 752952"/>
                  <a:gd name="connsiteY8" fmla="*/ 339566 h 790861"/>
                  <a:gd name="connsiteX9" fmla="*/ 171450 w 752952"/>
                  <a:gd name="connsiteY9" fmla="*/ 193643 h 790861"/>
                  <a:gd name="connsiteX10" fmla="*/ 142875 w 752952"/>
                  <a:gd name="connsiteY10" fmla="*/ 165068 h 790861"/>
                  <a:gd name="connsiteX11" fmla="*/ 114300 w 752952"/>
                  <a:gd name="connsiteY11" fmla="*/ 193643 h 790861"/>
                  <a:gd name="connsiteX12" fmla="*/ 114300 w 752952"/>
                  <a:gd name="connsiteY12" fmla="*/ 364426 h 790861"/>
                  <a:gd name="connsiteX13" fmla="*/ 95250 w 752952"/>
                  <a:gd name="connsiteY13" fmla="*/ 384905 h 790861"/>
                  <a:gd name="connsiteX14" fmla="*/ 92964 w 752952"/>
                  <a:gd name="connsiteY14" fmla="*/ 387191 h 790861"/>
                  <a:gd name="connsiteX15" fmla="*/ 91440 w 752952"/>
                  <a:gd name="connsiteY15" fmla="*/ 389001 h 790861"/>
                  <a:gd name="connsiteX16" fmla="*/ 90488 w 752952"/>
                  <a:gd name="connsiteY16" fmla="*/ 390525 h 790861"/>
                  <a:gd name="connsiteX17" fmla="*/ 90488 w 752952"/>
                  <a:gd name="connsiteY17" fmla="*/ 390525 h 790861"/>
                  <a:gd name="connsiteX18" fmla="*/ 98203 w 752952"/>
                  <a:gd name="connsiteY18" fmla="*/ 481298 h 790861"/>
                  <a:gd name="connsiteX19" fmla="*/ 209550 w 752952"/>
                  <a:gd name="connsiteY19" fmla="*/ 581025 h 790861"/>
                  <a:gd name="connsiteX20" fmla="*/ 220218 w 752952"/>
                  <a:gd name="connsiteY20" fmla="*/ 588836 h 790861"/>
                  <a:gd name="connsiteX21" fmla="*/ 213075 w 752952"/>
                  <a:gd name="connsiteY21" fmla="*/ 598361 h 790861"/>
                  <a:gd name="connsiteX22" fmla="*/ 155925 w 752952"/>
                  <a:gd name="connsiteY22" fmla="*/ 629031 h 790861"/>
                  <a:gd name="connsiteX23" fmla="*/ 169926 w 752952"/>
                  <a:gd name="connsiteY23" fmla="*/ 673132 h 790861"/>
                  <a:gd name="connsiteX24" fmla="*/ 217742 w 752952"/>
                  <a:gd name="connsiteY24" fmla="*/ 697992 h 790861"/>
                  <a:gd name="connsiteX25" fmla="*/ 242602 w 752952"/>
                  <a:gd name="connsiteY25" fmla="*/ 650177 h 790861"/>
                  <a:gd name="connsiteX26" fmla="*/ 229267 w 752952"/>
                  <a:gd name="connsiteY26" fmla="*/ 608171 h 790861"/>
                  <a:gd name="connsiteX27" fmla="*/ 236411 w 752952"/>
                  <a:gd name="connsiteY27" fmla="*/ 598646 h 790861"/>
                  <a:gd name="connsiteX28" fmla="*/ 245936 w 752952"/>
                  <a:gd name="connsiteY28" fmla="*/ 602171 h 790861"/>
                  <a:gd name="connsiteX29" fmla="*/ 395669 w 752952"/>
                  <a:gd name="connsiteY29" fmla="*/ 633317 h 790861"/>
                  <a:gd name="connsiteX30" fmla="*/ 492633 w 752952"/>
                  <a:gd name="connsiteY30" fmla="*/ 724376 h 790861"/>
                  <a:gd name="connsiteX31" fmla="*/ 546497 w 752952"/>
                  <a:gd name="connsiteY31" fmla="*/ 722709 h 790861"/>
                  <a:gd name="connsiteX32" fmla="*/ 544830 w 752952"/>
                  <a:gd name="connsiteY32" fmla="*/ 668846 h 790861"/>
                  <a:gd name="connsiteX33" fmla="*/ 440055 w 752952"/>
                  <a:gd name="connsiteY33" fmla="*/ 570452 h 790861"/>
                  <a:gd name="connsiteX34" fmla="*/ 421767 w 752952"/>
                  <a:gd name="connsiteY34" fmla="*/ 560927 h 790861"/>
                  <a:gd name="connsiteX35" fmla="*/ 321183 w 752952"/>
                  <a:gd name="connsiteY35" fmla="*/ 539972 h 790861"/>
                  <a:gd name="connsiteX36" fmla="*/ 391097 w 752952"/>
                  <a:gd name="connsiteY36" fmla="*/ 449771 h 790861"/>
                  <a:gd name="connsiteX37" fmla="*/ 522351 w 752952"/>
                  <a:gd name="connsiteY37" fmla="*/ 466725 h 790861"/>
                  <a:gd name="connsiteX38" fmla="*/ 564928 w 752952"/>
                  <a:gd name="connsiteY38" fmla="*/ 433673 h 790861"/>
                  <a:gd name="connsiteX39" fmla="*/ 531876 w 752952"/>
                  <a:gd name="connsiteY39" fmla="*/ 391097 h 790861"/>
                  <a:gd name="connsiteX40" fmla="*/ 379476 w 752952"/>
                  <a:gd name="connsiteY40" fmla="*/ 372047 h 790861"/>
                  <a:gd name="connsiteX41" fmla="*/ 344615 w 752952"/>
                  <a:gd name="connsiteY41" fmla="*/ 386525 h 790861"/>
                  <a:gd name="connsiteX42" fmla="*/ 281845 w 752952"/>
                  <a:gd name="connsiteY42" fmla="*/ 466725 h 790861"/>
                  <a:gd name="connsiteX43" fmla="*/ 198025 w 752952"/>
                  <a:gd name="connsiteY43" fmla="*/ 391287 h 790861"/>
                  <a:gd name="connsiteX44" fmla="*/ 259461 w 752952"/>
                  <a:gd name="connsiteY44" fmla="*/ 340805 h 790861"/>
                  <a:gd name="connsiteX45" fmla="*/ 266700 w 752952"/>
                  <a:gd name="connsiteY45" fmla="*/ 333375 h 790861"/>
                  <a:gd name="connsiteX46" fmla="*/ 311182 w 752952"/>
                  <a:gd name="connsiteY46" fmla="*/ 253937 h 790861"/>
                  <a:gd name="connsiteX47" fmla="*/ 303086 w 752952"/>
                  <a:gd name="connsiteY47" fmla="*/ 217075 h 790861"/>
                  <a:gd name="connsiteX48" fmla="*/ 343377 w 752952"/>
                  <a:gd name="connsiteY48" fmla="*/ 228886 h 790861"/>
                  <a:gd name="connsiteX49" fmla="*/ 581502 w 752952"/>
                  <a:gd name="connsiteY49" fmla="*/ 421005 h 790861"/>
                  <a:gd name="connsiteX50" fmla="*/ 562452 w 752952"/>
                  <a:gd name="connsiteY50" fmla="*/ 495586 h 790861"/>
                  <a:gd name="connsiteX51" fmla="*/ 648177 w 752952"/>
                  <a:gd name="connsiteY51" fmla="*/ 571786 h 790861"/>
                  <a:gd name="connsiteX52" fmla="*/ 695802 w 752952"/>
                  <a:gd name="connsiteY52" fmla="*/ 695611 h 790861"/>
                  <a:gd name="connsiteX53" fmla="*/ 705327 w 752952"/>
                  <a:gd name="connsiteY53" fmla="*/ 771811 h 790861"/>
                  <a:gd name="connsiteX54" fmla="*/ 752952 w 752952"/>
                  <a:gd name="connsiteY54" fmla="*/ 790861 h 790861"/>
                  <a:gd name="connsiteX55" fmla="*/ 752952 w 752952"/>
                  <a:gd name="connsiteY55" fmla="*/ 0 h 790861"/>
                  <a:gd name="connsiteX0" fmla="*/ 752952 w 752952"/>
                  <a:gd name="connsiteY0" fmla="*/ 743236 h 743236"/>
                  <a:gd name="connsiteX1" fmla="*/ 0 w 752952"/>
                  <a:gd name="connsiteY1" fmla="*/ 0 h 743236"/>
                  <a:gd name="connsiteX2" fmla="*/ 47625 w 752952"/>
                  <a:gd name="connsiteY2" fmla="*/ 38100 h 743236"/>
                  <a:gd name="connsiteX3" fmla="*/ 114300 w 752952"/>
                  <a:gd name="connsiteY3" fmla="*/ 38100 h 743236"/>
                  <a:gd name="connsiteX4" fmla="*/ 161925 w 752952"/>
                  <a:gd name="connsiteY4" fmla="*/ 104775 h 743236"/>
                  <a:gd name="connsiteX5" fmla="*/ 284798 w 752952"/>
                  <a:gd name="connsiteY5" fmla="*/ 163640 h 743236"/>
                  <a:gd name="connsiteX6" fmla="*/ 260890 w 752952"/>
                  <a:gd name="connsiteY6" fmla="*/ 178118 h 743236"/>
                  <a:gd name="connsiteX7" fmla="*/ 219075 w 752952"/>
                  <a:gd name="connsiteY7" fmla="*/ 252794 h 743236"/>
                  <a:gd name="connsiteX8" fmla="*/ 171450 w 752952"/>
                  <a:gd name="connsiteY8" fmla="*/ 291941 h 743236"/>
                  <a:gd name="connsiteX9" fmla="*/ 171450 w 752952"/>
                  <a:gd name="connsiteY9" fmla="*/ 146018 h 743236"/>
                  <a:gd name="connsiteX10" fmla="*/ 142875 w 752952"/>
                  <a:gd name="connsiteY10" fmla="*/ 117443 h 743236"/>
                  <a:gd name="connsiteX11" fmla="*/ 114300 w 752952"/>
                  <a:gd name="connsiteY11" fmla="*/ 146018 h 743236"/>
                  <a:gd name="connsiteX12" fmla="*/ 114300 w 752952"/>
                  <a:gd name="connsiteY12" fmla="*/ 316801 h 743236"/>
                  <a:gd name="connsiteX13" fmla="*/ 95250 w 752952"/>
                  <a:gd name="connsiteY13" fmla="*/ 337280 h 743236"/>
                  <a:gd name="connsiteX14" fmla="*/ 92964 w 752952"/>
                  <a:gd name="connsiteY14" fmla="*/ 339566 h 743236"/>
                  <a:gd name="connsiteX15" fmla="*/ 91440 w 752952"/>
                  <a:gd name="connsiteY15" fmla="*/ 341376 h 743236"/>
                  <a:gd name="connsiteX16" fmla="*/ 90488 w 752952"/>
                  <a:gd name="connsiteY16" fmla="*/ 342900 h 743236"/>
                  <a:gd name="connsiteX17" fmla="*/ 90488 w 752952"/>
                  <a:gd name="connsiteY17" fmla="*/ 342900 h 743236"/>
                  <a:gd name="connsiteX18" fmla="*/ 98203 w 752952"/>
                  <a:gd name="connsiteY18" fmla="*/ 433673 h 743236"/>
                  <a:gd name="connsiteX19" fmla="*/ 209550 w 752952"/>
                  <a:gd name="connsiteY19" fmla="*/ 533400 h 743236"/>
                  <a:gd name="connsiteX20" fmla="*/ 220218 w 752952"/>
                  <a:gd name="connsiteY20" fmla="*/ 541211 h 743236"/>
                  <a:gd name="connsiteX21" fmla="*/ 213075 w 752952"/>
                  <a:gd name="connsiteY21" fmla="*/ 550736 h 743236"/>
                  <a:gd name="connsiteX22" fmla="*/ 155925 w 752952"/>
                  <a:gd name="connsiteY22" fmla="*/ 581406 h 743236"/>
                  <a:gd name="connsiteX23" fmla="*/ 169926 w 752952"/>
                  <a:gd name="connsiteY23" fmla="*/ 625507 h 743236"/>
                  <a:gd name="connsiteX24" fmla="*/ 217742 w 752952"/>
                  <a:gd name="connsiteY24" fmla="*/ 650367 h 743236"/>
                  <a:gd name="connsiteX25" fmla="*/ 242602 w 752952"/>
                  <a:gd name="connsiteY25" fmla="*/ 602552 h 743236"/>
                  <a:gd name="connsiteX26" fmla="*/ 229267 w 752952"/>
                  <a:gd name="connsiteY26" fmla="*/ 560546 h 743236"/>
                  <a:gd name="connsiteX27" fmla="*/ 236411 w 752952"/>
                  <a:gd name="connsiteY27" fmla="*/ 551021 h 743236"/>
                  <a:gd name="connsiteX28" fmla="*/ 245936 w 752952"/>
                  <a:gd name="connsiteY28" fmla="*/ 554546 h 743236"/>
                  <a:gd name="connsiteX29" fmla="*/ 395669 w 752952"/>
                  <a:gd name="connsiteY29" fmla="*/ 585692 h 743236"/>
                  <a:gd name="connsiteX30" fmla="*/ 492633 w 752952"/>
                  <a:gd name="connsiteY30" fmla="*/ 676751 h 743236"/>
                  <a:gd name="connsiteX31" fmla="*/ 546497 w 752952"/>
                  <a:gd name="connsiteY31" fmla="*/ 675084 h 743236"/>
                  <a:gd name="connsiteX32" fmla="*/ 544830 w 752952"/>
                  <a:gd name="connsiteY32" fmla="*/ 621221 h 743236"/>
                  <a:gd name="connsiteX33" fmla="*/ 440055 w 752952"/>
                  <a:gd name="connsiteY33" fmla="*/ 522827 h 743236"/>
                  <a:gd name="connsiteX34" fmla="*/ 421767 w 752952"/>
                  <a:gd name="connsiteY34" fmla="*/ 513302 h 743236"/>
                  <a:gd name="connsiteX35" fmla="*/ 321183 w 752952"/>
                  <a:gd name="connsiteY35" fmla="*/ 492347 h 743236"/>
                  <a:gd name="connsiteX36" fmla="*/ 391097 w 752952"/>
                  <a:gd name="connsiteY36" fmla="*/ 402146 h 743236"/>
                  <a:gd name="connsiteX37" fmla="*/ 522351 w 752952"/>
                  <a:gd name="connsiteY37" fmla="*/ 419100 h 743236"/>
                  <a:gd name="connsiteX38" fmla="*/ 564928 w 752952"/>
                  <a:gd name="connsiteY38" fmla="*/ 386048 h 743236"/>
                  <a:gd name="connsiteX39" fmla="*/ 531876 w 752952"/>
                  <a:gd name="connsiteY39" fmla="*/ 343472 h 743236"/>
                  <a:gd name="connsiteX40" fmla="*/ 379476 w 752952"/>
                  <a:gd name="connsiteY40" fmla="*/ 324422 h 743236"/>
                  <a:gd name="connsiteX41" fmla="*/ 344615 w 752952"/>
                  <a:gd name="connsiteY41" fmla="*/ 338900 h 743236"/>
                  <a:gd name="connsiteX42" fmla="*/ 281845 w 752952"/>
                  <a:gd name="connsiteY42" fmla="*/ 419100 h 743236"/>
                  <a:gd name="connsiteX43" fmla="*/ 198025 w 752952"/>
                  <a:gd name="connsiteY43" fmla="*/ 343662 h 743236"/>
                  <a:gd name="connsiteX44" fmla="*/ 259461 w 752952"/>
                  <a:gd name="connsiteY44" fmla="*/ 293180 h 743236"/>
                  <a:gd name="connsiteX45" fmla="*/ 266700 w 752952"/>
                  <a:gd name="connsiteY45" fmla="*/ 285750 h 743236"/>
                  <a:gd name="connsiteX46" fmla="*/ 311182 w 752952"/>
                  <a:gd name="connsiteY46" fmla="*/ 206312 h 743236"/>
                  <a:gd name="connsiteX47" fmla="*/ 303086 w 752952"/>
                  <a:gd name="connsiteY47" fmla="*/ 169450 h 743236"/>
                  <a:gd name="connsiteX48" fmla="*/ 343377 w 752952"/>
                  <a:gd name="connsiteY48" fmla="*/ 181261 h 743236"/>
                  <a:gd name="connsiteX49" fmla="*/ 581502 w 752952"/>
                  <a:gd name="connsiteY49" fmla="*/ 373380 h 743236"/>
                  <a:gd name="connsiteX50" fmla="*/ 562452 w 752952"/>
                  <a:gd name="connsiteY50" fmla="*/ 447961 h 743236"/>
                  <a:gd name="connsiteX51" fmla="*/ 648177 w 752952"/>
                  <a:gd name="connsiteY51" fmla="*/ 524161 h 743236"/>
                  <a:gd name="connsiteX52" fmla="*/ 695802 w 752952"/>
                  <a:gd name="connsiteY52" fmla="*/ 647986 h 743236"/>
                  <a:gd name="connsiteX53" fmla="*/ 705327 w 752952"/>
                  <a:gd name="connsiteY53" fmla="*/ 724186 h 743236"/>
                  <a:gd name="connsiteX54" fmla="*/ 752952 w 752952"/>
                  <a:gd name="connsiteY54" fmla="*/ 743236 h 743236"/>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578771 w 861741"/>
                  <a:gd name="connsiteY49" fmla="*/ 432911 h 802767"/>
                  <a:gd name="connsiteX50" fmla="*/ 559721 w 861741"/>
                  <a:gd name="connsiteY50" fmla="*/ 507492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791893 w 861741"/>
                  <a:gd name="connsiteY49" fmla="*/ 205502 h 802767"/>
                  <a:gd name="connsiteX50" fmla="*/ 559721 w 861741"/>
                  <a:gd name="connsiteY50" fmla="*/ 507492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791893 w 861741"/>
                  <a:gd name="connsiteY49" fmla="*/ 205502 h 802767"/>
                  <a:gd name="connsiteX50" fmla="*/ 727599 w 861741"/>
                  <a:gd name="connsiteY50" fmla="*/ 414623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435896 w 861741"/>
                  <a:gd name="connsiteY48" fmla="*/ 69342 h 802767"/>
                  <a:gd name="connsiteX49" fmla="*/ 791893 w 861741"/>
                  <a:gd name="connsiteY49" fmla="*/ 205502 h 802767"/>
                  <a:gd name="connsiteX50" fmla="*/ 727599 w 861741"/>
                  <a:gd name="connsiteY50" fmla="*/ 414623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435896 w 861741"/>
                  <a:gd name="connsiteY47" fmla="*/ 69342 h 802767"/>
                  <a:gd name="connsiteX48" fmla="*/ 791893 w 861741"/>
                  <a:gd name="connsiteY48" fmla="*/ 205502 h 802767"/>
                  <a:gd name="connsiteX49" fmla="*/ 727599 w 861741"/>
                  <a:gd name="connsiteY49" fmla="*/ 414623 h 802767"/>
                  <a:gd name="connsiteX50" fmla="*/ 645446 w 861741"/>
                  <a:gd name="connsiteY50" fmla="*/ 583692 h 802767"/>
                  <a:gd name="connsiteX51" fmla="*/ 693071 w 861741"/>
                  <a:gd name="connsiteY51" fmla="*/ 707517 h 802767"/>
                  <a:gd name="connsiteX52" fmla="*/ 702596 w 861741"/>
                  <a:gd name="connsiteY52" fmla="*/ 783717 h 802767"/>
                  <a:gd name="connsiteX53" fmla="*/ 750221 w 861741"/>
                  <a:gd name="connsiteY53"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58159 w 861741"/>
                  <a:gd name="connsiteY5" fmla="*/ 237649 h 802767"/>
                  <a:gd name="connsiteX6" fmla="*/ 216344 w 861741"/>
                  <a:gd name="connsiteY6" fmla="*/ 312325 h 802767"/>
                  <a:gd name="connsiteX7" fmla="*/ 168719 w 861741"/>
                  <a:gd name="connsiteY7" fmla="*/ 351472 h 802767"/>
                  <a:gd name="connsiteX8" fmla="*/ 168719 w 861741"/>
                  <a:gd name="connsiteY8" fmla="*/ 205549 h 802767"/>
                  <a:gd name="connsiteX9" fmla="*/ 140144 w 861741"/>
                  <a:gd name="connsiteY9" fmla="*/ 176974 h 802767"/>
                  <a:gd name="connsiteX10" fmla="*/ 111569 w 861741"/>
                  <a:gd name="connsiteY10" fmla="*/ 205549 h 802767"/>
                  <a:gd name="connsiteX11" fmla="*/ 111569 w 861741"/>
                  <a:gd name="connsiteY11" fmla="*/ 376332 h 802767"/>
                  <a:gd name="connsiteX12" fmla="*/ 92519 w 861741"/>
                  <a:gd name="connsiteY12" fmla="*/ 396811 h 802767"/>
                  <a:gd name="connsiteX13" fmla="*/ 90233 w 861741"/>
                  <a:gd name="connsiteY13" fmla="*/ 399097 h 802767"/>
                  <a:gd name="connsiteX14" fmla="*/ 88709 w 861741"/>
                  <a:gd name="connsiteY14" fmla="*/ 400907 h 802767"/>
                  <a:gd name="connsiteX15" fmla="*/ 87757 w 861741"/>
                  <a:gd name="connsiteY15" fmla="*/ 402431 h 802767"/>
                  <a:gd name="connsiteX16" fmla="*/ 87757 w 861741"/>
                  <a:gd name="connsiteY16" fmla="*/ 402431 h 802767"/>
                  <a:gd name="connsiteX17" fmla="*/ 95472 w 861741"/>
                  <a:gd name="connsiteY17" fmla="*/ 493204 h 802767"/>
                  <a:gd name="connsiteX18" fmla="*/ 206819 w 861741"/>
                  <a:gd name="connsiteY18" fmla="*/ 592931 h 802767"/>
                  <a:gd name="connsiteX19" fmla="*/ 217487 w 861741"/>
                  <a:gd name="connsiteY19" fmla="*/ 600742 h 802767"/>
                  <a:gd name="connsiteX20" fmla="*/ 210344 w 861741"/>
                  <a:gd name="connsiteY20" fmla="*/ 610267 h 802767"/>
                  <a:gd name="connsiteX21" fmla="*/ 153194 w 861741"/>
                  <a:gd name="connsiteY21" fmla="*/ 640937 h 802767"/>
                  <a:gd name="connsiteX22" fmla="*/ 167195 w 861741"/>
                  <a:gd name="connsiteY22" fmla="*/ 685038 h 802767"/>
                  <a:gd name="connsiteX23" fmla="*/ 215011 w 861741"/>
                  <a:gd name="connsiteY23" fmla="*/ 709898 h 802767"/>
                  <a:gd name="connsiteX24" fmla="*/ 239871 w 861741"/>
                  <a:gd name="connsiteY24" fmla="*/ 662083 h 802767"/>
                  <a:gd name="connsiteX25" fmla="*/ 226536 w 861741"/>
                  <a:gd name="connsiteY25" fmla="*/ 620077 h 802767"/>
                  <a:gd name="connsiteX26" fmla="*/ 233680 w 861741"/>
                  <a:gd name="connsiteY26" fmla="*/ 610552 h 802767"/>
                  <a:gd name="connsiteX27" fmla="*/ 243205 w 861741"/>
                  <a:gd name="connsiteY27" fmla="*/ 614077 h 802767"/>
                  <a:gd name="connsiteX28" fmla="*/ 392938 w 861741"/>
                  <a:gd name="connsiteY28" fmla="*/ 645223 h 802767"/>
                  <a:gd name="connsiteX29" fmla="*/ 489902 w 861741"/>
                  <a:gd name="connsiteY29" fmla="*/ 736282 h 802767"/>
                  <a:gd name="connsiteX30" fmla="*/ 543766 w 861741"/>
                  <a:gd name="connsiteY30" fmla="*/ 734615 h 802767"/>
                  <a:gd name="connsiteX31" fmla="*/ 542099 w 861741"/>
                  <a:gd name="connsiteY31" fmla="*/ 680752 h 802767"/>
                  <a:gd name="connsiteX32" fmla="*/ 437324 w 861741"/>
                  <a:gd name="connsiteY32" fmla="*/ 582358 h 802767"/>
                  <a:gd name="connsiteX33" fmla="*/ 419036 w 861741"/>
                  <a:gd name="connsiteY33" fmla="*/ 572833 h 802767"/>
                  <a:gd name="connsiteX34" fmla="*/ 318452 w 861741"/>
                  <a:gd name="connsiteY34" fmla="*/ 551878 h 802767"/>
                  <a:gd name="connsiteX35" fmla="*/ 388366 w 861741"/>
                  <a:gd name="connsiteY35" fmla="*/ 461677 h 802767"/>
                  <a:gd name="connsiteX36" fmla="*/ 519620 w 861741"/>
                  <a:gd name="connsiteY36" fmla="*/ 478631 h 802767"/>
                  <a:gd name="connsiteX37" fmla="*/ 562197 w 861741"/>
                  <a:gd name="connsiteY37" fmla="*/ 445579 h 802767"/>
                  <a:gd name="connsiteX38" fmla="*/ 529145 w 861741"/>
                  <a:gd name="connsiteY38" fmla="*/ 403003 h 802767"/>
                  <a:gd name="connsiteX39" fmla="*/ 376745 w 861741"/>
                  <a:gd name="connsiteY39" fmla="*/ 383953 h 802767"/>
                  <a:gd name="connsiteX40" fmla="*/ 341884 w 861741"/>
                  <a:gd name="connsiteY40" fmla="*/ 398431 h 802767"/>
                  <a:gd name="connsiteX41" fmla="*/ 279114 w 861741"/>
                  <a:gd name="connsiteY41" fmla="*/ 478631 h 802767"/>
                  <a:gd name="connsiteX42" fmla="*/ 195294 w 861741"/>
                  <a:gd name="connsiteY42" fmla="*/ 403193 h 802767"/>
                  <a:gd name="connsiteX43" fmla="*/ 256730 w 861741"/>
                  <a:gd name="connsiteY43" fmla="*/ 352711 h 802767"/>
                  <a:gd name="connsiteX44" fmla="*/ 263969 w 861741"/>
                  <a:gd name="connsiteY44" fmla="*/ 345281 h 802767"/>
                  <a:gd name="connsiteX45" fmla="*/ 308451 w 861741"/>
                  <a:gd name="connsiteY45" fmla="*/ 265843 h 802767"/>
                  <a:gd name="connsiteX46" fmla="*/ 435896 w 861741"/>
                  <a:gd name="connsiteY46" fmla="*/ 69342 h 802767"/>
                  <a:gd name="connsiteX47" fmla="*/ 791893 w 861741"/>
                  <a:gd name="connsiteY47" fmla="*/ 205502 h 802767"/>
                  <a:gd name="connsiteX48" fmla="*/ 727599 w 861741"/>
                  <a:gd name="connsiteY48" fmla="*/ 414623 h 802767"/>
                  <a:gd name="connsiteX49" fmla="*/ 645446 w 861741"/>
                  <a:gd name="connsiteY49" fmla="*/ 583692 h 802767"/>
                  <a:gd name="connsiteX50" fmla="*/ 693071 w 861741"/>
                  <a:gd name="connsiteY50" fmla="*/ 707517 h 802767"/>
                  <a:gd name="connsiteX51" fmla="*/ 702596 w 861741"/>
                  <a:gd name="connsiteY51" fmla="*/ 783717 h 802767"/>
                  <a:gd name="connsiteX52" fmla="*/ 750221 w 861741"/>
                  <a:gd name="connsiteY52" fmla="*/ 802767 h 802767"/>
                  <a:gd name="connsiteX0" fmla="*/ 753034 w 864554"/>
                  <a:gd name="connsiteY0" fmla="*/ 802767 h 802767"/>
                  <a:gd name="connsiteX1" fmla="*/ 864476 w 864554"/>
                  <a:gd name="connsiteY1" fmla="*/ 0 h 802767"/>
                  <a:gd name="connsiteX2" fmla="*/ 47707 w 864554"/>
                  <a:gd name="connsiteY2" fmla="*/ 97631 h 802767"/>
                  <a:gd name="connsiteX3" fmla="*/ 114382 w 864554"/>
                  <a:gd name="connsiteY3" fmla="*/ 97631 h 802767"/>
                  <a:gd name="connsiteX4" fmla="*/ 260972 w 864554"/>
                  <a:gd name="connsiteY4" fmla="*/ 237649 h 802767"/>
                  <a:gd name="connsiteX5" fmla="*/ 219157 w 864554"/>
                  <a:gd name="connsiteY5" fmla="*/ 312325 h 802767"/>
                  <a:gd name="connsiteX6" fmla="*/ 171532 w 864554"/>
                  <a:gd name="connsiteY6" fmla="*/ 351472 h 802767"/>
                  <a:gd name="connsiteX7" fmla="*/ 171532 w 864554"/>
                  <a:gd name="connsiteY7" fmla="*/ 205549 h 802767"/>
                  <a:gd name="connsiteX8" fmla="*/ 142957 w 864554"/>
                  <a:gd name="connsiteY8" fmla="*/ 176974 h 802767"/>
                  <a:gd name="connsiteX9" fmla="*/ 114382 w 864554"/>
                  <a:gd name="connsiteY9" fmla="*/ 205549 h 802767"/>
                  <a:gd name="connsiteX10" fmla="*/ 114382 w 864554"/>
                  <a:gd name="connsiteY10" fmla="*/ 376332 h 802767"/>
                  <a:gd name="connsiteX11" fmla="*/ 95332 w 864554"/>
                  <a:gd name="connsiteY11" fmla="*/ 396811 h 802767"/>
                  <a:gd name="connsiteX12" fmla="*/ 93046 w 864554"/>
                  <a:gd name="connsiteY12" fmla="*/ 399097 h 802767"/>
                  <a:gd name="connsiteX13" fmla="*/ 91522 w 864554"/>
                  <a:gd name="connsiteY13" fmla="*/ 400907 h 802767"/>
                  <a:gd name="connsiteX14" fmla="*/ 90570 w 864554"/>
                  <a:gd name="connsiteY14" fmla="*/ 402431 h 802767"/>
                  <a:gd name="connsiteX15" fmla="*/ 90570 w 864554"/>
                  <a:gd name="connsiteY15" fmla="*/ 402431 h 802767"/>
                  <a:gd name="connsiteX16" fmla="*/ 98285 w 864554"/>
                  <a:gd name="connsiteY16" fmla="*/ 493204 h 802767"/>
                  <a:gd name="connsiteX17" fmla="*/ 209632 w 864554"/>
                  <a:gd name="connsiteY17" fmla="*/ 592931 h 802767"/>
                  <a:gd name="connsiteX18" fmla="*/ 220300 w 864554"/>
                  <a:gd name="connsiteY18" fmla="*/ 600742 h 802767"/>
                  <a:gd name="connsiteX19" fmla="*/ 213157 w 864554"/>
                  <a:gd name="connsiteY19" fmla="*/ 610267 h 802767"/>
                  <a:gd name="connsiteX20" fmla="*/ 156007 w 864554"/>
                  <a:gd name="connsiteY20" fmla="*/ 640937 h 802767"/>
                  <a:gd name="connsiteX21" fmla="*/ 170008 w 864554"/>
                  <a:gd name="connsiteY21" fmla="*/ 685038 h 802767"/>
                  <a:gd name="connsiteX22" fmla="*/ 217824 w 864554"/>
                  <a:gd name="connsiteY22" fmla="*/ 709898 h 802767"/>
                  <a:gd name="connsiteX23" fmla="*/ 242684 w 864554"/>
                  <a:gd name="connsiteY23" fmla="*/ 662083 h 802767"/>
                  <a:gd name="connsiteX24" fmla="*/ 229349 w 864554"/>
                  <a:gd name="connsiteY24" fmla="*/ 620077 h 802767"/>
                  <a:gd name="connsiteX25" fmla="*/ 236493 w 864554"/>
                  <a:gd name="connsiteY25" fmla="*/ 610552 h 802767"/>
                  <a:gd name="connsiteX26" fmla="*/ 246018 w 864554"/>
                  <a:gd name="connsiteY26" fmla="*/ 614077 h 802767"/>
                  <a:gd name="connsiteX27" fmla="*/ 395751 w 864554"/>
                  <a:gd name="connsiteY27" fmla="*/ 645223 h 802767"/>
                  <a:gd name="connsiteX28" fmla="*/ 492715 w 864554"/>
                  <a:gd name="connsiteY28" fmla="*/ 736282 h 802767"/>
                  <a:gd name="connsiteX29" fmla="*/ 546579 w 864554"/>
                  <a:gd name="connsiteY29" fmla="*/ 734615 h 802767"/>
                  <a:gd name="connsiteX30" fmla="*/ 544912 w 864554"/>
                  <a:gd name="connsiteY30" fmla="*/ 680752 h 802767"/>
                  <a:gd name="connsiteX31" fmla="*/ 440137 w 864554"/>
                  <a:gd name="connsiteY31" fmla="*/ 582358 h 802767"/>
                  <a:gd name="connsiteX32" fmla="*/ 421849 w 864554"/>
                  <a:gd name="connsiteY32" fmla="*/ 572833 h 802767"/>
                  <a:gd name="connsiteX33" fmla="*/ 321265 w 864554"/>
                  <a:gd name="connsiteY33" fmla="*/ 551878 h 802767"/>
                  <a:gd name="connsiteX34" fmla="*/ 391179 w 864554"/>
                  <a:gd name="connsiteY34" fmla="*/ 461677 h 802767"/>
                  <a:gd name="connsiteX35" fmla="*/ 522433 w 864554"/>
                  <a:gd name="connsiteY35" fmla="*/ 478631 h 802767"/>
                  <a:gd name="connsiteX36" fmla="*/ 565010 w 864554"/>
                  <a:gd name="connsiteY36" fmla="*/ 445579 h 802767"/>
                  <a:gd name="connsiteX37" fmla="*/ 531958 w 864554"/>
                  <a:gd name="connsiteY37" fmla="*/ 403003 h 802767"/>
                  <a:gd name="connsiteX38" fmla="*/ 379558 w 864554"/>
                  <a:gd name="connsiteY38" fmla="*/ 383953 h 802767"/>
                  <a:gd name="connsiteX39" fmla="*/ 344697 w 864554"/>
                  <a:gd name="connsiteY39" fmla="*/ 398431 h 802767"/>
                  <a:gd name="connsiteX40" fmla="*/ 281927 w 864554"/>
                  <a:gd name="connsiteY40" fmla="*/ 478631 h 802767"/>
                  <a:gd name="connsiteX41" fmla="*/ 198107 w 864554"/>
                  <a:gd name="connsiteY41" fmla="*/ 403193 h 802767"/>
                  <a:gd name="connsiteX42" fmla="*/ 259543 w 864554"/>
                  <a:gd name="connsiteY42" fmla="*/ 352711 h 802767"/>
                  <a:gd name="connsiteX43" fmla="*/ 266782 w 864554"/>
                  <a:gd name="connsiteY43" fmla="*/ 345281 h 802767"/>
                  <a:gd name="connsiteX44" fmla="*/ 311264 w 864554"/>
                  <a:gd name="connsiteY44" fmla="*/ 265843 h 802767"/>
                  <a:gd name="connsiteX45" fmla="*/ 438709 w 864554"/>
                  <a:gd name="connsiteY45" fmla="*/ 69342 h 802767"/>
                  <a:gd name="connsiteX46" fmla="*/ 794706 w 864554"/>
                  <a:gd name="connsiteY46" fmla="*/ 205502 h 802767"/>
                  <a:gd name="connsiteX47" fmla="*/ 730412 w 864554"/>
                  <a:gd name="connsiteY47" fmla="*/ 414623 h 802767"/>
                  <a:gd name="connsiteX48" fmla="*/ 648259 w 864554"/>
                  <a:gd name="connsiteY48" fmla="*/ 583692 h 802767"/>
                  <a:gd name="connsiteX49" fmla="*/ 695884 w 864554"/>
                  <a:gd name="connsiteY49" fmla="*/ 707517 h 802767"/>
                  <a:gd name="connsiteX50" fmla="*/ 705409 w 864554"/>
                  <a:gd name="connsiteY50" fmla="*/ 783717 h 802767"/>
                  <a:gd name="connsiteX51" fmla="*/ 753034 w 864554"/>
                  <a:gd name="connsiteY51" fmla="*/ 802767 h 802767"/>
                  <a:gd name="connsiteX0" fmla="*/ 726715 w 838232"/>
                  <a:gd name="connsiteY0" fmla="*/ 802767 h 802767"/>
                  <a:gd name="connsiteX1" fmla="*/ 838157 w 838232"/>
                  <a:gd name="connsiteY1" fmla="*/ 0 h 802767"/>
                  <a:gd name="connsiteX2" fmla="*/ 21388 w 838232"/>
                  <a:gd name="connsiteY2" fmla="*/ 97631 h 802767"/>
                  <a:gd name="connsiteX3" fmla="*/ 234653 w 838232"/>
                  <a:gd name="connsiteY3" fmla="*/ 237649 h 802767"/>
                  <a:gd name="connsiteX4" fmla="*/ 192838 w 838232"/>
                  <a:gd name="connsiteY4" fmla="*/ 312325 h 802767"/>
                  <a:gd name="connsiteX5" fmla="*/ 145213 w 838232"/>
                  <a:gd name="connsiteY5" fmla="*/ 351472 h 802767"/>
                  <a:gd name="connsiteX6" fmla="*/ 145213 w 838232"/>
                  <a:gd name="connsiteY6" fmla="*/ 205549 h 802767"/>
                  <a:gd name="connsiteX7" fmla="*/ 116638 w 838232"/>
                  <a:gd name="connsiteY7" fmla="*/ 176974 h 802767"/>
                  <a:gd name="connsiteX8" fmla="*/ 88063 w 838232"/>
                  <a:gd name="connsiteY8" fmla="*/ 205549 h 802767"/>
                  <a:gd name="connsiteX9" fmla="*/ 88063 w 838232"/>
                  <a:gd name="connsiteY9" fmla="*/ 376332 h 802767"/>
                  <a:gd name="connsiteX10" fmla="*/ 69013 w 838232"/>
                  <a:gd name="connsiteY10" fmla="*/ 396811 h 802767"/>
                  <a:gd name="connsiteX11" fmla="*/ 66727 w 838232"/>
                  <a:gd name="connsiteY11" fmla="*/ 399097 h 802767"/>
                  <a:gd name="connsiteX12" fmla="*/ 65203 w 838232"/>
                  <a:gd name="connsiteY12" fmla="*/ 400907 h 802767"/>
                  <a:gd name="connsiteX13" fmla="*/ 64251 w 838232"/>
                  <a:gd name="connsiteY13" fmla="*/ 402431 h 802767"/>
                  <a:gd name="connsiteX14" fmla="*/ 64251 w 838232"/>
                  <a:gd name="connsiteY14" fmla="*/ 402431 h 802767"/>
                  <a:gd name="connsiteX15" fmla="*/ 71966 w 838232"/>
                  <a:gd name="connsiteY15" fmla="*/ 493204 h 802767"/>
                  <a:gd name="connsiteX16" fmla="*/ 183313 w 838232"/>
                  <a:gd name="connsiteY16" fmla="*/ 592931 h 802767"/>
                  <a:gd name="connsiteX17" fmla="*/ 193981 w 838232"/>
                  <a:gd name="connsiteY17" fmla="*/ 600742 h 802767"/>
                  <a:gd name="connsiteX18" fmla="*/ 186838 w 838232"/>
                  <a:gd name="connsiteY18" fmla="*/ 610267 h 802767"/>
                  <a:gd name="connsiteX19" fmla="*/ 129688 w 838232"/>
                  <a:gd name="connsiteY19" fmla="*/ 640937 h 802767"/>
                  <a:gd name="connsiteX20" fmla="*/ 143689 w 838232"/>
                  <a:gd name="connsiteY20" fmla="*/ 685038 h 802767"/>
                  <a:gd name="connsiteX21" fmla="*/ 191505 w 838232"/>
                  <a:gd name="connsiteY21" fmla="*/ 709898 h 802767"/>
                  <a:gd name="connsiteX22" fmla="*/ 216365 w 838232"/>
                  <a:gd name="connsiteY22" fmla="*/ 662083 h 802767"/>
                  <a:gd name="connsiteX23" fmla="*/ 203030 w 838232"/>
                  <a:gd name="connsiteY23" fmla="*/ 620077 h 802767"/>
                  <a:gd name="connsiteX24" fmla="*/ 210174 w 838232"/>
                  <a:gd name="connsiteY24" fmla="*/ 610552 h 802767"/>
                  <a:gd name="connsiteX25" fmla="*/ 219699 w 838232"/>
                  <a:gd name="connsiteY25" fmla="*/ 614077 h 802767"/>
                  <a:gd name="connsiteX26" fmla="*/ 369432 w 838232"/>
                  <a:gd name="connsiteY26" fmla="*/ 645223 h 802767"/>
                  <a:gd name="connsiteX27" fmla="*/ 466396 w 838232"/>
                  <a:gd name="connsiteY27" fmla="*/ 736282 h 802767"/>
                  <a:gd name="connsiteX28" fmla="*/ 520260 w 838232"/>
                  <a:gd name="connsiteY28" fmla="*/ 734615 h 802767"/>
                  <a:gd name="connsiteX29" fmla="*/ 518593 w 838232"/>
                  <a:gd name="connsiteY29" fmla="*/ 680752 h 802767"/>
                  <a:gd name="connsiteX30" fmla="*/ 413818 w 838232"/>
                  <a:gd name="connsiteY30" fmla="*/ 582358 h 802767"/>
                  <a:gd name="connsiteX31" fmla="*/ 395530 w 838232"/>
                  <a:gd name="connsiteY31" fmla="*/ 572833 h 802767"/>
                  <a:gd name="connsiteX32" fmla="*/ 294946 w 838232"/>
                  <a:gd name="connsiteY32" fmla="*/ 551878 h 802767"/>
                  <a:gd name="connsiteX33" fmla="*/ 364860 w 838232"/>
                  <a:gd name="connsiteY33" fmla="*/ 461677 h 802767"/>
                  <a:gd name="connsiteX34" fmla="*/ 496114 w 838232"/>
                  <a:gd name="connsiteY34" fmla="*/ 478631 h 802767"/>
                  <a:gd name="connsiteX35" fmla="*/ 538691 w 838232"/>
                  <a:gd name="connsiteY35" fmla="*/ 445579 h 802767"/>
                  <a:gd name="connsiteX36" fmla="*/ 505639 w 838232"/>
                  <a:gd name="connsiteY36" fmla="*/ 403003 h 802767"/>
                  <a:gd name="connsiteX37" fmla="*/ 353239 w 838232"/>
                  <a:gd name="connsiteY37" fmla="*/ 383953 h 802767"/>
                  <a:gd name="connsiteX38" fmla="*/ 318378 w 838232"/>
                  <a:gd name="connsiteY38" fmla="*/ 398431 h 802767"/>
                  <a:gd name="connsiteX39" fmla="*/ 255608 w 838232"/>
                  <a:gd name="connsiteY39" fmla="*/ 478631 h 802767"/>
                  <a:gd name="connsiteX40" fmla="*/ 171788 w 838232"/>
                  <a:gd name="connsiteY40" fmla="*/ 403193 h 802767"/>
                  <a:gd name="connsiteX41" fmla="*/ 233224 w 838232"/>
                  <a:gd name="connsiteY41" fmla="*/ 352711 h 802767"/>
                  <a:gd name="connsiteX42" fmla="*/ 240463 w 838232"/>
                  <a:gd name="connsiteY42" fmla="*/ 345281 h 802767"/>
                  <a:gd name="connsiteX43" fmla="*/ 284945 w 838232"/>
                  <a:gd name="connsiteY43" fmla="*/ 265843 h 802767"/>
                  <a:gd name="connsiteX44" fmla="*/ 412390 w 838232"/>
                  <a:gd name="connsiteY44" fmla="*/ 69342 h 802767"/>
                  <a:gd name="connsiteX45" fmla="*/ 768387 w 838232"/>
                  <a:gd name="connsiteY45" fmla="*/ 205502 h 802767"/>
                  <a:gd name="connsiteX46" fmla="*/ 704093 w 838232"/>
                  <a:gd name="connsiteY46" fmla="*/ 414623 h 802767"/>
                  <a:gd name="connsiteX47" fmla="*/ 621940 w 838232"/>
                  <a:gd name="connsiteY47" fmla="*/ 583692 h 802767"/>
                  <a:gd name="connsiteX48" fmla="*/ 669565 w 838232"/>
                  <a:gd name="connsiteY48" fmla="*/ 707517 h 802767"/>
                  <a:gd name="connsiteX49" fmla="*/ 679090 w 838232"/>
                  <a:gd name="connsiteY49" fmla="*/ 783717 h 802767"/>
                  <a:gd name="connsiteX50" fmla="*/ 726715 w 838232"/>
                  <a:gd name="connsiteY50" fmla="*/ 802767 h 802767"/>
                  <a:gd name="connsiteX0" fmla="*/ 676768 w 788210"/>
                  <a:gd name="connsiteY0" fmla="*/ 821991 h 821991"/>
                  <a:gd name="connsiteX1" fmla="*/ 788210 w 788210"/>
                  <a:gd name="connsiteY1" fmla="*/ 19224 h 821991"/>
                  <a:gd name="connsiteX2" fmla="*/ 184706 w 788210"/>
                  <a:gd name="connsiteY2" fmla="*/ 256873 h 821991"/>
                  <a:gd name="connsiteX3" fmla="*/ 142891 w 788210"/>
                  <a:gd name="connsiteY3" fmla="*/ 331549 h 821991"/>
                  <a:gd name="connsiteX4" fmla="*/ 95266 w 788210"/>
                  <a:gd name="connsiteY4" fmla="*/ 370696 h 821991"/>
                  <a:gd name="connsiteX5" fmla="*/ 95266 w 788210"/>
                  <a:gd name="connsiteY5" fmla="*/ 224773 h 821991"/>
                  <a:gd name="connsiteX6" fmla="*/ 66691 w 788210"/>
                  <a:gd name="connsiteY6" fmla="*/ 196198 h 821991"/>
                  <a:gd name="connsiteX7" fmla="*/ 38116 w 788210"/>
                  <a:gd name="connsiteY7" fmla="*/ 224773 h 821991"/>
                  <a:gd name="connsiteX8" fmla="*/ 38116 w 788210"/>
                  <a:gd name="connsiteY8" fmla="*/ 395556 h 821991"/>
                  <a:gd name="connsiteX9" fmla="*/ 19066 w 788210"/>
                  <a:gd name="connsiteY9" fmla="*/ 416035 h 821991"/>
                  <a:gd name="connsiteX10" fmla="*/ 16780 w 788210"/>
                  <a:gd name="connsiteY10" fmla="*/ 418321 h 821991"/>
                  <a:gd name="connsiteX11" fmla="*/ 15256 w 788210"/>
                  <a:gd name="connsiteY11" fmla="*/ 420131 h 821991"/>
                  <a:gd name="connsiteX12" fmla="*/ 14304 w 788210"/>
                  <a:gd name="connsiteY12" fmla="*/ 421655 h 821991"/>
                  <a:gd name="connsiteX13" fmla="*/ 14304 w 788210"/>
                  <a:gd name="connsiteY13" fmla="*/ 421655 h 821991"/>
                  <a:gd name="connsiteX14" fmla="*/ 22019 w 788210"/>
                  <a:gd name="connsiteY14" fmla="*/ 512428 h 821991"/>
                  <a:gd name="connsiteX15" fmla="*/ 133366 w 788210"/>
                  <a:gd name="connsiteY15" fmla="*/ 612155 h 821991"/>
                  <a:gd name="connsiteX16" fmla="*/ 144034 w 788210"/>
                  <a:gd name="connsiteY16" fmla="*/ 619966 h 821991"/>
                  <a:gd name="connsiteX17" fmla="*/ 136891 w 788210"/>
                  <a:gd name="connsiteY17" fmla="*/ 629491 h 821991"/>
                  <a:gd name="connsiteX18" fmla="*/ 79741 w 788210"/>
                  <a:gd name="connsiteY18" fmla="*/ 660161 h 821991"/>
                  <a:gd name="connsiteX19" fmla="*/ 93742 w 788210"/>
                  <a:gd name="connsiteY19" fmla="*/ 704262 h 821991"/>
                  <a:gd name="connsiteX20" fmla="*/ 141558 w 788210"/>
                  <a:gd name="connsiteY20" fmla="*/ 729122 h 821991"/>
                  <a:gd name="connsiteX21" fmla="*/ 166418 w 788210"/>
                  <a:gd name="connsiteY21" fmla="*/ 681307 h 821991"/>
                  <a:gd name="connsiteX22" fmla="*/ 153083 w 788210"/>
                  <a:gd name="connsiteY22" fmla="*/ 639301 h 821991"/>
                  <a:gd name="connsiteX23" fmla="*/ 160227 w 788210"/>
                  <a:gd name="connsiteY23" fmla="*/ 629776 h 821991"/>
                  <a:gd name="connsiteX24" fmla="*/ 169752 w 788210"/>
                  <a:gd name="connsiteY24" fmla="*/ 633301 h 821991"/>
                  <a:gd name="connsiteX25" fmla="*/ 319485 w 788210"/>
                  <a:gd name="connsiteY25" fmla="*/ 664447 h 821991"/>
                  <a:gd name="connsiteX26" fmla="*/ 416449 w 788210"/>
                  <a:gd name="connsiteY26" fmla="*/ 755506 h 821991"/>
                  <a:gd name="connsiteX27" fmla="*/ 470313 w 788210"/>
                  <a:gd name="connsiteY27" fmla="*/ 753839 h 821991"/>
                  <a:gd name="connsiteX28" fmla="*/ 468646 w 788210"/>
                  <a:gd name="connsiteY28" fmla="*/ 699976 h 821991"/>
                  <a:gd name="connsiteX29" fmla="*/ 363871 w 788210"/>
                  <a:gd name="connsiteY29" fmla="*/ 601582 h 821991"/>
                  <a:gd name="connsiteX30" fmla="*/ 345583 w 788210"/>
                  <a:gd name="connsiteY30" fmla="*/ 592057 h 821991"/>
                  <a:gd name="connsiteX31" fmla="*/ 244999 w 788210"/>
                  <a:gd name="connsiteY31" fmla="*/ 571102 h 821991"/>
                  <a:gd name="connsiteX32" fmla="*/ 314913 w 788210"/>
                  <a:gd name="connsiteY32" fmla="*/ 480901 h 821991"/>
                  <a:gd name="connsiteX33" fmla="*/ 446167 w 788210"/>
                  <a:gd name="connsiteY33" fmla="*/ 497855 h 821991"/>
                  <a:gd name="connsiteX34" fmla="*/ 488744 w 788210"/>
                  <a:gd name="connsiteY34" fmla="*/ 464803 h 821991"/>
                  <a:gd name="connsiteX35" fmla="*/ 455692 w 788210"/>
                  <a:gd name="connsiteY35" fmla="*/ 422227 h 821991"/>
                  <a:gd name="connsiteX36" fmla="*/ 303292 w 788210"/>
                  <a:gd name="connsiteY36" fmla="*/ 403177 h 821991"/>
                  <a:gd name="connsiteX37" fmla="*/ 268431 w 788210"/>
                  <a:gd name="connsiteY37" fmla="*/ 417655 h 821991"/>
                  <a:gd name="connsiteX38" fmla="*/ 205661 w 788210"/>
                  <a:gd name="connsiteY38" fmla="*/ 497855 h 821991"/>
                  <a:gd name="connsiteX39" fmla="*/ 121841 w 788210"/>
                  <a:gd name="connsiteY39" fmla="*/ 422417 h 821991"/>
                  <a:gd name="connsiteX40" fmla="*/ 183277 w 788210"/>
                  <a:gd name="connsiteY40" fmla="*/ 371935 h 821991"/>
                  <a:gd name="connsiteX41" fmla="*/ 190516 w 788210"/>
                  <a:gd name="connsiteY41" fmla="*/ 364505 h 821991"/>
                  <a:gd name="connsiteX42" fmla="*/ 234998 w 788210"/>
                  <a:gd name="connsiteY42" fmla="*/ 285067 h 821991"/>
                  <a:gd name="connsiteX43" fmla="*/ 362443 w 788210"/>
                  <a:gd name="connsiteY43" fmla="*/ 88566 h 821991"/>
                  <a:gd name="connsiteX44" fmla="*/ 718440 w 788210"/>
                  <a:gd name="connsiteY44" fmla="*/ 224726 h 821991"/>
                  <a:gd name="connsiteX45" fmla="*/ 654146 w 788210"/>
                  <a:gd name="connsiteY45" fmla="*/ 433847 h 821991"/>
                  <a:gd name="connsiteX46" fmla="*/ 571993 w 788210"/>
                  <a:gd name="connsiteY46" fmla="*/ 602916 h 821991"/>
                  <a:gd name="connsiteX47" fmla="*/ 619618 w 788210"/>
                  <a:gd name="connsiteY47" fmla="*/ 726741 h 821991"/>
                  <a:gd name="connsiteX48" fmla="*/ 629143 w 788210"/>
                  <a:gd name="connsiteY48" fmla="*/ 802941 h 821991"/>
                  <a:gd name="connsiteX49" fmla="*/ 676768 w 788210"/>
                  <a:gd name="connsiteY49" fmla="*/ 821991 h 821991"/>
                  <a:gd name="connsiteX0" fmla="*/ 676768 w 788210"/>
                  <a:gd name="connsiteY0" fmla="*/ 821991 h 821991"/>
                  <a:gd name="connsiteX1" fmla="*/ 788210 w 788210"/>
                  <a:gd name="connsiteY1" fmla="*/ 19224 h 821991"/>
                  <a:gd name="connsiteX2" fmla="*/ 184706 w 788210"/>
                  <a:gd name="connsiteY2" fmla="*/ 256873 h 821991"/>
                  <a:gd name="connsiteX3" fmla="*/ 142891 w 788210"/>
                  <a:gd name="connsiteY3" fmla="*/ 331549 h 821991"/>
                  <a:gd name="connsiteX4" fmla="*/ 95266 w 788210"/>
                  <a:gd name="connsiteY4" fmla="*/ 370696 h 821991"/>
                  <a:gd name="connsiteX5" fmla="*/ 95266 w 788210"/>
                  <a:gd name="connsiteY5" fmla="*/ 224773 h 821991"/>
                  <a:gd name="connsiteX6" fmla="*/ 66691 w 788210"/>
                  <a:gd name="connsiteY6" fmla="*/ 196198 h 821991"/>
                  <a:gd name="connsiteX7" fmla="*/ 38116 w 788210"/>
                  <a:gd name="connsiteY7" fmla="*/ 224773 h 821991"/>
                  <a:gd name="connsiteX8" fmla="*/ 38116 w 788210"/>
                  <a:gd name="connsiteY8" fmla="*/ 395556 h 821991"/>
                  <a:gd name="connsiteX9" fmla="*/ 19066 w 788210"/>
                  <a:gd name="connsiteY9" fmla="*/ 416035 h 821991"/>
                  <a:gd name="connsiteX10" fmla="*/ 16780 w 788210"/>
                  <a:gd name="connsiteY10" fmla="*/ 418321 h 821991"/>
                  <a:gd name="connsiteX11" fmla="*/ 15256 w 788210"/>
                  <a:gd name="connsiteY11" fmla="*/ 420131 h 821991"/>
                  <a:gd name="connsiteX12" fmla="*/ 14304 w 788210"/>
                  <a:gd name="connsiteY12" fmla="*/ 421655 h 821991"/>
                  <a:gd name="connsiteX13" fmla="*/ 14304 w 788210"/>
                  <a:gd name="connsiteY13" fmla="*/ 421655 h 821991"/>
                  <a:gd name="connsiteX14" fmla="*/ 22019 w 788210"/>
                  <a:gd name="connsiteY14" fmla="*/ 512428 h 821991"/>
                  <a:gd name="connsiteX15" fmla="*/ 133366 w 788210"/>
                  <a:gd name="connsiteY15" fmla="*/ 612155 h 821991"/>
                  <a:gd name="connsiteX16" fmla="*/ 144034 w 788210"/>
                  <a:gd name="connsiteY16" fmla="*/ 619966 h 821991"/>
                  <a:gd name="connsiteX17" fmla="*/ 136891 w 788210"/>
                  <a:gd name="connsiteY17" fmla="*/ 629491 h 821991"/>
                  <a:gd name="connsiteX18" fmla="*/ 79741 w 788210"/>
                  <a:gd name="connsiteY18" fmla="*/ 660161 h 821991"/>
                  <a:gd name="connsiteX19" fmla="*/ 93742 w 788210"/>
                  <a:gd name="connsiteY19" fmla="*/ 704262 h 821991"/>
                  <a:gd name="connsiteX20" fmla="*/ 141558 w 788210"/>
                  <a:gd name="connsiteY20" fmla="*/ 729122 h 821991"/>
                  <a:gd name="connsiteX21" fmla="*/ 166418 w 788210"/>
                  <a:gd name="connsiteY21" fmla="*/ 681307 h 821991"/>
                  <a:gd name="connsiteX22" fmla="*/ 153083 w 788210"/>
                  <a:gd name="connsiteY22" fmla="*/ 639301 h 821991"/>
                  <a:gd name="connsiteX23" fmla="*/ 160227 w 788210"/>
                  <a:gd name="connsiteY23" fmla="*/ 629776 h 821991"/>
                  <a:gd name="connsiteX24" fmla="*/ 169752 w 788210"/>
                  <a:gd name="connsiteY24" fmla="*/ 633301 h 821991"/>
                  <a:gd name="connsiteX25" fmla="*/ 319485 w 788210"/>
                  <a:gd name="connsiteY25" fmla="*/ 664447 h 821991"/>
                  <a:gd name="connsiteX26" fmla="*/ 416449 w 788210"/>
                  <a:gd name="connsiteY26" fmla="*/ 755506 h 821991"/>
                  <a:gd name="connsiteX27" fmla="*/ 470313 w 788210"/>
                  <a:gd name="connsiteY27" fmla="*/ 753839 h 821991"/>
                  <a:gd name="connsiteX28" fmla="*/ 468646 w 788210"/>
                  <a:gd name="connsiteY28" fmla="*/ 699976 h 821991"/>
                  <a:gd name="connsiteX29" fmla="*/ 363871 w 788210"/>
                  <a:gd name="connsiteY29" fmla="*/ 601582 h 821991"/>
                  <a:gd name="connsiteX30" fmla="*/ 345583 w 788210"/>
                  <a:gd name="connsiteY30" fmla="*/ 592057 h 821991"/>
                  <a:gd name="connsiteX31" fmla="*/ 244999 w 788210"/>
                  <a:gd name="connsiteY31" fmla="*/ 571102 h 821991"/>
                  <a:gd name="connsiteX32" fmla="*/ 314913 w 788210"/>
                  <a:gd name="connsiteY32" fmla="*/ 480901 h 821991"/>
                  <a:gd name="connsiteX33" fmla="*/ 446167 w 788210"/>
                  <a:gd name="connsiteY33" fmla="*/ 497855 h 821991"/>
                  <a:gd name="connsiteX34" fmla="*/ 488744 w 788210"/>
                  <a:gd name="connsiteY34" fmla="*/ 464803 h 821991"/>
                  <a:gd name="connsiteX35" fmla="*/ 455692 w 788210"/>
                  <a:gd name="connsiteY35" fmla="*/ 422227 h 821991"/>
                  <a:gd name="connsiteX36" fmla="*/ 303292 w 788210"/>
                  <a:gd name="connsiteY36" fmla="*/ 403177 h 821991"/>
                  <a:gd name="connsiteX37" fmla="*/ 268431 w 788210"/>
                  <a:gd name="connsiteY37" fmla="*/ 417655 h 821991"/>
                  <a:gd name="connsiteX38" fmla="*/ 205661 w 788210"/>
                  <a:gd name="connsiteY38" fmla="*/ 497855 h 821991"/>
                  <a:gd name="connsiteX39" fmla="*/ 121841 w 788210"/>
                  <a:gd name="connsiteY39" fmla="*/ 422417 h 821991"/>
                  <a:gd name="connsiteX40" fmla="*/ 183277 w 788210"/>
                  <a:gd name="connsiteY40" fmla="*/ 371935 h 821991"/>
                  <a:gd name="connsiteX41" fmla="*/ 190516 w 788210"/>
                  <a:gd name="connsiteY41" fmla="*/ 364505 h 821991"/>
                  <a:gd name="connsiteX42" fmla="*/ 234998 w 788210"/>
                  <a:gd name="connsiteY42" fmla="*/ 285067 h 821991"/>
                  <a:gd name="connsiteX43" fmla="*/ 718440 w 788210"/>
                  <a:gd name="connsiteY43" fmla="*/ 224726 h 821991"/>
                  <a:gd name="connsiteX44" fmla="*/ 654146 w 788210"/>
                  <a:gd name="connsiteY44" fmla="*/ 433847 h 821991"/>
                  <a:gd name="connsiteX45" fmla="*/ 571993 w 788210"/>
                  <a:gd name="connsiteY45" fmla="*/ 602916 h 821991"/>
                  <a:gd name="connsiteX46" fmla="*/ 619618 w 788210"/>
                  <a:gd name="connsiteY46" fmla="*/ 726741 h 821991"/>
                  <a:gd name="connsiteX47" fmla="*/ 629143 w 788210"/>
                  <a:gd name="connsiteY47" fmla="*/ 802941 h 821991"/>
                  <a:gd name="connsiteX48" fmla="*/ 676768 w 788210"/>
                  <a:gd name="connsiteY48" fmla="*/ 821991 h 821991"/>
                  <a:gd name="connsiteX0" fmla="*/ 676768 w 718440"/>
                  <a:gd name="connsiteY0" fmla="*/ 625793 h 625793"/>
                  <a:gd name="connsiteX1" fmla="*/ 184706 w 718440"/>
                  <a:gd name="connsiteY1" fmla="*/ 60675 h 625793"/>
                  <a:gd name="connsiteX2" fmla="*/ 142891 w 718440"/>
                  <a:gd name="connsiteY2" fmla="*/ 135351 h 625793"/>
                  <a:gd name="connsiteX3" fmla="*/ 95266 w 718440"/>
                  <a:gd name="connsiteY3" fmla="*/ 174498 h 625793"/>
                  <a:gd name="connsiteX4" fmla="*/ 95266 w 718440"/>
                  <a:gd name="connsiteY4" fmla="*/ 28575 h 625793"/>
                  <a:gd name="connsiteX5" fmla="*/ 66691 w 718440"/>
                  <a:gd name="connsiteY5" fmla="*/ 0 h 625793"/>
                  <a:gd name="connsiteX6" fmla="*/ 38116 w 718440"/>
                  <a:gd name="connsiteY6" fmla="*/ 28575 h 625793"/>
                  <a:gd name="connsiteX7" fmla="*/ 38116 w 718440"/>
                  <a:gd name="connsiteY7" fmla="*/ 199358 h 625793"/>
                  <a:gd name="connsiteX8" fmla="*/ 19066 w 718440"/>
                  <a:gd name="connsiteY8" fmla="*/ 219837 h 625793"/>
                  <a:gd name="connsiteX9" fmla="*/ 16780 w 718440"/>
                  <a:gd name="connsiteY9" fmla="*/ 222123 h 625793"/>
                  <a:gd name="connsiteX10" fmla="*/ 15256 w 718440"/>
                  <a:gd name="connsiteY10" fmla="*/ 223933 h 625793"/>
                  <a:gd name="connsiteX11" fmla="*/ 14304 w 718440"/>
                  <a:gd name="connsiteY11" fmla="*/ 225457 h 625793"/>
                  <a:gd name="connsiteX12" fmla="*/ 14304 w 718440"/>
                  <a:gd name="connsiteY12" fmla="*/ 225457 h 625793"/>
                  <a:gd name="connsiteX13" fmla="*/ 22019 w 718440"/>
                  <a:gd name="connsiteY13" fmla="*/ 316230 h 625793"/>
                  <a:gd name="connsiteX14" fmla="*/ 133366 w 718440"/>
                  <a:gd name="connsiteY14" fmla="*/ 415957 h 625793"/>
                  <a:gd name="connsiteX15" fmla="*/ 144034 w 718440"/>
                  <a:gd name="connsiteY15" fmla="*/ 423768 h 625793"/>
                  <a:gd name="connsiteX16" fmla="*/ 136891 w 718440"/>
                  <a:gd name="connsiteY16" fmla="*/ 433293 h 625793"/>
                  <a:gd name="connsiteX17" fmla="*/ 79741 w 718440"/>
                  <a:gd name="connsiteY17" fmla="*/ 463963 h 625793"/>
                  <a:gd name="connsiteX18" fmla="*/ 93742 w 718440"/>
                  <a:gd name="connsiteY18" fmla="*/ 508064 h 625793"/>
                  <a:gd name="connsiteX19" fmla="*/ 141558 w 718440"/>
                  <a:gd name="connsiteY19" fmla="*/ 532924 h 625793"/>
                  <a:gd name="connsiteX20" fmla="*/ 166418 w 718440"/>
                  <a:gd name="connsiteY20" fmla="*/ 485109 h 625793"/>
                  <a:gd name="connsiteX21" fmla="*/ 153083 w 718440"/>
                  <a:gd name="connsiteY21" fmla="*/ 443103 h 625793"/>
                  <a:gd name="connsiteX22" fmla="*/ 160227 w 718440"/>
                  <a:gd name="connsiteY22" fmla="*/ 433578 h 625793"/>
                  <a:gd name="connsiteX23" fmla="*/ 169752 w 718440"/>
                  <a:gd name="connsiteY23" fmla="*/ 437103 h 625793"/>
                  <a:gd name="connsiteX24" fmla="*/ 319485 w 718440"/>
                  <a:gd name="connsiteY24" fmla="*/ 468249 h 625793"/>
                  <a:gd name="connsiteX25" fmla="*/ 416449 w 718440"/>
                  <a:gd name="connsiteY25" fmla="*/ 559308 h 625793"/>
                  <a:gd name="connsiteX26" fmla="*/ 470313 w 718440"/>
                  <a:gd name="connsiteY26" fmla="*/ 557641 h 625793"/>
                  <a:gd name="connsiteX27" fmla="*/ 468646 w 718440"/>
                  <a:gd name="connsiteY27" fmla="*/ 503778 h 625793"/>
                  <a:gd name="connsiteX28" fmla="*/ 363871 w 718440"/>
                  <a:gd name="connsiteY28" fmla="*/ 405384 h 625793"/>
                  <a:gd name="connsiteX29" fmla="*/ 345583 w 718440"/>
                  <a:gd name="connsiteY29" fmla="*/ 395859 h 625793"/>
                  <a:gd name="connsiteX30" fmla="*/ 244999 w 718440"/>
                  <a:gd name="connsiteY30" fmla="*/ 374904 h 625793"/>
                  <a:gd name="connsiteX31" fmla="*/ 314913 w 718440"/>
                  <a:gd name="connsiteY31" fmla="*/ 284703 h 625793"/>
                  <a:gd name="connsiteX32" fmla="*/ 446167 w 718440"/>
                  <a:gd name="connsiteY32" fmla="*/ 301657 h 625793"/>
                  <a:gd name="connsiteX33" fmla="*/ 488744 w 718440"/>
                  <a:gd name="connsiteY33" fmla="*/ 268605 h 625793"/>
                  <a:gd name="connsiteX34" fmla="*/ 455692 w 718440"/>
                  <a:gd name="connsiteY34" fmla="*/ 226029 h 625793"/>
                  <a:gd name="connsiteX35" fmla="*/ 303292 w 718440"/>
                  <a:gd name="connsiteY35" fmla="*/ 206979 h 625793"/>
                  <a:gd name="connsiteX36" fmla="*/ 268431 w 718440"/>
                  <a:gd name="connsiteY36" fmla="*/ 221457 h 625793"/>
                  <a:gd name="connsiteX37" fmla="*/ 205661 w 718440"/>
                  <a:gd name="connsiteY37" fmla="*/ 301657 h 625793"/>
                  <a:gd name="connsiteX38" fmla="*/ 121841 w 718440"/>
                  <a:gd name="connsiteY38" fmla="*/ 226219 h 625793"/>
                  <a:gd name="connsiteX39" fmla="*/ 183277 w 718440"/>
                  <a:gd name="connsiteY39" fmla="*/ 175737 h 625793"/>
                  <a:gd name="connsiteX40" fmla="*/ 190516 w 718440"/>
                  <a:gd name="connsiteY40" fmla="*/ 168307 h 625793"/>
                  <a:gd name="connsiteX41" fmla="*/ 234998 w 718440"/>
                  <a:gd name="connsiteY41" fmla="*/ 88869 h 625793"/>
                  <a:gd name="connsiteX42" fmla="*/ 718440 w 718440"/>
                  <a:gd name="connsiteY42" fmla="*/ 28528 h 625793"/>
                  <a:gd name="connsiteX43" fmla="*/ 654146 w 718440"/>
                  <a:gd name="connsiteY43" fmla="*/ 237649 h 625793"/>
                  <a:gd name="connsiteX44" fmla="*/ 571993 w 718440"/>
                  <a:gd name="connsiteY44" fmla="*/ 406718 h 625793"/>
                  <a:gd name="connsiteX45" fmla="*/ 619618 w 718440"/>
                  <a:gd name="connsiteY45" fmla="*/ 530543 h 625793"/>
                  <a:gd name="connsiteX46" fmla="*/ 629143 w 718440"/>
                  <a:gd name="connsiteY46" fmla="*/ 606743 h 625793"/>
                  <a:gd name="connsiteX47" fmla="*/ 676768 w 718440"/>
                  <a:gd name="connsiteY47" fmla="*/ 625793 h 625793"/>
                  <a:gd name="connsiteX0" fmla="*/ 676768 w 676768"/>
                  <a:gd name="connsiteY0" fmla="*/ 625793 h 625793"/>
                  <a:gd name="connsiteX1" fmla="*/ 184706 w 676768"/>
                  <a:gd name="connsiteY1" fmla="*/ 60675 h 625793"/>
                  <a:gd name="connsiteX2" fmla="*/ 142891 w 676768"/>
                  <a:gd name="connsiteY2" fmla="*/ 135351 h 625793"/>
                  <a:gd name="connsiteX3" fmla="*/ 95266 w 676768"/>
                  <a:gd name="connsiteY3" fmla="*/ 174498 h 625793"/>
                  <a:gd name="connsiteX4" fmla="*/ 95266 w 676768"/>
                  <a:gd name="connsiteY4" fmla="*/ 28575 h 625793"/>
                  <a:gd name="connsiteX5" fmla="*/ 66691 w 676768"/>
                  <a:gd name="connsiteY5" fmla="*/ 0 h 625793"/>
                  <a:gd name="connsiteX6" fmla="*/ 38116 w 676768"/>
                  <a:gd name="connsiteY6" fmla="*/ 28575 h 625793"/>
                  <a:gd name="connsiteX7" fmla="*/ 38116 w 676768"/>
                  <a:gd name="connsiteY7" fmla="*/ 199358 h 625793"/>
                  <a:gd name="connsiteX8" fmla="*/ 19066 w 676768"/>
                  <a:gd name="connsiteY8" fmla="*/ 219837 h 625793"/>
                  <a:gd name="connsiteX9" fmla="*/ 16780 w 676768"/>
                  <a:gd name="connsiteY9" fmla="*/ 222123 h 625793"/>
                  <a:gd name="connsiteX10" fmla="*/ 15256 w 676768"/>
                  <a:gd name="connsiteY10" fmla="*/ 223933 h 625793"/>
                  <a:gd name="connsiteX11" fmla="*/ 14304 w 676768"/>
                  <a:gd name="connsiteY11" fmla="*/ 225457 h 625793"/>
                  <a:gd name="connsiteX12" fmla="*/ 14304 w 676768"/>
                  <a:gd name="connsiteY12" fmla="*/ 225457 h 625793"/>
                  <a:gd name="connsiteX13" fmla="*/ 22019 w 676768"/>
                  <a:gd name="connsiteY13" fmla="*/ 316230 h 625793"/>
                  <a:gd name="connsiteX14" fmla="*/ 133366 w 676768"/>
                  <a:gd name="connsiteY14" fmla="*/ 415957 h 625793"/>
                  <a:gd name="connsiteX15" fmla="*/ 144034 w 676768"/>
                  <a:gd name="connsiteY15" fmla="*/ 423768 h 625793"/>
                  <a:gd name="connsiteX16" fmla="*/ 136891 w 676768"/>
                  <a:gd name="connsiteY16" fmla="*/ 433293 h 625793"/>
                  <a:gd name="connsiteX17" fmla="*/ 79741 w 676768"/>
                  <a:gd name="connsiteY17" fmla="*/ 463963 h 625793"/>
                  <a:gd name="connsiteX18" fmla="*/ 93742 w 676768"/>
                  <a:gd name="connsiteY18" fmla="*/ 508064 h 625793"/>
                  <a:gd name="connsiteX19" fmla="*/ 141558 w 676768"/>
                  <a:gd name="connsiteY19" fmla="*/ 532924 h 625793"/>
                  <a:gd name="connsiteX20" fmla="*/ 166418 w 676768"/>
                  <a:gd name="connsiteY20" fmla="*/ 485109 h 625793"/>
                  <a:gd name="connsiteX21" fmla="*/ 153083 w 676768"/>
                  <a:gd name="connsiteY21" fmla="*/ 443103 h 625793"/>
                  <a:gd name="connsiteX22" fmla="*/ 160227 w 676768"/>
                  <a:gd name="connsiteY22" fmla="*/ 433578 h 625793"/>
                  <a:gd name="connsiteX23" fmla="*/ 169752 w 676768"/>
                  <a:gd name="connsiteY23" fmla="*/ 437103 h 625793"/>
                  <a:gd name="connsiteX24" fmla="*/ 319485 w 676768"/>
                  <a:gd name="connsiteY24" fmla="*/ 468249 h 625793"/>
                  <a:gd name="connsiteX25" fmla="*/ 416449 w 676768"/>
                  <a:gd name="connsiteY25" fmla="*/ 559308 h 625793"/>
                  <a:gd name="connsiteX26" fmla="*/ 470313 w 676768"/>
                  <a:gd name="connsiteY26" fmla="*/ 557641 h 625793"/>
                  <a:gd name="connsiteX27" fmla="*/ 468646 w 676768"/>
                  <a:gd name="connsiteY27" fmla="*/ 503778 h 625793"/>
                  <a:gd name="connsiteX28" fmla="*/ 363871 w 676768"/>
                  <a:gd name="connsiteY28" fmla="*/ 405384 h 625793"/>
                  <a:gd name="connsiteX29" fmla="*/ 345583 w 676768"/>
                  <a:gd name="connsiteY29" fmla="*/ 395859 h 625793"/>
                  <a:gd name="connsiteX30" fmla="*/ 244999 w 676768"/>
                  <a:gd name="connsiteY30" fmla="*/ 374904 h 625793"/>
                  <a:gd name="connsiteX31" fmla="*/ 314913 w 676768"/>
                  <a:gd name="connsiteY31" fmla="*/ 284703 h 625793"/>
                  <a:gd name="connsiteX32" fmla="*/ 446167 w 676768"/>
                  <a:gd name="connsiteY32" fmla="*/ 301657 h 625793"/>
                  <a:gd name="connsiteX33" fmla="*/ 488744 w 676768"/>
                  <a:gd name="connsiteY33" fmla="*/ 268605 h 625793"/>
                  <a:gd name="connsiteX34" fmla="*/ 455692 w 676768"/>
                  <a:gd name="connsiteY34" fmla="*/ 226029 h 625793"/>
                  <a:gd name="connsiteX35" fmla="*/ 303292 w 676768"/>
                  <a:gd name="connsiteY35" fmla="*/ 206979 h 625793"/>
                  <a:gd name="connsiteX36" fmla="*/ 268431 w 676768"/>
                  <a:gd name="connsiteY36" fmla="*/ 221457 h 625793"/>
                  <a:gd name="connsiteX37" fmla="*/ 205661 w 676768"/>
                  <a:gd name="connsiteY37" fmla="*/ 301657 h 625793"/>
                  <a:gd name="connsiteX38" fmla="*/ 121841 w 676768"/>
                  <a:gd name="connsiteY38" fmla="*/ 226219 h 625793"/>
                  <a:gd name="connsiteX39" fmla="*/ 183277 w 676768"/>
                  <a:gd name="connsiteY39" fmla="*/ 175737 h 625793"/>
                  <a:gd name="connsiteX40" fmla="*/ 190516 w 676768"/>
                  <a:gd name="connsiteY40" fmla="*/ 168307 h 625793"/>
                  <a:gd name="connsiteX41" fmla="*/ 234998 w 676768"/>
                  <a:gd name="connsiteY41" fmla="*/ 88869 h 625793"/>
                  <a:gd name="connsiteX42" fmla="*/ 654146 w 676768"/>
                  <a:gd name="connsiteY42" fmla="*/ 237649 h 625793"/>
                  <a:gd name="connsiteX43" fmla="*/ 571993 w 676768"/>
                  <a:gd name="connsiteY43" fmla="*/ 406718 h 625793"/>
                  <a:gd name="connsiteX44" fmla="*/ 619618 w 676768"/>
                  <a:gd name="connsiteY44" fmla="*/ 530543 h 625793"/>
                  <a:gd name="connsiteX45" fmla="*/ 629143 w 676768"/>
                  <a:gd name="connsiteY45" fmla="*/ 606743 h 625793"/>
                  <a:gd name="connsiteX46" fmla="*/ 676768 w 676768"/>
                  <a:gd name="connsiteY46" fmla="*/ 625793 h 625793"/>
                  <a:gd name="connsiteX0" fmla="*/ 629143 w 667984"/>
                  <a:gd name="connsiteY0" fmla="*/ 606743 h 606743"/>
                  <a:gd name="connsiteX1" fmla="*/ 184706 w 667984"/>
                  <a:gd name="connsiteY1" fmla="*/ 60675 h 606743"/>
                  <a:gd name="connsiteX2" fmla="*/ 142891 w 667984"/>
                  <a:gd name="connsiteY2" fmla="*/ 135351 h 606743"/>
                  <a:gd name="connsiteX3" fmla="*/ 95266 w 667984"/>
                  <a:gd name="connsiteY3" fmla="*/ 174498 h 606743"/>
                  <a:gd name="connsiteX4" fmla="*/ 95266 w 667984"/>
                  <a:gd name="connsiteY4" fmla="*/ 28575 h 606743"/>
                  <a:gd name="connsiteX5" fmla="*/ 66691 w 667984"/>
                  <a:gd name="connsiteY5" fmla="*/ 0 h 606743"/>
                  <a:gd name="connsiteX6" fmla="*/ 38116 w 667984"/>
                  <a:gd name="connsiteY6" fmla="*/ 28575 h 606743"/>
                  <a:gd name="connsiteX7" fmla="*/ 38116 w 667984"/>
                  <a:gd name="connsiteY7" fmla="*/ 199358 h 606743"/>
                  <a:gd name="connsiteX8" fmla="*/ 19066 w 667984"/>
                  <a:gd name="connsiteY8" fmla="*/ 219837 h 606743"/>
                  <a:gd name="connsiteX9" fmla="*/ 16780 w 667984"/>
                  <a:gd name="connsiteY9" fmla="*/ 222123 h 606743"/>
                  <a:gd name="connsiteX10" fmla="*/ 15256 w 667984"/>
                  <a:gd name="connsiteY10" fmla="*/ 223933 h 606743"/>
                  <a:gd name="connsiteX11" fmla="*/ 14304 w 667984"/>
                  <a:gd name="connsiteY11" fmla="*/ 225457 h 606743"/>
                  <a:gd name="connsiteX12" fmla="*/ 14304 w 667984"/>
                  <a:gd name="connsiteY12" fmla="*/ 225457 h 606743"/>
                  <a:gd name="connsiteX13" fmla="*/ 22019 w 667984"/>
                  <a:gd name="connsiteY13" fmla="*/ 316230 h 606743"/>
                  <a:gd name="connsiteX14" fmla="*/ 133366 w 667984"/>
                  <a:gd name="connsiteY14" fmla="*/ 415957 h 606743"/>
                  <a:gd name="connsiteX15" fmla="*/ 144034 w 667984"/>
                  <a:gd name="connsiteY15" fmla="*/ 423768 h 606743"/>
                  <a:gd name="connsiteX16" fmla="*/ 136891 w 667984"/>
                  <a:gd name="connsiteY16" fmla="*/ 433293 h 606743"/>
                  <a:gd name="connsiteX17" fmla="*/ 79741 w 667984"/>
                  <a:gd name="connsiteY17" fmla="*/ 463963 h 606743"/>
                  <a:gd name="connsiteX18" fmla="*/ 93742 w 667984"/>
                  <a:gd name="connsiteY18" fmla="*/ 508064 h 606743"/>
                  <a:gd name="connsiteX19" fmla="*/ 141558 w 667984"/>
                  <a:gd name="connsiteY19" fmla="*/ 532924 h 606743"/>
                  <a:gd name="connsiteX20" fmla="*/ 166418 w 667984"/>
                  <a:gd name="connsiteY20" fmla="*/ 485109 h 606743"/>
                  <a:gd name="connsiteX21" fmla="*/ 153083 w 667984"/>
                  <a:gd name="connsiteY21" fmla="*/ 443103 h 606743"/>
                  <a:gd name="connsiteX22" fmla="*/ 160227 w 667984"/>
                  <a:gd name="connsiteY22" fmla="*/ 433578 h 606743"/>
                  <a:gd name="connsiteX23" fmla="*/ 169752 w 667984"/>
                  <a:gd name="connsiteY23" fmla="*/ 437103 h 606743"/>
                  <a:gd name="connsiteX24" fmla="*/ 319485 w 667984"/>
                  <a:gd name="connsiteY24" fmla="*/ 468249 h 606743"/>
                  <a:gd name="connsiteX25" fmla="*/ 416449 w 667984"/>
                  <a:gd name="connsiteY25" fmla="*/ 559308 h 606743"/>
                  <a:gd name="connsiteX26" fmla="*/ 470313 w 667984"/>
                  <a:gd name="connsiteY26" fmla="*/ 557641 h 606743"/>
                  <a:gd name="connsiteX27" fmla="*/ 468646 w 667984"/>
                  <a:gd name="connsiteY27" fmla="*/ 503778 h 606743"/>
                  <a:gd name="connsiteX28" fmla="*/ 363871 w 667984"/>
                  <a:gd name="connsiteY28" fmla="*/ 405384 h 606743"/>
                  <a:gd name="connsiteX29" fmla="*/ 345583 w 667984"/>
                  <a:gd name="connsiteY29" fmla="*/ 395859 h 606743"/>
                  <a:gd name="connsiteX30" fmla="*/ 244999 w 667984"/>
                  <a:gd name="connsiteY30" fmla="*/ 374904 h 606743"/>
                  <a:gd name="connsiteX31" fmla="*/ 314913 w 667984"/>
                  <a:gd name="connsiteY31" fmla="*/ 284703 h 606743"/>
                  <a:gd name="connsiteX32" fmla="*/ 446167 w 667984"/>
                  <a:gd name="connsiteY32" fmla="*/ 301657 h 606743"/>
                  <a:gd name="connsiteX33" fmla="*/ 488744 w 667984"/>
                  <a:gd name="connsiteY33" fmla="*/ 268605 h 606743"/>
                  <a:gd name="connsiteX34" fmla="*/ 455692 w 667984"/>
                  <a:gd name="connsiteY34" fmla="*/ 226029 h 606743"/>
                  <a:gd name="connsiteX35" fmla="*/ 303292 w 667984"/>
                  <a:gd name="connsiteY35" fmla="*/ 206979 h 606743"/>
                  <a:gd name="connsiteX36" fmla="*/ 268431 w 667984"/>
                  <a:gd name="connsiteY36" fmla="*/ 221457 h 606743"/>
                  <a:gd name="connsiteX37" fmla="*/ 205661 w 667984"/>
                  <a:gd name="connsiteY37" fmla="*/ 301657 h 606743"/>
                  <a:gd name="connsiteX38" fmla="*/ 121841 w 667984"/>
                  <a:gd name="connsiteY38" fmla="*/ 226219 h 606743"/>
                  <a:gd name="connsiteX39" fmla="*/ 183277 w 667984"/>
                  <a:gd name="connsiteY39" fmla="*/ 175737 h 606743"/>
                  <a:gd name="connsiteX40" fmla="*/ 190516 w 667984"/>
                  <a:gd name="connsiteY40" fmla="*/ 168307 h 606743"/>
                  <a:gd name="connsiteX41" fmla="*/ 234998 w 667984"/>
                  <a:gd name="connsiteY41" fmla="*/ 88869 h 606743"/>
                  <a:gd name="connsiteX42" fmla="*/ 654146 w 667984"/>
                  <a:gd name="connsiteY42" fmla="*/ 237649 h 606743"/>
                  <a:gd name="connsiteX43" fmla="*/ 571993 w 667984"/>
                  <a:gd name="connsiteY43" fmla="*/ 406718 h 606743"/>
                  <a:gd name="connsiteX44" fmla="*/ 619618 w 667984"/>
                  <a:gd name="connsiteY44" fmla="*/ 530543 h 606743"/>
                  <a:gd name="connsiteX45" fmla="*/ 629143 w 667984"/>
                  <a:gd name="connsiteY45" fmla="*/ 606743 h 606743"/>
                  <a:gd name="connsiteX0" fmla="*/ 619618 w 667984"/>
                  <a:gd name="connsiteY0" fmla="*/ 530543 h 569648"/>
                  <a:gd name="connsiteX1" fmla="*/ 184706 w 667984"/>
                  <a:gd name="connsiteY1" fmla="*/ 60675 h 569648"/>
                  <a:gd name="connsiteX2" fmla="*/ 142891 w 667984"/>
                  <a:gd name="connsiteY2" fmla="*/ 135351 h 569648"/>
                  <a:gd name="connsiteX3" fmla="*/ 95266 w 667984"/>
                  <a:gd name="connsiteY3" fmla="*/ 174498 h 569648"/>
                  <a:gd name="connsiteX4" fmla="*/ 95266 w 667984"/>
                  <a:gd name="connsiteY4" fmla="*/ 28575 h 569648"/>
                  <a:gd name="connsiteX5" fmla="*/ 66691 w 667984"/>
                  <a:gd name="connsiteY5" fmla="*/ 0 h 569648"/>
                  <a:gd name="connsiteX6" fmla="*/ 38116 w 667984"/>
                  <a:gd name="connsiteY6" fmla="*/ 28575 h 569648"/>
                  <a:gd name="connsiteX7" fmla="*/ 38116 w 667984"/>
                  <a:gd name="connsiteY7" fmla="*/ 199358 h 569648"/>
                  <a:gd name="connsiteX8" fmla="*/ 19066 w 667984"/>
                  <a:gd name="connsiteY8" fmla="*/ 219837 h 569648"/>
                  <a:gd name="connsiteX9" fmla="*/ 16780 w 667984"/>
                  <a:gd name="connsiteY9" fmla="*/ 222123 h 569648"/>
                  <a:gd name="connsiteX10" fmla="*/ 15256 w 667984"/>
                  <a:gd name="connsiteY10" fmla="*/ 223933 h 569648"/>
                  <a:gd name="connsiteX11" fmla="*/ 14304 w 667984"/>
                  <a:gd name="connsiteY11" fmla="*/ 225457 h 569648"/>
                  <a:gd name="connsiteX12" fmla="*/ 14304 w 667984"/>
                  <a:gd name="connsiteY12" fmla="*/ 225457 h 569648"/>
                  <a:gd name="connsiteX13" fmla="*/ 22019 w 667984"/>
                  <a:gd name="connsiteY13" fmla="*/ 316230 h 569648"/>
                  <a:gd name="connsiteX14" fmla="*/ 133366 w 667984"/>
                  <a:gd name="connsiteY14" fmla="*/ 415957 h 569648"/>
                  <a:gd name="connsiteX15" fmla="*/ 144034 w 667984"/>
                  <a:gd name="connsiteY15" fmla="*/ 423768 h 569648"/>
                  <a:gd name="connsiteX16" fmla="*/ 136891 w 667984"/>
                  <a:gd name="connsiteY16" fmla="*/ 433293 h 569648"/>
                  <a:gd name="connsiteX17" fmla="*/ 79741 w 667984"/>
                  <a:gd name="connsiteY17" fmla="*/ 463963 h 569648"/>
                  <a:gd name="connsiteX18" fmla="*/ 93742 w 667984"/>
                  <a:gd name="connsiteY18" fmla="*/ 508064 h 569648"/>
                  <a:gd name="connsiteX19" fmla="*/ 141558 w 667984"/>
                  <a:gd name="connsiteY19" fmla="*/ 532924 h 569648"/>
                  <a:gd name="connsiteX20" fmla="*/ 166418 w 667984"/>
                  <a:gd name="connsiteY20" fmla="*/ 485109 h 569648"/>
                  <a:gd name="connsiteX21" fmla="*/ 153083 w 667984"/>
                  <a:gd name="connsiteY21" fmla="*/ 443103 h 569648"/>
                  <a:gd name="connsiteX22" fmla="*/ 160227 w 667984"/>
                  <a:gd name="connsiteY22" fmla="*/ 433578 h 569648"/>
                  <a:gd name="connsiteX23" fmla="*/ 169752 w 667984"/>
                  <a:gd name="connsiteY23" fmla="*/ 437103 h 569648"/>
                  <a:gd name="connsiteX24" fmla="*/ 319485 w 667984"/>
                  <a:gd name="connsiteY24" fmla="*/ 468249 h 569648"/>
                  <a:gd name="connsiteX25" fmla="*/ 416449 w 667984"/>
                  <a:gd name="connsiteY25" fmla="*/ 559308 h 569648"/>
                  <a:gd name="connsiteX26" fmla="*/ 470313 w 667984"/>
                  <a:gd name="connsiteY26" fmla="*/ 557641 h 569648"/>
                  <a:gd name="connsiteX27" fmla="*/ 468646 w 667984"/>
                  <a:gd name="connsiteY27" fmla="*/ 503778 h 569648"/>
                  <a:gd name="connsiteX28" fmla="*/ 363871 w 667984"/>
                  <a:gd name="connsiteY28" fmla="*/ 405384 h 569648"/>
                  <a:gd name="connsiteX29" fmla="*/ 345583 w 667984"/>
                  <a:gd name="connsiteY29" fmla="*/ 395859 h 569648"/>
                  <a:gd name="connsiteX30" fmla="*/ 244999 w 667984"/>
                  <a:gd name="connsiteY30" fmla="*/ 374904 h 569648"/>
                  <a:gd name="connsiteX31" fmla="*/ 314913 w 667984"/>
                  <a:gd name="connsiteY31" fmla="*/ 284703 h 569648"/>
                  <a:gd name="connsiteX32" fmla="*/ 446167 w 667984"/>
                  <a:gd name="connsiteY32" fmla="*/ 301657 h 569648"/>
                  <a:gd name="connsiteX33" fmla="*/ 488744 w 667984"/>
                  <a:gd name="connsiteY33" fmla="*/ 268605 h 569648"/>
                  <a:gd name="connsiteX34" fmla="*/ 455692 w 667984"/>
                  <a:gd name="connsiteY34" fmla="*/ 226029 h 569648"/>
                  <a:gd name="connsiteX35" fmla="*/ 303292 w 667984"/>
                  <a:gd name="connsiteY35" fmla="*/ 206979 h 569648"/>
                  <a:gd name="connsiteX36" fmla="*/ 268431 w 667984"/>
                  <a:gd name="connsiteY36" fmla="*/ 221457 h 569648"/>
                  <a:gd name="connsiteX37" fmla="*/ 205661 w 667984"/>
                  <a:gd name="connsiteY37" fmla="*/ 301657 h 569648"/>
                  <a:gd name="connsiteX38" fmla="*/ 121841 w 667984"/>
                  <a:gd name="connsiteY38" fmla="*/ 226219 h 569648"/>
                  <a:gd name="connsiteX39" fmla="*/ 183277 w 667984"/>
                  <a:gd name="connsiteY39" fmla="*/ 175737 h 569648"/>
                  <a:gd name="connsiteX40" fmla="*/ 190516 w 667984"/>
                  <a:gd name="connsiteY40" fmla="*/ 168307 h 569648"/>
                  <a:gd name="connsiteX41" fmla="*/ 234998 w 667984"/>
                  <a:gd name="connsiteY41" fmla="*/ 88869 h 569648"/>
                  <a:gd name="connsiteX42" fmla="*/ 654146 w 667984"/>
                  <a:gd name="connsiteY42" fmla="*/ 237649 h 569648"/>
                  <a:gd name="connsiteX43" fmla="*/ 571993 w 667984"/>
                  <a:gd name="connsiteY43" fmla="*/ 406718 h 569648"/>
                  <a:gd name="connsiteX44" fmla="*/ 619618 w 667984"/>
                  <a:gd name="connsiteY44" fmla="*/ 530543 h 569648"/>
                  <a:gd name="connsiteX0" fmla="*/ 571993 w 676150"/>
                  <a:gd name="connsiteY0" fmla="*/ 406718 h 569648"/>
                  <a:gd name="connsiteX1" fmla="*/ 184706 w 676150"/>
                  <a:gd name="connsiteY1" fmla="*/ 60675 h 569648"/>
                  <a:gd name="connsiteX2" fmla="*/ 142891 w 676150"/>
                  <a:gd name="connsiteY2" fmla="*/ 135351 h 569648"/>
                  <a:gd name="connsiteX3" fmla="*/ 95266 w 676150"/>
                  <a:gd name="connsiteY3" fmla="*/ 174498 h 569648"/>
                  <a:gd name="connsiteX4" fmla="*/ 95266 w 676150"/>
                  <a:gd name="connsiteY4" fmla="*/ 28575 h 569648"/>
                  <a:gd name="connsiteX5" fmla="*/ 66691 w 676150"/>
                  <a:gd name="connsiteY5" fmla="*/ 0 h 569648"/>
                  <a:gd name="connsiteX6" fmla="*/ 38116 w 676150"/>
                  <a:gd name="connsiteY6" fmla="*/ 28575 h 569648"/>
                  <a:gd name="connsiteX7" fmla="*/ 38116 w 676150"/>
                  <a:gd name="connsiteY7" fmla="*/ 199358 h 569648"/>
                  <a:gd name="connsiteX8" fmla="*/ 19066 w 676150"/>
                  <a:gd name="connsiteY8" fmla="*/ 219837 h 569648"/>
                  <a:gd name="connsiteX9" fmla="*/ 16780 w 676150"/>
                  <a:gd name="connsiteY9" fmla="*/ 222123 h 569648"/>
                  <a:gd name="connsiteX10" fmla="*/ 15256 w 676150"/>
                  <a:gd name="connsiteY10" fmla="*/ 223933 h 569648"/>
                  <a:gd name="connsiteX11" fmla="*/ 14304 w 676150"/>
                  <a:gd name="connsiteY11" fmla="*/ 225457 h 569648"/>
                  <a:gd name="connsiteX12" fmla="*/ 14304 w 676150"/>
                  <a:gd name="connsiteY12" fmla="*/ 225457 h 569648"/>
                  <a:gd name="connsiteX13" fmla="*/ 22019 w 676150"/>
                  <a:gd name="connsiteY13" fmla="*/ 316230 h 569648"/>
                  <a:gd name="connsiteX14" fmla="*/ 133366 w 676150"/>
                  <a:gd name="connsiteY14" fmla="*/ 415957 h 569648"/>
                  <a:gd name="connsiteX15" fmla="*/ 144034 w 676150"/>
                  <a:gd name="connsiteY15" fmla="*/ 423768 h 569648"/>
                  <a:gd name="connsiteX16" fmla="*/ 136891 w 676150"/>
                  <a:gd name="connsiteY16" fmla="*/ 433293 h 569648"/>
                  <a:gd name="connsiteX17" fmla="*/ 79741 w 676150"/>
                  <a:gd name="connsiteY17" fmla="*/ 463963 h 569648"/>
                  <a:gd name="connsiteX18" fmla="*/ 93742 w 676150"/>
                  <a:gd name="connsiteY18" fmla="*/ 508064 h 569648"/>
                  <a:gd name="connsiteX19" fmla="*/ 141558 w 676150"/>
                  <a:gd name="connsiteY19" fmla="*/ 532924 h 569648"/>
                  <a:gd name="connsiteX20" fmla="*/ 166418 w 676150"/>
                  <a:gd name="connsiteY20" fmla="*/ 485109 h 569648"/>
                  <a:gd name="connsiteX21" fmla="*/ 153083 w 676150"/>
                  <a:gd name="connsiteY21" fmla="*/ 443103 h 569648"/>
                  <a:gd name="connsiteX22" fmla="*/ 160227 w 676150"/>
                  <a:gd name="connsiteY22" fmla="*/ 433578 h 569648"/>
                  <a:gd name="connsiteX23" fmla="*/ 169752 w 676150"/>
                  <a:gd name="connsiteY23" fmla="*/ 437103 h 569648"/>
                  <a:gd name="connsiteX24" fmla="*/ 319485 w 676150"/>
                  <a:gd name="connsiteY24" fmla="*/ 468249 h 569648"/>
                  <a:gd name="connsiteX25" fmla="*/ 416449 w 676150"/>
                  <a:gd name="connsiteY25" fmla="*/ 559308 h 569648"/>
                  <a:gd name="connsiteX26" fmla="*/ 470313 w 676150"/>
                  <a:gd name="connsiteY26" fmla="*/ 557641 h 569648"/>
                  <a:gd name="connsiteX27" fmla="*/ 468646 w 676150"/>
                  <a:gd name="connsiteY27" fmla="*/ 503778 h 569648"/>
                  <a:gd name="connsiteX28" fmla="*/ 363871 w 676150"/>
                  <a:gd name="connsiteY28" fmla="*/ 405384 h 569648"/>
                  <a:gd name="connsiteX29" fmla="*/ 345583 w 676150"/>
                  <a:gd name="connsiteY29" fmla="*/ 395859 h 569648"/>
                  <a:gd name="connsiteX30" fmla="*/ 244999 w 676150"/>
                  <a:gd name="connsiteY30" fmla="*/ 374904 h 569648"/>
                  <a:gd name="connsiteX31" fmla="*/ 314913 w 676150"/>
                  <a:gd name="connsiteY31" fmla="*/ 284703 h 569648"/>
                  <a:gd name="connsiteX32" fmla="*/ 446167 w 676150"/>
                  <a:gd name="connsiteY32" fmla="*/ 301657 h 569648"/>
                  <a:gd name="connsiteX33" fmla="*/ 488744 w 676150"/>
                  <a:gd name="connsiteY33" fmla="*/ 268605 h 569648"/>
                  <a:gd name="connsiteX34" fmla="*/ 455692 w 676150"/>
                  <a:gd name="connsiteY34" fmla="*/ 226029 h 569648"/>
                  <a:gd name="connsiteX35" fmla="*/ 303292 w 676150"/>
                  <a:gd name="connsiteY35" fmla="*/ 206979 h 569648"/>
                  <a:gd name="connsiteX36" fmla="*/ 268431 w 676150"/>
                  <a:gd name="connsiteY36" fmla="*/ 221457 h 569648"/>
                  <a:gd name="connsiteX37" fmla="*/ 205661 w 676150"/>
                  <a:gd name="connsiteY37" fmla="*/ 301657 h 569648"/>
                  <a:gd name="connsiteX38" fmla="*/ 121841 w 676150"/>
                  <a:gd name="connsiteY38" fmla="*/ 226219 h 569648"/>
                  <a:gd name="connsiteX39" fmla="*/ 183277 w 676150"/>
                  <a:gd name="connsiteY39" fmla="*/ 175737 h 569648"/>
                  <a:gd name="connsiteX40" fmla="*/ 190516 w 676150"/>
                  <a:gd name="connsiteY40" fmla="*/ 168307 h 569648"/>
                  <a:gd name="connsiteX41" fmla="*/ 234998 w 676150"/>
                  <a:gd name="connsiteY41" fmla="*/ 88869 h 569648"/>
                  <a:gd name="connsiteX42" fmla="*/ 654146 w 676150"/>
                  <a:gd name="connsiteY42" fmla="*/ 237649 h 569648"/>
                  <a:gd name="connsiteX43" fmla="*/ 571993 w 676150"/>
                  <a:gd name="connsiteY43" fmla="*/ 406718 h 569648"/>
                  <a:gd name="connsiteX0" fmla="*/ 654146 w 654293"/>
                  <a:gd name="connsiteY0" fmla="*/ 237649 h 569648"/>
                  <a:gd name="connsiteX1" fmla="*/ 184706 w 654293"/>
                  <a:gd name="connsiteY1" fmla="*/ 60675 h 569648"/>
                  <a:gd name="connsiteX2" fmla="*/ 142891 w 654293"/>
                  <a:gd name="connsiteY2" fmla="*/ 135351 h 569648"/>
                  <a:gd name="connsiteX3" fmla="*/ 95266 w 654293"/>
                  <a:gd name="connsiteY3" fmla="*/ 174498 h 569648"/>
                  <a:gd name="connsiteX4" fmla="*/ 95266 w 654293"/>
                  <a:gd name="connsiteY4" fmla="*/ 28575 h 569648"/>
                  <a:gd name="connsiteX5" fmla="*/ 66691 w 654293"/>
                  <a:gd name="connsiteY5" fmla="*/ 0 h 569648"/>
                  <a:gd name="connsiteX6" fmla="*/ 38116 w 654293"/>
                  <a:gd name="connsiteY6" fmla="*/ 28575 h 569648"/>
                  <a:gd name="connsiteX7" fmla="*/ 38116 w 654293"/>
                  <a:gd name="connsiteY7" fmla="*/ 199358 h 569648"/>
                  <a:gd name="connsiteX8" fmla="*/ 19066 w 654293"/>
                  <a:gd name="connsiteY8" fmla="*/ 219837 h 569648"/>
                  <a:gd name="connsiteX9" fmla="*/ 16780 w 654293"/>
                  <a:gd name="connsiteY9" fmla="*/ 222123 h 569648"/>
                  <a:gd name="connsiteX10" fmla="*/ 15256 w 654293"/>
                  <a:gd name="connsiteY10" fmla="*/ 223933 h 569648"/>
                  <a:gd name="connsiteX11" fmla="*/ 14304 w 654293"/>
                  <a:gd name="connsiteY11" fmla="*/ 225457 h 569648"/>
                  <a:gd name="connsiteX12" fmla="*/ 14304 w 654293"/>
                  <a:gd name="connsiteY12" fmla="*/ 225457 h 569648"/>
                  <a:gd name="connsiteX13" fmla="*/ 22019 w 654293"/>
                  <a:gd name="connsiteY13" fmla="*/ 316230 h 569648"/>
                  <a:gd name="connsiteX14" fmla="*/ 133366 w 654293"/>
                  <a:gd name="connsiteY14" fmla="*/ 415957 h 569648"/>
                  <a:gd name="connsiteX15" fmla="*/ 144034 w 654293"/>
                  <a:gd name="connsiteY15" fmla="*/ 423768 h 569648"/>
                  <a:gd name="connsiteX16" fmla="*/ 136891 w 654293"/>
                  <a:gd name="connsiteY16" fmla="*/ 433293 h 569648"/>
                  <a:gd name="connsiteX17" fmla="*/ 79741 w 654293"/>
                  <a:gd name="connsiteY17" fmla="*/ 463963 h 569648"/>
                  <a:gd name="connsiteX18" fmla="*/ 93742 w 654293"/>
                  <a:gd name="connsiteY18" fmla="*/ 508064 h 569648"/>
                  <a:gd name="connsiteX19" fmla="*/ 141558 w 654293"/>
                  <a:gd name="connsiteY19" fmla="*/ 532924 h 569648"/>
                  <a:gd name="connsiteX20" fmla="*/ 166418 w 654293"/>
                  <a:gd name="connsiteY20" fmla="*/ 485109 h 569648"/>
                  <a:gd name="connsiteX21" fmla="*/ 153083 w 654293"/>
                  <a:gd name="connsiteY21" fmla="*/ 443103 h 569648"/>
                  <a:gd name="connsiteX22" fmla="*/ 160227 w 654293"/>
                  <a:gd name="connsiteY22" fmla="*/ 433578 h 569648"/>
                  <a:gd name="connsiteX23" fmla="*/ 169752 w 654293"/>
                  <a:gd name="connsiteY23" fmla="*/ 437103 h 569648"/>
                  <a:gd name="connsiteX24" fmla="*/ 319485 w 654293"/>
                  <a:gd name="connsiteY24" fmla="*/ 468249 h 569648"/>
                  <a:gd name="connsiteX25" fmla="*/ 416449 w 654293"/>
                  <a:gd name="connsiteY25" fmla="*/ 559308 h 569648"/>
                  <a:gd name="connsiteX26" fmla="*/ 470313 w 654293"/>
                  <a:gd name="connsiteY26" fmla="*/ 557641 h 569648"/>
                  <a:gd name="connsiteX27" fmla="*/ 468646 w 654293"/>
                  <a:gd name="connsiteY27" fmla="*/ 503778 h 569648"/>
                  <a:gd name="connsiteX28" fmla="*/ 363871 w 654293"/>
                  <a:gd name="connsiteY28" fmla="*/ 405384 h 569648"/>
                  <a:gd name="connsiteX29" fmla="*/ 345583 w 654293"/>
                  <a:gd name="connsiteY29" fmla="*/ 395859 h 569648"/>
                  <a:gd name="connsiteX30" fmla="*/ 244999 w 654293"/>
                  <a:gd name="connsiteY30" fmla="*/ 374904 h 569648"/>
                  <a:gd name="connsiteX31" fmla="*/ 314913 w 654293"/>
                  <a:gd name="connsiteY31" fmla="*/ 284703 h 569648"/>
                  <a:gd name="connsiteX32" fmla="*/ 446167 w 654293"/>
                  <a:gd name="connsiteY32" fmla="*/ 301657 h 569648"/>
                  <a:gd name="connsiteX33" fmla="*/ 488744 w 654293"/>
                  <a:gd name="connsiteY33" fmla="*/ 268605 h 569648"/>
                  <a:gd name="connsiteX34" fmla="*/ 455692 w 654293"/>
                  <a:gd name="connsiteY34" fmla="*/ 226029 h 569648"/>
                  <a:gd name="connsiteX35" fmla="*/ 303292 w 654293"/>
                  <a:gd name="connsiteY35" fmla="*/ 206979 h 569648"/>
                  <a:gd name="connsiteX36" fmla="*/ 268431 w 654293"/>
                  <a:gd name="connsiteY36" fmla="*/ 221457 h 569648"/>
                  <a:gd name="connsiteX37" fmla="*/ 205661 w 654293"/>
                  <a:gd name="connsiteY37" fmla="*/ 301657 h 569648"/>
                  <a:gd name="connsiteX38" fmla="*/ 121841 w 654293"/>
                  <a:gd name="connsiteY38" fmla="*/ 226219 h 569648"/>
                  <a:gd name="connsiteX39" fmla="*/ 183277 w 654293"/>
                  <a:gd name="connsiteY39" fmla="*/ 175737 h 569648"/>
                  <a:gd name="connsiteX40" fmla="*/ 190516 w 654293"/>
                  <a:gd name="connsiteY40" fmla="*/ 168307 h 569648"/>
                  <a:gd name="connsiteX41" fmla="*/ 234998 w 654293"/>
                  <a:gd name="connsiteY41" fmla="*/ 88869 h 569648"/>
                  <a:gd name="connsiteX42" fmla="*/ 654146 w 654293"/>
                  <a:gd name="connsiteY42" fmla="*/ 23764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41558 w 489046"/>
                  <a:gd name="connsiteY19" fmla="*/ 532924 h 569648"/>
                  <a:gd name="connsiteX20" fmla="*/ 166418 w 489046"/>
                  <a:gd name="connsiteY20" fmla="*/ 485109 h 569648"/>
                  <a:gd name="connsiteX21" fmla="*/ 153083 w 489046"/>
                  <a:gd name="connsiteY21" fmla="*/ 443103 h 569648"/>
                  <a:gd name="connsiteX22" fmla="*/ 160227 w 489046"/>
                  <a:gd name="connsiteY22" fmla="*/ 433578 h 569648"/>
                  <a:gd name="connsiteX23" fmla="*/ 169752 w 489046"/>
                  <a:gd name="connsiteY23" fmla="*/ 437103 h 569648"/>
                  <a:gd name="connsiteX24" fmla="*/ 319485 w 489046"/>
                  <a:gd name="connsiteY24" fmla="*/ 468249 h 569648"/>
                  <a:gd name="connsiteX25" fmla="*/ 416449 w 489046"/>
                  <a:gd name="connsiteY25" fmla="*/ 559308 h 569648"/>
                  <a:gd name="connsiteX26" fmla="*/ 470313 w 489046"/>
                  <a:gd name="connsiteY26" fmla="*/ 557641 h 569648"/>
                  <a:gd name="connsiteX27" fmla="*/ 468646 w 489046"/>
                  <a:gd name="connsiteY27" fmla="*/ 503778 h 569648"/>
                  <a:gd name="connsiteX28" fmla="*/ 363871 w 489046"/>
                  <a:gd name="connsiteY28" fmla="*/ 405384 h 569648"/>
                  <a:gd name="connsiteX29" fmla="*/ 345583 w 489046"/>
                  <a:gd name="connsiteY29" fmla="*/ 395859 h 569648"/>
                  <a:gd name="connsiteX30" fmla="*/ 244999 w 489046"/>
                  <a:gd name="connsiteY30" fmla="*/ 374904 h 569648"/>
                  <a:gd name="connsiteX31" fmla="*/ 314913 w 489046"/>
                  <a:gd name="connsiteY31" fmla="*/ 284703 h 569648"/>
                  <a:gd name="connsiteX32" fmla="*/ 446167 w 489046"/>
                  <a:gd name="connsiteY32" fmla="*/ 301657 h 569648"/>
                  <a:gd name="connsiteX33" fmla="*/ 488744 w 489046"/>
                  <a:gd name="connsiteY33" fmla="*/ 268605 h 569648"/>
                  <a:gd name="connsiteX34" fmla="*/ 455692 w 489046"/>
                  <a:gd name="connsiteY34" fmla="*/ 226029 h 569648"/>
                  <a:gd name="connsiteX35" fmla="*/ 303292 w 489046"/>
                  <a:gd name="connsiteY35" fmla="*/ 206979 h 569648"/>
                  <a:gd name="connsiteX36" fmla="*/ 268431 w 489046"/>
                  <a:gd name="connsiteY36" fmla="*/ 221457 h 569648"/>
                  <a:gd name="connsiteX37" fmla="*/ 205661 w 489046"/>
                  <a:gd name="connsiteY37" fmla="*/ 301657 h 569648"/>
                  <a:gd name="connsiteX38" fmla="*/ 121841 w 489046"/>
                  <a:gd name="connsiteY38" fmla="*/ 226219 h 569648"/>
                  <a:gd name="connsiteX39" fmla="*/ 183277 w 489046"/>
                  <a:gd name="connsiteY39" fmla="*/ 175737 h 569648"/>
                  <a:gd name="connsiteX40" fmla="*/ 190516 w 489046"/>
                  <a:gd name="connsiteY40" fmla="*/ 168307 h 569648"/>
                  <a:gd name="connsiteX41" fmla="*/ 234998 w 489046"/>
                  <a:gd name="connsiteY41"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41558 w 489046"/>
                  <a:gd name="connsiteY19" fmla="*/ 532924 h 569648"/>
                  <a:gd name="connsiteX20" fmla="*/ 153083 w 489046"/>
                  <a:gd name="connsiteY20" fmla="*/ 443103 h 569648"/>
                  <a:gd name="connsiteX21" fmla="*/ 160227 w 489046"/>
                  <a:gd name="connsiteY21" fmla="*/ 433578 h 569648"/>
                  <a:gd name="connsiteX22" fmla="*/ 169752 w 489046"/>
                  <a:gd name="connsiteY22" fmla="*/ 437103 h 569648"/>
                  <a:gd name="connsiteX23" fmla="*/ 319485 w 489046"/>
                  <a:gd name="connsiteY23" fmla="*/ 468249 h 569648"/>
                  <a:gd name="connsiteX24" fmla="*/ 416449 w 489046"/>
                  <a:gd name="connsiteY24" fmla="*/ 559308 h 569648"/>
                  <a:gd name="connsiteX25" fmla="*/ 470313 w 489046"/>
                  <a:gd name="connsiteY25" fmla="*/ 557641 h 569648"/>
                  <a:gd name="connsiteX26" fmla="*/ 468646 w 489046"/>
                  <a:gd name="connsiteY26" fmla="*/ 503778 h 569648"/>
                  <a:gd name="connsiteX27" fmla="*/ 363871 w 489046"/>
                  <a:gd name="connsiteY27" fmla="*/ 405384 h 569648"/>
                  <a:gd name="connsiteX28" fmla="*/ 345583 w 489046"/>
                  <a:gd name="connsiteY28" fmla="*/ 395859 h 569648"/>
                  <a:gd name="connsiteX29" fmla="*/ 244999 w 489046"/>
                  <a:gd name="connsiteY29" fmla="*/ 374904 h 569648"/>
                  <a:gd name="connsiteX30" fmla="*/ 314913 w 489046"/>
                  <a:gd name="connsiteY30" fmla="*/ 284703 h 569648"/>
                  <a:gd name="connsiteX31" fmla="*/ 446167 w 489046"/>
                  <a:gd name="connsiteY31" fmla="*/ 301657 h 569648"/>
                  <a:gd name="connsiteX32" fmla="*/ 488744 w 489046"/>
                  <a:gd name="connsiteY32" fmla="*/ 268605 h 569648"/>
                  <a:gd name="connsiteX33" fmla="*/ 455692 w 489046"/>
                  <a:gd name="connsiteY33" fmla="*/ 226029 h 569648"/>
                  <a:gd name="connsiteX34" fmla="*/ 303292 w 489046"/>
                  <a:gd name="connsiteY34" fmla="*/ 206979 h 569648"/>
                  <a:gd name="connsiteX35" fmla="*/ 268431 w 489046"/>
                  <a:gd name="connsiteY35" fmla="*/ 221457 h 569648"/>
                  <a:gd name="connsiteX36" fmla="*/ 205661 w 489046"/>
                  <a:gd name="connsiteY36" fmla="*/ 301657 h 569648"/>
                  <a:gd name="connsiteX37" fmla="*/ 121841 w 489046"/>
                  <a:gd name="connsiteY37" fmla="*/ 226219 h 569648"/>
                  <a:gd name="connsiteX38" fmla="*/ 183277 w 489046"/>
                  <a:gd name="connsiteY38" fmla="*/ 175737 h 569648"/>
                  <a:gd name="connsiteX39" fmla="*/ 190516 w 489046"/>
                  <a:gd name="connsiteY39" fmla="*/ 168307 h 569648"/>
                  <a:gd name="connsiteX40" fmla="*/ 234998 w 489046"/>
                  <a:gd name="connsiteY40"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53083 w 489046"/>
                  <a:gd name="connsiteY19" fmla="*/ 443103 h 569648"/>
                  <a:gd name="connsiteX20" fmla="*/ 160227 w 489046"/>
                  <a:gd name="connsiteY20" fmla="*/ 433578 h 569648"/>
                  <a:gd name="connsiteX21" fmla="*/ 169752 w 489046"/>
                  <a:gd name="connsiteY21" fmla="*/ 437103 h 569648"/>
                  <a:gd name="connsiteX22" fmla="*/ 319485 w 489046"/>
                  <a:gd name="connsiteY22" fmla="*/ 468249 h 569648"/>
                  <a:gd name="connsiteX23" fmla="*/ 416449 w 489046"/>
                  <a:gd name="connsiteY23" fmla="*/ 559308 h 569648"/>
                  <a:gd name="connsiteX24" fmla="*/ 470313 w 489046"/>
                  <a:gd name="connsiteY24" fmla="*/ 557641 h 569648"/>
                  <a:gd name="connsiteX25" fmla="*/ 468646 w 489046"/>
                  <a:gd name="connsiteY25" fmla="*/ 503778 h 569648"/>
                  <a:gd name="connsiteX26" fmla="*/ 363871 w 489046"/>
                  <a:gd name="connsiteY26" fmla="*/ 405384 h 569648"/>
                  <a:gd name="connsiteX27" fmla="*/ 345583 w 489046"/>
                  <a:gd name="connsiteY27" fmla="*/ 395859 h 569648"/>
                  <a:gd name="connsiteX28" fmla="*/ 244999 w 489046"/>
                  <a:gd name="connsiteY28" fmla="*/ 374904 h 569648"/>
                  <a:gd name="connsiteX29" fmla="*/ 314913 w 489046"/>
                  <a:gd name="connsiteY29" fmla="*/ 284703 h 569648"/>
                  <a:gd name="connsiteX30" fmla="*/ 446167 w 489046"/>
                  <a:gd name="connsiteY30" fmla="*/ 301657 h 569648"/>
                  <a:gd name="connsiteX31" fmla="*/ 488744 w 489046"/>
                  <a:gd name="connsiteY31" fmla="*/ 268605 h 569648"/>
                  <a:gd name="connsiteX32" fmla="*/ 455692 w 489046"/>
                  <a:gd name="connsiteY32" fmla="*/ 226029 h 569648"/>
                  <a:gd name="connsiteX33" fmla="*/ 303292 w 489046"/>
                  <a:gd name="connsiteY33" fmla="*/ 206979 h 569648"/>
                  <a:gd name="connsiteX34" fmla="*/ 268431 w 489046"/>
                  <a:gd name="connsiteY34" fmla="*/ 221457 h 569648"/>
                  <a:gd name="connsiteX35" fmla="*/ 205661 w 489046"/>
                  <a:gd name="connsiteY35" fmla="*/ 301657 h 569648"/>
                  <a:gd name="connsiteX36" fmla="*/ 121841 w 489046"/>
                  <a:gd name="connsiteY36" fmla="*/ 226219 h 569648"/>
                  <a:gd name="connsiteX37" fmla="*/ 183277 w 489046"/>
                  <a:gd name="connsiteY37" fmla="*/ 175737 h 569648"/>
                  <a:gd name="connsiteX38" fmla="*/ 190516 w 489046"/>
                  <a:gd name="connsiteY38" fmla="*/ 168307 h 569648"/>
                  <a:gd name="connsiteX39" fmla="*/ 234998 w 489046"/>
                  <a:gd name="connsiteY39"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153083 w 489046"/>
                  <a:gd name="connsiteY18" fmla="*/ 443103 h 569648"/>
                  <a:gd name="connsiteX19" fmla="*/ 160227 w 489046"/>
                  <a:gd name="connsiteY19" fmla="*/ 433578 h 569648"/>
                  <a:gd name="connsiteX20" fmla="*/ 169752 w 489046"/>
                  <a:gd name="connsiteY20" fmla="*/ 437103 h 569648"/>
                  <a:gd name="connsiteX21" fmla="*/ 319485 w 489046"/>
                  <a:gd name="connsiteY21" fmla="*/ 468249 h 569648"/>
                  <a:gd name="connsiteX22" fmla="*/ 416449 w 489046"/>
                  <a:gd name="connsiteY22" fmla="*/ 559308 h 569648"/>
                  <a:gd name="connsiteX23" fmla="*/ 470313 w 489046"/>
                  <a:gd name="connsiteY23" fmla="*/ 557641 h 569648"/>
                  <a:gd name="connsiteX24" fmla="*/ 468646 w 489046"/>
                  <a:gd name="connsiteY24" fmla="*/ 503778 h 569648"/>
                  <a:gd name="connsiteX25" fmla="*/ 363871 w 489046"/>
                  <a:gd name="connsiteY25" fmla="*/ 405384 h 569648"/>
                  <a:gd name="connsiteX26" fmla="*/ 345583 w 489046"/>
                  <a:gd name="connsiteY26" fmla="*/ 395859 h 569648"/>
                  <a:gd name="connsiteX27" fmla="*/ 244999 w 489046"/>
                  <a:gd name="connsiteY27" fmla="*/ 374904 h 569648"/>
                  <a:gd name="connsiteX28" fmla="*/ 314913 w 489046"/>
                  <a:gd name="connsiteY28" fmla="*/ 284703 h 569648"/>
                  <a:gd name="connsiteX29" fmla="*/ 446167 w 489046"/>
                  <a:gd name="connsiteY29" fmla="*/ 301657 h 569648"/>
                  <a:gd name="connsiteX30" fmla="*/ 488744 w 489046"/>
                  <a:gd name="connsiteY30" fmla="*/ 268605 h 569648"/>
                  <a:gd name="connsiteX31" fmla="*/ 455692 w 489046"/>
                  <a:gd name="connsiteY31" fmla="*/ 226029 h 569648"/>
                  <a:gd name="connsiteX32" fmla="*/ 303292 w 489046"/>
                  <a:gd name="connsiteY32" fmla="*/ 206979 h 569648"/>
                  <a:gd name="connsiteX33" fmla="*/ 268431 w 489046"/>
                  <a:gd name="connsiteY33" fmla="*/ 221457 h 569648"/>
                  <a:gd name="connsiteX34" fmla="*/ 205661 w 489046"/>
                  <a:gd name="connsiteY34" fmla="*/ 301657 h 569648"/>
                  <a:gd name="connsiteX35" fmla="*/ 121841 w 489046"/>
                  <a:gd name="connsiteY35" fmla="*/ 226219 h 569648"/>
                  <a:gd name="connsiteX36" fmla="*/ 183277 w 489046"/>
                  <a:gd name="connsiteY36" fmla="*/ 175737 h 569648"/>
                  <a:gd name="connsiteX37" fmla="*/ 190516 w 489046"/>
                  <a:gd name="connsiteY37" fmla="*/ 168307 h 569648"/>
                  <a:gd name="connsiteX38" fmla="*/ 234998 w 489046"/>
                  <a:gd name="connsiteY38"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153083 w 489046"/>
                  <a:gd name="connsiteY17" fmla="*/ 443103 h 569648"/>
                  <a:gd name="connsiteX18" fmla="*/ 160227 w 489046"/>
                  <a:gd name="connsiteY18" fmla="*/ 433578 h 569648"/>
                  <a:gd name="connsiteX19" fmla="*/ 169752 w 489046"/>
                  <a:gd name="connsiteY19" fmla="*/ 437103 h 569648"/>
                  <a:gd name="connsiteX20" fmla="*/ 319485 w 489046"/>
                  <a:gd name="connsiteY20" fmla="*/ 468249 h 569648"/>
                  <a:gd name="connsiteX21" fmla="*/ 416449 w 489046"/>
                  <a:gd name="connsiteY21" fmla="*/ 559308 h 569648"/>
                  <a:gd name="connsiteX22" fmla="*/ 470313 w 489046"/>
                  <a:gd name="connsiteY22" fmla="*/ 557641 h 569648"/>
                  <a:gd name="connsiteX23" fmla="*/ 468646 w 489046"/>
                  <a:gd name="connsiteY23" fmla="*/ 503778 h 569648"/>
                  <a:gd name="connsiteX24" fmla="*/ 363871 w 489046"/>
                  <a:gd name="connsiteY24" fmla="*/ 405384 h 569648"/>
                  <a:gd name="connsiteX25" fmla="*/ 345583 w 489046"/>
                  <a:gd name="connsiteY25" fmla="*/ 395859 h 569648"/>
                  <a:gd name="connsiteX26" fmla="*/ 244999 w 489046"/>
                  <a:gd name="connsiteY26" fmla="*/ 374904 h 569648"/>
                  <a:gd name="connsiteX27" fmla="*/ 314913 w 489046"/>
                  <a:gd name="connsiteY27" fmla="*/ 284703 h 569648"/>
                  <a:gd name="connsiteX28" fmla="*/ 446167 w 489046"/>
                  <a:gd name="connsiteY28" fmla="*/ 301657 h 569648"/>
                  <a:gd name="connsiteX29" fmla="*/ 488744 w 489046"/>
                  <a:gd name="connsiteY29" fmla="*/ 268605 h 569648"/>
                  <a:gd name="connsiteX30" fmla="*/ 455692 w 489046"/>
                  <a:gd name="connsiteY30" fmla="*/ 226029 h 569648"/>
                  <a:gd name="connsiteX31" fmla="*/ 303292 w 489046"/>
                  <a:gd name="connsiteY31" fmla="*/ 206979 h 569648"/>
                  <a:gd name="connsiteX32" fmla="*/ 268431 w 489046"/>
                  <a:gd name="connsiteY32" fmla="*/ 221457 h 569648"/>
                  <a:gd name="connsiteX33" fmla="*/ 205661 w 489046"/>
                  <a:gd name="connsiteY33" fmla="*/ 301657 h 569648"/>
                  <a:gd name="connsiteX34" fmla="*/ 121841 w 489046"/>
                  <a:gd name="connsiteY34" fmla="*/ 226219 h 569648"/>
                  <a:gd name="connsiteX35" fmla="*/ 183277 w 489046"/>
                  <a:gd name="connsiteY35" fmla="*/ 175737 h 569648"/>
                  <a:gd name="connsiteX36" fmla="*/ 190516 w 489046"/>
                  <a:gd name="connsiteY36" fmla="*/ 168307 h 569648"/>
                  <a:gd name="connsiteX37" fmla="*/ 234998 w 489046"/>
                  <a:gd name="connsiteY37"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60227 w 489046"/>
                  <a:gd name="connsiteY16" fmla="*/ 433578 h 569648"/>
                  <a:gd name="connsiteX17" fmla="*/ 169752 w 489046"/>
                  <a:gd name="connsiteY17" fmla="*/ 437103 h 569648"/>
                  <a:gd name="connsiteX18" fmla="*/ 319485 w 489046"/>
                  <a:gd name="connsiteY18" fmla="*/ 468249 h 569648"/>
                  <a:gd name="connsiteX19" fmla="*/ 416449 w 489046"/>
                  <a:gd name="connsiteY19" fmla="*/ 559308 h 569648"/>
                  <a:gd name="connsiteX20" fmla="*/ 470313 w 489046"/>
                  <a:gd name="connsiteY20" fmla="*/ 557641 h 569648"/>
                  <a:gd name="connsiteX21" fmla="*/ 468646 w 489046"/>
                  <a:gd name="connsiteY21" fmla="*/ 503778 h 569648"/>
                  <a:gd name="connsiteX22" fmla="*/ 363871 w 489046"/>
                  <a:gd name="connsiteY22" fmla="*/ 405384 h 569648"/>
                  <a:gd name="connsiteX23" fmla="*/ 345583 w 489046"/>
                  <a:gd name="connsiteY23" fmla="*/ 395859 h 569648"/>
                  <a:gd name="connsiteX24" fmla="*/ 244999 w 489046"/>
                  <a:gd name="connsiteY24" fmla="*/ 374904 h 569648"/>
                  <a:gd name="connsiteX25" fmla="*/ 314913 w 489046"/>
                  <a:gd name="connsiteY25" fmla="*/ 284703 h 569648"/>
                  <a:gd name="connsiteX26" fmla="*/ 446167 w 489046"/>
                  <a:gd name="connsiteY26" fmla="*/ 301657 h 569648"/>
                  <a:gd name="connsiteX27" fmla="*/ 488744 w 489046"/>
                  <a:gd name="connsiteY27" fmla="*/ 268605 h 569648"/>
                  <a:gd name="connsiteX28" fmla="*/ 455692 w 489046"/>
                  <a:gd name="connsiteY28" fmla="*/ 226029 h 569648"/>
                  <a:gd name="connsiteX29" fmla="*/ 303292 w 489046"/>
                  <a:gd name="connsiteY29" fmla="*/ 206979 h 569648"/>
                  <a:gd name="connsiteX30" fmla="*/ 268431 w 489046"/>
                  <a:gd name="connsiteY30" fmla="*/ 221457 h 569648"/>
                  <a:gd name="connsiteX31" fmla="*/ 205661 w 489046"/>
                  <a:gd name="connsiteY31" fmla="*/ 301657 h 569648"/>
                  <a:gd name="connsiteX32" fmla="*/ 121841 w 489046"/>
                  <a:gd name="connsiteY32" fmla="*/ 226219 h 569648"/>
                  <a:gd name="connsiteX33" fmla="*/ 183277 w 489046"/>
                  <a:gd name="connsiteY33" fmla="*/ 175737 h 569648"/>
                  <a:gd name="connsiteX34" fmla="*/ 190516 w 489046"/>
                  <a:gd name="connsiteY34" fmla="*/ 168307 h 569648"/>
                  <a:gd name="connsiteX35" fmla="*/ 234998 w 489046"/>
                  <a:gd name="connsiteY35" fmla="*/ 88869 h 569648"/>
                  <a:gd name="connsiteX0" fmla="*/ 234998 w 489046"/>
                  <a:gd name="connsiteY0" fmla="*/ 88869 h 569648"/>
                  <a:gd name="connsiteX1" fmla="*/ 215471 w 489046"/>
                  <a:gd name="connsiteY1" fmla="*/ 66080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220532 w 489046"/>
                  <a:gd name="connsiteY1" fmla="*/ 54232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222644 w 489046"/>
                  <a:gd name="connsiteY1" fmla="*/ 54798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9046" h="569648">
                    <a:moveTo>
                      <a:pt x="234998" y="88869"/>
                    </a:moveTo>
                    <a:cubicBezTo>
                      <a:pt x="239157" y="71831"/>
                      <a:pt x="231026" y="59497"/>
                      <a:pt x="222644" y="54798"/>
                    </a:cubicBezTo>
                    <a:cubicBezTo>
                      <a:pt x="214262" y="50099"/>
                      <a:pt x="196803" y="49130"/>
                      <a:pt x="184706" y="60675"/>
                    </a:cubicBezTo>
                    <a:lnTo>
                      <a:pt x="142891" y="135351"/>
                    </a:lnTo>
                    <a:lnTo>
                      <a:pt x="95266" y="174498"/>
                    </a:lnTo>
                    <a:lnTo>
                      <a:pt x="95266" y="28575"/>
                    </a:lnTo>
                    <a:cubicBezTo>
                      <a:pt x="95266" y="12793"/>
                      <a:pt x="82473" y="0"/>
                      <a:pt x="66691" y="0"/>
                    </a:cubicBezTo>
                    <a:cubicBezTo>
                      <a:pt x="50909" y="0"/>
                      <a:pt x="38116" y="12793"/>
                      <a:pt x="38116" y="28575"/>
                    </a:cubicBezTo>
                    <a:lnTo>
                      <a:pt x="38116" y="199358"/>
                    </a:lnTo>
                    <a:lnTo>
                      <a:pt x="19066" y="219837"/>
                    </a:lnTo>
                    <a:lnTo>
                      <a:pt x="16780" y="222123"/>
                    </a:lnTo>
                    <a:cubicBezTo>
                      <a:pt x="16209" y="222695"/>
                      <a:pt x="15828" y="223362"/>
                      <a:pt x="15256" y="223933"/>
                    </a:cubicBezTo>
                    <a:lnTo>
                      <a:pt x="14304" y="225457"/>
                    </a:lnTo>
                    <a:lnTo>
                      <a:pt x="14304" y="225457"/>
                    </a:lnTo>
                    <a:cubicBezTo>
                      <a:pt x="-7419" y="253028"/>
                      <a:pt x="-4045" y="292721"/>
                      <a:pt x="22019" y="316230"/>
                    </a:cubicBezTo>
                    <a:lnTo>
                      <a:pt x="133366" y="415957"/>
                    </a:lnTo>
                    <a:cubicBezTo>
                      <a:pt x="136690" y="418865"/>
                      <a:pt x="140259" y="421478"/>
                      <a:pt x="144034" y="423768"/>
                    </a:cubicBezTo>
                    <a:lnTo>
                      <a:pt x="160227" y="433578"/>
                    </a:lnTo>
                    <a:cubicBezTo>
                      <a:pt x="163224" y="435186"/>
                      <a:pt x="166430" y="436372"/>
                      <a:pt x="169752" y="437103"/>
                    </a:cubicBezTo>
                    <a:lnTo>
                      <a:pt x="319485" y="468249"/>
                    </a:lnTo>
                    <a:lnTo>
                      <a:pt x="416449" y="559308"/>
                    </a:lnTo>
                    <a:cubicBezTo>
                      <a:pt x="431784" y="573722"/>
                      <a:pt x="455899" y="572976"/>
                      <a:pt x="470313" y="557641"/>
                    </a:cubicBezTo>
                    <a:cubicBezTo>
                      <a:pt x="484728" y="542307"/>
                      <a:pt x="483981" y="518192"/>
                      <a:pt x="468646" y="503778"/>
                    </a:cubicBezTo>
                    <a:lnTo>
                      <a:pt x="363871" y="405384"/>
                    </a:lnTo>
                    <a:cubicBezTo>
                      <a:pt x="358794" y="400551"/>
                      <a:pt x="352455" y="397250"/>
                      <a:pt x="345583" y="395859"/>
                    </a:cubicBezTo>
                    <a:lnTo>
                      <a:pt x="244999" y="374904"/>
                    </a:lnTo>
                    <a:lnTo>
                      <a:pt x="314913" y="284703"/>
                    </a:lnTo>
                    <a:lnTo>
                      <a:pt x="446167" y="301657"/>
                    </a:lnTo>
                    <a:cubicBezTo>
                      <a:pt x="467052" y="304287"/>
                      <a:pt x="486114" y="289490"/>
                      <a:pt x="488744" y="268605"/>
                    </a:cubicBezTo>
                    <a:cubicBezTo>
                      <a:pt x="491374" y="247721"/>
                      <a:pt x="476577" y="228658"/>
                      <a:pt x="455692" y="226029"/>
                    </a:cubicBezTo>
                    <a:lnTo>
                      <a:pt x="303292" y="206979"/>
                    </a:lnTo>
                    <a:cubicBezTo>
                      <a:pt x="289930" y="205304"/>
                      <a:pt x="276676" y="210809"/>
                      <a:pt x="268431" y="221457"/>
                    </a:cubicBezTo>
                    <a:lnTo>
                      <a:pt x="205661" y="301657"/>
                    </a:lnTo>
                    <a:lnTo>
                      <a:pt x="121841" y="226219"/>
                    </a:lnTo>
                    <a:lnTo>
                      <a:pt x="183277" y="175737"/>
                    </a:lnTo>
                    <a:cubicBezTo>
                      <a:pt x="186124" y="173722"/>
                      <a:pt x="188577" y="171205"/>
                      <a:pt x="190516" y="168307"/>
                    </a:cubicBezTo>
                    <a:lnTo>
                      <a:pt x="234998" y="88869"/>
                    </a:ln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49" name="Group 148">
              <a:extLst>
                <a:ext uri="{FF2B5EF4-FFF2-40B4-BE49-F238E27FC236}">
                  <a16:creationId xmlns:a16="http://schemas.microsoft.com/office/drawing/2014/main" id="{F6572A54-DE2A-0E9C-8DA7-881120C20515}"/>
                </a:ext>
              </a:extLst>
            </p:cNvPr>
            <p:cNvGrpSpPr/>
            <p:nvPr/>
          </p:nvGrpSpPr>
          <p:grpSpPr>
            <a:xfrm>
              <a:off x="7003309" y="3199995"/>
              <a:ext cx="966632" cy="1062125"/>
              <a:chOff x="7003309" y="3199995"/>
              <a:chExt cx="966632" cy="1062125"/>
            </a:xfrm>
            <a:solidFill>
              <a:schemeClr val="accent1"/>
            </a:solidFill>
            <a:effectLst>
              <a:glow rad="139700">
                <a:schemeClr val="bg1">
                  <a:alpha val="90000"/>
                </a:schemeClr>
              </a:glow>
            </a:effectLst>
          </p:grpSpPr>
          <p:sp>
            <p:nvSpPr>
              <p:cNvPr id="152" name="Freeform: Shape 151">
                <a:extLst>
                  <a:ext uri="{FF2B5EF4-FFF2-40B4-BE49-F238E27FC236}">
                    <a16:creationId xmlns:a16="http://schemas.microsoft.com/office/drawing/2014/main" id="{BD4BE413-A8C3-2C64-6C62-8B8182810038}"/>
                  </a:ext>
                </a:extLst>
              </p:cNvPr>
              <p:cNvSpPr/>
              <p:nvPr/>
            </p:nvSpPr>
            <p:spPr>
              <a:xfrm>
                <a:off x="7505535" y="3481628"/>
                <a:ext cx="196113" cy="780492"/>
              </a:xfrm>
              <a:custGeom>
                <a:avLst/>
                <a:gdLst>
                  <a:gd name="connsiteX0" fmla="*/ 0 w 133350"/>
                  <a:gd name="connsiteY0" fmla="*/ 0 h 476250"/>
                  <a:gd name="connsiteX1" fmla="*/ 133350 w 133350"/>
                  <a:gd name="connsiteY1" fmla="*/ 0 h 476250"/>
                  <a:gd name="connsiteX2" fmla="*/ 133350 w 133350"/>
                  <a:gd name="connsiteY2" fmla="*/ 476250 h 476250"/>
                  <a:gd name="connsiteX3" fmla="*/ 0 w 133350"/>
                  <a:gd name="connsiteY3" fmla="*/ 476250 h 476250"/>
                </a:gdLst>
                <a:ahLst/>
                <a:cxnLst>
                  <a:cxn ang="0">
                    <a:pos x="connsiteX0" y="connsiteY0"/>
                  </a:cxn>
                  <a:cxn ang="0">
                    <a:pos x="connsiteX1" y="connsiteY1"/>
                  </a:cxn>
                  <a:cxn ang="0">
                    <a:pos x="connsiteX2" y="connsiteY2"/>
                  </a:cxn>
                  <a:cxn ang="0">
                    <a:pos x="connsiteX3" y="connsiteY3"/>
                  </a:cxn>
                </a:cxnLst>
                <a:rect l="l" t="t" r="r" b="b"/>
                <a:pathLst>
                  <a:path w="133350" h="476250">
                    <a:moveTo>
                      <a:pt x="0" y="0"/>
                    </a:moveTo>
                    <a:lnTo>
                      <a:pt x="133350" y="0"/>
                    </a:lnTo>
                    <a:lnTo>
                      <a:pt x="133350" y="476250"/>
                    </a:lnTo>
                    <a:lnTo>
                      <a:pt x="0" y="4762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 name="Freeform: Shape 152">
                <a:extLst>
                  <a:ext uri="{FF2B5EF4-FFF2-40B4-BE49-F238E27FC236}">
                    <a16:creationId xmlns:a16="http://schemas.microsoft.com/office/drawing/2014/main" id="{DC2221E2-511C-F5E2-179D-52D41BD5CB98}"/>
                  </a:ext>
                </a:extLst>
              </p:cNvPr>
              <p:cNvSpPr/>
              <p:nvPr/>
            </p:nvSpPr>
            <p:spPr>
              <a:xfrm>
                <a:off x="7255454" y="3762605"/>
                <a:ext cx="196113" cy="499515"/>
              </a:xfrm>
              <a:custGeom>
                <a:avLst/>
                <a:gdLst>
                  <a:gd name="connsiteX0" fmla="*/ 0 w 133350"/>
                  <a:gd name="connsiteY0" fmla="*/ 0 h 304800"/>
                  <a:gd name="connsiteX1" fmla="*/ 133350 w 133350"/>
                  <a:gd name="connsiteY1" fmla="*/ 0 h 304800"/>
                  <a:gd name="connsiteX2" fmla="*/ 133350 w 133350"/>
                  <a:gd name="connsiteY2" fmla="*/ 304800 h 304800"/>
                  <a:gd name="connsiteX3" fmla="*/ 0 w 133350"/>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133350" h="304800">
                    <a:moveTo>
                      <a:pt x="0" y="0"/>
                    </a:moveTo>
                    <a:lnTo>
                      <a:pt x="133350" y="0"/>
                    </a:lnTo>
                    <a:lnTo>
                      <a:pt x="133350" y="304800"/>
                    </a:lnTo>
                    <a:lnTo>
                      <a:pt x="0" y="3048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4" name="Freeform: Shape 153">
                <a:extLst>
                  <a:ext uri="{FF2B5EF4-FFF2-40B4-BE49-F238E27FC236}">
                    <a16:creationId xmlns:a16="http://schemas.microsoft.com/office/drawing/2014/main" id="{FBAE28A1-4084-EE05-416E-1EB17E27A428}"/>
                  </a:ext>
                </a:extLst>
              </p:cNvPr>
              <p:cNvSpPr/>
              <p:nvPr/>
            </p:nvSpPr>
            <p:spPr>
              <a:xfrm>
                <a:off x="7003309" y="4043582"/>
                <a:ext cx="196113" cy="218538"/>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 name="Freeform: Shape 154">
                <a:extLst>
                  <a:ext uri="{FF2B5EF4-FFF2-40B4-BE49-F238E27FC236}">
                    <a16:creationId xmlns:a16="http://schemas.microsoft.com/office/drawing/2014/main" id="{5361B035-E32F-1B18-C295-6E47D28B7811}"/>
                  </a:ext>
                </a:extLst>
              </p:cNvPr>
              <p:cNvSpPr/>
              <p:nvPr/>
            </p:nvSpPr>
            <p:spPr>
              <a:xfrm>
                <a:off x="7773828" y="3199995"/>
                <a:ext cx="196113" cy="1062125"/>
              </a:xfrm>
              <a:custGeom>
                <a:avLst/>
                <a:gdLst>
                  <a:gd name="connsiteX0" fmla="*/ 133350 w 133350"/>
                  <a:gd name="connsiteY0" fmla="*/ 0 h 648100"/>
                  <a:gd name="connsiteX1" fmla="*/ 0 w 133350"/>
                  <a:gd name="connsiteY1" fmla="*/ 0 h 648100"/>
                  <a:gd name="connsiteX2" fmla="*/ 0 w 133350"/>
                  <a:gd name="connsiteY2" fmla="*/ 647881 h 648100"/>
                  <a:gd name="connsiteX3" fmla="*/ 0 w 133350"/>
                  <a:gd name="connsiteY3" fmla="*/ 647881 h 648100"/>
                  <a:gd name="connsiteX4" fmla="*/ 0 w 133350"/>
                  <a:gd name="connsiteY4" fmla="*/ 648100 h 648100"/>
                  <a:gd name="connsiteX5" fmla="*/ 133350 w 133350"/>
                  <a:gd name="connsiteY5" fmla="*/ 648100 h 648100"/>
                  <a:gd name="connsiteX6" fmla="*/ 133350 w 133350"/>
                  <a:gd name="connsiteY6" fmla="*/ 181 h 648100"/>
                  <a:gd name="connsiteX7" fmla="*/ 133350 w 133350"/>
                  <a:gd name="connsiteY7" fmla="*/ 181 h 648100"/>
                  <a:gd name="connsiteX8" fmla="*/ 19050 w 133350"/>
                  <a:gd name="connsiteY8" fmla="*/ 19231 h 648100"/>
                  <a:gd name="connsiteX9" fmla="*/ 114300 w 133350"/>
                  <a:gd name="connsiteY9" fmla="*/ 19231 h 648100"/>
                  <a:gd name="connsiteX10" fmla="*/ 114300 w 133350"/>
                  <a:gd name="connsiteY10" fmla="*/ 628831 h 648100"/>
                  <a:gd name="connsiteX11" fmla="*/ 19050 w 133350"/>
                  <a:gd name="connsiteY11" fmla="*/ 628831 h 6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350" h="648100">
                    <a:moveTo>
                      <a:pt x="133350" y="0"/>
                    </a:moveTo>
                    <a:lnTo>
                      <a:pt x="0" y="0"/>
                    </a:lnTo>
                    <a:lnTo>
                      <a:pt x="0" y="647881"/>
                    </a:lnTo>
                    <a:lnTo>
                      <a:pt x="0" y="647881"/>
                    </a:lnTo>
                    <a:lnTo>
                      <a:pt x="0" y="648100"/>
                    </a:lnTo>
                    <a:lnTo>
                      <a:pt x="133350" y="648100"/>
                    </a:lnTo>
                    <a:lnTo>
                      <a:pt x="133350" y="181"/>
                    </a:lnTo>
                    <a:lnTo>
                      <a:pt x="133350" y="181"/>
                    </a:lnTo>
                    <a:close/>
                    <a:moveTo>
                      <a:pt x="19050" y="19231"/>
                    </a:moveTo>
                    <a:lnTo>
                      <a:pt x="114300" y="19231"/>
                    </a:lnTo>
                    <a:lnTo>
                      <a:pt x="114300" y="628831"/>
                    </a:lnTo>
                    <a:lnTo>
                      <a:pt x="19050" y="6288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sp>
        <p:nvSpPr>
          <p:cNvPr id="124" name="Freeform: Shape 123">
            <a:extLst>
              <a:ext uri="{FF2B5EF4-FFF2-40B4-BE49-F238E27FC236}">
                <a16:creationId xmlns:a16="http://schemas.microsoft.com/office/drawing/2014/main" id="{F9843B71-DD35-6C4C-C803-F3983E1B0B60}"/>
              </a:ext>
            </a:extLst>
          </p:cNvPr>
          <p:cNvSpPr/>
          <p:nvPr/>
        </p:nvSpPr>
        <p:spPr bwMode="auto">
          <a:xfrm>
            <a:off x="1580781" y="3934501"/>
            <a:ext cx="7430015" cy="1163829"/>
          </a:xfrm>
          <a:custGeom>
            <a:avLst/>
            <a:gdLst>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6375"/>
              <a:gd name="connsiteX1" fmla="*/ 542925 w 7143750"/>
              <a:gd name="connsiteY1" fmla="*/ 1476375 h 1476375"/>
              <a:gd name="connsiteX2" fmla="*/ 2209800 w 7143750"/>
              <a:gd name="connsiteY2" fmla="*/ 1090612 h 1476375"/>
              <a:gd name="connsiteX3" fmla="*/ 5391150 w 7143750"/>
              <a:gd name="connsiteY3" fmla="*/ 990600 h 1476375"/>
              <a:gd name="connsiteX4" fmla="*/ 7143750 w 7143750"/>
              <a:gd name="connsiteY4" fmla="*/ 0 h 1476375"/>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79666"/>
              <a:gd name="connsiteX1" fmla="*/ 542925 w 7143750"/>
              <a:gd name="connsiteY1" fmla="*/ 1476375 h 1479666"/>
              <a:gd name="connsiteX2" fmla="*/ 2209800 w 7143750"/>
              <a:gd name="connsiteY2" fmla="*/ 1090612 h 1479666"/>
              <a:gd name="connsiteX3" fmla="*/ 5391150 w 7143750"/>
              <a:gd name="connsiteY3" fmla="*/ 990600 h 1479666"/>
              <a:gd name="connsiteX4" fmla="*/ 7143750 w 7143750"/>
              <a:gd name="connsiteY4" fmla="*/ 0 h 1479666"/>
              <a:gd name="connsiteX0" fmla="*/ 0 w 7143750"/>
              <a:gd name="connsiteY0" fmla="*/ 9525 h 1495821"/>
              <a:gd name="connsiteX1" fmla="*/ 542925 w 7143750"/>
              <a:gd name="connsiteY1" fmla="*/ 1476375 h 1495821"/>
              <a:gd name="connsiteX2" fmla="*/ 2209800 w 7143750"/>
              <a:gd name="connsiteY2" fmla="*/ 1090612 h 1495821"/>
              <a:gd name="connsiteX3" fmla="*/ 5391150 w 7143750"/>
              <a:gd name="connsiteY3" fmla="*/ 990600 h 1495821"/>
              <a:gd name="connsiteX4" fmla="*/ 7143750 w 7143750"/>
              <a:gd name="connsiteY4" fmla="*/ 0 h 1495821"/>
              <a:gd name="connsiteX0" fmla="*/ 0 w 7153275"/>
              <a:gd name="connsiteY0" fmla="*/ 862012 h 1478988"/>
              <a:gd name="connsiteX1" fmla="*/ 552450 w 7153275"/>
              <a:gd name="connsiteY1" fmla="*/ 1476375 h 1478988"/>
              <a:gd name="connsiteX2" fmla="*/ 2219325 w 7153275"/>
              <a:gd name="connsiteY2" fmla="*/ 1090612 h 1478988"/>
              <a:gd name="connsiteX3" fmla="*/ 5400675 w 7153275"/>
              <a:gd name="connsiteY3" fmla="*/ 990600 h 1478988"/>
              <a:gd name="connsiteX4" fmla="*/ 7153275 w 7153275"/>
              <a:gd name="connsiteY4" fmla="*/ 0 h 1478988"/>
              <a:gd name="connsiteX0" fmla="*/ 0 w 7153275"/>
              <a:gd name="connsiteY0" fmla="*/ 862012 h 1479349"/>
              <a:gd name="connsiteX1" fmla="*/ 552450 w 7153275"/>
              <a:gd name="connsiteY1" fmla="*/ 1476375 h 1479349"/>
              <a:gd name="connsiteX2" fmla="*/ 2219325 w 7153275"/>
              <a:gd name="connsiteY2" fmla="*/ 1090612 h 1479349"/>
              <a:gd name="connsiteX3" fmla="*/ 4819650 w 7153275"/>
              <a:gd name="connsiteY3" fmla="*/ 966787 h 1479349"/>
              <a:gd name="connsiteX4" fmla="*/ 7153275 w 7153275"/>
              <a:gd name="connsiteY4" fmla="*/ 0 h 1479349"/>
              <a:gd name="connsiteX0" fmla="*/ 0 w 7153275"/>
              <a:gd name="connsiteY0" fmla="*/ 862012 h 1479349"/>
              <a:gd name="connsiteX1" fmla="*/ 552450 w 7153275"/>
              <a:gd name="connsiteY1" fmla="*/ 1476375 h 1479349"/>
              <a:gd name="connsiteX2" fmla="*/ 2219325 w 7153275"/>
              <a:gd name="connsiteY2" fmla="*/ 1090612 h 1479349"/>
              <a:gd name="connsiteX3" fmla="*/ 4819650 w 7153275"/>
              <a:gd name="connsiteY3" fmla="*/ 966787 h 1479349"/>
              <a:gd name="connsiteX4" fmla="*/ 7153275 w 7153275"/>
              <a:gd name="connsiteY4" fmla="*/ 0 h 1479349"/>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153275"/>
              <a:gd name="connsiteY0" fmla="*/ 862012 h 1479828"/>
              <a:gd name="connsiteX1" fmla="*/ 552450 w 7153275"/>
              <a:gd name="connsiteY1" fmla="*/ 1476375 h 1479828"/>
              <a:gd name="connsiteX2" fmla="*/ 1966913 w 7153275"/>
              <a:gd name="connsiteY2" fmla="*/ 1104899 h 1479828"/>
              <a:gd name="connsiteX3" fmla="*/ 4819650 w 7153275"/>
              <a:gd name="connsiteY3" fmla="*/ 966787 h 1479828"/>
              <a:gd name="connsiteX4" fmla="*/ 7153275 w 7153275"/>
              <a:gd name="connsiteY4" fmla="*/ 0 h 1479828"/>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7089775 w 7089775"/>
              <a:gd name="connsiteY4" fmla="*/ 0 h 1487379"/>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7089775 w 7089775"/>
              <a:gd name="connsiteY4" fmla="*/ 0 h 1487379"/>
              <a:gd name="connsiteX0" fmla="*/ 0 w 7089775"/>
              <a:gd name="connsiteY0" fmla="*/ 633412 h 1487379"/>
              <a:gd name="connsiteX1" fmla="*/ 488950 w 7089775"/>
              <a:gd name="connsiteY1" fmla="*/ 1476375 h 1487379"/>
              <a:gd name="connsiteX2" fmla="*/ 1903413 w 7089775"/>
              <a:gd name="connsiteY2" fmla="*/ 1104899 h 1487379"/>
              <a:gd name="connsiteX3" fmla="*/ 4756150 w 7089775"/>
              <a:gd name="connsiteY3" fmla="*/ 966787 h 1487379"/>
              <a:gd name="connsiteX4" fmla="*/ 6718301 w 7089775"/>
              <a:gd name="connsiteY4" fmla="*/ 119060 h 1487379"/>
              <a:gd name="connsiteX5" fmla="*/ 7089775 w 7089775"/>
              <a:gd name="connsiteY5" fmla="*/ 0 h 1487379"/>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718301 w 9799637"/>
              <a:gd name="connsiteY4" fmla="*/ 166685 h 1535004"/>
              <a:gd name="connsiteX5" fmla="*/ 9799637 w 9799637"/>
              <a:gd name="connsiteY5" fmla="*/ 0 h 1535004"/>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718301 w 9799637"/>
              <a:gd name="connsiteY4" fmla="*/ 166685 h 1535004"/>
              <a:gd name="connsiteX5" fmla="*/ 9799637 w 9799637"/>
              <a:gd name="connsiteY5" fmla="*/ 0 h 1535004"/>
              <a:gd name="connsiteX0" fmla="*/ 0 w 9799637"/>
              <a:gd name="connsiteY0" fmla="*/ 681037 h 1535004"/>
              <a:gd name="connsiteX1" fmla="*/ 488950 w 9799637"/>
              <a:gd name="connsiteY1" fmla="*/ 1524000 h 1535004"/>
              <a:gd name="connsiteX2" fmla="*/ 1903413 w 9799637"/>
              <a:gd name="connsiteY2" fmla="*/ 1152524 h 1535004"/>
              <a:gd name="connsiteX3" fmla="*/ 4756150 w 9799637"/>
              <a:gd name="connsiteY3" fmla="*/ 1014412 h 1535004"/>
              <a:gd name="connsiteX4" fmla="*/ 6946901 w 9799637"/>
              <a:gd name="connsiteY4" fmla="*/ 166685 h 1535004"/>
              <a:gd name="connsiteX5" fmla="*/ 9799637 w 9799637"/>
              <a:gd name="connsiteY5" fmla="*/ 0 h 153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99637" h="1535004">
                <a:moveTo>
                  <a:pt x="0" y="681037"/>
                </a:moveTo>
                <a:cubicBezTo>
                  <a:pt x="66675" y="1252537"/>
                  <a:pt x="171715" y="1445419"/>
                  <a:pt x="488950" y="1524000"/>
                </a:cubicBezTo>
                <a:cubicBezTo>
                  <a:pt x="806185" y="1602581"/>
                  <a:pt x="1192213" y="1237455"/>
                  <a:pt x="1903413" y="1152524"/>
                </a:cubicBezTo>
                <a:cubicBezTo>
                  <a:pt x="2614613" y="1067593"/>
                  <a:pt x="3915569" y="1178719"/>
                  <a:pt x="4756150" y="1014412"/>
                </a:cubicBezTo>
                <a:cubicBezTo>
                  <a:pt x="5596731" y="850106"/>
                  <a:pt x="6557964" y="327816"/>
                  <a:pt x="6946901" y="166685"/>
                </a:cubicBezTo>
                <a:cubicBezTo>
                  <a:pt x="7335838" y="5554"/>
                  <a:pt x="9737725" y="19843"/>
                  <a:pt x="9799637" y="0"/>
                </a:cubicBezTo>
              </a:path>
            </a:pathLst>
          </a:custGeom>
          <a:ln w="57150">
            <a:solidFill>
              <a:schemeClr val="accent3"/>
            </a:solidFill>
            <a:prstDash val="solid"/>
            <a:headEnd type="none" w="lg" len="med"/>
            <a:tailEnd type="triangle"/>
          </a:ln>
          <a:effectLst>
            <a:glow rad="63500">
              <a:schemeClr val="bg1">
                <a:alpha val="94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16" name="Group 115">
            <a:extLst>
              <a:ext uri="{FF2B5EF4-FFF2-40B4-BE49-F238E27FC236}">
                <a16:creationId xmlns:a16="http://schemas.microsoft.com/office/drawing/2014/main" id="{E924E6ED-CB2F-7F29-62A2-4460EF59F04F}"/>
              </a:ext>
            </a:extLst>
          </p:cNvPr>
          <p:cNvGrpSpPr/>
          <p:nvPr/>
        </p:nvGrpSpPr>
        <p:grpSpPr>
          <a:xfrm>
            <a:off x="5989670" y="4051837"/>
            <a:ext cx="338866" cy="632098"/>
            <a:chOff x="83918" y="2155900"/>
            <a:chExt cx="2427710" cy="4514776"/>
          </a:xfrm>
          <a:effectLst>
            <a:glow rad="139700">
              <a:schemeClr val="bg1">
                <a:alpha val="90000"/>
              </a:schemeClr>
            </a:glow>
          </a:effectLst>
        </p:grpSpPr>
        <p:pic>
          <p:nvPicPr>
            <p:cNvPr id="117" name="Graphic 116" descr="Climbing with solid fill">
              <a:extLst>
                <a:ext uri="{FF2B5EF4-FFF2-40B4-BE49-F238E27FC236}">
                  <a16:creationId xmlns:a16="http://schemas.microsoft.com/office/drawing/2014/main" id="{959E7230-8F30-8AD1-4352-58042BC936C5}"/>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83918" y="3965356"/>
              <a:ext cx="2427710" cy="2705320"/>
            </a:xfrm>
            <a:prstGeom prst="rect">
              <a:avLst/>
            </a:prstGeom>
          </p:spPr>
        </p:pic>
        <p:sp>
          <p:nvSpPr>
            <p:cNvPr id="118" name="Freeform: Shape 117">
              <a:extLst>
                <a:ext uri="{FF2B5EF4-FFF2-40B4-BE49-F238E27FC236}">
                  <a16:creationId xmlns:a16="http://schemas.microsoft.com/office/drawing/2014/main" id="{A2AC89FE-CB12-2DBE-3563-067A4D9E6A1C}"/>
                </a:ext>
              </a:extLst>
            </p:cNvPr>
            <p:cNvSpPr/>
            <p:nvPr/>
          </p:nvSpPr>
          <p:spPr>
            <a:xfrm>
              <a:off x="238591" y="4983020"/>
              <a:ext cx="352723" cy="393057"/>
            </a:xfrm>
            <a:custGeom>
              <a:avLst/>
              <a:gdLst>
                <a:gd name="connsiteX0" fmla="*/ 352724 w 352723"/>
                <a:gd name="connsiteY0" fmla="*/ 196529 h 393057"/>
                <a:gd name="connsiteX1" fmla="*/ 176362 w 352723"/>
                <a:gd name="connsiteY1" fmla="*/ 393058 h 393057"/>
                <a:gd name="connsiteX2" fmla="*/ 0 w 352723"/>
                <a:gd name="connsiteY2" fmla="*/ 196529 h 393057"/>
                <a:gd name="connsiteX3" fmla="*/ 176362 w 352723"/>
                <a:gd name="connsiteY3" fmla="*/ 0 h 393057"/>
                <a:gd name="connsiteX4" fmla="*/ 352724 w 352723"/>
                <a:gd name="connsiteY4" fmla="*/ 196529 h 39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23" h="393057">
                  <a:moveTo>
                    <a:pt x="352724" y="196529"/>
                  </a:moveTo>
                  <a:cubicBezTo>
                    <a:pt x="352724" y="305069"/>
                    <a:pt x="273764" y="393058"/>
                    <a:pt x="176362" y="393058"/>
                  </a:cubicBezTo>
                  <a:cubicBezTo>
                    <a:pt x="78960" y="393058"/>
                    <a:pt x="0" y="305069"/>
                    <a:pt x="0" y="196529"/>
                  </a:cubicBezTo>
                  <a:cubicBezTo>
                    <a:pt x="0" y="87989"/>
                    <a:pt x="78960" y="0"/>
                    <a:pt x="176362" y="0"/>
                  </a:cubicBezTo>
                  <a:cubicBezTo>
                    <a:pt x="273764" y="0"/>
                    <a:pt x="352724" y="87989"/>
                    <a:pt x="352724" y="196529"/>
                  </a:cubicBezTo>
                  <a:close/>
                </a:path>
              </a:pathLst>
            </a:custGeom>
            <a:solidFill>
              <a:srgbClr val="FF0000"/>
            </a:solidFill>
            <a:ln w="3175" cap="flat">
              <a:solidFill>
                <a:srgbClr val="FF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9" name="Freeform: Shape 118">
              <a:extLst>
                <a:ext uri="{FF2B5EF4-FFF2-40B4-BE49-F238E27FC236}">
                  <a16:creationId xmlns:a16="http://schemas.microsoft.com/office/drawing/2014/main" id="{82F1F5B4-C392-A1FE-AEB3-0CD87B3AA376}"/>
                </a:ext>
              </a:extLst>
            </p:cNvPr>
            <p:cNvSpPr/>
            <p:nvPr/>
          </p:nvSpPr>
          <p:spPr>
            <a:xfrm>
              <a:off x="566076" y="4655379"/>
              <a:ext cx="1293575" cy="1679076"/>
            </a:xfrm>
            <a:custGeom>
              <a:avLst/>
              <a:gdLst>
                <a:gd name="connsiteX0" fmla="*/ 32311 w 1998746"/>
                <a:gd name="connsiteY0" fmla="*/ 0 h 2331113"/>
                <a:gd name="connsiteX1" fmla="*/ 7117 w 1998746"/>
                <a:gd name="connsiteY1" fmla="*/ 140378 h 2331113"/>
                <a:gd name="connsiteX2" fmla="*/ 133089 w 1998746"/>
                <a:gd name="connsiteY2" fmla="*/ 252680 h 2331113"/>
                <a:gd name="connsiteX3" fmla="*/ 309451 w 1998746"/>
                <a:gd name="connsiteY3" fmla="*/ 252680 h 2331113"/>
                <a:gd name="connsiteX4" fmla="*/ 435424 w 1998746"/>
                <a:gd name="connsiteY4" fmla="*/ 449209 h 2331113"/>
                <a:gd name="connsiteX5" fmla="*/ 760434 w 1998746"/>
                <a:gd name="connsiteY5" fmla="*/ 622716 h 2331113"/>
                <a:gd name="connsiteX6" fmla="*/ 697196 w 1998746"/>
                <a:gd name="connsiteY6" fmla="*/ 665391 h 2331113"/>
                <a:gd name="connsiteX7" fmla="*/ 586591 w 1998746"/>
                <a:gd name="connsiteY7" fmla="*/ 885503 h 2331113"/>
                <a:gd name="connsiteX8" fmla="*/ 460619 w 1998746"/>
                <a:gd name="connsiteY8" fmla="*/ 1000894 h 2331113"/>
                <a:gd name="connsiteX9" fmla="*/ 460619 w 1998746"/>
                <a:gd name="connsiteY9" fmla="*/ 570776 h 2331113"/>
                <a:gd name="connsiteX10" fmla="*/ 385035 w 1998746"/>
                <a:gd name="connsiteY10" fmla="*/ 486549 h 2331113"/>
                <a:gd name="connsiteX11" fmla="*/ 309451 w 1998746"/>
                <a:gd name="connsiteY11" fmla="*/ 570776 h 2331113"/>
                <a:gd name="connsiteX12" fmla="*/ 309451 w 1998746"/>
                <a:gd name="connsiteY12" fmla="*/ 1074171 h 2331113"/>
                <a:gd name="connsiteX13" fmla="*/ 259062 w 1998746"/>
                <a:gd name="connsiteY13" fmla="*/ 1134533 h 2331113"/>
                <a:gd name="connsiteX14" fmla="*/ 253015 w 1998746"/>
                <a:gd name="connsiteY14" fmla="*/ 1141271 h 2331113"/>
                <a:gd name="connsiteX15" fmla="*/ 248984 w 1998746"/>
                <a:gd name="connsiteY15" fmla="*/ 1146606 h 2331113"/>
                <a:gd name="connsiteX16" fmla="*/ 246465 w 1998746"/>
                <a:gd name="connsiteY16" fmla="*/ 1151098 h 2331113"/>
                <a:gd name="connsiteX17" fmla="*/ 246465 w 1998746"/>
                <a:gd name="connsiteY17" fmla="*/ 1151098 h 2331113"/>
                <a:gd name="connsiteX18" fmla="*/ 266872 w 1998746"/>
                <a:gd name="connsiteY18" fmla="*/ 1418658 h 2331113"/>
                <a:gd name="connsiteX19" fmla="*/ 561397 w 1998746"/>
                <a:gd name="connsiteY19" fmla="*/ 1712609 h 2331113"/>
                <a:gd name="connsiteX20" fmla="*/ 589615 w 1998746"/>
                <a:gd name="connsiteY20" fmla="*/ 1735631 h 2331113"/>
                <a:gd name="connsiteX21" fmla="*/ 570719 w 1998746"/>
                <a:gd name="connsiteY21" fmla="*/ 1763706 h 2331113"/>
                <a:gd name="connsiteX22" fmla="*/ 419552 w 1998746"/>
                <a:gd name="connsiteY22" fmla="*/ 1854110 h 2331113"/>
                <a:gd name="connsiteX23" fmla="*/ 456588 w 1998746"/>
                <a:gd name="connsiteY23" fmla="*/ 1984099 h 2331113"/>
                <a:gd name="connsiteX24" fmla="*/ 583064 w 1998746"/>
                <a:gd name="connsiteY24" fmla="*/ 2057376 h 2331113"/>
                <a:gd name="connsiteX25" fmla="*/ 648822 w 1998746"/>
                <a:gd name="connsiteY25" fmla="*/ 1916437 h 2331113"/>
                <a:gd name="connsiteX26" fmla="*/ 613550 w 1998746"/>
                <a:gd name="connsiteY26" fmla="*/ 1792624 h 2331113"/>
                <a:gd name="connsiteX27" fmla="*/ 632446 w 1998746"/>
                <a:gd name="connsiteY27" fmla="*/ 1764548 h 2331113"/>
                <a:gd name="connsiteX28" fmla="*/ 657640 w 1998746"/>
                <a:gd name="connsiteY28" fmla="*/ 1774936 h 2331113"/>
                <a:gd name="connsiteX29" fmla="*/ 1053699 w 1998746"/>
                <a:gd name="connsiteY29" fmla="*/ 1866743 h 2331113"/>
                <a:gd name="connsiteX30" fmla="*/ 1310179 w 1998746"/>
                <a:gd name="connsiteY30" fmla="*/ 2135146 h 2331113"/>
                <a:gd name="connsiteX31" fmla="*/ 1452655 w 1998746"/>
                <a:gd name="connsiteY31" fmla="*/ 2130233 h 2331113"/>
                <a:gd name="connsiteX32" fmla="*/ 1448245 w 1998746"/>
                <a:gd name="connsiteY32" fmla="*/ 1971465 h 2331113"/>
                <a:gd name="connsiteX33" fmla="*/ 1171105 w 1998746"/>
                <a:gd name="connsiteY33" fmla="*/ 1681445 h 2331113"/>
                <a:gd name="connsiteX34" fmla="*/ 1122732 w 1998746"/>
                <a:gd name="connsiteY34" fmla="*/ 1653369 h 2331113"/>
                <a:gd name="connsiteX35" fmla="*/ 856677 w 1998746"/>
                <a:gd name="connsiteY35" fmla="*/ 1591603 h 2331113"/>
                <a:gd name="connsiteX36" fmla="*/ 1041605 w 1998746"/>
                <a:gd name="connsiteY36" fmla="*/ 1325728 h 2331113"/>
                <a:gd name="connsiteX37" fmla="*/ 1388786 w 1998746"/>
                <a:gd name="connsiteY37" fmla="*/ 1375702 h 2331113"/>
                <a:gd name="connsiteX38" fmla="*/ 1501406 w 1998746"/>
                <a:gd name="connsiteY38" fmla="*/ 1278280 h 2331113"/>
                <a:gd name="connsiteX39" fmla="*/ 1413981 w 1998746"/>
                <a:gd name="connsiteY39" fmla="*/ 1152782 h 2331113"/>
                <a:gd name="connsiteX40" fmla="*/ 1010868 w 1998746"/>
                <a:gd name="connsiteY40" fmla="*/ 1096631 h 2331113"/>
                <a:gd name="connsiteX41" fmla="*/ 918656 w 1998746"/>
                <a:gd name="connsiteY41" fmla="*/ 1139306 h 2331113"/>
                <a:gd name="connsiteX42" fmla="*/ 752624 w 1998746"/>
                <a:gd name="connsiteY42" fmla="*/ 1375702 h 2331113"/>
                <a:gd name="connsiteX43" fmla="*/ 530912 w 1998746"/>
                <a:gd name="connsiteY43" fmla="*/ 1153344 h 2331113"/>
                <a:gd name="connsiteX44" fmla="*/ 693416 w 1998746"/>
                <a:gd name="connsiteY44" fmla="*/ 1004543 h 2331113"/>
                <a:gd name="connsiteX45" fmla="*/ 712564 w 1998746"/>
                <a:gd name="connsiteY45" fmla="*/ 982644 h 2331113"/>
                <a:gd name="connsiteX46" fmla="*/ 830223 w 1998746"/>
                <a:gd name="connsiteY46" fmla="*/ 748494 h 2331113"/>
                <a:gd name="connsiteX47" fmla="*/ 808808 w 1998746"/>
                <a:gd name="connsiteY47" fmla="*/ 639842 h 2331113"/>
                <a:gd name="connsiteX48" fmla="*/ 915381 w 1998746"/>
                <a:gd name="connsiteY48" fmla="*/ 674656 h 2331113"/>
                <a:gd name="connsiteX49" fmla="*/ 1419272 w 1998746"/>
                <a:gd name="connsiteY49" fmla="*/ 899260 h 2331113"/>
                <a:gd name="connsiteX50" fmla="*/ 1545245 w 1998746"/>
                <a:gd name="connsiteY50" fmla="*/ 1240939 h 2331113"/>
                <a:gd name="connsiteX51" fmla="*/ 1494856 w 1998746"/>
                <a:gd name="connsiteY51" fmla="*/ 1460771 h 2331113"/>
                <a:gd name="connsiteX52" fmla="*/ 1721607 w 1998746"/>
                <a:gd name="connsiteY52" fmla="*/ 1685375 h 2331113"/>
                <a:gd name="connsiteX53" fmla="*/ 1847579 w 1998746"/>
                <a:gd name="connsiteY53" fmla="*/ 2050358 h 2331113"/>
                <a:gd name="connsiteX54" fmla="*/ 1872774 w 1998746"/>
                <a:gd name="connsiteY54" fmla="*/ 2274962 h 2331113"/>
                <a:gd name="connsiteX55" fmla="*/ 1998747 w 1998746"/>
                <a:gd name="connsiteY55" fmla="*/ 2331113 h 2331113"/>
                <a:gd name="connsiteX56" fmla="*/ 1998747 w 1998746"/>
                <a:gd name="connsiteY56" fmla="*/ 0 h 2331113"/>
                <a:gd name="connsiteX0" fmla="*/ 32311 w 1998747"/>
                <a:gd name="connsiteY0" fmla="*/ 0 h 2331113"/>
                <a:gd name="connsiteX1" fmla="*/ 7117 w 1998747"/>
                <a:gd name="connsiteY1" fmla="*/ 140378 h 2331113"/>
                <a:gd name="connsiteX2" fmla="*/ 133089 w 1998747"/>
                <a:gd name="connsiteY2" fmla="*/ 252680 h 2331113"/>
                <a:gd name="connsiteX3" fmla="*/ 309451 w 1998747"/>
                <a:gd name="connsiteY3" fmla="*/ 252680 h 2331113"/>
                <a:gd name="connsiteX4" fmla="*/ 435424 w 1998747"/>
                <a:gd name="connsiteY4" fmla="*/ 449209 h 2331113"/>
                <a:gd name="connsiteX5" fmla="*/ 760434 w 1998747"/>
                <a:gd name="connsiteY5" fmla="*/ 622716 h 2331113"/>
                <a:gd name="connsiteX6" fmla="*/ 697196 w 1998747"/>
                <a:gd name="connsiteY6" fmla="*/ 665391 h 2331113"/>
                <a:gd name="connsiteX7" fmla="*/ 586591 w 1998747"/>
                <a:gd name="connsiteY7" fmla="*/ 885503 h 2331113"/>
                <a:gd name="connsiteX8" fmla="*/ 460619 w 1998747"/>
                <a:gd name="connsiteY8" fmla="*/ 1000894 h 2331113"/>
                <a:gd name="connsiteX9" fmla="*/ 460619 w 1998747"/>
                <a:gd name="connsiteY9" fmla="*/ 570776 h 2331113"/>
                <a:gd name="connsiteX10" fmla="*/ 385035 w 1998747"/>
                <a:gd name="connsiteY10" fmla="*/ 486549 h 2331113"/>
                <a:gd name="connsiteX11" fmla="*/ 309451 w 1998747"/>
                <a:gd name="connsiteY11" fmla="*/ 570776 h 2331113"/>
                <a:gd name="connsiteX12" fmla="*/ 309451 w 1998747"/>
                <a:gd name="connsiteY12" fmla="*/ 1074171 h 2331113"/>
                <a:gd name="connsiteX13" fmla="*/ 259062 w 1998747"/>
                <a:gd name="connsiteY13" fmla="*/ 1134533 h 2331113"/>
                <a:gd name="connsiteX14" fmla="*/ 253015 w 1998747"/>
                <a:gd name="connsiteY14" fmla="*/ 1141271 h 2331113"/>
                <a:gd name="connsiteX15" fmla="*/ 248984 w 1998747"/>
                <a:gd name="connsiteY15" fmla="*/ 1146606 h 2331113"/>
                <a:gd name="connsiteX16" fmla="*/ 246465 w 1998747"/>
                <a:gd name="connsiteY16" fmla="*/ 1151098 h 2331113"/>
                <a:gd name="connsiteX17" fmla="*/ 246465 w 1998747"/>
                <a:gd name="connsiteY17" fmla="*/ 1151098 h 2331113"/>
                <a:gd name="connsiteX18" fmla="*/ 266872 w 1998747"/>
                <a:gd name="connsiteY18" fmla="*/ 1418658 h 2331113"/>
                <a:gd name="connsiteX19" fmla="*/ 561397 w 1998747"/>
                <a:gd name="connsiteY19" fmla="*/ 1712609 h 2331113"/>
                <a:gd name="connsiteX20" fmla="*/ 589615 w 1998747"/>
                <a:gd name="connsiteY20" fmla="*/ 1735631 h 2331113"/>
                <a:gd name="connsiteX21" fmla="*/ 570719 w 1998747"/>
                <a:gd name="connsiteY21" fmla="*/ 1763706 h 2331113"/>
                <a:gd name="connsiteX22" fmla="*/ 419552 w 1998747"/>
                <a:gd name="connsiteY22" fmla="*/ 1854110 h 2331113"/>
                <a:gd name="connsiteX23" fmla="*/ 456588 w 1998747"/>
                <a:gd name="connsiteY23" fmla="*/ 1984099 h 2331113"/>
                <a:gd name="connsiteX24" fmla="*/ 583064 w 1998747"/>
                <a:gd name="connsiteY24" fmla="*/ 2057376 h 2331113"/>
                <a:gd name="connsiteX25" fmla="*/ 648822 w 1998747"/>
                <a:gd name="connsiteY25" fmla="*/ 1916437 h 2331113"/>
                <a:gd name="connsiteX26" fmla="*/ 613550 w 1998747"/>
                <a:gd name="connsiteY26" fmla="*/ 1792624 h 2331113"/>
                <a:gd name="connsiteX27" fmla="*/ 632446 w 1998747"/>
                <a:gd name="connsiteY27" fmla="*/ 1764548 h 2331113"/>
                <a:gd name="connsiteX28" fmla="*/ 657640 w 1998747"/>
                <a:gd name="connsiteY28" fmla="*/ 1774936 h 2331113"/>
                <a:gd name="connsiteX29" fmla="*/ 1053699 w 1998747"/>
                <a:gd name="connsiteY29" fmla="*/ 1866743 h 2331113"/>
                <a:gd name="connsiteX30" fmla="*/ 1310179 w 1998747"/>
                <a:gd name="connsiteY30" fmla="*/ 2135146 h 2331113"/>
                <a:gd name="connsiteX31" fmla="*/ 1452655 w 1998747"/>
                <a:gd name="connsiteY31" fmla="*/ 2130233 h 2331113"/>
                <a:gd name="connsiteX32" fmla="*/ 1448245 w 1998747"/>
                <a:gd name="connsiteY32" fmla="*/ 1971465 h 2331113"/>
                <a:gd name="connsiteX33" fmla="*/ 1171105 w 1998747"/>
                <a:gd name="connsiteY33" fmla="*/ 1681445 h 2331113"/>
                <a:gd name="connsiteX34" fmla="*/ 1122732 w 1998747"/>
                <a:gd name="connsiteY34" fmla="*/ 1653369 h 2331113"/>
                <a:gd name="connsiteX35" fmla="*/ 856677 w 1998747"/>
                <a:gd name="connsiteY35" fmla="*/ 1591603 h 2331113"/>
                <a:gd name="connsiteX36" fmla="*/ 1041605 w 1998747"/>
                <a:gd name="connsiteY36" fmla="*/ 1325728 h 2331113"/>
                <a:gd name="connsiteX37" fmla="*/ 1388786 w 1998747"/>
                <a:gd name="connsiteY37" fmla="*/ 1375702 h 2331113"/>
                <a:gd name="connsiteX38" fmla="*/ 1501406 w 1998747"/>
                <a:gd name="connsiteY38" fmla="*/ 1278280 h 2331113"/>
                <a:gd name="connsiteX39" fmla="*/ 1413981 w 1998747"/>
                <a:gd name="connsiteY39" fmla="*/ 1152782 h 2331113"/>
                <a:gd name="connsiteX40" fmla="*/ 1010868 w 1998747"/>
                <a:gd name="connsiteY40" fmla="*/ 1096631 h 2331113"/>
                <a:gd name="connsiteX41" fmla="*/ 918656 w 1998747"/>
                <a:gd name="connsiteY41" fmla="*/ 1139306 h 2331113"/>
                <a:gd name="connsiteX42" fmla="*/ 752624 w 1998747"/>
                <a:gd name="connsiteY42" fmla="*/ 1375702 h 2331113"/>
                <a:gd name="connsiteX43" fmla="*/ 530912 w 1998747"/>
                <a:gd name="connsiteY43" fmla="*/ 1153344 h 2331113"/>
                <a:gd name="connsiteX44" fmla="*/ 693416 w 1998747"/>
                <a:gd name="connsiteY44" fmla="*/ 1004543 h 2331113"/>
                <a:gd name="connsiteX45" fmla="*/ 712564 w 1998747"/>
                <a:gd name="connsiteY45" fmla="*/ 982644 h 2331113"/>
                <a:gd name="connsiteX46" fmla="*/ 830223 w 1998747"/>
                <a:gd name="connsiteY46" fmla="*/ 748494 h 2331113"/>
                <a:gd name="connsiteX47" fmla="*/ 808808 w 1998747"/>
                <a:gd name="connsiteY47" fmla="*/ 639842 h 2331113"/>
                <a:gd name="connsiteX48" fmla="*/ 915381 w 1998747"/>
                <a:gd name="connsiteY48" fmla="*/ 674656 h 2331113"/>
                <a:gd name="connsiteX49" fmla="*/ 1419272 w 1998747"/>
                <a:gd name="connsiteY49" fmla="*/ 899260 h 2331113"/>
                <a:gd name="connsiteX50" fmla="*/ 1545245 w 1998747"/>
                <a:gd name="connsiteY50" fmla="*/ 1240939 h 2331113"/>
                <a:gd name="connsiteX51" fmla="*/ 1494856 w 1998747"/>
                <a:gd name="connsiteY51" fmla="*/ 1460771 h 2331113"/>
                <a:gd name="connsiteX52" fmla="*/ 1721607 w 1998747"/>
                <a:gd name="connsiteY52" fmla="*/ 1685375 h 2331113"/>
                <a:gd name="connsiteX53" fmla="*/ 1847579 w 1998747"/>
                <a:gd name="connsiteY53" fmla="*/ 2050358 h 2331113"/>
                <a:gd name="connsiteX54" fmla="*/ 1872774 w 1998747"/>
                <a:gd name="connsiteY54" fmla="*/ 2274962 h 2331113"/>
                <a:gd name="connsiteX55" fmla="*/ 1998747 w 1998747"/>
                <a:gd name="connsiteY55" fmla="*/ 2331113 h 2331113"/>
                <a:gd name="connsiteX56" fmla="*/ 32311 w 1998747"/>
                <a:gd name="connsiteY56" fmla="*/ 0 h 2331113"/>
                <a:gd name="connsiteX0" fmla="*/ 32311 w 1872774"/>
                <a:gd name="connsiteY0" fmla="*/ 0 h 2274962"/>
                <a:gd name="connsiteX1" fmla="*/ 7117 w 1872774"/>
                <a:gd name="connsiteY1" fmla="*/ 140378 h 2274962"/>
                <a:gd name="connsiteX2" fmla="*/ 133089 w 1872774"/>
                <a:gd name="connsiteY2" fmla="*/ 252680 h 2274962"/>
                <a:gd name="connsiteX3" fmla="*/ 309451 w 1872774"/>
                <a:gd name="connsiteY3" fmla="*/ 252680 h 2274962"/>
                <a:gd name="connsiteX4" fmla="*/ 435424 w 1872774"/>
                <a:gd name="connsiteY4" fmla="*/ 449209 h 2274962"/>
                <a:gd name="connsiteX5" fmla="*/ 760434 w 1872774"/>
                <a:gd name="connsiteY5" fmla="*/ 622716 h 2274962"/>
                <a:gd name="connsiteX6" fmla="*/ 697196 w 1872774"/>
                <a:gd name="connsiteY6" fmla="*/ 665391 h 2274962"/>
                <a:gd name="connsiteX7" fmla="*/ 586591 w 1872774"/>
                <a:gd name="connsiteY7" fmla="*/ 885503 h 2274962"/>
                <a:gd name="connsiteX8" fmla="*/ 460619 w 1872774"/>
                <a:gd name="connsiteY8" fmla="*/ 1000894 h 2274962"/>
                <a:gd name="connsiteX9" fmla="*/ 460619 w 1872774"/>
                <a:gd name="connsiteY9" fmla="*/ 570776 h 2274962"/>
                <a:gd name="connsiteX10" fmla="*/ 385035 w 1872774"/>
                <a:gd name="connsiteY10" fmla="*/ 486549 h 2274962"/>
                <a:gd name="connsiteX11" fmla="*/ 309451 w 1872774"/>
                <a:gd name="connsiteY11" fmla="*/ 570776 h 2274962"/>
                <a:gd name="connsiteX12" fmla="*/ 309451 w 1872774"/>
                <a:gd name="connsiteY12" fmla="*/ 1074171 h 2274962"/>
                <a:gd name="connsiteX13" fmla="*/ 259062 w 1872774"/>
                <a:gd name="connsiteY13" fmla="*/ 1134533 h 2274962"/>
                <a:gd name="connsiteX14" fmla="*/ 253015 w 1872774"/>
                <a:gd name="connsiteY14" fmla="*/ 1141271 h 2274962"/>
                <a:gd name="connsiteX15" fmla="*/ 248984 w 1872774"/>
                <a:gd name="connsiteY15" fmla="*/ 1146606 h 2274962"/>
                <a:gd name="connsiteX16" fmla="*/ 246465 w 1872774"/>
                <a:gd name="connsiteY16" fmla="*/ 1151098 h 2274962"/>
                <a:gd name="connsiteX17" fmla="*/ 246465 w 1872774"/>
                <a:gd name="connsiteY17" fmla="*/ 1151098 h 2274962"/>
                <a:gd name="connsiteX18" fmla="*/ 266872 w 1872774"/>
                <a:gd name="connsiteY18" fmla="*/ 1418658 h 2274962"/>
                <a:gd name="connsiteX19" fmla="*/ 561397 w 1872774"/>
                <a:gd name="connsiteY19" fmla="*/ 1712609 h 2274962"/>
                <a:gd name="connsiteX20" fmla="*/ 589615 w 1872774"/>
                <a:gd name="connsiteY20" fmla="*/ 1735631 h 2274962"/>
                <a:gd name="connsiteX21" fmla="*/ 570719 w 1872774"/>
                <a:gd name="connsiteY21" fmla="*/ 1763706 h 2274962"/>
                <a:gd name="connsiteX22" fmla="*/ 419552 w 1872774"/>
                <a:gd name="connsiteY22" fmla="*/ 1854110 h 2274962"/>
                <a:gd name="connsiteX23" fmla="*/ 456588 w 1872774"/>
                <a:gd name="connsiteY23" fmla="*/ 1984099 h 2274962"/>
                <a:gd name="connsiteX24" fmla="*/ 583064 w 1872774"/>
                <a:gd name="connsiteY24" fmla="*/ 2057376 h 2274962"/>
                <a:gd name="connsiteX25" fmla="*/ 648822 w 1872774"/>
                <a:gd name="connsiteY25" fmla="*/ 1916437 h 2274962"/>
                <a:gd name="connsiteX26" fmla="*/ 613550 w 1872774"/>
                <a:gd name="connsiteY26" fmla="*/ 1792624 h 2274962"/>
                <a:gd name="connsiteX27" fmla="*/ 632446 w 1872774"/>
                <a:gd name="connsiteY27" fmla="*/ 1764548 h 2274962"/>
                <a:gd name="connsiteX28" fmla="*/ 657640 w 1872774"/>
                <a:gd name="connsiteY28" fmla="*/ 1774936 h 2274962"/>
                <a:gd name="connsiteX29" fmla="*/ 1053699 w 1872774"/>
                <a:gd name="connsiteY29" fmla="*/ 1866743 h 2274962"/>
                <a:gd name="connsiteX30" fmla="*/ 1310179 w 1872774"/>
                <a:gd name="connsiteY30" fmla="*/ 2135146 h 2274962"/>
                <a:gd name="connsiteX31" fmla="*/ 1452655 w 1872774"/>
                <a:gd name="connsiteY31" fmla="*/ 2130233 h 2274962"/>
                <a:gd name="connsiteX32" fmla="*/ 1448245 w 1872774"/>
                <a:gd name="connsiteY32" fmla="*/ 1971465 h 2274962"/>
                <a:gd name="connsiteX33" fmla="*/ 1171105 w 1872774"/>
                <a:gd name="connsiteY33" fmla="*/ 1681445 h 2274962"/>
                <a:gd name="connsiteX34" fmla="*/ 1122732 w 1872774"/>
                <a:gd name="connsiteY34" fmla="*/ 1653369 h 2274962"/>
                <a:gd name="connsiteX35" fmla="*/ 856677 w 1872774"/>
                <a:gd name="connsiteY35" fmla="*/ 1591603 h 2274962"/>
                <a:gd name="connsiteX36" fmla="*/ 1041605 w 1872774"/>
                <a:gd name="connsiteY36" fmla="*/ 1325728 h 2274962"/>
                <a:gd name="connsiteX37" fmla="*/ 1388786 w 1872774"/>
                <a:gd name="connsiteY37" fmla="*/ 1375702 h 2274962"/>
                <a:gd name="connsiteX38" fmla="*/ 1501406 w 1872774"/>
                <a:gd name="connsiteY38" fmla="*/ 1278280 h 2274962"/>
                <a:gd name="connsiteX39" fmla="*/ 1413981 w 1872774"/>
                <a:gd name="connsiteY39" fmla="*/ 1152782 h 2274962"/>
                <a:gd name="connsiteX40" fmla="*/ 1010868 w 1872774"/>
                <a:gd name="connsiteY40" fmla="*/ 1096631 h 2274962"/>
                <a:gd name="connsiteX41" fmla="*/ 918656 w 1872774"/>
                <a:gd name="connsiteY41" fmla="*/ 1139306 h 2274962"/>
                <a:gd name="connsiteX42" fmla="*/ 752624 w 1872774"/>
                <a:gd name="connsiteY42" fmla="*/ 1375702 h 2274962"/>
                <a:gd name="connsiteX43" fmla="*/ 530912 w 1872774"/>
                <a:gd name="connsiteY43" fmla="*/ 1153344 h 2274962"/>
                <a:gd name="connsiteX44" fmla="*/ 693416 w 1872774"/>
                <a:gd name="connsiteY44" fmla="*/ 1004543 h 2274962"/>
                <a:gd name="connsiteX45" fmla="*/ 712564 w 1872774"/>
                <a:gd name="connsiteY45" fmla="*/ 982644 h 2274962"/>
                <a:gd name="connsiteX46" fmla="*/ 830223 w 1872774"/>
                <a:gd name="connsiteY46" fmla="*/ 748494 h 2274962"/>
                <a:gd name="connsiteX47" fmla="*/ 808808 w 1872774"/>
                <a:gd name="connsiteY47" fmla="*/ 639842 h 2274962"/>
                <a:gd name="connsiteX48" fmla="*/ 915381 w 1872774"/>
                <a:gd name="connsiteY48" fmla="*/ 674656 h 2274962"/>
                <a:gd name="connsiteX49" fmla="*/ 1419272 w 1872774"/>
                <a:gd name="connsiteY49" fmla="*/ 899260 h 2274962"/>
                <a:gd name="connsiteX50" fmla="*/ 1545245 w 1872774"/>
                <a:gd name="connsiteY50" fmla="*/ 1240939 h 2274962"/>
                <a:gd name="connsiteX51" fmla="*/ 1494856 w 1872774"/>
                <a:gd name="connsiteY51" fmla="*/ 1460771 h 2274962"/>
                <a:gd name="connsiteX52" fmla="*/ 1721607 w 1872774"/>
                <a:gd name="connsiteY52" fmla="*/ 1685375 h 2274962"/>
                <a:gd name="connsiteX53" fmla="*/ 1847579 w 1872774"/>
                <a:gd name="connsiteY53" fmla="*/ 2050358 h 2274962"/>
                <a:gd name="connsiteX54" fmla="*/ 1872774 w 1872774"/>
                <a:gd name="connsiteY54" fmla="*/ 2274962 h 2274962"/>
                <a:gd name="connsiteX55" fmla="*/ 32311 w 1872774"/>
                <a:gd name="connsiteY55" fmla="*/ 0 h 2274962"/>
                <a:gd name="connsiteX0" fmla="*/ 32311 w 1977250"/>
                <a:gd name="connsiteY0" fmla="*/ 0 h 2338409"/>
                <a:gd name="connsiteX1" fmla="*/ 7117 w 1977250"/>
                <a:gd name="connsiteY1" fmla="*/ 140378 h 2338409"/>
                <a:gd name="connsiteX2" fmla="*/ 133089 w 1977250"/>
                <a:gd name="connsiteY2" fmla="*/ 252680 h 2338409"/>
                <a:gd name="connsiteX3" fmla="*/ 309451 w 1977250"/>
                <a:gd name="connsiteY3" fmla="*/ 252680 h 2338409"/>
                <a:gd name="connsiteX4" fmla="*/ 435424 w 1977250"/>
                <a:gd name="connsiteY4" fmla="*/ 449209 h 2338409"/>
                <a:gd name="connsiteX5" fmla="*/ 760434 w 1977250"/>
                <a:gd name="connsiteY5" fmla="*/ 622716 h 2338409"/>
                <a:gd name="connsiteX6" fmla="*/ 697196 w 1977250"/>
                <a:gd name="connsiteY6" fmla="*/ 665391 h 2338409"/>
                <a:gd name="connsiteX7" fmla="*/ 586591 w 1977250"/>
                <a:gd name="connsiteY7" fmla="*/ 885503 h 2338409"/>
                <a:gd name="connsiteX8" fmla="*/ 460619 w 1977250"/>
                <a:gd name="connsiteY8" fmla="*/ 1000894 h 2338409"/>
                <a:gd name="connsiteX9" fmla="*/ 460619 w 1977250"/>
                <a:gd name="connsiteY9" fmla="*/ 570776 h 2338409"/>
                <a:gd name="connsiteX10" fmla="*/ 385035 w 1977250"/>
                <a:gd name="connsiteY10" fmla="*/ 486549 h 2338409"/>
                <a:gd name="connsiteX11" fmla="*/ 309451 w 1977250"/>
                <a:gd name="connsiteY11" fmla="*/ 570776 h 2338409"/>
                <a:gd name="connsiteX12" fmla="*/ 309451 w 1977250"/>
                <a:gd name="connsiteY12" fmla="*/ 1074171 h 2338409"/>
                <a:gd name="connsiteX13" fmla="*/ 259062 w 1977250"/>
                <a:gd name="connsiteY13" fmla="*/ 1134533 h 2338409"/>
                <a:gd name="connsiteX14" fmla="*/ 253015 w 1977250"/>
                <a:gd name="connsiteY14" fmla="*/ 1141271 h 2338409"/>
                <a:gd name="connsiteX15" fmla="*/ 248984 w 1977250"/>
                <a:gd name="connsiteY15" fmla="*/ 1146606 h 2338409"/>
                <a:gd name="connsiteX16" fmla="*/ 246465 w 1977250"/>
                <a:gd name="connsiteY16" fmla="*/ 1151098 h 2338409"/>
                <a:gd name="connsiteX17" fmla="*/ 246465 w 1977250"/>
                <a:gd name="connsiteY17" fmla="*/ 1151098 h 2338409"/>
                <a:gd name="connsiteX18" fmla="*/ 266872 w 1977250"/>
                <a:gd name="connsiteY18" fmla="*/ 1418658 h 2338409"/>
                <a:gd name="connsiteX19" fmla="*/ 561397 w 1977250"/>
                <a:gd name="connsiteY19" fmla="*/ 1712609 h 2338409"/>
                <a:gd name="connsiteX20" fmla="*/ 589615 w 1977250"/>
                <a:gd name="connsiteY20" fmla="*/ 1735631 h 2338409"/>
                <a:gd name="connsiteX21" fmla="*/ 570719 w 1977250"/>
                <a:gd name="connsiteY21" fmla="*/ 1763706 h 2338409"/>
                <a:gd name="connsiteX22" fmla="*/ 419552 w 1977250"/>
                <a:gd name="connsiteY22" fmla="*/ 1854110 h 2338409"/>
                <a:gd name="connsiteX23" fmla="*/ 456588 w 1977250"/>
                <a:gd name="connsiteY23" fmla="*/ 1984099 h 2338409"/>
                <a:gd name="connsiteX24" fmla="*/ 583064 w 1977250"/>
                <a:gd name="connsiteY24" fmla="*/ 2057376 h 2338409"/>
                <a:gd name="connsiteX25" fmla="*/ 648822 w 1977250"/>
                <a:gd name="connsiteY25" fmla="*/ 1916437 h 2338409"/>
                <a:gd name="connsiteX26" fmla="*/ 613550 w 1977250"/>
                <a:gd name="connsiteY26" fmla="*/ 1792624 h 2338409"/>
                <a:gd name="connsiteX27" fmla="*/ 632446 w 1977250"/>
                <a:gd name="connsiteY27" fmla="*/ 1764548 h 2338409"/>
                <a:gd name="connsiteX28" fmla="*/ 657640 w 1977250"/>
                <a:gd name="connsiteY28" fmla="*/ 1774936 h 2338409"/>
                <a:gd name="connsiteX29" fmla="*/ 1053699 w 1977250"/>
                <a:gd name="connsiteY29" fmla="*/ 1866743 h 2338409"/>
                <a:gd name="connsiteX30" fmla="*/ 1310179 w 1977250"/>
                <a:gd name="connsiteY30" fmla="*/ 2135146 h 2338409"/>
                <a:gd name="connsiteX31" fmla="*/ 1452655 w 1977250"/>
                <a:gd name="connsiteY31" fmla="*/ 2130233 h 2338409"/>
                <a:gd name="connsiteX32" fmla="*/ 1448245 w 1977250"/>
                <a:gd name="connsiteY32" fmla="*/ 1971465 h 2338409"/>
                <a:gd name="connsiteX33" fmla="*/ 1171105 w 1977250"/>
                <a:gd name="connsiteY33" fmla="*/ 1681445 h 2338409"/>
                <a:gd name="connsiteX34" fmla="*/ 1122732 w 1977250"/>
                <a:gd name="connsiteY34" fmla="*/ 1653369 h 2338409"/>
                <a:gd name="connsiteX35" fmla="*/ 856677 w 1977250"/>
                <a:gd name="connsiteY35" fmla="*/ 1591603 h 2338409"/>
                <a:gd name="connsiteX36" fmla="*/ 1041605 w 1977250"/>
                <a:gd name="connsiteY36" fmla="*/ 1325728 h 2338409"/>
                <a:gd name="connsiteX37" fmla="*/ 1388786 w 1977250"/>
                <a:gd name="connsiteY37" fmla="*/ 1375702 h 2338409"/>
                <a:gd name="connsiteX38" fmla="*/ 1501406 w 1977250"/>
                <a:gd name="connsiteY38" fmla="*/ 1278280 h 2338409"/>
                <a:gd name="connsiteX39" fmla="*/ 1413981 w 1977250"/>
                <a:gd name="connsiteY39" fmla="*/ 1152782 h 2338409"/>
                <a:gd name="connsiteX40" fmla="*/ 1010868 w 1977250"/>
                <a:gd name="connsiteY40" fmla="*/ 1096631 h 2338409"/>
                <a:gd name="connsiteX41" fmla="*/ 918656 w 1977250"/>
                <a:gd name="connsiteY41" fmla="*/ 1139306 h 2338409"/>
                <a:gd name="connsiteX42" fmla="*/ 752624 w 1977250"/>
                <a:gd name="connsiteY42" fmla="*/ 1375702 h 2338409"/>
                <a:gd name="connsiteX43" fmla="*/ 530912 w 1977250"/>
                <a:gd name="connsiteY43" fmla="*/ 1153344 h 2338409"/>
                <a:gd name="connsiteX44" fmla="*/ 693416 w 1977250"/>
                <a:gd name="connsiteY44" fmla="*/ 1004543 h 2338409"/>
                <a:gd name="connsiteX45" fmla="*/ 712564 w 1977250"/>
                <a:gd name="connsiteY45" fmla="*/ 982644 h 2338409"/>
                <a:gd name="connsiteX46" fmla="*/ 830223 w 1977250"/>
                <a:gd name="connsiteY46" fmla="*/ 748494 h 2338409"/>
                <a:gd name="connsiteX47" fmla="*/ 808808 w 1977250"/>
                <a:gd name="connsiteY47" fmla="*/ 639842 h 2338409"/>
                <a:gd name="connsiteX48" fmla="*/ 915381 w 1977250"/>
                <a:gd name="connsiteY48" fmla="*/ 674656 h 2338409"/>
                <a:gd name="connsiteX49" fmla="*/ 1419272 w 1977250"/>
                <a:gd name="connsiteY49" fmla="*/ 899260 h 2338409"/>
                <a:gd name="connsiteX50" fmla="*/ 1545245 w 1977250"/>
                <a:gd name="connsiteY50" fmla="*/ 1240939 h 2338409"/>
                <a:gd name="connsiteX51" fmla="*/ 1494856 w 1977250"/>
                <a:gd name="connsiteY51" fmla="*/ 1460771 h 2338409"/>
                <a:gd name="connsiteX52" fmla="*/ 1721607 w 1977250"/>
                <a:gd name="connsiteY52" fmla="*/ 1685375 h 2338409"/>
                <a:gd name="connsiteX53" fmla="*/ 1872774 w 1977250"/>
                <a:gd name="connsiteY53" fmla="*/ 2274962 h 2338409"/>
                <a:gd name="connsiteX54" fmla="*/ 32311 w 1977250"/>
                <a:gd name="connsiteY54" fmla="*/ 0 h 2338409"/>
                <a:gd name="connsiteX0" fmla="*/ 32311 w 1721607"/>
                <a:gd name="connsiteY0" fmla="*/ 0 h 2165625"/>
                <a:gd name="connsiteX1" fmla="*/ 7117 w 1721607"/>
                <a:gd name="connsiteY1" fmla="*/ 140378 h 2165625"/>
                <a:gd name="connsiteX2" fmla="*/ 133089 w 1721607"/>
                <a:gd name="connsiteY2" fmla="*/ 252680 h 2165625"/>
                <a:gd name="connsiteX3" fmla="*/ 309451 w 1721607"/>
                <a:gd name="connsiteY3" fmla="*/ 252680 h 2165625"/>
                <a:gd name="connsiteX4" fmla="*/ 435424 w 1721607"/>
                <a:gd name="connsiteY4" fmla="*/ 449209 h 2165625"/>
                <a:gd name="connsiteX5" fmla="*/ 760434 w 1721607"/>
                <a:gd name="connsiteY5" fmla="*/ 622716 h 2165625"/>
                <a:gd name="connsiteX6" fmla="*/ 697196 w 1721607"/>
                <a:gd name="connsiteY6" fmla="*/ 665391 h 2165625"/>
                <a:gd name="connsiteX7" fmla="*/ 586591 w 1721607"/>
                <a:gd name="connsiteY7" fmla="*/ 885503 h 2165625"/>
                <a:gd name="connsiteX8" fmla="*/ 460619 w 1721607"/>
                <a:gd name="connsiteY8" fmla="*/ 1000894 h 2165625"/>
                <a:gd name="connsiteX9" fmla="*/ 460619 w 1721607"/>
                <a:gd name="connsiteY9" fmla="*/ 570776 h 2165625"/>
                <a:gd name="connsiteX10" fmla="*/ 385035 w 1721607"/>
                <a:gd name="connsiteY10" fmla="*/ 486549 h 2165625"/>
                <a:gd name="connsiteX11" fmla="*/ 309451 w 1721607"/>
                <a:gd name="connsiteY11" fmla="*/ 570776 h 2165625"/>
                <a:gd name="connsiteX12" fmla="*/ 309451 w 1721607"/>
                <a:gd name="connsiteY12" fmla="*/ 1074171 h 2165625"/>
                <a:gd name="connsiteX13" fmla="*/ 259062 w 1721607"/>
                <a:gd name="connsiteY13" fmla="*/ 1134533 h 2165625"/>
                <a:gd name="connsiteX14" fmla="*/ 253015 w 1721607"/>
                <a:gd name="connsiteY14" fmla="*/ 1141271 h 2165625"/>
                <a:gd name="connsiteX15" fmla="*/ 248984 w 1721607"/>
                <a:gd name="connsiteY15" fmla="*/ 1146606 h 2165625"/>
                <a:gd name="connsiteX16" fmla="*/ 246465 w 1721607"/>
                <a:gd name="connsiteY16" fmla="*/ 1151098 h 2165625"/>
                <a:gd name="connsiteX17" fmla="*/ 246465 w 1721607"/>
                <a:gd name="connsiteY17" fmla="*/ 1151098 h 2165625"/>
                <a:gd name="connsiteX18" fmla="*/ 266872 w 1721607"/>
                <a:gd name="connsiteY18" fmla="*/ 1418658 h 2165625"/>
                <a:gd name="connsiteX19" fmla="*/ 561397 w 1721607"/>
                <a:gd name="connsiteY19" fmla="*/ 1712609 h 2165625"/>
                <a:gd name="connsiteX20" fmla="*/ 589615 w 1721607"/>
                <a:gd name="connsiteY20" fmla="*/ 1735631 h 2165625"/>
                <a:gd name="connsiteX21" fmla="*/ 570719 w 1721607"/>
                <a:gd name="connsiteY21" fmla="*/ 1763706 h 2165625"/>
                <a:gd name="connsiteX22" fmla="*/ 419552 w 1721607"/>
                <a:gd name="connsiteY22" fmla="*/ 1854110 h 2165625"/>
                <a:gd name="connsiteX23" fmla="*/ 456588 w 1721607"/>
                <a:gd name="connsiteY23" fmla="*/ 1984099 h 2165625"/>
                <a:gd name="connsiteX24" fmla="*/ 583064 w 1721607"/>
                <a:gd name="connsiteY24" fmla="*/ 2057376 h 2165625"/>
                <a:gd name="connsiteX25" fmla="*/ 648822 w 1721607"/>
                <a:gd name="connsiteY25" fmla="*/ 1916437 h 2165625"/>
                <a:gd name="connsiteX26" fmla="*/ 613550 w 1721607"/>
                <a:gd name="connsiteY26" fmla="*/ 1792624 h 2165625"/>
                <a:gd name="connsiteX27" fmla="*/ 632446 w 1721607"/>
                <a:gd name="connsiteY27" fmla="*/ 1764548 h 2165625"/>
                <a:gd name="connsiteX28" fmla="*/ 657640 w 1721607"/>
                <a:gd name="connsiteY28" fmla="*/ 1774936 h 2165625"/>
                <a:gd name="connsiteX29" fmla="*/ 1053699 w 1721607"/>
                <a:gd name="connsiteY29" fmla="*/ 1866743 h 2165625"/>
                <a:gd name="connsiteX30" fmla="*/ 1310179 w 1721607"/>
                <a:gd name="connsiteY30" fmla="*/ 2135146 h 2165625"/>
                <a:gd name="connsiteX31" fmla="*/ 1452655 w 1721607"/>
                <a:gd name="connsiteY31" fmla="*/ 2130233 h 2165625"/>
                <a:gd name="connsiteX32" fmla="*/ 1448245 w 1721607"/>
                <a:gd name="connsiteY32" fmla="*/ 1971465 h 2165625"/>
                <a:gd name="connsiteX33" fmla="*/ 1171105 w 1721607"/>
                <a:gd name="connsiteY33" fmla="*/ 1681445 h 2165625"/>
                <a:gd name="connsiteX34" fmla="*/ 1122732 w 1721607"/>
                <a:gd name="connsiteY34" fmla="*/ 1653369 h 2165625"/>
                <a:gd name="connsiteX35" fmla="*/ 856677 w 1721607"/>
                <a:gd name="connsiteY35" fmla="*/ 1591603 h 2165625"/>
                <a:gd name="connsiteX36" fmla="*/ 1041605 w 1721607"/>
                <a:gd name="connsiteY36" fmla="*/ 1325728 h 2165625"/>
                <a:gd name="connsiteX37" fmla="*/ 1388786 w 1721607"/>
                <a:gd name="connsiteY37" fmla="*/ 1375702 h 2165625"/>
                <a:gd name="connsiteX38" fmla="*/ 1501406 w 1721607"/>
                <a:gd name="connsiteY38" fmla="*/ 1278280 h 2165625"/>
                <a:gd name="connsiteX39" fmla="*/ 1413981 w 1721607"/>
                <a:gd name="connsiteY39" fmla="*/ 1152782 h 2165625"/>
                <a:gd name="connsiteX40" fmla="*/ 1010868 w 1721607"/>
                <a:gd name="connsiteY40" fmla="*/ 1096631 h 2165625"/>
                <a:gd name="connsiteX41" fmla="*/ 918656 w 1721607"/>
                <a:gd name="connsiteY41" fmla="*/ 1139306 h 2165625"/>
                <a:gd name="connsiteX42" fmla="*/ 752624 w 1721607"/>
                <a:gd name="connsiteY42" fmla="*/ 1375702 h 2165625"/>
                <a:gd name="connsiteX43" fmla="*/ 530912 w 1721607"/>
                <a:gd name="connsiteY43" fmla="*/ 1153344 h 2165625"/>
                <a:gd name="connsiteX44" fmla="*/ 693416 w 1721607"/>
                <a:gd name="connsiteY44" fmla="*/ 1004543 h 2165625"/>
                <a:gd name="connsiteX45" fmla="*/ 712564 w 1721607"/>
                <a:gd name="connsiteY45" fmla="*/ 982644 h 2165625"/>
                <a:gd name="connsiteX46" fmla="*/ 830223 w 1721607"/>
                <a:gd name="connsiteY46" fmla="*/ 748494 h 2165625"/>
                <a:gd name="connsiteX47" fmla="*/ 808808 w 1721607"/>
                <a:gd name="connsiteY47" fmla="*/ 639842 h 2165625"/>
                <a:gd name="connsiteX48" fmla="*/ 915381 w 1721607"/>
                <a:gd name="connsiteY48" fmla="*/ 674656 h 2165625"/>
                <a:gd name="connsiteX49" fmla="*/ 1419272 w 1721607"/>
                <a:gd name="connsiteY49" fmla="*/ 899260 h 2165625"/>
                <a:gd name="connsiteX50" fmla="*/ 1545245 w 1721607"/>
                <a:gd name="connsiteY50" fmla="*/ 1240939 h 2165625"/>
                <a:gd name="connsiteX51" fmla="*/ 1494856 w 1721607"/>
                <a:gd name="connsiteY51" fmla="*/ 1460771 h 2165625"/>
                <a:gd name="connsiteX52" fmla="*/ 1721607 w 1721607"/>
                <a:gd name="connsiteY52" fmla="*/ 1685375 h 2165625"/>
                <a:gd name="connsiteX53" fmla="*/ 32311 w 1721607"/>
                <a:gd name="connsiteY53" fmla="*/ 0 h 2165625"/>
                <a:gd name="connsiteX0" fmla="*/ 32311 w 1545315"/>
                <a:gd name="connsiteY0" fmla="*/ 0 h 2165625"/>
                <a:gd name="connsiteX1" fmla="*/ 7117 w 1545315"/>
                <a:gd name="connsiteY1" fmla="*/ 140378 h 2165625"/>
                <a:gd name="connsiteX2" fmla="*/ 133089 w 1545315"/>
                <a:gd name="connsiteY2" fmla="*/ 252680 h 2165625"/>
                <a:gd name="connsiteX3" fmla="*/ 309451 w 1545315"/>
                <a:gd name="connsiteY3" fmla="*/ 252680 h 2165625"/>
                <a:gd name="connsiteX4" fmla="*/ 435424 w 1545315"/>
                <a:gd name="connsiteY4" fmla="*/ 449209 h 2165625"/>
                <a:gd name="connsiteX5" fmla="*/ 760434 w 1545315"/>
                <a:gd name="connsiteY5" fmla="*/ 622716 h 2165625"/>
                <a:gd name="connsiteX6" fmla="*/ 697196 w 1545315"/>
                <a:gd name="connsiteY6" fmla="*/ 665391 h 2165625"/>
                <a:gd name="connsiteX7" fmla="*/ 586591 w 1545315"/>
                <a:gd name="connsiteY7" fmla="*/ 885503 h 2165625"/>
                <a:gd name="connsiteX8" fmla="*/ 460619 w 1545315"/>
                <a:gd name="connsiteY8" fmla="*/ 1000894 h 2165625"/>
                <a:gd name="connsiteX9" fmla="*/ 460619 w 1545315"/>
                <a:gd name="connsiteY9" fmla="*/ 570776 h 2165625"/>
                <a:gd name="connsiteX10" fmla="*/ 385035 w 1545315"/>
                <a:gd name="connsiteY10" fmla="*/ 486549 h 2165625"/>
                <a:gd name="connsiteX11" fmla="*/ 309451 w 1545315"/>
                <a:gd name="connsiteY11" fmla="*/ 570776 h 2165625"/>
                <a:gd name="connsiteX12" fmla="*/ 309451 w 1545315"/>
                <a:gd name="connsiteY12" fmla="*/ 1074171 h 2165625"/>
                <a:gd name="connsiteX13" fmla="*/ 259062 w 1545315"/>
                <a:gd name="connsiteY13" fmla="*/ 1134533 h 2165625"/>
                <a:gd name="connsiteX14" fmla="*/ 253015 w 1545315"/>
                <a:gd name="connsiteY14" fmla="*/ 1141271 h 2165625"/>
                <a:gd name="connsiteX15" fmla="*/ 248984 w 1545315"/>
                <a:gd name="connsiteY15" fmla="*/ 1146606 h 2165625"/>
                <a:gd name="connsiteX16" fmla="*/ 246465 w 1545315"/>
                <a:gd name="connsiteY16" fmla="*/ 1151098 h 2165625"/>
                <a:gd name="connsiteX17" fmla="*/ 246465 w 1545315"/>
                <a:gd name="connsiteY17" fmla="*/ 1151098 h 2165625"/>
                <a:gd name="connsiteX18" fmla="*/ 266872 w 1545315"/>
                <a:gd name="connsiteY18" fmla="*/ 1418658 h 2165625"/>
                <a:gd name="connsiteX19" fmla="*/ 561397 w 1545315"/>
                <a:gd name="connsiteY19" fmla="*/ 1712609 h 2165625"/>
                <a:gd name="connsiteX20" fmla="*/ 589615 w 1545315"/>
                <a:gd name="connsiteY20" fmla="*/ 1735631 h 2165625"/>
                <a:gd name="connsiteX21" fmla="*/ 570719 w 1545315"/>
                <a:gd name="connsiteY21" fmla="*/ 1763706 h 2165625"/>
                <a:gd name="connsiteX22" fmla="*/ 419552 w 1545315"/>
                <a:gd name="connsiteY22" fmla="*/ 1854110 h 2165625"/>
                <a:gd name="connsiteX23" fmla="*/ 456588 w 1545315"/>
                <a:gd name="connsiteY23" fmla="*/ 1984099 h 2165625"/>
                <a:gd name="connsiteX24" fmla="*/ 583064 w 1545315"/>
                <a:gd name="connsiteY24" fmla="*/ 2057376 h 2165625"/>
                <a:gd name="connsiteX25" fmla="*/ 648822 w 1545315"/>
                <a:gd name="connsiteY25" fmla="*/ 1916437 h 2165625"/>
                <a:gd name="connsiteX26" fmla="*/ 613550 w 1545315"/>
                <a:gd name="connsiteY26" fmla="*/ 1792624 h 2165625"/>
                <a:gd name="connsiteX27" fmla="*/ 632446 w 1545315"/>
                <a:gd name="connsiteY27" fmla="*/ 1764548 h 2165625"/>
                <a:gd name="connsiteX28" fmla="*/ 657640 w 1545315"/>
                <a:gd name="connsiteY28" fmla="*/ 1774936 h 2165625"/>
                <a:gd name="connsiteX29" fmla="*/ 1053699 w 1545315"/>
                <a:gd name="connsiteY29" fmla="*/ 1866743 h 2165625"/>
                <a:gd name="connsiteX30" fmla="*/ 1310179 w 1545315"/>
                <a:gd name="connsiteY30" fmla="*/ 2135146 h 2165625"/>
                <a:gd name="connsiteX31" fmla="*/ 1452655 w 1545315"/>
                <a:gd name="connsiteY31" fmla="*/ 2130233 h 2165625"/>
                <a:gd name="connsiteX32" fmla="*/ 1448245 w 1545315"/>
                <a:gd name="connsiteY32" fmla="*/ 1971465 h 2165625"/>
                <a:gd name="connsiteX33" fmla="*/ 1171105 w 1545315"/>
                <a:gd name="connsiteY33" fmla="*/ 1681445 h 2165625"/>
                <a:gd name="connsiteX34" fmla="*/ 1122732 w 1545315"/>
                <a:gd name="connsiteY34" fmla="*/ 1653369 h 2165625"/>
                <a:gd name="connsiteX35" fmla="*/ 856677 w 1545315"/>
                <a:gd name="connsiteY35" fmla="*/ 1591603 h 2165625"/>
                <a:gd name="connsiteX36" fmla="*/ 1041605 w 1545315"/>
                <a:gd name="connsiteY36" fmla="*/ 1325728 h 2165625"/>
                <a:gd name="connsiteX37" fmla="*/ 1388786 w 1545315"/>
                <a:gd name="connsiteY37" fmla="*/ 1375702 h 2165625"/>
                <a:gd name="connsiteX38" fmla="*/ 1501406 w 1545315"/>
                <a:gd name="connsiteY38" fmla="*/ 1278280 h 2165625"/>
                <a:gd name="connsiteX39" fmla="*/ 1413981 w 1545315"/>
                <a:gd name="connsiteY39" fmla="*/ 1152782 h 2165625"/>
                <a:gd name="connsiteX40" fmla="*/ 1010868 w 1545315"/>
                <a:gd name="connsiteY40" fmla="*/ 1096631 h 2165625"/>
                <a:gd name="connsiteX41" fmla="*/ 918656 w 1545315"/>
                <a:gd name="connsiteY41" fmla="*/ 1139306 h 2165625"/>
                <a:gd name="connsiteX42" fmla="*/ 752624 w 1545315"/>
                <a:gd name="connsiteY42" fmla="*/ 1375702 h 2165625"/>
                <a:gd name="connsiteX43" fmla="*/ 530912 w 1545315"/>
                <a:gd name="connsiteY43" fmla="*/ 1153344 h 2165625"/>
                <a:gd name="connsiteX44" fmla="*/ 693416 w 1545315"/>
                <a:gd name="connsiteY44" fmla="*/ 1004543 h 2165625"/>
                <a:gd name="connsiteX45" fmla="*/ 712564 w 1545315"/>
                <a:gd name="connsiteY45" fmla="*/ 982644 h 2165625"/>
                <a:gd name="connsiteX46" fmla="*/ 830223 w 1545315"/>
                <a:gd name="connsiteY46" fmla="*/ 748494 h 2165625"/>
                <a:gd name="connsiteX47" fmla="*/ 808808 w 1545315"/>
                <a:gd name="connsiteY47" fmla="*/ 639842 h 2165625"/>
                <a:gd name="connsiteX48" fmla="*/ 915381 w 1545315"/>
                <a:gd name="connsiteY48" fmla="*/ 674656 h 2165625"/>
                <a:gd name="connsiteX49" fmla="*/ 1419272 w 1545315"/>
                <a:gd name="connsiteY49" fmla="*/ 899260 h 2165625"/>
                <a:gd name="connsiteX50" fmla="*/ 1545245 w 1545315"/>
                <a:gd name="connsiteY50" fmla="*/ 1240939 h 2165625"/>
                <a:gd name="connsiteX51" fmla="*/ 1494856 w 1545315"/>
                <a:gd name="connsiteY51" fmla="*/ 1460771 h 2165625"/>
                <a:gd name="connsiteX52" fmla="*/ 32311 w 1545315"/>
                <a:gd name="connsiteY52" fmla="*/ 0 h 2165625"/>
                <a:gd name="connsiteX0" fmla="*/ 32311 w 1545315"/>
                <a:gd name="connsiteY0" fmla="*/ 0 h 2165625"/>
                <a:gd name="connsiteX1" fmla="*/ 7117 w 1545315"/>
                <a:gd name="connsiteY1" fmla="*/ 140378 h 2165625"/>
                <a:gd name="connsiteX2" fmla="*/ 133089 w 1545315"/>
                <a:gd name="connsiteY2" fmla="*/ 252680 h 2165625"/>
                <a:gd name="connsiteX3" fmla="*/ 309451 w 1545315"/>
                <a:gd name="connsiteY3" fmla="*/ 252680 h 2165625"/>
                <a:gd name="connsiteX4" fmla="*/ 435424 w 1545315"/>
                <a:gd name="connsiteY4" fmla="*/ 449209 h 2165625"/>
                <a:gd name="connsiteX5" fmla="*/ 760434 w 1545315"/>
                <a:gd name="connsiteY5" fmla="*/ 622716 h 2165625"/>
                <a:gd name="connsiteX6" fmla="*/ 697196 w 1545315"/>
                <a:gd name="connsiteY6" fmla="*/ 665391 h 2165625"/>
                <a:gd name="connsiteX7" fmla="*/ 586591 w 1545315"/>
                <a:gd name="connsiteY7" fmla="*/ 885503 h 2165625"/>
                <a:gd name="connsiteX8" fmla="*/ 460619 w 1545315"/>
                <a:gd name="connsiteY8" fmla="*/ 1000894 h 2165625"/>
                <a:gd name="connsiteX9" fmla="*/ 460619 w 1545315"/>
                <a:gd name="connsiteY9" fmla="*/ 570776 h 2165625"/>
                <a:gd name="connsiteX10" fmla="*/ 385035 w 1545315"/>
                <a:gd name="connsiteY10" fmla="*/ 486549 h 2165625"/>
                <a:gd name="connsiteX11" fmla="*/ 309451 w 1545315"/>
                <a:gd name="connsiteY11" fmla="*/ 570776 h 2165625"/>
                <a:gd name="connsiteX12" fmla="*/ 309451 w 1545315"/>
                <a:gd name="connsiteY12" fmla="*/ 1074171 h 2165625"/>
                <a:gd name="connsiteX13" fmla="*/ 259062 w 1545315"/>
                <a:gd name="connsiteY13" fmla="*/ 1134533 h 2165625"/>
                <a:gd name="connsiteX14" fmla="*/ 253015 w 1545315"/>
                <a:gd name="connsiteY14" fmla="*/ 1141271 h 2165625"/>
                <a:gd name="connsiteX15" fmla="*/ 248984 w 1545315"/>
                <a:gd name="connsiteY15" fmla="*/ 1146606 h 2165625"/>
                <a:gd name="connsiteX16" fmla="*/ 246465 w 1545315"/>
                <a:gd name="connsiteY16" fmla="*/ 1151098 h 2165625"/>
                <a:gd name="connsiteX17" fmla="*/ 246465 w 1545315"/>
                <a:gd name="connsiteY17" fmla="*/ 1151098 h 2165625"/>
                <a:gd name="connsiteX18" fmla="*/ 266872 w 1545315"/>
                <a:gd name="connsiteY18" fmla="*/ 1418658 h 2165625"/>
                <a:gd name="connsiteX19" fmla="*/ 561397 w 1545315"/>
                <a:gd name="connsiteY19" fmla="*/ 1712609 h 2165625"/>
                <a:gd name="connsiteX20" fmla="*/ 589615 w 1545315"/>
                <a:gd name="connsiteY20" fmla="*/ 1735631 h 2165625"/>
                <a:gd name="connsiteX21" fmla="*/ 570719 w 1545315"/>
                <a:gd name="connsiteY21" fmla="*/ 1763706 h 2165625"/>
                <a:gd name="connsiteX22" fmla="*/ 419552 w 1545315"/>
                <a:gd name="connsiteY22" fmla="*/ 1854110 h 2165625"/>
                <a:gd name="connsiteX23" fmla="*/ 456588 w 1545315"/>
                <a:gd name="connsiteY23" fmla="*/ 1984099 h 2165625"/>
                <a:gd name="connsiteX24" fmla="*/ 583064 w 1545315"/>
                <a:gd name="connsiteY24" fmla="*/ 2057376 h 2165625"/>
                <a:gd name="connsiteX25" fmla="*/ 648822 w 1545315"/>
                <a:gd name="connsiteY25" fmla="*/ 1916437 h 2165625"/>
                <a:gd name="connsiteX26" fmla="*/ 613550 w 1545315"/>
                <a:gd name="connsiteY26" fmla="*/ 1792624 h 2165625"/>
                <a:gd name="connsiteX27" fmla="*/ 632446 w 1545315"/>
                <a:gd name="connsiteY27" fmla="*/ 1764548 h 2165625"/>
                <a:gd name="connsiteX28" fmla="*/ 657640 w 1545315"/>
                <a:gd name="connsiteY28" fmla="*/ 1774936 h 2165625"/>
                <a:gd name="connsiteX29" fmla="*/ 1053699 w 1545315"/>
                <a:gd name="connsiteY29" fmla="*/ 1866743 h 2165625"/>
                <a:gd name="connsiteX30" fmla="*/ 1310179 w 1545315"/>
                <a:gd name="connsiteY30" fmla="*/ 2135146 h 2165625"/>
                <a:gd name="connsiteX31" fmla="*/ 1452655 w 1545315"/>
                <a:gd name="connsiteY31" fmla="*/ 2130233 h 2165625"/>
                <a:gd name="connsiteX32" fmla="*/ 1448245 w 1545315"/>
                <a:gd name="connsiteY32" fmla="*/ 1971465 h 2165625"/>
                <a:gd name="connsiteX33" fmla="*/ 1171105 w 1545315"/>
                <a:gd name="connsiteY33" fmla="*/ 1681445 h 2165625"/>
                <a:gd name="connsiteX34" fmla="*/ 1122732 w 1545315"/>
                <a:gd name="connsiteY34" fmla="*/ 1653369 h 2165625"/>
                <a:gd name="connsiteX35" fmla="*/ 856677 w 1545315"/>
                <a:gd name="connsiteY35" fmla="*/ 1591603 h 2165625"/>
                <a:gd name="connsiteX36" fmla="*/ 1041605 w 1545315"/>
                <a:gd name="connsiteY36" fmla="*/ 1325728 h 2165625"/>
                <a:gd name="connsiteX37" fmla="*/ 1388786 w 1545315"/>
                <a:gd name="connsiteY37" fmla="*/ 1375702 h 2165625"/>
                <a:gd name="connsiteX38" fmla="*/ 1501406 w 1545315"/>
                <a:gd name="connsiteY38" fmla="*/ 1278280 h 2165625"/>
                <a:gd name="connsiteX39" fmla="*/ 1413981 w 1545315"/>
                <a:gd name="connsiteY39" fmla="*/ 1152782 h 2165625"/>
                <a:gd name="connsiteX40" fmla="*/ 1010868 w 1545315"/>
                <a:gd name="connsiteY40" fmla="*/ 1096631 h 2165625"/>
                <a:gd name="connsiteX41" fmla="*/ 918656 w 1545315"/>
                <a:gd name="connsiteY41" fmla="*/ 1139306 h 2165625"/>
                <a:gd name="connsiteX42" fmla="*/ 752624 w 1545315"/>
                <a:gd name="connsiteY42" fmla="*/ 1375702 h 2165625"/>
                <a:gd name="connsiteX43" fmla="*/ 530912 w 1545315"/>
                <a:gd name="connsiteY43" fmla="*/ 1153344 h 2165625"/>
                <a:gd name="connsiteX44" fmla="*/ 693416 w 1545315"/>
                <a:gd name="connsiteY44" fmla="*/ 1004543 h 2165625"/>
                <a:gd name="connsiteX45" fmla="*/ 712564 w 1545315"/>
                <a:gd name="connsiteY45" fmla="*/ 982644 h 2165625"/>
                <a:gd name="connsiteX46" fmla="*/ 830223 w 1545315"/>
                <a:gd name="connsiteY46" fmla="*/ 748494 h 2165625"/>
                <a:gd name="connsiteX47" fmla="*/ 808808 w 1545315"/>
                <a:gd name="connsiteY47" fmla="*/ 639842 h 2165625"/>
                <a:gd name="connsiteX48" fmla="*/ 915381 w 1545315"/>
                <a:gd name="connsiteY48" fmla="*/ 674656 h 2165625"/>
                <a:gd name="connsiteX49" fmla="*/ 1419272 w 1545315"/>
                <a:gd name="connsiteY49" fmla="*/ 899260 h 2165625"/>
                <a:gd name="connsiteX50" fmla="*/ 1545245 w 1545315"/>
                <a:gd name="connsiteY50" fmla="*/ 1240939 h 2165625"/>
                <a:gd name="connsiteX51" fmla="*/ 32311 w 1545315"/>
                <a:gd name="connsiteY51"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915381 w 1502206"/>
                <a:gd name="connsiteY48" fmla="*/ 674656 h 2165625"/>
                <a:gd name="connsiteX49" fmla="*/ 1419272 w 1502206"/>
                <a:gd name="connsiteY49" fmla="*/ 899260 h 2165625"/>
                <a:gd name="connsiteX50" fmla="*/ 32311 w 1502206"/>
                <a:gd name="connsiteY50"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915381 w 1502206"/>
                <a:gd name="connsiteY48" fmla="*/ 674656 h 2165625"/>
                <a:gd name="connsiteX49" fmla="*/ 32311 w 1502206"/>
                <a:gd name="connsiteY49"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32311 w 1502206"/>
                <a:gd name="connsiteY48" fmla="*/ 0 h 2165625"/>
                <a:gd name="connsiteX0" fmla="*/ 837019 w 1530417"/>
                <a:gd name="connsiteY0" fmla="*/ 515536 h 2041319"/>
                <a:gd name="connsiteX1" fmla="*/ 35328 w 1530417"/>
                <a:gd name="connsiteY1" fmla="*/ 16072 h 2041319"/>
                <a:gd name="connsiteX2" fmla="*/ 161300 w 1530417"/>
                <a:gd name="connsiteY2" fmla="*/ 128374 h 2041319"/>
                <a:gd name="connsiteX3" fmla="*/ 337662 w 1530417"/>
                <a:gd name="connsiteY3" fmla="*/ 128374 h 2041319"/>
                <a:gd name="connsiteX4" fmla="*/ 463635 w 1530417"/>
                <a:gd name="connsiteY4" fmla="*/ 324903 h 2041319"/>
                <a:gd name="connsiteX5" fmla="*/ 788645 w 1530417"/>
                <a:gd name="connsiteY5" fmla="*/ 498410 h 2041319"/>
                <a:gd name="connsiteX6" fmla="*/ 725407 w 1530417"/>
                <a:gd name="connsiteY6" fmla="*/ 541085 h 2041319"/>
                <a:gd name="connsiteX7" fmla="*/ 614802 w 1530417"/>
                <a:gd name="connsiteY7" fmla="*/ 761197 h 2041319"/>
                <a:gd name="connsiteX8" fmla="*/ 488830 w 1530417"/>
                <a:gd name="connsiteY8" fmla="*/ 876588 h 2041319"/>
                <a:gd name="connsiteX9" fmla="*/ 488830 w 1530417"/>
                <a:gd name="connsiteY9" fmla="*/ 446470 h 2041319"/>
                <a:gd name="connsiteX10" fmla="*/ 413246 w 1530417"/>
                <a:gd name="connsiteY10" fmla="*/ 362243 h 2041319"/>
                <a:gd name="connsiteX11" fmla="*/ 337662 w 1530417"/>
                <a:gd name="connsiteY11" fmla="*/ 446470 h 2041319"/>
                <a:gd name="connsiteX12" fmla="*/ 337662 w 1530417"/>
                <a:gd name="connsiteY12" fmla="*/ 949865 h 2041319"/>
                <a:gd name="connsiteX13" fmla="*/ 287273 w 1530417"/>
                <a:gd name="connsiteY13" fmla="*/ 1010227 h 2041319"/>
                <a:gd name="connsiteX14" fmla="*/ 281226 w 1530417"/>
                <a:gd name="connsiteY14" fmla="*/ 1016965 h 2041319"/>
                <a:gd name="connsiteX15" fmla="*/ 277195 w 1530417"/>
                <a:gd name="connsiteY15" fmla="*/ 1022300 h 2041319"/>
                <a:gd name="connsiteX16" fmla="*/ 274676 w 1530417"/>
                <a:gd name="connsiteY16" fmla="*/ 1026792 h 2041319"/>
                <a:gd name="connsiteX17" fmla="*/ 274676 w 1530417"/>
                <a:gd name="connsiteY17" fmla="*/ 1026792 h 2041319"/>
                <a:gd name="connsiteX18" fmla="*/ 295083 w 1530417"/>
                <a:gd name="connsiteY18" fmla="*/ 1294352 h 2041319"/>
                <a:gd name="connsiteX19" fmla="*/ 589608 w 1530417"/>
                <a:gd name="connsiteY19" fmla="*/ 1588303 h 2041319"/>
                <a:gd name="connsiteX20" fmla="*/ 617826 w 1530417"/>
                <a:gd name="connsiteY20" fmla="*/ 1611325 h 2041319"/>
                <a:gd name="connsiteX21" fmla="*/ 598930 w 1530417"/>
                <a:gd name="connsiteY21" fmla="*/ 1639400 h 2041319"/>
                <a:gd name="connsiteX22" fmla="*/ 447763 w 1530417"/>
                <a:gd name="connsiteY22" fmla="*/ 1729804 h 2041319"/>
                <a:gd name="connsiteX23" fmla="*/ 484799 w 1530417"/>
                <a:gd name="connsiteY23" fmla="*/ 1859793 h 2041319"/>
                <a:gd name="connsiteX24" fmla="*/ 611275 w 1530417"/>
                <a:gd name="connsiteY24" fmla="*/ 1933070 h 2041319"/>
                <a:gd name="connsiteX25" fmla="*/ 677033 w 1530417"/>
                <a:gd name="connsiteY25" fmla="*/ 1792131 h 2041319"/>
                <a:gd name="connsiteX26" fmla="*/ 641761 w 1530417"/>
                <a:gd name="connsiteY26" fmla="*/ 1668318 h 2041319"/>
                <a:gd name="connsiteX27" fmla="*/ 660657 w 1530417"/>
                <a:gd name="connsiteY27" fmla="*/ 1640242 h 2041319"/>
                <a:gd name="connsiteX28" fmla="*/ 685851 w 1530417"/>
                <a:gd name="connsiteY28" fmla="*/ 1650630 h 2041319"/>
                <a:gd name="connsiteX29" fmla="*/ 1081910 w 1530417"/>
                <a:gd name="connsiteY29" fmla="*/ 1742437 h 2041319"/>
                <a:gd name="connsiteX30" fmla="*/ 1338390 w 1530417"/>
                <a:gd name="connsiteY30" fmla="*/ 2010840 h 2041319"/>
                <a:gd name="connsiteX31" fmla="*/ 1480866 w 1530417"/>
                <a:gd name="connsiteY31" fmla="*/ 2005927 h 2041319"/>
                <a:gd name="connsiteX32" fmla="*/ 1476456 w 1530417"/>
                <a:gd name="connsiteY32" fmla="*/ 1847159 h 2041319"/>
                <a:gd name="connsiteX33" fmla="*/ 1199316 w 1530417"/>
                <a:gd name="connsiteY33" fmla="*/ 1557139 h 2041319"/>
                <a:gd name="connsiteX34" fmla="*/ 1150943 w 1530417"/>
                <a:gd name="connsiteY34" fmla="*/ 1529063 h 2041319"/>
                <a:gd name="connsiteX35" fmla="*/ 884888 w 1530417"/>
                <a:gd name="connsiteY35" fmla="*/ 1467297 h 2041319"/>
                <a:gd name="connsiteX36" fmla="*/ 1069816 w 1530417"/>
                <a:gd name="connsiteY36" fmla="*/ 1201422 h 2041319"/>
                <a:gd name="connsiteX37" fmla="*/ 1416997 w 1530417"/>
                <a:gd name="connsiteY37" fmla="*/ 1251396 h 2041319"/>
                <a:gd name="connsiteX38" fmla="*/ 1529617 w 1530417"/>
                <a:gd name="connsiteY38" fmla="*/ 1153974 h 2041319"/>
                <a:gd name="connsiteX39" fmla="*/ 1442192 w 1530417"/>
                <a:gd name="connsiteY39" fmla="*/ 1028476 h 2041319"/>
                <a:gd name="connsiteX40" fmla="*/ 1039079 w 1530417"/>
                <a:gd name="connsiteY40" fmla="*/ 972325 h 2041319"/>
                <a:gd name="connsiteX41" fmla="*/ 946867 w 1530417"/>
                <a:gd name="connsiteY41" fmla="*/ 1015000 h 2041319"/>
                <a:gd name="connsiteX42" fmla="*/ 780835 w 1530417"/>
                <a:gd name="connsiteY42" fmla="*/ 1251396 h 2041319"/>
                <a:gd name="connsiteX43" fmla="*/ 559123 w 1530417"/>
                <a:gd name="connsiteY43" fmla="*/ 1029038 h 2041319"/>
                <a:gd name="connsiteX44" fmla="*/ 721627 w 1530417"/>
                <a:gd name="connsiteY44" fmla="*/ 880237 h 2041319"/>
                <a:gd name="connsiteX45" fmla="*/ 740775 w 1530417"/>
                <a:gd name="connsiteY45" fmla="*/ 858338 h 2041319"/>
                <a:gd name="connsiteX46" fmla="*/ 858434 w 1530417"/>
                <a:gd name="connsiteY46" fmla="*/ 624188 h 2041319"/>
                <a:gd name="connsiteX47" fmla="*/ 837019 w 1530417"/>
                <a:gd name="connsiteY47" fmla="*/ 515536 h 2041319"/>
                <a:gd name="connsiteX0" fmla="*/ 675719 w 1369117"/>
                <a:gd name="connsiteY0" fmla="*/ 397860 h 1923643"/>
                <a:gd name="connsiteX1" fmla="*/ 0 w 1369117"/>
                <a:gd name="connsiteY1" fmla="*/ 10698 h 1923643"/>
                <a:gd name="connsiteX2" fmla="*/ 176362 w 1369117"/>
                <a:gd name="connsiteY2" fmla="*/ 10698 h 1923643"/>
                <a:gd name="connsiteX3" fmla="*/ 302335 w 1369117"/>
                <a:gd name="connsiteY3" fmla="*/ 207227 h 1923643"/>
                <a:gd name="connsiteX4" fmla="*/ 627345 w 1369117"/>
                <a:gd name="connsiteY4" fmla="*/ 380734 h 1923643"/>
                <a:gd name="connsiteX5" fmla="*/ 564107 w 1369117"/>
                <a:gd name="connsiteY5" fmla="*/ 423409 h 1923643"/>
                <a:gd name="connsiteX6" fmla="*/ 453502 w 1369117"/>
                <a:gd name="connsiteY6" fmla="*/ 643521 h 1923643"/>
                <a:gd name="connsiteX7" fmla="*/ 327530 w 1369117"/>
                <a:gd name="connsiteY7" fmla="*/ 758912 h 1923643"/>
                <a:gd name="connsiteX8" fmla="*/ 327530 w 1369117"/>
                <a:gd name="connsiteY8" fmla="*/ 328794 h 1923643"/>
                <a:gd name="connsiteX9" fmla="*/ 251946 w 1369117"/>
                <a:gd name="connsiteY9" fmla="*/ 244567 h 1923643"/>
                <a:gd name="connsiteX10" fmla="*/ 176362 w 1369117"/>
                <a:gd name="connsiteY10" fmla="*/ 328794 h 1923643"/>
                <a:gd name="connsiteX11" fmla="*/ 176362 w 1369117"/>
                <a:gd name="connsiteY11" fmla="*/ 832189 h 1923643"/>
                <a:gd name="connsiteX12" fmla="*/ 125973 w 1369117"/>
                <a:gd name="connsiteY12" fmla="*/ 892551 h 1923643"/>
                <a:gd name="connsiteX13" fmla="*/ 119926 w 1369117"/>
                <a:gd name="connsiteY13" fmla="*/ 899289 h 1923643"/>
                <a:gd name="connsiteX14" fmla="*/ 115895 w 1369117"/>
                <a:gd name="connsiteY14" fmla="*/ 904624 h 1923643"/>
                <a:gd name="connsiteX15" fmla="*/ 113376 w 1369117"/>
                <a:gd name="connsiteY15" fmla="*/ 909116 h 1923643"/>
                <a:gd name="connsiteX16" fmla="*/ 113376 w 1369117"/>
                <a:gd name="connsiteY16" fmla="*/ 909116 h 1923643"/>
                <a:gd name="connsiteX17" fmla="*/ 133783 w 1369117"/>
                <a:gd name="connsiteY17" fmla="*/ 1176676 h 1923643"/>
                <a:gd name="connsiteX18" fmla="*/ 428308 w 1369117"/>
                <a:gd name="connsiteY18" fmla="*/ 1470627 h 1923643"/>
                <a:gd name="connsiteX19" fmla="*/ 456526 w 1369117"/>
                <a:gd name="connsiteY19" fmla="*/ 1493649 h 1923643"/>
                <a:gd name="connsiteX20" fmla="*/ 437630 w 1369117"/>
                <a:gd name="connsiteY20" fmla="*/ 1521724 h 1923643"/>
                <a:gd name="connsiteX21" fmla="*/ 286463 w 1369117"/>
                <a:gd name="connsiteY21" fmla="*/ 1612128 h 1923643"/>
                <a:gd name="connsiteX22" fmla="*/ 323499 w 1369117"/>
                <a:gd name="connsiteY22" fmla="*/ 1742117 h 1923643"/>
                <a:gd name="connsiteX23" fmla="*/ 449975 w 1369117"/>
                <a:gd name="connsiteY23" fmla="*/ 1815394 h 1923643"/>
                <a:gd name="connsiteX24" fmla="*/ 515733 w 1369117"/>
                <a:gd name="connsiteY24" fmla="*/ 1674455 h 1923643"/>
                <a:gd name="connsiteX25" fmla="*/ 480461 w 1369117"/>
                <a:gd name="connsiteY25" fmla="*/ 1550642 h 1923643"/>
                <a:gd name="connsiteX26" fmla="*/ 499357 w 1369117"/>
                <a:gd name="connsiteY26" fmla="*/ 1522566 h 1923643"/>
                <a:gd name="connsiteX27" fmla="*/ 524551 w 1369117"/>
                <a:gd name="connsiteY27" fmla="*/ 1532954 h 1923643"/>
                <a:gd name="connsiteX28" fmla="*/ 920610 w 1369117"/>
                <a:gd name="connsiteY28" fmla="*/ 1624761 h 1923643"/>
                <a:gd name="connsiteX29" fmla="*/ 1177090 w 1369117"/>
                <a:gd name="connsiteY29" fmla="*/ 1893164 h 1923643"/>
                <a:gd name="connsiteX30" fmla="*/ 1319566 w 1369117"/>
                <a:gd name="connsiteY30" fmla="*/ 1888251 h 1923643"/>
                <a:gd name="connsiteX31" fmla="*/ 1315156 w 1369117"/>
                <a:gd name="connsiteY31" fmla="*/ 1729483 h 1923643"/>
                <a:gd name="connsiteX32" fmla="*/ 1038016 w 1369117"/>
                <a:gd name="connsiteY32" fmla="*/ 1439463 h 1923643"/>
                <a:gd name="connsiteX33" fmla="*/ 989643 w 1369117"/>
                <a:gd name="connsiteY33" fmla="*/ 1411387 h 1923643"/>
                <a:gd name="connsiteX34" fmla="*/ 723588 w 1369117"/>
                <a:gd name="connsiteY34" fmla="*/ 1349621 h 1923643"/>
                <a:gd name="connsiteX35" fmla="*/ 908516 w 1369117"/>
                <a:gd name="connsiteY35" fmla="*/ 1083746 h 1923643"/>
                <a:gd name="connsiteX36" fmla="*/ 1255697 w 1369117"/>
                <a:gd name="connsiteY36" fmla="*/ 1133720 h 1923643"/>
                <a:gd name="connsiteX37" fmla="*/ 1368317 w 1369117"/>
                <a:gd name="connsiteY37" fmla="*/ 1036298 h 1923643"/>
                <a:gd name="connsiteX38" fmla="*/ 1280892 w 1369117"/>
                <a:gd name="connsiteY38" fmla="*/ 910800 h 1923643"/>
                <a:gd name="connsiteX39" fmla="*/ 877779 w 1369117"/>
                <a:gd name="connsiteY39" fmla="*/ 854649 h 1923643"/>
                <a:gd name="connsiteX40" fmla="*/ 785567 w 1369117"/>
                <a:gd name="connsiteY40" fmla="*/ 897324 h 1923643"/>
                <a:gd name="connsiteX41" fmla="*/ 619535 w 1369117"/>
                <a:gd name="connsiteY41" fmla="*/ 1133720 h 1923643"/>
                <a:gd name="connsiteX42" fmla="*/ 397823 w 1369117"/>
                <a:gd name="connsiteY42" fmla="*/ 911362 h 1923643"/>
                <a:gd name="connsiteX43" fmla="*/ 560327 w 1369117"/>
                <a:gd name="connsiteY43" fmla="*/ 762561 h 1923643"/>
                <a:gd name="connsiteX44" fmla="*/ 579475 w 1369117"/>
                <a:gd name="connsiteY44" fmla="*/ 740662 h 1923643"/>
                <a:gd name="connsiteX45" fmla="*/ 697134 w 1369117"/>
                <a:gd name="connsiteY45" fmla="*/ 506512 h 1923643"/>
                <a:gd name="connsiteX46" fmla="*/ 675719 w 1369117"/>
                <a:gd name="connsiteY46" fmla="*/ 397860 h 1923643"/>
                <a:gd name="connsiteX0" fmla="*/ 600177 w 1293575"/>
                <a:gd name="connsiteY0" fmla="*/ 391102 h 1916885"/>
                <a:gd name="connsiteX1" fmla="*/ 100820 w 1293575"/>
                <a:gd name="connsiteY1" fmla="*/ 3940 h 1916885"/>
                <a:gd name="connsiteX2" fmla="*/ 226793 w 1293575"/>
                <a:gd name="connsiteY2" fmla="*/ 200469 h 1916885"/>
                <a:gd name="connsiteX3" fmla="*/ 551803 w 1293575"/>
                <a:gd name="connsiteY3" fmla="*/ 373976 h 1916885"/>
                <a:gd name="connsiteX4" fmla="*/ 488565 w 1293575"/>
                <a:gd name="connsiteY4" fmla="*/ 416651 h 1916885"/>
                <a:gd name="connsiteX5" fmla="*/ 377960 w 1293575"/>
                <a:gd name="connsiteY5" fmla="*/ 636763 h 1916885"/>
                <a:gd name="connsiteX6" fmla="*/ 251988 w 1293575"/>
                <a:gd name="connsiteY6" fmla="*/ 752154 h 1916885"/>
                <a:gd name="connsiteX7" fmla="*/ 251988 w 1293575"/>
                <a:gd name="connsiteY7" fmla="*/ 322036 h 1916885"/>
                <a:gd name="connsiteX8" fmla="*/ 176404 w 1293575"/>
                <a:gd name="connsiteY8" fmla="*/ 237809 h 1916885"/>
                <a:gd name="connsiteX9" fmla="*/ 100820 w 1293575"/>
                <a:gd name="connsiteY9" fmla="*/ 322036 h 1916885"/>
                <a:gd name="connsiteX10" fmla="*/ 100820 w 1293575"/>
                <a:gd name="connsiteY10" fmla="*/ 825431 h 1916885"/>
                <a:gd name="connsiteX11" fmla="*/ 50431 w 1293575"/>
                <a:gd name="connsiteY11" fmla="*/ 885793 h 1916885"/>
                <a:gd name="connsiteX12" fmla="*/ 44384 w 1293575"/>
                <a:gd name="connsiteY12" fmla="*/ 892531 h 1916885"/>
                <a:gd name="connsiteX13" fmla="*/ 40353 w 1293575"/>
                <a:gd name="connsiteY13" fmla="*/ 897866 h 1916885"/>
                <a:gd name="connsiteX14" fmla="*/ 37834 w 1293575"/>
                <a:gd name="connsiteY14" fmla="*/ 902358 h 1916885"/>
                <a:gd name="connsiteX15" fmla="*/ 37834 w 1293575"/>
                <a:gd name="connsiteY15" fmla="*/ 902358 h 1916885"/>
                <a:gd name="connsiteX16" fmla="*/ 58241 w 1293575"/>
                <a:gd name="connsiteY16" fmla="*/ 1169918 h 1916885"/>
                <a:gd name="connsiteX17" fmla="*/ 352766 w 1293575"/>
                <a:gd name="connsiteY17" fmla="*/ 1463869 h 1916885"/>
                <a:gd name="connsiteX18" fmla="*/ 380984 w 1293575"/>
                <a:gd name="connsiteY18" fmla="*/ 1486891 h 1916885"/>
                <a:gd name="connsiteX19" fmla="*/ 362088 w 1293575"/>
                <a:gd name="connsiteY19" fmla="*/ 1514966 h 1916885"/>
                <a:gd name="connsiteX20" fmla="*/ 210921 w 1293575"/>
                <a:gd name="connsiteY20" fmla="*/ 1605370 h 1916885"/>
                <a:gd name="connsiteX21" fmla="*/ 247957 w 1293575"/>
                <a:gd name="connsiteY21" fmla="*/ 1735359 h 1916885"/>
                <a:gd name="connsiteX22" fmla="*/ 374433 w 1293575"/>
                <a:gd name="connsiteY22" fmla="*/ 1808636 h 1916885"/>
                <a:gd name="connsiteX23" fmla="*/ 440191 w 1293575"/>
                <a:gd name="connsiteY23" fmla="*/ 1667697 h 1916885"/>
                <a:gd name="connsiteX24" fmla="*/ 404919 w 1293575"/>
                <a:gd name="connsiteY24" fmla="*/ 1543884 h 1916885"/>
                <a:gd name="connsiteX25" fmla="*/ 423815 w 1293575"/>
                <a:gd name="connsiteY25" fmla="*/ 1515808 h 1916885"/>
                <a:gd name="connsiteX26" fmla="*/ 449009 w 1293575"/>
                <a:gd name="connsiteY26" fmla="*/ 1526196 h 1916885"/>
                <a:gd name="connsiteX27" fmla="*/ 845068 w 1293575"/>
                <a:gd name="connsiteY27" fmla="*/ 1618003 h 1916885"/>
                <a:gd name="connsiteX28" fmla="*/ 1101548 w 1293575"/>
                <a:gd name="connsiteY28" fmla="*/ 1886406 h 1916885"/>
                <a:gd name="connsiteX29" fmla="*/ 1244024 w 1293575"/>
                <a:gd name="connsiteY29" fmla="*/ 1881493 h 1916885"/>
                <a:gd name="connsiteX30" fmla="*/ 1239614 w 1293575"/>
                <a:gd name="connsiteY30" fmla="*/ 1722725 h 1916885"/>
                <a:gd name="connsiteX31" fmla="*/ 962474 w 1293575"/>
                <a:gd name="connsiteY31" fmla="*/ 1432705 h 1916885"/>
                <a:gd name="connsiteX32" fmla="*/ 914101 w 1293575"/>
                <a:gd name="connsiteY32" fmla="*/ 1404629 h 1916885"/>
                <a:gd name="connsiteX33" fmla="*/ 648046 w 1293575"/>
                <a:gd name="connsiteY33" fmla="*/ 1342863 h 1916885"/>
                <a:gd name="connsiteX34" fmla="*/ 832974 w 1293575"/>
                <a:gd name="connsiteY34" fmla="*/ 1076988 h 1916885"/>
                <a:gd name="connsiteX35" fmla="*/ 1180155 w 1293575"/>
                <a:gd name="connsiteY35" fmla="*/ 1126962 h 1916885"/>
                <a:gd name="connsiteX36" fmla="*/ 1292775 w 1293575"/>
                <a:gd name="connsiteY36" fmla="*/ 1029540 h 1916885"/>
                <a:gd name="connsiteX37" fmla="*/ 1205350 w 1293575"/>
                <a:gd name="connsiteY37" fmla="*/ 904042 h 1916885"/>
                <a:gd name="connsiteX38" fmla="*/ 802237 w 1293575"/>
                <a:gd name="connsiteY38" fmla="*/ 847891 h 1916885"/>
                <a:gd name="connsiteX39" fmla="*/ 710025 w 1293575"/>
                <a:gd name="connsiteY39" fmla="*/ 890566 h 1916885"/>
                <a:gd name="connsiteX40" fmla="*/ 543993 w 1293575"/>
                <a:gd name="connsiteY40" fmla="*/ 1126962 h 1916885"/>
                <a:gd name="connsiteX41" fmla="*/ 322281 w 1293575"/>
                <a:gd name="connsiteY41" fmla="*/ 904604 h 1916885"/>
                <a:gd name="connsiteX42" fmla="*/ 484785 w 1293575"/>
                <a:gd name="connsiteY42" fmla="*/ 755803 h 1916885"/>
                <a:gd name="connsiteX43" fmla="*/ 503933 w 1293575"/>
                <a:gd name="connsiteY43" fmla="*/ 733904 h 1916885"/>
                <a:gd name="connsiteX44" fmla="*/ 621592 w 1293575"/>
                <a:gd name="connsiteY44" fmla="*/ 499754 h 1916885"/>
                <a:gd name="connsiteX45" fmla="*/ 600177 w 1293575"/>
                <a:gd name="connsiteY45" fmla="*/ 391102 h 1916885"/>
                <a:gd name="connsiteX0" fmla="*/ 600177 w 1293575"/>
                <a:gd name="connsiteY0" fmla="*/ 190677 h 1716460"/>
                <a:gd name="connsiteX1" fmla="*/ 226793 w 1293575"/>
                <a:gd name="connsiteY1" fmla="*/ 44 h 1716460"/>
                <a:gd name="connsiteX2" fmla="*/ 551803 w 1293575"/>
                <a:gd name="connsiteY2" fmla="*/ 173551 h 1716460"/>
                <a:gd name="connsiteX3" fmla="*/ 488565 w 1293575"/>
                <a:gd name="connsiteY3" fmla="*/ 216226 h 1716460"/>
                <a:gd name="connsiteX4" fmla="*/ 377960 w 1293575"/>
                <a:gd name="connsiteY4" fmla="*/ 436338 h 1716460"/>
                <a:gd name="connsiteX5" fmla="*/ 251988 w 1293575"/>
                <a:gd name="connsiteY5" fmla="*/ 551729 h 1716460"/>
                <a:gd name="connsiteX6" fmla="*/ 251988 w 1293575"/>
                <a:gd name="connsiteY6" fmla="*/ 121611 h 1716460"/>
                <a:gd name="connsiteX7" fmla="*/ 176404 w 1293575"/>
                <a:gd name="connsiteY7" fmla="*/ 37384 h 1716460"/>
                <a:gd name="connsiteX8" fmla="*/ 100820 w 1293575"/>
                <a:gd name="connsiteY8" fmla="*/ 121611 h 1716460"/>
                <a:gd name="connsiteX9" fmla="*/ 100820 w 1293575"/>
                <a:gd name="connsiteY9" fmla="*/ 625006 h 1716460"/>
                <a:gd name="connsiteX10" fmla="*/ 50431 w 1293575"/>
                <a:gd name="connsiteY10" fmla="*/ 685368 h 1716460"/>
                <a:gd name="connsiteX11" fmla="*/ 44384 w 1293575"/>
                <a:gd name="connsiteY11" fmla="*/ 692106 h 1716460"/>
                <a:gd name="connsiteX12" fmla="*/ 40353 w 1293575"/>
                <a:gd name="connsiteY12" fmla="*/ 697441 h 1716460"/>
                <a:gd name="connsiteX13" fmla="*/ 37834 w 1293575"/>
                <a:gd name="connsiteY13" fmla="*/ 701933 h 1716460"/>
                <a:gd name="connsiteX14" fmla="*/ 37834 w 1293575"/>
                <a:gd name="connsiteY14" fmla="*/ 701933 h 1716460"/>
                <a:gd name="connsiteX15" fmla="*/ 58241 w 1293575"/>
                <a:gd name="connsiteY15" fmla="*/ 969493 h 1716460"/>
                <a:gd name="connsiteX16" fmla="*/ 352766 w 1293575"/>
                <a:gd name="connsiteY16" fmla="*/ 1263444 h 1716460"/>
                <a:gd name="connsiteX17" fmla="*/ 380984 w 1293575"/>
                <a:gd name="connsiteY17" fmla="*/ 1286466 h 1716460"/>
                <a:gd name="connsiteX18" fmla="*/ 362088 w 1293575"/>
                <a:gd name="connsiteY18" fmla="*/ 1314541 h 1716460"/>
                <a:gd name="connsiteX19" fmla="*/ 210921 w 1293575"/>
                <a:gd name="connsiteY19" fmla="*/ 1404945 h 1716460"/>
                <a:gd name="connsiteX20" fmla="*/ 247957 w 1293575"/>
                <a:gd name="connsiteY20" fmla="*/ 1534934 h 1716460"/>
                <a:gd name="connsiteX21" fmla="*/ 374433 w 1293575"/>
                <a:gd name="connsiteY21" fmla="*/ 1608211 h 1716460"/>
                <a:gd name="connsiteX22" fmla="*/ 440191 w 1293575"/>
                <a:gd name="connsiteY22" fmla="*/ 1467272 h 1716460"/>
                <a:gd name="connsiteX23" fmla="*/ 404919 w 1293575"/>
                <a:gd name="connsiteY23" fmla="*/ 1343459 h 1716460"/>
                <a:gd name="connsiteX24" fmla="*/ 423815 w 1293575"/>
                <a:gd name="connsiteY24" fmla="*/ 1315383 h 1716460"/>
                <a:gd name="connsiteX25" fmla="*/ 449009 w 1293575"/>
                <a:gd name="connsiteY25" fmla="*/ 1325771 h 1716460"/>
                <a:gd name="connsiteX26" fmla="*/ 845068 w 1293575"/>
                <a:gd name="connsiteY26" fmla="*/ 1417578 h 1716460"/>
                <a:gd name="connsiteX27" fmla="*/ 1101548 w 1293575"/>
                <a:gd name="connsiteY27" fmla="*/ 1685981 h 1716460"/>
                <a:gd name="connsiteX28" fmla="*/ 1244024 w 1293575"/>
                <a:gd name="connsiteY28" fmla="*/ 1681068 h 1716460"/>
                <a:gd name="connsiteX29" fmla="*/ 1239614 w 1293575"/>
                <a:gd name="connsiteY29" fmla="*/ 1522300 h 1716460"/>
                <a:gd name="connsiteX30" fmla="*/ 962474 w 1293575"/>
                <a:gd name="connsiteY30" fmla="*/ 1232280 h 1716460"/>
                <a:gd name="connsiteX31" fmla="*/ 914101 w 1293575"/>
                <a:gd name="connsiteY31" fmla="*/ 1204204 h 1716460"/>
                <a:gd name="connsiteX32" fmla="*/ 648046 w 1293575"/>
                <a:gd name="connsiteY32" fmla="*/ 1142438 h 1716460"/>
                <a:gd name="connsiteX33" fmla="*/ 832974 w 1293575"/>
                <a:gd name="connsiteY33" fmla="*/ 876563 h 1716460"/>
                <a:gd name="connsiteX34" fmla="*/ 1180155 w 1293575"/>
                <a:gd name="connsiteY34" fmla="*/ 926537 h 1716460"/>
                <a:gd name="connsiteX35" fmla="*/ 1292775 w 1293575"/>
                <a:gd name="connsiteY35" fmla="*/ 829115 h 1716460"/>
                <a:gd name="connsiteX36" fmla="*/ 1205350 w 1293575"/>
                <a:gd name="connsiteY36" fmla="*/ 703617 h 1716460"/>
                <a:gd name="connsiteX37" fmla="*/ 802237 w 1293575"/>
                <a:gd name="connsiteY37" fmla="*/ 647466 h 1716460"/>
                <a:gd name="connsiteX38" fmla="*/ 710025 w 1293575"/>
                <a:gd name="connsiteY38" fmla="*/ 690141 h 1716460"/>
                <a:gd name="connsiteX39" fmla="*/ 543993 w 1293575"/>
                <a:gd name="connsiteY39" fmla="*/ 926537 h 1716460"/>
                <a:gd name="connsiteX40" fmla="*/ 322281 w 1293575"/>
                <a:gd name="connsiteY40" fmla="*/ 704179 h 1716460"/>
                <a:gd name="connsiteX41" fmla="*/ 484785 w 1293575"/>
                <a:gd name="connsiteY41" fmla="*/ 555378 h 1716460"/>
                <a:gd name="connsiteX42" fmla="*/ 503933 w 1293575"/>
                <a:gd name="connsiteY42" fmla="*/ 533479 h 1716460"/>
                <a:gd name="connsiteX43" fmla="*/ 621592 w 1293575"/>
                <a:gd name="connsiteY43" fmla="*/ 299329 h 1716460"/>
                <a:gd name="connsiteX44" fmla="*/ 600177 w 1293575"/>
                <a:gd name="connsiteY44" fmla="*/ 190677 h 1716460"/>
                <a:gd name="connsiteX0" fmla="*/ 600177 w 1293575"/>
                <a:gd name="connsiteY0" fmla="*/ 153293 h 1679076"/>
                <a:gd name="connsiteX1" fmla="*/ 551803 w 1293575"/>
                <a:gd name="connsiteY1" fmla="*/ 136167 h 1679076"/>
                <a:gd name="connsiteX2" fmla="*/ 488565 w 1293575"/>
                <a:gd name="connsiteY2" fmla="*/ 178842 h 1679076"/>
                <a:gd name="connsiteX3" fmla="*/ 377960 w 1293575"/>
                <a:gd name="connsiteY3" fmla="*/ 398954 h 1679076"/>
                <a:gd name="connsiteX4" fmla="*/ 251988 w 1293575"/>
                <a:gd name="connsiteY4" fmla="*/ 514345 h 1679076"/>
                <a:gd name="connsiteX5" fmla="*/ 251988 w 1293575"/>
                <a:gd name="connsiteY5" fmla="*/ 84227 h 1679076"/>
                <a:gd name="connsiteX6" fmla="*/ 176404 w 1293575"/>
                <a:gd name="connsiteY6" fmla="*/ 0 h 1679076"/>
                <a:gd name="connsiteX7" fmla="*/ 100820 w 1293575"/>
                <a:gd name="connsiteY7" fmla="*/ 84227 h 1679076"/>
                <a:gd name="connsiteX8" fmla="*/ 100820 w 1293575"/>
                <a:gd name="connsiteY8" fmla="*/ 587622 h 1679076"/>
                <a:gd name="connsiteX9" fmla="*/ 50431 w 1293575"/>
                <a:gd name="connsiteY9" fmla="*/ 647984 h 1679076"/>
                <a:gd name="connsiteX10" fmla="*/ 44384 w 1293575"/>
                <a:gd name="connsiteY10" fmla="*/ 654722 h 1679076"/>
                <a:gd name="connsiteX11" fmla="*/ 40353 w 1293575"/>
                <a:gd name="connsiteY11" fmla="*/ 660057 h 1679076"/>
                <a:gd name="connsiteX12" fmla="*/ 37834 w 1293575"/>
                <a:gd name="connsiteY12" fmla="*/ 664549 h 1679076"/>
                <a:gd name="connsiteX13" fmla="*/ 37834 w 1293575"/>
                <a:gd name="connsiteY13" fmla="*/ 664549 h 1679076"/>
                <a:gd name="connsiteX14" fmla="*/ 58241 w 1293575"/>
                <a:gd name="connsiteY14" fmla="*/ 932109 h 1679076"/>
                <a:gd name="connsiteX15" fmla="*/ 352766 w 1293575"/>
                <a:gd name="connsiteY15" fmla="*/ 1226060 h 1679076"/>
                <a:gd name="connsiteX16" fmla="*/ 380984 w 1293575"/>
                <a:gd name="connsiteY16" fmla="*/ 1249082 h 1679076"/>
                <a:gd name="connsiteX17" fmla="*/ 362088 w 1293575"/>
                <a:gd name="connsiteY17" fmla="*/ 1277157 h 1679076"/>
                <a:gd name="connsiteX18" fmla="*/ 210921 w 1293575"/>
                <a:gd name="connsiteY18" fmla="*/ 1367561 h 1679076"/>
                <a:gd name="connsiteX19" fmla="*/ 247957 w 1293575"/>
                <a:gd name="connsiteY19" fmla="*/ 1497550 h 1679076"/>
                <a:gd name="connsiteX20" fmla="*/ 374433 w 1293575"/>
                <a:gd name="connsiteY20" fmla="*/ 1570827 h 1679076"/>
                <a:gd name="connsiteX21" fmla="*/ 440191 w 1293575"/>
                <a:gd name="connsiteY21" fmla="*/ 1429888 h 1679076"/>
                <a:gd name="connsiteX22" fmla="*/ 404919 w 1293575"/>
                <a:gd name="connsiteY22" fmla="*/ 1306075 h 1679076"/>
                <a:gd name="connsiteX23" fmla="*/ 423815 w 1293575"/>
                <a:gd name="connsiteY23" fmla="*/ 1277999 h 1679076"/>
                <a:gd name="connsiteX24" fmla="*/ 449009 w 1293575"/>
                <a:gd name="connsiteY24" fmla="*/ 1288387 h 1679076"/>
                <a:gd name="connsiteX25" fmla="*/ 845068 w 1293575"/>
                <a:gd name="connsiteY25" fmla="*/ 1380194 h 1679076"/>
                <a:gd name="connsiteX26" fmla="*/ 1101548 w 1293575"/>
                <a:gd name="connsiteY26" fmla="*/ 1648597 h 1679076"/>
                <a:gd name="connsiteX27" fmla="*/ 1244024 w 1293575"/>
                <a:gd name="connsiteY27" fmla="*/ 1643684 h 1679076"/>
                <a:gd name="connsiteX28" fmla="*/ 1239614 w 1293575"/>
                <a:gd name="connsiteY28" fmla="*/ 1484916 h 1679076"/>
                <a:gd name="connsiteX29" fmla="*/ 962474 w 1293575"/>
                <a:gd name="connsiteY29" fmla="*/ 1194896 h 1679076"/>
                <a:gd name="connsiteX30" fmla="*/ 914101 w 1293575"/>
                <a:gd name="connsiteY30" fmla="*/ 1166820 h 1679076"/>
                <a:gd name="connsiteX31" fmla="*/ 648046 w 1293575"/>
                <a:gd name="connsiteY31" fmla="*/ 1105054 h 1679076"/>
                <a:gd name="connsiteX32" fmla="*/ 832974 w 1293575"/>
                <a:gd name="connsiteY32" fmla="*/ 839179 h 1679076"/>
                <a:gd name="connsiteX33" fmla="*/ 1180155 w 1293575"/>
                <a:gd name="connsiteY33" fmla="*/ 889153 h 1679076"/>
                <a:gd name="connsiteX34" fmla="*/ 1292775 w 1293575"/>
                <a:gd name="connsiteY34" fmla="*/ 791731 h 1679076"/>
                <a:gd name="connsiteX35" fmla="*/ 1205350 w 1293575"/>
                <a:gd name="connsiteY35" fmla="*/ 666233 h 1679076"/>
                <a:gd name="connsiteX36" fmla="*/ 802237 w 1293575"/>
                <a:gd name="connsiteY36" fmla="*/ 610082 h 1679076"/>
                <a:gd name="connsiteX37" fmla="*/ 710025 w 1293575"/>
                <a:gd name="connsiteY37" fmla="*/ 652757 h 1679076"/>
                <a:gd name="connsiteX38" fmla="*/ 543993 w 1293575"/>
                <a:gd name="connsiteY38" fmla="*/ 889153 h 1679076"/>
                <a:gd name="connsiteX39" fmla="*/ 322281 w 1293575"/>
                <a:gd name="connsiteY39" fmla="*/ 666795 h 1679076"/>
                <a:gd name="connsiteX40" fmla="*/ 484785 w 1293575"/>
                <a:gd name="connsiteY40" fmla="*/ 517994 h 1679076"/>
                <a:gd name="connsiteX41" fmla="*/ 503933 w 1293575"/>
                <a:gd name="connsiteY41" fmla="*/ 496095 h 1679076"/>
                <a:gd name="connsiteX42" fmla="*/ 621592 w 1293575"/>
                <a:gd name="connsiteY42" fmla="*/ 261945 h 1679076"/>
                <a:gd name="connsiteX43" fmla="*/ 600177 w 1293575"/>
                <a:gd name="connsiteY43" fmla="*/ 153293 h 167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93575" h="1679076">
                  <a:moveTo>
                    <a:pt x="600177" y="153293"/>
                  </a:moveTo>
                  <a:cubicBezTo>
                    <a:pt x="588545" y="132330"/>
                    <a:pt x="570405" y="131909"/>
                    <a:pt x="551803" y="136167"/>
                  </a:cubicBezTo>
                  <a:cubicBezTo>
                    <a:pt x="525492" y="137149"/>
                    <a:pt x="501537" y="153315"/>
                    <a:pt x="488565" y="178842"/>
                  </a:cubicBezTo>
                  <a:lnTo>
                    <a:pt x="377960" y="398954"/>
                  </a:lnTo>
                  <a:lnTo>
                    <a:pt x="251988" y="514345"/>
                  </a:lnTo>
                  <a:lnTo>
                    <a:pt x="251988" y="84227"/>
                  </a:lnTo>
                  <a:cubicBezTo>
                    <a:pt x="251988" y="37709"/>
                    <a:pt x="218149" y="0"/>
                    <a:pt x="176404" y="0"/>
                  </a:cubicBezTo>
                  <a:cubicBezTo>
                    <a:pt x="134659" y="0"/>
                    <a:pt x="100820" y="37709"/>
                    <a:pt x="100820" y="84227"/>
                  </a:cubicBezTo>
                  <a:lnTo>
                    <a:pt x="100820" y="587622"/>
                  </a:lnTo>
                  <a:lnTo>
                    <a:pt x="50431" y="647984"/>
                  </a:lnTo>
                  <a:lnTo>
                    <a:pt x="44384" y="654722"/>
                  </a:lnTo>
                  <a:cubicBezTo>
                    <a:pt x="42873" y="656407"/>
                    <a:pt x="41865" y="658372"/>
                    <a:pt x="40353" y="660057"/>
                  </a:cubicBezTo>
                  <a:lnTo>
                    <a:pt x="37834" y="664549"/>
                  </a:lnTo>
                  <a:lnTo>
                    <a:pt x="37834" y="664549"/>
                  </a:lnTo>
                  <a:cubicBezTo>
                    <a:pt x="-19625" y="745816"/>
                    <a:pt x="-10701" y="862813"/>
                    <a:pt x="58241" y="932109"/>
                  </a:cubicBezTo>
                  <a:lnTo>
                    <a:pt x="352766" y="1226060"/>
                  </a:lnTo>
                  <a:cubicBezTo>
                    <a:pt x="361556" y="1234631"/>
                    <a:pt x="370997" y="1242332"/>
                    <a:pt x="380984" y="1249082"/>
                  </a:cubicBezTo>
                  <a:lnTo>
                    <a:pt x="362088" y="1277157"/>
                  </a:lnTo>
                  <a:cubicBezTo>
                    <a:pt x="301621" y="1275192"/>
                    <a:pt x="199331" y="1323482"/>
                    <a:pt x="210921" y="1367561"/>
                  </a:cubicBezTo>
                  <a:lnTo>
                    <a:pt x="247957" y="1497550"/>
                  </a:lnTo>
                  <a:cubicBezTo>
                    <a:pt x="264724" y="1556706"/>
                    <a:pt x="321348" y="1589512"/>
                    <a:pt x="374433" y="1570827"/>
                  </a:cubicBezTo>
                  <a:cubicBezTo>
                    <a:pt x="427518" y="1552143"/>
                    <a:pt x="456958" y="1489043"/>
                    <a:pt x="440191" y="1429888"/>
                  </a:cubicBezTo>
                  <a:lnTo>
                    <a:pt x="404919" y="1306075"/>
                  </a:lnTo>
                  <a:lnTo>
                    <a:pt x="423815" y="1277999"/>
                  </a:lnTo>
                  <a:cubicBezTo>
                    <a:pt x="431743" y="1282739"/>
                    <a:pt x="440221" y="1286234"/>
                    <a:pt x="449009" y="1288387"/>
                  </a:cubicBezTo>
                  <a:lnTo>
                    <a:pt x="845068" y="1380194"/>
                  </a:lnTo>
                  <a:lnTo>
                    <a:pt x="1101548" y="1648597"/>
                  </a:lnTo>
                  <a:cubicBezTo>
                    <a:pt x="1142109" y="1691084"/>
                    <a:pt x="1205897" y="1688883"/>
                    <a:pt x="1244024" y="1643684"/>
                  </a:cubicBezTo>
                  <a:cubicBezTo>
                    <a:pt x="1282150" y="1598485"/>
                    <a:pt x="1280175" y="1527403"/>
                    <a:pt x="1239614" y="1484916"/>
                  </a:cubicBezTo>
                  <a:lnTo>
                    <a:pt x="962474" y="1194896"/>
                  </a:lnTo>
                  <a:cubicBezTo>
                    <a:pt x="949043" y="1180650"/>
                    <a:pt x="932276" y="1170919"/>
                    <a:pt x="914101" y="1166820"/>
                  </a:cubicBezTo>
                  <a:lnTo>
                    <a:pt x="648046" y="1105054"/>
                  </a:lnTo>
                  <a:lnTo>
                    <a:pt x="832974" y="839179"/>
                  </a:lnTo>
                  <a:lnTo>
                    <a:pt x="1180155" y="889153"/>
                  </a:lnTo>
                  <a:cubicBezTo>
                    <a:pt x="1235397" y="896905"/>
                    <a:pt x="1285819" y="853289"/>
                    <a:pt x="1292775" y="791731"/>
                  </a:cubicBezTo>
                  <a:cubicBezTo>
                    <a:pt x="1299731" y="730172"/>
                    <a:pt x="1260592" y="673985"/>
                    <a:pt x="1205350" y="666233"/>
                  </a:cubicBezTo>
                  <a:lnTo>
                    <a:pt x="802237" y="610082"/>
                  </a:lnTo>
                  <a:cubicBezTo>
                    <a:pt x="766891" y="605146"/>
                    <a:pt x="731833" y="621371"/>
                    <a:pt x="710025" y="652757"/>
                  </a:cubicBezTo>
                  <a:lnTo>
                    <a:pt x="543993" y="889153"/>
                  </a:lnTo>
                  <a:lnTo>
                    <a:pt x="322281" y="666795"/>
                  </a:lnTo>
                  <a:lnTo>
                    <a:pt x="484785" y="517994"/>
                  </a:lnTo>
                  <a:cubicBezTo>
                    <a:pt x="492314" y="512056"/>
                    <a:pt x="498804" y="504636"/>
                    <a:pt x="503933" y="496095"/>
                  </a:cubicBezTo>
                  <a:lnTo>
                    <a:pt x="621592" y="261945"/>
                  </a:lnTo>
                  <a:cubicBezTo>
                    <a:pt x="639984" y="224880"/>
                    <a:pt x="630816" y="178359"/>
                    <a:pt x="600177" y="153293"/>
                  </a:cubicBezTo>
                  <a:close/>
                </a:path>
              </a:pathLst>
            </a:custGeom>
            <a:solidFill>
              <a:srgbClr val="FF0000"/>
            </a:solidFill>
            <a:ln w="3175" cap="flat">
              <a:solidFill>
                <a:srgbClr val="FF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20" name="Group 119">
              <a:extLst>
                <a:ext uri="{FF2B5EF4-FFF2-40B4-BE49-F238E27FC236}">
                  <a16:creationId xmlns:a16="http://schemas.microsoft.com/office/drawing/2014/main" id="{2E34A9B5-5C38-8C1B-F485-FBBFA2B2A5BF}"/>
                </a:ext>
              </a:extLst>
            </p:cNvPr>
            <p:cNvGrpSpPr/>
            <p:nvPr/>
          </p:nvGrpSpPr>
          <p:grpSpPr>
            <a:xfrm>
              <a:off x="625490" y="2155900"/>
              <a:ext cx="1713229" cy="1909137"/>
              <a:chOff x="6848300" y="4525278"/>
              <a:chExt cx="647700" cy="647700"/>
            </a:xfrm>
            <a:solidFill>
              <a:schemeClr val="accent1"/>
            </a:solidFill>
          </p:grpSpPr>
          <p:sp>
            <p:nvSpPr>
              <p:cNvPr id="121" name="Freeform: Shape 120">
                <a:extLst>
                  <a:ext uri="{FF2B5EF4-FFF2-40B4-BE49-F238E27FC236}">
                    <a16:creationId xmlns:a16="http://schemas.microsoft.com/office/drawing/2014/main" id="{0EE04662-FE22-A2A3-2DEE-02893D2647FE}"/>
                  </a:ext>
                </a:extLst>
              </p:cNvPr>
              <p:cNvSpPr/>
              <p:nvPr/>
            </p:nvSpPr>
            <p:spPr>
              <a:xfrm>
                <a:off x="7019750" y="4868178"/>
                <a:ext cx="133350" cy="304800"/>
              </a:xfrm>
              <a:custGeom>
                <a:avLst/>
                <a:gdLst>
                  <a:gd name="connsiteX0" fmla="*/ 0 w 133350"/>
                  <a:gd name="connsiteY0" fmla="*/ 0 h 304800"/>
                  <a:gd name="connsiteX1" fmla="*/ 133350 w 133350"/>
                  <a:gd name="connsiteY1" fmla="*/ 0 h 304800"/>
                  <a:gd name="connsiteX2" fmla="*/ 133350 w 133350"/>
                  <a:gd name="connsiteY2" fmla="*/ 304800 h 304800"/>
                  <a:gd name="connsiteX3" fmla="*/ 0 w 133350"/>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133350" h="304800">
                    <a:moveTo>
                      <a:pt x="0" y="0"/>
                    </a:moveTo>
                    <a:lnTo>
                      <a:pt x="133350" y="0"/>
                    </a:lnTo>
                    <a:lnTo>
                      <a:pt x="133350" y="304800"/>
                    </a:lnTo>
                    <a:lnTo>
                      <a:pt x="0" y="3048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2" name="Freeform: Shape 121">
                <a:extLst>
                  <a:ext uri="{FF2B5EF4-FFF2-40B4-BE49-F238E27FC236}">
                    <a16:creationId xmlns:a16="http://schemas.microsoft.com/office/drawing/2014/main" id="{DAE7DF2F-DCAC-F69C-5364-69FDFD09FEDC}"/>
                  </a:ext>
                </a:extLst>
              </p:cNvPr>
              <p:cNvSpPr/>
              <p:nvPr/>
            </p:nvSpPr>
            <p:spPr>
              <a:xfrm>
                <a:off x="7191200" y="4696728"/>
                <a:ext cx="133350" cy="476250"/>
              </a:xfrm>
              <a:custGeom>
                <a:avLst/>
                <a:gdLst>
                  <a:gd name="connsiteX0" fmla="*/ 0 w 133350"/>
                  <a:gd name="connsiteY0" fmla="*/ 0 h 476250"/>
                  <a:gd name="connsiteX1" fmla="*/ 133350 w 133350"/>
                  <a:gd name="connsiteY1" fmla="*/ 0 h 476250"/>
                  <a:gd name="connsiteX2" fmla="*/ 133350 w 133350"/>
                  <a:gd name="connsiteY2" fmla="*/ 476250 h 476250"/>
                  <a:gd name="connsiteX3" fmla="*/ 0 w 133350"/>
                  <a:gd name="connsiteY3" fmla="*/ 476250 h 476250"/>
                </a:gdLst>
                <a:ahLst/>
                <a:cxnLst>
                  <a:cxn ang="0">
                    <a:pos x="connsiteX0" y="connsiteY0"/>
                  </a:cxn>
                  <a:cxn ang="0">
                    <a:pos x="connsiteX1" y="connsiteY1"/>
                  </a:cxn>
                  <a:cxn ang="0">
                    <a:pos x="connsiteX2" y="connsiteY2"/>
                  </a:cxn>
                  <a:cxn ang="0">
                    <a:pos x="connsiteX3" y="connsiteY3"/>
                  </a:cxn>
                </a:cxnLst>
                <a:rect l="l" t="t" r="r" b="b"/>
                <a:pathLst>
                  <a:path w="133350" h="476250">
                    <a:moveTo>
                      <a:pt x="0" y="0"/>
                    </a:moveTo>
                    <a:lnTo>
                      <a:pt x="133350" y="0"/>
                    </a:lnTo>
                    <a:lnTo>
                      <a:pt x="133350" y="476250"/>
                    </a:lnTo>
                    <a:lnTo>
                      <a:pt x="0" y="4762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3" name="Freeform: Shape 122">
                <a:extLst>
                  <a:ext uri="{FF2B5EF4-FFF2-40B4-BE49-F238E27FC236}">
                    <a16:creationId xmlns:a16="http://schemas.microsoft.com/office/drawing/2014/main" id="{1F80372E-541A-ED9E-1A56-11A9144A764A}"/>
                  </a:ext>
                </a:extLst>
              </p:cNvPr>
              <p:cNvSpPr/>
              <p:nvPr/>
            </p:nvSpPr>
            <p:spPr>
              <a:xfrm>
                <a:off x="7362650" y="4525278"/>
                <a:ext cx="133350" cy="647700"/>
              </a:xfrm>
              <a:custGeom>
                <a:avLst/>
                <a:gdLst>
                  <a:gd name="connsiteX0" fmla="*/ 0 w 133350"/>
                  <a:gd name="connsiteY0" fmla="*/ 0 h 647700"/>
                  <a:gd name="connsiteX1" fmla="*/ 133350 w 133350"/>
                  <a:gd name="connsiteY1" fmla="*/ 0 h 647700"/>
                  <a:gd name="connsiteX2" fmla="*/ 133350 w 133350"/>
                  <a:gd name="connsiteY2" fmla="*/ 647700 h 647700"/>
                  <a:gd name="connsiteX3" fmla="*/ 0 w 133350"/>
                  <a:gd name="connsiteY3" fmla="*/ 647700 h 647700"/>
                </a:gdLst>
                <a:ahLst/>
                <a:cxnLst>
                  <a:cxn ang="0">
                    <a:pos x="connsiteX0" y="connsiteY0"/>
                  </a:cxn>
                  <a:cxn ang="0">
                    <a:pos x="connsiteX1" y="connsiteY1"/>
                  </a:cxn>
                  <a:cxn ang="0">
                    <a:pos x="connsiteX2" y="connsiteY2"/>
                  </a:cxn>
                  <a:cxn ang="0">
                    <a:pos x="connsiteX3" y="connsiteY3"/>
                  </a:cxn>
                </a:cxnLst>
                <a:rect l="l" t="t" r="r" b="b"/>
                <a:pathLst>
                  <a:path w="133350" h="647700">
                    <a:moveTo>
                      <a:pt x="0" y="0"/>
                    </a:moveTo>
                    <a:lnTo>
                      <a:pt x="133350" y="0"/>
                    </a:lnTo>
                    <a:lnTo>
                      <a:pt x="133350" y="647700"/>
                    </a:lnTo>
                    <a:lnTo>
                      <a:pt x="0" y="6477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6" name="Freeform: Shape 125">
                <a:extLst>
                  <a:ext uri="{FF2B5EF4-FFF2-40B4-BE49-F238E27FC236}">
                    <a16:creationId xmlns:a16="http://schemas.microsoft.com/office/drawing/2014/main" id="{E7B713F9-46B6-F3FD-C25E-74444640C39A}"/>
                  </a:ext>
                </a:extLst>
              </p:cNvPr>
              <p:cNvSpPr/>
              <p:nvPr/>
            </p:nvSpPr>
            <p:spPr>
              <a:xfrm>
                <a:off x="6848300" y="5039628"/>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sp>
        <p:nvSpPr>
          <p:cNvPr id="151" name="Speech Bubble: Rectangle with Corners Rounded 150">
            <a:extLst>
              <a:ext uri="{FF2B5EF4-FFF2-40B4-BE49-F238E27FC236}">
                <a16:creationId xmlns:a16="http://schemas.microsoft.com/office/drawing/2014/main" id="{C68B5E02-E4EC-3815-5106-DB8844899307}"/>
              </a:ext>
            </a:extLst>
          </p:cNvPr>
          <p:cNvSpPr/>
          <p:nvPr/>
        </p:nvSpPr>
        <p:spPr bwMode="auto">
          <a:xfrm>
            <a:off x="7609337" y="4716988"/>
            <a:ext cx="2858627" cy="598966"/>
          </a:xfrm>
          <a:prstGeom prst="wedgeRoundRectCallout">
            <a:avLst>
              <a:gd name="adj1" fmla="val -38959"/>
              <a:gd name="adj2" fmla="val -137234"/>
              <a:gd name="adj3" fmla="val 16667"/>
            </a:avLst>
          </a:prstGeom>
          <a:solidFill>
            <a:srgbClr val="C3E5FF"/>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1" u="none" strike="noStrike" kern="1200" cap="none" spc="0" normalizeH="0" baseline="0" noProof="0">
                <a:ln>
                  <a:noFill/>
                </a:ln>
                <a:solidFill>
                  <a:sysClr val="windowText" lastClr="000000"/>
                </a:solidFill>
                <a:effectLst/>
                <a:uLnTx/>
                <a:uFillTx/>
                <a:latin typeface="Segoe UI" panose="020B0502040204020203" pitchFamily="34" charset="0"/>
                <a:ea typeface="Segoe UI" panose="020B0502040204020203" pitchFamily="34" charset="0"/>
                <a:cs typeface="Segoe UI" panose="020B0502040204020203" pitchFamily="34" charset="0"/>
              </a:rPr>
              <a:t>Replace password.xls ‘process’ with </a:t>
            </a:r>
          </a:p>
          <a:p>
            <a:pPr marL="342900" marR="0" lvl="1"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PIM/PAM</a:t>
            </a:r>
          </a:p>
          <a:p>
            <a:pPr marL="342900" marR="0" lvl="1"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Workload identities</a:t>
            </a:r>
          </a:p>
        </p:txBody>
      </p:sp>
      <p:sp>
        <p:nvSpPr>
          <p:cNvPr id="127" name="Speech Bubble: Rectangle with Corners Rounded 126">
            <a:extLst>
              <a:ext uri="{FF2B5EF4-FFF2-40B4-BE49-F238E27FC236}">
                <a16:creationId xmlns:a16="http://schemas.microsoft.com/office/drawing/2014/main" id="{FA1610AF-0083-4FEC-E6E6-A60DBA0054FE}"/>
              </a:ext>
            </a:extLst>
          </p:cNvPr>
          <p:cNvSpPr/>
          <p:nvPr/>
        </p:nvSpPr>
        <p:spPr bwMode="auto">
          <a:xfrm>
            <a:off x="7726876" y="1774934"/>
            <a:ext cx="3997704" cy="921405"/>
          </a:xfrm>
          <a:prstGeom prst="wedgeRoundRectCallout">
            <a:avLst>
              <a:gd name="adj1" fmla="val -22256"/>
              <a:gd name="adj2" fmla="val 110466"/>
              <a:gd name="adj3" fmla="val 16667"/>
            </a:avLst>
          </a:prstGeom>
          <a:solidFill>
            <a:srgbClr val="C3E5FF"/>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Sensitive Data Protection &amp; Monitoring</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Discover business critical assets with business, technology, and security teams</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Increase security protections and monitoring processes</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Encrypt data with Azure Information Protection</a:t>
            </a:r>
          </a:p>
        </p:txBody>
      </p:sp>
      <p:sp>
        <p:nvSpPr>
          <p:cNvPr id="89" name="Speech Bubble: Rectangle with Corners Rounded 88">
            <a:extLst>
              <a:ext uri="{FF2B5EF4-FFF2-40B4-BE49-F238E27FC236}">
                <a16:creationId xmlns:a16="http://schemas.microsoft.com/office/drawing/2014/main" id="{13871DA5-D414-6DAF-C626-4EF82AA727BD}"/>
              </a:ext>
            </a:extLst>
          </p:cNvPr>
          <p:cNvSpPr/>
          <p:nvPr/>
        </p:nvSpPr>
        <p:spPr bwMode="auto">
          <a:xfrm>
            <a:off x="1288275" y="5567132"/>
            <a:ext cx="2818312" cy="927028"/>
          </a:xfrm>
          <a:prstGeom prst="wedgeRoundRectCallout">
            <a:avLst>
              <a:gd name="adj1" fmla="val 42615"/>
              <a:gd name="adj2" fmla="val -112856"/>
              <a:gd name="adj3" fmla="val 16667"/>
            </a:avLst>
          </a:prstGeom>
          <a:solidFill>
            <a:srgbClr val="C3E5FF"/>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1" u="none" strike="noStrike" kern="1200" cap="none" spc="0" normalizeH="0" baseline="0" noProof="0">
                <a:ln>
                  <a:noFill/>
                </a:ln>
                <a:solidFill>
                  <a:sysClr val="windowText" lastClr="000000"/>
                </a:solidFill>
                <a:effectLst/>
                <a:uLnTx/>
                <a:uFillTx/>
                <a:latin typeface="Segoe UI" panose="020B0502040204020203" pitchFamily="34" charset="0"/>
                <a:ea typeface="Segoe UI" panose="020B0502040204020203" pitchFamily="34" charset="0"/>
                <a:cs typeface="Segoe UI" panose="020B0502040204020203" pitchFamily="34" charset="0"/>
              </a:rPr>
              <a:t>Modernize Security Operations</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Add XDR for identity, endpoint (EDR), cloud apps, and other paths</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Train SecOps analysts on endpoints and identity authentication flows</a:t>
            </a:r>
          </a:p>
        </p:txBody>
      </p:sp>
      <p:grpSp>
        <p:nvGrpSpPr>
          <p:cNvPr id="224" name="Group 223">
            <a:extLst>
              <a:ext uri="{FF2B5EF4-FFF2-40B4-BE49-F238E27FC236}">
                <a16:creationId xmlns:a16="http://schemas.microsoft.com/office/drawing/2014/main" id="{DC246243-2694-92AE-71C2-3B3C14E14F0C}"/>
              </a:ext>
            </a:extLst>
          </p:cNvPr>
          <p:cNvGrpSpPr/>
          <p:nvPr/>
        </p:nvGrpSpPr>
        <p:grpSpPr>
          <a:xfrm>
            <a:off x="8354974" y="3647563"/>
            <a:ext cx="626138" cy="525419"/>
            <a:chOff x="6538726" y="3061129"/>
            <a:chExt cx="1431215" cy="1200991"/>
          </a:xfrm>
        </p:grpSpPr>
        <p:grpSp>
          <p:nvGrpSpPr>
            <p:cNvPr id="225" name="Group 224">
              <a:extLst>
                <a:ext uri="{FF2B5EF4-FFF2-40B4-BE49-F238E27FC236}">
                  <a16:creationId xmlns:a16="http://schemas.microsoft.com/office/drawing/2014/main" id="{F7D54CFB-536C-8264-AD0F-E6AF4AB57881}"/>
                </a:ext>
              </a:extLst>
            </p:cNvPr>
            <p:cNvGrpSpPr/>
            <p:nvPr/>
          </p:nvGrpSpPr>
          <p:grpSpPr>
            <a:xfrm>
              <a:off x="6538726" y="3061129"/>
              <a:ext cx="796843" cy="982452"/>
              <a:chOff x="3791791" y="5584246"/>
              <a:chExt cx="569648" cy="630267"/>
            </a:xfrm>
            <a:solidFill>
              <a:schemeClr val="accent1"/>
            </a:solidFill>
            <a:effectLst>
              <a:glow rad="139700">
                <a:schemeClr val="bg1">
                  <a:alpha val="90000"/>
                </a:schemeClr>
              </a:glow>
            </a:effectLst>
          </p:grpSpPr>
          <p:sp>
            <p:nvSpPr>
              <p:cNvPr id="231" name="Freeform: Shape 230">
                <a:extLst>
                  <a:ext uri="{FF2B5EF4-FFF2-40B4-BE49-F238E27FC236}">
                    <a16:creationId xmlns:a16="http://schemas.microsoft.com/office/drawing/2014/main" id="{A0B4452B-5989-9361-B206-62B19F3AC295}"/>
                  </a:ext>
                </a:extLst>
              </p:cNvPr>
              <p:cNvSpPr/>
              <p:nvPr/>
            </p:nvSpPr>
            <p:spPr>
              <a:xfrm rot="4500000">
                <a:off x="4035212" y="5584246"/>
                <a:ext cx="133350" cy="133350"/>
              </a:xfrm>
              <a:custGeom>
                <a:avLst/>
                <a:gdLst>
                  <a:gd name="connsiteX0" fmla="*/ 133350 w 133350"/>
                  <a:gd name="connsiteY0" fmla="*/ 66675 h 133350"/>
                  <a:gd name="connsiteX1" fmla="*/ 66675 w 133350"/>
                  <a:gd name="connsiteY1" fmla="*/ 133350 h 133350"/>
                  <a:gd name="connsiteX2" fmla="*/ 0 w 133350"/>
                  <a:gd name="connsiteY2" fmla="*/ 66675 h 133350"/>
                  <a:gd name="connsiteX3" fmla="*/ 66675 w 133350"/>
                  <a:gd name="connsiteY3" fmla="*/ 0 h 133350"/>
                  <a:gd name="connsiteX4" fmla="*/ 133350 w 133350"/>
                  <a:gd name="connsiteY4" fmla="*/ 66675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33350" y="66675"/>
                    </a:moveTo>
                    <a:cubicBezTo>
                      <a:pt x="133350" y="103499"/>
                      <a:pt x="103499" y="133350"/>
                      <a:pt x="66675" y="133350"/>
                    </a:cubicBezTo>
                    <a:cubicBezTo>
                      <a:pt x="29851" y="133350"/>
                      <a:pt x="0" y="103499"/>
                      <a:pt x="0" y="66675"/>
                    </a:cubicBezTo>
                    <a:cubicBezTo>
                      <a:pt x="0" y="29851"/>
                      <a:pt x="29851" y="0"/>
                      <a:pt x="66675" y="0"/>
                    </a:cubicBezTo>
                    <a:cubicBezTo>
                      <a:pt x="103499" y="0"/>
                      <a:pt x="133350" y="29851"/>
                      <a:pt x="133350" y="66675"/>
                    </a:cubicBez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2" name="Freeform: Shape 231">
                <a:extLst>
                  <a:ext uri="{FF2B5EF4-FFF2-40B4-BE49-F238E27FC236}">
                    <a16:creationId xmlns:a16="http://schemas.microsoft.com/office/drawing/2014/main" id="{4C01B450-0AB8-868A-03D0-358FD526B0ED}"/>
                  </a:ext>
                </a:extLst>
              </p:cNvPr>
              <p:cNvSpPr/>
              <p:nvPr/>
            </p:nvSpPr>
            <p:spPr>
              <a:xfrm rot="4500000">
                <a:off x="3832092" y="5685166"/>
                <a:ext cx="489046" cy="569648"/>
              </a:xfrm>
              <a:custGeom>
                <a:avLst/>
                <a:gdLst>
                  <a:gd name="connsiteX0" fmla="*/ 12215 w 755641"/>
                  <a:gd name="connsiteY0" fmla="*/ 0 h 790860"/>
                  <a:gd name="connsiteX1" fmla="*/ 2690 w 755641"/>
                  <a:gd name="connsiteY1" fmla="*/ 47625 h 790860"/>
                  <a:gd name="connsiteX2" fmla="*/ 50315 w 755641"/>
                  <a:gd name="connsiteY2" fmla="*/ 85725 h 790860"/>
                  <a:gd name="connsiteX3" fmla="*/ 116990 w 755641"/>
                  <a:gd name="connsiteY3" fmla="*/ 85725 h 790860"/>
                  <a:gd name="connsiteX4" fmla="*/ 164615 w 755641"/>
                  <a:gd name="connsiteY4" fmla="*/ 152400 h 790860"/>
                  <a:gd name="connsiteX5" fmla="*/ 287488 w 755641"/>
                  <a:gd name="connsiteY5" fmla="*/ 211265 h 790860"/>
                  <a:gd name="connsiteX6" fmla="*/ 263580 w 755641"/>
                  <a:gd name="connsiteY6" fmla="*/ 225743 h 790860"/>
                  <a:gd name="connsiteX7" fmla="*/ 221765 w 755641"/>
                  <a:gd name="connsiteY7" fmla="*/ 300419 h 790860"/>
                  <a:gd name="connsiteX8" fmla="*/ 174140 w 755641"/>
                  <a:gd name="connsiteY8" fmla="*/ 339566 h 790860"/>
                  <a:gd name="connsiteX9" fmla="*/ 174140 w 755641"/>
                  <a:gd name="connsiteY9" fmla="*/ 193643 h 790860"/>
                  <a:gd name="connsiteX10" fmla="*/ 145565 w 755641"/>
                  <a:gd name="connsiteY10" fmla="*/ 165068 h 790860"/>
                  <a:gd name="connsiteX11" fmla="*/ 116990 w 755641"/>
                  <a:gd name="connsiteY11" fmla="*/ 193643 h 790860"/>
                  <a:gd name="connsiteX12" fmla="*/ 116990 w 755641"/>
                  <a:gd name="connsiteY12" fmla="*/ 364426 h 790860"/>
                  <a:gd name="connsiteX13" fmla="*/ 97940 w 755641"/>
                  <a:gd name="connsiteY13" fmla="*/ 384905 h 790860"/>
                  <a:gd name="connsiteX14" fmla="*/ 95654 w 755641"/>
                  <a:gd name="connsiteY14" fmla="*/ 387191 h 790860"/>
                  <a:gd name="connsiteX15" fmla="*/ 94130 w 755641"/>
                  <a:gd name="connsiteY15" fmla="*/ 389001 h 790860"/>
                  <a:gd name="connsiteX16" fmla="*/ 93178 w 755641"/>
                  <a:gd name="connsiteY16" fmla="*/ 390525 h 790860"/>
                  <a:gd name="connsiteX17" fmla="*/ 93178 w 755641"/>
                  <a:gd name="connsiteY17" fmla="*/ 390525 h 790860"/>
                  <a:gd name="connsiteX18" fmla="*/ 100893 w 755641"/>
                  <a:gd name="connsiteY18" fmla="*/ 481298 h 790860"/>
                  <a:gd name="connsiteX19" fmla="*/ 212240 w 755641"/>
                  <a:gd name="connsiteY19" fmla="*/ 581025 h 790860"/>
                  <a:gd name="connsiteX20" fmla="*/ 222908 w 755641"/>
                  <a:gd name="connsiteY20" fmla="*/ 588836 h 790860"/>
                  <a:gd name="connsiteX21" fmla="*/ 215765 w 755641"/>
                  <a:gd name="connsiteY21" fmla="*/ 598361 h 790860"/>
                  <a:gd name="connsiteX22" fmla="*/ 158615 w 755641"/>
                  <a:gd name="connsiteY22" fmla="*/ 629031 h 790860"/>
                  <a:gd name="connsiteX23" fmla="*/ 172616 w 755641"/>
                  <a:gd name="connsiteY23" fmla="*/ 673132 h 790860"/>
                  <a:gd name="connsiteX24" fmla="*/ 220432 w 755641"/>
                  <a:gd name="connsiteY24" fmla="*/ 697992 h 790860"/>
                  <a:gd name="connsiteX25" fmla="*/ 245292 w 755641"/>
                  <a:gd name="connsiteY25" fmla="*/ 650177 h 790860"/>
                  <a:gd name="connsiteX26" fmla="*/ 231957 w 755641"/>
                  <a:gd name="connsiteY26" fmla="*/ 608171 h 790860"/>
                  <a:gd name="connsiteX27" fmla="*/ 239101 w 755641"/>
                  <a:gd name="connsiteY27" fmla="*/ 598646 h 790860"/>
                  <a:gd name="connsiteX28" fmla="*/ 248626 w 755641"/>
                  <a:gd name="connsiteY28" fmla="*/ 602171 h 790860"/>
                  <a:gd name="connsiteX29" fmla="*/ 398359 w 755641"/>
                  <a:gd name="connsiteY29" fmla="*/ 633317 h 790860"/>
                  <a:gd name="connsiteX30" fmla="*/ 495323 w 755641"/>
                  <a:gd name="connsiteY30" fmla="*/ 724376 h 790860"/>
                  <a:gd name="connsiteX31" fmla="*/ 549187 w 755641"/>
                  <a:gd name="connsiteY31" fmla="*/ 722709 h 790860"/>
                  <a:gd name="connsiteX32" fmla="*/ 547520 w 755641"/>
                  <a:gd name="connsiteY32" fmla="*/ 668846 h 790860"/>
                  <a:gd name="connsiteX33" fmla="*/ 442745 w 755641"/>
                  <a:gd name="connsiteY33" fmla="*/ 570452 h 790860"/>
                  <a:gd name="connsiteX34" fmla="*/ 424457 w 755641"/>
                  <a:gd name="connsiteY34" fmla="*/ 560927 h 790860"/>
                  <a:gd name="connsiteX35" fmla="*/ 323873 w 755641"/>
                  <a:gd name="connsiteY35" fmla="*/ 539972 h 790860"/>
                  <a:gd name="connsiteX36" fmla="*/ 393787 w 755641"/>
                  <a:gd name="connsiteY36" fmla="*/ 449771 h 790860"/>
                  <a:gd name="connsiteX37" fmla="*/ 525041 w 755641"/>
                  <a:gd name="connsiteY37" fmla="*/ 466725 h 790860"/>
                  <a:gd name="connsiteX38" fmla="*/ 567618 w 755641"/>
                  <a:gd name="connsiteY38" fmla="*/ 433673 h 790860"/>
                  <a:gd name="connsiteX39" fmla="*/ 534566 w 755641"/>
                  <a:gd name="connsiteY39" fmla="*/ 391097 h 790860"/>
                  <a:gd name="connsiteX40" fmla="*/ 382166 w 755641"/>
                  <a:gd name="connsiteY40" fmla="*/ 372047 h 790860"/>
                  <a:gd name="connsiteX41" fmla="*/ 347305 w 755641"/>
                  <a:gd name="connsiteY41" fmla="*/ 386525 h 790860"/>
                  <a:gd name="connsiteX42" fmla="*/ 284535 w 755641"/>
                  <a:gd name="connsiteY42" fmla="*/ 466725 h 790860"/>
                  <a:gd name="connsiteX43" fmla="*/ 200715 w 755641"/>
                  <a:gd name="connsiteY43" fmla="*/ 391287 h 790860"/>
                  <a:gd name="connsiteX44" fmla="*/ 262151 w 755641"/>
                  <a:gd name="connsiteY44" fmla="*/ 340805 h 790860"/>
                  <a:gd name="connsiteX45" fmla="*/ 269390 w 755641"/>
                  <a:gd name="connsiteY45" fmla="*/ 333375 h 790860"/>
                  <a:gd name="connsiteX46" fmla="*/ 313872 w 755641"/>
                  <a:gd name="connsiteY46" fmla="*/ 253937 h 790860"/>
                  <a:gd name="connsiteX47" fmla="*/ 305776 w 755641"/>
                  <a:gd name="connsiteY47" fmla="*/ 217075 h 790860"/>
                  <a:gd name="connsiteX48" fmla="*/ 346067 w 755641"/>
                  <a:gd name="connsiteY48" fmla="*/ 228886 h 790860"/>
                  <a:gd name="connsiteX49" fmla="*/ 536567 w 755641"/>
                  <a:gd name="connsiteY49" fmla="*/ 305086 h 790860"/>
                  <a:gd name="connsiteX50" fmla="*/ 584192 w 755641"/>
                  <a:gd name="connsiteY50" fmla="*/ 421005 h 790860"/>
                  <a:gd name="connsiteX51" fmla="*/ 565142 w 755641"/>
                  <a:gd name="connsiteY51" fmla="*/ 495586 h 790860"/>
                  <a:gd name="connsiteX52" fmla="*/ 650867 w 755641"/>
                  <a:gd name="connsiteY52" fmla="*/ 571786 h 790860"/>
                  <a:gd name="connsiteX53" fmla="*/ 698492 w 755641"/>
                  <a:gd name="connsiteY53" fmla="*/ 695611 h 790860"/>
                  <a:gd name="connsiteX54" fmla="*/ 708017 w 755641"/>
                  <a:gd name="connsiteY54" fmla="*/ 771811 h 790860"/>
                  <a:gd name="connsiteX55" fmla="*/ 755642 w 755641"/>
                  <a:gd name="connsiteY55" fmla="*/ 790861 h 790860"/>
                  <a:gd name="connsiteX56" fmla="*/ 755642 w 755641"/>
                  <a:gd name="connsiteY56" fmla="*/ 0 h 790860"/>
                  <a:gd name="connsiteX0" fmla="*/ 12215 w 755642"/>
                  <a:gd name="connsiteY0" fmla="*/ 0 h 790861"/>
                  <a:gd name="connsiteX1" fmla="*/ 2690 w 755642"/>
                  <a:gd name="connsiteY1" fmla="*/ 47625 h 790861"/>
                  <a:gd name="connsiteX2" fmla="*/ 50315 w 755642"/>
                  <a:gd name="connsiteY2" fmla="*/ 85725 h 790861"/>
                  <a:gd name="connsiteX3" fmla="*/ 116990 w 755642"/>
                  <a:gd name="connsiteY3" fmla="*/ 85725 h 790861"/>
                  <a:gd name="connsiteX4" fmla="*/ 164615 w 755642"/>
                  <a:gd name="connsiteY4" fmla="*/ 152400 h 790861"/>
                  <a:gd name="connsiteX5" fmla="*/ 287488 w 755642"/>
                  <a:gd name="connsiteY5" fmla="*/ 211265 h 790861"/>
                  <a:gd name="connsiteX6" fmla="*/ 263580 w 755642"/>
                  <a:gd name="connsiteY6" fmla="*/ 225743 h 790861"/>
                  <a:gd name="connsiteX7" fmla="*/ 221765 w 755642"/>
                  <a:gd name="connsiteY7" fmla="*/ 300419 h 790861"/>
                  <a:gd name="connsiteX8" fmla="*/ 174140 w 755642"/>
                  <a:gd name="connsiteY8" fmla="*/ 339566 h 790861"/>
                  <a:gd name="connsiteX9" fmla="*/ 174140 w 755642"/>
                  <a:gd name="connsiteY9" fmla="*/ 193643 h 790861"/>
                  <a:gd name="connsiteX10" fmla="*/ 145565 w 755642"/>
                  <a:gd name="connsiteY10" fmla="*/ 165068 h 790861"/>
                  <a:gd name="connsiteX11" fmla="*/ 116990 w 755642"/>
                  <a:gd name="connsiteY11" fmla="*/ 193643 h 790861"/>
                  <a:gd name="connsiteX12" fmla="*/ 116990 w 755642"/>
                  <a:gd name="connsiteY12" fmla="*/ 364426 h 790861"/>
                  <a:gd name="connsiteX13" fmla="*/ 97940 w 755642"/>
                  <a:gd name="connsiteY13" fmla="*/ 384905 h 790861"/>
                  <a:gd name="connsiteX14" fmla="*/ 95654 w 755642"/>
                  <a:gd name="connsiteY14" fmla="*/ 387191 h 790861"/>
                  <a:gd name="connsiteX15" fmla="*/ 94130 w 755642"/>
                  <a:gd name="connsiteY15" fmla="*/ 389001 h 790861"/>
                  <a:gd name="connsiteX16" fmla="*/ 93178 w 755642"/>
                  <a:gd name="connsiteY16" fmla="*/ 390525 h 790861"/>
                  <a:gd name="connsiteX17" fmla="*/ 93178 w 755642"/>
                  <a:gd name="connsiteY17" fmla="*/ 390525 h 790861"/>
                  <a:gd name="connsiteX18" fmla="*/ 100893 w 755642"/>
                  <a:gd name="connsiteY18" fmla="*/ 481298 h 790861"/>
                  <a:gd name="connsiteX19" fmla="*/ 212240 w 755642"/>
                  <a:gd name="connsiteY19" fmla="*/ 581025 h 790861"/>
                  <a:gd name="connsiteX20" fmla="*/ 222908 w 755642"/>
                  <a:gd name="connsiteY20" fmla="*/ 588836 h 790861"/>
                  <a:gd name="connsiteX21" fmla="*/ 215765 w 755642"/>
                  <a:gd name="connsiteY21" fmla="*/ 598361 h 790861"/>
                  <a:gd name="connsiteX22" fmla="*/ 158615 w 755642"/>
                  <a:gd name="connsiteY22" fmla="*/ 629031 h 790861"/>
                  <a:gd name="connsiteX23" fmla="*/ 172616 w 755642"/>
                  <a:gd name="connsiteY23" fmla="*/ 673132 h 790861"/>
                  <a:gd name="connsiteX24" fmla="*/ 220432 w 755642"/>
                  <a:gd name="connsiteY24" fmla="*/ 697992 h 790861"/>
                  <a:gd name="connsiteX25" fmla="*/ 245292 w 755642"/>
                  <a:gd name="connsiteY25" fmla="*/ 650177 h 790861"/>
                  <a:gd name="connsiteX26" fmla="*/ 231957 w 755642"/>
                  <a:gd name="connsiteY26" fmla="*/ 608171 h 790861"/>
                  <a:gd name="connsiteX27" fmla="*/ 239101 w 755642"/>
                  <a:gd name="connsiteY27" fmla="*/ 598646 h 790861"/>
                  <a:gd name="connsiteX28" fmla="*/ 248626 w 755642"/>
                  <a:gd name="connsiteY28" fmla="*/ 602171 h 790861"/>
                  <a:gd name="connsiteX29" fmla="*/ 398359 w 755642"/>
                  <a:gd name="connsiteY29" fmla="*/ 633317 h 790861"/>
                  <a:gd name="connsiteX30" fmla="*/ 495323 w 755642"/>
                  <a:gd name="connsiteY30" fmla="*/ 724376 h 790861"/>
                  <a:gd name="connsiteX31" fmla="*/ 549187 w 755642"/>
                  <a:gd name="connsiteY31" fmla="*/ 722709 h 790861"/>
                  <a:gd name="connsiteX32" fmla="*/ 547520 w 755642"/>
                  <a:gd name="connsiteY32" fmla="*/ 668846 h 790861"/>
                  <a:gd name="connsiteX33" fmla="*/ 442745 w 755642"/>
                  <a:gd name="connsiteY33" fmla="*/ 570452 h 790861"/>
                  <a:gd name="connsiteX34" fmla="*/ 424457 w 755642"/>
                  <a:gd name="connsiteY34" fmla="*/ 560927 h 790861"/>
                  <a:gd name="connsiteX35" fmla="*/ 323873 w 755642"/>
                  <a:gd name="connsiteY35" fmla="*/ 539972 h 790861"/>
                  <a:gd name="connsiteX36" fmla="*/ 393787 w 755642"/>
                  <a:gd name="connsiteY36" fmla="*/ 449771 h 790861"/>
                  <a:gd name="connsiteX37" fmla="*/ 525041 w 755642"/>
                  <a:gd name="connsiteY37" fmla="*/ 466725 h 790861"/>
                  <a:gd name="connsiteX38" fmla="*/ 567618 w 755642"/>
                  <a:gd name="connsiteY38" fmla="*/ 433673 h 790861"/>
                  <a:gd name="connsiteX39" fmla="*/ 534566 w 755642"/>
                  <a:gd name="connsiteY39" fmla="*/ 391097 h 790861"/>
                  <a:gd name="connsiteX40" fmla="*/ 382166 w 755642"/>
                  <a:gd name="connsiteY40" fmla="*/ 372047 h 790861"/>
                  <a:gd name="connsiteX41" fmla="*/ 347305 w 755642"/>
                  <a:gd name="connsiteY41" fmla="*/ 386525 h 790861"/>
                  <a:gd name="connsiteX42" fmla="*/ 284535 w 755642"/>
                  <a:gd name="connsiteY42" fmla="*/ 466725 h 790861"/>
                  <a:gd name="connsiteX43" fmla="*/ 200715 w 755642"/>
                  <a:gd name="connsiteY43" fmla="*/ 391287 h 790861"/>
                  <a:gd name="connsiteX44" fmla="*/ 262151 w 755642"/>
                  <a:gd name="connsiteY44" fmla="*/ 340805 h 790861"/>
                  <a:gd name="connsiteX45" fmla="*/ 269390 w 755642"/>
                  <a:gd name="connsiteY45" fmla="*/ 333375 h 790861"/>
                  <a:gd name="connsiteX46" fmla="*/ 313872 w 755642"/>
                  <a:gd name="connsiteY46" fmla="*/ 253937 h 790861"/>
                  <a:gd name="connsiteX47" fmla="*/ 305776 w 755642"/>
                  <a:gd name="connsiteY47" fmla="*/ 217075 h 790861"/>
                  <a:gd name="connsiteX48" fmla="*/ 346067 w 755642"/>
                  <a:gd name="connsiteY48" fmla="*/ 228886 h 790861"/>
                  <a:gd name="connsiteX49" fmla="*/ 584192 w 755642"/>
                  <a:gd name="connsiteY49" fmla="*/ 421005 h 790861"/>
                  <a:gd name="connsiteX50" fmla="*/ 565142 w 755642"/>
                  <a:gd name="connsiteY50" fmla="*/ 495586 h 790861"/>
                  <a:gd name="connsiteX51" fmla="*/ 650867 w 755642"/>
                  <a:gd name="connsiteY51" fmla="*/ 571786 h 790861"/>
                  <a:gd name="connsiteX52" fmla="*/ 698492 w 755642"/>
                  <a:gd name="connsiteY52" fmla="*/ 695611 h 790861"/>
                  <a:gd name="connsiteX53" fmla="*/ 708017 w 755642"/>
                  <a:gd name="connsiteY53" fmla="*/ 771811 h 790861"/>
                  <a:gd name="connsiteX54" fmla="*/ 755642 w 755642"/>
                  <a:gd name="connsiteY54" fmla="*/ 790861 h 790861"/>
                  <a:gd name="connsiteX55" fmla="*/ 755642 w 755642"/>
                  <a:gd name="connsiteY55" fmla="*/ 0 h 790861"/>
                  <a:gd name="connsiteX56" fmla="*/ 12215 w 755642"/>
                  <a:gd name="connsiteY56" fmla="*/ 0 h 790861"/>
                  <a:gd name="connsiteX0" fmla="*/ 752952 w 752952"/>
                  <a:gd name="connsiteY0" fmla="*/ 0 h 790861"/>
                  <a:gd name="connsiteX1" fmla="*/ 0 w 752952"/>
                  <a:gd name="connsiteY1" fmla="*/ 47625 h 790861"/>
                  <a:gd name="connsiteX2" fmla="*/ 47625 w 752952"/>
                  <a:gd name="connsiteY2" fmla="*/ 85725 h 790861"/>
                  <a:gd name="connsiteX3" fmla="*/ 114300 w 752952"/>
                  <a:gd name="connsiteY3" fmla="*/ 85725 h 790861"/>
                  <a:gd name="connsiteX4" fmla="*/ 161925 w 752952"/>
                  <a:gd name="connsiteY4" fmla="*/ 152400 h 790861"/>
                  <a:gd name="connsiteX5" fmla="*/ 284798 w 752952"/>
                  <a:gd name="connsiteY5" fmla="*/ 211265 h 790861"/>
                  <a:gd name="connsiteX6" fmla="*/ 260890 w 752952"/>
                  <a:gd name="connsiteY6" fmla="*/ 225743 h 790861"/>
                  <a:gd name="connsiteX7" fmla="*/ 219075 w 752952"/>
                  <a:gd name="connsiteY7" fmla="*/ 300419 h 790861"/>
                  <a:gd name="connsiteX8" fmla="*/ 171450 w 752952"/>
                  <a:gd name="connsiteY8" fmla="*/ 339566 h 790861"/>
                  <a:gd name="connsiteX9" fmla="*/ 171450 w 752952"/>
                  <a:gd name="connsiteY9" fmla="*/ 193643 h 790861"/>
                  <a:gd name="connsiteX10" fmla="*/ 142875 w 752952"/>
                  <a:gd name="connsiteY10" fmla="*/ 165068 h 790861"/>
                  <a:gd name="connsiteX11" fmla="*/ 114300 w 752952"/>
                  <a:gd name="connsiteY11" fmla="*/ 193643 h 790861"/>
                  <a:gd name="connsiteX12" fmla="*/ 114300 w 752952"/>
                  <a:gd name="connsiteY12" fmla="*/ 364426 h 790861"/>
                  <a:gd name="connsiteX13" fmla="*/ 95250 w 752952"/>
                  <a:gd name="connsiteY13" fmla="*/ 384905 h 790861"/>
                  <a:gd name="connsiteX14" fmla="*/ 92964 w 752952"/>
                  <a:gd name="connsiteY14" fmla="*/ 387191 h 790861"/>
                  <a:gd name="connsiteX15" fmla="*/ 91440 w 752952"/>
                  <a:gd name="connsiteY15" fmla="*/ 389001 h 790861"/>
                  <a:gd name="connsiteX16" fmla="*/ 90488 w 752952"/>
                  <a:gd name="connsiteY16" fmla="*/ 390525 h 790861"/>
                  <a:gd name="connsiteX17" fmla="*/ 90488 w 752952"/>
                  <a:gd name="connsiteY17" fmla="*/ 390525 h 790861"/>
                  <a:gd name="connsiteX18" fmla="*/ 98203 w 752952"/>
                  <a:gd name="connsiteY18" fmla="*/ 481298 h 790861"/>
                  <a:gd name="connsiteX19" fmla="*/ 209550 w 752952"/>
                  <a:gd name="connsiteY19" fmla="*/ 581025 h 790861"/>
                  <a:gd name="connsiteX20" fmla="*/ 220218 w 752952"/>
                  <a:gd name="connsiteY20" fmla="*/ 588836 h 790861"/>
                  <a:gd name="connsiteX21" fmla="*/ 213075 w 752952"/>
                  <a:gd name="connsiteY21" fmla="*/ 598361 h 790861"/>
                  <a:gd name="connsiteX22" fmla="*/ 155925 w 752952"/>
                  <a:gd name="connsiteY22" fmla="*/ 629031 h 790861"/>
                  <a:gd name="connsiteX23" fmla="*/ 169926 w 752952"/>
                  <a:gd name="connsiteY23" fmla="*/ 673132 h 790861"/>
                  <a:gd name="connsiteX24" fmla="*/ 217742 w 752952"/>
                  <a:gd name="connsiteY24" fmla="*/ 697992 h 790861"/>
                  <a:gd name="connsiteX25" fmla="*/ 242602 w 752952"/>
                  <a:gd name="connsiteY25" fmla="*/ 650177 h 790861"/>
                  <a:gd name="connsiteX26" fmla="*/ 229267 w 752952"/>
                  <a:gd name="connsiteY26" fmla="*/ 608171 h 790861"/>
                  <a:gd name="connsiteX27" fmla="*/ 236411 w 752952"/>
                  <a:gd name="connsiteY27" fmla="*/ 598646 h 790861"/>
                  <a:gd name="connsiteX28" fmla="*/ 245936 w 752952"/>
                  <a:gd name="connsiteY28" fmla="*/ 602171 h 790861"/>
                  <a:gd name="connsiteX29" fmla="*/ 395669 w 752952"/>
                  <a:gd name="connsiteY29" fmla="*/ 633317 h 790861"/>
                  <a:gd name="connsiteX30" fmla="*/ 492633 w 752952"/>
                  <a:gd name="connsiteY30" fmla="*/ 724376 h 790861"/>
                  <a:gd name="connsiteX31" fmla="*/ 546497 w 752952"/>
                  <a:gd name="connsiteY31" fmla="*/ 722709 h 790861"/>
                  <a:gd name="connsiteX32" fmla="*/ 544830 w 752952"/>
                  <a:gd name="connsiteY32" fmla="*/ 668846 h 790861"/>
                  <a:gd name="connsiteX33" fmla="*/ 440055 w 752952"/>
                  <a:gd name="connsiteY33" fmla="*/ 570452 h 790861"/>
                  <a:gd name="connsiteX34" fmla="*/ 421767 w 752952"/>
                  <a:gd name="connsiteY34" fmla="*/ 560927 h 790861"/>
                  <a:gd name="connsiteX35" fmla="*/ 321183 w 752952"/>
                  <a:gd name="connsiteY35" fmla="*/ 539972 h 790861"/>
                  <a:gd name="connsiteX36" fmla="*/ 391097 w 752952"/>
                  <a:gd name="connsiteY36" fmla="*/ 449771 h 790861"/>
                  <a:gd name="connsiteX37" fmla="*/ 522351 w 752952"/>
                  <a:gd name="connsiteY37" fmla="*/ 466725 h 790861"/>
                  <a:gd name="connsiteX38" fmla="*/ 564928 w 752952"/>
                  <a:gd name="connsiteY38" fmla="*/ 433673 h 790861"/>
                  <a:gd name="connsiteX39" fmla="*/ 531876 w 752952"/>
                  <a:gd name="connsiteY39" fmla="*/ 391097 h 790861"/>
                  <a:gd name="connsiteX40" fmla="*/ 379476 w 752952"/>
                  <a:gd name="connsiteY40" fmla="*/ 372047 h 790861"/>
                  <a:gd name="connsiteX41" fmla="*/ 344615 w 752952"/>
                  <a:gd name="connsiteY41" fmla="*/ 386525 h 790861"/>
                  <a:gd name="connsiteX42" fmla="*/ 281845 w 752952"/>
                  <a:gd name="connsiteY42" fmla="*/ 466725 h 790861"/>
                  <a:gd name="connsiteX43" fmla="*/ 198025 w 752952"/>
                  <a:gd name="connsiteY43" fmla="*/ 391287 h 790861"/>
                  <a:gd name="connsiteX44" fmla="*/ 259461 w 752952"/>
                  <a:gd name="connsiteY44" fmla="*/ 340805 h 790861"/>
                  <a:gd name="connsiteX45" fmla="*/ 266700 w 752952"/>
                  <a:gd name="connsiteY45" fmla="*/ 333375 h 790861"/>
                  <a:gd name="connsiteX46" fmla="*/ 311182 w 752952"/>
                  <a:gd name="connsiteY46" fmla="*/ 253937 h 790861"/>
                  <a:gd name="connsiteX47" fmla="*/ 303086 w 752952"/>
                  <a:gd name="connsiteY47" fmla="*/ 217075 h 790861"/>
                  <a:gd name="connsiteX48" fmla="*/ 343377 w 752952"/>
                  <a:gd name="connsiteY48" fmla="*/ 228886 h 790861"/>
                  <a:gd name="connsiteX49" fmla="*/ 581502 w 752952"/>
                  <a:gd name="connsiteY49" fmla="*/ 421005 h 790861"/>
                  <a:gd name="connsiteX50" fmla="*/ 562452 w 752952"/>
                  <a:gd name="connsiteY50" fmla="*/ 495586 h 790861"/>
                  <a:gd name="connsiteX51" fmla="*/ 648177 w 752952"/>
                  <a:gd name="connsiteY51" fmla="*/ 571786 h 790861"/>
                  <a:gd name="connsiteX52" fmla="*/ 695802 w 752952"/>
                  <a:gd name="connsiteY52" fmla="*/ 695611 h 790861"/>
                  <a:gd name="connsiteX53" fmla="*/ 705327 w 752952"/>
                  <a:gd name="connsiteY53" fmla="*/ 771811 h 790861"/>
                  <a:gd name="connsiteX54" fmla="*/ 752952 w 752952"/>
                  <a:gd name="connsiteY54" fmla="*/ 790861 h 790861"/>
                  <a:gd name="connsiteX55" fmla="*/ 752952 w 752952"/>
                  <a:gd name="connsiteY55" fmla="*/ 0 h 790861"/>
                  <a:gd name="connsiteX0" fmla="*/ 752952 w 752952"/>
                  <a:gd name="connsiteY0" fmla="*/ 743236 h 743236"/>
                  <a:gd name="connsiteX1" fmla="*/ 0 w 752952"/>
                  <a:gd name="connsiteY1" fmla="*/ 0 h 743236"/>
                  <a:gd name="connsiteX2" fmla="*/ 47625 w 752952"/>
                  <a:gd name="connsiteY2" fmla="*/ 38100 h 743236"/>
                  <a:gd name="connsiteX3" fmla="*/ 114300 w 752952"/>
                  <a:gd name="connsiteY3" fmla="*/ 38100 h 743236"/>
                  <a:gd name="connsiteX4" fmla="*/ 161925 w 752952"/>
                  <a:gd name="connsiteY4" fmla="*/ 104775 h 743236"/>
                  <a:gd name="connsiteX5" fmla="*/ 284798 w 752952"/>
                  <a:gd name="connsiteY5" fmla="*/ 163640 h 743236"/>
                  <a:gd name="connsiteX6" fmla="*/ 260890 w 752952"/>
                  <a:gd name="connsiteY6" fmla="*/ 178118 h 743236"/>
                  <a:gd name="connsiteX7" fmla="*/ 219075 w 752952"/>
                  <a:gd name="connsiteY7" fmla="*/ 252794 h 743236"/>
                  <a:gd name="connsiteX8" fmla="*/ 171450 w 752952"/>
                  <a:gd name="connsiteY8" fmla="*/ 291941 h 743236"/>
                  <a:gd name="connsiteX9" fmla="*/ 171450 w 752952"/>
                  <a:gd name="connsiteY9" fmla="*/ 146018 h 743236"/>
                  <a:gd name="connsiteX10" fmla="*/ 142875 w 752952"/>
                  <a:gd name="connsiteY10" fmla="*/ 117443 h 743236"/>
                  <a:gd name="connsiteX11" fmla="*/ 114300 w 752952"/>
                  <a:gd name="connsiteY11" fmla="*/ 146018 h 743236"/>
                  <a:gd name="connsiteX12" fmla="*/ 114300 w 752952"/>
                  <a:gd name="connsiteY12" fmla="*/ 316801 h 743236"/>
                  <a:gd name="connsiteX13" fmla="*/ 95250 w 752952"/>
                  <a:gd name="connsiteY13" fmla="*/ 337280 h 743236"/>
                  <a:gd name="connsiteX14" fmla="*/ 92964 w 752952"/>
                  <a:gd name="connsiteY14" fmla="*/ 339566 h 743236"/>
                  <a:gd name="connsiteX15" fmla="*/ 91440 w 752952"/>
                  <a:gd name="connsiteY15" fmla="*/ 341376 h 743236"/>
                  <a:gd name="connsiteX16" fmla="*/ 90488 w 752952"/>
                  <a:gd name="connsiteY16" fmla="*/ 342900 h 743236"/>
                  <a:gd name="connsiteX17" fmla="*/ 90488 w 752952"/>
                  <a:gd name="connsiteY17" fmla="*/ 342900 h 743236"/>
                  <a:gd name="connsiteX18" fmla="*/ 98203 w 752952"/>
                  <a:gd name="connsiteY18" fmla="*/ 433673 h 743236"/>
                  <a:gd name="connsiteX19" fmla="*/ 209550 w 752952"/>
                  <a:gd name="connsiteY19" fmla="*/ 533400 h 743236"/>
                  <a:gd name="connsiteX20" fmla="*/ 220218 w 752952"/>
                  <a:gd name="connsiteY20" fmla="*/ 541211 h 743236"/>
                  <a:gd name="connsiteX21" fmla="*/ 213075 w 752952"/>
                  <a:gd name="connsiteY21" fmla="*/ 550736 h 743236"/>
                  <a:gd name="connsiteX22" fmla="*/ 155925 w 752952"/>
                  <a:gd name="connsiteY22" fmla="*/ 581406 h 743236"/>
                  <a:gd name="connsiteX23" fmla="*/ 169926 w 752952"/>
                  <a:gd name="connsiteY23" fmla="*/ 625507 h 743236"/>
                  <a:gd name="connsiteX24" fmla="*/ 217742 w 752952"/>
                  <a:gd name="connsiteY24" fmla="*/ 650367 h 743236"/>
                  <a:gd name="connsiteX25" fmla="*/ 242602 w 752952"/>
                  <a:gd name="connsiteY25" fmla="*/ 602552 h 743236"/>
                  <a:gd name="connsiteX26" fmla="*/ 229267 w 752952"/>
                  <a:gd name="connsiteY26" fmla="*/ 560546 h 743236"/>
                  <a:gd name="connsiteX27" fmla="*/ 236411 w 752952"/>
                  <a:gd name="connsiteY27" fmla="*/ 551021 h 743236"/>
                  <a:gd name="connsiteX28" fmla="*/ 245936 w 752952"/>
                  <a:gd name="connsiteY28" fmla="*/ 554546 h 743236"/>
                  <a:gd name="connsiteX29" fmla="*/ 395669 w 752952"/>
                  <a:gd name="connsiteY29" fmla="*/ 585692 h 743236"/>
                  <a:gd name="connsiteX30" fmla="*/ 492633 w 752952"/>
                  <a:gd name="connsiteY30" fmla="*/ 676751 h 743236"/>
                  <a:gd name="connsiteX31" fmla="*/ 546497 w 752952"/>
                  <a:gd name="connsiteY31" fmla="*/ 675084 h 743236"/>
                  <a:gd name="connsiteX32" fmla="*/ 544830 w 752952"/>
                  <a:gd name="connsiteY32" fmla="*/ 621221 h 743236"/>
                  <a:gd name="connsiteX33" fmla="*/ 440055 w 752952"/>
                  <a:gd name="connsiteY33" fmla="*/ 522827 h 743236"/>
                  <a:gd name="connsiteX34" fmla="*/ 421767 w 752952"/>
                  <a:gd name="connsiteY34" fmla="*/ 513302 h 743236"/>
                  <a:gd name="connsiteX35" fmla="*/ 321183 w 752952"/>
                  <a:gd name="connsiteY35" fmla="*/ 492347 h 743236"/>
                  <a:gd name="connsiteX36" fmla="*/ 391097 w 752952"/>
                  <a:gd name="connsiteY36" fmla="*/ 402146 h 743236"/>
                  <a:gd name="connsiteX37" fmla="*/ 522351 w 752952"/>
                  <a:gd name="connsiteY37" fmla="*/ 419100 h 743236"/>
                  <a:gd name="connsiteX38" fmla="*/ 564928 w 752952"/>
                  <a:gd name="connsiteY38" fmla="*/ 386048 h 743236"/>
                  <a:gd name="connsiteX39" fmla="*/ 531876 w 752952"/>
                  <a:gd name="connsiteY39" fmla="*/ 343472 h 743236"/>
                  <a:gd name="connsiteX40" fmla="*/ 379476 w 752952"/>
                  <a:gd name="connsiteY40" fmla="*/ 324422 h 743236"/>
                  <a:gd name="connsiteX41" fmla="*/ 344615 w 752952"/>
                  <a:gd name="connsiteY41" fmla="*/ 338900 h 743236"/>
                  <a:gd name="connsiteX42" fmla="*/ 281845 w 752952"/>
                  <a:gd name="connsiteY42" fmla="*/ 419100 h 743236"/>
                  <a:gd name="connsiteX43" fmla="*/ 198025 w 752952"/>
                  <a:gd name="connsiteY43" fmla="*/ 343662 h 743236"/>
                  <a:gd name="connsiteX44" fmla="*/ 259461 w 752952"/>
                  <a:gd name="connsiteY44" fmla="*/ 293180 h 743236"/>
                  <a:gd name="connsiteX45" fmla="*/ 266700 w 752952"/>
                  <a:gd name="connsiteY45" fmla="*/ 285750 h 743236"/>
                  <a:gd name="connsiteX46" fmla="*/ 311182 w 752952"/>
                  <a:gd name="connsiteY46" fmla="*/ 206312 h 743236"/>
                  <a:gd name="connsiteX47" fmla="*/ 303086 w 752952"/>
                  <a:gd name="connsiteY47" fmla="*/ 169450 h 743236"/>
                  <a:gd name="connsiteX48" fmla="*/ 343377 w 752952"/>
                  <a:gd name="connsiteY48" fmla="*/ 181261 h 743236"/>
                  <a:gd name="connsiteX49" fmla="*/ 581502 w 752952"/>
                  <a:gd name="connsiteY49" fmla="*/ 373380 h 743236"/>
                  <a:gd name="connsiteX50" fmla="*/ 562452 w 752952"/>
                  <a:gd name="connsiteY50" fmla="*/ 447961 h 743236"/>
                  <a:gd name="connsiteX51" fmla="*/ 648177 w 752952"/>
                  <a:gd name="connsiteY51" fmla="*/ 524161 h 743236"/>
                  <a:gd name="connsiteX52" fmla="*/ 695802 w 752952"/>
                  <a:gd name="connsiteY52" fmla="*/ 647986 h 743236"/>
                  <a:gd name="connsiteX53" fmla="*/ 705327 w 752952"/>
                  <a:gd name="connsiteY53" fmla="*/ 724186 h 743236"/>
                  <a:gd name="connsiteX54" fmla="*/ 752952 w 752952"/>
                  <a:gd name="connsiteY54" fmla="*/ 743236 h 743236"/>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578771 w 861741"/>
                  <a:gd name="connsiteY49" fmla="*/ 432911 h 802767"/>
                  <a:gd name="connsiteX50" fmla="*/ 559721 w 861741"/>
                  <a:gd name="connsiteY50" fmla="*/ 507492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791893 w 861741"/>
                  <a:gd name="connsiteY49" fmla="*/ 205502 h 802767"/>
                  <a:gd name="connsiteX50" fmla="*/ 559721 w 861741"/>
                  <a:gd name="connsiteY50" fmla="*/ 507492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791893 w 861741"/>
                  <a:gd name="connsiteY49" fmla="*/ 205502 h 802767"/>
                  <a:gd name="connsiteX50" fmla="*/ 727599 w 861741"/>
                  <a:gd name="connsiteY50" fmla="*/ 414623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435896 w 861741"/>
                  <a:gd name="connsiteY48" fmla="*/ 69342 h 802767"/>
                  <a:gd name="connsiteX49" fmla="*/ 791893 w 861741"/>
                  <a:gd name="connsiteY49" fmla="*/ 205502 h 802767"/>
                  <a:gd name="connsiteX50" fmla="*/ 727599 w 861741"/>
                  <a:gd name="connsiteY50" fmla="*/ 414623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435896 w 861741"/>
                  <a:gd name="connsiteY47" fmla="*/ 69342 h 802767"/>
                  <a:gd name="connsiteX48" fmla="*/ 791893 w 861741"/>
                  <a:gd name="connsiteY48" fmla="*/ 205502 h 802767"/>
                  <a:gd name="connsiteX49" fmla="*/ 727599 w 861741"/>
                  <a:gd name="connsiteY49" fmla="*/ 414623 h 802767"/>
                  <a:gd name="connsiteX50" fmla="*/ 645446 w 861741"/>
                  <a:gd name="connsiteY50" fmla="*/ 583692 h 802767"/>
                  <a:gd name="connsiteX51" fmla="*/ 693071 w 861741"/>
                  <a:gd name="connsiteY51" fmla="*/ 707517 h 802767"/>
                  <a:gd name="connsiteX52" fmla="*/ 702596 w 861741"/>
                  <a:gd name="connsiteY52" fmla="*/ 783717 h 802767"/>
                  <a:gd name="connsiteX53" fmla="*/ 750221 w 861741"/>
                  <a:gd name="connsiteY53"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58159 w 861741"/>
                  <a:gd name="connsiteY5" fmla="*/ 237649 h 802767"/>
                  <a:gd name="connsiteX6" fmla="*/ 216344 w 861741"/>
                  <a:gd name="connsiteY6" fmla="*/ 312325 h 802767"/>
                  <a:gd name="connsiteX7" fmla="*/ 168719 w 861741"/>
                  <a:gd name="connsiteY7" fmla="*/ 351472 h 802767"/>
                  <a:gd name="connsiteX8" fmla="*/ 168719 w 861741"/>
                  <a:gd name="connsiteY8" fmla="*/ 205549 h 802767"/>
                  <a:gd name="connsiteX9" fmla="*/ 140144 w 861741"/>
                  <a:gd name="connsiteY9" fmla="*/ 176974 h 802767"/>
                  <a:gd name="connsiteX10" fmla="*/ 111569 w 861741"/>
                  <a:gd name="connsiteY10" fmla="*/ 205549 h 802767"/>
                  <a:gd name="connsiteX11" fmla="*/ 111569 w 861741"/>
                  <a:gd name="connsiteY11" fmla="*/ 376332 h 802767"/>
                  <a:gd name="connsiteX12" fmla="*/ 92519 w 861741"/>
                  <a:gd name="connsiteY12" fmla="*/ 396811 h 802767"/>
                  <a:gd name="connsiteX13" fmla="*/ 90233 w 861741"/>
                  <a:gd name="connsiteY13" fmla="*/ 399097 h 802767"/>
                  <a:gd name="connsiteX14" fmla="*/ 88709 w 861741"/>
                  <a:gd name="connsiteY14" fmla="*/ 400907 h 802767"/>
                  <a:gd name="connsiteX15" fmla="*/ 87757 w 861741"/>
                  <a:gd name="connsiteY15" fmla="*/ 402431 h 802767"/>
                  <a:gd name="connsiteX16" fmla="*/ 87757 w 861741"/>
                  <a:gd name="connsiteY16" fmla="*/ 402431 h 802767"/>
                  <a:gd name="connsiteX17" fmla="*/ 95472 w 861741"/>
                  <a:gd name="connsiteY17" fmla="*/ 493204 h 802767"/>
                  <a:gd name="connsiteX18" fmla="*/ 206819 w 861741"/>
                  <a:gd name="connsiteY18" fmla="*/ 592931 h 802767"/>
                  <a:gd name="connsiteX19" fmla="*/ 217487 w 861741"/>
                  <a:gd name="connsiteY19" fmla="*/ 600742 h 802767"/>
                  <a:gd name="connsiteX20" fmla="*/ 210344 w 861741"/>
                  <a:gd name="connsiteY20" fmla="*/ 610267 h 802767"/>
                  <a:gd name="connsiteX21" fmla="*/ 153194 w 861741"/>
                  <a:gd name="connsiteY21" fmla="*/ 640937 h 802767"/>
                  <a:gd name="connsiteX22" fmla="*/ 167195 w 861741"/>
                  <a:gd name="connsiteY22" fmla="*/ 685038 h 802767"/>
                  <a:gd name="connsiteX23" fmla="*/ 215011 w 861741"/>
                  <a:gd name="connsiteY23" fmla="*/ 709898 h 802767"/>
                  <a:gd name="connsiteX24" fmla="*/ 239871 w 861741"/>
                  <a:gd name="connsiteY24" fmla="*/ 662083 h 802767"/>
                  <a:gd name="connsiteX25" fmla="*/ 226536 w 861741"/>
                  <a:gd name="connsiteY25" fmla="*/ 620077 h 802767"/>
                  <a:gd name="connsiteX26" fmla="*/ 233680 w 861741"/>
                  <a:gd name="connsiteY26" fmla="*/ 610552 h 802767"/>
                  <a:gd name="connsiteX27" fmla="*/ 243205 w 861741"/>
                  <a:gd name="connsiteY27" fmla="*/ 614077 h 802767"/>
                  <a:gd name="connsiteX28" fmla="*/ 392938 w 861741"/>
                  <a:gd name="connsiteY28" fmla="*/ 645223 h 802767"/>
                  <a:gd name="connsiteX29" fmla="*/ 489902 w 861741"/>
                  <a:gd name="connsiteY29" fmla="*/ 736282 h 802767"/>
                  <a:gd name="connsiteX30" fmla="*/ 543766 w 861741"/>
                  <a:gd name="connsiteY30" fmla="*/ 734615 h 802767"/>
                  <a:gd name="connsiteX31" fmla="*/ 542099 w 861741"/>
                  <a:gd name="connsiteY31" fmla="*/ 680752 h 802767"/>
                  <a:gd name="connsiteX32" fmla="*/ 437324 w 861741"/>
                  <a:gd name="connsiteY32" fmla="*/ 582358 h 802767"/>
                  <a:gd name="connsiteX33" fmla="*/ 419036 w 861741"/>
                  <a:gd name="connsiteY33" fmla="*/ 572833 h 802767"/>
                  <a:gd name="connsiteX34" fmla="*/ 318452 w 861741"/>
                  <a:gd name="connsiteY34" fmla="*/ 551878 h 802767"/>
                  <a:gd name="connsiteX35" fmla="*/ 388366 w 861741"/>
                  <a:gd name="connsiteY35" fmla="*/ 461677 h 802767"/>
                  <a:gd name="connsiteX36" fmla="*/ 519620 w 861741"/>
                  <a:gd name="connsiteY36" fmla="*/ 478631 h 802767"/>
                  <a:gd name="connsiteX37" fmla="*/ 562197 w 861741"/>
                  <a:gd name="connsiteY37" fmla="*/ 445579 h 802767"/>
                  <a:gd name="connsiteX38" fmla="*/ 529145 w 861741"/>
                  <a:gd name="connsiteY38" fmla="*/ 403003 h 802767"/>
                  <a:gd name="connsiteX39" fmla="*/ 376745 w 861741"/>
                  <a:gd name="connsiteY39" fmla="*/ 383953 h 802767"/>
                  <a:gd name="connsiteX40" fmla="*/ 341884 w 861741"/>
                  <a:gd name="connsiteY40" fmla="*/ 398431 h 802767"/>
                  <a:gd name="connsiteX41" fmla="*/ 279114 w 861741"/>
                  <a:gd name="connsiteY41" fmla="*/ 478631 h 802767"/>
                  <a:gd name="connsiteX42" fmla="*/ 195294 w 861741"/>
                  <a:gd name="connsiteY42" fmla="*/ 403193 h 802767"/>
                  <a:gd name="connsiteX43" fmla="*/ 256730 w 861741"/>
                  <a:gd name="connsiteY43" fmla="*/ 352711 h 802767"/>
                  <a:gd name="connsiteX44" fmla="*/ 263969 w 861741"/>
                  <a:gd name="connsiteY44" fmla="*/ 345281 h 802767"/>
                  <a:gd name="connsiteX45" fmla="*/ 308451 w 861741"/>
                  <a:gd name="connsiteY45" fmla="*/ 265843 h 802767"/>
                  <a:gd name="connsiteX46" fmla="*/ 435896 w 861741"/>
                  <a:gd name="connsiteY46" fmla="*/ 69342 h 802767"/>
                  <a:gd name="connsiteX47" fmla="*/ 791893 w 861741"/>
                  <a:gd name="connsiteY47" fmla="*/ 205502 h 802767"/>
                  <a:gd name="connsiteX48" fmla="*/ 727599 w 861741"/>
                  <a:gd name="connsiteY48" fmla="*/ 414623 h 802767"/>
                  <a:gd name="connsiteX49" fmla="*/ 645446 w 861741"/>
                  <a:gd name="connsiteY49" fmla="*/ 583692 h 802767"/>
                  <a:gd name="connsiteX50" fmla="*/ 693071 w 861741"/>
                  <a:gd name="connsiteY50" fmla="*/ 707517 h 802767"/>
                  <a:gd name="connsiteX51" fmla="*/ 702596 w 861741"/>
                  <a:gd name="connsiteY51" fmla="*/ 783717 h 802767"/>
                  <a:gd name="connsiteX52" fmla="*/ 750221 w 861741"/>
                  <a:gd name="connsiteY52" fmla="*/ 802767 h 802767"/>
                  <a:gd name="connsiteX0" fmla="*/ 753034 w 864554"/>
                  <a:gd name="connsiteY0" fmla="*/ 802767 h 802767"/>
                  <a:gd name="connsiteX1" fmla="*/ 864476 w 864554"/>
                  <a:gd name="connsiteY1" fmla="*/ 0 h 802767"/>
                  <a:gd name="connsiteX2" fmla="*/ 47707 w 864554"/>
                  <a:gd name="connsiteY2" fmla="*/ 97631 h 802767"/>
                  <a:gd name="connsiteX3" fmla="*/ 114382 w 864554"/>
                  <a:gd name="connsiteY3" fmla="*/ 97631 h 802767"/>
                  <a:gd name="connsiteX4" fmla="*/ 260972 w 864554"/>
                  <a:gd name="connsiteY4" fmla="*/ 237649 h 802767"/>
                  <a:gd name="connsiteX5" fmla="*/ 219157 w 864554"/>
                  <a:gd name="connsiteY5" fmla="*/ 312325 h 802767"/>
                  <a:gd name="connsiteX6" fmla="*/ 171532 w 864554"/>
                  <a:gd name="connsiteY6" fmla="*/ 351472 h 802767"/>
                  <a:gd name="connsiteX7" fmla="*/ 171532 w 864554"/>
                  <a:gd name="connsiteY7" fmla="*/ 205549 h 802767"/>
                  <a:gd name="connsiteX8" fmla="*/ 142957 w 864554"/>
                  <a:gd name="connsiteY8" fmla="*/ 176974 h 802767"/>
                  <a:gd name="connsiteX9" fmla="*/ 114382 w 864554"/>
                  <a:gd name="connsiteY9" fmla="*/ 205549 h 802767"/>
                  <a:gd name="connsiteX10" fmla="*/ 114382 w 864554"/>
                  <a:gd name="connsiteY10" fmla="*/ 376332 h 802767"/>
                  <a:gd name="connsiteX11" fmla="*/ 95332 w 864554"/>
                  <a:gd name="connsiteY11" fmla="*/ 396811 h 802767"/>
                  <a:gd name="connsiteX12" fmla="*/ 93046 w 864554"/>
                  <a:gd name="connsiteY12" fmla="*/ 399097 h 802767"/>
                  <a:gd name="connsiteX13" fmla="*/ 91522 w 864554"/>
                  <a:gd name="connsiteY13" fmla="*/ 400907 h 802767"/>
                  <a:gd name="connsiteX14" fmla="*/ 90570 w 864554"/>
                  <a:gd name="connsiteY14" fmla="*/ 402431 h 802767"/>
                  <a:gd name="connsiteX15" fmla="*/ 90570 w 864554"/>
                  <a:gd name="connsiteY15" fmla="*/ 402431 h 802767"/>
                  <a:gd name="connsiteX16" fmla="*/ 98285 w 864554"/>
                  <a:gd name="connsiteY16" fmla="*/ 493204 h 802767"/>
                  <a:gd name="connsiteX17" fmla="*/ 209632 w 864554"/>
                  <a:gd name="connsiteY17" fmla="*/ 592931 h 802767"/>
                  <a:gd name="connsiteX18" fmla="*/ 220300 w 864554"/>
                  <a:gd name="connsiteY18" fmla="*/ 600742 h 802767"/>
                  <a:gd name="connsiteX19" fmla="*/ 213157 w 864554"/>
                  <a:gd name="connsiteY19" fmla="*/ 610267 h 802767"/>
                  <a:gd name="connsiteX20" fmla="*/ 156007 w 864554"/>
                  <a:gd name="connsiteY20" fmla="*/ 640937 h 802767"/>
                  <a:gd name="connsiteX21" fmla="*/ 170008 w 864554"/>
                  <a:gd name="connsiteY21" fmla="*/ 685038 h 802767"/>
                  <a:gd name="connsiteX22" fmla="*/ 217824 w 864554"/>
                  <a:gd name="connsiteY22" fmla="*/ 709898 h 802767"/>
                  <a:gd name="connsiteX23" fmla="*/ 242684 w 864554"/>
                  <a:gd name="connsiteY23" fmla="*/ 662083 h 802767"/>
                  <a:gd name="connsiteX24" fmla="*/ 229349 w 864554"/>
                  <a:gd name="connsiteY24" fmla="*/ 620077 h 802767"/>
                  <a:gd name="connsiteX25" fmla="*/ 236493 w 864554"/>
                  <a:gd name="connsiteY25" fmla="*/ 610552 h 802767"/>
                  <a:gd name="connsiteX26" fmla="*/ 246018 w 864554"/>
                  <a:gd name="connsiteY26" fmla="*/ 614077 h 802767"/>
                  <a:gd name="connsiteX27" fmla="*/ 395751 w 864554"/>
                  <a:gd name="connsiteY27" fmla="*/ 645223 h 802767"/>
                  <a:gd name="connsiteX28" fmla="*/ 492715 w 864554"/>
                  <a:gd name="connsiteY28" fmla="*/ 736282 h 802767"/>
                  <a:gd name="connsiteX29" fmla="*/ 546579 w 864554"/>
                  <a:gd name="connsiteY29" fmla="*/ 734615 h 802767"/>
                  <a:gd name="connsiteX30" fmla="*/ 544912 w 864554"/>
                  <a:gd name="connsiteY30" fmla="*/ 680752 h 802767"/>
                  <a:gd name="connsiteX31" fmla="*/ 440137 w 864554"/>
                  <a:gd name="connsiteY31" fmla="*/ 582358 h 802767"/>
                  <a:gd name="connsiteX32" fmla="*/ 421849 w 864554"/>
                  <a:gd name="connsiteY32" fmla="*/ 572833 h 802767"/>
                  <a:gd name="connsiteX33" fmla="*/ 321265 w 864554"/>
                  <a:gd name="connsiteY33" fmla="*/ 551878 h 802767"/>
                  <a:gd name="connsiteX34" fmla="*/ 391179 w 864554"/>
                  <a:gd name="connsiteY34" fmla="*/ 461677 h 802767"/>
                  <a:gd name="connsiteX35" fmla="*/ 522433 w 864554"/>
                  <a:gd name="connsiteY35" fmla="*/ 478631 h 802767"/>
                  <a:gd name="connsiteX36" fmla="*/ 565010 w 864554"/>
                  <a:gd name="connsiteY36" fmla="*/ 445579 h 802767"/>
                  <a:gd name="connsiteX37" fmla="*/ 531958 w 864554"/>
                  <a:gd name="connsiteY37" fmla="*/ 403003 h 802767"/>
                  <a:gd name="connsiteX38" fmla="*/ 379558 w 864554"/>
                  <a:gd name="connsiteY38" fmla="*/ 383953 h 802767"/>
                  <a:gd name="connsiteX39" fmla="*/ 344697 w 864554"/>
                  <a:gd name="connsiteY39" fmla="*/ 398431 h 802767"/>
                  <a:gd name="connsiteX40" fmla="*/ 281927 w 864554"/>
                  <a:gd name="connsiteY40" fmla="*/ 478631 h 802767"/>
                  <a:gd name="connsiteX41" fmla="*/ 198107 w 864554"/>
                  <a:gd name="connsiteY41" fmla="*/ 403193 h 802767"/>
                  <a:gd name="connsiteX42" fmla="*/ 259543 w 864554"/>
                  <a:gd name="connsiteY42" fmla="*/ 352711 h 802767"/>
                  <a:gd name="connsiteX43" fmla="*/ 266782 w 864554"/>
                  <a:gd name="connsiteY43" fmla="*/ 345281 h 802767"/>
                  <a:gd name="connsiteX44" fmla="*/ 311264 w 864554"/>
                  <a:gd name="connsiteY44" fmla="*/ 265843 h 802767"/>
                  <a:gd name="connsiteX45" fmla="*/ 438709 w 864554"/>
                  <a:gd name="connsiteY45" fmla="*/ 69342 h 802767"/>
                  <a:gd name="connsiteX46" fmla="*/ 794706 w 864554"/>
                  <a:gd name="connsiteY46" fmla="*/ 205502 h 802767"/>
                  <a:gd name="connsiteX47" fmla="*/ 730412 w 864554"/>
                  <a:gd name="connsiteY47" fmla="*/ 414623 h 802767"/>
                  <a:gd name="connsiteX48" fmla="*/ 648259 w 864554"/>
                  <a:gd name="connsiteY48" fmla="*/ 583692 h 802767"/>
                  <a:gd name="connsiteX49" fmla="*/ 695884 w 864554"/>
                  <a:gd name="connsiteY49" fmla="*/ 707517 h 802767"/>
                  <a:gd name="connsiteX50" fmla="*/ 705409 w 864554"/>
                  <a:gd name="connsiteY50" fmla="*/ 783717 h 802767"/>
                  <a:gd name="connsiteX51" fmla="*/ 753034 w 864554"/>
                  <a:gd name="connsiteY51" fmla="*/ 802767 h 802767"/>
                  <a:gd name="connsiteX0" fmla="*/ 726715 w 838232"/>
                  <a:gd name="connsiteY0" fmla="*/ 802767 h 802767"/>
                  <a:gd name="connsiteX1" fmla="*/ 838157 w 838232"/>
                  <a:gd name="connsiteY1" fmla="*/ 0 h 802767"/>
                  <a:gd name="connsiteX2" fmla="*/ 21388 w 838232"/>
                  <a:gd name="connsiteY2" fmla="*/ 97631 h 802767"/>
                  <a:gd name="connsiteX3" fmla="*/ 234653 w 838232"/>
                  <a:gd name="connsiteY3" fmla="*/ 237649 h 802767"/>
                  <a:gd name="connsiteX4" fmla="*/ 192838 w 838232"/>
                  <a:gd name="connsiteY4" fmla="*/ 312325 h 802767"/>
                  <a:gd name="connsiteX5" fmla="*/ 145213 w 838232"/>
                  <a:gd name="connsiteY5" fmla="*/ 351472 h 802767"/>
                  <a:gd name="connsiteX6" fmla="*/ 145213 w 838232"/>
                  <a:gd name="connsiteY6" fmla="*/ 205549 h 802767"/>
                  <a:gd name="connsiteX7" fmla="*/ 116638 w 838232"/>
                  <a:gd name="connsiteY7" fmla="*/ 176974 h 802767"/>
                  <a:gd name="connsiteX8" fmla="*/ 88063 w 838232"/>
                  <a:gd name="connsiteY8" fmla="*/ 205549 h 802767"/>
                  <a:gd name="connsiteX9" fmla="*/ 88063 w 838232"/>
                  <a:gd name="connsiteY9" fmla="*/ 376332 h 802767"/>
                  <a:gd name="connsiteX10" fmla="*/ 69013 w 838232"/>
                  <a:gd name="connsiteY10" fmla="*/ 396811 h 802767"/>
                  <a:gd name="connsiteX11" fmla="*/ 66727 w 838232"/>
                  <a:gd name="connsiteY11" fmla="*/ 399097 h 802767"/>
                  <a:gd name="connsiteX12" fmla="*/ 65203 w 838232"/>
                  <a:gd name="connsiteY12" fmla="*/ 400907 h 802767"/>
                  <a:gd name="connsiteX13" fmla="*/ 64251 w 838232"/>
                  <a:gd name="connsiteY13" fmla="*/ 402431 h 802767"/>
                  <a:gd name="connsiteX14" fmla="*/ 64251 w 838232"/>
                  <a:gd name="connsiteY14" fmla="*/ 402431 h 802767"/>
                  <a:gd name="connsiteX15" fmla="*/ 71966 w 838232"/>
                  <a:gd name="connsiteY15" fmla="*/ 493204 h 802767"/>
                  <a:gd name="connsiteX16" fmla="*/ 183313 w 838232"/>
                  <a:gd name="connsiteY16" fmla="*/ 592931 h 802767"/>
                  <a:gd name="connsiteX17" fmla="*/ 193981 w 838232"/>
                  <a:gd name="connsiteY17" fmla="*/ 600742 h 802767"/>
                  <a:gd name="connsiteX18" fmla="*/ 186838 w 838232"/>
                  <a:gd name="connsiteY18" fmla="*/ 610267 h 802767"/>
                  <a:gd name="connsiteX19" fmla="*/ 129688 w 838232"/>
                  <a:gd name="connsiteY19" fmla="*/ 640937 h 802767"/>
                  <a:gd name="connsiteX20" fmla="*/ 143689 w 838232"/>
                  <a:gd name="connsiteY20" fmla="*/ 685038 h 802767"/>
                  <a:gd name="connsiteX21" fmla="*/ 191505 w 838232"/>
                  <a:gd name="connsiteY21" fmla="*/ 709898 h 802767"/>
                  <a:gd name="connsiteX22" fmla="*/ 216365 w 838232"/>
                  <a:gd name="connsiteY22" fmla="*/ 662083 h 802767"/>
                  <a:gd name="connsiteX23" fmla="*/ 203030 w 838232"/>
                  <a:gd name="connsiteY23" fmla="*/ 620077 h 802767"/>
                  <a:gd name="connsiteX24" fmla="*/ 210174 w 838232"/>
                  <a:gd name="connsiteY24" fmla="*/ 610552 h 802767"/>
                  <a:gd name="connsiteX25" fmla="*/ 219699 w 838232"/>
                  <a:gd name="connsiteY25" fmla="*/ 614077 h 802767"/>
                  <a:gd name="connsiteX26" fmla="*/ 369432 w 838232"/>
                  <a:gd name="connsiteY26" fmla="*/ 645223 h 802767"/>
                  <a:gd name="connsiteX27" fmla="*/ 466396 w 838232"/>
                  <a:gd name="connsiteY27" fmla="*/ 736282 h 802767"/>
                  <a:gd name="connsiteX28" fmla="*/ 520260 w 838232"/>
                  <a:gd name="connsiteY28" fmla="*/ 734615 h 802767"/>
                  <a:gd name="connsiteX29" fmla="*/ 518593 w 838232"/>
                  <a:gd name="connsiteY29" fmla="*/ 680752 h 802767"/>
                  <a:gd name="connsiteX30" fmla="*/ 413818 w 838232"/>
                  <a:gd name="connsiteY30" fmla="*/ 582358 h 802767"/>
                  <a:gd name="connsiteX31" fmla="*/ 395530 w 838232"/>
                  <a:gd name="connsiteY31" fmla="*/ 572833 h 802767"/>
                  <a:gd name="connsiteX32" fmla="*/ 294946 w 838232"/>
                  <a:gd name="connsiteY32" fmla="*/ 551878 h 802767"/>
                  <a:gd name="connsiteX33" fmla="*/ 364860 w 838232"/>
                  <a:gd name="connsiteY33" fmla="*/ 461677 h 802767"/>
                  <a:gd name="connsiteX34" fmla="*/ 496114 w 838232"/>
                  <a:gd name="connsiteY34" fmla="*/ 478631 h 802767"/>
                  <a:gd name="connsiteX35" fmla="*/ 538691 w 838232"/>
                  <a:gd name="connsiteY35" fmla="*/ 445579 h 802767"/>
                  <a:gd name="connsiteX36" fmla="*/ 505639 w 838232"/>
                  <a:gd name="connsiteY36" fmla="*/ 403003 h 802767"/>
                  <a:gd name="connsiteX37" fmla="*/ 353239 w 838232"/>
                  <a:gd name="connsiteY37" fmla="*/ 383953 h 802767"/>
                  <a:gd name="connsiteX38" fmla="*/ 318378 w 838232"/>
                  <a:gd name="connsiteY38" fmla="*/ 398431 h 802767"/>
                  <a:gd name="connsiteX39" fmla="*/ 255608 w 838232"/>
                  <a:gd name="connsiteY39" fmla="*/ 478631 h 802767"/>
                  <a:gd name="connsiteX40" fmla="*/ 171788 w 838232"/>
                  <a:gd name="connsiteY40" fmla="*/ 403193 h 802767"/>
                  <a:gd name="connsiteX41" fmla="*/ 233224 w 838232"/>
                  <a:gd name="connsiteY41" fmla="*/ 352711 h 802767"/>
                  <a:gd name="connsiteX42" fmla="*/ 240463 w 838232"/>
                  <a:gd name="connsiteY42" fmla="*/ 345281 h 802767"/>
                  <a:gd name="connsiteX43" fmla="*/ 284945 w 838232"/>
                  <a:gd name="connsiteY43" fmla="*/ 265843 h 802767"/>
                  <a:gd name="connsiteX44" fmla="*/ 412390 w 838232"/>
                  <a:gd name="connsiteY44" fmla="*/ 69342 h 802767"/>
                  <a:gd name="connsiteX45" fmla="*/ 768387 w 838232"/>
                  <a:gd name="connsiteY45" fmla="*/ 205502 h 802767"/>
                  <a:gd name="connsiteX46" fmla="*/ 704093 w 838232"/>
                  <a:gd name="connsiteY46" fmla="*/ 414623 h 802767"/>
                  <a:gd name="connsiteX47" fmla="*/ 621940 w 838232"/>
                  <a:gd name="connsiteY47" fmla="*/ 583692 h 802767"/>
                  <a:gd name="connsiteX48" fmla="*/ 669565 w 838232"/>
                  <a:gd name="connsiteY48" fmla="*/ 707517 h 802767"/>
                  <a:gd name="connsiteX49" fmla="*/ 679090 w 838232"/>
                  <a:gd name="connsiteY49" fmla="*/ 783717 h 802767"/>
                  <a:gd name="connsiteX50" fmla="*/ 726715 w 838232"/>
                  <a:gd name="connsiteY50" fmla="*/ 802767 h 802767"/>
                  <a:gd name="connsiteX0" fmla="*/ 676768 w 788210"/>
                  <a:gd name="connsiteY0" fmla="*/ 821991 h 821991"/>
                  <a:gd name="connsiteX1" fmla="*/ 788210 w 788210"/>
                  <a:gd name="connsiteY1" fmla="*/ 19224 h 821991"/>
                  <a:gd name="connsiteX2" fmla="*/ 184706 w 788210"/>
                  <a:gd name="connsiteY2" fmla="*/ 256873 h 821991"/>
                  <a:gd name="connsiteX3" fmla="*/ 142891 w 788210"/>
                  <a:gd name="connsiteY3" fmla="*/ 331549 h 821991"/>
                  <a:gd name="connsiteX4" fmla="*/ 95266 w 788210"/>
                  <a:gd name="connsiteY4" fmla="*/ 370696 h 821991"/>
                  <a:gd name="connsiteX5" fmla="*/ 95266 w 788210"/>
                  <a:gd name="connsiteY5" fmla="*/ 224773 h 821991"/>
                  <a:gd name="connsiteX6" fmla="*/ 66691 w 788210"/>
                  <a:gd name="connsiteY6" fmla="*/ 196198 h 821991"/>
                  <a:gd name="connsiteX7" fmla="*/ 38116 w 788210"/>
                  <a:gd name="connsiteY7" fmla="*/ 224773 h 821991"/>
                  <a:gd name="connsiteX8" fmla="*/ 38116 w 788210"/>
                  <a:gd name="connsiteY8" fmla="*/ 395556 h 821991"/>
                  <a:gd name="connsiteX9" fmla="*/ 19066 w 788210"/>
                  <a:gd name="connsiteY9" fmla="*/ 416035 h 821991"/>
                  <a:gd name="connsiteX10" fmla="*/ 16780 w 788210"/>
                  <a:gd name="connsiteY10" fmla="*/ 418321 h 821991"/>
                  <a:gd name="connsiteX11" fmla="*/ 15256 w 788210"/>
                  <a:gd name="connsiteY11" fmla="*/ 420131 h 821991"/>
                  <a:gd name="connsiteX12" fmla="*/ 14304 w 788210"/>
                  <a:gd name="connsiteY12" fmla="*/ 421655 h 821991"/>
                  <a:gd name="connsiteX13" fmla="*/ 14304 w 788210"/>
                  <a:gd name="connsiteY13" fmla="*/ 421655 h 821991"/>
                  <a:gd name="connsiteX14" fmla="*/ 22019 w 788210"/>
                  <a:gd name="connsiteY14" fmla="*/ 512428 h 821991"/>
                  <a:gd name="connsiteX15" fmla="*/ 133366 w 788210"/>
                  <a:gd name="connsiteY15" fmla="*/ 612155 h 821991"/>
                  <a:gd name="connsiteX16" fmla="*/ 144034 w 788210"/>
                  <a:gd name="connsiteY16" fmla="*/ 619966 h 821991"/>
                  <a:gd name="connsiteX17" fmla="*/ 136891 w 788210"/>
                  <a:gd name="connsiteY17" fmla="*/ 629491 h 821991"/>
                  <a:gd name="connsiteX18" fmla="*/ 79741 w 788210"/>
                  <a:gd name="connsiteY18" fmla="*/ 660161 h 821991"/>
                  <a:gd name="connsiteX19" fmla="*/ 93742 w 788210"/>
                  <a:gd name="connsiteY19" fmla="*/ 704262 h 821991"/>
                  <a:gd name="connsiteX20" fmla="*/ 141558 w 788210"/>
                  <a:gd name="connsiteY20" fmla="*/ 729122 h 821991"/>
                  <a:gd name="connsiteX21" fmla="*/ 166418 w 788210"/>
                  <a:gd name="connsiteY21" fmla="*/ 681307 h 821991"/>
                  <a:gd name="connsiteX22" fmla="*/ 153083 w 788210"/>
                  <a:gd name="connsiteY22" fmla="*/ 639301 h 821991"/>
                  <a:gd name="connsiteX23" fmla="*/ 160227 w 788210"/>
                  <a:gd name="connsiteY23" fmla="*/ 629776 h 821991"/>
                  <a:gd name="connsiteX24" fmla="*/ 169752 w 788210"/>
                  <a:gd name="connsiteY24" fmla="*/ 633301 h 821991"/>
                  <a:gd name="connsiteX25" fmla="*/ 319485 w 788210"/>
                  <a:gd name="connsiteY25" fmla="*/ 664447 h 821991"/>
                  <a:gd name="connsiteX26" fmla="*/ 416449 w 788210"/>
                  <a:gd name="connsiteY26" fmla="*/ 755506 h 821991"/>
                  <a:gd name="connsiteX27" fmla="*/ 470313 w 788210"/>
                  <a:gd name="connsiteY27" fmla="*/ 753839 h 821991"/>
                  <a:gd name="connsiteX28" fmla="*/ 468646 w 788210"/>
                  <a:gd name="connsiteY28" fmla="*/ 699976 h 821991"/>
                  <a:gd name="connsiteX29" fmla="*/ 363871 w 788210"/>
                  <a:gd name="connsiteY29" fmla="*/ 601582 h 821991"/>
                  <a:gd name="connsiteX30" fmla="*/ 345583 w 788210"/>
                  <a:gd name="connsiteY30" fmla="*/ 592057 h 821991"/>
                  <a:gd name="connsiteX31" fmla="*/ 244999 w 788210"/>
                  <a:gd name="connsiteY31" fmla="*/ 571102 h 821991"/>
                  <a:gd name="connsiteX32" fmla="*/ 314913 w 788210"/>
                  <a:gd name="connsiteY32" fmla="*/ 480901 h 821991"/>
                  <a:gd name="connsiteX33" fmla="*/ 446167 w 788210"/>
                  <a:gd name="connsiteY33" fmla="*/ 497855 h 821991"/>
                  <a:gd name="connsiteX34" fmla="*/ 488744 w 788210"/>
                  <a:gd name="connsiteY34" fmla="*/ 464803 h 821991"/>
                  <a:gd name="connsiteX35" fmla="*/ 455692 w 788210"/>
                  <a:gd name="connsiteY35" fmla="*/ 422227 h 821991"/>
                  <a:gd name="connsiteX36" fmla="*/ 303292 w 788210"/>
                  <a:gd name="connsiteY36" fmla="*/ 403177 h 821991"/>
                  <a:gd name="connsiteX37" fmla="*/ 268431 w 788210"/>
                  <a:gd name="connsiteY37" fmla="*/ 417655 h 821991"/>
                  <a:gd name="connsiteX38" fmla="*/ 205661 w 788210"/>
                  <a:gd name="connsiteY38" fmla="*/ 497855 h 821991"/>
                  <a:gd name="connsiteX39" fmla="*/ 121841 w 788210"/>
                  <a:gd name="connsiteY39" fmla="*/ 422417 h 821991"/>
                  <a:gd name="connsiteX40" fmla="*/ 183277 w 788210"/>
                  <a:gd name="connsiteY40" fmla="*/ 371935 h 821991"/>
                  <a:gd name="connsiteX41" fmla="*/ 190516 w 788210"/>
                  <a:gd name="connsiteY41" fmla="*/ 364505 h 821991"/>
                  <a:gd name="connsiteX42" fmla="*/ 234998 w 788210"/>
                  <a:gd name="connsiteY42" fmla="*/ 285067 h 821991"/>
                  <a:gd name="connsiteX43" fmla="*/ 362443 w 788210"/>
                  <a:gd name="connsiteY43" fmla="*/ 88566 h 821991"/>
                  <a:gd name="connsiteX44" fmla="*/ 718440 w 788210"/>
                  <a:gd name="connsiteY44" fmla="*/ 224726 h 821991"/>
                  <a:gd name="connsiteX45" fmla="*/ 654146 w 788210"/>
                  <a:gd name="connsiteY45" fmla="*/ 433847 h 821991"/>
                  <a:gd name="connsiteX46" fmla="*/ 571993 w 788210"/>
                  <a:gd name="connsiteY46" fmla="*/ 602916 h 821991"/>
                  <a:gd name="connsiteX47" fmla="*/ 619618 w 788210"/>
                  <a:gd name="connsiteY47" fmla="*/ 726741 h 821991"/>
                  <a:gd name="connsiteX48" fmla="*/ 629143 w 788210"/>
                  <a:gd name="connsiteY48" fmla="*/ 802941 h 821991"/>
                  <a:gd name="connsiteX49" fmla="*/ 676768 w 788210"/>
                  <a:gd name="connsiteY49" fmla="*/ 821991 h 821991"/>
                  <a:gd name="connsiteX0" fmla="*/ 676768 w 788210"/>
                  <a:gd name="connsiteY0" fmla="*/ 821991 h 821991"/>
                  <a:gd name="connsiteX1" fmla="*/ 788210 w 788210"/>
                  <a:gd name="connsiteY1" fmla="*/ 19224 h 821991"/>
                  <a:gd name="connsiteX2" fmla="*/ 184706 w 788210"/>
                  <a:gd name="connsiteY2" fmla="*/ 256873 h 821991"/>
                  <a:gd name="connsiteX3" fmla="*/ 142891 w 788210"/>
                  <a:gd name="connsiteY3" fmla="*/ 331549 h 821991"/>
                  <a:gd name="connsiteX4" fmla="*/ 95266 w 788210"/>
                  <a:gd name="connsiteY4" fmla="*/ 370696 h 821991"/>
                  <a:gd name="connsiteX5" fmla="*/ 95266 w 788210"/>
                  <a:gd name="connsiteY5" fmla="*/ 224773 h 821991"/>
                  <a:gd name="connsiteX6" fmla="*/ 66691 w 788210"/>
                  <a:gd name="connsiteY6" fmla="*/ 196198 h 821991"/>
                  <a:gd name="connsiteX7" fmla="*/ 38116 w 788210"/>
                  <a:gd name="connsiteY7" fmla="*/ 224773 h 821991"/>
                  <a:gd name="connsiteX8" fmla="*/ 38116 w 788210"/>
                  <a:gd name="connsiteY8" fmla="*/ 395556 h 821991"/>
                  <a:gd name="connsiteX9" fmla="*/ 19066 w 788210"/>
                  <a:gd name="connsiteY9" fmla="*/ 416035 h 821991"/>
                  <a:gd name="connsiteX10" fmla="*/ 16780 w 788210"/>
                  <a:gd name="connsiteY10" fmla="*/ 418321 h 821991"/>
                  <a:gd name="connsiteX11" fmla="*/ 15256 w 788210"/>
                  <a:gd name="connsiteY11" fmla="*/ 420131 h 821991"/>
                  <a:gd name="connsiteX12" fmla="*/ 14304 w 788210"/>
                  <a:gd name="connsiteY12" fmla="*/ 421655 h 821991"/>
                  <a:gd name="connsiteX13" fmla="*/ 14304 w 788210"/>
                  <a:gd name="connsiteY13" fmla="*/ 421655 h 821991"/>
                  <a:gd name="connsiteX14" fmla="*/ 22019 w 788210"/>
                  <a:gd name="connsiteY14" fmla="*/ 512428 h 821991"/>
                  <a:gd name="connsiteX15" fmla="*/ 133366 w 788210"/>
                  <a:gd name="connsiteY15" fmla="*/ 612155 h 821991"/>
                  <a:gd name="connsiteX16" fmla="*/ 144034 w 788210"/>
                  <a:gd name="connsiteY16" fmla="*/ 619966 h 821991"/>
                  <a:gd name="connsiteX17" fmla="*/ 136891 w 788210"/>
                  <a:gd name="connsiteY17" fmla="*/ 629491 h 821991"/>
                  <a:gd name="connsiteX18" fmla="*/ 79741 w 788210"/>
                  <a:gd name="connsiteY18" fmla="*/ 660161 h 821991"/>
                  <a:gd name="connsiteX19" fmla="*/ 93742 w 788210"/>
                  <a:gd name="connsiteY19" fmla="*/ 704262 h 821991"/>
                  <a:gd name="connsiteX20" fmla="*/ 141558 w 788210"/>
                  <a:gd name="connsiteY20" fmla="*/ 729122 h 821991"/>
                  <a:gd name="connsiteX21" fmla="*/ 166418 w 788210"/>
                  <a:gd name="connsiteY21" fmla="*/ 681307 h 821991"/>
                  <a:gd name="connsiteX22" fmla="*/ 153083 w 788210"/>
                  <a:gd name="connsiteY22" fmla="*/ 639301 h 821991"/>
                  <a:gd name="connsiteX23" fmla="*/ 160227 w 788210"/>
                  <a:gd name="connsiteY23" fmla="*/ 629776 h 821991"/>
                  <a:gd name="connsiteX24" fmla="*/ 169752 w 788210"/>
                  <a:gd name="connsiteY24" fmla="*/ 633301 h 821991"/>
                  <a:gd name="connsiteX25" fmla="*/ 319485 w 788210"/>
                  <a:gd name="connsiteY25" fmla="*/ 664447 h 821991"/>
                  <a:gd name="connsiteX26" fmla="*/ 416449 w 788210"/>
                  <a:gd name="connsiteY26" fmla="*/ 755506 h 821991"/>
                  <a:gd name="connsiteX27" fmla="*/ 470313 w 788210"/>
                  <a:gd name="connsiteY27" fmla="*/ 753839 h 821991"/>
                  <a:gd name="connsiteX28" fmla="*/ 468646 w 788210"/>
                  <a:gd name="connsiteY28" fmla="*/ 699976 h 821991"/>
                  <a:gd name="connsiteX29" fmla="*/ 363871 w 788210"/>
                  <a:gd name="connsiteY29" fmla="*/ 601582 h 821991"/>
                  <a:gd name="connsiteX30" fmla="*/ 345583 w 788210"/>
                  <a:gd name="connsiteY30" fmla="*/ 592057 h 821991"/>
                  <a:gd name="connsiteX31" fmla="*/ 244999 w 788210"/>
                  <a:gd name="connsiteY31" fmla="*/ 571102 h 821991"/>
                  <a:gd name="connsiteX32" fmla="*/ 314913 w 788210"/>
                  <a:gd name="connsiteY32" fmla="*/ 480901 h 821991"/>
                  <a:gd name="connsiteX33" fmla="*/ 446167 w 788210"/>
                  <a:gd name="connsiteY33" fmla="*/ 497855 h 821991"/>
                  <a:gd name="connsiteX34" fmla="*/ 488744 w 788210"/>
                  <a:gd name="connsiteY34" fmla="*/ 464803 h 821991"/>
                  <a:gd name="connsiteX35" fmla="*/ 455692 w 788210"/>
                  <a:gd name="connsiteY35" fmla="*/ 422227 h 821991"/>
                  <a:gd name="connsiteX36" fmla="*/ 303292 w 788210"/>
                  <a:gd name="connsiteY36" fmla="*/ 403177 h 821991"/>
                  <a:gd name="connsiteX37" fmla="*/ 268431 w 788210"/>
                  <a:gd name="connsiteY37" fmla="*/ 417655 h 821991"/>
                  <a:gd name="connsiteX38" fmla="*/ 205661 w 788210"/>
                  <a:gd name="connsiteY38" fmla="*/ 497855 h 821991"/>
                  <a:gd name="connsiteX39" fmla="*/ 121841 w 788210"/>
                  <a:gd name="connsiteY39" fmla="*/ 422417 h 821991"/>
                  <a:gd name="connsiteX40" fmla="*/ 183277 w 788210"/>
                  <a:gd name="connsiteY40" fmla="*/ 371935 h 821991"/>
                  <a:gd name="connsiteX41" fmla="*/ 190516 w 788210"/>
                  <a:gd name="connsiteY41" fmla="*/ 364505 h 821991"/>
                  <a:gd name="connsiteX42" fmla="*/ 234998 w 788210"/>
                  <a:gd name="connsiteY42" fmla="*/ 285067 h 821991"/>
                  <a:gd name="connsiteX43" fmla="*/ 718440 w 788210"/>
                  <a:gd name="connsiteY43" fmla="*/ 224726 h 821991"/>
                  <a:gd name="connsiteX44" fmla="*/ 654146 w 788210"/>
                  <a:gd name="connsiteY44" fmla="*/ 433847 h 821991"/>
                  <a:gd name="connsiteX45" fmla="*/ 571993 w 788210"/>
                  <a:gd name="connsiteY45" fmla="*/ 602916 h 821991"/>
                  <a:gd name="connsiteX46" fmla="*/ 619618 w 788210"/>
                  <a:gd name="connsiteY46" fmla="*/ 726741 h 821991"/>
                  <a:gd name="connsiteX47" fmla="*/ 629143 w 788210"/>
                  <a:gd name="connsiteY47" fmla="*/ 802941 h 821991"/>
                  <a:gd name="connsiteX48" fmla="*/ 676768 w 788210"/>
                  <a:gd name="connsiteY48" fmla="*/ 821991 h 821991"/>
                  <a:gd name="connsiteX0" fmla="*/ 676768 w 718440"/>
                  <a:gd name="connsiteY0" fmla="*/ 625793 h 625793"/>
                  <a:gd name="connsiteX1" fmla="*/ 184706 w 718440"/>
                  <a:gd name="connsiteY1" fmla="*/ 60675 h 625793"/>
                  <a:gd name="connsiteX2" fmla="*/ 142891 w 718440"/>
                  <a:gd name="connsiteY2" fmla="*/ 135351 h 625793"/>
                  <a:gd name="connsiteX3" fmla="*/ 95266 w 718440"/>
                  <a:gd name="connsiteY3" fmla="*/ 174498 h 625793"/>
                  <a:gd name="connsiteX4" fmla="*/ 95266 w 718440"/>
                  <a:gd name="connsiteY4" fmla="*/ 28575 h 625793"/>
                  <a:gd name="connsiteX5" fmla="*/ 66691 w 718440"/>
                  <a:gd name="connsiteY5" fmla="*/ 0 h 625793"/>
                  <a:gd name="connsiteX6" fmla="*/ 38116 w 718440"/>
                  <a:gd name="connsiteY6" fmla="*/ 28575 h 625793"/>
                  <a:gd name="connsiteX7" fmla="*/ 38116 w 718440"/>
                  <a:gd name="connsiteY7" fmla="*/ 199358 h 625793"/>
                  <a:gd name="connsiteX8" fmla="*/ 19066 w 718440"/>
                  <a:gd name="connsiteY8" fmla="*/ 219837 h 625793"/>
                  <a:gd name="connsiteX9" fmla="*/ 16780 w 718440"/>
                  <a:gd name="connsiteY9" fmla="*/ 222123 h 625793"/>
                  <a:gd name="connsiteX10" fmla="*/ 15256 w 718440"/>
                  <a:gd name="connsiteY10" fmla="*/ 223933 h 625793"/>
                  <a:gd name="connsiteX11" fmla="*/ 14304 w 718440"/>
                  <a:gd name="connsiteY11" fmla="*/ 225457 h 625793"/>
                  <a:gd name="connsiteX12" fmla="*/ 14304 w 718440"/>
                  <a:gd name="connsiteY12" fmla="*/ 225457 h 625793"/>
                  <a:gd name="connsiteX13" fmla="*/ 22019 w 718440"/>
                  <a:gd name="connsiteY13" fmla="*/ 316230 h 625793"/>
                  <a:gd name="connsiteX14" fmla="*/ 133366 w 718440"/>
                  <a:gd name="connsiteY14" fmla="*/ 415957 h 625793"/>
                  <a:gd name="connsiteX15" fmla="*/ 144034 w 718440"/>
                  <a:gd name="connsiteY15" fmla="*/ 423768 h 625793"/>
                  <a:gd name="connsiteX16" fmla="*/ 136891 w 718440"/>
                  <a:gd name="connsiteY16" fmla="*/ 433293 h 625793"/>
                  <a:gd name="connsiteX17" fmla="*/ 79741 w 718440"/>
                  <a:gd name="connsiteY17" fmla="*/ 463963 h 625793"/>
                  <a:gd name="connsiteX18" fmla="*/ 93742 w 718440"/>
                  <a:gd name="connsiteY18" fmla="*/ 508064 h 625793"/>
                  <a:gd name="connsiteX19" fmla="*/ 141558 w 718440"/>
                  <a:gd name="connsiteY19" fmla="*/ 532924 h 625793"/>
                  <a:gd name="connsiteX20" fmla="*/ 166418 w 718440"/>
                  <a:gd name="connsiteY20" fmla="*/ 485109 h 625793"/>
                  <a:gd name="connsiteX21" fmla="*/ 153083 w 718440"/>
                  <a:gd name="connsiteY21" fmla="*/ 443103 h 625793"/>
                  <a:gd name="connsiteX22" fmla="*/ 160227 w 718440"/>
                  <a:gd name="connsiteY22" fmla="*/ 433578 h 625793"/>
                  <a:gd name="connsiteX23" fmla="*/ 169752 w 718440"/>
                  <a:gd name="connsiteY23" fmla="*/ 437103 h 625793"/>
                  <a:gd name="connsiteX24" fmla="*/ 319485 w 718440"/>
                  <a:gd name="connsiteY24" fmla="*/ 468249 h 625793"/>
                  <a:gd name="connsiteX25" fmla="*/ 416449 w 718440"/>
                  <a:gd name="connsiteY25" fmla="*/ 559308 h 625793"/>
                  <a:gd name="connsiteX26" fmla="*/ 470313 w 718440"/>
                  <a:gd name="connsiteY26" fmla="*/ 557641 h 625793"/>
                  <a:gd name="connsiteX27" fmla="*/ 468646 w 718440"/>
                  <a:gd name="connsiteY27" fmla="*/ 503778 h 625793"/>
                  <a:gd name="connsiteX28" fmla="*/ 363871 w 718440"/>
                  <a:gd name="connsiteY28" fmla="*/ 405384 h 625793"/>
                  <a:gd name="connsiteX29" fmla="*/ 345583 w 718440"/>
                  <a:gd name="connsiteY29" fmla="*/ 395859 h 625793"/>
                  <a:gd name="connsiteX30" fmla="*/ 244999 w 718440"/>
                  <a:gd name="connsiteY30" fmla="*/ 374904 h 625793"/>
                  <a:gd name="connsiteX31" fmla="*/ 314913 w 718440"/>
                  <a:gd name="connsiteY31" fmla="*/ 284703 h 625793"/>
                  <a:gd name="connsiteX32" fmla="*/ 446167 w 718440"/>
                  <a:gd name="connsiteY32" fmla="*/ 301657 h 625793"/>
                  <a:gd name="connsiteX33" fmla="*/ 488744 w 718440"/>
                  <a:gd name="connsiteY33" fmla="*/ 268605 h 625793"/>
                  <a:gd name="connsiteX34" fmla="*/ 455692 w 718440"/>
                  <a:gd name="connsiteY34" fmla="*/ 226029 h 625793"/>
                  <a:gd name="connsiteX35" fmla="*/ 303292 w 718440"/>
                  <a:gd name="connsiteY35" fmla="*/ 206979 h 625793"/>
                  <a:gd name="connsiteX36" fmla="*/ 268431 w 718440"/>
                  <a:gd name="connsiteY36" fmla="*/ 221457 h 625793"/>
                  <a:gd name="connsiteX37" fmla="*/ 205661 w 718440"/>
                  <a:gd name="connsiteY37" fmla="*/ 301657 h 625793"/>
                  <a:gd name="connsiteX38" fmla="*/ 121841 w 718440"/>
                  <a:gd name="connsiteY38" fmla="*/ 226219 h 625793"/>
                  <a:gd name="connsiteX39" fmla="*/ 183277 w 718440"/>
                  <a:gd name="connsiteY39" fmla="*/ 175737 h 625793"/>
                  <a:gd name="connsiteX40" fmla="*/ 190516 w 718440"/>
                  <a:gd name="connsiteY40" fmla="*/ 168307 h 625793"/>
                  <a:gd name="connsiteX41" fmla="*/ 234998 w 718440"/>
                  <a:gd name="connsiteY41" fmla="*/ 88869 h 625793"/>
                  <a:gd name="connsiteX42" fmla="*/ 718440 w 718440"/>
                  <a:gd name="connsiteY42" fmla="*/ 28528 h 625793"/>
                  <a:gd name="connsiteX43" fmla="*/ 654146 w 718440"/>
                  <a:gd name="connsiteY43" fmla="*/ 237649 h 625793"/>
                  <a:gd name="connsiteX44" fmla="*/ 571993 w 718440"/>
                  <a:gd name="connsiteY44" fmla="*/ 406718 h 625793"/>
                  <a:gd name="connsiteX45" fmla="*/ 619618 w 718440"/>
                  <a:gd name="connsiteY45" fmla="*/ 530543 h 625793"/>
                  <a:gd name="connsiteX46" fmla="*/ 629143 w 718440"/>
                  <a:gd name="connsiteY46" fmla="*/ 606743 h 625793"/>
                  <a:gd name="connsiteX47" fmla="*/ 676768 w 718440"/>
                  <a:gd name="connsiteY47" fmla="*/ 625793 h 625793"/>
                  <a:gd name="connsiteX0" fmla="*/ 676768 w 676768"/>
                  <a:gd name="connsiteY0" fmla="*/ 625793 h 625793"/>
                  <a:gd name="connsiteX1" fmla="*/ 184706 w 676768"/>
                  <a:gd name="connsiteY1" fmla="*/ 60675 h 625793"/>
                  <a:gd name="connsiteX2" fmla="*/ 142891 w 676768"/>
                  <a:gd name="connsiteY2" fmla="*/ 135351 h 625793"/>
                  <a:gd name="connsiteX3" fmla="*/ 95266 w 676768"/>
                  <a:gd name="connsiteY3" fmla="*/ 174498 h 625793"/>
                  <a:gd name="connsiteX4" fmla="*/ 95266 w 676768"/>
                  <a:gd name="connsiteY4" fmla="*/ 28575 h 625793"/>
                  <a:gd name="connsiteX5" fmla="*/ 66691 w 676768"/>
                  <a:gd name="connsiteY5" fmla="*/ 0 h 625793"/>
                  <a:gd name="connsiteX6" fmla="*/ 38116 w 676768"/>
                  <a:gd name="connsiteY6" fmla="*/ 28575 h 625793"/>
                  <a:gd name="connsiteX7" fmla="*/ 38116 w 676768"/>
                  <a:gd name="connsiteY7" fmla="*/ 199358 h 625793"/>
                  <a:gd name="connsiteX8" fmla="*/ 19066 w 676768"/>
                  <a:gd name="connsiteY8" fmla="*/ 219837 h 625793"/>
                  <a:gd name="connsiteX9" fmla="*/ 16780 w 676768"/>
                  <a:gd name="connsiteY9" fmla="*/ 222123 h 625793"/>
                  <a:gd name="connsiteX10" fmla="*/ 15256 w 676768"/>
                  <a:gd name="connsiteY10" fmla="*/ 223933 h 625793"/>
                  <a:gd name="connsiteX11" fmla="*/ 14304 w 676768"/>
                  <a:gd name="connsiteY11" fmla="*/ 225457 h 625793"/>
                  <a:gd name="connsiteX12" fmla="*/ 14304 w 676768"/>
                  <a:gd name="connsiteY12" fmla="*/ 225457 h 625793"/>
                  <a:gd name="connsiteX13" fmla="*/ 22019 w 676768"/>
                  <a:gd name="connsiteY13" fmla="*/ 316230 h 625793"/>
                  <a:gd name="connsiteX14" fmla="*/ 133366 w 676768"/>
                  <a:gd name="connsiteY14" fmla="*/ 415957 h 625793"/>
                  <a:gd name="connsiteX15" fmla="*/ 144034 w 676768"/>
                  <a:gd name="connsiteY15" fmla="*/ 423768 h 625793"/>
                  <a:gd name="connsiteX16" fmla="*/ 136891 w 676768"/>
                  <a:gd name="connsiteY16" fmla="*/ 433293 h 625793"/>
                  <a:gd name="connsiteX17" fmla="*/ 79741 w 676768"/>
                  <a:gd name="connsiteY17" fmla="*/ 463963 h 625793"/>
                  <a:gd name="connsiteX18" fmla="*/ 93742 w 676768"/>
                  <a:gd name="connsiteY18" fmla="*/ 508064 h 625793"/>
                  <a:gd name="connsiteX19" fmla="*/ 141558 w 676768"/>
                  <a:gd name="connsiteY19" fmla="*/ 532924 h 625793"/>
                  <a:gd name="connsiteX20" fmla="*/ 166418 w 676768"/>
                  <a:gd name="connsiteY20" fmla="*/ 485109 h 625793"/>
                  <a:gd name="connsiteX21" fmla="*/ 153083 w 676768"/>
                  <a:gd name="connsiteY21" fmla="*/ 443103 h 625793"/>
                  <a:gd name="connsiteX22" fmla="*/ 160227 w 676768"/>
                  <a:gd name="connsiteY22" fmla="*/ 433578 h 625793"/>
                  <a:gd name="connsiteX23" fmla="*/ 169752 w 676768"/>
                  <a:gd name="connsiteY23" fmla="*/ 437103 h 625793"/>
                  <a:gd name="connsiteX24" fmla="*/ 319485 w 676768"/>
                  <a:gd name="connsiteY24" fmla="*/ 468249 h 625793"/>
                  <a:gd name="connsiteX25" fmla="*/ 416449 w 676768"/>
                  <a:gd name="connsiteY25" fmla="*/ 559308 h 625793"/>
                  <a:gd name="connsiteX26" fmla="*/ 470313 w 676768"/>
                  <a:gd name="connsiteY26" fmla="*/ 557641 h 625793"/>
                  <a:gd name="connsiteX27" fmla="*/ 468646 w 676768"/>
                  <a:gd name="connsiteY27" fmla="*/ 503778 h 625793"/>
                  <a:gd name="connsiteX28" fmla="*/ 363871 w 676768"/>
                  <a:gd name="connsiteY28" fmla="*/ 405384 h 625793"/>
                  <a:gd name="connsiteX29" fmla="*/ 345583 w 676768"/>
                  <a:gd name="connsiteY29" fmla="*/ 395859 h 625793"/>
                  <a:gd name="connsiteX30" fmla="*/ 244999 w 676768"/>
                  <a:gd name="connsiteY30" fmla="*/ 374904 h 625793"/>
                  <a:gd name="connsiteX31" fmla="*/ 314913 w 676768"/>
                  <a:gd name="connsiteY31" fmla="*/ 284703 h 625793"/>
                  <a:gd name="connsiteX32" fmla="*/ 446167 w 676768"/>
                  <a:gd name="connsiteY32" fmla="*/ 301657 h 625793"/>
                  <a:gd name="connsiteX33" fmla="*/ 488744 w 676768"/>
                  <a:gd name="connsiteY33" fmla="*/ 268605 h 625793"/>
                  <a:gd name="connsiteX34" fmla="*/ 455692 w 676768"/>
                  <a:gd name="connsiteY34" fmla="*/ 226029 h 625793"/>
                  <a:gd name="connsiteX35" fmla="*/ 303292 w 676768"/>
                  <a:gd name="connsiteY35" fmla="*/ 206979 h 625793"/>
                  <a:gd name="connsiteX36" fmla="*/ 268431 w 676768"/>
                  <a:gd name="connsiteY36" fmla="*/ 221457 h 625793"/>
                  <a:gd name="connsiteX37" fmla="*/ 205661 w 676768"/>
                  <a:gd name="connsiteY37" fmla="*/ 301657 h 625793"/>
                  <a:gd name="connsiteX38" fmla="*/ 121841 w 676768"/>
                  <a:gd name="connsiteY38" fmla="*/ 226219 h 625793"/>
                  <a:gd name="connsiteX39" fmla="*/ 183277 w 676768"/>
                  <a:gd name="connsiteY39" fmla="*/ 175737 h 625793"/>
                  <a:gd name="connsiteX40" fmla="*/ 190516 w 676768"/>
                  <a:gd name="connsiteY40" fmla="*/ 168307 h 625793"/>
                  <a:gd name="connsiteX41" fmla="*/ 234998 w 676768"/>
                  <a:gd name="connsiteY41" fmla="*/ 88869 h 625793"/>
                  <a:gd name="connsiteX42" fmla="*/ 654146 w 676768"/>
                  <a:gd name="connsiteY42" fmla="*/ 237649 h 625793"/>
                  <a:gd name="connsiteX43" fmla="*/ 571993 w 676768"/>
                  <a:gd name="connsiteY43" fmla="*/ 406718 h 625793"/>
                  <a:gd name="connsiteX44" fmla="*/ 619618 w 676768"/>
                  <a:gd name="connsiteY44" fmla="*/ 530543 h 625793"/>
                  <a:gd name="connsiteX45" fmla="*/ 629143 w 676768"/>
                  <a:gd name="connsiteY45" fmla="*/ 606743 h 625793"/>
                  <a:gd name="connsiteX46" fmla="*/ 676768 w 676768"/>
                  <a:gd name="connsiteY46" fmla="*/ 625793 h 625793"/>
                  <a:gd name="connsiteX0" fmla="*/ 629143 w 667984"/>
                  <a:gd name="connsiteY0" fmla="*/ 606743 h 606743"/>
                  <a:gd name="connsiteX1" fmla="*/ 184706 w 667984"/>
                  <a:gd name="connsiteY1" fmla="*/ 60675 h 606743"/>
                  <a:gd name="connsiteX2" fmla="*/ 142891 w 667984"/>
                  <a:gd name="connsiteY2" fmla="*/ 135351 h 606743"/>
                  <a:gd name="connsiteX3" fmla="*/ 95266 w 667984"/>
                  <a:gd name="connsiteY3" fmla="*/ 174498 h 606743"/>
                  <a:gd name="connsiteX4" fmla="*/ 95266 w 667984"/>
                  <a:gd name="connsiteY4" fmla="*/ 28575 h 606743"/>
                  <a:gd name="connsiteX5" fmla="*/ 66691 w 667984"/>
                  <a:gd name="connsiteY5" fmla="*/ 0 h 606743"/>
                  <a:gd name="connsiteX6" fmla="*/ 38116 w 667984"/>
                  <a:gd name="connsiteY6" fmla="*/ 28575 h 606743"/>
                  <a:gd name="connsiteX7" fmla="*/ 38116 w 667984"/>
                  <a:gd name="connsiteY7" fmla="*/ 199358 h 606743"/>
                  <a:gd name="connsiteX8" fmla="*/ 19066 w 667984"/>
                  <a:gd name="connsiteY8" fmla="*/ 219837 h 606743"/>
                  <a:gd name="connsiteX9" fmla="*/ 16780 w 667984"/>
                  <a:gd name="connsiteY9" fmla="*/ 222123 h 606743"/>
                  <a:gd name="connsiteX10" fmla="*/ 15256 w 667984"/>
                  <a:gd name="connsiteY10" fmla="*/ 223933 h 606743"/>
                  <a:gd name="connsiteX11" fmla="*/ 14304 w 667984"/>
                  <a:gd name="connsiteY11" fmla="*/ 225457 h 606743"/>
                  <a:gd name="connsiteX12" fmla="*/ 14304 w 667984"/>
                  <a:gd name="connsiteY12" fmla="*/ 225457 h 606743"/>
                  <a:gd name="connsiteX13" fmla="*/ 22019 w 667984"/>
                  <a:gd name="connsiteY13" fmla="*/ 316230 h 606743"/>
                  <a:gd name="connsiteX14" fmla="*/ 133366 w 667984"/>
                  <a:gd name="connsiteY14" fmla="*/ 415957 h 606743"/>
                  <a:gd name="connsiteX15" fmla="*/ 144034 w 667984"/>
                  <a:gd name="connsiteY15" fmla="*/ 423768 h 606743"/>
                  <a:gd name="connsiteX16" fmla="*/ 136891 w 667984"/>
                  <a:gd name="connsiteY16" fmla="*/ 433293 h 606743"/>
                  <a:gd name="connsiteX17" fmla="*/ 79741 w 667984"/>
                  <a:gd name="connsiteY17" fmla="*/ 463963 h 606743"/>
                  <a:gd name="connsiteX18" fmla="*/ 93742 w 667984"/>
                  <a:gd name="connsiteY18" fmla="*/ 508064 h 606743"/>
                  <a:gd name="connsiteX19" fmla="*/ 141558 w 667984"/>
                  <a:gd name="connsiteY19" fmla="*/ 532924 h 606743"/>
                  <a:gd name="connsiteX20" fmla="*/ 166418 w 667984"/>
                  <a:gd name="connsiteY20" fmla="*/ 485109 h 606743"/>
                  <a:gd name="connsiteX21" fmla="*/ 153083 w 667984"/>
                  <a:gd name="connsiteY21" fmla="*/ 443103 h 606743"/>
                  <a:gd name="connsiteX22" fmla="*/ 160227 w 667984"/>
                  <a:gd name="connsiteY22" fmla="*/ 433578 h 606743"/>
                  <a:gd name="connsiteX23" fmla="*/ 169752 w 667984"/>
                  <a:gd name="connsiteY23" fmla="*/ 437103 h 606743"/>
                  <a:gd name="connsiteX24" fmla="*/ 319485 w 667984"/>
                  <a:gd name="connsiteY24" fmla="*/ 468249 h 606743"/>
                  <a:gd name="connsiteX25" fmla="*/ 416449 w 667984"/>
                  <a:gd name="connsiteY25" fmla="*/ 559308 h 606743"/>
                  <a:gd name="connsiteX26" fmla="*/ 470313 w 667984"/>
                  <a:gd name="connsiteY26" fmla="*/ 557641 h 606743"/>
                  <a:gd name="connsiteX27" fmla="*/ 468646 w 667984"/>
                  <a:gd name="connsiteY27" fmla="*/ 503778 h 606743"/>
                  <a:gd name="connsiteX28" fmla="*/ 363871 w 667984"/>
                  <a:gd name="connsiteY28" fmla="*/ 405384 h 606743"/>
                  <a:gd name="connsiteX29" fmla="*/ 345583 w 667984"/>
                  <a:gd name="connsiteY29" fmla="*/ 395859 h 606743"/>
                  <a:gd name="connsiteX30" fmla="*/ 244999 w 667984"/>
                  <a:gd name="connsiteY30" fmla="*/ 374904 h 606743"/>
                  <a:gd name="connsiteX31" fmla="*/ 314913 w 667984"/>
                  <a:gd name="connsiteY31" fmla="*/ 284703 h 606743"/>
                  <a:gd name="connsiteX32" fmla="*/ 446167 w 667984"/>
                  <a:gd name="connsiteY32" fmla="*/ 301657 h 606743"/>
                  <a:gd name="connsiteX33" fmla="*/ 488744 w 667984"/>
                  <a:gd name="connsiteY33" fmla="*/ 268605 h 606743"/>
                  <a:gd name="connsiteX34" fmla="*/ 455692 w 667984"/>
                  <a:gd name="connsiteY34" fmla="*/ 226029 h 606743"/>
                  <a:gd name="connsiteX35" fmla="*/ 303292 w 667984"/>
                  <a:gd name="connsiteY35" fmla="*/ 206979 h 606743"/>
                  <a:gd name="connsiteX36" fmla="*/ 268431 w 667984"/>
                  <a:gd name="connsiteY36" fmla="*/ 221457 h 606743"/>
                  <a:gd name="connsiteX37" fmla="*/ 205661 w 667984"/>
                  <a:gd name="connsiteY37" fmla="*/ 301657 h 606743"/>
                  <a:gd name="connsiteX38" fmla="*/ 121841 w 667984"/>
                  <a:gd name="connsiteY38" fmla="*/ 226219 h 606743"/>
                  <a:gd name="connsiteX39" fmla="*/ 183277 w 667984"/>
                  <a:gd name="connsiteY39" fmla="*/ 175737 h 606743"/>
                  <a:gd name="connsiteX40" fmla="*/ 190516 w 667984"/>
                  <a:gd name="connsiteY40" fmla="*/ 168307 h 606743"/>
                  <a:gd name="connsiteX41" fmla="*/ 234998 w 667984"/>
                  <a:gd name="connsiteY41" fmla="*/ 88869 h 606743"/>
                  <a:gd name="connsiteX42" fmla="*/ 654146 w 667984"/>
                  <a:gd name="connsiteY42" fmla="*/ 237649 h 606743"/>
                  <a:gd name="connsiteX43" fmla="*/ 571993 w 667984"/>
                  <a:gd name="connsiteY43" fmla="*/ 406718 h 606743"/>
                  <a:gd name="connsiteX44" fmla="*/ 619618 w 667984"/>
                  <a:gd name="connsiteY44" fmla="*/ 530543 h 606743"/>
                  <a:gd name="connsiteX45" fmla="*/ 629143 w 667984"/>
                  <a:gd name="connsiteY45" fmla="*/ 606743 h 606743"/>
                  <a:gd name="connsiteX0" fmla="*/ 619618 w 667984"/>
                  <a:gd name="connsiteY0" fmla="*/ 530543 h 569648"/>
                  <a:gd name="connsiteX1" fmla="*/ 184706 w 667984"/>
                  <a:gd name="connsiteY1" fmla="*/ 60675 h 569648"/>
                  <a:gd name="connsiteX2" fmla="*/ 142891 w 667984"/>
                  <a:gd name="connsiteY2" fmla="*/ 135351 h 569648"/>
                  <a:gd name="connsiteX3" fmla="*/ 95266 w 667984"/>
                  <a:gd name="connsiteY3" fmla="*/ 174498 h 569648"/>
                  <a:gd name="connsiteX4" fmla="*/ 95266 w 667984"/>
                  <a:gd name="connsiteY4" fmla="*/ 28575 h 569648"/>
                  <a:gd name="connsiteX5" fmla="*/ 66691 w 667984"/>
                  <a:gd name="connsiteY5" fmla="*/ 0 h 569648"/>
                  <a:gd name="connsiteX6" fmla="*/ 38116 w 667984"/>
                  <a:gd name="connsiteY6" fmla="*/ 28575 h 569648"/>
                  <a:gd name="connsiteX7" fmla="*/ 38116 w 667984"/>
                  <a:gd name="connsiteY7" fmla="*/ 199358 h 569648"/>
                  <a:gd name="connsiteX8" fmla="*/ 19066 w 667984"/>
                  <a:gd name="connsiteY8" fmla="*/ 219837 h 569648"/>
                  <a:gd name="connsiteX9" fmla="*/ 16780 w 667984"/>
                  <a:gd name="connsiteY9" fmla="*/ 222123 h 569648"/>
                  <a:gd name="connsiteX10" fmla="*/ 15256 w 667984"/>
                  <a:gd name="connsiteY10" fmla="*/ 223933 h 569648"/>
                  <a:gd name="connsiteX11" fmla="*/ 14304 w 667984"/>
                  <a:gd name="connsiteY11" fmla="*/ 225457 h 569648"/>
                  <a:gd name="connsiteX12" fmla="*/ 14304 w 667984"/>
                  <a:gd name="connsiteY12" fmla="*/ 225457 h 569648"/>
                  <a:gd name="connsiteX13" fmla="*/ 22019 w 667984"/>
                  <a:gd name="connsiteY13" fmla="*/ 316230 h 569648"/>
                  <a:gd name="connsiteX14" fmla="*/ 133366 w 667984"/>
                  <a:gd name="connsiteY14" fmla="*/ 415957 h 569648"/>
                  <a:gd name="connsiteX15" fmla="*/ 144034 w 667984"/>
                  <a:gd name="connsiteY15" fmla="*/ 423768 h 569648"/>
                  <a:gd name="connsiteX16" fmla="*/ 136891 w 667984"/>
                  <a:gd name="connsiteY16" fmla="*/ 433293 h 569648"/>
                  <a:gd name="connsiteX17" fmla="*/ 79741 w 667984"/>
                  <a:gd name="connsiteY17" fmla="*/ 463963 h 569648"/>
                  <a:gd name="connsiteX18" fmla="*/ 93742 w 667984"/>
                  <a:gd name="connsiteY18" fmla="*/ 508064 h 569648"/>
                  <a:gd name="connsiteX19" fmla="*/ 141558 w 667984"/>
                  <a:gd name="connsiteY19" fmla="*/ 532924 h 569648"/>
                  <a:gd name="connsiteX20" fmla="*/ 166418 w 667984"/>
                  <a:gd name="connsiteY20" fmla="*/ 485109 h 569648"/>
                  <a:gd name="connsiteX21" fmla="*/ 153083 w 667984"/>
                  <a:gd name="connsiteY21" fmla="*/ 443103 h 569648"/>
                  <a:gd name="connsiteX22" fmla="*/ 160227 w 667984"/>
                  <a:gd name="connsiteY22" fmla="*/ 433578 h 569648"/>
                  <a:gd name="connsiteX23" fmla="*/ 169752 w 667984"/>
                  <a:gd name="connsiteY23" fmla="*/ 437103 h 569648"/>
                  <a:gd name="connsiteX24" fmla="*/ 319485 w 667984"/>
                  <a:gd name="connsiteY24" fmla="*/ 468249 h 569648"/>
                  <a:gd name="connsiteX25" fmla="*/ 416449 w 667984"/>
                  <a:gd name="connsiteY25" fmla="*/ 559308 h 569648"/>
                  <a:gd name="connsiteX26" fmla="*/ 470313 w 667984"/>
                  <a:gd name="connsiteY26" fmla="*/ 557641 h 569648"/>
                  <a:gd name="connsiteX27" fmla="*/ 468646 w 667984"/>
                  <a:gd name="connsiteY27" fmla="*/ 503778 h 569648"/>
                  <a:gd name="connsiteX28" fmla="*/ 363871 w 667984"/>
                  <a:gd name="connsiteY28" fmla="*/ 405384 h 569648"/>
                  <a:gd name="connsiteX29" fmla="*/ 345583 w 667984"/>
                  <a:gd name="connsiteY29" fmla="*/ 395859 h 569648"/>
                  <a:gd name="connsiteX30" fmla="*/ 244999 w 667984"/>
                  <a:gd name="connsiteY30" fmla="*/ 374904 h 569648"/>
                  <a:gd name="connsiteX31" fmla="*/ 314913 w 667984"/>
                  <a:gd name="connsiteY31" fmla="*/ 284703 h 569648"/>
                  <a:gd name="connsiteX32" fmla="*/ 446167 w 667984"/>
                  <a:gd name="connsiteY32" fmla="*/ 301657 h 569648"/>
                  <a:gd name="connsiteX33" fmla="*/ 488744 w 667984"/>
                  <a:gd name="connsiteY33" fmla="*/ 268605 h 569648"/>
                  <a:gd name="connsiteX34" fmla="*/ 455692 w 667984"/>
                  <a:gd name="connsiteY34" fmla="*/ 226029 h 569648"/>
                  <a:gd name="connsiteX35" fmla="*/ 303292 w 667984"/>
                  <a:gd name="connsiteY35" fmla="*/ 206979 h 569648"/>
                  <a:gd name="connsiteX36" fmla="*/ 268431 w 667984"/>
                  <a:gd name="connsiteY36" fmla="*/ 221457 h 569648"/>
                  <a:gd name="connsiteX37" fmla="*/ 205661 w 667984"/>
                  <a:gd name="connsiteY37" fmla="*/ 301657 h 569648"/>
                  <a:gd name="connsiteX38" fmla="*/ 121841 w 667984"/>
                  <a:gd name="connsiteY38" fmla="*/ 226219 h 569648"/>
                  <a:gd name="connsiteX39" fmla="*/ 183277 w 667984"/>
                  <a:gd name="connsiteY39" fmla="*/ 175737 h 569648"/>
                  <a:gd name="connsiteX40" fmla="*/ 190516 w 667984"/>
                  <a:gd name="connsiteY40" fmla="*/ 168307 h 569648"/>
                  <a:gd name="connsiteX41" fmla="*/ 234998 w 667984"/>
                  <a:gd name="connsiteY41" fmla="*/ 88869 h 569648"/>
                  <a:gd name="connsiteX42" fmla="*/ 654146 w 667984"/>
                  <a:gd name="connsiteY42" fmla="*/ 237649 h 569648"/>
                  <a:gd name="connsiteX43" fmla="*/ 571993 w 667984"/>
                  <a:gd name="connsiteY43" fmla="*/ 406718 h 569648"/>
                  <a:gd name="connsiteX44" fmla="*/ 619618 w 667984"/>
                  <a:gd name="connsiteY44" fmla="*/ 530543 h 569648"/>
                  <a:gd name="connsiteX0" fmla="*/ 571993 w 676150"/>
                  <a:gd name="connsiteY0" fmla="*/ 406718 h 569648"/>
                  <a:gd name="connsiteX1" fmla="*/ 184706 w 676150"/>
                  <a:gd name="connsiteY1" fmla="*/ 60675 h 569648"/>
                  <a:gd name="connsiteX2" fmla="*/ 142891 w 676150"/>
                  <a:gd name="connsiteY2" fmla="*/ 135351 h 569648"/>
                  <a:gd name="connsiteX3" fmla="*/ 95266 w 676150"/>
                  <a:gd name="connsiteY3" fmla="*/ 174498 h 569648"/>
                  <a:gd name="connsiteX4" fmla="*/ 95266 w 676150"/>
                  <a:gd name="connsiteY4" fmla="*/ 28575 h 569648"/>
                  <a:gd name="connsiteX5" fmla="*/ 66691 w 676150"/>
                  <a:gd name="connsiteY5" fmla="*/ 0 h 569648"/>
                  <a:gd name="connsiteX6" fmla="*/ 38116 w 676150"/>
                  <a:gd name="connsiteY6" fmla="*/ 28575 h 569648"/>
                  <a:gd name="connsiteX7" fmla="*/ 38116 w 676150"/>
                  <a:gd name="connsiteY7" fmla="*/ 199358 h 569648"/>
                  <a:gd name="connsiteX8" fmla="*/ 19066 w 676150"/>
                  <a:gd name="connsiteY8" fmla="*/ 219837 h 569648"/>
                  <a:gd name="connsiteX9" fmla="*/ 16780 w 676150"/>
                  <a:gd name="connsiteY9" fmla="*/ 222123 h 569648"/>
                  <a:gd name="connsiteX10" fmla="*/ 15256 w 676150"/>
                  <a:gd name="connsiteY10" fmla="*/ 223933 h 569648"/>
                  <a:gd name="connsiteX11" fmla="*/ 14304 w 676150"/>
                  <a:gd name="connsiteY11" fmla="*/ 225457 h 569648"/>
                  <a:gd name="connsiteX12" fmla="*/ 14304 w 676150"/>
                  <a:gd name="connsiteY12" fmla="*/ 225457 h 569648"/>
                  <a:gd name="connsiteX13" fmla="*/ 22019 w 676150"/>
                  <a:gd name="connsiteY13" fmla="*/ 316230 h 569648"/>
                  <a:gd name="connsiteX14" fmla="*/ 133366 w 676150"/>
                  <a:gd name="connsiteY14" fmla="*/ 415957 h 569648"/>
                  <a:gd name="connsiteX15" fmla="*/ 144034 w 676150"/>
                  <a:gd name="connsiteY15" fmla="*/ 423768 h 569648"/>
                  <a:gd name="connsiteX16" fmla="*/ 136891 w 676150"/>
                  <a:gd name="connsiteY16" fmla="*/ 433293 h 569648"/>
                  <a:gd name="connsiteX17" fmla="*/ 79741 w 676150"/>
                  <a:gd name="connsiteY17" fmla="*/ 463963 h 569648"/>
                  <a:gd name="connsiteX18" fmla="*/ 93742 w 676150"/>
                  <a:gd name="connsiteY18" fmla="*/ 508064 h 569648"/>
                  <a:gd name="connsiteX19" fmla="*/ 141558 w 676150"/>
                  <a:gd name="connsiteY19" fmla="*/ 532924 h 569648"/>
                  <a:gd name="connsiteX20" fmla="*/ 166418 w 676150"/>
                  <a:gd name="connsiteY20" fmla="*/ 485109 h 569648"/>
                  <a:gd name="connsiteX21" fmla="*/ 153083 w 676150"/>
                  <a:gd name="connsiteY21" fmla="*/ 443103 h 569648"/>
                  <a:gd name="connsiteX22" fmla="*/ 160227 w 676150"/>
                  <a:gd name="connsiteY22" fmla="*/ 433578 h 569648"/>
                  <a:gd name="connsiteX23" fmla="*/ 169752 w 676150"/>
                  <a:gd name="connsiteY23" fmla="*/ 437103 h 569648"/>
                  <a:gd name="connsiteX24" fmla="*/ 319485 w 676150"/>
                  <a:gd name="connsiteY24" fmla="*/ 468249 h 569648"/>
                  <a:gd name="connsiteX25" fmla="*/ 416449 w 676150"/>
                  <a:gd name="connsiteY25" fmla="*/ 559308 h 569648"/>
                  <a:gd name="connsiteX26" fmla="*/ 470313 w 676150"/>
                  <a:gd name="connsiteY26" fmla="*/ 557641 h 569648"/>
                  <a:gd name="connsiteX27" fmla="*/ 468646 w 676150"/>
                  <a:gd name="connsiteY27" fmla="*/ 503778 h 569648"/>
                  <a:gd name="connsiteX28" fmla="*/ 363871 w 676150"/>
                  <a:gd name="connsiteY28" fmla="*/ 405384 h 569648"/>
                  <a:gd name="connsiteX29" fmla="*/ 345583 w 676150"/>
                  <a:gd name="connsiteY29" fmla="*/ 395859 h 569648"/>
                  <a:gd name="connsiteX30" fmla="*/ 244999 w 676150"/>
                  <a:gd name="connsiteY30" fmla="*/ 374904 h 569648"/>
                  <a:gd name="connsiteX31" fmla="*/ 314913 w 676150"/>
                  <a:gd name="connsiteY31" fmla="*/ 284703 h 569648"/>
                  <a:gd name="connsiteX32" fmla="*/ 446167 w 676150"/>
                  <a:gd name="connsiteY32" fmla="*/ 301657 h 569648"/>
                  <a:gd name="connsiteX33" fmla="*/ 488744 w 676150"/>
                  <a:gd name="connsiteY33" fmla="*/ 268605 h 569648"/>
                  <a:gd name="connsiteX34" fmla="*/ 455692 w 676150"/>
                  <a:gd name="connsiteY34" fmla="*/ 226029 h 569648"/>
                  <a:gd name="connsiteX35" fmla="*/ 303292 w 676150"/>
                  <a:gd name="connsiteY35" fmla="*/ 206979 h 569648"/>
                  <a:gd name="connsiteX36" fmla="*/ 268431 w 676150"/>
                  <a:gd name="connsiteY36" fmla="*/ 221457 h 569648"/>
                  <a:gd name="connsiteX37" fmla="*/ 205661 w 676150"/>
                  <a:gd name="connsiteY37" fmla="*/ 301657 h 569648"/>
                  <a:gd name="connsiteX38" fmla="*/ 121841 w 676150"/>
                  <a:gd name="connsiteY38" fmla="*/ 226219 h 569648"/>
                  <a:gd name="connsiteX39" fmla="*/ 183277 w 676150"/>
                  <a:gd name="connsiteY39" fmla="*/ 175737 h 569648"/>
                  <a:gd name="connsiteX40" fmla="*/ 190516 w 676150"/>
                  <a:gd name="connsiteY40" fmla="*/ 168307 h 569648"/>
                  <a:gd name="connsiteX41" fmla="*/ 234998 w 676150"/>
                  <a:gd name="connsiteY41" fmla="*/ 88869 h 569648"/>
                  <a:gd name="connsiteX42" fmla="*/ 654146 w 676150"/>
                  <a:gd name="connsiteY42" fmla="*/ 237649 h 569648"/>
                  <a:gd name="connsiteX43" fmla="*/ 571993 w 676150"/>
                  <a:gd name="connsiteY43" fmla="*/ 406718 h 569648"/>
                  <a:gd name="connsiteX0" fmla="*/ 654146 w 654293"/>
                  <a:gd name="connsiteY0" fmla="*/ 237649 h 569648"/>
                  <a:gd name="connsiteX1" fmla="*/ 184706 w 654293"/>
                  <a:gd name="connsiteY1" fmla="*/ 60675 h 569648"/>
                  <a:gd name="connsiteX2" fmla="*/ 142891 w 654293"/>
                  <a:gd name="connsiteY2" fmla="*/ 135351 h 569648"/>
                  <a:gd name="connsiteX3" fmla="*/ 95266 w 654293"/>
                  <a:gd name="connsiteY3" fmla="*/ 174498 h 569648"/>
                  <a:gd name="connsiteX4" fmla="*/ 95266 w 654293"/>
                  <a:gd name="connsiteY4" fmla="*/ 28575 h 569648"/>
                  <a:gd name="connsiteX5" fmla="*/ 66691 w 654293"/>
                  <a:gd name="connsiteY5" fmla="*/ 0 h 569648"/>
                  <a:gd name="connsiteX6" fmla="*/ 38116 w 654293"/>
                  <a:gd name="connsiteY6" fmla="*/ 28575 h 569648"/>
                  <a:gd name="connsiteX7" fmla="*/ 38116 w 654293"/>
                  <a:gd name="connsiteY7" fmla="*/ 199358 h 569648"/>
                  <a:gd name="connsiteX8" fmla="*/ 19066 w 654293"/>
                  <a:gd name="connsiteY8" fmla="*/ 219837 h 569648"/>
                  <a:gd name="connsiteX9" fmla="*/ 16780 w 654293"/>
                  <a:gd name="connsiteY9" fmla="*/ 222123 h 569648"/>
                  <a:gd name="connsiteX10" fmla="*/ 15256 w 654293"/>
                  <a:gd name="connsiteY10" fmla="*/ 223933 h 569648"/>
                  <a:gd name="connsiteX11" fmla="*/ 14304 w 654293"/>
                  <a:gd name="connsiteY11" fmla="*/ 225457 h 569648"/>
                  <a:gd name="connsiteX12" fmla="*/ 14304 w 654293"/>
                  <a:gd name="connsiteY12" fmla="*/ 225457 h 569648"/>
                  <a:gd name="connsiteX13" fmla="*/ 22019 w 654293"/>
                  <a:gd name="connsiteY13" fmla="*/ 316230 h 569648"/>
                  <a:gd name="connsiteX14" fmla="*/ 133366 w 654293"/>
                  <a:gd name="connsiteY14" fmla="*/ 415957 h 569648"/>
                  <a:gd name="connsiteX15" fmla="*/ 144034 w 654293"/>
                  <a:gd name="connsiteY15" fmla="*/ 423768 h 569648"/>
                  <a:gd name="connsiteX16" fmla="*/ 136891 w 654293"/>
                  <a:gd name="connsiteY16" fmla="*/ 433293 h 569648"/>
                  <a:gd name="connsiteX17" fmla="*/ 79741 w 654293"/>
                  <a:gd name="connsiteY17" fmla="*/ 463963 h 569648"/>
                  <a:gd name="connsiteX18" fmla="*/ 93742 w 654293"/>
                  <a:gd name="connsiteY18" fmla="*/ 508064 h 569648"/>
                  <a:gd name="connsiteX19" fmla="*/ 141558 w 654293"/>
                  <a:gd name="connsiteY19" fmla="*/ 532924 h 569648"/>
                  <a:gd name="connsiteX20" fmla="*/ 166418 w 654293"/>
                  <a:gd name="connsiteY20" fmla="*/ 485109 h 569648"/>
                  <a:gd name="connsiteX21" fmla="*/ 153083 w 654293"/>
                  <a:gd name="connsiteY21" fmla="*/ 443103 h 569648"/>
                  <a:gd name="connsiteX22" fmla="*/ 160227 w 654293"/>
                  <a:gd name="connsiteY22" fmla="*/ 433578 h 569648"/>
                  <a:gd name="connsiteX23" fmla="*/ 169752 w 654293"/>
                  <a:gd name="connsiteY23" fmla="*/ 437103 h 569648"/>
                  <a:gd name="connsiteX24" fmla="*/ 319485 w 654293"/>
                  <a:gd name="connsiteY24" fmla="*/ 468249 h 569648"/>
                  <a:gd name="connsiteX25" fmla="*/ 416449 w 654293"/>
                  <a:gd name="connsiteY25" fmla="*/ 559308 h 569648"/>
                  <a:gd name="connsiteX26" fmla="*/ 470313 w 654293"/>
                  <a:gd name="connsiteY26" fmla="*/ 557641 h 569648"/>
                  <a:gd name="connsiteX27" fmla="*/ 468646 w 654293"/>
                  <a:gd name="connsiteY27" fmla="*/ 503778 h 569648"/>
                  <a:gd name="connsiteX28" fmla="*/ 363871 w 654293"/>
                  <a:gd name="connsiteY28" fmla="*/ 405384 h 569648"/>
                  <a:gd name="connsiteX29" fmla="*/ 345583 w 654293"/>
                  <a:gd name="connsiteY29" fmla="*/ 395859 h 569648"/>
                  <a:gd name="connsiteX30" fmla="*/ 244999 w 654293"/>
                  <a:gd name="connsiteY30" fmla="*/ 374904 h 569648"/>
                  <a:gd name="connsiteX31" fmla="*/ 314913 w 654293"/>
                  <a:gd name="connsiteY31" fmla="*/ 284703 h 569648"/>
                  <a:gd name="connsiteX32" fmla="*/ 446167 w 654293"/>
                  <a:gd name="connsiteY32" fmla="*/ 301657 h 569648"/>
                  <a:gd name="connsiteX33" fmla="*/ 488744 w 654293"/>
                  <a:gd name="connsiteY33" fmla="*/ 268605 h 569648"/>
                  <a:gd name="connsiteX34" fmla="*/ 455692 w 654293"/>
                  <a:gd name="connsiteY34" fmla="*/ 226029 h 569648"/>
                  <a:gd name="connsiteX35" fmla="*/ 303292 w 654293"/>
                  <a:gd name="connsiteY35" fmla="*/ 206979 h 569648"/>
                  <a:gd name="connsiteX36" fmla="*/ 268431 w 654293"/>
                  <a:gd name="connsiteY36" fmla="*/ 221457 h 569648"/>
                  <a:gd name="connsiteX37" fmla="*/ 205661 w 654293"/>
                  <a:gd name="connsiteY37" fmla="*/ 301657 h 569648"/>
                  <a:gd name="connsiteX38" fmla="*/ 121841 w 654293"/>
                  <a:gd name="connsiteY38" fmla="*/ 226219 h 569648"/>
                  <a:gd name="connsiteX39" fmla="*/ 183277 w 654293"/>
                  <a:gd name="connsiteY39" fmla="*/ 175737 h 569648"/>
                  <a:gd name="connsiteX40" fmla="*/ 190516 w 654293"/>
                  <a:gd name="connsiteY40" fmla="*/ 168307 h 569648"/>
                  <a:gd name="connsiteX41" fmla="*/ 234998 w 654293"/>
                  <a:gd name="connsiteY41" fmla="*/ 88869 h 569648"/>
                  <a:gd name="connsiteX42" fmla="*/ 654146 w 654293"/>
                  <a:gd name="connsiteY42" fmla="*/ 23764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41558 w 489046"/>
                  <a:gd name="connsiteY19" fmla="*/ 532924 h 569648"/>
                  <a:gd name="connsiteX20" fmla="*/ 166418 w 489046"/>
                  <a:gd name="connsiteY20" fmla="*/ 485109 h 569648"/>
                  <a:gd name="connsiteX21" fmla="*/ 153083 w 489046"/>
                  <a:gd name="connsiteY21" fmla="*/ 443103 h 569648"/>
                  <a:gd name="connsiteX22" fmla="*/ 160227 w 489046"/>
                  <a:gd name="connsiteY22" fmla="*/ 433578 h 569648"/>
                  <a:gd name="connsiteX23" fmla="*/ 169752 w 489046"/>
                  <a:gd name="connsiteY23" fmla="*/ 437103 h 569648"/>
                  <a:gd name="connsiteX24" fmla="*/ 319485 w 489046"/>
                  <a:gd name="connsiteY24" fmla="*/ 468249 h 569648"/>
                  <a:gd name="connsiteX25" fmla="*/ 416449 w 489046"/>
                  <a:gd name="connsiteY25" fmla="*/ 559308 h 569648"/>
                  <a:gd name="connsiteX26" fmla="*/ 470313 w 489046"/>
                  <a:gd name="connsiteY26" fmla="*/ 557641 h 569648"/>
                  <a:gd name="connsiteX27" fmla="*/ 468646 w 489046"/>
                  <a:gd name="connsiteY27" fmla="*/ 503778 h 569648"/>
                  <a:gd name="connsiteX28" fmla="*/ 363871 w 489046"/>
                  <a:gd name="connsiteY28" fmla="*/ 405384 h 569648"/>
                  <a:gd name="connsiteX29" fmla="*/ 345583 w 489046"/>
                  <a:gd name="connsiteY29" fmla="*/ 395859 h 569648"/>
                  <a:gd name="connsiteX30" fmla="*/ 244999 w 489046"/>
                  <a:gd name="connsiteY30" fmla="*/ 374904 h 569648"/>
                  <a:gd name="connsiteX31" fmla="*/ 314913 w 489046"/>
                  <a:gd name="connsiteY31" fmla="*/ 284703 h 569648"/>
                  <a:gd name="connsiteX32" fmla="*/ 446167 w 489046"/>
                  <a:gd name="connsiteY32" fmla="*/ 301657 h 569648"/>
                  <a:gd name="connsiteX33" fmla="*/ 488744 w 489046"/>
                  <a:gd name="connsiteY33" fmla="*/ 268605 h 569648"/>
                  <a:gd name="connsiteX34" fmla="*/ 455692 w 489046"/>
                  <a:gd name="connsiteY34" fmla="*/ 226029 h 569648"/>
                  <a:gd name="connsiteX35" fmla="*/ 303292 w 489046"/>
                  <a:gd name="connsiteY35" fmla="*/ 206979 h 569648"/>
                  <a:gd name="connsiteX36" fmla="*/ 268431 w 489046"/>
                  <a:gd name="connsiteY36" fmla="*/ 221457 h 569648"/>
                  <a:gd name="connsiteX37" fmla="*/ 205661 w 489046"/>
                  <a:gd name="connsiteY37" fmla="*/ 301657 h 569648"/>
                  <a:gd name="connsiteX38" fmla="*/ 121841 w 489046"/>
                  <a:gd name="connsiteY38" fmla="*/ 226219 h 569648"/>
                  <a:gd name="connsiteX39" fmla="*/ 183277 w 489046"/>
                  <a:gd name="connsiteY39" fmla="*/ 175737 h 569648"/>
                  <a:gd name="connsiteX40" fmla="*/ 190516 w 489046"/>
                  <a:gd name="connsiteY40" fmla="*/ 168307 h 569648"/>
                  <a:gd name="connsiteX41" fmla="*/ 234998 w 489046"/>
                  <a:gd name="connsiteY41"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41558 w 489046"/>
                  <a:gd name="connsiteY19" fmla="*/ 532924 h 569648"/>
                  <a:gd name="connsiteX20" fmla="*/ 153083 w 489046"/>
                  <a:gd name="connsiteY20" fmla="*/ 443103 h 569648"/>
                  <a:gd name="connsiteX21" fmla="*/ 160227 w 489046"/>
                  <a:gd name="connsiteY21" fmla="*/ 433578 h 569648"/>
                  <a:gd name="connsiteX22" fmla="*/ 169752 w 489046"/>
                  <a:gd name="connsiteY22" fmla="*/ 437103 h 569648"/>
                  <a:gd name="connsiteX23" fmla="*/ 319485 w 489046"/>
                  <a:gd name="connsiteY23" fmla="*/ 468249 h 569648"/>
                  <a:gd name="connsiteX24" fmla="*/ 416449 w 489046"/>
                  <a:gd name="connsiteY24" fmla="*/ 559308 h 569648"/>
                  <a:gd name="connsiteX25" fmla="*/ 470313 w 489046"/>
                  <a:gd name="connsiteY25" fmla="*/ 557641 h 569648"/>
                  <a:gd name="connsiteX26" fmla="*/ 468646 w 489046"/>
                  <a:gd name="connsiteY26" fmla="*/ 503778 h 569648"/>
                  <a:gd name="connsiteX27" fmla="*/ 363871 w 489046"/>
                  <a:gd name="connsiteY27" fmla="*/ 405384 h 569648"/>
                  <a:gd name="connsiteX28" fmla="*/ 345583 w 489046"/>
                  <a:gd name="connsiteY28" fmla="*/ 395859 h 569648"/>
                  <a:gd name="connsiteX29" fmla="*/ 244999 w 489046"/>
                  <a:gd name="connsiteY29" fmla="*/ 374904 h 569648"/>
                  <a:gd name="connsiteX30" fmla="*/ 314913 w 489046"/>
                  <a:gd name="connsiteY30" fmla="*/ 284703 h 569648"/>
                  <a:gd name="connsiteX31" fmla="*/ 446167 w 489046"/>
                  <a:gd name="connsiteY31" fmla="*/ 301657 h 569648"/>
                  <a:gd name="connsiteX32" fmla="*/ 488744 w 489046"/>
                  <a:gd name="connsiteY32" fmla="*/ 268605 h 569648"/>
                  <a:gd name="connsiteX33" fmla="*/ 455692 w 489046"/>
                  <a:gd name="connsiteY33" fmla="*/ 226029 h 569648"/>
                  <a:gd name="connsiteX34" fmla="*/ 303292 w 489046"/>
                  <a:gd name="connsiteY34" fmla="*/ 206979 h 569648"/>
                  <a:gd name="connsiteX35" fmla="*/ 268431 w 489046"/>
                  <a:gd name="connsiteY35" fmla="*/ 221457 h 569648"/>
                  <a:gd name="connsiteX36" fmla="*/ 205661 w 489046"/>
                  <a:gd name="connsiteY36" fmla="*/ 301657 h 569648"/>
                  <a:gd name="connsiteX37" fmla="*/ 121841 w 489046"/>
                  <a:gd name="connsiteY37" fmla="*/ 226219 h 569648"/>
                  <a:gd name="connsiteX38" fmla="*/ 183277 w 489046"/>
                  <a:gd name="connsiteY38" fmla="*/ 175737 h 569648"/>
                  <a:gd name="connsiteX39" fmla="*/ 190516 w 489046"/>
                  <a:gd name="connsiteY39" fmla="*/ 168307 h 569648"/>
                  <a:gd name="connsiteX40" fmla="*/ 234998 w 489046"/>
                  <a:gd name="connsiteY40"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53083 w 489046"/>
                  <a:gd name="connsiteY19" fmla="*/ 443103 h 569648"/>
                  <a:gd name="connsiteX20" fmla="*/ 160227 w 489046"/>
                  <a:gd name="connsiteY20" fmla="*/ 433578 h 569648"/>
                  <a:gd name="connsiteX21" fmla="*/ 169752 w 489046"/>
                  <a:gd name="connsiteY21" fmla="*/ 437103 h 569648"/>
                  <a:gd name="connsiteX22" fmla="*/ 319485 w 489046"/>
                  <a:gd name="connsiteY22" fmla="*/ 468249 h 569648"/>
                  <a:gd name="connsiteX23" fmla="*/ 416449 w 489046"/>
                  <a:gd name="connsiteY23" fmla="*/ 559308 h 569648"/>
                  <a:gd name="connsiteX24" fmla="*/ 470313 w 489046"/>
                  <a:gd name="connsiteY24" fmla="*/ 557641 h 569648"/>
                  <a:gd name="connsiteX25" fmla="*/ 468646 w 489046"/>
                  <a:gd name="connsiteY25" fmla="*/ 503778 h 569648"/>
                  <a:gd name="connsiteX26" fmla="*/ 363871 w 489046"/>
                  <a:gd name="connsiteY26" fmla="*/ 405384 h 569648"/>
                  <a:gd name="connsiteX27" fmla="*/ 345583 w 489046"/>
                  <a:gd name="connsiteY27" fmla="*/ 395859 h 569648"/>
                  <a:gd name="connsiteX28" fmla="*/ 244999 w 489046"/>
                  <a:gd name="connsiteY28" fmla="*/ 374904 h 569648"/>
                  <a:gd name="connsiteX29" fmla="*/ 314913 w 489046"/>
                  <a:gd name="connsiteY29" fmla="*/ 284703 h 569648"/>
                  <a:gd name="connsiteX30" fmla="*/ 446167 w 489046"/>
                  <a:gd name="connsiteY30" fmla="*/ 301657 h 569648"/>
                  <a:gd name="connsiteX31" fmla="*/ 488744 w 489046"/>
                  <a:gd name="connsiteY31" fmla="*/ 268605 h 569648"/>
                  <a:gd name="connsiteX32" fmla="*/ 455692 w 489046"/>
                  <a:gd name="connsiteY32" fmla="*/ 226029 h 569648"/>
                  <a:gd name="connsiteX33" fmla="*/ 303292 w 489046"/>
                  <a:gd name="connsiteY33" fmla="*/ 206979 h 569648"/>
                  <a:gd name="connsiteX34" fmla="*/ 268431 w 489046"/>
                  <a:gd name="connsiteY34" fmla="*/ 221457 h 569648"/>
                  <a:gd name="connsiteX35" fmla="*/ 205661 w 489046"/>
                  <a:gd name="connsiteY35" fmla="*/ 301657 h 569648"/>
                  <a:gd name="connsiteX36" fmla="*/ 121841 w 489046"/>
                  <a:gd name="connsiteY36" fmla="*/ 226219 h 569648"/>
                  <a:gd name="connsiteX37" fmla="*/ 183277 w 489046"/>
                  <a:gd name="connsiteY37" fmla="*/ 175737 h 569648"/>
                  <a:gd name="connsiteX38" fmla="*/ 190516 w 489046"/>
                  <a:gd name="connsiteY38" fmla="*/ 168307 h 569648"/>
                  <a:gd name="connsiteX39" fmla="*/ 234998 w 489046"/>
                  <a:gd name="connsiteY39"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153083 w 489046"/>
                  <a:gd name="connsiteY18" fmla="*/ 443103 h 569648"/>
                  <a:gd name="connsiteX19" fmla="*/ 160227 w 489046"/>
                  <a:gd name="connsiteY19" fmla="*/ 433578 h 569648"/>
                  <a:gd name="connsiteX20" fmla="*/ 169752 w 489046"/>
                  <a:gd name="connsiteY20" fmla="*/ 437103 h 569648"/>
                  <a:gd name="connsiteX21" fmla="*/ 319485 w 489046"/>
                  <a:gd name="connsiteY21" fmla="*/ 468249 h 569648"/>
                  <a:gd name="connsiteX22" fmla="*/ 416449 w 489046"/>
                  <a:gd name="connsiteY22" fmla="*/ 559308 h 569648"/>
                  <a:gd name="connsiteX23" fmla="*/ 470313 w 489046"/>
                  <a:gd name="connsiteY23" fmla="*/ 557641 h 569648"/>
                  <a:gd name="connsiteX24" fmla="*/ 468646 w 489046"/>
                  <a:gd name="connsiteY24" fmla="*/ 503778 h 569648"/>
                  <a:gd name="connsiteX25" fmla="*/ 363871 w 489046"/>
                  <a:gd name="connsiteY25" fmla="*/ 405384 h 569648"/>
                  <a:gd name="connsiteX26" fmla="*/ 345583 w 489046"/>
                  <a:gd name="connsiteY26" fmla="*/ 395859 h 569648"/>
                  <a:gd name="connsiteX27" fmla="*/ 244999 w 489046"/>
                  <a:gd name="connsiteY27" fmla="*/ 374904 h 569648"/>
                  <a:gd name="connsiteX28" fmla="*/ 314913 w 489046"/>
                  <a:gd name="connsiteY28" fmla="*/ 284703 h 569648"/>
                  <a:gd name="connsiteX29" fmla="*/ 446167 w 489046"/>
                  <a:gd name="connsiteY29" fmla="*/ 301657 h 569648"/>
                  <a:gd name="connsiteX30" fmla="*/ 488744 w 489046"/>
                  <a:gd name="connsiteY30" fmla="*/ 268605 h 569648"/>
                  <a:gd name="connsiteX31" fmla="*/ 455692 w 489046"/>
                  <a:gd name="connsiteY31" fmla="*/ 226029 h 569648"/>
                  <a:gd name="connsiteX32" fmla="*/ 303292 w 489046"/>
                  <a:gd name="connsiteY32" fmla="*/ 206979 h 569648"/>
                  <a:gd name="connsiteX33" fmla="*/ 268431 w 489046"/>
                  <a:gd name="connsiteY33" fmla="*/ 221457 h 569648"/>
                  <a:gd name="connsiteX34" fmla="*/ 205661 w 489046"/>
                  <a:gd name="connsiteY34" fmla="*/ 301657 h 569648"/>
                  <a:gd name="connsiteX35" fmla="*/ 121841 w 489046"/>
                  <a:gd name="connsiteY35" fmla="*/ 226219 h 569648"/>
                  <a:gd name="connsiteX36" fmla="*/ 183277 w 489046"/>
                  <a:gd name="connsiteY36" fmla="*/ 175737 h 569648"/>
                  <a:gd name="connsiteX37" fmla="*/ 190516 w 489046"/>
                  <a:gd name="connsiteY37" fmla="*/ 168307 h 569648"/>
                  <a:gd name="connsiteX38" fmla="*/ 234998 w 489046"/>
                  <a:gd name="connsiteY38"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153083 w 489046"/>
                  <a:gd name="connsiteY17" fmla="*/ 443103 h 569648"/>
                  <a:gd name="connsiteX18" fmla="*/ 160227 w 489046"/>
                  <a:gd name="connsiteY18" fmla="*/ 433578 h 569648"/>
                  <a:gd name="connsiteX19" fmla="*/ 169752 w 489046"/>
                  <a:gd name="connsiteY19" fmla="*/ 437103 h 569648"/>
                  <a:gd name="connsiteX20" fmla="*/ 319485 w 489046"/>
                  <a:gd name="connsiteY20" fmla="*/ 468249 h 569648"/>
                  <a:gd name="connsiteX21" fmla="*/ 416449 w 489046"/>
                  <a:gd name="connsiteY21" fmla="*/ 559308 h 569648"/>
                  <a:gd name="connsiteX22" fmla="*/ 470313 w 489046"/>
                  <a:gd name="connsiteY22" fmla="*/ 557641 h 569648"/>
                  <a:gd name="connsiteX23" fmla="*/ 468646 w 489046"/>
                  <a:gd name="connsiteY23" fmla="*/ 503778 h 569648"/>
                  <a:gd name="connsiteX24" fmla="*/ 363871 w 489046"/>
                  <a:gd name="connsiteY24" fmla="*/ 405384 h 569648"/>
                  <a:gd name="connsiteX25" fmla="*/ 345583 w 489046"/>
                  <a:gd name="connsiteY25" fmla="*/ 395859 h 569648"/>
                  <a:gd name="connsiteX26" fmla="*/ 244999 w 489046"/>
                  <a:gd name="connsiteY26" fmla="*/ 374904 h 569648"/>
                  <a:gd name="connsiteX27" fmla="*/ 314913 w 489046"/>
                  <a:gd name="connsiteY27" fmla="*/ 284703 h 569648"/>
                  <a:gd name="connsiteX28" fmla="*/ 446167 w 489046"/>
                  <a:gd name="connsiteY28" fmla="*/ 301657 h 569648"/>
                  <a:gd name="connsiteX29" fmla="*/ 488744 w 489046"/>
                  <a:gd name="connsiteY29" fmla="*/ 268605 h 569648"/>
                  <a:gd name="connsiteX30" fmla="*/ 455692 w 489046"/>
                  <a:gd name="connsiteY30" fmla="*/ 226029 h 569648"/>
                  <a:gd name="connsiteX31" fmla="*/ 303292 w 489046"/>
                  <a:gd name="connsiteY31" fmla="*/ 206979 h 569648"/>
                  <a:gd name="connsiteX32" fmla="*/ 268431 w 489046"/>
                  <a:gd name="connsiteY32" fmla="*/ 221457 h 569648"/>
                  <a:gd name="connsiteX33" fmla="*/ 205661 w 489046"/>
                  <a:gd name="connsiteY33" fmla="*/ 301657 h 569648"/>
                  <a:gd name="connsiteX34" fmla="*/ 121841 w 489046"/>
                  <a:gd name="connsiteY34" fmla="*/ 226219 h 569648"/>
                  <a:gd name="connsiteX35" fmla="*/ 183277 w 489046"/>
                  <a:gd name="connsiteY35" fmla="*/ 175737 h 569648"/>
                  <a:gd name="connsiteX36" fmla="*/ 190516 w 489046"/>
                  <a:gd name="connsiteY36" fmla="*/ 168307 h 569648"/>
                  <a:gd name="connsiteX37" fmla="*/ 234998 w 489046"/>
                  <a:gd name="connsiteY37"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60227 w 489046"/>
                  <a:gd name="connsiteY16" fmla="*/ 433578 h 569648"/>
                  <a:gd name="connsiteX17" fmla="*/ 169752 w 489046"/>
                  <a:gd name="connsiteY17" fmla="*/ 437103 h 569648"/>
                  <a:gd name="connsiteX18" fmla="*/ 319485 w 489046"/>
                  <a:gd name="connsiteY18" fmla="*/ 468249 h 569648"/>
                  <a:gd name="connsiteX19" fmla="*/ 416449 w 489046"/>
                  <a:gd name="connsiteY19" fmla="*/ 559308 h 569648"/>
                  <a:gd name="connsiteX20" fmla="*/ 470313 w 489046"/>
                  <a:gd name="connsiteY20" fmla="*/ 557641 h 569648"/>
                  <a:gd name="connsiteX21" fmla="*/ 468646 w 489046"/>
                  <a:gd name="connsiteY21" fmla="*/ 503778 h 569648"/>
                  <a:gd name="connsiteX22" fmla="*/ 363871 w 489046"/>
                  <a:gd name="connsiteY22" fmla="*/ 405384 h 569648"/>
                  <a:gd name="connsiteX23" fmla="*/ 345583 w 489046"/>
                  <a:gd name="connsiteY23" fmla="*/ 395859 h 569648"/>
                  <a:gd name="connsiteX24" fmla="*/ 244999 w 489046"/>
                  <a:gd name="connsiteY24" fmla="*/ 374904 h 569648"/>
                  <a:gd name="connsiteX25" fmla="*/ 314913 w 489046"/>
                  <a:gd name="connsiteY25" fmla="*/ 284703 h 569648"/>
                  <a:gd name="connsiteX26" fmla="*/ 446167 w 489046"/>
                  <a:gd name="connsiteY26" fmla="*/ 301657 h 569648"/>
                  <a:gd name="connsiteX27" fmla="*/ 488744 w 489046"/>
                  <a:gd name="connsiteY27" fmla="*/ 268605 h 569648"/>
                  <a:gd name="connsiteX28" fmla="*/ 455692 w 489046"/>
                  <a:gd name="connsiteY28" fmla="*/ 226029 h 569648"/>
                  <a:gd name="connsiteX29" fmla="*/ 303292 w 489046"/>
                  <a:gd name="connsiteY29" fmla="*/ 206979 h 569648"/>
                  <a:gd name="connsiteX30" fmla="*/ 268431 w 489046"/>
                  <a:gd name="connsiteY30" fmla="*/ 221457 h 569648"/>
                  <a:gd name="connsiteX31" fmla="*/ 205661 w 489046"/>
                  <a:gd name="connsiteY31" fmla="*/ 301657 h 569648"/>
                  <a:gd name="connsiteX32" fmla="*/ 121841 w 489046"/>
                  <a:gd name="connsiteY32" fmla="*/ 226219 h 569648"/>
                  <a:gd name="connsiteX33" fmla="*/ 183277 w 489046"/>
                  <a:gd name="connsiteY33" fmla="*/ 175737 h 569648"/>
                  <a:gd name="connsiteX34" fmla="*/ 190516 w 489046"/>
                  <a:gd name="connsiteY34" fmla="*/ 168307 h 569648"/>
                  <a:gd name="connsiteX35" fmla="*/ 234998 w 489046"/>
                  <a:gd name="connsiteY35" fmla="*/ 88869 h 569648"/>
                  <a:gd name="connsiteX0" fmla="*/ 234998 w 489046"/>
                  <a:gd name="connsiteY0" fmla="*/ 88869 h 569648"/>
                  <a:gd name="connsiteX1" fmla="*/ 215471 w 489046"/>
                  <a:gd name="connsiteY1" fmla="*/ 66080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220532 w 489046"/>
                  <a:gd name="connsiteY1" fmla="*/ 54232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222644 w 489046"/>
                  <a:gd name="connsiteY1" fmla="*/ 54798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9046" h="569648">
                    <a:moveTo>
                      <a:pt x="234998" y="88869"/>
                    </a:moveTo>
                    <a:cubicBezTo>
                      <a:pt x="239157" y="71831"/>
                      <a:pt x="231026" y="59497"/>
                      <a:pt x="222644" y="54798"/>
                    </a:cubicBezTo>
                    <a:cubicBezTo>
                      <a:pt x="214262" y="50099"/>
                      <a:pt x="196803" y="49130"/>
                      <a:pt x="184706" y="60675"/>
                    </a:cubicBezTo>
                    <a:lnTo>
                      <a:pt x="142891" y="135351"/>
                    </a:lnTo>
                    <a:lnTo>
                      <a:pt x="95266" y="174498"/>
                    </a:lnTo>
                    <a:lnTo>
                      <a:pt x="95266" y="28575"/>
                    </a:lnTo>
                    <a:cubicBezTo>
                      <a:pt x="95266" y="12793"/>
                      <a:pt x="82473" y="0"/>
                      <a:pt x="66691" y="0"/>
                    </a:cubicBezTo>
                    <a:cubicBezTo>
                      <a:pt x="50909" y="0"/>
                      <a:pt x="38116" y="12793"/>
                      <a:pt x="38116" y="28575"/>
                    </a:cubicBezTo>
                    <a:lnTo>
                      <a:pt x="38116" y="199358"/>
                    </a:lnTo>
                    <a:lnTo>
                      <a:pt x="19066" y="219837"/>
                    </a:lnTo>
                    <a:lnTo>
                      <a:pt x="16780" y="222123"/>
                    </a:lnTo>
                    <a:cubicBezTo>
                      <a:pt x="16209" y="222695"/>
                      <a:pt x="15828" y="223362"/>
                      <a:pt x="15256" y="223933"/>
                    </a:cubicBezTo>
                    <a:lnTo>
                      <a:pt x="14304" y="225457"/>
                    </a:lnTo>
                    <a:lnTo>
                      <a:pt x="14304" y="225457"/>
                    </a:lnTo>
                    <a:cubicBezTo>
                      <a:pt x="-7419" y="253028"/>
                      <a:pt x="-4045" y="292721"/>
                      <a:pt x="22019" y="316230"/>
                    </a:cubicBezTo>
                    <a:lnTo>
                      <a:pt x="133366" y="415957"/>
                    </a:lnTo>
                    <a:cubicBezTo>
                      <a:pt x="136690" y="418865"/>
                      <a:pt x="140259" y="421478"/>
                      <a:pt x="144034" y="423768"/>
                    </a:cubicBezTo>
                    <a:lnTo>
                      <a:pt x="160227" y="433578"/>
                    </a:lnTo>
                    <a:cubicBezTo>
                      <a:pt x="163224" y="435186"/>
                      <a:pt x="166430" y="436372"/>
                      <a:pt x="169752" y="437103"/>
                    </a:cubicBezTo>
                    <a:lnTo>
                      <a:pt x="319485" y="468249"/>
                    </a:lnTo>
                    <a:lnTo>
                      <a:pt x="416449" y="559308"/>
                    </a:lnTo>
                    <a:cubicBezTo>
                      <a:pt x="431784" y="573722"/>
                      <a:pt x="455899" y="572976"/>
                      <a:pt x="470313" y="557641"/>
                    </a:cubicBezTo>
                    <a:cubicBezTo>
                      <a:pt x="484728" y="542307"/>
                      <a:pt x="483981" y="518192"/>
                      <a:pt x="468646" y="503778"/>
                    </a:cubicBezTo>
                    <a:lnTo>
                      <a:pt x="363871" y="405384"/>
                    </a:lnTo>
                    <a:cubicBezTo>
                      <a:pt x="358794" y="400551"/>
                      <a:pt x="352455" y="397250"/>
                      <a:pt x="345583" y="395859"/>
                    </a:cubicBezTo>
                    <a:lnTo>
                      <a:pt x="244999" y="374904"/>
                    </a:lnTo>
                    <a:lnTo>
                      <a:pt x="314913" y="284703"/>
                    </a:lnTo>
                    <a:lnTo>
                      <a:pt x="446167" y="301657"/>
                    </a:lnTo>
                    <a:cubicBezTo>
                      <a:pt x="467052" y="304287"/>
                      <a:pt x="486114" y="289490"/>
                      <a:pt x="488744" y="268605"/>
                    </a:cubicBezTo>
                    <a:cubicBezTo>
                      <a:pt x="491374" y="247721"/>
                      <a:pt x="476577" y="228658"/>
                      <a:pt x="455692" y="226029"/>
                    </a:cubicBezTo>
                    <a:lnTo>
                      <a:pt x="303292" y="206979"/>
                    </a:lnTo>
                    <a:cubicBezTo>
                      <a:pt x="289930" y="205304"/>
                      <a:pt x="276676" y="210809"/>
                      <a:pt x="268431" y="221457"/>
                    </a:cubicBezTo>
                    <a:lnTo>
                      <a:pt x="205661" y="301657"/>
                    </a:lnTo>
                    <a:lnTo>
                      <a:pt x="121841" y="226219"/>
                    </a:lnTo>
                    <a:lnTo>
                      <a:pt x="183277" y="175737"/>
                    </a:lnTo>
                    <a:cubicBezTo>
                      <a:pt x="186124" y="173722"/>
                      <a:pt x="188577" y="171205"/>
                      <a:pt x="190516" y="168307"/>
                    </a:cubicBezTo>
                    <a:lnTo>
                      <a:pt x="234998" y="88869"/>
                    </a:ln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26" name="Group 225">
              <a:extLst>
                <a:ext uri="{FF2B5EF4-FFF2-40B4-BE49-F238E27FC236}">
                  <a16:creationId xmlns:a16="http://schemas.microsoft.com/office/drawing/2014/main" id="{2EEC4B3A-F92A-0CF9-B7DC-673CBF15557C}"/>
                </a:ext>
              </a:extLst>
            </p:cNvPr>
            <p:cNvGrpSpPr/>
            <p:nvPr/>
          </p:nvGrpSpPr>
          <p:grpSpPr>
            <a:xfrm>
              <a:off x="7003309" y="3199995"/>
              <a:ext cx="966632" cy="1062125"/>
              <a:chOff x="7003309" y="3199995"/>
              <a:chExt cx="966632" cy="1062125"/>
            </a:xfrm>
            <a:solidFill>
              <a:schemeClr val="accent1"/>
            </a:solidFill>
            <a:effectLst>
              <a:glow rad="139700">
                <a:schemeClr val="bg1">
                  <a:alpha val="90000"/>
                </a:schemeClr>
              </a:glow>
            </a:effectLst>
          </p:grpSpPr>
          <p:sp>
            <p:nvSpPr>
              <p:cNvPr id="227" name="Freeform: Shape 226">
                <a:extLst>
                  <a:ext uri="{FF2B5EF4-FFF2-40B4-BE49-F238E27FC236}">
                    <a16:creationId xmlns:a16="http://schemas.microsoft.com/office/drawing/2014/main" id="{3F019870-1AC0-29F7-78AF-A0C47F80FCB8}"/>
                  </a:ext>
                </a:extLst>
              </p:cNvPr>
              <p:cNvSpPr/>
              <p:nvPr/>
            </p:nvSpPr>
            <p:spPr>
              <a:xfrm>
                <a:off x="7505535" y="3481628"/>
                <a:ext cx="196113" cy="780492"/>
              </a:xfrm>
              <a:custGeom>
                <a:avLst/>
                <a:gdLst>
                  <a:gd name="connsiteX0" fmla="*/ 0 w 133350"/>
                  <a:gd name="connsiteY0" fmla="*/ 0 h 476250"/>
                  <a:gd name="connsiteX1" fmla="*/ 133350 w 133350"/>
                  <a:gd name="connsiteY1" fmla="*/ 0 h 476250"/>
                  <a:gd name="connsiteX2" fmla="*/ 133350 w 133350"/>
                  <a:gd name="connsiteY2" fmla="*/ 476250 h 476250"/>
                  <a:gd name="connsiteX3" fmla="*/ 0 w 133350"/>
                  <a:gd name="connsiteY3" fmla="*/ 476250 h 476250"/>
                </a:gdLst>
                <a:ahLst/>
                <a:cxnLst>
                  <a:cxn ang="0">
                    <a:pos x="connsiteX0" y="connsiteY0"/>
                  </a:cxn>
                  <a:cxn ang="0">
                    <a:pos x="connsiteX1" y="connsiteY1"/>
                  </a:cxn>
                  <a:cxn ang="0">
                    <a:pos x="connsiteX2" y="connsiteY2"/>
                  </a:cxn>
                  <a:cxn ang="0">
                    <a:pos x="connsiteX3" y="connsiteY3"/>
                  </a:cxn>
                </a:cxnLst>
                <a:rect l="l" t="t" r="r" b="b"/>
                <a:pathLst>
                  <a:path w="133350" h="476250">
                    <a:moveTo>
                      <a:pt x="0" y="0"/>
                    </a:moveTo>
                    <a:lnTo>
                      <a:pt x="133350" y="0"/>
                    </a:lnTo>
                    <a:lnTo>
                      <a:pt x="133350" y="476250"/>
                    </a:lnTo>
                    <a:lnTo>
                      <a:pt x="0" y="4762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8" name="Freeform: Shape 227">
                <a:extLst>
                  <a:ext uri="{FF2B5EF4-FFF2-40B4-BE49-F238E27FC236}">
                    <a16:creationId xmlns:a16="http://schemas.microsoft.com/office/drawing/2014/main" id="{4299B153-916B-6DDB-8DFE-FE4EA2A707F7}"/>
                  </a:ext>
                </a:extLst>
              </p:cNvPr>
              <p:cNvSpPr/>
              <p:nvPr/>
            </p:nvSpPr>
            <p:spPr>
              <a:xfrm>
                <a:off x="7255454" y="3762605"/>
                <a:ext cx="196113" cy="499515"/>
              </a:xfrm>
              <a:custGeom>
                <a:avLst/>
                <a:gdLst>
                  <a:gd name="connsiteX0" fmla="*/ 0 w 133350"/>
                  <a:gd name="connsiteY0" fmla="*/ 0 h 304800"/>
                  <a:gd name="connsiteX1" fmla="*/ 133350 w 133350"/>
                  <a:gd name="connsiteY1" fmla="*/ 0 h 304800"/>
                  <a:gd name="connsiteX2" fmla="*/ 133350 w 133350"/>
                  <a:gd name="connsiteY2" fmla="*/ 304800 h 304800"/>
                  <a:gd name="connsiteX3" fmla="*/ 0 w 133350"/>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133350" h="304800">
                    <a:moveTo>
                      <a:pt x="0" y="0"/>
                    </a:moveTo>
                    <a:lnTo>
                      <a:pt x="133350" y="0"/>
                    </a:lnTo>
                    <a:lnTo>
                      <a:pt x="133350" y="304800"/>
                    </a:lnTo>
                    <a:lnTo>
                      <a:pt x="0" y="3048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29" name="Freeform: Shape 228">
                <a:extLst>
                  <a:ext uri="{FF2B5EF4-FFF2-40B4-BE49-F238E27FC236}">
                    <a16:creationId xmlns:a16="http://schemas.microsoft.com/office/drawing/2014/main" id="{39A30F68-4863-D07A-1246-3B97EFEEB1AC}"/>
                  </a:ext>
                </a:extLst>
              </p:cNvPr>
              <p:cNvSpPr/>
              <p:nvPr/>
            </p:nvSpPr>
            <p:spPr>
              <a:xfrm>
                <a:off x="7003309" y="4043582"/>
                <a:ext cx="196113" cy="218538"/>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0" name="Freeform: Shape 229">
                <a:extLst>
                  <a:ext uri="{FF2B5EF4-FFF2-40B4-BE49-F238E27FC236}">
                    <a16:creationId xmlns:a16="http://schemas.microsoft.com/office/drawing/2014/main" id="{DF3CE58C-57B9-8E23-A43C-C41AE2948BD2}"/>
                  </a:ext>
                </a:extLst>
              </p:cNvPr>
              <p:cNvSpPr/>
              <p:nvPr/>
            </p:nvSpPr>
            <p:spPr>
              <a:xfrm>
                <a:off x="7773828" y="3199995"/>
                <a:ext cx="196113" cy="1062125"/>
              </a:xfrm>
              <a:custGeom>
                <a:avLst/>
                <a:gdLst>
                  <a:gd name="connsiteX0" fmla="*/ 133350 w 133350"/>
                  <a:gd name="connsiteY0" fmla="*/ 0 h 648100"/>
                  <a:gd name="connsiteX1" fmla="*/ 0 w 133350"/>
                  <a:gd name="connsiteY1" fmla="*/ 0 h 648100"/>
                  <a:gd name="connsiteX2" fmla="*/ 0 w 133350"/>
                  <a:gd name="connsiteY2" fmla="*/ 647881 h 648100"/>
                  <a:gd name="connsiteX3" fmla="*/ 0 w 133350"/>
                  <a:gd name="connsiteY3" fmla="*/ 647881 h 648100"/>
                  <a:gd name="connsiteX4" fmla="*/ 0 w 133350"/>
                  <a:gd name="connsiteY4" fmla="*/ 648100 h 648100"/>
                  <a:gd name="connsiteX5" fmla="*/ 133350 w 133350"/>
                  <a:gd name="connsiteY5" fmla="*/ 648100 h 648100"/>
                  <a:gd name="connsiteX6" fmla="*/ 133350 w 133350"/>
                  <a:gd name="connsiteY6" fmla="*/ 181 h 648100"/>
                  <a:gd name="connsiteX7" fmla="*/ 133350 w 133350"/>
                  <a:gd name="connsiteY7" fmla="*/ 181 h 648100"/>
                  <a:gd name="connsiteX8" fmla="*/ 19050 w 133350"/>
                  <a:gd name="connsiteY8" fmla="*/ 19231 h 648100"/>
                  <a:gd name="connsiteX9" fmla="*/ 114300 w 133350"/>
                  <a:gd name="connsiteY9" fmla="*/ 19231 h 648100"/>
                  <a:gd name="connsiteX10" fmla="*/ 114300 w 133350"/>
                  <a:gd name="connsiteY10" fmla="*/ 628831 h 648100"/>
                  <a:gd name="connsiteX11" fmla="*/ 19050 w 133350"/>
                  <a:gd name="connsiteY11" fmla="*/ 628831 h 6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350" h="648100">
                    <a:moveTo>
                      <a:pt x="133350" y="0"/>
                    </a:moveTo>
                    <a:lnTo>
                      <a:pt x="0" y="0"/>
                    </a:lnTo>
                    <a:lnTo>
                      <a:pt x="0" y="647881"/>
                    </a:lnTo>
                    <a:lnTo>
                      <a:pt x="0" y="647881"/>
                    </a:lnTo>
                    <a:lnTo>
                      <a:pt x="0" y="648100"/>
                    </a:lnTo>
                    <a:lnTo>
                      <a:pt x="133350" y="648100"/>
                    </a:lnTo>
                    <a:lnTo>
                      <a:pt x="133350" y="181"/>
                    </a:lnTo>
                    <a:lnTo>
                      <a:pt x="133350" y="181"/>
                    </a:lnTo>
                    <a:close/>
                    <a:moveTo>
                      <a:pt x="19050" y="19231"/>
                    </a:moveTo>
                    <a:lnTo>
                      <a:pt x="114300" y="19231"/>
                    </a:lnTo>
                    <a:lnTo>
                      <a:pt x="114300" y="628831"/>
                    </a:lnTo>
                    <a:lnTo>
                      <a:pt x="19050" y="6288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233" name="Group 232">
            <a:extLst>
              <a:ext uri="{FF2B5EF4-FFF2-40B4-BE49-F238E27FC236}">
                <a16:creationId xmlns:a16="http://schemas.microsoft.com/office/drawing/2014/main" id="{85392E7C-582B-A193-CA69-CCE2A3C38D6A}"/>
              </a:ext>
            </a:extLst>
          </p:cNvPr>
          <p:cNvGrpSpPr/>
          <p:nvPr/>
        </p:nvGrpSpPr>
        <p:grpSpPr>
          <a:xfrm>
            <a:off x="6925623" y="3607994"/>
            <a:ext cx="626138" cy="525419"/>
            <a:chOff x="6538726" y="3061129"/>
            <a:chExt cx="1431215" cy="1200991"/>
          </a:xfrm>
        </p:grpSpPr>
        <p:grpSp>
          <p:nvGrpSpPr>
            <p:cNvPr id="234" name="Group 233">
              <a:extLst>
                <a:ext uri="{FF2B5EF4-FFF2-40B4-BE49-F238E27FC236}">
                  <a16:creationId xmlns:a16="http://schemas.microsoft.com/office/drawing/2014/main" id="{B0ECCD19-3031-F9B7-2628-A7C67FC29774}"/>
                </a:ext>
              </a:extLst>
            </p:cNvPr>
            <p:cNvGrpSpPr/>
            <p:nvPr/>
          </p:nvGrpSpPr>
          <p:grpSpPr>
            <a:xfrm>
              <a:off x="6538726" y="3061129"/>
              <a:ext cx="796843" cy="982452"/>
              <a:chOff x="3791791" y="5584246"/>
              <a:chExt cx="569648" cy="630267"/>
            </a:xfrm>
            <a:solidFill>
              <a:schemeClr val="accent1"/>
            </a:solidFill>
            <a:effectLst>
              <a:glow rad="139700">
                <a:schemeClr val="bg1">
                  <a:alpha val="90000"/>
                </a:schemeClr>
              </a:glow>
            </a:effectLst>
          </p:grpSpPr>
          <p:sp>
            <p:nvSpPr>
              <p:cNvPr id="240" name="Freeform: Shape 239">
                <a:extLst>
                  <a:ext uri="{FF2B5EF4-FFF2-40B4-BE49-F238E27FC236}">
                    <a16:creationId xmlns:a16="http://schemas.microsoft.com/office/drawing/2014/main" id="{84476523-72B0-C84D-A66E-118E5E1622C4}"/>
                  </a:ext>
                </a:extLst>
              </p:cNvPr>
              <p:cNvSpPr/>
              <p:nvPr/>
            </p:nvSpPr>
            <p:spPr>
              <a:xfrm rot="4500000">
                <a:off x="4035212" y="5584246"/>
                <a:ext cx="133350" cy="133350"/>
              </a:xfrm>
              <a:custGeom>
                <a:avLst/>
                <a:gdLst>
                  <a:gd name="connsiteX0" fmla="*/ 133350 w 133350"/>
                  <a:gd name="connsiteY0" fmla="*/ 66675 h 133350"/>
                  <a:gd name="connsiteX1" fmla="*/ 66675 w 133350"/>
                  <a:gd name="connsiteY1" fmla="*/ 133350 h 133350"/>
                  <a:gd name="connsiteX2" fmla="*/ 0 w 133350"/>
                  <a:gd name="connsiteY2" fmla="*/ 66675 h 133350"/>
                  <a:gd name="connsiteX3" fmla="*/ 66675 w 133350"/>
                  <a:gd name="connsiteY3" fmla="*/ 0 h 133350"/>
                  <a:gd name="connsiteX4" fmla="*/ 133350 w 133350"/>
                  <a:gd name="connsiteY4" fmla="*/ 66675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33350" y="66675"/>
                    </a:moveTo>
                    <a:cubicBezTo>
                      <a:pt x="133350" y="103499"/>
                      <a:pt x="103499" y="133350"/>
                      <a:pt x="66675" y="133350"/>
                    </a:cubicBezTo>
                    <a:cubicBezTo>
                      <a:pt x="29851" y="133350"/>
                      <a:pt x="0" y="103499"/>
                      <a:pt x="0" y="66675"/>
                    </a:cubicBezTo>
                    <a:cubicBezTo>
                      <a:pt x="0" y="29851"/>
                      <a:pt x="29851" y="0"/>
                      <a:pt x="66675" y="0"/>
                    </a:cubicBezTo>
                    <a:cubicBezTo>
                      <a:pt x="103499" y="0"/>
                      <a:pt x="133350" y="29851"/>
                      <a:pt x="133350" y="66675"/>
                    </a:cubicBez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1" name="Freeform: Shape 240">
                <a:extLst>
                  <a:ext uri="{FF2B5EF4-FFF2-40B4-BE49-F238E27FC236}">
                    <a16:creationId xmlns:a16="http://schemas.microsoft.com/office/drawing/2014/main" id="{C77C1935-7412-5BBB-89A6-AEAF232B2897}"/>
                  </a:ext>
                </a:extLst>
              </p:cNvPr>
              <p:cNvSpPr/>
              <p:nvPr/>
            </p:nvSpPr>
            <p:spPr>
              <a:xfrm rot="4500000">
                <a:off x="3832092" y="5685166"/>
                <a:ext cx="489046" cy="569648"/>
              </a:xfrm>
              <a:custGeom>
                <a:avLst/>
                <a:gdLst>
                  <a:gd name="connsiteX0" fmla="*/ 12215 w 755641"/>
                  <a:gd name="connsiteY0" fmla="*/ 0 h 790860"/>
                  <a:gd name="connsiteX1" fmla="*/ 2690 w 755641"/>
                  <a:gd name="connsiteY1" fmla="*/ 47625 h 790860"/>
                  <a:gd name="connsiteX2" fmla="*/ 50315 w 755641"/>
                  <a:gd name="connsiteY2" fmla="*/ 85725 h 790860"/>
                  <a:gd name="connsiteX3" fmla="*/ 116990 w 755641"/>
                  <a:gd name="connsiteY3" fmla="*/ 85725 h 790860"/>
                  <a:gd name="connsiteX4" fmla="*/ 164615 w 755641"/>
                  <a:gd name="connsiteY4" fmla="*/ 152400 h 790860"/>
                  <a:gd name="connsiteX5" fmla="*/ 287488 w 755641"/>
                  <a:gd name="connsiteY5" fmla="*/ 211265 h 790860"/>
                  <a:gd name="connsiteX6" fmla="*/ 263580 w 755641"/>
                  <a:gd name="connsiteY6" fmla="*/ 225743 h 790860"/>
                  <a:gd name="connsiteX7" fmla="*/ 221765 w 755641"/>
                  <a:gd name="connsiteY7" fmla="*/ 300419 h 790860"/>
                  <a:gd name="connsiteX8" fmla="*/ 174140 w 755641"/>
                  <a:gd name="connsiteY8" fmla="*/ 339566 h 790860"/>
                  <a:gd name="connsiteX9" fmla="*/ 174140 w 755641"/>
                  <a:gd name="connsiteY9" fmla="*/ 193643 h 790860"/>
                  <a:gd name="connsiteX10" fmla="*/ 145565 w 755641"/>
                  <a:gd name="connsiteY10" fmla="*/ 165068 h 790860"/>
                  <a:gd name="connsiteX11" fmla="*/ 116990 w 755641"/>
                  <a:gd name="connsiteY11" fmla="*/ 193643 h 790860"/>
                  <a:gd name="connsiteX12" fmla="*/ 116990 w 755641"/>
                  <a:gd name="connsiteY12" fmla="*/ 364426 h 790860"/>
                  <a:gd name="connsiteX13" fmla="*/ 97940 w 755641"/>
                  <a:gd name="connsiteY13" fmla="*/ 384905 h 790860"/>
                  <a:gd name="connsiteX14" fmla="*/ 95654 w 755641"/>
                  <a:gd name="connsiteY14" fmla="*/ 387191 h 790860"/>
                  <a:gd name="connsiteX15" fmla="*/ 94130 w 755641"/>
                  <a:gd name="connsiteY15" fmla="*/ 389001 h 790860"/>
                  <a:gd name="connsiteX16" fmla="*/ 93178 w 755641"/>
                  <a:gd name="connsiteY16" fmla="*/ 390525 h 790860"/>
                  <a:gd name="connsiteX17" fmla="*/ 93178 w 755641"/>
                  <a:gd name="connsiteY17" fmla="*/ 390525 h 790860"/>
                  <a:gd name="connsiteX18" fmla="*/ 100893 w 755641"/>
                  <a:gd name="connsiteY18" fmla="*/ 481298 h 790860"/>
                  <a:gd name="connsiteX19" fmla="*/ 212240 w 755641"/>
                  <a:gd name="connsiteY19" fmla="*/ 581025 h 790860"/>
                  <a:gd name="connsiteX20" fmla="*/ 222908 w 755641"/>
                  <a:gd name="connsiteY20" fmla="*/ 588836 h 790860"/>
                  <a:gd name="connsiteX21" fmla="*/ 215765 w 755641"/>
                  <a:gd name="connsiteY21" fmla="*/ 598361 h 790860"/>
                  <a:gd name="connsiteX22" fmla="*/ 158615 w 755641"/>
                  <a:gd name="connsiteY22" fmla="*/ 629031 h 790860"/>
                  <a:gd name="connsiteX23" fmla="*/ 172616 w 755641"/>
                  <a:gd name="connsiteY23" fmla="*/ 673132 h 790860"/>
                  <a:gd name="connsiteX24" fmla="*/ 220432 w 755641"/>
                  <a:gd name="connsiteY24" fmla="*/ 697992 h 790860"/>
                  <a:gd name="connsiteX25" fmla="*/ 245292 w 755641"/>
                  <a:gd name="connsiteY25" fmla="*/ 650177 h 790860"/>
                  <a:gd name="connsiteX26" fmla="*/ 231957 w 755641"/>
                  <a:gd name="connsiteY26" fmla="*/ 608171 h 790860"/>
                  <a:gd name="connsiteX27" fmla="*/ 239101 w 755641"/>
                  <a:gd name="connsiteY27" fmla="*/ 598646 h 790860"/>
                  <a:gd name="connsiteX28" fmla="*/ 248626 w 755641"/>
                  <a:gd name="connsiteY28" fmla="*/ 602171 h 790860"/>
                  <a:gd name="connsiteX29" fmla="*/ 398359 w 755641"/>
                  <a:gd name="connsiteY29" fmla="*/ 633317 h 790860"/>
                  <a:gd name="connsiteX30" fmla="*/ 495323 w 755641"/>
                  <a:gd name="connsiteY30" fmla="*/ 724376 h 790860"/>
                  <a:gd name="connsiteX31" fmla="*/ 549187 w 755641"/>
                  <a:gd name="connsiteY31" fmla="*/ 722709 h 790860"/>
                  <a:gd name="connsiteX32" fmla="*/ 547520 w 755641"/>
                  <a:gd name="connsiteY32" fmla="*/ 668846 h 790860"/>
                  <a:gd name="connsiteX33" fmla="*/ 442745 w 755641"/>
                  <a:gd name="connsiteY33" fmla="*/ 570452 h 790860"/>
                  <a:gd name="connsiteX34" fmla="*/ 424457 w 755641"/>
                  <a:gd name="connsiteY34" fmla="*/ 560927 h 790860"/>
                  <a:gd name="connsiteX35" fmla="*/ 323873 w 755641"/>
                  <a:gd name="connsiteY35" fmla="*/ 539972 h 790860"/>
                  <a:gd name="connsiteX36" fmla="*/ 393787 w 755641"/>
                  <a:gd name="connsiteY36" fmla="*/ 449771 h 790860"/>
                  <a:gd name="connsiteX37" fmla="*/ 525041 w 755641"/>
                  <a:gd name="connsiteY37" fmla="*/ 466725 h 790860"/>
                  <a:gd name="connsiteX38" fmla="*/ 567618 w 755641"/>
                  <a:gd name="connsiteY38" fmla="*/ 433673 h 790860"/>
                  <a:gd name="connsiteX39" fmla="*/ 534566 w 755641"/>
                  <a:gd name="connsiteY39" fmla="*/ 391097 h 790860"/>
                  <a:gd name="connsiteX40" fmla="*/ 382166 w 755641"/>
                  <a:gd name="connsiteY40" fmla="*/ 372047 h 790860"/>
                  <a:gd name="connsiteX41" fmla="*/ 347305 w 755641"/>
                  <a:gd name="connsiteY41" fmla="*/ 386525 h 790860"/>
                  <a:gd name="connsiteX42" fmla="*/ 284535 w 755641"/>
                  <a:gd name="connsiteY42" fmla="*/ 466725 h 790860"/>
                  <a:gd name="connsiteX43" fmla="*/ 200715 w 755641"/>
                  <a:gd name="connsiteY43" fmla="*/ 391287 h 790860"/>
                  <a:gd name="connsiteX44" fmla="*/ 262151 w 755641"/>
                  <a:gd name="connsiteY44" fmla="*/ 340805 h 790860"/>
                  <a:gd name="connsiteX45" fmla="*/ 269390 w 755641"/>
                  <a:gd name="connsiteY45" fmla="*/ 333375 h 790860"/>
                  <a:gd name="connsiteX46" fmla="*/ 313872 w 755641"/>
                  <a:gd name="connsiteY46" fmla="*/ 253937 h 790860"/>
                  <a:gd name="connsiteX47" fmla="*/ 305776 w 755641"/>
                  <a:gd name="connsiteY47" fmla="*/ 217075 h 790860"/>
                  <a:gd name="connsiteX48" fmla="*/ 346067 w 755641"/>
                  <a:gd name="connsiteY48" fmla="*/ 228886 h 790860"/>
                  <a:gd name="connsiteX49" fmla="*/ 536567 w 755641"/>
                  <a:gd name="connsiteY49" fmla="*/ 305086 h 790860"/>
                  <a:gd name="connsiteX50" fmla="*/ 584192 w 755641"/>
                  <a:gd name="connsiteY50" fmla="*/ 421005 h 790860"/>
                  <a:gd name="connsiteX51" fmla="*/ 565142 w 755641"/>
                  <a:gd name="connsiteY51" fmla="*/ 495586 h 790860"/>
                  <a:gd name="connsiteX52" fmla="*/ 650867 w 755641"/>
                  <a:gd name="connsiteY52" fmla="*/ 571786 h 790860"/>
                  <a:gd name="connsiteX53" fmla="*/ 698492 w 755641"/>
                  <a:gd name="connsiteY53" fmla="*/ 695611 h 790860"/>
                  <a:gd name="connsiteX54" fmla="*/ 708017 w 755641"/>
                  <a:gd name="connsiteY54" fmla="*/ 771811 h 790860"/>
                  <a:gd name="connsiteX55" fmla="*/ 755642 w 755641"/>
                  <a:gd name="connsiteY55" fmla="*/ 790861 h 790860"/>
                  <a:gd name="connsiteX56" fmla="*/ 755642 w 755641"/>
                  <a:gd name="connsiteY56" fmla="*/ 0 h 790860"/>
                  <a:gd name="connsiteX0" fmla="*/ 12215 w 755642"/>
                  <a:gd name="connsiteY0" fmla="*/ 0 h 790861"/>
                  <a:gd name="connsiteX1" fmla="*/ 2690 w 755642"/>
                  <a:gd name="connsiteY1" fmla="*/ 47625 h 790861"/>
                  <a:gd name="connsiteX2" fmla="*/ 50315 w 755642"/>
                  <a:gd name="connsiteY2" fmla="*/ 85725 h 790861"/>
                  <a:gd name="connsiteX3" fmla="*/ 116990 w 755642"/>
                  <a:gd name="connsiteY3" fmla="*/ 85725 h 790861"/>
                  <a:gd name="connsiteX4" fmla="*/ 164615 w 755642"/>
                  <a:gd name="connsiteY4" fmla="*/ 152400 h 790861"/>
                  <a:gd name="connsiteX5" fmla="*/ 287488 w 755642"/>
                  <a:gd name="connsiteY5" fmla="*/ 211265 h 790861"/>
                  <a:gd name="connsiteX6" fmla="*/ 263580 w 755642"/>
                  <a:gd name="connsiteY6" fmla="*/ 225743 h 790861"/>
                  <a:gd name="connsiteX7" fmla="*/ 221765 w 755642"/>
                  <a:gd name="connsiteY7" fmla="*/ 300419 h 790861"/>
                  <a:gd name="connsiteX8" fmla="*/ 174140 w 755642"/>
                  <a:gd name="connsiteY8" fmla="*/ 339566 h 790861"/>
                  <a:gd name="connsiteX9" fmla="*/ 174140 w 755642"/>
                  <a:gd name="connsiteY9" fmla="*/ 193643 h 790861"/>
                  <a:gd name="connsiteX10" fmla="*/ 145565 w 755642"/>
                  <a:gd name="connsiteY10" fmla="*/ 165068 h 790861"/>
                  <a:gd name="connsiteX11" fmla="*/ 116990 w 755642"/>
                  <a:gd name="connsiteY11" fmla="*/ 193643 h 790861"/>
                  <a:gd name="connsiteX12" fmla="*/ 116990 w 755642"/>
                  <a:gd name="connsiteY12" fmla="*/ 364426 h 790861"/>
                  <a:gd name="connsiteX13" fmla="*/ 97940 w 755642"/>
                  <a:gd name="connsiteY13" fmla="*/ 384905 h 790861"/>
                  <a:gd name="connsiteX14" fmla="*/ 95654 w 755642"/>
                  <a:gd name="connsiteY14" fmla="*/ 387191 h 790861"/>
                  <a:gd name="connsiteX15" fmla="*/ 94130 w 755642"/>
                  <a:gd name="connsiteY15" fmla="*/ 389001 h 790861"/>
                  <a:gd name="connsiteX16" fmla="*/ 93178 w 755642"/>
                  <a:gd name="connsiteY16" fmla="*/ 390525 h 790861"/>
                  <a:gd name="connsiteX17" fmla="*/ 93178 w 755642"/>
                  <a:gd name="connsiteY17" fmla="*/ 390525 h 790861"/>
                  <a:gd name="connsiteX18" fmla="*/ 100893 w 755642"/>
                  <a:gd name="connsiteY18" fmla="*/ 481298 h 790861"/>
                  <a:gd name="connsiteX19" fmla="*/ 212240 w 755642"/>
                  <a:gd name="connsiteY19" fmla="*/ 581025 h 790861"/>
                  <a:gd name="connsiteX20" fmla="*/ 222908 w 755642"/>
                  <a:gd name="connsiteY20" fmla="*/ 588836 h 790861"/>
                  <a:gd name="connsiteX21" fmla="*/ 215765 w 755642"/>
                  <a:gd name="connsiteY21" fmla="*/ 598361 h 790861"/>
                  <a:gd name="connsiteX22" fmla="*/ 158615 w 755642"/>
                  <a:gd name="connsiteY22" fmla="*/ 629031 h 790861"/>
                  <a:gd name="connsiteX23" fmla="*/ 172616 w 755642"/>
                  <a:gd name="connsiteY23" fmla="*/ 673132 h 790861"/>
                  <a:gd name="connsiteX24" fmla="*/ 220432 w 755642"/>
                  <a:gd name="connsiteY24" fmla="*/ 697992 h 790861"/>
                  <a:gd name="connsiteX25" fmla="*/ 245292 w 755642"/>
                  <a:gd name="connsiteY25" fmla="*/ 650177 h 790861"/>
                  <a:gd name="connsiteX26" fmla="*/ 231957 w 755642"/>
                  <a:gd name="connsiteY26" fmla="*/ 608171 h 790861"/>
                  <a:gd name="connsiteX27" fmla="*/ 239101 w 755642"/>
                  <a:gd name="connsiteY27" fmla="*/ 598646 h 790861"/>
                  <a:gd name="connsiteX28" fmla="*/ 248626 w 755642"/>
                  <a:gd name="connsiteY28" fmla="*/ 602171 h 790861"/>
                  <a:gd name="connsiteX29" fmla="*/ 398359 w 755642"/>
                  <a:gd name="connsiteY29" fmla="*/ 633317 h 790861"/>
                  <a:gd name="connsiteX30" fmla="*/ 495323 w 755642"/>
                  <a:gd name="connsiteY30" fmla="*/ 724376 h 790861"/>
                  <a:gd name="connsiteX31" fmla="*/ 549187 w 755642"/>
                  <a:gd name="connsiteY31" fmla="*/ 722709 h 790861"/>
                  <a:gd name="connsiteX32" fmla="*/ 547520 w 755642"/>
                  <a:gd name="connsiteY32" fmla="*/ 668846 h 790861"/>
                  <a:gd name="connsiteX33" fmla="*/ 442745 w 755642"/>
                  <a:gd name="connsiteY33" fmla="*/ 570452 h 790861"/>
                  <a:gd name="connsiteX34" fmla="*/ 424457 w 755642"/>
                  <a:gd name="connsiteY34" fmla="*/ 560927 h 790861"/>
                  <a:gd name="connsiteX35" fmla="*/ 323873 w 755642"/>
                  <a:gd name="connsiteY35" fmla="*/ 539972 h 790861"/>
                  <a:gd name="connsiteX36" fmla="*/ 393787 w 755642"/>
                  <a:gd name="connsiteY36" fmla="*/ 449771 h 790861"/>
                  <a:gd name="connsiteX37" fmla="*/ 525041 w 755642"/>
                  <a:gd name="connsiteY37" fmla="*/ 466725 h 790861"/>
                  <a:gd name="connsiteX38" fmla="*/ 567618 w 755642"/>
                  <a:gd name="connsiteY38" fmla="*/ 433673 h 790861"/>
                  <a:gd name="connsiteX39" fmla="*/ 534566 w 755642"/>
                  <a:gd name="connsiteY39" fmla="*/ 391097 h 790861"/>
                  <a:gd name="connsiteX40" fmla="*/ 382166 w 755642"/>
                  <a:gd name="connsiteY40" fmla="*/ 372047 h 790861"/>
                  <a:gd name="connsiteX41" fmla="*/ 347305 w 755642"/>
                  <a:gd name="connsiteY41" fmla="*/ 386525 h 790861"/>
                  <a:gd name="connsiteX42" fmla="*/ 284535 w 755642"/>
                  <a:gd name="connsiteY42" fmla="*/ 466725 h 790861"/>
                  <a:gd name="connsiteX43" fmla="*/ 200715 w 755642"/>
                  <a:gd name="connsiteY43" fmla="*/ 391287 h 790861"/>
                  <a:gd name="connsiteX44" fmla="*/ 262151 w 755642"/>
                  <a:gd name="connsiteY44" fmla="*/ 340805 h 790861"/>
                  <a:gd name="connsiteX45" fmla="*/ 269390 w 755642"/>
                  <a:gd name="connsiteY45" fmla="*/ 333375 h 790861"/>
                  <a:gd name="connsiteX46" fmla="*/ 313872 w 755642"/>
                  <a:gd name="connsiteY46" fmla="*/ 253937 h 790861"/>
                  <a:gd name="connsiteX47" fmla="*/ 305776 w 755642"/>
                  <a:gd name="connsiteY47" fmla="*/ 217075 h 790861"/>
                  <a:gd name="connsiteX48" fmla="*/ 346067 w 755642"/>
                  <a:gd name="connsiteY48" fmla="*/ 228886 h 790861"/>
                  <a:gd name="connsiteX49" fmla="*/ 584192 w 755642"/>
                  <a:gd name="connsiteY49" fmla="*/ 421005 h 790861"/>
                  <a:gd name="connsiteX50" fmla="*/ 565142 w 755642"/>
                  <a:gd name="connsiteY50" fmla="*/ 495586 h 790861"/>
                  <a:gd name="connsiteX51" fmla="*/ 650867 w 755642"/>
                  <a:gd name="connsiteY51" fmla="*/ 571786 h 790861"/>
                  <a:gd name="connsiteX52" fmla="*/ 698492 w 755642"/>
                  <a:gd name="connsiteY52" fmla="*/ 695611 h 790861"/>
                  <a:gd name="connsiteX53" fmla="*/ 708017 w 755642"/>
                  <a:gd name="connsiteY53" fmla="*/ 771811 h 790861"/>
                  <a:gd name="connsiteX54" fmla="*/ 755642 w 755642"/>
                  <a:gd name="connsiteY54" fmla="*/ 790861 h 790861"/>
                  <a:gd name="connsiteX55" fmla="*/ 755642 w 755642"/>
                  <a:gd name="connsiteY55" fmla="*/ 0 h 790861"/>
                  <a:gd name="connsiteX56" fmla="*/ 12215 w 755642"/>
                  <a:gd name="connsiteY56" fmla="*/ 0 h 790861"/>
                  <a:gd name="connsiteX0" fmla="*/ 752952 w 752952"/>
                  <a:gd name="connsiteY0" fmla="*/ 0 h 790861"/>
                  <a:gd name="connsiteX1" fmla="*/ 0 w 752952"/>
                  <a:gd name="connsiteY1" fmla="*/ 47625 h 790861"/>
                  <a:gd name="connsiteX2" fmla="*/ 47625 w 752952"/>
                  <a:gd name="connsiteY2" fmla="*/ 85725 h 790861"/>
                  <a:gd name="connsiteX3" fmla="*/ 114300 w 752952"/>
                  <a:gd name="connsiteY3" fmla="*/ 85725 h 790861"/>
                  <a:gd name="connsiteX4" fmla="*/ 161925 w 752952"/>
                  <a:gd name="connsiteY4" fmla="*/ 152400 h 790861"/>
                  <a:gd name="connsiteX5" fmla="*/ 284798 w 752952"/>
                  <a:gd name="connsiteY5" fmla="*/ 211265 h 790861"/>
                  <a:gd name="connsiteX6" fmla="*/ 260890 w 752952"/>
                  <a:gd name="connsiteY6" fmla="*/ 225743 h 790861"/>
                  <a:gd name="connsiteX7" fmla="*/ 219075 w 752952"/>
                  <a:gd name="connsiteY7" fmla="*/ 300419 h 790861"/>
                  <a:gd name="connsiteX8" fmla="*/ 171450 w 752952"/>
                  <a:gd name="connsiteY8" fmla="*/ 339566 h 790861"/>
                  <a:gd name="connsiteX9" fmla="*/ 171450 w 752952"/>
                  <a:gd name="connsiteY9" fmla="*/ 193643 h 790861"/>
                  <a:gd name="connsiteX10" fmla="*/ 142875 w 752952"/>
                  <a:gd name="connsiteY10" fmla="*/ 165068 h 790861"/>
                  <a:gd name="connsiteX11" fmla="*/ 114300 w 752952"/>
                  <a:gd name="connsiteY11" fmla="*/ 193643 h 790861"/>
                  <a:gd name="connsiteX12" fmla="*/ 114300 w 752952"/>
                  <a:gd name="connsiteY12" fmla="*/ 364426 h 790861"/>
                  <a:gd name="connsiteX13" fmla="*/ 95250 w 752952"/>
                  <a:gd name="connsiteY13" fmla="*/ 384905 h 790861"/>
                  <a:gd name="connsiteX14" fmla="*/ 92964 w 752952"/>
                  <a:gd name="connsiteY14" fmla="*/ 387191 h 790861"/>
                  <a:gd name="connsiteX15" fmla="*/ 91440 w 752952"/>
                  <a:gd name="connsiteY15" fmla="*/ 389001 h 790861"/>
                  <a:gd name="connsiteX16" fmla="*/ 90488 w 752952"/>
                  <a:gd name="connsiteY16" fmla="*/ 390525 h 790861"/>
                  <a:gd name="connsiteX17" fmla="*/ 90488 w 752952"/>
                  <a:gd name="connsiteY17" fmla="*/ 390525 h 790861"/>
                  <a:gd name="connsiteX18" fmla="*/ 98203 w 752952"/>
                  <a:gd name="connsiteY18" fmla="*/ 481298 h 790861"/>
                  <a:gd name="connsiteX19" fmla="*/ 209550 w 752952"/>
                  <a:gd name="connsiteY19" fmla="*/ 581025 h 790861"/>
                  <a:gd name="connsiteX20" fmla="*/ 220218 w 752952"/>
                  <a:gd name="connsiteY20" fmla="*/ 588836 h 790861"/>
                  <a:gd name="connsiteX21" fmla="*/ 213075 w 752952"/>
                  <a:gd name="connsiteY21" fmla="*/ 598361 h 790861"/>
                  <a:gd name="connsiteX22" fmla="*/ 155925 w 752952"/>
                  <a:gd name="connsiteY22" fmla="*/ 629031 h 790861"/>
                  <a:gd name="connsiteX23" fmla="*/ 169926 w 752952"/>
                  <a:gd name="connsiteY23" fmla="*/ 673132 h 790861"/>
                  <a:gd name="connsiteX24" fmla="*/ 217742 w 752952"/>
                  <a:gd name="connsiteY24" fmla="*/ 697992 h 790861"/>
                  <a:gd name="connsiteX25" fmla="*/ 242602 w 752952"/>
                  <a:gd name="connsiteY25" fmla="*/ 650177 h 790861"/>
                  <a:gd name="connsiteX26" fmla="*/ 229267 w 752952"/>
                  <a:gd name="connsiteY26" fmla="*/ 608171 h 790861"/>
                  <a:gd name="connsiteX27" fmla="*/ 236411 w 752952"/>
                  <a:gd name="connsiteY27" fmla="*/ 598646 h 790861"/>
                  <a:gd name="connsiteX28" fmla="*/ 245936 w 752952"/>
                  <a:gd name="connsiteY28" fmla="*/ 602171 h 790861"/>
                  <a:gd name="connsiteX29" fmla="*/ 395669 w 752952"/>
                  <a:gd name="connsiteY29" fmla="*/ 633317 h 790861"/>
                  <a:gd name="connsiteX30" fmla="*/ 492633 w 752952"/>
                  <a:gd name="connsiteY30" fmla="*/ 724376 h 790861"/>
                  <a:gd name="connsiteX31" fmla="*/ 546497 w 752952"/>
                  <a:gd name="connsiteY31" fmla="*/ 722709 h 790861"/>
                  <a:gd name="connsiteX32" fmla="*/ 544830 w 752952"/>
                  <a:gd name="connsiteY32" fmla="*/ 668846 h 790861"/>
                  <a:gd name="connsiteX33" fmla="*/ 440055 w 752952"/>
                  <a:gd name="connsiteY33" fmla="*/ 570452 h 790861"/>
                  <a:gd name="connsiteX34" fmla="*/ 421767 w 752952"/>
                  <a:gd name="connsiteY34" fmla="*/ 560927 h 790861"/>
                  <a:gd name="connsiteX35" fmla="*/ 321183 w 752952"/>
                  <a:gd name="connsiteY35" fmla="*/ 539972 h 790861"/>
                  <a:gd name="connsiteX36" fmla="*/ 391097 w 752952"/>
                  <a:gd name="connsiteY36" fmla="*/ 449771 h 790861"/>
                  <a:gd name="connsiteX37" fmla="*/ 522351 w 752952"/>
                  <a:gd name="connsiteY37" fmla="*/ 466725 h 790861"/>
                  <a:gd name="connsiteX38" fmla="*/ 564928 w 752952"/>
                  <a:gd name="connsiteY38" fmla="*/ 433673 h 790861"/>
                  <a:gd name="connsiteX39" fmla="*/ 531876 w 752952"/>
                  <a:gd name="connsiteY39" fmla="*/ 391097 h 790861"/>
                  <a:gd name="connsiteX40" fmla="*/ 379476 w 752952"/>
                  <a:gd name="connsiteY40" fmla="*/ 372047 h 790861"/>
                  <a:gd name="connsiteX41" fmla="*/ 344615 w 752952"/>
                  <a:gd name="connsiteY41" fmla="*/ 386525 h 790861"/>
                  <a:gd name="connsiteX42" fmla="*/ 281845 w 752952"/>
                  <a:gd name="connsiteY42" fmla="*/ 466725 h 790861"/>
                  <a:gd name="connsiteX43" fmla="*/ 198025 w 752952"/>
                  <a:gd name="connsiteY43" fmla="*/ 391287 h 790861"/>
                  <a:gd name="connsiteX44" fmla="*/ 259461 w 752952"/>
                  <a:gd name="connsiteY44" fmla="*/ 340805 h 790861"/>
                  <a:gd name="connsiteX45" fmla="*/ 266700 w 752952"/>
                  <a:gd name="connsiteY45" fmla="*/ 333375 h 790861"/>
                  <a:gd name="connsiteX46" fmla="*/ 311182 w 752952"/>
                  <a:gd name="connsiteY46" fmla="*/ 253937 h 790861"/>
                  <a:gd name="connsiteX47" fmla="*/ 303086 w 752952"/>
                  <a:gd name="connsiteY47" fmla="*/ 217075 h 790861"/>
                  <a:gd name="connsiteX48" fmla="*/ 343377 w 752952"/>
                  <a:gd name="connsiteY48" fmla="*/ 228886 h 790861"/>
                  <a:gd name="connsiteX49" fmla="*/ 581502 w 752952"/>
                  <a:gd name="connsiteY49" fmla="*/ 421005 h 790861"/>
                  <a:gd name="connsiteX50" fmla="*/ 562452 w 752952"/>
                  <a:gd name="connsiteY50" fmla="*/ 495586 h 790861"/>
                  <a:gd name="connsiteX51" fmla="*/ 648177 w 752952"/>
                  <a:gd name="connsiteY51" fmla="*/ 571786 h 790861"/>
                  <a:gd name="connsiteX52" fmla="*/ 695802 w 752952"/>
                  <a:gd name="connsiteY52" fmla="*/ 695611 h 790861"/>
                  <a:gd name="connsiteX53" fmla="*/ 705327 w 752952"/>
                  <a:gd name="connsiteY53" fmla="*/ 771811 h 790861"/>
                  <a:gd name="connsiteX54" fmla="*/ 752952 w 752952"/>
                  <a:gd name="connsiteY54" fmla="*/ 790861 h 790861"/>
                  <a:gd name="connsiteX55" fmla="*/ 752952 w 752952"/>
                  <a:gd name="connsiteY55" fmla="*/ 0 h 790861"/>
                  <a:gd name="connsiteX0" fmla="*/ 752952 w 752952"/>
                  <a:gd name="connsiteY0" fmla="*/ 743236 h 743236"/>
                  <a:gd name="connsiteX1" fmla="*/ 0 w 752952"/>
                  <a:gd name="connsiteY1" fmla="*/ 0 h 743236"/>
                  <a:gd name="connsiteX2" fmla="*/ 47625 w 752952"/>
                  <a:gd name="connsiteY2" fmla="*/ 38100 h 743236"/>
                  <a:gd name="connsiteX3" fmla="*/ 114300 w 752952"/>
                  <a:gd name="connsiteY3" fmla="*/ 38100 h 743236"/>
                  <a:gd name="connsiteX4" fmla="*/ 161925 w 752952"/>
                  <a:gd name="connsiteY4" fmla="*/ 104775 h 743236"/>
                  <a:gd name="connsiteX5" fmla="*/ 284798 w 752952"/>
                  <a:gd name="connsiteY5" fmla="*/ 163640 h 743236"/>
                  <a:gd name="connsiteX6" fmla="*/ 260890 w 752952"/>
                  <a:gd name="connsiteY6" fmla="*/ 178118 h 743236"/>
                  <a:gd name="connsiteX7" fmla="*/ 219075 w 752952"/>
                  <a:gd name="connsiteY7" fmla="*/ 252794 h 743236"/>
                  <a:gd name="connsiteX8" fmla="*/ 171450 w 752952"/>
                  <a:gd name="connsiteY8" fmla="*/ 291941 h 743236"/>
                  <a:gd name="connsiteX9" fmla="*/ 171450 w 752952"/>
                  <a:gd name="connsiteY9" fmla="*/ 146018 h 743236"/>
                  <a:gd name="connsiteX10" fmla="*/ 142875 w 752952"/>
                  <a:gd name="connsiteY10" fmla="*/ 117443 h 743236"/>
                  <a:gd name="connsiteX11" fmla="*/ 114300 w 752952"/>
                  <a:gd name="connsiteY11" fmla="*/ 146018 h 743236"/>
                  <a:gd name="connsiteX12" fmla="*/ 114300 w 752952"/>
                  <a:gd name="connsiteY12" fmla="*/ 316801 h 743236"/>
                  <a:gd name="connsiteX13" fmla="*/ 95250 w 752952"/>
                  <a:gd name="connsiteY13" fmla="*/ 337280 h 743236"/>
                  <a:gd name="connsiteX14" fmla="*/ 92964 w 752952"/>
                  <a:gd name="connsiteY14" fmla="*/ 339566 h 743236"/>
                  <a:gd name="connsiteX15" fmla="*/ 91440 w 752952"/>
                  <a:gd name="connsiteY15" fmla="*/ 341376 h 743236"/>
                  <a:gd name="connsiteX16" fmla="*/ 90488 w 752952"/>
                  <a:gd name="connsiteY16" fmla="*/ 342900 h 743236"/>
                  <a:gd name="connsiteX17" fmla="*/ 90488 w 752952"/>
                  <a:gd name="connsiteY17" fmla="*/ 342900 h 743236"/>
                  <a:gd name="connsiteX18" fmla="*/ 98203 w 752952"/>
                  <a:gd name="connsiteY18" fmla="*/ 433673 h 743236"/>
                  <a:gd name="connsiteX19" fmla="*/ 209550 w 752952"/>
                  <a:gd name="connsiteY19" fmla="*/ 533400 h 743236"/>
                  <a:gd name="connsiteX20" fmla="*/ 220218 w 752952"/>
                  <a:gd name="connsiteY20" fmla="*/ 541211 h 743236"/>
                  <a:gd name="connsiteX21" fmla="*/ 213075 w 752952"/>
                  <a:gd name="connsiteY21" fmla="*/ 550736 h 743236"/>
                  <a:gd name="connsiteX22" fmla="*/ 155925 w 752952"/>
                  <a:gd name="connsiteY22" fmla="*/ 581406 h 743236"/>
                  <a:gd name="connsiteX23" fmla="*/ 169926 w 752952"/>
                  <a:gd name="connsiteY23" fmla="*/ 625507 h 743236"/>
                  <a:gd name="connsiteX24" fmla="*/ 217742 w 752952"/>
                  <a:gd name="connsiteY24" fmla="*/ 650367 h 743236"/>
                  <a:gd name="connsiteX25" fmla="*/ 242602 w 752952"/>
                  <a:gd name="connsiteY25" fmla="*/ 602552 h 743236"/>
                  <a:gd name="connsiteX26" fmla="*/ 229267 w 752952"/>
                  <a:gd name="connsiteY26" fmla="*/ 560546 h 743236"/>
                  <a:gd name="connsiteX27" fmla="*/ 236411 w 752952"/>
                  <a:gd name="connsiteY27" fmla="*/ 551021 h 743236"/>
                  <a:gd name="connsiteX28" fmla="*/ 245936 w 752952"/>
                  <a:gd name="connsiteY28" fmla="*/ 554546 h 743236"/>
                  <a:gd name="connsiteX29" fmla="*/ 395669 w 752952"/>
                  <a:gd name="connsiteY29" fmla="*/ 585692 h 743236"/>
                  <a:gd name="connsiteX30" fmla="*/ 492633 w 752952"/>
                  <a:gd name="connsiteY30" fmla="*/ 676751 h 743236"/>
                  <a:gd name="connsiteX31" fmla="*/ 546497 w 752952"/>
                  <a:gd name="connsiteY31" fmla="*/ 675084 h 743236"/>
                  <a:gd name="connsiteX32" fmla="*/ 544830 w 752952"/>
                  <a:gd name="connsiteY32" fmla="*/ 621221 h 743236"/>
                  <a:gd name="connsiteX33" fmla="*/ 440055 w 752952"/>
                  <a:gd name="connsiteY33" fmla="*/ 522827 h 743236"/>
                  <a:gd name="connsiteX34" fmla="*/ 421767 w 752952"/>
                  <a:gd name="connsiteY34" fmla="*/ 513302 h 743236"/>
                  <a:gd name="connsiteX35" fmla="*/ 321183 w 752952"/>
                  <a:gd name="connsiteY35" fmla="*/ 492347 h 743236"/>
                  <a:gd name="connsiteX36" fmla="*/ 391097 w 752952"/>
                  <a:gd name="connsiteY36" fmla="*/ 402146 h 743236"/>
                  <a:gd name="connsiteX37" fmla="*/ 522351 w 752952"/>
                  <a:gd name="connsiteY37" fmla="*/ 419100 h 743236"/>
                  <a:gd name="connsiteX38" fmla="*/ 564928 w 752952"/>
                  <a:gd name="connsiteY38" fmla="*/ 386048 h 743236"/>
                  <a:gd name="connsiteX39" fmla="*/ 531876 w 752952"/>
                  <a:gd name="connsiteY39" fmla="*/ 343472 h 743236"/>
                  <a:gd name="connsiteX40" fmla="*/ 379476 w 752952"/>
                  <a:gd name="connsiteY40" fmla="*/ 324422 h 743236"/>
                  <a:gd name="connsiteX41" fmla="*/ 344615 w 752952"/>
                  <a:gd name="connsiteY41" fmla="*/ 338900 h 743236"/>
                  <a:gd name="connsiteX42" fmla="*/ 281845 w 752952"/>
                  <a:gd name="connsiteY42" fmla="*/ 419100 h 743236"/>
                  <a:gd name="connsiteX43" fmla="*/ 198025 w 752952"/>
                  <a:gd name="connsiteY43" fmla="*/ 343662 h 743236"/>
                  <a:gd name="connsiteX44" fmla="*/ 259461 w 752952"/>
                  <a:gd name="connsiteY44" fmla="*/ 293180 h 743236"/>
                  <a:gd name="connsiteX45" fmla="*/ 266700 w 752952"/>
                  <a:gd name="connsiteY45" fmla="*/ 285750 h 743236"/>
                  <a:gd name="connsiteX46" fmla="*/ 311182 w 752952"/>
                  <a:gd name="connsiteY46" fmla="*/ 206312 h 743236"/>
                  <a:gd name="connsiteX47" fmla="*/ 303086 w 752952"/>
                  <a:gd name="connsiteY47" fmla="*/ 169450 h 743236"/>
                  <a:gd name="connsiteX48" fmla="*/ 343377 w 752952"/>
                  <a:gd name="connsiteY48" fmla="*/ 181261 h 743236"/>
                  <a:gd name="connsiteX49" fmla="*/ 581502 w 752952"/>
                  <a:gd name="connsiteY49" fmla="*/ 373380 h 743236"/>
                  <a:gd name="connsiteX50" fmla="*/ 562452 w 752952"/>
                  <a:gd name="connsiteY50" fmla="*/ 447961 h 743236"/>
                  <a:gd name="connsiteX51" fmla="*/ 648177 w 752952"/>
                  <a:gd name="connsiteY51" fmla="*/ 524161 h 743236"/>
                  <a:gd name="connsiteX52" fmla="*/ 695802 w 752952"/>
                  <a:gd name="connsiteY52" fmla="*/ 647986 h 743236"/>
                  <a:gd name="connsiteX53" fmla="*/ 705327 w 752952"/>
                  <a:gd name="connsiteY53" fmla="*/ 724186 h 743236"/>
                  <a:gd name="connsiteX54" fmla="*/ 752952 w 752952"/>
                  <a:gd name="connsiteY54" fmla="*/ 743236 h 743236"/>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578771 w 861741"/>
                  <a:gd name="connsiteY49" fmla="*/ 432911 h 802767"/>
                  <a:gd name="connsiteX50" fmla="*/ 559721 w 861741"/>
                  <a:gd name="connsiteY50" fmla="*/ 507492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791893 w 861741"/>
                  <a:gd name="connsiteY49" fmla="*/ 205502 h 802767"/>
                  <a:gd name="connsiteX50" fmla="*/ 559721 w 861741"/>
                  <a:gd name="connsiteY50" fmla="*/ 507492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340646 w 861741"/>
                  <a:gd name="connsiteY48" fmla="*/ 240792 h 802767"/>
                  <a:gd name="connsiteX49" fmla="*/ 791893 w 861741"/>
                  <a:gd name="connsiteY49" fmla="*/ 205502 h 802767"/>
                  <a:gd name="connsiteX50" fmla="*/ 727599 w 861741"/>
                  <a:gd name="connsiteY50" fmla="*/ 414623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300355 w 861741"/>
                  <a:gd name="connsiteY47" fmla="*/ 228981 h 802767"/>
                  <a:gd name="connsiteX48" fmla="*/ 435896 w 861741"/>
                  <a:gd name="connsiteY48" fmla="*/ 69342 h 802767"/>
                  <a:gd name="connsiteX49" fmla="*/ 791893 w 861741"/>
                  <a:gd name="connsiteY49" fmla="*/ 205502 h 802767"/>
                  <a:gd name="connsiteX50" fmla="*/ 727599 w 861741"/>
                  <a:gd name="connsiteY50" fmla="*/ 414623 h 802767"/>
                  <a:gd name="connsiteX51" fmla="*/ 645446 w 861741"/>
                  <a:gd name="connsiteY51" fmla="*/ 583692 h 802767"/>
                  <a:gd name="connsiteX52" fmla="*/ 693071 w 861741"/>
                  <a:gd name="connsiteY52" fmla="*/ 707517 h 802767"/>
                  <a:gd name="connsiteX53" fmla="*/ 702596 w 861741"/>
                  <a:gd name="connsiteY53" fmla="*/ 783717 h 802767"/>
                  <a:gd name="connsiteX54" fmla="*/ 750221 w 861741"/>
                  <a:gd name="connsiteY54"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82067 w 861741"/>
                  <a:gd name="connsiteY5" fmla="*/ 223171 h 802767"/>
                  <a:gd name="connsiteX6" fmla="*/ 258159 w 861741"/>
                  <a:gd name="connsiteY6" fmla="*/ 237649 h 802767"/>
                  <a:gd name="connsiteX7" fmla="*/ 216344 w 861741"/>
                  <a:gd name="connsiteY7" fmla="*/ 312325 h 802767"/>
                  <a:gd name="connsiteX8" fmla="*/ 168719 w 861741"/>
                  <a:gd name="connsiteY8" fmla="*/ 351472 h 802767"/>
                  <a:gd name="connsiteX9" fmla="*/ 168719 w 861741"/>
                  <a:gd name="connsiteY9" fmla="*/ 205549 h 802767"/>
                  <a:gd name="connsiteX10" fmla="*/ 140144 w 861741"/>
                  <a:gd name="connsiteY10" fmla="*/ 176974 h 802767"/>
                  <a:gd name="connsiteX11" fmla="*/ 111569 w 861741"/>
                  <a:gd name="connsiteY11" fmla="*/ 205549 h 802767"/>
                  <a:gd name="connsiteX12" fmla="*/ 111569 w 861741"/>
                  <a:gd name="connsiteY12" fmla="*/ 376332 h 802767"/>
                  <a:gd name="connsiteX13" fmla="*/ 92519 w 861741"/>
                  <a:gd name="connsiteY13" fmla="*/ 396811 h 802767"/>
                  <a:gd name="connsiteX14" fmla="*/ 90233 w 861741"/>
                  <a:gd name="connsiteY14" fmla="*/ 399097 h 802767"/>
                  <a:gd name="connsiteX15" fmla="*/ 88709 w 861741"/>
                  <a:gd name="connsiteY15" fmla="*/ 400907 h 802767"/>
                  <a:gd name="connsiteX16" fmla="*/ 87757 w 861741"/>
                  <a:gd name="connsiteY16" fmla="*/ 402431 h 802767"/>
                  <a:gd name="connsiteX17" fmla="*/ 87757 w 861741"/>
                  <a:gd name="connsiteY17" fmla="*/ 402431 h 802767"/>
                  <a:gd name="connsiteX18" fmla="*/ 95472 w 861741"/>
                  <a:gd name="connsiteY18" fmla="*/ 493204 h 802767"/>
                  <a:gd name="connsiteX19" fmla="*/ 206819 w 861741"/>
                  <a:gd name="connsiteY19" fmla="*/ 592931 h 802767"/>
                  <a:gd name="connsiteX20" fmla="*/ 217487 w 861741"/>
                  <a:gd name="connsiteY20" fmla="*/ 600742 h 802767"/>
                  <a:gd name="connsiteX21" fmla="*/ 210344 w 861741"/>
                  <a:gd name="connsiteY21" fmla="*/ 610267 h 802767"/>
                  <a:gd name="connsiteX22" fmla="*/ 153194 w 861741"/>
                  <a:gd name="connsiteY22" fmla="*/ 640937 h 802767"/>
                  <a:gd name="connsiteX23" fmla="*/ 167195 w 861741"/>
                  <a:gd name="connsiteY23" fmla="*/ 685038 h 802767"/>
                  <a:gd name="connsiteX24" fmla="*/ 215011 w 861741"/>
                  <a:gd name="connsiteY24" fmla="*/ 709898 h 802767"/>
                  <a:gd name="connsiteX25" fmla="*/ 239871 w 861741"/>
                  <a:gd name="connsiteY25" fmla="*/ 662083 h 802767"/>
                  <a:gd name="connsiteX26" fmla="*/ 226536 w 861741"/>
                  <a:gd name="connsiteY26" fmla="*/ 620077 h 802767"/>
                  <a:gd name="connsiteX27" fmla="*/ 233680 w 861741"/>
                  <a:gd name="connsiteY27" fmla="*/ 610552 h 802767"/>
                  <a:gd name="connsiteX28" fmla="*/ 243205 w 861741"/>
                  <a:gd name="connsiteY28" fmla="*/ 614077 h 802767"/>
                  <a:gd name="connsiteX29" fmla="*/ 392938 w 861741"/>
                  <a:gd name="connsiteY29" fmla="*/ 645223 h 802767"/>
                  <a:gd name="connsiteX30" fmla="*/ 489902 w 861741"/>
                  <a:gd name="connsiteY30" fmla="*/ 736282 h 802767"/>
                  <a:gd name="connsiteX31" fmla="*/ 543766 w 861741"/>
                  <a:gd name="connsiteY31" fmla="*/ 734615 h 802767"/>
                  <a:gd name="connsiteX32" fmla="*/ 542099 w 861741"/>
                  <a:gd name="connsiteY32" fmla="*/ 680752 h 802767"/>
                  <a:gd name="connsiteX33" fmla="*/ 437324 w 861741"/>
                  <a:gd name="connsiteY33" fmla="*/ 582358 h 802767"/>
                  <a:gd name="connsiteX34" fmla="*/ 419036 w 861741"/>
                  <a:gd name="connsiteY34" fmla="*/ 572833 h 802767"/>
                  <a:gd name="connsiteX35" fmla="*/ 318452 w 861741"/>
                  <a:gd name="connsiteY35" fmla="*/ 551878 h 802767"/>
                  <a:gd name="connsiteX36" fmla="*/ 388366 w 861741"/>
                  <a:gd name="connsiteY36" fmla="*/ 461677 h 802767"/>
                  <a:gd name="connsiteX37" fmla="*/ 519620 w 861741"/>
                  <a:gd name="connsiteY37" fmla="*/ 478631 h 802767"/>
                  <a:gd name="connsiteX38" fmla="*/ 562197 w 861741"/>
                  <a:gd name="connsiteY38" fmla="*/ 445579 h 802767"/>
                  <a:gd name="connsiteX39" fmla="*/ 529145 w 861741"/>
                  <a:gd name="connsiteY39" fmla="*/ 403003 h 802767"/>
                  <a:gd name="connsiteX40" fmla="*/ 376745 w 861741"/>
                  <a:gd name="connsiteY40" fmla="*/ 383953 h 802767"/>
                  <a:gd name="connsiteX41" fmla="*/ 341884 w 861741"/>
                  <a:gd name="connsiteY41" fmla="*/ 398431 h 802767"/>
                  <a:gd name="connsiteX42" fmla="*/ 279114 w 861741"/>
                  <a:gd name="connsiteY42" fmla="*/ 478631 h 802767"/>
                  <a:gd name="connsiteX43" fmla="*/ 195294 w 861741"/>
                  <a:gd name="connsiteY43" fmla="*/ 403193 h 802767"/>
                  <a:gd name="connsiteX44" fmla="*/ 256730 w 861741"/>
                  <a:gd name="connsiteY44" fmla="*/ 352711 h 802767"/>
                  <a:gd name="connsiteX45" fmla="*/ 263969 w 861741"/>
                  <a:gd name="connsiteY45" fmla="*/ 345281 h 802767"/>
                  <a:gd name="connsiteX46" fmla="*/ 308451 w 861741"/>
                  <a:gd name="connsiteY46" fmla="*/ 265843 h 802767"/>
                  <a:gd name="connsiteX47" fmla="*/ 435896 w 861741"/>
                  <a:gd name="connsiteY47" fmla="*/ 69342 h 802767"/>
                  <a:gd name="connsiteX48" fmla="*/ 791893 w 861741"/>
                  <a:gd name="connsiteY48" fmla="*/ 205502 h 802767"/>
                  <a:gd name="connsiteX49" fmla="*/ 727599 w 861741"/>
                  <a:gd name="connsiteY49" fmla="*/ 414623 h 802767"/>
                  <a:gd name="connsiteX50" fmla="*/ 645446 w 861741"/>
                  <a:gd name="connsiteY50" fmla="*/ 583692 h 802767"/>
                  <a:gd name="connsiteX51" fmla="*/ 693071 w 861741"/>
                  <a:gd name="connsiteY51" fmla="*/ 707517 h 802767"/>
                  <a:gd name="connsiteX52" fmla="*/ 702596 w 861741"/>
                  <a:gd name="connsiteY52" fmla="*/ 783717 h 802767"/>
                  <a:gd name="connsiteX53" fmla="*/ 750221 w 861741"/>
                  <a:gd name="connsiteY53" fmla="*/ 802767 h 802767"/>
                  <a:gd name="connsiteX0" fmla="*/ 750221 w 861741"/>
                  <a:gd name="connsiteY0" fmla="*/ 802767 h 802767"/>
                  <a:gd name="connsiteX1" fmla="*/ 861663 w 861741"/>
                  <a:gd name="connsiteY1" fmla="*/ 0 h 802767"/>
                  <a:gd name="connsiteX2" fmla="*/ 44894 w 861741"/>
                  <a:gd name="connsiteY2" fmla="*/ 97631 h 802767"/>
                  <a:gd name="connsiteX3" fmla="*/ 111569 w 861741"/>
                  <a:gd name="connsiteY3" fmla="*/ 97631 h 802767"/>
                  <a:gd name="connsiteX4" fmla="*/ 159194 w 861741"/>
                  <a:gd name="connsiteY4" fmla="*/ 164306 h 802767"/>
                  <a:gd name="connsiteX5" fmla="*/ 258159 w 861741"/>
                  <a:gd name="connsiteY5" fmla="*/ 237649 h 802767"/>
                  <a:gd name="connsiteX6" fmla="*/ 216344 w 861741"/>
                  <a:gd name="connsiteY6" fmla="*/ 312325 h 802767"/>
                  <a:gd name="connsiteX7" fmla="*/ 168719 w 861741"/>
                  <a:gd name="connsiteY7" fmla="*/ 351472 h 802767"/>
                  <a:gd name="connsiteX8" fmla="*/ 168719 w 861741"/>
                  <a:gd name="connsiteY8" fmla="*/ 205549 h 802767"/>
                  <a:gd name="connsiteX9" fmla="*/ 140144 w 861741"/>
                  <a:gd name="connsiteY9" fmla="*/ 176974 h 802767"/>
                  <a:gd name="connsiteX10" fmla="*/ 111569 w 861741"/>
                  <a:gd name="connsiteY10" fmla="*/ 205549 h 802767"/>
                  <a:gd name="connsiteX11" fmla="*/ 111569 w 861741"/>
                  <a:gd name="connsiteY11" fmla="*/ 376332 h 802767"/>
                  <a:gd name="connsiteX12" fmla="*/ 92519 w 861741"/>
                  <a:gd name="connsiteY12" fmla="*/ 396811 h 802767"/>
                  <a:gd name="connsiteX13" fmla="*/ 90233 w 861741"/>
                  <a:gd name="connsiteY13" fmla="*/ 399097 h 802767"/>
                  <a:gd name="connsiteX14" fmla="*/ 88709 w 861741"/>
                  <a:gd name="connsiteY14" fmla="*/ 400907 h 802767"/>
                  <a:gd name="connsiteX15" fmla="*/ 87757 w 861741"/>
                  <a:gd name="connsiteY15" fmla="*/ 402431 h 802767"/>
                  <a:gd name="connsiteX16" fmla="*/ 87757 w 861741"/>
                  <a:gd name="connsiteY16" fmla="*/ 402431 h 802767"/>
                  <a:gd name="connsiteX17" fmla="*/ 95472 w 861741"/>
                  <a:gd name="connsiteY17" fmla="*/ 493204 h 802767"/>
                  <a:gd name="connsiteX18" fmla="*/ 206819 w 861741"/>
                  <a:gd name="connsiteY18" fmla="*/ 592931 h 802767"/>
                  <a:gd name="connsiteX19" fmla="*/ 217487 w 861741"/>
                  <a:gd name="connsiteY19" fmla="*/ 600742 h 802767"/>
                  <a:gd name="connsiteX20" fmla="*/ 210344 w 861741"/>
                  <a:gd name="connsiteY20" fmla="*/ 610267 h 802767"/>
                  <a:gd name="connsiteX21" fmla="*/ 153194 w 861741"/>
                  <a:gd name="connsiteY21" fmla="*/ 640937 h 802767"/>
                  <a:gd name="connsiteX22" fmla="*/ 167195 w 861741"/>
                  <a:gd name="connsiteY22" fmla="*/ 685038 h 802767"/>
                  <a:gd name="connsiteX23" fmla="*/ 215011 w 861741"/>
                  <a:gd name="connsiteY23" fmla="*/ 709898 h 802767"/>
                  <a:gd name="connsiteX24" fmla="*/ 239871 w 861741"/>
                  <a:gd name="connsiteY24" fmla="*/ 662083 h 802767"/>
                  <a:gd name="connsiteX25" fmla="*/ 226536 w 861741"/>
                  <a:gd name="connsiteY25" fmla="*/ 620077 h 802767"/>
                  <a:gd name="connsiteX26" fmla="*/ 233680 w 861741"/>
                  <a:gd name="connsiteY26" fmla="*/ 610552 h 802767"/>
                  <a:gd name="connsiteX27" fmla="*/ 243205 w 861741"/>
                  <a:gd name="connsiteY27" fmla="*/ 614077 h 802767"/>
                  <a:gd name="connsiteX28" fmla="*/ 392938 w 861741"/>
                  <a:gd name="connsiteY28" fmla="*/ 645223 h 802767"/>
                  <a:gd name="connsiteX29" fmla="*/ 489902 w 861741"/>
                  <a:gd name="connsiteY29" fmla="*/ 736282 h 802767"/>
                  <a:gd name="connsiteX30" fmla="*/ 543766 w 861741"/>
                  <a:gd name="connsiteY30" fmla="*/ 734615 h 802767"/>
                  <a:gd name="connsiteX31" fmla="*/ 542099 w 861741"/>
                  <a:gd name="connsiteY31" fmla="*/ 680752 h 802767"/>
                  <a:gd name="connsiteX32" fmla="*/ 437324 w 861741"/>
                  <a:gd name="connsiteY32" fmla="*/ 582358 h 802767"/>
                  <a:gd name="connsiteX33" fmla="*/ 419036 w 861741"/>
                  <a:gd name="connsiteY33" fmla="*/ 572833 h 802767"/>
                  <a:gd name="connsiteX34" fmla="*/ 318452 w 861741"/>
                  <a:gd name="connsiteY34" fmla="*/ 551878 h 802767"/>
                  <a:gd name="connsiteX35" fmla="*/ 388366 w 861741"/>
                  <a:gd name="connsiteY35" fmla="*/ 461677 h 802767"/>
                  <a:gd name="connsiteX36" fmla="*/ 519620 w 861741"/>
                  <a:gd name="connsiteY36" fmla="*/ 478631 h 802767"/>
                  <a:gd name="connsiteX37" fmla="*/ 562197 w 861741"/>
                  <a:gd name="connsiteY37" fmla="*/ 445579 h 802767"/>
                  <a:gd name="connsiteX38" fmla="*/ 529145 w 861741"/>
                  <a:gd name="connsiteY38" fmla="*/ 403003 h 802767"/>
                  <a:gd name="connsiteX39" fmla="*/ 376745 w 861741"/>
                  <a:gd name="connsiteY39" fmla="*/ 383953 h 802767"/>
                  <a:gd name="connsiteX40" fmla="*/ 341884 w 861741"/>
                  <a:gd name="connsiteY40" fmla="*/ 398431 h 802767"/>
                  <a:gd name="connsiteX41" fmla="*/ 279114 w 861741"/>
                  <a:gd name="connsiteY41" fmla="*/ 478631 h 802767"/>
                  <a:gd name="connsiteX42" fmla="*/ 195294 w 861741"/>
                  <a:gd name="connsiteY42" fmla="*/ 403193 h 802767"/>
                  <a:gd name="connsiteX43" fmla="*/ 256730 w 861741"/>
                  <a:gd name="connsiteY43" fmla="*/ 352711 h 802767"/>
                  <a:gd name="connsiteX44" fmla="*/ 263969 w 861741"/>
                  <a:gd name="connsiteY44" fmla="*/ 345281 h 802767"/>
                  <a:gd name="connsiteX45" fmla="*/ 308451 w 861741"/>
                  <a:gd name="connsiteY45" fmla="*/ 265843 h 802767"/>
                  <a:gd name="connsiteX46" fmla="*/ 435896 w 861741"/>
                  <a:gd name="connsiteY46" fmla="*/ 69342 h 802767"/>
                  <a:gd name="connsiteX47" fmla="*/ 791893 w 861741"/>
                  <a:gd name="connsiteY47" fmla="*/ 205502 h 802767"/>
                  <a:gd name="connsiteX48" fmla="*/ 727599 w 861741"/>
                  <a:gd name="connsiteY48" fmla="*/ 414623 h 802767"/>
                  <a:gd name="connsiteX49" fmla="*/ 645446 w 861741"/>
                  <a:gd name="connsiteY49" fmla="*/ 583692 h 802767"/>
                  <a:gd name="connsiteX50" fmla="*/ 693071 w 861741"/>
                  <a:gd name="connsiteY50" fmla="*/ 707517 h 802767"/>
                  <a:gd name="connsiteX51" fmla="*/ 702596 w 861741"/>
                  <a:gd name="connsiteY51" fmla="*/ 783717 h 802767"/>
                  <a:gd name="connsiteX52" fmla="*/ 750221 w 861741"/>
                  <a:gd name="connsiteY52" fmla="*/ 802767 h 802767"/>
                  <a:gd name="connsiteX0" fmla="*/ 753034 w 864554"/>
                  <a:gd name="connsiteY0" fmla="*/ 802767 h 802767"/>
                  <a:gd name="connsiteX1" fmla="*/ 864476 w 864554"/>
                  <a:gd name="connsiteY1" fmla="*/ 0 h 802767"/>
                  <a:gd name="connsiteX2" fmla="*/ 47707 w 864554"/>
                  <a:gd name="connsiteY2" fmla="*/ 97631 h 802767"/>
                  <a:gd name="connsiteX3" fmla="*/ 114382 w 864554"/>
                  <a:gd name="connsiteY3" fmla="*/ 97631 h 802767"/>
                  <a:gd name="connsiteX4" fmla="*/ 260972 w 864554"/>
                  <a:gd name="connsiteY4" fmla="*/ 237649 h 802767"/>
                  <a:gd name="connsiteX5" fmla="*/ 219157 w 864554"/>
                  <a:gd name="connsiteY5" fmla="*/ 312325 h 802767"/>
                  <a:gd name="connsiteX6" fmla="*/ 171532 w 864554"/>
                  <a:gd name="connsiteY6" fmla="*/ 351472 h 802767"/>
                  <a:gd name="connsiteX7" fmla="*/ 171532 w 864554"/>
                  <a:gd name="connsiteY7" fmla="*/ 205549 h 802767"/>
                  <a:gd name="connsiteX8" fmla="*/ 142957 w 864554"/>
                  <a:gd name="connsiteY8" fmla="*/ 176974 h 802767"/>
                  <a:gd name="connsiteX9" fmla="*/ 114382 w 864554"/>
                  <a:gd name="connsiteY9" fmla="*/ 205549 h 802767"/>
                  <a:gd name="connsiteX10" fmla="*/ 114382 w 864554"/>
                  <a:gd name="connsiteY10" fmla="*/ 376332 h 802767"/>
                  <a:gd name="connsiteX11" fmla="*/ 95332 w 864554"/>
                  <a:gd name="connsiteY11" fmla="*/ 396811 h 802767"/>
                  <a:gd name="connsiteX12" fmla="*/ 93046 w 864554"/>
                  <a:gd name="connsiteY12" fmla="*/ 399097 h 802767"/>
                  <a:gd name="connsiteX13" fmla="*/ 91522 w 864554"/>
                  <a:gd name="connsiteY13" fmla="*/ 400907 h 802767"/>
                  <a:gd name="connsiteX14" fmla="*/ 90570 w 864554"/>
                  <a:gd name="connsiteY14" fmla="*/ 402431 h 802767"/>
                  <a:gd name="connsiteX15" fmla="*/ 90570 w 864554"/>
                  <a:gd name="connsiteY15" fmla="*/ 402431 h 802767"/>
                  <a:gd name="connsiteX16" fmla="*/ 98285 w 864554"/>
                  <a:gd name="connsiteY16" fmla="*/ 493204 h 802767"/>
                  <a:gd name="connsiteX17" fmla="*/ 209632 w 864554"/>
                  <a:gd name="connsiteY17" fmla="*/ 592931 h 802767"/>
                  <a:gd name="connsiteX18" fmla="*/ 220300 w 864554"/>
                  <a:gd name="connsiteY18" fmla="*/ 600742 h 802767"/>
                  <a:gd name="connsiteX19" fmla="*/ 213157 w 864554"/>
                  <a:gd name="connsiteY19" fmla="*/ 610267 h 802767"/>
                  <a:gd name="connsiteX20" fmla="*/ 156007 w 864554"/>
                  <a:gd name="connsiteY20" fmla="*/ 640937 h 802767"/>
                  <a:gd name="connsiteX21" fmla="*/ 170008 w 864554"/>
                  <a:gd name="connsiteY21" fmla="*/ 685038 h 802767"/>
                  <a:gd name="connsiteX22" fmla="*/ 217824 w 864554"/>
                  <a:gd name="connsiteY22" fmla="*/ 709898 h 802767"/>
                  <a:gd name="connsiteX23" fmla="*/ 242684 w 864554"/>
                  <a:gd name="connsiteY23" fmla="*/ 662083 h 802767"/>
                  <a:gd name="connsiteX24" fmla="*/ 229349 w 864554"/>
                  <a:gd name="connsiteY24" fmla="*/ 620077 h 802767"/>
                  <a:gd name="connsiteX25" fmla="*/ 236493 w 864554"/>
                  <a:gd name="connsiteY25" fmla="*/ 610552 h 802767"/>
                  <a:gd name="connsiteX26" fmla="*/ 246018 w 864554"/>
                  <a:gd name="connsiteY26" fmla="*/ 614077 h 802767"/>
                  <a:gd name="connsiteX27" fmla="*/ 395751 w 864554"/>
                  <a:gd name="connsiteY27" fmla="*/ 645223 h 802767"/>
                  <a:gd name="connsiteX28" fmla="*/ 492715 w 864554"/>
                  <a:gd name="connsiteY28" fmla="*/ 736282 h 802767"/>
                  <a:gd name="connsiteX29" fmla="*/ 546579 w 864554"/>
                  <a:gd name="connsiteY29" fmla="*/ 734615 h 802767"/>
                  <a:gd name="connsiteX30" fmla="*/ 544912 w 864554"/>
                  <a:gd name="connsiteY30" fmla="*/ 680752 h 802767"/>
                  <a:gd name="connsiteX31" fmla="*/ 440137 w 864554"/>
                  <a:gd name="connsiteY31" fmla="*/ 582358 h 802767"/>
                  <a:gd name="connsiteX32" fmla="*/ 421849 w 864554"/>
                  <a:gd name="connsiteY32" fmla="*/ 572833 h 802767"/>
                  <a:gd name="connsiteX33" fmla="*/ 321265 w 864554"/>
                  <a:gd name="connsiteY33" fmla="*/ 551878 h 802767"/>
                  <a:gd name="connsiteX34" fmla="*/ 391179 w 864554"/>
                  <a:gd name="connsiteY34" fmla="*/ 461677 h 802767"/>
                  <a:gd name="connsiteX35" fmla="*/ 522433 w 864554"/>
                  <a:gd name="connsiteY35" fmla="*/ 478631 h 802767"/>
                  <a:gd name="connsiteX36" fmla="*/ 565010 w 864554"/>
                  <a:gd name="connsiteY36" fmla="*/ 445579 h 802767"/>
                  <a:gd name="connsiteX37" fmla="*/ 531958 w 864554"/>
                  <a:gd name="connsiteY37" fmla="*/ 403003 h 802767"/>
                  <a:gd name="connsiteX38" fmla="*/ 379558 w 864554"/>
                  <a:gd name="connsiteY38" fmla="*/ 383953 h 802767"/>
                  <a:gd name="connsiteX39" fmla="*/ 344697 w 864554"/>
                  <a:gd name="connsiteY39" fmla="*/ 398431 h 802767"/>
                  <a:gd name="connsiteX40" fmla="*/ 281927 w 864554"/>
                  <a:gd name="connsiteY40" fmla="*/ 478631 h 802767"/>
                  <a:gd name="connsiteX41" fmla="*/ 198107 w 864554"/>
                  <a:gd name="connsiteY41" fmla="*/ 403193 h 802767"/>
                  <a:gd name="connsiteX42" fmla="*/ 259543 w 864554"/>
                  <a:gd name="connsiteY42" fmla="*/ 352711 h 802767"/>
                  <a:gd name="connsiteX43" fmla="*/ 266782 w 864554"/>
                  <a:gd name="connsiteY43" fmla="*/ 345281 h 802767"/>
                  <a:gd name="connsiteX44" fmla="*/ 311264 w 864554"/>
                  <a:gd name="connsiteY44" fmla="*/ 265843 h 802767"/>
                  <a:gd name="connsiteX45" fmla="*/ 438709 w 864554"/>
                  <a:gd name="connsiteY45" fmla="*/ 69342 h 802767"/>
                  <a:gd name="connsiteX46" fmla="*/ 794706 w 864554"/>
                  <a:gd name="connsiteY46" fmla="*/ 205502 h 802767"/>
                  <a:gd name="connsiteX47" fmla="*/ 730412 w 864554"/>
                  <a:gd name="connsiteY47" fmla="*/ 414623 h 802767"/>
                  <a:gd name="connsiteX48" fmla="*/ 648259 w 864554"/>
                  <a:gd name="connsiteY48" fmla="*/ 583692 h 802767"/>
                  <a:gd name="connsiteX49" fmla="*/ 695884 w 864554"/>
                  <a:gd name="connsiteY49" fmla="*/ 707517 h 802767"/>
                  <a:gd name="connsiteX50" fmla="*/ 705409 w 864554"/>
                  <a:gd name="connsiteY50" fmla="*/ 783717 h 802767"/>
                  <a:gd name="connsiteX51" fmla="*/ 753034 w 864554"/>
                  <a:gd name="connsiteY51" fmla="*/ 802767 h 802767"/>
                  <a:gd name="connsiteX0" fmla="*/ 726715 w 838232"/>
                  <a:gd name="connsiteY0" fmla="*/ 802767 h 802767"/>
                  <a:gd name="connsiteX1" fmla="*/ 838157 w 838232"/>
                  <a:gd name="connsiteY1" fmla="*/ 0 h 802767"/>
                  <a:gd name="connsiteX2" fmla="*/ 21388 w 838232"/>
                  <a:gd name="connsiteY2" fmla="*/ 97631 h 802767"/>
                  <a:gd name="connsiteX3" fmla="*/ 234653 w 838232"/>
                  <a:gd name="connsiteY3" fmla="*/ 237649 h 802767"/>
                  <a:gd name="connsiteX4" fmla="*/ 192838 w 838232"/>
                  <a:gd name="connsiteY4" fmla="*/ 312325 h 802767"/>
                  <a:gd name="connsiteX5" fmla="*/ 145213 w 838232"/>
                  <a:gd name="connsiteY5" fmla="*/ 351472 h 802767"/>
                  <a:gd name="connsiteX6" fmla="*/ 145213 w 838232"/>
                  <a:gd name="connsiteY6" fmla="*/ 205549 h 802767"/>
                  <a:gd name="connsiteX7" fmla="*/ 116638 w 838232"/>
                  <a:gd name="connsiteY7" fmla="*/ 176974 h 802767"/>
                  <a:gd name="connsiteX8" fmla="*/ 88063 w 838232"/>
                  <a:gd name="connsiteY8" fmla="*/ 205549 h 802767"/>
                  <a:gd name="connsiteX9" fmla="*/ 88063 w 838232"/>
                  <a:gd name="connsiteY9" fmla="*/ 376332 h 802767"/>
                  <a:gd name="connsiteX10" fmla="*/ 69013 w 838232"/>
                  <a:gd name="connsiteY10" fmla="*/ 396811 h 802767"/>
                  <a:gd name="connsiteX11" fmla="*/ 66727 w 838232"/>
                  <a:gd name="connsiteY11" fmla="*/ 399097 h 802767"/>
                  <a:gd name="connsiteX12" fmla="*/ 65203 w 838232"/>
                  <a:gd name="connsiteY12" fmla="*/ 400907 h 802767"/>
                  <a:gd name="connsiteX13" fmla="*/ 64251 w 838232"/>
                  <a:gd name="connsiteY13" fmla="*/ 402431 h 802767"/>
                  <a:gd name="connsiteX14" fmla="*/ 64251 w 838232"/>
                  <a:gd name="connsiteY14" fmla="*/ 402431 h 802767"/>
                  <a:gd name="connsiteX15" fmla="*/ 71966 w 838232"/>
                  <a:gd name="connsiteY15" fmla="*/ 493204 h 802767"/>
                  <a:gd name="connsiteX16" fmla="*/ 183313 w 838232"/>
                  <a:gd name="connsiteY16" fmla="*/ 592931 h 802767"/>
                  <a:gd name="connsiteX17" fmla="*/ 193981 w 838232"/>
                  <a:gd name="connsiteY17" fmla="*/ 600742 h 802767"/>
                  <a:gd name="connsiteX18" fmla="*/ 186838 w 838232"/>
                  <a:gd name="connsiteY18" fmla="*/ 610267 h 802767"/>
                  <a:gd name="connsiteX19" fmla="*/ 129688 w 838232"/>
                  <a:gd name="connsiteY19" fmla="*/ 640937 h 802767"/>
                  <a:gd name="connsiteX20" fmla="*/ 143689 w 838232"/>
                  <a:gd name="connsiteY20" fmla="*/ 685038 h 802767"/>
                  <a:gd name="connsiteX21" fmla="*/ 191505 w 838232"/>
                  <a:gd name="connsiteY21" fmla="*/ 709898 h 802767"/>
                  <a:gd name="connsiteX22" fmla="*/ 216365 w 838232"/>
                  <a:gd name="connsiteY22" fmla="*/ 662083 h 802767"/>
                  <a:gd name="connsiteX23" fmla="*/ 203030 w 838232"/>
                  <a:gd name="connsiteY23" fmla="*/ 620077 h 802767"/>
                  <a:gd name="connsiteX24" fmla="*/ 210174 w 838232"/>
                  <a:gd name="connsiteY24" fmla="*/ 610552 h 802767"/>
                  <a:gd name="connsiteX25" fmla="*/ 219699 w 838232"/>
                  <a:gd name="connsiteY25" fmla="*/ 614077 h 802767"/>
                  <a:gd name="connsiteX26" fmla="*/ 369432 w 838232"/>
                  <a:gd name="connsiteY26" fmla="*/ 645223 h 802767"/>
                  <a:gd name="connsiteX27" fmla="*/ 466396 w 838232"/>
                  <a:gd name="connsiteY27" fmla="*/ 736282 h 802767"/>
                  <a:gd name="connsiteX28" fmla="*/ 520260 w 838232"/>
                  <a:gd name="connsiteY28" fmla="*/ 734615 h 802767"/>
                  <a:gd name="connsiteX29" fmla="*/ 518593 w 838232"/>
                  <a:gd name="connsiteY29" fmla="*/ 680752 h 802767"/>
                  <a:gd name="connsiteX30" fmla="*/ 413818 w 838232"/>
                  <a:gd name="connsiteY30" fmla="*/ 582358 h 802767"/>
                  <a:gd name="connsiteX31" fmla="*/ 395530 w 838232"/>
                  <a:gd name="connsiteY31" fmla="*/ 572833 h 802767"/>
                  <a:gd name="connsiteX32" fmla="*/ 294946 w 838232"/>
                  <a:gd name="connsiteY32" fmla="*/ 551878 h 802767"/>
                  <a:gd name="connsiteX33" fmla="*/ 364860 w 838232"/>
                  <a:gd name="connsiteY33" fmla="*/ 461677 h 802767"/>
                  <a:gd name="connsiteX34" fmla="*/ 496114 w 838232"/>
                  <a:gd name="connsiteY34" fmla="*/ 478631 h 802767"/>
                  <a:gd name="connsiteX35" fmla="*/ 538691 w 838232"/>
                  <a:gd name="connsiteY35" fmla="*/ 445579 h 802767"/>
                  <a:gd name="connsiteX36" fmla="*/ 505639 w 838232"/>
                  <a:gd name="connsiteY36" fmla="*/ 403003 h 802767"/>
                  <a:gd name="connsiteX37" fmla="*/ 353239 w 838232"/>
                  <a:gd name="connsiteY37" fmla="*/ 383953 h 802767"/>
                  <a:gd name="connsiteX38" fmla="*/ 318378 w 838232"/>
                  <a:gd name="connsiteY38" fmla="*/ 398431 h 802767"/>
                  <a:gd name="connsiteX39" fmla="*/ 255608 w 838232"/>
                  <a:gd name="connsiteY39" fmla="*/ 478631 h 802767"/>
                  <a:gd name="connsiteX40" fmla="*/ 171788 w 838232"/>
                  <a:gd name="connsiteY40" fmla="*/ 403193 h 802767"/>
                  <a:gd name="connsiteX41" fmla="*/ 233224 w 838232"/>
                  <a:gd name="connsiteY41" fmla="*/ 352711 h 802767"/>
                  <a:gd name="connsiteX42" fmla="*/ 240463 w 838232"/>
                  <a:gd name="connsiteY42" fmla="*/ 345281 h 802767"/>
                  <a:gd name="connsiteX43" fmla="*/ 284945 w 838232"/>
                  <a:gd name="connsiteY43" fmla="*/ 265843 h 802767"/>
                  <a:gd name="connsiteX44" fmla="*/ 412390 w 838232"/>
                  <a:gd name="connsiteY44" fmla="*/ 69342 h 802767"/>
                  <a:gd name="connsiteX45" fmla="*/ 768387 w 838232"/>
                  <a:gd name="connsiteY45" fmla="*/ 205502 h 802767"/>
                  <a:gd name="connsiteX46" fmla="*/ 704093 w 838232"/>
                  <a:gd name="connsiteY46" fmla="*/ 414623 h 802767"/>
                  <a:gd name="connsiteX47" fmla="*/ 621940 w 838232"/>
                  <a:gd name="connsiteY47" fmla="*/ 583692 h 802767"/>
                  <a:gd name="connsiteX48" fmla="*/ 669565 w 838232"/>
                  <a:gd name="connsiteY48" fmla="*/ 707517 h 802767"/>
                  <a:gd name="connsiteX49" fmla="*/ 679090 w 838232"/>
                  <a:gd name="connsiteY49" fmla="*/ 783717 h 802767"/>
                  <a:gd name="connsiteX50" fmla="*/ 726715 w 838232"/>
                  <a:gd name="connsiteY50" fmla="*/ 802767 h 802767"/>
                  <a:gd name="connsiteX0" fmla="*/ 676768 w 788210"/>
                  <a:gd name="connsiteY0" fmla="*/ 821991 h 821991"/>
                  <a:gd name="connsiteX1" fmla="*/ 788210 w 788210"/>
                  <a:gd name="connsiteY1" fmla="*/ 19224 h 821991"/>
                  <a:gd name="connsiteX2" fmla="*/ 184706 w 788210"/>
                  <a:gd name="connsiteY2" fmla="*/ 256873 h 821991"/>
                  <a:gd name="connsiteX3" fmla="*/ 142891 w 788210"/>
                  <a:gd name="connsiteY3" fmla="*/ 331549 h 821991"/>
                  <a:gd name="connsiteX4" fmla="*/ 95266 w 788210"/>
                  <a:gd name="connsiteY4" fmla="*/ 370696 h 821991"/>
                  <a:gd name="connsiteX5" fmla="*/ 95266 w 788210"/>
                  <a:gd name="connsiteY5" fmla="*/ 224773 h 821991"/>
                  <a:gd name="connsiteX6" fmla="*/ 66691 w 788210"/>
                  <a:gd name="connsiteY6" fmla="*/ 196198 h 821991"/>
                  <a:gd name="connsiteX7" fmla="*/ 38116 w 788210"/>
                  <a:gd name="connsiteY7" fmla="*/ 224773 h 821991"/>
                  <a:gd name="connsiteX8" fmla="*/ 38116 w 788210"/>
                  <a:gd name="connsiteY8" fmla="*/ 395556 h 821991"/>
                  <a:gd name="connsiteX9" fmla="*/ 19066 w 788210"/>
                  <a:gd name="connsiteY9" fmla="*/ 416035 h 821991"/>
                  <a:gd name="connsiteX10" fmla="*/ 16780 w 788210"/>
                  <a:gd name="connsiteY10" fmla="*/ 418321 h 821991"/>
                  <a:gd name="connsiteX11" fmla="*/ 15256 w 788210"/>
                  <a:gd name="connsiteY11" fmla="*/ 420131 h 821991"/>
                  <a:gd name="connsiteX12" fmla="*/ 14304 w 788210"/>
                  <a:gd name="connsiteY12" fmla="*/ 421655 h 821991"/>
                  <a:gd name="connsiteX13" fmla="*/ 14304 w 788210"/>
                  <a:gd name="connsiteY13" fmla="*/ 421655 h 821991"/>
                  <a:gd name="connsiteX14" fmla="*/ 22019 w 788210"/>
                  <a:gd name="connsiteY14" fmla="*/ 512428 h 821991"/>
                  <a:gd name="connsiteX15" fmla="*/ 133366 w 788210"/>
                  <a:gd name="connsiteY15" fmla="*/ 612155 h 821991"/>
                  <a:gd name="connsiteX16" fmla="*/ 144034 w 788210"/>
                  <a:gd name="connsiteY16" fmla="*/ 619966 h 821991"/>
                  <a:gd name="connsiteX17" fmla="*/ 136891 w 788210"/>
                  <a:gd name="connsiteY17" fmla="*/ 629491 h 821991"/>
                  <a:gd name="connsiteX18" fmla="*/ 79741 w 788210"/>
                  <a:gd name="connsiteY18" fmla="*/ 660161 h 821991"/>
                  <a:gd name="connsiteX19" fmla="*/ 93742 w 788210"/>
                  <a:gd name="connsiteY19" fmla="*/ 704262 h 821991"/>
                  <a:gd name="connsiteX20" fmla="*/ 141558 w 788210"/>
                  <a:gd name="connsiteY20" fmla="*/ 729122 h 821991"/>
                  <a:gd name="connsiteX21" fmla="*/ 166418 w 788210"/>
                  <a:gd name="connsiteY21" fmla="*/ 681307 h 821991"/>
                  <a:gd name="connsiteX22" fmla="*/ 153083 w 788210"/>
                  <a:gd name="connsiteY22" fmla="*/ 639301 h 821991"/>
                  <a:gd name="connsiteX23" fmla="*/ 160227 w 788210"/>
                  <a:gd name="connsiteY23" fmla="*/ 629776 h 821991"/>
                  <a:gd name="connsiteX24" fmla="*/ 169752 w 788210"/>
                  <a:gd name="connsiteY24" fmla="*/ 633301 h 821991"/>
                  <a:gd name="connsiteX25" fmla="*/ 319485 w 788210"/>
                  <a:gd name="connsiteY25" fmla="*/ 664447 h 821991"/>
                  <a:gd name="connsiteX26" fmla="*/ 416449 w 788210"/>
                  <a:gd name="connsiteY26" fmla="*/ 755506 h 821991"/>
                  <a:gd name="connsiteX27" fmla="*/ 470313 w 788210"/>
                  <a:gd name="connsiteY27" fmla="*/ 753839 h 821991"/>
                  <a:gd name="connsiteX28" fmla="*/ 468646 w 788210"/>
                  <a:gd name="connsiteY28" fmla="*/ 699976 h 821991"/>
                  <a:gd name="connsiteX29" fmla="*/ 363871 w 788210"/>
                  <a:gd name="connsiteY29" fmla="*/ 601582 h 821991"/>
                  <a:gd name="connsiteX30" fmla="*/ 345583 w 788210"/>
                  <a:gd name="connsiteY30" fmla="*/ 592057 h 821991"/>
                  <a:gd name="connsiteX31" fmla="*/ 244999 w 788210"/>
                  <a:gd name="connsiteY31" fmla="*/ 571102 h 821991"/>
                  <a:gd name="connsiteX32" fmla="*/ 314913 w 788210"/>
                  <a:gd name="connsiteY32" fmla="*/ 480901 h 821991"/>
                  <a:gd name="connsiteX33" fmla="*/ 446167 w 788210"/>
                  <a:gd name="connsiteY33" fmla="*/ 497855 h 821991"/>
                  <a:gd name="connsiteX34" fmla="*/ 488744 w 788210"/>
                  <a:gd name="connsiteY34" fmla="*/ 464803 h 821991"/>
                  <a:gd name="connsiteX35" fmla="*/ 455692 w 788210"/>
                  <a:gd name="connsiteY35" fmla="*/ 422227 h 821991"/>
                  <a:gd name="connsiteX36" fmla="*/ 303292 w 788210"/>
                  <a:gd name="connsiteY36" fmla="*/ 403177 h 821991"/>
                  <a:gd name="connsiteX37" fmla="*/ 268431 w 788210"/>
                  <a:gd name="connsiteY37" fmla="*/ 417655 h 821991"/>
                  <a:gd name="connsiteX38" fmla="*/ 205661 w 788210"/>
                  <a:gd name="connsiteY38" fmla="*/ 497855 h 821991"/>
                  <a:gd name="connsiteX39" fmla="*/ 121841 w 788210"/>
                  <a:gd name="connsiteY39" fmla="*/ 422417 h 821991"/>
                  <a:gd name="connsiteX40" fmla="*/ 183277 w 788210"/>
                  <a:gd name="connsiteY40" fmla="*/ 371935 h 821991"/>
                  <a:gd name="connsiteX41" fmla="*/ 190516 w 788210"/>
                  <a:gd name="connsiteY41" fmla="*/ 364505 h 821991"/>
                  <a:gd name="connsiteX42" fmla="*/ 234998 w 788210"/>
                  <a:gd name="connsiteY42" fmla="*/ 285067 h 821991"/>
                  <a:gd name="connsiteX43" fmla="*/ 362443 w 788210"/>
                  <a:gd name="connsiteY43" fmla="*/ 88566 h 821991"/>
                  <a:gd name="connsiteX44" fmla="*/ 718440 w 788210"/>
                  <a:gd name="connsiteY44" fmla="*/ 224726 h 821991"/>
                  <a:gd name="connsiteX45" fmla="*/ 654146 w 788210"/>
                  <a:gd name="connsiteY45" fmla="*/ 433847 h 821991"/>
                  <a:gd name="connsiteX46" fmla="*/ 571993 w 788210"/>
                  <a:gd name="connsiteY46" fmla="*/ 602916 h 821991"/>
                  <a:gd name="connsiteX47" fmla="*/ 619618 w 788210"/>
                  <a:gd name="connsiteY47" fmla="*/ 726741 h 821991"/>
                  <a:gd name="connsiteX48" fmla="*/ 629143 w 788210"/>
                  <a:gd name="connsiteY48" fmla="*/ 802941 h 821991"/>
                  <a:gd name="connsiteX49" fmla="*/ 676768 w 788210"/>
                  <a:gd name="connsiteY49" fmla="*/ 821991 h 821991"/>
                  <a:gd name="connsiteX0" fmla="*/ 676768 w 788210"/>
                  <a:gd name="connsiteY0" fmla="*/ 821991 h 821991"/>
                  <a:gd name="connsiteX1" fmla="*/ 788210 w 788210"/>
                  <a:gd name="connsiteY1" fmla="*/ 19224 h 821991"/>
                  <a:gd name="connsiteX2" fmla="*/ 184706 w 788210"/>
                  <a:gd name="connsiteY2" fmla="*/ 256873 h 821991"/>
                  <a:gd name="connsiteX3" fmla="*/ 142891 w 788210"/>
                  <a:gd name="connsiteY3" fmla="*/ 331549 h 821991"/>
                  <a:gd name="connsiteX4" fmla="*/ 95266 w 788210"/>
                  <a:gd name="connsiteY4" fmla="*/ 370696 h 821991"/>
                  <a:gd name="connsiteX5" fmla="*/ 95266 w 788210"/>
                  <a:gd name="connsiteY5" fmla="*/ 224773 h 821991"/>
                  <a:gd name="connsiteX6" fmla="*/ 66691 w 788210"/>
                  <a:gd name="connsiteY6" fmla="*/ 196198 h 821991"/>
                  <a:gd name="connsiteX7" fmla="*/ 38116 w 788210"/>
                  <a:gd name="connsiteY7" fmla="*/ 224773 h 821991"/>
                  <a:gd name="connsiteX8" fmla="*/ 38116 w 788210"/>
                  <a:gd name="connsiteY8" fmla="*/ 395556 h 821991"/>
                  <a:gd name="connsiteX9" fmla="*/ 19066 w 788210"/>
                  <a:gd name="connsiteY9" fmla="*/ 416035 h 821991"/>
                  <a:gd name="connsiteX10" fmla="*/ 16780 w 788210"/>
                  <a:gd name="connsiteY10" fmla="*/ 418321 h 821991"/>
                  <a:gd name="connsiteX11" fmla="*/ 15256 w 788210"/>
                  <a:gd name="connsiteY11" fmla="*/ 420131 h 821991"/>
                  <a:gd name="connsiteX12" fmla="*/ 14304 w 788210"/>
                  <a:gd name="connsiteY12" fmla="*/ 421655 h 821991"/>
                  <a:gd name="connsiteX13" fmla="*/ 14304 w 788210"/>
                  <a:gd name="connsiteY13" fmla="*/ 421655 h 821991"/>
                  <a:gd name="connsiteX14" fmla="*/ 22019 w 788210"/>
                  <a:gd name="connsiteY14" fmla="*/ 512428 h 821991"/>
                  <a:gd name="connsiteX15" fmla="*/ 133366 w 788210"/>
                  <a:gd name="connsiteY15" fmla="*/ 612155 h 821991"/>
                  <a:gd name="connsiteX16" fmla="*/ 144034 w 788210"/>
                  <a:gd name="connsiteY16" fmla="*/ 619966 h 821991"/>
                  <a:gd name="connsiteX17" fmla="*/ 136891 w 788210"/>
                  <a:gd name="connsiteY17" fmla="*/ 629491 h 821991"/>
                  <a:gd name="connsiteX18" fmla="*/ 79741 w 788210"/>
                  <a:gd name="connsiteY18" fmla="*/ 660161 h 821991"/>
                  <a:gd name="connsiteX19" fmla="*/ 93742 w 788210"/>
                  <a:gd name="connsiteY19" fmla="*/ 704262 h 821991"/>
                  <a:gd name="connsiteX20" fmla="*/ 141558 w 788210"/>
                  <a:gd name="connsiteY20" fmla="*/ 729122 h 821991"/>
                  <a:gd name="connsiteX21" fmla="*/ 166418 w 788210"/>
                  <a:gd name="connsiteY21" fmla="*/ 681307 h 821991"/>
                  <a:gd name="connsiteX22" fmla="*/ 153083 w 788210"/>
                  <a:gd name="connsiteY22" fmla="*/ 639301 h 821991"/>
                  <a:gd name="connsiteX23" fmla="*/ 160227 w 788210"/>
                  <a:gd name="connsiteY23" fmla="*/ 629776 h 821991"/>
                  <a:gd name="connsiteX24" fmla="*/ 169752 w 788210"/>
                  <a:gd name="connsiteY24" fmla="*/ 633301 h 821991"/>
                  <a:gd name="connsiteX25" fmla="*/ 319485 w 788210"/>
                  <a:gd name="connsiteY25" fmla="*/ 664447 h 821991"/>
                  <a:gd name="connsiteX26" fmla="*/ 416449 w 788210"/>
                  <a:gd name="connsiteY26" fmla="*/ 755506 h 821991"/>
                  <a:gd name="connsiteX27" fmla="*/ 470313 w 788210"/>
                  <a:gd name="connsiteY27" fmla="*/ 753839 h 821991"/>
                  <a:gd name="connsiteX28" fmla="*/ 468646 w 788210"/>
                  <a:gd name="connsiteY28" fmla="*/ 699976 h 821991"/>
                  <a:gd name="connsiteX29" fmla="*/ 363871 w 788210"/>
                  <a:gd name="connsiteY29" fmla="*/ 601582 h 821991"/>
                  <a:gd name="connsiteX30" fmla="*/ 345583 w 788210"/>
                  <a:gd name="connsiteY30" fmla="*/ 592057 h 821991"/>
                  <a:gd name="connsiteX31" fmla="*/ 244999 w 788210"/>
                  <a:gd name="connsiteY31" fmla="*/ 571102 h 821991"/>
                  <a:gd name="connsiteX32" fmla="*/ 314913 w 788210"/>
                  <a:gd name="connsiteY32" fmla="*/ 480901 h 821991"/>
                  <a:gd name="connsiteX33" fmla="*/ 446167 w 788210"/>
                  <a:gd name="connsiteY33" fmla="*/ 497855 h 821991"/>
                  <a:gd name="connsiteX34" fmla="*/ 488744 w 788210"/>
                  <a:gd name="connsiteY34" fmla="*/ 464803 h 821991"/>
                  <a:gd name="connsiteX35" fmla="*/ 455692 w 788210"/>
                  <a:gd name="connsiteY35" fmla="*/ 422227 h 821991"/>
                  <a:gd name="connsiteX36" fmla="*/ 303292 w 788210"/>
                  <a:gd name="connsiteY36" fmla="*/ 403177 h 821991"/>
                  <a:gd name="connsiteX37" fmla="*/ 268431 w 788210"/>
                  <a:gd name="connsiteY37" fmla="*/ 417655 h 821991"/>
                  <a:gd name="connsiteX38" fmla="*/ 205661 w 788210"/>
                  <a:gd name="connsiteY38" fmla="*/ 497855 h 821991"/>
                  <a:gd name="connsiteX39" fmla="*/ 121841 w 788210"/>
                  <a:gd name="connsiteY39" fmla="*/ 422417 h 821991"/>
                  <a:gd name="connsiteX40" fmla="*/ 183277 w 788210"/>
                  <a:gd name="connsiteY40" fmla="*/ 371935 h 821991"/>
                  <a:gd name="connsiteX41" fmla="*/ 190516 w 788210"/>
                  <a:gd name="connsiteY41" fmla="*/ 364505 h 821991"/>
                  <a:gd name="connsiteX42" fmla="*/ 234998 w 788210"/>
                  <a:gd name="connsiteY42" fmla="*/ 285067 h 821991"/>
                  <a:gd name="connsiteX43" fmla="*/ 718440 w 788210"/>
                  <a:gd name="connsiteY43" fmla="*/ 224726 h 821991"/>
                  <a:gd name="connsiteX44" fmla="*/ 654146 w 788210"/>
                  <a:gd name="connsiteY44" fmla="*/ 433847 h 821991"/>
                  <a:gd name="connsiteX45" fmla="*/ 571993 w 788210"/>
                  <a:gd name="connsiteY45" fmla="*/ 602916 h 821991"/>
                  <a:gd name="connsiteX46" fmla="*/ 619618 w 788210"/>
                  <a:gd name="connsiteY46" fmla="*/ 726741 h 821991"/>
                  <a:gd name="connsiteX47" fmla="*/ 629143 w 788210"/>
                  <a:gd name="connsiteY47" fmla="*/ 802941 h 821991"/>
                  <a:gd name="connsiteX48" fmla="*/ 676768 w 788210"/>
                  <a:gd name="connsiteY48" fmla="*/ 821991 h 821991"/>
                  <a:gd name="connsiteX0" fmla="*/ 676768 w 718440"/>
                  <a:gd name="connsiteY0" fmla="*/ 625793 h 625793"/>
                  <a:gd name="connsiteX1" fmla="*/ 184706 w 718440"/>
                  <a:gd name="connsiteY1" fmla="*/ 60675 h 625793"/>
                  <a:gd name="connsiteX2" fmla="*/ 142891 w 718440"/>
                  <a:gd name="connsiteY2" fmla="*/ 135351 h 625793"/>
                  <a:gd name="connsiteX3" fmla="*/ 95266 w 718440"/>
                  <a:gd name="connsiteY3" fmla="*/ 174498 h 625793"/>
                  <a:gd name="connsiteX4" fmla="*/ 95266 w 718440"/>
                  <a:gd name="connsiteY4" fmla="*/ 28575 h 625793"/>
                  <a:gd name="connsiteX5" fmla="*/ 66691 w 718440"/>
                  <a:gd name="connsiteY5" fmla="*/ 0 h 625793"/>
                  <a:gd name="connsiteX6" fmla="*/ 38116 w 718440"/>
                  <a:gd name="connsiteY6" fmla="*/ 28575 h 625793"/>
                  <a:gd name="connsiteX7" fmla="*/ 38116 w 718440"/>
                  <a:gd name="connsiteY7" fmla="*/ 199358 h 625793"/>
                  <a:gd name="connsiteX8" fmla="*/ 19066 w 718440"/>
                  <a:gd name="connsiteY8" fmla="*/ 219837 h 625793"/>
                  <a:gd name="connsiteX9" fmla="*/ 16780 w 718440"/>
                  <a:gd name="connsiteY9" fmla="*/ 222123 h 625793"/>
                  <a:gd name="connsiteX10" fmla="*/ 15256 w 718440"/>
                  <a:gd name="connsiteY10" fmla="*/ 223933 h 625793"/>
                  <a:gd name="connsiteX11" fmla="*/ 14304 w 718440"/>
                  <a:gd name="connsiteY11" fmla="*/ 225457 h 625793"/>
                  <a:gd name="connsiteX12" fmla="*/ 14304 w 718440"/>
                  <a:gd name="connsiteY12" fmla="*/ 225457 h 625793"/>
                  <a:gd name="connsiteX13" fmla="*/ 22019 w 718440"/>
                  <a:gd name="connsiteY13" fmla="*/ 316230 h 625793"/>
                  <a:gd name="connsiteX14" fmla="*/ 133366 w 718440"/>
                  <a:gd name="connsiteY14" fmla="*/ 415957 h 625793"/>
                  <a:gd name="connsiteX15" fmla="*/ 144034 w 718440"/>
                  <a:gd name="connsiteY15" fmla="*/ 423768 h 625793"/>
                  <a:gd name="connsiteX16" fmla="*/ 136891 w 718440"/>
                  <a:gd name="connsiteY16" fmla="*/ 433293 h 625793"/>
                  <a:gd name="connsiteX17" fmla="*/ 79741 w 718440"/>
                  <a:gd name="connsiteY17" fmla="*/ 463963 h 625793"/>
                  <a:gd name="connsiteX18" fmla="*/ 93742 w 718440"/>
                  <a:gd name="connsiteY18" fmla="*/ 508064 h 625793"/>
                  <a:gd name="connsiteX19" fmla="*/ 141558 w 718440"/>
                  <a:gd name="connsiteY19" fmla="*/ 532924 h 625793"/>
                  <a:gd name="connsiteX20" fmla="*/ 166418 w 718440"/>
                  <a:gd name="connsiteY20" fmla="*/ 485109 h 625793"/>
                  <a:gd name="connsiteX21" fmla="*/ 153083 w 718440"/>
                  <a:gd name="connsiteY21" fmla="*/ 443103 h 625793"/>
                  <a:gd name="connsiteX22" fmla="*/ 160227 w 718440"/>
                  <a:gd name="connsiteY22" fmla="*/ 433578 h 625793"/>
                  <a:gd name="connsiteX23" fmla="*/ 169752 w 718440"/>
                  <a:gd name="connsiteY23" fmla="*/ 437103 h 625793"/>
                  <a:gd name="connsiteX24" fmla="*/ 319485 w 718440"/>
                  <a:gd name="connsiteY24" fmla="*/ 468249 h 625793"/>
                  <a:gd name="connsiteX25" fmla="*/ 416449 w 718440"/>
                  <a:gd name="connsiteY25" fmla="*/ 559308 h 625793"/>
                  <a:gd name="connsiteX26" fmla="*/ 470313 w 718440"/>
                  <a:gd name="connsiteY26" fmla="*/ 557641 h 625793"/>
                  <a:gd name="connsiteX27" fmla="*/ 468646 w 718440"/>
                  <a:gd name="connsiteY27" fmla="*/ 503778 h 625793"/>
                  <a:gd name="connsiteX28" fmla="*/ 363871 w 718440"/>
                  <a:gd name="connsiteY28" fmla="*/ 405384 h 625793"/>
                  <a:gd name="connsiteX29" fmla="*/ 345583 w 718440"/>
                  <a:gd name="connsiteY29" fmla="*/ 395859 h 625793"/>
                  <a:gd name="connsiteX30" fmla="*/ 244999 w 718440"/>
                  <a:gd name="connsiteY30" fmla="*/ 374904 h 625793"/>
                  <a:gd name="connsiteX31" fmla="*/ 314913 w 718440"/>
                  <a:gd name="connsiteY31" fmla="*/ 284703 h 625793"/>
                  <a:gd name="connsiteX32" fmla="*/ 446167 w 718440"/>
                  <a:gd name="connsiteY32" fmla="*/ 301657 h 625793"/>
                  <a:gd name="connsiteX33" fmla="*/ 488744 w 718440"/>
                  <a:gd name="connsiteY33" fmla="*/ 268605 h 625793"/>
                  <a:gd name="connsiteX34" fmla="*/ 455692 w 718440"/>
                  <a:gd name="connsiteY34" fmla="*/ 226029 h 625793"/>
                  <a:gd name="connsiteX35" fmla="*/ 303292 w 718440"/>
                  <a:gd name="connsiteY35" fmla="*/ 206979 h 625793"/>
                  <a:gd name="connsiteX36" fmla="*/ 268431 w 718440"/>
                  <a:gd name="connsiteY36" fmla="*/ 221457 h 625793"/>
                  <a:gd name="connsiteX37" fmla="*/ 205661 w 718440"/>
                  <a:gd name="connsiteY37" fmla="*/ 301657 h 625793"/>
                  <a:gd name="connsiteX38" fmla="*/ 121841 w 718440"/>
                  <a:gd name="connsiteY38" fmla="*/ 226219 h 625793"/>
                  <a:gd name="connsiteX39" fmla="*/ 183277 w 718440"/>
                  <a:gd name="connsiteY39" fmla="*/ 175737 h 625793"/>
                  <a:gd name="connsiteX40" fmla="*/ 190516 w 718440"/>
                  <a:gd name="connsiteY40" fmla="*/ 168307 h 625793"/>
                  <a:gd name="connsiteX41" fmla="*/ 234998 w 718440"/>
                  <a:gd name="connsiteY41" fmla="*/ 88869 h 625793"/>
                  <a:gd name="connsiteX42" fmla="*/ 718440 w 718440"/>
                  <a:gd name="connsiteY42" fmla="*/ 28528 h 625793"/>
                  <a:gd name="connsiteX43" fmla="*/ 654146 w 718440"/>
                  <a:gd name="connsiteY43" fmla="*/ 237649 h 625793"/>
                  <a:gd name="connsiteX44" fmla="*/ 571993 w 718440"/>
                  <a:gd name="connsiteY44" fmla="*/ 406718 h 625793"/>
                  <a:gd name="connsiteX45" fmla="*/ 619618 w 718440"/>
                  <a:gd name="connsiteY45" fmla="*/ 530543 h 625793"/>
                  <a:gd name="connsiteX46" fmla="*/ 629143 w 718440"/>
                  <a:gd name="connsiteY46" fmla="*/ 606743 h 625793"/>
                  <a:gd name="connsiteX47" fmla="*/ 676768 w 718440"/>
                  <a:gd name="connsiteY47" fmla="*/ 625793 h 625793"/>
                  <a:gd name="connsiteX0" fmla="*/ 676768 w 676768"/>
                  <a:gd name="connsiteY0" fmla="*/ 625793 h 625793"/>
                  <a:gd name="connsiteX1" fmla="*/ 184706 w 676768"/>
                  <a:gd name="connsiteY1" fmla="*/ 60675 h 625793"/>
                  <a:gd name="connsiteX2" fmla="*/ 142891 w 676768"/>
                  <a:gd name="connsiteY2" fmla="*/ 135351 h 625793"/>
                  <a:gd name="connsiteX3" fmla="*/ 95266 w 676768"/>
                  <a:gd name="connsiteY3" fmla="*/ 174498 h 625793"/>
                  <a:gd name="connsiteX4" fmla="*/ 95266 w 676768"/>
                  <a:gd name="connsiteY4" fmla="*/ 28575 h 625793"/>
                  <a:gd name="connsiteX5" fmla="*/ 66691 w 676768"/>
                  <a:gd name="connsiteY5" fmla="*/ 0 h 625793"/>
                  <a:gd name="connsiteX6" fmla="*/ 38116 w 676768"/>
                  <a:gd name="connsiteY6" fmla="*/ 28575 h 625793"/>
                  <a:gd name="connsiteX7" fmla="*/ 38116 w 676768"/>
                  <a:gd name="connsiteY7" fmla="*/ 199358 h 625793"/>
                  <a:gd name="connsiteX8" fmla="*/ 19066 w 676768"/>
                  <a:gd name="connsiteY8" fmla="*/ 219837 h 625793"/>
                  <a:gd name="connsiteX9" fmla="*/ 16780 w 676768"/>
                  <a:gd name="connsiteY9" fmla="*/ 222123 h 625793"/>
                  <a:gd name="connsiteX10" fmla="*/ 15256 w 676768"/>
                  <a:gd name="connsiteY10" fmla="*/ 223933 h 625793"/>
                  <a:gd name="connsiteX11" fmla="*/ 14304 w 676768"/>
                  <a:gd name="connsiteY11" fmla="*/ 225457 h 625793"/>
                  <a:gd name="connsiteX12" fmla="*/ 14304 w 676768"/>
                  <a:gd name="connsiteY12" fmla="*/ 225457 h 625793"/>
                  <a:gd name="connsiteX13" fmla="*/ 22019 w 676768"/>
                  <a:gd name="connsiteY13" fmla="*/ 316230 h 625793"/>
                  <a:gd name="connsiteX14" fmla="*/ 133366 w 676768"/>
                  <a:gd name="connsiteY14" fmla="*/ 415957 h 625793"/>
                  <a:gd name="connsiteX15" fmla="*/ 144034 w 676768"/>
                  <a:gd name="connsiteY15" fmla="*/ 423768 h 625793"/>
                  <a:gd name="connsiteX16" fmla="*/ 136891 w 676768"/>
                  <a:gd name="connsiteY16" fmla="*/ 433293 h 625793"/>
                  <a:gd name="connsiteX17" fmla="*/ 79741 w 676768"/>
                  <a:gd name="connsiteY17" fmla="*/ 463963 h 625793"/>
                  <a:gd name="connsiteX18" fmla="*/ 93742 w 676768"/>
                  <a:gd name="connsiteY18" fmla="*/ 508064 h 625793"/>
                  <a:gd name="connsiteX19" fmla="*/ 141558 w 676768"/>
                  <a:gd name="connsiteY19" fmla="*/ 532924 h 625793"/>
                  <a:gd name="connsiteX20" fmla="*/ 166418 w 676768"/>
                  <a:gd name="connsiteY20" fmla="*/ 485109 h 625793"/>
                  <a:gd name="connsiteX21" fmla="*/ 153083 w 676768"/>
                  <a:gd name="connsiteY21" fmla="*/ 443103 h 625793"/>
                  <a:gd name="connsiteX22" fmla="*/ 160227 w 676768"/>
                  <a:gd name="connsiteY22" fmla="*/ 433578 h 625793"/>
                  <a:gd name="connsiteX23" fmla="*/ 169752 w 676768"/>
                  <a:gd name="connsiteY23" fmla="*/ 437103 h 625793"/>
                  <a:gd name="connsiteX24" fmla="*/ 319485 w 676768"/>
                  <a:gd name="connsiteY24" fmla="*/ 468249 h 625793"/>
                  <a:gd name="connsiteX25" fmla="*/ 416449 w 676768"/>
                  <a:gd name="connsiteY25" fmla="*/ 559308 h 625793"/>
                  <a:gd name="connsiteX26" fmla="*/ 470313 w 676768"/>
                  <a:gd name="connsiteY26" fmla="*/ 557641 h 625793"/>
                  <a:gd name="connsiteX27" fmla="*/ 468646 w 676768"/>
                  <a:gd name="connsiteY27" fmla="*/ 503778 h 625793"/>
                  <a:gd name="connsiteX28" fmla="*/ 363871 w 676768"/>
                  <a:gd name="connsiteY28" fmla="*/ 405384 h 625793"/>
                  <a:gd name="connsiteX29" fmla="*/ 345583 w 676768"/>
                  <a:gd name="connsiteY29" fmla="*/ 395859 h 625793"/>
                  <a:gd name="connsiteX30" fmla="*/ 244999 w 676768"/>
                  <a:gd name="connsiteY30" fmla="*/ 374904 h 625793"/>
                  <a:gd name="connsiteX31" fmla="*/ 314913 w 676768"/>
                  <a:gd name="connsiteY31" fmla="*/ 284703 h 625793"/>
                  <a:gd name="connsiteX32" fmla="*/ 446167 w 676768"/>
                  <a:gd name="connsiteY32" fmla="*/ 301657 h 625793"/>
                  <a:gd name="connsiteX33" fmla="*/ 488744 w 676768"/>
                  <a:gd name="connsiteY33" fmla="*/ 268605 h 625793"/>
                  <a:gd name="connsiteX34" fmla="*/ 455692 w 676768"/>
                  <a:gd name="connsiteY34" fmla="*/ 226029 h 625793"/>
                  <a:gd name="connsiteX35" fmla="*/ 303292 w 676768"/>
                  <a:gd name="connsiteY35" fmla="*/ 206979 h 625793"/>
                  <a:gd name="connsiteX36" fmla="*/ 268431 w 676768"/>
                  <a:gd name="connsiteY36" fmla="*/ 221457 h 625793"/>
                  <a:gd name="connsiteX37" fmla="*/ 205661 w 676768"/>
                  <a:gd name="connsiteY37" fmla="*/ 301657 h 625793"/>
                  <a:gd name="connsiteX38" fmla="*/ 121841 w 676768"/>
                  <a:gd name="connsiteY38" fmla="*/ 226219 h 625793"/>
                  <a:gd name="connsiteX39" fmla="*/ 183277 w 676768"/>
                  <a:gd name="connsiteY39" fmla="*/ 175737 h 625793"/>
                  <a:gd name="connsiteX40" fmla="*/ 190516 w 676768"/>
                  <a:gd name="connsiteY40" fmla="*/ 168307 h 625793"/>
                  <a:gd name="connsiteX41" fmla="*/ 234998 w 676768"/>
                  <a:gd name="connsiteY41" fmla="*/ 88869 h 625793"/>
                  <a:gd name="connsiteX42" fmla="*/ 654146 w 676768"/>
                  <a:gd name="connsiteY42" fmla="*/ 237649 h 625793"/>
                  <a:gd name="connsiteX43" fmla="*/ 571993 w 676768"/>
                  <a:gd name="connsiteY43" fmla="*/ 406718 h 625793"/>
                  <a:gd name="connsiteX44" fmla="*/ 619618 w 676768"/>
                  <a:gd name="connsiteY44" fmla="*/ 530543 h 625793"/>
                  <a:gd name="connsiteX45" fmla="*/ 629143 w 676768"/>
                  <a:gd name="connsiteY45" fmla="*/ 606743 h 625793"/>
                  <a:gd name="connsiteX46" fmla="*/ 676768 w 676768"/>
                  <a:gd name="connsiteY46" fmla="*/ 625793 h 625793"/>
                  <a:gd name="connsiteX0" fmla="*/ 629143 w 667984"/>
                  <a:gd name="connsiteY0" fmla="*/ 606743 h 606743"/>
                  <a:gd name="connsiteX1" fmla="*/ 184706 w 667984"/>
                  <a:gd name="connsiteY1" fmla="*/ 60675 h 606743"/>
                  <a:gd name="connsiteX2" fmla="*/ 142891 w 667984"/>
                  <a:gd name="connsiteY2" fmla="*/ 135351 h 606743"/>
                  <a:gd name="connsiteX3" fmla="*/ 95266 w 667984"/>
                  <a:gd name="connsiteY3" fmla="*/ 174498 h 606743"/>
                  <a:gd name="connsiteX4" fmla="*/ 95266 w 667984"/>
                  <a:gd name="connsiteY4" fmla="*/ 28575 h 606743"/>
                  <a:gd name="connsiteX5" fmla="*/ 66691 w 667984"/>
                  <a:gd name="connsiteY5" fmla="*/ 0 h 606743"/>
                  <a:gd name="connsiteX6" fmla="*/ 38116 w 667984"/>
                  <a:gd name="connsiteY6" fmla="*/ 28575 h 606743"/>
                  <a:gd name="connsiteX7" fmla="*/ 38116 w 667984"/>
                  <a:gd name="connsiteY7" fmla="*/ 199358 h 606743"/>
                  <a:gd name="connsiteX8" fmla="*/ 19066 w 667984"/>
                  <a:gd name="connsiteY8" fmla="*/ 219837 h 606743"/>
                  <a:gd name="connsiteX9" fmla="*/ 16780 w 667984"/>
                  <a:gd name="connsiteY9" fmla="*/ 222123 h 606743"/>
                  <a:gd name="connsiteX10" fmla="*/ 15256 w 667984"/>
                  <a:gd name="connsiteY10" fmla="*/ 223933 h 606743"/>
                  <a:gd name="connsiteX11" fmla="*/ 14304 w 667984"/>
                  <a:gd name="connsiteY11" fmla="*/ 225457 h 606743"/>
                  <a:gd name="connsiteX12" fmla="*/ 14304 w 667984"/>
                  <a:gd name="connsiteY12" fmla="*/ 225457 h 606743"/>
                  <a:gd name="connsiteX13" fmla="*/ 22019 w 667984"/>
                  <a:gd name="connsiteY13" fmla="*/ 316230 h 606743"/>
                  <a:gd name="connsiteX14" fmla="*/ 133366 w 667984"/>
                  <a:gd name="connsiteY14" fmla="*/ 415957 h 606743"/>
                  <a:gd name="connsiteX15" fmla="*/ 144034 w 667984"/>
                  <a:gd name="connsiteY15" fmla="*/ 423768 h 606743"/>
                  <a:gd name="connsiteX16" fmla="*/ 136891 w 667984"/>
                  <a:gd name="connsiteY16" fmla="*/ 433293 h 606743"/>
                  <a:gd name="connsiteX17" fmla="*/ 79741 w 667984"/>
                  <a:gd name="connsiteY17" fmla="*/ 463963 h 606743"/>
                  <a:gd name="connsiteX18" fmla="*/ 93742 w 667984"/>
                  <a:gd name="connsiteY18" fmla="*/ 508064 h 606743"/>
                  <a:gd name="connsiteX19" fmla="*/ 141558 w 667984"/>
                  <a:gd name="connsiteY19" fmla="*/ 532924 h 606743"/>
                  <a:gd name="connsiteX20" fmla="*/ 166418 w 667984"/>
                  <a:gd name="connsiteY20" fmla="*/ 485109 h 606743"/>
                  <a:gd name="connsiteX21" fmla="*/ 153083 w 667984"/>
                  <a:gd name="connsiteY21" fmla="*/ 443103 h 606743"/>
                  <a:gd name="connsiteX22" fmla="*/ 160227 w 667984"/>
                  <a:gd name="connsiteY22" fmla="*/ 433578 h 606743"/>
                  <a:gd name="connsiteX23" fmla="*/ 169752 w 667984"/>
                  <a:gd name="connsiteY23" fmla="*/ 437103 h 606743"/>
                  <a:gd name="connsiteX24" fmla="*/ 319485 w 667984"/>
                  <a:gd name="connsiteY24" fmla="*/ 468249 h 606743"/>
                  <a:gd name="connsiteX25" fmla="*/ 416449 w 667984"/>
                  <a:gd name="connsiteY25" fmla="*/ 559308 h 606743"/>
                  <a:gd name="connsiteX26" fmla="*/ 470313 w 667984"/>
                  <a:gd name="connsiteY26" fmla="*/ 557641 h 606743"/>
                  <a:gd name="connsiteX27" fmla="*/ 468646 w 667984"/>
                  <a:gd name="connsiteY27" fmla="*/ 503778 h 606743"/>
                  <a:gd name="connsiteX28" fmla="*/ 363871 w 667984"/>
                  <a:gd name="connsiteY28" fmla="*/ 405384 h 606743"/>
                  <a:gd name="connsiteX29" fmla="*/ 345583 w 667984"/>
                  <a:gd name="connsiteY29" fmla="*/ 395859 h 606743"/>
                  <a:gd name="connsiteX30" fmla="*/ 244999 w 667984"/>
                  <a:gd name="connsiteY30" fmla="*/ 374904 h 606743"/>
                  <a:gd name="connsiteX31" fmla="*/ 314913 w 667984"/>
                  <a:gd name="connsiteY31" fmla="*/ 284703 h 606743"/>
                  <a:gd name="connsiteX32" fmla="*/ 446167 w 667984"/>
                  <a:gd name="connsiteY32" fmla="*/ 301657 h 606743"/>
                  <a:gd name="connsiteX33" fmla="*/ 488744 w 667984"/>
                  <a:gd name="connsiteY33" fmla="*/ 268605 h 606743"/>
                  <a:gd name="connsiteX34" fmla="*/ 455692 w 667984"/>
                  <a:gd name="connsiteY34" fmla="*/ 226029 h 606743"/>
                  <a:gd name="connsiteX35" fmla="*/ 303292 w 667984"/>
                  <a:gd name="connsiteY35" fmla="*/ 206979 h 606743"/>
                  <a:gd name="connsiteX36" fmla="*/ 268431 w 667984"/>
                  <a:gd name="connsiteY36" fmla="*/ 221457 h 606743"/>
                  <a:gd name="connsiteX37" fmla="*/ 205661 w 667984"/>
                  <a:gd name="connsiteY37" fmla="*/ 301657 h 606743"/>
                  <a:gd name="connsiteX38" fmla="*/ 121841 w 667984"/>
                  <a:gd name="connsiteY38" fmla="*/ 226219 h 606743"/>
                  <a:gd name="connsiteX39" fmla="*/ 183277 w 667984"/>
                  <a:gd name="connsiteY39" fmla="*/ 175737 h 606743"/>
                  <a:gd name="connsiteX40" fmla="*/ 190516 w 667984"/>
                  <a:gd name="connsiteY40" fmla="*/ 168307 h 606743"/>
                  <a:gd name="connsiteX41" fmla="*/ 234998 w 667984"/>
                  <a:gd name="connsiteY41" fmla="*/ 88869 h 606743"/>
                  <a:gd name="connsiteX42" fmla="*/ 654146 w 667984"/>
                  <a:gd name="connsiteY42" fmla="*/ 237649 h 606743"/>
                  <a:gd name="connsiteX43" fmla="*/ 571993 w 667984"/>
                  <a:gd name="connsiteY43" fmla="*/ 406718 h 606743"/>
                  <a:gd name="connsiteX44" fmla="*/ 619618 w 667984"/>
                  <a:gd name="connsiteY44" fmla="*/ 530543 h 606743"/>
                  <a:gd name="connsiteX45" fmla="*/ 629143 w 667984"/>
                  <a:gd name="connsiteY45" fmla="*/ 606743 h 606743"/>
                  <a:gd name="connsiteX0" fmla="*/ 619618 w 667984"/>
                  <a:gd name="connsiteY0" fmla="*/ 530543 h 569648"/>
                  <a:gd name="connsiteX1" fmla="*/ 184706 w 667984"/>
                  <a:gd name="connsiteY1" fmla="*/ 60675 h 569648"/>
                  <a:gd name="connsiteX2" fmla="*/ 142891 w 667984"/>
                  <a:gd name="connsiteY2" fmla="*/ 135351 h 569648"/>
                  <a:gd name="connsiteX3" fmla="*/ 95266 w 667984"/>
                  <a:gd name="connsiteY3" fmla="*/ 174498 h 569648"/>
                  <a:gd name="connsiteX4" fmla="*/ 95266 w 667984"/>
                  <a:gd name="connsiteY4" fmla="*/ 28575 h 569648"/>
                  <a:gd name="connsiteX5" fmla="*/ 66691 w 667984"/>
                  <a:gd name="connsiteY5" fmla="*/ 0 h 569648"/>
                  <a:gd name="connsiteX6" fmla="*/ 38116 w 667984"/>
                  <a:gd name="connsiteY6" fmla="*/ 28575 h 569648"/>
                  <a:gd name="connsiteX7" fmla="*/ 38116 w 667984"/>
                  <a:gd name="connsiteY7" fmla="*/ 199358 h 569648"/>
                  <a:gd name="connsiteX8" fmla="*/ 19066 w 667984"/>
                  <a:gd name="connsiteY8" fmla="*/ 219837 h 569648"/>
                  <a:gd name="connsiteX9" fmla="*/ 16780 w 667984"/>
                  <a:gd name="connsiteY9" fmla="*/ 222123 h 569648"/>
                  <a:gd name="connsiteX10" fmla="*/ 15256 w 667984"/>
                  <a:gd name="connsiteY10" fmla="*/ 223933 h 569648"/>
                  <a:gd name="connsiteX11" fmla="*/ 14304 w 667984"/>
                  <a:gd name="connsiteY11" fmla="*/ 225457 h 569648"/>
                  <a:gd name="connsiteX12" fmla="*/ 14304 w 667984"/>
                  <a:gd name="connsiteY12" fmla="*/ 225457 h 569648"/>
                  <a:gd name="connsiteX13" fmla="*/ 22019 w 667984"/>
                  <a:gd name="connsiteY13" fmla="*/ 316230 h 569648"/>
                  <a:gd name="connsiteX14" fmla="*/ 133366 w 667984"/>
                  <a:gd name="connsiteY14" fmla="*/ 415957 h 569648"/>
                  <a:gd name="connsiteX15" fmla="*/ 144034 w 667984"/>
                  <a:gd name="connsiteY15" fmla="*/ 423768 h 569648"/>
                  <a:gd name="connsiteX16" fmla="*/ 136891 w 667984"/>
                  <a:gd name="connsiteY16" fmla="*/ 433293 h 569648"/>
                  <a:gd name="connsiteX17" fmla="*/ 79741 w 667984"/>
                  <a:gd name="connsiteY17" fmla="*/ 463963 h 569648"/>
                  <a:gd name="connsiteX18" fmla="*/ 93742 w 667984"/>
                  <a:gd name="connsiteY18" fmla="*/ 508064 h 569648"/>
                  <a:gd name="connsiteX19" fmla="*/ 141558 w 667984"/>
                  <a:gd name="connsiteY19" fmla="*/ 532924 h 569648"/>
                  <a:gd name="connsiteX20" fmla="*/ 166418 w 667984"/>
                  <a:gd name="connsiteY20" fmla="*/ 485109 h 569648"/>
                  <a:gd name="connsiteX21" fmla="*/ 153083 w 667984"/>
                  <a:gd name="connsiteY21" fmla="*/ 443103 h 569648"/>
                  <a:gd name="connsiteX22" fmla="*/ 160227 w 667984"/>
                  <a:gd name="connsiteY22" fmla="*/ 433578 h 569648"/>
                  <a:gd name="connsiteX23" fmla="*/ 169752 w 667984"/>
                  <a:gd name="connsiteY23" fmla="*/ 437103 h 569648"/>
                  <a:gd name="connsiteX24" fmla="*/ 319485 w 667984"/>
                  <a:gd name="connsiteY24" fmla="*/ 468249 h 569648"/>
                  <a:gd name="connsiteX25" fmla="*/ 416449 w 667984"/>
                  <a:gd name="connsiteY25" fmla="*/ 559308 h 569648"/>
                  <a:gd name="connsiteX26" fmla="*/ 470313 w 667984"/>
                  <a:gd name="connsiteY26" fmla="*/ 557641 h 569648"/>
                  <a:gd name="connsiteX27" fmla="*/ 468646 w 667984"/>
                  <a:gd name="connsiteY27" fmla="*/ 503778 h 569648"/>
                  <a:gd name="connsiteX28" fmla="*/ 363871 w 667984"/>
                  <a:gd name="connsiteY28" fmla="*/ 405384 h 569648"/>
                  <a:gd name="connsiteX29" fmla="*/ 345583 w 667984"/>
                  <a:gd name="connsiteY29" fmla="*/ 395859 h 569648"/>
                  <a:gd name="connsiteX30" fmla="*/ 244999 w 667984"/>
                  <a:gd name="connsiteY30" fmla="*/ 374904 h 569648"/>
                  <a:gd name="connsiteX31" fmla="*/ 314913 w 667984"/>
                  <a:gd name="connsiteY31" fmla="*/ 284703 h 569648"/>
                  <a:gd name="connsiteX32" fmla="*/ 446167 w 667984"/>
                  <a:gd name="connsiteY32" fmla="*/ 301657 h 569648"/>
                  <a:gd name="connsiteX33" fmla="*/ 488744 w 667984"/>
                  <a:gd name="connsiteY33" fmla="*/ 268605 h 569648"/>
                  <a:gd name="connsiteX34" fmla="*/ 455692 w 667984"/>
                  <a:gd name="connsiteY34" fmla="*/ 226029 h 569648"/>
                  <a:gd name="connsiteX35" fmla="*/ 303292 w 667984"/>
                  <a:gd name="connsiteY35" fmla="*/ 206979 h 569648"/>
                  <a:gd name="connsiteX36" fmla="*/ 268431 w 667984"/>
                  <a:gd name="connsiteY36" fmla="*/ 221457 h 569648"/>
                  <a:gd name="connsiteX37" fmla="*/ 205661 w 667984"/>
                  <a:gd name="connsiteY37" fmla="*/ 301657 h 569648"/>
                  <a:gd name="connsiteX38" fmla="*/ 121841 w 667984"/>
                  <a:gd name="connsiteY38" fmla="*/ 226219 h 569648"/>
                  <a:gd name="connsiteX39" fmla="*/ 183277 w 667984"/>
                  <a:gd name="connsiteY39" fmla="*/ 175737 h 569648"/>
                  <a:gd name="connsiteX40" fmla="*/ 190516 w 667984"/>
                  <a:gd name="connsiteY40" fmla="*/ 168307 h 569648"/>
                  <a:gd name="connsiteX41" fmla="*/ 234998 w 667984"/>
                  <a:gd name="connsiteY41" fmla="*/ 88869 h 569648"/>
                  <a:gd name="connsiteX42" fmla="*/ 654146 w 667984"/>
                  <a:gd name="connsiteY42" fmla="*/ 237649 h 569648"/>
                  <a:gd name="connsiteX43" fmla="*/ 571993 w 667984"/>
                  <a:gd name="connsiteY43" fmla="*/ 406718 h 569648"/>
                  <a:gd name="connsiteX44" fmla="*/ 619618 w 667984"/>
                  <a:gd name="connsiteY44" fmla="*/ 530543 h 569648"/>
                  <a:gd name="connsiteX0" fmla="*/ 571993 w 676150"/>
                  <a:gd name="connsiteY0" fmla="*/ 406718 h 569648"/>
                  <a:gd name="connsiteX1" fmla="*/ 184706 w 676150"/>
                  <a:gd name="connsiteY1" fmla="*/ 60675 h 569648"/>
                  <a:gd name="connsiteX2" fmla="*/ 142891 w 676150"/>
                  <a:gd name="connsiteY2" fmla="*/ 135351 h 569648"/>
                  <a:gd name="connsiteX3" fmla="*/ 95266 w 676150"/>
                  <a:gd name="connsiteY3" fmla="*/ 174498 h 569648"/>
                  <a:gd name="connsiteX4" fmla="*/ 95266 w 676150"/>
                  <a:gd name="connsiteY4" fmla="*/ 28575 h 569648"/>
                  <a:gd name="connsiteX5" fmla="*/ 66691 w 676150"/>
                  <a:gd name="connsiteY5" fmla="*/ 0 h 569648"/>
                  <a:gd name="connsiteX6" fmla="*/ 38116 w 676150"/>
                  <a:gd name="connsiteY6" fmla="*/ 28575 h 569648"/>
                  <a:gd name="connsiteX7" fmla="*/ 38116 w 676150"/>
                  <a:gd name="connsiteY7" fmla="*/ 199358 h 569648"/>
                  <a:gd name="connsiteX8" fmla="*/ 19066 w 676150"/>
                  <a:gd name="connsiteY8" fmla="*/ 219837 h 569648"/>
                  <a:gd name="connsiteX9" fmla="*/ 16780 w 676150"/>
                  <a:gd name="connsiteY9" fmla="*/ 222123 h 569648"/>
                  <a:gd name="connsiteX10" fmla="*/ 15256 w 676150"/>
                  <a:gd name="connsiteY10" fmla="*/ 223933 h 569648"/>
                  <a:gd name="connsiteX11" fmla="*/ 14304 w 676150"/>
                  <a:gd name="connsiteY11" fmla="*/ 225457 h 569648"/>
                  <a:gd name="connsiteX12" fmla="*/ 14304 w 676150"/>
                  <a:gd name="connsiteY12" fmla="*/ 225457 h 569648"/>
                  <a:gd name="connsiteX13" fmla="*/ 22019 w 676150"/>
                  <a:gd name="connsiteY13" fmla="*/ 316230 h 569648"/>
                  <a:gd name="connsiteX14" fmla="*/ 133366 w 676150"/>
                  <a:gd name="connsiteY14" fmla="*/ 415957 h 569648"/>
                  <a:gd name="connsiteX15" fmla="*/ 144034 w 676150"/>
                  <a:gd name="connsiteY15" fmla="*/ 423768 h 569648"/>
                  <a:gd name="connsiteX16" fmla="*/ 136891 w 676150"/>
                  <a:gd name="connsiteY16" fmla="*/ 433293 h 569648"/>
                  <a:gd name="connsiteX17" fmla="*/ 79741 w 676150"/>
                  <a:gd name="connsiteY17" fmla="*/ 463963 h 569648"/>
                  <a:gd name="connsiteX18" fmla="*/ 93742 w 676150"/>
                  <a:gd name="connsiteY18" fmla="*/ 508064 h 569648"/>
                  <a:gd name="connsiteX19" fmla="*/ 141558 w 676150"/>
                  <a:gd name="connsiteY19" fmla="*/ 532924 h 569648"/>
                  <a:gd name="connsiteX20" fmla="*/ 166418 w 676150"/>
                  <a:gd name="connsiteY20" fmla="*/ 485109 h 569648"/>
                  <a:gd name="connsiteX21" fmla="*/ 153083 w 676150"/>
                  <a:gd name="connsiteY21" fmla="*/ 443103 h 569648"/>
                  <a:gd name="connsiteX22" fmla="*/ 160227 w 676150"/>
                  <a:gd name="connsiteY22" fmla="*/ 433578 h 569648"/>
                  <a:gd name="connsiteX23" fmla="*/ 169752 w 676150"/>
                  <a:gd name="connsiteY23" fmla="*/ 437103 h 569648"/>
                  <a:gd name="connsiteX24" fmla="*/ 319485 w 676150"/>
                  <a:gd name="connsiteY24" fmla="*/ 468249 h 569648"/>
                  <a:gd name="connsiteX25" fmla="*/ 416449 w 676150"/>
                  <a:gd name="connsiteY25" fmla="*/ 559308 h 569648"/>
                  <a:gd name="connsiteX26" fmla="*/ 470313 w 676150"/>
                  <a:gd name="connsiteY26" fmla="*/ 557641 h 569648"/>
                  <a:gd name="connsiteX27" fmla="*/ 468646 w 676150"/>
                  <a:gd name="connsiteY27" fmla="*/ 503778 h 569648"/>
                  <a:gd name="connsiteX28" fmla="*/ 363871 w 676150"/>
                  <a:gd name="connsiteY28" fmla="*/ 405384 h 569648"/>
                  <a:gd name="connsiteX29" fmla="*/ 345583 w 676150"/>
                  <a:gd name="connsiteY29" fmla="*/ 395859 h 569648"/>
                  <a:gd name="connsiteX30" fmla="*/ 244999 w 676150"/>
                  <a:gd name="connsiteY30" fmla="*/ 374904 h 569648"/>
                  <a:gd name="connsiteX31" fmla="*/ 314913 w 676150"/>
                  <a:gd name="connsiteY31" fmla="*/ 284703 h 569648"/>
                  <a:gd name="connsiteX32" fmla="*/ 446167 w 676150"/>
                  <a:gd name="connsiteY32" fmla="*/ 301657 h 569648"/>
                  <a:gd name="connsiteX33" fmla="*/ 488744 w 676150"/>
                  <a:gd name="connsiteY33" fmla="*/ 268605 h 569648"/>
                  <a:gd name="connsiteX34" fmla="*/ 455692 w 676150"/>
                  <a:gd name="connsiteY34" fmla="*/ 226029 h 569648"/>
                  <a:gd name="connsiteX35" fmla="*/ 303292 w 676150"/>
                  <a:gd name="connsiteY35" fmla="*/ 206979 h 569648"/>
                  <a:gd name="connsiteX36" fmla="*/ 268431 w 676150"/>
                  <a:gd name="connsiteY36" fmla="*/ 221457 h 569648"/>
                  <a:gd name="connsiteX37" fmla="*/ 205661 w 676150"/>
                  <a:gd name="connsiteY37" fmla="*/ 301657 h 569648"/>
                  <a:gd name="connsiteX38" fmla="*/ 121841 w 676150"/>
                  <a:gd name="connsiteY38" fmla="*/ 226219 h 569648"/>
                  <a:gd name="connsiteX39" fmla="*/ 183277 w 676150"/>
                  <a:gd name="connsiteY39" fmla="*/ 175737 h 569648"/>
                  <a:gd name="connsiteX40" fmla="*/ 190516 w 676150"/>
                  <a:gd name="connsiteY40" fmla="*/ 168307 h 569648"/>
                  <a:gd name="connsiteX41" fmla="*/ 234998 w 676150"/>
                  <a:gd name="connsiteY41" fmla="*/ 88869 h 569648"/>
                  <a:gd name="connsiteX42" fmla="*/ 654146 w 676150"/>
                  <a:gd name="connsiteY42" fmla="*/ 237649 h 569648"/>
                  <a:gd name="connsiteX43" fmla="*/ 571993 w 676150"/>
                  <a:gd name="connsiteY43" fmla="*/ 406718 h 569648"/>
                  <a:gd name="connsiteX0" fmla="*/ 654146 w 654293"/>
                  <a:gd name="connsiteY0" fmla="*/ 237649 h 569648"/>
                  <a:gd name="connsiteX1" fmla="*/ 184706 w 654293"/>
                  <a:gd name="connsiteY1" fmla="*/ 60675 h 569648"/>
                  <a:gd name="connsiteX2" fmla="*/ 142891 w 654293"/>
                  <a:gd name="connsiteY2" fmla="*/ 135351 h 569648"/>
                  <a:gd name="connsiteX3" fmla="*/ 95266 w 654293"/>
                  <a:gd name="connsiteY3" fmla="*/ 174498 h 569648"/>
                  <a:gd name="connsiteX4" fmla="*/ 95266 w 654293"/>
                  <a:gd name="connsiteY4" fmla="*/ 28575 h 569648"/>
                  <a:gd name="connsiteX5" fmla="*/ 66691 w 654293"/>
                  <a:gd name="connsiteY5" fmla="*/ 0 h 569648"/>
                  <a:gd name="connsiteX6" fmla="*/ 38116 w 654293"/>
                  <a:gd name="connsiteY6" fmla="*/ 28575 h 569648"/>
                  <a:gd name="connsiteX7" fmla="*/ 38116 w 654293"/>
                  <a:gd name="connsiteY7" fmla="*/ 199358 h 569648"/>
                  <a:gd name="connsiteX8" fmla="*/ 19066 w 654293"/>
                  <a:gd name="connsiteY8" fmla="*/ 219837 h 569648"/>
                  <a:gd name="connsiteX9" fmla="*/ 16780 w 654293"/>
                  <a:gd name="connsiteY9" fmla="*/ 222123 h 569648"/>
                  <a:gd name="connsiteX10" fmla="*/ 15256 w 654293"/>
                  <a:gd name="connsiteY10" fmla="*/ 223933 h 569648"/>
                  <a:gd name="connsiteX11" fmla="*/ 14304 w 654293"/>
                  <a:gd name="connsiteY11" fmla="*/ 225457 h 569648"/>
                  <a:gd name="connsiteX12" fmla="*/ 14304 w 654293"/>
                  <a:gd name="connsiteY12" fmla="*/ 225457 h 569648"/>
                  <a:gd name="connsiteX13" fmla="*/ 22019 w 654293"/>
                  <a:gd name="connsiteY13" fmla="*/ 316230 h 569648"/>
                  <a:gd name="connsiteX14" fmla="*/ 133366 w 654293"/>
                  <a:gd name="connsiteY14" fmla="*/ 415957 h 569648"/>
                  <a:gd name="connsiteX15" fmla="*/ 144034 w 654293"/>
                  <a:gd name="connsiteY15" fmla="*/ 423768 h 569648"/>
                  <a:gd name="connsiteX16" fmla="*/ 136891 w 654293"/>
                  <a:gd name="connsiteY16" fmla="*/ 433293 h 569648"/>
                  <a:gd name="connsiteX17" fmla="*/ 79741 w 654293"/>
                  <a:gd name="connsiteY17" fmla="*/ 463963 h 569648"/>
                  <a:gd name="connsiteX18" fmla="*/ 93742 w 654293"/>
                  <a:gd name="connsiteY18" fmla="*/ 508064 h 569648"/>
                  <a:gd name="connsiteX19" fmla="*/ 141558 w 654293"/>
                  <a:gd name="connsiteY19" fmla="*/ 532924 h 569648"/>
                  <a:gd name="connsiteX20" fmla="*/ 166418 w 654293"/>
                  <a:gd name="connsiteY20" fmla="*/ 485109 h 569648"/>
                  <a:gd name="connsiteX21" fmla="*/ 153083 w 654293"/>
                  <a:gd name="connsiteY21" fmla="*/ 443103 h 569648"/>
                  <a:gd name="connsiteX22" fmla="*/ 160227 w 654293"/>
                  <a:gd name="connsiteY22" fmla="*/ 433578 h 569648"/>
                  <a:gd name="connsiteX23" fmla="*/ 169752 w 654293"/>
                  <a:gd name="connsiteY23" fmla="*/ 437103 h 569648"/>
                  <a:gd name="connsiteX24" fmla="*/ 319485 w 654293"/>
                  <a:gd name="connsiteY24" fmla="*/ 468249 h 569648"/>
                  <a:gd name="connsiteX25" fmla="*/ 416449 w 654293"/>
                  <a:gd name="connsiteY25" fmla="*/ 559308 h 569648"/>
                  <a:gd name="connsiteX26" fmla="*/ 470313 w 654293"/>
                  <a:gd name="connsiteY26" fmla="*/ 557641 h 569648"/>
                  <a:gd name="connsiteX27" fmla="*/ 468646 w 654293"/>
                  <a:gd name="connsiteY27" fmla="*/ 503778 h 569648"/>
                  <a:gd name="connsiteX28" fmla="*/ 363871 w 654293"/>
                  <a:gd name="connsiteY28" fmla="*/ 405384 h 569648"/>
                  <a:gd name="connsiteX29" fmla="*/ 345583 w 654293"/>
                  <a:gd name="connsiteY29" fmla="*/ 395859 h 569648"/>
                  <a:gd name="connsiteX30" fmla="*/ 244999 w 654293"/>
                  <a:gd name="connsiteY30" fmla="*/ 374904 h 569648"/>
                  <a:gd name="connsiteX31" fmla="*/ 314913 w 654293"/>
                  <a:gd name="connsiteY31" fmla="*/ 284703 h 569648"/>
                  <a:gd name="connsiteX32" fmla="*/ 446167 w 654293"/>
                  <a:gd name="connsiteY32" fmla="*/ 301657 h 569648"/>
                  <a:gd name="connsiteX33" fmla="*/ 488744 w 654293"/>
                  <a:gd name="connsiteY33" fmla="*/ 268605 h 569648"/>
                  <a:gd name="connsiteX34" fmla="*/ 455692 w 654293"/>
                  <a:gd name="connsiteY34" fmla="*/ 226029 h 569648"/>
                  <a:gd name="connsiteX35" fmla="*/ 303292 w 654293"/>
                  <a:gd name="connsiteY35" fmla="*/ 206979 h 569648"/>
                  <a:gd name="connsiteX36" fmla="*/ 268431 w 654293"/>
                  <a:gd name="connsiteY36" fmla="*/ 221457 h 569648"/>
                  <a:gd name="connsiteX37" fmla="*/ 205661 w 654293"/>
                  <a:gd name="connsiteY37" fmla="*/ 301657 h 569648"/>
                  <a:gd name="connsiteX38" fmla="*/ 121841 w 654293"/>
                  <a:gd name="connsiteY38" fmla="*/ 226219 h 569648"/>
                  <a:gd name="connsiteX39" fmla="*/ 183277 w 654293"/>
                  <a:gd name="connsiteY39" fmla="*/ 175737 h 569648"/>
                  <a:gd name="connsiteX40" fmla="*/ 190516 w 654293"/>
                  <a:gd name="connsiteY40" fmla="*/ 168307 h 569648"/>
                  <a:gd name="connsiteX41" fmla="*/ 234998 w 654293"/>
                  <a:gd name="connsiteY41" fmla="*/ 88869 h 569648"/>
                  <a:gd name="connsiteX42" fmla="*/ 654146 w 654293"/>
                  <a:gd name="connsiteY42" fmla="*/ 23764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41558 w 489046"/>
                  <a:gd name="connsiteY19" fmla="*/ 532924 h 569648"/>
                  <a:gd name="connsiteX20" fmla="*/ 166418 w 489046"/>
                  <a:gd name="connsiteY20" fmla="*/ 485109 h 569648"/>
                  <a:gd name="connsiteX21" fmla="*/ 153083 w 489046"/>
                  <a:gd name="connsiteY21" fmla="*/ 443103 h 569648"/>
                  <a:gd name="connsiteX22" fmla="*/ 160227 w 489046"/>
                  <a:gd name="connsiteY22" fmla="*/ 433578 h 569648"/>
                  <a:gd name="connsiteX23" fmla="*/ 169752 w 489046"/>
                  <a:gd name="connsiteY23" fmla="*/ 437103 h 569648"/>
                  <a:gd name="connsiteX24" fmla="*/ 319485 w 489046"/>
                  <a:gd name="connsiteY24" fmla="*/ 468249 h 569648"/>
                  <a:gd name="connsiteX25" fmla="*/ 416449 w 489046"/>
                  <a:gd name="connsiteY25" fmla="*/ 559308 h 569648"/>
                  <a:gd name="connsiteX26" fmla="*/ 470313 w 489046"/>
                  <a:gd name="connsiteY26" fmla="*/ 557641 h 569648"/>
                  <a:gd name="connsiteX27" fmla="*/ 468646 w 489046"/>
                  <a:gd name="connsiteY27" fmla="*/ 503778 h 569648"/>
                  <a:gd name="connsiteX28" fmla="*/ 363871 w 489046"/>
                  <a:gd name="connsiteY28" fmla="*/ 405384 h 569648"/>
                  <a:gd name="connsiteX29" fmla="*/ 345583 w 489046"/>
                  <a:gd name="connsiteY29" fmla="*/ 395859 h 569648"/>
                  <a:gd name="connsiteX30" fmla="*/ 244999 w 489046"/>
                  <a:gd name="connsiteY30" fmla="*/ 374904 h 569648"/>
                  <a:gd name="connsiteX31" fmla="*/ 314913 w 489046"/>
                  <a:gd name="connsiteY31" fmla="*/ 284703 h 569648"/>
                  <a:gd name="connsiteX32" fmla="*/ 446167 w 489046"/>
                  <a:gd name="connsiteY32" fmla="*/ 301657 h 569648"/>
                  <a:gd name="connsiteX33" fmla="*/ 488744 w 489046"/>
                  <a:gd name="connsiteY33" fmla="*/ 268605 h 569648"/>
                  <a:gd name="connsiteX34" fmla="*/ 455692 w 489046"/>
                  <a:gd name="connsiteY34" fmla="*/ 226029 h 569648"/>
                  <a:gd name="connsiteX35" fmla="*/ 303292 w 489046"/>
                  <a:gd name="connsiteY35" fmla="*/ 206979 h 569648"/>
                  <a:gd name="connsiteX36" fmla="*/ 268431 w 489046"/>
                  <a:gd name="connsiteY36" fmla="*/ 221457 h 569648"/>
                  <a:gd name="connsiteX37" fmla="*/ 205661 w 489046"/>
                  <a:gd name="connsiteY37" fmla="*/ 301657 h 569648"/>
                  <a:gd name="connsiteX38" fmla="*/ 121841 w 489046"/>
                  <a:gd name="connsiteY38" fmla="*/ 226219 h 569648"/>
                  <a:gd name="connsiteX39" fmla="*/ 183277 w 489046"/>
                  <a:gd name="connsiteY39" fmla="*/ 175737 h 569648"/>
                  <a:gd name="connsiteX40" fmla="*/ 190516 w 489046"/>
                  <a:gd name="connsiteY40" fmla="*/ 168307 h 569648"/>
                  <a:gd name="connsiteX41" fmla="*/ 234998 w 489046"/>
                  <a:gd name="connsiteY41"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41558 w 489046"/>
                  <a:gd name="connsiteY19" fmla="*/ 532924 h 569648"/>
                  <a:gd name="connsiteX20" fmla="*/ 153083 w 489046"/>
                  <a:gd name="connsiteY20" fmla="*/ 443103 h 569648"/>
                  <a:gd name="connsiteX21" fmla="*/ 160227 w 489046"/>
                  <a:gd name="connsiteY21" fmla="*/ 433578 h 569648"/>
                  <a:gd name="connsiteX22" fmla="*/ 169752 w 489046"/>
                  <a:gd name="connsiteY22" fmla="*/ 437103 h 569648"/>
                  <a:gd name="connsiteX23" fmla="*/ 319485 w 489046"/>
                  <a:gd name="connsiteY23" fmla="*/ 468249 h 569648"/>
                  <a:gd name="connsiteX24" fmla="*/ 416449 w 489046"/>
                  <a:gd name="connsiteY24" fmla="*/ 559308 h 569648"/>
                  <a:gd name="connsiteX25" fmla="*/ 470313 w 489046"/>
                  <a:gd name="connsiteY25" fmla="*/ 557641 h 569648"/>
                  <a:gd name="connsiteX26" fmla="*/ 468646 w 489046"/>
                  <a:gd name="connsiteY26" fmla="*/ 503778 h 569648"/>
                  <a:gd name="connsiteX27" fmla="*/ 363871 w 489046"/>
                  <a:gd name="connsiteY27" fmla="*/ 405384 h 569648"/>
                  <a:gd name="connsiteX28" fmla="*/ 345583 w 489046"/>
                  <a:gd name="connsiteY28" fmla="*/ 395859 h 569648"/>
                  <a:gd name="connsiteX29" fmla="*/ 244999 w 489046"/>
                  <a:gd name="connsiteY29" fmla="*/ 374904 h 569648"/>
                  <a:gd name="connsiteX30" fmla="*/ 314913 w 489046"/>
                  <a:gd name="connsiteY30" fmla="*/ 284703 h 569648"/>
                  <a:gd name="connsiteX31" fmla="*/ 446167 w 489046"/>
                  <a:gd name="connsiteY31" fmla="*/ 301657 h 569648"/>
                  <a:gd name="connsiteX32" fmla="*/ 488744 w 489046"/>
                  <a:gd name="connsiteY32" fmla="*/ 268605 h 569648"/>
                  <a:gd name="connsiteX33" fmla="*/ 455692 w 489046"/>
                  <a:gd name="connsiteY33" fmla="*/ 226029 h 569648"/>
                  <a:gd name="connsiteX34" fmla="*/ 303292 w 489046"/>
                  <a:gd name="connsiteY34" fmla="*/ 206979 h 569648"/>
                  <a:gd name="connsiteX35" fmla="*/ 268431 w 489046"/>
                  <a:gd name="connsiteY35" fmla="*/ 221457 h 569648"/>
                  <a:gd name="connsiteX36" fmla="*/ 205661 w 489046"/>
                  <a:gd name="connsiteY36" fmla="*/ 301657 h 569648"/>
                  <a:gd name="connsiteX37" fmla="*/ 121841 w 489046"/>
                  <a:gd name="connsiteY37" fmla="*/ 226219 h 569648"/>
                  <a:gd name="connsiteX38" fmla="*/ 183277 w 489046"/>
                  <a:gd name="connsiteY38" fmla="*/ 175737 h 569648"/>
                  <a:gd name="connsiteX39" fmla="*/ 190516 w 489046"/>
                  <a:gd name="connsiteY39" fmla="*/ 168307 h 569648"/>
                  <a:gd name="connsiteX40" fmla="*/ 234998 w 489046"/>
                  <a:gd name="connsiteY40"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93742 w 489046"/>
                  <a:gd name="connsiteY18" fmla="*/ 508064 h 569648"/>
                  <a:gd name="connsiteX19" fmla="*/ 153083 w 489046"/>
                  <a:gd name="connsiteY19" fmla="*/ 443103 h 569648"/>
                  <a:gd name="connsiteX20" fmla="*/ 160227 w 489046"/>
                  <a:gd name="connsiteY20" fmla="*/ 433578 h 569648"/>
                  <a:gd name="connsiteX21" fmla="*/ 169752 w 489046"/>
                  <a:gd name="connsiteY21" fmla="*/ 437103 h 569648"/>
                  <a:gd name="connsiteX22" fmla="*/ 319485 w 489046"/>
                  <a:gd name="connsiteY22" fmla="*/ 468249 h 569648"/>
                  <a:gd name="connsiteX23" fmla="*/ 416449 w 489046"/>
                  <a:gd name="connsiteY23" fmla="*/ 559308 h 569648"/>
                  <a:gd name="connsiteX24" fmla="*/ 470313 w 489046"/>
                  <a:gd name="connsiteY24" fmla="*/ 557641 h 569648"/>
                  <a:gd name="connsiteX25" fmla="*/ 468646 w 489046"/>
                  <a:gd name="connsiteY25" fmla="*/ 503778 h 569648"/>
                  <a:gd name="connsiteX26" fmla="*/ 363871 w 489046"/>
                  <a:gd name="connsiteY26" fmla="*/ 405384 h 569648"/>
                  <a:gd name="connsiteX27" fmla="*/ 345583 w 489046"/>
                  <a:gd name="connsiteY27" fmla="*/ 395859 h 569648"/>
                  <a:gd name="connsiteX28" fmla="*/ 244999 w 489046"/>
                  <a:gd name="connsiteY28" fmla="*/ 374904 h 569648"/>
                  <a:gd name="connsiteX29" fmla="*/ 314913 w 489046"/>
                  <a:gd name="connsiteY29" fmla="*/ 284703 h 569648"/>
                  <a:gd name="connsiteX30" fmla="*/ 446167 w 489046"/>
                  <a:gd name="connsiteY30" fmla="*/ 301657 h 569648"/>
                  <a:gd name="connsiteX31" fmla="*/ 488744 w 489046"/>
                  <a:gd name="connsiteY31" fmla="*/ 268605 h 569648"/>
                  <a:gd name="connsiteX32" fmla="*/ 455692 w 489046"/>
                  <a:gd name="connsiteY32" fmla="*/ 226029 h 569648"/>
                  <a:gd name="connsiteX33" fmla="*/ 303292 w 489046"/>
                  <a:gd name="connsiteY33" fmla="*/ 206979 h 569648"/>
                  <a:gd name="connsiteX34" fmla="*/ 268431 w 489046"/>
                  <a:gd name="connsiteY34" fmla="*/ 221457 h 569648"/>
                  <a:gd name="connsiteX35" fmla="*/ 205661 w 489046"/>
                  <a:gd name="connsiteY35" fmla="*/ 301657 h 569648"/>
                  <a:gd name="connsiteX36" fmla="*/ 121841 w 489046"/>
                  <a:gd name="connsiteY36" fmla="*/ 226219 h 569648"/>
                  <a:gd name="connsiteX37" fmla="*/ 183277 w 489046"/>
                  <a:gd name="connsiteY37" fmla="*/ 175737 h 569648"/>
                  <a:gd name="connsiteX38" fmla="*/ 190516 w 489046"/>
                  <a:gd name="connsiteY38" fmla="*/ 168307 h 569648"/>
                  <a:gd name="connsiteX39" fmla="*/ 234998 w 489046"/>
                  <a:gd name="connsiteY39"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79741 w 489046"/>
                  <a:gd name="connsiteY17" fmla="*/ 463963 h 569648"/>
                  <a:gd name="connsiteX18" fmla="*/ 153083 w 489046"/>
                  <a:gd name="connsiteY18" fmla="*/ 443103 h 569648"/>
                  <a:gd name="connsiteX19" fmla="*/ 160227 w 489046"/>
                  <a:gd name="connsiteY19" fmla="*/ 433578 h 569648"/>
                  <a:gd name="connsiteX20" fmla="*/ 169752 w 489046"/>
                  <a:gd name="connsiteY20" fmla="*/ 437103 h 569648"/>
                  <a:gd name="connsiteX21" fmla="*/ 319485 w 489046"/>
                  <a:gd name="connsiteY21" fmla="*/ 468249 h 569648"/>
                  <a:gd name="connsiteX22" fmla="*/ 416449 w 489046"/>
                  <a:gd name="connsiteY22" fmla="*/ 559308 h 569648"/>
                  <a:gd name="connsiteX23" fmla="*/ 470313 w 489046"/>
                  <a:gd name="connsiteY23" fmla="*/ 557641 h 569648"/>
                  <a:gd name="connsiteX24" fmla="*/ 468646 w 489046"/>
                  <a:gd name="connsiteY24" fmla="*/ 503778 h 569648"/>
                  <a:gd name="connsiteX25" fmla="*/ 363871 w 489046"/>
                  <a:gd name="connsiteY25" fmla="*/ 405384 h 569648"/>
                  <a:gd name="connsiteX26" fmla="*/ 345583 w 489046"/>
                  <a:gd name="connsiteY26" fmla="*/ 395859 h 569648"/>
                  <a:gd name="connsiteX27" fmla="*/ 244999 w 489046"/>
                  <a:gd name="connsiteY27" fmla="*/ 374904 h 569648"/>
                  <a:gd name="connsiteX28" fmla="*/ 314913 w 489046"/>
                  <a:gd name="connsiteY28" fmla="*/ 284703 h 569648"/>
                  <a:gd name="connsiteX29" fmla="*/ 446167 w 489046"/>
                  <a:gd name="connsiteY29" fmla="*/ 301657 h 569648"/>
                  <a:gd name="connsiteX30" fmla="*/ 488744 w 489046"/>
                  <a:gd name="connsiteY30" fmla="*/ 268605 h 569648"/>
                  <a:gd name="connsiteX31" fmla="*/ 455692 w 489046"/>
                  <a:gd name="connsiteY31" fmla="*/ 226029 h 569648"/>
                  <a:gd name="connsiteX32" fmla="*/ 303292 w 489046"/>
                  <a:gd name="connsiteY32" fmla="*/ 206979 h 569648"/>
                  <a:gd name="connsiteX33" fmla="*/ 268431 w 489046"/>
                  <a:gd name="connsiteY33" fmla="*/ 221457 h 569648"/>
                  <a:gd name="connsiteX34" fmla="*/ 205661 w 489046"/>
                  <a:gd name="connsiteY34" fmla="*/ 301657 h 569648"/>
                  <a:gd name="connsiteX35" fmla="*/ 121841 w 489046"/>
                  <a:gd name="connsiteY35" fmla="*/ 226219 h 569648"/>
                  <a:gd name="connsiteX36" fmla="*/ 183277 w 489046"/>
                  <a:gd name="connsiteY36" fmla="*/ 175737 h 569648"/>
                  <a:gd name="connsiteX37" fmla="*/ 190516 w 489046"/>
                  <a:gd name="connsiteY37" fmla="*/ 168307 h 569648"/>
                  <a:gd name="connsiteX38" fmla="*/ 234998 w 489046"/>
                  <a:gd name="connsiteY38"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153083 w 489046"/>
                  <a:gd name="connsiteY17" fmla="*/ 443103 h 569648"/>
                  <a:gd name="connsiteX18" fmla="*/ 160227 w 489046"/>
                  <a:gd name="connsiteY18" fmla="*/ 433578 h 569648"/>
                  <a:gd name="connsiteX19" fmla="*/ 169752 w 489046"/>
                  <a:gd name="connsiteY19" fmla="*/ 437103 h 569648"/>
                  <a:gd name="connsiteX20" fmla="*/ 319485 w 489046"/>
                  <a:gd name="connsiteY20" fmla="*/ 468249 h 569648"/>
                  <a:gd name="connsiteX21" fmla="*/ 416449 w 489046"/>
                  <a:gd name="connsiteY21" fmla="*/ 559308 h 569648"/>
                  <a:gd name="connsiteX22" fmla="*/ 470313 w 489046"/>
                  <a:gd name="connsiteY22" fmla="*/ 557641 h 569648"/>
                  <a:gd name="connsiteX23" fmla="*/ 468646 w 489046"/>
                  <a:gd name="connsiteY23" fmla="*/ 503778 h 569648"/>
                  <a:gd name="connsiteX24" fmla="*/ 363871 w 489046"/>
                  <a:gd name="connsiteY24" fmla="*/ 405384 h 569648"/>
                  <a:gd name="connsiteX25" fmla="*/ 345583 w 489046"/>
                  <a:gd name="connsiteY25" fmla="*/ 395859 h 569648"/>
                  <a:gd name="connsiteX26" fmla="*/ 244999 w 489046"/>
                  <a:gd name="connsiteY26" fmla="*/ 374904 h 569648"/>
                  <a:gd name="connsiteX27" fmla="*/ 314913 w 489046"/>
                  <a:gd name="connsiteY27" fmla="*/ 284703 h 569648"/>
                  <a:gd name="connsiteX28" fmla="*/ 446167 w 489046"/>
                  <a:gd name="connsiteY28" fmla="*/ 301657 h 569648"/>
                  <a:gd name="connsiteX29" fmla="*/ 488744 w 489046"/>
                  <a:gd name="connsiteY29" fmla="*/ 268605 h 569648"/>
                  <a:gd name="connsiteX30" fmla="*/ 455692 w 489046"/>
                  <a:gd name="connsiteY30" fmla="*/ 226029 h 569648"/>
                  <a:gd name="connsiteX31" fmla="*/ 303292 w 489046"/>
                  <a:gd name="connsiteY31" fmla="*/ 206979 h 569648"/>
                  <a:gd name="connsiteX32" fmla="*/ 268431 w 489046"/>
                  <a:gd name="connsiteY32" fmla="*/ 221457 h 569648"/>
                  <a:gd name="connsiteX33" fmla="*/ 205661 w 489046"/>
                  <a:gd name="connsiteY33" fmla="*/ 301657 h 569648"/>
                  <a:gd name="connsiteX34" fmla="*/ 121841 w 489046"/>
                  <a:gd name="connsiteY34" fmla="*/ 226219 h 569648"/>
                  <a:gd name="connsiteX35" fmla="*/ 183277 w 489046"/>
                  <a:gd name="connsiteY35" fmla="*/ 175737 h 569648"/>
                  <a:gd name="connsiteX36" fmla="*/ 190516 w 489046"/>
                  <a:gd name="connsiteY36" fmla="*/ 168307 h 569648"/>
                  <a:gd name="connsiteX37" fmla="*/ 234998 w 489046"/>
                  <a:gd name="connsiteY37"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36891 w 489046"/>
                  <a:gd name="connsiteY16" fmla="*/ 433293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184706 w 489046"/>
                  <a:gd name="connsiteY1" fmla="*/ 60675 h 569648"/>
                  <a:gd name="connsiteX2" fmla="*/ 142891 w 489046"/>
                  <a:gd name="connsiteY2" fmla="*/ 135351 h 569648"/>
                  <a:gd name="connsiteX3" fmla="*/ 95266 w 489046"/>
                  <a:gd name="connsiteY3" fmla="*/ 174498 h 569648"/>
                  <a:gd name="connsiteX4" fmla="*/ 95266 w 489046"/>
                  <a:gd name="connsiteY4" fmla="*/ 28575 h 569648"/>
                  <a:gd name="connsiteX5" fmla="*/ 66691 w 489046"/>
                  <a:gd name="connsiteY5" fmla="*/ 0 h 569648"/>
                  <a:gd name="connsiteX6" fmla="*/ 38116 w 489046"/>
                  <a:gd name="connsiteY6" fmla="*/ 28575 h 569648"/>
                  <a:gd name="connsiteX7" fmla="*/ 38116 w 489046"/>
                  <a:gd name="connsiteY7" fmla="*/ 199358 h 569648"/>
                  <a:gd name="connsiteX8" fmla="*/ 19066 w 489046"/>
                  <a:gd name="connsiteY8" fmla="*/ 219837 h 569648"/>
                  <a:gd name="connsiteX9" fmla="*/ 16780 w 489046"/>
                  <a:gd name="connsiteY9" fmla="*/ 222123 h 569648"/>
                  <a:gd name="connsiteX10" fmla="*/ 15256 w 489046"/>
                  <a:gd name="connsiteY10" fmla="*/ 223933 h 569648"/>
                  <a:gd name="connsiteX11" fmla="*/ 14304 w 489046"/>
                  <a:gd name="connsiteY11" fmla="*/ 225457 h 569648"/>
                  <a:gd name="connsiteX12" fmla="*/ 14304 w 489046"/>
                  <a:gd name="connsiteY12" fmla="*/ 225457 h 569648"/>
                  <a:gd name="connsiteX13" fmla="*/ 22019 w 489046"/>
                  <a:gd name="connsiteY13" fmla="*/ 316230 h 569648"/>
                  <a:gd name="connsiteX14" fmla="*/ 133366 w 489046"/>
                  <a:gd name="connsiteY14" fmla="*/ 415957 h 569648"/>
                  <a:gd name="connsiteX15" fmla="*/ 144034 w 489046"/>
                  <a:gd name="connsiteY15" fmla="*/ 423768 h 569648"/>
                  <a:gd name="connsiteX16" fmla="*/ 160227 w 489046"/>
                  <a:gd name="connsiteY16" fmla="*/ 433578 h 569648"/>
                  <a:gd name="connsiteX17" fmla="*/ 169752 w 489046"/>
                  <a:gd name="connsiteY17" fmla="*/ 437103 h 569648"/>
                  <a:gd name="connsiteX18" fmla="*/ 319485 w 489046"/>
                  <a:gd name="connsiteY18" fmla="*/ 468249 h 569648"/>
                  <a:gd name="connsiteX19" fmla="*/ 416449 w 489046"/>
                  <a:gd name="connsiteY19" fmla="*/ 559308 h 569648"/>
                  <a:gd name="connsiteX20" fmla="*/ 470313 w 489046"/>
                  <a:gd name="connsiteY20" fmla="*/ 557641 h 569648"/>
                  <a:gd name="connsiteX21" fmla="*/ 468646 w 489046"/>
                  <a:gd name="connsiteY21" fmla="*/ 503778 h 569648"/>
                  <a:gd name="connsiteX22" fmla="*/ 363871 w 489046"/>
                  <a:gd name="connsiteY22" fmla="*/ 405384 h 569648"/>
                  <a:gd name="connsiteX23" fmla="*/ 345583 w 489046"/>
                  <a:gd name="connsiteY23" fmla="*/ 395859 h 569648"/>
                  <a:gd name="connsiteX24" fmla="*/ 244999 w 489046"/>
                  <a:gd name="connsiteY24" fmla="*/ 374904 h 569648"/>
                  <a:gd name="connsiteX25" fmla="*/ 314913 w 489046"/>
                  <a:gd name="connsiteY25" fmla="*/ 284703 h 569648"/>
                  <a:gd name="connsiteX26" fmla="*/ 446167 w 489046"/>
                  <a:gd name="connsiteY26" fmla="*/ 301657 h 569648"/>
                  <a:gd name="connsiteX27" fmla="*/ 488744 w 489046"/>
                  <a:gd name="connsiteY27" fmla="*/ 268605 h 569648"/>
                  <a:gd name="connsiteX28" fmla="*/ 455692 w 489046"/>
                  <a:gd name="connsiteY28" fmla="*/ 226029 h 569648"/>
                  <a:gd name="connsiteX29" fmla="*/ 303292 w 489046"/>
                  <a:gd name="connsiteY29" fmla="*/ 206979 h 569648"/>
                  <a:gd name="connsiteX30" fmla="*/ 268431 w 489046"/>
                  <a:gd name="connsiteY30" fmla="*/ 221457 h 569648"/>
                  <a:gd name="connsiteX31" fmla="*/ 205661 w 489046"/>
                  <a:gd name="connsiteY31" fmla="*/ 301657 h 569648"/>
                  <a:gd name="connsiteX32" fmla="*/ 121841 w 489046"/>
                  <a:gd name="connsiteY32" fmla="*/ 226219 h 569648"/>
                  <a:gd name="connsiteX33" fmla="*/ 183277 w 489046"/>
                  <a:gd name="connsiteY33" fmla="*/ 175737 h 569648"/>
                  <a:gd name="connsiteX34" fmla="*/ 190516 w 489046"/>
                  <a:gd name="connsiteY34" fmla="*/ 168307 h 569648"/>
                  <a:gd name="connsiteX35" fmla="*/ 234998 w 489046"/>
                  <a:gd name="connsiteY35" fmla="*/ 88869 h 569648"/>
                  <a:gd name="connsiteX0" fmla="*/ 234998 w 489046"/>
                  <a:gd name="connsiteY0" fmla="*/ 88869 h 569648"/>
                  <a:gd name="connsiteX1" fmla="*/ 215471 w 489046"/>
                  <a:gd name="connsiteY1" fmla="*/ 66080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220532 w 489046"/>
                  <a:gd name="connsiteY1" fmla="*/ 54232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 name="connsiteX0" fmla="*/ 234998 w 489046"/>
                  <a:gd name="connsiteY0" fmla="*/ 88869 h 569648"/>
                  <a:gd name="connsiteX1" fmla="*/ 222644 w 489046"/>
                  <a:gd name="connsiteY1" fmla="*/ 54798 h 569648"/>
                  <a:gd name="connsiteX2" fmla="*/ 184706 w 489046"/>
                  <a:gd name="connsiteY2" fmla="*/ 60675 h 569648"/>
                  <a:gd name="connsiteX3" fmla="*/ 142891 w 489046"/>
                  <a:gd name="connsiteY3" fmla="*/ 135351 h 569648"/>
                  <a:gd name="connsiteX4" fmla="*/ 95266 w 489046"/>
                  <a:gd name="connsiteY4" fmla="*/ 174498 h 569648"/>
                  <a:gd name="connsiteX5" fmla="*/ 95266 w 489046"/>
                  <a:gd name="connsiteY5" fmla="*/ 28575 h 569648"/>
                  <a:gd name="connsiteX6" fmla="*/ 66691 w 489046"/>
                  <a:gd name="connsiteY6" fmla="*/ 0 h 569648"/>
                  <a:gd name="connsiteX7" fmla="*/ 38116 w 489046"/>
                  <a:gd name="connsiteY7" fmla="*/ 28575 h 569648"/>
                  <a:gd name="connsiteX8" fmla="*/ 38116 w 489046"/>
                  <a:gd name="connsiteY8" fmla="*/ 199358 h 569648"/>
                  <a:gd name="connsiteX9" fmla="*/ 19066 w 489046"/>
                  <a:gd name="connsiteY9" fmla="*/ 219837 h 569648"/>
                  <a:gd name="connsiteX10" fmla="*/ 16780 w 489046"/>
                  <a:gd name="connsiteY10" fmla="*/ 222123 h 569648"/>
                  <a:gd name="connsiteX11" fmla="*/ 15256 w 489046"/>
                  <a:gd name="connsiteY11" fmla="*/ 223933 h 569648"/>
                  <a:gd name="connsiteX12" fmla="*/ 14304 w 489046"/>
                  <a:gd name="connsiteY12" fmla="*/ 225457 h 569648"/>
                  <a:gd name="connsiteX13" fmla="*/ 14304 w 489046"/>
                  <a:gd name="connsiteY13" fmla="*/ 225457 h 569648"/>
                  <a:gd name="connsiteX14" fmla="*/ 22019 w 489046"/>
                  <a:gd name="connsiteY14" fmla="*/ 316230 h 569648"/>
                  <a:gd name="connsiteX15" fmla="*/ 133366 w 489046"/>
                  <a:gd name="connsiteY15" fmla="*/ 415957 h 569648"/>
                  <a:gd name="connsiteX16" fmla="*/ 144034 w 489046"/>
                  <a:gd name="connsiteY16" fmla="*/ 423768 h 569648"/>
                  <a:gd name="connsiteX17" fmla="*/ 160227 w 489046"/>
                  <a:gd name="connsiteY17" fmla="*/ 433578 h 569648"/>
                  <a:gd name="connsiteX18" fmla="*/ 169752 w 489046"/>
                  <a:gd name="connsiteY18" fmla="*/ 437103 h 569648"/>
                  <a:gd name="connsiteX19" fmla="*/ 319485 w 489046"/>
                  <a:gd name="connsiteY19" fmla="*/ 468249 h 569648"/>
                  <a:gd name="connsiteX20" fmla="*/ 416449 w 489046"/>
                  <a:gd name="connsiteY20" fmla="*/ 559308 h 569648"/>
                  <a:gd name="connsiteX21" fmla="*/ 470313 w 489046"/>
                  <a:gd name="connsiteY21" fmla="*/ 557641 h 569648"/>
                  <a:gd name="connsiteX22" fmla="*/ 468646 w 489046"/>
                  <a:gd name="connsiteY22" fmla="*/ 503778 h 569648"/>
                  <a:gd name="connsiteX23" fmla="*/ 363871 w 489046"/>
                  <a:gd name="connsiteY23" fmla="*/ 405384 h 569648"/>
                  <a:gd name="connsiteX24" fmla="*/ 345583 w 489046"/>
                  <a:gd name="connsiteY24" fmla="*/ 395859 h 569648"/>
                  <a:gd name="connsiteX25" fmla="*/ 244999 w 489046"/>
                  <a:gd name="connsiteY25" fmla="*/ 374904 h 569648"/>
                  <a:gd name="connsiteX26" fmla="*/ 314913 w 489046"/>
                  <a:gd name="connsiteY26" fmla="*/ 284703 h 569648"/>
                  <a:gd name="connsiteX27" fmla="*/ 446167 w 489046"/>
                  <a:gd name="connsiteY27" fmla="*/ 301657 h 569648"/>
                  <a:gd name="connsiteX28" fmla="*/ 488744 w 489046"/>
                  <a:gd name="connsiteY28" fmla="*/ 268605 h 569648"/>
                  <a:gd name="connsiteX29" fmla="*/ 455692 w 489046"/>
                  <a:gd name="connsiteY29" fmla="*/ 226029 h 569648"/>
                  <a:gd name="connsiteX30" fmla="*/ 303292 w 489046"/>
                  <a:gd name="connsiteY30" fmla="*/ 206979 h 569648"/>
                  <a:gd name="connsiteX31" fmla="*/ 268431 w 489046"/>
                  <a:gd name="connsiteY31" fmla="*/ 221457 h 569648"/>
                  <a:gd name="connsiteX32" fmla="*/ 205661 w 489046"/>
                  <a:gd name="connsiteY32" fmla="*/ 301657 h 569648"/>
                  <a:gd name="connsiteX33" fmla="*/ 121841 w 489046"/>
                  <a:gd name="connsiteY33" fmla="*/ 226219 h 569648"/>
                  <a:gd name="connsiteX34" fmla="*/ 183277 w 489046"/>
                  <a:gd name="connsiteY34" fmla="*/ 175737 h 569648"/>
                  <a:gd name="connsiteX35" fmla="*/ 190516 w 489046"/>
                  <a:gd name="connsiteY35" fmla="*/ 168307 h 569648"/>
                  <a:gd name="connsiteX36" fmla="*/ 234998 w 489046"/>
                  <a:gd name="connsiteY36" fmla="*/ 88869 h 56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9046" h="569648">
                    <a:moveTo>
                      <a:pt x="234998" y="88869"/>
                    </a:moveTo>
                    <a:cubicBezTo>
                      <a:pt x="239157" y="71831"/>
                      <a:pt x="231026" y="59497"/>
                      <a:pt x="222644" y="54798"/>
                    </a:cubicBezTo>
                    <a:cubicBezTo>
                      <a:pt x="214262" y="50099"/>
                      <a:pt x="196803" y="49130"/>
                      <a:pt x="184706" y="60675"/>
                    </a:cubicBezTo>
                    <a:lnTo>
                      <a:pt x="142891" y="135351"/>
                    </a:lnTo>
                    <a:lnTo>
                      <a:pt x="95266" y="174498"/>
                    </a:lnTo>
                    <a:lnTo>
                      <a:pt x="95266" y="28575"/>
                    </a:lnTo>
                    <a:cubicBezTo>
                      <a:pt x="95266" y="12793"/>
                      <a:pt x="82473" y="0"/>
                      <a:pt x="66691" y="0"/>
                    </a:cubicBezTo>
                    <a:cubicBezTo>
                      <a:pt x="50909" y="0"/>
                      <a:pt x="38116" y="12793"/>
                      <a:pt x="38116" y="28575"/>
                    </a:cubicBezTo>
                    <a:lnTo>
                      <a:pt x="38116" y="199358"/>
                    </a:lnTo>
                    <a:lnTo>
                      <a:pt x="19066" y="219837"/>
                    </a:lnTo>
                    <a:lnTo>
                      <a:pt x="16780" y="222123"/>
                    </a:lnTo>
                    <a:cubicBezTo>
                      <a:pt x="16209" y="222695"/>
                      <a:pt x="15828" y="223362"/>
                      <a:pt x="15256" y="223933"/>
                    </a:cubicBezTo>
                    <a:lnTo>
                      <a:pt x="14304" y="225457"/>
                    </a:lnTo>
                    <a:lnTo>
                      <a:pt x="14304" y="225457"/>
                    </a:lnTo>
                    <a:cubicBezTo>
                      <a:pt x="-7419" y="253028"/>
                      <a:pt x="-4045" y="292721"/>
                      <a:pt x="22019" y="316230"/>
                    </a:cubicBezTo>
                    <a:lnTo>
                      <a:pt x="133366" y="415957"/>
                    </a:lnTo>
                    <a:cubicBezTo>
                      <a:pt x="136690" y="418865"/>
                      <a:pt x="140259" y="421478"/>
                      <a:pt x="144034" y="423768"/>
                    </a:cubicBezTo>
                    <a:lnTo>
                      <a:pt x="160227" y="433578"/>
                    </a:lnTo>
                    <a:cubicBezTo>
                      <a:pt x="163224" y="435186"/>
                      <a:pt x="166430" y="436372"/>
                      <a:pt x="169752" y="437103"/>
                    </a:cubicBezTo>
                    <a:lnTo>
                      <a:pt x="319485" y="468249"/>
                    </a:lnTo>
                    <a:lnTo>
                      <a:pt x="416449" y="559308"/>
                    </a:lnTo>
                    <a:cubicBezTo>
                      <a:pt x="431784" y="573722"/>
                      <a:pt x="455899" y="572976"/>
                      <a:pt x="470313" y="557641"/>
                    </a:cubicBezTo>
                    <a:cubicBezTo>
                      <a:pt x="484728" y="542307"/>
                      <a:pt x="483981" y="518192"/>
                      <a:pt x="468646" y="503778"/>
                    </a:cubicBezTo>
                    <a:lnTo>
                      <a:pt x="363871" y="405384"/>
                    </a:lnTo>
                    <a:cubicBezTo>
                      <a:pt x="358794" y="400551"/>
                      <a:pt x="352455" y="397250"/>
                      <a:pt x="345583" y="395859"/>
                    </a:cubicBezTo>
                    <a:lnTo>
                      <a:pt x="244999" y="374904"/>
                    </a:lnTo>
                    <a:lnTo>
                      <a:pt x="314913" y="284703"/>
                    </a:lnTo>
                    <a:lnTo>
                      <a:pt x="446167" y="301657"/>
                    </a:lnTo>
                    <a:cubicBezTo>
                      <a:pt x="467052" y="304287"/>
                      <a:pt x="486114" y="289490"/>
                      <a:pt x="488744" y="268605"/>
                    </a:cubicBezTo>
                    <a:cubicBezTo>
                      <a:pt x="491374" y="247721"/>
                      <a:pt x="476577" y="228658"/>
                      <a:pt x="455692" y="226029"/>
                    </a:cubicBezTo>
                    <a:lnTo>
                      <a:pt x="303292" y="206979"/>
                    </a:lnTo>
                    <a:cubicBezTo>
                      <a:pt x="289930" y="205304"/>
                      <a:pt x="276676" y="210809"/>
                      <a:pt x="268431" y="221457"/>
                    </a:cubicBezTo>
                    <a:lnTo>
                      <a:pt x="205661" y="301657"/>
                    </a:lnTo>
                    <a:lnTo>
                      <a:pt x="121841" y="226219"/>
                    </a:lnTo>
                    <a:lnTo>
                      <a:pt x="183277" y="175737"/>
                    </a:lnTo>
                    <a:cubicBezTo>
                      <a:pt x="186124" y="173722"/>
                      <a:pt x="188577" y="171205"/>
                      <a:pt x="190516" y="168307"/>
                    </a:cubicBezTo>
                    <a:lnTo>
                      <a:pt x="234998" y="88869"/>
                    </a:ln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35" name="Group 234">
              <a:extLst>
                <a:ext uri="{FF2B5EF4-FFF2-40B4-BE49-F238E27FC236}">
                  <a16:creationId xmlns:a16="http://schemas.microsoft.com/office/drawing/2014/main" id="{2E5366A5-C1C3-1902-5952-3271E0DCCCA6}"/>
                </a:ext>
              </a:extLst>
            </p:cNvPr>
            <p:cNvGrpSpPr/>
            <p:nvPr/>
          </p:nvGrpSpPr>
          <p:grpSpPr>
            <a:xfrm>
              <a:off x="7003309" y="3199995"/>
              <a:ext cx="966632" cy="1062125"/>
              <a:chOff x="7003309" y="3199995"/>
              <a:chExt cx="966632" cy="1062125"/>
            </a:xfrm>
            <a:solidFill>
              <a:schemeClr val="accent1"/>
            </a:solidFill>
            <a:effectLst>
              <a:glow rad="139700">
                <a:schemeClr val="bg1">
                  <a:alpha val="90000"/>
                </a:schemeClr>
              </a:glow>
            </a:effectLst>
          </p:grpSpPr>
          <p:sp>
            <p:nvSpPr>
              <p:cNvPr id="236" name="Freeform: Shape 235">
                <a:extLst>
                  <a:ext uri="{FF2B5EF4-FFF2-40B4-BE49-F238E27FC236}">
                    <a16:creationId xmlns:a16="http://schemas.microsoft.com/office/drawing/2014/main" id="{D4D4F88E-84F6-6FA1-F22F-FB52D9A70EC6}"/>
                  </a:ext>
                </a:extLst>
              </p:cNvPr>
              <p:cNvSpPr/>
              <p:nvPr/>
            </p:nvSpPr>
            <p:spPr>
              <a:xfrm>
                <a:off x="7505535" y="3481628"/>
                <a:ext cx="196113" cy="780492"/>
              </a:xfrm>
              <a:custGeom>
                <a:avLst/>
                <a:gdLst>
                  <a:gd name="connsiteX0" fmla="*/ 0 w 133350"/>
                  <a:gd name="connsiteY0" fmla="*/ 0 h 476250"/>
                  <a:gd name="connsiteX1" fmla="*/ 133350 w 133350"/>
                  <a:gd name="connsiteY1" fmla="*/ 0 h 476250"/>
                  <a:gd name="connsiteX2" fmla="*/ 133350 w 133350"/>
                  <a:gd name="connsiteY2" fmla="*/ 476250 h 476250"/>
                  <a:gd name="connsiteX3" fmla="*/ 0 w 133350"/>
                  <a:gd name="connsiteY3" fmla="*/ 476250 h 476250"/>
                </a:gdLst>
                <a:ahLst/>
                <a:cxnLst>
                  <a:cxn ang="0">
                    <a:pos x="connsiteX0" y="connsiteY0"/>
                  </a:cxn>
                  <a:cxn ang="0">
                    <a:pos x="connsiteX1" y="connsiteY1"/>
                  </a:cxn>
                  <a:cxn ang="0">
                    <a:pos x="connsiteX2" y="connsiteY2"/>
                  </a:cxn>
                  <a:cxn ang="0">
                    <a:pos x="connsiteX3" y="connsiteY3"/>
                  </a:cxn>
                </a:cxnLst>
                <a:rect l="l" t="t" r="r" b="b"/>
                <a:pathLst>
                  <a:path w="133350" h="476250">
                    <a:moveTo>
                      <a:pt x="0" y="0"/>
                    </a:moveTo>
                    <a:lnTo>
                      <a:pt x="133350" y="0"/>
                    </a:lnTo>
                    <a:lnTo>
                      <a:pt x="133350" y="476250"/>
                    </a:lnTo>
                    <a:lnTo>
                      <a:pt x="0" y="4762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7" name="Freeform: Shape 236">
                <a:extLst>
                  <a:ext uri="{FF2B5EF4-FFF2-40B4-BE49-F238E27FC236}">
                    <a16:creationId xmlns:a16="http://schemas.microsoft.com/office/drawing/2014/main" id="{E7BC77B3-8603-3D0E-768D-7F1FCEC3BFCF}"/>
                  </a:ext>
                </a:extLst>
              </p:cNvPr>
              <p:cNvSpPr/>
              <p:nvPr/>
            </p:nvSpPr>
            <p:spPr>
              <a:xfrm>
                <a:off x="7255454" y="3762605"/>
                <a:ext cx="196113" cy="499515"/>
              </a:xfrm>
              <a:custGeom>
                <a:avLst/>
                <a:gdLst>
                  <a:gd name="connsiteX0" fmla="*/ 0 w 133350"/>
                  <a:gd name="connsiteY0" fmla="*/ 0 h 304800"/>
                  <a:gd name="connsiteX1" fmla="*/ 133350 w 133350"/>
                  <a:gd name="connsiteY1" fmla="*/ 0 h 304800"/>
                  <a:gd name="connsiteX2" fmla="*/ 133350 w 133350"/>
                  <a:gd name="connsiteY2" fmla="*/ 304800 h 304800"/>
                  <a:gd name="connsiteX3" fmla="*/ 0 w 133350"/>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133350" h="304800">
                    <a:moveTo>
                      <a:pt x="0" y="0"/>
                    </a:moveTo>
                    <a:lnTo>
                      <a:pt x="133350" y="0"/>
                    </a:lnTo>
                    <a:lnTo>
                      <a:pt x="133350" y="304800"/>
                    </a:lnTo>
                    <a:lnTo>
                      <a:pt x="0" y="3048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8" name="Freeform: Shape 237">
                <a:extLst>
                  <a:ext uri="{FF2B5EF4-FFF2-40B4-BE49-F238E27FC236}">
                    <a16:creationId xmlns:a16="http://schemas.microsoft.com/office/drawing/2014/main" id="{0CF42759-3C83-CF41-9BFC-E570F66A4A04}"/>
                  </a:ext>
                </a:extLst>
              </p:cNvPr>
              <p:cNvSpPr/>
              <p:nvPr/>
            </p:nvSpPr>
            <p:spPr>
              <a:xfrm>
                <a:off x="7003309" y="4043582"/>
                <a:ext cx="196113" cy="218538"/>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39" name="Freeform: Shape 238">
                <a:extLst>
                  <a:ext uri="{FF2B5EF4-FFF2-40B4-BE49-F238E27FC236}">
                    <a16:creationId xmlns:a16="http://schemas.microsoft.com/office/drawing/2014/main" id="{5A8D06BE-A1D5-5AF4-6B4C-935E55E62ACA}"/>
                  </a:ext>
                </a:extLst>
              </p:cNvPr>
              <p:cNvSpPr/>
              <p:nvPr/>
            </p:nvSpPr>
            <p:spPr>
              <a:xfrm>
                <a:off x="7773828" y="3199995"/>
                <a:ext cx="196113" cy="1062125"/>
              </a:xfrm>
              <a:custGeom>
                <a:avLst/>
                <a:gdLst>
                  <a:gd name="connsiteX0" fmla="*/ 133350 w 133350"/>
                  <a:gd name="connsiteY0" fmla="*/ 0 h 648100"/>
                  <a:gd name="connsiteX1" fmla="*/ 0 w 133350"/>
                  <a:gd name="connsiteY1" fmla="*/ 0 h 648100"/>
                  <a:gd name="connsiteX2" fmla="*/ 0 w 133350"/>
                  <a:gd name="connsiteY2" fmla="*/ 647881 h 648100"/>
                  <a:gd name="connsiteX3" fmla="*/ 0 w 133350"/>
                  <a:gd name="connsiteY3" fmla="*/ 647881 h 648100"/>
                  <a:gd name="connsiteX4" fmla="*/ 0 w 133350"/>
                  <a:gd name="connsiteY4" fmla="*/ 648100 h 648100"/>
                  <a:gd name="connsiteX5" fmla="*/ 133350 w 133350"/>
                  <a:gd name="connsiteY5" fmla="*/ 648100 h 648100"/>
                  <a:gd name="connsiteX6" fmla="*/ 133350 w 133350"/>
                  <a:gd name="connsiteY6" fmla="*/ 181 h 648100"/>
                  <a:gd name="connsiteX7" fmla="*/ 133350 w 133350"/>
                  <a:gd name="connsiteY7" fmla="*/ 181 h 648100"/>
                  <a:gd name="connsiteX8" fmla="*/ 19050 w 133350"/>
                  <a:gd name="connsiteY8" fmla="*/ 19231 h 648100"/>
                  <a:gd name="connsiteX9" fmla="*/ 114300 w 133350"/>
                  <a:gd name="connsiteY9" fmla="*/ 19231 h 648100"/>
                  <a:gd name="connsiteX10" fmla="*/ 114300 w 133350"/>
                  <a:gd name="connsiteY10" fmla="*/ 628831 h 648100"/>
                  <a:gd name="connsiteX11" fmla="*/ 19050 w 133350"/>
                  <a:gd name="connsiteY11" fmla="*/ 628831 h 6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350" h="648100">
                    <a:moveTo>
                      <a:pt x="133350" y="0"/>
                    </a:moveTo>
                    <a:lnTo>
                      <a:pt x="0" y="0"/>
                    </a:lnTo>
                    <a:lnTo>
                      <a:pt x="0" y="647881"/>
                    </a:lnTo>
                    <a:lnTo>
                      <a:pt x="0" y="647881"/>
                    </a:lnTo>
                    <a:lnTo>
                      <a:pt x="0" y="648100"/>
                    </a:lnTo>
                    <a:lnTo>
                      <a:pt x="133350" y="648100"/>
                    </a:lnTo>
                    <a:lnTo>
                      <a:pt x="133350" y="181"/>
                    </a:lnTo>
                    <a:lnTo>
                      <a:pt x="133350" y="181"/>
                    </a:lnTo>
                    <a:close/>
                    <a:moveTo>
                      <a:pt x="19050" y="19231"/>
                    </a:moveTo>
                    <a:lnTo>
                      <a:pt x="114300" y="19231"/>
                    </a:lnTo>
                    <a:lnTo>
                      <a:pt x="114300" y="628831"/>
                    </a:lnTo>
                    <a:lnTo>
                      <a:pt x="19050" y="6288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49" name="Group 48">
            <a:extLst>
              <a:ext uri="{FF2B5EF4-FFF2-40B4-BE49-F238E27FC236}">
                <a16:creationId xmlns:a16="http://schemas.microsoft.com/office/drawing/2014/main" id="{BD36AF29-083B-EF1C-E0ED-C51178EFB04F}"/>
              </a:ext>
            </a:extLst>
          </p:cNvPr>
          <p:cNvGrpSpPr/>
          <p:nvPr/>
        </p:nvGrpSpPr>
        <p:grpSpPr>
          <a:xfrm>
            <a:off x="6379770" y="5489821"/>
            <a:ext cx="2936950" cy="1006406"/>
            <a:chOff x="5259541" y="5307340"/>
            <a:chExt cx="2936950" cy="1006406"/>
          </a:xfrm>
        </p:grpSpPr>
        <p:sp>
          <p:nvSpPr>
            <p:cNvPr id="99" name="Speech Bubble: Rectangle with Corners Rounded 98">
              <a:extLst>
                <a:ext uri="{FF2B5EF4-FFF2-40B4-BE49-F238E27FC236}">
                  <a16:creationId xmlns:a16="http://schemas.microsoft.com/office/drawing/2014/main" id="{3512A0F8-E87A-C340-0E64-88EF56B1C088}"/>
                </a:ext>
              </a:extLst>
            </p:cNvPr>
            <p:cNvSpPr/>
            <p:nvPr/>
          </p:nvSpPr>
          <p:spPr bwMode="auto">
            <a:xfrm>
              <a:off x="5259541" y="5307340"/>
              <a:ext cx="2936950" cy="1006406"/>
            </a:xfrm>
            <a:prstGeom prst="wedgeRoundRectCallout">
              <a:avLst>
                <a:gd name="adj1" fmla="val -46068"/>
                <a:gd name="adj2" fmla="val -166664"/>
                <a:gd name="adj3" fmla="val 16667"/>
              </a:avLst>
            </a:prstGeom>
            <a:solidFill>
              <a:srgbClr val="C3E5FF"/>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37160" tIns="146304" rIns="9144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200" b="1" i="1" u="none" strike="noStrike" kern="1200" cap="none" spc="0" normalizeH="0" baseline="0" noProof="0">
                  <a:ln>
                    <a:noFill/>
                  </a:ln>
                  <a:solidFill>
                    <a:sysClr val="windowText" lastClr="000000"/>
                  </a:solidFill>
                  <a:effectLst/>
                  <a:uLnTx/>
                  <a:uFillTx/>
                  <a:latin typeface="Segoe UI" panose="020B0502040204020203" pitchFamily="34" charset="0"/>
                  <a:ea typeface="Segoe UI" panose="020B0502040204020203" pitchFamily="34" charset="0"/>
                  <a:cs typeface="Segoe UI" panose="020B0502040204020203" pitchFamily="34" charset="0"/>
                </a:rPr>
                <a:t>Protect Privileged Accounts</a:t>
              </a:r>
            </a:p>
            <a:p>
              <a:pPr marL="342900" marR="0" lvl="0" indent="0" algn="l" defTabSz="932472" rtl="0" eaLnBrk="1" fontAlgn="base" latinLnBrk="0" hangingPunct="1">
                <a:lnSpc>
                  <a:spcPct val="100000"/>
                </a:lnSpc>
                <a:spcBef>
                  <a:spcPct val="0"/>
                </a:spcBef>
                <a:spcAft>
                  <a:spcPct val="0"/>
                </a:spcAft>
                <a:buClrTx/>
                <a:buSzTx/>
                <a:buFontTx/>
                <a:buNone/>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Require separate accounts for Admins and enforce MFA/passwordless</a:t>
              </a:r>
            </a:p>
            <a:p>
              <a:pPr marL="342900" marR="0" lvl="0" indent="0" algn="l" defTabSz="932472" rtl="0" eaLnBrk="1" fontAlgn="base" latinLnBrk="0" hangingPunct="1">
                <a:lnSpc>
                  <a:spcPct val="100000"/>
                </a:lnSpc>
                <a:spcBef>
                  <a:spcPct val="0"/>
                </a:spcBef>
                <a:spcAft>
                  <a:spcPct val="0"/>
                </a:spcAft>
                <a:buClrTx/>
                <a:buSzTx/>
                <a:buFontTx/>
                <a:buNone/>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Privileged Access Workstations (PAWs) + enforce with Conditional Access</a:t>
              </a:r>
              <a:endParaRPr kumimoji="0" lang="en-US" sz="1050" b="0" i="1" u="none" strike="noStrike" kern="1200" cap="none" spc="0" normalizeH="0" baseline="0" noProof="0">
                <a:ln>
                  <a:noFill/>
                </a:ln>
                <a:solidFill>
                  <a:sysClr val="windowText" lastClr="000000"/>
                </a:solidFill>
                <a:effectLst/>
                <a:highlight>
                  <a:srgbClr val="FFFF00"/>
                </a:highlight>
                <a:uLnTx/>
                <a:uFillTx/>
                <a:latin typeface="Segoe UI"/>
                <a:ea typeface="Segoe UI" pitchFamily="34" charset="0"/>
                <a:cs typeface="Segoe UI" pitchFamily="34" charset="0"/>
              </a:endParaRPr>
            </a:p>
          </p:txBody>
        </p:sp>
        <p:grpSp>
          <p:nvGrpSpPr>
            <p:cNvPr id="242" name="Group 241">
              <a:extLst>
                <a:ext uri="{FF2B5EF4-FFF2-40B4-BE49-F238E27FC236}">
                  <a16:creationId xmlns:a16="http://schemas.microsoft.com/office/drawing/2014/main" id="{EF47A54D-A4F9-475B-635D-157E63424B3D}"/>
                </a:ext>
              </a:extLst>
            </p:cNvPr>
            <p:cNvGrpSpPr/>
            <p:nvPr/>
          </p:nvGrpSpPr>
          <p:grpSpPr>
            <a:xfrm>
              <a:off x="5371387" y="5996543"/>
              <a:ext cx="241791" cy="161340"/>
              <a:chOff x="2990241" y="1795742"/>
              <a:chExt cx="2431199" cy="1622275"/>
            </a:xfrm>
          </p:grpSpPr>
          <p:sp>
            <p:nvSpPr>
              <p:cNvPr id="243" name="Laptop_E770">
                <a:extLst>
                  <a:ext uri="{FF2B5EF4-FFF2-40B4-BE49-F238E27FC236}">
                    <a16:creationId xmlns:a16="http://schemas.microsoft.com/office/drawing/2014/main" id="{25F9D596-DAB5-66F5-EBAE-9D306C8D8315}"/>
                  </a:ext>
                </a:extLst>
              </p:cNvPr>
              <p:cNvSpPr>
                <a:spLocks noChangeAspect="1" noEditPoints="1"/>
              </p:cNvSpPr>
              <p:nvPr/>
            </p:nvSpPr>
            <p:spPr bwMode="auto">
              <a:xfrm>
                <a:off x="2990241" y="1795742"/>
                <a:ext cx="2431199" cy="1622275"/>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solidFill>
                <a:srgbClr val="FFFFFF"/>
              </a:solidFill>
              <a:ln w="12700"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244" name="Group 243">
                <a:extLst>
                  <a:ext uri="{FF2B5EF4-FFF2-40B4-BE49-F238E27FC236}">
                    <a16:creationId xmlns:a16="http://schemas.microsoft.com/office/drawing/2014/main" id="{A19B8DF7-D3A9-E9F4-2D78-97EE3FDCCDCD}"/>
                  </a:ext>
                </a:extLst>
              </p:cNvPr>
              <p:cNvGrpSpPr/>
              <p:nvPr/>
            </p:nvGrpSpPr>
            <p:grpSpPr>
              <a:xfrm>
                <a:off x="3831506" y="1979698"/>
                <a:ext cx="678290" cy="720754"/>
                <a:chOff x="6116103" y="3381441"/>
                <a:chExt cx="396855" cy="421705"/>
              </a:xfrm>
              <a:solidFill>
                <a:srgbClr val="D41123"/>
              </a:solidFill>
              <a:effectLst/>
            </p:grpSpPr>
            <p:sp>
              <p:nvSpPr>
                <p:cNvPr id="245" name="Freeform: Shape 244">
                  <a:extLst>
                    <a:ext uri="{FF2B5EF4-FFF2-40B4-BE49-F238E27FC236}">
                      <a16:creationId xmlns:a16="http://schemas.microsoft.com/office/drawing/2014/main" id="{698819B4-3A0B-794D-D6D7-359EA0954278}"/>
                    </a:ext>
                  </a:extLst>
                </p:cNvPr>
                <p:cNvSpPr/>
                <p:nvPr/>
              </p:nvSpPr>
              <p:spPr>
                <a:xfrm rot="16751401">
                  <a:off x="6305716" y="3406421"/>
                  <a:ext cx="149351" cy="99440"/>
                </a:xfrm>
                <a:custGeom>
                  <a:avLst/>
                  <a:gdLst>
                    <a:gd name="connsiteX0" fmla="*/ 149352 w 149351"/>
                    <a:gd name="connsiteY0" fmla="*/ 49720 h 99440"/>
                    <a:gd name="connsiteX1" fmla="*/ 74676 w 149351"/>
                    <a:gd name="connsiteY1" fmla="*/ 99441 h 99440"/>
                    <a:gd name="connsiteX2" fmla="*/ 0 w 149351"/>
                    <a:gd name="connsiteY2" fmla="*/ 49720 h 99440"/>
                    <a:gd name="connsiteX3" fmla="*/ 74676 w 149351"/>
                    <a:gd name="connsiteY3" fmla="*/ 0 h 99440"/>
                    <a:gd name="connsiteX4" fmla="*/ 149352 w 149351"/>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51" h="99440">
                      <a:moveTo>
                        <a:pt x="149352" y="49720"/>
                      </a:moveTo>
                      <a:cubicBezTo>
                        <a:pt x="149352" y="77180"/>
                        <a:pt x="115918" y="99441"/>
                        <a:pt x="74676" y="99441"/>
                      </a:cubicBezTo>
                      <a:cubicBezTo>
                        <a:pt x="33434" y="99441"/>
                        <a:pt x="0" y="77180"/>
                        <a:pt x="0" y="49720"/>
                      </a:cubicBezTo>
                      <a:cubicBezTo>
                        <a:pt x="0" y="22261"/>
                        <a:pt x="33434" y="0"/>
                        <a:pt x="74676" y="0"/>
                      </a:cubicBezTo>
                      <a:cubicBezTo>
                        <a:pt x="115918" y="0"/>
                        <a:pt x="149352" y="22261"/>
                        <a:pt x="149352" y="49720"/>
                      </a:cubicBezTo>
                      <a:close/>
                    </a:path>
                  </a:pathLst>
                </a:custGeom>
                <a:solidFill>
                  <a:schemeClr val="tx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6" name="Freeform: Shape 245">
                  <a:extLst>
                    <a:ext uri="{FF2B5EF4-FFF2-40B4-BE49-F238E27FC236}">
                      <a16:creationId xmlns:a16="http://schemas.microsoft.com/office/drawing/2014/main" id="{84CAFAD9-E75E-FAD4-7108-CE71F8A60B56}"/>
                    </a:ext>
                  </a:extLst>
                </p:cNvPr>
                <p:cNvSpPr/>
                <p:nvPr/>
              </p:nvSpPr>
              <p:spPr>
                <a:xfrm rot="17554800">
                  <a:off x="6401040" y="3518364"/>
                  <a:ext cx="124396" cy="99440"/>
                </a:xfrm>
                <a:custGeom>
                  <a:avLst/>
                  <a:gdLst>
                    <a:gd name="connsiteX0" fmla="*/ 124396 w 124396"/>
                    <a:gd name="connsiteY0" fmla="*/ 49720 h 99440"/>
                    <a:gd name="connsiteX1" fmla="*/ 62198 w 124396"/>
                    <a:gd name="connsiteY1" fmla="*/ 99441 h 99440"/>
                    <a:gd name="connsiteX2" fmla="*/ 0 w 124396"/>
                    <a:gd name="connsiteY2" fmla="*/ 49720 h 99440"/>
                    <a:gd name="connsiteX3" fmla="*/ 62198 w 124396"/>
                    <a:gd name="connsiteY3" fmla="*/ 0 h 99440"/>
                    <a:gd name="connsiteX4" fmla="*/ 124396 w 124396"/>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6" h="99440">
                      <a:moveTo>
                        <a:pt x="124396" y="49720"/>
                      </a:moveTo>
                      <a:cubicBezTo>
                        <a:pt x="124396" y="77180"/>
                        <a:pt x="96549" y="99441"/>
                        <a:pt x="62198" y="99441"/>
                      </a:cubicBezTo>
                      <a:cubicBezTo>
                        <a:pt x="27847" y="99441"/>
                        <a:pt x="0" y="77180"/>
                        <a:pt x="0" y="49720"/>
                      </a:cubicBezTo>
                      <a:cubicBezTo>
                        <a:pt x="0" y="22261"/>
                        <a:pt x="27847" y="0"/>
                        <a:pt x="62198" y="0"/>
                      </a:cubicBezTo>
                      <a:cubicBezTo>
                        <a:pt x="96549" y="0"/>
                        <a:pt x="124396" y="22261"/>
                        <a:pt x="124396" y="49720"/>
                      </a:cubicBezTo>
                      <a:close/>
                    </a:path>
                  </a:pathLst>
                </a:custGeom>
                <a:solidFill>
                  <a:schemeClr val="tx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7" name="Freeform: Shape 246">
                  <a:extLst>
                    <a:ext uri="{FF2B5EF4-FFF2-40B4-BE49-F238E27FC236}">
                      <a16:creationId xmlns:a16="http://schemas.microsoft.com/office/drawing/2014/main" id="{A6E0DFFC-FB1F-5752-9B75-1B70BDD47CB2}"/>
                    </a:ext>
                  </a:extLst>
                </p:cNvPr>
                <p:cNvSpPr/>
                <p:nvPr/>
              </p:nvSpPr>
              <p:spPr>
                <a:xfrm rot="21048600">
                  <a:off x="6199117" y="3381441"/>
                  <a:ext cx="99440" cy="149351"/>
                </a:xfrm>
                <a:custGeom>
                  <a:avLst/>
                  <a:gdLst>
                    <a:gd name="connsiteX0" fmla="*/ 99441 w 99440"/>
                    <a:gd name="connsiteY0" fmla="*/ 74676 h 149351"/>
                    <a:gd name="connsiteX1" fmla="*/ 49720 w 99440"/>
                    <a:gd name="connsiteY1" fmla="*/ 149352 h 149351"/>
                    <a:gd name="connsiteX2" fmla="*/ 0 w 99440"/>
                    <a:gd name="connsiteY2" fmla="*/ 74676 h 149351"/>
                    <a:gd name="connsiteX3" fmla="*/ 49720 w 99440"/>
                    <a:gd name="connsiteY3" fmla="*/ 0 h 149351"/>
                    <a:gd name="connsiteX4" fmla="*/ 99441 w 99440"/>
                    <a:gd name="connsiteY4" fmla="*/ 74676 h 149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49351">
                      <a:moveTo>
                        <a:pt x="99441" y="74676"/>
                      </a:moveTo>
                      <a:cubicBezTo>
                        <a:pt x="99441" y="115918"/>
                        <a:pt x="77180" y="149352"/>
                        <a:pt x="49720" y="149352"/>
                      </a:cubicBezTo>
                      <a:cubicBezTo>
                        <a:pt x="22261" y="149352"/>
                        <a:pt x="0" y="115918"/>
                        <a:pt x="0" y="74676"/>
                      </a:cubicBezTo>
                      <a:cubicBezTo>
                        <a:pt x="0" y="33434"/>
                        <a:pt x="22261" y="0"/>
                        <a:pt x="49720" y="0"/>
                      </a:cubicBezTo>
                      <a:cubicBezTo>
                        <a:pt x="77180" y="0"/>
                        <a:pt x="99441" y="33434"/>
                        <a:pt x="99441" y="74676"/>
                      </a:cubicBezTo>
                      <a:close/>
                    </a:path>
                  </a:pathLst>
                </a:custGeom>
                <a:solidFill>
                  <a:schemeClr val="tx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8" name="Freeform: Shape 247">
                  <a:extLst>
                    <a:ext uri="{FF2B5EF4-FFF2-40B4-BE49-F238E27FC236}">
                      <a16:creationId xmlns:a16="http://schemas.microsoft.com/office/drawing/2014/main" id="{794B602E-489B-0E05-E7D4-11FB34DCDF35}"/>
                    </a:ext>
                  </a:extLst>
                </p:cNvPr>
                <p:cNvSpPr/>
                <p:nvPr/>
              </p:nvSpPr>
              <p:spPr>
                <a:xfrm rot="20245200">
                  <a:off x="6116103" y="3505879"/>
                  <a:ext cx="99440" cy="124396"/>
                </a:xfrm>
                <a:custGeom>
                  <a:avLst/>
                  <a:gdLst>
                    <a:gd name="connsiteX0" fmla="*/ 99441 w 99440"/>
                    <a:gd name="connsiteY0" fmla="*/ 62198 h 124396"/>
                    <a:gd name="connsiteX1" fmla="*/ 49720 w 99440"/>
                    <a:gd name="connsiteY1" fmla="*/ 124396 h 124396"/>
                    <a:gd name="connsiteX2" fmla="*/ 0 w 99440"/>
                    <a:gd name="connsiteY2" fmla="*/ 62198 h 124396"/>
                    <a:gd name="connsiteX3" fmla="*/ 49720 w 99440"/>
                    <a:gd name="connsiteY3" fmla="*/ 0 h 124396"/>
                    <a:gd name="connsiteX4" fmla="*/ 99441 w 99440"/>
                    <a:gd name="connsiteY4" fmla="*/ 62198 h 12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24396">
                      <a:moveTo>
                        <a:pt x="99441" y="62198"/>
                      </a:moveTo>
                      <a:cubicBezTo>
                        <a:pt x="99441" y="96549"/>
                        <a:pt x="77180" y="124396"/>
                        <a:pt x="49720" y="124396"/>
                      </a:cubicBezTo>
                      <a:cubicBezTo>
                        <a:pt x="22261" y="124396"/>
                        <a:pt x="0" y="96549"/>
                        <a:pt x="0" y="62198"/>
                      </a:cubicBezTo>
                      <a:cubicBezTo>
                        <a:pt x="0" y="27847"/>
                        <a:pt x="22261" y="0"/>
                        <a:pt x="49720" y="0"/>
                      </a:cubicBezTo>
                      <a:cubicBezTo>
                        <a:pt x="77180" y="0"/>
                        <a:pt x="99441" y="27847"/>
                        <a:pt x="99441" y="62198"/>
                      </a:cubicBezTo>
                      <a:close/>
                    </a:path>
                  </a:pathLst>
                </a:custGeom>
                <a:solidFill>
                  <a:schemeClr val="tx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9" name="Freeform: Shape 248">
                  <a:extLst>
                    <a:ext uri="{FF2B5EF4-FFF2-40B4-BE49-F238E27FC236}">
                      <a16:creationId xmlns:a16="http://schemas.microsoft.com/office/drawing/2014/main" id="{805D224B-BD47-76BC-7557-5E8C4F5FA020}"/>
                    </a:ext>
                  </a:extLst>
                </p:cNvPr>
                <p:cNvSpPr/>
                <p:nvPr/>
              </p:nvSpPr>
              <p:spPr>
                <a:xfrm>
                  <a:off x="6171480" y="3547281"/>
                  <a:ext cx="285135" cy="255865"/>
                </a:xfrm>
                <a:custGeom>
                  <a:avLst/>
                  <a:gdLst>
                    <a:gd name="connsiteX0" fmla="*/ 146979 w 285135"/>
                    <a:gd name="connsiteY0" fmla="*/ 232904 h 255865"/>
                    <a:gd name="connsiteX1" fmla="*/ 186793 w 285135"/>
                    <a:gd name="connsiteY1" fmla="*/ 244715 h 255865"/>
                    <a:gd name="connsiteX2" fmla="*/ 198033 w 285135"/>
                    <a:gd name="connsiteY2" fmla="*/ 250525 h 255865"/>
                    <a:gd name="connsiteX3" fmla="*/ 278931 w 285135"/>
                    <a:gd name="connsiteY3" fmla="*/ 219582 h 255865"/>
                    <a:gd name="connsiteX4" fmla="*/ 282424 w 285135"/>
                    <a:gd name="connsiteY4" fmla="*/ 209472 h 255865"/>
                    <a:gd name="connsiteX5" fmla="*/ 276900 w 285135"/>
                    <a:gd name="connsiteY5" fmla="*/ 153465 h 255865"/>
                    <a:gd name="connsiteX6" fmla="*/ 253849 w 285135"/>
                    <a:gd name="connsiteY6" fmla="*/ 124890 h 255865"/>
                    <a:gd name="connsiteX7" fmla="*/ 234799 w 285135"/>
                    <a:gd name="connsiteY7" fmla="*/ 106793 h 255865"/>
                    <a:gd name="connsiteX8" fmla="*/ 228132 w 285135"/>
                    <a:gd name="connsiteY8" fmla="*/ 98506 h 255865"/>
                    <a:gd name="connsiteX9" fmla="*/ 206796 w 285135"/>
                    <a:gd name="connsiteY9" fmla="*/ 56025 h 255865"/>
                    <a:gd name="connsiteX10" fmla="*/ 189460 w 285135"/>
                    <a:gd name="connsiteY10" fmla="*/ 21925 h 255865"/>
                    <a:gd name="connsiteX11" fmla="*/ 103323 w 285135"/>
                    <a:gd name="connsiteY11" fmla="*/ 14241 h 255865"/>
                    <a:gd name="connsiteX12" fmla="*/ 95639 w 285135"/>
                    <a:gd name="connsiteY12" fmla="*/ 21925 h 255865"/>
                    <a:gd name="connsiteX13" fmla="*/ 78303 w 285135"/>
                    <a:gd name="connsiteY13" fmla="*/ 56025 h 255865"/>
                    <a:gd name="connsiteX14" fmla="*/ 56967 w 285135"/>
                    <a:gd name="connsiteY14" fmla="*/ 98506 h 255865"/>
                    <a:gd name="connsiteX15" fmla="*/ 50395 w 285135"/>
                    <a:gd name="connsiteY15" fmla="*/ 106793 h 255865"/>
                    <a:gd name="connsiteX16" fmla="*/ 31345 w 285135"/>
                    <a:gd name="connsiteY16" fmla="*/ 124890 h 255865"/>
                    <a:gd name="connsiteX17" fmla="*/ 8390 w 285135"/>
                    <a:gd name="connsiteY17" fmla="*/ 153465 h 255865"/>
                    <a:gd name="connsiteX18" fmla="*/ 2675 w 285135"/>
                    <a:gd name="connsiteY18" fmla="*/ 209472 h 255865"/>
                    <a:gd name="connsiteX19" fmla="*/ 81451 w 285135"/>
                    <a:gd name="connsiteY19" fmla="*/ 252679 h 255865"/>
                    <a:gd name="connsiteX20" fmla="*/ 97925 w 285135"/>
                    <a:gd name="connsiteY20" fmla="*/ 245191 h 255865"/>
                    <a:gd name="connsiteX21" fmla="*/ 135263 w 285135"/>
                    <a:gd name="connsiteY21" fmla="*/ 233285 h 25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135" h="255865">
                      <a:moveTo>
                        <a:pt x="146979" y="232904"/>
                      </a:moveTo>
                      <a:cubicBezTo>
                        <a:pt x="161132" y="232776"/>
                        <a:pt x="174999" y="236890"/>
                        <a:pt x="186793" y="244715"/>
                      </a:cubicBezTo>
                      <a:cubicBezTo>
                        <a:pt x="190377" y="246950"/>
                        <a:pt x="194136" y="248893"/>
                        <a:pt x="198033" y="250525"/>
                      </a:cubicBezTo>
                      <a:cubicBezTo>
                        <a:pt x="228916" y="264320"/>
                        <a:pt x="265136" y="250466"/>
                        <a:pt x="278931" y="219582"/>
                      </a:cubicBezTo>
                      <a:cubicBezTo>
                        <a:pt x="280389" y="216321"/>
                        <a:pt x="281557" y="212937"/>
                        <a:pt x="282424" y="209472"/>
                      </a:cubicBezTo>
                      <a:cubicBezTo>
                        <a:pt x="287426" y="190750"/>
                        <a:pt x="285463" y="170849"/>
                        <a:pt x="276900" y="153465"/>
                      </a:cubicBezTo>
                      <a:cubicBezTo>
                        <a:pt x="271483" y="142315"/>
                        <a:pt x="263601" y="132544"/>
                        <a:pt x="253849" y="124890"/>
                      </a:cubicBezTo>
                      <a:cubicBezTo>
                        <a:pt x="246824" y="119611"/>
                        <a:pt x="240432" y="113537"/>
                        <a:pt x="234799" y="106793"/>
                      </a:cubicBezTo>
                      <a:lnTo>
                        <a:pt x="228132" y="98506"/>
                      </a:lnTo>
                      <a:cubicBezTo>
                        <a:pt x="217895" y="86143"/>
                        <a:pt x="210600" y="71618"/>
                        <a:pt x="206796" y="56025"/>
                      </a:cubicBezTo>
                      <a:cubicBezTo>
                        <a:pt x="204010" y="43369"/>
                        <a:pt x="198044" y="31633"/>
                        <a:pt x="189460" y="21925"/>
                      </a:cubicBezTo>
                      <a:cubicBezTo>
                        <a:pt x="167795" y="-3983"/>
                        <a:pt x="129231" y="-7423"/>
                        <a:pt x="103323" y="14241"/>
                      </a:cubicBezTo>
                      <a:cubicBezTo>
                        <a:pt x="100538" y="16570"/>
                        <a:pt x="97967" y="19141"/>
                        <a:pt x="95639" y="21925"/>
                      </a:cubicBezTo>
                      <a:cubicBezTo>
                        <a:pt x="87117" y="31675"/>
                        <a:pt x="81159" y="43394"/>
                        <a:pt x="78303" y="56025"/>
                      </a:cubicBezTo>
                      <a:cubicBezTo>
                        <a:pt x="74499" y="71618"/>
                        <a:pt x="67204" y="86143"/>
                        <a:pt x="56967" y="98506"/>
                      </a:cubicBezTo>
                      <a:lnTo>
                        <a:pt x="50395" y="106793"/>
                      </a:lnTo>
                      <a:cubicBezTo>
                        <a:pt x="44757" y="113534"/>
                        <a:pt x="38366" y="119606"/>
                        <a:pt x="31345" y="124890"/>
                      </a:cubicBezTo>
                      <a:cubicBezTo>
                        <a:pt x="21595" y="132521"/>
                        <a:pt x="13739" y="142300"/>
                        <a:pt x="8390" y="153465"/>
                      </a:cubicBezTo>
                      <a:cubicBezTo>
                        <a:pt x="-280" y="170813"/>
                        <a:pt x="-2312" y="190731"/>
                        <a:pt x="2675" y="209472"/>
                      </a:cubicBezTo>
                      <a:cubicBezTo>
                        <a:pt x="12497" y="243156"/>
                        <a:pt x="47767" y="262501"/>
                        <a:pt x="81451" y="252679"/>
                      </a:cubicBezTo>
                      <a:cubicBezTo>
                        <a:pt x="87272" y="250981"/>
                        <a:pt x="92819" y="248460"/>
                        <a:pt x="97925" y="245191"/>
                      </a:cubicBezTo>
                      <a:cubicBezTo>
                        <a:pt x="109120" y="238035"/>
                        <a:pt x="121992" y="233931"/>
                        <a:pt x="135263" y="233285"/>
                      </a:cubicBezTo>
                      <a:close/>
                    </a:path>
                  </a:pathLst>
                </a:custGeom>
                <a:solidFill>
                  <a:schemeClr val="tx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47" name="Group 46">
              <a:extLst>
                <a:ext uri="{FF2B5EF4-FFF2-40B4-BE49-F238E27FC236}">
                  <a16:creationId xmlns:a16="http://schemas.microsoft.com/office/drawing/2014/main" id="{A5110C63-6778-A373-05FD-250D9E681086}"/>
                </a:ext>
              </a:extLst>
            </p:cNvPr>
            <p:cNvGrpSpPr/>
            <p:nvPr/>
          </p:nvGrpSpPr>
          <p:grpSpPr>
            <a:xfrm>
              <a:off x="5296402" y="5622542"/>
              <a:ext cx="371561" cy="188159"/>
              <a:chOff x="5296402" y="5622542"/>
              <a:chExt cx="371561" cy="188159"/>
            </a:xfrm>
          </p:grpSpPr>
          <p:pic>
            <p:nvPicPr>
              <p:cNvPr id="41" name="Graphic 40" descr="Employee badge with solid fill">
                <a:extLst>
                  <a:ext uri="{FF2B5EF4-FFF2-40B4-BE49-F238E27FC236}">
                    <a16:creationId xmlns:a16="http://schemas.microsoft.com/office/drawing/2014/main" id="{3080BA42-4F9F-AD9B-FA98-81EEAAEED573}"/>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5296402" y="5628781"/>
                <a:ext cx="175680" cy="175680"/>
              </a:xfrm>
              <a:prstGeom prst="rect">
                <a:avLst/>
              </a:prstGeom>
            </p:spPr>
          </p:pic>
          <p:pic>
            <p:nvPicPr>
              <p:cNvPr id="43" name="Graphic 42" descr="Employee badge outline">
                <a:extLst>
                  <a:ext uri="{FF2B5EF4-FFF2-40B4-BE49-F238E27FC236}">
                    <a16:creationId xmlns:a16="http://schemas.microsoft.com/office/drawing/2014/main" id="{C1C925BC-90EB-340A-765E-2C7D39C1D559}"/>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5492283" y="5628781"/>
                <a:ext cx="175680" cy="175680"/>
              </a:xfrm>
              <a:prstGeom prst="rect">
                <a:avLst/>
              </a:prstGeom>
            </p:spPr>
          </p:pic>
          <p:cxnSp>
            <p:nvCxnSpPr>
              <p:cNvPr id="45" name="Straight Connector 44">
                <a:extLst>
                  <a:ext uri="{FF2B5EF4-FFF2-40B4-BE49-F238E27FC236}">
                    <a16:creationId xmlns:a16="http://schemas.microsoft.com/office/drawing/2014/main" id="{D6345B4E-CC65-80E2-1ABD-96336DE84268}"/>
                  </a:ext>
                </a:extLst>
              </p:cNvPr>
              <p:cNvCxnSpPr>
                <a:cxnSpLocks/>
              </p:cNvCxnSpPr>
              <p:nvPr/>
            </p:nvCxnSpPr>
            <p:spPr>
              <a:xfrm>
                <a:off x="5484525" y="5622542"/>
                <a:ext cx="0" cy="188159"/>
              </a:xfrm>
              <a:prstGeom prst="line">
                <a:avLst/>
              </a:prstGeom>
              <a:ln>
                <a:no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grpSp>
        <p:nvGrpSpPr>
          <p:cNvPr id="150" name="Group 149">
            <a:extLst>
              <a:ext uri="{FF2B5EF4-FFF2-40B4-BE49-F238E27FC236}">
                <a16:creationId xmlns:a16="http://schemas.microsoft.com/office/drawing/2014/main" id="{208946D4-62F7-4E01-DE74-9394A11F9C98}"/>
              </a:ext>
            </a:extLst>
          </p:cNvPr>
          <p:cNvGrpSpPr/>
          <p:nvPr/>
        </p:nvGrpSpPr>
        <p:grpSpPr>
          <a:xfrm>
            <a:off x="6152957" y="2380747"/>
            <a:ext cx="338866" cy="632098"/>
            <a:chOff x="83918" y="2155900"/>
            <a:chExt cx="2427710" cy="4514776"/>
          </a:xfrm>
          <a:effectLst>
            <a:glow rad="139700">
              <a:schemeClr val="bg1">
                <a:alpha val="90000"/>
              </a:schemeClr>
            </a:glow>
          </a:effectLst>
        </p:grpSpPr>
        <p:pic>
          <p:nvPicPr>
            <p:cNvPr id="158" name="Graphic 157" descr="Climbing with solid fill">
              <a:extLst>
                <a:ext uri="{FF2B5EF4-FFF2-40B4-BE49-F238E27FC236}">
                  <a16:creationId xmlns:a16="http://schemas.microsoft.com/office/drawing/2014/main" id="{FCCD3852-03DB-D0DB-C4D2-221094363A38}"/>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83918" y="3965356"/>
              <a:ext cx="2427710" cy="2705320"/>
            </a:xfrm>
            <a:prstGeom prst="rect">
              <a:avLst/>
            </a:prstGeom>
          </p:spPr>
        </p:pic>
        <p:sp>
          <p:nvSpPr>
            <p:cNvPr id="159" name="Freeform: Shape 158">
              <a:extLst>
                <a:ext uri="{FF2B5EF4-FFF2-40B4-BE49-F238E27FC236}">
                  <a16:creationId xmlns:a16="http://schemas.microsoft.com/office/drawing/2014/main" id="{59802E89-60FB-964D-C0E0-406F268D1B1E}"/>
                </a:ext>
              </a:extLst>
            </p:cNvPr>
            <p:cNvSpPr/>
            <p:nvPr/>
          </p:nvSpPr>
          <p:spPr>
            <a:xfrm>
              <a:off x="238591" y="4983020"/>
              <a:ext cx="352723" cy="393057"/>
            </a:xfrm>
            <a:custGeom>
              <a:avLst/>
              <a:gdLst>
                <a:gd name="connsiteX0" fmla="*/ 352724 w 352723"/>
                <a:gd name="connsiteY0" fmla="*/ 196529 h 393057"/>
                <a:gd name="connsiteX1" fmla="*/ 176362 w 352723"/>
                <a:gd name="connsiteY1" fmla="*/ 393058 h 393057"/>
                <a:gd name="connsiteX2" fmla="*/ 0 w 352723"/>
                <a:gd name="connsiteY2" fmla="*/ 196529 h 393057"/>
                <a:gd name="connsiteX3" fmla="*/ 176362 w 352723"/>
                <a:gd name="connsiteY3" fmla="*/ 0 h 393057"/>
                <a:gd name="connsiteX4" fmla="*/ 352724 w 352723"/>
                <a:gd name="connsiteY4" fmla="*/ 196529 h 39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23" h="393057">
                  <a:moveTo>
                    <a:pt x="352724" y="196529"/>
                  </a:moveTo>
                  <a:cubicBezTo>
                    <a:pt x="352724" y="305069"/>
                    <a:pt x="273764" y="393058"/>
                    <a:pt x="176362" y="393058"/>
                  </a:cubicBezTo>
                  <a:cubicBezTo>
                    <a:pt x="78960" y="393058"/>
                    <a:pt x="0" y="305069"/>
                    <a:pt x="0" y="196529"/>
                  </a:cubicBezTo>
                  <a:cubicBezTo>
                    <a:pt x="0" y="87989"/>
                    <a:pt x="78960" y="0"/>
                    <a:pt x="176362" y="0"/>
                  </a:cubicBezTo>
                  <a:cubicBezTo>
                    <a:pt x="273764" y="0"/>
                    <a:pt x="352724" y="87989"/>
                    <a:pt x="352724" y="196529"/>
                  </a:cubicBezTo>
                  <a:close/>
                </a:path>
              </a:pathLst>
            </a:custGeom>
            <a:solidFill>
              <a:srgbClr val="FF0000"/>
            </a:solidFill>
            <a:ln w="3175" cap="flat">
              <a:solidFill>
                <a:srgbClr val="FF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0" name="Freeform: Shape 159">
              <a:extLst>
                <a:ext uri="{FF2B5EF4-FFF2-40B4-BE49-F238E27FC236}">
                  <a16:creationId xmlns:a16="http://schemas.microsoft.com/office/drawing/2014/main" id="{F823CEE8-6E89-2708-C154-912D983202AF}"/>
                </a:ext>
              </a:extLst>
            </p:cNvPr>
            <p:cNvSpPr/>
            <p:nvPr/>
          </p:nvSpPr>
          <p:spPr>
            <a:xfrm>
              <a:off x="566076" y="4655379"/>
              <a:ext cx="1293575" cy="1679076"/>
            </a:xfrm>
            <a:custGeom>
              <a:avLst/>
              <a:gdLst>
                <a:gd name="connsiteX0" fmla="*/ 32311 w 1998746"/>
                <a:gd name="connsiteY0" fmla="*/ 0 h 2331113"/>
                <a:gd name="connsiteX1" fmla="*/ 7117 w 1998746"/>
                <a:gd name="connsiteY1" fmla="*/ 140378 h 2331113"/>
                <a:gd name="connsiteX2" fmla="*/ 133089 w 1998746"/>
                <a:gd name="connsiteY2" fmla="*/ 252680 h 2331113"/>
                <a:gd name="connsiteX3" fmla="*/ 309451 w 1998746"/>
                <a:gd name="connsiteY3" fmla="*/ 252680 h 2331113"/>
                <a:gd name="connsiteX4" fmla="*/ 435424 w 1998746"/>
                <a:gd name="connsiteY4" fmla="*/ 449209 h 2331113"/>
                <a:gd name="connsiteX5" fmla="*/ 760434 w 1998746"/>
                <a:gd name="connsiteY5" fmla="*/ 622716 h 2331113"/>
                <a:gd name="connsiteX6" fmla="*/ 697196 w 1998746"/>
                <a:gd name="connsiteY6" fmla="*/ 665391 h 2331113"/>
                <a:gd name="connsiteX7" fmla="*/ 586591 w 1998746"/>
                <a:gd name="connsiteY7" fmla="*/ 885503 h 2331113"/>
                <a:gd name="connsiteX8" fmla="*/ 460619 w 1998746"/>
                <a:gd name="connsiteY8" fmla="*/ 1000894 h 2331113"/>
                <a:gd name="connsiteX9" fmla="*/ 460619 w 1998746"/>
                <a:gd name="connsiteY9" fmla="*/ 570776 h 2331113"/>
                <a:gd name="connsiteX10" fmla="*/ 385035 w 1998746"/>
                <a:gd name="connsiteY10" fmla="*/ 486549 h 2331113"/>
                <a:gd name="connsiteX11" fmla="*/ 309451 w 1998746"/>
                <a:gd name="connsiteY11" fmla="*/ 570776 h 2331113"/>
                <a:gd name="connsiteX12" fmla="*/ 309451 w 1998746"/>
                <a:gd name="connsiteY12" fmla="*/ 1074171 h 2331113"/>
                <a:gd name="connsiteX13" fmla="*/ 259062 w 1998746"/>
                <a:gd name="connsiteY13" fmla="*/ 1134533 h 2331113"/>
                <a:gd name="connsiteX14" fmla="*/ 253015 w 1998746"/>
                <a:gd name="connsiteY14" fmla="*/ 1141271 h 2331113"/>
                <a:gd name="connsiteX15" fmla="*/ 248984 w 1998746"/>
                <a:gd name="connsiteY15" fmla="*/ 1146606 h 2331113"/>
                <a:gd name="connsiteX16" fmla="*/ 246465 w 1998746"/>
                <a:gd name="connsiteY16" fmla="*/ 1151098 h 2331113"/>
                <a:gd name="connsiteX17" fmla="*/ 246465 w 1998746"/>
                <a:gd name="connsiteY17" fmla="*/ 1151098 h 2331113"/>
                <a:gd name="connsiteX18" fmla="*/ 266872 w 1998746"/>
                <a:gd name="connsiteY18" fmla="*/ 1418658 h 2331113"/>
                <a:gd name="connsiteX19" fmla="*/ 561397 w 1998746"/>
                <a:gd name="connsiteY19" fmla="*/ 1712609 h 2331113"/>
                <a:gd name="connsiteX20" fmla="*/ 589615 w 1998746"/>
                <a:gd name="connsiteY20" fmla="*/ 1735631 h 2331113"/>
                <a:gd name="connsiteX21" fmla="*/ 570719 w 1998746"/>
                <a:gd name="connsiteY21" fmla="*/ 1763706 h 2331113"/>
                <a:gd name="connsiteX22" fmla="*/ 419552 w 1998746"/>
                <a:gd name="connsiteY22" fmla="*/ 1854110 h 2331113"/>
                <a:gd name="connsiteX23" fmla="*/ 456588 w 1998746"/>
                <a:gd name="connsiteY23" fmla="*/ 1984099 h 2331113"/>
                <a:gd name="connsiteX24" fmla="*/ 583064 w 1998746"/>
                <a:gd name="connsiteY24" fmla="*/ 2057376 h 2331113"/>
                <a:gd name="connsiteX25" fmla="*/ 648822 w 1998746"/>
                <a:gd name="connsiteY25" fmla="*/ 1916437 h 2331113"/>
                <a:gd name="connsiteX26" fmla="*/ 613550 w 1998746"/>
                <a:gd name="connsiteY26" fmla="*/ 1792624 h 2331113"/>
                <a:gd name="connsiteX27" fmla="*/ 632446 w 1998746"/>
                <a:gd name="connsiteY27" fmla="*/ 1764548 h 2331113"/>
                <a:gd name="connsiteX28" fmla="*/ 657640 w 1998746"/>
                <a:gd name="connsiteY28" fmla="*/ 1774936 h 2331113"/>
                <a:gd name="connsiteX29" fmla="*/ 1053699 w 1998746"/>
                <a:gd name="connsiteY29" fmla="*/ 1866743 h 2331113"/>
                <a:gd name="connsiteX30" fmla="*/ 1310179 w 1998746"/>
                <a:gd name="connsiteY30" fmla="*/ 2135146 h 2331113"/>
                <a:gd name="connsiteX31" fmla="*/ 1452655 w 1998746"/>
                <a:gd name="connsiteY31" fmla="*/ 2130233 h 2331113"/>
                <a:gd name="connsiteX32" fmla="*/ 1448245 w 1998746"/>
                <a:gd name="connsiteY32" fmla="*/ 1971465 h 2331113"/>
                <a:gd name="connsiteX33" fmla="*/ 1171105 w 1998746"/>
                <a:gd name="connsiteY33" fmla="*/ 1681445 h 2331113"/>
                <a:gd name="connsiteX34" fmla="*/ 1122732 w 1998746"/>
                <a:gd name="connsiteY34" fmla="*/ 1653369 h 2331113"/>
                <a:gd name="connsiteX35" fmla="*/ 856677 w 1998746"/>
                <a:gd name="connsiteY35" fmla="*/ 1591603 h 2331113"/>
                <a:gd name="connsiteX36" fmla="*/ 1041605 w 1998746"/>
                <a:gd name="connsiteY36" fmla="*/ 1325728 h 2331113"/>
                <a:gd name="connsiteX37" fmla="*/ 1388786 w 1998746"/>
                <a:gd name="connsiteY37" fmla="*/ 1375702 h 2331113"/>
                <a:gd name="connsiteX38" fmla="*/ 1501406 w 1998746"/>
                <a:gd name="connsiteY38" fmla="*/ 1278280 h 2331113"/>
                <a:gd name="connsiteX39" fmla="*/ 1413981 w 1998746"/>
                <a:gd name="connsiteY39" fmla="*/ 1152782 h 2331113"/>
                <a:gd name="connsiteX40" fmla="*/ 1010868 w 1998746"/>
                <a:gd name="connsiteY40" fmla="*/ 1096631 h 2331113"/>
                <a:gd name="connsiteX41" fmla="*/ 918656 w 1998746"/>
                <a:gd name="connsiteY41" fmla="*/ 1139306 h 2331113"/>
                <a:gd name="connsiteX42" fmla="*/ 752624 w 1998746"/>
                <a:gd name="connsiteY42" fmla="*/ 1375702 h 2331113"/>
                <a:gd name="connsiteX43" fmla="*/ 530912 w 1998746"/>
                <a:gd name="connsiteY43" fmla="*/ 1153344 h 2331113"/>
                <a:gd name="connsiteX44" fmla="*/ 693416 w 1998746"/>
                <a:gd name="connsiteY44" fmla="*/ 1004543 h 2331113"/>
                <a:gd name="connsiteX45" fmla="*/ 712564 w 1998746"/>
                <a:gd name="connsiteY45" fmla="*/ 982644 h 2331113"/>
                <a:gd name="connsiteX46" fmla="*/ 830223 w 1998746"/>
                <a:gd name="connsiteY46" fmla="*/ 748494 h 2331113"/>
                <a:gd name="connsiteX47" fmla="*/ 808808 w 1998746"/>
                <a:gd name="connsiteY47" fmla="*/ 639842 h 2331113"/>
                <a:gd name="connsiteX48" fmla="*/ 915381 w 1998746"/>
                <a:gd name="connsiteY48" fmla="*/ 674656 h 2331113"/>
                <a:gd name="connsiteX49" fmla="*/ 1419272 w 1998746"/>
                <a:gd name="connsiteY49" fmla="*/ 899260 h 2331113"/>
                <a:gd name="connsiteX50" fmla="*/ 1545245 w 1998746"/>
                <a:gd name="connsiteY50" fmla="*/ 1240939 h 2331113"/>
                <a:gd name="connsiteX51" fmla="*/ 1494856 w 1998746"/>
                <a:gd name="connsiteY51" fmla="*/ 1460771 h 2331113"/>
                <a:gd name="connsiteX52" fmla="*/ 1721607 w 1998746"/>
                <a:gd name="connsiteY52" fmla="*/ 1685375 h 2331113"/>
                <a:gd name="connsiteX53" fmla="*/ 1847579 w 1998746"/>
                <a:gd name="connsiteY53" fmla="*/ 2050358 h 2331113"/>
                <a:gd name="connsiteX54" fmla="*/ 1872774 w 1998746"/>
                <a:gd name="connsiteY54" fmla="*/ 2274962 h 2331113"/>
                <a:gd name="connsiteX55" fmla="*/ 1998747 w 1998746"/>
                <a:gd name="connsiteY55" fmla="*/ 2331113 h 2331113"/>
                <a:gd name="connsiteX56" fmla="*/ 1998747 w 1998746"/>
                <a:gd name="connsiteY56" fmla="*/ 0 h 2331113"/>
                <a:gd name="connsiteX0" fmla="*/ 32311 w 1998747"/>
                <a:gd name="connsiteY0" fmla="*/ 0 h 2331113"/>
                <a:gd name="connsiteX1" fmla="*/ 7117 w 1998747"/>
                <a:gd name="connsiteY1" fmla="*/ 140378 h 2331113"/>
                <a:gd name="connsiteX2" fmla="*/ 133089 w 1998747"/>
                <a:gd name="connsiteY2" fmla="*/ 252680 h 2331113"/>
                <a:gd name="connsiteX3" fmla="*/ 309451 w 1998747"/>
                <a:gd name="connsiteY3" fmla="*/ 252680 h 2331113"/>
                <a:gd name="connsiteX4" fmla="*/ 435424 w 1998747"/>
                <a:gd name="connsiteY4" fmla="*/ 449209 h 2331113"/>
                <a:gd name="connsiteX5" fmla="*/ 760434 w 1998747"/>
                <a:gd name="connsiteY5" fmla="*/ 622716 h 2331113"/>
                <a:gd name="connsiteX6" fmla="*/ 697196 w 1998747"/>
                <a:gd name="connsiteY6" fmla="*/ 665391 h 2331113"/>
                <a:gd name="connsiteX7" fmla="*/ 586591 w 1998747"/>
                <a:gd name="connsiteY7" fmla="*/ 885503 h 2331113"/>
                <a:gd name="connsiteX8" fmla="*/ 460619 w 1998747"/>
                <a:gd name="connsiteY8" fmla="*/ 1000894 h 2331113"/>
                <a:gd name="connsiteX9" fmla="*/ 460619 w 1998747"/>
                <a:gd name="connsiteY9" fmla="*/ 570776 h 2331113"/>
                <a:gd name="connsiteX10" fmla="*/ 385035 w 1998747"/>
                <a:gd name="connsiteY10" fmla="*/ 486549 h 2331113"/>
                <a:gd name="connsiteX11" fmla="*/ 309451 w 1998747"/>
                <a:gd name="connsiteY11" fmla="*/ 570776 h 2331113"/>
                <a:gd name="connsiteX12" fmla="*/ 309451 w 1998747"/>
                <a:gd name="connsiteY12" fmla="*/ 1074171 h 2331113"/>
                <a:gd name="connsiteX13" fmla="*/ 259062 w 1998747"/>
                <a:gd name="connsiteY13" fmla="*/ 1134533 h 2331113"/>
                <a:gd name="connsiteX14" fmla="*/ 253015 w 1998747"/>
                <a:gd name="connsiteY14" fmla="*/ 1141271 h 2331113"/>
                <a:gd name="connsiteX15" fmla="*/ 248984 w 1998747"/>
                <a:gd name="connsiteY15" fmla="*/ 1146606 h 2331113"/>
                <a:gd name="connsiteX16" fmla="*/ 246465 w 1998747"/>
                <a:gd name="connsiteY16" fmla="*/ 1151098 h 2331113"/>
                <a:gd name="connsiteX17" fmla="*/ 246465 w 1998747"/>
                <a:gd name="connsiteY17" fmla="*/ 1151098 h 2331113"/>
                <a:gd name="connsiteX18" fmla="*/ 266872 w 1998747"/>
                <a:gd name="connsiteY18" fmla="*/ 1418658 h 2331113"/>
                <a:gd name="connsiteX19" fmla="*/ 561397 w 1998747"/>
                <a:gd name="connsiteY19" fmla="*/ 1712609 h 2331113"/>
                <a:gd name="connsiteX20" fmla="*/ 589615 w 1998747"/>
                <a:gd name="connsiteY20" fmla="*/ 1735631 h 2331113"/>
                <a:gd name="connsiteX21" fmla="*/ 570719 w 1998747"/>
                <a:gd name="connsiteY21" fmla="*/ 1763706 h 2331113"/>
                <a:gd name="connsiteX22" fmla="*/ 419552 w 1998747"/>
                <a:gd name="connsiteY22" fmla="*/ 1854110 h 2331113"/>
                <a:gd name="connsiteX23" fmla="*/ 456588 w 1998747"/>
                <a:gd name="connsiteY23" fmla="*/ 1984099 h 2331113"/>
                <a:gd name="connsiteX24" fmla="*/ 583064 w 1998747"/>
                <a:gd name="connsiteY24" fmla="*/ 2057376 h 2331113"/>
                <a:gd name="connsiteX25" fmla="*/ 648822 w 1998747"/>
                <a:gd name="connsiteY25" fmla="*/ 1916437 h 2331113"/>
                <a:gd name="connsiteX26" fmla="*/ 613550 w 1998747"/>
                <a:gd name="connsiteY26" fmla="*/ 1792624 h 2331113"/>
                <a:gd name="connsiteX27" fmla="*/ 632446 w 1998747"/>
                <a:gd name="connsiteY27" fmla="*/ 1764548 h 2331113"/>
                <a:gd name="connsiteX28" fmla="*/ 657640 w 1998747"/>
                <a:gd name="connsiteY28" fmla="*/ 1774936 h 2331113"/>
                <a:gd name="connsiteX29" fmla="*/ 1053699 w 1998747"/>
                <a:gd name="connsiteY29" fmla="*/ 1866743 h 2331113"/>
                <a:gd name="connsiteX30" fmla="*/ 1310179 w 1998747"/>
                <a:gd name="connsiteY30" fmla="*/ 2135146 h 2331113"/>
                <a:gd name="connsiteX31" fmla="*/ 1452655 w 1998747"/>
                <a:gd name="connsiteY31" fmla="*/ 2130233 h 2331113"/>
                <a:gd name="connsiteX32" fmla="*/ 1448245 w 1998747"/>
                <a:gd name="connsiteY32" fmla="*/ 1971465 h 2331113"/>
                <a:gd name="connsiteX33" fmla="*/ 1171105 w 1998747"/>
                <a:gd name="connsiteY33" fmla="*/ 1681445 h 2331113"/>
                <a:gd name="connsiteX34" fmla="*/ 1122732 w 1998747"/>
                <a:gd name="connsiteY34" fmla="*/ 1653369 h 2331113"/>
                <a:gd name="connsiteX35" fmla="*/ 856677 w 1998747"/>
                <a:gd name="connsiteY35" fmla="*/ 1591603 h 2331113"/>
                <a:gd name="connsiteX36" fmla="*/ 1041605 w 1998747"/>
                <a:gd name="connsiteY36" fmla="*/ 1325728 h 2331113"/>
                <a:gd name="connsiteX37" fmla="*/ 1388786 w 1998747"/>
                <a:gd name="connsiteY37" fmla="*/ 1375702 h 2331113"/>
                <a:gd name="connsiteX38" fmla="*/ 1501406 w 1998747"/>
                <a:gd name="connsiteY38" fmla="*/ 1278280 h 2331113"/>
                <a:gd name="connsiteX39" fmla="*/ 1413981 w 1998747"/>
                <a:gd name="connsiteY39" fmla="*/ 1152782 h 2331113"/>
                <a:gd name="connsiteX40" fmla="*/ 1010868 w 1998747"/>
                <a:gd name="connsiteY40" fmla="*/ 1096631 h 2331113"/>
                <a:gd name="connsiteX41" fmla="*/ 918656 w 1998747"/>
                <a:gd name="connsiteY41" fmla="*/ 1139306 h 2331113"/>
                <a:gd name="connsiteX42" fmla="*/ 752624 w 1998747"/>
                <a:gd name="connsiteY42" fmla="*/ 1375702 h 2331113"/>
                <a:gd name="connsiteX43" fmla="*/ 530912 w 1998747"/>
                <a:gd name="connsiteY43" fmla="*/ 1153344 h 2331113"/>
                <a:gd name="connsiteX44" fmla="*/ 693416 w 1998747"/>
                <a:gd name="connsiteY44" fmla="*/ 1004543 h 2331113"/>
                <a:gd name="connsiteX45" fmla="*/ 712564 w 1998747"/>
                <a:gd name="connsiteY45" fmla="*/ 982644 h 2331113"/>
                <a:gd name="connsiteX46" fmla="*/ 830223 w 1998747"/>
                <a:gd name="connsiteY46" fmla="*/ 748494 h 2331113"/>
                <a:gd name="connsiteX47" fmla="*/ 808808 w 1998747"/>
                <a:gd name="connsiteY47" fmla="*/ 639842 h 2331113"/>
                <a:gd name="connsiteX48" fmla="*/ 915381 w 1998747"/>
                <a:gd name="connsiteY48" fmla="*/ 674656 h 2331113"/>
                <a:gd name="connsiteX49" fmla="*/ 1419272 w 1998747"/>
                <a:gd name="connsiteY49" fmla="*/ 899260 h 2331113"/>
                <a:gd name="connsiteX50" fmla="*/ 1545245 w 1998747"/>
                <a:gd name="connsiteY50" fmla="*/ 1240939 h 2331113"/>
                <a:gd name="connsiteX51" fmla="*/ 1494856 w 1998747"/>
                <a:gd name="connsiteY51" fmla="*/ 1460771 h 2331113"/>
                <a:gd name="connsiteX52" fmla="*/ 1721607 w 1998747"/>
                <a:gd name="connsiteY52" fmla="*/ 1685375 h 2331113"/>
                <a:gd name="connsiteX53" fmla="*/ 1847579 w 1998747"/>
                <a:gd name="connsiteY53" fmla="*/ 2050358 h 2331113"/>
                <a:gd name="connsiteX54" fmla="*/ 1872774 w 1998747"/>
                <a:gd name="connsiteY54" fmla="*/ 2274962 h 2331113"/>
                <a:gd name="connsiteX55" fmla="*/ 1998747 w 1998747"/>
                <a:gd name="connsiteY55" fmla="*/ 2331113 h 2331113"/>
                <a:gd name="connsiteX56" fmla="*/ 32311 w 1998747"/>
                <a:gd name="connsiteY56" fmla="*/ 0 h 2331113"/>
                <a:gd name="connsiteX0" fmla="*/ 32311 w 1872774"/>
                <a:gd name="connsiteY0" fmla="*/ 0 h 2274962"/>
                <a:gd name="connsiteX1" fmla="*/ 7117 w 1872774"/>
                <a:gd name="connsiteY1" fmla="*/ 140378 h 2274962"/>
                <a:gd name="connsiteX2" fmla="*/ 133089 w 1872774"/>
                <a:gd name="connsiteY2" fmla="*/ 252680 h 2274962"/>
                <a:gd name="connsiteX3" fmla="*/ 309451 w 1872774"/>
                <a:gd name="connsiteY3" fmla="*/ 252680 h 2274962"/>
                <a:gd name="connsiteX4" fmla="*/ 435424 w 1872774"/>
                <a:gd name="connsiteY4" fmla="*/ 449209 h 2274962"/>
                <a:gd name="connsiteX5" fmla="*/ 760434 w 1872774"/>
                <a:gd name="connsiteY5" fmla="*/ 622716 h 2274962"/>
                <a:gd name="connsiteX6" fmla="*/ 697196 w 1872774"/>
                <a:gd name="connsiteY6" fmla="*/ 665391 h 2274962"/>
                <a:gd name="connsiteX7" fmla="*/ 586591 w 1872774"/>
                <a:gd name="connsiteY7" fmla="*/ 885503 h 2274962"/>
                <a:gd name="connsiteX8" fmla="*/ 460619 w 1872774"/>
                <a:gd name="connsiteY8" fmla="*/ 1000894 h 2274962"/>
                <a:gd name="connsiteX9" fmla="*/ 460619 w 1872774"/>
                <a:gd name="connsiteY9" fmla="*/ 570776 h 2274962"/>
                <a:gd name="connsiteX10" fmla="*/ 385035 w 1872774"/>
                <a:gd name="connsiteY10" fmla="*/ 486549 h 2274962"/>
                <a:gd name="connsiteX11" fmla="*/ 309451 w 1872774"/>
                <a:gd name="connsiteY11" fmla="*/ 570776 h 2274962"/>
                <a:gd name="connsiteX12" fmla="*/ 309451 w 1872774"/>
                <a:gd name="connsiteY12" fmla="*/ 1074171 h 2274962"/>
                <a:gd name="connsiteX13" fmla="*/ 259062 w 1872774"/>
                <a:gd name="connsiteY13" fmla="*/ 1134533 h 2274962"/>
                <a:gd name="connsiteX14" fmla="*/ 253015 w 1872774"/>
                <a:gd name="connsiteY14" fmla="*/ 1141271 h 2274962"/>
                <a:gd name="connsiteX15" fmla="*/ 248984 w 1872774"/>
                <a:gd name="connsiteY15" fmla="*/ 1146606 h 2274962"/>
                <a:gd name="connsiteX16" fmla="*/ 246465 w 1872774"/>
                <a:gd name="connsiteY16" fmla="*/ 1151098 h 2274962"/>
                <a:gd name="connsiteX17" fmla="*/ 246465 w 1872774"/>
                <a:gd name="connsiteY17" fmla="*/ 1151098 h 2274962"/>
                <a:gd name="connsiteX18" fmla="*/ 266872 w 1872774"/>
                <a:gd name="connsiteY18" fmla="*/ 1418658 h 2274962"/>
                <a:gd name="connsiteX19" fmla="*/ 561397 w 1872774"/>
                <a:gd name="connsiteY19" fmla="*/ 1712609 h 2274962"/>
                <a:gd name="connsiteX20" fmla="*/ 589615 w 1872774"/>
                <a:gd name="connsiteY20" fmla="*/ 1735631 h 2274962"/>
                <a:gd name="connsiteX21" fmla="*/ 570719 w 1872774"/>
                <a:gd name="connsiteY21" fmla="*/ 1763706 h 2274962"/>
                <a:gd name="connsiteX22" fmla="*/ 419552 w 1872774"/>
                <a:gd name="connsiteY22" fmla="*/ 1854110 h 2274962"/>
                <a:gd name="connsiteX23" fmla="*/ 456588 w 1872774"/>
                <a:gd name="connsiteY23" fmla="*/ 1984099 h 2274962"/>
                <a:gd name="connsiteX24" fmla="*/ 583064 w 1872774"/>
                <a:gd name="connsiteY24" fmla="*/ 2057376 h 2274962"/>
                <a:gd name="connsiteX25" fmla="*/ 648822 w 1872774"/>
                <a:gd name="connsiteY25" fmla="*/ 1916437 h 2274962"/>
                <a:gd name="connsiteX26" fmla="*/ 613550 w 1872774"/>
                <a:gd name="connsiteY26" fmla="*/ 1792624 h 2274962"/>
                <a:gd name="connsiteX27" fmla="*/ 632446 w 1872774"/>
                <a:gd name="connsiteY27" fmla="*/ 1764548 h 2274962"/>
                <a:gd name="connsiteX28" fmla="*/ 657640 w 1872774"/>
                <a:gd name="connsiteY28" fmla="*/ 1774936 h 2274962"/>
                <a:gd name="connsiteX29" fmla="*/ 1053699 w 1872774"/>
                <a:gd name="connsiteY29" fmla="*/ 1866743 h 2274962"/>
                <a:gd name="connsiteX30" fmla="*/ 1310179 w 1872774"/>
                <a:gd name="connsiteY30" fmla="*/ 2135146 h 2274962"/>
                <a:gd name="connsiteX31" fmla="*/ 1452655 w 1872774"/>
                <a:gd name="connsiteY31" fmla="*/ 2130233 h 2274962"/>
                <a:gd name="connsiteX32" fmla="*/ 1448245 w 1872774"/>
                <a:gd name="connsiteY32" fmla="*/ 1971465 h 2274962"/>
                <a:gd name="connsiteX33" fmla="*/ 1171105 w 1872774"/>
                <a:gd name="connsiteY33" fmla="*/ 1681445 h 2274962"/>
                <a:gd name="connsiteX34" fmla="*/ 1122732 w 1872774"/>
                <a:gd name="connsiteY34" fmla="*/ 1653369 h 2274962"/>
                <a:gd name="connsiteX35" fmla="*/ 856677 w 1872774"/>
                <a:gd name="connsiteY35" fmla="*/ 1591603 h 2274962"/>
                <a:gd name="connsiteX36" fmla="*/ 1041605 w 1872774"/>
                <a:gd name="connsiteY36" fmla="*/ 1325728 h 2274962"/>
                <a:gd name="connsiteX37" fmla="*/ 1388786 w 1872774"/>
                <a:gd name="connsiteY37" fmla="*/ 1375702 h 2274962"/>
                <a:gd name="connsiteX38" fmla="*/ 1501406 w 1872774"/>
                <a:gd name="connsiteY38" fmla="*/ 1278280 h 2274962"/>
                <a:gd name="connsiteX39" fmla="*/ 1413981 w 1872774"/>
                <a:gd name="connsiteY39" fmla="*/ 1152782 h 2274962"/>
                <a:gd name="connsiteX40" fmla="*/ 1010868 w 1872774"/>
                <a:gd name="connsiteY40" fmla="*/ 1096631 h 2274962"/>
                <a:gd name="connsiteX41" fmla="*/ 918656 w 1872774"/>
                <a:gd name="connsiteY41" fmla="*/ 1139306 h 2274962"/>
                <a:gd name="connsiteX42" fmla="*/ 752624 w 1872774"/>
                <a:gd name="connsiteY42" fmla="*/ 1375702 h 2274962"/>
                <a:gd name="connsiteX43" fmla="*/ 530912 w 1872774"/>
                <a:gd name="connsiteY43" fmla="*/ 1153344 h 2274962"/>
                <a:gd name="connsiteX44" fmla="*/ 693416 w 1872774"/>
                <a:gd name="connsiteY44" fmla="*/ 1004543 h 2274962"/>
                <a:gd name="connsiteX45" fmla="*/ 712564 w 1872774"/>
                <a:gd name="connsiteY45" fmla="*/ 982644 h 2274962"/>
                <a:gd name="connsiteX46" fmla="*/ 830223 w 1872774"/>
                <a:gd name="connsiteY46" fmla="*/ 748494 h 2274962"/>
                <a:gd name="connsiteX47" fmla="*/ 808808 w 1872774"/>
                <a:gd name="connsiteY47" fmla="*/ 639842 h 2274962"/>
                <a:gd name="connsiteX48" fmla="*/ 915381 w 1872774"/>
                <a:gd name="connsiteY48" fmla="*/ 674656 h 2274962"/>
                <a:gd name="connsiteX49" fmla="*/ 1419272 w 1872774"/>
                <a:gd name="connsiteY49" fmla="*/ 899260 h 2274962"/>
                <a:gd name="connsiteX50" fmla="*/ 1545245 w 1872774"/>
                <a:gd name="connsiteY50" fmla="*/ 1240939 h 2274962"/>
                <a:gd name="connsiteX51" fmla="*/ 1494856 w 1872774"/>
                <a:gd name="connsiteY51" fmla="*/ 1460771 h 2274962"/>
                <a:gd name="connsiteX52" fmla="*/ 1721607 w 1872774"/>
                <a:gd name="connsiteY52" fmla="*/ 1685375 h 2274962"/>
                <a:gd name="connsiteX53" fmla="*/ 1847579 w 1872774"/>
                <a:gd name="connsiteY53" fmla="*/ 2050358 h 2274962"/>
                <a:gd name="connsiteX54" fmla="*/ 1872774 w 1872774"/>
                <a:gd name="connsiteY54" fmla="*/ 2274962 h 2274962"/>
                <a:gd name="connsiteX55" fmla="*/ 32311 w 1872774"/>
                <a:gd name="connsiteY55" fmla="*/ 0 h 2274962"/>
                <a:gd name="connsiteX0" fmla="*/ 32311 w 1977250"/>
                <a:gd name="connsiteY0" fmla="*/ 0 h 2338409"/>
                <a:gd name="connsiteX1" fmla="*/ 7117 w 1977250"/>
                <a:gd name="connsiteY1" fmla="*/ 140378 h 2338409"/>
                <a:gd name="connsiteX2" fmla="*/ 133089 w 1977250"/>
                <a:gd name="connsiteY2" fmla="*/ 252680 h 2338409"/>
                <a:gd name="connsiteX3" fmla="*/ 309451 w 1977250"/>
                <a:gd name="connsiteY3" fmla="*/ 252680 h 2338409"/>
                <a:gd name="connsiteX4" fmla="*/ 435424 w 1977250"/>
                <a:gd name="connsiteY4" fmla="*/ 449209 h 2338409"/>
                <a:gd name="connsiteX5" fmla="*/ 760434 w 1977250"/>
                <a:gd name="connsiteY5" fmla="*/ 622716 h 2338409"/>
                <a:gd name="connsiteX6" fmla="*/ 697196 w 1977250"/>
                <a:gd name="connsiteY6" fmla="*/ 665391 h 2338409"/>
                <a:gd name="connsiteX7" fmla="*/ 586591 w 1977250"/>
                <a:gd name="connsiteY7" fmla="*/ 885503 h 2338409"/>
                <a:gd name="connsiteX8" fmla="*/ 460619 w 1977250"/>
                <a:gd name="connsiteY8" fmla="*/ 1000894 h 2338409"/>
                <a:gd name="connsiteX9" fmla="*/ 460619 w 1977250"/>
                <a:gd name="connsiteY9" fmla="*/ 570776 h 2338409"/>
                <a:gd name="connsiteX10" fmla="*/ 385035 w 1977250"/>
                <a:gd name="connsiteY10" fmla="*/ 486549 h 2338409"/>
                <a:gd name="connsiteX11" fmla="*/ 309451 w 1977250"/>
                <a:gd name="connsiteY11" fmla="*/ 570776 h 2338409"/>
                <a:gd name="connsiteX12" fmla="*/ 309451 w 1977250"/>
                <a:gd name="connsiteY12" fmla="*/ 1074171 h 2338409"/>
                <a:gd name="connsiteX13" fmla="*/ 259062 w 1977250"/>
                <a:gd name="connsiteY13" fmla="*/ 1134533 h 2338409"/>
                <a:gd name="connsiteX14" fmla="*/ 253015 w 1977250"/>
                <a:gd name="connsiteY14" fmla="*/ 1141271 h 2338409"/>
                <a:gd name="connsiteX15" fmla="*/ 248984 w 1977250"/>
                <a:gd name="connsiteY15" fmla="*/ 1146606 h 2338409"/>
                <a:gd name="connsiteX16" fmla="*/ 246465 w 1977250"/>
                <a:gd name="connsiteY16" fmla="*/ 1151098 h 2338409"/>
                <a:gd name="connsiteX17" fmla="*/ 246465 w 1977250"/>
                <a:gd name="connsiteY17" fmla="*/ 1151098 h 2338409"/>
                <a:gd name="connsiteX18" fmla="*/ 266872 w 1977250"/>
                <a:gd name="connsiteY18" fmla="*/ 1418658 h 2338409"/>
                <a:gd name="connsiteX19" fmla="*/ 561397 w 1977250"/>
                <a:gd name="connsiteY19" fmla="*/ 1712609 h 2338409"/>
                <a:gd name="connsiteX20" fmla="*/ 589615 w 1977250"/>
                <a:gd name="connsiteY20" fmla="*/ 1735631 h 2338409"/>
                <a:gd name="connsiteX21" fmla="*/ 570719 w 1977250"/>
                <a:gd name="connsiteY21" fmla="*/ 1763706 h 2338409"/>
                <a:gd name="connsiteX22" fmla="*/ 419552 w 1977250"/>
                <a:gd name="connsiteY22" fmla="*/ 1854110 h 2338409"/>
                <a:gd name="connsiteX23" fmla="*/ 456588 w 1977250"/>
                <a:gd name="connsiteY23" fmla="*/ 1984099 h 2338409"/>
                <a:gd name="connsiteX24" fmla="*/ 583064 w 1977250"/>
                <a:gd name="connsiteY24" fmla="*/ 2057376 h 2338409"/>
                <a:gd name="connsiteX25" fmla="*/ 648822 w 1977250"/>
                <a:gd name="connsiteY25" fmla="*/ 1916437 h 2338409"/>
                <a:gd name="connsiteX26" fmla="*/ 613550 w 1977250"/>
                <a:gd name="connsiteY26" fmla="*/ 1792624 h 2338409"/>
                <a:gd name="connsiteX27" fmla="*/ 632446 w 1977250"/>
                <a:gd name="connsiteY27" fmla="*/ 1764548 h 2338409"/>
                <a:gd name="connsiteX28" fmla="*/ 657640 w 1977250"/>
                <a:gd name="connsiteY28" fmla="*/ 1774936 h 2338409"/>
                <a:gd name="connsiteX29" fmla="*/ 1053699 w 1977250"/>
                <a:gd name="connsiteY29" fmla="*/ 1866743 h 2338409"/>
                <a:gd name="connsiteX30" fmla="*/ 1310179 w 1977250"/>
                <a:gd name="connsiteY30" fmla="*/ 2135146 h 2338409"/>
                <a:gd name="connsiteX31" fmla="*/ 1452655 w 1977250"/>
                <a:gd name="connsiteY31" fmla="*/ 2130233 h 2338409"/>
                <a:gd name="connsiteX32" fmla="*/ 1448245 w 1977250"/>
                <a:gd name="connsiteY32" fmla="*/ 1971465 h 2338409"/>
                <a:gd name="connsiteX33" fmla="*/ 1171105 w 1977250"/>
                <a:gd name="connsiteY33" fmla="*/ 1681445 h 2338409"/>
                <a:gd name="connsiteX34" fmla="*/ 1122732 w 1977250"/>
                <a:gd name="connsiteY34" fmla="*/ 1653369 h 2338409"/>
                <a:gd name="connsiteX35" fmla="*/ 856677 w 1977250"/>
                <a:gd name="connsiteY35" fmla="*/ 1591603 h 2338409"/>
                <a:gd name="connsiteX36" fmla="*/ 1041605 w 1977250"/>
                <a:gd name="connsiteY36" fmla="*/ 1325728 h 2338409"/>
                <a:gd name="connsiteX37" fmla="*/ 1388786 w 1977250"/>
                <a:gd name="connsiteY37" fmla="*/ 1375702 h 2338409"/>
                <a:gd name="connsiteX38" fmla="*/ 1501406 w 1977250"/>
                <a:gd name="connsiteY38" fmla="*/ 1278280 h 2338409"/>
                <a:gd name="connsiteX39" fmla="*/ 1413981 w 1977250"/>
                <a:gd name="connsiteY39" fmla="*/ 1152782 h 2338409"/>
                <a:gd name="connsiteX40" fmla="*/ 1010868 w 1977250"/>
                <a:gd name="connsiteY40" fmla="*/ 1096631 h 2338409"/>
                <a:gd name="connsiteX41" fmla="*/ 918656 w 1977250"/>
                <a:gd name="connsiteY41" fmla="*/ 1139306 h 2338409"/>
                <a:gd name="connsiteX42" fmla="*/ 752624 w 1977250"/>
                <a:gd name="connsiteY42" fmla="*/ 1375702 h 2338409"/>
                <a:gd name="connsiteX43" fmla="*/ 530912 w 1977250"/>
                <a:gd name="connsiteY43" fmla="*/ 1153344 h 2338409"/>
                <a:gd name="connsiteX44" fmla="*/ 693416 w 1977250"/>
                <a:gd name="connsiteY44" fmla="*/ 1004543 h 2338409"/>
                <a:gd name="connsiteX45" fmla="*/ 712564 w 1977250"/>
                <a:gd name="connsiteY45" fmla="*/ 982644 h 2338409"/>
                <a:gd name="connsiteX46" fmla="*/ 830223 w 1977250"/>
                <a:gd name="connsiteY46" fmla="*/ 748494 h 2338409"/>
                <a:gd name="connsiteX47" fmla="*/ 808808 w 1977250"/>
                <a:gd name="connsiteY47" fmla="*/ 639842 h 2338409"/>
                <a:gd name="connsiteX48" fmla="*/ 915381 w 1977250"/>
                <a:gd name="connsiteY48" fmla="*/ 674656 h 2338409"/>
                <a:gd name="connsiteX49" fmla="*/ 1419272 w 1977250"/>
                <a:gd name="connsiteY49" fmla="*/ 899260 h 2338409"/>
                <a:gd name="connsiteX50" fmla="*/ 1545245 w 1977250"/>
                <a:gd name="connsiteY50" fmla="*/ 1240939 h 2338409"/>
                <a:gd name="connsiteX51" fmla="*/ 1494856 w 1977250"/>
                <a:gd name="connsiteY51" fmla="*/ 1460771 h 2338409"/>
                <a:gd name="connsiteX52" fmla="*/ 1721607 w 1977250"/>
                <a:gd name="connsiteY52" fmla="*/ 1685375 h 2338409"/>
                <a:gd name="connsiteX53" fmla="*/ 1872774 w 1977250"/>
                <a:gd name="connsiteY53" fmla="*/ 2274962 h 2338409"/>
                <a:gd name="connsiteX54" fmla="*/ 32311 w 1977250"/>
                <a:gd name="connsiteY54" fmla="*/ 0 h 2338409"/>
                <a:gd name="connsiteX0" fmla="*/ 32311 w 1721607"/>
                <a:gd name="connsiteY0" fmla="*/ 0 h 2165625"/>
                <a:gd name="connsiteX1" fmla="*/ 7117 w 1721607"/>
                <a:gd name="connsiteY1" fmla="*/ 140378 h 2165625"/>
                <a:gd name="connsiteX2" fmla="*/ 133089 w 1721607"/>
                <a:gd name="connsiteY2" fmla="*/ 252680 h 2165625"/>
                <a:gd name="connsiteX3" fmla="*/ 309451 w 1721607"/>
                <a:gd name="connsiteY3" fmla="*/ 252680 h 2165625"/>
                <a:gd name="connsiteX4" fmla="*/ 435424 w 1721607"/>
                <a:gd name="connsiteY4" fmla="*/ 449209 h 2165625"/>
                <a:gd name="connsiteX5" fmla="*/ 760434 w 1721607"/>
                <a:gd name="connsiteY5" fmla="*/ 622716 h 2165625"/>
                <a:gd name="connsiteX6" fmla="*/ 697196 w 1721607"/>
                <a:gd name="connsiteY6" fmla="*/ 665391 h 2165625"/>
                <a:gd name="connsiteX7" fmla="*/ 586591 w 1721607"/>
                <a:gd name="connsiteY7" fmla="*/ 885503 h 2165625"/>
                <a:gd name="connsiteX8" fmla="*/ 460619 w 1721607"/>
                <a:gd name="connsiteY8" fmla="*/ 1000894 h 2165625"/>
                <a:gd name="connsiteX9" fmla="*/ 460619 w 1721607"/>
                <a:gd name="connsiteY9" fmla="*/ 570776 h 2165625"/>
                <a:gd name="connsiteX10" fmla="*/ 385035 w 1721607"/>
                <a:gd name="connsiteY10" fmla="*/ 486549 h 2165625"/>
                <a:gd name="connsiteX11" fmla="*/ 309451 w 1721607"/>
                <a:gd name="connsiteY11" fmla="*/ 570776 h 2165625"/>
                <a:gd name="connsiteX12" fmla="*/ 309451 w 1721607"/>
                <a:gd name="connsiteY12" fmla="*/ 1074171 h 2165625"/>
                <a:gd name="connsiteX13" fmla="*/ 259062 w 1721607"/>
                <a:gd name="connsiteY13" fmla="*/ 1134533 h 2165625"/>
                <a:gd name="connsiteX14" fmla="*/ 253015 w 1721607"/>
                <a:gd name="connsiteY14" fmla="*/ 1141271 h 2165625"/>
                <a:gd name="connsiteX15" fmla="*/ 248984 w 1721607"/>
                <a:gd name="connsiteY15" fmla="*/ 1146606 h 2165625"/>
                <a:gd name="connsiteX16" fmla="*/ 246465 w 1721607"/>
                <a:gd name="connsiteY16" fmla="*/ 1151098 h 2165625"/>
                <a:gd name="connsiteX17" fmla="*/ 246465 w 1721607"/>
                <a:gd name="connsiteY17" fmla="*/ 1151098 h 2165625"/>
                <a:gd name="connsiteX18" fmla="*/ 266872 w 1721607"/>
                <a:gd name="connsiteY18" fmla="*/ 1418658 h 2165625"/>
                <a:gd name="connsiteX19" fmla="*/ 561397 w 1721607"/>
                <a:gd name="connsiteY19" fmla="*/ 1712609 h 2165625"/>
                <a:gd name="connsiteX20" fmla="*/ 589615 w 1721607"/>
                <a:gd name="connsiteY20" fmla="*/ 1735631 h 2165625"/>
                <a:gd name="connsiteX21" fmla="*/ 570719 w 1721607"/>
                <a:gd name="connsiteY21" fmla="*/ 1763706 h 2165625"/>
                <a:gd name="connsiteX22" fmla="*/ 419552 w 1721607"/>
                <a:gd name="connsiteY22" fmla="*/ 1854110 h 2165625"/>
                <a:gd name="connsiteX23" fmla="*/ 456588 w 1721607"/>
                <a:gd name="connsiteY23" fmla="*/ 1984099 h 2165625"/>
                <a:gd name="connsiteX24" fmla="*/ 583064 w 1721607"/>
                <a:gd name="connsiteY24" fmla="*/ 2057376 h 2165625"/>
                <a:gd name="connsiteX25" fmla="*/ 648822 w 1721607"/>
                <a:gd name="connsiteY25" fmla="*/ 1916437 h 2165625"/>
                <a:gd name="connsiteX26" fmla="*/ 613550 w 1721607"/>
                <a:gd name="connsiteY26" fmla="*/ 1792624 h 2165625"/>
                <a:gd name="connsiteX27" fmla="*/ 632446 w 1721607"/>
                <a:gd name="connsiteY27" fmla="*/ 1764548 h 2165625"/>
                <a:gd name="connsiteX28" fmla="*/ 657640 w 1721607"/>
                <a:gd name="connsiteY28" fmla="*/ 1774936 h 2165625"/>
                <a:gd name="connsiteX29" fmla="*/ 1053699 w 1721607"/>
                <a:gd name="connsiteY29" fmla="*/ 1866743 h 2165625"/>
                <a:gd name="connsiteX30" fmla="*/ 1310179 w 1721607"/>
                <a:gd name="connsiteY30" fmla="*/ 2135146 h 2165625"/>
                <a:gd name="connsiteX31" fmla="*/ 1452655 w 1721607"/>
                <a:gd name="connsiteY31" fmla="*/ 2130233 h 2165625"/>
                <a:gd name="connsiteX32" fmla="*/ 1448245 w 1721607"/>
                <a:gd name="connsiteY32" fmla="*/ 1971465 h 2165625"/>
                <a:gd name="connsiteX33" fmla="*/ 1171105 w 1721607"/>
                <a:gd name="connsiteY33" fmla="*/ 1681445 h 2165625"/>
                <a:gd name="connsiteX34" fmla="*/ 1122732 w 1721607"/>
                <a:gd name="connsiteY34" fmla="*/ 1653369 h 2165625"/>
                <a:gd name="connsiteX35" fmla="*/ 856677 w 1721607"/>
                <a:gd name="connsiteY35" fmla="*/ 1591603 h 2165625"/>
                <a:gd name="connsiteX36" fmla="*/ 1041605 w 1721607"/>
                <a:gd name="connsiteY36" fmla="*/ 1325728 h 2165625"/>
                <a:gd name="connsiteX37" fmla="*/ 1388786 w 1721607"/>
                <a:gd name="connsiteY37" fmla="*/ 1375702 h 2165625"/>
                <a:gd name="connsiteX38" fmla="*/ 1501406 w 1721607"/>
                <a:gd name="connsiteY38" fmla="*/ 1278280 h 2165625"/>
                <a:gd name="connsiteX39" fmla="*/ 1413981 w 1721607"/>
                <a:gd name="connsiteY39" fmla="*/ 1152782 h 2165625"/>
                <a:gd name="connsiteX40" fmla="*/ 1010868 w 1721607"/>
                <a:gd name="connsiteY40" fmla="*/ 1096631 h 2165625"/>
                <a:gd name="connsiteX41" fmla="*/ 918656 w 1721607"/>
                <a:gd name="connsiteY41" fmla="*/ 1139306 h 2165625"/>
                <a:gd name="connsiteX42" fmla="*/ 752624 w 1721607"/>
                <a:gd name="connsiteY42" fmla="*/ 1375702 h 2165625"/>
                <a:gd name="connsiteX43" fmla="*/ 530912 w 1721607"/>
                <a:gd name="connsiteY43" fmla="*/ 1153344 h 2165625"/>
                <a:gd name="connsiteX44" fmla="*/ 693416 w 1721607"/>
                <a:gd name="connsiteY44" fmla="*/ 1004543 h 2165625"/>
                <a:gd name="connsiteX45" fmla="*/ 712564 w 1721607"/>
                <a:gd name="connsiteY45" fmla="*/ 982644 h 2165625"/>
                <a:gd name="connsiteX46" fmla="*/ 830223 w 1721607"/>
                <a:gd name="connsiteY46" fmla="*/ 748494 h 2165625"/>
                <a:gd name="connsiteX47" fmla="*/ 808808 w 1721607"/>
                <a:gd name="connsiteY47" fmla="*/ 639842 h 2165625"/>
                <a:gd name="connsiteX48" fmla="*/ 915381 w 1721607"/>
                <a:gd name="connsiteY48" fmla="*/ 674656 h 2165625"/>
                <a:gd name="connsiteX49" fmla="*/ 1419272 w 1721607"/>
                <a:gd name="connsiteY49" fmla="*/ 899260 h 2165625"/>
                <a:gd name="connsiteX50" fmla="*/ 1545245 w 1721607"/>
                <a:gd name="connsiteY50" fmla="*/ 1240939 h 2165625"/>
                <a:gd name="connsiteX51" fmla="*/ 1494856 w 1721607"/>
                <a:gd name="connsiteY51" fmla="*/ 1460771 h 2165625"/>
                <a:gd name="connsiteX52" fmla="*/ 1721607 w 1721607"/>
                <a:gd name="connsiteY52" fmla="*/ 1685375 h 2165625"/>
                <a:gd name="connsiteX53" fmla="*/ 32311 w 1721607"/>
                <a:gd name="connsiteY53" fmla="*/ 0 h 2165625"/>
                <a:gd name="connsiteX0" fmla="*/ 32311 w 1545315"/>
                <a:gd name="connsiteY0" fmla="*/ 0 h 2165625"/>
                <a:gd name="connsiteX1" fmla="*/ 7117 w 1545315"/>
                <a:gd name="connsiteY1" fmla="*/ 140378 h 2165625"/>
                <a:gd name="connsiteX2" fmla="*/ 133089 w 1545315"/>
                <a:gd name="connsiteY2" fmla="*/ 252680 h 2165625"/>
                <a:gd name="connsiteX3" fmla="*/ 309451 w 1545315"/>
                <a:gd name="connsiteY3" fmla="*/ 252680 h 2165625"/>
                <a:gd name="connsiteX4" fmla="*/ 435424 w 1545315"/>
                <a:gd name="connsiteY4" fmla="*/ 449209 h 2165625"/>
                <a:gd name="connsiteX5" fmla="*/ 760434 w 1545315"/>
                <a:gd name="connsiteY5" fmla="*/ 622716 h 2165625"/>
                <a:gd name="connsiteX6" fmla="*/ 697196 w 1545315"/>
                <a:gd name="connsiteY6" fmla="*/ 665391 h 2165625"/>
                <a:gd name="connsiteX7" fmla="*/ 586591 w 1545315"/>
                <a:gd name="connsiteY7" fmla="*/ 885503 h 2165625"/>
                <a:gd name="connsiteX8" fmla="*/ 460619 w 1545315"/>
                <a:gd name="connsiteY8" fmla="*/ 1000894 h 2165625"/>
                <a:gd name="connsiteX9" fmla="*/ 460619 w 1545315"/>
                <a:gd name="connsiteY9" fmla="*/ 570776 h 2165625"/>
                <a:gd name="connsiteX10" fmla="*/ 385035 w 1545315"/>
                <a:gd name="connsiteY10" fmla="*/ 486549 h 2165625"/>
                <a:gd name="connsiteX11" fmla="*/ 309451 w 1545315"/>
                <a:gd name="connsiteY11" fmla="*/ 570776 h 2165625"/>
                <a:gd name="connsiteX12" fmla="*/ 309451 w 1545315"/>
                <a:gd name="connsiteY12" fmla="*/ 1074171 h 2165625"/>
                <a:gd name="connsiteX13" fmla="*/ 259062 w 1545315"/>
                <a:gd name="connsiteY13" fmla="*/ 1134533 h 2165625"/>
                <a:gd name="connsiteX14" fmla="*/ 253015 w 1545315"/>
                <a:gd name="connsiteY14" fmla="*/ 1141271 h 2165625"/>
                <a:gd name="connsiteX15" fmla="*/ 248984 w 1545315"/>
                <a:gd name="connsiteY15" fmla="*/ 1146606 h 2165625"/>
                <a:gd name="connsiteX16" fmla="*/ 246465 w 1545315"/>
                <a:gd name="connsiteY16" fmla="*/ 1151098 h 2165625"/>
                <a:gd name="connsiteX17" fmla="*/ 246465 w 1545315"/>
                <a:gd name="connsiteY17" fmla="*/ 1151098 h 2165625"/>
                <a:gd name="connsiteX18" fmla="*/ 266872 w 1545315"/>
                <a:gd name="connsiteY18" fmla="*/ 1418658 h 2165625"/>
                <a:gd name="connsiteX19" fmla="*/ 561397 w 1545315"/>
                <a:gd name="connsiteY19" fmla="*/ 1712609 h 2165625"/>
                <a:gd name="connsiteX20" fmla="*/ 589615 w 1545315"/>
                <a:gd name="connsiteY20" fmla="*/ 1735631 h 2165625"/>
                <a:gd name="connsiteX21" fmla="*/ 570719 w 1545315"/>
                <a:gd name="connsiteY21" fmla="*/ 1763706 h 2165625"/>
                <a:gd name="connsiteX22" fmla="*/ 419552 w 1545315"/>
                <a:gd name="connsiteY22" fmla="*/ 1854110 h 2165625"/>
                <a:gd name="connsiteX23" fmla="*/ 456588 w 1545315"/>
                <a:gd name="connsiteY23" fmla="*/ 1984099 h 2165625"/>
                <a:gd name="connsiteX24" fmla="*/ 583064 w 1545315"/>
                <a:gd name="connsiteY24" fmla="*/ 2057376 h 2165625"/>
                <a:gd name="connsiteX25" fmla="*/ 648822 w 1545315"/>
                <a:gd name="connsiteY25" fmla="*/ 1916437 h 2165625"/>
                <a:gd name="connsiteX26" fmla="*/ 613550 w 1545315"/>
                <a:gd name="connsiteY26" fmla="*/ 1792624 h 2165625"/>
                <a:gd name="connsiteX27" fmla="*/ 632446 w 1545315"/>
                <a:gd name="connsiteY27" fmla="*/ 1764548 h 2165625"/>
                <a:gd name="connsiteX28" fmla="*/ 657640 w 1545315"/>
                <a:gd name="connsiteY28" fmla="*/ 1774936 h 2165625"/>
                <a:gd name="connsiteX29" fmla="*/ 1053699 w 1545315"/>
                <a:gd name="connsiteY29" fmla="*/ 1866743 h 2165625"/>
                <a:gd name="connsiteX30" fmla="*/ 1310179 w 1545315"/>
                <a:gd name="connsiteY30" fmla="*/ 2135146 h 2165625"/>
                <a:gd name="connsiteX31" fmla="*/ 1452655 w 1545315"/>
                <a:gd name="connsiteY31" fmla="*/ 2130233 h 2165625"/>
                <a:gd name="connsiteX32" fmla="*/ 1448245 w 1545315"/>
                <a:gd name="connsiteY32" fmla="*/ 1971465 h 2165625"/>
                <a:gd name="connsiteX33" fmla="*/ 1171105 w 1545315"/>
                <a:gd name="connsiteY33" fmla="*/ 1681445 h 2165625"/>
                <a:gd name="connsiteX34" fmla="*/ 1122732 w 1545315"/>
                <a:gd name="connsiteY34" fmla="*/ 1653369 h 2165625"/>
                <a:gd name="connsiteX35" fmla="*/ 856677 w 1545315"/>
                <a:gd name="connsiteY35" fmla="*/ 1591603 h 2165625"/>
                <a:gd name="connsiteX36" fmla="*/ 1041605 w 1545315"/>
                <a:gd name="connsiteY36" fmla="*/ 1325728 h 2165625"/>
                <a:gd name="connsiteX37" fmla="*/ 1388786 w 1545315"/>
                <a:gd name="connsiteY37" fmla="*/ 1375702 h 2165625"/>
                <a:gd name="connsiteX38" fmla="*/ 1501406 w 1545315"/>
                <a:gd name="connsiteY38" fmla="*/ 1278280 h 2165625"/>
                <a:gd name="connsiteX39" fmla="*/ 1413981 w 1545315"/>
                <a:gd name="connsiteY39" fmla="*/ 1152782 h 2165625"/>
                <a:gd name="connsiteX40" fmla="*/ 1010868 w 1545315"/>
                <a:gd name="connsiteY40" fmla="*/ 1096631 h 2165625"/>
                <a:gd name="connsiteX41" fmla="*/ 918656 w 1545315"/>
                <a:gd name="connsiteY41" fmla="*/ 1139306 h 2165625"/>
                <a:gd name="connsiteX42" fmla="*/ 752624 w 1545315"/>
                <a:gd name="connsiteY42" fmla="*/ 1375702 h 2165625"/>
                <a:gd name="connsiteX43" fmla="*/ 530912 w 1545315"/>
                <a:gd name="connsiteY43" fmla="*/ 1153344 h 2165625"/>
                <a:gd name="connsiteX44" fmla="*/ 693416 w 1545315"/>
                <a:gd name="connsiteY44" fmla="*/ 1004543 h 2165625"/>
                <a:gd name="connsiteX45" fmla="*/ 712564 w 1545315"/>
                <a:gd name="connsiteY45" fmla="*/ 982644 h 2165625"/>
                <a:gd name="connsiteX46" fmla="*/ 830223 w 1545315"/>
                <a:gd name="connsiteY46" fmla="*/ 748494 h 2165625"/>
                <a:gd name="connsiteX47" fmla="*/ 808808 w 1545315"/>
                <a:gd name="connsiteY47" fmla="*/ 639842 h 2165625"/>
                <a:gd name="connsiteX48" fmla="*/ 915381 w 1545315"/>
                <a:gd name="connsiteY48" fmla="*/ 674656 h 2165625"/>
                <a:gd name="connsiteX49" fmla="*/ 1419272 w 1545315"/>
                <a:gd name="connsiteY49" fmla="*/ 899260 h 2165625"/>
                <a:gd name="connsiteX50" fmla="*/ 1545245 w 1545315"/>
                <a:gd name="connsiteY50" fmla="*/ 1240939 h 2165625"/>
                <a:gd name="connsiteX51" fmla="*/ 1494856 w 1545315"/>
                <a:gd name="connsiteY51" fmla="*/ 1460771 h 2165625"/>
                <a:gd name="connsiteX52" fmla="*/ 32311 w 1545315"/>
                <a:gd name="connsiteY52" fmla="*/ 0 h 2165625"/>
                <a:gd name="connsiteX0" fmla="*/ 32311 w 1545315"/>
                <a:gd name="connsiteY0" fmla="*/ 0 h 2165625"/>
                <a:gd name="connsiteX1" fmla="*/ 7117 w 1545315"/>
                <a:gd name="connsiteY1" fmla="*/ 140378 h 2165625"/>
                <a:gd name="connsiteX2" fmla="*/ 133089 w 1545315"/>
                <a:gd name="connsiteY2" fmla="*/ 252680 h 2165625"/>
                <a:gd name="connsiteX3" fmla="*/ 309451 w 1545315"/>
                <a:gd name="connsiteY3" fmla="*/ 252680 h 2165625"/>
                <a:gd name="connsiteX4" fmla="*/ 435424 w 1545315"/>
                <a:gd name="connsiteY4" fmla="*/ 449209 h 2165625"/>
                <a:gd name="connsiteX5" fmla="*/ 760434 w 1545315"/>
                <a:gd name="connsiteY5" fmla="*/ 622716 h 2165625"/>
                <a:gd name="connsiteX6" fmla="*/ 697196 w 1545315"/>
                <a:gd name="connsiteY6" fmla="*/ 665391 h 2165625"/>
                <a:gd name="connsiteX7" fmla="*/ 586591 w 1545315"/>
                <a:gd name="connsiteY7" fmla="*/ 885503 h 2165625"/>
                <a:gd name="connsiteX8" fmla="*/ 460619 w 1545315"/>
                <a:gd name="connsiteY8" fmla="*/ 1000894 h 2165625"/>
                <a:gd name="connsiteX9" fmla="*/ 460619 w 1545315"/>
                <a:gd name="connsiteY9" fmla="*/ 570776 h 2165625"/>
                <a:gd name="connsiteX10" fmla="*/ 385035 w 1545315"/>
                <a:gd name="connsiteY10" fmla="*/ 486549 h 2165625"/>
                <a:gd name="connsiteX11" fmla="*/ 309451 w 1545315"/>
                <a:gd name="connsiteY11" fmla="*/ 570776 h 2165625"/>
                <a:gd name="connsiteX12" fmla="*/ 309451 w 1545315"/>
                <a:gd name="connsiteY12" fmla="*/ 1074171 h 2165625"/>
                <a:gd name="connsiteX13" fmla="*/ 259062 w 1545315"/>
                <a:gd name="connsiteY13" fmla="*/ 1134533 h 2165625"/>
                <a:gd name="connsiteX14" fmla="*/ 253015 w 1545315"/>
                <a:gd name="connsiteY14" fmla="*/ 1141271 h 2165625"/>
                <a:gd name="connsiteX15" fmla="*/ 248984 w 1545315"/>
                <a:gd name="connsiteY15" fmla="*/ 1146606 h 2165625"/>
                <a:gd name="connsiteX16" fmla="*/ 246465 w 1545315"/>
                <a:gd name="connsiteY16" fmla="*/ 1151098 h 2165625"/>
                <a:gd name="connsiteX17" fmla="*/ 246465 w 1545315"/>
                <a:gd name="connsiteY17" fmla="*/ 1151098 h 2165625"/>
                <a:gd name="connsiteX18" fmla="*/ 266872 w 1545315"/>
                <a:gd name="connsiteY18" fmla="*/ 1418658 h 2165625"/>
                <a:gd name="connsiteX19" fmla="*/ 561397 w 1545315"/>
                <a:gd name="connsiteY19" fmla="*/ 1712609 h 2165625"/>
                <a:gd name="connsiteX20" fmla="*/ 589615 w 1545315"/>
                <a:gd name="connsiteY20" fmla="*/ 1735631 h 2165625"/>
                <a:gd name="connsiteX21" fmla="*/ 570719 w 1545315"/>
                <a:gd name="connsiteY21" fmla="*/ 1763706 h 2165625"/>
                <a:gd name="connsiteX22" fmla="*/ 419552 w 1545315"/>
                <a:gd name="connsiteY22" fmla="*/ 1854110 h 2165625"/>
                <a:gd name="connsiteX23" fmla="*/ 456588 w 1545315"/>
                <a:gd name="connsiteY23" fmla="*/ 1984099 h 2165625"/>
                <a:gd name="connsiteX24" fmla="*/ 583064 w 1545315"/>
                <a:gd name="connsiteY24" fmla="*/ 2057376 h 2165625"/>
                <a:gd name="connsiteX25" fmla="*/ 648822 w 1545315"/>
                <a:gd name="connsiteY25" fmla="*/ 1916437 h 2165625"/>
                <a:gd name="connsiteX26" fmla="*/ 613550 w 1545315"/>
                <a:gd name="connsiteY26" fmla="*/ 1792624 h 2165625"/>
                <a:gd name="connsiteX27" fmla="*/ 632446 w 1545315"/>
                <a:gd name="connsiteY27" fmla="*/ 1764548 h 2165625"/>
                <a:gd name="connsiteX28" fmla="*/ 657640 w 1545315"/>
                <a:gd name="connsiteY28" fmla="*/ 1774936 h 2165625"/>
                <a:gd name="connsiteX29" fmla="*/ 1053699 w 1545315"/>
                <a:gd name="connsiteY29" fmla="*/ 1866743 h 2165625"/>
                <a:gd name="connsiteX30" fmla="*/ 1310179 w 1545315"/>
                <a:gd name="connsiteY30" fmla="*/ 2135146 h 2165625"/>
                <a:gd name="connsiteX31" fmla="*/ 1452655 w 1545315"/>
                <a:gd name="connsiteY31" fmla="*/ 2130233 h 2165625"/>
                <a:gd name="connsiteX32" fmla="*/ 1448245 w 1545315"/>
                <a:gd name="connsiteY32" fmla="*/ 1971465 h 2165625"/>
                <a:gd name="connsiteX33" fmla="*/ 1171105 w 1545315"/>
                <a:gd name="connsiteY33" fmla="*/ 1681445 h 2165625"/>
                <a:gd name="connsiteX34" fmla="*/ 1122732 w 1545315"/>
                <a:gd name="connsiteY34" fmla="*/ 1653369 h 2165625"/>
                <a:gd name="connsiteX35" fmla="*/ 856677 w 1545315"/>
                <a:gd name="connsiteY35" fmla="*/ 1591603 h 2165625"/>
                <a:gd name="connsiteX36" fmla="*/ 1041605 w 1545315"/>
                <a:gd name="connsiteY36" fmla="*/ 1325728 h 2165625"/>
                <a:gd name="connsiteX37" fmla="*/ 1388786 w 1545315"/>
                <a:gd name="connsiteY37" fmla="*/ 1375702 h 2165625"/>
                <a:gd name="connsiteX38" fmla="*/ 1501406 w 1545315"/>
                <a:gd name="connsiteY38" fmla="*/ 1278280 h 2165625"/>
                <a:gd name="connsiteX39" fmla="*/ 1413981 w 1545315"/>
                <a:gd name="connsiteY39" fmla="*/ 1152782 h 2165625"/>
                <a:gd name="connsiteX40" fmla="*/ 1010868 w 1545315"/>
                <a:gd name="connsiteY40" fmla="*/ 1096631 h 2165625"/>
                <a:gd name="connsiteX41" fmla="*/ 918656 w 1545315"/>
                <a:gd name="connsiteY41" fmla="*/ 1139306 h 2165625"/>
                <a:gd name="connsiteX42" fmla="*/ 752624 w 1545315"/>
                <a:gd name="connsiteY42" fmla="*/ 1375702 h 2165625"/>
                <a:gd name="connsiteX43" fmla="*/ 530912 w 1545315"/>
                <a:gd name="connsiteY43" fmla="*/ 1153344 h 2165625"/>
                <a:gd name="connsiteX44" fmla="*/ 693416 w 1545315"/>
                <a:gd name="connsiteY44" fmla="*/ 1004543 h 2165625"/>
                <a:gd name="connsiteX45" fmla="*/ 712564 w 1545315"/>
                <a:gd name="connsiteY45" fmla="*/ 982644 h 2165625"/>
                <a:gd name="connsiteX46" fmla="*/ 830223 w 1545315"/>
                <a:gd name="connsiteY46" fmla="*/ 748494 h 2165625"/>
                <a:gd name="connsiteX47" fmla="*/ 808808 w 1545315"/>
                <a:gd name="connsiteY47" fmla="*/ 639842 h 2165625"/>
                <a:gd name="connsiteX48" fmla="*/ 915381 w 1545315"/>
                <a:gd name="connsiteY48" fmla="*/ 674656 h 2165625"/>
                <a:gd name="connsiteX49" fmla="*/ 1419272 w 1545315"/>
                <a:gd name="connsiteY49" fmla="*/ 899260 h 2165625"/>
                <a:gd name="connsiteX50" fmla="*/ 1545245 w 1545315"/>
                <a:gd name="connsiteY50" fmla="*/ 1240939 h 2165625"/>
                <a:gd name="connsiteX51" fmla="*/ 32311 w 1545315"/>
                <a:gd name="connsiteY51"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915381 w 1502206"/>
                <a:gd name="connsiteY48" fmla="*/ 674656 h 2165625"/>
                <a:gd name="connsiteX49" fmla="*/ 1419272 w 1502206"/>
                <a:gd name="connsiteY49" fmla="*/ 899260 h 2165625"/>
                <a:gd name="connsiteX50" fmla="*/ 32311 w 1502206"/>
                <a:gd name="connsiteY50"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915381 w 1502206"/>
                <a:gd name="connsiteY48" fmla="*/ 674656 h 2165625"/>
                <a:gd name="connsiteX49" fmla="*/ 32311 w 1502206"/>
                <a:gd name="connsiteY49"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32311 w 1502206"/>
                <a:gd name="connsiteY48" fmla="*/ 0 h 2165625"/>
                <a:gd name="connsiteX0" fmla="*/ 837019 w 1530417"/>
                <a:gd name="connsiteY0" fmla="*/ 515536 h 2041319"/>
                <a:gd name="connsiteX1" fmla="*/ 35328 w 1530417"/>
                <a:gd name="connsiteY1" fmla="*/ 16072 h 2041319"/>
                <a:gd name="connsiteX2" fmla="*/ 161300 w 1530417"/>
                <a:gd name="connsiteY2" fmla="*/ 128374 h 2041319"/>
                <a:gd name="connsiteX3" fmla="*/ 337662 w 1530417"/>
                <a:gd name="connsiteY3" fmla="*/ 128374 h 2041319"/>
                <a:gd name="connsiteX4" fmla="*/ 463635 w 1530417"/>
                <a:gd name="connsiteY4" fmla="*/ 324903 h 2041319"/>
                <a:gd name="connsiteX5" fmla="*/ 788645 w 1530417"/>
                <a:gd name="connsiteY5" fmla="*/ 498410 h 2041319"/>
                <a:gd name="connsiteX6" fmla="*/ 725407 w 1530417"/>
                <a:gd name="connsiteY6" fmla="*/ 541085 h 2041319"/>
                <a:gd name="connsiteX7" fmla="*/ 614802 w 1530417"/>
                <a:gd name="connsiteY7" fmla="*/ 761197 h 2041319"/>
                <a:gd name="connsiteX8" fmla="*/ 488830 w 1530417"/>
                <a:gd name="connsiteY8" fmla="*/ 876588 h 2041319"/>
                <a:gd name="connsiteX9" fmla="*/ 488830 w 1530417"/>
                <a:gd name="connsiteY9" fmla="*/ 446470 h 2041319"/>
                <a:gd name="connsiteX10" fmla="*/ 413246 w 1530417"/>
                <a:gd name="connsiteY10" fmla="*/ 362243 h 2041319"/>
                <a:gd name="connsiteX11" fmla="*/ 337662 w 1530417"/>
                <a:gd name="connsiteY11" fmla="*/ 446470 h 2041319"/>
                <a:gd name="connsiteX12" fmla="*/ 337662 w 1530417"/>
                <a:gd name="connsiteY12" fmla="*/ 949865 h 2041319"/>
                <a:gd name="connsiteX13" fmla="*/ 287273 w 1530417"/>
                <a:gd name="connsiteY13" fmla="*/ 1010227 h 2041319"/>
                <a:gd name="connsiteX14" fmla="*/ 281226 w 1530417"/>
                <a:gd name="connsiteY14" fmla="*/ 1016965 h 2041319"/>
                <a:gd name="connsiteX15" fmla="*/ 277195 w 1530417"/>
                <a:gd name="connsiteY15" fmla="*/ 1022300 h 2041319"/>
                <a:gd name="connsiteX16" fmla="*/ 274676 w 1530417"/>
                <a:gd name="connsiteY16" fmla="*/ 1026792 h 2041319"/>
                <a:gd name="connsiteX17" fmla="*/ 274676 w 1530417"/>
                <a:gd name="connsiteY17" fmla="*/ 1026792 h 2041319"/>
                <a:gd name="connsiteX18" fmla="*/ 295083 w 1530417"/>
                <a:gd name="connsiteY18" fmla="*/ 1294352 h 2041319"/>
                <a:gd name="connsiteX19" fmla="*/ 589608 w 1530417"/>
                <a:gd name="connsiteY19" fmla="*/ 1588303 h 2041319"/>
                <a:gd name="connsiteX20" fmla="*/ 617826 w 1530417"/>
                <a:gd name="connsiteY20" fmla="*/ 1611325 h 2041319"/>
                <a:gd name="connsiteX21" fmla="*/ 598930 w 1530417"/>
                <a:gd name="connsiteY21" fmla="*/ 1639400 h 2041319"/>
                <a:gd name="connsiteX22" fmla="*/ 447763 w 1530417"/>
                <a:gd name="connsiteY22" fmla="*/ 1729804 h 2041319"/>
                <a:gd name="connsiteX23" fmla="*/ 484799 w 1530417"/>
                <a:gd name="connsiteY23" fmla="*/ 1859793 h 2041319"/>
                <a:gd name="connsiteX24" fmla="*/ 611275 w 1530417"/>
                <a:gd name="connsiteY24" fmla="*/ 1933070 h 2041319"/>
                <a:gd name="connsiteX25" fmla="*/ 677033 w 1530417"/>
                <a:gd name="connsiteY25" fmla="*/ 1792131 h 2041319"/>
                <a:gd name="connsiteX26" fmla="*/ 641761 w 1530417"/>
                <a:gd name="connsiteY26" fmla="*/ 1668318 h 2041319"/>
                <a:gd name="connsiteX27" fmla="*/ 660657 w 1530417"/>
                <a:gd name="connsiteY27" fmla="*/ 1640242 h 2041319"/>
                <a:gd name="connsiteX28" fmla="*/ 685851 w 1530417"/>
                <a:gd name="connsiteY28" fmla="*/ 1650630 h 2041319"/>
                <a:gd name="connsiteX29" fmla="*/ 1081910 w 1530417"/>
                <a:gd name="connsiteY29" fmla="*/ 1742437 h 2041319"/>
                <a:gd name="connsiteX30" fmla="*/ 1338390 w 1530417"/>
                <a:gd name="connsiteY30" fmla="*/ 2010840 h 2041319"/>
                <a:gd name="connsiteX31" fmla="*/ 1480866 w 1530417"/>
                <a:gd name="connsiteY31" fmla="*/ 2005927 h 2041319"/>
                <a:gd name="connsiteX32" fmla="*/ 1476456 w 1530417"/>
                <a:gd name="connsiteY32" fmla="*/ 1847159 h 2041319"/>
                <a:gd name="connsiteX33" fmla="*/ 1199316 w 1530417"/>
                <a:gd name="connsiteY33" fmla="*/ 1557139 h 2041319"/>
                <a:gd name="connsiteX34" fmla="*/ 1150943 w 1530417"/>
                <a:gd name="connsiteY34" fmla="*/ 1529063 h 2041319"/>
                <a:gd name="connsiteX35" fmla="*/ 884888 w 1530417"/>
                <a:gd name="connsiteY35" fmla="*/ 1467297 h 2041319"/>
                <a:gd name="connsiteX36" fmla="*/ 1069816 w 1530417"/>
                <a:gd name="connsiteY36" fmla="*/ 1201422 h 2041319"/>
                <a:gd name="connsiteX37" fmla="*/ 1416997 w 1530417"/>
                <a:gd name="connsiteY37" fmla="*/ 1251396 h 2041319"/>
                <a:gd name="connsiteX38" fmla="*/ 1529617 w 1530417"/>
                <a:gd name="connsiteY38" fmla="*/ 1153974 h 2041319"/>
                <a:gd name="connsiteX39" fmla="*/ 1442192 w 1530417"/>
                <a:gd name="connsiteY39" fmla="*/ 1028476 h 2041319"/>
                <a:gd name="connsiteX40" fmla="*/ 1039079 w 1530417"/>
                <a:gd name="connsiteY40" fmla="*/ 972325 h 2041319"/>
                <a:gd name="connsiteX41" fmla="*/ 946867 w 1530417"/>
                <a:gd name="connsiteY41" fmla="*/ 1015000 h 2041319"/>
                <a:gd name="connsiteX42" fmla="*/ 780835 w 1530417"/>
                <a:gd name="connsiteY42" fmla="*/ 1251396 h 2041319"/>
                <a:gd name="connsiteX43" fmla="*/ 559123 w 1530417"/>
                <a:gd name="connsiteY43" fmla="*/ 1029038 h 2041319"/>
                <a:gd name="connsiteX44" fmla="*/ 721627 w 1530417"/>
                <a:gd name="connsiteY44" fmla="*/ 880237 h 2041319"/>
                <a:gd name="connsiteX45" fmla="*/ 740775 w 1530417"/>
                <a:gd name="connsiteY45" fmla="*/ 858338 h 2041319"/>
                <a:gd name="connsiteX46" fmla="*/ 858434 w 1530417"/>
                <a:gd name="connsiteY46" fmla="*/ 624188 h 2041319"/>
                <a:gd name="connsiteX47" fmla="*/ 837019 w 1530417"/>
                <a:gd name="connsiteY47" fmla="*/ 515536 h 2041319"/>
                <a:gd name="connsiteX0" fmla="*/ 675719 w 1369117"/>
                <a:gd name="connsiteY0" fmla="*/ 397860 h 1923643"/>
                <a:gd name="connsiteX1" fmla="*/ 0 w 1369117"/>
                <a:gd name="connsiteY1" fmla="*/ 10698 h 1923643"/>
                <a:gd name="connsiteX2" fmla="*/ 176362 w 1369117"/>
                <a:gd name="connsiteY2" fmla="*/ 10698 h 1923643"/>
                <a:gd name="connsiteX3" fmla="*/ 302335 w 1369117"/>
                <a:gd name="connsiteY3" fmla="*/ 207227 h 1923643"/>
                <a:gd name="connsiteX4" fmla="*/ 627345 w 1369117"/>
                <a:gd name="connsiteY4" fmla="*/ 380734 h 1923643"/>
                <a:gd name="connsiteX5" fmla="*/ 564107 w 1369117"/>
                <a:gd name="connsiteY5" fmla="*/ 423409 h 1923643"/>
                <a:gd name="connsiteX6" fmla="*/ 453502 w 1369117"/>
                <a:gd name="connsiteY6" fmla="*/ 643521 h 1923643"/>
                <a:gd name="connsiteX7" fmla="*/ 327530 w 1369117"/>
                <a:gd name="connsiteY7" fmla="*/ 758912 h 1923643"/>
                <a:gd name="connsiteX8" fmla="*/ 327530 w 1369117"/>
                <a:gd name="connsiteY8" fmla="*/ 328794 h 1923643"/>
                <a:gd name="connsiteX9" fmla="*/ 251946 w 1369117"/>
                <a:gd name="connsiteY9" fmla="*/ 244567 h 1923643"/>
                <a:gd name="connsiteX10" fmla="*/ 176362 w 1369117"/>
                <a:gd name="connsiteY10" fmla="*/ 328794 h 1923643"/>
                <a:gd name="connsiteX11" fmla="*/ 176362 w 1369117"/>
                <a:gd name="connsiteY11" fmla="*/ 832189 h 1923643"/>
                <a:gd name="connsiteX12" fmla="*/ 125973 w 1369117"/>
                <a:gd name="connsiteY12" fmla="*/ 892551 h 1923643"/>
                <a:gd name="connsiteX13" fmla="*/ 119926 w 1369117"/>
                <a:gd name="connsiteY13" fmla="*/ 899289 h 1923643"/>
                <a:gd name="connsiteX14" fmla="*/ 115895 w 1369117"/>
                <a:gd name="connsiteY14" fmla="*/ 904624 h 1923643"/>
                <a:gd name="connsiteX15" fmla="*/ 113376 w 1369117"/>
                <a:gd name="connsiteY15" fmla="*/ 909116 h 1923643"/>
                <a:gd name="connsiteX16" fmla="*/ 113376 w 1369117"/>
                <a:gd name="connsiteY16" fmla="*/ 909116 h 1923643"/>
                <a:gd name="connsiteX17" fmla="*/ 133783 w 1369117"/>
                <a:gd name="connsiteY17" fmla="*/ 1176676 h 1923643"/>
                <a:gd name="connsiteX18" fmla="*/ 428308 w 1369117"/>
                <a:gd name="connsiteY18" fmla="*/ 1470627 h 1923643"/>
                <a:gd name="connsiteX19" fmla="*/ 456526 w 1369117"/>
                <a:gd name="connsiteY19" fmla="*/ 1493649 h 1923643"/>
                <a:gd name="connsiteX20" fmla="*/ 437630 w 1369117"/>
                <a:gd name="connsiteY20" fmla="*/ 1521724 h 1923643"/>
                <a:gd name="connsiteX21" fmla="*/ 286463 w 1369117"/>
                <a:gd name="connsiteY21" fmla="*/ 1612128 h 1923643"/>
                <a:gd name="connsiteX22" fmla="*/ 323499 w 1369117"/>
                <a:gd name="connsiteY22" fmla="*/ 1742117 h 1923643"/>
                <a:gd name="connsiteX23" fmla="*/ 449975 w 1369117"/>
                <a:gd name="connsiteY23" fmla="*/ 1815394 h 1923643"/>
                <a:gd name="connsiteX24" fmla="*/ 515733 w 1369117"/>
                <a:gd name="connsiteY24" fmla="*/ 1674455 h 1923643"/>
                <a:gd name="connsiteX25" fmla="*/ 480461 w 1369117"/>
                <a:gd name="connsiteY25" fmla="*/ 1550642 h 1923643"/>
                <a:gd name="connsiteX26" fmla="*/ 499357 w 1369117"/>
                <a:gd name="connsiteY26" fmla="*/ 1522566 h 1923643"/>
                <a:gd name="connsiteX27" fmla="*/ 524551 w 1369117"/>
                <a:gd name="connsiteY27" fmla="*/ 1532954 h 1923643"/>
                <a:gd name="connsiteX28" fmla="*/ 920610 w 1369117"/>
                <a:gd name="connsiteY28" fmla="*/ 1624761 h 1923643"/>
                <a:gd name="connsiteX29" fmla="*/ 1177090 w 1369117"/>
                <a:gd name="connsiteY29" fmla="*/ 1893164 h 1923643"/>
                <a:gd name="connsiteX30" fmla="*/ 1319566 w 1369117"/>
                <a:gd name="connsiteY30" fmla="*/ 1888251 h 1923643"/>
                <a:gd name="connsiteX31" fmla="*/ 1315156 w 1369117"/>
                <a:gd name="connsiteY31" fmla="*/ 1729483 h 1923643"/>
                <a:gd name="connsiteX32" fmla="*/ 1038016 w 1369117"/>
                <a:gd name="connsiteY32" fmla="*/ 1439463 h 1923643"/>
                <a:gd name="connsiteX33" fmla="*/ 989643 w 1369117"/>
                <a:gd name="connsiteY33" fmla="*/ 1411387 h 1923643"/>
                <a:gd name="connsiteX34" fmla="*/ 723588 w 1369117"/>
                <a:gd name="connsiteY34" fmla="*/ 1349621 h 1923643"/>
                <a:gd name="connsiteX35" fmla="*/ 908516 w 1369117"/>
                <a:gd name="connsiteY35" fmla="*/ 1083746 h 1923643"/>
                <a:gd name="connsiteX36" fmla="*/ 1255697 w 1369117"/>
                <a:gd name="connsiteY36" fmla="*/ 1133720 h 1923643"/>
                <a:gd name="connsiteX37" fmla="*/ 1368317 w 1369117"/>
                <a:gd name="connsiteY37" fmla="*/ 1036298 h 1923643"/>
                <a:gd name="connsiteX38" fmla="*/ 1280892 w 1369117"/>
                <a:gd name="connsiteY38" fmla="*/ 910800 h 1923643"/>
                <a:gd name="connsiteX39" fmla="*/ 877779 w 1369117"/>
                <a:gd name="connsiteY39" fmla="*/ 854649 h 1923643"/>
                <a:gd name="connsiteX40" fmla="*/ 785567 w 1369117"/>
                <a:gd name="connsiteY40" fmla="*/ 897324 h 1923643"/>
                <a:gd name="connsiteX41" fmla="*/ 619535 w 1369117"/>
                <a:gd name="connsiteY41" fmla="*/ 1133720 h 1923643"/>
                <a:gd name="connsiteX42" fmla="*/ 397823 w 1369117"/>
                <a:gd name="connsiteY42" fmla="*/ 911362 h 1923643"/>
                <a:gd name="connsiteX43" fmla="*/ 560327 w 1369117"/>
                <a:gd name="connsiteY43" fmla="*/ 762561 h 1923643"/>
                <a:gd name="connsiteX44" fmla="*/ 579475 w 1369117"/>
                <a:gd name="connsiteY44" fmla="*/ 740662 h 1923643"/>
                <a:gd name="connsiteX45" fmla="*/ 697134 w 1369117"/>
                <a:gd name="connsiteY45" fmla="*/ 506512 h 1923643"/>
                <a:gd name="connsiteX46" fmla="*/ 675719 w 1369117"/>
                <a:gd name="connsiteY46" fmla="*/ 397860 h 1923643"/>
                <a:gd name="connsiteX0" fmla="*/ 600177 w 1293575"/>
                <a:gd name="connsiteY0" fmla="*/ 391102 h 1916885"/>
                <a:gd name="connsiteX1" fmla="*/ 100820 w 1293575"/>
                <a:gd name="connsiteY1" fmla="*/ 3940 h 1916885"/>
                <a:gd name="connsiteX2" fmla="*/ 226793 w 1293575"/>
                <a:gd name="connsiteY2" fmla="*/ 200469 h 1916885"/>
                <a:gd name="connsiteX3" fmla="*/ 551803 w 1293575"/>
                <a:gd name="connsiteY3" fmla="*/ 373976 h 1916885"/>
                <a:gd name="connsiteX4" fmla="*/ 488565 w 1293575"/>
                <a:gd name="connsiteY4" fmla="*/ 416651 h 1916885"/>
                <a:gd name="connsiteX5" fmla="*/ 377960 w 1293575"/>
                <a:gd name="connsiteY5" fmla="*/ 636763 h 1916885"/>
                <a:gd name="connsiteX6" fmla="*/ 251988 w 1293575"/>
                <a:gd name="connsiteY6" fmla="*/ 752154 h 1916885"/>
                <a:gd name="connsiteX7" fmla="*/ 251988 w 1293575"/>
                <a:gd name="connsiteY7" fmla="*/ 322036 h 1916885"/>
                <a:gd name="connsiteX8" fmla="*/ 176404 w 1293575"/>
                <a:gd name="connsiteY8" fmla="*/ 237809 h 1916885"/>
                <a:gd name="connsiteX9" fmla="*/ 100820 w 1293575"/>
                <a:gd name="connsiteY9" fmla="*/ 322036 h 1916885"/>
                <a:gd name="connsiteX10" fmla="*/ 100820 w 1293575"/>
                <a:gd name="connsiteY10" fmla="*/ 825431 h 1916885"/>
                <a:gd name="connsiteX11" fmla="*/ 50431 w 1293575"/>
                <a:gd name="connsiteY11" fmla="*/ 885793 h 1916885"/>
                <a:gd name="connsiteX12" fmla="*/ 44384 w 1293575"/>
                <a:gd name="connsiteY12" fmla="*/ 892531 h 1916885"/>
                <a:gd name="connsiteX13" fmla="*/ 40353 w 1293575"/>
                <a:gd name="connsiteY13" fmla="*/ 897866 h 1916885"/>
                <a:gd name="connsiteX14" fmla="*/ 37834 w 1293575"/>
                <a:gd name="connsiteY14" fmla="*/ 902358 h 1916885"/>
                <a:gd name="connsiteX15" fmla="*/ 37834 w 1293575"/>
                <a:gd name="connsiteY15" fmla="*/ 902358 h 1916885"/>
                <a:gd name="connsiteX16" fmla="*/ 58241 w 1293575"/>
                <a:gd name="connsiteY16" fmla="*/ 1169918 h 1916885"/>
                <a:gd name="connsiteX17" fmla="*/ 352766 w 1293575"/>
                <a:gd name="connsiteY17" fmla="*/ 1463869 h 1916885"/>
                <a:gd name="connsiteX18" fmla="*/ 380984 w 1293575"/>
                <a:gd name="connsiteY18" fmla="*/ 1486891 h 1916885"/>
                <a:gd name="connsiteX19" fmla="*/ 362088 w 1293575"/>
                <a:gd name="connsiteY19" fmla="*/ 1514966 h 1916885"/>
                <a:gd name="connsiteX20" fmla="*/ 210921 w 1293575"/>
                <a:gd name="connsiteY20" fmla="*/ 1605370 h 1916885"/>
                <a:gd name="connsiteX21" fmla="*/ 247957 w 1293575"/>
                <a:gd name="connsiteY21" fmla="*/ 1735359 h 1916885"/>
                <a:gd name="connsiteX22" fmla="*/ 374433 w 1293575"/>
                <a:gd name="connsiteY22" fmla="*/ 1808636 h 1916885"/>
                <a:gd name="connsiteX23" fmla="*/ 440191 w 1293575"/>
                <a:gd name="connsiteY23" fmla="*/ 1667697 h 1916885"/>
                <a:gd name="connsiteX24" fmla="*/ 404919 w 1293575"/>
                <a:gd name="connsiteY24" fmla="*/ 1543884 h 1916885"/>
                <a:gd name="connsiteX25" fmla="*/ 423815 w 1293575"/>
                <a:gd name="connsiteY25" fmla="*/ 1515808 h 1916885"/>
                <a:gd name="connsiteX26" fmla="*/ 449009 w 1293575"/>
                <a:gd name="connsiteY26" fmla="*/ 1526196 h 1916885"/>
                <a:gd name="connsiteX27" fmla="*/ 845068 w 1293575"/>
                <a:gd name="connsiteY27" fmla="*/ 1618003 h 1916885"/>
                <a:gd name="connsiteX28" fmla="*/ 1101548 w 1293575"/>
                <a:gd name="connsiteY28" fmla="*/ 1886406 h 1916885"/>
                <a:gd name="connsiteX29" fmla="*/ 1244024 w 1293575"/>
                <a:gd name="connsiteY29" fmla="*/ 1881493 h 1916885"/>
                <a:gd name="connsiteX30" fmla="*/ 1239614 w 1293575"/>
                <a:gd name="connsiteY30" fmla="*/ 1722725 h 1916885"/>
                <a:gd name="connsiteX31" fmla="*/ 962474 w 1293575"/>
                <a:gd name="connsiteY31" fmla="*/ 1432705 h 1916885"/>
                <a:gd name="connsiteX32" fmla="*/ 914101 w 1293575"/>
                <a:gd name="connsiteY32" fmla="*/ 1404629 h 1916885"/>
                <a:gd name="connsiteX33" fmla="*/ 648046 w 1293575"/>
                <a:gd name="connsiteY33" fmla="*/ 1342863 h 1916885"/>
                <a:gd name="connsiteX34" fmla="*/ 832974 w 1293575"/>
                <a:gd name="connsiteY34" fmla="*/ 1076988 h 1916885"/>
                <a:gd name="connsiteX35" fmla="*/ 1180155 w 1293575"/>
                <a:gd name="connsiteY35" fmla="*/ 1126962 h 1916885"/>
                <a:gd name="connsiteX36" fmla="*/ 1292775 w 1293575"/>
                <a:gd name="connsiteY36" fmla="*/ 1029540 h 1916885"/>
                <a:gd name="connsiteX37" fmla="*/ 1205350 w 1293575"/>
                <a:gd name="connsiteY37" fmla="*/ 904042 h 1916885"/>
                <a:gd name="connsiteX38" fmla="*/ 802237 w 1293575"/>
                <a:gd name="connsiteY38" fmla="*/ 847891 h 1916885"/>
                <a:gd name="connsiteX39" fmla="*/ 710025 w 1293575"/>
                <a:gd name="connsiteY39" fmla="*/ 890566 h 1916885"/>
                <a:gd name="connsiteX40" fmla="*/ 543993 w 1293575"/>
                <a:gd name="connsiteY40" fmla="*/ 1126962 h 1916885"/>
                <a:gd name="connsiteX41" fmla="*/ 322281 w 1293575"/>
                <a:gd name="connsiteY41" fmla="*/ 904604 h 1916885"/>
                <a:gd name="connsiteX42" fmla="*/ 484785 w 1293575"/>
                <a:gd name="connsiteY42" fmla="*/ 755803 h 1916885"/>
                <a:gd name="connsiteX43" fmla="*/ 503933 w 1293575"/>
                <a:gd name="connsiteY43" fmla="*/ 733904 h 1916885"/>
                <a:gd name="connsiteX44" fmla="*/ 621592 w 1293575"/>
                <a:gd name="connsiteY44" fmla="*/ 499754 h 1916885"/>
                <a:gd name="connsiteX45" fmla="*/ 600177 w 1293575"/>
                <a:gd name="connsiteY45" fmla="*/ 391102 h 1916885"/>
                <a:gd name="connsiteX0" fmla="*/ 600177 w 1293575"/>
                <a:gd name="connsiteY0" fmla="*/ 190677 h 1716460"/>
                <a:gd name="connsiteX1" fmla="*/ 226793 w 1293575"/>
                <a:gd name="connsiteY1" fmla="*/ 44 h 1716460"/>
                <a:gd name="connsiteX2" fmla="*/ 551803 w 1293575"/>
                <a:gd name="connsiteY2" fmla="*/ 173551 h 1716460"/>
                <a:gd name="connsiteX3" fmla="*/ 488565 w 1293575"/>
                <a:gd name="connsiteY3" fmla="*/ 216226 h 1716460"/>
                <a:gd name="connsiteX4" fmla="*/ 377960 w 1293575"/>
                <a:gd name="connsiteY4" fmla="*/ 436338 h 1716460"/>
                <a:gd name="connsiteX5" fmla="*/ 251988 w 1293575"/>
                <a:gd name="connsiteY5" fmla="*/ 551729 h 1716460"/>
                <a:gd name="connsiteX6" fmla="*/ 251988 w 1293575"/>
                <a:gd name="connsiteY6" fmla="*/ 121611 h 1716460"/>
                <a:gd name="connsiteX7" fmla="*/ 176404 w 1293575"/>
                <a:gd name="connsiteY7" fmla="*/ 37384 h 1716460"/>
                <a:gd name="connsiteX8" fmla="*/ 100820 w 1293575"/>
                <a:gd name="connsiteY8" fmla="*/ 121611 h 1716460"/>
                <a:gd name="connsiteX9" fmla="*/ 100820 w 1293575"/>
                <a:gd name="connsiteY9" fmla="*/ 625006 h 1716460"/>
                <a:gd name="connsiteX10" fmla="*/ 50431 w 1293575"/>
                <a:gd name="connsiteY10" fmla="*/ 685368 h 1716460"/>
                <a:gd name="connsiteX11" fmla="*/ 44384 w 1293575"/>
                <a:gd name="connsiteY11" fmla="*/ 692106 h 1716460"/>
                <a:gd name="connsiteX12" fmla="*/ 40353 w 1293575"/>
                <a:gd name="connsiteY12" fmla="*/ 697441 h 1716460"/>
                <a:gd name="connsiteX13" fmla="*/ 37834 w 1293575"/>
                <a:gd name="connsiteY13" fmla="*/ 701933 h 1716460"/>
                <a:gd name="connsiteX14" fmla="*/ 37834 w 1293575"/>
                <a:gd name="connsiteY14" fmla="*/ 701933 h 1716460"/>
                <a:gd name="connsiteX15" fmla="*/ 58241 w 1293575"/>
                <a:gd name="connsiteY15" fmla="*/ 969493 h 1716460"/>
                <a:gd name="connsiteX16" fmla="*/ 352766 w 1293575"/>
                <a:gd name="connsiteY16" fmla="*/ 1263444 h 1716460"/>
                <a:gd name="connsiteX17" fmla="*/ 380984 w 1293575"/>
                <a:gd name="connsiteY17" fmla="*/ 1286466 h 1716460"/>
                <a:gd name="connsiteX18" fmla="*/ 362088 w 1293575"/>
                <a:gd name="connsiteY18" fmla="*/ 1314541 h 1716460"/>
                <a:gd name="connsiteX19" fmla="*/ 210921 w 1293575"/>
                <a:gd name="connsiteY19" fmla="*/ 1404945 h 1716460"/>
                <a:gd name="connsiteX20" fmla="*/ 247957 w 1293575"/>
                <a:gd name="connsiteY20" fmla="*/ 1534934 h 1716460"/>
                <a:gd name="connsiteX21" fmla="*/ 374433 w 1293575"/>
                <a:gd name="connsiteY21" fmla="*/ 1608211 h 1716460"/>
                <a:gd name="connsiteX22" fmla="*/ 440191 w 1293575"/>
                <a:gd name="connsiteY22" fmla="*/ 1467272 h 1716460"/>
                <a:gd name="connsiteX23" fmla="*/ 404919 w 1293575"/>
                <a:gd name="connsiteY23" fmla="*/ 1343459 h 1716460"/>
                <a:gd name="connsiteX24" fmla="*/ 423815 w 1293575"/>
                <a:gd name="connsiteY24" fmla="*/ 1315383 h 1716460"/>
                <a:gd name="connsiteX25" fmla="*/ 449009 w 1293575"/>
                <a:gd name="connsiteY25" fmla="*/ 1325771 h 1716460"/>
                <a:gd name="connsiteX26" fmla="*/ 845068 w 1293575"/>
                <a:gd name="connsiteY26" fmla="*/ 1417578 h 1716460"/>
                <a:gd name="connsiteX27" fmla="*/ 1101548 w 1293575"/>
                <a:gd name="connsiteY27" fmla="*/ 1685981 h 1716460"/>
                <a:gd name="connsiteX28" fmla="*/ 1244024 w 1293575"/>
                <a:gd name="connsiteY28" fmla="*/ 1681068 h 1716460"/>
                <a:gd name="connsiteX29" fmla="*/ 1239614 w 1293575"/>
                <a:gd name="connsiteY29" fmla="*/ 1522300 h 1716460"/>
                <a:gd name="connsiteX30" fmla="*/ 962474 w 1293575"/>
                <a:gd name="connsiteY30" fmla="*/ 1232280 h 1716460"/>
                <a:gd name="connsiteX31" fmla="*/ 914101 w 1293575"/>
                <a:gd name="connsiteY31" fmla="*/ 1204204 h 1716460"/>
                <a:gd name="connsiteX32" fmla="*/ 648046 w 1293575"/>
                <a:gd name="connsiteY32" fmla="*/ 1142438 h 1716460"/>
                <a:gd name="connsiteX33" fmla="*/ 832974 w 1293575"/>
                <a:gd name="connsiteY33" fmla="*/ 876563 h 1716460"/>
                <a:gd name="connsiteX34" fmla="*/ 1180155 w 1293575"/>
                <a:gd name="connsiteY34" fmla="*/ 926537 h 1716460"/>
                <a:gd name="connsiteX35" fmla="*/ 1292775 w 1293575"/>
                <a:gd name="connsiteY35" fmla="*/ 829115 h 1716460"/>
                <a:gd name="connsiteX36" fmla="*/ 1205350 w 1293575"/>
                <a:gd name="connsiteY36" fmla="*/ 703617 h 1716460"/>
                <a:gd name="connsiteX37" fmla="*/ 802237 w 1293575"/>
                <a:gd name="connsiteY37" fmla="*/ 647466 h 1716460"/>
                <a:gd name="connsiteX38" fmla="*/ 710025 w 1293575"/>
                <a:gd name="connsiteY38" fmla="*/ 690141 h 1716460"/>
                <a:gd name="connsiteX39" fmla="*/ 543993 w 1293575"/>
                <a:gd name="connsiteY39" fmla="*/ 926537 h 1716460"/>
                <a:gd name="connsiteX40" fmla="*/ 322281 w 1293575"/>
                <a:gd name="connsiteY40" fmla="*/ 704179 h 1716460"/>
                <a:gd name="connsiteX41" fmla="*/ 484785 w 1293575"/>
                <a:gd name="connsiteY41" fmla="*/ 555378 h 1716460"/>
                <a:gd name="connsiteX42" fmla="*/ 503933 w 1293575"/>
                <a:gd name="connsiteY42" fmla="*/ 533479 h 1716460"/>
                <a:gd name="connsiteX43" fmla="*/ 621592 w 1293575"/>
                <a:gd name="connsiteY43" fmla="*/ 299329 h 1716460"/>
                <a:gd name="connsiteX44" fmla="*/ 600177 w 1293575"/>
                <a:gd name="connsiteY44" fmla="*/ 190677 h 1716460"/>
                <a:gd name="connsiteX0" fmla="*/ 600177 w 1293575"/>
                <a:gd name="connsiteY0" fmla="*/ 153293 h 1679076"/>
                <a:gd name="connsiteX1" fmla="*/ 551803 w 1293575"/>
                <a:gd name="connsiteY1" fmla="*/ 136167 h 1679076"/>
                <a:gd name="connsiteX2" fmla="*/ 488565 w 1293575"/>
                <a:gd name="connsiteY2" fmla="*/ 178842 h 1679076"/>
                <a:gd name="connsiteX3" fmla="*/ 377960 w 1293575"/>
                <a:gd name="connsiteY3" fmla="*/ 398954 h 1679076"/>
                <a:gd name="connsiteX4" fmla="*/ 251988 w 1293575"/>
                <a:gd name="connsiteY4" fmla="*/ 514345 h 1679076"/>
                <a:gd name="connsiteX5" fmla="*/ 251988 w 1293575"/>
                <a:gd name="connsiteY5" fmla="*/ 84227 h 1679076"/>
                <a:gd name="connsiteX6" fmla="*/ 176404 w 1293575"/>
                <a:gd name="connsiteY6" fmla="*/ 0 h 1679076"/>
                <a:gd name="connsiteX7" fmla="*/ 100820 w 1293575"/>
                <a:gd name="connsiteY7" fmla="*/ 84227 h 1679076"/>
                <a:gd name="connsiteX8" fmla="*/ 100820 w 1293575"/>
                <a:gd name="connsiteY8" fmla="*/ 587622 h 1679076"/>
                <a:gd name="connsiteX9" fmla="*/ 50431 w 1293575"/>
                <a:gd name="connsiteY9" fmla="*/ 647984 h 1679076"/>
                <a:gd name="connsiteX10" fmla="*/ 44384 w 1293575"/>
                <a:gd name="connsiteY10" fmla="*/ 654722 h 1679076"/>
                <a:gd name="connsiteX11" fmla="*/ 40353 w 1293575"/>
                <a:gd name="connsiteY11" fmla="*/ 660057 h 1679076"/>
                <a:gd name="connsiteX12" fmla="*/ 37834 w 1293575"/>
                <a:gd name="connsiteY12" fmla="*/ 664549 h 1679076"/>
                <a:gd name="connsiteX13" fmla="*/ 37834 w 1293575"/>
                <a:gd name="connsiteY13" fmla="*/ 664549 h 1679076"/>
                <a:gd name="connsiteX14" fmla="*/ 58241 w 1293575"/>
                <a:gd name="connsiteY14" fmla="*/ 932109 h 1679076"/>
                <a:gd name="connsiteX15" fmla="*/ 352766 w 1293575"/>
                <a:gd name="connsiteY15" fmla="*/ 1226060 h 1679076"/>
                <a:gd name="connsiteX16" fmla="*/ 380984 w 1293575"/>
                <a:gd name="connsiteY16" fmla="*/ 1249082 h 1679076"/>
                <a:gd name="connsiteX17" fmla="*/ 362088 w 1293575"/>
                <a:gd name="connsiteY17" fmla="*/ 1277157 h 1679076"/>
                <a:gd name="connsiteX18" fmla="*/ 210921 w 1293575"/>
                <a:gd name="connsiteY18" fmla="*/ 1367561 h 1679076"/>
                <a:gd name="connsiteX19" fmla="*/ 247957 w 1293575"/>
                <a:gd name="connsiteY19" fmla="*/ 1497550 h 1679076"/>
                <a:gd name="connsiteX20" fmla="*/ 374433 w 1293575"/>
                <a:gd name="connsiteY20" fmla="*/ 1570827 h 1679076"/>
                <a:gd name="connsiteX21" fmla="*/ 440191 w 1293575"/>
                <a:gd name="connsiteY21" fmla="*/ 1429888 h 1679076"/>
                <a:gd name="connsiteX22" fmla="*/ 404919 w 1293575"/>
                <a:gd name="connsiteY22" fmla="*/ 1306075 h 1679076"/>
                <a:gd name="connsiteX23" fmla="*/ 423815 w 1293575"/>
                <a:gd name="connsiteY23" fmla="*/ 1277999 h 1679076"/>
                <a:gd name="connsiteX24" fmla="*/ 449009 w 1293575"/>
                <a:gd name="connsiteY24" fmla="*/ 1288387 h 1679076"/>
                <a:gd name="connsiteX25" fmla="*/ 845068 w 1293575"/>
                <a:gd name="connsiteY25" fmla="*/ 1380194 h 1679076"/>
                <a:gd name="connsiteX26" fmla="*/ 1101548 w 1293575"/>
                <a:gd name="connsiteY26" fmla="*/ 1648597 h 1679076"/>
                <a:gd name="connsiteX27" fmla="*/ 1244024 w 1293575"/>
                <a:gd name="connsiteY27" fmla="*/ 1643684 h 1679076"/>
                <a:gd name="connsiteX28" fmla="*/ 1239614 w 1293575"/>
                <a:gd name="connsiteY28" fmla="*/ 1484916 h 1679076"/>
                <a:gd name="connsiteX29" fmla="*/ 962474 w 1293575"/>
                <a:gd name="connsiteY29" fmla="*/ 1194896 h 1679076"/>
                <a:gd name="connsiteX30" fmla="*/ 914101 w 1293575"/>
                <a:gd name="connsiteY30" fmla="*/ 1166820 h 1679076"/>
                <a:gd name="connsiteX31" fmla="*/ 648046 w 1293575"/>
                <a:gd name="connsiteY31" fmla="*/ 1105054 h 1679076"/>
                <a:gd name="connsiteX32" fmla="*/ 832974 w 1293575"/>
                <a:gd name="connsiteY32" fmla="*/ 839179 h 1679076"/>
                <a:gd name="connsiteX33" fmla="*/ 1180155 w 1293575"/>
                <a:gd name="connsiteY33" fmla="*/ 889153 h 1679076"/>
                <a:gd name="connsiteX34" fmla="*/ 1292775 w 1293575"/>
                <a:gd name="connsiteY34" fmla="*/ 791731 h 1679076"/>
                <a:gd name="connsiteX35" fmla="*/ 1205350 w 1293575"/>
                <a:gd name="connsiteY35" fmla="*/ 666233 h 1679076"/>
                <a:gd name="connsiteX36" fmla="*/ 802237 w 1293575"/>
                <a:gd name="connsiteY36" fmla="*/ 610082 h 1679076"/>
                <a:gd name="connsiteX37" fmla="*/ 710025 w 1293575"/>
                <a:gd name="connsiteY37" fmla="*/ 652757 h 1679076"/>
                <a:gd name="connsiteX38" fmla="*/ 543993 w 1293575"/>
                <a:gd name="connsiteY38" fmla="*/ 889153 h 1679076"/>
                <a:gd name="connsiteX39" fmla="*/ 322281 w 1293575"/>
                <a:gd name="connsiteY39" fmla="*/ 666795 h 1679076"/>
                <a:gd name="connsiteX40" fmla="*/ 484785 w 1293575"/>
                <a:gd name="connsiteY40" fmla="*/ 517994 h 1679076"/>
                <a:gd name="connsiteX41" fmla="*/ 503933 w 1293575"/>
                <a:gd name="connsiteY41" fmla="*/ 496095 h 1679076"/>
                <a:gd name="connsiteX42" fmla="*/ 621592 w 1293575"/>
                <a:gd name="connsiteY42" fmla="*/ 261945 h 1679076"/>
                <a:gd name="connsiteX43" fmla="*/ 600177 w 1293575"/>
                <a:gd name="connsiteY43" fmla="*/ 153293 h 167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93575" h="1679076">
                  <a:moveTo>
                    <a:pt x="600177" y="153293"/>
                  </a:moveTo>
                  <a:cubicBezTo>
                    <a:pt x="588545" y="132330"/>
                    <a:pt x="570405" y="131909"/>
                    <a:pt x="551803" y="136167"/>
                  </a:cubicBezTo>
                  <a:cubicBezTo>
                    <a:pt x="525492" y="137149"/>
                    <a:pt x="501537" y="153315"/>
                    <a:pt x="488565" y="178842"/>
                  </a:cubicBezTo>
                  <a:lnTo>
                    <a:pt x="377960" y="398954"/>
                  </a:lnTo>
                  <a:lnTo>
                    <a:pt x="251988" y="514345"/>
                  </a:lnTo>
                  <a:lnTo>
                    <a:pt x="251988" y="84227"/>
                  </a:lnTo>
                  <a:cubicBezTo>
                    <a:pt x="251988" y="37709"/>
                    <a:pt x="218149" y="0"/>
                    <a:pt x="176404" y="0"/>
                  </a:cubicBezTo>
                  <a:cubicBezTo>
                    <a:pt x="134659" y="0"/>
                    <a:pt x="100820" y="37709"/>
                    <a:pt x="100820" y="84227"/>
                  </a:cubicBezTo>
                  <a:lnTo>
                    <a:pt x="100820" y="587622"/>
                  </a:lnTo>
                  <a:lnTo>
                    <a:pt x="50431" y="647984"/>
                  </a:lnTo>
                  <a:lnTo>
                    <a:pt x="44384" y="654722"/>
                  </a:lnTo>
                  <a:cubicBezTo>
                    <a:pt x="42873" y="656407"/>
                    <a:pt x="41865" y="658372"/>
                    <a:pt x="40353" y="660057"/>
                  </a:cubicBezTo>
                  <a:lnTo>
                    <a:pt x="37834" y="664549"/>
                  </a:lnTo>
                  <a:lnTo>
                    <a:pt x="37834" y="664549"/>
                  </a:lnTo>
                  <a:cubicBezTo>
                    <a:pt x="-19625" y="745816"/>
                    <a:pt x="-10701" y="862813"/>
                    <a:pt x="58241" y="932109"/>
                  </a:cubicBezTo>
                  <a:lnTo>
                    <a:pt x="352766" y="1226060"/>
                  </a:lnTo>
                  <a:cubicBezTo>
                    <a:pt x="361556" y="1234631"/>
                    <a:pt x="370997" y="1242332"/>
                    <a:pt x="380984" y="1249082"/>
                  </a:cubicBezTo>
                  <a:lnTo>
                    <a:pt x="362088" y="1277157"/>
                  </a:lnTo>
                  <a:cubicBezTo>
                    <a:pt x="301621" y="1275192"/>
                    <a:pt x="199331" y="1323482"/>
                    <a:pt x="210921" y="1367561"/>
                  </a:cubicBezTo>
                  <a:lnTo>
                    <a:pt x="247957" y="1497550"/>
                  </a:lnTo>
                  <a:cubicBezTo>
                    <a:pt x="264724" y="1556706"/>
                    <a:pt x="321348" y="1589512"/>
                    <a:pt x="374433" y="1570827"/>
                  </a:cubicBezTo>
                  <a:cubicBezTo>
                    <a:pt x="427518" y="1552143"/>
                    <a:pt x="456958" y="1489043"/>
                    <a:pt x="440191" y="1429888"/>
                  </a:cubicBezTo>
                  <a:lnTo>
                    <a:pt x="404919" y="1306075"/>
                  </a:lnTo>
                  <a:lnTo>
                    <a:pt x="423815" y="1277999"/>
                  </a:lnTo>
                  <a:cubicBezTo>
                    <a:pt x="431743" y="1282739"/>
                    <a:pt x="440221" y="1286234"/>
                    <a:pt x="449009" y="1288387"/>
                  </a:cubicBezTo>
                  <a:lnTo>
                    <a:pt x="845068" y="1380194"/>
                  </a:lnTo>
                  <a:lnTo>
                    <a:pt x="1101548" y="1648597"/>
                  </a:lnTo>
                  <a:cubicBezTo>
                    <a:pt x="1142109" y="1691084"/>
                    <a:pt x="1205897" y="1688883"/>
                    <a:pt x="1244024" y="1643684"/>
                  </a:cubicBezTo>
                  <a:cubicBezTo>
                    <a:pt x="1282150" y="1598485"/>
                    <a:pt x="1280175" y="1527403"/>
                    <a:pt x="1239614" y="1484916"/>
                  </a:cubicBezTo>
                  <a:lnTo>
                    <a:pt x="962474" y="1194896"/>
                  </a:lnTo>
                  <a:cubicBezTo>
                    <a:pt x="949043" y="1180650"/>
                    <a:pt x="932276" y="1170919"/>
                    <a:pt x="914101" y="1166820"/>
                  </a:cubicBezTo>
                  <a:lnTo>
                    <a:pt x="648046" y="1105054"/>
                  </a:lnTo>
                  <a:lnTo>
                    <a:pt x="832974" y="839179"/>
                  </a:lnTo>
                  <a:lnTo>
                    <a:pt x="1180155" y="889153"/>
                  </a:lnTo>
                  <a:cubicBezTo>
                    <a:pt x="1235397" y="896905"/>
                    <a:pt x="1285819" y="853289"/>
                    <a:pt x="1292775" y="791731"/>
                  </a:cubicBezTo>
                  <a:cubicBezTo>
                    <a:pt x="1299731" y="730172"/>
                    <a:pt x="1260592" y="673985"/>
                    <a:pt x="1205350" y="666233"/>
                  </a:cubicBezTo>
                  <a:lnTo>
                    <a:pt x="802237" y="610082"/>
                  </a:lnTo>
                  <a:cubicBezTo>
                    <a:pt x="766891" y="605146"/>
                    <a:pt x="731833" y="621371"/>
                    <a:pt x="710025" y="652757"/>
                  </a:cubicBezTo>
                  <a:lnTo>
                    <a:pt x="543993" y="889153"/>
                  </a:lnTo>
                  <a:lnTo>
                    <a:pt x="322281" y="666795"/>
                  </a:lnTo>
                  <a:lnTo>
                    <a:pt x="484785" y="517994"/>
                  </a:lnTo>
                  <a:cubicBezTo>
                    <a:pt x="492314" y="512056"/>
                    <a:pt x="498804" y="504636"/>
                    <a:pt x="503933" y="496095"/>
                  </a:cubicBezTo>
                  <a:lnTo>
                    <a:pt x="621592" y="261945"/>
                  </a:lnTo>
                  <a:cubicBezTo>
                    <a:pt x="639984" y="224880"/>
                    <a:pt x="630816" y="178359"/>
                    <a:pt x="600177" y="153293"/>
                  </a:cubicBezTo>
                  <a:close/>
                </a:path>
              </a:pathLst>
            </a:custGeom>
            <a:solidFill>
              <a:srgbClr val="FF0000"/>
            </a:solidFill>
            <a:ln w="3175" cap="flat">
              <a:solidFill>
                <a:srgbClr val="FF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61" name="Group 160">
              <a:extLst>
                <a:ext uri="{FF2B5EF4-FFF2-40B4-BE49-F238E27FC236}">
                  <a16:creationId xmlns:a16="http://schemas.microsoft.com/office/drawing/2014/main" id="{27751A3E-83D0-4B8C-4E12-AD8A0667167F}"/>
                </a:ext>
              </a:extLst>
            </p:cNvPr>
            <p:cNvGrpSpPr/>
            <p:nvPr/>
          </p:nvGrpSpPr>
          <p:grpSpPr>
            <a:xfrm>
              <a:off x="625490" y="2155900"/>
              <a:ext cx="1713229" cy="1909137"/>
              <a:chOff x="6848300" y="4525278"/>
              <a:chExt cx="647700" cy="647700"/>
            </a:xfrm>
            <a:solidFill>
              <a:schemeClr val="accent1"/>
            </a:solidFill>
          </p:grpSpPr>
          <p:sp>
            <p:nvSpPr>
              <p:cNvPr id="162" name="Freeform: Shape 161">
                <a:extLst>
                  <a:ext uri="{FF2B5EF4-FFF2-40B4-BE49-F238E27FC236}">
                    <a16:creationId xmlns:a16="http://schemas.microsoft.com/office/drawing/2014/main" id="{B6D32B69-E74E-EDC3-477D-7AF6825E3A7A}"/>
                  </a:ext>
                </a:extLst>
              </p:cNvPr>
              <p:cNvSpPr/>
              <p:nvPr/>
            </p:nvSpPr>
            <p:spPr>
              <a:xfrm>
                <a:off x="7019750" y="4868178"/>
                <a:ext cx="133350" cy="304800"/>
              </a:xfrm>
              <a:custGeom>
                <a:avLst/>
                <a:gdLst>
                  <a:gd name="connsiteX0" fmla="*/ 0 w 133350"/>
                  <a:gd name="connsiteY0" fmla="*/ 0 h 304800"/>
                  <a:gd name="connsiteX1" fmla="*/ 133350 w 133350"/>
                  <a:gd name="connsiteY1" fmla="*/ 0 h 304800"/>
                  <a:gd name="connsiteX2" fmla="*/ 133350 w 133350"/>
                  <a:gd name="connsiteY2" fmla="*/ 304800 h 304800"/>
                  <a:gd name="connsiteX3" fmla="*/ 0 w 133350"/>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133350" h="304800">
                    <a:moveTo>
                      <a:pt x="0" y="0"/>
                    </a:moveTo>
                    <a:lnTo>
                      <a:pt x="133350" y="0"/>
                    </a:lnTo>
                    <a:lnTo>
                      <a:pt x="133350" y="304800"/>
                    </a:lnTo>
                    <a:lnTo>
                      <a:pt x="0" y="3048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 name="Freeform: Shape 162">
                <a:extLst>
                  <a:ext uri="{FF2B5EF4-FFF2-40B4-BE49-F238E27FC236}">
                    <a16:creationId xmlns:a16="http://schemas.microsoft.com/office/drawing/2014/main" id="{088D27D2-FD4D-4A37-C380-45D175B7F93D}"/>
                  </a:ext>
                </a:extLst>
              </p:cNvPr>
              <p:cNvSpPr/>
              <p:nvPr/>
            </p:nvSpPr>
            <p:spPr>
              <a:xfrm>
                <a:off x="7191200" y="4696728"/>
                <a:ext cx="133350" cy="476250"/>
              </a:xfrm>
              <a:custGeom>
                <a:avLst/>
                <a:gdLst>
                  <a:gd name="connsiteX0" fmla="*/ 0 w 133350"/>
                  <a:gd name="connsiteY0" fmla="*/ 0 h 476250"/>
                  <a:gd name="connsiteX1" fmla="*/ 133350 w 133350"/>
                  <a:gd name="connsiteY1" fmla="*/ 0 h 476250"/>
                  <a:gd name="connsiteX2" fmla="*/ 133350 w 133350"/>
                  <a:gd name="connsiteY2" fmla="*/ 476250 h 476250"/>
                  <a:gd name="connsiteX3" fmla="*/ 0 w 133350"/>
                  <a:gd name="connsiteY3" fmla="*/ 476250 h 476250"/>
                </a:gdLst>
                <a:ahLst/>
                <a:cxnLst>
                  <a:cxn ang="0">
                    <a:pos x="connsiteX0" y="connsiteY0"/>
                  </a:cxn>
                  <a:cxn ang="0">
                    <a:pos x="connsiteX1" y="connsiteY1"/>
                  </a:cxn>
                  <a:cxn ang="0">
                    <a:pos x="connsiteX2" y="connsiteY2"/>
                  </a:cxn>
                  <a:cxn ang="0">
                    <a:pos x="connsiteX3" y="connsiteY3"/>
                  </a:cxn>
                </a:cxnLst>
                <a:rect l="l" t="t" r="r" b="b"/>
                <a:pathLst>
                  <a:path w="133350" h="476250">
                    <a:moveTo>
                      <a:pt x="0" y="0"/>
                    </a:moveTo>
                    <a:lnTo>
                      <a:pt x="133350" y="0"/>
                    </a:lnTo>
                    <a:lnTo>
                      <a:pt x="133350" y="476250"/>
                    </a:lnTo>
                    <a:lnTo>
                      <a:pt x="0" y="4762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 name="Freeform: Shape 163">
                <a:extLst>
                  <a:ext uri="{FF2B5EF4-FFF2-40B4-BE49-F238E27FC236}">
                    <a16:creationId xmlns:a16="http://schemas.microsoft.com/office/drawing/2014/main" id="{9629756F-2E3A-060C-C745-F60AC292788B}"/>
                  </a:ext>
                </a:extLst>
              </p:cNvPr>
              <p:cNvSpPr/>
              <p:nvPr/>
            </p:nvSpPr>
            <p:spPr>
              <a:xfrm>
                <a:off x="7362650" y="4525278"/>
                <a:ext cx="133350" cy="647700"/>
              </a:xfrm>
              <a:custGeom>
                <a:avLst/>
                <a:gdLst>
                  <a:gd name="connsiteX0" fmla="*/ 0 w 133350"/>
                  <a:gd name="connsiteY0" fmla="*/ 0 h 647700"/>
                  <a:gd name="connsiteX1" fmla="*/ 133350 w 133350"/>
                  <a:gd name="connsiteY1" fmla="*/ 0 h 647700"/>
                  <a:gd name="connsiteX2" fmla="*/ 133350 w 133350"/>
                  <a:gd name="connsiteY2" fmla="*/ 647700 h 647700"/>
                  <a:gd name="connsiteX3" fmla="*/ 0 w 133350"/>
                  <a:gd name="connsiteY3" fmla="*/ 647700 h 647700"/>
                </a:gdLst>
                <a:ahLst/>
                <a:cxnLst>
                  <a:cxn ang="0">
                    <a:pos x="connsiteX0" y="connsiteY0"/>
                  </a:cxn>
                  <a:cxn ang="0">
                    <a:pos x="connsiteX1" y="connsiteY1"/>
                  </a:cxn>
                  <a:cxn ang="0">
                    <a:pos x="connsiteX2" y="connsiteY2"/>
                  </a:cxn>
                  <a:cxn ang="0">
                    <a:pos x="connsiteX3" y="connsiteY3"/>
                  </a:cxn>
                </a:cxnLst>
                <a:rect l="l" t="t" r="r" b="b"/>
                <a:pathLst>
                  <a:path w="133350" h="647700">
                    <a:moveTo>
                      <a:pt x="0" y="0"/>
                    </a:moveTo>
                    <a:lnTo>
                      <a:pt x="133350" y="0"/>
                    </a:lnTo>
                    <a:lnTo>
                      <a:pt x="133350" y="647700"/>
                    </a:lnTo>
                    <a:lnTo>
                      <a:pt x="0" y="6477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 name="Freeform: Shape 165">
                <a:extLst>
                  <a:ext uri="{FF2B5EF4-FFF2-40B4-BE49-F238E27FC236}">
                    <a16:creationId xmlns:a16="http://schemas.microsoft.com/office/drawing/2014/main" id="{3DADF18F-9E29-7FDE-223C-786522A7BFB3}"/>
                  </a:ext>
                </a:extLst>
              </p:cNvPr>
              <p:cNvSpPr/>
              <p:nvPr/>
            </p:nvSpPr>
            <p:spPr>
              <a:xfrm>
                <a:off x="6848300" y="5039628"/>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210" name="Group 209">
            <a:extLst>
              <a:ext uri="{FF2B5EF4-FFF2-40B4-BE49-F238E27FC236}">
                <a16:creationId xmlns:a16="http://schemas.microsoft.com/office/drawing/2014/main" id="{DB1ED698-AB01-3CC2-D36F-DB0367C41643}"/>
              </a:ext>
            </a:extLst>
          </p:cNvPr>
          <p:cNvGrpSpPr/>
          <p:nvPr/>
        </p:nvGrpSpPr>
        <p:grpSpPr>
          <a:xfrm>
            <a:off x="2899055" y="4367045"/>
            <a:ext cx="338866" cy="632098"/>
            <a:chOff x="83918" y="2155900"/>
            <a:chExt cx="2427710" cy="4514776"/>
          </a:xfrm>
          <a:effectLst>
            <a:glow rad="139700">
              <a:schemeClr val="bg1">
                <a:alpha val="90000"/>
              </a:schemeClr>
            </a:glow>
          </a:effectLst>
        </p:grpSpPr>
        <p:pic>
          <p:nvPicPr>
            <p:cNvPr id="211" name="Graphic 210" descr="Climbing with solid fill">
              <a:extLst>
                <a:ext uri="{FF2B5EF4-FFF2-40B4-BE49-F238E27FC236}">
                  <a16:creationId xmlns:a16="http://schemas.microsoft.com/office/drawing/2014/main" id="{2BD7CE9F-E703-D112-05DD-4584EC666558}"/>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83918" y="3965356"/>
              <a:ext cx="2427710" cy="2705320"/>
            </a:xfrm>
            <a:prstGeom prst="rect">
              <a:avLst/>
            </a:prstGeom>
          </p:spPr>
        </p:pic>
        <p:sp>
          <p:nvSpPr>
            <p:cNvPr id="212" name="Freeform: Shape 211">
              <a:extLst>
                <a:ext uri="{FF2B5EF4-FFF2-40B4-BE49-F238E27FC236}">
                  <a16:creationId xmlns:a16="http://schemas.microsoft.com/office/drawing/2014/main" id="{D7C9B22C-1630-8AD7-878D-64B860A7BD51}"/>
                </a:ext>
              </a:extLst>
            </p:cNvPr>
            <p:cNvSpPr/>
            <p:nvPr/>
          </p:nvSpPr>
          <p:spPr>
            <a:xfrm>
              <a:off x="238591" y="4983020"/>
              <a:ext cx="352723" cy="393057"/>
            </a:xfrm>
            <a:custGeom>
              <a:avLst/>
              <a:gdLst>
                <a:gd name="connsiteX0" fmla="*/ 352724 w 352723"/>
                <a:gd name="connsiteY0" fmla="*/ 196529 h 393057"/>
                <a:gd name="connsiteX1" fmla="*/ 176362 w 352723"/>
                <a:gd name="connsiteY1" fmla="*/ 393058 h 393057"/>
                <a:gd name="connsiteX2" fmla="*/ 0 w 352723"/>
                <a:gd name="connsiteY2" fmla="*/ 196529 h 393057"/>
                <a:gd name="connsiteX3" fmla="*/ 176362 w 352723"/>
                <a:gd name="connsiteY3" fmla="*/ 0 h 393057"/>
                <a:gd name="connsiteX4" fmla="*/ 352724 w 352723"/>
                <a:gd name="connsiteY4" fmla="*/ 196529 h 39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23" h="393057">
                  <a:moveTo>
                    <a:pt x="352724" y="196529"/>
                  </a:moveTo>
                  <a:cubicBezTo>
                    <a:pt x="352724" y="305069"/>
                    <a:pt x="273764" y="393058"/>
                    <a:pt x="176362" y="393058"/>
                  </a:cubicBezTo>
                  <a:cubicBezTo>
                    <a:pt x="78960" y="393058"/>
                    <a:pt x="0" y="305069"/>
                    <a:pt x="0" y="196529"/>
                  </a:cubicBezTo>
                  <a:cubicBezTo>
                    <a:pt x="0" y="87989"/>
                    <a:pt x="78960" y="0"/>
                    <a:pt x="176362" y="0"/>
                  </a:cubicBezTo>
                  <a:cubicBezTo>
                    <a:pt x="273764" y="0"/>
                    <a:pt x="352724" y="87989"/>
                    <a:pt x="352724" y="196529"/>
                  </a:cubicBezTo>
                  <a:close/>
                </a:path>
              </a:pathLst>
            </a:custGeom>
            <a:solidFill>
              <a:srgbClr val="FF0000"/>
            </a:solidFill>
            <a:ln w="3175" cap="flat">
              <a:solidFill>
                <a:srgbClr val="FF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3" name="Freeform: Shape 212">
              <a:extLst>
                <a:ext uri="{FF2B5EF4-FFF2-40B4-BE49-F238E27FC236}">
                  <a16:creationId xmlns:a16="http://schemas.microsoft.com/office/drawing/2014/main" id="{B0B26A04-4C30-F88D-87B2-66904BC6521E}"/>
                </a:ext>
              </a:extLst>
            </p:cNvPr>
            <p:cNvSpPr/>
            <p:nvPr/>
          </p:nvSpPr>
          <p:spPr>
            <a:xfrm>
              <a:off x="566076" y="4655379"/>
              <a:ext cx="1293575" cy="1679076"/>
            </a:xfrm>
            <a:custGeom>
              <a:avLst/>
              <a:gdLst>
                <a:gd name="connsiteX0" fmla="*/ 32311 w 1998746"/>
                <a:gd name="connsiteY0" fmla="*/ 0 h 2331113"/>
                <a:gd name="connsiteX1" fmla="*/ 7117 w 1998746"/>
                <a:gd name="connsiteY1" fmla="*/ 140378 h 2331113"/>
                <a:gd name="connsiteX2" fmla="*/ 133089 w 1998746"/>
                <a:gd name="connsiteY2" fmla="*/ 252680 h 2331113"/>
                <a:gd name="connsiteX3" fmla="*/ 309451 w 1998746"/>
                <a:gd name="connsiteY3" fmla="*/ 252680 h 2331113"/>
                <a:gd name="connsiteX4" fmla="*/ 435424 w 1998746"/>
                <a:gd name="connsiteY4" fmla="*/ 449209 h 2331113"/>
                <a:gd name="connsiteX5" fmla="*/ 760434 w 1998746"/>
                <a:gd name="connsiteY5" fmla="*/ 622716 h 2331113"/>
                <a:gd name="connsiteX6" fmla="*/ 697196 w 1998746"/>
                <a:gd name="connsiteY6" fmla="*/ 665391 h 2331113"/>
                <a:gd name="connsiteX7" fmla="*/ 586591 w 1998746"/>
                <a:gd name="connsiteY7" fmla="*/ 885503 h 2331113"/>
                <a:gd name="connsiteX8" fmla="*/ 460619 w 1998746"/>
                <a:gd name="connsiteY8" fmla="*/ 1000894 h 2331113"/>
                <a:gd name="connsiteX9" fmla="*/ 460619 w 1998746"/>
                <a:gd name="connsiteY9" fmla="*/ 570776 h 2331113"/>
                <a:gd name="connsiteX10" fmla="*/ 385035 w 1998746"/>
                <a:gd name="connsiteY10" fmla="*/ 486549 h 2331113"/>
                <a:gd name="connsiteX11" fmla="*/ 309451 w 1998746"/>
                <a:gd name="connsiteY11" fmla="*/ 570776 h 2331113"/>
                <a:gd name="connsiteX12" fmla="*/ 309451 w 1998746"/>
                <a:gd name="connsiteY12" fmla="*/ 1074171 h 2331113"/>
                <a:gd name="connsiteX13" fmla="*/ 259062 w 1998746"/>
                <a:gd name="connsiteY13" fmla="*/ 1134533 h 2331113"/>
                <a:gd name="connsiteX14" fmla="*/ 253015 w 1998746"/>
                <a:gd name="connsiteY14" fmla="*/ 1141271 h 2331113"/>
                <a:gd name="connsiteX15" fmla="*/ 248984 w 1998746"/>
                <a:gd name="connsiteY15" fmla="*/ 1146606 h 2331113"/>
                <a:gd name="connsiteX16" fmla="*/ 246465 w 1998746"/>
                <a:gd name="connsiteY16" fmla="*/ 1151098 h 2331113"/>
                <a:gd name="connsiteX17" fmla="*/ 246465 w 1998746"/>
                <a:gd name="connsiteY17" fmla="*/ 1151098 h 2331113"/>
                <a:gd name="connsiteX18" fmla="*/ 266872 w 1998746"/>
                <a:gd name="connsiteY18" fmla="*/ 1418658 h 2331113"/>
                <a:gd name="connsiteX19" fmla="*/ 561397 w 1998746"/>
                <a:gd name="connsiteY19" fmla="*/ 1712609 h 2331113"/>
                <a:gd name="connsiteX20" fmla="*/ 589615 w 1998746"/>
                <a:gd name="connsiteY20" fmla="*/ 1735631 h 2331113"/>
                <a:gd name="connsiteX21" fmla="*/ 570719 w 1998746"/>
                <a:gd name="connsiteY21" fmla="*/ 1763706 h 2331113"/>
                <a:gd name="connsiteX22" fmla="*/ 419552 w 1998746"/>
                <a:gd name="connsiteY22" fmla="*/ 1854110 h 2331113"/>
                <a:gd name="connsiteX23" fmla="*/ 456588 w 1998746"/>
                <a:gd name="connsiteY23" fmla="*/ 1984099 h 2331113"/>
                <a:gd name="connsiteX24" fmla="*/ 583064 w 1998746"/>
                <a:gd name="connsiteY24" fmla="*/ 2057376 h 2331113"/>
                <a:gd name="connsiteX25" fmla="*/ 648822 w 1998746"/>
                <a:gd name="connsiteY25" fmla="*/ 1916437 h 2331113"/>
                <a:gd name="connsiteX26" fmla="*/ 613550 w 1998746"/>
                <a:gd name="connsiteY26" fmla="*/ 1792624 h 2331113"/>
                <a:gd name="connsiteX27" fmla="*/ 632446 w 1998746"/>
                <a:gd name="connsiteY27" fmla="*/ 1764548 h 2331113"/>
                <a:gd name="connsiteX28" fmla="*/ 657640 w 1998746"/>
                <a:gd name="connsiteY28" fmla="*/ 1774936 h 2331113"/>
                <a:gd name="connsiteX29" fmla="*/ 1053699 w 1998746"/>
                <a:gd name="connsiteY29" fmla="*/ 1866743 h 2331113"/>
                <a:gd name="connsiteX30" fmla="*/ 1310179 w 1998746"/>
                <a:gd name="connsiteY30" fmla="*/ 2135146 h 2331113"/>
                <a:gd name="connsiteX31" fmla="*/ 1452655 w 1998746"/>
                <a:gd name="connsiteY31" fmla="*/ 2130233 h 2331113"/>
                <a:gd name="connsiteX32" fmla="*/ 1448245 w 1998746"/>
                <a:gd name="connsiteY32" fmla="*/ 1971465 h 2331113"/>
                <a:gd name="connsiteX33" fmla="*/ 1171105 w 1998746"/>
                <a:gd name="connsiteY33" fmla="*/ 1681445 h 2331113"/>
                <a:gd name="connsiteX34" fmla="*/ 1122732 w 1998746"/>
                <a:gd name="connsiteY34" fmla="*/ 1653369 h 2331113"/>
                <a:gd name="connsiteX35" fmla="*/ 856677 w 1998746"/>
                <a:gd name="connsiteY35" fmla="*/ 1591603 h 2331113"/>
                <a:gd name="connsiteX36" fmla="*/ 1041605 w 1998746"/>
                <a:gd name="connsiteY36" fmla="*/ 1325728 h 2331113"/>
                <a:gd name="connsiteX37" fmla="*/ 1388786 w 1998746"/>
                <a:gd name="connsiteY37" fmla="*/ 1375702 h 2331113"/>
                <a:gd name="connsiteX38" fmla="*/ 1501406 w 1998746"/>
                <a:gd name="connsiteY38" fmla="*/ 1278280 h 2331113"/>
                <a:gd name="connsiteX39" fmla="*/ 1413981 w 1998746"/>
                <a:gd name="connsiteY39" fmla="*/ 1152782 h 2331113"/>
                <a:gd name="connsiteX40" fmla="*/ 1010868 w 1998746"/>
                <a:gd name="connsiteY40" fmla="*/ 1096631 h 2331113"/>
                <a:gd name="connsiteX41" fmla="*/ 918656 w 1998746"/>
                <a:gd name="connsiteY41" fmla="*/ 1139306 h 2331113"/>
                <a:gd name="connsiteX42" fmla="*/ 752624 w 1998746"/>
                <a:gd name="connsiteY42" fmla="*/ 1375702 h 2331113"/>
                <a:gd name="connsiteX43" fmla="*/ 530912 w 1998746"/>
                <a:gd name="connsiteY43" fmla="*/ 1153344 h 2331113"/>
                <a:gd name="connsiteX44" fmla="*/ 693416 w 1998746"/>
                <a:gd name="connsiteY44" fmla="*/ 1004543 h 2331113"/>
                <a:gd name="connsiteX45" fmla="*/ 712564 w 1998746"/>
                <a:gd name="connsiteY45" fmla="*/ 982644 h 2331113"/>
                <a:gd name="connsiteX46" fmla="*/ 830223 w 1998746"/>
                <a:gd name="connsiteY46" fmla="*/ 748494 h 2331113"/>
                <a:gd name="connsiteX47" fmla="*/ 808808 w 1998746"/>
                <a:gd name="connsiteY47" fmla="*/ 639842 h 2331113"/>
                <a:gd name="connsiteX48" fmla="*/ 915381 w 1998746"/>
                <a:gd name="connsiteY48" fmla="*/ 674656 h 2331113"/>
                <a:gd name="connsiteX49" fmla="*/ 1419272 w 1998746"/>
                <a:gd name="connsiteY49" fmla="*/ 899260 h 2331113"/>
                <a:gd name="connsiteX50" fmla="*/ 1545245 w 1998746"/>
                <a:gd name="connsiteY50" fmla="*/ 1240939 h 2331113"/>
                <a:gd name="connsiteX51" fmla="*/ 1494856 w 1998746"/>
                <a:gd name="connsiteY51" fmla="*/ 1460771 h 2331113"/>
                <a:gd name="connsiteX52" fmla="*/ 1721607 w 1998746"/>
                <a:gd name="connsiteY52" fmla="*/ 1685375 h 2331113"/>
                <a:gd name="connsiteX53" fmla="*/ 1847579 w 1998746"/>
                <a:gd name="connsiteY53" fmla="*/ 2050358 h 2331113"/>
                <a:gd name="connsiteX54" fmla="*/ 1872774 w 1998746"/>
                <a:gd name="connsiteY54" fmla="*/ 2274962 h 2331113"/>
                <a:gd name="connsiteX55" fmla="*/ 1998747 w 1998746"/>
                <a:gd name="connsiteY55" fmla="*/ 2331113 h 2331113"/>
                <a:gd name="connsiteX56" fmla="*/ 1998747 w 1998746"/>
                <a:gd name="connsiteY56" fmla="*/ 0 h 2331113"/>
                <a:gd name="connsiteX0" fmla="*/ 32311 w 1998747"/>
                <a:gd name="connsiteY0" fmla="*/ 0 h 2331113"/>
                <a:gd name="connsiteX1" fmla="*/ 7117 w 1998747"/>
                <a:gd name="connsiteY1" fmla="*/ 140378 h 2331113"/>
                <a:gd name="connsiteX2" fmla="*/ 133089 w 1998747"/>
                <a:gd name="connsiteY2" fmla="*/ 252680 h 2331113"/>
                <a:gd name="connsiteX3" fmla="*/ 309451 w 1998747"/>
                <a:gd name="connsiteY3" fmla="*/ 252680 h 2331113"/>
                <a:gd name="connsiteX4" fmla="*/ 435424 w 1998747"/>
                <a:gd name="connsiteY4" fmla="*/ 449209 h 2331113"/>
                <a:gd name="connsiteX5" fmla="*/ 760434 w 1998747"/>
                <a:gd name="connsiteY5" fmla="*/ 622716 h 2331113"/>
                <a:gd name="connsiteX6" fmla="*/ 697196 w 1998747"/>
                <a:gd name="connsiteY6" fmla="*/ 665391 h 2331113"/>
                <a:gd name="connsiteX7" fmla="*/ 586591 w 1998747"/>
                <a:gd name="connsiteY7" fmla="*/ 885503 h 2331113"/>
                <a:gd name="connsiteX8" fmla="*/ 460619 w 1998747"/>
                <a:gd name="connsiteY8" fmla="*/ 1000894 h 2331113"/>
                <a:gd name="connsiteX9" fmla="*/ 460619 w 1998747"/>
                <a:gd name="connsiteY9" fmla="*/ 570776 h 2331113"/>
                <a:gd name="connsiteX10" fmla="*/ 385035 w 1998747"/>
                <a:gd name="connsiteY10" fmla="*/ 486549 h 2331113"/>
                <a:gd name="connsiteX11" fmla="*/ 309451 w 1998747"/>
                <a:gd name="connsiteY11" fmla="*/ 570776 h 2331113"/>
                <a:gd name="connsiteX12" fmla="*/ 309451 w 1998747"/>
                <a:gd name="connsiteY12" fmla="*/ 1074171 h 2331113"/>
                <a:gd name="connsiteX13" fmla="*/ 259062 w 1998747"/>
                <a:gd name="connsiteY13" fmla="*/ 1134533 h 2331113"/>
                <a:gd name="connsiteX14" fmla="*/ 253015 w 1998747"/>
                <a:gd name="connsiteY14" fmla="*/ 1141271 h 2331113"/>
                <a:gd name="connsiteX15" fmla="*/ 248984 w 1998747"/>
                <a:gd name="connsiteY15" fmla="*/ 1146606 h 2331113"/>
                <a:gd name="connsiteX16" fmla="*/ 246465 w 1998747"/>
                <a:gd name="connsiteY16" fmla="*/ 1151098 h 2331113"/>
                <a:gd name="connsiteX17" fmla="*/ 246465 w 1998747"/>
                <a:gd name="connsiteY17" fmla="*/ 1151098 h 2331113"/>
                <a:gd name="connsiteX18" fmla="*/ 266872 w 1998747"/>
                <a:gd name="connsiteY18" fmla="*/ 1418658 h 2331113"/>
                <a:gd name="connsiteX19" fmla="*/ 561397 w 1998747"/>
                <a:gd name="connsiteY19" fmla="*/ 1712609 h 2331113"/>
                <a:gd name="connsiteX20" fmla="*/ 589615 w 1998747"/>
                <a:gd name="connsiteY20" fmla="*/ 1735631 h 2331113"/>
                <a:gd name="connsiteX21" fmla="*/ 570719 w 1998747"/>
                <a:gd name="connsiteY21" fmla="*/ 1763706 h 2331113"/>
                <a:gd name="connsiteX22" fmla="*/ 419552 w 1998747"/>
                <a:gd name="connsiteY22" fmla="*/ 1854110 h 2331113"/>
                <a:gd name="connsiteX23" fmla="*/ 456588 w 1998747"/>
                <a:gd name="connsiteY23" fmla="*/ 1984099 h 2331113"/>
                <a:gd name="connsiteX24" fmla="*/ 583064 w 1998747"/>
                <a:gd name="connsiteY24" fmla="*/ 2057376 h 2331113"/>
                <a:gd name="connsiteX25" fmla="*/ 648822 w 1998747"/>
                <a:gd name="connsiteY25" fmla="*/ 1916437 h 2331113"/>
                <a:gd name="connsiteX26" fmla="*/ 613550 w 1998747"/>
                <a:gd name="connsiteY26" fmla="*/ 1792624 h 2331113"/>
                <a:gd name="connsiteX27" fmla="*/ 632446 w 1998747"/>
                <a:gd name="connsiteY27" fmla="*/ 1764548 h 2331113"/>
                <a:gd name="connsiteX28" fmla="*/ 657640 w 1998747"/>
                <a:gd name="connsiteY28" fmla="*/ 1774936 h 2331113"/>
                <a:gd name="connsiteX29" fmla="*/ 1053699 w 1998747"/>
                <a:gd name="connsiteY29" fmla="*/ 1866743 h 2331113"/>
                <a:gd name="connsiteX30" fmla="*/ 1310179 w 1998747"/>
                <a:gd name="connsiteY30" fmla="*/ 2135146 h 2331113"/>
                <a:gd name="connsiteX31" fmla="*/ 1452655 w 1998747"/>
                <a:gd name="connsiteY31" fmla="*/ 2130233 h 2331113"/>
                <a:gd name="connsiteX32" fmla="*/ 1448245 w 1998747"/>
                <a:gd name="connsiteY32" fmla="*/ 1971465 h 2331113"/>
                <a:gd name="connsiteX33" fmla="*/ 1171105 w 1998747"/>
                <a:gd name="connsiteY33" fmla="*/ 1681445 h 2331113"/>
                <a:gd name="connsiteX34" fmla="*/ 1122732 w 1998747"/>
                <a:gd name="connsiteY34" fmla="*/ 1653369 h 2331113"/>
                <a:gd name="connsiteX35" fmla="*/ 856677 w 1998747"/>
                <a:gd name="connsiteY35" fmla="*/ 1591603 h 2331113"/>
                <a:gd name="connsiteX36" fmla="*/ 1041605 w 1998747"/>
                <a:gd name="connsiteY36" fmla="*/ 1325728 h 2331113"/>
                <a:gd name="connsiteX37" fmla="*/ 1388786 w 1998747"/>
                <a:gd name="connsiteY37" fmla="*/ 1375702 h 2331113"/>
                <a:gd name="connsiteX38" fmla="*/ 1501406 w 1998747"/>
                <a:gd name="connsiteY38" fmla="*/ 1278280 h 2331113"/>
                <a:gd name="connsiteX39" fmla="*/ 1413981 w 1998747"/>
                <a:gd name="connsiteY39" fmla="*/ 1152782 h 2331113"/>
                <a:gd name="connsiteX40" fmla="*/ 1010868 w 1998747"/>
                <a:gd name="connsiteY40" fmla="*/ 1096631 h 2331113"/>
                <a:gd name="connsiteX41" fmla="*/ 918656 w 1998747"/>
                <a:gd name="connsiteY41" fmla="*/ 1139306 h 2331113"/>
                <a:gd name="connsiteX42" fmla="*/ 752624 w 1998747"/>
                <a:gd name="connsiteY42" fmla="*/ 1375702 h 2331113"/>
                <a:gd name="connsiteX43" fmla="*/ 530912 w 1998747"/>
                <a:gd name="connsiteY43" fmla="*/ 1153344 h 2331113"/>
                <a:gd name="connsiteX44" fmla="*/ 693416 w 1998747"/>
                <a:gd name="connsiteY44" fmla="*/ 1004543 h 2331113"/>
                <a:gd name="connsiteX45" fmla="*/ 712564 w 1998747"/>
                <a:gd name="connsiteY45" fmla="*/ 982644 h 2331113"/>
                <a:gd name="connsiteX46" fmla="*/ 830223 w 1998747"/>
                <a:gd name="connsiteY46" fmla="*/ 748494 h 2331113"/>
                <a:gd name="connsiteX47" fmla="*/ 808808 w 1998747"/>
                <a:gd name="connsiteY47" fmla="*/ 639842 h 2331113"/>
                <a:gd name="connsiteX48" fmla="*/ 915381 w 1998747"/>
                <a:gd name="connsiteY48" fmla="*/ 674656 h 2331113"/>
                <a:gd name="connsiteX49" fmla="*/ 1419272 w 1998747"/>
                <a:gd name="connsiteY49" fmla="*/ 899260 h 2331113"/>
                <a:gd name="connsiteX50" fmla="*/ 1545245 w 1998747"/>
                <a:gd name="connsiteY50" fmla="*/ 1240939 h 2331113"/>
                <a:gd name="connsiteX51" fmla="*/ 1494856 w 1998747"/>
                <a:gd name="connsiteY51" fmla="*/ 1460771 h 2331113"/>
                <a:gd name="connsiteX52" fmla="*/ 1721607 w 1998747"/>
                <a:gd name="connsiteY52" fmla="*/ 1685375 h 2331113"/>
                <a:gd name="connsiteX53" fmla="*/ 1847579 w 1998747"/>
                <a:gd name="connsiteY53" fmla="*/ 2050358 h 2331113"/>
                <a:gd name="connsiteX54" fmla="*/ 1872774 w 1998747"/>
                <a:gd name="connsiteY54" fmla="*/ 2274962 h 2331113"/>
                <a:gd name="connsiteX55" fmla="*/ 1998747 w 1998747"/>
                <a:gd name="connsiteY55" fmla="*/ 2331113 h 2331113"/>
                <a:gd name="connsiteX56" fmla="*/ 32311 w 1998747"/>
                <a:gd name="connsiteY56" fmla="*/ 0 h 2331113"/>
                <a:gd name="connsiteX0" fmla="*/ 32311 w 1872774"/>
                <a:gd name="connsiteY0" fmla="*/ 0 h 2274962"/>
                <a:gd name="connsiteX1" fmla="*/ 7117 w 1872774"/>
                <a:gd name="connsiteY1" fmla="*/ 140378 h 2274962"/>
                <a:gd name="connsiteX2" fmla="*/ 133089 w 1872774"/>
                <a:gd name="connsiteY2" fmla="*/ 252680 h 2274962"/>
                <a:gd name="connsiteX3" fmla="*/ 309451 w 1872774"/>
                <a:gd name="connsiteY3" fmla="*/ 252680 h 2274962"/>
                <a:gd name="connsiteX4" fmla="*/ 435424 w 1872774"/>
                <a:gd name="connsiteY4" fmla="*/ 449209 h 2274962"/>
                <a:gd name="connsiteX5" fmla="*/ 760434 w 1872774"/>
                <a:gd name="connsiteY5" fmla="*/ 622716 h 2274962"/>
                <a:gd name="connsiteX6" fmla="*/ 697196 w 1872774"/>
                <a:gd name="connsiteY6" fmla="*/ 665391 h 2274962"/>
                <a:gd name="connsiteX7" fmla="*/ 586591 w 1872774"/>
                <a:gd name="connsiteY7" fmla="*/ 885503 h 2274962"/>
                <a:gd name="connsiteX8" fmla="*/ 460619 w 1872774"/>
                <a:gd name="connsiteY8" fmla="*/ 1000894 h 2274962"/>
                <a:gd name="connsiteX9" fmla="*/ 460619 w 1872774"/>
                <a:gd name="connsiteY9" fmla="*/ 570776 h 2274962"/>
                <a:gd name="connsiteX10" fmla="*/ 385035 w 1872774"/>
                <a:gd name="connsiteY10" fmla="*/ 486549 h 2274962"/>
                <a:gd name="connsiteX11" fmla="*/ 309451 w 1872774"/>
                <a:gd name="connsiteY11" fmla="*/ 570776 h 2274962"/>
                <a:gd name="connsiteX12" fmla="*/ 309451 w 1872774"/>
                <a:gd name="connsiteY12" fmla="*/ 1074171 h 2274962"/>
                <a:gd name="connsiteX13" fmla="*/ 259062 w 1872774"/>
                <a:gd name="connsiteY13" fmla="*/ 1134533 h 2274962"/>
                <a:gd name="connsiteX14" fmla="*/ 253015 w 1872774"/>
                <a:gd name="connsiteY14" fmla="*/ 1141271 h 2274962"/>
                <a:gd name="connsiteX15" fmla="*/ 248984 w 1872774"/>
                <a:gd name="connsiteY15" fmla="*/ 1146606 h 2274962"/>
                <a:gd name="connsiteX16" fmla="*/ 246465 w 1872774"/>
                <a:gd name="connsiteY16" fmla="*/ 1151098 h 2274962"/>
                <a:gd name="connsiteX17" fmla="*/ 246465 w 1872774"/>
                <a:gd name="connsiteY17" fmla="*/ 1151098 h 2274962"/>
                <a:gd name="connsiteX18" fmla="*/ 266872 w 1872774"/>
                <a:gd name="connsiteY18" fmla="*/ 1418658 h 2274962"/>
                <a:gd name="connsiteX19" fmla="*/ 561397 w 1872774"/>
                <a:gd name="connsiteY19" fmla="*/ 1712609 h 2274962"/>
                <a:gd name="connsiteX20" fmla="*/ 589615 w 1872774"/>
                <a:gd name="connsiteY20" fmla="*/ 1735631 h 2274962"/>
                <a:gd name="connsiteX21" fmla="*/ 570719 w 1872774"/>
                <a:gd name="connsiteY21" fmla="*/ 1763706 h 2274962"/>
                <a:gd name="connsiteX22" fmla="*/ 419552 w 1872774"/>
                <a:gd name="connsiteY22" fmla="*/ 1854110 h 2274962"/>
                <a:gd name="connsiteX23" fmla="*/ 456588 w 1872774"/>
                <a:gd name="connsiteY23" fmla="*/ 1984099 h 2274962"/>
                <a:gd name="connsiteX24" fmla="*/ 583064 w 1872774"/>
                <a:gd name="connsiteY24" fmla="*/ 2057376 h 2274962"/>
                <a:gd name="connsiteX25" fmla="*/ 648822 w 1872774"/>
                <a:gd name="connsiteY25" fmla="*/ 1916437 h 2274962"/>
                <a:gd name="connsiteX26" fmla="*/ 613550 w 1872774"/>
                <a:gd name="connsiteY26" fmla="*/ 1792624 h 2274962"/>
                <a:gd name="connsiteX27" fmla="*/ 632446 w 1872774"/>
                <a:gd name="connsiteY27" fmla="*/ 1764548 h 2274962"/>
                <a:gd name="connsiteX28" fmla="*/ 657640 w 1872774"/>
                <a:gd name="connsiteY28" fmla="*/ 1774936 h 2274962"/>
                <a:gd name="connsiteX29" fmla="*/ 1053699 w 1872774"/>
                <a:gd name="connsiteY29" fmla="*/ 1866743 h 2274962"/>
                <a:gd name="connsiteX30" fmla="*/ 1310179 w 1872774"/>
                <a:gd name="connsiteY30" fmla="*/ 2135146 h 2274962"/>
                <a:gd name="connsiteX31" fmla="*/ 1452655 w 1872774"/>
                <a:gd name="connsiteY31" fmla="*/ 2130233 h 2274962"/>
                <a:gd name="connsiteX32" fmla="*/ 1448245 w 1872774"/>
                <a:gd name="connsiteY32" fmla="*/ 1971465 h 2274962"/>
                <a:gd name="connsiteX33" fmla="*/ 1171105 w 1872774"/>
                <a:gd name="connsiteY33" fmla="*/ 1681445 h 2274962"/>
                <a:gd name="connsiteX34" fmla="*/ 1122732 w 1872774"/>
                <a:gd name="connsiteY34" fmla="*/ 1653369 h 2274962"/>
                <a:gd name="connsiteX35" fmla="*/ 856677 w 1872774"/>
                <a:gd name="connsiteY35" fmla="*/ 1591603 h 2274962"/>
                <a:gd name="connsiteX36" fmla="*/ 1041605 w 1872774"/>
                <a:gd name="connsiteY36" fmla="*/ 1325728 h 2274962"/>
                <a:gd name="connsiteX37" fmla="*/ 1388786 w 1872774"/>
                <a:gd name="connsiteY37" fmla="*/ 1375702 h 2274962"/>
                <a:gd name="connsiteX38" fmla="*/ 1501406 w 1872774"/>
                <a:gd name="connsiteY38" fmla="*/ 1278280 h 2274962"/>
                <a:gd name="connsiteX39" fmla="*/ 1413981 w 1872774"/>
                <a:gd name="connsiteY39" fmla="*/ 1152782 h 2274962"/>
                <a:gd name="connsiteX40" fmla="*/ 1010868 w 1872774"/>
                <a:gd name="connsiteY40" fmla="*/ 1096631 h 2274962"/>
                <a:gd name="connsiteX41" fmla="*/ 918656 w 1872774"/>
                <a:gd name="connsiteY41" fmla="*/ 1139306 h 2274962"/>
                <a:gd name="connsiteX42" fmla="*/ 752624 w 1872774"/>
                <a:gd name="connsiteY42" fmla="*/ 1375702 h 2274962"/>
                <a:gd name="connsiteX43" fmla="*/ 530912 w 1872774"/>
                <a:gd name="connsiteY43" fmla="*/ 1153344 h 2274962"/>
                <a:gd name="connsiteX44" fmla="*/ 693416 w 1872774"/>
                <a:gd name="connsiteY44" fmla="*/ 1004543 h 2274962"/>
                <a:gd name="connsiteX45" fmla="*/ 712564 w 1872774"/>
                <a:gd name="connsiteY45" fmla="*/ 982644 h 2274962"/>
                <a:gd name="connsiteX46" fmla="*/ 830223 w 1872774"/>
                <a:gd name="connsiteY46" fmla="*/ 748494 h 2274962"/>
                <a:gd name="connsiteX47" fmla="*/ 808808 w 1872774"/>
                <a:gd name="connsiteY47" fmla="*/ 639842 h 2274962"/>
                <a:gd name="connsiteX48" fmla="*/ 915381 w 1872774"/>
                <a:gd name="connsiteY48" fmla="*/ 674656 h 2274962"/>
                <a:gd name="connsiteX49" fmla="*/ 1419272 w 1872774"/>
                <a:gd name="connsiteY49" fmla="*/ 899260 h 2274962"/>
                <a:gd name="connsiteX50" fmla="*/ 1545245 w 1872774"/>
                <a:gd name="connsiteY50" fmla="*/ 1240939 h 2274962"/>
                <a:gd name="connsiteX51" fmla="*/ 1494856 w 1872774"/>
                <a:gd name="connsiteY51" fmla="*/ 1460771 h 2274962"/>
                <a:gd name="connsiteX52" fmla="*/ 1721607 w 1872774"/>
                <a:gd name="connsiteY52" fmla="*/ 1685375 h 2274962"/>
                <a:gd name="connsiteX53" fmla="*/ 1847579 w 1872774"/>
                <a:gd name="connsiteY53" fmla="*/ 2050358 h 2274962"/>
                <a:gd name="connsiteX54" fmla="*/ 1872774 w 1872774"/>
                <a:gd name="connsiteY54" fmla="*/ 2274962 h 2274962"/>
                <a:gd name="connsiteX55" fmla="*/ 32311 w 1872774"/>
                <a:gd name="connsiteY55" fmla="*/ 0 h 2274962"/>
                <a:gd name="connsiteX0" fmla="*/ 32311 w 1977250"/>
                <a:gd name="connsiteY0" fmla="*/ 0 h 2338409"/>
                <a:gd name="connsiteX1" fmla="*/ 7117 w 1977250"/>
                <a:gd name="connsiteY1" fmla="*/ 140378 h 2338409"/>
                <a:gd name="connsiteX2" fmla="*/ 133089 w 1977250"/>
                <a:gd name="connsiteY2" fmla="*/ 252680 h 2338409"/>
                <a:gd name="connsiteX3" fmla="*/ 309451 w 1977250"/>
                <a:gd name="connsiteY3" fmla="*/ 252680 h 2338409"/>
                <a:gd name="connsiteX4" fmla="*/ 435424 w 1977250"/>
                <a:gd name="connsiteY4" fmla="*/ 449209 h 2338409"/>
                <a:gd name="connsiteX5" fmla="*/ 760434 w 1977250"/>
                <a:gd name="connsiteY5" fmla="*/ 622716 h 2338409"/>
                <a:gd name="connsiteX6" fmla="*/ 697196 w 1977250"/>
                <a:gd name="connsiteY6" fmla="*/ 665391 h 2338409"/>
                <a:gd name="connsiteX7" fmla="*/ 586591 w 1977250"/>
                <a:gd name="connsiteY7" fmla="*/ 885503 h 2338409"/>
                <a:gd name="connsiteX8" fmla="*/ 460619 w 1977250"/>
                <a:gd name="connsiteY8" fmla="*/ 1000894 h 2338409"/>
                <a:gd name="connsiteX9" fmla="*/ 460619 w 1977250"/>
                <a:gd name="connsiteY9" fmla="*/ 570776 h 2338409"/>
                <a:gd name="connsiteX10" fmla="*/ 385035 w 1977250"/>
                <a:gd name="connsiteY10" fmla="*/ 486549 h 2338409"/>
                <a:gd name="connsiteX11" fmla="*/ 309451 w 1977250"/>
                <a:gd name="connsiteY11" fmla="*/ 570776 h 2338409"/>
                <a:gd name="connsiteX12" fmla="*/ 309451 w 1977250"/>
                <a:gd name="connsiteY12" fmla="*/ 1074171 h 2338409"/>
                <a:gd name="connsiteX13" fmla="*/ 259062 w 1977250"/>
                <a:gd name="connsiteY13" fmla="*/ 1134533 h 2338409"/>
                <a:gd name="connsiteX14" fmla="*/ 253015 w 1977250"/>
                <a:gd name="connsiteY14" fmla="*/ 1141271 h 2338409"/>
                <a:gd name="connsiteX15" fmla="*/ 248984 w 1977250"/>
                <a:gd name="connsiteY15" fmla="*/ 1146606 h 2338409"/>
                <a:gd name="connsiteX16" fmla="*/ 246465 w 1977250"/>
                <a:gd name="connsiteY16" fmla="*/ 1151098 h 2338409"/>
                <a:gd name="connsiteX17" fmla="*/ 246465 w 1977250"/>
                <a:gd name="connsiteY17" fmla="*/ 1151098 h 2338409"/>
                <a:gd name="connsiteX18" fmla="*/ 266872 w 1977250"/>
                <a:gd name="connsiteY18" fmla="*/ 1418658 h 2338409"/>
                <a:gd name="connsiteX19" fmla="*/ 561397 w 1977250"/>
                <a:gd name="connsiteY19" fmla="*/ 1712609 h 2338409"/>
                <a:gd name="connsiteX20" fmla="*/ 589615 w 1977250"/>
                <a:gd name="connsiteY20" fmla="*/ 1735631 h 2338409"/>
                <a:gd name="connsiteX21" fmla="*/ 570719 w 1977250"/>
                <a:gd name="connsiteY21" fmla="*/ 1763706 h 2338409"/>
                <a:gd name="connsiteX22" fmla="*/ 419552 w 1977250"/>
                <a:gd name="connsiteY22" fmla="*/ 1854110 h 2338409"/>
                <a:gd name="connsiteX23" fmla="*/ 456588 w 1977250"/>
                <a:gd name="connsiteY23" fmla="*/ 1984099 h 2338409"/>
                <a:gd name="connsiteX24" fmla="*/ 583064 w 1977250"/>
                <a:gd name="connsiteY24" fmla="*/ 2057376 h 2338409"/>
                <a:gd name="connsiteX25" fmla="*/ 648822 w 1977250"/>
                <a:gd name="connsiteY25" fmla="*/ 1916437 h 2338409"/>
                <a:gd name="connsiteX26" fmla="*/ 613550 w 1977250"/>
                <a:gd name="connsiteY26" fmla="*/ 1792624 h 2338409"/>
                <a:gd name="connsiteX27" fmla="*/ 632446 w 1977250"/>
                <a:gd name="connsiteY27" fmla="*/ 1764548 h 2338409"/>
                <a:gd name="connsiteX28" fmla="*/ 657640 w 1977250"/>
                <a:gd name="connsiteY28" fmla="*/ 1774936 h 2338409"/>
                <a:gd name="connsiteX29" fmla="*/ 1053699 w 1977250"/>
                <a:gd name="connsiteY29" fmla="*/ 1866743 h 2338409"/>
                <a:gd name="connsiteX30" fmla="*/ 1310179 w 1977250"/>
                <a:gd name="connsiteY30" fmla="*/ 2135146 h 2338409"/>
                <a:gd name="connsiteX31" fmla="*/ 1452655 w 1977250"/>
                <a:gd name="connsiteY31" fmla="*/ 2130233 h 2338409"/>
                <a:gd name="connsiteX32" fmla="*/ 1448245 w 1977250"/>
                <a:gd name="connsiteY32" fmla="*/ 1971465 h 2338409"/>
                <a:gd name="connsiteX33" fmla="*/ 1171105 w 1977250"/>
                <a:gd name="connsiteY33" fmla="*/ 1681445 h 2338409"/>
                <a:gd name="connsiteX34" fmla="*/ 1122732 w 1977250"/>
                <a:gd name="connsiteY34" fmla="*/ 1653369 h 2338409"/>
                <a:gd name="connsiteX35" fmla="*/ 856677 w 1977250"/>
                <a:gd name="connsiteY35" fmla="*/ 1591603 h 2338409"/>
                <a:gd name="connsiteX36" fmla="*/ 1041605 w 1977250"/>
                <a:gd name="connsiteY36" fmla="*/ 1325728 h 2338409"/>
                <a:gd name="connsiteX37" fmla="*/ 1388786 w 1977250"/>
                <a:gd name="connsiteY37" fmla="*/ 1375702 h 2338409"/>
                <a:gd name="connsiteX38" fmla="*/ 1501406 w 1977250"/>
                <a:gd name="connsiteY38" fmla="*/ 1278280 h 2338409"/>
                <a:gd name="connsiteX39" fmla="*/ 1413981 w 1977250"/>
                <a:gd name="connsiteY39" fmla="*/ 1152782 h 2338409"/>
                <a:gd name="connsiteX40" fmla="*/ 1010868 w 1977250"/>
                <a:gd name="connsiteY40" fmla="*/ 1096631 h 2338409"/>
                <a:gd name="connsiteX41" fmla="*/ 918656 w 1977250"/>
                <a:gd name="connsiteY41" fmla="*/ 1139306 h 2338409"/>
                <a:gd name="connsiteX42" fmla="*/ 752624 w 1977250"/>
                <a:gd name="connsiteY42" fmla="*/ 1375702 h 2338409"/>
                <a:gd name="connsiteX43" fmla="*/ 530912 w 1977250"/>
                <a:gd name="connsiteY43" fmla="*/ 1153344 h 2338409"/>
                <a:gd name="connsiteX44" fmla="*/ 693416 w 1977250"/>
                <a:gd name="connsiteY44" fmla="*/ 1004543 h 2338409"/>
                <a:gd name="connsiteX45" fmla="*/ 712564 w 1977250"/>
                <a:gd name="connsiteY45" fmla="*/ 982644 h 2338409"/>
                <a:gd name="connsiteX46" fmla="*/ 830223 w 1977250"/>
                <a:gd name="connsiteY46" fmla="*/ 748494 h 2338409"/>
                <a:gd name="connsiteX47" fmla="*/ 808808 w 1977250"/>
                <a:gd name="connsiteY47" fmla="*/ 639842 h 2338409"/>
                <a:gd name="connsiteX48" fmla="*/ 915381 w 1977250"/>
                <a:gd name="connsiteY48" fmla="*/ 674656 h 2338409"/>
                <a:gd name="connsiteX49" fmla="*/ 1419272 w 1977250"/>
                <a:gd name="connsiteY49" fmla="*/ 899260 h 2338409"/>
                <a:gd name="connsiteX50" fmla="*/ 1545245 w 1977250"/>
                <a:gd name="connsiteY50" fmla="*/ 1240939 h 2338409"/>
                <a:gd name="connsiteX51" fmla="*/ 1494856 w 1977250"/>
                <a:gd name="connsiteY51" fmla="*/ 1460771 h 2338409"/>
                <a:gd name="connsiteX52" fmla="*/ 1721607 w 1977250"/>
                <a:gd name="connsiteY52" fmla="*/ 1685375 h 2338409"/>
                <a:gd name="connsiteX53" fmla="*/ 1872774 w 1977250"/>
                <a:gd name="connsiteY53" fmla="*/ 2274962 h 2338409"/>
                <a:gd name="connsiteX54" fmla="*/ 32311 w 1977250"/>
                <a:gd name="connsiteY54" fmla="*/ 0 h 2338409"/>
                <a:gd name="connsiteX0" fmla="*/ 32311 w 1721607"/>
                <a:gd name="connsiteY0" fmla="*/ 0 h 2165625"/>
                <a:gd name="connsiteX1" fmla="*/ 7117 w 1721607"/>
                <a:gd name="connsiteY1" fmla="*/ 140378 h 2165625"/>
                <a:gd name="connsiteX2" fmla="*/ 133089 w 1721607"/>
                <a:gd name="connsiteY2" fmla="*/ 252680 h 2165625"/>
                <a:gd name="connsiteX3" fmla="*/ 309451 w 1721607"/>
                <a:gd name="connsiteY3" fmla="*/ 252680 h 2165625"/>
                <a:gd name="connsiteX4" fmla="*/ 435424 w 1721607"/>
                <a:gd name="connsiteY4" fmla="*/ 449209 h 2165625"/>
                <a:gd name="connsiteX5" fmla="*/ 760434 w 1721607"/>
                <a:gd name="connsiteY5" fmla="*/ 622716 h 2165625"/>
                <a:gd name="connsiteX6" fmla="*/ 697196 w 1721607"/>
                <a:gd name="connsiteY6" fmla="*/ 665391 h 2165625"/>
                <a:gd name="connsiteX7" fmla="*/ 586591 w 1721607"/>
                <a:gd name="connsiteY7" fmla="*/ 885503 h 2165625"/>
                <a:gd name="connsiteX8" fmla="*/ 460619 w 1721607"/>
                <a:gd name="connsiteY8" fmla="*/ 1000894 h 2165625"/>
                <a:gd name="connsiteX9" fmla="*/ 460619 w 1721607"/>
                <a:gd name="connsiteY9" fmla="*/ 570776 h 2165625"/>
                <a:gd name="connsiteX10" fmla="*/ 385035 w 1721607"/>
                <a:gd name="connsiteY10" fmla="*/ 486549 h 2165625"/>
                <a:gd name="connsiteX11" fmla="*/ 309451 w 1721607"/>
                <a:gd name="connsiteY11" fmla="*/ 570776 h 2165625"/>
                <a:gd name="connsiteX12" fmla="*/ 309451 w 1721607"/>
                <a:gd name="connsiteY12" fmla="*/ 1074171 h 2165625"/>
                <a:gd name="connsiteX13" fmla="*/ 259062 w 1721607"/>
                <a:gd name="connsiteY13" fmla="*/ 1134533 h 2165625"/>
                <a:gd name="connsiteX14" fmla="*/ 253015 w 1721607"/>
                <a:gd name="connsiteY14" fmla="*/ 1141271 h 2165625"/>
                <a:gd name="connsiteX15" fmla="*/ 248984 w 1721607"/>
                <a:gd name="connsiteY15" fmla="*/ 1146606 h 2165625"/>
                <a:gd name="connsiteX16" fmla="*/ 246465 w 1721607"/>
                <a:gd name="connsiteY16" fmla="*/ 1151098 h 2165625"/>
                <a:gd name="connsiteX17" fmla="*/ 246465 w 1721607"/>
                <a:gd name="connsiteY17" fmla="*/ 1151098 h 2165625"/>
                <a:gd name="connsiteX18" fmla="*/ 266872 w 1721607"/>
                <a:gd name="connsiteY18" fmla="*/ 1418658 h 2165625"/>
                <a:gd name="connsiteX19" fmla="*/ 561397 w 1721607"/>
                <a:gd name="connsiteY19" fmla="*/ 1712609 h 2165625"/>
                <a:gd name="connsiteX20" fmla="*/ 589615 w 1721607"/>
                <a:gd name="connsiteY20" fmla="*/ 1735631 h 2165625"/>
                <a:gd name="connsiteX21" fmla="*/ 570719 w 1721607"/>
                <a:gd name="connsiteY21" fmla="*/ 1763706 h 2165625"/>
                <a:gd name="connsiteX22" fmla="*/ 419552 w 1721607"/>
                <a:gd name="connsiteY22" fmla="*/ 1854110 h 2165625"/>
                <a:gd name="connsiteX23" fmla="*/ 456588 w 1721607"/>
                <a:gd name="connsiteY23" fmla="*/ 1984099 h 2165625"/>
                <a:gd name="connsiteX24" fmla="*/ 583064 w 1721607"/>
                <a:gd name="connsiteY24" fmla="*/ 2057376 h 2165625"/>
                <a:gd name="connsiteX25" fmla="*/ 648822 w 1721607"/>
                <a:gd name="connsiteY25" fmla="*/ 1916437 h 2165625"/>
                <a:gd name="connsiteX26" fmla="*/ 613550 w 1721607"/>
                <a:gd name="connsiteY26" fmla="*/ 1792624 h 2165625"/>
                <a:gd name="connsiteX27" fmla="*/ 632446 w 1721607"/>
                <a:gd name="connsiteY27" fmla="*/ 1764548 h 2165625"/>
                <a:gd name="connsiteX28" fmla="*/ 657640 w 1721607"/>
                <a:gd name="connsiteY28" fmla="*/ 1774936 h 2165625"/>
                <a:gd name="connsiteX29" fmla="*/ 1053699 w 1721607"/>
                <a:gd name="connsiteY29" fmla="*/ 1866743 h 2165625"/>
                <a:gd name="connsiteX30" fmla="*/ 1310179 w 1721607"/>
                <a:gd name="connsiteY30" fmla="*/ 2135146 h 2165625"/>
                <a:gd name="connsiteX31" fmla="*/ 1452655 w 1721607"/>
                <a:gd name="connsiteY31" fmla="*/ 2130233 h 2165625"/>
                <a:gd name="connsiteX32" fmla="*/ 1448245 w 1721607"/>
                <a:gd name="connsiteY32" fmla="*/ 1971465 h 2165625"/>
                <a:gd name="connsiteX33" fmla="*/ 1171105 w 1721607"/>
                <a:gd name="connsiteY33" fmla="*/ 1681445 h 2165625"/>
                <a:gd name="connsiteX34" fmla="*/ 1122732 w 1721607"/>
                <a:gd name="connsiteY34" fmla="*/ 1653369 h 2165625"/>
                <a:gd name="connsiteX35" fmla="*/ 856677 w 1721607"/>
                <a:gd name="connsiteY35" fmla="*/ 1591603 h 2165625"/>
                <a:gd name="connsiteX36" fmla="*/ 1041605 w 1721607"/>
                <a:gd name="connsiteY36" fmla="*/ 1325728 h 2165625"/>
                <a:gd name="connsiteX37" fmla="*/ 1388786 w 1721607"/>
                <a:gd name="connsiteY37" fmla="*/ 1375702 h 2165625"/>
                <a:gd name="connsiteX38" fmla="*/ 1501406 w 1721607"/>
                <a:gd name="connsiteY38" fmla="*/ 1278280 h 2165625"/>
                <a:gd name="connsiteX39" fmla="*/ 1413981 w 1721607"/>
                <a:gd name="connsiteY39" fmla="*/ 1152782 h 2165625"/>
                <a:gd name="connsiteX40" fmla="*/ 1010868 w 1721607"/>
                <a:gd name="connsiteY40" fmla="*/ 1096631 h 2165625"/>
                <a:gd name="connsiteX41" fmla="*/ 918656 w 1721607"/>
                <a:gd name="connsiteY41" fmla="*/ 1139306 h 2165625"/>
                <a:gd name="connsiteX42" fmla="*/ 752624 w 1721607"/>
                <a:gd name="connsiteY42" fmla="*/ 1375702 h 2165625"/>
                <a:gd name="connsiteX43" fmla="*/ 530912 w 1721607"/>
                <a:gd name="connsiteY43" fmla="*/ 1153344 h 2165625"/>
                <a:gd name="connsiteX44" fmla="*/ 693416 w 1721607"/>
                <a:gd name="connsiteY44" fmla="*/ 1004543 h 2165625"/>
                <a:gd name="connsiteX45" fmla="*/ 712564 w 1721607"/>
                <a:gd name="connsiteY45" fmla="*/ 982644 h 2165625"/>
                <a:gd name="connsiteX46" fmla="*/ 830223 w 1721607"/>
                <a:gd name="connsiteY46" fmla="*/ 748494 h 2165625"/>
                <a:gd name="connsiteX47" fmla="*/ 808808 w 1721607"/>
                <a:gd name="connsiteY47" fmla="*/ 639842 h 2165625"/>
                <a:gd name="connsiteX48" fmla="*/ 915381 w 1721607"/>
                <a:gd name="connsiteY48" fmla="*/ 674656 h 2165625"/>
                <a:gd name="connsiteX49" fmla="*/ 1419272 w 1721607"/>
                <a:gd name="connsiteY49" fmla="*/ 899260 h 2165625"/>
                <a:gd name="connsiteX50" fmla="*/ 1545245 w 1721607"/>
                <a:gd name="connsiteY50" fmla="*/ 1240939 h 2165625"/>
                <a:gd name="connsiteX51" fmla="*/ 1494856 w 1721607"/>
                <a:gd name="connsiteY51" fmla="*/ 1460771 h 2165625"/>
                <a:gd name="connsiteX52" fmla="*/ 1721607 w 1721607"/>
                <a:gd name="connsiteY52" fmla="*/ 1685375 h 2165625"/>
                <a:gd name="connsiteX53" fmla="*/ 32311 w 1721607"/>
                <a:gd name="connsiteY53" fmla="*/ 0 h 2165625"/>
                <a:gd name="connsiteX0" fmla="*/ 32311 w 1545315"/>
                <a:gd name="connsiteY0" fmla="*/ 0 h 2165625"/>
                <a:gd name="connsiteX1" fmla="*/ 7117 w 1545315"/>
                <a:gd name="connsiteY1" fmla="*/ 140378 h 2165625"/>
                <a:gd name="connsiteX2" fmla="*/ 133089 w 1545315"/>
                <a:gd name="connsiteY2" fmla="*/ 252680 h 2165625"/>
                <a:gd name="connsiteX3" fmla="*/ 309451 w 1545315"/>
                <a:gd name="connsiteY3" fmla="*/ 252680 h 2165625"/>
                <a:gd name="connsiteX4" fmla="*/ 435424 w 1545315"/>
                <a:gd name="connsiteY4" fmla="*/ 449209 h 2165625"/>
                <a:gd name="connsiteX5" fmla="*/ 760434 w 1545315"/>
                <a:gd name="connsiteY5" fmla="*/ 622716 h 2165625"/>
                <a:gd name="connsiteX6" fmla="*/ 697196 w 1545315"/>
                <a:gd name="connsiteY6" fmla="*/ 665391 h 2165625"/>
                <a:gd name="connsiteX7" fmla="*/ 586591 w 1545315"/>
                <a:gd name="connsiteY7" fmla="*/ 885503 h 2165625"/>
                <a:gd name="connsiteX8" fmla="*/ 460619 w 1545315"/>
                <a:gd name="connsiteY8" fmla="*/ 1000894 h 2165625"/>
                <a:gd name="connsiteX9" fmla="*/ 460619 w 1545315"/>
                <a:gd name="connsiteY9" fmla="*/ 570776 h 2165625"/>
                <a:gd name="connsiteX10" fmla="*/ 385035 w 1545315"/>
                <a:gd name="connsiteY10" fmla="*/ 486549 h 2165625"/>
                <a:gd name="connsiteX11" fmla="*/ 309451 w 1545315"/>
                <a:gd name="connsiteY11" fmla="*/ 570776 h 2165625"/>
                <a:gd name="connsiteX12" fmla="*/ 309451 w 1545315"/>
                <a:gd name="connsiteY12" fmla="*/ 1074171 h 2165625"/>
                <a:gd name="connsiteX13" fmla="*/ 259062 w 1545315"/>
                <a:gd name="connsiteY13" fmla="*/ 1134533 h 2165625"/>
                <a:gd name="connsiteX14" fmla="*/ 253015 w 1545315"/>
                <a:gd name="connsiteY14" fmla="*/ 1141271 h 2165625"/>
                <a:gd name="connsiteX15" fmla="*/ 248984 w 1545315"/>
                <a:gd name="connsiteY15" fmla="*/ 1146606 h 2165625"/>
                <a:gd name="connsiteX16" fmla="*/ 246465 w 1545315"/>
                <a:gd name="connsiteY16" fmla="*/ 1151098 h 2165625"/>
                <a:gd name="connsiteX17" fmla="*/ 246465 w 1545315"/>
                <a:gd name="connsiteY17" fmla="*/ 1151098 h 2165625"/>
                <a:gd name="connsiteX18" fmla="*/ 266872 w 1545315"/>
                <a:gd name="connsiteY18" fmla="*/ 1418658 h 2165625"/>
                <a:gd name="connsiteX19" fmla="*/ 561397 w 1545315"/>
                <a:gd name="connsiteY19" fmla="*/ 1712609 h 2165625"/>
                <a:gd name="connsiteX20" fmla="*/ 589615 w 1545315"/>
                <a:gd name="connsiteY20" fmla="*/ 1735631 h 2165625"/>
                <a:gd name="connsiteX21" fmla="*/ 570719 w 1545315"/>
                <a:gd name="connsiteY21" fmla="*/ 1763706 h 2165625"/>
                <a:gd name="connsiteX22" fmla="*/ 419552 w 1545315"/>
                <a:gd name="connsiteY22" fmla="*/ 1854110 h 2165625"/>
                <a:gd name="connsiteX23" fmla="*/ 456588 w 1545315"/>
                <a:gd name="connsiteY23" fmla="*/ 1984099 h 2165625"/>
                <a:gd name="connsiteX24" fmla="*/ 583064 w 1545315"/>
                <a:gd name="connsiteY24" fmla="*/ 2057376 h 2165625"/>
                <a:gd name="connsiteX25" fmla="*/ 648822 w 1545315"/>
                <a:gd name="connsiteY25" fmla="*/ 1916437 h 2165625"/>
                <a:gd name="connsiteX26" fmla="*/ 613550 w 1545315"/>
                <a:gd name="connsiteY26" fmla="*/ 1792624 h 2165625"/>
                <a:gd name="connsiteX27" fmla="*/ 632446 w 1545315"/>
                <a:gd name="connsiteY27" fmla="*/ 1764548 h 2165625"/>
                <a:gd name="connsiteX28" fmla="*/ 657640 w 1545315"/>
                <a:gd name="connsiteY28" fmla="*/ 1774936 h 2165625"/>
                <a:gd name="connsiteX29" fmla="*/ 1053699 w 1545315"/>
                <a:gd name="connsiteY29" fmla="*/ 1866743 h 2165625"/>
                <a:gd name="connsiteX30" fmla="*/ 1310179 w 1545315"/>
                <a:gd name="connsiteY30" fmla="*/ 2135146 h 2165625"/>
                <a:gd name="connsiteX31" fmla="*/ 1452655 w 1545315"/>
                <a:gd name="connsiteY31" fmla="*/ 2130233 h 2165625"/>
                <a:gd name="connsiteX32" fmla="*/ 1448245 w 1545315"/>
                <a:gd name="connsiteY32" fmla="*/ 1971465 h 2165625"/>
                <a:gd name="connsiteX33" fmla="*/ 1171105 w 1545315"/>
                <a:gd name="connsiteY33" fmla="*/ 1681445 h 2165625"/>
                <a:gd name="connsiteX34" fmla="*/ 1122732 w 1545315"/>
                <a:gd name="connsiteY34" fmla="*/ 1653369 h 2165625"/>
                <a:gd name="connsiteX35" fmla="*/ 856677 w 1545315"/>
                <a:gd name="connsiteY35" fmla="*/ 1591603 h 2165625"/>
                <a:gd name="connsiteX36" fmla="*/ 1041605 w 1545315"/>
                <a:gd name="connsiteY36" fmla="*/ 1325728 h 2165625"/>
                <a:gd name="connsiteX37" fmla="*/ 1388786 w 1545315"/>
                <a:gd name="connsiteY37" fmla="*/ 1375702 h 2165625"/>
                <a:gd name="connsiteX38" fmla="*/ 1501406 w 1545315"/>
                <a:gd name="connsiteY38" fmla="*/ 1278280 h 2165625"/>
                <a:gd name="connsiteX39" fmla="*/ 1413981 w 1545315"/>
                <a:gd name="connsiteY39" fmla="*/ 1152782 h 2165625"/>
                <a:gd name="connsiteX40" fmla="*/ 1010868 w 1545315"/>
                <a:gd name="connsiteY40" fmla="*/ 1096631 h 2165625"/>
                <a:gd name="connsiteX41" fmla="*/ 918656 w 1545315"/>
                <a:gd name="connsiteY41" fmla="*/ 1139306 h 2165625"/>
                <a:gd name="connsiteX42" fmla="*/ 752624 w 1545315"/>
                <a:gd name="connsiteY42" fmla="*/ 1375702 h 2165625"/>
                <a:gd name="connsiteX43" fmla="*/ 530912 w 1545315"/>
                <a:gd name="connsiteY43" fmla="*/ 1153344 h 2165625"/>
                <a:gd name="connsiteX44" fmla="*/ 693416 w 1545315"/>
                <a:gd name="connsiteY44" fmla="*/ 1004543 h 2165625"/>
                <a:gd name="connsiteX45" fmla="*/ 712564 w 1545315"/>
                <a:gd name="connsiteY45" fmla="*/ 982644 h 2165625"/>
                <a:gd name="connsiteX46" fmla="*/ 830223 w 1545315"/>
                <a:gd name="connsiteY46" fmla="*/ 748494 h 2165625"/>
                <a:gd name="connsiteX47" fmla="*/ 808808 w 1545315"/>
                <a:gd name="connsiteY47" fmla="*/ 639842 h 2165625"/>
                <a:gd name="connsiteX48" fmla="*/ 915381 w 1545315"/>
                <a:gd name="connsiteY48" fmla="*/ 674656 h 2165625"/>
                <a:gd name="connsiteX49" fmla="*/ 1419272 w 1545315"/>
                <a:gd name="connsiteY49" fmla="*/ 899260 h 2165625"/>
                <a:gd name="connsiteX50" fmla="*/ 1545245 w 1545315"/>
                <a:gd name="connsiteY50" fmla="*/ 1240939 h 2165625"/>
                <a:gd name="connsiteX51" fmla="*/ 1494856 w 1545315"/>
                <a:gd name="connsiteY51" fmla="*/ 1460771 h 2165625"/>
                <a:gd name="connsiteX52" fmla="*/ 32311 w 1545315"/>
                <a:gd name="connsiteY52" fmla="*/ 0 h 2165625"/>
                <a:gd name="connsiteX0" fmla="*/ 32311 w 1545315"/>
                <a:gd name="connsiteY0" fmla="*/ 0 h 2165625"/>
                <a:gd name="connsiteX1" fmla="*/ 7117 w 1545315"/>
                <a:gd name="connsiteY1" fmla="*/ 140378 h 2165625"/>
                <a:gd name="connsiteX2" fmla="*/ 133089 w 1545315"/>
                <a:gd name="connsiteY2" fmla="*/ 252680 h 2165625"/>
                <a:gd name="connsiteX3" fmla="*/ 309451 w 1545315"/>
                <a:gd name="connsiteY3" fmla="*/ 252680 h 2165625"/>
                <a:gd name="connsiteX4" fmla="*/ 435424 w 1545315"/>
                <a:gd name="connsiteY4" fmla="*/ 449209 h 2165625"/>
                <a:gd name="connsiteX5" fmla="*/ 760434 w 1545315"/>
                <a:gd name="connsiteY5" fmla="*/ 622716 h 2165625"/>
                <a:gd name="connsiteX6" fmla="*/ 697196 w 1545315"/>
                <a:gd name="connsiteY6" fmla="*/ 665391 h 2165625"/>
                <a:gd name="connsiteX7" fmla="*/ 586591 w 1545315"/>
                <a:gd name="connsiteY7" fmla="*/ 885503 h 2165625"/>
                <a:gd name="connsiteX8" fmla="*/ 460619 w 1545315"/>
                <a:gd name="connsiteY8" fmla="*/ 1000894 h 2165625"/>
                <a:gd name="connsiteX9" fmla="*/ 460619 w 1545315"/>
                <a:gd name="connsiteY9" fmla="*/ 570776 h 2165625"/>
                <a:gd name="connsiteX10" fmla="*/ 385035 w 1545315"/>
                <a:gd name="connsiteY10" fmla="*/ 486549 h 2165625"/>
                <a:gd name="connsiteX11" fmla="*/ 309451 w 1545315"/>
                <a:gd name="connsiteY11" fmla="*/ 570776 h 2165625"/>
                <a:gd name="connsiteX12" fmla="*/ 309451 w 1545315"/>
                <a:gd name="connsiteY12" fmla="*/ 1074171 h 2165625"/>
                <a:gd name="connsiteX13" fmla="*/ 259062 w 1545315"/>
                <a:gd name="connsiteY13" fmla="*/ 1134533 h 2165625"/>
                <a:gd name="connsiteX14" fmla="*/ 253015 w 1545315"/>
                <a:gd name="connsiteY14" fmla="*/ 1141271 h 2165625"/>
                <a:gd name="connsiteX15" fmla="*/ 248984 w 1545315"/>
                <a:gd name="connsiteY15" fmla="*/ 1146606 h 2165625"/>
                <a:gd name="connsiteX16" fmla="*/ 246465 w 1545315"/>
                <a:gd name="connsiteY16" fmla="*/ 1151098 h 2165625"/>
                <a:gd name="connsiteX17" fmla="*/ 246465 w 1545315"/>
                <a:gd name="connsiteY17" fmla="*/ 1151098 h 2165625"/>
                <a:gd name="connsiteX18" fmla="*/ 266872 w 1545315"/>
                <a:gd name="connsiteY18" fmla="*/ 1418658 h 2165625"/>
                <a:gd name="connsiteX19" fmla="*/ 561397 w 1545315"/>
                <a:gd name="connsiteY19" fmla="*/ 1712609 h 2165625"/>
                <a:gd name="connsiteX20" fmla="*/ 589615 w 1545315"/>
                <a:gd name="connsiteY20" fmla="*/ 1735631 h 2165625"/>
                <a:gd name="connsiteX21" fmla="*/ 570719 w 1545315"/>
                <a:gd name="connsiteY21" fmla="*/ 1763706 h 2165625"/>
                <a:gd name="connsiteX22" fmla="*/ 419552 w 1545315"/>
                <a:gd name="connsiteY22" fmla="*/ 1854110 h 2165625"/>
                <a:gd name="connsiteX23" fmla="*/ 456588 w 1545315"/>
                <a:gd name="connsiteY23" fmla="*/ 1984099 h 2165625"/>
                <a:gd name="connsiteX24" fmla="*/ 583064 w 1545315"/>
                <a:gd name="connsiteY24" fmla="*/ 2057376 h 2165625"/>
                <a:gd name="connsiteX25" fmla="*/ 648822 w 1545315"/>
                <a:gd name="connsiteY25" fmla="*/ 1916437 h 2165625"/>
                <a:gd name="connsiteX26" fmla="*/ 613550 w 1545315"/>
                <a:gd name="connsiteY26" fmla="*/ 1792624 h 2165625"/>
                <a:gd name="connsiteX27" fmla="*/ 632446 w 1545315"/>
                <a:gd name="connsiteY27" fmla="*/ 1764548 h 2165625"/>
                <a:gd name="connsiteX28" fmla="*/ 657640 w 1545315"/>
                <a:gd name="connsiteY28" fmla="*/ 1774936 h 2165625"/>
                <a:gd name="connsiteX29" fmla="*/ 1053699 w 1545315"/>
                <a:gd name="connsiteY29" fmla="*/ 1866743 h 2165625"/>
                <a:gd name="connsiteX30" fmla="*/ 1310179 w 1545315"/>
                <a:gd name="connsiteY30" fmla="*/ 2135146 h 2165625"/>
                <a:gd name="connsiteX31" fmla="*/ 1452655 w 1545315"/>
                <a:gd name="connsiteY31" fmla="*/ 2130233 h 2165625"/>
                <a:gd name="connsiteX32" fmla="*/ 1448245 w 1545315"/>
                <a:gd name="connsiteY32" fmla="*/ 1971465 h 2165625"/>
                <a:gd name="connsiteX33" fmla="*/ 1171105 w 1545315"/>
                <a:gd name="connsiteY33" fmla="*/ 1681445 h 2165625"/>
                <a:gd name="connsiteX34" fmla="*/ 1122732 w 1545315"/>
                <a:gd name="connsiteY34" fmla="*/ 1653369 h 2165625"/>
                <a:gd name="connsiteX35" fmla="*/ 856677 w 1545315"/>
                <a:gd name="connsiteY35" fmla="*/ 1591603 h 2165625"/>
                <a:gd name="connsiteX36" fmla="*/ 1041605 w 1545315"/>
                <a:gd name="connsiteY36" fmla="*/ 1325728 h 2165625"/>
                <a:gd name="connsiteX37" fmla="*/ 1388786 w 1545315"/>
                <a:gd name="connsiteY37" fmla="*/ 1375702 h 2165625"/>
                <a:gd name="connsiteX38" fmla="*/ 1501406 w 1545315"/>
                <a:gd name="connsiteY38" fmla="*/ 1278280 h 2165625"/>
                <a:gd name="connsiteX39" fmla="*/ 1413981 w 1545315"/>
                <a:gd name="connsiteY39" fmla="*/ 1152782 h 2165625"/>
                <a:gd name="connsiteX40" fmla="*/ 1010868 w 1545315"/>
                <a:gd name="connsiteY40" fmla="*/ 1096631 h 2165625"/>
                <a:gd name="connsiteX41" fmla="*/ 918656 w 1545315"/>
                <a:gd name="connsiteY41" fmla="*/ 1139306 h 2165625"/>
                <a:gd name="connsiteX42" fmla="*/ 752624 w 1545315"/>
                <a:gd name="connsiteY42" fmla="*/ 1375702 h 2165625"/>
                <a:gd name="connsiteX43" fmla="*/ 530912 w 1545315"/>
                <a:gd name="connsiteY43" fmla="*/ 1153344 h 2165625"/>
                <a:gd name="connsiteX44" fmla="*/ 693416 w 1545315"/>
                <a:gd name="connsiteY44" fmla="*/ 1004543 h 2165625"/>
                <a:gd name="connsiteX45" fmla="*/ 712564 w 1545315"/>
                <a:gd name="connsiteY45" fmla="*/ 982644 h 2165625"/>
                <a:gd name="connsiteX46" fmla="*/ 830223 w 1545315"/>
                <a:gd name="connsiteY46" fmla="*/ 748494 h 2165625"/>
                <a:gd name="connsiteX47" fmla="*/ 808808 w 1545315"/>
                <a:gd name="connsiteY47" fmla="*/ 639842 h 2165625"/>
                <a:gd name="connsiteX48" fmla="*/ 915381 w 1545315"/>
                <a:gd name="connsiteY48" fmla="*/ 674656 h 2165625"/>
                <a:gd name="connsiteX49" fmla="*/ 1419272 w 1545315"/>
                <a:gd name="connsiteY49" fmla="*/ 899260 h 2165625"/>
                <a:gd name="connsiteX50" fmla="*/ 1545245 w 1545315"/>
                <a:gd name="connsiteY50" fmla="*/ 1240939 h 2165625"/>
                <a:gd name="connsiteX51" fmla="*/ 32311 w 1545315"/>
                <a:gd name="connsiteY51"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915381 w 1502206"/>
                <a:gd name="connsiteY48" fmla="*/ 674656 h 2165625"/>
                <a:gd name="connsiteX49" fmla="*/ 1419272 w 1502206"/>
                <a:gd name="connsiteY49" fmla="*/ 899260 h 2165625"/>
                <a:gd name="connsiteX50" fmla="*/ 32311 w 1502206"/>
                <a:gd name="connsiteY50"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915381 w 1502206"/>
                <a:gd name="connsiteY48" fmla="*/ 674656 h 2165625"/>
                <a:gd name="connsiteX49" fmla="*/ 32311 w 1502206"/>
                <a:gd name="connsiteY49"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32311 w 1502206"/>
                <a:gd name="connsiteY48" fmla="*/ 0 h 2165625"/>
                <a:gd name="connsiteX0" fmla="*/ 837019 w 1530417"/>
                <a:gd name="connsiteY0" fmla="*/ 515536 h 2041319"/>
                <a:gd name="connsiteX1" fmla="*/ 35328 w 1530417"/>
                <a:gd name="connsiteY1" fmla="*/ 16072 h 2041319"/>
                <a:gd name="connsiteX2" fmla="*/ 161300 w 1530417"/>
                <a:gd name="connsiteY2" fmla="*/ 128374 h 2041319"/>
                <a:gd name="connsiteX3" fmla="*/ 337662 w 1530417"/>
                <a:gd name="connsiteY3" fmla="*/ 128374 h 2041319"/>
                <a:gd name="connsiteX4" fmla="*/ 463635 w 1530417"/>
                <a:gd name="connsiteY4" fmla="*/ 324903 h 2041319"/>
                <a:gd name="connsiteX5" fmla="*/ 788645 w 1530417"/>
                <a:gd name="connsiteY5" fmla="*/ 498410 h 2041319"/>
                <a:gd name="connsiteX6" fmla="*/ 725407 w 1530417"/>
                <a:gd name="connsiteY6" fmla="*/ 541085 h 2041319"/>
                <a:gd name="connsiteX7" fmla="*/ 614802 w 1530417"/>
                <a:gd name="connsiteY7" fmla="*/ 761197 h 2041319"/>
                <a:gd name="connsiteX8" fmla="*/ 488830 w 1530417"/>
                <a:gd name="connsiteY8" fmla="*/ 876588 h 2041319"/>
                <a:gd name="connsiteX9" fmla="*/ 488830 w 1530417"/>
                <a:gd name="connsiteY9" fmla="*/ 446470 h 2041319"/>
                <a:gd name="connsiteX10" fmla="*/ 413246 w 1530417"/>
                <a:gd name="connsiteY10" fmla="*/ 362243 h 2041319"/>
                <a:gd name="connsiteX11" fmla="*/ 337662 w 1530417"/>
                <a:gd name="connsiteY11" fmla="*/ 446470 h 2041319"/>
                <a:gd name="connsiteX12" fmla="*/ 337662 w 1530417"/>
                <a:gd name="connsiteY12" fmla="*/ 949865 h 2041319"/>
                <a:gd name="connsiteX13" fmla="*/ 287273 w 1530417"/>
                <a:gd name="connsiteY13" fmla="*/ 1010227 h 2041319"/>
                <a:gd name="connsiteX14" fmla="*/ 281226 w 1530417"/>
                <a:gd name="connsiteY14" fmla="*/ 1016965 h 2041319"/>
                <a:gd name="connsiteX15" fmla="*/ 277195 w 1530417"/>
                <a:gd name="connsiteY15" fmla="*/ 1022300 h 2041319"/>
                <a:gd name="connsiteX16" fmla="*/ 274676 w 1530417"/>
                <a:gd name="connsiteY16" fmla="*/ 1026792 h 2041319"/>
                <a:gd name="connsiteX17" fmla="*/ 274676 w 1530417"/>
                <a:gd name="connsiteY17" fmla="*/ 1026792 h 2041319"/>
                <a:gd name="connsiteX18" fmla="*/ 295083 w 1530417"/>
                <a:gd name="connsiteY18" fmla="*/ 1294352 h 2041319"/>
                <a:gd name="connsiteX19" fmla="*/ 589608 w 1530417"/>
                <a:gd name="connsiteY19" fmla="*/ 1588303 h 2041319"/>
                <a:gd name="connsiteX20" fmla="*/ 617826 w 1530417"/>
                <a:gd name="connsiteY20" fmla="*/ 1611325 h 2041319"/>
                <a:gd name="connsiteX21" fmla="*/ 598930 w 1530417"/>
                <a:gd name="connsiteY21" fmla="*/ 1639400 h 2041319"/>
                <a:gd name="connsiteX22" fmla="*/ 447763 w 1530417"/>
                <a:gd name="connsiteY22" fmla="*/ 1729804 h 2041319"/>
                <a:gd name="connsiteX23" fmla="*/ 484799 w 1530417"/>
                <a:gd name="connsiteY23" fmla="*/ 1859793 h 2041319"/>
                <a:gd name="connsiteX24" fmla="*/ 611275 w 1530417"/>
                <a:gd name="connsiteY24" fmla="*/ 1933070 h 2041319"/>
                <a:gd name="connsiteX25" fmla="*/ 677033 w 1530417"/>
                <a:gd name="connsiteY25" fmla="*/ 1792131 h 2041319"/>
                <a:gd name="connsiteX26" fmla="*/ 641761 w 1530417"/>
                <a:gd name="connsiteY26" fmla="*/ 1668318 h 2041319"/>
                <a:gd name="connsiteX27" fmla="*/ 660657 w 1530417"/>
                <a:gd name="connsiteY27" fmla="*/ 1640242 h 2041319"/>
                <a:gd name="connsiteX28" fmla="*/ 685851 w 1530417"/>
                <a:gd name="connsiteY28" fmla="*/ 1650630 h 2041319"/>
                <a:gd name="connsiteX29" fmla="*/ 1081910 w 1530417"/>
                <a:gd name="connsiteY29" fmla="*/ 1742437 h 2041319"/>
                <a:gd name="connsiteX30" fmla="*/ 1338390 w 1530417"/>
                <a:gd name="connsiteY30" fmla="*/ 2010840 h 2041319"/>
                <a:gd name="connsiteX31" fmla="*/ 1480866 w 1530417"/>
                <a:gd name="connsiteY31" fmla="*/ 2005927 h 2041319"/>
                <a:gd name="connsiteX32" fmla="*/ 1476456 w 1530417"/>
                <a:gd name="connsiteY32" fmla="*/ 1847159 h 2041319"/>
                <a:gd name="connsiteX33" fmla="*/ 1199316 w 1530417"/>
                <a:gd name="connsiteY33" fmla="*/ 1557139 h 2041319"/>
                <a:gd name="connsiteX34" fmla="*/ 1150943 w 1530417"/>
                <a:gd name="connsiteY34" fmla="*/ 1529063 h 2041319"/>
                <a:gd name="connsiteX35" fmla="*/ 884888 w 1530417"/>
                <a:gd name="connsiteY35" fmla="*/ 1467297 h 2041319"/>
                <a:gd name="connsiteX36" fmla="*/ 1069816 w 1530417"/>
                <a:gd name="connsiteY36" fmla="*/ 1201422 h 2041319"/>
                <a:gd name="connsiteX37" fmla="*/ 1416997 w 1530417"/>
                <a:gd name="connsiteY37" fmla="*/ 1251396 h 2041319"/>
                <a:gd name="connsiteX38" fmla="*/ 1529617 w 1530417"/>
                <a:gd name="connsiteY38" fmla="*/ 1153974 h 2041319"/>
                <a:gd name="connsiteX39" fmla="*/ 1442192 w 1530417"/>
                <a:gd name="connsiteY39" fmla="*/ 1028476 h 2041319"/>
                <a:gd name="connsiteX40" fmla="*/ 1039079 w 1530417"/>
                <a:gd name="connsiteY40" fmla="*/ 972325 h 2041319"/>
                <a:gd name="connsiteX41" fmla="*/ 946867 w 1530417"/>
                <a:gd name="connsiteY41" fmla="*/ 1015000 h 2041319"/>
                <a:gd name="connsiteX42" fmla="*/ 780835 w 1530417"/>
                <a:gd name="connsiteY42" fmla="*/ 1251396 h 2041319"/>
                <a:gd name="connsiteX43" fmla="*/ 559123 w 1530417"/>
                <a:gd name="connsiteY43" fmla="*/ 1029038 h 2041319"/>
                <a:gd name="connsiteX44" fmla="*/ 721627 w 1530417"/>
                <a:gd name="connsiteY44" fmla="*/ 880237 h 2041319"/>
                <a:gd name="connsiteX45" fmla="*/ 740775 w 1530417"/>
                <a:gd name="connsiteY45" fmla="*/ 858338 h 2041319"/>
                <a:gd name="connsiteX46" fmla="*/ 858434 w 1530417"/>
                <a:gd name="connsiteY46" fmla="*/ 624188 h 2041319"/>
                <a:gd name="connsiteX47" fmla="*/ 837019 w 1530417"/>
                <a:gd name="connsiteY47" fmla="*/ 515536 h 2041319"/>
                <a:gd name="connsiteX0" fmla="*/ 675719 w 1369117"/>
                <a:gd name="connsiteY0" fmla="*/ 397860 h 1923643"/>
                <a:gd name="connsiteX1" fmla="*/ 0 w 1369117"/>
                <a:gd name="connsiteY1" fmla="*/ 10698 h 1923643"/>
                <a:gd name="connsiteX2" fmla="*/ 176362 w 1369117"/>
                <a:gd name="connsiteY2" fmla="*/ 10698 h 1923643"/>
                <a:gd name="connsiteX3" fmla="*/ 302335 w 1369117"/>
                <a:gd name="connsiteY3" fmla="*/ 207227 h 1923643"/>
                <a:gd name="connsiteX4" fmla="*/ 627345 w 1369117"/>
                <a:gd name="connsiteY4" fmla="*/ 380734 h 1923643"/>
                <a:gd name="connsiteX5" fmla="*/ 564107 w 1369117"/>
                <a:gd name="connsiteY5" fmla="*/ 423409 h 1923643"/>
                <a:gd name="connsiteX6" fmla="*/ 453502 w 1369117"/>
                <a:gd name="connsiteY6" fmla="*/ 643521 h 1923643"/>
                <a:gd name="connsiteX7" fmla="*/ 327530 w 1369117"/>
                <a:gd name="connsiteY7" fmla="*/ 758912 h 1923643"/>
                <a:gd name="connsiteX8" fmla="*/ 327530 w 1369117"/>
                <a:gd name="connsiteY8" fmla="*/ 328794 h 1923643"/>
                <a:gd name="connsiteX9" fmla="*/ 251946 w 1369117"/>
                <a:gd name="connsiteY9" fmla="*/ 244567 h 1923643"/>
                <a:gd name="connsiteX10" fmla="*/ 176362 w 1369117"/>
                <a:gd name="connsiteY10" fmla="*/ 328794 h 1923643"/>
                <a:gd name="connsiteX11" fmla="*/ 176362 w 1369117"/>
                <a:gd name="connsiteY11" fmla="*/ 832189 h 1923643"/>
                <a:gd name="connsiteX12" fmla="*/ 125973 w 1369117"/>
                <a:gd name="connsiteY12" fmla="*/ 892551 h 1923643"/>
                <a:gd name="connsiteX13" fmla="*/ 119926 w 1369117"/>
                <a:gd name="connsiteY13" fmla="*/ 899289 h 1923643"/>
                <a:gd name="connsiteX14" fmla="*/ 115895 w 1369117"/>
                <a:gd name="connsiteY14" fmla="*/ 904624 h 1923643"/>
                <a:gd name="connsiteX15" fmla="*/ 113376 w 1369117"/>
                <a:gd name="connsiteY15" fmla="*/ 909116 h 1923643"/>
                <a:gd name="connsiteX16" fmla="*/ 113376 w 1369117"/>
                <a:gd name="connsiteY16" fmla="*/ 909116 h 1923643"/>
                <a:gd name="connsiteX17" fmla="*/ 133783 w 1369117"/>
                <a:gd name="connsiteY17" fmla="*/ 1176676 h 1923643"/>
                <a:gd name="connsiteX18" fmla="*/ 428308 w 1369117"/>
                <a:gd name="connsiteY18" fmla="*/ 1470627 h 1923643"/>
                <a:gd name="connsiteX19" fmla="*/ 456526 w 1369117"/>
                <a:gd name="connsiteY19" fmla="*/ 1493649 h 1923643"/>
                <a:gd name="connsiteX20" fmla="*/ 437630 w 1369117"/>
                <a:gd name="connsiteY20" fmla="*/ 1521724 h 1923643"/>
                <a:gd name="connsiteX21" fmla="*/ 286463 w 1369117"/>
                <a:gd name="connsiteY21" fmla="*/ 1612128 h 1923643"/>
                <a:gd name="connsiteX22" fmla="*/ 323499 w 1369117"/>
                <a:gd name="connsiteY22" fmla="*/ 1742117 h 1923643"/>
                <a:gd name="connsiteX23" fmla="*/ 449975 w 1369117"/>
                <a:gd name="connsiteY23" fmla="*/ 1815394 h 1923643"/>
                <a:gd name="connsiteX24" fmla="*/ 515733 w 1369117"/>
                <a:gd name="connsiteY24" fmla="*/ 1674455 h 1923643"/>
                <a:gd name="connsiteX25" fmla="*/ 480461 w 1369117"/>
                <a:gd name="connsiteY25" fmla="*/ 1550642 h 1923643"/>
                <a:gd name="connsiteX26" fmla="*/ 499357 w 1369117"/>
                <a:gd name="connsiteY26" fmla="*/ 1522566 h 1923643"/>
                <a:gd name="connsiteX27" fmla="*/ 524551 w 1369117"/>
                <a:gd name="connsiteY27" fmla="*/ 1532954 h 1923643"/>
                <a:gd name="connsiteX28" fmla="*/ 920610 w 1369117"/>
                <a:gd name="connsiteY28" fmla="*/ 1624761 h 1923643"/>
                <a:gd name="connsiteX29" fmla="*/ 1177090 w 1369117"/>
                <a:gd name="connsiteY29" fmla="*/ 1893164 h 1923643"/>
                <a:gd name="connsiteX30" fmla="*/ 1319566 w 1369117"/>
                <a:gd name="connsiteY30" fmla="*/ 1888251 h 1923643"/>
                <a:gd name="connsiteX31" fmla="*/ 1315156 w 1369117"/>
                <a:gd name="connsiteY31" fmla="*/ 1729483 h 1923643"/>
                <a:gd name="connsiteX32" fmla="*/ 1038016 w 1369117"/>
                <a:gd name="connsiteY32" fmla="*/ 1439463 h 1923643"/>
                <a:gd name="connsiteX33" fmla="*/ 989643 w 1369117"/>
                <a:gd name="connsiteY33" fmla="*/ 1411387 h 1923643"/>
                <a:gd name="connsiteX34" fmla="*/ 723588 w 1369117"/>
                <a:gd name="connsiteY34" fmla="*/ 1349621 h 1923643"/>
                <a:gd name="connsiteX35" fmla="*/ 908516 w 1369117"/>
                <a:gd name="connsiteY35" fmla="*/ 1083746 h 1923643"/>
                <a:gd name="connsiteX36" fmla="*/ 1255697 w 1369117"/>
                <a:gd name="connsiteY36" fmla="*/ 1133720 h 1923643"/>
                <a:gd name="connsiteX37" fmla="*/ 1368317 w 1369117"/>
                <a:gd name="connsiteY37" fmla="*/ 1036298 h 1923643"/>
                <a:gd name="connsiteX38" fmla="*/ 1280892 w 1369117"/>
                <a:gd name="connsiteY38" fmla="*/ 910800 h 1923643"/>
                <a:gd name="connsiteX39" fmla="*/ 877779 w 1369117"/>
                <a:gd name="connsiteY39" fmla="*/ 854649 h 1923643"/>
                <a:gd name="connsiteX40" fmla="*/ 785567 w 1369117"/>
                <a:gd name="connsiteY40" fmla="*/ 897324 h 1923643"/>
                <a:gd name="connsiteX41" fmla="*/ 619535 w 1369117"/>
                <a:gd name="connsiteY41" fmla="*/ 1133720 h 1923643"/>
                <a:gd name="connsiteX42" fmla="*/ 397823 w 1369117"/>
                <a:gd name="connsiteY42" fmla="*/ 911362 h 1923643"/>
                <a:gd name="connsiteX43" fmla="*/ 560327 w 1369117"/>
                <a:gd name="connsiteY43" fmla="*/ 762561 h 1923643"/>
                <a:gd name="connsiteX44" fmla="*/ 579475 w 1369117"/>
                <a:gd name="connsiteY44" fmla="*/ 740662 h 1923643"/>
                <a:gd name="connsiteX45" fmla="*/ 697134 w 1369117"/>
                <a:gd name="connsiteY45" fmla="*/ 506512 h 1923643"/>
                <a:gd name="connsiteX46" fmla="*/ 675719 w 1369117"/>
                <a:gd name="connsiteY46" fmla="*/ 397860 h 1923643"/>
                <a:gd name="connsiteX0" fmla="*/ 600177 w 1293575"/>
                <a:gd name="connsiteY0" fmla="*/ 391102 h 1916885"/>
                <a:gd name="connsiteX1" fmla="*/ 100820 w 1293575"/>
                <a:gd name="connsiteY1" fmla="*/ 3940 h 1916885"/>
                <a:gd name="connsiteX2" fmla="*/ 226793 w 1293575"/>
                <a:gd name="connsiteY2" fmla="*/ 200469 h 1916885"/>
                <a:gd name="connsiteX3" fmla="*/ 551803 w 1293575"/>
                <a:gd name="connsiteY3" fmla="*/ 373976 h 1916885"/>
                <a:gd name="connsiteX4" fmla="*/ 488565 w 1293575"/>
                <a:gd name="connsiteY4" fmla="*/ 416651 h 1916885"/>
                <a:gd name="connsiteX5" fmla="*/ 377960 w 1293575"/>
                <a:gd name="connsiteY5" fmla="*/ 636763 h 1916885"/>
                <a:gd name="connsiteX6" fmla="*/ 251988 w 1293575"/>
                <a:gd name="connsiteY6" fmla="*/ 752154 h 1916885"/>
                <a:gd name="connsiteX7" fmla="*/ 251988 w 1293575"/>
                <a:gd name="connsiteY7" fmla="*/ 322036 h 1916885"/>
                <a:gd name="connsiteX8" fmla="*/ 176404 w 1293575"/>
                <a:gd name="connsiteY8" fmla="*/ 237809 h 1916885"/>
                <a:gd name="connsiteX9" fmla="*/ 100820 w 1293575"/>
                <a:gd name="connsiteY9" fmla="*/ 322036 h 1916885"/>
                <a:gd name="connsiteX10" fmla="*/ 100820 w 1293575"/>
                <a:gd name="connsiteY10" fmla="*/ 825431 h 1916885"/>
                <a:gd name="connsiteX11" fmla="*/ 50431 w 1293575"/>
                <a:gd name="connsiteY11" fmla="*/ 885793 h 1916885"/>
                <a:gd name="connsiteX12" fmla="*/ 44384 w 1293575"/>
                <a:gd name="connsiteY12" fmla="*/ 892531 h 1916885"/>
                <a:gd name="connsiteX13" fmla="*/ 40353 w 1293575"/>
                <a:gd name="connsiteY13" fmla="*/ 897866 h 1916885"/>
                <a:gd name="connsiteX14" fmla="*/ 37834 w 1293575"/>
                <a:gd name="connsiteY14" fmla="*/ 902358 h 1916885"/>
                <a:gd name="connsiteX15" fmla="*/ 37834 w 1293575"/>
                <a:gd name="connsiteY15" fmla="*/ 902358 h 1916885"/>
                <a:gd name="connsiteX16" fmla="*/ 58241 w 1293575"/>
                <a:gd name="connsiteY16" fmla="*/ 1169918 h 1916885"/>
                <a:gd name="connsiteX17" fmla="*/ 352766 w 1293575"/>
                <a:gd name="connsiteY17" fmla="*/ 1463869 h 1916885"/>
                <a:gd name="connsiteX18" fmla="*/ 380984 w 1293575"/>
                <a:gd name="connsiteY18" fmla="*/ 1486891 h 1916885"/>
                <a:gd name="connsiteX19" fmla="*/ 362088 w 1293575"/>
                <a:gd name="connsiteY19" fmla="*/ 1514966 h 1916885"/>
                <a:gd name="connsiteX20" fmla="*/ 210921 w 1293575"/>
                <a:gd name="connsiteY20" fmla="*/ 1605370 h 1916885"/>
                <a:gd name="connsiteX21" fmla="*/ 247957 w 1293575"/>
                <a:gd name="connsiteY21" fmla="*/ 1735359 h 1916885"/>
                <a:gd name="connsiteX22" fmla="*/ 374433 w 1293575"/>
                <a:gd name="connsiteY22" fmla="*/ 1808636 h 1916885"/>
                <a:gd name="connsiteX23" fmla="*/ 440191 w 1293575"/>
                <a:gd name="connsiteY23" fmla="*/ 1667697 h 1916885"/>
                <a:gd name="connsiteX24" fmla="*/ 404919 w 1293575"/>
                <a:gd name="connsiteY24" fmla="*/ 1543884 h 1916885"/>
                <a:gd name="connsiteX25" fmla="*/ 423815 w 1293575"/>
                <a:gd name="connsiteY25" fmla="*/ 1515808 h 1916885"/>
                <a:gd name="connsiteX26" fmla="*/ 449009 w 1293575"/>
                <a:gd name="connsiteY26" fmla="*/ 1526196 h 1916885"/>
                <a:gd name="connsiteX27" fmla="*/ 845068 w 1293575"/>
                <a:gd name="connsiteY27" fmla="*/ 1618003 h 1916885"/>
                <a:gd name="connsiteX28" fmla="*/ 1101548 w 1293575"/>
                <a:gd name="connsiteY28" fmla="*/ 1886406 h 1916885"/>
                <a:gd name="connsiteX29" fmla="*/ 1244024 w 1293575"/>
                <a:gd name="connsiteY29" fmla="*/ 1881493 h 1916885"/>
                <a:gd name="connsiteX30" fmla="*/ 1239614 w 1293575"/>
                <a:gd name="connsiteY30" fmla="*/ 1722725 h 1916885"/>
                <a:gd name="connsiteX31" fmla="*/ 962474 w 1293575"/>
                <a:gd name="connsiteY31" fmla="*/ 1432705 h 1916885"/>
                <a:gd name="connsiteX32" fmla="*/ 914101 w 1293575"/>
                <a:gd name="connsiteY32" fmla="*/ 1404629 h 1916885"/>
                <a:gd name="connsiteX33" fmla="*/ 648046 w 1293575"/>
                <a:gd name="connsiteY33" fmla="*/ 1342863 h 1916885"/>
                <a:gd name="connsiteX34" fmla="*/ 832974 w 1293575"/>
                <a:gd name="connsiteY34" fmla="*/ 1076988 h 1916885"/>
                <a:gd name="connsiteX35" fmla="*/ 1180155 w 1293575"/>
                <a:gd name="connsiteY35" fmla="*/ 1126962 h 1916885"/>
                <a:gd name="connsiteX36" fmla="*/ 1292775 w 1293575"/>
                <a:gd name="connsiteY36" fmla="*/ 1029540 h 1916885"/>
                <a:gd name="connsiteX37" fmla="*/ 1205350 w 1293575"/>
                <a:gd name="connsiteY37" fmla="*/ 904042 h 1916885"/>
                <a:gd name="connsiteX38" fmla="*/ 802237 w 1293575"/>
                <a:gd name="connsiteY38" fmla="*/ 847891 h 1916885"/>
                <a:gd name="connsiteX39" fmla="*/ 710025 w 1293575"/>
                <a:gd name="connsiteY39" fmla="*/ 890566 h 1916885"/>
                <a:gd name="connsiteX40" fmla="*/ 543993 w 1293575"/>
                <a:gd name="connsiteY40" fmla="*/ 1126962 h 1916885"/>
                <a:gd name="connsiteX41" fmla="*/ 322281 w 1293575"/>
                <a:gd name="connsiteY41" fmla="*/ 904604 h 1916885"/>
                <a:gd name="connsiteX42" fmla="*/ 484785 w 1293575"/>
                <a:gd name="connsiteY42" fmla="*/ 755803 h 1916885"/>
                <a:gd name="connsiteX43" fmla="*/ 503933 w 1293575"/>
                <a:gd name="connsiteY43" fmla="*/ 733904 h 1916885"/>
                <a:gd name="connsiteX44" fmla="*/ 621592 w 1293575"/>
                <a:gd name="connsiteY44" fmla="*/ 499754 h 1916885"/>
                <a:gd name="connsiteX45" fmla="*/ 600177 w 1293575"/>
                <a:gd name="connsiteY45" fmla="*/ 391102 h 1916885"/>
                <a:gd name="connsiteX0" fmla="*/ 600177 w 1293575"/>
                <a:gd name="connsiteY0" fmla="*/ 190677 h 1716460"/>
                <a:gd name="connsiteX1" fmla="*/ 226793 w 1293575"/>
                <a:gd name="connsiteY1" fmla="*/ 44 h 1716460"/>
                <a:gd name="connsiteX2" fmla="*/ 551803 w 1293575"/>
                <a:gd name="connsiteY2" fmla="*/ 173551 h 1716460"/>
                <a:gd name="connsiteX3" fmla="*/ 488565 w 1293575"/>
                <a:gd name="connsiteY3" fmla="*/ 216226 h 1716460"/>
                <a:gd name="connsiteX4" fmla="*/ 377960 w 1293575"/>
                <a:gd name="connsiteY4" fmla="*/ 436338 h 1716460"/>
                <a:gd name="connsiteX5" fmla="*/ 251988 w 1293575"/>
                <a:gd name="connsiteY5" fmla="*/ 551729 h 1716460"/>
                <a:gd name="connsiteX6" fmla="*/ 251988 w 1293575"/>
                <a:gd name="connsiteY6" fmla="*/ 121611 h 1716460"/>
                <a:gd name="connsiteX7" fmla="*/ 176404 w 1293575"/>
                <a:gd name="connsiteY7" fmla="*/ 37384 h 1716460"/>
                <a:gd name="connsiteX8" fmla="*/ 100820 w 1293575"/>
                <a:gd name="connsiteY8" fmla="*/ 121611 h 1716460"/>
                <a:gd name="connsiteX9" fmla="*/ 100820 w 1293575"/>
                <a:gd name="connsiteY9" fmla="*/ 625006 h 1716460"/>
                <a:gd name="connsiteX10" fmla="*/ 50431 w 1293575"/>
                <a:gd name="connsiteY10" fmla="*/ 685368 h 1716460"/>
                <a:gd name="connsiteX11" fmla="*/ 44384 w 1293575"/>
                <a:gd name="connsiteY11" fmla="*/ 692106 h 1716460"/>
                <a:gd name="connsiteX12" fmla="*/ 40353 w 1293575"/>
                <a:gd name="connsiteY12" fmla="*/ 697441 h 1716460"/>
                <a:gd name="connsiteX13" fmla="*/ 37834 w 1293575"/>
                <a:gd name="connsiteY13" fmla="*/ 701933 h 1716460"/>
                <a:gd name="connsiteX14" fmla="*/ 37834 w 1293575"/>
                <a:gd name="connsiteY14" fmla="*/ 701933 h 1716460"/>
                <a:gd name="connsiteX15" fmla="*/ 58241 w 1293575"/>
                <a:gd name="connsiteY15" fmla="*/ 969493 h 1716460"/>
                <a:gd name="connsiteX16" fmla="*/ 352766 w 1293575"/>
                <a:gd name="connsiteY16" fmla="*/ 1263444 h 1716460"/>
                <a:gd name="connsiteX17" fmla="*/ 380984 w 1293575"/>
                <a:gd name="connsiteY17" fmla="*/ 1286466 h 1716460"/>
                <a:gd name="connsiteX18" fmla="*/ 362088 w 1293575"/>
                <a:gd name="connsiteY18" fmla="*/ 1314541 h 1716460"/>
                <a:gd name="connsiteX19" fmla="*/ 210921 w 1293575"/>
                <a:gd name="connsiteY19" fmla="*/ 1404945 h 1716460"/>
                <a:gd name="connsiteX20" fmla="*/ 247957 w 1293575"/>
                <a:gd name="connsiteY20" fmla="*/ 1534934 h 1716460"/>
                <a:gd name="connsiteX21" fmla="*/ 374433 w 1293575"/>
                <a:gd name="connsiteY21" fmla="*/ 1608211 h 1716460"/>
                <a:gd name="connsiteX22" fmla="*/ 440191 w 1293575"/>
                <a:gd name="connsiteY22" fmla="*/ 1467272 h 1716460"/>
                <a:gd name="connsiteX23" fmla="*/ 404919 w 1293575"/>
                <a:gd name="connsiteY23" fmla="*/ 1343459 h 1716460"/>
                <a:gd name="connsiteX24" fmla="*/ 423815 w 1293575"/>
                <a:gd name="connsiteY24" fmla="*/ 1315383 h 1716460"/>
                <a:gd name="connsiteX25" fmla="*/ 449009 w 1293575"/>
                <a:gd name="connsiteY25" fmla="*/ 1325771 h 1716460"/>
                <a:gd name="connsiteX26" fmla="*/ 845068 w 1293575"/>
                <a:gd name="connsiteY26" fmla="*/ 1417578 h 1716460"/>
                <a:gd name="connsiteX27" fmla="*/ 1101548 w 1293575"/>
                <a:gd name="connsiteY27" fmla="*/ 1685981 h 1716460"/>
                <a:gd name="connsiteX28" fmla="*/ 1244024 w 1293575"/>
                <a:gd name="connsiteY28" fmla="*/ 1681068 h 1716460"/>
                <a:gd name="connsiteX29" fmla="*/ 1239614 w 1293575"/>
                <a:gd name="connsiteY29" fmla="*/ 1522300 h 1716460"/>
                <a:gd name="connsiteX30" fmla="*/ 962474 w 1293575"/>
                <a:gd name="connsiteY30" fmla="*/ 1232280 h 1716460"/>
                <a:gd name="connsiteX31" fmla="*/ 914101 w 1293575"/>
                <a:gd name="connsiteY31" fmla="*/ 1204204 h 1716460"/>
                <a:gd name="connsiteX32" fmla="*/ 648046 w 1293575"/>
                <a:gd name="connsiteY32" fmla="*/ 1142438 h 1716460"/>
                <a:gd name="connsiteX33" fmla="*/ 832974 w 1293575"/>
                <a:gd name="connsiteY33" fmla="*/ 876563 h 1716460"/>
                <a:gd name="connsiteX34" fmla="*/ 1180155 w 1293575"/>
                <a:gd name="connsiteY34" fmla="*/ 926537 h 1716460"/>
                <a:gd name="connsiteX35" fmla="*/ 1292775 w 1293575"/>
                <a:gd name="connsiteY35" fmla="*/ 829115 h 1716460"/>
                <a:gd name="connsiteX36" fmla="*/ 1205350 w 1293575"/>
                <a:gd name="connsiteY36" fmla="*/ 703617 h 1716460"/>
                <a:gd name="connsiteX37" fmla="*/ 802237 w 1293575"/>
                <a:gd name="connsiteY37" fmla="*/ 647466 h 1716460"/>
                <a:gd name="connsiteX38" fmla="*/ 710025 w 1293575"/>
                <a:gd name="connsiteY38" fmla="*/ 690141 h 1716460"/>
                <a:gd name="connsiteX39" fmla="*/ 543993 w 1293575"/>
                <a:gd name="connsiteY39" fmla="*/ 926537 h 1716460"/>
                <a:gd name="connsiteX40" fmla="*/ 322281 w 1293575"/>
                <a:gd name="connsiteY40" fmla="*/ 704179 h 1716460"/>
                <a:gd name="connsiteX41" fmla="*/ 484785 w 1293575"/>
                <a:gd name="connsiteY41" fmla="*/ 555378 h 1716460"/>
                <a:gd name="connsiteX42" fmla="*/ 503933 w 1293575"/>
                <a:gd name="connsiteY42" fmla="*/ 533479 h 1716460"/>
                <a:gd name="connsiteX43" fmla="*/ 621592 w 1293575"/>
                <a:gd name="connsiteY43" fmla="*/ 299329 h 1716460"/>
                <a:gd name="connsiteX44" fmla="*/ 600177 w 1293575"/>
                <a:gd name="connsiteY44" fmla="*/ 190677 h 1716460"/>
                <a:gd name="connsiteX0" fmla="*/ 600177 w 1293575"/>
                <a:gd name="connsiteY0" fmla="*/ 153293 h 1679076"/>
                <a:gd name="connsiteX1" fmla="*/ 551803 w 1293575"/>
                <a:gd name="connsiteY1" fmla="*/ 136167 h 1679076"/>
                <a:gd name="connsiteX2" fmla="*/ 488565 w 1293575"/>
                <a:gd name="connsiteY2" fmla="*/ 178842 h 1679076"/>
                <a:gd name="connsiteX3" fmla="*/ 377960 w 1293575"/>
                <a:gd name="connsiteY3" fmla="*/ 398954 h 1679076"/>
                <a:gd name="connsiteX4" fmla="*/ 251988 w 1293575"/>
                <a:gd name="connsiteY4" fmla="*/ 514345 h 1679076"/>
                <a:gd name="connsiteX5" fmla="*/ 251988 w 1293575"/>
                <a:gd name="connsiteY5" fmla="*/ 84227 h 1679076"/>
                <a:gd name="connsiteX6" fmla="*/ 176404 w 1293575"/>
                <a:gd name="connsiteY6" fmla="*/ 0 h 1679076"/>
                <a:gd name="connsiteX7" fmla="*/ 100820 w 1293575"/>
                <a:gd name="connsiteY7" fmla="*/ 84227 h 1679076"/>
                <a:gd name="connsiteX8" fmla="*/ 100820 w 1293575"/>
                <a:gd name="connsiteY8" fmla="*/ 587622 h 1679076"/>
                <a:gd name="connsiteX9" fmla="*/ 50431 w 1293575"/>
                <a:gd name="connsiteY9" fmla="*/ 647984 h 1679076"/>
                <a:gd name="connsiteX10" fmla="*/ 44384 w 1293575"/>
                <a:gd name="connsiteY10" fmla="*/ 654722 h 1679076"/>
                <a:gd name="connsiteX11" fmla="*/ 40353 w 1293575"/>
                <a:gd name="connsiteY11" fmla="*/ 660057 h 1679076"/>
                <a:gd name="connsiteX12" fmla="*/ 37834 w 1293575"/>
                <a:gd name="connsiteY12" fmla="*/ 664549 h 1679076"/>
                <a:gd name="connsiteX13" fmla="*/ 37834 w 1293575"/>
                <a:gd name="connsiteY13" fmla="*/ 664549 h 1679076"/>
                <a:gd name="connsiteX14" fmla="*/ 58241 w 1293575"/>
                <a:gd name="connsiteY14" fmla="*/ 932109 h 1679076"/>
                <a:gd name="connsiteX15" fmla="*/ 352766 w 1293575"/>
                <a:gd name="connsiteY15" fmla="*/ 1226060 h 1679076"/>
                <a:gd name="connsiteX16" fmla="*/ 380984 w 1293575"/>
                <a:gd name="connsiteY16" fmla="*/ 1249082 h 1679076"/>
                <a:gd name="connsiteX17" fmla="*/ 362088 w 1293575"/>
                <a:gd name="connsiteY17" fmla="*/ 1277157 h 1679076"/>
                <a:gd name="connsiteX18" fmla="*/ 210921 w 1293575"/>
                <a:gd name="connsiteY18" fmla="*/ 1367561 h 1679076"/>
                <a:gd name="connsiteX19" fmla="*/ 247957 w 1293575"/>
                <a:gd name="connsiteY19" fmla="*/ 1497550 h 1679076"/>
                <a:gd name="connsiteX20" fmla="*/ 374433 w 1293575"/>
                <a:gd name="connsiteY20" fmla="*/ 1570827 h 1679076"/>
                <a:gd name="connsiteX21" fmla="*/ 440191 w 1293575"/>
                <a:gd name="connsiteY21" fmla="*/ 1429888 h 1679076"/>
                <a:gd name="connsiteX22" fmla="*/ 404919 w 1293575"/>
                <a:gd name="connsiteY22" fmla="*/ 1306075 h 1679076"/>
                <a:gd name="connsiteX23" fmla="*/ 423815 w 1293575"/>
                <a:gd name="connsiteY23" fmla="*/ 1277999 h 1679076"/>
                <a:gd name="connsiteX24" fmla="*/ 449009 w 1293575"/>
                <a:gd name="connsiteY24" fmla="*/ 1288387 h 1679076"/>
                <a:gd name="connsiteX25" fmla="*/ 845068 w 1293575"/>
                <a:gd name="connsiteY25" fmla="*/ 1380194 h 1679076"/>
                <a:gd name="connsiteX26" fmla="*/ 1101548 w 1293575"/>
                <a:gd name="connsiteY26" fmla="*/ 1648597 h 1679076"/>
                <a:gd name="connsiteX27" fmla="*/ 1244024 w 1293575"/>
                <a:gd name="connsiteY27" fmla="*/ 1643684 h 1679076"/>
                <a:gd name="connsiteX28" fmla="*/ 1239614 w 1293575"/>
                <a:gd name="connsiteY28" fmla="*/ 1484916 h 1679076"/>
                <a:gd name="connsiteX29" fmla="*/ 962474 w 1293575"/>
                <a:gd name="connsiteY29" fmla="*/ 1194896 h 1679076"/>
                <a:gd name="connsiteX30" fmla="*/ 914101 w 1293575"/>
                <a:gd name="connsiteY30" fmla="*/ 1166820 h 1679076"/>
                <a:gd name="connsiteX31" fmla="*/ 648046 w 1293575"/>
                <a:gd name="connsiteY31" fmla="*/ 1105054 h 1679076"/>
                <a:gd name="connsiteX32" fmla="*/ 832974 w 1293575"/>
                <a:gd name="connsiteY32" fmla="*/ 839179 h 1679076"/>
                <a:gd name="connsiteX33" fmla="*/ 1180155 w 1293575"/>
                <a:gd name="connsiteY33" fmla="*/ 889153 h 1679076"/>
                <a:gd name="connsiteX34" fmla="*/ 1292775 w 1293575"/>
                <a:gd name="connsiteY34" fmla="*/ 791731 h 1679076"/>
                <a:gd name="connsiteX35" fmla="*/ 1205350 w 1293575"/>
                <a:gd name="connsiteY35" fmla="*/ 666233 h 1679076"/>
                <a:gd name="connsiteX36" fmla="*/ 802237 w 1293575"/>
                <a:gd name="connsiteY36" fmla="*/ 610082 h 1679076"/>
                <a:gd name="connsiteX37" fmla="*/ 710025 w 1293575"/>
                <a:gd name="connsiteY37" fmla="*/ 652757 h 1679076"/>
                <a:gd name="connsiteX38" fmla="*/ 543993 w 1293575"/>
                <a:gd name="connsiteY38" fmla="*/ 889153 h 1679076"/>
                <a:gd name="connsiteX39" fmla="*/ 322281 w 1293575"/>
                <a:gd name="connsiteY39" fmla="*/ 666795 h 1679076"/>
                <a:gd name="connsiteX40" fmla="*/ 484785 w 1293575"/>
                <a:gd name="connsiteY40" fmla="*/ 517994 h 1679076"/>
                <a:gd name="connsiteX41" fmla="*/ 503933 w 1293575"/>
                <a:gd name="connsiteY41" fmla="*/ 496095 h 1679076"/>
                <a:gd name="connsiteX42" fmla="*/ 621592 w 1293575"/>
                <a:gd name="connsiteY42" fmla="*/ 261945 h 1679076"/>
                <a:gd name="connsiteX43" fmla="*/ 600177 w 1293575"/>
                <a:gd name="connsiteY43" fmla="*/ 153293 h 167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93575" h="1679076">
                  <a:moveTo>
                    <a:pt x="600177" y="153293"/>
                  </a:moveTo>
                  <a:cubicBezTo>
                    <a:pt x="588545" y="132330"/>
                    <a:pt x="570405" y="131909"/>
                    <a:pt x="551803" y="136167"/>
                  </a:cubicBezTo>
                  <a:cubicBezTo>
                    <a:pt x="525492" y="137149"/>
                    <a:pt x="501537" y="153315"/>
                    <a:pt x="488565" y="178842"/>
                  </a:cubicBezTo>
                  <a:lnTo>
                    <a:pt x="377960" y="398954"/>
                  </a:lnTo>
                  <a:lnTo>
                    <a:pt x="251988" y="514345"/>
                  </a:lnTo>
                  <a:lnTo>
                    <a:pt x="251988" y="84227"/>
                  </a:lnTo>
                  <a:cubicBezTo>
                    <a:pt x="251988" y="37709"/>
                    <a:pt x="218149" y="0"/>
                    <a:pt x="176404" y="0"/>
                  </a:cubicBezTo>
                  <a:cubicBezTo>
                    <a:pt x="134659" y="0"/>
                    <a:pt x="100820" y="37709"/>
                    <a:pt x="100820" y="84227"/>
                  </a:cubicBezTo>
                  <a:lnTo>
                    <a:pt x="100820" y="587622"/>
                  </a:lnTo>
                  <a:lnTo>
                    <a:pt x="50431" y="647984"/>
                  </a:lnTo>
                  <a:lnTo>
                    <a:pt x="44384" y="654722"/>
                  </a:lnTo>
                  <a:cubicBezTo>
                    <a:pt x="42873" y="656407"/>
                    <a:pt x="41865" y="658372"/>
                    <a:pt x="40353" y="660057"/>
                  </a:cubicBezTo>
                  <a:lnTo>
                    <a:pt x="37834" y="664549"/>
                  </a:lnTo>
                  <a:lnTo>
                    <a:pt x="37834" y="664549"/>
                  </a:lnTo>
                  <a:cubicBezTo>
                    <a:pt x="-19625" y="745816"/>
                    <a:pt x="-10701" y="862813"/>
                    <a:pt x="58241" y="932109"/>
                  </a:cubicBezTo>
                  <a:lnTo>
                    <a:pt x="352766" y="1226060"/>
                  </a:lnTo>
                  <a:cubicBezTo>
                    <a:pt x="361556" y="1234631"/>
                    <a:pt x="370997" y="1242332"/>
                    <a:pt x="380984" y="1249082"/>
                  </a:cubicBezTo>
                  <a:lnTo>
                    <a:pt x="362088" y="1277157"/>
                  </a:lnTo>
                  <a:cubicBezTo>
                    <a:pt x="301621" y="1275192"/>
                    <a:pt x="199331" y="1323482"/>
                    <a:pt x="210921" y="1367561"/>
                  </a:cubicBezTo>
                  <a:lnTo>
                    <a:pt x="247957" y="1497550"/>
                  </a:lnTo>
                  <a:cubicBezTo>
                    <a:pt x="264724" y="1556706"/>
                    <a:pt x="321348" y="1589512"/>
                    <a:pt x="374433" y="1570827"/>
                  </a:cubicBezTo>
                  <a:cubicBezTo>
                    <a:pt x="427518" y="1552143"/>
                    <a:pt x="456958" y="1489043"/>
                    <a:pt x="440191" y="1429888"/>
                  </a:cubicBezTo>
                  <a:lnTo>
                    <a:pt x="404919" y="1306075"/>
                  </a:lnTo>
                  <a:lnTo>
                    <a:pt x="423815" y="1277999"/>
                  </a:lnTo>
                  <a:cubicBezTo>
                    <a:pt x="431743" y="1282739"/>
                    <a:pt x="440221" y="1286234"/>
                    <a:pt x="449009" y="1288387"/>
                  </a:cubicBezTo>
                  <a:lnTo>
                    <a:pt x="845068" y="1380194"/>
                  </a:lnTo>
                  <a:lnTo>
                    <a:pt x="1101548" y="1648597"/>
                  </a:lnTo>
                  <a:cubicBezTo>
                    <a:pt x="1142109" y="1691084"/>
                    <a:pt x="1205897" y="1688883"/>
                    <a:pt x="1244024" y="1643684"/>
                  </a:cubicBezTo>
                  <a:cubicBezTo>
                    <a:pt x="1282150" y="1598485"/>
                    <a:pt x="1280175" y="1527403"/>
                    <a:pt x="1239614" y="1484916"/>
                  </a:cubicBezTo>
                  <a:lnTo>
                    <a:pt x="962474" y="1194896"/>
                  </a:lnTo>
                  <a:cubicBezTo>
                    <a:pt x="949043" y="1180650"/>
                    <a:pt x="932276" y="1170919"/>
                    <a:pt x="914101" y="1166820"/>
                  </a:cubicBezTo>
                  <a:lnTo>
                    <a:pt x="648046" y="1105054"/>
                  </a:lnTo>
                  <a:lnTo>
                    <a:pt x="832974" y="839179"/>
                  </a:lnTo>
                  <a:lnTo>
                    <a:pt x="1180155" y="889153"/>
                  </a:lnTo>
                  <a:cubicBezTo>
                    <a:pt x="1235397" y="896905"/>
                    <a:pt x="1285819" y="853289"/>
                    <a:pt x="1292775" y="791731"/>
                  </a:cubicBezTo>
                  <a:cubicBezTo>
                    <a:pt x="1299731" y="730172"/>
                    <a:pt x="1260592" y="673985"/>
                    <a:pt x="1205350" y="666233"/>
                  </a:cubicBezTo>
                  <a:lnTo>
                    <a:pt x="802237" y="610082"/>
                  </a:lnTo>
                  <a:cubicBezTo>
                    <a:pt x="766891" y="605146"/>
                    <a:pt x="731833" y="621371"/>
                    <a:pt x="710025" y="652757"/>
                  </a:cubicBezTo>
                  <a:lnTo>
                    <a:pt x="543993" y="889153"/>
                  </a:lnTo>
                  <a:lnTo>
                    <a:pt x="322281" y="666795"/>
                  </a:lnTo>
                  <a:lnTo>
                    <a:pt x="484785" y="517994"/>
                  </a:lnTo>
                  <a:cubicBezTo>
                    <a:pt x="492314" y="512056"/>
                    <a:pt x="498804" y="504636"/>
                    <a:pt x="503933" y="496095"/>
                  </a:cubicBezTo>
                  <a:lnTo>
                    <a:pt x="621592" y="261945"/>
                  </a:lnTo>
                  <a:cubicBezTo>
                    <a:pt x="639984" y="224880"/>
                    <a:pt x="630816" y="178359"/>
                    <a:pt x="600177" y="153293"/>
                  </a:cubicBezTo>
                  <a:close/>
                </a:path>
              </a:pathLst>
            </a:custGeom>
            <a:solidFill>
              <a:srgbClr val="FF0000"/>
            </a:solidFill>
            <a:ln w="3175" cap="flat">
              <a:solidFill>
                <a:srgbClr val="FF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214" name="Group 213">
              <a:extLst>
                <a:ext uri="{FF2B5EF4-FFF2-40B4-BE49-F238E27FC236}">
                  <a16:creationId xmlns:a16="http://schemas.microsoft.com/office/drawing/2014/main" id="{7481BA73-2216-9EC3-6851-D1E2449044D7}"/>
                </a:ext>
              </a:extLst>
            </p:cNvPr>
            <p:cNvGrpSpPr/>
            <p:nvPr/>
          </p:nvGrpSpPr>
          <p:grpSpPr>
            <a:xfrm>
              <a:off x="625490" y="2155900"/>
              <a:ext cx="1713229" cy="1909137"/>
              <a:chOff x="6848300" y="4525278"/>
              <a:chExt cx="647700" cy="647700"/>
            </a:xfrm>
            <a:solidFill>
              <a:schemeClr val="accent1"/>
            </a:solidFill>
          </p:grpSpPr>
          <p:sp>
            <p:nvSpPr>
              <p:cNvPr id="215" name="Freeform: Shape 214">
                <a:extLst>
                  <a:ext uri="{FF2B5EF4-FFF2-40B4-BE49-F238E27FC236}">
                    <a16:creationId xmlns:a16="http://schemas.microsoft.com/office/drawing/2014/main" id="{F4547B3A-5C6A-5AA7-361F-2FEE424CC013}"/>
                  </a:ext>
                </a:extLst>
              </p:cNvPr>
              <p:cNvSpPr/>
              <p:nvPr/>
            </p:nvSpPr>
            <p:spPr>
              <a:xfrm>
                <a:off x="7019750" y="4868178"/>
                <a:ext cx="133350" cy="304800"/>
              </a:xfrm>
              <a:custGeom>
                <a:avLst/>
                <a:gdLst>
                  <a:gd name="connsiteX0" fmla="*/ 0 w 133350"/>
                  <a:gd name="connsiteY0" fmla="*/ 0 h 304800"/>
                  <a:gd name="connsiteX1" fmla="*/ 133350 w 133350"/>
                  <a:gd name="connsiteY1" fmla="*/ 0 h 304800"/>
                  <a:gd name="connsiteX2" fmla="*/ 133350 w 133350"/>
                  <a:gd name="connsiteY2" fmla="*/ 304800 h 304800"/>
                  <a:gd name="connsiteX3" fmla="*/ 0 w 133350"/>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133350" h="304800">
                    <a:moveTo>
                      <a:pt x="0" y="0"/>
                    </a:moveTo>
                    <a:lnTo>
                      <a:pt x="133350" y="0"/>
                    </a:lnTo>
                    <a:lnTo>
                      <a:pt x="133350" y="304800"/>
                    </a:lnTo>
                    <a:lnTo>
                      <a:pt x="0" y="3048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6" name="Freeform: Shape 215">
                <a:extLst>
                  <a:ext uri="{FF2B5EF4-FFF2-40B4-BE49-F238E27FC236}">
                    <a16:creationId xmlns:a16="http://schemas.microsoft.com/office/drawing/2014/main" id="{024DFCB9-6974-8E39-32D2-F72A26FBDE44}"/>
                  </a:ext>
                </a:extLst>
              </p:cNvPr>
              <p:cNvSpPr/>
              <p:nvPr/>
            </p:nvSpPr>
            <p:spPr>
              <a:xfrm>
                <a:off x="7191200" y="4696728"/>
                <a:ext cx="133350" cy="476250"/>
              </a:xfrm>
              <a:custGeom>
                <a:avLst/>
                <a:gdLst>
                  <a:gd name="connsiteX0" fmla="*/ 0 w 133350"/>
                  <a:gd name="connsiteY0" fmla="*/ 0 h 476250"/>
                  <a:gd name="connsiteX1" fmla="*/ 133350 w 133350"/>
                  <a:gd name="connsiteY1" fmla="*/ 0 h 476250"/>
                  <a:gd name="connsiteX2" fmla="*/ 133350 w 133350"/>
                  <a:gd name="connsiteY2" fmla="*/ 476250 h 476250"/>
                  <a:gd name="connsiteX3" fmla="*/ 0 w 133350"/>
                  <a:gd name="connsiteY3" fmla="*/ 476250 h 476250"/>
                </a:gdLst>
                <a:ahLst/>
                <a:cxnLst>
                  <a:cxn ang="0">
                    <a:pos x="connsiteX0" y="connsiteY0"/>
                  </a:cxn>
                  <a:cxn ang="0">
                    <a:pos x="connsiteX1" y="connsiteY1"/>
                  </a:cxn>
                  <a:cxn ang="0">
                    <a:pos x="connsiteX2" y="connsiteY2"/>
                  </a:cxn>
                  <a:cxn ang="0">
                    <a:pos x="connsiteX3" y="connsiteY3"/>
                  </a:cxn>
                </a:cxnLst>
                <a:rect l="l" t="t" r="r" b="b"/>
                <a:pathLst>
                  <a:path w="133350" h="476250">
                    <a:moveTo>
                      <a:pt x="0" y="0"/>
                    </a:moveTo>
                    <a:lnTo>
                      <a:pt x="133350" y="0"/>
                    </a:lnTo>
                    <a:lnTo>
                      <a:pt x="133350" y="476250"/>
                    </a:lnTo>
                    <a:lnTo>
                      <a:pt x="0" y="4762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7" name="Freeform: Shape 216">
                <a:extLst>
                  <a:ext uri="{FF2B5EF4-FFF2-40B4-BE49-F238E27FC236}">
                    <a16:creationId xmlns:a16="http://schemas.microsoft.com/office/drawing/2014/main" id="{C008208D-35A9-4575-191F-5A712842A907}"/>
                  </a:ext>
                </a:extLst>
              </p:cNvPr>
              <p:cNvSpPr/>
              <p:nvPr/>
            </p:nvSpPr>
            <p:spPr>
              <a:xfrm>
                <a:off x="7362650" y="4525278"/>
                <a:ext cx="133350" cy="647700"/>
              </a:xfrm>
              <a:custGeom>
                <a:avLst/>
                <a:gdLst>
                  <a:gd name="connsiteX0" fmla="*/ 0 w 133350"/>
                  <a:gd name="connsiteY0" fmla="*/ 0 h 647700"/>
                  <a:gd name="connsiteX1" fmla="*/ 133350 w 133350"/>
                  <a:gd name="connsiteY1" fmla="*/ 0 h 647700"/>
                  <a:gd name="connsiteX2" fmla="*/ 133350 w 133350"/>
                  <a:gd name="connsiteY2" fmla="*/ 647700 h 647700"/>
                  <a:gd name="connsiteX3" fmla="*/ 0 w 133350"/>
                  <a:gd name="connsiteY3" fmla="*/ 647700 h 647700"/>
                </a:gdLst>
                <a:ahLst/>
                <a:cxnLst>
                  <a:cxn ang="0">
                    <a:pos x="connsiteX0" y="connsiteY0"/>
                  </a:cxn>
                  <a:cxn ang="0">
                    <a:pos x="connsiteX1" y="connsiteY1"/>
                  </a:cxn>
                  <a:cxn ang="0">
                    <a:pos x="connsiteX2" y="connsiteY2"/>
                  </a:cxn>
                  <a:cxn ang="0">
                    <a:pos x="connsiteX3" y="connsiteY3"/>
                  </a:cxn>
                </a:cxnLst>
                <a:rect l="l" t="t" r="r" b="b"/>
                <a:pathLst>
                  <a:path w="133350" h="647700">
                    <a:moveTo>
                      <a:pt x="0" y="0"/>
                    </a:moveTo>
                    <a:lnTo>
                      <a:pt x="133350" y="0"/>
                    </a:lnTo>
                    <a:lnTo>
                      <a:pt x="133350" y="647700"/>
                    </a:lnTo>
                    <a:lnTo>
                      <a:pt x="0" y="6477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8" name="Freeform: Shape 217">
                <a:extLst>
                  <a:ext uri="{FF2B5EF4-FFF2-40B4-BE49-F238E27FC236}">
                    <a16:creationId xmlns:a16="http://schemas.microsoft.com/office/drawing/2014/main" id="{CF722406-4733-5A10-4D78-FB0BCFD83256}"/>
                  </a:ext>
                </a:extLst>
              </p:cNvPr>
              <p:cNvSpPr/>
              <p:nvPr/>
            </p:nvSpPr>
            <p:spPr>
              <a:xfrm>
                <a:off x="6848300" y="5039628"/>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sp>
        <p:nvSpPr>
          <p:cNvPr id="112" name="Speech Bubble: Rectangle with Corners Rounded 111">
            <a:extLst>
              <a:ext uri="{FF2B5EF4-FFF2-40B4-BE49-F238E27FC236}">
                <a16:creationId xmlns:a16="http://schemas.microsoft.com/office/drawing/2014/main" id="{C464D2DB-CFE6-9ADC-B7DB-DAE180B5102F}"/>
              </a:ext>
            </a:extLst>
          </p:cNvPr>
          <p:cNvSpPr/>
          <p:nvPr/>
        </p:nvSpPr>
        <p:spPr bwMode="auto">
          <a:xfrm>
            <a:off x="4149847" y="5567132"/>
            <a:ext cx="2139513" cy="927028"/>
          </a:xfrm>
          <a:prstGeom prst="wedgeRoundRectCallout">
            <a:avLst>
              <a:gd name="adj1" fmla="val 13358"/>
              <a:gd name="adj2" fmla="val -135872"/>
              <a:gd name="adj3" fmla="val 16667"/>
            </a:avLst>
          </a:prstGeom>
          <a:solidFill>
            <a:srgbClr val="C3E5FF"/>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1" u="none" strike="noStrike" kern="1200" cap="none" spc="0" normalizeH="0" baseline="0" noProof="0">
                <a:ln>
                  <a:noFill/>
                </a:ln>
                <a:solidFill>
                  <a:sysClr val="windowText" lastClr="000000"/>
                </a:solidFill>
                <a:effectLst/>
                <a:uLnTx/>
                <a:uFillTx/>
                <a:latin typeface="Segoe UI" panose="020B0502040204020203" pitchFamily="34" charset="0"/>
                <a:ea typeface="Segoe UI" panose="020B0502040204020203" pitchFamily="34" charset="0"/>
                <a:cs typeface="Segoe UI" panose="020B0502040204020203" pitchFamily="34" charset="0"/>
              </a:rPr>
              <a:t>Rigorous Security Hygiene</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Rapid Patching</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Secure Configuration</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0" i="1"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Secure Operational Practices</a:t>
            </a:r>
          </a:p>
        </p:txBody>
      </p:sp>
      <p:grpSp>
        <p:nvGrpSpPr>
          <p:cNvPr id="6" name="Group 5">
            <a:extLst>
              <a:ext uri="{FF2B5EF4-FFF2-40B4-BE49-F238E27FC236}">
                <a16:creationId xmlns:a16="http://schemas.microsoft.com/office/drawing/2014/main" id="{E8CDB217-E709-04E4-B87E-122690E798D9}"/>
              </a:ext>
            </a:extLst>
          </p:cNvPr>
          <p:cNvGrpSpPr/>
          <p:nvPr/>
        </p:nvGrpSpPr>
        <p:grpSpPr>
          <a:xfrm>
            <a:off x="4646080" y="1637155"/>
            <a:ext cx="578332" cy="924330"/>
            <a:chOff x="4646080" y="1637155"/>
            <a:chExt cx="578332" cy="924330"/>
          </a:xfrm>
        </p:grpSpPr>
        <p:grpSp>
          <p:nvGrpSpPr>
            <p:cNvPr id="129" name="Group 128">
              <a:extLst>
                <a:ext uri="{FF2B5EF4-FFF2-40B4-BE49-F238E27FC236}">
                  <a16:creationId xmlns:a16="http://schemas.microsoft.com/office/drawing/2014/main" id="{A17ABA5F-695A-3532-60E2-F6FBA62F7793}"/>
                </a:ext>
              </a:extLst>
            </p:cNvPr>
            <p:cNvGrpSpPr/>
            <p:nvPr/>
          </p:nvGrpSpPr>
          <p:grpSpPr>
            <a:xfrm>
              <a:off x="4725228" y="2027348"/>
              <a:ext cx="499184" cy="534137"/>
              <a:chOff x="-6271093" y="1941144"/>
              <a:chExt cx="1309465" cy="1401154"/>
            </a:xfrm>
            <a:solidFill>
              <a:schemeClr val="accent1"/>
            </a:solidFill>
            <a:effectLst>
              <a:glow rad="139700">
                <a:schemeClr val="bg1">
                  <a:alpha val="90000"/>
                </a:schemeClr>
              </a:glow>
            </a:effectLst>
          </p:grpSpPr>
          <p:grpSp>
            <p:nvGrpSpPr>
              <p:cNvPr id="130" name="Group 129">
                <a:extLst>
                  <a:ext uri="{FF2B5EF4-FFF2-40B4-BE49-F238E27FC236}">
                    <a16:creationId xmlns:a16="http://schemas.microsoft.com/office/drawing/2014/main" id="{92165ACB-BAFF-542E-FE2B-0FB1E7D1B471}"/>
                  </a:ext>
                </a:extLst>
              </p:cNvPr>
              <p:cNvGrpSpPr/>
              <p:nvPr/>
            </p:nvGrpSpPr>
            <p:grpSpPr>
              <a:xfrm>
                <a:off x="-5928260" y="2280173"/>
                <a:ext cx="966632" cy="1062125"/>
                <a:chOff x="4991200" y="3278393"/>
                <a:chExt cx="966632" cy="1062125"/>
              </a:xfrm>
              <a:grpFill/>
            </p:grpSpPr>
            <p:sp>
              <p:nvSpPr>
                <p:cNvPr id="134" name="Freeform: Shape 133">
                  <a:extLst>
                    <a:ext uri="{FF2B5EF4-FFF2-40B4-BE49-F238E27FC236}">
                      <a16:creationId xmlns:a16="http://schemas.microsoft.com/office/drawing/2014/main" id="{F1449454-5572-4B53-279F-E42068780465}"/>
                    </a:ext>
                  </a:extLst>
                </p:cNvPr>
                <p:cNvSpPr/>
                <p:nvPr/>
              </p:nvSpPr>
              <p:spPr>
                <a:xfrm>
                  <a:off x="5761719" y="3278393"/>
                  <a:ext cx="196113" cy="1062125"/>
                </a:xfrm>
                <a:custGeom>
                  <a:avLst/>
                  <a:gdLst>
                    <a:gd name="connsiteX0" fmla="*/ 133350 w 133350"/>
                    <a:gd name="connsiteY0" fmla="*/ 0 h 648100"/>
                    <a:gd name="connsiteX1" fmla="*/ 0 w 133350"/>
                    <a:gd name="connsiteY1" fmla="*/ 0 h 648100"/>
                    <a:gd name="connsiteX2" fmla="*/ 0 w 133350"/>
                    <a:gd name="connsiteY2" fmla="*/ 647881 h 648100"/>
                    <a:gd name="connsiteX3" fmla="*/ 0 w 133350"/>
                    <a:gd name="connsiteY3" fmla="*/ 647881 h 648100"/>
                    <a:gd name="connsiteX4" fmla="*/ 0 w 133350"/>
                    <a:gd name="connsiteY4" fmla="*/ 648100 h 648100"/>
                    <a:gd name="connsiteX5" fmla="*/ 133350 w 133350"/>
                    <a:gd name="connsiteY5" fmla="*/ 648100 h 648100"/>
                    <a:gd name="connsiteX6" fmla="*/ 133350 w 133350"/>
                    <a:gd name="connsiteY6" fmla="*/ 181 h 648100"/>
                    <a:gd name="connsiteX7" fmla="*/ 133350 w 133350"/>
                    <a:gd name="connsiteY7" fmla="*/ 181 h 648100"/>
                    <a:gd name="connsiteX8" fmla="*/ 19050 w 133350"/>
                    <a:gd name="connsiteY8" fmla="*/ 19231 h 648100"/>
                    <a:gd name="connsiteX9" fmla="*/ 114300 w 133350"/>
                    <a:gd name="connsiteY9" fmla="*/ 19231 h 648100"/>
                    <a:gd name="connsiteX10" fmla="*/ 114300 w 133350"/>
                    <a:gd name="connsiteY10" fmla="*/ 628831 h 648100"/>
                    <a:gd name="connsiteX11" fmla="*/ 19050 w 133350"/>
                    <a:gd name="connsiteY11" fmla="*/ 628831 h 6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350" h="648100">
                      <a:moveTo>
                        <a:pt x="133350" y="0"/>
                      </a:moveTo>
                      <a:lnTo>
                        <a:pt x="0" y="0"/>
                      </a:lnTo>
                      <a:lnTo>
                        <a:pt x="0" y="647881"/>
                      </a:lnTo>
                      <a:lnTo>
                        <a:pt x="0" y="647881"/>
                      </a:lnTo>
                      <a:lnTo>
                        <a:pt x="0" y="648100"/>
                      </a:lnTo>
                      <a:lnTo>
                        <a:pt x="133350" y="648100"/>
                      </a:lnTo>
                      <a:lnTo>
                        <a:pt x="133350" y="181"/>
                      </a:lnTo>
                      <a:lnTo>
                        <a:pt x="133350" y="181"/>
                      </a:lnTo>
                      <a:close/>
                      <a:moveTo>
                        <a:pt x="19050" y="19231"/>
                      </a:moveTo>
                      <a:lnTo>
                        <a:pt x="114300" y="19231"/>
                      </a:lnTo>
                      <a:lnTo>
                        <a:pt x="114300" y="628831"/>
                      </a:lnTo>
                      <a:lnTo>
                        <a:pt x="19050" y="62883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5" name="Freeform: Shape 134">
                  <a:extLst>
                    <a:ext uri="{FF2B5EF4-FFF2-40B4-BE49-F238E27FC236}">
                      <a16:creationId xmlns:a16="http://schemas.microsoft.com/office/drawing/2014/main" id="{CA1BD531-D3EA-A71C-F32D-0E70AB810DED}"/>
                    </a:ext>
                  </a:extLst>
                </p:cNvPr>
                <p:cNvSpPr/>
                <p:nvPr/>
              </p:nvSpPr>
              <p:spPr>
                <a:xfrm>
                  <a:off x="5243345" y="3841003"/>
                  <a:ext cx="196113" cy="499515"/>
                </a:xfrm>
                <a:custGeom>
                  <a:avLst/>
                  <a:gdLst>
                    <a:gd name="connsiteX0" fmla="*/ 0 w 133350"/>
                    <a:gd name="connsiteY0" fmla="*/ 0 h 304800"/>
                    <a:gd name="connsiteX1" fmla="*/ 133350 w 133350"/>
                    <a:gd name="connsiteY1" fmla="*/ 0 h 304800"/>
                    <a:gd name="connsiteX2" fmla="*/ 133350 w 133350"/>
                    <a:gd name="connsiteY2" fmla="*/ 304800 h 304800"/>
                    <a:gd name="connsiteX3" fmla="*/ 0 w 133350"/>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133350" h="304800">
                      <a:moveTo>
                        <a:pt x="0" y="0"/>
                      </a:moveTo>
                      <a:lnTo>
                        <a:pt x="133350" y="0"/>
                      </a:lnTo>
                      <a:lnTo>
                        <a:pt x="133350" y="304800"/>
                      </a:lnTo>
                      <a:lnTo>
                        <a:pt x="0" y="3048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6" name="Freeform: Shape 135">
                  <a:extLst>
                    <a:ext uri="{FF2B5EF4-FFF2-40B4-BE49-F238E27FC236}">
                      <a16:creationId xmlns:a16="http://schemas.microsoft.com/office/drawing/2014/main" id="{DB9B1D5C-680D-8C5D-C990-84975278AE44}"/>
                    </a:ext>
                  </a:extLst>
                </p:cNvPr>
                <p:cNvSpPr/>
                <p:nvPr/>
              </p:nvSpPr>
              <p:spPr>
                <a:xfrm>
                  <a:off x="4991200" y="4121980"/>
                  <a:ext cx="196113" cy="218538"/>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 name="Freeform: Shape 136">
                  <a:extLst>
                    <a:ext uri="{FF2B5EF4-FFF2-40B4-BE49-F238E27FC236}">
                      <a16:creationId xmlns:a16="http://schemas.microsoft.com/office/drawing/2014/main" id="{7FBE4B6F-3613-8BFD-F1A1-83C6D1EC54F5}"/>
                    </a:ext>
                  </a:extLst>
                </p:cNvPr>
                <p:cNvSpPr/>
                <p:nvPr/>
              </p:nvSpPr>
              <p:spPr>
                <a:xfrm>
                  <a:off x="5495490" y="3559449"/>
                  <a:ext cx="196113" cy="781069"/>
                </a:xfrm>
                <a:custGeom>
                  <a:avLst/>
                  <a:gdLst>
                    <a:gd name="connsiteX0" fmla="*/ 0 w 133350"/>
                    <a:gd name="connsiteY0" fmla="*/ 0 h 476602"/>
                    <a:gd name="connsiteX1" fmla="*/ 0 w 133350"/>
                    <a:gd name="connsiteY1" fmla="*/ 476383 h 476602"/>
                    <a:gd name="connsiteX2" fmla="*/ 0 w 133350"/>
                    <a:gd name="connsiteY2" fmla="*/ 476383 h 476602"/>
                    <a:gd name="connsiteX3" fmla="*/ 0 w 133350"/>
                    <a:gd name="connsiteY3" fmla="*/ 476602 h 476602"/>
                    <a:gd name="connsiteX4" fmla="*/ 133350 w 133350"/>
                    <a:gd name="connsiteY4" fmla="*/ 476602 h 476602"/>
                    <a:gd name="connsiteX5" fmla="*/ 133350 w 133350"/>
                    <a:gd name="connsiteY5" fmla="*/ 219 h 476602"/>
                    <a:gd name="connsiteX6" fmla="*/ 133350 w 133350"/>
                    <a:gd name="connsiteY6" fmla="*/ 219 h 476602"/>
                    <a:gd name="connsiteX7" fmla="*/ 133350 w 133350"/>
                    <a:gd name="connsiteY7" fmla="*/ 0 h 476602"/>
                    <a:gd name="connsiteX8" fmla="*/ 19050 w 133350"/>
                    <a:gd name="connsiteY8" fmla="*/ 19269 h 476602"/>
                    <a:gd name="connsiteX9" fmla="*/ 114300 w 133350"/>
                    <a:gd name="connsiteY9" fmla="*/ 19269 h 476602"/>
                    <a:gd name="connsiteX10" fmla="*/ 114300 w 133350"/>
                    <a:gd name="connsiteY10" fmla="*/ 457333 h 476602"/>
                    <a:gd name="connsiteX11" fmla="*/ 19050 w 133350"/>
                    <a:gd name="connsiteY11" fmla="*/ 457333 h 47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350" h="476602">
                      <a:moveTo>
                        <a:pt x="0" y="0"/>
                      </a:moveTo>
                      <a:lnTo>
                        <a:pt x="0" y="476383"/>
                      </a:lnTo>
                      <a:lnTo>
                        <a:pt x="0" y="476383"/>
                      </a:lnTo>
                      <a:lnTo>
                        <a:pt x="0" y="476602"/>
                      </a:lnTo>
                      <a:lnTo>
                        <a:pt x="133350" y="476602"/>
                      </a:lnTo>
                      <a:lnTo>
                        <a:pt x="133350" y="219"/>
                      </a:lnTo>
                      <a:lnTo>
                        <a:pt x="133350" y="219"/>
                      </a:lnTo>
                      <a:lnTo>
                        <a:pt x="133350" y="0"/>
                      </a:lnTo>
                      <a:close/>
                      <a:moveTo>
                        <a:pt x="19050" y="19269"/>
                      </a:moveTo>
                      <a:lnTo>
                        <a:pt x="114300" y="19269"/>
                      </a:lnTo>
                      <a:lnTo>
                        <a:pt x="114300" y="457333"/>
                      </a:lnTo>
                      <a:lnTo>
                        <a:pt x="19050" y="45733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31" name="Group 130">
                <a:extLst>
                  <a:ext uri="{FF2B5EF4-FFF2-40B4-BE49-F238E27FC236}">
                    <a16:creationId xmlns:a16="http://schemas.microsoft.com/office/drawing/2014/main" id="{D52AC5CC-20BF-DCEB-DB20-5B98B8B1D5F7}"/>
                  </a:ext>
                </a:extLst>
              </p:cNvPr>
              <p:cNvGrpSpPr/>
              <p:nvPr/>
            </p:nvGrpSpPr>
            <p:grpSpPr>
              <a:xfrm>
                <a:off x="-6271093" y="1941144"/>
                <a:ext cx="1043236" cy="891651"/>
                <a:chOff x="1269002" y="2462204"/>
                <a:chExt cx="709365" cy="544078"/>
              </a:xfrm>
              <a:grpFill/>
            </p:grpSpPr>
            <p:sp>
              <p:nvSpPr>
                <p:cNvPr id="132" name="Freeform: Shape 131">
                  <a:extLst>
                    <a:ext uri="{FF2B5EF4-FFF2-40B4-BE49-F238E27FC236}">
                      <a16:creationId xmlns:a16="http://schemas.microsoft.com/office/drawing/2014/main" id="{5055A6EC-4369-6410-F47A-306C9540D9A3}"/>
                    </a:ext>
                  </a:extLst>
                </p:cNvPr>
                <p:cNvSpPr/>
                <p:nvPr/>
              </p:nvSpPr>
              <p:spPr>
                <a:xfrm>
                  <a:off x="1269002" y="2590790"/>
                  <a:ext cx="709365" cy="415492"/>
                </a:xfrm>
                <a:custGeom>
                  <a:avLst/>
                  <a:gdLst>
                    <a:gd name="connsiteX0" fmla="*/ 682000 w 709365"/>
                    <a:gd name="connsiteY0" fmla="*/ 221677 h 682191"/>
                    <a:gd name="connsiteX1" fmla="*/ 495977 w 709365"/>
                    <a:gd name="connsiteY1" fmla="*/ 167061 h 682191"/>
                    <a:gd name="connsiteX2" fmla="*/ 478289 w 709365"/>
                    <a:gd name="connsiteY2" fmla="*/ 166156 h 682191"/>
                    <a:gd name="connsiteX3" fmla="*/ 398212 w 709365"/>
                    <a:gd name="connsiteY3" fmla="*/ 181015 h 682191"/>
                    <a:gd name="connsiteX4" fmla="*/ 465116 w 709365"/>
                    <a:gd name="connsiteY4" fmla="*/ 98481 h 682191"/>
                    <a:gd name="connsiteX5" fmla="*/ 620678 w 709365"/>
                    <a:gd name="connsiteY5" fmla="*/ 150382 h 682191"/>
                    <a:gd name="connsiteX6" fmla="*/ 668774 w 709365"/>
                    <a:gd name="connsiteY6" fmla="*/ 126093 h 682191"/>
                    <a:gd name="connsiteX7" fmla="*/ 644786 w 709365"/>
                    <a:gd name="connsiteY7" fmla="*/ 78097 h 682191"/>
                    <a:gd name="connsiteX8" fmla="*/ 416576 w 709365"/>
                    <a:gd name="connsiteY8" fmla="*/ 1964 h 682191"/>
                    <a:gd name="connsiteX9" fmla="*/ 410576 w 709365"/>
                    <a:gd name="connsiteY9" fmla="*/ 325 h 682191"/>
                    <a:gd name="connsiteX10" fmla="*/ 404156 w 709365"/>
                    <a:gd name="connsiteY10" fmla="*/ 2 h 682191"/>
                    <a:gd name="connsiteX11" fmla="*/ 252956 w 709365"/>
                    <a:gd name="connsiteY11" fmla="*/ 2 h 682191"/>
                    <a:gd name="connsiteX12" fmla="*/ 224676 w 709365"/>
                    <a:gd name="connsiteY12" fmla="*/ 12575 h 682191"/>
                    <a:gd name="connsiteX13" fmla="*/ 147276 w 709365"/>
                    <a:gd name="connsiteY13" fmla="*/ 98300 h 682191"/>
                    <a:gd name="connsiteX14" fmla="*/ 150029 w 709365"/>
                    <a:gd name="connsiteY14" fmla="*/ 152116 h 682191"/>
                    <a:gd name="connsiteX15" fmla="*/ 203845 w 709365"/>
                    <a:gd name="connsiteY15" fmla="*/ 149363 h 682191"/>
                    <a:gd name="connsiteX16" fmla="*/ 269891 w 709365"/>
                    <a:gd name="connsiteY16" fmla="*/ 76202 h 682191"/>
                    <a:gd name="connsiteX17" fmla="*/ 329956 w 709365"/>
                    <a:gd name="connsiteY17" fmla="*/ 76202 h 682191"/>
                    <a:gd name="connsiteX18" fmla="*/ 220476 w 709365"/>
                    <a:gd name="connsiteY18" fmla="*/ 226468 h 682191"/>
                    <a:gd name="connsiteX19" fmla="*/ 213465 w 709365"/>
                    <a:gd name="connsiteY19" fmla="*/ 243089 h 682191"/>
                    <a:gd name="connsiteX20" fmla="*/ 190720 w 709365"/>
                    <a:gd name="connsiteY20" fmla="*/ 318908 h 682191"/>
                    <a:gd name="connsiteX21" fmla="*/ 33147 w 709365"/>
                    <a:gd name="connsiteY21" fmla="*/ 339615 h 682191"/>
                    <a:gd name="connsiteX22" fmla="*/ 328 w 709365"/>
                    <a:gd name="connsiteY22" fmla="*/ 382348 h 682191"/>
                    <a:gd name="connsiteX23" fmla="*/ 38110 w 709365"/>
                    <a:gd name="connsiteY23" fmla="*/ 415492 h 682191"/>
                    <a:gd name="connsiteX24" fmla="*/ 43120 w 709365"/>
                    <a:gd name="connsiteY24" fmla="*/ 415158 h 682191"/>
                    <a:gd name="connsiteX25" fmla="*/ 225133 w 709365"/>
                    <a:gd name="connsiteY25" fmla="*/ 391251 h 682191"/>
                    <a:gd name="connsiteX26" fmla="*/ 256661 w 709365"/>
                    <a:gd name="connsiteY26" fmla="*/ 364419 h 682191"/>
                    <a:gd name="connsiteX27" fmla="*/ 281950 w 709365"/>
                    <a:gd name="connsiteY27" fmla="*/ 280094 h 682191"/>
                    <a:gd name="connsiteX28" fmla="*/ 483270 w 709365"/>
                    <a:gd name="connsiteY28" fmla="*/ 242746 h 682191"/>
                    <a:gd name="connsiteX29" fmla="*/ 549945 w 709365"/>
                    <a:gd name="connsiteY29" fmla="*/ 262330 h 682191"/>
                    <a:gd name="connsiteX30" fmla="*/ 276140 w 709365"/>
                    <a:gd name="connsiteY30" fmla="*/ 373705 h 682191"/>
                    <a:gd name="connsiteX31" fmla="*/ 276025 w 709365"/>
                    <a:gd name="connsiteY31" fmla="*/ 417911 h 682191"/>
                    <a:gd name="connsiteX32" fmla="*/ 305267 w 709365"/>
                    <a:gd name="connsiteY32" fmla="*/ 406757 h 682191"/>
                    <a:gd name="connsiteX33" fmla="*/ 304810 w 709365"/>
                    <a:gd name="connsiteY33" fmla="*/ 644092 h 682191"/>
                    <a:gd name="connsiteX34" fmla="*/ 228610 w 709365"/>
                    <a:gd name="connsiteY34" fmla="*/ 644092 h 682191"/>
                    <a:gd name="connsiteX35" fmla="*/ 228610 w 709365"/>
                    <a:gd name="connsiteY35" fmla="*/ 682192 h 682191"/>
                    <a:gd name="connsiteX36" fmla="*/ 342910 w 709365"/>
                    <a:gd name="connsiteY36" fmla="*/ 682192 h 682191"/>
                    <a:gd name="connsiteX37" fmla="*/ 343367 w 709365"/>
                    <a:gd name="connsiteY37" fmla="*/ 394746 h 682191"/>
                    <a:gd name="connsiteX38" fmla="*/ 552460 w 709365"/>
                    <a:gd name="connsiteY38" fmla="*/ 308450 h 682191"/>
                    <a:gd name="connsiteX39" fmla="*/ 552460 w 709365"/>
                    <a:gd name="connsiteY39" fmla="*/ 539317 h 682191"/>
                    <a:gd name="connsiteX40" fmla="*/ 476260 w 709365"/>
                    <a:gd name="connsiteY40" fmla="*/ 539317 h 682191"/>
                    <a:gd name="connsiteX41" fmla="*/ 476260 w 709365"/>
                    <a:gd name="connsiteY41" fmla="*/ 577417 h 682191"/>
                    <a:gd name="connsiteX42" fmla="*/ 590560 w 709365"/>
                    <a:gd name="connsiteY42" fmla="*/ 577417 h 682191"/>
                    <a:gd name="connsiteX43" fmla="*/ 590560 w 709365"/>
                    <a:gd name="connsiteY43" fmla="*/ 274255 h 682191"/>
                    <a:gd name="connsiteX44" fmla="*/ 660502 w 709365"/>
                    <a:gd name="connsiteY44" fmla="*/ 294791 h 682191"/>
                    <a:gd name="connsiteX45" fmla="*/ 707808 w 709365"/>
                    <a:gd name="connsiteY45" fmla="*/ 268983 h 682191"/>
                    <a:gd name="connsiteX46" fmla="*/ 682000 w 709365"/>
                    <a:gd name="connsiteY46" fmla="*/ 221677 h 682191"/>
                    <a:gd name="connsiteX0" fmla="*/ 682000 w 709365"/>
                    <a:gd name="connsiteY0" fmla="*/ 221677 h 682192"/>
                    <a:gd name="connsiteX1" fmla="*/ 495977 w 709365"/>
                    <a:gd name="connsiteY1" fmla="*/ 167061 h 682192"/>
                    <a:gd name="connsiteX2" fmla="*/ 478289 w 709365"/>
                    <a:gd name="connsiteY2" fmla="*/ 166156 h 682192"/>
                    <a:gd name="connsiteX3" fmla="*/ 398212 w 709365"/>
                    <a:gd name="connsiteY3" fmla="*/ 181015 h 682192"/>
                    <a:gd name="connsiteX4" fmla="*/ 465116 w 709365"/>
                    <a:gd name="connsiteY4" fmla="*/ 98481 h 682192"/>
                    <a:gd name="connsiteX5" fmla="*/ 620678 w 709365"/>
                    <a:gd name="connsiteY5" fmla="*/ 150382 h 682192"/>
                    <a:gd name="connsiteX6" fmla="*/ 668774 w 709365"/>
                    <a:gd name="connsiteY6" fmla="*/ 126093 h 682192"/>
                    <a:gd name="connsiteX7" fmla="*/ 644786 w 709365"/>
                    <a:gd name="connsiteY7" fmla="*/ 78097 h 682192"/>
                    <a:gd name="connsiteX8" fmla="*/ 416576 w 709365"/>
                    <a:gd name="connsiteY8" fmla="*/ 1964 h 682192"/>
                    <a:gd name="connsiteX9" fmla="*/ 410576 w 709365"/>
                    <a:gd name="connsiteY9" fmla="*/ 325 h 682192"/>
                    <a:gd name="connsiteX10" fmla="*/ 404156 w 709365"/>
                    <a:gd name="connsiteY10" fmla="*/ 2 h 682192"/>
                    <a:gd name="connsiteX11" fmla="*/ 252956 w 709365"/>
                    <a:gd name="connsiteY11" fmla="*/ 2 h 682192"/>
                    <a:gd name="connsiteX12" fmla="*/ 224676 w 709365"/>
                    <a:gd name="connsiteY12" fmla="*/ 12575 h 682192"/>
                    <a:gd name="connsiteX13" fmla="*/ 147276 w 709365"/>
                    <a:gd name="connsiteY13" fmla="*/ 98300 h 682192"/>
                    <a:gd name="connsiteX14" fmla="*/ 150029 w 709365"/>
                    <a:gd name="connsiteY14" fmla="*/ 152116 h 682192"/>
                    <a:gd name="connsiteX15" fmla="*/ 203845 w 709365"/>
                    <a:gd name="connsiteY15" fmla="*/ 149363 h 682192"/>
                    <a:gd name="connsiteX16" fmla="*/ 269891 w 709365"/>
                    <a:gd name="connsiteY16" fmla="*/ 76202 h 682192"/>
                    <a:gd name="connsiteX17" fmla="*/ 329956 w 709365"/>
                    <a:gd name="connsiteY17" fmla="*/ 76202 h 682192"/>
                    <a:gd name="connsiteX18" fmla="*/ 220476 w 709365"/>
                    <a:gd name="connsiteY18" fmla="*/ 226468 h 682192"/>
                    <a:gd name="connsiteX19" fmla="*/ 213465 w 709365"/>
                    <a:gd name="connsiteY19" fmla="*/ 243089 h 682192"/>
                    <a:gd name="connsiteX20" fmla="*/ 190720 w 709365"/>
                    <a:gd name="connsiteY20" fmla="*/ 318908 h 682192"/>
                    <a:gd name="connsiteX21" fmla="*/ 33147 w 709365"/>
                    <a:gd name="connsiteY21" fmla="*/ 339615 h 682192"/>
                    <a:gd name="connsiteX22" fmla="*/ 328 w 709365"/>
                    <a:gd name="connsiteY22" fmla="*/ 382348 h 682192"/>
                    <a:gd name="connsiteX23" fmla="*/ 38110 w 709365"/>
                    <a:gd name="connsiteY23" fmla="*/ 415492 h 682192"/>
                    <a:gd name="connsiteX24" fmla="*/ 43120 w 709365"/>
                    <a:gd name="connsiteY24" fmla="*/ 415158 h 682192"/>
                    <a:gd name="connsiteX25" fmla="*/ 225133 w 709365"/>
                    <a:gd name="connsiteY25" fmla="*/ 391251 h 682192"/>
                    <a:gd name="connsiteX26" fmla="*/ 256661 w 709365"/>
                    <a:gd name="connsiteY26" fmla="*/ 364419 h 682192"/>
                    <a:gd name="connsiteX27" fmla="*/ 281950 w 709365"/>
                    <a:gd name="connsiteY27" fmla="*/ 280094 h 682192"/>
                    <a:gd name="connsiteX28" fmla="*/ 483270 w 709365"/>
                    <a:gd name="connsiteY28" fmla="*/ 242746 h 682192"/>
                    <a:gd name="connsiteX29" fmla="*/ 549945 w 709365"/>
                    <a:gd name="connsiteY29" fmla="*/ 262330 h 682192"/>
                    <a:gd name="connsiteX30" fmla="*/ 276025 w 709365"/>
                    <a:gd name="connsiteY30" fmla="*/ 417911 h 682192"/>
                    <a:gd name="connsiteX31" fmla="*/ 305267 w 709365"/>
                    <a:gd name="connsiteY31" fmla="*/ 406757 h 682192"/>
                    <a:gd name="connsiteX32" fmla="*/ 304810 w 709365"/>
                    <a:gd name="connsiteY32" fmla="*/ 644092 h 682192"/>
                    <a:gd name="connsiteX33" fmla="*/ 228610 w 709365"/>
                    <a:gd name="connsiteY33" fmla="*/ 644092 h 682192"/>
                    <a:gd name="connsiteX34" fmla="*/ 228610 w 709365"/>
                    <a:gd name="connsiteY34" fmla="*/ 682192 h 682192"/>
                    <a:gd name="connsiteX35" fmla="*/ 342910 w 709365"/>
                    <a:gd name="connsiteY35" fmla="*/ 682192 h 682192"/>
                    <a:gd name="connsiteX36" fmla="*/ 343367 w 709365"/>
                    <a:gd name="connsiteY36" fmla="*/ 394746 h 682192"/>
                    <a:gd name="connsiteX37" fmla="*/ 552460 w 709365"/>
                    <a:gd name="connsiteY37" fmla="*/ 308450 h 682192"/>
                    <a:gd name="connsiteX38" fmla="*/ 552460 w 709365"/>
                    <a:gd name="connsiteY38" fmla="*/ 539317 h 682192"/>
                    <a:gd name="connsiteX39" fmla="*/ 476260 w 709365"/>
                    <a:gd name="connsiteY39" fmla="*/ 539317 h 682192"/>
                    <a:gd name="connsiteX40" fmla="*/ 476260 w 709365"/>
                    <a:gd name="connsiteY40" fmla="*/ 577417 h 682192"/>
                    <a:gd name="connsiteX41" fmla="*/ 590560 w 709365"/>
                    <a:gd name="connsiteY41" fmla="*/ 577417 h 682192"/>
                    <a:gd name="connsiteX42" fmla="*/ 590560 w 709365"/>
                    <a:gd name="connsiteY42" fmla="*/ 274255 h 682192"/>
                    <a:gd name="connsiteX43" fmla="*/ 660502 w 709365"/>
                    <a:gd name="connsiteY43" fmla="*/ 294791 h 682192"/>
                    <a:gd name="connsiteX44" fmla="*/ 707808 w 709365"/>
                    <a:gd name="connsiteY44" fmla="*/ 268983 h 682192"/>
                    <a:gd name="connsiteX45" fmla="*/ 682000 w 709365"/>
                    <a:gd name="connsiteY45" fmla="*/ 221677 h 682192"/>
                    <a:gd name="connsiteX0" fmla="*/ 682000 w 709365"/>
                    <a:gd name="connsiteY0" fmla="*/ 221677 h 682192"/>
                    <a:gd name="connsiteX1" fmla="*/ 495977 w 709365"/>
                    <a:gd name="connsiteY1" fmla="*/ 167061 h 682192"/>
                    <a:gd name="connsiteX2" fmla="*/ 478289 w 709365"/>
                    <a:gd name="connsiteY2" fmla="*/ 166156 h 682192"/>
                    <a:gd name="connsiteX3" fmla="*/ 398212 w 709365"/>
                    <a:gd name="connsiteY3" fmla="*/ 181015 h 682192"/>
                    <a:gd name="connsiteX4" fmla="*/ 465116 w 709365"/>
                    <a:gd name="connsiteY4" fmla="*/ 98481 h 682192"/>
                    <a:gd name="connsiteX5" fmla="*/ 620678 w 709365"/>
                    <a:gd name="connsiteY5" fmla="*/ 150382 h 682192"/>
                    <a:gd name="connsiteX6" fmla="*/ 668774 w 709365"/>
                    <a:gd name="connsiteY6" fmla="*/ 126093 h 682192"/>
                    <a:gd name="connsiteX7" fmla="*/ 644786 w 709365"/>
                    <a:gd name="connsiteY7" fmla="*/ 78097 h 682192"/>
                    <a:gd name="connsiteX8" fmla="*/ 416576 w 709365"/>
                    <a:gd name="connsiteY8" fmla="*/ 1964 h 682192"/>
                    <a:gd name="connsiteX9" fmla="*/ 410576 w 709365"/>
                    <a:gd name="connsiteY9" fmla="*/ 325 h 682192"/>
                    <a:gd name="connsiteX10" fmla="*/ 404156 w 709365"/>
                    <a:gd name="connsiteY10" fmla="*/ 2 h 682192"/>
                    <a:gd name="connsiteX11" fmla="*/ 252956 w 709365"/>
                    <a:gd name="connsiteY11" fmla="*/ 2 h 682192"/>
                    <a:gd name="connsiteX12" fmla="*/ 224676 w 709365"/>
                    <a:gd name="connsiteY12" fmla="*/ 12575 h 682192"/>
                    <a:gd name="connsiteX13" fmla="*/ 147276 w 709365"/>
                    <a:gd name="connsiteY13" fmla="*/ 98300 h 682192"/>
                    <a:gd name="connsiteX14" fmla="*/ 150029 w 709365"/>
                    <a:gd name="connsiteY14" fmla="*/ 152116 h 682192"/>
                    <a:gd name="connsiteX15" fmla="*/ 203845 w 709365"/>
                    <a:gd name="connsiteY15" fmla="*/ 149363 h 682192"/>
                    <a:gd name="connsiteX16" fmla="*/ 269891 w 709365"/>
                    <a:gd name="connsiteY16" fmla="*/ 76202 h 682192"/>
                    <a:gd name="connsiteX17" fmla="*/ 329956 w 709365"/>
                    <a:gd name="connsiteY17" fmla="*/ 76202 h 682192"/>
                    <a:gd name="connsiteX18" fmla="*/ 220476 w 709365"/>
                    <a:gd name="connsiteY18" fmla="*/ 226468 h 682192"/>
                    <a:gd name="connsiteX19" fmla="*/ 213465 w 709365"/>
                    <a:gd name="connsiteY19" fmla="*/ 243089 h 682192"/>
                    <a:gd name="connsiteX20" fmla="*/ 190720 w 709365"/>
                    <a:gd name="connsiteY20" fmla="*/ 318908 h 682192"/>
                    <a:gd name="connsiteX21" fmla="*/ 33147 w 709365"/>
                    <a:gd name="connsiteY21" fmla="*/ 339615 h 682192"/>
                    <a:gd name="connsiteX22" fmla="*/ 328 w 709365"/>
                    <a:gd name="connsiteY22" fmla="*/ 382348 h 682192"/>
                    <a:gd name="connsiteX23" fmla="*/ 38110 w 709365"/>
                    <a:gd name="connsiteY23" fmla="*/ 415492 h 682192"/>
                    <a:gd name="connsiteX24" fmla="*/ 43120 w 709365"/>
                    <a:gd name="connsiteY24" fmla="*/ 415158 h 682192"/>
                    <a:gd name="connsiteX25" fmla="*/ 225133 w 709365"/>
                    <a:gd name="connsiteY25" fmla="*/ 391251 h 682192"/>
                    <a:gd name="connsiteX26" fmla="*/ 256661 w 709365"/>
                    <a:gd name="connsiteY26" fmla="*/ 364419 h 682192"/>
                    <a:gd name="connsiteX27" fmla="*/ 281950 w 709365"/>
                    <a:gd name="connsiteY27" fmla="*/ 280094 h 682192"/>
                    <a:gd name="connsiteX28" fmla="*/ 483270 w 709365"/>
                    <a:gd name="connsiteY28" fmla="*/ 242746 h 682192"/>
                    <a:gd name="connsiteX29" fmla="*/ 549945 w 709365"/>
                    <a:gd name="connsiteY29" fmla="*/ 262330 h 682192"/>
                    <a:gd name="connsiteX30" fmla="*/ 276025 w 709365"/>
                    <a:gd name="connsiteY30" fmla="*/ 417911 h 682192"/>
                    <a:gd name="connsiteX31" fmla="*/ 305267 w 709365"/>
                    <a:gd name="connsiteY31" fmla="*/ 406757 h 682192"/>
                    <a:gd name="connsiteX32" fmla="*/ 304810 w 709365"/>
                    <a:gd name="connsiteY32" fmla="*/ 644092 h 682192"/>
                    <a:gd name="connsiteX33" fmla="*/ 228610 w 709365"/>
                    <a:gd name="connsiteY33" fmla="*/ 644092 h 682192"/>
                    <a:gd name="connsiteX34" fmla="*/ 228610 w 709365"/>
                    <a:gd name="connsiteY34" fmla="*/ 682192 h 682192"/>
                    <a:gd name="connsiteX35" fmla="*/ 342910 w 709365"/>
                    <a:gd name="connsiteY35" fmla="*/ 682192 h 682192"/>
                    <a:gd name="connsiteX36" fmla="*/ 343367 w 709365"/>
                    <a:gd name="connsiteY36" fmla="*/ 394746 h 682192"/>
                    <a:gd name="connsiteX37" fmla="*/ 552460 w 709365"/>
                    <a:gd name="connsiteY37" fmla="*/ 539317 h 682192"/>
                    <a:gd name="connsiteX38" fmla="*/ 476260 w 709365"/>
                    <a:gd name="connsiteY38" fmla="*/ 539317 h 682192"/>
                    <a:gd name="connsiteX39" fmla="*/ 476260 w 709365"/>
                    <a:gd name="connsiteY39" fmla="*/ 577417 h 682192"/>
                    <a:gd name="connsiteX40" fmla="*/ 590560 w 709365"/>
                    <a:gd name="connsiteY40" fmla="*/ 577417 h 682192"/>
                    <a:gd name="connsiteX41" fmla="*/ 590560 w 709365"/>
                    <a:gd name="connsiteY41" fmla="*/ 274255 h 682192"/>
                    <a:gd name="connsiteX42" fmla="*/ 660502 w 709365"/>
                    <a:gd name="connsiteY42" fmla="*/ 294791 h 682192"/>
                    <a:gd name="connsiteX43" fmla="*/ 707808 w 709365"/>
                    <a:gd name="connsiteY43" fmla="*/ 268983 h 682192"/>
                    <a:gd name="connsiteX44" fmla="*/ 682000 w 709365"/>
                    <a:gd name="connsiteY44" fmla="*/ 221677 h 682192"/>
                    <a:gd name="connsiteX0" fmla="*/ 682000 w 709365"/>
                    <a:gd name="connsiteY0" fmla="*/ 221677 h 682192"/>
                    <a:gd name="connsiteX1" fmla="*/ 495977 w 709365"/>
                    <a:gd name="connsiteY1" fmla="*/ 167061 h 682192"/>
                    <a:gd name="connsiteX2" fmla="*/ 478289 w 709365"/>
                    <a:gd name="connsiteY2" fmla="*/ 166156 h 682192"/>
                    <a:gd name="connsiteX3" fmla="*/ 398212 w 709365"/>
                    <a:gd name="connsiteY3" fmla="*/ 181015 h 682192"/>
                    <a:gd name="connsiteX4" fmla="*/ 465116 w 709365"/>
                    <a:gd name="connsiteY4" fmla="*/ 98481 h 682192"/>
                    <a:gd name="connsiteX5" fmla="*/ 620678 w 709365"/>
                    <a:gd name="connsiteY5" fmla="*/ 150382 h 682192"/>
                    <a:gd name="connsiteX6" fmla="*/ 668774 w 709365"/>
                    <a:gd name="connsiteY6" fmla="*/ 126093 h 682192"/>
                    <a:gd name="connsiteX7" fmla="*/ 644786 w 709365"/>
                    <a:gd name="connsiteY7" fmla="*/ 78097 h 682192"/>
                    <a:gd name="connsiteX8" fmla="*/ 416576 w 709365"/>
                    <a:gd name="connsiteY8" fmla="*/ 1964 h 682192"/>
                    <a:gd name="connsiteX9" fmla="*/ 410576 w 709365"/>
                    <a:gd name="connsiteY9" fmla="*/ 325 h 682192"/>
                    <a:gd name="connsiteX10" fmla="*/ 404156 w 709365"/>
                    <a:gd name="connsiteY10" fmla="*/ 2 h 682192"/>
                    <a:gd name="connsiteX11" fmla="*/ 252956 w 709365"/>
                    <a:gd name="connsiteY11" fmla="*/ 2 h 682192"/>
                    <a:gd name="connsiteX12" fmla="*/ 224676 w 709365"/>
                    <a:gd name="connsiteY12" fmla="*/ 12575 h 682192"/>
                    <a:gd name="connsiteX13" fmla="*/ 147276 w 709365"/>
                    <a:gd name="connsiteY13" fmla="*/ 98300 h 682192"/>
                    <a:gd name="connsiteX14" fmla="*/ 150029 w 709365"/>
                    <a:gd name="connsiteY14" fmla="*/ 152116 h 682192"/>
                    <a:gd name="connsiteX15" fmla="*/ 203845 w 709365"/>
                    <a:gd name="connsiteY15" fmla="*/ 149363 h 682192"/>
                    <a:gd name="connsiteX16" fmla="*/ 269891 w 709365"/>
                    <a:gd name="connsiteY16" fmla="*/ 76202 h 682192"/>
                    <a:gd name="connsiteX17" fmla="*/ 329956 w 709365"/>
                    <a:gd name="connsiteY17" fmla="*/ 76202 h 682192"/>
                    <a:gd name="connsiteX18" fmla="*/ 220476 w 709365"/>
                    <a:gd name="connsiteY18" fmla="*/ 226468 h 682192"/>
                    <a:gd name="connsiteX19" fmla="*/ 213465 w 709365"/>
                    <a:gd name="connsiteY19" fmla="*/ 243089 h 682192"/>
                    <a:gd name="connsiteX20" fmla="*/ 190720 w 709365"/>
                    <a:gd name="connsiteY20" fmla="*/ 318908 h 682192"/>
                    <a:gd name="connsiteX21" fmla="*/ 33147 w 709365"/>
                    <a:gd name="connsiteY21" fmla="*/ 339615 h 682192"/>
                    <a:gd name="connsiteX22" fmla="*/ 328 w 709365"/>
                    <a:gd name="connsiteY22" fmla="*/ 382348 h 682192"/>
                    <a:gd name="connsiteX23" fmla="*/ 38110 w 709365"/>
                    <a:gd name="connsiteY23" fmla="*/ 415492 h 682192"/>
                    <a:gd name="connsiteX24" fmla="*/ 43120 w 709365"/>
                    <a:gd name="connsiteY24" fmla="*/ 415158 h 682192"/>
                    <a:gd name="connsiteX25" fmla="*/ 225133 w 709365"/>
                    <a:gd name="connsiteY25" fmla="*/ 391251 h 682192"/>
                    <a:gd name="connsiteX26" fmla="*/ 256661 w 709365"/>
                    <a:gd name="connsiteY26" fmla="*/ 364419 h 682192"/>
                    <a:gd name="connsiteX27" fmla="*/ 281950 w 709365"/>
                    <a:gd name="connsiteY27" fmla="*/ 280094 h 682192"/>
                    <a:gd name="connsiteX28" fmla="*/ 483270 w 709365"/>
                    <a:gd name="connsiteY28" fmla="*/ 242746 h 682192"/>
                    <a:gd name="connsiteX29" fmla="*/ 549945 w 709365"/>
                    <a:gd name="connsiteY29" fmla="*/ 262330 h 682192"/>
                    <a:gd name="connsiteX30" fmla="*/ 276025 w 709365"/>
                    <a:gd name="connsiteY30" fmla="*/ 417911 h 682192"/>
                    <a:gd name="connsiteX31" fmla="*/ 305267 w 709365"/>
                    <a:gd name="connsiteY31" fmla="*/ 406757 h 682192"/>
                    <a:gd name="connsiteX32" fmla="*/ 304810 w 709365"/>
                    <a:gd name="connsiteY32" fmla="*/ 644092 h 682192"/>
                    <a:gd name="connsiteX33" fmla="*/ 228610 w 709365"/>
                    <a:gd name="connsiteY33" fmla="*/ 644092 h 682192"/>
                    <a:gd name="connsiteX34" fmla="*/ 228610 w 709365"/>
                    <a:gd name="connsiteY34" fmla="*/ 682192 h 682192"/>
                    <a:gd name="connsiteX35" fmla="*/ 342910 w 709365"/>
                    <a:gd name="connsiteY35" fmla="*/ 682192 h 682192"/>
                    <a:gd name="connsiteX36" fmla="*/ 343367 w 709365"/>
                    <a:gd name="connsiteY36" fmla="*/ 394746 h 682192"/>
                    <a:gd name="connsiteX37" fmla="*/ 552460 w 709365"/>
                    <a:gd name="connsiteY37" fmla="*/ 539317 h 682192"/>
                    <a:gd name="connsiteX38" fmla="*/ 476260 w 709365"/>
                    <a:gd name="connsiteY38" fmla="*/ 539317 h 682192"/>
                    <a:gd name="connsiteX39" fmla="*/ 476260 w 709365"/>
                    <a:gd name="connsiteY39" fmla="*/ 577417 h 682192"/>
                    <a:gd name="connsiteX40" fmla="*/ 590560 w 709365"/>
                    <a:gd name="connsiteY40" fmla="*/ 274255 h 682192"/>
                    <a:gd name="connsiteX41" fmla="*/ 660502 w 709365"/>
                    <a:gd name="connsiteY41" fmla="*/ 294791 h 682192"/>
                    <a:gd name="connsiteX42" fmla="*/ 707808 w 709365"/>
                    <a:gd name="connsiteY42" fmla="*/ 268983 h 682192"/>
                    <a:gd name="connsiteX43" fmla="*/ 682000 w 709365"/>
                    <a:gd name="connsiteY43" fmla="*/ 221677 h 682192"/>
                    <a:gd name="connsiteX0" fmla="*/ 682000 w 709365"/>
                    <a:gd name="connsiteY0" fmla="*/ 221677 h 682192"/>
                    <a:gd name="connsiteX1" fmla="*/ 495977 w 709365"/>
                    <a:gd name="connsiteY1" fmla="*/ 167061 h 682192"/>
                    <a:gd name="connsiteX2" fmla="*/ 478289 w 709365"/>
                    <a:gd name="connsiteY2" fmla="*/ 166156 h 682192"/>
                    <a:gd name="connsiteX3" fmla="*/ 398212 w 709365"/>
                    <a:gd name="connsiteY3" fmla="*/ 181015 h 682192"/>
                    <a:gd name="connsiteX4" fmla="*/ 465116 w 709365"/>
                    <a:gd name="connsiteY4" fmla="*/ 98481 h 682192"/>
                    <a:gd name="connsiteX5" fmla="*/ 620678 w 709365"/>
                    <a:gd name="connsiteY5" fmla="*/ 150382 h 682192"/>
                    <a:gd name="connsiteX6" fmla="*/ 668774 w 709365"/>
                    <a:gd name="connsiteY6" fmla="*/ 126093 h 682192"/>
                    <a:gd name="connsiteX7" fmla="*/ 644786 w 709365"/>
                    <a:gd name="connsiteY7" fmla="*/ 78097 h 682192"/>
                    <a:gd name="connsiteX8" fmla="*/ 416576 w 709365"/>
                    <a:gd name="connsiteY8" fmla="*/ 1964 h 682192"/>
                    <a:gd name="connsiteX9" fmla="*/ 410576 w 709365"/>
                    <a:gd name="connsiteY9" fmla="*/ 325 h 682192"/>
                    <a:gd name="connsiteX10" fmla="*/ 404156 w 709365"/>
                    <a:gd name="connsiteY10" fmla="*/ 2 h 682192"/>
                    <a:gd name="connsiteX11" fmla="*/ 252956 w 709365"/>
                    <a:gd name="connsiteY11" fmla="*/ 2 h 682192"/>
                    <a:gd name="connsiteX12" fmla="*/ 224676 w 709365"/>
                    <a:gd name="connsiteY12" fmla="*/ 12575 h 682192"/>
                    <a:gd name="connsiteX13" fmla="*/ 147276 w 709365"/>
                    <a:gd name="connsiteY13" fmla="*/ 98300 h 682192"/>
                    <a:gd name="connsiteX14" fmla="*/ 150029 w 709365"/>
                    <a:gd name="connsiteY14" fmla="*/ 152116 h 682192"/>
                    <a:gd name="connsiteX15" fmla="*/ 203845 w 709365"/>
                    <a:gd name="connsiteY15" fmla="*/ 149363 h 682192"/>
                    <a:gd name="connsiteX16" fmla="*/ 269891 w 709365"/>
                    <a:gd name="connsiteY16" fmla="*/ 76202 h 682192"/>
                    <a:gd name="connsiteX17" fmla="*/ 329956 w 709365"/>
                    <a:gd name="connsiteY17" fmla="*/ 76202 h 682192"/>
                    <a:gd name="connsiteX18" fmla="*/ 220476 w 709365"/>
                    <a:gd name="connsiteY18" fmla="*/ 226468 h 682192"/>
                    <a:gd name="connsiteX19" fmla="*/ 213465 w 709365"/>
                    <a:gd name="connsiteY19" fmla="*/ 243089 h 682192"/>
                    <a:gd name="connsiteX20" fmla="*/ 190720 w 709365"/>
                    <a:gd name="connsiteY20" fmla="*/ 318908 h 682192"/>
                    <a:gd name="connsiteX21" fmla="*/ 33147 w 709365"/>
                    <a:gd name="connsiteY21" fmla="*/ 339615 h 682192"/>
                    <a:gd name="connsiteX22" fmla="*/ 328 w 709365"/>
                    <a:gd name="connsiteY22" fmla="*/ 382348 h 682192"/>
                    <a:gd name="connsiteX23" fmla="*/ 38110 w 709365"/>
                    <a:gd name="connsiteY23" fmla="*/ 415492 h 682192"/>
                    <a:gd name="connsiteX24" fmla="*/ 43120 w 709365"/>
                    <a:gd name="connsiteY24" fmla="*/ 415158 h 682192"/>
                    <a:gd name="connsiteX25" fmla="*/ 225133 w 709365"/>
                    <a:gd name="connsiteY25" fmla="*/ 391251 h 682192"/>
                    <a:gd name="connsiteX26" fmla="*/ 256661 w 709365"/>
                    <a:gd name="connsiteY26" fmla="*/ 364419 h 682192"/>
                    <a:gd name="connsiteX27" fmla="*/ 281950 w 709365"/>
                    <a:gd name="connsiteY27" fmla="*/ 280094 h 682192"/>
                    <a:gd name="connsiteX28" fmla="*/ 483270 w 709365"/>
                    <a:gd name="connsiteY28" fmla="*/ 242746 h 682192"/>
                    <a:gd name="connsiteX29" fmla="*/ 549945 w 709365"/>
                    <a:gd name="connsiteY29" fmla="*/ 262330 h 682192"/>
                    <a:gd name="connsiteX30" fmla="*/ 276025 w 709365"/>
                    <a:gd name="connsiteY30" fmla="*/ 417911 h 682192"/>
                    <a:gd name="connsiteX31" fmla="*/ 305267 w 709365"/>
                    <a:gd name="connsiteY31" fmla="*/ 406757 h 682192"/>
                    <a:gd name="connsiteX32" fmla="*/ 304810 w 709365"/>
                    <a:gd name="connsiteY32" fmla="*/ 644092 h 682192"/>
                    <a:gd name="connsiteX33" fmla="*/ 228610 w 709365"/>
                    <a:gd name="connsiteY33" fmla="*/ 644092 h 682192"/>
                    <a:gd name="connsiteX34" fmla="*/ 228610 w 709365"/>
                    <a:gd name="connsiteY34" fmla="*/ 682192 h 682192"/>
                    <a:gd name="connsiteX35" fmla="*/ 342910 w 709365"/>
                    <a:gd name="connsiteY35" fmla="*/ 682192 h 682192"/>
                    <a:gd name="connsiteX36" fmla="*/ 343367 w 709365"/>
                    <a:gd name="connsiteY36" fmla="*/ 394746 h 682192"/>
                    <a:gd name="connsiteX37" fmla="*/ 552460 w 709365"/>
                    <a:gd name="connsiteY37" fmla="*/ 539317 h 682192"/>
                    <a:gd name="connsiteX38" fmla="*/ 476260 w 709365"/>
                    <a:gd name="connsiteY38" fmla="*/ 539317 h 682192"/>
                    <a:gd name="connsiteX39" fmla="*/ 590560 w 709365"/>
                    <a:gd name="connsiteY39" fmla="*/ 274255 h 682192"/>
                    <a:gd name="connsiteX40" fmla="*/ 660502 w 709365"/>
                    <a:gd name="connsiteY40" fmla="*/ 294791 h 682192"/>
                    <a:gd name="connsiteX41" fmla="*/ 707808 w 709365"/>
                    <a:gd name="connsiteY41" fmla="*/ 268983 h 682192"/>
                    <a:gd name="connsiteX42" fmla="*/ 682000 w 709365"/>
                    <a:gd name="connsiteY42" fmla="*/ 221677 h 682192"/>
                    <a:gd name="connsiteX0" fmla="*/ 682000 w 709365"/>
                    <a:gd name="connsiteY0" fmla="*/ 221677 h 682192"/>
                    <a:gd name="connsiteX1" fmla="*/ 495977 w 709365"/>
                    <a:gd name="connsiteY1" fmla="*/ 167061 h 682192"/>
                    <a:gd name="connsiteX2" fmla="*/ 478289 w 709365"/>
                    <a:gd name="connsiteY2" fmla="*/ 166156 h 682192"/>
                    <a:gd name="connsiteX3" fmla="*/ 398212 w 709365"/>
                    <a:gd name="connsiteY3" fmla="*/ 181015 h 682192"/>
                    <a:gd name="connsiteX4" fmla="*/ 465116 w 709365"/>
                    <a:gd name="connsiteY4" fmla="*/ 98481 h 682192"/>
                    <a:gd name="connsiteX5" fmla="*/ 620678 w 709365"/>
                    <a:gd name="connsiteY5" fmla="*/ 150382 h 682192"/>
                    <a:gd name="connsiteX6" fmla="*/ 668774 w 709365"/>
                    <a:gd name="connsiteY6" fmla="*/ 126093 h 682192"/>
                    <a:gd name="connsiteX7" fmla="*/ 644786 w 709365"/>
                    <a:gd name="connsiteY7" fmla="*/ 78097 h 682192"/>
                    <a:gd name="connsiteX8" fmla="*/ 416576 w 709365"/>
                    <a:gd name="connsiteY8" fmla="*/ 1964 h 682192"/>
                    <a:gd name="connsiteX9" fmla="*/ 410576 w 709365"/>
                    <a:gd name="connsiteY9" fmla="*/ 325 h 682192"/>
                    <a:gd name="connsiteX10" fmla="*/ 404156 w 709365"/>
                    <a:gd name="connsiteY10" fmla="*/ 2 h 682192"/>
                    <a:gd name="connsiteX11" fmla="*/ 252956 w 709365"/>
                    <a:gd name="connsiteY11" fmla="*/ 2 h 682192"/>
                    <a:gd name="connsiteX12" fmla="*/ 224676 w 709365"/>
                    <a:gd name="connsiteY12" fmla="*/ 12575 h 682192"/>
                    <a:gd name="connsiteX13" fmla="*/ 147276 w 709365"/>
                    <a:gd name="connsiteY13" fmla="*/ 98300 h 682192"/>
                    <a:gd name="connsiteX14" fmla="*/ 150029 w 709365"/>
                    <a:gd name="connsiteY14" fmla="*/ 152116 h 682192"/>
                    <a:gd name="connsiteX15" fmla="*/ 203845 w 709365"/>
                    <a:gd name="connsiteY15" fmla="*/ 149363 h 682192"/>
                    <a:gd name="connsiteX16" fmla="*/ 269891 w 709365"/>
                    <a:gd name="connsiteY16" fmla="*/ 76202 h 682192"/>
                    <a:gd name="connsiteX17" fmla="*/ 329956 w 709365"/>
                    <a:gd name="connsiteY17" fmla="*/ 76202 h 682192"/>
                    <a:gd name="connsiteX18" fmla="*/ 220476 w 709365"/>
                    <a:gd name="connsiteY18" fmla="*/ 226468 h 682192"/>
                    <a:gd name="connsiteX19" fmla="*/ 213465 w 709365"/>
                    <a:gd name="connsiteY19" fmla="*/ 243089 h 682192"/>
                    <a:gd name="connsiteX20" fmla="*/ 190720 w 709365"/>
                    <a:gd name="connsiteY20" fmla="*/ 318908 h 682192"/>
                    <a:gd name="connsiteX21" fmla="*/ 33147 w 709365"/>
                    <a:gd name="connsiteY21" fmla="*/ 339615 h 682192"/>
                    <a:gd name="connsiteX22" fmla="*/ 328 w 709365"/>
                    <a:gd name="connsiteY22" fmla="*/ 382348 h 682192"/>
                    <a:gd name="connsiteX23" fmla="*/ 38110 w 709365"/>
                    <a:gd name="connsiteY23" fmla="*/ 415492 h 682192"/>
                    <a:gd name="connsiteX24" fmla="*/ 43120 w 709365"/>
                    <a:gd name="connsiteY24" fmla="*/ 415158 h 682192"/>
                    <a:gd name="connsiteX25" fmla="*/ 225133 w 709365"/>
                    <a:gd name="connsiteY25" fmla="*/ 391251 h 682192"/>
                    <a:gd name="connsiteX26" fmla="*/ 256661 w 709365"/>
                    <a:gd name="connsiteY26" fmla="*/ 364419 h 682192"/>
                    <a:gd name="connsiteX27" fmla="*/ 281950 w 709365"/>
                    <a:gd name="connsiteY27" fmla="*/ 280094 h 682192"/>
                    <a:gd name="connsiteX28" fmla="*/ 483270 w 709365"/>
                    <a:gd name="connsiteY28" fmla="*/ 242746 h 682192"/>
                    <a:gd name="connsiteX29" fmla="*/ 549945 w 709365"/>
                    <a:gd name="connsiteY29" fmla="*/ 262330 h 682192"/>
                    <a:gd name="connsiteX30" fmla="*/ 276025 w 709365"/>
                    <a:gd name="connsiteY30" fmla="*/ 417911 h 682192"/>
                    <a:gd name="connsiteX31" fmla="*/ 305267 w 709365"/>
                    <a:gd name="connsiteY31" fmla="*/ 406757 h 682192"/>
                    <a:gd name="connsiteX32" fmla="*/ 304810 w 709365"/>
                    <a:gd name="connsiteY32" fmla="*/ 644092 h 682192"/>
                    <a:gd name="connsiteX33" fmla="*/ 228610 w 709365"/>
                    <a:gd name="connsiteY33" fmla="*/ 644092 h 682192"/>
                    <a:gd name="connsiteX34" fmla="*/ 228610 w 709365"/>
                    <a:gd name="connsiteY34" fmla="*/ 682192 h 682192"/>
                    <a:gd name="connsiteX35" fmla="*/ 342910 w 709365"/>
                    <a:gd name="connsiteY35" fmla="*/ 682192 h 682192"/>
                    <a:gd name="connsiteX36" fmla="*/ 343367 w 709365"/>
                    <a:gd name="connsiteY36" fmla="*/ 394746 h 682192"/>
                    <a:gd name="connsiteX37" fmla="*/ 476260 w 709365"/>
                    <a:gd name="connsiteY37" fmla="*/ 539317 h 682192"/>
                    <a:gd name="connsiteX38" fmla="*/ 590560 w 709365"/>
                    <a:gd name="connsiteY38" fmla="*/ 274255 h 682192"/>
                    <a:gd name="connsiteX39" fmla="*/ 660502 w 709365"/>
                    <a:gd name="connsiteY39" fmla="*/ 294791 h 682192"/>
                    <a:gd name="connsiteX40" fmla="*/ 707808 w 709365"/>
                    <a:gd name="connsiteY40" fmla="*/ 268983 h 682192"/>
                    <a:gd name="connsiteX41" fmla="*/ 682000 w 709365"/>
                    <a:gd name="connsiteY41" fmla="*/ 221677 h 682192"/>
                    <a:gd name="connsiteX0" fmla="*/ 682000 w 709365"/>
                    <a:gd name="connsiteY0" fmla="*/ 221677 h 682192"/>
                    <a:gd name="connsiteX1" fmla="*/ 495977 w 709365"/>
                    <a:gd name="connsiteY1" fmla="*/ 167061 h 682192"/>
                    <a:gd name="connsiteX2" fmla="*/ 478289 w 709365"/>
                    <a:gd name="connsiteY2" fmla="*/ 166156 h 682192"/>
                    <a:gd name="connsiteX3" fmla="*/ 398212 w 709365"/>
                    <a:gd name="connsiteY3" fmla="*/ 181015 h 682192"/>
                    <a:gd name="connsiteX4" fmla="*/ 465116 w 709365"/>
                    <a:gd name="connsiteY4" fmla="*/ 98481 h 682192"/>
                    <a:gd name="connsiteX5" fmla="*/ 620678 w 709365"/>
                    <a:gd name="connsiteY5" fmla="*/ 150382 h 682192"/>
                    <a:gd name="connsiteX6" fmla="*/ 668774 w 709365"/>
                    <a:gd name="connsiteY6" fmla="*/ 126093 h 682192"/>
                    <a:gd name="connsiteX7" fmla="*/ 644786 w 709365"/>
                    <a:gd name="connsiteY7" fmla="*/ 78097 h 682192"/>
                    <a:gd name="connsiteX8" fmla="*/ 416576 w 709365"/>
                    <a:gd name="connsiteY8" fmla="*/ 1964 h 682192"/>
                    <a:gd name="connsiteX9" fmla="*/ 410576 w 709365"/>
                    <a:gd name="connsiteY9" fmla="*/ 325 h 682192"/>
                    <a:gd name="connsiteX10" fmla="*/ 404156 w 709365"/>
                    <a:gd name="connsiteY10" fmla="*/ 2 h 682192"/>
                    <a:gd name="connsiteX11" fmla="*/ 252956 w 709365"/>
                    <a:gd name="connsiteY11" fmla="*/ 2 h 682192"/>
                    <a:gd name="connsiteX12" fmla="*/ 224676 w 709365"/>
                    <a:gd name="connsiteY12" fmla="*/ 12575 h 682192"/>
                    <a:gd name="connsiteX13" fmla="*/ 147276 w 709365"/>
                    <a:gd name="connsiteY13" fmla="*/ 98300 h 682192"/>
                    <a:gd name="connsiteX14" fmla="*/ 150029 w 709365"/>
                    <a:gd name="connsiteY14" fmla="*/ 152116 h 682192"/>
                    <a:gd name="connsiteX15" fmla="*/ 203845 w 709365"/>
                    <a:gd name="connsiteY15" fmla="*/ 149363 h 682192"/>
                    <a:gd name="connsiteX16" fmla="*/ 269891 w 709365"/>
                    <a:gd name="connsiteY16" fmla="*/ 76202 h 682192"/>
                    <a:gd name="connsiteX17" fmla="*/ 329956 w 709365"/>
                    <a:gd name="connsiteY17" fmla="*/ 76202 h 682192"/>
                    <a:gd name="connsiteX18" fmla="*/ 220476 w 709365"/>
                    <a:gd name="connsiteY18" fmla="*/ 226468 h 682192"/>
                    <a:gd name="connsiteX19" fmla="*/ 213465 w 709365"/>
                    <a:gd name="connsiteY19" fmla="*/ 243089 h 682192"/>
                    <a:gd name="connsiteX20" fmla="*/ 190720 w 709365"/>
                    <a:gd name="connsiteY20" fmla="*/ 318908 h 682192"/>
                    <a:gd name="connsiteX21" fmla="*/ 33147 w 709365"/>
                    <a:gd name="connsiteY21" fmla="*/ 339615 h 682192"/>
                    <a:gd name="connsiteX22" fmla="*/ 328 w 709365"/>
                    <a:gd name="connsiteY22" fmla="*/ 382348 h 682192"/>
                    <a:gd name="connsiteX23" fmla="*/ 38110 w 709365"/>
                    <a:gd name="connsiteY23" fmla="*/ 415492 h 682192"/>
                    <a:gd name="connsiteX24" fmla="*/ 43120 w 709365"/>
                    <a:gd name="connsiteY24" fmla="*/ 415158 h 682192"/>
                    <a:gd name="connsiteX25" fmla="*/ 225133 w 709365"/>
                    <a:gd name="connsiteY25" fmla="*/ 391251 h 682192"/>
                    <a:gd name="connsiteX26" fmla="*/ 256661 w 709365"/>
                    <a:gd name="connsiteY26" fmla="*/ 364419 h 682192"/>
                    <a:gd name="connsiteX27" fmla="*/ 281950 w 709365"/>
                    <a:gd name="connsiteY27" fmla="*/ 280094 h 682192"/>
                    <a:gd name="connsiteX28" fmla="*/ 483270 w 709365"/>
                    <a:gd name="connsiteY28" fmla="*/ 242746 h 682192"/>
                    <a:gd name="connsiteX29" fmla="*/ 549945 w 709365"/>
                    <a:gd name="connsiteY29" fmla="*/ 262330 h 682192"/>
                    <a:gd name="connsiteX30" fmla="*/ 276025 w 709365"/>
                    <a:gd name="connsiteY30" fmla="*/ 417911 h 682192"/>
                    <a:gd name="connsiteX31" fmla="*/ 305267 w 709365"/>
                    <a:gd name="connsiteY31" fmla="*/ 406757 h 682192"/>
                    <a:gd name="connsiteX32" fmla="*/ 304810 w 709365"/>
                    <a:gd name="connsiteY32" fmla="*/ 644092 h 682192"/>
                    <a:gd name="connsiteX33" fmla="*/ 228610 w 709365"/>
                    <a:gd name="connsiteY33" fmla="*/ 644092 h 682192"/>
                    <a:gd name="connsiteX34" fmla="*/ 228610 w 709365"/>
                    <a:gd name="connsiteY34" fmla="*/ 682192 h 682192"/>
                    <a:gd name="connsiteX35" fmla="*/ 342910 w 709365"/>
                    <a:gd name="connsiteY35" fmla="*/ 682192 h 682192"/>
                    <a:gd name="connsiteX36" fmla="*/ 343367 w 709365"/>
                    <a:gd name="connsiteY36" fmla="*/ 394746 h 682192"/>
                    <a:gd name="connsiteX37" fmla="*/ 590560 w 709365"/>
                    <a:gd name="connsiteY37" fmla="*/ 274255 h 682192"/>
                    <a:gd name="connsiteX38" fmla="*/ 660502 w 709365"/>
                    <a:gd name="connsiteY38" fmla="*/ 294791 h 682192"/>
                    <a:gd name="connsiteX39" fmla="*/ 707808 w 709365"/>
                    <a:gd name="connsiteY39" fmla="*/ 268983 h 682192"/>
                    <a:gd name="connsiteX40" fmla="*/ 682000 w 709365"/>
                    <a:gd name="connsiteY40" fmla="*/ 221677 h 682192"/>
                    <a:gd name="connsiteX0" fmla="*/ 682000 w 709365"/>
                    <a:gd name="connsiteY0" fmla="*/ 221677 h 682192"/>
                    <a:gd name="connsiteX1" fmla="*/ 495977 w 709365"/>
                    <a:gd name="connsiteY1" fmla="*/ 167061 h 682192"/>
                    <a:gd name="connsiteX2" fmla="*/ 478289 w 709365"/>
                    <a:gd name="connsiteY2" fmla="*/ 166156 h 682192"/>
                    <a:gd name="connsiteX3" fmla="*/ 398212 w 709365"/>
                    <a:gd name="connsiteY3" fmla="*/ 181015 h 682192"/>
                    <a:gd name="connsiteX4" fmla="*/ 465116 w 709365"/>
                    <a:gd name="connsiteY4" fmla="*/ 98481 h 682192"/>
                    <a:gd name="connsiteX5" fmla="*/ 620678 w 709365"/>
                    <a:gd name="connsiteY5" fmla="*/ 150382 h 682192"/>
                    <a:gd name="connsiteX6" fmla="*/ 668774 w 709365"/>
                    <a:gd name="connsiteY6" fmla="*/ 126093 h 682192"/>
                    <a:gd name="connsiteX7" fmla="*/ 644786 w 709365"/>
                    <a:gd name="connsiteY7" fmla="*/ 78097 h 682192"/>
                    <a:gd name="connsiteX8" fmla="*/ 416576 w 709365"/>
                    <a:gd name="connsiteY8" fmla="*/ 1964 h 682192"/>
                    <a:gd name="connsiteX9" fmla="*/ 410576 w 709365"/>
                    <a:gd name="connsiteY9" fmla="*/ 325 h 682192"/>
                    <a:gd name="connsiteX10" fmla="*/ 404156 w 709365"/>
                    <a:gd name="connsiteY10" fmla="*/ 2 h 682192"/>
                    <a:gd name="connsiteX11" fmla="*/ 252956 w 709365"/>
                    <a:gd name="connsiteY11" fmla="*/ 2 h 682192"/>
                    <a:gd name="connsiteX12" fmla="*/ 224676 w 709365"/>
                    <a:gd name="connsiteY12" fmla="*/ 12575 h 682192"/>
                    <a:gd name="connsiteX13" fmla="*/ 147276 w 709365"/>
                    <a:gd name="connsiteY13" fmla="*/ 98300 h 682192"/>
                    <a:gd name="connsiteX14" fmla="*/ 150029 w 709365"/>
                    <a:gd name="connsiteY14" fmla="*/ 152116 h 682192"/>
                    <a:gd name="connsiteX15" fmla="*/ 203845 w 709365"/>
                    <a:gd name="connsiteY15" fmla="*/ 149363 h 682192"/>
                    <a:gd name="connsiteX16" fmla="*/ 269891 w 709365"/>
                    <a:gd name="connsiteY16" fmla="*/ 76202 h 682192"/>
                    <a:gd name="connsiteX17" fmla="*/ 329956 w 709365"/>
                    <a:gd name="connsiteY17" fmla="*/ 76202 h 682192"/>
                    <a:gd name="connsiteX18" fmla="*/ 220476 w 709365"/>
                    <a:gd name="connsiteY18" fmla="*/ 226468 h 682192"/>
                    <a:gd name="connsiteX19" fmla="*/ 213465 w 709365"/>
                    <a:gd name="connsiteY19" fmla="*/ 243089 h 682192"/>
                    <a:gd name="connsiteX20" fmla="*/ 190720 w 709365"/>
                    <a:gd name="connsiteY20" fmla="*/ 318908 h 682192"/>
                    <a:gd name="connsiteX21" fmla="*/ 33147 w 709365"/>
                    <a:gd name="connsiteY21" fmla="*/ 339615 h 682192"/>
                    <a:gd name="connsiteX22" fmla="*/ 328 w 709365"/>
                    <a:gd name="connsiteY22" fmla="*/ 382348 h 682192"/>
                    <a:gd name="connsiteX23" fmla="*/ 38110 w 709365"/>
                    <a:gd name="connsiteY23" fmla="*/ 415492 h 682192"/>
                    <a:gd name="connsiteX24" fmla="*/ 43120 w 709365"/>
                    <a:gd name="connsiteY24" fmla="*/ 415158 h 682192"/>
                    <a:gd name="connsiteX25" fmla="*/ 225133 w 709365"/>
                    <a:gd name="connsiteY25" fmla="*/ 391251 h 682192"/>
                    <a:gd name="connsiteX26" fmla="*/ 256661 w 709365"/>
                    <a:gd name="connsiteY26" fmla="*/ 364419 h 682192"/>
                    <a:gd name="connsiteX27" fmla="*/ 281950 w 709365"/>
                    <a:gd name="connsiteY27" fmla="*/ 280094 h 682192"/>
                    <a:gd name="connsiteX28" fmla="*/ 483270 w 709365"/>
                    <a:gd name="connsiteY28" fmla="*/ 242746 h 682192"/>
                    <a:gd name="connsiteX29" fmla="*/ 549945 w 709365"/>
                    <a:gd name="connsiteY29" fmla="*/ 262330 h 682192"/>
                    <a:gd name="connsiteX30" fmla="*/ 276025 w 709365"/>
                    <a:gd name="connsiteY30" fmla="*/ 417911 h 682192"/>
                    <a:gd name="connsiteX31" fmla="*/ 305267 w 709365"/>
                    <a:gd name="connsiteY31" fmla="*/ 406757 h 682192"/>
                    <a:gd name="connsiteX32" fmla="*/ 304810 w 709365"/>
                    <a:gd name="connsiteY32" fmla="*/ 644092 h 682192"/>
                    <a:gd name="connsiteX33" fmla="*/ 228610 w 709365"/>
                    <a:gd name="connsiteY33" fmla="*/ 644092 h 682192"/>
                    <a:gd name="connsiteX34" fmla="*/ 228610 w 709365"/>
                    <a:gd name="connsiteY34" fmla="*/ 682192 h 682192"/>
                    <a:gd name="connsiteX35" fmla="*/ 343367 w 709365"/>
                    <a:gd name="connsiteY35" fmla="*/ 394746 h 682192"/>
                    <a:gd name="connsiteX36" fmla="*/ 590560 w 709365"/>
                    <a:gd name="connsiteY36" fmla="*/ 274255 h 682192"/>
                    <a:gd name="connsiteX37" fmla="*/ 660502 w 709365"/>
                    <a:gd name="connsiteY37" fmla="*/ 294791 h 682192"/>
                    <a:gd name="connsiteX38" fmla="*/ 707808 w 709365"/>
                    <a:gd name="connsiteY38" fmla="*/ 268983 h 682192"/>
                    <a:gd name="connsiteX39" fmla="*/ 682000 w 709365"/>
                    <a:gd name="connsiteY39" fmla="*/ 221677 h 682192"/>
                    <a:gd name="connsiteX0" fmla="*/ 682000 w 709365"/>
                    <a:gd name="connsiteY0" fmla="*/ 221677 h 682192"/>
                    <a:gd name="connsiteX1" fmla="*/ 495977 w 709365"/>
                    <a:gd name="connsiteY1" fmla="*/ 167061 h 682192"/>
                    <a:gd name="connsiteX2" fmla="*/ 478289 w 709365"/>
                    <a:gd name="connsiteY2" fmla="*/ 166156 h 682192"/>
                    <a:gd name="connsiteX3" fmla="*/ 398212 w 709365"/>
                    <a:gd name="connsiteY3" fmla="*/ 181015 h 682192"/>
                    <a:gd name="connsiteX4" fmla="*/ 465116 w 709365"/>
                    <a:gd name="connsiteY4" fmla="*/ 98481 h 682192"/>
                    <a:gd name="connsiteX5" fmla="*/ 620678 w 709365"/>
                    <a:gd name="connsiteY5" fmla="*/ 150382 h 682192"/>
                    <a:gd name="connsiteX6" fmla="*/ 668774 w 709365"/>
                    <a:gd name="connsiteY6" fmla="*/ 126093 h 682192"/>
                    <a:gd name="connsiteX7" fmla="*/ 644786 w 709365"/>
                    <a:gd name="connsiteY7" fmla="*/ 78097 h 682192"/>
                    <a:gd name="connsiteX8" fmla="*/ 416576 w 709365"/>
                    <a:gd name="connsiteY8" fmla="*/ 1964 h 682192"/>
                    <a:gd name="connsiteX9" fmla="*/ 410576 w 709365"/>
                    <a:gd name="connsiteY9" fmla="*/ 325 h 682192"/>
                    <a:gd name="connsiteX10" fmla="*/ 404156 w 709365"/>
                    <a:gd name="connsiteY10" fmla="*/ 2 h 682192"/>
                    <a:gd name="connsiteX11" fmla="*/ 252956 w 709365"/>
                    <a:gd name="connsiteY11" fmla="*/ 2 h 682192"/>
                    <a:gd name="connsiteX12" fmla="*/ 224676 w 709365"/>
                    <a:gd name="connsiteY12" fmla="*/ 12575 h 682192"/>
                    <a:gd name="connsiteX13" fmla="*/ 147276 w 709365"/>
                    <a:gd name="connsiteY13" fmla="*/ 98300 h 682192"/>
                    <a:gd name="connsiteX14" fmla="*/ 150029 w 709365"/>
                    <a:gd name="connsiteY14" fmla="*/ 152116 h 682192"/>
                    <a:gd name="connsiteX15" fmla="*/ 203845 w 709365"/>
                    <a:gd name="connsiteY15" fmla="*/ 149363 h 682192"/>
                    <a:gd name="connsiteX16" fmla="*/ 269891 w 709365"/>
                    <a:gd name="connsiteY16" fmla="*/ 76202 h 682192"/>
                    <a:gd name="connsiteX17" fmla="*/ 329956 w 709365"/>
                    <a:gd name="connsiteY17" fmla="*/ 76202 h 682192"/>
                    <a:gd name="connsiteX18" fmla="*/ 220476 w 709365"/>
                    <a:gd name="connsiteY18" fmla="*/ 226468 h 682192"/>
                    <a:gd name="connsiteX19" fmla="*/ 213465 w 709365"/>
                    <a:gd name="connsiteY19" fmla="*/ 243089 h 682192"/>
                    <a:gd name="connsiteX20" fmla="*/ 190720 w 709365"/>
                    <a:gd name="connsiteY20" fmla="*/ 318908 h 682192"/>
                    <a:gd name="connsiteX21" fmla="*/ 33147 w 709365"/>
                    <a:gd name="connsiteY21" fmla="*/ 339615 h 682192"/>
                    <a:gd name="connsiteX22" fmla="*/ 328 w 709365"/>
                    <a:gd name="connsiteY22" fmla="*/ 382348 h 682192"/>
                    <a:gd name="connsiteX23" fmla="*/ 38110 w 709365"/>
                    <a:gd name="connsiteY23" fmla="*/ 415492 h 682192"/>
                    <a:gd name="connsiteX24" fmla="*/ 43120 w 709365"/>
                    <a:gd name="connsiteY24" fmla="*/ 415158 h 682192"/>
                    <a:gd name="connsiteX25" fmla="*/ 225133 w 709365"/>
                    <a:gd name="connsiteY25" fmla="*/ 391251 h 682192"/>
                    <a:gd name="connsiteX26" fmla="*/ 256661 w 709365"/>
                    <a:gd name="connsiteY26" fmla="*/ 364419 h 682192"/>
                    <a:gd name="connsiteX27" fmla="*/ 281950 w 709365"/>
                    <a:gd name="connsiteY27" fmla="*/ 280094 h 682192"/>
                    <a:gd name="connsiteX28" fmla="*/ 483270 w 709365"/>
                    <a:gd name="connsiteY28" fmla="*/ 242746 h 682192"/>
                    <a:gd name="connsiteX29" fmla="*/ 549945 w 709365"/>
                    <a:gd name="connsiteY29" fmla="*/ 262330 h 682192"/>
                    <a:gd name="connsiteX30" fmla="*/ 276025 w 709365"/>
                    <a:gd name="connsiteY30" fmla="*/ 417911 h 682192"/>
                    <a:gd name="connsiteX31" fmla="*/ 305267 w 709365"/>
                    <a:gd name="connsiteY31" fmla="*/ 406757 h 682192"/>
                    <a:gd name="connsiteX32" fmla="*/ 228610 w 709365"/>
                    <a:gd name="connsiteY32" fmla="*/ 644092 h 682192"/>
                    <a:gd name="connsiteX33" fmla="*/ 228610 w 709365"/>
                    <a:gd name="connsiteY33" fmla="*/ 682192 h 682192"/>
                    <a:gd name="connsiteX34" fmla="*/ 343367 w 709365"/>
                    <a:gd name="connsiteY34" fmla="*/ 394746 h 682192"/>
                    <a:gd name="connsiteX35" fmla="*/ 590560 w 709365"/>
                    <a:gd name="connsiteY35" fmla="*/ 274255 h 682192"/>
                    <a:gd name="connsiteX36" fmla="*/ 660502 w 709365"/>
                    <a:gd name="connsiteY36" fmla="*/ 294791 h 682192"/>
                    <a:gd name="connsiteX37" fmla="*/ 707808 w 709365"/>
                    <a:gd name="connsiteY37" fmla="*/ 268983 h 682192"/>
                    <a:gd name="connsiteX38" fmla="*/ 682000 w 709365"/>
                    <a:gd name="connsiteY38" fmla="*/ 221677 h 682192"/>
                    <a:gd name="connsiteX0" fmla="*/ 682000 w 709365"/>
                    <a:gd name="connsiteY0" fmla="*/ 221677 h 644092"/>
                    <a:gd name="connsiteX1" fmla="*/ 495977 w 709365"/>
                    <a:gd name="connsiteY1" fmla="*/ 167061 h 644092"/>
                    <a:gd name="connsiteX2" fmla="*/ 478289 w 709365"/>
                    <a:gd name="connsiteY2" fmla="*/ 166156 h 644092"/>
                    <a:gd name="connsiteX3" fmla="*/ 398212 w 709365"/>
                    <a:gd name="connsiteY3" fmla="*/ 181015 h 644092"/>
                    <a:gd name="connsiteX4" fmla="*/ 465116 w 709365"/>
                    <a:gd name="connsiteY4" fmla="*/ 98481 h 644092"/>
                    <a:gd name="connsiteX5" fmla="*/ 620678 w 709365"/>
                    <a:gd name="connsiteY5" fmla="*/ 150382 h 644092"/>
                    <a:gd name="connsiteX6" fmla="*/ 668774 w 709365"/>
                    <a:gd name="connsiteY6" fmla="*/ 126093 h 644092"/>
                    <a:gd name="connsiteX7" fmla="*/ 644786 w 709365"/>
                    <a:gd name="connsiteY7" fmla="*/ 78097 h 644092"/>
                    <a:gd name="connsiteX8" fmla="*/ 416576 w 709365"/>
                    <a:gd name="connsiteY8" fmla="*/ 1964 h 644092"/>
                    <a:gd name="connsiteX9" fmla="*/ 410576 w 709365"/>
                    <a:gd name="connsiteY9" fmla="*/ 325 h 644092"/>
                    <a:gd name="connsiteX10" fmla="*/ 404156 w 709365"/>
                    <a:gd name="connsiteY10" fmla="*/ 2 h 644092"/>
                    <a:gd name="connsiteX11" fmla="*/ 252956 w 709365"/>
                    <a:gd name="connsiteY11" fmla="*/ 2 h 644092"/>
                    <a:gd name="connsiteX12" fmla="*/ 224676 w 709365"/>
                    <a:gd name="connsiteY12" fmla="*/ 12575 h 644092"/>
                    <a:gd name="connsiteX13" fmla="*/ 147276 w 709365"/>
                    <a:gd name="connsiteY13" fmla="*/ 98300 h 644092"/>
                    <a:gd name="connsiteX14" fmla="*/ 150029 w 709365"/>
                    <a:gd name="connsiteY14" fmla="*/ 152116 h 644092"/>
                    <a:gd name="connsiteX15" fmla="*/ 203845 w 709365"/>
                    <a:gd name="connsiteY15" fmla="*/ 149363 h 644092"/>
                    <a:gd name="connsiteX16" fmla="*/ 269891 w 709365"/>
                    <a:gd name="connsiteY16" fmla="*/ 76202 h 644092"/>
                    <a:gd name="connsiteX17" fmla="*/ 329956 w 709365"/>
                    <a:gd name="connsiteY17" fmla="*/ 76202 h 644092"/>
                    <a:gd name="connsiteX18" fmla="*/ 220476 w 709365"/>
                    <a:gd name="connsiteY18" fmla="*/ 226468 h 644092"/>
                    <a:gd name="connsiteX19" fmla="*/ 213465 w 709365"/>
                    <a:gd name="connsiteY19" fmla="*/ 243089 h 644092"/>
                    <a:gd name="connsiteX20" fmla="*/ 190720 w 709365"/>
                    <a:gd name="connsiteY20" fmla="*/ 318908 h 644092"/>
                    <a:gd name="connsiteX21" fmla="*/ 33147 w 709365"/>
                    <a:gd name="connsiteY21" fmla="*/ 339615 h 644092"/>
                    <a:gd name="connsiteX22" fmla="*/ 328 w 709365"/>
                    <a:gd name="connsiteY22" fmla="*/ 382348 h 644092"/>
                    <a:gd name="connsiteX23" fmla="*/ 38110 w 709365"/>
                    <a:gd name="connsiteY23" fmla="*/ 415492 h 644092"/>
                    <a:gd name="connsiteX24" fmla="*/ 43120 w 709365"/>
                    <a:gd name="connsiteY24" fmla="*/ 415158 h 644092"/>
                    <a:gd name="connsiteX25" fmla="*/ 225133 w 709365"/>
                    <a:gd name="connsiteY25" fmla="*/ 391251 h 644092"/>
                    <a:gd name="connsiteX26" fmla="*/ 256661 w 709365"/>
                    <a:gd name="connsiteY26" fmla="*/ 364419 h 644092"/>
                    <a:gd name="connsiteX27" fmla="*/ 281950 w 709365"/>
                    <a:gd name="connsiteY27" fmla="*/ 280094 h 644092"/>
                    <a:gd name="connsiteX28" fmla="*/ 483270 w 709365"/>
                    <a:gd name="connsiteY28" fmla="*/ 242746 h 644092"/>
                    <a:gd name="connsiteX29" fmla="*/ 549945 w 709365"/>
                    <a:gd name="connsiteY29" fmla="*/ 262330 h 644092"/>
                    <a:gd name="connsiteX30" fmla="*/ 276025 w 709365"/>
                    <a:gd name="connsiteY30" fmla="*/ 417911 h 644092"/>
                    <a:gd name="connsiteX31" fmla="*/ 305267 w 709365"/>
                    <a:gd name="connsiteY31" fmla="*/ 406757 h 644092"/>
                    <a:gd name="connsiteX32" fmla="*/ 228610 w 709365"/>
                    <a:gd name="connsiteY32" fmla="*/ 644092 h 644092"/>
                    <a:gd name="connsiteX33" fmla="*/ 343367 w 709365"/>
                    <a:gd name="connsiteY33" fmla="*/ 394746 h 644092"/>
                    <a:gd name="connsiteX34" fmla="*/ 590560 w 709365"/>
                    <a:gd name="connsiteY34" fmla="*/ 274255 h 644092"/>
                    <a:gd name="connsiteX35" fmla="*/ 660502 w 709365"/>
                    <a:gd name="connsiteY35" fmla="*/ 294791 h 644092"/>
                    <a:gd name="connsiteX36" fmla="*/ 707808 w 709365"/>
                    <a:gd name="connsiteY36" fmla="*/ 268983 h 644092"/>
                    <a:gd name="connsiteX37" fmla="*/ 682000 w 709365"/>
                    <a:gd name="connsiteY37" fmla="*/ 221677 h 644092"/>
                    <a:gd name="connsiteX0" fmla="*/ 682000 w 709365"/>
                    <a:gd name="connsiteY0" fmla="*/ 221677 h 417911"/>
                    <a:gd name="connsiteX1" fmla="*/ 495977 w 709365"/>
                    <a:gd name="connsiteY1" fmla="*/ 167061 h 417911"/>
                    <a:gd name="connsiteX2" fmla="*/ 478289 w 709365"/>
                    <a:gd name="connsiteY2" fmla="*/ 166156 h 417911"/>
                    <a:gd name="connsiteX3" fmla="*/ 398212 w 709365"/>
                    <a:gd name="connsiteY3" fmla="*/ 181015 h 417911"/>
                    <a:gd name="connsiteX4" fmla="*/ 465116 w 709365"/>
                    <a:gd name="connsiteY4" fmla="*/ 98481 h 417911"/>
                    <a:gd name="connsiteX5" fmla="*/ 620678 w 709365"/>
                    <a:gd name="connsiteY5" fmla="*/ 150382 h 417911"/>
                    <a:gd name="connsiteX6" fmla="*/ 668774 w 709365"/>
                    <a:gd name="connsiteY6" fmla="*/ 126093 h 417911"/>
                    <a:gd name="connsiteX7" fmla="*/ 644786 w 709365"/>
                    <a:gd name="connsiteY7" fmla="*/ 78097 h 417911"/>
                    <a:gd name="connsiteX8" fmla="*/ 416576 w 709365"/>
                    <a:gd name="connsiteY8" fmla="*/ 1964 h 417911"/>
                    <a:gd name="connsiteX9" fmla="*/ 410576 w 709365"/>
                    <a:gd name="connsiteY9" fmla="*/ 325 h 417911"/>
                    <a:gd name="connsiteX10" fmla="*/ 404156 w 709365"/>
                    <a:gd name="connsiteY10" fmla="*/ 2 h 417911"/>
                    <a:gd name="connsiteX11" fmla="*/ 252956 w 709365"/>
                    <a:gd name="connsiteY11" fmla="*/ 2 h 417911"/>
                    <a:gd name="connsiteX12" fmla="*/ 224676 w 709365"/>
                    <a:gd name="connsiteY12" fmla="*/ 12575 h 417911"/>
                    <a:gd name="connsiteX13" fmla="*/ 147276 w 709365"/>
                    <a:gd name="connsiteY13" fmla="*/ 98300 h 417911"/>
                    <a:gd name="connsiteX14" fmla="*/ 150029 w 709365"/>
                    <a:gd name="connsiteY14" fmla="*/ 152116 h 417911"/>
                    <a:gd name="connsiteX15" fmla="*/ 203845 w 709365"/>
                    <a:gd name="connsiteY15" fmla="*/ 149363 h 417911"/>
                    <a:gd name="connsiteX16" fmla="*/ 269891 w 709365"/>
                    <a:gd name="connsiteY16" fmla="*/ 76202 h 417911"/>
                    <a:gd name="connsiteX17" fmla="*/ 329956 w 709365"/>
                    <a:gd name="connsiteY17" fmla="*/ 76202 h 417911"/>
                    <a:gd name="connsiteX18" fmla="*/ 220476 w 709365"/>
                    <a:gd name="connsiteY18" fmla="*/ 226468 h 417911"/>
                    <a:gd name="connsiteX19" fmla="*/ 213465 w 709365"/>
                    <a:gd name="connsiteY19" fmla="*/ 243089 h 417911"/>
                    <a:gd name="connsiteX20" fmla="*/ 190720 w 709365"/>
                    <a:gd name="connsiteY20" fmla="*/ 318908 h 417911"/>
                    <a:gd name="connsiteX21" fmla="*/ 33147 w 709365"/>
                    <a:gd name="connsiteY21" fmla="*/ 339615 h 417911"/>
                    <a:gd name="connsiteX22" fmla="*/ 328 w 709365"/>
                    <a:gd name="connsiteY22" fmla="*/ 382348 h 417911"/>
                    <a:gd name="connsiteX23" fmla="*/ 38110 w 709365"/>
                    <a:gd name="connsiteY23" fmla="*/ 415492 h 417911"/>
                    <a:gd name="connsiteX24" fmla="*/ 43120 w 709365"/>
                    <a:gd name="connsiteY24" fmla="*/ 415158 h 417911"/>
                    <a:gd name="connsiteX25" fmla="*/ 225133 w 709365"/>
                    <a:gd name="connsiteY25" fmla="*/ 391251 h 417911"/>
                    <a:gd name="connsiteX26" fmla="*/ 256661 w 709365"/>
                    <a:gd name="connsiteY26" fmla="*/ 364419 h 417911"/>
                    <a:gd name="connsiteX27" fmla="*/ 281950 w 709365"/>
                    <a:gd name="connsiteY27" fmla="*/ 280094 h 417911"/>
                    <a:gd name="connsiteX28" fmla="*/ 483270 w 709365"/>
                    <a:gd name="connsiteY28" fmla="*/ 242746 h 417911"/>
                    <a:gd name="connsiteX29" fmla="*/ 549945 w 709365"/>
                    <a:gd name="connsiteY29" fmla="*/ 262330 h 417911"/>
                    <a:gd name="connsiteX30" fmla="*/ 276025 w 709365"/>
                    <a:gd name="connsiteY30" fmla="*/ 417911 h 417911"/>
                    <a:gd name="connsiteX31" fmla="*/ 305267 w 709365"/>
                    <a:gd name="connsiteY31" fmla="*/ 406757 h 417911"/>
                    <a:gd name="connsiteX32" fmla="*/ 343367 w 709365"/>
                    <a:gd name="connsiteY32" fmla="*/ 394746 h 417911"/>
                    <a:gd name="connsiteX33" fmla="*/ 590560 w 709365"/>
                    <a:gd name="connsiteY33" fmla="*/ 274255 h 417911"/>
                    <a:gd name="connsiteX34" fmla="*/ 660502 w 709365"/>
                    <a:gd name="connsiteY34" fmla="*/ 294791 h 417911"/>
                    <a:gd name="connsiteX35" fmla="*/ 707808 w 709365"/>
                    <a:gd name="connsiteY35" fmla="*/ 268983 h 417911"/>
                    <a:gd name="connsiteX36" fmla="*/ 682000 w 709365"/>
                    <a:gd name="connsiteY36" fmla="*/ 221677 h 417911"/>
                    <a:gd name="connsiteX0" fmla="*/ 682000 w 709365"/>
                    <a:gd name="connsiteY0" fmla="*/ 221677 h 415492"/>
                    <a:gd name="connsiteX1" fmla="*/ 495977 w 709365"/>
                    <a:gd name="connsiteY1" fmla="*/ 167061 h 415492"/>
                    <a:gd name="connsiteX2" fmla="*/ 478289 w 709365"/>
                    <a:gd name="connsiteY2" fmla="*/ 166156 h 415492"/>
                    <a:gd name="connsiteX3" fmla="*/ 398212 w 709365"/>
                    <a:gd name="connsiteY3" fmla="*/ 181015 h 415492"/>
                    <a:gd name="connsiteX4" fmla="*/ 465116 w 709365"/>
                    <a:gd name="connsiteY4" fmla="*/ 98481 h 415492"/>
                    <a:gd name="connsiteX5" fmla="*/ 620678 w 709365"/>
                    <a:gd name="connsiteY5" fmla="*/ 150382 h 415492"/>
                    <a:gd name="connsiteX6" fmla="*/ 668774 w 709365"/>
                    <a:gd name="connsiteY6" fmla="*/ 126093 h 415492"/>
                    <a:gd name="connsiteX7" fmla="*/ 644786 w 709365"/>
                    <a:gd name="connsiteY7" fmla="*/ 78097 h 415492"/>
                    <a:gd name="connsiteX8" fmla="*/ 416576 w 709365"/>
                    <a:gd name="connsiteY8" fmla="*/ 1964 h 415492"/>
                    <a:gd name="connsiteX9" fmla="*/ 410576 w 709365"/>
                    <a:gd name="connsiteY9" fmla="*/ 325 h 415492"/>
                    <a:gd name="connsiteX10" fmla="*/ 404156 w 709365"/>
                    <a:gd name="connsiteY10" fmla="*/ 2 h 415492"/>
                    <a:gd name="connsiteX11" fmla="*/ 252956 w 709365"/>
                    <a:gd name="connsiteY11" fmla="*/ 2 h 415492"/>
                    <a:gd name="connsiteX12" fmla="*/ 224676 w 709365"/>
                    <a:gd name="connsiteY12" fmla="*/ 12575 h 415492"/>
                    <a:gd name="connsiteX13" fmla="*/ 147276 w 709365"/>
                    <a:gd name="connsiteY13" fmla="*/ 98300 h 415492"/>
                    <a:gd name="connsiteX14" fmla="*/ 150029 w 709365"/>
                    <a:gd name="connsiteY14" fmla="*/ 152116 h 415492"/>
                    <a:gd name="connsiteX15" fmla="*/ 203845 w 709365"/>
                    <a:gd name="connsiteY15" fmla="*/ 149363 h 415492"/>
                    <a:gd name="connsiteX16" fmla="*/ 269891 w 709365"/>
                    <a:gd name="connsiteY16" fmla="*/ 76202 h 415492"/>
                    <a:gd name="connsiteX17" fmla="*/ 329956 w 709365"/>
                    <a:gd name="connsiteY17" fmla="*/ 76202 h 415492"/>
                    <a:gd name="connsiteX18" fmla="*/ 220476 w 709365"/>
                    <a:gd name="connsiteY18" fmla="*/ 226468 h 415492"/>
                    <a:gd name="connsiteX19" fmla="*/ 213465 w 709365"/>
                    <a:gd name="connsiteY19" fmla="*/ 243089 h 415492"/>
                    <a:gd name="connsiteX20" fmla="*/ 190720 w 709365"/>
                    <a:gd name="connsiteY20" fmla="*/ 318908 h 415492"/>
                    <a:gd name="connsiteX21" fmla="*/ 33147 w 709365"/>
                    <a:gd name="connsiteY21" fmla="*/ 339615 h 415492"/>
                    <a:gd name="connsiteX22" fmla="*/ 328 w 709365"/>
                    <a:gd name="connsiteY22" fmla="*/ 382348 h 415492"/>
                    <a:gd name="connsiteX23" fmla="*/ 38110 w 709365"/>
                    <a:gd name="connsiteY23" fmla="*/ 415492 h 415492"/>
                    <a:gd name="connsiteX24" fmla="*/ 43120 w 709365"/>
                    <a:gd name="connsiteY24" fmla="*/ 415158 h 415492"/>
                    <a:gd name="connsiteX25" fmla="*/ 225133 w 709365"/>
                    <a:gd name="connsiteY25" fmla="*/ 391251 h 415492"/>
                    <a:gd name="connsiteX26" fmla="*/ 256661 w 709365"/>
                    <a:gd name="connsiteY26" fmla="*/ 364419 h 415492"/>
                    <a:gd name="connsiteX27" fmla="*/ 281950 w 709365"/>
                    <a:gd name="connsiteY27" fmla="*/ 280094 h 415492"/>
                    <a:gd name="connsiteX28" fmla="*/ 483270 w 709365"/>
                    <a:gd name="connsiteY28" fmla="*/ 242746 h 415492"/>
                    <a:gd name="connsiteX29" fmla="*/ 549945 w 709365"/>
                    <a:gd name="connsiteY29" fmla="*/ 262330 h 415492"/>
                    <a:gd name="connsiteX30" fmla="*/ 305267 w 709365"/>
                    <a:gd name="connsiteY30" fmla="*/ 406757 h 415492"/>
                    <a:gd name="connsiteX31" fmla="*/ 343367 w 709365"/>
                    <a:gd name="connsiteY31" fmla="*/ 394746 h 415492"/>
                    <a:gd name="connsiteX32" fmla="*/ 590560 w 709365"/>
                    <a:gd name="connsiteY32" fmla="*/ 274255 h 415492"/>
                    <a:gd name="connsiteX33" fmla="*/ 660502 w 709365"/>
                    <a:gd name="connsiteY33" fmla="*/ 294791 h 415492"/>
                    <a:gd name="connsiteX34" fmla="*/ 707808 w 709365"/>
                    <a:gd name="connsiteY34" fmla="*/ 268983 h 415492"/>
                    <a:gd name="connsiteX35" fmla="*/ 682000 w 709365"/>
                    <a:gd name="connsiteY35" fmla="*/ 221677 h 415492"/>
                    <a:gd name="connsiteX0" fmla="*/ 682000 w 709365"/>
                    <a:gd name="connsiteY0" fmla="*/ 221677 h 415492"/>
                    <a:gd name="connsiteX1" fmla="*/ 495977 w 709365"/>
                    <a:gd name="connsiteY1" fmla="*/ 167061 h 415492"/>
                    <a:gd name="connsiteX2" fmla="*/ 478289 w 709365"/>
                    <a:gd name="connsiteY2" fmla="*/ 166156 h 415492"/>
                    <a:gd name="connsiteX3" fmla="*/ 398212 w 709365"/>
                    <a:gd name="connsiteY3" fmla="*/ 181015 h 415492"/>
                    <a:gd name="connsiteX4" fmla="*/ 465116 w 709365"/>
                    <a:gd name="connsiteY4" fmla="*/ 98481 h 415492"/>
                    <a:gd name="connsiteX5" fmla="*/ 620678 w 709365"/>
                    <a:gd name="connsiteY5" fmla="*/ 150382 h 415492"/>
                    <a:gd name="connsiteX6" fmla="*/ 668774 w 709365"/>
                    <a:gd name="connsiteY6" fmla="*/ 126093 h 415492"/>
                    <a:gd name="connsiteX7" fmla="*/ 644786 w 709365"/>
                    <a:gd name="connsiteY7" fmla="*/ 78097 h 415492"/>
                    <a:gd name="connsiteX8" fmla="*/ 416576 w 709365"/>
                    <a:gd name="connsiteY8" fmla="*/ 1964 h 415492"/>
                    <a:gd name="connsiteX9" fmla="*/ 410576 w 709365"/>
                    <a:gd name="connsiteY9" fmla="*/ 325 h 415492"/>
                    <a:gd name="connsiteX10" fmla="*/ 404156 w 709365"/>
                    <a:gd name="connsiteY10" fmla="*/ 2 h 415492"/>
                    <a:gd name="connsiteX11" fmla="*/ 252956 w 709365"/>
                    <a:gd name="connsiteY11" fmla="*/ 2 h 415492"/>
                    <a:gd name="connsiteX12" fmla="*/ 224676 w 709365"/>
                    <a:gd name="connsiteY12" fmla="*/ 12575 h 415492"/>
                    <a:gd name="connsiteX13" fmla="*/ 147276 w 709365"/>
                    <a:gd name="connsiteY13" fmla="*/ 98300 h 415492"/>
                    <a:gd name="connsiteX14" fmla="*/ 150029 w 709365"/>
                    <a:gd name="connsiteY14" fmla="*/ 152116 h 415492"/>
                    <a:gd name="connsiteX15" fmla="*/ 203845 w 709365"/>
                    <a:gd name="connsiteY15" fmla="*/ 149363 h 415492"/>
                    <a:gd name="connsiteX16" fmla="*/ 269891 w 709365"/>
                    <a:gd name="connsiteY16" fmla="*/ 76202 h 415492"/>
                    <a:gd name="connsiteX17" fmla="*/ 329956 w 709365"/>
                    <a:gd name="connsiteY17" fmla="*/ 76202 h 415492"/>
                    <a:gd name="connsiteX18" fmla="*/ 220476 w 709365"/>
                    <a:gd name="connsiteY18" fmla="*/ 226468 h 415492"/>
                    <a:gd name="connsiteX19" fmla="*/ 213465 w 709365"/>
                    <a:gd name="connsiteY19" fmla="*/ 243089 h 415492"/>
                    <a:gd name="connsiteX20" fmla="*/ 190720 w 709365"/>
                    <a:gd name="connsiteY20" fmla="*/ 318908 h 415492"/>
                    <a:gd name="connsiteX21" fmla="*/ 33147 w 709365"/>
                    <a:gd name="connsiteY21" fmla="*/ 339615 h 415492"/>
                    <a:gd name="connsiteX22" fmla="*/ 328 w 709365"/>
                    <a:gd name="connsiteY22" fmla="*/ 382348 h 415492"/>
                    <a:gd name="connsiteX23" fmla="*/ 38110 w 709365"/>
                    <a:gd name="connsiteY23" fmla="*/ 415492 h 415492"/>
                    <a:gd name="connsiteX24" fmla="*/ 43120 w 709365"/>
                    <a:gd name="connsiteY24" fmla="*/ 415158 h 415492"/>
                    <a:gd name="connsiteX25" fmla="*/ 225133 w 709365"/>
                    <a:gd name="connsiteY25" fmla="*/ 391251 h 415492"/>
                    <a:gd name="connsiteX26" fmla="*/ 256661 w 709365"/>
                    <a:gd name="connsiteY26" fmla="*/ 364419 h 415492"/>
                    <a:gd name="connsiteX27" fmla="*/ 281950 w 709365"/>
                    <a:gd name="connsiteY27" fmla="*/ 280094 h 415492"/>
                    <a:gd name="connsiteX28" fmla="*/ 483270 w 709365"/>
                    <a:gd name="connsiteY28" fmla="*/ 242746 h 415492"/>
                    <a:gd name="connsiteX29" fmla="*/ 549945 w 709365"/>
                    <a:gd name="connsiteY29" fmla="*/ 262330 h 415492"/>
                    <a:gd name="connsiteX30" fmla="*/ 305267 w 709365"/>
                    <a:gd name="connsiteY30" fmla="*/ 406757 h 415492"/>
                    <a:gd name="connsiteX31" fmla="*/ 590560 w 709365"/>
                    <a:gd name="connsiteY31" fmla="*/ 274255 h 415492"/>
                    <a:gd name="connsiteX32" fmla="*/ 660502 w 709365"/>
                    <a:gd name="connsiteY32" fmla="*/ 294791 h 415492"/>
                    <a:gd name="connsiteX33" fmla="*/ 707808 w 709365"/>
                    <a:gd name="connsiteY33" fmla="*/ 268983 h 415492"/>
                    <a:gd name="connsiteX34" fmla="*/ 682000 w 709365"/>
                    <a:gd name="connsiteY34" fmla="*/ 221677 h 415492"/>
                    <a:gd name="connsiteX0" fmla="*/ 682000 w 709365"/>
                    <a:gd name="connsiteY0" fmla="*/ 221677 h 415492"/>
                    <a:gd name="connsiteX1" fmla="*/ 495977 w 709365"/>
                    <a:gd name="connsiteY1" fmla="*/ 167061 h 415492"/>
                    <a:gd name="connsiteX2" fmla="*/ 478289 w 709365"/>
                    <a:gd name="connsiteY2" fmla="*/ 166156 h 415492"/>
                    <a:gd name="connsiteX3" fmla="*/ 398212 w 709365"/>
                    <a:gd name="connsiteY3" fmla="*/ 181015 h 415492"/>
                    <a:gd name="connsiteX4" fmla="*/ 465116 w 709365"/>
                    <a:gd name="connsiteY4" fmla="*/ 98481 h 415492"/>
                    <a:gd name="connsiteX5" fmla="*/ 620678 w 709365"/>
                    <a:gd name="connsiteY5" fmla="*/ 150382 h 415492"/>
                    <a:gd name="connsiteX6" fmla="*/ 668774 w 709365"/>
                    <a:gd name="connsiteY6" fmla="*/ 126093 h 415492"/>
                    <a:gd name="connsiteX7" fmla="*/ 644786 w 709365"/>
                    <a:gd name="connsiteY7" fmla="*/ 78097 h 415492"/>
                    <a:gd name="connsiteX8" fmla="*/ 416576 w 709365"/>
                    <a:gd name="connsiteY8" fmla="*/ 1964 h 415492"/>
                    <a:gd name="connsiteX9" fmla="*/ 410576 w 709365"/>
                    <a:gd name="connsiteY9" fmla="*/ 325 h 415492"/>
                    <a:gd name="connsiteX10" fmla="*/ 404156 w 709365"/>
                    <a:gd name="connsiteY10" fmla="*/ 2 h 415492"/>
                    <a:gd name="connsiteX11" fmla="*/ 252956 w 709365"/>
                    <a:gd name="connsiteY11" fmla="*/ 2 h 415492"/>
                    <a:gd name="connsiteX12" fmla="*/ 224676 w 709365"/>
                    <a:gd name="connsiteY12" fmla="*/ 12575 h 415492"/>
                    <a:gd name="connsiteX13" fmla="*/ 147276 w 709365"/>
                    <a:gd name="connsiteY13" fmla="*/ 98300 h 415492"/>
                    <a:gd name="connsiteX14" fmla="*/ 150029 w 709365"/>
                    <a:gd name="connsiteY14" fmla="*/ 152116 h 415492"/>
                    <a:gd name="connsiteX15" fmla="*/ 203845 w 709365"/>
                    <a:gd name="connsiteY15" fmla="*/ 149363 h 415492"/>
                    <a:gd name="connsiteX16" fmla="*/ 269891 w 709365"/>
                    <a:gd name="connsiteY16" fmla="*/ 76202 h 415492"/>
                    <a:gd name="connsiteX17" fmla="*/ 329956 w 709365"/>
                    <a:gd name="connsiteY17" fmla="*/ 76202 h 415492"/>
                    <a:gd name="connsiteX18" fmla="*/ 220476 w 709365"/>
                    <a:gd name="connsiteY18" fmla="*/ 226468 h 415492"/>
                    <a:gd name="connsiteX19" fmla="*/ 213465 w 709365"/>
                    <a:gd name="connsiteY19" fmla="*/ 243089 h 415492"/>
                    <a:gd name="connsiteX20" fmla="*/ 190720 w 709365"/>
                    <a:gd name="connsiteY20" fmla="*/ 318908 h 415492"/>
                    <a:gd name="connsiteX21" fmla="*/ 33147 w 709365"/>
                    <a:gd name="connsiteY21" fmla="*/ 339615 h 415492"/>
                    <a:gd name="connsiteX22" fmla="*/ 328 w 709365"/>
                    <a:gd name="connsiteY22" fmla="*/ 382348 h 415492"/>
                    <a:gd name="connsiteX23" fmla="*/ 38110 w 709365"/>
                    <a:gd name="connsiteY23" fmla="*/ 415492 h 415492"/>
                    <a:gd name="connsiteX24" fmla="*/ 43120 w 709365"/>
                    <a:gd name="connsiteY24" fmla="*/ 415158 h 415492"/>
                    <a:gd name="connsiteX25" fmla="*/ 225133 w 709365"/>
                    <a:gd name="connsiteY25" fmla="*/ 391251 h 415492"/>
                    <a:gd name="connsiteX26" fmla="*/ 256661 w 709365"/>
                    <a:gd name="connsiteY26" fmla="*/ 364419 h 415492"/>
                    <a:gd name="connsiteX27" fmla="*/ 281950 w 709365"/>
                    <a:gd name="connsiteY27" fmla="*/ 280094 h 415492"/>
                    <a:gd name="connsiteX28" fmla="*/ 483270 w 709365"/>
                    <a:gd name="connsiteY28" fmla="*/ 242746 h 415492"/>
                    <a:gd name="connsiteX29" fmla="*/ 549945 w 709365"/>
                    <a:gd name="connsiteY29" fmla="*/ 262330 h 415492"/>
                    <a:gd name="connsiteX30" fmla="*/ 590560 w 709365"/>
                    <a:gd name="connsiteY30" fmla="*/ 274255 h 415492"/>
                    <a:gd name="connsiteX31" fmla="*/ 660502 w 709365"/>
                    <a:gd name="connsiteY31" fmla="*/ 294791 h 415492"/>
                    <a:gd name="connsiteX32" fmla="*/ 707808 w 709365"/>
                    <a:gd name="connsiteY32" fmla="*/ 268983 h 415492"/>
                    <a:gd name="connsiteX33" fmla="*/ 682000 w 709365"/>
                    <a:gd name="connsiteY33" fmla="*/ 221677 h 41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09365" h="415492">
                      <a:moveTo>
                        <a:pt x="682000" y="221677"/>
                      </a:moveTo>
                      <a:lnTo>
                        <a:pt x="495977" y="167061"/>
                      </a:lnTo>
                      <a:cubicBezTo>
                        <a:pt x="490232" y="165382"/>
                        <a:pt x="484174" y="165073"/>
                        <a:pt x="478289" y="166156"/>
                      </a:cubicBezTo>
                      <a:lnTo>
                        <a:pt x="398212" y="181015"/>
                      </a:lnTo>
                      <a:lnTo>
                        <a:pt x="465116" y="98481"/>
                      </a:lnTo>
                      <a:lnTo>
                        <a:pt x="620678" y="150382"/>
                      </a:lnTo>
                      <a:cubicBezTo>
                        <a:pt x="640667" y="156956"/>
                        <a:pt x="662200" y="146081"/>
                        <a:pt x="668774" y="126093"/>
                      </a:cubicBezTo>
                      <a:cubicBezTo>
                        <a:pt x="675309" y="106222"/>
                        <a:pt x="664602" y="84798"/>
                        <a:pt x="644786" y="78097"/>
                      </a:cubicBezTo>
                      <a:lnTo>
                        <a:pt x="416576" y="1964"/>
                      </a:lnTo>
                      <a:cubicBezTo>
                        <a:pt x="416576" y="1964"/>
                        <a:pt x="412271" y="649"/>
                        <a:pt x="410576" y="325"/>
                      </a:cubicBezTo>
                      <a:cubicBezTo>
                        <a:pt x="408444" y="94"/>
                        <a:pt x="406300" y="-15"/>
                        <a:pt x="404156" y="2"/>
                      </a:cubicBezTo>
                      <a:lnTo>
                        <a:pt x="252956" y="2"/>
                      </a:lnTo>
                      <a:cubicBezTo>
                        <a:pt x="242175" y="3"/>
                        <a:pt x="231899" y="4572"/>
                        <a:pt x="224676" y="12575"/>
                      </a:cubicBezTo>
                      <a:lnTo>
                        <a:pt x="147276" y="98300"/>
                      </a:lnTo>
                      <a:cubicBezTo>
                        <a:pt x="133175" y="113921"/>
                        <a:pt x="134408" y="138015"/>
                        <a:pt x="150029" y="152116"/>
                      </a:cubicBezTo>
                      <a:cubicBezTo>
                        <a:pt x="165650" y="166217"/>
                        <a:pt x="189744" y="164984"/>
                        <a:pt x="203845" y="149363"/>
                      </a:cubicBezTo>
                      <a:lnTo>
                        <a:pt x="269891" y="76202"/>
                      </a:lnTo>
                      <a:lnTo>
                        <a:pt x="329956" y="76202"/>
                      </a:lnTo>
                      <a:cubicBezTo>
                        <a:pt x="329956" y="76202"/>
                        <a:pt x="225400" y="216619"/>
                        <a:pt x="220476" y="226468"/>
                      </a:cubicBezTo>
                      <a:cubicBezTo>
                        <a:pt x="217833" y="231874"/>
                        <a:pt x="215493" y="237424"/>
                        <a:pt x="213465" y="243089"/>
                      </a:cubicBezTo>
                      <a:lnTo>
                        <a:pt x="190720" y="318908"/>
                      </a:lnTo>
                      <a:lnTo>
                        <a:pt x="33147" y="339615"/>
                      </a:lnTo>
                      <a:cubicBezTo>
                        <a:pt x="12284" y="342353"/>
                        <a:pt x="-2409" y="361486"/>
                        <a:pt x="328" y="382348"/>
                      </a:cubicBezTo>
                      <a:cubicBezTo>
                        <a:pt x="2817" y="401314"/>
                        <a:pt x="18982" y="415494"/>
                        <a:pt x="38110" y="415492"/>
                      </a:cubicBezTo>
                      <a:cubicBezTo>
                        <a:pt x="39785" y="415494"/>
                        <a:pt x="41460" y="415382"/>
                        <a:pt x="43120" y="415158"/>
                      </a:cubicBezTo>
                      <a:lnTo>
                        <a:pt x="225133" y="391251"/>
                      </a:lnTo>
                      <a:cubicBezTo>
                        <a:pt x="240010" y="389294"/>
                        <a:pt x="252352" y="378790"/>
                        <a:pt x="256661" y="364419"/>
                      </a:cubicBezTo>
                      <a:lnTo>
                        <a:pt x="281950" y="280094"/>
                      </a:lnTo>
                      <a:lnTo>
                        <a:pt x="483270" y="242746"/>
                      </a:lnTo>
                      <a:lnTo>
                        <a:pt x="549945" y="262330"/>
                      </a:lnTo>
                      <a:lnTo>
                        <a:pt x="590560" y="274255"/>
                      </a:lnTo>
                      <a:lnTo>
                        <a:pt x="660502" y="294791"/>
                      </a:lnTo>
                      <a:cubicBezTo>
                        <a:pt x="680692" y="300728"/>
                        <a:pt x="701871" y="289173"/>
                        <a:pt x="707808" y="268983"/>
                      </a:cubicBezTo>
                      <a:cubicBezTo>
                        <a:pt x="713745" y="248793"/>
                        <a:pt x="702190" y="227614"/>
                        <a:pt x="682000" y="221677"/>
                      </a:cubicBez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3" name="Freeform: Shape 132">
                  <a:extLst>
                    <a:ext uri="{FF2B5EF4-FFF2-40B4-BE49-F238E27FC236}">
                      <a16:creationId xmlns:a16="http://schemas.microsoft.com/office/drawing/2014/main" id="{5667E418-8BCD-1E34-891F-6B9FC301680A}"/>
                    </a:ext>
                  </a:extLst>
                </p:cNvPr>
                <p:cNvSpPr/>
                <p:nvPr/>
              </p:nvSpPr>
              <p:spPr>
                <a:xfrm>
                  <a:off x="1685483" y="2462204"/>
                  <a:ext cx="118110" cy="118109"/>
                </a:xfrm>
                <a:custGeom>
                  <a:avLst/>
                  <a:gdLst>
                    <a:gd name="connsiteX0" fmla="*/ 59055 w 118110"/>
                    <a:gd name="connsiteY0" fmla="*/ 118110 h 118109"/>
                    <a:gd name="connsiteX1" fmla="*/ 118110 w 118110"/>
                    <a:gd name="connsiteY1" fmla="*/ 59055 h 118109"/>
                    <a:gd name="connsiteX2" fmla="*/ 59055 w 118110"/>
                    <a:gd name="connsiteY2" fmla="*/ 0 h 118109"/>
                    <a:gd name="connsiteX3" fmla="*/ 0 w 118110"/>
                    <a:gd name="connsiteY3" fmla="*/ 59055 h 118109"/>
                    <a:gd name="connsiteX4" fmla="*/ 59055 w 118110"/>
                    <a:gd name="connsiteY4" fmla="*/ 118110 h 118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110" h="118109">
                      <a:moveTo>
                        <a:pt x="59055" y="118110"/>
                      </a:moveTo>
                      <a:cubicBezTo>
                        <a:pt x="91671" y="118110"/>
                        <a:pt x="118110" y="91671"/>
                        <a:pt x="118110" y="59055"/>
                      </a:cubicBezTo>
                      <a:cubicBezTo>
                        <a:pt x="118110" y="26440"/>
                        <a:pt x="91671" y="0"/>
                        <a:pt x="59055" y="0"/>
                      </a:cubicBezTo>
                      <a:cubicBezTo>
                        <a:pt x="26440" y="0"/>
                        <a:pt x="0" y="26440"/>
                        <a:pt x="0" y="59055"/>
                      </a:cubicBezTo>
                      <a:cubicBezTo>
                        <a:pt x="0" y="91671"/>
                        <a:pt x="26440" y="118110"/>
                        <a:pt x="59055" y="118110"/>
                      </a:cubicBezTo>
                      <a:close/>
                    </a:path>
                  </a:pathLst>
                </a:custGeom>
                <a:solidFill>
                  <a:srgbClr val="FF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sp>
          <p:nvSpPr>
            <p:cNvPr id="3" name="Rectangle 2">
              <a:extLst>
                <a:ext uri="{FF2B5EF4-FFF2-40B4-BE49-F238E27FC236}">
                  <a16:creationId xmlns:a16="http://schemas.microsoft.com/office/drawing/2014/main" id="{C01E5DFF-9CEB-A3F9-BF8D-0862C0CE0BB9}"/>
                </a:ext>
              </a:extLst>
            </p:cNvPr>
            <p:cNvSpPr/>
            <p:nvPr/>
          </p:nvSpPr>
          <p:spPr bwMode="auto">
            <a:xfrm>
              <a:off x="4646080" y="1637155"/>
              <a:ext cx="245534" cy="99264"/>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125" name="Group 124">
            <a:extLst>
              <a:ext uri="{FF2B5EF4-FFF2-40B4-BE49-F238E27FC236}">
                <a16:creationId xmlns:a16="http://schemas.microsoft.com/office/drawing/2014/main" id="{CC645670-FA81-74B4-1736-9D37930AE294}"/>
              </a:ext>
            </a:extLst>
          </p:cNvPr>
          <p:cNvGrpSpPr/>
          <p:nvPr/>
        </p:nvGrpSpPr>
        <p:grpSpPr>
          <a:xfrm>
            <a:off x="5008218" y="4391293"/>
            <a:ext cx="338866" cy="632098"/>
            <a:chOff x="83918" y="2155900"/>
            <a:chExt cx="2427710" cy="4514776"/>
          </a:xfrm>
          <a:effectLst>
            <a:glow rad="139700">
              <a:schemeClr val="bg1">
                <a:alpha val="90000"/>
              </a:schemeClr>
            </a:glow>
          </a:effectLst>
        </p:grpSpPr>
        <p:pic>
          <p:nvPicPr>
            <p:cNvPr id="128" name="Graphic 127" descr="Climbing with solid fill">
              <a:extLst>
                <a:ext uri="{FF2B5EF4-FFF2-40B4-BE49-F238E27FC236}">
                  <a16:creationId xmlns:a16="http://schemas.microsoft.com/office/drawing/2014/main" id="{619D2FE5-0B53-92D8-8BB6-A8214E03CC3F}"/>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83918" y="3965356"/>
              <a:ext cx="2427710" cy="2705320"/>
            </a:xfrm>
            <a:prstGeom prst="rect">
              <a:avLst/>
            </a:prstGeom>
          </p:spPr>
        </p:pic>
        <p:sp>
          <p:nvSpPr>
            <p:cNvPr id="138" name="Freeform: Shape 137">
              <a:extLst>
                <a:ext uri="{FF2B5EF4-FFF2-40B4-BE49-F238E27FC236}">
                  <a16:creationId xmlns:a16="http://schemas.microsoft.com/office/drawing/2014/main" id="{7EC3BC14-1181-7515-0DD5-875B82B27B00}"/>
                </a:ext>
              </a:extLst>
            </p:cNvPr>
            <p:cNvSpPr/>
            <p:nvPr/>
          </p:nvSpPr>
          <p:spPr>
            <a:xfrm>
              <a:off x="238591" y="4983020"/>
              <a:ext cx="352723" cy="393057"/>
            </a:xfrm>
            <a:custGeom>
              <a:avLst/>
              <a:gdLst>
                <a:gd name="connsiteX0" fmla="*/ 352724 w 352723"/>
                <a:gd name="connsiteY0" fmla="*/ 196529 h 393057"/>
                <a:gd name="connsiteX1" fmla="*/ 176362 w 352723"/>
                <a:gd name="connsiteY1" fmla="*/ 393058 h 393057"/>
                <a:gd name="connsiteX2" fmla="*/ 0 w 352723"/>
                <a:gd name="connsiteY2" fmla="*/ 196529 h 393057"/>
                <a:gd name="connsiteX3" fmla="*/ 176362 w 352723"/>
                <a:gd name="connsiteY3" fmla="*/ 0 h 393057"/>
                <a:gd name="connsiteX4" fmla="*/ 352724 w 352723"/>
                <a:gd name="connsiteY4" fmla="*/ 196529 h 39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23" h="393057">
                  <a:moveTo>
                    <a:pt x="352724" y="196529"/>
                  </a:moveTo>
                  <a:cubicBezTo>
                    <a:pt x="352724" y="305069"/>
                    <a:pt x="273764" y="393058"/>
                    <a:pt x="176362" y="393058"/>
                  </a:cubicBezTo>
                  <a:cubicBezTo>
                    <a:pt x="78960" y="393058"/>
                    <a:pt x="0" y="305069"/>
                    <a:pt x="0" y="196529"/>
                  </a:cubicBezTo>
                  <a:cubicBezTo>
                    <a:pt x="0" y="87989"/>
                    <a:pt x="78960" y="0"/>
                    <a:pt x="176362" y="0"/>
                  </a:cubicBezTo>
                  <a:cubicBezTo>
                    <a:pt x="273764" y="0"/>
                    <a:pt x="352724" y="87989"/>
                    <a:pt x="352724" y="196529"/>
                  </a:cubicBezTo>
                  <a:close/>
                </a:path>
              </a:pathLst>
            </a:custGeom>
            <a:solidFill>
              <a:srgbClr val="FF0000"/>
            </a:solidFill>
            <a:ln w="3175" cap="flat">
              <a:solidFill>
                <a:srgbClr val="FF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9" name="Freeform: Shape 138">
              <a:extLst>
                <a:ext uri="{FF2B5EF4-FFF2-40B4-BE49-F238E27FC236}">
                  <a16:creationId xmlns:a16="http://schemas.microsoft.com/office/drawing/2014/main" id="{A5929682-9980-B1A1-0955-8C4E8478088A}"/>
                </a:ext>
              </a:extLst>
            </p:cNvPr>
            <p:cNvSpPr/>
            <p:nvPr/>
          </p:nvSpPr>
          <p:spPr>
            <a:xfrm>
              <a:off x="566076" y="4655379"/>
              <a:ext cx="1293575" cy="1679076"/>
            </a:xfrm>
            <a:custGeom>
              <a:avLst/>
              <a:gdLst>
                <a:gd name="connsiteX0" fmla="*/ 32311 w 1998746"/>
                <a:gd name="connsiteY0" fmla="*/ 0 h 2331113"/>
                <a:gd name="connsiteX1" fmla="*/ 7117 w 1998746"/>
                <a:gd name="connsiteY1" fmla="*/ 140378 h 2331113"/>
                <a:gd name="connsiteX2" fmla="*/ 133089 w 1998746"/>
                <a:gd name="connsiteY2" fmla="*/ 252680 h 2331113"/>
                <a:gd name="connsiteX3" fmla="*/ 309451 w 1998746"/>
                <a:gd name="connsiteY3" fmla="*/ 252680 h 2331113"/>
                <a:gd name="connsiteX4" fmla="*/ 435424 w 1998746"/>
                <a:gd name="connsiteY4" fmla="*/ 449209 h 2331113"/>
                <a:gd name="connsiteX5" fmla="*/ 760434 w 1998746"/>
                <a:gd name="connsiteY5" fmla="*/ 622716 h 2331113"/>
                <a:gd name="connsiteX6" fmla="*/ 697196 w 1998746"/>
                <a:gd name="connsiteY6" fmla="*/ 665391 h 2331113"/>
                <a:gd name="connsiteX7" fmla="*/ 586591 w 1998746"/>
                <a:gd name="connsiteY7" fmla="*/ 885503 h 2331113"/>
                <a:gd name="connsiteX8" fmla="*/ 460619 w 1998746"/>
                <a:gd name="connsiteY8" fmla="*/ 1000894 h 2331113"/>
                <a:gd name="connsiteX9" fmla="*/ 460619 w 1998746"/>
                <a:gd name="connsiteY9" fmla="*/ 570776 h 2331113"/>
                <a:gd name="connsiteX10" fmla="*/ 385035 w 1998746"/>
                <a:gd name="connsiteY10" fmla="*/ 486549 h 2331113"/>
                <a:gd name="connsiteX11" fmla="*/ 309451 w 1998746"/>
                <a:gd name="connsiteY11" fmla="*/ 570776 h 2331113"/>
                <a:gd name="connsiteX12" fmla="*/ 309451 w 1998746"/>
                <a:gd name="connsiteY12" fmla="*/ 1074171 h 2331113"/>
                <a:gd name="connsiteX13" fmla="*/ 259062 w 1998746"/>
                <a:gd name="connsiteY13" fmla="*/ 1134533 h 2331113"/>
                <a:gd name="connsiteX14" fmla="*/ 253015 w 1998746"/>
                <a:gd name="connsiteY14" fmla="*/ 1141271 h 2331113"/>
                <a:gd name="connsiteX15" fmla="*/ 248984 w 1998746"/>
                <a:gd name="connsiteY15" fmla="*/ 1146606 h 2331113"/>
                <a:gd name="connsiteX16" fmla="*/ 246465 w 1998746"/>
                <a:gd name="connsiteY16" fmla="*/ 1151098 h 2331113"/>
                <a:gd name="connsiteX17" fmla="*/ 246465 w 1998746"/>
                <a:gd name="connsiteY17" fmla="*/ 1151098 h 2331113"/>
                <a:gd name="connsiteX18" fmla="*/ 266872 w 1998746"/>
                <a:gd name="connsiteY18" fmla="*/ 1418658 h 2331113"/>
                <a:gd name="connsiteX19" fmla="*/ 561397 w 1998746"/>
                <a:gd name="connsiteY19" fmla="*/ 1712609 h 2331113"/>
                <a:gd name="connsiteX20" fmla="*/ 589615 w 1998746"/>
                <a:gd name="connsiteY20" fmla="*/ 1735631 h 2331113"/>
                <a:gd name="connsiteX21" fmla="*/ 570719 w 1998746"/>
                <a:gd name="connsiteY21" fmla="*/ 1763706 h 2331113"/>
                <a:gd name="connsiteX22" fmla="*/ 419552 w 1998746"/>
                <a:gd name="connsiteY22" fmla="*/ 1854110 h 2331113"/>
                <a:gd name="connsiteX23" fmla="*/ 456588 w 1998746"/>
                <a:gd name="connsiteY23" fmla="*/ 1984099 h 2331113"/>
                <a:gd name="connsiteX24" fmla="*/ 583064 w 1998746"/>
                <a:gd name="connsiteY24" fmla="*/ 2057376 h 2331113"/>
                <a:gd name="connsiteX25" fmla="*/ 648822 w 1998746"/>
                <a:gd name="connsiteY25" fmla="*/ 1916437 h 2331113"/>
                <a:gd name="connsiteX26" fmla="*/ 613550 w 1998746"/>
                <a:gd name="connsiteY26" fmla="*/ 1792624 h 2331113"/>
                <a:gd name="connsiteX27" fmla="*/ 632446 w 1998746"/>
                <a:gd name="connsiteY27" fmla="*/ 1764548 h 2331113"/>
                <a:gd name="connsiteX28" fmla="*/ 657640 w 1998746"/>
                <a:gd name="connsiteY28" fmla="*/ 1774936 h 2331113"/>
                <a:gd name="connsiteX29" fmla="*/ 1053699 w 1998746"/>
                <a:gd name="connsiteY29" fmla="*/ 1866743 h 2331113"/>
                <a:gd name="connsiteX30" fmla="*/ 1310179 w 1998746"/>
                <a:gd name="connsiteY30" fmla="*/ 2135146 h 2331113"/>
                <a:gd name="connsiteX31" fmla="*/ 1452655 w 1998746"/>
                <a:gd name="connsiteY31" fmla="*/ 2130233 h 2331113"/>
                <a:gd name="connsiteX32" fmla="*/ 1448245 w 1998746"/>
                <a:gd name="connsiteY32" fmla="*/ 1971465 h 2331113"/>
                <a:gd name="connsiteX33" fmla="*/ 1171105 w 1998746"/>
                <a:gd name="connsiteY33" fmla="*/ 1681445 h 2331113"/>
                <a:gd name="connsiteX34" fmla="*/ 1122732 w 1998746"/>
                <a:gd name="connsiteY34" fmla="*/ 1653369 h 2331113"/>
                <a:gd name="connsiteX35" fmla="*/ 856677 w 1998746"/>
                <a:gd name="connsiteY35" fmla="*/ 1591603 h 2331113"/>
                <a:gd name="connsiteX36" fmla="*/ 1041605 w 1998746"/>
                <a:gd name="connsiteY36" fmla="*/ 1325728 h 2331113"/>
                <a:gd name="connsiteX37" fmla="*/ 1388786 w 1998746"/>
                <a:gd name="connsiteY37" fmla="*/ 1375702 h 2331113"/>
                <a:gd name="connsiteX38" fmla="*/ 1501406 w 1998746"/>
                <a:gd name="connsiteY38" fmla="*/ 1278280 h 2331113"/>
                <a:gd name="connsiteX39" fmla="*/ 1413981 w 1998746"/>
                <a:gd name="connsiteY39" fmla="*/ 1152782 h 2331113"/>
                <a:gd name="connsiteX40" fmla="*/ 1010868 w 1998746"/>
                <a:gd name="connsiteY40" fmla="*/ 1096631 h 2331113"/>
                <a:gd name="connsiteX41" fmla="*/ 918656 w 1998746"/>
                <a:gd name="connsiteY41" fmla="*/ 1139306 h 2331113"/>
                <a:gd name="connsiteX42" fmla="*/ 752624 w 1998746"/>
                <a:gd name="connsiteY42" fmla="*/ 1375702 h 2331113"/>
                <a:gd name="connsiteX43" fmla="*/ 530912 w 1998746"/>
                <a:gd name="connsiteY43" fmla="*/ 1153344 h 2331113"/>
                <a:gd name="connsiteX44" fmla="*/ 693416 w 1998746"/>
                <a:gd name="connsiteY44" fmla="*/ 1004543 h 2331113"/>
                <a:gd name="connsiteX45" fmla="*/ 712564 w 1998746"/>
                <a:gd name="connsiteY45" fmla="*/ 982644 h 2331113"/>
                <a:gd name="connsiteX46" fmla="*/ 830223 w 1998746"/>
                <a:gd name="connsiteY46" fmla="*/ 748494 h 2331113"/>
                <a:gd name="connsiteX47" fmla="*/ 808808 w 1998746"/>
                <a:gd name="connsiteY47" fmla="*/ 639842 h 2331113"/>
                <a:gd name="connsiteX48" fmla="*/ 915381 w 1998746"/>
                <a:gd name="connsiteY48" fmla="*/ 674656 h 2331113"/>
                <a:gd name="connsiteX49" fmla="*/ 1419272 w 1998746"/>
                <a:gd name="connsiteY49" fmla="*/ 899260 h 2331113"/>
                <a:gd name="connsiteX50" fmla="*/ 1545245 w 1998746"/>
                <a:gd name="connsiteY50" fmla="*/ 1240939 h 2331113"/>
                <a:gd name="connsiteX51" fmla="*/ 1494856 w 1998746"/>
                <a:gd name="connsiteY51" fmla="*/ 1460771 h 2331113"/>
                <a:gd name="connsiteX52" fmla="*/ 1721607 w 1998746"/>
                <a:gd name="connsiteY52" fmla="*/ 1685375 h 2331113"/>
                <a:gd name="connsiteX53" fmla="*/ 1847579 w 1998746"/>
                <a:gd name="connsiteY53" fmla="*/ 2050358 h 2331113"/>
                <a:gd name="connsiteX54" fmla="*/ 1872774 w 1998746"/>
                <a:gd name="connsiteY54" fmla="*/ 2274962 h 2331113"/>
                <a:gd name="connsiteX55" fmla="*/ 1998747 w 1998746"/>
                <a:gd name="connsiteY55" fmla="*/ 2331113 h 2331113"/>
                <a:gd name="connsiteX56" fmla="*/ 1998747 w 1998746"/>
                <a:gd name="connsiteY56" fmla="*/ 0 h 2331113"/>
                <a:gd name="connsiteX0" fmla="*/ 32311 w 1998747"/>
                <a:gd name="connsiteY0" fmla="*/ 0 h 2331113"/>
                <a:gd name="connsiteX1" fmla="*/ 7117 w 1998747"/>
                <a:gd name="connsiteY1" fmla="*/ 140378 h 2331113"/>
                <a:gd name="connsiteX2" fmla="*/ 133089 w 1998747"/>
                <a:gd name="connsiteY2" fmla="*/ 252680 h 2331113"/>
                <a:gd name="connsiteX3" fmla="*/ 309451 w 1998747"/>
                <a:gd name="connsiteY3" fmla="*/ 252680 h 2331113"/>
                <a:gd name="connsiteX4" fmla="*/ 435424 w 1998747"/>
                <a:gd name="connsiteY4" fmla="*/ 449209 h 2331113"/>
                <a:gd name="connsiteX5" fmla="*/ 760434 w 1998747"/>
                <a:gd name="connsiteY5" fmla="*/ 622716 h 2331113"/>
                <a:gd name="connsiteX6" fmla="*/ 697196 w 1998747"/>
                <a:gd name="connsiteY6" fmla="*/ 665391 h 2331113"/>
                <a:gd name="connsiteX7" fmla="*/ 586591 w 1998747"/>
                <a:gd name="connsiteY7" fmla="*/ 885503 h 2331113"/>
                <a:gd name="connsiteX8" fmla="*/ 460619 w 1998747"/>
                <a:gd name="connsiteY8" fmla="*/ 1000894 h 2331113"/>
                <a:gd name="connsiteX9" fmla="*/ 460619 w 1998747"/>
                <a:gd name="connsiteY9" fmla="*/ 570776 h 2331113"/>
                <a:gd name="connsiteX10" fmla="*/ 385035 w 1998747"/>
                <a:gd name="connsiteY10" fmla="*/ 486549 h 2331113"/>
                <a:gd name="connsiteX11" fmla="*/ 309451 w 1998747"/>
                <a:gd name="connsiteY11" fmla="*/ 570776 h 2331113"/>
                <a:gd name="connsiteX12" fmla="*/ 309451 w 1998747"/>
                <a:gd name="connsiteY12" fmla="*/ 1074171 h 2331113"/>
                <a:gd name="connsiteX13" fmla="*/ 259062 w 1998747"/>
                <a:gd name="connsiteY13" fmla="*/ 1134533 h 2331113"/>
                <a:gd name="connsiteX14" fmla="*/ 253015 w 1998747"/>
                <a:gd name="connsiteY14" fmla="*/ 1141271 h 2331113"/>
                <a:gd name="connsiteX15" fmla="*/ 248984 w 1998747"/>
                <a:gd name="connsiteY15" fmla="*/ 1146606 h 2331113"/>
                <a:gd name="connsiteX16" fmla="*/ 246465 w 1998747"/>
                <a:gd name="connsiteY16" fmla="*/ 1151098 h 2331113"/>
                <a:gd name="connsiteX17" fmla="*/ 246465 w 1998747"/>
                <a:gd name="connsiteY17" fmla="*/ 1151098 h 2331113"/>
                <a:gd name="connsiteX18" fmla="*/ 266872 w 1998747"/>
                <a:gd name="connsiteY18" fmla="*/ 1418658 h 2331113"/>
                <a:gd name="connsiteX19" fmla="*/ 561397 w 1998747"/>
                <a:gd name="connsiteY19" fmla="*/ 1712609 h 2331113"/>
                <a:gd name="connsiteX20" fmla="*/ 589615 w 1998747"/>
                <a:gd name="connsiteY20" fmla="*/ 1735631 h 2331113"/>
                <a:gd name="connsiteX21" fmla="*/ 570719 w 1998747"/>
                <a:gd name="connsiteY21" fmla="*/ 1763706 h 2331113"/>
                <a:gd name="connsiteX22" fmla="*/ 419552 w 1998747"/>
                <a:gd name="connsiteY22" fmla="*/ 1854110 h 2331113"/>
                <a:gd name="connsiteX23" fmla="*/ 456588 w 1998747"/>
                <a:gd name="connsiteY23" fmla="*/ 1984099 h 2331113"/>
                <a:gd name="connsiteX24" fmla="*/ 583064 w 1998747"/>
                <a:gd name="connsiteY24" fmla="*/ 2057376 h 2331113"/>
                <a:gd name="connsiteX25" fmla="*/ 648822 w 1998747"/>
                <a:gd name="connsiteY25" fmla="*/ 1916437 h 2331113"/>
                <a:gd name="connsiteX26" fmla="*/ 613550 w 1998747"/>
                <a:gd name="connsiteY26" fmla="*/ 1792624 h 2331113"/>
                <a:gd name="connsiteX27" fmla="*/ 632446 w 1998747"/>
                <a:gd name="connsiteY27" fmla="*/ 1764548 h 2331113"/>
                <a:gd name="connsiteX28" fmla="*/ 657640 w 1998747"/>
                <a:gd name="connsiteY28" fmla="*/ 1774936 h 2331113"/>
                <a:gd name="connsiteX29" fmla="*/ 1053699 w 1998747"/>
                <a:gd name="connsiteY29" fmla="*/ 1866743 h 2331113"/>
                <a:gd name="connsiteX30" fmla="*/ 1310179 w 1998747"/>
                <a:gd name="connsiteY30" fmla="*/ 2135146 h 2331113"/>
                <a:gd name="connsiteX31" fmla="*/ 1452655 w 1998747"/>
                <a:gd name="connsiteY31" fmla="*/ 2130233 h 2331113"/>
                <a:gd name="connsiteX32" fmla="*/ 1448245 w 1998747"/>
                <a:gd name="connsiteY32" fmla="*/ 1971465 h 2331113"/>
                <a:gd name="connsiteX33" fmla="*/ 1171105 w 1998747"/>
                <a:gd name="connsiteY33" fmla="*/ 1681445 h 2331113"/>
                <a:gd name="connsiteX34" fmla="*/ 1122732 w 1998747"/>
                <a:gd name="connsiteY34" fmla="*/ 1653369 h 2331113"/>
                <a:gd name="connsiteX35" fmla="*/ 856677 w 1998747"/>
                <a:gd name="connsiteY35" fmla="*/ 1591603 h 2331113"/>
                <a:gd name="connsiteX36" fmla="*/ 1041605 w 1998747"/>
                <a:gd name="connsiteY36" fmla="*/ 1325728 h 2331113"/>
                <a:gd name="connsiteX37" fmla="*/ 1388786 w 1998747"/>
                <a:gd name="connsiteY37" fmla="*/ 1375702 h 2331113"/>
                <a:gd name="connsiteX38" fmla="*/ 1501406 w 1998747"/>
                <a:gd name="connsiteY38" fmla="*/ 1278280 h 2331113"/>
                <a:gd name="connsiteX39" fmla="*/ 1413981 w 1998747"/>
                <a:gd name="connsiteY39" fmla="*/ 1152782 h 2331113"/>
                <a:gd name="connsiteX40" fmla="*/ 1010868 w 1998747"/>
                <a:gd name="connsiteY40" fmla="*/ 1096631 h 2331113"/>
                <a:gd name="connsiteX41" fmla="*/ 918656 w 1998747"/>
                <a:gd name="connsiteY41" fmla="*/ 1139306 h 2331113"/>
                <a:gd name="connsiteX42" fmla="*/ 752624 w 1998747"/>
                <a:gd name="connsiteY42" fmla="*/ 1375702 h 2331113"/>
                <a:gd name="connsiteX43" fmla="*/ 530912 w 1998747"/>
                <a:gd name="connsiteY43" fmla="*/ 1153344 h 2331113"/>
                <a:gd name="connsiteX44" fmla="*/ 693416 w 1998747"/>
                <a:gd name="connsiteY44" fmla="*/ 1004543 h 2331113"/>
                <a:gd name="connsiteX45" fmla="*/ 712564 w 1998747"/>
                <a:gd name="connsiteY45" fmla="*/ 982644 h 2331113"/>
                <a:gd name="connsiteX46" fmla="*/ 830223 w 1998747"/>
                <a:gd name="connsiteY46" fmla="*/ 748494 h 2331113"/>
                <a:gd name="connsiteX47" fmla="*/ 808808 w 1998747"/>
                <a:gd name="connsiteY47" fmla="*/ 639842 h 2331113"/>
                <a:gd name="connsiteX48" fmla="*/ 915381 w 1998747"/>
                <a:gd name="connsiteY48" fmla="*/ 674656 h 2331113"/>
                <a:gd name="connsiteX49" fmla="*/ 1419272 w 1998747"/>
                <a:gd name="connsiteY49" fmla="*/ 899260 h 2331113"/>
                <a:gd name="connsiteX50" fmla="*/ 1545245 w 1998747"/>
                <a:gd name="connsiteY50" fmla="*/ 1240939 h 2331113"/>
                <a:gd name="connsiteX51" fmla="*/ 1494856 w 1998747"/>
                <a:gd name="connsiteY51" fmla="*/ 1460771 h 2331113"/>
                <a:gd name="connsiteX52" fmla="*/ 1721607 w 1998747"/>
                <a:gd name="connsiteY52" fmla="*/ 1685375 h 2331113"/>
                <a:gd name="connsiteX53" fmla="*/ 1847579 w 1998747"/>
                <a:gd name="connsiteY53" fmla="*/ 2050358 h 2331113"/>
                <a:gd name="connsiteX54" fmla="*/ 1872774 w 1998747"/>
                <a:gd name="connsiteY54" fmla="*/ 2274962 h 2331113"/>
                <a:gd name="connsiteX55" fmla="*/ 1998747 w 1998747"/>
                <a:gd name="connsiteY55" fmla="*/ 2331113 h 2331113"/>
                <a:gd name="connsiteX56" fmla="*/ 32311 w 1998747"/>
                <a:gd name="connsiteY56" fmla="*/ 0 h 2331113"/>
                <a:gd name="connsiteX0" fmla="*/ 32311 w 1872774"/>
                <a:gd name="connsiteY0" fmla="*/ 0 h 2274962"/>
                <a:gd name="connsiteX1" fmla="*/ 7117 w 1872774"/>
                <a:gd name="connsiteY1" fmla="*/ 140378 h 2274962"/>
                <a:gd name="connsiteX2" fmla="*/ 133089 w 1872774"/>
                <a:gd name="connsiteY2" fmla="*/ 252680 h 2274962"/>
                <a:gd name="connsiteX3" fmla="*/ 309451 w 1872774"/>
                <a:gd name="connsiteY3" fmla="*/ 252680 h 2274962"/>
                <a:gd name="connsiteX4" fmla="*/ 435424 w 1872774"/>
                <a:gd name="connsiteY4" fmla="*/ 449209 h 2274962"/>
                <a:gd name="connsiteX5" fmla="*/ 760434 w 1872774"/>
                <a:gd name="connsiteY5" fmla="*/ 622716 h 2274962"/>
                <a:gd name="connsiteX6" fmla="*/ 697196 w 1872774"/>
                <a:gd name="connsiteY6" fmla="*/ 665391 h 2274962"/>
                <a:gd name="connsiteX7" fmla="*/ 586591 w 1872774"/>
                <a:gd name="connsiteY7" fmla="*/ 885503 h 2274962"/>
                <a:gd name="connsiteX8" fmla="*/ 460619 w 1872774"/>
                <a:gd name="connsiteY8" fmla="*/ 1000894 h 2274962"/>
                <a:gd name="connsiteX9" fmla="*/ 460619 w 1872774"/>
                <a:gd name="connsiteY9" fmla="*/ 570776 h 2274962"/>
                <a:gd name="connsiteX10" fmla="*/ 385035 w 1872774"/>
                <a:gd name="connsiteY10" fmla="*/ 486549 h 2274962"/>
                <a:gd name="connsiteX11" fmla="*/ 309451 w 1872774"/>
                <a:gd name="connsiteY11" fmla="*/ 570776 h 2274962"/>
                <a:gd name="connsiteX12" fmla="*/ 309451 w 1872774"/>
                <a:gd name="connsiteY12" fmla="*/ 1074171 h 2274962"/>
                <a:gd name="connsiteX13" fmla="*/ 259062 w 1872774"/>
                <a:gd name="connsiteY13" fmla="*/ 1134533 h 2274962"/>
                <a:gd name="connsiteX14" fmla="*/ 253015 w 1872774"/>
                <a:gd name="connsiteY14" fmla="*/ 1141271 h 2274962"/>
                <a:gd name="connsiteX15" fmla="*/ 248984 w 1872774"/>
                <a:gd name="connsiteY15" fmla="*/ 1146606 h 2274962"/>
                <a:gd name="connsiteX16" fmla="*/ 246465 w 1872774"/>
                <a:gd name="connsiteY16" fmla="*/ 1151098 h 2274962"/>
                <a:gd name="connsiteX17" fmla="*/ 246465 w 1872774"/>
                <a:gd name="connsiteY17" fmla="*/ 1151098 h 2274962"/>
                <a:gd name="connsiteX18" fmla="*/ 266872 w 1872774"/>
                <a:gd name="connsiteY18" fmla="*/ 1418658 h 2274962"/>
                <a:gd name="connsiteX19" fmla="*/ 561397 w 1872774"/>
                <a:gd name="connsiteY19" fmla="*/ 1712609 h 2274962"/>
                <a:gd name="connsiteX20" fmla="*/ 589615 w 1872774"/>
                <a:gd name="connsiteY20" fmla="*/ 1735631 h 2274962"/>
                <a:gd name="connsiteX21" fmla="*/ 570719 w 1872774"/>
                <a:gd name="connsiteY21" fmla="*/ 1763706 h 2274962"/>
                <a:gd name="connsiteX22" fmla="*/ 419552 w 1872774"/>
                <a:gd name="connsiteY22" fmla="*/ 1854110 h 2274962"/>
                <a:gd name="connsiteX23" fmla="*/ 456588 w 1872774"/>
                <a:gd name="connsiteY23" fmla="*/ 1984099 h 2274962"/>
                <a:gd name="connsiteX24" fmla="*/ 583064 w 1872774"/>
                <a:gd name="connsiteY24" fmla="*/ 2057376 h 2274962"/>
                <a:gd name="connsiteX25" fmla="*/ 648822 w 1872774"/>
                <a:gd name="connsiteY25" fmla="*/ 1916437 h 2274962"/>
                <a:gd name="connsiteX26" fmla="*/ 613550 w 1872774"/>
                <a:gd name="connsiteY26" fmla="*/ 1792624 h 2274962"/>
                <a:gd name="connsiteX27" fmla="*/ 632446 w 1872774"/>
                <a:gd name="connsiteY27" fmla="*/ 1764548 h 2274962"/>
                <a:gd name="connsiteX28" fmla="*/ 657640 w 1872774"/>
                <a:gd name="connsiteY28" fmla="*/ 1774936 h 2274962"/>
                <a:gd name="connsiteX29" fmla="*/ 1053699 w 1872774"/>
                <a:gd name="connsiteY29" fmla="*/ 1866743 h 2274962"/>
                <a:gd name="connsiteX30" fmla="*/ 1310179 w 1872774"/>
                <a:gd name="connsiteY30" fmla="*/ 2135146 h 2274962"/>
                <a:gd name="connsiteX31" fmla="*/ 1452655 w 1872774"/>
                <a:gd name="connsiteY31" fmla="*/ 2130233 h 2274962"/>
                <a:gd name="connsiteX32" fmla="*/ 1448245 w 1872774"/>
                <a:gd name="connsiteY32" fmla="*/ 1971465 h 2274962"/>
                <a:gd name="connsiteX33" fmla="*/ 1171105 w 1872774"/>
                <a:gd name="connsiteY33" fmla="*/ 1681445 h 2274962"/>
                <a:gd name="connsiteX34" fmla="*/ 1122732 w 1872774"/>
                <a:gd name="connsiteY34" fmla="*/ 1653369 h 2274962"/>
                <a:gd name="connsiteX35" fmla="*/ 856677 w 1872774"/>
                <a:gd name="connsiteY35" fmla="*/ 1591603 h 2274962"/>
                <a:gd name="connsiteX36" fmla="*/ 1041605 w 1872774"/>
                <a:gd name="connsiteY36" fmla="*/ 1325728 h 2274962"/>
                <a:gd name="connsiteX37" fmla="*/ 1388786 w 1872774"/>
                <a:gd name="connsiteY37" fmla="*/ 1375702 h 2274962"/>
                <a:gd name="connsiteX38" fmla="*/ 1501406 w 1872774"/>
                <a:gd name="connsiteY38" fmla="*/ 1278280 h 2274962"/>
                <a:gd name="connsiteX39" fmla="*/ 1413981 w 1872774"/>
                <a:gd name="connsiteY39" fmla="*/ 1152782 h 2274962"/>
                <a:gd name="connsiteX40" fmla="*/ 1010868 w 1872774"/>
                <a:gd name="connsiteY40" fmla="*/ 1096631 h 2274962"/>
                <a:gd name="connsiteX41" fmla="*/ 918656 w 1872774"/>
                <a:gd name="connsiteY41" fmla="*/ 1139306 h 2274962"/>
                <a:gd name="connsiteX42" fmla="*/ 752624 w 1872774"/>
                <a:gd name="connsiteY42" fmla="*/ 1375702 h 2274962"/>
                <a:gd name="connsiteX43" fmla="*/ 530912 w 1872774"/>
                <a:gd name="connsiteY43" fmla="*/ 1153344 h 2274962"/>
                <a:gd name="connsiteX44" fmla="*/ 693416 w 1872774"/>
                <a:gd name="connsiteY44" fmla="*/ 1004543 h 2274962"/>
                <a:gd name="connsiteX45" fmla="*/ 712564 w 1872774"/>
                <a:gd name="connsiteY45" fmla="*/ 982644 h 2274962"/>
                <a:gd name="connsiteX46" fmla="*/ 830223 w 1872774"/>
                <a:gd name="connsiteY46" fmla="*/ 748494 h 2274962"/>
                <a:gd name="connsiteX47" fmla="*/ 808808 w 1872774"/>
                <a:gd name="connsiteY47" fmla="*/ 639842 h 2274962"/>
                <a:gd name="connsiteX48" fmla="*/ 915381 w 1872774"/>
                <a:gd name="connsiteY48" fmla="*/ 674656 h 2274962"/>
                <a:gd name="connsiteX49" fmla="*/ 1419272 w 1872774"/>
                <a:gd name="connsiteY49" fmla="*/ 899260 h 2274962"/>
                <a:gd name="connsiteX50" fmla="*/ 1545245 w 1872774"/>
                <a:gd name="connsiteY50" fmla="*/ 1240939 h 2274962"/>
                <a:gd name="connsiteX51" fmla="*/ 1494856 w 1872774"/>
                <a:gd name="connsiteY51" fmla="*/ 1460771 h 2274962"/>
                <a:gd name="connsiteX52" fmla="*/ 1721607 w 1872774"/>
                <a:gd name="connsiteY52" fmla="*/ 1685375 h 2274962"/>
                <a:gd name="connsiteX53" fmla="*/ 1847579 w 1872774"/>
                <a:gd name="connsiteY53" fmla="*/ 2050358 h 2274962"/>
                <a:gd name="connsiteX54" fmla="*/ 1872774 w 1872774"/>
                <a:gd name="connsiteY54" fmla="*/ 2274962 h 2274962"/>
                <a:gd name="connsiteX55" fmla="*/ 32311 w 1872774"/>
                <a:gd name="connsiteY55" fmla="*/ 0 h 2274962"/>
                <a:gd name="connsiteX0" fmla="*/ 32311 w 1977250"/>
                <a:gd name="connsiteY0" fmla="*/ 0 h 2338409"/>
                <a:gd name="connsiteX1" fmla="*/ 7117 w 1977250"/>
                <a:gd name="connsiteY1" fmla="*/ 140378 h 2338409"/>
                <a:gd name="connsiteX2" fmla="*/ 133089 w 1977250"/>
                <a:gd name="connsiteY2" fmla="*/ 252680 h 2338409"/>
                <a:gd name="connsiteX3" fmla="*/ 309451 w 1977250"/>
                <a:gd name="connsiteY3" fmla="*/ 252680 h 2338409"/>
                <a:gd name="connsiteX4" fmla="*/ 435424 w 1977250"/>
                <a:gd name="connsiteY4" fmla="*/ 449209 h 2338409"/>
                <a:gd name="connsiteX5" fmla="*/ 760434 w 1977250"/>
                <a:gd name="connsiteY5" fmla="*/ 622716 h 2338409"/>
                <a:gd name="connsiteX6" fmla="*/ 697196 w 1977250"/>
                <a:gd name="connsiteY6" fmla="*/ 665391 h 2338409"/>
                <a:gd name="connsiteX7" fmla="*/ 586591 w 1977250"/>
                <a:gd name="connsiteY7" fmla="*/ 885503 h 2338409"/>
                <a:gd name="connsiteX8" fmla="*/ 460619 w 1977250"/>
                <a:gd name="connsiteY8" fmla="*/ 1000894 h 2338409"/>
                <a:gd name="connsiteX9" fmla="*/ 460619 w 1977250"/>
                <a:gd name="connsiteY9" fmla="*/ 570776 h 2338409"/>
                <a:gd name="connsiteX10" fmla="*/ 385035 w 1977250"/>
                <a:gd name="connsiteY10" fmla="*/ 486549 h 2338409"/>
                <a:gd name="connsiteX11" fmla="*/ 309451 w 1977250"/>
                <a:gd name="connsiteY11" fmla="*/ 570776 h 2338409"/>
                <a:gd name="connsiteX12" fmla="*/ 309451 w 1977250"/>
                <a:gd name="connsiteY12" fmla="*/ 1074171 h 2338409"/>
                <a:gd name="connsiteX13" fmla="*/ 259062 w 1977250"/>
                <a:gd name="connsiteY13" fmla="*/ 1134533 h 2338409"/>
                <a:gd name="connsiteX14" fmla="*/ 253015 w 1977250"/>
                <a:gd name="connsiteY14" fmla="*/ 1141271 h 2338409"/>
                <a:gd name="connsiteX15" fmla="*/ 248984 w 1977250"/>
                <a:gd name="connsiteY15" fmla="*/ 1146606 h 2338409"/>
                <a:gd name="connsiteX16" fmla="*/ 246465 w 1977250"/>
                <a:gd name="connsiteY16" fmla="*/ 1151098 h 2338409"/>
                <a:gd name="connsiteX17" fmla="*/ 246465 w 1977250"/>
                <a:gd name="connsiteY17" fmla="*/ 1151098 h 2338409"/>
                <a:gd name="connsiteX18" fmla="*/ 266872 w 1977250"/>
                <a:gd name="connsiteY18" fmla="*/ 1418658 h 2338409"/>
                <a:gd name="connsiteX19" fmla="*/ 561397 w 1977250"/>
                <a:gd name="connsiteY19" fmla="*/ 1712609 h 2338409"/>
                <a:gd name="connsiteX20" fmla="*/ 589615 w 1977250"/>
                <a:gd name="connsiteY20" fmla="*/ 1735631 h 2338409"/>
                <a:gd name="connsiteX21" fmla="*/ 570719 w 1977250"/>
                <a:gd name="connsiteY21" fmla="*/ 1763706 h 2338409"/>
                <a:gd name="connsiteX22" fmla="*/ 419552 w 1977250"/>
                <a:gd name="connsiteY22" fmla="*/ 1854110 h 2338409"/>
                <a:gd name="connsiteX23" fmla="*/ 456588 w 1977250"/>
                <a:gd name="connsiteY23" fmla="*/ 1984099 h 2338409"/>
                <a:gd name="connsiteX24" fmla="*/ 583064 w 1977250"/>
                <a:gd name="connsiteY24" fmla="*/ 2057376 h 2338409"/>
                <a:gd name="connsiteX25" fmla="*/ 648822 w 1977250"/>
                <a:gd name="connsiteY25" fmla="*/ 1916437 h 2338409"/>
                <a:gd name="connsiteX26" fmla="*/ 613550 w 1977250"/>
                <a:gd name="connsiteY26" fmla="*/ 1792624 h 2338409"/>
                <a:gd name="connsiteX27" fmla="*/ 632446 w 1977250"/>
                <a:gd name="connsiteY27" fmla="*/ 1764548 h 2338409"/>
                <a:gd name="connsiteX28" fmla="*/ 657640 w 1977250"/>
                <a:gd name="connsiteY28" fmla="*/ 1774936 h 2338409"/>
                <a:gd name="connsiteX29" fmla="*/ 1053699 w 1977250"/>
                <a:gd name="connsiteY29" fmla="*/ 1866743 h 2338409"/>
                <a:gd name="connsiteX30" fmla="*/ 1310179 w 1977250"/>
                <a:gd name="connsiteY30" fmla="*/ 2135146 h 2338409"/>
                <a:gd name="connsiteX31" fmla="*/ 1452655 w 1977250"/>
                <a:gd name="connsiteY31" fmla="*/ 2130233 h 2338409"/>
                <a:gd name="connsiteX32" fmla="*/ 1448245 w 1977250"/>
                <a:gd name="connsiteY32" fmla="*/ 1971465 h 2338409"/>
                <a:gd name="connsiteX33" fmla="*/ 1171105 w 1977250"/>
                <a:gd name="connsiteY33" fmla="*/ 1681445 h 2338409"/>
                <a:gd name="connsiteX34" fmla="*/ 1122732 w 1977250"/>
                <a:gd name="connsiteY34" fmla="*/ 1653369 h 2338409"/>
                <a:gd name="connsiteX35" fmla="*/ 856677 w 1977250"/>
                <a:gd name="connsiteY35" fmla="*/ 1591603 h 2338409"/>
                <a:gd name="connsiteX36" fmla="*/ 1041605 w 1977250"/>
                <a:gd name="connsiteY36" fmla="*/ 1325728 h 2338409"/>
                <a:gd name="connsiteX37" fmla="*/ 1388786 w 1977250"/>
                <a:gd name="connsiteY37" fmla="*/ 1375702 h 2338409"/>
                <a:gd name="connsiteX38" fmla="*/ 1501406 w 1977250"/>
                <a:gd name="connsiteY38" fmla="*/ 1278280 h 2338409"/>
                <a:gd name="connsiteX39" fmla="*/ 1413981 w 1977250"/>
                <a:gd name="connsiteY39" fmla="*/ 1152782 h 2338409"/>
                <a:gd name="connsiteX40" fmla="*/ 1010868 w 1977250"/>
                <a:gd name="connsiteY40" fmla="*/ 1096631 h 2338409"/>
                <a:gd name="connsiteX41" fmla="*/ 918656 w 1977250"/>
                <a:gd name="connsiteY41" fmla="*/ 1139306 h 2338409"/>
                <a:gd name="connsiteX42" fmla="*/ 752624 w 1977250"/>
                <a:gd name="connsiteY42" fmla="*/ 1375702 h 2338409"/>
                <a:gd name="connsiteX43" fmla="*/ 530912 w 1977250"/>
                <a:gd name="connsiteY43" fmla="*/ 1153344 h 2338409"/>
                <a:gd name="connsiteX44" fmla="*/ 693416 w 1977250"/>
                <a:gd name="connsiteY44" fmla="*/ 1004543 h 2338409"/>
                <a:gd name="connsiteX45" fmla="*/ 712564 w 1977250"/>
                <a:gd name="connsiteY45" fmla="*/ 982644 h 2338409"/>
                <a:gd name="connsiteX46" fmla="*/ 830223 w 1977250"/>
                <a:gd name="connsiteY46" fmla="*/ 748494 h 2338409"/>
                <a:gd name="connsiteX47" fmla="*/ 808808 w 1977250"/>
                <a:gd name="connsiteY47" fmla="*/ 639842 h 2338409"/>
                <a:gd name="connsiteX48" fmla="*/ 915381 w 1977250"/>
                <a:gd name="connsiteY48" fmla="*/ 674656 h 2338409"/>
                <a:gd name="connsiteX49" fmla="*/ 1419272 w 1977250"/>
                <a:gd name="connsiteY49" fmla="*/ 899260 h 2338409"/>
                <a:gd name="connsiteX50" fmla="*/ 1545245 w 1977250"/>
                <a:gd name="connsiteY50" fmla="*/ 1240939 h 2338409"/>
                <a:gd name="connsiteX51" fmla="*/ 1494856 w 1977250"/>
                <a:gd name="connsiteY51" fmla="*/ 1460771 h 2338409"/>
                <a:gd name="connsiteX52" fmla="*/ 1721607 w 1977250"/>
                <a:gd name="connsiteY52" fmla="*/ 1685375 h 2338409"/>
                <a:gd name="connsiteX53" fmla="*/ 1872774 w 1977250"/>
                <a:gd name="connsiteY53" fmla="*/ 2274962 h 2338409"/>
                <a:gd name="connsiteX54" fmla="*/ 32311 w 1977250"/>
                <a:gd name="connsiteY54" fmla="*/ 0 h 2338409"/>
                <a:gd name="connsiteX0" fmla="*/ 32311 w 1721607"/>
                <a:gd name="connsiteY0" fmla="*/ 0 h 2165625"/>
                <a:gd name="connsiteX1" fmla="*/ 7117 w 1721607"/>
                <a:gd name="connsiteY1" fmla="*/ 140378 h 2165625"/>
                <a:gd name="connsiteX2" fmla="*/ 133089 w 1721607"/>
                <a:gd name="connsiteY2" fmla="*/ 252680 h 2165625"/>
                <a:gd name="connsiteX3" fmla="*/ 309451 w 1721607"/>
                <a:gd name="connsiteY3" fmla="*/ 252680 h 2165625"/>
                <a:gd name="connsiteX4" fmla="*/ 435424 w 1721607"/>
                <a:gd name="connsiteY4" fmla="*/ 449209 h 2165625"/>
                <a:gd name="connsiteX5" fmla="*/ 760434 w 1721607"/>
                <a:gd name="connsiteY5" fmla="*/ 622716 h 2165625"/>
                <a:gd name="connsiteX6" fmla="*/ 697196 w 1721607"/>
                <a:gd name="connsiteY6" fmla="*/ 665391 h 2165625"/>
                <a:gd name="connsiteX7" fmla="*/ 586591 w 1721607"/>
                <a:gd name="connsiteY7" fmla="*/ 885503 h 2165625"/>
                <a:gd name="connsiteX8" fmla="*/ 460619 w 1721607"/>
                <a:gd name="connsiteY8" fmla="*/ 1000894 h 2165625"/>
                <a:gd name="connsiteX9" fmla="*/ 460619 w 1721607"/>
                <a:gd name="connsiteY9" fmla="*/ 570776 h 2165625"/>
                <a:gd name="connsiteX10" fmla="*/ 385035 w 1721607"/>
                <a:gd name="connsiteY10" fmla="*/ 486549 h 2165625"/>
                <a:gd name="connsiteX11" fmla="*/ 309451 w 1721607"/>
                <a:gd name="connsiteY11" fmla="*/ 570776 h 2165625"/>
                <a:gd name="connsiteX12" fmla="*/ 309451 w 1721607"/>
                <a:gd name="connsiteY12" fmla="*/ 1074171 h 2165625"/>
                <a:gd name="connsiteX13" fmla="*/ 259062 w 1721607"/>
                <a:gd name="connsiteY13" fmla="*/ 1134533 h 2165625"/>
                <a:gd name="connsiteX14" fmla="*/ 253015 w 1721607"/>
                <a:gd name="connsiteY14" fmla="*/ 1141271 h 2165625"/>
                <a:gd name="connsiteX15" fmla="*/ 248984 w 1721607"/>
                <a:gd name="connsiteY15" fmla="*/ 1146606 h 2165625"/>
                <a:gd name="connsiteX16" fmla="*/ 246465 w 1721607"/>
                <a:gd name="connsiteY16" fmla="*/ 1151098 h 2165625"/>
                <a:gd name="connsiteX17" fmla="*/ 246465 w 1721607"/>
                <a:gd name="connsiteY17" fmla="*/ 1151098 h 2165625"/>
                <a:gd name="connsiteX18" fmla="*/ 266872 w 1721607"/>
                <a:gd name="connsiteY18" fmla="*/ 1418658 h 2165625"/>
                <a:gd name="connsiteX19" fmla="*/ 561397 w 1721607"/>
                <a:gd name="connsiteY19" fmla="*/ 1712609 h 2165625"/>
                <a:gd name="connsiteX20" fmla="*/ 589615 w 1721607"/>
                <a:gd name="connsiteY20" fmla="*/ 1735631 h 2165625"/>
                <a:gd name="connsiteX21" fmla="*/ 570719 w 1721607"/>
                <a:gd name="connsiteY21" fmla="*/ 1763706 h 2165625"/>
                <a:gd name="connsiteX22" fmla="*/ 419552 w 1721607"/>
                <a:gd name="connsiteY22" fmla="*/ 1854110 h 2165625"/>
                <a:gd name="connsiteX23" fmla="*/ 456588 w 1721607"/>
                <a:gd name="connsiteY23" fmla="*/ 1984099 h 2165625"/>
                <a:gd name="connsiteX24" fmla="*/ 583064 w 1721607"/>
                <a:gd name="connsiteY24" fmla="*/ 2057376 h 2165625"/>
                <a:gd name="connsiteX25" fmla="*/ 648822 w 1721607"/>
                <a:gd name="connsiteY25" fmla="*/ 1916437 h 2165625"/>
                <a:gd name="connsiteX26" fmla="*/ 613550 w 1721607"/>
                <a:gd name="connsiteY26" fmla="*/ 1792624 h 2165625"/>
                <a:gd name="connsiteX27" fmla="*/ 632446 w 1721607"/>
                <a:gd name="connsiteY27" fmla="*/ 1764548 h 2165625"/>
                <a:gd name="connsiteX28" fmla="*/ 657640 w 1721607"/>
                <a:gd name="connsiteY28" fmla="*/ 1774936 h 2165625"/>
                <a:gd name="connsiteX29" fmla="*/ 1053699 w 1721607"/>
                <a:gd name="connsiteY29" fmla="*/ 1866743 h 2165625"/>
                <a:gd name="connsiteX30" fmla="*/ 1310179 w 1721607"/>
                <a:gd name="connsiteY30" fmla="*/ 2135146 h 2165625"/>
                <a:gd name="connsiteX31" fmla="*/ 1452655 w 1721607"/>
                <a:gd name="connsiteY31" fmla="*/ 2130233 h 2165625"/>
                <a:gd name="connsiteX32" fmla="*/ 1448245 w 1721607"/>
                <a:gd name="connsiteY32" fmla="*/ 1971465 h 2165625"/>
                <a:gd name="connsiteX33" fmla="*/ 1171105 w 1721607"/>
                <a:gd name="connsiteY33" fmla="*/ 1681445 h 2165625"/>
                <a:gd name="connsiteX34" fmla="*/ 1122732 w 1721607"/>
                <a:gd name="connsiteY34" fmla="*/ 1653369 h 2165625"/>
                <a:gd name="connsiteX35" fmla="*/ 856677 w 1721607"/>
                <a:gd name="connsiteY35" fmla="*/ 1591603 h 2165625"/>
                <a:gd name="connsiteX36" fmla="*/ 1041605 w 1721607"/>
                <a:gd name="connsiteY36" fmla="*/ 1325728 h 2165625"/>
                <a:gd name="connsiteX37" fmla="*/ 1388786 w 1721607"/>
                <a:gd name="connsiteY37" fmla="*/ 1375702 h 2165625"/>
                <a:gd name="connsiteX38" fmla="*/ 1501406 w 1721607"/>
                <a:gd name="connsiteY38" fmla="*/ 1278280 h 2165625"/>
                <a:gd name="connsiteX39" fmla="*/ 1413981 w 1721607"/>
                <a:gd name="connsiteY39" fmla="*/ 1152782 h 2165625"/>
                <a:gd name="connsiteX40" fmla="*/ 1010868 w 1721607"/>
                <a:gd name="connsiteY40" fmla="*/ 1096631 h 2165625"/>
                <a:gd name="connsiteX41" fmla="*/ 918656 w 1721607"/>
                <a:gd name="connsiteY41" fmla="*/ 1139306 h 2165625"/>
                <a:gd name="connsiteX42" fmla="*/ 752624 w 1721607"/>
                <a:gd name="connsiteY42" fmla="*/ 1375702 h 2165625"/>
                <a:gd name="connsiteX43" fmla="*/ 530912 w 1721607"/>
                <a:gd name="connsiteY43" fmla="*/ 1153344 h 2165625"/>
                <a:gd name="connsiteX44" fmla="*/ 693416 w 1721607"/>
                <a:gd name="connsiteY44" fmla="*/ 1004543 h 2165625"/>
                <a:gd name="connsiteX45" fmla="*/ 712564 w 1721607"/>
                <a:gd name="connsiteY45" fmla="*/ 982644 h 2165625"/>
                <a:gd name="connsiteX46" fmla="*/ 830223 w 1721607"/>
                <a:gd name="connsiteY46" fmla="*/ 748494 h 2165625"/>
                <a:gd name="connsiteX47" fmla="*/ 808808 w 1721607"/>
                <a:gd name="connsiteY47" fmla="*/ 639842 h 2165625"/>
                <a:gd name="connsiteX48" fmla="*/ 915381 w 1721607"/>
                <a:gd name="connsiteY48" fmla="*/ 674656 h 2165625"/>
                <a:gd name="connsiteX49" fmla="*/ 1419272 w 1721607"/>
                <a:gd name="connsiteY49" fmla="*/ 899260 h 2165625"/>
                <a:gd name="connsiteX50" fmla="*/ 1545245 w 1721607"/>
                <a:gd name="connsiteY50" fmla="*/ 1240939 h 2165625"/>
                <a:gd name="connsiteX51" fmla="*/ 1494856 w 1721607"/>
                <a:gd name="connsiteY51" fmla="*/ 1460771 h 2165625"/>
                <a:gd name="connsiteX52" fmla="*/ 1721607 w 1721607"/>
                <a:gd name="connsiteY52" fmla="*/ 1685375 h 2165625"/>
                <a:gd name="connsiteX53" fmla="*/ 32311 w 1721607"/>
                <a:gd name="connsiteY53" fmla="*/ 0 h 2165625"/>
                <a:gd name="connsiteX0" fmla="*/ 32311 w 1545315"/>
                <a:gd name="connsiteY0" fmla="*/ 0 h 2165625"/>
                <a:gd name="connsiteX1" fmla="*/ 7117 w 1545315"/>
                <a:gd name="connsiteY1" fmla="*/ 140378 h 2165625"/>
                <a:gd name="connsiteX2" fmla="*/ 133089 w 1545315"/>
                <a:gd name="connsiteY2" fmla="*/ 252680 h 2165625"/>
                <a:gd name="connsiteX3" fmla="*/ 309451 w 1545315"/>
                <a:gd name="connsiteY3" fmla="*/ 252680 h 2165625"/>
                <a:gd name="connsiteX4" fmla="*/ 435424 w 1545315"/>
                <a:gd name="connsiteY4" fmla="*/ 449209 h 2165625"/>
                <a:gd name="connsiteX5" fmla="*/ 760434 w 1545315"/>
                <a:gd name="connsiteY5" fmla="*/ 622716 h 2165625"/>
                <a:gd name="connsiteX6" fmla="*/ 697196 w 1545315"/>
                <a:gd name="connsiteY6" fmla="*/ 665391 h 2165625"/>
                <a:gd name="connsiteX7" fmla="*/ 586591 w 1545315"/>
                <a:gd name="connsiteY7" fmla="*/ 885503 h 2165625"/>
                <a:gd name="connsiteX8" fmla="*/ 460619 w 1545315"/>
                <a:gd name="connsiteY8" fmla="*/ 1000894 h 2165625"/>
                <a:gd name="connsiteX9" fmla="*/ 460619 w 1545315"/>
                <a:gd name="connsiteY9" fmla="*/ 570776 h 2165625"/>
                <a:gd name="connsiteX10" fmla="*/ 385035 w 1545315"/>
                <a:gd name="connsiteY10" fmla="*/ 486549 h 2165625"/>
                <a:gd name="connsiteX11" fmla="*/ 309451 w 1545315"/>
                <a:gd name="connsiteY11" fmla="*/ 570776 h 2165625"/>
                <a:gd name="connsiteX12" fmla="*/ 309451 w 1545315"/>
                <a:gd name="connsiteY12" fmla="*/ 1074171 h 2165625"/>
                <a:gd name="connsiteX13" fmla="*/ 259062 w 1545315"/>
                <a:gd name="connsiteY13" fmla="*/ 1134533 h 2165625"/>
                <a:gd name="connsiteX14" fmla="*/ 253015 w 1545315"/>
                <a:gd name="connsiteY14" fmla="*/ 1141271 h 2165625"/>
                <a:gd name="connsiteX15" fmla="*/ 248984 w 1545315"/>
                <a:gd name="connsiteY15" fmla="*/ 1146606 h 2165625"/>
                <a:gd name="connsiteX16" fmla="*/ 246465 w 1545315"/>
                <a:gd name="connsiteY16" fmla="*/ 1151098 h 2165625"/>
                <a:gd name="connsiteX17" fmla="*/ 246465 w 1545315"/>
                <a:gd name="connsiteY17" fmla="*/ 1151098 h 2165625"/>
                <a:gd name="connsiteX18" fmla="*/ 266872 w 1545315"/>
                <a:gd name="connsiteY18" fmla="*/ 1418658 h 2165625"/>
                <a:gd name="connsiteX19" fmla="*/ 561397 w 1545315"/>
                <a:gd name="connsiteY19" fmla="*/ 1712609 h 2165625"/>
                <a:gd name="connsiteX20" fmla="*/ 589615 w 1545315"/>
                <a:gd name="connsiteY20" fmla="*/ 1735631 h 2165625"/>
                <a:gd name="connsiteX21" fmla="*/ 570719 w 1545315"/>
                <a:gd name="connsiteY21" fmla="*/ 1763706 h 2165625"/>
                <a:gd name="connsiteX22" fmla="*/ 419552 w 1545315"/>
                <a:gd name="connsiteY22" fmla="*/ 1854110 h 2165625"/>
                <a:gd name="connsiteX23" fmla="*/ 456588 w 1545315"/>
                <a:gd name="connsiteY23" fmla="*/ 1984099 h 2165625"/>
                <a:gd name="connsiteX24" fmla="*/ 583064 w 1545315"/>
                <a:gd name="connsiteY24" fmla="*/ 2057376 h 2165625"/>
                <a:gd name="connsiteX25" fmla="*/ 648822 w 1545315"/>
                <a:gd name="connsiteY25" fmla="*/ 1916437 h 2165625"/>
                <a:gd name="connsiteX26" fmla="*/ 613550 w 1545315"/>
                <a:gd name="connsiteY26" fmla="*/ 1792624 h 2165625"/>
                <a:gd name="connsiteX27" fmla="*/ 632446 w 1545315"/>
                <a:gd name="connsiteY27" fmla="*/ 1764548 h 2165625"/>
                <a:gd name="connsiteX28" fmla="*/ 657640 w 1545315"/>
                <a:gd name="connsiteY28" fmla="*/ 1774936 h 2165625"/>
                <a:gd name="connsiteX29" fmla="*/ 1053699 w 1545315"/>
                <a:gd name="connsiteY29" fmla="*/ 1866743 h 2165625"/>
                <a:gd name="connsiteX30" fmla="*/ 1310179 w 1545315"/>
                <a:gd name="connsiteY30" fmla="*/ 2135146 h 2165625"/>
                <a:gd name="connsiteX31" fmla="*/ 1452655 w 1545315"/>
                <a:gd name="connsiteY31" fmla="*/ 2130233 h 2165625"/>
                <a:gd name="connsiteX32" fmla="*/ 1448245 w 1545315"/>
                <a:gd name="connsiteY32" fmla="*/ 1971465 h 2165625"/>
                <a:gd name="connsiteX33" fmla="*/ 1171105 w 1545315"/>
                <a:gd name="connsiteY33" fmla="*/ 1681445 h 2165625"/>
                <a:gd name="connsiteX34" fmla="*/ 1122732 w 1545315"/>
                <a:gd name="connsiteY34" fmla="*/ 1653369 h 2165625"/>
                <a:gd name="connsiteX35" fmla="*/ 856677 w 1545315"/>
                <a:gd name="connsiteY35" fmla="*/ 1591603 h 2165625"/>
                <a:gd name="connsiteX36" fmla="*/ 1041605 w 1545315"/>
                <a:gd name="connsiteY36" fmla="*/ 1325728 h 2165625"/>
                <a:gd name="connsiteX37" fmla="*/ 1388786 w 1545315"/>
                <a:gd name="connsiteY37" fmla="*/ 1375702 h 2165625"/>
                <a:gd name="connsiteX38" fmla="*/ 1501406 w 1545315"/>
                <a:gd name="connsiteY38" fmla="*/ 1278280 h 2165625"/>
                <a:gd name="connsiteX39" fmla="*/ 1413981 w 1545315"/>
                <a:gd name="connsiteY39" fmla="*/ 1152782 h 2165625"/>
                <a:gd name="connsiteX40" fmla="*/ 1010868 w 1545315"/>
                <a:gd name="connsiteY40" fmla="*/ 1096631 h 2165625"/>
                <a:gd name="connsiteX41" fmla="*/ 918656 w 1545315"/>
                <a:gd name="connsiteY41" fmla="*/ 1139306 h 2165625"/>
                <a:gd name="connsiteX42" fmla="*/ 752624 w 1545315"/>
                <a:gd name="connsiteY42" fmla="*/ 1375702 h 2165625"/>
                <a:gd name="connsiteX43" fmla="*/ 530912 w 1545315"/>
                <a:gd name="connsiteY43" fmla="*/ 1153344 h 2165625"/>
                <a:gd name="connsiteX44" fmla="*/ 693416 w 1545315"/>
                <a:gd name="connsiteY44" fmla="*/ 1004543 h 2165625"/>
                <a:gd name="connsiteX45" fmla="*/ 712564 w 1545315"/>
                <a:gd name="connsiteY45" fmla="*/ 982644 h 2165625"/>
                <a:gd name="connsiteX46" fmla="*/ 830223 w 1545315"/>
                <a:gd name="connsiteY46" fmla="*/ 748494 h 2165625"/>
                <a:gd name="connsiteX47" fmla="*/ 808808 w 1545315"/>
                <a:gd name="connsiteY47" fmla="*/ 639842 h 2165625"/>
                <a:gd name="connsiteX48" fmla="*/ 915381 w 1545315"/>
                <a:gd name="connsiteY48" fmla="*/ 674656 h 2165625"/>
                <a:gd name="connsiteX49" fmla="*/ 1419272 w 1545315"/>
                <a:gd name="connsiteY49" fmla="*/ 899260 h 2165625"/>
                <a:gd name="connsiteX50" fmla="*/ 1545245 w 1545315"/>
                <a:gd name="connsiteY50" fmla="*/ 1240939 h 2165625"/>
                <a:gd name="connsiteX51" fmla="*/ 1494856 w 1545315"/>
                <a:gd name="connsiteY51" fmla="*/ 1460771 h 2165625"/>
                <a:gd name="connsiteX52" fmla="*/ 32311 w 1545315"/>
                <a:gd name="connsiteY52" fmla="*/ 0 h 2165625"/>
                <a:gd name="connsiteX0" fmla="*/ 32311 w 1545315"/>
                <a:gd name="connsiteY0" fmla="*/ 0 h 2165625"/>
                <a:gd name="connsiteX1" fmla="*/ 7117 w 1545315"/>
                <a:gd name="connsiteY1" fmla="*/ 140378 h 2165625"/>
                <a:gd name="connsiteX2" fmla="*/ 133089 w 1545315"/>
                <a:gd name="connsiteY2" fmla="*/ 252680 h 2165625"/>
                <a:gd name="connsiteX3" fmla="*/ 309451 w 1545315"/>
                <a:gd name="connsiteY3" fmla="*/ 252680 h 2165625"/>
                <a:gd name="connsiteX4" fmla="*/ 435424 w 1545315"/>
                <a:gd name="connsiteY4" fmla="*/ 449209 h 2165625"/>
                <a:gd name="connsiteX5" fmla="*/ 760434 w 1545315"/>
                <a:gd name="connsiteY5" fmla="*/ 622716 h 2165625"/>
                <a:gd name="connsiteX6" fmla="*/ 697196 w 1545315"/>
                <a:gd name="connsiteY6" fmla="*/ 665391 h 2165625"/>
                <a:gd name="connsiteX7" fmla="*/ 586591 w 1545315"/>
                <a:gd name="connsiteY7" fmla="*/ 885503 h 2165625"/>
                <a:gd name="connsiteX8" fmla="*/ 460619 w 1545315"/>
                <a:gd name="connsiteY8" fmla="*/ 1000894 h 2165625"/>
                <a:gd name="connsiteX9" fmla="*/ 460619 w 1545315"/>
                <a:gd name="connsiteY9" fmla="*/ 570776 h 2165625"/>
                <a:gd name="connsiteX10" fmla="*/ 385035 w 1545315"/>
                <a:gd name="connsiteY10" fmla="*/ 486549 h 2165625"/>
                <a:gd name="connsiteX11" fmla="*/ 309451 w 1545315"/>
                <a:gd name="connsiteY11" fmla="*/ 570776 h 2165625"/>
                <a:gd name="connsiteX12" fmla="*/ 309451 w 1545315"/>
                <a:gd name="connsiteY12" fmla="*/ 1074171 h 2165625"/>
                <a:gd name="connsiteX13" fmla="*/ 259062 w 1545315"/>
                <a:gd name="connsiteY13" fmla="*/ 1134533 h 2165625"/>
                <a:gd name="connsiteX14" fmla="*/ 253015 w 1545315"/>
                <a:gd name="connsiteY14" fmla="*/ 1141271 h 2165625"/>
                <a:gd name="connsiteX15" fmla="*/ 248984 w 1545315"/>
                <a:gd name="connsiteY15" fmla="*/ 1146606 h 2165625"/>
                <a:gd name="connsiteX16" fmla="*/ 246465 w 1545315"/>
                <a:gd name="connsiteY16" fmla="*/ 1151098 h 2165625"/>
                <a:gd name="connsiteX17" fmla="*/ 246465 w 1545315"/>
                <a:gd name="connsiteY17" fmla="*/ 1151098 h 2165625"/>
                <a:gd name="connsiteX18" fmla="*/ 266872 w 1545315"/>
                <a:gd name="connsiteY18" fmla="*/ 1418658 h 2165625"/>
                <a:gd name="connsiteX19" fmla="*/ 561397 w 1545315"/>
                <a:gd name="connsiteY19" fmla="*/ 1712609 h 2165625"/>
                <a:gd name="connsiteX20" fmla="*/ 589615 w 1545315"/>
                <a:gd name="connsiteY20" fmla="*/ 1735631 h 2165625"/>
                <a:gd name="connsiteX21" fmla="*/ 570719 w 1545315"/>
                <a:gd name="connsiteY21" fmla="*/ 1763706 h 2165625"/>
                <a:gd name="connsiteX22" fmla="*/ 419552 w 1545315"/>
                <a:gd name="connsiteY22" fmla="*/ 1854110 h 2165625"/>
                <a:gd name="connsiteX23" fmla="*/ 456588 w 1545315"/>
                <a:gd name="connsiteY23" fmla="*/ 1984099 h 2165625"/>
                <a:gd name="connsiteX24" fmla="*/ 583064 w 1545315"/>
                <a:gd name="connsiteY24" fmla="*/ 2057376 h 2165625"/>
                <a:gd name="connsiteX25" fmla="*/ 648822 w 1545315"/>
                <a:gd name="connsiteY25" fmla="*/ 1916437 h 2165625"/>
                <a:gd name="connsiteX26" fmla="*/ 613550 w 1545315"/>
                <a:gd name="connsiteY26" fmla="*/ 1792624 h 2165625"/>
                <a:gd name="connsiteX27" fmla="*/ 632446 w 1545315"/>
                <a:gd name="connsiteY27" fmla="*/ 1764548 h 2165625"/>
                <a:gd name="connsiteX28" fmla="*/ 657640 w 1545315"/>
                <a:gd name="connsiteY28" fmla="*/ 1774936 h 2165625"/>
                <a:gd name="connsiteX29" fmla="*/ 1053699 w 1545315"/>
                <a:gd name="connsiteY29" fmla="*/ 1866743 h 2165625"/>
                <a:gd name="connsiteX30" fmla="*/ 1310179 w 1545315"/>
                <a:gd name="connsiteY30" fmla="*/ 2135146 h 2165625"/>
                <a:gd name="connsiteX31" fmla="*/ 1452655 w 1545315"/>
                <a:gd name="connsiteY31" fmla="*/ 2130233 h 2165625"/>
                <a:gd name="connsiteX32" fmla="*/ 1448245 w 1545315"/>
                <a:gd name="connsiteY32" fmla="*/ 1971465 h 2165625"/>
                <a:gd name="connsiteX33" fmla="*/ 1171105 w 1545315"/>
                <a:gd name="connsiteY33" fmla="*/ 1681445 h 2165625"/>
                <a:gd name="connsiteX34" fmla="*/ 1122732 w 1545315"/>
                <a:gd name="connsiteY34" fmla="*/ 1653369 h 2165625"/>
                <a:gd name="connsiteX35" fmla="*/ 856677 w 1545315"/>
                <a:gd name="connsiteY35" fmla="*/ 1591603 h 2165625"/>
                <a:gd name="connsiteX36" fmla="*/ 1041605 w 1545315"/>
                <a:gd name="connsiteY36" fmla="*/ 1325728 h 2165625"/>
                <a:gd name="connsiteX37" fmla="*/ 1388786 w 1545315"/>
                <a:gd name="connsiteY37" fmla="*/ 1375702 h 2165625"/>
                <a:gd name="connsiteX38" fmla="*/ 1501406 w 1545315"/>
                <a:gd name="connsiteY38" fmla="*/ 1278280 h 2165625"/>
                <a:gd name="connsiteX39" fmla="*/ 1413981 w 1545315"/>
                <a:gd name="connsiteY39" fmla="*/ 1152782 h 2165625"/>
                <a:gd name="connsiteX40" fmla="*/ 1010868 w 1545315"/>
                <a:gd name="connsiteY40" fmla="*/ 1096631 h 2165625"/>
                <a:gd name="connsiteX41" fmla="*/ 918656 w 1545315"/>
                <a:gd name="connsiteY41" fmla="*/ 1139306 h 2165625"/>
                <a:gd name="connsiteX42" fmla="*/ 752624 w 1545315"/>
                <a:gd name="connsiteY42" fmla="*/ 1375702 h 2165625"/>
                <a:gd name="connsiteX43" fmla="*/ 530912 w 1545315"/>
                <a:gd name="connsiteY43" fmla="*/ 1153344 h 2165625"/>
                <a:gd name="connsiteX44" fmla="*/ 693416 w 1545315"/>
                <a:gd name="connsiteY44" fmla="*/ 1004543 h 2165625"/>
                <a:gd name="connsiteX45" fmla="*/ 712564 w 1545315"/>
                <a:gd name="connsiteY45" fmla="*/ 982644 h 2165625"/>
                <a:gd name="connsiteX46" fmla="*/ 830223 w 1545315"/>
                <a:gd name="connsiteY46" fmla="*/ 748494 h 2165625"/>
                <a:gd name="connsiteX47" fmla="*/ 808808 w 1545315"/>
                <a:gd name="connsiteY47" fmla="*/ 639842 h 2165625"/>
                <a:gd name="connsiteX48" fmla="*/ 915381 w 1545315"/>
                <a:gd name="connsiteY48" fmla="*/ 674656 h 2165625"/>
                <a:gd name="connsiteX49" fmla="*/ 1419272 w 1545315"/>
                <a:gd name="connsiteY49" fmla="*/ 899260 h 2165625"/>
                <a:gd name="connsiteX50" fmla="*/ 1545245 w 1545315"/>
                <a:gd name="connsiteY50" fmla="*/ 1240939 h 2165625"/>
                <a:gd name="connsiteX51" fmla="*/ 32311 w 1545315"/>
                <a:gd name="connsiteY51"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915381 w 1502206"/>
                <a:gd name="connsiteY48" fmla="*/ 674656 h 2165625"/>
                <a:gd name="connsiteX49" fmla="*/ 1419272 w 1502206"/>
                <a:gd name="connsiteY49" fmla="*/ 899260 h 2165625"/>
                <a:gd name="connsiteX50" fmla="*/ 32311 w 1502206"/>
                <a:gd name="connsiteY50"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915381 w 1502206"/>
                <a:gd name="connsiteY48" fmla="*/ 674656 h 2165625"/>
                <a:gd name="connsiteX49" fmla="*/ 32311 w 1502206"/>
                <a:gd name="connsiteY49"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32311 w 1502206"/>
                <a:gd name="connsiteY48" fmla="*/ 0 h 2165625"/>
                <a:gd name="connsiteX0" fmla="*/ 837019 w 1530417"/>
                <a:gd name="connsiteY0" fmla="*/ 515536 h 2041319"/>
                <a:gd name="connsiteX1" fmla="*/ 35328 w 1530417"/>
                <a:gd name="connsiteY1" fmla="*/ 16072 h 2041319"/>
                <a:gd name="connsiteX2" fmla="*/ 161300 w 1530417"/>
                <a:gd name="connsiteY2" fmla="*/ 128374 h 2041319"/>
                <a:gd name="connsiteX3" fmla="*/ 337662 w 1530417"/>
                <a:gd name="connsiteY3" fmla="*/ 128374 h 2041319"/>
                <a:gd name="connsiteX4" fmla="*/ 463635 w 1530417"/>
                <a:gd name="connsiteY4" fmla="*/ 324903 h 2041319"/>
                <a:gd name="connsiteX5" fmla="*/ 788645 w 1530417"/>
                <a:gd name="connsiteY5" fmla="*/ 498410 h 2041319"/>
                <a:gd name="connsiteX6" fmla="*/ 725407 w 1530417"/>
                <a:gd name="connsiteY6" fmla="*/ 541085 h 2041319"/>
                <a:gd name="connsiteX7" fmla="*/ 614802 w 1530417"/>
                <a:gd name="connsiteY7" fmla="*/ 761197 h 2041319"/>
                <a:gd name="connsiteX8" fmla="*/ 488830 w 1530417"/>
                <a:gd name="connsiteY8" fmla="*/ 876588 h 2041319"/>
                <a:gd name="connsiteX9" fmla="*/ 488830 w 1530417"/>
                <a:gd name="connsiteY9" fmla="*/ 446470 h 2041319"/>
                <a:gd name="connsiteX10" fmla="*/ 413246 w 1530417"/>
                <a:gd name="connsiteY10" fmla="*/ 362243 h 2041319"/>
                <a:gd name="connsiteX11" fmla="*/ 337662 w 1530417"/>
                <a:gd name="connsiteY11" fmla="*/ 446470 h 2041319"/>
                <a:gd name="connsiteX12" fmla="*/ 337662 w 1530417"/>
                <a:gd name="connsiteY12" fmla="*/ 949865 h 2041319"/>
                <a:gd name="connsiteX13" fmla="*/ 287273 w 1530417"/>
                <a:gd name="connsiteY13" fmla="*/ 1010227 h 2041319"/>
                <a:gd name="connsiteX14" fmla="*/ 281226 w 1530417"/>
                <a:gd name="connsiteY14" fmla="*/ 1016965 h 2041319"/>
                <a:gd name="connsiteX15" fmla="*/ 277195 w 1530417"/>
                <a:gd name="connsiteY15" fmla="*/ 1022300 h 2041319"/>
                <a:gd name="connsiteX16" fmla="*/ 274676 w 1530417"/>
                <a:gd name="connsiteY16" fmla="*/ 1026792 h 2041319"/>
                <a:gd name="connsiteX17" fmla="*/ 274676 w 1530417"/>
                <a:gd name="connsiteY17" fmla="*/ 1026792 h 2041319"/>
                <a:gd name="connsiteX18" fmla="*/ 295083 w 1530417"/>
                <a:gd name="connsiteY18" fmla="*/ 1294352 h 2041319"/>
                <a:gd name="connsiteX19" fmla="*/ 589608 w 1530417"/>
                <a:gd name="connsiteY19" fmla="*/ 1588303 h 2041319"/>
                <a:gd name="connsiteX20" fmla="*/ 617826 w 1530417"/>
                <a:gd name="connsiteY20" fmla="*/ 1611325 h 2041319"/>
                <a:gd name="connsiteX21" fmla="*/ 598930 w 1530417"/>
                <a:gd name="connsiteY21" fmla="*/ 1639400 h 2041319"/>
                <a:gd name="connsiteX22" fmla="*/ 447763 w 1530417"/>
                <a:gd name="connsiteY22" fmla="*/ 1729804 h 2041319"/>
                <a:gd name="connsiteX23" fmla="*/ 484799 w 1530417"/>
                <a:gd name="connsiteY23" fmla="*/ 1859793 h 2041319"/>
                <a:gd name="connsiteX24" fmla="*/ 611275 w 1530417"/>
                <a:gd name="connsiteY24" fmla="*/ 1933070 h 2041319"/>
                <a:gd name="connsiteX25" fmla="*/ 677033 w 1530417"/>
                <a:gd name="connsiteY25" fmla="*/ 1792131 h 2041319"/>
                <a:gd name="connsiteX26" fmla="*/ 641761 w 1530417"/>
                <a:gd name="connsiteY26" fmla="*/ 1668318 h 2041319"/>
                <a:gd name="connsiteX27" fmla="*/ 660657 w 1530417"/>
                <a:gd name="connsiteY27" fmla="*/ 1640242 h 2041319"/>
                <a:gd name="connsiteX28" fmla="*/ 685851 w 1530417"/>
                <a:gd name="connsiteY28" fmla="*/ 1650630 h 2041319"/>
                <a:gd name="connsiteX29" fmla="*/ 1081910 w 1530417"/>
                <a:gd name="connsiteY29" fmla="*/ 1742437 h 2041319"/>
                <a:gd name="connsiteX30" fmla="*/ 1338390 w 1530417"/>
                <a:gd name="connsiteY30" fmla="*/ 2010840 h 2041319"/>
                <a:gd name="connsiteX31" fmla="*/ 1480866 w 1530417"/>
                <a:gd name="connsiteY31" fmla="*/ 2005927 h 2041319"/>
                <a:gd name="connsiteX32" fmla="*/ 1476456 w 1530417"/>
                <a:gd name="connsiteY32" fmla="*/ 1847159 h 2041319"/>
                <a:gd name="connsiteX33" fmla="*/ 1199316 w 1530417"/>
                <a:gd name="connsiteY33" fmla="*/ 1557139 h 2041319"/>
                <a:gd name="connsiteX34" fmla="*/ 1150943 w 1530417"/>
                <a:gd name="connsiteY34" fmla="*/ 1529063 h 2041319"/>
                <a:gd name="connsiteX35" fmla="*/ 884888 w 1530417"/>
                <a:gd name="connsiteY35" fmla="*/ 1467297 h 2041319"/>
                <a:gd name="connsiteX36" fmla="*/ 1069816 w 1530417"/>
                <a:gd name="connsiteY36" fmla="*/ 1201422 h 2041319"/>
                <a:gd name="connsiteX37" fmla="*/ 1416997 w 1530417"/>
                <a:gd name="connsiteY37" fmla="*/ 1251396 h 2041319"/>
                <a:gd name="connsiteX38" fmla="*/ 1529617 w 1530417"/>
                <a:gd name="connsiteY38" fmla="*/ 1153974 h 2041319"/>
                <a:gd name="connsiteX39" fmla="*/ 1442192 w 1530417"/>
                <a:gd name="connsiteY39" fmla="*/ 1028476 h 2041319"/>
                <a:gd name="connsiteX40" fmla="*/ 1039079 w 1530417"/>
                <a:gd name="connsiteY40" fmla="*/ 972325 h 2041319"/>
                <a:gd name="connsiteX41" fmla="*/ 946867 w 1530417"/>
                <a:gd name="connsiteY41" fmla="*/ 1015000 h 2041319"/>
                <a:gd name="connsiteX42" fmla="*/ 780835 w 1530417"/>
                <a:gd name="connsiteY42" fmla="*/ 1251396 h 2041319"/>
                <a:gd name="connsiteX43" fmla="*/ 559123 w 1530417"/>
                <a:gd name="connsiteY43" fmla="*/ 1029038 h 2041319"/>
                <a:gd name="connsiteX44" fmla="*/ 721627 w 1530417"/>
                <a:gd name="connsiteY44" fmla="*/ 880237 h 2041319"/>
                <a:gd name="connsiteX45" fmla="*/ 740775 w 1530417"/>
                <a:gd name="connsiteY45" fmla="*/ 858338 h 2041319"/>
                <a:gd name="connsiteX46" fmla="*/ 858434 w 1530417"/>
                <a:gd name="connsiteY46" fmla="*/ 624188 h 2041319"/>
                <a:gd name="connsiteX47" fmla="*/ 837019 w 1530417"/>
                <a:gd name="connsiteY47" fmla="*/ 515536 h 2041319"/>
                <a:gd name="connsiteX0" fmla="*/ 675719 w 1369117"/>
                <a:gd name="connsiteY0" fmla="*/ 397860 h 1923643"/>
                <a:gd name="connsiteX1" fmla="*/ 0 w 1369117"/>
                <a:gd name="connsiteY1" fmla="*/ 10698 h 1923643"/>
                <a:gd name="connsiteX2" fmla="*/ 176362 w 1369117"/>
                <a:gd name="connsiteY2" fmla="*/ 10698 h 1923643"/>
                <a:gd name="connsiteX3" fmla="*/ 302335 w 1369117"/>
                <a:gd name="connsiteY3" fmla="*/ 207227 h 1923643"/>
                <a:gd name="connsiteX4" fmla="*/ 627345 w 1369117"/>
                <a:gd name="connsiteY4" fmla="*/ 380734 h 1923643"/>
                <a:gd name="connsiteX5" fmla="*/ 564107 w 1369117"/>
                <a:gd name="connsiteY5" fmla="*/ 423409 h 1923643"/>
                <a:gd name="connsiteX6" fmla="*/ 453502 w 1369117"/>
                <a:gd name="connsiteY6" fmla="*/ 643521 h 1923643"/>
                <a:gd name="connsiteX7" fmla="*/ 327530 w 1369117"/>
                <a:gd name="connsiteY7" fmla="*/ 758912 h 1923643"/>
                <a:gd name="connsiteX8" fmla="*/ 327530 w 1369117"/>
                <a:gd name="connsiteY8" fmla="*/ 328794 h 1923643"/>
                <a:gd name="connsiteX9" fmla="*/ 251946 w 1369117"/>
                <a:gd name="connsiteY9" fmla="*/ 244567 h 1923643"/>
                <a:gd name="connsiteX10" fmla="*/ 176362 w 1369117"/>
                <a:gd name="connsiteY10" fmla="*/ 328794 h 1923643"/>
                <a:gd name="connsiteX11" fmla="*/ 176362 w 1369117"/>
                <a:gd name="connsiteY11" fmla="*/ 832189 h 1923643"/>
                <a:gd name="connsiteX12" fmla="*/ 125973 w 1369117"/>
                <a:gd name="connsiteY12" fmla="*/ 892551 h 1923643"/>
                <a:gd name="connsiteX13" fmla="*/ 119926 w 1369117"/>
                <a:gd name="connsiteY13" fmla="*/ 899289 h 1923643"/>
                <a:gd name="connsiteX14" fmla="*/ 115895 w 1369117"/>
                <a:gd name="connsiteY14" fmla="*/ 904624 h 1923643"/>
                <a:gd name="connsiteX15" fmla="*/ 113376 w 1369117"/>
                <a:gd name="connsiteY15" fmla="*/ 909116 h 1923643"/>
                <a:gd name="connsiteX16" fmla="*/ 113376 w 1369117"/>
                <a:gd name="connsiteY16" fmla="*/ 909116 h 1923643"/>
                <a:gd name="connsiteX17" fmla="*/ 133783 w 1369117"/>
                <a:gd name="connsiteY17" fmla="*/ 1176676 h 1923643"/>
                <a:gd name="connsiteX18" fmla="*/ 428308 w 1369117"/>
                <a:gd name="connsiteY18" fmla="*/ 1470627 h 1923643"/>
                <a:gd name="connsiteX19" fmla="*/ 456526 w 1369117"/>
                <a:gd name="connsiteY19" fmla="*/ 1493649 h 1923643"/>
                <a:gd name="connsiteX20" fmla="*/ 437630 w 1369117"/>
                <a:gd name="connsiteY20" fmla="*/ 1521724 h 1923643"/>
                <a:gd name="connsiteX21" fmla="*/ 286463 w 1369117"/>
                <a:gd name="connsiteY21" fmla="*/ 1612128 h 1923643"/>
                <a:gd name="connsiteX22" fmla="*/ 323499 w 1369117"/>
                <a:gd name="connsiteY22" fmla="*/ 1742117 h 1923643"/>
                <a:gd name="connsiteX23" fmla="*/ 449975 w 1369117"/>
                <a:gd name="connsiteY23" fmla="*/ 1815394 h 1923643"/>
                <a:gd name="connsiteX24" fmla="*/ 515733 w 1369117"/>
                <a:gd name="connsiteY24" fmla="*/ 1674455 h 1923643"/>
                <a:gd name="connsiteX25" fmla="*/ 480461 w 1369117"/>
                <a:gd name="connsiteY25" fmla="*/ 1550642 h 1923643"/>
                <a:gd name="connsiteX26" fmla="*/ 499357 w 1369117"/>
                <a:gd name="connsiteY26" fmla="*/ 1522566 h 1923643"/>
                <a:gd name="connsiteX27" fmla="*/ 524551 w 1369117"/>
                <a:gd name="connsiteY27" fmla="*/ 1532954 h 1923643"/>
                <a:gd name="connsiteX28" fmla="*/ 920610 w 1369117"/>
                <a:gd name="connsiteY28" fmla="*/ 1624761 h 1923643"/>
                <a:gd name="connsiteX29" fmla="*/ 1177090 w 1369117"/>
                <a:gd name="connsiteY29" fmla="*/ 1893164 h 1923643"/>
                <a:gd name="connsiteX30" fmla="*/ 1319566 w 1369117"/>
                <a:gd name="connsiteY30" fmla="*/ 1888251 h 1923643"/>
                <a:gd name="connsiteX31" fmla="*/ 1315156 w 1369117"/>
                <a:gd name="connsiteY31" fmla="*/ 1729483 h 1923643"/>
                <a:gd name="connsiteX32" fmla="*/ 1038016 w 1369117"/>
                <a:gd name="connsiteY32" fmla="*/ 1439463 h 1923643"/>
                <a:gd name="connsiteX33" fmla="*/ 989643 w 1369117"/>
                <a:gd name="connsiteY33" fmla="*/ 1411387 h 1923643"/>
                <a:gd name="connsiteX34" fmla="*/ 723588 w 1369117"/>
                <a:gd name="connsiteY34" fmla="*/ 1349621 h 1923643"/>
                <a:gd name="connsiteX35" fmla="*/ 908516 w 1369117"/>
                <a:gd name="connsiteY35" fmla="*/ 1083746 h 1923643"/>
                <a:gd name="connsiteX36" fmla="*/ 1255697 w 1369117"/>
                <a:gd name="connsiteY36" fmla="*/ 1133720 h 1923643"/>
                <a:gd name="connsiteX37" fmla="*/ 1368317 w 1369117"/>
                <a:gd name="connsiteY37" fmla="*/ 1036298 h 1923643"/>
                <a:gd name="connsiteX38" fmla="*/ 1280892 w 1369117"/>
                <a:gd name="connsiteY38" fmla="*/ 910800 h 1923643"/>
                <a:gd name="connsiteX39" fmla="*/ 877779 w 1369117"/>
                <a:gd name="connsiteY39" fmla="*/ 854649 h 1923643"/>
                <a:gd name="connsiteX40" fmla="*/ 785567 w 1369117"/>
                <a:gd name="connsiteY40" fmla="*/ 897324 h 1923643"/>
                <a:gd name="connsiteX41" fmla="*/ 619535 w 1369117"/>
                <a:gd name="connsiteY41" fmla="*/ 1133720 h 1923643"/>
                <a:gd name="connsiteX42" fmla="*/ 397823 w 1369117"/>
                <a:gd name="connsiteY42" fmla="*/ 911362 h 1923643"/>
                <a:gd name="connsiteX43" fmla="*/ 560327 w 1369117"/>
                <a:gd name="connsiteY43" fmla="*/ 762561 h 1923643"/>
                <a:gd name="connsiteX44" fmla="*/ 579475 w 1369117"/>
                <a:gd name="connsiteY44" fmla="*/ 740662 h 1923643"/>
                <a:gd name="connsiteX45" fmla="*/ 697134 w 1369117"/>
                <a:gd name="connsiteY45" fmla="*/ 506512 h 1923643"/>
                <a:gd name="connsiteX46" fmla="*/ 675719 w 1369117"/>
                <a:gd name="connsiteY46" fmla="*/ 397860 h 1923643"/>
                <a:gd name="connsiteX0" fmla="*/ 600177 w 1293575"/>
                <a:gd name="connsiteY0" fmla="*/ 391102 h 1916885"/>
                <a:gd name="connsiteX1" fmla="*/ 100820 w 1293575"/>
                <a:gd name="connsiteY1" fmla="*/ 3940 h 1916885"/>
                <a:gd name="connsiteX2" fmla="*/ 226793 w 1293575"/>
                <a:gd name="connsiteY2" fmla="*/ 200469 h 1916885"/>
                <a:gd name="connsiteX3" fmla="*/ 551803 w 1293575"/>
                <a:gd name="connsiteY3" fmla="*/ 373976 h 1916885"/>
                <a:gd name="connsiteX4" fmla="*/ 488565 w 1293575"/>
                <a:gd name="connsiteY4" fmla="*/ 416651 h 1916885"/>
                <a:gd name="connsiteX5" fmla="*/ 377960 w 1293575"/>
                <a:gd name="connsiteY5" fmla="*/ 636763 h 1916885"/>
                <a:gd name="connsiteX6" fmla="*/ 251988 w 1293575"/>
                <a:gd name="connsiteY6" fmla="*/ 752154 h 1916885"/>
                <a:gd name="connsiteX7" fmla="*/ 251988 w 1293575"/>
                <a:gd name="connsiteY7" fmla="*/ 322036 h 1916885"/>
                <a:gd name="connsiteX8" fmla="*/ 176404 w 1293575"/>
                <a:gd name="connsiteY8" fmla="*/ 237809 h 1916885"/>
                <a:gd name="connsiteX9" fmla="*/ 100820 w 1293575"/>
                <a:gd name="connsiteY9" fmla="*/ 322036 h 1916885"/>
                <a:gd name="connsiteX10" fmla="*/ 100820 w 1293575"/>
                <a:gd name="connsiteY10" fmla="*/ 825431 h 1916885"/>
                <a:gd name="connsiteX11" fmla="*/ 50431 w 1293575"/>
                <a:gd name="connsiteY11" fmla="*/ 885793 h 1916885"/>
                <a:gd name="connsiteX12" fmla="*/ 44384 w 1293575"/>
                <a:gd name="connsiteY12" fmla="*/ 892531 h 1916885"/>
                <a:gd name="connsiteX13" fmla="*/ 40353 w 1293575"/>
                <a:gd name="connsiteY13" fmla="*/ 897866 h 1916885"/>
                <a:gd name="connsiteX14" fmla="*/ 37834 w 1293575"/>
                <a:gd name="connsiteY14" fmla="*/ 902358 h 1916885"/>
                <a:gd name="connsiteX15" fmla="*/ 37834 w 1293575"/>
                <a:gd name="connsiteY15" fmla="*/ 902358 h 1916885"/>
                <a:gd name="connsiteX16" fmla="*/ 58241 w 1293575"/>
                <a:gd name="connsiteY16" fmla="*/ 1169918 h 1916885"/>
                <a:gd name="connsiteX17" fmla="*/ 352766 w 1293575"/>
                <a:gd name="connsiteY17" fmla="*/ 1463869 h 1916885"/>
                <a:gd name="connsiteX18" fmla="*/ 380984 w 1293575"/>
                <a:gd name="connsiteY18" fmla="*/ 1486891 h 1916885"/>
                <a:gd name="connsiteX19" fmla="*/ 362088 w 1293575"/>
                <a:gd name="connsiteY19" fmla="*/ 1514966 h 1916885"/>
                <a:gd name="connsiteX20" fmla="*/ 210921 w 1293575"/>
                <a:gd name="connsiteY20" fmla="*/ 1605370 h 1916885"/>
                <a:gd name="connsiteX21" fmla="*/ 247957 w 1293575"/>
                <a:gd name="connsiteY21" fmla="*/ 1735359 h 1916885"/>
                <a:gd name="connsiteX22" fmla="*/ 374433 w 1293575"/>
                <a:gd name="connsiteY22" fmla="*/ 1808636 h 1916885"/>
                <a:gd name="connsiteX23" fmla="*/ 440191 w 1293575"/>
                <a:gd name="connsiteY23" fmla="*/ 1667697 h 1916885"/>
                <a:gd name="connsiteX24" fmla="*/ 404919 w 1293575"/>
                <a:gd name="connsiteY24" fmla="*/ 1543884 h 1916885"/>
                <a:gd name="connsiteX25" fmla="*/ 423815 w 1293575"/>
                <a:gd name="connsiteY25" fmla="*/ 1515808 h 1916885"/>
                <a:gd name="connsiteX26" fmla="*/ 449009 w 1293575"/>
                <a:gd name="connsiteY26" fmla="*/ 1526196 h 1916885"/>
                <a:gd name="connsiteX27" fmla="*/ 845068 w 1293575"/>
                <a:gd name="connsiteY27" fmla="*/ 1618003 h 1916885"/>
                <a:gd name="connsiteX28" fmla="*/ 1101548 w 1293575"/>
                <a:gd name="connsiteY28" fmla="*/ 1886406 h 1916885"/>
                <a:gd name="connsiteX29" fmla="*/ 1244024 w 1293575"/>
                <a:gd name="connsiteY29" fmla="*/ 1881493 h 1916885"/>
                <a:gd name="connsiteX30" fmla="*/ 1239614 w 1293575"/>
                <a:gd name="connsiteY30" fmla="*/ 1722725 h 1916885"/>
                <a:gd name="connsiteX31" fmla="*/ 962474 w 1293575"/>
                <a:gd name="connsiteY31" fmla="*/ 1432705 h 1916885"/>
                <a:gd name="connsiteX32" fmla="*/ 914101 w 1293575"/>
                <a:gd name="connsiteY32" fmla="*/ 1404629 h 1916885"/>
                <a:gd name="connsiteX33" fmla="*/ 648046 w 1293575"/>
                <a:gd name="connsiteY33" fmla="*/ 1342863 h 1916885"/>
                <a:gd name="connsiteX34" fmla="*/ 832974 w 1293575"/>
                <a:gd name="connsiteY34" fmla="*/ 1076988 h 1916885"/>
                <a:gd name="connsiteX35" fmla="*/ 1180155 w 1293575"/>
                <a:gd name="connsiteY35" fmla="*/ 1126962 h 1916885"/>
                <a:gd name="connsiteX36" fmla="*/ 1292775 w 1293575"/>
                <a:gd name="connsiteY36" fmla="*/ 1029540 h 1916885"/>
                <a:gd name="connsiteX37" fmla="*/ 1205350 w 1293575"/>
                <a:gd name="connsiteY37" fmla="*/ 904042 h 1916885"/>
                <a:gd name="connsiteX38" fmla="*/ 802237 w 1293575"/>
                <a:gd name="connsiteY38" fmla="*/ 847891 h 1916885"/>
                <a:gd name="connsiteX39" fmla="*/ 710025 w 1293575"/>
                <a:gd name="connsiteY39" fmla="*/ 890566 h 1916885"/>
                <a:gd name="connsiteX40" fmla="*/ 543993 w 1293575"/>
                <a:gd name="connsiteY40" fmla="*/ 1126962 h 1916885"/>
                <a:gd name="connsiteX41" fmla="*/ 322281 w 1293575"/>
                <a:gd name="connsiteY41" fmla="*/ 904604 h 1916885"/>
                <a:gd name="connsiteX42" fmla="*/ 484785 w 1293575"/>
                <a:gd name="connsiteY42" fmla="*/ 755803 h 1916885"/>
                <a:gd name="connsiteX43" fmla="*/ 503933 w 1293575"/>
                <a:gd name="connsiteY43" fmla="*/ 733904 h 1916885"/>
                <a:gd name="connsiteX44" fmla="*/ 621592 w 1293575"/>
                <a:gd name="connsiteY44" fmla="*/ 499754 h 1916885"/>
                <a:gd name="connsiteX45" fmla="*/ 600177 w 1293575"/>
                <a:gd name="connsiteY45" fmla="*/ 391102 h 1916885"/>
                <a:gd name="connsiteX0" fmla="*/ 600177 w 1293575"/>
                <a:gd name="connsiteY0" fmla="*/ 190677 h 1716460"/>
                <a:gd name="connsiteX1" fmla="*/ 226793 w 1293575"/>
                <a:gd name="connsiteY1" fmla="*/ 44 h 1716460"/>
                <a:gd name="connsiteX2" fmla="*/ 551803 w 1293575"/>
                <a:gd name="connsiteY2" fmla="*/ 173551 h 1716460"/>
                <a:gd name="connsiteX3" fmla="*/ 488565 w 1293575"/>
                <a:gd name="connsiteY3" fmla="*/ 216226 h 1716460"/>
                <a:gd name="connsiteX4" fmla="*/ 377960 w 1293575"/>
                <a:gd name="connsiteY4" fmla="*/ 436338 h 1716460"/>
                <a:gd name="connsiteX5" fmla="*/ 251988 w 1293575"/>
                <a:gd name="connsiteY5" fmla="*/ 551729 h 1716460"/>
                <a:gd name="connsiteX6" fmla="*/ 251988 w 1293575"/>
                <a:gd name="connsiteY6" fmla="*/ 121611 h 1716460"/>
                <a:gd name="connsiteX7" fmla="*/ 176404 w 1293575"/>
                <a:gd name="connsiteY7" fmla="*/ 37384 h 1716460"/>
                <a:gd name="connsiteX8" fmla="*/ 100820 w 1293575"/>
                <a:gd name="connsiteY8" fmla="*/ 121611 h 1716460"/>
                <a:gd name="connsiteX9" fmla="*/ 100820 w 1293575"/>
                <a:gd name="connsiteY9" fmla="*/ 625006 h 1716460"/>
                <a:gd name="connsiteX10" fmla="*/ 50431 w 1293575"/>
                <a:gd name="connsiteY10" fmla="*/ 685368 h 1716460"/>
                <a:gd name="connsiteX11" fmla="*/ 44384 w 1293575"/>
                <a:gd name="connsiteY11" fmla="*/ 692106 h 1716460"/>
                <a:gd name="connsiteX12" fmla="*/ 40353 w 1293575"/>
                <a:gd name="connsiteY12" fmla="*/ 697441 h 1716460"/>
                <a:gd name="connsiteX13" fmla="*/ 37834 w 1293575"/>
                <a:gd name="connsiteY13" fmla="*/ 701933 h 1716460"/>
                <a:gd name="connsiteX14" fmla="*/ 37834 w 1293575"/>
                <a:gd name="connsiteY14" fmla="*/ 701933 h 1716460"/>
                <a:gd name="connsiteX15" fmla="*/ 58241 w 1293575"/>
                <a:gd name="connsiteY15" fmla="*/ 969493 h 1716460"/>
                <a:gd name="connsiteX16" fmla="*/ 352766 w 1293575"/>
                <a:gd name="connsiteY16" fmla="*/ 1263444 h 1716460"/>
                <a:gd name="connsiteX17" fmla="*/ 380984 w 1293575"/>
                <a:gd name="connsiteY17" fmla="*/ 1286466 h 1716460"/>
                <a:gd name="connsiteX18" fmla="*/ 362088 w 1293575"/>
                <a:gd name="connsiteY18" fmla="*/ 1314541 h 1716460"/>
                <a:gd name="connsiteX19" fmla="*/ 210921 w 1293575"/>
                <a:gd name="connsiteY19" fmla="*/ 1404945 h 1716460"/>
                <a:gd name="connsiteX20" fmla="*/ 247957 w 1293575"/>
                <a:gd name="connsiteY20" fmla="*/ 1534934 h 1716460"/>
                <a:gd name="connsiteX21" fmla="*/ 374433 w 1293575"/>
                <a:gd name="connsiteY21" fmla="*/ 1608211 h 1716460"/>
                <a:gd name="connsiteX22" fmla="*/ 440191 w 1293575"/>
                <a:gd name="connsiteY22" fmla="*/ 1467272 h 1716460"/>
                <a:gd name="connsiteX23" fmla="*/ 404919 w 1293575"/>
                <a:gd name="connsiteY23" fmla="*/ 1343459 h 1716460"/>
                <a:gd name="connsiteX24" fmla="*/ 423815 w 1293575"/>
                <a:gd name="connsiteY24" fmla="*/ 1315383 h 1716460"/>
                <a:gd name="connsiteX25" fmla="*/ 449009 w 1293575"/>
                <a:gd name="connsiteY25" fmla="*/ 1325771 h 1716460"/>
                <a:gd name="connsiteX26" fmla="*/ 845068 w 1293575"/>
                <a:gd name="connsiteY26" fmla="*/ 1417578 h 1716460"/>
                <a:gd name="connsiteX27" fmla="*/ 1101548 w 1293575"/>
                <a:gd name="connsiteY27" fmla="*/ 1685981 h 1716460"/>
                <a:gd name="connsiteX28" fmla="*/ 1244024 w 1293575"/>
                <a:gd name="connsiteY28" fmla="*/ 1681068 h 1716460"/>
                <a:gd name="connsiteX29" fmla="*/ 1239614 w 1293575"/>
                <a:gd name="connsiteY29" fmla="*/ 1522300 h 1716460"/>
                <a:gd name="connsiteX30" fmla="*/ 962474 w 1293575"/>
                <a:gd name="connsiteY30" fmla="*/ 1232280 h 1716460"/>
                <a:gd name="connsiteX31" fmla="*/ 914101 w 1293575"/>
                <a:gd name="connsiteY31" fmla="*/ 1204204 h 1716460"/>
                <a:gd name="connsiteX32" fmla="*/ 648046 w 1293575"/>
                <a:gd name="connsiteY32" fmla="*/ 1142438 h 1716460"/>
                <a:gd name="connsiteX33" fmla="*/ 832974 w 1293575"/>
                <a:gd name="connsiteY33" fmla="*/ 876563 h 1716460"/>
                <a:gd name="connsiteX34" fmla="*/ 1180155 w 1293575"/>
                <a:gd name="connsiteY34" fmla="*/ 926537 h 1716460"/>
                <a:gd name="connsiteX35" fmla="*/ 1292775 w 1293575"/>
                <a:gd name="connsiteY35" fmla="*/ 829115 h 1716460"/>
                <a:gd name="connsiteX36" fmla="*/ 1205350 w 1293575"/>
                <a:gd name="connsiteY36" fmla="*/ 703617 h 1716460"/>
                <a:gd name="connsiteX37" fmla="*/ 802237 w 1293575"/>
                <a:gd name="connsiteY37" fmla="*/ 647466 h 1716460"/>
                <a:gd name="connsiteX38" fmla="*/ 710025 w 1293575"/>
                <a:gd name="connsiteY38" fmla="*/ 690141 h 1716460"/>
                <a:gd name="connsiteX39" fmla="*/ 543993 w 1293575"/>
                <a:gd name="connsiteY39" fmla="*/ 926537 h 1716460"/>
                <a:gd name="connsiteX40" fmla="*/ 322281 w 1293575"/>
                <a:gd name="connsiteY40" fmla="*/ 704179 h 1716460"/>
                <a:gd name="connsiteX41" fmla="*/ 484785 w 1293575"/>
                <a:gd name="connsiteY41" fmla="*/ 555378 h 1716460"/>
                <a:gd name="connsiteX42" fmla="*/ 503933 w 1293575"/>
                <a:gd name="connsiteY42" fmla="*/ 533479 h 1716460"/>
                <a:gd name="connsiteX43" fmla="*/ 621592 w 1293575"/>
                <a:gd name="connsiteY43" fmla="*/ 299329 h 1716460"/>
                <a:gd name="connsiteX44" fmla="*/ 600177 w 1293575"/>
                <a:gd name="connsiteY44" fmla="*/ 190677 h 1716460"/>
                <a:gd name="connsiteX0" fmla="*/ 600177 w 1293575"/>
                <a:gd name="connsiteY0" fmla="*/ 153293 h 1679076"/>
                <a:gd name="connsiteX1" fmla="*/ 551803 w 1293575"/>
                <a:gd name="connsiteY1" fmla="*/ 136167 h 1679076"/>
                <a:gd name="connsiteX2" fmla="*/ 488565 w 1293575"/>
                <a:gd name="connsiteY2" fmla="*/ 178842 h 1679076"/>
                <a:gd name="connsiteX3" fmla="*/ 377960 w 1293575"/>
                <a:gd name="connsiteY3" fmla="*/ 398954 h 1679076"/>
                <a:gd name="connsiteX4" fmla="*/ 251988 w 1293575"/>
                <a:gd name="connsiteY4" fmla="*/ 514345 h 1679076"/>
                <a:gd name="connsiteX5" fmla="*/ 251988 w 1293575"/>
                <a:gd name="connsiteY5" fmla="*/ 84227 h 1679076"/>
                <a:gd name="connsiteX6" fmla="*/ 176404 w 1293575"/>
                <a:gd name="connsiteY6" fmla="*/ 0 h 1679076"/>
                <a:gd name="connsiteX7" fmla="*/ 100820 w 1293575"/>
                <a:gd name="connsiteY7" fmla="*/ 84227 h 1679076"/>
                <a:gd name="connsiteX8" fmla="*/ 100820 w 1293575"/>
                <a:gd name="connsiteY8" fmla="*/ 587622 h 1679076"/>
                <a:gd name="connsiteX9" fmla="*/ 50431 w 1293575"/>
                <a:gd name="connsiteY9" fmla="*/ 647984 h 1679076"/>
                <a:gd name="connsiteX10" fmla="*/ 44384 w 1293575"/>
                <a:gd name="connsiteY10" fmla="*/ 654722 h 1679076"/>
                <a:gd name="connsiteX11" fmla="*/ 40353 w 1293575"/>
                <a:gd name="connsiteY11" fmla="*/ 660057 h 1679076"/>
                <a:gd name="connsiteX12" fmla="*/ 37834 w 1293575"/>
                <a:gd name="connsiteY12" fmla="*/ 664549 h 1679076"/>
                <a:gd name="connsiteX13" fmla="*/ 37834 w 1293575"/>
                <a:gd name="connsiteY13" fmla="*/ 664549 h 1679076"/>
                <a:gd name="connsiteX14" fmla="*/ 58241 w 1293575"/>
                <a:gd name="connsiteY14" fmla="*/ 932109 h 1679076"/>
                <a:gd name="connsiteX15" fmla="*/ 352766 w 1293575"/>
                <a:gd name="connsiteY15" fmla="*/ 1226060 h 1679076"/>
                <a:gd name="connsiteX16" fmla="*/ 380984 w 1293575"/>
                <a:gd name="connsiteY16" fmla="*/ 1249082 h 1679076"/>
                <a:gd name="connsiteX17" fmla="*/ 362088 w 1293575"/>
                <a:gd name="connsiteY17" fmla="*/ 1277157 h 1679076"/>
                <a:gd name="connsiteX18" fmla="*/ 210921 w 1293575"/>
                <a:gd name="connsiteY18" fmla="*/ 1367561 h 1679076"/>
                <a:gd name="connsiteX19" fmla="*/ 247957 w 1293575"/>
                <a:gd name="connsiteY19" fmla="*/ 1497550 h 1679076"/>
                <a:gd name="connsiteX20" fmla="*/ 374433 w 1293575"/>
                <a:gd name="connsiteY20" fmla="*/ 1570827 h 1679076"/>
                <a:gd name="connsiteX21" fmla="*/ 440191 w 1293575"/>
                <a:gd name="connsiteY21" fmla="*/ 1429888 h 1679076"/>
                <a:gd name="connsiteX22" fmla="*/ 404919 w 1293575"/>
                <a:gd name="connsiteY22" fmla="*/ 1306075 h 1679076"/>
                <a:gd name="connsiteX23" fmla="*/ 423815 w 1293575"/>
                <a:gd name="connsiteY23" fmla="*/ 1277999 h 1679076"/>
                <a:gd name="connsiteX24" fmla="*/ 449009 w 1293575"/>
                <a:gd name="connsiteY24" fmla="*/ 1288387 h 1679076"/>
                <a:gd name="connsiteX25" fmla="*/ 845068 w 1293575"/>
                <a:gd name="connsiteY25" fmla="*/ 1380194 h 1679076"/>
                <a:gd name="connsiteX26" fmla="*/ 1101548 w 1293575"/>
                <a:gd name="connsiteY26" fmla="*/ 1648597 h 1679076"/>
                <a:gd name="connsiteX27" fmla="*/ 1244024 w 1293575"/>
                <a:gd name="connsiteY27" fmla="*/ 1643684 h 1679076"/>
                <a:gd name="connsiteX28" fmla="*/ 1239614 w 1293575"/>
                <a:gd name="connsiteY28" fmla="*/ 1484916 h 1679076"/>
                <a:gd name="connsiteX29" fmla="*/ 962474 w 1293575"/>
                <a:gd name="connsiteY29" fmla="*/ 1194896 h 1679076"/>
                <a:gd name="connsiteX30" fmla="*/ 914101 w 1293575"/>
                <a:gd name="connsiteY30" fmla="*/ 1166820 h 1679076"/>
                <a:gd name="connsiteX31" fmla="*/ 648046 w 1293575"/>
                <a:gd name="connsiteY31" fmla="*/ 1105054 h 1679076"/>
                <a:gd name="connsiteX32" fmla="*/ 832974 w 1293575"/>
                <a:gd name="connsiteY32" fmla="*/ 839179 h 1679076"/>
                <a:gd name="connsiteX33" fmla="*/ 1180155 w 1293575"/>
                <a:gd name="connsiteY33" fmla="*/ 889153 h 1679076"/>
                <a:gd name="connsiteX34" fmla="*/ 1292775 w 1293575"/>
                <a:gd name="connsiteY34" fmla="*/ 791731 h 1679076"/>
                <a:gd name="connsiteX35" fmla="*/ 1205350 w 1293575"/>
                <a:gd name="connsiteY35" fmla="*/ 666233 h 1679076"/>
                <a:gd name="connsiteX36" fmla="*/ 802237 w 1293575"/>
                <a:gd name="connsiteY36" fmla="*/ 610082 h 1679076"/>
                <a:gd name="connsiteX37" fmla="*/ 710025 w 1293575"/>
                <a:gd name="connsiteY37" fmla="*/ 652757 h 1679076"/>
                <a:gd name="connsiteX38" fmla="*/ 543993 w 1293575"/>
                <a:gd name="connsiteY38" fmla="*/ 889153 h 1679076"/>
                <a:gd name="connsiteX39" fmla="*/ 322281 w 1293575"/>
                <a:gd name="connsiteY39" fmla="*/ 666795 h 1679076"/>
                <a:gd name="connsiteX40" fmla="*/ 484785 w 1293575"/>
                <a:gd name="connsiteY40" fmla="*/ 517994 h 1679076"/>
                <a:gd name="connsiteX41" fmla="*/ 503933 w 1293575"/>
                <a:gd name="connsiteY41" fmla="*/ 496095 h 1679076"/>
                <a:gd name="connsiteX42" fmla="*/ 621592 w 1293575"/>
                <a:gd name="connsiteY42" fmla="*/ 261945 h 1679076"/>
                <a:gd name="connsiteX43" fmla="*/ 600177 w 1293575"/>
                <a:gd name="connsiteY43" fmla="*/ 153293 h 167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93575" h="1679076">
                  <a:moveTo>
                    <a:pt x="600177" y="153293"/>
                  </a:moveTo>
                  <a:cubicBezTo>
                    <a:pt x="588545" y="132330"/>
                    <a:pt x="570405" y="131909"/>
                    <a:pt x="551803" y="136167"/>
                  </a:cubicBezTo>
                  <a:cubicBezTo>
                    <a:pt x="525492" y="137149"/>
                    <a:pt x="501537" y="153315"/>
                    <a:pt x="488565" y="178842"/>
                  </a:cubicBezTo>
                  <a:lnTo>
                    <a:pt x="377960" y="398954"/>
                  </a:lnTo>
                  <a:lnTo>
                    <a:pt x="251988" y="514345"/>
                  </a:lnTo>
                  <a:lnTo>
                    <a:pt x="251988" y="84227"/>
                  </a:lnTo>
                  <a:cubicBezTo>
                    <a:pt x="251988" y="37709"/>
                    <a:pt x="218149" y="0"/>
                    <a:pt x="176404" y="0"/>
                  </a:cubicBezTo>
                  <a:cubicBezTo>
                    <a:pt x="134659" y="0"/>
                    <a:pt x="100820" y="37709"/>
                    <a:pt x="100820" y="84227"/>
                  </a:cubicBezTo>
                  <a:lnTo>
                    <a:pt x="100820" y="587622"/>
                  </a:lnTo>
                  <a:lnTo>
                    <a:pt x="50431" y="647984"/>
                  </a:lnTo>
                  <a:lnTo>
                    <a:pt x="44384" y="654722"/>
                  </a:lnTo>
                  <a:cubicBezTo>
                    <a:pt x="42873" y="656407"/>
                    <a:pt x="41865" y="658372"/>
                    <a:pt x="40353" y="660057"/>
                  </a:cubicBezTo>
                  <a:lnTo>
                    <a:pt x="37834" y="664549"/>
                  </a:lnTo>
                  <a:lnTo>
                    <a:pt x="37834" y="664549"/>
                  </a:lnTo>
                  <a:cubicBezTo>
                    <a:pt x="-19625" y="745816"/>
                    <a:pt x="-10701" y="862813"/>
                    <a:pt x="58241" y="932109"/>
                  </a:cubicBezTo>
                  <a:lnTo>
                    <a:pt x="352766" y="1226060"/>
                  </a:lnTo>
                  <a:cubicBezTo>
                    <a:pt x="361556" y="1234631"/>
                    <a:pt x="370997" y="1242332"/>
                    <a:pt x="380984" y="1249082"/>
                  </a:cubicBezTo>
                  <a:lnTo>
                    <a:pt x="362088" y="1277157"/>
                  </a:lnTo>
                  <a:cubicBezTo>
                    <a:pt x="301621" y="1275192"/>
                    <a:pt x="199331" y="1323482"/>
                    <a:pt x="210921" y="1367561"/>
                  </a:cubicBezTo>
                  <a:lnTo>
                    <a:pt x="247957" y="1497550"/>
                  </a:lnTo>
                  <a:cubicBezTo>
                    <a:pt x="264724" y="1556706"/>
                    <a:pt x="321348" y="1589512"/>
                    <a:pt x="374433" y="1570827"/>
                  </a:cubicBezTo>
                  <a:cubicBezTo>
                    <a:pt x="427518" y="1552143"/>
                    <a:pt x="456958" y="1489043"/>
                    <a:pt x="440191" y="1429888"/>
                  </a:cubicBezTo>
                  <a:lnTo>
                    <a:pt x="404919" y="1306075"/>
                  </a:lnTo>
                  <a:lnTo>
                    <a:pt x="423815" y="1277999"/>
                  </a:lnTo>
                  <a:cubicBezTo>
                    <a:pt x="431743" y="1282739"/>
                    <a:pt x="440221" y="1286234"/>
                    <a:pt x="449009" y="1288387"/>
                  </a:cubicBezTo>
                  <a:lnTo>
                    <a:pt x="845068" y="1380194"/>
                  </a:lnTo>
                  <a:lnTo>
                    <a:pt x="1101548" y="1648597"/>
                  </a:lnTo>
                  <a:cubicBezTo>
                    <a:pt x="1142109" y="1691084"/>
                    <a:pt x="1205897" y="1688883"/>
                    <a:pt x="1244024" y="1643684"/>
                  </a:cubicBezTo>
                  <a:cubicBezTo>
                    <a:pt x="1282150" y="1598485"/>
                    <a:pt x="1280175" y="1527403"/>
                    <a:pt x="1239614" y="1484916"/>
                  </a:cubicBezTo>
                  <a:lnTo>
                    <a:pt x="962474" y="1194896"/>
                  </a:lnTo>
                  <a:cubicBezTo>
                    <a:pt x="949043" y="1180650"/>
                    <a:pt x="932276" y="1170919"/>
                    <a:pt x="914101" y="1166820"/>
                  </a:cubicBezTo>
                  <a:lnTo>
                    <a:pt x="648046" y="1105054"/>
                  </a:lnTo>
                  <a:lnTo>
                    <a:pt x="832974" y="839179"/>
                  </a:lnTo>
                  <a:lnTo>
                    <a:pt x="1180155" y="889153"/>
                  </a:lnTo>
                  <a:cubicBezTo>
                    <a:pt x="1235397" y="896905"/>
                    <a:pt x="1285819" y="853289"/>
                    <a:pt x="1292775" y="791731"/>
                  </a:cubicBezTo>
                  <a:cubicBezTo>
                    <a:pt x="1299731" y="730172"/>
                    <a:pt x="1260592" y="673985"/>
                    <a:pt x="1205350" y="666233"/>
                  </a:cubicBezTo>
                  <a:lnTo>
                    <a:pt x="802237" y="610082"/>
                  </a:lnTo>
                  <a:cubicBezTo>
                    <a:pt x="766891" y="605146"/>
                    <a:pt x="731833" y="621371"/>
                    <a:pt x="710025" y="652757"/>
                  </a:cubicBezTo>
                  <a:lnTo>
                    <a:pt x="543993" y="889153"/>
                  </a:lnTo>
                  <a:lnTo>
                    <a:pt x="322281" y="666795"/>
                  </a:lnTo>
                  <a:lnTo>
                    <a:pt x="484785" y="517994"/>
                  </a:lnTo>
                  <a:cubicBezTo>
                    <a:pt x="492314" y="512056"/>
                    <a:pt x="498804" y="504636"/>
                    <a:pt x="503933" y="496095"/>
                  </a:cubicBezTo>
                  <a:lnTo>
                    <a:pt x="621592" y="261945"/>
                  </a:lnTo>
                  <a:cubicBezTo>
                    <a:pt x="639984" y="224880"/>
                    <a:pt x="630816" y="178359"/>
                    <a:pt x="600177" y="153293"/>
                  </a:cubicBezTo>
                  <a:close/>
                </a:path>
              </a:pathLst>
            </a:custGeom>
            <a:solidFill>
              <a:srgbClr val="FF0000"/>
            </a:solidFill>
            <a:ln w="3175" cap="flat">
              <a:solidFill>
                <a:srgbClr val="FF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0" name="Group 139">
              <a:extLst>
                <a:ext uri="{FF2B5EF4-FFF2-40B4-BE49-F238E27FC236}">
                  <a16:creationId xmlns:a16="http://schemas.microsoft.com/office/drawing/2014/main" id="{71A84C9F-DDDA-3852-9A11-2C643080EDF2}"/>
                </a:ext>
              </a:extLst>
            </p:cNvPr>
            <p:cNvGrpSpPr/>
            <p:nvPr/>
          </p:nvGrpSpPr>
          <p:grpSpPr>
            <a:xfrm>
              <a:off x="625490" y="2155900"/>
              <a:ext cx="1713229" cy="1909137"/>
              <a:chOff x="6848300" y="4525278"/>
              <a:chExt cx="647700" cy="647700"/>
            </a:xfrm>
            <a:solidFill>
              <a:schemeClr val="accent1"/>
            </a:solidFill>
          </p:grpSpPr>
          <p:sp>
            <p:nvSpPr>
              <p:cNvPr id="141" name="Freeform: Shape 140">
                <a:extLst>
                  <a:ext uri="{FF2B5EF4-FFF2-40B4-BE49-F238E27FC236}">
                    <a16:creationId xmlns:a16="http://schemas.microsoft.com/office/drawing/2014/main" id="{ABC17019-06EF-B39C-3B9E-891D95298446}"/>
                  </a:ext>
                </a:extLst>
              </p:cNvPr>
              <p:cNvSpPr/>
              <p:nvPr/>
            </p:nvSpPr>
            <p:spPr>
              <a:xfrm>
                <a:off x="7019750" y="4868178"/>
                <a:ext cx="133350" cy="304800"/>
              </a:xfrm>
              <a:custGeom>
                <a:avLst/>
                <a:gdLst>
                  <a:gd name="connsiteX0" fmla="*/ 0 w 133350"/>
                  <a:gd name="connsiteY0" fmla="*/ 0 h 304800"/>
                  <a:gd name="connsiteX1" fmla="*/ 133350 w 133350"/>
                  <a:gd name="connsiteY1" fmla="*/ 0 h 304800"/>
                  <a:gd name="connsiteX2" fmla="*/ 133350 w 133350"/>
                  <a:gd name="connsiteY2" fmla="*/ 304800 h 304800"/>
                  <a:gd name="connsiteX3" fmla="*/ 0 w 133350"/>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133350" h="304800">
                    <a:moveTo>
                      <a:pt x="0" y="0"/>
                    </a:moveTo>
                    <a:lnTo>
                      <a:pt x="133350" y="0"/>
                    </a:lnTo>
                    <a:lnTo>
                      <a:pt x="133350" y="304800"/>
                    </a:lnTo>
                    <a:lnTo>
                      <a:pt x="0" y="3048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 name="Freeform: Shape 141">
                <a:extLst>
                  <a:ext uri="{FF2B5EF4-FFF2-40B4-BE49-F238E27FC236}">
                    <a16:creationId xmlns:a16="http://schemas.microsoft.com/office/drawing/2014/main" id="{33FB38EB-A74D-C13E-DFD8-1279D40A8670}"/>
                  </a:ext>
                </a:extLst>
              </p:cNvPr>
              <p:cNvSpPr/>
              <p:nvPr/>
            </p:nvSpPr>
            <p:spPr>
              <a:xfrm>
                <a:off x="7191200" y="4696728"/>
                <a:ext cx="133350" cy="476250"/>
              </a:xfrm>
              <a:custGeom>
                <a:avLst/>
                <a:gdLst>
                  <a:gd name="connsiteX0" fmla="*/ 0 w 133350"/>
                  <a:gd name="connsiteY0" fmla="*/ 0 h 476250"/>
                  <a:gd name="connsiteX1" fmla="*/ 133350 w 133350"/>
                  <a:gd name="connsiteY1" fmla="*/ 0 h 476250"/>
                  <a:gd name="connsiteX2" fmla="*/ 133350 w 133350"/>
                  <a:gd name="connsiteY2" fmla="*/ 476250 h 476250"/>
                  <a:gd name="connsiteX3" fmla="*/ 0 w 133350"/>
                  <a:gd name="connsiteY3" fmla="*/ 476250 h 476250"/>
                </a:gdLst>
                <a:ahLst/>
                <a:cxnLst>
                  <a:cxn ang="0">
                    <a:pos x="connsiteX0" y="connsiteY0"/>
                  </a:cxn>
                  <a:cxn ang="0">
                    <a:pos x="connsiteX1" y="connsiteY1"/>
                  </a:cxn>
                  <a:cxn ang="0">
                    <a:pos x="connsiteX2" y="connsiteY2"/>
                  </a:cxn>
                  <a:cxn ang="0">
                    <a:pos x="connsiteX3" y="connsiteY3"/>
                  </a:cxn>
                </a:cxnLst>
                <a:rect l="l" t="t" r="r" b="b"/>
                <a:pathLst>
                  <a:path w="133350" h="476250">
                    <a:moveTo>
                      <a:pt x="0" y="0"/>
                    </a:moveTo>
                    <a:lnTo>
                      <a:pt x="133350" y="0"/>
                    </a:lnTo>
                    <a:lnTo>
                      <a:pt x="133350" y="476250"/>
                    </a:lnTo>
                    <a:lnTo>
                      <a:pt x="0" y="4762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3" name="Freeform: Shape 142">
                <a:extLst>
                  <a:ext uri="{FF2B5EF4-FFF2-40B4-BE49-F238E27FC236}">
                    <a16:creationId xmlns:a16="http://schemas.microsoft.com/office/drawing/2014/main" id="{9970FF3F-9CA4-0DD6-C843-E6B162FF2BC0}"/>
                  </a:ext>
                </a:extLst>
              </p:cNvPr>
              <p:cNvSpPr/>
              <p:nvPr/>
            </p:nvSpPr>
            <p:spPr>
              <a:xfrm>
                <a:off x="7362650" y="4525278"/>
                <a:ext cx="133350" cy="647700"/>
              </a:xfrm>
              <a:custGeom>
                <a:avLst/>
                <a:gdLst>
                  <a:gd name="connsiteX0" fmla="*/ 0 w 133350"/>
                  <a:gd name="connsiteY0" fmla="*/ 0 h 647700"/>
                  <a:gd name="connsiteX1" fmla="*/ 133350 w 133350"/>
                  <a:gd name="connsiteY1" fmla="*/ 0 h 647700"/>
                  <a:gd name="connsiteX2" fmla="*/ 133350 w 133350"/>
                  <a:gd name="connsiteY2" fmla="*/ 647700 h 647700"/>
                  <a:gd name="connsiteX3" fmla="*/ 0 w 133350"/>
                  <a:gd name="connsiteY3" fmla="*/ 647700 h 647700"/>
                </a:gdLst>
                <a:ahLst/>
                <a:cxnLst>
                  <a:cxn ang="0">
                    <a:pos x="connsiteX0" y="connsiteY0"/>
                  </a:cxn>
                  <a:cxn ang="0">
                    <a:pos x="connsiteX1" y="connsiteY1"/>
                  </a:cxn>
                  <a:cxn ang="0">
                    <a:pos x="connsiteX2" y="connsiteY2"/>
                  </a:cxn>
                  <a:cxn ang="0">
                    <a:pos x="connsiteX3" y="connsiteY3"/>
                  </a:cxn>
                </a:cxnLst>
                <a:rect l="l" t="t" r="r" b="b"/>
                <a:pathLst>
                  <a:path w="133350" h="647700">
                    <a:moveTo>
                      <a:pt x="0" y="0"/>
                    </a:moveTo>
                    <a:lnTo>
                      <a:pt x="133350" y="0"/>
                    </a:lnTo>
                    <a:lnTo>
                      <a:pt x="133350" y="647700"/>
                    </a:lnTo>
                    <a:lnTo>
                      <a:pt x="0" y="6477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 name="Freeform: Shape 143">
                <a:extLst>
                  <a:ext uri="{FF2B5EF4-FFF2-40B4-BE49-F238E27FC236}">
                    <a16:creationId xmlns:a16="http://schemas.microsoft.com/office/drawing/2014/main" id="{8D111704-BEEB-241F-A0DC-1561EDC83E66}"/>
                  </a:ext>
                </a:extLst>
              </p:cNvPr>
              <p:cNvSpPr/>
              <p:nvPr/>
            </p:nvSpPr>
            <p:spPr>
              <a:xfrm>
                <a:off x="6848300" y="5039628"/>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pic>
        <p:nvPicPr>
          <p:cNvPr id="13" name="Picture 12">
            <a:extLst>
              <a:ext uri="{FF2B5EF4-FFF2-40B4-BE49-F238E27FC236}">
                <a16:creationId xmlns:a16="http://schemas.microsoft.com/office/drawing/2014/main" id="{83ECE8BF-BAF8-AF2F-EEE7-5E5708FD4C8E}"/>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4585684" y="1869732"/>
            <a:ext cx="1244000" cy="1258332"/>
          </a:xfrm>
          <a:prstGeom prst="rect">
            <a:avLst/>
          </a:prstGeom>
        </p:spPr>
      </p:pic>
      <p:grpSp>
        <p:nvGrpSpPr>
          <p:cNvPr id="113" name="Group 112">
            <a:extLst>
              <a:ext uri="{FF2B5EF4-FFF2-40B4-BE49-F238E27FC236}">
                <a16:creationId xmlns:a16="http://schemas.microsoft.com/office/drawing/2014/main" id="{ADFACED4-C437-703F-379A-7372D784FA61}"/>
              </a:ext>
            </a:extLst>
          </p:cNvPr>
          <p:cNvGrpSpPr/>
          <p:nvPr/>
        </p:nvGrpSpPr>
        <p:grpSpPr>
          <a:xfrm>
            <a:off x="4581351" y="2064242"/>
            <a:ext cx="338866" cy="632098"/>
            <a:chOff x="83918" y="2155900"/>
            <a:chExt cx="2427710" cy="4514776"/>
          </a:xfrm>
          <a:effectLst>
            <a:glow rad="139700">
              <a:schemeClr val="bg1">
                <a:alpha val="90000"/>
              </a:schemeClr>
            </a:glow>
          </a:effectLst>
        </p:grpSpPr>
        <p:pic>
          <p:nvPicPr>
            <p:cNvPr id="114" name="Graphic 113" descr="Climbing with solid fill">
              <a:extLst>
                <a:ext uri="{FF2B5EF4-FFF2-40B4-BE49-F238E27FC236}">
                  <a16:creationId xmlns:a16="http://schemas.microsoft.com/office/drawing/2014/main" id="{59981F54-5532-1D9C-0FBE-7474301CAAF9}"/>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83918" y="3965356"/>
              <a:ext cx="2427710" cy="2705320"/>
            </a:xfrm>
            <a:prstGeom prst="rect">
              <a:avLst/>
            </a:prstGeom>
          </p:spPr>
        </p:pic>
        <p:sp>
          <p:nvSpPr>
            <p:cNvPr id="115" name="Freeform: Shape 114">
              <a:extLst>
                <a:ext uri="{FF2B5EF4-FFF2-40B4-BE49-F238E27FC236}">
                  <a16:creationId xmlns:a16="http://schemas.microsoft.com/office/drawing/2014/main" id="{8F62C1F1-725C-00E5-6A24-C5B50292DDE8}"/>
                </a:ext>
              </a:extLst>
            </p:cNvPr>
            <p:cNvSpPr/>
            <p:nvPr/>
          </p:nvSpPr>
          <p:spPr>
            <a:xfrm>
              <a:off x="238591" y="4983020"/>
              <a:ext cx="352723" cy="393057"/>
            </a:xfrm>
            <a:custGeom>
              <a:avLst/>
              <a:gdLst>
                <a:gd name="connsiteX0" fmla="*/ 352724 w 352723"/>
                <a:gd name="connsiteY0" fmla="*/ 196529 h 393057"/>
                <a:gd name="connsiteX1" fmla="*/ 176362 w 352723"/>
                <a:gd name="connsiteY1" fmla="*/ 393058 h 393057"/>
                <a:gd name="connsiteX2" fmla="*/ 0 w 352723"/>
                <a:gd name="connsiteY2" fmla="*/ 196529 h 393057"/>
                <a:gd name="connsiteX3" fmla="*/ 176362 w 352723"/>
                <a:gd name="connsiteY3" fmla="*/ 0 h 393057"/>
                <a:gd name="connsiteX4" fmla="*/ 352724 w 352723"/>
                <a:gd name="connsiteY4" fmla="*/ 196529 h 39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23" h="393057">
                  <a:moveTo>
                    <a:pt x="352724" y="196529"/>
                  </a:moveTo>
                  <a:cubicBezTo>
                    <a:pt x="352724" y="305069"/>
                    <a:pt x="273764" y="393058"/>
                    <a:pt x="176362" y="393058"/>
                  </a:cubicBezTo>
                  <a:cubicBezTo>
                    <a:pt x="78960" y="393058"/>
                    <a:pt x="0" y="305069"/>
                    <a:pt x="0" y="196529"/>
                  </a:cubicBezTo>
                  <a:cubicBezTo>
                    <a:pt x="0" y="87989"/>
                    <a:pt x="78960" y="0"/>
                    <a:pt x="176362" y="0"/>
                  </a:cubicBezTo>
                  <a:cubicBezTo>
                    <a:pt x="273764" y="0"/>
                    <a:pt x="352724" y="87989"/>
                    <a:pt x="352724" y="196529"/>
                  </a:cubicBezTo>
                  <a:close/>
                </a:path>
              </a:pathLst>
            </a:custGeom>
            <a:solidFill>
              <a:srgbClr val="FF0000"/>
            </a:solidFill>
            <a:ln w="3175" cap="flat">
              <a:solidFill>
                <a:srgbClr val="FF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5" name="Freeform: Shape 144">
              <a:extLst>
                <a:ext uri="{FF2B5EF4-FFF2-40B4-BE49-F238E27FC236}">
                  <a16:creationId xmlns:a16="http://schemas.microsoft.com/office/drawing/2014/main" id="{3EB5B10B-1777-F9B1-E8A1-6499FCF073C0}"/>
                </a:ext>
              </a:extLst>
            </p:cNvPr>
            <p:cNvSpPr/>
            <p:nvPr/>
          </p:nvSpPr>
          <p:spPr>
            <a:xfrm>
              <a:off x="566076" y="4655379"/>
              <a:ext cx="1293575" cy="1679076"/>
            </a:xfrm>
            <a:custGeom>
              <a:avLst/>
              <a:gdLst>
                <a:gd name="connsiteX0" fmla="*/ 32311 w 1998746"/>
                <a:gd name="connsiteY0" fmla="*/ 0 h 2331113"/>
                <a:gd name="connsiteX1" fmla="*/ 7117 w 1998746"/>
                <a:gd name="connsiteY1" fmla="*/ 140378 h 2331113"/>
                <a:gd name="connsiteX2" fmla="*/ 133089 w 1998746"/>
                <a:gd name="connsiteY2" fmla="*/ 252680 h 2331113"/>
                <a:gd name="connsiteX3" fmla="*/ 309451 w 1998746"/>
                <a:gd name="connsiteY3" fmla="*/ 252680 h 2331113"/>
                <a:gd name="connsiteX4" fmla="*/ 435424 w 1998746"/>
                <a:gd name="connsiteY4" fmla="*/ 449209 h 2331113"/>
                <a:gd name="connsiteX5" fmla="*/ 760434 w 1998746"/>
                <a:gd name="connsiteY5" fmla="*/ 622716 h 2331113"/>
                <a:gd name="connsiteX6" fmla="*/ 697196 w 1998746"/>
                <a:gd name="connsiteY6" fmla="*/ 665391 h 2331113"/>
                <a:gd name="connsiteX7" fmla="*/ 586591 w 1998746"/>
                <a:gd name="connsiteY7" fmla="*/ 885503 h 2331113"/>
                <a:gd name="connsiteX8" fmla="*/ 460619 w 1998746"/>
                <a:gd name="connsiteY8" fmla="*/ 1000894 h 2331113"/>
                <a:gd name="connsiteX9" fmla="*/ 460619 w 1998746"/>
                <a:gd name="connsiteY9" fmla="*/ 570776 h 2331113"/>
                <a:gd name="connsiteX10" fmla="*/ 385035 w 1998746"/>
                <a:gd name="connsiteY10" fmla="*/ 486549 h 2331113"/>
                <a:gd name="connsiteX11" fmla="*/ 309451 w 1998746"/>
                <a:gd name="connsiteY11" fmla="*/ 570776 h 2331113"/>
                <a:gd name="connsiteX12" fmla="*/ 309451 w 1998746"/>
                <a:gd name="connsiteY12" fmla="*/ 1074171 h 2331113"/>
                <a:gd name="connsiteX13" fmla="*/ 259062 w 1998746"/>
                <a:gd name="connsiteY13" fmla="*/ 1134533 h 2331113"/>
                <a:gd name="connsiteX14" fmla="*/ 253015 w 1998746"/>
                <a:gd name="connsiteY14" fmla="*/ 1141271 h 2331113"/>
                <a:gd name="connsiteX15" fmla="*/ 248984 w 1998746"/>
                <a:gd name="connsiteY15" fmla="*/ 1146606 h 2331113"/>
                <a:gd name="connsiteX16" fmla="*/ 246465 w 1998746"/>
                <a:gd name="connsiteY16" fmla="*/ 1151098 h 2331113"/>
                <a:gd name="connsiteX17" fmla="*/ 246465 w 1998746"/>
                <a:gd name="connsiteY17" fmla="*/ 1151098 h 2331113"/>
                <a:gd name="connsiteX18" fmla="*/ 266872 w 1998746"/>
                <a:gd name="connsiteY18" fmla="*/ 1418658 h 2331113"/>
                <a:gd name="connsiteX19" fmla="*/ 561397 w 1998746"/>
                <a:gd name="connsiteY19" fmla="*/ 1712609 h 2331113"/>
                <a:gd name="connsiteX20" fmla="*/ 589615 w 1998746"/>
                <a:gd name="connsiteY20" fmla="*/ 1735631 h 2331113"/>
                <a:gd name="connsiteX21" fmla="*/ 570719 w 1998746"/>
                <a:gd name="connsiteY21" fmla="*/ 1763706 h 2331113"/>
                <a:gd name="connsiteX22" fmla="*/ 419552 w 1998746"/>
                <a:gd name="connsiteY22" fmla="*/ 1854110 h 2331113"/>
                <a:gd name="connsiteX23" fmla="*/ 456588 w 1998746"/>
                <a:gd name="connsiteY23" fmla="*/ 1984099 h 2331113"/>
                <a:gd name="connsiteX24" fmla="*/ 583064 w 1998746"/>
                <a:gd name="connsiteY24" fmla="*/ 2057376 h 2331113"/>
                <a:gd name="connsiteX25" fmla="*/ 648822 w 1998746"/>
                <a:gd name="connsiteY25" fmla="*/ 1916437 h 2331113"/>
                <a:gd name="connsiteX26" fmla="*/ 613550 w 1998746"/>
                <a:gd name="connsiteY26" fmla="*/ 1792624 h 2331113"/>
                <a:gd name="connsiteX27" fmla="*/ 632446 w 1998746"/>
                <a:gd name="connsiteY27" fmla="*/ 1764548 h 2331113"/>
                <a:gd name="connsiteX28" fmla="*/ 657640 w 1998746"/>
                <a:gd name="connsiteY28" fmla="*/ 1774936 h 2331113"/>
                <a:gd name="connsiteX29" fmla="*/ 1053699 w 1998746"/>
                <a:gd name="connsiteY29" fmla="*/ 1866743 h 2331113"/>
                <a:gd name="connsiteX30" fmla="*/ 1310179 w 1998746"/>
                <a:gd name="connsiteY30" fmla="*/ 2135146 h 2331113"/>
                <a:gd name="connsiteX31" fmla="*/ 1452655 w 1998746"/>
                <a:gd name="connsiteY31" fmla="*/ 2130233 h 2331113"/>
                <a:gd name="connsiteX32" fmla="*/ 1448245 w 1998746"/>
                <a:gd name="connsiteY32" fmla="*/ 1971465 h 2331113"/>
                <a:gd name="connsiteX33" fmla="*/ 1171105 w 1998746"/>
                <a:gd name="connsiteY33" fmla="*/ 1681445 h 2331113"/>
                <a:gd name="connsiteX34" fmla="*/ 1122732 w 1998746"/>
                <a:gd name="connsiteY34" fmla="*/ 1653369 h 2331113"/>
                <a:gd name="connsiteX35" fmla="*/ 856677 w 1998746"/>
                <a:gd name="connsiteY35" fmla="*/ 1591603 h 2331113"/>
                <a:gd name="connsiteX36" fmla="*/ 1041605 w 1998746"/>
                <a:gd name="connsiteY36" fmla="*/ 1325728 h 2331113"/>
                <a:gd name="connsiteX37" fmla="*/ 1388786 w 1998746"/>
                <a:gd name="connsiteY37" fmla="*/ 1375702 h 2331113"/>
                <a:gd name="connsiteX38" fmla="*/ 1501406 w 1998746"/>
                <a:gd name="connsiteY38" fmla="*/ 1278280 h 2331113"/>
                <a:gd name="connsiteX39" fmla="*/ 1413981 w 1998746"/>
                <a:gd name="connsiteY39" fmla="*/ 1152782 h 2331113"/>
                <a:gd name="connsiteX40" fmla="*/ 1010868 w 1998746"/>
                <a:gd name="connsiteY40" fmla="*/ 1096631 h 2331113"/>
                <a:gd name="connsiteX41" fmla="*/ 918656 w 1998746"/>
                <a:gd name="connsiteY41" fmla="*/ 1139306 h 2331113"/>
                <a:gd name="connsiteX42" fmla="*/ 752624 w 1998746"/>
                <a:gd name="connsiteY42" fmla="*/ 1375702 h 2331113"/>
                <a:gd name="connsiteX43" fmla="*/ 530912 w 1998746"/>
                <a:gd name="connsiteY43" fmla="*/ 1153344 h 2331113"/>
                <a:gd name="connsiteX44" fmla="*/ 693416 w 1998746"/>
                <a:gd name="connsiteY44" fmla="*/ 1004543 h 2331113"/>
                <a:gd name="connsiteX45" fmla="*/ 712564 w 1998746"/>
                <a:gd name="connsiteY45" fmla="*/ 982644 h 2331113"/>
                <a:gd name="connsiteX46" fmla="*/ 830223 w 1998746"/>
                <a:gd name="connsiteY46" fmla="*/ 748494 h 2331113"/>
                <a:gd name="connsiteX47" fmla="*/ 808808 w 1998746"/>
                <a:gd name="connsiteY47" fmla="*/ 639842 h 2331113"/>
                <a:gd name="connsiteX48" fmla="*/ 915381 w 1998746"/>
                <a:gd name="connsiteY48" fmla="*/ 674656 h 2331113"/>
                <a:gd name="connsiteX49" fmla="*/ 1419272 w 1998746"/>
                <a:gd name="connsiteY49" fmla="*/ 899260 h 2331113"/>
                <a:gd name="connsiteX50" fmla="*/ 1545245 w 1998746"/>
                <a:gd name="connsiteY50" fmla="*/ 1240939 h 2331113"/>
                <a:gd name="connsiteX51" fmla="*/ 1494856 w 1998746"/>
                <a:gd name="connsiteY51" fmla="*/ 1460771 h 2331113"/>
                <a:gd name="connsiteX52" fmla="*/ 1721607 w 1998746"/>
                <a:gd name="connsiteY52" fmla="*/ 1685375 h 2331113"/>
                <a:gd name="connsiteX53" fmla="*/ 1847579 w 1998746"/>
                <a:gd name="connsiteY53" fmla="*/ 2050358 h 2331113"/>
                <a:gd name="connsiteX54" fmla="*/ 1872774 w 1998746"/>
                <a:gd name="connsiteY54" fmla="*/ 2274962 h 2331113"/>
                <a:gd name="connsiteX55" fmla="*/ 1998747 w 1998746"/>
                <a:gd name="connsiteY55" fmla="*/ 2331113 h 2331113"/>
                <a:gd name="connsiteX56" fmla="*/ 1998747 w 1998746"/>
                <a:gd name="connsiteY56" fmla="*/ 0 h 2331113"/>
                <a:gd name="connsiteX0" fmla="*/ 32311 w 1998747"/>
                <a:gd name="connsiteY0" fmla="*/ 0 h 2331113"/>
                <a:gd name="connsiteX1" fmla="*/ 7117 w 1998747"/>
                <a:gd name="connsiteY1" fmla="*/ 140378 h 2331113"/>
                <a:gd name="connsiteX2" fmla="*/ 133089 w 1998747"/>
                <a:gd name="connsiteY2" fmla="*/ 252680 h 2331113"/>
                <a:gd name="connsiteX3" fmla="*/ 309451 w 1998747"/>
                <a:gd name="connsiteY3" fmla="*/ 252680 h 2331113"/>
                <a:gd name="connsiteX4" fmla="*/ 435424 w 1998747"/>
                <a:gd name="connsiteY4" fmla="*/ 449209 h 2331113"/>
                <a:gd name="connsiteX5" fmla="*/ 760434 w 1998747"/>
                <a:gd name="connsiteY5" fmla="*/ 622716 h 2331113"/>
                <a:gd name="connsiteX6" fmla="*/ 697196 w 1998747"/>
                <a:gd name="connsiteY6" fmla="*/ 665391 h 2331113"/>
                <a:gd name="connsiteX7" fmla="*/ 586591 w 1998747"/>
                <a:gd name="connsiteY7" fmla="*/ 885503 h 2331113"/>
                <a:gd name="connsiteX8" fmla="*/ 460619 w 1998747"/>
                <a:gd name="connsiteY8" fmla="*/ 1000894 h 2331113"/>
                <a:gd name="connsiteX9" fmla="*/ 460619 w 1998747"/>
                <a:gd name="connsiteY9" fmla="*/ 570776 h 2331113"/>
                <a:gd name="connsiteX10" fmla="*/ 385035 w 1998747"/>
                <a:gd name="connsiteY10" fmla="*/ 486549 h 2331113"/>
                <a:gd name="connsiteX11" fmla="*/ 309451 w 1998747"/>
                <a:gd name="connsiteY11" fmla="*/ 570776 h 2331113"/>
                <a:gd name="connsiteX12" fmla="*/ 309451 w 1998747"/>
                <a:gd name="connsiteY12" fmla="*/ 1074171 h 2331113"/>
                <a:gd name="connsiteX13" fmla="*/ 259062 w 1998747"/>
                <a:gd name="connsiteY13" fmla="*/ 1134533 h 2331113"/>
                <a:gd name="connsiteX14" fmla="*/ 253015 w 1998747"/>
                <a:gd name="connsiteY14" fmla="*/ 1141271 h 2331113"/>
                <a:gd name="connsiteX15" fmla="*/ 248984 w 1998747"/>
                <a:gd name="connsiteY15" fmla="*/ 1146606 h 2331113"/>
                <a:gd name="connsiteX16" fmla="*/ 246465 w 1998747"/>
                <a:gd name="connsiteY16" fmla="*/ 1151098 h 2331113"/>
                <a:gd name="connsiteX17" fmla="*/ 246465 w 1998747"/>
                <a:gd name="connsiteY17" fmla="*/ 1151098 h 2331113"/>
                <a:gd name="connsiteX18" fmla="*/ 266872 w 1998747"/>
                <a:gd name="connsiteY18" fmla="*/ 1418658 h 2331113"/>
                <a:gd name="connsiteX19" fmla="*/ 561397 w 1998747"/>
                <a:gd name="connsiteY19" fmla="*/ 1712609 h 2331113"/>
                <a:gd name="connsiteX20" fmla="*/ 589615 w 1998747"/>
                <a:gd name="connsiteY20" fmla="*/ 1735631 h 2331113"/>
                <a:gd name="connsiteX21" fmla="*/ 570719 w 1998747"/>
                <a:gd name="connsiteY21" fmla="*/ 1763706 h 2331113"/>
                <a:gd name="connsiteX22" fmla="*/ 419552 w 1998747"/>
                <a:gd name="connsiteY22" fmla="*/ 1854110 h 2331113"/>
                <a:gd name="connsiteX23" fmla="*/ 456588 w 1998747"/>
                <a:gd name="connsiteY23" fmla="*/ 1984099 h 2331113"/>
                <a:gd name="connsiteX24" fmla="*/ 583064 w 1998747"/>
                <a:gd name="connsiteY24" fmla="*/ 2057376 h 2331113"/>
                <a:gd name="connsiteX25" fmla="*/ 648822 w 1998747"/>
                <a:gd name="connsiteY25" fmla="*/ 1916437 h 2331113"/>
                <a:gd name="connsiteX26" fmla="*/ 613550 w 1998747"/>
                <a:gd name="connsiteY26" fmla="*/ 1792624 h 2331113"/>
                <a:gd name="connsiteX27" fmla="*/ 632446 w 1998747"/>
                <a:gd name="connsiteY27" fmla="*/ 1764548 h 2331113"/>
                <a:gd name="connsiteX28" fmla="*/ 657640 w 1998747"/>
                <a:gd name="connsiteY28" fmla="*/ 1774936 h 2331113"/>
                <a:gd name="connsiteX29" fmla="*/ 1053699 w 1998747"/>
                <a:gd name="connsiteY29" fmla="*/ 1866743 h 2331113"/>
                <a:gd name="connsiteX30" fmla="*/ 1310179 w 1998747"/>
                <a:gd name="connsiteY30" fmla="*/ 2135146 h 2331113"/>
                <a:gd name="connsiteX31" fmla="*/ 1452655 w 1998747"/>
                <a:gd name="connsiteY31" fmla="*/ 2130233 h 2331113"/>
                <a:gd name="connsiteX32" fmla="*/ 1448245 w 1998747"/>
                <a:gd name="connsiteY32" fmla="*/ 1971465 h 2331113"/>
                <a:gd name="connsiteX33" fmla="*/ 1171105 w 1998747"/>
                <a:gd name="connsiteY33" fmla="*/ 1681445 h 2331113"/>
                <a:gd name="connsiteX34" fmla="*/ 1122732 w 1998747"/>
                <a:gd name="connsiteY34" fmla="*/ 1653369 h 2331113"/>
                <a:gd name="connsiteX35" fmla="*/ 856677 w 1998747"/>
                <a:gd name="connsiteY35" fmla="*/ 1591603 h 2331113"/>
                <a:gd name="connsiteX36" fmla="*/ 1041605 w 1998747"/>
                <a:gd name="connsiteY36" fmla="*/ 1325728 h 2331113"/>
                <a:gd name="connsiteX37" fmla="*/ 1388786 w 1998747"/>
                <a:gd name="connsiteY37" fmla="*/ 1375702 h 2331113"/>
                <a:gd name="connsiteX38" fmla="*/ 1501406 w 1998747"/>
                <a:gd name="connsiteY38" fmla="*/ 1278280 h 2331113"/>
                <a:gd name="connsiteX39" fmla="*/ 1413981 w 1998747"/>
                <a:gd name="connsiteY39" fmla="*/ 1152782 h 2331113"/>
                <a:gd name="connsiteX40" fmla="*/ 1010868 w 1998747"/>
                <a:gd name="connsiteY40" fmla="*/ 1096631 h 2331113"/>
                <a:gd name="connsiteX41" fmla="*/ 918656 w 1998747"/>
                <a:gd name="connsiteY41" fmla="*/ 1139306 h 2331113"/>
                <a:gd name="connsiteX42" fmla="*/ 752624 w 1998747"/>
                <a:gd name="connsiteY42" fmla="*/ 1375702 h 2331113"/>
                <a:gd name="connsiteX43" fmla="*/ 530912 w 1998747"/>
                <a:gd name="connsiteY43" fmla="*/ 1153344 h 2331113"/>
                <a:gd name="connsiteX44" fmla="*/ 693416 w 1998747"/>
                <a:gd name="connsiteY44" fmla="*/ 1004543 h 2331113"/>
                <a:gd name="connsiteX45" fmla="*/ 712564 w 1998747"/>
                <a:gd name="connsiteY45" fmla="*/ 982644 h 2331113"/>
                <a:gd name="connsiteX46" fmla="*/ 830223 w 1998747"/>
                <a:gd name="connsiteY46" fmla="*/ 748494 h 2331113"/>
                <a:gd name="connsiteX47" fmla="*/ 808808 w 1998747"/>
                <a:gd name="connsiteY47" fmla="*/ 639842 h 2331113"/>
                <a:gd name="connsiteX48" fmla="*/ 915381 w 1998747"/>
                <a:gd name="connsiteY48" fmla="*/ 674656 h 2331113"/>
                <a:gd name="connsiteX49" fmla="*/ 1419272 w 1998747"/>
                <a:gd name="connsiteY49" fmla="*/ 899260 h 2331113"/>
                <a:gd name="connsiteX50" fmla="*/ 1545245 w 1998747"/>
                <a:gd name="connsiteY50" fmla="*/ 1240939 h 2331113"/>
                <a:gd name="connsiteX51" fmla="*/ 1494856 w 1998747"/>
                <a:gd name="connsiteY51" fmla="*/ 1460771 h 2331113"/>
                <a:gd name="connsiteX52" fmla="*/ 1721607 w 1998747"/>
                <a:gd name="connsiteY52" fmla="*/ 1685375 h 2331113"/>
                <a:gd name="connsiteX53" fmla="*/ 1847579 w 1998747"/>
                <a:gd name="connsiteY53" fmla="*/ 2050358 h 2331113"/>
                <a:gd name="connsiteX54" fmla="*/ 1872774 w 1998747"/>
                <a:gd name="connsiteY54" fmla="*/ 2274962 h 2331113"/>
                <a:gd name="connsiteX55" fmla="*/ 1998747 w 1998747"/>
                <a:gd name="connsiteY55" fmla="*/ 2331113 h 2331113"/>
                <a:gd name="connsiteX56" fmla="*/ 32311 w 1998747"/>
                <a:gd name="connsiteY56" fmla="*/ 0 h 2331113"/>
                <a:gd name="connsiteX0" fmla="*/ 32311 w 1872774"/>
                <a:gd name="connsiteY0" fmla="*/ 0 h 2274962"/>
                <a:gd name="connsiteX1" fmla="*/ 7117 w 1872774"/>
                <a:gd name="connsiteY1" fmla="*/ 140378 h 2274962"/>
                <a:gd name="connsiteX2" fmla="*/ 133089 w 1872774"/>
                <a:gd name="connsiteY2" fmla="*/ 252680 h 2274962"/>
                <a:gd name="connsiteX3" fmla="*/ 309451 w 1872774"/>
                <a:gd name="connsiteY3" fmla="*/ 252680 h 2274962"/>
                <a:gd name="connsiteX4" fmla="*/ 435424 w 1872774"/>
                <a:gd name="connsiteY4" fmla="*/ 449209 h 2274962"/>
                <a:gd name="connsiteX5" fmla="*/ 760434 w 1872774"/>
                <a:gd name="connsiteY5" fmla="*/ 622716 h 2274962"/>
                <a:gd name="connsiteX6" fmla="*/ 697196 w 1872774"/>
                <a:gd name="connsiteY6" fmla="*/ 665391 h 2274962"/>
                <a:gd name="connsiteX7" fmla="*/ 586591 w 1872774"/>
                <a:gd name="connsiteY7" fmla="*/ 885503 h 2274962"/>
                <a:gd name="connsiteX8" fmla="*/ 460619 w 1872774"/>
                <a:gd name="connsiteY8" fmla="*/ 1000894 h 2274962"/>
                <a:gd name="connsiteX9" fmla="*/ 460619 w 1872774"/>
                <a:gd name="connsiteY9" fmla="*/ 570776 h 2274962"/>
                <a:gd name="connsiteX10" fmla="*/ 385035 w 1872774"/>
                <a:gd name="connsiteY10" fmla="*/ 486549 h 2274962"/>
                <a:gd name="connsiteX11" fmla="*/ 309451 w 1872774"/>
                <a:gd name="connsiteY11" fmla="*/ 570776 h 2274962"/>
                <a:gd name="connsiteX12" fmla="*/ 309451 w 1872774"/>
                <a:gd name="connsiteY12" fmla="*/ 1074171 h 2274962"/>
                <a:gd name="connsiteX13" fmla="*/ 259062 w 1872774"/>
                <a:gd name="connsiteY13" fmla="*/ 1134533 h 2274962"/>
                <a:gd name="connsiteX14" fmla="*/ 253015 w 1872774"/>
                <a:gd name="connsiteY14" fmla="*/ 1141271 h 2274962"/>
                <a:gd name="connsiteX15" fmla="*/ 248984 w 1872774"/>
                <a:gd name="connsiteY15" fmla="*/ 1146606 h 2274962"/>
                <a:gd name="connsiteX16" fmla="*/ 246465 w 1872774"/>
                <a:gd name="connsiteY16" fmla="*/ 1151098 h 2274962"/>
                <a:gd name="connsiteX17" fmla="*/ 246465 w 1872774"/>
                <a:gd name="connsiteY17" fmla="*/ 1151098 h 2274962"/>
                <a:gd name="connsiteX18" fmla="*/ 266872 w 1872774"/>
                <a:gd name="connsiteY18" fmla="*/ 1418658 h 2274962"/>
                <a:gd name="connsiteX19" fmla="*/ 561397 w 1872774"/>
                <a:gd name="connsiteY19" fmla="*/ 1712609 h 2274962"/>
                <a:gd name="connsiteX20" fmla="*/ 589615 w 1872774"/>
                <a:gd name="connsiteY20" fmla="*/ 1735631 h 2274962"/>
                <a:gd name="connsiteX21" fmla="*/ 570719 w 1872774"/>
                <a:gd name="connsiteY21" fmla="*/ 1763706 h 2274962"/>
                <a:gd name="connsiteX22" fmla="*/ 419552 w 1872774"/>
                <a:gd name="connsiteY22" fmla="*/ 1854110 h 2274962"/>
                <a:gd name="connsiteX23" fmla="*/ 456588 w 1872774"/>
                <a:gd name="connsiteY23" fmla="*/ 1984099 h 2274962"/>
                <a:gd name="connsiteX24" fmla="*/ 583064 w 1872774"/>
                <a:gd name="connsiteY24" fmla="*/ 2057376 h 2274962"/>
                <a:gd name="connsiteX25" fmla="*/ 648822 w 1872774"/>
                <a:gd name="connsiteY25" fmla="*/ 1916437 h 2274962"/>
                <a:gd name="connsiteX26" fmla="*/ 613550 w 1872774"/>
                <a:gd name="connsiteY26" fmla="*/ 1792624 h 2274962"/>
                <a:gd name="connsiteX27" fmla="*/ 632446 w 1872774"/>
                <a:gd name="connsiteY27" fmla="*/ 1764548 h 2274962"/>
                <a:gd name="connsiteX28" fmla="*/ 657640 w 1872774"/>
                <a:gd name="connsiteY28" fmla="*/ 1774936 h 2274962"/>
                <a:gd name="connsiteX29" fmla="*/ 1053699 w 1872774"/>
                <a:gd name="connsiteY29" fmla="*/ 1866743 h 2274962"/>
                <a:gd name="connsiteX30" fmla="*/ 1310179 w 1872774"/>
                <a:gd name="connsiteY30" fmla="*/ 2135146 h 2274962"/>
                <a:gd name="connsiteX31" fmla="*/ 1452655 w 1872774"/>
                <a:gd name="connsiteY31" fmla="*/ 2130233 h 2274962"/>
                <a:gd name="connsiteX32" fmla="*/ 1448245 w 1872774"/>
                <a:gd name="connsiteY32" fmla="*/ 1971465 h 2274962"/>
                <a:gd name="connsiteX33" fmla="*/ 1171105 w 1872774"/>
                <a:gd name="connsiteY33" fmla="*/ 1681445 h 2274962"/>
                <a:gd name="connsiteX34" fmla="*/ 1122732 w 1872774"/>
                <a:gd name="connsiteY34" fmla="*/ 1653369 h 2274962"/>
                <a:gd name="connsiteX35" fmla="*/ 856677 w 1872774"/>
                <a:gd name="connsiteY35" fmla="*/ 1591603 h 2274962"/>
                <a:gd name="connsiteX36" fmla="*/ 1041605 w 1872774"/>
                <a:gd name="connsiteY36" fmla="*/ 1325728 h 2274962"/>
                <a:gd name="connsiteX37" fmla="*/ 1388786 w 1872774"/>
                <a:gd name="connsiteY37" fmla="*/ 1375702 h 2274962"/>
                <a:gd name="connsiteX38" fmla="*/ 1501406 w 1872774"/>
                <a:gd name="connsiteY38" fmla="*/ 1278280 h 2274962"/>
                <a:gd name="connsiteX39" fmla="*/ 1413981 w 1872774"/>
                <a:gd name="connsiteY39" fmla="*/ 1152782 h 2274962"/>
                <a:gd name="connsiteX40" fmla="*/ 1010868 w 1872774"/>
                <a:gd name="connsiteY40" fmla="*/ 1096631 h 2274962"/>
                <a:gd name="connsiteX41" fmla="*/ 918656 w 1872774"/>
                <a:gd name="connsiteY41" fmla="*/ 1139306 h 2274962"/>
                <a:gd name="connsiteX42" fmla="*/ 752624 w 1872774"/>
                <a:gd name="connsiteY42" fmla="*/ 1375702 h 2274962"/>
                <a:gd name="connsiteX43" fmla="*/ 530912 w 1872774"/>
                <a:gd name="connsiteY43" fmla="*/ 1153344 h 2274962"/>
                <a:gd name="connsiteX44" fmla="*/ 693416 w 1872774"/>
                <a:gd name="connsiteY44" fmla="*/ 1004543 h 2274962"/>
                <a:gd name="connsiteX45" fmla="*/ 712564 w 1872774"/>
                <a:gd name="connsiteY45" fmla="*/ 982644 h 2274962"/>
                <a:gd name="connsiteX46" fmla="*/ 830223 w 1872774"/>
                <a:gd name="connsiteY46" fmla="*/ 748494 h 2274962"/>
                <a:gd name="connsiteX47" fmla="*/ 808808 w 1872774"/>
                <a:gd name="connsiteY47" fmla="*/ 639842 h 2274962"/>
                <a:gd name="connsiteX48" fmla="*/ 915381 w 1872774"/>
                <a:gd name="connsiteY48" fmla="*/ 674656 h 2274962"/>
                <a:gd name="connsiteX49" fmla="*/ 1419272 w 1872774"/>
                <a:gd name="connsiteY49" fmla="*/ 899260 h 2274962"/>
                <a:gd name="connsiteX50" fmla="*/ 1545245 w 1872774"/>
                <a:gd name="connsiteY50" fmla="*/ 1240939 h 2274962"/>
                <a:gd name="connsiteX51" fmla="*/ 1494856 w 1872774"/>
                <a:gd name="connsiteY51" fmla="*/ 1460771 h 2274962"/>
                <a:gd name="connsiteX52" fmla="*/ 1721607 w 1872774"/>
                <a:gd name="connsiteY52" fmla="*/ 1685375 h 2274962"/>
                <a:gd name="connsiteX53" fmla="*/ 1847579 w 1872774"/>
                <a:gd name="connsiteY53" fmla="*/ 2050358 h 2274962"/>
                <a:gd name="connsiteX54" fmla="*/ 1872774 w 1872774"/>
                <a:gd name="connsiteY54" fmla="*/ 2274962 h 2274962"/>
                <a:gd name="connsiteX55" fmla="*/ 32311 w 1872774"/>
                <a:gd name="connsiteY55" fmla="*/ 0 h 2274962"/>
                <a:gd name="connsiteX0" fmla="*/ 32311 w 1977250"/>
                <a:gd name="connsiteY0" fmla="*/ 0 h 2338409"/>
                <a:gd name="connsiteX1" fmla="*/ 7117 w 1977250"/>
                <a:gd name="connsiteY1" fmla="*/ 140378 h 2338409"/>
                <a:gd name="connsiteX2" fmla="*/ 133089 w 1977250"/>
                <a:gd name="connsiteY2" fmla="*/ 252680 h 2338409"/>
                <a:gd name="connsiteX3" fmla="*/ 309451 w 1977250"/>
                <a:gd name="connsiteY3" fmla="*/ 252680 h 2338409"/>
                <a:gd name="connsiteX4" fmla="*/ 435424 w 1977250"/>
                <a:gd name="connsiteY4" fmla="*/ 449209 h 2338409"/>
                <a:gd name="connsiteX5" fmla="*/ 760434 w 1977250"/>
                <a:gd name="connsiteY5" fmla="*/ 622716 h 2338409"/>
                <a:gd name="connsiteX6" fmla="*/ 697196 w 1977250"/>
                <a:gd name="connsiteY6" fmla="*/ 665391 h 2338409"/>
                <a:gd name="connsiteX7" fmla="*/ 586591 w 1977250"/>
                <a:gd name="connsiteY7" fmla="*/ 885503 h 2338409"/>
                <a:gd name="connsiteX8" fmla="*/ 460619 w 1977250"/>
                <a:gd name="connsiteY8" fmla="*/ 1000894 h 2338409"/>
                <a:gd name="connsiteX9" fmla="*/ 460619 w 1977250"/>
                <a:gd name="connsiteY9" fmla="*/ 570776 h 2338409"/>
                <a:gd name="connsiteX10" fmla="*/ 385035 w 1977250"/>
                <a:gd name="connsiteY10" fmla="*/ 486549 h 2338409"/>
                <a:gd name="connsiteX11" fmla="*/ 309451 w 1977250"/>
                <a:gd name="connsiteY11" fmla="*/ 570776 h 2338409"/>
                <a:gd name="connsiteX12" fmla="*/ 309451 w 1977250"/>
                <a:gd name="connsiteY12" fmla="*/ 1074171 h 2338409"/>
                <a:gd name="connsiteX13" fmla="*/ 259062 w 1977250"/>
                <a:gd name="connsiteY13" fmla="*/ 1134533 h 2338409"/>
                <a:gd name="connsiteX14" fmla="*/ 253015 w 1977250"/>
                <a:gd name="connsiteY14" fmla="*/ 1141271 h 2338409"/>
                <a:gd name="connsiteX15" fmla="*/ 248984 w 1977250"/>
                <a:gd name="connsiteY15" fmla="*/ 1146606 h 2338409"/>
                <a:gd name="connsiteX16" fmla="*/ 246465 w 1977250"/>
                <a:gd name="connsiteY16" fmla="*/ 1151098 h 2338409"/>
                <a:gd name="connsiteX17" fmla="*/ 246465 w 1977250"/>
                <a:gd name="connsiteY17" fmla="*/ 1151098 h 2338409"/>
                <a:gd name="connsiteX18" fmla="*/ 266872 w 1977250"/>
                <a:gd name="connsiteY18" fmla="*/ 1418658 h 2338409"/>
                <a:gd name="connsiteX19" fmla="*/ 561397 w 1977250"/>
                <a:gd name="connsiteY19" fmla="*/ 1712609 h 2338409"/>
                <a:gd name="connsiteX20" fmla="*/ 589615 w 1977250"/>
                <a:gd name="connsiteY20" fmla="*/ 1735631 h 2338409"/>
                <a:gd name="connsiteX21" fmla="*/ 570719 w 1977250"/>
                <a:gd name="connsiteY21" fmla="*/ 1763706 h 2338409"/>
                <a:gd name="connsiteX22" fmla="*/ 419552 w 1977250"/>
                <a:gd name="connsiteY22" fmla="*/ 1854110 h 2338409"/>
                <a:gd name="connsiteX23" fmla="*/ 456588 w 1977250"/>
                <a:gd name="connsiteY23" fmla="*/ 1984099 h 2338409"/>
                <a:gd name="connsiteX24" fmla="*/ 583064 w 1977250"/>
                <a:gd name="connsiteY24" fmla="*/ 2057376 h 2338409"/>
                <a:gd name="connsiteX25" fmla="*/ 648822 w 1977250"/>
                <a:gd name="connsiteY25" fmla="*/ 1916437 h 2338409"/>
                <a:gd name="connsiteX26" fmla="*/ 613550 w 1977250"/>
                <a:gd name="connsiteY26" fmla="*/ 1792624 h 2338409"/>
                <a:gd name="connsiteX27" fmla="*/ 632446 w 1977250"/>
                <a:gd name="connsiteY27" fmla="*/ 1764548 h 2338409"/>
                <a:gd name="connsiteX28" fmla="*/ 657640 w 1977250"/>
                <a:gd name="connsiteY28" fmla="*/ 1774936 h 2338409"/>
                <a:gd name="connsiteX29" fmla="*/ 1053699 w 1977250"/>
                <a:gd name="connsiteY29" fmla="*/ 1866743 h 2338409"/>
                <a:gd name="connsiteX30" fmla="*/ 1310179 w 1977250"/>
                <a:gd name="connsiteY30" fmla="*/ 2135146 h 2338409"/>
                <a:gd name="connsiteX31" fmla="*/ 1452655 w 1977250"/>
                <a:gd name="connsiteY31" fmla="*/ 2130233 h 2338409"/>
                <a:gd name="connsiteX32" fmla="*/ 1448245 w 1977250"/>
                <a:gd name="connsiteY32" fmla="*/ 1971465 h 2338409"/>
                <a:gd name="connsiteX33" fmla="*/ 1171105 w 1977250"/>
                <a:gd name="connsiteY33" fmla="*/ 1681445 h 2338409"/>
                <a:gd name="connsiteX34" fmla="*/ 1122732 w 1977250"/>
                <a:gd name="connsiteY34" fmla="*/ 1653369 h 2338409"/>
                <a:gd name="connsiteX35" fmla="*/ 856677 w 1977250"/>
                <a:gd name="connsiteY35" fmla="*/ 1591603 h 2338409"/>
                <a:gd name="connsiteX36" fmla="*/ 1041605 w 1977250"/>
                <a:gd name="connsiteY36" fmla="*/ 1325728 h 2338409"/>
                <a:gd name="connsiteX37" fmla="*/ 1388786 w 1977250"/>
                <a:gd name="connsiteY37" fmla="*/ 1375702 h 2338409"/>
                <a:gd name="connsiteX38" fmla="*/ 1501406 w 1977250"/>
                <a:gd name="connsiteY38" fmla="*/ 1278280 h 2338409"/>
                <a:gd name="connsiteX39" fmla="*/ 1413981 w 1977250"/>
                <a:gd name="connsiteY39" fmla="*/ 1152782 h 2338409"/>
                <a:gd name="connsiteX40" fmla="*/ 1010868 w 1977250"/>
                <a:gd name="connsiteY40" fmla="*/ 1096631 h 2338409"/>
                <a:gd name="connsiteX41" fmla="*/ 918656 w 1977250"/>
                <a:gd name="connsiteY41" fmla="*/ 1139306 h 2338409"/>
                <a:gd name="connsiteX42" fmla="*/ 752624 w 1977250"/>
                <a:gd name="connsiteY42" fmla="*/ 1375702 h 2338409"/>
                <a:gd name="connsiteX43" fmla="*/ 530912 w 1977250"/>
                <a:gd name="connsiteY43" fmla="*/ 1153344 h 2338409"/>
                <a:gd name="connsiteX44" fmla="*/ 693416 w 1977250"/>
                <a:gd name="connsiteY44" fmla="*/ 1004543 h 2338409"/>
                <a:gd name="connsiteX45" fmla="*/ 712564 w 1977250"/>
                <a:gd name="connsiteY45" fmla="*/ 982644 h 2338409"/>
                <a:gd name="connsiteX46" fmla="*/ 830223 w 1977250"/>
                <a:gd name="connsiteY46" fmla="*/ 748494 h 2338409"/>
                <a:gd name="connsiteX47" fmla="*/ 808808 w 1977250"/>
                <a:gd name="connsiteY47" fmla="*/ 639842 h 2338409"/>
                <a:gd name="connsiteX48" fmla="*/ 915381 w 1977250"/>
                <a:gd name="connsiteY48" fmla="*/ 674656 h 2338409"/>
                <a:gd name="connsiteX49" fmla="*/ 1419272 w 1977250"/>
                <a:gd name="connsiteY49" fmla="*/ 899260 h 2338409"/>
                <a:gd name="connsiteX50" fmla="*/ 1545245 w 1977250"/>
                <a:gd name="connsiteY50" fmla="*/ 1240939 h 2338409"/>
                <a:gd name="connsiteX51" fmla="*/ 1494856 w 1977250"/>
                <a:gd name="connsiteY51" fmla="*/ 1460771 h 2338409"/>
                <a:gd name="connsiteX52" fmla="*/ 1721607 w 1977250"/>
                <a:gd name="connsiteY52" fmla="*/ 1685375 h 2338409"/>
                <a:gd name="connsiteX53" fmla="*/ 1872774 w 1977250"/>
                <a:gd name="connsiteY53" fmla="*/ 2274962 h 2338409"/>
                <a:gd name="connsiteX54" fmla="*/ 32311 w 1977250"/>
                <a:gd name="connsiteY54" fmla="*/ 0 h 2338409"/>
                <a:gd name="connsiteX0" fmla="*/ 32311 w 1721607"/>
                <a:gd name="connsiteY0" fmla="*/ 0 h 2165625"/>
                <a:gd name="connsiteX1" fmla="*/ 7117 w 1721607"/>
                <a:gd name="connsiteY1" fmla="*/ 140378 h 2165625"/>
                <a:gd name="connsiteX2" fmla="*/ 133089 w 1721607"/>
                <a:gd name="connsiteY2" fmla="*/ 252680 h 2165625"/>
                <a:gd name="connsiteX3" fmla="*/ 309451 w 1721607"/>
                <a:gd name="connsiteY3" fmla="*/ 252680 h 2165625"/>
                <a:gd name="connsiteX4" fmla="*/ 435424 w 1721607"/>
                <a:gd name="connsiteY4" fmla="*/ 449209 h 2165625"/>
                <a:gd name="connsiteX5" fmla="*/ 760434 w 1721607"/>
                <a:gd name="connsiteY5" fmla="*/ 622716 h 2165625"/>
                <a:gd name="connsiteX6" fmla="*/ 697196 w 1721607"/>
                <a:gd name="connsiteY6" fmla="*/ 665391 h 2165625"/>
                <a:gd name="connsiteX7" fmla="*/ 586591 w 1721607"/>
                <a:gd name="connsiteY7" fmla="*/ 885503 h 2165625"/>
                <a:gd name="connsiteX8" fmla="*/ 460619 w 1721607"/>
                <a:gd name="connsiteY8" fmla="*/ 1000894 h 2165625"/>
                <a:gd name="connsiteX9" fmla="*/ 460619 w 1721607"/>
                <a:gd name="connsiteY9" fmla="*/ 570776 h 2165625"/>
                <a:gd name="connsiteX10" fmla="*/ 385035 w 1721607"/>
                <a:gd name="connsiteY10" fmla="*/ 486549 h 2165625"/>
                <a:gd name="connsiteX11" fmla="*/ 309451 w 1721607"/>
                <a:gd name="connsiteY11" fmla="*/ 570776 h 2165625"/>
                <a:gd name="connsiteX12" fmla="*/ 309451 w 1721607"/>
                <a:gd name="connsiteY12" fmla="*/ 1074171 h 2165625"/>
                <a:gd name="connsiteX13" fmla="*/ 259062 w 1721607"/>
                <a:gd name="connsiteY13" fmla="*/ 1134533 h 2165625"/>
                <a:gd name="connsiteX14" fmla="*/ 253015 w 1721607"/>
                <a:gd name="connsiteY14" fmla="*/ 1141271 h 2165625"/>
                <a:gd name="connsiteX15" fmla="*/ 248984 w 1721607"/>
                <a:gd name="connsiteY15" fmla="*/ 1146606 h 2165625"/>
                <a:gd name="connsiteX16" fmla="*/ 246465 w 1721607"/>
                <a:gd name="connsiteY16" fmla="*/ 1151098 h 2165625"/>
                <a:gd name="connsiteX17" fmla="*/ 246465 w 1721607"/>
                <a:gd name="connsiteY17" fmla="*/ 1151098 h 2165625"/>
                <a:gd name="connsiteX18" fmla="*/ 266872 w 1721607"/>
                <a:gd name="connsiteY18" fmla="*/ 1418658 h 2165625"/>
                <a:gd name="connsiteX19" fmla="*/ 561397 w 1721607"/>
                <a:gd name="connsiteY19" fmla="*/ 1712609 h 2165625"/>
                <a:gd name="connsiteX20" fmla="*/ 589615 w 1721607"/>
                <a:gd name="connsiteY20" fmla="*/ 1735631 h 2165625"/>
                <a:gd name="connsiteX21" fmla="*/ 570719 w 1721607"/>
                <a:gd name="connsiteY21" fmla="*/ 1763706 h 2165625"/>
                <a:gd name="connsiteX22" fmla="*/ 419552 w 1721607"/>
                <a:gd name="connsiteY22" fmla="*/ 1854110 h 2165625"/>
                <a:gd name="connsiteX23" fmla="*/ 456588 w 1721607"/>
                <a:gd name="connsiteY23" fmla="*/ 1984099 h 2165625"/>
                <a:gd name="connsiteX24" fmla="*/ 583064 w 1721607"/>
                <a:gd name="connsiteY24" fmla="*/ 2057376 h 2165625"/>
                <a:gd name="connsiteX25" fmla="*/ 648822 w 1721607"/>
                <a:gd name="connsiteY25" fmla="*/ 1916437 h 2165625"/>
                <a:gd name="connsiteX26" fmla="*/ 613550 w 1721607"/>
                <a:gd name="connsiteY26" fmla="*/ 1792624 h 2165625"/>
                <a:gd name="connsiteX27" fmla="*/ 632446 w 1721607"/>
                <a:gd name="connsiteY27" fmla="*/ 1764548 h 2165625"/>
                <a:gd name="connsiteX28" fmla="*/ 657640 w 1721607"/>
                <a:gd name="connsiteY28" fmla="*/ 1774936 h 2165625"/>
                <a:gd name="connsiteX29" fmla="*/ 1053699 w 1721607"/>
                <a:gd name="connsiteY29" fmla="*/ 1866743 h 2165625"/>
                <a:gd name="connsiteX30" fmla="*/ 1310179 w 1721607"/>
                <a:gd name="connsiteY30" fmla="*/ 2135146 h 2165625"/>
                <a:gd name="connsiteX31" fmla="*/ 1452655 w 1721607"/>
                <a:gd name="connsiteY31" fmla="*/ 2130233 h 2165625"/>
                <a:gd name="connsiteX32" fmla="*/ 1448245 w 1721607"/>
                <a:gd name="connsiteY32" fmla="*/ 1971465 h 2165625"/>
                <a:gd name="connsiteX33" fmla="*/ 1171105 w 1721607"/>
                <a:gd name="connsiteY33" fmla="*/ 1681445 h 2165625"/>
                <a:gd name="connsiteX34" fmla="*/ 1122732 w 1721607"/>
                <a:gd name="connsiteY34" fmla="*/ 1653369 h 2165625"/>
                <a:gd name="connsiteX35" fmla="*/ 856677 w 1721607"/>
                <a:gd name="connsiteY35" fmla="*/ 1591603 h 2165625"/>
                <a:gd name="connsiteX36" fmla="*/ 1041605 w 1721607"/>
                <a:gd name="connsiteY36" fmla="*/ 1325728 h 2165625"/>
                <a:gd name="connsiteX37" fmla="*/ 1388786 w 1721607"/>
                <a:gd name="connsiteY37" fmla="*/ 1375702 h 2165625"/>
                <a:gd name="connsiteX38" fmla="*/ 1501406 w 1721607"/>
                <a:gd name="connsiteY38" fmla="*/ 1278280 h 2165625"/>
                <a:gd name="connsiteX39" fmla="*/ 1413981 w 1721607"/>
                <a:gd name="connsiteY39" fmla="*/ 1152782 h 2165625"/>
                <a:gd name="connsiteX40" fmla="*/ 1010868 w 1721607"/>
                <a:gd name="connsiteY40" fmla="*/ 1096631 h 2165625"/>
                <a:gd name="connsiteX41" fmla="*/ 918656 w 1721607"/>
                <a:gd name="connsiteY41" fmla="*/ 1139306 h 2165625"/>
                <a:gd name="connsiteX42" fmla="*/ 752624 w 1721607"/>
                <a:gd name="connsiteY42" fmla="*/ 1375702 h 2165625"/>
                <a:gd name="connsiteX43" fmla="*/ 530912 w 1721607"/>
                <a:gd name="connsiteY43" fmla="*/ 1153344 h 2165625"/>
                <a:gd name="connsiteX44" fmla="*/ 693416 w 1721607"/>
                <a:gd name="connsiteY44" fmla="*/ 1004543 h 2165625"/>
                <a:gd name="connsiteX45" fmla="*/ 712564 w 1721607"/>
                <a:gd name="connsiteY45" fmla="*/ 982644 h 2165625"/>
                <a:gd name="connsiteX46" fmla="*/ 830223 w 1721607"/>
                <a:gd name="connsiteY46" fmla="*/ 748494 h 2165625"/>
                <a:gd name="connsiteX47" fmla="*/ 808808 w 1721607"/>
                <a:gd name="connsiteY47" fmla="*/ 639842 h 2165625"/>
                <a:gd name="connsiteX48" fmla="*/ 915381 w 1721607"/>
                <a:gd name="connsiteY48" fmla="*/ 674656 h 2165625"/>
                <a:gd name="connsiteX49" fmla="*/ 1419272 w 1721607"/>
                <a:gd name="connsiteY49" fmla="*/ 899260 h 2165625"/>
                <a:gd name="connsiteX50" fmla="*/ 1545245 w 1721607"/>
                <a:gd name="connsiteY50" fmla="*/ 1240939 h 2165625"/>
                <a:gd name="connsiteX51" fmla="*/ 1494856 w 1721607"/>
                <a:gd name="connsiteY51" fmla="*/ 1460771 h 2165625"/>
                <a:gd name="connsiteX52" fmla="*/ 1721607 w 1721607"/>
                <a:gd name="connsiteY52" fmla="*/ 1685375 h 2165625"/>
                <a:gd name="connsiteX53" fmla="*/ 32311 w 1721607"/>
                <a:gd name="connsiteY53" fmla="*/ 0 h 2165625"/>
                <a:gd name="connsiteX0" fmla="*/ 32311 w 1545315"/>
                <a:gd name="connsiteY0" fmla="*/ 0 h 2165625"/>
                <a:gd name="connsiteX1" fmla="*/ 7117 w 1545315"/>
                <a:gd name="connsiteY1" fmla="*/ 140378 h 2165625"/>
                <a:gd name="connsiteX2" fmla="*/ 133089 w 1545315"/>
                <a:gd name="connsiteY2" fmla="*/ 252680 h 2165625"/>
                <a:gd name="connsiteX3" fmla="*/ 309451 w 1545315"/>
                <a:gd name="connsiteY3" fmla="*/ 252680 h 2165625"/>
                <a:gd name="connsiteX4" fmla="*/ 435424 w 1545315"/>
                <a:gd name="connsiteY4" fmla="*/ 449209 h 2165625"/>
                <a:gd name="connsiteX5" fmla="*/ 760434 w 1545315"/>
                <a:gd name="connsiteY5" fmla="*/ 622716 h 2165625"/>
                <a:gd name="connsiteX6" fmla="*/ 697196 w 1545315"/>
                <a:gd name="connsiteY6" fmla="*/ 665391 h 2165625"/>
                <a:gd name="connsiteX7" fmla="*/ 586591 w 1545315"/>
                <a:gd name="connsiteY7" fmla="*/ 885503 h 2165625"/>
                <a:gd name="connsiteX8" fmla="*/ 460619 w 1545315"/>
                <a:gd name="connsiteY8" fmla="*/ 1000894 h 2165625"/>
                <a:gd name="connsiteX9" fmla="*/ 460619 w 1545315"/>
                <a:gd name="connsiteY9" fmla="*/ 570776 h 2165625"/>
                <a:gd name="connsiteX10" fmla="*/ 385035 w 1545315"/>
                <a:gd name="connsiteY10" fmla="*/ 486549 h 2165625"/>
                <a:gd name="connsiteX11" fmla="*/ 309451 w 1545315"/>
                <a:gd name="connsiteY11" fmla="*/ 570776 h 2165625"/>
                <a:gd name="connsiteX12" fmla="*/ 309451 w 1545315"/>
                <a:gd name="connsiteY12" fmla="*/ 1074171 h 2165625"/>
                <a:gd name="connsiteX13" fmla="*/ 259062 w 1545315"/>
                <a:gd name="connsiteY13" fmla="*/ 1134533 h 2165625"/>
                <a:gd name="connsiteX14" fmla="*/ 253015 w 1545315"/>
                <a:gd name="connsiteY14" fmla="*/ 1141271 h 2165625"/>
                <a:gd name="connsiteX15" fmla="*/ 248984 w 1545315"/>
                <a:gd name="connsiteY15" fmla="*/ 1146606 h 2165625"/>
                <a:gd name="connsiteX16" fmla="*/ 246465 w 1545315"/>
                <a:gd name="connsiteY16" fmla="*/ 1151098 h 2165625"/>
                <a:gd name="connsiteX17" fmla="*/ 246465 w 1545315"/>
                <a:gd name="connsiteY17" fmla="*/ 1151098 h 2165625"/>
                <a:gd name="connsiteX18" fmla="*/ 266872 w 1545315"/>
                <a:gd name="connsiteY18" fmla="*/ 1418658 h 2165625"/>
                <a:gd name="connsiteX19" fmla="*/ 561397 w 1545315"/>
                <a:gd name="connsiteY19" fmla="*/ 1712609 h 2165625"/>
                <a:gd name="connsiteX20" fmla="*/ 589615 w 1545315"/>
                <a:gd name="connsiteY20" fmla="*/ 1735631 h 2165625"/>
                <a:gd name="connsiteX21" fmla="*/ 570719 w 1545315"/>
                <a:gd name="connsiteY21" fmla="*/ 1763706 h 2165625"/>
                <a:gd name="connsiteX22" fmla="*/ 419552 w 1545315"/>
                <a:gd name="connsiteY22" fmla="*/ 1854110 h 2165625"/>
                <a:gd name="connsiteX23" fmla="*/ 456588 w 1545315"/>
                <a:gd name="connsiteY23" fmla="*/ 1984099 h 2165625"/>
                <a:gd name="connsiteX24" fmla="*/ 583064 w 1545315"/>
                <a:gd name="connsiteY24" fmla="*/ 2057376 h 2165625"/>
                <a:gd name="connsiteX25" fmla="*/ 648822 w 1545315"/>
                <a:gd name="connsiteY25" fmla="*/ 1916437 h 2165625"/>
                <a:gd name="connsiteX26" fmla="*/ 613550 w 1545315"/>
                <a:gd name="connsiteY26" fmla="*/ 1792624 h 2165625"/>
                <a:gd name="connsiteX27" fmla="*/ 632446 w 1545315"/>
                <a:gd name="connsiteY27" fmla="*/ 1764548 h 2165625"/>
                <a:gd name="connsiteX28" fmla="*/ 657640 w 1545315"/>
                <a:gd name="connsiteY28" fmla="*/ 1774936 h 2165625"/>
                <a:gd name="connsiteX29" fmla="*/ 1053699 w 1545315"/>
                <a:gd name="connsiteY29" fmla="*/ 1866743 h 2165625"/>
                <a:gd name="connsiteX30" fmla="*/ 1310179 w 1545315"/>
                <a:gd name="connsiteY30" fmla="*/ 2135146 h 2165625"/>
                <a:gd name="connsiteX31" fmla="*/ 1452655 w 1545315"/>
                <a:gd name="connsiteY31" fmla="*/ 2130233 h 2165625"/>
                <a:gd name="connsiteX32" fmla="*/ 1448245 w 1545315"/>
                <a:gd name="connsiteY32" fmla="*/ 1971465 h 2165625"/>
                <a:gd name="connsiteX33" fmla="*/ 1171105 w 1545315"/>
                <a:gd name="connsiteY33" fmla="*/ 1681445 h 2165625"/>
                <a:gd name="connsiteX34" fmla="*/ 1122732 w 1545315"/>
                <a:gd name="connsiteY34" fmla="*/ 1653369 h 2165625"/>
                <a:gd name="connsiteX35" fmla="*/ 856677 w 1545315"/>
                <a:gd name="connsiteY35" fmla="*/ 1591603 h 2165625"/>
                <a:gd name="connsiteX36" fmla="*/ 1041605 w 1545315"/>
                <a:gd name="connsiteY36" fmla="*/ 1325728 h 2165625"/>
                <a:gd name="connsiteX37" fmla="*/ 1388786 w 1545315"/>
                <a:gd name="connsiteY37" fmla="*/ 1375702 h 2165625"/>
                <a:gd name="connsiteX38" fmla="*/ 1501406 w 1545315"/>
                <a:gd name="connsiteY38" fmla="*/ 1278280 h 2165625"/>
                <a:gd name="connsiteX39" fmla="*/ 1413981 w 1545315"/>
                <a:gd name="connsiteY39" fmla="*/ 1152782 h 2165625"/>
                <a:gd name="connsiteX40" fmla="*/ 1010868 w 1545315"/>
                <a:gd name="connsiteY40" fmla="*/ 1096631 h 2165625"/>
                <a:gd name="connsiteX41" fmla="*/ 918656 w 1545315"/>
                <a:gd name="connsiteY41" fmla="*/ 1139306 h 2165625"/>
                <a:gd name="connsiteX42" fmla="*/ 752624 w 1545315"/>
                <a:gd name="connsiteY42" fmla="*/ 1375702 h 2165625"/>
                <a:gd name="connsiteX43" fmla="*/ 530912 w 1545315"/>
                <a:gd name="connsiteY43" fmla="*/ 1153344 h 2165625"/>
                <a:gd name="connsiteX44" fmla="*/ 693416 w 1545315"/>
                <a:gd name="connsiteY44" fmla="*/ 1004543 h 2165625"/>
                <a:gd name="connsiteX45" fmla="*/ 712564 w 1545315"/>
                <a:gd name="connsiteY45" fmla="*/ 982644 h 2165625"/>
                <a:gd name="connsiteX46" fmla="*/ 830223 w 1545315"/>
                <a:gd name="connsiteY46" fmla="*/ 748494 h 2165625"/>
                <a:gd name="connsiteX47" fmla="*/ 808808 w 1545315"/>
                <a:gd name="connsiteY47" fmla="*/ 639842 h 2165625"/>
                <a:gd name="connsiteX48" fmla="*/ 915381 w 1545315"/>
                <a:gd name="connsiteY48" fmla="*/ 674656 h 2165625"/>
                <a:gd name="connsiteX49" fmla="*/ 1419272 w 1545315"/>
                <a:gd name="connsiteY49" fmla="*/ 899260 h 2165625"/>
                <a:gd name="connsiteX50" fmla="*/ 1545245 w 1545315"/>
                <a:gd name="connsiteY50" fmla="*/ 1240939 h 2165625"/>
                <a:gd name="connsiteX51" fmla="*/ 1494856 w 1545315"/>
                <a:gd name="connsiteY51" fmla="*/ 1460771 h 2165625"/>
                <a:gd name="connsiteX52" fmla="*/ 32311 w 1545315"/>
                <a:gd name="connsiteY52" fmla="*/ 0 h 2165625"/>
                <a:gd name="connsiteX0" fmla="*/ 32311 w 1545315"/>
                <a:gd name="connsiteY0" fmla="*/ 0 h 2165625"/>
                <a:gd name="connsiteX1" fmla="*/ 7117 w 1545315"/>
                <a:gd name="connsiteY1" fmla="*/ 140378 h 2165625"/>
                <a:gd name="connsiteX2" fmla="*/ 133089 w 1545315"/>
                <a:gd name="connsiteY2" fmla="*/ 252680 h 2165625"/>
                <a:gd name="connsiteX3" fmla="*/ 309451 w 1545315"/>
                <a:gd name="connsiteY3" fmla="*/ 252680 h 2165625"/>
                <a:gd name="connsiteX4" fmla="*/ 435424 w 1545315"/>
                <a:gd name="connsiteY4" fmla="*/ 449209 h 2165625"/>
                <a:gd name="connsiteX5" fmla="*/ 760434 w 1545315"/>
                <a:gd name="connsiteY5" fmla="*/ 622716 h 2165625"/>
                <a:gd name="connsiteX6" fmla="*/ 697196 w 1545315"/>
                <a:gd name="connsiteY6" fmla="*/ 665391 h 2165625"/>
                <a:gd name="connsiteX7" fmla="*/ 586591 w 1545315"/>
                <a:gd name="connsiteY7" fmla="*/ 885503 h 2165625"/>
                <a:gd name="connsiteX8" fmla="*/ 460619 w 1545315"/>
                <a:gd name="connsiteY8" fmla="*/ 1000894 h 2165625"/>
                <a:gd name="connsiteX9" fmla="*/ 460619 w 1545315"/>
                <a:gd name="connsiteY9" fmla="*/ 570776 h 2165625"/>
                <a:gd name="connsiteX10" fmla="*/ 385035 w 1545315"/>
                <a:gd name="connsiteY10" fmla="*/ 486549 h 2165625"/>
                <a:gd name="connsiteX11" fmla="*/ 309451 w 1545315"/>
                <a:gd name="connsiteY11" fmla="*/ 570776 h 2165625"/>
                <a:gd name="connsiteX12" fmla="*/ 309451 w 1545315"/>
                <a:gd name="connsiteY12" fmla="*/ 1074171 h 2165625"/>
                <a:gd name="connsiteX13" fmla="*/ 259062 w 1545315"/>
                <a:gd name="connsiteY13" fmla="*/ 1134533 h 2165625"/>
                <a:gd name="connsiteX14" fmla="*/ 253015 w 1545315"/>
                <a:gd name="connsiteY14" fmla="*/ 1141271 h 2165625"/>
                <a:gd name="connsiteX15" fmla="*/ 248984 w 1545315"/>
                <a:gd name="connsiteY15" fmla="*/ 1146606 h 2165625"/>
                <a:gd name="connsiteX16" fmla="*/ 246465 w 1545315"/>
                <a:gd name="connsiteY16" fmla="*/ 1151098 h 2165625"/>
                <a:gd name="connsiteX17" fmla="*/ 246465 w 1545315"/>
                <a:gd name="connsiteY17" fmla="*/ 1151098 h 2165625"/>
                <a:gd name="connsiteX18" fmla="*/ 266872 w 1545315"/>
                <a:gd name="connsiteY18" fmla="*/ 1418658 h 2165625"/>
                <a:gd name="connsiteX19" fmla="*/ 561397 w 1545315"/>
                <a:gd name="connsiteY19" fmla="*/ 1712609 h 2165625"/>
                <a:gd name="connsiteX20" fmla="*/ 589615 w 1545315"/>
                <a:gd name="connsiteY20" fmla="*/ 1735631 h 2165625"/>
                <a:gd name="connsiteX21" fmla="*/ 570719 w 1545315"/>
                <a:gd name="connsiteY21" fmla="*/ 1763706 h 2165625"/>
                <a:gd name="connsiteX22" fmla="*/ 419552 w 1545315"/>
                <a:gd name="connsiteY22" fmla="*/ 1854110 h 2165625"/>
                <a:gd name="connsiteX23" fmla="*/ 456588 w 1545315"/>
                <a:gd name="connsiteY23" fmla="*/ 1984099 h 2165625"/>
                <a:gd name="connsiteX24" fmla="*/ 583064 w 1545315"/>
                <a:gd name="connsiteY24" fmla="*/ 2057376 h 2165625"/>
                <a:gd name="connsiteX25" fmla="*/ 648822 w 1545315"/>
                <a:gd name="connsiteY25" fmla="*/ 1916437 h 2165625"/>
                <a:gd name="connsiteX26" fmla="*/ 613550 w 1545315"/>
                <a:gd name="connsiteY26" fmla="*/ 1792624 h 2165625"/>
                <a:gd name="connsiteX27" fmla="*/ 632446 w 1545315"/>
                <a:gd name="connsiteY27" fmla="*/ 1764548 h 2165625"/>
                <a:gd name="connsiteX28" fmla="*/ 657640 w 1545315"/>
                <a:gd name="connsiteY28" fmla="*/ 1774936 h 2165625"/>
                <a:gd name="connsiteX29" fmla="*/ 1053699 w 1545315"/>
                <a:gd name="connsiteY29" fmla="*/ 1866743 h 2165625"/>
                <a:gd name="connsiteX30" fmla="*/ 1310179 w 1545315"/>
                <a:gd name="connsiteY30" fmla="*/ 2135146 h 2165625"/>
                <a:gd name="connsiteX31" fmla="*/ 1452655 w 1545315"/>
                <a:gd name="connsiteY31" fmla="*/ 2130233 h 2165625"/>
                <a:gd name="connsiteX32" fmla="*/ 1448245 w 1545315"/>
                <a:gd name="connsiteY32" fmla="*/ 1971465 h 2165625"/>
                <a:gd name="connsiteX33" fmla="*/ 1171105 w 1545315"/>
                <a:gd name="connsiteY33" fmla="*/ 1681445 h 2165625"/>
                <a:gd name="connsiteX34" fmla="*/ 1122732 w 1545315"/>
                <a:gd name="connsiteY34" fmla="*/ 1653369 h 2165625"/>
                <a:gd name="connsiteX35" fmla="*/ 856677 w 1545315"/>
                <a:gd name="connsiteY35" fmla="*/ 1591603 h 2165625"/>
                <a:gd name="connsiteX36" fmla="*/ 1041605 w 1545315"/>
                <a:gd name="connsiteY36" fmla="*/ 1325728 h 2165625"/>
                <a:gd name="connsiteX37" fmla="*/ 1388786 w 1545315"/>
                <a:gd name="connsiteY37" fmla="*/ 1375702 h 2165625"/>
                <a:gd name="connsiteX38" fmla="*/ 1501406 w 1545315"/>
                <a:gd name="connsiteY38" fmla="*/ 1278280 h 2165625"/>
                <a:gd name="connsiteX39" fmla="*/ 1413981 w 1545315"/>
                <a:gd name="connsiteY39" fmla="*/ 1152782 h 2165625"/>
                <a:gd name="connsiteX40" fmla="*/ 1010868 w 1545315"/>
                <a:gd name="connsiteY40" fmla="*/ 1096631 h 2165625"/>
                <a:gd name="connsiteX41" fmla="*/ 918656 w 1545315"/>
                <a:gd name="connsiteY41" fmla="*/ 1139306 h 2165625"/>
                <a:gd name="connsiteX42" fmla="*/ 752624 w 1545315"/>
                <a:gd name="connsiteY42" fmla="*/ 1375702 h 2165625"/>
                <a:gd name="connsiteX43" fmla="*/ 530912 w 1545315"/>
                <a:gd name="connsiteY43" fmla="*/ 1153344 h 2165625"/>
                <a:gd name="connsiteX44" fmla="*/ 693416 w 1545315"/>
                <a:gd name="connsiteY44" fmla="*/ 1004543 h 2165625"/>
                <a:gd name="connsiteX45" fmla="*/ 712564 w 1545315"/>
                <a:gd name="connsiteY45" fmla="*/ 982644 h 2165625"/>
                <a:gd name="connsiteX46" fmla="*/ 830223 w 1545315"/>
                <a:gd name="connsiteY46" fmla="*/ 748494 h 2165625"/>
                <a:gd name="connsiteX47" fmla="*/ 808808 w 1545315"/>
                <a:gd name="connsiteY47" fmla="*/ 639842 h 2165625"/>
                <a:gd name="connsiteX48" fmla="*/ 915381 w 1545315"/>
                <a:gd name="connsiteY48" fmla="*/ 674656 h 2165625"/>
                <a:gd name="connsiteX49" fmla="*/ 1419272 w 1545315"/>
                <a:gd name="connsiteY49" fmla="*/ 899260 h 2165625"/>
                <a:gd name="connsiteX50" fmla="*/ 1545245 w 1545315"/>
                <a:gd name="connsiteY50" fmla="*/ 1240939 h 2165625"/>
                <a:gd name="connsiteX51" fmla="*/ 32311 w 1545315"/>
                <a:gd name="connsiteY51"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915381 w 1502206"/>
                <a:gd name="connsiteY48" fmla="*/ 674656 h 2165625"/>
                <a:gd name="connsiteX49" fmla="*/ 1419272 w 1502206"/>
                <a:gd name="connsiteY49" fmla="*/ 899260 h 2165625"/>
                <a:gd name="connsiteX50" fmla="*/ 32311 w 1502206"/>
                <a:gd name="connsiteY50"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915381 w 1502206"/>
                <a:gd name="connsiteY48" fmla="*/ 674656 h 2165625"/>
                <a:gd name="connsiteX49" fmla="*/ 32311 w 1502206"/>
                <a:gd name="connsiteY49" fmla="*/ 0 h 2165625"/>
                <a:gd name="connsiteX0" fmla="*/ 32311 w 1502206"/>
                <a:gd name="connsiteY0" fmla="*/ 0 h 2165625"/>
                <a:gd name="connsiteX1" fmla="*/ 7117 w 1502206"/>
                <a:gd name="connsiteY1" fmla="*/ 140378 h 2165625"/>
                <a:gd name="connsiteX2" fmla="*/ 133089 w 1502206"/>
                <a:gd name="connsiteY2" fmla="*/ 252680 h 2165625"/>
                <a:gd name="connsiteX3" fmla="*/ 309451 w 1502206"/>
                <a:gd name="connsiteY3" fmla="*/ 252680 h 2165625"/>
                <a:gd name="connsiteX4" fmla="*/ 435424 w 1502206"/>
                <a:gd name="connsiteY4" fmla="*/ 449209 h 2165625"/>
                <a:gd name="connsiteX5" fmla="*/ 760434 w 1502206"/>
                <a:gd name="connsiteY5" fmla="*/ 622716 h 2165625"/>
                <a:gd name="connsiteX6" fmla="*/ 697196 w 1502206"/>
                <a:gd name="connsiteY6" fmla="*/ 665391 h 2165625"/>
                <a:gd name="connsiteX7" fmla="*/ 586591 w 1502206"/>
                <a:gd name="connsiteY7" fmla="*/ 885503 h 2165625"/>
                <a:gd name="connsiteX8" fmla="*/ 460619 w 1502206"/>
                <a:gd name="connsiteY8" fmla="*/ 1000894 h 2165625"/>
                <a:gd name="connsiteX9" fmla="*/ 460619 w 1502206"/>
                <a:gd name="connsiteY9" fmla="*/ 570776 h 2165625"/>
                <a:gd name="connsiteX10" fmla="*/ 385035 w 1502206"/>
                <a:gd name="connsiteY10" fmla="*/ 486549 h 2165625"/>
                <a:gd name="connsiteX11" fmla="*/ 309451 w 1502206"/>
                <a:gd name="connsiteY11" fmla="*/ 570776 h 2165625"/>
                <a:gd name="connsiteX12" fmla="*/ 309451 w 1502206"/>
                <a:gd name="connsiteY12" fmla="*/ 1074171 h 2165625"/>
                <a:gd name="connsiteX13" fmla="*/ 259062 w 1502206"/>
                <a:gd name="connsiteY13" fmla="*/ 1134533 h 2165625"/>
                <a:gd name="connsiteX14" fmla="*/ 253015 w 1502206"/>
                <a:gd name="connsiteY14" fmla="*/ 1141271 h 2165625"/>
                <a:gd name="connsiteX15" fmla="*/ 248984 w 1502206"/>
                <a:gd name="connsiteY15" fmla="*/ 1146606 h 2165625"/>
                <a:gd name="connsiteX16" fmla="*/ 246465 w 1502206"/>
                <a:gd name="connsiteY16" fmla="*/ 1151098 h 2165625"/>
                <a:gd name="connsiteX17" fmla="*/ 246465 w 1502206"/>
                <a:gd name="connsiteY17" fmla="*/ 1151098 h 2165625"/>
                <a:gd name="connsiteX18" fmla="*/ 266872 w 1502206"/>
                <a:gd name="connsiteY18" fmla="*/ 1418658 h 2165625"/>
                <a:gd name="connsiteX19" fmla="*/ 561397 w 1502206"/>
                <a:gd name="connsiteY19" fmla="*/ 1712609 h 2165625"/>
                <a:gd name="connsiteX20" fmla="*/ 589615 w 1502206"/>
                <a:gd name="connsiteY20" fmla="*/ 1735631 h 2165625"/>
                <a:gd name="connsiteX21" fmla="*/ 570719 w 1502206"/>
                <a:gd name="connsiteY21" fmla="*/ 1763706 h 2165625"/>
                <a:gd name="connsiteX22" fmla="*/ 419552 w 1502206"/>
                <a:gd name="connsiteY22" fmla="*/ 1854110 h 2165625"/>
                <a:gd name="connsiteX23" fmla="*/ 456588 w 1502206"/>
                <a:gd name="connsiteY23" fmla="*/ 1984099 h 2165625"/>
                <a:gd name="connsiteX24" fmla="*/ 583064 w 1502206"/>
                <a:gd name="connsiteY24" fmla="*/ 2057376 h 2165625"/>
                <a:gd name="connsiteX25" fmla="*/ 648822 w 1502206"/>
                <a:gd name="connsiteY25" fmla="*/ 1916437 h 2165625"/>
                <a:gd name="connsiteX26" fmla="*/ 613550 w 1502206"/>
                <a:gd name="connsiteY26" fmla="*/ 1792624 h 2165625"/>
                <a:gd name="connsiteX27" fmla="*/ 632446 w 1502206"/>
                <a:gd name="connsiteY27" fmla="*/ 1764548 h 2165625"/>
                <a:gd name="connsiteX28" fmla="*/ 657640 w 1502206"/>
                <a:gd name="connsiteY28" fmla="*/ 1774936 h 2165625"/>
                <a:gd name="connsiteX29" fmla="*/ 1053699 w 1502206"/>
                <a:gd name="connsiteY29" fmla="*/ 1866743 h 2165625"/>
                <a:gd name="connsiteX30" fmla="*/ 1310179 w 1502206"/>
                <a:gd name="connsiteY30" fmla="*/ 2135146 h 2165625"/>
                <a:gd name="connsiteX31" fmla="*/ 1452655 w 1502206"/>
                <a:gd name="connsiteY31" fmla="*/ 2130233 h 2165625"/>
                <a:gd name="connsiteX32" fmla="*/ 1448245 w 1502206"/>
                <a:gd name="connsiteY32" fmla="*/ 1971465 h 2165625"/>
                <a:gd name="connsiteX33" fmla="*/ 1171105 w 1502206"/>
                <a:gd name="connsiteY33" fmla="*/ 1681445 h 2165625"/>
                <a:gd name="connsiteX34" fmla="*/ 1122732 w 1502206"/>
                <a:gd name="connsiteY34" fmla="*/ 1653369 h 2165625"/>
                <a:gd name="connsiteX35" fmla="*/ 856677 w 1502206"/>
                <a:gd name="connsiteY35" fmla="*/ 1591603 h 2165625"/>
                <a:gd name="connsiteX36" fmla="*/ 1041605 w 1502206"/>
                <a:gd name="connsiteY36" fmla="*/ 1325728 h 2165625"/>
                <a:gd name="connsiteX37" fmla="*/ 1388786 w 1502206"/>
                <a:gd name="connsiteY37" fmla="*/ 1375702 h 2165625"/>
                <a:gd name="connsiteX38" fmla="*/ 1501406 w 1502206"/>
                <a:gd name="connsiteY38" fmla="*/ 1278280 h 2165625"/>
                <a:gd name="connsiteX39" fmla="*/ 1413981 w 1502206"/>
                <a:gd name="connsiteY39" fmla="*/ 1152782 h 2165625"/>
                <a:gd name="connsiteX40" fmla="*/ 1010868 w 1502206"/>
                <a:gd name="connsiteY40" fmla="*/ 1096631 h 2165625"/>
                <a:gd name="connsiteX41" fmla="*/ 918656 w 1502206"/>
                <a:gd name="connsiteY41" fmla="*/ 1139306 h 2165625"/>
                <a:gd name="connsiteX42" fmla="*/ 752624 w 1502206"/>
                <a:gd name="connsiteY42" fmla="*/ 1375702 h 2165625"/>
                <a:gd name="connsiteX43" fmla="*/ 530912 w 1502206"/>
                <a:gd name="connsiteY43" fmla="*/ 1153344 h 2165625"/>
                <a:gd name="connsiteX44" fmla="*/ 693416 w 1502206"/>
                <a:gd name="connsiteY44" fmla="*/ 1004543 h 2165625"/>
                <a:gd name="connsiteX45" fmla="*/ 712564 w 1502206"/>
                <a:gd name="connsiteY45" fmla="*/ 982644 h 2165625"/>
                <a:gd name="connsiteX46" fmla="*/ 830223 w 1502206"/>
                <a:gd name="connsiteY46" fmla="*/ 748494 h 2165625"/>
                <a:gd name="connsiteX47" fmla="*/ 808808 w 1502206"/>
                <a:gd name="connsiteY47" fmla="*/ 639842 h 2165625"/>
                <a:gd name="connsiteX48" fmla="*/ 32311 w 1502206"/>
                <a:gd name="connsiteY48" fmla="*/ 0 h 2165625"/>
                <a:gd name="connsiteX0" fmla="*/ 837019 w 1530417"/>
                <a:gd name="connsiteY0" fmla="*/ 515536 h 2041319"/>
                <a:gd name="connsiteX1" fmla="*/ 35328 w 1530417"/>
                <a:gd name="connsiteY1" fmla="*/ 16072 h 2041319"/>
                <a:gd name="connsiteX2" fmla="*/ 161300 w 1530417"/>
                <a:gd name="connsiteY2" fmla="*/ 128374 h 2041319"/>
                <a:gd name="connsiteX3" fmla="*/ 337662 w 1530417"/>
                <a:gd name="connsiteY3" fmla="*/ 128374 h 2041319"/>
                <a:gd name="connsiteX4" fmla="*/ 463635 w 1530417"/>
                <a:gd name="connsiteY4" fmla="*/ 324903 h 2041319"/>
                <a:gd name="connsiteX5" fmla="*/ 788645 w 1530417"/>
                <a:gd name="connsiteY5" fmla="*/ 498410 h 2041319"/>
                <a:gd name="connsiteX6" fmla="*/ 725407 w 1530417"/>
                <a:gd name="connsiteY6" fmla="*/ 541085 h 2041319"/>
                <a:gd name="connsiteX7" fmla="*/ 614802 w 1530417"/>
                <a:gd name="connsiteY7" fmla="*/ 761197 h 2041319"/>
                <a:gd name="connsiteX8" fmla="*/ 488830 w 1530417"/>
                <a:gd name="connsiteY8" fmla="*/ 876588 h 2041319"/>
                <a:gd name="connsiteX9" fmla="*/ 488830 w 1530417"/>
                <a:gd name="connsiteY9" fmla="*/ 446470 h 2041319"/>
                <a:gd name="connsiteX10" fmla="*/ 413246 w 1530417"/>
                <a:gd name="connsiteY10" fmla="*/ 362243 h 2041319"/>
                <a:gd name="connsiteX11" fmla="*/ 337662 w 1530417"/>
                <a:gd name="connsiteY11" fmla="*/ 446470 h 2041319"/>
                <a:gd name="connsiteX12" fmla="*/ 337662 w 1530417"/>
                <a:gd name="connsiteY12" fmla="*/ 949865 h 2041319"/>
                <a:gd name="connsiteX13" fmla="*/ 287273 w 1530417"/>
                <a:gd name="connsiteY13" fmla="*/ 1010227 h 2041319"/>
                <a:gd name="connsiteX14" fmla="*/ 281226 w 1530417"/>
                <a:gd name="connsiteY14" fmla="*/ 1016965 h 2041319"/>
                <a:gd name="connsiteX15" fmla="*/ 277195 w 1530417"/>
                <a:gd name="connsiteY15" fmla="*/ 1022300 h 2041319"/>
                <a:gd name="connsiteX16" fmla="*/ 274676 w 1530417"/>
                <a:gd name="connsiteY16" fmla="*/ 1026792 h 2041319"/>
                <a:gd name="connsiteX17" fmla="*/ 274676 w 1530417"/>
                <a:gd name="connsiteY17" fmla="*/ 1026792 h 2041319"/>
                <a:gd name="connsiteX18" fmla="*/ 295083 w 1530417"/>
                <a:gd name="connsiteY18" fmla="*/ 1294352 h 2041319"/>
                <a:gd name="connsiteX19" fmla="*/ 589608 w 1530417"/>
                <a:gd name="connsiteY19" fmla="*/ 1588303 h 2041319"/>
                <a:gd name="connsiteX20" fmla="*/ 617826 w 1530417"/>
                <a:gd name="connsiteY20" fmla="*/ 1611325 h 2041319"/>
                <a:gd name="connsiteX21" fmla="*/ 598930 w 1530417"/>
                <a:gd name="connsiteY21" fmla="*/ 1639400 h 2041319"/>
                <a:gd name="connsiteX22" fmla="*/ 447763 w 1530417"/>
                <a:gd name="connsiteY22" fmla="*/ 1729804 h 2041319"/>
                <a:gd name="connsiteX23" fmla="*/ 484799 w 1530417"/>
                <a:gd name="connsiteY23" fmla="*/ 1859793 h 2041319"/>
                <a:gd name="connsiteX24" fmla="*/ 611275 w 1530417"/>
                <a:gd name="connsiteY24" fmla="*/ 1933070 h 2041319"/>
                <a:gd name="connsiteX25" fmla="*/ 677033 w 1530417"/>
                <a:gd name="connsiteY25" fmla="*/ 1792131 h 2041319"/>
                <a:gd name="connsiteX26" fmla="*/ 641761 w 1530417"/>
                <a:gd name="connsiteY26" fmla="*/ 1668318 h 2041319"/>
                <a:gd name="connsiteX27" fmla="*/ 660657 w 1530417"/>
                <a:gd name="connsiteY27" fmla="*/ 1640242 h 2041319"/>
                <a:gd name="connsiteX28" fmla="*/ 685851 w 1530417"/>
                <a:gd name="connsiteY28" fmla="*/ 1650630 h 2041319"/>
                <a:gd name="connsiteX29" fmla="*/ 1081910 w 1530417"/>
                <a:gd name="connsiteY29" fmla="*/ 1742437 h 2041319"/>
                <a:gd name="connsiteX30" fmla="*/ 1338390 w 1530417"/>
                <a:gd name="connsiteY30" fmla="*/ 2010840 h 2041319"/>
                <a:gd name="connsiteX31" fmla="*/ 1480866 w 1530417"/>
                <a:gd name="connsiteY31" fmla="*/ 2005927 h 2041319"/>
                <a:gd name="connsiteX32" fmla="*/ 1476456 w 1530417"/>
                <a:gd name="connsiteY32" fmla="*/ 1847159 h 2041319"/>
                <a:gd name="connsiteX33" fmla="*/ 1199316 w 1530417"/>
                <a:gd name="connsiteY33" fmla="*/ 1557139 h 2041319"/>
                <a:gd name="connsiteX34" fmla="*/ 1150943 w 1530417"/>
                <a:gd name="connsiteY34" fmla="*/ 1529063 h 2041319"/>
                <a:gd name="connsiteX35" fmla="*/ 884888 w 1530417"/>
                <a:gd name="connsiteY35" fmla="*/ 1467297 h 2041319"/>
                <a:gd name="connsiteX36" fmla="*/ 1069816 w 1530417"/>
                <a:gd name="connsiteY36" fmla="*/ 1201422 h 2041319"/>
                <a:gd name="connsiteX37" fmla="*/ 1416997 w 1530417"/>
                <a:gd name="connsiteY37" fmla="*/ 1251396 h 2041319"/>
                <a:gd name="connsiteX38" fmla="*/ 1529617 w 1530417"/>
                <a:gd name="connsiteY38" fmla="*/ 1153974 h 2041319"/>
                <a:gd name="connsiteX39" fmla="*/ 1442192 w 1530417"/>
                <a:gd name="connsiteY39" fmla="*/ 1028476 h 2041319"/>
                <a:gd name="connsiteX40" fmla="*/ 1039079 w 1530417"/>
                <a:gd name="connsiteY40" fmla="*/ 972325 h 2041319"/>
                <a:gd name="connsiteX41" fmla="*/ 946867 w 1530417"/>
                <a:gd name="connsiteY41" fmla="*/ 1015000 h 2041319"/>
                <a:gd name="connsiteX42" fmla="*/ 780835 w 1530417"/>
                <a:gd name="connsiteY42" fmla="*/ 1251396 h 2041319"/>
                <a:gd name="connsiteX43" fmla="*/ 559123 w 1530417"/>
                <a:gd name="connsiteY43" fmla="*/ 1029038 h 2041319"/>
                <a:gd name="connsiteX44" fmla="*/ 721627 w 1530417"/>
                <a:gd name="connsiteY44" fmla="*/ 880237 h 2041319"/>
                <a:gd name="connsiteX45" fmla="*/ 740775 w 1530417"/>
                <a:gd name="connsiteY45" fmla="*/ 858338 h 2041319"/>
                <a:gd name="connsiteX46" fmla="*/ 858434 w 1530417"/>
                <a:gd name="connsiteY46" fmla="*/ 624188 h 2041319"/>
                <a:gd name="connsiteX47" fmla="*/ 837019 w 1530417"/>
                <a:gd name="connsiteY47" fmla="*/ 515536 h 2041319"/>
                <a:gd name="connsiteX0" fmla="*/ 675719 w 1369117"/>
                <a:gd name="connsiteY0" fmla="*/ 397860 h 1923643"/>
                <a:gd name="connsiteX1" fmla="*/ 0 w 1369117"/>
                <a:gd name="connsiteY1" fmla="*/ 10698 h 1923643"/>
                <a:gd name="connsiteX2" fmla="*/ 176362 w 1369117"/>
                <a:gd name="connsiteY2" fmla="*/ 10698 h 1923643"/>
                <a:gd name="connsiteX3" fmla="*/ 302335 w 1369117"/>
                <a:gd name="connsiteY3" fmla="*/ 207227 h 1923643"/>
                <a:gd name="connsiteX4" fmla="*/ 627345 w 1369117"/>
                <a:gd name="connsiteY4" fmla="*/ 380734 h 1923643"/>
                <a:gd name="connsiteX5" fmla="*/ 564107 w 1369117"/>
                <a:gd name="connsiteY5" fmla="*/ 423409 h 1923643"/>
                <a:gd name="connsiteX6" fmla="*/ 453502 w 1369117"/>
                <a:gd name="connsiteY6" fmla="*/ 643521 h 1923643"/>
                <a:gd name="connsiteX7" fmla="*/ 327530 w 1369117"/>
                <a:gd name="connsiteY7" fmla="*/ 758912 h 1923643"/>
                <a:gd name="connsiteX8" fmla="*/ 327530 w 1369117"/>
                <a:gd name="connsiteY8" fmla="*/ 328794 h 1923643"/>
                <a:gd name="connsiteX9" fmla="*/ 251946 w 1369117"/>
                <a:gd name="connsiteY9" fmla="*/ 244567 h 1923643"/>
                <a:gd name="connsiteX10" fmla="*/ 176362 w 1369117"/>
                <a:gd name="connsiteY10" fmla="*/ 328794 h 1923643"/>
                <a:gd name="connsiteX11" fmla="*/ 176362 w 1369117"/>
                <a:gd name="connsiteY11" fmla="*/ 832189 h 1923643"/>
                <a:gd name="connsiteX12" fmla="*/ 125973 w 1369117"/>
                <a:gd name="connsiteY12" fmla="*/ 892551 h 1923643"/>
                <a:gd name="connsiteX13" fmla="*/ 119926 w 1369117"/>
                <a:gd name="connsiteY13" fmla="*/ 899289 h 1923643"/>
                <a:gd name="connsiteX14" fmla="*/ 115895 w 1369117"/>
                <a:gd name="connsiteY14" fmla="*/ 904624 h 1923643"/>
                <a:gd name="connsiteX15" fmla="*/ 113376 w 1369117"/>
                <a:gd name="connsiteY15" fmla="*/ 909116 h 1923643"/>
                <a:gd name="connsiteX16" fmla="*/ 113376 w 1369117"/>
                <a:gd name="connsiteY16" fmla="*/ 909116 h 1923643"/>
                <a:gd name="connsiteX17" fmla="*/ 133783 w 1369117"/>
                <a:gd name="connsiteY17" fmla="*/ 1176676 h 1923643"/>
                <a:gd name="connsiteX18" fmla="*/ 428308 w 1369117"/>
                <a:gd name="connsiteY18" fmla="*/ 1470627 h 1923643"/>
                <a:gd name="connsiteX19" fmla="*/ 456526 w 1369117"/>
                <a:gd name="connsiteY19" fmla="*/ 1493649 h 1923643"/>
                <a:gd name="connsiteX20" fmla="*/ 437630 w 1369117"/>
                <a:gd name="connsiteY20" fmla="*/ 1521724 h 1923643"/>
                <a:gd name="connsiteX21" fmla="*/ 286463 w 1369117"/>
                <a:gd name="connsiteY21" fmla="*/ 1612128 h 1923643"/>
                <a:gd name="connsiteX22" fmla="*/ 323499 w 1369117"/>
                <a:gd name="connsiteY22" fmla="*/ 1742117 h 1923643"/>
                <a:gd name="connsiteX23" fmla="*/ 449975 w 1369117"/>
                <a:gd name="connsiteY23" fmla="*/ 1815394 h 1923643"/>
                <a:gd name="connsiteX24" fmla="*/ 515733 w 1369117"/>
                <a:gd name="connsiteY24" fmla="*/ 1674455 h 1923643"/>
                <a:gd name="connsiteX25" fmla="*/ 480461 w 1369117"/>
                <a:gd name="connsiteY25" fmla="*/ 1550642 h 1923643"/>
                <a:gd name="connsiteX26" fmla="*/ 499357 w 1369117"/>
                <a:gd name="connsiteY26" fmla="*/ 1522566 h 1923643"/>
                <a:gd name="connsiteX27" fmla="*/ 524551 w 1369117"/>
                <a:gd name="connsiteY27" fmla="*/ 1532954 h 1923643"/>
                <a:gd name="connsiteX28" fmla="*/ 920610 w 1369117"/>
                <a:gd name="connsiteY28" fmla="*/ 1624761 h 1923643"/>
                <a:gd name="connsiteX29" fmla="*/ 1177090 w 1369117"/>
                <a:gd name="connsiteY29" fmla="*/ 1893164 h 1923643"/>
                <a:gd name="connsiteX30" fmla="*/ 1319566 w 1369117"/>
                <a:gd name="connsiteY30" fmla="*/ 1888251 h 1923643"/>
                <a:gd name="connsiteX31" fmla="*/ 1315156 w 1369117"/>
                <a:gd name="connsiteY31" fmla="*/ 1729483 h 1923643"/>
                <a:gd name="connsiteX32" fmla="*/ 1038016 w 1369117"/>
                <a:gd name="connsiteY32" fmla="*/ 1439463 h 1923643"/>
                <a:gd name="connsiteX33" fmla="*/ 989643 w 1369117"/>
                <a:gd name="connsiteY33" fmla="*/ 1411387 h 1923643"/>
                <a:gd name="connsiteX34" fmla="*/ 723588 w 1369117"/>
                <a:gd name="connsiteY34" fmla="*/ 1349621 h 1923643"/>
                <a:gd name="connsiteX35" fmla="*/ 908516 w 1369117"/>
                <a:gd name="connsiteY35" fmla="*/ 1083746 h 1923643"/>
                <a:gd name="connsiteX36" fmla="*/ 1255697 w 1369117"/>
                <a:gd name="connsiteY36" fmla="*/ 1133720 h 1923643"/>
                <a:gd name="connsiteX37" fmla="*/ 1368317 w 1369117"/>
                <a:gd name="connsiteY37" fmla="*/ 1036298 h 1923643"/>
                <a:gd name="connsiteX38" fmla="*/ 1280892 w 1369117"/>
                <a:gd name="connsiteY38" fmla="*/ 910800 h 1923643"/>
                <a:gd name="connsiteX39" fmla="*/ 877779 w 1369117"/>
                <a:gd name="connsiteY39" fmla="*/ 854649 h 1923643"/>
                <a:gd name="connsiteX40" fmla="*/ 785567 w 1369117"/>
                <a:gd name="connsiteY40" fmla="*/ 897324 h 1923643"/>
                <a:gd name="connsiteX41" fmla="*/ 619535 w 1369117"/>
                <a:gd name="connsiteY41" fmla="*/ 1133720 h 1923643"/>
                <a:gd name="connsiteX42" fmla="*/ 397823 w 1369117"/>
                <a:gd name="connsiteY42" fmla="*/ 911362 h 1923643"/>
                <a:gd name="connsiteX43" fmla="*/ 560327 w 1369117"/>
                <a:gd name="connsiteY43" fmla="*/ 762561 h 1923643"/>
                <a:gd name="connsiteX44" fmla="*/ 579475 w 1369117"/>
                <a:gd name="connsiteY44" fmla="*/ 740662 h 1923643"/>
                <a:gd name="connsiteX45" fmla="*/ 697134 w 1369117"/>
                <a:gd name="connsiteY45" fmla="*/ 506512 h 1923643"/>
                <a:gd name="connsiteX46" fmla="*/ 675719 w 1369117"/>
                <a:gd name="connsiteY46" fmla="*/ 397860 h 1923643"/>
                <a:gd name="connsiteX0" fmla="*/ 600177 w 1293575"/>
                <a:gd name="connsiteY0" fmla="*/ 391102 h 1916885"/>
                <a:gd name="connsiteX1" fmla="*/ 100820 w 1293575"/>
                <a:gd name="connsiteY1" fmla="*/ 3940 h 1916885"/>
                <a:gd name="connsiteX2" fmla="*/ 226793 w 1293575"/>
                <a:gd name="connsiteY2" fmla="*/ 200469 h 1916885"/>
                <a:gd name="connsiteX3" fmla="*/ 551803 w 1293575"/>
                <a:gd name="connsiteY3" fmla="*/ 373976 h 1916885"/>
                <a:gd name="connsiteX4" fmla="*/ 488565 w 1293575"/>
                <a:gd name="connsiteY4" fmla="*/ 416651 h 1916885"/>
                <a:gd name="connsiteX5" fmla="*/ 377960 w 1293575"/>
                <a:gd name="connsiteY5" fmla="*/ 636763 h 1916885"/>
                <a:gd name="connsiteX6" fmla="*/ 251988 w 1293575"/>
                <a:gd name="connsiteY6" fmla="*/ 752154 h 1916885"/>
                <a:gd name="connsiteX7" fmla="*/ 251988 w 1293575"/>
                <a:gd name="connsiteY7" fmla="*/ 322036 h 1916885"/>
                <a:gd name="connsiteX8" fmla="*/ 176404 w 1293575"/>
                <a:gd name="connsiteY8" fmla="*/ 237809 h 1916885"/>
                <a:gd name="connsiteX9" fmla="*/ 100820 w 1293575"/>
                <a:gd name="connsiteY9" fmla="*/ 322036 h 1916885"/>
                <a:gd name="connsiteX10" fmla="*/ 100820 w 1293575"/>
                <a:gd name="connsiteY10" fmla="*/ 825431 h 1916885"/>
                <a:gd name="connsiteX11" fmla="*/ 50431 w 1293575"/>
                <a:gd name="connsiteY11" fmla="*/ 885793 h 1916885"/>
                <a:gd name="connsiteX12" fmla="*/ 44384 w 1293575"/>
                <a:gd name="connsiteY12" fmla="*/ 892531 h 1916885"/>
                <a:gd name="connsiteX13" fmla="*/ 40353 w 1293575"/>
                <a:gd name="connsiteY13" fmla="*/ 897866 h 1916885"/>
                <a:gd name="connsiteX14" fmla="*/ 37834 w 1293575"/>
                <a:gd name="connsiteY14" fmla="*/ 902358 h 1916885"/>
                <a:gd name="connsiteX15" fmla="*/ 37834 w 1293575"/>
                <a:gd name="connsiteY15" fmla="*/ 902358 h 1916885"/>
                <a:gd name="connsiteX16" fmla="*/ 58241 w 1293575"/>
                <a:gd name="connsiteY16" fmla="*/ 1169918 h 1916885"/>
                <a:gd name="connsiteX17" fmla="*/ 352766 w 1293575"/>
                <a:gd name="connsiteY17" fmla="*/ 1463869 h 1916885"/>
                <a:gd name="connsiteX18" fmla="*/ 380984 w 1293575"/>
                <a:gd name="connsiteY18" fmla="*/ 1486891 h 1916885"/>
                <a:gd name="connsiteX19" fmla="*/ 362088 w 1293575"/>
                <a:gd name="connsiteY19" fmla="*/ 1514966 h 1916885"/>
                <a:gd name="connsiteX20" fmla="*/ 210921 w 1293575"/>
                <a:gd name="connsiteY20" fmla="*/ 1605370 h 1916885"/>
                <a:gd name="connsiteX21" fmla="*/ 247957 w 1293575"/>
                <a:gd name="connsiteY21" fmla="*/ 1735359 h 1916885"/>
                <a:gd name="connsiteX22" fmla="*/ 374433 w 1293575"/>
                <a:gd name="connsiteY22" fmla="*/ 1808636 h 1916885"/>
                <a:gd name="connsiteX23" fmla="*/ 440191 w 1293575"/>
                <a:gd name="connsiteY23" fmla="*/ 1667697 h 1916885"/>
                <a:gd name="connsiteX24" fmla="*/ 404919 w 1293575"/>
                <a:gd name="connsiteY24" fmla="*/ 1543884 h 1916885"/>
                <a:gd name="connsiteX25" fmla="*/ 423815 w 1293575"/>
                <a:gd name="connsiteY25" fmla="*/ 1515808 h 1916885"/>
                <a:gd name="connsiteX26" fmla="*/ 449009 w 1293575"/>
                <a:gd name="connsiteY26" fmla="*/ 1526196 h 1916885"/>
                <a:gd name="connsiteX27" fmla="*/ 845068 w 1293575"/>
                <a:gd name="connsiteY27" fmla="*/ 1618003 h 1916885"/>
                <a:gd name="connsiteX28" fmla="*/ 1101548 w 1293575"/>
                <a:gd name="connsiteY28" fmla="*/ 1886406 h 1916885"/>
                <a:gd name="connsiteX29" fmla="*/ 1244024 w 1293575"/>
                <a:gd name="connsiteY29" fmla="*/ 1881493 h 1916885"/>
                <a:gd name="connsiteX30" fmla="*/ 1239614 w 1293575"/>
                <a:gd name="connsiteY30" fmla="*/ 1722725 h 1916885"/>
                <a:gd name="connsiteX31" fmla="*/ 962474 w 1293575"/>
                <a:gd name="connsiteY31" fmla="*/ 1432705 h 1916885"/>
                <a:gd name="connsiteX32" fmla="*/ 914101 w 1293575"/>
                <a:gd name="connsiteY32" fmla="*/ 1404629 h 1916885"/>
                <a:gd name="connsiteX33" fmla="*/ 648046 w 1293575"/>
                <a:gd name="connsiteY33" fmla="*/ 1342863 h 1916885"/>
                <a:gd name="connsiteX34" fmla="*/ 832974 w 1293575"/>
                <a:gd name="connsiteY34" fmla="*/ 1076988 h 1916885"/>
                <a:gd name="connsiteX35" fmla="*/ 1180155 w 1293575"/>
                <a:gd name="connsiteY35" fmla="*/ 1126962 h 1916885"/>
                <a:gd name="connsiteX36" fmla="*/ 1292775 w 1293575"/>
                <a:gd name="connsiteY36" fmla="*/ 1029540 h 1916885"/>
                <a:gd name="connsiteX37" fmla="*/ 1205350 w 1293575"/>
                <a:gd name="connsiteY37" fmla="*/ 904042 h 1916885"/>
                <a:gd name="connsiteX38" fmla="*/ 802237 w 1293575"/>
                <a:gd name="connsiteY38" fmla="*/ 847891 h 1916885"/>
                <a:gd name="connsiteX39" fmla="*/ 710025 w 1293575"/>
                <a:gd name="connsiteY39" fmla="*/ 890566 h 1916885"/>
                <a:gd name="connsiteX40" fmla="*/ 543993 w 1293575"/>
                <a:gd name="connsiteY40" fmla="*/ 1126962 h 1916885"/>
                <a:gd name="connsiteX41" fmla="*/ 322281 w 1293575"/>
                <a:gd name="connsiteY41" fmla="*/ 904604 h 1916885"/>
                <a:gd name="connsiteX42" fmla="*/ 484785 w 1293575"/>
                <a:gd name="connsiteY42" fmla="*/ 755803 h 1916885"/>
                <a:gd name="connsiteX43" fmla="*/ 503933 w 1293575"/>
                <a:gd name="connsiteY43" fmla="*/ 733904 h 1916885"/>
                <a:gd name="connsiteX44" fmla="*/ 621592 w 1293575"/>
                <a:gd name="connsiteY44" fmla="*/ 499754 h 1916885"/>
                <a:gd name="connsiteX45" fmla="*/ 600177 w 1293575"/>
                <a:gd name="connsiteY45" fmla="*/ 391102 h 1916885"/>
                <a:gd name="connsiteX0" fmla="*/ 600177 w 1293575"/>
                <a:gd name="connsiteY0" fmla="*/ 190677 h 1716460"/>
                <a:gd name="connsiteX1" fmla="*/ 226793 w 1293575"/>
                <a:gd name="connsiteY1" fmla="*/ 44 h 1716460"/>
                <a:gd name="connsiteX2" fmla="*/ 551803 w 1293575"/>
                <a:gd name="connsiteY2" fmla="*/ 173551 h 1716460"/>
                <a:gd name="connsiteX3" fmla="*/ 488565 w 1293575"/>
                <a:gd name="connsiteY3" fmla="*/ 216226 h 1716460"/>
                <a:gd name="connsiteX4" fmla="*/ 377960 w 1293575"/>
                <a:gd name="connsiteY4" fmla="*/ 436338 h 1716460"/>
                <a:gd name="connsiteX5" fmla="*/ 251988 w 1293575"/>
                <a:gd name="connsiteY5" fmla="*/ 551729 h 1716460"/>
                <a:gd name="connsiteX6" fmla="*/ 251988 w 1293575"/>
                <a:gd name="connsiteY6" fmla="*/ 121611 h 1716460"/>
                <a:gd name="connsiteX7" fmla="*/ 176404 w 1293575"/>
                <a:gd name="connsiteY7" fmla="*/ 37384 h 1716460"/>
                <a:gd name="connsiteX8" fmla="*/ 100820 w 1293575"/>
                <a:gd name="connsiteY8" fmla="*/ 121611 h 1716460"/>
                <a:gd name="connsiteX9" fmla="*/ 100820 w 1293575"/>
                <a:gd name="connsiteY9" fmla="*/ 625006 h 1716460"/>
                <a:gd name="connsiteX10" fmla="*/ 50431 w 1293575"/>
                <a:gd name="connsiteY10" fmla="*/ 685368 h 1716460"/>
                <a:gd name="connsiteX11" fmla="*/ 44384 w 1293575"/>
                <a:gd name="connsiteY11" fmla="*/ 692106 h 1716460"/>
                <a:gd name="connsiteX12" fmla="*/ 40353 w 1293575"/>
                <a:gd name="connsiteY12" fmla="*/ 697441 h 1716460"/>
                <a:gd name="connsiteX13" fmla="*/ 37834 w 1293575"/>
                <a:gd name="connsiteY13" fmla="*/ 701933 h 1716460"/>
                <a:gd name="connsiteX14" fmla="*/ 37834 w 1293575"/>
                <a:gd name="connsiteY14" fmla="*/ 701933 h 1716460"/>
                <a:gd name="connsiteX15" fmla="*/ 58241 w 1293575"/>
                <a:gd name="connsiteY15" fmla="*/ 969493 h 1716460"/>
                <a:gd name="connsiteX16" fmla="*/ 352766 w 1293575"/>
                <a:gd name="connsiteY16" fmla="*/ 1263444 h 1716460"/>
                <a:gd name="connsiteX17" fmla="*/ 380984 w 1293575"/>
                <a:gd name="connsiteY17" fmla="*/ 1286466 h 1716460"/>
                <a:gd name="connsiteX18" fmla="*/ 362088 w 1293575"/>
                <a:gd name="connsiteY18" fmla="*/ 1314541 h 1716460"/>
                <a:gd name="connsiteX19" fmla="*/ 210921 w 1293575"/>
                <a:gd name="connsiteY19" fmla="*/ 1404945 h 1716460"/>
                <a:gd name="connsiteX20" fmla="*/ 247957 w 1293575"/>
                <a:gd name="connsiteY20" fmla="*/ 1534934 h 1716460"/>
                <a:gd name="connsiteX21" fmla="*/ 374433 w 1293575"/>
                <a:gd name="connsiteY21" fmla="*/ 1608211 h 1716460"/>
                <a:gd name="connsiteX22" fmla="*/ 440191 w 1293575"/>
                <a:gd name="connsiteY22" fmla="*/ 1467272 h 1716460"/>
                <a:gd name="connsiteX23" fmla="*/ 404919 w 1293575"/>
                <a:gd name="connsiteY23" fmla="*/ 1343459 h 1716460"/>
                <a:gd name="connsiteX24" fmla="*/ 423815 w 1293575"/>
                <a:gd name="connsiteY24" fmla="*/ 1315383 h 1716460"/>
                <a:gd name="connsiteX25" fmla="*/ 449009 w 1293575"/>
                <a:gd name="connsiteY25" fmla="*/ 1325771 h 1716460"/>
                <a:gd name="connsiteX26" fmla="*/ 845068 w 1293575"/>
                <a:gd name="connsiteY26" fmla="*/ 1417578 h 1716460"/>
                <a:gd name="connsiteX27" fmla="*/ 1101548 w 1293575"/>
                <a:gd name="connsiteY27" fmla="*/ 1685981 h 1716460"/>
                <a:gd name="connsiteX28" fmla="*/ 1244024 w 1293575"/>
                <a:gd name="connsiteY28" fmla="*/ 1681068 h 1716460"/>
                <a:gd name="connsiteX29" fmla="*/ 1239614 w 1293575"/>
                <a:gd name="connsiteY29" fmla="*/ 1522300 h 1716460"/>
                <a:gd name="connsiteX30" fmla="*/ 962474 w 1293575"/>
                <a:gd name="connsiteY30" fmla="*/ 1232280 h 1716460"/>
                <a:gd name="connsiteX31" fmla="*/ 914101 w 1293575"/>
                <a:gd name="connsiteY31" fmla="*/ 1204204 h 1716460"/>
                <a:gd name="connsiteX32" fmla="*/ 648046 w 1293575"/>
                <a:gd name="connsiteY32" fmla="*/ 1142438 h 1716460"/>
                <a:gd name="connsiteX33" fmla="*/ 832974 w 1293575"/>
                <a:gd name="connsiteY33" fmla="*/ 876563 h 1716460"/>
                <a:gd name="connsiteX34" fmla="*/ 1180155 w 1293575"/>
                <a:gd name="connsiteY34" fmla="*/ 926537 h 1716460"/>
                <a:gd name="connsiteX35" fmla="*/ 1292775 w 1293575"/>
                <a:gd name="connsiteY35" fmla="*/ 829115 h 1716460"/>
                <a:gd name="connsiteX36" fmla="*/ 1205350 w 1293575"/>
                <a:gd name="connsiteY36" fmla="*/ 703617 h 1716460"/>
                <a:gd name="connsiteX37" fmla="*/ 802237 w 1293575"/>
                <a:gd name="connsiteY37" fmla="*/ 647466 h 1716460"/>
                <a:gd name="connsiteX38" fmla="*/ 710025 w 1293575"/>
                <a:gd name="connsiteY38" fmla="*/ 690141 h 1716460"/>
                <a:gd name="connsiteX39" fmla="*/ 543993 w 1293575"/>
                <a:gd name="connsiteY39" fmla="*/ 926537 h 1716460"/>
                <a:gd name="connsiteX40" fmla="*/ 322281 w 1293575"/>
                <a:gd name="connsiteY40" fmla="*/ 704179 h 1716460"/>
                <a:gd name="connsiteX41" fmla="*/ 484785 w 1293575"/>
                <a:gd name="connsiteY41" fmla="*/ 555378 h 1716460"/>
                <a:gd name="connsiteX42" fmla="*/ 503933 w 1293575"/>
                <a:gd name="connsiteY42" fmla="*/ 533479 h 1716460"/>
                <a:gd name="connsiteX43" fmla="*/ 621592 w 1293575"/>
                <a:gd name="connsiteY43" fmla="*/ 299329 h 1716460"/>
                <a:gd name="connsiteX44" fmla="*/ 600177 w 1293575"/>
                <a:gd name="connsiteY44" fmla="*/ 190677 h 1716460"/>
                <a:gd name="connsiteX0" fmla="*/ 600177 w 1293575"/>
                <a:gd name="connsiteY0" fmla="*/ 153293 h 1679076"/>
                <a:gd name="connsiteX1" fmla="*/ 551803 w 1293575"/>
                <a:gd name="connsiteY1" fmla="*/ 136167 h 1679076"/>
                <a:gd name="connsiteX2" fmla="*/ 488565 w 1293575"/>
                <a:gd name="connsiteY2" fmla="*/ 178842 h 1679076"/>
                <a:gd name="connsiteX3" fmla="*/ 377960 w 1293575"/>
                <a:gd name="connsiteY3" fmla="*/ 398954 h 1679076"/>
                <a:gd name="connsiteX4" fmla="*/ 251988 w 1293575"/>
                <a:gd name="connsiteY4" fmla="*/ 514345 h 1679076"/>
                <a:gd name="connsiteX5" fmla="*/ 251988 w 1293575"/>
                <a:gd name="connsiteY5" fmla="*/ 84227 h 1679076"/>
                <a:gd name="connsiteX6" fmla="*/ 176404 w 1293575"/>
                <a:gd name="connsiteY6" fmla="*/ 0 h 1679076"/>
                <a:gd name="connsiteX7" fmla="*/ 100820 w 1293575"/>
                <a:gd name="connsiteY7" fmla="*/ 84227 h 1679076"/>
                <a:gd name="connsiteX8" fmla="*/ 100820 w 1293575"/>
                <a:gd name="connsiteY8" fmla="*/ 587622 h 1679076"/>
                <a:gd name="connsiteX9" fmla="*/ 50431 w 1293575"/>
                <a:gd name="connsiteY9" fmla="*/ 647984 h 1679076"/>
                <a:gd name="connsiteX10" fmla="*/ 44384 w 1293575"/>
                <a:gd name="connsiteY10" fmla="*/ 654722 h 1679076"/>
                <a:gd name="connsiteX11" fmla="*/ 40353 w 1293575"/>
                <a:gd name="connsiteY11" fmla="*/ 660057 h 1679076"/>
                <a:gd name="connsiteX12" fmla="*/ 37834 w 1293575"/>
                <a:gd name="connsiteY12" fmla="*/ 664549 h 1679076"/>
                <a:gd name="connsiteX13" fmla="*/ 37834 w 1293575"/>
                <a:gd name="connsiteY13" fmla="*/ 664549 h 1679076"/>
                <a:gd name="connsiteX14" fmla="*/ 58241 w 1293575"/>
                <a:gd name="connsiteY14" fmla="*/ 932109 h 1679076"/>
                <a:gd name="connsiteX15" fmla="*/ 352766 w 1293575"/>
                <a:gd name="connsiteY15" fmla="*/ 1226060 h 1679076"/>
                <a:gd name="connsiteX16" fmla="*/ 380984 w 1293575"/>
                <a:gd name="connsiteY16" fmla="*/ 1249082 h 1679076"/>
                <a:gd name="connsiteX17" fmla="*/ 362088 w 1293575"/>
                <a:gd name="connsiteY17" fmla="*/ 1277157 h 1679076"/>
                <a:gd name="connsiteX18" fmla="*/ 210921 w 1293575"/>
                <a:gd name="connsiteY18" fmla="*/ 1367561 h 1679076"/>
                <a:gd name="connsiteX19" fmla="*/ 247957 w 1293575"/>
                <a:gd name="connsiteY19" fmla="*/ 1497550 h 1679076"/>
                <a:gd name="connsiteX20" fmla="*/ 374433 w 1293575"/>
                <a:gd name="connsiteY20" fmla="*/ 1570827 h 1679076"/>
                <a:gd name="connsiteX21" fmla="*/ 440191 w 1293575"/>
                <a:gd name="connsiteY21" fmla="*/ 1429888 h 1679076"/>
                <a:gd name="connsiteX22" fmla="*/ 404919 w 1293575"/>
                <a:gd name="connsiteY22" fmla="*/ 1306075 h 1679076"/>
                <a:gd name="connsiteX23" fmla="*/ 423815 w 1293575"/>
                <a:gd name="connsiteY23" fmla="*/ 1277999 h 1679076"/>
                <a:gd name="connsiteX24" fmla="*/ 449009 w 1293575"/>
                <a:gd name="connsiteY24" fmla="*/ 1288387 h 1679076"/>
                <a:gd name="connsiteX25" fmla="*/ 845068 w 1293575"/>
                <a:gd name="connsiteY25" fmla="*/ 1380194 h 1679076"/>
                <a:gd name="connsiteX26" fmla="*/ 1101548 w 1293575"/>
                <a:gd name="connsiteY26" fmla="*/ 1648597 h 1679076"/>
                <a:gd name="connsiteX27" fmla="*/ 1244024 w 1293575"/>
                <a:gd name="connsiteY27" fmla="*/ 1643684 h 1679076"/>
                <a:gd name="connsiteX28" fmla="*/ 1239614 w 1293575"/>
                <a:gd name="connsiteY28" fmla="*/ 1484916 h 1679076"/>
                <a:gd name="connsiteX29" fmla="*/ 962474 w 1293575"/>
                <a:gd name="connsiteY29" fmla="*/ 1194896 h 1679076"/>
                <a:gd name="connsiteX30" fmla="*/ 914101 w 1293575"/>
                <a:gd name="connsiteY30" fmla="*/ 1166820 h 1679076"/>
                <a:gd name="connsiteX31" fmla="*/ 648046 w 1293575"/>
                <a:gd name="connsiteY31" fmla="*/ 1105054 h 1679076"/>
                <a:gd name="connsiteX32" fmla="*/ 832974 w 1293575"/>
                <a:gd name="connsiteY32" fmla="*/ 839179 h 1679076"/>
                <a:gd name="connsiteX33" fmla="*/ 1180155 w 1293575"/>
                <a:gd name="connsiteY33" fmla="*/ 889153 h 1679076"/>
                <a:gd name="connsiteX34" fmla="*/ 1292775 w 1293575"/>
                <a:gd name="connsiteY34" fmla="*/ 791731 h 1679076"/>
                <a:gd name="connsiteX35" fmla="*/ 1205350 w 1293575"/>
                <a:gd name="connsiteY35" fmla="*/ 666233 h 1679076"/>
                <a:gd name="connsiteX36" fmla="*/ 802237 w 1293575"/>
                <a:gd name="connsiteY36" fmla="*/ 610082 h 1679076"/>
                <a:gd name="connsiteX37" fmla="*/ 710025 w 1293575"/>
                <a:gd name="connsiteY37" fmla="*/ 652757 h 1679076"/>
                <a:gd name="connsiteX38" fmla="*/ 543993 w 1293575"/>
                <a:gd name="connsiteY38" fmla="*/ 889153 h 1679076"/>
                <a:gd name="connsiteX39" fmla="*/ 322281 w 1293575"/>
                <a:gd name="connsiteY39" fmla="*/ 666795 h 1679076"/>
                <a:gd name="connsiteX40" fmla="*/ 484785 w 1293575"/>
                <a:gd name="connsiteY40" fmla="*/ 517994 h 1679076"/>
                <a:gd name="connsiteX41" fmla="*/ 503933 w 1293575"/>
                <a:gd name="connsiteY41" fmla="*/ 496095 h 1679076"/>
                <a:gd name="connsiteX42" fmla="*/ 621592 w 1293575"/>
                <a:gd name="connsiteY42" fmla="*/ 261945 h 1679076"/>
                <a:gd name="connsiteX43" fmla="*/ 600177 w 1293575"/>
                <a:gd name="connsiteY43" fmla="*/ 153293 h 167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93575" h="1679076">
                  <a:moveTo>
                    <a:pt x="600177" y="153293"/>
                  </a:moveTo>
                  <a:cubicBezTo>
                    <a:pt x="588545" y="132330"/>
                    <a:pt x="570405" y="131909"/>
                    <a:pt x="551803" y="136167"/>
                  </a:cubicBezTo>
                  <a:cubicBezTo>
                    <a:pt x="525492" y="137149"/>
                    <a:pt x="501537" y="153315"/>
                    <a:pt x="488565" y="178842"/>
                  </a:cubicBezTo>
                  <a:lnTo>
                    <a:pt x="377960" y="398954"/>
                  </a:lnTo>
                  <a:lnTo>
                    <a:pt x="251988" y="514345"/>
                  </a:lnTo>
                  <a:lnTo>
                    <a:pt x="251988" y="84227"/>
                  </a:lnTo>
                  <a:cubicBezTo>
                    <a:pt x="251988" y="37709"/>
                    <a:pt x="218149" y="0"/>
                    <a:pt x="176404" y="0"/>
                  </a:cubicBezTo>
                  <a:cubicBezTo>
                    <a:pt x="134659" y="0"/>
                    <a:pt x="100820" y="37709"/>
                    <a:pt x="100820" y="84227"/>
                  </a:cubicBezTo>
                  <a:lnTo>
                    <a:pt x="100820" y="587622"/>
                  </a:lnTo>
                  <a:lnTo>
                    <a:pt x="50431" y="647984"/>
                  </a:lnTo>
                  <a:lnTo>
                    <a:pt x="44384" y="654722"/>
                  </a:lnTo>
                  <a:cubicBezTo>
                    <a:pt x="42873" y="656407"/>
                    <a:pt x="41865" y="658372"/>
                    <a:pt x="40353" y="660057"/>
                  </a:cubicBezTo>
                  <a:lnTo>
                    <a:pt x="37834" y="664549"/>
                  </a:lnTo>
                  <a:lnTo>
                    <a:pt x="37834" y="664549"/>
                  </a:lnTo>
                  <a:cubicBezTo>
                    <a:pt x="-19625" y="745816"/>
                    <a:pt x="-10701" y="862813"/>
                    <a:pt x="58241" y="932109"/>
                  </a:cubicBezTo>
                  <a:lnTo>
                    <a:pt x="352766" y="1226060"/>
                  </a:lnTo>
                  <a:cubicBezTo>
                    <a:pt x="361556" y="1234631"/>
                    <a:pt x="370997" y="1242332"/>
                    <a:pt x="380984" y="1249082"/>
                  </a:cubicBezTo>
                  <a:lnTo>
                    <a:pt x="362088" y="1277157"/>
                  </a:lnTo>
                  <a:cubicBezTo>
                    <a:pt x="301621" y="1275192"/>
                    <a:pt x="199331" y="1323482"/>
                    <a:pt x="210921" y="1367561"/>
                  </a:cubicBezTo>
                  <a:lnTo>
                    <a:pt x="247957" y="1497550"/>
                  </a:lnTo>
                  <a:cubicBezTo>
                    <a:pt x="264724" y="1556706"/>
                    <a:pt x="321348" y="1589512"/>
                    <a:pt x="374433" y="1570827"/>
                  </a:cubicBezTo>
                  <a:cubicBezTo>
                    <a:pt x="427518" y="1552143"/>
                    <a:pt x="456958" y="1489043"/>
                    <a:pt x="440191" y="1429888"/>
                  </a:cubicBezTo>
                  <a:lnTo>
                    <a:pt x="404919" y="1306075"/>
                  </a:lnTo>
                  <a:lnTo>
                    <a:pt x="423815" y="1277999"/>
                  </a:lnTo>
                  <a:cubicBezTo>
                    <a:pt x="431743" y="1282739"/>
                    <a:pt x="440221" y="1286234"/>
                    <a:pt x="449009" y="1288387"/>
                  </a:cubicBezTo>
                  <a:lnTo>
                    <a:pt x="845068" y="1380194"/>
                  </a:lnTo>
                  <a:lnTo>
                    <a:pt x="1101548" y="1648597"/>
                  </a:lnTo>
                  <a:cubicBezTo>
                    <a:pt x="1142109" y="1691084"/>
                    <a:pt x="1205897" y="1688883"/>
                    <a:pt x="1244024" y="1643684"/>
                  </a:cubicBezTo>
                  <a:cubicBezTo>
                    <a:pt x="1282150" y="1598485"/>
                    <a:pt x="1280175" y="1527403"/>
                    <a:pt x="1239614" y="1484916"/>
                  </a:cubicBezTo>
                  <a:lnTo>
                    <a:pt x="962474" y="1194896"/>
                  </a:lnTo>
                  <a:cubicBezTo>
                    <a:pt x="949043" y="1180650"/>
                    <a:pt x="932276" y="1170919"/>
                    <a:pt x="914101" y="1166820"/>
                  </a:cubicBezTo>
                  <a:lnTo>
                    <a:pt x="648046" y="1105054"/>
                  </a:lnTo>
                  <a:lnTo>
                    <a:pt x="832974" y="839179"/>
                  </a:lnTo>
                  <a:lnTo>
                    <a:pt x="1180155" y="889153"/>
                  </a:lnTo>
                  <a:cubicBezTo>
                    <a:pt x="1235397" y="896905"/>
                    <a:pt x="1285819" y="853289"/>
                    <a:pt x="1292775" y="791731"/>
                  </a:cubicBezTo>
                  <a:cubicBezTo>
                    <a:pt x="1299731" y="730172"/>
                    <a:pt x="1260592" y="673985"/>
                    <a:pt x="1205350" y="666233"/>
                  </a:cubicBezTo>
                  <a:lnTo>
                    <a:pt x="802237" y="610082"/>
                  </a:lnTo>
                  <a:cubicBezTo>
                    <a:pt x="766891" y="605146"/>
                    <a:pt x="731833" y="621371"/>
                    <a:pt x="710025" y="652757"/>
                  </a:cubicBezTo>
                  <a:lnTo>
                    <a:pt x="543993" y="889153"/>
                  </a:lnTo>
                  <a:lnTo>
                    <a:pt x="322281" y="666795"/>
                  </a:lnTo>
                  <a:lnTo>
                    <a:pt x="484785" y="517994"/>
                  </a:lnTo>
                  <a:cubicBezTo>
                    <a:pt x="492314" y="512056"/>
                    <a:pt x="498804" y="504636"/>
                    <a:pt x="503933" y="496095"/>
                  </a:cubicBezTo>
                  <a:lnTo>
                    <a:pt x="621592" y="261945"/>
                  </a:lnTo>
                  <a:cubicBezTo>
                    <a:pt x="639984" y="224880"/>
                    <a:pt x="630816" y="178359"/>
                    <a:pt x="600177" y="153293"/>
                  </a:cubicBezTo>
                  <a:close/>
                </a:path>
              </a:pathLst>
            </a:custGeom>
            <a:solidFill>
              <a:srgbClr val="FF0000"/>
            </a:solidFill>
            <a:ln w="3175" cap="flat">
              <a:solidFill>
                <a:srgbClr val="FF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146" name="Group 145">
              <a:extLst>
                <a:ext uri="{FF2B5EF4-FFF2-40B4-BE49-F238E27FC236}">
                  <a16:creationId xmlns:a16="http://schemas.microsoft.com/office/drawing/2014/main" id="{FCA3107D-5335-AC9A-6F16-33F4027A4E5A}"/>
                </a:ext>
              </a:extLst>
            </p:cNvPr>
            <p:cNvGrpSpPr/>
            <p:nvPr/>
          </p:nvGrpSpPr>
          <p:grpSpPr>
            <a:xfrm>
              <a:off x="625490" y="2155900"/>
              <a:ext cx="1713229" cy="1909137"/>
              <a:chOff x="6848300" y="4525278"/>
              <a:chExt cx="647700" cy="647700"/>
            </a:xfrm>
            <a:solidFill>
              <a:schemeClr val="accent1"/>
            </a:solidFill>
          </p:grpSpPr>
          <p:sp>
            <p:nvSpPr>
              <p:cNvPr id="165" name="Freeform: Shape 164">
                <a:extLst>
                  <a:ext uri="{FF2B5EF4-FFF2-40B4-BE49-F238E27FC236}">
                    <a16:creationId xmlns:a16="http://schemas.microsoft.com/office/drawing/2014/main" id="{BB3B1ECE-8CF7-F94C-DF34-06823CB45AF3}"/>
                  </a:ext>
                </a:extLst>
              </p:cNvPr>
              <p:cNvSpPr/>
              <p:nvPr/>
            </p:nvSpPr>
            <p:spPr>
              <a:xfrm>
                <a:off x="7019750" y="4868178"/>
                <a:ext cx="133350" cy="304800"/>
              </a:xfrm>
              <a:custGeom>
                <a:avLst/>
                <a:gdLst>
                  <a:gd name="connsiteX0" fmla="*/ 0 w 133350"/>
                  <a:gd name="connsiteY0" fmla="*/ 0 h 304800"/>
                  <a:gd name="connsiteX1" fmla="*/ 133350 w 133350"/>
                  <a:gd name="connsiteY1" fmla="*/ 0 h 304800"/>
                  <a:gd name="connsiteX2" fmla="*/ 133350 w 133350"/>
                  <a:gd name="connsiteY2" fmla="*/ 304800 h 304800"/>
                  <a:gd name="connsiteX3" fmla="*/ 0 w 133350"/>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133350" h="304800">
                    <a:moveTo>
                      <a:pt x="0" y="0"/>
                    </a:moveTo>
                    <a:lnTo>
                      <a:pt x="133350" y="0"/>
                    </a:lnTo>
                    <a:lnTo>
                      <a:pt x="133350" y="304800"/>
                    </a:lnTo>
                    <a:lnTo>
                      <a:pt x="0" y="3048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7" name="Freeform: Shape 166">
                <a:extLst>
                  <a:ext uri="{FF2B5EF4-FFF2-40B4-BE49-F238E27FC236}">
                    <a16:creationId xmlns:a16="http://schemas.microsoft.com/office/drawing/2014/main" id="{84240E86-CA7D-7AFD-A9E3-8612F1DD7D51}"/>
                  </a:ext>
                </a:extLst>
              </p:cNvPr>
              <p:cNvSpPr/>
              <p:nvPr/>
            </p:nvSpPr>
            <p:spPr>
              <a:xfrm>
                <a:off x="7191200" y="4696728"/>
                <a:ext cx="133350" cy="476250"/>
              </a:xfrm>
              <a:custGeom>
                <a:avLst/>
                <a:gdLst>
                  <a:gd name="connsiteX0" fmla="*/ 0 w 133350"/>
                  <a:gd name="connsiteY0" fmla="*/ 0 h 476250"/>
                  <a:gd name="connsiteX1" fmla="*/ 133350 w 133350"/>
                  <a:gd name="connsiteY1" fmla="*/ 0 h 476250"/>
                  <a:gd name="connsiteX2" fmla="*/ 133350 w 133350"/>
                  <a:gd name="connsiteY2" fmla="*/ 476250 h 476250"/>
                  <a:gd name="connsiteX3" fmla="*/ 0 w 133350"/>
                  <a:gd name="connsiteY3" fmla="*/ 476250 h 476250"/>
                </a:gdLst>
                <a:ahLst/>
                <a:cxnLst>
                  <a:cxn ang="0">
                    <a:pos x="connsiteX0" y="connsiteY0"/>
                  </a:cxn>
                  <a:cxn ang="0">
                    <a:pos x="connsiteX1" y="connsiteY1"/>
                  </a:cxn>
                  <a:cxn ang="0">
                    <a:pos x="connsiteX2" y="connsiteY2"/>
                  </a:cxn>
                  <a:cxn ang="0">
                    <a:pos x="connsiteX3" y="connsiteY3"/>
                  </a:cxn>
                </a:cxnLst>
                <a:rect l="l" t="t" r="r" b="b"/>
                <a:pathLst>
                  <a:path w="133350" h="476250">
                    <a:moveTo>
                      <a:pt x="0" y="0"/>
                    </a:moveTo>
                    <a:lnTo>
                      <a:pt x="133350" y="0"/>
                    </a:lnTo>
                    <a:lnTo>
                      <a:pt x="133350" y="476250"/>
                    </a:lnTo>
                    <a:lnTo>
                      <a:pt x="0" y="4762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 name="Freeform: Shape 167">
                <a:extLst>
                  <a:ext uri="{FF2B5EF4-FFF2-40B4-BE49-F238E27FC236}">
                    <a16:creationId xmlns:a16="http://schemas.microsoft.com/office/drawing/2014/main" id="{7B24A86E-DC14-FDE6-004C-659BFECA231C}"/>
                  </a:ext>
                </a:extLst>
              </p:cNvPr>
              <p:cNvSpPr/>
              <p:nvPr/>
            </p:nvSpPr>
            <p:spPr>
              <a:xfrm>
                <a:off x="7362650" y="4525278"/>
                <a:ext cx="133350" cy="647700"/>
              </a:xfrm>
              <a:custGeom>
                <a:avLst/>
                <a:gdLst>
                  <a:gd name="connsiteX0" fmla="*/ 0 w 133350"/>
                  <a:gd name="connsiteY0" fmla="*/ 0 h 647700"/>
                  <a:gd name="connsiteX1" fmla="*/ 133350 w 133350"/>
                  <a:gd name="connsiteY1" fmla="*/ 0 h 647700"/>
                  <a:gd name="connsiteX2" fmla="*/ 133350 w 133350"/>
                  <a:gd name="connsiteY2" fmla="*/ 647700 h 647700"/>
                  <a:gd name="connsiteX3" fmla="*/ 0 w 133350"/>
                  <a:gd name="connsiteY3" fmla="*/ 647700 h 647700"/>
                </a:gdLst>
                <a:ahLst/>
                <a:cxnLst>
                  <a:cxn ang="0">
                    <a:pos x="connsiteX0" y="connsiteY0"/>
                  </a:cxn>
                  <a:cxn ang="0">
                    <a:pos x="connsiteX1" y="connsiteY1"/>
                  </a:cxn>
                  <a:cxn ang="0">
                    <a:pos x="connsiteX2" y="connsiteY2"/>
                  </a:cxn>
                  <a:cxn ang="0">
                    <a:pos x="connsiteX3" y="connsiteY3"/>
                  </a:cxn>
                </a:cxnLst>
                <a:rect l="l" t="t" r="r" b="b"/>
                <a:pathLst>
                  <a:path w="133350" h="647700">
                    <a:moveTo>
                      <a:pt x="0" y="0"/>
                    </a:moveTo>
                    <a:lnTo>
                      <a:pt x="133350" y="0"/>
                    </a:lnTo>
                    <a:lnTo>
                      <a:pt x="133350" y="647700"/>
                    </a:lnTo>
                    <a:lnTo>
                      <a:pt x="0" y="6477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9" name="Freeform: Shape 168">
                <a:extLst>
                  <a:ext uri="{FF2B5EF4-FFF2-40B4-BE49-F238E27FC236}">
                    <a16:creationId xmlns:a16="http://schemas.microsoft.com/office/drawing/2014/main" id="{D5FBC0EF-9316-B6E4-BE3F-178E52A73247}"/>
                  </a:ext>
                </a:extLst>
              </p:cNvPr>
              <p:cNvSpPr/>
              <p:nvPr/>
            </p:nvSpPr>
            <p:spPr>
              <a:xfrm>
                <a:off x="6848300" y="5039628"/>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72" name="Group 71">
            <a:extLst>
              <a:ext uri="{FF2B5EF4-FFF2-40B4-BE49-F238E27FC236}">
                <a16:creationId xmlns:a16="http://schemas.microsoft.com/office/drawing/2014/main" id="{8291AC38-8693-F367-9530-212AC33AA266}"/>
              </a:ext>
            </a:extLst>
          </p:cNvPr>
          <p:cNvGrpSpPr/>
          <p:nvPr/>
        </p:nvGrpSpPr>
        <p:grpSpPr>
          <a:xfrm>
            <a:off x="970655" y="3479485"/>
            <a:ext cx="1079599" cy="1079599"/>
            <a:chOff x="568549" y="3165243"/>
            <a:chExt cx="749586" cy="749586"/>
          </a:xfrm>
        </p:grpSpPr>
        <p:sp>
          <p:nvSpPr>
            <p:cNvPr id="73" name="Oval 72">
              <a:extLst>
                <a:ext uri="{FF2B5EF4-FFF2-40B4-BE49-F238E27FC236}">
                  <a16:creationId xmlns:a16="http://schemas.microsoft.com/office/drawing/2014/main" id="{CCA6C512-2710-EFF3-C5AD-759B9CFF7C31}"/>
                </a:ext>
              </a:extLst>
            </p:cNvPr>
            <p:cNvSpPr/>
            <p:nvPr/>
          </p:nvSpPr>
          <p:spPr bwMode="auto">
            <a:xfrm>
              <a:off x="568549" y="3165243"/>
              <a:ext cx="749586" cy="749586"/>
            </a:xfrm>
            <a:prstGeom prst="ellipse">
              <a:avLst/>
            </a:prstGeom>
            <a:solidFill>
              <a:schemeClr val="bg1"/>
            </a:solidFill>
            <a:ln w="28575">
              <a:solidFill>
                <a:srgbClr val="E8112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Freeform 12">
              <a:extLst>
                <a:ext uri="{FF2B5EF4-FFF2-40B4-BE49-F238E27FC236}">
                  <a16:creationId xmlns:a16="http://schemas.microsoft.com/office/drawing/2014/main" id="{E5635648-2758-4186-DFE9-51264A6E394D}"/>
                </a:ext>
              </a:extLst>
            </p:cNvPr>
            <p:cNvSpPr>
              <a:spLocks noEditPoints="1"/>
            </p:cNvSpPr>
            <p:nvPr/>
          </p:nvSpPr>
          <p:spPr bwMode="auto">
            <a:xfrm>
              <a:off x="710507" y="3293721"/>
              <a:ext cx="465671" cy="476858"/>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1A1A1A"/>
                </a:solidFill>
                <a:effectLst/>
                <a:uLnTx/>
                <a:uFillTx/>
                <a:latin typeface="Segoe UI"/>
                <a:ea typeface="+mn-ea"/>
                <a:cs typeface="+mn-cs"/>
              </a:endParaRPr>
            </a:p>
          </p:txBody>
        </p:sp>
        <p:sp>
          <p:nvSpPr>
            <p:cNvPr id="75" name="Freeform 24">
              <a:extLst>
                <a:ext uri="{FF2B5EF4-FFF2-40B4-BE49-F238E27FC236}">
                  <a16:creationId xmlns:a16="http://schemas.microsoft.com/office/drawing/2014/main" id="{B8339241-44E4-1A79-70C0-B45EAEDB3377}"/>
                </a:ext>
              </a:extLst>
            </p:cNvPr>
            <p:cNvSpPr>
              <a:spLocks/>
            </p:cNvSpPr>
            <p:nvPr/>
          </p:nvSpPr>
          <p:spPr bwMode="auto">
            <a:xfrm>
              <a:off x="799298" y="3550963"/>
              <a:ext cx="286481" cy="213260"/>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1A1A1A"/>
                </a:solidFill>
                <a:effectLst/>
                <a:uLnTx/>
                <a:uFillTx/>
                <a:latin typeface="Segoe UI"/>
                <a:ea typeface="+mn-ea"/>
                <a:cs typeface="+mn-cs"/>
              </a:endParaRPr>
            </a:p>
          </p:txBody>
        </p:sp>
        <p:sp>
          <p:nvSpPr>
            <p:cNvPr id="76" name="Freeform 11">
              <a:extLst>
                <a:ext uri="{FF2B5EF4-FFF2-40B4-BE49-F238E27FC236}">
                  <a16:creationId xmlns:a16="http://schemas.microsoft.com/office/drawing/2014/main" id="{06D99C4B-0EC7-FDAE-EB8F-95B74A753805}"/>
                </a:ext>
              </a:extLst>
            </p:cNvPr>
            <p:cNvSpPr>
              <a:spLocks/>
            </p:cNvSpPr>
            <p:nvPr/>
          </p:nvSpPr>
          <p:spPr bwMode="auto">
            <a:xfrm>
              <a:off x="822718" y="3757151"/>
              <a:ext cx="239830" cy="25390"/>
            </a:xfrm>
            <a:prstGeom prst="roundRect">
              <a:avLst/>
            </a:prstGeom>
            <a:solidFill>
              <a:schemeClr val="bg1"/>
            </a:solidFill>
            <a:ln w="12700">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1A1A1A"/>
                </a:solidFill>
                <a:effectLst/>
                <a:uLnTx/>
                <a:uFillTx/>
                <a:latin typeface="Segoe UI"/>
                <a:ea typeface="+mn-ea"/>
                <a:cs typeface="+mn-cs"/>
              </a:endParaRPr>
            </a:p>
          </p:txBody>
        </p:sp>
        <p:sp>
          <p:nvSpPr>
            <p:cNvPr id="77" name="Freeform: Shape 76">
              <a:extLst>
                <a:ext uri="{FF2B5EF4-FFF2-40B4-BE49-F238E27FC236}">
                  <a16:creationId xmlns:a16="http://schemas.microsoft.com/office/drawing/2014/main" id="{9DC4BA8E-F4A2-545E-E1D6-B62B13196A8E}"/>
                </a:ext>
              </a:extLst>
            </p:cNvPr>
            <p:cNvSpPr/>
            <p:nvPr/>
          </p:nvSpPr>
          <p:spPr bwMode="auto">
            <a:xfrm>
              <a:off x="882542" y="3428504"/>
              <a:ext cx="118751" cy="39510"/>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rgbClr val="E8112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Tree>
    <p:extLst>
      <p:ext uri="{BB962C8B-B14F-4D97-AF65-F5344CB8AC3E}">
        <p14:creationId xmlns:p14="http://schemas.microsoft.com/office/powerpoint/2010/main" val="40416184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fade">
                                      <p:cBhvr>
                                        <p:cTn id="7" dur="500"/>
                                        <p:tgtEl>
                                          <p:spTgt spid="127"/>
                                        </p:tgtEl>
                                      </p:cBhvr>
                                    </p:animEffect>
                                  </p:childTnLst>
                                </p:cTn>
                              </p:par>
                              <p:par>
                                <p:cTn id="8" presetID="22" presetClass="entr" presetSubtype="2" fill="hold" nodeType="withEffect">
                                  <p:stCondLst>
                                    <p:cond delay="25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1000"/>
                                        <p:tgtEl>
                                          <p:spTgt spid="4"/>
                                        </p:tgtEl>
                                      </p:cBhvr>
                                    </p:animEffect>
                                  </p:childTnLst>
                                </p:cTn>
                              </p:par>
                            </p:childTnLst>
                          </p:cTn>
                        </p:par>
                        <p:par>
                          <p:cTn id="11" fill="hold">
                            <p:stCondLst>
                              <p:cond delay="1250"/>
                            </p:stCondLst>
                            <p:childTnLst>
                              <p:par>
                                <p:cTn id="12" presetID="10" presetClass="entr" presetSubtype="0" fill="hold" nodeType="afterEffect">
                                  <p:stCondLst>
                                    <p:cond delay="0"/>
                                  </p:stCondLst>
                                  <p:childTnLst>
                                    <p:set>
                                      <p:cBhvr>
                                        <p:cTn id="13" dur="1" fill="hold">
                                          <p:stCondLst>
                                            <p:cond delay="0"/>
                                          </p:stCondLst>
                                        </p:cTn>
                                        <p:tgtEl>
                                          <p:spTgt spid="224"/>
                                        </p:tgtEl>
                                        <p:attrNameLst>
                                          <p:attrName>style.visibility</p:attrName>
                                        </p:attrNameLst>
                                      </p:cBhvr>
                                      <p:to>
                                        <p:strVal val="visible"/>
                                      </p:to>
                                    </p:set>
                                    <p:animEffect transition="in" filter="fade">
                                      <p:cBhvr>
                                        <p:cTn id="14" dur="500"/>
                                        <p:tgtEl>
                                          <p:spTgt spid="224"/>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fade">
                                      <p:cBhvr>
                                        <p:cTn id="19" dur="500"/>
                                        <p:tgtEl>
                                          <p:spTgt spid="49"/>
                                        </p:tgtEl>
                                      </p:cBhvr>
                                    </p:animEffect>
                                  </p:childTnLst>
                                </p:cTn>
                              </p:par>
                              <p:par>
                                <p:cTn id="20" presetID="22" presetClass="entr" presetSubtype="2" fill="hold" nodeType="withEffect">
                                  <p:stCondLst>
                                    <p:cond delay="250"/>
                                  </p:stCondLst>
                                  <p:childTnLst>
                                    <p:set>
                                      <p:cBhvr>
                                        <p:cTn id="21" dur="1" fill="hold">
                                          <p:stCondLst>
                                            <p:cond delay="0"/>
                                          </p:stCondLst>
                                        </p:cTn>
                                        <p:tgtEl>
                                          <p:spTgt spid="5"/>
                                        </p:tgtEl>
                                        <p:attrNameLst>
                                          <p:attrName>style.visibility</p:attrName>
                                        </p:attrNameLst>
                                      </p:cBhvr>
                                      <p:to>
                                        <p:strVal val="visible"/>
                                      </p:to>
                                    </p:set>
                                    <p:animEffect transition="in" filter="wipe(right)">
                                      <p:cBhvr>
                                        <p:cTn id="22" dur="1000"/>
                                        <p:tgtEl>
                                          <p:spTgt spid="5"/>
                                        </p:tgtEl>
                                      </p:cBhvr>
                                    </p:animEffect>
                                  </p:childTnLst>
                                </p:cTn>
                              </p:par>
                            </p:childTnLst>
                          </p:cTn>
                        </p:par>
                        <p:par>
                          <p:cTn id="23" fill="hold">
                            <p:stCondLst>
                              <p:cond delay="1250"/>
                            </p:stCondLst>
                            <p:childTnLst>
                              <p:par>
                                <p:cTn id="24" presetID="10" presetClass="entr" presetSubtype="0" fill="hold" nodeType="afterEffect">
                                  <p:stCondLst>
                                    <p:cond delay="0"/>
                                  </p:stCondLst>
                                  <p:childTnLst>
                                    <p:set>
                                      <p:cBhvr>
                                        <p:cTn id="25" dur="1" fill="hold">
                                          <p:stCondLst>
                                            <p:cond delay="0"/>
                                          </p:stCondLst>
                                        </p:cTn>
                                        <p:tgtEl>
                                          <p:spTgt spid="150"/>
                                        </p:tgtEl>
                                        <p:attrNameLst>
                                          <p:attrName>style.visibility</p:attrName>
                                        </p:attrNameLst>
                                      </p:cBhvr>
                                      <p:to>
                                        <p:strVal val="visible"/>
                                      </p:to>
                                    </p:set>
                                    <p:animEffect transition="in" filter="fade">
                                      <p:cBhvr>
                                        <p:cTn id="26" dur="500"/>
                                        <p:tgtEl>
                                          <p:spTgt spid="150"/>
                                        </p:tgtEl>
                                      </p:cBhvr>
                                    </p:animEffect>
                                  </p:childTnLst>
                                </p:cTn>
                              </p:par>
                              <p:par>
                                <p:cTn id="27" presetID="10" presetClass="entr" presetSubtype="0" fill="hold" nodeType="withEffect">
                                  <p:stCondLst>
                                    <p:cond delay="0"/>
                                  </p:stCondLst>
                                  <p:childTnLst>
                                    <p:set>
                                      <p:cBhvr>
                                        <p:cTn id="28" dur="1" fill="hold">
                                          <p:stCondLst>
                                            <p:cond delay="0"/>
                                          </p:stCondLst>
                                        </p:cTn>
                                        <p:tgtEl>
                                          <p:spTgt spid="116"/>
                                        </p:tgtEl>
                                        <p:attrNameLst>
                                          <p:attrName>style.visibility</p:attrName>
                                        </p:attrNameLst>
                                      </p:cBhvr>
                                      <p:to>
                                        <p:strVal val="visible"/>
                                      </p:to>
                                    </p:set>
                                    <p:animEffect transition="in" filter="fade">
                                      <p:cBhvr>
                                        <p:cTn id="29" dur="500"/>
                                        <p:tgtEl>
                                          <p:spTgt spid="116"/>
                                        </p:tgtEl>
                                      </p:cBhvr>
                                    </p:animEffect>
                                  </p:childTnLst>
                                </p:cTn>
                              </p:par>
                            </p:childTnLst>
                          </p:cTn>
                        </p:par>
                        <p:par>
                          <p:cTn id="30" fill="hold">
                            <p:stCondLst>
                              <p:cond delay="1750"/>
                            </p:stCondLst>
                            <p:childTnLst>
                              <p:par>
                                <p:cTn id="31" presetID="10" presetClass="entr" presetSubtype="0" fill="hold" nodeType="afterEffect">
                                  <p:stCondLst>
                                    <p:cond delay="0"/>
                                  </p:stCondLst>
                                  <p:childTnLst>
                                    <p:set>
                                      <p:cBhvr>
                                        <p:cTn id="32" dur="1" fill="hold">
                                          <p:stCondLst>
                                            <p:cond delay="0"/>
                                          </p:stCondLst>
                                        </p:cTn>
                                        <p:tgtEl>
                                          <p:spTgt spid="233"/>
                                        </p:tgtEl>
                                        <p:attrNameLst>
                                          <p:attrName>style.visibility</p:attrName>
                                        </p:attrNameLst>
                                      </p:cBhvr>
                                      <p:to>
                                        <p:strVal val="visible"/>
                                      </p:to>
                                    </p:set>
                                    <p:animEffect transition="in" filter="fade">
                                      <p:cBhvr>
                                        <p:cTn id="33" dur="500"/>
                                        <p:tgtEl>
                                          <p:spTgt spid="23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51"/>
                                        </p:tgtEl>
                                        <p:attrNameLst>
                                          <p:attrName>style.visibility</p:attrName>
                                        </p:attrNameLst>
                                      </p:cBhvr>
                                      <p:to>
                                        <p:strVal val="visible"/>
                                      </p:to>
                                    </p:set>
                                    <p:animEffect transition="in" filter="fade">
                                      <p:cBhvr>
                                        <p:cTn id="36" dur="500"/>
                                        <p:tgtEl>
                                          <p:spTgt spid="151"/>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12"/>
                                        </p:tgtEl>
                                        <p:attrNameLst>
                                          <p:attrName>style.visibility</p:attrName>
                                        </p:attrNameLst>
                                      </p:cBhvr>
                                      <p:to>
                                        <p:strVal val="visible"/>
                                      </p:to>
                                    </p:set>
                                    <p:animEffect transition="in" filter="fade">
                                      <p:cBhvr>
                                        <p:cTn id="41" dur="500"/>
                                        <p:tgtEl>
                                          <p:spTgt spid="112"/>
                                        </p:tgtEl>
                                      </p:cBhvr>
                                    </p:animEffect>
                                  </p:childTnLst>
                                </p:cTn>
                              </p:par>
                            </p:childTnLst>
                          </p:cTn>
                        </p:par>
                        <p:par>
                          <p:cTn id="42" fill="hold">
                            <p:stCondLst>
                              <p:cond delay="500"/>
                            </p:stCondLst>
                            <p:childTnLst>
                              <p:par>
                                <p:cTn id="43" presetID="22" presetClass="entr" presetSubtype="4" fill="hold"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wipe(down)">
                                      <p:cBhvr>
                                        <p:cTn id="45" dur="1000"/>
                                        <p:tgtEl>
                                          <p:spTgt spid="11"/>
                                        </p:tgtEl>
                                      </p:cBhvr>
                                    </p:animEffect>
                                  </p:childTnLst>
                                </p:cTn>
                              </p:par>
                              <p:par>
                                <p:cTn id="46" presetID="10" presetClass="entr" presetSubtype="0" fill="hold" nodeType="withEffect">
                                  <p:stCondLst>
                                    <p:cond delay="1000"/>
                                  </p:stCondLst>
                                  <p:childTnLst>
                                    <p:set>
                                      <p:cBhvr>
                                        <p:cTn id="47" dur="1" fill="hold">
                                          <p:stCondLst>
                                            <p:cond delay="0"/>
                                          </p:stCondLst>
                                        </p:cTn>
                                        <p:tgtEl>
                                          <p:spTgt spid="125"/>
                                        </p:tgtEl>
                                        <p:attrNameLst>
                                          <p:attrName>style.visibility</p:attrName>
                                        </p:attrNameLst>
                                      </p:cBhvr>
                                      <p:to>
                                        <p:strVal val="visible"/>
                                      </p:to>
                                    </p:set>
                                    <p:animEffect transition="in" filter="fade">
                                      <p:cBhvr>
                                        <p:cTn id="48" dur="500"/>
                                        <p:tgtEl>
                                          <p:spTgt spid="125"/>
                                        </p:tgtEl>
                                      </p:cBhvr>
                                    </p:animEffect>
                                  </p:childTnLst>
                                </p:cTn>
                              </p:par>
                            </p:childTnLst>
                          </p:cTn>
                        </p:par>
                        <p:par>
                          <p:cTn id="49" fill="hold">
                            <p:stCondLst>
                              <p:cond delay="2000"/>
                            </p:stCondLst>
                            <p:childTnLst>
                              <p:par>
                                <p:cTn id="50" presetID="22" presetClass="entr" presetSubtype="4" fill="hold"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1000"/>
                                        <p:tgtEl>
                                          <p:spTgt spid="13"/>
                                        </p:tgtEl>
                                      </p:cBhvr>
                                    </p:animEffect>
                                  </p:childTnLst>
                                </p:cTn>
                              </p:par>
                              <p:par>
                                <p:cTn id="53" presetID="10" presetClass="entr" presetSubtype="0" fill="hold" nodeType="withEffect">
                                  <p:stCondLst>
                                    <p:cond delay="500"/>
                                  </p:stCondLst>
                                  <p:childTnLst>
                                    <p:set>
                                      <p:cBhvr>
                                        <p:cTn id="54" dur="1" fill="hold">
                                          <p:stCondLst>
                                            <p:cond delay="0"/>
                                          </p:stCondLst>
                                        </p:cTn>
                                        <p:tgtEl>
                                          <p:spTgt spid="113"/>
                                        </p:tgtEl>
                                        <p:attrNameLst>
                                          <p:attrName>style.visibility</p:attrName>
                                        </p:attrNameLst>
                                      </p:cBhvr>
                                      <p:to>
                                        <p:strVal val="visible"/>
                                      </p:to>
                                    </p:set>
                                    <p:animEffect transition="in" filter="fade">
                                      <p:cBhvr>
                                        <p:cTn id="55" dur="500"/>
                                        <p:tgtEl>
                                          <p:spTgt spid="113"/>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89"/>
                                        </p:tgtEl>
                                        <p:attrNameLst>
                                          <p:attrName>style.visibility</p:attrName>
                                        </p:attrNameLst>
                                      </p:cBhvr>
                                      <p:to>
                                        <p:strVal val="visible"/>
                                      </p:to>
                                    </p:set>
                                    <p:animEffect transition="in" filter="fade">
                                      <p:cBhvr>
                                        <p:cTn id="60" dur="500"/>
                                        <p:tgtEl>
                                          <p:spTgt spid="89"/>
                                        </p:tgtEl>
                                      </p:cBhvr>
                                    </p:animEffect>
                                  </p:childTnLst>
                                </p:cTn>
                              </p:par>
                              <p:par>
                                <p:cTn id="61" presetID="22" presetClass="entr" presetSubtype="2" fill="hold" nodeType="withEffect">
                                  <p:stCondLst>
                                    <p:cond delay="500"/>
                                  </p:stCondLst>
                                  <p:childTnLst>
                                    <p:set>
                                      <p:cBhvr>
                                        <p:cTn id="62" dur="1" fill="hold">
                                          <p:stCondLst>
                                            <p:cond delay="0"/>
                                          </p:stCondLst>
                                        </p:cTn>
                                        <p:tgtEl>
                                          <p:spTgt spid="7"/>
                                        </p:tgtEl>
                                        <p:attrNameLst>
                                          <p:attrName>style.visibility</p:attrName>
                                        </p:attrNameLst>
                                      </p:cBhvr>
                                      <p:to>
                                        <p:strVal val="visible"/>
                                      </p:to>
                                    </p:set>
                                    <p:animEffect transition="in" filter="wipe(right)">
                                      <p:cBhvr>
                                        <p:cTn id="63" dur="1000"/>
                                        <p:tgtEl>
                                          <p:spTgt spid="7"/>
                                        </p:tgtEl>
                                      </p:cBhvr>
                                    </p:animEffect>
                                  </p:childTnLst>
                                </p:cTn>
                              </p:par>
                            </p:childTnLst>
                          </p:cTn>
                        </p:par>
                        <p:par>
                          <p:cTn id="64" fill="hold">
                            <p:stCondLst>
                              <p:cond delay="1500"/>
                            </p:stCondLst>
                            <p:childTnLst>
                              <p:par>
                                <p:cTn id="65" presetID="10" presetClass="entr" presetSubtype="0" fill="hold" nodeType="afterEffect">
                                  <p:stCondLst>
                                    <p:cond delay="0"/>
                                  </p:stCondLst>
                                  <p:childTnLst>
                                    <p:set>
                                      <p:cBhvr>
                                        <p:cTn id="66" dur="1" fill="hold">
                                          <p:stCondLst>
                                            <p:cond delay="0"/>
                                          </p:stCondLst>
                                        </p:cTn>
                                        <p:tgtEl>
                                          <p:spTgt spid="210"/>
                                        </p:tgtEl>
                                        <p:attrNameLst>
                                          <p:attrName>style.visibility</p:attrName>
                                        </p:attrNameLst>
                                      </p:cBhvr>
                                      <p:to>
                                        <p:strVal val="visible"/>
                                      </p:to>
                                    </p:set>
                                    <p:animEffect transition="in" filter="fade">
                                      <p:cBhvr>
                                        <p:cTn id="67"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animBg="1"/>
      <p:bldP spid="127" grpId="0" animBg="1"/>
      <p:bldP spid="89" grpId="0" animBg="1"/>
      <p:bldP spid="11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DA1327BE-B2C3-D358-4974-C49F4E61C8B1}"/>
              </a:ext>
            </a:extLst>
          </p:cNvPr>
          <p:cNvSpPr txBox="1"/>
          <p:nvPr/>
        </p:nvSpPr>
        <p:spPr>
          <a:xfrm>
            <a:off x="292601" y="2008389"/>
            <a:ext cx="11577124" cy="1810003"/>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78" tIns="182878" rIns="182878" bIns="182878" numCol="1" spcCol="0" rtlCol="0" fromWordArt="0" anchor="ctr" anchorCtr="0" forceAA="0" compatLnSpc="1">
            <a:prstTxWarp prst="textNoShape">
              <a:avLst/>
            </a:prstTxWarp>
            <a:noAutofit/>
          </a:bodyPr>
          <a:lstStyle>
            <a:defPPr>
              <a:defRPr lang="en-US"/>
            </a:defPPr>
            <a:lvl1pPr defTabSz="932483" fontAlgn="base">
              <a:spcBef>
                <a:spcPct val="0"/>
              </a:spcBef>
              <a:spcAft>
                <a:spcPts val="600"/>
              </a:spcAft>
              <a:defRPr sz="2000" b="1">
                <a:gradFill>
                  <a:gsLst>
                    <a:gs pos="83000">
                      <a:srgbClr val="1A1A1A"/>
                    </a:gs>
                    <a:gs pos="100000">
                      <a:srgbClr val="1A1A1A"/>
                    </a:gs>
                  </a:gsLst>
                  <a:lin ang="5400000" scaled="1"/>
                </a:gradFill>
                <a:latin typeface="Segoe UI Semibold"/>
                <a:cs typeface="Segoe UI"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6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ea typeface="+mn-ea"/>
              <a:cs typeface="Segoe UI" pitchFamily="34" charset="0"/>
            </a:endParaRPr>
          </a:p>
        </p:txBody>
      </p:sp>
      <p:sp>
        <p:nvSpPr>
          <p:cNvPr id="18" name="TextBox 17">
            <a:extLst>
              <a:ext uri="{FF2B5EF4-FFF2-40B4-BE49-F238E27FC236}">
                <a16:creationId xmlns:a16="http://schemas.microsoft.com/office/drawing/2014/main" id="{C596FDC8-DF78-F1F3-7213-6CD418A58CD6}"/>
              </a:ext>
            </a:extLst>
          </p:cNvPr>
          <p:cNvSpPr txBox="1"/>
          <p:nvPr/>
        </p:nvSpPr>
        <p:spPr>
          <a:xfrm>
            <a:off x="298809" y="3870458"/>
            <a:ext cx="11577124" cy="1372338"/>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78" tIns="182878" rIns="182878" bIns="182878" numCol="1" spcCol="0" rtlCol="0" fromWordArt="0" anchor="ctr" anchorCtr="0" forceAA="0" compatLnSpc="1">
            <a:prstTxWarp prst="textNoShape">
              <a:avLst/>
            </a:prstTxWarp>
            <a:noAutofit/>
          </a:bodyPr>
          <a:lstStyle>
            <a:defPPr>
              <a:defRPr lang="en-US"/>
            </a:defPPr>
            <a:lvl1pPr defTabSz="932483" fontAlgn="base">
              <a:spcBef>
                <a:spcPct val="0"/>
              </a:spcBef>
              <a:spcAft>
                <a:spcPts val="600"/>
              </a:spcAft>
              <a:defRPr sz="2000" b="1">
                <a:gradFill>
                  <a:gsLst>
                    <a:gs pos="83000">
                      <a:srgbClr val="1A1A1A"/>
                    </a:gs>
                    <a:gs pos="100000">
                      <a:srgbClr val="1A1A1A"/>
                    </a:gs>
                  </a:gsLst>
                  <a:lin ang="5400000" scaled="1"/>
                </a:gradFill>
                <a:latin typeface="Segoe UI Semibold"/>
                <a:cs typeface="Segoe UI"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6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ea typeface="+mn-ea"/>
              <a:cs typeface="Segoe UI" pitchFamily="34" charset="0"/>
            </a:endParaRPr>
          </a:p>
        </p:txBody>
      </p:sp>
      <p:sp>
        <p:nvSpPr>
          <p:cNvPr id="27" name="TextBox 26">
            <a:extLst>
              <a:ext uri="{FF2B5EF4-FFF2-40B4-BE49-F238E27FC236}">
                <a16:creationId xmlns:a16="http://schemas.microsoft.com/office/drawing/2014/main" id="{57CB218F-41C0-24BB-BD11-C07D23E04C1A}"/>
              </a:ext>
            </a:extLst>
          </p:cNvPr>
          <p:cNvSpPr txBox="1"/>
          <p:nvPr/>
        </p:nvSpPr>
        <p:spPr>
          <a:xfrm>
            <a:off x="298809" y="5302629"/>
            <a:ext cx="11577124" cy="1372338"/>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78" tIns="182878" rIns="182878" bIns="182878" numCol="1" spcCol="0" rtlCol="0" fromWordArt="0" anchor="ctr" anchorCtr="0" forceAA="0" compatLnSpc="1">
            <a:prstTxWarp prst="textNoShape">
              <a:avLst/>
            </a:prstTxWarp>
            <a:noAutofit/>
          </a:bodyPr>
          <a:lstStyle>
            <a:defPPr>
              <a:defRPr lang="en-US"/>
            </a:defPPr>
            <a:lvl1pPr defTabSz="932483" fontAlgn="base">
              <a:spcBef>
                <a:spcPct val="0"/>
              </a:spcBef>
              <a:spcAft>
                <a:spcPts val="600"/>
              </a:spcAft>
              <a:defRPr sz="2000" b="1">
                <a:gradFill>
                  <a:gsLst>
                    <a:gs pos="83000">
                      <a:srgbClr val="1A1A1A"/>
                    </a:gs>
                    <a:gs pos="100000">
                      <a:srgbClr val="1A1A1A"/>
                    </a:gs>
                  </a:gsLst>
                  <a:lin ang="5400000" scaled="1"/>
                </a:gradFill>
                <a:latin typeface="Segoe UI Semibold"/>
                <a:cs typeface="Segoe UI"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6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ea typeface="+mn-ea"/>
              <a:cs typeface="Segoe UI" pitchFamily="34" charset="0"/>
            </a:endParaRPr>
          </a:p>
        </p:txBody>
      </p:sp>
      <p:sp>
        <p:nvSpPr>
          <p:cNvPr id="2" name="Title 1">
            <a:extLst>
              <a:ext uri="{FF2B5EF4-FFF2-40B4-BE49-F238E27FC236}">
                <a16:creationId xmlns:a16="http://schemas.microsoft.com/office/drawing/2014/main" id="{485AA76F-EB75-4BFB-A6E0-A54174A119DF}"/>
              </a:ext>
            </a:extLst>
          </p:cNvPr>
          <p:cNvSpPr>
            <a:spLocks noGrp="1"/>
          </p:cNvSpPr>
          <p:nvPr>
            <p:ph type="title"/>
          </p:nvPr>
        </p:nvSpPr>
        <p:spPr>
          <a:xfrm>
            <a:off x="264386" y="280402"/>
            <a:ext cx="11410826" cy="677108"/>
          </a:xfrm>
        </p:spPr>
        <p:txBody>
          <a:bodyPr/>
          <a:lstStyle/>
          <a:p>
            <a:r>
              <a:rPr lang="en-US" sz="4400"/>
              <a:t>Security is complex and challenging</a:t>
            </a:r>
          </a:p>
        </p:txBody>
      </p:sp>
      <p:grpSp>
        <p:nvGrpSpPr>
          <p:cNvPr id="7" name="Group 6">
            <a:extLst>
              <a:ext uri="{FF2B5EF4-FFF2-40B4-BE49-F238E27FC236}">
                <a16:creationId xmlns:a16="http://schemas.microsoft.com/office/drawing/2014/main" id="{A614BDAA-732E-711E-A6A0-5BCEBDC7CBC4}"/>
              </a:ext>
            </a:extLst>
          </p:cNvPr>
          <p:cNvGrpSpPr/>
          <p:nvPr/>
        </p:nvGrpSpPr>
        <p:grpSpPr>
          <a:xfrm>
            <a:off x="6992765" y="3967853"/>
            <a:ext cx="3966557" cy="1154138"/>
            <a:chOff x="2692962" y="1731009"/>
            <a:chExt cx="9444582" cy="2748065"/>
          </a:xfrm>
        </p:grpSpPr>
        <p:sp>
          <p:nvSpPr>
            <p:cNvPr id="12" name="Rectangle: Rounded Corners 11">
              <a:extLst>
                <a:ext uri="{FF2B5EF4-FFF2-40B4-BE49-F238E27FC236}">
                  <a16:creationId xmlns:a16="http://schemas.microsoft.com/office/drawing/2014/main" id="{D220EABB-8200-6F69-AEBC-0CEAC751D823}"/>
                </a:ext>
              </a:extLst>
            </p:cNvPr>
            <p:cNvSpPr/>
            <p:nvPr/>
          </p:nvSpPr>
          <p:spPr bwMode="auto">
            <a:xfrm>
              <a:off x="7463238" y="1731009"/>
              <a:ext cx="4674306" cy="2748065"/>
            </a:xfrm>
            <a:prstGeom prst="roundRect">
              <a:avLst>
                <a:gd name="adj" fmla="val 4100"/>
              </a:avLst>
            </a:pr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146304" rIns="182880" bIns="146304"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a:ea typeface="Segoe UI" pitchFamily="34" charset="0"/>
                  <a:cs typeface="Segoe UI" pitchFamily="34" charset="0"/>
                </a:rPr>
                <a:t>Infrastructure</a:t>
              </a:r>
            </a:p>
          </p:txBody>
        </p:sp>
        <p:sp>
          <p:nvSpPr>
            <p:cNvPr id="11" name="Rectangle: Rounded Corners 10">
              <a:extLst>
                <a:ext uri="{FF2B5EF4-FFF2-40B4-BE49-F238E27FC236}">
                  <a16:creationId xmlns:a16="http://schemas.microsoft.com/office/drawing/2014/main" id="{A151730C-FFCB-97FC-DBB6-DB592D0932B2}"/>
                </a:ext>
              </a:extLst>
            </p:cNvPr>
            <p:cNvSpPr/>
            <p:nvPr/>
          </p:nvSpPr>
          <p:spPr bwMode="auto">
            <a:xfrm>
              <a:off x="7472992" y="1731009"/>
              <a:ext cx="3503180" cy="1909821"/>
            </a:xfrm>
            <a:prstGeom prst="roundRect">
              <a:avLst>
                <a:gd name="adj" fmla="val 6018"/>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146304" rIns="182880" bIns="146304"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Segoe UI"/>
                  <a:ea typeface="Segoe UI" pitchFamily="34" charset="0"/>
                  <a:cs typeface="Segoe UI" pitchFamily="34" charset="0"/>
                </a:rPr>
                <a:t>Application</a:t>
              </a:r>
            </a:p>
          </p:txBody>
        </p:sp>
        <p:sp>
          <p:nvSpPr>
            <p:cNvPr id="9" name="Rectangle: Rounded Corners 8">
              <a:extLst>
                <a:ext uri="{FF2B5EF4-FFF2-40B4-BE49-F238E27FC236}">
                  <a16:creationId xmlns:a16="http://schemas.microsoft.com/office/drawing/2014/main" id="{333F968F-D997-ECBE-BE16-4ADB8AED6958}"/>
                </a:ext>
              </a:extLst>
            </p:cNvPr>
            <p:cNvSpPr/>
            <p:nvPr/>
          </p:nvSpPr>
          <p:spPr bwMode="auto">
            <a:xfrm>
              <a:off x="7472992" y="1731009"/>
              <a:ext cx="2660547" cy="958123"/>
            </a:xfrm>
            <a:prstGeom prst="roundRect">
              <a:avLst>
                <a:gd name="adj" fmla="val 11450"/>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Segoe UI"/>
                  <a:ea typeface="Segoe UI" pitchFamily="34" charset="0"/>
                  <a:cs typeface="Segoe UI" pitchFamily="34" charset="0"/>
                </a:rPr>
                <a:t>Data</a:t>
              </a:r>
            </a:p>
          </p:txBody>
        </p:sp>
        <p:sp>
          <p:nvSpPr>
            <p:cNvPr id="13" name="Arrow: Right 12">
              <a:extLst>
                <a:ext uri="{FF2B5EF4-FFF2-40B4-BE49-F238E27FC236}">
                  <a16:creationId xmlns:a16="http://schemas.microsoft.com/office/drawing/2014/main" id="{68F056CD-BBE2-FF89-0DED-45226D21E864}"/>
                </a:ext>
              </a:extLst>
            </p:cNvPr>
            <p:cNvSpPr/>
            <p:nvPr/>
          </p:nvSpPr>
          <p:spPr bwMode="auto">
            <a:xfrm>
              <a:off x="4102477" y="1828985"/>
              <a:ext cx="3638940" cy="386750"/>
            </a:xfrm>
            <a:prstGeom prst="rightArrow">
              <a:avLst/>
            </a:prstGeom>
            <a:solidFill>
              <a:srgbClr val="FEBABA"/>
            </a:solidFill>
            <a:ln>
              <a:solidFill>
                <a:srgbClr val="82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6" name="Arrow: Bent 15">
              <a:extLst>
                <a:ext uri="{FF2B5EF4-FFF2-40B4-BE49-F238E27FC236}">
                  <a16:creationId xmlns:a16="http://schemas.microsoft.com/office/drawing/2014/main" id="{10E24777-508E-D19C-2610-F3CD220B3009}"/>
                </a:ext>
              </a:extLst>
            </p:cNvPr>
            <p:cNvSpPr/>
            <p:nvPr/>
          </p:nvSpPr>
          <p:spPr bwMode="auto">
            <a:xfrm rot="5400000" flipH="1">
              <a:off x="5808379" y="1395879"/>
              <a:ext cx="1164929" cy="3189621"/>
            </a:xfrm>
            <a:prstGeom prst="bentArrow">
              <a:avLst>
                <a:gd name="adj1" fmla="val 20429"/>
                <a:gd name="adj2" fmla="val 17181"/>
                <a:gd name="adj3" fmla="val 16821"/>
                <a:gd name="adj4" fmla="val 28353"/>
              </a:avLst>
            </a:prstGeom>
            <a:solidFill>
              <a:srgbClr val="FEBABA"/>
            </a:solidFill>
            <a:ln>
              <a:solidFill>
                <a:srgbClr val="82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9" name="Arrow: Right 18">
              <a:extLst>
                <a:ext uri="{FF2B5EF4-FFF2-40B4-BE49-F238E27FC236}">
                  <a16:creationId xmlns:a16="http://schemas.microsoft.com/office/drawing/2014/main" id="{6495F634-9F42-BA68-5B29-2385DC874FBC}"/>
                </a:ext>
              </a:extLst>
            </p:cNvPr>
            <p:cNvSpPr/>
            <p:nvPr/>
          </p:nvSpPr>
          <p:spPr bwMode="auto">
            <a:xfrm rot="16200000">
              <a:off x="7678601" y="2720157"/>
              <a:ext cx="1022845" cy="398982"/>
            </a:xfrm>
            <a:prstGeom prst="rightArrow">
              <a:avLst/>
            </a:prstGeom>
            <a:solidFill>
              <a:srgbClr val="FEBABA"/>
            </a:solidFill>
            <a:ln>
              <a:solidFill>
                <a:srgbClr val="82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7" name="Arrow: Bent 16">
              <a:extLst>
                <a:ext uri="{FF2B5EF4-FFF2-40B4-BE49-F238E27FC236}">
                  <a16:creationId xmlns:a16="http://schemas.microsoft.com/office/drawing/2014/main" id="{6CBA14F4-8B67-EC06-C00B-5B31E3CC7553}"/>
                </a:ext>
              </a:extLst>
            </p:cNvPr>
            <p:cNvSpPr/>
            <p:nvPr/>
          </p:nvSpPr>
          <p:spPr bwMode="auto">
            <a:xfrm rot="5400000" flipH="1">
              <a:off x="5992899" y="1736641"/>
              <a:ext cx="810678" cy="4000865"/>
            </a:xfrm>
            <a:prstGeom prst="bentArrow">
              <a:avLst/>
            </a:prstGeom>
            <a:solidFill>
              <a:srgbClr val="FEBABA"/>
            </a:solidFill>
            <a:ln>
              <a:solidFill>
                <a:srgbClr val="82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29" name="Arrow: Right 28">
              <a:extLst>
                <a:ext uri="{FF2B5EF4-FFF2-40B4-BE49-F238E27FC236}">
                  <a16:creationId xmlns:a16="http://schemas.microsoft.com/office/drawing/2014/main" id="{8BD70070-A3FD-D53B-F517-9881629BA502}"/>
                </a:ext>
              </a:extLst>
            </p:cNvPr>
            <p:cNvSpPr/>
            <p:nvPr/>
          </p:nvSpPr>
          <p:spPr bwMode="auto">
            <a:xfrm>
              <a:off x="5865234" y="2617597"/>
              <a:ext cx="1703091" cy="386750"/>
            </a:xfrm>
            <a:prstGeom prst="rightArrow">
              <a:avLst/>
            </a:prstGeom>
            <a:solidFill>
              <a:srgbClr val="FEBABA"/>
            </a:solidFill>
            <a:ln>
              <a:solidFill>
                <a:srgbClr val="82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30" name="Arrow: Right 29">
              <a:extLst>
                <a:ext uri="{FF2B5EF4-FFF2-40B4-BE49-F238E27FC236}">
                  <a16:creationId xmlns:a16="http://schemas.microsoft.com/office/drawing/2014/main" id="{D8527ED3-C4EA-6906-6258-84D417658CB5}"/>
                </a:ext>
              </a:extLst>
            </p:cNvPr>
            <p:cNvSpPr/>
            <p:nvPr/>
          </p:nvSpPr>
          <p:spPr bwMode="auto">
            <a:xfrm rot="20378211">
              <a:off x="6476899" y="2398949"/>
              <a:ext cx="1194332" cy="386750"/>
            </a:xfrm>
            <a:prstGeom prst="rightArrow">
              <a:avLst/>
            </a:prstGeom>
            <a:solidFill>
              <a:srgbClr val="FEBABA"/>
            </a:solidFill>
            <a:ln>
              <a:solidFill>
                <a:srgbClr val="82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pic>
          <p:nvPicPr>
            <p:cNvPr id="28" name="Graphic 27" descr="User with solid fill">
              <a:extLst>
                <a:ext uri="{FF2B5EF4-FFF2-40B4-BE49-F238E27FC236}">
                  <a16:creationId xmlns:a16="http://schemas.microsoft.com/office/drawing/2014/main" id="{2D271FB9-15AF-6B69-A247-CCE03289E7E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69298" y="2221369"/>
              <a:ext cx="810678" cy="810678"/>
            </a:xfrm>
            <a:prstGeom prst="rect">
              <a:avLst/>
            </a:prstGeom>
          </p:spPr>
        </p:pic>
        <p:sp>
          <p:nvSpPr>
            <p:cNvPr id="26" name="Arrow: Right 25">
              <a:extLst>
                <a:ext uri="{FF2B5EF4-FFF2-40B4-BE49-F238E27FC236}">
                  <a16:creationId xmlns:a16="http://schemas.microsoft.com/office/drawing/2014/main" id="{98FFD6BE-85EA-A6D5-C400-6727D17F399B}"/>
                </a:ext>
              </a:extLst>
            </p:cNvPr>
            <p:cNvSpPr/>
            <p:nvPr/>
          </p:nvSpPr>
          <p:spPr bwMode="auto">
            <a:xfrm>
              <a:off x="4876871" y="2617597"/>
              <a:ext cx="1391028" cy="386750"/>
            </a:xfrm>
            <a:prstGeom prst="rightArrow">
              <a:avLst/>
            </a:prstGeom>
            <a:solidFill>
              <a:srgbClr val="FEBABA"/>
            </a:solidFill>
            <a:ln>
              <a:solidFill>
                <a:srgbClr val="82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20" name="Group 19">
              <a:extLst>
                <a:ext uri="{FF2B5EF4-FFF2-40B4-BE49-F238E27FC236}">
                  <a16:creationId xmlns:a16="http://schemas.microsoft.com/office/drawing/2014/main" id="{508F40DB-72F3-CC3B-B9E4-E39C2EEB9F29}"/>
                </a:ext>
              </a:extLst>
            </p:cNvPr>
            <p:cNvGrpSpPr/>
            <p:nvPr/>
          </p:nvGrpSpPr>
          <p:grpSpPr>
            <a:xfrm>
              <a:off x="2692962" y="1731009"/>
              <a:ext cx="2586903" cy="2596333"/>
              <a:chOff x="568549" y="3165243"/>
              <a:chExt cx="749586" cy="749586"/>
            </a:xfrm>
          </p:grpSpPr>
          <p:sp>
            <p:nvSpPr>
              <p:cNvPr id="21" name="Oval 20">
                <a:extLst>
                  <a:ext uri="{FF2B5EF4-FFF2-40B4-BE49-F238E27FC236}">
                    <a16:creationId xmlns:a16="http://schemas.microsoft.com/office/drawing/2014/main" id="{9F046CEB-49CD-B39E-1F07-8B899FAF6EF8}"/>
                  </a:ext>
                </a:extLst>
              </p:cNvPr>
              <p:cNvSpPr/>
              <p:nvPr/>
            </p:nvSpPr>
            <p:spPr bwMode="auto">
              <a:xfrm>
                <a:off x="568549" y="3165243"/>
                <a:ext cx="749586" cy="749586"/>
              </a:xfrm>
              <a:prstGeom prst="ellipse">
                <a:avLst/>
              </a:prstGeom>
              <a:solidFill>
                <a:schemeClr val="bg1"/>
              </a:solidFill>
              <a:ln w="28575">
                <a:solidFill>
                  <a:srgbClr val="E8112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Freeform 12">
                <a:extLst>
                  <a:ext uri="{FF2B5EF4-FFF2-40B4-BE49-F238E27FC236}">
                    <a16:creationId xmlns:a16="http://schemas.microsoft.com/office/drawing/2014/main" id="{DF7FA684-276B-5427-0888-5F89DE3DF32C}"/>
                  </a:ext>
                </a:extLst>
              </p:cNvPr>
              <p:cNvSpPr>
                <a:spLocks noEditPoints="1"/>
              </p:cNvSpPr>
              <p:nvPr/>
            </p:nvSpPr>
            <p:spPr bwMode="auto">
              <a:xfrm>
                <a:off x="710507" y="3293721"/>
                <a:ext cx="465671" cy="476858"/>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rgbClr val="1A1A1A"/>
                  </a:solidFill>
                  <a:effectLst/>
                  <a:uLnTx/>
                  <a:uFillTx/>
                  <a:latin typeface="Segoe UI"/>
                  <a:ea typeface="+mn-ea"/>
                  <a:cs typeface="+mn-cs"/>
                </a:endParaRPr>
              </a:p>
            </p:txBody>
          </p:sp>
          <p:sp>
            <p:nvSpPr>
              <p:cNvPr id="23" name="Freeform 24">
                <a:extLst>
                  <a:ext uri="{FF2B5EF4-FFF2-40B4-BE49-F238E27FC236}">
                    <a16:creationId xmlns:a16="http://schemas.microsoft.com/office/drawing/2014/main" id="{7BE750F5-D1C5-EA2A-BF74-734C8C8BBF37}"/>
                  </a:ext>
                </a:extLst>
              </p:cNvPr>
              <p:cNvSpPr>
                <a:spLocks/>
              </p:cNvSpPr>
              <p:nvPr/>
            </p:nvSpPr>
            <p:spPr bwMode="auto">
              <a:xfrm>
                <a:off x="799298" y="3550963"/>
                <a:ext cx="286481" cy="213260"/>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rgbClr val="1A1A1A"/>
                  </a:solidFill>
                  <a:effectLst/>
                  <a:uLnTx/>
                  <a:uFillTx/>
                  <a:latin typeface="Segoe UI"/>
                  <a:ea typeface="+mn-ea"/>
                  <a:cs typeface="+mn-cs"/>
                </a:endParaRPr>
              </a:p>
            </p:txBody>
          </p:sp>
          <p:sp>
            <p:nvSpPr>
              <p:cNvPr id="24" name="Freeform 11">
                <a:extLst>
                  <a:ext uri="{FF2B5EF4-FFF2-40B4-BE49-F238E27FC236}">
                    <a16:creationId xmlns:a16="http://schemas.microsoft.com/office/drawing/2014/main" id="{176C7E63-CFD3-B7F2-3983-EEDB87121F2A}"/>
                  </a:ext>
                </a:extLst>
              </p:cNvPr>
              <p:cNvSpPr>
                <a:spLocks/>
              </p:cNvSpPr>
              <p:nvPr/>
            </p:nvSpPr>
            <p:spPr bwMode="auto">
              <a:xfrm>
                <a:off x="822718" y="3757151"/>
                <a:ext cx="239830" cy="25390"/>
              </a:xfrm>
              <a:prstGeom prst="roundRect">
                <a:avLst/>
              </a:prstGeom>
              <a:solidFill>
                <a:schemeClr val="bg1"/>
              </a:solidFill>
              <a:ln w="12700">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rgbClr val="1A1A1A"/>
                  </a:solidFill>
                  <a:effectLst/>
                  <a:uLnTx/>
                  <a:uFillTx/>
                  <a:latin typeface="Segoe UI"/>
                  <a:ea typeface="+mn-ea"/>
                  <a:cs typeface="+mn-cs"/>
                </a:endParaRPr>
              </a:p>
            </p:txBody>
          </p:sp>
          <p:sp>
            <p:nvSpPr>
              <p:cNvPr id="25" name="Freeform: Shape 24">
                <a:extLst>
                  <a:ext uri="{FF2B5EF4-FFF2-40B4-BE49-F238E27FC236}">
                    <a16:creationId xmlns:a16="http://schemas.microsoft.com/office/drawing/2014/main" id="{7A85D7A5-743C-4624-B9CA-814DC1F2B3E8}"/>
                  </a:ext>
                </a:extLst>
              </p:cNvPr>
              <p:cNvSpPr/>
              <p:nvPr/>
            </p:nvSpPr>
            <p:spPr bwMode="auto">
              <a:xfrm>
                <a:off x="882542" y="3428504"/>
                <a:ext cx="118751" cy="39510"/>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rgbClr val="E8112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2" name="TextBox 31">
              <a:extLst>
                <a:ext uri="{FF2B5EF4-FFF2-40B4-BE49-F238E27FC236}">
                  <a16:creationId xmlns:a16="http://schemas.microsoft.com/office/drawing/2014/main" id="{70C71B5B-B3F2-C569-F397-11EAB834AF18}"/>
                </a:ext>
              </a:extLst>
            </p:cNvPr>
            <p:cNvSpPr txBox="1"/>
            <p:nvPr/>
          </p:nvSpPr>
          <p:spPr>
            <a:xfrm>
              <a:off x="5664635" y="2857626"/>
              <a:ext cx="1391028" cy="549623"/>
            </a:xfrm>
            <a:prstGeom prst="rect">
              <a:avLst/>
            </a:prstGeom>
            <a:noFill/>
          </p:spPr>
          <p:txBody>
            <a:bodyPr wrap="square">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Segoe UI" pitchFamily="34" charset="0"/>
                  <a:cs typeface="Segoe UI" pitchFamily="34" charset="0"/>
                </a:rPr>
                <a:t>People</a:t>
              </a:r>
            </a:p>
          </p:txBody>
        </p:sp>
        <p:pic>
          <p:nvPicPr>
            <p:cNvPr id="34" name="Graphic 33" descr="Treasure chest with solid fill">
              <a:extLst>
                <a:ext uri="{FF2B5EF4-FFF2-40B4-BE49-F238E27FC236}">
                  <a16:creationId xmlns:a16="http://schemas.microsoft.com/office/drawing/2014/main" id="{AB9DB400-9FB8-058E-CEBA-C87233345FA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339805" y="2111644"/>
              <a:ext cx="778173" cy="778173"/>
            </a:xfrm>
            <a:prstGeom prst="rect">
              <a:avLst/>
            </a:prstGeom>
          </p:spPr>
        </p:pic>
      </p:grpSp>
      <p:sp>
        <p:nvSpPr>
          <p:cNvPr id="6" name="TextBox 5">
            <a:extLst>
              <a:ext uri="{FF2B5EF4-FFF2-40B4-BE49-F238E27FC236}">
                <a16:creationId xmlns:a16="http://schemas.microsoft.com/office/drawing/2014/main" id="{2DE31A82-9DF7-4B47-2576-FAF8309EFAED}"/>
              </a:ext>
            </a:extLst>
          </p:cNvPr>
          <p:cNvSpPr txBox="1"/>
          <p:nvPr/>
        </p:nvSpPr>
        <p:spPr>
          <a:xfrm>
            <a:off x="492591" y="4112151"/>
            <a:ext cx="3834710" cy="1031051"/>
          </a:xfrm>
          <a:prstGeom prst="rect">
            <a:avLst/>
          </a:prstGeom>
          <a:noFill/>
        </p:spPr>
        <p:txBody>
          <a:bodyPr wrap="square">
            <a:spAutoFit/>
          </a:bodyPr>
          <a:lstStyle/>
          <a:p>
            <a:pPr marL="0" marR="0" lvl="1" indent="0" algn="l" defTabSz="932293" rtl="0" eaLnBrk="1" fontAlgn="base" latinLnBrk="0" hangingPunct="1">
              <a:lnSpc>
                <a:spcPct val="100000"/>
              </a:lnSpc>
              <a:spcBef>
                <a:spcPts val="6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Attackers have a lot of options</a:t>
            </a:r>
          </a:p>
          <a:p>
            <a:pPr marL="341313" marR="0" lvl="2" indent="-341313" algn="l" defTabSz="932293" rtl="0" eaLnBrk="1" fontAlgn="base" latinLnBrk="0" hangingPunct="1">
              <a:lnSpc>
                <a:spcPct val="100000"/>
              </a:lnSpc>
              <a:spcBef>
                <a:spcPts val="600"/>
              </a:spcBef>
              <a:spcAft>
                <a:spcPct val="0"/>
              </a:spcAft>
              <a:buClrTx/>
              <a:buSzTx/>
              <a:buFont typeface="Wingdings" panose="05000000000000000000" pitchFamily="2" charset="2"/>
              <a:buChar char="Ø"/>
              <a:tabLst/>
              <a:defRPr/>
            </a:pPr>
            <a:r>
              <a:rPr kumimoji="0" lang="en-US" sz="1800" b="0" i="1" u="none" strike="noStrike" kern="1200" cap="none" spc="0" normalizeH="0" baseline="0" noProof="0">
                <a:ln>
                  <a:noFill/>
                </a:ln>
                <a:solidFill>
                  <a:srgbClr val="000000"/>
                </a:solidFill>
                <a:effectLst/>
                <a:uLnTx/>
                <a:uFillTx/>
                <a:latin typeface="Segoe UI"/>
                <a:ea typeface="+mn-ea"/>
                <a:cs typeface="+mn-cs"/>
              </a:rPr>
              <a:t>Forcing security into a holistic complex approach</a:t>
            </a:r>
          </a:p>
        </p:txBody>
      </p:sp>
      <p:sp>
        <p:nvSpPr>
          <p:cNvPr id="192" name="TextBox 191">
            <a:extLst>
              <a:ext uri="{FF2B5EF4-FFF2-40B4-BE49-F238E27FC236}">
                <a16:creationId xmlns:a16="http://schemas.microsoft.com/office/drawing/2014/main" id="{F4E62505-D85F-4AED-E212-A43864A37B9C}"/>
              </a:ext>
            </a:extLst>
          </p:cNvPr>
          <p:cNvSpPr txBox="1"/>
          <p:nvPr/>
        </p:nvSpPr>
        <p:spPr>
          <a:xfrm>
            <a:off x="452200" y="5250563"/>
            <a:ext cx="9710714" cy="1323439"/>
          </a:xfrm>
          <a:prstGeom prst="rect">
            <a:avLst/>
          </a:prstGeom>
          <a:noFill/>
        </p:spPr>
        <p:txBody>
          <a:bodyPr wrap="square" lIns="91440" tIns="45720" rIns="91440" bIns="45720" anchor="t">
            <a:spAutoFit/>
          </a:bodyPr>
          <a:lstStyle/>
          <a:p>
            <a:pPr marL="342265" marR="0" lvl="1" indent="-342265" algn="l" defTabSz="932293" rtl="0" eaLnBrk="1" fontAlgn="base" latinLnBrk="0" hangingPunct="1">
              <a:lnSpc>
                <a:spcPct val="100000"/>
              </a:lnSpc>
              <a:spcBef>
                <a:spcPts val="600"/>
              </a:spcBef>
              <a:spcAft>
                <a:spcPct val="0"/>
              </a:spcAft>
              <a:buClrTx/>
              <a:buSzTx/>
              <a:buFont typeface="Wingdings" panose="05000000000000000000" pitchFamily="2" charset="2"/>
              <a:buChar char="Ø"/>
              <a:tabLst/>
              <a:defRPr/>
            </a:pPr>
            <a:endParaRPr kumimoji="0" lang="en-US" sz="500" b="0" i="0" u="none" strike="noStrike" kern="1200" cap="none" spc="0" normalizeH="0" baseline="0" noProof="0">
              <a:ln>
                <a:noFill/>
              </a:ln>
              <a:solidFill>
                <a:srgbClr val="000000"/>
              </a:solidFill>
              <a:effectLst/>
              <a:uLnTx/>
              <a:uFillTx/>
              <a:latin typeface="Segoe UI Semibold"/>
              <a:ea typeface="+mn-ea"/>
              <a:cs typeface="Segoe UI Semibold"/>
            </a:endParaRPr>
          </a:p>
          <a:p>
            <a:pPr marL="341313" marR="0" lvl="1" indent="-341313" algn="l" defTabSz="932293" rtl="0" eaLnBrk="1" fontAlgn="base" latinLnBrk="0" hangingPunct="1">
              <a:lnSpc>
                <a:spcPct val="100000"/>
              </a:lnSpc>
              <a:spcBef>
                <a:spcPts val="600"/>
              </a:spcBef>
              <a:spcAft>
                <a:spcPct val="0"/>
              </a:spcAft>
              <a:buClrTx/>
              <a:buSzTx/>
              <a:buFont typeface="Wingdings" panose="05000000000000000000" pitchFamily="2" charset="2"/>
              <a:buChar char="Ø"/>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Regulatory Sprawl - </a:t>
            </a:r>
            <a:r>
              <a:rPr kumimoji="0" lang="en-US" sz="1800" b="0" i="1" u="none" strike="noStrike" kern="1200" cap="none" spc="0" normalizeH="0" baseline="0" noProof="0">
                <a:ln>
                  <a:noFill/>
                </a:ln>
                <a:solidFill>
                  <a:srgbClr val="000000"/>
                </a:solidFill>
                <a:effectLst/>
                <a:uLnTx/>
                <a:uFillTx/>
                <a:latin typeface="Segoe UI"/>
                <a:ea typeface="+mn-ea"/>
                <a:cs typeface="+mn-cs"/>
              </a:rPr>
              <a:t>200+ daily updates from 750 regulatory bodies</a:t>
            </a:r>
          </a:p>
          <a:p>
            <a:pPr marL="341313" marR="0" lvl="3" indent="-341313" algn="l" defTabSz="932293" rtl="0" eaLnBrk="1" fontAlgn="base" latinLnBrk="0" hangingPunct="1">
              <a:lnSpc>
                <a:spcPct val="100000"/>
              </a:lnSpc>
              <a:spcBef>
                <a:spcPts val="600"/>
              </a:spcBef>
              <a:spcAft>
                <a:spcPct val="0"/>
              </a:spcAft>
              <a:buClrTx/>
              <a:buSzTx/>
              <a:buFont typeface="Wingdings" panose="05000000000000000000" pitchFamily="2" charset="2"/>
              <a:buChar char="Ø"/>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Threats – </a:t>
            </a:r>
            <a:r>
              <a:rPr kumimoji="0" lang="en-US" sz="1800" b="0" i="1" u="none" strike="noStrike" kern="1200" cap="none" spc="0" normalizeH="0" baseline="0" noProof="0">
                <a:ln>
                  <a:noFill/>
                </a:ln>
                <a:solidFill>
                  <a:srgbClr val="000000"/>
                </a:solidFill>
                <a:effectLst/>
                <a:uLnTx/>
                <a:uFillTx/>
                <a:latin typeface="Segoe UI"/>
                <a:ea typeface="+mn-ea"/>
                <a:cs typeface="+mn-cs"/>
              </a:rPr>
              <a:t>Continuously changing threat landscape</a:t>
            </a:r>
          </a:p>
          <a:p>
            <a:pPr marL="341313" marR="0" lvl="5" indent="-341313" algn="l" defTabSz="932293" rtl="0" eaLnBrk="1" fontAlgn="base" latinLnBrk="0" hangingPunct="1">
              <a:lnSpc>
                <a:spcPct val="100000"/>
              </a:lnSpc>
              <a:spcBef>
                <a:spcPts val="600"/>
              </a:spcBef>
              <a:spcAft>
                <a:spcPct val="0"/>
              </a:spcAft>
              <a:buClrTx/>
              <a:buSzTx/>
              <a:buFont typeface="Wingdings" panose="05000000000000000000" pitchFamily="2" charset="2"/>
              <a:buChar char="Ø"/>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Security Tools – </a:t>
            </a:r>
            <a:r>
              <a:rPr kumimoji="0" lang="en-US" sz="1800" b="0" i="1" u="none" strike="noStrike" kern="1200" cap="none" spc="0" normalizeH="0" baseline="0" noProof="0">
                <a:ln>
                  <a:noFill/>
                </a:ln>
                <a:solidFill>
                  <a:srgbClr val="000000"/>
                </a:solidFill>
                <a:effectLst/>
                <a:uLnTx/>
                <a:uFillTx/>
                <a:latin typeface="Segoe UI"/>
                <a:ea typeface="+mn-ea"/>
                <a:cs typeface="+mn-cs"/>
              </a:rPr>
              <a:t>dozens or hundreds of tools at customers</a:t>
            </a:r>
          </a:p>
        </p:txBody>
      </p:sp>
      <p:sp>
        <p:nvSpPr>
          <p:cNvPr id="194" name="TextBox 193">
            <a:extLst>
              <a:ext uri="{FF2B5EF4-FFF2-40B4-BE49-F238E27FC236}">
                <a16:creationId xmlns:a16="http://schemas.microsoft.com/office/drawing/2014/main" id="{CEF0E32F-5613-2A44-224B-672A7033AAAA}"/>
              </a:ext>
            </a:extLst>
          </p:cNvPr>
          <p:cNvSpPr txBox="1"/>
          <p:nvPr/>
        </p:nvSpPr>
        <p:spPr>
          <a:xfrm>
            <a:off x="484638" y="2629997"/>
            <a:ext cx="6346557" cy="1138773"/>
          </a:xfrm>
          <a:prstGeom prst="rect">
            <a:avLst/>
          </a:prstGeom>
          <a:noFill/>
        </p:spPr>
        <p:txBody>
          <a:bodyPr wrap="square">
            <a:spAutoFit/>
          </a:bodyPr>
          <a:lstStyle/>
          <a:p>
            <a:pPr marL="0" marR="0" lvl="1" indent="0" algn="l" defTabSz="932293" rtl="0" eaLnBrk="1" fontAlgn="base" latinLnBrk="0" hangingPunct="1">
              <a:lnSpc>
                <a:spcPct val="100000"/>
              </a:lnSpc>
              <a:spcBef>
                <a:spcPts val="6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Must secure across </a:t>
            </a:r>
            <a:r>
              <a:rPr kumimoji="0" lang="en-US" sz="2000" b="0" i="1" u="sng" strike="noStrike" kern="1200" cap="none" spc="0" normalizeH="0" baseline="0" noProof="0">
                <a:ln>
                  <a:noFill/>
                </a:ln>
                <a:solidFill>
                  <a:srgbClr val="000000"/>
                </a:solidFill>
                <a:effectLst/>
                <a:uLnTx/>
                <a:uFillTx/>
                <a:latin typeface="Segoe UI Semibold"/>
                <a:ea typeface="+mn-ea"/>
                <a:cs typeface="+mn-cs"/>
              </a:rPr>
              <a:t>everything</a:t>
            </a:r>
            <a:endParaRPr kumimoji="0" lang="en-US" sz="1800" b="0" i="0" u="none" strike="noStrike" kern="1200" cap="none" spc="0" normalizeH="0" baseline="0" noProof="0">
              <a:ln>
                <a:noFill/>
              </a:ln>
              <a:solidFill>
                <a:srgbClr val="000000"/>
              </a:solidFill>
              <a:effectLst/>
              <a:uLnTx/>
              <a:uFillTx/>
              <a:latin typeface="Segoe UI"/>
              <a:ea typeface="+mn-ea"/>
              <a:cs typeface="+mn-cs"/>
            </a:endParaRPr>
          </a:p>
          <a:p>
            <a:pPr marL="342265" marR="0" lvl="1" indent="-342265" algn="l" defTabSz="932293"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0" lang="en-US" sz="1600" b="0" i="0" u="none" strike="noStrike" kern="1200" cap="none" spc="0" normalizeH="0" baseline="0" noProof="0">
                <a:ln>
                  <a:noFill/>
                </a:ln>
                <a:solidFill>
                  <a:srgbClr val="000000"/>
                </a:solidFill>
                <a:effectLst/>
                <a:uLnTx/>
                <a:uFillTx/>
                <a:latin typeface="Segoe UI Semibold"/>
                <a:ea typeface="+mn-ea"/>
                <a:cs typeface="+mn-cs"/>
              </a:rPr>
              <a:t>Brand New </a:t>
            </a:r>
            <a:r>
              <a:rPr kumimoji="0" lang="en-US" sz="1600" b="1" i="0" u="none" strike="noStrike" kern="1200" cap="none" spc="0" normalizeH="0" baseline="0" noProof="0">
                <a:ln>
                  <a:noFill/>
                </a:ln>
                <a:solidFill>
                  <a:srgbClr val="000000"/>
                </a:solidFill>
                <a:effectLst/>
                <a:uLnTx/>
                <a:uFillTx/>
                <a:latin typeface="Segoe UI"/>
                <a:ea typeface="+mn-ea"/>
                <a:cs typeface="Segoe UI"/>
              </a:rPr>
              <a:t>- </a:t>
            </a:r>
            <a:r>
              <a:rPr kumimoji="0" lang="en-US" sz="1200" b="0" i="0" u="none" strike="noStrike" kern="1200" cap="none" spc="0" normalizeH="0" baseline="0" noProof="0">
                <a:ln>
                  <a:noFill/>
                </a:ln>
                <a:solidFill>
                  <a:srgbClr val="000000"/>
                </a:solidFill>
                <a:effectLst/>
                <a:uLnTx/>
                <a:uFillTx/>
                <a:latin typeface="Segoe UI"/>
                <a:ea typeface="+mn-ea"/>
                <a:cs typeface="Segoe UI"/>
              </a:rPr>
              <a:t>IoT, DevOps, and Cloud services, devices and products</a:t>
            </a:r>
          </a:p>
          <a:p>
            <a:pPr marL="342265" marR="0" lvl="1" indent="-342265" algn="l" defTabSz="932293"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0" lang="en-US" sz="1600" b="0" i="0" u="none" strike="noStrike" kern="1200" cap="none" spc="0" normalizeH="0" baseline="0" noProof="0">
                <a:ln>
                  <a:noFill/>
                </a:ln>
                <a:solidFill>
                  <a:srgbClr val="000000"/>
                </a:solidFill>
                <a:effectLst/>
                <a:uLnTx/>
                <a:uFillTx/>
                <a:latin typeface="Segoe UI Semibold"/>
                <a:ea typeface="+mn-ea"/>
                <a:cs typeface="+mn-cs"/>
              </a:rPr>
              <a:t>Current/Aging </a:t>
            </a:r>
            <a:r>
              <a:rPr kumimoji="0" lang="en-US" sz="1600" b="1" i="0" u="none" strike="noStrike" kern="1200" cap="none" spc="0" normalizeH="0" baseline="0" noProof="0">
                <a:ln>
                  <a:noFill/>
                </a:ln>
                <a:solidFill>
                  <a:srgbClr val="000000"/>
                </a:solidFill>
                <a:effectLst/>
                <a:uLnTx/>
                <a:uFillTx/>
                <a:latin typeface="Segoe UI"/>
                <a:ea typeface="+mn-ea"/>
                <a:cs typeface="Segoe UI"/>
              </a:rPr>
              <a:t>- </a:t>
            </a:r>
            <a:r>
              <a:rPr kumimoji="0" lang="en-US" sz="1200" b="0" i="0" u="none" strike="noStrike" kern="1200" cap="none" spc="0" normalizeH="0" baseline="0" noProof="0">
                <a:ln>
                  <a:noFill/>
                </a:ln>
                <a:solidFill>
                  <a:srgbClr val="000000"/>
                </a:solidFill>
                <a:effectLst/>
                <a:uLnTx/>
                <a:uFillTx/>
                <a:latin typeface="Segoe UI"/>
                <a:ea typeface="+mn-ea"/>
                <a:cs typeface="Segoe UI"/>
              </a:rPr>
              <a:t>5-25 year old enterprise IT servers, products, etc.</a:t>
            </a:r>
          </a:p>
          <a:p>
            <a:pPr marL="342265" marR="0" lvl="1" indent="-342265" algn="l" defTabSz="932293"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0" lang="en-US" sz="1600" b="0" i="0" u="none" strike="noStrike" kern="1200" cap="none" spc="0" normalizeH="0" baseline="0" noProof="0">
                <a:ln>
                  <a:noFill/>
                </a:ln>
                <a:solidFill>
                  <a:srgbClr val="000000"/>
                </a:solidFill>
                <a:effectLst/>
                <a:uLnTx/>
                <a:uFillTx/>
                <a:latin typeface="Segoe UI Semibold"/>
                <a:ea typeface="+mn-ea"/>
                <a:cs typeface="+mn-cs"/>
              </a:rPr>
              <a:t>Legacy/Ancient </a:t>
            </a:r>
            <a:r>
              <a:rPr kumimoji="0" lang="en-US" sz="1600" b="1" i="0" u="none" strike="noStrike" kern="1200" cap="none" spc="0" normalizeH="0" baseline="0" noProof="0">
                <a:ln>
                  <a:noFill/>
                </a:ln>
                <a:solidFill>
                  <a:srgbClr val="000000"/>
                </a:solidFill>
                <a:effectLst/>
                <a:uLnTx/>
                <a:uFillTx/>
                <a:latin typeface="Segoe UI"/>
                <a:ea typeface="+mn-ea"/>
                <a:cs typeface="Segoe UI"/>
              </a:rPr>
              <a:t>- </a:t>
            </a:r>
            <a:r>
              <a:rPr kumimoji="0" lang="en-US" sz="1200" b="0" i="0" u="none" strike="noStrike" kern="1200" cap="none" spc="0" normalizeH="0" baseline="0" noProof="0">
                <a:ln>
                  <a:noFill/>
                </a:ln>
                <a:solidFill>
                  <a:srgbClr val="000000"/>
                </a:solidFill>
                <a:effectLst/>
                <a:uLnTx/>
                <a:uFillTx/>
                <a:latin typeface="Segoe UI"/>
                <a:ea typeface="+mn-ea"/>
                <a:cs typeface="Segoe UI"/>
              </a:rPr>
              <a:t>30+ year old Operational Technology (OT) systems</a:t>
            </a:r>
          </a:p>
        </p:txBody>
      </p:sp>
      <p:grpSp>
        <p:nvGrpSpPr>
          <p:cNvPr id="225" name="Group 224">
            <a:extLst>
              <a:ext uri="{FF2B5EF4-FFF2-40B4-BE49-F238E27FC236}">
                <a16:creationId xmlns:a16="http://schemas.microsoft.com/office/drawing/2014/main" id="{78942937-75DF-CB02-4F54-5FFF28D22ADE}"/>
              </a:ext>
            </a:extLst>
          </p:cNvPr>
          <p:cNvGrpSpPr/>
          <p:nvPr/>
        </p:nvGrpSpPr>
        <p:grpSpPr>
          <a:xfrm>
            <a:off x="9605871" y="6042187"/>
            <a:ext cx="942316" cy="228342"/>
            <a:chOff x="6660452" y="3094221"/>
            <a:chExt cx="188672" cy="45719"/>
          </a:xfrm>
          <a:solidFill>
            <a:schemeClr val="bg1">
              <a:lumMod val="50000"/>
            </a:schemeClr>
          </a:solidFill>
        </p:grpSpPr>
        <p:sp>
          <p:nvSpPr>
            <p:cNvPr id="226" name="Oval 225">
              <a:extLst>
                <a:ext uri="{FF2B5EF4-FFF2-40B4-BE49-F238E27FC236}">
                  <a16:creationId xmlns:a16="http://schemas.microsoft.com/office/drawing/2014/main" id="{BC108E60-D861-5554-92DB-EABDBBF556FB}"/>
                </a:ext>
              </a:extLst>
            </p:cNvPr>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7" name="Oval 226">
              <a:extLst>
                <a:ext uri="{FF2B5EF4-FFF2-40B4-BE49-F238E27FC236}">
                  <a16:creationId xmlns:a16="http://schemas.microsoft.com/office/drawing/2014/main" id="{F57E3D97-1A84-441D-0694-ADCE341EC738}"/>
                </a:ext>
              </a:extLst>
            </p:cNvPr>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8" name="Oval 227">
              <a:extLst>
                <a:ext uri="{FF2B5EF4-FFF2-40B4-BE49-F238E27FC236}">
                  <a16:creationId xmlns:a16="http://schemas.microsoft.com/office/drawing/2014/main" id="{DB37376F-89D8-06D3-0CFE-788F9D7CB48D}"/>
                </a:ext>
              </a:extLst>
            </p:cNvPr>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43" name="TextBox 242">
            <a:extLst>
              <a:ext uri="{FF2B5EF4-FFF2-40B4-BE49-F238E27FC236}">
                <a16:creationId xmlns:a16="http://schemas.microsoft.com/office/drawing/2014/main" id="{BD02167F-6621-D12B-1984-70FFE3912DA4}"/>
              </a:ext>
            </a:extLst>
          </p:cNvPr>
          <p:cNvSpPr txBox="1"/>
          <p:nvPr/>
        </p:nvSpPr>
        <p:spPr>
          <a:xfrm>
            <a:off x="6023107" y="2823996"/>
            <a:ext cx="2270217" cy="646331"/>
          </a:xfrm>
          <a:prstGeom prst="wedgeRectCallout">
            <a:avLst>
              <a:gd name="adj1" fmla="val -50724"/>
              <a:gd name="adj2" fmla="val 71050"/>
            </a:avLst>
          </a:prstGeom>
          <a:solidFill>
            <a:schemeClr val="accent6">
              <a:lumMod val="20000"/>
              <a:lumOff val="80000"/>
            </a:schemeClr>
          </a:solidFill>
          <a:ln>
            <a:noFill/>
          </a:ln>
        </p:spPr>
        <p:style>
          <a:lnRef idx="2">
            <a:schemeClr val="accent1"/>
          </a:lnRef>
          <a:fillRef idx="1">
            <a:schemeClr val="lt1"/>
          </a:fillRef>
          <a:effectRef idx="0">
            <a:schemeClr val="accent1"/>
          </a:effectRef>
          <a:fontRef idx="minor">
            <a:schemeClr val="dk1"/>
          </a:fontRef>
        </p:style>
        <p:txBody>
          <a:bodyPr wrap="square" lIns="182880">
            <a:spAutoFit/>
          </a:bodyPr>
          <a:lstStyle/>
          <a:p>
            <a:pPr marL="0" marR="0" lvl="2" indent="0" algn="l" defTabSz="932293" rtl="0" eaLnBrk="1" fontAlgn="base" latinLnBrk="0" hangingPunct="1">
              <a:lnSpc>
                <a:spcPct val="100000"/>
              </a:lnSpc>
              <a:spcBef>
                <a:spcPts val="600"/>
              </a:spcBef>
              <a:spcAft>
                <a:spcPct val="0"/>
              </a:spcAft>
              <a:buClrTx/>
              <a:buSzTx/>
              <a:buFontTx/>
              <a:buNone/>
              <a:tabLst/>
              <a:defRPr/>
            </a:pPr>
            <a:r>
              <a:rPr kumimoji="0" lang="en-US" sz="1400" b="1" i="1" u="sng" strike="noStrike" kern="1200" cap="none" spc="0" normalizeH="0" baseline="0" noProof="0">
                <a:ln>
                  <a:noFill/>
                </a:ln>
                <a:solidFill>
                  <a:srgbClr val="000000"/>
                </a:solidFill>
                <a:effectLst/>
                <a:uLnTx/>
                <a:uFillTx/>
                <a:latin typeface="Segoe UI"/>
                <a:ea typeface="+mn-ea"/>
                <a:cs typeface="Segoe UI"/>
              </a:rPr>
              <a:t>Nothing gets retired!</a:t>
            </a:r>
            <a:r>
              <a:rPr kumimoji="0" lang="en-US" sz="1400" b="1" i="1" u="none" strike="noStrike" kern="1200" cap="none" spc="0" normalizeH="0" baseline="0" noProof="0">
                <a:ln>
                  <a:noFill/>
                </a:ln>
                <a:solidFill>
                  <a:srgbClr val="000000"/>
                </a:solidFill>
                <a:effectLst/>
                <a:uLnTx/>
                <a:uFillTx/>
                <a:latin typeface="Segoe UI"/>
                <a:ea typeface="+mn-ea"/>
                <a:cs typeface="Segoe UI"/>
              </a:rPr>
              <a:t> </a:t>
            </a:r>
            <a:br>
              <a:rPr kumimoji="0" lang="en-US" sz="1400" b="1" i="1" u="none" strike="noStrike" kern="1200" cap="none" spc="0" normalizeH="0" baseline="0" noProof="0">
                <a:ln>
                  <a:noFill/>
                </a:ln>
                <a:solidFill>
                  <a:srgbClr val="000000"/>
                </a:solidFill>
                <a:effectLst/>
                <a:uLnTx/>
                <a:uFillTx/>
                <a:latin typeface="Segoe UI"/>
                <a:ea typeface="+mn-ea"/>
                <a:cs typeface="Segoe UI"/>
              </a:rPr>
            </a:br>
            <a:r>
              <a:rPr kumimoji="0" lang="en-US" sz="1100" b="0" i="0" u="none" strike="noStrike" kern="1200" cap="none" spc="0" normalizeH="0" baseline="0" noProof="0">
                <a:ln>
                  <a:noFill/>
                </a:ln>
                <a:solidFill>
                  <a:srgbClr val="000000"/>
                </a:solidFill>
                <a:effectLst/>
                <a:uLnTx/>
                <a:uFillTx/>
                <a:latin typeface="Segoe UI"/>
                <a:ea typeface="+mn-ea"/>
                <a:cs typeface="Segoe UI"/>
              </a:rPr>
              <a:t>Usually for fear of breaking something (&amp; getting blamed)</a:t>
            </a:r>
            <a:endParaRPr kumimoji="0" lang="en-US" sz="1200" b="0" i="0" u="none" strike="noStrike" kern="1200" cap="none" spc="0" normalizeH="0" baseline="0" noProof="0">
              <a:ln>
                <a:noFill/>
              </a:ln>
              <a:solidFill>
                <a:srgbClr val="000000"/>
              </a:solidFill>
              <a:effectLst/>
              <a:uLnTx/>
              <a:uFillTx/>
              <a:latin typeface="Segoe UI"/>
              <a:ea typeface="+mn-ea"/>
              <a:cs typeface="Segoe UI"/>
            </a:endParaRPr>
          </a:p>
        </p:txBody>
      </p:sp>
      <p:grpSp>
        <p:nvGrpSpPr>
          <p:cNvPr id="244" name="Group 243">
            <a:extLst>
              <a:ext uri="{FF2B5EF4-FFF2-40B4-BE49-F238E27FC236}">
                <a16:creationId xmlns:a16="http://schemas.microsoft.com/office/drawing/2014/main" id="{1C5ECA59-B427-B189-A31D-6054D6CFC245}"/>
              </a:ext>
            </a:extLst>
          </p:cNvPr>
          <p:cNvGrpSpPr/>
          <p:nvPr/>
        </p:nvGrpSpPr>
        <p:grpSpPr>
          <a:xfrm>
            <a:off x="298809" y="1502716"/>
            <a:ext cx="11570916" cy="1138773"/>
            <a:chOff x="0" y="935568"/>
            <a:chExt cx="12192000" cy="1199897"/>
          </a:xfrm>
        </p:grpSpPr>
        <p:sp>
          <p:nvSpPr>
            <p:cNvPr id="245" name="Arrow: Left-Right 244">
              <a:extLst>
                <a:ext uri="{FF2B5EF4-FFF2-40B4-BE49-F238E27FC236}">
                  <a16:creationId xmlns:a16="http://schemas.microsoft.com/office/drawing/2014/main" id="{11BAC0AF-423D-E882-AF57-C9649DCEDFB2}"/>
                </a:ext>
              </a:extLst>
            </p:cNvPr>
            <p:cNvSpPr/>
            <p:nvPr/>
          </p:nvSpPr>
          <p:spPr bwMode="auto">
            <a:xfrm>
              <a:off x="0" y="935568"/>
              <a:ext cx="12191135" cy="1125312"/>
            </a:xfrm>
            <a:prstGeom prst="leftRightArrow">
              <a:avLst>
                <a:gd name="adj1" fmla="val 61850"/>
                <a:gd name="adj2" fmla="val 37727"/>
              </a:avLst>
            </a:pr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1" u="none" strike="noStrike" kern="1200" cap="none" spc="0" normalizeH="0" baseline="0" noProof="0">
                <a:ln>
                  <a:noFill/>
                </a:ln>
                <a:solidFill>
                  <a:sysClr val="windowText" lastClr="000000"/>
                </a:solidFill>
                <a:effectLst/>
                <a:uLnTx/>
                <a:uFillTx/>
                <a:latin typeface="Segoe UI Semibold"/>
                <a:ea typeface="+mn-ea"/>
                <a:cs typeface="Segoe UI" pitchFamily="34" charset="0"/>
              </a:endParaRPr>
            </a:p>
          </p:txBody>
        </p:sp>
        <p:pic>
          <p:nvPicPr>
            <p:cNvPr id="246" name="Graphic 245" descr="Server outline">
              <a:extLst>
                <a:ext uri="{FF2B5EF4-FFF2-40B4-BE49-F238E27FC236}">
                  <a16:creationId xmlns:a16="http://schemas.microsoft.com/office/drawing/2014/main" id="{A1172EC9-F9DA-EFD5-2219-7E63EE7B3B8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916099" y="1323733"/>
              <a:ext cx="290577" cy="289096"/>
            </a:xfrm>
            <a:prstGeom prst="rect">
              <a:avLst/>
            </a:prstGeom>
          </p:spPr>
        </p:pic>
        <p:pic>
          <p:nvPicPr>
            <p:cNvPr id="247" name="Graphic 246" descr="Database outline">
              <a:extLst>
                <a:ext uri="{FF2B5EF4-FFF2-40B4-BE49-F238E27FC236}">
                  <a16:creationId xmlns:a16="http://schemas.microsoft.com/office/drawing/2014/main" id="{EDB55D7E-DF72-07C9-A267-BCCDD0D564FF}"/>
                </a:ext>
              </a:extLst>
            </p:cNvPr>
            <p:cNvPicPr>
              <a:picLocks noChangeAspect="1"/>
            </p:cNvPicPr>
            <p:nvPr/>
          </p:nvPicPr>
          <p:blipFill rotWithShape="1">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t="-7115"/>
            <a:stretch/>
          </p:blipFill>
          <p:spPr>
            <a:xfrm>
              <a:off x="9237348" y="1325221"/>
              <a:ext cx="234724" cy="250139"/>
            </a:xfrm>
            <a:prstGeom prst="rect">
              <a:avLst/>
            </a:prstGeom>
          </p:spPr>
        </p:pic>
        <p:pic>
          <p:nvPicPr>
            <p:cNvPr id="248" name="Graphic 247" descr="Laptop with solid fill">
              <a:extLst>
                <a:ext uri="{FF2B5EF4-FFF2-40B4-BE49-F238E27FC236}">
                  <a16:creationId xmlns:a16="http://schemas.microsoft.com/office/drawing/2014/main" id="{A12BB50D-6DAA-D791-992B-450EB0BFFAD9}"/>
                </a:ext>
              </a:extLst>
            </p:cNvPr>
            <p:cNvPicPr>
              <a:picLocks noChangeAspect="1"/>
            </p:cNvPicPr>
            <p:nvPr/>
          </p:nvPicPr>
          <p:blipFill rotWithShape="1">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t="10202" b="10202"/>
            <a:stretch/>
          </p:blipFill>
          <p:spPr>
            <a:xfrm>
              <a:off x="9569270" y="1299799"/>
              <a:ext cx="392275" cy="310642"/>
            </a:xfrm>
            <a:prstGeom prst="rect">
              <a:avLst/>
            </a:prstGeom>
          </p:spPr>
        </p:pic>
        <p:grpSp>
          <p:nvGrpSpPr>
            <p:cNvPr id="249" name="Group 248">
              <a:extLst>
                <a:ext uri="{FF2B5EF4-FFF2-40B4-BE49-F238E27FC236}">
                  <a16:creationId xmlns:a16="http://schemas.microsoft.com/office/drawing/2014/main" id="{B10C517B-4785-2903-E71F-0BFFEDFD5170}"/>
                </a:ext>
              </a:extLst>
            </p:cNvPr>
            <p:cNvGrpSpPr/>
            <p:nvPr/>
          </p:nvGrpSpPr>
          <p:grpSpPr>
            <a:xfrm>
              <a:off x="10105292" y="1332660"/>
              <a:ext cx="285732" cy="256844"/>
              <a:chOff x="6687173" y="2358884"/>
              <a:chExt cx="2428163" cy="2428162"/>
            </a:xfrm>
          </p:grpSpPr>
          <p:pic>
            <p:nvPicPr>
              <p:cNvPr id="406" name="Graphic 405" descr="Browser window with solid fill">
                <a:extLst>
                  <a:ext uri="{FF2B5EF4-FFF2-40B4-BE49-F238E27FC236}">
                    <a16:creationId xmlns:a16="http://schemas.microsoft.com/office/drawing/2014/main" id="{02E6EBB3-74EA-C3E1-264C-6B969F97398F}"/>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687173" y="2358884"/>
                <a:ext cx="2428163" cy="2428162"/>
              </a:xfrm>
              <a:prstGeom prst="rect">
                <a:avLst/>
              </a:prstGeom>
            </p:spPr>
          </p:pic>
          <p:pic>
            <p:nvPicPr>
              <p:cNvPr id="407" name="Graphic 406" descr="Gears with solid fill">
                <a:extLst>
                  <a:ext uri="{FF2B5EF4-FFF2-40B4-BE49-F238E27FC236}">
                    <a16:creationId xmlns:a16="http://schemas.microsoft.com/office/drawing/2014/main" id="{33A8E3AD-4187-5080-1952-9E5D958F9FF2}"/>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rot="900000">
                <a:off x="7317553" y="3164577"/>
                <a:ext cx="1134456" cy="1134455"/>
              </a:xfrm>
              <a:prstGeom prst="rect">
                <a:avLst/>
              </a:prstGeom>
            </p:spPr>
          </p:pic>
        </p:grpSp>
        <p:pic>
          <p:nvPicPr>
            <p:cNvPr id="250" name="Graphic 249" descr="Cloud with solid fill">
              <a:extLst>
                <a:ext uri="{FF2B5EF4-FFF2-40B4-BE49-F238E27FC236}">
                  <a16:creationId xmlns:a16="http://schemas.microsoft.com/office/drawing/2014/main" id="{F48FEF74-BBF5-3ACD-E132-711008AEB1E8}"/>
                </a:ext>
              </a:extLst>
            </p:cNvPr>
            <p:cNvPicPr>
              <a:picLocks noChangeAspect="1"/>
            </p:cNvPicPr>
            <p:nvPr/>
          </p:nvPicPr>
          <p:blipFill rotWithShape="1">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t="17948" b="17948"/>
            <a:stretch/>
          </p:blipFill>
          <p:spPr>
            <a:xfrm>
              <a:off x="11103029" y="1320285"/>
              <a:ext cx="385655" cy="245964"/>
            </a:xfrm>
            <a:prstGeom prst="rect">
              <a:avLst/>
            </a:prstGeom>
          </p:spPr>
        </p:pic>
        <p:sp>
          <p:nvSpPr>
            <p:cNvPr id="251" name="Rectangle 250">
              <a:extLst>
                <a:ext uri="{FF2B5EF4-FFF2-40B4-BE49-F238E27FC236}">
                  <a16:creationId xmlns:a16="http://schemas.microsoft.com/office/drawing/2014/main" id="{77BFE6C6-275C-EDD5-AA28-ABBE6A691E02}"/>
                </a:ext>
              </a:extLst>
            </p:cNvPr>
            <p:cNvSpPr/>
            <p:nvPr/>
          </p:nvSpPr>
          <p:spPr>
            <a:xfrm>
              <a:off x="11582611" y="1394813"/>
              <a:ext cx="392856" cy="218016"/>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233151" rtlCol="0" anchor="ctr"/>
            <a:lstStyle/>
            <a:p>
              <a:pPr marL="0" marR="0" lvl="0" indent="0" algn="l" defTabSz="932597" rtl="0" eaLnBrk="1" fontAlgn="auto" latinLnBrk="0" hangingPunct="1">
                <a:lnSpc>
                  <a:spcPct val="100000"/>
                </a:lnSpc>
                <a:spcBef>
                  <a:spcPts val="0"/>
                </a:spcBef>
                <a:spcAft>
                  <a:spcPts val="0"/>
                </a:spcAft>
                <a:buClrTx/>
                <a:buSzTx/>
                <a:buFontTx/>
                <a:buNone/>
                <a:tabLst/>
                <a:defRPr/>
              </a:pPr>
              <a:endParaRPr kumimoji="0" lang="en-US" altLang="en-US" sz="714" b="0" i="1" u="none" strike="noStrike" kern="1200" cap="none" spc="0" normalizeH="0" baseline="0" noProof="0">
                <a:ln>
                  <a:noFill/>
                </a:ln>
                <a:solidFill>
                  <a:srgbClr val="3C3C3C"/>
                </a:solidFill>
                <a:effectLst/>
                <a:uLnTx/>
                <a:uFillTx/>
                <a:latin typeface="Segoe UI" panose="020B0502040204020203" pitchFamily="34" charset="0"/>
                <a:ea typeface="+mn-ea"/>
                <a:cs typeface="Segoe UI" panose="020B0502040204020203" pitchFamily="34" charset="0"/>
              </a:endParaRPr>
            </a:p>
          </p:txBody>
        </p:sp>
        <p:grpSp>
          <p:nvGrpSpPr>
            <p:cNvPr id="252" name="Group 251">
              <a:extLst>
                <a:ext uri="{FF2B5EF4-FFF2-40B4-BE49-F238E27FC236}">
                  <a16:creationId xmlns:a16="http://schemas.microsoft.com/office/drawing/2014/main" id="{B5ACDF07-DD4E-C357-D04A-06C13BB78F39}"/>
                </a:ext>
              </a:extLst>
            </p:cNvPr>
            <p:cNvGrpSpPr/>
            <p:nvPr/>
          </p:nvGrpSpPr>
          <p:grpSpPr>
            <a:xfrm>
              <a:off x="11653328" y="1476462"/>
              <a:ext cx="253605" cy="61143"/>
              <a:chOff x="6660452" y="3094221"/>
              <a:chExt cx="188672" cy="45719"/>
            </a:xfrm>
            <a:solidFill>
              <a:srgbClr val="000000"/>
            </a:solidFill>
          </p:grpSpPr>
          <p:sp>
            <p:nvSpPr>
              <p:cNvPr id="403" name="Oval 402">
                <a:extLst>
                  <a:ext uri="{FF2B5EF4-FFF2-40B4-BE49-F238E27FC236}">
                    <a16:creationId xmlns:a16="http://schemas.microsoft.com/office/drawing/2014/main" id="{C713EF85-BD39-35E7-77A5-830BCF36BDF8}"/>
                  </a:ext>
                </a:extLst>
              </p:cNvPr>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4" name="Oval 403">
                <a:extLst>
                  <a:ext uri="{FF2B5EF4-FFF2-40B4-BE49-F238E27FC236}">
                    <a16:creationId xmlns:a16="http://schemas.microsoft.com/office/drawing/2014/main" id="{17BAC622-C3CE-432F-8A63-CEDC82C8DF4F}"/>
                  </a:ext>
                </a:extLst>
              </p:cNvPr>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5" name="Oval 404">
                <a:extLst>
                  <a:ext uri="{FF2B5EF4-FFF2-40B4-BE49-F238E27FC236}">
                    <a16:creationId xmlns:a16="http://schemas.microsoft.com/office/drawing/2014/main" id="{19668398-2C55-E5EA-00FF-E18DA8168501}"/>
                  </a:ext>
                </a:extLst>
              </p:cNvPr>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253" name="Graphic 252" descr="Smart Phone with solid fill">
              <a:extLst>
                <a:ext uri="{FF2B5EF4-FFF2-40B4-BE49-F238E27FC236}">
                  <a16:creationId xmlns:a16="http://schemas.microsoft.com/office/drawing/2014/main" id="{D12C238D-3399-D2C8-CBF2-9C9033558F62}"/>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0637511" y="1340417"/>
              <a:ext cx="249850" cy="248577"/>
            </a:xfrm>
            <a:prstGeom prst="rect">
              <a:avLst/>
            </a:prstGeom>
          </p:spPr>
        </p:pic>
        <p:grpSp>
          <p:nvGrpSpPr>
            <p:cNvPr id="254" name="Group 253">
              <a:extLst>
                <a:ext uri="{FF2B5EF4-FFF2-40B4-BE49-F238E27FC236}">
                  <a16:creationId xmlns:a16="http://schemas.microsoft.com/office/drawing/2014/main" id="{EFA265D7-CDCB-821A-98C3-C10CA769E333}"/>
                </a:ext>
              </a:extLst>
            </p:cNvPr>
            <p:cNvGrpSpPr/>
            <p:nvPr/>
          </p:nvGrpSpPr>
          <p:grpSpPr>
            <a:xfrm>
              <a:off x="821929" y="1304898"/>
              <a:ext cx="2323991" cy="372182"/>
              <a:chOff x="298622" y="1213084"/>
              <a:chExt cx="2894130" cy="463489"/>
            </a:xfrm>
          </p:grpSpPr>
          <p:sp>
            <p:nvSpPr>
              <p:cNvPr id="382" name="HoloLens_EC94" title="Icon of Microsoft HoloLens">
                <a:extLst>
                  <a:ext uri="{FF2B5EF4-FFF2-40B4-BE49-F238E27FC236}">
                    <a16:creationId xmlns:a16="http://schemas.microsoft.com/office/drawing/2014/main" id="{52EF88CE-C4A3-B81E-4E06-F4A9ABFB57FC}"/>
                  </a:ext>
                </a:extLst>
              </p:cNvPr>
              <p:cNvSpPr>
                <a:spLocks noChangeAspect="1" noEditPoints="1"/>
              </p:cNvSpPr>
              <p:nvPr/>
            </p:nvSpPr>
            <p:spPr bwMode="auto">
              <a:xfrm>
                <a:off x="2784610" y="1312812"/>
                <a:ext cx="408142" cy="218014"/>
              </a:xfrm>
              <a:custGeom>
                <a:avLst/>
                <a:gdLst>
                  <a:gd name="T0" fmla="*/ 1751 w 3752"/>
                  <a:gd name="T1" fmla="*/ 500 h 2002"/>
                  <a:gd name="T2" fmla="*/ 2001 w 3752"/>
                  <a:gd name="T3" fmla="*/ 500 h 2002"/>
                  <a:gd name="T4" fmla="*/ 0 w 3752"/>
                  <a:gd name="T5" fmla="*/ 885 h 2002"/>
                  <a:gd name="T6" fmla="*/ 170 w 3752"/>
                  <a:gd name="T7" fmla="*/ 940 h 2002"/>
                  <a:gd name="T8" fmla="*/ 1336 w 3752"/>
                  <a:gd name="T9" fmla="*/ 1124 h 2002"/>
                  <a:gd name="T10" fmla="*/ 2493 w 3752"/>
                  <a:gd name="T11" fmla="*/ 943 h 2002"/>
                  <a:gd name="T12" fmla="*/ 3554 w 3752"/>
                  <a:gd name="T13" fmla="*/ 409 h 2002"/>
                  <a:gd name="T14" fmla="*/ 3699 w 3752"/>
                  <a:gd name="T15" fmla="*/ 305 h 2002"/>
                  <a:gd name="T16" fmla="*/ 1 w 3752"/>
                  <a:gd name="T17" fmla="*/ 1003 h 2002"/>
                  <a:gd name="T18" fmla="*/ 305 w 3752"/>
                  <a:gd name="T19" fmla="*/ 1697 h 2002"/>
                  <a:gd name="T20" fmla="*/ 1042 w 3752"/>
                  <a:gd name="T21" fmla="*/ 2002 h 2002"/>
                  <a:gd name="T22" fmla="*/ 1200 w 3752"/>
                  <a:gd name="T23" fmla="*/ 2002 h 2002"/>
                  <a:gd name="T24" fmla="*/ 1356 w 3752"/>
                  <a:gd name="T25" fmla="*/ 1948 h 2002"/>
                  <a:gd name="T26" fmla="*/ 1612 w 3752"/>
                  <a:gd name="T27" fmla="*/ 1745 h 2002"/>
                  <a:gd name="T28" fmla="*/ 1876 w 3752"/>
                  <a:gd name="T29" fmla="*/ 1638 h 2002"/>
                  <a:gd name="T30" fmla="*/ 2140 w 3752"/>
                  <a:gd name="T31" fmla="*/ 1745 h 2002"/>
                  <a:gd name="T32" fmla="*/ 2396 w 3752"/>
                  <a:gd name="T33" fmla="*/ 1948 h 2002"/>
                  <a:gd name="T34" fmla="*/ 2552 w 3752"/>
                  <a:gd name="T35" fmla="*/ 2002 h 2002"/>
                  <a:gd name="T36" fmla="*/ 2710 w 3752"/>
                  <a:gd name="T37" fmla="*/ 2002 h 2002"/>
                  <a:gd name="T38" fmla="*/ 3447 w 3752"/>
                  <a:gd name="T39" fmla="*/ 1697 h 2002"/>
                  <a:gd name="T40" fmla="*/ 3752 w 3752"/>
                  <a:gd name="T41" fmla="*/ 960 h 2002"/>
                  <a:gd name="T42" fmla="*/ 3752 w 3752"/>
                  <a:gd name="T43" fmla="*/ 885 h 2002"/>
                  <a:gd name="T44" fmla="*/ 3752 w 3752"/>
                  <a:gd name="T45" fmla="*/ 459 h 2002"/>
                  <a:gd name="T46" fmla="*/ 3682 w 3752"/>
                  <a:gd name="T47" fmla="*/ 286 h 2002"/>
                  <a:gd name="T48" fmla="*/ 3681 w 3752"/>
                  <a:gd name="T49" fmla="*/ 285 h 2002"/>
                  <a:gd name="T50" fmla="*/ 3564 w 3752"/>
                  <a:gd name="T51" fmla="*/ 206 h 2002"/>
                  <a:gd name="T52" fmla="*/ 3559 w 3752"/>
                  <a:gd name="T53" fmla="*/ 204 h 2002"/>
                  <a:gd name="T54" fmla="*/ 1876 w 3752"/>
                  <a:gd name="T55" fmla="*/ 0 h 2002"/>
                  <a:gd name="T56" fmla="*/ 188 w 3752"/>
                  <a:gd name="T57" fmla="*/ 206 h 2002"/>
                  <a:gd name="T58" fmla="*/ 71 w 3752"/>
                  <a:gd name="T59" fmla="*/ 285 h 2002"/>
                  <a:gd name="T60" fmla="*/ 70 w 3752"/>
                  <a:gd name="T61" fmla="*/ 286 h 2002"/>
                  <a:gd name="T62" fmla="*/ 0 w 3752"/>
                  <a:gd name="T63" fmla="*/ 459 h 2002"/>
                  <a:gd name="T64" fmla="*/ 0 w 3752"/>
                  <a:gd name="T65" fmla="*/ 885 h 2002"/>
                  <a:gd name="T66" fmla="*/ 1 w 3752"/>
                  <a:gd name="T67" fmla="*/ 1003 h 2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52" h="2002">
                    <a:moveTo>
                      <a:pt x="1751" y="500"/>
                    </a:moveTo>
                    <a:cubicBezTo>
                      <a:pt x="2001" y="500"/>
                      <a:pt x="2001" y="500"/>
                      <a:pt x="2001" y="500"/>
                    </a:cubicBezTo>
                    <a:moveTo>
                      <a:pt x="0" y="885"/>
                    </a:moveTo>
                    <a:cubicBezTo>
                      <a:pt x="170" y="940"/>
                      <a:pt x="170" y="940"/>
                      <a:pt x="170" y="940"/>
                    </a:cubicBezTo>
                    <a:cubicBezTo>
                      <a:pt x="549" y="1062"/>
                      <a:pt x="942" y="1124"/>
                      <a:pt x="1336" y="1124"/>
                    </a:cubicBezTo>
                    <a:cubicBezTo>
                      <a:pt x="1729" y="1124"/>
                      <a:pt x="2118" y="1063"/>
                      <a:pt x="2493" y="943"/>
                    </a:cubicBezTo>
                    <a:cubicBezTo>
                      <a:pt x="2872" y="822"/>
                      <a:pt x="3229" y="642"/>
                      <a:pt x="3554" y="409"/>
                    </a:cubicBezTo>
                    <a:cubicBezTo>
                      <a:pt x="3699" y="305"/>
                      <a:pt x="3699" y="305"/>
                      <a:pt x="3699" y="305"/>
                    </a:cubicBezTo>
                    <a:moveTo>
                      <a:pt x="1" y="1003"/>
                    </a:moveTo>
                    <a:cubicBezTo>
                      <a:pt x="12" y="1265"/>
                      <a:pt x="119" y="1510"/>
                      <a:pt x="305" y="1697"/>
                    </a:cubicBezTo>
                    <a:cubicBezTo>
                      <a:pt x="502" y="1894"/>
                      <a:pt x="764" y="2002"/>
                      <a:pt x="1042" y="2002"/>
                    </a:cubicBezTo>
                    <a:cubicBezTo>
                      <a:pt x="1200" y="2002"/>
                      <a:pt x="1200" y="2002"/>
                      <a:pt x="1200" y="2002"/>
                    </a:cubicBezTo>
                    <a:cubicBezTo>
                      <a:pt x="1256" y="2002"/>
                      <a:pt x="1312" y="1983"/>
                      <a:pt x="1356" y="1948"/>
                    </a:cubicBezTo>
                    <a:cubicBezTo>
                      <a:pt x="1612" y="1745"/>
                      <a:pt x="1612" y="1745"/>
                      <a:pt x="1612" y="1745"/>
                    </a:cubicBezTo>
                    <a:cubicBezTo>
                      <a:pt x="1683" y="1676"/>
                      <a:pt x="1777" y="1638"/>
                      <a:pt x="1876" y="1638"/>
                    </a:cubicBezTo>
                    <a:cubicBezTo>
                      <a:pt x="1975" y="1638"/>
                      <a:pt x="2069" y="1676"/>
                      <a:pt x="2140" y="1745"/>
                    </a:cubicBezTo>
                    <a:cubicBezTo>
                      <a:pt x="2396" y="1948"/>
                      <a:pt x="2396" y="1948"/>
                      <a:pt x="2396" y="1948"/>
                    </a:cubicBezTo>
                    <a:cubicBezTo>
                      <a:pt x="2440" y="1983"/>
                      <a:pt x="2496" y="2002"/>
                      <a:pt x="2552" y="2002"/>
                    </a:cubicBezTo>
                    <a:cubicBezTo>
                      <a:pt x="2710" y="2002"/>
                      <a:pt x="2710" y="2002"/>
                      <a:pt x="2710" y="2002"/>
                    </a:cubicBezTo>
                    <a:cubicBezTo>
                      <a:pt x="2988" y="2002"/>
                      <a:pt x="3250" y="1894"/>
                      <a:pt x="3447" y="1697"/>
                    </a:cubicBezTo>
                    <a:cubicBezTo>
                      <a:pt x="3644" y="1500"/>
                      <a:pt x="3752" y="1238"/>
                      <a:pt x="3752" y="960"/>
                    </a:cubicBezTo>
                    <a:cubicBezTo>
                      <a:pt x="3752" y="885"/>
                      <a:pt x="3752" y="885"/>
                      <a:pt x="3752" y="885"/>
                    </a:cubicBezTo>
                    <a:cubicBezTo>
                      <a:pt x="3752" y="459"/>
                      <a:pt x="3752" y="459"/>
                      <a:pt x="3752" y="459"/>
                    </a:cubicBezTo>
                    <a:cubicBezTo>
                      <a:pt x="3752" y="394"/>
                      <a:pt x="3727" y="331"/>
                      <a:pt x="3682" y="286"/>
                    </a:cubicBezTo>
                    <a:cubicBezTo>
                      <a:pt x="3681" y="285"/>
                      <a:pt x="3681" y="285"/>
                      <a:pt x="3681" y="285"/>
                    </a:cubicBezTo>
                    <a:cubicBezTo>
                      <a:pt x="3647" y="251"/>
                      <a:pt x="3608" y="225"/>
                      <a:pt x="3564" y="206"/>
                    </a:cubicBezTo>
                    <a:cubicBezTo>
                      <a:pt x="3564" y="206"/>
                      <a:pt x="3560" y="204"/>
                      <a:pt x="3559" y="204"/>
                    </a:cubicBezTo>
                    <a:cubicBezTo>
                      <a:pt x="3224" y="70"/>
                      <a:pt x="2643" y="0"/>
                      <a:pt x="1876" y="0"/>
                    </a:cubicBezTo>
                    <a:cubicBezTo>
                      <a:pt x="1105" y="0"/>
                      <a:pt x="521" y="71"/>
                      <a:pt x="188" y="206"/>
                    </a:cubicBezTo>
                    <a:cubicBezTo>
                      <a:pt x="144" y="225"/>
                      <a:pt x="105" y="251"/>
                      <a:pt x="71" y="285"/>
                    </a:cubicBezTo>
                    <a:cubicBezTo>
                      <a:pt x="70" y="286"/>
                      <a:pt x="70" y="286"/>
                      <a:pt x="70" y="286"/>
                    </a:cubicBezTo>
                    <a:cubicBezTo>
                      <a:pt x="25" y="331"/>
                      <a:pt x="0" y="394"/>
                      <a:pt x="0" y="459"/>
                    </a:cubicBezTo>
                    <a:cubicBezTo>
                      <a:pt x="0" y="885"/>
                      <a:pt x="0" y="885"/>
                      <a:pt x="0" y="885"/>
                    </a:cubicBezTo>
                    <a:lnTo>
                      <a:pt x="1" y="1003"/>
                    </a:lnTo>
                    <a:close/>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383" name="Group 382">
                <a:extLst>
                  <a:ext uri="{FF2B5EF4-FFF2-40B4-BE49-F238E27FC236}">
                    <a16:creationId xmlns:a16="http://schemas.microsoft.com/office/drawing/2014/main" id="{5F5F0123-EC6A-420C-F9D3-8B3BD7BE0D96}"/>
                  </a:ext>
                </a:extLst>
              </p:cNvPr>
              <p:cNvGrpSpPr/>
              <p:nvPr/>
            </p:nvGrpSpPr>
            <p:grpSpPr>
              <a:xfrm>
                <a:off x="298622" y="1226308"/>
                <a:ext cx="547797" cy="418453"/>
                <a:chOff x="9391942" y="5630919"/>
                <a:chExt cx="455036" cy="347594"/>
              </a:xfrm>
            </p:grpSpPr>
            <p:sp>
              <p:nvSpPr>
                <p:cNvPr id="399" name="factory_3" title="Icon of a factory or warehouse">
                  <a:extLst>
                    <a:ext uri="{FF2B5EF4-FFF2-40B4-BE49-F238E27FC236}">
                      <a16:creationId xmlns:a16="http://schemas.microsoft.com/office/drawing/2014/main" id="{132FDA56-0241-529A-3C4A-9653BE329ABD}"/>
                    </a:ext>
                  </a:extLst>
                </p:cNvPr>
                <p:cNvSpPr>
                  <a:spLocks noChangeAspect="1" noEditPoints="1"/>
                </p:cNvSpPr>
                <p:nvPr/>
              </p:nvSpPr>
              <p:spPr bwMode="auto">
                <a:xfrm>
                  <a:off x="9435498" y="5630919"/>
                  <a:ext cx="411480" cy="254825"/>
                </a:xfrm>
                <a:custGeom>
                  <a:avLst/>
                  <a:gdLst>
                    <a:gd name="T0" fmla="*/ 394 w 394"/>
                    <a:gd name="T1" fmla="*/ 101 h 244"/>
                    <a:gd name="T2" fmla="*/ 394 w 394"/>
                    <a:gd name="T3" fmla="*/ 244 h 244"/>
                    <a:gd name="T4" fmla="*/ 0 w 394"/>
                    <a:gd name="T5" fmla="*/ 244 h 244"/>
                    <a:gd name="T6" fmla="*/ 0 w 394"/>
                    <a:gd name="T7" fmla="*/ 101 h 244"/>
                    <a:gd name="T8" fmla="*/ 76 w 394"/>
                    <a:gd name="T9" fmla="*/ 45 h 244"/>
                    <a:gd name="T10" fmla="*/ 76 w 394"/>
                    <a:gd name="T11" fmla="*/ 101 h 244"/>
                    <a:gd name="T12" fmla="*/ 160 w 394"/>
                    <a:gd name="T13" fmla="*/ 45 h 244"/>
                    <a:gd name="T14" fmla="*/ 160 w 394"/>
                    <a:gd name="T15" fmla="*/ 101 h 244"/>
                    <a:gd name="T16" fmla="*/ 394 w 394"/>
                    <a:gd name="T17" fmla="*/ 101 h 244"/>
                    <a:gd name="T18" fmla="*/ 309 w 394"/>
                    <a:gd name="T19" fmla="*/ 101 h 244"/>
                    <a:gd name="T20" fmla="*/ 289 w 394"/>
                    <a:gd name="T21" fmla="*/ 0 h 244"/>
                    <a:gd name="T22" fmla="*/ 273 w 394"/>
                    <a:gd name="T23" fmla="*/ 0 h 244"/>
                    <a:gd name="T24" fmla="*/ 256 w 394"/>
                    <a:gd name="T25" fmla="*/ 101 h 244"/>
                    <a:gd name="T26" fmla="*/ 378 w 394"/>
                    <a:gd name="T27" fmla="*/ 101 h 244"/>
                    <a:gd name="T28" fmla="*/ 358 w 394"/>
                    <a:gd name="T29" fmla="*/ 0 h 244"/>
                    <a:gd name="T30" fmla="*/ 340 w 394"/>
                    <a:gd name="T31" fmla="*/ 0 h 244"/>
                    <a:gd name="T32" fmla="*/ 324 w 394"/>
                    <a:gd name="T33" fmla="*/ 101 h 244"/>
                    <a:gd name="T34" fmla="*/ 57 w 394"/>
                    <a:gd name="T35" fmla="*/ 144 h 244"/>
                    <a:gd name="T36" fmla="*/ 36 w 394"/>
                    <a:gd name="T37" fmla="*/ 144 h 244"/>
                    <a:gd name="T38" fmla="*/ 36 w 394"/>
                    <a:gd name="T39" fmla="*/ 165 h 244"/>
                    <a:gd name="T40" fmla="*/ 57 w 394"/>
                    <a:gd name="T41" fmla="*/ 165 h 244"/>
                    <a:gd name="T42" fmla="*/ 57 w 394"/>
                    <a:gd name="T43" fmla="*/ 144 h 244"/>
                    <a:gd name="T44" fmla="*/ 131 w 394"/>
                    <a:gd name="T45" fmla="*/ 144 h 244"/>
                    <a:gd name="T46" fmla="*/ 112 w 394"/>
                    <a:gd name="T47" fmla="*/ 144 h 244"/>
                    <a:gd name="T48" fmla="*/ 112 w 394"/>
                    <a:gd name="T49" fmla="*/ 165 h 244"/>
                    <a:gd name="T50" fmla="*/ 131 w 394"/>
                    <a:gd name="T51" fmla="*/ 165 h 244"/>
                    <a:gd name="T52" fmla="*/ 131 w 394"/>
                    <a:gd name="T53" fmla="*/ 144 h 244"/>
                    <a:gd name="T54" fmla="*/ 207 w 394"/>
                    <a:gd name="T55" fmla="*/ 144 h 244"/>
                    <a:gd name="T56" fmla="*/ 188 w 394"/>
                    <a:gd name="T57" fmla="*/ 144 h 244"/>
                    <a:gd name="T58" fmla="*/ 188 w 394"/>
                    <a:gd name="T59" fmla="*/ 165 h 244"/>
                    <a:gd name="T60" fmla="*/ 207 w 394"/>
                    <a:gd name="T61" fmla="*/ 165 h 244"/>
                    <a:gd name="T62" fmla="*/ 207 w 394"/>
                    <a:gd name="T63" fmla="*/ 144 h 244"/>
                    <a:gd name="T64" fmla="*/ 283 w 394"/>
                    <a:gd name="T65" fmla="*/ 144 h 244"/>
                    <a:gd name="T66" fmla="*/ 262 w 394"/>
                    <a:gd name="T67" fmla="*/ 144 h 244"/>
                    <a:gd name="T68" fmla="*/ 262 w 394"/>
                    <a:gd name="T69" fmla="*/ 165 h 244"/>
                    <a:gd name="T70" fmla="*/ 283 w 394"/>
                    <a:gd name="T71" fmla="*/ 165 h 244"/>
                    <a:gd name="T72" fmla="*/ 283 w 394"/>
                    <a:gd name="T73" fmla="*/ 144 h 244"/>
                    <a:gd name="T74" fmla="*/ 358 w 394"/>
                    <a:gd name="T75" fmla="*/ 144 h 244"/>
                    <a:gd name="T76" fmla="*/ 338 w 394"/>
                    <a:gd name="T77" fmla="*/ 144 h 244"/>
                    <a:gd name="T78" fmla="*/ 338 w 394"/>
                    <a:gd name="T79" fmla="*/ 165 h 244"/>
                    <a:gd name="T80" fmla="*/ 358 w 394"/>
                    <a:gd name="T81" fmla="*/ 165 h 244"/>
                    <a:gd name="T82" fmla="*/ 358 w 394"/>
                    <a:gd name="T83" fmla="*/ 1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4" h="244">
                      <a:moveTo>
                        <a:pt x="394" y="101"/>
                      </a:moveTo>
                      <a:lnTo>
                        <a:pt x="394" y="244"/>
                      </a:lnTo>
                      <a:lnTo>
                        <a:pt x="0" y="244"/>
                      </a:lnTo>
                      <a:lnTo>
                        <a:pt x="0" y="101"/>
                      </a:lnTo>
                      <a:lnTo>
                        <a:pt x="76" y="45"/>
                      </a:lnTo>
                      <a:lnTo>
                        <a:pt x="76" y="101"/>
                      </a:lnTo>
                      <a:lnTo>
                        <a:pt x="160" y="45"/>
                      </a:lnTo>
                      <a:lnTo>
                        <a:pt x="160" y="101"/>
                      </a:lnTo>
                      <a:lnTo>
                        <a:pt x="394" y="101"/>
                      </a:lnTo>
                      <a:moveTo>
                        <a:pt x="309" y="101"/>
                      </a:moveTo>
                      <a:lnTo>
                        <a:pt x="289" y="0"/>
                      </a:lnTo>
                      <a:lnTo>
                        <a:pt x="273" y="0"/>
                      </a:lnTo>
                      <a:lnTo>
                        <a:pt x="256" y="101"/>
                      </a:lnTo>
                      <a:moveTo>
                        <a:pt x="378" y="101"/>
                      </a:moveTo>
                      <a:lnTo>
                        <a:pt x="358" y="0"/>
                      </a:lnTo>
                      <a:lnTo>
                        <a:pt x="340" y="0"/>
                      </a:lnTo>
                      <a:lnTo>
                        <a:pt x="324" y="101"/>
                      </a:lnTo>
                      <a:moveTo>
                        <a:pt x="57" y="144"/>
                      </a:moveTo>
                      <a:lnTo>
                        <a:pt x="36" y="144"/>
                      </a:lnTo>
                      <a:lnTo>
                        <a:pt x="36" y="165"/>
                      </a:lnTo>
                      <a:lnTo>
                        <a:pt x="57" y="165"/>
                      </a:lnTo>
                      <a:lnTo>
                        <a:pt x="57" y="144"/>
                      </a:lnTo>
                      <a:moveTo>
                        <a:pt x="131" y="144"/>
                      </a:moveTo>
                      <a:lnTo>
                        <a:pt x="112" y="144"/>
                      </a:lnTo>
                      <a:lnTo>
                        <a:pt x="112" y="165"/>
                      </a:lnTo>
                      <a:lnTo>
                        <a:pt x="131" y="165"/>
                      </a:lnTo>
                      <a:lnTo>
                        <a:pt x="131" y="144"/>
                      </a:lnTo>
                      <a:moveTo>
                        <a:pt x="207" y="144"/>
                      </a:moveTo>
                      <a:lnTo>
                        <a:pt x="188" y="144"/>
                      </a:lnTo>
                      <a:lnTo>
                        <a:pt x="188" y="165"/>
                      </a:lnTo>
                      <a:lnTo>
                        <a:pt x="207" y="165"/>
                      </a:lnTo>
                      <a:lnTo>
                        <a:pt x="207" y="144"/>
                      </a:lnTo>
                      <a:moveTo>
                        <a:pt x="283" y="144"/>
                      </a:moveTo>
                      <a:lnTo>
                        <a:pt x="262" y="144"/>
                      </a:lnTo>
                      <a:lnTo>
                        <a:pt x="262" y="165"/>
                      </a:lnTo>
                      <a:lnTo>
                        <a:pt x="283" y="165"/>
                      </a:lnTo>
                      <a:lnTo>
                        <a:pt x="283" y="144"/>
                      </a:lnTo>
                      <a:moveTo>
                        <a:pt x="358" y="144"/>
                      </a:moveTo>
                      <a:lnTo>
                        <a:pt x="338" y="144"/>
                      </a:lnTo>
                      <a:lnTo>
                        <a:pt x="338" y="165"/>
                      </a:lnTo>
                      <a:lnTo>
                        <a:pt x="358" y="165"/>
                      </a:lnTo>
                      <a:lnTo>
                        <a:pt x="358" y="144"/>
                      </a:ln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400" name="Group 399">
                  <a:extLst>
                    <a:ext uri="{FF2B5EF4-FFF2-40B4-BE49-F238E27FC236}">
                      <a16:creationId xmlns:a16="http://schemas.microsoft.com/office/drawing/2014/main" id="{83249925-133D-53FB-51E3-AA5627F9A27A}"/>
                    </a:ext>
                  </a:extLst>
                </p:cNvPr>
                <p:cNvGrpSpPr/>
                <p:nvPr/>
              </p:nvGrpSpPr>
              <p:grpSpPr>
                <a:xfrm>
                  <a:off x="9391942" y="5837637"/>
                  <a:ext cx="133957" cy="140876"/>
                  <a:chOff x="2089172" y="4854362"/>
                  <a:chExt cx="260148" cy="273585"/>
                </a:xfrm>
              </p:grpSpPr>
              <p:sp>
                <p:nvSpPr>
                  <p:cNvPr id="401" name="Rectangle 400">
                    <a:extLst>
                      <a:ext uri="{FF2B5EF4-FFF2-40B4-BE49-F238E27FC236}">
                        <a16:creationId xmlns:a16="http://schemas.microsoft.com/office/drawing/2014/main" id="{ECF4E911-B6E1-7292-B5C9-D0E32E86F83E}"/>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02" name="Frame 5">
                    <a:extLst>
                      <a:ext uri="{FF2B5EF4-FFF2-40B4-BE49-F238E27FC236}">
                        <a16:creationId xmlns:a16="http://schemas.microsoft.com/office/drawing/2014/main" id="{97FC4664-E404-A88B-BFA5-6EDDB4347268}"/>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grpSp>
            <p:nvGrpSpPr>
              <p:cNvPr id="384" name="Group 383">
                <a:extLst>
                  <a:ext uri="{FF2B5EF4-FFF2-40B4-BE49-F238E27FC236}">
                    <a16:creationId xmlns:a16="http://schemas.microsoft.com/office/drawing/2014/main" id="{7C797F61-E20A-1E5F-89B6-4BC593FBB068}"/>
                  </a:ext>
                </a:extLst>
              </p:cNvPr>
              <p:cNvGrpSpPr/>
              <p:nvPr/>
            </p:nvGrpSpPr>
            <p:grpSpPr>
              <a:xfrm>
                <a:off x="2079541" y="1317498"/>
                <a:ext cx="482514" cy="312032"/>
                <a:chOff x="10002866" y="5719319"/>
                <a:chExt cx="400808" cy="259194"/>
              </a:xfrm>
            </p:grpSpPr>
            <p:sp>
              <p:nvSpPr>
                <p:cNvPr id="395" name="Truck" title="Icon of a truck with a storage trailer">
                  <a:extLst>
                    <a:ext uri="{FF2B5EF4-FFF2-40B4-BE49-F238E27FC236}">
                      <a16:creationId xmlns:a16="http://schemas.microsoft.com/office/drawing/2014/main" id="{1DA904A1-1C31-35C8-A7A1-A689F46071E0}"/>
                    </a:ext>
                  </a:extLst>
                </p:cNvPr>
                <p:cNvSpPr>
                  <a:spLocks noChangeAspect="1" noEditPoints="1"/>
                </p:cNvSpPr>
                <p:nvPr/>
              </p:nvSpPr>
              <p:spPr bwMode="auto">
                <a:xfrm>
                  <a:off x="10028419" y="5719319"/>
                  <a:ext cx="375255" cy="171746"/>
                </a:xfrm>
                <a:custGeom>
                  <a:avLst/>
                  <a:gdLst>
                    <a:gd name="T0" fmla="*/ 294 w 360"/>
                    <a:gd name="T1" fmla="*/ 148 h 163"/>
                    <a:gd name="T2" fmla="*/ 309 w 360"/>
                    <a:gd name="T3" fmla="*/ 133 h 163"/>
                    <a:gd name="T4" fmla="*/ 324 w 360"/>
                    <a:gd name="T5" fmla="*/ 148 h 163"/>
                    <a:gd name="T6" fmla="*/ 309 w 360"/>
                    <a:gd name="T7" fmla="*/ 163 h 163"/>
                    <a:gd name="T8" fmla="*/ 294 w 360"/>
                    <a:gd name="T9" fmla="*/ 148 h 163"/>
                    <a:gd name="T10" fmla="*/ 80 w 360"/>
                    <a:gd name="T11" fmla="*/ 163 h 163"/>
                    <a:gd name="T12" fmla="*/ 95 w 360"/>
                    <a:gd name="T13" fmla="*/ 148 h 163"/>
                    <a:gd name="T14" fmla="*/ 80 w 360"/>
                    <a:gd name="T15" fmla="*/ 133 h 163"/>
                    <a:gd name="T16" fmla="*/ 65 w 360"/>
                    <a:gd name="T17" fmla="*/ 148 h 163"/>
                    <a:gd name="T18" fmla="*/ 80 w 360"/>
                    <a:gd name="T19" fmla="*/ 163 h 163"/>
                    <a:gd name="T20" fmla="*/ 346 w 360"/>
                    <a:gd name="T21" fmla="*/ 148 h 163"/>
                    <a:gd name="T22" fmla="*/ 346 w 360"/>
                    <a:gd name="T23" fmla="*/ 110 h 163"/>
                    <a:gd name="T24" fmla="*/ 333 w 360"/>
                    <a:gd name="T25" fmla="*/ 97 h 163"/>
                    <a:gd name="T26" fmla="*/ 207 w 360"/>
                    <a:gd name="T27" fmla="*/ 97 h 163"/>
                    <a:gd name="T28" fmla="*/ 95 w 360"/>
                    <a:gd name="T29" fmla="*/ 148 h 163"/>
                    <a:gd name="T30" fmla="*/ 294 w 360"/>
                    <a:gd name="T31" fmla="*/ 148 h 163"/>
                    <a:gd name="T32" fmla="*/ 324 w 360"/>
                    <a:gd name="T33" fmla="*/ 148 h 163"/>
                    <a:gd name="T34" fmla="*/ 360 w 360"/>
                    <a:gd name="T35" fmla="*/ 148 h 163"/>
                    <a:gd name="T36" fmla="*/ 207 w 360"/>
                    <a:gd name="T37" fmla="*/ 148 h 163"/>
                    <a:gd name="T38" fmla="*/ 207 w 360"/>
                    <a:gd name="T39" fmla="*/ 0 h 163"/>
                    <a:gd name="T40" fmla="*/ 22 w 360"/>
                    <a:gd name="T41" fmla="*/ 0 h 163"/>
                    <a:gd name="T42" fmla="*/ 22 w 360"/>
                    <a:gd name="T43" fmla="*/ 148 h 163"/>
                    <a:gd name="T44" fmla="*/ 65 w 360"/>
                    <a:gd name="T45" fmla="*/ 148 h 163"/>
                    <a:gd name="T46" fmla="*/ 295 w 360"/>
                    <a:gd name="T47" fmla="*/ 97 h 163"/>
                    <a:gd name="T48" fmla="*/ 251 w 360"/>
                    <a:gd name="T49" fmla="*/ 52 h 163"/>
                    <a:gd name="T50" fmla="*/ 207 w 360"/>
                    <a:gd name="T51" fmla="*/ 52 h 163"/>
                    <a:gd name="T52" fmla="*/ 22 w 360"/>
                    <a:gd name="T53" fmla="*/ 133 h 163"/>
                    <a:gd name="T54" fmla="*/ 0 w 360"/>
                    <a:gd name="T55" fmla="*/ 13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163">
                      <a:moveTo>
                        <a:pt x="294" y="148"/>
                      </a:moveTo>
                      <a:cubicBezTo>
                        <a:pt x="294" y="139"/>
                        <a:pt x="301" y="133"/>
                        <a:pt x="309" y="133"/>
                      </a:cubicBezTo>
                      <a:cubicBezTo>
                        <a:pt x="317" y="133"/>
                        <a:pt x="324" y="139"/>
                        <a:pt x="324" y="148"/>
                      </a:cubicBezTo>
                      <a:cubicBezTo>
                        <a:pt x="324" y="156"/>
                        <a:pt x="317" y="163"/>
                        <a:pt x="309" y="163"/>
                      </a:cubicBezTo>
                      <a:cubicBezTo>
                        <a:pt x="301" y="163"/>
                        <a:pt x="294" y="156"/>
                        <a:pt x="294" y="148"/>
                      </a:cubicBezTo>
                      <a:close/>
                      <a:moveTo>
                        <a:pt x="80" y="163"/>
                      </a:moveTo>
                      <a:cubicBezTo>
                        <a:pt x="88" y="163"/>
                        <a:pt x="95" y="156"/>
                        <a:pt x="95" y="148"/>
                      </a:cubicBezTo>
                      <a:cubicBezTo>
                        <a:pt x="95" y="139"/>
                        <a:pt x="88" y="133"/>
                        <a:pt x="80" y="133"/>
                      </a:cubicBezTo>
                      <a:cubicBezTo>
                        <a:pt x="72" y="133"/>
                        <a:pt x="65" y="139"/>
                        <a:pt x="65" y="148"/>
                      </a:cubicBezTo>
                      <a:cubicBezTo>
                        <a:pt x="65" y="156"/>
                        <a:pt x="72" y="163"/>
                        <a:pt x="80" y="163"/>
                      </a:cubicBezTo>
                      <a:close/>
                      <a:moveTo>
                        <a:pt x="346" y="148"/>
                      </a:moveTo>
                      <a:cubicBezTo>
                        <a:pt x="346" y="110"/>
                        <a:pt x="346" y="110"/>
                        <a:pt x="346" y="110"/>
                      </a:cubicBezTo>
                      <a:cubicBezTo>
                        <a:pt x="346" y="103"/>
                        <a:pt x="340" y="97"/>
                        <a:pt x="333" y="97"/>
                      </a:cubicBezTo>
                      <a:cubicBezTo>
                        <a:pt x="207" y="97"/>
                        <a:pt x="207" y="97"/>
                        <a:pt x="207" y="97"/>
                      </a:cubicBezTo>
                      <a:moveTo>
                        <a:pt x="95" y="148"/>
                      </a:moveTo>
                      <a:cubicBezTo>
                        <a:pt x="294" y="148"/>
                        <a:pt x="294" y="148"/>
                        <a:pt x="294" y="148"/>
                      </a:cubicBezTo>
                      <a:moveTo>
                        <a:pt x="324" y="148"/>
                      </a:moveTo>
                      <a:cubicBezTo>
                        <a:pt x="360" y="148"/>
                        <a:pt x="360" y="148"/>
                        <a:pt x="360" y="148"/>
                      </a:cubicBezTo>
                      <a:moveTo>
                        <a:pt x="207" y="148"/>
                      </a:moveTo>
                      <a:cubicBezTo>
                        <a:pt x="207" y="0"/>
                        <a:pt x="207" y="0"/>
                        <a:pt x="207" y="0"/>
                      </a:cubicBezTo>
                      <a:cubicBezTo>
                        <a:pt x="22" y="0"/>
                        <a:pt x="22" y="0"/>
                        <a:pt x="22" y="0"/>
                      </a:cubicBezTo>
                      <a:cubicBezTo>
                        <a:pt x="22" y="148"/>
                        <a:pt x="22" y="148"/>
                        <a:pt x="22" y="148"/>
                      </a:cubicBezTo>
                      <a:cubicBezTo>
                        <a:pt x="65" y="148"/>
                        <a:pt x="65" y="148"/>
                        <a:pt x="65" y="148"/>
                      </a:cubicBezTo>
                      <a:moveTo>
                        <a:pt x="295" y="97"/>
                      </a:moveTo>
                      <a:cubicBezTo>
                        <a:pt x="251" y="52"/>
                        <a:pt x="251" y="52"/>
                        <a:pt x="251" y="52"/>
                      </a:cubicBezTo>
                      <a:cubicBezTo>
                        <a:pt x="207" y="52"/>
                        <a:pt x="207" y="52"/>
                        <a:pt x="207" y="52"/>
                      </a:cubicBezTo>
                      <a:moveTo>
                        <a:pt x="22" y="133"/>
                      </a:moveTo>
                      <a:cubicBezTo>
                        <a:pt x="0" y="133"/>
                        <a:pt x="0" y="133"/>
                        <a:pt x="0" y="133"/>
                      </a:cubicBez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396" name="Group 395">
                  <a:extLst>
                    <a:ext uri="{FF2B5EF4-FFF2-40B4-BE49-F238E27FC236}">
                      <a16:creationId xmlns:a16="http://schemas.microsoft.com/office/drawing/2014/main" id="{E87A61EC-9AED-7729-DCDA-BC54984A8FFA}"/>
                    </a:ext>
                  </a:extLst>
                </p:cNvPr>
                <p:cNvGrpSpPr/>
                <p:nvPr/>
              </p:nvGrpSpPr>
              <p:grpSpPr>
                <a:xfrm>
                  <a:off x="10002866" y="5837637"/>
                  <a:ext cx="133957" cy="140876"/>
                  <a:chOff x="2089172" y="4854362"/>
                  <a:chExt cx="260148" cy="273585"/>
                </a:xfrm>
              </p:grpSpPr>
              <p:sp>
                <p:nvSpPr>
                  <p:cNvPr id="397" name="Rectangle 396">
                    <a:extLst>
                      <a:ext uri="{FF2B5EF4-FFF2-40B4-BE49-F238E27FC236}">
                        <a16:creationId xmlns:a16="http://schemas.microsoft.com/office/drawing/2014/main" id="{1AEA5EEB-9067-7510-C740-624D2CAD897F}"/>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98" name="Frame 5">
                    <a:extLst>
                      <a:ext uri="{FF2B5EF4-FFF2-40B4-BE49-F238E27FC236}">
                        <a16:creationId xmlns:a16="http://schemas.microsoft.com/office/drawing/2014/main" id="{8F175DFD-37DF-8DCF-4604-3C5484509876}"/>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grpSp>
            <p:nvGrpSpPr>
              <p:cNvPr id="385" name="Group 384">
                <a:extLst>
                  <a:ext uri="{FF2B5EF4-FFF2-40B4-BE49-F238E27FC236}">
                    <a16:creationId xmlns:a16="http://schemas.microsoft.com/office/drawing/2014/main" id="{8484D91B-9A89-6BAE-C77B-5369CC85580A}"/>
                  </a:ext>
                </a:extLst>
              </p:cNvPr>
              <p:cNvGrpSpPr/>
              <p:nvPr/>
            </p:nvGrpSpPr>
            <p:grpSpPr>
              <a:xfrm>
                <a:off x="1750388" y="1223376"/>
                <a:ext cx="210960" cy="453197"/>
                <a:chOff x="10536960" y="5602058"/>
                <a:chExt cx="175237" cy="376455"/>
              </a:xfrm>
            </p:grpSpPr>
            <p:sp>
              <p:nvSpPr>
                <p:cNvPr id="391" name="watch" title="Icon of a smart watch">
                  <a:extLst>
                    <a:ext uri="{FF2B5EF4-FFF2-40B4-BE49-F238E27FC236}">
                      <a16:creationId xmlns:a16="http://schemas.microsoft.com/office/drawing/2014/main" id="{1E9C19D0-898E-5CAE-6FE3-6EDA9AE93674}"/>
                    </a:ext>
                  </a:extLst>
                </p:cNvPr>
                <p:cNvSpPr>
                  <a:spLocks noChangeAspect="1" noEditPoints="1"/>
                </p:cNvSpPr>
                <p:nvPr/>
              </p:nvSpPr>
              <p:spPr bwMode="auto">
                <a:xfrm>
                  <a:off x="10546822" y="5602058"/>
                  <a:ext cx="165375" cy="279070"/>
                </a:xfrm>
                <a:custGeom>
                  <a:avLst/>
                  <a:gdLst>
                    <a:gd name="T0" fmla="*/ 105 w 197"/>
                    <a:gd name="T1" fmla="*/ 90 h 335"/>
                    <a:gd name="T2" fmla="*/ 105 w 197"/>
                    <a:gd name="T3" fmla="*/ 46 h 335"/>
                    <a:gd name="T4" fmla="*/ 151 w 197"/>
                    <a:gd name="T5" fmla="*/ 0 h 335"/>
                    <a:gd name="T6" fmla="*/ 197 w 197"/>
                    <a:gd name="T7" fmla="*/ 46 h 335"/>
                    <a:gd name="T8" fmla="*/ 197 w 197"/>
                    <a:gd name="T9" fmla="*/ 161 h 335"/>
                    <a:gd name="T10" fmla="*/ 151 w 197"/>
                    <a:gd name="T11" fmla="*/ 0 h 335"/>
                    <a:gd name="T12" fmla="*/ 68 w 197"/>
                    <a:gd name="T13" fmla="*/ 0 h 335"/>
                    <a:gd name="T14" fmla="*/ 22 w 197"/>
                    <a:gd name="T15" fmla="*/ 46 h 335"/>
                    <a:gd name="T16" fmla="*/ 22 w 197"/>
                    <a:gd name="T17" fmla="*/ 90 h 335"/>
                    <a:gd name="T18" fmla="*/ 105 w 197"/>
                    <a:gd name="T19" fmla="*/ 245 h 335"/>
                    <a:gd name="T20" fmla="*/ 105 w 197"/>
                    <a:gd name="T21" fmla="*/ 289 h 335"/>
                    <a:gd name="T22" fmla="*/ 151 w 197"/>
                    <a:gd name="T23" fmla="*/ 335 h 335"/>
                    <a:gd name="T24" fmla="*/ 197 w 197"/>
                    <a:gd name="T25" fmla="*/ 289 h 335"/>
                    <a:gd name="T26" fmla="*/ 197 w 197"/>
                    <a:gd name="T27" fmla="*/ 254 h 335"/>
                    <a:gd name="T28" fmla="*/ 22 w 197"/>
                    <a:gd name="T29" fmla="*/ 245 h 335"/>
                    <a:gd name="T30" fmla="*/ 22 w 197"/>
                    <a:gd name="T31" fmla="*/ 289 h 335"/>
                    <a:gd name="T32" fmla="*/ 68 w 197"/>
                    <a:gd name="T33" fmla="*/ 335 h 335"/>
                    <a:gd name="T34" fmla="*/ 151 w 197"/>
                    <a:gd name="T35" fmla="*/ 335 h 335"/>
                    <a:gd name="T36" fmla="*/ 125 w 197"/>
                    <a:gd name="T37" fmla="*/ 231 h 335"/>
                    <a:gd name="T38" fmla="*/ 125 w 197"/>
                    <a:gd name="T39" fmla="*/ 104 h 335"/>
                    <a:gd name="T40" fmla="*/ 110 w 197"/>
                    <a:gd name="T41" fmla="*/ 90 h 335"/>
                    <a:gd name="T42" fmla="*/ 15 w 197"/>
                    <a:gd name="T43" fmla="*/ 90 h 335"/>
                    <a:gd name="T44" fmla="*/ 0 w 197"/>
                    <a:gd name="T45" fmla="*/ 104 h 335"/>
                    <a:gd name="T46" fmla="*/ 0 w 197"/>
                    <a:gd name="T47" fmla="*/ 104 h 335"/>
                    <a:gd name="T48" fmla="*/ 0 w 197"/>
                    <a:gd name="T49" fmla="*/ 231 h 335"/>
                    <a:gd name="T50" fmla="*/ 15 w 197"/>
                    <a:gd name="T51" fmla="*/ 245 h 335"/>
                    <a:gd name="T52" fmla="*/ 110 w 197"/>
                    <a:gd name="T53" fmla="*/ 245 h 335"/>
                    <a:gd name="T54" fmla="*/ 125 w 197"/>
                    <a:gd name="T55" fmla="*/ 23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335">
                      <a:moveTo>
                        <a:pt x="105" y="90"/>
                      </a:moveTo>
                      <a:cubicBezTo>
                        <a:pt x="105" y="46"/>
                        <a:pt x="105" y="46"/>
                        <a:pt x="105" y="46"/>
                      </a:cubicBezTo>
                      <a:cubicBezTo>
                        <a:pt x="105" y="21"/>
                        <a:pt x="125" y="0"/>
                        <a:pt x="151" y="0"/>
                      </a:cubicBezTo>
                      <a:cubicBezTo>
                        <a:pt x="176" y="0"/>
                        <a:pt x="197" y="21"/>
                        <a:pt x="197" y="46"/>
                      </a:cubicBezTo>
                      <a:cubicBezTo>
                        <a:pt x="197" y="161"/>
                        <a:pt x="197" y="161"/>
                        <a:pt x="197" y="161"/>
                      </a:cubicBezTo>
                      <a:moveTo>
                        <a:pt x="151" y="0"/>
                      </a:moveTo>
                      <a:cubicBezTo>
                        <a:pt x="68" y="0"/>
                        <a:pt x="68" y="0"/>
                        <a:pt x="68" y="0"/>
                      </a:cubicBezTo>
                      <a:cubicBezTo>
                        <a:pt x="42" y="0"/>
                        <a:pt x="22" y="21"/>
                        <a:pt x="22" y="46"/>
                      </a:cubicBezTo>
                      <a:cubicBezTo>
                        <a:pt x="22" y="90"/>
                        <a:pt x="22" y="90"/>
                        <a:pt x="22" y="90"/>
                      </a:cubicBezTo>
                      <a:moveTo>
                        <a:pt x="105" y="245"/>
                      </a:moveTo>
                      <a:cubicBezTo>
                        <a:pt x="105" y="289"/>
                        <a:pt x="105" y="289"/>
                        <a:pt x="105" y="289"/>
                      </a:cubicBezTo>
                      <a:cubicBezTo>
                        <a:pt x="105" y="314"/>
                        <a:pt x="125" y="335"/>
                        <a:pt x="151" y="335"/>
                      </a:cubicBezTo>
                      <a:cubicBezTo>
                        <a:pt x="176" y="335"/>
                        <a:pt x="197" y="314"/>
                        <a:pt x="197" y="289"/>
                      </a:cubicBezTo>
                      <a:cubicBezTo>
                        <a:pt x="197" y="254"/>
                        <a:pt x="197" y="254"/>
                        <a:pt x="197" y="254"/>
                      </a:cubicBezTo>
                      <a:moveTo>
                        <a:pt x="22" y="245"/>
                      </a:moveTo>
                      <a:cubicBezTo>
                        <a:pt x="22" y="289"/>
                        <a:pt x="22" y="289"/>
                        <a:pt x="22" y="289"/>
                      </a:cubicBezTo>
                      <a:cubicBezTo>
                        <a:pt x="22" y="314"/>
                        <a:pt x="42" y="335"/>
                        <a:pt x="68" y="335"/>
                      </a:cubicBezTo>
                      <a:cubicBezTo>
                        <a:pt x="151" y="335"/>
                        <a:pt x="151" y="335"/>
                        <a:pt x="151" y="335"/>
                      </a:cubicBezTo>
                      <a:moveTo>
                        <a:pt x="125" y="231"/>
                      </a:moveTo>
                      <a:cubicBezTo>
                        <a:pt x="125" y="104"/>
                        <a:pt x="125" y="104"/>
                        <a:pt x="125" y="104"/>
                      </a:cubicBezTo>
                      <a:cubicBezTo>
                        <a:pt x="125" y="96"/>
                        <a:pt x="118" y="90"/>
                        <a:pt x="110" y="90"/>
                      </a:cubicBezTo>
                      <a:cubicBezTo>
                        <a:pt x="15" y="90"/>
                        <a:pt x="15" y="90"/>
                        <a:pt x="15" y="90"/>
                      </a:cubicBezTo>
                      <a:cubicBezTo>
                        <a:pt x="7" y="90"/>
                        <a:pt x="0" y="96"/>
                        <a:pt x="0" y="104"/>
                      </a:cubicBezTo>
                      <a:moveTo>
                        <a:pt x="0" y="104"/>
                      </a:moveTo>
                      <a:cubicBezTo>
                        <a:pt x="0" y="231"/>
                        <a:pt x="0" y="231"/>
                        <a:pt x="0" y="231"/>
                      </a:cubicBezTo>
                      <a:cubicBezTo>
                        <a:pt x="0" y="239"/>
                        <a:pt x="7" y="245"/>
                        <a:pt x="15" y="245"/>
                      </a:cubicBezTo>
                      <a:cubicBezTo>
                        <a:pt x="110" y="245"/>
                        <a:pt x="110" y="245"/>
                        <a:pt x="110" y="245"/>
                      </a:cubicBezTo>
                      <a:cubicBezTo>
                        <a:pt x="118" y="245"/>
                        <a:pt x="125" y="239"/>
                        <a:pt x="125" y="231"/>
                      </a:cubicBez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392" name="Group 391">
                  <a:extLst>
                    <a:ext uri="{FF2B5EF4-FFF2-40B4-BE49-F238E27FC236}">
                      <a16:creationId xmlns:a16="http://schemas.microsoft.com/office/drawing/2014/main" id="{94E0E5EA-5F56-D60E-CDAD-A213EF708032}"/>
                    </a:ext>
                  </a:extLst>
                </p:cNvPr>
                <p:cNvGrpSpPr/>
                <p:nvPr/>
              </p:nvGrpSpPr>
              <p:grpSpPr>
                <a:xfrm>
                  <a:off x="10536960" y="5837637"/>
                  <a:ext cx="133957" cy="140876"/>
                  <a:chOff x="2089172" y="4854362"/>
                  <a:chExt cx="260148" cy="273585"/>
                </a:xfrm>
              </p:grpSpPr>
              <p:sp>
                <p:nvSpPr>
                  <p:cNvPr id="393" name="Rectangle 392">
                    <a:extLst>
                      <a:ext uri="{FF2B5EF4-FFF2-40B4-BE49-F238E27FC236}">
                        <a16:creationId xmlns:a16="http://schemas.microsoft.com/office/drawing/2014/main" id="{50E4B57D-E1B8-FB31-CF92-F7B8A0D895D2}"/>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94" name="Frame 5">
                    <a:extLst>
                      <a:ext uri="{FF2B5EF4-FFF2-40B4-BE49-F238E27FC236}">
                        <a16:creationId xmlns:a16="http://schemas.microsoft.com/office/drawing/2014/main" id="{50B9037F-CD25-F407-3805-D4B67954AA79}"/>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grpSp>
            <p:nvGrpSpPr>
              <p:cNvPr id="386" name="Group 385">
                <a:extLst>
                  <a:ext uri="{FF2B5EF4-FFF2-40B4-BE49-F238E27FC236}">
                    <a16:creationId xmlns:a16="http://schemas.microsoft.com/office/drawing/2014/main" id="{F098AFE5-0053-8204-5557-A1954074C289}"/>
                  </a:ext>
                </a:extLst>
              </p:cNvPr>
              <p:cNvGrpSpPr/>
              <p:nvPr/>
            </p:nvGrpSpPr>
            <p:grpSpPr>
              <a:xfrm>
                <a:off x="1186293" y="1213084"/>
                <a:ext cx="225831" cy="391692"/>
                <a:chOff x="10830749" y="5653148"/>
                <a:chExt cx="187590" cy="325365"/>
              </a:xfrm>
            </p:grpSpPr>
            <p:sp>
              <p:nvSpPr>
                <p:cNvPr id="387" name="light" title="Icon of a lightbulb">
                  <a:extLst>
                    <a:ext uri="{FF2B5EF4-FFF2-40B4-BE49-F238E27FC236}">
                      <a16:creationId xmlns:a16="http://schemas.microsoft.com/office/drawing/2014/main" id="{69B404E4-2FFD-9080-8E46-ED2418671C6D}"/>
                    </a:ext>
                  </a:extLst>
                </p:cNvPr>
                <p:cNvSpPr>
                  <a:spLocks noChangeAspect="1" noEditPoints="1"/>
                </p:cNvSpPr>
                <p:nvPr/>
              </p:nvSpPr>
              <p:spPr bwMode="auto">
                <a:xfrm>
                  <a:off x="10876646" y="5653148"/>
                  <a:ext cx="141693" cy="210367"/>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388" name="Group 387">
                  <a:extLst>
                    <a:ext uri="{FF2B5EF4-FFF2-40B4-BE49-F238E27FC236}">
                      <a16:creationId xmlns:a16="http://schemas.microsoft.com/office/drawing/2014/main" id="{A3509F78-243C-4B6E-345C-B074D0512255}"/>
                    </a:ext>
                  </a:extLst>
                </p:cNvPr>
                <p:cNvGrpSpPr/>
                <p:nvPr/>
              </p:nvGrpSpPr>
              <p:grpSpPr>
                <a:xfrm>
                  <a:off x="10830749" y="5837637"/>
                  <a:ext cx="133957" cy="140876"/>
                  <a:chOff x="2089172" y="4854362"/>
                  <a:chExt cx="260148" cy="273585"/>
                </a:xfrm>
              </p:grpSpPr>
              <p:sp>
                <p:nvSpPr>
                  <p:cNvPr id="389" name="Rectangle 388">
                    <a:extLst>
                      <a:ext uri="{FF2B5EF4-FFF2-40B4-BE49-F238E27FC236}">
                        <a16:creationId xmlns:a16="http://schemas.microsoft.com/office/drawing/2014/main" id="{D1D03B99-7DC1-24FD-3FDC-CE5049410F3E}"/>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90" name="Frame 5">
                    <a:extLst>
                      <a:ext uri="{FF2B5EF4-FFF2-40B4-BE49-F238E27FC236}">
                        <a16:creationId xmlns:a16="http://schemas.microsoft.com/office/drawing/2014/main" id="{AFBF29CC-51FD-CE89-B489-D93A88E1BBB7}"/>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grpSp>
        <p:grpSp>
          <p:nvGrpSpPr>
            <p:cNvPr id="255" name="Group 254">
              <a:extLst>
                <a:ext uri="{FF2B5EF4-FFF2-40B4-BE49-F238E27FC236}">
                  <a16:creationId xmlns:a16="http://schemas.microsoft.com/office/drawing/2014/main" id="{96411780-A0CA-0194-8E7A-87673A6969FC}"/>
                </a:ext>
              </a:extLst>
            </p:cNvPr>
            <p:cNvGrpSpPr/>
            <p:nvPr/>
          </p:nvGrpSpPr>
          <p:grpSpPr>
            <a:xfrm>
              <a:off x="3022123" y="1767022"/>
              <a:ext cx="175224" cy="167649"/>
              <a:chOff x="1804201" y="3279725"/>
              <a:chExt cx="1046645" cy="1098676"/>
            </a:xfrm>
          </p:grpSpPr>
          <p:sp>
            <p:nvSpPr>
              <p:cNvPr id="378" name="Freeform 12">
                <a:extLst>
                  <a:ext uri="{FF2B5EF4-FFF2-40B4-BE49-F238E27FC236}">
                    <a16:creationId xmlns:a16="http://schemas.microsoft.com/office/drawing/2014/main" id="{7C267B74-6E90-F10C-74C1-0F77D5B0CF1B}"/>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79" name="Freeform 24">
                <a:extLst>
                  <a:ext uri="{FF2B5EF4-FFF2-40B4-BE49-F238E27FC236}">
                    <a16:creationId xmlns:a16="http://schemas.microsoft.com/office/drawing/2014/main" id="{C7323049-7F88-FE06-0950-4748097BF783}"/>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80" name="Freeform 11">
                <a:extLst>
                  <a:ext uri="{FF2B5EF4-FFF2-40B4-BE49-F238E27FC236}">
                    <a16:creationId xmlns:a16="http://schemas.microsoft.com/office/drawing/2014/main" id="{B6B8087D-73B6-64D1-9F17-1D1DAB617760}"/>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81" name="Freeform: Shape 87">
                <a:extLst>
                  <a:ext uri="{FF2B5EF4-FFF2-40B4-BE49-F238E27FC236}">
                    <a16:creationId xmlns:a16="http://schemas.microsoft.com/office/drawing/2014/main" id="{7D1276C2-85E5-EDB7-C4D1-BBF8CACEB2B0}"/>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56" name="Group 255">
              <a:extLst>
                <a:ext uri="{FF2B5EF4-FFF2-40B4-BE49-F238E27FC236}">
                  <a16:creationId xmlns:a16="http://schemas.microsoft.com/office/drawing/2014/main" id="{E60BDD6A-DC51-DC15-251E-4E63C25FA8FC}"/>
                </a:ext>
              </a:extLst>
            </p:cNvPr>
            <p:cNvGrpSpPr/>
            <p:nvPr/>
          </p:nvGrpSpPr>
          <p:grpSpPr>
            <a:xfrm>
              <a:off x="8000239" y="1767022"/>
              <a:ext cx="175224" cy="167649"/>
              <a:chOff x="1804201" y="3279725"/>
              <a:chExt cx="1046645" cy="1098676"/>
            </a:xfrm>
          </p:grpSpPr>
          <p:sp>
            <p:nvSpPr>
              <p:cNvPr id="374" name="Freeform 12">
                <a:extLst>
                  <a:ext uri="{FF2B5EF4-FFF2-40B4-BE49-F238E27FC236}">
                    <a16:creationId xmlns:a16="http://schemas.microsoft.com/office/drawing/2014/main" id="{6B050572-3815-C1DE-01CD-EC88C32C6896}"/>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75" name="Freeform 24">
                <a:extLst>
                  <a:ext uri="{FF2B5EF4-FFF2-40B4-BE49-F238E27FC236}">
                    <a16:creationId xmlns:a16="http://schemas.microsoft.com/office/drawing/2014/main" id="{C55F0F23-C789-AC76-878E-C081BD9B2ED5}"/>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76" name="Freeform 11">
                <a:extLst>
                  <a:ext uri="{FF2B5EF4-FFF2-40B4-BE49-F238E27FC236}">
                    <a16:creationId xmlns:a16="http://schemas.microsoft.com/office/drawing/2014/main" id="{736D50DA-12F1-C2A3-17E0-8E49894B614D}"/>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77" name="Freeform: Shape 87">
                <a:extLst>
                  <a:ext uri="{FF2B5EF4-FFF2-40B4-BE49-F238E27FC236}">
                    <a16:creationId xmlns:a16="http://schemas.microsoft.com/office/drawing/2014/main" id="{44DF09D6-ED36-82A6-C578-DEA56F34EE23}"/>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57" name="Group 256">
              <a:extLst>
                <a:ext uri="{FF2B5EF4-FFF2-40B4-BE49-F238E27FC236}">
                  <a16:creationId xmlns:a16="http://schemas.microsoft.com/office/drawing/2014/main" id="{24010BD8-F4DA-CCA4-0F05-324CCEBBBB15}"/>
                </a:ext>
              </a:extLst>
            </p:cNvPr>
            <p:cNvGrpSpPr/>
            <p:nvPr/>
          </p:nvGrpSpPr>
          <p:grpSpPr>
            <a:xfrm>
              <a:off x="9810463" y="1767022"/>
              <a:ext cx="175224" cy="167649"/>
              <a:chOff x="1804201" y="3279725"/>
              <a:chExt cx="1046645" cy="1098676"/>
            </a:xfrm>
          </p:grpSpPr>
          <p:sp>
            <p:nvSpPr>
              <p:cNvPr id="370" name="Freeform 12">
                <a:extLst>
                  <a:ext uri="{FF2B5EF4-FFF2-40B4-BE49-F238E27FC236}">
                    <a16:creationId xmlns:a16="http://schemas.microsoft.com/office/drawing/2014/main" id="{AB6FE797-BBD8-4F7C-5B74-5AEFF1F6FA64}"/>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71" name="Freeform 24">
                <a:extLst>
                  <a:ext uri="{FF2B5EF4-FFF2-40B4-BE49-F238E27FC236}">
                    <a16:creationId xmlns:a16="http://schemas.microsoft.com/office/drawing/2014/main" id="{B2613F0F-0DFE-222D-3EFF-61229FE27276}"/>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72" name="Freeform 11">
                <a:extLst>
                  <a:ext uri="{FF2B5EF4-FFF2-40B4-BE49-F238E27FC236}">
                    <a16:creationId xmlns:a16="http://schemas.microsoft.com/office/drawing/2014/main" id="{E5B94D32-FF76-52C9-0AD9-721C4581F2B9}"/>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73" name="Freeform: Shape 87">
                <a:extLst>
                  <a:ext uri="{FF2B5EF4-FFF2-40B4-BE49-F238E27FC236}">
                    <a16:creationId xmlns:a16="http://schemas.microsoft.com/office/drawing/2014/main" id="{F6AFD1E4-375D-428D-4F03-BB218B200B91}"/>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58" name="Group 257">
              <a:extLst>
                <a:ext uri="{FF2B5EF4-FFF2-40B4-BE49-F238E27FC236}">
                  <a16:creationId xmlns:a16="http://schemas.microsoft.com/office/drawing/2014/main" id="{DAC7770E-79F5-68CC-DD1F-2734F7763E70}"/>
                </a:ext>
              </a:extLst>
            </p:cNvPr>
            <p:cNvGrpSpPr/>
            <p:nvPr/>
          </p:nvGrpSpPr>
          <p:grpSpPr>
            <a:xfrm>
              <a:off x="5737459" y="1767022"/>
              <a:ext cx="175224" cy="167649"/>
              <a:chOff x="1804201" y="3279725"/>
              <a:chExt cx="1046645" cy="1098676"/>
            </a:xfrm>
          </p:grpSpPr>
          <p:sp>
            <p:nvSpPr>
              <p:cNvPr id="366" name="Freeform 12">
                <a:extLst>
                  <a:ext uri="{FF2B5EF4-FFF2-40B4-BE49-F238E27FC236}">
                    <a16:creationId xmlns:a16="http://schemas.microsoft.com/office/drawing/2014/main" id="{3C5200F6-969A-7E6F-D500-07F2698DEC01}"/>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67" name="Freeform 24">
                <a:extLst>
                  <a:ext uri="{FF2B5EF4-FFF2-40B4-BE49-F238E27FC236}">
                    <a16:creationId xmlns:a16="http://schemas.microsoft.com/office/drawing/2014/main" id="{184250DF-B897-23E1-2875-70F840D6B4E2}"/>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68" name="Freeform 11">
                <a:extLst>
                  <a:ext uri="{FF2B5EF4-FFF2-40B4-BE49-F238E27FC236}">
                    <a16:creationId xmlns:a16="http://schemas.microsoft.com/office/drawing/2014/main" id="{6906C4DB-7887-1A1B-AE1F-E6BF569967D3}"/>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69" name="Freeform: Shape 87">
                <a:extLst>
                  <a:ext uri="{FF2B5EF4-FFF2-40B4-BE49-F238E27FC236}">
                    <a16:creationId xmlns:a16="http://schemas.microsoft.com/office/drawing/2014/main" id="{D96FF08F-9523-8C4E-147A-92A2B2446E65}"/>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59" name="Group 258">
              <a:extLst>
                <a:ext uri="{FF2B5EF4-FFF2-40B4-BE49-F238E27FC236}">
                  <a16:creationId xmlns:a16="http://schemas.microsoft.com/office/drawing/2014/main" id="{34616C76-411F-5AB6-3974-7672F2102ECE}"/>
                </a:ext>
              </a:extLst>
            </p:cNvPr>
            <p:cNvGrpSpPr/>
            <p:nvPr/>
          </p:nvGrpSpPr>
          <p:grpSpPr>
            <a:xfrm>
              <a:off x="3474679" y="1767022"/>
              <a:ext cx="175224" cy="167649"/>
              <a:chOff x="1804201" y="3279725"/>
              <a:chExt cx="1046645" cy="1098676"/>
            </a:xfrm>
          </p:grpSpPr>
          <p:sp>
            <p:nvSpPr>
              <p:cNvPr id="362" name="Freeform 12">
                <a:extLst>
                  <a:ext uri="{FF2B5EF4-FFF2-40B4-BE49-F238E27FC236}">
                    <a16:creationId xmlns:a16="http://schemas.microsoft.com/office/drawing/2014/main" id="{C9C8E343-E842-DBB1-EE20-978182AC3955}"/>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63" name="Freeform 24">
                <a:extLst>
                  <a:ext uri="{FF2B5EF4-FFF2-40B4-BE49-F238E27FC236}">
                    <a16:creationId xmlns:a16="http://schemas.microsoft.com/office/drawing/2014/main" id="{9FCEE53E-148C-997D-E249-70E4122EC759}"/>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64" name="Freeform 11">
                <a:extLst>
                  <a:ext uri="{FF2B5EF4-FFF2-40B4-BE49-F238E27FC236}">
                    <a16:creationId xmlns:a16="http://schemas.microsoft.com/office/drawing/2014/main" id="{AF3B35C3-E7BC-234D-21C2-EE6E3CAFF3EE}"/>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65" name="Freeform: Shape 87">
                <a:extLst>
                  <a:ext uri="{FF2B5EF4-FFF2-40B4-BE49-F238E27FC236}">
                    <a16:creationId xmlns:a16="http://schemas.microsoft.com/office/drawing/2014/main" id="{3578EB81-3B2E-8D45-F484-34F25A687558}"/>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60" name="Group 259">
              <a:extLst>
                <a:ext uri="{FF2B5EF4-FFF2-40B4-BE49-F238E27FC236}">
                  <a16:creationId xmlns:a16="http://schemas.microsoft.com/office/drawing/2014/main" id="{B2200233-EEE1-B007-D23C-BCC655D245B8}"/>
                </a:ext>
              </a:extLst>
            </p:cNvPr>
            <p:cNvGrpSpPr/>
            <p:nvPr/>
          </p:nvGrpSpPr>
          <p:grpSpPr>
            <a:xfrm>
              <a:off x="8452795" y="1767022"/>
              <a:ext cx="175224" cy="167649"/>
              <a:chOff x="1804201" y="3279725"/>
              <a:chExt cx="1046645" cy="1098676"/>
            </a:xfrm>
          </p:grpSpPr>
          <p:sp>
            <p:nvSpPr>
              <p:cNvPr id="358" name="Freeform 12">
                <a:extLst>
                  <a:ext uri="{FF2B5EF4-FFF2-40B4-BE49-F238E27FC236}">
                    <a16:creationId xmlns:a16="http://schemas.microsoft.com/office/drawing/2014/main" id="{9B71C9EA-7700-A56D-49DC-4DF9A34E33E5}"/>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59" name="Freeform 24">
                <a:extLst>
                  <a:ext uri="{FF2B5EF4-FFF2-40B4-BE49-F238E27FC236}">
                    <a16:creationId xmlns:a16="http://schemas.microsoft.com/office/drawing/2014/main" id="{3E11EBF2-2658-6AF8-0366-6B976B46C486}"/>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60" name="Freeform 11">
                <a:extLst>
                  <a:ext uri="{FF2B5EF4-FFF2-40B4-BE49-F238E27FC236}">
                    <a16:creationId xmlns:a16="http://schemas.microsoft.com/office/drawing/2014/main" id="{7CB5E9E8-177D-2C81-EC28-159DD870E27E}"/>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61" name="Freeform: Shape 87">
                <a:extLst>
                  <a:ext uri="{FF2B5EF4-FFF2-40B4-BE49-F238E27FC236}">
                    <a16:creationId xmlns:a16="http://schemas.microsoft.com/office/drawing/2014/main" id="{9C8F4D22-CCD3-5B85-3FD4-F42B6346E3F7}"/>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61" name="Group 260">
              <a:extLst>
                <a:ext uri="{FF2B5EF4-FFF2-40B4-BE49-F238E27FC236}">
                  <a16:creationId xmlns:a16="http://schemas.microsoft.com/office/drawing/2014/main" id="{4D84EE0B-77B7-5989-ED51-5C3E0DF5B358}"/>
                </a:ext>
              </a:extLst>
            </p:cNvPr>
            <p:cNvGrpSpPr/>
            <p:nvPr/>
          </p:nvGrpSpPr>
          <p:grpSpPr>
            <a:xfrm>
              <a:off x="5284903" y="1767022"/>
              <a:ext cx="175224" cy="167649"/>
              <a:chOff x="1804201" y="3279725"/>
              <a:chExt cx="1046645" cy="1098676"/>
            </a:xfrm>
          </p:grpSpPr>
          <p:sp>
            <p:nvSpPr>
              <p:cNvPr id="354" name="Freeform 12">
                <a:extLst>
                  <a:ext uri="{FF2B5EF4-FFF2-40B4-BE49-F238E27FC236}">
                    <a16:creationId xmlns:a16="http://schemas.microsoft.com/office/drawing/2014/main" id="{D4E905BA-B708-F622-D63B-9F84C7A64BDE}"/>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55" name="Freeform 24">
                <a:extLst>
                  <a:ext uri="{FF2B5EF4-FFF2-40B4-BE49-F238E27FC236}">
                    <a16:creationId xmlns:a16="http://schemas.microsoft.com/office/drawing/2014/main" id="{FF9AEBA5-E450-BB8D-EF74-0BE3496C6F1B}"/>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56" name="Freeform 11">
                <a:extLst>
                  <a:ext uri="{FF2B5EF4-FFF2-40B4-BE49-F238E27FC236}">
                    <a16:creationId xmlns:a16="http://schemas.microsoft.com/office/drawing/2014/main" id="{4EFB3C1C-2FD3-8FD8-0955-873B331305D5}"/>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57" name="Freeform: Shape 87">
                <a:extLst>
                  <a:ext uri="{FF2B5EF4-FFF2-40B4-BE49-F238E27FC236}">
                    <a16:creationId xmlns:a16="http://schemas.microsoft.com/office/drawing/2014/main" id="{2A9DE883-D83E-EFC8-F8AA-CDFF7B46457A}"/>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62" name="Group 261">
              <a:extLst>
                <a:ext uri="{FF2B5EF4-FFF2-40B4-BE49-F238E27FC236}">
                  <a16:creationId xmlns:a16="http://schemas.microsoft.com/office/drawing/2014/main" id="{A694658E-4142-9A1C-95A9-70A5924CD15C}"/>
                </a:ext>
              </a:extLst>
            </p:cNvPr>
            <p:cNvGrpSpPr/>
            <p:nvPr/>
          </p:nvGrpSpPr>
          <p:grpSpPr>
            <a:xfrm>
              <a:off x="10263019" y="1767022"/>
              <a:ext cx="175224" cy="167649"/>
              <a:chOff x="1804201" y="3279725"/>
              <a:chExt cx="1046645" cy="1098676"/>
            </a:xfrm>
          </p:grpSpPr>
          <p:sp>
            <p:nvSpPr>
              <p:cNvPr id="350" name="Freeform 12">
                <a:extLst>
                  <a:ext uri="{FF2B5EF4-FFF2-40B4-BE49-F238E27FC236}">
                    <a16:creationId xmlns:a16="http://schemas.microsoft.com/office/drawing/2014/main" id="{56A3A49C-DFC4-8C07-705D-D35E3BFED60A}"/>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51" name="Freeform 24">
                <a:extLst>
                  <a:ext uri="{FF2B5EF4-FFF2-40B4-BE49-F238E27FC236}">
                    <a16:creationId xmlns:a16="http://schemas.microsoft.com/office/drawing/2014/main" id="{9BE768B7-0A6D-5022-A0B5-F785CBF6CDFE}"/>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52" name="Freeform 11">
                <a:extLst>
                  <a:ext uri="{FF2B5EF4-FFF2-40B4-BE49-F238E27FC236}">
                    <a16:creationId xmlns:a16="http://schemas.microsoft.com/office/drawing/2014/main" id="{4DB458C4-DC27-5A73-7804-4B6DE272E5B6}"/>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53" name="Freeform: Shape 87">
                <a:extLst>
                  <a:ext uri="{FF2B5EF4-FFF2-40B4-BE49-F238E27FC236}">
                    <a16:creationId xmlns:a16="http://schemas.microsoft.com/office/drawing/2014/main" id="{1D22D3EC-4B0E-9414-2ED7-E976E08F2082}"/>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63" name="Group 262">
              <a:extLst>
                <a:ext uri="{FF2B5EF4-FFF2-40B4-BE49-F238E27FC236}">
                  <a16:creationId xmlns:a16="http://schemas.microsoft.com/office/drawing/2014/main" id="{058E38C6-4911-3621-1C18-842A88B8A293}"/>
                </a:ext>
              </a:extLst>
            </p:cNvPr>
            <p:cNvGrpSpPr/>
            <p:nvPr/>
          </p:nvGrpSpPr>
          <p:grpSpPr>
            <a:xfrm>
              <a:off x="3927235" y="1767022"/>
              <a:ext cx="175224" cy="167649"/>
              <a:chOff x="1804201" y="3279725"/>
              <a:chExt cx="1046645" cy="1098676"/>
            </a:xfrm>
          </p:grpSpPr>
          <p:sp>
            <p:nvSpPr>
              <p:cNvPr id="346" name="Freeform 12">
                <a:extLst>
                  <a:ext uri="{FF2B5EF4-FFF2-40B4-BE49-F238E27FC236}">
                    <a16:creationId xmlns:a16="http://schemas.microsoft.com/office/drawing/2014/main" id="{F46E81E3-77CC-43A3-D4F6-5A5D96A70F28}"/>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47" name="Freeform 24">
                <a:extLst>
                  <a:ext uri="{FF2B5EF4-FFF2-40B4-BE49-F238E27FC236}">
                    <a16:creationId xmlns:a16="http://schemas.microsoft.com/office/drawing/2014/main" id="{635AECF2-D4D6-E96E-BBC3-579C2E3236C2}"/>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48" name="Freeform 11">
                <a:extLst>
                  <a:ext uri="{FF2B5EF4-FFF2-40B4-BE49-F238E27FC236}">
                    <a16:creationId xmlns:a16="http://schemas.microsoft.com/office/drawing/2014/main" id="{A0EA49A6-F890-8612-B487-7A85FF78CD38}"/>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49" name="Freeform: Shape 87">
                <a:extLst>
                  <a:ext uri="{FF2B5EF4-FFF2-40B4-BE49-F238E27FC236}">
                    <a16:creationId xmlns:a16="http://schemas.microsoft.com/office/drawing/2014/main" id="{2EB860F3-7436-1F02-A4EF-B652EE034CC6}"/>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64" name="Group 263">
              <a:extLst>
                <a:ext uri="{FF2B5EF4-FFF2-40B4-BE49-F238E27FC236}">
                  <a16:creationId xmlns:a16="http://schemas.microsoft.com/office/drawing/2014/main" id="{AEED84C1-DCD8-4625-9CDC-D69335A7D0A4}"/>
                </a:ext>
              </a:extLst>
            </p:cNvPr>
            <p:cNvGrpSpPr/>
            <p:nvPr/>
          </p:nvGrpSpPr>
          <p:grpSpPr>
            <a:xfrm>
              <a:off x="8905351" y="1767022"/>
              <a:ext cx="175224" cy="167649"/>
              <a:chOff x="1804201" y="3279725"/>
              <a:chExt cx="1046645" cy="1098676"/>
            </a:xfrm>
          </p:grpSpPr>
          <p:sp>
            <p:nvSpPr>
              <p:cNvPr id="342" name="Freeform 12">
                <a:extLst>
                  <a:ext uri="{FF2B5EF4-FFF2-40B4-BE49-F238E27FC236}">
                    <a16:creationId xmlns:a16="http://schemas.microsoft.com/office/drawing/2014/main" id="{1181B87B-7BCB-39C6-8A12-BBD966020D73}"/>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43" name="Freeform 24">
                <a:extLst>
                  <a:ext uri="{FF2B5EF4-FFF2-40B4-BE49-F238E27FC236}">
                    <a16:creationId xmlns:a16="http://schemas.microsoft.com/office/drawing/2014/main" id="{35C9B0BC-ACC8-AF4B-FF6F-D4E751EFDF2F}"/>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44" name="Freeform 11">
                <a:extLst>
                  <a:ext uri="{FF2B5EF4-FFF2-40B4-BE49-F238E27FC236}">
                    <a16:creationId xmlns:a16="http://schemas.microsoft.com/office/drawing/2014/main" id="{1AE6FFBE-5F52-4321-7692-C5CEEC26CA74}"/>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45" name="Freeform: Shape 87">
                <a:extLst>
                  <a:ext uri="{FF2B5EF4-FFF2-40B4-BE49-F238E27FC236}">
                    <a16:creationId xmlns:a16="http://schemas.microsoft.com/office/drawing/2014/main" id="{BA93BF4E-8A19-5EA0-DDB8-0DC658A6C203}"/>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65" name="Group 264">
              <a:extLst>
                <a:ext uri="{FF2B5EF4-FFF2-40B4-BE49-F238E27FC236}">
                  <a16:creationId xmlns:a16="http://schemas.microsoft.com/office/drawing/2014/main" id="{25C1C6CA-6F5C-152F-60D7-1CB23CEDA39D}"/>
                </a:ext>
              </a:extLst>
            </p:cNvPr>
            <p:cNvGrpSpPr/>
            <p:nvPr/>
          </p:nvGrpSpPr>
          <p:grpSpPr>
            <a:xfrm>
              <a:off x="2569567" y="1767022"/>
              <a:ext cx="175224" cy="167649"/>
              <a:chOff x="1804201" y="3279725"/>
              <a:chExt cx="1046645" cy="1098676"/>
            </a:xfrm>
          </p:grpSpPr>
          <p:sp>
            <p:nvSpPr>
              <p:cNvPr id="338" name="Freeform 12">
                <a:extLst>
                  <a:ext uri="{FF2B5EF4-FFF2-40B4-BE49-F238E27FC236}">
                    <a16:creationId xmlns:a16="http://schemas.microsoft.com/office/drawing/2014/main" id="{6CB6EA43-238A-8ED4-01A5-643777599DF6}"/>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39" name="Freeform 24">
                <a:extLst>
                  <a:ext uri="{FF2B5EF4-FFF2-40B4-BE49-F238E27FC236}">
                    <a16:creationId xmlns:a16="http://schemas.microsoft.com/office/drawing/2014/main" id="{71B904A5-7293-601B-4155-C3FDBD13CEC1}"/>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40" name="Freeform 11">
                <a:extLst>
                  <a:ext uri="{FF2B5EF4-FFF2-40B4-BE49-F238E27FC236}">
                    <a16:creationId xmlns:a16="http://schemas.microsoft.com/office/drawing/2014/main" id="{C2F04A18-AB1A-8D98-A677-16577F1E4838}"/>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41" name="Freeform: Shape 87">
                <a:extLst>
                  <a:ext uri="{FF2B5EF4-FFF2-40B4-BE49-F238E27FC236}">
                    <a16:creationId xmlns:a16="http://schemas.microsoft.com/office/drawing/2014/main" id="{475DE429-59E7-4361-0211-0A9598BF0D33}"/>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66" name="Group 265">
              <a:extLst>
                <a:ext uri="{FF2B5EF4-FFF2-40B4-BE49-F238E27FC236}">
                  <a16:creationId xmlns:a16="http://schemas.microsoft.com/office/drawing/2014/main" id="{112C2F22-E8F2-6310-5EE7-4EEFBF999461}"/>
                </a:ext>
              </a:extLst>
            </p:cNvPr>
            <p:cNvGrpSpPr/>
            <p:nvPr/>
          </p:nvGrpSpPr>
          <p:grpSpPr>
            <a:xfrm>
              <a:off x="2117011" y="1767022"/>
              <a:ext cx="175224" cy="167649"/>
              <a:chOff x="1804201" y="3279725"/>
              <a:chExt cx="1046645" cy="1098676"/>
            </a:xfrm>
          </p:grpSpPr>
          <p:sp>
            <p:nvSpPr>
              <p:cNvPr id="334" name="Freeform 12">
                <a:extLst>
                  <a:ext uri="{FF2B5EF4-FFF2-40B4-BE49-F238E27FC236}">
                    <a16:creationId xmlns:a16="http://schemas.microsoft.com/office/drawing/2014/main" id="{58F33C2D-D066-9D36-19C4-A1AF65D46624}"/>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35" name="Freeform 24">
                <a:extLst>
                  <a:ext uri="{FF2B5EF4-FFF2-40B4-BE49-F238E27FC236}">
                    <a16:creationId xmlns:a16="http://schemas.microsoft.com/office/drawing/2014/main" id="{5C4D8FA3-8232-2D4E-06F2-97ABD5DEE53A}"/>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36" name="Freeform 11">
                <a:extLst>
                  <a:ext uri="{FF2B5EF4-FFF2-40B4-BE49-F238E27FC236}">
                    <a16:creationId xmlns:a16="http://schemas.microsoft.com/office/drawing/2014/main" id="{68AFDCF7-0A4C-94C0-AD01-159C6AA39468}"/>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37" name="Freeform: Shape 87">
                <a:extLst>
                  <a:ext uri="{FF2B5EF4-FFF2-40B4-BE49-F238E27FC236}">
                    <a16:creationId xmlns:a16="http://schemas.microsoft.com/office/drawing/2014/main" id="{DCECBB47-FB1A-F6DC-31E7-358DEB3582AC}"/>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67" name="Group 266">
              <a:extLst>
                <a:ext uri="{FF2B5EF4-FFF2-40B4-BE49-F238E27FC236}">
                  <a16:creationId xmlns:a16="http://schemas.microsoft.com/office/drawing/2014/main" id="{27CB4903-ED92-DF7E-4784-EC594F8C548F}"/>
                </a:ext>
              </a:extLst>
            </p:cNvPr>
            <p:cNvGrpSpPr/>
            <p:nvPr/>
          </p:nvGrpSpPr>
          <p:grpSpPr>
            <a:xfrm>
              <a:off x="759343" y="1767022"/>
              <a:ext cx="175224" cy="167649"/>
              <a:chOff x="1804201" y="3279725"/>
              <a:chExt cx="1046645" cy="1098676"/>
            </a:xfrm>
          </p:grpSpPr>
          <p:sp>
            <p:nvSpPr>
              <p:cNvPr id="330" name="Freeform 12">
                <a:extLst>
                  <a:ext uri="{FF2B5EF4-FFF2-40B4-BE49-F238E27FC236}">
                    <a16:creationId xmlns:a16="http://schemas.microsoft.com/office/drawing/2014/main" id="{FAEFD1CA-223A-D30A-3A12-E9AB664F0437}"/>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31" name="Freeform 24">
                <a:extLst>
                  <a:ext uri="{FF2B5EF4-FFF2-40B4-BE49-F238E27FC236}">
                    <a16:creationId xmlns:a16="http://schemas.microsoft.com/office/drawing/2014/main" id="{D4E364CB-38CF-F5B5-111A-E026AE9EB58D}"/>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32" name="Freeform 11">
                <a:extLst>
                  <a:ext uri="{FF2B5EF4-FFF2-40B4-BE49-F238E27FC236}">
                    <a16:creationId xmlns:a16="http://schemas.microsoft.com/office/drawing/2014/main" id="{A03A6EE3-E922-7A10-2045-D425926A510F}"/>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33" name="Freeform: Shape 87">
                <a:extLst>
                  <a:ext uri="{FF2B5EF4-FFF2-40B4-BE49-F238E27FC236}">
                    <a16:creationId xmlns:a16="http://schemas.microsoft.com/office/drawing/2014/main" id="{A3402BF4-8B99-BF64-D1BD-B40CF2766FCD}"/>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68" name="Group 267">
              <a:extLst>
                <a:ext uri="{FF2B5EF4-FFF2-40B4-BE49-F238E27FC236}">
                  <a16:creationId xmlns:a16="http://schemas.microsoft.com/office/drawing/2014/main" id="{D40A082D-A430-E7BE-1469-11592C8AAE1E}"/>
                </a:ext>
              </a:extLst>
            </p:cNvPr>
            <p:cNvGrpSpPr/>
            <p:nvPr/>
          </p:nvGrpSpPr>
          <p:grpSpPr>
            <a:xfrm>
              <a:off x="6190015" y="1767022"/>
              <a:ext cx="175224" cy="167649"/>
              <a:chOff x="1804201" y="3279725"/>
              <a:chExt cx="1046645" cy="1098676"/>
            </a:xfrm>
          </p:grpSpPr>
          <p:sp>
            <p:nvSpPr>
              <p:cNvPr id="326" name="Freeform 12">
                <a:extLst>
                  <a:ext uri="{FF2B5EF4-FFF2-40B4-BE49-F238E27FC236}">
                    <a16:creationId xmlns:a16="http://schemas.microsoft.com/office/drawing/2014/main" id="{A4B0A044-D5FD-E31D-CD35-058D36D50C29}"/>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27" name="Freeform 24">
                <a:extLst>
                  <a:ext uri="{FF2B5EF4-FFF2-40B4-BE49-F238E27FC236}">
                    <a16:creationId xmlns:a16="http://schemas.microsoft.com/office/drawing/2014/main" id="{16FC970F-4F85-392A-FC9D-1CD2510D7705}"/>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28" name="Freeform 11">
                <a:extLst>
                  <a:ext uri="{FF2B5EF4-FFF2-40B4-BE49-F238E27FC236}">
                    <a16:creationId xmlns:a16="http://schemas.microsoft.com/office/drawing/2014/main" id="{ADA71708-F8A4-52DB-CEEF-A684D8573A67}"/>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29" name="Freeform: Shape 87">
                <a:extLst>
                  <a:ext uri="{FF2B5EF4-FFF2-40B4-BE49-F238E27FC236}">
                    <a16:creationId xmlns:a16="http://schemas.microsoft.com/office/drawing/2014/main" id="{DD598962-CF71-AC9D-A6EA-B723F2987B43}"/>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69" name="Group 268">
              <a:extLst>
                <a:ext uri="{FF2B5EF4-FFF2-40B4-BE49-F238E27FC236}">
                  <a16:creationId xmlns:a16="http://schemas.microsoft.com/office/drawing/2014/main" id="{D2ECC192-15B6-8B5E-B67A-60A2222BA48E}"/>
                </a:ext>
              </a:extLst>
            </p:cNvPr>
            <p:cNvGrpSpPr/>
            <p:nvPr/>
          </p:nvGrpSpPr>
          <p:grpSpPr>
            <a:xfrm>
              <a:off x="7547683" y="1767022"/>
              <a:ext cx="175224" cy="167649"/>
              <a:chOff x="1804201" y="3279725"/>
              <a:chExt cx="1046645" cy="1098676"/>
            </a:xfrm>
          </p:grpSpPr>
          <p:sp>
            <p:nvSpPr>
              <p:cNvPr id="322" name="Freeform 12">
                <a:extLst>
                  <a:ext uri="{FF2B5EF4-FFF2-40B4-BE49-F238E27FC236}">
                    <a16:creationId xmlns:a16="http://schemas.microsoft.com/office/drawing/2014/main" id="{06BA49A4-0814-4551-7930-2287F425BD6B}"/>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23" name="Freeform 24">
                <a:extLst>
                  <a:ext uri="{FF2B5EF4-FFF2-40B4-BE49-F238E27FC236}">
                    <a16:creationId xmlns:a16="http://schemas.microsoft.com/office/drawing/2014/main" id="{EDA43DF8-8B7E-02DF-EE75-FF1061F3DBF4}"/>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24" name="Freeform 11">
                <a:extLst>
                  <a:ext uri="{FF2B5EF4-FFF2-40B4-BE49-F238E27FC236}">
                    <a16:creationId xmlns:a16="http://schemas.microsoft.com/office/drawing/2014/main" id="{2A8A21DB-B2DC-90BD-2F2E-0DCB1D9836F9}"/>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25" name="Freeform: Shape 87">
                <a:extLst>
                  <a:ext uri="{FF2B5EF4-FFF2-40B4-BE49-F238E27FC236}">
                    <a16:creationId xmlns:a16="http://schemas.microsoft.com/office/drawing/2014/main" id="{B3EF238A-0E38-6DE1-FAA0-883921548DA7}"/>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70" name="Group 269">
              <a:extLst>
                <a:ext uri="{FF2B5EF4-FFF2-40B4-BE49-F238E27FC236}">
                  <a16:creationId xmlns:a16="http://schemas.microsoft.com/office/drawing/2014/main" id="{5DAEEF3C-1252-C13A-CC7C-E45C9B51B9A2}"/>
                </a:ext>
              </a:extLst>
            </p:cNvPr>
            <p:cNvGrpSpPr/>
            <p:nvPr/>
          </p:nvGrpSpPr>
          <p:grpSpPr>
            <a:xfrm>
              <a:off x="4832347" y="1767022"/>
              <a:ext cx="175224" cy="167649"/>
              <a:chOff x="1804201" y="3279725"/>
              <a:chExt cx="1046645" cy="1098676"/>
            </a:xfrm>
          </p:grpSpPr>
          <p:sp>
            <p:nvSpPr>
              <p:cNvPr id="318" name="Freeform 12">
                <a:extLst>
                  <a:ext uri="{FF2B5EF4-FFF2-40B4-BE49-F238E27FC236}">
                    <a16:creationId xmlns:a16="http://schemas.microsoft.com/office/drawing/2014/main" id="{9291737D-B596-6A79-CC5B-456DF66CE1C2}"/>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19" name="Freeform 24">
                <a:extLst>
                  <a:ext uri="{FF2B5EF4-FFF2-40B4-BE49-F238E27FC236}">
                    <a16:creationId xmlns:a16="http://schemas.microsoft.com/office/drawing/2014/main" id="{0E8869C6-173A-A771-579E-8AB04447B8FD}"/>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20" name="Freeform 11">
                <a:extLst>
                  <a:ext uri="{FF2B5EF4-FFF2-40B4-BE49-F238E27FC236}">
                    <a16:creationId xmlns:a16="http://schemas.microsoft.com/office/drawing/2014/main" id="{8AC62F72-779E-12A7-0EF5-CD86B8C55F1C}"/>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21" name="Freeform: Shape 87">
                <a:extLst>
                  <a:ext uri="{FF2B5EF4-FFF2-40B4-BE49-F238E27FC236}">
                    <a16:creationId xmlns:a16="http://schemas.microsoft.com/office/drawing/2014/main" id="{2E54F50C-C8A8-D985-987B-7FF808E8DC4C}"/>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71" name="Group 270">
              <a:extLst>
                <a:ext uri="{FF2B5EF4-FFF2-40B4-BE49-F238E27FC236}">
                  <a16:creationId xmlns:a16="http://schemas.microsoft.com/office/drawing/2014/main" id="{4628B183-E45B-897D-F0C8-716F6ACE13BF}"/>
                </a:ext>
              </a:extLst>
            </p:cNvPr>
            <p:cNvGrpSpPr/>
            <p:nvPr/>
          </p:nvGrpSpPr>
          <p:grpSpPr>
            <a:xfrm>
              <a:off x="1211899" y="1767022"/>
              <a:ext cx="175224" cy="167649"/>
              <a:chOff x="1804201" y="3279725"/>
              <a:chExt cx="1046645" cy="1098676"/>
            </a:xfrm>
          </p:grpSpPr>
          <p:sp>
            <p:nvSpPr>
              <p:cNvPr id="314" name="Freeform 12">
                <a:extLst>
                  <a:ext uri="{FF2B5EF4-FFF2-40B4-BE49-F238E27FC236}">
                    <a16:creationId xmlns:a16="http://schemas.microsoft.com/office/drawing/2014/main" id="{3D909C29-5233-CEBD-5BA5-8B5533DA32BE}"/>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15" name="Freeform 24">
                <a:extLst>
                  <a:ext uri="{FF2B5EF4-FFF2-40B4-BE49-F238E27FC236}">
                    <a16:creationId xmlns:a16="http://schemas.microsoft.com/office/drawing/2014/main" id="{0D4B199D-3961-F267-430C-76F2D17EF4B0}"/>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16" name="Freeform 11">
                <a:extLst>
                  <a:ext uri="{FF2B5EF4-FFF2-40B4-BE49-F238E27FC236}">
                    <a16:creationId xmlns:a16="http://schemas.microsoft.com/office/drawing/2014/main" id="{CB640FAA-621C-C0BE-61B2-213DE11D7BE6}"/>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17" name="Freeform: Shape 87">
                <a:extLst>
                  <a:ext uri="{FF2B5EF4-FFF2-40B4-BE49-F238E27FC236}">
                    <a16:creationId xmlns:a16="http://schemas.microsoft.com/office/drawing/2014/main" id="{070DA5C9-B212-8CBA-9CF5-EC7D9977D341}"/>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72" name="Group 271">
              <a:extLst>
                <a:ext uri="{FF2B5EF4-FFF2-40B4-BE49-F238E27FC236}">
                  <a16:creationId xmlns:a16="http://schemas.microsoft.com/office/drawing/2014/main" id="{FEA9568A-AD74-8523-A79F-FFFF85386994}"/>
                </a:ext>
              </a:extLst>
            </p:cNvPr>
            <p:cNvGrpSpPr/>
            <p:nvPr/>
          </p:nvGrpSpPr>
          <p:grpSpPr>
            <a:xfrm>
              <a:off x="6642571" y="1767022"/>
              <a:ext cx="175224" cy="167649"/>
              <a:chOff x="1804201" y="3279725"/>
              <a:chExt cx="1046645" cy="1098676"/>
            </a:xfrm>
          </p:grpSpPr>
          <p:sp>
            <p:nvSpPr>
              <p:cNvPr id="310" name="Freeform 12">
                <a:extLst>
                  <a:ext uri="{FF2B5EF4-FFF2-40B4-BE49-F238E27FC236}">
                    <a16:creationId xmlns:a16="http://schemas.microsoft.com/office/drawing/2014/main" id="{675EE29A-47C6-0788-F0CE-20B623E76F9B}"/>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11" name="Freeform 24">
                <a:extLst>
                  <a:ext uri="{FF2B5EF4-FFF2-40B4-BE49-F238E27FC236}">
                    <a16:creationId xmlns:a16="http://schemas.microsoft.com/office/drawing/2014/main" id="{34D25E17-4EB5-42BF-420A-4AA8E76ED7D0}"/>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12" name="Freeform 11">
                <a:extLst>
                  <a:ext uri="{FF2B5EF4-FFF2-40B4-BE49-F238E27FC236}">
                    <a16:creationId xmlns:a16="http://schemas.microsoft.com/office/drawing/2014/main" id="{CB1B79FE-F51A-8810-F607-3DF32785371E}"/>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13" name="Freeform: Shape 87">
                <a:extLst>
                  <a:ext uri="{FF2B5EF4-FFF2-40B4-BE49-F238E27FC236}">
                    <a16:creationId xmlns:a16="http://schemas.microsoft.com/office/drawing/2014/main" id="{6B3118B6-1383-977D-1B97-EA5D5182C3B5}"/>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73" name="Group 272">
              <a:extLst>
                <a:ext uri="{FF2B5EF4-FFF2-40B4-BE49-F238E27FC236}">
                  <a16:creationId xmlns:a16="http://schemas.microsoft.com/office/drawing/2014/main" id="{81251A8C-ECFD-5A2B-FB66-E96068505539}"/>
                </a:ext>
              </a:extLst>
            </p:cNvPr>
            <p:cNvGrpSpPr/>
            <p:nvPr/>
          </p:nvGrpSpPr>
          <p:grpSpPr>
            <a:xfrm>
              <a:off x="4379791" y="1767022"/>
              <a:ext cx="175224" cy="167649"/>
              <a:chOff x="1804201" y="3279725"/>
              <a:chExt cx="1046645" cy="1098676"/>
            </a:xfrm>
          </p:grpSpPr>
          <p:sp>
            <p:nvSpPr>
              <p:cNvPr id="306" name="Freeform 12">
                <a:extLst>
                  <a:ext uri="{FF2B5EF4-FFF2-40B4-BE49-F238E27FC236}">
                    <a16:creationId xmlns:a16="http://schemas.microsoft.com/office/drawing/2014/main" id="{C500F49D-6C10-F6C7-2DCB-9EAAEF317979}"/>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07" name="Freeform 24">
                <a:extLst>
                  <a:ext uri="{FF2B5EF4-FFF2-40B4-BE49-F238E27FC236}">
                    <a16:creationId xmlns:a16="http://schemas.microsoft.com/office/drawing/2014/main" id="{9EE9B8C2-A7C8-4C8C-699C-31F9A35A4822}"/>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08" name="Freeform 11">
                <a:extLst>
                  <a:ext uri="{FF2B5EF4-FFF2-40B4-BE49-F238E27FC236}">
                    <a16:creationId xmlns:a16="http://schemas.microsoft.com/office/drawing/2014/main" id="{EB419E89-A21C-67FA-ABAD-33B439D311F4}"/>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09" name="Freeform: Shape 87">
                <a:extLst>
                  <a:ext uri="{FF2B5EF4-FFF2-40B4-BE49-F238E27FC236}">
                    <a16:creationId xmlns:a16="http://schemas.microsoft.com/office/drawing/2014/main" id="{6647CEE5-0E64-1A43-C2B0-5C77C7C0AEB2}"/>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74" name="Group 273">
              <a:extLst>
                <a:ext uri="{FF2B5EF4-FFF2-40B4-BE49-F238E27FC236}">
                  <a16:creationId xmlns:a16="http://schemas.microsoft.com/office/drawing/2014/main" id="{4DE1334A-E63D-AFAE-B26F-E3EE4D93E51F}"/>
                </a:ext>
              </a:extLst>
            </p:cNvPr>
            <p:cNvGrpSpPr/>
            <p:nvPr/>
          </p:nvGrpSpPr>
          <p:grpSpPr>
            <a:xfrm>
              <a:off x="9357907" y="1767022"/>
              <a:ext cx="175224" cy="167649"/>
              <a:chOff x="1804201" y="3279725"/>
              <a:chExt cx="1046645" cy="1098676"/>
            </a:xfrm>
          </p:grpSpPr>
          <p:sp>
            <p:nvSpPr>
              <p:cNvPr id="302" name="Freeform 12">
                <a:extLst>
                  <a:ext uri="{FF2B5EF4-FFF2-40B4-BE49-F238E27FC236}">
                    <a16:creationId xmlns:a16="http://schemas.microsoft.com/office/drawing/2014/main" id="{52F1B506-3E66-61DE-2CFD-C1E3364B604F}"/>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03" name="Freeform 24">
                <a:extLst>
                  <a:ext uri="{FF2B5EF4-FFF2-40B4-BE49-F238E27FC236}">
                    <a16:creationId xmlns:a16="http://schemas.microsoft.com/office/drawing/2014/main" id="{B82BD7AE-E433-527B-13DE-BC6EAEA35CD5}"/>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04" name="Freeform 11">
                <a:extLst>
                  <a:ext uri="{FF2B5EF4-FFF2-40B4-BE49-F238E27FC236}">
                    <a16:creationId xmlns:a16="http://schemas.microsoft.com/office/drawing/2014/main" id="{917F8A80-9281-92F6-8491-94B6FAB466D7}"/>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05" name="Freeform: Shape 87">
                <a:extLst>
                  <a:ext uri="{FF2B5EF4-FFF2-40B4-BE49-F238E27FC236}">
                    <a16:creationId xmlns:a16="http://schemas.microsoft.com/office/drawing/2014/main" id="{BD12D1F5-936E-FAA8-796B-1A97192C7B64}"/>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75" name="Group 274">
              <a:extLst>
                <a:ext uri="{FF2B5EF4-FFF2-40B4-BE49-F238E27FC236}">
                  <a16:creationId xmlns:a16="http://schemas.microsoft.com/office/drawing/2014/main" id="{0961BA64-96DA-DAA6-B2E8-C049701AC55F}"/>
                </a:ext>
              </a:extLst>
            </p:cNvPr>
            <p:cNvGrpSpPr/>
            <p:nvPr/>
          </p:nvGrpSpPr>
          <p:grpSpPr>
            <a:xfrm>
              <a:off x="1664455" y="1767022"/>
              <a:ext cx="175224" cy="167649"/>
              <a:chOff x="1804201" y="3279725"/>
              <a:chExt cx="1046645" cy="1098676"/>
            </a:xfrm>
          </p:grpSpPr>
          <p:sp>
            <p:nvSpPr>
              <p:cNvPr id="298" name="Freeform 12">
                <a:extLst>
                  <a:ext uri="{FF2B5EF4-FFF2-40B4-BE49-F238E27FC236}">
                    <a16:creationId xmlns:a16="http://schemas.microsoft.com/office/drawing/2014/main" id="{438FD7ED-B3BA-A122-E112-7BFE2F2523A1}"/>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299" name="Freeform 24">
                <a:extLst>
                  <a:ext uri="{FF2B5EF4-FFF2-40B4-BE49-F238E27FC236}">
                    <a16:creationId xmlns:a16="http://schemas.microsoft.com/office/drawing/2014/main" id="{AAEFB49E-3F8E-9BF9-4F54-BD6D78C2D9EB}"/>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00" name="Freeform 11">
                <a:extLst>
                  <a:ext uri="{FF2B5EF4-FFF2-40B4-BE49-F238E27FC236}">
                    <a16:creationId xmlns:a16="http://schemas.microsoft.com/office/drawing/2014/main" id="{BC1221B4-C935-117E-3D86-89A1FD125CAB}"/>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01" name="Freeform: Shape 87">
                <a:extLst>
                  <a:ext uri="{FF2B5EF4-FFF2-40B4-BE49-F238E27FC236}">
                    <a16:creationId xmlns:a16="http://schemas.microsoft.com/office/drawing/2014/main" id="{44E99738-1C96-556A-BFCC-C08FBDD56F23}"/>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76" name="Group 275">
              <a:extLst>
                <a:ext uri="{FF2B5EF4-FFF2-40B4-BE49-F238E27FC236}">
                  <a16:creationId xmlns:a16="http://schemas.microsoft.com/office/drawing/2014/main" id="{F7D07FE1-35E8-4C2B-599B-0994E9E8C169}"/>
                </a:ext>
              </a:extLst>
            </p:cNvPr>
            <p:cNvGrpSpPr/>
            <p:nvPr/>
          </p:nvGrpSpPr>
          <p:grpSpPr>
            <a:xfrm>
              <a:off x="7095127" y="1767022"/>
              <a:ext cx="175224" cy="167649"/>
              <a:chOff x="1804201" y="3279725"/>
              <a:chExt cx="1046645" cy="1098676"/>
            </a:xfrm>
          </p:grpSpPr>
          <p:sp>
            <p:nvSpPr>
              <p:cNvPr id="294" name="Freeform 12">
                <a:extLst>
                  <a:ext uri="{FF2B5EF4-FFF2-40B4-BE49-F238E27FC236}">
                    <a16:creationId xmlns:a16="http://schemas.microsoft.com/office/drawing/2014/main" id="{B4E67C6A-9F44-B214-1A99-C87DDE71D596}"/>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295" name="Freeform 24">
                <a:extLst>
                  <a:ext uri="{FF2B5EF4-FFF2-40B4-BE49-F238E27FC236}">
                    <a16:creationId xmlns:a16="http://schemas.microsoft.com/office/drawing/2014/main" id="{F139BE80-CE9E-7B1A-8610-FCE532CACD58}"/>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296" name="Freeform 11">
                <a:extLst>
                  <a:ext uri="{FF2B5EF4-FFF2-40B4-BE49-F238E27FC236}">
                    <a16:creationId xmlns:a16="http://schemas.microsoft.com/office/drawing/2014/main" id="{AC07462A-C063-3D1B-0372-17F848AF79D4}"/>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297" name="Freeform: Shape 87">
                <a:extLst>
                  <a:ext uri="{FF2B5EF4-FFF2-40B4-BE49-F238E27FC236}">
                    <a16:creationId xmlns:a16="http://schemas.microsoft.com/office/drawing/2014/main" id="{539E857F-77AC-FE7E-4B8A-E12A3BAA137D}"/>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77" name="Group 276">
              <a:extLst>
                <a:ext uri="{FF2B5EF4-FFF2-40B4-BE49-F238E27FC236}">
                  <a16:creationId xmlns:a16="http://schemas.microsoft.com/office/drawing/2014/main" id="{405E934B-B495-3D9F-500F-E162E6ED5E1E}"/>
                </a:ext>
              </a:extLst>
            </p:cNvPr>
            <p:cNvGrpSpPr/>
            <p:nvPr/>
          </p:nvGrpSpPr>
          <p:grpSpPr>
            <a:xfrm>
              <a:off x="10715575" y="1767022"/>
              <a:ext cx="175224" cy="167649"/>
              <a:chOff x="1804201" y="3279725"/>
              <a:chExt cx="1046645" cy="1098676"/>
            </a:xfrm>
          </p:grpSpPr>
          <p:sp>
            <p:nvSpPr>
              <p:cNvPr id="290" name="Freeform 12">
                <a:extLst>
                  <a:ext uri="{FF2B5EF4-FFF2-40B4-BE49-F238E27FC236}">
                    <a16:creationId xmlns:a16="http://schemas.microsoft.com/office/drawing/2014/main" id="{1DB13ACD-6C58-A09A-E1C9-9F2D4603A82E}"/>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291" name="Freeform 24">
                <a:extLst>
                  <a:ext uri="{FF2B5EF4-FFF2-40B4-BE49-F238E27FC236}">
                    <a16:creationId xmlns:a16="http://schemas.microsoft.com/office/drawing/2014/main" id="{F51A9360-EA2F-0D58-4DDC-13F5C323E76E}"/>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292" name="Freeform 11">
                <a:extLst>
                  <a:ext uri="{FF2B5EF4-FFF2-40B4-BE49-F238E27FC236}">
                    <a16:creationId xmlns:a16="http://schemas.microsoft.com/office/drawing/2014/main" id="{4AD0C8B9-D308-D082-8A1A-E7EE9488F9DC}"/>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293" name="Freeform: Shape 87">
                <a:extLst>
                  <a:ext uri="{FF2B5EF4-FFF2-40B4-BE49-F238E27FC236}">
                    <a16:creationId xmlns:a16="http://schemas.microsoft.com/office/drawing/2014/main" id="{942DB065-F98B-1726-6543-BCC9EAA95CF7}"/>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78" name="Group 277">
              <a:extLst>
                <a:ext uri="{FF2B5EF4-FFF2-40B4-BE49-F238E27FC236}">
                  <a16:creationId xmlns:a16="http://schemas.microsoft.com/office/drawing/2014/main" id="{0D3E6AB2-B885-B236-3D4D-3970F00567B3}"/>
                </a:ext>
              </a:extLst>
            </p:cNvPr>
            <p:cNvGrpSpPr/>
            <p:nvPr/>
          </p:nvGrpSpPr>
          <p:grpSpPr>
            <a:xfrm>
              <a:off x="11168142" y="1767022"/>
              <a:ext cx="175224" cy="167649"/>
              <a:chOff x="1804201" y="3279725"/>
              <a:chExt cx="1046645" cy="1098676"/>
            </a:xfrm>
          </p:grpSpPr>
          <p:sp>
            <p:nvSpPr>
              <p:cNvPr id="286" name="Freeform 12">
                <a:extLst>
                  <a:ext uri="{FF2B5EF4-FFF2-40B4-BE49-F238E27FC236}">
                    <a16:creationId xmlns:a16="http://schemas.microsoft.com/office/drawing/2014/main" id="{AD4D3B2B-1EAF-7727-9579-27A1BE662AB3}"/>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287" name="Freeform 24">
                <a:extLst>
                  <a:ext uri="{FF2B5EF4-FFF2-40B4-BE49-F238E27FC236}">
                    <a16:creationId xmlns:a16="http://schemas.microsoft.com/office/drawing/2014/main" id="{FA74ECE5-BDBF-A805-34DC-B8BD170EF8F3}"/>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288" name="Freeform 11">
                <a:extLst>
                  <a:ext uri="{FF2B5EF4-FFF2-40B4-BE49-F238E27FC236}">
                    <a16:creationId xmlns:a16="http://schemas.microsoft.com/office/drawing/2014/main" id="{9C5CF214-2BC4-1E9D-EA94-86B6FFC4B68E}"/>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289" name="Freeform: Shape 87">
                <a:extLst>
                  <a:ext uri="{FF2B5EF4-FFF2-40B4-BE49-F238E27FC236}">
                    <a16:creationId xmlns:a16="http://schemas.microsoft.com/office/drawing/2014/main" id="{CA5D2C05-DCD2-1CE7-BF3B-87E5C9347C3A}"/>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279" name="Rectangle 278">
              <a:extLst>
                <a:ext uri="{FF2B5EF4-FFF2-40B4-BE49-F238E27FC236}">
                  <a16:creationId xmlns:a16="http://schemas.microsoft.com/office/drawing/2014/main" id="{C650879D-C3A9-D9D6-3C9F-3AA1ECCAF838}"/>
                </a:ext>
              </a:extLst>
            </p:cNvPr>
            <p:cNvSpPr/>
            <p:nvPr/>
          </p:nvSpPr>
          <p:spPr>
            <a:xfrm>
              <a:off x="261478" y="1371022"/>
              <a:ext cx="392856" cy="218016"/>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233151" rtlCol="0" anchor="ctr"/>
            <a:lstStyle/>
            <a:p>
              <a:pPr marL="0" marR="0" lvl="0" indent="0" algn="l" defTabSz="932597" rtl="0" eaLnBrk="1" fontAlgn="auto" latinLnBrk="0" hangingPunct="1">
                <a:lnSpc>
                  <a:spcPct val="100000"/>
                </a:lnSpc>
                <a:spcBef>
                  <a:spcPts val="0"/>
                </a:spcBef>
                <a:spcAft>
                  <a:spcPts val="0"/>
                </a:spcAft>
                <a:buClrTx/>
                <a:buSzTx/>
                <a:buFontTx/>
                <a:buNone/>
                <a:tabLst/>
                <a:defRPr/>
              </a:pPr>
              <a:endParaRPr kumimoji="0" lang="en-US" altLang="en-US" sz="714" b="0" i="1" u="none" strike="noStrike" kern="1200" cap="none" spc="0" normalizeH="0" baseline="0" noProof="0">
                <a:ln>
                  <a:noFill/>
                </a:ln>
                <a:solidFill>
                  <a:srgbClr val="3C3C3C"/>
                </a:solidFill>
                <a:effectLst/>
                <a:uLnTx/>
                <a:uFillTx/>
                <a:latin typeface="Segoe UI" panose="020B0502040204020203" pitchFamily="34" charset="0"/>
                <a:ea typeface="+mn-ea"/>
                <a:cs typeface="Segoe UI" panose="020B0502040204020203" pitchFamily="34" charset="0"/>
              </a:endParaRPr>
            </a:p>
          </p:txBody>
        </p:sp>
        <p:grpSp>
          <p:nvGrpSpPr>
            <p:cNvPr id="280" name="Group 279">
              <a:extLst>
                <a:ext uri="{FF2B5EF4-FFF2-40B4-BE49-F238E27FC236}">
                  <a16:creationId xmlns:a16="http://schemas.microsoft.com/office/drawing/2014/main" id="{D4923E06-AB11-6186-FC7B-FE63F557FD60}"/>
                </a:ext>
              </a:extLst>
            </p:cNvPr>
            <p:cNvGrpSpPr/>
            <p:nvPr/>
          </p:nvGrpSpPr>
          <p:grpSpPr>
            <a:xfrm>
              <a:off x="332195" y="1452671"/>
              <a:ext cx="253605" cy="61143"/>
              <a:chOff x="6660452" y="3094221"/>
              <a:chExt cx="188672" cy="45719"/>
            </a:xfrm>
            <a:solidFill>
              <a:srgbClr val="000000"/>
            </a:solidFill>
          </p:grpSpPr>
          <p:sp>
            <p:nvSpPr>
              <p:cNvPr id="283" name="Oval 282">
                <a:extLst>
                  <a:ext uri="{FF2B5EF4-FFF2-40B4-BE49-F238E27FC236}">
                    <a16:creationId xmlns:a16="http://schemas.microsoft.com/office/drawing/2014/main" id="{B089A71E-4016-1C6C-3724-3EB07B98D742}"/>
                  </a:ext>
                </a:extLst>
              </p:cNvPr>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4" name="Oval 283">
                <a:extLst>
                  <a:ext uri="{FF2B5EF4-FFF2-40B4-BE49-F238E27FC236}">
                    <a16:creationId xmlns:a16="http://schemas.microsoft.com/office/drawing/2014/main" id="{5EE28CD3-0B0E-6885-FA05-EE215A1D2597}"/>
                  </a:ext>
                </a:extLst>
              </p:cNvPr>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5" name="Oval 284">
                <a:extLst>
                  <a:ext uri="{FF2B5EF4-FFF2-40B4-BE49-F238E27FC236}">
                    <a16:creationId xmlns:a16="http://schemas.microsoft.com/office/drawing/2014/main" id="{14604514-FCAC-1DE7-677E-EAE69FDC1863}"/>
                  </a:ext>
                </a:extLst>
              </p:cNvPr>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81" name="Rectangle 280">
              <a:extLst>
                <a:ext uri="{FF2B5EF4-FFF2-40B4-BE49-F238E27FC236}">
                  <a16:creationId xmlns:a16="http://schemas.microsoft.com/office/drawing/2014/main" id="{6E2E3CD8-9238-C10C-3964-055370452B86}"/>
                </a:ext>
              </a:extLst>
            </p:cNvPr>
            <p:cNvSpPr/>
            <p:nvPr/>
          </p:nvSpPr>
          <p:spPr bwMode="auto">
            <a:xfrm>
              <a:off x="0" y="952747"/>
              <a:ext cx="12192000" cy="1182718"/>
            </a:xfrm>
            <a:prstGeom prst="rect">
              <a:avLst/>
            </a:prstGeom>
            <a:solidFill>
              <a:schemeClr val="bg1">
                <a:alpha val="62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282" name="TextBox 281">
              <a:extLst>
                <a:ext uri="{FF2B5EF4-FFF2-40B4-BE49-F238E27FC236}">
                  <a16:creationId xmlns:a16="http://schemas.microsoft.com/office/drawing/2014/main" id="{DA06674A-E405-A1B9-C021-A778C074F0D9}"/>
                </a:ext>
              </a:extLst>
            </p:cNvPr>
            <p:cNvSpPr txBox="1"/>
            <p:nvPr/>
          </p:nvSpPr>
          <p:spPr>
            <a:xfrm>
              <a:off x="2659891" y="1230744"/>
              <a:ext cx="6762750" cy="409950"/>
            </a:xfrm>
            <a:prstGeom prst="rect">
              <a:avLst/>
            </a:prstGeom>
            <a:noFill/>
          </p:spPr>
          <p:txBody>
            <a:bodyPr wrap="square">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900" b="0" i="1" u="none" strike="noStrike" kern="1200" cap="none" spc="0" normalizeH="0" baseline="0" noProof="0">
                  <a:ln>
                    <a:noFill/>
                  </a:ln>
                  <a:solidFill>
                    <a:sysClr val="windowText" lastClr="000000"/>
                  </a:solidFill>
                  <a:effectLst/>
                  <a:uLnTx/>
                  <a:uFillTx/>
                  <a:latin typeface="Segoe UI Semibold"/>
                  <a:ea typeface="+mn-ea"/>
                  <a:cs typeface="Segoe UI" pitchFamily="34" charset="0"/>
                </a:rPr>
                <a:t>Hybrid of Everything, Everywhere, All at Once</a:t>
              </a:r>
            </a:p>
          </p:txBody>
        </p:sp>
      </p:grpSp>
      <p:sp>
        <p:nvSpPr>
          <p:cNvPr id="408" name="Speech Bubble: Rectangle 407">
            <a:extLst>
              <a:ext uri="{FF2B5EF4-FFF2-40B4-BE49-F238E27FC236}">
                <a16:creationId xmlns:a16="http://schemas.microsoft.com/office/drawing/2014/main" id="{5C5B979E-9BF8-6E7C-5277-F35B2EB3B3D0}"/>
              </a:ext>
            </a:extLst>
          </p:cNvPr>
          <p:cNvSpPr/>
          <p:nvPr/>
        </p:nvSpPr>
        <p:spPr bwMode="auto">
          <a:xfrm>
            <a:off x="2185251" y="1185369"/>
            <a:ext cx="7745659" cy="366125"/>
          </a:xfrm>
          <a:prstGeom prst="wedgeRectCallout">
            <a:avLst>
              <a:gd name="adj1" fmla="val -6971"/>
              <a:gd name="adj2" fmla="val 114940"/>
            </a:avLst>
          </a:prstGeom>
          <a:solidFill>
            <a:srgbClr val="C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Attacks can shut all business operations down, creating board level risk</a:t>
            </a:r>
          </a:p>
        </p:txBody>
      </p:sp>
      <p:sp>
        <p:nvSpPr>
          <p:cNvPr id="4" name="Arrow: Down 3">
            <a:extLst>
              <a:ext uri="{FF2B5EF4-FFF2-40B4-BE49-F238E27FC236}">
                <a16:creationId xmlns:a16="http://schemas.microsoft.com/office/drawing/2014/main" id="{579A4B41-0813-0610-AF82-16D75011B5D2}"/>
              </a:ext>
            </a:extLst>
          </p:cNvPr>
          <p:cNvSpPr/>
          <p:nvPr/>
        </p:nvSpPr>
        <p:spPr bwMode="auto">
          <a:xfrm>
            <a:off x="8351212" y="2706441"/>
            <a:ext cx="3393858" cy="964615"/>
          </a:xfrm>
          <a:prstGeom prst="upDownArrow">
            <a:avLst>
              <a:gd name="adj1" fmla="val 85918"/>
              <a:gd name="adj2" fmla="val 26769"/>
            </a:avLst>
          </a:prstGeom>
          <a:gradFill>
            <a:gsLst>
              <a:gs pos="54000">
                <a:schemeClr val="bg1">
                  <a:lumMod val="65000"/>
                </a:schemeClr>
              </a:gs>
              <a:gs pos="96071">
                <a:schemeClr val="tx1"/>
              </a:gs>
              <a:gs pos="0">
                <a:schemeClr val="tx1"/>
              </a:gs>
            </a:gsLst>
            <a:lin ang="5400000" scaled="1"/>
          </a:gra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Segoe UI"/>
                <a:ea typeface="+mn-ea"/>
                <a:cs typeface="Segoe UI"/>
              </a:rPr>
              <a:t>‘</a:t>
            </a:r>
            <a:r>
              <a:rPr kumimoji="0" lang="en-US" sz="1200" b="1" i="0" u="none" strike="noStrike" kern="1200" cap="none" spc="0" normalizeH="0" baseline="0" noProof="0">
                <a:ln>
                  <a:noFill/>
                </a:ln>
                <a:solidFill>
                  <a:srgbClr val="FFFFFF"/>
                </a:solidFill>
                <a:effectLst/>
                <a:uLnTx/>
                <a:uFillTx/>
                <a:latin typeface="Segoe UI"/>
                <a:ea typeface="+mn-ea"/>
                <a:cs typeface="Segoe UI"/>
              </a:rPr>
              <a:t>Data swamp’ accumulates</a:t>
            </a:r>
            <a:br>
              <a:rPr kumimoji="0" lang="en-US" sz="1200" b="1" i="0" u="none" strike="noStrike" kern="1200" cap="none" spc="0" normalizeH="0" baseline="0" noProof="0">
                <a:ln>
                  <a:noFill/>
                </a:ln>
                <a:solidFill>
                  <a:srgbClr val="FFFFFF"/>
                </a:solidFill>
                <a:effectLst/>
                <a:uLnTx/>
                <a:uFillTx/>
                <a:latin typeface="Segoe UI"/>
                <a:ea typeface="+mn-ea"/>
                <a:cs typeface="Segoe UI"/>
              </a:rPr>
            </a:br>
            <a:r>
              <a:rPr kumimoji="0" lang="en-US" sz="1100" b="0" i="1" u="none" strike="noStrike" kern="1200" cap="none" spc="0" normalizeH="0" baseline="0" noProof="0">
                <a:ln>
                  <a:noFill/>
                </a:ln>
                <a:solidFill>
                  <a:srgbClr val="FFFFFF"/>
                </a:solidFill>
                <a:effectLst/>
                <a:uLnTx/>
                <a:uFillTx/>
                <a:latin typeface="Segoe UI"/>
                <a:ea typeface="+mn-ea"/>
                <a:cs typeface="Segoe UI"/>
              </a:rPr>
              <a:t>managed data + unmanaged  ‘dark’ data</a:t>
            </a:r>
            <a:endParaRPr kumimoji="0" lang="en-US" sz="1050" b="0" i="1"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pic>
        <p:nvPicPr>
          <p:cNvPr id="33" name="Graphic 32" descr="Treasure chest with solid fill">
            <a:extLst>
              <a:ext uri="{FF2B5EF4-FFF2-40B4-BE49-F238E27FC236}">
                <a16:creationId xmlns:a16="http://schemas.microsoft.com/office/drawing/2014/main" id="{D2982B34-6E31-A0B8-9433-CE244B63CC6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899259" y="3353349"/>
            <a:ext cx="261235" cy="261235"/>
          </a:xfrm>
          <a:prstGeom prst="rect">
            <a:avLst/>
          </a:prstGeom>
        </p:spPr>
      </p:pic>
      <p:pic>
        <p:nvPicPr>
          <p:cNvPr id="36" name="Graphic 35" descr="Crocodile with solid fill">
            <a:extLst>
              <a:ext uri="{FF2B5EF4-FFF2-40B4-BE49-F238E27FC236}">
                <a16:creationId xmlns:a16="http://schemas.microsoft.com/office/drawing/2014/main" id="{2EE43F96-F29C-B5EB-C840-1CA0120CFB9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9542387" y="3287023"/>
            <a:ext cx="333212" cy="333212"/>
          </a:xfrm>
          <a:prstGeom prst="rect">
            <a:avLst/>
          </a:prstGeom>
        </p:spPr>
      </p:pic>
      <p:pic>
        <p:nvPicPr>
          <p:cNvPr id="37" name="Graphic 36" descr="Crocodile with solid fill">
            <a:extLst>
              <a:ext uri="{FF2B5EF4-FFF2-40B4-BE49-F238E27FC236}">
                <a16:creationId xmlns:a16="http://schemas.microsoft.com/office/drawing/2014/main" id="{315E32EF-A6FE-7324-9618-43D3CAB6CF23}"/>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flipH="1">
            <a:off x="10169833" y="3312568"/>
            <a:ext cx="333212" cy="333212"/>
          </a:xfrm>
          <a:prstGeom prst="rect">
            <a:avLst/>
          </a:prstGeom>
        </p:spPr>
      </p:pic>
    </p:spTree>
    <p:extLst>
      <p:ext uri="{BB962C8B-B14F-4D97-AF65-F5344CB8AC3E}">
        <p14:creationId xmlns:p14="http://schemas.microsoft.com/office/powerpoint/2010/main" val="3872636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244"/>
                                        </p:tgtEl>
                                        <p:attrNameLst>
                                          <p:attrName>style.visibility</p:attrName>
                                        </p:attrNameLst>
                                      </p:cBhvr>
                                      <p:to>
                                        <p:strVal val="visible"/>
                                      </p:to>
                                    </p:set>
                                    <p:animEffect transition="in" filter="barn(outVertical)">
                                      <p:cBhvr>
                                        <p:cTn id="7" dur="1250"/>
                                        <p:tgtEl>
                                          <p:spTgt spid="244"/>
                                        </p:tgtEl>
                                      </p:cBhvr>
                                    </p:animEffect>
                                  </p:childTnLst>
                                </p:cTn>
                              </p:par>
                            </p:childTnLst>
                          </p:cTn>
                        </p:par>
                        <p:par>
                          <p:cTn id="8" fill="hold">
                            <p:stCondLst>
                              <p:cond delay="1250"/>
                            </p:stCondLst>
                            <p:childTnLst>
                              <p:par>
                                <p:cTn id="9" presetID="22" presetClass="entr" presetSubtype="1"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500"/>
                                        <p:tgtEl>
                                          <p:spTgt spid="1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94"/>
                                        </p:tgtEl>
                                        <p:attrNameLst>
                                          <p:attrName>style.visibility</p:attrName>
                                        </p:attrNameLst>
                                      </p:cBhvr>
                                      <p:to>
                                        <p:strVal val="visible"/>
                                      </p:to>
                                    </p:set>
                                    <p:animEffect transition="in" filter="fade">
                                      <p:cBhvr>
                                        <p:cTn id="14" dur="500"/>
                                        <p:tgtEl>
                                          <p:spTgt spid="194"/>
                                        </p:tgtEl>
                                      </p:cBhvr>
                                    </p:animEffect>
                                  </p:childTnLst>
                                </p:cTn>
                              </p:par>
                            </p:childTnLst>
                          </p:cTn>
                        </p:par>
                        <p:par>
                          <p:cTn id="15" fill="hold">
                            <p:stCondLst>
                              <p:cond delay="1750"/>
                            </p:stCondLst>
                            <p:childTnLst>
                              <p:par>
                                <p:cTn id="16" presetID="10" presetClass="entr" presetSubtype="0" fill="hold" grpId="0" nodeType="afterEffect">
                                  <p:stCondLst>
                                    <p:cond delay="0"/>
                                  </p:stCondLst>
                                  <p:childTnLst>
                                    <p:set>
                                      <p:cBhvr>
                                        <p:cTn id="17" dur="1" fill="hold">
                                          <p:stCondLst>
                                            <p:cond delay="0"/>
                                          </p:stCondLst>
                                        </p:cTn>
                                        <p:tgtEl>
                                          <p:spTgt spid="243"/>
                                        </p:tgtEl>
                                        <p:attrNameLst>
                                          <p:attrName>style.visibility</p:attrName>
                                        </p:attrNameLst>
                                      </p:cBhvr>
                                      <p:to>
                                        <p:strVal val="visible"/>
                                      </p:to>
                                    </p:set>
                                    <p:animEffect transition="in" filter="fade">
                                      <p:cBhvr>
                                        <p:cTn id="18" dur="500"/>
                                        <p:tgtEl>
                                          <p:spTgt spid="243"/>
                                        </p:tgtEl>
                                      </p:cBhvr>
                                    </p:animEffect>
                                  </p:childTnLst>
                                </p:cTn>
                              </p:par>
                            </p:childTnLst>
                          </p:cTn>
                        </p:par>
                        <p:par>
                          <p:cTn id="19" fill="hold">
                            <p:stCondLst>
                              <p:cond delay="2250"/>
                            </p:stCondLst>
                            <p:childTnLst>
                              <p:par>
                                <p:cTn id="20" presetID="10" presetClass="entr" presetSubtype="0"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750"/>
                            </p:stCondLst>
                            <p:childTnLst>
                              <p:par>
                                <p:cTn id="24" presetID="22" presetClass="entr" presetSubtype="1" fill="hold" grpId="0" nodeType="afterEffect">
                                  <p:stCondLst>
                                    <p:cond delay="0"/>
                                  </p:stCondLst>
                                  <p:childTnLst>
                                    <p:set>
                                      <p:cBhvr>
                                        <p:cTn id="25" dur="1" fill="hold">
                                          <p:stCondLst>
                                            <p:cond delay="0"/>
                                          </p:stCondLst>
                                        </p:cTn>
                                        <p:tgtEl>
                                          <p:spTgt spid="192"/>
                                        </p:tgtEl>
                                        <p:attrNameLst>
                                          <p:attrName>style.visibility</p:attrName>
                                        </p:attrNameLst>
                                      </p:cBhvr>
                                      <p:to>
                                        <p:strVal val="visible"/>
                                      </p:to>
                                    </p:set>
                                    <p:animEffect transition="in" filter="wipe(up)">
                                      <p:cBhvr>
                                        <p:cTn id="26" dur="500"/>
                                        <p:tgtEl>
                                          <p:spTgt spid="192"/>
                                        </p:tgtEl>
                                      </p:cBhvr>
                                    </p:animEffect>
                                  </p:childTnLst>
                                </p:cTn>
                              </p:par>
                            </p:childTnLst>
                          </p:cTn>
                        </p:par>
                        <p:par>
                          <p:cTn id="27" fill="hold">
                            <p:stCondLst>
                              <p:cond delay="3250"/>
                            </p:stCondLst>
                            <p:childTnLst>
                              <p:par>
                                <p:cTn id="28" presetID="42" presetClass="entr" presetSubtype="0" fill="hold" grpId="0" nodeType="afterEffect">
                                  <p:stCondLst>
                                    <p:cond delay="0"/>
                                  </p:stCondLst>
                                  <p:childTnLst>
                                    <p:set>
                                      <p:cBhvr>
                                        <p:cTn id="29" dur="1" fill="hold">
                                          <p:stCondLst>
                                            <p:cond delay="0"/>
                                          </p:stCondLst>
                                        </p:cTn>
                                        <p:tgtEl>
                                          <p:spTgt spid="408"/>
                                        </p:tgtEl>
                                        <p:attrNameLst>
                                          <p:attrName>style.visibility</p:attrName>
                                        </p:attrNameLst>
                                      </p:cBhvr>
                                      <p:to>
                                        <p:strVal val="visible"/>
                                      </p:to>
                                    </p:set>
                                    <p:animEffect transition="in" filter="fade">
                                      <p:cBhvr>
                                        <p:cTn id="30" dur="1000"/>
                                        <p:tgtEl>
                                          <p:spTgt spid="408"/>
                                        </p:tgtEl>
                                      </p:cBhvr>
                                    </p:animEffect>
                                    <p:anim calcmode="lin" valueType="num">
                                      <p:cBhvr>
                                        <p:cTn id="31" dur="1000" fill="hold"/>
                                        <p:tgtEl>
                                          <p:spTgt spid="408"/>
                                        </p:tgtEl>
                                        <p:attrNameLst>
                                          <p:attrName>ppt_x</p:attrName>
                                        </p:attrNameLst>
                                      </p:cBhvr>
                                      <p:tavLst>
                                        <p:tav tm="0">
                                          <p:val>
                                            <p:strVal val="#ppt_x"/>
                                          </p:val>
                                        </p:tav>
                                        <p:tav tm="100000">
                                          <p:val>
                                            <p:strVal val="#ppt_x"/>
                                          </p:val>
                                        </p:tav>
                                      </p:tavLst>
                                    </p:anim>
                                    <p:anim calcmode="lin" valueType="num">
                                      <p:cBhvr>
                                        <p:cTn id="32" dur="1000" fill="hold"/>
                                        <p:tgtEl>
                                          <p:spTgt spid="408"/>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left)">
                                      <p:cBhvr>
                                        <p:cTn id="37" dur="500"/>
                                        <p:tgtEl>
                                          <p:spTgt spid="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250"/>
                                        <p:tgtEl>
                                          <p:spTgt spid="18"/>
                                        </p:tgtEl>
                                      </p:cBhvr>
                                    </p:animEffect>
                                  </p:childTnLst>
                                </p:cTn>
                              </p:par>
                            </p:childTnLst>
                          </p:cTn>
                        </p:par>
                        <p:par>
                          <p:cTn id="41" fill="hold">
                            <p:stCondLst>
                              <p:cond delay="500"/>
                            </p:stCondLst>
                            <p:childTnLst>
                              <p:par>
                                <p:cTn id="42" presetID="10" presetClass="entr" presetSubtype="0" fill="hold" grpId="0" nodeType="after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192">
                                            <p:txEl>
                                              <p:pRg st="1" end="1"/>
                                            </p:txEl>
                                          </p:spTgt>
                                        </p:tgtEl>
                                        <p:attrNameLst>
                                          <p:attrName>style.visibility</p:attrName>
                                        </p:attrNameLst>
                                      </p:cBhvr>
                                      <p:to>
                                        <p:strVal val="visible"/>
                                      </p:to>
                                    </p:set>
                                    <p:animEffect transition="in" filter="wipe(up)">
                                      <p:cBhvr>
                                        <p:cTn id="49" dur="500"/>
                                        <p:tgtEl>
                                          <p:spTgt spid="192">
                                            <p:txEl>
                                              <p:pRg st="1" end="1"/>
                                            </p:txEl>
                                          </p:spTgt>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250"/>
                                        <p:tgtEl>
                                          <p:spTgt spid="27"/>
                                        </p:tgtEl>
                                      </p:cBhvr>
                                    </p:animEffect>
                                  </p:childTnLst>
                                </p:cTn>
                              </p:par>
                              <p:par>
                                <p:cTn id="53" presetID="10" presetClass="entr" presetSubtype="0" fill="hold" nodeType="withEffect">
                                  <p:stCondLst>
                                    <p:cond delay="0"/>
                                  </p:stCondLst>
                                  <p:childTnLst>
                                    <p:set>
                                      <p:cBhvr>
                                        <p:cTn id="54" dur="1" fill="hold">
                                          <p:stCondLst>
                                            <p:cond delay="0"/>
                                          </p:stCondLst>
                                        </p:cTn>
                                        <p:tgtEl>
                                          <p:spTgt spid="225"/>
                                        </p:tgtEl>
                                        <p:attrNameLst>
                                          <p:attrName>style.visibility</p:attrName>
                                        </p:attrNameLst>
                                      </p:cBhvr>
                                      <p:to>
                                        <p:strVal val="visible"/>
                                      </p:to>
                                    </p:set>
                                    <p:animEffect transition="in" filter="fade">
                                      <p:cBhvr>
                                        <p:cTn id="55" dur="500"/>
                                        <p:tgtEl>
                                          <p:spTgt spid="225"/>
                                        </p:tgtEl>
                                      </p:cBhvr>
                                    </p:animEffect>
                                  </p:childTnLst>
                                </p:cTn>
                              </p:par>
                            </p:childTnLst>
                          </p:cTn>
                        </p:par>
                        <p:par>
                          <p:cTn id="56" fill="hold">
                            <p:stCondLst>
                              <p:cond delay="500"/>
                            </p:stCondLst>
                            <p:childTnLst>
                              <p:par>
                                <p:cTn id="57" presetID="22" presetClass="entr" presetSubtype="1" fill="hold" nodeType="afterEffect">
                                  <p:stCondLst>
                                    <p:cond delay="0"/>
                                  </p:stCondLst>
                                  <p:childTnLst>
                                    <p:set>
                                      <p:cBhvr>
                                        <p:cTn id="58" dur="1" fill="hold">
                                          <p:stCondLst>
                                            <p:cond delay="0"/>
                                          </p:stCondLst>
                                        </p:cTn>
                                        <p:tgtEl>
                                          <p:spTgt spid="192">
                                            <p:txEl>
                                              <p:pRg st="2" end="2"/>
                                            </p:txEl>
                                          </p:spTgt>
                                        </p:tgtEl>
                                        <p:attrNameLst>
                                          <p:attrName>style.visibility</p:attrName>
                                        </p:attrNameLst>
                                      </p:cBhvr>
                                      <p:to>
                                        <p:strVal val="visible"/>
                                      </p:to>
                                    </p:set>
                                    <p:animEffect transition="in" filter="wipe(up)">
                                      <p:cBhvr>
                                        <p:cTn id="59" dur="500"/>
                                        <p:tgtEl>
                                          <p:spTgt spid="192">
                                            <p:txEl>
                                              <p:pRg st="2" end="2"/>
                                            </p:txEl>
                                          </p:spTgt>
                                        </p:tgtEl>
                                      </p:cBhvr>
                                    </p:animEffect>
                                  </p:childTnLst>
                                </p:cTn>
                              </p:par>
                            </p:childTnLst>
                          </p:cTn>
                        </p:par>
                        <p:par>
                          <p:cTn id="60" fill="hold">
                            <p:stCondLst>
                              <p:cond delay="1000"/>
                            </p:stCondLst>
                            <p:childTnLst>
                              <p:par>
                                <p:cTn id="61" presetID="22" presetClass="entr" presetSubtype="1" fill="hold" nodeType="afterEffect">
                                  <p:stCondLst>
                                    <p:cond delay="0"/>
                                  </p:stCondLst>
                                  <p:childTnLst>
                                    <p:set>
                                      <p:cBhvr>
                                        <p:cTn id="62" dur="1" fill="hold">
                                          <p:stCondLst>
                                            <p:cond delay="0"/>
                                          </p:stCondLst>
                                        </p:cTn>
                                        <p:tgtEl>
                                          <p:spTgt spid="192">
                                            <p:txEl>
                                              <p:pRg st="3" end="3"/>
                                            </p:txEl>
                                          </p:spTgt>
                                        </p:tgtEl>
                                        <p:attrNameLst>
                                          <p:attrName>style.visibility</p:attrName>
                                        </p:attrNameLst>
                                      </p:cBhvr>
                                      <p:to>
                                        <p:strVal val="visible"/>
                                      </p:to>
                                    </p:set>
                                    <p:animEffect transition="in" filter="wipe(up)">
                                      <p:cBhvr>
                                        <p:cTn id="63" dur="500"/>
                                        <p:tgtEl>
                                          <p:spTgt spid="19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8" grpId="0" animBg="1"/>
      <p:bldP spid="27" grpId="0" animBg="1"/>
      <p:bldP spid="6" grpId="0"/>
      <p:bldP spid="192" grpId="0"/>
      <p:bldP spid="194" grpId="0"/>
      <p:bldP spid="243" grpId="0" animBg="1"/>
      <p:bldP spid="408" grpId="0" animBg="1"/>
      <p:bldP spid="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arket Text">
            <a:extLst>
              <a:ext uri="{FF2B5EF4-FFF2-40B4-BE49-F238E27FC236}">
                <a16:creationId xmlns:a16="http://schemas.microsoft.com/office/drawing/2014/main" id="{4BCC0AF8-097B-7FE8-D9E0-074D7637239B}"/>
              </a:ext>
            </a:extLst>
          </p:cNvPr>
          <p:cNvSpPr txBox="1"/>
          <p:nvPr/>
        </p:nvSpPr>
        <p:spPr>
          <a:xfrm>
            <a:off x="335874" y="1917057"/>
            <a:ext cx="4636634" cy="450028"/>
          </a:xfrm>
          <a:prstGeom prst="rect">
            <a:avLst/>
          </a:prstGeom>
          <a:solidFill>
            <a:srgbClr val="FFEEC5"/>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Security is the opposite of productivity</a:t>
            </a:r>
          </a:p>
        </p:txBody>
      </p:sp>
      <p:sp>
        <p:nvSpPr>
          <p:cNvPr id="9" name="!!Market Text">
            <a:extLst>
              <a:ext uri="{FF2B5EF4-FFF2-40B4-BE49-F238E27FC236}">
                <a16:creationId xmlns:a16="http://schemas.microsoft.com/office/drawing/2014/main" id="{30AD5AE7-5A8E-3D7C-F213-32BC482D3956}"/>
              </a:ext>
            </a:extLst>
          </p:cNvPr>
          <p:cNvSpPr txBox="1"/>
          <p:nvPr/>
        </p:nvSpPr>
        <p:spPr>
          <a:xfrm>
            <a:off x="5451196" y="1917057"/>
            <a:ext cx="6281974" cy="450028"/>
          </a:xfrm>
          <a:prstGeom prst="rect">
            <a:avLst/>
          </a:prstGeom>
          <a:solidFill>
            <a:schemeClr val="accent1">
              <a:lumMod val="20000"/>
              <a:lumOff val="80000"/>
            </a:schemeClr>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spcAft>
                <a:spcPts val="200"/>
              </a:spcAft>
              <a:defRPr/>
            </a:pPr>
            <a:r>
              <a:rPr lang="en-US" sz="1500">
                <a:solidFill>
                  <a:srgbClr val="000000"/>
                </a:solidFill>
                <a:latin typeface="Segoe UI Semibold" panose="020B0702040204020203" pitchFamily="34" charset="0"/>
                <a:cs typeface="Segoe UI Semibold" panose="020B0702040204020203" pitchFamily="34" charset="0"/>
              </a:rPr>
              <a:t>Business Enablement</a:t>
            </a:r>
          </a:p>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Align security to the organization’s mission, priorities, risks, and processes</a:t>
            </a:r>
          </a:p>
        </p:txBody>
      </p:sp>
      <p:sp>
        <p:nvSpPr>
          <p:cNvPr id="24" name="!!Market Text">
            <a:extLst>
              <a:ext uri="{FF2B5EF4-FFF2-40B4-BE49-F238E27FC236}">
                <a16:creationId xmlns:a16="http://schemas.microsoft.com/office/drawing/2014/main" id="{C2EEA280-803B-A3E9-B67A-A03B0D247D54}"/>
              </a:ext>
            </a:extLst>
          </p:cNvPr>
          <p:cNvSpPr txBox="1"/>
          <p:nvPr/>
        </p:nvSpPr>
        <p:spPr>
          <a:xfrm>
            <a:off x="5451197" y="2466608"/>
            <a:ext cx="6281974" cy="450028"/>
          </a:xfrm>
          <a:prstGeom prst="rect">
            <a:avLst/>
          </a:prstGeom>
          <a:solidFill>
            <a:schemeClr val="accent1">
              <a:lumMod val="20000"/>
              <a:lumOff val="80000"/>
            </a:schemeClr>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spcAft>
                <a:spcPts val="200"/>
              </a:spcAft>
              <a:defRPr/>
            </a:pPr>
            <a:r>
              <a:rPr lang="en-US" sz="1500">
                <a:solidFill>
                  <a:srgbClr val="000000"/>
                </a:solidFill>
                <a:latin typeface="Segoe UI Semibold" panose="020B0702040204020203" pitchFamily="34" charset="0"/>
                <a:cs typeface="Segoe UI Semibold" panose="020B0702040204020203" pitchFamily="34" charset="0"/>
              </a:rPr>
              <a:t>Assume Compromise</a:t>
            </a:r>
          </a:p>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Continuously reduce blast radius and attack surface through prevention and detection/response/recovery</a:t>
            </a:r>
          </a:p>
        </p:txBody>
      </p:sp>
      <p:sp>
        <p:nvSpPr>
          <p:cNvPr id="25" name="!!Market Text">
            <a:extLst>
              <a:ext uri="{FF2B5EF4-FFF2-40B4-BE49-F238E27FC236}">
                <a16:creationId xmlns:a16="http://schemas.microsoft.com/office/drawing/2014/main" id="{5DE022F2-A75F-FEA3-A182-16DDAFBFC257}"/>
              </a:ext>
            </a:extLst>
          </p:cNvPr>
          <p:cNvSpPr txBox="1"/>
          <p:nvPr/>
        </p:nvSpPr>
        <p:spPr>
          <a:xfrm>
            <a:off x="335874" y="2469626"/>
            <a:ext cx="4636634" cy="450028"/>
          </a:xfrm>
          <a:prstGeom prst="rect">
            <a:avLst/>
          </a:prstGeom>
          <a:solidFill>
            <a:srgbClr val="FFEEC5"/>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All attacks can be prevented</a:t>
            </a:r>
          </a:p>
        </p:txBody>
      </p:sp>
      <p:sp>
        <p:nvSpPr>
          <p:cNvPr id="15" name="!!Market Text">
            <a:extLst>
              <a:ext uri="{FF2B5EF4-FFF2-40B4-BE49-F238E27FC236}">
                <a16:creationId xmlns:a16="http://schemas.microsoft.com/office/drawing/2014/main" id="{7A0691A7-9C42-82DA-01FC-FE35B2843049}"/>
              </a:ext>
            </a:extLst>
          </p:cNvPr>
          <p:cNvSpPr txBox="1"/>
          <p:nvPr/>
        </p:nvSpPr>
        <p:spPr>
          <a:xfrm>
            <a:off x="5451197" y="3016159"/>
            <a:ext cx="6281974" cy="450028"/>
          </a:xfrm>
          <a:prstGeom prst="rect">
            <a:avLst/>
          </a:prstGeom>
          <a:solidFill>
            <a:schemeClr val="accent1">
              <a:lumMod val="20000"/>
              <a:lumOff val="80000"/>
            </a:schemeClr>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spcAft>
                <a:spcPts val="200"/>
              </a:spcAft>
              <a:defRPr/>
            </a:pPr>
            <a:r>
              <a:rPr lang="en-US" sz="1500">
                <a:solidFill>
                  <a:srgbClr val="000000"/>
                </a:solidFill>
                <a:latin typeface="Segoe UI Semibold" panose="020B0702040204020203" pitchFamily="34" charset="0"/>
                <a:cs typeface="Segoe UI Semibold" panose="020B0702040204020203" pitchFamily="34" charset="0"/>
              </a:rPr>
              <a:t>Shift to Asset-Centric Security Strategy</a:t>
            </a:r>
          </a:p>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Revisit how to do access control, security operations, infrastructure and development security, and more</a:t>
            </a:r>
          </a:p>
        </p:txBody>
      </p:sp>
      <p:sp>
        <p:nvSpPr>
          <p:cNvPr id="14" name="!!Market Text">
            <a:extLst>
              <a:ext uri="{FF2B5EF4-FFF2-40B4-BE49-F238E27FC236}">
                <a16:creationId xmlns:a16="http://schemas.microsoft.com/office/drawing/2014/main" id="{4D3BBDD5-FAB1-E484-19C6-03C730C11E6A}"/>
              </a:ext>
            </a:extLst>
          </p:cNvPr>
          <p:cNvSpPr txBox="1"/>
          <p:nvPr/>
        </p:nvSpPr>
        <p:spPr>
          <a:xfrm>
            <a:off x="5451197" y="3565710"/>
            <a:ext cx="6281974" cy="450028"/>
          </a:xfrm>
          <a:prstGeom prst="rect">
            <a:avLst/>
          </a:prstGeom>
          <a:solidFill>
            <a:schemeClr val="accent1">
              <a:lumMod val="20000"/>
              <a:lumOff val="80000"/>
            </a:schemeClr>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597" rtl="0" eaLnBrk="1" fontAlgn="auto" latinLnBrk="0" hangingPunct="1">
              <a:lnSpc>
                <a:spcPct val="100000"/>
              </a:lnSpc>
              <a:spcBef>
                <a:spcPts val="0"/>
              </a:spcBef>
              <a:spcAft>
                <a:spcPts val="0"/>
              </a:spcAft>
              <a:buClrTx/>
              <a:buSzTx/>
              <a:buFontTx/>
              <a:buNone/>
              <a:tabLst/>
              <a:defRPr/>
            </a:pPr>
            <a:r>
              <a:rPr lang="en-US" sz="1500">
                <a:solidFill>
                  <a:srgbClr val="000000"/>
                </a:solidFill>
                <a:latin typeface="Segoe UI Semibold" panose="020B0702040204020203" pitchFamily="34" charset="0"/>
                <a:cs typeface="Segoe UI Semibold" panose="020B0702040204020203" pitchFamily="34" charset="0"/>
              </a:rPr>
              <a:t>Explicitly Validate Account Security </a:t>
            </a:r>
            <a:br>
              <a:rPr kumimoji="0" lang="en-US" sz="12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br>
            <a:r>
              <a:rPr kumimoji="0" lang="en-US" sz="105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Require MFA and analyze all user sessions with behavior analytics, threat intelligence, and more</a:t>
            </a:r>
          </a:p>
        </p:txBody>
      </p:sp>
      <p:sp>
        <p:nvSpPr>
          <p:cNvPr id="4" name="!!Market Text">
            <a:extLst>
              <a:ext uri="{FF2B5EF4-FFF2-40B4-BE49-F238E27FC236}">
                <a16:creationId xmlns:a16="http://schemas.microsoft.com/office/drawing/2014/main" id="{877D62E9-FE5E-9FFC-89C3-B4EEA9421254}"/>
              </a:ext>
            </a:extLst>
          </p:cNvPr>
          <p:cNvSpPr txBox="1"/>
          <p:nvPr/>
        </p:nvSpPr>
        <p:spPr>
          <a:xfrm>
            <a:off x="335874" y="3022195"/>
            <a:ext cx="4636634" cy="450028"/>
          </a:xfrm>
          <a:prstGeom prst="rect">
            <a:avLst/>
          </a:prstGeom>
          <a:solidFill>
            <a:srgbClr val="FFEEC5"/>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Network security perimeter will keep attackers out</a:t>
            </a:r>
          </a:p>
        </p:txBody>
      </p:sp>
      <p:sp>
        <p:nvSpPr>
          <p:cNvPr id="3" name="!!Market Text">
            <a:extLst>
              <a:ext uri="{FF2B5EF4-FFF2-40B4-BE49-F238E27FC236}">
                <a16:creationId xmlns:a16="http://schemas.microsoft.com/office/drawing/2014/main" id="{1605B24C-999D-B095-0EC1-0EDBAFF4BC5B}"/>
              </a:ext>
            </a:extLst>
          </p:cNvPr>
          <p:cNvSpPr txBox="1"/>
          <p:nvPr/>
        </p:nvSpPr>
        <p:spPr>
          <a:xfrm>
            <a:off x="335874" y="3574764"/>
            <a:ext cx="4636634" cy="450028"/>
          </a:xfrm>
          <a:prstGeom prst="rect">
            <a:avLst/>
          </a:prstGeom>
          <a:solidFill>
            <a:srgbClr val="FFEEC5"/>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Passwords are strong enough</a:t>
            </a:r>
          </a:p>
        </p:txBody>
      </p:sp>
      <p:sp>
        <p:nvSpPr>
          <p:cNvPr id="5" name="!!Market Text">
            <a:extLst>
              <a:ext uri="{FF2B5EF4-FFF2-40B4-BE49-F238E27FC236}">
                <a16:creationId xmlns:a16="http://schemas.microsoft.com/office/drawing/2014/main" id="{9708463C-A9DB-D480-48D7-C3C916099CDB}"/>
              </a:ext>
            </a:extLst>
          </p:cNvPr>
          <p:cNvSpPr txBox="1"/>
          <p:nvPr/>
        </p:nvSpPr>
        <p:spPr>
          <a:xfrm>
            <a:off x="335874" y="4127333"/>
            <a:ext cx="4636634" cy="450028"/>
          </a:xfrm>
          <a:prstGeom prst="rect">
            <a:avLst/>
          </a:prstGeom>
          <a:solidFill>
            <a:srgbClr val="FFEEC5"/>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IT Admins are safe</a:t>
            </a:r>
          </a:p>
        </p:txBody>
      </p:sp>
      <p:sp>
        <p:nvSpPr>
          <p:cNvPr id="23" name="!!Market Text">
            <a:extLst>
              <a:ext uri="{FF2B5EF4-FFF2-40B4-BE49-F238E27FC236}">
                <a16:creationId xmlns:a16="http://schemas.microsoft.com/office/drawing/2014/main" id="{FE046FCA-679E-3DAC-D89E-392D8C28AC7F}"/>
              </a:ext>
            </a:extLst>
          </p:cNvPr>
          <p:cNvSpPr txBox="1"/>
          <p:nvPr/>
        </p:nvSpPr>
        <p:spPr>
          <a:xfrm>
            <a:off x="335874" y="4679902"/>
            <a:ext cx="4636634" cy="450028"/>
          </a:xfrm>
          <a:prstGeom prst="rect">
            <a:avLst/>
          </a:prstGeom>
          <a:solidFill>
            <a:srgbClr val="FFEEC5"/>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IT Infrastructure is safe</a:t>
            </a:r>
          </a:p>
        </p:txBody>
      </p:sp>
      <p:sp>
        <p:nvSpPr>
          <p:cNvPr id="2" name="Title 1">
            <a:extLst>
              <a:ext uri="{FF2B5EF4-FFF2-40B4-BE49-F238E27FC236}">
                <a16:creationId xmlns:a16="http://schemas.microsoft.com/office/drawing/2014/main" id="{19230BE7-48A5-6879-6DD8-6F3C4AB6750A}"/>
              </a:ext>
            </a:extLst>
          </p:cNvPr>
          <p:cNvSpPr>
            <a:spLocks noGrp="1"/>
          </p:cNvSpPr>
          <p:nvPr>
            <p:ph type="title"/>
          </p:nvPr>
        </p:nvSpPr>
        <p:spPr>
          <a:xfrm>
            <a:off x="369823" y="179304"/>
            <a:ext cx="11018520" cy="861774"/>
          </a:xfrm>
        </p:spPr>
        <p:txBody>
          <a:bodyPr/>
          <a:lstStyle/>
          <a:p>
            <a:r>
              <a:rPr lang="en-US"/>
              <a:t>Goal: Zero </a:t>
            </a:r>
            <a:r>
              <a:rPr lang="en-US" u="sng"/>
              <a:t>Assumed</a:t>
            </a:r>
            <a:r>
              <a:rPr lang="en-US"/>
              <a:t> Trust</a:t>
            </a:r>
            <a:br>
              <a:rPr lang="en-US"/>
            </a:br>
            <a:r>
              <a:rPr lang="en-US" sz="1800" i="1"/>
              <a:t>Reduce risk by finding and removing implicit assumptions of trust</a:t>
            </a:r>
            <a:endParaRPr lang="en-US" sz="3200" i="1"/>
          </a:p>
        </p:txBody>
      </p:sp>
      <p:sp>
        <p:nvSpPr>
          <p:cNvPr id="6" name="!!Market Text">
            <a:extLst>
              <a:ext uri="{FF2B5EF4-FFF2-40B4-BE49-F238E27FC236}">
                <a16:creationId xmlns:a16="http://schemas.microsoft.com/office/drawing/2014/main" id="{EF9C2B29-3CFD-0BD8-42EB-BD8A0C6483A8}"/>
              </a:ext>
            </a:extLst>
          </p:cNvPr>
          <p:cNvSpPr txBox="1"/>
          <p:nvPr/>
        </p:nvSpPr>
        <p:spPr>
          <a:xfrm>
            <a:off x="335874" y="5232471"/>
            <a:ext cx="4636634" cy="450028"/>
          </a:xfrm>
          <a:prstGeom prst="rect">
            <a:avLst/>
          </a:prstGeom>
          <a:solidFill>
            <a:srgbClr val="FFEEC5"/>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Developers always write secure code</a:t>
            </a:r>
          </a:p>
        </p:txBody>
      </p:sp>
      <p:sp>
        <p:nvSpPr>
          <p:cNvPr id="7" name="!!Market Text">
            <a:extLst>
              <a:ext uri="{FF2B5EF4-FFF2-40B4-BE49-F238E27FC236}">
                <a16:creationId xmlns:a16="http://schemas.microsoft.com/office/drawing/2014/main" id="{E53A024B-ADDD-2426-FA13-0768D07842BC}"/>
              </a:ext>
            </a:extLst>
          </p:cNvPr>
          <p:cNvSpPr txBox="1"/>
          <p:nvPr/>
        </p:nvSpPr>
        <p:spPr>
          <a:xfrm>
            <a:off x="335874" y="5785040"/>
            <a:ext cx="4636634" cy="450028"/>
          </a:xfrm>
          <a:prstGeom prst="rect">
            <a:avLst/>
          </a:prstGeom>
          <a:solidFill>
            <a:srgbClr val="FFEEC5"/>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The software and components we use are secure</a:t>
            </a:r>
          </a:p>
        </p:txBody>
      </p:sp>
      <p:grpSp>
        <p:nvGrpSpPr>
          <p:cNvPr id="13" name="Group 12">
            <a:extLst>
              <a:ext uri="{FF2B5EF4-FFF2-40B4-BE49-F238E27FC236}">
                <a16:creationId xmlns:a16="http://schemas.microsoft.com/office/drawing/2014/main" id="{2317D966-9C15-FD30-B5ED-AB13780BB38C}"/>
              </a:ext>
            </a:extLst>
          </p:cNvPr>
          <p:cNvGrpSpPr/>
          <p:nvPr/>
        </p:nvGrpSpPr>
        <p:grpSpPr>
          <a:xfrm>
            <a:off x="2192649" y="6426507"/>
            <a:ext cx="923084" cy="210030"/>
            <a:chOff x="2846480" y="6052212"/>
            <a:chExt cx="817421" cy="185987"/>
          </a:xfrm>
          <a:solidFill>
            <a:srgbClr val="FFEEC5"/>
          </a:solidFill>
        </p:grpSpPr>
        <p:sp>
          <p:nvSpPr>
            <p:cNvPr id="10" name="Oval 9">
              <a:extLst>
                <a:ext uri="{FF2B5EF4-FFF2-40B4-BE49-F238E27FC236}">
                  <a16:creationId xmlns:a16="http://schemas.microsoft.com/office/drawing/2014/main" id="{DBEAF99B-82FD-4464-34CC-AA138E1F545F}"/>
                </a:ext>
              </a:extLst>
            </p:cNvPr>
            <p:cNvSpPr/>
            <p:nvPr/>
          </p:nvSpPr>
          <p:spPr bwMode="auto">
            <a:xfrm rot="20674277">
              <a:off x="3169888" y="6052218"/>
              <a:ext cx="185980" cy="185981"/>
            </a:xfrm>
            <a:prstGeom prst="ellipse">
              <a:avLst/>
            </a:prstGeom>
            <a:grpFill/>
            <a:ln>
              <a:solidFill>
                <a:schemeClr val="bg1">
                  <a:lumMod val="85000"/>
                </a:schemeClr>
              </a:solid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11" name="Oval 10">
              <a:extLst>
                <a:ext uri="{FF2B5EF4-FFF2-40B4-BE49-F238E27FC236}">
                  <a16:creationId xmlns:a16="http://schemas.microsoft.com/office/drawing/2014/main" id="{A9C2E924-4A8A-43D2-7E30-D8F04C364084}"/>
                </a:ext>
              </a:extLst>
            </p:cNvPr>
            <p:cNvSpPr/>
            <p:nvPr/>
          </p:nvSpPr>
          <p:spPr bwMode="auto">
            <a:xfrm rot="20674277">
              <a:off x="3477921" y="6052212"/>
              <a:ext cx="185980" cy="185981"/>
            </a:xfrm>
            <a:prstGeom prst="ellipse">
              <a:avLst/>
            </a:prstGeom>
            <a:grpFill/>
            <a:ln>
              <a:solidFill>
                <a:schemeClr val="bg1">
                  <a:lumMod val="85000"/>
                </a:schemeClr>
              </a:solid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12" name="Oval 11">
              <a:extLst>
                <a:ext uri="{FF2B5EF4-FFF2-40B4-BE49-F238E27FC236}">
                  <a16:creationId xmlns:a16="http://schemas.microsoft.com/office/drawing/2014/main" id="{6B90D819-30AD-6E71-F6D3-FB0BB52FB99E}"/>
                </a:ext>
              </a:extLst>
            </p:cNvPr>
            <p:cNvSpPr/>
            <p:nvPr/>
          </p:nvSpPr>
          <p:spPr bwMode="auto">
            <a:xfrm rot="20674277">
              <a:off x="2846480" y="6052218"/>
              <a:ext cx="185980" cy="185981"/>
            </a:xfrm>
            <a:prstGeom prst="ellipse">
              <a:avLst/>
            </a:prstGeom>
            <a:grpFill/>
            <a:ln>
              <a:solidFill>
                <a:schemeClr val="bg1">
                  <a:lumMod val="85000"/>
                </a:schemeClr>
              </a:solid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sp>
        <p:nvSpPr>
          <p:cNvPr id="16" name="!!Market Text">
            <a:extLst>
              <a:ext uri="{FF2B5EF4-FFF2-40B4-BE49-F238E27FC236}">
                <a16:creationId xmlns:a16="http://schemas.microsoft.com/office/drawing/2014/main" id="{92EE2E50-A49A-48E0-C1AE-DE5C74776743}"/>
              </a:ext>
            </a:extLst>
          </p:cNvPr>
          <p:cNvSpPr txBox="1"/>
          <p:nvPr/>
        </p:nvSpPr>
        <p:spPr>
          <a:xfrm>
            <a:off x="5451197" y="4115260"/>
            <a:ext cx="6281974" cy="450028"/>
          </a:xfrm>
          <a:prstGeom prst="rect">
            <a:avLst/>
          </a:prstGeom>
          <a:solidFill>
            <a:schemeClr val="accent1">
              <a:lumMod val="20000"/>
              <a:lumOff val="80000"/>
            </a:schemeClr>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spcAft>
                <a:spcPts val="200"/>
              </a:spcAft>
              <a:defRPr/>
            </a:pPr>
            <a:r>
              <a:rPr lang="en-US" sz="1500">
                <a:solidFill>
                  <a:srgbClr val="000000"/>
                </a:solidFill>
                <a:latin typeface="Segoe UI Semibold" panose="020B0702040204020203" pitchFamily="34" charset="0"/>
                <a:cs typeface="Segoe UI Semibold" panose="020B0702040204020203" pitchFamily="34" charset="0"/>
              </a:rPr>
              <a:t>Plan and Execute Privileged Access Strategy</a:t>
            </a:r>
          </a:p>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Establish security of accounts, workstations, and other privileged entities (</a:t>
            </a:r>
            <a:r>
              <a:rPr kumimoji="0" lang="en-US" sz="105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hlinkClick r:id="rId3"/>
              </a:rPr>
              <a:t>aka.ms/spa</a:t>
            </a:r>
            <a:r>
              <a:rPr kumimoji="0" lang="en-US" sz="105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a:t>
            </a:r>
          </a:p>
        </p:txBody>
      </p:sp>
      <p:sp>
        <p:nvSpPr>
          <p:cNvPr id="17" name="!!Market Text">
            <a:extLst>
              <a:ext uri="{FF2B5EF4-FFF2-40B4-BE49-F238E27FC236}">
                <a16:creationId xmlns:a16="http://schemas.microsoft.com/office/drawing/2014/main" id="{E4C7626C-1175-91FE-0526-D73424944D1D}"/>
              </a:ext>
            </a:extLst>
          </p:cNvPr>
          <p:cNvSpPr txBox="1"/>
          <p:nvPr/>
        </p:nvSpPr>
        <p:spPr>
          <a:xfrm>
            <a:off x="5451197" y="4664810"/>
            <a:ext cx="6281974" cy="450028"/>
          </a:xfrm>
          <a:prstGeom prst="rect">
            <a:avLst/>
          </a:prstGeom>
          <a:solidFill>
            <a:schemeClr val="accent1">
              <a:lumMod val="20000"/>
              <a:lumOff val="80000"/>
            </a:schemeClr>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spcAft>
                <a:spcPts val="200"/>
              </a:spcAft>
              <a:defRPr/>
            </a:pPr>
            <a:r>
              <a:rPr lang="en-US" sz="1500">
                <a:solidFill>
                  <a:srgbClr val="000000"/>
                </a:solidFill>
                <a:latin typeface="Segoe UI Semibold" panose="020B0702040204020203" pitchFamily="34" charset="0"/>
                <a:cs typeface="Segoe UI Semibold" panose="020B0702040204020203" pitchFamily="34" charset="0"/>
              </a:rPr>
              <a:t>Validate Infrastructure Integrity</a:t>
            </a:r>
          </a:p>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Explicitly validate trust of operating systems, applications, services accounts, and more</a:t>
            </a:r>
          </a:p>
        </p:txBody>
      </p:sp>
      <p:sp>
        <p:nvSpPr>
          <p:cNvPr id="18" name="!!Market Text">
            <a:extLst>
              <a:ext uri="{FF2B5EF4-FFF2-40B4-BE49-F238E27FC236}">
                <a16:creationId xmlns:a16="http://schemas.microsoft.com/office/drawing/2014/main" id="{1D28CC1D-44F9-069F-CE73-836E30EB162C}"/>
              </a:ext>
            </a:extLst>
          </p:cNvPr>
          <p:cNvSpPr txBox="1"/>
          <p:nvPr/>
        </p:nvSpPr>
        <p:spPr>
          <a:xfrm>
            <a:off x="5451197" y="5214360"/>
            <a:ext cx="6281974" cy="450028"/>
          </a:xfrm>
          <a:prstGeom prst="rect">
            <a:avLst/>
          </a:prstGeom>
          <a:solidFill>
            <a:schemeClr val="accent1">
              <a:lumMod val="20000"/>
              <a:lumOff val="80000"/>
            </a:schemeClr>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spcAft>
                <a:spcPts val="200"/>
              </a:spcAft>
              <a:defRPr/>
            </a:pPr>
            <a:r>
              <a:rPr lang="en-US" sz="1500">
                <a:solidFill>
                  <a:srgbClr val="000000"/>
                </a:solidFill>
                <a:latin typeface="Segoe UI Semibold" panose="020B0702040204020203" pitchFamily="34" charset="0"/>
                <a:cs typeface="Segoe UI Semibold" panose="020B0702040204020203" pitchFamily="34" charset="0"/>
              </a:rPr>
              <a:t>Integrate security into development process</a:t>
            </a:r>
          </a:p>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Security education, issue detection and mitigation, response, and more</a:t>
            </a:r>
          </a:p>
        </p:txBody>
      </p:sp>
      <p:sp>
        <p:nvSpPr>
          <p:cNvPr id="19" name="!!Market Text">
            <a:extLst>
              <a:ext uri="{FF2B5EF4-FFF2-40B4-BE49-F238E27FC236}">
                <a16:creationId xmlns:a16="http://schemas.microsoft.com/office/drawing/2014/main" id="{54F38AD6-A6B2-0D02-0D99-E5044B468CB1}"/>
              </a:ext>
            </a:extLst>
          </p:cNvPr>
          <p:cNvSpPr txBox="1"/>
          <p:nvPr/>
        </p:nvSpPr>
        <p:spPr>
          <a:xfrm>
            <a:off x="5451196" y="5763910"/>
            <a:ext cx="6281974" cy="450028"/>
          </a:xfrm>
          <a:prstGeom prst="rect">
            <a:avLst/>
          </a:prstGeom>
          <a:solidFill>
            <a:schemeClr val="accent1">
              <a:lumMod val="20000"/>
              <a:lumOff val="80000"/>
            </a:schemeClr>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597" rtl="0" eaLnBrk="1" fontAlgn="auto" latinLnBrk="0" hangingPunct="1">
              <a:lnSpc>
                <a:spcPct val="100000"/>
              </a:lnSpc>
              <a:spcBef>
                <a:spcPts val="0"/>
              </a:spcBef>
              <a:spcAft>
                <a:spcPts val="200"/>
              </a:spcAft>
              <a:buClrTx/>
              <a:buSzTx/>
              <a:buFontTx/>
              <a:buNone/>
              <a:tabLst/>
              <a:defRPr/>
            </a:pPr>
            <a:r>
              <a:rPr kumimoji="0" lang="en-US" sz="15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Supply chain security</a:t>
            </a:r>
          </a:p>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Validate the integrity of software and hardware components from open source. vendors, and others</a:t>
            </a:r>
          </a:p>
        </p:txBody>
      </p:sp>
      <p:sp>
        <p:nvSpPr>
          <p:cNvPr id="20" name="TextBox 19">
            <a:extLst>
              <a:ext uri="{FF2B5EF4-FFF2-40B4-BE49-F238E27FC236}">
                <a16:creationId xmlns:a16="http://schemas.microsoft.com/office/drawing/2014/main" id="{5814B33A-75B7-61FA-3D4A-E79A3CA6AF6A}"/>
              </a:ext>
            </a:extLst>
          </p:cNvPr>
          <p:cNvSpPr txBox="1"/>
          <p:nvPr/>
        </p:nvSpPr>
        <p:spPr>
          <a:xfrm>
            <a:off x="743654" y="1215402"/>
            <a:ext cx="3821074" cy="61555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False Assumptions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rgbClr val="000000"/>
                </a:solidFill>
                <a:effectLst/>
                <a:uLnTx/>
                <a:uFillTx/>
                <a:latin typeface="Segoe UI"/>
                <a:ea typeface="+mn-ea"/>
                <a:cs typeface="+mn-cs"/>
              </a:rPr>
              <a:t>of implicit or explicit trust </a:t>
            </a:r>
          </a:p>
        </p:txBody>
      </p:sp>
      <p:sp>
        <p:nvSpPr>
          <p:cNvPr id="21" name="TextBox 20">
            <a:extLst>
              <a:ext uri="{FF2B5EF4-FFF2-40B4-BE49-F238E27FC236}">
                <a16:creationId xmlns:a16="http://schemas.microsoft.com/office/drawing/2014/main" id="{9557F27A-0989-48F8-E8C8-3B5A8922ABD0}"/>
              </a:ext>
            </a:extLst>
          </p:cNvPr>
          <p:cNvSpPr txBox="1"/>
          <p:nvPr/>
        </p:nvSpPr>
        <p:spPr>
          <a:xfrm>
            <a:off x="6700965" y="1215402"/>
            <a:ext cx="3821074" cy="61555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Zero Trust Mitigation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rgbClr val="000000"/>
                </a:solidFill>
                <a:effectLst/>
                <a:uLnTx/>
                <a:uFillTx/>
                <a:latin typeface="Segoe UI"/>
                <a:ea typeface="+mn-ea"/>
                <a:cs typeface="+mn-cs"/>
              </a:rPr>
              <a:t>Systematically Build &amp; Measure Trust</a:t>
            </a:r>
          </a:p>
        </p:txBody>
      </p:sp>
      <p:sp>
        <p:nvSpPr>
          <p:cNvPr id="22" name="!!Market Text">
            <a:extLst>
              <a:ext uri="{FF2B5EF4-FFF2-40B4-BE49-F238E27FC236}">
                <a16:creationId xmlns:a16="http://schemas.microsoft.com/office/drawing/2014/main" id="{136CE509-E4CE-1EAA-DB4D-9B228D598ADB}"/>
              </a:ext>
            </a:extLst>
          </p:cNvPr>
          <p:cNvSpPr txBox="1"/>
          <p:nvPr/>
        </p:nvSpPr>
        <p:spPr>
          <a:xfrm>
            <a:off x="7737928" y="109673"/>
            <a:ext cx="4249995" cy="450028"/>
          </a:xfrm>
          <a:prstGeom prst="rect">
            <a:avLst/>
          </a:prstGeom>
          <a:solidFill>
            <a:schemeClr val="bg1"/>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ctr" anchorCtr="0" forceAA="0" compatLnSpc="1">
            <a:prstTxWarp prst="textNoShape">
              <a:avLst/>
            </a:prstTxWarp>
            <a:noAutofit/>
          </a:bodyPr>
          <a:lstStyle>
            <a:defPPr>
              <a:defRPr lang="en-US"/>
            </a:defPPr>
            <a:lvl1pPr defTabSz="932597">
              <a:defRPr sz="2000" b="1">
                <a:gradFill>
                  <a:gsLst>
                    <a:gs pos="100000">
                      <a:srgbClr val="0078D4">
                        <a:lumMod val="75000"/>
                      </a:srgbClr>
                    </a:gs>
                    <a:gs pos="16000">
                      <a:srgbClr val="0078D4">
                        <a:lumMod val="75000"/>
                      </a:srgbClr>
                    </a:gs>
                  </a:gsLst>
                  <a:lin ang="0" scaled="1"/>
                </a:gradFill>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59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With 30+ years of backlog at most organizations, it will take a while to burn down the backlog of assumed trust</a:t>
            </a:r>
          </a:p>
        </p:txBody>
      </p:sp>
      <p:grpSp>
        <p:nvGrpSpPr>
          <p:cNvPr id="43" name="Group 42">
            <a:extLst>
              <a:ext uri="{FF2B5EF4-FFF2-40B4-BE49-F238E27FC236}">
                <a16:creationId xmlns:a16="http://schemas.microsoft.com/office/drawing/2014/main" id="{38B31294-7C2B-CCA0-0A52-8C2596DE5DBE}"/>
              </a:ext>
            </a:extLst>
          </p:cNvPr>
          <p:cNvGrpSpPr/>
          <p:nvPr/>
        </p:nvGrpSpPr>
        <p:grpSpPr>
          <a:xfrm>
            <a:off x="8149960" y="6402361"/>
            <a:ext cx="923084" cy="210030"/>
            <a:chOff x="2846480" y="6052212"/>
            <a:chExt cx="817421" cy="185987"/>
          </a:xfrm>
          <a:solidFill>
            <a:srgbClr val="C3E5FF"/>
          </a:solidFill>
        </p:grpSpPr>
        <p:sp>
          <p:nvSpPr>
            <p:cNvPr id="44" name="Oval 43">
              <a:extLst>
                <a:ext uri="{FF2B5EF4-FFF2-40B4-BE49-F238E27FC236}">
                  <a16:creationId xmlns:a16="http://schemas.microsoft.com/office/drawing/2014/main" id="{CBF7CD6F-DD6B-DAF0-AFB2-B7D576F1E2D0}"/>
                </a:ext>
              </a:extLst>
            </p:cNvPr>
            <p:cNvSpPr/>
            <p:nvPr/>
          </p:nvSpPr>
          <p:spPr bwMode="auto">
            <a:xfrm rot="20674277">
              <a:off x="3169888" y="6052218"/>
              <a:ext cx="185980" cy="185981"/>
            </a:xfrm>
            <a:prstGeom prst="ellipse">
              <a:avLst/>
            </a:prstGeom>
            <a:grpFill/>
            <a:ln>
              <a:solidFill>
                <a:schemeClr val="bg1">
                  <a:lumMod val="85000"/>
                </a:schemeClr>
              </a:solid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45" name="Oval 44">
              <a:extLst>
                <a:ext uri="{FF2B5EF4-FFF2-40B4-BE49-F238E27FC236}">
                  <a16:creationId xmlns:a16="http://schemas.microsoft.com/office/drawing/2014/main" id="{A1AA89A5-8CB7-89E9-7F0B-8286AA7F59D3}"/>
                </a:ext>
              </a:extLst>
            </p:cNvPr>
            <p:cNvSpPr/>
            <p:nvPr/>
          </p:nvSpPr>
          <p:spPr bwMode="auto">
            <a:xfrm rot="20674277">
              <a:off x="3477921" y="6052212"/>
              <a:ext cx="185980" cy="185981"/>
            </a:xfrm>
            <a:prstGeom prst="ellipse">
              <a:avLst/>
            </a:prstGeom>
            <a:grpFill/>
            <a:ln>
              <a:solidFill>
                <a:schemeClr val="bg1">
                  <a:lumMod val="85000"/>
                </a:schemeClr>
              </a:solid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46" name="Oval 45">
              <a:extLst>
                <a:ext uri="{FF2B5EF4-FFF2-40B4-BE49-F238E27FC236}">
                  <a16:creationId xmlns:a16="http://schemas.microsoft.com/office/drawing/2014/main" id="{D9F91D79-0334-C0B1-BBFB-FDF8A51730FD}"/>
                </a:ext>
              </a:extLst>
            </p:cNvPr>
            <p:cNvSpPr/>
            <p:nvPr/>
          </p:nvSpPr>
          <p:spPr bwMode="auto">
            <a:xfrm rot="20674277">
              <a:off x="2846480" y="6052218"/>
              <a:ext cx="185980" cy="185981"/>
            </a:xfrm>
            <a:prstGeom prst="ellipse">
              <a:avLst/>
            </a:prstGeom>
            <a:grpFill/>
            <a:ln>
              <a:solidFill>
                <a:schemeClr val="bg1">
                  <a:lumMod val="85000"/>
                </a:schemeClr>
              </a:solid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597"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spTree>
    <p:extLst>
      <p:ext uri="{BB962C8B-B14F-4D97-AF65-F5344CB8AC3E}">
        <p14:creationId xmlns:p14="http://schemas.microsoft.com/office/powerpoint/2010/main" val="2839484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fade">
                                      <p:cBhvr>
                                        <p:cTn id="40" dur="500"/>
                                        <p:tgtEl>
                                          <p:spTgt spid="1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fade">
                                      <p:cBhvr>
                                        <p:cTn id="46" dur="500"/>
                                        <p:tgtEl>
                                          <p:spTgt spid="1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fade">
                                      <p:cBhvr>
                                        <p:cTn id="49" dur="500"/>
                                        <p:tgtEl>
                                          <p:spTgt spid="19"/>
                                        </p:tgtEl>
                                      </p:cBhvr>
                                    </p:animEffect>
                                  </p:childTnLst>
                                </p:cTn>
                              </p:par>
                              <p:par>
                                <p:cTn id="50" presetID="10" presetClass="entr" presetSubtype="0" fill="hold"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15" grpId="0" animBg="1"/>
      <p:bldP spid="14" grpId="0" animBg="1"/>
      <p:bldP spid="4" grpId="0" animBg="1"/>
      <p:bldP spid="3" grpId="0" animBg="1"/>
      <p:bldP spid="5" grpId="0" animBg="1"/>
      <p:bldP spid="23" grpId="0" animBg="1"/>
      <p:bldP spid="6" grpId="0" animBg="1"/>
      <p:bldP spid="7" grpId="0" animBg="1"/>
      <p:bldP spid="16" grpId="0" animBg="1"/>
      <p:bldP spid="17" grpId="0" animBg="1"/>
      <p:bldP spid="18" grpId="0" animBg="1"/>
      <p:bldP spid="1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E20638C6-994C-6ACE-7C63-E94161E45E3E}"/>
              </a:ext>
            </a:extLst>
          </p:cNvPr>
          <p:cNvSpPr txBox="1"/>
          <p:nvPr/>
        </p:nvSpPr>
        <p:spPr>
          <a:xfrm>
            <a:off x="437497" y="1381812"/>
            <a:ext cx="11421481" cy="1629550"/>
          </a:xfrm>
          <a:prstGeom prst="rect">
            <a:avLst/>
          </a:prstGeom>
          <a:solidFill>
            <a:schemeClr val="lt1"/>
          </a:solidFill>
          <a:ln w="3175">
            <a:solidFill>
              <a:schemeClr val="tx1"/>
            </a:solidFill>
            <a:headEnd type="none" w="med" len="med"/>
            <a:tailEnd type="none" w="med" len="med"/>
          </a:ln>
          <a:effectLst>
            <a:outerShdw blurRad="177800" dist="508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78" tIns="91440" rIns="182878" bIns="182878" numCol="1" spcCol="0" rtlCol="0" fromWordArt="0" anchor="t" anchorCtr="0" forceAA="0" compatLnSpc="1">
            <a:prstTxWarp prst="textNoShape">
              <a:avLst/>
            </a:prstTxWarp>
            <a:noAutofit/>
          </a:bodyPr>
          <a:lstStyle>
            <a:defPPr>
              <a:defRPr lang="en-US"/>
            </a:defPPr>
            <a:lvl1pPr defTabSz="932483" fontAlgn="base">
              <a:spcBef>
                <a:spcPct val="0"/>
              </a:spcBef>
              <a:spcAft>
                <a:spcPts val="600"/>
              </a:spcAft>
              <a:defRPr sz="2000" b="1">
                <a:gradFill>
                  <a:gsLst>
                    <a:gs pos="83000">
                      <a:srgbClr val="1A1A1A"/>
                    </a:gs>
                    <a:gs pos="100000">
                      <a:srgbClr val="1A1A1A"/>
                    </a:gs>
                  </a:gsLst>
                  <a:lin ang="5400000" scaled="1"/>
                </a:gradFill>
                <a:latin typeface="Segoe UI Semibold"/>
                <a:cs typeface="Segoe UI"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l" defTabSz="932483" rtl="0" eaLnBrk="1" fontAlgn="base" latinLnBrk="0" hangingPunct="1">
              <a:lnSpc>
                <a:spcPct val="100000"/>
              </a:lnSpc>
              <a:spcBef>
                <a:spcPct val="0"/>
              </a:spcBef>
              <a:spcAft>
                <a:spcPts val="300"/>
              </a:spcAft>
              <a:buClrTx/>
              <a:buSzTx/>
              <a:buFontTx/>
              <a:buNone/>
              <a:tabLst/>
              <a:defRPr/>
            </a:pPr>
            <a:r>
              <a:rPr kumimoji="0" lang="en-US" sz="24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a:ea typeface="+mn-ea"/>
                <a:cs typeface="Segoe UI" pitchFamily="34" charset="0"/>
              </a:rPr>
              <a:t>1. Look End to End: </a:t>
            </a:r>
            <a:r>
              <a:rPr kumimoji="0" lang="en-US" sz="2400" b="0" i="1" u="none" strike="noStrike" kern="1200" cap="none" spc="0" normalizeH="0" baseline="0" noProof="0">
                <a:ln>
                  <a:noFill/>
                </a:ln>
                <a:gradFill>
                  <a:gsLst>
                    <a:gs pos="83000">
                      <a:srgbClr val="1A1A1A"/>
                    </a:gs>
                    <a:gs pos="100000">
                      <a:srgbClr val="1A1A1A"/>
                    </a:gs>
                  </a:gsLst>
                  <a:lin ang="5400000" scaled="1"/>
                </a:gradFill>
                <a:effectLst/>
                <a:uLnTx/>
                <a:uFillTx/>
                <a:latin typeface="Segoe UI"/>
                <a:ea typeface="+mn-ea"/>
                <a:cs typeface="Segoe UI" pitchFamily="34" charset="0"/>
              </a:rPr>
              <a:t>Consider the whole security problem </a:t>
            </a:r>
          </a:p>
        </p:txBody>
      </p:sp>
      <p:sp>
        <p:nvSpPr>
          <p:cNvPr id="8" name="TextBox 7">
            <a:extLst>
              <a:ext uri="{FF2B5EF4-FFF2-40B4-BE49-F238E27FC236}">
                <a16:creationId xmlns:a16="http://schemas.microsoft.com/office/drawing/2014/main" id="{5BF5927E-FE22-AE0C-7D84-BE277E785C6D}"/>
              </a:ext>
            </a:extLst>
          </p:cNvPr>
          <p:cNvSpPr txBox="1"/>
          <p:nvPr/>
        </p:nvSpPr>
        <p:spPr>
          <a:xfrm>
            <a:off x="437497" y="3146096"/>
            <a:ext cx="11421481" cy="1629550"/>
          </a:xfrm>
          <a:prstGeom prst="rect">
            <a:avLst/>
          </a:prstGeom>
          <a:solidFill>
            <a:schemeClr val="lt1"/>
          </a:solidFill>
          <a:ln w="3175">
            <a:solidFill>
              <a:schemeClr val="tx1"/>
            </a:solidFill>
            <a:headEnd type="none" w="med" len="med"/>
            <a:tailEnd type="none" w="med" len="med"/>
          </a:ln>
          <a:effectLst>
            <a:outerShdw blurRad="177800" dist="508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78" tIns="91440" rIns="182878" bIns="182878" numCol="1" spcCol="0" rtlCol="0" fromWordArt="0" anchor="t" anchorCtr="0" forceAA="0" compatLnSpc="1">
            <a:prstTxWarp prst="textNoShape">
              <a:avLst/>
            </a:prstTxWarp>
            <a:noAutofit/>
          </a:bodyPr>
          <a:lstStyle>
            <a:defPPr>
              <a:defRPr lang="en-US"/>
            </a:defPPr>
            <a:lvl1pPr defTabSz="932483" fontAlgn="base">
              <a:spcBef>
                <a:spcPct val="0"/>
              </a:spcBef>
              <a:spcAft>
                <a:spcPts val="300"/>
              </a:spcAft>
              <a:defRPr b="1">
                <a:gradFill>
                  <a:gsLst>
                    <a:gs pos="83000">
                      <a:srgbClr val="1A1A1A"/>
                    </a:gs>
                    <a:gs pos="100000">
                      <a:srgbClr val="1A1A1A"/>
                    </a:gs>
                  </a:gsLst>
                  <a:lin ang="5400000" scaled="1"/>
                </a:gradFill>
                <a:latin typeface="+mj-lt"/>
                <a:cs typeface="Segoe UI"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l" defTabSz="932483" rtl="0" eaLnBrk="1" fontAlgn="base" latinLnBrk="0" hangingPunct="1">
              <a:lnSpc>
                <a:spcPct val="100000"/>
              </a:lnSpc>
              <a:spcBef>
                <a:spcPct val="0"/>
              </a:spcBef>
              <a:spcAft>
                <a:spcPts val="300"/>
              </a:spcAft>
              <a:buClrTx/>
              <a:buSzTx/>
              <a:buFontTx/>
              <a:buNone/>
              <a:tabLst/>
              <a:defRPr/>
            </a:pPr>
            <a:r>
              <a:rPr kumimoji="0" lang="en-US" sz="24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a:ea typeface="+mn-ea"/>
                <a:cs typeface="Segoe UI" pitchFamily="34" charset="0"/>
              </a:rPr>
              <a:t>2. Ruthlessly Prioritize: </a:t>
            </a:r>
            <a:r>
              <a:rPr kumimoji="0" lang="en-US" sz="2400" b="0" i="1" u="none" strike="noStrike" kern="1200" cap="none" spc="0" normalizeH="0" baseline="0" noProof="0">
                <a:ln>
                  <a:noFill/>
                </a:ln>
                <a:gradFill>
                  <a:gsLst>
                    <a:gs pos="83000">
                      <a:srgbClr val="1A1A1A"/>
                    </a:gs>
                    <a:gs pos="100000">
                      <a:srgbClr val="1A1A1A"/>
                    </a:gs>
                  </a:gsLst>
                  <a:lin ang="5400000" scaled="1"/>
                </a:gradFill>
                <a:effectLst/>
                <a:uLnTx/>
                <a:uFillTx/>
                <a:latin typeface="Segoe UI"/>
                <a:ea typeface="+mn-ea"/>
                <a:cs typeface="Segoe UI" pitchFamily="34" charset="0"/>
              </a:rPr>
              <a:t>Identify top gaps + quick wins </a:t>
            </a:r>
          </a:p>
        </p:txBody>
      </p:sp>
      <p:sp>
        <p:nvSpPr>
          <p:cNvPr id="9" name="TextBox 8">
            <a:extLst>
              <a:ext uri="{FF2B5EF4-FFF2-40B4-BE49-F238E27FC236}">
                <a16:creationId xmlns:a16="http://schemas.microsoft.com/office/drawing/2014/main" id="{149D4522-FF26-812A-8566-6425B7F4BF30}"/>
              </a:ext>
            </a:extLst>
          </p:cNvPr>
          <p:cNvSpPr txBox="1"/>
          <p:nvPr/>
        </p:nvSpPr>
        <p:spPr>
          <a:xfrm>
            <a:off x="437497" y="4906974"/>
            <a:ext cx="11421481" cy="1629550"/>
          </a:xfrm>
          <a:prstGeom prst="rect">
            <a:avLst/>
          </a:prstGeom>
          <a:solidFill>
            <a:schemeClr val="lt1"/>
          </a:solidFill>
          <a:ln w="3175">
            <a:solidFill>
              <a:schemeClr val="tx1"/>
            </a:solidFill>
            <a:headEnd type="none" w="med" len="med"/>
            <a:tailEnd type="none" w="med" len="med"/>
          </a:ln>
          <a:effectLst>
            <a:outerShdw blurRad="177800" dist="508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78" tIns="91440" rIns="182878" bIns="182878" numCol="1" spcCol="0" rtlCol="0" fromWordArt="0" anchor="t" anchorCtr="0" forceAA="0" compatLnSpc="1">
            <a:prstTxWarp prst="textNoShape">
              <a:avLst/>
            </a:prstTxWarp>
            <a:noAutofit/>
          </a:bodyPr>
          <a:lstStyle>
            <a:defPPr>
              <a:defRPr lang="en-US"/>
            </a:defPPr>
            <a:lvl1pPr defTabSz="932483" fontAlgn="base">
              <a:spcBef>
                <a:spcPct val="0"/>
              </a:spcBef>
              <a:spcAft>
                <a:spcPts val="300"/>
              </a:spcAft>
              <a:defRPr b="1">
                <a:gradFill>
                  <a:gsLst>
                    <a:gs pos="83000">
                      <a:srgbClr val="1A1A1A"/>
                    </a:gs>
                    <a:gs pos="100000">
                      <a:srgbClr val="1A1A1A"/>
                    </a:gs>
                  </a:gsLst>
                  <a:lin ang="5400000" scaled="1"/>
                </a:gradFill>
                <a:latin typeface="+mj-lt"/>
                <a:cs typeface="Segoe UI"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l" defTabSz="932483" rtl="0" eaLnBrk="1" fontAlgn="base" latinLnBrk="0" hangingPunct="1">
              <a:lnSpc>
                <a:spcPct val="100000"/>
              </a:lnSpc>
              <a:spcBef>
                <a:spcPct val="0"/>
              </a:spcBef>
              <a:spcAft>
                <a:spcPts val="300"/>
              </a:spcAft>
              <a:buClrTx/>
              <a:buSzTx/>
              <a:buFontTx/>
              <a:buNone/>
              <a:tabLst/>
              <a:defRPr/>
            </a:pPr>
            <a:r>
              <a:rPr kumimoji="0" lang="en-US" sz="24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a:ea typeface="+mn-ea"/>
                <a:cs typeface="Segoe UI" pitchFamily="34" charset="0"/>
              </a:rPr>
              <a:t>3. Get started: </a:t>
            </a:r>
            <a:r>
              <a:rPr kumimoji="0" lang="en-US" sz="2400" b="0" i="1" u="none" strike="noStrike" kern="1200" cap="none" spc="0" normalizeH="0" baseline="0" noProof="0">
                <a:ln>
                  <a:noFill/>
                </a:ln>
                <a:gradFill>
                  <a:gsLst>
                    <a:gs pos="83000">
                      <a:srgbClr val="1A1A1A"/>
                    </a:gs>
                    <a:gs pos="100000">
                      <a:srgbClr val="1A1A1A"/>
                    </a:gs>
                  </a:gsLst>
                  <a:lin ang="5400000" scaled="1"/>
                </a:gradFill>
                <a:effectLst/>
                <a:uLnTx/>
                <a:uFillTx/>
                <a:latin typeface="Segoe UI"/>
                <a:ea typeface="+mn-ea"/>
                <a:cs typeface="Segoe UI" pitchFamily="34" charset="0"/>
              </a:rPr>
              <a:t>Start somewhere and continuously improve</a:t>
            </a:r>
          </a:p>
        </p:txBody>
      </p:sp>
      <p:sp>
        <p:nvSpPr>
          <p:cNvPr id="4" name="Title 3">
            <a:extLst>
              <a:ext uri="{FF2B5EF4-FFF2-40B4-BE49-F238E27FC236}">
                <a16:creationId xmlns:a16="http://schemas.microsoft.com/office/drawing/2014/main" id="{340795C6-1E73-FA64-64EB-A969432522D8}"/>
              </a:ext>
            </a:extLst>
          </p:cNvPr>
          <p:cNvSpPr>
            <a:spLocks noGrp="1"/>
          </p:cNvSpPr>
          <p:nvPr>
            <p:ph type="title"/>
          </p:nvPr>
        </p:nvSpPr>
        <p:spPr>
          <a:xfrm>
            <a:off x="362485" y="267318"/>
            <a:ext cx="11018520" cy="923330"/>
          </a:xfrm>
        </p:spPr>
        <p:txBody>
          <a:bodyPr/>
          <a:lstStyle/>
          <a:p>
            <a:r>
              <a:rPr lang="en-US"/>
              <a:t>Zero Trust Security Architecture</a:t>
            </a:r>
            <a:br>
              <a:rPr lang="en-US"/>
            </a:br>
            <a:r>
              <a:rPr lang="en-US" sz="2400" i="1"/>
              <a:t>End to End Prioritized Execution + Continuous Improvement</a:t>
            </a:r>
            <a:endParaRPr lang="en-US" i="1"/>
          </a:p>
        </p:txBody>
      </p:sp>
      <p:sp>
        <p:nvSpPr>
          <p:cNvPr id="11" name="TextBox 10">
            <a:extLst>
              <a:ext uri="{FF2B5EF4-FFF2-40B4-BE49-F238E27FC236}">
                <a16:creationId xmlns:a16="http://schemas.microsoft.com/office/drawing/2014/main" id="{2A2E14A3-A87A-64D0-4420-439D5E9CA715}"/>
              </a:ext>
            </a:extLst>
          </p:cNvPr>
          <p:cNvSpPr txBox="1"/>
          <p:nvPr/>
        </p:nvSpPr>
        <p:spPr>
          <a:xfrm>
            <a:off x="9505438" y="1400472"/>
            <a:ext cx="2270076" cy="369332"/>
          </a:xfrm>
          <a:prstGeom prst="rect">
            <a:avLst/>
          </a:prstGeom>
          <a:noFill/>
        </p:spPr>
        <p:txBody>
          <a:bodyPr wrap="square">
            <a:spAutoFit/>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78D4">
                    <a:lumMod val="40000"/>
                    <a:lumOff val="60000"/>
                  </a:srgbClr>
                </a:solidFill>
                <a:effectLst/>
                <a:uLnTx/>
                <a:uFillTx/>
                <a:latin typeface="Segoe UI Semibold"/>
                <a:ea typeface="+mn-ea"/>
                <a:cs typeface="+mn-cs"/>
              </a:rPr>
              <a:t>OBSERVE, ORIENT</a:t>
            </a:r>
            <a:endParaRPr kumimoji="0" lang="en-US" sz="1800" b="0" i="0" u="none" strike="noStrike" kern="1200" cap="none" spc="0" normalizeH="0" baseline="0" noProof="0">
              <a:ln>
                <a:noFill/>
              </a:ln>
              <a:solidFill>
                <a:srgbClr val="0078D4">
                  <a:lumMod val="40000"/>
                  <a:lumOff val="60000"/>
                </a:srgbClr>
              </a:solidFill>
              <a:effectLst/>
              <a:uLnTx/>
              <a:uFillTx/>
              <a:latin typeface="Segoe UI Semibold"/>
              <a:ea typeface="+mn-ea"/>
              <a:cs typeface="+mn-cs"/>
            </a:endParaRPr>
          </a:p>
        </p:txBody>
      </p:sp>
      <p:sp>
        <p:nvSpPr>
          <p:cNvPr id="12" name="TextBox 11">
            <a:extLst>
              <a:ext uri="{FF2B5EF4-FFF2-40B4-BE49-F238E27FC236}">
                <a16:creationId xmlns:a16="http://schemas.microsoft.com/office/drawing/2014/main" id="{FD423972-E928-E49D-5A56-C05C59CFEF2F}"/>
              </a:ext>
            </a:extLst>
          </p:cNvPr>
          <p:cNvSpPr txBox="1"/>
          <p:nvPr/>
        </p:nvSpPr>
        <p:spPr>
          <a:xfrm>
            <a:off x="9505438" y="3146096"/>
            <a:ext cx="2270076" cy="369332"/>
          </a:xfrm>
          <a:prstGeom prst="rect">
            <a:avLst/>
          </a:prstGeom>
          <a:noFill/>
        </p:spPr>
        <p:txBody>
          <a:bodyPr wrap="square">
            <a:spAutoFit/>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78D4">
                    <a:lumMod val="40000"/>
                    <a:lumOff val="60000"/>
                  </a:srgbClr>
                </a:solidFill>
                <a:effectLst/>
                <a:uLnTx/>
                <a:uFillTx/>
                <a:latin typeface="Segoe UI Semibold"/>
                <a:ea typeface="+mn-ea"/>
                <a:cs typeface="+mn-cs"/>
              </a:rPr>
              <a:t>DECIDE</a:t>
            </a:r>
            <a:endParaRPr kumimoji="0" lang="en-US" sz="1800" b="0" i="0" u="none" strike="noStrike" kern="1200" cap="none" spc="0" normalizeH="0" baseline="0" noProof="0">
              <a:ln>
                <a:noFill/>
              </a:ln>
              <a:solidFill>
                <a:srgbClr val="0078D4">
                  <a:lumMod val="40000"/>
                  <a:lumOff val="60000"/>
                </a:srgbClr>
              </a:solidFill>
              <a:effectLst/>
              <a:uLnTx/>
              <a:uFillTx/>
              <a:latin typeface="Segoe UI Semibold"/>
              <a:ea typeface="+mn-ea"/>
              <a:cs typeface="+mn-cs"/>
            </a:endParaRPr>
          </a:p>
        </p:txBody>
      </p:sp>
      <p:sp>
        <p:nvSpPr>
          <p:cNvPr id="13" name="TextBox 12">
            <a:extLst>
              <a:ext uri="{FF2B5EF4-FFF2-40B4-BE49-F238E27FC236}">
                <a16:creationId xmlns:a16="http://schemas.microsoft.com/office/drawing/2014/main" id="{F04C772F-ED50-22E0-4E64-84A23B62C741}"/>
              </a:ext>
            </a:extLst>
          </p:cNvPr>
          <p:cNvSpPr txBox="1"/>
          <p:nvPr/>
        </p:nvSpPr>
        <p:spPr>
          <a:xfrm>
            <a:off x="9505438" y="4906974"/>
            <a:ext cx="2270076" cy="369332"/>
          </a:xfrm>
          <a:prstGeom prst="rect">
            <a:avLst/>
          </a:prstGeom>
          <a:noFill/>
        </p:spPr>
        <p:txBody>
          <a:bodyPr wrap="square">
            <a:spAutoFit/>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78D4">
                    <a:lumMod val="40000"/>
                    <a:lumOff val="60000"/>
                  </a:srgbClr>
                </a:solidFill>
                <a:effectLst/>
                <a:uLnTx/>
                <a:uFillTx/>
                <a:latin typeface="Segoe UI Semibold"/>
                <a:ea typeface="+mn-ea"/>
                <a:cs typeface="+mn-cs"/>
              </a:rPr>
              <a:t>ACT</a:t>
            </a:r>
            <a:endParaRPr kumimoji="0" lang="en-US" sz="1800" b="0" i="0" u="none" strike="noStrike" kern="1200" cap="none" spc="0" normalizeH="0" baseline="0" noProof="0">
              <a:ln>
                <a:noFill/>
              </a:ln>
              <a:solidFill>
                <a:srgbClr val="0078D4">
                  <a:lumMod val="40000"/>
                  <a:lumOff val="60000"/>
                </a:srgbClr>
              </a:solidFill>
              <a:effectLst/>
              <a:uLnTx/>
              <a:uFillTx/>
              <a:latin typeface="Segoe UI Semibold"/>
              <a:ea typeface="+mn-ea"/>
              <a:cs typeface="+mn-cs"/>
            </a:endParaRPr>
          </a:p>
        </p:txBody>
      </p:sp>
      <p:sp>
        <p:nvSpPr>
          <p:cNvPr id="14" name="Arrow: Left-Right 13">
            <a:extLst>
              <a:ext uri="{FF2B5EF4-FFF2-40B4-BE49-F238E27FC236}">
                <a16:creationId xmlns:a16="http://schemas.microsoft.com/office/drawing/2014/main" id="{80A69C5B-6F34-360E-1EE7-EE43F1DF736C}"/>
              </a:ext>
            </a:extLst>
          </p:cNvPr>
          <p:cNvSpPr/>
          <p:nvPr/>
        </p:nvSpPr>
        <p:spPr bwMode="auto">
          <a:xfrm>
            <a:off x="794977" y="2216695"/>
            <a:ext cx="1580544" cy="427519"/>
          </a:xfrm>
          <a:prstGeom prst="lef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0" name="Group 59">
            <a:extLst>
              <a:ext uri="{FF2B5EF4-FFF2-40B4-BE49-F238E27FC236}">
                <a16:creationId xmlns:a16="http://schemas.microsoft.com/office/drawing/2014/main" id="{9BBA4FF1-D267-743E-1E40-335B0DC33C59}"/>
              </a:ext>
            </a:extLst>
          </p:cNvPr>
          <p:cNvGrpSpPr/>
          <p:nvPr/>
        </p:nvGrpSpPr>
        <p:grpSpPr>
          <a:xfrm>
            <a:off x="794977" y="3670774"/>
            <a:ext cx="1512448" cy="921820"/>
            <a:chOff x="437497" y="3377276"/>
            <a:chExt cx="1915068" cy="1167212"/>
          </a:xfrm>
        </p:grpSpPr>
        <p:sp>
          <p:nvSpPr>
            <p:cNvPr id="26" name="Arrow: Left-Right 25">
              <a:extLst>
                <a:ext uri="{FF2B5EF4-FFF2-40B4-BE49-F238E27FC236}">
                  <a16:creationId xmlns:a16="http://schemas.microsoft.com/office/drawing/2014/main" id="{0CBB46AD-A837-58C7-B931-F63709E8BAD2}"/>
                </a:ext>
              </a:extLst>
            </p:cNvPr>
            <p:cNvSpPr/>
            <p:nvPr/>
          </p:nvSpPr>
          <p:spPr bwMode="auto">
            <a:xfrm rot="5400000">
              <a:off x="95958" y="3718815"/>
              <a:ext cx="1167212" cy="484133"/>
            </a:xfrm>
            <a:prstGeom prst="leftRightArrow">
              <a:avLst>
                <a:gd name="adj1" fmla="val 50000"/>
                <a:gd name="adj2" fmla="val 39944"/>
              </a:avLst>
            </a:prstGeom>
            <a:gradFill flip="none" rotWithShape="1">
              <a:gsLst>
                <a:gs pos="14000">
                  <a:schemeClr val="tx1"/>
                </a:gs>
                <a:gs pos="83000">
                  <a:srgbClr val="D9D9D9"/>
                </a:gs>
              </a:gsLst>
              <a:lin ang="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 name="Rectangle 14">
              <a:extLst>
                <a:ext uri="{FF2B5EF4-FFF2-40B4-BE49-F238E27FC236}">
                  <a16:creationId xmlns:a16="http://schemas.microsoft.com/office/drawing/2014/main" id="{A96A7D94-F96C-B152-DD7E-F1007EB7ABD6}"/>
                </a:ext>
              </a:extLst>
            </p:cNvPr>
            <p:cNvSpPr/>
            <p:nvPr/>
          </p:nvSpPr>
          <p:spPr bwMode="auto">
            <a:xfrm>
              <a:off x="1095265" y="3490866"/>
              <a:ext cx="1257300" cy="16328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1</a:t>
              </a:r>
            </a:p>
          </p:txBody>
        </p:sp>
        <p:sp>
          <p:nvSpPr>
            <p:cNvPr id="16" name="Rectangle 15">
              <a:extLst>
                <a:ext uri="{FF2B5EF4-FFF2-40B4-BE49-F238E27FC236}">
                  <a16:creationId xmlns:a16="http://schemas.microsoft.com/office/drawing/2014/main" id="{EA4BC17F-7176-4B47-0357-5B091AD195B0}"/>
                </a:ext>
              </a:extLst>
            </p:cNvPr>
            <p:cNvSpPr/>
            <p:nvPr/>
          </p:nvSpPr>
          <p:spPr bwMode="auto">
            <a:xfrm>
              <a:off x="1095265" y="3694971"/>
              <a:ext cx="1257300" cy="16328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rPr>
                <a:t>2</a:t>
              </a:r>
            </a:p>
          </p:txBody>
        </p:sp>
        <p:sp>
          <p:nvSpPr>
            <p:cNvPr id="17" name="Rectangle 16">
              <a:extLst>
                <a:ext uri="{FF2B5EF4-FFF2-40B4-BE49-F238E27FC236}">
                  <a16:creationId xmlns:a16="http://schemas.microsoft.com/office/drawing/2014/main" id="{019376A5-D48E-42DA-4BD9-F77919D52451}"/>
                </a:ext>
              </a:extLst>
            </p:cNvPr>
            <p:cNvSpPr/>
            <p:nvPr/>
          </p:nvSpPr>
          <p:spPr bwMode="auto">
            <a:xfrm>
              <a:off x="1095265" y="3899076"/>
              <a:ext cx="1257300" cy="163286"/>
            </a:xfrm>
            <a:prstGeom prst="rect">
              <a:avLst/>
            </a:prstGeom>
            <a:solidFill>
              <a:srgbClr val="7F7F7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rPr>
                <a:t>3</a:t>
              </a:r>
            </a:p>
          </p:txBody>
        </p:sp>
        <p:sp>
          <p:nvSpPr>
            <p:cNvPr id="18" name="Rectangle 17">
              <a:extLst>
                <a:ext uri="{FF2B5EF4-FFF2-40B4-BE49-F238E27FC236}">
                  <a16:creationId xmlns:a16="http://schemas.microsoft.com/office/drawing/2014/main" id="{03D2654A-B6D5-4940-7153-B3C90E25B605}"/>
                </a:ext>
              </a:extLst>
            </p:cNvPr>
            <p:cNvSpPr/>
            <p:nvPr/>
          </p:nvSpPr>
          <p:spPr bwMode="auto">
            <a:xfrm>
              <a:off x="1095265" y="4103181"/>
              <a:ext cx="1257300" cy="163286"/>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18288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rPr>
                <a:t>...</a:t>
              </a:r>
            </a:p>
          </p:txBody>
        </p:sp>
        <p:sp>
          <p:nvSpPr>
            <p:cNvPr id="19" name="Rectangle 18">
              <a:extLst>
                <a:ext uri="{FF2B5EF4-FFF2-40B4-BE49-F238E27FC236}">
                  <a16:creationId xmlns:a16="http://schemas.microsoft.com/office/drawing/2014/main" id="{523031B4-9D97-BE81-E993-AD5670B2A960}"/>
                </a:ext>
              </a:extLst>
            </p:cNvPr>
            <p:cNvSpPr/>
            <p:nvPr/>
          </p:nvSpPr>
          <p:spPr bwMode="auto">
            <a:xfrm>
              <a:off x="1095265" y="4307286"/>
              <a:ext cx="1257300" cy="163286"/>
            </a:xfrm>
            <a:prstGeom prst="rect">
              <a:avLst/>
            </a:prstGeom>
            <a:solidFill>
              <a:srgbClr val="D9D9D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182880" bIns="18288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21" name="Graphic 20" descr="Clock with solid fill">
              <a:extLst>
                <a:ext uri="{FF2B5EF4-FFF2-40B4-BE49-F238E27FC236}">
                  <a16:creationId xmlns:a16="http://schemas.microsoft.com/office/drawing/2014/main" id="{8AA423AA-B195-C46B-E5B4-1A01BB6C133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9744" y="3450508"/>
              <a:ext cx="212020" cy="212020"/>
            </a:xfrm>
            <a:prstGeom prst="rect">
              <a:avLst/>
            </a:prstGeom>
          </p:spPr>
        </p:pic>
        <p:pic>
          <p:nvPicPr>
            <p:cNvPr id="25" name="Graphic 24" descr="Monthly calendar with solid fill">
              <a:extLst>
                <a:ext uri="{FF2B5EF4-FFF2-40B4-BE49-F238E27FC236}">
                  <a16:creationId xmlns:a16="http://schemas.microsoft.com/office/drawing/2014/main" id="{311749AC-44D5-524D-7E60-83EA8AEFE06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77364" y="4269951"/>
              <a:ext cx="204400" cy="204400"/>
            </a:xfrm>
            <a:prstGeom prst="rect">
              <a:avLst/>
            </a:prstGeom>
          </p:spPr>
        </p:pic>
      </p:grpSp>
      <p:grpSp>
        <p:nvGrpSpPr>
          <p:cNvPr id="34" name="Group 33">
            <a:extLst>
              <a:ext uri="{FF2B5EF4-FFF2-40B4-BE49-F238E27FC236}">
                <a16:creationId xmlns:a16="http://schemas.microsoft.com/office/drawing/2014/main" id="{B26EBE55-109E-09A0-AF21-A6D28CD98436}"/>
              </a:ext>
            </a:extLst>
          </p:cNvPr>
          <p:cNvGrpSpPr/>
          <p:nvPr/>
        </p:nvGrpSpPr>
        <p:grpSpPr>
          <a:xfrm>
            <a:off x="839846" y="5774946"/>
            <a:ext cx="1482008" cy="397408"/>
            <a:chOff x="522214" y="5294629"/>
            <a:chExt cx="1996832" cy="535461"/>
          </a:xfrm>
        </p:grpSpPr>
        <p:sp>
          <p:nvSpPr>
            <p:cNvPr id="27" name="Freeform: Shape 26">
              <a:extLst>
                <a:ext uri="{FF2B5EF4-FFF2-40B4-BE49-F238E27FC236}">
                  <a16:creationId xmlns:a16="http://schemas.microsoft.com/office/drawing/2014/main" id="{381A3547-0CEE-E83F-C5F9-554E121C57F9}"/>
                </a:ext>
              </a:extLst>
            </p:cNvPr>
            <p:cNvSpPr/>
            <p:nvPr/>
          </p:nvSpPr>
          <p:spPr bwMode="auto">
            <a:xfrm>
              <a:off x="626534" y="5294629"/>
              <a:ext cx="1892512" cy="445770"/>
            </a:xfrm>
            <a:custGeom>
              <a:avLst/>
              <a:gdLst>
                <a:gd name="connsiteX0" fmla="*/ 0 w 1984587"/>
                <a:gd name="connsiteY0" fmla="*/ 430107 h 433494"/>
                <a:gd name="connsiteX1" fmla="*/ 328507 w 1984587"/>
                <a:gd name="connsiteY1" fmla="*/ 328507 h 433494"/>
                <a:gd name="connsiteX2" fmla="*/ 599440 w 1984587"/>
                <a:gd name="connsiteY2" fmla="*/ 433494 h 433494"/>
                <a:gd name="connsiteX3" fmla="*/ 863600 w 1984587"/>
                <a:gd name="connsiteY3" fmla="*/ 243840 h 433494"/>
                <a:gd name="connsiteX4" fmla="*/ 1263227 w 1984587"/>
                <a:gd name="connsiteY4" fmla="*/ 98214 h 433494"/>
                <a:gd name="connsiteX5" fmla="*/ 1561254 w 1984587"/>
                <a:gd name="connsiteY5" fmla="*/ 101600 h 433494"/>
                <a:gd name="connsiteX6" fmla="*/ 1984587 w 1984587"/>
                <a:gd name="connsiteY6" fmla="*/ 0 h 433494"/>
                <a:gd name="connsiteX7" fmla="*/ 1984587 w 1984587"/>
                <a:gd name="connsiteY7" fmla="*/ 3387 h 433494"/>
                <a:gd name="connsiteX0" fmla="*/ 0 w 1984587"/>
                <a:gd name="connsiteY0" fmla="*/ 430107 h 430107"/>
                <a:gd name="connsiteX1" fmla="*/ 328507 w 1984587"/>
                <a:gd name="connsiteY1" fmla="*/ 328507 h 430107"/>
                <a:gd name="connsiteX2" fmla="*/ 583565 w 1984587"/>
                <a:gd name="connsiteY2" fmla="*/ 312844 h 430107"/>
                <a:gd name="connsiteX3" fmla="*/ 863600 w 1984587"/>
                <a:gd name="connsiteY3" fmla="*/ 243840 h 430107"/>
                <a:gd name="connsiteX4" fmla="*/ 1263227 w 1984587"/>
                <a:gd name="connsiteY4" fmla="*/ 98214 h 430107"/>
                <a:gd name="connsiteX5" fmla="*/ 1561254 w 1984587"/>
                <a:gd name="connsiteY5" fmla="*/ 101600 h 430107"/>
                <a:gd name="connsiteX6" fmla="*/ 1984587 w 1984587"/>
                <a:gd name="connsiteY6" fmla="*/ 0 h 430107"/>
                <a:gd name="connsiteX7" fmla="*/ 1984587 w 1984587"/>
                <a:gd name="connsiteY7" fmla="*/ 3387 h 430107"/>
                <a:gd name="connsiteX0" fmla="*/ 0 w 1984587"/>
                <a:gd name="connsiteY0" fmla="*/ 430107 h 430107"/>
                <a:gd name="connsiteX1" fmla="*/ 293582 w 1984587"/>
                <a:gd name="connsiteY1" fmla="*/ 385657 h 430107"/>
                <a:gd name="connsiteX2" fmla="*/ 583565 w 1984587"/>
                <a:gd name="connsiteY2" fmla="*/ 312844 h 430107"/>
                <a:gd name="connsiteX3" fmla="*/ 863600 w 1984587"/>
                <a:gd name="connsiteY3" fmla="*/ 243840 h 430107"/>
                <a:gd name="connsiteX4" fmla="*/ 1263227 w 1984587"/>
                <a:gd name="connsiteY4" fmla="*/ 98214 h 430107"/>
                <a:gd name="connsiteX5" fmla="*/ 1561254 w 1984587"/>
                <a:gd name="connsiteY5" fmla="*/ 101600 h 430107"/>
                <a:gd name="connsiteX6" fmla="*/ 1984587 w 1984587"/>
                <a:gd name="connsiteY6" fmla="*/ 0 h 430107"/>
                <a:gd name="connsiteX7" fmla="*/ 1984587 w 1984587"/>
                <a:gd name="connsiteY7" fmla="*/ 3387 h 430107"/>
                <a:gd name="connsiteX0" fmla="*/ 0 w 1984587"/>
                <a:gd name="connsiteY0" fmla="*/ 430107 h 430107"/>
                <a:gd name="connsiteX1" fmla="*/ 293582 w 1984587"/>
                <a:gd name="connsiteY1" fmla="*/ 385657 h 430107"/>
                <a:gd name="connsiteX2" fmla="*/ 583565 w 1984587"/>
                <a:gd name="connsiteY2" fmla="*/ 312844 h 430107"/>
                <a:gd name="connsiteX3" fmla="*/ 863600 w 1984587"/>
                <a:gd name="connsiteY3" fmla="*/ 266065 h 430107"/>
                <a:gd name="connsiteX4" fmla="*/ 1263227 w 1984587"/>
                <a:gd name="connsiteY4" fmla="*/ 98214 h 430107"/>
                <a:gd name="connsiteX5" fmla="*/ 1561254 w 1984587"/>
                <a:gd name="connsiteY5" fmla="*/ 101600 h 430107"/>
                <a:gd name="connsiteX6" fmla="*/ 1984587 w 1984587"/>
                <a:gd name="connsiteY6" fmla="*/ 0 h 430107"/>
                <a:gd name="connsiteX7" fmla="*/ 1984587 w 1984587"/>
                <a:gd name="connsiteY7" fmla="*/ 3387 h 430107"/>
                <a:gd name="connsiteX0" fmla="*/ 0 w 1984587"/>
                <a:gd name="connsiteY0" fmla="*/ 430107 h 430107"/>
                <a:gd name="connsiteX1" fmla="*/ 293582 w 1984587"/>
                <a:gd name="connsiteY1" fmla="*/ 385657 h 430107"/>
                <a:gd name="connsiteX2" fmla="*/ 583565 w 1984587"/>
                <a:gd name="connsiteY2" fmla="*/ 312844 h 430107"/>
                <a:gd name="connsiteX3" fmla="*/ 863600 w 1984587"/>
                <a:gd name="connsiteY3" fmla="*/ 266065 h 430107"/>
                <a:gd name="connsiteX4" fmla="*/ 1213485 w 1984587"/>
                <a:gd name="connsiteY4" fmla="*/ 102447 h 430107"/>
                <a:gd name="connsiteX5" fmla="*/ 1561254 w 1984587"/>
                <a:gd name="connsiteY5" fmla="*/ 101600 h 430107"/>
                <a:gd name="connsiteX6" fmla="*/ 1984587 w 1984587"/>
                <a:gd name="connsiteY6" fmla="*/ 0 h 430107"/>
                <a:gd name="connsiteX7" fmla="*/ 1984587 w 1984587"/>
                <a:gd name="connsiteY7" fmla="*/ 3387 h 430107"/>
                <a:gd name="connsiteX0" fmla="*/ 0 w 2004696"/>
                <a:gd name="connsiteY0" fmla="*/ 463762 h 463762"/>
                <a:gd name="connsiteX1" fmla="*/ 293582 w 2004696"/>
                <a:gd name="connsiteY1" fmla="*/ 419312 h 463762"/>
                <a:gd name="connsiteX2" fmla="*/ 583565 w 2004696"/>
                <a:gd name="connsiteY2" fmla="*/ 346499 h 463762"/>
                <a:gd name="connsiteX3" fmla="*/ 863600 w 2004696"/>
                <a:gd name="connsiteY3" fmla="*/ 299720 h 463762"/>
                <a:gd name="connsiteX4" fmla="*/ 1213485 w 2004696"/>
                <a:gd name="connsiteY4" fmla="*/ 136102 h 463762"/>
                <a:gd name="connsiteX5" fmla="*/ 1561254 w 2004696"/>
                <a:gd name="connsiteY5" fmla="*/ 135255 h 463762"/>
                <a:gd name="connsiteX6" fmla="*/ 1984587 w 2004696"/>
                <a:gd name="connsiteY6" fmla="*/ 33655 h 463762"/>
                <a:gd name="connsiteX7" fmla="*/ 2004696 w 2004696"/>
                <a:gd name="connsiteY7" fmla="*/ 0 h 463762"/>
                <a:gd name="connsiteX0" fmla="*/ 0 w 2004696"/>
                <a:gd name="connsiteY0" fmla="*/ 463762 h 463762"/>
                <a:gd name="connsiteX1" fmla="*/ 293582 w 2004696"/>
                <a:gd name="connsiteY1" fmla="*/ 419312 h 463762"/>
                <a:gd name="connsiteX2" fmla="*/ 583565 w 2004696"/>
                <a:gd name="connsiteY2" fmla="*/ 346499 h 463762"/>
                <a:gd name="connsiteX3" fmla="*/ 863600 w 2004696"/>
                <a:gd name="connsiteY3" fmla="*/ 299720 h 463762"/>
                <a:gd name="connsiteX4" fmla="*/ 1213485 w 2004696"/>
                <a:gd name="connsiteY4" fmla="*/ 136102 h 463762"/>
                <a:gd name="connsiteX5" fmla="*/ 1561254 w 2004696"/>
                <a:gd name="connsiteY5" fmla="*/ 135255 h 463762"/>
                <a:gd name="connsiteX6" fmla="*/ 1849120 w 2004696"/>
                <a:gd name="connsiteY6" fmla="*/ 70697 h 463762"/>
                <a:gd name="connsiteX7" fmla="*/ 2004696 w 2004696"/>
                <a:gd name="connsiteY7" fmla="*/ 0 h 463762"/>
                <a:gd name="connsiteX0" fmla="*/ 0 w 2004696"/>
                <a:gd name="connsiteY0" fmla="*/ 463762 h 463762"/>
                <a:gd name="connsiteX1" fmla="*/ 293582 w 2004696"/>
                <a:gd name="connsiteY1" fmla="*/ 419312 h 463762"/>
                <a:gd name="connsiteX2" fmla="*/ 583565 w 2004696"/>
                <a:gd name="connsiteY2" fmla="*/ 346499 h 463762"/>
                <a:gd name="connsiteX3" fmla="*/ 863600 w 2004696"/>
                <a:gd name="connsiteY3" fmla="*/ 299720 h 463762"/>
                <a:gd name="connsiteX4" fmla="*/ 1213485 w 2004696"/>
                <a:gd name="connsiteY4" fmla="*/ 136102 h 463762"/>
                <a:gd name="connsiteX5" fmla="*/ 1561254 w 2004696"/>
                <a:gd name="connsiteY5" fmla="*/ 135255 h 463762"/>
                <a:gd name="connsiteX6" fmla="*/ 2004696 w 2004696"/>
                <a:gd name="connsiteY6" fmla="*/ 0 h 463762"/>
                <a:gd name="connsiteX0" fmla="*/ 0 w 1892512"/>
                <a:gd name="connsiteY0" fmla="*/ 445770 h 445770"/>
                <a:gd name="connsiteX1" fmla="*/ 293582 w 1892512"/>
                <a:gd name="connsiteY1" fmla="*/ 401320 h 445770"/>
                <a:gd name="connsiteX2" fmla="*/ 583565 w 1892512"/>
                <a:gd name="connsiteY2" fmla="*/ 328507 h 445770"/>
                <a:gd name="connsiteX3" fmla="*/ 863600 w 1892512"/>
                <a:gd name="connsiteY3" fmla="*/ 281728 h 445770"/>
                <a:gd name="connsiteX4" fmla="*/ 1213485 w 1892512"/>
                <a:gd name="connsiteY4" fmla="*/ 118110 h 445770"/>
                <a:gd name="connsiteX5" fmla="*/ 1561254 w 1892512"/>
                <a:gd name="connsiteY5" fmla="*/ 117263 h 445770"/>
                <a:gd name="connsiteX6" fmla="*/ 1892512 w 1892512"/>
                <a:gd name="connsiteY6" fmla="*/ 0 h 445770"/>
                <a:gd name="connsiteX0" fmla="*/ 0 w 1892512"/>
                <a:gd name="connsiteY0" fmla="*/ 445770 h 445770"/>
                <a:gd name="connsiteX1" fmla="*/ 293582 w 1892512"/>
                <a:gd name="connsiteY1" fmla="*/ 401320 h 445770"/>
                <a:gd name="connsiteX2" fmla="*/ 583565 w 1892512"/>
                <a:gd name="connsiteY2" fmla="*/ 311573 h 445770"/>
                <a:gd name="connsiteX3" fmla="*/ 863600 w 1892512"/>
                <a:gd name="connsiteY3" fmla="*/ 281728 h 445770"/>
                <a:gd name="connsiteX4" fmla="*/ 1213485 w 1892512"/>
                <a:gd name="connsiteY4" fmla="*/ 118110 h 445770"/>
                <a:gd name="connsiteX5" fmla="*/ 1561254 w 1892512"/>
                <a:gd name="connsiteY5" fmla="*/ 117263 h 445770"/>
                <a:gd name="connsiteX6" fmla="*/ 1892512 w 1892512"/>
                <a:gd name="connsiteY6" fmla="*/ 0 h 4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2512" h="445770">
                  <a:moveTo>
                    <a:pt x="0" y="445770"/>
                  </a:moveTo>
                  <a:lnTo>
                    <a:pt x="293582" y="401320"/>
                  </a:lnTo>
                  <a:lnTo>
                    <a:pt x="583565" y="311573"/>
                  </a:lnTo>
                  <a:lnTo>
                    <a:pt x="863600" y="281728"/>
                  </a:lnTo>
                  <a:lnTo>
                    <a:pt x="1213485" y="118110"/>
                  </a:lnTo>
                  <a:lnTo>
                    <a:pt x="1561254" y="117263"/>
                  </a:lnTo>
                  <a:lnTo>
                    <a:pt x="1892512" y="0"/>
                  </a:lnTo>
                </a:path>
              </a:pathLst>
            </a:custGeom>
            <a:noFill/>
            <a:ln w="19050">
              <a:solidFill>
                <a:schemeClr val="tx1"/>
              </a:solidFill>
              <a:headEnd type="none" w="med" len="med"/>
              <a:tailEnd type="arrow"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w="28575">
                  <a:solidFill>
                    <a:srgbClr val="000000"/>
                  </a:solidFill>
                </a:ln>
                <a:solidFill>
                  <a:srgbClr val="FFFFFF"/>
                </a:solidFill>
                <a:effectLst/>
                <a:uLnTx/>
                <a:uFillTx/>
                <a:latin typeface="Segoe UI"/>
                <a:ea typeface="+mn-ea"/>
                <a:cs typeface="+mn-cs"/>
              </a:endParaRPr>
            </a:p>
          </p:txBody>
        </p:sp>
        <p:sp>
          <p:nvSpPr>
            <p:cNvPr id="28" name="Oval 27">
              <a:extLst>
                <a:ext uri="{FF2B5EF4-FFF2-40B4-BE49-F238E27FC236}">
                  <a16:creationId xmlns:a16="http://schemas.microsoft.com/office/drawing/2014/main" id="{DE63DC12-8D29-64D7-98D8-A4C86CBB6CEF}"/>
                </a:ext>
              </a:extLst>
            </p:cNvPr>
            <p:cNvSpPr/>
            <p:nvPr/>
          </p:nvSpPr>
          <p:spPr bwMode="auto">
            <a:xfrm>
              <a:off x="886676" y="5654012"/>
              <a:ext cx="77922" cy="77922"/>
            </a:xfrm>
            <a:prstGeom prst="ellipse">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9" name="Oval 28">
              <a:extLst>
                <a:ext uri="{FF2B5EF4-FFF2-40B4-BE49-F238E27FC236}">
                  <a16:creationId xmlns:a16="http://schemas.microsoft.com/office/drawing/2014/main" id="{C02219EA-9ECB-CF6E-EF2D-EFC7F5159126}"/>
                </a:ext>
              </a:extLst>
            </p:cNvPr>
            <p:cNvSpPr/>
            <p:nvPr/>
          </p:nvSpPr>
          <p:spPr bwMode="auto">
            <a:xfrm>
              <a:off x="1166076" y="5566170"/>
              <a:ext cx="77922" cy="77922"/>
            </a:xfrm>
            <a:prstGeom prst="ellipse">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0" name="Oval 29">
              <a:extLst>
                <a:ext uri="{FF2B5EF4-FFF2-40B4-BE49-F238E27FC236}">
                  <a16:creationId xmlns:a16="http://schemas.microsoft.com/office/drawing/2014/main" id="{EB710EF8-118E-7189-1575-1C32CEABB926}"/>
                </a:ext>
              </a:extLst>
            </p:cNvPr>
            <p:cNvSpPr/>
            <p:nvPr/>
          </p:nvSpPr>
          <p:spPr bwMode="auto">
            <a:xfrm>
              <a:off x="1451826" y="5538653"/>
              <a:ext cx="77922" cy="77922"/>
            </a:xfrm>
            <a:prstGeom prst="ellipse">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1" name="Oval 30">
              <a:extLst>
                <a:ext uri="{FF2B5EF4-FFF2-40B4-BE49-F238E27FC236}">
                  <a16:creationId xmlns:a16="http://schemas.microsoft.com/office/drawing/2014/main" id="{CFF8CD57-CDDF-A7AF-E63F-4010328A77B0}"/>
                </a:ext>
              </a:extLst>
            </p:cNvPr>
            <p:cNvSpPr/>
            <p:nvPr/>
          </p:nvSpPr>
          <p:spPr bwMode="auto">
            <a:xfrm>
              <a:off x="1797901" y="5378845"/>
              <a:ext cx="77922" cy="77922"/>
            </a:xfrm>
            <a:prstGeom prst="ellipse">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2" name="Oval 31">
              <a:extLst>
                <a:ext uri="{FF2B5EF4-FFF2-40B4-BE49-F238E27FC236}">
                  <a16:creationId xmlns:a16="http://schemas.microsoft.com/office/drawing/2014/main" id="{8BE300B3-E7DA-2790-8BAF-E52C5C01AD34}"/>
                </a:ext>
              </a:extLst>
            </p:cNvPr>
            <p:cNvSpPr/>
            <p:nvPr/>
          </p:nvSpPr>
          <p:spPr bwMode="auto">
            <a:xfrm>
              <a:off x="2147151" y="5368262"/>
              <a:ext cx="77922" cy="77922"/>
            </a:xfrm>
            <a:prstGeom prst="ellipse">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 name="Oval 32">
              <a:extLst>
                <a:ext uri="{FF2B5EF4-FFF2-40B4-BE49-F238E27FC236}">
                  <a16:creationId xmlns:a16="http://schemas.microsoft.com/office/drawing/2014/main" id="{302C0540-078A-5503-4229-1C2C33CADCCC}"/>
                </a:ext>
              </a:extLst>
            </p:cNvPr>
            <p:cNvSpPr/>
            <p:nvPr/>
          </p:nvSpPr>
          <p:spPr bwMode="auto">
            <a:xfrm>
              <a:off x="522214" y="5654012"/>
              <a:ext cx="176078" cy="176078"/>
            </a:xfrm>
            <a:prstGeom prst="ellipse">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5" name="Title 3">
            <a:extLst>
              <a:ext uri="{FF2B5EF4-FFF2-40B4-BE49-F238E27FC236}">
                <a16:creationId xmlns:a16="http://schemas.microsoft.com/office/drawing/2014/main" id="{58E7542B-3221-AE17-C479-908EA4AFE5C5}"/>
              </a:ext>
            </a:extLst>
          </p:cNvPr>
          <p:cNvSpPr txBox="1">
            <a:spLocks/>
          </p:cNvSpPr>
          <p:nvPr/>
        </p:nvSpPr>
        <p:spPr>
          <a:xfrm>
            <a:off x="8668151" y="3877655"/>
            <a:ext cx="2353605" cy="584775"/>
          </a:xfrm>
          <a:prstGeom prst="rect">
            <a:avLst/>
          </a:prstGeom>
          <a:noFill/>
        </p:spPr>
        <p:txBody>
          <a:bodyPr wrap="square">
            <a:spAutoFit/>
          </a:bodyPr>
          <a:lstStyle>
            <a:defPPr>
              <a:defRPr lang="en-US"/>
            </a:defPPr>
            <a:lvl1pPr>
              <a:defRPr sz="1600">
                <a:solidFill>
                  <a:schemeClr val="tx1">
                    <a:lumMod val="50000"/>
                    <a:lumOff val="50000"/>
                  </a:schemeClr>
                </a:soli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lumMod val="50000"/>
                    <a:lumOff val="50000"/>
                  </a:srgbClr>
                </a:solidFill>
                <a:effectLst/>
                <a:uLnTx/>
                <a:uFillTx/>
                <a:latin typeface="Segoe UI Semibold"/>
                <a:ea typeface="+mn-ea"/>
                <a:cs typeface="+mn-cs"/>
              </a:rPr>
              <a:t>Disrupt </a:t>
            </a:r>
            <a:r>
              <a:rPr kumimoji="0" lang="en-US" sz="1600" b="0" i="0" u="sng" strike="noStrike" kern="1200" cap="none" spc="0" normalizeH="0" baseline="0" noProof="0">
                <a:ln>
                  <a:noFill/>
                </a:ln>
                <a:solidFill>
                  <a:srgbClr val="000000">
                    <a:lumMod val="50000"/>
                    <a:lumOff val="50000"/>
                  </a:srgbClr>
                </a:solidFill>
                <a:effectLst/>
                <a:uLnTx/>
                <a:uFillTx/>
                <a:latin typeface="Segoe UI Semibold"/>
                <a:ea typeface="+mn-ea"/>
                <a:cs typeface="+mn-cs"/>
              </a:rPr>
              <a:t>attacker</a:t>
            </a:r>
            <a:r>
              <a:rPr kumimoji="0" lang="en-US" sz="1600" b="0" i="0" u="none" strike="noStrike" kern="1200" cap="none" spc="0" normalizeH="0" baseline="0" noProof="0">
                <a:ln>
                  <a:noFill/>
                </a:ln>
                <a:solidFill>
                  <a:srgbClr val="000000">
                    <a:lumMod val="50000"/>
                    <a:lumOff val="50000"/>
                  </a:srgbClr>
                </a:solidFill>
                <a:effectLst/>
                <a:uLnTx/>
                <a:uFillTx/>
                <a:latin typeface="Segoe UI Semibold"/>
                <a:ea typeface="+mn-ea"/>
                <a:cs typeface="+mn-cs"/>
              </a:rPr>
              <a:t> return on investment (ROI)</a:t>
            </a:r>
          </a:p>
        </p:txBody>
      </p:sp>
      <mc:AlternateContent xmlns:mc="http://schemas.openxmlformats.org/markup-compatibility/2006" xmlns:pslz="http://schemas.microsoft.com/office/powerpoint/2016/slidezoom">
        <mc:Choice Requires="pslz">
          <p:graphicFrame>
            <p:nvGraphicFramePr>
              <p:cNvPr id="41" name="Slide Zoom 40">
                <a:extLst>
                  <a:ext uri="{FF2B5EF4-FFF2-40B4-BE49-F238E27FC236}">
                    <a16:creationId xmlns:a16="http://schemas.microsoft.com/office/drawing/2014/main" id="{DBD7D1E1-0C09-E3B1-7500-17E823763986}"/>
                  </a:ext>
                </a:extLst>
              </p:cNvPr>
              <p:cNvGraphicFramePr>
                <a:graphicFrameLocks noChangeAspect="1"/>
              </p:cNvGraphicFramePr>
              <p:nvPr/>
            </p:nvGraphicFramePr>
            <p:xfrm>
              <a:off x="5538724" y="2020023"/>
              <a:ext cx="1441068" cy="810601"/>
            </p:xfrm>
            <a:graphic>
              <a:graphicData uri="http://schemas.microsoft.com/office/powerpoint/2016/slidezoom">
                <pslz:sldZm>
                  <pslz:sldZmObj sldId="2147478815" cId="3872636482">
                    <pslz:zmPr id="{24F6F449-6704-4A60-AC11-4E7809706F69}" returnToParent="0" transitionDur="1000">
                      <p166:blipFill xmlns:p166="http://schemas.microsoft.com/office/powerpoint/2016/6/main">
                        <a:blip r:embed="rId7"/>
                        <a:stretch>
                          <a:fillRect/>
                        </a:stretch>
                      </p166:blipFill>
                      <p166:spPr xmlns:p166="http://schemas.microsoft.com/office/powerpoint/2016/6/main">
                        <a:xfrm>
                          <a:off x="0" y="0"/>
                          <a:ext cx="1441068" cy="810601"/>
                        </a:xfrm>
                        <a:prstGeom prst="rect">
                          <a:avLst/>
                        </a:prstGeom>
                        <a:solidFill>
                          <a:schemeClr val="accent1"/>
                        </a:solidFill>
                        <a:ln>
                          <a:noFill/>
                          <a:headEnd type="none" w="med" len="med"/>
                          <a:tailEnd type="none" w="med" len="med"/>
                        </a:ln>
                        <a:effectLst>
                          <a:outerShdw blurRad="177800" dist="50800" dir="2400000" algn="ctr" rotWithShape="0">
                            <a:prstClr val="black">
                              <a:alpha val="30000"/>
                            </a:prstClr>
                          </a:outerShdw>
                        </a:effectLst>
                      </p166:spPr>
                    </pslz:zmPr>
                  </pslz:sldZmObj>
                </pslz:sldZm>
              </a:graphicData>
            </a:graphic>
          </p:graphicFrame>
        </mc:Choice>
        <mc:Fallback xmlns="">
          <p:pic>
            <p:nvPicPr>
              <p:cNvPr id="41" name="Slide Zoom 40">
                <a:extLst>
                  <a:ext uri="{FF2B5EF4-FFF2-40B4-BE49-F238E27FC236}">
                    <a16:creationId xmlns:a16="http://schemas.microsoft.com/office/drawing/2014/main" id="{DBD7D1E1-0C09-E3B1-7500-17E823763986}"/>
                  </a:ext>
                </a:extLst>
              </p:cNvPr>
              <p:cNvPicPr>
                <a:picLocks noGrp="1" noRot="1" noChangeAspect="1" noMove="1" noResize="1" noEditPoints="1" noAdjustHandles="1" noChangeArrowheads="1" noChangeShapeType="1"/>
              </p:cNvPicPr>
              <p:nvPr/>
            </p:nvPicPr>
            <p:blipFill>
              <a:blip r:embed="rId8"/>
              <a:stretch>
                <a:fillRect/>
              </a:stretch>
            </p:blipFill>
            <p:spPr>
              <a:xfrm>
                <a:off x="5538724" y="2020023"/>
                <a:ext cx="1441068" cy="810601"/>
              </a:xfrm>
              <a:prstGeom prst="rect">
                <a:avLst/>
              </a:prstGeom>
              <a:solidFill>
                <a:schemeClr val="accent1"/>
              </a:solidFill>
              <a:ln>
                <a:noFill/>
                <a:headEnd type="none" w="med" len="med"/>
                <a:tailEnd type="none" w="med" len="med"/>
              </a:ln>
              <a:effectLst>
                <a:outerShdw blurRad="177800" dist="50800" dir="2400000" algn="ctr" rotWithShape="0">
                  <a:prstClr val="black">
                    <a:alpha val="3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43" name="Slide Zoom 42">
                <a:extLst>
                  <a:ext uri="{FF2B5EF4-FFF2-40B4-BE49-F238E27FC236}">
                    <a16:creationId xmlns:a16="http://schemas.microsoft.com/office/drawing/2014/main" id="{6E630302-34C3-EFFA-1FB5-58CC72E66ADA}"/>
                  </a:ext>
                </a:extLst>
              </p:cNvPr>
              <p:cNvGraphicFramePr>
                <a:graphicFrameLocks noChangeAspect="1"/>
              </p:cNvGraphicFramePr>
              <p:nvPr/>
            </p:nvGraphicFramePr>
            <p:xfrm>
              <a:off x="5538724" y="3764742"/>
              <a:ext cx="1441068" cy="810601"/>
            </p:xfrm>
            <a:graphic>
              <a:graphicData uri="http://schemas.microsoft.com/office/powerpoint/2016/slidezoom">
                <pslz:sldZm>
                  <pslz:sldZmObj sldId="2147479029" cId="2839484172">
                    <pslz:zmPr id="{07B4EE2D-5A52-4DD3-977E-6BB4D4442597}" returnToParent="0" transitionDur="1000">
                      <p166:blipFill xmlns:p166="http://schemas.microsoft.com/office/powerpoint/2016/6/main">
                        <a:blip r:embed="rId9"/>
                        <a:stretch>
                          <a:fillRect/>
                        </a:stretch>
                      </p166:blipFill>
                      <p166:spPr xmlns:p166="http://schemas.microsoft.com/office/powerpoint/2016/6/main">
                        <a:xfrm>
                          <a:off x="0" y="0"/>
                          <a:ext cx="1441068" cy="810601"/>
                        </a:xfrm>
                        <a:prstGeom prst="rect">
                          <a:avLst/>
                        </a:prstGeom>
                        <a:solidFill>
                          <a:schemeClr val="accent1"/>
                        </a:solidFill>
                        <a:ln>
                          <a:noFill/>
                          <a:headEnd type="none" w="med" len="med"/>
                          <a:tailEnd type="none" w="med" len="med"/>
                        </a:ln>
                        <a:effectLst>
                          <a:outerShdw blurRad="177800" dist="50800" dir="2400000" algn="ctr" rotWithShape="0">
                            <a:prstClr val="black">
                              <a:alpha val="30000"/>
                            </a:prstClr>
                          </a:outerShdw>
                        </a:effectLst>
                      </p166:spPr>
                    </pslz:zmPr>
                  </pslz:sldZmObj>
                </pslz:sldZm>
              </a:graphicData>
            </a:graphic>
          </p:graphicFrame>
        </mc:Choice>
        <mc:Fallback xmlns="">
          <p:pic>
            <p:nvPicPr>
              <p:cNvPr id="43" name="Slide Zoom 42">
                <a:extLst>
                  <a:ext uri="{FF2B5EF4-FFF2-40B4-BE49-F238E27FC236}">
                    <a16:creationId xmlns:a16="http://schemas.microsoft.com/office/drawing/2014/main" id="{6E630302-34C3-EFFA-1FB5-58CC72E66ADA}"/>
                  </a:ext>
                </a:extLst>
              </p:cNvPr>
              <p:cNvPicPr>
                <a:picLocks noGrp="1" noRot="1" noChangeAspect="1" noMove="1" noResize="1" noEditPoints="1" noAdjustHandles="1" noChangeArrowheads="1" noChangeShapeType="1"/>
              </p:cNvPicPr>
              <p:nvPr/>
            </p:nvPicPr>
            <p:blipFill>
              <a:blip r:embed="rId10"/>
              <a:stretch>
                <a:fillRect/>
              </a:stretch>
            </p:blipFill>
            <p:spPr>
              <a:xfrm>
                <a:off x="5538724" y="3764742"/>
                <a:ext cx="1441068" cy="810601"/>
              </a:xfrm>
              <a:prstGeom prst="rect">
                <a:avLst/>
              </a:prstGeom>
              <a:solidFill>
                <a:schemeClr val="accent1"/>
              </a:solidFill>
              <a:ln>
                <a:noFill/>
                <a:headEnd type="none" w="med" len="med"/>
                <a:tailEnd type="none" w="med" len="med"/>
              </a:ln>
              <a:effectLst>
                <a:outerShdw blurRad="177800" dist="50800" dir="2400000" algn="ctr" rotWithShape="0">
                  <a:prstClr val="black">
                    <a:alpha val="3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45" name="Slide Zoom 44">
                <a:extLst>
                  <a:ext uri="{FF2B5EF4-FFF2-40B4-BE49-F238E27FC236}">
                    <a16:creationId xmlns:a16="http://schemas.microsoft.com/office/drawing/2014/main" id="{C4111826-C97D-3340-EFC0-04CD4B217624}"/>
                  </a:ext>
                </a:extLst>
              </p:cNvPr>
              <p:cNvGraphicFramePr>
                <a:graphicFrameLocks noChangeAspect="1"/>
              </p:cNvGraphicFramePr>
              <p:nvPr/>
            </p:nvGraphicFramePr>
            <p:xfrm>
              <a:off x="7134545" y="2020023"/>
              <a:ext cx="1441068" cy="810601"/>
            </p:xfrm>
            <a:graphic>
              <a:graphicData uri="http://schemas.microsoft.com/office/powerpoint/2016/slidezoom">
                <pslz:sldZm>
                  <pslz:sldZmObj sldId="2147479030" cId="381709599">
                    <pslz:zmPr id="{A1998335-28A1-40B7-91B2-05368F400AA0}" returnToParent="0" transitionDur="1000">
                      <p166:blipFill xmlns:p166="http://schemas.microsoft.com/office/powerpoint/2016/6/main">
                        <a:blip r:embed="rId11"/>
                        <a:stretch>
                          <a:fillRect/>
                        </a:stretch>
                      </p166:blipFill>
                      <p166:spPr xmlns:p166="http://schemas.microsoft.com/office/powerpoint/2016/6/main">
                        <a:xfrm>
                          <a:off x="0" y="0"/>
                          <a:ext cx="1441068" cy="810601"/>
                        </a:xfrm>
                        <a:prstGeom prst="rect">
                          <a:avLst/>
                        </a:prstGeom>
                        <a:solidFill>
                          <a:schemeClr val="accent1"/>
                        </a:solidFill>
                        <a:ln>
                          <a:noFill/>
                          <a:headEnd type="none" w="med" len="med"/>
                          <a:tailEnd type="none" w="med" len="med"/>
                        </a:ln>
                        <a:effectLst>
                          <a:outerShdw blurRad="177800" dist="50800" dir="2400000" algn="ctr" rotWithShape="0">
                            <a:prstClr val="black">
                              <a:alpha val="30000"/>
                            </a:prstClr>
                          </a:outerShdw>
                        </a:effectLst>
                      </p166:spPr>
                    </pslz:zmPr>
                  </pslz:sldZmObj>
                </pslz:sldZm>
              </a:graphicData>
            </a:graphic>
          </p:graphicFrame>
        </mc:Choice>
        <mc:Fallback xmlns="">
          <p:pic>
            <p:nvPicPr>
              <p:cNvPr id="45" name="Slide Zoom 44">
                <a:extLst>
                  <a:ext uri="{FF2B5EF4-FFF2-40B4-BE49-F238E27FC236}">
                    <a16:creationId xmlns:a16="http://schemas.microsoft.com/office/drawing/2014/main" id="{C4111826-C97D-3340-EFC0-04CD4B217624}"/>
                  </a:ext>
                </a:extLst>
              </p:cNvPr>
              <p:cNvPicPr>
                <a:picLocks noGrp="1" noRot="1" noChangeAspect="1" noMove="1" noResize="1" noEditPoints="1" noAdjustHandles="1" noChangeArrowheads="1" noChangeShapeType="1"/>
              </p:cNvPicPr>
              <p:nvPr/>
            </p:nvPicPr>
            <p:blipFill>
              <a:blip r:embed="rId12"/>
              <a:stretch>
                <a:fillRect/>
              </a:stretch>
            </p:blipFill>
            <p:spPr>
              <a:xfrm>
                <a:off x="7134545" y="2020023"/>
                <a:ext cx="1441068" cy="810601"/>
              </a:xfrm>
              <a:prstGeom prst="rect">
                <a:avLst/>
              </a:prstGeom>
              <a:solidFill>
                <a:schemeClr val="accent1"/>
              </a:solidFill>
              <a:ln>
                <a:noFill/>
                <a:headEnd type="none" w="med" len="med"/>
                <a:tailEnd type="none" w="med" len="med"/>
              </a:ln>
              <a:effectLst>
                <a:outerShdw blurRad="177800" dist="50800" dir="2400000" algn="ctr" rotWithShape="0">
                  <a:prstClr val="black">
                    <a:alpha val="30000"/>
                  </a:prstClr>
                </a:outerShdw>
              </a:effectLst>
            </p:spPr>
          </p:pic>
        </mc:Fallback>
      </mc:AlternateContent>
      <p:sp>
        <p:nvSpPr>
          <p:cNvPr id="48" name="Title 3">
            <a:extLst>
              <a:ext uri="{FF2B5EF4-FFF2-40B4-BE49-F238E27FC236}">
                <a16:creationId xmlns:a16="http://schemas.microsoft.com/office/drawing/2014/main" id="{390987FE-2EA6-53D1-B533-524ECB553570}"/>
              </a:ext>
            </a:extLst>
          </p:cNvPr>
          <p:cNvSpPr txBox="1">
            <a:spLocks/>
          </p:cNvSpPr>
          <p:nvPr/>
        </p:nvSpPr>
        <p:spPr>
          <a:xfrm>
            <a:off x="8668151" y="5683149"/>
            <a:ext cx="2584776" cy="584775"/>
          </a:xfrm>
          <a:prstGeom prst="rect">
            <a:avLst/>
          </a:prstGeom>
          <a:noFill/>
        </p:spPr>
        <p:txBody>
          <a:bodyPr wrap="square">
            <a:spAutoFit/>
          </a:bodyPr>
          <a:lstStyle>
            <a:defPPr>
              <a:defRPr lang="en-US"/>
            </a:defPPr>
            <a:lvl1pPr>
              <a:defRPr sz="1600">
                <a:solidFill>
                  <a:schemeClr val="tx1">
                    <a:lumMod val="50000"/>
                    <a:lumOff val="50000"/>
                  </a:schemeClr>
                </a:soli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lumMod val="50000"/>
                    <a:lumOff val="50000"/>
                  </a:srgbClr>
                </a:solidFill>
                <a:effectLst/>
                <a:uLnTx/>
                <a:uFillTx/>
                <a:latin typeface="Segoe UI Semibold"/>
                <a:ea typeface="+mn-ea"/>
                <a:cs typeface="+mn-cs"/>
              </a:rPr>
              <a:t>Leverage reference plans and architectures</a:t>
            </a:r>
          </a:p>
        </p:txBody>
      </p:sp>
      <mc:AlternateContent xmlns:mc="http://schemas.openxmlformats.org/markup-compatibility/2006" xmlns:pslz="http://schemas.microsoft.com/office/powerpoint/2016/slidezoom">
        <mc:Choice Requires="pslz">
          <p:graphicFrame>
            <p:nvGraphicFramePr>
              <p:cNvPr id="52" name="Slide Zoom 51">
                <a:extLst>
                  <a:ext uri="{FF2B5EF4-FFF2-40B4-BE49-F238E27FC236}">
                    <a16:creationId xmlns:a16="http://schemas.microsoft.com/office/drawing/2014/main" id="{AA543635-235E-1EDE-7329-6114307820CE}"/>
                  </a:ext>
                </a:extLst>
              </p:cNvPr>
              <p:cNvGraphicFramePr>
                <a:graphicFrameLocks noChangeAspect="1"/>
              </p:cNvGraphicFramePr>
              <p:nvPr/>
            </p:nvGraphicFramePr>
            <p:xfrm>
              <a:off x="5538724" y="5570236"/>
              <a:ext cx="1441069" cy="810601"/>
            </p:xfrm>
            <a:graphic>
              <a:graphicData uri="http://schemas.microsoft.com/office/powerpoint/2016/slidezoom">
                <pslz:sldZm>
                  <pslz:sldZmObj sldId="2147478816" cId="1695002149">
                    <pslz:zmPr id="{15F3FF38-518B-4A39-8C40-1814599B4E16}" returnToParent="0" transitionDur="1000">
                      <p166:blipFill xmlns:p166="http://schemas.microsoft.com/office/powerpoint/2016/6/main">
                        <a:blip r:embed="rId13"/>
                        <a:stretch>
                          <a:fillRect/>
                        </a:stretch>
                      </p166:blipFill>
                      <p166:spPr xmlns:p166="http://schemas.microsoft.com/office/powerpoint/2016/6/main">
                        <a:xfrm>
                          <a:off x="0" y="0"/>
                          <a:ext cx="1441069" cy="810601"/>
                        </a:xfrm>
                        <a:prstGeom prst="rect">
                          <a:avLst/>
                        </a:prstGeom>
                        <a:solidFill>
                          <a:schemeClr val="accent1"/>
                        </a:solidFill>
                        <a:ln>
                          <a:noFill/>
                          <a:headEnd type="none" w="med" len="med"/>
                          <a:tailEnd type="none" w="med" len="med"/>
                        </a:ln>
                        <a:effectLst>
                          <a:outerShdw blurRad="177800" dist="50800" dir="2400000" algn="ctr" rotWithShape="0">
                            <a:prstClr val="black">
                              <a:alpha val="30000"/>
                            </a:prstClr>
                          </a:outerShdw>
                        </a:effectLst>
                      </p166:spPr>
                    </pslz:zmPr>
                  </pslz:sldZmObj>
                </pslz:sldZm>
              </a:graphicData>
            </a:graphic>
          </p:graphicFrame>
        </mc:Choice>
        <mc:Fallback xmlns="">
          <p:pic>
            <p:nvPicPr>
              <p:cNvPr id="52" name="Slide Zoom 51">
                <a:extLst>
                  <a:ext uri="{FF2B5EF4-FFF2-40B4-BE49-F238E27FC236}">
                    <a16:creationId xmlns:a16="http://schemas.microsoft.com/office/drawing/2014/main" id="{AA543635-235E-1EDE-7329-6114307820CE}"/>
                  </a:ext>
                </a:extLst>
              </p:cNvPr>
              <p:cNvPicPr>
                <a:picLocks noGrp="1" noRot="1" noChangeAspect="1" noMove="1" noResize="1" noEditPoints="1" noAdjustHandles="1" noChangeArrowheads="1" noChangeShapeType="1"/>
              </p:cNvPicPr>
              <p:nvPr/>
            </p:nvPicPr>
            <p:blipFill>
              <a:blip r:embed="rId14"/>
              <a:stretch>
                <a:fillRect/>
              </a:stretch>
            </p:blipFill>
            <p:spPr>
              <a:xfrm>
                <a:off x="5538724" y="5570236"/>
                <a:ext cx="1441069" cy="810601"/>
              </a:xfrm>
              <a:prstGeom prst="rect">
                <a:avLst/>
              </a:prstGeom>
              <a:solidFill>
                <a:schemeClr val="accent1"/>
              </a:solidFill>
              <a:ln>
                <a:noFill/>
                <a:headEnd type="none" w="med" len="med"/>
                <a:tailEnd type="none" w="med" len="med"/>
              </a:ln>
              <a:effectLst>
                <a:outerShdw blurRad="177800" dist="50800" dir="2400000" algn="ctr" rotWithShape="0">
                  <a:prstClr val="black">
                    <a:alpha val="30000"/>
                  </a:prstClr>
                </a:outerShdw>
              </a:effectLst>
            </p:spPr>
          </p:pic>
        </mc:Fallback>
      </mc:AlternateContent>
      <p:sp>
        <p:nvSpPr>
          <p:cNvPr id="56" name="TextBox 55">
            <a:extLst>
              <a:ext uri="{FF2B5EF4-FFF2-40B4-BE49-F238E27FC236}">
                <a16:creationId xmlns:a16="http://schemas.microsoft.com/office/drawing/2014/main" id="{EB437298-A2B6-995C-12FF-9817878D72CF}"/>
              </a:ext>
            </a:extLst>
          </p:cNvPr>
          <p:cNvSpPr txBox="1"/>
          <p:nvPr/>
        </p:nvSpPr>
        <p:spPr>
          <a:xfrm>
            <a:off x="3079149" y="2132936"/>
            <a:ext cx="2343954" cy="584775"/>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lumMod val="50000"/>
                    <a:lumOff val="50000"/>
                  </a:srgbClr>
                </a:solidFill>
                <a:effectLst/>
                <a:uLnTx/>
                <a:uFillTx/>
                <a:latin typeface="Segoe UI Semibold"/>
                <a:ea typeface="+mn-ea"/>
                <a:cs typeface="+mn-cs"/>
              </a:rPr>
              <a:t>Security is complex and challenging</a:t>
            </a:r>
          </a:p>
        </p:txBody>
      </p:sp>
      <p:sp>
        <p:nvSpPr>
          <p:cNvPr id="57" name="TextBox 56">
            <a:extLst>
              <a:ext uri="{FF2B5EF4-FFF2-40B4-BE49-F238E27FC236}">
                <a16:creationId xmlns:a16="http://schemas.microsoft.com/office/drawing/2014/main" id="{69D570AC-3CD4-B76E-E1B9-F76B19FD7E2F}"/>
              </a:ext>
            </a:extLst>
          </p:cNvPr>
          <p:cNvSpPr txBox="1"/>
          <p:nvPr/>
        </p:nvSpPr>
        <p:spPr>
          <a:xfrm>
            <a:off x="8668151" y="2132936"/>
            <a:ext cx="2343954"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lumMod val="50000"/>
                    <a:lumOff val="50000"/>
                  </a:srgbClr>
                </a:solidFill>
                <a:effectLst/>
                <a:uLnTx/>
                <a:uFillTx/>
                <a:latin typeface="Segoe UI Semibold"/>
                <a:ea typeface="+mn-ea"/>
                <a:cs typeface="+mn-cs"/>
              </a:rPr>
              <a:t>Resilience required across the lifecycle</a:t>
            </a:r>
          </a:p>
        </p:txBody>
      </p:sp>
      <p:sp>
        <p:nvSpPr>
          <p:cNvPr id="58" name="TextBox 57">
            <a:extLst>
              <a:ext uri="{FF2B5EF4-FFF2-40B4-BE49-F238E27FC236}">
                <a16:creationId xmlns:a16="http://schemas.microsoft.com/office/drawing/2014/main" id="{2B9FD9D3-B3D5-CF0A-3BFA-2A39D55586F9}"/>
              </a:ext>
            </a:extLst>
          </p:cNvPr>
          <p:cNvSpPr txBox="1"/>
          <p:nvPr/>
        </p:nvSpPr>
        <p:spPr>
          <a:xfrm>
            <a:off x="3285066" y="3877655"/>
            <a:ext cx="2138037" cy="584775"/>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lumMod val="50000"/>
                    <a:lumOff val="50000"/>
                  </a:srgbClr>
                </a:solidFill>
                <a:effectLst/>
                <a:uLnTx/>
                <a:uFillTx/>
                <a:latin typeface="Segoe UI Semibold"/>
                <a:ea typeface="+mn-ea"/>
                <a:cs typeface="+mn-cs"/>
              </a:rPr>
              <a:t>Prioritize backlog of trust assumptions</a:t>
            </a:r>
          </a:p>
        </p:txBody>
      </p:sp>
      <p:sp>
        <p:nvSpPr>
          <p:cNvPr id="59" name="TextBox 58">
            <a:extLst>
              <a:ext uri="{FF2B5EF4-FFF2-40B4-BE49-F238E27FC236}">
                <a16:creationId xmlns:a16="http://schemas.microsoft.com/office/drawing/2014/main" id="{A2C7C904-054A-01C2-1C33-586B605FCD80}"/>
              </a:ext>
            </a:extLst>
          </p:cNvPr>
          <p:cNvSpPr txBox="1"/>
          <p:nvPr/>
        </p:nvSpPr>
        <p:spPr>
          <a:xfrm>
            <a:off x="3232244" y="5683149"/>
            <a:ext cx="2190859" cy="584775"/>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lumMod val="50000"/>
                    <a:lumOff val="50000"/>
                  </a:srgbClr>
                </a:solidFill>
                <a:effectLst/>
                <a:uLnTx/>
                <a:uFillTx/>
                <a:latin typeface="Segoe UI Semibold"/>
                <a:ea typeface="+mn-ea"/>
                <a:cs typeface="+mn-cs"/>
              </a:rPr>
              <a:t>Microsoft Security Adoption Framework</a:t>
            </a:r>
          </a:p>
        </p:txBody>
      </p:sp>
      <mc:AlternateContent xmlns:mc="http://schemas.openxmlformats.org/markup-compatibility/2006" xmlns:pslz="http://schemas.microsoft.com/office/powerpoint/2016/slidezoom">
        <mc:Choice Requires="pslz">
          <p:graphicFrame>
            <p:nvGraphicFramePr>
              <p:cNvPr id="5" name="Slide Zoom 4">
                <a:extLst>
                  <a:ext uri="{FF2B5EF4-FFF2-40B4-BE49-F238E27FC236}">
                    <a16:creationId xmlns:a16="http://schemas.microsoft.com/office/drawing/2014/main" id="{B4433774-8DF2-913F-B6D4-FDB92A65B43F}"/>
                  </a:ext>
                </a:extLst>
              </p:cNvPr>
              <p:cNvGraphicFramePr>
                <a:graphicFrameLocks noChangeAspect="1"/>
              </p:cNvGraphicFramePr>
              <p:nvPr>
                <p:extLst>
                  <p:ext uri="{D42A27DB-BD31-4B8C-83A1-F6EECF244321}">
                    <p14:modId xmlns:p14="http://schemas.microsoft.com/office/powerpoint/2010/main" val="2713359983"/>
                  </p:ext>
                </p:extLst>
              </p:nvPr>
            </p:nvGraphicFramePr>
            <p:xfrm>
              <a:off x="7134545" y="5570236"/>
              <a:ext cx="1441069" cy="810601"/>
            </p:xfrm>
            <a:graphic>
              <a:graphicData uri="http://schemas.microsoft.com/office/powerpoint/2016/slidezoom">
                <pslz:sldZm>
                  <pslz:sldZmObj sldId="2147480865" cId="1846003924">
                    <pslz:zmPr id="{38B68BA6-18D3-4134-8D37-D776C9F4E0DF}" returnToParent="0" transitionDur="1000">
                      <p166:blipFill xmlns:p166="http://schemas.microsoft.com/office/powerpoint/2016/6/main">
                        <a:blip r:embed="rId15"/>
                        <a:stretch>
                          <a:fillRect/>
                        </a:stretch>
                      </p166:blipFill>
                      <p166:spPr xmlns:p166="http://schemas.microsoft.com/office/powerpoint/2016/6/main">
                        <a:xfrm>
                          <a:off x="0" y="0"/>
                          <a:ext cx="1441069" cy="810601"/>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5" name="Slide Zoom 4">
                <a:hlinkClick r:id="rId16" action="ppaction://hlinksldjump"/>
                <a:extLst>
                  <a:ext uri="{FF2B5EF4-FFF2-40B4-BE49-F238E27FC236}">
                    <a16:creationId xmlns:a16="http://schemas.microsoft.com/office/drawing/2014/main" id="{B4433774-8DF2-913F-B6D4-FDB92A65B43F}"/>
                  </a:ext>
                </a:extLst>
              </p:cNvPr>
              <p:cNvPicPr>
                <a:picLocks noGrp="1" noRot="1" noChangeAspect="1" noMove="1" noResize="1" noEditPoints="1" noAdjustHandles="1" noChangeArrowheads="1" noChangeShapeType="1"/>
              </p:cNvPicPr>
              <p:nvPr/>
            </p:nvPicPr>
            <p:blipFill>
              <a:blip r:embed="rId17"/>
              <a:stretch>
                <a:fillRect/>
              </a:stretch>
            </p:blipFill>
            <p:spPr>
              <a:xfrm>
                <a:off x="7134545" y="5570236"/>
                <a:ext cx="1441069" cy="810601"/>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40936199-625A-33D5-8AA4-8427FC5CD824}"/>
                  </a:ext>
                </a:extLst>
              </p:cNvPr>
              <p:cNvGraphicFramePr>
                <a:graphicFrameLocks noChangeAspect="1"/>
              </p:cNvGraphicFramePr>
              <p:nvPr>
                <p:extLst>
                  <p:ext uri="{D42A27DB-BD31-4B8C-83A1-F6EECF244321}">
                    <p14:modId xmlns:p14="http://schemas.microsoft.com/office/powerpoint/2010/main" val="4062955048"/>
                  </p:ext>
                </p:extLst>
              </p:nvPr>
            </p:nvGraphicFramePr>
            <p:xfrm>
              <a:off x="7134545" y="3764742"/>
              <a:ext cx="1441068" cy="810601"/>
            </p:xfrm>
            <a:graphic>
              <a:graphicData uri="http://schemas.microsoft.com/office/powerpoint/2016/slidezoom">
                <pslz:sldZm>
                  <pslz:sldZmObj sldId="2147480888" cId="2197220260">
                    <pslz:zmPr id="{363DDB8C-944A-415A-A1A0-1B77BA8E9C06}" returnToParent="0" transitionDur="1000">
                      <p166:blipFill xmlns:p166="http://schemas.microsoft.com/office/powerpoint/2016/6/main">
                        <a:blip r:embed="rId18"/>
                        <a:stretch>
                          <a:fillRect/>
                        </a:stretch>
                      </p166:blipFill>
                      <p166:spPr xmlns:p166="http://schemas.microsoft.com/office/powerpoint/2016/6/main">
                        <a:xfrm>
                          <a:off x="0" y="0"/>
                          <a:ext cx="1441068" cy="810601"/>
                        </a:xfrm>
                        <a:prstGeom prst="rect">
                          <a:avLst/>
                        </a:prstGeom>
                        <a:solidFill>
                          <a:schemeClr val="lt1"/>
                        </a:solidFill>
                        <a:ln w="3175">
                          <a:noFill/>
                          <a:headEnd type="none" w="med" len="med"/>
                          <a:tailEnd type="none" w="med" len="med"/>
                        </a:ln>
                        <a:effectLst>
                          <a:outerShdw blurRad="177800" dist="50800" dir="2400000" algn="ctr" rotWithShape="0">
                            <a:prstClr val="black">
                              <a:alpha val="30000"/>
                            </a:prstClr>
                          </a:outerShdw>
                        </a:effectLst>
                      </p166:spPr>
                    </pslz:zmPr>
                  </pslz:sldZmObj>
                </pslz:sldZm>
              </a:graphicData>
            </a:graphic>
          </p:graphicFrame>
        </mc:Choice>
        <mc:Fallback xmlns="">
          <p:pic>
            <p:nvPicPr>
              <p:cNvPr id="6" name="Slide Zoom 5">
                <a:extLst>
                  <a:ext uri="{FF2B5EF4-FFF2-40B4-BE49-F238E27FC236}">
                    <a16:creationId xmlns:a16="http://schemas.microsoft.com/office/drawing/2014/main" id="{40936199-625A-33D5-8AA4-8427FC5CD824}"/>
                  </a:ext>
                </a:extLst>
              </p:cNvPr>
              <p:cNvPicPr>
                <a:picLocks noGrp="1" noRot="1" noChangeAspect="1" noMove="1" noResize="1" noEditPoints="1" noAdjustHandles="1" noChangeArrowheads="1" noChangeShapeType="1"/>
              </p:cNvPicPr>
              <p:nvPr/>
            </p:nvPicPr>
            <p:blipFill>
              <a:blip r:embed="rId19"/>
              <a:stretch>
                <a:fillRect/>
              </a:stretch>
            </p:blipFill>
            <p:spPr>
              <a:xfrm>
                <a:off x="7134545" y="3764742"/>
                <a:ext cx="1441068" cy="810601"/>
              </a:xfrm>
              <a:prstGeom prst="rect">
                <a:avLst/>
              </a:prstGeom>
              <a:solidFill>
                <a:schemeClr val="lt1"/>
              </a:solidFill>
              <a:ln w="3175">
                <a:noFill/>
                <a:headEnd type="none" w="med" len="med"/>
                <a:tailEnd type="none" w="med" len="med"/>
              </a:ln>
              <a:effectLst>
                <a:outerShdw blurRad="177800" dist="50800" dir="2400000" algn="ctr" rotWithShape="0">
                  <a:prstClr val="black">
                    <a:alpha val="30000"/>
                  </a:prstClr>
                </a:outerShdw>
              </a:effectLst>
            </p:spPr>
          </p:pic>
        </mc:Fallback>
      </mc:AlternateContent>
    </p:spTree>
    <p:extLst>
      <p:ext uri="{BB962C8B-B14F-4D97-AF65-F5344CB8AC3E}">
        <p14:creationId xmlns:p14="http://schemas.microsoft.com/office/powerpoint/2010/main" val="2264163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1000"/>
                                        <p:tgtEl>
                                          <p:spTgt spid="14"/>
                                        </p:tgtEl>
                                      </p:cBhvr>
                                    </p:animEffect>
                                    <p:anim calcmode="lin" valueType="num">
                                      <p:cBhvr>
                                        <p:cTn id="18" dur="1000" fill="hold"/>
                                        <p:tgtEl>
                                          <p:spTgt spid="14"/>
                                        </p:tgtEl>
                                        <p:attrNameLst>
                                          <p:attrName>ppt_x</p:attrName>
                                        </p:attrNameLst>
                                      </p:cBhvr>
                                      <p:tavLst>
                                        <p:tav tm="0">
                                          <p:val>
                                            <p:strVal val="#ppt_x"/>
                                          </p:val>
                                        </p:tav>
                                        <p:tav tm="100000">
                                          <p:val>
                                            <p:strVal val="#ppt_x"/>
                                          </p:val>
                                        </p:tav>
                                      </p:tavLst>
                                    </p:anim>
                                    <p:anim calcmode="lin" valueType="num">
                                      <p:cBhvr>
                                        <p:cTn id="19" dur="1000" fill="hold"/>
                                        <p:tgtEl>
                                          <p:spTgt spid="1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1000"/>
                                        <p:tgtEl>
                                          <p:spTgt spid="41"/>
                                        </p:tgtEl>
                                      </p:cBhvr>
                                    </p:animEffect>
                                    <p:anim calcmode="lin" valueType="num">
                                      <p:cBhvr>
                                        <p:cTn id="23" dur="1000" fill="hold"/>
                                        <p:tgtEl>
                                          <p:spTgt spid="41"/>
                                        </p:tgtEl>
                                        <p:attrNameLst>
                                          <p:attrName>ppt_x</p:attrName>
                                        </p:attrNameLst>
                                      </p:cBhvr>
                                      <p:tavLst>
                                        <p:tav tm="0">
                                          <p:val>
                                            <p:strVal val="#ppt_x"/>
                                          </p:val>
                                        </p:tav>
                                        <p:tav tm="100000">
                                          <p:val>
                                            <p:strVal val="#ppt_x"/>
                                          </p:val>
                                        </p:tav>
                                      </p:tavLst>
                                    </p:anim>
                                    <p:anim calcmode="lin" valueType="num">
                                      <p:cBhvr>
                                        <p:cTn id="24" dur="1000" fill="hold"/>
                                        <p:tgtEl>
                                          <p:spTgt spid="41"/>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fade">
                                      <p:cBhvr>
                                        <p:cTn id="27" dur="1000"/>
                                        <p:tgtEl>
                                          <p:spTgt spid="45"/>
                                        </p:tgtEl>
                                      </p:cBhvr>
                                    </p:animEffect>
                                    <p:anim calcmode="lin" valueType="num">
                                      <p:cBhvr>
                                        <p:cTn id="28" dur="1000" fill="hold"/>
                                        <p:tgtEl>
                                          <p:spTgt spid="45"/>
                                        </p:tgtEl>
                                        <p:attrNameLst>
                                          <p:attrName>ppt_x</p:attrName>
                                        </p:attrNameLst>
                                      </p:cBhvr>
                                      <p:tavLst>
                                        <p:tav tm="0">
                                          <p:val>
                                            <p:strVal val="#ppt_x"/>
                                          </p:val>
                                        </p:tav>
                                        <p:tav tm="100000">
                                          <p:val>
                                            <p:strVal val="#ppt_x"/>
                                          </p:val>
                                        </p:tav>
                                      </p:tavLst>
                                    </p:anim>
                                    <p:anim calcmode="lin" valueType="num">
                                      <p:cBhvr>
                                        <p:cTn id="29" dur="1000" fill="hold"/>
                                        <p:tgtEl>
                                          <p:spTgt spid="45"/>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56"/>
                                        </p:tgtEl>
                                        <p:attrNameLst>
                                          <p:attrName>style.visibility</p:attrName>
                                        </p:attrNameLst>
                                      </p:cBhvr>
                                      <p:to>
                                        <p:strVal val="visible"/>
                                      </p:to>
                                    </p:set>
                                    <p:animEffect transition="in" filter="fade">
                                      <p:cBhvr>
                                        <p:cTn id="32" dur="1000"/>
                                        <p:tgtEl>
                                          <p:spTgt spid="56"/>
                                        </p:tgtEl>
                                      </p:cBhvr>
                                    </p:animEffect>
                                    <p:anim calcmode="lin" valueType="num">
                                      <p:cBhvr>
                                        <p:cTn id="33" dur="1000" fill="hold"/>
                                        <p:tgtEl>
                                          <p:spTgt spid="56"/>
                                        </p:tgtEl>
                                        <p:attrNameLst>
                                          <p:attrName>ppt_x</p:attrName>
                                        </p:attrNameLst>
                                      </p:cBhvr>
                                      <p:tavLst>
                                        <p:tav tm="0">
                                          <p:val>
                                            <p:strVal val="#ppt_x"/>
                                          </p:val>
                                        </p:tav>
                                        <p:tav tm="100000">
                                          <p:val>
                                            <p:strVal val="#ppt_x"/>
                                          </p:val>
                                        </p:tav>
                                      </p:tavLst>
                                    </p:anim>
                                    <p:anim calcmode="lin" valueType="num">
                                      <p:cBhvr>
                                        <p:cTn id="34" dur="1000" fill="hold"/>
                                        <p:tgtEl>
                                          <p:spTgt spid="56"/>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57"/>
                                        </p:tgtEl>
                                        <p:attrNameLst>
                                          <p:attrName>style.visibility</p:attrName>
                                        </p:attrNameLst>
                                      </p:cBhvr>
                                      <p:to>
                                        <p:strVal val="visible"/>
                                      </p:to>
                                    </p:set>
                                    <p:animEffect transition="in" filter="fade">
                                      <p:cBhvr>
                                        <p:cTn id="37" dur="1000"/>
                                        <p:tgtEl>
                                          <p:spTgt spid="57"/>
                                        </p:tgtEl>
                                      </p:cBhvr>
                                    </p:animEffect>
                                    <p:anim calcmode="lin" valueType="num">
                                      <p:cBhvr>
                                        <p:cTn id="38" dur="1000" fill="hold"/>
                                        <p:tgtEl>
                                          <p:spTgt spid="57"/>
                                        </p:tgtEl>
                                        <p:attrNameLst>
                                          <p:attrName>ppt_x</p:attrName>
                                        </p:attrNameLst>
                                      </p:cBhvr>
                                      <p:tavLst>
                                        <p:tav tm="0">
                                          <p:val>
                                            <p:strVal val="#ppt_x"/>
                                          </p:val>
                                        </p:tav>
                                        <p:tav tm="100000">
                                          <p:val>
                                            <p:strVal val="#ppt_x"/>
                                          </p:val>
                                        </p:tav>
                                      </p:tavLst>
                                    </p:anim>
                                    <p:anim calcmode="lin" valueType="num">
                                      <p:cBhvr>
                                        <p:cTn id="39"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fade">
                                      <p:cBhvr>
                                        <p:cTn id="44" dur="1000"/>
                                        <p:tgtEl>
                                          <p:spTgt spid="8"/>
                                        </p:tgtEl>
                                      </p:cBhvr>
                                    </p:animEffect>
                                    <p:anim calcmode="lin" valueType="num">
                                      <p:cBhvr>
                                        <p:cTn id="45" dur="1000" fill="hold"/>
                                        <p:tgtEl>
                                          <p:spTgt spid="8"/>
                                        </p:tgtEl>
                                        <p:attrNameLst>
                                          <p:attrName>ppt_x</p:attrName>
                                        </p:attrNameLst>
                                      </p:cBhvr>
                                      <p:tavLst>
                                        <p:tav tm="0">
                                          <p:val>
                                            <p:strVal val="#ppt_x"/>
                                          </p:val>
                                        </p:tav>
                                        <p:tav tm="100000">
                                          <p:val>
                                            <p:strVal val="#ppt_x"/>
                                          </p:val>
                                        </p:tav>
                                      </p:tavLst>
                                    </p:anim>
                                    <p:anim calcmode="lin" valueType="num">
                                      <p:cBhvr>
                                        <p:cTn id="46" dur="1000" fill="hold"/>
                                        <p:tgtEl>
                                          <p:spTgt spid="8"/>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1000"/>
                                        <p:tgtEl>
                                          <p:spTgt spid="12"/>
                                        </p:tgtEl>
                                      </p:cBhvr>
                                    </p:animEffect>
                                    <p:anim calcmode="lin" valueType="num">
                                      <p:cBhvr>
                                        <p:cTn id="50" dur="1000" fill="hold"/>
                                        <p:tgtEl>
                                          <p:spTgt spid="12"/>
                                        </p:tgtEl>
                                        <p:attrNameLst>
                                          <p:attrName>ppt_x</p:attrName>
                                        </p:attrNameLst>
                                      </p:cBhvr>
                                      <p:tavLst>
                                        <p:tav tm="0">
                                          <p:val>
                                            <p:strVal val="#ppt_x"/>
                                          </p:val>
                                        </p:tav>
                                        <p:tav tm="100000">
                                          <p:val>
                                            <p:strVal val="#ppt_x"/>
                                          </p:val>
                                        </p:tav>
                                      </p:tavLst>
                                    </p:anim>
                                    <p:anim calcmode="lin" valueType="num">
                                      <p:cBhvr>
                                        <p:cTn id="51" dur="1000" fill="hold"/>
                                        <p:tgtEl>
                                          <p:spTgt spid="12"/>
                                        </p:tgtEl>
                                        <p:attrNameLst>
                                          <p:attrName>ppt_y</p:attrName>
                                        </p:attrNameLst>
                                      </p:cBhvr>
                                      <p:tavLst>
                                        <p:tav tm="0">
                                          <p:val>
                                            <p:strVal val="#ppt_y+.1"/>
                                          </p:val>
                                        </p:tav>
                                        <p:tav tm="100000">
                                          <p:val>
                                            <p:strVal val="#ppt_y"/>
                                          </p:val>
                                        </p:tav>
                                      </p:tavLst>
                                    </p:anim>
                                  </p:childTnLst>
                                </p:cTn>
                              </p:par>
                              <p:par>
                                <p:cTn id="52" presetID="42" presetClass="entr" presetSubtype="0" fill="hold" nodeType="withEffect">
                                  <p:stCondLst>
                                    <p:cond delay="0"/>
                                  </p:stCondLst>
                                  <p:childTnLst>
                                    <p:set>
                                      <p:cBhvr>
                                        <p:cTn id="53" dur="1" fill="hold">
                                          <p:stCondLst>
                                            <p:cond delay="0"/>
                                          </p:stCondLst>
                                        </p:cTn>
                                        <p:tgtEl>
                                          <p:spTgt spid="60"/>
                                        </p:tgtEl>
                                        <p:attrNameLst>
                                          <p:attrName>style.visibility</p:attrName>
                                        </p:attrNameLst>
                                      </p:cBhvr>
                                      <p:to>
                                        <p:strVal val="visible"/>
                                      </p:to>
                                    </p:set>
                                    <p:animEffect transition="in" filter="fade">
                                      <p:cBhvr>
                                        <p:cTn id="54" dur="1000"/>
                                        <p:tgtEl>
                                          <p:spTgt spid="60"/>
                                        </p:tgtEl>
                                      </p:cBhvr>
                                    </p:animEffect>
                                    <p:anim calcmode="lin" valueType="num">
                                      <p:cBhvr>
                                        <p:cTn id="55" dur="1000" fill="hold"/>
                                        <p:tgtEl>
                                          <p:spTgt spid="60"/>
                                        </p:tgtEl>
                                        <p:attrNameLst>
                                          <p:attrName>ppt_x</p:attrName>
                                        </p:attrNameLst>
                                      </p:cBhvr>
                                      <p:tavLst>
                                        <p:tav tm="0">
                                          <p:val>
                                            <p:strVal val="#ppt_x"/>
                                          </p:val>
                                        </p:tav>
                                        <p:tav tm="100000">
                                          <p:val>
                                            <p:strVal val="#ppt_x"/>
                                          </p:val>
                                        </p:tav>
                                      </p:tavLst>
                                    </p:anim>
                                    <p:anim calcmode="lin" valueType="num">
                                      <p:cBhvr>
                                        <p:cTn id="56" dur="1000" fill="hold"/>
                                        <p:tgtEl>
                                          <p:spTgt spid="60"/>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fade">
                                      <p:cBhvr>
                                        <p:cTn id="59" dur="1000"/>
                                        <p:tgtEl>
                                          <p:spTgt spid="35"/>
                                        </p:tgtEl>
                                      </p:cBhvr>
                                    </p:animEffect>
                                    <p:anim calcmode="lin" valueType="num">
                                      <p:cBhvr>
                                        <p:cTn id="60" dur="1000" fill="hold"/>
                                        <p:tgtEl>
                                          <p:spTgt spid="35"/>
                                        </p:tgtEl>
                                        <p:attrNameLst>
                                          <p:attrName>ppt_x</p:attrName>
                                        </p:attrNameLst>
                                      </p:cBhvr>
                                      <p:tavLst>
                                        <p:tav tm="0">
                                          <p:val>
                                            <p:strVal val="#ppt_x"/>
                                          </p:val>
                                        </p:tav>
                                        <p:tav tm="100000">
                                          <p:val>
                                            <p:strVal val="#ppt_x"/>
                                          </p:val>
                                        </p:tav>
                                      </p:tavLst>
                                    </p:anim>
                                    <p:anim calcmode="lin" valueType="num">
                                      <p:cBhvr>
                                        <p:cTn id="61" dur="1000" fill="hold"/>
                                        <p:tgtEl>
                                          <p:spTgt spid="35"/>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fade">
                                      <p:cBhvr>
                                        <p:cTn id="64" dur="1000"/>
                                        <p:tgtEl>
                                          <p:spTgt spid="43"/>
                                        </p:tgtEl>
                                      </p:cBhvr>
                                    </p:animEffect>
                                    <p:anim calcmode="lin" valueType="num">
                                      <p:cBhvr>
                                        <p:cTn id="65" dur="1000" fill="hold"/>
                                        <p:tgtEl>
                                          <p:spTgt spid="43"/>
                                        </p:tgtEl>
                                        <p:attrNameLst>
                                          <p:attrName>ppt_x</p:attrName>
                                        </p:attrNameLst>
                                      </p:cBhvr>
                                      <p:tavLst>
                                        <p:tav tm="0">
                                          <p:val>
                                            <p:strVal val="#ppt_x"/>
                                          </p:val>
                                        </p:tav>
                                        <p:tav tm="100000">
                                          <p:val>
                                            <p:strVal val="#ppt_x"/>
                                          </p:val>
                                        </p:tav>
                                      </p:tavLst>
                                    </p:anim>
                                    <p:anim calcmode="lin" valueType="num">
                                      <p:cBhvr>
                                        <p:cTn id="66" dur="1000" fill="hold"/>
                                        <p:tgtEl>
                                          <p:spTgt spid="43"/>
                                        </p:tgtEl>
                                        <p:attrNameLst>
                                          <p:attrName>ppt_y</p:attrName>
                                        </p:attrNameLst>
                                      </p:cBhvr>
                                      <p:tavLst>
                                        <p:tav tm="0">
                                          <p:val>
                                            <p:strVal val="#ppt_y+.1"/>
                                          </p:val>
                                        </p:tav>
                                        <p:tav tm="100000">
                                          <p:val>
                                            <p:strVal val="#ppt_y"/>
                                          </p:val>
                                        </p:tav>
                                      </p:tavLst>
                                    </p:anim>
                                  </p:childTnLst>
                                </p:cTn>
                              </p:par>
                              <p:par>
                                <p:cTn id="67" presetID="42" presetClass="entr" presetSubtype="0" fill="hold"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fade">
                                      <p:cBhvr>
                                        <p:cTn id="69" dur="1000"/>
                                        <p:tgtEl>
                                          <p:spTgt spid="6"/>
                                        </p:tgtEl>
                                      </p:cBhvr>
                                    </p:animEffect>
                                    <p:anim calcmode="lin" valueType="num">
                                      <p:cBhvr>
                                        <p:cTn id="70" dur="1000" fill="hold"/>
                                        <p:tgtEl>
                                          <p:spTgt spid="6"/>
                                        </p:tgtEl>
                                        <p:attrNameLst>
                                          <p:attrName>ppt_x</p:attrName>
                                        </p:attrNameLst>
                                      </p:cBhvr>
                                      <p:tavLst>
                                        <p:tav tm="0">
                                          <p:val>
                                            <p:strVal val="#ppt_x"/>
                                          </p:val>
                                        </p:tav>
                                        <p:tav tm="100000">
                                          <p:val>
                                            <p:strVal val="#ppt_x"/>
                                          </p:val>
                                        </p:tav>
                                      </p:tavLst>
                                    </p:anim>
                                    <p:anim calcmode="lin" valueType="num">
                                      <p:cBhvr>
                                        <p:cTn id="71" dur="1000" fill="hold"/>
                                        <p:tgtEl>
                                          <p:spTgt spid="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9"/>
                                        </p:tgtEl>
                                        <p:attrNameLst>
                                          <p:attrName>style.visibility</p:attrName>
                                        </p:attrNameLst>
                                      </p:cBhvr>
                                      <p:to>
                                        <p:strVal val="visible"/>
                                      </p:to>
                                    </p:set>
                                    <p:animEffect transition="in" filter="fade">
                                      <p:cBhvr>
                                        <p:cTn id="81" dur="1000"/>
                                        <p:tgtEl>
                                          <p:spTgt spid="9"/>
                                        </p:tgtEl>
                                      </p:cBhvr>
                                    </p:animEffect>
                                    <p:anim calcmode="lin" valueType="num">
                                      <p:cBhvr>
                                        <p:cTn id="82" dur="1000" fill="hold"/>
                                        <p:tgtEl>
                                          <p:spTgt spid="9"/>
                                        </p:tgtEl>
                                        <p:attrNameLst>
                                          <p:attrName>ppt_x</p:attrName>
                                        </p:attrNameLst>
                                      </p:cBhvr>
                                      <p:tavLst>
                                        <p:tav tm="0">
                                          <p:val>
                                            <p:strVal val="#ppt_x"/>
                                          </p:val>
                                        </p:tav>
                                        <p:tav tm="100000">
                                          <p:val>
                                            <p:strVal val="#ppt_x"/>
                                          </p:val>
                                        </p:tav>
                                      </p:tavLst>
                                    </p:anim>
                                    <p:anim calcmode="lin" valueType="num">
                                      <p:cBhvr>
                                        <p:cTn id="83" dur="1000" fill="hold"/>
                                        <p:tgtEl>
                                          <p:spTgt spid="9"/>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13"/>
                                        </p:tgtEl>
                                        <p:attrNameLst>
                                          <p:attrName>style.visibility</p:attrName>
                                        </p:attrNameLst>
                                      </p:cBhvr>
                                      <p:to>
                                        <p:strVal val="visible"/>
                                      </p:to>
                                    </p:set>
                                    <p:animEffect transition="in" filter="fade">
                                      <p:cBhvr>
                                        <p:cTn id="86" dur="1000"/>
                                        <p:tgtEl>
                                          <p:spTgt spid="13"/>
                                        </p:tgtEl>
                                      </p:cBhvr>
                                    </p:animEffect>
                                    <p:anim calcmode="lin" valueType="num">
                                      <p:cBhvr>
                                        <p:cTn id="87" dur="1000" fill="hold"/>
                                        <p:tgtEl>
                                          <p:spTgt spid="13"/>
                                        </p:tgtEl>
                                        <p:attrNameLst>
                                          <p:attrName>ppt_x</p:attrName>
                                        </p:attrNameLst>
                                      </p:cBhvr>
                                      <p:tavLst>
                                        <p:tav tm="0">
                                          <p:val>
                                            <p:strVal val="#ppt_x"/>
                                          </p:val>
                                        </p:tav>
                                        <p:tav tm="100000">
                                          <p:val>
                                            <p:strVal val="#ppt_x"/>
                                          </p:val>
                                        </p:tav>
                                      </p:tavLst>
                                    </p:anim>
                                    <p:anim calcmode="lin" valueType="num">
                                      <p:cBhvr>
                                        <p:cTn id="88" dur="1000" fill="hold"/>
                                        <p:tgtEl>
                                          <p:spTgt spid="13"/>
                                        </p:tgtEl>
                                        <p:attrNameLst>
                                          <p:attrName>ppt_y</p:attrName>
                                        </p:attrNameLst>
                                      </p:cBhvr>
                                      <p:tavLst>
                                        <p:tav tm="0">
                                          <p:val>
                                            <p:strVal val="#ppt_y+.1"/>
                                          </p:val>
                                        </p:tav>
                                        <p:tav tm="100000">
                                          <p:val>
                                            <p:strVal val="#ppt_y"/>
                                          </p:val>
                                        </p:tav>
                                      </p:tavLst>
                                    </p:anim>
                                  </p:childTnLst>
                                </p:cTn>
                              </p:par>
                              <p:par>
                                <p:cTn id="89" presetID="42" presetClass="entr" presetSubtype="0" fill="hold" nodeType="withEffect">
                                  <p:stCondLst>
                                    <p:cond delay="0"/>
                                  </p:stCondLst>
                                  <p:childTnLst>
                                    <p:set>
                                      <p:cBhvr>
                                        <p:cTn id="90" dur="1" fill="hold">
                                          <p:stCondLst>
                                            <p:cond delay="0"/>
                                          </p:stCondLst>
                                        </p:cTn>
                                        <p:tgtEl>
                                          <p:spTgt spid="34"/>
                                        </p:tgtEl>
                                        <p:attrNameLst>
                                          <p:attrName>style.visibility</p:attrName>
                                        </p:attrNameLst>
                                      </p:cBhvr>
                                      <p:to>
                                        <p:strVal val="visible"/>
                                      </p:to>
                                    </p:set>
                                    <p:animEffect transition="in" filter="fade">
                                      <p:cBhvr>
                                        <p:cTn id="91" dur="1000"/>
                                        <p:tgtEl>
                                          <p:spTgt spid="34"/>
                                        </p:tgtEl>
                                      </p:cBhvr>
                                    </p:animEffect>
                                    <p:anim calcmode="lin" valueType="num">
                                      <p:cBhvr>
                                        <p:cTn id="92" dur="1000" fill="hold"/>
                                        <p:tgtEl>
                                          <p:spTgt spid="34"/>
                                        </p:tgtEl>
                                        <p:attrNameLst>
                                          <p:attrName>ppt_x</p:attrName>
                                        </p:attrNameLst>
                                      </p:cBhvr>
                                      <p:tavLst>
                                        <p:tav tm="0">
                                          <p:val>
                                            <p:strVal val="#ppt_x"/>
                                          </p:val>
                                        </p:tav>
                                        <p:tav tm="100000">
                                          <p:val>
                                            <p:strVal val="#ppt_x"/>
                                          </p:val>
                                        </p:tav>
                                      </p:tavLst>
                                    </p:anim>
                                    <p:anim calcmode="lin" valueType="num">
                                      <p:cBhvr>
                                        <p:cTn id="93" dur="1000" fill="hold"/>
                                        <p:tgtEl>
                                          <p:spTgt spid="34"/>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48"/>
                                        </p:tgtEl>
                                        <p:attrNameLst>
                                          <p:attrName>style.visibility</p:attrName>
                                        </p:attrNameLst>
                                      </p:cBhvr>
                                      <p:to>
                                        <p:strVal val="visible"/>
                                      </p:to>
                                    </p:set>
                                    <p:animEffect transition="in" filter="fade">
                                      <p:cBhvr>
                                        <p:cTn id="96" dur="1000"/>
                                        <p:tgtEl>
                                          <p:spTgt spid="48"/>
                                        </p:tgtEl>
                                      </p:cBhvr>
                                    </p:animEffect>
                                    <p:anim calcmode="lin" valueType="num">
                                      <p:cBhvr>
                                        <p:cTn id="97" dur="1000" fill="hold"/>
                                        <p:tgtEl>
                                          <p:spTgt spid="48"/>
                                        </p:tgtEl>
                                        <p:attrNameLst>
                                          <p:attrName>ppt_x</p:attrName>
                                        </p:attrNameLst>
                                      </p:cBhvr>
                                      <p:tavLst>
                                        <p:tav tm="0">
                                          <p:val>
                                            <p:strVal val="#ppt_x"/>
                                          </p:val>
                                        </p:tav>
                                        <p:tav tm="100000">
                                          <p:val>
                                            <p:strVal val="#ppt_x"/>
                                          </p:val>
                                        </p:tav>
                                      </p:tavLst>
                                    </p:anim>
                                    <p:anim calcmode="lin" valueType="num">
                                      <p:cBhvr>
                                        <p:cTn id="98" dur="1000" fill="hold"/>
                                        <p:tgtEl>
                                          <p:spTgt spid="48"/>
                                        </p:tgtEl>
                                        <p:attrNameLst>
                                          <p:attrName>ppt_y</p:attrName>
                                        </p:attrNameLst>
                                      </p:cBhvr>
                                      <p:tavLst>
                                        <p:tav tm="0">
                                          <p:val>
                                            <p:strVal val="#ppt_y+.1"/>
                                          </p:val>
                                        </p:tav>
                                        <p:tav tm="100000">
                                          <p:val>
                                            <p:strVal val="#ppt_y"/>
                                          </p:val>
                                        </p:tav>
                                      </p:tavLst>
                                    </p:anim>
                                  </p:childTnLst>
                                </p:cTn>
                              </p:par>
                              <p:par>
                                <p:cTn id="99" presetID="42" presetClass="entr" presetSubtype="0" fill="hold" nodeType="withEffect">
                                  <p:stCondLst>
                                    <p:cond delay="0"/>
                                  </p:stCondLst>
                                  <p:childTnLst>
                                    <p:set>
                                      <p:cBhvr>
                                        <p:cTn id="100" dur="1" fill="hold">
                                          <p:stCondLst>
                                            <p:cond delay="0"/>
                                          </p:stCondLst>
                                        </p:cTn>
                                        <p:tgtEl>
                                          <p:spTgt spid="52"/>
                                        </p:tgtEl>
                                        <p:attrNameLst>
                                          <p:attrName>style.visibility</p:attrName>
                                        </p:attrNameLst>
                                      </p:cBhvr>
                                      <p:to>
                                        <p:strVal val="visible"/>
                                      </p:to>
                                    </p:set>
                                    <p:animEffect transition="in" filter="fade">
                                      <p:cBhvr>
                                        <p:cTn id="101" dur="1000"/>
                                        <p:tgtEl>
                                          <p:spTgt spid="52"/>
                                        </p:tgtEl>
                                      </p:cBhvr>
                                    </p:animEffect>
                                    <p:anim calcmode="lin" valueType="num">
                                      <p:cBhvr>
                                        <p:cTn id="102" dur="1000" fill="hold"/>
                                        <p:tgtEl>
                                          <p:spTgt spid="52"/>
                                        </p:tgtEl>
                                        <p:attrNameLst>
                                          <p:attrName>ppt_x</p:attrName>
                                        </p:attrNameLst>
                                      </p:cBhvr>
                                      <p:tavLst>
                                        <p:tav tm="0">
                                          <p:val>
                                            <p:strVal val="#ppt_x"/>
                                          </p:val>
                                        </p:tav>
                                        <p:tav tm="100000">
                                          <p:val>
                                            <p:strVal val="#ppt_x"/>
                                          </p:val>
                                        </p:tav>
                                      </p:tavLst>
                                    </p:anim>
                                    <p:anim calcmode="lin" valueType="num">
                                      <p:cBhvr>
                                        <p:cTn id="103" dur="1000" fill="hold"/>
                                        <p:tgtEl>
                                          <p:spTgt spid="52"/>
                                        </p:tgtEl>
                                        <p:attrNameLst>
                                          <p:attrName>ppt_y</p:attrName>
                                        </p:attrNameLst>
                                      </p:cBhvr>
                                      <p:tavLst>
                                        <p:tav tm="0">
                                          <p:val>
                                            <p:strVal val="#ppt_y+.1"/>
                                          </p:val>
                                        </p:tav>
                                        <p:tav tm="100000">
                                          <p:val>
                                            <p:strVal val="#ppt_y"/>
                                          </p:val>
                                        </p:tav>
                                      </p:tavLst>
                                    </p:anim>
                                  </p:childTnLst>
                                </p:cTn>
                              </p:par>
                              <p:par>
                                <p:cTn id="104" presetID="42" presetClass="entr" presetSubtype="0" fill="hold" nodeType="withEffect">
                                  <p:stCondLst>
                                    <p:cond delay="0"/>
                                  </p:stCondLst>
                                  <p:childTnLst>
                                    <p:set>
                                      <p:cBhvr>
                                        <p:cTn id="105" dur="1" fill="hold">
                                          <p:stCondLst>
                                            <p:cond delay="0"/>
                                          </p:stCondLst>
                                        </p:cTn>
                                        <p:tgtEl>
                                          <p:spTgt spid="5"/>
                                        </p:tgtEl>
                                        <p:attrNameLst>
                                          <p:attrName>style.visibility</p:attrName>
                                        </p:attrNameLst>
                                      </p:cBhvr>
                                      <p:to>
                                        <p:strVal val="visible"/>
                                      </p:to>
                                    </p:set>
                                    <p:animEffect transition="in" filter="fade">
                                      <p:cBhvr>
                                        <p:cTn id="106" dur="1000"/>
                                        <p:tgtEl>
                                          <p:spTgt spid="5"/>
                                        </p:tgtEl>
                                      </p:cBhvr>
                                    </p:animEffect>
                                    <p:anim calcmode="lin" valueType="num">
                                      <p:cBhvr>
                                        <p:cTn id="107" dur="1000" fill="hold"/>
                                        <p:tgtEl>
                                          <p:spTgt spid="5"/>
                                        </p:tgtEl>
                                        <p:attrNameLst>
                                          <p:attrName>ppt_x</p:attrName>
                                        </p:attrNameLst>
                                      </p:cBhvr>
                                      <p:tavLst>
                                        <p:tav tm="0">
                                          <p:val>
                                            <p:strVal val="#ppt_x"/>
                                          </p:val>
                                        </p:tav>
                                        <p:tav tm="100000">
                                          <p:val>
                                            <p:strVal val="#ppt_x"/>
                                          </p:val>
                                        </p:tav>
                                      </p:tavLst>
                                    </p:anim>
                                    <p:anim calcmode="lin" valueType="num">
                                      <p:cBhvr>
                                        <p:cTn id="108" dur="1000" fill="hold"/>
                                        <p:tgtEl>
                                          <p:spTgt spid="5"/>
                                        </p:tgtEl>
                                        <p:attrNameLst>
                                          <p:attrName>ppt_y</p:attrName>
                                        </p:attrNameLst>
                                      </p:cBhvr>
                                      <p:tavLst>
                                        <p:tav tm="0">
                                          <p:val>
                                            <p:strVal val="#ppt_y+.1"/>
                                          </p:val>
                                        </p:tav>
                                        <p:tav tm="100000">
                                          <p:val>
                                            <p:strVal val="#ppt_y"/>
                                          </p:val>
                                        </p:tav>
                                      </p:tavLst>
                                    </p:anim>
                                  </p:childTnLst>
                                </p:cTn>
                              </p:par>
                              <p:par>
                                <p:cTn id="109" presetID="42" presetClass="entr" presetSubtype="0" fill="hold" grpId="0" nodeType="withEffect">
                                  <p:stCondLst>
                                    <p:cond delay="0"/>
                                  </p:stCondLst>
                                  <p:childTnLst>
                                    <p:set>
                                      <p:cBhvr>
                                        <p:cTn id="110" dur="1" fill="hold">
                                          <p:stCondLst>
                                            <p:cond delay="0"/>
                                          </p:stCondLst>
                                        </p:cTn>
                                        <p:tgtEl>
                                          <p:spTgt spid="59"/>
                                        </p:tgtEl>
                                        <p:attrNameLst>
                                          <p:attrName>style.visibility</p:attrName>
                                        </p:attrNameLst>
                                      </p:cBhvr>
                                      <p:to>
                                        <p:strVal val="visible"/>
                                      </p:to>
                                    </p:set>
                                    <p:animEffect transition="in" filter="fade">
                                      <p:cBhvr>
                                        <p:cTn id="111" dur="1000"/>
                                        <p:tgtEl>
                                          <p:spTgt spid="59"/>
                                        </p:tgtEl>
                                      </p:cBhvr>
                                    </p:animEffect>
                                    <p:anim calcmode="lin" valueType="num">
                                      <p:cBhvr>
                                        <p:cTn id="112" dur="1000" fill="hold"/>
                                        <p:tgtEl>
                                          <p:spTgt spid="59"/>
                                        </p:tgtEl>
                                        <p:attrNameLst>
                                          <p:attrName>ppt_x</p:attrName>
                                        </p:attrNameLst>
                                      </p:cBhvr>
                                      <p:tavLst>
                                        <p:tav tm="0">
                                          <p:val>
                                            <p:strVal val="#ppt_x"/>
                                          </p:val>
                                        </p:tav>
                                        <p:tav tm="100000">
                                          <p:val>
                                            <p:strVal val="#ppt_x"/>
                                          </p:val>
                                        </p:tav>
                                      </p:tavLst>
                                    </p:anim>
                                    <p:anim calcmode="lin" valueType="num">
                                      <p:cBhvr>
                                        <p:cTn id="11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p:bldP spid="12" grpId="0"/>
      <p:bldP spid="13" grpId="0"/>
      <p:bldP spid="14" grpId="0" animBg="1"/>
      <p:bldP spid="35" grpId="0"/>
      <p:bldP spid="48" grpId="0"/>
      <p:bldP spid="56" grpId="0"/>
      <p:bldP spid="57" grpId="0"/>
      <p:bldP spid="58" grpId="0"/>
      <p:bldP spid="5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A7061A-67D3-E823-B36C-203AD96ACAEE}"/>
              </a:ext>
            </a:extLst>
          </p:cNvPr>
          <p:cNvSpPr>
            <a:spLocks noGrp="1"/>
          </p:cNvSpPr>
          <p:nvPr>
            <p:ph type="title"/>
          </p:nvPr>
        </p:nvSpPr>
        <p:spPr/>
        <p:txBody>
          <a:bodyPr/>
          <a:lstStyle/>
          <a:p>
            <a:r>
              <a:rPr lang="en-US"/>
              <a:t>Guiding Rulesets for End to End Architecture</a:t>
            </a:r>
          </a:p>
        </p:txBody>
      </p:sp>
      <mc:AlternateContent xmlns:mc="http://schemas.openxmlformats.org/markup-compatibility/2006" xmlns:pslz="http://schemas.microsoft.com/office/powerpoint/2016/slidezoom">
        <mc:Choice Requires="pslz">
          <p:graphicFrame>
            <p:nvGraphicFramePr>
              <p:cNvPr id="4" name="Slide Zoom 3">
                <a:extLst>
                  <a:ext uri="{FF2B5EF4-FFF2-40B4-BE49-F238E27FC236}">
                    <a16:creationId xmlns:a16="http://schemas.microsoft.com/office/drawing/2014/main" id="{A82EAD55-74C4-88A9-81F2-D2CDE58097B1}"/>
                  </a:ext>
                </a:extLst>
              </p:cNvPr>
              <p:cNvGraphicFramePr>
                <a:graphicFrameLocks noChangeAspect="1"/>
              </p:cNvGraphicFramePr>
              <p:nvPr>
                <p:extLst>
                  <p:ext uri="{D42A27DB-BD31-4B8C-83A1-F6EECF244321}">
                    <p14:modId xmlns:p14="http://schemas.microsoft.com/office/powerpoint/2010/main" val="977545978"/>
                  </p:ext>
                </p:extLst>
              </p:nvPr>
            </p:nvGraphicFramePr>
            <p:xfrm>
              <a:off x="347133" y="3065588"/>
              <a:ext cx="3048000" cy="1714500"/>
            </p:xfrm>
            <a:graphic>
              <a:graphicData uri="http://schemas.microsoft.com/office/powerpoint/2016/slidezoom">
                <pslz:sldZm>
                  <pslz:sldZmObj sldId="2147480649" cId="546649867">
                    <pslz:zmPr id="{CAE80272-303B-4070-BB5E-8C3CCDACBB5B}" returnToParent="0" transitionDur="1000">
                      <p166:blipFill xmlns:p166="http://schemas.microsoft.com/office/powerpoint/2016/6/main">
                        <a:blip r:embed="rId3"/>
                        <a:stretch>
                          <a:fillRect/>
                        </a:stretch>
                      </p166:blipFill>
                      <p166:spPr xmlns:p166="http://schemas.microsoft.com/office/powerpoint/2016/6/main">
                        <a:xfrm>
                          <a:off x="0" y="0"/>
                          <a:ext cx="3048000" cy="1714500"/>
                        </a:xfrm>
                        <a:prstGeom prst="rect">
                          <a:avLst/>
                        </a:prstGeom>
                        <a:solidFill>
                          <a:schemeClr val="bg1"/>
                        </a:solidFill>
                        <a:ln>
                          <a:noFill/>
                        </a:ln>
                        <a:effectLst>
                          <a:outerShdw blurRad="190500" dist="76200" dir="2700000" algn="ctr" rotWithShape="0">
                            <a:prstClr val="black">
                              <a:alpha val="30000"/>
                            </a:prstClr>
                          </a:outerShdw>
                        </a:effectLst>
                      </p166:spPr>
                    </pslz:zmPr>
                  </pslz:sldZmObj>
                </pslz:sldZm>
              </a:graphicData>
            </a:graphic>
          </p:graphicFrame>
        </mc:Choice>
        <mc:Fallback xmlns="">
          <p:pic>
            <p:nvPicPr>
              <p:cNvPr id="4" name="Slide Zoom 3">
                <a:hlinkClick r:id="rId4" action="ppaction://hlinksldjump"/>
                <a:extLst>
                  <a:ext uri="{FF2B5EF4-FFF2-40B4-BE49-F238E27FC236}">
                    <a16:creationId xmlns:a16="http://schemas.microsoft.com/office/drawing/2014/main" id="{A82EAD55-74C4-88A9-81F2-D2CDE58097B1}"/>
                  </a:ext>
                </a:extLst>
              </p:cNvPr>
              <p:cNvPicPr>
                <a:picLocks noGrp="1" noRot="1" noChangeAspect="1" noMove="1" noResize="1" noEditPoints="1" noAdjustHandles="1" noChangeArrowheads="1" noChangeShapeType="1"/>
              </p:cNvPicPr>
              <p:nvPr/>
            </p:nvPicPr>
            <p:blipFill>
              <a:blip r:embed="rId5"/>
              <a:stretch>
                <a:fillRect/>
              </a:stretch>
            </p:blipFill>
            <p:spPr>
              <a:xfrm>
                <a:off x="347133" y="3065588"/>
                <a:ext cx="3048000" cy="1714500"/>
              </a:xfrm>
              <a:prstGeom prst="rect">
                <a:avLst/>
              </a:prstGeom>
              <a:solidFill>
                <a:schemeClr val="bg1"/>
              </a:solidFill>
              <a:ln>
                <a:noFill/>
              </a:ln>
              <a:effectLst>
                <a:outerShdw blurRad="190500" dist="76200" dir="2700000" algn="ctr" rotWithShape="0">
                  <a:prstClr val="black">
                    <a:alpha val="30000"/>
                  </a:prstClr>
                </a:outerShdw>
              </a:effectLst>
            </p:spPr>
          </p:pic>
        </mc:Fallback>
      </mc:AlternateContent>
      <p:sp>
        <p:nvSpPr>
          <p:cNvPr id="5" name="Rectangle 4">
            <a:extLst>
              <a:ext uri="{FF2B5EF4-FFF2-40B4-BE49-F238E27FC236}">
                <a16:creationId xmlns:a16="http://schemas.microsoft.com/office/drawing/2014/main" id="{1714DBF1-520F-47A1-81FD-C758E58C52D4}"/>
              </a:ext>
            </a:extLst>
          </p:cNvPr>
          <p:cNvSpPr/>
          <p:nvPr/>
        </p:nvSpPr>
        <p:spPr bwMode="auto">
          <a:xfrm>
            <a:off x="3611377" y="1153552"/>
            <a:ext cx="8233490" cy="1769682"/>
          </a:xfrm>
          <a:prstGeom prst="rect">
            <a:avLst/>
          </a:prstGeom>
          <a:solidFill>
            <a:schemeClr val="bg1"/>
          </a:solidFill>
          <a:ln>
            <a:noFill/>
          </a:ln>
          <a:effectLst>
            <a:outerShdw blurRad="190500" dist="762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274320" bIns="91440" numCol="1" spcCol="0" rtlCol="0" fromWordArt="0" anchor="ctr" anchorCtr="0" forceAA="0" compatLnSpc="1">
            <a:prstTxWarp prst="textNoShape">
              <a:avLst/>
            </a:prstTxWarp>
            <a:noAutofit/>
          </a:bodyPr>
          <a:lstStyle/>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2400" b="1" i="0" u="none" strike="noStrike" kern="0" cap="none" spc="0" normalizeH="0" baseline="0" noProof="0">
                <a:ln>
                  <a:noFill/>
                </a:ln>
                <a:solidFill>
                  <a:srgbClr val="1A1A1A"/>
                </a:solidFill>
                <a:effectLst/>
                <a:uLnTx/>
                <a:uFillTx/>
                <a:latin typeface="Segoe UI"/>
                <a:ea typeface="+mn-ea"/>
                <a:cs typeface="+mn-cs"/>
              </a:rPr>
              <a:t>Zero Trust Commandments</a:t>
            </a:r>
          </a:p>
          <a:p>
            <a:pPr defTabSz="914225">
              <a:spcBef>
                <a:spcPts val="600"/>
              </a:spcBef>
              <a:spcAft>
                <a:spcPts val="300"/>
              </a:spcAft>
              <a:defRPr/>
            </a:pPr>
            <a:r>
              <a:rPr lang="en-US" kern="0">
                <a:solidFill>
                  <a:schemeClr val="tx1">
                    <a:lumMod val="65000"/>
                    <a:lumOff val="35000"/>
                  </a:schemeClr>
                </a:solidFill>
                <a:latin typeface="Segoe Pro Semibold" panose="020B0702040504020203" pitchFamily="34" charset="0"/>
              </a:rPr>
              <a:t>Requirements that represent best practices for a Zero Trust Architecture (ZTA) and transformation. (The Open Group Standard)</a:t>
            </a:r>
          </a:p>
          <a:p>
            <a:pPr defTabSz="914225">
              <a:spcBef>
                <a:spcPts val="600"/>
              </a:spcBef>
              <a:spcAft>
                <a:spcPts val="300"/>
              </a:spcAft>
              <a:defRPr/>
            </a:pPr>
            <a:r>
              <a:rPr lang="en-US" b="1" kern="0">
                <a:solidFill>
                  <a:schemeClr val="tx1">
                    <a:lumMod val="65000"/>
                    <a:lumOff val="35000"/>
                  </a:schemeClr>
                </a:solidFill>
              </a:rPr>
              <a:t>Usage: </a:t>
            </a:r>
            <a:r>
              <a:rPr lang="en-US" kern="0">
                <a:solidFill>
                  <a:schemeClr val="tx1">
                    <a:lumMod val="65000"/>
                    <a:lumOff val="35000"/>
                  </a:schemeClr>
                </a:solidFill>
                <a:latin typeface="Segoe Pro Semibold" panose="020B0702040504020203" pitchFamily="34" charset="0"/>
              </a:rPr>
              <a:t>General planning + Testing whether something is ‘Zero Trust’ or not</a:t>
            </a:r>
          </a:p>
        </p:txBody>
      </p:sp>
      <p:sp>
        <p:nvSpPr>
          <p:cNvPr id="6" name="Rectangle 5">
            <a:extLst>
              <a:ext uri="{FF2B5EF4-FFF2-40B4-BE49-F238E27FC236}">
                <a16:creationId xmlns:a16="http://schemas.microsoft.com/office/drawing/2014/main" id="{3C2FA2A3-8CAA-1584-48CA-6EB8AF565D81}"/>
              </a:ext>
            </a:extLst>
          </p:cNvPr>
          <p:cNvSpPr/>
          <p:nvPr/>
        </p:nvSpPr>
        <p:spPr bwMode="auto">
          <a:xfrm>
            <a:off x="3611377" y="3065588"/>
            <a:ext cx="8233490" cy="1714500"/>
          </a:xfrm>
          <a:prstGeom prst="rect">
            <a:avLst/>
          </a:prstGeom>
          <a:solidFill>
            <a:schemeClr val="bg1"/>
          </a:solidFill>
          <a:ln>
            <a:noFill/>
          </a:ln>
          <a:effectLst>
            <a:outerShdw blurRad="190500" dist="762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274320" bIns="91440" numCol="1" spcCol="0" rtlCol="0" fromWordArt="0" anchor="ctr" anchorCtr="0" forceAA="0" compatLnSpc="1">
            <a:prstTxWarp prst="textNoShape">
              <a:avLst/>
            </a:prstTxWarp>
            <a:noAutofit/>
          </a:bodyPr>
          <a:lstStyle/>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2400" b="1" i="0" u="none" strike="noStrike" kern="0" cap="none" spc="0" normalizeH="0" baseline="0" noProof="0">
                <a:ln>
                  <a:noFill/>
                </a:ln>
                <a:solidFill>
                  <a:srgbClr val="1A1A1A"/>
                </a:solidFill>
                <a:effectLst/>
                <a:uLnTx/>
                <a:uFillTx/>
                <a:latin typeface="Segoe UI"/>
                <a:ea typeface="+mn-ea"/>
                <a:cs typeface="+mn-cs"/>
              </a:rPr>
              <a:t>10 Laws of Cybersecurity Risk</a:t>
            </a:r>
          </a:p>
          <a:p>
            <a:pPr marL="0" marR="0" lvl="0" indent="0" algn="l" defTabSz="914225" rtl="0" eaLnBrk="1" fontAlgn="auto" latinLnBrk="0" hangingPunct="1">
              <a:lnSpc>
                <a:spcPct val="100000"/>
              </a:lnSpc>
              <a:spcBef>
                <a:spcPts val="600"/>
              </a:spcBef>
              <a:spcAft>
                <a:spcPts val="300"/>
              </a:spcAft>
              <a:buClrTx/>
              <a:buSzTx/>
              <a:buFontTx/>
              <a:buNone/>
              <a:tabLst/>
              <a:defRPr/>
            </a:pPr>
            <a:r>
              <a:rPr kumimoji="0" lang="en-US" b="0" i="0" u="none" strike="noStrike" kern="0" cap="none" spc="0" normalizeH="0" baseline="0" noProof="0">
                <a:ln>
                  <a:noFill/>
                </a:ln>
                <a:solidFill>
                  <a:schemeClr val="tx1">
                    <a:lumMod val="65000"/>
                    <a:lumOff val="35000"/>
                  </a:schemeClr>
                </a:solidFill>
                <a:effectLst/>
                <a:uLnTx/>
                <a:uFillTx/>
                <a:latin typeface="Segoe Pro Semibold" panose="020B0702040504020203" pitchFamily="34" charset="0"/>
              </a:rPr>
              <a:t>Key truths about managing security risk that bust common myths. </a:t>
            </a:r>
          </a:p>
          <a:p>
            <a:pPr marL="0" marR="0" lvl="0" indent="0" algn="l" defTabSz="914225" rtl="0" eaLnBrk="1" fontAlgn="auto" latinLnBrk="0" hangingPunct="1">
              <a:lnSpc>
                <a:spcPct val="100000"/>
              </a:lnSpc>
              <a:spcBef>
                <a:spcPts val="600"/>
              </a:spcBef>
              <a:spcAft>
                <a:spcPts val="300"/>
              </a:spcAft>
              <a:buClrTx/>
              <a:buSzTx/>
              <a:buFontTx/>
              <a:buNone/>
              <a:tabLst/>
              <a:defRPr/>
            </a:pPr>
            <a:r>
              <a:rPr kumimoji="0" lang="en-US" b="1" i="0" u="none" strike="noStrike" kern="0" cap="none" spc="0" normalizeH="0" baseline="0" noProof="0">
                <a:ln>
                  <a:noFill/>
                </a:ln>
                <a:solidFill>
                  <a:schemeClr val="tx1">
                    <a:lumMod val="65000"/>
                    <a:lumOff val="35000"/>
                  </a:schemeClr>
                </a:solidFill>
                <a:effectLst/>
                <a:uLnTx/>
                <a:uFillTx/>
              </a:rPr>
              <a:t>Usage: </a:t>
            </a:r>
            <a:r>
              <a:rPr lang="en-US" kern="0">
                <a:solidFill>
                  <a:schemeClr val="tx1">
                    <a:lumMod val="65000"/>
                    <a:lumOff val="35000"/>
                  </a:schemeClr>
                </a:solidFill>
                <a:latin typeface="Segoe Pro Semibold" panose="020B0702040504020203" pitchFamily="34" charset="0"/>
              </a:rPr>
              <a:t>Ensuring security strategy, controls, and risk are managed with realistic understanding of how attacks, humans, and technology work</a:t>
            </a:r>
          </a:p>
        </p:txBody>
      </p:sp>
      <p:sp>
        <p:nvSpPr>
          <p:cNvPr id="7" name="Rectangle 6">
            <a:extLst>
              <a:ext uri="{FF2B5EF4-FFF2-40B4-BE49-F238E27FC236}">
                <a16:creationId xmlns:a16="http://schemas.microsoft.com/office/drawing/2014/main" id="{97AFB765-0F08-F5F5-6AC5-B4E07678273C}"/>
              </a:ext>
            </a:extLst>
          </p:cNvPr>
          <p:cNvSpPr/>
          <p:nvPr/>
        </p:nvSpPr>
        <p:spPr bwMode="auto">
          <a:xfrm>
            <a:off x="3611377" y="4931855"/>
            <a:ext cx="8233490" cy="1714500"/>
          </a:xfrm>
          <a:prstGeom prst="rect">
            <a:avLst/>
          </a:prstGeom>
          <a:solidFill>
            <a:schemeClr val="bg1"/>
          </a:solidFill>
          <a:ln>
            <a:noFill/>
          </a:ln>
          <a:effectLst>
            <a:outerShdw blurRad="190500" dist="762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274320" bIns="91440" numCol="1" spcCol="0" rtlCol="0" fromWordArt="0" anchor="ctr" anchorCtr="0" forceAA="0" compatLnSpc="1">
            <a:prstTxWarp prst="textNoShape">
              <a:avLst/>
            </a:prstTxWarp>
            <a:noAutofit/>
          </a:bodyPr>
          <a:lstStyle/>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2400" b="1" i="0" u="none" strike="noStrike" kern="0" cap="none" spc="0" normalizeH="0" baseline="0" noProof="0">
                <a:ln>
                  <a:noFill/>
                </a:ln>
                <a:solidFill>
                  <a:srgbClr val="1A1A1A"/>
                </a:solidFill>
                <a:effectLst/>
                <a:uLnTx/>
                <a:uFillTx/>
                <a:latin typeface="Segoe UI"/>
                <a:ea typeface="+mn-ea"/>
                <a:cs typeface="+mn-cs"/>
              </a:rPr>
              <a:t>Immutable Laws of Security</a:t>
            </a:r>
          </a:p>
          <a:p>
            <a:pPr defTabSz="914225">
              <a:spcBef>
                <a:spcPts val="600"/>
              </a:spcBef>
              <a:spcAft>
                <a:spcPts val="300"/>
              </a:spcAft>
              <a:defRPr/>
            </a:pPr>
            <a:r>
              <a:rPr kumimoji="0" lang="en-US" b="0" i="0" u="none" strike="noStrike" kern="0" cap="none" spc="0" normalizeH="0" baseline="0" noProof="0">
                <a:ln>
                  <a:noFill/>
                </a:ln>
                <a:solidFill>
                  <a:schemeClr val="tx1">
                    <a:lumMod val="65000"/>
                    <a:lumOff val="35000"/>
                  </a:schemeClr>
                </a:solidFill>
                <a:effectLst/>
                <a:uLnTx/>
                <a:uFillTx/>
                <a:latin typeface="Segoe Pro Semibold" panose="020B0702040504020203" pitchFamily="34" charset="0"/>
              </a:rPr>
              <a:t>Key truths about security claims and controls </a:t>
            </a:r>
            <a:r>
              <a:rPr lang="en-US" kern="0">
                <a:solidFill>
                  <a:schemeClr val="tx1">
                    <a:lumMod val="65000"/>
                    <a:lumOff val="35000"/>
                  </a:schemeClr>
                </a:solidFill>
                <a:latin typeface="Segoe Pro Semibold" panose="020B0702040504020203" pitchFamily="34" charset="0"/>
              </a:rPr>
              <a:t>that bust common myths.</a:t>
            </a:r>
          </a:p>
          <a:p>
            <a:pPr defTabSz="914225">
              <a:spcBef>
                <a:spcPts val="600"/>
              </a:spcBef>
              <a:spcAft>
                <a:spcPts val="300"/>
              </a:spcAft>
              <a:defRPr/>
            </a:pPr>
            <a:r>
              <a:rPr kumimoji="0" lang="en-US" b="1" i="0" u="none" strike="noStrike" kern="0" cap="none" spc="0" normalizeH="0" baseline="0" noProof="0">
                <a:ln>
                  <a:noFill/>
                </a:ln>
                <a:solidFill>
                  <a:schemeClr val="tx1">
                    <a:lumMod val="65000"/>
                    <a:lumOff val="35000"/>
                  </a:schemeClr>
                </a:solidFill>
                <a:effectLst/>
                <a:uLnTx/>
                <a:uFillTx/>
              </a:rPr>
              <a:t>Usage: </a:t>
            </a:r>
            <a:r>
              <a:rPr lang="en-US" kern="0">
                <a:solidFill>
                  <a:schemeClr val="tx1">
                    <a:lumMod val="65000"/>
                    <a:lumOff val="35000"/>
                  </a:schemeClr>
                </a:solidFill>
                <a:latin typeface="Segoe Pro Semibold" panose="020B0702040504020203" pitchFamily="34" charset="0"/>
              </a:rPr>
              <a:t>Validating design of security controls, systems, and processes to ensure they are technically sound</a:t>
            </a:r>
          </a:p>
        </p:txBody>
      </p:sp>
      <mc:AlternateContent xmlns:mc="http://schemas.openxmlformats.org/markup-compatibility/2006" xmlns:pslz="http://schemas.microsoft.com/office/powerpoint/2016/slidezoom">
        <mc:Choice Requires="pslz">
          <p:graphicFrame>
            <p:nvGraphicFramePr>
              <p:cNvPr id="10" name="Slide Zoom 9">
                <a:extLst>
                  <a:ext uri="{FF2B5EF4-FFF2-40B4-BE49-F238E27FC236}">
                    <a16:creationId xmlns:a16="http://schemas.microsoft.com/office/drawing/2014/main" id="{D6C0F02F-89C0-B2AB-7F6E-DFF69660089F}"/>
                  </a:ext>
                </a:extLst>
              </p:cNvPr>
              <p:cNvGraphicFramePr>
                <a:graphicFrameLocks noChangeAspect="1"/>
              </p:cNvGraphicFramePr>
              <p:nvPr>
                <p:extLst>
                  <p:ext uri="{D42A27DB-BD31-4B8C-83A1-F6EECF244321}">
                    <p14:modId xmlns:p14="http://schemas.microsoft.com/office/powerpoint/2010/main" val="394904522"/>
                  </p:ext>
                </p:extLst>
              </p:nvPr>
            </p:nvGraphicFramePr>
            <p:xfrm>
              <a:off x="347133" y="1180265"/>
              <a:ext cx="3048000" cy="1714500"/>
            </p:xfrm>
            <a:graphic>
              <a:graphicData uri="http://schemas.microsoft.com/office/powerpoint/2016/slidezoom">
                <pslz:sldZm>
                  <pslz:sldZmObj sldId="2147472639" cId="3860366603">
                    <pslz:zmPr id="{817B4AF8-201A-4D6E-8C1E-C2A147E51313}" returnToParent="0" transitionDur="1000">
                      <p166:blipFill xmlns:p166="http://schemas.microsoft.com/office/powerpoint/2016/6/main">
                        <a:blip r:embed="rId6"/>
                        <a:stretch>
                          <a:fillRect/>
                        </a:stretch>
                      </p166:blipFill>
                      <p166:spPr xmlns:p166="http://schemas.microsoft.com/office/powerpoint/2016/6/main">
                        <a:xfrm>
                          <a:off x="0" y="0"/>
                          <a:ext cx="3048000" cy="1714500"/>
                        </a:xfrm>
                        <a:prstGeom prst="rect">
                          <a:avLst/>
                        </a:prstGeom>
                        <a:solidFill>
                          <a:schemeClr val="bg1"/>
                        </a:solidFill>
                        <a:ln>
                          <a:noFill/>
                        </a:ln>
                        <a:effectLst>
                          <a:outerShdw blurRad="190500" dist="76200" dir="2700000" algn="ctr" rotWithShape="0">
                            <a:prstClr val="black">
                              <a:alpha val="30000"/>
                            </a:prstClr>
                          </a:outerShdw>
                        </a:effectLst>
                      </p166:spPr>
                    </pslz:zmPr>
                  </pslz:sldZmObj>
                </pslz:sldZm>
              </a:graphicData>
            </a:graphic>
          </p:graphicFrame>
        </mc:Choice>
        <mc:Fallback xmlns="">
          <p:pic>
            <p:nvPicPr>
              <p:cNvPr id="10" name="Slide Zoom 9">
                <a:hlinkClick r:id="rId7" action="ppaction://hlinksldjump"/>
                <a:extLst>
                  <a:ext uri="{FF2B5EF4-FFF2-40B4-BE49-F238E27FC236}">
                    <a16:creationId xmlns:a16="http://schemas.microsoft.com/office/drawing/2014/main" id="{D6C0F02F-89C0-B2AB-7F6E-DFF69660089F}"/>
                  </a:ext>
                </a:extLst>
              </p:cNvPr>
              <p:cNvPicPr>
                <a:picLocks noGrp="1" noRot="1" noChangeAspect="1" noMove="1" noResize="1" noEditPoints="1" noAdjustHandles="1" noChangeArrowheads="1" noChangeShapeType="1"/>
              </p:cNvPicPr>
              <p:nvPr/>
            </p:nvPicPr>
            <p:blipFill>
              <a:blip r:embed="rId8"/>
              <a:stretch>
                <a:fillRect/>
              </a:stretch>
            </p:blipFill>
            <p:spPr>
              <a:xfrm>
                <a:off x="347133" y="1180265"/>
                <a:ext cx="3048000" cy="1714500"/>
              </a:xfrm>
              <a:prstGeom prst="rect">
                <a:avLst/>
              </a:prstGeom>
              <a:solidFill>
                <a:schemeClr val="bg1"/>
              </a:solidFill>
              <a:ln>
                <a:noFill/>
              </a:ln>
              <a:effectLst>
                <a:outerShdw blurRad="190500" dist="76200" dir="2700000" algn="ctr" rotWithShape="0">
                  <a:prstClr val="black">
                    <a:alpha val="3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12" name="Slide Zoom 11">
                <a:extLst>
                  <a:ext uri="{FF2B5EF4-FFF2-40B4-BE49-F238E27FC236}">
                    <a16:creationId xmlns:a16="http://schemas.microsoft.com/office/drawing/2014/main" id="{720C8D43-19B4-DD9F-9C5B-7A3B0B357626}"/>
                  </a:ext>
                </a:extLst>
              </p:cNvPr>
              <p:cNvGraphicFramePr>
                <a:graphicFrameLocks noChangeAspect="1"/>
              </p:cNvGraphicFramePr>
              <p:nvPr>
                <p:extLst>
                  <p:ext uri="{D42A27DB-BD31-4B8C-83A1-F6EECF244321}">
                    <p14:modId xmlns:p14="http://schemas.microsoft.com/office/powerpoint/2010/main" val="2402334039"/>
                  </p:ext>
                </p:extLst>
              </p:nvPr>
            </p:nvGraphicFramePr>
            <p:xfrm>
              <a:off x="347133" y="4931855"/>
              <a:ext cx="3048000" cy="1714500"/>
            </p:xfrm>
            <a:graphic>
              <a:graphicData uri="http://schemas.microsoft.com/office/powerpoint/2016/slidezoom">
                <pslz:sldZm>
                  <pslz:sldZmObj sldId="2147478431" cId="3605807106">
                    <pslz:zmPr id="{63E39824-2296-42C4-9B9F-64492DB81FEE}" returnToParent="0" transitionDur="1000">
                      <p166:blipFill xmlns:p166="http://schemas.microsoft.com/office/powerpoint/2016/6/main">
                        <a:blip r:embed="rId9"/>
                        <a:stretch>
                          <a:fillRect/>
                        </a:stretch>
                      </p166:blipFill>
                      <p166:spPr xmlns:p166="http://schemas.microsoft.com/office/powerpoint/2016/6/main">
                        <a:xfrm>
                          <a:off x="0" y="0"/>
                          <a:ext cx="3048000" cy="1714500"/>
                        </a:xfrm>
                        <a:prstGeom prst="rect">
                          <a:avLst/>
                        </a:prstGeom>
                        <a:solidFill>
                          <a:schemeClr val="bg1"/>
                        </a:solidFill>
                        <a:ln>
                          <a:noFill/>
                        </a:ln>
                        <a:effectLst>
                          <a:outerShdw blurRad="190500" dist="76200" dir="2700000" algn="ctr" rotWithShape="0">
                            <a:prstClr val="black">
                              <a:alpha val="30000"/>
                            </a:prstClr>
                          </a:outerShdw>
                        </a:effectLst>
                      </p166:spPr>
                    </pslz:zmPr>
                  </pslz:sldZmObj>
                </pslz:sldZm>
              </a:graphicData>
            </a:graphic>
          </p:graphicFrame>
        </mc:Choice>
        <mc:Fallback xmlns="">
          <p:pic>
            <p:nvPicPr>
              <p:cNvPr id="12" name="Slide Zoom 11">
                <a:hlinkClick r:id="rId10" action="ppaction://hlinksldjump"/>
                <a:extLst>
                  <a:ext uri="{FF2B5EF4-FFF2-40B4-BE49-F238E27FC236}">
                    <a16:creationId xmlns:a16="http://schemas.microsoft.com/office/drawing/2014/main" id="{720C8D43-19B4-DD9F-9C5B-7A3B0B357626}"/>
                  </a:ext>
                </a:extLst>
              </p:cNvPr>
              <p:cNvPicPr>
                <a:picLocks noGrp="1" noRot="1" noChangeAspect="1" noMove="1" noResize="1" noEditPoints="1" noAdjustHandles="1" noChangeArrowheads="1" noChangeShapeType="1"/>
              </p:cNvPicPr>
              <p:nvPr/>
            </p:nvPicPr>
            <p:blipFill>
              <a:blip r:embed="rId11"/>
              <a:stretch>
                <a:fillRect/>
              </a:stretch>
            </p:blipFill>
            <p:spPr>
              <a:xfrm>
                <a:off x="347133" y="4931855"/>
                <a:ext cx="3048000" cy="1714500"/>
              </a:xfrm>
              <a:prstGeom prst="rect">
                <a:avLst/>
              </a:prstGeom>
              <a:solidFill>
                <a:schemeClr val="bg1"/>
              </a:solidFill>
              <a:ln>
                <a:noFill/>
              </a:ln>
              <a:effectLst>
                <a:outerShdw blurRad="190500" dist="76200" dir="2700000" algn="ctr" rotWithShape="0">
                  <a:prstClr val="black">
                    <a:alpha val="30000"/>
                  </a:prstClr>
                </a:outerShdw>
              </a:effectLst>
            </p:spPr>
          </p:pic>
        </mc:Fallback>
      </mc:AlternateContent>
    </p:spTree>
    <p:extLst>
      <p:ext uri="{BB962C8B-B14F-4D97-AF65-F5344CB8AC3E}">
        <p14:creationId xmlns:p14="http://schemas.microsoft.com/office/powerpoint/2010/main" val="379274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FA7EAC-6B59-C08F-6069-B9C265E6B508}"/>
              </a:ext>
            </a:extLst>
          </p:cNvPr>
          <p:cNvSpPr>
            <a:spLocks noGrp="1"/>
          </p:cNvSpPr>
          <p:nvPr>
            <p:ph type="title"/>
          </p:nvPr>
        </p:nvSpPr>
        <p:spPr>
          <a:xfrm>
            <a:off x="335360" y="260649"/>
            <a:ext cx="11018520" cy="923330"/>
          </a:xfrm>
        </p:spPr>
        <p:txBody>
          <a:bodyPr/>
          <a:lstStyle/>
          <a:p>
            <a:r>
              <a:rPr lang="en-US"/>
              <a:t>Zero Trust Commandments</a:t>
            </a:r>
            <a:br>
              <a:rPr lang="en-US"/>
            </a:br>
            <a:r>
              <a:rPr lang="en-US" sz="2400" i="1"/>
              <a:t>Standardized Rules for Zero Trust security</a:t>
            </a:r>
            <a:endParaRPr lang="en-US" i="1"/>
          </a:p>
        </p:txBody>
      </p:sp>
      <p:graphicFrame>
        <p:nvGraphicFramePr>
          <p:cNvPr id="6" name="Table 5">
            <a:extLst>
              <a:ext uri="{FF2B5EF4-FFF2-40B4-BE49-F238E27FC236}">
                <a16:creationId xmlns:a16="http://schemas.microsoft.com/office/drawing/2014/main" id="{AC30BF51-4FF1-5211-43DA-FDA10EC76AD2}"/>
              </a:ext>
            </a:extLst>
          </p:cNvPr>
          <p:cNvGraphicFramePr>
            <a:graphicFrameLocks noGrp="1"/>
          </p:cNvGraphicFramePr>
          <p:nvPr>
            <p:extLst>
              <p:ext uri="{D42A27DB-BD31-4B8C-83A1-F6EECF244321}">
                <p14:modId xmlns:p14="http://schemas.microsoft.com/office/powerpoint/2010/main" val="3564291217"/>
              </p:ext>
            </p:extLst>
          </p:nvPr>
        </p:nvGraphicFramePr>
        <p:xfrm>
          <a:off x="385233" y="1424701"/>
          <a:ext cx="5557763" cy="2286001"/>
        </p:xfrm>
        <a:graphic>
          <a:graphicData uri="http://schemas.openxmlformats.org/drawingml/2006/table">
            <a:tbl>
              <a:tblPr bandRow="1">
                <a:tableStyleId>{5C22544A-7EE6-4342-B048-85BDC9FD1C3A}</a:tableStyleId>
              </a:tblPr>
              <a:tblGrid>
                <a:gridCol w="5557763">
                  <a:extLst>
                    <a:ext uri="{9D8B030D-6E8A-4147-A177-3AD203B41FA5}">
                      <a16:colId xmlns:a16="http://schemas.microsoft.com/office/drawing/2014/main" val="1994358520"/>
                    </a:ext>
                  </a:extLst>
                </a:gridCol>
              </a:tblGrid>
              <a:tr h="1340069">
                <a:tc>
                  <a:txBody>
                    <a:bodyPr/>
                    <a:lstStyle/>
                    <a:p>
                      <a:pPr marL="0" marR="0" indent="0" algn="l" defTabSz="699566" rtl="0" eaLnBrk="1" latinLnBrk="0" hangingPunct="1">
                        <a:spcBef>
                          <a:spcPts val="400"/>
                        </a:spcBef>
                        <a:spcAft>
                          <a:spcPts val="200"/>
                        </a:spcAft>
                        <a:buFont typeface="Arial" panose="020B0604020202020204" pitchFamily="34" charset="0"/>
                        <a:buNone/>
                      </a:pPr>
                      <a:r>
                        <a:rPr lang="en-US" sz="2400" b="1" kern="1200">
                          <a:solidFill>
                            <a:schemeClr val="tx1"/>
                          </a:solidFill>
                          <a:effectLst/>
                          <a:latin typeface="+mn-lt"/>
                          <a:ea typeface="+mn-ea"/>
                          <a:cs typeface="+mn-cs"/>
                        </a:rPr>
                        <a:t>Practice Deliberate Security</a:t>
                      </a:r>
                    </a:p>
                    <a:p>
                      <a:pPr marL="0" marR="0" indent="0" algn="l" defTabSz="699566" rtl="0" eaLnBrk="1" latinLnBrk="0" hangingPunct="1">
                        <a:spcBef>
                          <a:spcPts val="400"/>
                        </a:spcBef>
                        <a:spcAft>
                          <a:spcPts val="200"/>
                        </a:spcAft>
                        <a:buFont typeface="Arial" panose="020B0604020202020204" pitchFamily="34" charset="0"/>
                        <a:buNone/>
                      </a:pPr>
                      <a:r>
                        <a:rPr lang="en-US" sz="1600" b="0" i="1" kern="1200">
                          <a:solidFill>
                            <a:schemeClr val="tx1"/>
                          </a:solidFill>
                          <a:effectLst/>
                          <a:latin typeface="+mn-lt"/>
                          <a:ea typeface="+mn-ea"/>
                          <a:cs typeface="+mn-cs"/>
                        </a:rPr>
                        <a:t>Establishes pragmatic view of ‘trust’ in today’s world of continuous threats + how to prioritize applying that in a world of complex and continuously changing requirements</a:t>
                      </a:r>
                      <a:endParaRPr lang="en-US" sz="1600" b="0" i="1" kern="1200">
                        <a:solidFill>
                          <a:schemeClr val="tx1"/>
                        </a:solidFill>
                        <a:effectLst/>
                        <a:highlight>
                          <a:srgbClr val="FFFF00"/>
                        </a:highlight>
                        <a:latin typeface="+mn-lt"/>
                        <a:ea typeface="+mn-ea"/>
                        <a:cs typeface="+mn-cs"/>
                      </a:endParaRP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824452317"/>
                  </a:ext>
                </a:extLst>
              </a:tr>
              <a:tr h="472966">
                <a:tc>
                  <a:txBody>
                    <a:bodyPr/>
                    <a:lstStyle/>
                    <a:p>
                      <a:pPr marL="171450" marR="0" indent="-171450">
                        <a:spcBef>
                          <a:spcPts val="400"/>
                        </a:spcBef>
                        <a:spcAft>
                          <a:spcPts val="200"/>
                        </a:spcAft>
                        <a:buFont typeface="Arial" panose="020B0604020202020204" pitchFamily="34" charset="0"/>
                        <a:buChar char="•"/>
                      </a:pPr>
                      <a:r>
                        <a:rPr lang="en-US" sz="1900">
                          <a:effectLst/>
                          <a:latin typeface="+mj-lt"/>
                        </a:rPr>
                        <a:t>Secure Assets by Organizational Risk</a:t>
                      </a:r>
                      <a:endParaRPr lang="en-US" sz="1900" b="1">
                        <a:solidFill>
                          <a:srgbClr val="000000"/>
                        </a:solidFill>
                        <a:effectLst/>
                        <a:latin typeface="+mj-lt"/>
                        <a:ea typeface="+mn-ea"/>
                      </a:endParaRP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extLst>
                  <a:ext uri="{0D108BD9-81ED-4DB2-BD59-A6C34878D82A}">
                    <a16:rowId xmlns:a16="http://schemas.microsoft.com/office/drawing/2014/main" val="796379761"/>
                  </a:ext>
                </a:extLst>
              </a:tr>
              <a:tr h="472966">
                <a:tc>
                  <a:txBody>
                    <a:bodyPr/>
                    <a:lstStyle/>
                    <a:p>
                      <a:pPr marL="171450" marR="0" indent="-171450">
                        <a:spcBef>
                          <a:spcPts val="400"/>
                        </a:spcBef>
                        <a:spcAft>
                          <a:spcPts val="200"/>
                        </a:spcAft>
                        <a:buFont typeface="Arial" panose="020B0604020202020204" pitchFamily="34" charset="0"/>
                        <a:buChar char="•"/>
                      </a:pPr>
                      <a:r>
                        <a:rPr lang="en-US" sz="1900" dirty="0">
                          <a:effectLst/>
                          <a:latin typeface="+mj-lt"/>
                        </a:rPr>
                        <a:t>Validate Trust Explicitly</a:t>
                      </a:r>
                      <a:endParaRPr lang="en-US" sz="1900" b="1" dirty="0">
                        <a:solidFill>
                          <a:srgbClr val="000000"/>
                        </a:solidFill>
                        <a:effectLst/>
                        <a:latin typeface="+mj-lt"/>
                        <a:ea typeface="Times New Roman" panose="02020603050405020304" pitchFamily="18" charset="0"/>
                      </a:endParaRP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04493044"/>
                  </a:ext>
                </a:extLst>
              </a:tr>
            </a:tbl>
          </a:graphicData>
        </a:graphic>
      </p:graphicFrame>
      <p:graphicFrame>
        <p:nvGraphicFramePr>
          <p:cNvPr id="8" name="Table 7">
            <a:extLst>
              <a:ext uri="{FF2B5EF4-FFF2-40B4-BE49-F238E27FC236}">
                <a16:creationId xmlns:a16="http://schemas.microsoft.com/office/drawing/2014/main" id="{1806DFD9-8BFF-DA86-F09A-A0A4145D8D16}"/>
              </a:ext>
            </a:extLst>
          </p:cNvPr>
          <p:cNvGraphicFramePr>
            <a:graphicFrameLocks noGrp="1"/>
          </p:cNvGraphicFramePr>
          <p:nvPr>
            <p:extLst>
              <p:ext uri="{D42A27DB-BD31-4B8C-83A1-F6EECF244321}">
                <p14:modId xmlns:p14="http://schemas.microsoft.com/office/powerpoint/2010/main" val="1638706938"/>
              </p:ext>
            </p:extLst>
          </p:nvPr>
        </p:nvGraphicFramePr>
        <p:xfrm>
          <a:off x="385233" y="3848227"/>
          <a:ext cx="5557763" cy="2453640"/>
        </p:xfrm>
        <a:graphic>
          <a:graphicData uri="http://schemas.openxmlformats.org/drawingml/2006/table">
            <a:tbl>
              <a:tblPr bandRow="1">
                <a:tableStyleId>{5C22544A-7EE6-4342-B048-85BDC9FD1C3A}</a:tableStyleId>
              </a:tblPr>
              <a:tblGrid>
                <a:gridCol w="5557763">
                  <a:extLst>
                    <a:ext uri="{9D8B030D-6E8A-4147-A177-3AD203B41FA5}">
                      <a16:colId xmlns:a16="http://schemas.microsoft.com/office/drawing/2014/main" val="3495021093"/>
                    </a:ext>
                  </a:extLst>
                </a:gridCol>
              </a:tblGrid>
              <a:tr h="487680">
                <a:tc>
                  <a:txBody>
                    <a:bodyPr/>
                    <a:lstStyle/>
                    <a:p>
                      <a:pPr marL="0" marR="0" indent="0" algn="l" defTabSz="699566" rtl="0" eaLnBrk="1" latinLnBrk="0" hangingPunct="1">
                        <a:spcBef>
                          <a:spcPts val="400"/>
                        </a:spcBef>
                        <a:spcAft>
                          <a:spcPts val="200"/>
                        </a:spcAft>
                        <a:buFont typeface="Arial" panose="020B0604020202020204" pitchFamily="34" charset="0"/>
                        <a:buNone/>
                      </a:pPr>
                      <a:r>
                        <a:rPr lang="en-US" sz="2400" b="1" kern="1200">
                          <a:solidFill>
                            <a:schemeClr val="tx1"/>
                          </a:solidFill>
                          <a:effectLst/>
                          <a:latin typeface="+mn-lt"/>
                          <a:ea typeface="+mn-ea"/>
                          <a:cs typeface="+mn-cs"/>
                        </a:rPr>
                        <a:t>Develop a Security-Centric Culture</a:t>
                      </a:r>
                    </a:p>
                    <a:p>
                      <a:pPr marL="0" marR="0" lvl="0" indent="0" algn="l" defTabSz="699566" rtl="0" eaLnBrk="1" fontAlgn="auto" latinLnBrk="0" hangingPunct="1">
                        <a:lnSpc>
                          <a:spcPct val="100000"/>
                        </a:lnSpc>
                        <a:spcBef>
                          <a:spcPts val="400"/>
                        </a:spcBef>
                        <a:spcAft>
                          <a:spcPts val="200"/>
                        </a:spcAft>
                        <a:buClrTx/>
                        <a:buSzTx/>
                        <a:buFont typeface="Arial" panose="020B0604020202020204" pitchFamily="34" charset="0"/>
                        <a:buNone/>
                        <a:tabLst/>
                        <a:defRPr/>
                      </a:pPr>
                      <a:r>
                        <a:rPr kumimoji="0" lang="en-US" sz="1600" b="0" i="1" u="none" strike="noStrike" kern="1200" cap="none" spc="0" normalizeH="0" baseline="0" noProof="0">
                          <a:ln>
                            <a:noFill/>
                          </a:ln>
                          <a:solidFill>
                            <a:srgbClr val="000000"/>
                          </a:solidFill>
                          <a:effectLst/>
                          <a:uLnTx/>
                          <a:uFillTx/>
                          <a:latin typeface="+mn-lt"/>
                          <a:ea typeface="+mn-ea"/>
                          <a:cs typeface="+mn-cs"/>
                        </a:rPr>
                        <a:t>Guides the application of security across all teams</a:t>
                      </a:r>
                      <a:endParaRPr lang="en-US" sz="2400" b="1" kern="1200">
                        <a:solidFill>
                          <a:schemeClr val="tx1"/>
                        </a:solidFill>
                        <a:effectLst/>
                        <a:latin typeface="+mn-lt"/>
                        <a:ea typeface="+mn-ea"/>
                        <a:cs typeface="+mn-cs"/>
                      </a:endParaRP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575716912"/>
                  </a:ext>
                </a:extLst>
              </a:tr>
              <a:tr h="406400">
                <a:tc>
                  <a:txBody>
                    <a:bodyPr/>
                    <a:lstStyle/>
                    <a:p>
                      <a:pPr marL="171450" marR="0" indent="-171450" algn="l" defTabSz="699566" rtl="0" eaLnBrk="1" latinLnBrk="0" hangingPunct="1">
                        <a:spcBef>
                          <a:spcPts val="400"/>
                        </a:spcBef>
                        <a:spcAft>
                          <a:spcPts val="200"/>
                        </a:spcAft>
                        <a:buFont typeface="Arial" panose="020B0604020202020204" pitchFamily="34" charset="0"/>
                        <a:buChar char="•"/>
                      </a:pPr>
                      <a:r>
                        <a:rPr lang="en-US" sz="1900" kern="1200">
                          <a:solidFill>
                            <a:schemeClr val="dk1"/>
                          </a:solidFill>
                          <a:effectLst/>
                          <a:latin typeface="+mj-lt"/>
                          <a:ea typeface="+mn-ea"/>
                          <a:cs typeface="+mn-cs"/>
                        </a:rPr>
                        <a:t>Practice Accountability</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extLst>
                  <a:ext uri="{0D108BD9-81ED-4DB2-BD59-A6C34878D82A}">
                    <a16:rowId xmlns:a16="http://schemas.microsoft.com/office/drawing/2014/main" val="4061291741"/>
                  </a:ext>
                </a:extLst>
              </a:tr>
              <a:tr h="406400">
                <a:tc>
                  <a:txBody>
                    <a:bodyPr/>
                    <a:lstStyle/>
                    <a:p>
                      <a:pPr marL="171450" marR="0" indent="-171450" algn="l" defTabSz="699566" rtl="0" eaLnBrk="1" latinLnBrk="0" hangingPunct="1">
                        <a:spcBef>
                          <a:spcPts val="400"/>
                        </a:spcBef>
                        <a:spcAft>
                          <a:spcPts val="200"/>
                        </a:spcAft>
                        <a:buFont typeface="Arial" panose="020B0604020202020204" pitchFamily="34" charset="0"/>
                        <a:buChar char="•"/>
                      </a:pPr>
                      <a:r>
                        <a:rPr lang="en-US" sz="1900" kern="1200">
                          <a:solidFill>
                            <a:schemeClr val="dk1"/>
                          </a:solidFill>
                          <a:effectLst/>
                          <a:latin typeface="+mj-lt"/>
                          <a:ea typeface="+mn-ea"/>
                          <a:cs typeface="+mn-cs"/>
                        </a:rPr>
                        <a:t>Enable Pervasive Security</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extLst>
                  <a:ext uri="{0D108BD9-81ED-4DB2-BD59-A6C34878D82A}">
                    <a16:rowId xmlns:a16="http://schemas.microsoft.com/office/drawing/2014/main" val="2690811279"/>
                  </a:ext>
                </a:extLst>
              </a:tr>
              <a:tr h="406400">
                <a:tc>
                  <a:txBody>
                    <a:bodyPr/>
                    <a:lstStyle/>
                    <a:p>
                      <a:pPr marL="171450" marR="0" indent="-171450" algn="l" defTabSz="699566" rtl="0" eaLnBrk="1" latinLnBrk="0" hangingPunct="1">
                        <a:spcBef>
                          <a:spcPts val="400"/>
                        </a:spcBef>
                        <a:spcAft>
                          <a:spcPts val="200"/>
                        </a:spcAft>
                        <a:buFont typeface="Arial" panose="020B0604020202020204" pitchFamily="34" charset="0"/>
                        <a:buChar char="•"/>
                      </a:pPr>
                      <a:r>
                        <a:rPr lang="en-US" sz="1900" kern="1200">
                          <a:solidFill>
                            <a:schemeClr val="dk1"/>
                          </a:solidFill>
                          <a:effectLst/>
                          <a:latin typeface="+mj-lt"/>
                          <a:ea typeface="+mn-ea"/>
                          <a:cs typeface="+mn-cs"/>
                        </a:rPr>
                        <a:t>Utilize Least Privilege</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extLst>
                  <a:ext uri="{0D108BD9-81ED-4DB2-BD59-A6C34878D82A}">
                    <a16:rowId xmlns:a16="http://schemas.microsoft.com/office/drawing/2014/main" val="3721210217"/>
                  </a:ext>
                </a:extLst>
              </a:tr>
              <a:tr h="406400">
                <a:tc>
                  <a:txBody>
                    <a:bodyPr/>
                    <a:lstStyle/>
                    <a:p>
                      <a:pPr marL="171450" marR="0" indent="-171450" algn="l" defTabSz="699566" rtl="0" eaLnBrk="1" latinLnBrk="0" hangingPunct="1">
                        <a:spcBef>
                          <a:spcPts val="400"/>
                        </a:spcBef>
                        <a:spcAft>
                          <a:spcPts val="200"/>
                        </a:spcAft>
                        <a:buFont typeface="Arial" panose="020B0604020202020204" pitchFamily="34" charset="0"/>
                        <a:buChar char="•"/>
                      </a:pPr>
                      <a:r>
                        <a:rPr lang="en-US" sz="1900" kern="1200" dirty="0">
                          <a:solidFill>
                            <a:schemeClr val="dk1"/>
                          </a:solidFill>
                          <a:effectLst/>
                          <a:latin typeface="+mj-lt"/>
                          <a:ea typeface="+mn-ea"/>
                          <a:cs typeface="+mn-cs"/>
                        </a:rPr>
                        <a:t>Deploy Simple (User-Friendly) Security</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20551435"/>
                  </a:ext>
                </a:extLst>
              </a:tr>
            </a:tbl>
          </a:graphicData>
        </a:graphic>
      </p:graphicFrame>
      <p:graphicFrame>
        <p:nvGraphicFramePr>
          <p:cNvPr id="9" name="Table 8">
            <a:extLst>
              <a:ext uri="{FF2B5EF4-FFF2-40B4-BE49-F238E27FC236}">
                <a16:creationId xmlns:a16="http://schemas.microsoft.com/office/drawing/2014/main" id="{9182CC59-748F-F102-E315-A6B46A86AA10}"/>
              </a:ext>
            </a:extLst>
          </p:cNvPr>
          <p:cNvGraphicFramePr>
            <a:graphicFrameLocks noGrp="1"/>
          </p:cNvGraphicFramePr>
          <p:nvPr>
            <p:extLst>
              <p:ext uri="{D42A27DB-BD31-4B8C-83A1-F6EECF244321}">
                <p14:modId xmlns:p14="http://schemas.microsoft.com/office/powerpoint/2010/main" val="2176031775"/>
              </p:ext>
            </p:extLst>
          </p:nvPr>
        </p:nvGraphicFramePr>
        <p:xfrm>
          <a:off x="6295212" y="1424702"/>
          <a:ext cx="5472608" cy="2286000"/>
        </p:xfrm>
        <a:graphic>
          <a:graphicData uri="http://schemas.openxmlformats.org/drawingml/2006/table">
            <a:tbl>
              <a:tblPr bandRow="1">
                <a:tableStyleId>{5C22544A-7EE6-4342-B048-85BDC9FD1C3A}</a:tableStyleId>
              </a:tblPr>
              <a:tblGrid>
                <a:gridCol w="5472608">
                  <a:extLst>
                    <a:ext uri="{9D8B030D-6E8A-4147-A177-3AD203B41FA5}">
                      <a16:colId xmlns:a16="http://schemas.microsoft.com/office/drawing/2014/main" val="1206872832"/>
                    </a:ext>
                  </a:extLst>
                </a:gridCol>
              </a:tblGrid>
              <a:tr h="1003293">
                <a:tc>
                  <a:txBody>
                    <a:bodyPr/>
                    <a:lstStyle/>
                    <a:p>
                      <a:pPr marL="0" marR="0" indent="0" algn="l" defTabSz="699566" rtl="0" eaLnBrk="1" latinLnBrk="0" hangingPunct="1">
                        <a:spcBef>
                          <a:spcPts val="400"/>
                        </a:spcBef>
                        <a:spcAft>
                          <a:spcPts val="200"/>
                        </a:spcAft>
                        <a:buFont typeface="Arial" panose="020B0604020202020204" pitchFamily="34" charset="0"/>
                        <a:buNone/>
                      </a:pPr>
                      <a:r>
                        <a:rPr lang="en-US" sz="2400" b="1" kern="1200">
                          <a:solidFill>
                            <a:schemeClr val="tx1"/>
                          </a:solidFill>
                          <a:effectLst/>
                          <a:latin typeface="+mn-lt"/>
                          <a:ea typeface="+mn-ea"/>
                          <a:cs typeface="+mn-cs"/>
                        </a:rPr>
                        <a:t>Support Business Objectives</a:t>
                      </a:r>
                    </a:p>
                    <a:p>
                      <a:pPr marL="0" marR="0" lvl="0" indent="0" algn="l" defTabSz="699566" rtl="0" eaLnBrk="1" fontAlgn="auto" latinLnBrk="0" hangingPunct="1">
                        <a:lnSpc>
                          <a:spcPct val="100000"/>
                        </a:lnSpc>
                        <a:spcBef>
                          <a:spcPts val="400"/>
                        </a:spcBef>
                        <a:spcAft>
                          <a:spcPts val="200"/>
                        </a:spcAft>
                        <a:buClrTx/>
                        <a:buSzTx/>
                        <a:buFont typeface="Arial" panose="020B0604020202020204" pitchFamily="34" charset="0"/>
                        <a:buNone/>
                        <a:tabLst/>
                        <a:defRPr/>
                      </a:pPr>
                      <a:r>
                        <a:rPr lang="en-US" sz="1600" b="0" i="1" kern="1200">
                          <a:solidFill>
                            <a:schemeClr val="tx1"/>
                          </a:solidFill>
                          <a:effectLst/>
                          <a:latin typeface="+mn-lt"/>
                          <a:ea typeface="+mn-ea"/>
                          <a:cs typeface="+mn-cs"/>
                        </a:rPr>
                        <a:t>Aligns security explicitly to business priorities and assets (vs. networks) and considers long term implications</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533427078"/>
                  </a:ext>
                </a:extLst>
              </a:tr>
              <a:tr h="371689">
                <a:tc>
                  <a:txBody>
                    <a:bodyPr/>
                    <a:lstStyle/>
                    <a:p>
                      <a:pPr marL="171450" marR="0" indent="-171450" algn="l" defTabSz="699566" rtl="0" eaLnBrk="1" latinLnBrk="0" hangingPunct="1">
                        <a:spcBef>
                          <a:spcPts val="400"/>
                        </a:spcBef>
                        <a:spcAft>
                          <a:spcPts val="200"/>
                        </a:spcAft>
                        <a:buFont typeface="Arial" panose="020B0604020202020204" pitchFamily="34" charset="0"/>
                        <a:buChar char="•"/>
                      </a:pPr>
                      <a:r>
                        <a:rPr lang="en-US" sz="1900" kern="1200">
                          <a:solidFill>
                            <a:schemeClr val="dk1"/>
                          </a:solidFill>
                          <a:effectLst/>
                          <a:latin typeface="+mj-lt"/>
                          <a:ea typeface="+mn-ea"/>
                          <a:cs typeface="+mn-cs"/>
                        </a:rPr>
                        <a:t>Enable the Organization’s Mission</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extLst>
                  <a:ext uri="{0D108BD9-81ED-4DB2-BD59-A6C34878D82A}">
                    <a16:rowId xmlns:a16="http://schemas.microsoft.com/office/drawing/2014/main" val="2533743398"/>
                  </a:ext>
                </a:extLst>
              </a:tr>
              <a:tr h="371689">
                <a:tc>
                  <a:txBody>
                    <a:bodyPr/>
                    <a:lstStyle/>
                    <a:p>
                      <a:pPr marL="171450" marR="0" indent="-171450" algn="l" defTabSz="699566" rtl="0" eaLnBrk="1" latinLnBrk="0" hangingPunct="1">
                        <a:spcBef>
                          <a:spcPts val="400"/>
                        </a:spcBef>
                        <a:spcAft>
                          <a:spcPts val="200"/>
                        </a:spcAft>
                        <a:buFont typeface="Arial" panose="020B0604020202020204" pitchFamily="34" charset="0"/>
                        <a:buChar char="•"/>
                      </a:pPr>
                      <a:r>
                        <a:rPr lang="en-US" sz="1900" kern="1200">
                          <a:solidFill>
                            <a:schemeClr val="dk1"/>
                          </a:solidFill>
                          <a:effectLst/>
                          <a:latin typeface="+mj-lt"/>
                          <a:ea typeface="+mn-ea"/>
                          <a:cs typeface="+mn-cs"/>
                        </a:rPr>
                        <a:t>Implement Asset-Centric Controls</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extLst>
                  <a:ext uri="{0D108BD9-81ED-4DB2-BD59-A6C34878D82A}">
                    <a16:rowId xmlns:a16="http://schemas.microsoft.com/office/drawing/2014/main" val="1504890234"/>
                  </a:ext>
                </a:extLst>
              </a:tr>
              <a:tr h="371689">
                <a:tc>
                  <a:txBody>
                    <a:bodyPr/>
                    <a:lstStyle/>
                    <a:p>
                      <a:pPr marL="171450" marR="0" indent="-171450" algn="l" defTabSz="699566" rtl="0" eaLnBrk="1" latinLnBrk="0" hangingPunct="1">
                        <a:spcBef>
                          <a:spcPts val="400"/>
                        </a:spcBef>
                        <a:spcAft>
                          <a:spcPts val="200"/>
                        </a:spcAft>
                        <a:buFont typeface="Arial" panose="020B0604020202020204" pitchFamily="34" charset="0"/>
                        <a:buChar char="•"/>
                      </a:pPr>
                      <a:r>
                        <a:rPr lang="en-US" sz="1900" kern="1200" dirty="0">
                          <a:solidFill>
                            <a:schemeClr val="dk1"/>
                          </a:solidFill>
                          <a:effectLst/>
                          <a:latin typeface="+mj-lt"/>
                          <a:ea typeface="+mn-ea"/>
                          <a:cs typeface="+mn-cs"/>
                        </a:rPr>
                        <a:t>Enable Sustainable Security</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62198113"/>
                  </a:ext>
                </a:extLst>
              </a:tr>
            </a:tbl>
          </a:graphicData>
        </a:graphic>
      </p:graphicFrame>
      <p:graphicFrame>
        <p:nvGraphicFramePr>
          <p:cNvPr id="10" name="Table 9">
            <a:extLst>
              <a:ext uri="{FF2B5EF4-FFF2-40B4-BE49-F238E27FC236}">
                <a16:creationId xmlns:a16="http://schemas.microsoft.com/office/drawing/2014/main" id="{ABFA1BA2-2801-FD8E-1202-EB19E015AA1B}"/>
              </a:ext>
            </a:extLst>
          </p:cNvPr>
          <p:cNvGraphicFramePr>
            <a:graphicFrameLocks noGrp="1"/>
          </p:cNvGraphicFramePr>
          <p:nvPr>
            <p:extLst>
              <p:ext uri="{D42A27DB-BD31-4B8C-83A1-F6EECF244321}">
                <p14:modId xmlns:p14="http://schemas.microsoft.com/office/powerpoint/2010/main" val="1314254861"/>
              </p:ext>
            </p:extLst>
          </p:nvPr>
        </p:nvGraphicFramePr>
        <p:xfrm>
          <a:off x="6295212" y="3844011"/>
          <a:ext cx="5472608" cy="2453640"/>
        </p:xfrm>
        <a:graphic>
          <a:graphicData uri="http://schemas.openxmlformats.org/drawingml/2006/table">
            <a:tbl>
              <a:tblPr bandRow="1">
                <a:tableStyleId>{5C22544A-7EE6-4342-B048-85BDC9FD1C3A}</a:tableStyleId>
              </a:tblPr>
              <a:tblGrid>
                <a:gridCol w="5472608">
                  <a:extLst>
                    <a:ext uri="{9D8B030D-6E8A-4147-A177-3AD203B41FA5}">
                      <a16:colId xmlns:a16="http://schemas.microsoft.com/office/drawing/2014/main" val="4121703524"/>
                    </a:ext>
                  </a:extLst>
                </a:gridCol>
              </a:tblGrid>
              <a:tr h="487680">
                <a:tc>
                  <a:txBody>
                    <a:bodyPr/>
                    <a:lstStyle/>
                    <a:p>
                      <a:pPr marL="0" marR="0" indent="0" algn="l" defTabSz="699566" rtl="0" eaLnBrk="1" latinLnBrk="0" hangingPunct="1">
                        <a:spcBef>
                          <a:spcPts val="400"/>
                        </a:spcBef>
                        <a:spcAft>
                          <a:spcPts val="200"/>
                        </a:spcAft>
                        <a:buFont typeface="Arial" panose="020B0604020202020204" pitchFamily="34" charset="0"/>
                        <a:buNone/>
                      </a:pPr>
                      <a:r>
                        <a:rPr lang="en-US" sz="2400" b="1" kern="1200">
                          <a:solidFill>
                            <a:schemeClr val="tx1"/>
                          </a:solidFill>
                          <a:effectLst/>
                          <a:latin typeface="+mn-lt"/>
                          <a:ea typeface="+mn-ea"/>
                          <a:cs typeface="+mn-cs"/>
                        </a:rPr>
                        <a:t>Deploy Agile and Adaptive Security</a:t>
                      </a:r>
                    </a:p>
                    <a:p>
                      <a:pPr marL="0" marR="0" lvl="0" indent="0" algn="l" defTabSz="699566" rtl="0" eaLnBrk="1" fontAlgn="auto" latinLnBrk="0" hangingPunct="1">
                        <a:lnSpc>
                          <a:spcPct val="100000"/>
                        </a:lnSpc>
                        <a:spcBef>
                          <a:spcPts val="400"/>
                        </a:spcBef>
                        <a:spcAft>
                          <a:spcPts val="200"/>
                        </a:spcAft>
                        <a:buClrTx/>
                        <a:buSzTx/>
                        <a:buFont typeface="Arial" panose="020B0604020202020204" pitchFamily="34" charset="0"/>
                        <a:buNone/>
                        <a:tabLst/>
                        <a:defRPr/>
                      </a:pPr>
                      <a:r>
                        <a:rPr kumimoji="0" lang="en-US" sz="1600" b="0" i="1" u="none" strike="noStrike" kern="1200" cap="none" spc="0" normalizeH="0" baseline="0" noProof="0">
                          <a:ln>
                            <a:noFill/>
                          </a:ln>
                          <a:solidFill>
                            <a:srgbClr val="000000"/>
                          </a:solidFill>
                          <a:effectLst/>
                          <a:uLnTx/>
                          <a:uFillTx/>
                          <a:latin typeface="+mn-lt"/>
                          <a:ea typeface="+mn-ea"/>
                          <a:cs typeface="+mn-cs"/>
                        </a:rPr>
                        <a:t>Ensures security can keep up with continuous change</a:t>
                      </a:r>
                      <a:endParaRPr lang="en-US" sz="2400" b="1" kern="1200">
                        <a:solidFill>
                          <a:schemeClr val="tx1"/>
                        </a:solidFill>
                        <a:effectLst/>
                        <a:latin typeface="+mn-lt"/>
                        <a:ea typeface="+mn-ea"/>
                        <a:cs typeface="+mn-cs"/>
                      </a:endParaRP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187877609"/>
                  </a:ext>
                </a:extLst>
              </a:tr>
              <a:tr h="406400">
                <a:tc>
                  <a:txBody>
                    <a:bodyPr/>
                    <a:lstStyle/>
                    <a:p>
                      <a:pPr marL="171450" marR="0" indent="-171450" algn="l" defTabSz="699566" rtl="0" eaLnBrk="1" latinLnBrk="0" hangingPunct="1">
                        <a:spcBef>
                          <a:spcPts val="400"/>
                        </a:spcBef>
                        <a:spcAft>
                          <a:spcPts val="200"/>
                        </a:spcAft>
                        <a:buFont typeface="Arial" panose="020B0604020202020204" pitchFamily="34" charset="0"/>
                        <a:buChar char="•"/>
                      </a:pPr>
                      <a:r>
                        <a:rPr lang="en-US" sz="1900" kern="1200">
                          <a:solidFill>
                            <a:schemeClr val="dk1"/>
                          </a:solidFill>
                          <a:effectLst/>
                          <a:latin typeface="+mj-lt"/>
                          <a:ea typeface="+mn-ea"/>
                          <a:cs typeface="+mn-cs"/>
                        </a:rPr>
                        <a:t>Make Informed Decisions</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extLst>
                  <a:ext uri="{0D108BD9-81ED-4DB2-BD59-A6C34878D82A}">
                    <a16:rowId xmlns:a16="http://schemas.microsoft.com/office/drawing/2014/main" val="1994913054"/>
                  </a:ext>
                </a:extLst>
              </a:tr>
              <a:tr h="406400">
                <a:tc>
                  <a:txBody>
                    <a:bodyPr/>
                    <a:lstStyle/>
                    <a:p>
                      <a:pPr marL="171450" marR="0" indent="-171450" algn="l" defTabSz="699566" rtl="0" eaLnBrk="1" latinLnBrk="0" hangingPunct="1">
                        <a:spcBef>
                          <a:spcPts val="400"/>
                        </a:spcBef>
                        <a:spcAft>
                          <a:spcPts val="200"/>
                        </a:spcAft>
                        <a:buFont typeface="Arial" panose="020B0604020202020204" pitchFamily="34" charset="0"/>
                        <a:buChar char="•"/>
                      </a:pPr>
                      <a:r>
                        <a:rPr lang="en-US" sz="1900" kern="1200">
                          <a:solidFill>
                            <a:schemeClr val="dk1"/>
                          </a:solidFill>
                          <a:effectLst/>
                          <a:latin typeface="+mj-lt"/>
                          <a:ea typeface="+mn-ea"/>
                          <a:cs typeface="+mn-cs"/>
                        </a:rPr>
                        <a:t>Improve and Evolve Security Controls</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extLst>
                  <a:ext uri="{0D108BD9-81ED-4DB2-BD59-A6C34878D82A}">
                    <a16:rowId xmlns:a16="http://schemas.microsoft.com/office/drawing/2014/main" val="3170313470"/>
                  </a:ext>
                </a:extLst>
              </a:tr>
              <a:tr h="406400">
                <a:tc>
                  <a:txBody>
                    <a:bodyPr/>
                    <a:lstStyle/>
                    <a:p>
                      <a:pPr marL="171450" marR="0" indent="-171450" algn="l" defTabSz="699566" rtl="0" eaLnBrk="1" latinLnBrk="0" hangingPunct="1">
                        <a:spcBef>
                          <a:spcPts val="400"/>
                        </a:spcBef>
                        <a:spcAft>
                          <a:spcPts val="200"/>
                        </a:spcAft>
                        <a:buFont typeface="Arial" panose="020B0604020202020204" pitchFamily="34" charset="0"/>
                        <a:buChar char="•"/>
                      </a:pPr>
                      <a:r>
                        <a:rPr lang="en-US" sz="1900" kern="1200">
                          <a:solidFill>
                            <a:schemeClr val="dk1"/>
                          </a:solidFill>
                          <a:effectLst/>
                          <a:latin typeface="+mj-lt"/>
                          <a:ea typeface="+mn-ea"/>
                          <a:cs typeface="+mn-cs"/>
                        </a:rPr>
                        <a:t>Utilize Defense in Depth</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solidFill>
                  </a:tcPr>
                </a:tc>
                <a:extLst>
                  <a:ext uri="{0D108BD9-81ED-4DB2-BD59-A6C34878D82A}">
                    <a16:rowId xmlns:a16="http://schemas.microsoft.com/office/drawing/2014/main" val="219655304"/>
                  </a:ext>
                </a:extLst>
              </a:tr>
              <a:tr h="406400">
                <a:tc>
                  <a:txBody>
                    <a:bodyPr/>
                    <a:lstStyle/>
                    <a:p>
                      <a:pPr marL="171450" marR="0" indent="-171450" algn="l" defTabSz="699566" rtl="0" eaLnBrk="1" latinLnBrk="0" hangingPunct="1">
                        <a:spcBef>
                          <a:spcPts val="400"/>
                        </a:spcBef>
                        <a:spcAft>
                          <a:spcPts val="200"/>
                        </a:spcAft>
                        <a:buFont typeface="Arial" panose="020B0604020202020204" pitchFamily="34" charset="0"/>
                        <a:buChar char="•"/>
                      </a:pPr>
                      <a:r>
                        <a:rPr lang="en-US" sz="1900" kern="1200" dirty="0">
                          <a:solidFill>
                            <a:schemeClr val="dk1"/>
                          </a:solidFill>
                          <a:effectLst/>
                          <a:latin typeface="+mj-lt"/>
                          <a:ea typeface="+mn-ea"/>
                          <a:cs typeface="+mn-cs"/>
                        </a:rPr>
                        <a:t>Enable Resiliency</a:t>
                      </a:r>
                    </a:p>
                  </a:txBody>
                  <a:tcPr marL="121920" marR="121920" marT="60960" marB="609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31040313"/>
                  </a:ext>
                </a:extLst>
              </a:tr>
            </a:tbl>
          </a:graphicData>
        </a:graphic>
      </p:graphicFrame>
      <p:sp>
        <p:nvSpPr>
          <p:cNvPr id="5" name="TextBox 4">
            <a:extLst>
              <a:ext uri="{FF2B5EF4-FFF2-40B4-BE49-F238E27FC236}">
                <a16:creationId xmlns:a16="http://schemas.microsoft.com/office/drawing/2014/main" id="{E886A2F8-C7E8-02A5-E72F-AB5C4F5D8953}"/>
              </a:ext>
            </a:extLst>
          </p:cNvPr>
          <p:cNvSpPr txBox="1"/>
          <p:nvPr/>
        </p:nvSpPr>
        <p:spPr>
          <a:xfrm>
            <a:off x="5068443" y="6349833"/>
            <a:ext cx="6762750" cy="369332"/>
          </a:xfrm>
          <a:prstGeom prst="rect">
            <a:avLst/>
          </a:prstGeom>
          <a:noFill/>
        </p:spPr>
        <p:txBody>
          <a:bodyPr wrap="square">
            <a:spAutoFit/>
          </a:bodyPr>
          <a:lstStyle>
            <a:defPPr>
              <a:defRPr lang="en-US"/>
            </a:defPPr>
            <a:lvl1pPr marR="0" lvl="0" indent="0" fontAlgn="auto">
              <a:lnSpc>
                <a:spcPct val="100000"/>
              </a:lnSpc>
              <a:spcBef>
                <a:spcPts val="0"/>
              </a:spcBef>
              <a:spcAft>
                <a:spcPts val="0"/>
              </a:spcAft>
              <a:buClrTx/>
              <a:buSzTx/>
              <a:buFontTx/>
              <a:buNone/>
              <a:tabLst/>
              <a:defRPr kumimoji="0" b="0" i="0" u="none" strike="noStrike" cap="none" spc="0" normalizeH="0" baseline="0">
                <a:ln>
                  <a:noFill/>
                </a:ln>
                <a:solidFill>
                  <a:srgbClr val="000000"/>
                </a:solidFill>
                <a:effectLst/>
                <a:uLnTx/>
                <a:uFillTx/>
                <a:latin typeface="Segoe UI"/>
              </a:defRPr>
            </a:lvl1pPr>
          </a:lstStyle>
          <a:p>
            <a:pPr algn="r"/>
            <a:r>
              <a:rPr lang="en-US"/>
              <a:t>From </a:t>
            </a:r>
            <a:r>
              <a:rPr lang="en-US">
                <a:hlinkClick r:id="rId3"/>
              </a:rPr>
              <a:t>pubs.opengroup.org/security/zero-trust-commandments</a:t>
            </a:r>
            <a:endParaRPr lang="en-US"/>
          </a:p>
        </p:txBody>
      </p:sp>
      <p:pic>
        <p:nvPicPr>
          <p:cNvPr id="7" name="Picture 6">
            <a:extLst>
              <a:ext uri="{FF2B5EF4-FFF2-40B4-BE49-F238E27FC236}">
                <a16:creationId xmlns:a16="http://schemas.microsoft.com/office/drawing/2014/main" id="{E22B8ADA-0A18-C083-5B25-B7A04BB56E60}"/>
              </a:ext>
            </a:extLst>
          </p:cNvPr>
          <p:cNvPicPr>
            <a:picLocks noChangeAspect="1"/>
          </p:cNvPicPr>
          <p:nvPr/>
        </p:nvPicPr>
        <p:blipFill>
          <a:blip r:embed="rId4"/>
          <a:stretch>
            <a:fillRect/>
          </a:stretch>
        </p:blipFill>
        <p:spPr>
          <a:xfrm>
            <a:off x="11152550" y="68259"/>
            <a:ext cx="985729" cy="560438"/>
          </a:xfrm>
          <a:prstGeom prst="rect">
            <a:avLst/>
          </a:prstGeom>
        </p:spPr>
      </p:pic>
      <p:pic>
        <p:nvPicPr>
          <p:cNvPr id="1026" name="Picture 2">
            <a:extLst>
              <a:ext uri="{FF2B5EF4-FFF2-40B4-BE49-F238E27FC236}">
                <a16:creationId xmlns:a16="http://schemas.microsoft.com/office/drawing/2014/main" id="{CE3D7299-646B-4084-56C3-045F2FA89D2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07841" y="355400"/>
            <a:ext cx="728132" cy="728132"/>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79A14419-53A0-AF8E-0382-06DCDACDB7C0}"/>
              </a:ext>
            </a:extLst>
          </p:cNvPr>
          <p:cNvSpPr txBox="1"/>
          <p:nvPr/>
        </p:nvSpPr>
        <p:spPr>
          <a:xfrm>
            <a:off x="8820248" y="442467"/>
            <a:ext cx="942685" cy="553998"/>
          </a:xfrm>
          <a:prstGeom prst="rect">
            <a:avLst/>
          </a:prstGeom>
          <a:noFill/>
        </p:spPr>
        <p:txBody>
          <a:bodyPr wrap="square" lIns="0" tIns="0" rIns="0" bIns="0" rtlCol="0" anchor="ctr">
            <a:spAutoFit/>
          </a:bodyPr>
          <a:lstStyle/>
          <a:p>
            <a:pPr algn="l"/>
            <a:r>
              <a:rPr lang="en-US" i="1">
                <a:solidFill>
                  <a:schemeClr val="tx1">
                    <a:lumMod val="65000"/>
                    <a:lumOff val="35000"/>
                  </a:schemeClr>
                </a:solidFill>
                <a:latin typeface="+mj-lt"/>
              </a:rPr>
              <a:t>Assume Failure</a:t>
            </a:r>
          </a:p>
        </p:txBody>
      </p:sp>
      <p:sp>
        <p:nvSpPr>
          <p:cNvPr id="12" name="TextBox 11">
            <a:extLst>
              <a:ext uri="{FF2B5EF4-FFF2-40B4-BE49-F238E27FC236}">
                <a16:creationId xmlns:a16="http://schemas.microsoft.com/office/drawing/2014/main" id="{E53D1130-FDEF-DE02-2DE7-6D98AB3E60BC}"/>
              </a:ext>
            </a:extLst>
          </p:cNvPr>
          <p:cNvSpPr txBox="1"/>
          <p:nvPr/>
        </p:nvSpPr>
        <p:spPr>
          <a:xfrm>
            <a:off x="6980882" y="442467"/>
            <a:ext cx="942685" cy="553998"/>
          </a:xfrm>
          <a:prstGeom prst="rect">
            <a:avLst/>
          </a:prstGeom>
          <a:noFill/>
        </p:spPr>
        <p:txBody>
          <a:bodyPr wrap="square" lIns="0" tIns="0" rIns="0" bIns="0" rtlCol="0" anchor="ctr">
            <a:spAutoFit/>
          </a:bodyPr>
          <a:lstStyle/>
          <a:p>
            <a:pPr algn="r"/>
            <a:r>
              <a:rPr lang="en-US" i="1">
                <a:solidFill>
                  <a:schemeClr val="tx1">
                    <a:lumMod val="65000"/>
                    <a:lumOff val="35000"/>
                  </a:schemeClr>
                </a:solidFill>
                <a:latin typeface="+mj-lt"/>
              </a:rPr>
              <a:t>Assume Success</a:t>
            </a:r>
          </a:p>
        </p:txBody>
      </p:sp>
    </p:spTree>
    <p:extLst>
      <p:ext uri="{BB962C8B-B14F-4D97-AF65-F5344CB8AC3E}">
        <p14:creationId xmlns:p14="http://schemas.microsoft.com/office/powerpoint/2010/main" val="3860366603"/>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03993F5-1E95-4863-A72D-5BEE3C36F58B}"/>
              </a:ext>
            </a:extLst>
          </p:cNvPr>
          <p:cNvSpPr>
            <a:spLocks noGrp="1"/>
          </p:cNvSpPr>
          <p:nvPr>
            <p:ph type="title"/>
          </p:nvPr>
        </p:nvSpPr>
        <p:spPr>
          <a:xfrm>
            <a:off x="1366714" y="208926"/>
            <a:ext cx="6253286" cy="984885"/>
          </a:xfrm>
        </p:spPr>
        <p:txBody>
          <a:bodyPr/>
          <a:lstStyle/>
          <a:p>
            <a:r>
              <a:rPr lang="en-US" sz="3200"/>
              <a:t>Microsoft Cybersecurity Reference Architectures (MCRA)</a:t>
            </a:r>
          </a:p>
        </p:txBody>
      </p:sp>
      <p:sp>
        <p:nvSpPr>
          <p:cNvPr id="29" name="Rectangle 28">
            <a:extLst>
              <a:ext uri="{FF2B5EF4-FFF2-40B4-BE49-F238E27FC236}">
                <a16:creationId xmlns:a16="http://schemas.microsoft.com/office/drawing/2014/main" id="{1746F668-DFE4-4AA9-B6EA-FF7528252D5A}"/>
              </a:ext>
            </a:extLst>
          </p:cNvPr>
          <p:cNvSpPr/>
          <p:nvPr/>
        </p:nvSpPr>
        <p:spPr bwMode="auto">
          <a:xfrm>
            <a:off x="578038" y="1373805"/>
            <a:ext cx="10879432" cy="4134748"/>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16" tIns="274316" rIns="182878" bIns="274316" numCol="1" spcCol="0" rtlCol="0" fromWordArt="0" anchor="ctr"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2353"/>
              </a:spcAft>
              <a:buClrTx/>
              <a:buSzTx/>
              <a:buFontTx/>
              <a:buNone/>
              <a:tabLst/>
              <a:defRPr/>
            </a:pPr>
            <a:r>
              <a:rPr kumimoji="0" lang="en-US" sz="24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rPr>
              <a:t>What</a:t>
            </a:r>
            <a:r>
              <a:rPr kumimoji="0" lang="en-US" sz="24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 </a:t>
            </a:r>
            <a:r>
              <a:rPr kumimoji="0" lang="en-US" sz="24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rPr>
              <a:t>Guide organizations through an end-to-end security modernization from strategy and program level through architecture and technical planning using Zero Trust principles. </a:t>
            </a:r>
          </a:p>
          <a:p>
            <a:pPr marL="0" marR="0" lvl="0" indent="0" algn="l" defTabSz="932483" rtl="0" eaLnBrk="1" fontAlgn="base" latinLnBrk="0" hangingPunct="1">
              <a:lnSpc>
                <a:spcPct val="100000"/>
              </a:lnSpc>
              <a:spcBef>
                <a:spcPct val="0"/>
              </a:spcBef>
              <a:spcAft>
                <a:spcPts val="2353"/>
              </a:spcAft>
              <a:buClrTx/>
              <a:buSzTx/>
              <a:buFontTx/>
              <a:buNone/>
              <a:tabLst/>
              <a:defRPr/>
            </a:pPr>
            <a:r>
              <a:rPr kumimoji="0" lang="en-US" sz="24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rPr>
              <a:t>Why</a:t>
            </a:r>
            <a:r>
              <a:rPr kumimoji="0" lang="en-US" sz="24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 </a:t>
            </a:r>
            <a:r>
              <a:rPr kumimoji="0" lang="en-US" sz="2400" b="0" i="1" u="sng"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rPr>
              <a:t>Rapidly</a:t>
            </a:r>
            <a:r>
              <a:rPr kumimoji="0" lang="en-US" sz="24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rPr>
              <a:t> increase security posture &amp; align security to business priorities</a:t>
            </a:r>
          </a:p>
          <a:p>
            <a:pPr marL="0" marR="0" lvl="0" indent="0" algn="l" defTabSz="932483" rtl="0" eaLnBrk="1" fontAlgn="base" latinLnBrk="0" hangingPunct="1">
              <a:lnSpc>
                <a:spcPct val="100000"/>
              </a:lnSpc>
              <a:spcBef>
                <a:spcPct val="0"/>
              </a:spcBef>
              <a:spcAft>
                <a:spcPts val="588"/>
              </a:spcAft>
              <a:buClrTx/>
              <a:buSzTx/>
              <a:buFontTx/>
              <a:buNone/>
              <a:tabLst/>
              <a:defRPr/>
            </a:pPr>
            <a:r>
              <a:rPr kumimoji="0" lang="en-US" sz="24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rPr>
              <a:t>How</a:t>
            </a:r>
            <a:r>
              <a:rPr kumimoji="0" lang="en-US" sz="24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 </a:t>
            </a:r>
            <a:r>
              <a:rPr kumimoji="0" lang="en-US" sz="24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rPr>
              <a:t>Provide best practices, references, and other guidance based on real world lessons learned for</a:t>
            </a:r>
          </a:p>
          <a:p>
            <a:pPr marL="616391" marR="0" lvl="0" indent="-336213" algn="l" defTabSz="93248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mn-cs"/>
              </a:rPr>
              <a:t>Strategy and Program (CISO Workshop)</a:t>
            </a:r>
          </a:p>
          <a:p>
            <a:pPr marL="616391" marR="0" lvl="0" indent="-336213" algn="l" defTabSz="93248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mn-cs"/>
              </a:rPr>
              <a:t>Architectures and Technical Plans</a:t>
            </a:r>
            <a:endParaRPr kumimoji="0" lang="en-US" sz="20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endParaRPr>
          </a:p>
          <a:p>
            <a:pPr marL="616391" marR="0" lvl="0" indent="-336213" algn="l" defTabSz="93248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mn-cs"/>
              </a:rPr>
              <a:t>Security Capability Adoption Planning </a:t>
            </a:r>
          </a:p>
        </p:txBody>
      </p:sp>
      <p:grpSp>
        <p:nvGrpSpPr>
          <p:cNvPr id="4" name="Group 3">
            <a:extLst>
              <a:ext uri="{FF2B5EF4-FFF2-40B4-BE49-F238E27FC236}">
                <a16:creationId xmlns:a16="http://schemas.microsoft.com/office/drawing/2014/main" id="{D82592B3-370F-4E7C-BEB0-2A74C46A86AD}"/>
              </a:ext>
            </a:extLst>
          </p:cNvPr>
          <p:cNvGrpSpPr/>
          <p:nvPr/>
        </p:nvGrpSpPr>
        <p:grpSpPr>
          <a:xfrm>
            <a:off x="184380" y="5688547"/>
            <a:ext cx="11283394" cy="893039"/>
            <a:chOff x="490811" y="5341435"/>
            <a:chExt cx="11015851" cy="893052"/>
          </a:xfrm>
        </p:grpSpPr>
        <p:grpSp>
          <p:nvGrpSpPr>
            <p:cNvPr id="37" name="Group 36">
              <a:extLst>
                <a:ext uri="{FF2B5EF4-FFF2-40B4-BE49-F238E27FC236}">
                  <a16:creationId xmlns:a16="http://schemas.microsoft.com/office/drawing/2014/main" id="{62C65A78-4123-44E2-8253-403163E63102}"/>
                </a:ext>
              </a:extLst>
            </p:cNvPr>
            <p:cNvGrpSpPr/>
            <p:nvPr/>
          </p:nvGrpSpPr>
          <p:grpSpPr>
            <a:xfrm>
              <a:off x="875135" y="5341435"/>
              <a:ext cx="10631527" cy="893052"/>
              <a:chOff x="1599283" y="5341435"/>
              <a:chExt cx="10631528" cy="893052"/>
            </a:xfrm>
          </p:grpSpPr>
          <p:sp>
            <p:nvSpPr>
              <p:cNvPr id="2" name="Rectangle 1">
                <a:extLst>
                  <a:ext uri="{FF2B5EF4-FFF2-40B4-BE49-F238E27FC236}">
                    <a16:creationId xmlns:a16="http://schemas.microsoft.com/office/drawing/2014/main" id="{7D77807A-B141-43D2-A426-B83936500CCC}"/>
                  </a:ext>
                </a:extLst>
              </p:cNvPr>
              <p:cNvSpPr/>
              <p:nvPr/>
            </p:nvSpPr>
            <p:spPr bwMode="auto">
              <a:xfrm>
                <a:off x="1599283" y="5341435"/>
                <a:ext cx="10631528" cy="893052"/>
              </a:xfrm>
              <a:prstGeom prst="rect">
                <a:avLst/>
              </a:prstGeom>
              <a:solidFill>
                <a:schemeClr val="accent1">
                  <a:lumMod val="20000"/>
                  <a:lumOff val="80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94" tIns="146302" rIns="91438" bIns="146302" numCol="1" spcCol="0" rtlCol="0" fromWordArt="0" anchor="t" anchorCtr="0" forceAA="0" compatLnSpc="1">
                <a:prstTxWarp prst="textNoShape">
                  <a:avLst/>
                </a:prstTxWarp>
                <a:noAutofit/>
              </a:bodyPr>
              <a:lstStyle/>
              <a:p>
                <a:pPr marL="682633" marR="0" lvl="1" indent="-165101" algn="l" defTabSz="914411"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a:ln>
                      <a:noFill/>
                    </a:ln>
                    <a:gradFill>
                      <a:gsLst>
                        <a:gs pos="83000">
                          <a:srgbClr val="0D0D0D"/>
                        </a:gs>
                        <a:gs pos="100000">
                          <a:srgbClr val="0D0D0D"/>
                        </a:gs>
                      </a:gsLst>
                      <a:lin ang="5400000" scaled="1"/>
                    </a:gradFill>
                    <a:effectLst/>
                    <a:uLnTx/>
                    <a:uFillTx/>
                    <a:latin typeface="Segoe UI"/>
                    <a:ea typeface="+mn-ea"/>
                    <a:cs typeface="+mn-cs"/>
                  </a:rPr>
                  <a:t>Set a North Star and Keep Going – </a:t>
                </a:r>
                <a:r>
                  <a:rPr kumimoji="0" lang="en-US" sz="1600" b="0" i="0" u="none" strike="noStrike" kern="1200" cap="none" spc="0" normalizeH="0" baseline="0" noProof="0">
                    <a:ln>
                      <a:noFill/>
                    </a:ln>
                    <a:gradFill>
                      <a:gsLst>
                        <a:gs pos="83000">
                          <a:srgbClr val="0D0D0D"/>
                        </a:gs>
                        <a:gs pos="100000">
                          <a:srgbClr val="0D0D0D"/>
                        </a:gs>
                      </a:gsLst>
                      <a:lin ang="5400000" scaled="1"/>
                    </a:gradFill>
                    <a:effectLst/>
                    <a:uLnTx/>
                    <a:uFillTx/>
                    <a:latin typeface="Segoe UI"/>
                    <a:ea typeface="+mn-ea"/>
                    <a:cs typeface="+mn-cs"/>
                  </a:rPr>
                  <a:t>A journey of incremental progress towards a clear vision</a:t>
                </a:r>
              </a:p>
              <a:p>
                <a:pPr marL="682633" marR="0" lvl="1" indent="-165101" algn="l" defTabSz="914411"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a:ln>
                      <a:noFill/>
                    </a:ln>
                    <a:gradFill>
                      <a:gsLst>
                        <a:gs pos="83000">
                          <a:srgbClr val="0D0D0D"/>
                        </a:gs>
                        <a:gs pos="100000">
                          <a:srgbClr val="0D0D0D"/>
                        </a:gs>
                      </a:gsLst>
                      <a:lin ang="5400000" scaled="1"/>
                    </a:gradFill>
                    <a:effectLst/>
                    <a:uLnTx/>
                    <a:uFillTx/>
                    <a:latin typeface="Segoe UI"/>
                    <a:ea typeface="+mn-ea"/>
                    <a:cs typeface="+mn-cs"/>
                  </a:rPr>
                  <a:t>Mix of old &amp; new - </a:t>
                </a:r>
                <a:r>
                  <a:rPr kumimoji="0" lang="en-US" sz="1600" b="0" i="0" u="none" strike="noStrike" kern="1200" cap="none" spc="0" normalizeH="0" baseline="0" noProof="0">
                    <a:ln>
                      <a:noFill/>
                    </a:ln>
                    <a:gradFill>
                      <a:gsLst>
                        <a:gs pos="83000">
                          <a:srgbClr val="0D0D0D"/>
                        </a:gs>
                        <a:gs pos="100000">
                          <a:srgbClr val="0D0D0D"/>
                        </a:gs>
                      </a:gsLst>
                      <a:lin ang="5400000" scaled="1"/>
                    </a:gradFill>
                    <a:effectLst/>
                    <a:uLnTx/>
                    <a:uFillTx/>
                    <a:latin typeface="Segoe UI"/>
                    <a:ea typeface="+mn-ea"/>
                    <a:cs typeface="+mn-cs"/>
                  </a:rPr>
                  <a:t>Bring your experience and knowledge, but expect changes</a:t>
                </a:r>
              </a:p>
            </p:txBody>
          </p:sp>
          <p:sp>
            <p:nvSpPr>
              <p:cNvPr id="35" name="TextBox 34">
                <a:extLst>
                  <a:ext uri="{FF2B5EF4-FFF2-40B4-BE49-F238E27FC236}">
                    <a16:creationId xmlns:a16="http://schemas.microsoft.com/office/drawing/2014/main" id="{03F87521-8459-45B9-B754-57E96372B644}"/>
                  </a:ext>
                </a:extLst>
              </p:cNvPr>
              <p:cNvSpPr txBox="1"/>
              <p:nvPr/>
            </p:nvSpPr>
            <p:spPr>
              <a:xfrm>
                <a:off x="1900677" y="5562008"/>
                <a:ext cx="712363" cy="369337"/>
              </a:xfrm>
              <a:prstGeom prst="rect">
                <a:avLst/>
              </a:prstGeom>
              <a:noFill/>
            </p:spPr>
            <p:txBody>
              <a:bodyPr wrap="square" lIns="0" tIns="0" rIns="0" bIns="0" rtlCol="0">
                <a:spAutoFit/>
              </a:bodyPr>
              <a:lstStyle/>
              <a:p>
                <a:pPr marL="0" marR="0" lvl="0" indent="0" algn="l" defTabSz="914411"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Tips</a:t>
                </a:r>
              </a:p>
            </p:txBody>
          </p:sp>
        </p:grpSp>
        <p:sp>
          <p:nvSpPr>
            <p:cNvPr id="24" name="Oval 23">
              <a:extLst>
                <a:ext uri="{FF2B5EF4-FFF2-40B4-BE49-F238E27FC236}">
                  <a16:creationId xmlns:a16="http://schemas.microsoft.com/office/drawing/2014/main" id="{77527485-3D74-4C1C-9CCD-2507AE2E71A1}"/>
                </a:ext>
              </a:extLst>
            </p:cNvPr>
            <p:cNvSpPr/>
            <p:nvPr/>
          </p:nvSpPr>
          <p:spPr bwMode="auto">
            <a:xfrm>
              <a:off x="490811" y="5447063"/>
              <a:ext cx="602792" cy="602792"/>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light" title="Icon of a lightbulb">
              <a:extLst>
                <a:ext uri="{FF2B5EF4-FFF2-40B4-BE49-F238E27FC236}">
                  <a16:creationId xmlns:a16="http://schemas.microsoft.com/office/drawing/2014/main" id="{400A6152-AB98-4325-9A0F-27EC59773F9E}"/>
                </a:ext>
              </a:extLst>
            </p:cNvPr>
            <p:cNvSpPr>
              <a:spLocks noChangeAspect="1" noEditPoints="1"/>
            </p:cNvSpPr>
            <p:nvPr/>
          </p:nvSpPr>
          <p:spPr bwMode="auto">
            <a:xfrm>
              <a:off x="669027" y="5572954"/>
              <a:ext cx="246359" cy="365760"/>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8" tIns="45719" rIns="91438" bIns="45719"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pic>
        <p:nvPicPr>
          <p:cNvPr id="8" name="Picture 7">
            <a:extLst>
              <a:ext uri="{FF2B5EF4-FFF2-40B4-BE49-F238E27FC236}">
                <a16:creationId xmlns:a16="http://schemas.microsoft.com/office/drawing/2014/main" id="{2FE5B29F-046E-4346-A460-6C98E1197C57}"/>
              </a:ext>
            </a:extLst>
          </p:cNvPr>
          <p:cNvPicPr>
            <a:picLocks noChangeAspect="1"/>
          </p:cNvPicPr>
          <p:nvPr/>
        </p:nvPicPr>
        <p:blipFill>
          <a:blip r:embed="rId3"/>
          <a:stretch>
            <a:fillRect/>
          </a:stretch>
        </p:blipFill>
        <p:spPr>
          <a:xfrm>
            <a:off x="9262478" y="151494"/>
            <a:ext cx="2704012" cy="344489"/>
          </a:xfrm>
          <a:prstGeom prst="rect">
            <a:avLst/>
          </a:prstGeom>
        </p:spPr>
      </p:pic>
      <p:pic>
        <p:nvPicPr>
          <p:cNvPr id="14" name="Picture 13" descr="Rolls of blueprints">
            <a:extLst>
              <a:ext uri="{FF2B5EF4-FFF2-40B4-BE49-F238E27FC236}">
                <a16:creationId xmlns:a16="http://schemas.microsoft.com/office/drawing/2014/main" id="{80ABDEB0-DBFE-1CA7-CA61-396036BE4ED6}"/>
              </a:ext>
            </a:extLst>
          </p:cNvPr>
          <p:cNvPicPr>
            <a:picLocks noChangeAspect="1"/>
          </p:cNvPicPr>
          <p:nvPr/>
        </p:nvPicPr>
        <p:blipFill rotWithShape="1">
          <a:blip r:embed="rId4"/>
          <a:srcRect l="58377" t="1856" r="402" b="38824"/>
          <a:stretch/>
        </p:blipFill>
        <p:spPr>
          <a:xfrm>
            <a:off x="572992" y="416819"/>
            <a:ext cx="627519" cy="602782"/>
          </a:xfrm>
          <a:prstGeom prst="ellipse">
            <a:avLst/>
          </a:prstGeom>
          <a:ln w="9525" cap="rnd">
            <a:solidFill>
              <a:schemeClr val="tx1"/>
            </a:solidFill>
          </a:ln>
          <a:effectLst/>
          <a:scene3d>
            <a:camera prst="orthographicFront"/>
            <a:lightRig rig="contrasting" dir="t">
              <a:rot lat="0" lon="0" rev="3000000"/>
            </a:lightRig>
          </a:scene3d>
          <a:sp3d contourW="7620">
            <a:bevelT w="95250" h="31750"/>
            <a:contourClr>
              <a:srgbClr val="333333"/>
            </a:contourClr>
          </a:sp3d>
        </p:spPr>
      </p:pic>
      <p:sp>
        <p:nvSpPr>
          <p:cNvPr id="6" name="Speech Bubble: Rectangle 5">
            <a:extLst>
              <a:ext uri="{FF2B5EF4-FFF2-40B4-BE49-F238E27FC236}">
                <a16:creationId xmlns:a16="http://schemas.microsoft.com/office/drawing/2014/main" id="{F32765E8-37DB-58CA-AFBA-4022B43AFA4A}"/>
              </a:ext>
            </a:extLst>
          </p:cNvPr>
          <p:cNvSpPr/>
          <p:nvPr/>
        </p:nvSpPr>
        <p:spPr bwMode="auto">
          <a:xfrm>
            <a:off x="6264715" y="4758530"/>
            <a:ext cx="1853783" cy="359547"/>
          </a:xfrm>
          <a:prstGeom prst="wedgeRectCallout">
            <a:avLst>
              <a:gd name="adj1" fmla="val -93106"/>
              <a:gd name="adj2" fmla="val -16969"/>
            </a:avLst>
          </a:prstGeom>
          <a:solidFill>
            <a:schemeClr val="accent3">
              <a:lumMod val="20000"/>
              <a:lumOff val="80000"/>
            </a:schemeClr>
          </a:solidFill>
          <a:ln w="19050">
            <a:solidFill>
              <a:schemeClr val="accent3">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308" tIns="143446" rIns="179308" bIns="143446" numCol="1" spcCol="0" rtlCol="0" fromWordArt="0" anchor="ctr" anchorCtr="0" forceAA="0" compatLnSpc="1">
            <a:prstTxWarp prst="textNoShape">
              <a:avLst/>
            </a:prstTxWarp>
            <a:noAutofit/>
          </a:bodyPr>
          <a:lstStyle/>
          <a:p>
            <a:pPr marL="0" marR="0" lvl="0" indent="0" algn="l" defTabSz="914289" rtl="0" eaLnBrk="1" fontAlgn="base" latinLnBrk="0" hangingPunct="1">
              <a:lnSpc>
                <a:spcPct val="100000"/>
              </a:lnSpc>
              <a:spcBef>
                <a:spcPct val="0"/>
              </a:spcBef>
              <a:spcAft>
                <a:spcPct val="0"/>
              </a:spcAft>
              <a:buClrTx/>
              <a:buSzTx/>
              <a:buFontTx/>
              <a:buNone/>
              <a:tabLst/>
              <a:defRPr/>
            </a:pPr>
            <a:r>
              <a:rPr kumimoji="0" lang="en-US" sz="1961" b="0" i="0" u="none" strike="noStrike" kern="1200" cap="none" spc="0" normalizeH="0" baseline="0" noProof="0">
                <a:ln>
                  <a:noFill/>
                </a:ln>
                <a:solidFill>
                  <a:srgbClr val="1A1A1A"/>
                </a:solidFill>
                <a:effectLst/>
                <a:uLnTx/>
                <a:uFillTx/>
                <a:latin typeface="Segoe UI Semibold"/>
                <a:ea typeface="Segoe UI" pitchFamily="34" charset="0"/>
                <a:cs typeface="Segoe UI" pitchFamily="34" charset="0"/>
              </a:rPr>
              <a:t>You are here</a:t>
            </a:r>
          </a:p>
        </p:txBody>
      </p:sp>
      <p:sp>
        <p:nvSpPr>
          <p:cNvPr id="23" name="TextBox 22">
            <a:extLst>
              <a:ext uri="{FF2B5EF4-FFF2-40B4-BE49-F238E27FC236}">
                <a16:creationId xmlns:a16="http://schemas.microsoft.com/office/drawing/2014/main" id="{F9D50627-7029-4F11-3012-808CBC1FD2DB}"/>
              </a:ext>
            </a:extLst>
          </p:cNvPr>
          <p:cNvSpPr txBox="1"/>
          <p:nvPr/>
        </p:nvSpPr>
        <p:spPr>
          <a:xfrm>
            <a:off x="9692927" y="525158"/>
            <a:ext cx="6097190" cy="615553"/>
          </a:xfrm>
          <a:prstGeom prst="rect">
            <a:avLst/>
          </a:prstGeom>
        </p:spPr>
        <p:txBody>
          <a:bodyPr vert="horz" wrap="square" lIns="0" tIns="0" rIns="0" bIns="0" rtlCol="0" anchor="t">
            <a:spAutoFit/>
          </a:bodyPr>
          <a:lstStyle>
            <a:defPPr>
              <a:defRPr lang="en-US"/>
            </a:defPPr>
            <a:lvl1pPr defTabSz="932742">
              <a:lnSpc>
                <a:spcPct val="100000"/>
              </a:lnSpc>
              <a:spcBef>
                <a:spcPct val="0"/>
              </a:spcBef>
              <a:buNone/>
              <a:defRPr sz="2400" b="0" i="1" cap="none" spc="-50" baseline="0">
                <a:ln w="3175">
                  <a:noFill/>
                </a:ln>
                <a:solidFill>
                  <a:srgbClr val="737373"/>
                </a:solidFill>
                <a:effectLst/>
                <a:latin typeface="+mj-lt"/>
                <a:cs typeface="Segoe UI" pitchFamily="34" charset="0"/>
              </a:defRPr>
            </a:lvl1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2000" b="0" i="1" u="none" strike="noStrike" kern="1200" cap="none" spc="-50" normalizeH="0" baseline="0" noProof="0">
                <a:ln w="3175">
                  <a:noFill/>
                </a:ln>
                <a:solidFill>
                  <a:srgbClr val="737373"/>
                </a:solidFill>
                <a:effectLst/>
                <a:uLnTx/>
                <a:uFillTx/>
                <a:latin typeface="Segoe UI Semibold"/>
                <a:ea typeface="+mn-ea"/>
                <a:cs typeface="Segoe UI" pitchFamily="34" charset="0"/>
              </a:rPr>
              <a:t>Adoption Framework </a:t>
            </a:r>
            <a:br>
              <a:rPr kumimoji="0" lang="en-US" sz="2000" b="0" i="1" u="none" strike="noStrike" kern="1200" cap="none" spc="-50" normalizeH="0" baseline="0" noProof="0">
                <a:ln w="3175">
                  <a:noFill/>
                </a:ln>
                <a:solidFill>
                  <a:srgbClr val="737373"/>
                </a:solidFill>
                <a:effectLst/>
                <a:uLnTx/>
                <a:uFillTx/>
                <a:latin typeface="Segoe UI Semibold"/>
                <a:ea typeface="+mn-ea"/>
                <a:cs typeface="Segoe UI" pitchFamily="34" charset="0"/>
              </a:rPr>
            </a:br>
            <a:endParaRPr kumimoji="0" lang="en-US" sz="2000" b="0" i="1" u="none" strike="noStrike" kern="1200" cap="none" spc="-50" normalizeH="0" baseline="0" noProof="0">
              <a:ln w="3175">
                <a:noFill/>
              </a:ln>
              <a:solidFill>
                <a:srgbClr val="737373"/>
              </a:solidFill>
              <a:effectLst/>
              <a:uLnTx/>
              <a:uFillTx/>
              <a:latin typeface="Segoe UI Semibold"/>
              <a:ea typeface="+mn-ea"/>
              <a:cs typeface="Segoe UI" pitchFamily="34" charset="0"/>
            </a:endParaRPr>
          </a:p>
        </p:txBody>
      </p:sp>
    </p:spTree>
    <p:extLst>
      <p:ext uri="{BB962C8B-B14F-4D97-AF65-F5344CB8AC3E}">
        <p14:creationId xmlns:p14="http://schemas.microsoft.com/office/powerpoint/2010/main" val="38181241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0DB4BC9-B47D-4B16-A552-2F8BAD1EF763}"/>
              </a:ext>
            </a:extLst>
          </p:cNvPr>
          <p:cNvSpPr>
            <a:spLocks noGrp="1"/>
          </p:cNvSpPr>
          <p:nvPr>
            <p:ph type="title"/>
          </p:nvPr>
        </p:nvSpPr>
        <p:spPr/>
        <p:txBody>
          <a:bodyPr/>
          <a:lstStyle/>
          <a:p>
            <a:r>
              <a:rPr lang="en-US"/>
              <a:t>10 Laws of Cybersecurity Risk</a:t>
            </a:r>
          </a:p>
        </p:txBody>
      </p:sp>
      <p:sp>
        <p:nvSpPr>
          <p:cNvPr id="2" name="TextBox 1">
            <a:extLst>
              <a:ext uri="{FF2B5EF4-FFF2-40B4-BE49-F238E27FC236}">
                <a16:creationId xmlns:a16="http://schemas.microsoft.com/office/drawing/2014/main" id="{78F34821-9F55-C2EA-A429-38D1E8A254C4}"/>
              </a:ext>
            </a:extLst>
          </p:cNvPr>
          <p:cNvSpPr txBox="1"/>
          <p:nvPr/>
        </p:nvSpPr>
        <p:spPr>
          <a:xfrm>
            <a:off x="401590" y="2420644"/>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indent="-628650">
              <a:defRPr sz="2400" b="1"/>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	Not keeping up is falling behind</a:t>
            </a:r>
          </a:p>
        </p:txBody>
      </p:sp>
      <p:sp>
        <p:nvSpPr>
          <p:cNvPr id="3" name="TextBox 2">
            <a:extLst>
              <a:ext uri="{FF2B5EF4-FFF2-40B4-BE49-F238E27FC236}">
                <a16:creationId xmlns:a16="http://schemas.microsoft.com/office/drawing/2014/main" id="{4B074F89-399E-E6A0-70D0-111879FC37CC}"/>
              </a:ext>
            </a:extLst>
          </p:cNvPr>
          <p:cNvSpPr txBox="1"/>
          <p:nvPr/>
        </p:nvSpPr>
        <p:spPr>
          <a:xfrm>
            <a:off x="401590" y="3497670"/>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indent="-628650">
              <a:defRPr sz="2400" b="1"/>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	Productivity always wins</a:t>
            </a:r>
          </a:p>
        </p:txBody>
      </p:sp>
      <p:sp>
        <p:nvSpPr>
          <p:cNvPr id="5" name="TextBox 4">
            <a:extLst>
              <a:ext uri="{FF2B5EF4-FFF2-40B4-BE49-F238E27FC236}">
                <a16:creationId xmlns:a16="http://schemas.microsoft.com/office/drawing/2014/main" id="{6E5665A9-33C1-B86A-4BFD-C6DF82646640}"/>
              </a:ext>
            </a:extLst>
          </p:cNvPr>
          <p:cNvSpPr txBox="1"/>
          <p:nvPr/>
        </p:nvSpPr>
        <p:spPr>
          <a:xfrm>
            <a:off x="401590" y="4574696"/>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indent="-628650">
              <a:defRPr sz="2400" b="1"/>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	Attackers don't care</a:t>
            </a:r>
          </a:p>
        </p:txBody>
      </p:sp>
      <p:sp>
        <p:nvSpPr>
          <p:cNvPr id="6" name="TextBox 5">
            <a:extLst>
              <a:ext uri="{FF2B5EF4-FFF2-40B4-BE49-F238E27FC236}">
                <a16:creationId xmlns:a16="http://schemas.microsoft.com/office/drawing/2014/main" id="{63D77F67-465A-88CD-DFF4-898A06FD7303}"/>
              </a:ext>
            </a:extLst>
          </p:cNvPr>
          <p:cNvSpPr txBox="1"/>
          <p:nvPr/>
        </p:nvSpPr>
        <p:spPr>
          <a:xfrm>
            <a:off x="401590" y="5651721"/>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indent="-628650">
              <a:defRPr sz="2400" b="1"/>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	Ruthless Prioritization is a survival skill</a:t>
            </a:r>
          </a:p>
        </p:txBody>
      </p:sp>
      <p:sp>
        <p:nvSpPr>
          <p:cNvPr id="7" name="TextBox 6">
            <a:extLst>
              <a:ext uri="{FF2B5EF4-FFF2-40B4-BE49-F238E27FC236}">
                <a16:creationId xmlns:a16="http://schemas.microsoft.com/office/drawing/2014/main" id="{01591BB6-0A13-F2D2-C789-618743957395}"/>
              </a:ext>
            </a:extLst>
          </p:cNvPr>
          <p:cNvSpPr txBox="1"/>
          <p:nvPr/>
        </p:nvSpPr>
        <p:spPr>
          <a:xfrm>
            <a:off x="6274537" y="1343618"/>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91440" rIns="228600" bIns="91440" rtlCol="0" anchor="ctr">
            <a:noAutofit/>
          </a:bodyPr>
          <a:lstStyle>
            <a:defPPr>
              <a:defRPr lang="en-US"/>
            </a:defPPr>
            <a:lvl1pPr marL="628650" indent="-628650">
              <a:defRPr sz="2400" b="1"/>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	Cybersecurity is a team sport</a:t>
            </a:r>
          </a:p>
        </p:txBody>
      </p:sp>
      <p:sp>
        <p:nvSpPr>
          <p:cNvPr id="9" name="TextBox 8">
            <a:extLst>
              <a:ext uri="{FF2B5EF4-FFF2-40B4-BE49-F238E27FC236}">
                <a16:creationId xmlns:a16="http://schemas.microsoft.com/office/drawing/2014/main" id="{4DEB2696-5C80-C174-33B2-FA5F54171000}"/>
              </a:ext>
            </a:extLst>
          </p:cNvPr>
          <p:cNvSpPr txBox="1"/>
          <p:nvPr/>
        </p:nvSpPr>
        <p:spPr>
          <a:xfrm>
            <a:off x="6274537" y="2420644"/>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91440" rIns="228600" bIns="91440" rtlCol="0" anchor="ctr">
            <a:noAutofit/>
          </a:bodyPr>
          <a:lstStyle>
            <a:defPPr>
              <a:defRPr lang="en-US"/>
            </a:defPPr>
            <a:lvl1pPr marL="628650" indent="-628650">
              <a:defRPr sz="2400" b="1"/>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	Your network isn’t as trustworthy as you think it is</a:t>
            </a:r>
          </a:p>
        </p:txBody>
      </p:sp>
      <p:sp>
        <p:nvSpPr>
          <p:cNvPr id="10" name="TextBox 9">
            <a:extLst>
              <a:ext uri="{FF2B5EF4-FFF2-40B4-BE49-F238E27FC236}">
                <a16:creationId xmlns:a16="http://schemas.microsoft.com/office/drawing/2014/main" id="{60A09DF0-34D1-5482-4C03-E5AD50A87721}"/>
              </a:ext>
            </a:extLst>
          </p:cNvPr>
          <p:cNvSpPr txBox="1"/>
          <p:nvPr/>
        </p:nvSpPr>
        <p:spPr>
          <a:xfrm>
            <a:off x="6274537" y="3497670"/>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91440" rIns="228600" bIns="91440" rtlCol="0" anchor="ctr">
            <a:noAutofit/>
          </a:bodyPr>
          <a:lstStyle>
            <a:defPPr>
              <a:defRPr lang="en-US"/>
            </a:defPPr>
            <a:lvl1pPr marL="628650" indent="-628650">
              <a:defRPr sz="2400" b="1"/>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	Isolated networks aren’t automatically secure</a:t>
            </a:r>
          </a:p>
        </p:txBody>
      </p:sp>
      <p:sp>
        <p:nvSpPr>
          <p:cNvPr id="11" name="TextBox 10">
            <a:extLst>
              <a:ext uri="{FF2B5EF4-FFF2-40B4-BE49-F238E27FC236}">
                <a16:creationId xmlns:a16="http://schemas.microsoft.com/office/drawing/2014/main" id="{EC731298-0FF9-8D70-E13B-F3781F9100E6}"/>
              </a:ext>
            </a:extLst>
          </p:cNvPr>
          <p:cNvSpPr txBox="1"/>
          <p:nvPr/>
        </p:nvSpPr>
        <p:spPr>
          <a:xfrm>
            <a:off x="6274537" y="4574696"/>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91440" rIns="228600" bIns="91440" rtlCol="0" anchor="ctr">
            <a:noAutofit/>
          </a:bodyPr>
          <a:lstStyle>
            <a:defPPr>
              <a:defRPr lang="en-US"/>
            </a:defPPr>
            <a:lvl1pPr marL="628650" indent="-628650">
              <a:defRPr sz="2400" b="1"/>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	Encryption alone isn’t a data protection solution</a:t>
            </a:r>
          </a:p>
        </p:txBody>
      </p:sp>
      <p:sp>
        <p:nvSpPr>
          <p:cNvPr id="12" name="TextBox 11">
            <a:extLst>
              <a:ext uri="{FF2B5EF4-FFF2-40B4-BE49-F238E27FC236}">
                <a16:creationId xmlns:a16="http://schemas.microsoft.com/office/drawing/2014/main" id="{03A904A0-1C2E-062F-A505-9B2ABCEE61FA}"/>
              </a:ext>
            </a:extLst>
          </p:cNvPr>
          <p:cNvSpPr txBox="1"/>
          <p:nvPr/>
        </p:nvSpPr>
        <p:spPr>
          <a:xfrm>
            <a:off x="6274537" y="5651721"/>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91440" rIns="228600" bIns="91440" rtlCol="0" anchor="ctr">
            <a:noAutofit/>
          </a:bodyPr>
          <a:lstStyle>
            <a:defPPr>
              <a:defRPr lang="en-US"/>
            </a:defPPr>
            <a:lvl1pPr marL="628650" indent="-628650">
              <a:defRPr sz="2400" b="1"/>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	Technology doesn't solve people &amp; process problems</a:t>
            </a:r>
          </a:p>
        </p:txBody>
      </p:sp>
      <p:sp>
        <p:nvSpPr>
          <p:cNvPr id="22" name="TextBox 21">
            <a:extLst>
              <a:ext uri="{FF2B5EF4-FFF2-40B4-BE49-F238E27FC236}">
                <a16:creationId xmlns:a16="http://schemas.microsoft.com/office/drawing/2014/main" id="{01C00918-45BF-FDCF-D908-663567DB1541}"/>
              </a:ext>
            </a:extLst>
          </p:cNvPr>
          <p:cNvSpPr txBox="1"/>
          <p:nvPr/>
        </p:nvSpPr>
        <p:spPr>
          <a:xfrm>
            <a:off x="8782101" y="242367"/>
            <a:ext cx="3017921" cy="400110"/>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a:ea typeface="+mn-ea"/>
                <a:cs typeface="+mn-cs"/>
                <a:hlinkClick r:id="rId3"/>
              </a:rPr>
              <a:t>aka.ms/SecurityLaws</a:t>
            </a:r>
            <a:r>
              <a:rPr kumimoji="0" lang="en-US" sz="2000" b="0" i="0" u="none" strike="noStrike" kern="1200" cap="none" spc="0" normalizeH="0" baseline="0" noProof="0">
                <a:ln>
                  <a:noFill/>
                </a:ln>
                <a:solidFill>
                  <a:srgbClr val="000000"/>
                </a:solidFill>
                <a:effectLst/>
                <a:uLnTx/>
                <a:uFillTx/>
                <a:latin typeface="Segoe UI"/>
                <a:ea typeface="+mn-ea"/>
                <a:cs typeface="+mn-cs"/>
              </a:rPr>
              <a:t> </a:t>
            </a:r>
          </a:p>
        </p:txBody>
      </p:sp>
      <p:grpSp>
        <p:nvGrpSpPr>
          <p:cNvPr id="24" name="Group 23">
            <a:extLst>
              <a:ext uri="{FF2B5EF4-FFF2-40B4-BE49-F238E27FC236}">
                <a16:creationId xmlns:a16="http://schemas.microsoft.com/office/drawing/2014/main" id="{A863BB0B-D23D-2E27-93D6-8C4715B6E362}"/>
              </a:ext>
            </a:extLst>
          </p:cNvPr>
          <p:cNvGrpSpPr/>
          <p:nvPr/>
        </p:nvGrpSpPr>
        <p:grpSpPr>
          <a:xfrm>
            <a:off x="6324986" y="5745893"/>
            <a:ext cx="709370" cy="700416"/>
            <a:chOff x="6324986" y="5745893"/>
            <a:chExt cx="709370" cy="700416"/>
          </a:xfrm>
        </p:grpSpPr>
        <p:sp>
          <p:nvSpPr>
            <p:cNvPr id="25" name="Freeform: Shape 24">
              <a:extLst>
                <a:ext uri="{FF2B5EF4-FFF2-40B4-BE49-F238E27FC236}">
                  <a16:creationId xmlns:a16="http://schemas.microsoft.com/office/drawing/2014/main" id="{25EAC3EB-0B80-AA06-7EA1-BD0117E5B3D7}"/>
                </a:ext>
              </a:extLst>
            </p:cNvPr>
            <p:cNvSpPr/>
            <p:nvPr/>
          </p:nvSpPr>
          <p:spPr>
            <a:xfrm>
              <a:off x="6324986" y="5745893"/>
              <a:ext cx="709370" cy="700416"/>
            </a:xfrm>
            <a:custGeom>
              <a:avLst/>
              <a:gdLst>
                <a:gd name="connsiteX0" fmla="*/ 161925 w 762095"/>
                <a:gd name="connsiteY0" fmla="*/ 190500 h 752475"/>
                <a:gd name="connsiteX1" fmla="*/ 161925 w 762095"/>
                <a:gd name="connsiteY1" fmla="*/ 433388 h 752475"/>
                <a:gd name="connsiteX2" fmla="*/ 167507 w 762095"/>
                <a:gd name="connsiteY2" fmla="*/ 446856 h 752475"/>
                <a:gd name="connsiteX3" fmla="*/ 196891 w 762095"/>
                <a:gd name="connsiteY3" fmla="*/ 476250 h 752475"/>
                <a:gd name="connsiteX4" fmla="*/ 162744 w 762095"/>
                <a:gd name="connsiteY4" fmla="*/ 510407 h 752475"/>
                <a:gd name="connsiteX5" fmla="*/ 157163 w 762095"/>
                <a:gd name="connsiteY5" fmla="*/ 523875 h 752475"/>
                <a:gd name="connsiteX6" fmla="*/ 157163 w 762095"/>
                <a:gd name="connsiteY6" fmla="*/ 652463 h 752475"/>
                <a:gd name="connsiteX7" fmla="*/ 257175 w 762095"/>
                <a:gd name="connsiteY7" fmla="*/ 752476 h 752475"/>
                <a:gd name="connsiteX8" fmla="*/ 666750 w 762095"/>
                <a:gd name="connsiteY8" fmla="*/ 752476 h 752475"/>
                <a:gd name="connsiteX9" fmla="*/ 762095 w 762095"/>
                <a:gd name="connsiteY9" fmla="*/ 657322 h 752475"/>
                <a:gd name="connsiteX10" fmla="*/ 685800 w 762095"/>
                <a:gd name="connsiteY10" fmla="*/ 563880 h 752475"/>
                <a:gd name="connsiteX11" fmla="*/ 685800 w 762095"/>
                <a:gd name="connsiteY11" fmla="*/ 309563 h 752475"/>
                <a:gd name="connsiteX12" fmla="*/ 677675 w 762095"/>
                <a:gd name="connsiteY12" fmla="*/ 293952 h 752475"/>
                <a:gd name="connsiteX13" fmla="*/ 647024 w 762095"/>
                <a:gd name="connsiteY13" fmla="*/ 272501 h 752475"/>
                <a:gd name="connsiteX14" fmla="*/ 681390 w 762095"/>
                <a:gd name="connsiteY14" fmla="*/ 231267 h 752475"/>
                <a:gd name="connsiteX15" fmla="*/ 683085 w 762095"/>
                <a:gd name="connsiteY15" fmla="*/ 209274 h 752475"/>
                <a:gd name="connsiteX16" fmla="*/ 662130 w 762095"/>
                <a:gd name="connsiteY16" fmla="*/ 174403 h 752475"/>
                <a:gd name="connsiteX17" fmla="*/ 680180 w 762095"/>
                <a:gd name="connsiteY17" fmla="*/ 156306 h 752475"/>
                <a:gd name="connsiteX18" fmla="*/ 685800 w 762095"/>
                <a:gd name="connsiteY18" fmla="*/ 142875 h 752475"/>
                <a:gd name="connsiteX19" fmla="*/ 685800 w 762095"/>
                <a:gd name="connsiteY19" fmla="*/ 100013 h 752475"/>
                <a:gd name="connsiteX20" fmla="*/ 585788 w 762095"/>
                <a:gd name="connsiteY20" fmla="*/ 0 h 752475"/>
                <a:gd name="connsiteX21" fmla="*/ 100013 w 762095"/>
                <a:gd name="connsiteY21" fmla="*/ 0 h 752475"/>
                <a:gd name="connsiteX22" fmla="*/ 0 w 762095"/>
                <a:gd name="connsiteY22" fmla="*/ 99184 h 752475"/>
                <a:gd name="connsiteX23" fmla="*/ 37433 w 762095"/>
                <a:gd name="connsiteY23" fmla="*/ 176546 h 752475"/>
                <a:gd name="connsiteX24" fmla="*/ 38500 w 762095"/>
                <a:gd name="connsiteY24" fmla="*/ 177337 h 752475"/>
                <a:gd name="connsiteX25" fmla="*/ 79620 w 762095"/>
                <a:gd name="connsiteY25" fmla="*/ 190586 h 752475"/>
                <a:gd name="connsiteX26" fmla="*/ 138779 w 762095"/>
                <a:gd name="connsiteY26" fmla="*/ 152400 h 752475"/>
                <a:gd name="connsiteX27" fmla="*/ 142875 w 762095"/>
                <a:gd name="connsiteY27" fmla="*/ 132169 h 752475"/>
                <a:gd name="connsiteX28" fmla="*/ 86922 w 762095"/>
                <a:gd name="connsiteY28" fmla="*/ 75406 h 752475"/>
                <a:gd name="connsiteX29" fmla="*/ 85725 w 762095"/>
                <a:gd name="connsiteY29" fmla="*/ 75410 h 752475"/>
                <a:gd name="connsiteX30" fmla="*/ 66675 w 762095"/>
                <a:gd name="connsiteY30" fmla="*/ 94460 h 752475"/>
                <a:gd name="connsiteX31" fmla="*/ 85725 w 762095"/>
                <a:gd name="connsiteY31" fmla="*/ 113510 h 752475"/>
                <a:gd name="connsiteX32" fmla="*/ 104766 w 762095"/>
                <a:gd name="connsiteY32" fmla="*/ 131348 h 752475"/>
                <a:gd name="connsiteX33" fmla="*/ 104775 w 762095"/>
                <a:gd name="connsiteY33" fmla="*/ 132169 h 752475"/>
                <a:gd name="connsiteX34" fmla="*/ 93059 w 762095"/>
                <a:gd name="connsiteY34" fmla="*/ 149124 h 752475"/>
                <a:gd name="connsiteX35" fmla="*/ 60674 w 762095"/>
                <a:gd name="connsiteY35" fmla="*/ 146314 h 752475"/>
                <a:gd name="connsiteX36" fmla="*/ 38100 w 762095"/>
                <a:gd name="connsiteY36" fmla="*/ 99184 h 752475"/>
                <a:gd name="connsiteX37" fmla="*/ 100427 w 762095"/>
                <a:gd name="connsiteY37" fmla="*/ 37686 h 752475"/>
                <a:gd name="connsiteX38" fmla="*/ 161925 w 762095"/>
                <a:gd name="connsiteY38" fmla="*/ 100013 h 752475"/>
                <a:gd name="connsiteX39" fmla="*/ 161925 w 762095"/>
                <a:gd name="connsiteY39" fmla="*/ 152400 h 752475"/>
                <a:gd name="connsiteX40" fmla="*/ 285750 w 762095"/>
                <a:gd name="connsiteY40" fmla="*/ 562071 h 752475"/>
                <a:gd name="connsiteX41" fmla="*/ 251165 w 762095"/>
                <a:gd name="connsiteY41" fmla="*/ 569624 h 752475"/>
                <a:gd name="connsiteX42" fmla="*/ 219075 w 762095"/>
                <a:gd name="connsiteY42" fmla="*/ 620307 h 752475"/>
                <a:gd name="connsiteX43" fmla="*/ 275028 w 762095"/>
                <a:gd name="connsiteY43" fmla="*/ 677070 h 752475"/>
                <a:gd name="connsiteX44" fmla="*/ 276225 w 762095"/>
                <a:gd name="connsiteY44" fmla="*/ 677066 h 752475"/>
                <a:gd name="connsiteX45" fmla="*/ 295275 w 762095"/>
                <a:gd name="connsiteY45" fmla="*/ 658016 h 752475"/>
                <a:gd name="connsiteX46" fmla="*/ 276225 w 762095"/>
                <a:gd name="connsiteY46" fmla="*/ 638966 h 752475"/>
                <a:gd name="connsiteX47" fmla="*/ 257184 w 762095"/>
                <a:gd name="connsiteY47" fmla="*/ 621128 h 752475"/>
                <a:gd name="connsiteX48" fmla="*/ 257175 w 762095"/>
                <a:gd name="connsiteY48" fmla="*/ 620307 h 752475"/>
                <a:gd name="connsiteX49" fmla="*/ 268891 w 762095"/>
                <a:gd name="connsiteY49" fmla="*/ 603352 h 752475"/>
                <a:gd name="connsiteX50" fmla="*/ 301276 w 762095"/>
                <a:gd name="connsiteY50" fmla="*/ 606210 h 752475"/>
                <a:gd name="connsiteX51" fmla="*/ 323850 w 762095"/>
                <a:gd name="connsiteY51" fmla="*/ 653292 h 752475"/>
                <a:gd name="connsiteX52" fmla="*/ 261938 w 762095"/>
                <a:gd name="connsiteY52" fmla="*/ 714376 h 752475"/>
                <a:gd name="connsiteX53" fmla="*/ 257175 w 762095"/>
                <a:gd name="connsiteY53" fmla="*/ 714376 h 752475"/>
                <a:gd name="connsiteX54" fmla="*/ 195263 w 762095"/>
                <a:gd name="connsiteY54" fmla="*/ 652463 h 752475"/>
                <a:gd name="connsiteX55" fmla="*/ 195263 w 762095"/>
                <a:gd name="connsiteY55" fmla="*/ 531772 h 752475"/>
                <a:gd name="connsiteX56" fmla="*/ 237306 w 762095"/>
                <a:gd name="connsiteY56" fmla="*/ 489719 h 752475"/>
                <a:gd name="connsiteX57" fmla="*/ 237306 w 762095"/>
                <a:gd name="connsiteY57" fmla="*/ 462782 h 752475"/>
                <a:gd name="connsiteX58" fmla="*/ 200025 w 762095"/>
                <a:gd name="connsiteY58" fmla="*/ 425492 h 752475"/>
                <a:gd name="connsiteX59" fmla="*/ 200025 w 762095"/>
                <a:gd name="connsiteY59" fmla="*/ 100013 h 752475"/>
                <a:gd name="connsiteX60" fmla="*/ 178508 w 762095"/>
                <a:gd name="connsiteY60" fmla="*/ 38100 h 752475"/>
                <a:gd name="connsiteX61" fmla="*/ 585788 w 762095"/>
                <a:gd name="connsiteY61" fmla="*/ 38100 h 752475"/>
                <a:gd name="connsiteX62" fmla="*/ 647700 w 762095"/>
                <a:gd name="connsiteY62" fmla="*/ 100013 h 752475"/>
                <a:gd name="connsiteX63" fmla="*/ 647700 w 762095"/>
                <a:gd name="connsiteY63" fmla="*/ 134979 h 752475"/>
                <a:gd name="connsiteX64" fmla="*/ 624707 w 762095"/>
                <a:gd name="connsiteY64" fmla="*/ 157982 h 752475"/>
                <a:gd name="connsiteX65" fmla="*/ 621849 w 762095"/>
                <a:gd name="connsiteY65" fmla="*/ 181252 h 752475"/>
                <a:gd name="connsiteX66" fmla="*/ 643461 w 762095"/>
                <a:gd name="connsiteY66" fmla="*/ 217275 h 752475"/>
                <a:gd name="connsiteX67" fmla="*/ 604485 w 762095"/>
                <a:gd name="connsiteY67" fmla="*/ 264034 h 752475"/>
                <a:gd name="connsiteX68" fmla="*/ 606926 w 762095"/>
                <a:gd name="connsiteY68" fmla="*/ 290864 h 752475"/>
                <a:gd name="connsiteX69" fmla="*/ 608200 w 762095"/>
                <a:gd name="connsiteY69" fmla="*/ 291837 h 752475"/>
                <a:gd name="connsiteX70" fmla="*/ 647700 w 762095"/>
                <a:gd name="connsiteY70" fmla="*/ 319488 h 752475"/>
                <a:gd name="connsiteX71" fmla="*/ 647700 w 762095"/>
                <a:gd name="connsiteY71" fmla="*/ 561976 h 752475"/>
                <a:gd name="connsiteX72" fmla="*/ 666750 w 762095"/>
                <a:gd name="connsiteY72" fmla="*/ 714376 h 752475"/>
                <a:gd name="connsiteX73" fmla="*/ 340566 w 762095"/>
                <a:gd name="connsiteY73" fmla="*/ 714376 h 752475"/>
                <a:gd name="connsiteX74" fmla="*/ 346281 w 762095"/>
                <a:gd name="connsiteY74" fmla="*/ 600076 h 752475"/>
                <a:gd name="connsiteX75" fmla="*/ 666750 w 762095"/>
                <a:gd name="connsiteY75" fmla="*/ 600076 h 752475"/>
                <a:gd name="connsiteX76" fmla="*/ 723900 w 762095"/>
                <a:gd name="connsiteY76" fmla="*/ 657226 h 752475"/>
                <a:gd name="connsiteX77" fmla="*/ 666750 w 762095"/>
                <a:gd name="connsiteY77" fmla="*/ 714376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62095" h="752475">
                  <a:moveTo>
                    <a:pt x="161925" y="190500"/>
                  </a:moveTo>
                  <a:lnTo>
                    <a:pt x="161925" y="433388"/>
                  </a:lnTo>
                  <a:cubicBezTo>
                    <a:pt x="161926" y="438440"/>
                    <a:pt x="163934" y="443284"/>
                    <a:pt x="167507" y="446856"/>
                  </a:cubicBezTo>
                  <a:lnTo>
                    <a:pt x="196891" y="476250"/>
                  </a:lnTo>
                  <a:lnTo>
                    <a:pt x="162744" y="510407"/>
                  </a:lnTo>
                  <a:cubicBezTo>
                    <a:pt x="159171" y="513979"/>
                    <a:pt x="157163" y="518823"/>
                    <a:pt x="157163" y="523875"/>
                  </a:cubicBezTo>
                  <a:lnTo>
                    <a:pt x="157163" y="652463"/>
                  </a:lnTo>
                  <a:cubicBezTo>
                    <a:pt x="157225" y="707672"/>
                    <a:pt x="201966" y="752413"/>
                    <a:pt x="257175" y="752476"/>
                  </a:cubicBezTo>
                  <a:lnTo>
                    <a:pt x="666750" y="752476"/>
                  </a:lnTo>
                  <a:cubicBezTo>
                    <a:pt x="719355" y="752529"/>
                    <a:pt x="762043" y="709926"/>
                    <a:pt x="762095" y="657322"/>
                  </a:cubicBezTo>
                  <a:cubicBezTo>
                    <a:pt x="762141" y="611987"/>
                    <a:pt x="730228" y="572902"/>
                    <a:pt x="685800" y="563880"/>
                  </a:cubicBezTo>
                  <a:lnTo>
                    <a:pt x="685800" y="309563"/>
                  </a:lnTo>
                  <a:cubicBezTo>
                    <a:pt x="685802" y="303345"/>
                    <a:pt x="682769" y="297518"/>
                    <a:pt x="677675" y="293952"/>
                  </a:cubicBezTo>
                  <a:lnTo>
                    <a:pt x="647024" y="272501"/>
                  </a:lnTo>
                  <a:lnTo>
                    <a:pt x="681390" y="231267"/>
                  </a:lnTo>
                  <a:cubicBezTo>
                    <a:pt x="686573" y="225043"/>
                    <a:pt x="687254" y="216220"/>
                    <a:pt x="683085" y="209274"/>
                  </a:cubicBezTo>
                  <a:lnTo>
                    <a:pt x="662130" y="174403"/>
                  </a:lnTo>
                  <a:lnTo>
                    <a:pt x="680180" y="156306"/>
                  </a:lnTo>
                  <a:cubicBezTo>
                    <a:pt x="683758" y="152749"/>
                    <a:pt x="685779" y="147920"/>
                    <a:pt x="685800" y="142875"/>
                  </a:cubicBezTo>
                  <a:lnTo>
                    <a:pt x="685800" y="100013"/>
                  </a:lnTo>
                  <a:cubicBezTo>
                    <a:pt x="685737" y="44804"/>
                    <a:pt x="640996" y="63"/>
                    <a:pt x="585788" y="0"/>
                  </a:cubicBezTo>
                  <a:lnTo>
                    <a:pt x="100013" y="0"/>
                  </a:lnTo>
                  <a:cubicBezTo>
                    <a:pt x="45030" y="-168"/>
                    <a:pt x="289" y="44203"/>
                    <a:pt x="0" y="99184"/>
                  </a:cubicBezTo>
                  <a:cubicBezTo>
                    <a:pt x="-28" y="129343"/>
                    <a:pt x="13767" y="157853"/>
                    <a:pt x="37433" y="176546"/>
                  </a:cubicBezTo>
                  <a:cubicBezTo>
                    <a:pt x="37776" y="176823"/>
                    <a:pt x="38129" y="177089"/>
                    <a:pt x="38500" y="177337"/>
                  </a:cubicBezTo>
                  <a:cubicBezTo>
                    <a:pt x="50540" y="185833"/>
                    <a:pt x="64884" y="190455"/>
                    <a:pt x="79620" y="190586"/>
                  </a:cubicBezTo>
                  <a:close/>
                  <a:moveTo>
                    <a:pt x="138779" y="152400"/>
                  </a:moveTo>
                  <a:cubicBezTo>
                    <a:pt x="141441" y="145985"/>
                    <a:pt x="142832" y="139115"/>
                    <a:pt x="142875" y="132169"/>
                  </a:cubicBezTo>
                  <a:cubicBezTo>
                    <a:pt x="143099" y="101044"/>
                    <a:pt x="118048" y="75630"/>
                    <a:pt x="86922" y="75406"/>
                  </a:cubicBezTo>
                  <a:cubicBezTo>
                    <a:pt x="86523" y="75403"/>
                    <a:pt x="86124" y="75404"/>
                    <a:pt x="85725" y="75410"/>
                  </a:cubicBezTo>
                  <a:cubicBezTo>
                    <a:pt x="75204" y="75410"/>
                    <a:pt x="66675" y="83939"/>
                    <a:pt x="66675" y="94460"/>
                  </a:cubicBezTo>
                  <a:cubicBezTo>
                    <a:pt x="66675" y="104981"/>
                    <a:pt x="75204" y="113510"/>
                    <a:pt x="85725" y="113510"/>
                  </a:cubicBezTo>
                  <a:cubicBezTo>
                    <a:pt x="95909" y="113177"/>
                    <a:pt x="104434" y="121164"/>
                    <a:pt x="104766" y="131348"/>
                  </a:cubicBezTo>
                  <a:cubicBezTo>
                    <a:pt x="104775" y="131622"/>
                    <a:pt x="104778" y="131896"/>
                    <a:pt x="104775" y="132169"/>
                  </a:cubicBezTo>
                  <a:cubicBezTo>
                    <a:pt x="104295" y="139549"/>
                    <a:pt x="99793" y="146065"/>
                    <a:pt x="93059" y="149124"/>
                  </a:cubicBezTo>
                  <a:cubicBezTo>
                    <a:pt x="82577" y="154260"/>
                    <a:pt x="70115" y="153179"/>
                    <a:pt x="60674" y="146314"/>
                  </a:cubicBezTo>
                  <a:cubicBezTo>
                    <a:pt x="46403" y="134832"/>
                    <a:pt x="38103" y="117502"/>
                    <a:pt x="38100" y="99184"/>
                  </a:cubicBezTo>
                  <a:cubicBezTo>
                    <a:pt x="38329" y="64991"/>
                    <a:pt x="66234" y="37458"/>
                    <a:pt x="100427" y="37686"/>
                  </a:cubicBezTo>
                  <a:cubicBezTo>
                    <a:pt x="134621" y="37915"/>
                    <a:pt x="162154" y="65819"/>
                    <a:pt x="161925" y="100013"/>
                  </a:cubicBezTo>
                  <a:lnTo>
                    <a:pt x="161925" y="152400"/>
                  </a:lnTo>
                  <a:close/>
                  <a:moveTo>
                    <a:pt x="285750" y="562071"/>
                  </a:moveTo>
                  <a:cubicBezTo>
                    <a:pt x="273759" y="561518"/>
                    <a:pt x="261834" y="564123"/>
                    <a:pt x="251165" y="569624"/>
                  </a:cubicBezTo>
                  <a:cubicBezTo>
                    <a:pt x="231872" y="579232"/>
                    <a:pt x="219508" y="598758"/>
                    <a:pt x="219075" y="620307"/>
                  </a:cubicBezTo>
                  <a:cubicBezTo>
                    <a:pt x="218851" y="651432"/>
                    <a:pt x="243902" y="676846"/>
                    <a:pt x="275028" y="677070"/>
                  </a:cubicBezTo>
                  <a:cubicBezTo>
                    <a:pt x="275427" y="677073"/>
                    <a:pt x="275826" y="677072"/>
                    <a:pt x="276225" y="677066"/>
                  </a:cubicBezTo>
                  <a:cubicBezTo>
                    <a:pt x="286746" y="677066"/>
                    <a:pt x="295275" y="668537"/>
                    <a:pt x="295275" y="658016"/>
                  </a:cubicBezTo>
                  <a:cubicBezTo>
                    <a:pt x="295275" y="647495"/>
                    <a:pt x="286746" y="638966"/>
                    <a:pt x="276225" y="638966"/>
                  </a:cubicBezTo>
                  <a:cubicBezTo>
                    <a:pt x="266041" y="639298"/>
                    <a:pt x="257516" y="631312"/>
                    <a:pt x="257184" y="621128"/>
                  </a:cubicBezTo>
                  <a:cubicBezTo>
                    <a:pt x="257175" y="620854"/>
                    <a:pt x="257172" y="620580"/>
                    <a:pt x="257175" y="620307"/>
                  </a:cubicBezTo>
                  <a:cubicBezTo>
                    <a:pt x="257655" y="612927"/>
                    <a:pt x="262158" y="606411"/>
                    <a:pt x="268891" y="603352"/>
                  </a:cubicBezTo>
                  <a:cubicBezTo>
                    <a:pt x="279382" y="598230"/>
                    <a:pt x="291844" y="599330"/>
                    <a:pt x="301276" y="606210"/>
                  </a:cubicBezTo>
                  <a:cubicBezTo>
                    <a:pt x="315534" y="617681"/>
                    <a:pt x="323833" y="634991"/>
                    <a:pt x="323850" y="653292"/>
                  </a:cubicBezTo>
                  <a:cubicBezTo>
                    <a:pt x="323582" y="687240"/>
                    <a:pt x="295887" y="714566"/>
                    <a:pt x="261938" y="714376"/>
                  </a:cubicBezTo>
                  <a:lnTo>
                    <a:pt x="257175" y="714376"/>
                  </a:lnTo>
                  <a:cubicBezTo>
                    <a:pt x="222999" y="714334"/>
                    <a:pt x="195304" y="686639"/>
                    <a:pt x="195263" y="652463"/>
                  </a:cubicBezTo>
                  <a:lnTo>
                    <a:pt x="195263" y="531772"/>
                  </a:lnTo>
                  <a:lnTo>
                    <a:pt x="237306" y="489719"/>
                  </a:lnTo>
                  <a:cubicBezTo>
                    <a:pt x="244743" y="482280"/>
                    <a:pt x="244743" y="470221"/>
                    <a:pt x="237306" y="462782"/>
                  </a:cubicBezTo>
                  <a:lnTo>
                    <a:pt x="200025" y="425492"/>
                  </a:lnTo>
                  <a:lnTo>
                    <a:pt x="200025" y="100013"/>
                  </a:lnTo>
                  <a:cubicBezTo>
                    <a:pt x="200050" y="77538"/>
                    <a:pt x="192466" y="55716"/>
                    <a:pt x="178508" y="38100"/>
                  </a:cubicBezTo>
                  <a:lnTo>
                    <a:pt x="585788" y="38100"/>
                  </a:lnTo>
                  <a:cubicBezTo>
                    <a:pt x="619963" y="38142"/>
                    <a:pt x="647658" y="65837"/>
                    <a:pt x="647700" y="100013"/>
                  </a:cubicBezTo>
                  <a:lnTo>
                    <a:pt x="647700" y="134979"/>
                  </a:lnTo>
                  <a:lnTo>
                    <a:pt x="624707" y="157982"/>
                  </a:lnTo>
                  <a:cubicBezTo>
                    <a:pt x="618529" y="164165"/>
                    <a:pt x="617351" y="173758"/>
                    <a:pt x="621849" y="181252"/>
                  </a:cubicBezTo>
                  <a:lnTo>
                    <a:pt x="643461" y="217275"/>
                  </a:lnTo>
                  <a:lnTo>
                    <a:pt x="604485" y="264034"/>
                  </a:lnTo>
                  <a:cubicBezTo>
                    <a:pt x="597750" y="272116"/>
                    <a:pt x="598843" y="284128"/>
                    <a:pt x="606926" y="290864"/>
                  </a:cubicBezTo>
                  <a:cubicBezTo>
                    <a:pt x="607337" y="291205"/>
                    <a:pt x="607762" y="291530"/>
                    <a:pt x="608200" y="291837"/>
                  </a:cubicBezTo>
                  <a:lnTo>
                    <a:pt x="647700" y="319488"/>
                  </a:lnTo>
                  <a:lnTo>
                    <a:pt x="647700" y="561976"/>
                  </a:lnTo>
                  <a:close/>
                  <a:moveTo>
                    <a:pt x="666750" y="714376"/>
                  </a:moveTo>
                  <a:lnTo>
                    <a:pt x="340566" y="714376"/>
                  </a:lnTo>
                  <a:cubicBezTo>
                    <a:pt x="366797" y="681448"/>
                    <a:pt x="369098" y="635455"/>
                    <a:pt x="346281" y="600076"/>
                  </a:cubicBezTo>
                  <a:lnTo>
                    <a:pt x="666750" y="600076"/>
                  </a:lnTo>
                  <a:cubicBezTo>
                    <a:pt x="698313" y="600076"/>
                    <a:pt x="723900" y="625663"/>
                    <a:pt x="723900" y="657226"/>
                  </a:cubicBezTo>
                  <a:cubicBezTo>
                    <a:pt x="723900" y="688788"/>
                    <a:pt x="698313" y="714376"/>
                    <a:pt x="666750" y="714376"/>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 name="TextBox 25">
              <a:extLst>
                <a:ext uri="{FF2B5EF4-FFF2-40B4-BE49-F238E27FC236}">
                  <a16:creationId xmlns:a16="http://schemas.microsoft.com/office/drawing/2014/main" id="{CB4DFA38-DC2F-EA37-4BC9-CB124FA1905A}"/>
                </a:ext>
              </a:extLst>
            </p:cNvPr>
            <p:cNvSpPr txBox="1"/>
            <p:nvPr/>
          </p:nvSpPr>
          <p:spPr>
            <a:xfrm>
              <a:off x="6486841" y="5798232"/>
              <a:ext cx="418784"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10</a:t>
              </a:r>
            </a:p>
          </p:txBody>
        </p:sp>
      </p:grpSp>
      <p:grpSp>
        <p:nvGrpSpPr>
          <p:cNvPr id="27" name="Group 26">
            <a:extLst>
              <a:ext uri="{FF2B5EF4-FFF2-40B4-BE49-F238E27FC236}">
                <a16:creationId xmlns:a16="http://schemas.microsoft.com/office/drawing/2014/main" id="{38352CE5-AF17-80B9-2ABE-8A6B1D01F160}"/>
              </a:ext>
            </a:extLst>
          </p:cNvPr>
          <p:cNvGrpSpPr/>
          <p:nvPr/>
        </p:nvGrpSpPr>
        <p:grpSpPr>
          <a:xfrm>
            <a:off x="6324986" y="4673686"/>
            <a:ext cx="709370" cy="700416"/>
            <a:chOff x="6324986" y="4673686"/>
            <a:chExt cx="709370" cy="700416"/>
          </a:xfrm>
        </p:grpSpPr>
        <p:sp>
          <p:nvSpPr>
            <p:cNvPr id="28" name="Freeform: Shape 27">
              <a:extLst>
                <a:ext uri="{FF2B5EF4-FFF2-40B4-BE49-F238E27FC236}">
                  <a16:creationId xmlns:a16="http://schemas.microsoft.com/office/drawing/2014/main" id="{B6D22465-E436-292A-2B6F-5633798E8D7A}"/>
                </a:ext>
              </a:extLst>
            </p:cNvPr>
            <p:cNvSpPr/>
            <p:nvPr/>
          </p:nvSpPr>
          <p:spPr>
            <a:xfrm>
              <a:off x="6324986" y="4673686"/>
              <a:ext cx="709370" cy="700416"/>
            </a:xfrm>
            <a:custGeom>
              <a:avLst/>
              <a:gdLst>
                <a:gd name="connsiteX0" fmla="*/ 161925 w 762095"/>
                <a:gd name="connsiteY0" fmla="*/ 190500 h 752475"/>
                <a:gd name="connsiteX1" fmla="*/ 161925 w 762095"/>
                <a:gd name="connsiteY1" fmla="*/ 433388 h 752475"/>
                <a:gd name="connsiteX2" fmla="*/ 167507 w 762095"/>
                <a:gd name="connsiteY2" fmla="*/ 446856 h 752475"/>
                <a:gd name="connsiteX3" fmla="*/ 196891 w 762095"/>
                <a:gd name="connsiteY3" fmla="*/ 476250 h 752475"/>
                <a:gd name="connsiteX4" fmla="*/ 162744 w 762095"/>
                <a:gd name="connsiteY4" fmla="*/ 510407 h 752475"/>
                <a:gd name="connsiteX5" fmla="*/ 157163 w 762095"/>
                <a:gd name="connsiteY5" fmla="*/ 523875 h 752475"/>
                <a:gd name="connsiteX6" fmla="*/ 157163 w 762095"/>
                <a:gd name="connsiteY6" fmla="*/ 652463 h 752475"/>
                <a:gd name="connsiteX7" fmla="*/ 257175 w 762095"/>
                <a:gd name="connsiteY7" fmla="*/ 752476 h 752475"/>
                <a:gd name="connsiteX8" fmla="*/ 666750 w 762095"/>
                <a:gd name="connsiteY8" fmla="*/ 752476 h 752475"/>
                <a:gd name="connsiteX9" fmla="*/ 762095 w 762095"/>
                <a:gd name="connsiteY9" fmla="*/ 657322 h 752475"/>
                <a:gd name="connsiteX10" fmla="*/ 685800 w 762095"/>
                <a:gd name="connsiteY10" fmla="*/ 563880 h 752475"/>
                <a:gd name="connsiteX11" fmla="*/ 685800 w 762095"/>
                <a:gd name="connsiteY11" fmla="*/ 309563 h 752475"/>
                <a:gd name="connsiteX12" fmla="*/ 677675 w 762095"/>
                <a:gd name="connsiteY12" fmla="*/ 293952 h 752475"/>
                <a:gd name="connsiteX13" fmla="*/ 647024 w 762095"/>
                <a:gd name="connsiteY13" fmla="*/ 272501 h 752475"/>
                <a:gd name="connsiteX14" fmla="*/ 681390 w 762095"/>
                <a:gd name="connsiteY14" fmla="*/ 231267 h 752475"/>
                <a:gd name="connsiteX15" fmla="*/ 683085 w 762095"/>
                <a:gd name="connsiteY15" fmla="*/ 209274 h 752475"/>
                <a:gd name="connsiteX16" fmla="*/ 662130 w 762095"/>
                <a:gd name="connsiteY16" fmla="*/ 174403 h 752475"/>
                <a:gd name="connsiteX17" fmla="*/ 680180 w 762095"/>
                <a:gd name="connsiteY17" fmla="*/ 156306 h 752475"/>
                <a:gd name="connsiteX18" fmla="*/ 685800 w 762095"/>
                <a:gd name="connsiteY18" fmla="*/ 142875 h 752475"/>
                <a:gd name="connsiteX19" fmla="*/ 685800 w 762095"/>
                <a:gd name="connsiteY19" fmla="*/ 100013 h 752475"/>
                <a:gd name="connsiteX20" fmla="*/ 585788 w 762095"/>
                <a:gd name="connsiteY20" fmla="*/ 0 h 752475"/>
                <a:gd name="connsiteX21" fmla="*/ 100013 w 762095"/>
                <a:gd name="connsiteY21" fmla="*/ 0 h 752475"/>
                <a:gd name="connsiteX22" fmla="*/ 0 w 762095"/>
                <a:gd name="connsiteY22" fmla="*/ 99184 h 752475"/>
                <a:gd name="connsiteX23" fmla="*/ 37433 w 762095"/>
                <a:gd name="connsiteY23" fmla="*/ 176546 h 752475"/>
                <a:gd name="connsiteX24" fmla="*/ 38500 w 762095"/>
                <a:gd name="connsiteY24" fmla="*/ 177337 h 752475"/>
                <a:gd name="connsiteX25" fmla="*/ 79620 w 762095"/>
                <a:gd name="connsiteY25" fmla="*/ 190586 h 752475"/>
                <a:gd name="connsiteX26" fmla="*/ 138779 w 762095"/>
                <a:gd name="connsiteY26" fmla="*/ 152400 h 752475"/>
                <a:gd name="connsiteX27" fmla="*/ 142875 w 762095"/>
                <a:gd name="connsiteY27" fmla="*/ 132169 h 752475"/>
                <a:gd name="connsiteX28" fmla="*/ 86922 w 762095"/>
                <a:gd name="connsiteY28" fmla="*/ 75406 h 752475"/>
                <a:gd name="connsiteX29" fmla="*/ 85725 w 762095"/>
                <a:gd name="connsiteY29" fmla="*/ 75410 h 752475"/>
                <a:gd name="connsiteX30" fmla="*/ 66675 w 762095"/>
                <a:gd name="connsiteY30" fmla="*/ 94460 h 752475"/>
                <a:gd name="connsiteX31" fmla="*/ 85725 w 762095"/>
                <a:gd name="connsiteY31" fmla="*/ 113510 h 752475"/>
                <a:gd name="connsiteX32" fmla="*/ 104766 w 762095"/>
                <a:gd name="connsiteY32" fmla="*/ 131348 h 752475"/>
                <a:gd name="connsiteX33" fmla="*/ 104775 w 762095"/>
                <a:gd name="connsiteY33" fmla="*/ 132169 h 752475"/>
                <a:gd name="connsiteX34" fmla="*/ 93059 w 762095"/>
                <a:gd name="connsiteY34" fmla="*/ 149124 h 752475"/>
                <a:gd name="connsiteX35" fmla="*/ 60674 w 762095"/>
                <a:gd name="connsiteY35" fmla="*/ 146314 h 752475"/>
                <a:gd name="connsiteX36" fmla="*/ 38100 w 762095"/>
                <a:gd name="connsiteY36" fmla="*/ 99184 h 752475"/>
                <a:gd name="connsiteX37" fmla="*/ 100427 w 762095"/>
                <a:gd name="connsiteY37" fmla="*/ 37686 h 752475"/>
                <a:gd name="connsiteX38" fmla="*/ 161925 w 762095"/>
                <a:gd name="connsiteY38" fmla="*/ 100013 h 752475"/>
                <a:gd name="connsiteX39" fmla="*/ 161925 w 762095"/>
                <a:gd name="connsiteY39" fmla="*/ 152400 h 752475"/>
                <a:gd name="connsiteX40" fmla="*/ 285750 w 762095"/>
                <a:gd name="connsiteY40" fmla="*/ 562071 h 752475"/>
                <a:gd name="connsiteX41" fmla="*/ 251165 w 762095"/>
                <a:gd name="connsiteY41" fmla="*/ 569624 h 752475"/>
                <a:gd name="connsiteX42" fmla="*/ 219075 w 762095"/>
                <a:gd name="connsiteY42" fmla="*/ 620307 h 752475"/>
                <a:gd name="connsiteX43" fmla="*/ 275028 w 762095"/>
                <a:gd name="connsiteY43" fmla="*/ 677070 h 752475"/>
                <a:gd name="connsiteX44" fmla="*/ 276225 w 762095"/>
                <a:gd name="connsiteY44" fmla="*/ 677066 h 752475"/>
                <a:gd name="connsiteX45" fmla="*/ 295275 w 762095"/>
                <a:gd name="connsiteY45" fmla="*/ 658016 h 752475"/>
                <a:gd name="connsiteX46" fmla="*/ 276225 w 762095"/>
                <a:gd name="connsiteY46" fmla="*/ 638966 h 752475"/>
                <a:gd name="connsiteX47" fmla="*/ 257184 w 762095"/>
                <a:gd name="connsiteY47" fmla="*/ 621128 h 752475"/>
                <a:gd name="connsiteX48" fmla="*/ 257175 w 762095"/>
                <a:gd name="connsiteY48" fmla="*/ 620307 h 752475"/>
                <a:gd name="connsiteX49" fmla="*/ 268891 w 762095"/>
                <a:gd name="connsiteY49" fmla="*/ 603352 h 752475"/>
                <a:gd name="connsiteX50" fmla="*/ 301276 w 762095"/>
                <a:gd name="connsiteY50" fmla="*/ 606210 h 752475"/>
                <a:gd name="connsiteX51" fmla="*/ 323850 w 762095"/>
                <a:gd name="connsiteY51" fmla="*/ 653292 h 752475"/>
                <a:gd name="connsiteX52" fmla="*/ 261938 w 762095"/>
                <a:gd name="connsiteY52" fmla="*/ 714376 h 752475"/>
                <a:gd name="connsiteX53" fmla="*/ 257175 w 762095"/>
                <a:gd name="connsiteY53" fmla="*/ 714376 h 752475"/>
                <a:gd name="connsiteX54" fmla="*/ 195263 w 762095"/>
                <a:gd name="connsiteY54" fmla="*/ 652463 h 752475"/>
                <a:gd name="connsiteX55" fmla="*/ 195263 w 762095"/>
                <a:gd name="connsiteY55" fmla="*/ 531772 h 752475"/>
                <a:gd name="connsiteX56" fmla="*/ 237306 w 762095"/>
                <a:gd name="connsiteY56" fmla="*/ 489719 h 752475"/>
                <a:gd name="connsiteX57" fmla="*/ 237306 w 762095"/>
                <a:gd name="connsiteY57" fmla="*/ 462782 h 752475"/>
                <a:gd name="connsiteX58" fmla="*/ 200025 w 762095"/>
                <a:gd name="connsiteY58" fmla="*/ 425492 h 752475"/>
                <a:gd name="connsiteX59" fmla="*/ 200025 w 762095"/>
                <a:gd name="connsiteY59" fmla="*/ 100013 h 752475"/>
                <a:gd name="connsiteX60" fmla="*/ 178508 w 762095"/>
                <a:gd name="connsiteY60" fmla="*/ 38100 h 752475"/>
                <a:gd name="connsiteX61" fmla="*/ 585788 w 762095"/>
                <a:gd name="connsiteY61" fmla="*/ 38100 h 752475"/>
                <a:gd name="connsiteX62" fmla="*/ 647700 w 762095"/>
                <a:gd name="connsiteY62" fmla="*/ 100013 h 752475"/>
                <a:gd name="connsiteX63" fmla="*/ 647700 w 762095"/>
                <a:gd name="connsiteY63" fmla="*/ 134979 h 752475"/>
                <a:gd name="connsiteX64" fmla="*/ 624707 w 762095"/>
                <a:gd name="connsiteY64" fmla="*/ 157982 h 752475"/>
                <a:gd name="connsiteX65" fmla="*/ 621849 w 762095"/>
                <a:gd name="connsiteY65" fmla="*/ 181252 h 752475"/>
                <a:gd name="connsiteX66" fmla="*/ 643461 w 762095"/>
                <a:gd name="connsiteY66" fmla="*/ 217275 h 752475"/>
                <a:gd name="connsiteX67" fmla="*/ 604485 w 762095"/>
                <a:gd name="connsiteY67" fmla="*/ 264034 h 752475"/>
                <a:gd name="connsiteX68" fmla="*/ 606926 w 762095"/>
                <a:gd name="connsiteY68" fmla="*/ 290864 h 752475"/>
                <a:gd name="connsiteX69" fmla="*/ 608200 w 762095"/>
                <a:gd name="connsiteY69" fmla="*/ 291837 h 752475"/>
                <a:gd name="connsiteX70" fmla="*/ 647700 w 762095"/>
                <a:gd name="connsiteY70" fmla="*/ 319488 h 752475"/>
                <a:gd name="connsiteX71" fmla="*/ 647700 w 762095"/>
                <a:gd name="connsiteY71" fmla="*/ 561976 h 752475"/>
                <a:gd name="connsiteX72" fmla="*/ 666750 w 762095"/>
                <a:gd name="connsiteY72" fmla="*/ 714376 h 752475"/>
                <a:gd name="connsiteX73" fmla="*/ 340566 w 762095"/>
                <a:gd name="connsiteY73" fmla="*/ 714376 h 752475"/>
                <a:gd name="connsiteX74" fmla="*/ 346281 w 762095"/>
                <a:gd name="connsiteY74" fmla="*/ 600076 h 752475"/>
                <a:gd name="connsiteX75" fmla="*/ 666750 w 762095"/>
                <a:gd name="connsiteY75" fmla="*/ 600076 h 752475"/>
                <a:gd name="connsiteX76" fmla="*/ 723900 w 762095"/>
                <a:gd name="connsiteY76" fmla="*/ 657226 h 752475"/>
                <a:gd name="connsiteX77" fmla="*/ 666750 w 762095"/>
                <a:gd name="connsiteY77" fmla="*/ 714376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62095" h="752475">
                  <a:moveTo>
                    <a:pt x="161925" y="190500"/>
                  </a:moveTo>
                  <a:lnTo>
                    <a:pt x="161925" y="433388"/>
                  </a:lnTo>
                  <a:cubicBezTo>
                    <a:pt x="161926" y="438440"/>
                    <a:pt x="163934" y="443284"/>
                    <a:pt x="167507" y="446856"/>
                  </a:cubicBezTo>
                  <a:lnTo>
                    <a:pt x="196891" y="476250"/>
                  </a:lnTo>
                  <a:lnTo>
                    <a:pt x="162744" y="510407"/>
                  </a:lnTo>
                  <a:cubicBezTo>
                    <a:pt x="159171" y="513979"/>
                    <a:pt x="157163" y="518823"/>
                    <a:pt x="157163" y="523875"/>
                  </a:cubicBezTo>
                  <a:lnTo>
                    <a:pt x="157163" y="652463"/>
                  </a:lnTo>
                  <a:cubicBezTo>
                    <a:pt x="157225" y="707672"/>
                    <a:pt x="201966" y="752413"/>
                    <a:pt x="257175" y="752476"/>
                  </a:cubicBezTo>
                  <a:lnTo>
                    <a:pt x="666750" y="752476"/>
                  </a:lnTo>
                  <a:cubicBezTo>
                    <a:pt x="719355" y="752529"/>
                    <a:pt x="762043" y="709926"/>
                    <a:pt x="762095" y="657322"/>
                  </a:cubicBezTo>
                  <a:cubicBezTo>
                    <a:pt x="762141" y="611987"/>
                    <a:pt x="730228" y="572902"/>
                    <a:pt x="685800" y="563880"/>
                  </a:cubicBezTo>
                  <a:lnTo>
                    <a:pt x="685800" y="309563"/>
                  </a:lnTo>
                  <a:cubicBezTo>
                    <a:pt x="685802" y="303345"/>
                    <a:pt x="682769" y="297518"/>
                    <a:pt x="677675" y="293952"/>
                  </a:cubicBezTo>
                  <a:lnTo>
                    <a:pt x="647024" y="272501"/>
                  </a:lnTo>
                  <a:lnTo>
                    <a:pt x="681390" y="231267"/>
                  </a:lnTo>
                  <a:cubicBezTo>
                    <a:pt x="686573" y="225043"/>
                    <a:pt x="687254" y="216220"/>
                    <a:pt x="683085" y="209274"/>
                  </a:cubicBezTo>
                  <a:lnTo>
                    <a:pt x="662130" y="174403"/>
                  </a:lnTo>
                  <a:lnTo>
                    <a:pt x="680180" y="156306"/>
                  </a:lnTo>
                  <a:cubicBezTo>
                    <a:pt x="683758" y="152749"/>
                    <a:pt x="685779" y="147920"/>
                    <a:pt x="685800" y="142875"/>
                  </a:cubicBezTo>
                  <a:lnTo>
                    <a:pt x="685800" y="100013"/>
                  </a:lnTo>
                  <a:cubicBezTo>
                    <a:pt x="685737" y="44804"/>
                    <a:pt x="640996" y="63"/>
                    <a:pt x="585788" y="0"/>
                  </a:cubicBezTo>
                  <a:lnTo>
                    <a:pt x="100013" y="0"/>
                  </a:lnTo>
                  <a:cubicBezTo>
                    <a:pt x="45030" y="-168"/>
                    <a:pt x="289" y="44203"/>
                    <a:pt x="0" y="99184"/>
                  </a:cubicBezTo>
                  <a:cubicBezTo>
                    <a:pt x="-28" y="129343"/>
                    <a:pt x="13767" y="157853"/>
                    <a:pt x="37433" y="176546"/>
                  </a:cubicBezTo>
                  <a:cubicBezTo>
                    <a:pt x="37776" y="176823"/>
                    <a:pt x="38129" y="177089"/>
                    <a:pt x="38500" y="177337"/>
                  </a:cubicBezTo>
                  <a:cubicBezTo>
                    <a:pt x="50540" y="185833"/>
                    <a:pt x="64884" y="190455"/>
                    <a:pt x="79620" y="190586"/>
                  </a:cubicBezTo>
                  <a:close/>
                  <a:moveTo>
                    <a:pt x="138779" y="152400"/>
                  </a:moveTo>
                  <a:cubicBezTo>
                    <a:pt x="141441" y="145985"/>
                    <a:pt x="142832" y="139115"/>
                    <a:pt x="142875" y="132169"/>
                  </a:cubicBezTo>
                  <a:cubicBezTo>
                    <a:pt x="143099" y="101044"/>
                    <a:pt x="118048" y="75630"/>
                    <a:pt x="86922" y="75406"/>
                  </a:cubicBezTo>
                  <a:cubicBezTo>
                    <a:pt x="86523" y="75403"/>
                    <a:pt x="86124" y="75404"/>
                    <a:pt x="85725" y="75410"/>
                  </a:cubicBezTo>
                  <a:cubicBezTo>
                    <a:pt x="75204" y="75410"/>
                    <a:pt x="66675" y="83939"/>
                    <a:pt x="66675" y="94460"/>
                  </a:cubicBezTo>
                  <a:cubicBezTo>
                    <a:pt x="66675" y="104981"/>
                    <a:pt x="75204" y="113510"/>
                    <a:pt x="85725" y="113510"/>
                  </a:cubicBezTo>
                  <a:cubicBezTo>
                    <a:pt x="95909" y="113177"/>
                    <a:pt x="104434" y="121164"/>
                    <a:pt x="104766" y="131348"/>
                  </a:cubicBezTo>
                  <a:cubicBezTo>
                    <a:pt x="104775" y="131622"/>
                    <a:pt x="104778" y="131896"/>
                    <a:pt x="104775" y="132169"/>
                  </a:cubicBezTo>
                  <a:cubicBezTo>
                    <a:pt x="104295" y="139549"/>
                    <a:pt x="99793" y="146065"/>
                    <a:pt x="93059" y="149124"/>
                  </a:cubicBezTo>
                  <a:cubicBezTo>
                    <a:pt x="82577" y="154260"/>
                    <a:pt x="70115" y="153179"/>
                    <a:pt x="60674" y="146314"/>
                  </a:cubicBezTo>
                  <a:cubicBezTo>
                    <a:pt x="46403" y="134832"/>
                    <a:pt x="38103" y="117502"/>
                    <a:pt x="38100" y="99184"/>
                  </a:cubicBezTo>
                  <a:cubicBezTo>
                    <a:pt x="38329" y="64991"/>
                    <a:pt x="66234" y="37458"/>
                    <a:pt x="100427" y="37686"/>
                  </a:cubicBezTo>
                  <a:cubicBezTo>
                    <a:pt x="134621" y="37915"/>
                    <a:pt x="162154" y="65819"/>
                    <a:pt x="161925" y="100013"/>
                  </a:cubicBezTo>
                  <a:lnTo>
                    <a:pt x="161925" y="152400"/>
                  </a:lnTo>
                  <a:close/>
                  <a:moveTo>
                    <a:pt x="285750" y="562071"/>
                  </a:moveTo>
                  <a:cubicBezTo>
                    <a:pt x="273759" y="561518"/>
                    <a:pt x="261834" y="564123"/>
                    <a:pt x="251165" y="569624"/>
                  </a:cubicBezTo>
                  <a:cubicBezTo>
                    <a:pt x="231872" y="579232"/>
                    <a:pt x="219508" y="598758"/>
                    <a:pt x="219075" y="620307"/>
                  </a:cubicBezTo>
                  <a:cubicBezTo>
                    <a:pt x="218851" y="651432"/>
                    <a:pt x="243902" y="676846"/>
                    <a:pt x="275028" y="677070"/>
                  </a:cubicBezTo>
                  <a:cubicBezTo>
                    <a:pt x="275427" y="677073"/>
                    <a:pt x="275826" y="677072"/>
                    <a:pt x="276225" y="677066"/>
                  </a:cubicBezTo>
                  <a:cubicBezTo>
                    <a:pt x="286746" y="677066"/>
                    <a:pt x="295275" y="668537"/>
                    <a:pt x="295275" y="658016"/>
                  </a:cubicBezTo>
                  <a:cubicBezTo>
                    <a:pt x="295275" y="647495"/>
                    <a:pt x="286746" y="638966"/>
                    <a:pt x="276225" y="638966"/>
                  </a:cubicBezTo>
                  <a:cubicBezTo>
                    <a:pt x="266041" y="639298"/>
                    <a:pt x="257516" y="631312"/>
                    <a:pt x="257184" y="621128"/>
                  </a:cubicBezTo>
                  <a:cubicBezTo>
                    <a:pt x="257175" y="620854"/>
                    <a:pt x="257172" y="620580"/>
                    <a:pt x="257175" y="620307"/>
                  </a:cubicBezTo>
                  <a:cubicBezTo>
                    <a:pt x="257655" y="612927"/>
                    <a:pt x="262158" y="606411"/>
                    <a:pt x="268891" y="603352"/>
                  </a:cubicBezTo>
                  <a:cubicBezTo>
                    <a:pt x="279382" y="598230"/>
                    <a:pt x="291844" y="599330"/>
                    <a:pt x="301276" y="606210"/>
                  </a:cubicBezTo>
                  <a:cubicBezTo>
                    <a:pt x="315534" y="617681"/>
                    <a:pt x="323833" y="634991"/>
                    <a:pt x="323850" y="653292"/>
                  </a:cubicBezTo>
                  <a:cubicBezTo>
                    <a:pt x="323582" y="687240"/>
                    <a:pt x="295887" y="714566"/>
                    <a:pt x="261938" y="714376"/>
                  </a:cubicBezTo>
                  <a:lnTo>
                    <a:pt x="257175" y="714376"/>
                  </a:lnTo>
                  <a:cubicBezTo>
                    <a:pt x="222999" y="714334"/>
                    <a:pt x="195304" y="686639"/>
                    <a:pt x="195263" y="652463"/>
                  </a:cubicBezTo>
                  <a:lnTo>
                    <a:pt x="195263" y="531772"/>
                  </a:lnTo>
                  <a:lnTo>
                    <a:pt x="237306" y="489719"/>
                  </a:lnTo>
                  <a:cubicBezTo>
                    <a:pt x="244743" y="482280"/>
                    <a:pt x="244743" y="470221"/>
                    <a:pt x="237306" y="462782"/>
                  </a:cubicBezTo>
                  <a:lnTo>
                    <a:pt x="200025" y="425492"/>
                  </a:lnTo>
                  <a:lnTo>
                    <a:pt x="200025" y="100013"/>
                  </a:lnTo>
                  <a:cubicBezTo>
                    <a:pt x="200050" y="77538"/>
                    <a:pt x="192466" y="55716"/>
                    <a:pt x="178508" y="38100"/>
                  </a:cubicBezTo>
                  <a:lnTo>
                    <a:pt x="585788" y="38100"/>
                  </a:lnTo>
                  <a:cubicBezTo>
                    <a:pt x="619963" y="38142"/>
                    <a:pt x="647658" y="65837"/>
                    <a:pt x="647700" y="100013"/>
                  </a:cubicBezTo>
                  <a:lnTo>
                    <a:pt x="647700" y="134979"/>
                  </a:lnTo>
                  <a:lnTo>
                    <a:pt x="624707" y="157982"/>
                  </a:lnTo>
                  <a:cubicBezTo>
                    <a:pt x="618529" y="164165"/>
                    <a:pt x="617351" y="173758"/>
                    <a:pt x="621849" y="181252"/>
                  </a:cubicBezTo>
                  <a:lnTo>
                    <a:pt x="643461" y="217275"/>
                  </a:lnTo>
                  <a:lnTo>
                    <a:pt x="604485" y="264034"/>
                  </a:lnTo>
                  <a:cubicBezTo>
                    <a:pt x="597750" y="272116"/>
                    <a:pt x="598843" y="284128"/>
                    <a:pt x="606926" y="290864"/>
                  </a:cubicBezTo>
                  <a:cubicBezTo>
                    <a:pt x="607337" y="291205"/>
                    <a:pt x="607762" y="291530"/>
                    <a:pt x="608200" y="291837"/>
                  </a:cubicBezTo>
                  <a:lnTo>
                    <a:pt x="647700" y="319488"/>
                  </a:lnTo>
                  <a:lnTo>
                    <a:pt x="647700" y="561976"/>
                  </a:lnTo>
                  <a:close/>
                  <a:moveTo>
                    <a:pt x="666750" y="714376"/>
                  </a:moveTo>
                  <a:lnTo>
                    <a:pt x="340566" y="714376"/>
                  </a:lnTo>
                  <a:cubicBezTo>
                    <a:pt x="366797" y="681448"/>
                    <a:pt x="369098" y="635455"/>
                    <a:pt x="346281" y="600076"/>
                  </a:cubicBezTo>
                  <a:lnTo>
                    <a:pt x="666750" y="600076"/>
                  </a:lnTo>
                  <a:cubicBezTo>
                    <a:pt x="698313" y="600076"/>
                    <a:pt x="723900" y="625663"/>
                    <a:pt x="723900" y="657226"/>
                  </a:cubicBezTo>
                  <a:cubicBezTo>
                    <a:pt x="723900" y="688788"/>
                    <a:pt x="698313" y="714376"/>
                    <a:pt x="666750" y="714376"/>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 name="TextBox 28">
              <a:extLst>
                <a:ext uri="{FF2B5EF4-FFF2-40B4-BE49-F238E27FC236}">
                  <a16:creationId xmlns:a16="http://schemas.microsoft.com/office/drawing/2014/main" id="{6AFD920B-59CD-1BE6-529B-CA50B5201639}"/>
                </a:ext>
              </a:extLst>
            </p:cNvPr>
            <p:cNvSpPr txBox="1"/>
            <p:nvPr/>
          </p:nvSpPr>
          <p:spPr>
            <a:xfrm>
              <a:off x="6486841" y="4726025"/>
              <a:ext cx="418784"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9</a:t>
              </a:r>
            </a:p>
          </p:txBody>
        </p:sp>
      </p:grpSp>
      <p:grpSp>
        <p:nvGrpSpPr>
          <p:cNvPr id="30" name="Group 29">
            <a:extLst>
              <a:ext uri="{FF2B5EF4-FFF2-40B4-BE49-F238E27FC236}">
                <a16:creationId xmlns:a16="http://schemas.microsoft.com/office/drawing/2014/main" id="{563FF6C3-F02E-7695-90BF-591BA7303855}"/>
              </a:ext>
            </a:extLst>
          </p:cNvPr>
          <p:cNvGrpSpPr/>
          <p:nvPr/>
        </p:nvGrpSpPr>
        <p:grpSpPr>
          <a:xfrm>
            <a:off x="6324986" y="3575976"/>
            <a:ext cx="709370" cy="700416"/>
            <a:chOff x="6324986" y="3575976"/>
            <a:chExt cx="709370" cy="700416"/>
          </a:xfrm>
        </p:grpSpPr>
        <p:sp>
          <p:nvSpPr>
            <p:cNvPr id="31" name="Freeform: Shape 30">
              <a:extLst>
                <a:ext uri="{FF2B5EF4-FFF2-40B4-BE49-F238E27FC236}">
                  <a16:creationId xmlns:a16="http://schemas.microsoft.com/office/drawing/2014/main" id="{FBD9FEDD-EEC2-45C4-EDEF-8459052BC610}"/>
                </a:ext>
              </a:extLst>
            </p:cNvPr>
            <p:cNvSpPr/>
            <p:nvPr/>
          </p:nvSpPr>
          <p:spPr>
            <a:xfrm>
              <a:off x="6324986" y="3575976"/>
              <a:ext cx="709370" cy="700416"/>
            </a:xfrm>
            <a:custGeom>
              <a:avLst/>
              <a:gdLst>
                <a:gd name="connsiteX0" fmla="*/ 161925 w 762095"/>
                <a:gd name="connsiteY0" fmla="*/ 190500 h 752475"/>
                <a:gd name="connsiteX1" fmla="*/ 161925 w 762095"/>
                <a:gd name="connsiteY1" fmla="*/ 433388 h 752475"/>
                <a:gd name="connsiteX2" fmla="*/ 167507 w 762095"/>
                <a:gd name="connsiteY2" fmla="*/ 446856 h 752475"/>
                <a:gd name="connsiteX3" fmla="*/ 196891 w 762095"/>
                <a:gd name="connsiteY3" fmla="*/ 476250 h 752475"/>
                <a:gd name="connsiteX4" fmla="*/ 162744 w 762095"/>
                <a:gd name="connsiteY4" fmla="*/ 510407 h 752475"/>
                <a:gd name="connsiteX5" fmla="*/ 157163 w 762095"/>
                <a:gd name="connsiteY5" fmla="*/ 523875 h 752475"/>
                <a:gd name="connsiteX6" fmla="*/ 157163 w 762095"/>
                <a:gd name="connsiteY6" fmla="*/ 652463 h 752475"/>
                <a:gd name="connsiteX7" fmla="*/ 257175 w 762095"/>
                <a:gd name="connsiteY7" fmla="*/ 752476 h 752475"/>
                <a:gd name="connsiteX8" fmla="*/ 666750 w 762095"/>
                <a:gd name="connsiteY8" fmla="*/ 752476 h 752475"/>
                <a:gd name="connsiteX9" fmla="*/ 762095 w 762095"/>
                <a:gd name="connsiteY9" fmla="*/ 657322 h 752475"/>
                <a:gd name="connsiteX10" fmla="*/ 685800 w 762095"/>
                <a:gd name="connsiteY10" fmla="*/ 563880 h 752475"/>
                <a:gd name="connsiteX11" fmla="*/ 685800 w 762095"/>
                <a:gd name="connsiteY11" fmla="*/ 309563 h 752475"/>
                <a:gd name="connsiteX12" fmla="*/ 677675 w 762095"/>
                <a:gd name="connsiteY12" fmla="*/ 293952 h 752475"/>
                <a:gd name="connsiteX13" fmla="*/ 647024 w 762095"/>
                <a:gd name="connsiteY13" fmla="*/ 272501 h 752475"/>
                <a:gd name="connsiteX14" fmla="*/ 681390 w 762095"/>
                <a:gd name="connsiteY14" fmla="*/ 231267 h 752475"/>
                <a:gd name="connsiteX15" fmla="*/ 683085 w 762095"/>
                <a:gd name="connsiteY15" fmla="*/ 209274 h 752475"/>
                <a:gd name="connsiteX16" fmla="*/ 662130 w 762095"/>
                <a:gd name="connsiteY16" fmla="*/ 174403 h 752475"/>
                <a:gd name="connsiteX17" fmla="*/ 680180 w 762095"/>
                <a:gd name="connsiteY17" fmla="*/ 156306 h 752475"/>
                <a:gd name="connsiteX18" fmla="*/ 685800 w 762095"/>
                <a:gd name="connsiteY18" fmla="*/ 142875 h 752475"/>
                <a:gd name="connsiteX19" fmla="*/ 685800 w 762095"/>
                <a:gd name="connsiteY19" fmla="*/ 100013 h 752475"/>
                <a:gd name="connsiteX20" fmla="*/ 585788 w 762095"/>
                <a:gd name="connsiteY20" fmla="*/ 0 h 752475"/>
                <a:gd name="connsiteX21" fmla="*/ 100013 w 762095"/>
                <a:gd name="connsiteY21" fmla="*/ 0 h 752475"/>
                <a:gd name="connsiteX22" fmla="*/ 0 w 762095"/>
                <a:gd name="connsiteY22" fmla="*/ 99184 h 752475"/>
                <a:gd name="connsiteX23" fmla="*/ 37433 w 762095"/>
                <a:gd name="connsiteY23" fmla="*/ 176546 h 752475"/>
                <a:gd name="connsiteX24" fmla="*/ 38500 w 762095"/>
                <a:gd name="connsiteY24" fmla="*/ 177337 h 752475"/>
                <a:gd name="connsiteX25" fmla="*/ 79620 w 762095"/>
                <a:gd name="connsiteY25" fmla="*/ 190586 h 752475"/>
                <a:gd name="connsiteX26" fmla="*/ 138779 w 762095"/>
                <a:gd name="connsiteY26" fmla="*/ 152400 h 752475"/>
                <a:gd name="connsiteX27" fmla="*/ 142875 w 762095"/>
                <a:gd name="connsiteY27" fmla="*/ 132169 h 752475"/>
                <a:gd name="connsiteX28" fmla="*/ 86922 w 762095"/>
                <a:gd name="connsiteY28" fmla="*/ 75406 h 752475"/>
                <a:gd name="connsiteX29" fmla="*/ 85725 w 762095"/>
                <a:gd name="connsiteY29" fmla="*/ 75410 h 752475"/>
                <a:gd name="connsiteX30" fmla="*/ 66675 w 762095"/>
                <a:gd name="connsiteY30" fmla="*/ 94460 h 752475"/>
                <a:gd name="connsiteX31" fmla="*/ 85725 w 762095"/>
                <a:gd name="connsiteY31" fmla="*/ 113510 h 752475"/>
                <a:gd name="connsiteX32" fmla="*/ 104766 w 762095"/>
                <a:gd name="connsiteY32" fmla="*/ 131348 h 752475"/>
                <a:gd name="connsiteX33" fmla="*/ 104775 w 762095"/>
                <a:gd name="connsiteY33" fmla="*/ 132169 h 752475"/>
                <a:gd name="connsiteX34" fmla="*/ 93059 w 762095"/>
                <a:gd name="connsiteY34" fmla="*/ 149124 h 752475"/>
                <a:gd name="connsiteX35" fmla="*/ 60674 w 762095"/>
                <a:gd name="connsiteY35" fmla="*/ 146314 h 752475"/>
                <a:gd name="connsiteX36" fmla="*/ 38100 w 762095"/>
                <a:gd name="connsiteY36" fmla="*/ 99184 h 752475"/>
                <a:gd name="connsiteX37" fmla="*/ 100427 w 762095"/>
                <a:gd name="connsiteY37" fmla="*/ 37686 h 752475"/>
                <a:gd name="connsiteX38" fmla="*/ 161925 w 762095"/>
                <a:gd name="connsiteY38" fmla="*/ 100013 h 752475"/>
                <a:gd name="connsiteX39" fmla="*/ 161925 w 762095"/>
                <a:gd name="connsiteY39" fmla="*/ 152400 h 752475"/>
                <a:gd name="connsiteX40" fmla="*/ 285750 w 762095"/>
                <a:gd name="connsiteY40" fmla="*/ 562071 h 752475"/>
                <a:gd name="connsiteX41" fmla="*/ 251165 w 762095"/>
                <a:gd name="connsiteY41" fmla="*/ 569624 h 752475"/>
                <a:gd name="connsiteX42" fmla="*/ 219075 w 762095"/>
                <a:gd name="connsiteY42" fmla="*/ 620307 h 752475"/>
                <a:gd name="connsiteX43" fmla="*/ 275028 w 762095"/>
                <a:gd name="connsiteY43" fmla="*/ 677070 h 752475"/>
                <a:gd name="connsiteX44" fmla="*/ 276225 w 762095"/>
                <a:gd name="connsiteY44" fmla="*/ 677066 h 752475"/>
                <a:gd name="connsiteX45" fmla="*/ 295275 w 762095"/>
                <a:gd name="connsiteY45" fmla="*/ 658016 h 752475"/>
                <a:gd name="connsiteX46" fmla="*/ 276225 w 762095"/>
                <a:gd name="connsiteY46" fmla="*/ 638966 h 752475"/>
                <a:gd name="connsiteX47" fmla="*/ 257184 w 762095"/>
                <a:gd name="connsiteY47" fmla="*/ 621128 h 752475"/>
                <a:gd name="connsiteX48" fmla="*/ 257175 w 762095"/>
                <a:gd name="connsiteY48" fmla="*/ 620307 h 752475"/>
                <a:gd name="connsiteX49" fmla="*/ 268891 w 762095"/>
                <a:gd name="connsiteY49" fmla="*/ 603352 h 752475"/>
                <a:gd name="connsiteX50" fmla="*/ 301276 w 762095"/>
                <a:gd name="connsiteY50" fmla="*/ 606210 h 752475"/>
                <a:gd name="connsiteX51" fmla="*/ 323850 w 762095"/>
                <a:gd name="connsiteY51" fmla="*/ 653292 h 752475"/>
                <a:gd name="connsiteX52" fmla="*/ 261938 w 762095"/>
                <a:gd name="connsiteY52" fmla="*/ 714376 h 752475"/>
                <a:gd name="connsiteX53" fmla="*/ 257175 w 762095"/>
                <a:gd name="connsiteY53" fmla="*/ 714376 h 752475"/>
                <a:gd name="connsiteX54" fmla="*/ 195263 w 762095"/>
                <a:gd name="connsiteY54" fmla="*/ 652463 h 752475"/>
                <a:gd name="connsiteX55" fmla="*/ 195263 w 762095"/>
                <a:gd name="connsiteY55" fmla="*/ 531772 h 752475"/>
                <a:gd name="connsiteX56" fmla="*/ 237306 w 762095"/>
                <a:gd name="connsiteY56" fmla="*/ 489719 h 752475"/>
                <a:gd name="connsiteX57" fmla="*/ 237306 w 762095"/>
                <a:gd name="connsiteY57" fmla="*/ 462782 h 752475"/>
                <a:gd name="connsiteX58" fmla="*/ 200025 w 762095"/>
                <a:gd name="connsiteY58" fmla="*/ 425492 h 752475"/>
                <a:gd name="connsiteX59" fmla="*/ 200025 w 762095"/>
                <a:gd name="connsiteY59" fmla="*/ 100013 h 752475"/>
                <a:gd name="connsiteX60" fmla="*/ 178508 w 762095"/>
                <a:gd name="connsiteY60" fmla="*/ 38100 h 752475"/>
                <a:gd name="connsiteX61" fmla="*/ 585788 w 762095"/>
                <a:gd name="connsiteY61" fmla="*/ 38100 h 752475"/>
                <a:gd name="connsiteX62" fmla="*/ 647700 w 762095"/>
                <a:gd name="connsiteY62" fmla="*/ 100013 h 752475"/>
                <a:gd name="connsiteX63" fmla="*/ 647700 w 762095"/>
                <a:gd name="connsiteY63" fmla="*/ 134979 h 752475"/>
                <a:gd name="connsiteX64" fmla="*/ 624707 w 762095"/>
                <a:gd name="connsiteY64" fmla="*/ 157982 h 752475"/>
                <a:gd name="connsiteX65" fmla="*/ 621849 w 762095"/>
                <a:gd name="connsiteY65" fmla="*/ 181252 h 752475"/>
                <a:gd name="connsiteX66" fmla="*/ 643461 w 762095"/>
                <a:gd name="connsiteY66" fmla="*/ 217275 h 752475"/>
                <a:gd name="connsiteX67" fmla="*/ 604485 w 762095"/>
                <a:gd name="connsiteY67" fmla="*/ 264034 h 752475"/>
                <a:gd name="connsiteX68" fmla="*/ 606926 w 762095"/>
                <a:gd name="connsiteY68" fmla="*/ 290864 h 752475"/>
                <a:gd name="connsiteX69" fmla="*/ 608200 w 762095"/>
                <a:gd name="connsiteY69" fmla="*/ 291837 h 752475"/>
                <a:gd name="connsiteX70" fmla="*/ 647700 w 762095"/>
                <a:gd name="connsiteY70" fmla="*/ 319488 h 752475"/>
                <a:gd name="connsiteX71" fmla="*/ 647700 w 762095"/>
                <a:gd name="connsiteY71" fmla="*/ 561976 h 752475"/>
                <a:gd name="connsiteX72" fmla="*/ 666750 w 762095"/>
                <a:gd name="connsiteY72" fmla="*/ 714376 h 752475"/>
                <a:gd name="connsiteX73" fmla="*/ 340566 w 762095"/>
                <a:gd name="connsiteY73" fmla="*/ 714376 h 752475"/>
                <a:gd name="connsiteX74" fmla="*/ 346281 w 762095"/>
                <a:gd name="connsiteY74" fmla="*/ 600076 h 752475"/>
                <a:gd name="connsiteX75" fmla="*/ 666750 w 762095"/>
                <a:gd name="connsiteY75" fmla="*/ 600076 h 752475"/>
                <a:gd name="connsiteX76" fmla="*/ 723900 w 762095"/>
                <a:gd name="connsiteY76" fmla="*/ 657226 h 752475"/>
                <a:gd name="connsiteX77" fmla="*/ 666750 w 762095"/>
                <a:gd name="connsiteY77" fmla="*/ 714376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62095" h="752475">
                  <a:moveTo>
                    <a:pt x="161925" y="190500"/>
                  </a:moveTo>
                  <a:lnTo>
                    <a:pt x="161925" y="433388"/>
                  </a:lnTo>
                  <a:cubicBezTo>
                    <a:pt x="161926" y="438440"/>
                    <a:pt x="163934" y="443284"/>
                    <a:pt x="167507" y="446856"/>
                  </a:cubicBezTo>
                  <a:lnTo>
                    <a:pt x="196891" y="476250"/>
                  </a:lnTo>
                  <a:lnTo>
                    <a:pt x="162744" y="510407"/>
                  </a:lnTo>
                  <a:cubicBezTo>
                    <a:pt x="159171" y="513979"/>
                    <a:pt x="157163" y="518823"/>
                    <a:pt x="157163" y="523875"/>
                  </a:cubicBezTo>
                  <a:lnTo>
                    <a:pt x="157163" y="652463"/>
                  </a:lnTo>
                  <a:cubicBezTo>
                    <a:pt x="157225" y="707672"/>
                    <a:pt x="201966" y="752413"/>
                    <a:pt x="257175" y="752476"/>
                  </a:cubicBezTo>
                  <a:lnTo>
                    <a:pt x="666750" y="752476"/>
                  </a:lnTo>
                  <a:cubicBezTo>
                    <a:pt x="719355" y="752529"/>
                    <a:pt x="762043" y="709926"/>
                    <a:pt x="762095" y="657322"/>
                  </a:cubicBezTo>
                  <a:cubicBezTo>
                    <a:pt x="762141" y="611987"/>
                    <a:pt x="730228" y="572902"/>
                    <a:pt x="685800" y="563880"/>
                  </a:cubicBezTo>
                  <a:lnTo>
                    <a:pt x="685800" y="309563"/>
                  </a:lnTo>
                  <a:cubicBezTo>
                    <a:pt x="685802" y="303345"/>
                    <a:pt x="682769" y="297518"/>
                    <a:pt x="677675" y="293952"/>
                  </a:cubicBezTo>
                  <a:lnTo>
                    <a:pt x="647024" y="272501"/>
                  </a:lnTo>
                  <a:lnTo>
                    <a:pt x="681390" y="231267"/>
                  </a:lnTo>
                  <a:cubicBezTo>
                    <a:pt x="686573" y="225043"/>
                    <a:pt x="687254" y="216220"/>
                    <a:pt x="683085" y="209274"/>
                  </a:cubicBezTo>
                  <a:lnTo>
                    <a:pt x="662130" y="174403"/>
                  </a:lnTo>
                  <a:lnTo>
                    <a:pt x="680180" y="156306"/>
                  </a:lnTo>
                  <a:cubicBezTo>
                    <a:pt x="683758" y="152749"/>
                    <a:pt x="685779" y="147920"/>
                    <a:pt x="685800" y="142875"/>
                  </a:cubicBezTo>
                  <a:lnTo>
                    <a:pt x="685800" y="100013"/>
                  </a:lnTo>
                  <a:cubicBezTo>
                    <a:pt x="685737" y="44804"/>
                    <a:pt x="640996" y="63"/>
                    <a:pt x="585788" y="0"/>
                  </a:cubicBezTo>
                  <a:lnTo>
                    <a:pt x="100013" y="0"/>
                  </a:lnTo>
                  <a:cubicBezTo>
                    <a:pt x="45030" y="-168"/>
                    <a:pt x="289" y="44203"/>
                    <a:pt x="0" y="99184"/>
                  </a:cubicBezTo>
                  <a:cubicBezTo>
                    <a:pt x="-28" y="129343"/>
                    <a:pt x="13767" y="157853"/>
                    <a:pt x="37433" y="176546"/>
                  </a:cubicBezTo>
                  <a:cubicBezTo>
                    <a:pt x="37776" y="176823"/>
                    <a:pt x="38129" y="177089"/>
                    <a:pt x="38500" y="177337"/>
                  </a:cubicBezTo>
                  <a:cubicBezTo>
                    <a:pt x="50540" y="185833"/>
                    <a:pt x="64884" y="190455"/>
                    <a:pt x="79620" y="190586"/>
                  </a:cubicBezTo>
                  <a:close/>
                  <a:moveTo>
                    <a:pt x="138779" y="152400"/>
                  </a:moveTo>
                  <a:cubicBezTo>
                    <a:pt x="141441" y="145985"/>
                    <a:pt x="142832" y="139115"/>
                    <a:pt x="142875" y="132169"/>
                  </a:cubicBezTo>
                  <a:cubicBezTo>
                    <a:pt x="143099" y="101044"/>
                    <a:pt x="118048" y="75630"/>
                    <a:pt x="86922" y="75406"/>
                  </a:cubicBezTo>
                  <a:cubicBezTo>
                    <a:pt x="86523" y="75403"/>
                    <a:pt x="86124" y="75404"/>
                    <a:pt x="85725" y="75410"/>
                  </a:cubicBezTo>
                  <a:cubicBezTo>
                    <a:pt x="75204" y="75410"/>
                    <a:pt x="66675" y="83939"/>
                    <a:pt x="66675" y="94460"/>
                  </a:cubicBezTo>
                  <a:cubicBezTo>
                    <a:pt x="66675" y="104981"/>
                    <a:pt x="75204" y="113510"/>
                    <a:pt x="85725" y="113510"/>
                  </a:cubicBezTo>
                  <a:cubicBezTo>
                    <a:pt x="95909" y="113177"/>
                    <a:pt x="104434" y="121164"/>
                    <a:pt x="104766" y="131348"/>
                  </a:cubicBezTo>
                  <a:cubicBezTo>
                    <a:pt x="104775" y="131622"/>
                    <a:pt x="104778" y="131896"/>
                    <a:pt x="104775" y="132169"/>
                  </a:cubicBezTo>
                  <a:cubicBezTo>
                    <a:pt x="104295" y="139549"/>
                    <a:pt x="99793" y="146065"/>
                    <a:pt x="93059" y="149124"/>
                  </a:cubicBezTo>
                  <a:cubicBezTo>
                    <a:pt x="82577" y="154260"/>
                    <a:pt x="70115" y="153179"/>
                    <a:pt x="60674" y="146314"/>
                  </a:cubicBezTo>
                  <a:cubicBezTo>
                    <a:pt x="46403" y="134832"/>
                    <a:pt x="38103" y="117502"/>
                    <a:pt x="38100" y="99184"/>
                  </a:cubicBezTo>
                  <a:cubicBezTo>
                    <a:pt x="38329" y="64991"/>
                    <a:pt x="66234" y="37458"/>
                    <a:pt x="100427" y="37686"/>
                  </a:cubicBezTo>
                  <a:cubicBezTo>
                    <a:pt x="134621" y="37915"/>
                    <a:pt x="162154" y="65819"/>
                    <a:pt x="161925" y="100013"/>
                  </a:cubicBezTo>
                  <a:lnTo>
                    <a:pt x="161925" y="152400"/>
                  </a:lnTo>
                  <a:close/>
                  <a:moveTo>
                    <a:pt x="285750" y="562071"/>
                  </a:moveTo>
                  <a:cubicBezTo>
                    <a:pt x="273759" y="561518"/>
                    <a:pt x="261834" y="564123"/>
                    <a:pt x="251165" y="569624"/>
                  </a:cubicBezTo>
                  <a:cubicBezTo>
                    <a:pt x="231872" y="579232"/>
                    <a:pt x="219508" y="598758"/>
                    <a:pt x="219075" y="620307"/>
                  </a:cubicBezTo>
                  <a:cubicBezTo>
                    <a:pt x="218851" y="651432"/>
                    <a:pt x="243902" y="676846"/>
                    <a:pt x="275028" y="677070"/>
                  </a:cubicBezTo>
                  <a:cubicBezTo>
                    <a:pt x="275427" y="677073"/>
                    <a:pt x="275826" y="677072"/>
                    <a:pt x="276225" y="677066"/>
                  </a:cubicBezTo>
                  <a:cubicBezTo>
                    <a:pt x="286746" y="677066"/>
                    <a:pt x="295275" y="668537"/>
                    <a:pt x="295275" y="658016"/>
                  </a:cubicBezTo>
                  <a:cubicBezTo>
                    <a:pt x="295275" y="647495"/>
                    <a:pt x="286746" y="638966"/>
                    <a:pt x="276225" y="638966"/>
                  </a:cubicBezTo>
                  <a:cubicBezTo>
                    <a:pt x="266041" y="639298"/>
                    <a:pt x="257516" y="631312"/>
                    <a:pt x="257184" y="621128"/>
                  </a:cubicBezTo>
                  <a:cubicBezTo>
                    <a:pt x="257175" y="620854"/>
                    <a:pt x="257172" y="620580"/>
                    <a:pt x="257175" y="620307"/>
                  </a:cubicBezTo>
                  <a:cubicBezTo>
                    <a:pt x="257655" y="612927"/>
                    <a:pt x="262158" y="606411"/>
                    <a:pt x="268891" y="603352"/>
                  </a:cubicBezTo>
                  <a:cubicBezTo>
                    <a:pt x="279382" y="598230"/>
                    <a:pt x="291844" y="599330"/>
                    <a:pt x="301276" y="606210"/>
                  </a:cubicBezTo>
                  <a:cubicBezTo>
                    <a:pt x="315534" y="617681"/>
                    <a:pt x="323833" y="634991"/>
                    <a:pt x="323850" y="653292"/>
                  </a:cubicBezTo>
                  <a:cubicBezTo>
                    <a:pt x="323582" y="687240"/>
                    <a:pt x="295887" y="714566"/>
                    <a:pt x="261938" y="714376"/>
                  </a:cubicBezTo>
                  <a:lnTo>
                    <a:pt x="257175" y="714376"/>
                  </a:lnTo>
                  <a:cubicBezTo>
                    <a:pt x="222999" y="714334"/>
                    <a:pt x="195304" y="686639"/>
                    <a:pt x="195263" y="652463"/>
                  </a:cubicBezTo>
                  <a:lnTo>
                    <a:pt x="195263" y="531772"/>
                  </a:lnTo>
                  <a:lnTo>
                    <a:pt x="237306" y="489719"/>
                  </a:lnTo>
                  <a:cubicBezTo>
                    <a:pt x="244743" y="482280"/>
                    <a:pt x="244743" y="470221"/>
                    <a:pt x="237306" y="462782"/>
                  </a:cubicBezTo>
                  <a:lnTo>
                    <a:pt x="200025" y="425492"/>
                  </a:lnTo>
                  <a:lnTo>
                    <a:pt x="200025" y="100013"/>
                  </a:lnTo>
                  <a:cubicBezTo>
                    <a:pt x="200050" y="77538"/>
                    <a:pt x="192466" y="55716"/>
                    <a:pt x="178508" y="38100"/>
                  </a:cubicBezTo>
                  <a:lnTo>
                    <a:pt x="585788" y="38100"/>
                  </a:lnTo>
                  <a:cubicBezTo>
                    <a:pt x="619963" y="38142"/>
                    <a:pt x="647658" y="65837"/>
                    <a:pt x="647700" y="100013"/>
                  </a:cubicBezTo>
                  <a:lnTo>
                    <a:pt x="647700" y="134979"/>
                  </a:lnTo>
                  <a:lnTo>
                    <a:pt x="624707" y="157982"/>
                  </a:lnTo>
                  <a:cubicBezTo>
                    <a:pt x="618529" y="164165"/>
                    <a:pt x="617351" y="173758"/>
                    <a:pt x="621849" y="181252"/>
                  </a:cubicBezTo>
                  <a:lnTo>
                    <a:pt x="643461" y="217275"/>
                  </a:lnTo>
                  <a:lnTo>
                    <a:pt x="604485" y="264034"/>
                  </a:lnTo>
                  <a:cubicBezTo>
                    <a:pt x="597750" y="272116"/>
                    <a:pt x="598843" y="284128"/>
                    <a:pt x="606926" y="290864"/>
                  </a:cubicBezTo>
                  <a:cubicBezTo>
                    <a:pt x="607337" y="291205"/>
                    <a:pt x="607762" y="291530"/>
                    <a:pt x="608200" y="291837"/>
                  </a:cubicBezTo>
                  <a:lnTo>
                    <a:pt x="647700" y="319488"/>
                  </a:lnTo>
                  <a:lnTo>
                    <a:pt x="647700" y="561976"/>
                  </a:lnTo>
                  <a:close/>
                  <a:moveTo>
                    <a:pt x="666750" y="714376"/>
                  </a:moveTo>
                  <a:lnTo>
                    <a:pt x="340566" y="714376"/>
                  </a:lnTo>
                  <a:cubicBezTo>
                    <a:pt x="366797" y="681448"/>
                    <a:pt x="369098" y="635455"/>
                    <a:pt x="346281" y="600076"/>
                  </a:cubicBezTo>
                  <a:lnTo>
                    <a:pt x="666750" y="600076"/>
                  </a:lnTo>
                  <a:cubicBezTo>
                    <a:pt x="698313" y="600076"/>
                    <a:pt x="723900" y="625663"/>
                    <a:pt x="723900" y="657226"/>
                  </a:cubicBezTo>
                  <a:cubicBezTo>
                    <a:pt x="723900" y="688788"/>
                    <a:pt x="698313" y="714376"/>
                    <a:pt x="666750" y="714376"/>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2" name="TextBox 31">
              <a:extLst>
                <a:ext uri="{FF2B5EF4-FFF2-40B4-BE49-F238E27FC236}">
                  <a16:creationId xmlns:a16="http://schemas.microsoft.com/office/drawing/2014/main" id="{A18F2FB5-5DC5-0ADD-9536-3746DCA0E930}"/>
                </a:ext>
              </a:extLst>
            </p:cNvPr>
            <p:cNvSpPr txBox="1"/>
            <p:nvPr/>
          </p:nvSpPr>
          <p:spPr>
            <a:xfrm>
              <a:off x="6486841" y="3628315"/>
              <a:ext cx="418784"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8</a:t>
              </a:r>
            </a:p>
          </p:txBody>
        </p:sp>
      </p:grpSp>
      <p:grpSp>
        <p:nvGrpSpPr>
          <p:cNvPr id="33" name="Group 32">
            <a:extLst>
              <a:ext uri="{FF2B5EF4-FFF2-40B4-BE49-F238E27FC236}">
                <a16:creationId xmlns:a16="http://schemas.microsoft.com/office/drawing/2014/main" id="{803056B0-98A2-F810-7392-158BB4FAEC0C}"/>
              </a:ext>
            </a:extLst>
          </p:cNvPr>
          <p:cNvGrpSpPr/>
          <p:nvPr/>
        </p:nvGrpSpPr>
        <p:grpSpPr>
          <a:xfrm>
            <a:off x="6324986" y="2506244"/>
            <a:ext cx="709370" cy="700416"/>
            <a:chOff x="6324986" y="2506244"/>
            <a:chExt cx="709370" cy="700416"/>
          </a:xfrm>
        </p:grpSpPr>
        <p:sp>
          <p:nvSpPr>
            <p:cNvPr id="34" name="Freeform: Shape 33">
              <a:extLst>
                <a:ext uri="{FF2B5EF4-FFF2-40B4-BE49-F238E27FC236}">
                  <a16:creationId xmlns:a16="http://schemas.microsoft.com/office/drawing/2014/main" id="{A4E47711-1363-43AB-F2BA-CE8CEE3C3329}"/>
                </a:ext>
              </a:extLst>
            </p:cNvPr>
            <p:cNvSpPr/>
            <p:nvPr/>
          </p:nvSpPr>
          <p:spPr>
            <a:xfrm>
              <a:off x="6324986" y="2506244"/>
              <a:ext cx="709370" cy="700416"/>
            </a:xfrm>
            <a:custGeom>
              <a:avLst/>
              <a:gdLst>
                <a:gd name="connsiteX0" fmla="*/ 161925 w 762095"/>
                <a:gd name="connsiteY0" fmla="*/ 190500 h 752475"/>
                <a:gd name="connsiteX1" fmla="*/ 161925 w 762095"/>
                <a:gd name="connsiteY1" fmla="*/ 433388 h 752475"/>
                <a:gd name="connsiteX2" fmla="*/ 167507 w 762095"/>
                <a:gd name="connsiteY2" fmla="*/ 446856 h 752475"/>
                <a:gd name="connsiteX3" fmla="*/ 196891 w 762095"/>
                <a:gd name="connsiteY3" fmla="*/ 476250 h 752475"/>
                <a:gd name="connsiteX4" fmla="*/ 162744 w 762095"/>
                <a:gd name="connsiteY4" fmla="*/ 510407 h 752475"/>
                <a:gd name="connsiteX5" fmla="*/ 157163 w 762095"/>
                <a:gd name="connsiteY5" fmla="*/ 523875 h 752475"/>
                <a:gd name="connsiteX6" fmla="*/ 157163 w 762095"/>
                <a:gd name="connsiteY6" fmla="*/ 652463 h 752475"/>
                <a:gd name="connsiteX7" fmla="*/ 257175 w 762095"/>
                <a:gd name="connsiteY7" fmla="*/ 752476 h 752475"/>
                <a:gd name="connsiteX8" fmla="*/ 666750 w 762095"/>
                <a:gd name="connsiteY8" fmla="*/ 752476 h 752475"/>
                <a:gd name="connsiteX9" fmla="*/ 762095 w 762095"/>
                <a:gd name="connsiteY9" fmla="*/ 657322 h 752475"/>
                <a:gd name="connsiteX10" fmla="*/ 685800 w 762095"/>
                <a:gd name="connsiteY10" fmla="*/ 563880 h 752475"/>
                <a:gd name="connsiteX11" fmla="*/ 685800 w 762095"/>
                <a:gd name="connsiteY11" fmla="*/ 309563 h 752475"/>
                <a:gd name="connsiteX12" fmla="*/ 677675 w 762095"/>
                <a:gd name="connsiteY12" fmla="*/ 293952 h 752475"/>
                <a:gd name="connsiteX13" fmla="*/ 647024 w 762095"/>
                <a:gd name="connsiteY13" fmla="*/ 272501 h 752475"/>
                <a:gd name="connsiteX14" fmla="*/ 681390 w 762095"/>
                <a:gd name="connsiteY14" fmla="*/ 231267 h 752475"/>
                <a:gd name="connsiteX15" fmla="*/ 683085 w 762095"/>
                <a:gd name="connsiteY15" fmla="*/ 209274 h 752475"/>
                <a:gd name="connsiteX16" fmla="*/ 662130 w 762095"/>
                <a:gd name="connsiteY16" fmla="*/ 174403 h 752475"/>
                <a:gd name="connsiteX17" fmla="*/ 680180 w 762095"/>
                <a:gd name="connsiteY17" fmla="*/ 156306 h 752475"/>
                <a:gd name="connsiteX18" fmla="*/ 685800 w 762095"/>
                <a:gd name="connsiteY18" fmla="*/ 142875 h 752475"/>
                <a:gd name="connsiteX19" fmla="*/ 685800 w 762095"/>
                <a:gd name="connsiteY19" fmla="*/ 100013 h 752475"/>
                <a:gd name="connsiteX20" fmla="*/ 585788 w 762095"/>
                <a:gd name="connsiteY20" fmla="*/ 0 h 752475"/>
                <a:gd name="connsiteX21" fmla="*/ 100013 w 762095"/>
                <a:gd name="connsiteY21" fmla="*/ 0 h 752475"/>
                <a:gd name="connsiteX22" fmla="*/ 0 w 762095"/>
                <a:gd name="connsiteY22" fmla="*/ 99184 h 752475"/>
                <a:gd name="connsiteX23" fmla="*/ 37433 w 762095"/>
                <a:gd name="connsiteY23" fmla="*/ 176546 h 752475"/>
                <a:gd name="connsiteX24" fmla="*/ 38500 w 762095"/>
                <a:gd name="connsiteY24" fmla="*/ 177337 h 752475"/>
                <a:gd name="connsiteX25" fmla="*/ 79620 w 762095"/>
                <a:gd name="connsiteY25" fmla="*/ 190586 h 752475"/>
                <a:gd name="connsiteX26" fmla="*/ 138779 w 762095"/>
                <a:gd name="connsiteY26" fmla="*/ 152400 h 752475"/>
                <a:gd name="connsiteX27" fmla="*/ 142875 w 762095"/>
                <a:gd name="connsiteY27" fmla="*/ 132169 h 752475"/>
                <a:gd name="connsiteX28" fmla="*/ 86922 w 762095"/>
                <a:gd name="connsiteY28" fmla="*/ 75406 h 752475"/>
                <a:gd name="connsiteX29" fmla="*/ 85725 w 762095"/>
                <a:gd name="connsiteY29" fmla="*/ 75410 h 752475"/>
                <a:gd name="connsiteX30" fmla="*/ 66675 w 762095"/>
                <a:gd name="connsiteY30" fmla="*/ 94460 h 752475"/>
                <a:gd name="connsiteX31" fmla="*/ 85725 w 762095"/>
                <a:gd name="connsiteY31" fmla="*/ 113510 h 752475"/>
                <a:gd name="connsiteX32" fmla="*/ 104766 w 762095"/>
                <a:gd name="connsiteY32" fmla="*/ 131348 h 752475"/>
                <a:gd name="connsiteX33" fmla="*/ 104775 w 762095"/>
                <a:gd name="connsiteY33" fmla="*/ 132169 h 752475"/>
                <a:gd name="connsiteX34" fmla="*/ 93059 w 762095"/>
                <a:gd name="connsiteY34" fmla="*/ 149124 h 752475"/>
                <a:gd name="connsiteX35" fmla="*/ 60674 w 762095"/>
                <a:gd name="connsiteY35" fmla="*/ 146314 h 752475"/>
                <a:gd name="connsiteX36" fmla="*/ 38100 w 762095"/>
                <a:gd name="connsiteY36" fmla="*/ 99184 h 752475"/>
                <a:gd name="connsiteX37" fmla="*/ 100427 w 762095"/>
                <a:gd name="connsiteY37" fmla="*/ 37686 h 752475"/>
                <a:gd name="connsiteX38" fmla="*/ 161925 w 762095"/>
                <a:gd name="connsiteY38" fmla="*/ 100013 h 752475"/>
                <a:gd name="connsiteX39" fmla="*/ 161925 w 762095"/>
                <a:gd name="connsiteY39" fmla="*/ 152400 h 752475"/>
                <a:gd name="connsiteX40" fmla="*/ 285750 w 762095"/>
                <a:gd name="connsiteY40" fmla="*/ 562071 h 752475"/>
                <a:gd name="connsiteX41" fmla="*/ 251165 w 762095"/>
                <a:gd name="connsiteY41" fmla="*/ 569624 h 752475"/>
                <a:gd name="connsiteX42" fmla="*/ 219075 w 762095"/>
                <a:gd name="connsiteY42" fmla="*/ 620307 h 752475"/>
                <a:gd name="connsiteX43" fmla="*/ 275028 w 762095"/>
                <a:gd name="connsiteY43" fmla="*/ 677070 h 752475"/>
                <a:gd name="connsiteX44" fmla="*/ 276225 w 762095"/>
                <a:gd name="connsiteY44" fmla="*/ 677066 h 752475"/>
                <a:gd name="connsiteX45" fmla="*/ 295275 w 762095"/>
                <a:gd name="connsiteY45" fmla="*/ 658016 h 752475"/>
                <a:gd name="connsiteX46" fmla="*/ 276225 w 762095"/>
                <a:gd name="connsiteY46" fmla="*/ 638966 h 752475"/>
                <a:gd name="connsiteX47" fmla="*/ 257184 w 762095"/>
                <a:gd name="connsiteY47" fmla="*/ 621128 h 752475"/>
                <a:gd name="connsiteX48" fmla="*/ 257175 w 762095"/>
                <a:gd name="connsiteY48" fmla="*/ 620307 h 752475"/>
                <a:gd name="connsiteX49" fmla="*/ 268891 w 762095"/>
                <a:gd name="connsiteY49" fmla="*/ 603352 h 752475"/>
                <a:gd name="connsiteX50" fmla="*/ 301276 w 762095"/>
                <a:gd name="connsiteY50" fmla="*/ 606210 h 752475"/>
                <a:gd name="connsiteX51" fmla="*/ 323850 w 762095"/>
                <a:gd name="connsiteY51" fmla="*/ 653292 h 752475"/>
                <a:gd name="connsiteX52" fmla="*/ 261938 w 762095"/>
                <a:gd name="connsiteY52" fmla="*/ 714376 h 752475"/>
                <a:gd name="connsiteX53" fmla="*/ 257175 w 762095"/>
                <a:gd name="connsiteY53" fmla="*/ 714376 h 752475"/>
                <a:gd name="connsiteX54" fmla="*/ 195263 w 762095"/>
                <a:gd name="connsiteY54" fmla="*/ 652463 h 752475"/>
                <a:gd name="connsiteX55" fmla="*/ 195263 w 762095"/>
                <a:gd name="connsiteY55" fmla="*/ 531772 h 752475"/>
                <a:gd name="connsiteX56" fmla="*/ 237306 w 762095"/>
                <a:gd name="connsiteY56" fmla="*/ 489719 h 752475"/>
                <a:gd name="connsiteX57" fmla="*/ 237306 w 762095"/>
                <a:gd name="connsiteY57" fmla="*/ 462782 h 752475"/>
                <a:gd name="connsiteX58" fmla="*/ 200025 w 762095"/>
                <a:gd name="connsiteY58" fmla="*/ 425492 h 752475"/>
                <a:gd name="connsiteX59" fmla="*/ 200025 w 762095"/>
                <a:gd name="connsiteY59" fmla="*/ 100013 h 752475"/>
                <a:gd name="connsiteX60" fmla="*/ 178508 w 762095"/>
                <a:gd name="connsiteY60" fmla="*/ 38100 h 752475"/>
                <a:gd name="connsiteX61" fmla="*/ 585788 w 762095"/>
                <a:gd name="connsiteY61" fmla="*/ 38100 h 752475"/>
                <a:gd name="connsiteX62" fmla="*/ 647700 w 762095"/>
                <a:gd name="connsiteY62" fmla="*/ 100013 h 752475"/>
                <a:gd name="connsiteX63" fmla="*/ 647700 w 762095"/>
                <a:gd name="connsiteY63" fmla="*/ 134979 h 752475"/>
                <a:gd name="connsiteX64" fmla="*/ 624707 w 762095"/>
                <a:gd name="connsiteY64" fmla="*/ 157982 h 752475"/>
                <a:gd name="connsiteX65" fmla="*/ 621849 w 762095"/>
                <a:gd name="connsiteY65" fmla="*/ 181252 h 752475"/>
                <a:gd name="connsiteX66" fmla="*/ 643461 w 762095"/>
                <a:gd name="connsiteY66" fmla="*/ 217275 h 752475"/>
                <a:gd name="connsiteX67" fmla="*/ 604485 w 762095"/>
                <a:gd name="connsiteY67" fmla="*/ 264034 h 752475"/>
                <a:gd name="connsiteX68" fmla="*/ 606926 w 762095"/>
                <a:gd name="connsiteY68" fmla="*/ 290864 h 752475"/>
                <a:gd name="connsiteX69" fmla="*/ 608200 w 762095"/>
                <a:gd name="connsiteY69" fmla="*/ 291837 h 752475"/>
                <a:gd name="connsiteX70" fmla="*/ 647700 w 762095"/>
                <a:gd name="connsiteY70" fmla="*/ 319488 h 752475"/>
                <a:gd name="connsiteX71" fmla="*/ 647700 w 762095"/>
                <a:gd name="connsiteY71" fmla="*/ 561976 h 752475"/>
                <a:gd name="connsiteX72" fmla="*/ 666750 w 762095"/>
                <a:gd name="connsiteY72" fmla="*/ 714376 h 752475"/>
                <a:gd name="connsiteX73" fmla="*/ 340566 w 762095"/>
                <a:gd name="connsiteY73" fmla="*/ 714376 h 752475"/>
                <a:gd name="connsiteX74" fmla="*/ 346281 w 762095"/>
                <a:gd name="connsiteY74" fmla="*/ 600076 h 752475"/>
                <a:gd name="connsiteX75" fmla="*/ 666750 w 762095"/>
                <a:gd name="connsiteY75" fmla="*/ 600076 h 752475"/>
                <a:gd name="connsiteX76" fmla="*/ 723900 w 762095"/>
                <a:gd name="connsiteY76" fmla="*/ 657226 h 752475"/>
                <a:gd name="connsiteX77" fmla="*/ 666750 w 762095"/>
                <a:gd name="connsiteY77" fmla="*/ 714376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62095" h="752475">
                  <a:moveTo>
                    <a:pt x="161925" y="190500"/>
                  </a:moveTo>
                  <a:lnTo>
                    <a:pt x="161925" y="433388"/>
                  </a:lnTo>
                  <a:cubicBezTo>
                    <a:pt x="161926" y="438440"/>
                    <a:pt x="163934" y="443284"/>
                    <a:pt x="167507" y="446856"/>
                  </a:cubicBezTo>
                  <a:lnTo>
                    <a:pt x="196891" y="476250"/>
                  </a:lnTo>
                  <a:lnTo>
                    <a:pt x="162744" y="510407"/>
                  </a:lnTo>
                  <a:cubicBezTo>
                    <a:pt x="159171" y="513979"/>
                    <a:pt x="157163" y="518823"/>
                    <a:pt x="157163" y="523875"/>
                  </a:cubicBezTo>
                  <a:lnTo>
                    <a:pt x="157163" y="652463"/>
                  </a:lnTo>
                  <a:cubicBezTo>
                    <a:pt x="157225" y="707672"/>
                    <a:pt x="201966" y="752413"/>
                    <a:pt x="257175" y="752476"/>
                  </a:cubicBezTo>
                  <a:lnTo>
                    <a:pt x="666750" y="752476"/>
                  </a:lnTo>
                  <a:cubicBezTo>
                    <a:pt x="719355" y="752529"/>
                    <a:pt x="762043" y="709926"/>
                    <a:pt x="762095" y="657322"/>
                  </a:cubicBezTo>
                  <a:cubicBezTo>
                    <a:pt x="762141" y="611987"/>
                    <a:pt x="730228" y="572902"/>
                    <a:pt x="685800" y="563880"/>
                  </a:cubicBezTo>
                  <a:lnTo>
                    <a:pt x="685800" y="309563"/>
                  </a:lnTo>
                  <a:cubicBezTo>
                    <a:pt x="685802" y="303345"/>
                    <a:pt x="682769" y="297518"/>
                    <a:pt x="677675" y="293952"/>
                  </a:cubicBezTo>
                  <a:lnTo>
                    <a:pt x="647024" y="272501"/>
                  </a:lnTo>
                  <a:lnTo>
                    <a:pt x="681390" y="231267"/>
                  </a:lnTo>
                  <a:cubicBezTo>
                    <a:pt x="686573" y="225043"/>
                    <a:pt x="687254" y="216220"/>
                    <a:pt x="683085" y="209274"/>
                  </a:cubicBezTo>
                  <a:lnTo>
                    <a:pt x="662130" y="174403"/>
                  </a:lnTo>
                  <a:lnTo>
                    <a:pt x="680180" y="156306"/>
                  </a:lnTo>
                  <a:cubicBezTo>
                    <a:pt x="683758" y="152749"/>
                    <a:pt x="685779" y="147920"/>
                    <a:pt x="685800" y="142875"/>
                  </a:cubicBezTo>
                  <a:lnTo>
                    <a:pt x="685800" y="100013"/>
                  </a:lnTo>
                  <a:cubicBezTo>
                    <a:pt x="685737" y="44804"/>
                    <a:pt x="640996" y="63"/>
                    <a:pt x="585788" y="0"/>
                  </a:cubicBezTo>
                  <a:lnTo>
                    <a:pt x="100013" y="0"/>
                  </a:lnTo>
                  <a:cubicBezTo>
                    <a:pt x="45030" y="-168"/>
                    <a:pt x="289" y="44203"/>
                    <a:pt x="0" y="99184"/>
                  </a:cubicBezTo>
                  <a:cubicBezTo>
                    <a:pt x="-28" y="129343"/>
                    <a:pt x="13767" y="157853"/>
                    <a:pt x="37433" y="176546"/>
                  </a:cubicBezTo>
                  <a:cubicBezTo>
                    <a:pt x="37776" y="176823"/>
                    <a:pt x="38129" y="177089"/>
                    <a:pt x="38500" y="177337"/>
                  </a:cubicBezTo>
                  <a:cubicBezTo>
                    <a:pt x="50540" y="185833"/>
                    <a:pt x="64884" y="190455"/>
                    <a:pt x="79620" y="190586"/>
                  </a:cubicBezTo>
                  <a:close/>
                  <a:moveTo>
                    <a:pt x="138779" y="152400"/>
                  </a:moveTo>
                  <a:cubicBezTo>
                    <a:pt x="141441" y="145985"/>
                    <a:pt x="142832" y="139115"/>
                    <a:pt x="142875" y="132169"/>
                  </a:cubicBezTo>
                  <a:cubicBezTo>
                    <a:pt x="143099" y="101044"/>
                    <a:pt x="118048" y="75630"/>
                    <a:pt x="86922" y="75406"/>
                  </a:cubicBezTo>
                  <a:cubicBezTo>
                    <a:pt x="86523" y="75403"/>
                    <a:pt x="86124" y="75404"/>
                    <a:pt x="85725" y="75410"/>
                  </a:cubicBezTo>
                  <a:cubicBezTo>
                    <a:pt x="75204" y="75410"/>
                    <a:pt x="66675" y="83939"/>
                    <a:pt x="66675" y="94460"/>
                  </a:cubicBezTo>
                  <a:cubicBezTo>
                    <a:pt x="66675" y="104981"/>
                    <a:pt x="75204" y="113510"/>
                    <a:pt x="85725" y="113510"/>
                  </a:cubicBezTo>
                  <a:cubicBezTo>
                    <a:pt x="95909" y="113177"/>
                    <a:pt x="104434" y="121164"/>
                    <a:pt x="104766" y="131348"/>
                  </a:cubicBezTo>
                  <a:cubicBezTo>
                    <a:pt x="104775" y="131622"/>
                    <a:pt x="104778" y="131896"/>
                    <a:pt x="104775" y="132169"/>
                  </a:cubicBezTo>
                  <a:cubicBezTo>
                    <a:pt x="104295" y="139549"/>
                    <a:pt x="99793" y="146065"/>
                    <a:pt x="93059" y="149124"/>
                  </a:cubicBezTo>
                  <a:cubicBezTo>
                    <a:pt x="82577" y="154260"/>
                    <a:pt x="70115" y="153179"/>
                    <a:pt x="60674" y="146314"/>
                  </a:cubicBezTo>
                  <a:cubicBezTo>
                    <a:pt x="46403" y="134832"/>
                    <a:pt x="38103" y="117502"/>
                    <a:pt x="38100" y="99184"/>
                  </a:cubicBezTo>
                  <a:cubicBezTo>
                    <a:pt x="38329" y="64991"/>
                    <a:pt x="66234" y="37458"/>
                    <a:pt x="100427" y="37686"/>
                  </a:cubicBezTo>
                  <a:cubicBezTo>
                    <a:pt x="134621" y="37915"/>
                    <a:pt x="162154" y="65819"/>
                    <a:pt x="161925" y="100013"/>
                  </a:cubicBezTo>
                  <a:lnTo>
                    <a:pt x="161925" y="152400"/>
                  </a:lnTo>
                  <a:close/>
                  <a:moveTo>
                    <a:pt x="285750" y="562071"/>
                  </a:moveTo>
                  <a:cubicBezTo>
                    <a:pt x="273759" y="561518"/>
                    <a:pt x="261834" y="564123"/>
                    <a:pt x="251165" y="569624"/>
                  </a:cubicBezTo>
                  <a:cubicBezTo>
                    <a:pt x="231872" y="579232"/>
                    <a:pt x="219508" y="598758"/>
                    <a:pt x="219075" y="620307"/>
                  </a:cubicBezTo>
                  <a:cubicBezTo>
                    <a:pt x="218851" y="651432"/>
                    <a:pt x="243902" y="676846"/>
                    <a:pt x="275028" y="677070"/>
                  </a:cubicBezTo>
                  <a:cubicBezTo>
                    <a:pt x="275427" y="677073"/>
                    <a:pt x="275826" y="677072"/>
                    <a:pt x="276225" y="677066"/>
                  </a:cubicBezTo>
                  <a:cubicBezTo>
                    <a:pt x="286746" y="677066"/>
                    <a:pt x="295275" y="668537"/>
                    <a:pt x="295275" y="658016"/>
                  </a:cubicBezTo>
                  <a:cubicBezTo>
                    <a:pt x="295275" y="647495"/>
                    <a:pt x="286746" y="638966"/>
                    <a:pt x="276225" y="638966"/>
                  </a:cubicBezTo>
                  <a:cubicBezTo>
                    <a:pt x="266041" y="639298"/>
                    <a:pt x="257516" y="631312"/>
                    <a:pt x="257184" y="621128"/>
                  </a:cubicBezTo>
                  <a:cubicBezTo>
                    <a:pt x="257175" y="620854"/>
                    <a:pt x="257172" y="620580"/>
                    <a:pt x="257175" y="620307"/>
                  </a:cubicBezTo>
                  <a:cubicBezTo>
                    <a:pt x="257655" y="612927"/>
                    <a:pt x="262158" y="606411"/>
                    <a:pt x="268891" y="603352"/>
                  </a:cubicBezTo>
                  <a:cubicBezTo>
                    <a:pt x="279382" y="598230"/>
                    <a:pt x="291844" y="599330"/>
                    <a:pt x="301276" y="606210"/>
                  </a:cubicBezTo>
                  <a:cubicBezTo>
                    <a:pt x="315534" y="617681"/>
                    <a:pt x="323833" y="634991"/>
                    <a:pt x="323850" y="653292"/>
                  </a:cubicBezTo>
                  <a:cubicBezTo>
                    <a:pt x="323582" y="687240"/>
                    <a:pt x="295887" y="714566"/>
                    <a:pt x="261938" y="714376"/>
                  </a:cubicBezTo>
                  <a:lnTo>
                    <a:pt x="257175" y="714376"/>
                  </a:lnTo>
                  <a:cubicBezTo>
                    <a:pt x="222999" y="714334"/>
                    <a:pt x="195304" y="686639"/>
                    <a:pt x="195263" y="652463"/>
                  </a:cubicBezTo>
                  <a:lnTo>
                    <a:pt x="195263" y="531772"/>
                  </a:lnTo>
                  <a:lnTo>
                    <a:pt x="237306" y="489719"/>
                  </a:lnTo>
                  <a:cubicBezTo>
                    <a:pt x="244743" y="482280"/>
                    <a:pt x="244743" y="470221"/>
                    <a:pt x="237306" y="462782"/>
                  </a:cubicBezTo>
                  <a:lnTo>
                    <a:pt x="200025" y="425492"/>
                  </a:lnTo>
                  <a:lnTo>
                    <a:pt x="200025" y="100013"/>
                  </a:lnTo>
                  <a:cubicBezTo>
                    <a:pt x="200050" y="77538"/>
                    <a:pt x="192466" y="55716"/>
                    <a:pt x="178508" y="38100"/>
                  </a:cubicBezTo>
                  <a:lnTo>
                    <a:pt x="585788" y="38100"/>
                  </a:lnTo>
                  <a:cubicBezTo>
                    <a:pt x="619963" y="38142"/>
                    <a:pt x="647658" y="65837"/>
                    <a:pt x="647700" y="100013"/>
                  </a:cubicBezTo>
                  <a:lnTo>
                    <a:pt x="647700" y="134979"/>
                  </a:lnTo>
                  <a:lnTo>
                    <a:pt x="624707" y="157982"/>
                  </a:lnTo>
                  <a:cubicBezTo>
                    <a:pt x="618529" y="164165"/>
                    <a:pt x="617351" y="173758"/>
                    <a:pt x="621849" y="181252"/>
                  </a:cubicBezTo>
                  <a:lnTo>
                    <a:pt x="643461" y="217275"/>
                  </a:lnTo>
                  <a:lnTo>
                    <a:pt x="604485" y="264034"/>
                  </a:lnTo>
                  <a:cubicBezTo>
                    <a:pt x="597750" y="272116"/>
                    <a:pt x="598843" y="284128"/>
                    <a:pt x="606926" y="290864"/>
                  </a:cubicBezTo>
                  <a:cubicBezTo>
                    <a:pt x="607337" y="291205"/>
                    <a:pt x="607762" y="291530"/>
                    <a:pt x="608200" y="291837"/>
                  </a:cubicBezTo>
                  <a:lnTo>
                    <a:pt x="647700" y="319488"/>
                  </a:lnTo>
                  <a:lnTo>
                    <a:pt x="647700" y="561976"/>
                  </a:lnTo>
                  <a:close/>
                  <a:moveTo>
                    <a:pt x="666750" y="714376"/>
                  </a:moveTo>
                  <a:lnTo>
                    <a:pt x="340566" y="714376"/>
                  </a:lnTo>
                  <a:cubicBezTo>
                    <a:pt x="366797" y="681448"/>
                    <a:pt x="369098" y="635455"/>
                    <a:pt x="346281" y="600076"/>
                  </a:cubicBezTo>
                  <a:lnTo>
                    <a:pt x="666750" y="600076"/>
                  </a:lnTo>
                  <a:cubicBezTo>
                    <a:pt x="698313" y="600076"/>
                    <a:pt x="723900" y="625663"/>
                    <a:pt x="723900" y="657226"/>
                  </a:cubicBezTo>
                  <a:cubicBezTo>
                    <a:pt x="723900" y="688788"/>
                    <a:pt x="698313" y="714376"/>
                    <a:pt x="666750" y="714376"/>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 name="TextBox 34">
              <a:extLst>
                <a:ext uri="{FF2B5EF4-FFF2-40B4-BE49-F238E27FC236}">
                  <a16:creationId xmlns:a16="http://schemas.microsoft.com/office/drawing/2014/main" id="{90B6A92C-A423-BAC4-C61D-0D56BC2F7AAA}"/>
                </a:ext>
              </a:extLst>
            </p:cNvPr>
            <p:cNvSpPr txBox="1"/>
            <p:nvPr/>
          </p:nvSpPr>
          <p:spPr>
            <a:xfrm>
              <a:off x="6486841" y="2558583"/>
              <a:ext cx="418784"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7</a:t>
              </a:r>
            </a:p>
          </p:txBody>
        </p:sp>
      </p:grpSp>
      <p:grpSp>
        <p:nvGrpSpPr>
          <p:cNvPr id="36" name="Group 35">
            <a:extLst>
              <a:ext uri="{FF2B5EF4-FFF2-40B4-BE49-F238E27FC236}">
                <a16:creationId xmlns:a16="http://schemas.microsoft.com/office/drawing/2014/main" id="{23C6C283-F402-10A5-6FA2-8651479D8A23}"/>
              </a:ext>
            </a:extLst>
          </p:cNvPr>
          <p:cNvGrpSpPr/>
          <p:nvPr/>
        </p:nvGrpSpPr>
        <p:grpSpPr>
          <a:xfrm>
            <a:off x="6324986" y="1436512"/>
            <a:ext cx="709370" cy="700416"/>
            <a:chOff x="6324986" y="1436512"/>
            <a:chExt cx="709370" cy="700416"/>
          </a:xfrm>
        </p:grpSpPr>
        <p:sp>
          <p:nvSpPr>
            <p:cNvPr id="37" name="Freeform: Shape 36">
              <a:extLst>
                <a:ext uri="{FF2B5EF4-FFF2-40B4-BE49-F238E27FC236}">
                  <a16:creationId xmlns:a16="http://schemas.microsoft.com/office/drawing/2014/main" id="{3347D5BE-BC78-1AA0-9D12-1273DDEF793D}"/>
                </a:ext>
              </a:extLst>
            </p:cNvPr>
            <p:cNvSpPr/>
            <p:nvPr/>
          </p:nvSpPr>
          <p:spPr>
            <a:xfrm>
              <a:off x="6324986" y="1436512"/>
              <a:ext cx="709370" cy="700416"/>
            </a:xfrm>
            <a:custGeom>
              <a:avLst/>
              <a:gdLst>
                <a:gd name="connsiteX0" fmla="*/ 161925 w 762095"/>
                <a:gd name="connsiteY0" fmla="*/ 190500 h 752475"/>
                <a:gd name="connsiteX1" fmla="*/ 161925 w 762095"/>
                <a:gd name="connsiteY1" fmla="*/ 433388 h 752475"/>
                <a:gd name="connsiteX2" fmla="*/ 167507 w 762095"/>
                <a:gd name="connsiteY2" fmla="*/ 446856 h 752475"/>
                <a:gd name="connsiteX3" fmla="*/ 196891 w 762095"/>
                <a:gd name="connsiteY3" fmla="*/ 476250 h 752475"/>
                <a:gd name="connsiteX4" fmla="*/ 162744 w 762095"/>
                <a:gd name="connsiteY4" fmla="*/ 510407 h 752475"/>
                <a:gd name="connsiteX5" fmla="*/ 157163 w 762095"/>
                <a:gd name="connsiteY5" fmla="*/ 523875 h 752475"/>
                <a:gd name="connsiteX6" fmla="*/ 157163 w 762095"/>
                <a:gd name="connsiteY6" fmla="*/ 652463 h 752475"/>
                <a:gd name="connsiteX7" fmla="*/ 257175 w 762095"/>
                <a:gd name="connsiteY7" fmla="*/ 752476 h 752475"/>
                <a:gd name="connsiteX8" fmla="*/ 666750 w 762095"/>
                <a:gd name="connsiteY8" fmla="*/ 752476 h 752475"/>
                <a:gd name="connsiteX9" fmla="*/ 762095 w 762095"/>
                <a:gd name="connsiteY9" fmla="*/ 657322 h 752475"/>
                <a:gd name="connsiteX10" fmla="*/ 685800 w 762095"/>
                <a:gd name="connsiteY10" fmla="*/ 563880 h 752475"/>
                <a:gd name="connsiteX11" fmla="*/ 685800 w 762095"/>
                <a:gd name="connsiteY11" fmla="*/ 309563 h 752475"/>
                <a:gd name="connsiteX12" fmla="*/ 677675 w 762095"/>
                <a:gd name="connsiteY12" fmla="*/ 293952 h 752475"/>
                <a:gd name="connsiteX13" fmla="*/ 647024 w 762095"/>
                <a:gd name="connsiteY13" fmla="*/ 272501 h 752475"/>
                <a:gd name="connsiteX14" fmla="*/ 681390 w 762095"/>
                <a:gd name="connsiteY14" fmla="*/ 231267 h 752475"/>
                <a:gd name="connsiteX15" fmla="*/ 683085 w 762095"/>
                <a:gd name="connsiteY15" fmla="*/ 209274 h 752475"/>
                <a:gd name="connsiteX16" fmla="*/ 662130 w 762095"/>
                <a:gd name="connsiteY16" fmla="*/ 174403 h 752475"/>
                <a:gd name="connsiteX17" fmla="*/ 680180 w 762095"/>
                <a:gd name="connsiteY17" fmla="*/ 156306 h 752475"/>
                <a:gd name="connsiteX18" fmla="*/ 685800 w 762095"/>
                <a:gd name="connsiteY18" fmla="*/ 142875 h 752475"/>
                <a:gd name="connsiteX19" fmla="*/ 685800 w 762095"/>
                <a:gd name="connsiteY19" fmla="*/ 100013 h 752475"/>
                <a:gd name="connsiteX20" fmla="*/ 585788 w 762095"/>
                <a:gd name="connsiteY20" fmla="*/ 0 h 752475"/>
                <a:gd name="connsiteX21" fmla="*/ 100013 w 762095"/>
                <a:gd name="connsiteY21" fmla="*/ 0 h 752475"/>
                <a:gd name="connsiteX22" fmla="*/ 0 w 762095"/>
                <a:gd name="connsiteY22" fmla="*/ 99184 h 752475"/>
                <a:gd name="connsiteX23" fmla="*/ 37433 w 762095"/>
                <a:gd name="connsiteY23" fmla="*/ 176546 h 752475"/>
                <a:gd name="connsiteX24" fmla="*/ 38500 w 762095"/>
                <a:gd name="connsiteY24" fmla="*/ 177337 h 752475"/>
                <a:gd name="connsiteX25" fmla="*/ 79620 w 762095"/>
                <a:gd name="connsiteY25" fmla="*/ 190586 h 752475"/>
                <a:gd name="connsiteX26" fmla="*/ 138779 w 762095"/>
                <a:gd name="connsiteY26" fmla="*/ 152400 h 752475"/>
                <a:gd name="connsiteX27" fmla="*/ 142875 w 762095"/>
                <a:gd name="connsiteY27" fmla="*/ 132169 h 752475"/>
                <a:gd name="connsiteX28" fmla="*/ 86922 w 762095"/>
                <a:gd name="connsiteY28" fmla="*/ 75406 h 752475"/>
                <a:gd name="connsiteX29" fmla="*/ 85725 w 762095"/>
                <a:gd name="connsiteY29" fmla="*/ 75410 h 752475"/>
                <a:gd name="connsiteX30" fmla="*/ 66675 w 762095"/>
                <a:gd name="connsiteY30" fmla="*/ 94460 h 752475"/>
                <a:gd name="connsiteX31" fmla="*/ 85725 w 762095"/>
                <a:gd name="connsiteY31" fmla="*/ 113510 h 752475"/>
                <a:gd name="connsiteX32" fmla="*/ 104766 w 762095"/>
                <a:gd name="connsiteY32" fmla="*/ 131348 h 752475"/>
                <a:gd name="connsiteX33" fmla="*/ 104775 w 762095"/>
                <a:gd name="connsiteY33" fmla="*/ 132169 h 752475"/>
                <a:gd name="connsiteX34" fmla="*/ 93059 w 762095"/>
                <a:gd name="connsiteY34" fmla="*/ 149124 h 752475"/>
                <a:gd name="connsiteX35" fmla="*/ 60674 w 762095"/>
                <a:gd name="connsiteY35" fmla="*/ 146314 h 752475"/>
                <a:gd name="connsiteX36" fmla="*/ 38100 w 762095"/>
                <a:gd name="connsiteY36" fmla="*/ 99184 h 752475"/>
                <a:gd name="connsiteX37" fmla="*/ 100427 w 762095"/>
                <a:gd name="connsiteY37" fmla="*/ 37686 h 752475"/>
                <a:gd name="connsiteX38" fmla="*/ 161925 w 762095"/>
                <a:gd name="connsiteY38" fmla="*/ 100013 h 752475"/>
                <a:gd name="connsiteX39" fmla="*/ 161925 w 762095"/>
                <a:gd name="connsiteY39" fmla="*/ 152400 h 752475"/>
                <a:gd name="connsiteX40" fmla="*/ 285750 w 762095"/>
                <a:gd name="connsiteY40" fmla="*/ 562071 h 752475"/>
                <a:gd name="connsiteX41" fmla="*/ 251165 w 762095"/>
                <a:gd name="connsiteY41" fmla="*/ 569624 h 752475"/>
                <a:gd name="connsiteX42" fmla="*/ 219075 w 762095"/>
                <a:gd name="connsiteY42" fmla="*/ 620307 h 752475"/>
                <a:gd name="connsiteX43" fmla="*/ 275028 w 762095"/>
                <a:gd name="connsiteY43" fmla="*/ 677070 h 752475"/>
                <a:gd name="connsiteX44" fmla="*/ 276225 w 762095"/>
                <a:gd name="connsiteY44" fmla="*/ 677066 h 752475"/>
                <a:gd name="connsiteX45" fmla="*/ 295275 w 762095"/>
                <a:gd name="connsiteY45" fmla="*/ 658016 h 752475"/>
                <a:gd name="connsiteX46" fmla="*/ 276225 w 762095"/>
                <a:gd name="connsiteY46" fmla="*/ 638966 h 752475"/>
                <a:gd name="connsiteX47" fmla="*/ 257184 w 762095"/>
                <a:gd name="connsiteY47" fmla="*/ 621128 h 752475"/>
                <a:gd name="connsiteX48" fmla="*/ 257175 w 762095"/>
                <a:gd name="connsiteY48" fmla="*/ 620307 h 752475"/>
                <a:gd name="connsiteX49" fmla="*/ 268891 w 762095"/>
                <a:gd name="connsiteY49" fmla="*/ 603352 h 752475"/>
                <a:gd name="connsiteX50" fmla="*/ 301276 w 762095"/>
                <a:gd name="connsiteY50" fmla="*/ 606210 h 752475"/>
                <a:gd name="connsiteX51" fmla="*/ 323850 w 762095"/>
                <a:gd name="connsiteY51" fmla="*/ 653292 h 752475"/>
                <a:gd name="connsiteX52" fmla="*/ 261938 w 762095"/>
                <a:gd name="connsiteY52" fmla="*/ 714376 h 752475"/>
                <a:gd name="connsiteX53" fmla="*/ 257175 w 762095"/>
                <a:gd name="connsiteY53" fmla="*/ 714376 h 752475"/>
                <a:gd name="connsiteX54" fmla="*/ 195263 w 762095"/>
                <a:gd name="connsiteY54" fmla="*/ 652463 h 752475"/>
                <a:gd name="connsiteX55" fmla="*/ 195263 w 762095"/>
                <a:gd name="connsiteY55" fmla="*/ 531772 h 752475"/>
                <a:gd name="connsiteX56" fmla="*/ 237306 w 762095"/>
                <a:gd name="connsiteY56" fmla="*/ 489719 h 752475"/>
                <a:gd name="connsiteX57" fmla="*/ 237306 w 762095"/>
                <a:gd name="connsiteY57" fmla="*/ 462782 h 752475"/>
                <a:gd name="connsiteX58" fmla="*/ 200025 w 762095"/>
                <a:gd name="connsiteY58" fmla="*/ 425492 h 752475"/>
                <a:gd name="connsiteX59" fmla="*/ 200025 w 762095"/>
                <a:gd name="connsiteY59" fmla="*/ 100013 h 752475"/>
                <a:gd name="connsiteX60" fmla="*/ 178508 w 762095"/>
                <a:gd name="connsiteY60" fmla="*/ 38100 h 752475"/>
                <a:gd name="connsiteX61" fmla="*/ 585788 w 762095"/>
                <a:gd name="connsiteY61" fmla="*/ 38100 h 752475"/>
                <a:gd name="connsiteX62" fmla="*/ 647700 w 762095"/>
                <a:gd name="connsiteY62" fmla="*/ 100013 h 752475"/>
                <a:gd name="connsiteX63" fmla="*/ 647700 w 762095"/>
                <a:gd name="connsiteY63" fmla="*/ 134979 h 752475"/>
                <a:gd name="connsiteX64" fmla="*/ 624707 w 762095"/>
                <a:gd name="connsiteY64" fmla="*/ 157982 h 752475"/>
                <a:gd name="connsiteX65" fmla="*/ 621849 w 762095"/>
                <a:gd name="connsiteY65" fmla="*/ 181252 h 752475"/>
                <a:gd name="connsiteX66" fmla="*/ 643461 w 762095"/>
                <a:gd name="connsiteY66" fmla="*/ 217275 h 752475"/>
                <a:gd name="connsiteX67" fmla="*/ 604485 w 762095"/>
                <a:gd name="connsiteY67" fmla="*/ 264034 h 752475"/>
                <a:gd name="connsiteX68" fmla="*/ 606926 w 762095"/>
                <a:gd name="connsiteY68" fmla="*/ 290864 h 752475"/>
                <a:gd name="connsiteX69" fmla="*/ 608200 w 762095"/>
                <a:gd name="connsiteY69" fmla="*/ 291837 h 752475"/>
                <a:gd name="connsiteX70" fmla="*/ 647700 w 762095"/>
                <a:gd name="connsiteY70" fmla="*/ 319488 h 752475"/>
                <a:gd name="connsiteX71" fmla="*/ 647700 w 762095"/>
                <a:gd name="connsiteY71" fmla="*/ 561976 h 752475"/>
                <a:gd name="connsiteX72" fmla="*/ 666750 w 762095"/>
                <a:gd name="connsiteY72" fmla="*/ 714376 h 752475"/>
                <a:gd name="connsiteX73" fmla="*/ 340566 w 762095"/>
                <a:gd name="connsiteY73" fmla="*/ 714376 h 752475"/>
                <a:gd name="connsiteX74" fmla="*/ 346281 w 762095"/>
                <a:gd name="connsiteY74" fmla="*/ 600076 h 752475"/>
                <a:gd name="connsiteX75" fmla="*/ 666750 w 762095"/>
                <a:gd name="connsiteY75" fmla="*/ 600076 h 752475"/>
                <a:gd name="connsiteX76" fmla="*/ 723900 w 762095"/>
                <a:gd name="connsiteY76" fmla="*/ 657226 h 752475"/>
                <a:gd name="connsiteX77" fmla="*/ 666750 w 762095"/>
                <a:gd name="connsiteY77" fmla="*/ 714376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62095" h="752475">
                  <a:moveTo>
                    <a:pt x="161925" y="190500"/>
                  </a:moveTo>
                  <a:lnTo>
                    <a:pt x="161925" y="433388"/>
                  </a:lnTo>
                  <a:cubicBezTo>
                    <a:pt x="161926" y="438440"/>
                    <a:pt x="163934" y="443284"/>
                    <a:pt x="167507" y="446856"/>
                  </a:cubicBezTo>
                  <a:lnTo>
                    <a:pt x="196891" y="476250"/>
                  </a:lnTo>
                  <a:lnTo>
                    <a:pt x="162744" y="510407"/>
                  </a:lnTo>
                  <a:cubicBezTo>
                    <a:pt x="159171" y="513979"/>
                    <a:pt x="157163" y="518823"/>
                    <a:pt x="157163" y="523875"/>
                  </a:cubicBezTo>
                  <a:lnTo>
                    <a:pt x="157163" y="652463"/>
                  </a:lnTo>
                  <a:cubicBezTo>
                    <a:pt x="157225" y="707672"/>
                    <a:pt x="201966" y="752413"/>
                    <a:pt x="257175" y="752476"/>
                  </a:cubicBezTo>
                  <a:lnTo>
                    <a:pt x="666750" y="752476"/>
                  </a:lnTo>
                  <a:cubicBezTo>
                    <a:pt x="719355" y="752529"/>
                    <a:pt x="762043" y="709926"/>
                    <a:pt x="762095" y="657322"/>
                  </a:cubicBezTo>
                  <a:cubicBezTo>
                    <a:pt x="762141" y="611987"/>
                    <a:pt x="730228" y="572902"/>
                    <a:pt x="685800" y="563880"/>
                  </a:cubicBezTo>
                  <a:lnTo>
                    <a:pt x="685800" y="309563"/>
                  </a:lnTo>
                  <a:cubicBezTo>
                    <a:pt x="685802" y="303345"/>
                    <a:pt x="682769" y="297518"/>
                    <a:pt x="677675" y="293952"/>
                  </a:cubicBezTo>
                  <a:lnTo>
                    <a:pt x="647024" y="272501"/>
                  </a:lnTo>
                  <a:lnTo>
                    <a:pt x="681390" y="231267"/>
                  </a:lnTo>
                  <a:cubicBezTo>
                    <a:pt x="686573" y="225043"/>
                    <a:pt x="687254" y="216220"/>
                    <a:pt x="683085" y="209274"/>
                  </a:cubicBezTo>
                  <a:lnTo>
                    <a:pt x="662130" y="174403"/>
                  </a:lnTo>
                  <a:lnTo>
                    <a:pt x="680180" y="156306"/>
                  </a:lnTo>
                  <a:cubicBezTo>
                    <a:pt x="683758" y="152749"/>
                    <a:pt x="685779" y="147920"/>
                    <a:pt x="685800" y="142875"/>
                  </a:cubicBezTo>
                  <a:lnTo>
                    <a:pt x="685800" y="100013"/>
                  </a:lnTo>
                  <a:cubicBezTo>
                    <a:pt x="685737" y="44804"/>
                    <a:pt x="640996" y="63"/>
                    <a:pt x="585788" y="0"/>
                  </a:cubicBezTo>
                  <a:lnTo>
                    <a:pt x="100013" y="0"/>
                  </a:lnTo>
                  <a:cubicBezTo>
                    <a:pt x="45030" y="-168"/>
                    <a:pt x="289" y="44203"/>
                    <a:pt x="0" y="99184"/>
                  </a:cubicBezTo>
                  <a:cubicBezTo>
                    <a:pt x="-28" y="129343"/>
                    <a:pt x="13767" y="157853"/>
                    <a:pt x="37433" y="176546"/>
                  </a:cubicBezTo>
                  <a:cubicBezTo>
                    <a:pt x="37776" y="176823"/>
                    <a:pt x="38129" y="177089"/>
                    <a:pt x="38500" y="177337"/>
                  </a:cubicBezTo>
                  <a:cubicBezTo>
                    <a:pt x="50540" y="185833"/>
                    <a:pt x="64884" y="190455"/>
                    <a:pt x="79620" y="190586"/>
                  </a:cubicBezTo>
                  <a:close/>
                  <a:moveTo>
                    <a:pt x="138779" y="152400"/>
                  </a:moveTo>
                  <a:cubicBezTo>
                    <a:pt x="141441" y="145985"/>
                    <a:pt x="142832" y="139115"/>
                    <a:pt x="142875" y="132169"/>
                  </a:cubicBezTo>
                  <a:cubicBezTo>
                    <a:pt x="143099" y="101044"/>
                    <a:pt x="118048" y="75630"/>
                    <a:pt x="86922" y="75406"/>
                  </a:cubicBezTo>
                  <a:cubicBezTo>
                    <a:pt x="86523" y="75403"/>
                    <a:pt x="86124" y="75404"/>
                    <a:pt x="85725" y="75410"/>
                  </a:cubicBezTo>
                  <a:cubicBezTo>
                    <a:pt x="75204" y="75410"/>
                    <a:pt x="66675" y="83939"/>
                    <a:pt x="66675" y="94460"/>
                  </a:cubicBezTo>
                  <a:cubicBezTo>
                    <a:pt x="66675" y="104981"/>
                    <a:pt x="75204" y="113510"/>
                    <a:pt x="85725" y="113510"/>
                  </a:cubicBezTo>
                  <a:cubicBezTo>
                    <a:pt x="95909" y="113177"/>
                    <a:pt x="104434" y="121164"/>
                    <a:pt x="104766" y="131348"/>
                  </a:cubicBezTo>
                  <a:cubicBezTo>
                    <a:pt x="104775" y="131622"/>
                    <a:pt x="104778" y="131896"/>
                    <a:pt x="104775" y="132169"/>
                  </a:cubicBezTo>
                  <a:cubicBezTo>
                    <a:pt x="104295" y="139549"/>
                    <a:pt x="99793" y="146065"/>
                    <a:pt x="93059" y="149124"/>
                  </a:cubicBezTo>
                  <a:cubicBezTo>
                    <a:pt x="82577" y="154260"/>
                    <a:pt x="70115" y="153179"/>
                    <a:pt x="60674" y="146314"/>
                  </a:cubicBezTo>
                  <a:cubicBezTo>
                    <a:pt x="46403" y="134832"/>
                    <a:pt x="38103" y="117502"/>
                    <a:pt x="38100" y="99184"/>
                  </a:cubicBezTo>
                  <a:cubicBezTo>
                    <a:pt x="38329" y="64991"/>
                    <a:pt x="66234" y="37458"/>
                    <a:pt x="100427" y="37686"/>
                  </a:cubicBezTo>
                  <a:cubicBezTo>
                    <a:pt x="134621" y="37915"/>
                    <a:pt x="162154" y="65819"/>
                    <a:pt x="161925" y="100013"/>
                  </a:cubicBezTo>
                  <a:lnTo>
                    <a:pt x="161925" y="152400"/>
                  </a:lnTo>
                  <a:close/>
                  <a:moveTo>
                    <a:pt x="285750" y="562071"/>
                  </a:moveTo>
                  <a:cubicBezTo>
                    <a:pt x="273759" y="561518"/>
                    <a:pt x="261834" y="564123"/>
                    <a:pt x="251165" y="569624"/>
                  </a:cubicBezTo>
                  <a:cubicBezTo>
                    <a:pt x="231872" y="579232"/>
                    <a:pt x="219508" y="598758"/>
                    <a:pt x="219075" y="620307"/>
                  </a:cubicBezTo>
                  <a:cubicBezTo>
                    <a:pt x="218851" y="651432"/>
                    <a:pt x="243902" y="676846"/>
                    <a:pt x="275028" y="677070"/>
                  </a:cubicBezTo>
                  <a:cubicBezTo>
                    <a:pt x="275427" y="677073"/>
                    <a:pt x="275826" y="677072"/>
                    <a:pt x="276225" y="677066"/>
                  </a:cubicBezTo>
                  <a:cubicBezTo>
                    <a:pt x="286746" y="677066"/>
                    <a:pt x="295275" y="668537"/>
                    <a:pt x="295275" y="658016"/>
                  </a:cubicBezTo>
                  <a:cubicBezTo>
                    <a:pt x="295275" y="647495"/>
                    <a:pt x="286746" y="638966"/>
                    <a:pt x="276225" y="638966"/>
                  </a:cubicBezTo>
                  <a:cubicBezTo>
                    <a:pt x="266041" y="639298"/>
                    <a:pt x="257516" y="631312"/>
                    <a:pt x="257184" y="621128"/>
                  </a:cubicBezTo>
                  <a:cubicBezTo>
                    <a:pt x="257175" y="620854"/>
                    <a:pt x="257172" y="620580"/>
                    <a:pt x="257175" y="620307"/>
                  </a:cubicBezTo>
                  <a:cubicBezTo>
                    <a:pt x="257655" y="612927"/>
                    <a:pt x="262158" y="606411"/>
                    <a:pt x="268891" y="603352"/>
                  </a:cubicBezTo>
                  <a:cubicBezTo>
                    <a:pt x="279382" y="598230"/>
                    <a:pt x="291844" y="599330"/>
                    <a:pt x="301276" y="606210"/>
                  </a:cubicBezTo>
                  <a:cubicBezTo>
                    <a:pt x="315534" y="617681"/>
                    <a:pt x="323833" y="634991"/>
                    <a:pt x="323850" y="653292"/>
                  </a:cubicBezTo>
                  <a:cubicBezTo>
                    <a:pt x="323582" y="687240"/>
                    <a:pt x="295887" y="714566"/>
                    <a:pt x="261938" y="714376"/>
                  </a:cubicBezTo>
                  <a:lnTo>
                    <a:pt x="257175" y="714376"/>
                  </a:lnTo>
                  <a:cubicBezTo>
                    <a:pt x="222999" y="714334"/>
                    <a:pt x="195304" y="686639"/>
                    <a:pt x="195263" y="652463"/>
                  </a:cubicBezTo>
                  <a:lnTo>
                    <a:pt x="195263" y="531772"/>
                  </a:lnTo>
                  <a:lnTo>
                    <a:pt x="237306" y="489719"/>
                  </a:lnTo>
                  <a:cubicBezTo>
                    <a:pt x="244743" y="482280"/>
                    <a:pt x="244743" y="470221"/>
                    <a:pt x="237306" y="462782"/>
                  </a:cubicBezTo>
                  <a:lnTo>
                    <a:pt x="200025" y="425492"/>
                  </a:lnTo>
                  <a:lnTo>
                    <a:pt x="200025" y="100013"/>
                  </a:lnTo>
                  <a:cubicBezTo>
                    <a:pt x="200050" y="77538"/>
                    <a:pt x="192466" y="55716"/>
                    <a:pt x="178508" y="38100"/>
                  </a:cubicBezTo>
                  <a:lnTo>
                    <a:pt x="585788" y="38100"/>
                  </a:lnTo>
                  <a:cubicBezTo>
                    <a:pt x="619963" y="38142"/>
                    <a:pt x="647658" y="65837"/>
                    <a:pt x="647700" y="100013"/>
                  </a:cubicBezTo>
                  <a:lnTo>
                    <a:pt x="647700" y="134979"/>
                  </a:lnTo>
                  <a:lnTo>
                    <a:pt x="624707" y="157982"/>
                  </a:lnTo>
                  <a:cubicBezTo>
                    <a:pt x="618529" y="164165"/>
                    <a:pt x="617351" y="173758"/>
                    <a:pt x="621849" y="181252"/>
                  </a:cubicBezTo>
                  <a:lnTo>
                    <a:pt x="643461" y="217275"/>
                  </a:lnTo>
                  <a:lnTo>
                    <a:pt x="604485" y="264034"/>
                  </a:lnTo>
                  <a:cubicBezTo>
                    <a:pt x="597750" y="272116"/>
                    <a:pt x="598843" y="284128"/>
                    <a:pt x="606926" y="290864"/>
                  </a:cubicBezTo>
                  <a:cubicBezTo>
                    <a:pt x="607337" y="291205"/>
                    <a:pt x="607762" y="291530"/>
                    <a:pt x="608200" y="291837"/>
                  </a:cubicBezTo>
                  <a:lnTo>
                    <a:pt x="647700" y="319488"/>
                  </a:lnTo>
                  <a:lnTo>
                    <a:pt x="647700" y="561976"/>
                  </a:lnTo>
                  <a:close/>
                  <a:moveTo>
                    <a:pt x="666750" y="714376"/>
                  </a:moveTo>
                  <a:lnTo>
                    <a:pt x="340566" y="714376"/>
                  </a:lnTo>
                  <a:cubicBezTo>
                    <a:pt x="366797" y="681448"/>
                    <a:pt x="369098" y="635455"/>
                    <a:pt x="346281" y="600076"/>
                  </a:cubicBezTo>
                  <a:lnTo>
                    <a:pt x="666750" y="600076"/>
                  </a:lnTo>
                  <a:cubicBezTo>
                    <a:pt x="698313" y="600076"/>
                    <a:pt x="723900" y="625663"/>
                    <a:pt x="723900" y="657226"/>
                  </a:cubicBezTo>
                  <a:cubicBezTo>
                    <a:pt x="723900" y="688788"/>
                    <a:pt x="698313" y="714376"/>
                    <a:pt x="666750" y="714376"/>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 name="TextBox 37">
              <a:extLst>
                <a:ext uri="{FF2B5EF4-FFF2-40B4-BE49-F238E27FC236}">
                  <a16:creationId xmlns:a16="http://schemas.microsoft.com/office/drawing/2014/main" id="{D9A52C01-5EB9-7976-B7CE-9C1980E6A53E}"/>
                </a:ext>
              </a:extLst>
            </p:cNvPr>
            <p:cNvSpPr txBox="1"/>
            <p:nvPr/>
          </p:nvSpPr>
          <p:spPr>
            <a:xfrm>
              <a:off x="6486841" y="1488851"/>
              <a:ext cx="418784"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6</a:t>
              </a:r>
            </a:p>
          </p:txBody>
        </p:sp>
      </p:grpSp>
      <p:grpSp>
        <p:nvGrpSpPr>
          <p:cNvPr id="39" name="Group 38">
            <a:extLst>
              <a:ext uri="{FF2B5EF4-FFF2-40B4-BE49-F238E27FC236}">
                <a16:creationId xmlns:a16="http://schemas.microsoft.com/office/drawing/2014/main" id="{2BC263B0-3F23-B8D4-DF15-781B8E574644}"/>
              </a:ext>
            </a:extLst>
          </p:cNvPr>
          <p:cNvGrpSpPr/>
          <p:nvPr/>
        </p:nvGrpSpPr>
        <p:grpSpPr>
          <a:xfrm>
            <a:off x="491453" y="5745893"/>
            <a:ext cx="709370" cy="700416"/>
            <a:chOff x="6324986" y="5745893"/>
            <a:chExt cx="709370" cy="700416"/>
          </a:xfrm>
        </p:grpSpPr>
        <p:sp>
          <p:nvSpPr>
            <p:cNvPr id="40" name="Freeform: Shape 39">
              <a:extLst>
                <a:ext uri="{FF2B5EF4-FFF2-40B4-BE49-F238E27FC236}">
                  <a16:creationId xmlns:a16="http://schemas.microsoft.com/office/drawing/2014/main" id="{4EBEC3EC-C7B3-7D74-8BC0-61A20532165E}"/>
                </a:ext>
              </a:extLst>
            </p:cNvPr>
            <p:cNvSpPr/>
            <p:nvPr/>
          </p:nvSpPr>
          <p:spPr>
            <a:xfrm>
              <a:off x="6324986" y="5745893"/>
              <a:ext cx="709370" cy="700416"/>
            </a:xfrm>
            <a:custGeom>
              <a:avLst/>
              <a:gdLst>
                <a:gd name="connsiteX0" fmla="*/ 161925 w 762095"/>
                <a:gd name="connsiteY0" fmla="*/ 190500 h 752475"/>
                <a:gd name="connsiteX1" fmla="*/ 161925 w 762095"/>
                <a:gd name="connsiteY1" fmla="*/ 433388 h 752475"/>
                <a:gd name="connsiteX2" fmla="*/ 167507 w 762095"/>
                <a:gd name="connsiteY2" fmla="*/ 446856 h 752475"/>
                <a:gd name="connsiteX3" fmla="*/ 196891 w 762095"/>
                <a:gd name="connsiteY3" fmla="*/ 476250 h 752475"/>
                <a:gd name="connsiteX4" fmla="*/ 162744 w 762095"/>
                <a:gd name="connsiteY4" fmla="*/ 510407 h 752475"/>
                <a:gd name="connsiteX5" fmla="*/ 157163 w 762095"/>
                <a:gd name="connsiteY5" fmla="*/ 523875 h 752475"/>
                <a:gd name="connsiteX6" fmla="*/ 157163 w 762095"/>
                <a:gd name="connsiteY6" fmla="*/ 652463 h 752475"/>
                <a:gd name="connsiteX7" fmla="*/ 257175 w 762095"/>
                <a:gd name="connsiteY7" fmla="*/ 752476 h 752475"/>
                <a:gd name="connsiteX8" fmla="*/ 666750 w 762095"/>
                <a:gd name="connsiteY8" fmla="*/ 752476 h 752475"/>
                <a:gd name="connsiteX9" fmla="*/ 762095 w 762095"/>
                <a:gd name="connsiteY9" fmla="*/ 657322 h 752475"/>
                <a:gd name="connsiteX10" fmla="*/ 685800 w 762095"/>
                <a:gd name="connsiteY10" fmla="*/ 563880 h 752475"/>
                <a:gd name="connsiteX11" fmla="*/ 685800 w 762095"/>
                <a:gd name="connsiteY11" fmla="*/ 309563 h 752475"/>
                <a:gd name="connsiteX12" fmla="*/ 677675 w 762095"/>
                <a:gd name="connsiteY12" fmla="*/ 293952 h 752475"/>
                <a:gd name="connsiteX13" fmla="*/ 647024 w 762095"/>
                <a:gd name="connsiteY13" fmla="*/ 272501 h 752475"/>
                <a:gd name="connsiteX14" fmla="*/ 681390 w 762095"/>
                <a:gd name="connsiteY14" fmla="*/ 231267 h 752475"/>
                <a:gd name="connsiteX15" fmla="*/ 683085 w 762095"/>
                <a:gd name="connsiteY15" fmla="*/ 209274 h 752475"/>
                <a:gd name="connsiteX16" fmla="*/ 662130 w 762095"/>
                <a:gd name="connsiteY16" fmla="*/ 174403 h 752475"/>
                <a:gd name="connsiteX17" fmla="*/ 680180 w 762095"/>
                <a:gd name="connsiteY17" fmla="*/ 156306 h 752475"/>
                <a:gd name="connsiteX18" fmla="*/ 685800 w 762095"/>
                <a:gd name="connsiteY18" fmla="*/ 142875 h 752475"/>
                <a:gd name="connsiteX19" fmla="*/ 685800 w 762095"/>
                <a:gd name="connsiteY19" fmla="*/ 100013 h 752475"/>
                <a:gd name="connsiteX20" fmla="*/ 585788 w 762095"/>
                <a:gd name="connsiteY20" fmla="*/ 0 h 752475"/>
                <a:gd name="connsiteX21" fmla="*/ 100013 w 762095"/>
                <a:gd name="connsiteY21" fmla="*/ 0 h 752475"/>
                <a:gd name="connsiteX22" fmla="*/ 0 w 762095"/>
                <a:gd name="connsiteY22" fmla="*/ 99184 h 752475"/>
                <a:gd name="connsiteX23" fmla="*/ 37433 w 762095"/>
                <a:gd name="connsiteY23" fmla="*/ 176546 h 752475"/>
                <a:gd name="connsiteX24" fmla="*/ 38500 w 762095"/>
                <a:gd name="connsiteY24" fmla="*/ 177337 h 752475"/>
                <a:gd name="connsiteX25" fmla="*/ 79620 w 762095"/>
                <a:gd name="connsiteY25" fmla="*/ 190586 h 752475"/>
                <a:gd name="connsiteX26" fmla="*/ 138779 w 762095"/>
                <a:gd name="connsiteY26" fmla="*/ 152400 h 752475"/>
                <a:gd name="connsiteX27" fmla="*/ 142875 w 762095"/>
                <a:gd name="connsiteY27" fmla="*/ 132169 h 752475"/>
                <a:gd name="connsiteX28" fmla="*/ 86922 w 762095"/>
                <a:gd name="connsiteY28" fmla="*/ 75406 h 752475"/>
                <a:gd name="connsiteX29" fmla="*/ 85725 w 762095"/>
                <a:gd name="connsiteY29" fmla="*/ 75410 h 752475"/>
                <a:gd name="connsiteX30" fmla="*/ 66675 w 762095"/>
                <a:gd name="connsiteY30" fmla="*/ 94460 h 752475"/>
                <a:gd name="connsiteX31" fmla="*/ 85725 w 762095"/>
                <a:gd name="connsiteY31" fmla="*/ 113510 h 752475"/>
                <a:gd name="connsiteX32" fmla="*/ 104766 w 762095"/>
                <a:gd name="connsiteY32" fmla="*/ 131348 h 752475"/>
                <a:gd name="connsiteX33" fmla="*/ 104775 w 762095"/>
                <a:gd name="connsiteY33" fmla="*/ 132169 h 752475"/>
                <a:gd name="connsiteX34" fmla="*/ 93059 w 762095"/>
                <a:gd name="connsiteY34" fmla="*/ 149124 h 752475"/>
                <a:gd name="connsiteX35" fmla="*/ 60674 w 762095"/>
                <a:gd name="connsiteY35" fmla="*/ 146314 h 752475"/>
                <a:gd name="connsiteX36" fmla="*/ 38100 w 762095"/>
                <a:gd name="connsiteY36" fmla="*/ 99184 h 752475"/>
                <a:gd name="connsiteX37" fmla="*/ 100427 w 762095"/>
                <a:gd name="connsiteY37" fmla="*/ 37686 h 752475"/>
                <a:gd name="connsiteX38" fmla="*/ 161925 w 762095"/>
                <a:gd name="connsiteY38" fmla="*/ 100013 h 752475"/>
                <a:gd name="connsiteX39" fmla="*/ 161925 w 762095"/>
                <a:gd name="connsiteY39" fmla="*/ 152400 h 752475"/>
                <a:gd name="connsiteX40" fmla="*/ 285750 w 762095"/>
                <a:gd name="connsiteY40" fmla="*/ 562071 h 752475"/>
                <a:gd name="connsiteX41" fmla="*/ 251165 w 762095"/>
                <a:gd name="connsiteY41" fmla="*/ 569624 h 752475"/>
                <a:gd name="connsiteX42" fmla="*/ 219075 w 762095"/>
                <a:gd name="connsiteY42" fmla="*/ 620307 h 752475"/>
                <a:gd name="connsiteX43" fmla="*/ 275028 w 762095"/>
                <a:gd name="connsiteY43" fmla="*/ 677070 h 752475"/>
                <a:gd name="connsiteX44" fmla="*/ 276225 w 762095"/>
                <a:gd name="connsiteY44" fmla="*/ 677066 h 752475"/>
                <a:gd name="connsiteX45" fmla="*/ 295275 w 762095"/>
                <a:gd name="connsiteY45" fmla="*/ 658016 h 752475"/>
                <a:gd name="connsiteX46" fmla="*/ 276225 w 762095"/>
                <a:gd name="connsiteY46" fmla="*/ 638966 h 752475"/>
                <a:gd name="connsiteX47" fmla="*/ 257184 w 762095"/>
                <a:gd name="connsiteY47" fmla="*/ 621128 h 752475"/>
                <a:gd name="connsiteX48" fmla="*/ 257175 w 762095"/>
                <a:gd name="connsiteY48" fmla="*/ 620307 h 752475"/>
                <a:gd name="connsiteX49" fmla="*/ 268891 w 762095"/>
                <a:gd name="connsiteY49" fmla="*/ 603352 h 752475"/>
                <a:gd name="connsiteX50" fmla="*/ 301276 w 762095"/>
                <a:gd name="connsiteY50" fmla="*/ 606210 h 752475"/>
                <a:gd name="connsiteX51" fmla="*/ 323850 w 762095"/>
                <a:gd name="connsiteY51" fmla="*/ 653292 h 752475"/>
                <a:gd name="connsiteX52" fmla="*/ 261938 w 762095"/>
                <a:gd name="connsiteY52" fmla="*/ 714376 h 752475"/>
                <a:gd name="connsiteX53" fmla="*/ 257175 w 762095"/>
                <a:gd name="connsiteY53" fmla="*/ 714376 h 752475"/>
                <a:gd name="connsiteX54" fmla="*/ 195263 w 762095"/>
                <a:gd name="connsiteY54" fmla="*/ 652463 h 752475"/>
                <a:gd name="connsiteX55" fmla="*/ 195263 w 762095"/>
                <a:gd name="connsiteY55" fmla="*/ 531772 h 752475"/>
                <a:gd name="connsiteX56" fmla="*/ 237306 w 762095"/>
                <a:gd name="connsiteY56" fmla="*/ 489719 h 752475"/>
                <a:gd name="connsiteX57" fmla="*/ 237306 w 762095"/>
                <a:gd name="connsiteY57" fmla="*/ 462782 h 752475"/>
                <a:gd name="connsiteX58" fmla="*/ 200025 w 762095"/>
                <a:gd name="connsiteY58" fmla="*/ 425492 h 752475"/>
                <a:gd name="connsiteX59" fmla="*/ 200025 w 762095"/>
                <a:gd name="connsiteY59" fmla="*/ 100013 h 752475"/>
                <a:gd name="connsiteX60" fmla="*/ 178508 w 762095"/>
                <a:gd name="connsiteY60" fmla="*/ 38100 h 752475"/>
                <a:gd name="connsiteX61" fmla="*/ 585788 w 762095"/>
                <a:gd name="connsiteY61" fmla="*/ 38100 h 752475"/>
                <a:gd name="connsiteX62" fmla="*/ 647700 w 762095"/>
                <a:gd name="connsiteY62" fmla="*/ 100013 h 752475"/>
                <a:gd name="connsiteX63" fmla="*/ 647700 w 762095"/>
                <a:gd name="connsiteY63" fmla="*/ 134979 h 752475"/>
                <a:gd name="connsiteX64" fmla="*/ 624707 w 762095"/>
                <a:gd name="connsiteY64" fmla="*/ 157982 h 752475"/>
                <a:gd name="connsiteX65" fmla="*/ 621849 w 762095"/>
                <a:gd name="connsiteY65" fmla="*/ 181252 h 752475"/>
                <a:gd name="connsiteX66" fmla="*/ 643461 w 762095"/>
                <a:gd name="connsiteY66" fmla="*/ 217275 h 752475"/>
                <a:gd name="connsiteX67" fmla="*/ 604485 w 762095"/>
                <a:gd name="connsiteY67" fmla="*/ 264034 h 752475"/>
                <a:gd name="connsiteX68" fmla="*/ 606926 w 762095"/>
                <a:gd name="connsiteY68" fmla="*/ 290864 h 752475"/>
                <a:gd name="connsiteX69" fmla="*/ 608200 w 762095"/>
                <a:gd name="connsiteY69" fmla="*/ 291837 h 752475"/>
                <a:gd name="connsiteX70" fmla="*/ 647700 w 762095"/>
                <a:gd name="connsiteY70" fmla="*/ 319488 h 752475"/>
                <a:gd name="connsiteX71" fmla="*/ 647700 w 762095"/>
                <a:gd name="connsiteY71" fmla="*/ 561976 h 752475"/>
                <a:gd name="connsiteX72" fmla="*/ 666750 w 762095"/>
                <a:gd name="connsiteY72" fmla="*/ 714376 h 752475"/>
                <a:gd name="connsiteX73" fmla="*/ 340566 w 762095"/>
                <a:gd name="connsiteY73" fmla="*/ 714376 h 752475"/>
                <a:gd name="connsiteX74" fmla="*/ 346281 w 762095"/>
                <a:gd name="connsiteY74" fmla="*/ 600076 h 752475"/>
                <a:gd name="connsiteX75" fmla="*/ 666750 w 762095"/>
                <a:gd name="connsiteY75" fmla="*/ 600076 h 752475"/>
                <a:gd name="connsiteX76" fmla="*/ 723900 w 762095"/>
                <a:gd name="connsiteY76" fmla="*/ 657226 h 752475"/>
                <a:gd name="connsiteX77" fmla="*/ 666750 w 762095"/>
                <a:gd name="connsiteY77" fmla="*/ 714376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62095" h="752475">
                  <a:moveTo>
                    <a:pt x="161925" y="190500"/>
                  </a:moveTo>
                  <a:lnTo>
                    <a:pt x="161925" y="433388"/>
                  </a:lnTo>
                  <a:cubicBezTo>
                    <a:pt x="161926" y="438440"/>
                    <a:pt x="163934" y="443284"/>
                    <a:pt x="167507" y="446856"/>
                  </a:cubicBezTo>
                  <a:lnTo>
                    <a:pt x="196891" y="476250"/>
                  </a:lnTo>
                  <a:lnTo>
                    <a:pt x="162744" y="510407"/>
                  </a:lnTo>
                  <a:cubicBezTo>
                    <a:pt x="159171" y="513979"/>
                    <a:pt x="157163" y="518823"/>
                    <a:pt x="157163" y="523875"/>
                  </a:cubicBezTo>
                  <a:lnTo>
                    <a:pt x="157163" y="652463"/>
                  </a:lnTo>
                  <a:cubicBezTo>
                    <a:pt x="157225" y="707672"/>
                    <a:pt x="201966" y="752413"/>
                    <a:pt x="257175" y="752476"/>
                  </a:cubicBezTo>
                  <a:lnTo>
                    <a:pt x="666750" y="752476"/>
                  </a:lnTo>
                  <a:cubicBezTo>
                    <a:pt x="719355" y="752529"/>
                    <a:pt x="762043" y="709926"/>
                    <a:pt x="762095" y="657322"/>
                  </a:cubicBezTo>
                  <a:cubicBezTo>
                    <a:pt x="762141" y="611987"/>
                    <a:pt x="730228" y="572902"/>
                    <a:pt x="685800" y="563880"/>
                  </a:cubicBezTo>
                  <a:lnTo>
                    <a:pt x="685800" y="309563"/>
                  </a:lnTo>
                  <a:cubicBezTo>
                    <a:pt x="685802" y="303345"/>
                    <a:pt x="682769" y="297518"/>
                    <a:pt x="677675" y="293952"/>
                  </a:cubicBezTo>
                  <a:lnTo>
                    <a:pt x="647024" y="272501"/>
                  </a:lnTo>
                  <a:lnTo>
                    <a:pt x="681390" y="231267"/>
                  </a:lnTo>
                  <a:cubicBezTo>
                    <a:pt x="686573" y="225043"/>
                    <a:pt x="687254" y="216220"/>
                    <a:pt x="683085" y="209274"/>
                  </a:cubicBezTo>
                  <a:lnTo>
                    <a:pt x="662130" y="174403"/>
                  </a:lnTo>
                  <a:lnTo>
                    <a:pt x="680180" y="156306"/>
                  </a:lnTo>
                  <a:cubicBezTo>
                    <a:pt x="683758" y="152749"/>
                    <a:pt x="685779" y="147920"/>
                    <a:pt x="685800" y="142875"/>
                  </a:cubicBezTo>
                  <a:lnTo>
                    <a:pt x="685800" y="100013"/>
                  </a:lnTo>
                  <a:cubicBezTo>
                    <a:pt x="685737" y="44804"/>
                    <a:pt x="640996" y="63"/>
                    <a:pt x="585788" y="0"/>
                  </a:cubicBezTo>
                  <a:lnTo>
                    <a:pt x="100013" y="0"/>
                  </a:lnTo>
                  <a:cubicBezTo>
                    <a:pt x="45030" y="-168"/>
                    <a:pt x="289" y="44203"/>
                    <a:pt x="0" y="99184"/>
                  </a:cubicBezTo>
                  <a:cubicBezTo>
                    <a:pt x="-28" y="129343"/>
                    <a:pt x="13767" y="157853"/>
                    <a:pt x="37433" y="176546"/>
                  </a:cubicBezTo>
                  <a:cubicBezTo>
                    <a:pt x="37776" y="176823"/>
                    <a:pt x="38129" y="177089"/>
                    <a:pt x="38500" y="177337"/>
                  </a:cubicBezTo>
                  <a:cubicBezTo>
                    <a:pt x="50540" y="185833"/>
                    <a:pt x="64884" y="190455"/>
                    <a:pt x="79620" y="190586"/>
                  </a:cubicBezTo>
                  <a:close/>
                  <a:moveTo>
                    <a:pt x="138779" y="152400"/>
                  </a:moveTo>
                  <a:cubicBezTo>
                    <a:pt x="141441" y="145985"/>
                    <a:pt x="142832" y="139115"/>
                    <a:pt x="142875" y="132169"/>
                  </a:cubicBezTo>
                  <a:cubicBezTo>
                    <a:pt x="143099" y="101044"/>
                    <a:pt x="118048" y="75630"/>
                    <a:pt x="86922" y="75406"/>
                  </a:cubicBezTo>
                  <a:cubicBezTo>
                    <a:pt x="86523" y="75403"/>
                    <a:pt x="86124" y="75404"/>
                    <a:pt x="85725" y="75410"/>
                  </a:cubicBezTo>
                  <a:cubicBezTo>
                    <a:pt x="75204" y="75410"/>
                    <a:pt x="66675" y="83939"/>
                    <a:pt x="66675" y="94460"/>
                  </a:cubicBezTo>
                  <a:cubicBezTo>
                    <a:pt x="66675" y="104981"/>
                    <a:pt x="75204" y="113510"/>
                    <a:pt x="85725" y="113510"/>
                  </a:cubicBezTo>
                  <a:cubicBezTo>
                    <a:pt x="95909" y="113177"/>
                    <a:pt x="104434" y="121164"/>
                    <a:pt x="104766" y="131348"/>
                  </a:cubicBezTo>
                  <a:cubicBezTo>
                    <a:pt x="104775" y="131622"/>
                    <a:pt x="104778" y="131896"/>
                    <a:pt x="104775" y="132169"/>
                  </a:cubicBezTo>
                  <a:cubicBezTo>
                    <a:pt x="104295" y="139549"/>
                    <a:pt x="99793" y="146065"/>
                    <a:pt x="93059" y="149124"/>
                  </a:cubicBezTo>
                  <a:cubicBezTo>
                    <a:pt x="82577" y="154260"/>
                    <a:pt x="70115" y="153179"/>
                    <a:pt x="60674" y="146314"/>
                  </a:cubicBezTo>
                  <a:cubicBezTo>
                    <a:pt x="46403" y="134832"/>
                    <a:pt x="38103" y="117502"/>
                    <a:pt x="38100" y="99184"/>
                  </a:cubicBezTo>
                  <a:cubicBezTo>
                    <a:pt x="38329" y="64991"/>
                    <a:pt x="66234" y="37458"/>
                    <a:pt x="100427" y="37686"/>
                  </a:cubicBezTo>
                  <a:cubicBezTo>
                    <a:pt x="134621" y="37915"/>
                    <a:pt x="162154" y="65819"/>
                    <a:pt x="161925" y="100013"/>
                  </a:cubicBezTo>
                  <a:lnTo>
                    <a:pt x="161925" y="152400"/>
                  </a:lnTo>
                  <a:close/>
                  <a:moveTo>
                    <a:pt x="285750" y="562071"/>
                  </a:moveTo>
                  <a:cubicBezTo>
                    <a:pt x="273759" y="561518"/>
                    <a:pt x="261834" y="564123"/>
                    <a:pt x="251165" y="569624"/>
                  </a:cubicBezTo>
                  <a:cubicBezTo>
                    <a:pt x="231872" y="579232"/>
                    <a:pt x="219508" y="598758"/>
                    <a:pt x="219075" y="620307"/>
                  </a:cubicBezTo>
                  <a:cubicBezTo>
                    <a:pt x="218851" y="651432"/>
                    <a:pt x="243902" y="676846"/>
                    <a:pt x="275028" y="677070"/>
                  </a:cubicBezTo>
                  <a:cubicBezTo>
                    <a:pt x="275427" y="677073"/>
                    <a:pt x="275826" y="677072"/>
                    <a:pt x="276225" y="677066"/>
                  </a:cubicBezTo>
                  <a:cubicBezTo>
                    <a:pt x="286746" y="677066"/>
                    <a:pt x="295275" y="668537"/>
                    <a:pt x="295275" y="658016"/>
                  </a:cubicBezTo>
                  <a:cubicBezTo>
                    <a:pt x="295275" y="647495"/>
                    <a:pt x="286746" y="638966"/>
                    <a:pt x="276225" y="638966"/>
                  </a:cubicBezTo>
                  <a:cubicBezTo>
                    <a:pt x="266041" y="639298"/>
                    <a:pt x="257516" y="631312"/>
                    <a:pt x="257184" y="621128"/>
                  </a:cubicBezTo>
                  <a:cubicBezTo>
                    <a:pt x="257175" y="620854"/>
                    <a:pt x="257172" y="620580"/>
                    <a:pt x="257175" y="620307"/>
                  </a:cubicBezTo>
                  <a:cubicBezTo>
                    <a:pt x="257655" y="612927"/>
                    <a:pt x="262158" y="606411"/>
                    <a:pt x="268891" y="603352"/>
                  </a:cubicBezTo>
                  <a:cubicBezTo>
                    <a:pt x="279382" y="598230"/>
                    <a:pt x="291844" y="599330"/>
                    <a:pt x="301276" y="606210"/>
                  </a:cubicBezTo>
                  <a:cubicBezTo>
                    <a:pt x="315534" y="617681"/>
                    <a:pt x="323833" y="634991"/>
                    <a:pt x="323850" y="653292"/>
                  </a:cubicBezTo>
                  <a:cubicBezTo>
                    <a:pt x="323582" y="687240"/>
                    <a:pt x="295887" y="714566"/>
                    <a:pt x="261938" y="714376"/>
                  </a:cubicBezTo>
                  <a:lnTo>
                    <a:pt x="257175" y="714376"/>
                  </a:lnTo>
                  <a:cubicBezTo>
                    <a:pt x="222999" y="714334"/>
                    <a:pt x="195304" y="686639"/>
                    <a:pt x="195263" y="652463"/>
                  </a:cubicBezTo>
                  <a:lnTo>
                    <a:pt x="195263" y="531772"/>
                  </a:lnTo>
                  <a:lnTo>
                    <a:pt x="237306" y="489719"/>
                  </a:lnTo>
                  <a:cubicBezTo>
                    <a:pt x="244743" y="482280"/>
                    <a:pt x="244743" y="470221"/>
                    <a:pt x="237306" y="462782"/>
                  </a:cubicBezTo>
                  <a:lnTo>
                    <a:pt x="200025" y="425492"/>
                  </a:lnTo>
                  <a:lnTo>
                    <a:pt x="200025" y="100013"/>
                  </a:lnTo>
                  <a:cubicBezTo>
                    <a:pt x="200050" y="77538"/>
                    <a:pt x="192466" y="55716"/>
                    <a:pt x="178508" y="38100"/>
                  </a:cubicBezTo>
                  <a:lnTo>
                    <a:pt x="585788" y="38100"/>
                  </a:lnTo>
                  <a:cubicBezTo>
                    <a:pt x="619963" y="38142"/>
                    <a:pt x="647658" y="65837"/>
                    <a:pt x="647700" y="100013"/>
                  </a:cubicBezTo>
                  <a:lnTo>
                    <a:pt x="647700" y="134979"/>
                  </a:lnTo>
                  <a:lnTo>
                    <a:pt x="624707" y="157982"/>
                  </a:lnTo>
                  <a:cubicBezTo>
                    <a:pt x="618529" y="164165"/>
                    <a:pt x="617351" y="173758"/>
                    <a:pt x="621849" y="181252"/>
                  </a:cubicBezTo>
                  <a:lnTo>
                    <a:pt x="643461" y="217275"/>
                  </a:lnTo>
                  <a:lnTo>
                    <a:pt x="604485" y="264034"/>
                  </a:lnTo>
                  <a:cubicBezTo>
                    <a:pt x="597750" y="272116"/>
                    <a:pt x="598843" y="284128"/>
                    <a:pt x="606926" y="290864"/>
                  </a:cubicBezTo>
                  <a:cubicBezTo>
                    <a:pt x="607337" y="291205"/>
                    <a:pt x="607762" y="291530"/>
                    <a:pt x="608200" y="291837"/>
                  </a:cubicBezTo>
                  <a:lnTo>
                    <a:pt x="647700" y="319488"/>
                  </a:lnTo>
                  <a:lnTo>
                    <a:pt x="647700" y="561976"/>
                  </a:lnTo>
                  <a:close/>
                  <a:moveTo>
                    <a:pt x="666750" y="714376"/>
                  </a:moveTo>
                  <a:lnTo>
                    <a:pt x="340566" y="714376"/>
                  </a:lnTo>
                  <a:cubicBezTo>
                    <a:pt x="366797" y="681448"/>
                    <a:pt x="369098" y="635455"/>
                    <a:pt x="346281" y="600076"/>
                  </a:cubicBezTo>
                  <a:lnTo>
                    <a:pt x="666750" y="600076"/>
                  </a:lnTo>
                  <a:cubicBezTo>
                    <a:pt x="698313" y="600076"/>
                    <a:pt x="723900" y="625663"/>
                    <a:pt x="723900" y="657226"/>
                  </a:cubicBezTo>
                  <a:cubicBezTo>
                    <a:pt x="723900" y="688788"/>
                    <a:pt x="698313" y="714376"/>
                    <a:pt x="666750" y="714376"/>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1" name="TextBox 40">
              <a:extLst>
                <a:ext uri="{FF2B5EF4-FFF2-40B4-BE49-F238E27FC236}">
                  <a16:creationId xmlns:a16="http://schemas.microsoft.com/office/drawing/2014/main" id="{7B33E958-071E-399F-1C72-CAA7D77B07EC}"/>
                </a:ext>
              </a:extLst>
            </p:cNvPr>
            <p:cNvSpPr txBox="1"/>
            <p:nvPr/>
          </p:nvSpPr>
          <p:spPr>
            <a:xfrm>
              <a:off x="6486841" y="5798232"/>
              <a:ext cx="418784"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5</a:t>
              </a:r>
            </a:p>
          </p:txBody>
        </p:sp>
      </p:grpSp>
      <p:grpSp>
        <p:nvGrpSpPr>
          <p:cNvPr id="42" name="Group 41">
            <a:extLst>
              <a:ext uri="{FF2B5EF4-FFF2-40B4-BE49-F238E27FC236}">
                <a16:creationId xmlns:a16="http://schemas.microsoft.com/office/drawing/2014/main" id="{0ED65953-1C80-3DF1-DD7A-52180A5D9B65}"/>
              </a:ext>
            </a:extLst>
          </p:cNvPr>
          <p:cNvGrpSpPr/>
          <p:nvPr/>
        </p:nvGrpSpPr>
        <p:grpSpPr>
          <a:xfrm>
            <a:off x="491453" y="4673686"/>
            <a:ext cx="709370" cy="700416"/>
            <a:chOff x="6324986" y="4673686"/>
            <a:chExt cx="709370" cy="700416"/>
          </a:xfrm>
        </p:grpSpPr>
        <p:sp>
          <p:nvSpPr>
            <p:cNvPr id="43" name="Freeform: Shape 42">
              <a:extLst>
                <a:ext uri="{FF2B5EF4-FFF2-40B4-BE49-F238E27FC236}">
                  <a16:creationId xmlns:a16="http://schemas.microsoft.com/office/drawing/2014/main" id="{93E29734-5F52-0162-C847-130C340A91CD}"/>
                </a:ext>
              </a:extLst>
            </p:cNvPr>
            <p:cNvSpPr/>
            <p:nvPr/>
          </p:nvSpPr>
          <p:spPr>
            <a:xfrm>
              <a:off x="6324986" y="4673686"/>
              <a:ext cx="709370" cy="700416"/>
            </a:xfrm>
            <a:custGeom>
              <a:avLst/>
              <a:gdLst>
                <a:gd name="connsiteX0" fmla="*/ 161925 w 762095"/>
                <a:gd name="connsiteY0" fmla="*/ 190500 h 752475"/>
                <a:gd name="connsiteX1" fmla="*/ 161925 w 762095"/>
                <a:gd name="connsiteY1" fmla="*/ 433388 h 752475"/>
                <a:gd name="connsiteX2" fmla="*/ 167507 w 762095"/>
                <a:gd name="connsiteY2" fmla="*/ 446856 h 752475"/>
                <a:gd name="connsiteX3" fmla="*/ 196891 w 762095"/>
                <a:gd name="connsiteY3" fmla="*/ 476250 h 752475"/>
                <a:gd name="connsiteX4" fmla="*/ 162744 w 762095"/>
                <a:gd name="connsiteY4" fmla="*/ 510407 h 752475"/>
                <a:gd name="connsiteX5" fmla="*/ 157163 w 762095"/>
                <a:gd name="connsiteY5" fmla="*/ 523875 h 752475"/>
                <a:gd name="connsiteX6" fmla="*/ 157163 w 762095"/>
                <a:gd name="connsiteY6" fmla="*/ 652463 h 752475"/>
                <a:gd name="connsiteX7" fmla="*/ 257175 w 762095"/>
                <a:gd name="connsiteY7" fmla="*/ 752476 h 752475"/>
                <a:gd name="connsiteX8" fmla="*/ 666750 w 762095"/>
                <a:gd name="connsiteY8" fmla="*/ 752476 h 752475"/>
                <a:gd name="connsiteX9" fmla="*/ 762095 w 762095"/>
                <a:gd name="connsiteY9" fmla="*/ 657322 h 752475"/>
                <a:gd name="connsiteX10" fmla="*/ 685800 w 762095"/>
                <a:gd name="connsiteY10" fmla="*/ 563880 h 752475"/>
                <a:gd name="connsiteX11" fmla="*/ 685800 w 762095"/>
                <a:gd name="connsiteY11" fmla="*/ 309563 h 752475"/>
                <a:gd name="connsiteX12" fmla="*/ 677675 w 762095"/>
                <a:gd name="connsiteY12" fmla="*/ 293952 h 752475"/>
                <a:gd name="connsiteX13" fmla="*/ 647024 w 762095"/>
                <a:gd name="connsiteY13" fmla="*/ 272501 h 752475"/>
                <a:gd name="connsiteX14" fmla="*/ 681390 w 762095"/>
                <a:gd name="connsiteY14" fmla="*/ 231267 h 752475"/>
                <a:gd name="connsiteX15" fmla="*/ 683085 w 762095"/>
                <a:gd name="connsiteY15" fmla="*/ 209274 h 752475"/>
                <a:gd name="connsiteX16" fmla="*/ 662130 w 762095"/>
                <a:gd name="connsiteY16" fmla="*/ 174403 h 752475"/>
                <a:gd name="connsiteX17" fmla="*/ 680180 w 762095"/>
                <a:gd name="connsiteY17" fmla="*/ 156306 h 752475"/>
                <a:gd name="connsiteX18" fmla="*/ 685800 w 762095"/>
                <a:gd name="connsiteY18" fmla="*/ 142875 h 752475"/>
                <a:gd name="connsiteX19" fmla="*/ 685800 w 762095"/>
                <a:gd name="connsiteY19" fmla="*/ 100013 h 752475"/>
                <a:gd name="connsiteX20" fmla="*/ 585788 w 762095"/>
                <a:gd name="connsiteY20" fmla="*/ 0 h 752475"/>
                <a:gd name="connsiteX21" fmla="*/ 100013 w 762095"/>
                <a:gd name="connsiteY21" fmla="*/ 0 h 752475"/>
                <a:gd name="connsiteX22" fmla="*/ 0 w 762095"/>
                <a:gd name="connsiteY22" fmla="*/ 99184 h 752475"/>
                <a:gd name="connsiteX23" fmla="*/ 37433 w 762095"/>
                <a:gd name="connsiteY23" fmla="*/ 176546 h 752475"/>
                <a:gd name="connsiteX24" fmla="*/ 38500 w 762095"/>
                <a:gd name="connsiteY24" fmla="*/ 177337 h 752475"/>
                <a:gd name="connsiteX25" fmla="*/ 79620 w 762095"/>
                <a:gd name="connsiteY25" fmla="*/ 190586 h 752475"/>
                <a:gd name="connsiteX26" fmla="*/ 138779 w 762095"/>
                <a:gd name="connsiteY26" fmla="*/ 152400 h 752475"/>
                <a:gd name="connsiteX27" fmla="*/ 142875 w 762095"/>
                <a:gd name="connsiteY27" fmla="*/ 132169 h 752475"/>
                <a:gd name="connsiteX28" fmla="*/ 86922 w 762095"/>
                <a:gd name="connsiteY28" fmla="*/ 75406 h 752475"/>
                <a:gd name="connsiteX29" fmla="*/ 85725 w 762095"/>
                <a:gd name="connsiteY29" fmla="*/ 75410 h 752475"/>
                <a:gd name="connsiteX30" fmla="*/ 66675 w 762095"/>
                <a:gd name="connsiteY30" fmla="*/ 94460 h 752475"/>
                <a:gd name="connsiteX31" fmla="*/ 85725 w 762095"/>
                <a:gd name="connsiteY31" fmla="*/ 113510 h 752475"/>
                <a:gd name="connsiteX32" fmla="*/ 104766 w 762095"/>
                <a:gd name="connsiteY32" fmla="*/ 131348 h 752475"/>
                <a:gd name="connsiteX33" fmla="*/ 104775 w 762095"/>
                <a:gd name="connsiteY33" fmla="*/ 132169 h 752475"/>
                <a:gd name="connsiteX34" fmla="*/ 93059 w 762095"/>
                <a:gd name="connsiteY34" fmla="*/ 149124 h 752475"/>
                <a:gd name="connsiteX35" fmla="*/ 60674 w 762095"/>
                <a:gd name="connsiteY35" fmla="*/ 146314 h 752475"/>
                <a:gd name="connsiteX36" fmla="*/ 38100 w 762095"/>
                <a:gd name="connsiteY36" fmla="*/ 99184 h 752475"/>
                <a:gd name="connsiteX37" fmla="*/ 100427 w 762095"/>
                <a:gd name="connsiteY37" fmla="*/ 37686 h 752475"/>
                <a:gd name="connsiteX38" fmla="*/ 161925 w 762095"/>
                <a:gd name="connsiteY38" fmla="*/ 100013 h 752475"/>
                <a:gd name="connsiteX39" fmla="*/ 161925 w 762095"/>
                <a:gd name="connsiteY39" fmla="*/ 152400 h 752475"/>
                <a:gd name="connsiteX40" fmla="*/ 285750 w 762095"/>
                <a:gd name="connsiteY40" fmla="*/ 562071 h 752475"/>
                <a:gd name="connsiteX41" fmla="*/ 251165 w 762095"/>
                <a:gd name="connsiteY41" fmla="*/ 569624 h 752475"/>
                <a:gd name="connsiteX42" fmla="*/ 219075 w 762095"/>
                <a:gd name="connsiteY42" fmla="*/ 620307 h 752475"/>
                <a:gd name="connsiteX43" fmla="*/ 275028 w 762095"/>
                <a:gd name="connsiteY43" fmla="*/ 677070 h 752475"/>
                <a:gd name="connsiteX44" fmla="*/ 276225 w 762095"/>
                <a:gd name="connsiteY44" fmla="*/ 677066 h 752475"/>
                <a:gd name="connsiteX45" fmla="*/ 295275 w 762095"/>
                <a:gd name="connsiteY45" fmla="*/ 658016 h 752475"/>
                <a:gd name="connsiteX46" fmla="*/ 276225 w 762095"/>
                <a:gd name="connsiteY46" fmla="*/ 638966 h 752475"/>
                <a:gd name="connsiteX47" fmla="*/ 257184 w 762095"/>
                <a:gd name="connsiteY47" fmla="*/ 621128 h 752475"/>
                <a:gd name="connsiteX48" fmla="*/ 257175 w 762095"/>
                <a:gd name="connsiteY48" fmla="*/ 620307 h 752475"/>
                <a:gd name="connsiteX49" fmla="*/ 268891 w 762095"/>
                <a:gd name="connsiteY49" fmla="*/ 603352 h 752475"/>
                <a:gd name="connsiteX50" fmla="*/ 301276 w 762095"/>
                <a:gd name="connsiteY50" fmla="*/ 606210 h 752475"/>
                <a:gd name="connsiteX51" fmla="*/ 323850 w 762095"/>
                <a:gd name="connsiteY51" fmla="*/ 653292 h 752475"/>
                <a:gd name="connsiteX52" fmla="*/ 261938 w 762095"/>
                <a:gd name="connsiteY52" fmla="*/ 714376 h 752475"/>
                <a:gd name="connsiteX53" fmla="*/ 257175 w 762095"/>
                <a:gd name="connsiteY53" fmla="*/ 714376 h 752475"/>
                <a:gd name="connsiteX54" fmla="*/ 195263 w 762095"/>
                <a:gd name="connsiteY54" fmla="*/ 652463 h 752475"/>
                <a:gd name="connsiteX55" fmla="*/ 195263 w 762095"/>
                <a:gd name="connsiteY55" fmla="*/ 531772 h 752475"/>
                <a:gd name="connsiteX56" fmla="*/ 237306 w 762095"/>
                <a:gd name="connsiteY56" fmla="*/ 489719 h 752475"/>
                <a:gd name="connsiteX57" fmla="*/ 237306 w 762095"/>
                <a:gd name="connsiteY57" fmla="*/ 462782 h 752475"/>
                <a:gd name="connsiteX58" fmla="*/ 200025 w 762095"/>
                <a:gd name="connsiteY58" fmla="*/ 425492 h 752475"/>
                <a:gd name="connsiteX59" fmla="*/ 200025 w 762095"/>
                <a:gd name="connsiteY59" fmla="*/ 100013 h 752475"/>
                <a:gd name="connsiteX60" fmla="*/ 178508 w 762095"/>
                <a:gd name="connsiteY60" fmla="*/ 38100 h 752475"/>
                <a:gd name="connsiteX61" fmla="*/ 585788 w 762095"/>
                <a:gd name="connsiteY61" fmla="*/ 38100 h 752475"/>
                <a:gd name="connsiteX62" fmla="*/ 647700 w 762095"/>
                <a:gd name="connsiteY62" fmla="*/ 100013 h 752475"/>
                <a:gd name="connsiteX63" fmla="*/ 647700 w 762095"/>
                <a:gd name="connsiteY63" fmla="*/ 134979 h 752475"/>
                <a:gd name="connsiteX64" fmla="*/ 624707 w 762095"/>
                <a:gd name="connsiteY64" fmla="*/ 157982 h 752475"/>
                <a:gd name="connsiteX65" fmla="*/ 621849 w 762095"/>
                <a:gd name="connsiteY65" fmla="*/ 181252 h 752475"/>
                <a:gd name="connsiteX66" fmla="*/ 643461 w 762095"/>
                <a:gd name="connsiteY66" fmla="*/ 217275 h 752475"/>
                <a:gd name="connsiteX67" fmla="*/ 604485 w 762095"/>
                <a:gd name="connsiteY67" fmla="*/ 264034 h 752475"/>
                <a:gd name="connsiteX68" fmla="*/ 606926 w 762095"/>
                <a:gd name="connsiteY68" fmla="*/ 290864 h 752475"/>
                <a:gd name="connsiteX69" fmla="*/ 608200 w 762095"/>
                <a:gd name="connsiteY69" fmla="*/ 291837 h 752475"/>
                <a:gd name="connsiteX70" fmla="*/ 647700 w 762095"/>
                <a:gd name="connsiteY70" fmla="*/ 319488 h 752475"/>
                <a:gd name="connsiteX71" fmla="*/ 647700 w 762095"/>
                <a:gd name="connsiteY71" fmla="*/ 561976 h 752475"/>
                <a:gd name="connsiteX72" fmla="*/ 666750 w 762095"/>
                <a:gd name="connsiteY72" fmla="*/ 714376 h 752475"/>
                <a:gd name="connsiteX73" fmla="*/ 340566 w 762095"/>
                <a:gd name="connsiteY73" fmla="*/ 714376 h 752475"/>
                <a:gd name="connsiteX74" fmla="*/ 346281 w 762095"/>
                <a:gd name="connsiteY74" fmla="*/ 600076 h 752475"/>
                <a:gd name="connsiteX75" fmla="*/ 666750 w 762095"/>
                <a:gd name="connsiteY75" fmla="*/ 600076 h 752475"/>
                <a:gd name="connsiteX76" fmla="*/ 723900 w 762095"/>
                <a:gd name="connsiteY76" fmla="*/ 657226 h 752475"/>
                <a:gd name="connsiteX77" fmla="*/ 666750 w 762095"/>
                <a:gd name="connsiteY77" fmla="*/ 714376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62095" h="752475">
                  <a:moveTo>
                    <a:pt x="161925" y="190500"/>
                  </a:moveTo>
                  <a:lnTo>
                    <a:pt x="161925" y="433388"/>
                  </a:lnTo>
                  <a:cubicBezTo>
                    <a:pt x="161926" y="438440"/>
                    <a:pt x="163934" y="443284"/>
                    <a:pt x="167507" y="446856"/>
                  </a:cubicBezTo>
                  <a:lnTo>
                    <a:pt x="196891" y="476250"/>
                  </a:lnTo>
                  <a:lnTo>
                    <a:pt x="162744" y="510407"/>
                  </a:lnTo>
                  <a:cubicBezTo>
                    <a:pt x="159171" y="513979"/>
                    <a:pt x="157163" y="518823"/>
                    <a:pt x="157163" y="523875"/>
                  </a:cubicBezTo>
                  <a:lnTo>
                    <a:pt x="157163" y="652463"/>
                  </a:lnTo>
                  <a:cubicBezTo>
                    <a:pt x="157225" y="707672"/>
                    <a:pt x="201966" y="752413"/>
                    <a:pt x="257175" y="752476"/>
                  </a:cubicBezTo>
                  <a:lnTo>
                    <a:pt x="666750" y="752476"/>
                  </a:lnTo>
                  <a:cubicBezTo>
                    <a:pt x="719355" y="752529"/>
                    <a:pt x="762043" y="709926"/>
                    <a:pt x="762095" y="657322"/>
                  </a:cubicBezTo>
                  <a:cubicBezTo>
                    <a:pt x="762141" y="611987"/>
                    <a:pt x="730228" y="572902"/>
                    <a:pt x="685800" y="563880"/>
                  </a:cubicBezTo>
                  <a:lnTo>
                    <a:pt x="685800" y="309563"/>
                  </a:lnTo>
                  <a:cubicBezTo>
                    <a:pt x="685802" y="303345"/>
                    <a:pt x="682769" y="297518"/>
                    <a:pt x="677675" y="293952"/>
                  </a:cubicBezTo>
                  <a:lnTo>
                    <a:pt x="647024" y="272501"/>
                  </a:lnTo>
                  <a:lnTo>
                    <a:pt x="681390" y="231267"/>
                  </a:lnTo>
                  <a:cubicBezTo>
                    <a:pt x="686573" y="225043"/>
                    <a:pt x="687254" y="216220"/>
                    <a:pt x="683085" y="209274"/>
                  </a:cubicBezTo>
                  <a:lnTo>
                    <a:pt x="662130" y="174403"/>
                  </a:lnTo>
                  <a:lnTo>
                    <a:pt x="680180" y="156306"/>
                  </a:lnTo>
                  <a:cubicBezTo>
                    <a:pt x="683758" y="152749"/>
                    <a:pt x="685779" y="147920"/>
                    <a:pt x="685800" y="142875"/>
                  </a:cubicBezTo>
                  <a:lnTo>
                    <a:pt x="685800" y="100013"/>
                  </a:lnTo>
                  <a:cubicBezTo>
                    <a:pt x="685737" y="44804"/>
                    <a:pt x="640996" y="63"/>
                    <a:pt x="585788" y="0"/>
                  </a:cubicBezTo>
                  <a:lnTo>
                    <a:pt x="100013" y="0"/>
                  </a:lnTo>
                  <a:cubicBezTo>
                    <a:pt x="45030" y="-168"/>
                    <a:pt x="289" y="44203"/>
                    <a:pt x="0" y="99184"/>
                  </a:cubicBezTo>
                  <a:cubicBezTo>
                    <a:pt x="-28" y="129343"/>
                    <a:pt x="13767" y="157853"/>
                    <a:pt x="37433" y="176546"/>
                  </a:cubicBezTo>
                  <a:cubicBezTo>
                    <a:pt x="37776" y="176823"/>
                    <a:pt x="38129" y="177089"/>
                    <a:pt x="38500" y="177337"/>
                  </a:cubicBezTo>
                  <a:cubicBezTo>
                    <a:pt x="50540" y="185833"/>
                    <a:pt x="64884" y="190455"/>
                    <a:pt x="79620" y="190586"/>
                  </a:cubicBezTo>
                  <a:close/>
                  <a:moveTo>
                    <a:pt x="138779" y="152400"/>
                  </a:moveTo>
                  <a:cubicBezTo>
                    <a:pt x="141441" y="145985"/>
                    <a:pt x="142832" y="139115"/>
                    <a:pt x="142875" y="132169"/>
                  </a:cubicBezTo>
                  <a:cubicBezTo>
                    <a:pt x="143099" y="101044"/>
                    <a:pt x="118048" y="75630"/>
                    <a:pt x="86922" y="75406"/>
                  </a:cubicBezTo>
                  <a:cubicBezTo>
                    <a:pt x="86523" y="75403"/>
                    <a:pt x="86124" y="75404"/>
                    <a:pt x="85725" y="75410"/>
                  </a:cubicBezTo>
                  <a:cubicBezTo>
                    <a:pt x="75204" y="75410"/>
                    <a:pt x="66675" y="83939"/>
                    <a:pt x="66675" y="94460"/>
                  </a:cubicBezTo>
                  <a:cubicBezTo>
                    <a:pt x="66675" y="104981"/>
                    <a:pt x="75204" y="113510"/>
                    <a:pt x="85725" y="113510"/>
                  </a:cubicBezTo>
                  <a:cubicBezTo>
                    <a:pt x="95909" y="113177"/>
                    <a:pt x="104434" y="121164"/>
                    <a:pt x="104766" y="131348"/>
                  </a:cubicBezTo>
                  <a:cubicBezTo>
                    <a:pt x="104775" y="131622"/>
                    <a:pt x="104778" y="131896"/>
                    <a:pt x="104775" y="132169"/>
                  </a:cubicBezTo>
                  <a:cubicBezTo>
                    <a:pt x="104295" y="139549"/>
                    <a:pt x="99793" y="146065"/>
                    <a:pt x="93059" y="149124"/>
                  </a:cubicBezTo>
                  <a:cubicBezTo>
                    <a:pt x="82577" y="154260"/>
                    <a:pt x="70115" y="153179"/>
                    <a:pt x="60674" y="146314"/>
                  </a:cubicBezTo>
                  <a:cubicBezTo>
                    <a:pt x="46403" y="134832"/>
                    <a:pt x="38103" y="117502"/>
                    <a:pt x="38100" y="99184"/>
                  </a:cubicBezTo>
                  <a:cubicBezTo>
                    <a:pt x="38329" y="64991"/>
                    <a:pt x="66234" y="37458"/>
                    <a:pt x="100427" y="37686"/>
                  </a:cubicBezTo>
                  <a:cubicBezTo>
                    <a:pt x="134621" y="37915"/>
                    <a:pt x="162154" y="65819"/>
                    <a:pt x="161925" y="100013"/>
                  </a:cubicBezTo>
                  <a:lnTo>
                    <a:pt x="161925" y="152400"/>
                  </a:lnTo>
                  <a:close/>
                  <a:moveTo>
                    <a:pt x="285750" y="562071"/>
                  </a:moveTo>
                  <a:cubicBezTo>
                    <a:pt x="273759" y="561518"/>
                    <a:pt x="261834" y="564123"/>
                    <a:pt x="251165" y="569624"/>
                  </a:cubicBezTo>
                  <a:cubicBezTo>
                    <a:pt x="231872" y="579232"/>
                    <a:pt x="219508" y="598758"/>
                    <a:pt x="219075" y="620307"/>
                  </a:cubicBezTo>
                  <a:cubicBezTo>
                    <a:pt x="218851" y="651432"/>
                    <a:pt x="243902" y="676846"/>
                    <a:pt x="275028" y="677070"/>
                  </a:cubicBezTo>
                  <a:cubicBezTo>
                    <a:pt x="275427" y="677073"/>
                    <a:pt x="275826" y="677072"/>
                    <a:pt x="276225" y="677066"/>
                  </a:cubicBezTo>
                  <a:cubicBezTo>
                    <a:pt x="286746" y="677066"/>
                    <a:pt x="295275" y="668537"/>
                    <a:pt x="295275" y="658016"/>
                  </a:cubicBezTo>
                  <a:cubicBezTo>
                    <a:pt x="295275" y="647495"/>
                    <a:pt x="286746" y="638966"/>
                    <a:pt x="276225" y="638966"/>
                  </a:cubicBezTo>
                  <a:cubicBezTo>
                    <a:pt x="266041" y="639298"/>
                    <a:pt x="257516" y="631312"/>
                    <a:pt x="257184" y="621128"/>
                  </a:cubicBezTo>
                  <a:cubicBezTo>
                    <a:pt x="257175" y="620854"/>
                    <a:pt x="257172" y="620580"/>
                    <a:pt x="257175" y="620307"/>
                  </a:cubicBezTo>
                  <a:cubicBezTo>
                    <a:pt x="257655" y="612927"/>
                    <a:pt x="262158" y="606411"/>
                    <a:pt x="268891" y="603352"/>
                  </a:cubicBezTo>
                  <a:cubicBezTo>
                    <a:pt x="279382" y="598230"/>
                    <a:pt x="291844" y="599330"/>
                    <a:pt x="301276" y="606210"/>
                  </a:cubicBezTo>
                  <a:cubicBezTo>
                    <a:pt x="315534" y="617681"/>
                    <a:pt x="323833" y="634991"/>
                    <a:pt x="323850" y="653292"/>
                  </a:cubicBezTo>
                  <a:cubicBezTo>
                    <a:pt x="323582" y="687240"/>
                    <a:pt x="295887" y="714566"/>
                    <a:pt x="261938" y="714376"/>
                  </a:cubicBezTo>
                  <a:lnTo>
                    <a:pt x="257175" y="714376"/>
                  </a:lnTo>
                  <a:cubicBezTo>
                    <a:pt x="222999" y="714334"/>
                    <a:pt x="195304" y="686639"/>
                    <a:pt x="195263" y="652463"/>
                  </a:cubicBezTo>
                  <a:lnTo>
                    <a:pt x="195263" y="531772"/>
                  </a:lnTo>
                  <a:lnTo>
                    <a:pt x="237306" y="489719"/>
                  </a:lnTo>
                  <a:cubicBezTo>
                    <a:pt x="244743" y="482280"/>
                    <a:pt x="244743" y="470221"/>
                    <a:pt x="237306" y="462782"/>
                  </a:cubicBezTo>
                  <a:lnTo>
                    <a:pt x="200025" y="425492"/>
                  </a:lnTo>
                  <a:lnTo>
                    <a:pt x="200025" y="100013"/>
                  </a:lnTo>
                  <a:cubicBezTo>
                    <a:pt x="200050" y="77538"/>
                    <a:pt x="192466" y="55716"/>
                    <a:pt x="178508" y="38100"/>
                  </a:cubicBezTo>
                  <a:lnTo>
                    <a:pt x="585788" y="38100"/>
                  </a:lnTo>
                  <a:cubicBezTo>
                    <a:pt x="619963" y="38142"/>
                    <a:pt x="647658" y="65837"/>
                    <a:pt x="647700" y="100013"/>
                  </a:cubicBezTo>
                  <a:lnTo>
                    <a:pt x="647700" y="134979"/>
                  </a:lnTo>
                  <a:lnTo>
                    <a:pt x="624707" y="157982"/>
                  </a:lnTo>
                  <a:cubicBezTo>
                    <a:pt x="618529" y="164165"/>
                    <a:pt x="617351" y="173758"/>
                    <a:pt x="621849" y="181252"/>
                  </a:cubicBezTo>
                  <a:lnTo>
                    <a:pt x="643461" y="217275"/>
                  </a:lnTo>
                  <a:lnTo>
                    <a:pt x="604485" y="264034"/>
                  </a:lnTo>
                  <a:cubicBezTo>
                    <a:pt x="597750" y="272116"/>
                    <a:pt x="598843" y="284128"/>
                    <a:pt x="606926" y="290864"/>
                  </a:cubicBezTo>
                  <a:cubicBezTo>
                    <a:pt x="607337" y="291205"/>
                    <a:pt x="607762" y="291530"/>
                    <a:pt x="608200" y="291837"/>
                  </a:cubicBezTo>
                  <a:lnTo>
                    <a:pt x="647700" y="319488"/>
                  </a:lnTo>
                  <a:lnTo>
                    <a:pt x="647700" y="561976"/>
                  </a:lnTo>
                  <a:close/>
                  <a:moveTo>
                    <a:pt x="666750" y="714376"/>
                  </a:moveTo>
                  <a:lnTo>
                    <a:pt x="340566" y="714376"/>
                  </a:lnTo>
                  <a:cubicBezTo>
                    <a:pt x="366797" y="681448"/>
                    <a:pt x="369098" y="635455"/>
                    <a:pt x="346281" y="600076"/>
                  </a:cubicBezTo>
                  <a:lnTo>
                    <a:pt x="666750" y="600076"/>
                  </a:lnTo>
                  <a:cubicBezTo>
                    <a:pt x="698313" y="600076"/>
                    <a:pt x="723900" y="625663"/>
                    <a:pt x="723900" y="657226"/>
                  </a:cubicBezTo>
                  <a:cubicBezTo>
                    <a:pt x="723900" y="688788"/>
                    <a:pt x="698313" y="714376"/>
                    <a:pt x="666750" y="714376"/>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 name="TextBox 43">
              <a:extLst>
                <a:ext uri="{FF2B5EF4-FFF2-40B4-BE49-F238E27FC236}">
                  <a16:creationId xmlns:a16="http://schemas.microsoft.com/office/drawing/2014/main" id="{4432F259-1601-3964-FDAF-91245F333AB2}"/>
                </a:ext>
              </a:extLst>
            </p:cNvPr>
            <p:cNvSpPr txBox="1"/>
            <p:nvPr/>
          </p:nvSpPr>
          <p:spPr>
            <a:xfrm>
              <a:off x="6486841" y="4726025"/>
              <a:ext cx="418784"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4</a:t>
              </a:r>
            </a:p>
          </p:txBody>
        </p:sp>
      </p:grpSp>
      <p:grpSp>
        <p:nvGrpSpPr>
          <p:cNvPr id="45" name="Group 44">
            <a:extLst>
              <a:ext uri="{FF2B5EF4-FFF2-40B4-BE49-F238E27FC236}">
                <a16:creationId xmlns:a16="http://schemas.microsoft.com/office/drawing/2014/main" id="{C622E11D-1EBA-35E2-555F-B3891F6F78F7}"/>
              </a:ext>
            </a:extLst>
          </p:cNvPr>
          <p:cNvGrpSpPr/>
          <p:nvPr/>
        </p:nvGrpSpPr>
        <p:grpSpPr>
          <a:xfrm>
            <a:off x="491453" y="3575976"/>
            <a:ext cx="709370" cy="700416"/>
            <a:chOff x="6324986" y="3575976"/>
            <a:chExt cx="709370" cy="700416"/>
          </a:xfrm>
        </p:grpSpPr>
        <p:sp>
          <p:nvSpPr>
            <p:cNvPr id="46" name="Freeform: Shape 45">
              <a:extLst>
                <a:ext uri="{FF2B5EF4-FFF2-40B4-BE49-F238E27FC236}">
                  <a16:creationId xmlns:a16="http://schemas.microsoft.com/office/drawing/2014/main" id="{58ADDC9D-A265-7402-C86D-44D08C50B7F7}"/>
                </a:ext>
              </a:extLst>
            </p:cNvPr>
            <p:cNvSpPr/>
            <p:nvPr/>
          </p:nvSpPr>
          <p:spPr>
            <a:xfrm>
              <a:off x="6324986" y="3575976"/>
              <a:ext cx="709370" cy="700416"/>
            </a:xfrm>
            <a:custGeom>
              <a:avLst/>
              <a:gdLst>
                <a:gd name="connsiteX0" fmla="*/ 161925 w 762095"/>
                <a:gd name="connsiteY0" fmla="*/ 190500 h 752475"/>
                <a:gd name="connsiteX1" fmla="*/ 161925 w 762095"/>
                <a:gd name="connsiteY1" fmla="*/ 433388 h 752475"/>
                <a:gd name="connsiteX2" fmla="*/ 167507 w 762095"/>
                <a:gd name="connsiteY2" fmla="*/ 446856 h 752475"/>
                <a:gd name="connsiteX3" fmla="*/ 196891 w 762095"/>
                <a:gd name="connsiteY3" fmla="*/ 476250 h 752475"/>
                <a:gd name="connsiteX4" fmla="*/ 162744 w 762095"/>
                <a:gd name="connsiteY4" fmla="*/ 510407 h 752475"/>
                <a:gd name="connsiteX5" fmla="*/ 157163 w 762095"/>
                <a:gd name="connsiteY5" fmla="*/ 523875 h 752475"/>
                <a:gd name="connsiteX6" fmla="*/ 157163 w 762095"/>
                <a:gd name="connsiteY6" fmla="*/ 652463 h 752475"/>
                <a:gd name="connsiteX7" fmla="*/ 257175 w 762095"/>
                <a:gd name="connsiteY7" fmla="*/ 752476 h 752475"/>
                <a:gd name="connsiteX8" fmla="*/ 666750 w 762095"/>
                <a:gd name="connsiteY8" fmla="*/ 752476 h 752475"/>
                <a:gd name="connsiteX9" fmla="*/ 762095 w 762095"/>
                <a:gd name="connsiteY9" fmla="*/ 657322 h 752475"/>
                <a:gd name="connsiteX10" fmla="*/ 685800 w 762095"/>
                <a:gd name="connsiteY10" fmla="*/ 563880 h 752475"/>
                <a:gd name="connsiteX11" fmla="*/ 685800 w 762095"/>
                <a:gd name="connsiteY11" fmla="*/ 309563 h 752475"/>
                <a:gd name="connsiteX12" fmla="*/ 677675 w 762095"/>
                <a:gd name="connsiteY12" fmla="*/ 293952 h 752475"/>
                <a:gd name="connsiteX13" fmla="*/ 647024 w 762095"/>
                <a:gd name="connsiteY13" fmla="*/ 272501 h 752475"/>
                <a:gd name="connsiteX14" fmla="*/ 681390 w 762095"/>
                <a:gd name="connsiteY14" fmla="*/ 231267 h 752475"/>
                <a:gd name="connsiteX15" fmla="*/ 683085 w 762095"/>
                <a:gd name="connsiteY15" fmla="*/ 209274 h 752475"/>
                <a:gd name="connsiteX16" fmla="*/ 662130 w 762095"/>
                <a:gd name="connsiteY16" fmla="*/ 174403 h 752475"/>
                <a:gd name="connsiteX17" fmla="*/ 680180 w 762095"/>
                <a:gd name="connsiteY17" fmla="*/ 156306 h 752475"/>
                <a:gd name="connsiteX18" fmla="*/ 685800 w 762095"/>
                <a:gd name="connsiteY18" fmla="*/ 142875 h 752475"/>
                <a:gd name="connsiteX19" fmla="*/ 685800 w 762095"/>
                <a:gd name="connsiteY19" fmla="*/ 100013 h 752475"/>
                <a:gd name="connsiteX20" fmla="*/ 585788 w 762095"/>
                <a:gd name="connsiteY20" fmla="*/ 0 h 752475"/>
                <a:gd name="connsiteX21" fmla="*/ 100013 w 762095"/>
                <a:gd name="connsiteY21" fmla="*/ 0 h 752475"/>
                <a:gd name="connsiteX22" fmla="*/ 0 w 762095"/>
                <a:gd name="connsiteY22" fmla="*/ 99184 h 752475"/>
                <a:gd name="connsiteX23" fmla="*/ 37433 w 762095"/>
                <a:gd name="connsiteY23" fmla="*/ 176546 h 752475"/>
                <a:gd name="connsiteX24" fmla="*/ 38500 w 762095"/>
                <a:gd name="connsiteY24" fmla="*/ 177337 h 752475"/>
                <a:gd name="connsiteX25" fmla="*/ 79620 w 762095"/>
                <a:gd name="connsiteY25" fmla="*/ 190586 h 752475"/>
                <a:gd name="connsiteX26" fmla="*/ 138779 w 762095"/>
                <a:gd name="connsiteY26" fmla="*/ 152400 h 752475"/>
                <a:gd name="connsiteX27" fmla="*/ 142875 w 762095"/>
                <a:gd name="connsiteY27" fmla="*/ 132169 h 752475"/>
                <a:gd name="connsiteX28" fmla="*/ 86922 w 762095"/>
                <a:gd name="connsiteY28" fmla="*/ 75406 h 752475"/>
                <a:gd name="connsiteX29" fmla="*/ 85725 w 762095"/>
                <a:gd name="connsiteY29" fmla="*/ 75410 h 752475"/>
                <a:gd name="connsiteX30" fmla="*/ 66675 w 762095"/>
                <a:gd name="connsiteY30" fmla="*/ 94460 h 752475"/>
                <a:gd name="connsiteX31" fmla="*/ 85725 w 762095"/>
                <a:gd name="connsiteY31" fmla="*/ 113510 h 752475"/>
                <a:gd name="connsiteX32" fmla="*/ 104766 w 762095"/>
                <a:gd name="connsiteY32" fmla="*/ 131348 h 752475"/>
                <a:gd name="connsiteX33" fmla="*/ 104775 w 762095"/>
                <a:gd name="connsiteY33" fmla="*/ 132169 h 752475"/>
                <a:gd name="connsiteX34" fmla="*/ 93059 w 762095"/>
                <a:gd name="connsiteY34" fmla="*/ 149124 h 752475"/>
                <a:gd name="connsiteX35" fmla="*/ 60674 w 762095"/>
                <a:gd name="connsiteY35" fmla="*/ 146314 h 752475"/>
                <a:gd name="connsiteX36" fmla="*/ 38100 w 762095"/>
                <a:gd name="connsiteY36" fmla="*/ 99184 h 752475"/>
                <a:gd name="connsiteX37" fmla="*/ 100427 w 762095"/>
                <a:gd name="connsiteY37" fmla="*/ 37686 h 752475"/>
                <a:gd name="connsiteX38" fmla="*/ 161925 w 762095"/>
                <a:gd name="connsiteY38" fmla="*/ 100013 h 752475"/>
                <a:gd name="connsiteX39" fmla="*/ 161925 w 762095"/>
                <a:gd name="connsiteY39" fmla="*/ 152400 h 752475"/>
                <a:gd name="connsiteX40" fmla="*/ 285750 w 762095"/>
                <a:gd name="connsiteY40" fmla="*/ 562071 h 752475"/>
                <a:gd name="connsiteX41" fmla="*/ 251165 w 762095"/>
                <a:gd name="connsiteY41" fmla="*/ 569624 h 752475"/>
                <a:gd name="connsiteX42" fmla="*/ 219075 w 762095"/>
                <a:gd name="connsiteY42" fmla="*/ 620307 h 752475"/>
                <a:gd name="connsiteX43" fmla="*/ 275028 w 762095"/>
                <a:gd name="connsiteY43" fmla="*/ 677070 h 752475"/>
                <a:gd name="connsiteX44" fmla="*/ 276225 w 762095"/>
                <a:gd name="connsiteY44" fmla="*/ 677066 h 752475"/>
                <a:gd name="connsiteX45" fmla="*/ 295275 w 762095"/>
                <a:gd name="connsiteY45" fmla="*/ 658016 h 752475"/>
                <a:gd name="connsiteX46" fmla="*/ 276225 w 762095"/>
                <a:gd name="connsiteY46" fmla="*/ 638966 h 752475"/>
                <a:gd name="connsiteX47" fmla="*/ 257184 w 762095"/>
                <a:gd name="connsiteY47" fmla="*/ 621128 h 752475"/>
                <a:gd name="connsiteX48" fmla="*/ 257175 w 762095"/>
                <a:gd name="connsiteY48" fmla="*/ 620307 h 752475"/>
                <a:gd name="connsiteX49" fmla="*/ 268891 w 762095"/>
                <a:gd name="connsiteY49" fmla="*/ 603352 h 752475"/>
                <a:gd name="connsiteX50" fmla="*/ 301276 w 762095"/>
                <a:gd name="connsiteY50" fmla="*/ 606210 h 752475"/>
                <a:gd name="connsiteX51" fmla="*/ 323850 w 762095"/>
                <a:gd name="connsiteY51" fmla="*/ 653292 h 752475"/>
                <a:gd name="connsiteX52" fmla="*/ 261938 w 762095"/>
                <a:gd name="connsiteY52" fmla="*/ 714376 h 752475"/>
                <a:gd name="connsiteX53" fmla="*/ 257175 w 762095"/>
                <a:gd name="connsiteY53" fmla="*/ 714376 h 752475"/>
                <a:gd name="connsiteX54" fmla="*/ 195263 w 762095"/>
                <a:gd name="connsiteY54" fmla="*/ 652463 h 752475"/>
                <a:gd name="connsiteX55" fmla="*/ 195263 w 762095"/>
                <a:gd name="connsiteY55" fmla="*/ 531772 h 752475"/>
                <a:gd name="connsiteX56" fmla="*/ 237306 w 762095"/>
                <a:gd name="connsiteY56" fmla="*/ 489719 h 752475"/>
                <a:gd name="connsiteX57" fmla="*/ 237306 w 762095"/>
                <a:gd name="connsiteY57" fmla="*/ 462782 h 752475"/>
                <a:gd name="connsiteX58" fmla="*/ 200025 w 762095"/>
                <a:gd name="connsiteY58" fmla="*/ 425492 h 752475"/>
                <a:gd name="connsiteX59" fmla="*/ 200025 w 762095"/>
                <a:gd name="connsiteY59" fmla="*/ 100013 h 752475"/>
                <a:gd name="connsiteX60" fmla="*/ 178508 w 762095"/>
                <a:gd name="connsiteY60" fmla="*/ 38100 h 752475"/>
                <a:gd name="connsiteX61" fmla="*/ 585788 w 762095"/>
                <a:gd name="connsiteY61" fmla="*/ 38100 h 752475"/>
                <a:gd name="connsiteX62" fmla="*/ 647700 w 762095"/>
                <a:gd name="connsiteY62" fmla="*/ 100013 h 752475"/>
                <a:gd name="connsiteX63" fmla="*/ 647700 w 762095"/>
                <a:gd name="connsiteY63" fmla="*/ 134979 h 752475"/>
                <a:gd name="connsiteX64" fmla="*/ 624707 w 762095"/>
                <a:gd name="connsiteY64" fmla="*/ 157982 h 752475"/>
                <a:gd name="connsiteX65" fmla="*/ 621849 w 762095"/>
                <a:gd name="connsiteY65" fmla="*/ 181252 h 752475"/>
                <a:gd name="connsiteX66" fmla="*/ 643461 w 762095"/>
                <a:gd name="connsiteY66" fmla="*/ 217275 h 752475"/>
                <a:gd name="connsiteX67" fmla="*/ 604485 w 762095"/>
                <a:gd name="connsiteY67" fmla="*/ 264034 h 752475"/>
                <a:gd name="connsiteX68" fmla="*/ 606926 w 762095"/>
                <a:gd name="connsiteY68" fmla="*/ 290864 h 752475"/>
                <a:gd name="connsiteX69" fmla="*/ 608200 w 762095"/>
                <a:gd name="connsiteY69" fmla="*/ 291837 h 752475"/>
                <a:gd name="connsiteX70" fmla="*/ 647700 w 762095"/>
                <a:gd name="connsiteY70" fmla="*/ 319488 h 752475"/>
                <a:gd name="connsiteX71" fmla="*/ 647700 w 762095"/>
                <a:gd name="connsiteY71" fmla="*/ 561976 h 752475"/>
                <a:gd name="connsiteX72" fmla="*/ 666750 w 762095"/>
                <a:gd name="connsiteY72" fmla="*/ 714376 h 752475"/>
                <a:gd name="connsiteX73" fmla="*/ 340566 w 762095"/>
                <a:gd name="connsiteY73" fmla="*/ 714376 h 752475"/>
                <a:gd name="connsiteX74" fmla="*/ 346281 w 762095"/>
                <a:gd name="connsiteY74" fmla="*/ 600076 h 752475"/>
                <a:gd name="connsiteX75" fmla="*/ 666750 w 762095"/>
                <a:gd name="connsiteY75" fmla="*/ 600076 h 752475"/>
                <a:gd name="connsiteX76" fmla="*/ 723900 w 762095"/>
                <a:gd name="connsiteY76" fmla="*/ 657226 h 752475"/>
                <a:gd name="connsiteX77" fmla="*/ 666750 w 762095"/>
                <a:gd name="connsiteY77" fmla="*/ 714376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62095" h="752475">
                  <a:moveTo>
                    <a:pt x="161925" y="190500"/>
                  </a:moveTo>
                  <a:lnTo>
                    <a:pt x="161925" y="433388"/>
                  </a:lnTo>
                  <a:cubicBezTo>
                    <a:pt x="161926" y="438440"/>
                    <a:pt x="163934" y="443284"/>
                    <a:pt x="167507" y="446856"/>
                  </a:cubicBezTo>
                  <a:lnTo>
                    <a:pt x="196891" y="476250"/>
                  </a:lnTo>
                  <a:lnTo>
                    <a:pt x="162744" y="510407"/>
                  </a:lnTo>
                  <a:cubicBezTo>
                    <a:pt x="159171" y="513979"/>
                    <a:pt x="157163" y="518823"/>
                    <a:pt x="157163" y="523875"/>
                  </a:cubicBezTo>
                  <a:lnTo>
                    <a:pt x="157163" y="652463"/>
                  </a:lnTo>
                  <a:cubicBezTo>
                    <a:pt x="157225" y="707672"/>
                    <a:pt x="201966" y="752413"/>
                    <a:pt x="257175" y="752476"/>
                  </a:cubicBezTo>
                  <a:lnTo>
                    <a:pt x="666750" y="752476"/>
                  </a:lnTo>
                  <a:cubicBezTo>
                    <a:pt x="719355" y="752529"/>
                    <a:pt x="762043" y="709926"/>
                    <a:pt x="762095" y="657322"/>
                  </a:cubicBezTo>
                  <a:cubicBezTo>
                    <a:pt x="762141" y="611987"/>
                    <a:pt x="730228" y="572902"/>
                    <a:pt x="685800" y="563880"/>
                  </a:cubicBezTo>
                  <a:lnTo>
                    <a:pt x="685800" y="309563"/>
                  </a:lnTo>
                  <a:cubicBezTo>
                    <a:pt x="685802" y="303345"/>
                    <a:pt x="682769" y="297518"/>
                    <a:pt x="677675" y="293952"/>
                  </a:cubicBezTo>
                  <a:lnTo>
                    <a:pt x="647024" y="272501"/>
                  </a:lnTo>
                  <a:lnTo>
                    <a:pt x="681390" y="231267"/>
                  </a:lnTo>
                  <a:cubicBezTo>
                    <a:pt x="686573" y="225043"/>
                    <a:pt x="687254" y="216220"/>
                    <a:pt x="683085" y="209274"/>
                  </a:cubicBezTo>
                  <a:lnTo>
                    <a:pt x="662130" y="174403"/>
                  </a:lnTo>
                  <a:lnTo>
                    <a:pt x="680180" y="156306"/>
                  </a:lnTo>
                  <a:cubicBezTo>
                    <a:pt x="683758" y="152749"/>
                    <a:pt x="685779" y="147920"/>
                    <a:pt x="685800" y="142875"/>
                  </a:cubicBezTo>
                  <a:lnTo>
                    <a:pt x="685800" y="100013"/>
                  </a:lnTo>
                  <a:cubicBezTo>
                    <a:pt x="685737" y="44804"/>
                    <a:pt x="640996" y="63"/>
                    <a:pt x="585788" y="0"/>
                  </a:cubicBezTo>
                  <a:lnTo>
                    <a:pt x="100013" y="0"/>
                  </a:lnTo>
                  <a:cubicBezTo>
                    <a:pt x="45030" y="-168"/>
                    <a:pt x="289" y="44203"/>
                    <a:pt x="0" y="99184"/>
                  </a:cubicBezTo>
                  <a:cubicBezTo>
                    <a:pt x="-28" y="129343"/>
                    <a:pt x="13767" y="157853"/>
                    <a:pt x="37433" y="176546"/>
                  </a:cubicBezTo>
                  <a:cubicBezTo>
                    <a:pt x="37776" y="176823"/>
                    <a:pt x="38129" y="177089"/>
                    <a:pt x="38500" y="177337"/>
                  </a:cubicBezTo>
                  <a:cubicBezTo>
                    <a:pt x="50540" y="185833"/>
                    <a:pt x="64884" y="190455"/>
                    <a:pt x="79620" y="190586"/>
                  </a:cubicBezTo>
                  <a:close/>
                  <a:moveTo>
                    <a:pt x="138779" y="152400"/>
                  </a:moveTo>
                  <a:cubicBezTo>
                    <a:pt x="141441" y="145985"/>
                    <a:pt x="142832" y="139115"/>
                    <a:pt x="142875" y="132169"/>
                  </a:cubicBezTo>
                  <a:cubicBezTo>
                    <a:pt x="143099" y="101044"/>
                    <a:pt x="118048" y="75630"/>
                    <a:pt x="86922" y="75406"/>
                  </a:cubicBezTo>
                  <a:cubicBezTo>
                    <a:pt x="86523" y="75403"/>
                    <a:pt x="86124" y="75404"/>
                    <a:pt x="85725" y="75410"/>
                  </a:cubicBezTo>
                  <a:cubicBezTo>
                    <a:pt x="75204" y="75410"/>
                    <a:pt x="66675" y="83939"/>
                    <a:pt x="66675" y="94460"/>
                  </a:cubicBezTo>
                  <a:cubicBezTo>
                    <a:pt x="66675" y="104981"/>
                    <a:pt x="75204" y="113510"/>
                    <a:pt x="85725" y="113510"/>
                  </a:cubicBezTo>
                  <a:cubicBezTo>
                    <a:pt x="95909" y="113177"/>
                    <a:pt x="104434" y="121164"/>
                    <a:pt x="104766" y="131348"/>
                  </a:cubicBezTo>
                  <a:cubicBezTo>
                    <a:pt x="104775" y="131622"/>
                    <a:pt x="104778" y="131896"/>
                    <a:pt x="104775" y="132169"/>
                  </a:cubicBezTo>
                  <a:cubicBezTo>
                    <a:pt x="104295" y="139549"/>
                    <a:pt x="99793" y="146065"/>
                    <a:pt x="93059" y="149124"/>
                  </a:cubicBezTo>
                  <a:cubicBezTo>
                    <a:pt x="82577" y="154260"/>
                    <a:pt x="70115" y="153179"/>
                    <a:pt x="60674" y="146314"/>
                  </a:cubicBezTo>
                  <a:cubicBezTo>
                    <a:pt x="46403" y="134832"/>
                    <a:pt x="38103" y="117502"/>
                    <a:pt x="38100" y="99184"/>
                  </a:cubicBezTo>
                  <a:cubicBezTo>
                    <a:pt x="38329" y="64991"/>
                    <a:pt x="66234" y="37458"/>
                    <a:pt x="100427" y="37686"/>
                  </a:cubicBezTo>
                  <a:cubicBezTo>
                    <a:pt x="134621" y="37915"/>
                    <a:pt x="162154" y="65819"/>
                    <a:pt x="161925" y="100013"/>
                  </a:cubicBezTo>
                  <a:lnTo>
                    <a:pt x="161925" y="152400"/>
                  </a:lnTo>
                  <a:close/>
                  <a:moveTo>
                    <a:pt x="285750" y="562071"/>
                  </a:moveTo>
                  <a:cubicBezTo>
                    <a:pt x="273759" y="561518"/>
                    <a:pt x="261834" y="564123"/>
                    <a:pt x="251165" y="569624"/>
                  </a:cubicBezTo>
                  <a:cubicBezTo>
                    <a:pt x="231872" y="579232"/>
                    <a:pt x="219508" y="598758"/>
                    <a:pt x="219075" y="620307"/>
                  </a:cubicBezTo>
                  <a:cubicBezTo>
                    <a:pt x="218851" y="651432"/>
                    <a:pt x="243902" y="676846"/>
                    <a:pt x="275028" y="677070"/>
                  </a:cubicBezTo>
                  <a:cubicBezTo>
                    <a:pt x="275427" y="677073"/>
                    <a:pt x="275826" y="677072"/>
                    <a:pt x="276225" y="677066"/>
                  </a:cubicBezTo>
                  <a:cubicBezTo>
                    <a:pt x="286746" y="677066"/>
                    <a:pt x="295275" y="668537"/>
                    <a:pt x="295275" y="658016"/>
                  </a:cubicBezTo>
                  <a:cubicBezTo>
                    <a:pt x="295275" y="647495"/>
                    <a:pt x="286746" y="638966"/>
                    <a:pt x="276225" y="638966"/>
                  </a:cubicBezTo>
                  <a:cubicBezTo>
                    <a:pt x="266041" y="639298"/>
                    <a:pt x="257516" y="631312"/>
                    <a:pt x="257184" y="621128"/>
                  </a:cubicBezTo>
                  <a:cubicBezTo>
                    <a:pt x="257175" y="620854"/>
                    <a:pt x="257172" y="620580"/>
                    <a:pt x="257175" y="620307"/>
                  </a:cubicBezTo>
                  <a:cubicBezTo>
                    <a:pt x="257655" y="612927"/>
                    <a:pt x="262158" y="606411"/>
                    <a:pt x="268891" y="603352"/>
                  </a:cubicBezTo>
                  <a:cubicBezTo>
                    <a:pt x="279382" y="598230"/>
                    <a:pt x="291844" y="599330"/>
                    <a:pt x="301276" y="606210"/>
                  </a:cubicBezTo>
                  <a:cubicBezTo>
                    <a:pt x="315534" y="617681"/>
                    <a:pt x="323833" y="634991"/>
                    <a:pt x="323850" y="653292"/>
                  </a:cubicBezTo>
                  <a:cubicBezTo>
                    <a:pt x="323582" y="687240"/>
                    <a:pt x="295887" y="714566"/>
                    <a:pt x="261938" y="714376"/>
                  </a:cubicBezTo>
                  <a:lnTo>
                    <a:pt x="257175" y="714376"/>
                  </a:lnTo>
                  <a:cubicBezTo>
                    <a:pt x="222999" y="714334"/>
                    <a:pt x="195304" y="686639"/>
                    <a:pt x="195263" y="652463"/>
                  </a:cubicBezTo>
                  <a:lnTo>
                    <a:pt x="195263" y="531772"/>
                  </a:lnTo>
                  <a:lnTo>
                    <a:pt x="237306" y="489719"/>
                  </a:lnTo>
                  <a:cubicBezTo>
                    <a:pt x="244743" y="482280"/>
                    <a:pt x="244743" y="470221"/>
                    <a:pt x="237306" y="462782"/>
                  </a:cubicBezTo>
                  <a:lnTo>
                    <a:pt x="200025" y="425492"/>
                  </a:lnTo>
                  <a:lnTo>
                    <a:pt x="200025" y="100013"/>
                  </a:lnTo>
                  <a:cubicBezTo>
                    <a:pt x="200050" y="77538"/>
                    <a:pt x="192466" y="55716"/>
                    <a:pt x="178508" y="38100"/>
                  </a:cubicBezTo>
                  <a:lnTo>
                    <a:pt x="585788" y="38100"/>
                  </a:lnTo>
                  <a:cubicBezTo>
                    <a:pt x="619963" y="38142"/>
                    <a:pt x="647658" y="65837"/>
                    <a:pt x="647700" y="100013"/>
                  </a:cubicBezTo>
                  <a:lnTo>
                    <a:pt x="647700" y="134979"/>
                  </a:lnTo>
                  <a:lnTo>
                    <a:pt x="624707" y="157982"/>
                  </a:lnTo>
                  <a:cubicBezTo>
                    <a:pt x="618529" y="164165"/>
                    <a:pt x="617351" y="173758"/>
                    <a:pt x="621849" y="181252"/>
                  </a:cubicBezTo>
                  <a:lnTo>
                    <a:pt x="643461" y="217275"/>
                  </a:lnTo>
                  <a:lnTo>
                    <a:pt x="604485" y="264034"/>
                  </a:lnTo>
                  <a:cubicBezTo>
                    <a:pt x="597750" y="272116"/>
                    <a:pt x="598843" y="284128"/>
                    <a:pt x="606926" y="290864"/>
                  </a:cubicBezTo>
                  <a:cubicBezTo>
                    <a:pt x="607337" y="291205"/>
                    <a:pt x="607762" y="291530"/>
                    <a:pt x="608200" y="291837"/>
                  </a:cubicBezTo>
                  <a:lnTo>
                    <a:pt x="647700" y="319488"/>
                  </a:lnTo>
                  <a:lnTo>
                    <a:pt x="647700" y="561976"/>
                  </a:lnTo>
                  <a:close/>
                  <a:moveTo>
                    <a:pt x="666750" y="714376"/>
                  </a:moveTo>
                  <a:lnTo>
                    <a:pt x="340566" y="714376"/>
                  </a:lnTo>
                  <a:cubicBezTo>
                    <a:pt x="366797" y="681448"/>
                    <a:pt x="369098" y="635455"/>
                    <a:pt x="346281" y="600076"/>
                  </a:cubicBezTo>
                  <a:lnTo>
                    <a:pt x="666750" y="600076"/>
                  </a:lnTo>
                  <a:cubicBezTo>
                    <a:pt x="698313" y="600076"/>
                    <a:pt x="723900" y="625663"/>
                    <a:pt x="723900" y="657226"/>
                  </a:cubicBezTo>
                  <a:cubicBezTo>
                    <a:pt x="723900" y="688788"/>
                    <a:pt x="698313" y="714376"/>
                    <a:pt x="666750" y="714376"/>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 name="TextBox 46">
              <a:extLst>
                <a:ext uri="{FF2B5EF4-FFF2-40B4-BE49-F238E27FC236}">
                  <a16:creationId xmlns:a16="http://schemas.microsoft.com/office/drawing/2014/main" id="{87285B66-2B77-8FDB-B806-9B9159C35687}"/>
                </a:ext>
              </a:extLst>
            </p:cNvPr>
            <p:cNvSpPr txBox="1"/>
            <p:nvPr/>
          </p:nvSpPr>
          <p:spPr>
            <a:xfrm>
              <a:off x="6486841" y="3628315"/>
              <a:ext cx="418784"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3</a:t>
              </a:r>
            </a:p>
          </p:txBody>
        </p:sp>
      </p:grpSp>
      <p:grpSp>
        <p:nvGrpSpPr>
          <p:cNvPr id="48" name="Group 47">
            <a:extLst>
              <a:ext uri="{FF2B5EF4-FFF2-40B4-BE49-F238E27FC236}">
                <a16:creationId xmlns:a16="http://schemas.microsoft.com/office/drawing/2014/main" id="{72344742-D110-5937-401F-202CC42B718D}"/>
              </a:ext>
            </a:extLst>
          </p:cNvPr>
          <p:cNvGrpSpPr/>
          <p:nvPr/>
        </p:nvGrpSpPr>
        <p:grpSpPr>
          <a:xfrm>
            <a:off x="491453" y="2506244"/>
            <a:ext cx="709370" cy="700416"/>
            <a:chOff x="6324986" y="2506244"/>
            <a:chExt cx="709370" cy="700416"/>
          </a:xfrm>
        </p:grpSpPr>
        <p:sp>
          <p:nvSpPr>
            <p:cNvPr id="49" name="Freeform: Shape 48">
              <a:extLst>
                <a:ext uri="{FF2B5EF4-FFF2-40B4-BE49-F238E27FC236}">
                  <a16:creationId xmlns:a16="http://schemas.microsoft.com/office/drawing/2014/main" id="{C0EE91DB-A2C9-D5F5-8E63-20E70AF3F28F}"/>
                </a:ext>
              </a:extLst>
            </p:cNvPr>
            <p:cNvSpPr/>
            <p:nvPr/>
          </p:nvSpPr>
          <p:spPr>
            <a:xfrm>
              <a:off x="6324986" y="2506244"/>
              <a:ext cx="709370" cy="700416"/>
            </a:xfrm>
            <a:custGeom>
              <a:avLst/>
              <a:gdLst>
                <a:gd name="connsiteX0" fmla="*/ 161925 w 762095"/>
                <a:gd name="connsiteY0" fmla="*/ 190500 h 752475"/>
                <a:gd name="connsiteX1" fmla="*/ 161925 w 762095"/>
                <a:gd name="connsiteY1" fmla="*/ 433388 h 752475"/>
                <a:gd name="connsiteX2" fmla="*/ 167507 w 762095"/>
                <a:gd name="connsiteY2" fmla="*/ 446856 h 752475"/>
                <a:gd name="connsiteX3" fmla="*/ 196891 w 762095"/>
                <a:gd name="connsiteY3" fmla="*/ 476250 h 752475"/>
                <a:gd name="connsiteX4" fmla="*/ 162744 w 762095"/>
                <a:gd name="connsiteY4" fmla="*/ 510407 h 752475"/>
                <a:gd name="connsiteX5" fmla="*/ 157163 w 762095"/>
                <a:gd name="connsiteY5" fmla="*/ 523875 h 752475"/>
                <a:gd name="connsiteX6" fmla="*/ 157163 w 762095"/>
                <a:gd name="connsiteY6" fmla="*/ 652463 h 752475"/>
                <a:gd name="connsiteX7" fmla="*/ 257175 w 762095"/>
                <a:gd name="connsiteY7" fmla="*/ 752476 h 752475"/>
                <a:gd name="connsiteX8" fmla="*/ 666750 w 762095"/>
                <a:gd name="connsiteY8" fmla="*/ 752476 h 752475"/>
                <a:gd name="connsiteX9" fmla="*/ 762095 w 762095"/>
                <a:gd name="connsiteY9" fmla="*/ 657322 h 752475"/>
                <a:gd name="connsiteX10" fmla="*/ 685800 w 762095"/>
                <a:gd name="connsiteY10" fmla="*/ 563880 h 752475"/>
                <a:gd name="connsiteX11" fmla="*/ 685800 w 762095"/>
                <a:gd name="connsiteY11" fmla="*/ 309563 h 752475"/>
                <a:gd name="connsiteX12" fmla="*/ 677675 w 762095"/>
                <a:gd name="connsiteY12" fmla="*/ 293952 h 752475"/>
                <a:gd name="connsiteX13" fmla="*/ 647024 w 762095"/>
                <a:gd name="connsiteY13" fmla="*/ 272501 h 752475"/>
                <a:gd name="connsiteX14" fmla="*/ 681390 w 762095"/>
                <a:gd name="connsiteY14" fmla="*/ 231267 h 752475"/>
                <a:gd name="connsiteX15" fmla="*/ 683085 w 762095"/>
                <a:gd name="connsiteY15" fmla="*/ 209274 h 752475"/>
                <a:gd name="connsiteX16" fmla="*/ 662130 w 762095"/>
                <a:gd name="connsiteY16" fmla="*/ 174403 h 752475"/>
                <a:gd name="connsiteX17" fmla="*/ 680180 w 762095"/>
                <a:gd name="connsiteY17" fmla="*/ 156306 h 752475"/>
                <a:gd name="connsiteX18" fmla="*/ 685800 w 762095"/>
                <a:gd name="connsiteY18" fmla="*/ 142875 h 752475"/>
                <a:gd name="connsiteX19" fmla="*/ 685800 w 762095"/>
                <a:gd name="connsiteY19" fmla="*/ 100013 h 752475"/>
                <a:gd name="connsiteX20" fmla="*/ 585788 w 762095"/>
                <a:gd name="connsiteY20" fmla="*/ 0 h 752475"/>
                <a:gd name="connsiteX21" fmla="*/ 100013 w 762095"/>
                <a:gd name="connsiteY21" fmla="*/ 0 h 752475"/>
                <a:gd name="connsiteX22" fmla="*/ 0 w 762095"/>
                <a:gd name="connsiteY22" fmla="*/ 99184 h 752475"/>
                <a:gd name="connsiteX23" fmla="*/ 37433 w 762095"/>
                <a:gd name="connsiteY23" fmla="*/ 176546 h 752475"/>
                <a:gd name="connsiteX24" fmla="*/ 38500 w 762095"/>
                <a:gd name="connsiteY24" fmla="*/ 177337 h 752475"/>
                <a:gd name="connsiteX25" fmla="*/ 79620 w 762095"/>
                <a:gd name="connsiteY25" fmla="*/ 190586 h 752475"/>
                <a:gd name="connsiteX26" fmla="*/ 138779 w 762095"/>
                <a:gd name="connsiteY26" fmla="*/ 152400 h 752475"/>
                <a:gd name="connsiteX27" fmla="*/ 142875 w 762095"/>
                <a:gd name="connsiteY27" fmla="*/ 132169 h 752475"/>
                <a:gd name="connsiteX28" fmla="*/ 86922 w 762095"/>
                <a:gd name="connsiteY28" fmla="*/ 75406 h 752475"/>
                <a:gd name="connsiteX29" fmla="*/ 85725 w 762095"/>
                <a:gd name="connsiteY29" fmla="*/ 75410 h 752475"/>
                <a:gd name="connsiteX30" fmla="*/ 66675 w 762095"/>
                <a:gd name="connsiteY30" fmla="*/ 94460 h 752475"/>
                <a:gd name="connsiteX31" fmla="*/ 85725 w 762095"/>
                <a:gd name="connsiteY31" fmla="*/ 113510 h 752475"/>
                <a:gd name="connsiteX32" fmla="*/ 104766 w 762095"/>
                <a:gd name="connsiteY32" fmla="*/ 131348 h 752475"/>
                <a:gd name="connsiteX33" fmla="*/ 104775 w 762095"/>
                <a:gd name="connsiteY33" fmla="*/ 132169 h 752475"/>
                <a:gd name="connsiteX34" fmla="*/ 93059 w 762095"/>
                <a:gd name="connsiteY34" fmla="*/ 149124 h 752475"/>
                <a:gd name="connsiteX35" fmla="*/ 60674 w 762095"/>
                <a:gd name="connsiteY35" fmla="*/ 146314 h 752475"/>
                <a:gd name="connsiteX36" fmla="*/ 38100 w 762095"/>
                <a:gd name="connsiteY36" fmla="*/ 99184 h 752475"/>
                <a:gd name="connsiteX37" fmla="*/ 100427 w 762095"/>
                <a:gd name="connsiteY37" fmla="*/ 37686 h 752475"/>
                <a:gd name="connsiteX38" fmla="*/ 161925 w 762095"/>
                <a:gd name="connsiteY38" fmla="*/ 100013 h 752475"/>
                <a:gd name="connsiteX39" fmla="*/ 161925 w 762095"/>
                <a:gd name="connsiteY39" fmla="*/ 152400 h 752475"/>
                <a:gd name="connsiteX40" fmla="*/ 285750 w 762095"/>
                <a:gd name="connsiteY40" fmla="*/ 562071 h 752475"/>
                <a:gd name="connsiteX41" fmla="*/ 251165 w 762095"/>
                <a:gd name="connsiteY41" fmla="*/ 569624 h 752475"/>
                <a:gd name="connsiteX42" fmla="*/ 219075 w 762095"/>
                <a:gd name="connsiteY42" fmla="*/ 620307 h 752475"/>
                <a:gd name="connsiteX43" fmla="*/ 275028 w 762095"/>
                <a:gd name="connsiteY43" fmla="*/ 677070 h 752475"/>
                <a:gd name="connsiteX44" fmla="*/ 276225 w 762095"/>
                <a:gd name="connsiteY44" fmla="*/ 677066 h 752475"/>
                <a:gd name="connsiteX45" fmla="*/ 295275 w 762095"/>
                <a:gd name="connsiteY45" fmla="*/ 658016 h 752475"/>
                <a:gd name="connsiteX46" fmla="*/ 276225 w 762095"/>
                <a:gd name="connsiteY46" fmla="*/ 638966 h 752475"/>
                <a:gd name="connsiteX47" fmla="*/ 257184 w 762095"/>
                <a:gd name="connsiteY47" fmla="*/ 621128 h 752475"/>
                <a:gd name="connsiteX48" fmla="*/ 257175 w 762095"/>
                <a:gd name="connsiteY48" fmla="*/ 620307 h 752475"/>
                <a:gd name="connsiteX49" fmla="*/ 268891 w 762095"/>
                <a:gd name="connsiteY49" fmla="*/ 603352 h 752475"/>
                <a:gd name="connsiteX50" fmla="*/ 301276 w 762095"/>
                <a:gd name="connsiteY50" fmla="*/ 606210 h 752475"/>
                <a:gd name="connsiteX51" fmla="*/ 323850 w 762095"/>
                <a:gd name="connsiteY51" fmla="*/ 653292 h 752475"/>
                <a:gd name="connsiteX52" fmla="*/ 261938 w 762095"/>
                <a:gd name="connsiteY52" fmla="*/ 714376 h 752475"/>
                <a:gd name="connsiteX53" fmla="*/ 257175 w 762095"/>
                <a:gd name="connsiteY53" fmla="*/ 714376 h 752475"/>
                <a:gd name="connsiteX54" fmla="*/ 195263 w 762095"/>
                <a:gd name="connsiteY54" fmla="*/ 652463 h 752475"/>
                <a:gd name="connsiteX55" fmla="*/ 195263 w 762095"/>
                <a:gd name="connsiteY55" fmla="*/ 531772 h 752475"/>
                <a:gd name="connsiteX56" fmla="*/ 237306 w 762095"/>
                <a:gd name="connsiteY56" fmla="*/ 489719 h 752475"/>
                <a:gd name="connsiteX57" fmla="*/ 237306 w 762095"/>
                <a:gd name="connsiteY57" fmla="*/ 462782 h 752475"/>
                <a:gd name="connsiteX58" fmla="*/ 200025 w 762095"/>
                <a:gd name="connsiteY58" fmla="*/ 425492 h 752475"/>
                <a:gd name="connsiteX59" fmla="*/ 200025 w 762095"/>
                <a:gd name="connsiteY59" fmla="*/ 100013 h 752475"/>
                <a:gd name="connsiteX60" fmla="*/ 178508 w 762095"/>
                <a:gd name="connsiteY60" fmla="*/ 38100 h 752475"/>
                <a:gd name="connsiteX61" fmla="*/ 585788 w 762095"/>
                <a:gd name="connsiteY61" fmla="*/ 38100 h 752475"/>
                <a:gd name="connsiteX62" fmla="*/ 647700 w 762095"/>
                <a:gd name="connsiteY62" fmla="*/ 100013 h 752475"/>
                <a:gd name="connsiteX63" fmla="*/ 647700 w 762095"/>
                <a:gd name="connsiteY63" fmla="*/ 134979 h 752475"/>
                <a:gd name="connsiteX64" fmla="*/ 624707 w 762095"/>
                <a:gd name="connsiteY64" fmla="*/ 157982 h 752475"/>
                <a:gd name="connsiteX65" fmla="*/ 621849 w 762095"/>
                <a:gd name="connsiteY65" fmla="*/ 181252 h 752475"/>
                <a:gd name="connsiteX66" fmla="*/ 643461 w 762095"/>
                <a:gd name="connsiteY66" fmla="*/ 217275 h 752475"/>
                <a:gd name="connsiteX67" fmla="*/ 604485 w 762095"/>
                <a:gd name="connsiteY67" fmla="*/ 264034 h 752475"/>
                <a:gd name="connsiteX68" fmla="*/ 606926 w 762095"/>
                <a:gd name="connsiteY68" fmla="*/ 290864 h 752475"/>
                <a:gd name="connsiteX69" fmla="*/ 608200 w 762095"/>
                <a:gd name="connsiteY69" fmla="*/ 291837 h 752475"/>
                <a:gd name="connsiteX70" fmla="*/ 647700 w 762095"/>
                <a:gd name="connsiteY70" fmla="*/ 319488 h 752475"/>
                <a:gd name="connsiteX71" fmla="*/ 647700 w 762095"/>
                <a:gd name="connsiteY71" fmla="*/ 561976 h 752475"/>
                <a:gd name="connsiteX72" fmla="*/ 666750 w 762095"/>
                <a:gd name="connsiteY72" fmla="*/ 714376 h 752475"/>
                <a:gd name="connsiteX73" fmla="*/ 340566 w 762095"/>
                <a:gd name="connsiteY73" fmla="*/ 714376 h 752475"/>
                <a:gd name="connsiteX74" fmla="*/ 346281 w 762095"/>
                <a:gd name="connsiteY74" fmla="*/ 600076 h 752475"/>
                <a:gd name="connsiteX75" fmla="*/ 666750 w 762095"/>
                <a:gd name="connsiteY75" fmla="*/ 600076 h 752475"/>
                <a:gd name="connsiteX76" fmla="*/ 723900 w 762095"/>
                <a:gd name="connsiteY76" fmla="*/ 657226 h 752475"/>
                <a:gd name="connsiteX77" fmla="*/ 666750 w 762095"/>
                <a:gd name="connsiteY77" fmla="*/ 714376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62095" h="752475">
                  <a:moveTo>
                    <a:pt x="161925" y="190500"/>
                  </a:moveTo>
                  <a:lnTo>
                    <a:pt x="161925" y="433388"/>
                  </a:lnTo>
                  <a:cubicBezTo>
                    <a:pt x="161926" y="438440"/>
                    <a:pt x="163934" y="443284"/>
                    <a:pt x="167507" y="446856"/>
                  </a:cubicBezTo>
                  <a:lnTo>
                    <a:pt x="196891" y="476250"/>
                  </a:lnTo>
                  <a:lnTo>
                    <a:pt x="162744" y="510407"/>
                  </a:lnTo>
                  <a:cubicBezTo>
                    <a:pt x="159171" y="513979"/>
                    <a:pt x="157163" y="518823"/>
                    <a:pt x="157163" y="523875"/>
                  </a:cubicBezTo>
                  <a:lnTo>
                    <a:pt x="157163" y="652463"/>
                  </a:lnTo>
                  <a:cubicBezTo>
                    <a:pt x="157225" y="707672"/>
                    <a:pt x="201966" y="752413"/>
                    <a:pt x="257175" y="752476"/>
                  </a:cubicBezTo>
                  <a:lnTo>
                    <a:pt x="666750" y="752476"/>
                  </a:lnTo>
                  <a:cubicBezTo>
                    <a:pt x="719355" y="752529"/>
                    <a:pt x="762043" y="709926"/>
                    <a:pt x="762095" y="657322"/>
                  </a:cubicBezTo>
                  <a:cubicBezTo>
                    <a:pt x="762141" y="611987"/>
                    <a:pt x="730228" y="572902"/>
                    <a:pt x="685800" y="563880"/>
                  </a:cubicBezTo>
                  <a:lnTo>
                    <a:pt x="685800" y="309563"/>
                  </a:lnTo>
                  <a:cubicBezTo>
                    <a:pt x="685802" y="303345"/>
                    <a:pt x="682769" y="297518"/>
                    <a:pt x="677675" y="293952"/>
                  </a:cubicBezTo>
                  <a:lnTo>
                    <a:pt x="647024" y="272501"/>
                  </a:lnTo>
                  <a:lnTo>
                    <a:pt x="681390" y="231267"/>
                  </a:lnTo>
                  <a:cubicBezTo>
                    <a:pt x="686573" y="225043"/>
                    <a:pt x="687254" y="216220"/>
                    <a:pt x="683085" y="209274"/>
                  </a:cubicBezTo>
                  <a:lnTo>
                    <a:pt x="662130" y="174403"/>
                  </a:lnTo>
                  <a:lnTo>
                    <a:pt x="680180" y="156306"/>
                  </a:lnTo>
                  <a:cubicBezTo>
                    <a:pt x="683758" y="152749"/>
                    <a:pt x="685779" y="147920"/>
                    <a:pt x="685800" y="142875"/>
                  </a:cubicBezTo>
                  <a:lnTo>
                    <a:pt x="685800" y="100013"/>
                  </a:lnTo>
                  <a:cubicBezTo>
                    <a:pt x="685737" y="44804"/>
                    <a:pt x="640996" y="63"/>
                    <a:pt x="585788" y="0"/>
                  </a:cubicBezTo>
                  <a:lnTo>
                    <a:pt x="100013" y="0"/>
                  </a:lnTo>
                  <a:cubicBezTo>
                    <a:pt x="45030" y="-168"/>
                    <a:pt x="289" y="44203"/>
                    <a:pt x="0" y="99184"/>
                  </a:cubicBezTo>
                  <a:cubicBezTo>
                    <a:pt x="-28" y="129343"/>
                    <a:pt x="13767" y="157853"/>
                    <a:pt x="37433" y="176546"/>
                  </a:cubicBezTo>
                  <a:cubicBezTo>
                    <a:pt x="37776" y="176823"/>
                    <a:pt x="38129" y="177089"/>
                    <a:pt x="38500" y="177337"/>
                  </a:cubicBezTo>
                  <a:cubicBezTo>
                    <a:pt x="50540" y="185833"/>
                    <a:pt x="64884" y="190455"/>
                    <a:pt x="79620" y="190586"/>
                  </a:cubicBezTo>
                  <a:close/>
                  <a:moveTo>
                    <a:pt x="138779" y="152400"/>
                  </a:moveTo>
                  <a:cubicBezTo>
                    <a:pt x="141441" y="145985"/>
                    <a:pt x="142832" y="139115"/>
                    <a:pt x="142875" y="132169"/>
                  </a:cubicBezTo>
                  <a:cubicBezTo>
                    <a:pt x="143099" y="101044"/>
                    <a:pt x="118048" y="75630"/>
                    <a:pt x="86922" y="75406"/>
                  </a:cubicBezTo>
                  <a:cubicBezTo>
                    <a:pt x="86523" y="75403"/>
                    <a:pt x="86124" y="75404"/>
                    <a:pt x="85725" y="75410"/>
                  </a:cubicBezTo>
                  <a:cubicBezTo>
                    <a:pt x="75204" y="75410"/>
                    <a:pt x="66675" y="83939"/>
                    <a:pt x="66675" y="94460"/>
                  </a:cubicBezTo>
                  <a:cubicBezTo>
                    <a:pt x="66675" y="104981"/>
                    <a:pt x="75204" y="113510"/>
                    <a:pt x="85725" y="113510"/>
                  </a:cubicBezTo>
                  <a:cubicBezTo>
                    <a:pt x="95909" y="113177"/>
                    <a:pt x="104434" y="121164"/>
                    <a:pt x="104766" y="131348"/>
                  </a:cubicBezTo>
                  <a:cubicBezTo>
                    <a:pt x="104775" y="131622"/>
                    <a:pt x="104778" y="131896"/>
                    <a:pt x="104775" y="132169"/>
                  </a:cubicBezTo>
                  <a:cubicBezTo>
                    <a:pt x="104295" y="139549"/>
                    <a:pt x="99793" y="146065"/>
                    <a:pt x="93059" y="149124"/>
                  </a:cubicBezTo>
                  <a:cubicBezTo>
                    <a:pt x="82577" y="154260"/>
                    <a:pt x="70115" y="153179"/>
                    <a:pt x="60674" y="146314"/>
                  </a:cubicBezTo>
                  <a:cubicBezTo>
                    <a:pt x="46403" y="134832"/>
                    <a:pt x="38103" y="117502"/>
                    <a:pt x="38100" y="99184"/>
                  </a:cubicBezTo>
                  <a:cubicBezTo>
                    <a:pt x="38329" y="64991"/>
                    <a:pt x="66234" y="37458"/>
                    <a:pt x="100427" y="37686"/>
                  </a:cubicBezTo>
                  <a:cubicBezTo>
                    <a:pt x="134621" y="37915"/>
                    <a:pt x="162154" y="65819"/>
                    <a:pt x="161925" y="100013"/>
                  </a:cubicBezTo>
                  <a:lnTo>
                    <a:pt x="161925" y="152400"/>
                  </a:lnTo>
                  <a:close/>
                  <a:moveTo>
                    <a:pt x="285750" y="562071"/>
                  </a:moveTo>
                  <a:cubicBezTo>
                    <a:pt x="273759" y="561518"/>
                    <a:pt x="261834" y="564123"/>
                    <a:pt x="251165" y="569624"/>
                  </a:cubicBezTo>
                  <a:cubicBezTo>
                    <a:pt x="231872" y="579232"/>
                    <a:pt x="219508" y="598758"/>
                    <a:pt x="219075" y="620307"/>
                  </a:cubicBezTo>
                  <a:cubicBezTo>
                    <a:pt x="218851" y="651432"/>
                    <a:pt x="243902" y="676846"/>
                    <a:pt x="275028" y="677070"/>
                  </a:cubicBezTo>
                  <a:cubicBezTo>
                    <a:pt x="275427" y="677073"/>
                    <a:pt x="275826" y="677072"/>
                    <a:pt x="276225" y="677066"/>
                  </a:cubicBezTo>
                  <a:cubicBezTo>
                    <a:pt x="286746" y="677066"/>
                    <a:pt x="295275" y="668537"/>
                    <a:pt x="295275" y="658016"/>
                  </a:cubicBezTo>
                  <a:cubicBezTo>
                    <a:pt x="295275" y="647495"/>
                    <a:pt x="286746" y="638966"/>
                    <a:pt x="276225" y="638966"/>
                  </a:cubicBezTo>
                  <a:cubicBezTo>
                    <a:pt x="266041" y="639298"/>
                    <a:pt x="257516" y="631312"/>
                    <a:pt x="257184" y="621128"/>
                  </a:cubicBezTo>
                  <a:cubicBezTo>
                    <a:pt x="257175" y="620854"/>
                    <a:pt x="257172" y="620580"/>
                    <a:pt x="257175" y="620307"/>
                  </a:cubicBezTo>
                  <a:cubicBezTo>
                    <a:pt x="257655" y="612927"/>
                    <a:pt x="262158" y="606411"/>
                    <a:pt x="268891" y="603352"/>
                  </a:cubicBezTo>
                  <a:cubicBezTo>
                    <a:pt x="279382" y="598230"/>
                    <a:pt x="291844" y="599330"/>
                    <a:pt x="301276" y="606210"/>
                  </a:cubicBezTo>
                  <a:cubicBezTo>
                    <a:pt x="315534" y="617681"/>
                    <a:pt x="323833" y="634991"/>
                    <a:pt x="323850" y="653292"/>
                  </a:cubicBezTo>
                  <a:cubicBezTo>
                    <a:pt x="323582" y="687240"/>
                    <a:pt x="295887" y="714566"/>
                    <a:pt x="261938" y="714376"/>
                  </a:cubicBezTo>
                  <a:lnTo>
                    <a:pt x="257175" y="714376"/>
                  </a:lnTo>
                  <a:cubicBezTo>
                    <a:pt x="222999" y="714334"/>
                    <a:pt x="195304" y="686639"/>
                    <a:pt x="195263" y="652463"/>
                  </a:cubicBezTo>
                  <a:lnTo>
                    <a:pt x="195263" y="531772"/>
                  </a:lnTo>
                  <a:lnTo>
                    <a:pt x="237306" y="489719"/>
                  </a:lnTo>
                  <a:cubicBezTo>
                    <a:pt x="244743" y="482280"/>
                    <a:pt x="244743" y="470221"/>
                    <a:pt x="237306" y="462782"/>
                  </a:cubicBezTo>
                  <a:lnTo>
                    <a:pt x="200025" y="425492"/>
                  </a:lnTo>
                  <a:lnTo>
                    <a:pt x="200025" y="100013"/>
                  </a:lnTo>
                  <a:cubicBezTo>
                    <a:pt x="200050" y="77538"/>
                    <a:pt x="192466" y="55716"/>
                    <a:pt x="178508" y="38100"/>
                  </a:cubicBezTo>
                  <a:lnTo>
                    <a:pt x="585788" y="38100"/>
                  </a:lnTo>
                  <a:cubicBezTo>
                    <a:pt x="619963" y="38142"/>
                    <a:pt x="647658" y="65837"/>
                    <a:pt x="647700" y="100013"/>
                  </a:cubicBezTo>
                  <a:lnTo>
                    <a:pt x="647700" y="134979"/>
                  </a:lnTo>
                  <a:lnTo>
                    <a:pt x="624707" y="157982"/>
                  </a:lnTo>
                  <a:cubicBezTo>
                    <a:pt x="618529" y="164165"/>
                    <a:pt x="617351" y="173758"/>
                    <a:pt x="621849" y="181252"/>
                  </a:cubicBezTo>
                  <a:lnTo>
                    <a:pt x="643461" y="217275"/>
                  </a:lnTo>
                  <a:lnTo>
                    <a:pt x="604485" y="264034"/>
                  </a:lnTo>
                  <a:cubicBezTo>
                    <a:pt x="597750" y="272116"/>
                    <a:pt x="598843" y="284128"/>
                    <a:pt x="606926" y="290864"/>
                  </a:cubicBezTo>
                  <a:cubicBezTo>
                    <a:pt x="607337" y="291205"/>
                    <a:pt x="607762" y="291530"/>
                    <a:pt x="608200" y="291837"/>
                  </a:cubicBezTo>
                  <a:lnTo>
                    <a:pt x="647700" y="319488"/>
                  </a:lnTo>
                  <a:lnTo>
                    <a:pt x="647700" y="561976"/>
                  </a:lnTo>
                  <a:close/>
                  <a:moveTo>
                    <a:pt x="666750" y="714376"/>
                  </a:moveTo>
                  <a:lnTo>
                    <a:pt x="340566" y="714376"/>
                  </a:lnTo>
                  <a:cubicBezTo>
                    <a:pt x="366797" y="681448"/>
                    <a:pt x="369098" y="635455"/>
                    <a:pt x="346281" y="600076"/>
                  </a:cubicBezTo>
                  <a:lnTo>
                    <a:pt x="666750" y="600076"/>
                  </a:lnTo>
                  <a:cubicBezTo>
                    <a:pt x="698313" y="600076"/>
                    <a:pt x="723900" y="625663"/>
                    <a:pt x="723900" y="657226"/>
                  </a:cubicBezTo>
                  <a:cubicBezTo>
                    <a:pt x="723900" y="688788"/>
                    <a:pt x="698313" y="714376"/>
                    <a:pt x="666750" y="714376"/>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0" name="TextBox 49">
              <a:extLst>
                <a:ext uri="{FF2B5EF4-FFF2-40B4-BE49-F238E27FC236}">
                  <a16:creationId xmlns:a16="http://schemas.microsoft.com/office/drawing/2014/main" id="{CF8F9DBC-FDA3-F1F9-2DB5-665E319F1715}"/>
                </a:ext>
              </a:extLst>
            </p:cNvPr>
            <p:cNvSpPr txBox="1"/>
            <p:nvPr/>
          </p:nvSpPr>
          <p:spPr>
            <a:xfrm>
              <a:off x="6486841" y="2558583"/>
              <a:ext cx="418784"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2</a:t>
              </a:r>
            </a:p>
          </p:txBody>
        </p:sp>
      </p:grpSp>
      <p:sp>
        <p:nvSpPr>
          <p:cNvPr id="51" name="TextBox 50">
            <a:extLst>
              <a:ext uri="{FF2B5EF4-FFF2-40B4-BE49-F238E27FC236}">
                <a16:creationId xmlns:a16="http://schemas.microsoft.com/office/drawing/2014/main" id="{06BAA6E8-9506-0DEE-586E-E8B32934FD55}"/>
              </a:ext>
            </a:extLst>
          </p:cNvPr>
          <p:cNvSpPr txBox="1"/>
          <p:nvPr/>
        </p:nvSpPr>
        <p:spPr>
          <a:xfrm>
            <a:off x="401590" y="1343618"/>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indent="-628650">
              <a:defRPr sz="2400" b="1"/>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62865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	Security success is ruining the attacker ROI </a:t>
            </a:r>
            <a:r>
              <a:rPr kumimoji="0" lang="en-US" sz="1800" b="1" i="1" u="none" strike="noStrike" kern="1200" cap="none" spc="0" normalizeH="0" baseline="0" noProof="0">
                <a:ln>
                  <a:noFill/>
                </a:ln>
                <a:solidFill>
                  <a:srgbClr val="000000"/>
                </a:solidFill>
                <a:effectLst/>
                <a:uLnTx/>
                <a:uFillTx/>
                <a:latin typeface="Segoe UI Semibold"/>
                <a:ea typeface="+mn-ea"/>
                <a:cs typeface="+mn-cs"/>
              </a:rPr>
              <a:t>(return on investment)</a:t>
            </a:r>
            <a:endParaRPr kumimoji="0" lang="en-US" sz="2400" b="1" i="1" u="none" strike="noStrike" kern="1200" cap="none" spc="0" normalizeH="0" baseline="0" noProof="0">
              <a:ln>
                <a:noFill/>
              </a:ln>
              <a:solidFill>
                <a:srgbClr val="000000"/>
              </a:solidFill>
              <a:effectLst/>
              <a:uLnTx/>
              <a:uFillTx/>
              <a:latin typeface="Segoe UI Semibold"/>
              <a:ea typeface="+mn-ea"/>
              <a:cs typeface="+mn-cs"/>
            </a:endParaRPr>
          </a:p>
        </p:txBody>
      </p:sp>
      <p:grpSp>
        <p:nvGrpSpPr>
          <p:cNvPr id="52" name="Group 51">
            <a:extLst>
              <a:ext uri="{FF2B5EF4-FFF2-40B4-BE49-F238E27FC236}">
                <a16:creationId xmlns:a16="http://schemas.microsoft.com/office/drawing/2014/main" id="{A49E5E33-30DE-593A-5E55-B635A343C1C7}"/>
              </a:ext>
            </a:extLst>
          </p:cNvPr>
          <p:cNvGrpSpPr/>
          <p:nvPr/>
        </p:nvGrpSpPr>
        <p:grpSpPr>
          <a:xfrm>
            <a:off x="491453" y="1436512"/>
            <a:ext cx="709370" cy="700416"/>
            <a:chOff x="6324986" y="1436512"/>
            <a:chExt cx="709370" cy="700416"/>
          </a:xfrm>
        </p:grpSpPr>
        <p:sp>
          <p:nvSpPr>
            <p:cNvPr id="53" name="Freeform: Shape 52">
              <a:extLst>
                <a:ext uri="{FF2B5EF4-FFF2-40B4-BE49-F238E27FC236}">
                  <a16:creationId xmlns:a16="http://schemas.microsoft.com/office/drawing/2014/main" id="{FD95E71C-E75F-D99F-84A3-296DE87A899C}"/>
                </a:ext>
              </a:extLst>
            </p:cNvPr>
            <p:cNvSpPr/>
            <p:nvPr/>
          </p:nvSpPr>
          <p:spPr>
            <a:xfrm>
              <a:off x="6324986" y="1436512"/>
              <a:ext cx="709370" cy="700416"/>
            </a:xfrm>
            <a:custGeom>
              <a:avLst/>
              <a:gdLst>
                <a:gd name="connsiteX0" fmla="*/ 161925 w 762095"/>
                <a:gd name="connsiteY0" fmla="*/ 190500 h 752475"/>
                <a:gd name="connsiteX1" fmla="*/ 161925 w 762095"/>
                <a:gd name="connsiteY1" fmla="*/ 433388 h 752475"/>
                <a:gd name="connsiteX2" fmla="*/ 167507 w 762095"/>
                <a:gd name="connsiteY2" fmla="*/ 446856 h 752475"/>
                <a:gd name="connsiteX3" fmla="*/ 196891 w 762095"/>
                <a:gd name="connsiteY3" fmla="*/ 476250 h 752475"/>
                <a:gd name="connsiteX4" fmla="*/ 162744 w 762095"/>
                <a:gd name="connsiteY4" fmla="*/ 510407 h 752475"/>
                <a:gd name="connsiteX5" fmla="*/ 157163 w 762095"/>
                <a:gd name="connsiteY5" fmla="*/ 523875 h 752475"/>
                <a:gd name="connsiteX6" fmla="*/ 157163 w 762095"/>
                <a:gd name="connsiteY6" fmla="*/ 652463 h 752475"/>
                <a:gd name="connsiteX7" fmla="*/ 257175 w 762095"/>
                <a:gd name="connsiteY7" fmla="*/ 752476 h 752475"/>
                <a:gd name="connsiteX8" fmla="*/ 666750 w 762095"/>
                <a:gd name="connsiteY8" fmla="*/ 752476 h 752475"/>
                <a:gd name="connsiteX9" fmla="*/ 762095 w 762095"/>
                <a:gd name="connsiteY9" fmla="*/ 657322 h 752475"/>
                <a:gd name="connsiteX10" fmla="*/ 685800 w 762095"/>
                <a:gd name="connsiteY10" fmla="*/ 563880 h 752475"/>
                <a:gd name="connsiteX11" fmla="*/ 685800 w 762095"/>
                <a:gd name="connsiteY11" fmla="*/ 309563 h 752475"/>
                <a:gd name="connsiteX12" fmla="*/ 677675 w 762095"/>
                <a:gd name="connsiteY12" fmla="*/ 293952 h 752475"/>
                <a:gd name="connsiteX13" fmla="*/ 647024 w 762095"/>
                <a:gd name="connsiteY13" fmla="*/ 272501 h 752475"/>
                <a:gd name="connsiteX14" fmla="*/ 681390 w 762095"/>
                <a:gd name="connsiteY14" fmla="*/ 231267 h 752475"/>
                <a:gd name="connsiteX15" fmla="*/ 683085 w 762095"/>
                <a:gd name="connsiteY15" fmla="*/ 209274 h 752475"/>
                <a:gd name="connsiteX16" fmla="*/ 662130 w 762095"/>
                <a:gd name="connsiteY16" fmla="*/ 174403 h 752475"/>
                <a:gd name="connsiteX17" fmla="*/ 680180 w 762095"/>
                <a:gd name="connsiteY17" fmla="*/ 156306 h 752475"/>
                <a:gd name="connsiteX18" fmla="*/ 685800 w 762095"/>
                <a:gd name="connsiteY18" fmla="*/ 142875 h 752475"/>
                <a:gd name="connsiteX19" fmla="*/ 685800 w 762095"/>
                <a:gd name="connsiteY19" fmla="*/ 100013 h 752475"/>
                <a:gd name="connsiteX20" fmla="*/ 585788 w 762095"/>
                <a:gd name="connsiteY20" fmla="*/ 0 h 752475"/>
                <a:gd name="connsiteX21" fmla="*/ 100013 w 762095"/>
                <a:gd name="connsiteY21" fmla="*/ 0 h 752475"/>
                <a:gd name="connsiteX22" fmla="*/ 0 w 762095"/>
                <a:gd name="connsiteY22" fmla="*/ 99184 h 752475"/>
                <a:gd name="connsiteX23" fmla="*/ 37433 w 762095"/>
                <a:gd name="connsiteY23" fmla="*/ 176546 h 752475"/>
                <a:gd name="connsiteX24" fmla="*/ 38500 w 762095"/>
                <a:gd name="connsiteY24" fmla="*/ 177337 h 752475"/>
                <a:gd name="connsiteX25" fmla="*/ 79620 w 762095"/>
                <a:gd name="connsiteY25" fmla="*/ 190586 h 752475"/>
                <a:gd name="connsiteX26" fmla="*/ 138779 w 762095"/>
                <a:gd name="connsiteY26" fmla="*/ 152400 h 752475"/>
                <a:gd name="connsiteX27" fmla="*/ 142875 w 762095"/>
                <a:gd name="connsiteY27" fmla="*/ 132169 h 752475"/>
                <a:gd name="connsiteX28" fmla="*/ 86922 w 762095"/>
                <a:gd name="connsiteY28" fmla="*/ 75406 h 752475"/>
                <a:gd name="connsiteX29" fmla="*/ 85725 w 762095"/>
                <a:gd name="connsiteY29" fmla="*/ 75410 h 752475"/>
                <a:gd name="connsiteX30" fmla="*/ 66675 w 762095"/>
                <a:gd name="connsiteY30" fmla="*/ 94460 h 752475"/>
                <a:gd name="connsiteX31" fmla="*/ 85725 w 762095"/>
                <a:gd name="connsiteY31" fmla="*/ 113510 h 752475"/>
                <a:gd name="connsiteX32" fmla="*/ 104766 w 762095"/>
                <a:gd name="connsiteY32" fmla="*/ 131348 h 752475"/>
                <a:gd name="connsiteX33" fmla="*/ 104775 w 762095"/>
                <a:gd name="connsiteY33" fmla="*/ 132169 h 752475"/>
                <a:gd name="connsiteX34" fmla="*/ 93059 w 762095"/>
                <a:gd name="connsiteY34" fmla="*/ 149124 h 752475"/>
                <a:gd name="connsiteX35" fmla="*/ 60674 w 762095"/>
                <a:gd name="connsiteY35" fmla="*/ 146314 h 752475"/>
                <a:gd name="connsiteX36" fmla="*/ 38100 w 762095"/>
                <a:gd name="connsiteY36" fmla="*/ 99184 h 752475"/>
                <a:gd name="connsiteX37" fmla="*/ 100427 w 762095"/>
                <a:gd name="connsiteY37" fmla="*/ 37686 h 752475"/>
                <a:gd name="connsiteX38" fmla="*/ 161925 w 762095"/>
                <a:gd name="connsiteY38" fmla="*/ 100013 h 752475"/>
                <a:gd name="connsiteX39" fmla="*/ 161925 w 762095"/>
                <a:gd name="connsiteY39" fmla="*/ 152400 h 752475"/>
                <a:gd name="connsiteX40" fmla="*/ 285750 w 762095"/>
                <a:gd name="connsiteY40" fmla="*/ 562071 h 752475"/>
                <a:gd name="connsiteX41" fmla="*/ 251165 w 762095"/>
                <a:gd name="connsiteY41" fmla="*/ 569624 h 752475"/>
                <a:gd name="connsiteX42" fmla="*/ 219075 w 762095"/>
                <a:gd name="connsiteY42" fmla="*/ 620307 h 752475"/>
                <a:gd name="connsiteX43" fmla="*/ 275028 w 762095"/>
                <a:gd name="connsiteY43" fmla="*/ 677070 h 752475"/>
                <a:gd name="connsiteX44" fmla="*/ 276225 w 762095"/>
                <a:gd name="connsiteY44" fmla="*/ 677066 h 752475"/>
                <a:gd name="connsiteX45" fmla="*/ 295275 w 762095"/>
                <a:gd name="connsiteY45" fmla="*/ 658016 h 752475"/>
                <a:gd name="connsiteX46" fmla="*/ 276225 w 762095"/>
                <a:gd name="connsiteY46" fmla="*/ 638966 h 752475"/>
                <a:gd name="connsiteX47" fmla="*/ 257184 w 762095"/>
                <a:gd name="connsiteY47" fmla="*/ 621128 h 752475"/>
                <a:gd name="connsiteX48" fmla="*/ 257175 w 762095"/>
                <a:gd name="connsiteY48" fmla="*/ 620307 h 752475"/>
                <a:gd name="connsiteX49" fmla="*/ 268891 w 762095"/>
                <a:gd name="connsiteY49" fmla="*/ 603352 h 752475"/>
                <a:gd name="connsiteX50" fmla="*/ 301276 w 762095"/>
                <a:gd name="connsiteY50" fmla="*/ 606210 h 752475"/>
                <a:gd name="connsiteX51" fmla="*/ 323850 w 762095"/>
                <a:gd name="connsiteY51" fmla="*/ 653292 h 752475"/>
                <a:gd name="connsiteX52" fmla="*/ 261938 w 762095"/>
                <a:gd name="connsiteY52" fmla="*/ 714376 h 752475"/>
                <a:gd name="connsiteX53" fmla="*/ 257175 w 762095"/>
                <a:gd name="connsiteY53" fmla="*/ 714376 h 752475"/>
                <a:gd name="connsiteX54" fmla="*/ 195263 w 762095"/>
                <a:gd name="connsiteY54" fmla="*/ 652463 h 752475"/>
                <a:gd name="connsiteX55" fmla="*/ 195263 w 762095"/>
                <a:gd name="connsiteY55" fmla="*/ 531772 h 752475"/>
                <a:gd name="connsiteX56" fmla="*/ 237306 w 762095"/>
                <a:gd name="connsiteY56" fmla="*/ 489719 h 752475"/>
                <a:gd name="connsiteX57" fmla="*/ 237306 w 762095"/>
                <a:gd name="connsiteY57" fmla="*/ 462782 h 752475"/>
                <a:gd name="connsiteX58" fmla="*/ 200025 w 762095"/>
                <a:gd name="connsiteY58" fmla="*/ 425492 h 752475"/>
                <a:gd name="connsiteX59" fmla="*/ 200025 w 762095"/>
                <a:gd name="connsiteY59" fmla="*/ 100013 h 752475"/>
                <a:gd name="connsiteX60" fmla="*/ 178508 w 762095"/>
                <a:gd name="connsiteY60" fmla="*/ 38100 h 752475"/>
                <a:gd name="connsiteX61" fmla="*/ 585788 w 762095"/>
                <a:gd name="connsiteY61" fmla="*/ 38100 h 752475"/>
                <a:gd name="connsiteX62" fmla="*/ 647700 w 762095"/>
                <a:gd name="connsiteY62" fmla="*/ 100013 h 752475"/>
                <a:gd name="connsiteX63" fmla="*/ 647700 w 762095"/>
                <a:gd name="connsiteY63" fmla="*/ 134979 h 752475"/>
                <a:gd name="connsiteX64" fmla="*/ 624707 w 762095"/>
                <a:gd name="connsiteY64" fmla="*/ 157982 h 752475"/>
                <a:gd name="connsiteX65" fmla="*/ 621849 w 762095"/>
                <a:gd name="connsiteY65" fmla="*/ 181252 h 752475"/>
                <a:gd name="connsiteX66" fmla="*/ 643461 w 762095"/>
                <a:gd name="connsiteY66" fmla="*/ 217275 h 752475"/>
                <a:gd name="connsiteX67" fmla="*/ 604485 w 762095"/>
                <a:gd name="connsiteY67" fmla="*/ 264034 h 752475"/>
                <a:gd name="connsiteX68" fmla="*/ 606926 w 762095"/>
                <a:gd name="connsiteY68" fmla="*/ 290864 h 752475"/>
                <a:gd name="connsiteX69" fmla="*/ 608200 w 762095"/>
                <a:gd name="connsiteY69" fmla="*/ 291837 h 752475"/>
                <a:gd name="connsiteX70" fmla="*/ 647700 w 762095"/>
                <a:gd name="connsiteY70" fmla="*/ 319488 h 752475"/>
                <a:gd name="connsiteX71" fmla="*/ 647700 w 762095"/>
                <a:gd name="connsiteY71" fmla="*/ 561976 h 752475"/>
                <a:gd name="connsiteX72" fmla="*/ 666750 w 762095"/>
                <a:gd name="connsiteY72" fmla="*/ 714376 h 752475"/>
                <a:gd name="connsiteX73" fmla="*/ 340566 w 762095"/>
                <a:gd name="connsiteY73" fmla="*/ 714376 h 752475"/>
                <a:gd name="connsiteX74" fmla="*/ 346281 w 762095"/>
                <a:gd name="connsiteY74" fmla="*/ 600076 h 752475"/>
                <a:gd name="connsiteX75" fmla="*/ 666750 w 762095"/>
                <a:gd name="connsiteY75" fmla="*/ 600076 h 752475"/>
                <a:gd name="connsiteX76" fmla="*/ 723900 w 762095"/>
                <a:gd name="connsiteY76" fmla="*/ 657226 h 752475"/>
                <a:gd name="connsiteX77" fmla="*/ 666750 w 762095"/>
                <a:gd name="connsiteY77" fmla="*/ 714376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62095" h="752475">
                  <a:moveTo>
                    <a:pt x="161925" y="190500"/>
                  </a:moveTo>
                  <a:lnTo>
                    <a:pt x="161925" y="433388"/>
                  </a:lnTo>
                  <a:cubicBezTo>
                    <a:pt x="161926" y="438440"/>
                    <a:pt x="163934" y="443284"/>
                    <a:pt x="167507" y="446856"/>
                  </a:cubicBezTo>
                  <a:lnTo>
                    <a:pt x="196891" y="476250"/>
                  </a:lnTo>
                  <a:lnTo>
                    <a:pt x="162744" y="510407"/>
                  </a:lnTo>
                  <a:cubicBezTo>
                    <a:pt x="159171" y="513979"/>
                    <a:pt x="157163" y="518823"/>
                    <a:pt x="157163" y="523875"/>
                  </a:cubicBezTo>
                  <a:lnTo>
                    <a:pt x="157163" y="652463"/>
                  </a:lnTo>
                  <a:cubicBezTo>
                    <a:pt x="157225" y="707672"/>
                    <a:pt x="201966" y="752413"/>
                    <a:pt x="257175" y="752476"/>
                  </a:cubicBezTo>
                  <a:lnTo>
                    <a:pt x="666750" y="752476"/>
                  </a:lnTo>
                  <a:cubicBezTo>
                    <a:pt x="719355" y="752529"/>
                    <a:pt x="762043" y="709926"/>
                    <a:pt x="762095" y="657322"/>
                  </a:cubicBezTo>
                  <a:cubicBezTo>
                    <a:pt x="762141" y="611987"/>
                    <a:pt x="730228" y="572902"/>
                    <a:pt x="685800" y="563880"/>
                  </a:cubicBezTo>
                  <a:lnTo>
                    <a:pt x="685800" y="309563"/>
                  </a:lnTo>
                  <a:cubicBezTo>
                    <a:pt x="685802" y="303345"/>
                    <a:pt x="682769" y="297518"/>
                    <a:pt x="677675" y="293952"/>
                  </a:cubicBezTo>
                  <a:lnTo>
                    <a:pt x="647024" y="272501"/>
                  </a:lnTo>
                  <a:lnTo>
                    <a:pt x="681390" y="231267"/>
                  </a:lnTo>
                  <a:cubicBezTo>
                    <a:pt x="686573" y="225043"/>
                    <a:pt x="687254" y="216220"/>
                    <a:pt x="683085" y="209274"/>
                  </a:cubicBezTo>
                  <a:lnTo>
                    <a:pt x="662130" y="174403"/>
                  </a:lnTo>
                  <a:lnTo>
                    <a:pt x="680180" y="156306"/>
                  </a:lnTo>
                  <a:cubicBezTo>
                    <a:pt x="683758" y="152749"/>
                    <a:pt x="685779" y="147920"/>
                    <a:pt x="685800" y="142875"/>
                  </a:cubicBezTo>
                  <a:lnTo>
                    <a:pt x="685800" y="100013"/>
                  </a:lnTo>
                  <a:cubicBezTo>
                    <a:pt x="685737" y="44804"/>
                    <a:pt x="640996" y="63"/>
                    <a:pt x="585788" y="0"/>
                  </a:cubicBezTo>
                  <a:lnTo>
                    <a:pt x="100013" y="0"/>
                  </a:lnTo>
                  <a:cubicBezTo>
                    <a:pt x="45030" y="-168"/>
                    <a:pt x="289" y="44203"/>
                    <a:pt x="0" y="99184"/>
                  </a:cubicBezTo>
                  <a:cubicBezTo>
                    <a:pt x="-28" y="129343"/>
                    <a:pt x="13767" y="157853"/>
                    <a:pt x="37433" y="176546"/>
                  </a:cubicBezTo>
                  <a:cubicBezTo>
                    <a:pt x="37776" y="176823"/>
                    <a:pt x="38129" y="177089"/>
                    <a:pt x="38500" y="177337"/>
                  </a:cubicBezTo>
                  <a:cubicBezTo>
                    <a:pt x="50540" y="185833"/>
                    <a:pt x="64884" y="190455"/>
                    <a:pt x="79620" y="190586"/>
                  </a:cubicBezTo>
                  <a:close/>
                  <a:moveTo>
                    <a:pt x="138779" y="152400"/>
                  </a:moveTo>
                  <a:cubicBezTo>
                    <a:pt x="141441" y="145985"/>
                    <a:pt x="142832" y="139115"/>
                    <a:pt x="142875" y="132169"/>
                  </a:cubicBezTo>
                  <a:cubicBezTo>
                    <a:pt x="143099" y="101044"/>
                    <a:pt x="118048" y="75630"/>
                    <a:pt x="86922" y="75406"/>
                  </a:cubicBezTo>
                  <a:cubicBezTo>
                    <a:pt x="86523" y="75403"/>
                    <a:pt x="86124" y="75404"/>
                    <a:pt x="85725" y="75410"/>
                  </a:cubicBezTo>
                  <a:cubicBezTo>
                    <a:pt x="75204" y="75410"/>
                    <a:pt x="66675" y="83939"/>
                    <a:pt x="66675" y="94460"/>
                  </a:cubicBezTo>
                  <a:cubicBezTo>
                    <a:pt x="66675" y="104981"/>
                    <a:pt x="75204" y="113510"/>
                    <a:pt x="85725" y="113510"/>
                  </a:cubicBezTo>
                  <a:cubicBezTo>
                    <a:pt x="95909" y="113177"/>
                    <a:pt x="104434" y="121164"/>
                    <a:pt x="104766" y="131348"/>
                  </a:cubicBezTo>
                  <a:cubicBezTo>
                    <a:pt x="104775" y="131622"/>
                    <a:pt x="104778" y="131896"/>
                    <a:pt x="104775" y="132169"/>
                  </a:cubicBezTo>
                  <a:cubicBezTo>
                    <a:pt x="104295" y="139549"/>
                    <a:pt x="99793" y="146065"/>
                    <a:pt x="93059" y="149124"/>
                  </a:cubicBezTo>
                  <a:cubicBezTo>
                    <a:pt x="82577" y="154260"/>
                    <a:pt x="70115" y="153179"/>
                    <a:pt x="60674" y="146314"/>
                  </a:cubicBezTo>
                  <a:cubicBezTo>
                    <a:pt x="46403" y="134832"/>
                    <a:pt x="38103" y="117502"/>
                    <a:pt x="38100" y="99184"/>
                  </a:cubicBezTo>
                  <a:cubicBezTo>
                    <a:pt x="38329" y="64991"/>
                    <a:pt x="66234" y="37458"/>
                    <a:pt x="100427" y="37686"/>
                  </a:cubicBezTo>
                  <a:cubicBezTo>
                    <a:pt x="134621" y="37915"/>
                    <a:pt x="162154" y="65819"/>
                    <a:pt x="161925" y="100013"/>
                  </a:cubicBezTo>
                  <a:lnTo>
                    <a:pt x="161925" y="152400"/>
                  </a:lnTo>
                  <a:close/>
                  <a:moveTo>
                    <a:pt x="285750" y="562071"/>
                  </a:moveTo>
                  <a:cubicBezTo>
                    <a:pt x="273759" y="561518"/>
                    <a:pt x="261834" y="564123"/>
                    <a:pt x="251165" y="569624"/>
                  </a:cubicBezTo>
                  <a:cubicBezTo>
                    <a:pt x="231872" y="579232"/>
                    <a:pt x="219508" y="598758"/>
                    <a:pt x="219075" y="620307"/>
                  </a:cubicBezTo>
                  <a:cubicBezTo>
                    <a:pt x="218851" y="651432"/>
                    <a:pt x="243902" y="676846"/>
                    <a:pt x="275028" y="677070"/>
                  </a:cubicBezTo>
                  <a:cubicBezTo>
                    <a:pt x="275427" y="677073"/>
                    <a:pt x="275826" y="677072"/>
                    <a:pt x="276225" y="677066"/>
                  </a:cubicBezTo>
                  <a:cubicBezTo>
                    <a:pt x="286746" y="677066"/>
                    <a:pt x="295275" y="668537"/>
                    <a:pt x="295275" y="658016"/>
                  </a:cubicBezTo>
                  <a:cubicBezTo>
                    <a:pt x="295275" y="647495"/>
                    <a:pt x="286746" y="638966"/>
                    <a:pt x="276225" y="638966"/>
                  </a:cubicBezTo>
                  <a:cubicBezTo>
                    <a:pt x="266041" y="639298"/>
                    <a:pt x="257516" y="631312"/>
                    <a:pt x="257184" y="621128"/>
                  </a:cubicBezTo>
                  <a:cubicBezTo>
                    <a:pt x="257175" y="620854"/>
                    <a:pt x="257172" y="620580"/>
                    <a:pt x="257175" y="620307"/>
                  </a:cubicBezTo>
                  <a:cubicBezTo>
                    <a:pt x="257655" y="612927"/>
                    <a:pt x="262158" y="606411"/>
                    <a:pt x="268891" y="603352"/>
                  </a:cubicBezTo>
                  <a:cubicBezTo>
                    <a:pt x="279382" y="598230"/>
                    <a:pt x="291844" y="599330"/>
                    <a:pt x="301276" y="606210"/>
                  </a:cubicBezTo>
                  <a:cubicBezTo>
                    <a:pt x="315534" y="617681"/>
                    <a:pt x="323833" y="634991"/>
                    <a:pt x="323850" y="653292"/>
                  </a:cubicBezTo>
                  <a:cubicBezTo>
                    <a:pt x="323582" y="687240"/>
                    <a:pt x="295887" y="714566"/>
                    <a:pt x="261938" y="714376"/>
                  </a:cubicBezTo>
                  <a:lnTo>
                    <a:pt x="257175" y="714376"/>
                  </a:lnTo>
                  <a:cubicBezTo>
                    <a:pt x="222999" y="714334"/>
                    <a:pt x="195304" y="686639"/>
                    <a:pt x="195263" y="652463"/>
                  </a:cubicBezTo>
                  <a:lnTo>
                    <a:pt x="195263" y="531772"/>
                  </a:lnTo>
                  <a:lnTo>
                    <a:pt x="237306" y="489719"/>
                  </a:lnTo>
                  <a:cubicBezTo>
                    <a:pt x="244743" y="482280"/>
                    <a:pt x="244743" y="470221"/>
                    <a:pt x="237306" y="462782"/>
                  </a:cubicBezTo>
                  <a:lnTo>
                    <a:pt x="200025" y="425492"/>
                  </a:lnTo>
                  <a:lnTo>
                    <a:pt x="200025" y="100013"/>
                  </a:lnTo>
                  <a:cubicBezTo>
                    <a:pt x="200050" y="77538"/>
                    <a:pt x="192466" y="55716"/>
                    <a:pt x="178508" y="38100"/>
                  </a:cubicBezTo>
                  <a:lnTo>
                    <a:pt x="585788" y="38100"/>
                  </a:lnTo>
                  <a:cubicBezTo>
                    <a:pt x="619963" y="38142"/>
                    <a:pt x="647658" y="65837"/>
                    <a:pt x="647700" y="100013"/>
                  </a:cubicBezTo>
                  <a:lnTo>
                    <a:pt x="647700" y="134979"/>
                  </a:lnTo>
                  <a:lnTo>
                    <a:pt x="624707" y="157982"/>
                  </a:lnTo>
                  <a:cubicBezTo>
                    <a:pt x="618529" y="164165"/>
                    <a:pt x="617351" y="173758"/>
                    <a:pt x="621849" y="181252"/>
                  </a:cubicBezTo>
                  <a:lnTo>
                    <a:pt x="643461" y="217275"/>
                  </a:lnTo>
                  <a:lnTo>
                    <a:pt x="604485" y="264034"/>
                  </a:lnTo>
                  <a:cubicBezTo>
                    <a:pt x="597750" y="272116"/>
                    <a:pt x="598843" y="284128"/>
                    <a:pt x="606926" y="290864"/>
                  </a:cubicBezTo>
                  <a:cubicBezTo>
                    <a:pt x="607337" y="291205"/>
                    <a:pt x="607762" y="291530"/>
                    <a:pt x="608200" y="291837"/>
                  </a:cubicBezTo>
                  <a:lnTo>
                    <a:pt x="647700" y="319488"/>
                  </a:lnTo>
                  <a:lnTo>
                    <a:pt x="647700" y="561976"/>
                  </a:lnTo>
                  <a:close/>
                  <a:moveTo>
                    <a:pt x="666750" y="714376"/>
                  </a:moveTo>
                  <a:lnTo>
                    <a:pt x="340566" y="714376"/>
                  </a:lnTo>
                  <a:cubicBezTo>
                    <a:pt x="366797" y="681448"/>
                    <a:pt x="369098" y="635455"/>
                    <a:pt x="346281" y="600076"/>
                  </a:cubicBezTo>
                  <a:lnTo>
                    <a:pt x="666750" y="600076"/>
                  </a:lnTo>
                  <a:cubicBezTo>
                    <a:pt x="698313" y="600076"/>
                    <a:pt x="723900" y="625663"/>
                    <a:pt x="723900" y="657226"/>
                  </a:cubicBezTo>
                  <a:cubicBezTo>
                    <a:pt x="723900" y="688788"/>
                    <a:pt x="698313" y="714376"/>
                    <a:pt x="666750" y="714376"/>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 name="TextBox 53">
              <a:extLst>
                <a:ext uri="{FF2B5EF4-FFF2-40B4-BE49-F238E27FC236}">
                  <a16:creationId xmlns:a16="http://schemas.microsoft.com/office/drawing/2014/main" id="{D8C6A898-C124-EFC7-195D-51FD6BE02731}"/>
                </a:ext>
              </a:extLst>
            </p:cNvPr>
            <p:cNvSpPr txBox="1"/>
            <p:nvPr/>
          </p:nvSpPr>
          <p:spPr>
            <a:xfrm>
              <a:off x="6486841" y="1488851"/>
              <a:ext cx="418784"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1</a:t>
              </a:r>
            </a:p>
          </p:txBody>
        </p:sp>
      </p:grpSp>
    </p:spTree>
    <p:extLst>
      <p:ext uri="{BB962C8B-B14F-4D97-AF65-F5344CB8AC3E}">
        <p14:creationId xmlns:p14="http://schemas.microsoft.com/office/powerpoint/2010/main" val="546649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up)">
                                      <p:cBhvr>
                                        <p:cTn id="7" dur="350"/>
                                        <p:tgtEl>
                                          <p:spTgt spid="51"/>
                                        </p:tgtEl>
                                      </p:cBhvr>
                                    </p:animEffect>
                                  </p:childTnLst>
                                </p:cTn>
                              </p:par>
                              <p:par>
                                <p:cTn id="8" presetID="22" presetClass="entr" presetSubtype="1" fill="hold"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wipe(up)">
                                      <p:cBhvr>
                                        <p:cTn id="10" dur="350"/>
                                        <p:tgtEl>
                                          <p:spTgt spid="52"/>
                                        </p:tgtEl>
                                      </p:cBhvr>
                                    </p:animEffect>
                                  </p:childTnLst>
                                </p:cTn>
                              </p:par>
                            </p:childTnLst>
                          </p:cTn>
                        </p:par>
                        <p:par>
                          <p:cTn id="11" fill="hold">
                            <p:stCondLst>
                              <p:cond delay="350"/>
                            </p:stCondLst>
                            <p:childTnLst>
                              <p:par>
                                <p:cTn id="12" presetID="22" presetClass="entr" presetSubtype="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350"/>
                                        <p:tgtEl>
                                          <p:spTgt spid="2"/>
                                        </p:tgtEl>
                                      </p:cBhvr>
                                    </p:animEffect>
                                  </p:childTnLst>
                                </p:cTn>
                              </p:par>
                              <p:par>
                                <p:cTn id="15" presetID="22" presetClass="entr" presetSubtype="1" fill="hold" nodeType="with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wipe(up)">
                                      <p:cBhvr>
                                        <p:cTn id="17" dur="350"/>
                                        <p:tgtEl>
                                          <p:spTgt spid="48"/>
                                        </p:tgtEl>
                                      </p:cBhvr>
                                    </p:animEffect>
                                  </p:childTnLst>
                                </p:cTn>
                              </p:par>
                            </p:childTnLst>
                          </p:cTn>
                        </p:par>
                        <p:par>
                          <p:cTn id="18" fill="hold">
                            <p:stCondLst>
                              <p:cond delay="700"/>
                            </p:stCondLst>
                            <p:childTnLst>
                              <p:par>
                                <p:cTn id="19" presetID="22" presetClass="entr" presetSubtype="1"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wipe(up)">
                                      <p:cBhvr>
                                        <p:cTn id="21" dur="350"/>
                                        <p:tgtEl>
                                          <p:spTgt spid="3"/>
                                        </p:tgtEl>
                                      </p:cBhvr>
                                    </p:animEffect>
                                  </p:childTnLst>
                                </p:cTn>
                              </p:par>
                              <p:par>
                                <p:cTn id="22" presetID="22" presetClass="entr" presetSubtype="1"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wipe(up)">
                                      <p:cBhvr>
                                        <p:cTn id="24" dur="350"/>
                                        <p:tgtEl>
                                          <p:spTgt spid="45"/>
                                        </p:tgtEl>
                                      </p:cBhvr>
                                    </p:animEffect>
                                  </p:childTnLst>
                                </p:cTn>
                              </p:par>
                            </p:childTnLst>
                          </p:cTn>
                        </p:par>
                        <p:par>
                          <p:cTn id="25" fill="hold">
                            <p:stCondLst>
                              <p:cond delay="1050"/>
                            </p:stCondLst>
                            <p:childTnLst>
                              <p:par>
                                <p:cTn id="26" presetID="22" presetClass="entr" presetSubtype="1"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up)">
                                      <p:cBhvr>
                                        <p:cTn id="28" dur="350"/>
                                        <p:tgtEl>
                                          <p:spTgt spid="5"/>
                                        </p:tgtEl>
                                      </p:cBhvr>
                                    </p:animEffect>
                                  </p:childTnLst>
                                </p:cTn>
                              </p:par>
                              <p:par>
                                <p:cTn id="29" presetID="22" presetClass="entr" presetSubtype="1" fill="hold" nodeType="with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ipe(up)">
                                      <p:cBhvr>
                                        <p:cTn id="31" dur="350"/>
                                        <p:tgtEl>
                                          <p:spTgt spid="42"/>
                                        </p:tgtEl>
                                      </p:cBhvr>
                                    </p:animEffect>
                                  </p:childTnLst>
                                </p:cTn>
                              </p:par>
                            </p:childTnLst>
                          </p:cTn>
                        </p:par>
                        <p:par>
                          <p:cTn id="32" fill="hold">
                            <p:stCondLst>
                              <p:cond delay="1400"/>
                            </p:stCondLst>
                            <p:childTnLst>
                              <p:par>
                                <p:cTn id="33" presetID="22" presetClass="entr" presetSubtype="1"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up)">
                                      <p:cBhvr>
                                        <p:cTn id="35" dur="350"/>
                                        <p:tgtEl>
                                          <p:spTgt spid="6"/>
                                        </p:tgtEl>
                                      </p:cBhvr>
                                    </p:animEffect>
                                  </p:childTnLst>
                                </p:cTn>
                              </p:par>
                              <p:par>
                                <p:cTn id="36" presetID="22" presetClass="entr" presetSubtype="1" fill="hold" nodeType="withEffect">
                                  <p:stCondLst>
                                    <p:cond delay="0"/>
                                  </p:stCondLst>
                                  <p:childTnLst>
                                    <p:set>
                                      <p:cBhvr>
                                        <p:cTn id="37" dur="1" fill="hold">
                                          <p:stCondLst>
                                            <p:cond delay="0"/>
                                          </p:stCondLst>
                                        </p:cTn>
                                        <p:tgtEl>
                                          <p:spTgt spid="39"/>
                                        </p:tgtEl>
                                        <p:attrNameLst>
                                          <p:attrName>style.visibility</p:attrName>
                                        </p:attrNameLst>
                                      </p:cBhvr>
                                      <p:to>
                                        <p:strVal val="visible"/>
                                      </p:to>
                                    </p:set>
                                    <p:animEffect transition="in" filter="wipe(up)">
                                      <p:cBhvr>
                                        <p:cTn id="38" dur="350"/>
                                        <p:tgtEl>
                                          <p:spTgt spid="39"/>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grpId="0" nodeType="click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wipe(up)">
                                      <p:cBhvr>
                                        <p:cTn id="43" dur="350"/>
                                        <p:tgtEl>
                                          <p:spTgt spid="7"/>
                                        </p:tgtEl>
                                      </p:cBhvr>
                                    </p:animEffect>
                                  </p:childTnLst>
                                </p:cTn>
                              </p:par>
                              <p:par>
                                <p:cTn id="44" presetID="22" presetClass="entr" presetSubtype="1"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wipe(up)">
                                      <p:cBhvr>
                                        <p:cTn id="46" dur="350"/>
                                        <p:tgtEl>
                                          <p:spTgt spid="36"/>
                                        </p:tgtEl>
                                      </p:cBhvr>
                                    </p:animEffect>
                                  </p:childTnLst>
                                </p:cTn>
                              </p:par>
                            </p:childTnLst>
                          </p:cTn>
                        </p:par>
                        <p:par>
                          <p:cTn id="47" fill="hold">
                            <p:stCondLst>
                              <p:cond delay="350"/>
                            </p:stCondLst>
                            <p:childTnLst>
                              <p:par>
                                <p:cTn id="48" presetID="22" presetClass="entr" presetSubtype="1"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wipe(up)">
                                      <p:cBhvr>
                                        <p:cTn id="50" dur="350"/>
                                        <p:tgtEl>
                                          <p:spTgt spid="9"/>
                                        </p:tgtEl>
                                      </p:cBhvr>
                                    </p:animEffect>
                                  </p:childTnLst>
                                </p:cTn>
                              </p:par>
                              <p:par>
                                <p:cTn id="51" presetID="22" presetClass="entr" presetSubtype="1" fill="hold" nodeType="with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wipe(up)">
                                      <p:cBhvr>
                                        <p:cTn id="53" dur="350"/>
                                        <p:tgtEl>
                                          <p:spTgt spid="33"/>
                                        </p:tgtEl>
                                      </p:cBhvr>
                                    </p:animEffect>
                                  </p:childTnLst>
                                </p:cTn>
                              </p:par>
                            </p:childTnLst>
                          </p:cTn>
                        </p:par>
                        <p:par>
                          <p:cTn id="54" fill="hold">
                            <p:stCondLst>
                              <p:cond delay="700"/>
                            </p:stCondLst>
                            <p:childTnLst>
                              <p:par>
                                <p:cTn id="55" presetID="22" presetClass="entr" presetSubtype="1"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wipe(up)">
                                      <p:cBhvr>
                                        <p:cTn id="57" dur="350"/>
                                        <p:tgtEl>
                                          <p:spTgt spid="10"/>
                                        </p:tgtEl>
                                      </p:cBhvr>
                                    </p:animEffect>
                                  </p:childTnLst>
                                </p:cTn>
                              </p:par>
                              <p:par>
                                <p:cTn id="58" presetID="22" presetClass="entr" presetSubtype="1" fill="hold" nodeType="withEffect">
                                  <p:stCondLst>
                                    <p:cond delay="0"/>
                                  </p:stCondLst>
                                  <p:childTnLst>
                                    <p:set>
                                      <p:cBhvr>
                                        <p:cTn id="59" dur="1" fill="hold">
                                          <p:stCondLst>
                                            <p:cond delay="0"/>
                                          </p:stCondLst>
                                        </p:cTn>
                                        <p:tgtEl>
                                          <p:spTgt spid="30"/>
                                        </p:tgtEl>
                                        <p:attrNameLst>
                                          <p:attrName>style.visibility</p:attrName>
                                        </p:attrNameLst>
                                      </p:cBhvr>
                                      <p:to>
                                        <p:strVal val="visible"/>
                                      </p:to>
                                    </p:set>
                                    <p:animEffect transition="in" filter="wipe(up)">
                                      <p:cBhvr>
                                        <p:cTn id="60" dur="350"/>
                                        <p:tgtEl>
                                          <p:spTgt spid="30"/>
                                        </p:tgtEl>
                                      </p:cBhvr>
                                    </p:animEffect>
                                  </p:childTnLst>
                                </p:cTn>
                              </p:par>
                            </p:childTnLst>
                          </p:cTn>
                        </p:par>
                        <p:par>
                          <p:cTn id="61" fill="hold">
                            <p:stCondLst>
                              <p:cond delay="1050"/>
                            </p:stCondLst>
                            <p:childTnLst>
                              <p:par>
                                <p:cTn id="62" presetID="22" presetClass="entr" presetSubtype="1" fill="hold" grpId="0" nodeType="afterEffect">
                                  <p:stCondLst>
                                    <p:cond delay="0"/>
                                  </p:stCondLst>
                                  <p:childTnLst>
                                    <p:set>
                                      <p:cBhvr>
                                        <p:cTn id="63" dur="1" fill="hold">
                                          <p:stCondLst>
                                            <p:cond delay="0"/>
                                          </p:stCondLst>
                                        </p:cTn>
                                        <p:tgtEl>
                                          <p:spTgt spid="11"/>
                                        </p:tgtEl>
                                        <p:attrNameLst>
                                          <p:attrName>style.visibility</p:attrName>
                                        </p:attrNameLst>
                                      </p:cBhvr>
                                      <p:to>
                                        <p:strVal val="visible"/>
                                      </p:to>
                                    </p:set>
                                    <p:animEffect transition="in" filter="wipe(up)">
                                      <p:cBhvr>
                                        <p:cTn id="64" dur="350"/>
                                        <p:tgtEl>
                                          <p:spTgt spid="11"/>
                                        </p:tgtEl>
                                      </p:cBhvr>
                                    </p:animEffect>
                                  </p:childTnLst>
                                </p:cTn>
                              </p:par>
                              <p:par>
                                <p:cTn id="65" presetID="22" presetClass="entr" presetSubtype="1" fill="hold" nodeType="withEffect">
                                  <p:stCondLst>
                                    <p:cond delay="0"/>
                                  </p:stCondLst>
                                  <p:childTnLst>
                                    <p:set>
                                      <p:cBhvr>
                                        <p:cTn id="66" dur="1" fill="hold">
                                          <p:stCondLst>
                                            <p:cond delay="0"/>
                                          </p:stCondLst>
                                        </p:cTn>
                                        <p:tgtEl>
                                          <p:spTgt spid="27"/>
                                        </p:tgtEl>
                                        <p:attrNameLst>
                                          <p:attrName>style.visibility</p:attrName>
                                        </p:attrNameLst>
                                      </p:cBhvr>
                                      <p:to>
                                        <p:strVal val="visible"/>
                                      </p:to>
                                    </p:set>
                                    <p:animEffect transition="in" filter="wipe(up)">
                                      <p:cBhvr>
                                        <p:cTn id="67" dur="350"/>
                                        <p:tgtEl>
                                          <p:spTgt spid="27"/>
                                        </p:tgtEl>
                                      </p:cBhvr>
                                    </p:animEffect>
                                  </p:childTnLst>
                                </p:cTn>
                              </p:par>
                            </p:childTnLst>
                          </p:cTn>
                        </p:par>
                        <p:par>
                          <p:cTn id="68" fill="hold">
                            <p:stCondLst>
                              <p:cond delay="1400"/>
                            </p:stCondLst>
                            <p:childTnLst>
                              <p:par>
                                <p:cTn id="69" presetID="22" presetClass="entr" presetSubtype="1"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wipe(up)">
                                      <p:cBhvr>
                                        <p:cTn id="71" dur="350"/>
                                        <p:tgtEl>
                                          <p:spTgt spid="12"/>
                                        </p:tgtEl>
                                      </p:cBhvr>
                                    </p:animEffect>
                                  </p:childTnLst>
                                </p:cTn>
                              </p:par>
                              <p:par>
                                <p:cTn id="72" presetID="22" presetClass="entr" presetSubtype="1" fill="hold" nodeType="withEffect">
                                  <p:stCondLst>
                                    <p:cond delay="0"/>
                                  </p:stCondLst>
                                  <p:childTnLst>
                                    <p:set>
                                      <p:cBhvr>
                                        <p:cTn id="73" dur="1" fill="hold">
                                          <p:stCondLst>
                                            <p:cond delay="0"/>
                                          </p:stCondLst>
                                        </p:cTn>
                                        <p:tgtEl>
                                          <p:spTgt spid="24"/>
                                        </p:tgtEl>
                                        <p:attrNameLst>
                                          <p:attrName>style.visibility</p:attrName>
                                        </p:attrNameLst>
                                      </p:cBhvr>
                                      <p:to>
                                        <p:strVal val="visible"/>
                                      </p:to>
                                    </p:set>
                                    <p:animEffect transition="in" filter="wipe(up)">
                                      <p:cBhvr>
                                        <p:cTn id="74" dur="35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6" grpId="0" animBg="1"/>
      <p:bldP spid="7" grpId="0" animBg="1"/>
      <p:bldP spid="9" grpId="0" animBg="1"/>
      <p:bldP spid="10" grpId="0" animBg="1"/>
      <p:bldP spid="11" grpId="0" animBg="1"/>
      <p:bldP spid="12" grpId="0" animBg="1"/>
      <p:bldP spid="51"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0DB4BC9-B47D-4B16-A552-2F8BAD1EF763}"/>
              </a:ext>
            </a:extLst>
          </p:cNvPr>
          <p:cNvSpPr>
            <a:spLocks noGrp="1"/>
          </p:cNvSpPr>
          <p:nvPr>
            <p:ph type="title"/>
          </p:nvPr>
        </p:nvSpPr>
        <p:spPr/>
        <p:txBody>
          <a:bodyPr/>
          <a:lstStyle/>
          <a:p>
            <a:r>
              <a:rPr lang="en-US"/>
              <a:t>Immutable Laws of Security</a:t>
            </a:r>
          </a:p>
        </p:txBody>
      </p:sp>
      <p:sp>
        <p:nvSpPr>
          <p:cNvPr id="2" name="TextBox 1">
            <a:extLst>
              <a:ext uri="{FF2B5EF4-FFF2-40B4-BE49-F238E27FC236}">
                <a16:creationId xmlns:a16="http://schemas.microsoft.com/office/drawing/2014/main" id="{78F34821-9F55-C2EA-A429-38D1E8A254C4}"/>
              </a:ext>
            </a:extLst>
          </p:cNvPr>
          <p:cNvSpPr txBox="1"/>
          <p:nvPr/>
        </p:nvSpPr>
        <p:spPr>
          <a:xfrm>
            <a:off x="401590" y="2420644"/>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lvl="0" indent="-1588">
              <a:defRPr b="1">
                <a:solidFill>
                  <a:srgbClr val="000000"/>
                </a:solidFill>
              </a:defRPr>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1588"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	If a bad actor can alter the operating system on your computer, it's not your computer anymore.</a:t>
            </a:r>
          </a:p>
        </p:txBody>
      </p:sp>
      <p:sp>
        <p:nvSpPr>
          <p:cNvPr id="3" name="TextBox 2">
            <a:extLst>
              <a:ext uri="{FF2B5EF4-FFF2-40B4-BE49-F238E27FC236}">
                <a16:creationId xmlns:a16="http://schemas.microsoft.com/office/drawing/2014/main" id="{4B074F89-399E-E6A0-70D0-111879FC37CC}"/>
              </a:ext>
            </a:extLst>
          </p:cNvPr>
          <p:cNvSpPr txBox="1"/>
          <p:nvPr/>
        </p:nvSpPr>
        <p:spPr>
          <a:xfrm>
            <a:off x="401590" y="3497670"/>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lvl="0" indent="-1588">
              <a:defRPr b="1">
                <a:solidFill>
                  <a:srgbClr val="000000"/>
                </a:solidFill>
              </a:defRPr>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1588"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	If a bad actor has unrestricted physical access to your computer, it's not your computer anymore.</a:t>
            </a:r>
          </a:p>
        </p:txBody>
      </p:sp>
      <p:sp>
        <p:nvSpPr>
          <p:cNvPr id="5" name="TextBox 4">
            <a:extLst>
              <a:ext uri="{FF2B5EF4-FFF2-40B4-BE49-F238E27FC236}">
                <a16:creationId xmlns:a16="http://schemas.microsoft.com/office/drawing/2014/main" id="{6E5665A9-33C1-B86A-4BFD-C6DF82646640}"/>
              </a:ext>
            </a:extLst>
          </p:cNvPr>
          <p:cNvSpPr txBox="1"/>
          <p:nvPr/>
        </p:nvSpPr>
        <p:spPr>
          <a:xfrm>
            <a:off x="401590" y="4574696"/>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lvl="0" indent="-1588">
              <a:defRPr b="1">
                <a:solidFill>
                  <a:srgbClr val="000000"/>
                </a:solidFill>
              </a:defRPr>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1588"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If you allow a bad actor to run active content in your website, it's not your website anymore.</a:t>
            </a:r>
          </a:p>
        </p:txBody>
      </p:sp>
      <p:sp>
        <p:nvSpPr>
          <p:cNvPr id="6" name="TextBox 5">
            <a:extLst>
              <a:ext uri="{FF2B5EF4-FFF2-40B4-BE49-F238E27FC236}">
                <a16:creationId xmlns:a16="http://schemas.microsoft.com/office/drawing/2014/main" id="{63D77F67-465A-88CD-DFF4-898A06FD7303}"/>
              </a:ext>
            </a:extLst>
          </p:cNvPr>
          <p:cNvSpPr txBox="1"/>
          <p:nvPr/>
        </p:nvSpPr>
        <p:spPr>
          <a:xfrm>
            <a:off x="401590" y="5651721"/>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lvl="0" indent="-1588">
              <a:defRPr b="1">
                <a:solidFill>
                  <a:srgbClr val="000000"/>
                </a:solidFill>
              </a:defRPr>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1588"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Weak passwords trump strong security.</a:t>
            </a:r>
          </a:p>
        </p:txBody>
      </p:sp>
      <p:sp>
        <p:nvSpPr>
          <p:cNvPr id="7" name="TextBox 6">
            <a:extLst>
              <a:ext uri="{FF2B5EF4-FFF2-40B4-BE49-F238E27FC236}">
                <a16:creationId xmlns:a16="http://schemas.microsoft.com/office/drawing/2014/main" id="{01591BB6-0A13-F2D2-C789-618743957395}"/>
              </a:ext>
            </a:extLst>
          </p:cNvPr>
          <p:cNvSpPr txBox="1"/>
          <p:nvPr/>
        </p:nvSpPr>
        <p:spPr>
          <a:xfrm>
            <a:off x="6274537" y="1343618"/>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lvl="0" indent="-1588">
              <a:defRPr b="1">
                <a:solidFill>
                  <a:srgbClr val="000000"/>
                </a:solidFill>
              </a:defRPr>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1588"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	A computer is only as secure as the administrator is trustworthy.</a:t>
            </a:r>
          </a:p>
        </p:txBody>
      </p:sp>
      <p:sp>
        <p:nvSpPr>
          <p:cNvPr id="9" name="TextBox 8">
            <a:extLst>
              <a:ext uri="{FF2B5EF4-FFF2-40B4-BE49-F238E27FC236}">
                <a16:creationId xmlns:a16="http://schemas.microsoft.com/office/drawing/2014/main" id="{4DEB2696-5C80-C174-33B2-FA5F54171000}"/>
              </a:ext>
            </a:extLst>
          </p:cNvPr>
          <p:cNvSpPr txBox="1"/>
          <p:nvPr/>
        </p:nvSpPr>
        <p:spPr>
          <a:xfrm>
            <a:off x="6274537" y="2420644"/>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lvl="0" indent="-1588">
              <a:defRPr b="1">
                <a:solidFill>
                  <a:srgbClr val="000000"/>
                </a:solidFill>
              </a:defRPr>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1588"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	Encrypted data is only as secure as its decryption key.</a:t>
            </a:r>
          </a:p>
        </p:txBody>
      </p:sp>
      <p:sp>
        <p:nvSpPr>
          <p:cNvPr id="10" name="TextBox 9">
            <a:extLst>
              <a:ext uri="{FF2B5EF4-FFF2-40B4-BE49-F238E27FC236}">
                <a16:creationId xmlns:a16="http://schemas.microsoft.com/office/drawing/2014/main" id="{60A09DF0-34D1-5482-4C03-E5AD50A87721}"/>
              </a:ext>
            </a:extLst>
          </p:cNvPr>
          <p:cNvSpPr txBox="1"/>
          <p:nvPr/>
        </p:nvSpPr>
        <p:spPr>
          <a:xfrm>
            <a:off x="6274537" y="3497670"/>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lvl="0" indent="-1588">
              <a:defRPr b="1">
                <a:solidFill>
                  <a:srgbClr val="000000"/>
                </a:solidFill>
              </a:defRPr>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1588"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	An out-of-date antimalware scanner is only marginally better than no scanner at all.</a:t>
            </a:r>
          </a:p>
        </p:txBody>
      </p:sp>
      <p:sp>
        <p:nvSpPr>
          <p:cNvPr id="11" name="TextBox 10">
            <a:extLst>
              <a:ext uri="{FF2B5EF4-FFF2-40B4-BE49-F238E27FC236}">
                <a16:creationId xmlns:a16="http://schemas.microsoft.com/office/drawing/2014/main" id="{EC731298-0FF9-8D70-E13B-F3781F9100E6}"/>
              </a:ext>
            </a:extLst>
          </p:cNvPr>
          <p:cNvSpPr txBox="1"/>
          <p:nvPr/>
        </p:nvSpPr>
        <p:spPr>
          <a:xfrm>
            <a:off x="6274537" y="4574696"/>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lvl="0" indent="-1588">
              <a:defRPr b="1">
                <a:solidFill>
                  <a:srgbClr val="000000"/>
                </a:solidFill>
              </a:defRPr>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1588"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	Absolute anonymity isn't practically achievable, online or offline.</a:t>
            </a:r>
          </a:p>
        </p:txBody>
      </p:sp>
      <p:sp>
        <p:nvSpPr>
          <p:cNvPr id="12" name="TextBox 11">
            <a:extLst>
              <a:ext uri="{FF2B5EF4-FFF2-40B4-BE49-F238E27FC236}">
                <a16:creationId xmlns:a16="http://schemas.microsoft.com/office/drawing/2014/main" id="{03A904A0-1C2E-062F-A505-9B2ABCEE61FA}"/>
              </a:ext>
            </a:extLst>
          </p:cNvPr>
          <p:cNvSpPr txBox="1"/>
          <p:nvPr/>
        </p:nvSpPr>
        <p:spPr>
          <a:xfrm>
            <a:off x="6274537" y="5651721"/>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lvl="0" indent="-1588">
              <a:defRPr b="1">
                <a:solidFill>
                  <a:srgbClr val="000000"/>
                </a:solidFill>
              </a:defRPr>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1588"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	Technology isn't a panacea.</a:t>
            </a:r>
          </a:p>
        </p:txBody>
      </p:sp>
      <p:sp>
        <p:nvSpPr>
          <p:cNvPr id="51" name="TextBox 50">
            <a:extLst>
              <a:ext uri="{FF2B5EF4-FFF2-40B4-BE49-F238E27FC236}">
                <a16:creationId xmlns:a16="http://schemas.microsoft.com/office/drawing/2014/main" id="{06BAA6E8-9506-0DEE-586E-E8B32934FD55}"/>
              </a:ext>
            </a:extLst>
          </p:cNvPr>
          <p:cNvSpPr txBox="1"/>
          <p:nvPr/>
        </p:nvSpPr>
        <p:spPr>
          <a:xfrm>
            <a:off x="401590" y="1343618"/>
            <a:ext cx="5565038" cy="862193"/>
          </a:xfrm>
          <a:prstGeom prst="rect">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91440" rIns="228600" bIns="91440" rtlCol="0" anchor="ctr">
            <a:noAutofit/>
          </a:bodyPr>
          <a:lstStyle>
            <a:defPPr>
              <a:defRPr lang="en-US"/>
            </a:defPPr>
            <a:lvl1pPr marL="628650" lvl="0" indent="-1588">
              <a:defRPr b="1">
                <a:solidFill>
                  <a:srgbClr val="000000"/>
                </a:solidFill>
              </a:defRPr>
            </a:lvl1pPr>
            <a:lvl2pPr marR="0" lvl="1" indent="0" defTabSz="914367" fontAlgn="base">
              <a:lnSpc>
                <a:spcPct val="100000"/>
              </a:lnSpc>
              <a:spcBef>
                <a:spcPts val="0"/>
              </a:spcBef>
              <a:spcAft>
                <a:spcPts val="1600"/>
              </a:spcAft>
              <a:buClrTx/>
              <a:buSzTx/>
              <a:buFontTx/>
              <a:buNone/>
              <a:tabLst/>
              <a:defRPr kumimoji="0" sz="1100" b="1" i="0" u="none" strike="noStrike" cap="none" spc="0" normalizeH="0" baseline="0">
                <a:ln>
                  <a:noFill/>
                </a:ln>
                <a:solidFill>
                  <a:sysClr val="windowText" lastClr="000000"/>
                </a:solidFill>
                <a:effectLst/>
                <a:uLnTx/>
                <a:uFillTx/>
                <a:latin typeface="Segoe UI" panose="020B0502040204020203" pitchFamily="34" charset="0"/>
                <a:cs typeface="Segoe UI" panose="020B0502040204020203" pitchFamily="34" charset="0"/>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628650" marR="0" lvl="0" indent="-1588"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	If a bad actor can persuade you to run their program on your computer, it's not solely your computer anymore.</a:t>
            </a:r>
          </a:p>
        </p:txBody>
      </p:sp>
      <p:grpSp>
        <p:nvGrpSpPr>
          <p:cNvPr id="20" name="Group 19">
            <a:extLst>
              <a:ext uri="{FF2B5EF4-FFF2-40B4-BE49-F238E27FC236}">
                <a16:creationId xmlns:a16="http://schemas.microsoft.com/office/drawing/2014/main" id="{94F06DCC-E005-4681-9640-801DCF9BD417}"/>
              </a:ext>
            </a:extLst>
          </p:cNvPr>
          <p:cNvGrpSpPr/>
          <p:nvPr/>
        </p:nvGrpSpPr>
        <p:grpSpPr>
          <a:xfrm>
            <a:off x="6390006" y="2538506"/>
            <a:ext cx="633978" cy="632492"/>
            <a:chOff x="494911" y="1458468"/>
            <a:chExt cx="633978" cy="632492"/>
          </a:xfrm>
        </p:grpSpPr>
        <p:sp>
          <p:nvSpPr>
            <p:cNvPr id="21" name="TextBox 20">
              <a:extLst>
                <a:ext uri="{FF2B5EF4-FFF2-40B4-BE49-F238E27FC236}">
                  <a16:creationId xmlns:a16="http://schemas.microsoft.com/office/drawing/2014/main" id="{9EE651E7-3614-4006-0CB0-4E2618A8D251}"/>
                </a:ext>
              </a:extLst>
            </p:cNvPr>
            <p:cNvSpPr txBox="1"/>
            <p:nvPr/>
          </p:nvSpPr>
          <p:spPr>
            <a:xfrm>
              <a:off x="578610" y="1562477"/>
              <a:ext cx="46658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7</a:t>
              </a:r>
            </a:p>
          </p:txBody>
        </p:sp>
        <p:sp>
          <p:nvSpPr>
            <p:cNvPr id="23" name="Freeform: Shape 22">
              <a:extLst>
                <a:ext uri="{FF2B5EF4-FFF2-40B4-BE49-F238E27FC236}">
                  <a16:creationId xmlns:a16="http://schemas.microsoft.com/office/drawing/2014/main" id="{5E9B84D1-E791-9267-EE7C-19421D754216}"/>
                </a:ext>
              </a:extLst>
            </p:cNvPr>
            <p:cNvSpPr/>
            <p:nvPr/>
          </p:nvSpPr>
          <p:spPr>
            <a:xfrm>
              <a:off x="494911" y="1458468"/>
              <a:ext cx="633978" cy="632492"/>
            </a:xfrm>
            <a:custGeom>
              <a:avLst/>
              <a:gdLst>
                <a:gd name="connsiteX0" fmla="*/ 253719 w 507438"/>
                <a:gd name="connsiteY0" fmla="*/ 343057 h 506247"/>
                <a:gd name="connsiteX1" fmla="*/ 164382 w 507438"/>
                <a:gd name="connsiteY1" fmla="*/ 253719 h 506247"/>
                <a:gd name="connsiteX2" fmla="*/ 253719 w 507438"/>
                <a:gd name="connsiteY2" fmla="*/ 164382 h 506247"/>
                <a:gd name="connsiteX3" fmla="*/ 343057 w 507438"/>
                <a:gd name="connsiteY3" fmla="*/ 253719 h 506247"/>
                <a:gd name="connsiteX4" fmla="*/ 253719 w 507438"/>
                <a:gd name="connsiteY4" fmla="*/ 343057 h 506247"/>
                <a:gd name="connsiteX5" fmla="*/ 253719 w 507438"/>
                <a:gd name="connsiteY5" fmla="*/ 343057 h 506247"/>
                <a:gd name="connsiteX6" fmla="*/ 435969 w 507438"/>
                <a:gd name="connsiteY6" fmla="*/ 151279 h 506247"/>
                <a:gd name="connsiteX7" fmla="*/ 455027 w 507438"/>
                <a:gd name="connsiteY7" fmla="*/ 95294 h 506247"/>
                <a:gd name="connsiteX8" fmla="*/ 412145 w 507438"/>
                <a:gd name="connsiteY8" fmla="*/ 52411 h 506247"/>
                <a:gd name="connsiteX9" fmla="*/ 356160 w 507438"/>
                <a:gd name="connsiteY9" fmla="*/ 71470 h 506247"/>
                <a:gd name="connsiteX10" fmla="*/ 309704 w 507438"/>
                <a:gd name="connsiteY10" fmla="*/ 52411 h 506247"/>
                <a:gd name="connsiteX11" fmla="*/ 283499 w 507438"/>
                <a:gd name="connsiteY11" fmla="*/ 0 h 506247"/>
                <a:gd name="connsiteX12" fmla="*/ 223940 w 507438"/>
                <a:gd name="connsiteY12" fmla="*/ 0 h 506247"/>
                <a:gd name="connsiteX13" fmla="*/ 197734 w 507438"/>
                <a:gd name="connsiteY13" fmla="*/ 52411 h 506247"/>
                <a:gd name="connsiteX14" fmla="*/ 151279 w 507438"/>
                <a:gd name="connsiteY14" fmla="*/ 71470 h 506247"/>
                <a:gd name="connsiteX15" fmla="*/ 95294 w 507438"/>
                <a:gd name="connsiteY15" fmla="*/ 52411 h 506247"/>
                <a:gd name="connsiteX16" fmla="*/ 53603 w 507438"/>
                <a:gd name="connsiteY16" fmla="*/ 94102 h 506247"/>
                <a:gd name="connsiteX17" fmla="*/ 71470 w 507438"/>
                <a:gd name="connsiteY17" fmla="*/ 150088 h 506247"/>
                <a:gd name="connsiteX18" fmla="*/ 52412 w 507438"/>
                <a:gd name="connsiteY18" fmla="*/ 196543 h 506247"/>
                <a:gd name="connsiteX19" fmla="*/ 0 w 507438"/>
                <a:gd name="connsiteY19" fmla="*/ 222749 h 506247"/>
                <a:gd name="connsiteX20" fmla="*/ 0 w 507438"/>
                <a:gd name="connsiteY20" fmla="*/ 282307 h 506247"/>
                <a:gd name="connsiteX21" fmla="*/ 52412 w 507438"/>
                <a:gd name="connsiteY21" fmla="*/ 308513 h 506247"/>
                <a:gd name="connsiteX22" fmla="*/ 71470 w 507438"/>
                <a:gd name="connsiteY22" fmla="*/ 354969 h 506247"/>
                <a:gd name="connsiteX23" fmla="*/ 53603 w 507438"/>
                <a:gd name="connsiteY23" fmla="*/ 410954 h 506247"/>
                <a:gd name="connsiteX24" fmla="*/ 95294 w 507438"/>
                <a:gd name="connsiteY24" fmla="*/ 452645 h 506247"/>
                <a:gd name="connsiteX25" fmla="*/ 151279 w 507438"/>
                <a:gd name="connsiteY25" fmla="*/ 434777 h 506247"/>
                <a:gd name="connsiteX26" fmla="*/ 197734 w 507438"/>
                <a:gd name="connsiteY26" fmla="*/ 453836 h 506247"/>
                <a:gd name="connsiteX27" fmla="*/ 223940 w 507438"/>
                <a:gd name="connsiteY27" fmla="*/ 506248 h 506247"/>
                <a:gd name="connsiteX28" fmla="*/ 283499 w 507438"/>
                <a:gd name="connsiteY28" fmla="*/ 506248 h 506247"/>
                <a:gd name="connsiteX29" fmla="*/ 309704 w 507438"/>
                <a:gd name="connsiteY29" fmla="*/ 453836 h 506247"/>
                <a:gd name="connsiteX30" fmla="*/ 356160 w 507438"/>
                <a:gd name="connsiteY30" fmla="*/ 434777 h 506247"/>
                <a:gd name="connsiteX31" fmla="*/ 412145 w 507438"/>
                <a:gd name="connsiteY31" fmla="*/ 453836 h 506247"/>
                <a:gd name="connsiteX32" fmla="*/ 453836 w 507438"/>
                <a:gd name="connsiteY32" fmla="*/ 410954 h 506247"/>
                <a:gd name="connsiteX33" fmla="*/ 435969 w 507438"/>
                <a:gd name="connsiteY33" fmla="*/ 356160 h 506247"/>
                <a:gd name="connsiteX34" fmla="*/ 455027 w 507438"/>
                <a:gd name="connsiteY34" fmla="*/ 309704 h 506247"/>
                <a:gd name="connsiteX35" fmla="*/ 507439 w 507438"/>
                <a:gd name="connsiteY35" fmla="*/ 283499 h 506247"/>
                <a:gd name="connsiteX36" fmla="*/ 507439 w 507438"/>
                <a:gd name="connsiteY36" fmla="*/ 223940 h 506247"/>
                <a:gd name="connsiteX37" fmla="*/ 455027 w 507438"/>
                <a:gd name="connsiteY37" fmla="*/ 197734 h 506247"/>
                <a:gd name="connsiteX38" fmla="*/ 435969 w 507438"/>
                <a:gd name="connsiteY38" fmla="*/ 151279 h 506247"/>
                <a:gd name="connsiteX0" fmla="*/ 253719 w 507439"/>
                <a:gd name="connsiteY0" fmla="*/ 343057 h 506248"/>
                <a:gd name="connsiteX1" fmla="*/ 164382 w 507439"/>
                <a:gd name="connsiteY1" fmla="*/ 253719 h 506248"/>
                <a:gd name="connsiteX2" fmla="*/ 253719 w 507439"/>
                <a:gd name="connsiteY2" fmla="*/ 164382 h 506248"/>
                <a:gd name="connsiteX3" fmla="*/ 253719 w 507439"/>
                <a:gd name="connsiteY3" fmla="*/ 343057 h 506248"/>
                <a:gd name="connsiteX4" fmla="*/ 253719 w 507439"/>
                <a:gd name="connsiteY4" fmla="*/ 343057 h 506248"/>
                <a:gd name="connsiteX5" fmla="*/ 435969 w 507439"/>
                <a:gd name="connsiteY5" fmla="*/ 151279 h 506248"/>
                <a:gd name="connsiteX6" fmla="*/ 455027 w 507439"/>
                <a:gd name="connsiteY6" fmla="*/ 95294 h 506248"/>
                <a:gd name="connsiteX7" fmla="*/ 412145 w 507439"/>
                <a:gd name="connsiteY7" fmla="*/ 52411 h 506248"/>
                <a:gd name="connsiteX8" fmla="*/ 356160 w 507439"/>
                <a:gd name="connsiteY8" fmla="*/ 71470 h 506248"/>
                <a:gd name="connsiteX9" fmla="*/ 309704 w 507439"/>
                <a:gd name="connsiteY9" fmla="*/ 52411 h 506248"/>
                <a:gd name="connsiteX10" fmla="*/ 283499 w 507439"/>
                <a:gd name="connsiteY10" fmla="*/ 0 h 506248"/>
                <a:gd name="connsiteX11" fmla="*/ 223940 w 507439"/>
                <a:gd name="connsiteY11" fmla="*/ 0 h 506248"/>
                <a:gd name="connsiteX12" fmla="*/ 197734 w 507439"/>
                <a:gd name="connsiteY12" fmla="*/ 52411 h 506248"/>
                <a:gd name="connsiteX13" fmla="*/ 151279 w 507439"/>
                <a:gd name="connsiteY13" fmla="*/ 71470 h 506248"/>
                <a:gd name="connsiteX14" fmla="*/ 95294 w 507439"/>
                <a:gd name="connsiteY14" fmla="*/ 52411 h 506248"/>
                <a:gd name="connsiteX15" fmla="*/ 53603 w 507439"/>
                <a:gd name="connsiteY15" fmla="*/ 94102 h 506248"/>
                <a:gd name="connsiteX16" fmla="*/ 71470 w 507439"/>
                <a:gd name="connsiteY16" fmla="*/ 150088 h 506248"/>
                <a:gd name="connsiteX17" fmla="*/ 52412 w 507439"/>
                <a:gd name="connsiteY17" fmla="*/ 196543 h 506248"/>
                <a:gd name="connsiteX18" fmla="*/ 0 w 507439"/>
                <a:gd name="connsiteY18" fmla="*/ 222749 h 506248"/>
                <a:gd name="connsiteX19" fmla="*/ 0 w 507439"/>
                <a:gd name="connsiteY19" fmla="*/ 282307 h 506248"/>
                <a:gd name="connsiteX20" fmla="*/ 52412 w 507439"/>
                <a:gd name="connsiteY20" fmla="*/ 308513 h 506248"/>
                <a:gd name="connsiteX21" fmla="*/ 71470 w 507439"/>
                <a:gd name="connsiteY21" fmla="*/ 354969 h 506248"/>
                <a:gd name="connsiteX22" fmla="*/ 53603 w 507439"/>
                <a:gd name="connsiteY22" fmla="*/ 410954 h 506248"/>
                <a:gd name="connsiteX23" fmla="*/ 95294 w 507439"/>
                <a:gd name="connsiteY23" fmla="*/ 452645 h 506248"/>
                <a:gd name="connsiteX24" fmla="*/ 151279 w 507439"/>
                <a:gd name="connsiteY24" fmla="*/ 434777 h 506248"/>
                <a:gd name="connsiteX25" fmla="*/ 197734 w 507439"/>
                <a:gd name="connsiteY25" fmla="*/ 453836 h 506248"/>
                <a:gd name="connsiteX26" fmla="*/ 223940 w 507439"/>
                <a:gd name="connsiteY26" fmla="*/ 506248 h 506248"/>
                <a:gd name="connsiteX27" fmla="*/ 283499 w 507439"/>
                <a:gd name="connsiteY27" fmla="*/ 506248 h 506248"/>
                <a:gd name="connsiteX28" fmla="*/ 309704 w 507439"/>
                <a:gd name="connsiteY28" fmla="*/ 453836 h 506248"/>
                <a:gd name="connsiteX29" fmla="*/ 356160 w 507439"/>
                <a:gd name="connsiteY29" fmla="*/ 434777 h 506248"/>
                <a:gd name="connsiteX30" fmla="*/ 412145 w 507439"/>
                <a:gd name="connsiteY30" fmla="*/ 453836 h 506248"/>
                <a:gd name="connsiteX31" fmla="*/ 453836 w 507439"/>
                <a:gd name="connsiteY31" fmla="*/ 410954 h 506248"/>
                <a:gd name="connsiteX32" fmla="*/ 435969 w 507439"/>
                <a:gd name="connsiteY32" fmla="*/ 356160 h 506248"/>
                <a:gd name="connsiteX33" fmla="*/ 455027 w 507439"/>
                <a:gd name="connsiteY33" fmla="*/ 309704 h 506248"/>
                <a:gd name="connsiteX34" fmla="*/ 507439 w 507439"/>
                <a:gd name="connsiteY34" fmla="*/ 283499 h 506248"/>
                <a:gd name="connsiteX35" fmla="*/ 507439 w 507439"/>
                <a:gd name="connsiteY35" fmla="*/ 223940 h 506248"/>
                <a:gd name="connsiteX36" fmla="*/ 455027 w 507439"/>
                <a:gd name="connsiteY36" fmla="*/ 197734 h 506248"/>
                <a:gd name="connsiteX37" fmla="*/ 435969 w 507439"/>
                <a:gd name="connsiteY37" fmla="*/ 151279 h 506248"/>
                <a:gd name="connsiteX0" fmla="*/ 253719 w 507439"/>
                <a:gd name="connsiteY0" fmla="*/ 343057 h 506248"/>
                <a:gd name="connsiteX1" fmla="*/ 164382 w 507439"/>
                <a:gd name="connsiteY1" fmla="*/ 253719 h 506248"/>
                <a:gd name="connsiteX2" fmla="*/ 253719 w 507439"/>
                <a:gd name="connsiteY2" fmla="*/ 343057 h 506248"/>
                <a:gd name="connsiteX3" fmla="*/ 253719 w 507439"/>
                <a:gd name="connsiteY3" fmla="*/ 343057 h 506248"/>
                <a:gd name="connsiteX4" fmla="*/ 435969 w 507439"/>
                <a:gd name="connsiteY4" fmla="*/ 151279 h 506248"/>
                <a:gd name="connsiteX5" fmla="*/ 455027 w 507439"/>
                <a:gd name="connsiteY5" fmla="*/ 95294 h 506248"/>
                <a:gd name="connsiteX6" fmla="*/ 412145 w 507439"/>
                <a:gd name="connsiteY6" fmla="*/ 52411 h 506248"/>
                <a:gd name="connsiteX7" fmla="*/ 356160 w 507439"/>
                <a:gd name="connsiteY7" fmla="*/ 71470 h 506248"/>
                <a:gd name="connsiteX8" fmla="*/ 309704 w 507439"/>
                <a:gd name="connsiteY8" fmla="*/ 52411 h 506248"/>
                <a:gd name="connsiteX9" fmla="*/ 283499 w 507439"/>
                <a:gd name="connsiteY9" fmla="*/ 0 h 506248"/>
                <a:gd name="connsiteX10" fmla="*/ 223940 w 507439"/>
                <a:gd name="connsiteY10" fmla="*/ 0 h 506248"/>
                <a:gd name="connsiteX11" fmla="*/ 197734 w 507439"/>
                <a:gd name="connsiteY11" fmla="*/ 52411 h 506248"/>
                <a:gd name="connsiteX12" fmla="*/ 151279 w 507439"/>
                <a:gd name="connsiteY12" fmla="*/ 71470 h 506248"/>
                <a:gd name="connsiteX13" fmla="*/ 95294 w 507439"/>
                <a:gd name="connsiteY13" fmla="*/ 52411 h 506248"/>
                <a:gd name="connsiteX14" fmla="*/ 53603 w 507439"/>
                <a:gd name="connsiteY14" fmla="*/ 94102 h 506248"/>
                <a:gd name="connsiteX15" fmla="*/ 71470 w 507439"/>
                <a:gd name="connsiteY15" fmla="*/ 150088 h 506248"/>
                <a:gd name="connsiteX16" fmla="*/ 52412 w 507439"/>
                <a:gd name="connsiteY16" fmla="*/ 196543 h 506248"/>
                <a:gd name="connsiteX17" fmla="*/ 0 w 507439"/>
                <a:gd name="connsiteY17" fmla="*/ 222749 h 506248"/>
                <a:gd name="connsiteX18" fmla="*/ 0 w 507439"/>
                <a:gd name="connsiteY18" fmla="*/ 282307 h 506248"/>
                <a:gd name="connsiteX19" fmla="*/ 52412 w 507439"/>
                <a:gd name="connsiteY19" fmla="*/ 308513 h 506248"/>
                <a:gd name="connsiteX20" fmla="*/ 71470 w 507439"/>
                <a:gd name="connsiteY20" fmla="*/ 354969 h 506248"/>
                <a:gd name="connsiteX21" fmla="*/ 53603 w 507439"/>
                <a:gd name="connsiteY21" fmla="*/ 410954 h 506248"/>
                <a:gd name="connsiteX22" fmla="*/ 95294 w 507439"/>
                <a:gd name="connsiteY22" fmla="*/ 452645 h 506248"/>
                <a:gd name="connsiteX23" fmla="*/ 151279 w 507439"/>
                <a:gd name="connsiteY23" fmla="*/ 434777 h 506248"/>
                <a:gd name="connsiteX24" fmla="*/ 197734 w 507439"/>
                <a:gd name="connsiteY24" fmla="*/ 453836 h 506248"/>
                <a:gd name="connsiteX25" fmla="*/ 223940 w 507439"/>
                <a:gd name="connsiteY25" fmla="*/ 506248 h 506248"/>
                <a:gd name="connsiteX26" fmla="*/ 283499 w 507439"/>
                <a:gd name="connsiteY26" fmla="*/ 506248 h 506248"/>
                <a:gd name="connsiteX27" fmla="*/ 309704 w 507439"/>
                <a:gd name="connsiteY27" fmla="*/ 453836 h 506248"/>
                <a:gd name="connsiteX28" fmla="*/ 356160 w 507439"/>
                <a:gd name="connsiteY28" fmla="*/ 434777 h 506248"/>
                <a:gd name="connsiteX29" fmla="*/ 412145 w 507439"/>
                <a:gd name="connsiteY29" fmla="*/ 453836 h 506248"/>
                <a:gd name="connsiteX30" fmla="*/ 453836 w 507439"/>
                <a:gd name="connsiteY30" fmla="*/ 410954 h 506248"/>
                <a:gd name="connsiteX31" fmla="*/ 435969 w 507439"/>
                <a:gd name="connsiteY31" fmla="*/ 356160 h 506248"/>
                <a:gd name="connsiteX32" fmla="*/ 455027 w 507439"/>
                <a:gd name="connsiteY32" fmla="*/ 309704 h 506248"/>
                <a:gd name="connsiteX33" fmla="*/ 507439 w 507439"/>
                <a:gd name="connsiteY33" fmla="*/ 283499 h 506248"/>
                <a:gd name="connsiteX34" fmla="*/ 507439 w 507439"/>
                <a:gd name="connsiteY34" fmla="*/ 223940 h 506248"/>
                <a:gd name="connsiteX35" fmla="*/ 455027 w 507439"/>
                <a:gd name="connsiteY35" fmla="*/ 197734 h 506248"/>
                <a:gd name="connsiteX36" fmla="*/ 435969 w 507439"/>
                <a:gd name="connsiteY36" fmla="*/ 151279 h 506248"/>
                <a:gd name="connsiteX0" fmla="*/ 253719 w 507439"/>
                <a:gd name="connsiteY0" fmla="*/ 343057 h 506248"/>
                <a:gd name="connsiteX1" fmla="*/ 253719 w 507439"/>
                <a:gd name="connsiteY1" fmla="*/ 343057 h 506248"/>
                <a:gd name="connsiteX2" fmla="*/ 253719 w 507439"/>
                <a:gd name="connsiteY2" fmla="*/ 343057 h 506248"/>
                <a:gd name="connsiteX3" fmla="*/ 435969 w 507439"/>
                <a:gd name="connsiteY3" fmla="*/ 151279 h 506248"/>
                <a:gd name="connsiteX4" fmla="*/ 455027 w 507439"/>
                <a:gd name="connsiteY4" fmla="*/ 95294 h 506248"/>
                <a:gd name="connsiteX5" fmla="*/ 412145 w 507439"/>
                <a:gd name="connsiteY5" fmla="*/ 52411 h 506248"/>
                <a:gd name="connsiteX6" fmla="*/ 356160 w 507439"/>
                <a:gd name="connsiteY6" fmla="*/ 71470 h 506248"/>
                <a:gd name="connsiteX7" fmla="*/ 309704 w 507439"/>
                <a:gd name="connsiteY7" fmla="*/ 52411 h 506248"/>
                <a:gd name="connsiteX8" fmla="*/ 283499 w 507439"/>
                <a:gd name="connsiteY8" fmla="*/ 0 h 506248"/>
                <a:gd name="connsiteX9" fmla="*/ 223940 w 507439"/>
                <a:gd name="connsiteY9" fmla="*/ 0 h 506248"/>
                <a:gd name="connsiteX10" fmla="*/ 197734 w 507439"/>
                <a:gd name="connsiteY10" fmla="*/ 52411 h 506248"/>
                <a:gd name="connsiteX11" fmla="*/ 151279 w 507439"/>
                <a:gd name="connsiteY11" fmla="*/ 71470 h 506248"/>
                <a:gd name="connsiteX12" fmla="*/ 95294 w 507439"/>
                <a:gd name="connsiteY12" fmla="*/ 52411 h 506248"/>
                <a:gd name="connsiteX13" fmla="*/ 53603 w 507439"/>
                <a:gd name="connsiteY13" fmla="*/ 94102 h 506248"/>
                <a:gd name="connsiteX14" fmla="*/ 71470 w 507439"/>
                <a:gd name="connsiteY14" fmla="*/ 150088 h 506248"/>
                <a:gd name="connsiteX15" fmla="*/ 52412 w 507439"/>
                <a:gd name="connsiteY15" fmla="*/ 196543 h 506248"/>
                <a:gd name="connsiteX16" fmla="*/ 0 w 507439"/>
                <a:gd name="connsiteY16" fmla="*/ 222749 h 506248"/>
                <a:gd name="connsiteX17" fmla="*/ 0 w 507439"/>
                <a:gd name="connsiteY17" fmla="*/ 282307 h 506248"/>
                <a:gd name="connsiteX18" fmla="*/ 52412 w 507439"/>
                <a:gd name="connsiteY18" fmla="*/ 308513 h 506248"/>
                <a:gd name="connsiteX19" fmla="*/ 71470 w 507439"/>
                <a:gd name="connsiteY19" fmla="*/ 354969 h 506248"/>
                <a:gd name="connsiteX20" fmla="*/ 53603 w 507439"/>
                <a:gd name="connsiteY20" fmla="*/ 410954 h 506248"/>
                <a:gd name="connsiteX21" fmla="*/ 95294 w 507439"/>
                <a:gd name="connsiteY21" fmla="*/ 452645 h 506248"/>
                <a:gd name="connsiteX22" fmla="*/ 151279 w 507439"/>
                <a:gd name="connsiteY22" fmla="*/ 434777 h 506248"/>
                <a:gd name="connsiteX23" fmla="*/ 197734 w 507439"/>
                <a:gd name="connsiteY23" fmla="*/ 453836 h 506248"/>
                <a:gd name="connsiteX24" fmla="*/ 223940 w 507439"/>
                <a:gd name="connsiteY24" fmla="*/ 506248 h 506248"/>
                <a:gd name="connsiteX25" fmla="*/ 283499 w 507439"/>
                <a:gd name="connsiteY25" fmla="*/ 506248 h 506248"/>
                <a:gd name="connsiteX26" fmla="*/ 309704 w 507439"/>
                <a:gd name="connsiteY26" fmla="*/ 453836 h 506248"/>
                <a:gd name="connsiteX27" fmla="*/ 356160 w 507439"/>
                <a:gd name="connsiteY27" fmla="*/ 434777 h 506248"/>
                <a:gd name="connsiteX28" fmla="*/ 412145 w 507439"/>
                <a:gd name="connsiteY28" fmla="*/ 453836 h 506248"/>
                <a:gd name="connsiteX29" fmla="*/ 453836 w 507439"/>
                <a:gd name="connsiteY29" fmla="*/ 410954 h 506248"/>
                <a:gd name="connsiteX30" fmla="*/ 435969 w 507439"/>
                <a:gd name="connsiteY30" fmla="*/ 356160 h 506248"/>
                <a:gd name="connsiteX31" fmla="*/ 455027 w 507439"/>
                <a:gd name="connsiteY31" fmla="*/ 309704 h 506248"/>
                <a:gd name="connsiteX32" fmla="*/ 507439 w 507439"/>
                <a:gd name="connsiteY32" fmla="*/ 283499 h 506248"/>
                <a:gd name="connsiteX33" fmla="*/ 507439 w 507439"/>
                <a:gd name="connsiteY33" fmla="*/ 223940 h 506248"/>
                <a:gd name="connsiteX34" fmla="*/ 455027 w 507439"/>
                <a:gd name="connsiteY34" fmla="*/ 197734 h 506248"/>
                <a:gd name="connsiteX35" fmla="*/ 435969 w 507439"/>
                <a:gd name="connsiteY35" fmla="*/ 151279 h 506248"/>
                <a:gd name="connsiteX0" fmla="*/ 435969 w 507439"/>
                <a:gd name="connsiteY0" fmla="*/ 151279 h 506248"/>
                <a:gd name="connsiteX1" fmla="*/ 455027 w 507439"/>
                <a:gd name="connsiteY1" fmla="*/ 95294 h 506248"/>
                <a:gd name="connsiteX2" fmla="*/ 412145 w 507439"/>
                <a:gd name="connsiteY2" fmla="*/ 52411 h 506248"/>
                <a:gd name="connsiteX3" fmla="*/ 356160 w 507439"/>
                <a:gd name="connsiteY3" fmla="*/ 71470 h 506248"/>
                <a:gd name="connsiteX4" fmla="*/ 309704 w 507439"/>
                <a:gd name="connsiteY4" fmla="*/ 52411 h 506248"/>
                <a:gd name="connsiteX5" fmla="*/ 283499 w 507439"/>
                <a:gd name="connsiteY5" fmla="*/ 0 h 506248"/>
                <a:gd name="connsiteX6" fmla="*/ 223940 w 507439"/>
                <a:gd name="connsiteY6" fmla="*/ 0 h 506248"/>
                <a:gd name="connsiteX7" fmla="*/ 197734 w 507439"/>
                <a:gd name="connsiteY7" fmla="*/ 52411 h 506248"/>
                <a:gd name="connsiteX8" fmla="*/ 151279 w 507439"/>
                <a:gd name="connsiteY8" fmla="*/ 71470 h 506248"/>
                <a:gd name="connsiteX9" fmla="*/ 95294 w 507439"/>
                <a:gd name="connsiteY9" fmla="*/ 52411 h 506248"/>
                <a:gd name="connsiteX10" fmla="*/ 53603 w 507439"/>
                <a:gd name="connsiteY10" fmla="*/ 94102 h 506248"/>
                <a:gd name="connsiteX11" fmla="*/ 71470 w 507439"/>
                <a:gd name="connsiteY11" fmla="*/ 150088 h 506248"/>
                <a:gd name="connsiteX12" fmla="*/ 52412 w 507439"/>
                <a:gd name="connsiteY12" fmla="*/ 196543 h 506248"/>
                <a:gd name="connsiteX13" fmla="*/ 0 w 507439"/>
                <a:gd name="connsiteY13" fmla="*/ 222749 h 506248"/>
                <a:gd name="connsiteX14" fmla="*/ 0 w 507439"/>
                <a:gd name="connsiteY14" fmla="*/ 282307 h 506248"/>
                <a:gd name="connsiteX15" fmla="*/ 52412 w 507439"/>
                <a:gd name="connsiteY15" fmla="*/ 308513 h 506248"/>
                <a:gd name="connsiteX16" fmla="*/ 71470 w 507439"/>
                <a:gd name="connsiteY16" fmla="*/ 354969 h 506248"/>
                <a:gd name="connsiteX17" fmla="*/ 53603 w 507439"/>
                <a:gd name="connsiteY17" fmla="*/ 410954 h 506248"/>
                <a:gd name="connsiteX18" fmla="*/ 95294 w 507439"/>
                <a:gd name="connsiteY18" fmla="*/ 452645 h 506248"/>
                <a:gd name="connsiteX19" fmla="*/ 151279 w 507439"/>
                <a:gd name="connsiteY19" fmla="*/ 434777 h 506248"/>
                <a:gd name="connsiteX20" fmla="*/ 197734 w 507439"/>
                <a:gd name="connsiteY20" fmla="*/ 453836 h 506248"/>
                <a:gd name="connsiteX21" fmla="*/ 223940 w 507439"/>
                <a:gd name="connsiteY21" fmla="*/ 506248 h 506248"/>
                <a:gd name="connsiteX22" fmla="*/ 283499 w 507439"/>
                <a:gd name="connsiteY22" fmla="*/ 506248 h 506248"/>
                <a:gd name="connsiteX23" fmla="*/ 309704 w 507439"/>
                <a:gd name="connsiteY23" fmla="*/ 453836 h 506248"/>
                <a:gd name="connsiteX24" fmla="*/ 356160 w 507439"/>
                <a:gd name="connsiteY24" fmla="*/ 434777 h 506248"/>
                <a:gd name="connsiteX25" fmla="*/ 412145 w 507439"/>
                <a:gd name="connsiteY25" fmla="*/ 453836 h 506248"/>
                <a:gd name="connsiteX26" fmla="*/ 453836 w 507439"/>
                <a:gd name="connsiteY26" fmla="*/ 410954 h 506248"/>
                <a:gd name="connsiteX27" fmla="*/ 435969 w 507439"/>
                <a:gd name="connsiteY27" fmla="*/ 356160 h 506248"/>
                <a:gd name="connsiteX28" fmla="*/ 455027 w 507439"/>
                <a:gd name="connsiteY28" fmla="*/ 309704 h 506248"/>
                <a:gd name="connsiteX29" fmla="*/ 507439 w 507439"/>
                <a:gd name="connsiteY29" fmla="*/ 283499 h 506248"/>
                <a:gd name="connsiteX30" fmla="*/ 507439 w 507439"/>
                <a:gd name="connsiteY30" fmla="*/ 223940 h 506248"/>
                <a:gd name="connsiteX31" fmla="*/ 455027 w 507439"/>
                <a:gd name="connsiteY31" fmla="*/ 197734 h 506248"/>
                <a:gd name="connsiteX32" fmla="*/ 435969 w 507439"/>
                <a:gd name="connsiteY32" fmla="*/ 151279 h 5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7439" h="506248">
                  <a:moveTo>
                    <a:pt x="435969" y="151279"/>
                  </a:moveTo>
                  <a:lnTo>
                    <a:pt x="455027" y="95294"/>
                  </a:lnTo>
                  <a:lnTo>
                    <a:pt x="412145" y="52411"/>
                  </a:lnTo>
                  <a:lnTo>
                    <a:pt x="356160" y="71470"/>
                  </a:lnTo>
                  <a:cubicBezTo>
                    <a:pt x="341866" y="63132"/>
                    <a:pt x="325190" y="57176"/>
                    <a:pt x="309704" y="52411"/>
                  </a:cubicBezTo>
                  <a:lnTo>
                    <a:pt x="283499" y="0"/>
                  </a:lnTo>
                  <a:lnTo>
                    <a:pt x="223940" y="0"/>
                  </a:lnTo>
                  <a:lnTo>
                    <a:pt x="197734" y="52411"/>
                  </a:lnTo>
                  <a:cubicBezTo>
                    <a:pt x="181058" y="57176"/>
                    <a:pt x="165573" y="63132"/>
                    <a:pt x="151279" y="71470"/>
                  </a:cubicBezTo>
                  <a:lnTo>
                    <a:pt x="95294" y="52411"/>
                  </a:lnTo>
                  <a:lnTo>
                    <a:pt x="53603" y="94102"/>
                  </a:lnTo>
                  <a:lnTo>
                    <a:pt x="71470" y="150088"/>
                  </a:lnTo>
                  <a:cubicBezTo>
                    <a:pt x="63132" y="164382"/>
                    <a:pt x="57176" y="181058"/>
                    <a:pt x="52412" y="196543"/>
                  </a:cubicBezTo>
                  <a:lnTo>
                    <a:pt x="0" y="222749"/>
                  </a:lnTo>
                  <a:lnTo>
                    <a:pt x="0" y="282307"/>
                  </a:lnTo>
                  <a:lnTo>
                    <a:pt x="52412" y="308513"/>
                  </a:lnTo>
                  <a:cubicBezTo>
                    <a:pt x="57176" y="325190"/>
                    <a:pt x="63132" y="340675"/>
                    <a:pt x="71470" y="354969"/>
                  </a:cubicBezTo>
                  <a:lnTo>
                    <a:pt x="53603" y="410954"/>
                  </a:lnTo>
                  <a:lnTo>
                    <a:pt x="95294" y="452645"/>
                  </a:lnTo>
                  <a:lnTo>
                    <a:pt x="151279" y="434777"/>
                  </a:lnTo>
                  <a:cubicBezTo>
                    <a:pt x="165573" y="443116"/>
                    <a:pt x="181058" y="449071"/>
                    <a:pt x="197734" y="453836"/>
                  </a:cubicBezTo>
                  <a:lnTo>
                    <a:pt x="223940" y="506248"/>
                  </a:lnTo>
                  <a:lnTo>
                    <a:pt x="283499" y="506248"/>
                  </a:lnTo>
                  <a:lnTo>
                    <a:pt x="309704" y="453836"/>
                  </a:lnTo>
                  <a:cubicBezTo>
                    <a:pt x="326381" y="449071"/>
                    <a:pt x="341866" y="443116"/>
                    <a:pt x="356160" y="434777"/>
                  </a:cubicBezTo>
                  <a:lnTo>
                    <a:pt x="412145" y="453836"/>
                  </a:lnTo>
                  <a:lnTo>
                    <a:pt x="453836" y="410954"/>
                  </a:lnTo>
                  <a:lnTo>
                    <a:pt x="435969" y="356160"/>
                  </a:lnTo>
                  <a:cubicBezTo>
                    <a:pt x="444307" y="341866"/>
                    <a:pt x="450263" y="326381"/>
                    <a:pt x="455027" y="309704"/>
                  </a:cubicBezTo>
                  <a:lnTo>
                    <a:pt x="507439" y="283499"/>
                  </a:lnTo>
                  <a:lnTo>
                    <a:pt x="507439" y="223940"/>
                  </a:lnTo>
                  <a:lnTo>
                    <a:pt x="455027" y="197734"/>
                  </a:lnTo>
                  <a:cubicBezTo>
                    <a:pt x="450263" y="181058"/>
                    <a:pt x="444307" y="165573"/>
                    <a:pt x="435969" y="151279"/>
                  </a:cubicBezTo>
                  <a:close/>
                </a:path>
              </a:pathLst>
            </a:custGeom>
            <a:no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55" name="Group 54">
            <a:extLst>
              <a:ext uri="{FF2B5EF4-FFF2-40B4-BE49-F238E27FC236}">
                <a16:creationId xmlns:a16="http://schemas.microsoft.com/office/drawing/2014/main" id="{870B6053-42B5-AFFB-693D-5B2DFDDBF3F4}"/>
              </a:ext>
            </a:extLst>
          </p:cNvPr>
          <p:cNvGrpSpPr/>
          <p:nvPr/>
        </p:nvGrpSpPr>
        <p:grpSpPr>
          <a:xfrm>
            <a:off x="6390006" y="3615107"/>
            <a:ext cx="633978" cy="632492"/>
            <a:chOff x="494911" y="1458468"/>
            <a:chExt cx="633978" cy="632492"/>
          </a:xfrm>
        </p:grpSpPr>
        <p:sp>
          <p:nvSpPr>
            <p:cNvPr id="56" name="TextBox 55">
              <a:extLst>
                <a:ext uri="{FF2B5EF4-FFF2-40B4-BE49-F238E27FC236}">
                  <a16:creationId xmlns:a16="http://schemas.microsoft.com/office/drawing/2014/main" id="{A5CE94AB-A6C3-8AF4-64B7-3CB420124857}"/>
                </a:ext>
              </a:extLst>
            </p:cNvPr>
            <p:cNvSpPr txBox="1"/>
            <p:nvPr/>
          </p:nvSpPr>
          <p:spPr>
            <a:xfrm>
              <a:off x="578610" y="1562477"/>
              <a:ext cx="46658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8</a:t>
              </a:r>
            </a:p>
          </p:txBody>
        </p:sp>
        <p:sp>
          <p:nvSpPr>
            <p:cNvPr id="57" name="Freeform: Shape 56">
              <a:extLst>
                <a:ext uri="{FF2B5EF4-FFF2-40B4-BE49-F238E27FC236}">
                  <a16:creationId xmlns:a16="http://schemas.microsoft.com/office/drawing/2014/main" id="{8149B6BE-922C-A605-5156-3C8DF814E000}"/>
                </a:ext>
              </a:extLst>
            </p:cNvPr>
            <p:cNvSpPr/>
            <p:nvPr/>
          </p:nvSpPr>
          <p:spPr>
            <a:xfrm>
              <a:off x="494911" y="1458468"/>
              <a:ext cx="633978" cy="632492"/>
            </a:xfrm>
            <a:custGeom>
              <a:avLst/>
              <a:gdLst>
                <a:gd name="connsiteX0" fmla="*/ 253719 w 507438"/>
                <a:gd name="connsiteY0" fmla="*/ 343057 h 506247"/>
                <a:gd name="connsiteX1" fmla="*/ 164382 w 507438"/>
                <a:gd name="connsiteY1" fmla="*/ 253719 h 506247"/>
                <a:gd name="connsiteX2" fmla="*/ 253719 w 507438"/>
                <a:gd name="connsiteY2" fmla="*/ 164382 h 506247"/>
                <a:gd name="connsiteX3" fmla="*/ 343057 w 507438"/>
                <a:gd name="connsiteY3" fmla="*/ 253719 h 506247"/>
                <a:gd name="connsiteX4" fmla="*/ 253719 w 507438"/>
                <a:gd name="connsiteY4" fmla="*/ 343057 h 506247"/>
                <a:gd name="connsiteX5" fmla="*/ 253719 w 507438"/>
                <a:gd name="connsiteY5" fmla="*/ 343057 h 506247"/>
                <a:gd name="connsiteX6" fmla="*/ 435969 w 507438"/>
                <a:gd name="connsiteY6" fmla="*/ 151279 h 506247"/>
                <a:gd name="connsiteX7" fmla="*/ 455027 w 507438"/>
                <a:gd name="connsiteY7" fmla="*/ 95294 h 506247"/>
                <a:gd name="connsiteX8" fmla="*/ 412145 w 507438"/>
                <a:gd name="connsiteY8" fmla="*/ 52411 h 506247"/>
                <a:gd name="connsiteX9" fmla="*/ 356160 w 507438"/>
                <a:gd name="connsiteY9" fmla="*/ 71470 h 506247"/>
                <a:gd name="connsiteX10" fmla="*/ 309704 w 507438"/>
                <a:gd name="connsiteY10" fmla="*/ 52411 h 506247"/>
                <a:gd name="connsiteX11" fmla="*/ 283499 w 507438"/>
                <a:gd name="connsiteY11" fmla="*/ 0 h 506247"/>
                <a:gd name="connsiteX12" fmla="*/ 223940 w 507438"/>
                <a:gd name="connsiteY12" fmla="*/ 0 h 506247"/>
                <a:gd name="connsiteX13" fmla="*/ 197734 w 507438"/>
                <a:gd name="connsiteY13" fmla="*/ 52411 h 506247"/>
                <a:gd name="connsiteX14" fmla="*/ 151279 w 507438"/>
                <a:gd name="connsiteY14" fmla="*/ 71470 h 506247"/>
                <a:gd name="connsiteX15" fmla="*/ 95294 w 507438"/>
                <a:gd name="connsiteY15" fmla="*/ 52411 h 506247"/>
                <a:gd name="connsiteX16" fmla="*/ 53603 w 507438"/>
                <a:gd name="connsiteY16" fmla="*/ 94102 h 506247"/>
                <a:gd name="connsiteX17" fmla="*/ 71470 w 507438"/>
                <a:gd name="connsiteY17" fmla="*/ 150088 h 506247"/>
                <a:gd name="connsiteX18" fmla="*/ 52412 w 507438"/>
                <a:gd name="connsiteY18" fmla="*/ 196543 h 506247"/>
                <a:gd name="connsiteX19" fmla="*/ 0 w 507438"/>
                <a:gd name="connsiteY19" fmla="*/ 222749 h 506247"/>
                <a:gd name="connsiteX20" fmla="*/ 0 w 507438"/>
                <a:gd name="connsiteY20" fmla="*/ 282307 h 506247"/>
                <a:gd name="connsiteX21" fmla="*/ 52412 w 507438"/>
                <a:gd name="connsiteY21" fmla="*/ 308513 h 506247"/>
                <a:gd name="connsiteX22" fmla="*/ 71470 w 507438"/>
                <a:gd name="connsiteY22" fmla="*/ 354969 h 506247"/>
                <a:gd name="connsiteX23" fmla="*/ 53603 w 507438"/>
                <a:gd name="connsiteY23" fmla="*/ 410954 h 506247"/>
                <a:gd name="connsiteX24" fmla="*/ 95294 w 507438"/>
                <a:gd name="connsiteY24" fmla="*/ 452645 h 506247"/>
                <a:gd name="connsiteX25" fmla="*/ 151279 w 507438"/>
                <a:gd name="connsiteY25" fmla="*/ 434777 h 506247"/>
                <a:gd name="connsiteX26" fmla="*/ 197734 w 507438"/>
                <a:gd name="connsiteY26" fmla="*/ 453836 h 506247"/>
                <a:gd name="connsiteX27" fmla="*/ 223940 w 507438"/>
                <a:gd name="connsiteY27" fmla="*/ 506248 h 506247"/>
                <a:gd name="connsiteX28" fmla="*/ 283499 w 507438"/>
                <a:gd name="connsiteY28" fmla="*/ 506248 h 506247"/>
                <a:gd name="connsiteX29" fmla="*/ 309704 w 507438"/>
                <a:gd name="connsiteY29" fmla="*/ 453836 h 506247"/>
                <a:gd name="connsiteX30" fmla="*/ 356160 w 507438"/>
                <a:gd name="connsiteY30" fmla="*/ 434777 h 506247"/>
                <a:gd name="connsiteX31" fmla="*/ 412145 w 507438"/>
                <a:gd name="connsiteY31" fmla="*/ 453836 h 506247"/>
                <a:gd name="connsiteX32" fmla="*/ 453836 w 507438"/>
                <a:gd name="connsiteY32" fmla="*/ 410954 h 506247"/>
                <a:gd name="connsiteX33" fmla="*/ 435969 w 507438"/>
                <a:gd name="connsiteY33" fmla="*/ 356160 h 506247"/>
                <a:gd name="connsiteX34" fmla="*/ 455027 w 507438"/>
                <a:gd name="connsiteY34" fmla="*/ 309704 h 506247"/>
                <a:gd name="connsiteX35" fmla="*/ 507439 w 507438"/>
                <a:gd name="connsiteY35" fmla="*/ 283499 h 506247"/>
                <a:gd name="connsiteX36" fmla="*/ 507439 w 507438"/>
                <a:gd name="connsiteY36" fmla="*/ 223940 h 506247"/>
                <a:gd name="connsiteX37" fmla="*/ 455027 w 507438"/>
                <a:gd name="connsiteY37" fmla="*/ 197734 h 506247"/>
                <a:gd name="connsiteX38" fmla="*/ 435969 w 507438"/>
                <a:gd name="connsiteY38" fmla="*/ 151279 h 506247"/>
                <a:gd name="connsiteX0" fmla="*/ 253719 w 507439"/>
                <a:gd name="connsiteY0" fmla="*/ 343057 h 506248"/>
                <a:gd name="connsiteX1" fmla="*/ 164382 w 507439"/>
                <a:gd name="connsiteY1" fmla="*/ 253719 h 506248"/>
                <a:gd name="connsiteX2" fmla="*/ 253719 w 507439"/>
                <a:gd name="connsiteY2" fmla="*/ 164382 h 506248"/>
                <a:gd name="connsiteX3" fmla="*/ 253719 w 507439"/>
                <a:gd name="connsiteY3" fmla="*/ 343057 h 506248"/>
                <a:gd name="connsiteX4" fmla="*/ 253719 w 507439"/>
                <a:gd name="connsiteY4" fmla="*/ 343057 h 506248"/>
                <a:gd name="connsiteX5" fmla="*/ 435969 w 507439"/>
                <a:gd name="connsiteY5" fmla="*/ 151279 h 506248"/>
                <a:gd name="connsiteX6" fmla="*/ 455027 w 507439"/>
                <a:gd name="connsiteY6" fmla="*/ 95294 h 506248"/>
                <a:gd name="connsiteX7" fmla="*/ 412145 w 507439"/>
                <a:gd name="connsiteY7" fmla="*/ 52411 h 506248"/>
                <a:gd name="connsiteX8" fmla="*/ 356160 w 507439"/>
                <a:gd name="connsiteY8" fmla="*/ 71470 h 506248"/>
                <a:gd name="connsiteX9" fmla="*/ 309704 w 507439"/>
                <a:gd name="connsiteY9" fmla="*/ 52411 h 506248"/>
                <a:gd name="connsiteX10" fmla="*/ 283499 w 507439"/>
                <a:gd name="connsiteY10" fmla="*/ 0 h 506248"/>
                <a:gd name="connsiteX11" fmla="*/ 223940 w 507439"/>
                <a:gd name="connsiteY11" fmla="*/ 0 h 506248"/>
                <a:gd name="connsiteX12" fmla="*/ 197734 w 507439"/>
                <a:gd name="connsiteY12" fmla="*/ 52411 h 506248"/>
                <a:gd name="connsiteX13" fmla="*/ 151279 w 507439"/>
                <a:gd name="connsiteY13" fmla="*/ 71470 h 506248"/>
                <a:gd name="connsiteX14" fmla="*/ 95294 w 507439"/>
                <a:gd name="connsiteY14" fmla="*/ 52411 h 506248"/>
                <a:gd name="connsiteX15" fmla="*/ 53603 w 507439"/>
                <a:gd name="connsiteY15" fmla="*/ 94102 h 506248"/>
                <a:gd name="connsiteX16" fmla="*/ 71470 w 507439"/>
                <a:gd name="connsiteY16" fmla="*/ 150088 h 506248"/>
                <a:gd name="connsiteX17" fmla="*/ 52412 w 507439"/>
                <a:gd name="connsiteY17" fmla="*/ 196543 h 506248"/>
                <a:gd name="connsiteX18" fmla="*/ 0 w 507439"/>
                <a:gd name="connsiteY18" fmla="*/ 222749 h 506248"/>
                <a:gd name="connsiteX19" fmla="*/ 0 w 507439"/>
                <a:gd name="connsiteY19" fmla="*/ 282307 h 506248"/>
                <a:gd name="connsiteX20" fmla="*/ 52412 w 507439"/>
                <a:gd name="connsiteY20" fmla="*/ 308513 h 506248"/>
                <a:gd name="connsiteX21" fmla="*/ 71470 w 507439"/>
                <a:gd name="connsiteY21" fmla="*/ 354969 h 506248"/>
                <a:gd name="connsiteX22" fmla="*/ 53603 w 507439"/>
                <a:gd name="connsiteY22" fmla="*/ 410954 h 506248"/>
                <a:gd name="connsiteX23" fmla="*/ 95294 w 507439"/>
                <a:gd name="connsiteY23" fmla="*/ 452645 h 506248"/>
                <a:gd name="connsiteX24" fmla="*/ 151279 w 507439"/>
                <a:gd name="connsiteY24" fmla="*/ 434777 h 506248"/>
                <a:gd name="connsiteX25" fmla="*/ 197734 w 507439"/>
                <a:gd name="connsiteY25" fmla="*/ 453836 h 506248"/>
                <a:gd name="connsiteX26" fmla="*/ 223940 w 507439"/>
                <a:gd name="connsiteY26" fmla="*/ 506248 h 506248"/>
                <a:gd name="connsiteX27" fmla="*/ 283499 w 507439"/>
                <a:gd name="connsiteY27" fmla="*/ 506248 h 506248"/>
                <a:gd name="connsiteX28" fmla="*/ 309704 w 507439"/>
                <a:gd name="connsiteY28" fmla="*/ 453836 h 506248"/>
                <a:gd name="connsiteX29" fmla="*/ 356160 w 507439"/>
                <a:gd name="connsiteY29" fmla="*/ 434777 h 506248"/>
                <a:gd name="connsiteX30" fmla="*/ 412145 w 507439"/>
                <a:gd name="connsiteY30" fmla="*/ 453836 h 506248"/>
                <a:gd name="connsiteX31" fmla="*/ 453836 w 507439"/>
                <a:gd name="connsiteY31" fmla="*/ 410954 h 506248"/>
                <a:gd name="connsiteX32" fmla="*/ 435969 w 507439"/>
                <a:gd name="connsiteY32" fmla="*/ 356160 h 506248"/>
                <a:gd name="connsiteX33" fmla="*/ 455027 w 507439"/>
                <a:gd name="connsiteY33" fmla="*/ 309704 h 506248"/>
                <a:gd name="connsiteX34" fmla="*/ 507439 w 507439"/>
                <a:gd name="connsiteY34" fmla="*/ 283499 h 506248"/>
                <a:gd name="connsiteX35" fmla="*/ 507439 w 507439"/>
                <a:gd name="connsiteY35" fmla="*/ 223940 h 506248"/>
                <a:gd name="connsiteX36" fmla="*/ 455027 w 507439"/>
                <a:gd name="connsiteY36" fmla="*/ 197734 h 506248"/>
                <a:gd name="connsiteX37" fmla="*/ 435969 w 507439"/>
                <a:gd name="connsiteY37" fmla="*/ 151279 h 506248"/>
                <a:gd name="connsiteX0" fmla="*/ 253719 w 507439"/>
                <a:gd name="connsiteY0" fmla="*/ 343057 h 506248"/>
                <a:gd name="connsiteX1" fmla="*/ 164382 w 507439"/>
                <a:gd name="connsiteY1" fmla="*/ 253719 h 506248"/>
                <a:gd name="connsiteX2" fmla="*/ 253719 w 507439"/>
                <a:gd name="connsiteY2" fmla="*/ 343057 h 506248"/>
                <a:gd name="connsiteX3" fmla="*/ 253719 w 507439"/>
                <a:gd name="connsiteY3" fmla="*/ 343057 h 506248"/>
                <a:gd name="connsiteX4" fmla="*/ 435969 w 507439"/>
                <a:gd name="connsiteY4" fmla="*/ 151279 h 506248"/>
                <a:gd name="connsiteX5" fmla="*/ 455027 w 507439"/>
                <a:gd name="connsiteY5" fmla="*/ 95294 h 506248"/>
                <a:gd name="connsiteX6" fmla="*/ 412145 w 507439"/>
                <a:gd name="connsiteY6" fmla="*/ 52411 h 506248"/>
                <a:gd name="connsiteX7" fmla="*/ 356160 w 507439"/>
                <a:gd name="connsiteY7" fmla="*/ 71470 h 506248"/>
                <a:gd name="connsiteX8" fmla="*/ 309704 w 507439"/>
                <a:gd name="connsiteY8" fmla="*/ 52411 h 506248"/>
                <a:gd name="connsiteX9" fmla="*/ 283499 w 507439"/>
                <a:gd name="connsiteY9" fmla="*/ 0 h 506248"/>
                <a:gd name="connsiteX10" fmla="*/ 223940 w 507439"/>
                <a:gd name="connsiteY10" fmla="*/ 0 h 506248"/>
                <a:gd name="connsiteX11" fmla="*/ 197734 w 507439"/>
                <a:gd name="connsiteY11" fmla="*/ 52411 h 506248"/>
                <a:gd name="connsiteX12" fmla="*/ 151279 w 507439"/>
                <a:gd name="connsiteY12" fmla="*/ 71470 h 506248"/>
                <a:gd name="connsiteX13" fmla="*/ 95294 w 507439"/>
                <a:gd name="connsiteY13" fmla="*/ 52411 h 506248"/>
                <a:gd name="connsiteX14" fmla="*/ 53603 w 507439"/>
                <a:gd name="connsiteY14" fmla="*/ 94102 h 506248"/>
                <a:gd name="connsiteX15" fmla="*/ 71470 w 507439"/>
                <a:gd name="connsiteY15" fmla="*/ 150088 h 506248"/>
                <a:gd name="connsiteX16" fmla="*/ 52412 w 507439"/>
                <a:gd name="connsiteY16" fmla="*/ 196543 h 506248"/>
                <a:gd name="connsiteX17" fmla="*/ 0 w 507439"/>
                <a:gd name="connsiteY17" fmla="*/ 222749 h 506248"/>
                <a:gd name="connsiteX18" fmla="*/ 0 w 507439"/>
                <a:gd name="connsiteY18" fmla="*/ 282307 h 506248"/>
                <a:gd name="connsiteX19" fmla="*/ 52412 w 507439"/>
                <a:gd name="connsiteY19" fmla="*/ 308513 h 506248"/>
                <a:gd name="connsiteX20" fmla="*/ 71470 w 507439"/>
                <a:gd name="connsiteY20" fmla="*/ 354969 h 506248"/>
                <a:gd name="connsiteX21" fmla="*/ 53603 w 507439"/>
                <a:gd name="connsiteY21" fmla="*/ 410954 h 506248"/>
                <a:gd name="connsiteX22" fmla="*/ 95294 w 507439"/>
                <a:gd name="connsiteY22" fmla="*/ 452645 h 506248"/>
                <a:gd name="connsiteX23" fmla="*/ 151279 w 507439"/>
                <a:gd name="connsiteY23" fmla="*/ 434777 h 506248"/>
                <a:gd name="connsiteX24" fmla="*/ 197734 w 507439"/>
                <a:gd name="connsiteY24" fmla="*/ 453836 h 506248"/>
                <a:gd name="connsiteX25" fmla="*/ 223940 w 507439"/>
                <a:gd name="connsiteY25" fmla="*/ 506248 h 506248"/>
                <a:gd name="connsiteX26" fmla="*/ 283499 w 507439"/>
                <a:gd name="connsiteY26" fmla="*/ 506248 h 506248"/>
                <a:gd name="connsiteX27" fmla="*/ 309704 w 507439"/>
                <a:gd name="connsiteY27" fmla="*/ 453836 h 506248"/>
                <a:gd name="connsiteX28" fmla="*/ 356160 w 507439"/>
                <a:gd name="connsiteY28" fmla="*/ 434777 h 506248"/>
                <a:gd name="connsiteX29" fmla="*/ 412145 w 507439"/>
                <a:gd name="connsiteY29" fmla="*/ 453836 h 506248"/>
                <a:gd name="connsiteX30" fmla="*/ 453836 w 507439"/>
                <a:gd name="connsiteY30" fmla="*/ 410954 h 506248"/>
                <a:gd name="connsiteX31" fmla="*/ 435969 w 507439"/>
                <a:gd name="connsiteY31" fmla="*/ 356160 h 506248"/>
                <a:gd name="connsiteX32" fmla="*/ 455027 w 507439"/>
                <a:gd name="connsiteY32" fmla="*/ 309704 h 506248"/>
                <a:gd name="connsiteX33" fmla="*/ 507439 w 507439"/>
                <a:gd name="connsiteY33" fmla="*/ 283499 h 506248"/>
                <a:gd name="connsiteX34" fmla="*/ 507439 w 507439"/>
                <a:gd name="connsiteY34" fmla="*/ 223940 h 506248"/>
                <a:gd name="connsiteX35" fmla="*/ 455027 w 507439"/>
                <a:gd name="connsiteY35" fmla="*/ 197734 h 506248"/>
                <a:gd name="connsiteX36" fmla="*/ 435969 w 507439"/>
                <a:gd name="connsiteY36" fmla="*/ 151279 h 506248"/>
                <a:gd name="connsiteX0" fmla="*/ 253719 w 507439"/>
                <a:gd name="connsiteY0" fmla="*/ 343057 h 506248"/>
                <a:gd name="connsiteX1" fmla="*/ 253719 w 507439"/>
                <a:gd name="connsiteY1" fmla="*/ 343057 h 506248"/>
                <a:gd name="connsiteX2" fmla="*/ 253719 w 507439"/>
                <a:gd name="connsiteY2" fmla="*/ 343057 h 506248"/>
                <a:gd name="connsiteX3" fmla="*/ 435969 w 507439"/>
                <a:gd name="connsiteY3" fmla="*/ 151279 h 506248"/>
                <a:gd name="connsiteX4" fmla="*/ 455027 w 507439"/>
                <a:gd name="connsiteY4" fmla="*/ 95294 h 506248"/>
                <a:gd name="connsiteX5" fmla="*/ 412145 w 507439"/>
                <a:gd name="connsiteY5" fmla="*/ 52411 h 506248"/>
                <a:gd name="connsiteX6" fmla="*/ 356160 w 507439"/>
                <a:gd name="connsiteY6" fmla="*/ 71470 h 506248"/>
                <a:gd name="connsiteX7" fmla="*/ 309704 w 507439"/>
                <a:gd name="connsiteY7" fmla="*/ 52411 h 506248"/>
                <a:gd name="connsiteX8" fmla="*/ 283499 w 507439"/>
                <a:gd name="connsiteY8" fmla="*/ 0 h 506248"/>
                <a:gd name="connsiteX9" fmla="*/ 223940 w 507439"/>
                <a:gd name="connsiteY9" fmla="*/ 0 h 506248"/>
                <a:gd name="connsiteX10" fmla="*/ 197734 w 507439"/>
                <a:gd name="connsiteY10" fmla="*/ 52411 h 506248"/>
                <a:gd name="connsiteX11" fmla="*/ 151279 w 507439"/>
                <a:gd name="connsiteY11" fmla="*/ 71470 h 506248"/>
                <a:gd name="connsiteX12" fmla="*/ 95294 w 507439"/>
                <a:gd name="connsiteY12" fmla="*/ 52411 h 506248"/>
                <a:gd name="connsiteX13" fmla="*/ 53603 w 507439"/>
                <a:gd name="connsiteY13" fmla="*/ 94102 h 506248"/>
                <a:gd name="connsiteX14" fmla="*/ 71470 w 507439"/>
                <a:gd name="connsiteY14" fmla="*/ 150088 h 506248"/>
                <a:gd name="connsiteX15" fmla="*/ 52412 w 507439"/>
                <a:gd name="connsiteY15" fmla="*/ 196543 h 506248"/>
                <a:gd name="connsiteX16" fmla="*/ 0 w 507439"/>
                <a:gd name="connsiteY16" fmla="*/ 222749 h 506248"/>
                <a:gd name="connsiteX17" fmla="*/ 0 w 507439"/>
                <a:gd name="connsiteY17" fmla="*/ 282307 h 506248"/>
                <a:gd name="connsiteX18" fmla="*/ 52412 w 507439"/>
                <a:gd name="connsiteY18" fmla="*/ 308513 h 506248"/>
                <a:gd name="connsiteX19" fmla="*/ 71470 w 507439"/>
                <a:gd name="connsiteY19" fmla="*/ 354969 h 506248"/>
                <a:gd name="connsiteX20" fmla="*/ 53603 w 507439"/>
                <a:gd name="connsiteY20" fmla="*/ 410954 h 506248"/>
                <a:gd name="connsiteX21" fmla="*/ 95294 w 507439"/>
                <a:gd name="connsiteY21" fmla="*/ 452645 h 506248"/>
                <a:gd name="connsiteX22" fmla="*/ 151279 w 507439"/>
                <a:gd name="connsiteY22" fmla="*/ 434777 h 506248"/>
                <a:gd name="connsiteX23" fmla="*/ 197734 w 507439"/>
                <a:gd name="connsiteY23" fmla="*/ 453836 h 506248"/>
                <a:gd name="connsiteX24" fmla="*/ 223940 w 507439"/>
                <a:gd name="connsiteY24" fmla="*/ 506248 h 506248"/>
                <a:gd name="connsiteX25" fmla="*/ 283499 w 507439"/>
                <a:gd name="connsiteY25" fmla="*/ 506248 h 506248"/>
                <a:gd name="connsiteX26" fmla="*/ 309704 w 507439"/>
                <a:gd name="connsiteY26" fmla="*/ 453836 h 506248"/>
                <a:gd name="connsiteX27" fmla="*/ 356160 w 507439"/>
                <a:gd name="connsiteY27" fmla="*/ 434777 h 506248"/>
                <a:gd name="connsiteX28" fmla="*/ 412145 w 507439"/>
                <a:gd name="connsiteY28" fmla="*/ 453836 h 506248"/>
                <a:gd name="connsiteX29" fmla="*/ 453836 w 507439"/>
                <a:gd name="connsiteY29" fmla="*/ 410954 h 506248"/>
                <a:gd name="connsiteX30" fmla="*/ 435969 w 507439"/>
                <a:gd name="connsiteY30" fmla="*/ 356160 h 506248"/>
                <a:gd name="connsiteX31" fmla="*/ 455027 w 507439"/>
                <a:gd name="connsiteY31" fmla="*/ 309704 h 506248"/>
                <a:gd name="connsiteX32" fmla="*/ 507439 w 507439"/>
                <a:gd name="connsiteY32" fmla="*/ 283499 h 506248"/>
                <a:gd name="connsiteX33" fmla="*/ 507439 w 507439"/>
                <a:gd name="connsiteY33" fmla="*/ 223940 h 506248"/>
                <a:gd name="connsiteX34" fmla="*/ 455027 w 507439"/>
                <a:gd name="connsiteY34" fmla="*/ 197734 h 506248"/>
                <a:gd name="connsiteX35" fmla="*/ 435969 w 507439"/>
                <a:gd name="connsiteY35" fmla="*/ 151279 h 506248"/>
                <a:gd name="connsiteX0" fmla="*/ 435969 w 507439"/>
                <a:gd name="connsiteY0" fmla="*/ 151279 h 506248"/>
                <a:gd name="connsiteX1" fmla="*/ 455027 w 507439"/>
                <a:gd name="connsiteY1" fmla="*/ 95294 h 506248"/>
                <a:gd name="connsiteX2" fmla="*/ 412145 w 507439"/>
                <a:gd name="connsiteY2" fmla="*/ 52411 h 506248"/>
                <a:gd name="connsiteX3" fmla="*/ 356160 w 507439"/>
                <a:gd name="connsiteY3" fmla="*/ 71470 h 506248"/>
                <a:gd name="connsiteX4" fmla="*/ 309704 w 507439"/>
                <a:gd name="connsiteY4" fmla="*/ 52411 h 506248"/>
                <a:gd name="connsiteX5" fmla="*/ 283499 w 507439"/>
                <a:gd name="connsiteY5" fmla="*/ 0 h 506248"/>
                <a:gd name="connsiteX6" fmla="*/ 223940 w 507439"/>
                <a:gd name="connsiteY6" fmla="*/ 0 h 506248"/>
                <a:gd name="connsiteX7" fmla="*/ 197734 w 507439"/>
                <a:gd name="connsiteY7" fmla="*/ 52411 h 506248"/>
                <a:gd name="connsiteX8" fmla="*/ 151279 w 507439"/>
                <a:gd name="connsiteY8" fmla="*/ 71470 h 506248"/>
                <a:gd name="connsiteX9" fmla="*/ 95294 w 507439"/>
                <a:gd name="connsiteY9" fmla="*/ 52411 h 506248"/>
                <a:gd name="connsiteX10" fmla="*/ 53603 w 507439"/>
                <a:gd name="connsiteY10" fmla="*/ 94102 h 506248"/>
                <a:gd name="connsiteX11" fmla="*/ 71470 w 507439"/>
                <a:gd name="connsiteY11" fmla="*/ 150088 h 506248"/>
                <a:gd name="connsiteX12" fmla="*/ 52412 w 507439"/>
                <a:gd name="connsiteY12" fmla="*/ 196543 h 506248"/>
                <a:gd name="connsiteX13" fmla="*/ 0 w 507439"/>
                <a:gd name="connsiteY13" fmla="*/ 222749 h 506248"/>
                <a:gd name="connsiteX14" fmla="*/ 0 w 507439"/>
                <a:gd name="connsiteY14" fmla="*/ 282307 h 506248"/>
                <a:gd name="connsiteX15" fmla="*/ 52412 w 507439"/>
                <a:gd name="connsiteY15" fmla="*/ 308513 h 506248"/>
                <a:gd name="connsiteX16" fmla="*/ 71470 w 507439"/>
                <a:gd name="connsiteY16" fmla="*/ 354969 h 506248"/>
                <a:gd name="connsiteX17" fmla="*/ 53603 w 507439"/>
                <a:gd name="connsiteY17" fmla="*/ 410954 h 506248"/>
                <a:gd name="connsiteX18" fmla="*/ 95294 w 507439"/>
                <a:gd name="connsiteY18" fmla="*/ 452645 h 506248"/>
                <a:gd name="connsiteX19" fmla="*/ 151279 w 507439"/>
                <a:gd name="connsiteY19" fmla="*/ 434777 h 506248"/>
                <a:gd name="connsiteX20" fmla="*/ 197734 w 507439"/>
                <a:gd name="connsiteY20" fmla="*/ 453836 h 506248"/>
                <a:gd name="connsiteX21" fmla="*/ 223940 w 507439"/>
                <a:gd name="connsiteY21" fmla="*/ 506248 h 506248"/>
                <a:gd name="connsiteX22" fmla="*/ 283499 w 507439"/>
                <a:gd name="connsiteY22" fmla="*/ 506248 h 506248"/>
                <a:gd name="connsiteX23" fmla="*/ 309704 w 507439"/>
                <a:gd name="connsiteY23" fmla="*/ 453836 h 506248"/>
                <a:gd name="connsiteX24" fmla="*/ 356160 w 507439"/>
                <a:gd name="connsiteY24" fmla="*/ 434777 h 506248"/>
                <a:gd name="connsiteX25" fmla="*/ 412145 w 507439"/>
                <a:gd name="connsiteY25" fmla="*/ 453836 h 506248"/>
                <a:gd name="connsiteX26" fmla="*/ 453836 w 507439"/>
                <a:gd name="connsiteY26" fmla="*/ 410954 h 506248"/>
                <a:gd name="connsiteX27" fmla="*/ 435969 w 507439"/>
                <a:gd name="connsiteY27" fmla="*/ 356160 h 506248"/>
                <a:gd name="connsiteX28" fmla="*/ 455027 w 507439"/>
                <a:gd name="connsiteY28" fmla="*/ 309704 h 506248"/>
                <a:gd name="connsiteX29" fmla="*/ 507439 w 507439"/>
                <a:gd name="connsiteY29" fmla="*/ 283499 h 506248"/>
                <a:gd name="connsiteX30" fmla="*/ 507439 w 507439"/>
                <a:gd name="connsiteY30" fmla="*/ 223940 h 506248"/>
                <a:gd name="connsiteX31" fmla="*/ 455027 w 507439"/>
                <a:gd name="connsiteY31" fmla="*/ 197734 h 506248"/>
                <a:gd name="connsiteX32" fmla="*/ 435969 w 507439"/>
                <a:gd name="connsiteY32" fmla="*/ 151279 h 5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7439" h="506248">
                  <a:moveTo>
                    <a:pt x="435969" y="151279"/>
                  </a:moveTo>
                  <a:lnTo>
                    <a:pt x="455027" y="95294"/>
                  </a:lnTo>
                  <a:lnTo>
                    <a:pt x="412145" y="52411"/>
                  </a:lnTo>
                  <a:lnTo>
                    <a:pt x="356160" y="71470"/>
                  </a:lnTo>
                  <a:cubicBezTo>
                    <a:pt x="341866" y="63132"/>
                    <a:pt x="325190" y="57176"/>
                    <a:pt x="309704" y="52411"/>
                  </a:cubicBezTo>
                  <a:lnTo>
                    <a:pt x="283499" y="0"/>
                  </a:lnTo>
                  <a:lnTo>
                    <a:pt x="223940" y="0"/>
                  </a:lnTo>
                  <a:lnTo>
                    <a:pt x="197734" y="52411"/>
                  </a:lnTo>
                  <a:cubicBezTo>
                    <a:pt x="181058" y="57176"/>
                    <a:pt x="165573" y="63132"/>
                    <a:pt x="151279" y="71470"/>
                  </a:cubicBezTo>
                  <a:lnTo>
                    <a:pt x="95294" y="52411"/>
                  </a:lnTo>
                  <a:lnTo>
                    <a:pt x="53603" y="94102"/>
                  </a:lnTo>
                  <a:lnTo>
                    <a:pt x="71470" y="150088"/>
                  </a:lnTo>
                  <a:cubicBezTo>
                    <a:pt x="63132" y="164382"/>
                    <a:pt x="57176" y="181058"/>
                    <a:pt x="52412" y="196543"/>
                  </a:cubicBezTo>
                  <a:lnTo>
                    <a:pt x="0" y="222749"/>
                  </a:lnTo>
                  <a:lnTo>
                    <a:pt x="0" y="282307"/>
                  </a:lnTo>
                  <a:lnTo>
                    <a:pt x="52412" y="308513"/>
                  </a:lnTo>
                  <a:cubicBezTo>
                    <a:pt x="57176" y="325190"/>
                    <a:pt x="63132" y="340675"/>
                    <a:pt x="71470" y="354969"/>
                  </a:cubicBezTo>
                  <a:lnTo>
                    <a:pt x="53603" y="410954"/>
                  </a:lnTo>
                  <a:lnTo>
                    <a:pt x="95294" y="452645"/>
                  </a:lnTo>
                  <a:lnTo>
                    <a:pt x="151279" y="434777"/>
                  </a:lnTo>
                  <a:cubicBezTo>
                    <a:pt x="165573" y="443116"/>
                    <a:pt x="181058" y="449071"/>
                    <a:pt x="197734" y="453836"/>
                  </a:cubicBezTo>
                  <a:lnTo>
                    <a:pt x="223940" y="506248"/>
                  </a:lnTo>
                  <a:lnTo>
                    <a:pt x="283499" y="506248"/>
                  </a:lnTo>
                  <a:lnTo>
                    <a:pt x="309704" y="453836"/>
                  </a:lnTo>
                  <a:cubicBezTo>
                    <a:pt x="326381" y="449071"/>
                    <a:pt x="341866" y="443116"/>
                    <a:pt x="356160" y="434777"/>
                  </a:cubicBezTo>
                  <a:lnTo>
                    <a:pt x="412145" y="453836"/>
                  </a:lnTo>
                  <a:lnTo>
                    <a:pt x="453836" y="410954"/>
                  </a:lnTo>
                  <a:lnTo>
                    <a:pt x="435969" y="356160"/>
                  </a:lnTo>
                  <a:cubicBezTo>
                    <a:pt x="444307" y="341866"/>
                    <a:pt x="450263" y="326381"/>
                    <a:pt x="455027" y="309704"/>
                  </a:cubicBezTo>
                  <a:lnTo>
                    <a:pt x="507439" y="283499"/>
                  </a:lnTo>
                  <a:lnTo>
                    <a:pt x="507439" y="223940"/>
                  </a:lnTo>
                  <a:lnTo>
                    <a:pt x="455027" y="197734"/>
                  </a:lnTo>
                  <a:cubicBezTo>
                    <a:pt x="450263" y="181058"/>
                    <a:pt x="444307" y="165573"/>
                    <a:pt x="435969" y="151279"/>
                  </a:cubicBezTo>
                  <a:close/>
                </a:path>
              </a:pathLst>
            </a:custGeom>
            <a:no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58" name="Group 57">
            <a:extLst>
              <a:ext uri="{FF2B5EF4-FFF2-40B4-BE49-F238E27FC236}">
                <a16:creationId xmlns:a16="http://schemas.microsoft.com/office/drawing/2014/main" id="{04D8DD43-E153-29F2-5055-37AB017C9629}"/>
              </a:ext>
            </a:extLst>
          </p:cNvPr>
          <p:cNvGrpSpPr/>
          <p:nvPr/>
        </p:nvGrpSpPr>
        <p:grpSpPr>
          <a:xfrm>
            <a:off x="6390006" y="4691708"/>
            <a:ext cx="633978" cy="632492"/>
            <a:chOff x="494911" y="1458468"/>
            <a:chExt cx="633978" cy="632492"/>
          </a:xfrm>
        </p:grpSpPr>
        <p:sp>
          <p:nvSpPr>
            <p:cNvPr id="59" name="TextBox 58">
              <a:extLst>
                <a:ext uri="{FF2B5EF4-FFF2-40B4-BE49-F238E27FC236}">
                  <a16:creationId xmlns:a16="http://schemas.microsoft.com/office/drawing/2014/main" id="{654E5EBA-73F2-5C28-69CC-4ED55CFEE029}"/>
                </a:ext>
              </a:extLst>
            </p:cNvPr>
            <p:cNvSpPr txBox="1"/>
            <p:nvPr/>
          </p:nvSpPr>
          <p:spPr>
            <a:xfrm>
              <a:off x="578610" y="1562477"/>
              <a:ext cx="46658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9</a:t>
              </a:r>
            </a:p>
          </p:txBody>
        </p:sp>
        <p:sp>
          <p:nvSpPr>
            <p:cNvPr id="60" name="Freeform: Shape 59">
              <a:extLst>
                <a:ext uri="{FF2B5EF4-FFF2-40B4-BE49-F238E27FC236}">
                  <a16:creationId xmlns:a16="http://schemas.microsoft.com/office/drawing/2014/main" id="{2FCAC7DF-D280-6051-A346-1E143D39F902}"/>
                </a:ext>
              </a:extLst>
            </p:cNvPr>
            <p:cNvSpPr/>
            <p:nvPr/>
          </p:nvSpPr>
          <p:spPr>
            <a:xfrm>
              <a:off x="494911" y="1458468"/>
              <a:ext cx="633978" cy="632492"/>
            </a:xfrm>
            <a:custGeom>
              <a:avLst/>
              <a:gdLst>
                <a:gd name="connsiteX0" fmla="*/ 253719 w 507438"/>
                <a:gd name="connsiteY0" fmla="*/ 343057 h 506247"/>
                <a:gd name="connsiteX1" fmla="*/ 164382 w 507438"/>
                <a:gd name="connsiteY1" fmla="*/ 253719 h 506247"/>
                <a:gd name="connsiteX2" fmla="*/ 253719 w 507438"/>
                <a:gd name="connsiteY2" fmla="*/ 164382 h 506247"/>
                <a:gd name="connsiteX3" fmla="*/ 343057 w 507438"/>
                <a:gd name="connsiteY3" fmla="*/ 253719 h 506247"/>
                <a:gd name="connsiteX4" fmla="*/ 253719 w 507438"/>
                <a:gd name="connsiteY4" fmla="*/ 343057 h 506247"/>
                <a:gd name="connsiteX5" fmla="*/ 253719 w 507438"/>
                <a:gd name="connsiteY5" fmla="*/ 343057 h 506247"/>
                <a:gd name="connsiteX6" fmla="*/ 435969 w 507438"/>
                <a:gd name="connsiteY6" fmla="*/ 151279 h 506247"/>
                <a:gd name="connsiteX7" fmla="*/ 455027 w 507438"/>
                <a:gd name="connsiteY7" fmla="*/ 95294 h 506247"/>
                <a:gd name="connsiteX8" fmla="*/ 412145 w 507438"/>
                <a:gd name="connsiteY8" fmla="*/ 52411 h 506247"/>
                <a:gd name="connsiteX9" fmla="*/ 356160 w 507438"/>
                <a:gd name="connsiteY9" fmla="*/ 71470 h 506247"/>
                <a:gd name="connsiteX10" fmla="*/ 309704 w 507438"/>
                <a:gd name="connsiteY10" fmla="*/ 52411 h 506247"/>
                <a:gd name="connsiteX11" fmla="*/ 283499 w 507438"/>
                <a:gd name="connsiteY11" fmla="*/ 0 h 506247"/>
                <a:gd name="connsiteX12" fmla="*/ 223940 w 507438"/>
                <a:gd name="connsiteY12" fmla="*/ 0 h 506247"/>
                <a:gd name="connsiteX13" fmla="*/ 197734 w 507438"/>
                <a:gd name="connsiteY13" fmla="*/ 52411 h 506247"/>
                <a:gd name="connsiteX14" fmla="*/ 151279 w 507438"/>
                <a:gd name="connsiteY14" fmla="*/ 71470 h 506247"/>
                <a:gd name="connsiteX15" fmla="*/ 95294 w 507438"/>
                <a:gd name="connsiteY15" fmla="*/ 52411 h 506247"/>
                <a:gd name="connsiteX16" fmla="*/ 53603 w 507438"/>
                <a:gd name="connsiteY16" fmla="*/ 94102 h 506247"/>
                <a:gd name="connsiteX17" fmla="*/ 71470 w 507438"/>
                <a:gd name="connsiteY17" fmla="*/ 150088 h 506247"/>
                <a:gd name="connsiteX18" fmla="*/ 52412 w 507438"/>
                <a:gd name="connsiteY18" fmla="*/ 196543 h 506247"/>
                <a:gd name="connsiteX19" fmla="*/ 0 w 507438"/>
                <a:gd name="connsiteY19" fmla="*/ 222749 h 506247"/>
                <a:gd name="connsiteX20" fmla="*/ 0 w 507438"/>
                <a:gd name="connsiteY20" fmla="*/ 282307 h 506247"/>
                <a:gd name="connsiteX21" fmla="*/ 52412 w 507438"/>
                <a:gd name="connsiteY21" fmla="*/ 308513 h 506247"/>
                <a:gd name="connsiteX22" fmla="*/ 71470 w 507438"/>
                <a:gd name="connsiteY22" fmla="*/ 354969 h 506247"/>
                <a:gd name="connsiteX23" fmla="*/ 53603 w 507438"/>
                <a:gd name="connsiteY23" fmla="*/ 410954 h 506247"/>
                <a:gd name="connsiteX24" fmla="*/ 95294 w 507438"/>
                <a:gd name="connsiteY24" fmla="*/ 452645 h 506247"/>
                <a:gd name="connsiteX25" fmla="*/ 151279 w 507438"/>
                <a:gd name="connsiteY25" fmla="*/ 434777 h 506247"/>
                <a:gd name="connsiteX26" fmla="*/ 197734 w 507438"/>
                <a:gd name="connsiteY26" fmla="*/ 453836 h 506247"/>
                <a:gd name="connsiteX27" fmla="*/ 223940 w 507438"/>
                <a:gd name="connsiteY27" fmla="*/ 506248 h 506247"/>
                <a:gd name="connsiteX28" fmla="*/ 283499 w 507438"/>
                <a:gd name="connsiteY28" fmla="*/ 506248 h 506247"/>
                <a:gd name="connsiteX29" fmla="*/ 309704 w 507438"/>
                <a:gd name="connsiteY29" fmla="*/ 453836 h 506247"/>
                <a:gd name="connsiteX30" fmla="*/ 356160 w 507438"/>
                <a:gd name="connsiteY30" fmla="*/ 434777 h 506247"/>
                <a:gd name="connsiteX31" fmla="*/ 412145 w 507438"/>
                <a:gd name="connsiteY31" fmla="*/ 453836 h 506247"/>
                <a:gd name="connsiteX32" fmla="*/ 453836 w 507438"/>
                <a:gd name="connsiteY32" fmla="*/ 410954 h 506247"/>
                <a:gd name="connsiteX33" fmla="*/ 435969 w 507438"/>
                <a:gd name="connsiteY33" fmla="*/ 356160 h 506247"/>
                <a:gd name="connsiteX34" fmla="*/ 455027 w 507438"/>
                <a:gd name="connsiteY34" fmla="*/ 309704 h 506247"/>
                <a:gd name="connsiteX35" fmla="*/ 507439 w 507438"/>
                <a:gd name="connsiteY35" fmla="*/ 283499 h 506247"/>
                <a:gd name="connsiteX36" fmla="*/ 507439 w 507438"/>
                <a:gd name="connsiteY36" fmla="*/ 223940 h 506247"/>
                <a:gd name="connsiteX37" fmla="*/ 455027 w 507438"/>
                <a:gd name="connsiteY37" fmla="*/ 197734 h 506247"/>
                <a:gd name="connsiteX38" fmla="*/ 435969 w 507438"/>
                <a:gd name="connsiteY38" fmla="*/ 151279 h 506247"/>
                <a:gd name="connsiteX0" fmla="*/ 253719 w 507439"/>
                <a:gd name="connsiteY0" fmla="*/ 343057 h 506248"/>
                <a:gd name="connsiteX1" fmla="*/ 164382 w 507439"/>
                <a:gd name="connsiteY1" fmla="*/ 253719 h 506248"/>
                <a:gd name="connsiteX2" fmla="*/ 253719 w 507439"/>
                <a:gd name="connsiteY2" fmla="*/ 164382 h 506248"/>
                <a:gd name="connsiteX3" fmla="*/ 253719 w 507439"/>
                <a:gd name="connsiteY3" fmla="*/ 343057 h 506248"/>
                <a:gd name="connsiteX4" fmla="*/ 253719 w 507439"/>
                <a:gd name="connsiteY4" fmla="*/ 343057 h 506248"/>
                <a:gd name="connsiteX5" fmla="*/ 435969 w 507439"/>
                <a:gd name="connsiteY5" fmla="*/ 151279 h 506248"/>
                <a:gd name="connsiteX6" fmla="*/ 455027 w 507439"/>
                <a:gd name="connsiteY6" fmla="*/ 95294 h 506248"/>
                <a:gd name="connsiteX7" fmla="*/ 412145 w 507439"/>
                <a:gd name="connsiteY7" fmla="*/ 52411 h 506248"/>
                <a:gd name="connsiteX8" fmla="*/ 356160 w 507439"/>
                <a:gd name="connsiteY8" fmla="*/ 71470 h 506248"/>
                <a:gd name="connsiteX9" fmla="*/ 309704 w 507439"/>
                <a:gd name="connsiteY9" fmla="*/ 52411 h 506248"/>
                <a:gd name="connsiteX10" fmla="*/ 283499 w 507439"/>
                <a:gd name="connsiteY10" fmla="*/ 0 h 506248"/>
                <a:gd name="connsiteX11" fmla="*/ 223940 w 507439"/>
                <a:gd name="connsiteY11" fmla="*/ 0 h 506248"/>
                <a:gd name="connsiteX12" fmla="*/ 197734 w 507439"/>
                <a:gd name="connsiteY12" fmla="*/ 52411 h 506248"/>
                <a:gd name="connsiteX13" fmla="*/ 151279 w 507439"/>
                <a:gd name="connsiteY13" fmla="*/ 71470 h 506248"/>
                <a:gd name="connsiteX14" fmla="*/ 95294 w 507439"/>
                <a:gd name="connsiteY14" fmla="*/ 52411 h 506248"/>
                <a:gd name="connsiteX15" fmla="*/ 53603 w 507439"/>
                <a:gd name="connsiteY15" fmla="*/ 94102 h 506248"/>
                <a:gd name="connsiteX16" fmla="*/ 71470 w 507439"/>
                <a:gd name="connsiteY16" fmla="*/ 150088 h 506248"/>
                <a:gd name="connsiteX17" fmla="*/ 52412 w 507439"/>
                <a:gd name="connsiteY17" fmla="*/ 196543 h 506248"/>
                <a:gd name="connsiteX18" fmla="*/ 0 w 507439"/>
                <a:gd name="connsiteY18" fmla="*/ 222749 h 506248"/>
                <a:gd name="connsiteX19" fmla="*/ 0 w 507439"/>
                <a:gd name="connsiteY19" fmla="*/ 282307 h 506248"/>
                <a:gd name="connsiteX20" fmla="*/ 52412 w 507439"/>
                <a:gd name="connsiteY20" fmla="*/ 308513 h 506248"/>
                <a:gd name="connsiteX21" fmla="*/ 71470 w 507439"/>
                <a:gd name="connsiteY21" fmla="*/ 354969 h 506248"/>
                <a:gd name="connsiteX22" fmla="*/ 53603 w 507439"/>
                <a:gd name="connsiteY22" fmla="*/ 410954 h 506248"/>
                <a:gd name="connsiteX23" fmla="*/ 95294 w 507439"/>
                <a:gd name="connsiteY23" fmla="*/ 452645 h 506248"/>
                <a:gd name="connsiteX24" fmla="*/ 151279 w 507439"/>
                <a:gd name="connsiteY24" fmla="*/ 434777 h 506248"/>
                <a:gd name="connsiteX25" fmla="*/ 197734 w 507439"/>
                <a:gd name="connsiteY25" fmla="*/ 453836 h 506248"/>
                <a:gd name="connsiteX26" fmla="*/ 223940 w 507439"/>
                <a:gd name="connsiteY26" fmla="*/ 506248 h 506248"/>
                <a:gd name="connsiteX27" fmla="*/ 283499 w 507439"/>
                <a:gd name="connsiteY27" fmla="*/ 506248 h 506248"/>
                <a:gd name="connsiteX28" fmla="*/ 309704 w 507439"/>
                <a:gd name="connsiteY28" fmla="*/ 453836 h 506248"/>
                <a:gd name="connsiteX29" fmla="*/ 356160 w 507439"/>
                <a:gd name="connsiteY29" fmla="*/ 434777 h 506248"/>
                <a:gd name="connsiteX30" fmla="*/ 412145 w 507439"/>
                <a:gd name="connsiteY30" fmla="*/ 453836 h 506248"/>
                <a:gd name="connsiteX31" fmla="*/ 453836 w 507439"/>
                <a:gd name="connsiteY31" fmla="*/ 410954 h 506248"/>
                <a:gd name="connsiteX32" fmla="*/ 435969 w 507439"/>
                <a:gd name="connsiteY32" fmla="*/ 356160 h 506248"/>
                <a:gd name="connsiteX33" fmla="*/ 455027 w 507439"/>
                <a:gd name="connsiteY33" fmla="*/ 309704 h 506248"/>
                <a:gd name="connsiteX34" fmla="*/ 507439 w 507439"/>
                <a:gd name="connsiteY34" fmla="*/ 283499 h 506248"/>
                <a:gd name="connsiteX35" fmla="*/ 507439 w 507439"/>
                <a:gd name="connsiteY35" fmla="*/ 223940 h 506248"/>
                <a:gd name="connsiteX36" fmla="*/ 455027 w 507439"/>
                <a:gd name="connsiteY36" fmla="*/ 197734 h 506248"/>
                <a:gd name="connsiteX37" fmla="*/ 435969 w 507439"/>
                <a:gd name="connsiteY37" fmla="*/ 151279 h 506248"/>
                <a:gd name="connsiteX0" fmla="*/ 253719 w 507439"/>
                <a:gd name="connsiteY0" fmla="*/ 343057 h 506248"/>
                <a:gd name="connsiteX1" fmla="*/ 164382 w 507439"/>
                <a:gd name="connsiteY1" fmla="*/ 253719 h 506248"/>
                <a:gd name="connsiteX2" fmla="*/ 253719 w 507439"/>
                <a:gd name="connsiteY2" fmla="*/ 343057 h 506248"/>
                <a:gd name="connsiteX3" fmla="*/ 253719 w 507439"/>
                <a:gd name="connsiteY3" fmla="*/ 343057 h 506248"/>
                <a:gd name="connsiteX4" fmla="*/ 435969 w 507439"/>
                <a:gd name="connsiteY4" fmla="*/ 151279 h 506248"/>
                <a:gd name="connsiteX5" fmla="*/ 455027 w 507439"/>
                <a:gd name="connsiteY5" fmla="*/ 95294 h 506248"/>
                <a:gd name="connsiteX6" fmla="*/ 412145 w 507439"/>
                <a:gd name="connsiteY6" fmla="*/ 52411 h 506248"/>
                <a:gd name="connsiteX7" fmla="*/ 356160 w 507439"/>
                <a:gd name="connsiteY7" fmla="*/ 71470 h 506248"/>
                <a:gd name="connsiteX8" fmla="*/ 309704 w 507439"/>
                <a:gd name="connsiteY8" fmla="*/ 52411 h 506248"/>
                <a:gd name="connsiteX9" fmla="*/ 283499 w 507439"/>
                <a:gd name="connsiteY9" fmla="*/ 0 h 506248"/>
                <a:gd name="connsiteX10" fmla="*/ 223940 w 507439"/>
                <a:gd name="connsiteY10" fmla="*/ 0 h 506248"/>
                <a:gd name="connsiteX11" fmla="*/ 197734 w 507439"/>
                <a:gd name="connsiteY11" fmla="*/ 52411 h 506248"/>
                <a:gd name="connsiteX12" fmla="*/ 151279 w 507439"/>
                <a:gd name="connsiteY12" fmla="*/ 71470 h 506248"/>
                <a:gd name="connsiteX13" fmla="*/ 95294 w 507439"/>
                <a:gd name="connsiteY13" fmla="*/ 52411 h 506248"/>
                <a:gd name="connsiteX14" fmla="*/ 53603 w 507439"/>
                <a:gd name="connsiteY14" fmla="*/ 94102 h 506248"/>
                <a:gd name="connsiteX15" fmla="*/ 71470 w 507439"/>
                <a:gd name="connsiteY15" fmla="*/ 150088 h 506248"/>
                <a:gd name="connsiteX16" fmla="*/ 52412 w 507439"/>
                <a:gd name="connsiteY16" fmla="*/ 196543 h 506248"/>
                <a:gd name="connsiteX17" fmla="*/ 0 w 507439"/>
                <a:gd name="connsiteY17" fmla="*/ 222749 h 506248"/>
                <a:gd name="connsiteX18" fmla="*/ 0 w 507439"/>
                <a:gd name="connsiteY18" fmla="*/ 282307 h 506248"/>
                <a:gd name="connsiteX19" fmla="*/ 52412 w 507439"/>
                <a:gd name="connsiteY19" fmla="*/ 308513 h 506248"/>
                <a:gd name="connsiteX20" fmla="*/ 71470 w 507439"/>
                <a:gd name="connsiteY20" fmla="*/ 354969 h 506248"/>
                <a:gd name="connsiteX21" fmla="*/ 53603 w 507439"/>
                <a:gd name="connsiteY21" fmla="*/ 410954 h 506248"/>
                <a:gd name="connsiteX22" fmla="*/ 95294 w 507439"/>
                <a:gd name="connsiteY22" fmla="*/ 452645 h 506248"/>
                <a:gd name="connsiteX23" fmla="*/ 151279 w 507439"/>
                <a:gd name="connsiteY23" fmla="*/ 434777 h 506248"/>
                <a:gd name="connsiteX24" fmla="*/ 197734 w 507439"/>
                <a:gd name="connsiteY24" fmla="*/ 453836 h 506248"/>
                <a:gd name="connsiteX25" fmla="*/ 223940 w 507439"/>
                <a:gd name="connsiteY25" fmla="*/ 506248 h 506248"/>
                <a:gd name="connsiteX26" fmla="*/ 283499 w 507439"/>
                <a:gd name="connsiteY26" fmla="*/ 506248 h 506248"/>
                <a:gd name="connsiteX27" fmla="*/ 309704 w 507439"/>
                <a:gd name="connsiteY27" fmla="*/ 453836 h 506248"/>
                <a:gd name="connsiteX28" fmla="*/ 356160 w 507439"/>
                <a:gd name="connsiteY28" fmla="*/ 434777 h 506248"/>
                <a:gd name="connsiteX29" fmla="*/ 412145 w 507439"/>
                <a:gd name="connsiteY29" fmla="*/ 453836 h 506248"/>
                <a:gd name="connsiteX30" fmla="*/ 453836 w 507439"/>
                <a:gd name="connsiteY30" fmla="*/ 410954 h 506248"/>
                <a:gd name="connsiteX31" fmla="*/ 435969 w 507439"/>
                <a:gd name="connsiteY31" fmla="*/ 356160 h 506248"/>
                <a:gd name="connsiteX32" fmla="*/ 455027 w 507439"/>
                <a:gd name="connsiteY32" fmla="*/ 309704 h 506248"/>
                <a:gd name="connsiteX33" fmla="*/ 507439 w 507439"/>
                <a:gd name="connsiteY33" fmla="*/ 283499 h 506248"/>
                <a:gd name="connsiteX34" fmla="*/ 507439 w 507439"/>
                <a:gd name="connsiteY34" fmla="*/ 223940 h 506248"/>
                <a:gd name="connsiteX35" fmla="*/ 455027 w 507439"/>
                <a:gd name="connsiteY35" fmla="*/ 197734 h 506248"/>
                <a:gd name="connsiteX36" fmla="*/ 435969 w 507439"/>
                <a:gd name="connsiteY36" fmla="*/ 151279 h 506248"/>
                <a:gd name="connsiteX0" fmla="*/ 253719 w 507439"/>
                <a:gd name="connsiteY0" fmla="*/ 343057 h 506248"/>
                <a:gd name="connsiteX1" fmla="*/ 253719 w 507439"/>
                <a:gd name="connsiteY1" fmla="*/ 343057 h 506248"/>
                <a:gd name="connsiteX2" fmla="*/ 253719 w 507439"/>
                <a:gd name="connsiteY2" fmla="*/ 343057 h 506248"/>
                <a:gd name="connsiteX3" fmla="*/ 435969 w 507439"/>
                <a:gd name="connsiteY3" fmla="*/ 151279 h 506248"/>
                <a:gd name="connsiteX4" fmla="*/ 455027 w 507439"/>
                <a:gd name="connsiteY4" fmla="*/ 95294 h 506248"/>
                <a:gd name="connsiteX5" fmla="*/ 412145 w 507439"/>
                <a:gd name="connsiteY5" fmla="*/ 52411 h 506248"/>
                <a:gd name="connsiteX6" fmla="*/ 356160 w 507439"/>
                <a:gd name="connsiteY6" fmla="*/ 71470 h 506248"/>
                <a:gd name="connsiteX7" fmla="*/ 309704 w 507439"/>
                <a:gd name="connsiteY7" fmla="*/ 52411 h 506248"/>
                <a:gd name="connsiteX8" fmla="*/ 283499 w 507439"/>
                <a:gd name="connsiteY8" fmla="*/ 0 h 506248"/>
                <a:gd name="connsiteX9" fmla="*/ 223940 w 507439"/>
                <a:gd name="connsiteY9" fmla="*/ 0 h 506248"/>
                <a:gd name="connsiteX10" fmla="*/ 197734 w 507439"/>
                <a:gd name="connsiteY10" fmla="*/ 52411 h 506248"/>
                <a:gd name="connsiteX11" fmla="*/ 151279 w 507439"/>
                <a:gd name="connsiteY11" fmla="*/ 71470 h 506248"/>
                <a:gd name="connsiteX12" fmla="*/ 95294 w 507439"/>
                <a:gd name="connsiteY12" fmla="*/ 52411 h 506248"/>
                <a:gd name="connsiteX13" fmla="*/ 53603 w 507439"/>
                <a:gd name="connsiteY13" fmla="*/ 94102 h 506248"/>
                <a:gd name="connsiteX14" fmla="*/ 71470 w 507439"/>
                <a:gd name="connsiteY14" fmla="*/ 150088 h 506248"/>
                <a:gd name="connsiteX15" fmla="*/ 52412 w 507439"/>
                <a:gd name="connsiteY15" fmla="*/ 196543 h 506248"/>
                <a:gd name="connsiteX16" fmla="*/ 0 w 507439"/>
                <a:gd name="connsiteY16" fmla="*/ 222749 h 506248"/>
                <a:gd name="connsiteX17" fmla="*/ 0 w 507439"/>
                <a:gd name="connsiteY17" fmla="*/ 282307 h 506248"/>
                <a:gd name="connsiteX18" fmla="*/ 52412 w 507439"/>
                <a:gd name="connsiteY18" fmla="*/ 308513 h 506248"/>
                <a:gd name="connsiteX19" fmla="*/ 71470 w 507439"/>
                <a:gd name="connsiteY19" fmla="*/ 354969 h 506248"/>
                <a:gd name="connsiteX20" fmla="*/ 53603 w 507439"/>
                <a:gd name="connsiteY20" fmla="*/ 410954 h 506248"/>
                <a:gd name="connsiteX21" fmla="*/ 95294 w 507439"/>
                <a:gd name="connsiteY21" fmla="*/ 452645 h 506248"/>
                <a:gd name="connsiteX22" fmla="*/ 151279 w 507439"/>
                <a:gd name="connsiteY22" fmla="*/ 434777 h 506248"/>
                <a:gd name="connsiteX23" fmla="*/ 197734 w 507439"/>
                <a:gd name="connsiteY23" fmla="*/ 453836 h 506248"/>
                <a:gd name="connsiteX24" fmla="*/ 223940 w 507439"/>
                <a:gd name="connsiteY24" fmla="*/ 506248 h 506248"/>
                <a:gd name="connsiteX25" fmla="*/ 283499 w 507439"/>
                <a:gd name="connsiteY25" fmla="*/ 506248 h 506248"/>
                <a:gd name="connsiteX26" fmla="*/ 309704 w 507439"/>
                <a:gd name="connsiteY26" fmla="*/ 453836 h 506248"/>
                <a:gd name="connsiteX27" fmla="*/ 356160 w 507439"/>
                <a:gd name="connsiteY27" fmla="*/ 434777 h 506248"/>
                <a:gd name="connsiteX28" fmla="*/ 412145 w 507439"/>
                <a:gd name="connsiteY28" fmla="*/ 453836 h 506248"/>
                <a:gd name="connsiteX29" fmla="*/ 453836 w 507439"/>
                <a:gd name="connsiteY29" fmla="*/ 410954 h 506248"/>
                <a:gd name="connsiteX30" fmla="*/ 435969 w 507439"/>
                <a:gd name="connsiteY30" fmla="*/ 356160 h 506248"/>
                <a:gd name="connsiteX31" fmla="*/ 455027 w 507439"/>
                <a:gd name="connsiteY31" fmla="*/ 309704 h 506248"/>
                <a:gd name="connsiteX32" fmla="*/ 507439 w 507439"/>
                <a:gd name="connsiteY32" fmla="*/ 283499 h 506248"/>
                <a:gd name="connsiteX33" fmla="*/ 507439 w 507439"/>
                <a:gd name="connsiteY33" fmla="*/ 223940 h 506248"/>
                <a:gd name="connsiteX34" fmla="*/ 455027 w 507439"/>
                <a:gd name="connsiteY34" fmla="*/ 197734 h 506248"/>
                <a:gd name="connsiteX35" fmla="*/ 435969 w 507439"/>
                <a:gd name="connsiteY35" fmla="*/ 151279 h 506248"/>
                <a:gd name="connsiteX0" fmla="*/ 435969 w 507439"/>
                <a:gd name="connsiteY0" fmla="*/ 151279 h 506248"/>
                <a:gd name="connsiteX1" fmla="*/ 455027 w 507439"/>
                <a:gd name="connsiteY1" fmla="*/ 95294 h 506248"/>
                <a:gd name="connsiteX2" fmla="*/ 412145 w 507439"/>
                <a:gd name="connsiteY2" fmla="*/ 52411 h 506248"/>
                <a:gd name="connsiteX3" fmla="*/ 356160 w 507439"/>
                <a:gd name="connsiteY3" fmla="*/ 71470 h 506248"/>
                <a:gd name="connsiteX4" fmla="*/ 309704 w 507439"/>
                <a:gd name="connsiteY4" fmla="*/ 52411 h 506248"/>
                <a:gd name="connsiteX5" fmla="*/ 283499 w 507439"/>
                <a:gd name="connsiteY5" fmla="*/ 0 h 506248"/>
                <a:gd name="connsiteX6" fmla="*/ 223940 w 507439"/>
                <a:gd name="connsiteY6" fmla="*/ 0 h 506248"/>
                <a:gd name="connsiteX7" fmla="*/ 197734 w 507439"/>
                <a:gd name="connsiteY7" fmla="*/ 52411 h 506248"/>
                <a:gd name="connsiteX8" fmla="*/ 151279 w 507439"/>
                <a:gd name="connsiteY8" fmla="*/ 71470 h 506248"/>
                <a:gd name="connsiteX9" fmla="*/ 95294 w 507439"/>
                <a:gd name="connsiteY9" fmla="*/ 52411 h 506248"/>
                <a:gd name="connsiteX10" fmla="*/ 53603 w 507439"/>
                <a:gd name="connsiteY10" fmla="*/ 94102 h 506248"/>
                <a:gd name="connsiteX11" fmla="*/ 71470 w 507439"/>
                <a:gd name="connsiteY11" fmla="*/ 150088 h 506248"/>
                <a:gd name="connsiteX12" fmla="*/ 52412 w 507439"/>
                <a:gd name="connsiteY12" fmla="*/ 196543 h 506248"/>
                <a:gd name="connsiteX13" fmla="*/ 0 w 507439"/>
                <a:gd name="connsiteY13" fmla="*/ 222749 h 506248"/>
                <a:gd name="connsiteX14" fmla="*/ 0 w 507439"/>
                <a:gd name="connsiteY14" fmla="*/ 282307 h 506248"/>
                <a:gd name="connsiteX15" fmla="*/ 52412 w 507439"/>
                <a:gd name="connsiteY15" fmla="*/ 308513 h 506248"/>
                <a:gd name="connsiteX16" fmla="*/ 71470 w 507439"/>
                <a:gd name="connsiteY16" fmla="*/ 354969 h 506248"/>
                <a:gd name="connsiteX17" fmla="*/ 53603 w 507439"/>
                <a:gd name="connsiteY17" fmla="*/ 410954 h 506248"/>
                <a:gd name="connsiteX18" fmla="*/ 95294 w 507439"/>
                <a:gd name="connsiteY18" fmla="*/ 452645 h 506248"/>
                <a:gd name="connsiteX19" fmla="*/ 151279 w 507439"/>
                <a:gd name="connsiteY19" fmla="*/ 434777 h 506248"/>
                <a:gd name="connsiteX20" fmla="*/ 197734 w 507439"/>
                <a:gd name="connsiteY20" fmla="*/ 453836 h 506248"/>
                <a:gd name="connsiteX21" fmla="*/ 223940 w 507439"/>
                <a:gd name="connsiteY21" fmla="*/ 506248 h 506248"/>
                <a:gd name="connsiteX22" fmla="*/ 283499 w 507439"/>
                <a:gd name="connsiteY22" fmla="*/ 506248 h 506248"/>
                <a:gd name="connsiteX23" fmla="*/ 309704 w 507439"/>
                <a:gd name="connsiteY23" fmla="*/ 453836 h 506248"/>
                <a:gd name="connsiteX24" fmla="*/ 356160 w 507439"/>
                <a:gd name="connsiteY24" fmla="*/ 434777 h 506248"/>
                <a:gd name="connsiteX25" fmla="*/ 412145 w 507439"/>
                <a:gd name="connsiteY25" fmla="*/ 453836 h 506248"/>
                <a:gd name="connsiteX26" fmla="*/ 453836 w 507439"/>
                <a:gd name="connsiteY26" fmla="*/ 410954 h 506248"/>
                <a:gd name="connsiteX27" fmla="*/ 435969 w 507439"/>
                <a:gd name="connsiteY27" fmla="*/ 356160 h 506248"/>
                <a:gd name="connsiteX28" fmla="*/ 455027 w 507439"/>
                <a:gd name="connsiteY28" fmla="*/ 309704 h 506248"/>
                <a:gd name="connsiteX29" fmla="*/ 507439 w 507439"/>
                <a:gd name="connsiteY29" fmla="*/ 283499 h 506248"/>
                <a:gd name="connsiteX30" fmla="*/ 507439 w 507439"/>
                <a:gd name="connsiteY30" fmla="*/ 223940 h 506248"/>
                <a:gd name="connsiteX31" fmla="*/ 455027 w 507439"/>
                <a:gd name="connsiteY31" fmla="*/ 197734 h 506248"/>
                <a:gd name="connsiteX32" fmla="*/ 435969 w 507439"/>
                <a:gd name="connsiteY32" fmla="*/ 151279 h 5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7439" h="506248">
                  <a:moveTo>
                    <a:pt x="435969" y="151279"/>
                  </a:moveTo>
                  <a:lnTo>
                    <a:pt x="455027" y="95294"/>
                  </a:lnTo>
                  <a:lnTo>
                    <a:pt x="412145" y="52411"/>
                  </a:lnTo>
                  <a:lnTo>
                    <a:pt x="356160" y="71470"/>
                  </a:lnTo>
                  <a:cubicBezTo>
                    <a:pt x="341866" y="63132"/>
                    <a:pt x="325190" y="57176"/>
                    <a:pt x="309704" y="52411"/>
                  </a:cubicBezTo>
                  <a:lnTo>
                    <a:pt x="283499" y="0"/>
                  </a:lnTo>
                  <a:lnTo>
                    <a:pt x="223940" y="0"/>
                  </a:lnTo>
                  <a:lnTo>
                    <a:pt x="197734" y="52411"/>
                  </a:lnTo>
                  <a:cubicBezTo>
                    <a:pt x="181058" y="57176"/>
                    <a:pt x="165573" y="63132"/>
                    <a:pt x="151279" y="71470"/>
                  </a:cubicBezTo>
                  <a:lnTo>
                    <a:pt x="95294" y="52411"/>
                  </a:lnTo>
                  <a:lnTo>
                    <a:pt x="53603" y="94102"/>
                  </a:lnTo>
                  <a:lnTo>
                    <a:pt x="71470" y="150088"/>
                  </a:lnTo>
                  <a:cubicBezTo>
                    <a:pt x="63132" y="164382"/>
                    <a:pt x="57176" y="181058"/>
                    <a:pt x="52412" y="196543"/>
                  </a:cubicBezTo>
                  <a:lnTo>
                    <a:pt x="0" y="222749"/>
                  </a:lnTo>
                  <a:lnTo>
                    <a:pt x="0" y="282307"/>
                  </a:lnTo>
                  <a:lnTo>
                    <a:pt x="52412" y="308513"/>
                  </a:lnTo>
                  <a:cubicBezTo>
                    <a:pt x="57176" y="325190"/>
                    <a:pt x="63132" y="340675"/>
                    <a:pt x="71470" y="354969"/>
                  </a:cubicBezTo>
                  <a:lnTo>
                    <a:pt x="53603" y="410954"/>
                  </a:lnTo>
                  <a:lnTo>
                    <a:pt x="95294" y="452645"/>
                  </a:lnTo>
                  <a:lnTo>
                    <a:pt x="151279" y="434777"/>
                  </a:lnTo>
                  <a:cubicBezTo>
                    <a:pt x="165573" y="443116"/>
                    <a:pt x="181058" y="449071"/>
                    <a:pt x="197734" y="453836"/>
                  </a:cubicBezTo>
                  <a:lnTo>
                    <a:pt x="223940" y="506248"/>
                  </a:lnTo>
                  <a:lnTo>
                    <a:pt x="283499" y="506248"/>
                  </a:lnTo>
                  <a:lnTo>
                    <a:pt x="309704" y="453836"/>
                  </a:lnTo>
                  <a:cubicBezTo>
                    <a:pt x="326381" y="449071"/>
                    <a:pt x="341866" y="443116"/>
                    <a:pt x="356160" y="434777"/>
                  </a:cubicBezTo>
                  <a:lnTo>
                    <a:pt x="412145" y="453836"/>
                  </a:lnTo>
                  <a:lnTo>
                    <a:pt x="453836" y="410954"/>
                  </a:lnTo>
                  <a:lnTo>
                    <a:pt x="435969" y="356160"/>
                  </a:lnTo>
                  <a:cubicBezTo>
                    <a:pt x="444307" y="341866"/>
                    <a:pt x="450263" y="326381"/>
                    <a:pt x="455027" y="309704"/>
                  </a:cubicBezTo>
                  <a:lnTo>
                    <a:pt x="507439" y="283499"/>
                  </a:lnTo>
                  <a:lnTo>
                    <a:pt x="507439" y="223940"/>
                  </a:lnTo>
                  <a:lnTo>
                    <a:pt x="455027" y="197734"/>
                  </a:lnTo>
                  <a:cubicBezTo>
                    <a:pt x="450263" y="181058"/>
                    <a:pt x="444307" y="165573"/>
                    <a:pt x="435969" y="151279"/>
                  </a:cubicBezTo>
                  <a:close/>
                </a:path>
              </a:pathLst>
            </a:custGeom>
            <a:no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61" name="Group 60">
            <a:extLst>
              <a:ext uri="{FF2B5EF4-FFF2-40B4-BE49-F238E27FC236}">
                <a16:creationId xmlns:a16="http://schemas.microsoft.com/office/drawing/2014/main" id="{85926535-082E-000E-CF26-19D61A3BC72F}"/>
              </a:ext>
            </a:extLst>
          </p:cNvPr>
          <p:cNvGrpSpPr/>
          <p:nvPr/>
        </p:nvGrpSpPr>
        <p:grpSpPr>
          <a:xfrm>
            <a:off x="6390006" y="5768308"/>
            <a:ext cx="633978" cy="632492"/>
            <a:chOff x="494911" y="1458468"/>
            <a:chExt cx="633978" cy="632492"/>
          </a:xfrm>
        </p:grpSpPr>
        <p:sp>
          <p:nvSpPr>
            <p:cNvPr id="62" name="TextBox 61">
              <a:extLst>
                <a:ext uri="{FF2B5EF4-FFF2-40B4-BE49-F238E27FC236}">
                  <a16:creationId xmlns:a16="http://schemas.microsoft.com/office/drawing/2014/main" id="{9ACBF25A-DEEF-89BC-FD4D-71FB4753295E}"/>
                </a:ext>
              </a:extLst>
            </p:cNvPr>
            <p:cNvSpPr txBox="1"/>
            <p:nvPr/>
          </p:nvSpPr>
          <p:spPr>
            <a:xfrm>
              <a:off x="578610" y="1562477"/>
              <a:ext cx="46658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10</a:t>
              </a:r>
            </a:p>
          </p:txBody>
        </p:sp>
        <p:sp>
          <p:nvSpPr>
            <p:cNvPr id="63" name="Freeform: Shape 62">
              <a:extLst>
                <a:ext uri="{FF2B5EF4-FFF2-40B4-BE49-F238E27FC236}">
                  <a16:creationId xmlns:a16="http://schemas.microsoft.com/office/drawing/2014/main" id="{54897618-E4EC-E792-7717-E3D59BE51123}"/>
                </a:ext>
              </a:extLst>
            </p:cNvPr>
            <p:cNvSpPr/>
            <p:nvPr/>
          </p:nvSpPr>
          <p:spPr>
            <a:xfrm>
              <a:off x="494911" y="1458468"/>
              <a:ext cx="633978" cy="632492"/>
            </a:xfrm>
            <a:custGeom>
              <a:avLst/>
              <a:gdLst>
                <a:gd name="connsiteX0" fmla="*/ 253719 w 507438"/>
                <a:gd name="connsiteY0" fmla="*/ 343057 h 506247"/>
                <a:gd name="connsiteX1" fmla="*/ 164382 w 507438"/>
                <a:gd name="connsiteY1" fmla="*/ 253719 h 506247"/>
                <a:gd name="connsiteX2" fmla="*/ 253719 w 507438"/>
                <a:gd name="connsiteY2" fmla="*/ 164382 h 506247"/>
                <a:gd name="connsiteX3" fmla="*/ 343057 w 507438"/>
                <a:gd name="connsiteY3" fmla="*/ 253719 h 506247"/>
                <a:gd name="connsiteX4" fmla="*/ 253719 w 507438"/>
                <a:gd name="connsiteY4" fmla="*/ 343057 h 506247"/>
                <a:gd name="connsiteX5" fmla="*/ 253719 w 507438"/>
                <a:gd name="connsiteY5" fmla="*/ 343057 h 506247"/>
                <a:gd name="connsiteX6" fmla="*/ 435969 w 507438"/>
                <a:gd name="connsiteY6" fmla="*/ 151279 h 506247"/>
                <a:gd name="connsiteX7" fmla="*/ 455027 w 507438"/>
                <a:gd name="connsiteY7" fmla="*/ 95294 h 506247"/>
                <a:gd name="connsiteX8" fmla="*/ 412145 w 507438"/>
                <a:gd name="connsiteY8" fmla="*/ 52411 h 506247"/>
                <a:gd name="connsiteX9" fmla="*/ 356160 w 507438"/>
                <a:gd name="connsiteY9" fmla="*/ 71470 h 506247"/>
                <a:gd name="connsiteX10" fmla="*/ 309704 w 507438"/>
                <a:gd name="connsiteY10" fmla="*/ 52411 h 506247"/>
                <a:gd name="connsiteX11" fmla="*/ 283499 w 507438"/>
                <a:gd name="connsiteY11" fmla="*/ 0 h 506247"/>
                <a:gd name="connsiteX12" fmla="*/ 223940 w 507438"/>
                <a:gd name="connsiteY12" fmla="*/ 0 h 506247"/>
                <a:gd name="connsiteX13" fmla="*/ 197734 w 507438"/>
                <a:gd name="connsiteY13" fmla="*/ 52411 h 506247"/>
                <a:gd name="connsiteX14" fmla="*/ 151279 w 507438"/>
                <a:gd name="connsiteY14" fmla="*/ 71470 h 506247"/>
                <a:gd name="connsiteX15" fmla="*/ 95294 w 507438"/>
                <a:gd name="connsiteY15" fmla="*/ 52411 h 506247"/>
                <a:gd name="connsiteX16" fmla="*/ 53603 w 507438"/>
                <a:gd name="connsiteY16" fmla="*/ 94102 h 506247"/>
                <a:gd name="connsiteX17" fmla="*/ 71470 w 507438"/>
                <a:gd name="connsiteY17" fmla="*/ 150088 h 506247"/>
                <a:gd name="connsiteX18" fmla="*/ 52412 w 507438"/>
                <a:gd name="connsiteY18" fmla="*/ 196543 h 506247"/>
                <a:gd name="connsiteX19" fmla="*/ 0 w 507438"/>
                <a:gd name="connsiteY19" fmla="*/ 222749 h 506247"/>
                <a:gd name="connsiteX20" fmla="*/ 0 w 507438"/>
                <a:gd name="connsiteY20" fmla="*/ 282307 h 506247"/>
                <a:gd name="connsiteX21" fmla="*/ 52412 w 507438"/>
                <a:gd name="connsiteY21" fmla="*/ 308513 h 506247"/>
                <a:gd name="connsiteX22" fmla="*/ 71470 w 507438"/>
                <a:gd name="connsiteY22" fmla="*/ 354969 h 506247"/>
                <a:gd name="connsiteX23" fmla="*/ 53603 w 507438"/>
                <a:gd name="connsiteY23" fmla="*/ 410954 h 506247"/>
                <a:gd name="connsiteX24" fmla="*/ 95294 w 507438"/>
                <a:gd name="connsiteY24" fmla="*/ 452645 h 506247"/>
                <a:gd name="connsiteX25" fmla="*/ 151279 w 507438"/>
                <a:gd name="connsiteY25" fmla="*/ 434777 h 506247"/>
                <a:gd name="connsiteX26" fmla="*/ 197734 w 507438"/>
                <a:gd name="connsiteY26" fmla="*/ 453836 h 506247"/>
                <a:gd name="connsiteX27" fmla="*/ 223940 w 507438"/>
                <a:gd name="connsiteY27" fmla="*/ 506248 h 506247"/>
                <a:gd name="connsiteX28" fmla="*/ 283499 w 507438"/>
                <a:gd name="connsiteY28" fmla="*/ 506248 h 506247"/>
                <a:gd name="connsiteX29" fmla="*/ 309704 w 507438"/>
                <a:gd name="connsiteY29" fmla="*/ 453836 h 506247"/>
                <a:gd name="connsiteX30" fmla="*/ 356160 w 507438"/>
                <a:gd name="connsiteY30" fmla="*/ 434777 h 506247"/>
                <a:gd name="connsiteX31" fmla="*/ 412145 w 507438"/>
                <a:gd name="connsiteY31" fmla="*/ 453836 h 506247"/>
                <a:gd name="connsiteX32" fmla="*/ 453836 w 507438"/>
                <a:gd name="connsiteY32" fmla="*/ 410954 h 506247"/>
                <a:gd name="connsiteX33" fmla="*/ 435969 w 507438"/>
                <a:gd name="connsiteY33" fmla="*/ 356160 h 506247"/>
                <a:gd name="connsiteX34" fmla="*/ 455027 w 507438"/>
                <a:gd name="connsiteY34" fmla="*/ 309704 h 506247"/>
                <a:gd name="connsiteX35" fmla="*/ 507439 w 507438"/>
                <a:gd name="connsiteY35" fmla="*/ 283499 h 506247"/>
                <a:gd name="connsiteX36" fmla="*/ 507439 w 507438"/>
                <a:gd name="connsiteY36" fmla="*/ 223940 h 506247"/>
                <a:gd name="connsiteX37" fmla="*/ 455027 w 507438"/>
                <a:gd name="connsiteY37" fmla="*/ 197734 h 506247"/>
                <a:gd name="connsiteX38" fmla="*/ 435969 w 507438"/>
                <a:gd name="connsiteY38" fmla="*/ 151279 h 506247"/>
                <a:gd name="connsiteX0" fmla="*/ 253719 w 507439"/>
                <a:gd name="connsiteY0" fmla="*/ 343057 h 506248"/>
                <a:gd name="connsiteX1" fmla="*/ 164382 w 507439"/>
                <a:gd name="connsiteY1" fmla="*/ 253719 h 506248"/>
                <a:gd name="connsiteX2" fmla="*/ 253719 w 507439"/>
                <a:gd name="connsiteY2" fmla="*/ 164382 h 506248"/>
                <a:gd name="connsiteX3" fmla="*/ 253719 w 507439"/>
                <a:gd name="connsiteY3" fmla="*/ 343057 h 506248"/>
                <a:gd name="connsiteX4" fmla="*/ 253719 w 507439"/>
                <a:gd name="connsiteY4" fmla="*/ 343057 h 506248"/>
                <a:gd name="connsiteX5" fmla="*/ 435969 w 507439"/>
                <a:gd name="connsiteY5" fmla="*/ 151279 h 506248"/>
                <a:gd name="connsiteX6" fmla="*/ 455027 w 507439"/>
                <a:gd name="connsiteY6" fmla="*/ 95294 h 506248"/>
                <a:gd name="connsiteX7" fmla="*/ 412145 w 507439"/>
                <a:gd name="connsiteY7" fmla="*/ 52411 h 506248"/>
                <a:gd name="connsiteX8" fmla="*/ 356160 w 507439"/>
                <a:gd name="connsiteY8" fmla="*/ 71470 h 506248"/>
                <a:gd name="connsiteX9" fmla="*/ 309704 w 507439"/>
                <a:gd name="connsiteY9" fmla="*/ 52411 h 506248"/>
                <a:gd name="connsiteX10" fmla="*/ 283499 w 507439"/>
                <a:gd name="connsiteY10" fmla="*/ 0 h 506248"/>
                <a:gd name="connsiteX11" fmla="*/ 223940 w 507439"/>
                <a:gd name="connsiteY11" fmla="*/ 0 h 506248"/>
                <a:gd name="connsiteX12" fmla="*/ 197734 w 507439"/>
                <a:gd name="connsiteY12" fmla="*/ 52411 h 506248"/>
                <a:gd name="connsiteX13" fmla="*/ 151279 w 507439"/>
                <a:gd name="connsiteY13" fmla="*/ 71470 h 506248"/>
                <a:gd name="connsiteX14" fmla="*/ 95294 w 507439"/>
                <a:gd name="connsiteY14" fmla="*/ 52411 h 506248"/>
                <a:gd name="connsiteX15" fmla="*/ 53603 w 507439"/>
                <a:gd name="connsiteY15" fmla="*/ 94102 h 506248"/>
                <a:gd name="connsiteX16" fmla="*/ 71470 w 507439"/>
                <a:gd name="connsiteY16" fmla="*/ 150088 h 506248"/>
                <a:gd name="connsiteX17" fmla="*/ 52412 w 507439"/>
                <a:gd name="connsiteY17" fmla="*/ 196543 h 506248"/>
                <a:gd name="connsiteX18" fmla="*/ 0 w 507439"/>
                <a:gd name="connsiteY18" fmla="*/ 222749 h 506248"/>
                <a:gd name="connsiteX19" fmla="*/ 0 w 507439"/>
                <a:gd name="connsiteY19" fmla="*/ 282307 h 506248"/>
                <a:gd name="connsiteX20" fmla="*/ 52412 w 507439"/>
                <a:gd name="connsiteY20" fmla="*/ 308513 h 506248"/>
                <a:gd name="connsiteX21" fmla="*/ 71470 w 507439"/>
                <a:gd name="connsiteY21" fmla="*/ 354969 h 506248"/>
                <a:gd name="connsiteX22" fmla="*/ 53603 w 507439"/>
                <a:gd name="connsiteY22" fmla="*/ 410954 h 506248"/>
                <a:gd name="connsiteX23" fmla="*/ 95294 w 507439"/>
                <a:gd name="connsiteY23" fmla="*/ 452645 h 506248"/>
                <a:gd name="connsiteX24" fmla="*/ 151279 w 507439"/>
                <a:gd name="connsiteY24" fmla="*/ 434777 h 506248"/>
                <a:gd name="connsiteX25" fmla="*/ 197734 w 507439"/>
                <a:gd name="connsiteY25" fmla="*/ 453836 h 506248"/>
                <a:gd name="connsiteX26" fmla="*/ 223940 w 507439"/>
                <a:gd name="connsiteY26" fmla="*/ 506248 h 506248"/>
                <a:gd name="connsiteX27" fmla="*/ 283499 w 507439"/>
                <a:gd name="connsiteY27" fmla="*/ 506248 h 506248"/>
                <a:gd name="connsiteX28" fmla="*/ 309704 w 507439"/>
                <a:gd name="connsiteY28" fmla="*/ 453836 h 506248"/>
                <a:gd name="connsiteX29" fmla="*/ 356160 w 507439"/>
                <a:gd name="connsiteY29" fmla="*/ 434777 h 506248"/>
                <a:gd name="connsiteX30" fmla="*/ 412145 w 507439"/>
                <a:gd name="connsiteY30" fmla="*/ 453836 h 506248"/>
                <a:gd name="connsiteX31" fmla="*/ 453836 w 507439"/>
                <a:gd name="connsiteY31" fmla="*/ 410954 h 506248"/>
                <a:gd name="connsiteX32" fmla="*/ 435969 w 507439"/>
                <a:gd name="connsiteY32" fmla="*/ 356160 h 506248"/>
                <a:gd name="connsiteX33" fmla="*/ 455027 w 507439"/>
                <a:gd name="connsiteY33" fmla="*/ 309704 h 506248"/>
                <a:gd name="connsiteX34" fmla="*/ 507439 w 507439"/>
                <a:gd name="connsiteY34" fmla="*/ 283499 h 506248"/>
                <a:gd name="connsiteX35" fmla="*/ 507439 w 507439"/>
                <a:gd name="connsiteY35" fmla="*/ 223940 h 506248"/>
                <a:gd name="connsiteX36" fmla="*/ 455027 w 507439"/>
                <a:gd name="connsiteY36" fmla="*/ 197734 h 506248"/>
                <a:gd name="connsiteX37" fmla="*/ 435969 w 507439"/>
                <a:gd name="connsiteY37" fmla="*/ 151279 h 506248"/>
                <a:gd name="connsiteX0" fmla="*/ 253719 w 507439"/>
                <a:gd name="connsiteY0" fmla="*/ 343057 h 506248"/>
                <a:gd name="connsiteX1" fmla="*/ 164382 w 507439"/>
                <a:gd name="connsiteY1" fmla="*/ 253719 h 506248"/>
                <a:gd name="connsiteX2" fmla="*/ 253719 w 507439"/>
                <a:gd name="connsiteY2" fmla="*/ 343057 h 506248"/>
                <a:gd name="connsiteX3" fmla="*/ 253719 w 507439"/>
                <a:gd name="connsiteY3" fmla="*/ 343057 h 506248"/>
                <a:gd name="connsiteX4" fmla="*/ 435969 w 507439"/>
                <a:gd name="connsiteY4" fmla="*/ 151279 h 506248"/>
                <a:gd name="connsiteX5" fmla="*/ 455027 w 507439"/>
                <a:gd name="connsiteY5" fmla="*/ 95294 h 506248"/>
                <a:gd name="connsiteX6" fmla="*/ 412145 w 507439"/>
                <a:gd name="connsiteY6" fmla="*/ 52411 h 506248"/>
                <a:gd name="connsiteX7" fmla="*/ 356160 w 507439"/>
                <a:gd name="connsiteY7" fmla="*/ 71470 h 506248"/>
                <a:gd name="connsiteX8" fmla="*/ 309704 w 507439"/>
                <a:gd name="connsiteY8" fmla="*/ 52411 h 506248"/>
                <a:gd name="connsiteX9" fmla="*/ 283499 w 507439"/>
                <a:gd name="connsiteY9" fmla="*/ 0 h 506248"/>
                <a:gd name="connsiteX10" fmla="*/ 223940 w 507439"/>
                <a:gd name="connsiteY10" fmla="*/ 0 h 506248"/>
                <a:gd name="connsiteX11" fmla="*/ 197734 w 507439"/>
                <a:gd name="connsiteY11" fmla="*/ 52411 h 506248"/>
                <a:gd name="connsiteX12" fmla="*/ 151279 w 507439"/>
                <a:gd name="connsiteY12" fmla="*/ 71470 h 506248"/>
                <a:gd name="connsiteX13" fmla="*/ 95294 w 507439"/>
                <a:gd name="connsiteY13" fmla="*/ 52411 h 506248"/>
                <a:gd name="connsiteX14" fmla="*/ 53603 w 507439"/>
                <a:gd name="connsiteY14" fmla="*/ 94102 h 506248"/>
                <a:gd name="connsiteX15" fmla="*/ 71470 w 507439"/>
                <a:gd name="connsiteY15" fmla="*/ 150088 h 506248"/>
                <a:gd name="connsiteX16" fmla="*/ 52412 w 507439"/>
                <a:gd name="connsiteY16" fmla="*/ 196543 h 506248"/>
                <a:gd name="connsiteX17" fmla="*/ 0 w 507439"/>
                <a:gd name="connsiteY17" fmla="*/ 222749 h 506248"/>
                <a:gd name="connsiteX18" fmla="*/ 0 w 507439"/>
                <a:gd name="connsiteY18" fmla="*/ 282307 h 506248"/>
                <a:gd name="connsiteX19" fmla="*/ 52412 w 507439"/>
                <a:gd name="connsiteY19" fmla="*/ 308513 h 506248"/>
                <a:gd name="connsiteX20" fmla="*/ 71470 w 507439"/>
                <a:gd name="connsiteY20" fmla="*/ 354969 h 506248"/>
                <a:gd name="connsiteX21" fmla="*/ 53603 w 507439"/>
                <a:gd name="connsiteY21" fmla="*/ 410954 h 506248"/>
                <a:gd name="connsiteX22" fmla="*/ 95294 w 507439"/>
                <a:gd name="connsiteY22" fmla="*/ 452645 h 506248"/>
                <a:gd name="connsiteX23" fmla="*/ 151279 w 507439"/>
                <a:gd name="connsiteY23" fmla="*/ 434777 h 506248"/>
                <a:gd name="connsiteX24" fmla="*/ 197734 w 507439"/>
                <a:gd name="connsiteY24" fmla="*/ 453836 h 506248"/>
                <a:gd name="connsiteX25" fmla="*/ 223940 w 507439"/>
                <a:gd name="connsiteY25" fmla="*/ 506248 h 506248"/>
                <a:gd name="connsiteX26" fmla="*/ 283499 w 507439"/>
                <a:gd name="connsiteY26" fmla="*/ 506248 h 506248"/>
                <a:gd name="connsiteX27" fmla="*/ 309704 w 507439"/>
                <a:gd name="connsiteY27" fmla="*/ 453836 h 506248"/>
                <a:gd name="connsiteX28" fmla="*/ 356160 w 507439"/>
                <a:gd name="connsiteY28" fmla="*/ 434777 h 506248"/>
                <a:gd name="connsiteX29" fmla="*/ 412145 w 507439"/>
                <a:gd name="connsiteY29" fmla="*/ 453836 h 506248"/>
                <a:gd name="connsiteX30" fmla="*/ 453836 w 507439"/>
                <a:gd name="connsiteY30" fmla="*/ 410954 h 506248"/>
                <a:gd name="connsiteX31" fmla="*/ 435969 w 507439"/>
                <a:gd name="connsiteY31" fmla="*/ 356160 h 506248"/>
                <a:gd name="connsiteX32" fmla="*/ 455027 w 507439"/>
                <a:gd name="connsiteY32" fmla="*/ 309704 h 506248"/>
                <a:gd name="connsiteX33" fmla="*/ 507439 w 507439"/>
                <a:gd name="connsiteY33" fmla="*/ 283499 h 506248"/>
                <a:gd name="connsiteX34" fmla="*/ 507439 w 507439"/>
                <a:gd name="connsiteY34" fmla="*/ 223940 h 506248"/>
                <a:gd name="connsiteX35" fmla="*/ 455027 w 507439"/>
                <a:gd name="connsiteY35" fmla="*/ 197734 h 506248"/>
                <a:gd name="connsiteX36" fmla="*/ 435969 w 507439"/>
                <a:gd name="connsiteY36" fmla="*/ 151279 h 506248"/>
                <a:gd name="connsiteX0" fmla="*/ 253719 w 507439"/>
                <a:gd name="connsiteY0" fmla="*/ 343057 h 506248"/>
                <a:gd name="connsiteX1" fmla="*/ 253719 w 507439"/>
                <a:gd name="connsiteY1" fmla="*/ 343057 h 506248"/>
                <a:gd name="connsiteX2" fmla="*/ 253719 w 507439"/>
                <a:gd name="connsiteY2" fmla="*/ 343057 h 506248"/>
                <a:gd name="connsiteX3" fmla="*/ 435969 w 507439"/>
                <a:gd name="connsiteY3" fmla="*/ 151279 h 506248"/>
                <a:gd name="connsiteX4" fmla="*/ 455027 w 507439"/>
                <a:gd name="connsiteY4" fmla="*/ 95294 h 506248"/>
                <a:gd name="connsiteX5" fmla="*/ 412145 w 507439"/>
                <a:gd name="connsiteY5" fmla="*/ 52411 h 506248"/>
                <a:gd name="connsiteX6" fmla="*/ 356160 w 507439"/>
                <a:gd name="connsiteY6" fmla="*/ 71470 h 506248"/>
                <a:gd name="connsiteX7" fmla="*/ 309704 w 507439"/>
                <a:gd name="connsiteY7" fmla="*/ 52411 h 506248"/>
                <a:gd name="connsiteX8" fmla="*/ 283499 w 507439"/>
                <a:gd name="connsiteY8" fmla="*/ 0 h 506248"/>
                <a:gd name="connsiteX9" fmla="*/ 223940 w 507439"/>
                <a:gd name="connsiteY9" fmla="*/ 0 h 506248"/>
                <a:gd name="connsiteX10" fmla="*/ 197734 w 507439"/>
                <a:gd name="connsiteY10" fmla="*/ 52411 h 506248"/>
                <a:gd name="connsiteX11" fmla="*/ 151279 w 507439"/>
                <a:gd name="connsiteY11" fmla="*/ 71470 h 506248"/>
                <a:gd name="connsiteX12" fmla="*/ 95294 w 507439"/>
                <a:gd name="connsiteY12" fmla="*/ 52411 h 506248"/>
                <a:gd name="connsiteX13" fmla="*/ 53603 w 507439"/>
                <a:gd name="connsiteY13" fmla="*/ 94102 h 506248"/>
                <a:gd name="connsiteX14" fmla="*/ 71470 w 507439"/>
                <a:gd name="connsiteY14" fmla="*/ 150088 h 506248"/>
                <a:gd name="connsiteX15" fmla="*/ 52412 w 507439"/>
                <a:gd name="connsiteY15" fmla="*/ 196543 h 506248"/>
                <a:gd name="connsiteX16" fmla="*/ 0 w 507439"/>
                <a:gd name="connsiteY16" fmla="*/ 222749 h 506248"/>
                <a:gd name="connsiteX17" fmla="*/ 0 w 507439"/>
                <a:gd name="connsiteY17" fmla="*/ 282307 h 506248"/>
                <a:gd name="connsiteX18" fmla="*/ 52412 w 507439"/>
                <a:gd name="connsiteY18" fmla="*/ 308513 h 506248"/>
                <a:gd name="connsiteX19" fmla="*/ 71470 w 507439"/>
                <a:gd name="connsiteY19" fmla="*/ 354969 h 506248"/>
                <a:gd name="connsiteX20" fmla="*/ 53603 w 507439"/>
                <a:gd name="connsiteY20" fmla="*/ 410954 h 506248"/>
                <a:gd name="connsiteX21" fmla="*/ 95294 w 507439"/>
                <a:gd name="connsiteY21" fmla="*/ 452645 h 506248"/>
                <a:gd name="connsiteX22" fmla="*/ 151279 w 507439"/>
                <a:gd name="connsiteY22" fmla="*/ 434777 h 506248"/>
                <a:gd name="connsiteX23" fmla="*/ 197734 w 507439"/>
                <a:gd name="connsiteY23" fmla="*/ 453836 h 506248"/>
                <a:gd name="connsiteX24" fmla="*/ 223940 w 507439"/>
                <a:gd name="connsiteY24" fmla="*/ 506248 h 506248"/>
                <a:gd name="connsiteX25" fmla="*/ 283499 w 507439"/>
                <a:gd name="connsiteY25" fmla="*/ 506248 h 506248"/>
                <a:gd name="connsiteX26" fmla="*/ 309704 w 507439"/>
                <a:gd name="connsiteY26" fmla="*/ 453836 h 506248"/>
                <a:gd name="connsiteX27" fmla="*/ 356160 w 507439"/>
                <a:gd name="connsiteY27" fmla="*/ 434777 h 506248"/>
                <a:gd name="connsiteX28" fmla="*/ 412145 w 507439"/>
                <a:gd name="connsiteY28" fmla="*/ 453836 h 506248"/>
                <a:gd name="connsiteX29" fmla="*/ 453836 w 507439"/>
                <a:gd name="connsiteY29" fmla="*/ 410954 h 506248"/>
                <a:gd name="connsiteX30" fmla="*/ 435969 w 507439"/>
                <a:gd name="connsiteY30" fmla="*/ 356160 h 506248"/>
                <a:gd name="connsiteX31" fmla="*/ 455027 w 507439"/>
                <a:gd name="connsiteY31" fmla="*/ 309704 h 506248"/>
                <a:gd name="connsiteX32" fmla="*/ 507439 w 507439"/>
                <a:gd name="connsiteY32" fmla="*/ 283499 h 506248"/>
                <a:gd name="connsiteX33" fmla="*/ 507439 w 507439"/>
                <a:gd name="connsiteY33" fmla="*/ 223940 h 506248"/>
                <a:gd name="connsiteX34" fmla="*/ 455027 w 507439"/>
                <a:gd name="connsiteY34" fmla="*/ 197734 h 506248"/>
                <a:gd name="connsiteX35" fmla="*/ 435969 w 507439"/>
                <a:gd name="connsiteY35" fmla="*/ 151279 h 506248"/>
                <a:gd name="connsiteX0" fmla="*/ 435969 w 507439"/>
                <a:gd name="connsiteY0" fmla="*/ 151279 h 506248"/>
                <a:gd name="connsiteX1" fmla="*/ 455027 w 507439"/>
                <a:gd name="connsiteY1" fmla="*/ 95294 h 506248"/>
                <a:gd name="connsiteX2" fmla="*/ 412145 w 507439"/>
                <a:gd name="connsiteY2" fmla="*/ 52411 h 506248"/>
                <a:gd name="connsiteX3" fmla="*/ 356160 w 507439"/>
                <a:gd name="connsiteY3" fmla="*/ 71470 h 506248"/>
                <a:gd name="connsiteX4" fmla="*/ 309704 w 507439"/>
                <a:gd name="connsiteY4" fmla="*/ 52411 h 506248"/>
                <a:gd name="connsiteX5" fmla="*/ 283499 w 507439"/>
                <a:gd name="connsiteY5" fmla="*/ 0 h 506248"/>
                <a:gd name="connsiteX6" fmla="*/ 223940 w 507439"/>
                <a:gd name="connsiteY6" fmla="*/ 0 h 506248"/>
                <a:gd name="connsiteX7" fmla="*/ 197734 w 507439"/>
                <a:gd name="connsiteY7" fmla="*/ 52411 h 506248"/>
                <a:gd name="connsiteX8" fmla="*/ 151279 w 507439"/>
                <a:gd name="connsiteY8" fmla="*/ 71470 h 506248"/>
                <a:gd name="connsiteX9" fmla="*/ 95294 w 507439"/>
                <a:gd name="connsiteY9" fmla="*/ 52411 h 506248"/>
                <a:gd name="connsiteX10" fmla="*/ 53603 w 507439"/>
                <a:gd name="connsiteY10" fmla="*/ 94102 h 506248"/>
                <a:gd name="connsiteX11" fmla="*/ 71470 w 507439"/>
                <a:gd name="connsiteY11" fmla="*/ 150088 h 506248"/>
                <a:gd name="connsiteX12" fmla="*/ 52412 w 507439"/>
                <a:gd name="connsiteY12" fmla="*/ 196543 h 506248"/>
                <a:gd name="connsiteX13" fmla="*/ 0 w 507439"/>
                <a:gd name="connsiteY13" fmla="*/ 222749 h 506248"/>
                <a:gd name="connsiteX14" fmla="*/ 0 w 507439"/>
                <a:gd name="connsiteY14" fmla="*/ 282307 h 506248"/>
                <a:gd name="connsiteX15" fmla="*/ 52412 w 507439"/>
                <a:gd name="connsiteY15" fmla="*/ 308513 h 506248"/>
                <a:gd name="connsiteX16" fmla="*/ 71470 w 507439"/>
                <a:gd name="connsiteY16" fmla="*/ 354969 h 506248"/>
                <a:gd name="connsiteX17" fmla="*/ 53603 w 507439"/>
                <a:gd name="connsiteY17" fmla="*/ 410954 h 506248"/>
                <a:gd name="connsiteX18" fmla="*/ 95294 w 507439"/>
                <a:gd name="connsiteY18" fmla="*/ 452645 h 506248"/>
                <a:gd name="connsiteX19" fmla="*/ 151279 w 507439"/>
                <a:gd name="connsiteY19" fmla="*/ 434777 h 506248"/>
                <a:gd name="connsiteX20" fmla="*/ 197734 w 507439"/>
                <a:gd name="connsiteY20" fmla="*/ 453836 h 506248"/>
                <a:gd name="connsiteX21" fmla="*/ 223940 w 507439"/>
                <a:gd name="connsiteY21" fmla="*/ 506248 h 506248"/>
                <a:gd name="connsiteX22" fmla="*/ 283499 w 507439"/>
                <a:gd name="connsiteY22" fmla="*/ 506248 h 506248"/>
                <a:gd name="connsiteX23" fmla="*/ 309704 w 507439"/>
                <a:gd name="connsiteY23" fmla="*/ 453836 h 506248"/>
                <a:gd name="connsiteX24" fmla="*/ 356160 w 507439"/>
                <a:gd name="connsiteY24" fmla="*/ 434777 h 506248"/>
                <a:gd name="connsiteX25" fmla="*/ 412145 w 507439"/>
                <a:gd name="connsiteY25" fmla="*/ 453836 h 506248"/>
                <a:gd name="connsiteX26" fmla="*/ 453836 w 507439"/>
                <a:gd name="connsiteY26" fmla="*/ 410954 h 506248"/>
                <a:gd name="connsiteX27" fmla="*/ 435969 w 507439"/>
                <a:gd name="connsiteY27" fmla="*/ 356160 h 506248"/>
                <a:gd name="connsiteX28" fmla="*/ 455027 w 507439"/>
                <a:gd name="connsiteY28" fmla="*/ 309704 h 506248"/>
                <a:gd name="connsiteX29" fmla="*/ 507439 w 507439"/>
                <a:gd name="connsiteY29" fmla="*/ 283499 h 506248"/>
                <a:gd name="connsiteX30" fmla="*/ 507439 w 507439"/>
                <a:gd name="connsiteY30" fmla="*/ 223940 h 506248"/>
                <a:gd name="connsiteX31" fmla="*/ 455027 w 507439"/>
                <a:gd name="connsiteY31" fmla="*/ 197734 h 506248"/>
                <a:gd name="connsiteX32" fmla="*/ 435969 w 507439"/>
                <a:gd name="connsiteY32" fmla="*/ 151279 h 5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7439" h="506248">
                  <a:moveTo>
                    <a:pt x="435969" y="151279"/>
                  </a:moveTo>
                  <a:lnTo>
                    <a:pt x="455027" y="95294"/>
                  </a:lnTo>
                  <a:lnTo>
                    <a:pt x="412145" y="52411"/>
                  </a:lnTo>
                  <a:lnTo>
                    <a:pt x="356160" y="71470"/>
                  </a:lnTo>
                  <a:cubicBezTo>
                    <a:pt x="341866" y="63132"/>
                    <a:pt x="325190" y="57176"/>
                    <a:pt x="309704" y="52411"/>
                  </a:cubicBezTo>
                  <a:lnTo>
                    <a:pt x="283499" y="0"/>
                  </a:lnTo>
                  <a:lnTo>
                    <a:pt x="223940" y="0"/>
                  </a:lnTo>
                  <a:lnTo>
                    <a:pt x="197734" y="52411"/>
                  </a:lnTo>
                  <a:cubicBezTo>
                    <a:pt x="181058" y="57176"/>
                    <a:pt x="165573" y="63132"/>
                    <a:pt x="151279" y="71470"/>
                  </a:cubicBezTo>
                  <a:lnTo>
                    <a:pt x="95294" y="52411"/>
                  </a:lnTo>
                  <a:lnTo>
                    <a:pt x="53603" y="94102"/>
                  </a:lnTo>
                  <a:lnTo>
                    <a:pt x="71470" y="150088"/>
                  </a:lnTo>
                  <a:cubicBezTo>
                    <a:pt x="63132" y="164382"/>
                    <a:pt x="57176" y="181058"/>
                    <a:pt x="52412" y="196543"/>
                  </a:cubicBezTo>
                  <a:lnTo>
                    <a:pt x="0" y="222749"/>
                  </a:lnTo>
                  <a:lnTo>
                    <a:pt x="0" y="282307"/>
                  </a:lnTo>
                  <a:lnTo>
                    <a:pt x="52412" y="308513"/>
                  </a:lnTo>
                  <a:cubicBezTo>
                    <a:pt x="57176" y="325190"/>
                    <a:pt x="63132" y="340675"/>
                    <a:pt x="71470" y="354969"/>
                  </a:cubicBezTo>
                  <a:lnTo>
                    <a:pt x="53603" y="410954"/>
                  </a:lnTo>
                  <a:lnTo>
                    <a:pt x="95294" y="452645"/>
                  </a:lnTo>
                  <a:lnTo>
                    <a:pt x="151279" y="434777"/>
                  </a:lnTo>
                  <a:cubicBezTo>
                    <a:pt x="165573" y="443116"/>
                    <a:pt x="181058" y="449071"/>
                    <a:pt x="197734" y="453836"/>
                  </a:cubicBezTo>
                  <a:lnTo>
                    <a:pt x="223940" y="506248"/>
                  </a:lnTo>
                  <a:lnTo>
                    <a:pt x="283499" y="506248"/>
                  </a:lnTo>
                  <a:lnTo>
                    <a:pt x="309704" y="453836"/>
                  </a:lnTo>
                  <a:cubicBezTo>
                    <a:pt x="326381" y="449071"/>
                    <a:pt x="341866" y="443116"/>
                    <a:pt x="356160" y="434777"/>
                  </a:cubicBezTo>
                  <a:lnTo>
                    <a:pt x="412145" y="453836"/>
                  </a:lnTo>
                  <a:lnTo>
                    <a:pt x="453836" y="410954"/>
                  </a:lnTo>
                  <a:lnTo>
                    <a:pt x="435969" y="356160"/>
                  </a:lnTo>
                  <a:cubicBezTo>
                    <a:pt x="444307" y="341866"/>
                    <a:pt x="450263" y="326381"/>
                    <a:pt x="455027" y="309704"/>
                  </a:cubicBezTo>
                  <a:lnTo>
                    <a:pt x="507439" y="283499"/>
                  </a:lnTo>
                  <a:lnTo>
                    <a:pt x="507439" y="223940"/>
                  </a:lnTo>
                  <a:lnTo>
                    <a:pt x="455027" y="197734"/>
                  </a:lnTo>
                  <a:cubicBezTo>
                    <a:pt x="450263" y="181058"/>
                    <a:pt x="444307" y="165573"/>
                    <a:pt x="435969" y="151279"/>
                  </a:cubicBezTo>
                  <a:close/>
                </a:path>
              </a:pathLst>
            </a:custGeom>
            <a:no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64" name="Group 63">
            <a:extLst>
              <a:ext uri="{FF2B5EF4-FFF2-40B4-BE49-F238E27FC236}">
                <a16:creationId xmlns:a16="http://schemas.microsoft.com/office/drawing/2014/main" id="{EFFCC919-873D-FFC5-30F6-66922BD51706}"/>
              </a:ext>
            </a:extLst>
          </p:cNvPr>
          <p:cNvGrpSpPr/>
          <p:nvPr/>
        </p:nvGrpSpPr>
        <p:grpSpPr>
          <a:xfrm>
            <a:off x="6390006" y="1461905"/>
            <a:ext cx="633978" cy="632492"/>
            <a:chOff x="494911" y="1458468"/>
            <a:chExt cx="633978" cy="632492"/>
          </a:xfrm>
        </p:grpSpPr>
        <p:sp>
          <p:nvSpPr>
            <p:cNvPr id="65" name="TextBox 64">
              <a:extLst>
                <a:ext uri="{FF2B5EF4-FFF2-40B4-BE49-F238E27FC236}">
                  <a16:creationId xmlns:a16="http://schemas.microsoft.com/office/drawing/2014/main" id="{FA564F52-C323-47FC-DC71-E839C92F6DC5}"/>
                </a:ext>
              </a:extLst>
            </p:cNvPr>
            <p:cNvSpPr txBox="1"/>
            <p:nvPr/>
          </p:nvSpPr>
          <p:spPr>
            <a:xfrm>
              <a:off x="578610" y="1562477"/>
              <a:ext cx="46658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6</a:t>
              </a:r>
            </a:p>
          </p:txBody>
        </p:sp>
        <p:sp>
          <p:nvSpPr>
            <p:cNvPr id="66" name="Freeform: Shape 65">
              <a:extLst>
                <a:ext uri="{FF2B5EF4-FFF2-40B4-BE49-F238E27FC236}">
                  <a16:creationId xmlns:a16="http://schemas.microsoft.com/office/drawing/2014/main" id="{4E1E3194-407F-1F3E-44FF-81F35C631864}"/>
                </a:ext>
              </a:extLst>
            </p:cNvPr>
            <p:cNvSpPr/>
            <p:nvPr/>
          </p:nvSpPr>
          <p:spPr>
            <a:xfrm>
              <a:off x="494911" y="1458468"/>
              <a:ext cx="633978" cy="632492"/>
            </a:xfrm>
            <a:custGeom>
              <a:avLst/>
              <a:gdLst>
                <a:gd name="connsiteX0" fmla="*/ 253719 w 507438"/>
                <a:gd name="connsiteY0" fmla="*/ 343057 h 506247"/>
                <a:gd name="connsiteX1" fmla="*/ 164382 w 507438"/>
                <a:gd name="connsiteY1" fmla="*/ 253719 h 506247"/>
                <a:gd name="connsiteX2" fmla="*/ 253719 w 507438"/>
                <a:gd name="connsiteY2" fmla="*/ 164382 h 506247"/>
                <a:gd name="connsiteX3" fmla="*/ 343057 w 507438"/>
                <a:gd name="connsiteY3" fmla="*/ 253719 h 506247"/>
                <a:gd name="connsiteX4" fmla="*/ 253719 w 507438"/>
                <a:gd name="connsiteY4" fmla="*/ 343057 h 506247"/>
                <a:gd name="connsiteX5" fmla="*/ 253719 w 507438"/>
                <a:gd name="connsiteY5" fmla="*/ 343057 h 506247"/>
                <a:gd name="connsiteX6" fmla="*/ 435969 w 507438"/>
                <a:gd name="connsiteY6" fmla="*/ 151279 h 506247"/>
                <a:gd name="connsiteX7" fmla="*/ 455027 w 507438"/>
                <a:gd name="connsiteY7" fmla="*/ 95294 h 506247"/>
                <a:gd name="connsiteX8" fmla="*/ 412145 w 507438"/>
                <a:gd name="connsiteY8" fmla="*/ 52411 h 506247"/>
                <a:gd name="connsiteX9" fmla="*/ 356160 w 507438"/>
                <a:gd name="connsiteY9" fmla="*/ 71470 h 506247"/>
                <a:gd name="connsiteX10" fmla="*/ 309704 w 507438"/>
                <a:gd name="connsiteY10" fmla="*/ 52411 h 506247"/>
                <a:gd name="connsiteX11" fmla="*/ 283499 w 507438"/>
                <a:gd name="connsiteY11" fmla="*/ 0 h 506247"/>
                <a:gd name="connsiteX12" fmla="*/ 223940 w 507438"/>
                <a:gd name="connsiteY12" fmla="*/ 0 h 506247"/>
                <a:gd name="connsiteX13" fmla="*/ 197734 w 507438"/>
                <a:gd name="connsiteY13" fmla="*/ 52411 h 506247"/>
                <a:gd name="connsiteX14" fmla="*/ 151279 w 507438"/>
                <a:gd name="connsiteY14" fmla="*/ 71470 h 506247"/>
                <a:gd name="connsiteX15" fmla="*/ 95294 w 507438"/>
                <a:gd name="connsiteY15" fmla="*/ 52411 h 506247"/>
                <a:gd name="connsiteX16" fmla="*/ 53603 w 507438"/>
                <a:gd name="connsiteY16" fmla="*/ 94102 h 506247"/>
                <a:gd name="connsiteX17" fmla="*/ 71470 w 507438"/>
                <a:gd name="connsiteY17" fmla="*/ 150088 h 506247"/>
                <a:gd name="connsiteX18" fmla="*/ 52412 w 507438"/>
                <a:gd name="connsiteY18" fmla="*/ 196543 h 506247"/>
                <a:gd name="connsiteX19" fmla="*/ 0 w 507438"/>
                <a:gd name="connsiteY19" fmla="*/ 222749 h 506247"/>
                <a:gd name="connsiteX20" fmla="*/ 0 w 507438"/>
                <a:gd name="connsiteY20" fmla="*/ 282307 h 506247"/>
                <a:gd name="connsiteX21" fmla="*/ 52412 w 507438"/>
                <a:gd name="connsiteY21" fmla="*/ 308513 h 506247"/>
                <a:gd name="connsiteX22" fmla="*/ 71470 w 507438"/>
                <a:gd name="connsiteY22" fmla="*/ 354969 h 506247"/>
                <a:gd name="connsiteX23" fmla="*/ 53603 w 507438"/>
                <a:gd name="connsiteY23" fmla="*/ 410954 h 506247"/>
                <a:gd name="connsiteX24" fmla="*/ 95294 w 507438"/>
                <a:gd name="connsiteY24" fmla="*/ 452645 h 506247"/>
                <a:gd name="connsiteX25" fmla="*/ 151279 w 507438"/>
                <a:gd name="connsiteY25" fmla="*/ 434777 h 506247"/>
                <a:gd name="connsiteX26" fmla="*/ 197734 w 507438"/>
                <a:gd name="connsiteY26" fmla="*/ 453836 h 506247"/>
                <a:gd name="connsiteX27" fmla="*/ 223940 w 507438"/>
                <a:gd name="connsiteY27" fmla="*/ 506248 h 506247"/>
                <a:gd name="connsiteX28" fmla="*/ 283499 w 507438"/>
                <a:gd name="connsiteY28" fmla="*/ 506248 h 506247"/>
                <a:gd name="connsiteX29" fmla="*/ 309704 w 507438"/>
                <a:gd name="connsiteY29" fmla="*/ 453836 h 506247"/>
                <a:gd name="connsiteX30" fmla="*/ 356160 w 507438"/>
                <a:gd name="connsiteY30" fmla="*/ 434777 h 506247"/>
                <a:gd name="connsiteX31" fmla="*/ 412145 w 507438"/>
                <a:gd name="connsiteY31" fmla="*/ 453836 h 506247"/>
                <a:gd name="connsiteX32" fmla="*/ 453836 w 507438"/>
                <a:gd name="connsiteY32" fmla="*/ 410954 h 506247"/>
                <a:gd name="connsiteX33" fmla="*/ 435969 w 507438"/>
                <a:gd name="connsiteY33" fmla="*/ 356160 h 506247"/>
                <a:gd name="connsiteX34" fmla="*/ 455027 w 507438"/>
                <a:gd name="connsiteY34" fmla="*/ 309704 h 506247"/>
                <a:gd name="connsiteX35" fmla="*/ 507439 w 507438"/>
                <a:gd name="connsiteY35" fmla="*/ 283499 h 506247"/>
                <a:gd name="connsiteX36" fmla="*/ 507439 w 507438"/>
                <a:gd name="connsiteY36" fmla="*/ 223940 h 506247"/>
                <a:gd name="connsiteX37" fmla="*/ 455027 w 507438"/>
                <a:gd name="connsiteY37" fmla="*/ 197734 h 506247"/>
                <a:gd name="connsiteX38" fmla="*/ 435969 w 507438"/>
                <a:gd name="connsiteY38" fmla="*/ 151279 h 506247"/>
                <a:gd name="connsiteX0" fmla="*/ 253719 w 507439"/>
                <a:gd name="connsiteY0" fmla="*/ 343057 h 506248"/>
                <a:gd name="connsiteX1" fmla="*/ 164382 w 507439"/>
                <a:gd name="connsiteY1" fmla="*/ 253719 h 506248"/>
                <a:gd name="connsiteX2" fmla="*/ 253719 w 507439"/>
                <a:gd name="connsiteY2" fmla="*/ 164382 h 506248"/>
                <a:gd name="connsiteX3" fmla="*/ 253719 w 507439"/>
                <a:gd name="connsiteY3" fmla="*/ 343057 h 506248"/>
                <a:gd name="connsiteX4" fmla="*/ 253719 w 507439"/>
                <a:gd name="connsiteY4" fmla="*/ 343057 h 506248"/>
                <a:gd name="connsiteX5" fmla="*/ 435969 w 507439"/>
                <a:gd name="connsiteY5" fmla="*/ 151279 h 506248"/>
                <a:gd name="connsiteX6" fmla="*/ 455027 w 507439"/>
                <a:gd name="connsiteY6" fmla="*/ 95294 h 506248"/>
                <a:gd name="connsiteX7" fmla="*/ 412145 w 507439"/>
                <a:gd name="connsiteY7" fmla="*/ 52411 h 506248"/>
                <a:gd name="connsiteX8" fmla="*/ 356160 w 507439"/>
                <a:gd name="connsiteY8" fmla="*/ 71470 h 506248"/>
                <a:gd name="connsiteX9" fmla="*/ 309704 w 507439"/>
                <a:gd name="connsiteY9" fmla="*/ 52411 h 506248"/>
                <a:gd name="connsiteX10" fmla="*/ 283499 w 507439"/>
                <a:gd name="connsiteY10" fmla="*/ 0 h 506248"/>
                <a:gd name="connsiteX11" fmla="*/ 223940 w 507439"/>
                <a:gd name="connsiteY11" fmla="*/ 0 h 506248"/>
                <a:gd name="connsiteX12" fmla="*/ 197734 w 507439"/>
                <a:gd name="connsiteY12" fmla="*/ 52411 h 506248"/>
                <a:gd name="connsiteX13" fmla="*/ 151279 w 507439"/>
                <a:gd name="connsiteY13" fmla="*/ 71470 h 506248"/>
                <a:gd name="connsiteX14" fmla="*/ 95294 w 507439"/>
                <a:gd name="connsiteY14" fmla="*/ 52411 h 506248"/>
                <a:gd name="connsiteX15" fmla="*/ 53603 w 507439"/>
                <a:gd name="connsiteY15" fmla="*/ 94102 h 506248"/>
                <a:gd name="connsiteX16" fmla="*/ 71470 w 507439"/>
                <a:gd name="connsiteY16" fmla="*/ 150088 h 506248"/>
                <a:gd name="connsiteX17" fmla="*/ 52412 w 507439"/>
                <a:gd name="connsiteY17" fmla="*/ 196543 h 506248"/>
                <a:gd name="connsiteX18" fmla="*/ 0 w 507439"/>
                <a:gd name="connsiteY18" fmla="*/ 222749 h 506248"/>
                <a:gd name="connsiteX19" fmla="*/ 0 w 507439"/>
                <a:gd name="connsiteY19" fmla="*/ 282307 h 506248"/>
                <a:gd name="connsiteX20" fmla="*/ 52412 w 507439"/>
                <a:gd name="connsiteY20" fmla="*/ 308513 h 506248"/>
                <a:gd name="connsiteX21" fmla="*/ 71470 w 507439"/>
                <a:gd name="connsiteY21" fmla="*/ 354969 h 506248"/>
                <a:gd name="connsiteX22" fmla="*/ 53603 w 507439"/>
                <a:gd name="connsiteY22" fmla="*/ 410954 h 506248"/>
                <a:gd name="connsiteX23" fmla="*/ 95294 w 507439"/>
                <a:gd name="connsiteY23" fmla="*/ 452645 h 506248"/>
                <a:gd name="connsiteX24" fmla="*/ 151279 w 507439"/>
                <a:gd name="connsiteY24" fmla="*/ 434777 h 506248"/>
                <a:gd name="connsiteX25" fmla="*/ 197734 w 507439"/>
                <a:gd name="connsiteY25" fmla="*/ 453836 h 506248"/>
                <a:gd name="connsiteX26" fmla="*/ 223940 w 507439"/>
                <a:gd name="connsiteY26" fmla="*/ 506248 h 506248"/>
                <a:gd name="connsiteX27" fmla="*/ 283499 w 507439"/>
                <a:gd name="connsiteY27" fmla="*/ 506248 h 506248"/>
                <a:gd name="connsiteX28" fmla="*/ 309704 w 507439"/>
                <a:gd name="connsiteY28" fmla="*/ 453836 h 506248"/>
                <a:gd name="connsiteX29" fmla="*/ 356160 w 507439"/>
                <a:gd name="connsiteY29" fmla="*/ 434777 h 506248"/>
                <a:gd name="connsiteX30" fmla="*/ 412145 w 507439"/>
                <a:gd name="connsiteY30" fmla="*/ 453836 h 506248"/>
                <a:gd name="connsiteX31" fmla="*/ 453836 w 507439"/>
                <a:gd name="connsiteY31" fmla="*/ 410954 h 506248"/>
                <a:gd name="connsiteX32" fmla="*/ 435969 w 507439"/>
                <a:gd name="connsiteY32" fmla="*/ 356160 h 506248"/>
                <a:gd name="connsiteX33" fmla="*/ 455027 w 507439"/>
                <a:gd name="connsiteY33" fmla="*/ 309704 h 506248"/>
                <a:gd name="connsiteX34" fmla="*/ 507439 w 507439"/>
                <a:gd name="connsiteY34" fmla="*/ 283499 h 506248"/>
                <a:gd name="connsiteX35" fmla="*/ 507439 w 507439"/>
                <a:gd name="connsiteY35" fmla="*/ 223940 h 506248"/>
                <a:gd name="connsiteX36" fmla="*/ 455027 w 507439"/>
                <a:gd name="connsiteY36" fmla="*/ 197734 h 506248"/>
                <a:gd name="connsiteX37" fmla="*/ 435969 w 507439"/>
                <a:gd name="connsiteY37" fmla="*/ 151279 h 506248"/>
                <a:gd name="connsiteX0" fmla="*/ 253719 w 507439"/>
                <a:gd name="connsiteY0" fmla="*/ 343057 h 506248"/>
                <a:gd name="connsiteX1" fmla="*/ 164382 w 507439"/>
                <a:gd name="connsiteY1" fmla="*/ 253719 h 506248"/>
                <a:gd name="connsiteX2" fmla="*/ 253719 w 507439"/>
                <a:gd name="connsiteY2" fmla="*/ 343057 h 506248"/>
                <a:gd name="connsiteX3" fmla="*/ 253719 w 507439"/>
                <a:gd name="connsiteY3" fmla="*/ 343057 h 506248"/>
                <a:gd name="connsiteX4" fmla="*/ 435969 w 507439"/>
                <a:gd name="connsiteY4" fmla="*/ 151279 h 506248"/>
                <a:gd name="connsiteX5" fmla="*/ 455027 w 507439"/>
                <a:gd name="connsiteY5" fmla="*/ 95294 h 506248"/>
                <a:gd name="connsiteX6" fmla="*/ 412145 w 507439"/>
                <a:gd name="connsiteY6" fmla="*/ 52411 h 506248"/>
                <a:gd name="connsiteX7" fmla="*/ 356160 w 507439"/>
                <a:gd name="connsiteY7" fmla="*/ 71470 h 506248"/>
                <a:gd name="connsiteX8" fmla="*/ 309704 w 507439"/>
                <a:gd name="connsiteY8" fmla="*/ 52411 h 506248"/>
                <a:gd name="connsiteX9" fmla="*/ 283499 w 507439"/>
                <a:gd name="connsiteY9" fmla="*/ 0 h 506248"/>
                <a:gd name="connsiteX10" fmla="*/ 223940 w 507439"/>
                <a:gd name="connsiteY10" fmla="*/ 0 h 506248"/>
                <a:gd name="connsiteX11" fmla="*/ 197734 w 507439"/>
                <a:gd name="connsiteY11" fmla="*/ 52411 h 506248"/>
                <a:gd name="connsiteX12" fmla="*/ 151279 w 507439"/>
                <a:gd name="connsiteY12" fmla="*/ 71470 h 506248"/>
                <a:gd name="connsiteX13" fmla="*/ 95294 w 507439"/>
                <a:gd name="connsiteY13" fmla="*/ 52411 h 506248"/>
                <a:gd name="connsiteX14" fmla="*/ 53603 w 507439"/>
                <a:gd name="connsiteY14" fmla="*/ 94102 h 506248"/>
                <a:gd name="connsiteX15" fmla="*/ 71470 w 507439"/>
                <a:gd name="connsiteY15" fmla="*/ 150088 h 506248"/>
                <a:gd name="connsiteX16" fmla="*/ 52412 w 507439"/>
                <a:gd name="connsiteY16" fmla="*/ 196543 h 506248"/>
                <a:gd name="connsiteX17" fmla="*/ 0 w 507439"/>
                <a:gd name="connsiteY17" fmla="*/ 222749 h 506248"/>
                <a:gd name="connsiteX18" fmla="*/ 0 w 507439"/>
                <a:gd name="connsiteY18" fmla="*/ 282307 h 506248"/>
                <a:gd name="connsiteX19" fmla="*/ 52412 w 507439"/>
                <a:gd name="connsiteY19" fmla="*/ 308513 h 506248"/>
                <a:gd name="connsiteX20" fmla="*/ 71470 w 507439"/>
                <a:gd name="connsiteY20" fmla="*/ 354969 h 506248"/>
                <a:gd name="connsiteX21" fmla="*/ 53603 w 507439"/>
                <a:gd name="connsiteY21" fmla="*/ 410954 h 506248"/>
                <a:gd name="connsiteX22" fmla="*/ 95294 w 507439"/>
                <a:gd name="connsiteY22" fmla="*/ 452645 h 506248"/>
                <a:gd name="connsiteX23" fmla="*/ 151279 w 507439"/>
                <a:gd name="connsiteY23" fmla="*/ 434777 h 506248"/>
                <a:gd name="connsiteX24" fmla="*/ 197734 w 507439"/>
                <a:gd name="connsiteY24" fmla="*/ 453836 h 506248"/>
                <a:gd name="connsiteX25" fmla="*/ 223940 w 507439"/>
                <a:gd name="connsiteY25" fmla="*/ 506248 h 506248"/>
                <a:gd name="connsiteX26" fmla="*/ 283499 w 507439"/>
                <a:gd name="connsiteY26" fmla="*/ 506248 h 506248"/>
                <a:gd name="connsiteX27" fmla="*/ 309704 w 507439"/>
                <a:gd name="connsiteY27" fmla="*/ 453836 h 506248"/>
                <a:gd name="connsiteX28" fmla="*/ 356160 w 507439"/>
                <a:gd name="connsiteY28" fmla="*/ 434777 h 506248"/>
                <a:gd name="connsiteX29" fmla="*/ 412145 w 507439"/>
                <a:gd name="connsiteY29" fmla="*/ 453836 h 506248"/>
                <a:gd name="connsiteX30" fmla="*/ 453836 w 507439"/>
                <a:gd name="connsiteY30" fmla="*/ 410954 h 506248"/>
                <a:gd name="connsiteX31" fmla="*/ 435969 w 507439"/>
                <a:gd name="connsiteY31" fmla="*/ 356160 h 506248"/>
                <a:gd name="connsiteX32" fmla="*/ 455027 w 507439"/>
                <a:gd name="connsiteY32" fmla="*/ 309704 h 506248"/>
                <a:gd name="connsiteX33" fmla="*/ 507439 w 507439"/>
                <a:gd name="connsiteY33" fmla="*/ 283499 h 506248"/>
                <a:gd name="connsiteX34" fmla="*/ 507439 w 507439"/>
                <a:gd name="connsiteY34" fmla="*/ 223940 h 506248"/>
                <a:gd name="connsiteX35" fmla="*/ 455027 w 507439"/>
                <a:gd name="connsiteY35" fmla="*/ 197734 h 506248"/>
                <a:gd name="connsiteX36" fmla="*/ 435969 w 507439"/>
                <a:gd name="connsiteY36" fmla="*/ 151279 h 506248"/>
                <a:gd name="connsiteX0" fmla="*/ 253719 w 507439"/>
                <a:gd name="connsiteY0" fmla="*/ 343057 h 506248"/>
                <a:gd name="connsiteX1" fmla="*/ 253719 w 507439"/>
                <a:gd name="connsiteY1" fmla="*/ 343057 h 506248"/>
                <a:gd name="connsiteX2" fmla="*/ 253719 w 507439"/>
                <a:gd name="connsiteY2" fmla="*/ 343057 h 506248"/>
                <a:gd name="connsiteX3" fmla="*/ 435969 w 507439"/>
                <a:gd name="connsiteY3" fmla="*/ 151279 h 506248"/>
                <a:gd name="connsiteX4" fmla="*/ 455027 w 507439"/>
                <a:gd name="connsiteY4" fmla="*/ 95294 h 506248"/>
                <a:gd name="connsiteX5" fmla="*/ 412145 w 507439"/>
                <a:gd name="connsiteY5" fmla="*/ 52411 h 506248"/>
                <a:gd name="connsiteX6" fmla="*/ 356160 w 507439"/>
                <a:gd name="connsiteY6" fmla="*/ 71470 h 506248"/>
                <a:gd name="connsiteX7" fmla="*/ 309704 w 507439"/>
                <a:gd name="connsiteY7" fmla="*/ 52411 h 506248"/>
                <a:gd name="connsiteX8" fmla="*/ 283499 w 507439"/>
                <a:gd name="connsiteY8" fmla="*/ 0 h 506248"/>
                <a:gd name="connsiteX9" fmla="*/ 223940 w 507439"/>
                <a:gd name="connsiteY9" fmla="*/ 0 h 506248"/>
                <a:gd name="connsiteX10" fmla="*/ 197734 w 507439"/>
                <a:gd name="connsiteY10" fmla="*/ 52411 h 506248"/>
                <a:gd name="connsiteX11" fmla="*/ 151279 w 507439"/>
                <a:gd name="connsiteY11" fmla="*/ 71470 h 506248"/>
                <a:gd name="connsiteX12" fmla="*/ 95294 w 507439"/>
                <a:gd name="connsiteY12" fmla="*/ 52411 h 506248"/>
                <a:gd name="connsiteX13" fmla="*/ 53603 w 507439"/>
                <a:gd name="connsiteY13" fmla="*/ 94102 h 506248"/>
                <a:gd name="connsiteX14" fmla="*/ 71470 w 507439"/>
                <a:gd name="connsiteY14" fmla="*/ 150088 h 506248"/>
                <a:gd name="connsiteX15" fmla="*/ 52412 w 507439"/>
                <a:gd name="connsiteY15" fmla="*/ 196543 h 506248"/>
                <a:gd name="connsiteX16" fmla="*/ 0 w 507439"/>
                <a:gd name="connsiteY16" fmla="*/ 222749 h 506248"/>
                <a:gd name="connsiteX17" fmla="*/ 0 w 507439"/>
                <a:gd name="connsiteY17" fmla="*/ 282307 h 506248"/>
                <a:gd name="connsiteX18" fmla="*/ 52412 w 507439"/>
                <a:gd name="connsiteY18" fmla="*/ 308513 h 506248"/>
                <a:gd name="connsiteX19" fmla="*/ 71470 w 507439"/>
                <a:gd name="connsiteY19" fmla="*/ 354969 h 506248"/>
                <a:gd name="connsiteX20" fmla="*/ 53603 w 507439"/>
                <a:gd name="connsiteY20" fmla="*/ 410954 h 506248"/>
                <a:gd name="connsiteX21" fmla="*/ 95294 w 507439"/>
                <a:gd name="connsiteY21" fmla="*/ 452645 h 506248"/>
                <a:gd name="connsiteX22" fmla="*/ 151279 w 507439"/>
                <a:gd name="connsiteY22" fmla="*/ 434777 h 506248"/>
                <a:gd name="connsiteX23" fmla="*/ 197734 w 507439"/>
                <a:gd name="connsiteY23" fmla="*/ 453836 h 506248"/>
                <a:gd name="connsiteX24" fmla="*/ 223940 w 507439"/>
                <a:gd name="connsiteY24" fmla="*/ 506248 h 506248"/>
                <a:gd name="connsiteX25" fmla="*/ 283499 w 507439"/>
                <a:gd name="connsiteY25" fmla="*/ 506248 h 506248"/>
                <a:gd name="connsiteX26" fmla="*/ 309704 w 507439"/>
                <a:gd name="connsiteY26" fmla="*/ 453836 h 506248"/>
                <a:gd name="connsiteX27" fmla="*/ 356160 w 507439"/>
                <a:gd name="connsiteY27" fmla="*/ 434777 h 506248"/>
                <a:gd name="connsiteX28" fmla="*/ 412145 w 507439"/>
                <a:gd name="connsiteY28" fmla="*/ 453836 h 506248"/>
                <a:gd name="connsiteX29" fmla="*/ 453836 w 507439"/>
                <a:gd name="connsiteY29" fmla="*/ 410954 h 506248"/>
                <a:gd name="connsiteX30" fmla="*/ 435969 w 507439"/>
                <a:gd name="connsiteY30" fmla="*/ 356160 h 506248"/>
                <a:gd name="connsiteX31" fmla="*/ 455027 w 507439"/>
                <a:gd name="connsiteY31" fmla="*/ 309704 h 506248"/>
                <a:gd name="connsiteX32" fmla="*/ 507439 w 507439"/>
                <a:gd name="connsiteY32" fmla="*/ 283499 h 506248"/>
                <a:gd name="connsiteX33" fmla="*/ 507439 w 507439"/>
                <a:gd name="connsiteY33" fmla="*/ 223940 h 506248"/>
                <a:gd name="connsiteX34" fmla="*/ 455027 w 507439"/>
                <a:gd name="connsiteY34" fmla="*/ 197734 h 506248"/>
                <a:gd name="connsiteX35" fmla="*/ 435969 w 507439"/>
                <a:gd name="connsiteY35" fmla="*/ 151279 h 506248"/>
                <a:gd name="connsiteX0" fmla="*/ 435969 w 507439"/>
                <a:gd name="connsiteY0" fmla="*/ 151279 h 506248"/>
                <a:gd name="connsiteX1" fmla="*/ 455027 w 507439"/>
                <a:gd name="connsiteY1" fmla="*/ 95294 h 506248"/>
                <a:gd name="connsiteX2" fmla="*/ 412145 w 507439"/>
                <a:gd name="connsiteY2" fmla="*/ 52411 h 506248"/>
                <a:gd name="connsiteX3" fmla="*/ 356160 w 507439"/>
                <a:gd name="connsiteY3" fmla="*/ 71470 h 506248"/>
                <a:gd name="connsiteX4" fmla="*/ 309704 w 507439"/>
                <a:gd name="connsiteY4" fmla="*/ 52411 h 506248"/>
                <a:gd name="connsiteX5" fmla="*/ 283499 w 507439"/>
                <a:gd name="connsiteY5" fmla="*/ 0 h 506248"/>
                <a:gd name="connsiteX6" fmla="*/ 223940 w 507439"/>
                <a:gd name="connsiteY6" fmla="*/ 0 h 506248"/>
                <a:gd name="connsiteX7" fmla="*/ 197734 w 507439"/>
                <a:gd name="connsiteY7" fmla="*/ 52411 h 506248"/>
                <a:gd name="connsiteX8" fmla="*/ 151279 w 507439"/>
                <a:gd name="connsiteY8" fmla="*/ 71470 h 506248"/>
                <a:gd name="connsiteX9" fmla="*/ 95294 w 507439"/>
                <a:gd name="connsiteY9" fmla="*/ 52411 h 506248"/>
                <a:gd name="connsiteX10" fmla="*/ 53603 w 507439"/>
                <a:gd name="connsiteY10" fmla="*/ 94102 h 506248"/>
                <a:gd name="connsiteX11" fmla="*/ 71470 w 507439"/>
                <a:gd name="connsiteY11" fmla="*/ 150088 h 506248"/>
                <a:gd name="connsiteX12" fmla="*/ 52412 w 507439"/>
                <a:gd name="connsiteY12" fmla="*/ 196543 h 506248"/>
                <a:gd name="connsiteX13" fmla="*/ 0 w 507439"/>
                <a:gd name="connsiteY13" fmla="*/ 222749 h 506248"/>
                <a:gd name="connsiteX14" fmla="*/ 0 w 507439"/>
                <a:gd name="connsiteY14" fmla="*/ 282307 h 506248"/>
                <a:gd name="connsiteX15" fmla="*/ 52412 w 507439"/>
                <a:gd name="connsiteY15" fmla="*/ 308513 h 506248"/>
                <a:gd name="connsiteX16" fmla="*/ 71470 w 507439"/>
                <a:gd name="connsiteY16" fmla="*/ 354969 h 506248"/>
                <a:gd name="connsiteX17" fmla="*/ 53603 w 507439"/>
                <a:gd name="connsiteY17" fmla="*/ 410954 h 506248"/>
                <a:gd name="connsiteX18" fmla="*/ 95294 w 507439"/>
                <a:gd name="connsiteY18" fmla="*/ 452645 h 506248"/>
                <a:gd name="connsiteX19" fmla="*/ 151279 w 507439"/>
                <a:gd name="connsiteY19" fmla="*/ 434777 h 506248"/>
                <a:gd name="connsiteX20" fmla="*/ 197734 w 507439"/>
                <a:gd name="connsiteY20" fmla="*/ 453836 h 506248"/>
                <a:gd name="connsiteX21" fmla="*/ 223940 w 507439"/>
                <a:gd name="connsiteY21" fmla="*/ 506248 h 506248"/>
                <a:gd name="connsiteX22" fmla="*/ 283499 w 507439"/>
                <a:gd name="connsiteY22" fmla="*/ 506248 h 506248"/>
                <a:gd name="connsiteX23" fmla="*/ 309704 w 507439"/>
                <a:gd name="connsiteY23" fmla="*/ 453836 h 506248"/>
                <a:gd name="connsiteX24" fmla="*/ 356160 w 507439"/>
                <a:gd name="connsiteY24" fmla="*/ 434777 h 506248"/>
                <a:gd name="connsiteX25" fmla="*/ 412145 w 507439"/>
                <a:gd name="connsiteY25" fmla="*/ 453836 h 506248"/>
                <a:gd name="connsiteX26" fmla="*/ 453836 w 507439"/>
                <a:gd name="connsiteY26" fmla="*/ 410954 h 506248"/>
                <a:gd name="connsiteX27" fmla="*/ 435969 w 507439"/>
                <a:gd name="connsiteY27" fmla="*/ 356160 h 506248"/>
                <a:gd name="connsiteX28" fmla="*/ 455027 w 507439"/>
                <a:gd name="connsiteY28" fmla="*/ 309704 h 506248"/>
                <a:gd name="connsiteX29" fmla="*/ 507439 w 507439"/>
                <a:gd name="connsiteY29" fmla="*/ 283499 h 506248"/>
                <a:gd name="connsiteX30" fmla="*/ 507439 w 507439"/>
                <a:gd name="connsiteY30" fmla="*/ 223940 h 506248"/>
                <a:gd name="connsiteX31" fmla="*/ 455027 w 507439"/>
                <a:gd name="connsiteY31" fmla="*/ 197734 h 506248"/>
                <a:gd name="connsiteX32" fmla="*/ 435969 w 507439"/>
                <a:gd name="connsiteY32" fmla="*/ 151279 h 5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7439" h="506248">
                  <a:moveTo>
                    <a:pt x="435969" y="151279"/>
                  </a:moveTo>
                  <a:lnTo>
                    <a:pt x="455027" y="95294"/>
                  </a:lnTo>
                  <a:lnTo>
                    <a:pt x="412145" y="52411"/>
                  </a:lnTo>
                  <a:lnTo>
                    <a:pt x="356160" y="71470"/>
                  </a:lnTo>
                  <a:cubicBezTo>
                    <a:pt x="341866" y="63132"/>
                    <a:pt x="325190" y="57176"/>
                    <a:pt x="309704" y="52411"/>
                  </a:cubicBezTo>
                  <a:lnTo>
                    <a:pt x="283499" y="0"/>
                  </a:lnTo>
                  <a:lnTo>
                    <a:pt x="223940" y="0"/>
                  </a:lnTo>
                  <a:lnTo>
                    <a:pt x="197734" y="52411"/>
                  </a:lnTo>
                  <a:cubicBezTo>
                    <a:pt x="181058" y="57176"/>
                    <a:pt x="165573" y="63132"/>
                    <a:pt x="151279" y="71470"/>
                  </a:cubicBezTo>
                  <a:lnTo>
                    <a:pt x="95294" y="52411"/>
                  </a:lnTo>
                  <a:lnTo>
                    <a:pt x="53603" y="94102"/>
                  </a:lnTo>
                  <a:lnTo>
                    <a:pt x="71470" y="150088"/>
                  </a:lnTo>
                  <a:cubicBezTo>
                    <a:pt x="63132" y="164382"/>
                    <a:pt x="57176" y="181058"/>
                    <a:pt x="52412" y="196543"/>
                  </a:cubicBezTo>
                  <a:lnTo>
                    <a:pt x="0" y="222749"/>
                  </a:lnTo>
                  <a:lnTo>
                    <a:pt x="0" y="282307"/>
                  </a:lnTo>
                  <a:lnTo>
                    <a:pt x="52412" y="308513"/>
                  </a:lnTo>
                  <a:cubicBezTo>
                    <a:pt x="57176" y="325190"/>
                    <a:pt x="63132" y="340675"/>
                    <a:pt x="71470" y="354969"/>
                  </a:cubicBezTo>
                  <a:lnTo>
                    <a:pt x="53603" y="410954"/>
                  </a:lnTo>
                  <a:lnTo>
                    <a:pt x="95294" y="452645"/>
                  </a:lnTo>
                  <a:lnTo>
                    <a:pt x="151279" y="434777"/>
                  </a:lnTo>
                  <a:cubicBezTo>
                    <a:pt x="165573" y="443116"/>
                    <a:pt x="181058" y="449071"/>
                    <a:pt x="197734" y="453836"/>
                  </a:cubicBezTo>
                  <a:lnTo>
                    <a:pt x="223940" y="506248"/>
                  </a:lnTo>
                  <a:lnTo>
                    <a:pt x="283499" y="506248"/>
                  </a:lnTo>
                  <a:lnTo>
                    <a:pt x="309704" y="453836"/>
                  </a:lnTo>
                  <a:cubicBezTo>
                    <a:pt x="326381" y="449071"/>
                    <a:pt x="341866" y="443116"/>
                    <a:pt x="356160" y="434777"/>
                  </a:cubicBezTo>
                  <a:lnTo>
                    <a:pt x="412145" y="453836"/>
                  </a:lnTo>
                  <a:lnTo>
                    <a:pt x="453836" y="410954"/>
                  </a:lnTo>
                  <a:lnTo>
                    <a:pt x="435969" y="356160"/>
                  </a:lnTo>
                  <a:cubicBezTo>
                    <a:pt x="444307" y="341866"/>
                    <a:pt x="450263" y="326381"/>
                    <a:pt x="455027" y="309704"/>
                  </a:cubicBezTo>
                  <a:lnTo>
                    <a:pt x="507439" y="283499"/>
                  </a:lnTo>
                  <a:lnTo>
                    <a:pt x="507439" y="223940"/>
                  </a:lnTo>
                  <a:lnTo>
                    <a:pt x="455027" y="197734"/>
                  </a:lnTo>
                  <a:cubicBezTo>
                    <a:pt x="450263" y="181058"/>
                    <a:pt x="444307" y="165573"/>
                    <a:pt x="435969" y="151279"/>
                  </a:cubicBezTo>
                  <a:close/>
                </a:path>
              </a:pathLst>
            </a:custGeom>
            <a:no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67" name="Group 66">
            <a:extLst>
              <a:ext uri="{FF2B5EF4-FFF2-40B4-BE49-F238E27FC236}">
                <a16:creationId xmlns:a16="http://schemas.microsoft.com/office/drawing/2014/main" id="{FBD4CE14-EE35-E137-B62D-5743CBCBB96D}"/>
              </a:ext>
            </a:extLst>
          </p:cNvPr>
          <p:cNvGrpSpPr/>
          <p:nvPr/>
        </p:nvGrpSpPr>
        <p:grpSpPr>
          <a:xfrm>
            <a:off x="541746" y="2538506"/>
            <a:ext cx="633978" cy="632492"/>
            <a:chOff x="494911" y="1458468"/>
            <a:chExt cx="633978" cy="632492"/>
          </a:xfrm>
        </p:grpSpPr>
        <p:sp>
          <p:nvSpPr>
            <p:cNvPr id="68" name="TextBox 67">
              <a:extLst>
                <a:ext uri="{FF2B5EF4-FFF2-40B4-BE49-F238E27FC236}">
                  <a16:creationId xmlns:a16="http://schemas.microsoft.com/office/drawing/2014/main" id="{8711FB23-3D3F-6C9A-51BB-F791B5DED1FE}"/>
                </a:ext>
              </a:extLst>
            </p:cNvPr>
            <p:cNvSpPr txBox="1"/>
            <p:nvPr/>
          </p:nvSpPr>
          <p:spPr>
            <a:xfrm>
              <a:off x="578610" y="1562477"/>
              <a:ext cx="46658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2</a:t>
              </a:r>
            </a:p>
          </p:txBody>
        </p:sp>
        <p:sp>
          <p:nvSpPr>
            <p:cNvPr id="69" name="Freeform: Shape 68">
              <a:extLst>
                <a:ext uri="{FF2B5EF4-FFF2-40B4-BE49-F238E27FC236}">
                  <a16:creationId xmlns:a16="http://schemas.microsoft.com/office/drawing/2014/main" id="{28410DA0-8AC2-90F2-BF2E-01C05F3C35BD}"/>
                </a:ext>
              </a:extLst>
            </p:cNvPr>
            <p:cNvSpPr/>
            <p:nvPr/>
          </p:nvSpPr>
          <p:spPr>
            <a:xfrm>
              <a:off x="494911" y="1458468"/>
              <a:ext cx="633978" cy="632492"/>
            </a:xfrm>
            <a:custGeom>
              <a:avLst/>
              <a:gdLst>
                <a:gd name="connsiteX0" fmla="*/ 253719 w 507438"/>
                <a:gd name="connsiteY0" fmla="*/ 343057 h 506247"/>
                <a:gd name="connsiteX1" fmla="*/ 164382 w 507438"/>
                <a:gd name="connsiteY1" fmla="*/ 253719 h 506247"/>
                <a:gd name="connsiteX2" fmla="*/ 253719 w 507438"/>
                <a:gd name="connsiteY2" fmla="*/ 164382 h 506247"/>
                <a:gd name="connsiteX3" fmla="*/ 343057 w 507438"/>
                <a:gd name="connsiteY3" fmla="*/ 253719 h 506247"/>
                <a:gd name="connsiteX4" fmla="*/ 253719 w 507438"/>
                <a:gd name="connsiteY4" fmla="*/ 343057 h 506247"/>
                <a:gd name="connsiteX5" fmla="*/ 253719 w 507438"/>
                <a:gd name="connsiteY5" fmla="*/ 343057 h 506247"/>
                <a:gd name="connsiteX6" fmla="*/ 435969 w 507438"/>
                <a:gd name="connsiteY6" fmla="*/ 151279 h 506247"/>
                <a:gd name="connsiteX7" fmla="*/ 455027 w 507438"/>
                <a:gd name="connsiteY7" fmla="*/ 95294 h 506247"/>
                <a:gd name="connsiteX8" fmla="*/ 412145 w 507438"/>
                <a:gd name="connsiteY8" fmla="*/ 52411 h 506247"/>
                <a:gd name="connsiteX9" fmla="*/ 356160 w 507438"/>
                <a:gd name="connsiteY9" fmla="*/ 71470 h 506247"/>
                <a:gd name="connsiteX10" fmla="*/ 309704 w 507438"/>
                <a:gd name="connsiteY10" fmla="*/ 52411 h 506247"/>
                <a:gd name="connsiteX11" fmla="*/ 283499 w 507438"/>
                <a:gd name="connsiteY11" fmla="*/ 0 h 506247"/>
                <a:gd name="connsiteX12" fmla="*/ 223940 w 507438"/>
                <a:gd name="connsiteY12" fmla="*/ 0 h 506247"/>
                <a:gd name="connsiteX13" fmla="*/ 197734 w 507438"/>
                <a:gd name="connsiteY13" fmla="*/ 52411 h 506247"/>
                <a:gd name="connsiteX14" fmla="*/ 151279 w 507438"/>
                <a:gd name="connsiteY14" fmla="*/ 71470 h 506247"/>
                <a:gd name="connsiteX15" fmla="*/ 95294 w 507438"/>
                <a:gd name="connsiteY15" fmla="*/ 52411 h 506247"/>
                <a:gd name="connsiteX16" fmla="*/ 53603 w 507438"/>
                <a:gd name="connsiteY16" fmla="*/ 94102 h 506247"/>
                <a:gd name="connsiteX17" fmla="*/ 71470 w 507438"/>
                <a:gd name="connsiteY17" fmla="*/ 150088 h 506247"/>
                <a:gd name="connsiteX18" fmla="*/ 52412 w 507438"/>
                <a:gd name="connsiteY18" fmla="*/ 196543 h 506247"/>
                <a:gd name="connsiteX19" fmla="*/ 0 w 507438"/>
                <a:gd name="connsiteY19" fmla="*/ 222749 h 506247"/>
                <a:gd name="connsiteX20" fmla="*/ 0 w 507438"/>
                <a:gd name="connsiteY20" fmla="*/ 282307 h 506247"/>
                <a:gd name="connsiteX21" fmla="*/ 52412 w 507438"/>
                <a:gd name="connsiteY21" fmla="*/ 308513 h 506247"/>
                <a:gd name="connsiteX22" fmla="*/ 71470 w 507438"/>
                <a:gd name="connsiteY22" fmla="*/ 354969 h 506247"/>
                <a:gd name="connsiteX23" fmla="*/ 53603 w 507438"/>
                <a:gd name="connsiteY23" fmla="*/ 410954 h 506247"/>
                <a:gd name="connsiteX24" fmla="*/ 95294 w 507438"/>
                <a:gd name="connsiteY24" fmla="*/ 452645 h 506247"/>
                <a:gd name="connsiteX25" fmla="*/ 151279 w 507438"/>
                <a:gd name="connsiteY25" fmla="*/ 434777 h 506247"/>
                <a:gd name="connsiteX26" fmla="*/ 197734 w 507438"/>
                <a:gd name="connsiteY26" fmla="*/ 453836 h 506247"/>
                <a:gd name="connsiteX27" fmla="*/ 223940 w 507438"/>
                <a:gd name="connsiteY27" fmla="*/ 506248 h 506247"/>
                <a:gd name="connsiteX28" fmla="*/ 283499 w 507438"/>
                <a:gd name="connsiteY28" fmla="*/ 506248 h 506247"/>
                <a:gd name="connsiteX29" fmla="*/ 309704 w 507438"/>
                <a:gd name="connsiteY29" fmla="*/ 453836 h 506247"/>
                <a:gd name="connsiteX30" fmla="*/ 356160 w 507438"/>
                <a:gd name="connsiteY30" fmla="*/ 434777 h 506247"/>
                <a:gd name="connsiteX31" fmla="*/ 412145 w 507438"/>
                <a:gd name="connsiteY31" fmla="*/ 453836 h 506247"/>
                <a:gd name="connsiteX32" fmla="*/ 453836 w 507438"/>
                <a:gd name="connsiteY32" fmla="*/ 410954 h 506247"/>
                <a:gd name="connsiteX33" fmla="*/ 435969 w 507438"/>
                <a:gd name="connsiteY33" fmla="*/ 356160 h 506247"/>
                <a:gd name="connsiteX34" fmla="*/ 455027 w 507438"/>
                <a:gd name="connsiteY34" fmla="*/ 309704 h 506247"/>
                <a:gd name="connsiteX35" fmla="*/ 507439 w 507438"/>
                <a:gd name="connsiteY35" fmla="*/ 283499 h 506247"/>
                <a:gd name="connsiteX36" fmla="*/ 507439 w 507438"/>
                <a:gd name="connsiteY36" fmla="*/ 223940 h 506247"/>
                <a:gd name="connsiteX37" fmla="*/ 455027 w 507438"/>
                <a:gd name="connsiteY37" fmla="*/ 197734 h 506247"/>
                <a:gd name="connsiteX38" fmla="*/ 435969 w 507438"/>
                <a:gd name="connsiteY38" fmla="*/ 151279 h 506247"/>
                <a:gd name="connsiteX0" fmla="*/ 253719 w 507439"/>
                <a:gd name="connsiteY0" fmla="*/ 343057 h 506248"/>
                <a:gd name="connsiteX1" fmla="*/ 164382 w 507439"/>
                <a:gd name="connsiteY1" fmla="*/ 253719 h 506248"/>
                <a:gd name="connsiteX2" fmla="*/ 253719 w 507439"/>
                <a:gd name="connsiteY2" fmla="*/ 164382 h 506248"/>
                <a:gd name="connsiteX3" fmla="*/ 253719 w 507439"/>
                <a:gd name="connsiteY3" fmla="*/ 343057 h 506248"/>
                <a:gd name="connsiteX4" fmla="*/ 253719 w 507439"/>
                <a:gd name="connsiteY4" fmla="*/ 343057 h 506248"/>
                <a:gd name="connsiteX5" fmla="*/ 435969 w 507439"/>
                <a:gd name="connsiteY5" fmla="*/ 151279 h 506248"/>
                <a:gd name="connsiteX6" fmla="*/ 455027 w 507439"/>
                <a:gd name="connsiteY6" fmla="*/ 95294 h 506248"/>
                <a:gd name="connsiteX7" fmla="*/ 412145 w 507439"/>
                <a:gd name="connsiteY7" fmla="*/ 52411 h 506248"/>
                <a:gd name="connsiteX8" fmla="*/ 356160 w 507439"/>
                <a:gd name="connsiteY8" fmla="*/ 71470 h 506248"/>
                <a:gd name="connsiteX9" fmla="*/ 309704 w 507439"/>
                <a:gd name="connsiteY9" fmla="*/ 52411 h 506248"/>
                <a:gd name="connsiteX10" fmla="*/ 283499 w 507439"/>
                <a:gd name="connsiteY10" fmla="*/ 0 h 506248"/>
                <a:gd name="connsiteX11" fmla="*/ 223940 w 507439"/>
                <a:gd name="connsiteY11" fmla="*/ 0 h 506248"/>
                <a:gd name="connsiteX12" fmla="*/ 197734 w 507439"/>
                <a:gd name="connsiteY12" fmla="*/ 52411 h 506248"/>
                <a:gd name="connsiteX13" fmla="*/ 151279 w 507439"/>
                <a:gd name="connsiteY13" fmla="*/ 71470 h 506248"/>
                <a:gd name="connsiteX14" fmla="*/ 95294 w 507439"/>
                <a:gd name="connsiteY14" fmla="*/ 52411 h 506248"/>
                <a:gd name="connsiteX15" fmla="*/ 53603 w 507439"/>
                <a:gd name="connsiteY15" fmla="*/ 94102 h 506248"/>
                <a:gd name="connsiteX16" fmla="*/ 71470 w 507439"/>
                <a:gd name="connsiteY16" fmla="*/ 150088 h 506248"/>
                <a:gd name="connsiteX17" fmla="*/ 52412 w 507439"/>
                <a:gd name="connsiteY17" fmla="*/ 196543 h 506248"/>
                <a:gd name="connsiteX18" fmla="*/ 0 w 507439"/>
                <a:gd name="connsiteY18" fmla="*/ 222749 h 506248"/>
                <a:gd name="connsiteX19" fmla="*/ 0 w 507439"/>
                <a:gd name="connsiteY19" fmla="*/ 282307 h 506248"/>
                <a:gd name="connsiteX20" fmla="*/ 52412 w 507439"/>
                <a:gd name="connsiteY20" fmla="*/ 308513 h 506248"/>
                <a:gd name="connsiteX21" fmla="*/ 71470 w 507439"/>
                <a:gd name="connsiteY21" fmla="*/ 354969 h 506248"/>
                <a:gd name="connsiteX22" fmla="*/ 53603 w 507439"/>
                <a:gd name="connsiteY22" fmla="*/ 410954 h 506248"/>
                <a:gd name="connsiteX23" fmla="*/ 95294 w 507439"/>
                <a:gd name="connsiteY23" fmla="*/ 452645 h 506248"/>
                <a:gd name="connsiteX24" fmla="*/ 151279 w 507439"/>
                <a:gd name="connsiteY24" fmla="*/ 434777 h 506248"/>
                <a:gd name="connsiteX25" fmla="*/ 197734 w 507439"/>
                <a:gd name="connsiteY25" fmla="*/ 453836 h 506248"/>
                <a:gd name="connsiteX26" fmla="*/ 223940 w 507439"/>
                <a:gd name="connsiteY26" fmla="*/ 506248 h 506248"/>
                <a:gd name="connsiteX27" fmla="*/ 283499 w 507439"/>
                <a:gd name="connsiteY27" fmla="*/ 506248 h 506248"/>
                <a:gd name="connsiteX28" fmla="*/ 309704 w 507439"/>
                <a:gd name="connsiteY28" fmla="*/ 453836 h 506248"/>
                <a:gd name="connsiteX29" fmla="*/ 356160 w 507439"/>
                <a:gd name="connsiteY29" fmla="*/ 434777 h 506248"/>
                <a:gd name="connsiteX30" fmla="*/ 412145 w 507439"/>
                <a:gd name="connsiteY30" fmla="*/ 453836 h 506248"/>
                <a:gd name="connsiteX31" fmla="*/ 453836 w 507439"/>
                <a:gd name="connsiteY31" fmla="*/ 410954 h 506248"/>
                <a:gd name="connsiteX32" fmla="*/ 435969 w 507439"/>
                <a:gd name="connsiteY32" fmla="*/ 356160 h 506248"/>
                <a:gd name="connsiteX33" fmla="*/ 455027 w 507439"/>
                <a:gd name="connsiteY33" fmla="*/ 309704 h 506248"/>
                <a:gd name="connsiteX34" fmla="*/ 507439 w 507439"/>
                <a:gd name="connsiteY34" fmla="*/ 283499 h 506248"/>
                <a:gd name="connsiteX35" fmla="*/ 507439 w 507439"/>
                <a:gd name="connsiteY35" fmla="*/ 223940 h 506248"/>
                <a:gd name="connsiteX36" fmla="*/ 455027 w 507439"/>
                <a:gd name="connsiteY36" fmla="*/ 197734 h 506248"/>
                <a:gd name="connsiteX37" fmla="*/ 435969 w 507439"/>
                <a:gd name="connsiteY37" fmla="*/ 151279 h 506248"/>
                <a:gd name="connsiteX0" fmla="*/ 253719 w 507439"/>
                <a:gd name="connsiteY0" fmla="*/ 343057 h 506248"/>
                <a:gd name="connsiteX1" fmla="*/ 164382 w 507439"/>
                <a:gd name="connsiteY1" fmla="*/ 253719 h 506248"/>
                <a:gd name="connsiteX2" fmla="*/ 253719 w 507439"/>
                <a:gd name="connsiteY2" fmla="*/ 343057 h 506248"/>
                <a:gd name="connsiteX3" fmla="*/ 253719 w 507439"/>
                <a:gd name="connsiteY3" fmla="*/ 343057 h 506248"/>
                <a:gd name="connsiteX4" fmla="*/ 435969 w 507439"/>
                <a:gd name="connsiteY4" fmla="*/ 151279 h 506248"/>
                <a:gd name="connsiteX5" fmla="*/ 455027 w 507439"/>
                <a:gd name="connsiteY5" fmla="*/ 95294 h 506248"/>
                <a:gd name="connsiteX6" fmla="*/ 412145 w 507439"/>
                <a:gd name="connsiteY6" fmla="*/ 52411 h 506248"/>
                <a:gd name="connsiteX7" fmla="*/ 356160 w 507439"/>
                <a:gd name="connsiteY7" fmla="*/ 71470 h 506248"/>
                <a:gd name="connsiteX8" fmla="*/ 309704 w 507439"/>
                <a:gd name="connsiteY8" fmla="*/ 52411 h 506248"/>
                <a:gd name="connsiteX9" fmla="*/ 283499 w 507439"/>
                <a:gd name="connsiteY9" fmla="*/ 0 h 506248"/>
                <a:gd name="connsiteX10" fmla="*/ 223940 w 507439"/>
                <a:gd name="connsiteY10" fmla="*/ 0 h 506248"/>
                <a:gd name="connsiteX11" fmla="*/ 197734 w 507439"/>
                <a:gd name="connsiteY11" fmla="*/ 52411 h 506248"/>
                <a:gd name="connsiteX12" fmla="*/ 151279 w 507439"/>
                <a:gd name="connsiteY12" fmla="*/ 71470 h 506248"/>
                <a:gd name="connsiteX13" fmla="*/ 95294 w 507439"/>
                <a:gd name="connsiteY13" fmla="*/ 52411 h 506248"/>
                <a:gd name="connsiteX14" fmla="*/ 53603 w 507439"/>
                <a:gd name="connsiteY14" fmla="*/ 94102 h 506248"/>
                <a:gd name="connsiteX15" fmla="*/ 71470 w 507439"/>
                <a:gd name="connsiteY15" fmla="*/ 150088 h 506248"/>
                <a:gd name="connsiteX16" fmla="*/ 52412 w 507439"/>
                <a:gd name="connsiteY16" fmla="*/ 196543 h 506248"/>
                <a:gd name="connsiteX17" fmla="*/ 0 w 507439"/>
                <a:gd name="connsiteY17" fmla="*/ 222749 h 506248"/>
                <a:gd name="connsiteX18" fmla="*/ 0 w 507439"/>
                <a:gd name="connsiteY18" fmla="*/ 282307 h 506248"/>
                <a:gd name="connsiteX19" fmla="*/ 52412 w 507439"/>
                <a:gd name="connsiteY19" fmla="*/ 308513 h 506248"/>
                <a:gd name="connsiteX20" fmla="*/ 71470 w 507439"/>
                <a:gd name="connsiteY20" fmla="*/ 354969 h 506248"/>
                <a:gd name="connsiteX21" fmla="*/ 53603 w 507439"/>
                <a:gd name="connsiteY21" fmla="*/ 410954 h 506248"/>
                <a:gd name="connsiteX22" fmla="*/ 95294 w 507439"/>
                <a:gd name="connsiteY22" fmla="*/ 452645 h 506248"/>
                <a:gd name="connsiteX23" fmla="*/ 151279 w 507439"/>
                <a:gd name="connsiteY23" fmla="*/ 434777 h 506248"/>
                <a:gd name="connsiteX24" fmla="*/ 197734 w 507439"/>
                <a:gd name="connsiteY24" fmla="*/ 453836 h 506248"/>
                <a:gd name="connsiteX25" fmla="*/ 223940 w 507439"/>
                <a:gd name="connsiteY25" fmla="*/ 506248 h 506248"/>
                <a:gd name="connsiteX26" fmla="*/ 283499 w 507439"/>
                <a:gd name="connsiteY26" fmla="*/ 506248 h 506248"/>
                <a:gd name="connsiteX27" fmla="*/ 309704 w 507439"/>
                <a:gd name="connsiteY27" fmla="*/ 453836 h 506248"/>
                <a:gd name="connsiteX28" fmla="*/ 356160 w 507439"/>
                <a:gd name="connsiteY28" fmla="*/ 434777 h 506248"/>
                <a:gd name="connsiteX29" fmla="*/ 412145 w 507439"/>
                <a:gd name="connsiteY29" fmla="*/ 453836 h 506248"/>
                <a:gd name="connsiteX30" fmla="*/ 453836 w 507439"/>
                <a:gd name="connsiteY30" fmla="*/ 410954 h 506248"/>
                <a:gd name="connsiteX31" fmla="*/ 435969 w 507439"/>
                <a:gd name="connsiteY31" fmla="*/ 356160 h 506248"/>
                <a:gd name="connsiteX32" fmla="*/ 455027 w 507439"/>
                <a:gd name="connsiteY32" fmla="*/ 309704 h 506248"/>
                <a:gd name="connsiteX33" fmla="*/ 507439 w 507439"/>
                <a:gd name="connsiteY33" fmla="*/ 283499 h 506248"/>
                <a:gd name="connsiteX34" fmla="*/ 507439 w 507439"/>
                <a:gd name="connsiteY34" fmla="*/ 223940 h 506248"/>
                <a:gd name="connsiteX35" fmla="*/ 455027 w 507439"/>
                <a:gd name="connsiteY35" fmla="*/ 197734 h 506248"/>
                <a:gd name="connsiteX36" fmla="*/ 435969 w 507439"/>
                <a:gd name="connsiteY36" fmla="*/ 151279 h 506248"/>
                <a:gd name="connsiteX0" fmla="*/ 253719 w 507439"/>
                <a:gd name="connsiteY0" fmla="*/ 343057 h 506248"/>
                <a:gd name="connsiteX1" fmla="*/ 253719 w 507439"/>
                <a:gd name="connsiteY1" fmla="*/ 343057 h 506248"/>
                <a:gd name="connsiteX2" fmla="*/ 253719 w 507439"/>
                <a:gd name="connsiteY2" fmla="*/ 343057 h 506248"/>
                <a:gd name="connsiteX3" fmla="*/ 435969 w 507439"/>
                <a:gd name="connsiteY3" fmla="*/ 151279 h 506248"/>
                <a:gd name="connsiteX4" fmla="*/ 455027 w 507439"/>
                <a:gd name="connsiteY4" fmla="*/ 95294 h 506248"/>
                <a:gd name="connsiteX5" fmla="*/ 412145 w 507439"/>
                <a:gd name="connsiteY5" fmla="*/ 52411 h 506248"/>
                <a:gd name="connsiteX6" fmla="*/ 356160 w 507439"/>
                <a:gd name="connsiteY6" fmla="*/ 71470 h 506248"/>
                <a:gd name="connsiteX7" fmla="*/ 309704 w 507439"/>
                <a:gd name="connsiteY7" fmla="*/ 52411 h 506248"/>
                <a:gd name="connsiteX8" fmla="*/ 283499 w 507439"/>
                <a:gd name="connsiteY8" fmla="*/ 0 h 506248"/>
                <a:gd name="connsiteX9" fmla="*/ 223940 w 507439"/>
                <a:gd name="connsiteY9" fmla="*/ 0 h 506248"/>
                <a:gd name="connsiteX10" fmla="*/ 197734 w 507439"/>
                <a:gd name="connsiteY10" fmla="*/ 52411 h 506248"/>
                <a:gd name="connsiteX11" fmla="*/ 151279 w 507439"/>
                <a:gd name="connsiteY11" fmla="*/ 71470 h 506248"/>
                <a:gd name="connsiteX12" fmla="*/ 95294 w 507439"/>
                <a:gd name="connsiteY12" fmla="*/ 52411 h 506248"/>
                <a:gd name="connsiteX13" fmla="*/ 53603 w 507439"/>
                <a:gd name="connsiteY13" fmla="*/ 94102 h 506248"/>
                <a:gd name="connsiteX14" fmla="*/ 71470 w 507439"/>
                <a:gd name="connsiteY14" fmla="*/ 150088 h 506248"/>
                <a:gd name="connsiteX15" fmla="*/ 52412 w 507439"/>
                <a:gd name="connsiteY15" fmla="*/ 196543 h 506248"/>
                <a:gd name="connsiteX16" fmla="*/ 0 w 507439"/>
                <a:gd name="connsiteY16" fmla="*/ 222749 h 506248"/>
                <a:gd name="connsiteX17" fmla="*/ 0 w 507439"/>
                <a:gd name="connsiteY17" fmla="*/ 282307 h 506248"/>
                <a:gd name="connsiteX18" fmla="*/ 52412 w 507439"/>
                <a:gd name="connsiteY18" fmla="*/ 308513 h 506248"/>
                <a:gd name="connsiteX19" fmla="*/ 71470 w 507439"/>
                <a:gd name="connsiteY19" fmla="*/ 354969 h 506248"/>
                <a:gd name="connsiteX20" fmla="*/ 53603 w 507439"/>
                <a:gd name="connsiteY20" fmla="*/ 410954 h 506248"/>
                <a:gd name="connsiteX21" fmla="*/ 95294 w 507439"/>
                <a:gd name="connsiteY21" fmla="*/ 452645 h 506248"/>
                <a:gd name="connsiteX22" fmla="*/ 151279 w 507439"/>
                <a:gd name="connsiteY22" fmla="*/ 434777 h 506248"/>
                <a:gd name="connsiteX23" fmla="*/ 197734 w 507439"/>
                <a:gd name="connsiteY23" fmla="*/ 453836 h 506248"/>
                <a:gd name="connsiteX24" fmla="*/ 223940 w 507439"/>
                <a:gd name="connsiteY24" fmla="*/ 506248 h 506248"/>
                <a:gd name="connsiteX25" fmla="*/ 283499 w 507439"/>
                <a:gd name="connsiteY25" fmla="*/ 506248 h 506248"/>
                <a:gd name="connsiteX26" fmla="*/ 309704 w 507439"/>
                <a:gd name="connsiteY26" fmla="*/ 453836 h 506248"/>
                <a:gd name="connsiteX27" fmla="*/ 356160 w 507439"/>
                <a:gd name="connsiteY27" fmla="*/ 434777 h 506248"/>
                <a:gd name="connsiteX28" fmla="*/ 412145 w 507439"/>
                <a:gd name="connsiteY28" fmla="*/ 453836 h 506248"/>
                <a:gd name="connsiteX29" fmla="*/ 453836 w 507439"/>
                <a:gd name="connsiteY29" fmla="*/ 410954 h 506248"/>
                <a:gd name="connsiteX30" fmla="*/ 435969 w 507439"/>
                <a:gd name="connsiteY30" fmla="*/ 356160 h 506248"/>
                <a:gd name="connsiteX31" fmla="*/ 455027 w 507439"/>
                <a:gd name="connsiteY31" fmla="*/ 309704 h 506248"/>
                <a:gd name="connsiteX32" fmla="*/ 507439 w 507439"/>
                <a:gd name="connsiteY32" fmla="*/ 283499 h 506248"/>
                <a:gd name="connsiteX33" fmla="*/ 507439 w 507439"/>
                <a:gd name="connsiteY33" fmla="*/ 223940 h 506248"/>
                <a:gd name="connsiteX34" fmla="*/ 455027 w 507439"/>
                <a:gd name="connsiteY34" fmla="*/ 197734 h 506248"/>
                <a:gd name="connsiteX35" fmla="*/ 435969 w 507439"/>
                <a:gd name="connsiteY35" fmla="*/ 151279 h 506248"/>
                <a:gd name="connsiteX0" fmla="*/ 435969 w 507439"/>
                <a:gd name="connsiteY0" fmla="*/ 151279 h 506248"/>
                <a:gd name="connsiteX1" fmla="*/ 455027 w 507439"/>
                <a:gd name="connsiteY1" fmla="*/ 95294 h 506248"/>
                <a:gd name="connsiteX2" fmla="*/ 412145 w 507439"/>
                <a:gd name="connsiteY2" fmla="*/ 52411 h 506248"/>
                <a:gd name="connsiteX3" fmla="*/ 356160 w 507439"/>
                <a:gd name="connsiteY3" fmla="*/ 71470 h 506248"/>
                <a:gd name="connsiteX4" fmla="*/ 309704 w 507439"/>
                <a:gd name="connsiteY4" fmla="*/ 52411 h 506248"/>
                <a:gd name="connsiteX5" fmla="*/ 283499 w 507439"/>
                <a:gd name="connsiteY5" fmla="*/ 0 h 506248"/>
                <a:gd name="connsiteX6" fmla="*/ 223940 w 507439"/>
                <a:gd name="connsiteY6" fmla="*/ 0 h 506248"/>
                <a:gd name="connsiteX7" fmla="*/ 197734 w 507439"/>
                <a:gd name="connsiteY7" fmla="*/ 52411 h 506248"/>
                <a:gd name="connsiteX8" fmla="*/ 151279 w 507439"/>
                <a:gd name="connsiteY8" fmla="*/ 71470 h 506248"/>
                <a:gd name="connsiteX9" fmla="*/ 95294 w 507439"/>
                <a:gd name="connsiteY9" fmla="*/ 52411 h 506248"/>
                <a:gd name="connsiteX10" fmla="*/ 53603 w 507439"/>
                <a:gd name="connsiteY10" fmla="*/ 94102 h 506248"/>
                <a:gd name="connsiteX11" fmla="*/ 71470 w 507439"/>
                <a:gd name="connsiteY11" fmla="*/ 150088 h 506248"/>
                <a:gd name="connsiteX12" fmla="*/ 52412 w 507439"/>
                <a:gd name="connsiteY12" fmla="*/ 196543 h 506248"/>
                <a:gd name="connsiteX13" fmla="*/ 0 w 507439"/>
                <a:gd name="connsiteY13" fmla="*/ 222749 h 506248"/>
                <a:gd name="connsiteX14" fmla="*/ 0 w 507439"/>
                <a:gd name="connsiteY14" fmla="*/ 282307 h 506248"/>
                <a:gd name="connsiteX15" fmla="*/ 52412 w 507439"/>
                <a:gd name="connsiteY15" fmla="*/ 308513 h 506248"/>
                <a:gd name="connsiteX16" fmla="*/ 71470 w 507439"/>
                <a:gd name="connsiteY16" fmla="*/ 354969 h 506248"/>
                <a:gd name="connsiteX17" fmla="*/ 53603 w 507439"/>
                <a:gd name="connsiteY17" fmla="*/ 410954 h 506248"/>
                <a:gd name="connsiteX18" fmla="*/ 95294 w 507439"/>
                <a:gd name="connsiteY18" fmla="*/ 452645 h 506248"/>
                <a:gd name="connsiteX19" fmla="*/ 151279 w 507439"/>
                <a:gd name="connsiteY19" fmla="*/ 434777 h 506248"/>
                <a:gd name="connsiteX20" fmla="*/ 197734 w 507439"/>
                <a:gd name="connsiteY20" fmla="*/ 453836 h 506248"/>
                <a:gd name="connsiteX21" fmla="*/ 223940 w 507439"/>
                <a:gd name="connsiteY21" fmla="*/ 506248 h 506248"/>
                <a:gd name="connsiteX22" fmla="*/ 283499 w 507439"/>
                <a:gd name="connsiteY22" fmla="*/ 506248 h 506248"/>
                <a:gd name="connsiteX23" fmla="*/ 309704 w 507439"/>
                <a:gd name="connsiteY23" fmla="*/ 453836 h 506248"/>
                <a:gd name="connsiteX24" fmla="*/ 356160 w 507439"/>
                <a:gd name="connsiteY24" fmla="*/ 434777 h 506248"/>
                <a:gd name="connsiteX25" fmla="*/ 412145 w 507439"/>
                <a:gd name="connsiteY25" fmla="*/ 453836 h 506248"/>
                <a:gd name="connsiteX26" fmla="*/ 453836 w 507439"/>
                <a:gd name="connsiteY26" fmla="*/ 410954 h 506248"/>
                <a:gd name="connsiteX27" fmla="*/ 435969 w 507439"/>
                <a:gd name="connsiteY27" fmla="*/ 356160 h 506248"/>
                <a:gd name="connsiteX28" fmla="*/ 455027 w 507439"/>
                <a:gd name="connsiteY28" fmla="*/ 309704 h 506248"/>
                <a:gd name="connsiteX29" fmla="*/ 507439 w 507439"/>
                <a:gd name="connsiteY29" fmla="*/ 283499 h 506248"/>
                <a:gd name="connsiteX30" fmla="*/ 507439 w 507439"/>
                <a:gd name="connsiteY30" fmla="*/ 223940 h 506248"/>
                <a:gd name="connsiteX31" fmla="*/ 455027 w 507439"/>
                <a:gd name="connsiteY31" fmla="*/ 197734 h 506248"/>
                <a:gd name="connsiteX32" fmla="*/ 435969 w 507439"/>
                <a:gd name="connsiteY32" fmla="*/ 151279 h 5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7439" h="506248">
                  <a:moveTo>
                    <a:pt x="435969" y="151279"/>
                  </a:moveTo>
                  <a:lnTo>
                    <a:pt x="455027" y="95294"/>
                  </a:lnTo>
                  <a:lnTo>
                    <a:pt x="412145" y="52411"/>
                  </a:lnTo>
                  <a:lnTo>
                    <a:pt x="356160" y="71470"/>
                  </a:lnTo>
                  <a:cubicBezTo>
                    <a:pt x="341866" y="63132"/>
                    <a:pt x="325190" y="57176"/>
                    <a:pt x="309704" y="52411"/>
                  </a:cubicBezTo>
                  <a:lnTo>
                    <a:pt x="283499" y="0"/>
                  </a:lnTo>
                  <a:lnTo>
                    <a:pt x="223940" y="0"/>
                  </a:lnTo>
                  <a:lnTo>
                    <a:pt x="197734" y="52411"/>
                  </a:lnTo>
                  <a:cubicBezTo>
                    <a:pt x="181058" y="57176"/>
                    <a:pt x="165573" y="63132"/>
                    <a:pt x="151279" y="71470"/>
                  </a:cubicBezTo>
                  <a:lnTo>
                    <a:pt x="95294" y="52411"/>
                  </a:lnTo>
                  <a:lnTo>
                    <a:pt x="53603" y="94102"/>
                  </a:lnTo>
                  <a:lnTo>
                    <a:pt x="71470" y="150088"/>
                  </a:lnTo>
                  <a:cubicBezTo>
                    <a:pt x="63132" y="164382"/>
                    <a:pt x="57176" y="181058"/>
                    <a:pt x="52412" y="196543"/>
                  </a:cubicBezTo>
                  <a:lnTo>
                    <a:pt x="0" y="222749"/>
                  </a:lnTo>
                  <a:lnTo>
                    <a:pt x="0" y="282307"/>
                  </a:lnTo>
                  <a:lnTo>
                    <a:pt x="52412" y="308513"/>
                  </a:lnTo>
                  <a:cubicBezTo>
                    <a:pt x="57176" y="325190"/>
                    <a:pt x="63132" y="340675"/>
                    <a:pt x="71470" y="354969"/>
                  </a:cubicBezTo>
                  <a:lnTo>
                    <a:pt x="53603" y="410954"/>
                  </a:lnTo>
                  <a:lnTo>
                    <a:pt x="95294" y="452645"/>
                  </a:lnTo>
                  <a:lnTo>
                    <a:pt x="151279" y="434777"/>
                  </a:lnTo>
                  <a:cubicBezTo>
                    <a:pt x="165573" y="443116"/>
                    <a:pt x="181058" y="449071"/>
                    <a:pt x="197734" y="453836"/>
                  </a:cubicBezTo>
                  <a:lnTo>
                    <a:pt x="223940" y="506248"/>
                  </a:lnTo>
                  <a:lnTo>
                    <a:pt x="283499" y="506248"/>
                  </a:lnTo>
                  <a:lnTo>
                    <a:pt x="309704" y="453836"/>
                  </a:lnTo>
                  <a:cubicBezTo>
                    <a:pt x="326381" y="449071"/>
                    <a:pt x="341866" y="443116"/>
                    <a:pt x="356160" y="434777"/>
                  </a:cubicBezTo>
                  <a:lnTo>
                    <a:pt x="412145" y="453836"/>
                  </a:lnTo>
                  <a:lnTo>
                    <a:pt x="453836" y="410954"/>
                  </a:lnTo>
                  <a:lnTo>
                    <a:pt x="435969" y="356160"/>
                  </a:lnTo>
                  <a:cubicBezTo>
                    <a:pt x="444307" y="341866"/>
                    <a:pt x="450263" y="326381"/>
                    <a:pt x="455027" y="309704"/>
                  </a:cubicBezTo>
                  <a:lnTo>
                    <a:pt x="507439" y="283499"/>
                  </a:lnTo>
                  <a:lnTo>
                    <a:pt x="507439" y="223940"/>
                  </a:lnTo>
                  <a:lnTo>
                    <a:pt x="455027" y="197734"/>
                  </a:lnTo>
                  <a:cubicBezTo>
                    <a:pt x="450263" y="181058"/>
                    <a:pt x="444307" y="165573"/>
                    <a:pt x="435969" y="151279"/>
                  </a:cubicBezTo>
                  <a:close/>
                </a:path>
              </a:pathLst>
            </a:custGeom>
            <a:no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70" name="Group 69">
            <a:extLst>
              <a:ext uri="{FF2B5EF4-FFF2-40B4-BE49-F238E27FC236}">
                <a16:creationId xmlns:a16="http://schemas.microsoft.com/office/drawing/2014/main" id="{14A470E7-3AC2-1509-D123-0110224A3A29}"/>
              </a:ext>
            </a:extLst>
          </p:cNvPr>
          <p:cNvGrpSpPr/>
          <p:nvPr/>
        </p:nvGrpSpPr>
        <p:grpSpPr>
          <a:xfrm>
            <a:off x="541746" y="3615107"/>
            <a:ext cx="633978" cy="632492"/>
            <a:chOff x="494911" y="1458468"/>
            <a:chExt cx="633978" cy="632492"/>
          </a:xfrm>
        </p:grpSpPr>
        <p:sp>
          <p:nvSpPr>
            <p:cNvPr id="71" name="TextBox 70">
              <a:extLst>
                <a:ext uri="{FF2B5EF4-FFF2-40B4-BE49-F238E27FC236}">
                  <a16:creationId xmlns:a16="http://schemas.microsoft.com/office/drawing/2014/main" id="{7026843E-42EB-5609-F3F3-CC4F25FC7071}"/>
                </a:ext>
              </a:extLst>
            </p:cNvPr>
            <p:cNvSpPr txBox="1"/>
            <p:nvPr/>
          </p:nvSpPr>
          <p:spPr>
            <a:xfrm>
              <a:off x="578610" y="1562477"/>
              <a:ext cx="46658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3</a:t>
              </a:r>
            </a:p>
          </p:txBody>
        </p:sp>
        <p:sp>
          <p:nvSpPr>
            <p:cNvPr id="72" name="Freeform: Shape 71">
              <a:extLst>
                <a:ext uri="{FF2B5EF4-FFF2-40B4-BE49-F238E27FC236}">
                  <a16:creationId xmlns:a16="http://schemas.microsoft.com/office/drawing/2014/main" id="{BCFDDC35-6F88-F34F-BF53-A3F20BDDDF85}"/>
                </a:ext>
              </a:extLst>
            </p:cNvPr>
            <p:cNvSpPr/>
            <p:nvPr/>
          </p:nvSpPr>
          <p:spPr>
            <a:xfrm>
              <a:off x="494911" y="1458468"/>
              <a:ext cx="633978" cy="632492"/>
            </a:xfrm>
            <a:custGeom>
              <a:avLst/>
              <a:gdLst>
                <a:gd name="connsiteX0" fmla="*/ 253719 w 507438"/>
                <a:gd name="connsiteY0" fmla="*/ 343057 h 506247"/>
                <a:gd name="connsiteX1" fmla="*/ 164382 w 507438"/>
                <a:gd name="connsiteY1" fmla="*/ 253719 h 506247"/>
                <a:gd name="connsiteX2" fmla="*/ 253719 w 507438"/>
                <a:gd name="connsiteY2" fmla="*/ 164382 h 506247"/>
                <a:gd name="connsiteX3" fmla="*/ 343057 w 507438"/>
                <a:gd name="connsiteY3" fmla="*/ 253719 h 506247"/>
                <a:gd name="connsiteX4" fmla="*/ 253719 w 507438"/>
                <a:gd name="connsiteY4" fmla="*/ 343057 h 506247"/>
                <a:gd name="connsiteX5" fmla="*/ 253719 w 507438"/>
                <a:gd name="connsiteY5" fmla="*/ 343057 h 506247"/>
                <a:gd name="connsiteX6" fmla="*/ 435969 w 507438"/>
                <a:gd name="connsiteY6" fmla="*/ 151279 h 506247"/>
                <a:gd name="connsiteX7" fmla="*/ 455027 w 507438"/>
                <a:gd name="connsiteY7" fmla="*/ 95294 h 506247"/>
                <a:gd name="connsiteX8" fmla="*/ 412145 w 507438"/>
                <a:gd name="connsiteY8" fmla="*/ 52411 h 506247"/>
                <a:gd name="connsiteX9" fmla="*/ 356160 w 507438"/>
                <a:gd name="connsiteY9" fmla="*/ 71470 h 506247"/>
                <a:gd name="connsiteX10" fmla="*/ 309704 w 507438"/>
                <a:gd name="connsiteY10" fmla="*/ 52411 h 506247"/>
                <a:gd name="connsiteX11" fmla="*/ 283499 w 507438"/>
                <a:gd name="connsiteY11" fmla="*/ 0 h 506247"/>
                <a:gd name="connsiteX12" fmla="*/ 223940 w 507438"/>
                <a:gd name="connsiteY12" fmla="*/ 0 h 506247"/>
                <a:gd name="connsiteX13" fmla="*/ 197734 w 507438"/>
                <a:gd name="connsiteY13" fmla="*/ 52411 h 506247"/>
                <a:gd name="connsiteX14" fmla="*/ 151279 w 507438"/>
                <a:gd name="connsiteY14" fmla="*/ 71470 h 506247"/>
                <a:gd name="connsiteX15" fmla="*/ 95294 w 507438"/>
                <a:gd name="connsiteY15" fmla="*/ 52411 h 506247"/>
                <a:gd name="connsiteX16" fmla="*/ 53603 w 507438"/>
                <a:gd name="connsiteY16" fmla="*/ 94102 h 506247"/>
                <a:gd name="connsiteX17" fmla="*/ 71470 w 507438"/>
                <a:gd name="connsiteY17" fmla="*/ 150088 h 506247"/>
                <a:gd name="connsiteX18" fmla="*/ 52412 w 507438"/>
                <a:gd name="connsiteY18" fmla="*/ 196543 h 506247"/>
                <a:gd name="connsiteX19" fmla="*/ 0 w 507438"/>
                <a:gd name="connsiteY19" fmla="*/ 222749 h 506247"/>
                <a:gd name="connsiteX20" fmla="*/ 0 w 507438"/>
                <a:gd name="connsiteY20" fmla="*/ 282307 h 506247"/>
                <a:gd name="connsiteX21" fmla="*/ 52412 w 507438"/>
                <a:gd name="connsiteY21" fmla="*/ 308513 h 506247"/>
                <a:gd name="connsiteX22" fmla="*/ 71470 w 507438"/>
                <a:gd name="connsiteY22" fmla="*/ 354969 h 506247"/>
                <a:gd name="connsiteX23" fmla="*/ 53603 w 507438"/>
                <a:gd name="connsiteY23" fmla="*/ 410954 h 506247"/>
                <a:gd name="connsiteX24" fmla="*/ 95294 w 507438"/>
                <a:gd name="connsiteY24" fmla="*/ 452645 h 506247"/>
                <a:gd name="connsiteX25" fmla="*/ 151279 w 507438"/>
                <a:gd name="connsiteY25" fmla="*/ 434777 h 506247"/>
                <a:gd name="connsiteX26" fmla="*/ 197734 w 507438"/>
                <a:gd name="connsiteY26" fmla="*/ 453836 h 506247"/>
                <a:gd name="connsiteX27" fmla="*/ 223940 w 507438"/>
                <a:gd name="connsiteY27" fmla="*/ 506248 h 506247"/>
                <a:gd name="connsiteX28" fmla="*/ 283499 w 507438"/>
                <a:gd name="connsiteY28" fmla="*/ 506248 h 506247"/>
                <a:gd name="connsiteX29" fmla="*/ 309704 w 507438"/>
                <a:gd name="connsiteY29" fmla="*/ 453836 h 506247"/>
                <a:gd name="connsiteX30" fmla="*/ 356160 w 507438"/>
                <a:gd name="connsiteY30" fmla="*/ 434777 h 506247"/>
                <a:gd name="connsiteX31" fmla="*/ 412145 w 507438"/>
                <a:gd name="connsiteY31" fmla="*/ 453836 h 506247"/>
                <a:gd name="connsiteX32" fmla="*/ 453836 w 507438"/>
                <a:gd name="connsiteY32" fmla="*/ 410954 h 506247"/>
                <a:gd name="connsiteX33" fmla="*/ 435969 w 507438"/>
                <a:gd name="connsiteY33" fmla="*/ 356160 h 506247"/>
                <a:gd name="connsiteX34" fmla="*/ 455027 w 507438"/>
                <a:gd name="connsiteY34" fmla="*/ 309704 h 506247"/>
                <a:gd name="connsiteX35" fmla="*/ 507439 w 507438"/>
                <a:gd name="connsiteY35" fmla="*/ 283499 h 506247"/>
                <a:gd name="connsiteX36" fmla="*/ 507439 w 507438"/>
                <a:gd name="connsiteY36" fmla="*/ 223940 h 506247"/>
                <a:gd name="connsiteX37" fmla="*/ 455027 w 507438"/>
                <a:gd name="connsiteY37" fmla="*/ 197734 h 506247"/>
                <a:gd name="connsiteX38" fmla="*/ 435969 w 507438"/>
                <a:gd name="connsiteY38" fmla="*/ 151279 h 506247"/>
                <a:gd name="connsiteX0" fmla="*/ 253719 w 507439"/>
                <a:gd name="connsiteY0" fmla="*/ 343057 h 506248"/>
                <a:gd name="connsiteX1" fmla="*/ 164382 w 507439"/>
                <a:gd name="connsiteY1" fmla="*/ 253719 h 506248"/>
                <a:gd name="connsiteX2" fmla="*/ 253719 w 507439"/>
                <a:gd name="connsiteY2" fmla="*/ 164382 h 506248"/>
                <a:gd name="connsiteX3" fmla="*/ 253719 w 507439"/>
                <a:gd name="connsiteY3" fmla="*/ 343057 h 506248"/>
                <a:gd name="connsiteX4" fmla="*/ 253719 w 507439"/>
                <a:gd name="connsiteY4" fmla="*/ 343057 h 506248"/>
                <a:gd name="connsiteX5" fmla="*/ 435969 w 507439"/>
                <a:gd name="connsiteY5" fmla="*/ 151279 h 506248"/>
                <a:gd name="connsiteX6" fmla="*/ 455027 w 507439"/>
                <a:gd name="connsiteY6" fmla="*/ 95294 h 506248"/>
                <a:gd name="connsiteX7" fmla="*/ 412145 w 507439"/>
                <a:gd name="connsiteY7" fmla="*/ 52411 h 506248"/>
                <a:gd name="connsiteX8" fmla="*/ 356160 w 507439"/>
                <a:gd name="connsiteY8" fmla="*/ 71470 h 506248"/>
                <a:gd name="connsiteX9" fmla="*/ 309704 w 507439"/>
                <a:gd name="connsiteY9" fmla="*/ 52411 h 506248"/>
                <a:gd name="connsiteX10" fmla="*/ 283499 w 507439"/>
                <a:gd name="connsiteY10" fmla="*/ 0 h 506248"/>
                <a:gd name="connsiteX11" fmla="*/ 223940 w 507439"/>
                <a:gd name="connsiteY11" fmla="*/ 0 h 506248"/>
                <a:gd name="connsiteX12" fmla="*/ 197734 w 507439"/>
                <a:gd name="connsiteY12" fmla="*/ 52411 h 506248"/>
                <a:gd name="connsiteX13" fmla="*/ 151279 w 507439"/>
                <a:gd name="connsiteY13" fmla="*/ 71470 h 506248"/>
                <a:gd name="connsiteX14" fmla="*/ 95294 w 507439"/>
                <a:gd name="connsiteY14" fmla="*/ 52411 h 506248"/>
                <a:gd name="connsiteX15" fmla="*/ 53603 w 507439"/>
                <a:gd name="connsiteY15" fmla="*/ 94102 h 506248"/>
                <a:gd name="connsiteX16" fmla="*/ 71470 w 507439"/>
                <a:gd name="connsiteY16" fmla="*/ 150088 h 506248"/>
                <a:gd name="connsiteX17" fmla="*/ 52412 w 507439"/>
                <a:gd name="connsiteY17" fmla="*/ 196543 h 506248"/>
                <a:gd name="connsiteX18" fmla="*/ 0 w 507439"/>
                <a:gd name="connsiteY18" fmla="*/ 222749 h 506248"/>
                <a:gd name="connsiteX19" fmla="*/ 0 w 507439"/>
                <a:gd name="connsiteY19" fmla="*/ 282307 h 506248"/>
                <a:gd name="connsiteX20" fmla="*/ 52412 w 507439"/>
                <a:gd name="connsiteY20" fmla="*/ 308513 h 506248"/>
                <a:gd name="connsiteX21" fmla="*/ 71470 w 507439"/>
                <a:gd name="connsiteY21" fmla="*/ 354969 h 506248"/>
                <a:gd name="connsiteX22" fmla="*/ 53603 w 507439"/>
                <a:gd name="connsiteY22" fmla="*/ 410954 h 506248"/>
                <a:gd name="connsiteX23" fmla="*/ 95294 w 507439"/>
                <a:gd name="connsiteY23" fmla="*/ 452645 h 506248"/>
                <a:gd name="connsiteX24" fmla="*/ 151279 w 507439"/>
                <a:gd name="connsiteY24" fmla="*/ 434777 h 506248"/>
                <a:gd name="connsiteX25" fmla="*/ 197734 w 507439"/>
                <a:gd name="connsiteY25" fmla="*/ 453836 h 506248"/>
                <a:gd name="connsiteX26" fmla="*/ 223940 w 507439"/>
                <a:gd name="connsiteY26" fmla="*/ 506248 h 506248"/>
                <a:gd name="connsiteX27" fmla="*/ 283499 w 507439"/>
                <a:gd name="connsiteY27" fmla="*/ 506248 h 506248"/>
                <a:gd name="connsiteX28" fmla="*/ 309704 w 507439"/>
                <a:gd name="connsiteY28" fmla="*/ 453836 h 506248"/>
                <a:gd name="connsiteX29" fmla="*/ 356160 w 507439"/>
                <a:gd name="connsiteY29" fmla="*/ 434777 h 506248"/>
                <a:gd name="connsiteX30" fmla="*/ 412145 w 507439"/>
                <a:gd name="connsiteY30" fmla="*/ 453836 h 506248"/>
                <a:gd name="connsiteX31" fmla="*/ 453836 w 507439"/>
                <a:gd name="connsiteY31" fmla="*/ 410954 h 506248"/>
                <a:gd name="connsiteX32" fmla="*/ 435969 w 507439"/>
                <a:gd name="connsiteY32" fmla="*/ 356160 h 506248"/>
                <a:gd name="connsiteX33" fmla="*/ 455027 w 507439"/>
                <a:gd name="connsiteY33" fmla="*/ 309704 h 506248"/>
                <a:gd name="connsiteX34" fmla="*/ 507439 w 507439"/>
                <a:gd name="connsiteY34" fmla="*/ 283499 h 506248"/>
                <a:gd name="connsiteX35" fmla="*/ 507439 w 507439"/>
                <a:gd name="connsiteY35" fmla="*/ 223940 h 506248"/>
                <a:gd name="connsiteX36" fmla="*/ 455027 w 507439"/>
                <a:gd name="connsiteY36" fmla="*/ 197734 h 506248"/>
                <a:gd name="connsiteX37" fmla="*/ 435969 w 507439"/>
                <a:gd name="connsiteY37" fmla="*/ 151279 h 506248"/>
                <a:gd name="connsiteX0" fmla="*/ 253719 w 507439"/>
                <a:gd name="connsiteY0" fmla="*/ 343057 h 506248"/>
                <a:gd name="connsiteX1" fmla="*/ 164382 w 507439"/>
                <a:gd name="connsiteY1" fmla="*/ 253719 h 506248"/>
                <a:gd name="connsiteX2" fmla="*/ 253719 w 507439"/>
                <a:gd name="connsiteY2" fmla="*/ 343057 h 506248"/>
                <a:gd name="connsiteX3" fmla="*/ 253719 w 507439"/>
                <a:gd name="connsiteY3" fmla="*/ 343057 h 506248"/>
                <a:gd name="connsiteX4" fmla="*/ 435969 w 507439"/>
                <a:gd name="connsiteY4" fmla="*/ 151279 h 506248"/>
                <a:gd name="connsiteX5" fmla="*/ 455027 w 507439"/>
                <a:gd name="connsiteY5" fmla="*/ 95294 h 506248"/>
                <a:gd name="connsiteX6" fmla="*/ 412145 w 507439"/>
                <a:gd name="connsiteY6" fmla="*/ 52411 h 506248"/>
                <a:gd name="connsiteX7" fmla="*/ 356160 w 507439"/>
                <a:gd name="connsiteY7" fmla="*/ 71470 h 506248"/>
                <a:gd name="connsiteX8" fmla="*/ 309704 w 507439"/>
                <a:gd name="connsiteY8" fmla="*/ 52411 h 506248"/>
                <a:gd name="connsiteX9" fmla="*/ 283499 w 507439"/>
                <a:gd name="connsiteY9" fmla="*/ 0 h 506248"/>
                <a:gd name="connsiteX10" fmla="*/ 223940 w 507439"/>
                <a:gd name="connsiteY10" fmla="*/ 0 h 506248"/>
                <a:gd name="connsiteX11" fmla="*/ 197734 w 507439"/>
                <a:gd name="connsiteY11" fmla="*/ 52411 h 506248"/>
                <a:gd name="connsiteX12" fmla="*/ 151279 w 507439"/>
                <a:gd name="connsiteY12" fmla="*/ 71470 h 506248"/>
                <a:gd name="connsiteX13" fmla="*/ 95294 w 507439"/>
                <a:gd name="connsiteY13" fmla="*/ 52411 h 506248"/>
                <a:gd name="connsiteX14" fmla="*/ 53603 w 507439"/>
                <a:gd name="connsiteY14" fmla="*/ 94102 h 506248"/>
                <a:gd name="connsiteX15" fmla="*/ 71470 w 507439"/>
                <a:gd name="connsiteY15" fmla="*/ 150088 h 506248"/>
                <a:gd name="connsiteX16" fmla="*/ 52412 w 507439"/>
                <a:gd name="connsiteY16" fmla="*/ 196543 h 506248"/>
                <a:gd name="connsiteX17" fmla="*/ 0 w 507439"/>
                <a:gd name="connsiteY17" fmla="*/ 222749 h 506248"/>
                <a:gd name="connsiteX18" fmla="*/ 0 w 507439"/>
                <a:gd name="connsiteY18" fmla="*/ 282307 h 506248"/>
                <a:gd name="connsiteX19" fmla="*/ 52412 w 507439"/>
                <a:gd name="connsiteY19" fmla="*/ 308513 h 506248"/>
                <a:gd name="connsiteX20" fmla="*/ 71470 w 507439"/>
                <a:gd name="connsiteY20" fmla="*/ 354969 h 506248"/>
                <a:gd name="connsiteX21" fmla="*/ 53603 w 507439"/>
                <a:gd name="connsiteY21" fmla="*/ 410954 h 506248"/>
                <a:gd name="connsiteX22" fmla="*/ 95294 w 507439"/>
                <a:gd name="connsiteY22" fmla="*/ 452645 h 506248"/>
                <a:gd name="connsiteX23" fmla="*/ 151279 w 507439"/>
                <a:gd name="connsiteY23" fmla="*/ 434777 h 506248"/>
                <a:gd name="connsiteX24" fmla="*/ 197734 w 507439"/>
                <a:gd name="connsiteY24" fmla="*/ 453836 h 506248"/>
                <a:gd name="connsiteX25" fmla="*/ 223940 w 507439"/>
                <a:gd name="connsiteY25" fmla="*/ 506248 h 506248"/>
                <a:gd name="connsiteX26" fmla="*/ 283499 w 507439"/>
                <a:gd name="connsiteY26" fmla="*/ 506248 h 506248"/>
                <a:gd name="connsiteX27" fmla="*/ 309704 w 507439"/>
                <a:gd name="connsiteY27" fmla="*/ 453836 h 506248"/>
                <a:gd name="connsiteX28" fmla="*/ 356160 w 507439"/>
                <a:gd name="connsiteY28" fmla="*/ 434777 h 506248"/>
                <a:gd name="connsiteX29" fmla="*/ 412145 w 507439"/>
                <a:gd name="connsiteY29" fmla="*/ 453836 h 506248"/>
                <a:gd name="connsiteX30" fmla="*/ 453836 w 507439"/>
                <a:gd name="connsiteY30" fmla="*/ 410954 h 506248"/>
                <a:gd name="connsiteX31" fmla="*/ 435969 w 507439"/>
                <a:gd name="connsiteY31" fmla="*/ 356160 h 506248"/>
                <a:gd name="connsiteX32" fmla="*/ 455027 w 507439"/>
                <a:gd name="connsiteY32" fmla="*/ 309704 h 506248"/>
                <a:gd name="connsiteX33" fmla="*/ 507439 w 507439"/>
                <a:gd name="connsiteY33" fmla="*/ 283499 h 506248"/>
                <a:gd name="connsiteX34" fmla="*/ 507439 w 507439"/>
                <a:gd name="connsiteY34" fmla="*/ 223940 h 506248"/>
                <a:gd name="connsiteX35" fmla="*/ 455027 w 507439"/>
                <a:gd name="connsiteY35" fmla="*/ 197734 h 506248"/>
                <a:gd name="connsiteX36" fmla="*/ 435969 w 507439"/>
                <a:gd name="connsiteY36" fmla="*/ 151279 h 506248"/>
                <a:gd name="connsiteX0" fmla="*/ 253719 w 507439"/>
                <a:gd name="connsiteY0" fmla="*/ 343057 h 506248"/>
                <a:gd name="connsiteX1" fmla="*/ 253719 w 507439"/>
                <a:gd name="connsiteY1" fmla="*/ 343057 h 506248"/>
                <a:gd name="connsiteX2" fmla="*/ 253719 w 507439"/>
                <a:gd name="connsiteY2" fmla="*/ 343057 h 506248"/>
                <a:gd name="connsiteX3" fmla="*/ 435969 w 507439"/>
                <a:gd name="connsiteY3" fmla="*/ 151279 h 506248"/>
                <a:gd name="connsiteX4" fmla="*/ 455027 w 507439"/>
                <a:gd name="connsiteY4" fmla="*/ 95294 h 506248"/>
                <a:gd name="connsiteX5" fmla="*/ 412145 w 507439"/>
                <a:gd name="connsiteY5" fmla="*/ 52411 h 506248"/>
                <a:gd name="connsiteX6" fmla="*/ 356160 w 507439"/>
                <a:gd name="connsiteY6" fmla="*/ 71470 h 506248"/>
                <a:gd name="connsiteX7" fmla="*/ 309704 w 507439"/>
                <a:gd name="connsiteY7" fmla="*/ 52411 h 506248"/>
                <a:gd name="connsiteX8" fmla="*/ 283499 w 507439"/>
                <a:gd name="connsiteY8" fmla="*/ 0 h 506248"/>
                <a:gd name="connsiteX9" fmla="*/ 223940 w 507439"/>
                <a:gd name="connsiteY9" fmla="*/ 0 h 506248"/>
                <a:gd name="connsiteX10" fmla="*/ 197734 w 507439"/>
                <a:gd name="connsiteY10" fmla="*/ 52411 h 506248"/>
                <a:gd name="connsiteX11" fmla="*/ 151279 w 507439"/>
                <a:gd name="connsiteY11" fmla="*/ 71470 h 506248"/>
                <a:gd name="connsiteX12" fmla="*/ 95294 w 507439"/>
                <a:gd name="connsiteY12" fmla="*/ 52411 h 506248"/>
                <a:gd name="connsiteX13" fmla="*/ 53603 w 507439"/>
                <a:gd name="connsiteY13" fmla="*/ 94102 h 506248"/>
                <a:gd name="connsiteX14" fmla="*/ 71470 w 507439"/>
                <a:gd name="connsiteY14" fmla="*/ 150088 h 506248"/>
                <a:gd name="connsiteX15" fmla="*/ 52412 w 507439"/>
                <a:gd name="connsiteY15" fmla="*/ 196543 h 506248"/>
                <a:gd name="connsiteX16" fmla="*/ 0 w 507439"/>
                <a:gd name="connsiteY16" fmla="*/ 222749 h 506248"/>
                <a:gd name="connsiteX17" fmla="*/ 0 w 507439"/>
                <a:gd name="connsiteY17" fmla="*/ 282307 h 506248"/>
                <a:gd name="connsiteX18" fmla="*/ 52412 w 507439"/>
                <a:gd name="connsiteY18" fmla="*/ 308513 h 506248"/>
                <a:gd name="connsiteX19" fmla="*/ 71470 w 507439"/>
                <a:gd name="connsiteY19" fmla="*/ 354969 h 506248"/>
                <a:gd name="connsiteX20" fmla="*/ 53603 w 507439"/>
                <a:gd name="connsiteY20" fmla="*/ 410954 h 506248"/>
                <a:gd name="connsiteX21" fmla="*/ 95294 w 507439"/>
                <a:gd name="connsiteY21" fmla="*/ 452645 h 506248"/>
                <a:gd name="connsiteX22" fmla="*/ 151279 w 507439"/>
                <a:gd name="connsiteY22" fmla="*/ 434777 h 506248"/>
                <a:gd name="connsiteX23" fmla="*/ 197734 w 507439"/>
                <a:gd name="connsiteY23" fmla="*/ 453836 h 506248"/>
                <a:gd name="connsiteX24" fmla="*/ 223940 w 507439"/>
                <a:gd name="connsiteY24" fmla="*/ 506248 h 506248"/>
                <a:gd name="connsiteX25" fmla="*/ 283499 w 507439"/>
                <a:gd name="connsiteY25" fmla="*/ 506248 h 506248"/>
                <a:gd name="connsiteX26" fmla="*/ 309704 w 507439"/>
                <a:gd name="connsiteY26" fmla="*/ 453836 h 506248"/>
                <a:gd name="connsiteX27" fmla="*/ 356160 w 507439"/>
                <a:gd name="connsiteY27" fmla="*/ 434777 h 506248"/>
                <a:gd name="connsiteX28" fmla="*/ 412145 w 507439"/>
                <a:gd name="connsiteY28" fmla="*/ 453836 h 506248"/>
                <a:gd name="connsiteX29" fmla="*/ 453836 w 507439"/>
                <a:gd name="connsiteY29" fmla="*/ 410954 h 506248"/>
                <a:gd name="connsiteX30" fmla="*/ 435969 w 507439"/>
                <a:gd name="connsiteY30" fmla="*/ 356160 h 506248"/>
                <a:gd name="connsiteX31" fmla="*/ 455027 w 507439"/>
                <a:gd name="connsiteY31" fmla="*/ 309704 h 506248"/>
                <a:gd name="connsiteX32" fmla="*/ 507439 w 507439"/>
                <a:gd name="connsiteY32" fmla="*/ 283499 h 506248"/>
                <a:gd name="connsiteX33" fmla="*/ 507439 w 507439"/>
                <a:gd name="connsiteY33" fmla="*/ 223940 h 506248"/>
                <a:gd name="connsiteX34" fmla="*/ 455027 w 507439"/>
                <a:gd name="connsiteY34" fmla="*/ 197734 h 506248"/>
                <a:gd name="connsiteX35" fmla="*/ 435969 w 507439"/>
                <a:gd name="connsiteY35" fmla="*/ 151279 h 506248"/>
                <a:gd name="connsiteX0" fmla="*/ 435969 w 507439"/>
                <a:gd name="connsiteY0" fmla="*/ 151279 h 506248"/>
                <a:gd name="connsiteX1" fmla="*/ 455027 w 507439"/>
                <a:gd name="connsiteY1" fmla="*/ 95294 h 506248"/>
                <a:gd name="connsiteX2" fmla="*/ 412145 w 507439"/>
                <a:gd name="connsiteY2" fmla="*/ 52411 h 506248"/>
                <a:gd name="connsiteX3" fmla="*/ 356160 w 507439"/>
                <a:gd name="connsiteY3" fmla="*/ 71470 h 506248"/>
                <a:gd name="connsiteX4" fmla="*/ 309704 w 507439"/>
                <a:gd name="connsiteY4" fmla="*/ 52411 h 506248"/>
                <a:gd name="connsiteX5" fmla="*/ 283499 w 507439"/>
                <a:gd name="connsiteY5" fmla="*/ 0 h 506248"/>
                <a:gd name="connsiteX6" fmla="*/ 223940 w 507439"/>
                <a:gd name="connsiteY6" fmla="*/ 0 h 506248"/>
                <a:gd name="connsiteX7" fmla="*/ 197734 w 507439"/>
                <a:gd name="connsiteY7" fmla="*/ 52411 h 506248"/>
                <a:gd name="connsiteX8" fmla="*/ 151279 w 507439"/>
                <a:gd name="connsiteY8" fmla="*/ 71470 h 506248"/>
                <a:gd name="connsiteX9" fmla="*/ 95294 w 507439"/>
                <a:gd name="connsiteY9" fmla="*/ 52411 h 506248"/>
                <a:gd name="connsiteX10" fmla="*/ 53603 w 507439"/>
                <a:gd name="connsiteY10" fmla="*/ 94102 h 506248"/>
                <a:gd name="connsiteX11" fmla="*/ 71470 w 507439"/>
                <a:gd name="connsiteY11" fmla="*/ 150088 h 506248"/>
                <a:gd name="connsiteX12" fmla="*/ 52412 w 507439"/>
                <a:gd name="connsiteY12" fmla="*/ 196543 h 506248"/>
                <a:gd name="connsiteX13" fmla="*/ 0 w 507439"/>
                <a:gd name="connsiteY13" fmla="*/ 222749 h 506248"/>
                <a:gd name="connsiteX14" fmla="*/ 0 w 507439"/>
                <a:gd name="connsiteY14" fmla="*/ 282307 h 506248"/>
                <a:gd name="connsiteX15" fmla="*/ 52412 w 507439"/>
                <a:gd name="connsiteY15" fmla="*/ 308513 h 506248"/>
                <a:gd name="connsiteX16" fmla="*/ 71470 w 507439"/>
                <a:gd name="connsiteY16" fmla="*/ 354969 h 506248"/>
                <a:gd name="connsiteX17" fmla="*/ 53603 w 507439"/>
                <a:gd name="connsiteY17" fmla="*/ 410954 h 506248"/>
                <a:gd name="connsiteX18" fmla="*/ 95294 w 507439"/>
                <a:gd name="connsiteY18" fmla="*/ 452645 h 506248"/>
                <a:gd name="connsiteX19" fmla="*/ 151279 w 507439"/>
                <a:gd name="connsiteY19" fmla="*/ 434777 h 506248"/>
                <a:gd name="connsiteX20" fmla="*/ 197734 w 507439"/>
                <a:gd name="connsiteY20" fmla="*/ 453836 h 506248"/>
                <a:gd name="connsiteX21" fmla="*/ 223940 w 507439"/>
                <a:gd name="connsiteY21" fmla="*/ 506248 h 506248"/>
                <a:gd name="connsiteX22" fmla="*/ 283499 w 507439"/>
                <a:gd name="connsiteY22" fmla="*/ 506248 h 506248"/>
                <a:gd name="connsiteX23" fmla="*/ 309704 w 507439"/>
                <a:gd name="connsiteY23" fmla="*/ 453836 h 506248"/>
                <a:gd name="connsiteX24" fmla="*/ 356160 w 507439"/>
                <a:gd name="connsiteY24" fmla="*/ 434777 h 506248"/>
                <a:gd name="connsiteX25" fmla="*/ 412145 w 507439"/>
                <a:gd name="connsiteY25" fmla="*/ 453836 h 506248"/>
                <a:gd name="connsiteX26" fmla="*/ 453836 w 507439"/>
                <a:gd name="connsiteY26" fmla="*/ 410954 h 506248"/>
                <a:gd name="connsiteX27" fmla="*/ 435969 w 507439"/>
                <a:gd name="connsiteY27" fmla="*/ 356160 h 506248"/>
                <a:gd name="connsiteX28" fmla="*/ 455027 w 507439"/>
                <a:gd name="connsiteY28" fmla="*/ 309704 h 506248"/>
                <a:gd name="connsiteX29" fmla="*/ 507439 w 507439"/>
                <a:gd name="connsiteY29" fmla="*/ 283499 h 506248"/>
                <a:gd name="connsiteX30" fmla="*/ 507439 w 507439"/>
                <a:gd name="connsiteY30" fmla="*/ 223940 h 506248"/>
                <a:gd name="connsiteX31" fmla="*/ 455027 w 507439"/>
                <a:gd name="connsiteY31" fmla="*/ 197734 h 506248"/>
                <a:gd name="connsiteX32" fmla="*/ 435969 w 507439"/>
                <a:gd name="connsiteY32" fmla="*/ 151279 h 5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7439" h="506248">
                  <a:moveTo>
                    <a:pt x="435969" y="151279"/>
                  </a:moveTo>
                  <a:lnTo>
                    <a:pt x="455027" y="95294"/>
                  </a:lnTo>
                  <a:lnTo>
                    <a:pt x="412145" y="52411"/>
                  </a:lnTo>
                  <a:lnTo>
                    <a:pt x="356160" y="71470"/>
                  </a:lnTo>
                  <a:cubicBezTo>
                    <a:pt x="341866" y="63132"/>
                    <a:pt x="325190" y="57176"/>
                    <a:pt x="309704" y="52411"/>
                  </a:cubicBezTo>
                  <a:lnTo>
                    <a:pt x="283499" y="0"/>
                  </a:lnTo>
                  <a:lnTo>
                    <a:pt x="223940" y="0"/>
                  </a:lnTo>
                  <a:lnTo>
                    <a:pt x="197734" y="52411"/>
                  </a:lnTo>
                  <a:cubicBezTo>
                    <a:pt x="181058" y="57176"/>
                    <a:pt x="165573" y="63132"/>
                    <a:pt x="151279" y="71470"/>
                  </a:cubicBezTo>
                  <a:lnTo>
                    <a:pt x="95294" y="52411"/>
                  </a:lnTo>
                  <a:lnTo>
                    <a:pt x="53603" y="94102"/>
                  </a:lnTo>
                  <a:lnTo>
                    <a:pt x="71470" y="150088"/>
                  </a:lnTo>
                  <a:cubicBezTo>
                    <a:pt x="63132" y="164382"/>
                    <a:pt x="57176" y="181058"/>
                    <a:pt x="52412" y="196543"/>
                  </a:cubicBezTo>
                  <a:lnTo>
                    <a:pt x="0" y="222749"/>
                  </a:lnTo>
                  <a:lnTo>
                    <a:pt x="0" y="282307"/>
                  </a:lnTo>
                  <a:lnTo>
                    <a:pt x="52412" y="308513"/>
                  </a:lnTo>
                  <a:cubicBezTo>
                    <a:pt x="57176" y="325190"/>
                    <a:pt x="63132" y="340675"/>
                    <a:pt x="71470" y="354969"/>
                  </a:cubicBezTo>
                  <a:lnTo>
                    <a:pt x="53603" y="410954"/>
                  </a:lnTo>
                  <a:lnTo>
                    <a:pt x="95294" y="452645"/>
                  </a:lnTo>
                  <a:lnTo>
                    <a:pt x="151279" y="434777"/>
                  </a:lnTo>
                  <a:cubicBezTo>
                    <a:pt x="165573" y="443116"/>
                    <a:pt x="181058" y="449071"/>
                    <a:pt x="197734" y="453836"/>
                  </a:cubicBezTo>
                  <a:lnTo>
                    <a:pt x="223940" y="506248"/>
                  </a:lnTo>
                  <a:lnTo>
                    <a:pt x="283499" y="506248"/>
                  </a:lnTo>
                  <a:lnTo>
                    <a:pt x="309704" y="453836"/>
                  </a:lnTo>
                  <a:cubicBezTo>
                    <a:pt x="326381" y="449071"/>
                    <a:pt x="341866" y="443116"/>
                    <a:pt x="356160" y="434777"/>
                  </a:cubicBezTo>
                  <a:lnTo>
                    <a:pt x="412145" y="453836"/>
                  </a:lnTo>
                  <a:lnTo>
                    <a:pt x="453836" y="410954"/>
                  </a:lnTo>
                  <a:lnTo>
                    <a:pt x="435969" y="356160"/>
                  </a:lnTo>
                  <a:cubicBezTo>
                    <a:pt x="444307" y="341866"/>
                    <a:pt x="450263" y="326381"/>
                    <a:pt x="455027" y="309704"/>
                  </a:cubicBezTo>
                  <a:lnTo>
                    <a:pt x="507439" y="283499"/>
                  </a:lnTo>
                  <a:lnTo>
                    <a:pt x="507439" y="223940"/>
                  </a:lnTo>
                  <a:lnTo>
                    <a:pt x="455027" y="197734"/>
                  </a:lnTo>
                  <a:cubicBezTo>
                    <a:pt x="450263" y="181058"/>
                    <a:pt x="444307" y="165573"/>
                    <a:pt x="435969" y="151279"/>
                  </a:cubicBezTo>
                  <a:close/>
                </a:path>
              </a:pathLst>
            </a:custGeom>
            <a:no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73" name="Group 72">
            <a:extLst>
              <a:ext uri="{FF2B5EF4-FFF2-40B4-BE49-F238E27FC236}">
                <a16:creationId xmlns:a16="http://schemas.microsoft.com/office/drawing/2014/main" id="{0481F85B-6C8C-7BFC-AB61-4DCE89561B7D}"/>
              </a:ext>
            </a:extLst>
          </p:cNvPr>
          <p:cNvGrpSpPr/>
          <p:nvPr/>
        </p:nvGrpSpPr>
        <p:grpSpPr>
          <a:xfrm>
            <a:off x="541746" y="4691708"/>
            <a:ext cx="633978" cy="632492"/>
            <a:chOff x="494911" y="1458468"/>
            <a:chExt cx="633978" cy="632492"/>
          </a:xfrm>
        </p:grpSpPr>
        <p:sp>
          <p:nvSpPr>
            <p:cNvPr id="74" name="TextBox 73">
              <a:extLst>
                <a:ext uri="{FF2B5EF4-FFF2-40B4-BE49-F238E27FC236}">
                  <a16:creationId xmlns:a16="http://schemas.microsoft.com/office/drawing/2014/main" id="{B222556F-9EC4-F4A7-28B1-799387C795D7}"/>
                </a:ext>
              </a:extLst>
            </p:cNvPr>
            <p:cNvSpPr txBox="1"/>
            <p:nvPr/>
          </p:nvSpPr>
          <p:spPr>
            <a:xfrm>
              <a:off x="578610" y="1562477"/>
              <a:ext cx="46658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4</a:t>
              </a:r>
            </a:p>
          </p:txBody>
        </p:sp>
        <p:sp>
          <p:nvSpPr>
            <p:cNvPr id="75" name="Freeform: Shape 74">
              <a:extLst>
                <a:ext uri="{FF2B5EF4-FFF2-40B4-BE49-F238E27FC236}">
                  <a16:creationId xmlns:a16="http://schemas.microsoft.com/office/drawing/2014/main" id="{02F6608D-BCDB-2DA5-ED91-E90F501C45A7}"/>
                </a:ext>
              </a:extLst>
            </p:cNvPr>
            <p:cNvSpPr/>
            <p:nvPr/>
          </p:nvSpPr>
          <p:spPr>
            <a:xfrm>
              <a:off x="494911" y="1458468"/>
              <a:ext cx="633978" cy="632492"/>
            </a:xfrm>
            <a:custGeom>
              <a:avLst/>
              <a:gdLst>
                <a:gd name="connsiteX0" fmla="*/ 253719 w 507438"/>
                <a:gd name="connsiteY0" fmla="*/ 343057 h 506247"/>
                <a:gd name="connsiteX1" fmla="*/ 164382 w 507438"/>
                <a:gd name="connsiteY1" fmla="*/ 253719 h 506247"/>
                <a:gd name="connsiteX2" fmla="*/ 253719 w 507438"/>
                <a:gd name="connsiteY2" fmla="*/ 164382 h 506247"/>
                <a:gd name="connsiteX3" fmla="*/ 343057 w 507438"/>
                <a:gd name="connsiteY3" fmla="*/ 253719 h 506247"/>
                <a:gd name="connsiteX4" fmla="*/ 253719 w 507438"/>
                <a:gd name="connsiteY4" fmla="*/ 343057 h 506247"/>
                <a:gd name="connsiteX5" fmla="*/ 253719 w 507438"/>
                <a:gd name="connsiteY5" fmla="*/ 343057 h 506247"/>
                <a:gd name="connsiteX6" fmla="*/ 435969 w 507438"/>
                <a:gd name="connsiteY6" fmla="*/ 151279 h 506247"/>
                <a:gd name="connsiteX7" fmla="*/ 455027 w 507438"/>
                <a:gd name="connsiteY7" fmla="*/ 95294 h 506247"/>
                <a:gd name="connsiteX8" fmla="*/ 412145 w 507438"/>
                <a:gd name="connsiteY8" fmla="*/ 52411 h 506247"/>
                <a:gd name="connsiteX9" fmla="*/ 356160 w 507438"/>
                <a:gd name="connsiteY9" fmla="*/ 71470 h 506247"/>
                <a:gd name="connsiteX10" fmla="*/ 309704 w 507438"/>
                <a:gd name="connsiteY10" fmla="*/ 52411 h 506247"/>
                <a:gd name="connsiteX11" fmla="*/ 283499 w 507438"/>
                <a:gd name="connsiteY11" fmla="*/ 0 h 506247"/>
                <a:gd name="connsiteX12" fmla="*/ 223940 w 507438"/>
                <a:gd name="connsiteY12" fmla="*/ 0 h 506247"/>
                <a:gd name="connsiteX13" fmla="*/ 197734 w 507438"/>
                <a:gd name="connsiteY13" fmla="*/ 52411 h 506247"/>
                <a:gd name="connsiteX14" fmla="*/ 151279 w 507438"/>
                <a:gd name="connsiteY14" fmla="*/ 71470 h 506247"/>
                <a:gd name="connsiteX15" fmla="*/ 95294 w 507438"/>
                <a:gd name="connsiteY15" fmla="*/ 52411 h 506247"/>
                <a:gd name="connsiteX16" fmla="*/ 53603 w 507438"/>
                <a:gd name="connsiteY16" fmla="*/ 94102 h 506247"/>
                <a:gd name="connsiteX17" fmla="*/ 71470 w 507438"/>
                <a:gd name="connsiteY17" fmla="*/ 150088 h 506247"/>
                <a:gd name="connsiteX18" fmla="*/ 52412 w 507438"/>
                <a:gd name="connsiteY18" fmla="*/ 196543 h 506247"/>
                <a:gd name="connsiteX19" fmla="*/ 0 w 507438"/>
                <a:gd name="connsiteY19" fmla="*/ 222749 h 506247"/>
                <a:gd name="connsiteX20" fmla="*/ 0 w 507438"/>
                <a:gd name="connsiteY20" fmla="*/ 282307 h 506247"/>
                <a:gd name="connsiteX21" fmla="*/ 52412 w 507438"/>
                <a:gd name="connsiteY21" fmla="*/ 308513 h 506247"/>
                <a:gd name="connsiteX22" fmla="*/ 71470 w 507438"/>
                <a:gd name="connsiteY22" fmla="*/ 354969 h 506247"/>
                <a:gd name="connsiteX23" fmla="*/ 53603 w 507438"/>
                <a:gd name="connsiteY23" fmla="*/ 410954 h 506247"/>
                <a:gd name="connsiteX24" fmla="*/ 95294 w 507438"/>
                <a:gd name="connsiteY24" fmla="*/ 452645 h 506247"/>
                <a:gd name="connsiteX25" fmla="*/ 151279 w 507438"/>
                <a:gd name="connsiteY25" fmla="*/ 434777 h 506247"/>
                <a:gd name="connsiteX26" fmla="*/ 197734 w 507438"/>
                <a:gd name="connsiteY26" fmla="*/ 453836 h 506247"/>
                <a:gd name="connsiteX27" fmla="*/ 223940 w 507438"/>
                <a:gd name="connsiteY27" fmla="*/ 506248 h 506247"/>
                <a:gd name="connsiteX28" fmla="*/ 283499 w 507438"/>
                <a:gd name="connsiteY28" fmla="*/ 506248 h 506247"/>
                <a:gd name="connsiteX29" fmla="*/ 309704 w 507438"/>
                <a:gd name="connsiteY29" fmla="*/ 453836 h 506247"/>
                <a:gd name="connsiteX30" fmla="*/ 356160 w 507438"/>
                <a:gd name="connsiteY30" fmla="*/ 434777 h 506247"/>
                <a:gd name="connsiteX31" fmla="*/ 412145 w 507438"/>
                <a:gd name="connsiteY31" fmla="*/ 453836 h 506247"/>
                <a:gd name="connsiteX32" fmla="*/ 453836 w 507438"/>
                <a:gd name="connsiteY32" fmla="*/ 410954 h 506247"/>
                <a:gd name="connsiteX33" fmla="*/ 435969 w 507438"/>
                <a:gd name="connsiteY33" fmla="*/ 356160 h 506247"/>
                <a:gd name="connsiteX34" fmla="*/ 455027 w 507438"/>
                <a:gd name="connsiteY34" fmla="*/ 309704 h 506247"/>
                <a:gd name="connsiteX35" fmla="*/ 507439 w 507438"/>
                <a:gd name="connsiteY35" fmla="*/ 283499 h 506247"/>
                <a:gd name="connsiteX36" fmla="*/ 507439 w 507438"/>
                <a:gd name="connsiteY36" fmla="*/ 223940 h 506247"/>
                <a:gd name="connsiteX37" fmla="*/ 455027 w 507438"/>
                <a:gd name="connsiteY37" fmla="*/ 197734 h 506247"/>
                <a:gd name="connsiteX38" fmla="*/ 435969 w 507438"/>
                <a:gd name="connsiteY38" fmla="*/ 151279 h 506247"/>
                <a:gd name="connsiteX0" fmla="*/ 253719 w 507439"/>
                <a:gd name="connsiteY0" fmla="*/ 343057 h 506248"/>
                <a:gd name="connsiteX1" fmla="*/ 164382 w 507439"/>
                <a:gd name="connsiteY1" fmla="*/ 253719 h 506248"/>
                <a:gd name="connsiteX2" fmla="*/ 253719 w 507439"/>
                <a:gd name="connsiteY2" fmla="*/ 164382 h 506248"/>
                <a:gd name="connsiteX3" fmla="*/ 253719 w 507439"/>
                <a:gd name="connsiteY3" fmla="*/ 343057 h 506248"/>
                <a:gd name="connsiteX4" fmla="*/ 253719 w 507439"/>
                <a:gd name="connsiteY4" fmla="*/ 343057 h 506248"/>
                <a:gd name="connsiteX5" fmla="*/ 435969 w 507439"/>
                <a:gd name="connsiteY5" fmla="*/ 151279 h 506248"/>
                <a:gd name="connsiteX6" fmla="*/ 455027 w 507439"/>
                <a:gd name="connsiteY6" fmla="*/ 95294 h 506248"/>
                <a:gd name="connsiteX7" fmla="*/ 412145 w 507439"/>
                <a:gd name="connsiteY7" fmla="*/ 52411 h 506248"/>
                <a:gd name="connsiteX8" fmla="*/ 356160 w 507439"/>
                <a:gd name="connsiteY8" fmla="*/ 71470 h 506248"/>
                <a:gd name="connsiteX9" fmla="*/ 309704 w 507439"/>
                <a:gd name="connsiteY9" fmla="*/ 52411 h 506248"/>
                <a:gd name="connsiteX10" fmla="*/ 283499 w 507439"/>
                <a:gd name="connsiteY10" fmla="*/ 0 h 506248"/>
                <a:gd name="connsiteX11" fmla="*/ 223940 w 507439"/>
                <a:gd name="connsiteY11" fmla="*/ 0 h 506248"/>
                <a:gd name="connsiteX12" fmla="*/ 197734 w 507439"/>
                <a:gd name="connsiteY12" fmla="*/ 52411 h 506248"/>
                <a:gd name="connsiteX13" fmla="*/ 151279 w 507439"/>
                <a:gd name="connsiteY13" fmla="*/ 71470 h 506248"/>
                <a:gd name="connsiteX14" fmla="*/ 95294 w 507439"/>
                <a:gd name="connsiteY14" fmla="*/ 52411 h 506248"/>
                <a:gd name="connsiteX15" fmla="*/ 53603 w 507439"/>
                <a:gd name="connsiteY15" fmla="*/ 94102 h 506248"/>
                <a:gd name="connsiteX16" fmla="*/ 71470 w 507439"/>
                <a:gd name="connsiteY16" fmla="*/ 150088 h 506248"/>
                <a:gd name="connsiteX17" fmla="*/ 52412 w 507439"/>
                <a:gd name="connsiteY17" fmla="*/ 196543 h 506248"/>
                <a:gd name="connsiteX18" fmla="*/ 0 w 507439"/>
                <a:gd name="connsiteY18" fmla="*/ 222749 h 506248"/>
                <a:gd name="connsiteX19" fmla="*/ 0 w 507439"/>
                <a:gd name="connsiteY19" fmla="*/ 282307 h 506248"/>
                <a:gd name="connsiteX20" fmla="*/ 52412 w 507439"/>
                <a:gd name="connsiteY20" fmla="*/ 308513 h 506248"/>
                <a:gd name="connsiteX21" fmla="*/ 71470 w 507439"/>
                <a:gd name="connsiteY21" fmla="*/ 354969 h 506248"/>
                <a:gd name="connsiteX22" fmla="*/ 53603 w 507439"/>
                <a:gd name="connsiteY22" fmla="*/ 410954 h 506248"/>
                <a:gd name="connsiteX23" fmla="*/ 95294 w 507439"/>
                <a:gd name="connsiteY23" fmla="*/ 452645 h 506248"/>
                <a:gd name="connsiteX24" fmla="*/ 151279 w 507439"/>
                <a:gd name="connsiteY24" fmla="*/ 434777 h 506248"/>
                <a:gd name="connsiteX25" fmla="*/ 197734 w 507439"/>
                <a:gd name="connsiteY25" fmla="*/ 453836 h 506248"/>
                <a:gd name="connsiteX26" fmla="*/ 223940 w 507439"/>
                <a:gd name="connsiteY26" fmla="*/ 506248 h 506248"/>
                <a:gd name="connsiteX27" fmla="*/ 283499 w 507439"/>
                <a:gd name="connsiteY27" fmla="*/ 506248 h 506248"/>
                <a:gd name="connsiteX28" fmla="*/ 309704 w 507439"/>
                <a:gd name="connsiteY28" fmla="*/ 453836 h 506248"/>
                <a:gd name="connsiteX29" fmla="*/ 356160 w 507439"/>
                <a:gd name="connsiteY29" fmla="*/ 434777 h 506248"/>
                <a:gd name="connsiteX30" fmla="*/ 412145 w 507439"/>
                <a:gd name="connsiteY30" fmla="*/ 453836 h 506248"/>
                <a:gd name="connsiteX31" fmla="*/ 453836 w 507439"/>
                <a:gd name="connsiteY31" fmla="*/ 410954 h 506248"/>
                <a:gd name="connsiteX32" fmla="*/ 435969 w 507439"/>
                <a:gd name="connsiteY32" fmla="*/ 356160 h 506248"/>
                <a:gd name="connsiteX33" fmla="*/ 455027 w 507439"/>
                <a:gd name="connsiteY33" fmla="*/ 309704 h 506248"/>
                <a:gd name="connsiteX34" fmla="*/ 507439 w 507439"/>
                <a:gd name="connsiteY34" fmla="*/ 283499 h 506248"/>
                <a:gd name="connsiteX35" fmla="*/ 507439 w 507439"/>
                <a:gd name="connsiteY35" fmla="*/ 223940 h 506248"/>
                <a:gd name="connsiteX36" fmla="*/ 455027 w 507439"/>
                <a:gd name="connsiteY36" fmla="*/ 197734 h 506248"/>
                <a:gd name="connsiteX37" fmla="*/ 435969 w 507439"/>
                <a:gd name="connsiteY37" fmla="*/ 151279 h 506248"/>
                <a:gd name="connsiteX0" fmla="*/ 253719 w 507439"/>
                <a:gd name="connsiteY0" fmla="*/ 343057 h 506248"/>
                <a:gd name="connsiteX1" fmla="*/ 164382 w 507439"/>
                <a:gd name="connsiteY1" fmla="*/ 253719 h 506248"/>
                <a:gd name="connsiteX2" fmla="*/ 253719 w 507439"/>
                <a:gd name="connsiteY2" fmla="*/ 343057 h 506248"/>
                <a:gd name="connsiteX3" fmla="*/ 253719 w 507439"/>
                <a:gd name="connsiteY3" fmla="*/ 343057 h 506248"/>
                <a:gd name="connsiteX4" fmla="*/ 435969 w 507439"/>
                <a:gd name="connsiteY4" fmla="*/ 151279 h 506248"/>
                <a:gd name="connsiteX5" fmla="*/ 455027 w 507439"/>
                <a:gd name="connsiteY5" fmla="*/ 95294 h 506248"/>
                <a:gd name="connsiteX6" fmla="*/ 412145 w 507439"/>
                <a:gd name="connsiteY6" fmla="*/ 52411 h 506248"/>
                <a:gd name="connsiteX7" fmla="*/ 356160 w 507439"/>
                <a:gd name="connsiteY7" fmla="*/ 71470 h 506248"/>
                <a:gd name="connsiteX8" fmla="*/ 309704 w 507439"/>
                <a:gd name="connsiteY8" fmla="*/ 52411 h 506248"/>
                <a:gd name="connsiteX9" fmla="*/ 283499 w 507439"/>
                <a:gd name="connsiteY9" fmla="*/ 0 h 506248"/>
                <a:gd name="connsiteX10" fmla="*/ 223940 w 507439"/>
                <a:gd name="connsiteY10" fmla="*/ 0 h 506248"/>
                <a:gd name="connsiteX11" fmla="*/ 197734 w 507439"/>
                <a:gd name="connsiteY11" fmla="*/ 52411 h 506248"/>
                <a:gd name="connsiteX12" fmla="*/ 151279 w 507439"/>
                <a:gd name="connsiteY12" fmla="*/ 71470 h 506248"/>
                <a:gd name="connsiteX13" fmla="*/ 95294 w 507439"/>
                <a:gd name="connsiteY13" fmla="*/ 52411 h 506248"/>
                <a:gd name="connsiteX14" fmla="*/ 53603 w 507439"/>
                <a:gd name="connsiteY14" fmla="*/ 94102 h 506248"/>
                <a:gd name="connsiteX15" fmla="*/ 71470 w 507439"/>
                <a:gd name="connsiteY15" fmla="*/ 150088 h 506248"/>
                <a:gd name="connsiteX16" fmla="*/ 52412 w 507439"/>
                <a:gd name="connsiteY16" fmla="*/ 196543 h 506248"/>
                <a:gd name="connsiteX17" fmla="*/ 0 w 507439"/>
                <a:gd name="connsiteY17" fmla="*/ 222749 h 506248"/>
                <a:gd name="connsiteX18" fmla="*/ 0 w 507439"/>
                <a:gd name="connsiteY18" fmla="*/ 282307 h 506248"/>
                <a:gd name="connsiteX19" fmla="*/ 52412 w 507439"/>
                <a:gd name="connsiteY19" fmla="*/ 308513 h 506248"/>
                <a:gd name="connsiteX20" fmla="*/ 71470 w 507439"/>
                <a:gd name="connsiteY20" fmla="*/ 354969 h 506248"/>
                <a:gd name="connsiteX21" fmla="*/ 53603 w 507439"/>
                <a:gd name="connsiteY21" fmla="*/ 410954 h 506248"/>
                <a:gd name="connsiteX22" fmla="*/ 95294 w 507439"/>
                <a:gd name="connsiteY22" fmla="*/ 452645 h 506248"/>
                <a:gd name="connsiteX23" fmla="*/ 151279 w 507439"/>
                <a:gd name="connsiteY23" fmla="*/ 434777 h 506248"/>
                <a:gd name="connsiteX24" fmla="*/ 197734 w 507439"/>
                <a:gd name="connsiteY24" fmla="*/ 453836 h 506248"/>
                <a:gd name="connsiteX25" fmla="*/ 223940 w 507439"/>
                <a:gd name="connsiteY25" fmla="*/ 506248 h 506248"/>
                <a:gd name="connsiteX26" fmla="*/ 283499 w 507439"/>
                <a:gd name="connsiteY26" fmla="*/ 506248 h 506248"/>
                <a:gd name="connsiteX27" fmla="*/ 309704 w 507439"/>
                <a:gd name="connsiteY27" fmla="*/ 453836 h 506248"/>
                <a:gd name="connsiteX28" fmla="*/ 356160 w 507439"/>
                <a:gd name="connsiteY28" fmla="*/ 434777 h 506248"/>
                <a:gd name="connsiteX29" fmla="*/ 412145 w 507439"/>
                <a:gd name="connsiteY29" fmla="*/ 453836 h 506248"/>
                <a:gd name="connsiteX30" fmla="*/ 453836 w 507439"/>
                <a:gd name="connsiteY30" fmla="*/ 410954 h 506248"/>
                <a:gd name="connsiteX31" fmla="*/ 435969 w 507439"/>
                <a:gd name="connsiteY31" fmla="*/ 356160 h 506248"/>
                <a:gd name="connsiteX32" fmla="*/ 455027 w 507439"/>
                <a:gd name="connsiteY32" fmla="*/ 309704 h 506248"/>
                <a:gd name="connsiteX33" fmla="*/ 507439 w 507439"/>
                <a:gd name="connsiteY33" fmla="*/ 283499 h 506248"/>
                <a:gd name="connsiteX34" fmla="*/ 507439 w 507439"/>
                <a:gd name="connsiteY34" fmla="*/ 223940 h 506248"/>
                <a:gd name="connsiteX35" fmla="*/ 455027 w 507439"/>
                <a:gd name="connsiteY35" fmla="*/ 197734 h 506248"/>
                <a:gd name="connsiteX36" fmla="*/ 435969 w 507439"/>
                <a:gd name="connsiteY36" fmla="*/ 151279 h 506248"/>
                <a:gd name="connsiteX0" fmla="*/ 253719 w 507439"/>
                <a:gd name="connsiteY0" fmla="*/ 343057 h 506248"/>
                <a:gd name="connsiteX1" fmla="*/ 253719 w 507439"/>
                <a:gd name="connsiteY1" fmla="*/ 343057 h 506248"/>
                <a:gd name="connsiteX2" fmla="*/ 253719 w 507439"/>
                <a:gd name="connsiteY2" fmla="*/ 343057 h 506248"/>
                <a:gd name="connsiteX3" fmla="*/ 435969 w 507439"/>
                <a:gd name="connsiteY3" fmla="*/ 151279 h 506248"/>
                <a:gd name="connsiteX4" fmla="*/ 455027 w 507439"/>
                <a:gd name="connsiteY4" fmla="*/ 95294 h 506248"/>
                <a:gd name="connsiteX5" fmla="*/ 412145 w 507439"/>
                <a:gd name="connsiteY5" fmla="*/ 52411 h 506248"/>
                <a:gd name="connsiteX6" fmla="*/ 356160 w 507439"/>
                <a:gd name="connsiteY6" fmla="*/ 71470 h 506248"/>
                <a:gd name="connsiteX7" fmla="*/ 309704 w 507439"/>
                <a:gd name="connsiteY7" fmla="*/ 52411 h 506248"/>
                <a:gd name="connsiteX8" fmla="*/ 283499 w 507439"/>
                <a:gd name="connsiteY8" fmla="*/ 0 h 506248"/>
                <a:gd name="connsiteX9" fmla="*/ 223940 w 507439"/>
                <a:gd name="connsiteY9" fmla="*/ 0 h 506248"/>
                <a:gd name="connsiteX10" fmla="*/ 197734 w 507439"/>
                <a:gd name="connsiteY10" fmla="*/ 52411 h 506248"/>
                <a:gd name="connsiteX11" fmla="*/ 151279 w 507439"/>
                <a:gd name="connsiteY11" fmla="*/ 71470 h 506248"/>
                <a:gd name="connsiteX12" fmla="*/ 95294 w 507439"/>
                <a:gd name="connsiteY12" fmla="*/ 52411 h 506248"/>
                <a:gd name="connsiteX13" fmla="*/ 53603 w 507439"/>
                <a:gd name="connsiteY13" fmla="*/ 94102 h 506248"/>
                <a:gd name="connsiteX14" fmla="*/ 71470 w 507439"/>
                <a:gd name="connsiteY14" fmla="*/ 150088 h 506248"/>
                <a:gd name="connsiteX15" fmla="*/ 52412 w 507439"/>
                <a:gd name="connsiteY15" fmla="*/ 196543 h 506248"/>
                <a:gd name="connsiteX16" fmla="*/ 0 w 507439"/>
                <a:gd name="connsiteY16" fmla="*/ 222749 h 506248"/>
                <a:gd name="connsiteX17" fmla="*/ 0 w 507439"/>
                <a:gd name="connsiteY17" fmla="*/ 282307 h 506248"/>
                <a:gd name="connsiteX18" fmla="*/ 52412 w 507439"/>
                <a:gd name="connsiteY18" fmla="*/ 308513 h 506248"/>
                <a:gd name="connsiteX19" fmla="*/ 71470 w 507439"/>
                <a:gd name="connsiteY19" fmla="*/ 354969 h 506248"/>
                <a:gd name="connsiteX20" fmla="*/ 53603 w 507439"/>
                <a:gd name="connsiteY20" fmla="*/ 410954 h 506248"/>
                <a:gd name="connsiteX21" fmla="*/ 95294 w 507439"/>
                <a:gd name="connsiteY21" fmla="*/ 452645 h 506248"/>
                <a:gd name="connsiteX22" fmla="*/ 151279 w 507439"/>
                <a:gd name="connsiteY22" fmla="*/ 434777 h 506248"/>
                <a:gd name="connsiteX23" fmla="*/ 197734 w 507439"/>
                <a:gd name="connsiteY23" fmla="*/ 453836 h 506248"/>
                <a:gd name="connsiteX24" fmla="*/ 223940 w 507439"/>
                <a:gd name="connsiteY24" fmla="*/ 506248 h 506248"/>
                <a:gd name="connsiteX25" fmla="*/ 283499 w 507439"/>
                <a:gd name="connsiteY25" fmla="*/ 506248 h 506248"/>
                <a:gd name="connsiteX26" fmla="*/ 309704 w 507439"/>
                <a:gd name="connsiteY26" fmla="*/ 453836 h 506248"/>
                <a:gd name="connsiteX27" fmla="*/ 356160 w 507439"/>
                <a:gd name="connsiteY27" fmla="*/ 434777 h 506248"/>
                <a:gd name="connsiteX28" fmla="*/ 412145 w 507439"/>
                <a:gd name="connsiteY28" fmla="*/ 453836 h 506248"/>
                <a:gd name="connsiteX29" fmla="*/ 453836 w 507439"/>
                <a:gd name="connsiteY29" fmla="*/ 410954 h 506248"/>
                <a:gd name="connsiteX30" fmla="*/ 435969 w 507439"/>
                <a:gd name="connsiteY30" fmla="*/ 356160 h 506248"/>
                <a:gd name="connsiteX31" fmla="*/ 455027 w 507439"/>
                <a:gd name="connsiteY31" fmla="*/ 309704 h 506248"/>
                <a:gd name="connsiteX32" fmla="*/ 507439 w 507439"/>
                <a:gd name="connsiteY32" fmla="*/ 283499 h 506248"/>
                <a:gd name="connsiteX33" fmla="*/ 507439 w 507439"/>
                <a:gd name="connsiteY33" fmla="*/ 223940 h 506248"/>
                <a:gd name="connsiteX34" fmla="*/ 455027 w 507439"/>
                <a:gd name="connsiteY34" fmla="*/ 197734 h 506248"/>
                <a:gd name="connsiteX35" fmla="*/ 435969 w 507439"/>
                <a:gd name="connsiteY35" fmla="*/ 151279 h 506248"/>
                <a:gd name="connsiteX0" fmla="*/ 435969 w 507439"/>
                <a:gd name="connsiteY0" fmla="*/ 151279 h 506248"/>
                <a:gd name="connsiteX1" fmla="*/ 455027 w 507439"/>
                <a:gd name="connsiteY1" fmla="*/ 95294 h 506248"/>
                <a:gd name="connsiteX2" fmla="*/ 412145 w 507439"/>
                <a:gd name="connsiteY2" fmla="*/ 52411 h 506248"/>
                <a:gd name="connsiteX3" fmla="*/ 356160 w 507439"/>
                <a:gd name="connsiteY3" fmla="*/ 71470 h 506248"/>
                <a:gd name="connsiteX4" fmla="*/ 309704 w 507439"/>
                <a:gd name="connsiteY4" fmla="*/ 52411 h 506248"/>
                <a:gd name="connsiteX5" fmla="*/ 283499 w 507439"/>
                <a:gd name="connsiteY5" fmla="*/ 0 h 506248"/>
                <a:gd name="connsiteX6" fmla="*/ 223940 w 507439"/>
                <a:gd name="connsiteY6" fmla="*/ 0 h 506248"/>
                <a:gd name="connsiteX7" fmla="*/ 197734 w 507439"/>
                <a:gd name="connsiteY7" fmla="*/ 52411 h 506248"/>
                <a:gd name="connsiteX8" fmla="*/ 151279 w 507439"/>
                <a:gd name="connsiteY8" fmla="*/ 71470 h 506248"/>
                <a:gd name="connsiteX9" fmla="*/ 95294 w 507439"/>
                <a:gd name="connsiteY9" fmla="*/ 52411 h 506248"/>
                <a:gd name="connsiteX10" fmla="*/ 53603 w 507439"/>
                <a:gd name="connsiteY10" fmla="*/ 94102 h 506248"/>
                <a:gd name="connsiteX11" fmla="*/ 71470 w 507439"/>
                <a:gd name="connsiteY11" fmla="*/ 150088 h 506248"/>
                <a:gd name="connsiteX12" fmla="*/ 52412 w 507439"/>
                <a:gd name="connsiteY12" fmla="*/ 196543 h 506248"/>
                <a:gd name="connsiteX13" fmla="*/ 0 w 507439"/>
                <a:gd name="connsiteY13" fmla="*/ 222749 h 506248"/>
                <a:gd name="connsiteX14" fmla="*/ 0 w 507439"/>
                <a:gd name="connsiteY14" fmla="*/ 282307 h 506248"/>
                <a:gd name="connsiteX15" fmla="*/ 52412 w 507439"/>
                <a:gd name="connsiteY15" fmla="*/ 308513 h 506248"/>
                <a:gd name="connsiteX16" fmla="*/ 71470 w 507439"/>
                <a:gd name="connsiteY16" fmla="*/ 354969 h 506248"/>
                <a:gd name="connsiteX17" fmla="*/ 53603 w 507439"/>
                <a:gd name="connsiteY17" fmla="*/ 410954 h 506248"/>
                <a:gd name="connsiteX18" fmla="*/ 95294 w 507439"/>
                <a:gd name="connsiteY18" fmla="*/ 452645 h 506248"/>
                <a:gd name="connsiteX19" fmla="*/ 151279 w 507439"/>
                <a:gd name="connsiteY19" fmla="*/ 434777 h 506248"/>
                <a:gd name="connsiteX20" fmla="*/ 197734 w 507439"/>
                <a:gd name="connsiteY20" fmla="*/ 453836 h 506248"/>
                <a:gd name="connsiteX21" fmla="*/ 223940 w 507439"/>
                <a:gd name="connsiteY21" fmla="*/ 506248 h 506248"/>
                <a:gd name="connsiteX22" fmla="*/ 283499 w 507439"/>
                <a:gd name="connsiteY22" fmla="*/ 506248 h 506248"/>
                <a:gd name="connsiteX23" fmla="*/ 309704 w 507439"/>
                <a:gd name="connsiteY23" fmla="*/ 453836 h 506248"/>
                <a:gd name="connsiteX24" fmla="*/ 356160 w 507439"/>
                <a:gd name="connsiteY24" fmla="*/ 434777 h 506248"/>
                <a:gd name="connsiteX25" fmla="*/ 412145 w 507439"/>
                <a:gd name="connsiteY25" fmla="*/ 453836 h 506248"/>
                <a:gd name="connsiteX26" fmla="*/ 453836 w 507439"/>
                <a:gd name="connsiteY26" fmla="*/ 410954 h 506248"/>
                <a:gd name="connsiteX27" fmla="*/ 435969 w 507439"/>
                <a:gd name="connsiteY27" fmla="*/ 356160 h 506248"/>
                <a:gd name="connsiteX28" fmla="*/ 455027 w 507439"/>
                <a:gd name="connsiteY28" fmla="*/ 309704 h 506248"/>
                <a:gd name="connsiteX29" fmla="*/ 507439 w 507439"/>
                <a:gd name="connsiteY29" fmla="*/ 283499 h 506248"/>
                <a:gd name="connsiteX30" fmla="*/ 507439 w 507439"/>
                <a:gd name="connsiteY30" fmla="*/ 223940 h 506248"/>
                <a:gd name="connsiteX31" fmla="*/ 455027 w 507439"/>
                <a:gd name="connsiteY31" fmla="*/ 197734 h 506248"/>
                <a:gd name="connsiteX32" fmla="*/ 435969 w 507439"/>
                <a:gd name="connsiteY32" fmla="*/ 151279 h 5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7439" h="506248">
                  <a:moveTo>
                    <a:pt x="435969" y="151279"/>
                  </a:moveTo>
                  <a:lnTo>
                    <a:pt x="455027" y="95294"/>
                  </a:lnTo>
                  <a:lnTo>
                    <a:pt x="412145" y="52411"/>
                  </a:lnTo>
                  <a:lnTo>
                    <a:pt x="356160" y="71470"/>
                  </a:lnTo>
                  <a:cubicBezTo>
                    <a:pt x="341866" y="63132"/>
                    <a:pt x="325190" y="57176"/>
                    <a:pt x="309704" y="52411"/>
                  </a:cubicBezTo>
                  <a:lnTo>
                    <a:pt x="283499" y="0"/>
                  </a:lnTo>
                  <a:lnTo>
                    <a:pt x="223940" y="0"/>
                  </a:lnTo>
                  <a:lnTo>
                    <a:pt x="197734" y="52411"/>
                  </a:lnTo>
                  <a:cubicBezTo>
                    <a:pt x="181058" y="57176"/>
                    <a:pt x="165573" y="63132"/>
                    <a:pt x="151279" y="71470"/>
                  </a:cubicBezTo>
                  <a:lnTo>
                    <a:pt x="95294" y="52411"/>
                  </a:lnTo>
                  <a:lnTo>
                    <a:pt x="53603" y="94102"/>
                  </a:lnTo>
                  <a:lnTo>
                    <a:pt x="71470" y="150088"/>
                  </a:lnTo>
                  <a:cubicBezTo>
                    <a:pt x="63132" y="164382"/>
                    <a:pt x="57176" y="181058"/>
                    <a:pt x="52412" y="196543"/>
                  </a:cubicBezTo>
                  <a:lnTo>
                    <a:pt x="0" y="222749"/>
                  </a:lnTo>
                  <a:lnTo>
                    <a:pt x="0" y="282307"/>
                  </a:lnTo>
                  <a:lnTo>
                    <a:pt x="52412" y="308513"/>
                  </a:lnTo>
                  <a:cubicBezTo>
                    <a:pt x="57176" y="325190"/>
                    <a:pt x="63132" y="340675"/>
                    <a:pt x="71470" y="354969"/>
                  </a:cubicBezTo>
                  <a:lnTo>
                    <a:pt x="53603" y="410954"/>
                  </a:lnTo>
                  <a:lnTo>
                    <a:pt x="95294" y="452645"/>
                  </a:lnTo>
                  <a:lnTo>
                    <a:pt x="151279" y="434777"/>
                  </a:lnTo>
                  <a:cubicBezTo>
                    <a:pt x="165573" y="443116"/>
                    <a:pt x="181058" y="449071"/>
                    <a:pt x="197734" y="453836"/>
                  </a:cubicBezTo>
                  <a:lnTo>
                    <a:pt x="223940" y="506248"/>
                  </a:lnTo>
                  <a:lnTo>
                    <a:pt x="283499" y="506248"/>
                  </a:lnTo>
                  <a:lnTo>
                    <a:pt x="309704" y="453836"/>
                  </a:lnTo>
                  <a:cubicBezTo>
                    <a:pt x="326381" y="449071"/>
                    <a:pt x="341866" y="443116"/>
                    <a:pt x="356160" y="434777"/>
                  </a:cubicBezTo>
                  <a:lnTo>
                    <a:pt x="412145" y="453836"/>
                  </a:lnTo>
                  <a:lnTo>
                    <a:pt x="453836" y="410954"/>
                  </a:lnTo>
                  <a:lnTo>
                    <a:pt x="435969" y="356160"/>
                  </a:lnTo>
                  <a:cubicBezTo>
                    <a:pt x="444307" y="341866"/>
                    <a:pt x="450263" y="326381"/>
                    <a:pt x="455027" y="309704"/>
                  </a:cubicBezTo>
                  <a:lnTo>
                    <a:pt x="507439" y="283499"/>
                  </a:lnTo>
                  <a:lnTo>
                    <a:pt x="507439" y="223940"/>
                  </a:lnTo>
                  <a:lnTo>
                    <a:pt x="455027" y="197734"/>
                  </a:lnTo>
                  <a:cubicBezTo>
                    <a:pt x="450263" y="181058"/>
                    <a:pt x="444307" y="165573"/>
                    <a:pt x="435969" y="151279"/>
                  </a:cubicBezTo>
                  <a:close/>
                </a:path>
              </a:pathLst>
            </a:custGeom>
            <a:no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76" name="Group 75">
            <a:extLst>
              <a:ext uri="{FF2B5EF4-FFF2-40B4-BE49-F238E27FC236}">
                <a16:creationId xmlns:a16="http://schemas.microsoft.com/office/drawing/2014/main" id="{153CF22A-DEF2-FA0F-40F9-D274D0C7D843}"/>
              </a:ext>
            </a:extLst>
          </p:cNvPr>
          <p:cNvGrpSpPr/>
          <p:nvPr/>
        </p:nvGrpSpPr>
        <p:grpSpPr>
          <a:xfrm>
            <a:off x="541746" y="5768308"/>
            <a:ext cx="633978" cy="632492"/>
            <a:chOff x="494911" y="1458468"/>
            <a:chExt cx="633978" cy="632492"/>
          </a:xfrm>
        </p:grpSpPr>
        <p:sp>
          <p:nvSpPr>
            <p:cNvPr id="77" name="TextBox 76">
              <a:extLst>
                <a:ext uri="{FF2B5EF4-FFF2-40B4-BE49-F238E27FC236}">
                  <a16:creationId xmlns:a16="http://schemas.microsoft.com/office/drawing/2014/main" id="{81475BC6-AAF5-727D-438A-10F32918A461}"/>
                </a:ext>
              </a:extLst>
            </p:cNvPr>
            <p:cNvSpPr txBox="1"/>
            <p:nvPr/>
          </p:nvSpPr>
          <p:spPr>
            <a:xfrm>
              <a:off x="578610" y="1562477"/>
              <a:ext cx="46658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5</a:t>
              </a:r>
            </a:p>
          </p:txBody>
        </p:sp>
        <p:sp>
          <p:nvSpPr>
            <p:cNvPr id="78" name="Freeform: Shape 77">
              <a:extLst>
                <a:ext uri="{FF2B5EF4-FFF2-40B4-BE49-F238E27FC236}">
                  <a16:creationId xmlns:a16="http://schemas.microsoft.com/office/drawing/2014/main" id="{D88807DF-ABEB-3236-743F-EAB34B355F2B}"/>
                </a:ext>
              </a:extLst>
            </p:cNvPr>
            <p:cNvSpPr/>
            <p:nvPr/>
          </p:nvSpPr>
          <p:spPr>
            <a:xfrm>
              <a:off x="494911" y="1458468"/>
              <a:ext cx="633978" cy="632492"/>
            </a:xfrm>
            <a:custGeom>
              <a:avLst/>
              <a:gdLst>
                <a:gd name="connsiteX0" fmla="*/ 253719 w 507438"/>
                <a:gd name="connsiteY0" fmla="*/ 343057 h 506247"/>
                <a:gd name="connsiteX1" fmla="*/ 164382 w 507438"/>
                <a:gd name="connsiteY1" fmla="*/ 253719 h 506247"/>
                <a:gd name="connsiteX2" fmla="*/ 253719 w 507438"/>
                <a:gd name="connsiteY2" fmla="*/ 164382 h 506247"/>
                <a:gd name="connsiteX3" fmla="*/ 343057 w 507438"/>
                <a:gd name="connsiteY3" fmla="*/ 253719 h 506247"/>
                <a:gd name="connsiteX4" fmla="*/ 253719 w 507438"/>
                <a:gd name="connsiteY4" fmla="*/ 343057 h 506247"/>
                <a:gd name="connsiteX5" fmla="*/ 253719 w 507438"/>
                <a:gd name="connsiteY5" fmla="*/ 343057 h 506247"/>
                <a:gd name="connsiteX6" fmla="*/ 435969 w 507438"/>
                <a:gd name="connsiteY6" fmla="*/ 151279 h 506247"/>
                <a:gd name="connsiteX7" fmla="*/ 455027 w 507438"/>
                <a:gd name="connsiteY7" fmla="*/ 95294 h 506247"/>
                <a:gd name="connsiteX8" fmla="*/ 412145 w 507438"/>
                <a:gd name="connsiteY8" fmla="*/ 52411 h 506247"/>
                <a:gd name="connsiteX9" fmla="*/ 356160 w 507438"/>
                <a:gd name="connsiteY9" fmla="*/ 71470 h 506247"/>
                <a:gd name="connsiteX10" fmla="*/ 309704 w 507438"/>
                <a:gd name="connsiteY10" fmla="*/ 52411 h 506247"/>
                <a:gd name="connsiteX11" fmla="*/ 283499 w 507438"/>
                <a:gd name="connsiteY11" fmla="*/ 0 h 506247"/>
                <a:gd name="connsiteX12" fmla="*/ 223940 w 507438"/>
                <a:gd name="connsiteY12" fmla="*/ 0 h 506247"/>
                <a:gd name="connsiteX13" fmla="*/ 197734 w 507438"/>
                <a:gd name="connsiteY13" fmla="*/ 52411 h 506247"/>
                <a:gd name="connsiteX14" fmla="*/ 151279 w 507438"/>
                <a:gd name="connsiteY14" fmla="*/ 71470 h 506247"/>
                <a:gd name="connsiteX15" fmla="*/ 95294 w 507438"/>
                <a:gd name="connsiteY15" fmla="*/ 52411 h 506247"/>
                <a:gd name="connsiteX16" fmla="*/ 53603 w 507438"/>
                <a:gd name="connsiteY16" fmla="*/ 94102 h 506247"/>
                <a:gd name="connsiteX17" fmla="*/ 71470 w 507438"/>
                <a:gd name="connsiteY17" fmla="*/ 150088 h 506247"/>
                <a:gd name="connsiteX18" fmla="*/ 52412 w 507438"/>
                <a:gd name="connsiteY18" fmla="*/ 196543 h 506247"/>
                <a:gd name="connsiteX19" fmla="*/ 0 w 507438"/>
                <a:gd name="connsiteY19" fmla="*/ 222749 h 506247"/>
                <a:gd name="connsiteX20" fmla="*/ 0 w 507438"/>
                <a:gd name="connsiteY20" fmla="*/ 282307 h 506247"/>
                <a:gd name="connsiteX21" fmla="*/ 52412 w 507438"/>
                <a:gd name="connsiteY21" fmla="*/ 308513 h 506247"/>
                <a:gd name="connsiteX22" fmla="*/ 71470 w 507438"/>
                <a:gd name="connsiteY22" fmla="*/ 354969 h 506247"/>
                <a:gd name="connsiteX23" fmla="*/ 53603 w 507438"/>
                <a:gd name="connsiteY23" fmla="*/ 410954 h 506247"/>
                <a:gd name="connsiteX24" fmla="*/ 95294 w 507438"/>
                <a:gd name="connsiteY24" fmla="*/ 452645 h 506247"/>
                <a:gd name="connsiteX25" fmla="*/ 151279 w 507438"/>
                <a:gd name="connsiteY25" fmla="*/ 434777 h 506247"/>
                <a:gd name="connsiteX26" fmla="*/ 197734 w 507438"/>
                <a:gd name="connsiteY26" fmla="*/ 453836 h 506247"/>
                <a:gd name="connsiteX27" fmla="*/ 223940 w 507438"/>
                <a:gd name="connsiteY27" fmla="*/ 506248 h 506247"/>
                <a:gd name="connsiteX28" fmla="*/ 283499 w 507438"/>
                <a:gd name="connsiteY28" fmla="*/ 506248 h 506247"/>
                <a:gd name="connsiteX29" fmla="*/ 309704 w 507438"/>
                <a:gd name="connsiteY29" fmla="*/ 453836 h 506247"/>
                <a:gd name="connsiteX30" fmla="*/ 356160 w 507438"/>
                <a:gd name="connsiteY30" fmla="*/ 434777 h 506247"/>
                <a:gd name="connsiteX31" fmla="*/ 412145 w 507438"/>
                <a:gd name="connsiteY31" fmla="*/ 453836 h 506247"/>
                <a:gd name="connsiteX32" fmla="*/ 453836 w 507438"/>
                <a:gd name="connsiteY32" fmla="*/ 410954 h 506247"/>
                <a:gd name="connsiteX33" fmla="*/ 435969 w 507438"/>
                <a:gd name="connsiteY33" fmla="*/ 356160 h 506247"/>
                <a:gd name="connsiteX34" fmla="*/ 455027 w 507438"/>
                <a:gd name="connsiteY34" fmla="*/ 309704 h 506247"/>
                <a:gd name="connsiteX35" fmla="*/ 507439 w 507438"/>
                <a:gd name="connsiteY35" fmla="*/ 283499 h 506247"/>
                <a:gd name="connsiteX36" fmla="*/ 507439 w 507438"/>
                <a:gd name="connsiteY36" fmla="*/ 223940 h 506247"/>
                <a:gd name="connsiteX37" fmla="*/ 455027 w 507438"/>
                <a:gd name="connsiteY37" fmla="*/ 197734 h 506247"/>
                <a:gd name="connsiteX38" fmla="*/ 435969 w 507438"/>
                <a:gd name="connsiteY38" fmla="*/ 151279 h 506247"/>
                <a:gd name="connsiteX0" fmla="*/ 253719 w 507439"/>
                <a:gd name="connsiteY0" fmla="*/ 343057 h 506248"/>
                <a:gd name="connsiteX1" fmla="*/ 164382 w 507439"/>
                <a:gd name="connsiteY1" fmla="*/ 253719 h 506248"/>
                <a:gd name="connsiteX2" fmla="*/ 253719 w 507439"/>
                <a:gd name="connsiteY2" fmla="*/ 164382 h 506248"/>
                <a:gd name="connsiteX3" fmla="*/ 253719 w 507439"/>
                <a:gd name="connsiteY3" fmla="*/ 343057 h 506248"/>
                <a:gd name="connsiteX4" fmla="*/ 253719 w 507439"/>
                <a:gd name="connsiteY4" fmla="*/ 343057 h 506248"/>
                <a:gd name="connsiteX5" fmla="*/ 435969 w 507439"/>
                <a:gd name="connsiteY5" fmla="*/ 151279 h 506248"/>
                <a:gd name="connsiteX6" fmla="*/ 455027 w 507439"/>
                <a:gd name="connsiteY6" fmla="*/ 95294 h 506248"/>
                <a:gd name="connsiteX7" fmla="*/ 412145 w 507439"/>
                <a:gd name="connsiteY7" fmla="*/ 52411 h 506248"/>
                <a:gd name="connsiteX8" fmla="*/ 356160 w 507439"/>
                <a:gd name="connsiteY8" fmla="*/ 71470 h 506248"/>
                <a:gd name="connsiteX9" fmla="*/ 309704 w 507439"/>
                <a:gd name="connsiteY9" fmla="*/ 52411 h 506248"/>
                <a:gd name="connsiteX10" fmla="*/ 283499 w 507439"/>
                <a:gd name="connsiteY10" fmla="*/ 0 h 506248"/>
                <a:gd name="connsiteX11" fmla="*/ 223940 w 507439"/>
                <a:gd name="connsiteY11" fmla="*/ 0 h 506248"/>
                <a:gd name="connsiteX12" fmla="*/ 197734 w 507439"/>
                <a:gd name="connsiteY12" fmla="*/ 52411 h 506248"/>
                <a:gd name="connsiteX13" fmla="*/ 151279 w 507439"/>
                <a:gd name="connsiteY13" fmla="*/ 71470 h 506248"/>
                <a:gd name="connsiteX14" fmla="*/ 95294 w 507439"/>
                <a:gd name="connsiteY14" fmla="*/ 52411 h 506248"/>
                <a:gd name="connsiteX15" fmla="*/ 53603 w 507439"/>
                <a:gd name="connsiteY15" fmla="*/ 94102 h 506248"/>
                <a:gd name="connsiteX16" fmla="*/ 71470 w 507439"/>
                <a:gd name="connsiteY16" fmla="*/ 150088 h 506248"/>
                <a:gd name="connsiteX17" fmla="*/ 52412 w 507439"/>
                <a:gd name="connsiteY17" fmla="*/ 196543 h 506248"/>
                <a:gd name="connsiteX18" fmla="*/ 0 w 507439"/>
                <a:gd name="connsiteY18" fmla="*/ 222749 h 506248"/>
                <a:gd name="connsiteX19" fmla="*/ 0 w 507439"/>
                <a:gd name="connsiteY19" fmla="*/ 282307 h 506248"/>
                <a:gd name="connsiteX20" fmla="*/ 52412 w 507439"/>
                <a:gd name="connsiteY20" fmla="*/ 308513 h 506248"/>
                <a:gd name="connsiteX21" fmla="*/ 71470 w 507439"/>
                <a:gd name="connsiteY21" fmla="*/ 354969 h 506248"/>
                <a:gd name="connsiteX22" fmla="*/ 53603 w 507439"/>
                <a:gd name="connsiteY22" fmla="*/ 410954 h 506248"/>
                <a:gd name="connsiteX23" fmla="*/ 95294 w 507439"/>
                <a:gd name="connsiteY23" fmla="*/ 452645 h 506248"/>
                <a:gd name="connsiteX24" fmla="*/ 151279 w 507439"/>
                <a:gd name="connsiteY24" fmla="*/ 434777 h 506248"/>
                <a:gd name="connsiteX25" fmla="*/ 197734 w 507439"/>
                <a:gd name="connsiteY25" fmla="*/ 453836 h 506248"/>
                <a:gd name="connsiteX26" fmla="*/ 223940 w 507439"/>
                <a:gd name="connsiteY26" fmla="*/ 506248 h 506248"/>
                <a:gd name="connsiteX27" fmla="*/ 283499 w 507439"/>
                <a:gd name="connsiteY27" fmla="*/ 506248 h 506248"/>
                <a:gd name="connsiteX28" fmla="*/ 309704 w 507439"/>
                <a:gd name="connsiteY28" fmla="*/ 453836 h 506248"/>
                <a:gd name="connsiteX29" fmla="*/ 356160 w 507439"/>
                <a:gd name="connsiteY29" fmla="*/ 434777 h 506248"/>
                <a:gd name="connsiteX30" fmla="*/ 412145 w 507439"/>
                <a:gd name="connsiteY30" fmla="*/ 453836 h 506248"/>
                <a:gd name="connsiteX31" fmla="*/ 453836 w 507439"/>
                <a:gd name="connsiteY31" fmla="*/ 410954 h 506248"/>
                <a:gd name="connsiteX32" fmla="*/ 435969 w 507439"/>
                <a:gd name="connsiteY32" fmla="*/ 356160 h 506248"/>
                <a:gd name="connsiteX33" fmla="*/ 455027 w 507439"/>
                <a:gd name="connsiteY33" fmla="*/ 309704 h 506248"/>
                <a:gd name="connsiteX34" fmla="*/ 507439 w 507439"/>
                <a:gd name="connsiteY34" fmla="*/ 283499 h 506248"/>
                <a:gd name="connsiteX35" fmla="*/ 507439 w 507439"/>
                <a:gd name="connsiteY35" fmla="*/ 223940 h 506248"/>
                <a:gd name="connsiteX36" fmla="*/ 455027 w 507439"/>
                <a:gd name="connsiteY36" fmla="*/ 197734 h 506248"/>
                <a:gd name="connsiteX37" fmla="*/ 435969 w 507439"/>
                <a:gd name="connsiteY37" fmla="*/ 151279 h 506248"/>
                <a:gd name="connsiteX0" fmla="*/ 253719 w 507439"/>
                <a:gd name="connsiteY0" fmla="*/ 343057 h 506248"/>
                <a:gd name="connsiteX1" fmla="*/ 164382 w 507439"/>
                <a:gd name="connsiteY1" fmla="*/ 253719 h 506248"/>
                <a:gd name="connsiteX2" fmla="*/ 253719 w 507439"/>
                <a:gd name="connsiteY2" fmla="*/ 343057 h 506248"/>
                <a:gd name="connsiteX3" fmla="*/ 253719 w 507439"/>
                <a:gd name="connsiteY3" fmla="*/ 343057 h 506248"/>
                <a:gd name="connsiteX4" fmla="*/ 435969 w 507439"/>
                <a:gd name="connsiteY4" fmla="*/ 151279 h 506248"/>
                <a:gd name="connsiteX5" fmla="*/ 455027 w 507439"/>
                <a:gd name="connsiteY5" fmla="*/ 95294 h 506248"/>
                <a:gd name="connsiteX6" fmla="*/ 412145 w 507439"/>
                <a:gd name="connsiteY6" fmla="*/ 52411 h 506248"/>
                <a:gd name="connsiteX7" fmla="*/ 356160 w 507439"/>
                <a:gd name="connsiteY7" fmla="*/ 71470 h 506248"/>
                <a:gd name="connsiteX8" fmla="*/ 309704 w 507439"/>
                <a:gd name="connsiteY8" fmla="*/ 52411 h 506248"/>
                <a:gd name="connsiteX9" fmla="*/ 283499 w 507439"/>
                <a:gd name="connsiteY9" fmla="*/ 0 h 506248"/>
                <a:gd name="connsiteX10" fmla="*/ 223940 w 507439"/>
                <a:gd name="connsiteY10" fmla="*/ 0 h 506248"/>
                <a:gd name="connsiteX11" fmla="*/ 197734 w 507439"/>
                <a:gd name="connsiteY11" fmla="*/ 52411 h 506248"/>
                <a:gd name="connsiteX12" fmla="*/ 151279 w 507439"/>
                <a:gd name="connsiteY12" fmla="*/ 71470 h 506248"/>
                <a:gd name="connsiteX13" fmla="*/ 95294 w 507439"/>
                <a:gd name="connsiteY13" fmla="*/ 52411 h 506248"/>
                <a:gd name="connsiteX14" fmla="*/ 53603 w 507439"/>
                <a:gd name="connsiteY14" fmla="*/ 94102 h 506248"/>
                <a:gd name="connsiteX15" fmla="*/ 71470 w 507439"/>
                <a:gd name="connsiteY15" fmla="*/ 150088 h 506248"/>
                <a:gd name="connsiteX16" fmla="*/ 52412 w 507439"/>
                <a:gd name="connsiteY16" fmla="*/ 196543 h 506248"/>
                <a:gd name="connsiteX17" fmla="*/ 0 w 507439"/>
                <a:gd name="connsiteY17" fmla="*/ 222749 h 506248"/>
                <a:gd name="connsiteX18" fmla="*/ 0 w 507439"/>
                <a:gd name="connsiteY18" fmla="*/ 282307 h 506248"/>
                <a:gd name="connsiteX19" fmla="*/ 52412 w 507439"/>
                <a:gd name="connsiteY19" fmla="*/ 308513 h 506248"/>
                <a:gd name="connsiteX20" fmla="*/ 71470 w 507439"/>
                <a:gd name="connsiteY20" fmla="*/ 354969 h 506248"/>
                <a:gd name="connsiteX21" fmla="*/ 53603 w 507439"/>
                <a:gd name="connsiteY21" fmla="*/ 410954 h 506248"/>
                <a:gd name="connsiteX22" fmla="*/ 95294 w 507439"/>
                <a:gd name="connsiteY22" fmla="*/ 452645 h 506248"/>
                <a:gd name="connsiteX23" fmla="*/ 151279 w 507439"/>
                <a:gd name="connsiteY23" fmla="*/ 434777 h 506248"/>
                <a:gd name="connsiteX24" fmla="*/ 197734 w 507439"/>
                <a:gd name="connsiteY24" fmla="*/ 453836 h 506248"/>
                <a:gd name="connsiteX25" fmla="*/ 223940 w 507439"/>
                <a:gd name="connsiteY25" fmla="*/ 506248 h 506248"/>
                <a:gd name="connsiteX26" fmla="*/ 283499 w 507439"/>
                <a:gd name="connsiteY26" fmla="*/ 506248 h 506248"/>
                <a:gd name="connsiteX27" fmla="*/ 309704 w 507439"/>
                <a:gd name="connsiteY27" fmla="*/ 453836 h 506248"/>
                <a:gd name="connsiteX28" fmla="*/ 356160 w 507439"/>
                <a:gd name="connsiteY28" fmla="*/ 434777 h 506248"/>
                <a:gd name="connsiteX29" fmla="*/ 412145 w 507439"/>
                <a:gd name="connsiteY29" fmla="*/ 453836 h 506248"/>
                <a:gd name="connsiteX30" fmla="*/ 453836 w 507439"/>
                <a:gd name="connsiteY30" fmla="*/ 410954 h 506248"/>
                <a:gd name="connsiteX31" fmla="*/ 435969 w 507439"/>
                <a:gd name="connsiteY31" fmla="*/ 356160 h 506248"/>
                <a:gd name="connsiteX32" fmla="*/ 455027 w 507439"/>
                <a:gd name="connsiteY32" fmla="*/ 309704 h 506248"/>
                <a:gd name="connsiteX33" fmla="*/ 507439 w 507439"/>
                <a:gd name="connsiteY33" fmla="*/ 283499 h 506248"/>
                <a:gd name="connsiteX34" fmla="*/ 507439 w 507439"/>
                <a:gd name="connsiteY34" fmla="*/ 223940 h 506248"/>
                <a:gd name="connsiteX35" fmla="*/ 455027 w 507439"/>
                <a:gd name="connsiteY35" fmla="*/ 197734 h 506248"/>
                <a:gd name="connsiteX36" fmla="*/ 435969 w 507439"/>
                <a:gd name="connsiteY36" fmla="*/ 151279 h 506248"/>
                <a:gd name="connsiteX0" fmla="*/ 253719 w 507439"/>
                <a:gd name="connsiteY0" fmla="*/ 343057 h 506248"/>
                <a:gd name="connsiteX1" fmla="*/ 253719 w 507439"/>
                <a:gd name="connsiteY1" fmla="*/ 343057 h 506248"/>
                <a:gd name="connsiteX2" fmla="*/ 253719 w 507439"/>
                <a:gd name="connsiteY2" fmla="*/ 343057 h 506248"/>
                <a:gd name="connsiteX3" fmla="*/ 435969 w 507439"/>
                <a:gd name="connsiteY3" fmla="*/ 151279 h 506248"/>
                <a:gd name="connsiteX4" fmla="*/ 455027 w 507439"/>
                <a:gd name="connsiteY4" fmla="*/ 95294 h 506248"/>
                <a:gd name="connsiteX5" fmla="*/ 412145 w 507439"/>
                <a:gd name="connsiteY5" fmla="*/ 52411 h 506248"/>
                <a:gd name="connsiteX6" fmla="*/ 356160 w 507439"/>
                <a:gd name="connsiteY6" fmla="*/ 71470 h 506248"/>
                <a:gd name="connsiteX7" fmla="*/ 309704 w 507439"/>
                <a:gd name="connsiteY7" fmla="*/ 52411 h 506248"/>
                <a:gd name="connsiteX8" fmla="*/ 283499 w 507439"/>
                <a:gd name="connsiteY8" fmla="*/ 0 h 506248"/>
                <a:gd name="connsiteX9" fmla="*/ 223940 w 507439"/>
                <a:gd name="connsiteY9" fmla="*/ 0 h 506248"/>
                <a:gd name="connsiteX10" fmla="*/ 197734 w 507439"/>
                <a:gd name="connsiteY10" fmla="*/ 52411 h 506248"/>
                <a:gd name="connsiteX11" fmla="*/ 151279 w 507439"/>
                <a:gd name="connsiteY11" fmla="*/ 71470 h 506248"/>
                <a:gd name="connsiteX12" fmla="*/ 95294 w 507439"/>
                <a:gd name="connsiteY12" fmla="*/ 52411 h 506248"/>
                <a:gd name="connsiteX13" fmla="*/ 53603 w 507439"/>
                <a:gd name="connsiteY13" fmla="*/ 94102 h 506248"/>
                <a:gd name="connsiteX14" fmla="*/ 71470 w 507439"/>
                <a:gd name="connsiteY14" fmla="*/ 150088 h 506248"/>
                <a:gd name="connsiteX15" fmla="*/ 52412 w 507439"/>
                <a:gd name="connsiteY15" fmla="*/ 196543 h 506248"/>
                <a:gd name="connsiteX16" fmla="*/ 0 w 507439"/>
                <a:gd name="connsiteY16" fmla="*/ 222749 h 506248"/>
                <a:gd name="connsiteX17" fmla="*/ 0 w 507439"/>
                <a:gd name="connsiteY17" fmla="*/ 282307 h 506248"/>
                <a:gd name="connsiteX18" fmla="*/ 52412 w 507439"/>
                <a:gd name="connsiteY18" fmla="*/ 308513 h 506248"/>
                <a:gd name="connsiteX19" fmla="*/ 71470 w 507439"/>
                <a:gd name="connsiteY19" fmla="*/ 354969 h 506248"/>
                <a:gd name="connsiteX20" fmla="*/ 53603 w 507439"/>
                <a:gd name="connsiteY20" fmla="*/ 410954 h 506248"/>
                <a:gd name="connsiteX21" fmla="*/ 95294 w 507439"/>
                <a:gd name="connsiteY21" fmla="*/ 452645 h 506248"/>
                <a:gd name="connsiteX22" fmla="*/ 151279 w 507439"/>
                <a:gd name="connsiteY22" fmla="*/ 434777 h 506248"/>
                <a:gd name="connsiteX23" fmla="*/ 197734 w 507439"/>
                <a:gd name="connsiteY23" fmla="*/ 453836 h 506248"/>
                <a:gd name="connsiteX24" fmla="*/ 223940 w 507439"/>
                <a:gd name="connsiteY24" fmla="*/ 506248 h 506248"/>
                <a:gd name="connsiteX25" fmla="*/ 283499 w 507439"/>
                <a:gd name="connsiteY25" fmla="*/ 506248 h 506248"/>
                <a:gd name="connsiteX26" fmla="*/ 309704 w 507439"/>
                <a:gd name="connsiteY26" fmla="*/ 453836 h 506248"/>
                <a:gd name="connsiteX27" fmla="*/ 356160 w 507439"/>
                <a:gd name="connsiteY27" fmla="*/ 434777 h 506248"/>
                <a:gd name="connsiteX28" fmla="*/ 412145 w 507439"/>
                <a:gd name="connsiteY28" fmla="*/ 453836 h 506248"/>
                <a:gd name="connsiteX29" fmla="*/ 453836 w 507439"/>
                <a:gd name="connsiteY29" fmla="*/ 410954 h 506248"/>
                <a:gd name="connsiteX30" fmla="*/ 435969 w 507439"/>
                <a:gd name="connsiteY30" fmla="*/ 356160 h 506248"/>
                <a:gd name="connsiteX31" fmla="*/ 455027 w 507439"/>
                <a:gd name="connsiteY31" fmla="*/ 309704 h 506248"/>
                <a:gd name="connsiteX32" fmla="*/ 507439 w 507439"/>
                <a:gd name="connsiteY32" fmla="*/ 283499 h 506248"/>
                <a:gd name="connsiteX33" fmla="*/ 507439 w 507439"/>
                <a:gd name="connsiteY33" fmla="*/ 223940 h 506248"/>
                <a:gd name="connsiteX34" fmla="*/ 455027 w 507439"/>
                <a:gd name="connsiteY34" fmla="*/ 197734 h 506248"/>
                <a:gd name="connsiteX35" fmla="*/ 435969 w 507439"/>
                <a:gd name="connsiteY35" fmla="*/ 151279 h 506248"/>
                <a:gd name="connsiteX0" fmla="*/ 435969 w 507439"/>
                <a:gd name="connsiteY0" fmla="*/ 151279 h 506248"/>
                <a:gd name="connsiteX1" fmla="*/ 455027 w 507439"/>
                <a:gd name="connsiteY1" fmla="*/ 95294 h 506248"/>
                <a:gd name="connsiteX2" fmla="*/ 412145 w 507439"/>
                <a:gd name="connsiteY2" fmla="*/ 52411 h 506248"/>
                <a:gd name="connsiteX3" fmla="*/ 356160 w 507439"/>
                <a:gd name="connsiteY3" fmla="*/ 71470 h 506248"/>
                <a:gd name="connsiteX4" fmla="*/ 309704 w 507439"/>
                <a:gd name="connsiteY4" fmla="*/ 52411 h 506248"/>
                <a:gd name="connsiteX5" fmla="*/ 283499 w 507439"/>
                <a:gd name="connsiteY5" fmla="*/ 0 h 506248"/>
                <a:gd name="connsiteX6" fmla="*/ 223940 w 507439"/>
                <a:gd name="connsiteY6" fmla="*/ 0 h 506248"/>
                <a:gd name="connsiteX7" fmla="*/ 197734 w 507439"/>
                <a:gd name="connsiteY7" fmla="*/ 52411 h 506248"/>
                <a:gd name="connsiteX8" fmla="*/ 151279 w 507439"/>
                <a:gd name="connsiteY8" fmla="*/ 71470 h 506248"/>
                <a:gd name="connsiteX9" fmla="*/ 95294 w 507439"/>
                <a:gd name="connsiteY9" fmla="*/ 52411 h 506248"/>
                <a:gd name="connsiteX10" fmla="*/ 53603 w 507439"/>
                <a:gd name="connsiteY10" fmla="*/ 94102 h 506248"/>
                <a:gd name="connsiteX11" fmla="*/ 71470 w 507439"/>
                <a:gd name="connsiteY11" fmla="*/ 150088 h 506248"/>
                <a:gd name="connsiteX12" fmla="*/ 52412 w 507439"/>
                <a:gd name="connsiteY12" fmla="*/ 196543 h 506248"/>
                <a:gd name="connsiteX13" fmla="*/ 0 w 507439"/>
                <a:gd name="connsiteY13" fmla="*/ 222749 h 506248"/>
                <a:gd name="connsiteX14" fmla="*/ 0 w 507439"/>
                <a:gd name="connsiteY14" fmla="*/ 282307 h 506248"/>
                <a:gd name="connsiteX15" fmla="*/ 52412 w 507439"/>
                <a:gd name="connsiteY15" fmla="*/ 308513 h 506248"/>
                <a:gd name="connsiteX16" fmla="*/ 71470 w 507439"/>
                <a:gd name="connsiteY16" fmla="*/ 354969 h 506248"/>
                <a:gd name="connsiteX17" fmla="*/ 53603 w 507439"/>
                <a:gd name="connsiteY17" fmla="*/ 410954 h 506248"/>
                <a:gd name="connsiteX18" fmla="*/ 95294 w 507439"/>
                <a:gd name="connsiteY18" fmla="*/ 452645 h 506248"/>
                <a:gd name="connsiteX19" fmla="*/ 151279 w 507439"/>
                <a:gd name="connsiteY19" fmla="*/ 434777 h 506248"/>
                <a:gd name="connsiteX20" fmla="*/ 197734 w 507439"/>
                <a:gd name="connsiteY20" fmla="*/ 453836 h 506248"/>
                <a:gd name="connsiteX21" fmla="*/ 223940 w 507439"/>
                <a:gd name="connsiteY21" fmla="*/ 506248 h 506248"/>
                <a:gd name="connsiteX22" fmla="*/ 283499 w 507439"/>
                <a:gd name="connsiteY22" fmla="*/ 506248 h 506248"/>
                <a:gd name="connsiteX23" fmla="*/ 309704 w 507439"/>
                <a:gd name="connsiteY23" fmla="*/ 453836 h 506248"/>
                <a:gd name="connsiteX24" fmla="*/ 356160 w 507439"/>
                <a:gd name="connsiteY24" fmla="*/ 434777 h 506248"/>
                <a:gd name="connsiteX25" fmla="*/ 412145 w 507439"/>
                <a:gd name="connsiteY25" fmla="*/ 453836 h 506248"/>
                <a:gd name="connsiteX26" fmla="*/ 453836 w 507439"/>
                <a:gd name="connsiteY26" fmla="*/ 410954 h 506248"/>
                <a:gd name="connsiteX27" fmla="*/ 435969 w 507439"/>
                <a:gd name="connsiteY27" fmla="*/ 356160 h 506248"/>
                <a:gd name="connsiteX28" fmla="*/ 455027 w 507439"/>
                <a:gd name="connsiteY28" fmla="*/ 309704 h 506248"/>
                <a:gd name="connsiteX29" fmla="*/ 507439 w 507439"/>
                <a:gd name="connsiteY29" fmla="*/ 283499 h 506248"/>
                <a:gd name="connsiteX30" fmla="*/ 507439 w 507439"/>
                <a:gd name="connsiteY30" fmla="*/ 223940 h 506248"/>
                <a:gd name="connsiteX31" fmla="*/ 455027 w 507439"/>
                <a:gd name="connsiteY31" fmla="*/ 197734 h 506248"/>
                <a:gd name="connsiteX32" fmla="*/ 435969 w 507439"/>
                <a:gd name="connsiteY32" fmla="*/ 151279 h 5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7439" h="506248">
                  <a:moveTo>
                    <a:pt x="435969" y="151279"/>
                  </a:moveTo>
                  <a:lnTo>
                    <a:pt x="455027" y="95294"/>
                  </a:lnTo>
                  <a:lnTo>
                    <a:pt x="412145" y="52411"/>
                  </a:lnTo>
                  <a:lnTo>
                    <a:pt x="356160" y="71470"/>
                  </a:lnTo>
                  <a:cubicBezTo>
                    <a:pt x="341866" y="63132"/>
                    <a:pt x="325190" y="57176"/>
                    <a:pt x="309704" y="52411"/>
                  </a:cubicBezTo>
                  <a:lnTo>
                    <a:pt x="283499" y="0"/>
                  </a:lnTo>
                  <a:lnTo>
                    <a:pt x="223940" y="0"/>
                  </a:lnTo>
                  <a:lnTo>
                    <a:pt x="197734" y="52411"/>
                  </a:lnTo>
                  <a:cubicBezTo>
                    <a:pt x="181058" y="57176"/>
                    <a:pt x="165573" y="63132"/>
                    <a:pt x="151279" y="71470"/>
                  </a:cubicBezTo>
                  <a:lnTo>
                    <a:pt x="95294" y="52411"/>
                  </a:lnTo>
                  <a:lnTo>
                    <a:pt x="53603" y="94102"/>
                  </a:lnTo>
                  <a:lnTo>
                    <a:pt x="71470" y="150088"/>
                  </a:lnTo>
                  <a:cubicBezTo>
                    <a:pt x="63132" y="164382"/>
                    <a:pt x="57176" y="181058"/>
                    <a:pt x="52412" y="196543"/>
                  </a:cubicBezTo>
                  <a:lnTo>
                    <a:pt x="0" y="222749"/>
                  </a:lnTo>
                  <a:lnTo>
                    <a:pt x="0" y="282307"/>
                  </a:lnTo>
                  <a:lnTo>
                    <a:pt x="52412" y="308513"/>
                  </a:lnTo>
                  <a:cubicBezTo>
                    <a:pt x="57176" y="325190"/>
                    <a:pt x="63132" y="340675"/>
                    <a:pt x="71470" y="354969"/>
                  </a:cubicBezTo>
                  <a:lnTo>
                    <a:pt x="53603" y="410954"/>
                  </a:lnTo>
                  <a:lnTo>
                    <a:pt x="95294" y="452645"/>
                  </a:lnTo>
                  <a:lnTo>
                    <a:pt x="151279" y="434777"/>
                  </a:lnTo>
                  <a:cubicBezTo>
                    <a:pt x="165573" y="443116"/>
                    <a:pt x="181058" y="449071"/>
                    <a:pt x="197734" y="453836"/>
                  </a:cubicBezTo>
                  <a:lnTo>
                    <a:pt x="223940" y="506248"/>
                  </a:lnTo>
                  <a:lnTo>
                    <a:pt x="283499" y="506248"/>
                  </a:lnTo>
                  <a:lnTo>
                    <a:pt x="309704" y="453836"/>
                  </a:lnTo>
                  <a:cubicBezTo>
                    <a:pt x="326381" y="449071"/>
                    <a:pt x="341866" y="443116"/>
                    <a:pt x="356160" y="434777"/>
                  </a:cubicBezTo>
                  <a:lnTo>
                    <a:pt x="412145" y="453836"/>
                  </a:lnTo>
                  <a:lnTo>
                    <a:pt x="453836" y="410954"/>
                  </a:lnTo>
                  <a:lnTo>
                    <a:pt x="435969" y="356160"/>
                  </a:lnTo>
                  <a:cubicBezTo>
                    <a:pt x="444307" y="341866"/>
                    <a:pt x="450263" y="326381"/>
                    <a:pt x="455027" y="309704"/>
                  </a:cubicBezTo>
                  <a:lnTo>
                    <a:pt x="507439" y="283499"/>
                  </a:lnTo>
                  <a:lnTo>
                    <a:pt x="507439" y="223940"/>
                  </a:lnTo>
                  <a:lnTo>
                    <a:pt x="455027" y="197734"/>
                  </a:lnTo>
                  <a:cubicBezTo>
                    <a:pt x="450263" y="181058"/>
                    <a:pt x="444307" y="165573"/>
                    <a:pt x="435969" y="151279"/>
                  </a:cubicBezTo>
                  <a:close/>
                </a:path>
              </a:pathLst>
            </a:custGeom>
            <a:no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79" name="Group 78">
            <a:extLst>
              <a:ext uri="{FF2B5EF4-FFF2-40B4-BE49-F238E27FC236}">
                <a16:creationId xmlns:a16="http://schemas.microsoft.com/office/drawing/2014/main" id="{68C70D2C-9201-8C82-BD7B-C11FB096F111}"/>
              </a:ext>
            </a:extLst>
          </p:cNvPr>
          <p:cNvGrpSpPr/>
          <p:nvPr/>
        </p:nvGrpSpPr>
        <p:grpSpPr>
          <a:xfrm>
            <a:off x="541746" y="1461905"/>
            <a:ext cx="633978" cy="632492"/>
            <a:chOff x="494911" y="1458468"/>
            <a:chExt cx="633978" cy="632492"/>
          </a:xfrm>
        </p:grpSpPr>
        <p:sp>
          <p:nvSpPr>
            <p:cNvPr id="80" name="TextBox 79">
              <a:extLst>
                <a:ext uri="{FF2B5EF4-FFF2-40B4-BE49-F238E27FC236}">
                  <a16:creationId xmlns:a16="http://schemas.microsoft.com/office/drawing/2014/main" id="{965F9E7D-3A13-42AA-DBCC-4A47713FCD83}"/>
                </a:ext>
              </a:extLst>
            </p:cNvPr>
            <p:cNvSpPr txBox="1"/>
            <p:nvPr/>
          </p:nvSpPr>
          <p:spPr>
            <a:xfrm>
              <a:off x="578610" y="1562477"/>
              <a:ext cx="466580" cy="430887"/>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1</a:t>
              </a:r>
            </a:p>
          </p:txBody>
        </p:sp>
        <p:sp>
          <p:nvSpPr>
            <p:cNvPr id="81" name="Freeform: Shape 80">
              <a:extLst>
                <a:ext uri="{FF2B5EF4-FFF2-40B4-BE49-F238E27FC236}">
                  <a16:creationId xmlns:a16="http://schemas.microsoft.com/office/drawing/2014/main" id="{B2E100BF-E0A6-DDC6-0665-F2DBEC3E07C5}"/>
                </a:ext>
              </a:extLst>
            </p:cNvPr>
            <p:cNvSpPr/>
            <p:nvPr/>
          </p:nvSpPr>
          <p:spPr>
            <a:xfrm>
              <a:off x="494911" y="1458468"/>
              <a:ext cx="633978" cy="632492"/>
            </a:xfrm>
            <a:custGeom>
              <a:avLst/>
              <a:gdLst>
                <a:gd name="connsiteX0" fmla="*/ 253719 w 507438"/>
                <a:gd name="connsiteY0" fmla="*/ 343057 h 506247"/>
                <a:gd name="connsiteX1" fmla="*/ 164382 w 507438"/>
                <a:gd name="connsiteY1" fmla="*/ 253719 h 506247"/>
                <a:gd name="connsiteX2" fmla="*/ 253719 w 507438"/>
                <a:gd name="connsiteY2" fmla="*/ 164382 h 506247"/>
                <a:gd name="connsiteX3" fmla="*/ 343057 w 507438"/>
                <a:gd name="connsiteY3" fmla="*/ 253719 h 506247"/>
                <a:gd name="connsiteX4" fmla="*/ 253719 w 507438"/>
                <a:gd name="connsiteY4" fmla="*/ 343057 h 506247"/>
                <a:gd name="connsiteX5" fmla="*/ 253719 w 507438"/>
                <a:gd name="connsiteY5" fmla="*/ 343057 h 506247"/>
                <a:gd name="connsiteX6" fmla="*/ 435969 w 507438"/>
                <a:gd name="connsiteY6" fmla="*/ 151279 h 506247"/>
                <a:gd name="connsiteX7" fmla="*/ 455027 w 507438"/>
                <a:gd name="connsiteY7" fmla="*/ 95294 h 506247"/>
                <a:gd name="connsiteX8" fmla="*/ 412145 w 507438"/>
                <a:gd name="connsiteY8" fmla="*/ 52411 h 506247"/>
                <a:gd name="connsiteX9" fmla="*/ 356160 w 507438"/>
                <a:gd name="connsiteY9" fmla="*/ 71470 h 506247"/>
                <a:gd name="connsiteX10" fmla="*/ 309704 w 507438"/>
                <a:gd name="connsiteY10" fmla="*/ 52411 h 506247"/>
                <a:gd name="connsiteX11" fmla="*/ 283499 w 507438"/>
                <a:gd name="connsiteY11" fmla="*/ 0 h 506247"/>
                <a:gd name="connsiteX12" fmla="*/ 223940 w 507438"/>
                <a:gd name="connsiteY12" fmla="*/ 0 h 506247"/>
                <a:gd name="connsiteX13" fmla="*/ 197734 w 507438"/>
                <a:gd name="connsiteY13" fmla="*/ 52411 h 506247"/>
                <a:gd name="connsiteX14" fmla="*/ 151279 w 507438"/>
                <a:gd name="connsiteY14" fmla="*/ 71470 h 506247"/>
                <a:gd name="connsiteX15" fmla="*/ 95294 w 507438"/>
                <a:gd name="connsiteY15" fmla="*/ 52411 h 506247"/>
                <a:gd name="connsiteX16" fmla="*/ 53603 w 507438"/>
                <a:gd name="connsiteY16" fmla="*/ 94102 h 506247"/>
                <a:gd name="connsiteX17" fmla="*/ 71470 w 507438"/>
                <a:gd name="connsiteY17" fmla="*/ 150088 h 506247"/>
                <a:gd name="connsiteX18" fmla="*/ 52412 w 507438"/>
                <a:gd name="connsiteY18" fmla="*/ 196543 h 506247"/>
                <a:gd name="connsiteX19" fmla="*/ 0 w 507438"/>
                <a:gd name="connsiteY19" fmla="*/ 222749 h 506247"/>
                <a:gd name="connsiteX20" fmla="*/ 0 w 507438"/>
                <a:gd name="connsiteY20" fmla="*/ 282307 h 506247"/>
                <a:gd name="connsiteX21" fmla="*/ 52412 w 507438"/>
                <a:gd name="connsiteY21" fmla="*/ 308513 h 506247"/>
                <a:gd name="connsiteX22" fmla="*/ 71470 w 507438"/>
                <a:gd name="connsiteY22" fmla="*/ 354969 h 506247"/>
                <a:gd name="connsiteX23" fmla="*/ 53603 w 507438"/>
                <a:gd name="connsiteY23" fmla="*/ 410954 h 506247"/>
                <a:gd name="connsiteX24" fmla="*/ 95294 w 507438"/>
                <a:gd name="connsiteY24" fmla="*/ 452645 h 506247"/>
                <a:gd name="connsiteX25" fmla="*/ 151279 w 507438"/>
                <a:gd name="connsiteY25" fmla="*/ 434777 h 506247"/>
                <a:gd name="connsiteX26" fmla="*/ 197734 w 507438"/>
                <a:gd name="connsiteY26" fmla="*/ 453836 h 506247"/>
                <a:gd name="connsiteX27" fmla="*/ 223940 w 507438"/>
                <a:gd name="connsiteY27" fmla="*/ 506248 h 506247"/>
                <a:gd name="connsiteX28" fmla="*/ 283499 w 507438"/>
                <a:gd name="connsiteY28" fmla="*/ 506248 h 506247"/>
                <a:gd name="connsiteX29" fmla="*/ 309704 w 507438"/>
                <a:gd name="connsiteY29" fmla="*/ 453836 h 506247"/>
                <a:gd name="connsiteX30" fmla="*/ 356160 w 507438"/>
                <a:gd name="connsiteY30" fmla="*/ 434777 h 506247"/>
                <a:gd name="connsiteX31" fmla="*/ 412145 w 507438"/>
                <a:gd name="connsiteY31" fmla="*/ 453836 h 506247"/>
                <a:gd name="connsiteX32" fmla="*/ 453836 w 507438"/>
                <a:gd name="connsiteY32" fmla="*/ 410954 h 506247"/>
                <a:gd name="connsiteX33" fmla="*/ 435969 w 507438"/>
                <a:gd name="connsiteY33" fmla="*/ 356160 h 506247"/>
                <a:gd name="connsiteX34" fmla="*/ 455027 w 507438"/>
                <a:gd name="connsiteY34" fmla="*/ 309704 h 506247"/>
                <a:gd name="connsiteX35" fmla="*/ 507439 w 507438"/>
                <a:gd name="connsiteY35" fmla="*/ 283499 h 506247"/>
                <a:gd name="connsiteX36" fmla="*/ 507439 w 507438"/>
                <a:gd name="connsiteY36" fmla="*/ 223940 h 506247"/>
                <a:gd name="connsiteX37" fmla="*/ 455027 w 507438"/>
                <a:gd name="connsiteY37" fmla="*/ 197734 h 506247"/>
                <a:gd name="connsiteX38" fmla="*/ 435969 w 507438"/>
                <a:gd name="connsiteY38" fmla="*/ 151279 h 506247"/>
                <a:gd name="connsiteX0" fmla="*/ 253719 w 507439"/>
                <a:gd name="connsiteY0" fmla="*/ 343057 h 506248"/>
                <a:gd name="connsiteX1" fmla="*/ 164382 w 507439"/>
                <a:gd name="connsiteY1" fmla="*/ 253719 h 506248"/>
                <a:gd name="connsiteX2" fmla="*/ 253719 w 507439"/>
                <a:gd name="connsiteY2" fmla="*/ 164382 h 506248"/>
                <a:gd name="connsiteX3" fmla="*/ 253719 w 507439"/>
                <a:gd name="connsiteY3" fmla="*/ 343057 h 506248"/>
                <a:gd name="connsiteX4" fmla="*/ 253719 w 507439"/>
                <a:gd name="connsiteY4" fmla="*/ 343057 h 506248"/>
                <a:gd name="connsiteX5" fmla="*/ 435969 w 507439"/>
                <a:gd name="connsiteY5" fmla="*/ 151279 h 506248"/>
                <a:gd name="connsiteX6" fmla="*/ 455027 w 507439"/>
                <a:gd name="connsiteY6" fmla="*/ 95294 h 506248"/>
                <a:gd name="connsiteX7" fmla="*/ 412145 w 507439"/>
                <a:gd name="connsiteY7" fmla="*/ 52411 h 506248"/>
                <a:gd name="connsiteX8" fmla="*/ 356160 w 507439"/>
                <a:gd name="connsiteY8" fmla="*/ 71470 h 506248"/>
                <a:gd name="connsiteX9" fmla="*/ 309704 w 507439"/>
                <a:gd name="connsiteY9" fmla="*/ 52411 h 506248"/>
                <a:gd name="connsiteX10" fmla="*/ 283499 w 507439"/>
                <a:gd name="connsiteY10" fmla="*/ 0 h 506248"/>
                <a:gd name="connsiteX11" fmla="*/ 223940 w 507439"/>
                <a:gd name="connsiteY11" fmla="*/ 0 h 506248"/>
                <a:gd name="connsiteX12" fmla="*/ 197734 w 507439"/>
                <a:gd name="connsiteY12" fmla="*/ 52411 h 506248"/>
                <a:gd name="connsiteX13" fmla="*/ 151279 w 507439"/>
                <a:gd name="connsiteY13" fmla="*/ 71470 h 506248"/>
                <a:gd name="connsiteX14" fmla="*/ 95294 w 507439"/>
                <a:gd name="connsiteY14" fmla="*/ 52411 h 506248"/>
                <a:gd name="connsiteX15" fmla="*/ 53603 w 507439"/>
                <a:gd name="connsiteY15" fmla="*/ 94102 h 506248"/>
                <a:gd name="connsiteX16" fmla="*/ 71470 w 507439"/>
                <a:gd name="connsiteY16" fmla="*/ 150088 h 506248"/>
                <a:gd name="connsiteX17" fmla="*/ 52412 w 507439"/>
                <a:gd name="connsiteY17" fmla="*/ 196543 h 506248"/>
                <a:gd name="connsiteX18" fmla="*/ 0 w 507439"/>
                <a:gd name="connsiteY18" fmla="*/ 222749 h 506248"/>
                <a:gd name="connsiteX19" fmla="*/ 0 w 507439"/>
                <a:gd name="connsiteY19" fmla="*/ 282307 h 506248"/>
                <a:gd name="connsiteX20" fmla="*/ 52412 w 507439"/>
                <a:gd name="connsiteY20" fmla="*/ 308513 h 506248"/>
                <a:gd name="connsiteX21" fmla="*/ 71470 w 507439"/>
                <a:gd name="connsiteY21" fmla="*/ 354969 h 506248"/>
                <a:gd name="connsiteX22" fmla="*/ 53603 w 507439"/>
                <a:gd name="connsiteY22" fmla="*/ 410954 h 506248"/>
                <a:gd name="connsiteX23" fmla="*/ 95294 w 507439"/>
                <a:gd name="connsiteY23" fmla="*/ 452645 h 506248"/>
                <a:gd name="connsiteX24" fmla="*/ 151279 w 507439"/>
                <a:gd name="connsiteY24" fmla="*/ 434777 h 506248"/>
                <a:gd name="connsiteX25" fmla="*/ 197734 w 507439"/>
                <a:gd name="connsiteY25" fmla="*/ 453836 h 506248"/>
                <a:gd name="connsiteX26" fmla="*/ 223940 w 507439"/>
                <a:gd name="connsiteY26" fmla="*/ 506248 h 506248"/>
                <a:gd name="connsiteX27" fmla="*/ 283499 w 507439"/>
                <a:gd name="connsiteY27" fmla="*/ 506248 h 506248"/>
                <a:gd name="connsiteX28" fmla="*/ 309704 w 507439"/>
                <a:gd name="connsiteY28" fmla="*/ 453836 h 506248"/>
                <a:gd name="connsiteX29" fmla="*/ 356160 w 507439"/>
                <a:gd name="connsiteY29" fmla="*/ 434777 h 506248"/>
                <a:gd name="connsiteX30" fmla="*/ 412145 w 507439"/>
                <a:gd name="connsiteY30" fmla="*/ 453836 h 506248"/>
                <a:gd name="connsiteX31" fmla="*/ 453836 w 507439"/>
                <a:gd name="connsiteY31" fmla="*/ 410954 h 506248"/>
                <a:gd name="connsiteX32" fmla="*/ 435969 w 507439"/>
                <a:gd name="connsiteY32" fmla="*/ 356160 h 506248"/>
                <a:gd name="connsiteX33" fmla="*/ 455027 w 507439"/>
                <a:gd name="connsiteY33" fmla="*/ 309704 h 506248"/>
                <a:gd name="connsiteX34" fmla="*/ 507439 w 507439"/>
                <a:gd name="connsiteY34" fmla="*/ 283499 h 506248"/>
                <a:gd name="connsiteX35" fmla="*/ 507439 w 507439"/>
                <a:gd name="connsiteY35" fmla="*/ 223940 h 506248"/>
                <a:gd name="connsiteX36" fmla="*/ 455027 w 507439"/>
                <a:gd name="connsiteY36" fmla="*/ 197734 h 506248"/>
                <a:gd name="connsiteX37" fmla="*/ 435969 w 507439"/>
                <a:gd name="connsiteY37" fmla="*/ 151279 h 506248"/>
                <a:gd name="connsiteX0" fmla="*/ 253719 w 507439"/>
                <a:gd name="connsiteY0" fmla="*/ 343057 h 506248"/>
                <a:gd name="connsiteX1" fmla="*/ 164382 w 507439"/>
                <a:gd name="connsiteY1" fmla="*/ 253719 h 506248"/>
                <a:gd name="connsiteX2" fmla="*/ 253719 w 507439"/>
                <a:gd name="connsiteY2" fmla="*/ 343057 h 506248"/>
                <a:gd name="connsiteX3" fmla="*/ 253719 w 507439"/>
                <a:gd name="connsiteY3" fmla="*/ 343057 h 506248"/>
                <a:gd name="connsiteX4" fmla="*/ 435969 w 507439"/>
                <a:gd name="connsiteY4" fmla="*/ 151279 h 506248"/>
                <a:gd name="connsiteX5" fmla="*/ 455027 w 507439"/>
                <a:gd name="connsiteY5" fmla="*/ 95294 h 506248"/>
                <a:gd name="connsiteX6" fmla="*/ 412145 w 507439"/>
                <a:gd name="connsiteY6" fmla="*/ 52411 h 506248"/>
                <a:gd name="connsiteX7" fmla="*/ 356160 w 507439"/>
                <a:gd name="connsiteY7" fmla="*/ 71470 h 506248"/>
                <a:gd name="connsiteX8" fmla="*/ 309704 w 507439"/>
                <a:gd name="connsiteY8" fmla="*/ 52411 h 506248"/>
                <a:gd name="connsiteX9" fmla="*/ 283499 w 507439"/>
                <a:gd name="connsiteY9" fmla="*/ 0 h 506248"/>
                <a:gd name="connsiteX10" fmla="*/ 223940 w 507439"/>
                <a:gd name="connsiteY10" fmla="*/ 0 h 506248"/>
                <a:gd name="connsiteX11" fmla="*/ 197734 w 507439"/>
                <a:gd name="connsiteY11" fmla="*/ 52411 h 506248"/>
                <a:gd name="connsiteX12" fmla="*/ 151279 w 507439"/>
                <a:gd name="connsiteY12" fmla="*/ 71470 h 506248"/>
                <a:gd name="connsiteX13" fmla="*/ 95294 w 507439"/>
                <a:gd name="connsiteY13" fmla="*/ 52411 h 506248"/>
                <a:gd name="connsiteX14" fmla="*/ 53603 w 507439"/>
                <a:gd name="connsiteY14" fmla="*/ 94102 h 506248"/>
                <a:gd name="connsiteX15" fmla="*/ 71470 w 507439"/>
                <a:gd name="connsiteY15" fmla="*/ 150088 h 506248"/>
                <a:gd name="connsiteX16" fmla="*/ 52412 w 507439"/>
                <a:gd name="connsiteY16" fmla="*/ 196543 h 506248"/>
                <a:gd name="connsiteX17" fmla="*/ 0 w 507439"/>
                <a:gd name="connsiteY17" fmla="*/ 222749 h 506248"/>
                <a:gd name="connsiteX18" fmla="*/ 0 w 507439"/>
                <a:gd name="connsiteY18" fmla="*/ 282307 h 506248"/>
                <a:gd name="connsiteX19" fmla="*/ 52412 w 507439"/>
                <a:gd name="connsiteY19" fmla="*/ 308513 h 506248"/>
                <a:gd name="connsiteX20" fmla="*/ 71470 w 507439"/>
                <a:gd name="connsiteY20" fmla="*/ 354969 h 506248"/>
                <a:gd name="connsiteX21" fmla="*/ 53603 w 507439"/>
                <a:gd name="connsiteY21" fmla="*/ 410954 h 506248"/>
                <a:gd name="connsiteX22" fmla="*/ 95294 w 507439"/>
                <a:gd name="connsiteY22" fmla="*/ 452645 h 506248"/>
                <a:gd name="connsiteX23" fmla="*/ 151279 w 507439"/>
                <a:gd name="connsiteY23" fmla="*/ 434777 h 506248"/>
                <a:gd name="connsiteX24" fmla="*/ 197734 w 507439"/>
                <a:gd name="connsiteY24" fmla="*/ 453836 h 506248"/>
                <a:gd name="connsiteX25" fmla="*/ 223940 w 507439"/>
                <a:gd name="connsiteY25" fmla="*/ 506248 h 506248"/>
                <a:gd name="connsiteX26" fmla="*/ 283499 w 507439"/>
                <a:gd name="connsiteY26" fmla="*/ 506248 h 506248"/>
                <a:gd name="connsiteX27" fmla="*/ 309704 w 507439"/>
                <a:gd name="connsiteY27" fmla="*/ 453836 h 506248"/>
                <a:gd name="connsiteX28" fmla="*/ 356160 w 507439"/>
                <a:gd name="connsiteY28" fmla="*/ 434777 h 506248"/>
                <a:gd name="connsiteX29" fmla="*/ 412145 w 507439"/>
                <a:gd name="connsiteY29" fmla="*/ 453836 h 506248"/>
                <a:gd name="connsiteX30" fmla="*/ 453836 w 507439"/>
                <a:gd name="connsiteY30" fmla="*/ 410954 h 506248"/>
                <a:gd name="connsiteX31" fmla="*/ 435969 w 507439"/>
                <a:gd name="connsiteY31" fmla="*/ 356160 h 506248"/>
                <a:gd name="connsiteX32" fmla="*/ 455027 w 507439"/>
                <a:gd name="connsiteY32" fmla="*/ 309704 h 506248"/>
                <a:gd name="connsiteX33" fmla="*/ 507439 w 507439"/>
                <a:gd name="connsiteY33" fmla="*/ 283499 h 506248"/>
                <a:gd name="connsiteX34" fmla="*/ 507439 w 507439"/>
                <a:gd name="connsiteY34" fmla="*/ 223940 h 506248"/>
                <a:gd name="connsiteX35" fmla="*/ 455027 w 507439"/>
                <a:gd name="connsiteY35" fmla="*/ 197734 h 506248"/>
                <a:gd name="connsiteX36" fmla="*/ 435969 w 507439"/>
                <a:gd name="connsiteY36" fmla="*/ 151279 h 506248"/>
                <a:gd name="connsiteX0" fmla="*/ 253719 w 507439"/>
                <a:gd name="connsiteY0" fmla="*/ 343057 h 506248"/>
                <a:gd name="connsiteX1" fmla="*/ 253719 w 507439"/>
                <a:gd name="connsiteY1" fmla="*/ 343057 h 506248"/>
                <a:gd name="connsiteX2" fmla="*/ 253719 w 507439"/>
                <a:gd name="connsiteY2" fmla="*/ 343057 h 506248"/>
                <a:gd name="connsiteX3" fmla="*/ 435969 w 507439"/>
                <a:gd name="connsiteY3" fmla="*/ 151279 h 506248"/>
                <a:gd name="connsiteX4" fmla="*/ 455027 w 507439"/>
                <a:gd name="connsiteY4" fmla="*/ 95294 h 506248"/>
                <a:gd name="connsiteX5" fmla="*/ 412145 w 507439"/>
                <a:gd name="connsiteY5" fmla="*/ 52411 h 506248"/>
                <a:gd name="connsiteX6" fmla="*/ 356160 w 507439"/>
                <a:gd name="connsiteY6" fmla="*/ 71470 h 506248"/>
                <a:gd name="connsiteX7" fmla="*/ 309704 w 507439"/>
                <a:gd name="connsiteY7" fmla="*/ 52411 h 506248"/>
                <a:gd name="connsiteX8" fmla="*/ 283499 w 507439"/>
                <a:gd name="connsiteY8" fmla="*/ 0 h 506248"/>
                <a:gd name="connsiteX9" fmla="*/ 223940 w 507439"/>
                <a:gd name="connsiteY9" fmla="*/ 0 h 506248"/>
                <a:gd name="connsiteX10" fmla="*/ 197734 w 507439"/>
                <a:gd name="connsiteY10" fmla="*/ 52411 h 506248"/>
                <a:gd name="connsiteX11" fmla="*/ 151279 w 507439"/>
                <a:gd name="connsiteY11" fmla="*/ 71470 h 506248"/>
                <a:gd name="connsiteX12" fmla="*/ 95294 w 507439"/>
                <a:gd name="connsiteY12" fmla="*/ 52411 h 506248"/>
                <a:gd name="connsiteX13" fmla="*/ 53603 w 507439"/>
                <a:gd name="connsiteY13" fmla="*/ 94102 h 506248"/>
                <a:gd name="connsiteX14" fmla="*/ 71470 w 507439"/>
                <a:gd name="connsiteY14" fmla="*/ 150088 h 506248"/>
                <a:gd name="connsiteX15" fmla="*/ 52412 w 507439"/>
                <a:gd name="connsiteY15" fmla="*/ 196543 h 506248"/>
                <a:gd name="connsiteX16" fmla="*/ 0 w 507439"/>
                <a:gd name="connsiteY16" fmla="*/ 222749 h 506248"/>
                <a:gd name="connsiteX17" fmla="*/ 0 w 507439"/>
                <a:gd name="connsiteY17" fmla="*/ 282307 h 506248"/>
                <a:gd name="connsiteX18" fmla="*/ 52412 w 507439"/>
                <a:gd name="connsiteY18" fmla="*/ 308513 h 506248"/>
                <a:gd name="connsiteX19" fmla="*/ 71470 w 507439"/>
                <a:gd name="connsiteY19" fmla="*/ 354969 h 506248"/>
                <a:gd name="connsiteX20" fmla="*/ 53603 w 507439"/>
                <a:gd name="connsiteY20" fmla="*/ 410954 h 506248"/>
                <a:gd name="connsiteX21" fmla="*/ 95294 w 507439"/>
                <a:gd name="connsiteY21" fmla="*/ 452645 h 506248"/>
                <a:gd name="connsiteX22" fmla="*/ 151279 w 507439"/>
                <a:gd name="connsiteY22" fmla="*/ 434777 h 506248"/>
                <a:gd name="connsiteX23" fmla="*/ 197734 w 507439"/>
                <a:gd name="connsiteY23" fmla="*/ 453836 h 506248"/>
                <a:gd name="connsiteX24" fmla="*/ 223940 w 507439"/>
                <a:gd name="connsiteY24" fmla="*/ 506248 h 506248"/>
                <a:gd name="connsiteX25" fmla="*/ 283499 w 507439"/>
                <a:gd name="connsiteY25" fmla="*/ 506248 h 506248"/>
                <a:gd name="connsiteX26" fmla="*/ 309704 w 507439"/>
                <a:gd name="connsiteY26" fmla="*/ 453836 h 506248"/>
                <a:gd name="connsiteX27" fmla="*/ 356160 w 507439"/>
                <a:gd name="connsiteY27" fmla="*/ 434777 h 506248"/>
                <a:gd name="connsiteX28" fmla="*/ 412145 w 507439"/>
                <a:gd name="connsiteY28" fmla="*/ 453836 h 506248"/>
                <a:gd name="connsiteX29" fmla="*/ 453836 w 507439"/>
                <a:gd name="connsiteY29" fmla="*/ 410954 h 506248"/>
                <a:gd name="connsiteX30" fmla="*/ 435969 w 507439"/>
                <a:gd name="connsiteY30" fmla="*/ 356160 h 506248"/>
                <a:gd name="connsiteX31" fmla="*/ 455027 w 507439"/>
                <a:gd name="connsiteY31" fmla="*/ 309704 h 506248"/>
                <a:gd name="connsiteX32" fmla="*/ 507439 w 507439"/>
                <a:gd name="connsiteY32" fmla="*/ 283499 h 506248"/>
                <a:gd name="connsiteX33" fmla="*/ 507439 w 507439"/>
                <a:gd name="connsiteY33" fmla="*/ 223940 h 506248"/>
                <a:gd name="connsiteX34" fmla="*/ 455027 w 507439"/>
                <a:gd name="connsiteY34" fmla="*/ 197734 h 506248"/>
                <a:gd name="connsiteX35" fmla="*/ 435969 w 507439"/>
                <a:gd name="connsiteY35" fmla="*/ 151279 h 506248"/>
                <a:gd name="connsiteX0" fmla="*/ 435969 w 507439"/>
                <a:gd name="connsiteY0" fmla="*/ 151279 h 506248"/>
                <a:gd name="connsiteX1" fmla="*/ 455027 w 507439"/>
                <a:gd name="connsiteY1" fmla="*/ 95294 h 506248"/>
                <a:gd name="connsiteX2" fmla="*/ 412145 w 507439"/>
                <a:gd name="connsiteY2" fmla="*/ 52411 h 506248"/>
                <a:gd name="connsiteX3" fmla="*/ 356160 w 507439"/>
                <a:gd name="connsiteY3" fmla="*/ 71470 h 506248"/>
                <a:gd name="connsiteX4" fmla="*/ 309704 w 507439"/>
                <a:gd name="connsiteY4" fmla="*/ 52411 h 506248"/>
                <a:gd name="connsiteX5" fmla="*/ 283499 w 507439"/>
                <a:gd name="connsiteY5" fmla="*/ 0 h 506248"/>
                <a:gd name="connsiteX6" fmla="*/ 223940 w 507439"/>
                <a:gd name="connsiteY6" fmla="*/ 0 h 506248"/>
                <a:gd name="connsiteX7" fmla="*/ 197734 w 507439"/>
                <a:gd name="connsiteY7" fmla="*/ 52411 h 506248"/>
                <a:gd name="connsiteX8" fmla="*/ 151279 w 507439"/>
                <a:gd name="connsiteY8" fmla="*/ 71470 h 506248"/>
                <a:gd name="connsiteX9" fmla="*/ 95294 w 507439"/>
                <a:gd name="connsiteY9" fmla="*/ 52411 h 506248"/>
                <a:gd name="connsiteX10" fmla="*/ 53603 w 507439"/>
                <a:gd name="connsiteY10" fmla="*/ 94102 h 506248"/>
                <a:gd name="connsiteX11" fmla="*/ 71470 w 507439"/>
                <a:gd name="connsiteY11" fmla="*/ 150088 h 506248"/>
                <a:gd name="connsiteX12" fmla="*/ 52412 w 507439"/>
                <a:gd name="connsiteY12" fmla="*/ 196543 h 506248"/>
                <a:gd name="connsiteX13" fmla="*/ 0 w 507439"/>
                <a:gd name="connsiteY13" fmla="*/ 222749 h 506248"/>
                <a:gd name="connsiteX14" fmla="*/ 0 w 507439"/>
                <a:gd name="connsiteY14" fmla="*/ 282307 h 506248"/>
                <a:gd name="connsiteX15" fmla="*/ 52412 w 507439"/>
                <a:gd name="connsiteY15" fmla="*/ 308513 h 506248"/>
                <a:gd name="connsiteX16" fmla="*/ 71470 w 507439"/>
                <a:gd name="connsiteY16" fmla="*/ 354969 h 506248"/>
                <a:gd name="connsiteX17" fmla="*/ 53603 w 507439"/>
                <a:gd name="connsiteY17" fmla="*/ 410954 h 506248"/>
                <a:gd name="connsiteX18" fmla="*/ 95294 w 507439"/>
                <a:gd name="connsiteY18" fmla="*/ 452645 h 506248"/>
                <a:gd name="connsiteX19" fmla="*/ 151279 w 507439"/>
                <a:gd name="connsiteY19" fmla="*/ 434777 h 506248"/>
                <a:gd name="connsiteX20" fmla="*/ 197734 w 507439"/>
                <a:gd name="connsiteY20" fmla="*/ 453836 h 506248"/>
                <a:gd name="connsiteX21" fmla="*/ 223940 w 507439"/>
                <a:gd name="connsiteY21" fmla="*/ 506248 h 506248"/>
                <a:gd name="connsiteX22" fmla="*/ 283499 w 507439"/>
                <a:gd name="connsiteY22" fmla="*/ 506248 h 506248"/>
                <a:gd name="connsiteX23" fmla="*/ 309704 w 507439"/>
                <a:gd name="connsiteY23" fmla="*/ 453836 h 506248"/>
                <a:gd name="connsiteX24" fmla="*/ 356160 w 507439"/>
                <a:gd name="connsiteY24" fmla="*/ 434777 h 506248"/>
                <a:gd name="connsiteX25" fmla="*/ 412145 w 507439"/>
                <a:gd name="connsiteY25" fmla="*/ 453836 h 506248"/>
                <a:gd name="connsiteX26" fmla="*/ 453836 w 507439"/>
                <a:gd name="connsiteY26" fmla="*/ 410954 h 506248"/>
                <a:gd name="connsiteX27" fmla="*/ 435969 w 507439"/>
                <a:gd name="connsiteY27" fmla="*/ 356160 h 506248"/>
                <a:gd name="connsiteX28" fmla="*/ 455027 w 507439"/>
                <a:gd name="connsiteY28" fmla="*/ 309704 h 506248"/>
                <a:gd name="connsiteX29" fmla="*/ 507439 w 507439"/>
                <a:gd name="connsiteY29" fmla="*/ 283499 h 506248"/>
                <a:gd name="connsiteX30" fmla="*/ 507439 w 507439"/>
                <a:gd name="connsiteY30" fmla="*/ 223940 h 506248"/>
                <a:gd name="connsiteX31" fmla="*/ 455027 w 507439"/>
                <a:gd name="connsiteY31" fmla="*/ 197734 h 506248"/>
                <a:gd name="connsiteX32" fmla="*/ 435969 w 507439"/>
                <a:gd name="connsiteY32" fmla="*/ 151279 h 5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7439" h="506248">
                  <a:moveTo>
                    <a:pt x="435969" y="151279"/>
                  </a:moveTo>
                  <a:lnTo>
                    <a:pt x="455027" y="95294"/>
                  </a:lnTo>
                  <a:lnTo>
                    <a:pt x="412145" y="52411"/>
                  </a:lnTo>
                  <a:lnTo>
                    <a:pt x="356160" y="71470"/>
                  </a:lnTo>
                  <a:cubicBezTo>
                    <a:pt x="341866" y="63132"/>
                    <a:pt x="325190" y="57176"/>
                    <a:pt x="309704" y="52411"/>
                  </a:cubicBezTo>
                  <a:lnTo>
                    <a:pt x="283499" y="0"/>
                  </a:lnTo>
                  <a:lnTo>
                    <a:pt x="223940" y="0"/>
                  </a:lnTo>
                  <a:lnTo>
                    <a:pt x="197734" y="52411"/>
                  </a:lnTo>
                  <a:cubicBezTo>
                    <a:pt x="181058" y="57176"/>
                    <a:pt x="165573" y="63132"/>
                    <a:pt x="151279" y="71470"/>
                  </a:cubicBezTo>
                  <a:lnTo>
                    <a:pt x="95294" y="52411"/>
                  </a:lnTo>
                  <a:lnTo>
                    <a:pt x="53603" y="94102"/>
                  </a:lnTo>
                  <a:lnTo>
                    <a:pt x="71470" y="150088"/>
                  </a:lnTo>
                  <a:cubicBezTo>
                    <a:pt x="63132" y="164382"/>
                    <a:pt x="57176" y="181058"/>
                    <a:pt x="52412" y="196543"/>
                  </a:cubicBezTo>
                  <a:lnTo>
                    <a:pt x="0" y="222749"/>
                  </a:lnTo>
                  <a:lnTo>
                    <a:pt x="0" y="282307"/>
                  </a:lnTo>
                  <a:lnTo>
                    <a:pt x="52412" y="308513"/>
                  </a:lnTo>
                  <a:cubicBezTo>
                    <a:pt x="57176" y="325190"/>
                    <a:pt x="63132" y="340675"/>
                    <a:pt x="71470" y="354969"/>
                  </a:cubicBezTo>
                  <a:lnTo>
                    <a:pt x="53603" y="410954"/>
                  </a:lnTo>
                  <a:lnTo>
                    <a:pt x="95294" y="452645"/>
                  </a:lnTo>
                  <a:lnTo>
                    <a:pt x="151279" y="434777"/>
                  </a:lnTo>
                  <a:cubicBezTo>
                    <a:pt x="165573" y="443116"/>
                    <a:pt x="181058" y="449071"/>
                    <a:pt x="197734" y="453836"/>
                  </a:cubicBezTo>
                  <a:lnTo>
                    <a:pt x="223940" y="506248"/>
                  </a:lnTo>
                  <a:lnTo>
                    <a:pt x="283499" y="506248"/>
                  </a:lnTo>
                  <a:lnTo>
                    <a:pt x="309704" y="453836"/>
                  </a:lnTo>
                  <a:cubicBezTo>
                    <a:pt x="326381" y="449071"/>
                    <a:pt x="341866" y="443116"/>
                    <a:pt x="356160" y="434777"/>
                  </a:cubicBezTo>
                  <a:lnTo>
                    <a:pt x="412145" y="453836"/>
                  </a:lnTo>
                  <a:lnTo>
                    <a:pt x="453836" y="410954"/>
                  </a:lnTo>
                  <a:lnTo>
                    <a:pt x="435969" y="356160"/>
                  </a:lnTo>
                  <a:cubicBezTo>
                    <a:pt x="444307" y="341866"/>
                    <a:pt x="450263" y="326381"/>
                    <a:pt x="455027" y="309704"/>
                  </a:cubicBezTo>
                  <a:lnTo>
                    <a:pt x="507439" y="283499"/>
                  </a:lnTo>
                  <a:lnTo>
                    <a:pt x="507439" y="223940"/>
                  </a:lnTo>
                  <a:lnTo>
                    <a:pt x="455027" y="197734"/>
                  </a:lnTo>
                  <a:cubicBezTo>
                    <a:pt x="450263" y="181058"/>
                    <a:pt x="444307" y="165573"/>
                    <a:pt x="435969" y="151279"/>
                  </a:cubicBezTo>
                  <a:close/>
                </a:path>
              </a:pathLst>
            </a:custGeom>
            <a:no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 name="TextBox 7">
            <a:extLst>
              <a:ext uri="{FF2B5EF4-FFF2-40B4-BE49-F238E27FC236}">
                <a16:creationId xmlns:a16="http://schemas.microsoft.com/office/drawing/2014/main" id="{2E891487-115D-B69F-E39A-F86A1D3638AC}"/>
              </a:ext>
            </a:extLst>
          </p:cNvPr>
          <p:cNvSpPr txBox="1"/>
          <p:nvPr/>
        </p:nvSpPr>
        <p:spPr>
          <a:xfrm>
            <a:off x="8782101" y="242367"/>
            <a:ext cx="3017921" cy="400110"/>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a:ea typeface="+mn-ea"/>
                <a:cs typeface="+mn-cs"/>
                <a:hlinkClick r:id="rId3"/>
              </a:rPr>
              <a:t>aka.ms/SecurityLaws</a:t>
            </a:r>
            <a:r>
              <a:rPr kumimoji="0" lang="en-US" sz="2000" b="0" i="0" u="none" strike="noStrike" kern="1200" cap="none" spc="0" normalizeH="0" baseline="0" noProof="0">
                <a:ln>
                  <a:noFill/>
                </a:ln>
                <a:solidFill>
                  <a:srgbClr val="000000"/>
                </a:solidFill>
                <a:effectLst/>
                <a:uLnTx/>
                <a:uFillTx/>
                <a:latin typeface="Segoe UI"/>
                <a:ea typeface="+mn-ea"/>
                <a:cs typeface="+mn-cs"/>
              </a:rPr>
              <a:t> </a:t>
            </a:r>
          </a:p>
        </p:txBody>
      </p:sp>
    </p:spTree>
    <p:extLst>
      <p:ext uri="{BB962C8B-B14F-4D97-AF65-F5344CB8AC3E}">
        <p14:creationId xmlns:p14="http://schemas.microsoft.com/office/powerpoint/2010/main" val="3605807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up)">
                                      <p:cBhvr>
                                        <p:cTn id="7" dur="350"/>
                                        <p:tgtEl>
                                          <p:spTgt spid="51"/>
                                        </p:tgtEl>
                                      </p:cBhvr>
                                    </p:animEffect>
                                  </p:childTnLst>
                                </p:cTn>
                              </p:par>
                            </p:childTnLst>
                          </p:cTn>
                        </p:par>
                        <p:par>
                          <p:cTn id="8" fill="hold">
                            <p:stCondLst>
                              <p:cond delay="35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350"/>
                                        <p:tgtEl>
                                          <p:spTgt spid="2"/>
                                        </p:tgtEl>
                                      </p:cBhvr>
                                    </p:animEffect>
                                  </p:childTnLst>
                                </p:cTn>
                              </p:par>
                            </p:childTnLst>
                          </p:cTn>
                        </p:par>
                        <p:par>
                          <p:cTn id="12" fill="hold">
                            <p:stCondLst>
                              <p:cond delay="700"/>
                            </p:stCondLst>
                            <p:childTnLst>
                              <p:par>
                                <p:cTn id="13" presetID="22" presetClass="entr" presetSubtype="1"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350"/>
                                        <p:tgtEl>
                                          <p:spTgt spid="3"/>
                                        </p:tgtEl>
                                      </p:cBhvr>
                                    </p:animEffect>
                                  </p:childTnLst>
                                </p:cTn>
                              </p:par>
                            </p:childTnLst>
                          </p:cTn>
                        </p:par>
                        <p:par>
                          <p:cTn id="16" fill="hold">
                            <p:stCondLst>
                              <p:cond delay="105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350"/>
                                        <p:tgtEl>
                                          <p:spTgt spid="5"/>
                                        </p:tgtEl>
                                      </p:cBhvr>
                                    </p:animEffect>
                                  </p:childTnLst>
                                </p:cTn>
                              </p:par>
                            </p:childTnLst>
                          </p:cTn>
                        </p:par>
                        <p:par>
                          <p:cTn id="20" fill="hold">
                            <p:stCondLst>
                              <p:cond delay="1400"/>
                            </p:stCondLst>
                            <p:childTnLst>
                              <p:par>
                                <p:cTn id="21" presetID="22" presetClass="entr" presetSubtype="1"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35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wipe(up)">
                                      <p:cBhvr>
                                        <p:cTn id="28" dur="350"/>
                                        <p:tgtEl>
                                          <p:spTgt spid="7"/>
                                        </p:tgtEl>
                                      </p:cBhvr>
                                    </p:animEffect>
                                  </p:childTnLst>
                                </p:cTn>
                              </p:par>
                            </p:childTnLst>
                          </p:cTn>
                        </p:par>
                        <p:par>
                          <p:cTn id="29" fill="hold">
                            <p:stCondLst>
                              <p:cond delay="350"/>
                            </p:stCondLst>
                            <p:childTnLst>
                              <p:par>
                                <p:cTn id="30" presetID="22" presetClass="entr" presetSubtype="1"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350"/>
                                        <p:tgtEl>
                                          <p:spTgt spid="9"/>
                                        </p:tgtEl>
                                      </p:cBhvr>
                                    </p:animEffect>
                                  </p:childTnLst>
                                </p:cTn>
                              </p:par>
                            </p:childTnLst>
                          </p:cTn>
                        </p:par>
                        <p:par>
                          <p:cTn id="33" fill="hold">
                            <p:stCondLst>
                              <p:cond delay="700"/>
                            </p:stCondLst>
                            <p:childTnLst>
                              <p:par>
                                <p:cTn id="34" presetID="22" presetClass="entr" presetSubtype="1"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350"/>
                                        <p:tgtEl>
                                          <p:spTgt spid="10"/>
                                        </p:tgtEl>
                                      </p:cBhvr>
                                    </p:animEffect>
                                  </p:childTnLst>
                                </p:cTn>
                              </p:par>
                            </p:childTnLst>
                          </p:cTn>
                        </p:par>
                        <p:par>
                          <p:cTn id="37" fill="hold">
                            <p:stCondLst>
                              <p:cond delay="1050"/>
                            </p:stCondLst>
                            <p:childTnLst>
                              <p:par>
                                <p:cTn id="38" presetID="22" presetClass="entr" presetSubtype="1"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up)">
                                      <p:cBhvr>
                                        <p:cTn id="40" dur="350"/>
                                        <p:tgtEl>
                                          <p:spTgt spid="11"/>
                                        </p:tgtEl>
                                      </p:cBhvr>
                                    </p:animEffect>
                                  </p:childTnLst>
                                </p:cTn>
                              </p:par>
                            </p:childTnLst>
                          </p:cTn>
                        </p:par>
                        <p:par>
                          <p:cTn id="41" fill="hold">
                            <p:stCondLst>
                              <p:cond delay="1400"/>
                            </p:stCondLst>
                            <p:childTnLst>
                              <p:par>
                                <p:cTn id="42" presetID="22" presetClass="entr" presetSubtype="1"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wipe(up)">
                                      <p:cBhvr>
                                        <p:cTn id="44" dur="35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6" grpId="0" animBg="1"/>
      <p:bldP spid="7" grpId="0" animBg="1"/>
      <p:bldP spid="9" grpId="0" animBg="1"/>
      <p:bldP spid="10" grpId="0" animBg="1"/>
      <p:bldP spid="11" grpId="0" animBg="1"/>
      <p:bldP spid="12" grpId="0" animBg="1"/>
      <p:bldP spid="5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Rounded Corners 44">
            <a:extLst>
              <a:ext uri="{FF2B5EF4-FFF2-40B4-BE49-F238E27FC236}">
                <a16:creationId xmlns:a16="http://schemas.microsoft.com/office/drawing/2014/main" id="{810D2B78-CA26-5CD3-BB7E-595E59251376}"/>
              </a:ext>
            </a:extLst>
          </p:cNvPr>
          <p:cNvSpPr/>
          <p:nvPr/>
        </p:nvSpPr>
        <p:spPr bwMode="auto">
          <a:xfrm>
            <a:off x="2168537" y="1140886"/>
            <a:ext cx="7910810" cy="4331316"/>
          </a:xfrm>
          <a:prstGeom prst="roundRect">
            <a:avLst>
              <a:gd name="adj" fmla="val 37387"/>
            </a:avLst>
          </a:prstGeom>
          <a:gradFill flip="none" rotWithShape="1">
            <a:gsLst>
              <a:gs pos="49000">
                <a:srgbClr val="DAEFFF"/>
              </a:gs>
              <a:gs pos="0">
                <a:srgbClr val="71C2FF"/>
              </a:gs>
              <a:gs pos="27000">
                <a:srgbClr val="C9E8FF"/>
              </a:gs>
              <a:gs pos="82000">
                <a:srgbClr val="EBF6FF"/>
              </a:gs>
            </a:gsLst>
            <a:path path="circle">
              <a:fillToRect l="50000" t="50000" r="50000" b="50000"/>
            </a:path>
            <a:tileRect/>
          </a:gradFill>
          <a:ln>
            <a:noFill/>
            <a:headEnd type="none" w="med" len="med"/>
            <a:tailEnd type="none" w="med" len="med"/>
          </a:ln>
          <a:effectLst>
            <a:glow rad="1905000">
              <a:srgbClr val="E5F4FF">
                <a:alpha val="80784"/>
              </a:srgbClr>
            </a:glow>
            <a:softEdge rad="2540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gradFill>
                <a:gsLst>
                  <a:gs pos="0">
                    <a:srgbClr val="FFFFFF"/>
                  </a:gs>
                  <a:gs pos="100000">
                    <a:srgbClr val="FFFFFF"/>
                  </a:gs>
                </a:gsLst>
                <a:lin ang="5400000" scaled="0"/>
              </a:gradFill>
              <a:ea typeface="Segoe UI" pitchFamily="34" charset="0"/>
              <a:cs typeface="Segoe UI" pitchFamily="34" charset="0"/>
            </a:endParaRPr>
          </a:p>
        </p:txBody>
      </p:sp>
      <p:sp>
        <p:nvSpPr>
          <p:cNvPr id="4" name="Title 3">
            <a:extLst>
              <a:ext uri="{FF2B5EF4-FFF2-40B4-BE49-F238E27FC236}">
                <a16:creationId xmlns:a16="http://schemas.microsoft.com/office/drawing/2014/main" id="{1BDABD72-E1B1-4E1D-9E73-6FA8F7F10B92}"/>
              </a:ext>
            </a:extLst>
          </p:cNvPr>
          <p:cNvSpPr>
            <a:spLocks noGrp="1"/>
          </p:cNvSpPr>
          <p:nvPr>
            <p:ph type="title"/>
          </p:nvPr>
        </p:nvSpPr>
        <p:spPr>
          <a:xfrm>
            <a:off x="195417" y="156104"/>
            <a:ext cx="11289336" cy="707886"/>
          </a:xfrm>
        </p:spPr>
        <p:txBody>
          <a:bodyPr/>
          <a:lstStyle/>
          <a:p>
            <a:r>
              <a:rPr lang="en-US" sz="2600"/>
              <a:t>End to End Security Architecture </a:t>
            </a:r>
            <a:br>
              <a:rPr lang="en-US" sz="3200" i="1"/>
            </a:br>
            <a:r>
              <a:rPr lang="en-US" sz="2000" i="1"/>
              <a:t>Diagrams &amp; References</a:t>
            </a:r>
            <a:endParaRPr lang="en-US" sz="3200" i="1"/>
          </a:p>
        </p:txBody>
      </p:sp>
      <p:sp>
        <p:nvSpPr>
          <p:cNvPr id="9" name="TextBox 8">
            <a:extLst>
              <a:ext uri="{FF2B5EF4-FFF2-40B4-BE49-F238E27FC236}">
                <a16:creationId xmlns:a16="http://schemas.microsoft.com/office/drawing/2014/main" id="{78D4C918-B341-42E6-8F27-2C4D19FD965B}"/>
              </a:ext>
            </a:extLst>
          </p:cNvPr>
          <p:cNvSpPr txBox="1"/>
          <p:nvPr/>
        </p:nvSpPr>
        <p:spPr>
          <a:xfrm>
            <a:off x="4214597" y="4366210"/>
            <a:ext cx="3762806" cy="276999"/>
          </a:xfrm>
          <a:prstGeom prst="rect">
            <a:avLst/>
          </a:prstGeom>
          <a:noFill/>
        </p:spPr>
        <p:txBody>
          <a:bodyPr wrap="square" lIns="0" tIns="0" rIns="0" bIns="0" rtlCol="0">
            <a:spAutoFit/>
          </a:bodyPr>
          <a:lstStyle/>
          <a:p>
            <a:pPr algn="ctr"/>
            <a:r>
              <a:rPr lang="en-US">
                <a:solidFill>
                  <a:schemeClr val="accent1">
                    <a:lumMod val="75000"/>
                  </a:schemeClr>
                </a:solidFill>
                <a:latin typeface="+mj-lt"/>
              </a:rPr>
              <a:t>Microsoft Security Capabilities</a:t>
            </a:r>
          </a:p>
        </p:txBody>
      </p:sp>
      <p:sp>
        <p:nvSpPr>
          <p:cNvPr id="13" name="TextBox 12">
            <a:extLst>
              <a:ext uri="{FF2B5EF4-FFF2-40B4-BE49-F238E27FC236}">
                <a16:creationId xmlns:a16="http://schemas.microsoft.com/office/drawing/2014/main" id="{D58088F3-29FB-4798-9C8A-63DF59056D01}"/>
              </a:ext>
            </a:extLst>
          </p:cNvPr>
          <p:cNvSpPr txBox="1"/>
          <p:nvPr/>
        </p:nvSpPr>
        <p:spPr>
          <a:xfrm>
            <a:off x="8411369" y="870284"/>
            <a:ext cx="3529980" cy="446276"/>
          </a:xfrm>
          <a:prstGeom prst="rect">
            <a:avLst/>
          </a:prstGeom>
          <a:noFill/>
        </p:spPr>
        <p:txBody>
          <a:bodyPr wrap="square" lIns="0" tIns="0" rIns="0" bIns="0" rtlCol="0">
            <a:spAutoFit/>
          </a:bodyPr>
          <a:lstStyle/>
          <a:p>
            <a:pPr algn="r"/>
            <a:r>
              <a:rPr lang="en-US">
                <a:solidFill>
                  <a:schemeClr val="accent1">
                    <a:lumMod val="75000"/>
                  </a:schemeClr>
                </a:solidFill>
                <a:latin typeface="+mj-lt"/>
              </a:rPr>
              <a:t>Zero Trust Adaptive Access</a:t>
            </a:r>
          </a:p>
          <a:p>
            <a:pPr algn="r"/>
            <a:r>
              <a:rPr lang="en-US" sz="1100" i="1">
                <a:gradFill>
                  <a:gsLst>
                    <a:gs pos="2917">
                      <a:schemeClr val="tx1"/>
                    </a:gs>
                    <a:gs pos="30000">
                      <a:schemeClr val="tx1"/>
                    </a:gs>
                  </a:gsLst>
                  <a:lin ang="5400000" scaled="0"/>
                </a:gradFill>
              </a:rPr>
              <a:t>Security Service Edge (SSE)</a:t>
            </a:r>
          </a:p>
        </p:txBody>
      </p:sp>
      <p:sp>
        <p:nvSpPr>
          <p:cNvPr id="23" name="TextBox 22">
            <a:extLst>
              <a:ext uri="{FF2B5EF4-FFF2-40B4-BE49-F238E27FC236}">
                <a16:creationId xmlns:a16="http://schemas.microsoft.com/office/drawing/2014/main" id="{99C33104-D1F6-4FF5-B022-D4F755BBEE5C}"/>
              </a:ext>
            </a:extLst>
          </p:cNvPr>
          <p:cNvSpPr txBox="1"/>
          <p:nvPr/>
        </p:nvSpPr>
        <p:spPr>
          <a:xfrm>
            <a:off x="7431734" y="5243905"/>
            <a:ext cx="874461" cy="161583"/>
          </a:xfrm>
          <a:prstGeom prst="rect">
            <a:avLst/>
          </a:prstGeom>
          <a:noFill/>
        </p:spPr>
        <p:txBody>
          <a:bodyPr wrap="square" lIns="45720" tIns="0" rIns="0" bIns="0" rtlCol="0">
            <a:spAutoFit/>
          </a:bodyPr>
          <a:lstStyle/>
          <a:p>
            <a:r>
              <a:rPr lang="en-US" sz="1050" i="1">
                <a:solidFill>
                  <a:schemeClr val="bg1">
                    <a:lumMod val="50000"/>
                  </a:schemeClr>
                </a:solidFill>
                <a:latin typeface="+mj-lt"/>
              </a:rPr>
              <a:t>Build Slide</a:t>
            </a:r>
          </a:p>
        </p:txBody>
      </p:sp>
      <p:sp>
        <p:nvSpPr>
          <p:cNvPr id="25" name="TextBox 24">
            <a:extLst>
              <a:ext uri="{FF2B5EF4-FFF2-40B4-BE49-F238E27FC236}">
                <a16:creationId xmlns:a16="http://schemas.microsoft.com/office/drawing/2014/main" id="{F94FF8E5-7F88-44CD-8B68-519D428727C0}"/>
              </a:ext>
            </a:extLst>
          </p:cNvPr>
          <p:cNvSpPr txBox="1"/>
          <p:nvPr/>
        </p:nvSpPr>
        <p:spPr>
          <a:xfrm>
            <a:off x="5180331" y="310302"/>
            <a:ext cx="1762336" cy="446276"/>
          </a:xfrm>
          <a:prstGeom prst="rect">
            <a:avLst/>
          </a:prstGeom>
          <a:noFill/>
        </p:spPr>
        <p:txBody>
          <a:bodyPr wrap="square" lIns="0" tIns="0" rIns="0" bIns="0" rtlCol="0">
            <a:spAutoFit/>
          </a:bodyPr>
          <a:lstStyle/>
          <a:p>
            <a:pPr algn="ctr"/>
            <a:r>
              <a:rPr lang="en-US">
                <a:solidFill>
                  <a:schemeClr val="accent1">
                    <a:lumMod val="75000"/>
                  </a:schemeClr>
                </a:solidFill>
                <a:latin typeface="+mj-lt"/>
              </a:rPr>
              <a:t>People</a:t>
            </a:r>
          </a:p>
          <a:p>
            <a:pPr algn="ctr"/>
            <a:r>
              <a:rPr lang="en-US" sz="1100" i="1">
                <a:gradFill>
                  <a:gsLst>
                    <a:gs pos="2917">
                      <a:schemeClr val="tx1"/>
                    </a:gs>
                    <a:gs pos="30000">
                      <a:schemeClr val="tx1"/>
                    </a:gs>
                  </a:gsLst>
                  <a:lin ang="5400000" scaled="0"/>
                </a:gradFill>
              </a:rPr>
              <a:t>Roles and Risk Management</a:t>
            </a:r>
          </a:p>
        </p:txBody>
      </p:sp>
      <p:sp>
        <p:nvSpPr>
          <p:cNvPr id="35" name="TextBox 34">
            <a:extLst>
              <a:ext uri="{FF2B5EF4-FFF2-40B4-BE49-F238E27FC236}">
                <a16:creationId xmlns:a16="http://schemas.microsoft.com/office/drawing/2014/main" id="{3F9CB5FD-E44E-4B62-8637-B21519675603}"/>
              </a:ext>
            </a:extLst>
          </p:cNvPr>
          <p:cNvSpPr txBox="1"/>
          <p:nvPr/>
        </p:nvSpPr>
        <p:spPr>
          <a:xfrm>
            <a:off x="529835" y="4989841"/>
            <a:ext cx="3373398" cy="446276"/>
          </a:xfrm>
          <a:prstGeom prst="rect">
            <a:avLst/>
          </a:prstGeom>
          <a:noFill/>
        </p:spPr>
        <p:txBody>
          <a:bodyPr wrap="square" lIns="0" tIns="0" rIns="0" bIns="0" rtlCol="0">
            <a:spAutoFit/>
          </a:bodyPr>
          <a:lstStyle/>
          <a:p>
            <a:r>
              <a:rPr lang="en-US">
                <a:solidFill>
                  <a:schemeClr val="accent1">
                    <a:lumMod val="75000"/>
                  </a:schemeClr>
                </a:solidFill>
                <a:latin typeface="+mj-lt"/>
              </a:rPr>
              <a:t>Infrastructure</a:t>
            </a:r>
          </a:p>
          <a:p>
            <a:r>
              <a:rPr lang="en-US" sz="1100" i="1">
                <a:gradFill>
                  <a:gsLst>
                    <a:gs pos="2917">
                      <a:schemeClr val="tx1"/>
                    </a:gs>
                    <a:gs pos="30000">
                      <a:schemeClr val="tx1"/>
                    </a:gs>
                  </a:gsLst>
                  <a:lin ang="5400000" scaled="0"/>
                </a:gradFill>
              </a:rPr>
              <a:t>Multi-cloud, cross-platform, native controls</a:t>
            </a:r>
          </a:p>
        </p:txBody>
      </p:sp>
      <mc:AlternateContent xmlns:mc="http://schemas.openxmlformats.org/markup-compatibility/2006" xmlns:psez="http://schemas.microsoft.com/office/powerpoint/2016/sectionzoom">
        <mc:Choice Requires="psez">
          <p:graphicFrame>
            <p:nvGraphicFramePr>
              <p:cNvPr id="3" name="Section Zoom 2">
                <a:extLst>
                  <a:ext uri="{FF2B5EF4-FFF2-40B4-BE49-F238E27FC236}">
                    <a16:creationId xmlns:a16="http://schemas.microsoft.com/office/drawing/2014/main" id="{92281A10-A893-498F-9148-31B261E2CC5B}"/>
                  </a:ext>
                </a:extLst>
              </p:cNvPr>
              <p:cNvGraphicFramePr>
                <a:graphicFrameLocks noChangeAspect="1"/>
              </p:cNvGraphicFramePr>
              <p:nvPr>
                <p:extLst>
                  <p:ext uri="{D42A27DB-BD31-4B8C-83A1-F6EECF244321}">
                    <p14:modId xmlns:p14="http://schemas.microsoft.com/office/powerpoint/2010/main" val="1775801097"/>
                  </p:ext>
                </p:extLst>
              </p:nvPr>
            </p:nvGraphicFramePr>
            <p:xfrm>
              <a:off x="5153340" y="799084"/>
              <a:ext cx="1816318" cy="1021678"/>
            </p:xfrm>
            <a:graphic>
              <a:graphicData uri="http://schemas.microsoft.com/office/powerpoint/2016/sectionzoom">
                <psez:sectionZm>
                  <psez:sectionZmObj sectionId="{43695000-EDE8-43DB-9712-E7EA3702997E}">
                    <psez:zmPr id="{E25695F4-D2C2-448A-B9F1-883A16778744}" transitionDur="1000">
                      <p166:blipFill xmlns:p166="http://schemas.microsoft.com/office/powerpoint/2016/6/main">
                        <a:blip r:embed="rId3"/>
                        <a:stretch>
                          <a:fillRect/>
                        </a:stretch>
                      </p166:blipFill>
                      <p166:spPr xmlns:p166="http://schemas.microsoft.com/office/powerpoint/2016/6/main">
                        <a:xfrm>
                          <a:off x="0" y="0"/>
                          <a:ext cx="1816318" cy="1021678"/>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166:spPr>
                    </psez:zmPr>
                  </psez:sectionZmObj>
                </psez:sectionZm>
              </a:graphicData>
            </a:graphic>
          </p:graphicFrame>
        </mc:Choice>
        <mc:Fallback xmlns="">
          <p:pic>
            <p:nvPicPr>
              <p:cNvPr id="3" name="Section Zoom 2">
                <a:hlinkClick r:id="rId4" action="ppaction://hlinksldjump"/>
                <a:extLst>
                  <a:ext uri="{FF2B5EF4-FFF2-40B4-BE49-F238E27FC236}">
                    <a16:creationId xmlns:a16="http://schemas.microsoft.com/office/drawing/2014/main" id="{92281A10-A893-498F-9148-31B261E2CC5B}"/>
                  </a:ext>
                </a:extLst>
              </p:cNvPr>
              <p:cNvPicPr>
                <a:picLocks noGrp="1" noRot="1" noChangeAspect="1" noMove="1" noResize="1" noEditPoints="1" noAdjustHandles="1" noChangeArrowheads="1" noChangeShapeType="1"/>
              </p:cNvPicPr>
              <p:nvPr/>
            </p:nvPicPr>
            <p:blipFill>
              <a:blip r:embed="rId5"/>
              <a:stretch>
                <a:fillRect/>
              </a:stretch>
            </p:blipFill>
            <p:spPr>
              <a:xfrm>
                <a:off x="5153340" y="799084"/>
                <a:ext cx="1816318" cy="1021678"/>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mc:Fallback>
      </mc:AlternateContent>
      <p:sp>
        <p:nvSpPr>
          <p:cNvPr id="15" name="TextBox 14">
            <a:extLst>
              <a:ext uri="{FF2B5EF4-FFF2-40B4-BE49-F238E27FC236}">
                <a16:creationId xmlns:a16="http://schemas.microsoft.com/office/drawing/2014/main" id="{2BBCDD52-09E5-4321-AE1E-66FCCB8640B6}"/>
              </a:ext>
            </a:extLst>
          </p:cNvPr>
          <p:cNvSpPr txBox="1"/>
          <p:nvPr/>
        </p:nvSpPr>
        <p:spPr>
          <a:xfrm>
            <a:off x="9102815" y="2856544"/>
            <a:ext cx="2826019" cy="446276"/>
          </a:xfrm>
          <a:prstGeom prst="rect">
            <a:avLst/>
          </a:prstGeom>
          <a:noFill/>
        </p:spPr>
        <p:txBody>
          <a:bodyPr wrap="square" lIns="0" tIns="0" rIns="0" bIns="0" rtlCol="0">
            <a:spAutoFit/>
          </a:bodyPr>
          <a:lstStyle/>
          <a:p>
            <a:pPr algn="r"/>
            <a:r>
              <a:rPr lang="en-US">
                <a:solidFill>
                  <a:schemeClr val="accent1">
                    <a:lumMod val="75000"/>
                  </a:schemeClr>
                </a:solidFill>
                <a:latin typeface="+mj-lt"/>
              </a:rPr>
              <a:t>Security Operations  </a:t>
            </a:r>
            <a:r>
              <a:rPr lang="en-US" sz="1100" i="1">
                <a:gradFill>
                  <a:gsLst>
                    <a:gs pos="2917">
                      <a:schemeClr val="tx1"/>
                    </a:gs>
                    <a:gs pos="30000">
                      <a:schemeClr val="tx1"/>
                    </a:gs>
                  </a:gsLst>
                  <a:lin ang="5400000" scaled="0"/>
                </a:gradFill>
              </a:rPr>
              <a:t>(SecOps/SOC)</a:t>
            </a:r>
          </a:p>
        </p:txBody>
      </p:sp>
      <p:sp>
        <p:nvSpPr>
          <p:cNvPr id="10" name="TextBox 9">
            <a:extLst>
              <a:ext uri="{FF2B5EF4-FFF2-40B4-BE49-F238E27FC236}">
                <a16:creationId xmlns:a16="http://schemas.microsoft.com/office/drawing/2014/main" id="{4B62F105-8DBF-4091-A95C-8DFCF7019B84}"/>
              </a:ext>
            </a:extLst>
          </p:cNvPr>
          <p:cNvSpPr txBox="1"/>
          <p:nvPr/>
        </p:nvSpPr>
        <p:spPr>
          <a:xfrm>
            <a:off x="8925059" y="4885232"/>
            <a:ext cx="3042725" cy="446276"/>
          </a:xfrm>
          <a:prstGeom prst="rect">
            <a:avLst/>
          </a:prstGeom>
          <a:noFill/>
        </p:spPr>
        <p:txBody>
          <a:bodyPr wrap="square" lIns="0" tIns="0" rIns="0" bIns="0" rtlCol="0">
            <a:spAutoFit/>
          </a:bodyPr>
          <a:lstStyle/>
          <a:p>
            <a:pPr algn="r"/>
            <a:r>
              <a:rPr lang="en-US">
                <a:solidFill>
                  <a:schemeClr val="accent1">
                    <a:lumMod val="75000"/>
                  </a:schemeClr>
                </a:solidFill>
                <a:latin typeface="+mj-lt"/>
              </a:rPr>
              <a:t>Operational Technology (OT)</a:t>
            </a:r>
            <a:br>
              <a:rPr lang="en-US">
                <a:solidFill>
                  <a:schemeClr val="accent1">
                    <a:lumMod val="75000"/>
                  </a:schemeClr>
                </a:solidFill>
                <a:latin typeface="+mj-lt"/>
              </a:rPr>
            </a:br>
            <a:r>
              <a:rPr lang="en-US" sz="1100" i="1">
                <a:gradFill>
                  <a:gsLst>
                    <a:gs pos="2917">
                      <a:schemeClr val="tx1"/>
                    </a:gs>
                    <a:gs pos="30000">
                      <a:schemeClr val="tx1"/>
                    </a:gs>
                  </a:gsLst>
                  <a:lin ang="5400000" scaled="0"/>
                </a:gradFill>
              </a:rPr>
              <a:t>Industrial Control Systems</a:t>
            </a:r>
          </a:p>
        </p:txBody>
      </p:sp>
      <p:sp>
        <p:nvSpPr>
          <p:cNvPr id="12" name="Speech Bubble: Rectangle 11">
            <a:extLst>
              <a:ext uri="{FF2B5EF4-FFF2-40B4-BE49-F238E27FC236}">
                <a16:creationId xmlns:a16="http://schemas.microsoft.com/office/drawing/2014/main" id="{0A3BE45D-61DE-439A-B0FB-E53876887C85}"/>
              </a:ext>
            </a:extLst>
          </p:cNvPr>
          <p:cNvSpPr/>
          <p:nvPr/>
        </p:nvSpPr>
        <p:spPr bwMode="auto">
          <a:xfrm>
            <a:off x="526787" y="1123663"/>
            <a:ext cx="3886199" cy="446276"/>
          </a:xfrm>
          <a:prstGeom prst="wedgeRectCallout">
            <a:avLst>
              <a:gd name="adj1" fmla="val 9629"/>
              <a:gd name="adj2" fmla="val 11035"/>
            </a:avLst>
          </a:prstGeom>
          <a:noFill/>
        </p:spPr>
        <p:txBody>
          <a:bodyPr wrap="square" lIns="0" tIns="0" rIns="0" bIns="0" rtlCol="0">
            <a:spAutoFit/>
          </a:bodyPr>
          <a:lstStyle/>
          <a:p>
            <a:r>
              <a:rPr lang="en-US">
                <a:solidFill>
                  <a:schemeClr val="accent1">
                    <a:lumMod val="75000"/>
                  </a:schemeClr>
                </a:solidFill>
                <a:latin typeface="+mj-lt"/>
              </a:rPr>
              <a:t>Threat Environment</a:t>
            </a:r>
          </a:p>
          <a:p>
            <a:r>
              <a:rPr lang="en-US" sz="1100" i="1">
                <a:gradFill>
                  <a:gsLst>
                    <a:gs pos="2917">
                      <a:schemeClr val="tx1"/>
                    </a:gs>
                    <a:gs pos="30000">
                      <a:schemeClr val="tx1"/>
                    </a:gs>
                  </a:gsLst>
                  <a:lin ang="5400000" scaled="0"/>
                </a:gradFill>
              </a:rPr>
              <a:t>Ransomware/Extortion, Data Theft, and more</a:t>
            </a:r>
          </a:p>
        </p:txBody>
      </p:sp>
      <p:sp>
        <p:nvSpPr>
          <p:cNvPr id="18" name="TextBox 17">
            <a:extLst>
              <a:ext uri="{FF2B5EF4-FFF2-40B4-BE49-F238E27FC236}">
                <a16:creationId xmlns:a16="http://schemas.microsoft.com/office/drawing/2014/main" id="{0A2EA63E-4975-4981-A874-0072F4046B08}"/>
              </a:ext>
            </a:extLst>
          </p:cNvPr>
          <p:cNvSpPr txBox="1"/>
          <p:nvPr/>
        </p:nvSpPr>
        <p:spPr>
          <a:xfrm>
            <a:off x="2467705" y="2195270"/>
            <a:ext cx="880832" cy="323165"/>
          </a:xfrm>
          <a:prstGeom prst="rect">
            <a:avLst/>
          </a:prstGeom>
          <a:noFill/>
        </p:spPr>
        <p:txBody>
          <a:bodyPr wrap="square" lIns="0" tIns="0" rIns="0" bIns="0" rtlCol="0">
            <a:spAutoFit/>
          </a:bodyPr>
          <a:lstStyle/>
          <a:p>
            <a:r>
              <a:rPr lang="en-US" sz="1050" i="1">
                <a:solidFill>
                  <a:schemeClr val="bg1">
                    <a:lumMod val="50000"/>
                  </a:schemeClr>
                </a:solidFill>
                <a:latin typeface="+mj-lt"/>
              </a:rPr>
              <a:t>Attack Chain</a:t>
            </a:r>
          </a:p>
          <a:p>
            <a:r>
              <a:rPr lang="en-US" sz="1050" i="1">
                <a:solidFill>
                  <a:schemeClr val="bg1">
                    <a:lumMod val="50000"/>
                  </a:schemeClr>
                </a:solidFill>
                <a:latin typeface="+mj-lt"/>
              </a:rPr>
              <a:t>Coverage</a:t>
            </a:r>
          </a:p>
        </p:txBody>
      </p:sp>
      <p:sp>
        <p:nvSpPr>
          <p:cNvPr id="6" name="TextBox 5">
            <a:extLst>
              <a:ext uri="{FF2B5EF4-FFF2-40B4-BE49-F238E27FC236}">
                <a16:creationId xmlns:a16="http://schemas.microsoft.com/office/drawing/2014/main" id="{5A3F5C7D-D4F7-4AAC-8991-06998620C0D4}"/>
              </a:ext>
            </a:extLst>
          </p:cNvPr>
          <p:cNvSpPr txBox="1"/>
          <p:nvPr/>
        </p:nvSpPr>
        <p:spPr>
          <a:xfrm>
            <a:off x="3378037" y="6434115"/>
            <a:ext cx="5366925" cy="338554"/>
          </a:xfrm>
          <a:prstGeom prst="rect">
            <a:avLst/>
          </a:prstGeom>
          <a:noFill/>
        </p:spPr>
        <p:txBody>
          <a:bodyPr wrap="square">
            <a:spAutoFit/>
          </a:bodyPr>
          <a:lstStyle/>
          <a:p>
            <a:pPr algn="ctr"/>
            <a:r>
              <a:rPr kumimoji="0" lang="en-US" sz="1600" b="0" i="0" u="none" strike="noStrike" kern="1200" cap="none" spc="-50" normalizeH="0" baseline="0" noProof="0">
                <a:ln w="3175">
                  <a:noFill/>
                </a:ln>
                <a:gradFill>
                  <a:gsLst>
                    <a:gs pos="2917">
                      <a:srgbClr val="D2D2D2"/>
                    </a:gs>
                    <a:gs pos="100000">
                      <a:srgbClr val="D2D2D2"/>
                    </a:gs>
                  </a:gsLst>
                  <a:lin ang="5400000" scaled="0"/>
                </a:gradFill>
                <a:effectLst/>
                <a:uLnTx/>
                <a:uFillTx/>
                <a:latin typeface="Segoe UI Semibold"/>
                <a:ea typeface="+mn-ea"/>
                <a:cs typeface="Segoe UI" pitchFamily="34" charset="0"/>
                <a:hlinkClick r:id="rId6"/>
              </a:rPr>
              <a:t>aka.ms/MCRA</a:t>
            </a:r>
            <a:r>
              <a:rPr kumimoji="0" lang="en-US" sz="1600" b="0" i="0" u="none" strike="noStrike" kern="1200" cap="none" spc="-50" normalizeH="0" baseline="0" noProof="0">
                <a:ln w="3175">
                  <a:noFill/>
                </a:ln>
                <a:gradFill>
                  <a:gsLst>
                    <a:gs pos="2917">
                      <a:srgbClr val="D2D2D2"/>
                    </a:gs>
                    <a:gs pos="100000">
                      <a:srgbClr val="D2D2D2"/>
                    </a:gs>
                  </a:gsLst>
                  <a:lin ang="5400000" scaled="0"/>
                </a:gradFill>
                <a:effectLst/>
                <a:uLnTx/>
                <a:uFillTx/>
                <a:latin typeface="Segoe UI Semibold"/>
                <a:ea typeface="+mn-ea"/>
                <a:cs typeface="Segoe UI" pitchFamily="34" charset="0"/>
              </a:rPr>
              <a:t>  </a:t>
            </a:r>
            <a:r>
              <a:rPr kumimoji="0" lang="en-US" sz="1600" b="0" i="0" u="none" strike="noStrike" kern="1200" cap="none" spc="-50" normalizeH="0" baseline="0" noProof="0">
                <a:ln w="3175">
                  <a:noFill/>
                </a:ln>
                <a:solidFill>
                  <a:srgbClr val="4472C4"/>
                </a:solidFill>
                <a:effectLst/>
                <a:uLnTx/>
                <a:uFillTx/>
                <a:latin typeface="Segoe UI Semibold"/>
                <a:ea typeface="+mn-ea"/>
                <a:cs typeface="Segoe UI" pitchFamily="34" charset="0"/>
              </a:rPr>
              <a:t>| </a:t>
            </a:r>
            <a:r>
              <a:rPr kumimoji="0" lang="en-US" sz="1600" b="0" i="0" u="none" strike="noStrike" kern="1200" cap="none" spc="-50" normalizeH="0" baseline="0" noProof="0">
                <a:ln w="3175">
                  <a:noFill/>
                </a:ln>
                <a:gradFill>
                  <a:gsLst>
                    <a:gs pos="2917">
                      <a:srgbClr val="D2D2D2"/>
                    </a:gs>
                    <a:gs pos="100000">
                      <a:srgbClr val="D2D2D2"/>
                    </a:gs>
                  </a:gsLst>
                  <a:lin ang="5400000" scaled="0"/>
                </a:gradFill>
                <a:effectLst/>
                <a:uLnTx/>
                <a:uFillTx/>
                <a:latin typeface="Segoe UI Semibold"/>
                <a:ea typeface="+mn-ea"/>
                <a:cs typeface="Segoe UI" pitchFamily="34" charset="0"/>
              </a:rPr>
              <a:t> </a:t>
            </a:r>
            <a:r>
              <a:rPr kumimoji="0" lang="en-US" sz="1600" b="0" i="0" u="none" strike="noStrike" kern="1200" cap="none" spc="-50" normalizeH="0" baseline="0" noProof="0">
                <a:ln w="3175">
                  <a:noFill/>
                </a:ln>
                <a:gradFill>
                  <a:gsLst>
                    <a:gs pos="2917">
                      <a:srgbClr val="D2D2D2"/>
                    </a:gs>
                    <a:gs pos="100000">
                      <a:srgbClr val="D2D2D2"/>
                    </a:gs>
                  </a:gsLst>
                  <a:lin ang="5400000" scaled="0"/>
                </a:gradFill>
                <a:effectLst/>
                <a:uLnTx/>
                <a:uFillTx/>
                <a:latin typeface="Segoe UI Semibold"/>
                <a:ea typeface="+mn-ea"/>
                <a:cs typeface="Segoe UI" pitchFamily="34" charset="0"/>
                <a:hlinkClick r:id="rId7"/>
              </a:rPr>
              <a:t>aka.ms/MCRA-videos</a:t>
            </a:r>
            <a:r>
              <a:rPr kumimoji="0" lang="en-US" sz="1600" b="0" i="0" u="none" strike="noStrike" kern="1200" cap="none" spc="-50" normalizeH="0" baseline="0" noProof="0">
                <a:ln w="3175">
                  <a:noFill/>
                </a:ln>
                <a:gradFill>
                  <a:gsLst>
                    <a:gs pos="2917">
                      <a:srgbClr val="D2D2D2"/>
                    </a:gs>
                    <a:gs pos="100000">
                      <a:srgbClr val="D2D2D2"/>
                    </a:gs>
                  </a:gsLst>
                  <a:lin ang="5400000" scaled="0"/>
                </a:gradFill>
                <a:effectLst/>
                <a:uLnTx/>
                <a:uFillTx/>
                <a:latin typeface="Segoe UI Semibold"/>
                <a:ea typeface="+mn-ea"/>
                <a:cs typeface="Segoe UI" pitchFamily="34" charset="0"/>
              </a:rPr>
              <a:t> </a:t>
            </a:r>
            <a:r>
              <a:rPr kumimoji="0" lang="en-US" sz="1600" b="0" i="0" u="none" strike="noStrike" kern="1200" cap="none" spc="-50" normalizeH="0" baseline="0" noProof="0">
                <a:ln w="3175">
                  <a:noFill/>
                </a:ln>
                <a:solidFill>
                  <a:srgbClr val="4472C4"/>
                </a:solidFill>
                <a:effectLst/>
                <a:uLnTx/>
                <a:uFillTx/>
                <a:latin typeface="Segoe UI Semibold"/>
                <a:ea typeface="+mn-ea"/>
                <a:cs typeface="Segoe UI" pitchFamily="34" charset="0"/>
              </a:rPr>
              <a:t>| </a:t>
            </a:r>
            <a:r>
              <a:rPr kumimoji="0" lang="en-US" sz="1600" b="0" i="0" u="none" strike="noStrike" kern="1200" cap="none" spc="-50" normalizeH="0" baseline="0" noProof="0">
                <a:ln w="3175">
                  <a:noFill/>
                </a:ln>
                <a:solidFill>
                  <a:schemeClr val="tx1">
                    <a:lumMod val="50000"/>
                    <a:lumOff val="50000"/>
                  </a:schemeClr>
                </a:solidFill>
                <a:effectLst/>
                <a:uLnTx/>
                <a:uFillTx/>
                <a:latin typeface="Segoe UI Semibold"/>
                <a:ea typeface="+mn-ea"/>
                <a:cs typeface="Segoe UI" pitchFamily="34" charset="0"/>
              </a:rPr>
              <a:t>December 2023</a:t>
            </a:r>
            <a:endParaRPr lang="en-US" sz="1000">
              <a:solidFill>
                <a:schemeClr val="tx1">
                  <a:lumMod val="50000"/>
                  <a:lumOff val="50000"/>
                </a:schemeClr>
              </a:solidFill>
            </a:endParaRPr>
          </a:p>
        </p:txBody>
      </p:sp>
      <p:pic>
        <p:nvPicPr>
          <p:cNvPr id="16" name="Picture 15">
            <a:extLst>
              <a:ext uri="{FF2B5EF4-FFF2-40B4-BE49-F238E27FC236}">
                <a16:creationId xmlns:a16="http://schemas.microsoft.com/office/drawing/2014/main" id="{F97BB5F2-EF97-4A8A-AB4A-125414F1B8D6}"/>
              </a:ext>
            </a:extLst>
          </p:cNvPr>
          <p:cNvPicPr>
            <a:picLocks noChangeAspect="1"/>
          </p:cNvPicPr>
          <p:nvPr/>
        </p:nvPicPr>
        <p:blipFill>
          <a:blip r:embed="rId8" cstate="email">
            <a:extLst>
              <a:ext uri="{28A0092B-C50C-407E-A947-70E740481C1C}">
                <a14:useLocalDpi xmlns:a14="http://schemas.microsoft.com/office/drawing/2010/main" val="0"/>
              </a:ext>
            </a:extLst>
          </a:blip>
          <a:stretch>
            <a:fillRect/>
          </a:stretch>
        </p:blipFill>
        <p:spPr bwMode="invGray">
          <a:xfrm>
            <a:off x="11050259" y="106043"/>
            <a:ext cx="1038388" cy="222436"/>
          </a:xfrm>
          <a:prstGeom prst="rect">
            <a:avLst/>
          </a:prstGeom>
        </p:spPr>
      </p:pic>
      <mc:AlternateContent xmlns:mc="http://schemas.openxmlformats.org/markup-compatibility/2006" xmlns:psez="http://schemas.microsoft.com/office/powerpoint/2016/sectionzoom">
        <mc:Choice Requires="psez">
          <p:graphicFrame>
            <p:nvGraphicFramePr>
              <p:cNvPr id="19" name="Section Zoom 18">
                <a:extLst>
                  <a:ext uri="{FF2B5EF4-FFF2-40B4-BE49-F238E27FC236}">
                    <a16:creationId xmlns:a16="http://schemas.microsoft.com/office/drawing/2014/main" id="{AA878E23-4D0D-4096-8E0B-89F303BF8372}"/>
                  </a:ext>
                </a:extLst>
              </p:cNvPr>
              <p:cNvGraphicFramePr>
                <a:graphicFrameLocks noChangeAspect="1"/>
              </p:cNvGraphicFramePr>
              <p:nvPr>
                <p:extLst>
                  <p:ext uri="{D42A27DB-BD31-4B8C-83A1-F6EECF244321}">
                    <p14:modId xmlns:p14="http://schemas.microsoft.com/office/powerpoint/2010/main" val="1748090450"/>
                  </p:ext>
                </p:extLst>
              </p:nvPr>
            </p:nvGraphicFramePr>
            <p:xfrm>
              <a:off x="2450824" y="1678701"/>
              <a:ext cx="796101" cy="447807"/>
            </p:xfrm>
            <a:graphic>
              <a:graphicData uri="http://schemas.microsoft.com/office/powerpoint/2016/sectionzoom">
                <psez:sectionZm>
                  <psez:sectionZmObj sectionId="{C972F7B2-046D-4CD6-9EEE-F69C4E36DECF}">
                    <psez:zmPr id="{1105BF1A-2AA2-41E3-AF67-2DC87E62ECBD}" transitionDur="1000">
                      <p166:blipFill xmlns:p166="http://schemas.microsoft.com/office/powerpoint/2016/6/main">
                        <a:blip r:embed="rId9"/>
                        <a:stretch>
                          <a:fillRect/>
                        </a:stretch>
                      </p166:blipFill>
                      <p166:spPr xmlns:p166="http://schemas.microsoft.com/office/powerpoint/2016/6/main">
                        <a:xfrm>
                          <a:off x="0" y="0"/>
                          <a:ext cx="796101" cy="447807"/>
                        </a:xfrm>
                        <a:prstGeom prst="rect">
                          <a:avLst/>
                        </a:prstGeom>
                        <a:solidFill>
                          <a:schemeClr val="bg1"/>
                        </a:solidFill>
                        <a:ln>
                          <a:noFill/>
                          <a:headEnd type="none" w="med" len="med"/>
                          <a:tailEnd type="none" w="med" len="med"/>
                        </a:ln>
                        <a:effectLst>
                          <a:outerShdw blurRad="190500" dist="50800" dir="2400000" algn="ctr" rotWithShape="0">
                            <a:prstClr val="black">
                              <a:alpha val="40000"/>
                            </a:prstClr>
                          </a:outerShdw>
                        </a:effectLst>
                      </p166:spPr>
                    </psez:zmPr>
                  </psez:sectionZmObj>
                </psez:sectionZm>
              </a:graphicData>
            </a:graphic>
          </p:graphicFrame>
        </mc:Choice>
        <mc:Fallback xmlns="">
          <p:pic>
            <p:nvPicPr>
              <p:cNvPr id="19" name="Section Zoom 18">
                <a:hlinkClick r:id="rId10" action="ppaction://hlinksldjump"/>
                <a:extLst>
                  <a:ext uri="{FF2B5EF4-FFF2-40B4-BE49-F238E27FC236}">
                    <a16:creationId xmlns:a16="http://schemas.microsoft.com/office/drawing/2014/main" id="{AA878E23-4D0D-4096-8E0B-89F303BF8372}"/>
                  </a:ext>
                </a:extLst>
              </p:cNvPr>
              <p:cNvPicPr>
                <a:picLocks noGrp="1" noRot="1" noChangeAspect="1" noMove="1" noResize="1" noEditPoints="1" noAdjustHandles="1" noChangeArrowheads="1" noChangeShapeType="1"/>
              </p:cNvPicPr>
              <p:nvPr/>
            </p:nvPicPr>
            <p:blipFill>
              <a:blip r:embed="rId11"/>
              <a:stretch>
                <a:fillRect/>
              </a:stretch>
            </p:blipFill>
            <p:spPr>
              <a:xfrm>
                <a:off x="2450824" y="1678701"/>
                <a:ext cx="796101" cy="447807"/>
              </a:xfrm>
              <a:prstGeom prst="rect">
                <a:avLst/>
              </a:prstGeom>
              <a:solidFill>
                <a:schemeClr val="bg1"/>
              </a:solidFill>
              <a:ln>
                <a:noFill/>
                <a:headEnd type="none" w="med" len="med"/>
                <a:tailEnd type="none" w="med" len="med"/>
              </a:ln>
              <a:effectLst>
                <a:outerShdw blurRad="190500" dist="50800" dir="2400000" algn="ctr" rotWithShape="0">
                  <a:prstClr val="black">
                    <a:alpha val="40000"/>
                  </a:prstClr>
                </a:outerShdw>
              </a:effectLst>
            </p:spPr>
          </p:pic>
        </mc:Fallback>
      </mc:AlternateContent>
      <p:sp>
        <p:nvSpPr>
          <p:cNvPr id="14" name="Speech Bubble: Rectangle with Corners Rounded 13">
            <a:extLst>
              <a:ext uri="{FF2B5EF4-FFF2-40B4-BE49-F238E27FC236}">
                <a16:creationId xmlns:a16="http://schemas.microsoft.com/office/drawing/2014/main" id="{BD1A47F9-4D13-4887-8502-D692D1A95909}"/>
              </a:ext>
            </a:extLst>
          </p:cNvPr>
          <p:cNvSpPr/>
          <p:nvPr/>
        </p:nvSpPr>
        <p:spPr bwMode="auto">
          <a:xfrm>
            <a:off x="8778537" y="6521363"/>
            <a:ext cx="3244129" cy="226600"/>
          </a:xfrm>
          <a:prstGeom prst="wedgeRoundRectCallout">
            <a:avLst>
              <a:gd name="adj1" fmla="val -21443"/>
              <a:gd name="adj2" fmla="val 89817"/>
              <a:gd name="adj3" fmla="val 16667"/>
            </a:avLst>
          </a:prstGeom>
          <a:solidFill>
            <a:schemeClr val="accent1">
              <a:lumMod val="20000"/>
              <a:lumOff val="80000"/>
            </a:schemeClr>
          </a:solidFill>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algn="ctr" fontAlgn="base">
              <a:lnSpc>
                <a:spcPct val="90000"/>
              </a:lnSpc>
              <a:spcBef>
                <a:spcPct val="0"/>
              </a:spcBef>
              <a:spcAft>
                <a:spcPct val="0"/>
              </a:spcAft>
            </a:pPr>
            <a:r>
              <a:rPr lang="en-US" sz="1100" i="1">
                <a:gradFill>
                  <a:gsLst>
                    <a:gs pos="2917">
                      <a:schemeClr val="tx1"/>
                    </a:gs>
                    <a:gs pos="30000">
                      <a:schemeClr val="tx1"/>
                    </a:gs>
                  </a:gsLst>
                  <a:lin ang="5400000" scaled="0"/>
                </a:gradFill>
                <a:latin typeface="+mj-lt"/>
              </a:rPr>
              <a:t>Slide notes have speaker notes &amp; change history</a:t>
            </a:r>
          </a:p>
        </p:txBody>
      </p:sp>
      <p:sp>
        <p:nvSpPr>
          <p:cNvPr id="2" name="TextBox 1">
            <a:extLst>
              <a:ext uri="{FF2B5EF4-FFF2-40B4-BE49-F238E27FC236}">
                <a16:creationId xmlns:a16="http://schemas.microsoft.com/office/drawing/2014/main" id="{BA29E61A-78D2-43FF-A661-DF201D0B4B7A}"/>
              </a:ext>
            </a:extLst>
          </p:cNvPr>
          <p:cNvSpPr txBox="1"/>
          <p:nvPr/>
        </p:nvSpPr>
        <p:spPr>
          <a:xfrm>
            <a:off x="3714036" y="5220743"/>
            <a:ext cx="958152" cy="307777"/>
          </a:xfrm>
          <a:prstGeom prst="rect">
            <a:avLst/>
          </a:prstGeom>
          <a:noFill/>
        </p:spPr>
        <p:txBody>
          <a:bodyPr wrap="square" lIns="45720" tIns="0" rIns="0" bIns="0" rtlCol="0">
            <a:spAutoFit/>
          </a:bodyPr>
          <a:lstStyle>
            <a:defPPr>
              <a:defRPr lang="en-US"/>
            </a:defPPr>
            <a:lvl1pPr algn="r">
              <a:defRPr sz="1050" i="1">
                <a:solidFill>
                  <a:schemeClr val="bg1">
                    <a:lumMod val="50000"/>
                  </a:schemeClr>
                </a:solidFill>
                <a:latin typeface="+mj-lt"/>
              </a:defRPr>
            </a:lvl1pPr>
          </a:lstStyle>
          <a:p>
            <a:r>
              <a:rPr lang="en-US" sz="1000"/>
              <a:t>Multi-Cloud &amp; Cross-Platform </a:t>
            </a:r>
          </a:p>
        </p:txBody>
      </p:sp>
      <mc:AlternateContent xmlns:mc="http://schemas.openxmlformats.org/markup-compatibility/2006" xmlns:psez="http://schemas.microsoft.com/office/powerpoint/2016/sectionzoom">
        <mc:Choice Requires="psez">
          <p:graphicFrame>
            <p:nvGraphicFramePr>
              <p:cNvPr id="21" name="Section Zoom 20">
                <a:extLst>
                  <a:ext uri="{FF2B5EF4-FFF2-40B4-BE49-F238E27FC236}">
                    <a16:creationId xmlns:a16="http://schemas.microsoft.com/office/drawing/2014/main" id="{DD7C6AEC-BB75-4239-8334-7995964AF4DD}"/>
                  </a:ext>
                </a:extLst>
              </p:cNvPr>
              <p:cNvGraphicFramePr>
                <a:graphicFrameLocks noChangeAspect="1"/>
              </p:cNvGraphicFramePr>
              <p:nvPr>
                <p:extLst>
                  <p:ext uri="{D42A27DB-BD31-4B8C-83A1-F6EECF244321}">
                    <p14:modId xmlns:p14="http://schemas.microsoft.com/office/powerpoint/2010/main" val="688197606"/>
                  </p:ext>
                </p:extLst>
              </p:nvPr>
            </p:nvGraphicFramePr>
            <p:xfrm>
              <a:off x="3911437" y="4751551"/>
              <a:ext cx="796102" cy="447807"/>
            </p:xfrm>
            <a:graphic>
              <a:graphicData uri="http://schemas.microsoft.com/office/powerpoint/2016/sectionzoom">
                <psez:sectionZm>
                  <psez:sectionZmObj sectionId="{296B27D5-12A1-45A9-A314-4F25E6C0C8A1}">
                    <psez:zmPr id="{F30CFF5B-1666-42FA-A84A-C42BEE38F564}" transitionDur="1000">
                      <p166:blipFill xmlns:p166="http://schemas.microsoft.com/office/powerpoint/2016/6/main">
                        <a:blip r:embed="rId12"/>
                        <a:stretch>
                          <a:fillRect/>
                        </a:stretch>
                      </p166:blipFill>
                      <p166:spPr xmlns:p166="http://schemas.microsoft.com/office/powerpoint/2016/6/main">
                        <a:xfrm>
                          <a:off x="0" y="0"/>
                          <a:ext cx="796102" cy="447807"/>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0000"/>
                            </a:prstClr>
                          </a:outerShdw>
                        </a:effectLst>
                      </p166:spPr>
                    </psez:zmPr>
                  </psez:sectionZmObj>
                </psez:sectionZm>
              </a:graphicData>
            </a:graphic>
          </p:graphicFrame>
        </mc:Choice>
        <mc:Fallback xmlns="">
          <p:pic>
            <p:nvPicPr>
              <p:cNvPr id="21" name="Section Zoom 20">
                <a:hlinkClick r:id="rId13" action="ppaction://hlinksldjump"/>
                <a:extLst>
                  <a:ext uri="{FF2B5EF4-FFF2-40B4-BE49-F238E27FC236}">
                    <a16:creationId xmlns:a16="http://schemas.microsoft.com/office/drawing/2014/main" id="{DD7C6AEC-BB75-4239-8334-7995964AF4DD}"/>
                  </a:ext>
                </a:extLst>
              </p:cNvPr>
              <p:cNvPicPr>
                <a:picLocks noGrp="1" noRot="1" noChangeAspect="1" noMove="1" noResize="1" noEditPoints="1" noAdjustHandles="1" noChangeArrowheads="1" noChangeShapeType="1"/>
              </p:cNvPicPr>
              <p:nvPr/>
            </p:nvPicPr>
            <p:blipFill>
              <a:blip r:embed="rId14"/>
              <a:stretch>
                <a:fillRect/>
              </a:stretch>
            </p:blipFill>
            <p:spPr>
              <a:xfrm>
                <a:off x="3911437" y="4751551"/>
                <a:ext cx="796102" cy="447807"/>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0000"/>
                  </a:prstClr>
                </a:outerShdw>
              </a:effectLst>
            </p:spPr>
          </p:pic>
        </mc:Fallback>
      </mc:AlternateContent>
      <p:sp>
        <p:nvSpPr>
          <p:cNvPr id="22" name="TextBox 21">
            <a:extLst>
              <a:ext uri="{FF2B5EF4-FFF2-40B4-BE49-F238E27FC236}">
                <a16:creationId xmlns:a16="http://schemas.microsoft.com/office/drawing/2014/main" id="{75E6EF82-3AE2-4C22-98BD-434A52024A3C}"/>
              </a:ext>
            </a:extLst>
          </p:cNvPr>
          <p:cNvSpPr txBox="1"/>
          <p:nvPr/>
        </p:nvSpPr>
        <p:spPr>
          <a:xfrm>
            <a:off x="3620608" y="6045040"/>
            <a:ext cx="1070656" cy="161583"/>
          </a:xfrm>
          <a:prstGeom prst="rect">
            <a:avLst/>
          </a:prstGeom>
          <a:noFill/>
        </p:spPr>
        <p:txBody>
          <a:bodyPr wrap="square" lIns="45720" tIns="0" rIns="0" bIns="0" rtlCol="0">
            <a:spAutoFit/>
          </a:bodyPr>
          <a:lstStyle>
            <a:defPPr>
              <a:defRPr lang="en-US"/>
            </a:defPPr>
            <a:lvl1pPr algn="r">
              <a:defRPr sz="1050" i="1">
                <a:solidFill>
                  <a:schemeClr val="bg1">
                    <a:lumMod val="50000"/>
                  </a:schemeClr>
                </a:solidFill>
                <a:latin typeface="+mj-lt"/>
              </a:defRPr>
            </a:lvl1pPr>
          </a:lstStyle>
          <a:p>
            <a:r>
              <a:rPr lang="en-US"/>
              <a:t>Microsoft 365 E5</a:t>
            </a:r>
          </a:p>
        </p:txBody>
      </p:sp>
      <p:sp>
        <p:nvSpPr>
          <p:cNvPr id="30" name="TextBox 29">
            <a:extLst>
              <a:ext uri="{FF2B5EF4-FFF2-40B4-BE49-F238E27FC236}">
                <a16:creationId xmlns:a16="http://schemas.microsoft.com/office/drawing/2014/main" id="{6F7DE102-203F-F6B8-D76E-D4A5963E2D6B}"/>
              </a:ext>
            </a:extLst>
          </p:cNvPr>
          <p:cNvSpPr txBox="1"/>
          <p:nvPr/>
        </p:nvSpPr>
        <p:spPr>
          <a:xfrm>
            <a:off x="8720467" y="1802529"/>
            <a:ext cx="979702" cy="161583"/>
          </a:xfrm>
          <a:prstGeom prst="rect">
            <a:avLst/>
          </a:prstGeom>
          <a:noFill/>
        </p:spPr>
        <p:txBody>
          <a:bodyPr wrap="square" lIns="45720" tIns="0" rIns="0" bIns="0" rtlCol="0">
            <a:spAutoFit/>
          </a:bodyPr>
          <a:lstStyle/>
          <a:p>
            <a:pPr algn="r"/>
            <a:r>
              <a:rPr lang="en-US" sz="1050" i="1">
                <a:solidFill>
                  <a:schemeClr val="bg1">
                    <a:lumMod val="50000"/>
                  </a:schemeClr>
                </a:solidFill>
                <a:latin typeface="+mj-lt"/>
              </a:rPr>
              <a:t>Journey</a:t>
            </a:r>
          </a:p>
        </p:txBody>
      </p:sp>
      <mc:AlternateContent xmlns:mc="http://schemas.openxmlformats.org/markup-compatibility/2006" xmlns:psez="http://schemas.microsoft.com/office/powerpoint/2016/sectionzoom">
        <mc:Choice Requires="psez">
          <p:graphicFrame>
            <p:nvGraphicFramePr>
              <p:cNvPr id="20" name="Section Zoom 19">
                <a:extLst>
                  <a:ext uri="{FF2B5EF4-FFF2-40B4-BE49-F238E27FC236}">
                    <a16:creationId xmlns:a16="http://schemas.microsoft.com/office/drawing/2014/main" id="{7339AD24-B5D8-0B93-8F34-C478F1845364}"/>
                  </a:ext>
                </a:extLst>
              </p:cNvPr>
              <p:cNvGraphicFramePr>
                <a:graphicFrameLocks noChangeAspect="1"/>
              </p:cNvGraphicFramePr>
              <p:nvPr>
                <p:extLst>
                  <p:ext uri="{D42A27DB-BD31-4B8C-83A1-F6EECF244321}">
                    <p14:modId xmlns:p14="http://schemas.microsoft.com/office/powerpoint/2010/main" val="722979869"/>
                  </p:ext>
                </p:extLst>
              </p:nvPr>
            </p:nvGraphicFramePr>
            <p:xfrm>
              <a:off x="529835" y="5500940"/>
              <a:ext cx="1824820" cy="1026461"/>
            </p:xfrm>
            <a:graphic>
              <a:graphicData uri="http://schemas.microsoft.com/office/powerpoint/2016/sectionzoom">
                <psez:sectionZm>
                  <psez:sectionZmObj sectionId="{8D024B5A-434B-44F1-94C7-0229E4F20787}">
                    <psez:zmPr id="{87432718-63B6-451D-8CB0-0E651F794610}" transitionDur="1000">
                      <p166:blipFill xmlns:p166="http://schemas.microsoft.com/office/powerpoint/2016/6/main">
                        <a:blip r:embed="rId15"/>
                        <a:stretch>
                          <a:fillRect/>
                        </a:stretch>
                      </p166:blipFill>
                      <p166:spPr xmlns:p166="http://schemas.microsoft.com/office/powerpoint/2016/6/main">
                        <a:xfrm>
                          <a:off x="0" y="0"/>
                          <a:ext cx="1824820" cy="1026461"/>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166:spPr>
                    </psez:zmPr>
                  </psez:sectionZmObj>
                </psez:sectionZm>
              </a:graphicData>
            </a:graphic>
          </p:graphicFrame>
        </mc:Choice>
        <mc:Fallback xmlns="">
          <p:pic>
            <p:nvPicPr>
              <p:cNvPr id="20" name="Section Zoom 19">
                <a:hlinkClick r:id="rId16" action="ppaction://hlinksldjump"/>
                <a:extLst>
                  <a:ext uri="{FF2B5EF4-FFF2-40B4-BE49-F238E27FC236}">
                    <a16:creationId xmlns:a16="http://schemas.microsoft.com/office/drawing/2014/main" id="{7339AD24-B5D8-0B93-8F34-C478F1845364}"/>
                  </a:ext>
                </a:extLst>
              </p:cNvPr>
              <p:cNvPicPr>
                <a:picLocks noGrp="1" noRot="1" noChangeAspect="1" noMove="1" noResize="1" noEditPoints="1" noAdjustHandles="1" noChangeArrowheads="1" noChangeShapeType="1"/>
              </p:cNvPicPr>
              <p:nvPr/>
            </p:nvPicPr>
            <p:blipFill>
              <a:blip r:embed="rId17"/>
              <a:stretch>
                <a:fillRect/>
              </a:stretch>
            </p:blipFill>
            <p:spPr>
              <a:xfrm>
                <a:off x="529835" y="5500940"/>
                <a:ext cx="1824820" cy="1026461"/>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mc:Fallback>
      </mc:AlternateContent>
      <p:sp>
        <p:nvSpPr>
          <p:cNvPr id="34" name="TextBox 33">
            <a:extLst>
              <a:ext uri="{FF2B5EF4-FFF2-40B4-BE49-F238E27FC236}">
                <a16:creationId xmlns:a16="http://schemas.microsoft.com/office/drawing/2014/main" id="{DEB20A0B-C506-6E8C-A5FC-5CF567B221D9}"/>
              </a:ext>
            </a:extLst>
          </p:cNvPr>
          <p:cNvSpPr txBox="1"/>
          <p:nvPr/>
        </p:nvSpPr>
        <p:spPr>
          <a:xfrm>
            <a:off x="7388213" y="6055007"/>
            <a:ext cx="959486" cy="161583"/>
          </a:xfrm>
          <a:prstGeom prst="rect">
            <a:avLst/>
          </a:prstGeom>
          <a:noFill/>
        </p:spPr>
        <p:txBody>
          <a:bodyPr wrap="square" lIns="45720" tIns="0" rIns="0" bIns="0" rtlCol="0">
            <a:spAutoFit/>
          </a:bodyPr>
          <a:lstStyle/>
          <a:p>
            <a:r>
              <a:rPr lang="en-US" sz="1050" i="1">
                <a:solidFill>
                  <a:schemeClr val="bg1">
                    <a:lumMod val="50000"/>
                  </a:schemeClr>
                </a:solidFill>
                <a:latin typeface="+mj-lt"/>
              </a:rPr>
              <a:t>Role Mapping</a:t>
            </a:r>
          </a:p>
        </p:txBody>
      </p:sp>
      <mc:AlternateContent xmlns:mc="http://schemas.openxmlformats.org/markup-compatibility/2006" xmlns:psez="http://schemas.microsoft.com/office/powerpoint/2016/sectionzoom">
        <mc:Choice Requires="psez">
          <p:graphicFrame>
            <p:nvGraphicFramePr>
              <p:cNvPr id="36" name="Section Zoom 35">
                <a:extLst>
                  <a:ext uri="{FF2B5EF4-FFF2-40B4-BE49-F238E27FC236}">
                    <a16:creationId xmlns:a16="http://schemas.microsoft.com/office/drawing/2014/main" id="{D9D9A151-4375-BE0D-9B5F-E72D17AEF20B}"/>
                  </a:ext>
                </a:extLst>
              </p:cNvPr>
              <p:cNvGraphicFramePr>
                <a:graphicFrameLocks noChangeAspect="1"/>
              </p:cNvGraphicFramePr>
              <p:nvPr>
                <p:extLst>
                  <p:ext uri="{D42A27DB-BD31-4B8C-83A1-F6EECF244321}">
                    <p14:modId xmlns:p14="http://schemas.microsoft.com/office/powerpoint/2010/main" val="994912284"/>
                  </p:ext>
                </p:extLst>
              </p:nvPr>
            </p:nvGraphicFramePr>
            <p:xfrm>
              <a:off x="518143" y="3554240"/>
              <a:ext cx="1824819" cy="1026461"/>
            </p:xfrm>
            <a:graphic>
              <a:graphicData uri="http://schemas.microsoft.com/office/powerpoint/2016/sectionzoom">
                <psez:sectionZm>
                  <psez:sectionZmObj sectionId="{35B54DC8-466B-4E59-A868-E75D05A53E79}">
                    <psez:zmPr id="{0B13B9C1-4972-445F-B654-2CDDF625615D}" transitionDur="1000">
                      <p166:blipFill xmlns:p166="http://schemas.microsoft.com/office/powerpoint/2016/6/main">
                        <a:blip r:embed="rId18"/>
                        <a:stretch>
                          <a:fillRect/>
                        </a:stretch>
                      </p166:blipFill>
                      <p166:spPr xmlns:p166="http://schemas.microsoft.com/office/powerpoint/2016/6/main">
                        <a:xfrm>
                          <a:off x="0" y="0"/>
                          <a:ext cx="1824819" cy="1026461"/>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36" name="Section Zoom 35">
                <a:hlinkClick r:id="rId19" action="ppaction://hlinksldjump"/>
                <a:extLst>
                  <a:ext uri="{FF2B5EF4-FFF2-40B4-BE49-F238E27FC236}">
                    <a16:creationId xmlns:a16="http://schemas.microsoft.com/office/drawing/2014/main" id="{D9D9A151-4375-BE0D-9B5F-E72D17AEF20B}"/>
                  </a:ext>
                </a:extLst>
              </p:cNvPr>
              <p:cNvPicPr>
                <a:picLocks noGrp="1" noRot="1" noChangeAspect="1" noMove="1" noResize="1" noEditPoints="1" noAdjustHandles="1" noChangeArrowheads="1" noChangeShapeType="1"/>
              </p:cNvPicPr>
              <p:nvPr/>
            </p:nvPicPr>
            <p:blipFill>
              <a:blip r:embed="rId20"/>
              <a:stretch>
                <a:fillRect/>
              </a:stretch>
            </p:blipFill>
            <p:spPr>
              <a:xfrm>
                <a:off x="518143" y="3554240"/>
                <a:ext cx="1824819" cy="1026461"/>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
        <p:nvSpPr>
          <p:cNvPr id="38" name="TextBox 37">
            <a:extLst>
              <a:ext uri="{FF2B5EF4-FFF2-40B4-BE49-F238E27FC236}">
                <a16:creationId xmlns:a16="http://schemas.microsoft.com/office/drawing/2014/main" id="{7C8FAAEE-FCB0-83B6-75DD-4386FDDE8318}"/>
              </a:ext>
            </a:extLst>
          </p:cNvPr>
          <p:cNvSpPr txBox="1"/>
          <p:nvPr/>
        </p:nvSpPr>
        <p:spPr>
          <a:xfrm>
            <a:off x="5303867" y="2080708"/>
            <a:ext cx="1515264" cy="307777"/>
          </a:xfrm>
          <a:prstGeom prst="rect">
            <a:avLst/>
          </a:prstGeom>
          <a:noFill/>
        </p:spPr>
        <p:txBody>
          <a:bodyPr wrap="square" lIns="0" tIns="0" rIns="0" bIns="0" rtlCol="0">
            <a:spAutoFit/>
          </a:bodyPr>
          <a:lstStyle/>
          <a:p>
            <a:pPr algn="ctr"/>
            <a:r>
              <a:rPr lang="en-US" sz="2000">
                <a:solidFill>
                  <a:schemeClr val="accent1">
                    <a:lumMod val="75000"/>
                  </a:schemeClr>
                </a:solidFill>
                <a:latin typeface="+mj-lt"/>
              </a:rPr>
              <a:t>Zero Trust</a:t>
            </a:r>
          </a:p>
        </p:txBody>
      </p:sp>
      <mc:AlternateContent xmlns:mc="http://schemas.openxmlformats.org/markup-compatibility/2006" xmlns:psez="http://schemas.microsoft.com/office/powerpoint/2016/sectionzoom">
        <mc:Choice Requires="psez">
          <p:graphicFrame>
            <p:nvGraphicFramePr>
              <p:cNvPr id="40" name="Section Zoom 39">
                <a:extLst>
                  <a:ext uri="{FF2B5EF4-FFF2-40B4-BE49-F238E27FC236}">
                    <a16:creationId xmlns:a16="http://schemas.microsoft.com/office/drawing/2014/main" id="{5C96A09B-4103-2D35-3F91-6881447E5CDC}"/>
                  </a:ext>
                </a:extLst>
              </p:cNvPr>
              <p:cNvGraphicFramePr>
                <a:graphicFrameLocks noChangeAspect="1"/>
              </p:cNvGraphicFramePr>
              <p:nvPr>
                <p:extLst>
                  <p:ext uri="{D42A27DB-BD31-4B8C-83A1-F6EECF244321}">
                    <p14:modId xmlns:p14="http://schemas.microsoft.com/office/powerpoint/2010/main" val="2767037703"/>
                  </p:ext>
                </p:extLst>
              </p:nvPr>
            </p:nvGraphicFramePr>
            <p:xfrm>
              <a:off x="9001759" y="1385798"/>
              <a:ext cx="717126" cy="403383"/>
            </p:xfrm>
            <a:graphic>
              <a:graphicData uri="http://schemas.microsoft.com/office/powerpoint/2016/sectionzoom">
                <psez:sectionZm>
                  <psez:sectionZmObj sectionId="{56E5A5A2-524F-4459-90C6-6CC5E34B4F5A}">
                    <psez:zmPr id="{63E3B82B-FDB1-4628-84F4-23A521CE4B1D}" transitionDur="1000">
                      <p166:blipFill xmlns:p166="http://schemas.microsoft.com/office/powerpoint/2016/6/main">
                        <a:blip r:embed="rId21"/>
                        <a:stretch>
                          <a:fillRect/>
                        </a:stretch>
                      </p166:blipFill>
                      <p166:spPr xmlns:p166="http://schemas.microsoft.com/office/powerpoint/2016/6/main">
                        <a:xfrm>
                          <a:off x="0" y="0"/>
                          <a:ext cx="717126" cy="40338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40" name="Section Zoom 39">
                <a:hlinkClick r:id="rId22" action="ppaction://hlinksldjump"/>
                <a:extLst>
                  <a:ext uri="{FF2B5EF4-FFF2-40B4-BE49-F238E27FC236}">
                    <a16:creationId xmlns:a16="http://schemas.microsoft.com/office/drawing/2014/main" id="{5C96A09B-4103-2D35-3F91-6881447E5CDC}"/>
                  </a:ext>
                </a:extLst>
              </p:cNvPr>
              <p:cNvPicPr>
                <a:picLocks noGrp="1" noRot="1" noChangeAspect="1" noMove="1" noResize="1" noEditPoints="1" noAdjustHandles="1" noChangeArrowheads="1" noChangeShapeType="1"/>
              </p:cNvPicPr>
              <p:nvPr/>
            </p:nvPicPr>
            <p:blipFill>
              <a:blip r:embed="rId23"/>
              <a:stretch>
                <a:fillRect/>
              </a:stretch>
            </p:blipFill>
            <p:spPr>
              <a:xfrm>
                <a:off x="9001759" y="1385798"/>
                <a:ext cx="717126" cy="40338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mc:AlternateContent xmlns:mc="http://schemas.openxmlformats.org/markup-compatibility/2006" xmlns:psez="http://schemas.microsoft.com/office/powerpoint/2016/sectionzoom">
        <mc:Choice Requires="psez">
          <p:graphicFrame>
            <p:nvGraphicFramePr>
              <p:cNvPr id="43" name="Section Zoom 42">
                <a:extLst>
                  <a:ext uri="{FF2B5EF4-FFF2-40B4-BE49-F238E27FC236}">
                    <a16:creationId xmlns:a16="http://schemas.microsoft.com/office/drawing/2014/main" id="{A87524F0-9116-C098-D388-88D5156FDBED}"/>
                  </a:ext>
                </a:extLst>
              </p:cNvPr>
              <p:cNvGraphicFramePr>
                <a:graphicFrameLocks noChangeAspect="1"/>
              </p:cNvGraphicFramePr>
              <p:nvPr>
                <p:extLst>
                  <p:ext uri="{D42A27DB-BD31-4B8C-83A1-F6EECF244321}">
                    <p14:modId xmlns:p14="http://schemas.microsoft.com/office/powerpoint/2010/main" val="3993707398"/>
                  </p:ext>
                </p:extLst>
              </p:nvPr>
            </p:nvGraphicFramePr>
            <p:xfrm>
              <a:off x="505283" y="1669326"/>
              <a:ext cx="1824819" cy="1026461"/>
            </p:xfrm>
            <a:graphic>
              <a:graphicData uri="http://schemas.microsoft.com/office/powerpoint/2016/sectionzoom">
                <psez:sectionZm>
                  <psez:sectionZmObj sectionId="{25F8CA28-5D44-4135-873D-0D8746BC7B69}">
                    <psez:zmPr id="{4A0E23A3-D90C-44D4-AA01-5D021E33B61E}" transitionDur="1000">
                      <p166:blipFill xmlns:p166="http://schemas.microsoft.com/office/powerpoint/2016/6/main">
                        <a:blip r:embed="rId24"/>
                        <a:stretch>
                          <a:fillRect/>
                        </a:stretch>
                      </p166:blipFill>
                      <p166:spPr xmlns:p166="http://schemas.microsoft.com/office/powerpoint/2016/6/main">
                        <a:xfrm>
                          <a:off x="0" y="0"/>
                          <a:ext cx="1824819" cy="1026461"/>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43" name="Section Zoom 42">
                <a:hlinkClick r:id="rId25" action="ppaction://hlinksldjump"/>
                <a:extLst>
                  <a:ext uri="{FF2B5EF4-FFF2-40B4-BE49-F238E27FC236}">
                    <a16:creationId xmlns:a16="http://schemas.microsoft.com/office/drawing/2014/main" id="{A87524F0-9116-C098-D388-88D5156FDBED}"/>
                  </a:ext>
                </a:extLst>
              </p:cNvPr>
              <p:cNvPicPr>
                <a:picLocks noGrp="1" noRot="1" noChangeAspect="1" noMove="1" noResize="1" noEditPoints="1" noAdjustHandles="1" noChangeArrowheads="1" noChangeShapeType="1"/>
              </p:cNvPicPr>
              <p:nvPr/>
            </p:nvPicPr>
            <p:blipFill>
              <a:blip r:embed="rId26"/>
              <a:stretch>
                <a:fillRect/>
              </a:stretch>
            </p:blipFill>
            <p:spPr>
              <a:xfrm>
                <a:off x="505283" y="1669326"/>
                <a:ext cx="1824819" cy="1026461"/>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mc:AlternateContent xmlns:mc="http://schemas.openxmlformats.org/markup-compatibility/2006" xmlns:psez="http://schemas.microsoft.com/office/powerpoint/2016/sectionzoom">
        <mc:Choice Requires="psez">
          <p:graphicFrame>
            <p:nvGraphicFramePr>
              <p:cNvPr id="44" name="Section Zoom 43">
                <a:extLst>
                  <a:ext uri="{FF2B5EF4-FFF2-40B4-BE49-F238E27FC236}">
                    <a16:creationId xmlns:a16="http://schemas.microsoft.com/office/drawing/2014/main" id="{E13D2F47-FF34-01B7-5CDB-5E6D65FA975B}"/>
                  </a:ext>
                </a:extLst>
              </p:cNvPr>
              <p:cNvGraphicFramePr>
                <a:graphicFrameLocks noChangeAspect="1"/>
              </p:cNvGraphicFramePr>
              <p:nvPr>
                <p:extLst>
                  <p:ext uri="{D42A27DB-BD31-4B8C-83A1-F6EECF244321}">
                    <p14:modId xmlns:p14="http://schemas.microsoft.com/office/powerpoint/2010/main" val="2659395852"/>
                  </p:ext>
                </p:extLst>
              </p:nvPr>
            </p:nvGraphicFramePr>
            <p:xfrm>
              <a:off x="3894868" y="5551308"/>
              <a:ext cx="796101" cy="447807"/>
            </p:xfrm>
            <a:graphic>
              <a:graphicData uri="http://schemas.microsoft.com/office/powerpoint/2016/sectionzoom">
                <psez:sectionZm>
                  <psez:sectionZmObj sectionId="{9B0E3EFA-4BC9-4473-BAD7-206E67EDCCFE}">
                    <psez:zmPr id="{B429CA84-C483-4B7C-AE08-F504EE16420B}" transitionDur="1000">
                      <p166:blipFill xmlns:p166="http://schemas.microsoft.com/office/powerpoint/2016/6/main">
                        <a:blip r:embed="rId27"/>
                        <a:stretch>
                          <a:fillRect/>
                        </a:stretch>
                      </p166:blipFill>
                      <p166:spPr xmlns:p166="http://schemas.microsoft.com/office/powerpoint/2016/6/main">
                        <a:xfrm>
                          <a:off x="0" y="0"/>
                          <a:ext cx="796101" cy="44780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44" name="Section Zoom 43">
                <a:hlinkClick r:id="rId28" action="ppaction://hlinksldjump"/>
                <a:extLst>
                  <a:ext uri="{FF2B5EF4-FFF2-40B4-BE49-F238E27FC236}">
                    <a16:creationId xmlns:a16="http://schemas.microsoft.com/office/drawing/2014/main" id="{E13D2F47-FF34-01B7-5CDB-5E6D65FA975B}"/>
                  </a:ext>
                </a:extLst>
              </p:cNvPr>
              <p:cNvPicPr>
                <a:picLocks noGrp="1" noRot="1" noChangeAspect="1" noMove="1" noResize="1" noEditPoints="1" noAdjustHandles="1" noChangeArrowheads="1" noChangeShapeType="1"/>
              </p:cNvPicPr>
              <p:nvPr/>
            </p:nvPicPr>
            <p:blipFill>
              <a:blip r:embed="rId29"/>
              <a:stretch>
                <a:fillRect/>
              </a:stretch>
            </p:blipFill>
            <p:spPr>
              <a:xfrm>
                <a:off x="3894868" y="5551308"/>
                <a:ext cx="796101" cy="44780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mc:AlternateContent xmlns:mc="http://schemas.openxmlformats.org/markup-compatibility/2006" xmlns:psez="http://schemas.microsoft.com/office/powerpoint/2016/sectionzoom">
        <mc:Choice Requires="psez">
          <p:graphicFrame>
            <p:nvGraphicFramePr>
              <p:cNvPr id="48" name="Section Zoom 47">
                <a:extLst>
                  <a:ext uri="{FF2B5EF4-FFF2-40B4-BE49-F238E27FC236}">
                    <a16:creationId xmlns:a16="http://schemas.microsoft.com/office/drawing/2014/main" id="{164FF481-103D-C23C-DFA7-83BC2FD71D18}"/>
                  </a:ext>
                </a:extLst>
              </p:cNvPr>
              <p:cNvGraphicFramePr>
                <a:graphicFrameLocks noChangeAspect="1"/>
              </p:cNvGraphicFramePr>
              <p:nvPr>
                <p:extLst>
                  <p:ext uri="{D42A27DB-BD31-4B8C-83A1-F6EECF244321}">
                    <p14:modId xmlns:p14="http://schemas.microsoft.com/office/powerpoint/2010/main" val="3502807411"/>
                  </p:ext>
                </p:extLst>
              </p:nvPr>
            </p:nvGraphicFramePr>
            <p:xfrm>
              <a:off x="4711295" y="2448039"/>
              <a:ext cx="2700408" cy="1518980"/>
            </p:xfrm>
            <a:graphic>
              <a:graphicData uri="http://schemas.microsoft.com/office/powerpoint/2016/sectionzoom">
                <psez:sectionZm>
                  <psez:sectionZmObj sectionId="{8CFAB5D1-F946-449C-A723-804ACB8B5D30}">
                    <psez:zmPr id="{C673C99B-B437-4A5E-9A7D-3C3E4D52581D}" transitionDur="1000">
                      <p166:blipFill xmlns:p166="http://schemas.microsoft.com/office/powerpoint/2016/6/main">
                        <a:blip r:embed="rId30"/>
                        <a:stretch>
                          <a:fillRect/>
                        </a:stretch>
                      </p166:blipFill>
                      <p166:spPr xmlns:p166="http://schemas.microsoft.com/office/powerpoint/2016/6/main">
                        <a:xfrm>
                          <a:off x="0" y="0"/>
                          <a:ext cx="2700408" cy="1518980"/>
                        </a:xfrm>
                        <a:prstGeom prst="rect">
                          <a:avLst/>
                        </a:prstGeom>
                        <a:solidFill>
                          <a:schemeClr val="bg1"/>
                        </a:solidFill>
                        <a:ln>
                          <a:noFill/>
                          <a:headEnd type="none" w="med" len="med"/>
                          <a:tailEnd type="none" w="med" len="med"/>
                        </a:ln>
                        <a:effectLst>
                          <a:glow rad="533400">
                            <a:schemeClr val="accent1">
                              <a:lumMod val="60000"/>
                              <a:lumOff val="40000"/>
                              <a:alpha val="12000"/>
                            </a:schemeClr>
                          </a:glow>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48" name="Section Zoom 47">
                <a:hlinkClick r:id="rId31" action="ppaction://hlinksldjump"/>
                <a:extLst>
                  <a:ext uri="{FF2B5EF4-FFF2-40B4-BE49-F238E27FC236}">
                    <a16:creationId xmlns:a16="http://schemas.microsoft.com/office/drawing/2014/main" id="{164FF481-103D-C23C-DFA7-83BC2FD71D18}"/>
                  </a:ext>
                </a:extLst>
              </p:cNvPr>
              <p:cNvPicPr>
                <a:picLocks noGrp="1" noRot="1" noChangeAspect="1" noMove="1" noResize="1" noEditPoints="1" noAdjustHandles="1" noChangeArrowheads="1" noChangeShapeType="1"/>
              </p:cNvPicPr>
              <p:nvPr/>
            </p:nvPicPr>
            <p:blipFill>
              <a:blip r:embed="rId32"/>
              <a:stretch>
                <a:fillRect/>
              </a:stretch>
            </p:blipFill>
            <p:spPr>
              <a:xfrm>
                <a:off x="4711295" y="2448039"/>
                <a:ext cx="2700408" cy="1518980"/>
              </a:xfrm>
              <a:prstGeom prst="rect">
                <a:avLst/>
              </a:prstGeom>
              <a:solidFill>
                <a:schemeClr val="bg1"/>
              </a:solidFill>
              <a:ln>
                <a:noFill/>
                <a:headEnd type="none" w="med" len="med"/>
                <a:tailEnd type="none" w="med" len="med"/>
              </a:ln>
              <a:effectLst>
                <a:glow rad="533400">
                  <a:schemeClr val="accent1">
                    <a:lumMod val="60000"/>
                    <a:lumOff val="40000"/>
                    <a:alpha val="12000"/>
                  </a:schemeClr>
                </a:glow>
                <a:outerShdw blurRad="190500" dist="38100" dir="2700000" sx="101000" sy="101000" algn="ctr" rotWithShape="0">
                  <a:srgbClr val="000000">
                    <a:alpha val="25000"/>
                  </a:srgbClr>
                </a:outerShdw>
              </a:effectLst>
            </p:spPr>
          </p:pic>
        </mc:Fallback>
      </mc:AlternateContent>
      <p:sp>
        <p:nvSpPr>
          <p:cNvPr id="49" name="TextBox 48">
            <a:extLst>
              <a:ext uri="{FF2B5EF4-FFF2-40B4-BE49-F238E27FC236}">
                <a16:creationId xmlns:a16="http://schemas.microsoft.com/office/drawing/2014/main" id="{C59B177A-2B0C-1B62-BACB-3146E7F2E532}"/>
              </a:ext>
            </a:extLst>
          </p:cNvPr>
          <p:cNvSpPr txBox="1"/>
          <p:nvPr/>
        </p:nvSpPr>
        <p:spPr>
          <a:xfrm>
            <a:off x="547315" y="3038616"/>
            <a:ext cx="3373398" cy="446276"/>
          </a:xfrm>
          <a:prstGeom prst="rect">
            <a:avLst/>
          </a:prstGeom>
          <a:noFill/>
        </p:spPr>
        <p:txBody>
          <a:bodyPr wrap="square" lIns="0" tIns="0" rIns="0" bIns="0" rtlCol="0">
            <a:spAutoFit/>
          </a:bodyPr>
          <a:lstStyle/>
          <a:p>
            <a:r>
              <a:rPr lang="en-US">
                <a:solidFill>
                  <a:schemeClr val="accent1">
                    <a:lumMod val="75000"/>
                  </a:schemeClr>
                </a:solidFill>
                <a:latin typeface="+mj-lt"/>
              </a:rPr>
              <a:t>Development / </a:t>
            </a:r>
            <a:r>
              <a:rPr lang="en-US" err="1">
                <a:solidFill>
                  <a:schemeClr val="accent1">
                    <a:lumMod val="75000"/>
                  </a:schemeClr>
                </a:solidFill>
                <a:latin typeface="+mj-lt"/>
              </a:rPr>
              <a:t>DevSecOps</a:t>
            </a:r>
            <a:endParaRPr lang="en-US">
              <a:solidFill>
                <a:schemeClr val="accent1">
                  <a:lumMod val="75000"/>
                </a:schemeClr>
              </a:solidFill>
              <a:latin typeface="+mj-lt"/>
            </a:endParaRPr>
          </a:p>
          <a:p>
            <a:r>
              <a:rPr lang="en-US" sz="1100" i="1">
                <a:gradFill>
                  <a:gsLst>
                    <a:gs pos="2917">
                      <a:schemeClr val="tx1"/>
                    </a:gs>
                    <a:gs pos="30000">
                      <a:schemeClr val="tx1"/>
                    </a:gs>
                  </a:gsLst>
                  <a:lin ang="5400000" scaled="0"/>
                </a:gradFill>
              </a:rPr>
              <a:t>Enabling Security &amp; Business Goals</a:t>
            </a:r>
          </a:p>
        </p:txBody>
      </p:sp>
      <mc:AlternateContent xmlns:mc="http://schemas.openxmlformats.org/markup-compatibility/2006" xmlns:psez="http://schemas.microsoft.com/office/powerpoint/2016/sectionzoom">
        <mc:Choice Requires="psez">
          <p:graphicFrame>
            <p:nvGraphicFramePr>
              <p:cNvPr id="17" name="Section Zoom 16">
                <a:extLst>
                  <a:ext uri="{FF2B5EF4-FFF2-40B4-BE49-F238E27FC236}">
                    <a16:creationId xmlns:a16="http://schemas.microsoft.com/office/drawing/2014/main" id="{57D8B5F1-4195-4022-BEF2-F320E755A2B7}"/>
                  </a:ext>
                </a:extLst>
              </p:cNvPr>
              <p:cNvGraphicFramePr>
                <a:graphicFrameLocks noChangeAspect="1"/>
              </p:cNvGraphicFramePr>
              <p:nvPr>
                <p:extLst>
                  <p:ext uri="{D42A27DB-BD31-4B8C-83A1-F6EECF244321}">
                    <p14:modId xmlns:p14="http://schemas.microsoft.com/office/powerpoint/2010/main" val="1198307636"/>
                  </p:ext>
                </p:extLst>
              </p:nvPr>
            </p:nvGraphicFramePr>
            <p:xfrm>
              <a:off x="4788552" y="4756169"/>
              <a:ext cx="2545894" cy="1432066"/>
            </p:xfrm>
            <a:graphic>
              <a:graphicData uri="http://schemas.microsoft.com/office/powerpoint/2016/sectionzoom">
                <psez:sectionZm>
                  <psez:sectionZmObj sectionId="{B76BD95B-89AF-4ECB-A6C9-D25085D5D5D7}">
                    <psez:zmPr id="{A0854C1A-7BBB-4365-AD44-91CF67443E4B}" transitionDur="1000">
                      <p166:blipFill xmlns:p166="http://schemas.microsoft.com/office/powerpoint/2016/6/main">
                        <a:blip r:embed="rId33"/>
                        <a:stretch>
                          <a:fillRect/>
                        </a:stretch>
                      </p166:blipFill>
                      <p166:spPr xmlns:p166="http://schemas.microsoft.com/office/powerpoint/2016/6/main">
                        <a:xfrm>
                          <a:off x="0" y="0"/>
                          <a:ext cx="2545894" cy="1432066"/>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166:spPr>
                    </psez:zmPr>
                  </psez:sectionZmObj>
                </psez:sectionZm>
              </a:graphicData>
            </a:graphic>
          </p:graphicFrame>
        </mc:Choice>
        <mc:Fallback xmlns="">
          <p:pic>
            <p:nvPicPr>
              <p:cNvPr id="17" name="Section Zoom 16">
                <a:hlinkClick r:id="rId34" action="ppaction://hlinksldjump"/>
                <a:extLst>
                  <a:ext uri="{FF2B5EF4-FFF2-40B4-BE49-F238E27FC236}">
                    <a16:creationId xmlns:a16="http://schemas.microsoft.com/office/drawing/2014/main" id="{57D8B5F1-4195-4022-BEF2-F320E755A2B7}"/>
                  </a:ext>
                </a:extLst>
              </p:cNvPr>
              <p:cNvPicPr>
                <a:picLocks noGrp="1" noRot="1" noChangeAspect="1" noMove="1" noResize="1" noEditPoints="1" noAdjustHandles="1" noChangeArrowheads="1" noChangeShapeType="1"/>
              </p:cNvPicPr>
              <p:nvPr/>
            </p:nvPicPr>
            <p:blipFill>
              <a:blip r:embed="rId35"/>
              <a:stretch>
                <a:fillRect/>
              </a:stretch>
            </p:blipFill>
            <p:spPr>
              <a:xfrm>
                <a:off x="4788552" y="4756169"/>
                <a:ext cx="2545894" cy="1432066"/>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24" name="Section Zoom 23">
                <a:extLst>
                  <a:ext uri="{FF2B5EF4-FFF2-40B4-BE49-F238E27FC236}">
                    <a16:creationId xmlns:a16="http://schemas.microsoft.com/office/drawing/2014/main" id="{4103BE73-F9D1-4510-B9C6-B07B894B4802}"/>
                  </a:ext>
                </a:extLst>
              </p:cNvPr>
              <p:cNvGraphicFramePr>
                <a:graphicFrameLocks noChangeAspect="1"/>
              </p:cNvGraphicFramePr>
              <p:nvPr>
                <p:extLst>
                  <p:ext uri="{D42A27DB-BD31-4B8C-83A1-F6EECF244321}">
                    <p14:modId xmlns:p14="http://schemas.microsoft.com/office/powerpoint/2010/main" val="3346667360"/>
                  </p:ext>
                </p:extLst>
              </p:nvPr>
            </p:nvGraphicFramePr>
            <p:xfrm>
              <a:off x="7431734" y="4759711"/>
              <a:ext cx="796101" cy="447807"/>
            </p:xfrm>
            <a:graphic>
              <a:graphicData uri="http://schemas.microsoft.com/office/powerpoint/2016/sectionzoom">
                <psez:sectionZm>
                  <psez:sectionZmObj sectionId="{CC3F4995-7195-4327-8A28-1281D8C383AF}">
                    <psez:zmPr id="{27C7AFAB-D460-4F80-87EC-5D79FFAE7C4E}" transitionDur="1000">
                      <p166:blipFill xmlns:p166="http://schemas.microsoft.com/office/powerpoint/2016/6/main">
                        <a:blip r:embed="rId36"/>
                        <a:stretch>
                          <a:fillRect/>
                        </a:stretch>
                      </p166:blipFill>
                      <p166:spPr xmlns:p166="http://schemas.microsoft.com/office/powerpoint/2016/6/main">
                        <a:xfrm>
                          <a:off x="0" y="0"/>
                          <a:ext cx="796101" cy="447807"/>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0000"/>
                            </a:prstClr>
                          </a:outerShdw>
                        </a:effectLst>
                      </p166:spPr>
                    </psez:zmPr>
                  </psez:sectionZmObj>
                </psez:sectionZm>
              </a:graphicData>
            </a:graphic>
          </p:graphicFrame>
        </mc:Choice>
        <mc:Fallback xmlns="">
          <p:pic>
            <p:nvPicPr>
              <p:cNvPr id="24" name="Section Zoom 23">
                <a:hlinkClick r:id="rId37" action="ppaction://hlinksldjump"/>
                <a:extLst>
                  <a:ext uri="{FF2B5EF4-FFF2-40B4-BE49-F238E27FC236}">
                    <a16:creationId xmlns:a16="http://schemas.microsoft.com/office/drawing/2014/main" id="{4103BE73-F9D1-4510-B9C6-B07B894B4802}"/>
                  </a:ext>
                </a:extLst>
              </p:cNvPr>
              <p:cNvPicPr>
                <a:picLocks noGrp="1" noRot="1" noChangeAspect="1" noMove="1" noResize="1" noEditPoints="1" noAdjustHandles="1" noChangeArrowheads="1" noChangeShapeType="1"/>
              </p:cNvPicPr>
              <p:nvPr/>
            </p:nvPicPr>
            <p:blipFill>
              <a:blip r:embed="rId38"/>
              <a:stretch>
                <a:fillRect/>
              </a:stretch>
            </p:blipFill>
            <p:spPr>
              <a:xfrm>
                <a:off x="7431734" y="4759711"/>
                <a:ext cx="796101" cy="447807"/>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33" name="Slide Zoom 32">
                <a:extLst>
                  <a:ext uri="{FF2B5EF4-FFF2-40B4-BE49-F238E27FC236}">
                    <a16:creationId xmlns:a16="http://schemas.microsoft.com/office/drawing/2014/main" id="{87D46D9F-B0FD-6205-21B0-23380D5D6367}"/>
                  </a:ext>
                </a:extLst>
              </p:cNvPr>
              <p:cNvGraphicFramePr>
                <a:graphicFrameLocks noChangeAspect="1"/>
              </p:cNvGraphicFramePr>
              <p:nvPr>
                <p:extLst>
                  <p:ext uri="{D42A27DB-BD31-4B8C-83A1-F6EECF244321}">
                    <p14:modId xmlns:p14="http://schemas.microsoft.com/office/powerpoint/2010/main" val="327973949"/>
                  </p:ext>
                </p:extLst>
              </p:nvPr>
            </p:nvGraphicFramePr>
            <p:xfrm>
              <a:off x="7430160" y="5558117"/>
              <a:ext cx="796101" cy="447807"/>
            </p:xfrm>
            <a:graphic>
              <a:graphicData uri="http://schemas.microsoft.com/office/powerpoint/2016/slidezoom">
                <pslz:sldZm>
                  <pslz:sldZmObj sldId="2147470762" cId="1264579760">
                    <pslz:zmPr id="{FDBE1C39-9B9D-4B9A-8AE1-C6D469D1E53E}" transitionDur="1000">
                      <p166:blipFill xmlns:p166="http://schemas.microsoft.com/office/powerpoint/2016/6/main">
                        <a:blip r:embed="rId39"/>
                        <a:stretch>
                          <a:fillRect/>
                        </a:stretch>
                      </p166:blipFill>
                      <p166:spPr xmlns:p166="http://schemas.microsoft.com/office/powerpoint/2016/6/main">
                        <a:xfrm>
                          <a:off x="0" y="0"/>
                          <a:ext cx="796101" cy="447807"/>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166:spPr>
                    </pslz:zmPr>
                  </pslz:sldZmObj>
                </pslz:sldZm>
              </a:graphicData>
            </a:graphic>
          </p:graphicFrame>
        </mc:Choice>
        <mc:Fallback xmlns="">
          <p:pic>
            <p:nvPicPr>
              <p:cNvPr id="33" name="Slide Zoom 32">
                <a:hlinkClick r:id="rId40" action="ppaction://hlinksldjump"/>
                <a:extLst>
                  <a:ext uri="{FF2B5EF4-FFF2-40B4-BE49-F238E27FC236}">
                    <a16:creationId xmlns:a16="http://schemas.microsoft.com/office/drawing/2014/main" id="{87D46D9F-B0FD-6205-21B0-23380D5D6367}"/>
                  </a:ext>
                </a:extLst>
              </p:cNvPr>
              <p:cNvPicPr>
                <a:picLocks noGrp="1" noRot="1" noChangeAspect="1" noMove="1" noResize="1" noEditPoints="1" noAdjustHandles="1" noChangeArrowheads="1" noChangeShapeType="1"/>
              </p:cNvPicPr>
              <p:nvPr/>
            </p:nvPicPr>
            <p:blipFill>
              <a:blip r:embed="rId41"/>
              <a:stretch>
                <a:fillRect/>
              </a:stretch>
            </p:blipFill>
            <p:spPr>
              <a:xfrm>
                <a:off x="7430160" y="5558117"/>
                <a:ext cx="796101" cy="447807"/>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mc:Fallback>
      </mc:AlternateContent>
      <p:sp>
        <p:nvSpPr>
          <p:cNvPr id="54" name="TextBox 53">
            <a:extLst>
              <a:ext uri="{FF2B5EF4-FFF2-40B4-BE49-F238E27FC236}">
                <a16:creationId xmlns:a16="http://schemas.microsoft.com/office/drawing/2014/main" id="{CFAA197A-CB1C-08FB-4B8B-F76A8F42EF47}"/>
              </a:ext>
            </a:extLst>
          </p:cNvPr>
          <p:cNvSpPr txBox="1"/>
          <p:nvPr/>
        </p:nvSpPr>
        <p:spPr>
          <a:xfrm>
            <a:off x="7622889" y="362070"/>
            <a:ext cx="4465758" cy="230832"/>
          </a:xfrm>
          <a:prstGeom prst="rect">
            <a:avLst/>
          </a:prstGeom>
          <a:noFill/>
        </p:spPr>
        <p:txBody>
          <a:bodyPr wrap="square">
            <a:spAutoFit/>
          </a:bodyPr>
          <a:lstStyle/>
          <a:p>
            <a:pPr marL="0" marR="0" lvl="0" indent="0" algn="r" defTabSz="914400" rtl="0" eaLnBrk="1" fontAlgn="auto" latinLnBrk="0" hangingPunct="1">
              <a:lnSpc>
                <a:spcPct val="90000"/>
              </a:lnSpc>
              <a:spcBef>
                <a:spcPct val="0"/>
              </a:spcBef>
              <a:spcAft>
                <a:spcPts val="400"/>
              </a:spcAft>
              <a:buClrTx/>
              <a:buSzTx/>
              <a:buFontTx/>
              <a:buNone/>
              <a:tabLst/>
              <a:defRPr/>
            </a:pPr>
            <a:r>
              <a:rPr lang="en-US" sz="1000" b="1" i="1">
                <a:solidFill>
                  <a:srgbClr val="757575"/>
                </a:solidFill>
                <a:latin typeface="Segoe UI Semibold" panose="020B0702040204020203" pitchFamily="34" charset="0"/>
                <a:cs typeface="Segoe UI Semibold" panose="020B0702040204020203" pitchFamily="34" charset="0"/>
              </a:rPr>
              <a:t>Cybersecurity Reference Architectures</a:t>
            </a:r>
          </a:p>
        </p:txBody>
      </p:sp>
      <mc:AlternateContent xmlns:mc="http://schemas.openxmlformats.org/markup-compatibility/2006" xmlns:pslz="http://schemas.microsoft.com/office/powerpoint/2016/slidezoom">
        <mc:Choice Requires="pslz">
          <p:graphicFrame>
            <p:nvGraphicFramePr>
              <p:cNvPr id="29" name="Slide Zoom 28">
                <a:extLst>
                  <a:ext uri="{FF2B5EF4-FFF2-40B4-BE49-F238E27FC236}">
                    <a16:creationId xmlns:a16="http://schemas.microsoft.com/office/drawing/2014/main" id="{B11A2DCC-FB07-72D5-BC26-CFA99EC3B04B}"/>
                  </a:ext>
                </a:extLst>
              </p:cNvPr>
              <p:cNvGraphicFramePr>
                <a:graphicFrameLocks noChangeAspect="1"/>
              </p:cNvGraphicFramePr>
              <p:nvPr>
                <p:extLst>
                  <p:ext uri="{D42A27DB-BD31-4B8C-83A1-F6EECF244321}">
                    <p14:modId xmlns:p14="http://schemas.microsoft.com/office/powerpoint/2010/main" val="855184547"/>
                  </p:ext>
                </p:extLst>
              </p:nvPr>
            </p:nvGraphicFramePr>
            <p:xfrm>
              <a:off x="2450824" y="5500940"/>
              <a:ext cx="796101" cy="447807"/>
            </p:xfrm>
            <a:graphic>
              <a:graphicData uri="http://schemas.microsoft.com/office/powerpoint/2016/slidezoom">
                <pslz:sldZm>
                  <pslz:sldZmObj sldId="2147472569" cId="2059505013">
                    <pslz:zmPr id="{8C0DC2DE-F986-4471-8B52-E166FBC6D8F5}" transitionDur="1000">
                      <p166:blipFill xmlns:p166="http://schemas.microsoft.com/office/powerpoint/2016/6/main">
                        <a:blip r:embed="rId42"/>
                        <a:stretch>
                          <a:fillRect/>
                        </a:stretch>
                      </p166:blipFill>
                      <p166:spPr xmlns:p166="http://schemas.microsoft.com/office/powerpoint/2016/6/main">
                        <a:xfrm>
                          <a:off x="0" y="0"/>
                          <a:ext cx="796101" cy="44780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29" name="Slide Zoom 28">
                <a:hlinkClick r:id="rId43" action="ppaction://hlinksldjump"/>
                <a:extLst>
                  <a:ext uri="{FF2B5EF4-FFF2-40B4-BE49-F238E27FC236}">
                    <a16:creationId xmlns:a16="http://schemas.microsoft.com/office/drawing/2014/main" id="{B11A2DCC-FB07-72D5-BC26-CFA99EC3B04B}"/>
                  </a:ext>
                </a:extLst>
              </p:cNvPr>
              <p:cNvPicPr>
                <a:picLocks noGrp="1" noRot="1" noChangeAspect="1" noMove="1" noResize="1" noEditPoints="1" noAdjustHandles="1" noChangeArrowheads="1" noChangeShapeType="1"/>
              </p:cNvPicPr>
              <p:nvPr/>
            </p:nvPicPr>
            <p:blipFill>
              <a:blip r:embed="rId44"/>
              <a:stretch>
                <a:fillRect/>
              </a:stretch>
            </p:blipFill>
            <p:spPr>
              <a:xfrm>
                <a:off x="2450824" y="5500940"/>
                <a:ext cx="796101" cy="44780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
        <p:nvSpPr>
          <p:cNvPr id="32" name="TextBox 31">
            <a:extLst>
              <a:ext uri="{FF2B5EF4-FFF2-40B4-BE49-F238E27FC236}">
                <a16:creationId xmlns:a16="http://schemas.microsoft.com/office/drawing/2014/main" id="{74FE4C3C-5B62-4B21-9926-C41725ED0B2A}"/>
              </a:ext>
            </a:extLst>
          </p:cNvPr>
          <p:cNvSpPr txBox="1"/>
          <p:nvPr/>
        </p:nvSpPr>
        <p:spPr>
          <a:xfrm>
            <a:off x="2461424" y="5992382"/>
            <a:ext cx="880832" cy="323165"/>
          </a:xfrm>
          <a:prstGeom prst="rect">
            <a:avLst/>
          </a:prstGeom>
          <a:noFill/>
        </p:spPr>
        <p:txBody>
          <a:bodyPr wrap="square" lIns="0" tIns="0" rIns="0" bIns="0" rtlCol="0">
            <a:spAutoFit/>
          </a:bodyPr>
          <a:lstStyle/>
          <a:p>
            <a:r>
              <a:rPr lang="en-US" sz="1050" i="1">
                <a:solidFill>
                  <a:schemeClr val="bg1">
                    <a:lumMod val="50000"/>
                  </a:schemeClr>
                </a:solidFill>
                <a:latin typeface="+mj-lt"/>
              </a:rPr>
              <a:t>Patch Modernization</a:t>
            </a:r>
          </a:p>
        </p:txBody>
      </p:sp>
      <mc:AlternateContent xmlns:mc="http://schemas.openxmlformats.org/markup-compatibility/2006" xmlns:psez="http://schemas.microsoft.com/office/powerpoint/2016/sectionzoom">
        <mc:Choice Requires="psez">
          <p:graphicFrame>
            <p:nvGraphicFramePr>
              <p:cNvPr id="5" name="Section Zoom 4">
                <a:extLst>
                  <a:ext uri="{FF2B5EF4-FFF2-40B4-BE49-F238E27FC236}">
                    <a16:creationId xmlns:a16="http://schemas.microsoft.com/office/drawing/2014/main" id="{FD6660EE-D297-DFF0-E40C-E7C9BD41967E}"/>
                  </a:ext>
                </a:extLst>
              </p:cNvPr>
              <p:cNvGraphicFramePr>
                <a:graphicFrameLocks noChangeAspect="1"/>
              </p:cNvGraphicFramePr>
              <p:nvPr>
                <p:extLst>
                  <p:ext uri="{D42A27DB-BD31-4B8C-83A1-F6EECF244321}">
                    <p14:modId xmlns:p14="http://schemas.microsoft.com/office/powerpoint/2010/main" val="1317212788"/>
                  </p:ext>
                </p:extLst>
              </p:nvPr>
            </p:nvGraphicFramePr>
            <p:xfrm>
              <a:off x="8997849" y="2011324"/>
              <a:ext cx="717126" cy="403383"/>
            </p:xfrm>
            <a:graphic>
              <a:graphicData uri="http://schemas.microsoft.com/office/powerpoint/2016/sectionzoom">
                <psez:sectionZm>
                  <psez:sectionZmObj sectionId="{75CA2750-C9EA-437E-BEC2-100C6415ABA7}">
                    <psez:zmPr id="{287B3C49-CC37-4BB4-8064-E724ED7CAD21}" transitionDur="1000">
                      <p166:blipFill xmlns:p166="http://schemas.microsoft.com/office/powerpoint/2016/6/main">
                        <a:blip r:embed="rId45"/>
                        <a:stretch>
                          <a:fillRect/>
                        </a:stretch>
                      </p166:blipFill>
                      <p166:spPr xmlns:p166="http://schemas.microsoft.com/office/powerpoint/2016/6/main">
                        <a:xfrm>
                          <a:off x="0" y="0"/>
                          <a:ext cx="717126" cy="40338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5" name="Section Zoom 4">
                <a:hlinkClick r:id="rId46" action="ppaction://hlinksldjump"/>
                <a:extLst>
                  <a:ext uri="{FF2B5EF4-FFF2-40B4-BE49-F238E27FC236}">
                    <a16:creationId xmlns:a16="http://schemas.microsoft.com/office/drawing/2014/main" id="{FD6660EE-D297-DFF0-E40C-E7C9BD41967E}"/>
                  </a:ext>
                </a:extLst>
              </p:cNvPr>
              <p:cNvPicPr>
                <a:picLocks noGrp="1" noRot="1" noChangeAspect="1" noMove="1" noResize="1" noEditPoints="1" noAdjustHandles="1" noChangeArrowheads="1" noChangeShapeType="1"/>
              </p:cNvPicPr>
              <p:nvPr/>
            </p:nvPicPr>
            <p:blipFill>
              <a:blip r:embed="rId47"/>
              <a:stretch>
                <a:fillRect/>
              </a:stretch>
            </p:blipFill>
            <p:spPr>
              <a:xfrm>
                <a:off x="8997849" y="2011324"/>
                <a:ext cx="717126" cy="40338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
        <p:nvSpPr>
          <p:cNvPr id="7" name="TextBox 6">
            <a:extLst>
              <a:ext uri="{FF2B5EF4-FFF2-40B4-BE49-F238E27FC236}">
                <a16:creationId xmlns:a16="http://schemas.microsoft.com/office/drawing/2014/main" id="{370022B5-AEF6-0B51-5F3B-C0E2B70EDDB7}"/>
              </a:ext>
            </a:extLst>
          </p:cNvPr>
          <p:cNvSpPr txBox="1"/>
          <p:nvPr/>
        </p:nvSpPr>
        <p:spPr>
          <a:xfrm>
            <a:off x="8465688" y="2446577"/>
            <a:ext cx="1249287" cy="161583"/>
          </a:xfrm>
          <a:prstGeom prst="rect">
            <a:avLst/>
          </a:prstGeom>
          <a:noFill/>
        </p:spPr>
        <p:txBody>
          <a:bodyPr wrap="square" lIns="45720" tIns="0" rIns="0" bIns="0" rtlCol="0">
            <a:spAutoFit/>
          </a:bodyPr>
          <a:lstStyle/>
          <a:p>
            <a:pPr algn="r"/>
            <a:r>
              <a:rPr lang="en-US" sz="1050" i="1">
                <a:solidFill>
                  <a:schemeClr val="bg1">
                    <a:lumMod val="50000"/>
                  </a:schemeClr>
                </a:solidFill>
                <a:latin typeface="+mj-lt"/>
              </a:rPr>
              <a:t>Privileged Access</a:t>
            </a:r>
          </a:p>
        </p:txBody>
      </p:sp>
      <mc:AlternateContent xmlns:mc="http://schemas.openxmlformats.org/markup-compatibility/2006" xmlns:psez="http://schemas.microsoft.com/office/powerpoint/2016/sectionzoom">
        <mc:Choice Requires="psez">
          <p:graphicFrame>
            <p:nvGraphicFramePr>
              <p:cNvPr id="26" name="Section Zoom 25">
                <a:extLst>
                  <a:ext uri="{FF2B5EF4-FFF2-40B4-BE49-F238E27FC236}">
                    <a16:creationId xmlns:a16="http://schemas.microsoft.com/office/drawing/2014/main" id="{4B592C74-7661-438B-A595-11E1951F3DA8}"/>
                  </a:ext>
                </a:extLst>
              </p:cNvPr>
              <p:cNvGraphicFramePr>
                <a:graphicFrameLocks noChangeAspect="1"/>
              </p:cNvGraphicFramePr>
              <p:nvPr>
                <p:extLst>
                  <p:ext uri="{D42A27DB-BD31-4B8C-83A1-F6EECF244321}">
                    <p14:modId xmlns:p14="http://schemas.microsoft.com/office/powerpoint/2010/main" val="702658252"/>
                  </p:ext>
                </p:extLst>
              </p:nvPr>
            </p:nvGraphicFramePr>
            <p:xfrm>
              <a:off x="9462877" y="3357436"/>
              <a:ext cx="2465960" cy="1387102"/>
            </p:xfrm>
            <a:graphic>
              <a:graphicData uri="http://schemas.microsoft.com/office/powerpoint/2016/sectionzoom">
                <psez:sectionZm>
                  <psez:sectionZmObj sectionId="{21C4F463-1B0F-4D0A-9DCD-89E30DA510EC}">
                    <psez:zmPr id="{97890900-B21C-402E-8C89-BD6F7E970571}" transitionDur="1000">
                      <p166:blipFill xmlns:p166="http://schemas.microsoft.com/office/powerpoint/2016/6/main">
                        <a:blip r:embed="rId48"/>
                        <a:stretch>
                          <a:fillRect/>
                        </a:stretch>
                      </p166:blipFill>
                      <p166:spPr xmlns:p166="http://schemas.microsoft.com/office/powerpoint/2016/6/main">
                        <a:xfrm>
                          <a:off x="0" y="0"/>
                          <a:ext cx="2465960" cy="1387102"/>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166:spPr>
                    </psez:zmPr>
                  </psez:sectionZmObj>
                </psez:sectionZm>
              </a:graphicData>
            </a:graphic>
          </p:graphicFrame>
        </mc:Choice>
        <mc:Fallback xmlns="">
          <p:pic>
            <p:nvPicPr>
              <p:cNvPr id="26" name="Section Zoom 25">
                <a:hlinkClick r:id="rId49" action="ppaction://hlinksldjump"/>
                <a:extLst>
                  <a:ext uri="{FF2B5EF4-FFF2-40B4-BE49-F238E27FC236}">
                    <a16:creationId xmlns:a16="http://schemas.microsoft.com/office/drawing/2014/main" id="{4B592C74-7661-438B-A595-11E1951F3DA8}"/>
                  </a:ext>
                </a:extLst>
              </p:cNvPr>
              <p:cNvPicPr>
                <a:picLocks noGrp="1" noRot="1" noChangeAspect="1" noMove="1" noResize="1" noEditPoints="1" noAdjustHandles="1" noChangeArrowheads="1" noChangeShapeType="1"/>
              </p:cNvPicPr>
              <p:nvPr/>
            </p:nvPicPr>
            <p:blipFill>
              <a:blip r:embed="rId50"/>
              <a:stretch>
                <a:fillRect/>
              </a:stretch>
            </p:blipFill>
            <p:spPr>
              <a:xfrm>
                <a:off x="9462877" y="3357436"/>
                <a:ext cx="2465960" cy="1387102"/>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51" name="Section Zoom 50">
                <a:extLst>
                  <a:ext uri="{FF2B5EF4-FFF2-40B4-BE49-F238E27FC236}">
                    <a16:creationId xmlns:a16="http://schemas.microsoft.com/office/drawing/2014/main" id="{9DF34381-721F-2DF2-29A6-B1A39890FE33}"/>
                  </a:ext>
                </a:extLst>
              </p:cNvPr>
              <p:cNvGraphicFramePr>
                <a:graphicFrameLocks noChangeAspect="1"/>
              </p:cNvGraphicFramePr>
              <p:nvPr>
                <p:extLst>
                  <p:ext uri="{D42A27DB-BD31-4B8C-83A1-F6EECF244321}">
                    <p14:modId xmlns:p14="http://schemas.microsoft.com/office/powerpoint/2010/main" val="1551365639"/>
                  </p:ext>
                </p:extLst>
              </p:nvPr>
            </p:nvGraphicFramePr>
            <p:xfrm>
              <a:off x="9788675" y="1385798"/>
              <a:ext cx="2140159" cy="1203840"/>
            </p:xfrm>
            <a:graphic>
              <a:graphicData uri="http://schemas.microsoft.com/office/powerpoint/2016/sectionzoom">
                <psez:sectionZm>
                  <psez:sectionZmObj sectionId="{CC127351-5997-445B-9570-37BBC81FA52A}">
                    <psez:zmPr id="{D7318A6C-28F6-499D-AAB9-02315752A051}" transitionDur="1000">
                      <p166:blipFill xmlns:p166="http://schemas.microsoft.com/office/powerpoint/2016/6/main">
                        <a:blip r:embed="rId51"/>
                        <a:stretch>
                          <a:fillRect/>
                        </a:stretch>
                      </p166:blipFill>
                      <p166:spPr xmlns:p166="http://schemas.microsoft.com/office/powerpoint/2016/6/main">
                        <a:xfrm>
                          <a:off x="0" y="0"/>
                          <a:ext cx="2140159" cy="120384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51" name="Section Zoom 50">
                <a:hlinkClick r:id="rId52" action="ppaction://hlinksldjump"/>
                <a:extLst>
                  <a:ext uri="{FF2B5EF4-FFF2-40B4-BE49-F238E27FC236}">
                    <a16:creationId xmlns:a16="http://schemas.microsoft.com/office/drawing/2014/main" id="{9DF34381-721F-2DF2-29A6-B1A39890FE33}"/>
                  </a:ext>
                </a:extLst>
              </p:cNvPr>
              <p:cNvPicPr>
                <a:picLocks noGrp="1" noRot="1" noChangeAspect="1" noMove="1" noResize="1" noEditPoints="1" noAdjustHandles="1" noChangeArrowheads="1" noChangeShapeType="1"/>
              </p:cNvPicPr>
              <p:nvPr/>
            </p:nvPicPr>
            <p:blipFill>
              <a:blip r:embed="rId53"/>
              <a:stretch>
                <a:fillRect/>
              </a:stretch>
            </p:blipFill>
            <p:spPr>
              <a:xfrm>
                <a:off x="9788675" y="1385798"/>
                <a:ext cx="2140159" cy="120384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
        <p:nvSpPr>
          <p:cNvPr id="27" name="TextBox 26">
            <a:extLst>
              <a:ext uri="{FF2B5EF4-FFF2-40B4-BE49-F238E27FC236}">
                <a16:creationId xmlns:a16="http://schemas.microsoft.com/office/drawing/2014/main" id="{D93F848B-95D5-FFFA-C981-6F7D5578139A}"/>
              </a:ext>
            </a:extLst>
          </p:cNvPr>
          <p:cNvSpPr txBox="1"/>
          <p:nvPr/>
        </p:nvSpPr>
        <p:spPr>
          <a:xfrm>
            <a:off x="9263790" y="5880453"/>
            <a:ext cx="869526" cy="161583"/>
          </a:xfrm>
          <a:prstGeom prst="rect">
            <a:avLst/>
          </a:prstGeom>
          <a:noFill/>
        </p:spPr>
        <p:txBody>
          <a:bodyPr wrap="square" lIns="45720" tIns="0" rIns="0" bIns="0" rtlCol="0">
            <a:spAutoFit/>
          </a:bodyPr>
          <a:lstStyle/>
          <a:p>
            <a:pPr algn="r"/>
            <a:r>
              <a:rPr lang="en-US" sz="1050" i="1">
                <a:solidFill>
                  <a:schemeClr val="bg1">
                    <a:lumMod val="50000"/>
                  </a:schemeClr>
                </a:solidFill>
                <a:latin typeface="+mj-lt"/>
              </a:rPr>
              <a:t>Device Types</a:t>
            </a:r>
          </a:p>
        </p:txBody>
      </p:sp>
      <mc:AlternateContent xmlns:mc="http://schemas.openxmlformats.org/markup-compatibility/2006" xmlns:psez="http://schemas.microsoft.com/office/powerpoint/2016/sectionzoom">
        <mc:Choice Requires="psez">
          <p:graphicFrame>
            <p:nvGraphicFramePr>
              <p:cNvPr id="8" name="Section Zoom 7">
                <a:extLst>
                  <a:ext uri="{FF2B5EF4-FFF2-40B4-BE49-F238E27FC236}">
                    <a16:creationId xmlns:a16="http://schemas.microsoft.com/office/drawing/2014/main" id="{433E340C-26BF-4EBC-9C5E-6F23217810FA}"/>
                  </a:ext>
                </a:extLst>
              </p:cNvPr>
              <p:cNvGraphicFramePr>
                <a:graphicFrameLocks noChangeAspect="1"/>
              </p:cNvGraphicFramePr>
              <p:nvPr>
                <p:extLst>
                  <p:ext uri="{D42A27DB-BD31-4B8C-83A1-F6EECF244321}">
                    <p14:modId xmlns:p14="http://schemas.microsoft.com/office/powerpoint/2010/main" val="1055109424"/>
                  </p:ext>
                </p:extLst>
              </p:nvPr>
            </p:nvGraphicFramePr>
            <p:xfrm>
              <a:off x="10219338" y="5397168"/>
              <a:ext cx="1748446" cy="983501"/>
            </p:xfrm>
            <a:graphic>
              <a:graphicData uri="http://schemas.microsoft.com/office/powerpoint/2016/sectionzoom">
                <psez:sectionZm>
                  <psez:sectionZmObj sectionId="{500DE142-D91E-4275-B20D-FB32E121C573}">
                    <psez:zmPr id="{1EC736E9-02E3-48EE-A674-1BB9E38144DC}" transitionDur="1000">
                      <p166:blipFill xmlns:p166="http://schemas.microsoft.com/office/powerpoint/2016/6/main">
                        <a:blip r:embed="rId54"/>
                        <a:stretch>
                          <a:fillRect/>
                        </a:stretch>
                      </p166:blipFill>
                      <p166:spPr xmlns:p166="http://schemas.microsoft.com/office/powerpoint/2016/6/main">
                        <a:xfrm>
                          <a:off x="0" y="0"/>
                          <a:ext cx="1748446" cy="983501"/>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166:spPr>
                    </psez:zmPr>
                  </psez:sectionZmObj>
                </psez:sectionZm>
              </a:graphicData>
            </a:graphic>
          </p:graphicFrame>
        </mc:Choice>
        <mc:Fallback xmlns="">
          <p:pic>
            <p:nvPicPr>
              <p:cNvPr id="8" name="Section Zoom 7">
                <a:hlinkClick r:id="rId55" action="ppaction://hlinksldjump"/>
                <a:extLst>
                  <a:ext uri="{FF2B5EF4-FFF2-40B4-BE49-F238E27FC236}">
                    <a16:creationId xmlns:a16="http://schemas.microsoft.com/office/drawing/2014/main" id="{433E340C-26BF-4EBC-9C5E-6F23217810FA}"/>
                  </a:ext>
                </a:extLst>
              </p:cNvPr>
              <p:cNvPicPr>
                <a:picLocks noGrp="1" noRot="1" noChangeAspect="1" noMove="1" noResize="1" noEditPoints="1" noAdjustHandles="1" noChangeArrowheads="1" noChangeShapeType="1"/>
              </p:cNvPicPr>
              <p:nvPr/>
            </p:nvPicPr>
            <p:blipFill>
              <a:blip r:embed="rId56"/>
              <a:stretch>
                <a:fillRect/>
              </a:stretch>
            </p:blipFill>
            <p:spPr>
              <a:xfrm>
                <a:off x="10219338" y="5397168"/>
                <a:ext cx="1748446" cy="983501"/>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28" name="Slide Zoom 27">
                <a:extLst>
                  <a:ext uri="{FF2B5EF4-FFF2-40B4-BE49-F238E27FC236}">
                    <a16:creationId xmlns:a16="http://schemas.microsoft.com/office/drawing/2014/main" id="{956C11C2-6840-59D2-C127-7FBD71051B65}"/>
                  </a:ext>
                </a:extLst>
              </p:cNvPr>
              <p:cNvGraphicFramePr>
                <a:graphicFrameLocks noChangeAspect="1"/>
              </p:cNvGraphicFramePr>
              <p:nvPr>
                <p:extLst>
                  <p:ext uri="{D42A27DB-BD31-4B8C-83A1-F6EECF244321}">
                    <p14:modId xmlns:p14="http://schemas.microsoft.com/office/powerpoint/2010/main" val="1953114003"/>
                  </p:ext>
                </p:extLst>
              </p:nvPr>
            </p:nvGraphicFramePr>
            <p:xfrm>
              <a:off x="9343125" y="5384986"/>
              <a:ext cx="796101" cy="447807"/>
            </p:xfrm>
            <a:graphic>
              <a:graphicData uri="http://schemas.microsoft.com/office/powerpoint/2016/slidezoom">
                <pslz:sldZm>
                  <pslz:sldZmObj sldId="2147480885" cId="1731769325">
                    <pslz:zmPr id="{7A24EA6D-CFA1-4FD2-AC5B-AF5E3B264366}" returnToParent="0" transitionDur="1000">
                      <p166:blipFill xmlns:p166="http://schemas.microsoft.com/office/powerpoint/2016/6/main">
                        <a:blip r:embed="rId57"/>
                        <a:stretch>
                          <a:fillRect/>
                        </a:stretch>
                      </p166:blipFill>
                      <p166:spPr xmlns:p166="http://schemas.microsoft.com/office/powerpoint/2016/6/main">
                        <a:xfrm>
                          <a:off x="0" y="0"/>
                          <a:ext cx="796101" cy="44780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28" name="Slide Zoom 27">
                <a:hlinkClick r:id="rId58" action="ppaction://hlinksldjump"/>
                <a:extLst>
                  <a:ext uri="{FF2B5EF4-FFF2-40B4-BE49-F238E27FC236}">
                    <a16:creationId xmlns:a16="http://schemas.microsoft.com/office/drawing/2014/main" id="{956C11C2-6840-59D2-C127-7FBD71051B65}"/>
                  </a:ext>
                </a:extLst>
              </p:cNvPr>
              <p:cNvPicPr>
                <a:picLocks noGrp="1" noRot="1" noChangeAspect="1" noMove="1" noResize="1" noEditPoints="1" noAdjustHandles="1" noChangeArrowheads="1" noChangeShapeType="1"/>
              </p:cNvPicPr>
              <p:nvPr/>
            </p:nvPicPr>
            <p:blipFill>
              <a:blip r:embed="rId59"/>
              <a:stretch>
                <a:fillRect/>
              </a:stretch>
            </p:blipFill>
            <p:spPr>
              <a:xfrm>
                <a:off x="9343125" y="5384986"/>
                <a:ext cx="796101" cy="44780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
        <p:nvSpPr>
          <p:cNvPr id="11" name="Rectangle 10">
            <a:extLst>
              <a:ext uri="{FF2B5EF4-FFF2-40B4-BE49-F238E27FC236}">
                <a16:creationId xmlns:a16="http://schemas.microsoft.com/office/drawing/2014/main" id="{465B3053-7240-BB17-1506-58583CFAB09E}"/>
              </a:ext>
            </a:extLst>
          </p:cNvPr>
          <p:cNvSpPr/>
          <p:nvPr/>
        </p:nvSpPr>
        <p:spPr bwMode="auto">
          <a:xfrm flipH="1">
            <a:off x="7073958" y="1301470"/>
            <a:ext cx="1295342" cy="323165"/>
          </a:xfrm>
          <a:prstGeom prst="rect">
            <a:avLst/>
          </a:prstGeom>
          <a:noFill/>
        </p:spPr>
        <p:txBody>
          <a:bodyPr wrap="square" lIns="0" tIns="0" rIns="0" bIns="0" rtlCol="0">
            <a:spAutoFit/>
          </a:bodyPr>
          <a:lstStyle/>
          <a:p>
            <a:r>
              <a:rPr lang="en-US" sz="1050" i="1">
                <a:solidFill>
                  <a:schemeClr val="bg1">
                    <a:lumMod val="50000"/>
                  </a:schemeClr>
                </a:solidFill>
                <a:latin typeface="+mj-lt"/>
              </a:rPr>
              <a:t>Artificial Intelligence (AI) and Security</a:t>
            </a:r>
          </a:p>
        </p:txBody>
      </p:sp>
      <mc:AlternateContent xmlns:mc="http://schemas.openxmlformats.org/markup-compatibility/2006" xmlns:psez="http://schemas.microsoft.com/office/powerpoint/2016/sectionzoom">
        <mc:Choice Requires="psez">
          <p:graphicFrame>
            <p:nvGraphicFramePr>
              <p:cNvPr id="31" name="Section Zoom 30">
                <a:extLst>
                  <a:ext uri="{FF2B5EF4-FFF2-40B4-BE49-F238E27FC236}">
                    <a16:creationId xmlns:a16="http://schemas.microsoft.com/office/drawing/2014/main" id="{8748DD5E-DF70-1891-ADF6-0D5B824D7CCD}"/>
                  </a:ext>
                </a:extLst>
              </p:cNvPr>
              <p:cNvGraphicFramePr>
                <a:graphicFrameLocks noChangeAspect="1"/>
              </p:cNvGraphicFramePr>
              <p:nvPr>
                <p:extLst>
                  <p:ext uri="{D42A27DB-BD31-4B8C-83A1-F6EECF244321}">
                    <p14:modId xmlns:p14="http://schemas.microsoft.com/office/powerpoint/2010/main" val="678317778"/>
                  </p:ext>
                </p:extLst>
              </p:nvPr>
            </p:nvGraphicFramePr>
            <p:xfrm>
              <a:off x="7058164" y="799084"/>
              <a:ext cx="796113" cy="447807"/>
            </p:xfrm>
            <a:graphic>
              <a:graphicData uri="http://schemas.microsoft.com/office/powerpoint/2016/sectionzoom">
                <psez:sectionZm>
                  <psez:sectionZmObj sectionId="{6577A9C1-257E-44BC-8377-6ED56E142DF1}">
                    <psez:zmPr id="{CEB04140-792C-4DA2-8BDE-BF14ABDE7955}" transitionDur="1000">
                      <p166:blipFill xmlns:p166="http://schemas.microsoft.com/office/powerpoint/2016/6/main">
                        <a:blip r:embed="rId60"/>
                        <a:stretch>
                          <a:fillRect/>
                        </a:stretch>
                      </p166:blipFill>
                      <p166:spPr xmlns:p166="http://schemas.microsoft.com/office/powerpoint/2016/6/main">
                        <a:xfrm>
                          <a:off x="0" y="0"/>
                          <a:ext cx="796113" cy="447807"/>
                        </a:xfrm>
                        <a:prstGeom prst="rect">
                          <a:avLst/>
                        </a:prstGeom>
                        <a:ln w="3175">
                          <a:solidFill>
                            <a:prstClr val="ltGray"/>
                          </a:solidFill>
                        </a:ln>
                        <a:effectLst>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31" name="Section Zoom 30">
                <a:hlinkClick r:id="rId61" action="ppaction://hlinksldjump"/>
                <a:extLst>
                  <a:ext uri="{FF2B5EF4-FFF2-40B4-BE49-F238E27FC236}">
                    <a16:creationId xmlns:a16="http://schemas.microsoft.com/office/drawing/2014/main" id="{8748DD5E-DF70-1891-ADF6-0D5B824D7CCD}"/>
                  </a:ext>
                </a:extLst>
              </p:cNvPr>
              <p:cNvPicPr>
                <a:picLocks noGrp="1" noRot="1" noChangeAspect="1" noMove="1" noResize="1" noEditPoints="1" noAdjustHandles="1" noChangeArrowheads="1" noChangeShapeType="1"/>
              </p:cNvPicPr>
              <p:nvPr/>
            </p:nvPicPr>
            <p:blipFill>
              <a:blip r:embed="rId62"/>
              <a:stretch>
                <a:fillRect/>
              </a:stretch>
            </p:blipFill>
            <p:spPr>
              <a:xfrm>
                <a:off x="7058164" y="799084"/>
                <a:ext cx="796113" cy="447807"/>
              </a:xfrm>
              <a:prstGeom prst="rect">
                <a:avLst/>
              </a:prstGeom>
              <a:ln w="3175">
                <a:solidFill>
                  <a:prstClr val="ltGray"/>
                </a:solidFill>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127816045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4F5123A-067B-A23B-2EE0-E18ED7C485E4}"/>
              </a:ext>
            </a:extLst>
          </p:cNvPr>
          <p:cNvSpPr/>
          <p:nvPr/>
        </p:nvSpPr>
        <p:spPr bwMode="auto">
          <a:xfrm>
            <a:off x="384968" y="4740198"/>
            <a:ext cx="11526298" cy="1131178"/>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44" name="Rectangle 43">
            <a:extLst>
              <a:ext uri="{FF2B5EF4-FFF2-40B4-BE49-F238E27FC236}">
                <a16:creationId xmlns:a16="http://schemas.microsoft.com/office/drawing/2014/main" id="{D5E51E95-4592-0848-62C5-7CE1E7538896}"/>
              </a:ext>
            </a:extLst>
          </p:cNvPr>
          <p:cNvSpPr/>
          <p:nvPr/>
        </p:nvSpPr>
        <p:spPr bwMode="auto">
          <a:xfrm>
            <a:off x="384969" y="3594827"/>
            <a:ext cx="11526298" cy="1055298"/>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59" name="Rectangle 58">
            <a:extLst>
              <a:ext uri="{FF2B5EF4-FFF2-40B4-BE49-F238E27FC236}">
                <a16:creationId xmlns:a16="http://schemas.microsoft.com/office/drawing/2014/main" id="{BFCCB91A-0AD6-5E81-1917-A0DBBA775475}"/>
              </a:ext>
            </a:extLst>
          </p:cNvPr>
          <p:cNvSpPr/>
          <p:nvPr/>
        </p:nvSpPr>
        <p:spPr bwMode="auto">
          <a:xfrm>
            <a:off x="384968" y="2454858"/>
            <a:ext cx="11526298" cy="1068281"/>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70" name="Rectangle 69">
            <a:extLst>
              <a:ext uri="{FF2B5EF4-FFF2-40B4-BE49-F238E27FC236}">
                <a16:creationId xmlns:a16="http://schemas.microsoft.com/office/drawing/2014/main" id="{A986D189-D2AC-C588-E80D-745AD5AB5A12}"/>
              </a:ext>
            </a:extLst>
          </p:cNvPr>
          <p:cNvSpPr/>
          <p:nvPr/>
        </p:nvSpPr>
        <p:spPr bwMode="auto">
          <a:xfrm>
            <a:off x="384969" y="1237932"/>
            <a:ext cx="11526298" cy="1138748"/>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87" name="Rectangle 86">
            <a:extLst>
              <a:ext uri="{FF2B5EF4-FFF2-40B4-BE49-F238E27FC236}">
                <a16:creationId xmlns:a16="http://schemas.microsoft.com/office/drawing/2014/main" id="{6278633B-EDCE-F5D1-1303-52150BDD9E00}"/>
              </a:ext>
            </a:extLst>
          </p:cNvPr>
          <p:cNvSpPr/>
          <p:nvPr/>
        </p:nvSpPr>
        <p:spPr bwMode="auto">
          <a:xfrm>
            <a:off x="2382884" y="2532836"/>
            <a:ext cx="9317107" cy="6196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79308" rIns="179308" bIns="457200"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t>Security Strategy and Program</a:t>
            </a:r>
            <a:br>
              <a:rPr kumimoji="0" lang="en-US" sz="1373"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br>
            <a:endParaRPr kumimoji="0" lang="en-US" sz="100" b="0" i="1" u="none" strike="noStrike" kern="1200" cap="none" spc="0" normalizeH="0" baseline="0" noProof="0">
              <a:ln>
                <a:noFill/>
              </a:ln>
              <a:solidFill>
                <a:srgbClr val="FFFFFF"/>
              </a:solidFill>
              <a:effectLst/>
              <a:uLnTx/>
              <a:uFillTx/>
              <a:latin typeface="Segoe UI"/>
              <a:ea typeface="+mn-ea"/>
              <a:cs typeface="Segoe UI Semilight" panose="020B0402040204020203" pitchFamily="34" charset="0"/>
            </a:endParaRPr>
          </a:p>
        </p:txBody>
      </p:sp>
      <p:sp>
        <p:nvSpPr>
          <p:cNvPr id="101" name="Rectangle 100">
            <a:extLst>
              <a:ext uri="{FF2B5EF4-FFF2-40B4-BE49-F238E27FC236}">
                <a16:creationId xmlns:a16="http://schemas.microsoft.com/office/drawing/2014/main" id="{79753F56-7DB1-ED69-453D-61FFABCCF575}"/>
              </a:ext>
            </a:extLst>
          </p:cNvPr>
          <p:cNvSpPr/>
          <p:nvPr/>
        </p:nvSpPr>
        <p:spPr bwMode="auto">
          <a:xfrm>
            <a:off x="2382879" y="3195221"/>
            <a:ext cx="9313898" cy="650338"/>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79308" rIns="179308" bIns="365760"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chemeClr val="tx1"/>
                </a:solidFill>
                <a:effectLst/>
                <a:uLnTx/>
                <a:uFillTx/>
                <a:latin typeface="Segoe UI"/>
                <a:ea typeface="+mn-ea"/>
                <a:cs typeface="Segoe UI Semilight" panose="020B0402040204020203" pitchFamily="34" charset="0"/>
              </a:rPr>
              <a:t>Zero Trust Architecture</a:t>
            </a:r>
          </a:p>
        </p:txBody>
      </p:sp>
      <p:sp>
        <p:nvSpPr>
          <p:cNvPr id="88" name="Rectangle 87">
            <a:extLst>
              <a:ext uri="{FF2B5EF4-FFF2-40B4-BE49-F238E27FC236}">
                <a16:creationId xmlns:a16="http://schemas.microsoft.com/office/drawing/2014/main" id="{70E924DE-5D04-54DC-6EB5-AEA8D3459DDF}"/>
              </a:ext>
            </a:extLst>
          </p:cNvPr>
          <p:cNvSpPr/>
          <p:nvPr/>
        </p:nvSpPr>
        <p:spPr bwMode="auto">
          <a:xfrm>
            <a:off x="2382878" y="3901979"/>
            <a:ext cx="2877309" cy="16629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Secure Identities and Access</a:t>
            </a:r>
          </a:p>
        </p:txBody>
      </p:sp>
      <p:sp>
        <p:nvSpPr>
          <p:cNvPr id="89" name="Rectangle 88">
            <a:extLst>
              <a:ext uri="{FF2B5EF4-FFF2-40B4-BE49-F238E27FC236}">
                <a16:creationId xmlns:a16="http://schemas.microsoft.com/office/drawing/2014/main" id="{F4085F6B-E485-4C08-6BF5-90EA845FA936}"/>
              </a:ext>
            </a:extLst>
          </p:cNvPr>
          <p:cNvSpPr/>
          <p:nvPr/>
        </p:nvSpPr>
        <p:spPr bwMode="auto">
          <a:xfrm>
            <a:off x="5373126" y="3901979"/>
            <a:ext cx="3072851" cy="16629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Modern Security Operations (SecOps/SOC) </a:t>
            </a:r>
          </a:p>
        </p:txBody>
      </p:sp>
      <p:sp>
        <p:nvSpPr>
          <p:cNvPr id="90" name="Rectangle 89">
            <a:extLst>
              <a:ext uri="{FF2B5EF4-FFF2-40B4-BE49-F238E27FC236}">
                <a16:creationId xmlns:a16="http://schemas.microsoft.com/office/drawing/2014/main" id="{3879C4B4-6DD5-3265-8316-F5559716A8C0}"/>
              </a:ext>
            </a:extLst>
          </p:cNvPr>
          <p:cNvSpPr/>
          <p:nvPr/>
        </p:nvSpPr>
        <p:spPr bwMode="auto">
          <a:xfrm>
            <a:off x="8515155" y="3901979"/>
            <a:ext cx="3181621" cy="16629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Infrastructure &amp; Development Security</a:t>
            </a:r>
          </a:p>
        </p:txBody>
      </p:sp>
      <mc:AlternateContent xmlns:mc="http://schemas.openxmlformats.org/markup-compatibility/2006" xmlns:psez="http://schemas.microsoft.com/office/powerpoint/2016/sectionzoom">
        <mc:Choice Requires="psez">
          <p:graphicFrame>
            <p:nvGraphicFramePr>
              <p:cNvPr id="31" name="Section Zoom 30">
                <a:extLst>
                  <a:ext uri="{FF2B5EF4-FFF2-40B4-BE49-F238E27FC236}">
                    <a16:creationId xmlns:a16="http://schemas.microsoft.com/office/drawing/2014/main" id="{050BE96C-6128-BD95-0E0B-058D61405A5C}"/>
                  </a:ext>
                </a:extLst>
              </p:cNvPr>
              <p:cNvGraphicFramePr>
                <a:graphicFrameLocks noChangeAspect="1"/>
              </p:cNvGraphicFramePr>
              <p:nvPr>
                <p:extLst>
                  <p:ext uri="{D42A27DB-BD31-4B8C-83A1-F6EECF244321}">
                    <p14:modId xmlns:p14="http://schemas.microsoft.com/office/powerpoint/2010/main" val="974537214"/>
                  </p:ext>
                </p:extLst>
              </p:nvPr>
            </p:nvGraphicFramePr>
            <p:xfrm>
              <a:off x="2452071" y="4634230"/>
              <a:ext cx="1316132" cy="740325"/>
            </p:xfrm>
            <a:graphic>
              <a:graphicData uri="http://schemas.microsoft.com/office/powerpoint/2016/sectionzoom">
                <psez:sectionZm>
                  <psez:sectionZmObj sectionId="{56E5A5A2-524F-4459-90C6-6CC5E34B4F5A}">
                    <psez:zmPr id="{63E3B82B-FDB1-4628-84F4-23A521CE4B1D}" transitionDur="1000">
                      <p166:blipFill xmlns:p166="http://schemas.microsoft.com/office/powerpoint/2016/6/main">
                        <a:blip r:embed="rId3"/>
                        <a:stretch>
                          <a:fillRect/>
                        </a:stretch>
                      </p166:blipFill>
                      <p166:spPr xmlns:p166="http://schemas.microsoft.com/office/powerpoint/2016/6/main">
                        <a:xfrm>
                          <a:off x="0" y="0"/>
                          <a:ext cx="1316132" cy="74032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31" name="Section Zoom 30">
                <a:hlinkClick r:id="rId4" action="ppaction://hlinksldjump"/>
                <a:extLst>
                  <a:ext uri="{FF2B5EF4-FFF2-40B4-BE49-F238E27FC236}">
                    <a16:creationId xmlns:a16="http://schemas.microsoft.com/office/drawing/2014/main" id="{050BE96C-6128-BD95-0E0B-058D61405A5C}"/>
                  </a:ext>
                </a:extLst>
              </p:cNvPr>
              <p:cNvPicPr>
                <a:picLocks noGrp="1" noRot="1" noChangeAspect="1" noMove="1" noResize="1" noEditPoints="1" noAdjustHandles="1" noChangeArrowheads="1" noChangeShapeType="1"/>
              </p:cNvPicPr>
              <p:nvPr/>
            </p:nvPicPr>
            <p:blipFill>
              <a:blip r:embed="rId5"/>
              <a:stretch>
                <a:fillRect/>
              </a:stretch>
            </p:blipFill>
            <p:spPr>
              <a:xfrm>
                <a:off x="2452071" y="4634230"/>
                <a:ext cx="1316132" cy="74032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mc:AlternateContent xmlns:mc="http://schemas.openxmlformats.org/markup-compatibility/2006" xmlns:psez="http://schemas.microsoft.com/office/powerpoint/2016/sectionzoom">
        <mc:Choice Requires="psez">
          <p:graphicFrame>
            <p:nvGraphicFramePr>
              <p:cNvPr id="16" name="Section Zoom 15">
                <a:extLst>
                  <a:ext uri="{FF2B5EF4-FFF2-40B4-BE49-F238E27FC236}">
                    <a16:creationId xmlns:a16="http://schemas.microsoft.com/office/drawing/2014/main" id="{43F112E3-5E3E-3D88-2894-8E8A54CD507C}"/>
                  </a:ext>
                </a:extLst>
              </p:cNvPr>
              <p:cNvGraphicFramePr>
                <a:graphicFrameLocks noChangeAspect="1"/>
              </p:cNvGraphicFramePr>
              <p:nvPr>
                <p:extLst>
                  <p:ext uri="{D42A27DB-BD31-4B8C-83A1-F6EECF244321}">
                    <p14:modId xmlns:p14="http://schemas.microsoft.com/office/powerpoint/2010/main" val="1475167967"/>
                  </p:ext>
                </p:extLst>
              </p:nvPr>
            </p:nvGraphicFramePr>
            <p:xfrm>
              <a:off x="3853861" y="4634229"/>
              <a:ext cx="1316132" cy="740325"/>
            </p:xfrm>
            <a:graphic>
              <a:graphicData uri="http://schemas.microsoft.com/office/powerpoint/2016/sectionzoom">
                <psez:sectionZm>
                  <psez:sectionZmObj sectionId="{CC127351-5997-445B-9570-37BBC81FA52A}">
                    <psez:zmPr id="{D7318A6C-28F6-499D-AAB9-02315752A051}" transitionDur="1000">
                      <p166:blipFill xmlns:p166="http://schemas.microsoft.com/office/powerpoint/2016/6/main">
                        <a:blip r:embed="rId6"/>
                        <a:stretch>
                          <a:fillRect/>
                        </a:stretch>
                      </p166:blipFill>
                      <p166:spPr xmlns:p166="http://schemas.microsoft.com/office/powerpoint/2016/6/main">
                        <a:xfrm>
                          <a:off x="0" y="0"/>
                          <a:ext cx="1316132" cy="74032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16" name="Section Zoom 15">
                <a:hlinkClick r:id="rId7" action="ppaction://hlinksldjump"/>
                <a:extLst>
                  <a:ext uri="{FF2B5EF4-FFF2-40B4-BE49-F238E27FC236}">
                    <a16:creationId xmlns:a16="http://schemas.microsoft.com/office/drawing/2014/main" id="{43F112E3-5E3E-3D88-2894-8E8A54CD507C}"/>
                  </a:ext>
                </a:extLst>
              </p:cNvPr>
              <p:cNvPicPr>
                <a:picLocks noGrp="1" noRot="1" noChangeAspect="1" noMove="1" noResize="1" noEditPoints="1" noAdjustHandles="1" noChangeArrowheads="1" noChangeShapeType="1"/>
              </p:cNvPicPr>
              <p:nvPr/>
            </p:nvPicPr>
            <p:blipFill>
              <a:blip r:embed="rId8"/>
              <a:stretch>
                <a:fillRect/>
              </a:stretch>
            </p:blipFill>
            <p:spPr>
              <a:xfrm>
                <a:off x="3853861" y="4634229"/>
                <a:ext cx="1316132" cy="74032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mc:AlternateContent xmlns:mc="http://schemas.openxmlformats.org/markup-compatibility/2006" xmlns:psez="http://schemas.microsoft.com/office/powerpoint/2016/sectionzoom">
        <mc:Choice Requires="psez">
          <p:graphicFrame>
            <p:nvGraphicFramePr>
              <p:cNvPr id="30" name="Section Zoom 29">
                <a:extLst>
                  <a:ext uri="{FF2B5EF4-FFF2-40B4-BE49-F238E27FC236}">
                    <a16:creationId xmlns:a16="http://schemas.microsoft.com/office/drawing/2014/main" id="{F1B9E160-E884-B9C0-AE95-2CD9F69F559F}"/>
                  </a:ext>
                </a:extLst>
              </p:cNvPr>
              <p:cNvGraphicFramePr>
                <a:graphicFrameLocks noChangeAspect="1"/>
              </p:cNvGraphicFramePr>
              <p:nvPr>
                <p:extLst>
                  <p:ext uri="{D42A27DB-BD31-4B8C-83A1-F6EECF244321}">
                    <p14:modId xmlns:p14="http://schemas.microsoft.com/office/powerpoint/2010/main" val="4199222034"/>
                  </p:ext>
                </p:extLst>
              </p:nvPr>
            </p:nvGraphicFramePr>
            <p:xfrm>
              <a:off x="5456304" y="4624347"/>
              <a:ext cx="1414169" cy="795470"/>
            </p:xfrm>
            <a:graphic>
              <a:graphicData uri="http://schemas.microsoft.com/office/powerpoint/2016/sectionzoom">
                <psez:sectionZm>
                  <psez:sectionZmObj sectionId="{C972F7B2-046D-4CD6-9EEE-F69C4E36DECF}">
                    <psez:zmPr id="{1105BF1A-2AA2-41E3-AF67-2DC87E62ECBD}" transitionDur="1000">
                      <p166:blipFill xmlns:p166="http://schemas.microsoft.com/office/powerpoint/2016/6/main">
                        <a:blip r:embed="rId9"/>
                        <a:stretch>
                          <a:fillRect/>
                        </a:stretch>
                      </p166:blipFill>
                      <p166:spPr xmlns:p166="http://schemas.microsoft.com/office/powerpoint/2016/6/main">
                        <a:xfrm>
                          <a:off x="0" y="0"/>
                          <a:ext cx="1414169" cy="795470"/>
                        </a:xfrm>
                        <a:prstGeom prst="rect">
                          <a:avLst/>
                        </a:prstGeom>
                        <a:solidFill>
                          <a:schemeClr val="bg1"/>
                        </a:solidFill>
                        <a:ln>
                          <a:noFill/>
                          <a:headEnd type="none" w="med" len="med"/>
                          <a:tailEnd type="none" w="med" len="med"/>
                        </a:ln>
                        <a:effectLst>
                          <a:outerShdw blurRad="190500" dist="50800" dir="2400000" algn="ctr" rotWithShape="0">
                            <a:prstClr val="black">
                              <a:alpha val="40000"/>
                            </a:prstClr>
                          </a:outerShdw>
                        </a:effectLst>
                      </p166:spPr>
                    </psez:zmPr>
                  </psez:sectionZmObj>
                </psez:sectionZm>
              </a:graphicData>
            </a:graphic>
          </p:graphicFrame>
        </mc:Choice>
        <mc:Fallback xmlns="">
          <p:pic>
            <p:nvPicPr>
              <p:cNvPr id="30" name="Section Zoom 29">
                <a:hlinkClick r:id="rId10" action="ppaction://hlinksldjump"/>
                <a:extLst>
                  <a:ext uri="{FF2B5EF4-FFF2-40B4-BE49-F238E27FC236}">
                    <a16:creationId xmlns:a16="http://schemas.microsoft.com/office/drawing/2014/main" id="{F1B9E160-E884-B9C0-AE95-2CD9F69F559F}"/>
                  </a:ext>
                </a:extLst>
              </p:cNvPr>
              <p:cNvPicPr>
                <a:picLocks noGrp="1" noRot="1" noChangeAspect="1" noMove="1" noResize="1" noEditPoints="1" noAdjustHandles="1" noChangeArrowheads="1" noChangeShapeType="1"/>
              </p:cNvPicPr>
              <p:nvPr/>
            </p:nvPicPr>
            <p:blipFill>
              <a:blip r:embed="rId11"/>
              <a:stretch>
                <a:fillRect/>
              </a:stretch>
            </p:blipFill>
            <p:spPr>
              <a:xfrm>
                <a:off x="5456304" y="4624347"/>
                <a:ext cx="1414169" cy="795470"/>
              </a:xfrm>
              <a:prstGeom prst="rect">
                <a:avLst/>
              </a:prstGeom>
              <a:solidFill>
                <a:schemeClr val="bg1"/>
              </a:solidFill>
              <a:ln>
                <a:noFill/>
                <a:headEnd type="none" w="med" len="med"/>
                <a:tailEnd type="none" w="med" len="med"/>
              </a:ln>
              <a:effectLst>
                <a:outerShdw blurRad="190500" dist="50800" dir="2400000" algn="ctr" rotWithShape="0">
                  <a:prstClr val="black">
                    <a:alpha val="40000"/>
                  </a:prstClr>
                </a:outerShdw>
              </a:effectLst>
            </p:spPr>
          </p:pic>
        </mc:Fallback>
      </mc:AlternateContent>
      <p:sp>
        <p:nvSpPr>
          <p:cNvPr id="2" name="Title 1">
            <a:extLst>
              <a:ext uri="{FF2B5EF4-FFF2-40B4-BE49-F238E27FC236}">
                <a16:creationId xmlns:a16="http://schemas.microsoft.com/office/drawing/2014/main" id="{3AE6CA85-0390-4116-9EF4-1BA8E1F34B4D}"/>
              </a:ext>
            </a:extLst>
          </p:cNvPr>
          <p:cNvSpPr>
            <a:spLocks noGrp="1"/>
          </p:cNvSpPr>
          <p:nvPr>
            <p:ph type="title"/>
          </p:nvPr>
        </p:nvSpPr>
        <p:spPr>
          <a:xfrm>
            <a:off x="253657" y="274116"/>
            <a:ext cx="7010914" cy="724365"/>
          </a:xfrm>
        </p:spPr>
        <p:txBody>
          <a:bodyPr/>
          <a:lstStyle/>
          <a:p>
            <a:r>
              <a:rPr lang="en-US" sz="3138"/>
              <a:t>Security Adoption Framework</a:t>
            </a:r>
            <a:br>
              <a:rPr lang="en-US" sz="3138"/>
            </a:br>
            <a:r>
              <a:rPr lang="en-US" sz="1600" i="1"/>
              <a:t>Reduce risk by rapidly modernizing security capabilities and practices</a:t>
            </a:r>
            <a:endParaRPr lang="en-US" sz="1569" i="1">
              <a:highlight>
                <a:srgbClr val="FFFF00"/>
              </a:highlight>
            </a:endParaRPr>
          </a:p>
        </p:txBody>
      </p:sp>
      <p:grpSp>
        <p:nvGrpSpPr>
          <p:cNvPr id="78" name="Group 77">
            <a:extLst>
              <a:ext uri="{FF2B5EF4-FFF2-40B4-BE49-F238E27FC236}">
                <a16:creationId xmlns:a16="http://schemas.microsoft.com/office/drawing/2014/main" id="{D1FEA863-3E82-C61D-B287-72EE9824AE43}"/>
              </a:ext>
            </a:extLst>
          </p:cNvPr>
          <p:cNvGrpSpPr/>
          <p:nvPr/>
        </p:nvGrpSpPr>
        <p:grpSpPr>
          <a:xfrm>
            <a:off x="586019" y="1674362"/>
            <a:ext cx="1573873" cy="3838753"/>
            <a:chOff x="3852862" y="1817687"/>
            <a:chExt cx="1605227" cy="3838806"/>
          </a:xfrm>
        </p:grpSpPr>
        <p:cxnSp>
          <p:nvCxnSpPr>
            <p:cNvPr id="79" name="Straight Connector 78">
              <a:extLst>
                <a:ext uri="{FF2B5EF4-FFF2-40B4-BE49-F238E27FC236}">
                  <a16:creationId xmlns:a16="http://schemas.microsoft.com/office/drawing/2014/main" id="{1F12A29D-2D3D-AC41-AF7E-00A058287E89}"/>
                </a:ext>
              </a:extLst>
            </p:cNvPr>
            <p:cNvCxnSpPr>
              <a:cxnSpLocks/>
              <a:stCxn id="85" idx="2"/>
              <a:endCxn id="81" idx="0"/>
            </p:cNvCxnSpPr>
            <p:nvPr/>
          </p:nvCxnSpPr>
          <p:spPr>
            <a:xfrm>
              <a:off x="4655476" y="2291914"/>
              <a:ext cx="0" cy="2816018"/>
            </a:xfrm>
            <a:prstGeom prst="line">
              <a:avLst/>
            </a:prstGeom>
            <a:ln>
              <a:solidFill>
                <a:srgbClr val="0078D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0" name="Rectangle 79">
              <a:extLst>
                <a:ext uri="{FF2B5EF4-FFF2-40B4-BE49-F238E27FC236}">
                  <a16:creationId xmlns:a16="http://schemas.microsoft.com/office/drawing/2014/main" id="{BD0A83D4-2711-1AD8-03C2-B0ECB1B1927D}"/>
                </a:ext>
              </a:extLst>
            </p:cNvPr>
            <p:cNvSpPr/>
            <p:nvPr/>
          </p:nvSpPr>
          <p:spPr>
            <a:xfrm>
              <a:off x="3852863" y="2401139"/>
              <a:ext cx="1605226" cy="571018"/>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Business and Security Integration</a:t>
              </a:r>
            </a:p>
          </p:txBody>
        </p:sp>
        <p:sp>
          <p:nvSpPr>
            <p:cNvPr id="81" name="Rectangle 80">
              <a:extLst>
                <a:ext uri="{FF2B5EF4-FFF2-40B4-BE49-F238E27FC236}">
                  <a16:creationId xmlns:a16="http://schemas.microsoft.com/office/drawing/2014/main" id="{36A49A50-E1E4-769C-E553-26766612C899}"/>
                </a:ext>
              </a:extLst>
            </p:cNvPr>
            <p:cNvSpPr/>
            <p:nvPr/>
          </p:nvSpPr>
          <p:spPr>
            <a:xfrm>
              <a:off x="3852863" y="5107932"/>
              <a:ext cx="1605226" cy="548561"/>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22"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Implementation and Operation</a:t>
              </a:r>
            </a:p>
          </p:txBody>
        </p:sp>
        <p:sp>
          <p:nvSpPr>
            <p:cNvPr id="82" name="Rectangle 81">
              <a:extLst>
                <a:ext uri="{FF2B5EF4-FFF2-40B4-BE49-F238E27FC236}">
                  <a16:creationId xmlns:a16="http://schemas.microsoft.com/office/drawing/2014/main" id="{C23B672A-DAF6-FA19-22B5-2D3AE094945B}"/>
                </a:ext>
              </a:extLst>
            </p:cNvPr>
            <p:cNvSpPr/>
            <p:nvPr/>
          </p:nvSpPr>
          <p:spPr>
            <a:xfrm>
              <a:off x="3852863" y="4648648"/>
              <a:ext cx="1605226" cy="323640"/>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Technical Planning</a:t>
              </a:r>
            </a:p>
          </p:txBody>
        </p:sp>
        <p:sp>
          <p:nvSpPr>
            <p:cNvPr id="83" name="Rectangle 82">
              <a:extLst>
                <a:ext uri="{FF2B5EF4-FFF2-40B4-BE49-F238E27FC236}">
                  <a16:creationId xmlns:a16="http://schemas.microsoft.com/office/drawing/2014/main" id="{A5057293-60C1-1F94-9022-1343DA2851CA}"/>
                </a:ext>
              </a:extLst>
            </p:cNvPr>
            <p:cNvSpPr/>
            <p:nvPr/>
          </p:nvSpPr>
          <p:spPr>
            <a:xfrm>
              <a:off x="3852863" y="3954628"/>
              <a:ext cx="1605226" cy="622331"/>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Architecture and Policy</a:t>
              </a:r>
            </a:p>
          </p:txBody>
        </p:sp>
        <p:sp>
          <p:nvSpPr>
            <p:cNvPr id="84" name="Rectangle 83">
              <a:extLst>
                <a:ext uri="{FF2B5EF4-FFF2-40B4-BE49-F238E27FC236}">
                  <a16:creationId xmlns:a16="http://schemas.microsoft.com/office/drawing/2014/main" id="{2FF7A547-0607-31F1-130D-433BC424E605}"/>
                </a:ext>
              </a:extLst>
            </p:cNvPr>
            <p:cNvSpPr/>
            <p:nvPr/>
          </p:nvSpPr>
          <p:spPr>
            <a:xfrm>
              <a:off x="3852862" y="3076280"/>
              <a:ext cx="1605226" cy="774225"/>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Security Strategy, Programs, and Epics </a:t>
              </a:r>
            </a:p>
          </p:txBody>
        </p:sp>
        <p:sp>
          <p:nvSpPr>
            <p:cNvPr id="85" name="Rectangle 84">
              <a:extLst>
                <a:ext uri="{FF2B5EF4-FFF2-40B4-BE49-F238E27FC236}">
                  <a16:creationId xmlns:a16="http://schemas.microsoft.com/office/drawing/2014/main" id="{691D1A14-ED0F-0C66-32DA-C6324E6EBBC7}"/>
                </a:ext>
              </a:extLst>
            </p:cNvPr>
            <p:cNvSpPr/>
            <p:nvPr/>
          </p:nvSpPr>
          <p:spPr>
            <a:xfrm>
              <a:off x="3852863" y="1817687"/>
              <a:ext cx="1605226" cy="474227"/>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Securing Digital Transformation</a:t>
              </a:r>
            </a:p>
          </p:txBody>
        </p:sp>
      </p:grpSp>
      <p:pic>
        <p:nvPicPr>
          <p:cNvPr id="104" name="Picture 103">
            <a:extLst>
              <a:ext uri="{FF2B5EF4-FFF2-40B4-BE49-F238E27FC236}">
                <a16:creationId xmlns:a16="http://schemas.microsoft.com/office/drawing/2014/main" id="{792AF6C9-0915-DBBB-4B4A-DA839B78E91D}"/>
              </a:ext>
            </a:extLst>
          </p:cNvPr>
          <p:cNvPicPr>
            <a:picLocks noChangeAspect="1"/>
          </p:cNvPicPr>
          <p:nvPr/>
        </p:nvPicPr>
        <p:blipFill>
          <a:blip r:embed="rId12" cstate="email">
            <a:extLst>
              <a:ext uri="{28A0092B-C50C-407E-A947-70E740481C1C}">
                <a14:useLocalDpi xmlns:a14="http://schemas.microsoft.com/office/drawing/2010/main" val="0"/>
              </a:ext>
            </a:extLst>
          </a:blip>
          <a:stretch>
            <a:fillRect/>
          </a:stretch>
        </p:blipFill>
        <p:spPr bwMode="invGray">
          <a:xfrm>
            <a:off x="10258342" y="258174"/>
            <a:ext cx="1585192" cy="339568"/>
          </a:xfrm>
          <a:prstGeom prst="rect">
            <a:avLst/>
          </a:prstGeom>
        </p:spPr>
      </p:pic>
      <p:sp>
        <p:nvSpPr>
          <p:cNvPr id="105" name="Rectangle: Rounded Corners 104">
            <a:extLst>
              <a:ext uri="{FF2B5EF4-FFF2-40B4-BE49-F238E27FC236}">
                <a16:creationId xmlns:a16="http://schemas.microsoft.com/office/drawing/2014/main" id="{B9A6308B-00FD-6BEA-5D01-DF3292AC4077}"/>
              </a:ext>
            </a:extLst>
          </p:cNvPr>
          <p:cNvSpPr/>
          <p:nvPr/>
        </p:nvSpPr>
        <p:spPr bwMode="auto">
          <a:xfrm>
            <a:off x="2743658" y="3669137"/>
            <a:ext cx="8592340" cy="330590"/>
          </a:xfrm>
          <a:prstGeom prst="roundRect">
            <a:avLst>
              <a:gd name="adj" fmla="val 50000"/>
            </a:avLst>
          </a:prstGeom>
          <a:solidFill>
            <a:schemeClr val="accent1">
              <a:lumMod val="20000"/>
              <a:lumOff val="80000"/>
              <a:alpha val="87000"/>
            </a:schemeClr>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308" tIns="143446" rIns="179308" bIns="143446" numCol="1" spcCol="0" rtlCol="0" fromWordArt="0" anchor="ctr" anchorCtr="0" forceAA="0" compatLnSpc="1">
            <a:prstTxWarp prst="textNoShape">
              <a:avLst/>
            </a:prstTxWarp>
            <a:noAutofit/>
          </a:body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Microsoft Cybersecurity Reference Architectures (MCRA)</a:t>
            </a:r>
          </a:p>
        </p:txBody>
      </p:sp>
      <p:grpSp>
        <p:nvGrpSpPr>
          <p:cNvPr id="142" name="Group 141">
            <a:extLst>
              <a:ext uri="{FF2B5EF4-FFF2-40B4-BE49-F238E27FC236}">
                <a16:creationId xmlns:a16="http://schemas.microsoft.com/office/drawing/2014/main" id="{C8DBD9F4-FA18-01B0-3058-A4F423E3424B}"/>
              </a:ext>
            </a:extLst>
          </p:cNvPr>
          <p:cNvGrpSpPr/>
          <p:nvPr/>
        </p:nvGrpSpPr>
        <p:grpSpPr>
          <a:xfrm>
            <a:off x="3164130" y="1249183"/>
            <a:ext cx="1621716" cy="1494674"/>
            <a:chOff x="5306826" y="1510186"/>
            <a:chExt cx="1621716" cy="1494674"/>
          </a:xfrm>
        </p:grpSpPr>
        <p:grpSp>
          <p:nvGrpSpPr>
            <p:cNvPr id="143" name="Group 142">
              <a:extLst>
                <a:ext uri="{FF2B5EF4-FFF2-40B4-BE49-F238E27FC236}">
                  <a16:creationId xmlns:a16="http://schemas.microsoft.com/office/drawing/2014/main" id="{177FC0D1-C7C6-34BE-B3D1-4B56B22D6185}"/>
                </a:ext>
              </a:extLst>
            </p:cNvPr>
            <p:cNvGrpSpPr/>
            <p:nvPr/>
          </p:nvGrpSpPr>
          <p:grpSpPr>
            <a:xfrm>
              <a:off x="5306826" y="1510186"/>
              <a:ext cx="1621716" cy="1494674"/>
              <a:chOff x="5306826" y="1510186"/>
              <a:chExt cx="1621716" cy="1494674"/>
            </a:xfrm>
          </p:grpSpPr>
          <p:grpSp>
            <p:nvGrpSpPr>
              <p:cNvPr id="172" name="Group 171">
                <a:extLst>
                  <a:ext uri="{FF2B5EF4-FFF2-40B4-BE49-F238E27FC236}">
                    <a16:creationId xmlns:a16="http://schemas.microsoft.com/office/drawing/2014/main" id="{292FF98C-3DE3-314D-EF94-7106E7F5744C}"/>
                  </a:ext>
                </a:extLst>
              </p:cNvPr>
              <p:cNvGrpSpPr/>
              <p:nvPr/>
            </p:nvGrpSpPr>
            <p:grpSpPr>
              <a:xfrm>
                <a:off x="5418542" y="2563850"/>
                <a:ext cx="1415034" cy="441010"/>
                <a:chOff x="9515479" y="2801080"/>
                <a:chExt cx="1172141" cy="1148123"/>
              </a:xfrm>
            </p:grpSpPr>
            <p:cxnSp>
              <p:nvCxnSpPr>
                <p:cNvPr id="184" name="Straight Connector 183">
                  <a:extLst>
                    <a:ext uri="{FF2B5EF4-FFF2-40B4-BE49-F238E27FC236}">
                      <a16:creationId xmlns:a16="http://schemas.microsoft.com/office/drawing/2014/main" id="{6C20686C-7ACE-07FA-D6C9-68051282B492}"/>
                    </a:ext>
                  </a:extLst>
                </p:cNvPr>
                <p:cNvCxnSpPr>
                  <a:cxnSpLocks/>
                </p:cNvCxnSpPr>
                <p:nvPr/>
              </p:nvCxnSpPr>
              <p:spPr>
                <a:xfrm flipH="1">
                  <a:off x="10243414" y="2801080"/>
                  <a:ext cx="444206" cy="1138404"/>
                </a:xfrm>
                <a:prstGeom prst="line">
                  <a:avLst/>
                </a:prstGeom>
                <a:solidFill>
                  <a:schemeClr val="accent1">
                    <a:lumMod val="20000"/>
                    <a:lumOff val="80000"/>
                    <a:alpha val="36000"/>
                  </a:schemeClr>
                </a:solidFill>
                <a:ln w="22225">
                  <a:gradFill flip="none" rotWithShape="1">
                    <a:gsLst>
                      <a:gs pos="29000">
                        <a:schemeClr val="bg1"/>
                      </a:gs>
                      <a:gs pos="68000">
                        <a:srgbClr val="BFC6B3"/>
                      </a:gs>
                    </a:gsLst>
                    <a:lin ang="16200000" scaled="1"/>
                    <a:tileRect/>
                  </a:gra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998F9841-F8B6-C4E4-4F90-C1677AB3CC11}"/>
                    </a:ext>
                  </a:extLst>
                </p:cNvPr>
                <p:cNvCxnSpPr>
                  <a:cxnSpLocks/>
                </p:cNvCxnSpPr>
                <p:nvPr/>
              </p:nvCxnSpPr>
              <p:spPr>
                <a:xfrm>
                  <a:off x="9515479" y="2810799"/>
                  <a:ext cx="444206" cy="1138404"/>
                </a:xfrm>
                <a:prstGeom prst="line">
                  <a:avLst/>
                </a:prstGeom>
                <a:solidFill>
                  <a:schemeClr val="accent1">
                    <a:lumMod val="20000"/>
                    <a:lumOff val="80000"/>
                    <a:alpha val="36000"/>
                  </a:schemeClr>
                </a:solidFill>
                <a:ln w="22225">
                  <a:gradFill flip="none" rotWithShape="1">
                    <a:gsLst>
                      <a:gs pos="29000">
                        <a:schemeClr val="bg1"/>
                      </a:gs>
                      <a:gs pos="68000">
                        <a:srgbClr val="BFC6B3"/>
                      </a:gs>
                    </a:gsLst>
                    <a:lin ang="16200000" scaled="1"/>
                    <a:tileRect/>
                  </a:gra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81" name="Rectangle: Rounded Corners 180">
                <a:extLst>
                  <a:ext uri="{FF2B5EF4-FFF2-40B4-BE49-F238E27FC236}">
                    <a16:creationId xmlns:a16="http://schemas.microsoft.com/office/drawing/2014/main" id="{5D57F037-A191-617A-20E8-39C7AD0BB40E}"/>
                  </a:ext>
                </a:extLst>
              </p:cNvPr>
              <p:cNvSpPr/>
              <p:nvPr/>
            </p:nvSpPr>
            <p:spPr bwMode="auto">
              <a:xfrm>
                <a:off x="5401503" y="1598858"/>
                <a:ext cx="1449113" cy="978310"/>
              </a:xfrm>
              <a:prstGeom prst="roundRect">
                <a:avLst>
                  <a:gd name="adj" fmla="val 4164"/>
                </a:avLst>
              </a:prstGeom>
              <a:solidFill>
                <a:srgbClr val="F9FEF0"/>
              </a:solidFill>
              <a:ln w="22225" cap="flat" cmpd="sng" algn="ctr">
                <a:solidFill>
                  <a:srgbClr val="BFC6B3"/>
                </a:solidFill>
                <a:prstDash val="solid"/>
                <a:headEnd type="none" w="med" len="med"/>
                <a:tailEnd type="none" w="med" len="med"/>
              </a:ln>
              <a:effectLst/>
            </p:spPr>
            <p:txBody>
              <a:bodyPr rot="0" spcFirstLastPara="0" vertOverflow="overflow" horzOverflow="overflow" vert="horz" wrap="square" lIns="179308" tIns="0" rIns="179308" bIns="143446"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endParaRPr kumimoji="0" lang="en-US" sz="1569" b="0" i="0" u="none" strike="noStrike" kern="0" cap="none" spc="0" normalizeH="0" baseline="0" noProof="0">
                  <a:ln>
                    <a:noFill/>
                  </a:ln>
                  <a:solidFill>
                    <a:srgbClr val="000000"/>
                  </a:solidFill>
                  <a:effectLst/>
                  <a:uLnTx/>
                  <a:uFillTx/>
                  <a:latin typeface="Segoe UI Semibold"/>
                  <a:ea typeface="+mn-ea"/>
                  <a:cs typeface="Segoe UI Semilight" panose="020B0402040204020203" pitchFamily="34" charset="0"/>
                </a:endParaRPr>
              </a:p>
            </p:txBody>
          </p:sp>
          <p:sp>
            <p:nvSpPr>
              <p:cNvPr id="182" name="Rectangle 181">
                <a:extLst>
                  <a:ext uri="{FF2B5EF4-FFF2-40B4-BE49-F238E27FC236}">
                    <a16:creationId xmlns:a16="http://schemas.microsoft.com/office/drawing/2014/main" id="{00D787C1-1B0C-7352-6B27-324398844A7E}"/>
                  </a:ext>
                </a:extLst>
              </p:cNvPr>
              <p:cNvSpPr/>
              <p:nvPr/>
            </p:nvSpPr>
            <p:spPr bwMode="auto">
              <a:xfrm flipH="1">
                <a:off x="5306826" y="2164957"/>
                <a:ext cx="1621716" cy="409343"/>
              </a:xfrm>
              <a:prstGeom prst="rect">
                <a:avLst/>
              </a:prstGeom>
              <a:noFill/>
            </p:spPr>
            <p:txBody>
              <a:bodyPr wrap="square">
                <a:sp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030" b="0" i="1" u="none" strike="noStrike" kern="1200" cap="none" spc="0" normalizeH="0" baseline="0" noProof="0">
                    <a:ln>
                      <a:noFill/>
                    </a:ln>
                    <a:solidFill>
                      <a:srgbClr val="E6E6E6">
                        <a:lumMod val="50000"/>
                      </a:srgbClr>
                    </a:solidFill>
                    <a:effectLst/>
                    <a:uLnTx/>
                    <a:uFillTx/>
                    <a:latin typeface="Segoe UI Semibold"/>
                    <a:ea typeface="+mn-ea"/>
                    <a:cs typeface="Segoe UI Semilight" panose="020B0402040204020203" pitchFamily="34" charset="0"/>
                  </a:rPr>
                  <a:t>Engaging Business Leaders on Security</a:t>
                </a:r>
              </a:p>
            </p:txBody>
          </p:sp>
          <p:pic>
            <p:nvPicPr>
              <p:cNvPr id="183" name="Picture 182">
                <a:extLst>
                  <a:ext uri="{FF2B5EF4-FFF2-40B4-BE49-F238E27FC236}">
                    <a16:creationId xmlns:a16="http://schemas.microsoft.com/office/drawing/2014/main" id="{449E4B23-BABD-A545-AB7E-A0D35470A46F}"/>
                  </a:ext>
                </a:extLst>
              </p:cNvPr>
              <p:cNvPicPr>
                <a:picLocks noChangeAspect="1"/>
              </p:cNvPicPr>
              <p:nvPr/>
            </p:nvPicPr>
            <p:blipFill>
              <a:blip r:embed="rId13"/>
              <a:stretch>
                <a:fillRect/>
              </a:stretch>
            </p:blipFill>
            <p:spPr>
              <a:xfrm>
                <a:off x="5459722" y="1510186"/>
                <a:ext cx="1268078" cy="883997"/>
              </a:xfrm>
              <a:prstGeom prst="rect">
                <a:avLst/>
              </a:prstGeom>
            </p:spPr>
          </p:pic>
        </p:grpSp>
        <p:sp>
          <p:nvSpPr>
            <p:cNvPr id="171" name="Rectangle 170">
              <a:extLst>
                <a:ext uri="{FF2B5EF4-FFF2-40B4-BE49-F238E27FC236}">
                  <a16:creationId xmlns:a16="http://schemas.microsoft.com/office/drawing/2014/main" id="{11E4CD16-2A53-44EF-39B4-8B58D1B99A29}"/>
                </a:ext>
              </a:extLst>
            </p:cNvPr>
            <p:cNvSpPr/>
            <p:nvPr/>
          </p:nvSpPr>
          <p:spPr bwMode="auto">
            <a:xfrm>
              <a:off x="5540897" y="1631950"/>
              <a:ext cx="1118666" cy="588963"/>
            </a:xfrm>
            <a:prstGeom prst="rect">
              <a:avLst/>
            </a:prstGeom>
            <a:solidFill>
              <a:srgbClr val="F9FEF0">
                <a:alpha val="52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 name="Rectangle 2">
            <a:extLst>
              <a:ext uri="{FF2B5EF4-FFF2-40B4-BE49-F238E27FC236}">
                <a16:creationId xmlns:a16="http://schemas.microsoft.com/office/drawing/2014/main" id="{F4E3AA55-F6E0-9F1D-D539-9763DB76FCC0}"/>
              </a:ext>
            </a:extLst>
          </p:cNvPr>
          <p:cNvSpPr/>
          <p:nvPr/>
        </p:nvSpPr>
        <p:spPr bwMode="auto">
          <a:xfrm>
            <a:off x="4154625" y="6007018"/>
            <a:ext cx="6868798" cy="623443"/>
          </a:xfrm>
          <a:prstGeom prst="rect">
            <a:avLst/>
          </a:prstGeom>
          <a:solidFill>
            <a:srgbClr val="F9FEF0"/>
          </a:solidFill>
          <a:ln>
            <a:noFill/>
            <a:headEnd type="none" w="med" len="med"/>
            <a:tailEnd type="none" w="med" len="med"/>
          </a:ln>
          <a:effectLst>
            <a:outerShdw blurRad="190500" dist="50800" dir="2700000" algn="ctr"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82878" rIns="182878" bIns="179308" numCol="1" spcCol="0" rtlCol="0" fromWordArt="0" anchor="ctr" anchorCtr="0" forceAA="0" compatLnSpc="1">
            <a:prstTxWarp prst="textNoShape">
              <a:avLst/>
            </a:prstTxWarp>
            <a:noAutofit/>
          </a:bodyPr>
          <a:lstStyle/>
          <a:p>
            <a:pPr marL="0" marR="0" lvl="0" indent="0" algn="ctr" defTabSz="914422"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Workshops available in the Microsoft Unified catalog</a:t>
            </a:r>
          </a:p>
          <a:p>
            <a:pPr marL="0" marR="0" lvl="0" indent="0" algn="ctr" defTabSz="914422"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gradFill>
                  <a:gsLst>
                    <a:gs pos="2917">
                      <a:srgbClr val="000000"/>
                    </a:gs>
                    <a:gs pos="30000">
                      <a:srgbClr val="000000"/>
                    </a:gs>
                  </a:gsLst>
                  <a:lin ang="5400000" scaled="0"/>
                </a:gradFill>
                <a:effectLst/>
                <a:uLnTx/>
                <a:uFillTx/>
                <a:latin typeface="Segoe UI" panose="020B0502040204020203" pitchFamily="34" charset="0"/>
                <a:ea typeface="+mn-ea"/>
                <a:cs typeface="Segoe UI" panose="020B0502040204020203" pitchFamily="34" charset="0"/>
              </a:rPr>
              <a:t>All are holistic for the ‘hybrid of everything’ technical estate (on-premises, multi-cloud, IoT, OT, etc.)</a:t>
            </a:r>
          </a:p>
        </p:txBody>
      </p:sp>
      <p:sp>
        <p:nvSpPr>
          <p:cNvPr id="10" name="TextBox 9">
            <a:extLst>
              <a:ext uri="{FF2B5EF4-FFF2-40B4-BE49-F238E27FC236}">
                <a16:creationId xmlns:a16="http://schemas.microsoft.com/office/drawing/2014/main" id="{4A41111D-C40F-1ED3-6509-3E528803FB53}"/>
              </a:ext>
            </a:extLst>
          </p:cNvPr>
          <p:cNvSpPr txBox="1"/>
          <p:nvPr/>
        </p:nvSpPr>
        <p:spPr>
          <a:xfrm>
            <a:off x="1070919" y="6074696"/>
            <a:ext cx="1802450" cy="523220"/>
          </a:xfrm>
          <a:prstGeom prst="rect">
            <a:avLst/>
          </a:prstGeom>
          <a:noFill/>
        </p:spPr>
        <p:txBody>
          <a:bodyPr wrap="square"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0000">
                    <a:lumMod val="50000"/>
                    <a:lumOff val="50000"/>
                  </a:srgbClr>
                </a:solidFill>
                <a:effectLst/>
                <a:uLnTx/>
                <a:uFillTx/>
                <a:latin typeface="Segoe UI Semibold"/>
                <a:ea typeface="+mn-ea"/>
                <a:cs typeface="+mn-cs"/>
              </a:rPr>
              <a:t>Includes</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0000">
                    <a:lumMod val="50000"/>
                    <a:lumOff val="50000"/>
                  </a:srgbClr>
                </a:solidFill>
                <a:effectLst/>
                <a:uLnTx/>
                <a:uFillTx/>
                <a:latin typeface="Segoe UI Semibold"/>
                <a:ea typeface="+mn-ea"/>
                <a:cs typeface="+mn-cs"/>
              </a:rPr>
              <a:t>Reference Plans</a:t>
            </a:r>
            <a:endParaRPr kumimoji="0" lang="en-US" sz="1200" b="0" i="1" u="none" strike="noStrike" kern="1200" cap="none" spc="0" normalizeH="0" baseline="0" noProof="0">
              <a:ln>
                <a:noFill/>
              </a:ln>
              <a:solidFill>
                <a:srgbClr val="000000">
                  <a:lumMod val="50000"/>
                  <a:lumOff val="50000"/>
                </a:srgbClr>
              </a:solidFill>
              <a:effectLst/>
              <a:uLnTx/>
              <a:uFillTx/>
              <a:latin typeface="Segoe UI"/>
              <a:ea typeface="+mn-ea"/>
              <a:cs typeface="+mn-cs"/>
            </a:endParaRPr>
          </a:p>
        </p:txBody>
      </p:sp>
      <p:sp>
        <p:nvSpPr>
          <p:cNvPr id="15" name="TextBox 14">
            <a:extLst>
              <a:ext uri="{FF2B5EF4-FFF2-40B4-BE49-F238E27FC236}">
                <a16:creationId xmlns:a16="http://schemas.microsoft.com/office/drawing/2014/main" id="{7C75EEDD-756E-11B8-8315-2135EF59CDD8}"/>
              </a:ext>
            </a:extLst>
          </p:cNvPr>
          <p:cNvSpPr txBox="1"/>
          <p:nvPr/>
        </p:nvSpPr>
        <p:spPr>
          <a:xfrm>
            <a:off x="5430119" y="2781436"/>
            <a:ext cx="3668154"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CISO Workshop</a:t>
            </a:r>
            <a:endParaRPr kumimoji="0" lang="en-US" sz="1200" b="0" i="1" u="none" strike="noStrike" kern="1200" cap="none" spc="0" normalizeH="0" baseline="0" noProof="0">
              <a:ln>
                <a:noFill/>
              </a:ln>
              <a:solidFill>
                <a:srgbClr val="000000"/>
              </a:solidFill>
              <a:effectLst/>
              <a:uLnTx/>
              <a:uFillTx/>
              <a:latin typeface="Segoe UI"/>
              <a:ea typeface="+mn-ea"/>
              <a:cs typeface="+mn-cs"/>
            </a:endParaRPr>
          </a:p>
        </p:txBody>
      </p:sp>
      <mc:AlternateContent xmlns:mc="http://schemas.openxmlformats.org/markup-compatibility/2006" xmlns:pslz="http://schemas.microsoft.com/office/powerpoint/2016/slidezoom">
        <mc:Choice Requires="pslz">
          <p:graphicFrame>
            <p:nvGraphicFramePr>
              <p:cNvPr id="9" name="Slide Zoom 8">
                <a:extLst>
                  <a:ext uri="{FF2B5EF4-FFF2-40B4-BE49-F238E27FC236}">
                    <a16:creationId xmlns:a16="http://schemas.microsoft.com/office/drawing/2014/main" id="{13562E2E-162B-CA4C-5222-A1D66554F21E}"/>
                  </a:ext>
                </a:extLst>
              </p:cNvPr>
              <p:cNvGraphicFramePr>
                <a:graphicFrameLocks noChangeAspect="1"/>
              </p:cNvGraphicFramePr>
              <p:nvPr>
                <p:extLst>
                  <p:ext uri="{D42A27DB-BD31-4B8C-83A1-F6EECF244321}">
                    <p14:modId xmlns:p14="http://schemas.microsoft.com/office/powerpoint/2010/main" val="2823527648"/>
                  </p:ext>
                </p:extLst>
              </p:nvPr>
            </p:nvGraphicFramePr>
            <p:xfrm>
              <a:off x="2873369" y="6024172"/>
              <a:ext cx="1108343" cy="623443"/>
            </p:xfrm>
            <a:graphic>
              <a:graphicData uri="http://schemas.microsoft.com/office/powerpoint/2016/slidezoom">
                <pslz:sldZm>
                  <pslz:sldZmObj sldId="2147480865" cId="1846003924">
                    <pslz:zmPr id="{4D4361AA-FCDE-4F9D-9198-47190FB49C6A}" transitionDur="1000">
                      <p166:blipFill xmlns:p166="http://schemas.microsoft.com/office/powerpoint/2016/6/main">
                        <a:blip r:embed="rId14"/>
                        <a:stretch>
                          <a:fillRect/>
                        </a:stretch>
                      </p166:blipFill>
                      <p166:spPr xmlns:p166="http://schemas.microsoft.com/office/powerpoint/2016/6/main">
                        <a:xfrm>
                          <a:off x="0" y="0"/>
                          <a:ext cx="1108343" cy="62344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9" name="Slide Zoom 8">
                <a:hlinkClick r:id="rId15" action="ppaction://hlinksldjump"/>
                <a:extLst>
                  <a:ext uri="{FF2B5EF4-FFF2-40B4-BE49-F238E27FC236}">
                    <a16:creationId xmlns:a16="http://schemas.microsoft.com/office/drawing/2014/main" id="{13562E2E-162B-CA4C-5222-A1D66554F21E}"/>
                  </a:ext>
                </a:extLst>
              </p:cNvPr>
              <p:cNvPicPr>
                <a:picLocks noGrp="1" noRot="1" noChangeAspect="1" noMove="1" noResize="1" noEditPoints="1" noAdjustHandles="1" noChangeArrowheads="1" noChangeShapeType="1"/>
              </p:cNvPicPr>
              <p:nvPr/>
            </p:nvPicPr>
            <p:blipFill>
              <a:blip r:embed="rId16"/>
              <a:stretch>
                <a:fillRect/>
              </a:stretch>
            </p:blipFill>
            <p:spPr>
              <a:xfrm>
                <a:off x="2873369" y="6024172"/>
                <a:ext cx="1108343" cy="62344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mc:AlternateContent xmlns:mc="http://schemas.openxmlformats.org/markup-compatibility/2006" xmlns:psez="http://schemas.microsoft.com/office/powerpoint/2016/sectionzoom">
        <mc:Choice Requires="psez">
          <p:graphicFrame>
            <p:nvGraphicFramePr>
              <p:cNvPr id="14" name="Section Zoom 13">
                <a:extLst>
                  <a:ext uri="{FF2B5EF4-FFF2-40B4-BE49-F238E27FC236}">
                    <a16:creationId xmlns:a16="http://schemas.microsoft.com/office/drawing/2014/main" id="{87AD5638-8F6B-89B2-EFC2-2B02D059FB1C}"/>
                  </a:ext>
                </a:extLst>
              </p:cNvPr>
              <p:cNvGraphicFramePr>
                <a:graphicFrameLocks noChangeAspect="1"/>
              </p:cNvGraphicFramePr>
              <p:nvPr>
                <p:extLst>
                  <p:ext uri="{D42A27DB-BD31-4B8C-83A1-F6EECF244321}">
                    <p14:modId xmlns:p14="http://schemas.microsoft.com/office/powerpoint/2010/main" val="2516064631"/>
                  </p:ext>
                </p:extLst>
              </p:nvPr>
            </p:nvGraphicFramePr>
            <p:xfrm>
              <a:off x="9396894" y="3380970"/>
              <a:ext cx="883582" cy="497015"/>
            </p:xfrm>
            <a:graphic>
              <a:graphicData uri="http://schemas.microsoft.com/office/powerpoint/2016/sectionzoom">
                <psez:sectionZm>
                  <psez:sectionZmObj sectionId="{B76BD95B-89AF-4ECB-A6C9-D25085D5D5D7}">
                    <psez:zmPr id="{A0854C1A-7BBB-4365-AD44-91CF67443E4B}" transitionDur="1000">
                      <p166:blipFill xmlns:p166="http://schemas.microsoft.com/office/powerpoint/2016/6/main">
                        <a:blip r:embed="rId17"/>
                        <a:stretch>
                          <a:fillRect/>
                        </a:stretch>
                      </p166:blipFill>
                      <p166:spPr xmlns:p166="http://schemas.microsoft.com/office/powerpoint/2016/6/main">
                        <a:xfrm>
                          <a:off x="0" y="0"/>
                          <a:ext cx="883582" cy="497015"/>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166:spPr>
                    </psez:zmPr>
                  </psez:sectionZmObj>
                </psez:sectionZm>
              </a:graphicData>
            </a:graphic>
          </p:graphicFrame>
        </mc:Choice>
        <mc:Fallback xmlns="">
          <p:pic>
            <p:nvPicPr>
              <p:cNvPr id="14" name="Section Zoom 13">
                <a:hlinkClick r:id="rId18" action="ppaction://hlinksldjump"/>
                <a:extLst>
                  <a:ext uri="{FF2B5EF4-FFF2-40B4-BE49-F238E27FC236}">
                    <a16:creationId xmlns:a16="http://schemas.microsoft.com/office/drawing/2014/main" id="{87AD5638-8F6B-89B2-EFC2-2B02D059FB1C}"/>
                  </a:ext>
                </a:extLst>
              </p:cNvPr>
              <p:cNvPicPr>
                <a:picLocks noGrp="1" noRot="1" noChangeAspect="1" noMove="1" noResize="1" noEditPoints="1" noAdjustHandles="1" noChangeArrowheads="1" noChangeShapeType="1"/>
              </p:cNvPicPr>
              <p:nvPr/>
            </p:nvPicPr>
            <p:blipFill>
              <a:blip r:embed="rId19"/>
              <a:stretch>
                <a:fillRect/>
              </a:stretch>
            </p:blipFill>
            <p:spPr>
              <a:xfrm>
                <a:off x="9396894" y="3380970"/>
                <a:ext cx="883582" cy="497015"/>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8" name="Section Zoom 17">
                <a:extLst>
                  <a:ext uri="{FF2B5EF4-FFF2-40B4-BE49-F238E27FC236}">
                    <a16:creationId xmlns:a16="http://schemas.microsoft.com/office/drawing/2014/main" id="{0F43748D-F7B1-F430-B1E6-AF6B53D8FB3B}"/>
                  </a:ext>
                </a:extLst>
              </p:cNvPr>
              <p:cNvGraphicFramePr>
                <a:graphicFrameLocks noChangeAspect="1"/>
              </p:cNvGraphicFramePr>
              <p:nvPr>
                <p:extLst>
                  <p:ext uri="{D42A27DB-BD31-4B8C-83A1-F6EECF244321}">
                    <p14:modId xmlns:p14="http://schemas.microsoft.com/office/powerpoint/2010/main" val="2780656002"/>
                  </p:ext>
                </p:extLst>
              </p:nvPr>
            </p:nvGraphicFramePr>
            <p:xfrm>
              <a:off x="9758671" y="2395318"/>
              <a:ext cx="1060373" cy="596459"/>
            </p:xfrm>
            <a:graphic>
              <a:graphicData uri="http://schemas.microsoft.com/office/powerpoint/2016/sectionzoom">
                <psez:sectionZm>
                  <psez:sectionZmObj sectionId="{43695000-EDE8-43DB-9712-E7EA3702997E}">
                    <psez:zmPr id="{E25695F4-D2C2-448A-B9F1-883A16778744}" transitionDur="1000">
                      <p166:blipFill xmlns:p166="http://schemas.microsoft.com/office/powerpoint/2016/6/main">
                        <a:blip r:embed="rId20"/>
                        <a:stretch>
                          <a:fillRect/>
                        </a:stretch>
                      </p166:blipFill>
                      <p166:spPr xmlns:p166="http://schemas.microsoft.com/office/powerpoint/2016/6/main">
                        <a:xfrm>
                          <a:off x="0" y="0"/>
                          <a:ext cx="1060373" cy="596459"/>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166:spPr>
                    </psez:zmPr>
                  </psez:sectionZmObj>
                </psez:sectionZm>
              </a:graphicData>
            </a:graphic>
          </p:graphicFrame>
        </mc:Choice>
        <mc:Fallback xmlns="">
          <p:pic>
            <p:nvPicPr>
              <p:cNvPr id="18" name="Section Zoom 17">
                <a:hlinkClick r:id="rId21" action="ppaction://hlinksldjump"/>
                <a:extLst>
                  <a:ext uri="{FF2B5EF4-FFF2-40B4-BE49-F238E27FC236}">
                    <a16:creationId xmlns:a16="http://schemas.microsoft.com/office/drawing/2014/main" id="{0F43748D-F7B1-F430-B1E6-AF6B53D8FB3B}"/>
                  </a:ext>
                </a:extLst>
              </p:cNvPr>
              <p:cNvPicPr>
                <a:picLocks noGrp="1" noRot="1" noChangeAspect="1" noMove="1" noResize="1" noEditPoints="1" noAdjustHandles="1" noChangeArrowheads="1" noChangeShapeType="1"/>
              </p:cNvPicPr>
              <p:nvPr/>
            </p:nvPicPr>
            <p:blipFill>
              <a:blip r:embed="rId22"/>
              <a:stretch>
                <a:fillRect/>
              </a:stretch>
            </p:blipFill>
            <p:spPr>
              <a:xfrm>
                <a:off x="9758671" y="2395318"/>
                <a:ext cx="1060373" cy="596459"/>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27" name="Section Zoom 26">
                <a:extLst>
                  <a:ext uri="{FF2B5EF4-FFF2-40B4-BE49-F238E27FC236}">
                    <a16:creationId xmlns:a16="http://schemas.microsoft.com/office/drawing/2014/main" id="{2E344875-FB7A-9377-E0DB-D2A7B699FDD3}"/>
                  </a:ext>
                </a:extLst>
              </p:cNvPr>
              <p:cNvGraphicFramePr>
                <a:graphicFrameLocks noChangeAspect="1"/>
              </p:cNvGraphicFramePr>
              <p:nvPr>
                <p:extLst>
                  <p:ext uri="{D42A27DB-BD31-4B8C-83A1-F6EECF244321}">
                    <p14:modId xmlns:p14="http://schemas.microsoft.com/office/powerpoint/2010/main" val="2791921743"/>
                  </p:ext>
                </p:extLst>
              </p:nvPr>
            </p:nvGraphicFramePr>
            <p:xfrm>
              <a:off x="3133343" y="3059944"/>
              <a:ext cx="1376377" cy="774214"/>
            </p:xfrm>
            <a:graphic>
              <a:graphicData uri="http://schemas.microsoft.com/office/powerpoint/2016/sectionzoom">
                <psez:sectionZm>
                  <psez:sectionZmObj sectionId="{8CFAB5D1-F946-449C-A723-804ACB8B5D30}">
                    <psez:zmPr id="{C673C99B-B437-4A5E-9A7D-3C3E4D52581D}" transitionDur="1000">
                      <p166:blipFill xmlns:p166="http://schemas.microsoft.com/office/powerpoint/2016/6/main">
                        <a:blip r:embed="rId23"/>
                        <a:stretch>
                          <a:fillRect/>
                        </a:stretch>
                      </p166:blipFill>
                      <p166:spPr xmlns:p166="http://schemas.microsoft.com/office/powerpoint/2016/6/main">
                        <a:xfrm>
                          <a:off x="0" y="0"/>
                          <a:ext cx="1376377" cy="774214"/>
                        </a:xfrm>
                        <a:prstGeom prst="rect">
                          <a:avLst/>
                        </a:prstGeom>
                        <a:solidFill>
                          <a:schemeClr val="bg1"/>
                        </a:solidFill>
                        <a:ln>
                          <a:noFill/>
                          <a:headEnd type="none" w="med" len="med"/>
                          <a:tailEnd type="none" w="med" len="med"/>
                        </a:ln>
                        <a:effectLst>
                          <a:glow rad="533400">
                            <a:schemeClr val="accent1">
                              <a:lumMod val="60000"/>
                              <a:lumOff val="40000"/>
                              <a:alpha val="12000"/>
                            </a:schemeClr>
                          </a:glow>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27" name="Section Zoom 26">
                <a:hlinkClick r:id="rId24" action="ppaction://hlinksldjump"/>
                <a:extLst>
                  <a:ext uri="{FF2B5EF4-FFF2-40B4-BE49-F238E27FC236}">
                    <a16:creationId xmlns:a16="http://schemas.microsoft.com/office/drawing/2014/main" id="{2E344875-FB7A-9377-E0DB-D2A7B699FDD3}"/>
                  </a:ext>
                </a:extLst>
              </p:cNvPr>
              <p:cNvPicPr>
                <a:picLocks noGrp="1" noRot="1" noChangeAspect="1" noMove="1" noResize="1" noEditPoints="1" noAdjustHandles="1" noChangeArrowheads="1" noChangeShapeType="1"/>
              </p:cNvPicPr>
              <p:nvPr/>
            </p:nvPicPr>
            <p:blipFill>
              <a:blip r:embed="rId25"/>
              <a:stretch>
                <a:fillRect/>
              </a:stretch>
            </p:blipFill>
            <p:spPr>
              <a:xfrm>
                <a:off x="3133343" y="3059944"/>
                <a:ext cx="1376377" cy="774214"/>
              </a:xfrm>
              <a:prstGeom prst="rect">
                <a:avLst/>
              </a:prstGeom>
              <a:solidFill>
                <a:schemeClr val="bg1"/>
              </a:solidFill>
              <a:ln>
                <a:noFill/>
                <a:headEnd type="none" w="med" len="med"/>
                <a:tailEnd type="none" w="med" len="med"/>
              </a:ln>
              <a:effectLst>
                <a:glow rad="533400">
                  <a:schemeClr val="accent1">
                    <a:lumMod val="60000"/>
                    <a:lumOff val="40000"/>
                    <a:alpha val="12000"/>
                  </a:schemeClr>
                </a:glow>
                <a:outerShdw blurRad="190500" dist="38100" dir="2700000" sx="101000" sy="101000" algn="ctr" rotWithShape="0">
                  <a:srgbClr val="000000">
                    <a:alpha val="25000"/>
                  </a:srgbClr>
                </a:outerShdw>
              </a:effectLst>
            </p:spPr>
          </p:pic>
        </mc:Fallback>
      </mc:AlternateContent>
      <mc:AlternateContent xmlns:mc="http://schemas.openxmlformats.org/markup-compatibility/2006" xmlns:pslz="http://schemas.microsoft.com/office/powerpoint/2016/slidezoom">
        <mc:Choice Requires="pslz">
          <p:graphicFrame>
            <p:nvGraphicFramePr>
              <p:cNvPr id="165" name="Slide Zoom 164">
                <a:extLst>
                  <a:ext uri="{FF2B5EF4-FFF2-40B4-BE49-F238E27FC236}">
                    <a16:creationId xmlns:a16="http://schemas.microsoft.com/office/drawing/2014/main" id="{F7248245-0220-C023-A5E2-43B1807B62A6}"/>
                  </a:ext>
                </a:extLst>
              </p:cNvPr>
              <p:cNvGraphicFramePr>
                <a:graphicFrameLocks noChangeAspect="1"/>
              </p:cNvGraphicFramePr>
              <p:nvPr>
                <p:extLst>
                  <p:ext uri="{D42A27DB-BD31-4B8C-83A1-F6EECF244321}">
                    <p14:modId xmlns:p14="http://schemas.microsoft.com/office/powerpoint/2010/main" val="2716364465"/>
                  </p:ext>
                </p:extLst>
              </p:nvPr>
            </p:nvGraphicFramePr>
            <p:xfrm>
              <a:off x="10377253" y="3372538"/>
              <a:ext cx="883582" cy="497015"/>
            </p:xfrm>
            <a:graphic>
              <a:graphicData uri="http://schemas.microsoft.com/office/powerpoint/2016/slidezoom">
                <pslz:sldZm>
                  <pslz:sldZmObj sldId="2147472569" cId="2059505013">
                    <pslz:zmPr id="{8C0DC2DE-F986-4471-8B52-E166FBC6D8F5}" transitionDur="1000">
                      <p166:blipFill xmlns:p166="http://schemas.microsoft.com/office/powerpoint/2016/6/main">
                        <a:blip r:embed="rId26"/>
                        <a:stretch>
                          <a:fillRect/>
                        </a:stretch>
                      </p166:blipFill>
                      <p166:spPr xmlns:p166="http://schemas.microsoft.com/office/powerpoint/2016/6/main">
                        <a:xfrm>
                          <a:off x="0" y="0"/>
                          <a:ext cx="883582" cy="49701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165" name="Slide Zoom 164">
                <a:hlinkClick r:id="rId27" action="ppaction://hlinksldjump"/>
                <a:extLst>
                  <a:ext uri="{FF2B5EF4-FFF2-40B4-BE49-F238E27FC236}">
                    <a16:creationId xmlns:a16="http://schemas.microsoft.com/office/drawing/2014/main" id="{F7248245-0220-C023-A5E2-43B1807B62A6}"/>
                  </a:ext>
                </a:extLst>
              </p:cNvPr>
              <p:cNvPicPr>
                <a:picLocks noGrp="1" noRot="1" noChangeAspect="1" noMove="1" noResize="1" noEditPoints="1" noAdjustHandles="1" noChangeArrowheads="1" noChangeShapeType="1"/>
              </p:cNvPicPr>
              <p:nvPr/>
            </p:nvPicPr>
            <p:blipFill>
              <a:blip r:embed="rId28"/>
              <a:stretch>
                <a:fillRect/>
              </a:stretch>
            </p:blipFill>
            <p:spPr>
              <a:xfrm>
                <a:off x="10377253" y="3372538"/>
                <a:ext cx="883582" cy="49701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mc:AlternateContent xmlns:mc="http://schemas.openxmlformats.org/markup-compatibility/2006" xmlns:psez="http://schemas.microsoft.com/office/powerpoint/2016/sectionzoom">
        <mc:Choice Requires="psez">
          <p:graphicFrame>
            <p:nvGraphicFramePr>
              <p:cNvPr id="28" name="Section Zoom 27">
                <a:extLst>
                  <a:ext uri="{FF2B5EF4-FFF2-40B4-BE49-F238E27FC236}">
                    <a16:creationId xmlns:a16="http://schemas.microsoft.com/office/drawing/2014/main" id="{66331A15-D0AC-537A-1927-1379520F09EA}"/>
                  </a:ext>
                </a:extLst>
              </p:cNvPr>
              <p:cNvGraphicFramePr>
                <a:graphicFrameLocks noChangeAspect="1"/>
              </p:cNvGraphicFramePr>
              <p:nvPr>
                <p:extLst>
                  <p:ext uri="{D42A27DB-BD31-4B8C-83A1-F6EECF244321}">
                    <p14:modId xmlns:p14="http://schemas.microsoft.com/office/powerpoint/2010/main" val="996577186"/>
                  </p:ext>
                </p:extLst>
              </p:nvPr>
            </p:nvGraphicFramePr>
            <p:xfrm>
              <a:off x="8631924" y="4629044"/>
              <a:ext cx="1414169" cy="795470"/>
            </p:xfrm>
            <a:graphic>
              <a:graphicData uri="http://schemas.microsoft.com/office/powerpoint/2016/sectionzoom">
                <psez:sectionZm>
                  <psez:sectionZmObj sectionId="{8D024B5A-434B-44F1-94C7-0229E4F20787}">
                    <psez:zmPr id="{87432718-63B6-451D-8CB0-0E651F794610}" transitionDur="1000">
                      <p166:blipFill xmlns:p166="http://schemas.microsoft.com/office/powerpoint/2016/6/main">
                        <a:blip r:embed="rId29"/>
                        <a:stretch>
                          <a:fillRect/>
                        </a:stretch>
                      </p166:blipFill>
                      <p166:spPr xmlns:p166="http://schemas.microsoft.com/office/powerpoint/2016/6/main">
                        <a:xfrm>
                          <a:off x="0" y="0"/>
                          <a:ext cx="1414169" cy="795470"/>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166:spPr>
                    </psez:zmPr>
                  </psez:sectionZmObj>
                </psez:sectionZm>
              </a:graphicData>
            </a:graphic>
          </p:graphicFrame>
        </mc:Choice>
        <mc:Fallback xmlns="">
          <p:pic>
            <p:nvPicPr>
              <p:cNvPr id="28" name="Section Zoom 27">
                <a:hlinkClick r:id="rId30" action="ppaction://hlinksldjump"/>
                <a:extLst>
                  <a:ext uri="{FF2B5EF4-FFF2-40B4-BE49-F238E27FC236}">
                    <a16:creationId xmlns:a16="http://schemas.microsoft.com/office/drawing/2014/main" id="{66331A15-D0AC-537A-1927-1379520F09EA}"/>
                  </a:ext>
                </a:extLst>
              </p:cNvPr>
              <p:cNvPicPr>
                <a:picLocks noGrp="1" noRot="1" noChangeAspect="1" noMove="1" noResize="1" noEditPoints="1" noAdjustHandles="1" noChangeArrowheads="1" noChangeShapeType="1"/>
              </p:cNvPicPr>
              <p:nvPr/>
            </p:nvPicPr>
            <p:blipFill>
              <a:blip r:embed="rId31"/>
              <a:stretch>
                <a:fillRect/>
              </a:stretch>
            </p:blipFill>
            <p:spPr>
              <a:xfrm>
                <a:off x="8631924" y="4629044"/>
                <a:ext cx="1414169" cy="795470"/>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3" name="Section Zoom 12">
                <a:extLst>
                  <a:ext uri="{FF2B5EF4-FFF2-40B4-BE49-F238E27FC236}">
                    <a16:creationId xmlns:a16="http://schemas.microsoft.com/office/drawing/2014/main" id="{867B6589-90C4-AF52-7484-BCE8C5439D29}"/>
                  </a:ext>
                </a:extLst>
              </p:cNvPr>
              <p:cNvGraphicFramePr>
                <a:graphicFrameLocks noChangeAspect="1"/>
              </p:cNvGraphicFramePr>
              <p:nvPr>
                <p:extLst>
                  <p:ext uri="{D42A27DB-BD31-4B8C-83A1-F6EECF244321}">
                    <p14:modId xmlns:p14="http://schemas.microsoft.com/office/powerpoint/2010/main" val="4074169888"/>
                  </p:ext>
                </p:extLst>
              </p:nvPr>
            </p:nvGraphicFramePr>
            <p:xfrm>
              <a:off x="6957495" y="4624348"/>
              <a:ext cx="1414169" cy="795470"/>
            </p:xfrm>
            <a:graphic>
              <a:graphicData uri="http://schemas.microsoft.com/office/powerpoint/2016/sectionzoom">
                <psez:sectionZm>
                  <psez:sectionZmObj sectionId="{21C4F463-1B0F-4D0A-9DCD-89E30DA510EC}">
                    <psez:zmPr id="{97890900-B21C-402E-8C89-BD6F7E970571}" transitionDur="1000">
                      <p166:blipFill xmlns:p166="http://schemas.microsoft.com/office/powerpoint/2016/6/main">
                        <a:blip r:embed="rId32"/>
                        <a:stretch>
                          <a:fillRect/>
                        </a:stretch>
                      </p166:blipFill>
                      <p166:spPr xmlns:p166="http://schemas.microsoft.com/office/powerpoint/2016/6/main">
                        <a:xfrm>
                          <a:off x="0" y="0"/>
                          <a:ext cx="1414169" cy="795470"/>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166:spPr>
                    </psez:zmPr>
                  </psez:sectionZmObj>
                </psez:sectionZm>
              </a:graphicData>
            </a:graphic>
          </p:graphicFrame>
        </mc:Choice>
        <mc:Fallback xmlns="">
          <p:pic>
            <p:nvPicPr>
              <p:cNvPr id="13" name="Section Zoom 12">
                <a:hlinkClick r:id="rId33" action="ppaction://hlinksldjump"/>
                <a:extLst>
                  <a:ext uri="{FF2B5EF4-FFF2-40B4-BE49-F238E27FC236}">
                    <a16:creationId xmlns:a16="http://schemas.microsoft.com/office/drawing/2014/main" id="{867B6589-90C4-AF52-7484-BCE8C5439D29}"/>
                  </a:ext>
                </a:extLst>
              </p:cNvPr>
              <p:cNvPicPr>
                <a:picLocks noGrp="1" noRot="1" noChangeAspect="1" noMove="1" noResize="1" noEditPoints="1" noAdjustHandles="1" noChangeArrowheads="1" noChangeShapeType="1"/>
              </p:cNvPicPr>
              <p:nvPr/>
            </p:nvPicPr>
            <p:blipFill>
              <a:blip r:embed="rId34"/>
              <a:stretch>
                <a:fillRect/>
              </a:stretch>
            </p:blipFill>
            <p:spPr>
              <a:xfrm>
                <a:off x="6957495" y="4624348"/>
                <a:ext cx="1414169" cy="795470"/>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5" name="Section Zoom 4">
                <a:extLst>
                  <a:ext uri="{FF2B5EF4-FFF2-40B4-BE49-F238E27FC236}">
                    <a16:creationId xmlns:a16="http://schemas.microsoft.com/office/drawing/2014/main" id="{39F36504-7473-4C88-64E9-F6BE61627682}"/>
                  </a:ext>
                </a:extLst>
              </p:cNvPr>
              <p:cNvGraphicFramePr>
                <a:graphicFrameLocks noChangeAspect="1"/>
              </p:cNvGraphicFramePr>
              <p:nvPr>
                <p:extLst>
                  <p:ext uri="{D42A27DB-BD31-4B8C-83A1-F6EECF244321}">
                    <p14:modId xmlns:p14="http://schemas.microsoft.com/office/powerpoint/2010/main" val="1910374813"/>
                  </p:ext>
                </p:extLst>
              </p:nvPr>
            </p:nvGraphicFramePr>
            <p:xfrm>
              <a:off x="10186498" y="4629044"/>
              <a:ext cx="1414167" cy="795470"/>
            </p:xfrm>
            <a:graphic>
              <a:graphicData uri="http://schemas.microsoft.com/office/powerpoint/2016/sectionzoom">
                <psez:sectionZm>
                  <psez:sectionZmObj sectionId="{35B54DC8-466B-4E59-A868-E75D05A53E79}">
                    <psez:zmPr id="{0B13B9C1-4972-445F-B654-2CDDF625615D}" transitionDur="1000">
                      <p166:blipFill xmlns:p166="http://schemas.microsoft.com/office/powerpoint/2016/6/main">
                        <a:blip r:embed="rId35"/>
                        <a:stretch>
                          <a:fillRect/>
                        </a:stretch>
                      </p166:blipFill>
                      <p166:spPr xmlns:p166="http://schemas.microsoft.com/office/powerpoint/2016/6/main">
                        <a:xfrm>
                          <a:off x="0" y="0"/>
                          <a:ext cx="1414167" cy="79547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ez:zmPr>
                  </psez:sectionZmObj>
                </psez:sectionZm>
              </a:graphicData>
            </a:graphic>
          </p:graphicFrame>
        </mc:Choice>
        <mc:Fallback xmlns="">
          <p:pic>
            <p:nvPicPr>
              <p:cNvPr id="5" name="Section Zoom 4">
                <a:hlinkClick r:id="rId36" action="ppaction://hlinksldjump"/>
                <a:extLst>
                  <a:ext uri="{FF2B5EF4-FFF2-40B4-BE49-F238E27FC236}">
                    <a16:creationId xmlns:a16="http://schemas.microsoft.com/office/drawing/2014/main" id="{39F36504-7473-4C88-64E9-F6BE61627682}"/>
                  </a:ext>
                </a:extLst>
              </p:cNvPr>
              <p:cNvPicPr>
                <a:picLocks noGrp="1" noRot="1" noChangeAspect="1" noMove="1" noResize="1" noEditPoints="1" noAdjustHandles="1" noChangeArrowheads="1" noChangeShapeType="1"/>
              </p:cNvPicPr>
              <p:nvPr/>
            </p:nvPicPr>
            <p:blipFill>
              <a:blip r:embed="rId37"/>
              <a:stretch>
                <a:fillRect/>
              </a:stretch>
            </p:blipFill>
            <p:spPr>
              <a:xfrm>
                <a:off x="10186498" y="4629044"/>
                <a:ext cx="1414167" cy="79547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24625886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F9D0F6BD-2197-B2A4-36C4-646ABE475DF0}"/>
              </a:ext>
            </a:extLst>
          </p:cNvPr>
          <p:cNvGrpSpPr/>
          <p:nvPr/>
        </p:nvGrpSpPr>
        <p:grpSpPr>
          <a:xfrm>
            <a:off x="145710" y="1868504"/>
            <a:ext cx="3264535" cy="2127764"/>
            <a:chOff x="145710" y="1868504"/>
            <a:chExt cx="3264535" cy="2127764"/>
          </a:xfrm>
        </p:grpSpPr>
        <p:sp>
          <p:nvSpPr>
            <p:cNvPr id="58" name="Left Brace 57">
              <a:extLst>
                <a:ext uri="{FF2B5EF4-FFF2-40B4-BE49-F238E27FC236}">
                  <a16:creationId xmlns:a16="http://schemas.microsoft.com/office/drawing/2014/main" id="{6F403E23-2EE2-8442-AD9E-2A8B928D75D9}"/>
                </a:ext>
              </a:extLst>
            </p:cNvPr>
            <p:cNvSpPr/>
            <p:nvPr/>
          </p:nvSpPr>
          <p:spPr>
            <a:xfrm>
              <a:off x="2788368" y="1868504"/>
              <a:ext cx="621877" cy="2127764"/>
            </a:xfrm>
            <a:prstGeom prst="leftBrace">
              <a:avLst>
                <a:gd name="adj1" fmla="val 0"/>
                <a:gd name="adj2" fmla="val 31996"/>
              </a:avLst>
            </a:prstGeom>
            <a:gradFill>
              <a:gsLst>
                <a:gs pos="85000">
                  <a:schemeClr val="bg1"/>
                </a:gs>
                <a:gs pos="54000">
                  <a:srgbClr val="C9E8FF"/>
                </a:gs>
              </a:gsLst>
              <a:lin ang="0" scaled="1"/>
            </a:gradFill>
            <a:ln w="28575">
              <a:solidFill>
                <a:srgbClr val="005A9F"/>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 name="TextBox 12">
              <a:extLst>
                <a:ext uri="{FF2B5EF4-FFF2-40B4-BE49-F238E27FC236}">
                  <a16:creationId xmlns:a16="http://schemas.microsoft.com/office/drawing/2014/main" id="{B5569766-BBDB-64D4-16B3-1EEC17546877}"/>
                </a:ext>
              </a:extLst>
            </p:cNvPr>
            <p:cNvSpPr txBox="1"/>
            <p:nvPr/>
          </p:nvSpPr>
          <p:spPr>
            <a:xfrm>
              <a:off x="145710" y="2233506"/>
              <a:ext cx="2533732" cy="615553"/>
            </a:xfrm>
            <a:prstGeom prst="rect">
              <a:avLst/>
            </a:prstGeom>
            <a:noFill/>
          </p:spPr>
          <p:txBody>
            <a:bodyPr wrap="square" lIns="0" tIns="0" rIns="0" bIns="0" rtlCol="0">
              <a:spAutoFit/>
            </a:bodyPr>
            <a:lstStyle/>
            <a:p>
              <a:pPr marL="0" marR="0" lvl="0" indent="0" algn="r" defTabSz="914400" rtl="0" eaLnBrk="1" fontAlgn="b" latinLnBrk="0" hangingPunct="1">
                <a:lnSpc>
                  <a:spcPct val="100000"/>
                </a:lnSpc>
                <a:spcBef>
                  <a:spcPts val="300"/>
                </a:spcBef>
                <a:spcAft>
                  <a:spcPts val="0"/>
                </a:spcAft>
                <a:buClrTx/>
                <a:buSzTx/>
                <a:buFontTx/>
                <a:buNone/>
                <a:tabLst/>
                <a:defRPr/>
              </a:pPr>
              <a:r>
                <a:rPr kumimoji="0" lang="en-US" sz="2000" b="0" i="1" u="none" strike="noStrike" kern="1200" cap="none" spc="-30" normalizeH="0" baseline="0" noProof="0">
                  <a:ln>
                    <a:noFill/>
                  </a:ln>
                  <a:solidFill>
                    <a:srgbClr val="0078D4">
                      <a:lumMod val="75000"/>
                    </a:srgbClr>
                  </a:solidFill>
                  <a:effectLst/>
                  <a:uLnTx/>
                  <a:uFillTx/>
                  <a:latin typeface="Segoe UI Semibold"/>
                  <a:ea typeface="+mn-ea"/>
                  <a:cs typeface="+mn-cs"/>
                </a:rPr>
                <a:t>End to End Strategy and Planning</a:t>
              </a:r>
            </a:p>
          </p:txBody>
        </p:sp>
        <mc:AlternateContent xmlns:mc="http://schemas.openxmlformats.org/markup-compatibility/2006" xmlns:pslz="http://schemas.microsoft.com/office/powerpoint/2016/slidezoom">
          <mc:Choice Requires="pslz">
            <p:graphicFrame>
              <p:nvGraphicFramePr>
                <p:cNvPr id="73" name="Slide Zoom 72">
                  <a:extLst>
                    <a:ext uri="{FF2B5EF4-FFF2-40B4-BE49-F238E27FC236}">
                      <a16:creationId xmlns:a16="http://schemas.microsoft.com/office/drawing/2014/main" id="{9A237645-5C3E-41CA-DEF8-A0D454803906}"/>
                    </a:ext>
                  </a:extLst>
                </p:cNvPr>
                <p:cNvGraphicFramePr>
                  <a:graphicFrameLocks noChangeAspect="1"/>
                </p:cNvGraphicFramePr>
                <p:nvPr/>
              </p:nvGraphicFramePr>
              <p:xfrm>
                <a:off x="1595570" y="2896843"/>
                <a:ext cx="1083872" cy="609678"/>
              </p:xfrm>
              <a:graphic>
                <a:graphicData uri="http://schemas.microsoft.com/office/powerpoint/2016/slidezoom">
                  <pslz:sldZm>
                    <pslz:sldZmObj sldId="2147480871" cId="2002147340">
                      <pslz:zmPr id="{3A44EA91-1EB6-4463-83F9-F59BD72B8749}" transitionDur="1000">
                        <p166:blipFill xmlns:p166="http://schemas.microsoft.com/office/powerpoint/2016/6/main">
                          <a:blip r:embed="rId3"/>
                          <a:stretch>
                            <a:fillRect/>
                          </a:stretch>
                        </p166:blipFill>
                        <p166:spPr xmlns:p166="http://schemas.microsoft.com/office/powerpoint/2016/6/main">
                          <a:xfrm>
                            <a:off x="0" y="0"/>
                            <a:ext cx="1083872" cy="609678"/>
                          </a:xfrm>
                          <a:prstGeom prst="rect">
                            <a:avLst/>
                          </a:prstGeom>
                          <a:solidFill>
                            <a:srgbClr val="E5F4FF"/>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73" name="Slide Zoom 72">
                  <a:hlinkClick r:id="rId4" action="ppaction://hlinksldjump"/>
                  <a:extLst>
                    <a:ext uri="{FF2B5EF4-FFF2-40B4-BE49-F238E27FC236}">
                      <a16:creationId xmlns:a16="http://schemas.microsoft.com/office/drawing/2014/main" id="{9A237645-5C3E-41CA-DEF8-A0D454803906}"/>
                    </a:ext>
                  </a:extLst>
                </p:cNvPr>
                <p:cNvPicPr>
                  <a:picLocks noGrp="1" noRot="1" noChangeAspect="1" noMove="1" noResize="1" noEditPoints="1" noAdjustHandles="1" noChangeArrowheads="1" noChangeShapeType="1"/>
                </p:cNvPicPr>
                <p:nvPr/>
              </p:nvPicPr>
              <p:blipFill>
                <a:blip r:embed="rId5"/>
                <a:stretch>
                  <a:fillRect/>
                </a:stretch>
              </p:blipFill>
              <p:spPr>
                <a:xfrm>
                  <a:off x="1595570" y="2896843"/>
                  <a:ext cx="1083872" cy="609678"/>
                </a:xfrm>
                <a:prstGeom prst="rect">
                  <a:avLst/>
                </a:prstGeom>
                <a:solidFill>
                  <a:srgbClr val="E5F4FF"/>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grpSp>
      <p:sp>
        <p:nvSpPr>
          <p:cNvPr id="8" name="Rectangle 7">
            <a:extLst>
              <a:ext uri="{FF2B5EF4-FFF2-40B4-BE49-F238E27FC236}">
                <a16:creationId xmlns:a16="http://schemas.microsoft.com/office/drawing/2014/main" id="{56AB13DA-A0BC-537A-7806-2E38E62D7A5F}"/>
              </a:ext>
            </a:extLst>
          </p:cNvPr>
          <p:cNvSpPr/>
          <p:nvPr/>
        </p:nvSpPr>
        <p:spPr bwMode="auto">
          <a:xfrm>
            <a:off x="3431505" y="1987139"/>
            <a:ext cx="8495667" cy="645394"/>
          </a:xfrm>
          <a:prstGeom prst="rect">
            <a:avLst/>
          </a:prstGeom>
          <a:solidFill>
            <a:srgbClr val="E5F4FF"/>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79308" rIns="179308" bIns="457200" numCol="1" spcCol="0" rtlCol="0" fromWordArt="0" anchor="ctr"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t>Zero Trust Architecture</a:t>
            </a:r>
          </a:p>
        </p:txBody>
      </p:sp>
      <p:grpSp>
        <p:nvGrpSpPr>
          <p:cNvPr id="19" name="Group 18">
            <a:extLst>
              <a:ext uri="{FF2B5EF4-FFF2-40B4-BE49-F238E27FC236}">
                <a16:creationId xmlns:a16="http://schemas.microsoft.com/office/drawing/2014/main" id="{9FF497EF-E5EB-C1BE-06E9-0ACE07A95282}"/>
              </a:ext>
            </a:extLst>
          </p:cNvPr>
          <p:cNvGrpSpPr/>
          <p:nvPr/>
        </p:nvGrpSpPr>
        <p:grpSpPr>
          <a:xfrm>
            <a:off x="8564925" y="2114630"/>
            <a:ext cx="390412" cy="390412"/>
            <a:chOff x="-276112" y="4962140"/>
            <a:chExt cx="514350" cy="514350"/>
          </a:xfrm>
        </p:grpSpPr>
        <p:sp>
          <p:nvSpPr>
            <p:cNvPr id="20" name="Freeform: Shape 19">
              <a:extLst>
                <a:ext uri="{FF2B5EF4-FFF2-40B4-BE49-F238E27FC236}">
                  <a16:creationId xmlns:a16="http://schemas.microsoft.com/office/drawing/2014/main" id="{C5CD33FC-C4D2-9B87-7E7A-9DFA3F41D4D2}"/>
                </a:ext>
              </a:extLst>
            </p:cNvPr>
            <p:cNvSpPr/>
            <p:nvPr/>
          </p:nvSpPr>
          <p:spPr>
            <a:xfrm>
              <a:off x="-276112" y="4962140"/>
              <a:ext cx="514350" cy="514350"/>
            </a:xfrm>
            <a:custGeom>
              <a:avLst/>
              <a:gdLst>
                <a:gd name="connsiteX0" fmla="*/ 0 w 514350"/>
                <a:gd name="connsiteY0" fmla="*/ 0 h 514350"/>
                <a:gd name="connsiteX1" fmla="*/ 0 w 514350"/>
                <a:gd name="connsiteY1" fmla="*/ 514350 h 514350"/>
                <a:gd name="connsiteX2" fmla="*/ 514350 w 514350"/>
                <a:gd name="connsiteY2" fmla="*/ 514350 h 514350"/>
                <a:gd name="connsiteX3" fmla="*/ 514350 w 514350"/>
                <a:gd name="connsiteY3" fmla="*/ 0 h 514350"/>
                <a:gd name="connsiteX4" fmla="*/ 457200 w 514350"/>
                <a:gd name="connsiteY4" fmla="*/ 457200 h 514350"/>
                <a:gd name="connsiteX5" fmla="*/ 57150 w 514350"/>
                <a:gd name="connsiteY5" fmla="*/ 457200 h 514350"/>
                <a:gd name="connsiteX6" fmla="*/ 57150 w 514350"/>
                <a:gd name="connsiteY6" fmla="*/ 57150 h 514350"/>
                <a:gd name="connsiteX7" fmla="*/ 457200 w 514350"/>
                <a:gd name="connsiteY7" fmla="*/ 571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350" h="514350">
                  <a:moveTo>
                    <a:pt x="0" y="0"/>
                  </a:moveTo>
                  <a:lnTo>
                    <a:pt x="0" y="514350"/>
                  </a:lnTo>
                  <a:lnTo>
                    <a:pt x="514350" y="514350"/>
                  </a:lnTo>
                  <a:lnTo>
                    <a:pt x="514350" y="0"/>
                  </a:lnTo>
                  <a:close/>
                  <a:moveTo>
                    <a:pt x="457200" y="457200"/>
                  </a:moveTo>
                  <a:lnTo>
                    <a:pt x="57150" y="457200"/>
                  </a:lnTo>
                  <a:lnTo>
                    <a:pt x="57150" y="57150"/>
                  </a:lnTo>
                  <a:lnTo>
                    <a:pt x="457200" y="57150"/>
                  </a:lnTo>
                  <a:close/>
                </a:path>
              </a:pathLst>
            </a:custGeom>
            <a:solidFill>
              <a:srgbClr val="005A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 name="Freeform: Shape 20">
              <a:extLst>
                <a:ext uri="{FF2B5EF4-FFF2-40B4-BE49-F238E27FC236}">
                  <a16:creationId xmlns:a16="http://schemas.microsoft.com/office/drawing/2014/main" id="{BD24FF95-9655-CD3B-B5C3-0BAD5EDE4376}"/>
                </a:ext>
              </a:extLst>
            </p:cNvPr>
            <p:cNvSpPr/>
            <p:nvPr/>
          </p:nvSpPr>
          <p:spPr>
            <a:xfrm>
              <a:off x="-186977" y="5079422"/>
              <a:ext cx="336098" cy="256193"/>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rgbClr val="005A9F"/>
            </a:solidFill>
            <a:ln w="9525" cap="flat">
              <a:noFill/>
              <a:prstDash val="sys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47" name="TextBox 46">
            <a:extLst>
              <a:ext uri="{FF2B5EF4-FFF2-40B4-BE49-F238E27FC236}">
                <a16:creationId xmlns:a16="http://schemas.microsoft.com/office/drawing/2014/main" id="{66250933-A3E2-C766-AA0A-CB7BFE62C3A8}"/>
              </a:ext>
            </a:extLst>
          </p:cNvPr>
          <p:cNvSpPr txBox="1"/>
          <p:nvPr/>
        </p:nvSpPr>
        <p:spPr>
          <a:xfrm>
            <a:off x="3524510" y="2306593"/>
            <a:ext cx="3444883" cy="276999"/>
          </a:xfrm>
          <a:prstGeom prst="rect">
            <a:avLst/>
          </a:prstGeom>
          <a:noFill/>
        </p:spPr>
        <p:txBody>
          <a:bodyPr wrap="square">
            <a:spAutoFit/>
          </a:bodyPr>
          <a:lstStyle>
            <a:defPPr>
              <a:defRPr lang="en-US"/>
            </a:defPPr>
            <a:lvl1pPr marR="0" lvl="0" indent="0" fontAlgn="auto">
              <a:lnSpc>
                <a:spcPct val="100000"/>
              </a:lnSpc>
              <a:spcBef>
                <a:spcPct val="20000"/>
              </a:spcBef>
              <a:spcAft>
                <a:spcPts val="0"/>
              </a:spcAft>
              <a:buClrTx/>
              <a:buSzPct val="90000"/>
              <a:buFontTx/>
              <a:buNone/>
              <a:tabLst/>
              <a:defRPr kumimoji="0" sz="1200" b="0" i="1" u="none" strike="noStrike" cap="none" spc="0" normalizeH="0" baseline="0">
                <a:ln>
                  <a:noFill/>
                </a:ln>
                <a:gradFill>
                  <a:gsLst>
                    <a:gs pos="2917">
                      <a:srgbClr val="000000"/>
                    </a:gs>
                    <a:gs pos="30000">
                      <a:srgbClr val="000000"/>
                    </a:gs>
                  </a:gsLst>
                  <a:lin ang="5400000" scaled="0"/>
                </a:gradFill>
                <a:effectLst/>
                <a:uLnTx/>
                <a:uFillTx/>
                <a:latin typeface="Segoe UI Semibold"/>
              </a:defRPr>
            </a:lvl1pPr>
          </a:lstStyle>
          <a:p>
            <a:pPr marL="0" marR="0" lvl="0" indent="0" algn="l" defTabSz="914400" rtl="0" eaLnBrk="1" fontAlgn="auto" latinLnBrk="0" hangingPunct="1">
              <a:lnSpc>
                <a:spcPct val="100000"/>
              </a:lnSpc>
              <a:spcBef>
                <a:spcPct val="20000"/>
              </a:spcBef>
              <a:spcAft>
                <a:spcPts val="0"/>
              </a:spcAft>
              <a:buClrTx/>
              <a:buSzPct val="90000"/>
              <a:buFontTx/>
              <a:buNone/>
              <a:tabLst/>
              <a:defRPr/>
            </a:pPr>
            <a:r>
              <a:rPr kumimoji="0" lang="en-US" sz="1200" b="0" i="1"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Security ADS Module 1 – Zero Trust Architecture</a:t>
            </a:r>
          </a:p>
        </p:txBody>
      </p:sp>
      <p:sp>
        <p:nvSpPr>
          <p:cNvPr id="32" name="Rectangle 31">
            <a:extLst>
              <a:ext uri="{FF2B5EF4-FFF2-40B4-BE49-F238E27FC236}">
                <a16:creationId xmlns:a16="http://schemas.microsoft.com/office/drawing/2014/main" id="{D70D10D5-B990-8509-2051-363B4E191E0B}"/>
              </a:ext>
            </a:extLst>
          </p:cNvPr>
          <p:cNvSpPr/>
          <p:nvPr/>
        </p:nvSpPr>
        <p:spPr bwMode="auto">
          <a:xfrm>
            <a:off x="3431505" y="2742215"/>
            <a:ext cx="8495667" cy="645394"/>
          </a:xfrm>
          <a:prstGeom prst="rect">
            <a:avLst/>
          </a:prstGeom>
          <a:solidFill>
            <a:srgbClr val="E5F4FF"/>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82880" rIns="89654" bIns="457200" numCol="1" spcCol="0" rtlCol="0" fromWordArt="0" anchor="ctr"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t>Product Adoption</a:t>
            </a:r>
          </a:p>
        </p:txBody>
      </p:sp>
      <p:sp>
        <p:nvSpPr>
          <p:cNvPr id="51" name="TextBox 50">
            <a:extLst>
              <a:ext uri="{FF2B5EF4-FFF2-40B4-BE49-F238E27FC236}">
                <a16:creationId xmlns:a16="http://schemas.microsoft.com/office/drawing/2014/main" id="{E2DDB4EE-0752-17B3-01A3-F4F7ECD82F61}"/>
              </a:ext>
            </a:extLst>
          </p:cNvPr>
          <p:cNvSpPr txBox="1"/>
          <p:nvPr/>
        </p:nvSpPr>
        <p:spPr>
          <a:xfrm>
            <a:off x="3524510" y="3039702"/>
            <a:ext cx="4059190" cy="276999"/>
          </a:xfrm>
          <a:prstGeom prst="rect">
            <a:avLst/>
          </a:prstGeom>
          <a:noFill/>
        </p:spPr>
        <p:txBody>
          <a:bodyPr wrap="square">
            <a:spAutoFit/>
          </a:bodyPr>
          <a:lstStyle>
            <a:defPPr>
              <a:defRPr lang="en-US"/>
            </a:defPPr>
            <a:lvl1pPr marR="0" lvl="0" indent="0" fontAlgn="auto">
              <a:lnSpc>
                <a:spcPct val="100000"/>
              </a:lnSpc>
              <a:spcBef>
                <a:spcPct val="20000"/>
              </a:spcBef>
              <a:spcAft>
                <a:spcPts val="0"/>
              </a:spcAft>
              <a:buClrTx/>
              <a:buSzPct val="90000"/>
              <a:buFontTx/>
              <a:buNone/>
              <a:tabLst/>
              <a:defRPr kumimoji="0" sz="1200" b="0" i="1" u="none" strike="noStrike" cap="none" spc="0" normalizeH="0" baseline="0">
                <a:ln>
                  <a:noFill/>
                </a:ln>
                <a:gradFill>
                  <a:gsLst>
                    <a:gs pos="2917">
                      <a:srgbClr val="000000"/>
                    </a:gs>
                    <a:gs pos="30000">
                      <a:srgbClr val="000000"/>
                    </a:gs>
                  </a:gsLst>
                  <a:lin ang="5400000" scaled="0"/>
                </a:gradFill>
                <a:effectLst/>
                <a:uLnTx/>
                <a:uFillTx/>
                <a:latin typeface="Segoe UI Semibold"/>
              </a:defRPr>
            </a:lvl1pPr>
          </a:lstStyle>
          <a:p>
            <a:pPr marL="0" marR="0" lvl="0" indent="0" algn="l" defTabSz="914400" rtl="0" eaLnBrk="1" fontAlgn="auto" latinLnBrk="0" hangingPunct="1">
              <a:lnSpc>
                <a:spcPct val="100000"/>
              </a:lnSpc>
              <a:spcBef>
                <a:spcPct val="20000"/>
              </a:spcBef>
              <a:spcAft>
                <a:spcPts val="0"/>
              </a:spcAft>
              <a:buClrTx/>
              <a:buSzPct val="90000"/>
              <a:buFontTx/>
              <a:buNone/>
              <a:tabLst/>
              <a:defRPr/>
            </a:pPr>
            <a:r>
              <a:rPr kumimoji="0" lang="en-US" sz="1200" b="0" i="1"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Security Capability Adoption Planning</a:t>
            </a:r>
          </a:p>
        </p:txBody>
      </p:sp>
      <p:sp>
        <p:nvSpPr>
          <p:cNvPr id="14" name="TextBox 13">
            <a:extLst>
              <a:ext uri="{FF2B5EF4-FFF2-40B4-BE49-F238E27FC236}">
                <a16:creationId xmlns:a16="http://schemas.microsoft.com/office/drawing/2014/main" id="{92DB5526-D75E-86DE-D2BA-152826EF4F2C}"/>
              </a:ext>
            </a:extLst>
          </p:cNvPr>
          <p:cNvSpPr txBox="1"/>
          <p:nvPr/>
        </p:nvSpPr>
        <p:spPr>
          <a:xfrm>
            <a:off x="10864490" y="2941802"/>
            <a:ext cx="764344" cy="246221"/>
          </a:xfrm>
          <a:prstGeom prst="rect">
            <a:avLst/>
          </a:prstGeom>
          <a:noFill/>
        </p:spPr>
        <p:txBody>
          <a:bodyPr wrap="square" lIns="0" tIns="0" rIns="0" bIns="0" rtlCol="0">
            <a:spAutoFit/>
          </a:bodyPr>
          <a:lstStyle/>
          <a:p>
            <a:pPr marL="0" marR="0" lvl="0" indent="0" algn="l" defTabSz="914400" rtl="0" eaLnBrk="1" fontAlgn="b" latinLnBrk="0" hangingPunct="1">
              <a:lnSpc>
                <a:spcPct val="100000"/>
              </a:lnSpc>
              <a:spcBef>
                <a:spcPts val="300"/>
              </a:spcBef>
              <a:spcAft>
                <a:spcPts val="0"/>
              </a:spcAft>
              <a:buClrTx/>
              <a:buSzTx/>
              <a:buFontTx/>
              <a:buNone/>
              <a:tabLst/>
              <a:defRPr/>
            </a:pPr>
            <a:r>
              <a:rPr kumimoji="0" lang="en-US" sz="1600" b="0" i="1" u="none" strike="noStrike" kern="1200" cap="none" spc="-30" normalizeH="0" baseline="0" noProof="0">
                <a:ln>
                  <a:noFill/>
                </a:ln>
                <a:solidFill>
                  <a:srgbClr val="000000">
                    <a:lumMod val="50000"/>
                    <a:lumOff val="50000"/>
                  </a:srgbClr>
                </a:solidFill>
                <a:effectLst/>
                <a:uLnTx/>
                <a:uFillTx/>
                <a:latin typeface="Segoe UI Semibold"/>
                <a:ea typeface="+mn-ea"/>
                <a:cs typeface="+mn-cs"/>
              </a:rPr>
              <a:t>2-3 days</a:t>
            </a:r>
          </a:p>
        </p:txBody>
      </p:sp>
      <p:grpSp>
        <p:nvGrpSpPr>
          <p:cNvPr id="36" name="Group 35">
            <a:extLst>
              <a:ext uri="{FF2B5EF4-FFF2-40B4-BE49-F238E27FC236}">
                <a16:creationId xmlns:a16="http://schemas.microsoft.com/office/drawing/2014/main" id="{6C8FCDA6-D84E-EF3A-1CB7-1DEC223155CA}"/>
              </a:ext>
            </a:extLst>
          </p:cNvPr>
          <p:cNvGrpSpPr/>
          <p:nvPr/>
        </p:nvGrpSpPr>
        <p:grpSpPr>
          <a:xfrm>
            <a:off x="10242761" y="2114630"/>
            <a:ext cx="390412" cy="390412"/>
            <a:chOff x="-276112" y="4962140"/>
            <a:chExt cx="514350" cy="514350"/>
          </a:xfrm>
        </p:grpSpPr>
        <p:sp>
          <p:nvSpPr>
            <p:cNvPr id="37" name="Freeform: Shape 36">
              <a:extLst>
                <a:ext uri="{FF2B5EF4-FFF2-40B4-BE49-F238E27FC236}">
                  <a16:creationId xmlns:a16="http://schemas.microsoft.com/office/drawing/2014/main" id="{7786B745-6AC9-5A1B-CFE2-95C14FBEADF0}"/>
                </a:ext>
              </a:extLst>
            </p:cNvPr>
            <p:cNvSpPr/>
            <p:nvPr/>
          </p:nvSpPr>
          <p:spPr>
            <a:xfrm>
              <a:off x="-276112" y="4962140"/>
              <a:ext cx="514350" cy="514350"/>
            </a:xfrm>
            <a:custGeom>
              <a:avLst/>
              <a:gdLst>
                <a:gd name="connsiteX0" fmla="*/ 0 w 514350"/>
                <a:gd name="connsiteY0" fmla="*/ 0 h 514350"/>
                <a:gd name="connsiteX1" fmla="*/ 0 w 514350"/>
                <a:gd name="connsiteY1" fmla="*/ 514350 h 514350"/>
                <a:gd name="connsiteX2" fmla="*/ 514350 w 514350"/>
                <a:gd name="connsiteY2" fmla="*/ 514350 h 514350"/>
                <a:gd name="connsiteX3" fmla="*/ 514350 w 514350"/>
                <a:gd name="connsiteY3" fmla="*/ 0 h 514350"/>
                <a:gd name="connsiteX4" fmla="*/ 457200 w 514350"/>
                <a:gd name="connsiteY4" fmla="*/ 457200 h 514350"/>
                <a:gd name="connsiteX5" fmla="*/ 57150 w 514350"/>
                <a:gd name="connsiteY5" fmla="*/ 457200 h 514350"/>
                <a:gd name="connsiteX6" fmla="*/ 57150 w 514350"/>
                <a:gd name="connsiteY6" fmla="*/ 57150 h 514350"/>
                <a:gd name="connsiteX7" fmla="*/ 457200 w 514350"/>
                <a:gd name="connsiteY7" fmla="*/ 571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350" h="514350">
                  <a:moveTo>
                    <a:pt x="0" y="0"/>
                  </a:moveTo>
                  <a:lnTo>
                    <a:pt x="0" y="514350"/>
                  </a:lnTo>
                  <a:lnTo>
                    <a:pt x="514350" y="514350"/>
                  </a:lnTo>
                  <a:lnTo>
                    <a:pt x="514350" y="0"/>
                  </a:lnTo>
                  <a:close/>
                  <a:moveTo>
                    <a:pt x="457200" y="457200"/>
                  </a:moveTo>
                  <a:lnTo>
                    <a:pt x="57150" y="457200"/>
                  </a:lnTo>
                  <a:lnTo>
                    <a:pt x="57150" y="57150"/>
                  </a:lnTo>
                  <a:lnTo>
                    <a:pt x="457200" y="57150"/>
                  </a:lnTo>
                  <a:close/>
                </a:path>
              </a:pathLst>
            </a:custGeom>
            <a:solidFill>
              <a:srgbClr val="005A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 name="Freeform: Shape 37">
              <a:extLst>
                <a:ext uri="{FF2B5EF4-FFF2-40B4-BE49-F238E27FC236}">
                  <a16:creationId xmlns:a16="http://schemas.microsoft.com/office/drawing/2014/main" id="{ECC63235-5CA7-3E5C-CF71-488036350FD4}"/>
                </a:ext>
              </a:extLst>
            </p:cNvPr>
            <p:cNvSpPr/>
            <p:nvPr/>
          </p:nvSpPr>
          <p:spPr>
            <a:xfrm>
              <a:off x="-186977" y="5079421"/>
              <a:ext cx="336099" cy="256193"/>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noFill/>
            <a:ln w="9525" cap="flat">
              <a:solidFill>
                <a:schemeClr val="tx1">
                  <a:lumMod val="50000"/>
                  <a:lumOff val="50000"/>
                </a:schemeClr>
              </a:solidFill>
              <a:prstDash val="sys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3" name="Group 42">
            <a:extLst>
              <a:ext uri="{FF2B5EF4-FFF2-40B4-BE49-F238E27FC236}">
                <a16:creationId xmlns:a16="http://schemas.microsoft.com/office/drawing/2014/main" id="{E890A280-7686-1FC0-B0E1-09BBC12E3DD6}"/>
              </a:ext>
            </a:extLst>
          </p:cNvPr>
          <p:cNvGrpSpPr/>
          <p:nvPr/>
        </p:nvGrpSpPr>
        <p:grpSpPr>
          <a:xfrm>
            <a:off x="10242761" y="2869706"/>
            <a:ext cx="390412" cy="390412"/>
            <a:chOff x="-276112" y="4962140"/>
            <a:chExt cx="514350" cy="514350"/>
          </a:xfrm>
        </p:grpSpPr>
        <p:sp>
          <p:nvSpPr>
            <p:cNvPr id="44" name="Freeform: Shape 43">
              <a:extLst>
                <a:ext uri="{FF2B5EF4-FFF2-40B4-BE49-F238E27FC236}">
                  <a16:creationId xmlns:a16="http://schemas.microsoft.com/office/drawing/2014/main" id="{F3CE40F2-827E-7CA9-2F9E-F73AA4081E89}"/>
                </a:ext>
              </a:extLst>
            </p:cNvPr>
            <p:cNvSpPr/>
            <p:nvPr/>
          </p:nvSpPr>
          <p:spPr>
            <a:xfrm>
              <a:off x="-276112" y="4962140"/>
              <a:ext cx="514350" cy="514350"/>
            </a:xfrm>
            <a:custGeom>
              <a:avLst/>
              <a:gdLst>
                <a:gd name="connsiteX0" fmla="*/ 0 w 514350"/>
                <a:gd name="connsiteY0" fmla="*/ 0 h 514350"/>
                <a:gd name="connsiteX1" fmla="*/ 0 w 514350"/>
                <a:gd name="connsiteY1" fmla="*/ 514350 h 514350"/>
                <a:gd name="connsiteX2" fmla="*/ 514350 w 514350"/>
                <a:gd name="connsiteY2" fmla="*/ 514350 h 514350"/>
                <a:gd name="connsiteX3" fmla="*/ 514350 w 514350"/>
                <a:gd name="connsiteY3" fmla="*/ 0 h 514350"/>
                <a:gd name="connsiteX4" fmla="*/ 457200 w 514350"/>
                <a:gd name="connsiteY4" fmla="*/ 457200 h 514350"/>
                <a:gd name="connsiteX5" fmla="*/ 57150 w 514350"/>
                <a:gd name="connsiteY5" fmla="*/ 457200 h 514350"/>
                <a:gd name="connsiteX6" fmla="*/ 57150 w 514350"/>
                <a:gd name="connsiteY6" fmla="*/ 57150 h 514350"/>
                <a:gd name="connsiteX7" fmla="*/ 457200 w 514350"/>
                <a:gd name="connsiteY7" fmla="*/ 571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350" h="514350">
                  <a:moveTo>
                    <a:pt x="0" y="0"/>
                  </a:moveTo>
                  <a:lnTo>
                    <a:pt x="0" y="514350"/>
                  </a:lnTo>
                  <a:lnTo>
                    <a:pt x="514350" y="514350"/>
                  </a:lnTo>
                  <a:lnTo>
                    <a:pt x="514350" y="0"/>
                  </a:lnTo>
                  <a:close/>
                  <a:moveTo>
                    <a:pt x="457200" y="457200"/>
                  </a:moveTo>
                  <a:lnTo>
                    <a:pt x="57150" y="457200"/>
                  </a:lnTo>
                  <a:lnTo>
                    <a:pt x="57150" y="57150"/>
                  </a:lnTo>
                  <a:lnTo>
                    <a:pt x="457200" y="57150"/>
                  </a:lnTo>
                  <a:close/>
                </a:path>
              </a:pathLst>
            </a:custGeom>
            <a:solidFill>
              <a:srgbClr val="005A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 name="Freeform: Shape 44">
              <a:extLst>
                <a:ext uri="{FF2B5EF4-FFF2-40B4-BE49-F238E27FC236}">
                  <a16:creationId xmlns:a16="http://schemas.microsoft.com/office/drawing/2014/main" id="{E8A97546-CDDF-75C2-49E6-C7CA91FB994B}"/>
                </a:ext>
              </a:extLst>
            </p:cNvPr>
            <p:cNvSpPr/>
            <p:nvPr/>
          </p:nvSpPr>
          <p:spPr>
            <a:xfrm>
              <a:off x="-186977" y="5079421"/>
              <a:ext cx="336099" cy="256193"/>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noFill/>
            <a:ln w="9525" cap="flat">
              <a:solidFill>
                <a:schemeClr val="tx1">
                  <a:lumMod val="50000"/>
                  <a:lumOff val="50000"/>
                </a:schemeClr>
              </a:solidFill>
              <a:prstDash val="sys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 name="Title 1">
            <a:extLst>
              <a:ext uri="{FF2B5EF4-FFF2-40B4-BE49-F238E27FC236}">
                <a16:creationId xmlns:a16="http://schemas.microsoft.com/office/drawing/2014/main" id="{42F23A0E-D86A-0E72-D16C-99C2C987F4AF}"/>
              </a:ext>
            </a:extLst>
          </p:cNvPr>
          <p:cNvSpPr>
            <a:spLocks noGrp="1"/>
          </p:cNvSpPr>
          <p:nvPr>
            <p:ph type="title"/>
          </p:nvPr>
        </p:nvSpPr>
        <p:spPr>
          <a:xfrm>
            <a:off x="588263" y="457200"/>
            <a:ext cx="11018520" cy="830997"/>
          </a:xfrm>
        </p:spPr>
        <p:txBody>
          <a:bodyPr/>
          <a:lstStyle/>
          <a:p>
            <a:r>
              <a:rPr lang="en-US"/>
              <a:t>Where do you want to Start?</a:t>
            </a:r>
            <a:br>
              <a:rPr lang="en-US"/>
            </a:br>
            <a:r>
              <a:rPr kumimoji="0" lang="en-US" sz="1800" b="0" i="1" u="none" strike="noStrike" kern="1200" cap="none" spc="-50" normalizeH="0" baseline="0" noProof="0">
                <a:ln w="3175">
                  <a:noFill/>
                </a:ln>
                <a:solidFill>
                  <a:srgbClr val="000000"/>
                </a:solidFill>
                <a:effectLst/>
                <a:uLnTx/>
                <a:uFillTx/>
                <a:latin typeface="Segoe UI Semibold"/>
                <a:ea typeface="+mn-ea"/>
                <a:cs typeface="Segoe UI" pitchFamily="34" charset="0"/>
              </a:rPr>
              <a:t>There’s no wrong place to start </a:t>
            </a:r>
            <a:r>
              <a:rPr kumimoji="0" lang="en-US" sz="1800" b="0" i="0" u="none" strike="noStrike" kern="1200" cap="none" spc="-50" normalizeH="0" baseline="0" noProof="0">
                <a:ln w="3175">
                  <a:noFill/>
                </a:ln>
                <a:solidFill>
                  <a:srgbClr val="000000"/>
                </a:solidFill>
                <a:effectLst/>
                <a:uLnTx/>
                <a:uFillTx/>
                <a:latin typeface="Segoe UI Semibold"/>
                <a:ea typeface="+mn-ea"/>
                <a:cs typeface="Segoe UI" pitchFamily="34" charset="0"/>
                <a:sym typeface="Wingdings" panose="05000000000000000000" pitchFamily="2" charset="2"/>
              </a:rPr>
              <a:t></a:t>
            </a:r>
            <a:endParaRPr lang="en-US"/>
          </a:p>
        </p:txBody>
      </p:sp>
      <p:sp>
        <p:nvSpPr>
          <p:cNvPr id="7" name="Rectangle 6">
            <a:extLst>
              <a:ext uri="{FF2B5EF4-FFF2-40B4-BE49-F238E27FC236}">
                <a16:creationId xmlns:a16="http://schemas.microsoft.com/office/drawing/2014/main" id="{51061492-B994-FE37-7C5C-391DDEEEDF1F}"/>
              </a:ext>
            </a:extLst>
          </p:cNvPr>
          <p:cNvSpPr/>
          <p:nvPr/>
        </p:nvSpPr>
        <p:spPr bwMode="auto">
          <a:xfrm>
            <a:off x="3431506" y="3496290"/>
            <a:ext cx="8495667" cy="362344"/>
          </a:xfrm>
          <a:prstGeom prst="rect">
            <a:avLst/>
          </a:prstGeom>
          <a:solidFill>
            <a:srgbClr val="E5F4FF"/>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79308" bIns="91440" numCol="1" spcCol="0" rtlCol="0" fromWordArt="0" anchor="ctr"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800" b="1" i="0" u="none" strike="noStrike" kern="1200" cap="none" spc="0" normalizeH="0" baseline="0" noProof="0">
                <a:ln>
                  <a:noFill/>
                </a:ln>
                <a:solidFill>
                  <a:srgbClr val="000000">
                    <a:lumMod val="65000"/>
                    <a:lumOff val="35000"/>
                  </a:srgbClr>
                </a:solidFill>
                <a:effectLst/>
                <a:uLnTx/>
                <a:uFillTx/>
                <a:latin typeface="Segoe UI"/>
                <a:ea typeface="+mn-ea"/>
                <a:cs typeface="Segoe UI Semilight" panose="020B0402040204020203" pitchFamily="34" charset="0"/>
              </a:rPr>
              <a:t>Security Strategy and Program</a:t>
            </a:r>
          </a:p>
        </p:txBody>
      </p:sp>
      <p:grpSp>
        <p:nvGrpSpPr>
          <p:cNvPr id="76" name="Group 75">
            <a:extLst>
              <a:ext uri="{FF2B5EF4-FFF2-40B4-BE49-F238E27FC236}">
                <a16:creationId xmlns:a16="http://schemas.microsoft.com/office/drawing/2014/main" id="{2623776C-37B2-7627-B81D-78CD41ABF5C8}"/>
              </a:ext>
            </a:extLst>
          </p:cNvPr>
          <p:cNvGrpSpPr/>
          <p:nvPr/>
        </p:nvGrpSpPr>
        <p:grpSpPr>
          <a:xfrm>
            <a:off x="287341" y="4131378"/>
            <a:ext cx="3122904" cy="2437228"/>
            <a:chOff x="287341" y="4131378"/>
            <a:chExt cx="3122904" cy="2437228"/>
          </a:xfrm>
        </p:grpSpPr>
        <p:sp>
          <p:nvSpPr>
            <p:cNvPr id="6" name="Left Brace 5">
              <a:extLst>
                <a:ext uri="{FF2B5EF4-FFF2-40B4-BE49-F238E27FC236}">
                  <a16:creationId xmlns:a16="http://schemas.microsoft.com/office/drawing/2014/main" id="{6BBA3AED-B6AC-1825-5478-2D69DF88768A}"/>
                </a:ext>
              </a:extLst>
            </p:cNvPr>
            <p:cNvSpPr/>
            <p:nvPr/>
          </p:nvSpPr>
          <p:spPr>
            <a:xfrm>
              <a:off x="2788368" y="4131378"/>
              <a:ext cx="621877" cy="2437228"/>
            </a:xfrm>
            <a:prstGeom prst="leftBrace">
              <a:avLst>
                <a:gd name="adj1" fmla="val 0"/>
                <a:gd name="adj2" fmla="val 31046"/>
              </a:avLst>
            </a:prstGeom>
            <a:gradFill flip="none" rotWithShape="1">
              <a:gsLst>
                <a:gs pos="87000">
                  <a:srgbClr val="A5F5A5">
                    <a:alpha val="0"/>
                  </a:srgbClr>
                </a:gs>
                <a:gs pos="63000">
                  <a:srgbClr val="A5F5A5"/>
                </a:gs>
              </a:gsLst>
              <a:lin ang="0" scaled="1"/>
              <a:tileRect/>
            </a:gradFill>
            <a:ln w="28575">
              <a:solidFill>
                <a:srgbClr val="3A5804"/>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 name="TextBox 11">
              <a:extLst>
                <a:ext uri="{FF2B5EF4-FFF2-40B4-BE49-F238E27FC236}">
                  <a16:creationId xmlns:a16="http://schemas.microsoft.com/office/drawing/2014/main" id="{E535F51F-F809-278A-5622-7C90FE3C8A74}"/>
                </a:ext>
              </a:extLst>
            </p:cNvPr>
            <p:cNvSpPr txBox="1"/>
            <p:nvPr/>
          </p:nvSpPr>
          <p:spPr>
            <a:xfrm>
              <a:off x="287341" y="4559543"/>
              <a:ext cx="2392101" cy="615553"/>
            </a:xfrm>
            <a:prstGeom prst="rect">
              <a:avLst/>
            </a:prstGeom>
            <a:noFill/>
          </p:spPr>
          <p:txBody>
            <a:bodyPr wrap="square" lIns="0" tIns="0" rIns="0" bIns="0" rtlCol="0">
              <a:spAutoFit/>
            </a:bodyPr>
            <a:lstStyle>
              <a:defPPr>
                <a:defRPr lang="en-US"/>
              </a:defPPr>
              <a:lvl1pPr fontAlgn="b">
                <a:spcBef>
                  <a:spcPts val="300"/>
                </a:spcBef>
                <a:defRPr sz="1600" i="1" spc="-30">
                  <a:solidFill>
                    <a:schemeClr val="accent1">
                      <a:lumMod val="75000"/>
                    </a:schemeClr>
                  </a:solidFill>
                  <a:latin typeface="Segoe UI Semibold"/>
                </a:defRPr>
              </a:lvl1pPr>
            </a:lstStyle>
            <a:p>
              <a:pPr marL="0" marR="0" lvl="0" indent="0" algn="r" defTabSz="914400" rtl="0" eaLnBrk="1" fontAlgn="b" latinLnBrk="0" hangingPunct="1">
                <a:lnSpc>
                  <a:spcPct val="100000"/>
                </a:lnSpc>
                <a:spcBef>
                  <a:spcPts val="300"/>
                </a:spcBef>
                <a:spcAft>
                  <a:spcPts val="0"/>
                </a:spcAft>
                <a:buClrTx/>
                <a:buSzTx/>
                <a:buFontTx/>
                <a:buNone/>
                <a:tabLst/>
                <a:defRPr/>
              </a:pPr>
              <a:r>
                <a:rPr kumimoji="0" lang="en-US" sz="2000" b="0" i="1" u="none" strike="noStrike" kern="1200" cap="none" spc="-30" normalizeH="0" baseline="0" noProof="0">
                  <a:ln>
                    <a:noFill/>
                  </a:ln>
                  <a:solidFill>
                    <a:srgbClr val="3A5804"/>
                  </a:solidFill>
                  <a:effectLst/>
                  <a:uLnTx/>
                  <a:uFillTx/>
                  <a:latin typeface="Segoe UI Semibold"/>
                  <a:ea typeface="+mn-ea"/>
                  <a:cs typeface="+mn-cs"/>
                </a:rPr>
                <a:t>Plan and Execute Initiatives</a:t>
              </a:r>
            </a:p>
          </p:txBody>
        </p:sp>
        <mc:AlternateContent xmlns:mc="http://schemas.openxmlformats.org/markup-compatibility/2006" xmlns:pslz="http://schemas.microsoft.com/office/powerpoint/2016/slidezoom">
          <mc:Choice Requires="pslz">
            <p:graphicFrame>
              <p:nvGraphicFramePr>
                <p:cNvPr id="30" name="Slide Zoom 29">
                  <a:extLst>
                    <a:ext uri="{FF2B5EF4-FFF2-40B4-BE49-F238E27FC236}">
                      <a16:creationId xmlns:a16="http://schemas.microsoft.com/office/drawing/2014/main" id="{DBD1DB01-8B64-D58A-04C7-A2C79F8D80A3}"/>
                    </a:ext>
                  </a:extLst>
                </p:cNvPr>
                <p:cNvGraphicFramePr>
                  <a:graphicFrameLocks noChangeAspect="1"/>
                </p:cNvGraphicFramePr>
                <p:nvPr/>
              </p:nvGraphicFramePr>
              <p:xfrm>
                <a:off x="1595570" y="5222880"/>
                <a:ext cx="1083872" cy="609678"/>
              </p:xfrm>
              <a:graphic>
                <a:graphicData uri="http://schemas.microsoft.com/office/powerpoint/2016/slidezoom">
                  <pslz:sldZm>
                    <pslz:sldZmObj sldId="257" cId="2139462582">
                      <pslz:zmPr id="{911FDE87-7FA6-4325-8D91-03CC686DE846}" transitionDur="1000">
                        <p166:blipFill xmlns:p166="http://schemas.microsoft.com/office/powerpoint/2016/6/main">
                          <a:blip r:embed="rId6"/>
                          <a:stretch>
                            <a:fillRect/>
                          </a:stretch>
                        </p166:blipFill>
                        <p166:spPr xmlns:p166="http://schemas.microsoft.com/office/powerpoint/2016/6/main">
                          <a:xfrm>
                            <a:off x="0" y="0"/>
                            <a:ext cx="1083872" cy="609678"/>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30" name="Slide Zoom 29">
                  <a:hlinkClick r:id="rId7" action="ppaction://hlinksldjump"/>
                  <a:extLst>
                    <a:ext uri="{FF2B5EF4-FFF2-40B4-BE49-F238E27FC236}">
                      <a16:creationId xmlns:a16="http://schemas.microsoft.com/office/drawing/2014/main" id="{DBD1DB01-8B64-D58A-04C7-A2C79F8D80A3}"/>
                    </a:ext>
                  </a:extLst>
                </p:cNvPr>
                <p:cNvPicPr>
                  <a:picLocks noGrp="1" noRot="1" noChangeAspect="1" noMove="1" noResize="1" noEditPoints="1" noAdjustHandles="1" noChangeArrowheads="1" noChangeShapeType="1"/>
                </p:cNvPicPr>
                <p:nvPr/>
              </p:nvPicPr>
              <p:blipFill>
                <a:blip r:embed="rId8"/>
                <a:stretch>
                  <a:fillRect/>
                </a:stretch>
              </p:blipFill>
              <p:spPr>
                <a:xfrm>
                  <a:off x="1595570" y="5222880"/>
                  <a:ext cx="1083872" cy="609678"/>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grpSp>
      <p:sp>
        <p:nvSpPr>
          <p:cNvPr id="10" name="Rectangle 9">
            <a:extLst>
              <a:ext uri="{FF2B5EF4-FFF2-40B4-BE49-F238E27FC236}">
                <a16:creationId xmlns:a16="http://schemas.microsoft.com/office/drawing/2014/main" id="{D430BD6C-6BB5-9488-9B48-E7183F20A669}"/>
              </a:ext>
            </a:extLst>
          </p:cNvPr>
          <p:cNvSpPr/>
          <p:nvPr/>
        </p:nvSpPr>
        <p:spPr bwMode="auto">
          <a:xfrm>
            <a:off x="3431505" y="4230512"/>
            <a:ext cx="8495667" cy="645394"/>
          </a:xfrm>
          <a:prstGeom prst="rect">
            <a:avLst/>
          </a:prstGeom>
          <a:solidFill>
            <a:srgbClr val="E4FCE4"/>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82880" rIns="89654" bIns="457200" numCol="1" spcCol="0" rtlCol="0" fromWordArt="0" anchor="ctr"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t>Secure Identities and Access</a:t>
            </a:r>
          </a:p>
        </p:txBody>
      </p:sp>
      <p:grpSp>
        <p:nvGrpSpPr>
          <p:cNvPr id="25" name="Group 24">
            <a:extLst>
              <a:ext uri="{FF2B5EF4-FFF2-40B4-BE49-F238E27FC236}">
                <a16:creationId xmlns:a16="http://schemas.microsoft.com/office/drawing/2014/main" id="{D6BE5250-0FFE-9888-2ADC-D7541D897BDE}"/>
              </a:ext>
            </a:extLst>
          </p:cNvPr>
          <p:cNvGrpSpPr/>
          <p:nvPr/>
        </p:nvGrpSpPr>
        <p:grpSpPr>
          <a:xfrm>
            <a:off x="8564925" y="4358003"/>
            <a:ext cx="390412" cy="390412"/>
            <a:chOff x="-276112" y="4962140"/>
            <a:chExt cx="514350" cy="514350"/>
          </a:xfrm>
        </p:grpSpPr>
        <p:sp>
          <p:nvSpPr>
            <p:cNvPr id="26" name="Freeform: Shape 25">
              <a:extLst>
                <a:ext uri="{FF2B5EF4-FFF2-40B4-BE49-F238E27FC236}">
                  <a16:creationId xmlns:a16="http://schemas.microsoft.com/office/drawing/2014/main" id="{93034C68-5643-3EEE-C921-2AAE6FEAF269}"/>
                </a:ext>
              </a:extLst>
            </p:cNvPr>
            <p:cNvSpPr/>
            <p:nvPr/>
          </p:nvSpPr>
          <p:spPr>
            <a:xfrm>
              <a:off x="-276112" y="4962140"/>
              <a:ext cx="514350" cy="514350"/>
            </a:xfrm>
            <a:custGeom>
              <a:avLst/>
              <a:gdLst>
                <a:gd name="connsiteX0" fmla="*/ 0 w 514350"/>
                <a:gd name="connsiteY0" fmla="*/ 0 h 514350"/>
                <a:gd name="connsiteX1" fmla="*/ 0 w 514350"/>
                <a:gd name="connsiteY1" fmla="*/ 514350 h 514350"/>
                <a:gd name="connsiteX2" fmla="*/ 514350 w 514350"/>
                <a:gd name="connsiteY2" fmla="*/ 514350 h 514350"/>
                <a:gd name="connsiteX3" fmla="*/ 514350 w 514350"/>
                <a:gd name="connsiteY3" fmla="*/ 0 h 514350"/>
                <a:gd name="connsiteX4" fmla="*/ 457200 w 514350"/>
                <a:gd name="connsiteY4" fmla="*/ 457200 h 514350"/>
                <a:gd name="connsiteX5" fmla="*/ 57150 w 514350"/>
                <a:gd name="connsiteY5" fmla="*/ 457200 h 514350"/>
                <a:gd name="connsiteX6" fmla="*/ 57150 w 514350"/>
                <a:gd name="connsiteY6" fmla="*/ 57150 h 514350"/>
                <a:gd name="connsiteX7" fmla="*/ 457200 w 514350"/>
                <a:gd name="connsiteY7" fmla="*/ 571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350" h="514350">
                  <a:moveTo>
                    <a:pt x="0" y="0"/>
                  </a:moveTo>
                  <a:lnTo>
                    <a:pt x="0" y="514350"/>
                  </a:lnTo>
                  <a:lnTo>
                    <a:pt x="514350" y="514350"/>
                  </a:lnTo>
                  <a:lnTo>
                    <a:pt x="514350" y="0"/>
                  </a:lnTo>
                  <a:close/>
                  <a:moveTo>
                    <a:pt x="457200" y="457200"/>
                  </a:moveTo>
                  <a:lnTo>
                    <a:pt x="57150" y="457200"/>
                  </a:lnTo>
                  <a:lnTo>
                    <a:pt x="57150" y="57150"/>
                  </a:lnTo>
                  <a:lnTo>
                    <a:pt x="457200" y="57150"/>
                  </a:lnTo>
                  <a:close/>
                </a:path>
              </a:pathLst>
            </a:custGeom>
            <a:solidFill>
              <a:srgbClr val="3A580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 name="Freeform: Shape 26">
              <a:extLst>
                <a:ext uri="{FF2B5EF4-FFF2-40B4-BE49-F238E27FC236}">
                  <a16:creationId xmlns:a16="http://schemas.microsoft.com/office/drawing/2014/main" id="{11B7BAA6-E5D0-940D-A747-16BFD66AED1F}"/>
                </a:ext>
              </a:extLst>
            </p:cNvPr>
            <p:cNvSpPr/>
            <p:nvPr/>
          </p:nvSpPr>
          <p:spPr>
            <a:xfrm>
              <a:off x="-186977" y="5079421"/>
              <a:ext cx="336099" cy="256193"/>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noFill/>
            <a:ln w="9525" cap="flat">
              <a:solidFill>
                <a:schemeClr val="tx1">
                  <a:lumMod val="50000"/>
                  <a:lumOff val="50000"/>
                </a:schemeClr>
              </a:solidFill>
              <a:prstDash val="sys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49" name="TextBox 48">
            <a:extLst>
              <a:ext uri="{FF2B5EF4-FFF2-40B4-BE49-F238E27FC236}">
                <a16:creationId xmlns:a16="http://schemas.microsoft.com/office/drawing/2014/main" id="{C0D0BB27-8398-8372-A321-65A84FEB7B1C}"/>
              </a:ext>
            </a:extLst>
          </p:cNvPr>
          <p:cNvSpPr txBox="1"/>
          <p:nvPr/>
        </p:nvSpPr>
        <p:spPr>
          <a:xfrm>
            <a:off x="3524510" y="4517890"/>
            <a:ext cx="4059190" cy="276999"/>
          </a:xfrm>
          <a:prstGeom prst="rect">
            <a:avLst/>
          </a:prstGeom>
          <a:noFill/>
        </p:spPr>
        <p:txBody>
          <a:bodyPr wrap="square">
            <a:spAutoFit/>
          </a:bodyPr>
          <a:lstStyle>
            <a:defPPr>
              <a:defRPr lang="en-US"/>
            </a:defPPr>
            <a:lvl1pPr marR="0" lvl="0" indent="0" fontAlgn="auto">
              <a:lnSpc>
                <a:spcPct val="100000"/>
              </a:lnSpc>
              <a:spcBef>
                <a:spcPct val="20000"/>
              </a:spcBef>
              <a:spcAft>
                <a:spcPts val="0"/>
              </a:spcAft>
              <a:buClrTx/>
              <a:buSzPct val="90000"/>
              <a:buFontTx/>
              <a:buNone/>
              <a:tabLst/>
              <a:defRPr kumimoji="0" sz="1200" b="0" i="1" u="none" strike="noStrike" cap="none" spc="0" normalizeH="0" baseline="0">
                <a:ln>
                  <a:noFill/>
                </a:ln>
                <a:gradFill>
                  <a:gsLst>
                    <a:gs pos="2917">
                      <a:srgbClr val="000000"/>
                    </a:gs>
                    <a:gs pos="30000">
                      <a:srgbClr val="000000"/>
                    </a:gs>
                  </a:gsLst>
                  <a:lin ang="5400000" scaled="0"/>
                </a:gradFill>
                <a:effectLst/>
                <a:uLnTx/>
                <a:uFillTx/>
                <a:latin typeface="Segoe UI Semibold"/>
              </a:defRPr>
            </a:lvl1pPr>
          </a:lstStyle>
          <a:p>
            <a:pPr marL="0" marR="0" lvl="0" indent="0" algn="l" defTabSz="914400" rtl="0" eaLnBrk="1" fontAlgn="auto" latinLnBrk="0" hangingPunct="1">
              <a:lnSpc>
                <a:spcPct val="100000"/>
              </a:lnSpc>
              <a:spcBef>
                <a:spcPct val="20000"/>
              </a:spcBef>
              <a:spcAft>
                <a:spcPts val="0"/>
              </a:spcAft>
              <a:buClrTx/>
              <a:buSzPct val="90000"/>
              <a:buFontTx/>
              <a:buNone/>
              <a:tabLst/>
              <a:defRPr/>
            </a:pPr>
            <a:r>
              <a:rPr kumimoji="0" lang="en-US" sz="1200" b="0" i="1"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Module 2 – Secure Identities and Access</a:t>
            </a:r>
          </a:p>
        </p:txBody>
      </p:sp>
      <p:sp>
        <p:nvSpPr>
          <p:cNvPr id="9" name="Rectangle 8">
            <a:extLst>
              <a:ext uri="{FF2B5EF4-FFF2-40B4-BE49-F238E27FC236}">
                <a16:creationId xmlns:a16="http://schemas.microsoft.com/office/drawing/2014/main" id="{3FC869E1-8E0F-6161-4EEF-EC39B9ED65F4}"/>
              </a:ext>
            </a:extLst>
          </p:cNvPr>
          <p:cNvSpPr/>
          <p:nvPr/>
        </p:nvSpPr>
        <p:spPr bwMode="auto">
          <a:xfrm>
            <a:off x="3431505" y="5039058"/>
            <a:ext cx="8495667" cy="645394"/>
          </a:xfrm>
          <a:prstGeom prst="rect">
            <a:avLst/>
          </a:prstGeom>
          <a:solidFill>
            <a:srgbClr val="E4FCE4"/>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82880" rIns="89654" bIns="457200" numCol="1" spcCol="0" rtlCol="0" fromWordArt="0" anchor="ctr"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t>Modern Security Operations (SecOps/SOC) </a:t>
            </a:r>
          </a:p>
        </p:txBody>
      </p:sp>
      <p:sp>
        <p:nvSpPr>
          <p:cNvPr id="11" name="Rectangle 10">
            <a:extLst>
              <a:ext uri="{FF2B5EF4-FFF2-40B4-BE49-F238E27FC236}">
                <a16:creationId xmlns:a16="http://schemas.microsoft.com/office/drawing/2014/main" id="{D2C9D26D-9D07-2624-DA47-3502B325E968}"/>
              </a:ext>
            </a:extLst>
          </p:cNvPr>
          <p:cNvSpPr/>
          <p:nvPr/>
        </p:nvSpPr>
        <p:spPr bwMode="auto">
          <a:xfrm>
            <a:off x="3431505" y="5845257"/>
            <a:ext cx="8495667" cy="645394"/>
          </a:xfrm>
          <a:prstGeom prst="rect">
            <a:avLst/>
          </a:prstGeom>
          <a:solidFill>
            <a:srgbClr val="E4FCE4"/>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82880" rIns="89654" bIns="457200" numCol="1" spcCol="0" rtlCol="0" fromWordArt="0" anchor="ctr"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t>Infrastructure &amp; Development Security</a:t>
            </a:r>
          </a:p>
        </p:txBody>
      </p:sp>
      <p:grpSp>
        <p:nvGrpSpPr>
          <p:cNvPr id="22" name="Group 21">
            <a:extLst>
              <a:ext uri="{FF2B5EF4-FFF2-40B4-BE49-F238E27FC236}">
                <a16:creationId xmlns:a16="http://schemas.microsoft.com/office/drawing/2014/main" id="{B3DB30F0-DC62-2798-8F11-EE32FE22E8DD}"/>
              </a:ext>
            </a:extLst>
          </p:cNvPr>
          <p:cNvGrpSpPr/>
          <p:nvPr/>
        </p:nvGrpSpPr>
        <p:grpSpPr>
          <a:xfrm>
            <a:off x="8564925" y="5166549"/>
            <a:ext cx="390412" cy="390412"/>
            <a:chOff x="-276112" y="4962140"/>
            <a:chExt cx="514350" cy="514350"/>
          </a:xfrm>
        </p:grpSpPr>
        <p:sp>
          <p:nvSpPr>
            <p:cNvPr id="23" name="Freeform: Shape 22">
              <a:extLst>
                <a:ext uri="{FF2B5EF4-FFF2-40B4-BE49-F238E27FC236}">
                  <a16:creationId xmlns:a16="http://schemas.microsoft.com/office/drawing/2014/main" id="{9EEA2B62-9325-2AF8-090E-342F18507509}"/>
                </a:ext>
              </a:extLst>
            </p:cNvPr>
            <p:cNvSpPr/>
            <p:nvPr/>
          </p:nvSpPr>
          <p:spPr>
            <a:xfrm>
              <a:off x="-276112" y="4962140"/>
              <a:ext cx="514350" cy="514350"/>
            </a:xfrm>
            <a:custGeom>
              <a:avLst/>
              <a:gdLst>
                <a:gd name="connsiteX0" fmla="*/ 0 w 514350"/>
                <a:gd name="connsiteY0" fmla="*/ 0 h 514350"/>
                <a:gd name="connsiteX1" fmla="*/ 0 w 514350"/>
                <a:gd name="connsiteY1" fmla="*/ 514350 h 514350"/>
                <a:gd name="connsiteX2" fmla="*/ 514350 w 514350"/>
                <a:gd name="connsiteY2" fmla="*/ 514350 h 514350"/>
                <a:gd name="connsiteX3" fmla="*/ 514350 w 514350"/>
                <a:gd name="connsiteY3" fmla="*/ 0 h 514350"/>
                <a:gd name="connsiteX4" fmla="*/ 457200 w 514350"/>
                <a:gd name="connsiteY4" fmla="*/ 457200 h 514350"/>
                <a:gd name="connsiteX5" fmla="*/ 57150 w 514350"/>
                <a:gd name="connsiteY5" fmla="*/ 457200 h 514350"/>
                <a:gd name="connsiteX6" fmla="*/ 57150 w 514350"/>
                <a:gd name="connsiteY6" fmla="*/ 57150 h 514350"/>
                <a:gd name="connsiteX7" fmla="*/ 457200 w 514350"/>
                <a:gd name="connsiteY7" fmla="*/ 571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350" h="514350">
                  <a:moveTo>
                    <a:pt x="0" y="0"/>
                  </a:moveTo>
                  <a:lnTo>
                    <a:pt x="0" y="514350"/>
                  </a:lnTo>
                  <a:lnTo>
                    <a:pt x="514350" y="514350"/>
                  </a:lnTo>
                  <a:lnTo>
                    <a:pt x="514350" y="0"/>
                  </a:lnTo>
                  <a:close/>
                  <a:moveTo>
                    <a:pt x="457200" y="457200"/>
                  </a:moveTo>
                  <a:lnTo>
                    <a:pt x="57150" y="457200"/>
                  </a:lnTo>
                  <a:lnTo>
                    <a:pt x="57150" y="57150"/>
                  </a:lnTo>
                  <a:lnTo>
                    <a:pt x="457200" y="57150"/>
                  </a:lnTo>
                  <a:close/>
                </a:path>
              </a:pathLst>
            </a:custGeom>
            <a:solidFill>
              <a:srgbClr val="3A580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 name="Freeform: Shape 23">
              <a:extLst>
                <a:ext uri="{FF2B5EF4-FFF2-40B4-BE49-F238E27FC236}">
                  <a16:creationId xmlns:a16="http://schemas.microsoft.com/office/drawing/2014/main" id="{718CD7DD-E535-8490-4021-D863D20DFCE6}"/>
                </a:ext>
              </a:extLst>
            </p:cNvPr>
            <p:cNvSpPr/>
            <p:nvPr/>
          </p:nvSpPr>
          <p:spPr>
            <a:xfrm>
              <a:off x="-186977" y="5079421"/>
              <a:ext cx="336099" cy="256193"/>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noFill/>
            <a:ln w="9525" cap="flat">
              <a:solidFill>
                <a:schemeClr val="tx1">
                  <a:lumMod val="50000"/>
                  <a:lumOff val="50000"/>
                </a:schemeClr>
              </a:solidFill>
              <a:prstDash val="sys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8" name="Group 27">
            <a:extLst>
              <a:ext uri="{FF2B5EF4-FFF2-40B4-BE49-F238E27FC236}">
                <a16:creationId xmlns:a16="http://schemas.microsoft.com/office/drawing/2014/main" id="{B1D4482D-9CC7-020D-463C-2624325676C9}"/>
              </a:ext>
            </a:extLst>
          </p:cNvPr>
          <p:cNvGrpSpPr/>
          <p:nvPr/>
        </p:nvGrpSpPr>
        <p:grpSpPr>
          <a:xfrm>
            <a:off x="8564925" y="5972748"/>
            <a:ext cx="390412" cy="390412"/>
            <a:chOff x="-276112" y="4962140"/>
            <a:chExt cx="514350" cy="514350"/>
          </a:xfrm>
        </p:grpSpPr>
        <p:sp>
          <p:nvSpPr>
            <p:cNvPr id="29" name="Freeform: Shape 28">
              <a:extLst>
                <a:ext uri="{FF2B5EF4-FFF2-40B4-BE49-F238E27FC236}">
                  <a16:creationId xmlns:a16="http://schemas.microsoft.com/office/drawing/2014/main" id="{C52D8E61-9536-4915-611F-9CFE77DDB2EF}"/>
                </a:ext>
              </a:extLst>
            </p:cNvPr>
            <p:cNvSpPr/>
            <p:nvPr/>
          </p:nvSpPr>
          <p:spPr>
            <a:xfrm>
              <a:off x="-276112" y="4962140"/>
              <a:ext cx="514350" cy="514350"/>
            </a:xfrm>
            <a:custGeom>
              <a:avLst/>
              <a:gdLst>
                <a:gd name="connsiteX0" fmla="*/ 0 w 514350"/>
                <a:gd name="connsiteY0" fmla="*/ 0 h 514350"/>
                <a:gd name="connsiteX1" fmla="*/ 0 w 514350"/>
                <a:gd name="connsiteY1" fmla="*/ 514350 h 514350"/>
                <a:gd name="connsiteX2" fmla="*/ 514350 w 514350"/>
                <a:gd name="connsiteY2" fmla="*/ 514350 h 514350"/>
                <a:gd name="connsiteX3" fmla="*/ 514350 w 514350"/>
                <a:gd name="connsiteY3" fmla="*/ 0 h 514350"/>
                <a:gd name="connsiteX4" fmla="*/ 457200 w 514350"/>
                <a:gd name="connsiteY4" fmla="*/ 457200 h 514350"/>
                <a:gd name="connsiteX5" fmla="*/ 57150 w 514350"/>
                <a:gd name="connsiteY5" fmla="*/ 457200 h 514350"/>
                <a:gd name="connsiteX6" fmla="*/ 57150 w 514350"/>
                <a:gd name="connsiteY6" fmla="*/ 57150 h 514350"/>
                <a:gd name="connsiteX7" fmla="*/ 457200 w 514350"/>
                <a:gd name="connsiteY7" fmla="*/ 571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350" h="514350">
                  <a:moveTo>
                    <a:pt x="0" y="0"/>
                  </a:moveTo>
                  <a:lnTo>
                    <a:pt x="0" y="514350"/>
                  </a:lnTo>
                  <a:lnTo>
                    <a:pt x="514350" y="514350"/>
                  </a:lnTo>
                  <a:lnTo>
                    <a:pt x="514350" y="0"/>
                  </a:lnTo>
                  <a:close/>
                  <a:moveTo>
                    <a:pt x="457200" y="457200"/>
                  </a:moveTo>
                  <a:lnTo>
                    <a:pt x="57150" y="457200"/>
                  </a:lnTo>
                  <a:lnTo>
                    <a:pt x="57150" y="57150"/>
                  </a:lnTo>
                  <a:lnTo>
                    <a:pt x="457200" y="57150"/>
                  </a:lnTo>
                  <a:close/>
                </a:path>
              </a:pathLst>
            </a:custGeom>
            <a:solidFill>
              <a:srgbClr val="3A580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 name="Freeform: Shape 34">
              <a:extLst>
                <a:ext uri="{FF2B5EF4-FFF2-40B4-BE49-F238E27FC236}">
                  <a16:creationId xmlns:a16="http://schemas.microsoft.com/office/drawing/2014/main" id="{FE6846DD-2B60-E70F-5E81-A84BF1BCFA24}"/>
                </a:ext>
              </a:extLst>
            </p:cNvPr>
            <p:cNvSpPr/>
            <p:nvPr/>
          </p:nvSpPr>
          <p:spPr>
            <a:xfrm>
              <a:off x="-186977" y="5079421"/>
              <a:ext cx="336099" cy="256193"/>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noFill/>
            <a:ln w="9525" cap="flat">
              <a:solidFill>
                <a:schemeClr val="tx1">
                  <a:lumMod val="50000"/>
                  <a:lumOff val="50000"/>
                </a:schemeClr>
              </a:solidFill>
              <a:prstDash val="sys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48" name="TextBox 47">
            <a:extLst>
              <a:ext uri="{FF2B5EF4-FFF2-40B4-BE49-F238E27FC236}">
                <a16:creationId xmlns:a16="http://schemas.microsoft.com/office/drawing/2014/main" id="{0FF54B31-848E-74FA-4AAB-EFEB0D82898E}"/>
              </a:ext>
            </a:extLst>
          </p:cNvPr>
          <p:cNvSpPr txBox="1"/>
          <p:nvPr/>
        </p:nvSpPr>
        <p:spPr>
          <a:xfrm>
            <a:off x="3524510" y="5337841"/>
            <a:ext cx="4059190" cy="276999"/>
          </a:xfrm>
          <a:prstGeom prst="rect">
            <a:avLst/>
          </a:prstGeom>
          <a:noFill/>
        </p:spPr>
        <p:txBody>
          <a:bodyPr wrap="square">
            <a:spAutoFit/>
          </a:bodyPr>
          <a:lstStyle>
            <a:defPPr>
              <a:defRPr lang="en-US"/>
            </a:defPPr>
            <a:lvl1pPr marR="0" lvl="0" indent="0" fontAlgn="auto">
              <a:lnSpc>
                <a:spcPct val="100000"/>
              </a:lnSpc>
              <a:spcBef>
                <a:spcPct val="20000"/>
              </a:spcBef>
              <a:spcAft>
                <a:spcPts val="0"/>
              </a:spcAft>
              <a:buClrTx/>
              <a:buSzPct val="90000"/>
              <a:buFontTx/>
              <a:buNone/>
              <a:tabLst/>
              <a:defRPr kumimoji="0" sz="1200" b="0" i="1" u="none" strike="noStrike" cap="none" spc="0" normalizeH="0" baseline="0">
                <a:ln>
                  <a:noFill/>
                </a:ln>
                <a:gradFill>
                  <a:gsLst>
                    <a:gs pos="2917">
                      <a:srgbClr val="000000"/>
                    </a:gs>
                    <a:gs pos="30000">
                      <a:srgbClr val="000000"/>
                    </a:gs>
                  </a:gsLst>
                  <a:lin ang="5400000" scaled="0"/>
                </a:gradFill>
                <a:effectLst/>
                <a:uLnTx/>
                <a:uFillTx/>
                <a:latin typeface="Segoe UI Semibold"/>
              </a:defRPr>
            </a:lvl1pPr>
          </a:lstStyle>
          <a:p>
            <a:pPr marL="0" marR="0" lvl="0" indent="0" algn="l" defTabSz="914400" rtl="0" eaLnBrk="1" fontAlgn="auto" latinLnBrk="0" hangingPunct="1">
              <a:lnSpc>
                <a:spcPct val="100000"/>
              </a:lnSpc>
              <a:spcBef>
                <a:spcPct val="20000"/>
              </a:spcBef>
              <a:spcAft>
                <a:spcPts val="0"/>
              </a:spcAft>
              <a:buClrTx/>
              <a:buSzPct val="90000"/>
              <a:buFontTx/>
              <a:buNone/>
              <a:tabLst/>
              <a:defRPr/>
            </a:pPr>
            <a:r>
              <a:rPr kumimoji="0" lang="en-US" sz="1200" b="0" i="1"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Module 3 – Modern Security Operations (SecOps/SOC) </a:t>
            </a:r>
          </a:p>
        </p:txBody>
      </p:sp>
      <p:sp>
        <p:nvSpPr>
          <p:cNvPr id="50" name="TextBox 49">
            <a:extLst>
              <a:ext uri="{FF2B5EF4-FFF2-40B4-BE49-F238E27FC236}">
                <a16:creationId xmlns:a16="http://schemas.microsoft.com/office/drawing/2014/main" id="{C4C01D24-7C87-6065-C1F8-B7984207E838}"/>
              </a:ext>
            </a:extLst>
          </p:cNvPr>
          <p:cNvSpPr txBox="1"/>
          <p:nvPr/>
        </p:nvSpPr>
        <p:spPr>
          <a:xfrm>
            <a:off x="3524510" y="6149910"/>
            <a:ext cx="4059190" cy="276999"/>
          </a:xfrm>
          <a:prstGeom prst="rect">
            <a:avLst/>
          </a:prstGeom>
          <a:noFill/>
        </p:spPr>
        <p:txBody>
          <a:bodyPr wrap="square">
            <a:spAutoFit/>
          </a:bodyPr>
          <a:lstStyle>
            <a:defPPr>
              <a:defRPr lang="en-US"/>
            </a:defPPr>
            <a:lvl1pPr marR="0" lvl="0" indent="0" fontAlgn="auto">
              <a:lnSpc>
                <a:spcPct val="100000"/>
              </a:lnSpc>
              <a:spcBef>
                <a:spcPct val="20000"/>
              </a:spcBef>
              <a:spcAft>
                <a:spcPts val="0"/>
              </a:spcAft>
              <a:buClrTx/>
              <a:buSzPct val="90000"/>
              <a:buFontTx/>
              <a:buNone/>
              <a:tabLst/>
              <a:defRPr kumimoji="0" sz="1200" b="0" i="1" u="none" strike="noStrike" cap="none" spc="0" normalizeH="0" baseline="0">
                <a:ln>
                  <a:noFill/>
                </a:ln>
                <a:gradFill>
                  <a:gsLst>
                    <a:gs pos="2917">
                      <a:srgbClr val="000000"/>
                    </a:gs>
                    <a:gs pos="30000">
                      <a:srgbClr val="000000"/>
                    </a:gs>
                  </a:gsLst>
                  <a:lin ang="5400000" scaled="0"/>
                </a:gradFill>
                <a:effectLst/>
                <a:uLnTx/>
                <a:uFillTx/>
                <a:latin typeface="Segoe UI Semibold"/>
              </a:defRPr>
            </a:lvl1pPr>
          </a:lstStyle>
          <a:p>
            <a:pPr marL="0" marR="0" lvl="0" indent="0" algn="l" defTabSz="914400" rtl="0" eaLnBrk="1" fontAlgn="auto" latinLnBrk="0" hangingPunct="1">
              <a:lnSpc>
                <a:spcPct val="100000"/>
              </a:lnSpc>
              <a:spcBef>
                <a:spcPct val="20000"/>
              </a:spcBef>
              <a:spcAft>
                <a:spcPts val="0"/>
              </a:spcAft>
              <a:buClrTx/>
              <a:buSzPct val="90000"/>
              <a:buFontTx/>
              <a:buNone/>
              <a:tabLst/>
              <a:defRPr/>
            </a:pPr>
            <a:r>
              <a:rPr kumimoji="0" lang="en-US" sz="1200" b="0" i="1"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Module 4 – Infrastructure &amp; Development Security</a:t>
            </a:r>
          </a:p>
        </p:txBody>
      </p:sp>
      <p:sp>
        <p:nvSpPr>
          <p:cNvPr id="3" name="TextBox 2">
            <a:extLst>
              <a:ext uri="{FF2B5EF4-FFF2-40B4-BE49-F238E27FC236}">
                <a16:creationId xmlns:a16="http://schemas.microsoft.com/office/drawing/2014/main" id="{4DF963FF-CEC0-DD86-0256-C35E7309A375}"/>
              </a:ext>
            </a:extLst>
          </p:cNvPr>
          <p:cNvSpPr txBox="1"/>
          <p:nvPr/>
        </p:nvSpPr>
        <p:spPr>
          <a:xfrm>
            <a:off x="8554632" y="1330870"/>
            <a:ext cx="1255098" cy="571541"/>
          </a:xfrm>
          <a:prstGeom prst="rect">
            <a:avLst/>
          </a:prstGeom>
          <a:noFill/>
        </p:spPr>
        <p:txBody>
          <a:bodyPr wrap="square" lIns="0" tIns="0" rIns="0" bIns="0" rtlCol="0">
            <a:spAutoFit/>
          </a:bodyPr>
          <a:lstStyle/>
          <a:p>
            <a:pPr marL="0" marR="0" lvl="0" indent="0" algn="l" defTabSz="914400" rtl="0" eaLnBrk="1" fontAlgn="b" latinLnBrk="0" hangingPunct="1">
              <a:lnSpc>
                <a:spcPct val="100000"/>
              </a:lnSpc>
              <a:spcBef>
                <a:spcPts val="300"/>
              </a:spcBef>
              <a:spcAft>
                <a:spcPts val="0"/>
              </a:spcAft>
              <a:buClrTx/>
              <a:buSzTx/>
              <a:buFontTx/>
              <a:buNone/>
              <a:tabLst/>
              <a:defRPr/>
            </a:pPr>
            <a:r>
              <a:rPr kumimoji="0" lang="en-US" sz="1800" b="0" i="1" u="none" strike="noStrike" kern="1200" cap="none" spc="-30" normalizeH="0" baseline="0" noProof="0">
                <a:ln>
                  <a:noFill/>
                </a:ln>
                <a:solidFill>
                  <a:srgbClr val="000000">
                    <a:lumMod val="95000"/>
                    <a:lumOff val="5000"/>
                  </a:srgbClr>
                </a:solidFill>
                <a:effectLst/>
                <a:uLnTx/>
                <a:uFillTx/>
                <a:latin typeface="Segoe UI Semibold"/>
                <a:ea typeface="+mn-ea"/>
                <a:cs typeface="+mn-cs"/>
              </a:rPr>
              <a:t>Topic Summary </a:t>
            </a:r>
          </a:p>
        </p:txBody>
      </p:sp>
      <p:sp>
        <p:nvSpPr>
          <p:cNvPr id="4" name="TextBox 3">
            <a:extLst>
              <a:ext uri="{FF2B5EF4-FFF2-40B4-BE49-F238E27FC236}">
                <a16:creationId xmlns:a16="http://schemas.microsoft.com/office/drawing/2014/main" id="{2F6AA5F7-785B-8CCB-8DAD-062C715FEF07}"/>
              </a:ext>
            </a:extLst>
          </p:cNvPr>
          <p:cNvSpPr txBox="1"/>
          <p:nvPr/>
        </p:nvSpPr>
        <p:spPr>
          <a:xfrm>
            <a:off x="10227339" y="1330870"/>
            <a:ext cx="1302171" cy="571541"/>
          </a:xfrm>
          <a:prstGeom prst="rect">
            <a:avLst/>
          </a:prstGeom>
          <a:noFill/>
        </p:spPr>
        <p:txBody>
          <a:bodyPr wrap="square" lIns="0" tIns="0" rIns="0" bIns="0" rtlCol="0">
            <a:spAutoFit/>
          </a:bodyPr>
          <a:lstStyle/>
          <a:p>
            <a:pPr marL="0" marR="0" lvl="0" indent="0" algn="l" defTabSz="914400" rtl="0" eaLnBrk="1" fontAlgn="b" latinLnBrk="0" hangingPunct="1">
              <a:lnSpc>
                <a:spcPct val="100000"/>
              </a:lnSpc>
              <a:spcBef>
                <a:spcPts val="300"/>
              </a:spcBef>
              <a:spcAft>
                <a:spcPts val="0"/>
              </a:spcAft>
              <a:buClrTx/>
              <a:buSzTx/>
              <a:buFontTx/>
              <a:buNone/>
              <a:tabLst/>
              <a:defRPr/>
            </a:pPr>
            <a:r>
              <a:rPr kumimoji="0" lang="en-US" sz="1800" b="0" i="1" u="none" strike="noStrike" kern="1200" cap="none" spc="-30" normalizeH="0" baseline="0" noProof="0">
                <a:ln>
                  <a:noFill/>
                </a:ln>
                <a:solidFill>
                  <a:srgbClr val="000000">
                    <a:lumMod val="95000"/>
                    <a:lumOff val="5000"/>
                  </a:srgbClr>
                </a:solidFill>
                <a:effectLst/>
                <a:uLnTx/>
                <a:uFillTx/>
                <a:latin typeface="Segoe UI Semibold"/>
                <a:ea typeface="+mn-ea"/>
                <a:cs typeface="+mn-cs"/>
              </a:rPr>
              <a:t>Full workshop</a:t>
            </a:r>
          </a:p>
        </p:txBody>
      </p:sp>
      <p:sp>
        <p:nvSpPr>
          <p:cNvPr id="5" name="TextBox 4">
            <a:extLst>
              <a:ext uri="{FF2B5EF4-FFF2-40B4-BE49-F238E27FC236}">
                <a16:creationId xmlns:a16="http://schemas.microsoft.com/office/drawing/2014/main" id="{20E8A09F-D6E9-C80D-EC5E-81A4358EA797}"/>
              </a:ext>
            </a:extLst>
          </p:cNvPr>
          <p:cNvSpPr txBox="1"/>
          <p:nvPr/>
        </p:nvSpPr>
        <p:spPr>
          <a:xfrm>
            <a:off x="9081941" y="2100710"/>
            <a:ext cx="751328" cy="430887"/>
          </a:xfrm>
          <a:prstGeom prst="rect">
            <a:avLst/>
          </a:prstGeom>
          <a:noFill/>
        </p:spPr>
        <p:txBody>
          <a:bodyPr wrap="square" lIns="0" tIns="0" rIns="0" bIns="0" rtlCol="0">
            <a:spAutoFit/>
          </a:bodyPr>
          <a:lstStyle>
            <a:defPPr>
              <a:defRPr lang="en-US"/>
            </a:defPPr>
            <a:lvl1pPr marR="0" lvl="0" indent="0" algn="ctr" fontAlgn="b">
              <a:lnSpc>
                <a:spcPct val="100000"/>
              </a:lnSpc>
              <a:spcBef>
                <a:spcPts val="300"/>
              </a:spcBef>
              <a:spcAft>
                <a:spcPts val="0"/>
              </a:spcAft>
              <a:buClrTx/>
              <a:buSzTx/>
              <a:buFontTx/>
              <a:buNone/>
              <a:tabLst/>
              <a:defRPr kumimoji="0" sz="1600" b="0" i="1" u="none" strike="noStrike" cap="none" spc="-30" normalizeH="0" baseline="0">
                <a:ln>
                  <a:noFill/>
                </a:ln>
                <a:solidFill>
                  <a:schemeClr val="tx1">
                    <a:lumMod val="50000"/>
                    <a:lumOff val="50000"/>
                  </a:schemeClr>
                </a:solidFill>
                <a:effectLst/>
                <a:uLnTx/>
                <a:uFillTx/>
                <a:latin typeface="Segoe UI Semibold"/>
              </a:defRPr>
            </a:lvl1pPr>
          </a:lstStyle>
          <a:p>
            <a:pPr marL="0" marR="0" lvl="0" indent="0" algn="l" defTabSz="914400" rtl="0" eaLnBrk="1" fontAlgn="b" latinLnBrk="0" hangingPunct="1">
              <a:lnSpc>
                <a:spcPct val="100000"/>
              </a:lnSpc>
              <a:spcBef>
                <a:spcPts val="300"/>
              </a:spcBef>
              <a:spcAft>
                <a:spcPts val="0"/>
              </a:spcAft>
              <a:buClrTx/>
              <a:buSzTx/>
              <a:buFontTx/>
              <a:buNone/>
              <a:tabLst/>
              <a:defRPr/>
            </a:pPr>
            <a:r>
              <a:rPr kumimoji="0" lang="en-US" sz="1600" b="0" i="1" u="none" strike="noStrike" kern="1200" cap="none" spc="-30" normalizeH="0" baseline="0" noProof="0">
                <a:ln>
                  <a:noFill/>
                </a:ln>
                <a:solidFill>
                  <a:srgbClr val="000000">
                    <a:lumMod val="50000"/>
                    <a:lumOff val="50000"/>
                  </a:srgbClr>
                </a:solidFill>
                <a:effectLst/>
                <a:uLnTx/>
                <a:uFillTx/>
                <a:latin typeface="Segoe UI Semibold"/>
                <a:ea typeface="+mn-ea"/>
                <a:cs typeface="+mn-cs"/>
              </a:rPr>
              <a:t>4 hours</a:t>
            </a:r>
            <a:br>
              <a:rPr kumimoji="0" lang="en-US" sz="1600" b="0" i="1" u="none" strike="noStrike" kern="1200" cap="none" spc="-30" normalizeH="0" baseline="0" noProof="0">
                <a:ln>
                  <a:noFill/>
                </a:ln>
                <a:solidFill>
                  <a:srgbClr val="000000">
                    <a:lumMod val="50000"/>
                    <a:lumOff val="50000"/>
                  </a:srgbClr>
                </a:solidFill>
                <a:effectLst/>
                <a:uLnTx/>
                <a:uFillTx/>
                <a:latin typeface="Segoe UI Semibold"/>
                <a:ea typeface="+mn-ea"/>
                <a:cs typeface="+mn-cs"/>
              </a:rPr>
            </a:br>
            <a:r>
              <a:rPr kumimoji="0" lang="en-US" sz="1200" b="0" i="1" u="none" strike="noStrike" kern="1200" cap="none" spc="-30" normalizeH="0" baseline="0" noProof="0">
                <a:ln>
                  <a:noFill/>
                </a:ln>
                <a:solidFill>
                  <a:srgbClr val="000000">
                    <a:lumMod val="50000"/>
                    <a:lumOff val="50000"/>
                  </a:srgbClr>
                </a:solidFill>
                <a:effectLst/>
                <a:uLnTx/>
                <a:uFillTx/>
                <a:latin typeface="Segoe UI Semibold"/>
                <a:ea typeface="+mn-ea"/>
                <a:cs typeface="+mn-cs"/>
              </a:rPr>
              <a:t>MCRA</a:t>
            </a:r>
          </a:p>
        </p:txBody>
      </p:sp>
      <p:grpSp>
        <p:nvGrpSpPr>
          <p:cNvPr id="39" name="Group 38">
            <a:extLst>
              <a:ext uri="{FF2B5EF4-FFF2-40B4-BE49-F238E27FC236}">
                <a16:creationId xmlns:a16="http://schemas.microsoft.com/office/drawing/2014/main" id="{155EFB1F-53D0-C5CA-F995-23EF407483FD}"/>
              </a:ext>
            </a:extLst>
          </p:cNvPr>
          <p:cNvGrpSpPr/>
          <p:nvPr/>
        </p:nvGrpSpPr>
        <p:grpSpPr>
          <a:xfrm>
            <a:off x="10242761" y="4358003"/>
            <a:ext cx="390412" cy="390412"/>
            <a:chOff x="-276112" y="4962140"/>
            <a:chExt cx="514350" cy="514350"/>
          </a:xfrm>
        </p:grpSpPr>
        <p:sp>
          <p:nvSpPr>
            <p:cNvPr id="40" name="Freeform: Shape 39">
              <a:extLst>
                <a:ext uri="{FF2B5EF4-FFF2-40B4-BE49-F238E27FC236}">
                  <a16:creationId xmlns:a16="http://schemas.microsoft.com/office/drawing/2014/main" id="{B53E4B93-5B5C-9A98-76DB-D2FD0123720F}"/>
                </a:ext>
              </a:extLst>
            </p:cNvPr>
            <p:cNvSpPr/>
            <p:nvPr/>
          </p:nvSpPr>
          <p:spPr>
            <a:xfrm>
              <a:off x="-276112" y="4962140"/>
              <a:ext cx="514350" cy="514350"/>
            </a:xfrm>
            <a:custGeom>
              <a:avLst/>
              <a:gdLst>
                <a:gd name="connsiteX0" fmla="*/ 0 w 514350"/>
                <a:gd name="connsiteY0" fmla="*/ 0 h 514350"/>
                <a:gd name="connsiteX1" fmla="*/ 0 w 514350"/>
                <a:gd name="connsiteY1" fmla="*/ 514350 h 514350"/>
                <a:gd name="connsiteX2" fmla="*/ 514350 w 514350"/>
                <a:gd name="connsiteY2" fmla="*/ 514350 h 514350"/>
                <a:gd name="connsiteX3" fmla="*/ 514350 w 514350"/>
                <a:gd name="connsiteY3" fmla="*/ 0 h 514350"/>
                <a:gd name="connsiteX4" fmla="*/ 457200 w 514350"/>
                <a:gd name="connsiteY4" fmla="*/ 457200 h 514350"/>
                <a:gd name="connsiteX5" fmla="*/ 57150 w 514350"/>
                <a:gd name="connsiteY5" fmla="*/ 457200 h 514350"/>
                <a:gd name="connsiteX6" fmla="*/ 57150 w 514350"/>
                <a:gd name="connsiteY6" fmla="*/ 57150 h 514350"/>
                <a:gd name="connsiteX7" fmla="*/ 457200 w 514350"/>
                <a:gd name="connsiteY7" fmla="*/ 571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350" h="514350">
                  <a:moveTo>
                    <a:pt x="0" y="0"/>
                  </a:moveTo>
                  <a:lnTo>
                    <a:pt x="0" y="514350"/>
                  </a:lnTo>
                  <a:lnTo>
                    <a:pt x="514350" y="514350"/>
                  </a:lnTo>
                  <a:lnTo>
                    <a:pt x="514350" y="0"/>
                  </a:lnTo>
                  <a:close/>
                  <a:moveTo>
                    <a:pt x="457200" y="457200"/>
                  </a:moveTo>
                  <a:lnTo>
                    <a:pt x="57150" y="457200"/>
                  </a:lnTo>
                  <a:lnTo>
                    <a:pt x="57150" y="57150"/>
                  </a:lnTo>
                  <a:lnTo>
                    <a:pt x="457200" y="57150"/>
                  </a:lnTo>
                  <a:close/>
                </a:path>
              </a:pathLst>
            </a:custGeom>
            <a:solidFill>
              <a:srgbClr val="3A580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 name="Freeform: Shape 41">
              <a:extLst>
                <a:ext uri="{FF2B5EF4-FFF2-40B4-BE49-F238E27FC236}">
                  <a16:creationId xmlns:a16="http://schemas.microsoft.com/office/drawing/2014/main" id="{8C03F962-5CC6-751E-B9FC-AC98D855263A}"/>
                </a:ext>
              </a:extLst>
            </p:cNvPr>
            <p:cNvSpPr/>
            <p:nvPr/>
          </p:nvSpPr>
          <p:spPr>
            <a:xfrm>
              <a:off x="-186977" y="5079421"/>
              <a:ext cx="336099" cy="256193"/>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noFill/>
            <a:ln w="9525" cap="flat">
              <a:solidFill>
                <a:schemeClr val="tx1">
                  <a:lumMod val="50000"/>
                  <a:lumOff val="50000"/>
                </a:schemeClr>
              </a:solidFill>
              <a:prstDash val="sys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6" name="Group 45">
            <a:extLst>
              <a:ext uri="{FF2B5EF4-FFF2-40B4-BE49-F238E27FC236}">
                <a16:creationId xmlns:a16="http://schemas.microsoft.com/office/drawing/2014/main" id="{8E99E17A-2726-A901-77A2-B920D87F7D30}"/>
              </a:ext>
            </a:extLst>
          </p:cNvPr>
          <p:cNvGrpSpPr/>
          <p:nvPr/>
        </p:nvGrpSpPr>
        <p:grpSpPr>
          <a:xfrm>
            <a:off x="10242761" y="5166549"/>
            <a:ext cx="390412" cy="390412"/>
            <a:chOff x="-276112" y="4962140"/>
            <a:chExt cx="514350" cy="514350"/>
          </a:xfrm>
        </p:grpSpPr>
        <p:sp>
          <p:nvSpPr>
            <p:cNvPr id="52" name="Freeform: Shape 51">
              <a:extLst>
                <a:ext uri="{FF2B5EF4-FFF2-40B4-BE49-F238E27FC236}">
                  <a16:creationId xmlns:a16="http://schemas.microsoft.com/office/drawing/2014/main" id="{9A32DF08-B2ED-C877-31BD-7E48E0BF84C4}"/>
                </a:ext>
              </a:extLst>
            </p:cNvPr>
            <p:cNvSpPr/>
            <p:nvPr/>
          </p:nvSpPr>
          <p:spPr>
            <a:xfrm>
              <a:off x="-276112" y="4962140"/>
              <a:ext cx="514350" cy="514350"/>
            </a:xfrm>
            <a:custGeom>
              <a:avLst/>
              <a:gdLst>
                <a:gd name="connsiteX0" fmla="*/ 0 w 514350"/>
                <a:gd name="connsiteY0" fmla="*/ 0 h 514350"/>
                <a:gd name="connsiteX1" fmla="*/ 0 w 514350"/>
                <a:gd name="connsiteY1" fmla="*/ 514350 h 514350"/>
                <a:gd name="connsiteX2" fmla="*/ 514350 w 514350"/>
                <a:gd name="connsiteY2" fmla="*/ 514350 h 514350"/>
                <a:gd name="connsiteX3" fmla="*/ 514350 w 514350"/>
                <a:gd name="connsiteY3" fmla="*/ 0 h 514350"/>
                <a:gd name="connsiteX4" fmla="*/ 457200 w 514350"/>
                <a:gd name="connsiteY4" fmla="*/ 457200 h 514350"/>
                <a:gd name="connsiteX5" fmla="*/ 57150 w 514350"/>
                <a:gd name="connsiteY5" fmla="*/ 457200 h 514350"/>
                <a:gd name="connsiteX6" fmla="*/ 57150 w 514350"/>
                <a:gd name="connsiteY6" fmla="*/ 57150 h 514350"/>
                <a:gd name="connsiteX7" fmla="*/ 457200 w 514350"/>
                <a:gd name="connsiteY7" fmla="*/ 571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350" h="514350">
                  <a:moveTo>
                    <a:pt x="0" y="0"/>
                  </a:moveTo>
                  <a:lnTo>
                    <a:pt x="0" y="514350"/>
                  </a:lnTo>
                  <a:lnTo>
                    <a:pt x="514350" y="514350"/>
                  </a:lnTo>
                  <a:lnTo>
                    <a:pt x="514350" y="0"/>
                  </a:lnTo>
                  <a:close/>
                  <a:moveTo>
                    <a:pt x="457200" y="457200"/>
                  </a:moveTo>
                  <a:lnTo>
                    <a:pt x="57150" y="457200"/>
                  </a:lnTo>
                  <a:lnTo>
                    <a:pt x="57150" y="57150"/>
                  </a:lnTo>
                  <a:lnTo>
                    <a:pt x="457200" y="57150"/>
                  </a:lnTo>
                  <a:close/>
                </a:path>
              </a:pathLst>
            </a:custGeom>
            <a:solidFill>
              <a:srgbClr val="3A580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 name="Freeform: Shape 52">
              <a:extLst>
                <a:ext uri="{FF2B5EF4-FFF2-40B4-BE49-F238E27FC236}">
                  <a16:creationId xmlns:a16="http://schemas.microsoft.com/office/drawing/2014/main" id="{9F10214D-B427-8D6A-DD8E-7995816C6C1B}"/>
                </a:ext>
              </a:extLst>
            </p:cNvPr>
            <p:cNvSpPr/>
            <p:nvPr/>
          </p:nvSpPr>
          <p:spPr>
            <a:xfrm>
              <a:off x="-186977" y="5079421"/>
              <a:ext cx="336099" cy="256193"/>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noFill/>
            <a:ln w="9525" cap="flat">
              <a:solidFill>
                <a:schemeClr val="tx1">
                  <a:lumMod val="50000"/>
                  <a:lumOff val="50000"/>
                </a:schemeClr>
              </a:solidFill>
              <a:prstDash val="sys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54" name="Group 53">
            <a:extLst>
              <a:ext uri="{FF2B5EF4-FFF2-40B4-BE49-F238E27FC236}">
                <a16:creationId xmlns:a16="http://schemas.microsoft.com/office/drawing/2014/main" id="{AB17A8BF-D500-D585-872B-CD38FA9E5988}"/>
              </a:ext>
            </a:extLst>
          </p:cNvPr>
          <p:cNvGrpSpPr/>
          <p:nvPr/>
        </p:nvGrpSpPr>
        <p:grpSpPr>
          <a:xfrm>
            <a:off x="10242761" y="5972748"/>
            <a:ext cx="390412" cy="390412"/>
            <a:chOff x="-276112" y="4962140"/>
            <a:chExt cx="514350" cy="514350"/>
          </a:xfrm>
        </p:grpSpPr>
        <p:sp>
          <p:nvSpPr>
            <p:cNvPr id="60" name="Freeform: Shape 59">
              <a:extLst>
                <a:ext uri="{FF2B5EF4-FFF2-40B4-BE49-F238E27FC236}">
                  <a16:creationId xmlns:a16="http://schemas.microsoft.com/office/drawing/2014/main" id="{C7656361-2602-87B6-DF20-8DCDD9CBAC3E}"/>
                </a:ext>
              </a:extLst>
            </p:cNvPr>
            <p:cNvSpPr/>
            <p:nvPr/>
          </p:nvSpPr>
          <p:spPr>
            <a:xfrm>
              <a:off x="-276112" y="4962140"/>
              <a:ext cx="514350" cy="514350"/>
            </a:xfrm>
            <a:custGeom>
              <a:avLst/>
              <a:gdLst>
                <a:gd name="connsiteX0" fmla="*/ 0 w 514350"/>
                <a:gd name="connsiteY0" fmla="*/ 0 h 514350"/>
                <a:gd name="connsiteX1" fmla="*/ 0 w 514350"/>
                <a:gd name="connsiteY1" fmla="*/ 514350 h 514350"/>
                <a:gd name="connsiteX2" fmla="*/ 514350 w 514350"/>
                <a:gd name="connsiteY2" fmla="*/ 514350 h 514350"/>
                <a:gd name="connsiteX3" fmla="*/ 514350 w 514350"/>
                <a:gd name="connsiteY3" fmla="*/ 0 h 514350"/>
                <a:gd name="connsiteX4" fmla="*/ 457200 w 514350"/>
                <a:gd name="connsiteY4" fmla="*/ 457200 h 514350"/>
                <a:gd name="connsiteX5" fmla="*/ 57150 w 514350"/>
                <a:gd name="connsiteY5" fmla="*/ 457200 h 514350"/>
                <a:gd name="connsiteX6" fmla="*/ 57150 w 514350"/>
                <a:gd name="connsiteY6" fmla="*/ 57150 h 514350"/>
                <a:gd name="connsiteX7" fmla="*/ 457200 w 514350"/>
                <a:gd name="connsiteY7" fmla="*/ 571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350" h="514350">
                  <a:moveTo>
                    <a:pt x="0" y="0"/>
                  </a:moveTo>
                  <a:lnTo>
                    <a:pt x="0" y="514350"/>
                  </a:lnTo>
                  <a:lnTo>
                    <a:pt x="514350" y="514350"/>
                  </a:lnTo>
                  <a:lnTo>
                    <a:pt x="514350" y="0"/>
                  </a:lnTo>
                  <a:close/>
                  <a:moveTo>
                    <a:pt x="457200" y="457200"/>
                  </a:moveTo>
                  <a:lnTo>
                    <a:pt x="57150" y="457200"/>
                  </a:lnTo>
                  <a:lnTo>
                    <a:pt x="57150" y="57150"/>
                  </a:lnTo>
                  <a:lnTo>
                    <a:pt x="457200" y="57150"/>
                  </a:lnTo>
                  <a:close/>
                </a:path>
              </a:pathLst>
            </a:custGeom>
            <a:solidFill>
              <a:srgbClr val="3A580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1" name="Freeform: Shape 60">
              <a:extLst>
                <a:ext uri="{FF2B5EF4-FFF2-40B4-BE49-F238E27FC236}">
                  <a16:creationId xmlns:a16="http://schemas.microsoft.com/office/drawing/2014/main" id="{B88DE3C1-7135-615D-56A3-2FC76D181D97}"/>
                </a:ext>
              </a:extLst>
            </p:cNvPr>
            <p:cNvSpPr/>
            <p:nvPr/>
          </p:nvSpPr>
          <p:spPr>
            <a:xfrm>
              <a:off x="-186977" y="5079421"/>
              <a:ext cx="336099" cy="256193"/>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noFill/>
            <a:ln w="9525" cap="flat">
              <a:solidFill>
                <a:schemeClr val="tx1">
                  <a:lumMod val="50000"/>
                  <a:lumOff val="50000"/>
                </a:schemeClr>
              </a:solidFill>
              <a:prstDash val="sys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63" name="TextBox 62">
            <a:extLst>
              <a:ext uri="{FF2B5EF4-FFF2-40B4-BE49-F238E27FC236}">
                <a16:creationId xmlns:a16="http://schemas.microsoft.com/office/drawing/2014/main" id="{7706BE48-2CDE-60ED-F5A3-ADEB032FFB89}"/>
              </a:ext>
            </a:extLst>
          </p:cNvPr>
          <p:cNvSpPr txBox="1"/>
          <p:nvPr/>
        </p:nvSpPr>
        <p:spPr>
          <a:xfrm>
            <a:off x="6931247" y="3560057"/>
            <a:ext cx="1360746" cy="276999"/>
          </a:xfrm>
          <a:prstGeom prst="rect">
            <a:avLst/>
          </a:prstGeom>
          <a:noFill/>
        </p:spPr>
        <p:txBody>
          <a:bodyPr wrap="square">
            <a:spAutoFit/>
          </a:bodyPr>
          <a:lstStyle/>
          <a:p>
            <a:pPr marL="0" marR="0" lvl="0" indent="0" algn="l" defTabSz="914400" rtl="0" eaLnBrk="1" fontAlgn="auto" latinLnBrk="0" hangingPunct="1">
              <a:lnSpc>
                <a:spcPct val="100000"/>
              </a:lnSpc>
              <a:spcBef>
                <a:spcPct val="20000"/>
              </a:spcBef>
              <a:spcAft>
                <a:spcPts val="0"/>
              </a:spcAft>
              <a:buClrTx/>
              <a:buSzPct val="90000"/>
              <a:buFontTx/>
              <a:buNone/>
              <a:tabLst/>
              <a:defRPr/>
            </a:pPr>
            <a:r>
              <a:rPr kumimoji="0" lang="en-US" sz="1200" b="0" i="1" u="none" strike="noStrike" kern="1200" cap="none" spc="0" normalizeH="0" baseline="0" noProof="0">
                <a:ln>
                  <a:noFill/>
                </a:ln>
                <a:solidFill>
                  <a:srgbClr val="000000">
                    <a:lumMod val="65000"/>
                    <a:lumOff val="35000"/>
                  </a:srgbClr>
                </a:solidFill>
                <a:effectLst/>
                <a:uLnTx/>
                <a:uFillTx/>
                <a:latin typeface="Segoe UI Semibold"/>
                <a:ea typeface="+mn-ea"/>
                <a:cs typeface="+mn-cs"/>
              </a:rPr>
              <a:t>CISO Workshop </a:t>
            </a:r>
          </a:p>
        </p:txBody>
      </p:sp>
      <p:sp>
        <p:nvSpPr>
          <p:cNvPr id="64" name="TextBox 63">
            <a:extLst>
              <a:ext uri="{FF2B5EF4-FFF2-40B4-BE49-F238E27FC236}">
                <a16:creationId xmlns:a16="http://schemas.microsoft.com/office/drawing/2014/main" id="{8664B3A4-39AA-BCC9-3D7A-E8DC17175500}"/>
              </a:ext>
            </a:extLst>
          </p:cNvPr>
          <p:cNvSpPr txBox="1"/>
          <p:nvPr/>
        </p:nvSpPr>
        <p:spPr>
          <a:xfrm>
            <a:off x="10864490" y="2186726"/>
            <a:ext cx="764344" cy="246221"/>
          </a:xfrm>
          <a:prstGeom prst="rect">
            <a:avLst/>
          </a:prstGeom>
          <a:noFill/>
        </p:spPr>
        <p:txBody>
          <a:bodyPr wrap="square" lIns="0" tIns="0" rIns="0" bIns="0" rtlCol="0">
            <a:spAutoFit/>
          </a:bodyPr>
          <a:lstStyle/>
          <a:p>
            <a:pPr marL="0" marR="0" lvl="0" indent="0" algn="l" defTabSz="914400" rtl="0" eaLnBrk="1" fontAlgn="b" latinLnBrk="0" hangingPunct="1">
              <a:lnSpc>
                <a:spcPct val="100000"/>
              </a:lnSpc>
              <a:spcBef>
                <a:spcPts val="300"/>
              </a:spcBef>
              <a:spcAft>
                <a:spcPts val="0"/>
              </a:spcAft>
              <a:buClrTx/>
              <a:buSzTx/>
              <a:buFontTx/>
              <a:buNone/>
              <a:tabLst/>
              <a:defRPr/>
            </a:pPr>
            <a:r>
              <a:rPr kumimoji="0" lang="en-US" sz="1600" b="0" i="1" u="none" strike="noStrike" kern="1200" cap="none" spc="-30" normalizeH="0" baseline="0" noProof="0">
                <a:ln>
                  <a:noFill/>
                </a:ln>
                <a:solidFill>
                  <a:srgbClr val="000000">
                    <a:lumMod val="50000"/>
                    <a:lumOff val="50000"/>
                  </a:srgbClr>
                </a:solidFill>
                <a:effectLst/>
                <a:uLnTx/>
                <a:uFillTx/>
                <a:latin typeface="Segoe UI Semibold"/>
                <a:ea typeface="+mn-ea"/>
                <a:cs typeface="+mn-cs"/>
              </a:rPr>
              <a:t>2-3 days</a:t>
            </a:r>
          </a:p>
        </p:txBody>
      </p:sp>
      <p:sp>
        <p:nvSpPr>
          <p:cNvPr id="65" name="TextBox 64">
            <a:extLst>
              <a:ext uri="{FF2B5EF4-FFF2-40B4-BE49-F238E27FC236}">
                <a16:creationId xmlns:a16="http://schemas.microsoft.com/office/drawing/2014/main" id="{65F401DC-38CC-1A0A-CB59-BF05899F7CA5}"/>
              </a:ext>
            </a:extLst>
          </p:cNvPr>
          <p:cNvSpPr txBox="1"/>
          <p:nvPr/>
        </p:nvSpPr>
        <p:spPr>
          <a:xfrm>
            <a:off x="10864490" y="5238645"/>
            <a:ext cx="764344" cy="246221"/>
          </a:xfrm>
          <a:prstGeom prst="rect">
            <a:avLst/>
          </a:prstGeom>
          <a:noFill/>
        </p:spPr>
        <p:txBody>
          <a:bodyPr wrap="square" lIns="0" tIns="0" rIns="0" bIns="0" rtlCol="0">
            <a:spAutoFit/>
          </a:bodyPr>
          <a:lstStyle/>
          <a:p>
            <a:pPr marL="0" marR="0" lvl="0" indent="0" algn="l" defTabSz="914400" rtl="0" eaLnBrk="1" fontAlgn="b" latinLnBrk="0" hangingPunct="1">
              <a:lnSpc>
                <a:spcPct val="100000"/>
              </a:lnSpc>
              <a:spcBef>
                <a:spcPts val="300"/>
              </a:spcBef>
              <a:spcAft>
                <a:spcPts val="0"/>
              </a:spcAft>
              <a:buClrTx/>
              <a:buSzTx/>
              <a:buFontTx/>
              <a:buNone/>
              <a:tabLst/>
              <a:defRPr/>
            </a:pPr>
            <a:r>
              <a:rPr kumimoji="0" lang="en-US" sz="1600" b="0" i="1" u="none" strike="noStrike" kern="1200" cap="none" spc="-30" normalizeH="0" baseline="0" noProof="0">
                <a:ln>
                  <a:noFill/>
                </a:ln>
                <a:solidFill>
                  <a:srgbClr val="000000">
                    <a:lumMod val="50000"/>
                    <a:lumOff val="50000"/>
                  </a:srgbClr>
                </a:solidFill>
                <a:effectLst/>
                <a:uLnTx/>
                <a:uFillTx/>
                <a:latin typeface="Segoe UI Semibold"/>
                <a:ea typeface="+mn-ea"/>
                <a:cs typeface="+mn-cs"/>
              </a:rPr>
              <a:t>2-3 days</a:t>
            </a:r>
          </a:p>
        </p:txBody>
      </p:sp>
      <p:sp>
        <p:nvSpPr>
          <p:cNvPr id="67" name="Rectangle 66">
            <a:extLst>
              <a:ext uri="{FF2B5EF4-FFF2-40B4-BE49-F238E27FC236}">
                <a16:creationId xmlns:a16="http://schemas.microsoft.com/office/drawing/2014/main" id="{FF7A4F42-EE33-8EA3-8ABE-48C771488594}"/>
              </a:ext>
            </a:extLst>
          </p:cNvPr>
          <p:cNvSpPr/>
          <p:nvPr/>
        </p:nvSpPr>
        <p:spPr bwMode="auto">
          <a:xfrm rot="20707355">
            <a:off x="10846260" y="6023966"/>
            <a:ext cx="663930" cy="237180"/>
          </a:xfrm>
          <a:prstGeom prst="rect">
            <a:avLst/>
          </a:prstGeom>
          <a:ln>
            <a:solidFill>
              <a:schemeClr val="tx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Segoe UI"/>
                <a:ea typeface="Segoe UI" pitchFamily="34" charset="0"/>
                <a:cs typeface="Segoe UI" pitchFamily="34" charset="0"/>
              </a:rPr>
              <a:t>COMING SOON</a:t>
            </a:r>
          </a:p>
        </p:txBody>
      </p:sp>
      <p:sp>
        <p:nvSpPr>
          <p:cNvPr id="68" name="Rectangle 67">
            <a:extLst>
              <a:ext uri="{FF2B5EF4-FFF2-40B4-BE49-F238E27FC236}">
                <a16:creationId xmlns:a16="http://schemas.microsoft.com/office/drawing/2014/main" id="{FA2B24D7-19F9-9AC2-3B9A-4F88D9FF3BC6}"/>
              </a:ext>
            </a:extLst>
          </p:cNvPr>
          <p:cNvSpPr/>
          <p:nvPr/>
        </p:nvSpPr>
        <p:spPr bwMode="auto">
          <a:xfrm rot="20707355">
            <a:off x="10815373" y="4409221"/>
            <a:ext cx="663930" cy="237180"/>
          </a:xfrm>
          <a:prstGeom prst="rect">
            <a:avLst/>
          </a:prstGeom>
          <a:ln>
            <a:solidFill>
              <a:schemeClr val="tx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Segoe UI"/>
                <a:ea typeface="Segoe UI" pitchFamily="34" charset="0"/>
                <a:cs typeface="Segoe UI" pitchFamily="34" charset="0"/>
              </a:rPr>
              <a:t>COMING SOON</a:t>
            </a:r>
          </a:p>
        </p:txBody>
      </p:sp>
      <p:sp>
        <p:nvSpPr>
          <p:cNvPr id="69" name="TextBox 68">
            <a:extLst>
              <a:ext uri="{FF2B5EF4-FFF2-40B4-BE49-F238E27FC236}">
                <a16:creationId xmlns:a16="http://schemas.microsoft.com/office/drawing/2014/main" id="{06A9BBD5-3D23-1CFA-3BD1-DD95360088F1}"/>
              </a:ext>
            </a:extLst>
          </p:cNvPr>
          <p:cNvSpPr txBox="1"/>
          <p:nvPr/>
        </p:nvSpPr>
        <p:spPr>
          <a:xfrm>
            <a:off x="9081941" y="4430099"/>
            <a:ext cx="751328" cy="246221"/>
          </a:xfrm>
          <a:prstGeom prst="rect">
            <a:avLst/>
          </a:prstGeom>
          <a:noFill/>
        </p:spPr>
        <p:txBody>
          <a:bodyPr wrap="square" lIns="0" tIns="0" rIns="0" bIns="0" rtlCol="0">
            <a:spAutoFit/>
          </a:bodyPr>
          <a:lstStyle>
            <a:defPPr>
              <a:defRPr lang="en-US"/>
            </a:defPPr>
            <a:lvl1pPr marR="0" lvl="0" indent="0" algn="ctr" fontAlgn="b">
              <a:lnSpc>
                <a:spcPct val="100000"/>
              </a:lnSpc>
              <a:spcBef>
                <a:spcPts val="300"/>
              </a:spcBef>
              <a:spcAft>
                <a:spcPts val="0"/>
              </a:spcAft>
              <a:buClrTx/>
              <a:buSzTx/>
              <a:buFontTx/>
              <a:buNone/>
              <a:tabLst/>
              <a:defRPr kumimoji="0" sz="1600" b="0" i="1" u="none" strike="noStrike" cap="none" spc="-30" normalizeH="0" baseline="0">
                <a:ln>
                  <a:noFill/>
                </a:ln>
                <a:solidFill>
                  <a:schemeClr val="tx1">
                    <a:lumMod val="50000"/>
                    <a:lumOff val="50000"/>
                  </a:schemeClr>
                </a:solidFill>
                <a:effectLst/>
                <a:uLnTx/>
                <a:uFillTx/>
                <a:latin typeface="Segoe UI Semibold"/>
              </a:defRPr>
            </a:lvl1pPr>
          </a:lstStyle>
          <a:p>
            <a:pPr marL="0" marR="0" lvl="0" indent="0" algn="l" defTabSz="914400" rtl="0" eaLnBrk="1" fontAlgn="b" latinLnBrk="0" hangingPunct="1">
              <a:lnSpc>
                <a:spcPct val="100000"/>
              </a:lnSpc>
              <a:spcBef>
                <a:spcPts val="300"/>
              </a:spcBef>
              <a:spcAft>
                <a:spcPts val="0"/>
              </a:spcAft>
              <a:buClrTx/>
              <a:buSzTx/>
              <a:buFontTx/>
              <a:buNone/>
              <a:tabLst/>
              <a:defRPr/>
            </a:pPr>
            <a:r>
              <a:rPr kumimoji="0" lang="en-US" sz="1600" b="0" i="1" u="none" strike="noStrike" kern="1200" cap="none" spc="-30" normalizeH="0" baseline="0" noProof="0">
                <a:ln>
                  <a:noFill/>
                </a:ln>
                <a:solidFill>
                  <a:srgbClr val="000000">
                    <a:lumMod val="50000"/>
                    <a:lumOff val="50000"/>
                  </a:srgbClr>
                </a:solidFill>
                <a:effectLst/>
                <a:uLnTx/>
                <a:uFillTx/>
                <a:latin typeface="Segoe UI Semibold"/>
                <a:ea typeface="+mn-ea"/>
                <a:cs typeface="+mn-cs"/>
              </a:rPr>
              <a:t>4 hours</a:t>
            </a:r>
          </a:p>
        </p:txBody>
      </p:sp>
      <p:sp>
        <p:nvSpPr>
          <p:cNvPr id="70" name="TextBox 69">
            <a:extLst>
              <a:ext uri="{FF2B5EF4-FFF2-40B4-BE49-F238E27FC236}">
                <a16:creationId xmlns:a16="http://schemas.microsoft.com/office/drawing/2014/main" id="{D37A0FF2-96C7-9D24-6F3A-B68960DBE9F2}"/>
              </a:ext>
            </a:extLst>
          </p:cNvPr>
          <p:cNvSpPr txBox="1"/>
          <p:nvPr/>
        </p:nvSpPr>
        <p:spPr>
          <a:xfrm>
            <a:off x="9081941" y="5238645"/>
            <a:ext cx="751328" cy="246221"/>
          </a:xfrm>
          <a:prstGeom prst="rect">
            <a:avLst/>
          </a:prstGeom>
          <a:noFill/>
        </p:spPr>
        <p:txBody>
          <a:bodyPr wrap="square" lIns="0" tIns="0" rIns="0" bIns="0" rtlCol="0">
            <a:spAutoFit/>
          </a:bodyPr>
          <a:lstStyle>
            <a:defPPr>
              <a:defRPr lang="en-US"/>
            </a:defPPr>
            <a:lvl1pPr marR="0" lvl="0" indent="0" algn="ctr" fontAlgn="b">
              <a:lnSpc>
                <a:spcPct val="100000"/>
              </a:lnSpc>
              <a:spcBef>
                <a:spcPts val="300"/>
              </a:spcBef>
              <a:spcAft>
                <a:spcPts val="0"/>
              </a:spcAft>
              <a:buClrTx/>
              <a:buSzTx/>
              <a:buFontTx/>
              <a:buNone/>
              <a:tabLst/>
              <a:defRPr kumimoji="0" sz="1600" b="0" i="1" u="none" strike="noStrike" cap="none" spc="-30" normalizeH="0" baseline="0">
                <a:ln>
                  <a:noFill/>
                </a:ln>
                <a:solidFill>
                  <a:schemeClr val="tx1">
                    <a:lumMod val="50000"/>
                    <a:lumOff val="50000"/>
                  </a:schemeClr>
                </a:solidFill>
                <a:effectLst/>
                <a:uLnTx/>
                <a:uFillTx/>
                <a:latin typeface="Segoe UI Semibold"/>
              </a:defRPr>
            </a:lvl1pPr>
          </a:lstStyle>
          <a:p>
            <a:pPr marL="0" marR="0" lvl="0" indent="0" algn="l" defTabSz="914400" rtl="0" eaLnBrk="1" fontAlgn="b" latinLnBrk="0" hangingPunct="1">
              <a:lnSpc>
                <a:spcPct val="100000"/>
              </a:lnSpc>
              <a:spcBef>
                <a:spcPts val="300"/>
              </a:spcBef>
              <a:spcAft>
                <a:spcPts val="0"/>
              </a:spcAft>
              <a:buClrTx/>
              <a:buSzTx/>
              <a:buFontTx/>
              <a:buNone/>
              <a:tabLst/>
              <a:defRPr/>
            </a:pPr>
            <a:r>
              <a:rPr kumimoji="0" lang="en-US" sz="1600" b="0" i="1" u="none" strike="noStrike" kern="1200" cap="none" spc="-30" normalizeH="0" baseline="0" noProof="0">
                <a:ln>
                  <a:noFill/>
                </a:ln>
                <a:solidFill>
                  <a:srgbClr val="000000">
                    <a:lumMod val="50000"/>
                    <a:lumOff val="50000"/>
                  </a:srgbClr>
                </a:solidFill>
                <a:effectLst/>
                <a:uLnTx/>
                <a:uFillTx/>
                <a:latin typeface="Segoe UI Semibold"/>
                <a:ea typeface="+mn-ea"/>
                <a:cs typeface="+mn-cs"/>
              </a:rPr>
              <a:t>4 hours</a:t>
            </a:r>
          </a:p>
        </p:txBody>
      </p:sp>
      <p:sp>
        <p:nvSpPr>
          <p:cNvPr id="71" name="TextBox 70">
            <a:extLst>
              <a:ext uri="{FF2B5EF4-FFF2-40B4-BE49-F238E27FC236}">
                <a16:creationId xmlns:a16="http://schemas.microsoft.com/office/drawing/2014/main" id="{F5A4CCED-47B8-DA81-5B22-0BD3F31898D3}"/>
              </a:ext>
            </a:extLst>
          </p:cNvPr>
          <p:cNvSpPr txBox="1"/>
          <p:nvPr/>
        </p:nvSpPr>
        <p:spPr>
          <a:xfrm>
            <a:off x="9081941" y="6044844"/>
            <a:ext cx="751328" cy="246221"/>
          </a:xfrm>
          <a:prstGeom prst="rect">
            <a:avLst/>
          </a:prstGeom>
          <a:noFill/>
        </p:spPr>
        <p:txBody>
          <a:bodyPr wrap="square" lIns="0" tIns="0" rIns="0" bIns="0" rtlCol="0">
            <a:spAutoFit/>
          </a:bodyPr>
          <a:lstStyle>
            <a:defPPr>
              <a:defRPr lang="en-US"/>
            </a:defPPr>
            <a:lvl1pPr marR="0" lvl="0" indent="0" algn="ctr" fontAlgn="b">
              <a:lnSpc>
                <a:spcPct val="100000"/>
              </a:lnSpc>
              <a:spcBef>
                <a:spcPts val="300"/>
              </a:spcBef>
              <a:spcAft>
                <a:spcPts val="0"/>
              </a:spcAft>
              <a:buClrTx/>
              <a:buSzTx/>
              <a:buFontTx/>
              <a:buNone/>
              <a:tabLst/>
              <a:defRPr kumimoji="0" sz="1600" b="0" i="1" u="none" strike="noStrike" cap="none" spc="-30" normalizeH="0" baseline="0">
                <a:ln>
                  <a:noFill/>
                </a:ln>
                <a:solidFill>
                  <a:schemeClr val="tx1">
                    <a:lumMod val="50000"/>
                    <a:lumOff val="50000"/>
                  </a:schemeClr>
                </a:solidFill>
                <a:effectLst/>
                <a:uLnTx/>
                <a:uFillTx/>
                <a:latin typeface="Segoe UI Semibold"/>
              </a:defRPr>
            </a:lvl1pPr>
          </a:lstStyle>
          <a:p>
            <a:pPr marL="0" marR="0" lvl="0" indent="0" algn="l" defTabSz="914400" rtl="0" eaLnBrk="1" fontAlgn="b" latinLnBrk="0" hangingPunct="1">
              <a:lnSpc>
                <a:spcPct val="100000"/>
              </a:lnSpc>
              <a:spcBef>
                <a:spcPts val="300"/>
              </a:spcBef>
              <a:spcAft>
                <a:spcPts val="0"/>
              </a:spcAft>
              <a:buClrTx/>
              <a:buSzTx/>
              <a:buFontTx/>
              <a:buNone/>
              <a:tabLst/>
              <a:defRPr/>
            </a:pPr>
            <a:r>
              <a:rPr kumimoji="0" lang="en-US" sz="1600" b="0" i="1" u="none" strike="noStrike" kern="1200" cap="none" spc="-30" normalizeH="0" baseline="0" noProof="0">
                <a:ln>
                  <a:noFill/>
                </a:ln>
                <a:solidFill>
                  <a:srgbClr val="000000">
                    <a:lumMod val="50000"/>
                    <a:lumOff val="50000"/>
                  </a:srgbClr>
                </a:solidFill>
                <a:effectLst/>
                <a:uLnTx/>
                <a:uFillTx/>
                <a:latin typeface="Segoe UI Semibold"/>
                <a:ea typeface="+mn-ea"/>
                <a:cs typeface="+mn-cs"/>
              </a:rPr>
              <a:t>4 hours</a:t>
            </a:r>
          </a:p>
        </p:txBody>
      </p:sp>
    </p:spTree>
    <p:extLst>
      <p:ext uri="{BB962C8B-B14F-4D97-AF65-F5344CB8AC3E}">
        <p14:creationId xmlns:p14="http://schemas.microsoft.com/office/powerpoint/2010/main" val="25143986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500"/>
                                        <p:tgtEl>
                                          <p:spTgt spid="75"/>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wipe(left)">
                                      <p:cBhvr>
                                        <p:cTn id="1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DB0F17D-C24C-4843-A6CA-B333D6E279E0}"/>
              </a:ext>
            </a:extLst>
          </p:cNvPr>
          <p:cNvSpPr>
            <a:spLocks noGrp="1"/>
          </p:cNvSpPr>
          <p:nvPr>
            <p:ph type="body" sz="quarter" idx="10"/>
          </p:nvPr>
        </p:nvSpPr>
        <p:spPr>
          <a:xfrm>
            <a:off x="586740" y="1816274"/>
            <a:ext cx="11018520" cy="430887"/>
          </a:xfrm>
        </p:spPr>
        <p:txBody>
          <a:bodyPr/>
          <a:lstStyle/>
          <a:p>
            <a:endParaRPr lang="en-US"/>
          </a:p>
        </p:txBody>
      </p:sp>
      <p:sp>
        <p:nvSpPr>
          <p:cNvPr id="3" name="Title 2">
            <a:extLst>
              <a:ext uri="{FF2B5EF4-FFF2-40B4-BE49-F238E27FC236}">
                <a16:creationId xmlns:a16="http://schemas.microsoft.com/office/drawing/2014/main" id="{615AD0F8-C169-4B1E-B43B-F26DDE67D484}"/>
              </a:ext>
            </a:extLst>
          </p:cNvPr>
          <p:cNvSpPr>
            <a:spLocks noGrp="1"/>
          </p:cNvSpPr>
          <p:nvPr>
            <p:ph type="title"/>
          </p:nvPr>
        </p:nvSpPr>
        <p:spPr>
          <a:xfrm>
            <a:off x="373627" y="260752"/>
            <a:ext cx="11018520" cy="553990"/>
          </a:xfrm>
        </p:spPr>
        <p:txBody>
          <a:bodyPr/>
          <a:lstStyle/>
          <a:p>
            <a:r>
              <a:rPr lang="en-US"/>
              <a:t>Let’s get next steps locked in</a:t>
            </a:r>
          </a:p>
        </p:txBody>
      </p:sp>
      <p:sp>
        <p:nvSpPr>
          <p:cNvPr id="28" name="TextBox 27">
            <a:extLst>
              <a:ext uri="{FF2B5EF4-FFF2-40B4-BE49-F238E27FC236}">
                <a16:creationId xmlns:a16="http://schemas.microsoft.com/office/drawing/2014/main" id="{4279FA85-0CCA-4F34-89FF-5663B3AD5B6A}"/>
              </a:ext>
            </a:extLst>
          </p:cNvPr>
          <p:cNvSpPr txBox="1"/>
          <p:nvPr/>
        </p:nvSpPr>
        <p:spPr>
          <a:xfrm>
            <a:off x="455488" y="814742"/>
            <a:ext cx="7309877" cy="369332"/>
          </a:xfrm>
          <a:prstGeom prst="rect">
            <a:avLst/>
          </a:prstGeom>
          <a:noFill/>
        </p:spPr>
        <p:txBody>
          <a:bodyPr wrap="square" lIns="0" tIns="0" rIns="0" bIns="0" rtlCol="0">
            <a:spAutoFit/>
          </a:bodyPr>
          <a:lstStyle/>
          <a:p>
            <a:pPr marL="0" marR="0" lvl="0" indent="0" algn="l" defTabSz="914554"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243A5E"/>
                </a:solidFill>
                <a:effectLst/>
                <a:uLnTx/>
                <a:uFillTx/>
                <a:latin typeface="Segoe UI" panose="020B0502040204020203" pitchFamily="34" charset="0"/>
                <a:ea typeface="+mn-ea"/>
                <a:cs typeface="+mn-cs"/>
              </a:rPr>
              <a:t>Capture actions and who follows up on them</a:t>
            </a:r>
            <a:endParaRPr kumimoji="0" lang="en-US" sz="2400" b="0" i="1" u="none" strike="noStrike" kern="1200" cap="none" spc="0" normalizeH="0" baseline="0" noProof="0">
              <a:ln>
                <a:noFill/>
              </a:ln>
              <a:solidFill>
                <a:srgbClr val="243A5E"/>
              </a:solidFill>
              <a:effectLst/>
              <a:uLnTx/>
              <a:uFillTx/>
              <a:latin typeface="Segoe UI"/>
              <a:ea typeface="+mn-ea"/>
              <a:cs typeface="+mn-cs"/>
            </a:endParaRPr>
          </a:p>
        </p:txBody>
      </p:sp>
      <p:graphicFrame>
        <p:nvGraphicFramePr>
          <p:cNvPr id="35" name="Table 35">
            <a:extLst>
              <a:ext uri="{FF2B5EF4-FFF2-40B4-BE49-F238E27FC236}">
                <a16:creationId xmlns:a16="http://schemas.microsoft.com/office/drawing/2014/main" id="{2C5793DC-9A47-4F2B-AF38-CE04E7284BD9}"/>
              </a:ext>
            </a:extLst>
          </p:cNvPr>
          <p:cNvGraphicFramePr>
            <a:graphicFrameLocks noGrp="1"/>
          </p:cNvGraphicFramePr>
          <p:nvPr/>
        </p:nvGraphicFramePr>
        <p:xfrm>
          <a:off x="586740" y="1851830"/>
          <a:ext cx="11018520" cy="4516498"/>
        </p:xfrm>
        <a:graphic>
          <a:graphicData uri="http://schemas.openxmlformats.org/drawingml/2006/table">
            <a:tbl>
              <a:tblPr firstRow="1" bandRow="1">
                <a:tableStyleId>{6E25E649-3F16-4E02-A733-19D2CDBF48F0}</a:tableStyleId>
              </a:tblPr>
              <a:tblGrid>
                <a:gridCol w="537492">
                  <a:extLst>
                    <a:ext uri="{9D8B030D-6E8A-4147-A177-3AD203B41FA5}">
                      <a16:colId xmlns:a16="http://schemas.microsoft.com/office/drawing/2014/main" val="3369196794"/>
                    </a:ext>
                  </a:extLst>
                </a:gridCol>
                <a:gridCol w="6631544">
                  <a:extLst>
                    <a:ext uri="{9D8B030D-6E8A-4147-A177-3AD203B41FA5}">
                      <a16:colId xmlns:a16="http://schemas.microsoft.com/office/drawing/2014/main" val="2686188410"/>
                    </a:ext>
                  </a:extLst>
                </a:gridCol>
                <a:gridCol w="3849484">
                  <a:extLst>
                    <a:ext uri="{9D8B030D-6E8A-4147-A177-3AD203B41FA5}">
                      <a16:colId xmlns:a16="http://schemas.microsoft.com/office/drawing/2014/main" val="1964231831"/>
                    </a:ext>
                  </a:extLst>
                </a:gridCol>
              </a:tblGrid>
              <a:tr h="598863">
                <a:tc>
                  <a:txBody>
                    <a:bodyPr/>
                    <a:lstStyle/>
                    <a:p>
                      <a:pPr algn="ctr"/>
                      <a:r>
                        <a:rPr lang="en-US" sz="2700"/>
                        <a:t>#</a:t>
                      </a:r>
                    </a:p>
                  </a:txBody>
                  <a:tcPr marL="89654" marR="89654" marT="44827" marB="44827">
                    <a:lnR w="28575" cap="flat" cmpd="sng" algn="ctr">
                      <a:solidFill>
                        <a:schemeClr val="bg1">
                          <a:lumMod val="65000"/>
                        </a:schemeClr>
                      </a:solidFill>
                      <a:prstDash val="solid"/>
                      <a:round/>
                      <a:headEnd type="none" w="med" len="med"/>
                      <a:tailEnd type="none" w="med" len="med"/>
                    </a:lnR>
                  </a:tcPr>
                </a:tc>
                <a:tc>
                  <a:txBody>
                    <a:bodyPr/>
                    <a:lstStyle/>
                    <a:p>
                      <a:pPr algn="ctr"/>
                      <a:r>
                        <a:rPr lang="en-US" sz="2700"/>
                        <a:t>Next Step</a:t>
                      </a:r>
                    </a:p>
                  </a:txBody>
                  <a:tcPr marL="89654" marR="89654" marT="44827" marB="44827">
                    <a:lnL w="28575" cap="flat" cmpd="sng" algn="ctr">
                      <a:solidFill>
                        <a:schemeClr val="bg1">
                          <a:lumMod val="65000"/>
                        </a:schemeClr>
                      </a:solidFill>
                      <a:prstDash val="solid"/>
                      <a:round/>
                      <a:headEnd type="none" w="med" len="med"/>
                      <a:tailEnd type="none" w="med" len="med"/>
                    </a:lnL>
                    <a:lnR w="28575" cap="flat" cmpd="sng" algn="ctr">
                      <a:solidFill>
                        <a:schemeClr val="bg1">
                          <a:lumMod val="65000"/>
                        </a:schemeClr>
                      </a:solidFill>
                      <a:prstDash val="solid"/>
                      <a:round/>
                      <a:headEnd type="none" w="med" len="med"/>
                      <a:tailEnd type="none" w="med" len="med"/>
                    </a:lnR>
                  </a:tcPr>
                </a:tc>
                <a:tc>
                  <a:txBody>
                    <a:bodyPr/>
                    <a:lstStyle/>
                    <a:p>
                      <a:pPr algn="ctr"/>
                      <a:r>
                        <a:rPr lang="en-US" sz="2700"/>
                        <a:t>Point of Contact</a:t>
                      </a:r>
                    </a:p>
                  </a:txBody>
                  <a:tcPr marL="89654" marR="89654" marT="44827" marB="44827">
                    <a:lnL w="28575" cap="flat" cmpd="sng" algn="ctr">
                      <a:solidFill>
                        <a:schemeClr val="bg1">
                          <a:lumMod val="65000"/>
                        </a:schemeClr>
                      </a:solidFill>
                      <a:prstDash val="solid"/>
                      <a:round/>
                      <a:headEnd type="none" w="med" len="med"/>
                      <a:tailEnd type="none" w="med" len="med"/>
                    </a:lnL>
                  </a:tcPr>
                </a:tc>
                <a:extLst>
                  <a:ext uri="{0D108BD9-81ED-4DB2-BD59-A6C34878D82A}">
                    <a16:rowId xmlns:a16="http://schemas.microsoft.com/office/drawing/2014/main" val="2192272164"/>
                  </a:ext>
                </a:extLst>
              </a:tr>
              <a:tr h="783527">
                <a:tc>
                  <a:txBody>
                    <a:bodyPr/>
                    <a:lstStyle/>
                    <a:p>
                      <a:r>
                        <a:rPr lang="en-US" sz="2700"/>
                        <a:t>1</a:t>
                      </a:r>
                    </a:p>
                  </a:txBody>
                  <a:tcPr marL="89654" marR="89654" marT="44827" marB="44827">
                    <a:lnR w="28575" cap="flat" cmpd="sng" algn="ctr">
                      <a:solidFill>
                        <a:schemeClr val="bg1">
                          <a:lumMod val="65000"/>
                        </a:schemeClr>
                      </a:solidFill>
                      <a:prstDash val="solid"/>
                      <a:round/>
                      <a:headEnd type="none" w="med" len="med"/>
                      <a:tailEnd type="none" w="med" len="med"/>
                    </a:lnR>
                  </a:tcPr>
                </a:tc>
                <a:tc>
                  <a:txBody>
                    <a:bodyPr/>
                    <a:lstStyle/>
                    <a:p>
                      <a:endParaRPr lang="en-US" sz="2700"/>
                    </a:p>
                  </a:txBody>
                  <a:tcPr marL="89654" marR="89654" marT="44827" marB="44827">
                    <a:lnL w="28575" cap="flat" cmpd="sng" algn="ctr">
                      <a:solidFill>
                        <a:schemeClr val="bg1">
                          <a:lumMod val="65000"/>
                        </a:schemeClr>
                      </a:solidFill>
                      <a:prstDash val="solid"/>
                      <a:round/>
                      <a:headEnd type="none" w="med" len="med"/>
                      <a:tailEnd type="none" w="med" len="med"/>
                    </a:lnL>
                    <a:lnR w="28575" cap="flat" cmpd="sng" algn="ctr">
                      <a:solidFill>
                        <a:schemeClr val="bg1">
                          <a:lumMod val="65000"/>
                        </a:schemeClr>
                      </a:solidFill>
                      <a:prstDash val="solid"/>
                      <a:round/>
                      <a:headEnd type="none" w="med" len="med"/>
                      <a:tailEnd type="none" w="med" len="med"/>
                    </a:lnR>
                  </a:tcPr>
                </a:tc>
                <a:tc>
                  <a:txBody>
                    <a:bodyPr/>
                    <a:lstStyle/>
                    <a:p>
                      <a:endParaRPr lang="en-US" sz="2700"/>
                    </a:p>
                  </a:txBody>
                  <a:tcPr marL="89654" marR="89654" marT="44827" marB="44827">
                    <a:lnL w="28575" cap="flat" cmpd="sng" algn="ctr">
                      <a:solidFill>
                        <a:schemeClr val="bg1">
                          <a:lumMod val="65000"/>
                        </a:schemeClr>
                      </a:solidFill>
                      <a:prstDash val="solid"/>
                      <a:round/>
                      <a:headEnd type="none" w="med" len="med"/>
                      <a:tailEnd type="none" w="med" len="med"/>
                    </a:lnL>
                  </a:tcPr>
                </a:tc>
                <a:extLst>
                  <a:ext uri="{0D108BD9-81ED-4DB2-BD59-A6C34878D82A}">
                    <a16:rowId xmlns:a16="http://schemas.microsoft.com/office/drawing/2014/main" val="575667838"/>
                  </a:ext>
                </a:extLst>
              </a:tr>
              <a:tr h="783527">
                <a:tc>
                  <a:txBody>
                    <a:bodyPr/>
                    <a:lstStyle/>
                    <a:p>
                      <a:r>
                        <a:rPr lang="en-US" sz="2700"/>
                        <a:t>2</a:t>
                      </a:r>
                    </a:p>
                  </a:txBody>
                  <a:tcPr marL="89654" marR="89654" marT="44827" marB="44827">
                    <a:lnR w="28575" cap="flat" cmpd="sng" algn="ctr">
                      <a:solidFill>
                        <a:schemeClr val="bg1">
                          <a:lumMod val="65000"/>
                        </a:schemeClr>
                      </a:solidFill>
                      <a:prstDash val="solid"/>
                      <a:round/>
                      <a:headEnd type="none" w="med" len="med"/>
                      <a:tailEnd type="none" w="med" len="med"/>
                    </a:lnR>
                  </a:tcPr>
                </a:tc>
                <a:tc>
                  <a:txBody>
                    <a:bodyPr/>
                    <a:lstStyle/>
                    <a:p>
                      <a:endParaRPr lang="en-US" sz="2700"/>
                    </a:p>
                  </a:txBody>
                  <a:tcPr marL="89654" marR="89654" marT="44827" marB="44827">
                    <a:lnL w="28575" cap="flat" cmpd="sng" algn="ctr">
                      <a:solidFill>
                        <a:schemeClr val="bg1">
                          <a:lumMod val="65000"/>
                        </a:schemeClr>
                      </a:solidFill>
                      <a:prstDash val="solid"/>
                      <a:round/>
                      <a:headEnd type="none" w="med" len="med"/>
                      <a:tailEnd type="none" w="med" len="med"/>
                    </a:lnL>
                    <a:lnR w="28575" cap="flat" cmpd="sng" algn="ctr">
                      <a:solidFill>
                        <a:schemeClr val="bg1">
                          <a:lumMod val="65000"/>
                        </a:schemeClr>
                      </a:solidFill>
                      <a:prstDash val="solid"/>
                      <a:round/>
                      <a:headEnd type="none" w="med" len="med"/>
                      <a:tailEnd type="none" w="med" len="med"/>
                    </a:lnR>
                  </a:tcPr>
                </a:tc>
                <a:tc>
                  <a:txBody>
                    <a:bodyPr/>
                    <a:lstStyle/>
                    <a:p>
                      <a:endParaRPr lang="en-US" sz="2700"/>
                    </a:p>
                  </a:txBody>
                  <a:tcPr marL="89654" marR="89654" marT="44827" marB="44827">
                    <a:lnL w="28575" cap="flat" cmpd="sng" algn="ctr">
                      <a:solidFill>
                        <a:schemeClr val="bg1">
                          <a:lumMod val="65000"/>
                        </a:schemeClr>
                      </a:solidFill>
                      <a:prstDash val="solid"/>
                      <a:round/>
                      <a:headEnd type="none" w="med" len="med"/>
                      <a:tailEnd type="none" w="med" len="med"/>
                    </a:lnL>
                  </a:tcPr>
                </a:tc>
                <a:extLst>
                  <a:ext uri="{0D108BD9-81ED-4DB2-BD59-A6C34878D82A}">
                    <a16:rowId xmlns:a16="http://schemas.microsoft.com/office/drawing/2014/main" val="2610086881"/>
                  </a:ext>
                </a:extLst>
              </a:tr>
              <a:tr h="783527">
                <a:tc>
                  <a:txBody>
                    <a:bodyPr/>
                    <a:lstStyle/>
                    <a:p>
                      <a:r>
                        <a:rPr lang="en-US" sz="2700"/>
                        <a:t>3</a:t>
                      </a:r>
                    </a:p>
                  </a:txBody>
                  <a:tcPr marL="89654" marR="89654" marT="44827" marB="44827">
                    <a:lnR w="28575" cap="flat" cmpd="sng" algn="ctr">
                      <a:solidFill>
                        <a:schemeClr val="bg1">
                          <a:lumMod val="65000"/>
                        </a:schemeClr>
                      </a:solidFill>
                      <a:prstDash val="solid"/>
                      <a:round/>
                      <a:headEnd type="none" w="med" len="med"/>
                      <a:tailEnd type="none" w="med" len="med"/>
                    </a:lnR>
                  </a:tcPr>
                </a:tc>
                <a:tc>
                  <a:txBody>
                    <a:bodyPr/>
                    <a:lstStyle/>
                    <a:p>
                      <a:endParaRPr lang="en-US" sz="2700"/>
                    </a:p>
                  </a:txBody>
                  <a:tcPr marL="89654" marR="89654" marT="44827" marB="44827">
                    <a:lnL w="28575" cap="flat" cmpd="sng" algn="ctr">
                      <a:solidFill>
                        <a:schemeClr val="bg1">
                          <a:lumMod val="65000"/>
                        </a:schemeClr>
                      </a:solidFill>
                      <a:prstDash val="solid"/>
                      <a:round/>
                      <a:headEnd type="none" w="med" len="med"/>
                      <a:tailEnd type="none" w="med" len="med"/>
                    </a:lnL>
                    <a:lnR w="28575" cap="flat" cmpd="sng" algn="ctr">
                      <a:solidFill>
                        <a:schemeClr val="bg1">
                          <a:lumMod val="65000"/>
                        </a:schemeClr>
                      </a:solidFill>
                      <a:prstDash val="solid"/>
                      <a:round/>
                      <a:headEnd type="none" w="med" len="med"/>
                      <a:tailEnd type="none" w="med" len="med"/>
                    </a:lnR>
                  </a:tcPr>
                </a:tc>
                <a:tc>
                  <a:txBody>
                    <a:bodyPr/>
                    <a:lstStyle/>
                    <a:p>
                      <a:endParaRPr lang="en-US" sz="2700"/>
                    </a:p>
                  </a:txBody>
                  <a:tcPr marL="89654" marR="89654" marT="44827" marB="44827">
                    <a:lnL w="28575" cap="flat" cmpd="sng" algn="ctr">
                      <a:solidFill>
                        <a:schemeClr val="bg1">
                          <a:lumMod val="65000"/>
                        </a:schemeClr>
                      </a:solidFill>
                      <a:prstDash val="solid"/>
                      <a:round/>
                      <a:headEnd type="none" w="med" len="med"/>
                      <a:tailEnd type="none" w="med" len="med"/>
                    </a:lnL>
                  </a:tcPr>
                </a:tc>
                <a:extLst>
                  <a:ext uri="{0D108BD9-81ED-4DB2-BD59-A6C34878D82A}">
                    <a16:rowId xmlns:a16="http://schemas.microsoft.com/office/drawing/2014/main" val="3134185868"/>
                  </a:ext>
                </a:extLst>
              </a:tr>
              <a:tr h="783527">
                <a:tc>
                  <a:txBody>
                    <a:bodyPr/>
                    <a:lstStyle/>
                    <a:p>
                      <a:r>
                        <a:rPr lang="en-US" sz="2700"/>
                        <a:t>4</a:t>
                      </a:r>
                    </a:p>
                  </a:txBody>
                  <a:tcPr marL="89654" marR="89654" marT="44827" marB="44827">
                    <a:lnR w="28575" cap="flat" cmpd="sng" algn="ctr">
                      <a:solidFill>
                        <a:schemeClr val="bg1">
                          <a:lumMod val="65000"/>
                        </a:schemeClr>
                      </a:solidFill>
                      <a:prstDash val="solid"/>
                      <a:round/>
                      <a:headEnd type="none" w="med" len="med"/>
                      <a:tailEnd type="none" w="med" len="med"/>
                    </a:lnR>
                  </a:tcPr>
                </a:tc>
                <a:tc>
                  <a:txBody>
                    <a:bodyPr/>
                    <a:lstStyle/>
                    <a:p>
                      <a:endParaRPr lang="en-US" sz="2700"/>
                    </a:p>
                  </a:txBody>
                  <a:tcPr marL="89654" marR="89654" marT="44827" marB="44827">
                    <a:lnL w="28575" cap="flat" cmpd="sng" algn="ctr">
                      <a:solidFill>
                        <a:schemeClr val="bg1">
                          <a:lumMod val="65000"/>
                        </a:schemeClr>
                      </a:solidFill>
                      <a:prstDash val="solid"/>
                      <a:round/>
                      <a:headEnd type="none" w="med" len="med"/>
                      <a:tailEnd type="none" w="med" len="med"/>
                    </a:lnL>
                    <a:lnR w="28575" cap="flat" cmpd="sng" algn="ctr">
                      <a:solidFill>
                        <a:schemeClr val="bg1">
                          <a:lumMod val="65000"/>
                        </a:schemeClr>
                      </a:solidFill>
                      <a:prstDash val="solid"/>
                      <a:round/>
                      <a:headEnd type="none" w="med" len="med"/>
                      <a:tailEnd type="none" w="med" len="med"/>
                    </a:lnR>
                  </a:tcPr>
                </a:tc>
                <a:tc>
                  <a:txBody>
                    <a:bodyPr/>
                    <a:lstStyle/>
                    <a:p>
                      <a:endParaRPr lang="en-US" sz="2700"/>
                    </a:p>
                  </a:txBody>
                  <a:tcPr marL="89654" marR="89654" marT="44827" marB="44827">
                    <a:lnL w="28575" cap="flat" cmpd="sng" algn="ctr">
                      <a:solidFill>
                        <a:schemeClr val="bg1">
                          <a:lumMod val="65000"/>
                        </a:schemeClr>
                      </a:solidFill>
                      <a:prstDash val="solid"/>
                      <a:round/>
                      <a:headEnd type="none" w="med" len="med"/>
                      <a:tailEnd type="none" w="med" len="med"/>
                    </a:lnL>
                  </a:tcPr>
                </a:tc>
                <a:extLst>
                  <a:ext uri="{0D108BD9-81ED-4DB2-BD59-A6C34878D82A}">
                    <a16:rowId xmlns:a16="http://schemas.microsoft.com/office/drawing/2014/main" val="251769373"/>
                  </a:ext>
                </a:extLst>
              </a:tr>
              <a:tr h="783527">
                <a:tc>
                  <a:txBody>
                    <a:bodyPr/>
                    <a:lstStyle/>
                    <a:p>
                      <a:r>
                        <a:rPr lang="en-US" sz="2700"/>
                        <a:t>5</a:t>
                      </a:r>
                    </a:p>
                  </a:txBody>
                  <a:tcPr marL="89654" marR="89654" marT="44827" marB="44827">
                    <a:lnR w="28575" cap="flat" cmpd="sng" algn="ctr">
                      <a:solidFill>
                        <a:schemeClr val="bg1">
                          <a:lumMod val="65000"/>
                        </a:schemeClr>
                      </a:solidFill>
                      <a:prstDash val="solid"/>
                      <a:round/>
                      <a:headEnd type="none" w="med" len="med"/>
                      <a:tailEnd type="none" w="med" len="med"/>
                    </a:lnR>
                  </a:tcPr>
                </a:tc>
                <a:tc>
                  <a:txBody>
                    <a:bodyPr/>
                    <a:lstStyle/>
                    <a:p>
                      <a:endParaRPr lang="en-US" sz="2700"/>
                    </a:p>
                  </a:txBody>
                  <a:tcPr marL="89654" marR="89654" marT="44827" marB="44827">
                    <a:lnL w="28575" cap="flat" cmpd="sng" algn="ctr">
                      <a:solidFill>
                        <a:schemeClr val="bg1">
                          <a:lumMod val="65000"/>
                        </a:schemeClr>
                      </a:solidFill>
                      <a:prstDash val="solid"/>
                      <a:round/>
                      <a:headEnd type="none" w="med" len="med"/>
                      <a:tailEnd type="none" w="med" len="med"/>
                    </a:lnL>
                    <a:lnR w="28575" cap="flat" cmpd="sng" algn="ctr">
                      <a:solidFill>
                        <a:schemeClr val="bg1">
                          <a:lumMod val="65000"/>
                        </a:schemeClr>
                      </a:solidFill>
                      <a:prstDash val="solid"/>
                      <a:round/>
                      <a:headEnd type="none" w="med" len="med"/>
                      <a:tailEnd type="none" w="med" len="med"/>
                    </a:lnR>
                  </a:tcPr>
                </a:tc>
                <a:tc>
                  <a:txBody>
                    <a:bodyPr/>
                    <a:lstStyle/>
                    <a:p>
                      <a:endParaRPr lang="en-US" sz="2700" dirty="0"/>
                    </a:p>
                  </a:txBody>
                  <a:tcPr marL="89654" marR="89654" marT="44827" marB="44827">
                    <a:lnL w="28575" cap="flat" cmpd="sng" algn="ctr">
                      <a:solidFill>
                        <a:schemeClr val="bg1">
                          <a:lumMod val="65000"/>
                        </a:schemeClr>
                      </a:solidFill>
                      <a:prstDash val="solid"/>
                      <a:round/>
                      <a:headEnd type="none" w="med" len="med"/>
                      <a:tailEnd type="none" w="med" len="med"/>
                    </a:lnL>
                  </a:tcPr>
                </a:tc>
                <a:extLst>
                  <a:ext uri="{0D108BD9-81ED-4DB2-BD59-A6C34878D82A}">
                    <a16:rowId xmlns:a16="http://schemas.microsoft.com/office/drawing/2014/main" val="1073506210"/>
                  </a:ext>
                </a:extLst>
              </a:tr>
            </a:tbl>
          </a:graphicData>
        </a:graphic>
      </p:graphicFrame>
    </p:spTree>
    <p:extLst>
      <p:ext uri="{BB962C8B-B14F-4D97-AF65-F5344CB8AC3E}">
        <p14:creationId xmlns:p14="http://schemas.microsoft.com/office/powerpoint/2010/main" val="3861642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up)">
                                      <p:cBhvr>
                                        <p:cTn id="11"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B63122C5-3E02-49AD-0F33-09D4E0461D69}"/>
              </a:ext>
            </a:extLst>
          </p:cNvPr>
          <p:cNvGraphicFramePr>
            <a:graphicFrameLocks noGrp="1"/>
          </p:cNvGraphicFramePr>
          <p:nvPr/>
        </p:nvGraphicFramePr>
        <p:xfrm>
          <a:off x="584199" y="1435100"/>
          <a:ext cx="11209867" cy="5245100"/>
        </p:xfrm>
        <a:graphic>
          <a:graphicData uri="http://schemas.openxmlformats.org/drawingml/2006/table">
            <a:tbl>
              <a:tblPr bandRow="1">
                <a:tableStyleId>{5940675A-B579-460E-94D1-54222C63F5DA}</a:tableStyleId>
              </a:tblPr>
              <a:tblGrid>
                <a:gridCol w="1249493">
                  <a:extLst>
                    <a:ext uri="{9D8B030D-6E8A-4147-A177-3AD203B41FA5}">
                      <a16:colId xmlns:a16="http://schemas.microsoft.com/office/drawing/2014/main" val="3309907835"/>
                    </a:ext>
                  </a:extLst>
                </a:gridCol>
                <a:gridCol w="7809325">
                  <a:extLst>
                    <a:ext uri="{9D8B030D-6E8A-4147-A177-3AD203B41FA5}">
                      <a16:colId xmlns:a16="http://schemas.microsoft.com/office/drawing/2014/main" val="4149902898"/>
                    </a:ext>
                  </a:extLst>
                </a:gridCol>
                <a:gridCol w="1022769">
                  <a:extLst>
                    <a:ext uri="{9D8B030D-6E8A-4147-A177-3AD203B41FA5}">
                      <a16:colId xmlns:a16="http://schemas.microsoft.com/office/drawing/2014/main" val="3289095481"/>
                    </a:ext>
                  </a:extLst>
                </a:gridCol>
                <a:gridCol w="1128280">
                  <a:extLst>
                    <a:ext uri="{9D8B030D-6E8A-4147-A177-3AD203B41FA5}">
                      <a16:colId xmlns:a16="http://schemas.microsoft.com/office/drawing/2014/main" val="3592991044"/>
                    </a:ext>
                  </a:extLst>
                </a:gridCol>
              </a:tblGrid>
              <a:tr h="667276">
                <a:tc>
                  <a:txBody>
                    <a:bodyPr/>
                    <a:lstStyle/>
                    <a:p>
                      <a:pPr marL="0" marR="0" fontAlgn="t">
                        <a:spcBef>
                          <a:spcPts val="0"/>
                        </a:spcBef>
                        <a:spcAft>
                          <a:spcPts val="0"/>
                        </a:spcAft>
                      </a:pPr>
                      <a:r>
                        <a:rPr lang="en-US" sz="1400" b="1">
                          <a:effectLst/>
                          <a:latin typeface="Calibri" panose="020F0502020204030204" pitchFamily="34" charset="0"/>
                        </a:rPr>
                        <a:t>Use Case</a:t>
                      </a:r>
                      <a:endParaRPr lang="en-US" sz="14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400" b="1">
                          <a:effectLst/>
                          <a:latin typeface="Calibri" panose="020F0502020204030204" pitchFamily="34" charset="0"/>
                        </a:rPr>
                        <a:t>Title and Description</a:t>
                      </a:r>
                      <a:endParaRPr lang="en-US" sz="14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400" b="1">
                          <a:effectLst/>
                          <a:latin typeface="Calibri" panose="020F0502020204030204" pitchFamily="34" charset="0"/>
                        </a:rPr>
                        <a:t>Topic Summary </a:t>
                      </a:r>
                      <a:endParaRPr lang="en-US" sz="14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400" b="1">
                          <a:effectLst/>
                          <a:latin typeface="Calibri"/>
                        </a:rPr>
                        <a:t>Full Workshop </a:t>
                      </a:r>
                      <a:endParaRPr lang="en-US" sz="14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10524339"/>
                  </a:ext>
                </a:extLst>
              </a:tr>
              <a:tr h="853493">
                <a:tc>
                  <a:txBody>
                    <a:bodyPr/>
                    <a:lstStyle/>
                    <a:p>
                      <a:pPr marL="0" marR="0" fontAlgn="t">
                        <a:spcBef>
                          <a:spcPts val="0"/>
                        </a:spcBef>
                        <a:spcAft>
                          <a:spcPts val="0"/>
                        </a:spcAft>
                      </a:pPr>
                      <a:r>
                        <a:rPr lang="en-US" sz="1600" b="1">
                          <a:effectLst/>
                          <a:latin typeface="Calibri" panose="020F0502020204030204" pitchFamily="34" charset="0"/>
                        </a:rPr>
                        <a:t>Getting Started</a:t>
                      </a:r>
                      <a:endParaRPr lang="en-US" sz="16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400" b="1">
                          <a:effectLst/>
                          <a:latin typeface="Calibri" panose="020F0502020204030204" pitchFamily="34" charset="0"/>
                        </a:rPr>
                        <a:t>Overview and Scoping </a:t>
                      </a:r>
                      <a:r>
                        <a:rPr lang="en-US" sz="1400" b="0" i="1">
                          <a:effectLst/>
                          <a:latin typeface="Calibri" panose="020F0502020204030204" pitchFamily="34" charset="0"/>
                        </a:rPr>
                        <a:t>(Start here if you don't know where to start)</a:t>
                      </a:r>
                    </a:p>
                    <a:p>
                      <a:pPr marL="0" marR="0" fontAlgn="t">
                        <a:spcBef>
                          <a:spcPts val="0"/>
                        </a:spcBef>
                        <a:spcAft>
                          <a:spcPts val="0"/>
                        </a:spcAft>
                      </a:pPr>
                      <a:r>
                        <a:rPr lang="en-US" sz="1400">
                          <a:effectLst/>
                          <a:latin typeface="Calibri" panose="020F0502020204030204" pitchFamily="34" charset="0"/>
                        </a:rPr>
                        <a:t>This short conversation is like a 'trail head’ to help you pick the best path to get started (from the below) with security modernization planning based on your current needs and priorities. </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a:effectLst/>
                          <a:latin typeface="Calibri" panose="020F0502020204030204" pitchFamily="34" charset="0"/>
                        </a:rPr>
                        <a:t>4 hours</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fontAlgn="t">
                        <a:spcBef>
                          <a:spcPts val="0"/>
                        </a:spcBef>
                        <a:spcAft>
                          <a:spcPts val="0"/>
                        </a:spcAft>
                      </a:pPr>
                      <a:r>
                        <a:rPr lang="en-US" sz="1600">
                          <a:effectLst/>
                          <a:latin typeface="Calibri" panose="020F0502020204030204" pitchFamily="34" charset="0"/>
                        </a:rPr>
                        <a:t>-</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45816181"/>
                  </a:ext>
                </a:extLst>
              </a:tr>
              <a:tr h="1086263">
                <a:tc>
                  <a:txBody>
                    <a:bodyPr/>
                    <a:lstStyle/>
                    <a:p>
                      <a:pPr marL="0" marR="0" fontAlgn="t">
                        <a:spcBef>
                          <a:spcPts val="0"/>
                        </a:spcBef>
                        <a:spcAft>
                          <a:spcPts val="0"/>
                        </a:spcAft>
                      </a:pPr>
                      <a:r>
                        <a:rPr lang="en-US" sz="1600" b="1">
                          <a:effectLst/>
                          <a:latin typeface="Calibri" panose="020F0502020204030204" pitchFamily="34" charset="0"/>
                        </a:rPr>
                        <a:t>Product Adoption </a:t>
                      </a:r>
                      <a:endParaRPr lang="en-US" sz="16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400">
                          <a:effectLst/>
                          <a:latin typeface="Calibri"/>
                        </a:rPr>
                        <a:t>The </a:t>
                      </a:r>
                      <a:r>
                        <a:rPr lang="en-US" sz="1400" b="1">
                          <a:effectLst/>
                          <a:latin typeface="Calibri"/>
                        </a:rPr>
                        <a:t>Security Capability Adoption Planning </a:t>
                      </a:r>
                      <a:r>
                        <a:rPr lang="en-US" sz="1400">
                          <a:effectLst/>
                          <a:latin typeface="Calibri"/>
                        </a:rPr>
                        <a:t>helps you maximize value from your current product licenses and entitlements by providing an overview of these Microsoft product capabilities. This includes a prioritization and planning exercise to rapidly get the most security benefit out of the capabilities you have access to (often </a:t>
                      </a:r>
                      <a:r>
                        <a:rPr lang="en-US" sz="1400" b="0">
                          <a:effectLst/>
                          <a:latin typeface="Calibri"/>
                        </a:rPr>
                        <a:t>including Microsoft 365 E5 and Microsoft Unified)</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fontAlgn="t">
                        <a:spcBef>
                          <a:spcPts val="0"/>
                        </a:spcBef>
                        <a:spcAft>
                          <a:spcPts val="0"/>
                        </a:spcAft>
                      </a:pPr>
                      <a:r>
                        <a:rPr lang="en-US" sz="1600">
                          <a:effectLst/>
                          <a:latin typeface="Calibri" panose="020F0502020204030204" pitchFamily="34" charset="0"/>
                        </a:rPr>
                        <a:t>-</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a:effectLst/>
                          <a:latin typeface="Calibri" panose="020F0502020204030204" pitchFamily="34" charset="0"/>
                        </a:rPr>
                        <a:t>2 days</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90662308"/>
                  </a:ext>
                </a:extLst>
              </a:tr>
              <a:tr h="1319034">
                <a:tc>
                  <a:txBody>
                    <a:bodyPr/>
                    <a:lstStyle/>
                    <a:p>
                      <a:pPr marL="0" marR="0" fontAlgn="t">
                        <a:spcBef>
                          <a:spcPts val="0"/>
                        </a:spcBef>
                        <a:spcAft>
                          <a:spcPts val="0"/>
                        </a:spcAft>
                      </a:pPr>
                      <a:r>
                        <a:rPr lang="en-US" sz="1600" b="1">
                          <a:effectLst/>
                          <a:latin typeface="Calibri" panose="020F0502020204030204" pitchFamily="34" charset="0"/>
                        </a:rPr>
                        <a:t>End to End Technical Architecture</a:t>
                      </a:r>
                      <a:endParaRPr lang="en-US" sz="16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400" b="1">
                          <a:effectLst/>
                          <a:latin typeface="Calibri" panose="020F0502020204030204" pitchFamily="34" charset="0"/>
                        </a:rPr>
                        <a:t>Microsoft Cybersecurity Reference Architectures </a:t>
                      </a:r>
                      <a:r>
                        <a:rPr lang="en-US" sz="1400">
                          <a:effectLst/>
                          <a:latin typeface="Calibri" panose="020F0502020204030204" pitchFamily="34" charset="0"/>
                        </a:rPr>
                        <a:t>provide guidance on end to end technical architectures including a summary of Microsoft security capabilities, integration, and more. Based on </a:t>
                      </a:r>
                      <a:r>
                        <a:rPr lang="en-US" sz="1400">
                          <a:effectLst/>
                          <a:latin typeface="Calibri" panose="020F0502020204030204" pitchFamily="34" charset="0"/>
                          <a:hlinkClick r:id="rId3"/>
                        </a:rPr>
                        <a:t>aka.ms/MCRA</a:t>
                      </a:r>
                      <a:r>
                        <a:rPr lang="en-US" sz="1400">
                          <a:effectLst/>
                          <a:latin typeface="Calibri" panose="020F0502020204030204" pitchFamily="34" charset="0"/>
                        </a:rPr>
                        <a:t>. The </a:t>
                      </a:r>
                      <a:r>
                        <a:rPr lang="en-US" sz="1400" b="1">
                          <a:effectLst/>
                          <a:latin typeface="Calibri" panose="020F0502020204030204" pitchFamily="34" charset="0"/>
                        </a:rPr>
                        <a:t>Security Architecture Design Session (ADS) Module 1 </a:t>
                      </a:r>
                      <a:r>
                        <a:rPr lang="en-US" sz="1400">
                          <a:effectLst/>
                          <a:latin typeface="Calibri" panose="020F0502020204030204" pitchFamily="34" charset="0"/>
                        </a:rPr>
                        <a:t>guides you through additional architectural context including guiding principles, a 'Rosetta Stone' of security models, cross-discipline integrated scenarios, shared responsibility models, technical plans, and more. </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a:effectLst/>
                          <a:latin typeface="Calibri" panose="020F0502020204030204" pitchFamily="34" charset="0"/>
                        </a:rPr>
                        <a:t>4 hours</a:t>
                      </a:r>
                    </a:p>
                    <a:p>
                      <a:pPr marL="0" marR="0" fontAlgn="t">
                        <a:spcBef>
                          <a:spcPts val="0"/>
                        </a:spcBef>
                        <a:spcAft>
                          <a:spcPts val="0"/>
                        </a:spcAft>
                      </a:pPr>
                      <a:r>
                        <a:rPr lang="en-US" sz="1600">
                          <a:effectLst/>
                          <a:latin typeface="Calibri" panose="020F0502020204030204" pitchFamily="34" charset="0"/>
                        </a:rPr>
                        <a:t>(MCRA)</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a:effectLst/>
                          <a:latin typeface="Calibri" panose="020F0502020204030204" pitchFamily="34" charset="0"/>
                        </a:rPr>
                        <a:t>2 Days</a:t>
                      </a:r>
                    </a:p>
                    <a:p>
                      <a:pPr marL="0" marR="0" fontAlgn="t">
                        <a:spcBef>
                          <a:spcPts val="0"/>
                        </a:spcBef>
                        <a:spcAft>
                          <a:spcPts val="0"/>
                        </a:spcAft>
                      </a:pPr>
                      <a:r>
                        <a:rPr lang="en-US" sz="1600">
                          <a:effectLst/>
                          <a:latin typeface="Calibri" panose="020F0502020204030204" pitchFamily="34" charset="0"/>
                        </a:rPr>
                        <a:t>(Security ADS 1)</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80737593"/>
                  </a:ext>
                </a:extLst>
              </a:tr>
              <a:tr h="1319034">
                <a:tc>
                  <a:txBody>
                    <a:bodyPr/>
                    <a:lstStyle/>
                    <a:p>
                      <a:pPr marL="0" marR="0" fontAlgn="t">
                        <a:spcBef>
                          <a:spcPts val="0"/>
                        </a:spcBef>
                        <a:spcAft>
                          <a:spcPts val="0"/>
                        </a:spcAft>
                      </a:pPr>
                      <a:r>
                        <a:rPr lang="en-US" sz="1600" b="1">
                          <a:effectLst/>
                          <a:latin typeface="Calibri" panose="020F0502020204030204" pitchFamily="34" charset="0"/>
                        </a:rPr>
                        <a:t>Strategy and Program</a:t>
                      </a:r>
                      <a:endParaRPr lang="en-US" sz="16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400" b="1">
                          <a:effectLst/>
                          <a:latin typeface="Calibri" panose="020F0502020204030204" pitchFamily="34" charset="0"/>
                        </a:rPr>
                        <a:t>The CISO workshop </a:t>
                      </a:r>
                      <a:r>
                        <a:rPr lang="en-US" sz="1400" b="0">
                          <a:effectLst/>
                          <a:latin typeface="Calibri" panose="020F0502020204030204" pitchFamily="34" charset="0"/>
                        </a:rPr>
                        <a:t>e</a:t>
                      </a:r>
                      <a:r>
                        <a:rPr lang="en-US" sz="1400">
                          <a:effectLst/>
                          <a:latin typeface="Calibri" panose="020F0502020204030204" pitchFamily="34" charset="0"/>
                        </a:rPr>
                        <a:t>nables senior security and technology leaders (CISOs, CIOs, directors, and others) to accelerate security strategy and program modernization with best practices and lessons learned. The workshop covers all aspects of a comprehensive security program including recommended strategic initiatives, roles and responsibilities guidance, reference success metrics, maturity models, Zero Trust principles, and more. Based on </a:t>
                      </a:r>
                      <a:r>
                        <a:rPr lang="en-US" sz="1400">
                          <a:effectLst/>
                          <a:latin typeface="Calibri" panose="020F0502020204030204" pitchFamily="34" charset="0"/>
                          <a:hlinkClick r:id="rId4"/>
                        </a:rPr>
                        <a:t>aka.ms/</a:t>
                      </a:r>
                      <a:r>
                        <a:rPr lang="en-US" sz="1400" err="1">
                          <a:effectLst/>
                          <a:latin typeface="Calibri" panose="020F0502020204030204" pitchFamily="34" charset="0"/>
                          <a:hlinkClick r:id="rId4"/>
                        </a:rPr>
                        <a:t>CISOWorkshop</a:t>
                      </a:r>
                      <a:endParaRPr lang="en-US" sz="14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a:effectLst/>
                          <a:latin typeface="Calibri" panose="020F0502020204030204" pitchFamily="34" charset="0"/>
                        </a:rPr>
                        <a:t>4 hours</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dirty="0">
                          <a:effectLst/>
                          <a:latin typeface="Calibri" panose="020F0502020204030204" pitchFamily="34" charset="0"/>
                        </a:rPr>
                        <a:t>Custom scope</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9584476"/>
                  </a:ext>
                </a:extLst>
              </a:tr>
            </a:tbl>
          </a:graphicData>
        </a:graphic>
      </p:graphicFrame>
      <p:sp>
        <p:nvSpPr>
          <p:cNvPr id="3" name="Title 2">
            <a:extLst>
              <a:ext uri="{FF2B5EF4-FFF2-40B4-BE49-F238E27FC236}">
                <a16:creationId xmlns:a16="http://schemas.microsoft.com/office/drawing/2014/main" id="{B38B281A-B8CF-DF98-FD20-91B64BCC9522}"/>
              </a:ext>
            </a:extLst>
          </p:cNvPr>
          <p:cNvSpPr>
            <a:spLocks noGrp="1"/>
          </p:cNvSpPr>
          <p:nvPr>
            <p:ph type="title"/>
          </p:nvPr>
        </p:nvSpPr>
        <p:spPr>
          <a:xfrm>
            <a:off x="588263" y="457200"/>
            <a:ext cx="11018520" cy="553998"/>
          </a:xfrm>
        </p:spPr>
        <p:txBody>
          <a:bodyPr/>
          <a:lstStyle/>
          <a:p>
            <a:r>
              <a:rPr kumimoji="0" lang="en-US" sz="3600" b="0" i="1" u="none" strike="noStrike" kern="1200" cap="none" spc="-30" normalizeH="0" baseline="0" noProof="0">
                <a:ln>
                  <a:noFill/>
                </a:ln>
                <a:solidFill>
                  <a:srgbClr val="0078D4">
                    <a:lumMod val="75000"/>
                  </a:srgbClr>
                </a:solidFill>
                <a:effectLst/>
                <a:uLnTx/>
                <a:uFillTx/>
                <a:latin typeface="Segoe UI Semibold"/>
                <a:ea typeface="+mn-ea"/>
                <a:cs typeface="+mn-cs"/>
              </a:rPr>
              <a:t>End to End Strategy and Planning</a:t>
            </a:r>
            <a:endParaRPr lang="en-US"/>
          </a:p>
        </p:txBody>
      </p:sp>
    </p:spTree>
    <p:extLst>
      <p:ext uri="{BB962C8B-B14F-4D97-AF65-F5344CB8AC3E}">
        <p14:creationId xmlns:p14="http://schemas.microsoft.com/office/powerpoint/2010/main" val="2002147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D2685393-9314-7778-101D-6B3919709A31}"/>
              </a:ext>
            </a:extLst>
          </p:cNvPr>
          <p:cNvSpPr>
            <a:spLocks noGrp="1"/>
          </p:cNvSpPr>
          <p:nvPr>
            <p:ph type="title"/>
          </p:nvPr>
        </p:nvSpPr>
        <p:spPr>
          <a:xfrm>
            <a:off x="409913" y="442451"/>
            <a:ext cx="11018520" cy="553998"/>
          </a:xfrm>
        </p:spPr>
        <p:txBody>
          <a:bodyPr/>
          <a:lstStyle/>
          <a:p>
            <a:pPr marL="0" marR="0" lvl="0" indent="0" defTabSz="914400" rtl="0" eaLnBrk="1" fontAlgn="b" latinLnBrk="0" hangingPunct="1">
              <a:lnSpc>
                <a:spcPct val="100000"/>
              </a:lnSpc>
              <a:spcBef>
                <a:spcPts val="300"/>
              </a:spcBef>
              <a:spcAft>
                <a:spcPts val="0"/>
              </a:spcAft>
              <a:buClrTx/>
              <a:buSzTx/>
              <a:buFontTx/>
              <a:buNone/>
              <a:tabLst/>
              <a:defRPr/>
            </a:pPr>
            <a:r>
              <a:rPr kumimoji="0" lang="en-US" sz="3600" b="0" i="1" u="none" strike="noStrike" kern="1200" cap="none" spc="-30" normalizeH="0" baseline="0" noProof="0">
                <a:ln>
                  <a:noFill/>
                </a:ln>
                <a:solidFill>
                  <a:srgbClr val="3A5804"/>
                </a:solidFill>
                <a:effectLst/>
                <a:uLnTx/>
                <a:uFillTx/>
                <a:ea typeface="+mn-ea"/>
                <a:cs typeface="+mn-cs"/>
              </a:rPr>
              <a:t>Plan and Execute </a:t>
            </a:r>
            <a:r>
              <a:rPr lang="en-US" sz="3600" i="1">
                <a:solidFill>
                  <a:srgbClr val="3A5804"/>
                </a:solidFill>
              </a:rPr>
              <a:t>Initiatives</a:t>
            </a:r>
          </a:p>
        </p:txBody>
      </p:sp>
      <p:graphicFrame>
        <p:nvGraphicFramePr>
          <p:cNvPr id="2" name="Table 10">
            <a:extLst>
              <a:ext uri="{FF2B5EF4-FFF2-40B4-BE49-F238E27FC236}">
                <a16:creationId xmlns:a16="http://schemas.microsoft.com/office/drawing/2014/main" id="{61D72814-662F-7888-2B43-BFA450DEC616}"/>
              </a:ext>
            </a:extLst>
          </p:cNvPr>
          <p:cNvGraphicFramePr>
            <a:graphicFrameLocks noGrp="1"/>
          </p:cNvGraphicFramePr>
          <p:nvPr>
            <p:extLst>
              <p:ext uri="{D42A27DB-BD31-4B8C-83A1-F6EECF244321}">
                <p14:modId xmlns:p14="http://schemas.microsoft.com/office/powerpoint/2010/main" val="2739413269"/>
              </p:ext>
            </p:extLst>
          </p:nvPr>
        </p:nvGraphicFramePr>
        <p:xfrm>
          <a:off x="409912" y="1192489"/>
          <a:ext cx="11528803" cy="5588000"/>
        </p:xfrm>
        <a:graphic>
          <a:graphicData uri="http://schemas.openxmlformats.org/drawingml/2006/table">
            <a:tbl>
              <a:tblPr bandRow="1">
                <a:tableStyleId>{5940675A-B579-460E-94D1-54222C63F5DA}</a:tableStyleId>
              </a:tblPr>
              <a:tblGrid>
                <a:gridCol w="1285043">
                  <a:extLst>
                    <a:ext uri="{9D8B030D-6E8A-4147-A177-3AD203B41FA5}">
                      <a16:colId xmlns:a16="http://schemas.microsoft.com/office/drawing/2014/main" val="3925956280"/>
                    </a:ext>
                  </a:extLst>
                </a:gridCol>
                <a:gridCol w="8031511">
                  <a:extLst>
                    <a:ext uri="{9D8B030D-6E8A-4147-A177-3AD203B41FA5}">
                      <a16:colId xmlns:a16="http://schemas.microsoft.com/office/drawing/2014/main" val="1027048073"/>
                    </a:ext>
                  </a:extLst>
                </a:gridCol>
                <a:gridCol w="1051868">
                  <a:extLst>
                    <a:ext uri="{9D8B030D-6E8A-4147-A177-3AD203B41FA5}">
                      <a16:colId xmlns:a16="http://schemas.microsoft.com/office/drawing/2014/main" val="1865908683"/>
                    </a:ext>
                  </a:extLst>
                </a:gridCol>
                <a:gridCol w="1160381">
                  <a:extLst>
                    <a:ext uri="{9D8B030D-6E8A-4147-A177-3AD203B41FA5}">
                      <a16:colId xmlns:a16="http://schemas.microsoft.com/office/drawing/2014/main" val="2291850804"/>
                    </a:ext>
                  </a:extLst>
                </a:gridCol>
              </a:tblGrid>
              <a:tr h="370840">
                <a:tc>
                  <a:txBody>
                    <a:bodyPr/>
                    <a:lstStyle/>
                    <a:p>
                      <a:pPr marL="0" marR="0" fontAlgn="t">
                        <a:spcBef>
                          <a:spcPts val="0"/>
                        </a:spcBef>
                        <a:spcAft>
                          <a:spcPts val="0"/>
                        </a:spcAft>
                      </a:pPr>
                      <a:r>
                        <a:rPr lang="en-US" sz="1600" b="1">
                          <a:effectLst/>
                          <a:latin typeface="Calibri" panose="020F0502020204030204" pitchFamily="34" charset="0"/>
                        </a:rPr>
                        <a:t>Use Case</a:t>
                      </a:r>
                      <a:endParaRPr lang="en-US" sz="16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b="1">
                          <a:effectLst/>
                          <a:latin typeface="Calibri" panose="020F0502020204030204" pitchFamily="34" charset="0"/>
                        </a:rPr>
                        <a:t>Title and Description</a:t>
                      </a:r>
                      <a:endParaRPr lang="en-US" sz="16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b="1">
                          <a:effectLst/>
                          <a:latin typeface="Calibri" panose="020F0502020204030204" pitchFamily="34" charset="0"/>
                        </a:rPr>
                        <a:t>Topic Summary </a:t>
                      </a:r>
                      <a:endParaRPr lang="en-US" sz="16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b="1">
                          <a:effectLst/>
                          <a:latin typeface="Calibri"/>
                        </a:rPr>
                        <a:t>Full Workshop </a:t>
                      </a:r>
                      <a:endParaRPr lang="en-US" sz="16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45737721"/>
                  </a:ext>
                </a:extLst>
              </a:tr>
              <a:tr h="370840">
                <a:tc>
                  <a:txBody>
                    <a:bodyPr/>
                    <a:lstStyle/>
                    <a:p>
                      <a:pPr marL="0" marR="0" fontAlgn="t">
                        <a:spcBef>
                          <a:spcPts val="0"/>
                        </a:spcBef>
                        <a:spcAft>
                          <a:spcPts val="0"/>
                        </a:spcAft>
                      </a:pPr>
                      <a:r>
                        <a:rPr lang="en-US" sz="1600" b="1">
                          <a:effectLst/>
                          <a:latin typeface="Calibri" panose="020F0502020204030204" pitchFamily="34" charset="0"/>
                        </a:rPr>
                        <a:t>Access Control (Identity, Network, and more)</a:t>
                      </a:r>
                      <a:endParaRPr lang="en-US" sz="16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400" b="1">
                          <a:effectLst/>
                          <a:latin typeface="Calibri" panose="020F0502020204030204" pitchFamily="34" charset="0"/>
                        </a:rPr>
                        <a:t>Security ADS Module 2  - Secure Identities and Access </a:t>
                      </a:r>
                      <a:r>
                        <a:rPr lang="en-US" sz="1400" b="0">
                          <a:effectLst/>
                          <a:latin typeface="Calibri" panose="020F0502020204030204" pitchFamily="34" charset="0"/>
                        </a:rPr>
                        <a:t>provides g</a:t>
                      </a:r>
                      <a:r>
                        <a:rPr lang="en-US" sz="1400">
                          <a:effectLst/>
                          <a:latin typeface="Calibri" panose="020F0502020204030204" pitchFamily="34" charset="0"/>
                        </a:rPr>
                        <a:t>uidance for planning and architecting access control to secure access to a 'hybrid of everything' modern enterprise, mitigate attacks on privileged accounts, and integrate identity and network access strategies together. </a:t>
                      </a:r>
                    </a:p>
                    <a:p>
                      <a:pPr marL="0" marR="0" fontAlgn="t">
                        <a:spcBef>
                          <a:spcPts val="0"/>
                        </a:spcBef>
                        <a:spcAft>
                          <a:spcPts val="0"/>
                        </a:spcAft>
                      </a:pPr>
                      <a:r>
                        <a:rPr lang="en-US" sz="1400" i="1">
                          <a:effectLst/>
                          <a:latin typeface="Calibri" panose="020F0502020204030204" pitchFamily="34" charset="0"/>
                        </a:rPr>
                        <a:t>The full workshop (currently in development) </a:t>
                      </a:r>
                      <a:r>
                        <a:rPr lang="en-US" sz="1400">
                          <a:effectLst/>
                          <a:latin typeface="Calibri" panose="020F0502020204030204" pitchFamily="34" charset="0"/>
                        </a:rPr>
                        <a:t>provides additional detail on a policy-driven adaptive access control (integrating identity, network, and other access controls) including includes maturity models, success criteria, recommended technical architectures, a Microsoft case study, and a planning exercise to map out your journey by tailoring reference plans to your unique needs. </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a:effectLst/>
                          <a:latin typeface="Calibri" panose="020F0502020204030204" pitchFamily="34" charset="0"/>
                        </a:rPr>
                        <a:t>4 hours </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a:effectLst/>
                          <a:latin typeface="Calibri" panose="020F0502020204030204" pitchFamily="34" charset="0"/>
                        </a:rPr>
                        <a:t>TBD when available</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24230992"/>
                  </a:ext>
                </a:extLst>
              </a:tr>
              <a:tr h="370840">
                <a:tc>
                  <a:txBody>
                    <a:bodyPr/>
                    <a:lstStyle/>
                    <a:p>
                      <a:pPr marL="0" marR="0" fontAlgn="t">
                        <a:spcBef>
                          <a:spcPts val="0"/>
                        </a:spcBef>
                        <a:spcAft>
                          <a:spcPts val="0"/>
                        </a:spcAft>
                      </a:pPr>
                      <a:r>
                        <a:rPr lang="en-US" sz="1600" b="1">
                          <a:effectLst/>
                          <a:latin typeface="Calibri" panose="020F0502020204030204" pitchFamily="34" charset="0"/>
                        </a:rPr>
                        <a:t>Security Operations </a:t>
                      </a:r>
                      <a:r>
                        <a:rPr lang="en-US" sz="1400" b="1">
                          <a:effectLst/>
                          <a:latin typeface="Calibri" panose="020F0502020204030204" pitchFamily="34" charset="0"/>
                        </a:rPr>
                        <a:t>(SecOps/SOC)</a:t>
                      </a:r>
                      <a:endParaRPr lang="en-US" sz="18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400" b="1">
                          <a:effectLst/>
                          <a:latin typeface="Calibri" panose="020F0502020204030204" pitchFamily="34" charset="0"/>
                        </a:rPr>
                        <a:t>Security ADS Module 3 - Modern Security Operations (SecOps/SOC) </a:t>
                      </a:r>
                      <a:r>
                        <a:rPr lang="en-US" sz="1400" b="0">
                          <a:effectLst/>
                          <a:latin typeface="Calibri" panose="020F0502020204030204" pitchFamily="34" charset="0"/>
                        </a:rPr>
                        <a:t>provides g</a:t>
                      </a:r>
                      <a:r>
                        <a:rPr lang="en-US" sz="1400">
                          <a:effectLst/>
                          <a:latin typeface="Calibri" panose="020F0502020204030204" pitchFamily="34" charset="0"/>
                        </a:rPr>
                        <a:t>uidance for modernizing SecOps strategy, processes, architecture, and technology to address the simultaneous challenges of rapidly evolving threat actors, covering a 'hybrid of everything' technical estate, aligning SecOps to business goals, mitigating analyst fatigue/burnout, and more. </a:t>
                      </a:r>
                    </a:p>
                    <a:p>
                      <a:pPr marL="0" marR="0" fontAlgn="t">
                        <a:spcBef>
                          <a:spcPts val="0"/>
                        </a:spcBef>
                        <a:spcAft>
                          <a:spcPts val="0"/>
                        </a:spcAft>
                      </a:pPr>
                      <a:r>
                        <a:rPr lang="en-US" sz="1400" i="1">
                          <a:effectLst/>
                          <a:latin typeface="Calibri" panose="020F0502020204030204" pitchFamily="34" charset="0"/>
                        </a:rPr>
                        <a:t>The full workshop </a:t>
                      </a:r>
                      <a:r>
                        <a:rPr lang="en-US" sz="1400">
                          <a:effectLst/>
                          <a:latin typeface="Calibri" panose="020F0502020204030204" pitchFamily="34" charset="0"/>
                        </a:rPr>
                        <a:t>provides additional detail on attacks and incident response, recommended processes and metrics, putting an XDR + SIEM + Security Data Lake Strategy into action, Microsoft case study, advanced functions (threat hunting, detection engineering, incident management, threat intelligence), outsourcing considerations, and a planning exercise to map out your journey. </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a:effectLst/>
                          <a:latin typeface="Calibri" panose="020F0502020204030204" pitchFamily="34" charset="0"/>
                        </a:rPr>
                        <a:t>4 hours</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a:effectLst/>
                          <a:latin typeface="Calibri" panose="020F0502020204030204" pitchFamily="34" charset="0"/>
                        </a:rPr>
                        <a:t>2-3 days</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14475405"/>
                  </a:ext>
                </a:extLst>
              </a:tr>
              <a:tr h="370840">
                <a:tc>
                  <a:txBody>
                    <a:bodyPr/>
                    <a:lstStyle/>
                    <a:p>
                      <a:pPr marL="0" marR="0" fontAlgn="t">
                        <a:spcBef>
                          <a:spcPts val="0"/>
                        </a:spcBef>
                        <a:spcAft>
                          <a:spcPts val="0"/>
                        </a:spcAft>
                      </a:pPr>
                      <a:r>
                        <a:rPr lang="en-US" sz="1600" b="1">
                          <a:effectLst/>
                          <a:latin typeface="Calibri" panose="020F0502020204030204" pitchFamily="34" charset="0"/>
                        </a:rPr>
                        <a:t>Infrastructure &amp; Development / </a:t>
                      </a:r>
                      <a:r>
                        <a:rPr lang="en-US" sz="1600" b="1" err="1">
                          <a:effectLst/>
                          <a:latin typeface="Calibri" panose="020F0502020204030204" pitchFamily="34" charset="0"/>
                        </a:rPr>
                        <a:t>DevSecOps</a:t>
                      </a:r>
                      <a:r>
                        <a:rPr lang="en-US" sz="1600" b="1">
                          <a:effectLst/>
                          <a:latin typeface="Calibri" panose="020F0502020204030204" pitchFamily="34" charset="0"/>
                        </a:rPr>
                        <a:t> Security</a:t>
                      </a:r>
                      <a:endParaRPr lang="en-US" sz="1600">
                        <a:effectLst/>
                        <a:latin typeface="Calibri" panose="020F0502020204030204" pitchFamily="34" charset="0"/>
                      </a:endParaRP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400" b="1">
                          <a:effectLst/>
                          <a:latin typeface="Calibri" panose="020F0502020204030204" pitchFamily="34" charset="0"/>
                        </a:rPr>
                        <a:t>Security ADS Module 4 - Infrastructure &amp; Development Security </a:t>
                      </a:r>
                      <a:r>
                        <a:rPr lang="en-US" sz="1400" b="0">
                          <a:effectLst/>
                          <a:latin typeface="Calibri" panose="020F0502020204030204" pitchFamily="34" charset="0"/>
                        </a:rPr>
                        <a:t>provides g</a:t>
                      </a:r>
                      <a:r>
                        <a:rPr lang="en-US" sz="1400">
                          <a:effectLst/>
                          <a:latin typeface="Calibri" panose="020F0502020204030204" pitchFamily="34" charset="0"/>
                        </a:rPr>
                        <a:t>uidance for planning and architecting infrastructure and development security for multi cloud environments, including how to address the simultaneous challenges of rapidly evolving infrastructure, securing workloads and applications as you develop them, and building a teamwork-oriented </a:t>
                      </a:r>
                      <a:r>
                        <a:rPr lang="en-US" sz="1400" err="1">
                          <a:effectLst/>
                          <a:latin typeface="Calibri" panose="020F0502020204030204" pitchFamily="34" charset="0"/>
                        </a:rPr>
                        <a:t>DevSecOps</a:t>
                      </a:r>
                      <a:r>
                        <a:rPr lang="en-US" sz="1400">
                          <a:effectLst/>
                          <a:latin typeface="Calibri" panose="020F0502020204030204" pitchFamily="34" charset="0"/>
                        </a:rPr>
                        <a:t> approach for keeping up with rapidly evolving threats, technology, and business requirements. </a:t>
                      </a:r>
                    </a:p>
                    <a:p>
                      <a:pPr marL="0" marR="0" fontAlgn="t">
                        <a:spcBef>
                          <a:spcPts val="0"/>
                        </a:spcBef>
                        <a:spcAft>
                          <a:spcPts val="0"/>
                        </a:spcAft>
                      </a:pPr>
                      <a:r>
                        <a:rPr lang="en-US" sz="1400" i="1">
                          <a:effectLst/>
                          <a:latin typeface="Calibri" panose="020F0502020204030204" pitchFamily="34" charset="0"/>
                        </a:rPr>
                        <a:t>The full workshop (currently in development) </a:t>
                      </a:r>
                      <a:r>
                        <a:rPr lang="en-US" sz="1400">
                          <a:effectLst/>
                          <a:latin typeface="Calibri" panose="020F0502020204030204" pitchFamily="34" charset="0"/>
                        </a:rPr>
                        <a:t>provides additional detail on models, methodologies, and technologies to </a:t>
                      </a:r>
                      <a:r>
                        <a:rPr lang="en-US" sz="1400" b="0">
                          <a:effectLst/>
                          <a:latin typeface="Calibri" panose="020F0502020204030204" pitchFamily="34" charset="0"/>
                        </a:rPr>
                        <a:t>modernize infrastructure &amp; development security. </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a:effectLst/>
                          <a:latin typeface="Calibri" panose="020F0502020204030204" pitchFamily="34" charset="0"/>
                        </a:rPr>
                        <a:t>4 hours </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fontAlgn="t">
                        <a:spcBef>
                          <a:spcPts val="0"/>
                        </a:spcBef>
                        <a:spcAft>
                          <a:spcPts val="0"/>
                        </a:spcAft>
                      </a:pPr>
                      <a:r>
                        <a:rPr lang="en-US" sz="1600" i="0" dirty="0">
                          <a:effectLst/>
                          <a:latin typeface="Calibri" panose="020F0502020204030204" pitchFamily="34" charset="0"/>
                        </a:rPr>
                        <a:t>TBD when available</a:t>
                      </a:r>
                    </a:p>
                  </a:txBody>
                  <a:tcPr marL="50800" marR="50800" marT="50800" marB="508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78757535"/>
                  </a:ext>
                </a:extLst>
              </a:tr>
            </a:tbl>
          </a:graphicData>
        </a:graphic>
      </p:graphicFrame>
    </p:spTree>
    <p:extLst>
      <p:ext uri="{BB962C8B-B14F-4D97-AF65-F5344CB8AC3E}">
        <p14:creationId xmlns:p14="http://schemas.microsoft.com/office/powerpoint/2010/main" val="2139462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3A262BC9-0258-30BF-61FD-2F649A6B2B68}"/>
              </a:ext>
            </a:extLst>
          </p:cNvPr>
          <p:cNvSpPr/>
          <p:nvPr/>
        </p:nvSpPr>
        <p:spPr bwMode="auto">
          <a:xfrm>
            <a:off x="257650" y="999453"/>
            <a:ext cx="11676700" cy="5712006"/>
          </a:xfrm>
          <a:prstGeom prst="rect">
            <a:avLst/>
          </a:prstGeom>
          <a:solidFill>
            <a:srgbClr val="DDF0FF"/>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91440" rIns="179308" bIns="365760" numCol="1" spcCol="0" rtlCol="0" fromWordArt="0" anchor="t" anchorCtr="0" forceAA="0" compatLnSpc="1">
            <a:prstTxWarp prst="textNoShape">
              <a:avLst/>
            </a:prstTxWarp>
            <a:noAutofit/>
          </a:bodyPr>
          <a:lstStyle/>
          <a:p>
            <a:pPr marL="0" marR="0" lvl="0" indent="0" defTabSz="914531" rtl="0" eaLnBrk="1" fontAlgn="auto" latinLnBrk="0" hangingPunct="1">
              <a:lnSpc>
                <a:spcPct val="100000"/>
              </a:lnSpc>
              <a:spcBef>
                <a:spcPct val="20000"/>
              </a:spcBef>
              <a:spcAft>
                <a:spcPts val="0"/>
              </a:spcAft>
              <a:buClrTx/>
              <a:buSzPct val="90000"/>
              <a:buFontTx/>
              <a:buNone/>
              <a:tabLst/>
              <a:defRPr/>
            </a:pPr>
            <a:r>
              <a:rPr kumimoji="0" lang="en-US" sz="1600" b="1" i="0" u="none" strike="noStrike" kern="1200" cap="none" spc="0" normalizeH="0" baseline="0" noProof="0">
                <a:ln>
                  <a:noFill/>
                </a:ln>
                <a:solidFill>
                  <a:srgbClr val="000000"/>
                </a:solidFill>
                <a:effectLst/>
                <a:uLnTx/>
                <a:uFillTx/>
                <a:ea typeface="+mn-ea"/>
                <a:cs typeface="Segoe UI Semilight" panose="020B0402040204020203" pitchFamily="34" charset="0"/>
              </a:rPr>
              <a:t>Security Adoption Framework</a:t>
            </a:r>
            <a:br>
              <a:rPr kumimoji="0" lang="en-US" sz="1400" b="1" i="0" u="none" strike="noStrike" kern="1200" cap="none" spc="0" normalizeH="0" baseline="0" noProof="0">
                <a:ln>
                  <a:noFill/>
                </a:ln>
                <a:solidFill>
                  <a:srgbClr val="000000"/>
                </a:solidFill>
                <a:effectLst/>
                <a:uLnTx/>
                <a:uFillTx/>
                <a:ea typeface="+mn-ea"/>
                <a:cs typeface="Segoe UI Semilight" panose="020B0402040204020203" pitchFamily="34" charset="0"/>
              </a:rPr>
            </a:br>
            <a:r>
              <a:rPr kumimoji="0" lang="en-US" sz="1400" b="1" i="0" u="none" strike="noStrike" kern="1200" cap="none" spc="0" normalizeH="0" baseline="0" noProof="0">
                <a:ln>
                  <a:noFill/>
                </a:ln>
                <a:solidFill>
                  <a:srgbClr val="000000"/>
                </a:solidFill>
                <a:effectLst/>
                <a:uLnTx/>
                <a:uFillTx/>
                <a:ea typeface="+mn-ea"/>
                <a:cs typeface="Segoe UI Semilight" panose="020B0402040204020203" pitchFamily="34" charset="0"/>
                <a:hlinkClick r:id="rId3"/>
              </a:rPr>
              <a:t>aka.ms/saf</a:t>
            </a:r>
            <a:r>
              <a:rPr kumimoji="0" lang="en-US" sz="1400" b="1" i="0" u="none" strike="noStrike" kern="1200" cap="none" spc="0" normalizeH="0" baseline="0" noProof="0">
                <a:ln>
                  <a:noFill/>
                </a:ln>
                <a:solidFill>
                  <a:srgbClr val="000000"/>
                </a:solidFill>
                <a:effectLst/>
                <a:uLnTx/>
                <a:uFillTx/>
                <a:ea typeface="+mn-ea"/>
                <a:cs typeface="Segoe UI Semilight" panose="020B0402040204020203" pitchFamily="34" charset="0"/>
              </a:rPr>
              <a:t> </a:t>
            </a:r>
          </a:p>
        </p:txBody>
      </p:sp>
      <p:sp>
        <p:nvSpPr>
          <p:cNvPr id="2" name="Title 1">
            <a:extLst>
              <a:ext uri="{FF2B5EF4-FFF2-40B4-BE49-F238E27FC236}">
                <a16:creationId xmlns:a16="http://schemas.microsoft.com/office/drawing/2014/main" id="{3AE6CA85-0390-4116-9EF4-1BA8E1F34B4D}"/>
              </a:ext>
            </a:extLst>
          </p:cNvPr>
          <p:cNvSpPr>
            <a:spLocks noGrp="1"/>
          </p:cNvSpPr>
          <p:nvPr>
            <p:ph type="title"/>
          </p:nvPr>
        </p:nvSpPr>
        <p:spPr>
          <a:xfrm>
            <a:off x="253657" y="274116"/>
            <a:ext cx="7010914" cy="482889"/>
          </a:xfrm>
        </p:spPr>
        <p:txBody>
          <a:bodyPr/>
          <a:lstStyle/>
          <a:p>
            <a:r>
              <a:rPr lang="en-US" sz="3138"/>
              <a:t>Security Resources</a:t>
            </a:r>
            <a:endParaRPr lang="en-US" sz="1569" i="1">
              <a:highlight>
                <a:srgbClr val="FFFF00"/>
              </a:highlight>
            </a:endParaRPr>
          </a:p>
        </p:txBody>
      </p:sp>
      <p:sp>
        <p:nvSpPr>
          <p:cNvPr id="36" name="TextBox 35">
            <a:extLst>
              <a:ext uri="{FF2B5EF4-FFF2-40B4-BE49-F238E27FC236}">
                <a16:creationId xmlns:a16="http://schemas.microsoft.com/office/drawing/2014/main" id="{A6C05DF3-2D1F-649D-56F0-6300D892DE97}"/>
              </a:ext>
            </a:extLst>
          </p:cNvPr>
          <p:cNvSpPr txBox="1"/>
          <p:nvPr/>
        </p:nvSpPr>
        <p:spPr>
          <a:xfrm>
            <a:off x="9321615" y="1053602"/>
            <a:ext cx="2612735" cy="477054"/>
          </a:xfrm>
          <a:prstGeom prst="rect">
            <a:avLst/>
          </a:prstGeom>
          <a:noFill/>
        </p:spPr>
        <p:txBody>
          <a:bodyPr wrap="square">
            <a:spAutoFit/>
          </a:bodyPr>
          <a:lstStyle/>
          <a:p>
            <a:pPr algn="r" defTabSz="932472" fontAlgn="base">
              <a:spcBef>
                <a:spcPct val="0"/>
              </a:spcBef>
              <a:spcAft>
                <a:spcPct val="0"/>
              </a:spcAft>
            </a:pPr>
            <a:r>
              <a:rPr lang="en-US" sz="1400" b="1">
                <a:solidFill>
                  <a:srgbClr val="00467A"/>
                </a:solidFill>
                <a:latin typeface="+mj-lt"/>
                <a:cs typeface="Segoe UI" pitchFamily="34" charset="0"/>
              </a:rPr>
              <a:t>Security Documentation</a:t>
            </a:r>
          </a:p>
          <a:p>
            <a:pPr marL="0" lvl="1" algn="r" defTabSz="932472" fontAlgn="base">
              <a:spcBef>
                <a:spcPct val="0"/>
              </a:spcBef>
              <a:spcAft>
                <a:spcPct val="0"/>
              </a:spcAft>
            </a:pPr>
            <a:r>
              <a:rPr lang="en-US" sz="1100" b="1">
                <a:solidFill>
                  <a:schemeClr val="accent1"/>
                </a:solidFill>
                <a:latin typeface="+mj-lt"/>
                <a:cs typeface="Segoe UI" pitchFamily="34" charset="0"/>
                <a:hlinkClick r:id="rId4">
                  <a:extLst>
                    <a:ext uri="{A12FA001-AC4F-418D-AE19-62706E023703}">
                      <ahyp:hlinkClr xmlns:ahyp="http://schemas.microsoft.com/office/drawing/2018/hyperlinkcolor" val="tx"/>
                    </a:ext>
                  </a:extLst>
                </a:hlinkClick>
              </a:rPr>
              <a:t>aka.ms/</a:t>
            </a:r>
            <a:r>
              <a:rPr lang="en-US" sz="1100" b="1" err="1">
                <a:solidFill>
                  <a:schemeClr val="accent1"/>
                </a:solidFill>
                <a:latin typeface="+mj-lt"/>
                <a:cs typeface="Segoe UI" pitchFamily="34" charset="0"/>
                <a:hlinkClick r:id="rId4">
                  <a:extLst>
                    <a:ext uri="{A12FA001-AC4F-418D-AE19-62706E023703}">
                      <ahyp:hlinkClr xmlns:ahyp="http://schemas.microsoft.com/office/drawing/2018/hyperlinkcolor" val="tx"/>
                    </a:ext>
                  </a:extLst>
                </a:hlinkClick>
              </a:rPr>
              <a:t>SecurityDocs</a:t>
            </a:r>
            <a:r>
              <a:rPr lang="en-US" sz="1100" b="1">
                <a:solidFill>
                  <a:schemeClr val="accent1"/>
                </a:solidFill>
                <a:latin typeface="+mj-lt"/>
                <a:cs typeface="Segoe UI" pitchFamily="34" charset="0"/>
              </a:rPr>
              <a:t>  </a:t>
            </a:r>
          </a:p>
        </p:txBody>
      </p:sp>
      <p:sp>
        <p:nvSpPr>
          <p:cNvPr id="5" name="L-Shape 4">
            <a:extLst>
              <a:ext uri="{FF2B5EF4-FFF2-40B4-BE49-F238E27FC236}">
                <a16:creationId xmlns:a16="http://schemas.microsoft.com/office/drawing/2014/main" id="{05712170-88A2-6558-3D01-D58973BE800F}"/>
              </a:ext>
            </a:extLst>
          </p:cNvPr>
          <p:cNvSpPr/>
          <p:nvPr/>
        </p:nvSpPr>
        <p:spPr bwMode="auto">
          <a:xfrm rot="10800000">
            <a:off x="381933" y="1649499"/>
            <a:ext cx="11415153" cy="931555"/>
          </a:xfrm>
          <a:prstGeom prst="corner">
            <a:avLst>
              <a:gd name="adj1" fmla="val 54177"/>
              <a:gd name="adj2" fmla="val 492218"/>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79308" rIns="179308" bIns="457200" numCol="1" spcCol="0" rtlCol="0" fromWordArt="0" anchor="t" anchorCtr="0" forceAA="0" compatLnSpc="1">
            <a:prstTxWarp prst="textNoShape">
              <a:avLst/>
            </a:prstTxWarp>
            <a:noAutofit/>
          </a:bodyPr>
          <a:lstStyle/>
          <a:p>
            <a:pPr marL="0" marR="0" lvl="0" indent="0" defTabSz="914531" rtl="0" eaLnBrk="1" fontAlgn="auto" latinLnBrk="0" hangingPunct="1">
              <a:lnSpc>
                <a:spcPct val="100000"/>
              </a:lnSpc>
              <a:spcBef>
                <a:spcPct val="20000"/>
              </a:spcBef>
              <a:spcAft>
                <a:spcPts val="0"/>
              </a:spcAft>
              <a:buClrTx/>
              <a:buSzPct val="90000"/>
              <a:buFontTx/>
              <a:buNone/>
              <a:tabLst/>
              <a:defRPr/>
            </a:pPr>
            <a:endParaRPr kumimoji="0" lang="en-US" sz="1400" b="1" i="1"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endParaRPr>
          </a:p>
        </p:txBody>
      </p:sp>
      <p:sp>
        <p:nvSpPr>
          <p:cNvPr id="87" name="Rectangle 86">
            <a:extLst>
              <a:ext uri="{FF2B5EF4-FFF2-40B4-BE49-F238E27FC236}">
                <a16:creationId xmlns:a16="http://schemas.microsoft.com/office/drawing/2014/main" id="{6278633B-EDCE-F5D1-1303-52150BDD9E00}"/>
              </a:ext>
            </a:extLst>
          </p:cNvPr>
          <p:cNvSpPr/>
          <p:nvPr/>
        </p:nvSpPr>
        <p:spPr bwMode="auto">
          <a:xfrm>
            <a:off x="389107" y="1657867"/>
            <a:ext cx="11415153" cy="506724"/>
          </a:xfrm>
          <a:prstGeom prst="rect">
            <a:avLst/>
          </a:prstGeom>
          <a:no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79308" rIns="179308" bIns="182880" numCol="1" spcCol="0" rtlCol="0" fromWordArt="0" anchor="ctr" anchorCtr="0" forceAA="0" compatLnSpc="1">
            <a:prstTxWarp prst="textNoShape">
              <a:avLst/>
            </a:prstTxWarp>
            <a:noAutofit/>
          </a:bodyPr>
          <a:lstStyle/>
          <a:p>
            <a:pPr marL="0" marR="0" lvl="0" indent="0"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rPr>
              <a:t>Security Strategy and Program</a:t>
            </a:r>
            <a:endParaRPr kumimoji="0" lang="en-US" sz="1400" b="1" i="1"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endParaRPr>
          </a:p>
        </p:txBody>
      </p:sp>
      <p:sp>
        <p:nvSpPr>
          <p:cNvPr id="15" name="TextBox 14">
            <a:extLst>
              <a:ext uri="{FF2B5EF4-FFF2-40B4-BE49-F238E27FC236}">
                <a16:creationId xmlns:a16="http://schemas.microsoft.com/office/drawing/2014/main" id="{7C75EEDD-756E-11B8-8315-2135EF59CDD8}"/>
              </a:ext>
            </a:extLst>
          </p:cNvPr>
          <p:cNvSpPr txBox="1"/>
          <p:nvPr/>
        </p:nvSpPr>
        <p:spPr>
          <a:xfrm>
            <a:off x="3469636" y="1732715"/>
            <a:ext cx="3875643" cy="36267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marL="115888" indent="-115888" defTabSz="932472" fontAlgn="base">
              <a:spcBef>
                <a:spcPct val="0"/>
              </a:spcBef>
              <a:spcAft>
                <a:spcPct val="0"/>
              </a:spcAft>
              <a:buFont typeface="Arial" panose="020B0604020202020204" pitchFamily="34" charset="0"/>
              <a:buChar char="•"/>
              <a:defRPr sz="1000" b="1">
                <a:solidFill>
                  <a:srgbClr val="00467A"/>
                </a:solidFill>
                <a:latin typeface="+mj-lt"/>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a:t>CISO Workshop – </a:t>
            </a:r>
            <a:r>
              <a:rPr lang="en-US">
                <a:hlinkClick r:id="rId5"/>
              </a:rPr>
              <a:t>aka.ms/</a:t>
            </a:r>
            <a:r>
              <a:rPr lang="en-US" err="1">
                <a:hlinkClick r:id="rId5"/>
              </a:rPr>
              <a:t>CISOworkshop</a:t>
            </a:r>
            <a:r>
              <a:rPr lang="en-US"/>
              <a:t> | </a:t>
            </a:r>
            <a:r>
              <a:rPr lang="en-US">
                <a:hlinkClick r:id="rId6"/>
              </a:rPr>
              <a:t>-videos</a:t>
            </a:r>
            <a:r>
              <a:rPr lang="en-US"/>
              <a:t> </a:t>
            </a:r>
          </a:p>
          <a:p>
            <a:r>
              <a:rPr lang="en-US" sz="1000" b="1">
                <a:solidFill>
                  <a:srgbClr val="00467A"/>
                </a:solidFill>
                <a:latin typeface="+mj-lt"/>
                <a:cs typeface="Segoe UI" pitchFamily="34" charset="0"/>
              </a:rPr>
              <a:t>Cloud Adoption Framework (CAF) – </a:t>
            </a:r>
            <a:r>
              <a:rPr lang="en-US" sz="1000" b="1">
                <a:solidFill>
                  <a:schemeClr val="tx1">
                    <a:lumMod val="95000"/>
                    <a:lumOff val="5000"/>
                  </a:schemeClr>
                </a:solidFill>
                <a:latin typeface="+mj-lt"/>
                <a:ea typeface="Segoe UI" pitchFamily="34" charset="0"/>
                <a:cs typeface="Segoe UI" pitchFamily="34" charset="0"/>
                <a:hlinkClick r:id="rId7"/>
              </a:rPr>
              <a:t>aka.ms/</a:t>
            </a:r>
            <a:r>
              <a:rPr lang="en-US" sz="1000" b="1" err="1">
                <a:solidFill>
                  <a:schemeClr val="tx1">
                    <a:lumMod val="95000"/>
                    <a:lumOff val="5000"/>
                  </a:schemeClr>
                </a:solidFill>
                <a:latin typeface="+mj-lt"/>
                <a:ea typeface="Segoe UI" pitchFamily="34" charset="0"/>
                <a:cs typeface="Segoe UI" pitchFamily="34" charset="0"/>
                <a:hlinkClick r:id="rId7"/>
              </a:rPr>
              <a:t>cafsecure</a:t>
            </a:r>
            <a:r>
              <a:rPr lang="en-US" sz="1000" b="1">
                <a:solidFill>
                  <a:schemeClr val="tx1">
                    <a:lumMod val="95000"/>
                    <a:lumOff val="5000"/>
                  </a:schemeClr>
                </a:solidFill>
                <a:latin typeface="+mj-lt"/>
                <a:ea typeface="Segoe UI" pitchFamily="34" charset="0"/>
                <a:cs typeface="Segoe UI" pitchFamily="34" charset="0"/>
              </a:rPr>
              <a:t> </a:t>
            </a:r>
            <a:endParaRPr lang="en-US"/>
          </a:p>
          <a:p>
            <a:endParaRPr lang="en-US"/>
          </a:p>
        </p:txBody>
      </p:sp>
      <p:sp>
        <p:nvSpPr>
          <p:cNvPr id="16" name="Rectangle 15">
            <a:extLst>
              <a:ext uri="{FF2B5EF4-FFF2-40B4-BE49-F238E27FC236}">
                <a16:creationId xmlns:a16="http://schemas.microsoft.com/office/drawing/2014/main" id="{E35FD50D-26AA-358F-013C-F4E398502039}"/>
              </a:ext>
            </a:extLst>
          </p:cNvPr>
          <p:cNvSpPr/>
          <p:nvPr/>
        </p:nvSpPr>
        <p:spPr bwMode="auto">
          <a:xfrm>
            <a:off x="3491873" y="1887330"/>
            <a:ext cx="3702894" cy="17710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115888" indent="-115888" defTabSz="932472" fontAlgn="base">
              <a:spcBef>
                <a:spcPct val="0"/>
              </a:spcBef>
              <a:spcAft>
                <a:spcPct val="0"/>
              </a:spcAft>
              <a:buFont typeface="Arial" panose="020B0604020202020204" pitchFamily="34" charset="0"/>
              <a:buChar char="•"/>
            </a:pPr>
            <a:endParaRPr lang="en-US" sz="1000" b="1">
              <a:solidFill>
                <a:schemeClr val="tx1">
                  <a:lumMod val="95000"/>
                  <a:lumOff val="5000"/>
                </a:schemeClr>
              </a:solidFill>
              <a:latin typeface="+mj-lt"/>
              <a:ea typeface="Segoe UI" pitchFamily="34" charset="0"/>
              <a:cs typeface="Segoe UI" pitchFamily="34" charset="0"/>
            </a:endParaRPr>
          </a:p>
        </p:txBody>
      </p:sp>
      <p:pic>
        <p:nvPicPr>
          <p:cNvPr id="104" name="Picture 103">
            <a:extLst>
              <a:ext uri="{FF2B5EF4-FFF2-40B4-BE49-F238E27FC236}">
                <a16:creationId xmlns:a16="http://schemas.microsoft.com/office/drawing/2014/main" id="{792AF6C9-0915-DBBB-4B4A-DA839B78E91D}"/>
              </a:ext>
            </a:extLst>
          </p:cNvPr>
          <p:cNvPicPr>
            <a:picLocks noChangeAspect="1"/>
          </p:cNvPicPr>
          <p:nvPr/>
        </p:nvPicPr>
        <p:blipFill>
          <a:blip r:embed="rId8" cstate="email">
            <a:extLst>
              <a:ext uri="{28A0092B-C50C-407E-A947-70E740481C1C}">
                <a14:useLocalDpi xmlns:a14="http://schemas.microsoft.com/office/drawing/2010/main" val="0"/>
              </a:ext>
            </a:extLst>
          </a:blip>
          <a:stretch>
            <a:fillRect/>
          </a:stretch>
        </p:blipFill>
        <p:spPr bwMode="invGray">
          <a:xfrm>
            <a:off x="10258342" y="258174"/>
            <a:ext cx="1585192" cy="339568"/>
          </a:xfrm>
          <a:prstGeom prst="rect">
            <a:avLst/>
          </a:prstGeom>
        </p:spPr>
      </p:pic>
      <p:sp>
        <p:nvSpPr>
          <p:cNvPr id="3" name="TextBox 2">
            <a:extLst>
              <a:ext uri="{FF2B5EF4-FFF2-40B4-BE49-F238E27FC236}">
                <a16:creationId xmlns:a16="http://schemas.microsoft.com/office/drawing/2014/main" id="{62A47048-A3EB-580C-3820-20A88FEE66BE}"/>
              </a:ext>
            </a:extLst>
          </p:cNvPr>
          <p:cNvSpPr txBox="1"/>
          <p:nvPr/>
        </p:nvSpPr>
        <p:spPr>
          <a:xfrm>
            <a:off x="7434358" y="1732715"/>
            <a:ext cx="4153494" cy="807913"/>
          </a:xfrm>
          <a:prstGeom prst="rect">
            <a:avLst/>
          </a:prstGeom>
          <a:noFill/>
        </p:spPr>
        <p:txBody>
          <a:bodyPr wrap="square">
            <a:spAutoFit/>
          </a:bodyPr>
          <a:lstStyle/>
          <a:p>
            <a:pPr marL="115888" lvl="1" indent="-115888" defTabSz="932472" fontAlgn="base">
              <a:spcBef>
                <a:spcPct val="0"/>
              </a:spcBef>
              <a:spcAft>
                <a:spcPct val="0"/>
              </a:spcAft>
              <a:buFont typeface="Arial" panose="020B0604020202020204" pitchFamily="34" charset="0"/>
              <a:buChar char="•"/>
            </a:pPr>
            <a:r>
              <a:rPr lang="en-CA" sz="1000" b="1">
                <a:solidFill>
                  <a:schemeClr val="accent1">
                    <a:lumMod val="50000"/>
                  </a:schemeClr>
                </a:solidFill>
                <a:latin typeface="+mj-lt"/>
                <a:cs typeface="Segoe UI" pitchFamily="34" charset="0"/>
              </a:rPr>
              <a:t>Driving Business Outcomes Using Zero Trust</a:t>
            </a:r>
          </a:p>
          <a:p>
            <a:pPr marL="342900" lvl="2" indent="-171450">
              <a:buFont typeface="Segoe UI Semibold" panose="020B0702040204020203" pitchFamily="34" charset="0"/>
              <a:buChar char="▪"/>
            </a:pPr>
            <a:r>
              <a:rPr lang="en-US" sz="900">
                <a:solidFill>
                  <a:schemeClr val="accent1"/>
                </a:solidFill>
                <a:latin typeface="+mj-lt"/>
                <a:cs typeface="Segoe UI Semibold"/>
                <a:hlinkClick r:id="rId9">
                  <a:extLst>
                    <a:ext uri="{A12FA001-AC4F-418D-AE19-62706E023703}">
                      <ahyp:hlinkClr xmlns:ahyp="http://schemas.microsoft.com/office/drawing/2018/hyperlinkcolor" val="tx"/>
                    </a:ext>
                  </a:extLst>
                </a:hlinkClick>
              </a:rPr>
              <a:t>Rapidly modernize your security posture for Zero Trust</a:t>
            </a:r>
            <a:endParaRPr lang="en-US" sz="900">
              <a:solidFill>
                <a:schemeClr val="accent1"/>
              </a:solidFill>
              <a:latin typeface="+mj-lt"/>
              <a:cs typeface="Segoe UI Semibold"/>
            </a:endParaRPr>
          </a:p>
          <a:p>
            <a:pPr marL="342900" lvl="2" indent="-171450">
              <a:buFont typeface="Segoe UI Semibold" panose="020B0702040204020203" pitchFamily="34" charset="0"/>
              <a:buChar char="▪"/>
            </a:pPr>
            <a:r>
              <a:rPr lang="en-US" sz="900">
                <a:solidFill>
                  <a:schemeClr val="accent1"/>
                </a:solidFill>
                <a:latin typeface="+mj-lt"/>
                <a:cs typeface="Segoe UI Semibold"/>
                <a:hlinkClick r:id="rId10">
                  <a:extLst>
                    <a:ext uri="{A12FA001-AC4F-418D-AE19-62706E023703}">
                      <ahyp:hlinkClr xmlns:ahyp="http://schemas.microsoft.com/office/drawing/2018/hyperlinkcolor" val="tx"/>
                    </a:ext>
                  </a:extLst>
                </a:hlinkClick>
              </a:rPr>
              <a:t>Secure remote and hybrid work with Zero Trust</a:t>
            </a:r>
            <a:endParaRPr lang="en-US" sz="900">
              <a:solidFill>
                <a:schemeClr val="accent1"/>
              </a:solidFill>
              <a:latin typeface="+mj-lt"/>
              <a:cs typeface="Segoe UI Semibold"/>
            </a:endParaRPr>
          </a:p>
          <a:p>
            <a:pPr marL="342900" lvl="2" indent="-171450">
              <a:buFont typeface="Segoe UI Semibold" panose="020B0702040204020203" pitchFamily="34" charset="0"/>
              <a:buChar char="▪"/>
            </a:pPr>
            <a:r>
              <a:rPr lang="en-US" sz="900">
                <a:solidFill>
                  <a:schemeClr val="accent1"/>
                </a:solidFill>
                <a:latin typeface="+mj-lt"/>
                <a:cs typeface="Segoe UI Semibold"/>
                <a:hlinkClick r:id="rId11">
                  <a:extLst>
                    <a:ext uri="{A12FA001-AC4F-418D-AE19-62706E023703}">
                      <ahyp:hlinkClr xmlns:ahyp="http://schemas.microsoft.com/office/drawing/2018/hyperlinkcolor" val="tx"/>
                    </a:ext>
                  </a:extLst>
                </a:hlinkClick>
              </a:rPr>
              <a:t>Identify and protect sensitive business data with Zero Trust</a:t>
            </a:r>
            <a:endParaRPr lang="en-US" sz="900">
              <a:solidFill>
                <a:schemeClr val="accent1"/>
              </a:solidFill>
              <a:latin typeface="+mj-lt"/>
              <a:cs typeface="Segoe UI Semibold"/>
            </a:endParaRPr>
          </a:p>
          <a:p>
            <a:pPr marL="342900" lvl="2" indent="-171450">
              <a:buFont typeface="Segoe UI Semibold" panose="020B0702040204020203" pitchFamily="34" charset="0"/>
              <a:buChar char="▪"/>
            </a:pPr>
            <a:r>
              <a:rPr lang="en-US" sz="900">
                <a:solidFill>
                  <a:schemeClr val="accent1"/>
                </a:solidFill>
                <a:latin typeface="+mj-lt"/>
                <a:cs typeface="Segoe UI Semibold"/>
                <a:hlinkClick r:id="rId12">
                  <a:extLst>
                    <a:ext uri="{A12FA001-AC4F-418D-AE19-62706E023703}">
                      <ahyp:hlinkClr xmlns:ahyp="http://schemas.microsoft.com/office/drawing/2018/hyperlinkcolor" val="tx"/>
                    </a:ext>
                  </a:extLst>
                </a:hlinkClick>
              </a:rPr>
              <a:t>Meet regulatory and compliance requirements with Zero Trust</a:t>
            </a:r>
            <a:endParaRPr lang="en-US" sz="900">
              <a:solidFill>
                <a:schemeClr val="accent1"/>
              </a:solidFill>
              <a:latin typeface="+mj-lt"/>
              <a:cs typeface="Segoe UI Semibold"/>
            </a:endParaRPr>
          </a:p>
        </p:txBody>
      </p:sp>
      <p:sp>
        <p:nvSpPr>
          <p:cNvPr id="8" name="L-Shape 7">
            <a:extLst>
              <a:ext uri="{FF2B5EF4-FFF2-40B4-BE49-F238E27FC236}">
                <a16:creationId xmlns:a16="http://schemas.microsoft.com/office/drawing/2014/main" id="{67C23044-8817-F9B9-12E9-AD9323559FA7}"/>
              </a:ext>
            </a:extLst>
          </p:cNvPr>
          <p:cNvSpPr/>
          <p:nvPr/>
        </p:nvSpPr>
        <p:spPr bwMode="auto">
          <a:xfrm>
            <a:off x="389110" y="2274146"/>
            <a:ext cx="11411221" cy="757591"/>
          </a:xfrm>
          <a:prstGeom prst="corner">
            <a:avLst>
              <a:gd name="adj1" fmla="val 50000"/>
              <a:gd name="adj2" fmla="val 878125"/>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8288" rIns="179308" bIns="365760" numCol="1" spcCol="0" rtlCol="0" fromWordArt="0" anchor="t" anchorCtr="0" forceAA="0" compatLnSpc="1">
            <a:prstTxWarp prst="textNoShape">
              <a:avLst/>
            </a:prstTxWarp>
            <a:noAutofit/>
          </a:bodyPr>
          <a:lstStyle/>
          <a:p>
            <a:pPr marL="0" marR="0" lvl="0" indent="0" defTabSz="914531" rtl="0" eaLnBrk="1" fontAlgn="auto" latinLnBrk="0" hangingPunct="1">
              <a:lnSpc>
                <a:spcPct val="100000"/>
              </a:lnSpc>
              <a:spcBef>
                <a:spcPct val="20000"/>
              </a:spcBef>
              <a:spcAft>
                <a:spcPts val="0"/>
              </a:spcAft>
              <a:buClrTx/>
              <a:buSzPct val="90000"/>
              <a:buFontTx/>
              <a:buNone/>
              <a:tabLst/>
              <a:defRPr/>
            </a:pPr>
            <a:endParaRPr kumimoji="0" lang="en-US" sz="1400" b="1" i="0"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endParaRPr>
          </a:p>
        </p:txBody>
      </p:sp>
      <p:sp>
        <p:nvSpPr>
          <p:cNvPr id="101" name="Rectangle 100">
            <a:extLst>
              <a:ext uri="{FF2B5EF4-FFF2-40B4-BE49-F238E27FC236}">
                <a16:creationId xmlns:a16="http://schemas.microsoft.com/office/drawing/2014/main" id="{79753F56-7DB1-ED69-453D-61FFABCCF575}"/>
              </a:ext>
            </a:extLst>
          </p:cNvPr>
          <p:cNvSpPr/>
          <p:nvPr/>
        </p:nvSpPr>
        <p:spPr bwMode="auto">
          <a:xfrm>
            <a:off x="392355" y="2254483"/>
            <a:ext cx="11411221" cy="777254"/>
          </a:xfrm>
          <a:prstGeom prst="rect">
            <a:avLst/>
          </a:prstGeom>
          <a:no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91440" rIns="9326880" bIns="91440" numCol="1" spcCol="0" rtlCol="0" fromWordArt="0" anchor="ctr" anchorCtr="0" forceAA="0" compatLnSpc="1">
            <a:prstTxWarp prst="textNoShape">
              <a:avLst/>
            </a:prstTxWarp>
            <a:noAutofit/>
          </a:bodyPr>
          <a:lstStyle/>
          <a:p>
            <a:pPr marL="0" marR="0" lvl="0" indent="0"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rPr>
              <a:t>Zero Trust Architecture</a:t>
            </a:r>
          </a:p>
        </p:txBody>
      </p:sp>
      <p:sp>
        <p:nvSpPr>
          <p:cNvPr id="105" name="Rectangle: Rounded Corners 104">
            <a:extLst>
              <a:ext uri="{FF2B5EF4-FFF2-40B4-BE49-F238E27FC236}">
                <a16:creationId xmlns:a16="http://schemas.microsoft.com/office/drawing/2014/main" id="{B9A6308B-00FD-6BEA-5D01-DF3292AC4077}"/>
              </a:ext>
            </a:extLst>
          </p:cNvPr>
          <p:cNvSpPr/>
          <p:nvPr/>
        </p:nvSpPr>
        <p:spPr bwMode="auto">
          <a:xfrm>
            <a:off x="1895020" y="2366911"/>
            <a:ext cx="3704685" cy="372312"/>
          </a:xfrm>
          <a:prstGeom prst="roundRect">
            <a:avLst>
              <a:gd name="adj" fmla="val 0"/>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Microsoft Cybersecurity Reference Architectures (MCRA)</a:t>
            </a:r>
          </a:p>
        </p:txBody>
      </p:sp>
      <p:sp>
        <p:nvSpPr>
          <p:cNvPr id="32" name="Rectangle 31">
            <a:extLst>
              <a:ext uri="{FF2B5EF4-FFF2-40B4-BE49-F238E27FC236}">
                <a16:creationId xmlns:a16="http://schemas.microsoft.com/office/drawing/2014/main" id="{7B706B31-3E85-2ECD-D2AC-AE445298570A}"/>
              </a:ext>
            </a:extLst>
          </p:cNvPr>
          <p:cNvSpPr/>
          <p:nvPr/>
        </p:nvSpPr>
        <p:spPr bwMode="auto">
          <a:xfrm>
            <a:off x="5301456" y="2363821"/>
            <a:ext cx="1502594" cy="2251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lvl="1" defTabSz="932472" fontAlgn="base">
              <a:spcBef>
                <a:spcPct val="0"/>
              </a:spcBef>
              <a:spcAft>
                <a:spcPct val="0"/>
              </a:spcAft>
            </a:pPr>
            <a:r>
              <a:rPr lang="en-US" sz="1000" b="1">
                <a:solidFill>
                  <a:schemeClr val="accent1"/>
                </a:solidFill>
                <a:latin typeface="+mj-lt"/>
                <a:cs typeface="Segoe UI" pitchFamily="34" charset="0"/>
              </a:rPr>
              <a:t>- </a:t>
            </a:r>
            <a:r>
              <a:rPr lang="en-US" sz="1000" b="1">
                <a:solidFill>
                  <a:schemeClr val="accent1"/>
                </a:solidFill>
                <a:latin typeface="+mj-lt"/>
                <a:cs typeface="Segoe UI" pitchFamily="34" charset="0"/>
                <a:hlinkClick r:id="rId13">
                  <a:extLst>
                    <a:ext uri="{A12FA001-AC4F-418D-AE19-62706E023703}">
                      <ahyp:hlinkClr xmlns:ahyp="http://schemas.microsoft.com/office/drawing/2018/hyperlinkcolor" val="tx"/>
                    </a:ext>
                  </a:extLst>
                </a:hlinkClick>
              </a:rPr>
              <a:t>aka.ms/MCRA</a:t>
            </a:r>
            <a:r>
              <a:rPr lang="en-US" sz="1000" b="1">
                <a:solidFill>
                  <a:schemeClr val="accent1"/>
                </a:solidFill>
                <a:latin typeface="+mj-lt"/>
                <a:cs typeface="Segoe UI" pitchFamily="34" charset="0"/>
              </a:rPr>
              <a:t> </a:t>
            </a:r>
            <a:r>
              <a:rPr lang="en-US" sz="1000" b="1">
                <a:solidFill>
                  <a:srgbClr val="00467A"/>
                </a:solidFill>
                <a:latin typeface="+mj-lt"/>
                <a:cs typeface="Segoe UI" pitchFamily="34" charset="0"/>
              </a:rPr>
              <a:t>| </a:t>
            </a:r>
            <a:r>
              <a:rPr lang="en-US" sz="1000" b="1">
                <a:solidFill>
                  <a:schemeClr val="accent1"/>
                </a:solidFill>
                <a:latin typeface="+mj-lt"/>
                <a:cs typeface="Segoe UI" pitchFamily="34" charset="0"/>
                <a:hlinkClick r:id="rId14">
                  <a:extLst>
                    <a:ext uri="{A12FA001-AC4F-418D-AE19-62706E023703}">
                      <ahyp:hlinkClr xmlns:ahyp="http://schemas.microsoft.com/office/drawing/2018/hyperlinkcolor" val="tx"/>
                    </a:ext>
                  </a:extLst>
                </a:hlinkClick>
              </a:rPr>
              <a:t>-videos</a:t>
            </a:r>
            <a:endParaRPr lang="en-US" sz="1000" b="1">
              <a:solidFill>
                <a:schemeClr val="accent1"/>
              </a:solidFill>
              <a:latin typeface="+mj-lt"/>
              <a:cs typeface="Segoe UI" pitchFamily="34" charset="0"/>
            </a:endParaRPr>
          </a:p>
        </p:txBody>
      </p:sp>
      <p:sp>
        <p:nvSpPr>
          <p:cNvPr id="22" name="Rectangle 21">
            <a:hlinkClick r:id="rId15" tooltip="Zero Trust Deployment Guidance for identity, endpoints, data, apps, infrastructure, and network"/>
            <a:extLst>
              <a:ext uri="{FF2B5EF4-FFF2-40B4-BE49-F238E27FC236}">
                <a16:creationId xmlns:a16="http://schemas.microsoft.com/office/drawing/2014/main" id="{3D522712-9821-C15E-DE43-D7AE129BC28C}"/>
              </a:ext>
            </a:extLst>
          </p:cNvPr>
          <p:cNvSpPr/>
          <p:nvPr/>
        </p:nvSpPr>
        <p:spPr>
          <a:xfrm>
            <a:off x="7434358" y="2771424"/>
            <a:ext cx="4153494" cy="2251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Zero Trust Deployment Guidance - </a:t>
            </a:r>
            <a:r>
              <a:rPr lang="en-US" sz="1000" b="1">
                <a:solidFill>
                  <a:srgbClr val="00467A"/>
                </a:solidFill>
                <a:latin typeface="+mj-lt"/>
                <a:cs typeface="Segoe UI" pitchFamily="34" charset="0"/>
                <a:hlinkClick r:id="rId16"/>
              </a:rPr>
              <a:t>aka.ms/</a:t>
            </a:r>
            <a:r>
              <a:rPr lang="en-US" sz="1000" b="1" err="1">
                <a:solidFill>
                  <a:srgbClr val="00467A"/>
                </a:solidFill>
                <a:latin typeface="+mj-lt"/>
                <a:cs typeface="Segoe UI" pitchFamily="34" charset="0"/>
                <a:hlinkClick r:id="rId16"/>
              </a:rPr>
              <a:t>ztguide</a:t>
            </a:r>
            <a:r>
              <a:rPr lang="en-US" sz="1000" b="1">
                <a:solidFill>
                  <a:srgbClr val="00467A"/>
                </a:solidFill>
                <a:latin typeface="+mj-lt"/>
                <a:cs typeface="Segoe UI" pitchFamily="34" charset="0"/>
              </a:rPr>
              <a:t> | </a:t>
            </a:r>
            <a:r>
              <a:rPr lang="en-US" sz="1000" b="1">
                <a:solidFill>
                  <a:srgbClr val="00467A"/>
                </a:solidFill>
                <a:latin typeface="+mj-lt"/>
                <a:cs typeface="Segoe UI" pitchFamily="34" charset="0"/>
                <a:hlinkClick r:id="rId17"/>
              </a:rPr>
              <a:t>aka.ms/</a:t>
            </a:r>
            <a:r>
              <a:rPr lang="en-US" sz="1000" b="1" err="1">
                <a:solidFill>
                  <a:srgbClr val="00467A"/>
                </a:solidFill>
                <a:latin typeface="+mj-lt"/>
                <a:cs typeface="Segoe UI" pitchFamily="34" charset="0"/>
                <a:hlinkClick r:id="rId17"/>
              </a:rPr>
              <a:t>ztramp</a:t>
            </a:r>
            <a:r>
              <a:rPr lang="en-US" sz="1000" b="1">
                <a:solidFill>
                  <a:srgbClr val="00467A"/>
                </a:solidFill>
                <a:latin typeface="+mj-lt"/>
                <a:cs typeface="Segoe UI" pitchFamily="34" charset="0"/>
              </a:rPr>
              <a:t> </a:t>
            </a:r>
          </a:p>
        </p:txBody>
      </p:sp>
      <p:sp>
        <p:nvSpPr>
          <p:cNvPr id="24" name="Rectangle 23">
            <a:hlinkClick r:id="rId15" tooltip="Zero Trust Deployment Guidance for identity, endpoints, data, apps, infrastructure, and network"/>
            <a:extLst>
              <a:ext uri="{FF2B5EF4-FFF2-40B4-BE49-F238E27FC236}">
                <a16:creationId xmlns:a16="http://schemas.microsoft.com/office/drawing/2014/main" id="{DB227827-133D-7CA9-8195-F42BA9E1BF93}"/>
              </a:ext>
            </a:extLst>
          </p:cNvPr>
          <p:cNvSpPr/>
          <p:nvPr/>
        </p:nvSpPr>
        <p:spPr>
          <a:xfrm>
            <a:off x="1902194" y="2540794"/>
            <a:ext cx="4376303" cy="4092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Ransomware and Extortion Mitigation - </a:t>
            </a:r>
            <a:r>
              <a:rPr lang="en-US" sz="1000" b="1">
                <a:solidFill>
                  <a:srgbClr val="00467A"/>
                </a:solidFill>
                <a:latin typeface="+mj-lt"/>
                <a:cs typeface="Segoe UI" pitchFamily="34" charset="0"/>
                <a:hlinkClick r:id="rId18"/>
              </a:rPr>
              <a:t>aka.ms/</a:t>
            </a:r>
            <a:r>
              <a:rPr lang="en-US" sz="1000" b="1" err="1">
                <a:solidFill>
                  <a:srgbClr val="00467A"/>
                </a:solidFill>
                <a:latin typeface="+mj-lt"/>
                <a:cs typeface="Segoe UI" pitchFamily="34" charset="0"/>
                <a:hlinkClick r:id="rId18"/>
              </a:rPr>
              <a:t>humanoperated</a:t>
            </a:r>
            <a:endParaRPr lang="en-US" sz="1000" b="1">
              <a:solidFill>
                <a:srgbClr val="00467A"/>
              </a:solidFill>
              <a:latin typeface="+mj-lt"/>
              <a:cs typeface="Segoe UI" pitchFamily="34" charset="0"/>
            </a:endParaRP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Backup and restore plan to protect against ransomware - </a:t>
            </a:r>
            <a:r>
              <a:rPr lang="en-US" sz="1000" b="1">
                <a:solidFill>
                  <a:srgbClr val="00467A"/>
                </a:solidFill>
                <a:latin typeface="+mj-lt"/>
                <a:cs typeface="Segoe UI" pitchFamily="34" charset="0"/>
                <a:hlinkClick r:id="rId19"/>
              </a:rPr>
              <a:t>aka.ms/backup</a:t>
            </a:r>
            <a:r>
              <a:rPr lang="en-US" sz="1000" b="1">
                <a:solidFill>
                  <a:srgbClr val="00467A"/>
                </a:solidFill>
                <a:latin typeface="+mj-lt"/>
                <a:cs typeface="Segoe UI" pitchFamily="34" charset="0"/>
              </a:rPr>
              <a:t> </a:t>
            </a:r>
          </a:p>
        </p:txBody>
      </p:sp>
      <p:sp>
        <p:nvSpPr>
          <p:cNvPr id="88" name="Rectangle 87">
            <a:extLst>
              <a:ext uri="{FF2B5EF4-FFF2-40B4-BE49-F238E27FC236}">
                <a16:creationId xmlns:a16="http://schemas.microsoft.com/office/drawing/2014/main" id="{70E924DE-5D04-54DC-6EB5-AEA8D3459DDF}"/>
              </a:ext>
            </a:extLst>
          </p:cNvPr>
          <p:cNvSpPr/>
          <p:nvPr/>
        </p:nvSpPr>
        <p:spPr bwMode="auto">
          <a:xfrm>
            <a:off x="390389" y="3121629"/>
            <a:ext cx="2200098" cy="2972956"/>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rPr>
              <a:t>Secure Identities and Access</a:t>
            </a:r>
          </a:p>
        </p:txBody>
      </p:sp>
      <p:sp>
        <p:nvSpPr>
          <p:cNvPr id="89" name="Rectangle 88">
            <a:extLst>
              <a:ext uri="{FF2B5EF4-FFF2-40B4-BE49-F238E27FC236}">
                <a16:creationId xmlns:a16="http://schemas.microsoft.com/office/drawing/2014/main" id="{F4085F6B-E485-4C08-6BF5-90EA845FA936}"/>
              </a:ext>
            </a:extLst>
          </p:cNvPr>
          <p:cNvSpPr/>
          <p:nvPr/>
        </p:nvSpPr>
        <p:spPr bwMode="auto">
          <a:xfrm>
            <a:off x="2693170" y="3121629"/>
            <a:ext cx="2200098" cy="2972956"/>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rPr>
              <a:t>Modern Security Operations </a:t>
            </a:r>
            <a:r>
              <a:rPr kumimoji="0" lang="en-US" sz="1200" b="1" i="0"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rPr>
              <a:t>(SecOps/SOC) </a:t>
            </a:r>
            <a:endParaRPr kumimoji="0" lang="en-US" sz="1400" b="1" i="0"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endParaRPr>
          </a:p>
        </p:txBody>
      </p:sp>
      <p:sp>
        <p:nvSpPr>
          <p:cNvPr id="90" name="Rectangle 89">
            <a:extLst>
              <a:ext uri="{FF2B5EF4-FFF2-40B4-BE49-F238E27FC236}">
                <a16:creationId xmlns:a16="http://schemas.microsoft.com/office/drawing/2014/main" id="{3879C4B4-6DD5-3265-8316-F5559716A8C0}"/>
              </a:ext>
            </a:extLst>
          </p:cNvPr>
          <p:cNvSpPr/>
          <p:nvPr/>
        </p:nvSpPr>
        <p:spPr bwMode="auto">
          <a:xfrm>
            <a:off x="4995951" y="3121629"/>
            <a:ext cx="2200098" cy="2972956"/>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rPr>
              <a:t>Infrastructure &amp; Development Security</a:t>
            </a:r>
          </a:p>
        </p:txBody>
      </p:sp>
      <p:sp>
        <p:nvSpPr>
          <p:cNvPr id="4" name="Rectangle 3">
            <a:extLst>
              <a:ext uri="{FF2B5EF4-FFF2-40B4-BE49-F238E27FC236}">
                <a16:creationId xmlns:a16="http://schemas.microsoft.com/office/drawing/2014/main" id="{8573E9BA-F65E-CC9D-531A-5F4D08EBC543}"/>
              </a:ext>
            </a:extLst>
          </p:cNvPr>
          <p:cNvSpPr/>
          <p:nvPr/>
        </p:nvSpPr>
        <p:spPr bwMode="auto">
          <a:xfrm>
            <a:off x="7298732" y="3121629"/>
            <a:ext cx="2200098" cy="2972956"/>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rPr>
              <a:t>Data Security &amp; Governance</a:t>
            </a:r>
          </a:p>
        </p:txBody>
      </p:sp>
      <p:sp>
        <p:nvSpPr>
          <p:cNvPr id="6" name="Rectangle 5">
            <a:extLst>
              <a:ext uri="{FF2B5EF4-FFF2-40B4-BE49-F238E27FC236}">
                <a16:creationId xmlns:a16="http://schemas.microsoft.com/office/drawing/2014/main" id="{F9C1E2E2-55D3-2D1D-8D63-2E1F97E03BCE}"/>
              </a:ext>
            </a:extLst>
          </p:cNvPr>
          <p:cNvSpPr/>
          <p:nvPr/>
        </p:nvSpPr>
        <p:spPr bwMode="auto">
          <a:xfrm>
            <a:off x="9601512" y="3121629"/>
            <a:ext cx="2200098" cy="2972956"/>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chemeClr val="tx1">
                    <a:lumMod val="65000"/>
                    <a:lumOff val="35000"/>
                  </a:schemeClr>
                </a:solidFill>
                <a:effectLst/>
                <a:uLnTx/>
                <a:uFillTx/>
                <a:ea typeface="+mn-ea"/>
                <a:cs typeface="Segoe UI Semilight" panose="020B0402040204020203" pitchFamily="34" charset="0"/>
              </a:rPr>
              <a:t>IoT and OT Security</a:t>
            </a:r>
          </a:p>
        </p:txBody>
      </p:sp>
      <p:sp>
        <p:nvSpPr>
          <p:cNvPr id="12" name="TextBox 11">
            <a:extLst>
              <a:ext uri="{FF2B5EF4-FFF2-40B4-BE49-F238E27FC236}">
                <a16:creationId xmlns:a16="http://schemas.microsoft.com/office/drawing/2014/main" id="{972B97D9-0DE3-78D1-C321-F999CA9005B4}"/>
              </a:ext>
            </a:extLst>
          </p:cNvPr>
          <p:cNvSpPr txBox="1"/>
          <p:nvPr/>
        </p:nvSpPr>
        <p:spPr>
          <a:xfrm>
            <a:off x="381933" y="6157957"/>
            <a:ext cx="2960707" cy="52322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marL="115888" indent="-115888" defTabSz="932472" fontAlgn="base">
              <a:spcBef>
                <a:spcPct val="0"/>
              </a:spcBef>
              <a:spcAft>
                <a:spcPct val="0"/>
              </a:spcAft>
              <a:buFont typeface="Arial" panose="020B0604020202020204" pitchFamily="34" charset="0"/>
              <a:buChar char="•"/>
              <a:defRPr sz="1000" b="1">
                <a:solidFill>
                  <a:srgbClr val="00467A"/>
                </a:solidFill>
                <a:latin typeface="+mj-lt"/>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indent="0">
              <a:buNone/>
            </a:pPr>
            <a:r>
              <a:rPr lang="en-US" sz="1100"/>
              <a:t>Product Capabilities</a:t>
            </a:r>
          </a:p>
          <a:p>
            <a:pPr marL="0" lvl="1" defTabSz="932472" fontAlgn="base">
              <a:spcBef>
                <a:spcPct val="0"/>
              </a:spcBef>
              <a:spcAft>
                <a:spcPct val="0"/>
              </a:spcAft>
            </a:pPr>
            <a:r>
              <a:rPr lang="en-US" sz="1100" b="1">
                <a:solidFill>
                  <a:schemeClr val="accent1"/>
                </a:solidFill>
                <a:latin typeface="+mj-lt"/>
                <a:cs typeface="Segoe UI" pitchFamily="34" charset="0"/>
                <a:hlinkClick r:id="rId20">
                  <a:extLst>
                    <a:ext uri="{A12FA001-AC4F-418D-AE19-62706E023703}">
                      <ahyp:hlinkClr xmlns:ahyp="http://schemas.microsoft.com/office/drawing/2018/hyperlinkcolor" val="tx"/>
                    </a:ext>
                  </a:extLst>
                </a:hlinkClick>
              </a:rPr>
              <a:t>www.microsoft.com/security/business</a:t>
            </a:r>
            <a:r>
              <a:rPr lang="en-US" sz="1100" b="1">
                <a:solidFill>
                  <a:schemeClr val="accent1"/>
                </a:solidFill>
                <a:latin typeface="+mj-lt"/>
                <a:cs typeface="Segoe UI" pitchFamily="34" charset="0"/>
              </a:rPr>
              <a:t> </a:t>
            </a:r>
          </a:p>
        </p:txBody>
      </p:sp>
      <p:sp>
        <p:nvSpPr>
          <p:cNvPr id="17" name="Rectangle 16">
            <a:extLst>
              <a:ext uri="{FF2B5EF4-FFF2-40B4-BE49-F238E27FC236}">
                <a16:creationId xmlns:a16="http://schemas.microsoft.com/office/drawing/2014/main" id="{367F2D1A-57D9-C56A-0B7E-3008D2E79C1B}"/>
              </a:ext>
            </a:extLst>
          </p:cNvPr>
          <p:cNvSpPr/>
          <p:nvPr/>
        </p:nvSpPr>
        <p:spPr>
          <a:xfrm>
            <a:off x="4621176" y="6168211"/>
            <a:ext cx="2949648" cy="52322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15888" indent="-115888" algn="ctr" defTabSz="932472" fontAlgn="base">
              <a:spcBef>
                <a:spcPct val="0"/>
              </a:spcBef>
              <a:spcAft>
                <a:spcPct val="0"/>
              </a:spcAft>
              <a:buFont typeface="Arial" panose="020B0604020202020204" pitchFamily="34" charset="0"/>
              <a:buChar char="•"/>
            </a:pPr>
            <a:r>
              <a:rPr lang="en-US" sz="1100" b="1">
                <a:solidFill>
                  <a:srgbClr val="00467A"/>
                </a:solidFill>
                <a:latin typeface="+mj-lt"/>
                <a:cs typeface="Segoe UI" pitchFamily="34" charset="0"/>
              </a:rPr>
              <a:t>Security Product Documentation  </a:t>
            </a:r>
            <a:br>
              <a:rPr lang="en-US" sz="1100" b="1">
                <a:solidFill>
                  <a:srgbClr val="00467A"/>
                </a:solidFill>
                <a:latin typeface="+mj-lt"/>
                <a:cs typeface="Segoe UI" pitchFamily="34" charset="0"/>
              </a:rPr>
            </a:br>
            <a:r>
              <a:rPr lang="en-US" sz="1100" b="1">
                <a:solidFill>
                  <a:srgbClr val="00467A"/>
                </a:solidFill>
                <a:latin typeface="+mj-lt"/>
                <a:cs typeface="Segoe UI" pitchFamily="34" charset="0"/>
                <a:hlinkClick r:id="rId21"/>
              </a:rPr>
              <a:t>Azure</a:t>
            </a:r>
            <a:r>
              <a:rPr lang="en-US" sz="1100" b="1">
                <a:solidFill>
                  <a:srgbClr val="00467A"/>
                </a:solidFill>
                <a:latin typeface="+mj-lt"/>
                <a:cs typeface="Segoe UI" pitchFamily="34" charset="0"/>
              </a:rPr>
              <a:t> | </a:t>
            </a:r>
            <a:r>
              <a:rPr lang="en-US" sz="1100" b="1">
                <a:solidFill>
                  <a:srgbClr val="00467A"/>
                </a:solidFill>
                <a:latin typeface="+mj-lt"/>
                <a:cs typeface="Segoe UI" pitchFamily="34" charset="0"/>
                <a:hlinkClick r:id="rId22"/>
              </a:rPr>
              <a:t>Microsoft 365</a:t>
            </a:r>
            <a:endParaRPr lang="en-US" sz="1100" b="1">
              <a:solidFill>
                <a:srgbClr val="00467A"/>
              </a:solidFill>
              <a:latin typeface="+mj-lt"/>
              <a:cs typeface="Segoe UI" pitchFamily="34" charset="0"/>
            </a:endParaRPr>
          </a:p>
        </p:txBody>
      </p:sp>
      <p:sp>
        <p:nvSpPr>
          <p:cNvPr id="34" name="TextBox 33">
            <a:extLst>
              <a:ext uri="{FF2B5EF4-FFF2-40B4-BE49-F238E27FC236}">
                <a16:creationId xmlns:a16="http://schemas.microsoft.com/office/drawing/2014/main" id="{FDC362CC-2B11-E2C6-CC5B-795DDD2541E8}"/>
              </a:ext>
            </a:extLst>
          </p:cNvPr>
          <p:cNvSpPr txBox="1"/>
          <p:nvPr/>
        </p:nvSpPr>
        <p:spPr>
          <a:xfrm>
            <a:off x="8781305" y="6250290"/>
            <a:ext cx="2960707" cy="338554"/>
          </a:xfrm>
          <a:prstGeom prst="rect">
            <a:avLst/>
          </a:prstGeom>
          <a:noFill/>
        </p:spPr>
        <p:txBody>
          <a:bodyPr wrap="square" lIns="0" tIns="0" rIns="0" bIns="0" anchor="ctr">
            <a:spAutoFit/>
          </a:bodyPr>
          <a:lstStyle/>
          <a:p>
            <a:pPr algn="r" defTabSz="932472" fontAlgn="base">
              <a:spcBef>
                <a:spcPct val="0"/>
              </a:spcBef>
              <a:spcAft>
                <a:spcPct val="0"/>
              </a:spcAft>
            </a:pPr>
            <a:r>
              <a:rPr lang="en-US" sz="1100" b="1">
                <a:solidFill>
                  <a:srgbClr val="00467A"/>
                </a:solidFill>
                <a:latin typeface="+mj-lt"/>
                <a:cs typeface="Segoe UI" pitchFamily="34" charset="0"/>
              </a:rPr>
              <a:t>Microsoft Security Response Center (MSRC)</a:t>
            </a:r>
          </a:p>
          <a:p>
            <a:pPr marL="0" lvl="1" algn="r" defTabSz="932472" fontAlgn="base">
              <a:spcBef>
                <a:spcPct val="0"/>
              </a:spcBef>
              <a:spcAft>
                <a:spcPct val="0"/>
              </a:spcAft>
            </a:pPr>
            <a:r>
              <a:rPr lang="en-US" sz="1100" b="1">
                <a:solidFill>
                  <a:schemeClr val="accent1"/>
                </a:solidFill>
                <a:latin typeface="+mj-lt"/>
                <a:cs typeface="Segoe UI" pitchFamily="34" charset="0"/>
                <a:hlinkClick r:id="rId23">
                  <a:extLst>
                    <a:ext uri="{A12FA001-AC4F-418D-AE19-62706E023703}">
                      <ahyp:hlinkClr xmlns:ahyp="http://schemas.microsoft.com/office/drawing/2018/hyperlinkcolor" val="tx"/>
                    </a:ext>
                  </a:extLst>
                </a:hlinkClick>
              </a:rPr>
              <a:t>www.microsoft.com/en-us/msrc</a:t>
            </a:r>
            <a:endParaRPr lang="en-US" sz="1100" b="1">
              <a:solidFill>
                <a:schemeClr val="accent1"/>
              </a:solidFill>
              <a:latin typeface="+mj-lt"/>
              <a:cs typeface="Segoe UI" pitchFamily="34" charset="0"/>
            </a:endParaRPr>
          </a:p>
        </p:txBody>
      </p:sp>
      <p:sp>
        <p:nvSpPr>
          <p:cNvPr id="7" name="Rectangle 6">
            <a:extLst>
              <a:ext uri="{FF2B5EF4-FFF2-40B4-BE49-F238E27FC236}">
                <a16:creationId xmlns:a16="http://schemas.microsoft.com/office/drawing/2014/main" id="{665722CD-75FE-35CF-65A6-0188263BF6A6}"/>
              </a:ext>
            </a:extLst>
          </p:cNvPr>
          <p:cNvSpPr/>
          <p:nvPr/>
        </p:nvSpPr>
        <p:spPr bwMode="auto">
          <a:xfrm>
            <a:off x="5026908" y="3845925"/>
            <a:ext cx="2117479" cy="224865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Microsoft Cloud Security Benchmark (MCSB)</a:t>
            </a:r>
            <a:br>
              <a:rPr lang="en-US" sz="1000" b="1">
                <a:solidFill>
                  <a:srgbClr val="00467A"/>
                </a:solidFill>
                <a:latin typeface="+mj-lt"/>
                <a:cs typeface="Segoe UI" pitchFamily="34" charset="0"/>
              </a:rPr>
            </a:br>
            <a:r>
              <a:rPr lang="en-US" sz="1000" b="1">
                <a:solidFill>
                  <a:schemeClr val="tx1">
                    <a:lumMod val="95000"/>
                    <a:lumOff val="5000"/>
                  </a:schemeClr>
                </a:solidFill>
                <a:latin typeface="+mj-lt"/>
                <a:ea typeface="Segoe UI" pitchFamily="34" charset="0"/>
                <a:cs typeface="Segoe UI" pitchFamily="34" charset="0"/>
                <a:hlinkClick r:id="rId24"/>
              </a:rPr>
              <a:t>aka.ms/</a:t>
            </a:r>
            <a:r>
              <a:rPr lang="en-US" sz="1000" b="1" err="1">
                <a:solidFill>
                  <a:schemeClr val="tx1">
                    <a:lumMod val="95000"/>
                    <a:lumOff val="5000"/>
                  </a:schemeClr>
                </a:solidFill>
                <a:latin typeface="+mj-lt"/>
                <a:ea typeface="Segoe UI" pitchFamily="34" charset="0"/>
                <a:cs typeface="Segoe UI" pitchFamily="34" charset="0"/>
                <a:hlinkClick r:id="rId24"/>
              </a:rPr>
              <a:t>benchmarkdocs</a:t>
            </a:r>
            <a:r>
              <a:rPr lang="en-US" sz="1000" b="1">
                <a:solidFill>
                  <a:schemeClr val="tx1">
                    <a:lumMod val="95000"/>
                    <a:lumOff val="5000"/>
                  </a:schemeClr>
                </a:solidFill>
                <a:latin typeface="+mj-lt"/>
                <a:ea typeface="Segoe UI" pitchFamily="34" charset="0"/>
                <a:cs typeface="Segoe UI" pitchFamily="34" charset="0"/>
              </a:rPr>
              <a:t> </a:t>
            </a:r>
          </a:p>
          <a:p>
            <a:pPr marL="115888" indent="-115888" defTabSz="932472" fontAlgn="base">
              <a:spcBef>
                <a:spcPts val="200"/>
              </a:spcBef>
              <a:spcAft>
                <a:spcPct val="0"/>
              </a:spcAft>
              <a:buFont typeface="Arial" panose="020B0604020202020204" pitchFamily="34" charset="0"/>
              <a:buChar char="•"/>
            </a:pPr>
            <a:r>
              <a:rPr lang="en-US" sz="960" b="1">
                <a:solidFill>
                  <a:srgbClr val="00467A"/>
                </a:solidFill>
                <a:latin typeface="+mj-lt"/>
                <a:cs typeface="Segoe UI" pitchFamily="34" charset="0"/>
              </a:rPr>
              <a:t>Well Architected Framework (WAF)</a:t>
            </a:r>
            <a:br>
              <a:rPr lang="en-US" sz="1000" b="1">
                <a:solidFill>
                  <a:schemeClr val="tx1">
                    <a:lumMod val="95000"/>
                    <a:lumOff val="5000"/>
                  </a:schemeClr>
                </a:solidFill>
                <a:latin typeface="+mj-lt"/>
                <a:ea typeface="Segoe UI" pitchFamily="34" charset="0"/>
                <a:cs typeface="Segoe UI" pitchFamily="34" charset="0"/>
              </a:rPr>
            </a:br>
            <a:r>
              <a:rPr lang="en-US" sz="1000" b="1">
                <a:solidFill>
                  <a:schemeClr val="tx1">
                    <a:lumMod val="95000"/>
                    <a:lumOff val="5000"/>
                  </a:schemeClr>
                </a:solidFill>
                <a:latin typeface="+mj-lt"/>
                <a:ea typeface="Segoe UI" pitchFamily="34" charset="0"/>
                <a:cs typeface="Segoe UI" pitchFamily="34" charset="0"/>
                <a:hlinkClick r:id="rId25"/>
              </a:rPr>
              <a:t>aka.ms/</a:t>
            </a:r>
            <a:r>
              <a:rPr lang="en-US" sz="1000" b="1" err="1">
                <a:solidFill>
                  <a:schemeClr val="tx1">
                    <a:lumMod val="95000"/>
                    <a:lumOff val="5000"/>
                  </a:schemeClr>
                </a:solidFill>
                <a:latin typeface="+mj-lt"/>
                <a:ea typeface="Segoe UI" pitchFamily="34" charset="0"/>
                <a:cs typeface="Segoe UI" pitchFamily="34" charset="0"/>
                <a:hlinkClick r:id="rId25"/>
              </a:rPr>
              <a:t>wafsecure</a:t>
            </a:r>
            <a:r>
              <a:rPr lang="en-US" sz="1000" b="1">
                <a:solidFill>
                  <a:schemeClr val="tx1">
                    <a:lumMod val="95000"/>
                    <a:lumOff val="5000"/>
                  </a:schemeClr>
                </a:solidFill>
                <a:latin typeface="+mj-lt"/>
                <a:ea typeface="Segoe UI" pitchFamily="34" charset="0"/>
                <a:cs typeface="Segoe UI" pitchFamily="34" charset="0"/>
              </a:rPr>
              <a:t> </a:t>
            </a: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Azure Security Top 10</a:t>
            </a:r>
            <a:br>
              <a:rPr lang="en-US" sz="1000" b="1">
                <a:solidFill>
                  <a:srgbClr val="00467A"/>
                </a:solidFill>
                <a:latin typeface="+mj-lt"/>
                <a:cs typeface="Segoe UI" pitchFamily="34" charset="0"/>
              </a:rPr>
            </a:br>
            <a:r>
              <a:rPr lang="en-US" sz="1000">
                <a:latin typeface="+mj-lt"/>
                <a:hlinkClick r:id="rId26"/>
              </a:rPr>
              <a:t>aka.ms/azuresecuritytop10</a:t>
            </a:r>
            <a:endParaRPr lang="en-US" sz="1000">
              <a:latin typeface="+mj-lt"/>
            </a:endParaRPr>
          </a:p>
          <a:p>
            <a:pPr marL="115888" indent="-115888" defTabSz="932472" fontAlgn="base">
              <a:spcBef>
                <a:spcPts val="200"/>
              </a:spcBef>
              <a:spcAft>
                <a:spcPct val="0"/>
              </a:spcAft>
              <a:buFont typeface="Arial" panose="020B0604020202020204" pitchFamily="34" charset="0"/>
              <a:buChar char="•"/>
            </a:pPr>
            <a:r>
              <a:rPr lang="en-US" sz="1100" b="1">
                <a:solidFill>
                  <a:srgbClr val="00467A"/>
                </a:solidFill>
                <a:latin typeface="+mj-lt"/>
                <a:cs typeface="Segoe UI" pitchFamily="34" charset="0"/>
              </a:rPr>
              <a:t>Ninja Training</a:t>
            </a:r>
          </a:p>
          <a:p>
            <a:pPr marL="230188" indent="-115888" defTabSz="932472" fontAlgn="base">
              <a:spcBef>
                <a:spcPts val="200"/>
              </a:spcBef>
              <a:spcAft>
                <a:spcPct val="0"/>
              </a:spcAft>
              <a:buFont typeface="Arial" panose="020B0604020202020204" pitchFamily="34" charset="0"/>
              <a:buChar char="•"/>
            </a:pPr>
            <a:r>
              <a:rPr lang="en-US" sz="800" b="1">
                <a:solidFill>
                  <a:schemeClr val="accent1"/>
                </a:solidFill>
                <a:latin typeface="+mj-lt"/>
                <a:cs typeface="Segoe UI" pitchFamily="34" charset="0"/>
                <a:hlinkClick r:id="rId27">
                  <a:extLst>
                    <a:ext uri="{A12FA001-AC4F-418D-AE19-62706E023703}">
                      <ahyp:hlinkClr xmlns:ahyp="http://schemas.microsoft.com/office/drawing/2018/hyperlinkcolor" val="tx"/>
                    </a:ext>
                  </a:extLst>
                </a:hlinkClick>
              </a:rPr>
              <a:t>Defender for Cloud</a:t>
            </a:r>
            <a:endParaRPr lang="en-US" sz="800" b="1">
              <a:solidFill>
                <a:schemeClr val="accent1"/>
              </a:solidFill>
              <a:latin typeface="+mj-lt"/>
              <a:cs typeface="Segoe UI" pitchFamily="34" charset="0"/>
            </a:endParaRP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MCRA Video</a:t>
            </a:r>
          </a:p>
          <a:p>
            <a:pPr marL="228600" indent="-115888" defTabSz="932472" fontAlgn="base">
              <a:spcBef>
                <a:spcPts val="200"/>
              </a:spcBef>
              <a:spcAft>
                <a:spcPct val="0"/>
              </a:spcAft>
              <a:buFont typeface="Arial" panose="020B0604020202020204" pitchFamily="34" charset="0"/>
              <a:buChar char="•"/>
            </a:pPr>
            <a:r>
              <a:rPr lang="en-US" sz="800" b="1">
                <a:solidFill>
                  <a:schemeClr val="accent1"/>
                </a:solidFill>
                <a:latin typeface="+mj-lt"/>
                <a:cs typeface="Segoe UI" pitchFamily="34" charset="0"/>
                <a:hlinkClick r:id="rId28">
                  <a:extLst>
                    <a:ext uri="{A12FA001-AC4F-418D-AE19-62706E023703}">
                      <ahyp:hlinkClr xmlns:ahyp="http://schemas.microsoft.com/office/drawing/2018/hyperlinkcolor" val="tx"/>
                    </a:ext>
                  </a:extLst>
                </a:hlinkClick>
              </a:rPr>
              <a:t>Infrastructure Security</a:t>
            </a:r>
            <a:endParaRPr lang="en-US" sz="800" b="1">
              <a:solidFill>
                <a:schemeClr val="accent1"/>
              </a:solidFill>
              <a:latin typeface="+mj-lt"/>
              <a:cs typeface="Segoe UI" pitchFamily="34" charset="0"/>
            </a:endParaRPr>
          </a:p>
          <a:p>
            <a:pPr marL="115888" marR="0" lvl="0" indent="-115888" algn="l" defTabSz="932472" rtl="0" eaLnBrk="1" fontAlgn="base" latinLnBrk="0" hangingPunct="1">
              <a:lnSpc>
                <a:spcPct val="100000"/>
              </a:lnSpc>
              <a:spcBef>
                <a:spcPts val="200"/>
              </a:spcBef>
              <a:spcAft>
                <a:spcPct val="0"/>
              </a:spcAft>
              <a:buClrTx/>
              <a:buSzTx/>
              <a:buFont typeface="Arial" panose="020B0604020202020204" pitchFamily="34" charset="0"/>
              <a:buChar char="•"/>
              <a:tabLst/>
              <a:defRPr/>
            </a:pPr>
            <a:r>
              <a:rPr kumimoji="0" lang="en-US" sz="960" b="1" i="0" u="none" strike="noStrike" kern="1200" cap="none" spc="0" normalizeH="0" baseline="0" noProof="0">
                <a:ln>
                  <a:noFill/>
                </a:ln>
                <a:solidFill>
                  <a:srgbClr val="00467A"/>
                </a:solidFill>
                <a:effectLst/>
                <a:uLnTx/>
                <a:uFillTx/>
                <a:latin typeface="Segoe UI Semibold"/>
                <a:ea typeface="+mn-ea"/>
                <a:cs typeface="Segoe UI" pitchFamily="34" charset="0"/>
                <a:hlinkClick r:id="rId29"/>
              </a:rPr>
              <a:t>Defender for Cloud Documentation</a:t>
            </a:r>
            <a:endParaRPr kumimoji="0" lang="en-US" sz="960" b="1" i="0" u="none" strike="noStrike" kern="1200" cap="none" spc="0" normalizeH="0" baseline="0" noProof="0">
              <a:ln>
                <a:noFill/>
              </a:ln>
              <a:solidFill>
                <a:srgbClr val="00467A"/>
              </a:solidFill>
              <a:effectLst/>
              <a:uLnTx/>
              <a:uFillTx/>
              <a:latin typeface="Segoe UI Semibold"/>
              <a:ea typeface="+mn-ea"/>
              <a:cs typeface="Segoe UI" pitchFamily="34" charset="0"/>
            </a:endParaRPr>
          </a:p>
        </p:txBody>
      </p:sp>
      <p:sp>
        <p:nvSpPr>
          <p:cNvPr id="9" name="Rectangle 8">
            <a:extLst>
              <a:ext uri="{FF2B5EF4-FFF2-40B4-BE49-F238E27FC236}">
                <a16:creationId xmlns:a16="http://schemas.microsoft.com/office/drawing/2014/main" id="{01C24E6B-A078-6E3F-BFEC-C9F43127AABB}"/>
              </a:ext>
            </a:extLst>
          </p:cNvPr>
          <p:cNvSpPr/>
          <p:nvPr/>
        </p:nvSpPr>
        <p:spPr bwMode="auto">
          <a:xfrm>
            <a:off x="446747" y="3845926"/>
            <a:ext cx="2117479" cy="161785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ea typeface="Segoe UI" pitchFamily="34" charset="0"/>
                <a:cs typeface="Segoe UI" pitchFamily="34" charset="0"/>
              </a:rPr>
              <a:t>Securing Privileged Access (SPA) Guidance</a:t>
            </a:r>
            <a:br>
              <a:rPr lang="en-US" sz="1000" b="1">
                <a:solidFill>
                  <a:srgbClr val="00467A"/>
                </a:solidFill>
                <a:latin typeface="+mj-lt"/>
                <a:ea typeface="Segoe UI" pitchFamily="34" charset="0"/>
                <a:cs typeface="Segoe UI" pitchFamily="34" charset="0"/>
              </a:rPr>
            </a:br>
            <a:r>
              <a:rPr lang="en-US" sz="1000" b="1">
                <a:solidFill>
                  <a:schemeClr val="tx1">
                    <a:lumMod val="95000"/>
                    <a:lumOff val="5000"/>
                  </a:schemeClr>
                </a:solidFill>
                <a:latin typeface="+mj-lt"/>
                <a:ea typeface="Segoe UI" pitchFamily="34" charset="0"/>
                <a:cs typeface="Segoe UI" pitchFamily="34" charset="0"/>
                <a:hlinkClick r:id="rId30"/>
              </a:rPr>
              <a:t>aka.ms/SPA</a:t>
            </a:r>
            <a:endParaRPr lang="en-US" sz="1000" b="1">
              <a:solidFill>
                <a:schemeClr val="tx1">
                  <a:lumMod val="95000"/>
                  <a:lumOff val="5000"/>
                </a:schemeClr>
              </a:solidFill>
              <a:latin typeface="+mj-lt"/>
              <a:ea typeface="Segoe UI" pitchFamily="34" charset="0"/>
              <a:cs typeface="Segoe UI" pitchFamily="34" charset="0"/>
            </a:endParaRP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hlinkClick r:id="rId31"/>
              </a:rPr>
              <a:t>Access Control Discipline</a:t>
            </a:r>
            <a:endParaRPr lang="en-US" sz="1000" b="1">
              <a:solidFill>
                <a:srgbClr val="00467A"/>
              </a:solidFill>
              <a:latin typeface="+mj-lt"/>
              <a:cs typeface="Segoe UI" pitchFamily="34" charset="0"/>
            </a:endParaRP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Ninja Training</a:t>
            </a:r>
          </a:p>
          <a:p>
            <a:pPr marL="287338" marR="0" lvl="0" indent="-115888"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850" b="1" i="0" u="none" strike="noStrike" kern="1200" cap="none" spc="0" normalizeH="0" baseline="0" noProof="0">
                <a:ln>
                  <a:noFill/>
                </a:ln>
                <a:solidFill>
                  <a:srgbClr val="00467A"/>
                </a:solidFill>
                <a:effectLst/>
                <a:uLnTx/>
                <a:uFillTx/>
                <a:latin typeface="Segoe UI Semibold"/>
                <a:ea typeface="+mn-ea"/>
                <a:cs typeface="Segoe UI" pitchFamily="34" charset="0"/>
              </a:rPr>
              <a:t>Microsoft Defender for Identity </a:t>
            </a:r>
            <a:br>
              <a:rPr kumimoji="0" lang="en-US" sz="850" b="1" i="0" u="none" strike="noStrike" kern="1200" cap="none" spc="0" normalizeH="0" baseline="0" noProof="0">
                <a:ln>
                  <a:noFill/>
                </a:ln>
                <a:solidFill>
                  <a:srgbClr val="00467A"/>
                </a:solidFill>
                <a:effectLst/>
                <a:uLnTx/>
                <a:uFillTx/>
                <a:latin typeface="Segoe UI Semibold"/>
                <a:ea typeface="+mn-ea"/>
                <a:cs typeface="Segoe UI" pitchFamily="34" charset="0"/>
              </a:rPr>
            </a:br>
            <a:r>
              <a:rPr lang="en-US" sz="850" b="1">
                <a:solidFill>
                  <a:srgbClr val="0078D4"/>
                </a:solidFill>
                <a:latin typeface="Segoe UI Semibold"/>
                <a:cs typeface="Segoe UI" pitchFamily="34" charset="0"/>
                <a:hlinkClick r:id="rId32"/>
              </a:rPr>
              <a:t>aka.ms/mdininja</a:t>
            </a:r>
            <a:r>
              <a:rPr lang="en-US" sz="850" b="1">
                <a:solidFill>
                  <a:srgbClr val="0078D4"/>
                </a:solidFill>
                <a:latin typeface="Segoe UI Semibold"/>
                <a:cs typeface="Segoe UI" pitchFamily="34" charset="0"/>
              </a:rPr>
              <a:t> </a:t>
            </a:r>
            <a:endParaRPr kumimoji="0" lang="en-US" sz="850" b="1" i="0" u="none" strike="noStrike" kern="1200" cap="none" spc="0" normalizeH="0" baseline="0" noProof="0">
              <a:ln>
                <a:noFill/>
              </a:ln>
              <a:solidFill>
                <a:srgbClr val="0078D4"/>
              </a:solidFill>
              <a:effectLst/>
              <a:uLnTx/>
              <a:uFillTx/>
              <a:latin typeface="Segoe UI Semibold"/>
              <a:ea typeface="+mn-ea"/>
              <a:cs typeface="Segoe UI" pitchFamily="34" charset="0"/>
            </a:endParaRP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MCRA Video</a:t>
            </a:r>
          </a:p>
          <a:p>
            <a:pPr marL="287338" marR="0" lvl="1" indent="-115888" defTabSz="932472" fontAlgn="base">
              <a:lnSpc>
                <a:spcPct val="100000"/>
              </a:lnSpc>
              <a:spcBef>
                <a:spcPct val="0"/>
              </a:spcBef>
              <a:spcAft>
                <a:spcPct val="0"/>
              </a:spcAft>
              <a:buClrTx/>
              <a:buSzTx/>
              <a:buFont typeface="Arial" panose="020B0604020202020204" pitchFamily="34" charset="0"/>
              <a:buChar char="•"/>
              <a:tabLst/>
              <a:defRPr/>
            </a:pPr>
            <a:r>
              <a:rPr lang="en-US" sz="850" b="1">
                <a:solidFill>
                  <a:srgbClr val="00467A"/>
                </a:solidFill>
                <a:latin typeface="+mj-lt"/>
                <a:cs typeface="Segoe UI" pitchFamily="34" charset="0"/>
                <a:hlinkClick r:id="rId33"/>
              </a:rPr>
              <a:t>Zero Trust User Access</a:t>
            </a:r>
            <a:endParaRPr lang="en-US" sz="850" b="1">
              <a:solidFill>
                <a:srgbClr val="00467A"/>
              </a:solidFill>
              <a:latin typeface="+mj-lt"/>
              <a:cs typeface="Segoe UI" pitchFamily="34" charset="0"/>
            </a:endParaRP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Microsoft Entra Documentation</a:t>
            </a:r>
            <a:br>
              <a:rPr lang="en-US" sz="1000" b="1">
                <a:solidFill>
                  <a:srgbClr val="00467A"/>
                </a:solidFill>
                <a:latin typeface="+mj-lt"/>
                <a:cs typeface="Segoe UI" pitchFamily="34" charset="0"/>
              </a:rPr>
            </a:br>
            <a:r>
              <a:rPr lang="en-US" sz="1000" b="1">
                <a:solidFill>
                  <a:srgbClr val="00467A"/>
                </a:solidFill>
                <a:latin typeface="+mj-lt"/>
                <a:cs typeface="Segoe UI" pitchFamily="34" charset="0"/>
                <a:hlinkClick r:id="rId34"/>
              </a:rPr>
              <a:t>aka.ms/</a:t>
            </a:r>
            <a:r>
              <a:rPr lang="en-US" sz="1000" b="1" err="1">
                <a:solidFill>
                  <a:srgbClr val="00467A"/>
                </a:solidFill>
                <a:latin typeface="+mj-lt"/>
                <a:cs typeface="Segoe UI" pitchFamily="34" charset="0"/>
                <a:hlinkClick r:id="rId34"/>
              </a:rPr>
              <a:t>entradocs</a:t>
            </a:r>
            <a:r>
              <a:rPr lang="en-US" sz="1000" b="1">
                <a:solidFill>
                  <a:srgbClr val="00467A"/>
                </a:solidFill>
                <a:latin typeface="+mj-lt"/>
                <a:cs typeface="Segoe UI" pitchFamily="34" charset="0"/>
              </a:rPr>
              <a:t> </a:t>
            </a:r>
          </a:p>
          <a:p>
            <a:pPr marL="115888" indent="-115888" defTabSz="932472" fontAlgn="base">
              <a:spcBef>
                <a:spcPct val="0"/>
              </a:spcBef>
              <a:spcAft>
                <a:spcPct val="0"/>
              </a:spcAft>
              <a:buFont typeface="Arial" panose="020B0604020202020204" pitchFamily="34" charset="0"/>
              <a:buChar char="•"/>
            </a:pPr>
            <a:endParaRPr lang="en-US" sz="1000" b="1">
              <a:solidFill>
                <a:srgbClr val="00467A"/>
              </a:solidFill>
              <a:latin typeface="+mj-lt"/>
              <a:cs typeface="Segoe UI" pitchFamily="34" charset="0"/>
            </a:endParaRPr>
          </a:p>
        </p:txBody>
      </p:sp>
      <p:sp>
        <p:nvSpPr>
          <p:cNvPr id="10" name="Rectangle 9">
            <a:extLst>
              <a:ext uri="{FF2B5EF4-FFF2-40B4-BE49-F238E27FC236}">
                <a16:creationId xmlns:a16="http://schemas.microsoft.com/office/drawing/2014/main" id="{AE795B32-5B97-F995-D70B-21A9B9DB85DF}"/>
              </a:ext>
            </a:extLst>
          </p:cNvPr>
          <p:cNvSpPr/>
          <p:nvPr/>
        </p:nvSpPr>
        <p:spPr bwMode="auto">
          <a:xfrm>
            <a:off x="2723226" y="3845926"/>
            <a:ext cx="2117479" cy="161785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Incident Response - </a:t>
            </a:r>
            <a:r>
              <a:rPr lang="en-US" sz="1000" b="1">
                <a:solidFill>
                  <a:schemeClr val="tx1">
                    <a:lumMod val="95000"/>
                    <a:lumOff val="5000"/>
                  </a:schemeClr>
                </a:solidFill>
                <a:latin typeface="+mj-lt"/>
                <a:ea typeface="Segoe UI" pitchFamily="34" charset="0"/>
                <a:cs typeface="Segoe UI" pitchFamily="34" charset="0"/>
                <a:hlinkClick r:id="rId35"/>
              </a:rPr>
              <a:t>aka.ms/IR</a:t>
            </a:r>
            <a:r>
              <a:rPr lang="en-US" sz="1000" b="1">
                <a:solidFill>
                  <a:schemeClr val="tx1">
                    <a:lumMod val="95000"/>
                    <a:lumOff val="5000"/>
                  </a:schemeClr>
                </a:solidFill>
                <a:latin typeface="+mj-lt"/>
                <a:ea typeface="Segoe UI" pitchFamily="34" charset="0"/>
                <a:cs typeface="Segoe UI" pitchFamily="34" charset="0"/>
              </a:rPr>
              <a:t> </a:t>
            </a: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CDOC Case Study - </a:t>
            </a:r>
            <a:r>
              <a:rPr lang="en-US" sz="1000" b="1">
                <a:solidFill>
                  <a:schemeClr val="tx1">
                    <a:lumMod val="95000"/>
                    <a:lumOff val="5000"/>
                  </a:schemeClr>
                </a:solidFill>
                <a:latin typeface="+mj-lt"/>
                <a:ea typeface="Segoe UI" pitchFamily="34" charset="0"/>
                <a:cs typeface="Segoe UI" pitchFamily="34" charset="0"/>
                <a:hlinkClick r:id="rId36"/>
              </a:rPr>
              <a:t>aka.ms/ITSOC</a:t>
            </a:r>
            <a:r>
              <a:rPr lang="en-US" sz="1000" b="1">
                <a:solidFill>
                  <a:schemeClr val="tx1">
                    <a:lumMod val="95000"/>
                    <a:lumOff val="5000"/>
                  </a:schemeClr>
                </a:solidFill>
                <a:latin typeface="+mj-lt"/>
                <a:ea typeface="Segoe UI" pitchFamily="34" charset="0"/>
                <a:cs typeface="Segoe UI" pitchFamily="34" charset="0"/>
              </a:rPr>
              <a:t> </a:t>
            </a: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Ninja Training</a:t>
            </a:r>
          </a:p>
          <a:p>
            <a:pPr marL="287338" indent="-115888" defTabSz="932472" fontAlgn="base">
              <a:spcBef>
                <a:spcPct val="0"/>
              </a:spcBef>
              <a:spcAft>
                <a:spcPct val="0"/>
              </a:spcAft>
              <a:buFont typeface="Arial" panose="020B0604020202020204" pitchFamily="34" charset="0"/>
              <a:buChar char="•"/>
            </a:pPr>
            <a:r>
              <a:rPr lang="en-US" sz="850" b="1">
                <a:solidFill>
                  <a:srgbClr val="00467A"/>
                </a:solidFill>
                <a:latin typeface="+mj-lt"/>
                <a:cs typeface="Segoe UI" pitchFamily="34" charset="0"/>
              </a:rPr>
              <a:t>Microsoft 365 Defender </a:t>
            </a:r>
            <a:r>
              <a:rPr lang="en-US" sz="850" b="1">
                <a:solidFill>
                  <a:schemeClr val="accent1"/>
                </a:solidFill>
                <a:latin typeface="+mj-lt"/>
                <a:cs typeface="Segoe UI" pitchFamily="34" charset="0"/>
                <a:hlinkClick r:id="rId37"/>
              </a:rPr>
              <a:t>aka.ms/m365dninja</a:t>
            </a:r>
            <a:r>
              <a:rPr lang="en-US" sz="850" b="1">
                <a:solidFill>
                  <a:schemeClr val="accent1"/>
                </a:solidFill>
                <a:latin typeface="+mj-lt"/>
                <a:cs typeface="Segoe UI" pitchFamily="34" charset="0"/>
              </a:rPr>
              <a:t> </a:t>
            </a:r>
          </a:p>
          <a:p>
            <a:pPr marL="287338" indent="-115888" defTabSz="932472" fontAlgn="base">
              <a:spcBef>
                <a:spcPct val="0"/>
              </a:spcBef>
              <a:spcAft>
                <a:spcPct val="0"/>
              </a:spcAft>
              <a:buFont typeface="Arial" panose="020B0604020202020204" pitchFamily="34" charset="0"/>
              <a:buChar char="•"/>
            </a:pPr>
            <a:r>
              <a:rPr lang="en-US" sz="850" b="1">
                <a:solidFill>
                  <a:srgbClr val="00467A"/>
                </a:solidFill>
                <a:latin typeface="+mj-lt"/>
                <a:cs typeface="Segoe UI" pitchFamily="34" charset="0"/>
              </a:rPr>
              <a:t>Microsoft Defender for Office 365 </a:t>
            </a:r>
            <a:br>
              <a:rPr lang="en-US" sz="850" b="1">
                <a:solidFill>
                  <a:srgbClr val="00467A"/>
                </a:solidFill>
                <a:latin typeface="+mj-lt"/>
                <a:cs typeface="Segoe UI" pitchFamily="34" charset="0"/>
              </a:rPr>
            </a:br>
            <a:r>
              <a:rPr lang="en-US" sz="850" b="1">
                <a:solidFill>
                  <a:schemeClr val="accent1"/>
                </a:solidFill>
                <a:latin typeface="+mj-lt"/>
                <a:cs typeface="Segoe UI" pitchFamily="34" charset="0"/>
                <a:hlinkClick r:id="rId38"/>
              </a:rPr>
              <a:t>aka.ms/</a:t>
            </a:r>
            <a:r>
              <a:rPr lang="en-US" sz="850" b="1" err="1">
                <a:solidFill>
                  <a:schemeClr val="accent1"/>
                </a:solidFill>
                <a:latin typeface="+mj-lt"/>
                <a:cs typeface="Segoe UI" pitchFamily="34" charset="0"/>
                <a:hlinkClick r:id="rId38"/>
              </a:rPr>
              <a:t>mdoninja</a:t>
            </a:r>
            <a:r>
              <a:rPr lang="en-US" sz="850" b="1">
                <a:solidFill>
                  <a:schemeClr val="accent1"/>
                </a:solidFill>
                <a:latin typeface="+mj-lt"/>
                <a:cs typeface="Segoe UI" pitchFamily="34" charset="0"/>
              </a:rPr>
              <a:t> </a:t>
            </a:r>
          </a:p>
          <a:p>
            <a:pPr marL="287338" indent="-115888" defTabSz="932472" fontAlgn="base">
              <a:spcBef>
                <a:spcPct val="0"/>
              </a:spcBef>
              <a:spcAft>
                <a:spcPct val="0"/>
              </a:spcAft>
              <a:buFont typeface="Arial" panose="020B0604020202020204" pitchFamily="34" charset="0"/>
              <a:buChar char="•"/>
            </a:pPr>
            <a:r>
              <a:rPr lang="en-US" sz="850" b="1">
                <a:solidFill>
                  <a:srgbClr val="00467A"/>
                </a:solidFill>
                <a:latin typeface="+mj-lt"/>
                <a:cs typeface="Segoe UI" pitchFamily="34" charset="0"/>
              </a:rPr>
              <a:t>Microsoft Defender for Endpoint</a:t>
            </a:r>
            <a:br>
              <a:rPr lang="en-US" sz="850" b="1">
                <a:solidFill>
                  <a:srgbClr val="00467A"/>
                </a:solidFill>
                <a:latin typeface="+mj-lt"/>
                <a:cs typeface="Segoe UI" pitchFamily="34" charset="0"/>
              </a:rPr>
            </a:br>
            <a:r>
              <a:rPr lang="en-US" sz="850" b="1">
                <a:solidFill>
                  <a:schemeClr val="accent1"/>
                </a:solidFill>
                <a:latin typeface="+mj-lt"/>
                <a:cs typeface="Segoe UI" pitchFamily="34" charset="0"/>
                <a:hlinkClick r:id="rId39"/>
              </a:rPr>
              <a:t>aka.ms/</a:t>
            </a:r>
            <a:r>
              <a:rPr lang="en-US" sz="850" b="1" err="1">
                <a:solidFill>
                  <a:schemeClr val="accent1"/>
                </a:solidFill>
                <a:latin typeface="+mj-lt"/>
                <a:cs typeface="Segoe UI" pitchFamily="34" charset="0"/>
                <a:hlinkClick r:id="rId39"/>
              </a:rPr>
              <a:t>mdeninja</a:t>
            </a:r>
            <a:r>
              <a:rPr lang="en-US" sz="850" b="1">
                <a:solidFill>
                  <a:schemeClr val="accent1"/>
                </a:solidFill>
                <a:latin typeface="+mj-lt"/>
                <a:cs typeface="Segoe UI" pitchFamily="34" charset="0"/>
              </a:rPr>
              <a:t>   </a:t>
            </a:r>
          </a:p>
          <a:p>
            <a:pPr marL="287338" indent="-115888" defTabSz="932472" fontAlgn="base">
              <a:spcBef>
                <a:spcPct val="0"/>
              </a:spcBef>
              <a:spcAft>
                <a:spcPct val="0"/>
              </a:spcAft>
              <a:buFont typeface="Arial" panose="020B0604020202020204" pitchFamily="34" charset="0"/>
              <a:buChar char="•"/>
            </a:pPr>
            <a:r>
              <a:rPr lang="en-US" sz="850" b="1">
                <a:solidFill>
                  <a:srgbClr val="00467A"/>
                </a:solidFill>
                <a:latin typeface="+mj-lt"/>
                <a:cs typeface="Segoe UI" pitchFamily="34" charset="0"/>
              </a:rPr>
              <a:t>Microsoft Cloud App Security </a:t>
            </a:r>
            <a:br>
              <a:rPr lang="en-US" sz="850" b="1">
                <a:solidFill>
                  <a:srgbClr val="00467A"/>
                </a:solidFill>
                <a:latin typeface="+mj-lt"/>
                <a:cs typeface="Segoe UI" pitchFamily="34" charset="0"/>
              </a:rPr>
            </a:br>
            <a:r>
              <a:rPr lang="en-US" sz="850" b="1">
                <a:solidFill>
                  <a:schemeClr val="accent1"/>
                </a:solidFill>
                <a:latin typeface="+mj-lt"/>
                <a:cs typeface="Segoe UI" pitchFamily="34" charset="0"/>
                <a:hlinkClick r:id="rId40"/>
              </a:rPr>
              <a:t>aka.ms/</a:t>
            </a:r>
            <a:r>
              <a:rPr lang="en-US" sz="850" b="1" err="1">
                <a:solidFill>
                  <a:schemeClr val="accent1"/>
                </a:solidFill>
                <a:latin typeface="+mj-lt"/>
                <a:cs typeface="Segoe UI" pitchFamily="34" charset="0"/>
                <a:hlinkClick r:id="rId40"/>
              </a:rPr>
              <a:t>mcasninja</a:t>
            </a:r>
            <a:r>
              <a:rPr lang="en-US" sz="850" b="1">
                <a:solidFill>
                  <a:schemeClr val="accent1"/>
                </a:solidFill>
                <a:latin typeface="+mj-lt"/>
                <a:cs typeface="Segoe UI" pitchFamily="34" charset="0"/>
              </a:rPr>
              <a:t>  </a:t>
            </a:r>
          </a:p>
          <a:p>
            <a:pPr marL="287338" indent="-115888" defTabSz="932472" fontAlgn="base">
              <a:spcBef>
                <a:spcPct val="0"/>
              </a:spcBef>
              <a:spcAft>
                <a:spcPct val="0"/>
              </a:spcAft>
              <a:buFont typeface="Arial" panose="020B0604020202020204" pitchFamily="34" charset="0"/>
              <a:buChar char="•"/>
            </a:pPr>
            <a:r>
              <a:rPr lang="en-US" sz="850" b="1">
                <a:solidFill>
                  <a:schemeClr val="accent1"/>
                </a:solidFill>
                <a:latin typeface="+mj-lt"/>
                <a:cs typeface="Segoe UI" pitchFamily="34" charset="0"/>
                <a:hlinkClick r:id="rId41">
                  <a:extLst>
                    <a:ext uri="{A12FA001-AC4F-418D-AE19-62706E023703}">
                      <ahyp:hlinkClr xmlns:ahyp="http://schemas.microsoft.com/office/drawing/2018/hyperlinkcolor" val="tx"/>
                    </a:ext>
                  </a:extLst>
                </a:hlinkClick>
              </a:rPr>
              <a:t>Microsoft Sentinel</a:t>
            </a:r>
            <a:endParaRPr lang="en-US" sz="850" b="1">
              <a:solidFill>
                <a:schemeClr val="accent1"/>
              </a:solidFill>
              <a:latin typeface="+mj-lt"/>
              <a:cs typeface="Segoe UI" pitchFamily="34" charset="0"/>
            </a:endParaRP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MCRA Videos</a:t>
            </a:r>
          </a:p>
          <a:p>
            <a:pPr marL="287338" marR="0" lvl="1" indent="-115888" defTabSz="932472" fontAlgn="base">
              <a:lnSpc>
                <a:spcPct val="100000"/>
              </a:lnSpc>
              <a:spcBef>
                <a:spcPct val="0"/>
              </a:spcBef>
              <a:spcAft>
                <a:spcPct val="0"/>
              </a:spcAft>
              <a:buClrTx/>
              <a:buSzTx/>
              <a:buFont typeface="Arial" panose="020B0604020202020204" pitchFamily="34" charset="0"/>
              <a:buChar char="•"/>
              <a:tabLst/>
              <a:defRPr/>
            </a:pPr>
            <a:r>
              <a:rPr lang="en-US" sz="850" b="1">
                <a:solidFill>
                  <a:srgbClr val="00467A"/>
                </a:solidFill>
                <a:latin typeface="+mj-lt"/>
                <a:cs typeface="Segoe UI" pitchFamily="34" charset="0"/>
                <a:hlinkClick r:id="rId42"/>
              </a:rPr>
              <a:t>Security Operations</a:t>
            </a:r>
            <a:endParaRPr lang="en-US" sz="850" b="1">
              <a:solidFill>
                <a:srgbClr val="00467A"/>
              </a:solidFill>
              <a:latin typeface="+mj-lt"/>
              <a:cs typeface="Segoe UI" pitchFamily="34" charset="0"/>
            </a:endParaRPr>
          </a:p>
          <a:p>
            <a:pPr marL="287338" marR="0" lvl="1" indent="-115888" defTabSz="932472" fontAlgn="base">
              <a:lnSpc>
                <a:spcPct val="100000"/>
              </a:lnSpc>
              <a:spcBef>
                <a:spcPct val="0"/>
              </a:spcBef>
              <a:spcAft>
                <a:spcPct val="0"/>
              </a:spcAft>
              <a:buClrTx/>
              <a:buSzTx/>
              <a:buFont typeface="Arial" panose="020B0604020202020204" pitchFamily="34" charset="0"/>
              <a:buChar char="•"/>
              <a:tabLst/>
              <a:defRPr/>
            </a:pPr>
            <a:r>
              <a:rPr lang="en-US" sz="850" b="1">
                <a:solidFill>
                  <a:srgbClr val="00467A"/>
                </a:solidFill>
                <a:latin typeface="+mj-lt"/>
                <a:cs typeface="Segoe UI" pitchFamily="34" charset="0"/>
                <a:hlinkClick r:id="rId43"/>
              </a:rPr>
              <a:t>SecOps Integration</a:t>
            </a:r>
            <a:endParaRPr lang="en-US" sz="850" b="1">
              <a:solidFill>
                <a:srgbClr val="00467A"/>
              </a:solidFill>
              <a:latin typeface="+mj-lt"/>
              <a:cs typeface="Segoe UI" pitchFamily="34" charset="0"/>
            </a:endParaRPr>
          </a:p>
          <a:p>
            <a:pPr marL="287338" indent="-115888" defTabSz="932472" fontAlgn="base">
              <a:spcBef>
                <a:spcPct val="0"/>
              </a:spcBef>
              <a:spcAft>
                <a:spcPct val="0"/>
              </a:spcAft>
              <a:buFont typeface="Arial" panose="020B0604020202020204" pitchFamily="34" charset="0"/>
              <a:buChar char="•"/>
            </a:pPr>
            <a:endParaRPr lang="en-US" sz="700" b="1">
              <a:solidFill>
                <a:srgbClr val="00467A"/>
              </a:solidFill>
              <a:latin typeface="+mj-lt"/>
              <a:cs typeface="Segoe UI" pitchFamily="34" charset="0"/>
            </a:endParaRPr>
          </a:p>
        </p:txBody>
      </p:sp>
      <p:sp>
        <p:nvSpPr>
          <p:cNvPr id="13" name="Rectangle 12">
            <a:extLst>
              <a:ext uri="{FF2B5EF4-FFF2-40B4-BE49-F238E27FC236}">
                <a16:creationId xmlns:a16="http://schemas.microsoft.com/office/drawing/2014/main" id="{9C393E8B-E642-058A-FCFB-0BD1FE06EA48}"/>
              </a:ext>
            </a:extLst>
          </p:cNvPr>
          <p:cNvSpPr/>
          <p:nvPr/>
        </p:nvSpPr>
        <p:spPr bwMode="auto">
          <a:xfrm>
            <a:off x="7314880" y="3845926"/>
            <a:ext cx="2153892" cy="161785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hlinkClick r:id="rId44"/>
              </a:rPr>
              <a:t>Secure data with Zero Trust</a:t>
            </a:r>
            <a:endParaRPr lang="en-US" sz="1000" b="1">
              <a:solidFill>
                <a:srgbClr val="00467A"/>
              </a:solidFill>
              <a:latin typeface="+mj-lt"/>
              <a:cs typeface="Segoe UI" pitchFamily="34" charset="0"/>
            </a:endParaRP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Ninja Training</a:t>
            </a:r>
          </a:p>
          <a:p>
            <a:pPr marL="228600" indent="-115888" defTabSz="932472" fontAlgn="base">
              <a:spcBef>
                <a:spcPct val="0"/>
              </a:spcBef>
              <a:spcAft>
                <a:spcPct val="0"/>
              </a:spcAft>
              <a:buFont typeface="Arial" panose="020B0604020202020204" pitchFamily="34" charset="0"/>
              <a:buChar char="•"/>
            </a:pPr>
            <a:r>
              <a:rPr lang="en-US" sz="800" b="1">
                <a:solidFill>
                  <a:srgbClr val="00467A"/>
                </a:solidFill>
                <a:latin typeface="+mj-lt"/>
                <a:cs typeface="Segoe UI" pitchFamily="34" charset="0"/>
              </a:rPr>
              <a:t>Microsoft Purview Information Protection </a:t>
            </a:r>
            <a:br>
              <a:rPr lang="en-US" sz="800" b="1">
                <a:solidFill>
                  <a:srgbClr val="00467A"/>
                </a:solidFill>
                <a:latin typeface="+mj-lt"/>
                <a:cs typeface="Segoe UI" pitchFamily="34" charset="0"/>
              </a:rPr>
            </a:br>
            <a:r>
              <a:rPr lang="en-US" sz="800" b="1">
                <a:solidFill>
                  <a:schemeClr val="accent1"/>
                </a:solidFill>
                <a:latin typeface="+mj-lt"/>
                <a:cs typeface="Segoe UI" pitchFamily="34" charset="0"/>
                <a:hlinkClick r:id="rId45"/>
              </a:rPr>
              <a:t>aka.ms/MIPNinja</a:t>
            </a:r>
            <a:r>
              <a:rPr lang="en-US" sz="800" b="1">
                <a:solidFill>
                  <a:schemeClr val="accent1"/>
                </a:solidFill>
                <a:latin typeface="+mj-lt"/>
                <a:cs typeface="Segoe UI" pitchFamily="34" charset="0"/>
              </a:rPr>
              <a:t> </a:t>
            </a:r>
          </a:p>
          <a:p>
            <a:pPr marL="228600" indent="-115888" defTabSz="932472" fontAlgn="base">
              <a:spcBef>
                <a:spcPct val="0"/>
              </a:spcBef>
              <a:spcAft>
                <a:spcPct val="0"/>
              </a:spcAft>
              <a:buFont typeface="Arial" panose="020B0604020202020204" pitchFamily="34" charset="0"/>
              <a:buChar char="•"/>
            </a:pPr>
            <a:r>
              <a:rPr lang="en-US" sz="800" b="1">
                <a:solidFill>
                  <a:srgbClr val="00467A"/>
                </a:solidFill>
                <a:latin typeface="+mj-lt"/>
                <a:cs typeface="Segoe UI" pitchFamily="34" charset="0"/>
              </a:rPr>
              <a:t>Microsoft Purview Data Loss Prevention </a:t>
            </a:r>
            <a:r>
              <a:rPr lang="en-US" sz="800" b="1">
                <a:solidFill>
                  <a:schemeClr val="accent1"/>
                </a:solidFill>
                <a:latin typeface="+mj-lt"/>
                <a:cs typeface="Segoe UI" pitchFamily="34" charset="0"/>
                <a:hlinkClick r:id="rId46"/>
              </a:rPr>
              <a:t>aka.ms/DLPNinja</a:t>
            </a:r>
            <a:r>
              <a:rPr lang="en-US" sz="800" b="1">
                <a:solidFill>
                  <a:schemeClr val="accent1"/>
                </a:solidFill>
                <a:latin typeface="+mj-lt"/>
                <a:cs typeface="Segoe UI" pitchFamily="34" charset="0"/>
              </a:rPr>
              <a:t> </a:t>
            </a:r>
          </a:p>
          <a:p>
            <a:pPr marL="228600" marR="0" lvl="0" indent="-115888"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800" b="1" i="0" u="none" strike="noStrike" kern="1200" cap="none" spc="0" normalizeH="0" baseline="0" noProof="0">
                <a:ln>
                  <a:noFill/>
                </a:ln>
                <a:solidFill>
                  <a:schemeClr val="accent1"/>
                </a:solidFill>
                <a:effectLst/>
                <a:uLnTx/>
                <a:uFillTx/>
                <a:latin typeface="Segoe UI Semibold"/>
                <a:ea typeface="+mn-ea"/>
                <a:cs typeface="Segoe UI" pitchFamily="34" charset="0"/>
                <a:hlinkClick r:id="rId47">
                  <a:extLst>
                    <a:ext uri="{A12FA001-AC4F-418D-AE19-62706E023703}">
                      <ahyp:hlinkClr xmlns:ahyp="http://schemas.microsoft.com/office/drawing/2018/hyperlinkcolor" val="tx"/>
                    </a:ext>
                  </a:extLst>
                </a:hlinkClick>
              </a:rPr>
              <a:t>Insider Risk Management</a:t>
            </a:r>
            <a:endParaRPr kumimoji="0" lang="en-US" sz="800" b="1" i="0" u="none" strike="noStrike" kern="1200" cap="none" spc="0" normalizeH="0" baseline="0" noProof="0">
              <a:ln>
                <a:noFill/>
              </a:ln>
              <a:solidFill>
                <a:schemeClr val="accent1"/>
              </a:solidFill>
              <a:effectLst/>
              <a:uLnTx/>
              <a:uFillTx/>
              <a:latin typeface="Segoe UI Semibold"/>
              <a:ea typeface="+mn-ea"/>
              <a:cs typeface="Segoe UI" pitchFamily="34" charset="0"/>
            </a:endParaRPr>
          </a:p>
          <a:p>
            <a:pPr marL="115888" indent="-115888" defTabSz="932472" fontAlgn="base">
              <a:spcBef>
                <a:spcPct val="0"/>
              </a:spcBef>
              <a:spcAft>
                <a:spcPct val="0"/>
              </a:spcAft>
              <a:buFont typeface="Arial" panose="020B0604020202020204" pitchFamily="34" charset="0"/>
              <a:buChar char="•"/>
            </a:pPr>
            <a:r>
              <a:rPr lang="en-US" sz="1000" b="1">
                <a:solidFill>
                  <a:srgbClr val="00467A"/>
                </a:solidFill>
                <a:latin typeface="+mj-lt"/>
                <a:cs typeface="Segoe UI" pitchFamily="34" charset="0"/>
              </a:rPr>
              <a:t>Microsoft Purview Documentation</a:t>
            </a:r>
            <a:br>
              <a:rPr lang="en-US" sz="1000" b="1">
                <a:solidFill>
                  <a:srgbClr val="00467A"/>
                </a:solidFill>
                <a:latin typeface="+mj-lt"/>
                <a:cs typeface="Segoe UI" pitchFamily="34" charset="0"/>
              </a:rPr>
            </a:br>
            <a:r>
              <a:rPr lang="en-US" sz="1000" b="1">
                <a:solidFill>
                  <a:srgbClr val="00467A"/>
                </a:solidFill>
                <a:latin typeface="+mj-lt"/>
                <a:cs typeface="Segoe UI" pitchFamily="34" charset="0"/>
                <a:hlinkClick r:id="rId48"/>
              </a:rPr>
              <a:t>aka.ms/</a:t>
            </a:r>
            <a:r>
              <a:rPr lang="en-US" sz="1000" b="1" err="1">
                <a:solidFill>
                  <a:srgbClr val="00467A"/>
                </a:solidFill>
                <a:latin typeface="+mj-lt"/>
                <a:cs typeface="Segoe UI" pitchFamily="34" charset="0"/>
                <a:hlinkClick r:id="rId48"/>
              </a:rPr>
              <a:t>purviewdocs</a:t>
            </a:r>
            <a:endParaRPr lang="en-US" sz="1000" b="1">
              <a:solidFill>
                <a:srgbClr val="00467A"/>
              </a:solidFill>
              <a:latin typeface="+mj-lt"/>
              <a:cs typeface="Segoe UI" pitchFamily="34" charset="0"/>
            </a:endParaRPr>
          </a:p>
        </p:txBody>
      </p:sp>
      <p:sp>
        <p:nvSpPr>
          <p:cNvPr id="14" name="Rectangle 13">
            <a:extLst>
              <a:ext uri="{FF2B5EF4-FFF2-40B4-BE49-F238E27FC236}">
                <a16:creationId xmlns:a16="http://schemas.microsoft.com/office/drawing/2014/main" id="{E47FAF92-9856-F636-B344-80130A5D517C}"/>
              </a:ext>
            </a:extLst>
          </p:cNvPr>
          <p:cNvSpPr/>
          <p:nvPr/>
        </p:nvSpPr>
        <p:spPr bwMode="auto">
          <a:xfrm>
            <a:off x="9680889" y="3845926"/>
            <a:ext cx="2117479" cy="161785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Ninja Training</a:t>
            </a:r>
          </a:p>
          <a:p>
            <a:pPr marL="287338" indent="-115888" defTabSz="932472" fontAlgn="base">
              <a:spcBef>
                <a:spcPct val="0"/>
              </a:spcBef>
              <a:spcAft>
                <a:spcPct val="0"/>
              </a:spcAft>
              <a:buFont typeface="Arial" panose="020B0604020202020204" pitchFamily="34" charset="0"/>
              <a:buChar char="•"/>
            </a:pPr>
            <a:r>
              <a:rPr lang="en-US" sz="800" b="1">
                <a:solidFill>
                  <a:schemeClr val="accent1"/>
                </a:solidFill>
                <a:latin typeface="+mj-lt"/>
                <a:cs typeface="Segoe UI" pitchFamily="34" charset="0"/>
                <a:hlinkClick r:id="rId49">
                  <a:extLst>
                    <a:ext uri="{A12FA001-AC4F-418D-AE19-62706E023703}">
                      <ahyp:hlinkClr xmlns:ahyp="http://schemas.microsoft.com/office/drawing/2018/hyperlinkcolor" val="tx"/>
                    </a:ext>
                  </a:extLst>
                </a:hlinkClick>
              </a:rPr>
              <a:t>Defender for IoT Training</a:t>
            </a:r>
            <a:endParaRPr lang="en-US" sz="1000" b="1">
              <a:solidFill>
                <a:srgbClr val="00467A"/>
              </a:solidFill>
              <a:latin typeface="+mj-lt"/>
              <a:cs typeface="Segoe UI" pitchFamily="34" charset="0"/>
            </a:endParaRPr>
          </a:p>
          <a:p>
            <a:pPr marL="115888" indent="-115888" defTabSz="932472" fontAlgn="base">
              <a:spcBef>
                <a:spcPts val="200"/>
              </a:spcBef>
              <a:spcAft>
                <a:spcPct val="0"/>
              </a:spcAft>
              <a:buFont typeface="Arial" panose="020B0604020202020204" pitchFamily="34" charset="0"/>
              <a:buChar char="•"/>
            </a:pPr>
            <a:r>
              <a:rPr lang="en-US" sz="1000" b="1">
                <a:solidFill>
                  <a:srgbClr val="00467A"/>
                </a:solidFill>
                <a:latin typeface="+mj-lt"/>
                <a:cs typeface="Segoe UI" pitchFamily="34" charset="0"/>
              </a:rPr>
              <a:t>MCRA Videos</a:t>
            </a:r>
          </a:p>
          <a:p>
            <a:pPr marL="287338" indent="-115888" defTabSz="932472" fontAlgn="base">
              <a:spcBef>
                <a:spcPct val="0"/>
              </a:spcBef>
              <a:spcAft>
                <a:spcPct val="0"/>
              </a:spcAft>
              <a:buFont typeface="Arial" panose="020B0604020202020204" pitchFamily="34" charset="0"/>
              <a:buChar char="•"/>
            </a:pPr>
            <a:r>
              <a:rPr lang="en-US" sz="800" b="1">
                <a:solidFill>
                  <a:schemeClr val="accent1"/>
                </a:solidFill>
                <a:latin typeface="+mj-lt"/>
                <a:cs typeface="Segoe UI" pitchFamily="34" charset="0"/>
                <a:hlinkClick r:id="rId50">
                  <a:extLst>
                    <a:ext uri="{A12FA001-AC4F-418D-AE19-62706E023703}">
                      <ahyp:hlinkClr xmlns:ahyp="http://schemas.microsoft.com/office/drawing/2018/hyperlinkcolor" val="tx"/>
                    </a:ext>
                  </a:extLst>
                </a:hlinkClick>
              </a:rPr>
              <a:t>MCRA Video OT &amp; </a:t>
            </a:r>
            <a:r>
              <a:rPr lang="en-US" sz="800" b="1" err="1">
                <a:solidFill>
                  <a:schemeClr val="accent1"/>
                </a:solidFill>
                <a:latin typeface="+mj-lt"/>
                <a:cs typeface="Segoe UI" pitchFamily="34" charset="0"/>
                <a:hlinkClick r:id="rId50">
                  <a:extLst>
                    <a:ext uri="{A12FA001-AC4F-418D-AE19-62706E023703}">
                      <ahyp:hlinkClr xmlns:ahyp="http://schemas.microsoft.com/office/drawing/2018/hyperlinkcolor" val="tx"/>
                    </a:ext>
                  </a:extLst>
                </a:hlinkClick>
              </a:rPr>
              <a:t>IIoT</a:t>
            </a:r>
            <a:r>
              <a:rPr lang="en-US" sz="800" b="1">
                <a:solidFill>
                  <a:schemeClr val="accent1"/>
                </a:solidFill>
                <a:latin typeface="+mj-lt"/>
                <a:cs typeface="Segoe UI" pitchFamily="34" charset="0"/>
                <a:hlinkClick r:id="rId50">
                  <a:extLst>
                    <a:ext uri="{A12FA001-AC4F-418D-AE19-62706E023703}">
                      <ahyp:hlinkClr xmlns:ahyp="http://schemas.microsoft.com/office/drawing/2018/hyperlinkcolor" val="tx"/>
                    </a:ext>
                  </a:extLst>
                </a:hlinkClick>
              </a:rPr>
              <a:t> Security</a:t>
            </a:r>
            <a:endParaRPr lang="en-US" sz="800" b="1">
              <a:solidFill>
                <a:schemeClr val="accent1"/>
              </a:solidFill>
              <a:latin typeface="+mj-lt"/>
              <a:cs typeface="Segoe UI" pitchFamily="34" charset="0"/>
            </a:endParaRPr>
          </a:p>
          <a:p>
            <a:pPr marL="115888" indent="-115888" defTabSz="932472" fontAlgn="base">
              <a:spcBef>
                <a:spcPct val="0"/>
              </a:spcBef>
              <a:spcAft>
                <a:spcPct val="0"/>
              </a:spcAft>
              <a:buFont typeface="Arial" panose="020B0604020202020204" pitchFamily="34" charset="0"/>
              <a:buChar char="•"/>
            </a:pPr>
            <a:r>
              <a:rPr lang="en-US" sz="1000" b="1">
                <a:solidFill>
                  <a:srgbClr val="00467A"/>
                </a:solidFill>
                <a:latin typeface="+mj-lt"/>
                <a:cs typeface="Segoe UI" pitchFamily="34" charset="0"/>
              </a:rPr>
              <a:t>Defender for IoT Documentation</a:t>
            </a:r>
            <a:br>
              <a:rPr lang="en-US" sz="1000" b="1">
                <a:solidFill>
                  <a:srgbClr val="00467A"/>
                </a:solidFill>
                <a:latin typeface="+mj-lt"/>
                <a:cs typeface="Segoe UI" pitchFamily="34" charset="0"/>
              </a:rPr>
            </a:br>
            <a:r>
              <a:rPr lang="en-US" sz="1000" b="1">
                <a:solidFill>
                  <a:srgbClr val="00467A"/>
                </a:solidFill>
                <a:latin typeface="+mj-lt"/>
                <a:cs typeface="Segoe UI" pitchFamily="34" charset="0"/>
                <a:hlinkClick r:id="rId51"/>
              </a:rPr>
              <a:t>aka.ms/D4IoTDocs</a:t>
            </a:r>
            <a:r>
              <a:rPr lang="en-US" sz="1000" b="1">
                <a:solidFill>
                  <a:srgbClr val="00467A"/>
                </a:solidFill>
                <a:latin typeface="+mj-lt"/>
                <a:cs typeface="Segoe UI" pitchFamily="34" charset="0"/>
              </a:rPr>
              <a:t> </a:t>
            </a:r>
            <a:br>
              <a:rPr lang="en-US" sz="1000" b="1">
                <a:solidFill>
                  <a:srgbClr val="00467A"/>
                </a:solidFill>
                <a:latin typeface="+mj-lt"/>
                <a:cs typeface="Segoe UI" pitchFamily="34" charset="0"/>
              </a:rPr>
            </a:br>
            <a:endParaRPr lang="en-US" sz="1000" b="1">
              <a:solidFill>
                <a:srgbClr val="00467A"/>
              </a:solidFill>
              <a:highlight>
                <a:srgbClr val="FFFF00"/>
              </a:highlight>
              <a:latin typeface="+mj-lt"/>
              <a:cs typeface="Segoe UI" pitchFamily="34" charset="0"/>
            </a:endParaRPr>
          </a:p>
        </p:txBody>
      </p:sp>
    </p:spTree>
    <p:extLst>
      <p:ext uri="{BB962C8B-B14F-4D97-AF65-F5344CB8AC3E}">
        <p14:creationId xmlns:p14="http://schemas.microsoft.com/office/powerpoint/2010/main" val="16969030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264E1B-30DE-5F91-D60E-67D669CAB58B}"/>
              </a:ext>
            </a:extLst>
          </p:cNvPr>
          <p:cNvSpPr>
            <a:spLocks noGrp="1"/>
          </p:cNvSpPr>
          <p:nvPr>
            <p:ph type="title"/>
          </p:nvPr>
        </p:nvSpPr>
        <p:spPr>
          <a:xfrm>
            <a:off x="447152" y="190347"/>
            <a:ext cx="11018520" cy="553998"/>
          </a:xfrm>
        </p:spPr>
        <p:txBody>
          <a:bodyPr/>
          <a:lstStyle/>
          <a:p>
            <a:r>
              <a:rPr lang="en-US"/>
              <a:t>Key Industry References and Resources</a:t>
            </a:r>
            <a:endParaRPr lang="en-US">
              <a:highlight>
                <a:srgbClr val="FFFF00"/>
              </a:highlight>
            </a:endParaRPr>
          </a:p>
        </p:txBody>
      </p:sp>
      <p:sp>
        <p:nvSpPr>
          <p:cNvPr id="4" name="Text Placeholder 2">
            <a:extLst>
              <a:ext uri="{FF2B5EF4-FFF2-40B4-BE49-F238E27FC236}">
                <a16:creationId xmlns:a16="http://schemas.microsoft.com/office/drawing/2014/main" id="{43283666-E0FC-8AAE-FDA5-579AE8CCED97}"/>
              </a:ext>
            </a:extLst>
          </p:cNvPr>
          <p:cNvSpPr txBox="1">
            <a:spLocks/>
          </p:cNvSpPr>
          <p:nvPr/>
        </p:nvSpPr>
        <p:spPr>
          <a:xfrm>
            <a:off x="2313786" y="1186860"/>
            <a:ext cx="9492583" cy="5400861"/>
          </a:xfrm>
          <a:prstGeom prst="rect">
            <a:avLst/>
          </a:prstGeom>
        </p:spPr>
        <p:txBody>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64000">
                      <a:schemeClr val="tx1"/>
                    </a:gs>
                    <a:gs pos="100000">
                      <a:schemeClr val="tx1"/>
                    </a:gs>
                  </a:gsLst>
                  <a:path path="circle">
                    <a:fillToRect l="50000" t="50000" r="50000" b="50000"/>
                  </a:path>
                </a:gra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64000">
                      <a:schemeClr val="tx1"/>
                    </a:gs>
                    <a:gs pos="100000">
                      <a:schemeClr val="tx1"/>
                    </a:gs>
                  </a:gsLst>
                  <a:path path="circle">
                    <a:fillToRect l="50000" t="50000" r="50000" b="50000"/>
                  </a:path>
                </a:gra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64000">
                      <a:schemeClr val="tx1"/>
                    </a:gs>
                    <a:gs pos="100000">
                      <a:schemeClr val="tx1"/>
                    </a:gs>
                  </a:gsLst>
                  <a:path path="circle">
                    <a:fillToRect l="50000" t="50000" r="50000" b="50000"/>
                  </a:path>
                </a:gra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64000">
                      <a:schemeClr val="tx1"/>
                    </a:gs>
                    <a:gs pos="100000">
                      <a:schemeClr val="tx1"/>
                    </a:gs>
                  </a:gsLst>
                  <a:path path="circle">
                    <a:fillToRect l="50000" t="50000" r="50000" b="50000"/>
                  </a:path>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64000">
                      <a:schemeClr val="tx1"/>
                    </a:gs>
                    <a:gs pos="100000">
                      <a:schemeClr val="tx1"/>
                    </a:gs>
                  </a:gsLst>
                  <a:path path="circle">
                    <a:fillToRect l="50000" t="50000" r="50000" b="50000"/>
                  </a:path>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1800"/>
              </a:spcBef>
              <a:spcAft>
                <a:spcPts val="200"/>
              </a:spcAft>
              <a:buNone/>
              <a:defRPr/>
            </a:pPr>
            <a:r>
              <a:rPr kumimoji="0" lang="en-US" sz="2000" b="1" i="0" u="none" strike="noStrike" kern="1200" cap="none" spc="0" normalizeH="0" baseline="0" noProof="0">
                <a:ln>
                  <a:noFill/>
                </a:ln>
                <a:gradFill>
                  <a:gsLst>
                    <a:gs pos="82000">
                      <a:srgbClr val="000000"/>
                    </a:gs>
                    <a:gs pos="0">
                      <a:srgbClr val="000000"/>
                    </a:gs>
                  </a:gsLst>
                  <a:lin ang="2700000" scaled="1"/>
                </a:gradFill>
                <a:effectLst/>
                <a:uLnTx/>
                <a:uFillTx/>
                <a:latin typeface="Segoe UI" panose="020B0502040204020203" pitchFamily="34" charset="0"/>
              </a:rPr>
              <a:t>The Open Group</a:t>
            </a:r>
            <a:endParaRPr kumimoji="0" lang="en-US" sz="2000" b="1" i="0" u="none" strike="noStrike" kern="1200" cap="none" spc="0" normalizeH="0" baseline="0" noProof="0">
              <a:ln>
                <a:noFill/>
              </a:ln>
              <a:gradFill>
                <a:gsLst>
                  <a:gs pos="82000">
                    <a:srgbClr val="0078D4"/>
                  </a:gs>
                  <a:gs pos="0">
                    <a:srgbClr val="0078D4"/>
                  </a:gs>
                </a:gsLst>
                <a:lin ang="2700000" scaled="1"/>
              </a:gradFill>
              <a:effectLst/>
              <a:uLnTx/>
              <a:uFillTx/>
              <a:latin typeface="Segoe UI" panose="020B0502040204020203" pitchFamily="34" charset="0"/>
            </a:endParaRPr>
          </a:p>
          <a:p>
            <a:pPr marL="457200" marR="0" lvl="2" indent="-344488" algn="l" defTabSz="932742" rtl="0" eaLnBrk="1" fontAlgn="auto" latinLnBrk="0" hangingPunct="1">
              <a:lnSpc>
                <a:spcPct val="100000"/>
              </a:lnSpc>
              <a:spcBef>
                <a:spcPct val="20000"/>
              </a:spcBef>
              <a:spcAft>
                <a:spcPts val="600"/>
              </a:spcAft>
              <a:buClrTx/>
              <a:buSzPct val="90000"/>
              <a:buFont typeface="Wingdings" panose="05000000000000000000" pitchFamily="2" charset="2"/>
              <a:buBlip>
                <a:blip r:embed="rId3"/>
              </a:buBlip>
              <a:tabLst/>
              <a:defRPr/>
            </a:pPr>
            <a:r>
              <a:rPr kumimoji="0" lang="en-US" sz="1800" b="0" i="0" u="none" strike="noStrike" kern="1200" cap="none" spc="0" normalizeH="0" baseline="0" noProof="0">
                <a:ln>
                  <a:noFill/>
                </a:ln>
                <a:solidFill>
                  <a:srgbClr val="000000"/>
                </a:solidFill>
                <a:effectLst/>
                <a:uLnTx/>
                <a:uFillTx/>
                <a:latin typeface="Segoe UI Semibold"/>
                <a:ea typeface="+mn-ea"/>
                <a:cs typeface="+mn-cs"/>
              </a:rPr>
              <a:t>Zero Trust Commandments - </a:t>
            </a:r>
            <a:r>
              <a:rPr kumimoji="0" lang="en-US" sz="1400" b="0" i="0" u="none" strike="noStrike" kern="1200" cap="none" spc="0" normalizeH="0" baseline="0" noProof="0">
                <a:ln>
                  <a:noFill/>
                </a:ln>
                <a:solidFill>
                  <a:srgbClr val="000000"/>
                </a:solidFill>
                <a:effectLst/>
                <a:uLnTx/>
                <a:uFillTx/>
                <a:latin typeface="Segoe UI Semibold"/>
                <a:ea typeface="+mn-ea"/>
                <a:cs typeface="+mn-cs"/>
                <a:hlinkClick r:id="rId4"/>
              </a:rPr>
              <a:t>https://pubs.opengroup.org/security/zero-trust-commandments/</a:t>
            </a:r>
            <a:r>
              <a:rPr kumimoji="0" lang="en-US" sz="1400" b="0" i="0" u="none" strike="noStrike" kern="1200" cap="none" spc="0" normalizeH="0" baseline="0" noProof="0">
                <a:ln>
                  <a:noFill/>
                </a:ln>
                <a:solidFill>
                  <a:srgbClr val="000000"/>
                </a:solidFill>
                <a:effectLst/>
                <a:uLnTx/>
                <a:uFillTx/>
                <a:latin typeface="Segoe UI Semibold"/>
                <a:ea typeface="+mn-ea"/>
                <a:cs typeface="+mn-cs"/>
              </a:rPr>
              <a:t> </a:t>
            </a:r>
          </a:p>
          <a:p>
            <a:pPr marL="457200" marR="0" lvl="2" indent="-344488" algn="l" defTabSz="932742" rtl="0" eaLnBrk="1" fontAlgn="auto" latinLnBrk="0" hangingPunct="1">
              <a:lnSpc>
                <a:spcPct val="100000"/>
              </a:lnSpc>
              <a:spcBef>
                <a:spcPct val="20000"/>
              </a:spcBef>
              <a:spcAft>
                <a:spcPts val="600"/>
              </a:spcAft>
              <a:buClrTx/>
              <a:buSzPct val="90000"/>
              <a:buFont typeface="Wingdings" panose="05000000000000000000" pitchFamily="2" charset="2"/>
              <a:buBlip>
                <a:blip r:embed="rId3"/>
              </a:buBlip>
              <a:tabLst/>
              <a:defRPr/>
            </a:pPr>
            <a:r>
              <a:rPr lang="en-US" sz="1800">
                <a:solidFill>
                  <a:srgbClr val="000000"/>
                </a:solidFill>
                <a:latin typeface="Segoe UI Semibold"/>
              </a:rPr>
              <a:t>Zero Trust Reference Model </a:t>
            </a:r>
            <a:r>
              <a:rPr kumimoji="0" lang="en-US" sz="1800" b="0" i="0" u="none" strike="noStrike" kern="1200" cap="none" spc="0" normalizeH="0" baseline="0" noProof="0">
                <a:ln>
                  <a:noFill/>
                </a:ln>
                <a:solidFill>
                  <a:srgbClr val="000000"/>
                </a:solidFill>
                <a:effectLst/>
                <a:uLnTx/>
                <a:uFillTx/>
                <a:latin typeface="Segoe UI Semibold"/>
                <a:ea typeface="+mn-ea"/>
                <a:cs typeface="+mn-cs"/>
              </a:rPr>
              <a:t>- </a:t>
            </a:r>
            <a:r>
              <a:rPr kumimoji="0" lang="en-US" sz="1400" b="0" i="0" u="none" strike="noStrike" kern="1200" cap="none" spc="0" normalizeH="0" baseline="0" noProof="0">
                <a:ln>
                  <a:noFill/>
                </a:ln>
                <a:solidFill>
                  <a:srgbClr val="000000"/>
                </a:solidFill>
                <a:effectLst/>
                <a:uLnTx/>
                <a:uFillTx/>
                <a:latin typeface="Segoe UI Semibold"/>
                <a:ea typeface="+mn-ea"/>
                <a:cs typeface="+mn-cs"/>
                <a:hlinkClick r:id="rId5"/>
              </a:rPr>
              <a:t>https://publications.opengroup.org/security-library</a:t>
            </a:r>
            <a:r>
              <a:rPr kumimoji="0" lang="en-US" sz="1400" b="0" i="0" u="none" strike="noStrike" kern="1200" cap="none" spc="0" normalizeH="0" baseline="0" noProof="0">
                <a:ln>
                  <a:noFill/>
                </a:ln>
                <a:solidFill>
                  <a:srgbClr val="000000"/>
                </a:solidFill>
                <a:effectLst/>
                <a:uLnTx/>
                <a:uFillTx/>
                <a:latin typeface="Segoe UI Semibold"/>
                <a:ea typeface="+mn-ea"/>
                <a:cs typeface="+mn-cs"/>
              </a:rPr>
              <a:t> </a:t>
            </a:r>
            <a:endParaRPr lang="en-US" sz="1800">
              <a:solidFill>
                <a:srgbClr val="000000"/>
              </a:solidFill>
              <a:latin typeface="Segoe UI Semibold"/>
            </a:endParaRPr>
          </a:p>
          <a:p>
            <a:pPr marL="457200" marR="0" lvl="2" indent="-344488" algn="l" defTabSz="932742" rtl="0" eaLnBrk="1" fontAlgn="auto" latinLnBrk="0" hangingPunct="1">
              <a:lnSpc>
                <a:spcPct val="100000"/>
              </a:lnSpc>
              <a:spcBef>
                <a:spcPct val="20000"/>
              </a:spcBef>
              <a:spcAft>
                <a:spcPts val="600"/>
              </a:spcAft>
              <a:buClrTx/>
              <a:buSzPct val="90000"/>
              <a:buFont typeface="Wingdings" panose="05000000000000000000" pitchFamily="2" charset="2"/>
              <a:buBlip>
                <a:blip r:embed="rId3"/>
              </a:buBlip>
              <a:tabLst/>
              <a:defRPr/>
            </a:pPr>
            <a:r>
              <a:rPr kumimoji="0" lang="en-US" sz="1800" b="0" i="0" u="none" strike="noStrike" kern="1200" cap="none" spc="0" normalizeH="0" baseline="0" noProof="0">
                <a:ln>
                  <a:noFill/>
                </a:ln>
                <a:solidFill>
                  <a:srgbClr val="000000"/>
                </a:solidFill>
                <a:effectLst/>
                <a:uLnTx/>
                <a:uFillTx/>
                <a:latin typeface="Segoe UI Semibold"/>
                <a:ea typeface="+mn-ea"/>
                <a:cs typeface="+mn-cs"/>
              </a:rPr>
              <a:t>Security Principles for Architecture </a:t>
            </a:r>
            <a:r>
              <a:rPr kumimoji="0" lang="en-US" sz="1400" b="0" i="0" u="none" strike="noStrike" kern="1200" cap="none" spc="0" normalizeH="0" baseline="0" noProof="0">
                <a:ln>
                  <a:noFill/>
                </a:ln>
                <a:solidFill>
                  <a:srgbClr val="000000"/>
                </a:solidFill>
                <a:effectLst/>
                <a:uLnTx/>
                <a:uFillTx/>
                <a:latin typeface="Segoe UI Semibold"/>
                <a:ea typeface="+mn-ea"/>
                <a:cs typeface="+mn-cs"/>
              </a:rPr>
              <a:t>- </a:t>
            </a:r>
            <a:r>
              <a:rPr kumimoji="0" lang="en-US" sz="1400" b="0" i="0" u="none" strike="noStrike" kern="1200" cap="none" spc="0" normalizeH="0" baseline="0" noProof="0">
                <a:ln>
                  <a:noFill/>
                </a:ln>
                <a:solidFill>
                  <a:srgbClr val="000000"/>
                </a:solidFill>
                <a:effectLst/>
                <a:uLnTx/>
                <a:uFillTx/>
                <a:latin typeface="Segoe UI Semibold"/>
                <a:ea typeface="+mn-ea"/>
                <a:cs typeface="+mn-cs"/>
                <a:hlinkClick r:id="rId5"/>
              </a:rPr>
              <a:t>https://publications.opengroup.org/security-library</a:t>
            </a:r>
            <a:r>
              <a:rPr kumimoji="0" lang="en-US" sz="1400" b="0" i="0" u="none" strike="noStrike" kern="1200" cap="none" spc="0" normalizeH="0" baseline="0" noProof="0">
                <a:ln>
                  <a:noFill/>
                </a:ln>
                <a:solidFill>
                  <a:srgbClr val="000000"/>
                </a:solidFill>
                <a:effectLst/>
                <a:uLnTx/>
                <a:uFillTx/>
                <a:latin typeface="Segoe UI Semibold"/>
                <a:ea typeface="+mn-ea"/>
                <a:cs typeface="+mn-cs"/>
              </a:rPr>
              <a:t> </a:t>
            </a:r>
            <a:endParaRPr kumimoji="0" lang="en-US" sz="1800" b="0" i="0" u="none" strike="noStrike" kern="1200" cap="none" spc="0" normalizeH="0" baseline="0" noProof="0">
              <a:ln>
                <a:noFill/>
              </a:ln>
              <a:solidFill>
                <a:srgbClr val="000000"/>
              </a:solidFill>
              <a:effectLst/>
              <a:uLnTx/>
              <a:uFillTx/>
              <a:latin typeface="Segoe UI Semibold"/>
              <a:ea typeface="+mn-ea"/>
              <a:cs typeface="+mn-cs"/>
            </a:endParaRPr>
          </a:p>
          <a:p>
            <a:pPr marL="0" lvl="0" indent="0">
              <a:spcBef>
                <a:spcPts val="1800"/>
              </a:spcBef>
              <a:spcAft>
                <a:spcPts val="200"/>
              </a:spcAft>
              <a:buNone/>
              <a:defRPr/>
            </a:pPr>
            <a:r>
              <a:rPr lang="en-US" sz="2000" b="1">
                <a:gradFill>
                  <a:gsLst>
                    <a:gs pos="82000">
                      <a:srgbClr val="000000"/>
                    </a:gs>
                    <a:gs pos="0">
                      <a:srgbClr val="000000"/>
                    </a:gs>
                  </a:gsLst>
                  <a:lin ang="2700000" scaled="1"/>
                </a:gradFill>
                <a:latin typeface="Segoe UI" panose="020B0502040204020203" pitchFamily="34" charset="0"/>
              </a:rPr>
              <a:t>US National Institute of Standards and Technology (NIST)</a:t>
            </a:r>
          </a:p>
          <a:p>
            <a:pPr marL="457200" lvl="2" indent="-342900">
              <a:spcAft>
                <a:spcPts val="600"/>
              </a:spcAft>
              <a:buBlip>
                <a:blip r:embed="rId3"/>
              </a:buBlip>
              <a:defRPr/>
            </a:pPr>
            <a:r>
              <a:rPr lang="en-US" sz="1800">
                <a:solidFill>
                  <a:srgbClr val="000000"/>
                </a:solidFill>
                <a:latin typeface="Segoe UI Semibold"/>
              </a:rPr>
              <a:t>Cybersecurity Framework - </a:t>
            </a:r>
            <a:r>
              <a:rPr lang="en-US" sz="1400">
                <a:solidFill>
                  <a:srgbClr val="000000"/>
                </a:solidFill>
                <a:latin typeface="Segoe UI Semibold"/>
                <a:hlinkClick r:id="rId6"/>
              </a:rPr>
              <a:t>https://www.nist.gov/cyberframework</a:t>
            </a:r>
            <a:r>
              <a:rPr lang="en-US" sz="1400">
                <a:solidFill>
                  <a:srgbClr val="000000"/>
                </a:solidFill>
                <a:latin typeface="Segoe UI Semibold"/>
              </a:rPr>
              <a:t> </a:t>
            </a:r>
            <a:endParaRPr lang="en-US" sz="1800">
              <a:solidFill>
                <a:srgbClr val="000000"/>
              </a:solidFill>
              <a:latin typeface="Segoe UI Semibold"/>
            </a:endParaRPr>
          </a:p>
          <a:p>
            <a:pPr marL="457200" marR="0" lvl="2" indent="-342900" algn="l" defTabSz="932742" rtl="0" eaLnBrk="1" fontAlgn="auto" latinLnBrk="0" hangingPunct="1">
              <a:lnSpc>
                <a:spcPct val="100000"/>
              </a:lnSpc>
              <a:spcBef>
                <a:spcPct val="20000"/>
              </a:spcBef>
              <a:buClrTx/>
              <a:buSzPct val="90000"/>
              <a:buFont typeface="Wingdings" panose="05000000000000000000" pitchFamily="2" charset="2"/>
              <a:buBlip>
                <a:blip r:embed="rId3"/>
              </a:buBlip>
              <a:tabLst/>
              <a:defRPr/>
            </a:pPr>
            <a:r>
              <a:rPr kumimoji="0" lang="en-US" sz="1800" b="0" i="0" u="none" strike="noStrike" kern="1200" cap="none" spc="0" normalizeH="0" baseline="0" noProof="0">
                <a:ln>
                  <a:noFill/>
                </a:ln>
                <a:solidFill>
                  <a:srgbClr val="000000"/>
                </a:solidFill>
                <a:effectLst/>
                <a:uLnTx/>
                <a:uFillTx/>
                <a:latin typeface="Segoe UI Semibold"/>
                <a:ea typeface="+mn-ea"/>
                <a:cs typeface="+mn-cs"/>
              </a:rPr>
              <a:t>Zero Trust Architecture </a:t>
            </a:r>
            <a:r>
              <a:rPr kumimoji="0" lang="en-US" sz="1400" b="0" i="0" u="none" strike="noStrike" kern="1200" cap="none" spc="0" normalizeH="0" baseline="0" noProof="0">
                <a:ln>
                  <a:noFill/>
                </a:ln>
                <a:solidFill>
                  <a:srgbClr val="000000"/>
                </a:solidFill>
                <a:effectLst/>
                <a:uLnTx/>
                <a:uFillTx/>
                <a:latin typeface="Segoe UI Semibold"/>
                <a:ea typeface="+mn-ea"/>
                <a:cs typeface="+mn-cs"/>
              </a:rPr>
              <a:t>- </a:t>
            </a:r>
            <a:r>
              <a:rPr kumimoji="0" lang="en-US" sz="1400" b="0" i="0" u="none" strike="noStrike" kern="1200" cap="none" spc="0" normalizeH="0" baseline="0" noProof="0">
                <a:ln>
                  <a:noFill/>
                </a:ln>
                <a:solidFill>
                  <a:srgbClr val="000000"/>
                </a:solidFill>
                <a:effectLst/>
                <a:uLnTx/>
                <a:uFillTx/>
                <a:latin typeface="Segoe UI Semibold"/>
                <a:ea typeface="+mn-ea"/>
                <a:cs typeface="+mn-cs"/>
                <a:hlinkClick r:id="rId7"/>
              </a:rPr>
              <a:t>https://www.nist.gov/publications/zero-trust-architecture</a:t>
            </a:r>
            <a:r>
              <a:rPr kumimoji="0" lang="en-US" sz="1400" b="0" i="0" u="none" strike="noStrike" kern="1200" cap="none" spc="0" normalizeH="0" baseline="0" noProof="0">
                <a:ln>
                  <a:noFill/>
                </a:ln>
                <a:solidFill>
                  <a:srgbClr val="000000"/>
                </a:solidFill>
                <a:effectLst/>
                <a:uLnTx/>
                <a:uFillTx/>
                <a:latin typeface="Segoe UI Semibold"/>
                <a:ea typeface="+mn-ea"/>
                <a:cs typeface="+mn-cs"/>
              </a:rPr>
              <a:t> </a:t>
            </a:r>
          </a:p>
          <a:p>
            <a:pPr marL="741363" lvl="3" indent="-284163">
              <a:spcBef>
                <a:spcPts val="300"/>
              </a:spcBef>
              <a:spcAft>
                <a:spcPts val="600"/>
              </a:spcAft>
              <a:buBlip>
                <a:blip r:embed="rId3"/>
              </a:buBlip>
              <a:defRPr/>
            </a:pPr>
            <a:r>
              <a:rPr lang="en-US" err="1">
                <a:solidFill>
                  <a:srgbClr val="000000"/>
                </a:solidFill>
                <a:latin typeface="Segoe UI Semibold"/>
              </a:rPr>
              <a:t>NCCoE</a:t>
            </a:r>
            <a:r>
              <a:rPr lang="en-US">
                <a:solidFill>
                  <a:srgbClr val="000000"/>
                </a:solidFill>
                <a:latin typeface="Segoe UI Semibold"/>
              </a:rPr>
              <a:t> Zero Trust Project - </a:t>
            </a:r>
            <a:r>
              <a:rPr lang="en-US" sz="1200">
                <a:solidFill>
                  <a:srgbClr val="000000"/>
                </a:solidFill>
                <a:latin typeface="Segoe UI Semibold"/>
                <a:hlinkClick r:id="rId8"/>
              </a:rPr>
              <a:t>https://www.nccoe.nist.gov/projects/implementing-zero-trust-architecture</a:t>
            </a:r>
            <a:r>
              <a:rPr lang="en-US" sz="1200">
                <a:solidFill>
                  <a:srgbClr val="000000"/>
                </a:solidFill>
                <a:latin typeface="Segoe UI Semibold"/>
              </a:rPr>
              <a:t> </a:t>
            </a:r>
          </a:p>
          <a:p>
            <a:pPr marL="457200" lvl="2" indent="-342900">
              <a:spcAft>
                <a:spcPts val="600"/>
              </a:spcAft>
              <a:buBlip>
                <a:blip r:embed="rId3"/>
              </a:buBlip>
              <a:defRPr/>
            </a:pPr>
            <a:r>
              <a:rPr lang="en-US" sz="1800">
                <a:solidFill>
                  <a:srgbClr val="000000"/>
                </a:solidFill>
                <a:latin typeface="Segoe UI Semibold"/>
              </a:rPr>
              <a:t>Secure Software Development Framework (SSDF) - </a:t>
            </a:r>
            <a:r>
              <a:rPr lang="en-US" sz="1400">
                <a:solidFill>
                  <a:srgbClr val="000000"/>
                </a:solidFill>
                <a:latin typeface="Segoe UI Semibold"/>
                <a:hlinkClick r:id="rId9"/>
              </a:rPr>
              <a:t>https://csrc.nist.gov/pubs/sp/800/218/final</a:t>
            </a:r>
            <a:r>
              <a:rPr lang="en-US" sz="1400">
                <a:solidFill>
                  <a:srgbClr val="000000"/>
                </a:solidFill>
                <a:latin typeface="Segoe UI Semibold"/>
              </a:rPr>
              <a:t> </a:t>
            </a:r>
          </a:p>
          <a:p>
            <a:pPr marL="0" indent="0">
              <a:spcBef>
                <a:spcPts val="1800"/>
              </a:spcBef>
              <a:spcAft>
                <a:spcPts val="200"/>
              </a:spcAft>
              <a:buNone/>
              <a:defRPr/>
            </a:pPr>
            <a:r>
              <a:rPr lang="en-US" sz="2000" b="1">
                <a:gradFill>
                  <a:gsLst>
                    <a:gs pos="82000">
                      <a:srgbClr val="000000"/>
                    </a:gs>
                    <a:gs pos="0">
                      <a:srgbClr val="000000"/>
                    </a:gs>
                  </a:gsLst>
                  <a:lin ang="2700000" scaled="1"/>
                </a:gradFill>
                <a:latin typeface="Segoe UI" panose="020B0502040204020203" pitchFamily="34" charset="0"/>
              </a:rPr>
              <a:t>Cybersecurity and Infrastructure Security Agency (CISA)</a:t>
            </a:r>
          </a:p>
          <a:p>
            <a:pPr marL="457200" lvl="2" indent="-342900">
              <a:spcAft>
                <a:spcPts val="600"/>
              </a:spcAft>
              <a:buBlip>
                <a:blip r:embed="rId3"/>
              </a:buBlip>
              <a:defRPr/>
            </a:pPr>
            <a:r>
              <a:rPr lang="en-US" sz="1800">
                <a:solidFill>
                  <a:srgbClr val="000000"/>
                </a:solidFill>
                <a:latin typeface="Segoe UI Semibold"/>
              </a:rPr>
              <a:t>Zero Trust Maturity Model - </a:t>
            </a:r>
            <a:r>
              <a:rPr lang="en-US" sz="1400">
                <a:solidFill>
                  <a:srgbClr val="000000"/>
                </a:solidFill>
                <a:latin typeface="Segoe UI Semibold"/>
                <a:hlinkClick r:id="rId10"/>
              </a:rPr>
              <a:t>https://www.cisa.gov/zero-trust-maturity-model</a:t>
            </a:r>
            <a:r>
              <a:rPr lang="en-US" sz="1400">
                <a:solidFill>
                  <a:srgbClr val="000000"/>
                </a:solidFill>
                <a:latin typeface="Segoe UI Semibold"/>
              </a:rPr>
              <a:t> </a:t>
            </a:r>
            <a:endParaRPr lang="en-US" sz="1800">
              <a:solidFill>
                <a:srgbClr val="000000"/>
              </a:solidFill>
              <a:latin typeface="Segoe UI Semibold"/>
            </a:endParaRPr>
          </a:p>
          <a:p>
            <a:pPr marL="0" lvl="0" indent="0">
              <a:spcBef>
                <a:spcPts val="1800"/>
              </a:spcBef>
              <a:spcAft>
                <a:spcPts val="200"/>
              </a:spcAft>
              <a:buNone/>
              <a:defRPr/>
            </a:pPr>
            <a:r>
              <a:rPr lang="en-US" sz="2000" b="1">
                <a:gradFill>
                  <a:gsLst>
                    <a:gs pos="82000">
                      <a:srgbClr val="000000"/>
                    </a:gs>
                    <a:gs pos="0">
                      <a:srgbClr val="000000"/>
                    </a:gs>
                  </a:gsLst>
                  <a:lin ang="2700000" scaled="1"/>
                </a:gradFill>
                <a:latin typeface="Segoe UI" panose="020B0502040204020203" pitchFamily="34" charset="0"/>
              </a:rPr>
              <a:t>Center for Internet Security (CIS) </a:t>
            </a:r>
          </a:p>
          <a:p>
            <a:pPr marL="457200" lvl="2" indent="-342900">
              <a:spcAft>
                <a:spcPts val="600"/>
              </a:spcAft>
              <a:buBlip>
                <a:blip r:embed="rId3"/>
              </a:buBlip>
              <a:defRPr/>
            </a:pPr>
            <a:r>
              <a:rPr lang="en-US" sz="1800">
                <a:solidFill>
                  <a:srgbClr val="000000"/>
                </a:solidFill>
                <a:latin typeface="Segoe UI Semibold"/>
              </a:rPr>
              <a:t>CIS Benchmarks </a:t>
            </a:r>
            <a:r>
              <a:rPr lang="en-US" sz="1400">
                <a:solidFill>
                  <a:srgbClr val="000000"/>
                </a:solidFill>
                <a:latin typeface="Segoe UI Semibold"/>
              </a:rPr>
              <a:t>– </a:t>
            </a:r>
            <a:r>
              <a:rPr lang="en-US" sz="1400">
                <a:solidFill>
                  <a:srgbClr val="000000"/>
                </a:solidFill>
                <a:latin typeface="Segoe UI Semibold"/>
                <a:hlinkClick r:id="rId11"/>
              </a:rPr>
              <a:t>https://www.cisecurity.org/cis-benchmarks/</a:t>
            </a:r>
            <a:r>
              <a:rPr lang="en-US" sz="1400">
                <a:solidFill>
                  <a:srgbClr val="000000"/>
                </a:solidFill>
                <a:latin typeface="Segoe UI Semibold"/>
              </a:rPr>
              <a:t> </a:t>
            </a:r>
            <a:endParaRPr lang="en-US" sz="1800">
              <a:solidFill>
                <a:srgbClr val="000000"/>
              </a:solidFill>
              <a:latin typeface="Segoe UI Semibold"/>
            </a:endParaRPr>
          </a:p>
        </p:txBody>
      </p:sp>
      <p:pic>
        <p:nvPicPr>
          <p:cNvPr id="19" name="Picture 18">
            <a:extLst>
              <a:ext uri="{FF2B5EF4-FFF2-40B4-BE49-F238E27FC236}">
                <a16:creationId xmlns:a16="http://schemas.microsoft.com/office/drawing/2014/main" id="{C42E5149-E8E7-E070-A3BA-4DCA0BC31E22}"/>
              </a:ext>
            </a:extLst>
          </p:cNvPr>
          <p:cNvPicPr>
            <a:picLocks noChangeAspect="1"/>
          </p:cNvPicPr>
          <p:nvPr/>
        </p:nvPicPr>
        <p:blipFill rotWithShape="1">
          <a:blip r:embed="rId12"/>
          <a:srcRect l="6195"/>
          <a:stretch/>
        </p:blipFill>
        <p:spPr>
          <a:xfrm>
            <a:off x="710348" y="2982261"/>
            <a:ext cx="1423486" cy="526827"/>
          </a:xfrm>
          <a:prstGeom prst="rect">
            <a:avLst/>
          </a:prstGeom>
        </p:spPr>
      </p:pic>
      <p:pic>
        <p:nvPicPr>
          <p:cNvPr id="20" name="Picture 19">
            <a:extLst>
              <a:ext uri="{FF2B5EF4-FFF2-40B4-BE49-F238E27FC236}">
                <a16:creationId xmlns:a16="http://schemas.microsoft.com/office/drawing/2014/main" id="{AC5899AE-181F-FFA7-B2A7-22C66E9EEED6}"/>
              </a:ext>
            </a:extLst>
          </p:cNvPr>
          <p:cNvPicPr>
            <a:picLocks noChangeAspect="1"/>
          </p:cNvPicPr>
          <p:nvPr/>
        </p:nvPicPr>
        <p:blipFill>
          <a:blip r:embed="rId13"/>
          <a:stretch>
            <a:fillRect/>
          </a:stretch>
        </p:blipFill>
        <p:spPr>
          <a:xfrm>
            <a:off x="737903" y="1235263"/>
            <a:ext cx="1395931" cy="793659"/>
          </a:xfrm>
          <a:prstGeom prst="rect">
            <a:avLst/>
          </a:prstGeom>
        </p:spPr>
      </p:pic>
      <p:pic>
        <p:nvPicPr>
          <p:cNvPr id="22" name="Picture 21">
            <a:extLst>
              <a:ext uri="{FF2B5EF4-FFF2-40B4-BE49-F238E27FC236}">
                <a16:creationId xmlns:a16="http://schemas.microsoft.com/office/drawing/2014/main" id="{D1046F04-C7D4-7ECF-5A8C-B597702C15D6}"/>
              </a:ext>
            </a:extLst>
          </p:cNvPr>
          <p:cNvPicPr>
            <a:picLocks noChangeAspect="1"/>
          </p:cNvPicPr>
          <p:nvPr/>
        </p:nvPicPr>
        <p:blipFill rotWithShape="1">
          <a:blip r:embed="rId14"/>
          <a:srcRect l="739" r="-1"/>
          <a:stretch/>
        </p:blipFill>
        <p:spPr>
          <a:xfrm>
            <a:off x="579944" y="5052751"/>
            <a:ext cx="1553890" cy="460426"/>
          </a:xfrm>
          <a:prstGeom prst="rect">
            <a:avLst/>
          </a:prstGeom>
        </p:spPr>
      </p:pic>
      <p:pic>
        <p:nvPicPr>
          <p:cNvPr id="1026" name="Picture 2" descr="CIS Logo">
            <a:extLst>
              <a:ext uri="{FF2B5EF4-FFF2-40B4-BE49-F238E27FC236}">
                <a16:creationId xmlns:a16="http://schemas.microsoft.com/office/drawing/2014/main" id="{96635E32-59D5-ADA5-BC64-118699D82BA4}"/>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54227" y="6030793"/>
            <a:ext cx="1479607" cy="4241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7337842"/>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a:extLst>
              <a:ext uri="{FF2B5EF4-FFF2-40B4-BE49-F238E27FC236}">
                <a16:creationId xmlns:a16="http://schemas.microsoft.com/office/drawing/2014/main" id="{A4E13003-07F5-10B6-10EC-EACEF346F95C}"/>
              </a:ext>
            </a:extLst>
          </p:cNvPr>
          <p:cNvSpPr txBox="1"/>
          <p:nvPr/>
        </p:nvSpPr>
        <p:spPr>
          <a:xfrm>
            <a:off x="5244891" y="1418186"/>
            <a:ext cx="6721599" cy="4864081"/>
          </a:xfrm>
          <a:prstGeom prst="rect">
            <a:avLst/>
          </a:prstGeom>
          <a:solidFill>
            <a:srgbClr val="DDF0FF"/>
          </a:solidFill>
          <a:ln>
            <a:solidFill>
              <a:schemeClr val="accent1"/>
            </a:solidFill>
          </a:ln>
        </p:spPr>
        <p:txBody>
          <a:bodyPr wrap="square" lIns="91440" tIns="914400">
            <a:noAutofit/>
          </a:bodyPr>
          <a:lstStyle/>
          <a:p>
            <a:pPr marL="514350" marR="0" lvl="0" indent="-285750"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2200" b="1" i="0" u="none" strike="noStrike" kern="1200" cap="none" spc="0" normalizeH="0" baseline="0" noProof="0">
                <a:ln>
                  <a:noFill/>
                </a:ln>
                <a:solidFill>
                  <a:srgbClr val="000000"/>
                </a:solidFill>
                <a:effectLst/>
                <a:uLnTx/>
                <a:uFillTx/>
                <a:latin typeface="Segoe UI Semibold"/>
                <a:ea typeface="+mn-ea"/>
                <a:cs typeface="+mn-cs"/>
              </a:rPr>
              <a:t>Overview of Security Adoption Framework and End to End Cybersecurity Architecture</a:t>
            </a:r>
          </a:p>
          <a:p>
            <a:pPr marL="798513" indent="-285750">
              <a:spcAft>
                <a:spcPts val="800"/>
              </a:spcAft>
              <a:buFont typeface="Arial" panose="020B0604020202020204" pitchFamily="34" charset="0"/>
              <a:buChar char="•"/>
              <a:defRPr/>
            </a:pPr>
            <a:r>
              <a:rPr lang="en-US" b="1">
                <a:solidFill>
                  <a:srgbClr val="000000"/>
                </a:solidFill>
              </a:rPr>
              <a:t>End to End Security: </a:t>
            </a:r>
            <a:r>
              <a:rPr lang="en-US" b="1">
                <a:solidFill>
                  <a:srgbClr val="000000"/>
                </a:solidFill>
                <a:latin typeface="Segoe UI Semibold"/>
              </a:rPr>
              <a:t>Consider the whole problem </a:t>
            </a:r>
          </a:p>
          <a:p>
            <a:pPr marL="798513" indent="-285750">
              <a:spcAft>
                <a:spcPts val="800"/>
              </a:spcAft>
              <a:buFont typeface="Arial" panose="020B0604020202020204" pitchFamily="34" charset="0"/>
              <a:buChar char="•"/>
              <a:defRPr/>
            </a:pPr>
            <a:r>
              <a:rPr lang="en-US" b="1">
                <a:solidFill>
                  <a:srgbClr val="000000"/>
                </a:solidFill>
              </a:rPr>
              <a:t>Ruthlessly Prioritize: </a:t>
            </a:r>
            <a:r>
              <a:rPr lang="en-US" b="1">
                <a:solidFill>
                  <a:srgbClr val="000000"/>
                </a:solidFill>
                <a:latin typeface="Segoe UI Semibold"/>
              </a:rPr>
              <a:t>Identify top gaps + quick wins </a:t>
            </a:r>
          </a:p>
          <a:p>
            <a:pPr marL="798513" indent="-285750">
              <a:spcAft>
                <a:spcPts val="800"/>
              </a:spcAft>
              <a:buFont typeface="Arial" panose="020B0604020202020204" pitchFamily="34" charset="0"/>
              <a:buChar char="•"/>
              <a:defRPr/>
            </a:pPr>
            <a:r>
              <a:rPr lang="en-US" b="1">
                <a:solidFill>
                  <a:srgbClr val="000000"/>
                </a:solidFill>
              </a:rPr>
              <a:t>Get started: </a:t>
            </a:r>
            <a:r>
              <a:rPr lang="en-US" b="1">
                <a:solidFill>
                  <a:srgbClr val="000000"/>
                </a:solidFill>
                <a:latin typeface="Segoe UI Semibold"/>
              </a:rPr>
              <a:t>Start somewhere &amp; continuously improve</a:t>
            </a:r>
          </a:p>
          <a:p>
            <a:pPr marL="514350" indent="-285750">
              <a:spcAft>
                <a:spcPts val="800"/>
              </a:spcAft>
              <a:buFont typeface="Arial" panose="020B0604020202020204" pitchFamily="34" charset="0"/>
              <a:buChar char="•"/>
              <a:defRPr/>
            </a:pPr>
            <a:r>
              <a:rPr lang="en-US" sz="2200" b="1">
                <a:solidFill>
                  <a:srgbClr val="000000"/>
                </a:solidFill>
                <a:latin typeface="Segoe UI Semibold"/>
              </a:rPr>
              <a:t>Antipatterns and best practices</a:t>
            </a:r>
          </a:p>
          <a:p>
            <a:pPr marL="514350" indent="-285750">
              <a:spcAft>
                <a:spcPts val="800"/>
              </a:spcAft>
              <a:buFont typeface="Arial" panose="020B0604020202020204" pitchFamily="34" charset="0"/>
              <a:buChar char="•"/>
              <a:defRPr/>
            </a:pPr>
            <a:r>
              <a:rPr lang="en-US" sz="2200" b="1">
                <a:solidFill>
                  <a:srgbClr val="000000"/>
                </a:solidFill>
                <a:latin typeface="Segoe UI Semibold"/>
              </a:rPr>
              <a:t>Guiding Rules and Laws for security</a:t>
            </a:r>
          </a:p>
          <a:p>
            <a:pPr marL="514350" indent="-285750">
              <a:spcAft>
                <a:spcPts val="800"/>
              </a:spcAft>
              <a:buFont typeface="Arial" panose="020B0604020202020204" pitchFamily="34" charset="0"/>
              <a:buChar char="•"/>
              <a:defRPr/>
            </a:pPr>
            <a:r>
              <a:rPr lang="en-US" sz="2200" b="1">
                <a:solidFill>
                  <a:srgbClr val="000000"/>
                </a:solidFill>
                <a:latin typeface="Segoe UI Semibold"/>
              </a:rPr>
              <a:t>Diagrams and references</a:t>
            </a:r>
            <a:br>
              <a:rPr lang="en-US" sz="2200" b="1">
                <a:solidFill>
                  <a:srgbClr val="000000"/>
                </a:solidFill>
                <a:latin typeface="Segoe UI Semibold"/>
              </a:rPr>
            </a:br>
            <a:r>
              <a:rPr lang="en-US" sz="1600" b="1" i="1">
                <a:solidFill>
                  <a:srgbClr val="000000"/>
                </a:solidFill>
                <a:latin typeface="Segoe UI Semibold"/>
              </a:rPr>
              <a:t>Applying Zero Trust principles</a:t>
            </a:r>
            <a:endParaRPr lang="en-US" sz="2200" b="1" i="1">
              <a:solidFill>
                <a:srgbClr val="000000"/>
              </a:solidFill>
              <a:latin typeface="Segoe UI Semibold"/>
            </a:endParaRPr>
          </a:p>
        </p:txBody>
      </p:sp>
      <p:sp>
        <p:nvSpPr>
          <p:cNvPr id="2" name="Title 1">
            <a:extLst>
              <a:ext uri="{FF2B5EF4-FFF2-40B4-BE49-F238E27FC236}">
                <a16:creationId xmlns:a16="http://schemas.microsoft.com/office/drawing/2014/main" id="{FEBA5F0D-882F-CD9F-104B-BED423618767}"/>
              </a:ext>
            </a:extLst>
          </p:cNvPr>
          <p:cNvSpPr>
            <a:spLocks noGrp="1"/>
          </p:cNvSpPr>
          <p:nvPr>
            <p:ph type="title"/>
          </p:nvPr>
        </p:nvSpPr>
        <p:spPr>
          <a:xfrm>
            <a:off x="5244892" y="1567906"/>
            <a:ext cx="5624861" cy="553998"/>
          </a:xfrm>
        </p:spPr>
        <p:txBody>
          <a:bodyPr lIns="182880"/>
          <a:lstStyle/>
          <a:p>
            <a:r>
              <a:rPr kumimoji="0" lang="en-US" sz="36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Segoe UI Semilight" panose="020B0402040204020203" pitchFamily="34" charset="0"/>
              </a:rPr>
              <a:t>MCRA Agenda</a:t>
            </a:r>
            <a:endParaRPr lang="en-US"/>
          </a:p>
        </p:txBody>
      </p:sp>
      <p:sp>
        <p:nvSpPr>
          <p:cNvPr id="113" name="Arrow: Pentagon 112">
            <a:extLst>
              <a:ext uri="{FF2B5EF4-FFF2-40B4-BE49-F238E27FC236}">
                <a16:creationId xmlns:a16="http://schemas.microsoft.com/office/drawing/2014/main" id="{0779065A-A723-2C0B-7B9B-63DB19DD282A}"/>
              </a:ext>
            </a:extLst>
          </p:cNvPr>
          <p:cNvSpPr/>
          <p:nvPr/>
        </p:nvSpPr>
        <p:spPr bwMode="auto">
          <a:xfrm>
            <a:off x="210004" y="237639"/>
            <a:ext cx="5083892" cy="3162750"/>
          </a:xfrm>
          <a:prstGeom prst="homePlate">
            <a:avLst>
              <a:gd name="adj" fmla="val 17956"/>
            </a:avLst>
          </a:prstGeom>
          <a:solidFill>
            <a:schemeClr val="accent1">
              <a:lumMod val="20000"/>
              <a:lumOff val="80000"/>
            </a:schemeClr>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ts val="800"/>
              </a:spcBef>
              <a:spcAft>
                <a:spcPts val="600"/>
              </a:spcAft>
              <a:buClrTx/>
              <a:buSzTx/>
              <a:buFontTx/>
              <a:buNone/>
              <a:tabLst/>
              <a:defRPr/>
            </a:pPr>
            <a:r>
              <a:rPr kumimoji="0" lang="en-US" sz="2000" b="1" i="0" u="none" strike="noStrike" kern="1200" cap="none" spc="0" normalizeH="0" baseline="0" noProof="0">
                <a:ln>
                  <a:noFill/>
                </a:ln>
                <a:solidFill>
                  <a:srgbClr val="000000"/>
                </a:solidFill>
                <a:effectLst/>
                <a:uLnTx/>
                <a:uFillTx/>
                <a:latin typeface="Segoe UI"/>
                <a:ea typeface="Segoe UI" pitchFamily="34" charset="0"/>
                <a:cs typeface="Segoe UI" pitchFamily="34" charset="0"/>
              </a:rPr>
              <a:t>Top End to End Security Challenges</a:t>
            </a:r>
          </a:p>
          <a:p>
            <a:pPr marL="228600" indent="-228600" fontAlgn="b">
              <a:spcBef>
                <a:spcPts val="300"/>
              </a:spcBef>
              <a:buFont typeface="Arial" panose="020B0604020202020204" pitchFamily="34" charset="0"/>
              <a:buChar char="•"/>
              <a:defRPr/>
            </a:pPr>
            <a:r>
              <a:rPr lang="en-US" spc="-30">
                <a:solidFill>
                  <a:srgbClr val="000000"/>
                </a:solidFill>
              </a:rPr>
              <a:t>Incomplete or network-centric architectures aren’t agile &amp; can’t keep up with continuous change (security threats, technology platform, and business requirements)</a:t>
            </a:r>
          </a:p>
          <a:p>
            <a:pPr marL="228600" indent="-228600" fontAlgn="b">
              <a:spcBef>
                <a:spcPts val="300"/>
              </a:spcBef>
              <a:buFont typeface="Arial" panose="020B0604020202020204" pitchFamily="34" charset="0"/>
              <a:buChar char="•"/>
              <a:defRPr/>
            </a:pPr>
            <a:r>
              <a:rPr lang="en-US" spc="-30">
                <a:solidFill>
                  <a:srgbClr val="000000"/>
                </a:solidFill>
              </a:rPr>
              <a:t>Challenges with</a:t>
            </a:r>
          </a:p>
          <a:p>
            <a:pPr marL="628650" lvl="1" indent="-171450" fontAlgn="b">
              <a:spcBef>
                <a:spcPts val="300"/>
              </a:spcBef>
              <a:buFont typeface="Arial" panose="020B0604020202020204" pitchFamily="34" charset="0"/>
              <a:buChar char="•"/>
              <a:defRPr/>
            </a:pPr>
            <a:r>
              <a:rPr lang="en-US" sz="1600" spc="-30">
                <a:solidFill>
                  <a:srgbClr val="000000"/>
                </a:solidFill>
              </a:rPr>
              <a:t>Creating integrated end to end architecture</a:t>
            </a:r>
          </a:p>
          <a:p>
            <a:pPr marL="628650" lvl="1" indent="-171450" fontAlgn="b">
              <a:spcBef>
                <a:spcPts val="300"/>
              </a:spcBef>
              <a:buFont typeface="Arial" panose="020B0604020202020204" pitchFamily="34" charset="0"/>
              <a:buChar char="•"/>
              <a:defRPr/>
            </a:pPr>
            <a:r>
              <a:rPr lang="en-US" sz="1600" spc="-30">
                <a:solidFill>
                  <a:srgbClr val="000000"/>
                </a:solidFill>
              </a:rPr>
              <a:t>Integrating security technologies </a:t>
            </a:r>
          </a:p>
          <a:p>
            <a:pPr marL="628650" lvl="1" indent="-171450" fontAlgn="b">
              <a:spcBef>
                <a:spcPts val="300"/>
              </a:spcBef>
              <a:buFont typeface="Arial" panose="020B0604020202020204" pitchFamily="34" charset="0"/>
              <a:buChar char="•"/>
              <a:defRPr/>
            </a:pPr>
            <a:r>
              <a:rPr lang="en-US" sz="1600" spc="-30">
                <a:solidFill>
                  <a:srgbClr val="000000"/>
                </a:solidFill>
              </a:rPr>
              <a:t>Planning and prioritizing security </a:t>
            </a:r>
            <a:br>
              <a:rPr lang="en-US" sz="1600" spc="-30">
                <a:solidFill>
                  <a:srgbClr val="000000"/>
                </a:solidFill>
              </a:rPr>
            </a:br>
            <a:r>
              <a:rPr lang="en-US" sz="1600" spc="-30">
                <a:solidFill>
                  <a:srgbClr val="000000"/>
                </a:solidFill>
              </a:rPr>
              <a:t>modernization initiatives</a:t>
            </a:r>
          </a:p>
        </p:txBody>
      </p:sp>
      <p:sp>
        <p:nvSpPr>
          <p:cNvPr id="28" name="TextBox 27">
            <a:extLst>
              <a:ext uri="{FF2B5EF4-FFF2-40B4-BE49-F238E27FC236}">
                <a16:creationId xmlns:a16="http://schemas.microsoft.com/office/drawing/2014/main" id="{C263EF88-5B2E-A2D4-7868-33C0EB69FC50}"/>
              </a:ext>
            </a:extLst>
          </p:cNvPr>
          <p:cNvSpPr txBox="1"/>
          <p:nvPr/>
        </p:nvSpPr>
        <p:spPr>
          <a:xfrm>
            <a:off x="350044" y="3850154"/>
            <a:ext cx="3549614" cy="2726139"/>
          </a:xfrm>
          <a:prstGeom prst="rect">
            <a:avLst/>
          </a:prstGeom>
          <a:solidFill>
            <a:schemeClr val="bg1">
              <a:lumMod val="95000"/>
            </a:schemeClr>
          </a:solidFill>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lumMod val="50000"/>
                    <a:lumOff val="50000"/>
                  </a:srgbClr>
                </a:solidFill>
                <a:effectLst/>
                <a:uLnTx/>
                <a:uFillTx/>
                <a:latin typeface="Segoe UI Semibold"/>
                <a:ea typeface="+mn-ea"/>
                <a:cs typeface="+mn-cs"/>
              </a:rPr>
              <a:t>MCRA is a subset of the full Security Architecture Design Session (ADS) module</a:t>
            </a:r>
            <a:r>
              <a:rPr kumimoji="0" lang="en-US" sz="1400" b="1" i="0" u="none" strike="noStrike" kern="1200" cap="none" spc="0" normalizeH="0" noProof="0">
                <a:ln>
                  <a:noFill/>
                </a:ln>
                <a:solidFill>
                  <a:srgbClr val="000000">
                    <a:lumMod val="50000"/>
                    <a:lumOff val="50000"/>
                  </a:srgbClr>
                </a:solidFill>
                <a:effectLst/>
                <a:uLnTx/>
                <a:uFillTx/>
                <a:latin typeface="Segoe UI Semibold"/>
                <a:ea typeface="+mn-ea"/>
                <a:cs typeface="+mn-cs"/>
              </a:rPr>
              <a:t> 1 </a:t>
            </a:r>
            <a:r>
              <a:rPr kumimoji="0" lang="en-US" sz="1400" b="1" i="0" u="none" strike="noStrike" kern="1200" cap="none" spc="0" normalizeH="0" baseline="0" noProof="0">
                <a:ln>
                  <a:noFill/>
                </a:ln>
                <a:solidFill>
                  <a:srgbClr val="000000">
                    <a:lumMod val="50000"/>
                    <a:lumOff val="50000"/>
                  </a:srgbClr>
                </a:solidFill>
                <a:effectLst/>
                <a:uLnTx/>
                <a:uFillTx/>
                <a:latin typeface="Segoe UI Semibold"/>
                <a:ea typeface="+mn-ea"/>
                <a:cs typeface="+mn-cs"/>
              </a:rPr>
              <a:t>workshop:</a:t>
            </a:r>
            <a:endParaRPr kumimoji="0" lang="en-US" sz="1400" b="0" i="0" u="none" strike="noStrike" kern="1200" cap="none" spc="0" normalizeH="0" baseline="0" noProof="0">
              <a:ln>
                <a:noFill/>
              </a:ln>
              <a:solidFill>
                <a:srgbClr val="000000">
                  <a:lumMod val="50000"/>
                  <a:lumOff val="50000"/>
                </a:srgbClr>
              </a:solidFill>
              <a:effectLst/>
              <a:uLnTx/>
              <a:uFillTx/>
              <a:latin typeface="Segoe UI Semibold"/>
              <a:ea typeface="+mn-ea"/>
              <a:cs typeface="+mn-cs"/>
            </a:endParaRPr>
          </a:p>
        </p:txBody>
      </p:sp>
      <mc:AlternateContent xmlns:mc="http://schemas.openxmlformats.org/markup-compatibility/2006" xmlns:pslz="http://schemas.microsoft.com/office/powerpoint/2016/slidezoom">
        <mc:Choice Requires="pslz">
          <p:graphicFrame>
            <p:nvGraphicFramePr>
              <p:cNvPr id="34" name="Slide Zoom 33">
                <a:extLst>
                  <a:ext uri="{FF2B5EF4-FFF2-40B4-BE49-F238E27FC236}">
                    <a16:creationId xmlns:a16="http://schemas.microsoft.com/office/drawing/2014/main" id="{1A36B704-02AD-7D13-AC12-8846D4FBBE8B}"/>
                  </a:ext>
                </a:extLst>
              </p:cNvPr>
              <p:cNvGraphicFramePr>
                <a:graphicFrameLocks noChangeAspect="1"/>
              </p:cNvGraphicFramePr>
              <p:nvPr>
                <p:extLst>
                  <p:ext uri="{D42A27DB-BD31-4B8C-83A1-F6EECF244321}">
                    <p14:modId xmlns:p14="http://schemas.microsoft.com/office/powerpoint/2010/main" val="1288597689"/>
                  </p:ext>
                </p:extLst>
              </p:nvPr>
            </p:nvGraphicFramePr>
            <p:xfrm>
              <a:off x="559387" y="4682652"/>
              <a:ext cx="3048000" cy="1714500"/>
            </p:xfrm>
            <a:graphic>
              <a:graphicData uri="http://schemas.microsoft.com/office/powerpoint/2016/slidezoom">
                <pslz:sldZm>
                  <pslz:sldZmObj sldId="2147478975" cId="2698014327">
                    <pslz:zmPr id="{06C523DD-4D17-476C-A510-D9CAA3061788}" returnToParent="0" transitionDur="1000">
                      <p166:blipFill xmlns:p166="http://schemas.microsoft.com/office/powerpoint/2016/6/main">
                        <a:blip r:embed="rId3"/>
                        <a:stretch>
                          <a:fillRect/>
                        </a:stretch>
                      </p166:blipFill>
                      <p166:spPr xmlns:p166="http://schemas.microsoft.com/office/powerpoint/2016/6/main">
                        <a:xfrm>
                          <a:off x="0" y="0"/>
                          <a:ext cx="3048000" cy="171450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34" name="Slide Zoom 33">
                <a:hlinkClick r:id="rId4" action="ppaction://hlinksldjump"/>
                <a:extLst>
                  <a:ext uri="{FF2B5EF4-FFF2-40B4-BE49-F238E27FC236}">
                    <a16:creationId xmlns:a16="http://schemas.microsoft.com/office/drawing/2014/main" id="{1A36B704-02AD-7D13-AC12-8846D4FBBE8B}"/>
                  </a:ext>
                </a:extLst>
              </p:cNvPr>
              <p:cNvPicPr>
                <a:picLocks noGrp="1" noRot="1" noChangeAspect="1" noMove="1" noResize="1" noEditPoints="1" noAdjustHandles="1" noChangeArrowheads="1" noChangeShapeType="1"/>
              </p:cNvPicPr>
              <p:nvPr/>
            </p:nvPicPr>
            <p:blipFill>
              <a:blip r:embed="rId5"/>
              <a:stretch>
                <a:fillRect/>
              </a:stretch>
            </p:blipFill>
            <p:spPr>
              <a:xfrm>
                <a:off x="559387" y="4682652"/>
                <a:ext cx="3048000" cy="171450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pic>
        <p:nvPicPr>
          <p:cNvPr id="4" name="Picture 3">
            <a:extLst>
              <a:ext uri="{FF2B5EF4-FFF2-40B4-BE49-F238E27FC236}">
                <a16:creationId xmlns:a16="http://schemas.microsoft.com/office/drawing/2014/main" id="{835A8C8C-95F5-58FF-629A-60191A4E17CE}"/>
              </a:ext>
            </a:extLst>
          </p:cNvPr>
          <p:cNvPicPr>
            <a:picLocks noChangeAspect="1"/>
          </p:cNvPicPr>
          <p:nvPr/>
        </p:nvPicPr>
        <p:blipFill>
          <a:blip r:embed="rId6"/>
          <a:stretch>
            <a:fillRect/>
          </a:stretch>
        </p:blipFill>
        <p:spPr>
          <a:xfrm>
            <a:off x="9262478" y="151494"/>
            <a:ext cx="2704012" cy="344489"/>
          </a:xfrm>
          <a:prstGeom prst="rect">
            <a:avLst/>
          </a:prstGeom>
        </p:spPr>
      </p:pic>
      <p:sp>
        <p:nvSpPr>
          <p:cNvPr id="5" name="TextBox 4">
            <a:extLst>
              <a:ext uri="{FF2B5EF4-FFF2-40B4-BE49-F238E27FC236}">
                <a16:creationId xmlns:a16="http://schemas.microsoft.com/office/drawing/2014/main" id="{8546172C-8C9C-7C8D-33B8-B42EF64834D8}"/>
              </a:ext>
            </a:extLst>
          </p:cNvPr>
          <p:cNvSpPr txBox="1"/>
          <p:nvPr/>
        </p:nvSpPr>
        <p:spPr>
          <a:xfrm>
            <a:off x="9692927" y="525158"/>
            <a:ext cx="2364602" cy="615553"/>
          </a:xfrm>
          <a:prstGeom prst="rect">
            <a:avLst/>
          </a:prstGeom>
        </p:spPr>
        <p:txBody>
          <a:bodyPr vert="horz" wrap="square" lIns="0" tIns="0" rIns="0" bIns="0" rtlCol="0" anchor="t">
            <a:spAutoFit/>
          </a:bodyPr>
          <a:lstStyle>
            <a:defPPr>
              <a:defRPr lang="en-US"/>
            </a:defPPr>
            <a:lvl1pPr defTabSz="932742">
              <a:lnSpc>
                <a:spcPct val="100000"/>
              </a:lnSpc>
              <a:spcBef>
                <a:spcPct val="0"/>
              </a:spcBef>
              <a:buNone/>
              <a:defRPr sz="2400" b="0" i="1" cap="none" spc="-50" baseline="0">
                <a:ln w="3175">
                  <a:noFill/>
                </a:ln>
                <a:solidFill>
                  <a:srgbClr val="737373"/>
                </a:solidFill>
                <a:effectLst/>
                <a:latin typeface="+mj-lt"/>
                <a:cs typeface="Segoe UI" pitchFamily="34" charset="0"/>
              </a:defRPr>
            </a:lvl1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2000" b="0" i="1" u="none" strike="noStrike" kern="1200" cap="none" spc="-50" normalizeH="0" baseline="0" noProof="0">
                <a:ln w="3175">
                  <a:noFill/>
                </a:ln>
                <a:solidFill>
                  <a:srgbClr val="737373"/>
                </a:solidFill>
                <a:effectLst/>
                <a:uLnTx/>
                <a:uFillTx/>
                <a:latin typeface="Segoe UI Semibold"/>
                <a:ea typeface="+mn-ea"/>
                <a:cs typeface="Segoe UI" pitchFamily="34" charset="0"/>
              </a:rPr>
              <a:t>Adoption Framework </a:t>
            </a:r>
            <a:br>
              <a:rPr kumimoji="0" lang="en-US" sz="2000" b="0" i="1" u="none" strike="noStrike" kern="1200" cap="none" spc="-50" normalizeH="0" baseline="0" noProof="0">
                <a:ln w="3175">
                  <a:noFill/>
                </a:ln>
                <a:solidFill>
                  <a:srgbClr val="737373"/>
                </a:solidFill>
                <a:effectLst/>
                <a:uLnTx/>
                <a:uFillTx/>
                <a:latin typeface="Segoe UI Semibold"/>
                <a:ea typeface="+mn-ea"/>
                <a:cs typeface="Segoe UI" pitchFamily="34" charset="0"/>
              </a:rPr>
            </a:br>
            <a:endParaRPr kumimoji="0" lang="en-US" sz="2000" b="0" i="1" u="none" strike="noStrike" kern="1200" cap="none" spc="-50" normalizeH="0" baseline="0" noProof="0">
              <a:ln w="3175">
                <a:noFill/>
              </a:ln>
              <a:solidFill>
                <a:srgbClr val="737373"/>
              </a:solidFill>
              <a:effectLst/>
              <a:uLnTx/>
              <a:uFillTx/>
              <a:latin typeface="Segoe UI Semibold"/>
              <a:ea typeface="+mn-ea"/>
              <a:cs typeface="Segoe UI" pitchFamily="34" charset="0"/>
            </a:endParaRPr>
          </a:p>
        </p:txBody>
      </p:sp>
      <p:pic>
        <p:nvPicPr>
          <p:cNvPr id="10" name="Graphic 9" descr="Arrow: Slight curve with solid fill">
            <a:extLst>
              <a:ext uri="{FF2B5EF4-FFF2-40B4-BE49-F238E27FC236}">
                <a16:creationId xmlns:a16="http://schemas.microsoft.com/office/drawing/2014/main" id="{AEEF9F83-E2AA-6B6F-BB70-6D3C7FB17A71}"/>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076201" y="4980386"/>
            <a:ext cx="914400" cy="914400"/>
          </a:xfrm>
          <a:prstGeom prst="rect">
            <a:avLst/>
          </a:prstGeom>
        </p:spPr>
      </p:pic>
      <mc:AlternateContent xmlns:mc="http://schemas.openxmlformats.org/markup-compatibility/2006" xmlns:pslz="http://schemas.microsoft.com/office/powerpoint/2016/slidezoom">
        <mc:Choice Requires="pslz">
          <p:graphicFrame>
            <p:nvGraphicFramePr>
              <p:cNvPr id="12" name="Slide Zoom 11">
                <a:extLst>
                  <a:ext uri="{FF2B5EF4-FFF2-40B4-BE49-F238E27FC236}">
                    <a16:creationId xmlns:a16="http://schemas.microsoft.com/office/drawing/2014/main" id="{C9033B60-FBB0-13FE-5A45-92FC591E2650}"/>
                  </a:ext>
                </a:extLst>
              </p:cNvPr>
              <p:cNvGraphicFramePr>
                <a:graphicFrameLocks noChangeAspect="1"/>
              </p:cNvGraphicFramePr>
              <p:nvPr>
                <p:extLst>
                  <p:ext uri="{D42A27DB-BD31-4B8C-83A1-F6EECF244321}">
                    <p14:modId xmlns:p14="http://schemas.microsoft.com/office/powerpoint/2010/main" val="420656761"/>
                  </p:ext>
                </p:extLst>
              </p:nvPr>
            </p:nvGraphicFramePr>
            <p:xfrm>
              <a:off x="10108612" y="5218166"/>
              <a:ext cx="1524001" cy="857250"/>
            </p:xfrm>
            <a:graphic>
              <a:graphicData uri="http://schemas.microsoft.com/office/powerpoint/2016/slidezoom">
                <pslz:sldZm>
                  <pslz:sldZmObj sldId="2123259244" cId="1278160452">
                    <pslz:zmPr id="{6761D177-20EF-4811-9189-9F7AE5B12C32}" returnToParent="0" transitionDur="1000">
                      <p166:blipFill xmlns:p166="http://schemas.microsoft.com/office/powerpoint/2016/6/main">
                        <a:blip r:embed="rId9"/>
                        <a:stretch>
                          <a:fillRect/>
                        </a:stretch>
                      </p166:blipFill>
                      <p166:spPr xmlns:p166="http://schemas.microsoft.com/office/powerpoint/2016/6/main">
                        <a:xfrm>
                          <a:off x="0" y="0"/>
                          <a:ext cx="1524001" cy="8572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12" name="Slide Zoom 11">
                <a:hlinkClick r:id="rId10" action="ppaction://hlinksldjump"/>
                <a:extLst>
                  <a:ext uri="{FF2B5EF4-FFF2-40B4-BE49-F238E27FC236}">
                    <a16:creationId xmlns:a16="http://schemas.microsoft.com/office/drawing/2014/main" id="{C9033B60-FBB0-13FE-5A45-92FC591E2650}"/>
                  </a:ext>
                </a:extLst>
              </p:cNvPr>
              <p:cNvPicPr>
                <a:picLocks noGrp="1" noRot="1" noChangeAspect="1" noMove="1" noResize="1" noEditPoints="1" noAdjustHandles="1" noChangeArrowheads="1" noChangeShapeType="1"/>
              </p:cNvPicPr>
              <p:nvPr/>
            </p:nvPicPr>
            <p:blipFill>
              <a:blip r:embed="rId11"/>
              <a:stretch>
                <a:fillRect/>
              </a:stretch>
            </p:blipFill>
            <p:spPr>
              <a:xfrm>
                <a:off x="10108612" y="5218166"/>
                <a:ext cx="1524001" cy="8572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28034889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fade">
                                      <p:cBhvr>
                                        <p:cTn id="7" dur="1000"/>
                                        <p:tgtEl>
                                          <p:spTgt spid="113"/>
                                        </p:tgtEl>
                                      </p:cBhvr>
                                    </p:animEffect>
                                    <p:anim calcmode="lin" valueType="num">
                                      <p:cBhvr>
                                        <p:cTn id="8" dur="1000" fill="hold"/>
                                        <p:tgtEl>
                                          <p:spTgt spid="113"/>
                                        </p:tgtEl>
                                        <p:attrNameLst>
                                          <p:attrName>ppt_x</p:attrName>
                                        </p:attrNameLst>
                                      </p:cBhvr>
                                      <p:tavLst>
                                        <p:tav tm="0">
                                          <p:val>
                                            <p:strVal val="#ppt_x"/>
                                          </p:val>
                                        </p:tav>
                                        <p:tav tm="100000">
                                          <p:val>
                                            <p:strVal val="#ppt_x"/>
                                          </p:val>
                                        </p:tav>
                                      </p:tavLst>
                                    </p:anim>
                                    <p:anim calcmode="lin" valueType="num">
                                      <p:cBhvr>
                                        <p:cTn id="9" dur="1000" fill="hold"/>
                                        <p:tgtEl>
                                          <p:spTgt spid="1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wipe(up)">
                                      <p:cBhvr>
                                        <p:cTn id="14" dur="500"/>
                                        <p:tgtEl>
                                          <p:spTgt spid="24"/>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up)">
                                      <p:cBhvr>
                                        <p:cTn id="17" dur="500"/>
                                        <p:tgtEl>
                                          <p:spTgt spid="2"/>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par>
                                <p:cTn id="22" presetID="10" presetClass="entr" presetSubtype="0" fill="hold"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500"/>
                                        <p:tgtEl>
                                          <p:spTgt spid="34"/>
                                        </p:tgtEl>
                                      </p:cBhvr>
                                    </p:animEffect>
                                  </p:childTnLst>
                                </p:cTn>
                              </p:par>
                            </p:childTnLst>
                          </p:cTn>
                        </p:par>
                        <p:par>
                          <p:cTn id="25" fill="hold">
                            <p:stCondLst>
                              <p:cond delay="1000"/>
                            </p:stCondLst>
                            <p:childTnLst>
                              <p:par>
                                <p:cTn id="26" presetID="42" presetClass="entr" presetSubtype="0"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750"/>
                                        <p:tgtEl>
                                          <p:spTgt spid="10"/>
                                        </p:tgtEl>
                                      </p:cBhvr>
                                    </p:animEffect>
                                    <p:anim calcmode="lin" valueType="num">
                                      <p:cBhvr>
                                        <p:cTn id="29" dur="750" fill="hold"/>
                                        <p:tgtEl>
                                          <p:spTgt spid="10"/>
                                        </p:tgtEl>
                                        <p:attrNameLst>
                                          <p:attrName>ppt_x</p:attrName>
                                        </p:attrNameLst>
                                      </p:cBhvr>
                                      <p:tavLst>
                                        <p:tav tm="0">
                                          <p:val>
                                            <p:strVal val="#ppt_x"/>
                                          </p:val>
                                        </p:tav>
                                        <p:tav tm="100000">
                                          <p:val>
                                            <p:strVal val="#ppt_x"/>
                                          </p:val>
                                        </p:tav>
                                      </p:tavLst>
                                    </p:anim>
                                    <p:anim calcmode="lin" valueType="num">
                                      <p:cBhvr>
                                        <p:cTn id="30" dur="750" fill="hold"/>
                                        <p:tgtEl>
                                          <p:spTgt spid="10"/>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750"/>
                                        <p:tgtEl>
                                          <p:spTgt spid="12"/>
                                        </p:tgtEl>
                                      </p:cBhvr>
                                    </p:animEffect>
                                    <p:anim calcmode="lin" valueType="num">
                                      <p:cBhvr>
                                        <p:cTn id="34" dur="750" fill="hold"/>
                                        <p:tgtEl>
                                          <p:spTgt spid="12"/>
                                        </p:tgtEl>
                                        <p:attrNameLst>
                                          <p:attrName>ppt_x</p:attrName>
                                        </p:attrNameLst>
                                      </p:cBhvr>
                                      <p:tavLst>
                                        <p:tav tm="0">
                                          <p:val>
                                            <p:strVal val="#ppt_x"/>
                                          </p:val>
                                        </p:tav>
                                        <p:tav tm="100000">
                                          <p:val>
                                            <p:strVal val="#ppt_x"/>
                                          </p:val>
                                        </p:tav>
                                      </p:tavLst>
                                    </p:anim>
                                    <p:anim calcmode="lin" valueType="num">
                                      <p:cBhvr>
                                        <p:cTn id="35" dur="75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 grpId="0"/>
      <p:bldP spid="113" grpId="0" animBg="1"/>
      <p:bldP spid="28" grpId="0" animBg="1"/>
    </p:bldLst>
  </p:timing>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A819F4-05B6-4899-834C-4BA3B96B3635}"/>
              </a:ext>
            </a:extLst>
          </p:cNvPr>
          <p:cNvSpPr>
            <a:spLocks noGrp="1"/>
          </p:cNvSpPr>
          <p:nvPr>
            <p:ph type="title"/>
          </p:nvPr>
        </p:nvSpPr>
        <p:spPr>
          <a:xfrm>
            <a:off x="588263" y="457200"/>
            <a:ext cx="11018520" cy="1107996"/>
          </a:xfrm>
        </p:spPr>
        <p:txBody>
          <a:bodyPr/>
          <a:lstStyle/>
          <a:p>
            <a:r>
              <a:rPr lang="en-US"/>
              <a:t>Why are we having a Zero Trust conversation?</a:t>
            </a:r>
            <a:br>
              <a:rPr lang="en-US"/>
            </a:br>
            <a:endParaRPr lang="en-US"/>
          </a:p>
        </p:txBody>
      </p:sp>
      <p:sp>
        <p:nvSpPr>
          <p:cNvPr id="65" name="TextBox 64">
            <a:extLst>
              <a:ext uri="{FF2B5EF4-FFF2-40B4-BE49-F238E27FC236}">
                <a16:creationId xmlns:a16="http://schemas.microsoft.com/office/drawing/2014/main" id="{99FCEE84-4116-4F4C-A6AA-AD27412D0E52}"/>
              </a:ext>
            </a:extLst>
          </p:cNvPr>
          <p:cNvSpPr txBox="1"/>
          <p:nvPr/>
        </p:nvSpPr>
        <p:spPr>
          <a:xfrm>
            <a:off x="6757149" y="1797383"/>
            <a:ext cx="5470127" cy="4016484"/>
          </a:xfrm>
          <a:prstGeom prst="rect">
            <a:avLst/>
          </a:prstGeom>
          <a:noFill/>
        </p:spPr>
        <p:txBody>
          <a:bodyPr wrap="square" lIns="0" tIns="0" rIns="0" bIns="0" rtlCol="0" anchor="t">
            <a:spAutoFit/>
          </a:bodyPr>
          <a:lstStyle/>
          <a:p>
            <a:pPr marL="349250" marR="0" lvl="0" indent="-3492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000" b="1"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Segoe UI Black"/>
              </a:rPr>
              <a:t>IT Security is Complex</a:t>
            </a:r>
            <a:endParaRPr lang="en-US" sz="2000" b="1"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Segoe UI Black"/>
              <a:cs typeface="Segoe UI Semibold"/>
            </a:endParaRPr>
          </a:p>
          <a:p>
            <a:pPr marL="565150" marR="0" lvl="1" indent="-215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Black"/>
                <a:cs typeface="Segoe UI"/>
              </a:rPr>
              <a:t>Many Devices, Users, &amp; Connections</a:t>
            </a:r>
            <a:endParaRPr lang="en-US" sz="16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Black"/>
              <a:cs typeface="Segoe UI"/>
            </a:endParaRPr>
          </a:p>
          <a:p>
            <a:pPr marL="349250" marR="0" lvl="1" indent="-3492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100" b="1" i="0" u="none" strike="noStrike" kern="1200" cap="none" spc="0" normalizeH="0" baseline="0" noProof="0">
              <a:ln>
                <a:noFill/>
              </a:ln>
              <a:gradFill>
                <a:gsLst>
                  <a:gs pos="2917">
                    <a:srgbClr val="1A1A1A"/>
                  </a:gs>
                  <a:gs pos="30000">
                    <a:srgbClr val="1A1A1A"/>
                  </a:gs>
                </a:gsLst>
                <a:lin ang="5400000" scaled="0"/>
              </a:gradFill>
              <a:effectLst/>
              <a:highlight>
                <a:srgbClr val="FFFF00"/>
              </a:highlight>
              <a:uLnTx/>
              <a:uFillTx/>
              <a:latin typeface="Segoe UI Semibold"/>
              <a:ea typeface="Segoe UI Black" panose="020B0A02040204020203" pitchFamily="34" charset="0"/>
            </a:endParaRPr>
          </a:p>
          <a:p>
            <a:pPr marL="349250" marR="0" lvl="0" indent="-3492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000" b="1"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Segoe UI Black"/>
              </a:rPr>
              <a:t>“Trusted network” security strategy</a:t>
            </a:r>
            <a:endParaRPr lang="en-US" sz="2000" b="1"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Segoe UI Black"/>
              <a:cs typeface="Segoe UI Semibold"/>
            </a:endParaRPr>
          </a:p>
          <a:p>
            <a:pPr marL="565150" marR="0" lvl="1" indent="-215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Black"/>
                <a:cs typeface="Segoe UI"/>
              </a:rPr>
              <a:t>Initial attacks were network based</a:t>
            </a:r>
            <a:endParaRPr lang="en-US" sz="16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Black"/>
              <a:cs typeface="Segoe UI"/>
            </a:endParaRPr>
          </a:p>
          <a:p>
            <a:pPr marL="565150" marR="0" lvl="1" indent="-215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Black"/>
                <a:cs typeface="Segoe UI"/>
              </a:rPr>
              <a:t>Seemingly</a:t>
            </a:r>
            <a:r>
              <a:rPr kumimoji="0" lang="en-US" sz="16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Black"/>
                <a:cs typeface="Segoe UI"/>
              </a:rPr>
              <a:t> simple and economical</a:t>
            </a:r>
            <a:endParaRPr lang="en-US" sz="16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Black"/>
              <a:cs typeface="Segoe UI"/>
            </a:endParaRPr>
          </a:p>
          <a:p>
            <a:pPr marL="565150" lvl="1" indent="-215900">
              <a:buFont typeface="Arial" panose="020B0604020202020204" pitchFamily="34" charset="0"/>
              <a:buChar char="•"/>
              <a:defRPr/>
            </a:pPr>
            <a:r>
              <a:rPr kumimoji="0" lang="en-US" sz="16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Black"/>
                <a:cs typeface="Segoe UI"/>
              </a:rPr>
              <a:t>Accepted lower security within </a:t>
            </a:r>
            <a:r>
              <a:rPr lang="en-US" sz="1600">
                <a:gradFill>
                  <a:gsLst>
                    <a:gs pos="2917">
                      <a:srgbClr val="1A1A1A"/>
                    </a:gs>
                    <a:gs pos="30000">
                      <a:srgbClr val="1A1A1A"/>
                    </a:gs>
                  </a:gsLst>
                  <a:lin ang="5400000" scaled="0"/>
                </a:gradFill>
                <a:latin typeface="Segoe UI"/>
                <a:ea typeface="Segoe UI Black"/>
                <a:cs typeface="Segoe UI"/>
              </a:rPr>
              <a:t>the </a:t>
            </a:r>
            <a:r>
              <a:rPr kumimoji="0" lang="en-US" sz="16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Black"/>
                <a:cs typeface="Segoe UI"/>
              </a:rPr>
              <a:t>network</a:t>
            </a:r>
            <a:endParaRPr lang="en-US" sz="16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Black"/>
              <a:cs typeface="Segoe UI"/>
            </a:endParaRPr>
          </a:p>
          <a:p>
            <a:pPr marL="349250" marR="0" lvl="1" indent="-3492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100" b="1"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Segoe UI Black" panose="020B0A02040204020203" pitchFamily="34" charset="0"/>
            </a:endParaRPr>
          </a:p>
          <a:p>
            <a:pPr marL="349250" indent="-349250">
              <a:buFont typeface="+mj-lt"/>
              <a:buAutoNum type="arabicPeriod" startAt="3"/>
              <a:defRPr/>
            </a:pPr>
            <a:r>
              <a:rPr kumimoji="0" lang="en-US" sz="2000" b="1" i="0" u="none" strike="noStrike" kern="1200" cap="none" spc="0" normalizeH="0" baseline="0" noProof="0">
                <a:ln>
                  <a:noFill/>
                </a:ln>
                <a:solidFill>
                  <a:srgbClr val="0078D4"/>
                </a:solidFill>
                <a:effectLst/>
                <a:uLnTx/>
                <a:uFillTx/>
                <a:latin typeface="Segoe UI Semibold"/>
                <a:ea typeface="Segoe UI Black"/>
              </a:rPr>
              <a:t>Assets increasingly leave </a:t>
            </a:r>
            <a:r>
              <a:rPr lang="en-US" sz="2000" b="1">
                <a:solidFill>
                  <a:srgbClr val="0078D4"/>
                </a:solidFill>
                <a:latin typeface="Segoe UI Semibold"/>
                <a:ea typeface="Segoe UI Black"/>
              </a:rPr>
              <a:t>the </a:t>
            </a:r>
            <a:r>
              <a:rPr kumimoji="0" lang="en-US" sz="2000" b="1" i="0" u="none" strike="noStrike" kern="1200" cap="none" spc="0" normalizeH="0" baseline="0" noProof="0">
                <a:ln>
                  <a:noFill/>
                </a:ln>
                <a:solidFill>
                  <a:srgbClr val="0078D4"/>
                </a:solidFill>
                <a:effectLst/>
                <a:uLnTx/>
                <a:uFillTx/>
                <a:latin typeface="Segoe UI Semibold"/>
                <a:ea typeface="Segoe UI Black"/>
              </a:rPr>
              <a:t>network</a:t>
            </a:r>
            <a:endParaRPr lang="en-US" sz="2000" b="1" i="0" u="none" strike="noStrike" kern="1200" cap="none" spc="0" normalizeH="0" baseline="0" noProof="0">
              <a:ln>
                <a:noFill/>
              </a:ln>
              <a:solidFill>
                <a:srgbClr val="0078D4"/>
              </a:solidFill>
              <a:effectLst/>
              <a:uLnTx/>
              <a:uFillTx/>
              <a:latin typeface="Segoe UI Semibold"/>
              <a:ea typeface="Segoe UI Black"/>
              <a:cs typeface="Segoe UI Semibold"/>
            </a:endParaRPr>
          </a:p>
          <a:p>
            <a:pPr marL="565150" marR="0" lvl="1" indent="-215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78D4"/>
                </a:solidFill>
                <a:effectLst/>
                <a:uLnTx/>
                <a:uFillTx/>
                <a:latin typeface="Segoe UI"/>
                <a:ea typeface="Segoe UI Black"/>
                <a:cs typeface="Segoe UI"/>
              </a:rPr>
              <a:t>BYOD, WFH, Mobile, and SaaS</a:t>
            </a:r>
            <a:endParaRPr lang="en-US" sz="1600" b="0" i="0" u="none" strike="noStrike" kern="1200" cap="none" spc="0" normalizeH="0" baseline="0" noProof="0">
              <a:ln>
                <a:noFill/>
              </a:ln>
              <a:solidFill>
                <a:srgbClr val="0078D4"/>
              </a:solidFill>
              <a:effectLst/>
              <a:uLnTx/>
              <a:uFillTx/>
              <a:latin typeface="Segoe UI"/>
              <a:ea typeface="Segoe UI Black"/>
              <a:cs typeface="Segoe UI"/>
            </a:endParaRPr>
          </a:p>
          <a:p>
            <a:pPr marL="349250" marR="0" lvl="0" indent="-349250" algn="l" defTabSz="914400" rtl="0" eaLnBrk="1" fontAlgn="auto" latinLnBrk="0" hangingPunct="1">
              <a:lnSpc>
                <a:spcPct val="100000"/>
              </a:lnSpc>
              <a:spcBef>
                <a:spcPts val="0"/>
              </a:spcBef>
              <a:spcAft>
                <a:spcPts val="0"/>
              </a:spcAft>
              <a:buClrTx/>
              <a:buSzTx/>
              <a:buFont typeface="+mj-lt"/>
              <a:buAutoNum type="arabicPeriod" startAt="3"/>
              <a:tabLst/>
              <a:defRPr/>
            </a:pPr>
            <a:endParaRPr kumimoji="0" lang="en-US" sz="2000" b="1"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Segoe UI Black" panose="020B0A02040204020203" pitchFamily="34" charset="0"/>
            </a:endParaRPr>
          </a:p>
          <a:p>
            <a:pPr marL="349250" marR="0" lvl="0" indent="-349250" algn="l" defTabSz="914400" rtl="0" eaLnBrk="1" fontAlgn="auto" latinLnBrk="0" hangingPunct="1">
              <a:lnSpc>
                <a:spcPct val="100000"/>
              </a:lnSpc>
              <a:spcBef>
                <a:spcPts val="0"/>
              </a:spcBef>
              <a:spcAft>
                <a:spcPts val="0"/>
              </a:spcAft>
              <a:buClrTx/>
              <a:buSzTx/>
              <a:buFont typeface="+mj-lt"/>
              <a:buAutoNum type="arabicPeriod" startAt="3"/>
              <a:tabLst/>
              <a:defRPr/>
            </a:pPr>
            <a:r>
              <a:rPr kumimoji="0" lang="en-US" sz="2000" b="1" i="0" u="none" strike="noStrike" kern="1200" cap="none" spc="0" normalizeH="0" baseline="0" noProof="0">
                <a:ln>
                  <a:noFill/>
                </a:ln>
                <a:solidFill>
                  <a:srgbClr val="FF0000"/>
                </a:solidFill>
                <a:effectLst/>
                <a:uLnTx/>
                <a:uFillTx/>
                <a:latin typeface="Segoe UI Semibold"/>
                <a:ea typeface="Segoe UI Black"/>
              </a:rPr>
              <a:t>Attackers shift to identity attacks</a:t>
            </a:r>
            <a:endParaRPr lang="en-US" sz="2000" b="1" i="0" u="none" strike="noStrike" kern="1200" cap="none" spc="0" normalizeH="0" baseline="0" noProof="0">
              <a:ln>
                <a:noFill/>
              </a:ln>
              <a:solidFill>
                <a:srgbClr val="FF0000"/>
              </a:solidFill>
              <a:effectLst/>
              <a:uLnTx/>
              <a:uFillTx/>
              <a:latin typeface="Segoe UI Semibold"/>
              <a:ea typeface="Segoe UI Black"/>
              <a:cs typeface="Segoe UI Semibold"/>
            </a:endParaRPr>
          </a:p>
          <a:p>
            <a:pPr marL="565150" marR="0" lvl="1" indent="-215900" algn="l" defTabSz="914400" rtl="0" eaLnBrk="1" fontAlgn="auto" latinLnBrk="0" hangingPunct="1">
              <a:lnSpc>
                <a:spcPct val="100000"/>
              </a:lnSpc>
              <a:spcBef>
                <a:spcPts val="0"/>
              </a:spcBef>
              <a:spcAft>
                <a:spcPts val="0"/>
              </a:spcAft>
              <a:buClrTx/>
              <a:buSzTx/>
              <a:buFont typeface="Arial" panose="020B0604020202020204" pitchFamily="34" charset="0"/>
              <a:buChar char="•"/>
              <a:tabLst>
                <a:tab pos="565150" algn="l"/>
              </a:tabLst>
              <a:defRPr/>
            </a:pPr>
            <a:r>
              <a:rPr kumimoji="0" lang="en-US" sz="1600" b="0" i="0" u="none" strike="noStrike" kern="1200" cap="none" spc="0" normalizeH="0" baseline="0" noProof="0">
                <a:ln>
                  <a:noFill/>
                </a:ln>
                <a:solidFill>
                  <a:srgbClr val="FF0000"/>
                </a:solidFill>
                <a:effectLst/>
                <a:uLnTx/>
                <a:uFillTx/>
                <a:latin typeface="Segoe UI"/>
                <a:ea typeface="Segoe UI Black"/>
                <a:cs typeface="Segoe UI"/>
              </a:rPr>
              <a:t>Phishing and credential theft</a:t>
            </a:r>
            <a:endParaRPr lang="en-US" sz="1600" b="0" i="0" u="none" strike="noStrike" kern="1200" cap="none" spc="0" normalizeH="0" baseline="0" noProof="0">
              <a:ln>
                <a:noFill/>
              </a:ln>
              <a:solidFill>
                <a:srgbClr val="FF0000"/>
              </a:solidFill>
              <a:effectLst/>
              <a:uLnTx/>
              <a:uFillTx/>
              <a:latin typeface="Segoe UI"/>
              <a:ea typeface="Segoe UI Black"/>
              <a:cs typeface="Segoe UI"/>
            </a:endParaRPr>
          </a:p>
          <a:p>
            <a:pPr marL="565150" marR="0" lvl="1" indent="-215900" algn="l" defTabSz="914400" rtl="0" eaLnBrk="1" fontAlgn="auto" latinLnBrk="0" hangingPunct="1">
              <a:lnSpc>
                <a:spcPct val="100000"/>
              </a:lnSpc>
              <a:spcBef>
                <a:spcPts val="0"/>
              </a:spcBef>
              <a:spcAft>
                <a:spcPts val="0"/>
              </a:spcAft>
              <a:buClrTx/>
              <a:buSzTx/>
              <a:buFont typeface="Arial" panose="020B0604020202020204" pitchFamily="34" charset="0"/>
              <a:buChar char="•"/>
              <a:tabLst>
                <a:tab pos="565150" algn="l"/>
              </a:tabLst>
              <a:defRPr/>
            </a:pPr>
            <a:r>
              <a:rPr kumimoji="0" lang="en-US" sz="1600" b="0" i="0" u="none" strike="noStrike" kern="1200" cap="none" spc="0" normalizeH="0" baseline="0" noProof="0">
                <a:ln>
                  <a:noFill/>
                </a:ln>
                <a:solidFill>
                  <a:srgbClr val="FF0000"/>
                </a:solidFill>
                <a:effectLst/>
                <a:uLnTx/>
                <a:uFillTx/>
                <a:latin typeface="Segoe UI"/>
                <a:ea typeface="Segoe UI Black"/>
                <a:cs typeface="Segoe UI"/>
              </a:rPr>
              <a:t>Security teams often overwhelmed</a:t>
            </a:r>
            <a:endParaRPr lang="en-US" sz="1600" b="0" i="0" u="none" strike="noStrike" kern="1200" cap="none" spc="0" normalizeH="0" baseline="0" noProof="0">
              <a:ln>
                <a:noFill/>
              </a:ln>
              <a:solidFill>
                <a:srgbClr val="FF0000"/>
              </a:solidFill>
              <a:effectLst/>
              <a:uLnTx/>
              <a:uFillTx/>
              <a:latin typeface="Segoe UI"/>
              <a:ea typeface="Segoe UI Black"/>
              <a:cs typeface="Segoe UI"/>
            </a:endParaRPr>
          </a:p>
          <a:p>
            <a:pPr marL="349250" marR="0" lvl="1" indent="-3492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100" b="1" i="0" u="none" strike="noStrike" kern="1200" cap="none" spc="0" normalizeH="0" baseline="0" noProof="0">
              <a:ln>
                <a:noFill/>
              </a:ln>
              <a:solidFill>
                <a:srgbClr val="FF0000"/>
              </a:solidFill>
              <a:effectLst/>
              <a:uLnTx/>
              <a:uFillTx/>
              <a:latin typeface="Segoe UI Semibold"/>
              <a:ea typeface="Segoe UI Black" panose="020B0A02040204020203" pitchFamily="34" charset="0"/>
            </a:endParaRPr>
          </a:p>
          <a:p>
            <a:pPr marL="457200" marR="0" lvl="0" indent="-457200" algn="l" defTabSz="914400" rtl="0" eaLnBrk="1" fontAlgn="auto" latinLnBrk="0" hangingPunct="1">
              <a:lnSpc>
                <a:spcPct val="100000"/>
              </a:lnSpc>
              <a:spcBef>
                <a:spcPts val="0"/>
              </a:spcBef>
              <a:spcAft>
                <a:spcPts val="0"/>
              </a:spcAft>
              <a:buClrTx/>
              <a:buSzTx/>
              <a:buFont typeface="+mj-lt"/>
              <a:buAutoNum type="arabicPeriod" startAt="3"/>
              <a:tabLst/>
              <a:defRPr/>
            </a:pPr>
            <a:endParaRPr kumimoji="0" lang="en-US" sz="1600" b="1" i="0" u="none" strike="noStrike" kern="1200" cap="none" spc="0" normalizeH="0" baseline="0" noProof="0">
              <a:ln>
                <a:noFill/>
              </a:ln>
              <a:solidFill>
                <a:srgbClr val="FF0000"/>
              </a:solidFill>
              <a:effectLst/>
              <a:uLnTx/>
              <a:uFillTx/>
              <a:latin typeface="Segoe UI Semibold"/>
              <a:ea typeface="Segoe UI Black" panose="020B0A02040204020203" pitchFamily="34" charset="0"/>
            </a:endParaRPr>
          </a:p>
        </p:txBody>
      </p:sp>
      <p:sp>
        <p:nvSpPr>
          <p:cNvPr id="138" name="Rectangle 137">
            <a:extLst>
              <a:ext uri="{FF2B5EF4-FFF2-40B4-BE49-F238E27FC236}">
                <a16:creationId xmlns:a16="http://schemas.microsoft.com/office/drawing/2014/main" id="{6588C47E-AF96-48FB-BE5B-A9DAA50BD00D}"/>
              </a:ext>
            </a:extLst>
          </p:cNvPr>
          <p:cNvSpPr/>
          <p:nvPr/>
        </p:nvSpPr>
        <p:spPr>
          <a:xfrm>
            <a:off x="534417" y="1016585"/>
            <a:ext cx="3634585"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mn-ea"/>
                <a:cs typeface="+mn-cs"/>
              </a:rPr>
              <a:t>Keep </a:t>
            </a:r>
            <a:r>
              <a:rPr kumimoji="0" lang="en-US" sz="1800" b="1" i="0" u="none" strike="noStrike" kern="1200" cap="none" spc="0" normalizeH="0" baseline="0" noProof="0">
                <a:ln>
                  <a:noFill/>
                </a:ln>
                <a:gradFill>
                  <a:gsLst>
                    <a:gs pos="2917">
                      <a:srgbClr val="0078D4"/>
                    </a:gs>
                    <a:gs pos="30000">
                      <a:srgbClr val="0078D4"/>
                    </a:gs>
                  </a:gsLst>
                  <a:lin ang="5400000" scaled="0"/>
                </a:gradFill>
                <a:effectLst/>
                <a:uLnTx/>
                <a:uFillTx/>
                <a:latin typeface="Segoe UI"/>
                <a:ea typeface="+mn-ea"/>
                <a:cs typeface="+mn-cs"/>
              </a:rPr>
              <a:t>Assets</a:t>
            </a:r>
            <a:r>
              <a:rPr kumimoji="0" lang="en-US" sz="18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mn-ea"/>
                <a:cs typeface="+mn-cs"/>
              </a:rPr>
              <a:t> away from </a:t>
            </a:r>
            <a:r>
              <a:rPr kumimoji="0" lang="en-US" sz="1800" b="1" i="0" u="none" strike="noStrike" kern="1200" cap="none" spc="0" normalizeH="0" baseline="0" noProof="0">
                <a:ln>
                  <a:noFill/>
                </a:ln>
                <a:gradFill>
                  <a:gsLst>
                    <a:gs pos="2917">
                      <a:srgbClr val="C00000"/>
                    </a:gs>
                    <a:gs pos="30000">
                      <a:srgbClr val="C00000"/>
                    </a:gs>
                  </a:gsLst>
                  <a:lin ang="5400000" scaled="0"/>
                </a:gradFill>
                <a:effectLst/>
                <a:uLnTx/>
                <a:uFillTx/>
                <a:latin typeface="Segoe UI"/>
                <a:ea typeface="+mn-ea"/>
                <a:cs typeface="+mn-cs"/>
              </a:rPr>
              <a:t>Attackers</a:t>
            </a:r>
          </a:p>
        </p:txBody>
      </p:sp>
      <p:sp>
        <p:nvSpPr>
          <p:cNvPr id="140" name="Rectangle: Rounded Corners 139">
            <a:extLst>
              <a:ext uri="{FF2B5EF4-FFF2-40B4-BE49-F238E27FC236}">
                <a16:creationId xmlns:a16="http://schemas.microsoft.com/office/drawing/2014/main" id="{280BEC99-2DF4-4C69-9B7C-7C2C294A8618}"/>
              </a:ext>
            </a:extLst>
          </p:cNvPr>
          <p:cNvSpPr/>
          <p:nvPr/>
        </p:nvSpPr>
        <p:spPr bwMode="auto">
          <a:xfrm>
            <a:off x="588263" y="2501273"/>
            <a:ext cx="3765550" cy="2263158"/>
          </a:xfrm>
          <a:prstGeom prst="roundRect">
            <a:avLst/>
          </a:prstGeom>
          <a:solidFill>
            <a:srgbClr val="00D661">
              <a:alpha val="50196"/>
            </a:srgbClr>
          </a:solidFill>
          <a:ln w="28575">
            <a:solidFill>
              <a:schemeClr val="tx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 name="Rectangle: Rounded Corners 140">
            <a:extLst>
              <a:ext uri="{FF2B5EF4-FFF2-40B4-BE49-F238E27FC236}">
                <a16:creationId xmlns:a16="http://schemas.microsoft.com/office/drawing/2014/main" id="{02C9C433-2BBD-4DDA-8A10-FC597D7DE7A6}"/>
              </a:ext>
            </a:extLst>
          </p:cNvPr>
          <p:cNvSpPr/>
          <p:nvPr/>
        </p:nvSpPr>
        <p:spPr bwMode="auto">
          <a:xfrm>
            <a:off x="592656" y="2501196"/>
            <a:ext cx="3765550" cy="2263158"/>
          </a:xfrm>
          <a:prstGeom prst="roundRect">
            <a:avLst/>
          </a:prstGeom>
          <a:solidFill>
            <a:schemeClr val="bg1"/>
          </a:solidFill>
          <a:ln w="28575">
            <a:solidFill>
              <a:schemeClr val="tx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42" name="Graphic 141" descr="Cloud">
            <a:extLst>
              <a:ext uri="{FF2B5EF4-FFF2-40B4-BE49-F238E27FC236}">
                <a16:creationId xmlns:a16="http://schemas.microsoft.com/office/drawing/2014/main" id="{1491DA67-27B2-412B-A729-90DF2333143A}"/>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218199" y="3350615"/>
            <a:ext cx="2415125" cy="2415125"/>
          </a:xfrm>
          <a:prstGeom prst="rect">
            <a:avLst/>
          </a:prstGeom>
        </p:spPr>
      </p:pic>
      <p:grpSp>
        <p:nvGrpSpPr>
          <p:cNvPr id="143" name="Group 142">
            <a:extLst>
              <a:ext uri="{FF2B5EF4-FFF2-40B4-BE49-F238E27FC236}">
                <a16:creationId xmlns:a16="http://schemas.microsoft.com/office/drawing/2014/main" id="{3461911E-E8EF-41B3-A3DE-8225B83E0150}"/>
              </a:ext>
            </a:extLst>
          </p:cNvPr>
          <p:cNvGrpSpPr/>
          <p:nvPr/>
        </p:nvGrpSpPr>
        <p:grpSpPr>
          <a:xfrm>
            <a:off x="2901440" y="2386071"/>
            <a:ext cx="1581700" cy="1481255"/>
            <a:chOff x="1711477" y="2636327"/>
            <a:chExt cx="1581700" cy="1481255"/>
          </a:xfrm>
          <a:solidFill>
            <a:schemeClr val="accent1"/>
          </a:solidFill>
        </p:grpSpPr>
        <p:pic>
          <p:nvPicPr>
            <p:cNvPr id="144" name="Graphic 143" descr="Connections">
              <a:extLst>
                <a:ext uri="{FF2B5EF4-FFF2-40B4-BE49-F238E27FC236}">
                  <a16:creationId xmlns:a16="http://schemas.microsoft.com/office/drawing/2014/main" id="{6871D94F-44C9-4B61-AE4D-6091AAAFA69B}"/>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005319" y="2897628"/>
              <a:ext cx="914400" cy="914400"/>
            </a:xfrm>
            <a:prstGeom prst="rect">
              <a:avLst/>
            </a:prstGeom>
          </p:spPr>
        </p:pic>
        <p:pic>
          <p:nvPicPr>
            <p:cNvPr id="145" name="Graphic 144" descr="Connections">
              <a:extLst>
                <a:ext uri="{FF2B5EF4-FFF2-40B4-BE49-F238E27FC236}">
                  <a16:creationId xmlns:a16="http://schemas.microsoft.com/office/drawing/2014/main" id="{DB0EDD15-72F1-4BD7-9A3F-0038B2A30C15}"/>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682069" y="3070304"/>
              <a:ext cx="611108" cy="611108"/>
            </a:xfrm>
            <a:prstGeom prst="rect">
              <a:avLst/>
            </a:prstGeom>
          </p:spPr>
        </p:pic>
        <p:pic>
          <p:nvPicPr>
            <p:cNvPr id="146" name="Graphic 145" descr="Connections">
              <a:extLst>
                <a:ext uri="{FF2B5EF4-FFF2-40B4-BE49-F238E27FC236}">
                  <a16:creationId xmlns:a16="http://schemas.microsoft.com/office/drawing/2014/main" id="{E6584282-A618-4CE8-A939-C3264C6C7A03}"/>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763152" y="3506474"/>
              <a:ext cx="611108" cy="611108"/>
            </a:xfrm>
            <a:prstGeom prst="rect">
              <a:avLst/>
            </a:prstGeom>
          </p:spPr>
        </p:pic>
        <p:cxnSp>
          <p:nvCxnSpPr>
            <p:cNvPr id="147" name="Straight Connector 146">
              <a:extLst>
                <a:ext uri="{FF2B5EF4-FFF2-40B4-BE49-F238E27FC236}">
                  <a16:creationId xmlns:a16="http://schemas.microsoft.com/office/drawing/2014/main" id="{AD7FD089-0CCA-4887-B4FA-A41129C30363}"/>
                </a:ext>
              </a:extLst>
            </p:cNvPr>
            <p:cNvCxnSpPr>
              <a:cxnSpLocks/>
            </p:cNvCxnSpPr>
            <p:nvPr/>
          </p:nvCxnSpPr>
          <p:spPr>
            <a:xfrm>
              <a:off x="2807494" y="3117056"/>
              <a:ext cx="128587" cy="59532"/>
            </a:xfrm>
            <a:prstGeom prst="line">
              <a:avLst/>
            </a:prstGeom>
            <a:grp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48" name="Freeform: Shape 147">
              <a:extLst>
                <a:ext uri="{FF2B5EF4-FFF2-40B4-BE49-F238E27FC236}">
                  <a16:creationId xmlns:a16="http://schemas.microsoft.com/office/drawing/2014/main" id="{99D9B9A5-496E-475B-8779-36614CAB71BC}"/>
                </a:ext>
              </a:extLst>
            </p:cNvPr>
            <p:cNvSpPr/>
            <p:nvPr/>
          </p:nvSpPr>
          <p:spPr>
            <a:xfrm>
              <a:off x="2423295" y="3687041"/>
              <a:ext cx="173519" cy="173519"/>
            </a:xfrm>
            <a:custGeom>
              <a:avLst/>
              <a:gdLst>
                <a:gd name="connsiteX0" fmla="*/ 119063 w 238125"/>
                <a:gd name="connsiteY0" fmla="*/ 0 h 238125"/>
                <a:gd name="connsiteX1" fmla="*/ 0 w 238125"/>
                <a:gd name="connsiteY1" fmla="*/ 119063 h 238125"/>
                <a:gd name="connsiteX2" fmla="*/ 119063 w 238125"/>
                <a:gd name="connsiteY2" fmla="*/ 238125 h 238125"/>
                <a:gd name="connsiteX3" fmla="*/ 238125 w 238125"/>
                <a:gd name="connsiteY3" fmla="*/ 119063 h 238125"/>
                <a:gd name="connsiteX4" fmla="*/ 119063 w 238125"/>
                <a:gd name="connsiteY4" fmla="*/ 0 h 238125"/>
                <a:gd name="connsiteX5" fmla="*/ 119063 w 238125"/>
                <a:gd name="connsiteY5" fmla="*/ 46101 h 238125"/>
                <a:gd name="connsiteX6" fmla="*/ 152591 w 238125"/>
                <a:gd name="connsiteY6" fmla="*/ 79439 h 238125"/>
                <a:gd name="connsiteX7" fmla="*/ 119253 w 238125"/>
                <a:gd name="connsiteY7" fmla="*/ 112967 h 238125"/>
                <a:gd name="connsiteX8" fmla="*/ 85725 w 238125"/>
                <a:gd name="connsiteY8" fmla="*/ 79629 h 238125"/>
                <a:gd name="connsiteX9" fmla="*/ 85725 w 238125"/>
                <a:gd name="connsiteY9" fmla="*/ 79534 h 238125"/>
                <a:gd name="connsiteX10" fmla="*/ 119063 w 238125"/>
                <a:gd name="connsiteY10" fmla="*/ 46101 h 238125"/>
                <a:gd name="connsiteX11" fmla="*/ 185738 w 238125"/>
                <a:gd name="connsiteY11" fmla="*/ 180118 h 238125"/>
                <a:gd name="connsiteX12" fmla="*/ 52388 w 238125"/>
                <a:gd name="connsiteY12" fmla="*/ 180118 h 238125"/>
                <a:gd name="connsiteX13" fmla="*/ 52388 w 238125"/>
                <a:gd name="connsiteY13" fmla="*/ 154400 h 238125"/>
                <a:gd name="connsiteX14" fmla="*/ 59055 w 238125"/>
                <a:gd name="connsiteY14" fmla="*/ 141065 h 238125"/>
                <a:gd name="connsiteX15" fmla="*/ 91535 w 238125"/>
                <a:gd name="connsiteY15" fmla="*/ 125825 h 238125"/>
                <a:gd name="connsiteX16" fmla="*/ 119063 w 238125"/>
                <a:gd name="connsiteY16" fmla="*/ 121729 h 238125"/>
                <a:gd name="connsiteX17" fmla="*/ 146590 w 238125"/>
                <a:gd name="connsiteY17" fmla="*/ 125825 h 238125"/>
                <a:gd name="connsiteX18" fmla="*/ 179165 w 238125"/>
                <a:gd name="connsiteY18" fmla="*/ 141732 h 238125"/>
                <a:gd name="connsiteX19" fmla="*/ 185833 w 238125"/>
                <a:gd name="connsiteY19" fmla="*/ 1550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125" h="238125">
                  <a:moveTo>
                    <a:pt x="119063" y="0"/>
                  </a:moveTo>
                  <a:cubicBezTo>
                    <a:pt x="53306" y="0"/>
                    <a:pt x="0" y="53306"/>
                    <a:pt x="0" y="119063"/>
                  </a:cubicBezTo>
                  <a:cubicBezTo>
                    <a:pt x="0" y="184819"/>
                    <a:pt x="53306" y="238125"/>
                    <a:pt x="119063" y="238125"/>
                  </a:cubicBezTo>
                  <a:cubicBezTo>
                    <a:pt x="184819" y="238125"/>
                    <a:pt x="238125" y="184819"/>
                    <a:pt x="238125" y="119063"/>
                  </a:cubicBezTo>
                  <a:cubicBezTo>
                    <a:pt x="238125" y="53306"/>
                    <a:pt x="184819" y="0"/>
                    <a:pt x="119063" y="0"/>
                  </a:cubicBezTo>
                  <a:close/>
                  <a:moveTo>
                    <a:pt x="119063" y="46101"/>
                  </a:moveTo>
                  <a:cubicBezTo>
                    <a:pt x="137527" y="46049"/>
                    <a:pt x="152538" y="60974"/>
                    <a:pt x="152591" y="79439"/>
                  </a:cubicBezTo>
                  <a:cubicBezTo>
                    <a:pt x="152643" y="97903"/>
                    <a:pt x="137717" y="112913"/>
                    <a:pt x="119253" y="112967"/>
                  </a:cubicBezTo>
                  <a:cubicBezTo>
                    <a:pt x="100789" y="113019"/>
                    <a:pt x="85777" y="98093"/>
                    <a:pt x="85725" y="79629"/>
                  </a:cubicBezTo>
                  <a:cubicBezTo>
                    <a:pt x="85725" y="79598"/>
                    <a:pt x="85725" y="79565"/>
                    <a:pt x="85725" y="79534"/>
                  </a:cubicBezTo>
                  <a:cubicBezTo>
                    <a:pt x="85725" y="61107"/>
                    <a:pt x="100635" y="46153"/>
                    <a:pt x="119063" y="46101"/>
                  </a:cubicBezTo>
                  <a:close/>
                  <a:moveTo>
                    <a:pt x="185738" y="180118"/>
                  </a:moveTo>
                  <a:lnTo>
                    <a:pt x="52388" y="180118"/>
                  </a:lnTo>
                  <a:lnTo>
                    <a:pt x="52388" y="154400"/>
                  </a:lnTo>
                  <a:cubicBezTo>
                    <a:pt x="52514" y="149184"/>
                    <a:pt x="54958" y="144296"/>
                    <a:pt x="59055" y="141065"/>
                  </a:cubicBezTo>
                  <a:cubicBezTo>
                    <a:pt x="68956" y="134210"/>
                    <a:pt x="79935" y="129059"/>
                    <a:pt x="91535" y="125825"/>
                  </a:cubicBezTo>
                  <a:cubicBezTo>
                    <a:pt x="100491" y="123254"/>
                    <a:pt x="109746" y="121877"/>
                    <a:pt x="119063" y="121729"/>
                  </a:cubicBezTo>
                  <a:cubicBezTo>
                    <a:pt x="128388" y="121757"/>
                    <a:pt x="137660" y="123137"/>
                    <a:pt x="146590" y="125825"/>
                  </a:cubicBezTo>
                  <a:cubicBezTo>
                    <a:pt x="158404" y="128893"/>
                    <a:pt x="169481" y="134302"/>
                    <a:pt x="179165" y="141732"/>
                  </a:cubicBezTo>
                  <a:cubicBezTo>
                    <a:pt x="183262" y="144963"/>
                    <a:pt x="185706" y="149851"/>
                    <a:pt x="185833" y="15506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49" name="Freeform: Shape 148">
              <a:extLst>
                <a:ext uri="{FF2B5EF4-FFF2-40B4-BE49-F238E27FC236}">
                  <a16:creationId xmlns:a16="http://schemas.microsoft.com/office/drawing/2014/main" id="{3519B5ED-5C1A-4BEE-B054-91D290C4E95B}"/>
                </a:ext>
              </a:extLst>
            </p:cNvPr>
            <p:cNvSpPr/>
            <p:nvPr/>
          </p:nvSpPr>
          <p:spPr>
            <a:xfrm>
              <a:off x="2675351" y="3709286"/>
              <a:ext cx="216384" cy="216384"/>
            </a:xfrm>
            <a:custGeom>
              <a:avLst/>
              <a:gdLst>
                <a:gd name="connsiteX0" fmla="*/ 119063 w 238125"/>
                <a:gd name="connsiteY0" fmla="*/ 0 h 238125"/>
                <a:gd name="connsiteX1" fmla="*/ 0 w 238125"/>
                <a:gd name="connsiteY1" fmla="*/ 119063 h 238125"/>
                <a:gd name="connsiteX2" fmla="*/ 119063 w 238125"/>
                <a:gd name="connsiteY2" fmla="*/ 238125 h 238125"/>
                <a:gd name="connsiteX3" fmla="*/ 238125 w 238125"/>
                <a:gd name="connsiteY3" fmla="*/ 119063 h 238125"/>
                <a:gd name="connsiteX4" fmla="*/ 119063 w 238125"/>
                <a:gd name="connsiteY4" fmla="*/ 0 h 238125"/>
                <a:gd name="connsiteX5" fmla="*/ 119063 w 238125"/>
                <a:gd name="connsiteY5" fmla="*/ 46101 h 238125"/>
                <a:gd name="connsiteX6" fmla="*/ 152591 w 238125"/>
                <a:gd name="connsiteY6" fmla="*/ 79439 h 238125"/>
                <a:gd name="connsiteX7" fmla="*/ 119253 w 238125"/>
                <a:gd name="connsiteY7" fmla="*/ 112967 h 238125"/>
                <a:gd name="connsiteX8" fmla="*/ 85725 w 238125"/>
                <a:gd name="connsiteY8" fmla="*/ 79629 h 238125"/>
                <a:gd name="connsiteX9" fmla="*/ 85725 w 238125"/>
                <a:gd name="connsiteY9" fmla="*/ 79534 h 238125"/>
                <a:gd name="connsiteX10" fmla="*/ 119063 w 238125"/>
                <a:gd name="connsiteY10" fmla="*/ 46101 h 238125"/>
                <a:gd name="connsiteX11" fmla="*/ 185738 w 238125"/>
                <a:gd name="connsiteY11" fmla="*/ 180118 h 238125"/>
                <a:gd name="connsiteX12" fmla="*/ 52388 w 238125"/>
                <a:gd name="connsiteY12" fmla="*/ 180118 h 238125"/>
                <a:gd name="connsiteX13" fmla="*/ 52388 w 238125"/>
                <a:gd name="connsiteY13" fmla="*/ 154400 h 238125"/>
                <a:gd name="connsiteX14" fmla="*/ 59055 w 238125"/>
                <a:gd name="connsiteY14" fmla="*/ 141065 h 238125"/>
                <a:gd name="connsiteX15" fmla="*/ 91535 w 238125"/>
                <a:gd name="connsiteY15" fmla="*/ 125825 h 238125"/>
                <a:gd name="connsiteX16" fmla="*/ 119063 w 238125"/>
                <a:gd name="connsiteY16" fmla="*/ 121729 h 238125"/>
                <a:gd name="connsiteX17" fmla="*/ 146590 w 238125"/>
                <a:gd name="connsiteY17" fmla="*/ 125825 h 238125"/>
                <a:gd name="connsiteX18" fmla="*/ 179165 w 238125"/>
                <a:gd name="connsiteY18" fmla="*/ 141732 h 238125"/>
                <a:gd name="connsiteX19" fmla="*/ 185833 w 238125"/>
                <a:gd name="connsiteY19" fmla="*/ 1550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125" h="238125">
                  <a:moveTo>
                    <a:pt x="119063" y="0"/>
                  </a:moveTo>
                  <a:cubicBezTo>
                    <a:pt x="53306" y="0"/>
                    <a:pt x="0" y="53306"/>
                    <a:pt x="0" y="119063"/>
                  </a:cubicBezTo>
                  <a:cubicBezTo>
                    <a:pt x="0" y="184819"/>
                    <a:pt x="53306" y="238125"/>
                    <a:pt x="119063" y="238125"/>
                  </a:cubicBezTo>
                  <a:cubicBezTo>
                    <a:pt x="184819" y="238125"/>
                    <a:pt x="238125" y="184819"/>
                    <a:pt x="238125" y="119063"/>
                  </a:cubicBezTo>
                  <a:cubicBezTo>
                    <a:pt x="238125" y="53306"/>
                    <a:pt x="184819" y="0"/>
                    <a:pt x="119063" y="0"/>
                  </a:cubicBezTo>
                  <a:close/>
                  <a:moveTo>
                    <a:pt x="119063" y="46101"/>
                  </a:moveTo>
                  <a:cubicBezTo>
                    <a:pt x="137527" y="46049"/>
                    <a:pt x="152538" y="60974"/>
                    <a:pt x="152591" y="79439"/>
                  </a:cubicBezTo>
                  <a:cubicBezTo>
                    <a:pt x="152643" y="97903"/>
                    <a:pt x="137717" y="112913"/>
                    <a:pt x="119253" y="112967"/>
                  </a:cubicBezTo>
                  <a:cubicBezTo>
                    <a:pt x="100789" y="113019"/>
                    <a:pt x="85777" y="98093"/>
                    <a:pt x="85725" y="79629"/>
                  </a:cubicBezTo>
                  <a:cubicBezTo>
                    <a:pt x="85725" y="79598"/>
                    <a:pt x="85725" y="79565"/>
                    <a:pt x="85725" y="79534"/>
                  </a:cubicBezTo>
                  <a:cubicBezTo>
                    <a:pt x="85725" y="61107"/>
                    <a:pt x="100635" y="46153"/>
                    <a:pt x="119063" y="46101"/>
                  </a:cubicBezTo>
                  <a:close/>
                  <a:moveTo>
                    <a:pt x="185738" y="180118"/>
                  </a:moveTo>
                  <a:lnTo>
                    <a:pt x="52388" y="180118"/>
                  </a:lnTo>
                  <a:lnTo>
                    <a:pt x="52388" y="154400"/>
                  </a:lnTo>
                  <a:cubicBezTo>
                    <a:pt x="52514" y="149184"/>
                    <a:pt x="54958" y="144296"/>
                    <a:pt x="59055" y="141065"/>
                  </a:cubicBezTo>
                  <a:cubicBezTo>
                    <a:pt x="68956" y="134210"/>
                    <a:pt x="79935" y="129059"/>
                    <a:pt x="91535" y="125825"/>
                  </a:cubicBezTo>
                  <a:cubicBezTo>
                    <a:pt x="100491" y="123254"/>
                    <a:pt x="109746" y="121877"/>
                    <a:pt x="119063" y="121729"/>
                  </a:cubicBezTo>
                  <a:cubicBezTo>
                    <a:pt x="128388" y="121757"/>
                    <a:pt x="137660" y="123137"/>
                    <a:pt x="146590" y="125825"/>
                  </a:cubicBezTo>
                  <a:cubicBezTo>
                    <a:pt x="158404" y="128893"/>
                    <a:pt x="169481" y="134302"/>
                    <a:pt x="179165" y="141732"/>
                  </a:cubicBezTo>
                  <a:cubicBezTo>
                    <a:pt x="183262" y="144963"/>
                    <a:pt x="185706" y="149851"/>
                    <a:pt x="185833" y="15506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50" name="Freeform: Shape 149">
              <a:extLst>
                <a:ext uri="{FF2B5EF4-FFF2-40B4-BE49-F238E27FC236}">
                  <a16:creationId xmlns:a16="http://schemas.microsoft.com/office/drawing/2014/main" id="{882889C3-0B44-40EE-95AB-7787C2C61C27}"/>
                </a:ext>
              </a:extLst>
            </p:cNvPr>
            <p:cNvSpPr/>
            <p:nvPr/>
          </p:nvSpPr>
          <p:spPr>
            <a:xfrm>
              <a:off x="1711477" y="3299999"/>
              <a:ext cx="216384" cy="216384"/>
            </a:xfrm>
            <a:custGeom>
              <a:avLst/>
              <a:gdLst>
                <a:gd name="connsiteX0" fmla="*/ 119063 w 238125"/>
                <a:gd name="connsiteY0" fmla="*/ 0 h 238125"/>
                <a:gd name="connsiteX1" fmla="*/ 0 w 238125"/>
                <a:gd name="connsiteY1" fmla="*/ 119063 h 238125"/>
                <a:gd name="connsiteX2" fmla="*/ 119063 w 238125"/>
                <a:gd name="connsiteY2" fmla="*/ 238125 h 238125"/>
                <a:gd name="connsiteX3" fmla="*/ 238125 w 238125"/>
                <a:gd name="connsiteY3" fmla="*/ 119063 h 238125"/>
                <a:gd name="connsiteX4" fmla="*/ 119063 w 238125"/>
                <a:gd name="connsiteY4" fmla="*/ 0 h 238125"/>
                <a:gd name="connsiteX5" fmla="*/ 119063 w 238125"/>
                <a:gd name="connsiteY5" fmla="*/ 46101 h 238125"/>
                <a:gd name="connsiteX6" fmla="*/ 152591 w 238125"/>
                <a:gd name="connsiteY6" fmla="*/ 79439 h 238125"/>
                <a:gd name="connsiteX7" fmla="*/ 119253 w 238125"/>
                <a:gd name="connsiteY7" fmla="*/ 112967 h 238125"/>
                <a:gd name="connsiteX8" fmla="*/ 85725 w 238125"/>
                <a:gd name="connsiteY8" fmla="*/ 79629 h 238125"/>
                <a:gd name="connsiteX9" fmla="*/ 85725 w 238125"/>
                <a:gd name="connsiteY9" fmla="*/ 79534 h 238125"/>
                <a:gd name="connsiteX10" fmla="*/ 119063 w 238125"/>
                <a:gd name="connsiteY10" fmla="*/ 46101 h 238125"/>
                <a:gd name="connsiteX11" fmla="*/ 185738 w 238125"/>
                <a:gd name="connsiteY11" fmla="*/ 180118 h 238125"/>
                <a:gd name="connsiteX12" fmla="*/ 52388 w 238125"/>
                <a:gd name="connsiteY12" fmla="*/ 180118 h 238125"/>
                <a:gd name="connsiteX13" fmla="*/ 52388 w 238125"/>
                <a:gd name="connsiteY13" fmla="*/ 154400 h 238125"/>
                <a:gd name="connsiteX14" fmla="*/ 59055 w 238125"/>
                <a:gd name="connsiteY14" fmla="*/ 141065 h 238125"/>
                <a:gd name="connsiteX15" fmla="*/ 91535 w 238125"/>
                <a:gd name="connsiteY15" fmla="*/ 125825 h 238125"/>
                <a:gd name="connsiteX16" fmla="*/ 119063 w 238125"/>
                <a:gd name="connsiteY16" fmla="*/ 121729 h 238125"/>
                <a:gd name="connsiteX17" fmla="*/ 146590 w 238125"/>
                <a:gd name="connsiteY17" fmla="*/ 125825 h 238125"/>
                <a:gd name="connsiteX18" fmla="*/ 179165 w 238125"/>
                <a:gd name="connsiteY18" fmla="*/ 141732 h 238125"/>
                <a:gd name="connsiteX19" fmla="*/ 185833 w 238125"/>
                <a:gd name="connsiteY19" fmla="*/ 1550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125" h="238125">
                  <a:moveTo>
                    <a:pt x="119063" y="0"/>
                  </a:moveTo>
                  <a:cubicBezTo>
                    <a:pt x="53306" y="0"/>
                    <a:pt x="0" y="53306"/>
                    <a:pt x="0" y="119063"/>
                  </a:cubicBezTo>
                  <a:cubicBezTo>
                    <a:pt x="0" y="184819"/>
                    <a:pt x="53306" y="238125"/>
                    <a:pt x="119063" y="238125"/>
                  </a:cubicBezTo>
                  <a:cubicBezTo>
                    <a:pt x="184819" y="238125"/>
                    <a:pt x="238125" y="184819"/>
                    <a:pt x="238125" y="119063"/>
                  </a:cubicBezTo>
                  <a:cubicBezTo>
                    <a:pt x="238125" y="53306"/>
                    <a:pt x="184819" y="0"/>
                    <a:pt x="119063" y="0"/>
                  </a:cubicBezTo>
                  <a:close/>
                  <a:moveTo>
                    <a:pt x="119063" y="46101"/>
                  </a:moveTo>
                  <a:cubicBezTo>
                    <a:pt x="137527" y="46049"/>
                    <a:pt x="152538" y="60974"/>
                    <a:pt x="152591" y="79439"/>
                  </a:cubicBezTo>
                  <a:cubicBezTo>
                    <a:pt x="152643" y="97903"/>
                    <a:pt x="137717" y="112913"/>
                    <a:pt x="119253" y="112967"/>
                  </a:cubicBezTo>
                  <a:cubicBezTo>
                    <a:pt x="100789" y="113019"/>
                    <a:pt x="85777" y="98093"/>
                    <a:pt x="85725" y="79629"/>
                  </a:cubicBezTo>
                  <a:cubicBezTo>
                    <a:pt x="85725" y="79598"/>
                    <a:pt x="85725" y="79565"/>
                    <a:pt x="85725" y="79534"/>
                  </a:cubicBezTo>
                  <a:cubicBezTo>
                    <a:pt x="85725" y="61107"/>
                    <a:pt x="100635" y="46153"/>
                    <a:pt x="119063" y="46101"/>
                  </a:cubicBezTo>
                  <a:close/>
                  <a:moveTo>
                    <a:pt x="185738" y="180118"/>
                  </a:moveTo>
                  <a:lnTo>
                    <a:pt x="52388" y="180118"/>
                  </a:lnTo>
                  <a:lnTo>
                    <a:pt x="52388" y="154400"/>
                  </a:lnTo>
                  <a:cubicBezTo>
                    <a:pt x="52514" y="149184"/>
                    <a:pt x="54958" y="144296"/>
                    <a:pt x="59055" y="141065"/>
                  </a:cubicBezTo>
                  <a:cubicBezTo>
                    <a:pt x="68956" y="134210"/>
                    <a:pt x="79935" y="129059"/>
                    <a:pt x="91535" y="125825"/>
                  </a:cubicBezTo>
                  <a:cubicBezTo>
                    <a:pt x="100491" y="123254"/>
                    <a:pt x="109746" y="121877"/>
                    <a:pt x="119063" y="121729"/>
                  </a:cubicBezTo>
                  <a:cubicBezTo>
                    <a:pt x="128388" y="121757"/>
                    <a:pt x="137660" y="123137"/>
                    <a:pt x="146590" y="125825"/>
                  </a:cubicBezTo>
                  <a:cubicBezTo>
                    <a:pt x="158404" y="128893"/>
                    <a:pt x="169481" y="134302"/>
                    <a:pt x="179165" y="141732"/>
                  </a:cubicBezTo>
                  <a:cubicBezTo>
                    <a:pt x="183262" y="144963"/>
                    <a:pt x="185706" y="149851"/>
                    <a:pt x="185833" y="15506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pic>
          <p:nvPicPr>
            <p:cNvPr id="151" name="Graphic 150" descr="Connections">
              <a:extLst>
                <a:ext uri="{FF2B5EF4-FFF2-40B4-BE49-F238E27FC236}">
                  <a16:creationId xmlns:a16="http://schemas.microsoft.com/office/drawing/2014/main" id="{77EB3977-25A4-4063-8D5E-27C7555BDC09}"/>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722780" y="2636327"/>
              <a:ext cx="611108" cy="611108"/>
            </a:xfrm>
            <a:prstGeom prst="rect">
              <a:avLst/>
            </a:prstGeom>
          </p:spPr>
        </p:pic>
        <p:cxnSp>
          <p:nvCxnSpPr>
            <p:cNvPr id="152" name="Straight Connector 151">
              <a:extLst>
                <a:ext uri="{FF2B5EF4-FFF2-40B4-BE49-F238E27FC236}">
                  <a16:creationId xmlns:a16="http://schemas.microsoft.com/office/drawing/2014/main" id="{35BDFD7A-36E3-4BB8-92D8-F44CCC68C64F}"/>
                </a:ext>
              </a:extLst>
            </p:cNvPr>
            <p:cNvCxnSpPr>
              <a:cxnSpLocks/>
            </p:cNvCxnSpPr>
            <p:nvPr/>
          </p:nvCxnSpPr>
          <p:spPr>
            <a:xfrm>
              <a:off x="2284804" y="3664185"/>
              <a:ext cx="186685" cy="75108"/>
            </a:xfrm>
            <a:prstGeom prst="line">
              <a:avLst/>
            </a:prstGeom>
            <a:grp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0BDE4CB-8DDF-406C-B1B6-43B2EA74D621}"/>
                </a:ext>
              </a:extLst>
            </p:cNvPr>
            <p:cNvCxnSpPr>
              <a:cxnSpLocks/>
            </p:cNvCxnSpPr>
            <p:nvPr/>
          </p:nvCxnSpPr>
          <p:spPr>
            <a:xfrm>
              <a:off x="2569642" y="3568667"/>
              <a:ext cx="172160" cy="191037"/>
            </a:xfrm>
            <a:prstGeom prst="line">
              <a:avLst/>
            </a:prstGeom>
            <a:grpFill/>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3859166-2C6A-4EA9-BD9D-AFD24174F251}"/>
                </a:ext>
              </a:extLst>
            </p:cNvPr>
            <p:cNvCxnSpPr>
              <a:cxnSpLocks/>
            </p:cNvCxnSpPr>
            <p:nvPr/>
          </p:nvCxnSpPr>
          <p:spPr>
            <a:xfrm flipH="1">
              <a:off x="2793206" y="3600450"/>
              <a:ext cx="29030" cy="141138"/>
            </a:xfrm>
            <a:prstGeom prst="line">
              <a:avLst/>
            </a:prstGeom>
            <a:grp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04DD6781-F753-4F01-9EDE-33DA80DE4328}"/>
                </a:ext>
              </a:extLst>
            </p:cNvPr>
            <p:cNvCxnSpPr>
              <a:cxnSpLocks/>
              <a:endCxn id="148" idx="5"/>
            </p:cNvCxnSpPr>
            <p:nvPr/>
          </p:nvCxnSpPr>
          <p:spPr>
            <a:xfrm flipH="1">
              <a:off x="2510055" y="3577048"/>
              <a:ext cx="4372" cy="143586"/>
            </a:xfrm>
            <a:prstGeom prst="line">
              <a:avLst/>
            </a:prstGeom>
            <a:grp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4D2FEDDC-01E3-4851-A966-ECA7ABEE4178}"/>
                </a:ext>
              </a:extLst>
            </p:cNvPr>
            <p:cNvCxnSpPr>
              <a:cxnSpLocks/>
            </p:cNvCxnSpPr>
            <p:nvPr/>
          </p:nvCxnSpPr>
          <p:spPr>
            <a:xfrm>
              <a:off x="2636119" y="3506474"/>
              <a:ext cx="157087" cy="53422"/>
            </a:xfrm>
            <a:prstGeom prst="line">
              <a:avLst/>
            </a:prstGeom>
            <a:grp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7546F775-E446-4763-86F2-E077049C1E03}"/>
                </a:ext>
              </a:extLst>
            </p:cNvPr>
            <p:cNvCxnSpPr>
              <a:cxnSpLocks/>
            </p:cNvCxnSpPr>
            <p:nvPr/>
          </p:nvCxnSpPr>
          <p:spPr>
            <a:xfrm>
              <a:off x="2567631" y="3784594"/>
              <a:ext cx="156435" cy="7844"/>
            </a:xfrm>
            <a:prstGeom prst="line">
              <a:avLst/>
            </a:prstGeom>
            <a:grp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903DD781-5EF9-42B8-B413-0D676B6E638C}"/>
                </a:ext>
              </a:extLst>
            </p:cNvPr>
            <p:cNvCxnSpPr>
              <a:cxnSpLocks/>
              <a:stCxn id="150" idx="11"/>
            </p:cNvCxnSpPr>
            <p:nvPr/>
          </p:nvCxnSpPr>
          <p:spPr>
            <a:xfrm>
              <a:off x="1880257" y="3463672"/>
              <a:ext cx="140946" cy="139490"/>
            </a:xfrm>
            <a:prstGeom prst="line">
              <a:avLst/>
            </a:prstGeom>
            <a:grp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4BBF606A-CD80-4A8C-82AF-CA42EB2F2BE7}"/>
                </a:ext>
              </a:extLst>
            </p:cNvPr>
            <p:cNvCxnSpPr>
              <a:cxnSpLocks/>
            </p:cNvCxnSpPr>
            <p:nvPr/>
          </p:nvCxnSpPr>
          <p:spPr>
            <a:xfrm flipV="1">
              <a:off x="1874836" y="3302134"/>
              <a:ext cx="239754" cy="73362"/>
            </a:xfrm>
            <a:prstGeom prst="line">
              <a:avLst/>
            </a:prstGeom>
            <a:grpFill/>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6BED97CC-DA4C-4704-9C16-AC4AFE8F2685}"/>
                </a:ext>
              </a:extLst>
            </p:cNvPr>
            <p:cNvCxnSpPr>
              <a:cxnSpLocks/>
            </p:cNvCxnSpPr>
            <p:nvPr/>
          </p:nvCxnSpPr>
          <p:spPr>
            <a:xfrm>
              <a:off x="2081367" y="3096048"/>
              <a:ext cx="62949" cy="112702"/>
            </a:xfrm>
            <a:prstGeom prst="line">
              <a:avLst/>
            </a:prstGeom>
            <a:grp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2CBAEA8A-5109-40F1-986A-DEF07188F534}"/>
                </a:ext>
              </a:extLst>
            </p:cNvPr>
            <p:cNvCxnSpPr>
              <a:cxnSpLocks/>
            </p:cNvCxnSpPr>
            <p:nvPr/>
          </p:nvCxnSpPr>
          <p:spPr>
            <a:xfrm>
              <a:off x="2288687" y="2955451"/>
              <a:ext cx="85573" cy="75922"/>
            </a:xfrm>
            <a:prstGeom prst="line">
              <a:avLst/>
            </a:prstGeom>
            <a:grp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FF395A14-DAE6-430D-9CF5-859C74EE4278}"/>
                </a:ext>
              </a:extLst>
            </p:cNvPr>
            <p:cNvCxnSpPr>
              <a:cxnSpLocks/>
              <a:stCxn id="150" idx="5"/>
            </p:cNvCxnSpPr>
            <p:nvPr/>
          </p:nvCxnSpPr>
          <p:spPr>
            <a:xfrm flipV="1">
              <a:off x="1819669" y="3166831"/>
              <a:ext cx="44821" cy="175060"/>
            </a:xfrm>
            <a:prstGeom prst="line">
              <a:avLst/>
            </a:prstGeom>
            <a:grp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7471D70E-D8F4-41AF-B3E6-F67AF0A39218}"/>
              </a:ext>
            </a:extLst>
          </p:cNvPr>
          <p:cNvGrpSpPr/>
          <p:nvPr/>
        </p:nvGrpSpPr>
        <p:grpSpPr>
          <a:xfrm>
            <a:off x="672621" y="3734468"/>
            <a:ext cx="3605020" cy="914400"/>
            <a:chOff x="360025" y="4315363"/>
            <a:chExt cx="3605020" cy="914400"/>
          </a:xfrm>
        </p:grpSpPr>
        <p:pic>
          <p:nvPicPr>
            <p:cNvPr id="164" name="Graphic 163" descr="Network diagram">
              <a:extLst>
                <a:ext uri="{FF2B5EF4-FFF2-40B4-BE49-F238E27FC236}">
                  <a16:creationId xmlns:a16="http://schemas.microsoft.com/office/drawing/2014/main" id="{BDD25667-7E6D-4018-B559-53524FAEE351}"/>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rot="16200000">
              <a:off x="1716685" y="4315363"/>
              <a:ext cx="914400" cy="914400"/>
            </a:xfrm>
            <a:prstGeom prst="rect">
              <a:avLst/>
            </a:prstGeom>
          </p:spPr>
        </p:pic>
        <p:grpSp>
          <p:nvGrpSpPr>
            <p:cNvPr id="165" name="Group 164">
              <a:extLst>
                <a:ext uri="{FF2B5EF4-FFF2-40B4-BE49-F238E27FC236}">
                  <a16:creationId xmlns:a16="http://schemas.microsoft.com/office/drawing/2014/main" id="{FCC4DE91-8686-449E-8145-930CA81868A4}"/>
                </a:ext>
              </a:extLst>
            </p:cNvPr>
            <p:cNvGrpSpPr/>
            <p:nvPr/>
          </p:nvGrpSpPr>
          <p:grpSpPr>
            <a:xfrm>
              <a:off x="360025" y="4753511"/>
              <a:ext cx="3605020" cy="342902"/>
              <a:chOff x="1078625" y="4520760"/>
              <a:chExt cx="3605020" cy="342902"/>
            </a:xfrm>
            <a:solidFill>
              <a:schemeClr val="accent1"/>
            </a:solidFill>
          </p:grpSpPr>
          <p:grpSp>
            <p:nvGrpSpPr>
              <p:cNvPr id="166" name="Group 165">
                <a:extLst>
                  <a:ext uri="{FF2B5EF4-FFF2-40B4-BE49-F238E27FC236}">
                    <a16:creationId xmlns:a16="http://schemas.microsoft.com/office/drawing/2014/main" id="{40B63A43-94D4-4719-ACDC-C33B5EE17365}"/>
                  </a:ext>
                </a:extLst>
              </p:cNvPr>
              <p:cNvGrpSpPr/>
              <p:nvPr/>
            </p:nvGrpSpPr>
            <p:grpSpPr>
              <a:xfrm>
                <a:off x="1564635" y="4520762"/>
                <a:ext cx="2643360" cy="342900"/>
                <a:chOff x="1217925" y="4594934"/>
                <a:chExt cx="2643360" cy="342900"/>
              </a:xfrm>
              <a:grpFill/>
            </p:grpSpPr>
            <p:grpSp>
              <p:nvGrpSpPr>
                <p:cNvPr id="179" name="Group 178">
                  <a:extLst>
                    <a:ext uri="{FF2B5EF4-FFF2-40B4-BE49-F238E27FC236}">
                      <a16:creationId xmlns:a16="http://schemas.microsoft.com/office/drawing/2014/main" id="{F03281EB-E046-489E-A190-5E79A6B7C86F}"/>
                    </a:ext>
                  </a:extLst>
                </p:cNvPr>
                <p:cNvGrpSpPr/>
                <p:nvPr/>
              </p:nvGrpSpPr>
              <p:grpSpPr>
                <a:xfrm>
                  <a:off x="2775435" y="4594934"/>
                  <a:ext cx="600075" cy="342900"/>
                  <a:chOff x="3604320" y="4597485"/>
                  <a:chExt cx="600075" cy="342900"/>
                </a:xfrm>
                <a:grpFill/>
              </p:grpSpPr>
              <p:sp>
                <p:nvSpPr>
                  <p:cNvPr id="192" name="Freeform: Shape 191">
                    <a:extLst>
                      <a:ext uri="{FF2B5EF4-FFF2-40B4-BE49-F238E27FC236}">
                        <a16:creationId xmlns:a16="http://schemas.microsoft.com/office/drawing/2014/main" id="{02A03EF9-C7E8-49C3-B4F5-23E6A9FE8E31}"/>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93" name="Freeform: Shape 192">
                    <a:extLst>
                      <a:ext uri="{FF2B5EF4-FFF2-40B4-BE49-F238E27FC236}">
                        <a16:creationId xmlns:a16="http://schemas.microsoft.com/office/drawing/2014/main" id="{1242C1F0-8F9F-4286-8F7F-3110CC524DAC}"/>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94" name="Freeform: Shape 193">
                    <a:extLst>
                      <a:ext uri="{FF2B5EF4-FFF2-40B4-BE49-F238E27FC236}">
                        <a16:creationId xmlns:a16="http://schemas.microsoft.com/office/drawing/2014/main" id="{E84847C8-6659-4F13-9575-8E0C6B409C58}"/>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180" name="Group 179">
                  <a:extLst>
                    <a:ext uri="{FF2B5EF4-FFF2-40B4-BE49-F238E27FC236}">
                      <a16:creationId xmlns:a16="http://schemas.microsoft.com/office/drawing/2014/main" id="{CD94EDFB-A9D8-4EA4-BCDE-A06F4BF6E0B2}"/>
                    </a:ext>
                  </a:extLst>
                </p:cNvPr>
                <p:cNvGrpSpPr/>
                <p:nvPr/>
              </p:nvGrpSpPr>
              <p:grpSpPr>
                <a:xfrm>
                  <a:off x="3261210" y="4594934"/>
                  <a:ext cx="600075" cy="342900"/>
                  <a:chOff x="3604320" y="4597485"/>
                  <a:chExt cx="600075" cy="342900"/>
                </a:xfrm>
                <a:grpFill/>
              </p:grpSpPr>
              <p:sp>
                <p:nvSpPr>
                  <p:cNvPr id="189" name="Freeform: Shape 188">
                    <a:extLst>
                      <a:ext uri="{FF2B5EF4-FFF2-40B4-BE49-F238E27FC236}">
                        <a16:creationId xmlns:a16="http://schemas.microsoft.com/office/drawing/2014/main" id="{1F42C6CB-8B47-4B26-81EB-A93FF63A2218}"/>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90" name="Freeform: Shape 189">
                    <a:extLst>
                      <a:ext uri="{FF2B5EF4-FFF2-40B4-BE49-F238E27FC236}">
                        <a16:creationId xmlns:a16="http://schemas.microsoft.com/office/drawing/2014/main" id="{D2C3E7B8-CE6F-4EBD-B3FA-84EB85BBDBAB}"/>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91" name="Freeform: Shape 190">
                    <a:extLst>
                      <a:ext uri="{FF2B5EF4-FFF2-40B4-BE49-F238E27FC236}">
                        <a16:creationId xmlns:a16="http://schemas.microsoft.com/office/drawing/2014/main" id="{D588835E-13D7-4471-AD1C-CAB84E1B8D1C}"/>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181" name="Group 180">
                  <a:extLst>
                    <a:ext uri="{FF2B5EF4-FFF2-40B4-BE49-F238E27FC236}">
                      <a16:creationId xmlns:a16="http://schemas.microsoft.com/office/drawing/2014/main" id="{7BA4061B-D942-49D9-A7F5-35197F7211BE}"/>
                    </a:ext>
                  </a:extLst>
                </p:cNvPr>
                <p:cNvGrpSpPr/>
                <p:nvPr/>
              </p:nvGrpSpPr>
              <p:grpSpPr>
                <a:xfrm flipH="1">
                  <a:off x="1217925" y="4594934"/>
                  <a:ext cx="600075" cy="342900"/>
                  <a:chOff x="3604320" y="4597485"/>
                  <a:chExt cx="600075" cy="342900"/>
                </a:xfrm>
                <a:grpFill/>
              </p:grpSpPr>
              <p:sp>
                <p:nvSpPr>
                  <p:cNvPr id="186" name="Freeform: Shape 185">
                    <a:extLst>
                      <a:ext uri="{FF2B5EF4-FFF2-40B4-BE49-F238E27FC236}">
                        <a16:creationId xmlns:a16="http://schemas.microsoft.com/office/drawing/2014/main" id="{F7EA2002-084D-46FD-8D25-8F030B4DABEB}"/>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7" name="Freeform: Shape 186">
                    <a:extLst>
                      <a:ext uri="{FF2B5EF4-FFF2-40B4-BE49-F238E27FC236}">
                        <a16:creationId xmlns:a16="http://schemas.microsoft.com/office/drawing/2014/main" id="{9AC751EE-2FAA-463E-97B1-6E9F933E5410}"/>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8" name="Freeform: Shape 187">
                    <a:extLst>
                      <a:ext uri="{FF2B5EF4-FFF2-40B4-BE49-F238E27FC236}">
                        <a16:creationId xmlns:a16="http://schemas.microsoft.com/office/drawing/2014/main" id="{FFA26B72-AB0E-4090-8F72-69CB55A1322B}"/>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182" name="Group 181">
                  <a:extLst>
                    <a:ext uri="{FF2B5EF4-FFF2-40B4-BE49-F238E27FC236}">
                      <a16:creationId xmlns:a16="http://schemas.microsoft.com/office/drawing/2014/main" id="{23EF5ABE-1A0A-4686-86F3-360BA4DC7F1D}"/>
                    </a:ext>
                  </a:extLst>
                </p:cNvPr>
                <p:cNvGrpSpPr/>
                <p:nvPr/>
              </p:nvGrpSpPr>
              <p:grpSpPr>
                <a:xfrm flipH="1">
                  <a:off x="1703700" y="4594934"/>
                  <a:ext cx="600075" cy="342900"/>
                  <a:chOff x="3604320" y="4597485"/>
                  <a:chExt cx="600075" cy="342900"/>
                </a:xfrm>
                <a:grpFill/>
              </p:grpSpPr>
              <p:sp>
                <p:nvSpPr>
                  <p:cNvPr id="183" name="Freeform: Shape 182">
                    <a:extLst>
                      <a:ext uri="{FF2B5EF4-FFF2-40B4-BE49-F238E27FC236}">
                        <a16:creationId xmlns:a16="http://schemas.microsoft.com/office/drawing/2014/main" id="{922BBD85-6825-41D1-8D90-5AD8DFDF70E4}"/>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4" name="Freeform: Shape 183">
                    <a:extLst>
                      <a:ext uri="{FF2B5EF4-FFF2-40B4-BE49-F238E27FC236}">
                        <a16:creationId xmlns:a16="http://schemas.microsoft.com/office/drawing/2014/main" id="{17C4C6C7-6738-4067-8A32-066F134FAE6F}"/>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5" name="Freeform: Shape 184">
                    <a:extLst>
                      <a:ext uri="{FF2B5EF4-FFF2-40B4-BE49-F238E27FC236}">
                        <a16:creationId xmlns:a16="http://schemas.microsoft.com/office/drawing/2014/main" id="{824A7AC4-2C71-4ED9-B106-27750021D7D3}"/>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grpSp>
            <p:nvGrpSpPr>
              <p:cNvPr id="167" name="Group 166">
                <a:extLst>
                  <a:ext uri="{FF2B5EF4-FFF2-40B4-BE49-F238E27FC236}">
                    <a16:creationId xmlns:a16="http://schemas.microsoft.com/office/drawing/2014/main" id="{5E3DD302-F007-4C69-A8AE-135C51C78268}"/>
                  </a:ext>
                </a:extLst>
              </p:cNvPr>
              <p:cNvGrpSpPr/>
              <p:nvPr/>
            </p:nvGrpSpPr>
            <p:grpSpPr>
              <a:xfrm>
                <a:off x="4083570" y="4520761"/>
                <a:ext cx="600075" cy="342900"/>
                <a:chOff x="3604320" y="4597485"/>
                <a:chExt cx="600075" cy="342900"/>
              </a:xfrm>
              <a:grpFill/>
            </p:grpSpPr>
            <p:sp>
              <p:nvSpPr>
                <p:cNvPr id="175" name="Freeform: Shape 174">
                  <a:extLst>
                    <a:ext uri="{FF2B5EF4-FFF2-40B4-BE49-F238E27FC236}">
                      <a16:creationId xmlns:a16="http://schemas.microsoft.com/office/drawing/2014/main" id="{F2B00A4A-1B72-4FEE-B9A4-FB87083A9082}"/>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76" name="Freeform: Shape 175">
                  <a:extLst>
                    <a:ext uri="{FF2B5EF4-FFF2-40B4-BE49-F238E27FC236}">
                      <a16:creationId xmlns:a16="http://schemas.microsoft.com/office/drawing/2014/main" id="{428863B1-A347-4604-9258-C39FD5827685}"/>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77" name="Freeform: Shape 176">
                  <a:extLst>
                    <a:ext uri="{FF2B5EF4-FFF2-40B4-BE49-F238E27FC236}">
                      <a16:creationId xmlns:a16="http://schemas.microsoft.com/office/drawing/2014/main" id="{845F2D36-26FC-4AFC-B893-636D85A13772}"/>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169" name="Group 168">
                <a:extLst>
                  <a:ext uri="{FF2B5EF4-FFF2-40B4-BE49-F238E27FC236}">
                    <a16:creationId xmlns:a16="http://schemas.microsoft.com/office/drawing/2014/main" id="{1ABC5674-4867-439D-ABA8-366499B6F509}"/>
                  </a:ext>
                </a:extLst>
              </p:cNvPr>
              <p:cNvGrpSpPr/>
              <p:nvPr/>
            </p:nvGrpSpPr>
            <p:grpSpPr>
              <a:xfrm flipH="1">
                <a:off x="1078625" y="4520760"/>
                <a:ext cx="600075" cy="342900"/>
                <a:chOff x="3604320" y="4597485"/>
                <a:chExt cx="600075" cy="342900"/>
              </a:xfrm>
              <a:grpFill/>
            </p:grpSpPr>
            <p:sp>
              <p:nvSpPr>
                <p:cNvPr id="170" name="Freeform: Shape 169">
                  <a:extLst>
                    <a:ext uri="{FF2B5EF4-FFF2-40B4-BE49-F238E27FC236}">
                      <a16:creationId xmlns:a16="http://schemas.microsoft.com/office/drawing/2014/main" id="{51E206EE-37FF-4568-9046-6BC40F54635D}"/>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72" name="Freeform: Shape 171">
                  <a:extLst>
                    <a:ext uri="{FF2B5EF4-FFF2-40B4-BE49-F238E27FC236}">
                      <a16:creationId xmlns:a16="http://schemas.microsoft.com/office/drawing/2014/main" id="{A1E8C759-96A1-4D13-99B7-34C80B50D409}"/>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74" name="Freeform: Shape 173">
                  <a:extLst>
                    <a:ext uri="{FF2B5EF4-FFF2-40B4-BE49-F238E27FC236}">
                      <a16:creationId xmlns:a16="http://schemas.microsoft.com/office/drawing/2014/main" id="{5A8B5F9D-29B0-4372-AA76-D33ADF6979A2}"/>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grpSp>
      <p:sp>
        <p:nvSpPr>
          <p:cNvPr id="195" name="Freeform: Shape 194">
            <a:extLst>
              <a:ext uri="{FF2B5EF4-FFF2-40B4-BE49-F238E27FC236}">
                <a16:creationId xmlns:a16="http://schemas.microsoft.com/office/drawing/2014/main" id="{F0250077-0841-4AF5-AD7B-56EBEC7CD1C5}"/>
              </a:ext>
            </a:extLst>
          </p:cNvPr>
          <p:cNvSpPr/>
          <p:nvPr/>
        </p:nvSpPr>
        <p:spPr>
          <a:xfrm>
            <a:off x="3536252" y="3077985"/>
            <a:ext cx="302963" cy="302963"/>
          </a:xfrm>
          <a:custGeom>
            <a:avLst/>
            <a:gdLst>
              <a:gd name="connsiteX0" fmla="*/ 119063 w 238125"/>
              <a:gd name="connsiteY0" fmla="*/ 0 h 238125"/>
              <a:gd name="connsiteX1" fmla="*/ 0 w 238125"/>
              <a:gd name="connsiteY1" fmla="*/ 119063 h 238125"/>
              <a:gd name="connsiteX2" fmla="*/ 119063 w 238125"/>
              <a:gd name="connsiteY2" fmla="*/ 238125 h 238125"/>
              <a:gd name="connsiteX3" fmla="*/ 238125 w 238125"/>
              <a:gd name="connsiteY3" fmla="*/ 119063 h 238125"/>
              <a:gd name="connsiteX4" fmla="*/ 119063 w 238125"/>
              <a:gd name="connsiteY4" fmla="*/ 0 h 238125"/>
              <a:gd name="connsiteX5" fmla="*/ 119063 w 238125"/>
              <a:gd name="connsiteY5" fmla="*/ 46101 h 238125"/>
              <a:gd name="connsiteX6" fmla="*/ 152591 w 238125"/>
              <a:gd name="connsiteY6" fmla="*/ 79439 h 238125"/>
              <a:gd name="connsiteX7" fmla="*/ 119253 w 238125"/>
              <a:gd name="connsiteY7" fmla="*/ 112967 h 238125"/>
              <a:gd name="connsiteX8" fmla="*/ 85725 w 238125"/>
              <a:gd name="connsiteY8" fmla="*/ 79629 h 238125"/>
              <a:gd name="connsiteX9" fmla="*/ 85725 w 238125"/>
              <a:gd name="connsiteY9" fmla="*/ 79534 h 238125"/>
              <a:gd name="connsiteX10" fmla="*/ 119063 w 238125"/>
              <a:gd name="connsiteY10" fmla="*/ 46101 h 238125"/>
              <a:gd name="connsiteX11" fmla="*/ 185738 w 238125"/>
              <a:gd name="connsiteY11" fmla="*/ 180118 h 238125"/>
              <a:gd name="connsiteX12" fmla="*/ 52388 w 238125"/>
              <a:gd name="connsiteY12" fmla="*/ 180118 h 238125"/>
              <a:gd name="connsiteX13" fmla="*/ 52388 w 238125"/>
              <a:gd name="connsiteY13" fmla="*/ 154400 h 238125"/>
              <a:gd name="connsiteX14" fmla="*/ 59055 w 238125"/>
              <a:gd name="connsiteY14" fmla="*/ 141065 h 238125"/>
              <a:gd name="connsiteX15" fmla="*/ 91535 w 238125"/>
              <a:gd name="connsiteY15" fmla="*/ 125825 h 238125"/>
              <a:gd name="connsiteX16" fmla="*/ 119063 w 238125"/>
              <a:gd name="connsiteY16" fmla="*/ 121729 h 238125"/>
              <a:gd name="connsiteX17" fmla="*/ 146590 w 238125"/>
              <a:gd name="connsiteY17" fmla="*/ 125825 h 238125"/>
              <a:gd name="connsiteX18" fmla="*/ 179165 w 238125"/>
              <a:gd name="connsiteY18" fmla="*/ 141732 h 238125"/>
              <a:gd name="connsiteX19" fmla="*/ 185833 w 238125"/>
              <a:gd name="connsiteY19" fmla="*/ 1550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125" h="238125">
                <a:moveTo>
                  <a:pt x="119063" y="0"/>
                </a:moveTo>
                <a:cubicBezTo>
                  <a:pt x="53306" y="0"/>
                  <a:pt x="0" y="53306"/>
                  <a:pt x="0" y="119063"/>
                </a:cubicBezTo>
                <a:cubicBezTo>
                  <a:pt x="0" y="184819"/>
                  <a:pt x="53306" y="238125"/>
                  <a:pt x="119063" y="238125"/>
                </a:cubicBezTo>
                <a:cubicBezTo>
                  <a:pt x="184819" y="238125"/>
                  <a:pt x="238125" y="184819"/>
                  <a:pt x="238125" y="119063"/>
                </a:cubicBezTo>
                <a:cubicBezTo>
                  <a:pt x="238125" y="53306"/>
                  <a:pt x="184819" y="0"/>
                  <a:pt x="119063" y="0"/>
                </a:cubicBezTo>
                <a:close/>
                <a:moveTo>
                  <a:pt x="119063" y="46101"/>
                </a:moveTo>
                <a:cubicBezTo>
                  <a:pt x="137527" y="46049"/>
                  <a:pt x="152538" y="60974"/>
                  <a:pt x="152591" y="79439"/>
                </a:cubicBezTo>
                <a:cubicBezTo>
                  <a:pt x="152643" y="97903"/>
                  <a:pt x="137717" y="112913"/>
                  <a:pt x="119253" y="112967"/>
                </a:cubicBezTo>
                <a:cubicBezTo>
                  <a:pt x="100789" y="113019"/>
                  <a:pt x="85777" y="98093"/>
                  <a:pt x="85725" y="79629"/>
                </a:cubicBezTo>
                <a:cubicBezTo>
                  <a:pt x="85725" y="79598"/>
                  <a:pt x="85725" y="79565"/>
                  <a:pt x="85725" y="79534"/>
                </a:cubicBezTo>
                <a:cubicBezTo>
                  <a:pt x="85725" y="61107"/>
                  <a:pt x="100635" y="46153"/>
                  <a:pt x="119063" y="46101"/>
                </a:cubicBezTo>
                <a:close/>
                <a:moveTo>
                  <a:pt x="185738" y="180118"/>
                </a:moveTo>
                <a:lnTo>
                  <a:pt x="52388" y="180118"/>
                </a:lnTo>
                <a:lnTo>
                  <a:pt x="52388" y="154400"/>
                </a:lnTo>
                <a:cubicBezTo>
                  <a:pt x="52514" y="149184"/>
                  <a:pt x="54958" y="144296"/>
                  <a:pt x="59055" y="141065"/>
                </a:cubicBezTo>
                <a:cubicBezTo>
                  <a:pt x="68956" y="134210"/>
                  <a:pt x="79935" y="129059"/>
                  <a:pt x="91535" y="125825"/>
                </a:cubicBezTo>
                <a:cubicBezTo>
                  <a:pt x="100491" y="123254"/>
                  <a:pt x="109746" y="121877"/>
                  <a:pt x="119063" y="121729"/>
                </a:cubicBezTo>
                <a:cubicBezTo>
                  <a:pt x="128388" y="121757"/>
                  <a:pt x="137660" y="123137"/>
                  <a:pt x="146590" y="125825"/>
                </a:cubicBezTo>
                <a:cubicBezTo>
                  <a:pt x="158404" y="128893"/>
                  <a:pt x="169481" y="134302"/>
                  <a:pt x="179165" y="141732"/>
                </a:cubicBezTo>
                <a:cubicBezTo>
                  <a:pt x="183262" y="144963"/>
                  <a:pt x="185706" y="149851"/>
                  <a:pt x="185833" y="155067"/>
                </a:cubicBezTo>
                <a:close/>
              </a:path>
            </a:pathLst>
          </a:custGeom>
          <a:solidFill>
            <a:schemeClr val="accent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96" name="Arrow: Left 195">
            <a:extLst>
              <a:ext uri="{FF2B5EF4-FFF2-40B4-BE49-F238E27FC236}">
                <a16:creationId xmlns:a16="http://schemas.microsoft.com/office/drawing/2014/main" id="{4E0C4200-B4A5-4B09-96E6-CF30E8BBD5F8}"/>
              </a:ext>
            </a:extLst>
          </p:cNvPr>
          <p:cNvSpPr/>
          <p:nvPr/>
        </p:nvSpPr>
        <p:spPr bwMode="auto">
          <a:xfrm>
            <a:off x="4436528" y="2892043"/>
            <a:ext cx="1585402" cy="132710"/>
          </a:xfrm>
          <a:prstGeom prst="leftArrow">
            <a:avLst/>
          </a:prstGeom>
          <a:solidFill>
            <a:srgbClr val="E8112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7" name="Freeform: Shape 196">
            <a:extLst>
              <a:ext uri="{FF2B5EF4-FFF2-40B4-BE49-F238E27FC236}">
                <a16:creationId xmlns:a16="http://schemas.microsoft.com/office/drawing/2014/main" id="{2E644566-6E75-448E-8CC2-EB287DECFD66}"/>
              </a:ext>
            </a:extLst>
          </p:cNvPr>
          <p:cNvSpPr/>
          <p:nvPr/>
        </p:nvSpPr>
        <p:spPr>
          <a:xfrm>
            <a:off x="4259269" y="2874765"/>
            <a:ext cx="157264" cy="157264"/>
          </a:xfrm>
          <a:custGeom>
            <a:avLst/>
            <a:gdLst>
              <a:gd name="connsiteX0" fmla="*/ 119063 w 238125"/>
              <a:gd name="connsiteY0" fmla="*/ 0 h 238125"/>
              <a:gd name="connsiteX1" fmla="*/ 0 w 238125"/>
              <a:gd name="connsiteY1" fmla="*/ 119063 h 238125"/>
              <a:gd name="connsiteX2" fmla="*/ 119063 w 238125"/>
              <a:gd name="connsiteY2" fmla="*/ 238125 h 238125"/>
              <a:gd name="connsiteX3" fmla="*/ 238125 w 238125"/>
              <a:gd name="connsiteY3" fmla="*/ 119063 h 238125"/>
              <a:gd name="connsiteX4" fmla="*/ 119063 w 238125"/>
              <a:gd name="connsiteY4" fmla="*/ 0 h 238125"/>
              <a:gd name="connsiteX5" fmla="*/ 119063 w 238125"/>
              <a:gd name="connsiteY5" fmla="*/ 46101 h 238125"/>
              <a:gd name="connsiteX6" fmla="*/ 152591 w 238125"/>
              <a:gd name="connsiteY6" fmla="*/ 79439 h 238125"/>
              <a:gd name="connsiteX7" fmla="*/ 119253 w 238125"/>
              <a:gd name="connsiteY7" fmla="*/ 112967 h 238125"/>
              <a:gd name="connsiteX8" fmla="*/ 85725 w 238125"/>
              <a:gd name="connsiteY8" fmla="*/ 79629 h 238125"/>
              <a:gd name="connsiteX9" fmla="*/ 85725 w 238125"/>
              <a:gd name="connsiteY9" fmla="*/ 79534 h 238125"/>
              <a:gd name="connsiteX10" fmla="*/ 119063 w 238125"/>
              <a:gd name="connsiteY10" fmla="*/ 46101 h 238125"/>
              <a:gd name="connsiteX11" fmla="*/ 185738 w 238125"/>
              <a:gd name="connsiteY11" fmla="*/ 180118 h 238125"/>
              <a:gd name="connsiteX12" fmla="*/ 52388 w 238125"/>
              <a:gd name="connsiteY12" fmla="*/ 180118 h 238125"/>
              <a:gd name="connsiteX13" fmla="*/ 52388 w 238125"/>
              <a:gd name="connsiteY13" fmla="*/ 154400 h 238125"/>
              <a:gd name="connsiteX14" fmla="*/ 59055 w 238125"/>
              <a:gd name="connsiteY14" fmla="*/ 141065 h 238125"/>
              <a:gd name="connsiteX15" fmla="*/ 91535 w 238125"/>
              <a:gd name="connsiteY15" fmla="*/ 125825 h 238125"/>
              <a:gd name="connsiteX16" fmla="*/ 119063 w 238125"/>
              <a:gd name="connsiteY16" fmla="*/ 121729 h 238125"/>
              <a:gd name="connsiteX17" fmla="*/ 146590 w 238125"/>
              <a:gd name="connsiteY17" fmla="*/ 125825 h 238125"/>
              <a:gd name="connsiteX18" fmla="*/ 179165 w 238125"/>
              <a:gd name="connsiteY18" fmla="*/ 141732 h 238125"/>
              <a:gd name="connsiteX19" fmla="*/ 185833 w 238125"/>
              <a:gd name="connsiteY19" fmla="*/ 1550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8125" h="238125">
                <a:moveTo>
                  <a:pt x="119063" y="0"/>
                </a:moveTo>
                <a:cubicBezTo>
                  <a:pt x="53306" y="0"/>
                  <a:pt x="0" y="53306"/>
                  <a:pt x="0" y="119063"/>
                </a:cubicBezTo>
                <a:cubicBezTo>
                  <a:pt x="0" y="184819"/>
                  <a:pt x="53306" y="238125"/>
                  <a:pt x="119063" y="238125"/>
                </a:cubicBezTo>
                <a:cubicBezTo>
                  <a:pt x="184819" y="238125"/>
                  <a:pt x="238125" y="184819"/>
                  <a:pt x="238125" y="119063"/>
                </a:cubicBezTo>
                <a:cubicBezTo>
                  <a:pt x="238125" y="53306"/>
                  <a:pt x="184819" y="0"/>
                  <a:pt x="119063" y="0"/>
                </a:cubicBezTo>
                <a:close/>
                <a:moveTo>
                  <a:pt x="119063" y="46101"/>
                </a:moveTo>
                <a:cubicBezTo>
                  <a:pt x="137527" y="46049"/>
                  <a:pt x="152538" y="60974"/>
                  <a:pt x="152591" y="79439"/>
                </a:cubicBezTo>
                <a:cubicBezTo>
                  <a:pt x="152643" y="97903"/>
                  <a:pt x="137717" y="112913"/>
                  <a:pt x="119253" y="112967"/>
                </a:cubicBezTo>
                <a:cubicBezTo>
                  <a:pt x="100789" y="113019"/>
                  <a:pt x="85777" y="98093"/>
                  <a:pt x="85725" y="79629"/>
                </a:cubicBezTo>
                <a:cubicBezTo>
                  <a:pt x="85725" y="79598"/>
                  <a:pt x="85725" y="79565"/>
                  <a:pt x="85725" y="79534"/>
                </a:cubicBezTo>
                <a:cubicBezTo>
                  <a:pt x="85725" y="61107"/>
                  <a:pt x="100635" y="46153"/>
                  <a:pt x="119063" y="46101"/>
                </a:cubicBezTo>
                <a:close/>
                <a:moveTo>
                  <a:pt x="185738" y="180118"/>
                </a:moveTo>
                <a:lnTo>
                  <a:pt x="52388" y="180118"/>
                </a:lnTo>
                <a:lnTo>
                  <a:pt x="52388" y="154400"/>
                </a:lnTo>
                <a:cubicBezTo>
                  <a:pt x="52514" y="149184"/>
                  <a:pt x="54958" y="144296"/>
                  <a:pt x="59055" y="141065"/>
                </a:cubicBezTo>
                <a:cubicBezTo>
                  <a:pt x="68956" y="134210"/>
                  <a:pt x="79935" y="129059"/>
                  <a:pt x="91535" y="125825"/>
                </a:cubicBezTo>
                <a:cubicBezTo>
                  <a:pt x="100491" y="123254"/>
                  <a:pt x="109746" y="121877"/>
                  <a:pt x="119063" y="121729"/>
                </a:cubicBezTo>
                <a:cubicBezTo>
                  <a:pt x="128388" y="121757"/>
                  <a:pt x="137660" y="123137"/>
                  <a:pt x="146590" y="125825"/>
                </a:cubicBezTo>
                <a:cubicBezTo>
                  <a:pt x="158404" y="128893"/>
                  <a:pt x="169481" y="134302"/>
                  <a:pt x="179165" y="141732"/>
                </a:cubicBezTo>
                <a:cubicBezTo>
                  <a:pt x="183262" y="144963"/>
                  <a:pt x="185706" y="149851"/>
                  <a:pt x="185833" y="155067"/>
                </a:cubicBezTo>
                <a:close/>
              </a:path>
            </a:pathLst>
          </a:custGeom>
          <a:solidFill>
            <a:srgbClr val="FF0000">
              <a:alpha val="74902"/>
            </a:srgb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nvGrpSpPr>
          <p:cNvPr id="198" name="Group 197">
            <a:extLst>
              <a:ext uri="{FF2B5EF4-FFF2-40B4-BE49-F238E27FC236}">
                <a16:creationId xmlns:a16="http://schemas.microsoft.com/office/drawing/2014/main" id="{E6126983-A214-437E-88D4-B53A1E5123FE}"/>
              </a:ext>
            </a:extLst>
          </p:cNvPr>
          <p:cNvGrpSpPr/>
          <p:nvPr/>
        </p:nvGrpSpPr>
        <p:grpSpPr>
          <a:xfrm>
            <a:off x="3444729" y="2349306"/>
            <a:ext cx="1285905" cy="1696573"/>
            <a:chOff x="3757579" y="4064937"/>
            <a:chExt cx="704648" cy="929685"/>
          </a:xfrm>
          <a:solidFill>
            <a:srgbClr val="E81123"/>
          </a:solidFill>
        </p:grpSpPr>
        <p:pic>
          <p:nvPicPr>
            <p:cNvPr id="199" name="Graphic 198" descr="Arrow: Slight curve">
              <a:extLst>
                <a:ext uri="{FF2B5EF4-FFF2-40B4-BE49-F238E27FC236}">
                  <a16:creationId xmlns:a16="http://schemas.microsoft.com/office/drawing/2014/main" id="{816F682B-7B71-4B6E-B7BF-2AD997BA8C32}"/>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rot="9000000">
              <a:off x="3758121" y="4265136"/>
              <a:ext cx="471318" cy="471318"/>
            </a:xfrm>
            <a:prstGeom prst="rect">
              <a:avLst/>
            </a:prstGeom>
          </p:spPr>
        </p:pic>
        <p:pic>
          <p:nvPicPr>
            <p:cNvPr id="200" name="Graphic 199" descr="Arrow: Slight curve">
              <a:extLst>
                <a:ext uri="{FF2B5EF4-FFF2-40B4-BE49-F238E27FC236}">
                  <a16:creationId xmlns:a16="http://schemas.microsoft.com/office/drawing/2014/main" id="{3EEDA8A6-D127-4492-BA72-616684663801}"/>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rot="1821813" flipH="1">
              <a:off x="3757579" y="4064937"/>
              <a:ext cx="471318" cy="471318"/>
            </a:xfrm>
            <a:prstGeom prst="rect">
              <a:avLst/>
            </a:prstGeom>
          </p:spPr>
        </p:pic>
        <p:pic>
          <p:nvPicPr>
            <p:cNvPr id="201" name="Graphic 200" descr="Arrow: Counter-clockwise curve">
              <a:extLst>
                <a:ext uri="{FF2B5EF4-FFF2-40B4-BE49-F238E27FC236}">
                  <a16:creationId xmlns:a16="http://schemas.microsoft.com/office/drawing/2014/main" id="{793D3E5A-8F7B-43A7-B413-EA4B523AD6BF}"/>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rot="1702927" flipH="1" flipV="1">
              <a:off x="3861289" y="4393684"/>
              <a:ext cx="600938" cy="600938"/>
            </a:xfrm>
            <a:prstGeom prst="rect">
              <a:avLst/>
            </a:prstGeom>
          </p:spPr>
        </p:pic>
      </p:grpSp>
      <p:grpSp>
        <p:nvGrpSpPr>
          <p:cNvPr id="202" name="Group 201">
            <a:extLst>
              <a:ext uri="{FF2B5EF4-FFF2-40B4-BE49-F238E27FC236}">
                <a16:creationId xmlns:a16="http://schemas.microsoft.com/office/drawing/2014/main" id="{BDC10AE5-FDFC-409D-827F-CBB8D04D8B01}"/>
              </a:ext>
            </a:extLst>
          </p:cNvPr>
          <p:cNvGrpSpPr/>
          <p:nvPr/>
        </p:nvGrpSpPr>
        <p:grpSpPr>
          <a:xfrm>
            <a:off x="564717" y="3173339"/>
            <a:ext cx="1139987" cy="289154"/>
            <a:chOff x="-2886460" y="1195910"/>
            <a:chExt cx="3605020" cy="914400"/>
          </a:xfrm>
          <a:solidFill>
            <a:schemeClr val="accent1"/>
          </a:solidFill>
        </p:grpSpPr>
        <p:pic>
          <p:nvPicPr>
            <p:cNvPr id="203" name="Graphic 202" descr="Network diagram">
              <a:extLst>
                <a:ext uri="{FF2B5EF4-FFF2-40B4-BE49-F238E27FC236}">
                  <a16:creationId xmlns:a16="http://schemas.microsoft.com/office/drawing/2014/main" id="{18FFFA10-EC72-49D5-9D9B-558B17E980EF}"/>
                </a:ext>
              </a:extLst>
            </p:cNvPr>
            <p:cNvPicPr>
              <a:picLocks noChangeAspect="1"/>
            </p:cNvPicPr>
            <p:nvPr/>
          </p:nvPicPr>
          <p:blipFill>
            <a:blip r:embed="rId7" cstate="print">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rot="16200000">
              <a:off x="-1529800" y="1195910"/>
              <a:ext cx="914400" cy="914400"/>
            </a:xfrm>
            <a:prstGeom prst="rect">
              <a:avLst/>
            </a:prstGeom>
          </p:spPr>
        </p:pic>
        <p:grpSp>
          <p:nvGrpSpPr>
            <p:cNvPr id="204" name="Group 203">
              <a:extLst>
                <a:ext uri="{FF2B5EF4-FFF2-40B4-BE49-F238E27FC236}">
                  <a16:creationId xmlns:a16="http://schemas.microsoft.com/office/drawing/2014/main" id="{216CA166-D4E4-4DE5-8E2F-C0E84FD5B010}"/>
                </a:ext>
              </a:extLst>
            </p:cNvPr>
            <p:cNvGrpSpPr/>
            <p:nvPr/>
          </p:nvGrpSpPr>
          <p:grpSpPr>
            <a:xfrm>
              <a:off x="-2886460" y="1634058"/>
              <a:ext cx="3605020" cy="342902"/>
              <a:chOff x="1078625" y="4520760"/>
              <a:chExt cx="3605020" cy="342902"/>
            </a:xfrm>
            <a:grpFill/>
          </p:grpSpPr>
          <p:grpSp>
            <p:nvGrpSpPr>
              <p:cNvPr id="205" name="Group 204">
                <a:extLst>
                  <a:ext uri="{FF2B5EF4-FFF2-40B4-BE49-F238E27FC236}">
                    <a16:creationId xmlns:a16="http://schemas.microsoft.com/office/drawing/2014/main" id="{F4C3E068-358F-455E-AE52-64D66ADE47CA}"/>
                  </a:ext>
                </a:extLst>
              </p:cNvPr>
              <p:cNvGrpSpPr/>
              <p:nvPr/>
            </p:nvGrpSpPr>
            <p:grpSpPr>
              <a:xfrm>
                <a:off x="1564635" y="4520762"/>
                <a:ext cx="2643360" cy="342900"/>
                <a:chOff x="1217925" y="4594934"/>
                <a:chExt cx="2643360" cy="342900"/>
              </a:xfrm>
              <a:grpFill/>
            </p:grpSpPr>
            <p:grpSp>
              <p:nvGrpSpPr>
                <p:cNvPr id="214" name="Group 213">
                  <a:extLst>
                    <a:ext uri="{FF2B5EF4-FFF2-40B4-BE49-F238E27FC236}">
                      <a16:creationId xmlns:a16="http://schemas.microsoft.com/office/drawing/2014/main" id="{9A08897C-234A-45CE-8551-91973731E47B}"/>
                    </a:ext>
                  </a:extLst>
                </p:cNvPr>
                <p:cNvGrpSpPr/>
                <p:nvPr/>
              </p:nvGrpSpPr>
              <p:grpSpPr>
                <a:xfrm>
                  <a:off x="2775435" y="4594934"/>
                  <a:ext cx="600075" cy="342900"/>
                  <a:chOff x="3604320" y="4597485"/>
                  <a:chExt cx="600075" cy="342900"/>
                </a:xfrm>
                <a:grpFill/>
              </p:grpSpPr>
              <p:sp>
                <p:nvSpPr>
                  <p:cNvPr id="227" name="Freeform: Shape 226">
                    <a:extLst>
                      <a:ext uri="{FF2B5EF4-FFF2-40B4-BE49-F238E27FC236}">
                        <a16:creationId xmlns:a16="http://schemas.microsoft.com/office/drawing/2014/main" id="{0C7B0EF1-C408-4AE5-A0F1-B991090331A2}"/>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28" name="Freeform: Shape 227">
                    <a:extLst>
                      <a:ext uri="{FF2B5EF4-FFF2-40B4-BE49-F238E27FC236}">
                        <a16:creationId xmlns:a16="http://schemas.microsoft.com/office/drawing/2014/main" id="{7406574E-7F01-454F-84D8-ED1B4D689F22}"/>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29" name="Freeform: Shape 228">
                    <a:extLst>
                      <a:ext uri="{FF2B5EF4-FFF2-40B4-BE49-F238E27FC236}">
                        <a16:creationId xmlns:a16="http://schemas.microsoft.com/office/drawing/2014/main" id="{73496C2C-C44F-47DF-BF80-0AFAF07D6461}"/>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15" name="Group 214">
                  <a:extLst>
                    <a:ext uri="{FF2B5EF4-FFF2-40B4-BE49-F238E27FC236}">
                      <a16:creationId xmlns:a16="http://schemas.microsoft.com/office/drawing/2014/main" id="{1F1B73BD-EACE-4E08-BD3A-8754D7F1A758}"/>
                    </a:ext>
                  </a:extLst>
                </p:cNvPr>
                <p:cNvGrpSpPr/>
                <p:nvPr/>
              </p:nvGrpSpPr>
              <p:grpSpPr>
                <a:xfrm>
                  <a:off x="3261210" y="4594934"/>
                  <a:ext cx="600075" cy="342900"/>
                  <a:chOff x="3604320" y="4597485"/>
                  <a:chExt cx="600075" cy="342900"/>
                </a:xfrm>
                <a:grpFill/>
              </p:grpSpPr>
              <p:sp>
                <p:nvSpPr>
                  <p:cNvPr id="224" name="Freeform: Shape 223">
                    <a:extLst>
                      <a:ext uri="{FF2B5EF4-FFF2-40B4-BE49-F238E27FC236}">
                        <a16:creationId xmlns:a16="http://schemas.microsoft.com/office/drawing/2014/main" id="{E29ACB2E-A491-4B0F-8F58-BF71DF7C46F4}"/>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25" name="Freeform: Shape 224">
                    <a:extLst>
                      <a:ext uri="{FF2B5EF4-FFF2-40B4-BE49-F238E27FC236}">
                        <a16:creationId xmlns:a16="http://schemas.microsoft.com/office/drawing/2014/main" id="{39CF150C-47C2-4660-9058-79F2EC8F1EBA}"/>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26" name="Freeform: Shape 225">
                    <a:extLst>
                      <a:ext uri="{FF2B5EF4-FFF2-40B4-BE49-F238E27FC236}">
                        <a16:creationId xmlns:a16="http://schemas.microsoft.com/office/drawing/2014/main" id="{15292C2E-3D1D-4299-9F8E-3DE5DEA67A34}"/>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16" name="Group 215">
                  <a:extLst>
                    <a:ext uri="{FF2B5EF4-FFF2-40B4-BE49-F238E27FC236}">
                      <a16:creationId xmlns:a16="http://schemas.microsoft.com/office/drawing/2014/main" id="{8D3A5DC3-85CF-4C93-AAF5-9D2CA0E7E7E1}"/>
                    </a:ext>
                  </a:extLst>
                </p:cNvPr>
                <p:cNvGrpSpPr/>
                <p:nvPr/>
              </p:nvGrpSpPr>
              <p:grpSpPr>
                <a:xfrm flipH="1">
                  <a:off x="1217925" y="4594934"/>
                  <a:ext cx="600075" cy="342900"/>
                  <a:chOff x="3604320" y="4597485"/>
                  <a:chExt cx="600075" cy="342900"/>
                </a:xfrm>
                <a:grpFill/>
              </p:grpSpPr>
              <p:sp>
                <p:nvSpPr>
                  <p:cNvPr id="221" name="Freeform: Shape 220">
                    <a:extLst>
                      <a:ext uri="{FF2B5EF4-FFF2-40B4-BE49-F238E27FC236}">
                        <a16:creationId xmlns:a16="http://schemas.microsoft.com/office/drawing/2014/main" id="{237855C1-06FB-4C85-9E96-73517F7CBDD0}"/>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22" name="Freeform: Shape 221">
                    <a:extLst>
                      <a:ext uri="{FF2B5EF4-FFF2-40B4-BE49-F238E27FC236}">
                        <a16:creationId xmlns:a16="http://schemas.microsoft.com/office/drawing/2014/main" id="{5F24C970-99A1-4C97-983B-AA90026B102A}"/>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23" name="Freeform: Shape 222">
                    <a:extLst>
                      <a:ext uri="{FF2B5EF4-FFF2-40B4-BE49-F238E27FC236}">
                        <a16:creationId xmlns:a16="http://schemas.microsoft.com/office/drawing/2014/main" id="{55DF709B-8D12-40EF-BBB6-DC0B899CF6FF}"/>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17" name="Group 216">
                  <a:extLst>
                    <a:ext uri="{FF2B5EF4-FFF2-40B4-BE49-F238E27FC236}">
                      <a16:creationId xmlns:a16="http://schemas.microsoft.com/office/drawing/2014/main" id="{E027F432-4DB1-43FB-BAB9-74D5B33151E1}"/>
                    </a:ext>
                  </a:extLst>
                </p:cNvPr>
                <p:cNvGrpSpPr/>
                <p:nvPr/>
              </p:nvGrpSpPr>
              <p:grpSpPr>
                <a:xfrm flipH="1">
                  <a:off x="1703700" y="4594934"/>
                  <a:ext cx="600075" cy="342900"/>
                  <a:chOff x="3604320" y="4597485"/>
                  <a:chExt cx="600075" cy="342900"/>
                </a:xfrm>
                <a:grpFill/>
              </p:grpSpPr>
              <p:sp>
                <p:nvSpPr>
                  <p:cNvPr id="218" name="Freeform: Shape 217">
                    <a:extLst>
                      <a:ext uri="{FF2B5EF4-FFF2-40B4-BE49-F238E27FC236}">
                        <a16:creationId xmlns:a16="http://schemas.microsoft.com/office/drawing/2014/main" id="{BE10EC17-A968-47C2-9243-57DE349A174B}"/>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19" name="Freeform: Shape 218">
                    <a:extLst>
                      <a:ext uri="{FF2B5EF4-FFF2-40B4-BE49-F238E27FC236}">
                        <a16:creationId xmlns:a16="http://schemas.microsoft.com/office/drawing/2014/main" id="{F6502525-6299-43BE-AE9D-54FD7D42C2A8}"/>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20" name="Freeform: Shape 219">
                    <a:extLst>
                      <a:ext uri="{FF2B5EF4-FFF2-40B4-BE49-F238E27FC236}">
                        <a16:creationId xmlns:a16="http://schemas.microsoft.com/office/drawing/2014/main" id="{4C1FCA23-1566-43F1-89A6-55D7D481B977}"/>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grpSp>
            <p:nvGrpSpPr>
              <p:cNvPr id="206" name="Group 205">
                <a:extLst>
                  <a:ext uri="{FF2B5EF4-FFF2-40B4-BE49-F238E27FC236}">
                    <a16:creationId xmlns:a16="http://schemas.microsoft.com/office/drawing/2014/main" id="{A8F0398C-A101-4577-97DF-1D3615C65623}"/>
                  </a:ext>
                </a:extLst>
              </p:cNvPr>
              <p:cNvGrpSpPr/>
              <p:nvPr/>
            </p:nvGrpSpPr>
            <p:grpSpPr>
              <a:xfrm>
                <a:off x="4083570" y="4520761"/>
                <a:ext cx="600075" cy="342900"/>
                <a:chOff x="3604320" y="4597485"/>
                <a:chExt cx="600075" cy="342900"/>
              </a:xfrm>
              <a:grpFill/>
            </p:grpSpPr>
            <p:sp>
              <p:nvSpPr>
                <p:cNvPr id="211" name="Freeform: Shape 210">
                  <a:extLst>
                    <a:ext uri="{FF2B5EF4-FFF2-40B4-BE49-F238E27FC236}">
                      <a16:creationId xmlns:a16="http://schemas.microsoft.com/office/drawing/2014/main" id="{A1F178BA-8D8E-42D6-9C54-DA610A5B40B4}"/>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12" name="Freeform: Shape 211">
                  <a:extLst>
                    <a:ext uri="{FF2B5EF4-FFF2-40B4-BE49-F238E27FC236}">
                      <a16:creationId xmlns:a16="http://schemas.microsoft.com/office/drawing/2014/main" id="{B16AF8A2-B79D-4C81-AAE4-8D0C28A35127}"/>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13" name="Freeform: Shape 212">
                  <a:extLst>
                    <a:ext uri="{FF2B5EF4-FFF2-40B4-BE49-F238E27FC236}">
                      <a16:creationId xmlns:a16="http://schemas.microsoft.com/office/drawing/2014/main" id="{684D2A88-27CF-40E2-908E-7D55FE03B7EB}"/>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07" name="Group 206">
                <a:extLst>
                  <a:ext uri="{FF2B5EF4-FFF2-40B4-BE49-F238E27FC236}">
                    <a16:creationId xmlns:a16="http://schemas.microsoft.com/office/drawing/2014/main" id="{2D29FD09-EFE0-4E22-AF79-79D7C443882A}"/>
                  </a:ext>
                </a:extLst>
              </p:cNvPr>
              <p:cNvGrpSpPr/>
              <p:nvPr/>
            </p:nvGrpSpPr>
            <p:grpSpPr>
              <a:xfrm flipH="1">
                <a:off x="1078625" y="4520760"/>
                <a:ext cx="600075" cy="342900"/>
                <a:chOff x="3604320" y="4597485"/>
                <a:chExt cx="600075" cy="342900"/>
              </a:xfrm>
              <a:grpFill/>
            </p:grpSpPr>
            <p:sp>
              <p:nvSpPr>
                <p:cNvPr id="208" name="Freeform: Shape 207">
                  <a:extLst>
                    <a:ext uri="{FF2B5EF4-FFF2-40B4-BE49-F238E27FC236}">
                      <a16:creationId xmlns:a16="http://schemas.microsoft.com/office/drawing/2014/main" id="{3CC4432E-2572-41BD-A8D4-42CB9C623AEA}"/>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09" name="Freeform: Shape 208">
                  <a:extLst>
                    <a:ext uri="{FF2B5EF4-FFF2-40B4-BE49-F238E27FC236}">
                      <a16:creationId xmlns:a16="http://schemas.microsoft.com/office/drawing/2014/main" id="{9CCF4C24-FEDD-4C49-9AE9-62372F2E7108}"/>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10" name="Freeform: Shape 209">
                  <a:extLst>
                    <a:ext uri="{FF2B5EF4-FFF2-40B4-BE49-F238E27FC236}">
                      <a16:creationId xmlns:a16="http://schemas.microsoft.com/office/drawing/2014/main" id="{F2443FC0-DFD7-4FA7-B52F-F8D984565FCA}"/>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grpSp>
      <p:grpSp>
        <p:nvGrpSpPr>
          <p:cNvPr id="230" name="Group 229">
            <a:extLst>
              <a:ext uri="{FF2B5EF4-FFF2-40B4-BE49-F238E27FC236}">
                <a16:creationId xmlns:a16="http://schemas.microsoft.com/office/drawing/2014/main" id="{AF7D0BDB-E38F-4E9E-8665-C6F0DF18FC6E}"/>
              </a:ext>
            </a:extLst>
          </p:cNvPr>
          <p:cNvGrpSpPr/>
          <p:nvPr/>
        </p:nvGrpSpPr>
        <p:grpSpPr>
          <a:xfrm>
            <a:off x="860496" y="3508391"/>
            <a:ext cx="1417029" cy="359425"/>
            <a:chOff x="-2886460" y="1195910"/>
            <a:chExt cx="3605020" cy="914400"/>
          </a:xfrm>
          <a:solidFill>
            <a:schemeClr val="accent1"/>
          </a:solidFill>
        </p:grpSpPr>
        <p:pic>
          <p:nvPicPr>
            <p:cNvPr id="231" name="Graphic 230" descr="Network diagram">
              <a:extLst>
                <a:ext uri="{FF2B5EF4-FFF2-40B4-BE49-F238E27FC236}">
                  <a16:creationId xmlns:a16="http://schemas.microsoft.com/office/drawing/2014/main" id="{C68C0C66-E7DF-4F2F-A1DE-E619945D305D}"/>
                </a:ext>
              </a:extLst>
            </p:cNvPr>
            <p:cNvPicPr>
              <a:picLocks noChangeAspect="1"/>
            </p:cNvPicPr>
            <p:nvPr/>
          </p:nvPicPr>
          <p:blipFill>
            <a:blip r:embed="rId7" cstate="print">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rot="16200000">
              <a:off x="-1529800" y="1195910"/>
              <a:ext cx="914400" cy="914400"/>
            </a:xfrm>
            <a:prstGeom prst="rect">
              <a:avLst/>
            </a:prstGeom>
          </p:spPr>
        </p:pic>
        <p:grpSp>
          <p:nvGrpSpPr>
            <p:cNvPr id="232" name="Group 231">
              <a:extLst>
                <a:ext uri="{FF2B5EF4-FFF2-40B4-BE49-F238E27FC236}">
                  <a16:creationId xmlns:a16="http://schemas.microsoft.com/office/drawing/2014/main" id="{BE6DC6DB-DA45-4D44-9ED9-DE0A83E7D5D6}"/>
                </a:ext>
              </a:extLst>
            </p:cNvPr>
            <p:cNvGrpSpPr/>
            <p:nvPr/>
          </p:nvGrpSpPr>
          <p:grpSpPr>
            <a:xfrm>
              <a:off x="-2886460" y="1634058"/>
              <a:ext cx="3605020" cy="342902"/>
              <a:chOff x="1078625" y="4520760"/>
              <a:chExt cx="3605020" cy="342902"/>
            </a:xfrm>
            <a:grpFill/>
          </p:grpSpPr>
          <p:grpSp>
            <p:nvGrpSpPr>
              <p:cNvPr id="233" name="Group 232">
                <a:extLst>
                  <a:ext uri="{FF2B5EF4-FFF2-40B4-BE49-F238E27FC236}">
                    <a16:creationId xmlns:a16="http://schemas.microsoft.com/office/drawing/2014/main" id="{554A0633-A98D-473B-AA45-EA91F63EF98B}"/>
                  </a:ext>
                </a:extLst>
              </p:cNvPr>
              <p:cNvGrpSpPr/>
              <p:nvPr/>
            </p:nvGrpSpPr>
            <p:grpSpPr>
              <a:xfrm>
                <a:off x="1564635" y="4520762"/>
                <a:ext cx="2643360" cy="342900"/>
                <a:chOff x="1217925" y="4594934"/>
                <a:chExt cx="2643360" cy="342900"/>
              </a:xfrm>
              <a:grpFill/>
            </p:grpSpPr>
            <p:grpSp>
              <p:nvGrpSpPr>
                <p:cNvPr id="242" name="Group 241">
                  <a:extLst>
                    <a:ext uri="{FF2B5EF4-FFF2-40B4-BE49-F238E27FC236}">
                      <a16:creationId xmlns:a16="http://schemas.microsoft.com/office/drawing/2014/main" id="{6D893C2F-6D70-477A-AE69-E2F71B1ECF89}"/>
                    </a:ext>
                  </a:extLst>
                </p:cNvPr>
                <p:cNvGrpSpPr/>
                <p:nvPr/>
              </p:nvGrpSpPr>
              <p:grpSpPr>
                <a:xfrm>
                  <a:off x="2775435" y="4594934"/>
                  <a:ext cx="600075" cy="342900"/>
                  <a:chOff x="3604320" y="4597485"/>
                  <a:chExt cx="600075" cy="342900"/>
                </a:xfrm>
                <a:grpFill/>
              </p:grpSpPr>
              <p:sp>
                <p:nvSpPr>
                  <p:cNvPr id="255" name="Freeform: Shape 254">
                    <a:extLst>
                      <a:ext uri="{FF2B5EF4-FFF2-40B4-BE49-F238E27FC236}">
                        <a16:creationId xmlns:a16="http://schemas.microsoft.com/office/drawing/2014/main" id="{78B0E890-A0D7-4E9B-A631-0693DC69D1BC}"/>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56" name="Freeform: Shape 255">
                    <a:extLst>
                      <a:ext uri="{FF2B5EF4-FFF2-40B4-BE49-F238E27FC236}">
                        <a16:creationId xmlns:a16="http://schemas.microsoft.com/office/drawing/2014/main" id="{0A768A6E-6FC7-4108-8ABC-23B6C8CC32B7}"/>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57" name="Freeform: Shape 256">
                    <a:extLst>
                      <a:ext uri="{FF2B5EF4-FFF2-40B4-BE49-F238E27FC236}">
                        <a16:creationId xmlns:a16="http://schemas.microsoft.com/office/drawing/2014/main" id="{5BB6BABA-428B-4752-9100-2C5F0C4CF7B9}"/>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43" name="Group 242">
                  <a:extLst>
                    <a:ext uri="{FF2B5EF4-FFF2-40B4-BE49-F238E27FC236}">
                      <a16:creationId xmlns:a16="http://schemas.microsoft.com/office/drawing/2014/main" id="{DC0173FE-6B20-4684-B77D-B58374DBA6EE}"/>
                    </a:ext>
                  </a:extLst>
                </p:cNvPr>
                <p:cNvGrpSpPr/>
                <p:nvPr/>
              </p:nvGrpSpPr>
              <p:grpSpPr>
                <a:xfrm>
                  <a:off x="3261210" y="4594934"/>
                  <a:ext cx="600075" cy="342900"/>
                  <a:chOff x="3604320" y="4597485"/>
                  <a:chExt cx="600075" cy="342900"/>
                </a:xfrm>
                <a:grpFill/>
              </p:grpSpPr>
              <p:sp>
                <p:nvSpPr>
                  <p:cNvPr id="252" name="Freeform: Shape 251">
                    <a:extLst>
                      <a:ext uri="{FF2B5EF4-FFF2-40B4-BE49-F238E27FC236}">
                        <a16:creationId xmlns:a16="http://schemas.microsoft.com/office/drawing/2014/main" id="{97A98525-A2DD-43F8-BA63-A61E8FFBC787}"/>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53" name="Freeform: Shape 252">
                    <a:extLst>
                      <a:ext uri="{FF2B5EF4-FFF2-40B4-BE49-F238E27FC236}">
                        <a16:creationId xmlns:a16="http://schemas.microsoft.com/office/drawing/2014/main" id="{D8F9F41C-8BD9-4875-A95E-2D581C93E7C9}"/>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54" name="Freeform: Shape 253">
                    <a:extLst>
                      <a:ext uri="{FF2B5EF4-FFF2-40B4-BE49-F238E27FC236}">
                        <a16:creationId xmlns:a16="http://schemas.microsoft.com/office/drawing/2014/main" id="{88C273DA-186E-4DE3-8CB8-F22AC764131E}"/>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44" name="Group 243">
                  <a:extLst>
                    <a:ext uri="{FF2B5EF4-FFF2-40B4-BE49-F238E27FC236}">
                      <a16:creationId xmlns:a16="http://schemas.microsoft.com/office/drawing/2014/main" id="{178ABC9B-D4F8-46DD-8E5E-EEE9410D548A}"/>
                    </a:ext>
                  </a:extLst>
                </p:cNvPr>
                <p:cNvGrpSpPr/>
                <p:nvPr/>
              </p:nvGrpSpPr>
              <p:grpSpPr>
                <a:xfrm flipH="1">
                  <a:off x="1217925" y="4594934"/>
                  <a:ext cx="600075" cy="342900"/>
                  <a:chOff x="3604320" y="4597485"/>
                  <a:chExt cx="600075" cy="342900"/>
                </a:xfrm>
                <a:grpFill/>
              </p:grpSpPr>
              <p:sp>
                <p:nvSpPr>
                  <p:cNvPr id="249" name="Freeform: Shape 248">
                    <a:extLst>
                      <a:ext uri="{FF2B5EF4-FFF2-40B4-BE49-F238E27FC236}">
                        <a16:creationId xmlns:a16="http://schemas.microsoft.com/office/drawing/2014/main" id="{1689A42B-FB99-4B40-91BE-0FE1A4910D73}"/>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50" name="Freeform: Shape 249">
                    <a:extLst>
                      <a:ext uri="{FF2B5EF4-FFF2-40B4-BE49-F238E27FC236}">
                        <a16:creationId xmlns:a16="http://schemas.microsoft.com/office/drawing/2014/main" id="{92A4BD09-45AB-4839-8874-CF7974F6FDE1}"/>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51" name="Freeform: Shape 250">
                    <a:extLst>
                      <a:ext uri="{FF2B5EF4-FFF2-40B4-BE49-F238E27FC236}">
                        <a16:creationId xmlns:a16="http://schemas.microsoft.com/office/drawing/2014/main" id="{53328F65-25F9-482F-A3B5-A0E04A027D55}"/>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45" name="Group 244">
                  <a:extLst>
                    <a:ext uri="{FF2B5EF4-FFF2-40B4-BE49-F238E27FC236}">
                      <a16:creationId xmlns:a16="http://schemas.microsoft.com/office/drawing/2014/main" id="{2C53AA7C-F30B-4C77-99B1-00CA806801F0}"/>
                    </a:ext>
                  </a:extLst>
                </p:cNvPr>
                <p:cNvGrpSpPr/>
                <p:nvPr/>
              </p:nvGrpSpPr>
              <p:grpSpPr>
                <a:xfrm flipH="1">
                  <a:off x="1703700" y="4594934"/>
                  <a:ext cx="600075" cy="342900"/>
                  <a:chOff x="3604320" y="4597485"/>
                  <a:chExt cx="600075" cy="342900"/>
                </a:xfrm>
                <a:grpFill/>
              </p:grpSpPr>
              <p:sp>
                <p:nvSpPr>
                  <p:cNvPr id="246" name="Freeform: Shape 245">
                    <a:extLst>
                      <a:ext uri="{FF2B5EF4-FFF2-40B4-BE49-F238E27FC236}">
                        <a16:creationId xmlns:a16="http://schemas.microsoft.com/office/drawing/2014/main" id="{9184EDE5-6720-4991-9AA3-7CCC1EB86984}"/>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47" name="Freeform: Shape 246">
                    <a:extLst>
                      <a:ext uri="{FF2B5EF4-FFF2-40B4-BE49-F238E27FC236}">
                        <a16:creationId xmlns:a16="http://schemas.microsoft.com/office/drawing/2014/main" id="{C05928E3-C32B-4EDE-9FE6-EE32EA08E3E0}"/>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48" name="Freeform: Shape 247">
                    <a:extLst>
                      <a:ext uri="{FF2B5EF4-FFF2-40B4-BE49-F238E27FC236}">
                        <a16:creationId xmlns:a16="http://schemas.microsoft.com/office/drawing/2014/main" id="{A27AD223-7BA8-45F2-B152-7C115DF78683}"/>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grpSp>
            <p:nvGrpSpPr>
              <p:cNvPr id="234" name="Group 233">
                <a:extLst>
                  <a:ext uri="{FF2B5EF4-FFF2-40B4-BE49-F238E27FC236}">
                    <a16:creationId xmlns:a16="http://schemas.microsoft.com/office/drawing/2014/main" id="{B39B8FFF-85A7-45C6-90E5-F20BCDAD01A9}"/>
                  </a:ext>
                </a:extLst>
              </p:cNvPr>
              <p:cNvGrpSpPr/>
              <p:nvPr/>
            </p:nvGrpSpPr>
            <p:grpSpPr>
              <a:xfrm>
                <a:off x="4083570" y="4520761"/>
                <a:ext cx="600075" cy="342900"/>
                <a:chOff x="3604320" y="4597485"/>
                <a:chExt cx="600075" cy="342900"/>
              </a:xfrm>
              <a:grpFill/>
            </p:grpSpPr>
            <p:sp>
              <p:nvSpPr>
                <p:cNvPr id="239" name="Freeform: Shape 238">
                  <a:extLst>
                    <a:ext uri="{FF2B5EF4-FFF2-40B4-BE49-F238E27FC236}">
                      <a16:creationId xmlns:a16="http://schemas.microsoft.com/office/drawing/2014/main" id="{ED7DD00E-9BB8-4A99-A904-97B1FBBDC3E2}"/>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40" name="Freeform: Shape 239">
                  <a:extLst>
                    <a:ext uri="{FF2B5EF4-FFF2-40B4-BE49-F238E27FC236}">
                      <a16:creationId xmlns:a16="http://schemas.microsoft.com/office/drawing/2014/main" id="{56FEC2BC-FF55-4F2C-AD92-846F03749040}"/>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41" name="Freeform: Shape 240">
                  <a:extLst>
                    <a:ext uri="{FF2B5EF4-FFF2-40B4-BE49-F238E27FC236}">
                      <a16:creationId xmlns:a16="http://schemas.microsoft.com/office/drawing/2014/main" id="{2663D04F-8508-4A41-B033-776DA8D5729D}"/>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35" name="Group 234">
                <a:extLst>
                  <a:ext uri="{FF2B5EF4-FFF2-40B4-BE49-F238E27FC236}">
                    <a16:creationId xmlns:a16="http://schemas.microsoft.com/office/drawing/2014/main" id="{9F251739-EBB6-46B8-A099-52DBBFB2F04D}"/>
                  </a:ext>
                </a:extLst>
              </p:cNvPr>
              <p:cNvGrpSpPr/>
              <p:nvPr/>
            </p:nvGrpSpPr>
            <p:grpSpPr>
              <a:xfrm flipH="1">
                <a:off x="1078625" y="4520760"/>
                <a:ext cx="600075" cy="342900"/>
                <a:chOff x="3604320" y="4597485"/>
                <a:chExt cx="600075" cy="342900"/>
              </a:xfrm>
              <a:grpFill/>
            </p:grpSpPr>
            <p:sp>
              <p:nvSpPr>
                <p:cNvPr id="236" name="Freeform: Shape 235">
                  <a:extLst>
                    <a:ext uri="{FF2B5EF4-FFF2-40B4-BE49-F238E27FC236}">
                      <a16:creationId xmlns:a16="http://schemas.microsoft.com/office/drawing/2014/main" id="{91E57CCE-5B63-45B4-80A3-5B558BE6F9FE}"/>
                    </a:ext>
                  </a:extLst>
                </p:cNvPr>
                <p:cNvSpPr/>
                <p:nvPr/>
              </p:nvSpPr>
              <p:spPr>
                <a:xfrm rot="16200000">
                  <a:off x="3813870"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37" name="Freeform: Shape 236">
                  <a:extLst>
                    <a:ext uri="{FF2B5EF4-FFF2-40B4-BE49-F238E27FC236}">
                      <a16:creationId xmlns:a16="http://schemas.microsoft.com/office/drawing/2014/main" id="{E84339AB-4BAB-4FF5-A601-3F1EF0F46193}"/>
                    </a:ext>
                  </a:extLst>
                </p:cNvPr>
                <p:cNvSpPr/>
                <p:nvPr/>
              </p:nvSpPr>
              <p:spPr>
                <a:xfrm rot="16200000">
                  <a:off x="4071045" y="4807035"/>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38" name="Freeform: Shape 237">
                  <a:extLst>
                    <a:ext uri="{FF2B5EF4-FFF2-40B4-BE49-F238E27FC236}">
                      <a16:creationId xmlns:a16="http://schemas.microsoft.com/office/drawing/2014/main" id="{201D84AB-E5E1-4139-A95F-6B8C395A789E}"/>
                    </a:ext>
                  </a:extLst>
                </p:cNvPr>
                <p:cNvSpPr/>
                <p:nvPr/>
              </p:nvSpPr>
              <p:spPr>
                <a:xfrm rot="16200000">
                  <a:off x="3794820" y="4406985"/>
                  <a:ext cx="171450" cy="552450"/>
                </a:xfrm>
                <a:custGeom>
                  <a:avLst/>
                  <a:gdLst>
                    <a:gd name="connsiteX0" fmla="*/ 171450 w 304800"/>
                    <a:gd name="connsiteY0" fmla="*/ 0 h 552450"/>
                    <a:gd name="connsiteX1" fmla="*/ 0 w 304800"/>
                    <a:gd name="connsiteY1" fmla="*/ 0 h 552450"/>
                    <a:gd name="connsiteX2" fmla="*/ 0 w 304800"/>
                    <a:gd name="connsiteY2" fmla="*/ 38100 h 552450"/>
                    <a:gd name="connsiteX3" fmla="*/ 133350 w 304800"/>
                    <a:gd name="connsiteY3" fmla="*/ 38100 h 552450"/>
                    <a:gd name="connsiteX4" fmla="*/ 133350 w 304800"/>
                    <a:gd name="connsiteY4" fmla="*/ 257175 h 552450"/>
                    <a:gd name="connsiteX5" fmla="*/ 0 w 304800"/>
                    <a:gd name="connsiteY5" fmla="*/ 257175 h 552450"/>
                    <a:gd name="connsiteX6" fmla="*/ 0 w 304800"/>
                    <a:gd name="connsiteY6" fmla="*/ 295275 h 552450"/>
                    <a:gd name="connsiteX7" fmla="*/ 133350 w 304800"/>
                    <a:gd name="connsiteY7" fmla="*/ 295275 h 552450"/>
                    <a:gd name="connsiteX8" fmla="*/ 133350 w 304800"/>
                    <a:gd name="connsiteY8" fmla="*/ 514350 h 552450"/>
                    <a:gd name="connsiteX9" fmla="*/ 0 w 304800"/>
                    <a:gd name="connsiteY9" fmla="*/ 514350 h 552450"/>
                    <a:gd name="connsiteX10" fmla="*/ 0 w 304800"/>
                    <a:gd name="connsiteY10" fmla="*/ 552450 h 552450"/>
                    <a:gd name="connsiteX11" fmla="*/ 171450 w 304800"/>
                    <a:gd name="connsiteY11" fmla="*/ 552450 h 552450"/>
                    <a:gd name="connsiteX12" fmla="*/ 171450 w 304800"/>
                    <a:gd name="connsiteY12" fmla="*/ 295275 h 552450"/>
                    <a:gd name="connsiteX13" fmla="*/ 304800 w 304800"/>
                    <a:gd name="connsiteY13" fmla="*/ 295275 h 552450"/>
                    <a:gd name="connsiteX14" fmla="*/ 304800 w 304800"/>
                    <a:gd name="connsiteY14" fmla="*/ 257175 h 552450"/>
                    <a:gd name="connsiteX15" fmla="*/ 171450 w 304800"/>
                    <a:gd name="connsiteY15" fmla="*/ 257175 h 552450"/>
                    <a:gd name="connsiteX16" fmla="*/ 171450 w 304800"/>
                    <a:gd name="connsiteY16" fmla="*/ 0 h 552450"/>
                    <a:gd name="connsiteX0" fmla="*/ 171450 w 304800"/>
                    <a:gd name="connsiteY0" fmla="*/ 0 h 552450"/>
                    <a:gd name="connsiteX1" fmla="*/ 0 w 304800"/>
                    <a:gd name="connsiteY1" fmla="*/ 0 h 552450"/>
                    <a:gd name="connsiteX2" fmla="*/ 133350 w 304800"/>
                    <a:gd name="connsiteY2" fmla="*/ 38100 h 552450"/>
                    <a:gd name="connsiteX3" fmla="*/ 133350 w 304800"/>
                    <a:gd name="connsiteY3" fmla="*/ 257175 h 552450"/>
                    <a:gd name="connsiteX4" fmla="*/ 0 w 304800"/>
                    <a:gd name="connsiteY4" fmla="*/ 257175 h 552450"/>
                    <a:gd name="connsiteX5" fmla="*/ 0 w 304800"/>
                    <a:gd name="connsiteY5" fmla="*/ 295275 h 552450"/>
                    <a:gd name="connsiteX6" fmla="*/ 133350 w 304800"/>
                    <a:gd name="connsiteY6" fmla="*/ 295275 h 552450"/>
                    <a:gd name="connsiteX7" fmla="*/ 133350 w 304800"/>
                    <a:gd name="connsiteY7" fmla="*/ 514350 h 552450"/>
                    <a:gd name="connsiteX8" fmla="*/ 0 w 304800"/>
                    <a:gd name="connsiteY8" fmla="*/ 514350 h 552450"/>
                    <a:gd name="connsiteX9" fmla="*/ 0 w 304800"/>
                    <a:gd name="connsiteY9" fmla="*/ 552450 h 552450"/>
                    <a:gd name="connsiteX10" fmla="*/ 171450 w 304800"/>
                    <a:gd name="connsiteY10" fmla="*/ 552450 h 552450"/>
                    <a:gd name="connsiteX11" fmla="*/ 171450 w 304800"/>
                    <a:gd name="connsiteY11" fmla="*/ 295275 h 552450"/>
                    <a:gd name="connsiteX12" fmla="*/ 304800 w 304800"/>
                    <a:gd name="connsiteY12" fmla="*/ 295275 h 552450"/>
                    <a:gd name="connsiteX13" fmla="*/ 304800 w 304800"/>
                    <a:gd name="connsiteY13" fmla="*/ 257175 h 552450"/>
                    <a:gd name="connsiteX14" fmla="*/ 171450 w 304800"/>
                    <a:gd name="connsiteY14" fmla="*/ 257175 h 552450"/>
                    <a:gd name="connsiteX15" fmla="*/ 171450 w 304800"/>
                    <a:gd name="connsiteY15" fmla="*/ 0 h 552450"/>
                    <a:gd name="connsiteX0" fmla="*/ 171450 w 304800"/>
                    <a:gd name="connsiteY0" fmla="*/ 0 h 552450"/>
                    <a:gd name="connsiteX1" fmla="*/ 133350 w 304800"/>
                    <a:gd name="connsiteY1" fmla="*/ 38100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304800 w 304800"/>
                    <a:gd name="connsiteY12" fmla="*/ 257175 h 552450"/>
                    <a:gd name="connsiteX13" fmla="*/ 171450 w 304800"/>
                    <a:gd name="connsiteY13" fmla="*/ 257175 h 552450"/>
                    <a:gd name="connsiteX14" fmla="*/ 171450 w 304800"/>
                    <a:gd name="connsiteY14" fmla="*/ 0 h 552450"/>
                    <a:gd name="connsiteX0" fmla="*/ 171450 w 304800"/>
                    <a:gd name="connsiteY0" fmla="*/ 0 h 552450"/>
                    <a:gd name="connsiteX1" fmla="*/ 132160 w 304800"/>
                    <a:gd name="connsiteY1" fmla="*/ 3572 h 552450"/>
                    <a:gd name="connsiteX2" fmla="*/ 133350 w 304800"/>
                    <a:gd name="connsiteY2" fmla="*/ 257175 h 552450"/>
                    <a:gd name="connsiteX3" fmla="*/ 0 w 304800"/>
                    <a:gd name="connsiteY3" fmla="*/ 257175 h 552450"/>
                    <a:gd name="connsiteX4" fmla="*/ 0 w 304800"/>
                    <a:gd name="connsiteY4" fmla="*/ 295275 h 552450"/>
                    <a:gd name="connsiteX5" fmla="*/ 133350 w 304800"/>
                    <a:gd name="connsiteY5" fmla="*/ 295275 h 552450"/>
                    <a:gd name="connsiteX6" fmla="*/ 133350 w 304800"/>
                    <a:gd name="connsiteY6" fmla="*/ 514350 h 552450"/>
                    <a:gd name="connsiteX7" fmla="*/ 0 w 304800"/>
                    <a:gd name="connsiteY7" fmla="*/ 514350 h 552450"/>
                    <a:gd name="connsiteX8" fmla="*/ 0 w 304800"/>
                    <a:gd name="connsiteY8" fmla="*/ 552450 h 552450"/>
                    <a:gd name="connsiteX9" fmla="*/ 171450 w 304800"/>
                    <a:gd name="connsiteY9" fmla="*/ 552450 h 552450"/>
                    <a:gd name="connsiteX10" fmla="*/ 171450 w 304800"/>
                    <a:gd name="connsiteY10" fmla="*/ 295275 h 552450"/>
                    <a:gd name="connsiteX11" fmla="*/ 304800 w 304800"/>
                    <a:gd name="connsiteY11" fmla="*/ 295275 h 552450"/>
                    <a:gd name="connsiteX12" fmla="*/ 171450 w 304800"/>
                    <a:gd name="connsiteY12" fmla="*/ 257175 h 552450"/>
                    <a:gd name="connsiteX13" fmla="*/ 171450 w 304800"/>
                    <a:gd name="connsiteY13" fmla="*/ 0 h 552450"/>
                    <a:gd name="connsiteX0" fmla="*/ 171450 w 171450"/>
                    <a:gd name="connsiteY0" fmla="*/ 0 h 552450"/>
                    <a:gd name="connsiteX1" fmla="*/ 132160 w 171450"/>
                    <a:gd name="connsiteY1" fmla="*/ 3572 h 552450"/>
                    <a:gd name="connsiteX2" fmla="*/ 133350 w 171450"/>
                    <a:gd name="connsiteY2" fmla="*/ 257175 h 552450"/>
                    <a:gd name="connsiteX3" fmla="*/ 0 w 171450"/>
                    <a:gd name="connsiteY3" fmla="*/ 257175 h 552450"/>
                    <a:gd name="connsiteX4" fmla="*/ 0 w 171450"/>
                    <a:gd name="connsiteY4" fmla="*/ 295275 h 552450"/>
                    <a:gd name="connsiteX5" fmla="*/ 133350 w 171450"/>
                    <a:gd name="connsiteY5" fmla="*/ 295275 h 552450"/>
                    <a:gd name="connsiteX6" fmla="*/ 133350 w 171450"/>
                    <a:gd name="connsiteY6" fmla="*/ 514350 h 552450"/>
                    <a:gd name="connsiteX7" fmla="*/ 0 w 171450"/>
                    <a:gd name="connsiteY7" fmla="*/ 514350 h 552450"/>
                    <a:gd name="connsiteX8" fmla="*/ 0 w 171450"/>
                    <a:gd name="connsiteY8" fmla="*/ 552450 h 552450"/>
                    <a:gd name="connsiteX9" fmla="*/ 171450 w 171450"/>
                    <a:gd name="connsiteY9" fmla="*/ 552450 h 552450"/>
                    <a:gd name="connsiteX10" fmla="*/ 171450 w 171450"/>
                    <a:gd name="connsiteY10" fmla="*/ 295275 h 552450"/>
                    <a:gd name="connsiteX11" fmla="*/ 171450 w 171450"/>
                    <a:gd name="connsiteY11" fmla="*/ 257175 h 552450"/>
                    <a:gd name="connsiteX12" fmla="*/ 171450 w 171450"/>
                    <a:gd name="connsiteY12"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450" h="552450">
                      <a:moveTo>
                        <a:pt x="171450" y="0"/>
                      </a:moveTo>
                      <a:lnTo>
                        <a:pt x="132160" y="3572"/>
                      </a:lnTo>
                      <a:cubicBezTo>
                        <a:pt x="132557" y="88106"/>
                        <a:pt x="132953" y="172641"/>
                        <a:pt x="133350" y="257175"/>
                      </a:cubicBezTo>
                      <a:lnTo>
                        <a:pt x="0" y="257175"/>
                      </a:lnTo>
                      <a:lnTo>
                        <a:pt x="0" y="295275"/>
                      </a:lnTo>
                      <a:lnTo>
                        <a:pt x="133350" y="295275"/>
                      </a:lnTo>
                      <a:lnTo>
                        <a:pt x="133350" y="514350"/>
                      </a:lnTo>
                      <a:lnTo>
                        <a:pt x="0" y="514350"/>
                      </a:lnTo>
                      <a:lnTo>
                        <a:pt x="0" y="552450"/>
                      </a:lnTo>
                      <a:lnTo>
                        <a:pt x="171450" y="552450"/>
                      </a:lnTo>
                      <a:lnTo>
                        <a:pt x="171450" y="295275"/>
                      </a:lnTo>
                      <a:lnTo>
                        <a:pt x="171450" y="257175"/>
                      </a:lnTo>
                      <a:lnTo>
                        <a:pt x="171450" y="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grpSp>
      <p:grpSp>
        <p:nvGrpSpPr>
          <p:cNvPr id="258" name="Group 257">
            <a:extLst>
              <a:ext uri="{FF2B5EF4-FFF2-40B4-BE49-F238E27FC236}">
                <a16:creationId xmlns:a16="http://schemas.microsoft.com/office/drawing/2014/main" id="{7A0BED8D-8D35-4B40-B784-ED9A8EE054D8}"/>
              </a:ext>
            </a:extLst>
          </p:cNvPr>
          <p:cNvGrpSpPr/>
          <p:nvPr/>
        </p:nvGrpSpPr>
        <p:grpSpPr>
          <a:xfrm>
            <a:off x="5237169" y="2469107"/>
            <a:ext cx="989923" cy="989923"/>
            <a:chOff x="568549" y="3165243"/>
            <a:chExt cx="749586" cy="749586"/>
          </a:xfrm>
        </p:grpSpPr>
        <p:sp>
          <p:nvSpPr>
            <p:cNvPr id="259" name="Oval 258">
              <a:extLst>
                <a:ext uri="{FF2B5EF4-FFF2-40B4-BE49-F238E27FC236}">
                  <a16:creationId xmlns:a16="http://schemas.microsoft.com/office/drawing/2014/main" id="{D2041812-805D-4367-A3D4-53BED891F7BB}"/>
                </a:ext>
              </a:extLst>
            </p:cNvPr>
            <p:cNvSpPr/>
            <p:nvPr/>
          </p:nvSpPr>
          <p:spPr bwMode="auto">
            <a:xfrm>
              <a:off x="568549" y="3165243"/>
              <a:ext cx="749586" cy="749586"/>
            </a:xfrm>
            <a:prstGeom prst="ellipse">
              <a:avLst/>
            </a:prstGeom>
            <a:solidFill>
              <a:schemeClr val="bg1"/>
            </a:solidFill>
            <a:ln w="28575">
              <a:solidFill>
                <a:srgbClr val="E8112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60" name="Freeform 12">
              <a:extLst>
                <a:ext uri="{FF2B5EF4-FFF2-40B4-BE49-F238E27FC236}">
                  <a16:creationId xmlns:a16="http://schemas.microsoft.com/office/drawing/2014/main" id="{EC1EEE9D-E9D1-4C68-A321-9B8B7715F05F}"/>
                </a:ext>
              </a:extLst>
            </p:cNvPr>
            <p:cNvSpPr>
              <a:spLocks noEditPoints="1"/>
            </p:cNvSpPr>
            <p:nvPr/>
          </p:nvSpPr>
          <p:spPr bwMode="auto">
            <a:xfrm>
              <a:off x="710507" y="3293721"/>
              <a:ext cx="465671" cy="476858"/>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1A1A1A"/>
                </a:solidFill>
                <a:effectLst/>
                <a:uLnTx/>
                <a:uFillTx/>
                <a:latin typeface="Segoe UI"/>
                <a:ea typeface="+mn-ea"/>
                <a:cs typeface="+mn-cs"/>
              </a:endParaRPr>
            </a:p>
          </p:txBody>
        </p:sp>
        <p:sp>
          <p:nvSpPr>
            <p:cNvPr id="261" name="Freeform 24">
              <a:extLst>
                <a:ext uri="{FF2B5EF4-FFF2-40B4-BE49-F238E27FC236}">
                  <a16:creationId xmlns:a16="http://schemas.microsoft.com/office/drawing/2014/main" id="{F5FECCC2-99DE-40A2-A0C6-595E96E6F506}"/>
                </a:ext>
              </a:extLst>
            </p:cNvPr>
            <p:cNvSpPr>
              <a:spLocks/>
            </p:cNvSpPr>
            <p:nvPr/>
          </p:nvSpPr>
          <p:spPr bwMode="auto">
            <a:xfrm>
              <a:off x="799298" y="3550963"/>
              <a:ext cx="286481" cy="213260"/>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1A1A1A"/>
                </a:solidFill>
                <a:effectLst/>
                <a:uLnTx/>
                <a:uFillTx/>
                <a:latin typeface="Segoe UI"/>
                <a:ea typeface="+mn-ea"/>
                <a:cs typeface="+mn-cs"/>
              </a:endParaRPr>
            </a:p>
          </p:txBody>
        </p:sp>
        <p:sp>
          <p:nvSpPr>
            <p:cNvPr id="262" name="Freeform 11">
              <a:extLst>
                <a:ext uri="{FF2B5EF4-FFF2-40B4-BE49-F238E27FC236}">
                  <a16:creationId xmlns:a16="http://schemas.microsoft.com/office/drawing/2014/main" id="{8A5A8D90-5DDC-459A-87B4-8B94A61D519B}"/>
                </a:ext>
              </a:extLst>
            </p:cNvPr>
            <p:cNvSpPr>
              <a:spLocks/>
            </p:cNvSpPr>
            <p:nvPr/>
          </p:nvSpPr>
          <p:spPr bwMode="auto">
            <a:xfrm>
              <a:off x="822718" y="3757151"/>
              <a:ext cx="239830" cy="25390"/>
            </a:xfrm>
            <a:prstGeom prst="roundRect">
              <a:avLst/>
            </a:prstGeom>
            <a:solidFill>
              <a:schemeClr val="bg1"/>
            </a:solidFill>
            <a:ln w="12700">
              <a:solidFill>
                <a:srgbClr val="E81123"/>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1A1A1A"/>
                </a:solidFill>
                <a:effectLst/>
                <a:uLnTx/>
                <a:uFillTx/>
                <a:latin typeface="Segoe UI"/>
                <a:ea typeface="+mn-ea"/>
                <a:cs typeface="+mn-cs"/>
              </a:endParaRPr>
            </a:p>
          </p:txBody>
        </p:sp>
        <p:sp>
          <p:nvSpPr>
            <p:cNvPr id="263" name="Freeform: Shape 262">
              <a:extLst>
                <a:ext uri="{FF2B5EF4-FFF2-40B4-BE49-F238E27FC236}">
                  <a16:creationId xmlns:a16="http://schemas.microsoft.com/office/drawing/2014/main" id="{E0D4B4C7-FC6E-4296-BB4D-CCD8F0917DDC}"/>
                </a:ext>
              </a:extLst>
            </p:cNvPr>
            <p:cNvSpPr/>
            <p:nvPr/>
          </p:nvSpPr>
          <p:spPr bwMode="auto">
            <a:xfrm>
              <a:off x="882542" y="3428504"/>
              <a:ext cx="118751" cy="39510"/>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rgbClr val="E8112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43840" tIns="195072" rIns="243840" bIns="195072" numCol="1" spcCol="0" rtlCol="0" fromWordArt="0" anchor="t" anchorCtr="0" forceAA="0" compatLnSpc="1">
              <a:prstTxWarp prst="textNoShape">
                <a:avLst/>
              </a:prstTxWarp>
              <a:noAutofit/>
            </a:bodyPr>
            <a:lstStyle/>
            <a:p>
              <a:pPr marL="0" marR="0" lvl="0" indent="0" algn="l" defTabSz="1243265"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64" name="Group 263">
            <a:extLst>
              <a:ext uri="{FF2B5EF4-FFF2-40B4-BE49-F238E27FC236}">
                <a16:creationId xmlns:a16="http://schemas.microsoft.com/office/drawing/2014/main" id="{F9334C09-0BAD-4E75-A32D-75878EDB3905}"/>
              </a:ext>
            </a:extLst>
          </p:cNvPr>
          <p:cNvGrpSpPr/>
          <p:nvPr/>
        </p:nvGrpSpPr>
        <p:grpSpPr>
          <a:xfrm>
            <a:off x="4481512" y="4375063"/>
            <a:ext cx="1415253" cy="133350"/>
            <a:chOff x="4321285" y="3599264"/>
            <a:chExt cx="1415253" cy="133350"/>
          </a:xfrm>
          <a:solidFill>
            <a:schemeClr val="accent1"/>
          </a:solidFill>
        </p:grpSpPr>
        <p:sp>
          <p:nvSpPr>
            <p:cNvPr id="265" name="Freeform: Shape 264">
              <a:extLst>
                <a:ext uri="{FF2B5EF4-FFF2-40B4-BE49-F238E27FC236}">
                  <a16:creationId xmlns:a16="http://schemas.microsoft.com/office/drawing/2014/main" id="{C72A1163-4858-4FDE-A162-D659257591BB}"/>
                </a:ext>
              </a:extLst>
            </p:cNvPr>
            <p:cNvSpPr/>
            <p:nvPr/>
          </p:nvSpPr>
          <p:spPr>
            <a:xfrm rot="5400000" flipH="1">
              <a:off x="5603188"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66" name="Freeform: Shape 265">
              <a:extLst>
                <a:ext uri="{FF2B5EF4-FFF2-40B4-BE49-F238E27FC236}">
                  <a16:creationId xmlns:a16="http://schemas.microsoft.com/office/drawing/2014/main" id="{F89D1F77-6AA9-41F5-82D1-F3077B641782}"/>
                </a:ext>
              </a:extLst>
            </p:cNvPr>
            <p:cNvSpPr/>
            <p:nvPr/>
          </p:nvSpPr>
          <p:spPr>
            <a:xfrm rot="5400000" flipH="1">
              <a:off x="5341341"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67" name="Freeform: Shape 266">
              <a:extLst>
                <a:ext uri="{FF2B5EF4-FFF2-40B4-BE49-F238E27FC236}">
                  <a16:creationId xmlns:a16="http://schemas.microsoft.com/office/drawing/2014/main" id="{368636F3-1CC1-424B-9878-46669B907A93}"/>
                </a:ext>
              </a:extLst>
            </p:cNvPr>
            <p:cNvSpPr/>
            <p:nvPr/>
          </p:nvSpPr>
          <p:spPr>
            <a:xfrm rot="5400000" flipH="1">
              <a:off x="5084166"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68" name="Freeform: Shape 267">
              <a:extLst>
                <a:ext uri="{FF2B5EF4-FFF2-40B4-BE49-F238E27FC236}">
                  <a16:creationId xmlns:a16="http://schemas.microsoft.com/office/drawing/2014/main" id="{4A1E472E-2DF8-425C-AC73-6D52006526DD}"/>
                </a:ext>
              </a:extLst>
            </p:cNvPr>
            <p:cNvSpPr/>
            <p:nvPr/>
          </p:nvSpPr>
          <p:spPr>
            <a:xfrm rot="5400000" flipH="1">
              <a:off x="4840307"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69" name="Freeform: Shape 268">
              <a:extLst>
                <a:ext uri="{FF2B5EF4-FFF2-40B4-BE49-F238E27FC236}">
                  <a16:creationId xmlns:a16="http://schemas.microsoft.com/office/drawing/2014/main" id="{2D7311A4-3231-4D05-ACD8-5A029340B9D2}"/>
                </a:ext>
              </a:extLst>
            </p:cNvPr>
            <p:cNvSpPr/>
            <p:nvPr/>
          </p:nvSpPr>
          <p:spPr>
            <a:xfrm rot="5400000" flipH="1">
              <a:off x="4578460"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70" name="Freeform: Shape 269">
              <a:extLst>
                <a:ext uri="{FF2B5EF4-FFF2-40B4-BE49-F238E27FC236}">
                  <a16:creationId xmlns:a16="http://schemas.microsoft.com/office/drawing/2014/main" id="{65BF11AF-B860-4670-A505-9F3FDEF59D37}"/>
                </a:ext>
              </a:extLst>
            </p:cNvPr>
            <p:cNvSpPr/>
            <p:nvPr/>
          </p:nvSpPr>
          <p:spPr>
            <a:xfrm rot="5400000" flipH="1">
              <a:off x="4321285"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71" name="Group 270">
            <a:extLst>
              <a:ext uri="{FF2B5EF4-FFF2-40B4-BE49-F238E27FC236}">
                <a16:creationId xmlns:a16="http://schemas.microsoft.com/office/drawing/2014/main" id="{154F115B-D5E3-41FF-8142-1F7F58B9673F}"/>
              </a:ext>
            </a:extLst>
          </p:cNvPr>
          <p:cNvGrpSpPr/>
          <p:nvPr/>
        </p:nvGrpSpPr>
        <p:grpSpPr>
          <a:xfrm>
            <a:off x="4670116" y="4673353"/>
            <a:ext cx="1415253" cy="133350"/>
            <a:chOff x="4321285" y="3599264"/>
            <a:chExt cx="1415253" cy="133350"/>
          </a:xfrm>
          <a:solidFill>
            <a:schemeClr val="accent1"/>
          </a:solidFill>
        </p:grpSpPr>
        <p:sp>
          <p:nvSpPr>
            <p:cNvPr id="272" name="Freeform: Shape 271">
              <a:extLst>
                <a:ext uri="{FF2B5EF4-FFF2-40B4-BE49-F238E27FC236}">
                  <a16:creationId xmlns:a16="http://schemas.microsoft.com/office/drawing/2014/main" id="{49C13C3F-7B27-4E81-BD9E-E648D0AB1CAB}"/>
                </a:ext>
              </a:extLst>
            </p:cNvPr>
            <p:cNvSpPr/>
            <p:nvPr/>
          </p:nvSpPr>
          <p:spPr>
            <a:xfrm rot="5400000" flipH="1">
              <a:off x="5603188"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74" name="Freeform: Shape 273">
              <a:extLst>
                <a:ext uri="{FF2B5EF4-FFF2-40B4-BE49-F238E27FC236}">
                  <a16:creationId xmlns:a16="http://schemas.microsoft.com/office/drawing/2014/main" id="{7CC62689-890C-406E-883C-551988140158}"/>
                </a:ext>
              </a:extLst>
            </p:cNvPr>
            <p:cNvSpPr/>
            <p:nvPr/>
          </p:nvSpPr>
          <p:spPr>
            <a:xfrm rot="5400000" flipH="1">
              <a:off x="5341341"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75" name="Freeform: Shape 274">
              <a:extLst>
                <a:ext uri="{FF2B5EF4-FFF2-40B4-BE49-F238E27FC236}">
                  <a16:creationId xmlns:a16="http://schemas.microsoft.com/office/drawing/2014/main" id="{278DB8F6-C91C-45FE-BF49-052A1D187E5B}"/>
                </a:ext>
              </a:extLst>
            </p:cNvPr>
            <p:cNvSpPr/>
            <p:nvPr/>
          </p:nvSpPr>
          <p:spPr>
            <a:xfrm rot="5400000" flipH="1">
              <a:off x="5084166"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76" name="Freeform: Shape 275">
              <a:extLst>
                <a:ext uri="{FF2B5EF4-FFF2-40B4-BE49-F238E27FC236}">
                  <a16:creationId xmlns:a16="http://schemas.microsoft.com/office/drawing/2014/main" id="{3EF45F4B-8DBA-488F-A9A6-4F579453F8C2}"/>
                </a:ext>
              </a:extLst>
            </p:cNvPr>
            <p:cNvSpPr/>
            <p:nvPr/>
          </p:nvSpPr>
          <p:spPr>
            <a:xfrm rot="5400000" flipH="1">
              <a:off x="4840307"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77" name="Freeform: Shape 276">
              <a:extLst>
                <a:ext uri="{FF2B5EF4-FFF2-40B4-BE49-F238E27FC236}">
                  <a16:creationId xmlns:a16="http://schemas.microsoft.com/office/drawing/2014/main" id="{B33382FC-13FF-4B53-BD18-9EDA9557C89D}"/>
                </a:ext>
              </a:extLst>
            </p:cNvPr>
            <p:cNvSpPr/>
            <p:nvPr/>
          </p:nvSpPr>
          <p:spPr>
            <a:xfrm rot="5400000" flipH="1">
              <a:off x="4578460"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78" name="Freeform: Shape 277">
              <a:extLst>
                <a:ext uri="{FF2B5EF4-FFF2-40B4-BE49-F238E27FC236}">
                  <a16:creationId xmlns:a16="http://schemas.microsoft.com/office/drawing/2014/main" id="{5285EB60-CCB5-4CD3-8BA8-B14E1066ABB4}"/>
                </a:ext>
              </a:extLst>
            </p:cNvPr>
            <p:cNvSpPr/>
            <p:nvPr/>
          </p:nvSpPr>
          <p:spPr>
            <a:xfrm rot="5400000" flipH="1">
              <a:off x="4321285" y="3599264"/>
              <a:ext cx="133350" cy="133350"/>
            </a:xfrm>
            <a:custGeom>
              <a:avLst/>
              <a:gdLst>
                <a:gd name="connsiteX0" fmla="*/ 0 w 133350"/>
                <a:gd name="connsiteY0" fmla="*/ 0 h 133350"/>
                <a:gd name="connsiteX1" fmla="*/ 133350 w 133350"/>
                <a:gd name="connsiteY1" fmla="*/ 0 h 133350"/>
                <a:gd name="connsiteX2" fmla="*/ 133350 w 133350"/>
                <a:gd name="connsiteY2" fmla="*/ 133350 h 133350"/>
                <a:gd name="connsiteX3" fmla="*/ 0 w 133350"/>
                <a:gd name="connsiteY3" fmla="*/ 133350 h 133350"/>
              </a:gdLst>
              <a:ahLst/>
              <a:cxnLst>
                <a:cxn ang="0">
                  <a:pos x="connsiteX0" y="connsiteY0"/>
                </a:cxn>
                <a:cxn ang="0">
                  <a:pos x="connsiteX1" y="connsiteY1"/>
                </a:cxn>
                <a:cxn ang="0">
                  <a:pos x="connsiteX2" y="connsiteY2"/>
                </a:cxn>
                <a:cxn ang="0">
                  <a:pos x="connsiteX3" y="connsiteY3"/>
                </a:cxn>
              </a:cxnLst>
              <a:rect l="l" t="t" r="r" b="b"/>
              <a:pathLst>
                <a:path w="133350" h="133350">
                  <a:moveTo>
                    <a:pt x="0" y="0"/>
                  </a:moveTo>
                  <a:lnTo>
                    <a:pt x="133350" y="0"/>
                  </a:lnTo>
                  <a:lnTo>
                    <a:pt x="133350" y="133350"/>
                  </a:lnTo>
                  <a:lnTo>
                    <a:pt x="0" y="1333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spTree>
    <p:extLst>
      <p:ext uri="{BB962C8B-B14F-4D97-AF65-F5344CB8AC3E}">
        <p14:creationId xmlns:p14="http://schemas.microsoft.com/office/powerpoint/2010/main" val="130663292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5">
                                            <p:txEl>
                                              <p:pRg st="0" end="0"/>
                                            </p:txEl>
                                          </p:spTgt>
                                        </p:tgtEl>
                                        <p:attrNameLst>
                                          <p:attrName>style.visibility</p:attrName>
                                        </p:attrNameLst>
                                      </p:cBhvr>
                                      <p:to>
                                        <p:strVal val="visible"/>
                                      </p:to>
                                    </p:set>
                                    <p:animEffect transition="in" filter="fade">
                                      <p:cBhvr>
                                        <p:cTn id="7" dur="500"/>
                                        <p:tgtEl>
                                          <p:spTgt spid="65">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65">
                                            <p:txEl>
                                              <p:pRg st="1" end="1"/>
                                            </p:txEl>
                                          </p:spTgt>
                                        </p:tgtEl>
                                        <p:attrNameLst>
                                          <p:attrName>style.visibility</p:attrName>
                                        </p:attrNameLst>
                                      </p:cBhvr>
                                      <p:to>
                                        <p:strVal val="visible"/>
                                      </p:to>
                                    </p:set>
                                    <p:animEffect transition="in" filter="fade">
                                      <p:cBhvr>
                                        <p:cTn id="10" dur="500"/>
                                        <p:tgtEl>
                                          <p:spTgt spid="65">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230"/>
                                        </p:tgtEl>
                                        <p:attrNameLst>
                                          <p:attrName>style.visibility</p:attrName>
                                        </p:attrNameLst>
                                      </p:cBhvr>
                                      <p:to>
                                        <p:strVal val="visible"/>
                                      </p:to>
                                    </p:set>
                                    <p:animEffect transition="in" filter="fade">
                                      <p:cBhvr>
                                        <p:cTn id="13" dur="500"/>
                                        <p:tgtEl>
                                          <p:spTgt spid="230"/>
                                        </p:tgtEl>
                                      </p:cBhvr>
                                    </p:animEffect>
                                  </p:childTnLst>
                                </p:cTn>
                              </p:par>
                              <p:par>
                                <p:cTn id="14" presetID="10" presetClass="entr" presetSubtype="0" fill="hold" nodeType="withEffect">
                                  <p:stCondLst>
                                    <p:cond delay="250"/>
                                  </p:stCondLst>
                                  <p:childTnLst>
                                    <p:set>
                                      <p:cBhvr>
                                        <p:cTn id="15" dur="1" fill="hold">
                                          <p:stCondLst>
                                            <p:cond delay="0"/>
                                          </p:stCondLst>
                                        </p:cTn>
                                        <p:tgtEl>
                                          <p:spTgt spid="202"/>
                                        </p:tgtEl>
                                        <p:attrNameLst>
                                          <p:attrName>style.visibility</p:attrName>
                                        </p:attrNameLst>
                                      </p:cBhvr>
                                      <p:to>
                                        <p:strVal val="visible"/>
                                      </p:to>
                                    </p:set>
                                    <p:animEffect transition="in" filter="fade">
                                      <p:cBhvr>
                                        <p:cTn id="16" dur="500"/>
                                        <p:tgtEl>
                                          <p:spTgt spid="202"/>
                                        </p:tgtEl>
                                      </p:cBhvr>
                                    </p:animEffect>
                                  </p:childTnLst>
                                </p:cTn>
                              </p:par>
                            </p:childTnLst>
                          </p:cTn>
                        </p:par>
                        <p:par>
                          <p:cTn id="17" fill="hold">
                            <p:stCondLst>
                              <p:cond delay="750"/>
                            </p:stCondLst>
                            <p:childTnLst>
                              <p:par>
                                <p:cTn id="18" presetID="6" presetClass="entr" presetSubtype="32" fill="hold" nodeType="afterEffect">
                                  <p:stCondLst>
                                    <p:cond delay="0"/>
                                  </p:stCondLst>
                                  <p:childTnLst>
                                    <p:set>
                                      <p:cBhvr>
                                        <p:cTn id="19" dur="1" fill="hold">
                                          <p:stCondLst>
                                            <p:cond delay="0"/>
                                          </p:stCondLst>
                                        </p:cTn>
                                        <p:tgtEl>
                                          <p:spTgt spid="143"/>
                                        </p:tgtEl>
                                        <p:attrNameLst>
                                          <p:attrName>style.visibility</p:attrName>
                                        </p:attrNameLst>
                                      </p:cBhvr>
                                      <p:to>
                                        <p:strVal val="visible"/>
                                      </p:to>
                                    </p:set>
                                    <p:animEffect transition="in" filter="circle(out)">
                                      <p:cBhvr>
                                        <p:cTn id="20" dur="750"/>
                                        <p:tgtEl>
                                          <p:spTgt spid="143"/>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65">
                                            <p:txEl>
                                              <p:pRg st="3" end="3"/>
                                            </p:txEl>
                                          </p:spTgt>
                                        </p:tgtEl>
                                        <p:attrNameLst>
                                          <p:attrName>style.visibility</p:attrName>
                                        </p:attrNameLst>
                                      </p:cBhvr>
                                      <p:to>
                                        <p:strVal val="visible"/>
                                      </p:to>
                                    </p:set>
                                    <p:animEffect transition="in" filter="fade">
                                      <p:cBhvr>
                                        <p:cTn id="25" dur="500"/>
                                        <p:tgtEl>
                                          <p:spTgt spid="65">
                                            <p:txEl>
                                              <p:pRg st="3" end="3"/>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65">
                                            <p:txEl>
                                              <p:pRg st="4" end="4"/>
                                            </p:txEl>
                                          </p:spTgt>
                                        </p:tgtEl>
                                        <p:attrNameLst>
                                          <p:attrName>style.visibility</p:attrName>
                                        </p:attrNameLst>
                                      </p:cBhvr>
                                      <p:to>
                                        <p:strVal val="visible"/>
                                      </p:to>
                                    </p:set>
                                    <p:animEffect transition="in" filter="fade">
                                      <p:cBhvr>
                                        <p:cTn id="28" dur="500"/>
                                        <p:tgtEl>
                                          <p:spTgt spid="65">
                                            <p:txEl>
                                              <p:pRg st="4" end="4"/>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65">
                                            <p:txEl>
                                              <p:pRg st="5" end="5"/>
                                            </p:txEl>
                                          </p:spTgt>
                                        </p:tgtEl>
                                        <p:attrNameLst>
                                          <p:attrName>style.visibility</p:attrName>
                                        </p:attrNameLst>
                                      </p:cBhvr>
                                      <p:to>
                                        <p:strVal val="visible"/>
                                      </p:to>
                                    </p:set>
                                    <p:animEffect transition="in" filter="fade">
                                      <p:cBhvr>
                                        <p:cTn id="31" dur="500"/>
                                        <p:tgtEl>
                                          <p:spTgt spid="65">
                                            <p:txEl>
                                              <p:pRg st="5" end="5"/>
                                            </p:txEl>
                                          </p:spTgt>
                                        </p:tgtEl>
                                      </p:cBhvr>
                                    </p:animEffect>
                                  </p:childTnLst>
                                </p:cTn>
                              </p:par>
                              <p:par>
                                <p:cTn id="32" presetID="10" presetClass="entr" presetSubtype="0" fill="hold" nodeType="withEffect">
                                  <p:stCondLst>
                                    <p:cond delay="0"/>
                                  </p:stCondLst>
                                  <p:childTnLst>
                                    <p:set>
                                      <p:cBhvr>
                                        <p:cTn id="33" dur="1" fill="hold">
                                          <p:stCondLst>
                                            <p:cond delay="0"/>
                                          </p:stCondLst>
                                        </p:cTn>
                                        <p:tgtEl>
                                          <p:spTgt spid="65">
                                            <p:txEl>
                                              <p:pRg st="6" end="6"/>
                                            </p:txEl>
                                          </p:spTgt>
                                        </p:tgtEl>
                                        <p:attrNameLst>
                                          <p:attrName>style.visibility</p:attrName>
                                        </p:attrNameLst>
                                      </p:cBhvr>
                                      <p:to>
                                        <p:strVal val="visible"/>
                                      </p:to>
                                    </p:set>
                                    <p:animEffect transition="in" filter="fade">
                                      <p:cBhvr>
                                        <p:cTn id="34" dur="500"/>
                                        <p:tgtEl>
                                          <p:spTgt spid="65">
                                            <p:txEl>
                                              <p:pRg st="6" end="6"/>
                                            </p:txEl>
                                          </p:spTgt>
                                        </p:tgtEl>
                                      </p:cBhvr>
                                    </p:animEffect>
                                  </p:childTnLst>
                                </p:cTn>
                              </p:par>
                            </p:childTnLst>
                          </p:cTn>
                        </p:par>
                        <p:par>
                          <p:cTn id="35" fill="hold">
                            <p:stCondLst>
                              <p:cond delay="500"/>
                            </p:stCondLst>
                            <p:childTnLst>
                              <p:par>
                                <p:cTn id="36" presetID="4" presetClass="entr" presetSubtype="16" fill="hold" grpId="0" nodeType="afterEffect">
                                  <p:stCondLst>
                                    <p:cond delay="0"/>
                                  </p:stCondLst>
                                  <p:childTnLst>
                                    <p:set>
                                      <p:cBhvr>
                                        <p:cTn id="37" dur="1" fill="hold">
                                          <p:stCondLst>
                                            <p:cond delay="0"/>
                                          </p:stCondLst>
                                        </p:cTn>
                                        <p:tgtEl>
                                          <p:spTgt spid="140"/>
                                        </p:tgtEl>
                                        <p:attrNameLst>
                                          <p:attrName>style.visibility</p:attrName>
                                        </p:attrNameLst>
                                      </p:cBhvr>
                                      <p:to>
                                        <p:strVal val="visible"/>
                                      </p:to>
                                    </p:set>
                                    <p:animEffect transition="in" filter="box(in)">
                                      <p:cBhvr>
                                        <p:cTn id="38" dur="1250"/>
                                        <p:tgtEl>
                                          <p:spTgt spid="140"/>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5">
                                            <p:txEl>
                                              <p:pRg st="8" end="8"/>
                                            </p:txEl>
                                          </p:spTgt>
                                        </p:tgtEl>
                                        <p:attrNameLst>
                                          <p:attrName>style.visibility</p:attrName>
                                        </p:attrNameLst>
                                      </p:cBhvr>
                                      <p:to>
                                        <p:strVal val="visible"/>
                                      </p:to>
                                    </p:set>
                                    <p:animEffect transition="in" filter="fade">
                                      <p:cBhvr>
                                        <p:cTn id="43" dur="500"/>
                                        <p:tgtEl>
                                          <p:spTgt spid="65">
                                            <p:txEl>
                                              <p:pRg st="8" end="8"/>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65">
                                            <p:txEl>
                                              <p:pRg st="9" end="9"/>
                                            </p:txEl>
                                          </p:spTgt>
                                        </p:tgtEl>
                                        <p:attrNameLst>
                                          <p:attrName>style.visibility</p:attrName>
                                        </p:attrNameLst>
                                      </p:cBhvr>
                                      <p:to>
                                        <p:strVal val="visible"/>
                                      </p:to>
                                    </p:set>
                                    <p:animEffect transition="in" filter="fade">
                                      <p:cBhvr>
                                        <p:cTn id="46" dur="500"/>
                                        <p:tgtEl>
                                          <p:spTgt spid="65">
                                            <p:txEl>
                                              <p:pRg st="9" end="9"/>
                                            </p:txEl>
                                          </p:spTgt>
                                        </p:tgtEl>
                                      </p:cBhvr>
                                    </p:animEffect>
                                  </p:childTnLst>
                                </p:cTn>
                              </p:par>
                              <p:par>
                                <p:cTn id="47" presetID="22" presetClass="entr" presetSubtype="8" fill="hold" nodeType="withEffect">
                                  <p:stCondLst>
                                    <p:cond delay="0"/>
                                  </p:stCondLst>
                                  <p:childTnLst>
                                    <p:set>
                                      <p:cBhvr>
                                        <p:cTn id="48" dur="1" fill="hold">
                                          <p:stCondLst>
                                            <p:cond delay="0"/>
                                          </p:stCondLst>
                                        </p:cTn>
                                        <p:tgtEl>
                                          <p:spTgt spid="264"/>
                                        </p:tgtEl>
                                        <p:attrNameLst>
                                          <p:attrName>style.visibility</p:attrName>
                                        </p:attrNameLst>
                                      </p:cBhvr>
                                      <p:to>
                                        <p:strVal val="visible"/>
                                      </p:to>
                                    </p:set>
                                    <p:animEffect transition="in" filter="wipe(left)">
                                      <p:cBhvr>
                                        <p:cTn id="49" dur="500"/>
                                        <p:tgtEl>
                                          <p:spTgt spid="264"/>
                                        </p:tgtEl>
                                      </p:cBhvr>
                                    </p:animEffect>
                                  </p:childTnLst>
                                </p:cTn>
                              </p:par>
                              <p:par>
                                <p:cTn id="50" presetID="22" presetClass="entr" presetSubtype="8" fill="hold" nodeType="withEffect">
                                  <p:stCondLst>
                                    <p:cond delay="250"/>
                                  </p:stCondLst>
                                  <p:childTnLst>
                                    <p:set>
                                      <p:cBhvr>
                                        <p:cTn id="51" dur="1" fill="hold">
                                          <p:stCondLst>
                                            <p:cond delay="0"/>
                                          </p:stCondLst>
                                        </p:cTn>
                                        <p:tgtEl>
                                          <p:spTgt spid="271"/>
                                        </p:tgtEl>
                                        <p:attrNameLst>
                                          <p:attrName>style.visibility</p:attrName>
                                        </p:attrNameLst>
                                      </p:cBhvr>
                                      <p:to>
                                        <p:strVal val="visible"/>
                                      </p:to>
                                    </p:set>
                                    <p:animEffect transition="in" filter="wipe(left)">
                                      <p:cBhvr>
                                        <p:cTn id="52" dur="500"/>
                                        <p:tgtEl>
                                          <p:spTgt spid="271"/>
                                        </p:tgtEl>
                                      </p:cBhvr>
                                    </p:animEffect>
                                  </p:childTnLst>
                                </p:cTn>
                              </p:par>
                            </p:childTnLst>
                          </p:cTn>
                        </p:par>
                        <p:par>
                          <p:cTn id="53" fill="hold">
                            <p:stCondLst>
                              <p:cond delay="750"/>
                            </p:stCondLst>
                            <p:childTnLst>
                              <p:par>
                                <p:cTn id="54" presetID="10" presetClass="entr" presetSubtype="0" fill="hold" nodeType="afterEffect">
                                  <p:stCondLst>
                                    <p:cond delay="500"/>
                                  </p:stCondLst>
                                  <p:childTnLst>
                                    <p:set>
                                      <p:cBhvr>
                                        <p:cTn id="55" dur="1" fill="hold">
                                          <p:stCondLst>
                                            <p:cond delay="0"/>
                                          </p:stCondLst>
                                        </p:cTn>
                                        <p:tgtEl>
                                          <p:spTgt spid="65">
                                            <p:txEl>
                                              <p:pRg st="11" end="11"/>
                                            </p:txEl>
                                          </p:spTgt>
                                        </p:tgtEl>
                                        <p:attrNameLst>
                                          <p:attrName>style.visibility</p:attrName>
                                        </p:attrNameLst>
                                      </p:cBhvr>
                                      <p:to>
                                        <p:strVal val="visible"/>
                                      </p:to>
                                    </p:set>
                                    <p:animEffect transition="in" filter="fade">
                                      <p:cBhvr>
                                        <p:cTn id="56" dur="500"/>
                                        <p:tgtEl>
                                          <p:spTgt spid="65">
                                            <p:txEl>
                                              <p:pRg st="11" end="11"/>
                                            </p:txEl>
                                          </p:spTgt>
                                        </p:tgtEl>
                                      </p:cBhvr>
                                    </p:animEffect>
                                  </p:childTnLst>
                                </p:cTn>
                              </p:par>
                              <p:par>
                                <p:cTn id="57" presetID="10" presetClass="entr" presetSubtype="0" fill="hold" nodeType="withEffect">
                                  <p:stCondLst>
                                    <p:cond delay="500"/>
                                  </p:stCondLst>
                                  <p:childTnLst>
                                    <p:set>
                                      <p:cBhvr>
                                        <p:cTn id="58" dur="1" fill="hold">
                                          <p:stCondLst>
                                            <p:cond delay="0"/>
                                          </p:stCondLst>
                                        </p:cTn>
                                        <p:tgtEl>
                                          <p:spTgt spid="65">
                                            <p:txEl>
                                              <p:pRg st="12" end="12"/>
                                            </p:txEl>
                                          </p:spTgt>
                                        </p:tgtEl>
                                        <p:attrNameLst>
                                          <p:attrName>style.visibility</p:attrName>
                                        </p:attrNameLst>
                                      </p:cBhvr>
                                      <p:to>
                                        <p:strVal val="visible"/>
                                      </p:to>
                                    </p:set>
                                    <p:animEffect transition="in" filter="fade">
                                      <p:cBhvr>
                                        <p:cTn id="59" dur="500"/>
                                        <p:tgtEl>
                                          <p:spTgt spid="65">
                                            <p:txEl>
                                              <p:pRg st="12" end="12"/>
                                            </p:txEl>
                                          </p:spTgt>
                                        </p:tgtEl>
                                      </p:cBhvr>
                                    </p:animEffect>
                                  </p:childTnLst>
                                </p:cTn>
                              </p:par>
                              <p:par>
                                <p:cTn id="60" presetID="10" presetClass="entr" presetSubtype="0" fill="hold" nodeType="withEffect">
                                  <p:stCondLst>
                                    <p:cond delay="500"/>
                                  </p:stCondLst>
                                  <p:childTnLst>
                                    <p:set>
                                      <p:cBhvr>
                                        <p:cTn id="61" dur="1" fill="hold">
                                          <p:stCondLst>
                                            <p:cond delay="0"/>
                                          </p:stCondLst>
                                        </p:cTn>
                                        <p:tgtEl>
                                          <p:spTgt spid="65">
                                            <p:txEl>
                                              <p:pRg st="13" end="13"/>
                                            </p:txEl>
                                          </p:spTgt>
                                        </p:tgtEl>
                                        <p:attrNameLst>
                                          <p:attrName>style.visibility</p:attrName>
                                        </p:attrNameLst>
                                      </p:cBhvr>
                                      <p:to>
                                        <p:strVal val="visible"/>
                                      </p:to>
                                    </p:set>
                                    <p:animEffect transition="in" filter="fade">
                                      <p:cBhvr>
                                        <p:cTn id="62" dur="500"/>
                                        <p:tgtEl>
                                          <p:spTgt spid="65">
                                            <p:txEl>
                                              <p:pRg st="13" end="13"/>
                                            </p:txEl>
                                          </p:spTgt>
                                        </p:tgtEl>
                                      </p:cBhvr>
                                    </p:animEffect>
                                  </p:childTnLst>
                                </p:cTn>
                              </p:par>
                            </p:childTnLst>
                          </p:cTn>
                        </p:par>
                        <p:par>
                          <p:cTn id="63" fill="hold">
                            <p:stCondLst>
                              <p:cond delay="1750"/>
                            </p:stCondLst>
                            <p:childTnLst>
                              <p:par>
                                <p:cTn id="64" presetID="22" presetClass="entr" presetSubtype="2" fill="hold" grpId="0" nodeType="afterEffect">
                                  <p:stCondLst>
                                    <p:cond delay="0"/>
                                  </p:stCondLst>
                                  <p:childTnLst>
                                    <p:set>
                                      <p:cBhvr>
                                        <p:cTn id="65" dur="1" fill="hold">
                                          <p:stCondLst>
                                            <p:cond delay="0"/>
                                          </p:stCondLst>
                                        </p:cTn>
                                        <p:tgtEl>
                                          <p:spTgt spid="196"/>
                                        </p:tgtEl>
                                        <p:attrNameLst>
                                          <p:attrName>style.visibility</p:attrName>
                                        </p:attrNameLst>
                                      </p:cBhvr>
                                      <p:to>
                                        <p:strVal val="visible"/>
                                      </p:to>
                                    </p:set>
                                    <p:animEffect transition="in" filter="wipe(right)">
                                      <p:cBhvr>
                                        <p:cTn id="66" dur="500"/>
                                        <p:tgtEl>
                                          <p:spTgt spid="196"/>
                                        </p:tgtEl>
                                      </p:cBhvr>
                                    </p:animEffect>
                                  </p:childTnLst>
                                </p:cTn>
                              </p:par>
                            </p:childTnLst>
                          </p:cTn>
                        </p:par>
                        <p:par>
                          <p:cTn id="67" fill="hold">
                            <p:stCondLst>
                              <p:cond delay="2250"/>
                            </p:stCondLst>
                            <p:childTnLst>
                              <p:par>
                                <p:cTn id="68" presetID="10" presetClass="entr" presetSubtype="0" fill="hold" grpId="0" nodeType="afterEffect">
                                  <p:stCondLst>
                                    <p:cond delay="0"/>
                                  </p:stCondLst>
                                  <p:childTnLst>
                                    <p:set>
                                      <p:cBhvr>
                                        <p:cTn id="69" dur="1" fill="hold">
                                          <p:stCondLst>
                                            <p:cond delay="0"/>
                                          </p:stCondLst>
                                        </p:cTn>
                                        <p:tgtEl>
                                          <p:spTgt spid="197"/>
                                        </p:tgtEl>
                                        <p:attrNameLst>
                                          <p:attrName>style.visibility</p:attrName>
                                        </p:attrNameLst>
                                      </p:cBhvr>
                                      <p:to>
                                        <p:strVal val="visible"/>
                                      </p:to>
                                    </p:set>
                                    <p:animEffect transition="in" filter="fade">
                                      <p:cBhvr>
                                        <p:cTn id="70" dur="500"/>
                                        <p:tgtEl>
                                          <p:spTgt spid="197"/>
                                        </p:tgtEl>
                                      </p:cBhvr>
                                    </p:animEffect>
                                  </p:childTnLst>
                                </p:cTn>
                              </p:par>
                            </p:childTnLst>
                          </p:cTn>
                        </p:par>
                        <p:par>
                          <p:cTn id="71" fill="hold">
                            <p:stCondLst>
                              <p:cond delay="2750"/>
                            </p:stCondLst>
                            <p:childTnLst>
                              <p:par>
                                <p:cTn id="72" presetID="6" presetClass="entr" presetSubtype="32" fill="hold" nodeType="afterEffect">
                                  <p:stCondLst>
                                    <p:cond delay="0"/>
                                  </p:stCondLst>
                                  <p:childTnLst>
                                    <p:set>
                                      <p:cBhvr>
                                        <p:cTn id="73" dur="1" fill="hold">
                                          <p:stCondLst>
                                            <p:cond delay="0"/>
                                          </p:stCondLst>
                                        </p:cTn>
                                        <p:tgtEl>
                                          <p:spTgt spid="198"/>
                                        </p:tgtEl>
                                        <p:attrNameLst>
                                          <p:attrName>style.visibility</p:attrName>
                                        </p:attrNameLst>
                                      </p:cBhvr>
                                      <p:to>
                                        <p:strVal val="visible"/>
                                      </p:to>
                                    </p:set>
                                    <p:animEffect transition="in" filter="circle(out)">
                                      <p:cBhvr>
                                        <p:cTn id="74" dur="750"/>
                                        <p:tgtEl>
                                          <p:spTgt spid="198"/>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41"/>
                                        </p:tgtEl>
                                        <p:attrNameLst>
                                          <p:attrName>style.visibility</p:attrName>
                                        </p:attrNameLst>
                                      </p:cBhvr>
                                      <p:to>
                                        <p:strVal val="visible"/>
                                      </p:to>
                                    </p:set>
                                    <p:animEffect transition="in" filter="fade">
                                      <p:cBhvr>
                                        <p:cTn id="77"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animBg="1"/>
      <p:bldP spid="141" grpId="0" animBg="1"/>
      <p:bldP spid="196" grpId="0" animBg="1"/>
      <p:bldP spid="197"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Rounded Corners 67">
            <a:extLst>
              <a:ext uri="{FF2B5EF4-FFF2-40B4-BE49-F238E27FC236}">
                <a16:creationId xmlns:a16="http://schemas.microsoft.com/office/drawing/2014/main" id="{174907DB-B485-59D7-92B1-08EE3B19D9E3}"/>
              </a:ext>
            </a:extLst>
          </p:cNvPr>
          <p:cNvSpPr/>
          <p:nvPr/>
        </p:nvSpPr>
        <p:spPr bwMode="auto">
          <a:xfrm rot="10800000" flipH="1">
            <a:off x="264160" y="1105925"/>
            <a:ext cx="11663680" cy="5663261"/>
          </a:xfrm>
          <a:prstGeom prst="roundRect">
            <a:avLst>
              <a:gd name="adj" fmla="val 4744"/>
            </a:avLst>
          </a:prstGeom>
          <a:solidFill>
            <a:srgbClr val="FFFFFF">
              <a:lumMod val="95000"/>
            </a:srgbClr>
          </a:solidFill>
          <a:ln w="9525" cap="flat" cmpd="sng" algn="ctr">
            <a:noFill/>
            <a:prstDash val="solid"/>
            <a:headEnd type="none" w="med" len="med"/>
            <a:tailEnd type="none" w="med" len="med"/>
          </a:ln>
          <a:effectLst>
            <a:outerShdw blurRad="190500" dist="38100" dir="2700000" sx="101000" sy="101000" algn="ctr" rotWithShape="0">
              <a:schemeClr val="tx1">
                <a:alpha val="25000"/>
              </a:schemeClr>
            </a:outerShdw>
          </a:effectLst>
        </p:spPr>
        <p:txBody>
          <a:bodyPr rot="0" spcFirstLastPara="0" vertOverflow="overflow" horzOverflow="overflow" vert="horz" wrap="square" lIns="182880" tIns="3600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0" cap="none" spc="0" normalizeH="0" baseline="0" noProof="0">
              <a:ln>
                <a:noFill/>
              </a:ln>
              <a:solidFill>
                <a:srgbClr val="D59ED7"/>
              </a:solidFill>
              <a:effectLst/>
              <a:uLnTx/>
              <a:uFillTx/>
              <a:latin typeface="Segoe UI"/>
              <a:ea typeface="+mn-ea"/>
              <a:cs typeface="Segoe UI" pitchFamily="34" charset="0"/>
            </a:endParaRPr>
          </a:p>
        </p:txBody>
      </p:sp>
      <p:sp>
        <p:nvSpPr>
          <p:cNvPr id="90" name="Rounded Rectangle 89">
            <a:extLst>
              <a:ext uri="{FF2B5EF4-FFF2-40B4-BE49-F238E27FC236}">
                <a16:creationId xmlns:a16="http://schemas.microsoft.com/office/drawing/2014/main" id="{3879C4B4-6DD5-3265-8316-F5559716A8C0}"/>
              </a:ext>
            </a:extLst>
          </p:cNvPr>
          <p:cNvSpPr/>
          <p:nvPr/>
        </p:nvSpPr>
        <p:spPr bwMode="auto">
          <a:xfrm>
            <a:off x="2688865" y="5316485"/>
            <a:ext cx="2200098" cy="1248574"/>
          </a:xfrm>
          <a:prstGeom prst="roundRect">
            <a:avLst>
              <a:gd name="adj" fmla="val 4403"/>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548640" rIns="89654"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Infrastructure &amp; Development Security</a:t>
            </a:r>
          </a:p>
        </p:txBody>
      </p:sp>
      <p:sp>
        <p:nvSpPr>
          <p:cNvPr id="6" name="Rounded Rectangle 5">
            <a:extLst>
              <a:ext uri="{FF2B5EF4-FFF2-40B4-BE49-F238E27FC236}">
                <a16:creationId xmlns:a16="http://schemas.microsoft.com/office/drawing/2014/main" id="{F9C1E2E2-55D3-2D1D-8D63-2E1F97E03BCE}"/>
              </a:ext>
            </a:extLst>
          </p:cNvPr>
          <p:cNvSpPr/>
          <p:nvPr/>
        </p:nvSpPr>
        <p:spPr bwMode="auto">
          <a:xfrm>
            <a:off x="4988599" y="5316485"/>
            <a:ext cx="2200098" cy="1248574"/>
          </a:xfrm>
          <a:prstGeom prst="roundRect">
            <a:avLst>
              <a:gd name="adj" fmla="val 4062"/>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0" tIns="548640" rIns="457200"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IoT and OT Security</a:t>
            </a:r>
          </a:p>
        </p:txBody>
      </p:sp>
      <p:sp>
        <p:nvSpPr>
          <p:cNvPr id="89" name="Rounded Rectangle 88">
            <a:extLst>
              <a:ext uri="{FF2B5EF4-FFF2-40B4-BE49-F238E27FC236}">
                <a16:creationId xmlns:a16="http://schemas.microsoft.com/office/drawing/2014/main" id="{F4085F6B-E485-4C08-6BF5-90EA845FA936}"/>
              </a:ext>
            </a:extLst>
          </p:cNvPr>
          <p:cNvSpPr/>
          <p:nvPr/>
        </p:nvSpPr>
        <p:spPr bwMode="auto">
          <a:xfrm>
            <a:off x="7288332" y="5316485"/>
            <a:ext cx="2200098" cy="1248574"/>
          </a:xfrm>
          <a:prstGeom prst="roundRect">
            <a:avLst>
              <a:gd name="adj" fmla="val 4063"/>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548640" rIns="89654"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Modern Security Operations </a:t>
            </a:r>
            <a:r>
              <a:rPr kumimoji="0" lang="en-US" sz="11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(SecOps/SOC) </a:t>
            </a:r>
          </a:p>
        </p:txBody>
      </p:sp>
      <p:sp>
        <p:nvSpPr>
          <p:cNvPr id="66" name="Left Bracket 65">
            <a:extLst>
              <a:ext uri="{FF2B5EF4-FFF2-40B4-BE49-F238E27FC236}">
                <a16:creationId xmlns:a16="http://schemas.microsoft.com/office/drawing/2014/main" id="{19C1175D-17B8-0DD0-6A27-90906F5271A5}"/>
              </a:ext>
            </a:extLst>
          </p:cNvPr>
          <p:cNvSpPr/>
          <p:nvPr/>
        </p:nvSpPr>
        <p:spPr>
          <a:xfrm rot="5400000">
            <a:off x="5881585" y="-474982"/>
            <a:ext cx="436731" cy="11510158"/>
          </a:xfrm>
          <a:prstGeom prst="leftBracket">
            <a:avLst>
              <a:gd name="adj" fmla="val 0"/>
            </a:avLst>
          </a:prstGeom>
          <a:ln w="3810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 name="Rounded Rectangle 3">
            <a:extLst>
              <a:ext uri="{FF2B5EF4-FFF2-40B4-BE49-F238E27FC236}">
                <a16:creationId xmlns:a16="http://schemas.microsoft.com/office/drawing/2014/main" id="{8573E9BA-F65E-CC9D-531A-5F4D08EBC543}"/>
              </a:ext>
            </a:extLst>
          </p:cNvPr>
          <p:cNvSpPr/>
          <p:nvPr/>
        </p:nvSpPr>
        <p:spPr bwMode="auto">
          <a:xfrm>
            <a:off x="9588066" y="5316485"/>
            <a:ext cx="2200098" cy="1248574"/>
          </a:xfrm>
          <a:prstGeom prst="roundRect">
            <a:avLst>
              <a:gd name="adj" fmla="val 3722"/>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548640" rIns="89654"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Data Security &amp; Governance</a:t>
            </a:r>
          </a:p>
        </p:txBody>
      </p:sp>
      <p:sp>
        <p:nvSpPr>
          <p:cNvPr id="67" name="Rectangle 66">
            <a:extLst>
              <a:ext uri="{FF2B5EF4-FFF2-40B4-BE49-F238E27FC236}">
                <a16:creationId xmlns:a16="http://schemas.microsoft.com/office/drawing/2014/main" id="{C1E4BFB1-1C01-4DA5-3573-5C32F0D3AEE1}"/>
              </a:ext>
            </a:extLst>
          </p:cNvPr>
          <p:cNvSpPr/>
          <p:nvPr/>
        </p:nvSpPr>
        <p:spPr bwMode="auto">
          <a:xfrm>
            <a:off x="5038852" y="4908745"/>
            <a:ext cx="2297784" cy="292685"/>
          </a:xfrm>
          <a:prstGeom prst="rect">
            <a:avLst/>
          </a:prstGeom>
          <a:solidFill>
            <a:srgbClr val="F2F2F2"/>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t>Zero Trust Architecture</a:t>
            </a:r>
          </a:p>
        </p:txBody>
      </p:sp>
      <p:sp>
        <p:nvSpPr>
          <p:cNvPr id="69" name="Rectangle 68">
            <a:extLst>
              <a:ext uri="{FF2B5EF4-FFF2-40B4-BE49-F238E27FC236}">
                <a16:creationId xmlns:a16="http://schemas.microsoft.com/office/drawing/2014/main" id="{405E1C3F-95F0-DCB2-8838-07B7801E4513}"/>
              </a:ext>
            </a:extLst>
          </p:cNvPr>
          <p:cNvSpPr/>
          <p:nvPr/>
        </p:nvSpPr>
        <p:spPr bwMode="auto">
          <a:xfrm>
            <a:off x="3513475" y="1143024"/>
            <a:ext cx="5296460" cy="318307"/>
          </a:xfrm>
          <a:prstGeom prst="rect">
            <a:avLst/>
          </a:prstGeom>
          <a:no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79308" rIns="179308" bIns="182880"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6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Security Strategy and Program</a:t>
            </a:r>
          </a:p>
        </p:txBody>
      </p:sp>
      <p:sp>
        <p:nvSpPr>
          <p:cNvPr id="2" name="Title 1">
            <a:extLst>
              <a:ext uri="{FF2B5EF4-FFF2-40B4-BE49-F238E27FC236}">
                <a16:creationId xmlns:a16="http://schemas.microsoft.com/office/drawing/2014/main" id="{3AE6CA85-0390-4116-9EF4-1BA8E1F34B4D}"/>
              </a:ext>
            </a:extLst>
          </p:cNvPr>
          <p:cNvSpPr>
            <a:spLocks noGrp="1"/>
          </p:cNvSpPr>
          <p:nvPr>
            <p:ph type="title"/>
          </p:nvPr>
        </p:nvSpPr>
        <p:spPr>
          <a:xfrm>
            <a:off x="588263" y="457200"/>
            <a:ext cx="11018520" cy="482889"/>
          </a:xfrm>
        </p:spPr>
        <p:txBody>
          <a:bodyPr/>
          <a:lstStyle/>
          <a:p>
            <a:r>
              <a:rPr lang="en-US" sz="3138"/>
              <a:t>Security Modernization with Zero Trust Principles </a:t>
            </a:r>
            <a:endParaRPr lang="en-US" sz="1569" i="1"/>
          </a:p>
        </p:txBody>
      </p:sp>
      <p:pic>
        <p:nvPicPr>
          <p:cNvPr id="104" name="Picture 103">
            <a:extLst>
              <a:ext uri="{FF2B5EF4-FFF2-40B4-BE49-F238E27FC236}">
                <a16:creationId xmlns:a16="http://schemas.microsoft.com/office/drawing/2014/main" id="{792AF6C9-0915-DBBB-4B4A-DA839B78E91D}"/>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bwMode="invGray">
          <a:xfrm>
            <a:off x="10258342" y="258174"/>
            <a:ext cx="1585192" cy="339568"/>
          </a:xfrm>
          <a:prstGeom prst="rect">
            <a:avLst/>
          </a:prstGeom>
        </p:spPr>
      </p:pic>
      <p:sp>
        <p:nvSpPr>
          <p:cNvPr id="88" name="Rounded Rectangle 87">
            <a:extLst>
              <a:ext uri="{FF2B5EF4-FFF2-40B4-BE49-F238E27FC236}">
                <a16:creationId xmlns:a16="http://schemas.microsoft.com/office/drawing/2014/main" id="{70E924DE-5D04-54DC-6EB5-AEA8D3459DDF}"/>
              </a:ext>
            </a:extLst>
          </p:cNvPr>
          <p:cNvSpPr/>
          <p:nvPr/>
        </p:nvSpPr>
        <p:spPr bwMode="auto">
          <a:xfrm>
            <a:off x="389132" y="5316485"/>
            <a:ext cx="2200098" cy="1248574"/>
          </a:xfrm>
          <a:prstGeom prst="roundRect">
            <a:avLst>
              <a:gd name="adj" fmla="val 4503"/>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548640" rIns="182880"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Secure Identities and Access</a:t>
            </a:r>
          </a:p>
        </p:txBody>
      </p:sp>
      <p:grpSp>
        <p:nvGrpSpPr>
          <p:cNvPr id="8" name="Group 7">
            <a:extLst>
              <a:ext uri="{FF2B5EF4-FFF2-40B4-BE49-F238E27FC236}">
                <a16:creationId xmlns:a16="http://schemas.microsoft.com/office/drawing/2014/main" id="{B47A943E-310A-68D6-F46A-2EC7FEA7F199}"/>
              </a:ext>
            </a:extLst>
          </p:cNvPr>
          <p:cNvGrpSpPr/>
          <p:nvPr/>
        </p:nvGrpSpPr>
        <p:grpSpPr>
          <a:xfrm>
            <a:off x="1289927" y="5480976"/>
            <a:ext cx="377298" cy="320702"/>
            <a:chOff x="1302147" y="2576335"/>
            <a:chExt cx="377298" cy="320702"/>
          </a:xfrm>
        </p:grpSpPr>
        <p:sp>
          <p:nvSpPr>
            <p:cNvPr id="9" name="Freeform 9">
              <a:extLst>
                <a:ext uri="{FF2B5EF4-FFF2-40B4-BE49-F238E27FC236}">
                  <a16:creationId xmlns:a16="http://schemas.microsoft.com/office/drawing/2014/main" id="{5DF43DC9-93CE-EC0D-2690-D4551166B4EB}"/>
                </a:ext>
              </a:extLst>
            </p:cNvPr>
            <p:cNvSpPr/>
            <p:nvPr/>
          </p:nvSpPr>
          <p:spPr>
            <a:xfrm>
              <a:off x="1462499" y="2576335"/>
              <a:ext cx="56594" cy="75459"/>
            </a:xfrm>
            <a:custGeom>
              <a:avLst/>
              <a:gdLst>
                <a:gd name="connsiteX0" fmla="*/ 37730 w 56594"/>
                <a:gd name="connsiteY0" fmla="*/ 75460 h 75459"/>
                <a:gd name="connsiteX1" fmla="*/ 18865 w 56594"/>
                <a:gd name="connsiteY1" fmla="*/ 75460 h 75459"/>
                <a:gd name="connsiteX2" fmla="*/ 0 w 56594"/>
                <a:gd name="connsiteY2" fmla="*/ 56595 h 75459"/>
                <a:gd name="connsiteX3" fmla="*/ 0 w 56594"/>
                <a:gd name="connsiteY3" fmla="*/ 18865 h 75459"/>
                <a:gd name="connsiteX4" fmla="*/ 18865 w 56594"/>
                <a:gd name="connsiteY4" fmla="*/ 0 h 75459"/>
                <a:gd name="connsiteX5" fmla="*/ 37730 w 56594"/>
                <a:gd name="connsiteY5" fmla="*/ 0 h 75459"/>
                <a:gd name="connsiteX6" fmla="*/ 56595 w 56594"/>
                <a:gd name="connsiteY6" fmla="*/ 18865 h 75459"/>
                <a:gd name="connsiteX7" fmla="*/ 56595 w 56594"/>
                <a:gd name="connsiteY7" fmla="*/ 56595 h 75459"/>
                <a:gd name="connsiteX8" fmla="*/ 37730 w 56594"/>
                <a:gd name="connsiteY8" fmla="*/ 75460 h 7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594" h="75459">
                  <a:moveTo>
                    <a:pt x="37730" y="75460"/>
                  </a:moveTo>
                  <a:lnTo>
                    <a:pt x="18865" y="75460"/>
                  </a:lnTo>
                  <a:cubicBezTo>
                    <a:pt x="8489" y="75460"/>
                    <a:pt x="0" y="66970"/>
                    <a:pt x="0" y="56595"/>
                  </a:cubicBezTo>
                  <a:lnTo>
                    <a:pt x="0" y="18865"/>
                  </a:lnTo>
                  <a:cubicBezTo>
                    <a:pt x="0" y="8489"/>
                    <a:pt x="8489" y="0"/>
                    <a:pt x="18865" y="0"/>
                  </a:cubicBezTo>
                  <a:lnTo>
                    <a:pt x="37730" y="0"/>
                  </a:lnTo>
                  <a:cubicBezTo>
                    <a:pt x="48106" y="0"/>
                    <a:pt x="56595" y="8489"/>
                    <a:pt x="56595" y="18865"/>
                  </a:cubicBezTo>
                  <a:lnTo>
                    <a:pt x="56595" y="56595"/>
                  </a:lnTo>
                  <a:cubicBezTo>
                    <a:pt x="56595" y="66970"/>
                    <a:pt x="48106" y="75460"/>
                    <a:pt x="37730" y="7546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0" name="Freeform 10">
              <a:extLst>
                <a:ext uri="{FF2B5EF4-FFF2-40B4-BE49-F238E27FC236}">
                  <a16:creationId xmlns:a16="http://schemas.microsoft.com/office/drawing/2014/main" id="{632012FB-5CD2-3EC3-DAA5-E83D4EE70AD7}"/>
                </a:ext>
              </a:extLst>
            </p:cNvPr>
            <p:cNvSpPr/>
            <p:nvPr/>
          </p:nvSpPr>
          <p:spPr>
            <a:xfrm>
              <a:off x="1302147" y="2632929"/>
              <a:ext cx="377298" cy="264108"/>
            </a:xfrm>
            <a:custGeom>
              <a:avLst/>
              <a:gdLst>
                <a:gd name="connsiteX0" fmla="*/ 339569 w 377298"/>
                <a:gd name="connsiteY0" fmla="*/ 113190 h 264108"/>
                <a:gd name="connsiteX1" fmla="*/ 226379 w 377298"/>
                <a:gd name="connsiteY1" fmla="*/ 113190 h 264108"/>
                <a:gd name="connsiteX2" fmla="*/ 226379 w 377298"/>
                <a:gd name="connsiteY2" fmla="*/ 94325 h 264108"/>
                <a:gd name="connsiteX3" fmla="*/ 339569 w 377298"/>
                <a:gd name="connsiteY3" fmla="*/ 94325 h 264108"/>
                <a:gd name="connsiteX4" fmla="*/ 339569 w 377298"/>
                <a:gd name="connsiteY4" fmla="*/ 113190 h 264108"/>
                <a:gd name="connsiteX5" fmla="*/ 339569 w 377298"/>
                <a:gd name="connsiteY5" fmla="*/ 169784 h 264108"/>
                <a:gd name="connsiteX6" fmla="*/ 226379 w 377298"/>
                <a:gd name="connsiteY6" fmla="*/ 169784 h 264108"/>
                <a:gd name="connsiteX7" fmla="*/ 226379 w 377298"/>
                <a:gd name="connsiteY7" fmla="*/ 150919 h 264108"/>
                <a:gd name="connsiteX8" fmla="*/ 339569 w 377298"/>
                <a:gd name="connsiteY8" fmla="*/ 150919 h 264108"/>
                <a:gd name="connsiteX9" fmla="*/ 339569 w 377298"/>
                <a:gd name="connsiteY9" fmla="*/ 169784 h 264108"/>
                <a:gd name="connsiteX10" fmla="*/ 339569 w 377298"/>
                <a:gd name="connsiteY10" fmla="*/ 226379 h 264108"/>
                <a:gd name="connsiteX11" fmla="*/ 226379 w 377298"/>
                <a:gd name="connsiteY11" fmla="*/ 226379 h 264108"/>
                <a:gd name="connsiteX12" fmla="*/ 226379 w 377298"/>
                <a:gd name="connsiteY12" fmla="*/ 207514 h 264108"/>
                <a:gd name="connsiteX13" fmla="*/ 339569 w 377298"/>
                <a:gd name="connsiteY13" fmla="*/ 207514 h 264108"/>
                <a:gd name="connsiteX14" fmla="*/ 339569 w 377298"/>
                <a:gd name="connsiteY14" fmla="*/ 226379 h 264108"/>
                <a:gd name="connsiteX15" fmla="*/ 188649 w 377298"/>
                <a:gd name="connsiteY15" fmla="*/ 226379 h 264108"/>
                <a:gd name="connsiteX16" fmla="*/ 37730 w 377298"/>
                <a:gd name="connsiteY16" fmla="*/ 226379 h 264108"/>
                <a:gd name="connsiteX17" fmla="*/ 37730 w 377298"/>
                <a:gd name="connsiteY17" fmla="*/ 188649 h 264108"/>
                <a:gd name="connsiteX18" fmla="*/ 45276 w 377298"/>
                <a:gd name="connsiteY18" fmla="*/ 173557 h 264108"/>
                <a:gd name="connsiteX19" fmla="*/ 82062 w 377298"/>
                <a:gd name="connsiteY19" fmla="*/ 155636 h 264108"/>
                <a:gd name="connsiteX20" fmla="*/ 113190 w 377298"/>
                <a:gd name="connsiteY20" fmla="*/ 150919 h 264108"/>
                <a:gd name="connsiteX21" fmla="*/ 144317 w 377298"/>
                <a:gd name="connsiteY21" fmla="*/ 155636 h 264108"/>
                <a:gd name="connsiteX22" fmla="*/ 181103 w 377298"/>
                <a:gd name="connsiteY22" fmla="*/ 173557 h 264108"/>
                <a:gd name="connsiteX23" fmla="*/ 188649 w 377298"/>
                <a:gd name="connsiteY23" fmla="*/ 188649 h 264108"/>
                <a:gd name="connsiteX24" fmla="*/ 188649 w 377298"/>
                <a:gd name="connsiteY24" fmla="*/ 226379 h 264108"/>
                <a:gd name="connsiteX25" fmla="*/ 113190 w 377298"/>
                <a:gd name="connsiteY25" fmla="*/ 66027 h 264108"/>
                <a:gd name="connsiteX26" fmla="*/ 150919 w 377298"/>
                <a:gd name="connsiteY26" fmla="*/ 103757 h 264108"/>
                <a:gd name="connsiteX27" fmla="*/ 113190 w 377298"/>
                <a:gd name="connsiteY27" fmla="*/ 141487 h 264108"/>
                <a:gd name="connsiteX28" fmla="*/ 75460 w 377298"/>
                <a:gd name="connsiteY28" fmla="*/ 103757 h 264108"/>
                <a:gd name="connsiteX29" fmla="*/ 113190 w 377298"/>
                <a:gd name="connsiteY29" fmla="*/ 66027 h 264108"/>
                <a:gd name="connsiteX30" fmla="*/ 358433 w 377298"/>
                <a:gd name="connsiteY30" fmla="*/ 0 h 264108"/>
                <a:gd name="connsiteX31" fmla="*/ 235811 w 377298"/>
                <a:gd name="connsiteY31" fmla="*/ 0 h 264108"/>
                <a:gd name="connsiteX32" fmla="*/ 198082 w 377298"/>
                <a:gd name="connsiteY32" fmla="*/ 37730 h 264108"/>
                <a:gd name="connsiteX33" fmla="*/ 179217 w 377298"/>
                <a:gd name="connsiteY33" fmla="*/ 37730 h 264108"/>
                <a:gd name="connsiteX34" fmla="*/ 141487 w 377298"/>
                <a:gd name="connsiteY34" fmla="*/ 0 h 264108"/>
                <a:gd name="connsiteX35" fmla="*/ 18865 w 377298"/>
                <a:gd name="connsiteY35" fmla="*/ 0 h 264108"/>
                <a:gd name="connsiteX36" fmla="*/ 0 w 377298"/>
                <a:gd name="connsiteY36" fmla="*/ 18865 h 264108"/>
                <a:gd name="connsiteX37" fmla="*/ 0 w 377298"/>
                <a:gd name="connsiteY37" fmla="*/ 245244 h 264108"/>
                <a:gd name="connsiteX38" fmla="*/ 18865 w 377298"/>
                <a:gd name="connsiteY38" fmla="*/ 264109 h 264108"/>
                <a:gd name="connsiteX39" fmla="*/ 358433 w 377298"/>
                <a:gd name="connsiteY39" fmla="*/ 264109 h 264108"/>
                <a:gd name="connsiteX40" fmla="*/ 377298 w 377298"/>
                <a:gd name="connsiteY40" fmla="*/ 245244 h 264108"/>
                <a:gd name="connsiteX41" fmla="*/ 377298 w 377298"/>
                <a:gd name="connsiteY41" fmla="*/ 18865 h 264108"/>
                <a:gd name="connsiteX42" fmla="*/ 358433 w 377298"/>
                <a:gd name="connsiteY42" fmla="*/ 0 h 26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7298" h="264108">
                  <a:moveTo>
                    <a:pt x="339569" y="113190"/>
                  </a:moveTo>
                  <a:lnTo>
                    <a:pt x="226379" y="113190"/>
                  </a:lnTo>
                  <a:lnTo>
                    <a:pt x="226379" y="94325"/>
                  </a:lnTo>
                  <a:lnTo>
                    <a:pt x="339569" y="94325"/>
                  </a:lnTo>
                  <a:lnTo>
                    <a:pt x="339569" y="113190"/>
                  </a:lnTo>
                  <a:close/>
                  <a:moveTo>
                    <a:pt x="339569" y="169784"/>
                  </a:moveTo>
                  <a:lnTo>
                    <a:pt x="226379" y="169784"/>
                  </a:lnTo>
                  <a:lnTo>
                    <a:pt x="226379" y="150919"/>
                  </a:lnTo>
                  <a:lnTo>
                    <a:pt x="339569" y="150919"/>
                  </a:lnTo>
                  <a:lnTo>
                    <a:pt x="339569" y="169784"/>
                  </a:lnTo>
                  <a:close/>
                  <a:moveTo>
                    <a:pt x="339569" y="226379"/>
                  </a:moveTo>
                  <a:lnTo>
                    <a:pt x="226379" y="226379"/>
                  </a:lnTo>
                  <a:lnTo>
                    <a:pt x="226379" y="207514"/>
                  </a:lnTo>
                  <a:lnTo>
                    <a:pt x="339569" y="207514"/>
                  </a:lnTo>
                  <a:lnTo>
                    <a:pt x="339569" y="226379"/>
                  </a:lnTo>
                  <a:close/>
                  <a:moveTo>
                    <a:pt x="188649" y="226379"/>
                  </a:moveTo>
                  <a:lnTo>
                    <a:pt x="37730" y="226379"/>
                  </a:lnTo>
                  <a:lnTo>
                    <a:pt x="37730" y="188649"/>
                  </a:lnTo>
                  <a:cubicBezTo>
                    <a:pt x="37730" y="182990"/>
                    <a:pt x="40560" y="177330"/>
                    <a:pt x="45276" y="173557"/>
                  </a:cubicBezTo>
                  <a:cubicBezTo>
                    <a:pt x="55652" y="166011"/>
                    <a:pt x="68857" y="159409"/>
                    <a:pt x="82062" y="155636"/>
                  </a:cubicBezTo>
                  <a:cubicBezTo>
                    <a:pt x="92438" y="152806"/>
                    <a:pt x="102814" y="150919"/>
                    <a:pt x="113190" y="150919"/>
                  </a:cubicBezTo>
                  <a:cubicBezTo>
                    <a:pt x="124508" y="150919"/>
                    <a:pt x="134884" y="152806"/>
                    <a:pt x="144317" y="155636"/>
                  </a:cubicBezTo>
                  <a:cubicBezTo>
                    <a:pt x="157522" y="159409"/>
                    <a:pt x="170728" y="165068"/>
                    <a:pt x="181103" y="173557"/>
                  </a:cubicBezTo>
                  <a:cubicBezTo>
                    <a:pt x="185819" y="177330"/>
                    <a:pt x="188649" y="182990"/>
                    <a:pt x="188649" y="188649"/>
                  </a:cubicBezTo>
                  <a:lnTo>
                    <a:pt x="188649" y="226379"/>
                  </a:lnTo>
                  <a:close/>
                  <a:moveTo>
                    <a:pt x="113190" y="66027"/>
                  </a:moveTo>
                  <a:cubicBezTo>
                    <a:pt x="133941" y="66027"/>
                    <a:pt x="150919" y="83006"/>
                    <a:pt x="150919" y="103757"/>
                  </a:cubicBezTo>
                  <a:cubicBezTo>
                    <a:pt x="150919" y="124508"/>
                    <a:pt x="133941" y="141487"/>
                    <a:pt x="113190" y="141487"/>
                  </a:cubicBezTo>
                  <a:cubicBezTo>
                    <a:pt x="92438" y="141487"/>
                    <a:pt x="75460" y="124508"/>
                    <a:pt x="75460" y="103757"/>
                  </a:cubicBezTo>
                  <a:cubicBezTo>
                    <a:pt x="75460" y="83006"/>
                    <a:pt x="92438" y="66027"/>
                    <a:pt x="113190" y="66027"/>
                  </a:cubicBezTo>
                  <a:close/>
                  <a:moveTo>
                    <a:pt x="358433" y="0"/>
                  </a:moveTo>
                  <a:lnTo>
                    <a:pt x="235811" y="0"/>
                  </a:lnTo>
                  <a:cubicBezTo>
                    <a:pt x="235811" y="20751"/>
                    <a:pt x="218833" y="37730"/>
                    <a:pt x="198082" y="37730"/>
                  </a:cubicBezTo>
                  <a:lnTo>
                    <a:pt x="179217" y="37730"/>
                  </a:lnTo>
                  <a:cubicBezTo>
                    <a:pt x="158465" y="37730"/>
                    <a:pt x="141487" y="20751"/>
                    <a:pt x="141487" y="0"/>
                  </a:cubicBezTo>
                  <a:lnTo>
                    <a:pt x="18865" y="0"/>
                  </a:lnTo>
                  <a:cubicBezTo>
                    <a:pt x="8489" y="0"/>
                    <a:pt x="0" y="8489"/>
                    <a:pt x="0" y="18865"/>
                  </a:cubicBezTo>
                  <a:lnTo>
                    <a:pt x="0" y="245244"/>
                  </a:lnTo>
                  <a:cubicBezTo>
                    <a:pt x="0" y="255620"/>
                    <a:pt x="8489" y="264109"/>
                    <a:pt x="18865" y="264109"/>
                  </a:cubicBezTo>
                  <a:lnTo>
                    <a:pt x="358433" y="264109"/>
                  </a:lnTo>
                  <a:cubicBezTo>
                    <a:pt x="368809" y="264109"/>
                    <a:pt x="377298" y="255620"/>
                    <a:pt x="377298" y="245244"/>
                  </a:cubicBezTo>
                  <a:lnTo>
                    <a:pt x="377298" y="18865"/>
                  </a:lnTo>
                  <a:cubicBezTo>
                    <a:pt x="377298" y="8489"/>
                    <a:pt x="368809" y="0"/>
                    <a:pt x="358433" y="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1" name="Group 10">
            <a:extLst>
              <a:ext uri="{FF2B5EF4-FFF2-40B4-BE49-F238E27FC236}">
                <a16:creationId xmlns:a16="http://schemas.microsoft.com/office/drawing/2014/main" id="{FA0E1963-4F2B-2941-FDBF-AD255D64F186}"/>
              </a:ext>
            </a:extLst>
          </p:cNvPr>
          <p:cNvGrpSpPr/>
          <p:nvPr/>
        </p:nvGrpSpPr>
        <p:grpSpPr>
          <a:xfrm>
            <a:off x="10134831" y="5478060"/>
            <a:ext cx="385680" cy="298902"/>
            <a:chOff x="5499348" y="2587235"/>
            <a:chExt cx="385680" cy="298902"/>
          </a:xfrm>
        </p:grpSpPr>
        <p:sp>
          <p:nvSpPr>
            <p:cNvPr id="12" name="Freeform 25">
              <a:extLst>
                <a:ext uri="{FF2B5EF4-FFF2-40B4-BE49-F238E27FC236}">
                  <a16:creationId xmlns:a16="http://schemas.microsoft.com/office/drawing/2014/main" id="{45480052-614C-3AF8-2060-7DB32C2206DC}"/>
                </a:ext>
              </a:extLst>
            </p:cNvPr>
            <p:cNvSpPr/>
            <p:nvPr/>
          </p:nvSpPr>
          <p:spPr>
            <a:xfrm>
              <a:off x="5572482" y="2705783"/>
              <a:ext cx="68651" cy="110015"/>
            </a:xfrm>
            <a:custGeom>
              <a:avLst/>
              <a:gdLst>
                <a:gd name="connsiteX0" fmla="*/ 55056 w 68651"/>
                <a:gd name="connsiteY0" fmla="*/ 110015 h 110015"/>
                <a:gd name="connsiteX1" fmla="*/ 0 w 68651"/>
                <a:gd name="connsiteY1" fmla="*/ 55008 h 110015"/>
                <a:gd name="connsiteX2" fmla="*/ 55056 w 68651"/>
                <a:gd name="connsiteY2" fmla="*/ 0 h 110015"/>
                <a:gd name="connsiteX3" fmla="*/ 68651 w 68651"/>
                <a:gd name="connsiteY3" fmla="*/ 13595 h 110015"/>
                <a:gd name="connsiteX4" fmla="*/ 27287 w 68651"/>
                <a:gd name="connsiteY4" fmla="*/ 55008 h 110015"/>
                <a:gd name="connsiteX5" fmla="*/ 68651 w 68651"/>
                <a:gd name="connsiteY5" fmla="*/ 96420 h 110015"/>
                <a:gd name="connsiteX6" fmla="*/ 55056 w 68651"/>
                <a:gd name="connsiteY6" fmla="*/ 110015 h 11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51" h="110015">
                  <a:moveTo>
                    <a:pt x="55056" y="110015"/>
                  </a:moveTo>
                  <a:lnTo>
                    <a:pt x="0" y="55008"/>
                  </a:lnTo>
                  <a:lnTo>
                    <a:pt x="55056" y="0"/>
                  </a:lnTo>
                  <a:lnTo>
                    <a:pt x="68651" y="13595"/>
                  </a:lnTo>
                  <a:lnTo>
                    <a:pt x="27287" y="55008"/>
                  </a:lnTo>
                  <a:lnTo>
                    <a:pt x="68651" y="96420"/>
                  </a:lnTo>
                  <a:lnTo>
                    <a:pt x="55056" y="110015"/>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 name="Freeform 27">
              <a:extLst>
                <a:ext uri="{FF2B5EF4-FFF2-40B4-BE49-F238E27FC236}">
                  <a16:creationId xmlns:a16="http://schemas.microsoft.com/office/drawing/2014/main" id="{AF50F3FD-1DD6-7285-5C4E-D176C825AB6B}"/>
                </a:ext>
              </a:extLst>
            </p:cNvPr>
            <p:cNvSpPr/>
            <p:nvPr/>
          </p:nvSpPr>
          <p:spPr>
            <a:xfrm>
              <a:off x="5743242" y="2705783"/>
              <a:ext cx="68651" cy="110015"/>
            </a:xfrm>
            <a:custGeom>
              <a:avLst/>
              <a:gdLst>
                <a:gd name="connsiteX0" fmla="*/ 13595 w 68651"/>
                <a:gd name="connsiteY0" fmla="*/ 110015 h 110015"/>
                <a:gd name="connsiteX1" fmla="*/ 0 w 68651"/>
                <a:gd name="connsiteY1" fmla="*/ 96420 h 110015"/>
                <a:gd name="connsiteX2" fmla="*/ 41364 w 68651"/>
                <a:gd name="connsiteY2" fmla="*/ 55008 h 110015"/>
                <a:gd name="connsiteX3" fmla="*/ 0 w 68651"/>
                <a:gd name="connsiteY3" fmla="*/ 13595 h 110015"/>
                <a:gd name="connsiteX4" fmla="*/ 13595 w 68651"/>
                <a:gd name="connsiteY4" fmla="*/ 0 h 110015"/>
                <a:gd name="connsiteX5" fmla="*/ 68651 w 68651"/>
                <a:gd name="connsiteY5" fmla="*/ 55008 h 110015"/>
                <a:gd name="connsiteX6" fmla="*/ 13595 w 68651"/>
                <a:gd name="connsiteY6" fmla="*/ 110015 h 11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51" h="110015">
                  <a:moveTo>
                    <a:pt x="13595" y="110015"/>
                  </a:moveTo>
                  <a:lnTo>
                    <a:pt x="0" y="96420"/>
                  </a:lnTo>
                  <a:lnTo>
                    <a:pt x="41364" y="55008"/>
                  </a:lnTo>
                  <a:lnTo>
                    <a:pt x="0" y="13595"/>
                  </a:lnTo>
                  <a:lnTo>
                    <a:pt x="13595" y="0"/>
                  </a:lnTo>
                  <a:lnTo>
                    <a:pt x="68651" y="55008"/>
                  </a:lnTo>
                  <a:lnTo>
                    <a:pt x="13595" y="110015"/>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 name="Freeform 29">
              <a:extLst>
                <a:ext uri="{FF2B5EF4-FFF2-40B4-BE49-F238E27FC236}">
                  <a16:creationId xmlns:a16="http://schemas.microsoft.com/office/drawing/2014/main" id="{18CAEC4A-95DC-4F1A-0AE1-F8D62BAD38F0}"/>
                </a:ext>
              </a:extLst>
            </p:cNvPr>
            <p:cNvSpPr/>
            <p:nvPr/>
          </p:nvSpPr>
          <p:spPr>
            <a:xfrm rot="17550601">
              <a:off x="5631624" y="2753774"/>
              <a:ext cx="120476" cy="19284"/>
            </a:xfrm>
            <a:custGeom>
              <a:avLst/>
              <a:gdLst>
                <a:gd name="connsiteX0" fmla="*/ 0 w 120476"/>
                <a:gd name="connsiteY0" fmla="*/ 0 h 19284"/>
                <a:gd name="connsiteX1" fmla="*/ 120477 w 120476"/>
                <a:gd name="connsiteY1" fmla="*/ 0 h 19284"/>
                <a:gd name="connsiteX2" fmla="*/ 120477 w 120476"/>
                <a:gd name="connsiteY2" fmla="*/ 19284 h 19284"/>
                <a:gd name="connsiteX3" fmla="*/ 0 w 120476"/>
                <a:gd name="connsiteY3" fmla="*/ 19284 h 19284"/>
              </a:gdLst>
              <a:ahLst/>
              <a:cxnLst>
                <a:cxn ang="0">
                  <a:pos x="connsiteX0" y="connsiteY0"/>
                </a:cxn>
                <a:cxn ang="0">
                  <a:pos x="connsiteX1" y="connsiteY1"/>
                </a:cxn>
                <a:cxn ang="0">
                  <a:pos x="connsiteX2" y="connsiteY2"/>
                </a:cxn>
                <a:cxn ang="0">
                  <a:pos x="connsiteX3" y="connsiteY3"/>
                </a:cxn>
              </a:cxnLst>
              <a:rect l="l" t="t" r="r" b="b"/>
              <a:pathLst>
                <a:path w="120476" h="19284">
                  <a:moveTo>
                    <a:pt x="0" y="0"/>
                  </a:moveTo>
                  <a:lnTo>
                    <a:pt x="120477" y="0"/>
                  </a:lnTo>
                  <a:lnTo>
                    <a:pt x="120477" y="19284"/>
                  </a:lnTo>
                  <a:lnTo>
                    <a:pt x="0" y="19284"/>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8" name="Freeform 31">
              <a:extLst>
                <a:ext uri="{FF2B5EF4-FFF2-40B4-BE49-F238E27FC236}">
                  <a16:creationId xmlns:a16="http://schemas.microsoft.com/office/drawing/2014/main" id="{3F250CD4-C799-CE90-880F-B60C414A4EF6}"/>
                </a:ext>
              </a:extLst>
            </p:cNvPr>
            <p:cNvSpPr/>
            <p:nvPr/>
          </p:nvSpPr>
          <p:spPr>
            <a:xfrm>
              <a:off x="5499348" y="2587235"/>
              <a:ext cx="385680" cy="298902"/>
            </a:xfrm>
            <a:custGeom>
              <a:avLst/>
              <a:gdLst>
                <a:gd name="connsiteX0" fmla="*/ 0 w 385680"/>
                <a:gd name="connsiteY0" fmla="*/ 0 h 298902"/>
                <a:gd name="connsiteX1" fmla="*/ 0 w 385680"/>
                <a:gd name="connsiteY1" fmla="*/ 298902 h 298902"/>
                <a:gd name="connsiteX2" fmla="*/ 385680 w 385680"/>
                <a:gd name="connsiteY2" fmla="*/ 298902 h 298902"/>
                <a:gd name="connsiteX3" fmla="*/ 385680 w 385680"/>
                <a:gd name="connsiteY3" fmla="*/ 0 h 298902"/>
                <a:gd name="connsiteX4" fmla="*/ 332649 w 385680"/>
                <a:gd name="connsiteY4" fmla="*/ 28926 h 298902"/>
                <a:gd name="connsiteX5" fmla="*/ 342291 w 385680"/>
                <a:gd name="connsiteY5" fmla="*/ 38568 h 298902"/>
                <a:gd name="connsiteX6" fmla="*/ 332649 w 385680"/>
                <a:gd name="connsiteY6" fmla="*/ 48210 h 298902"/>
                <a:gd name="connsiteX7" fmla="*/ 323007 w 385680"/>
                <a:gd name="connsiteY7" fmla="*/ 38568 h 298902"/>
                <a:gd name="connsiteX8" fmla="*/ 332649 w 385680"/>
                <a:gd name="connsiteY8" fmla="*/ 28926 h 298902"/>
                <a:gd name="connsiteX9" fmla="*/ 298902 w 385680"/>
                <a:gd name="connsiteY9" fmla="*/ 28926 h 298902"/>
                <a:gd name="connsiteX10" fmla="*/ 308544 w 385680"/>
                <a:gd name="connsiteY10" fmla="*/ 38568 h 298902"/>
                <a:gd name="connsiteX11" fmla="*/ 298902 w 385680"/>
                <a:gd name="connsiteY11" fmla="*/ 48210 h 298902"/>
                <a:gd name="connsiteX12" fmla="*/ 289260 w 385680"/>
                <a:gd name="connsiteY12" fmla="*/ 38568 h 298902"/>
                <a:gd name="connsiteX13" fmla="*/ 298902 w 385680"/>
                <a:gd name="connsiteY13" fmla="*/ 28926 h 298902"/>
                <a:gd name="connsiteX14" fmla="*/ 265155 w 385680"/>
                <a:gd name="connsiteY14" fmla="*/ 28926 h 298902"/>
                <a:gd name="connsiteX15" fmla="*/ 274797 w 385680"/>
                <a:gd name="connsiteY15" fmla="*/ 38568 h 298902"/>
                <a:gd name="connsiteX16" fmla="*/ 265155 w 385680"/>
                <a:gd name="connsiteY16" fmla="*/ 48210 h 298902"/>
                <a:gd name="connsiteX17" fmla="*/ 255513 w 385680"/>
                <a:gd name="connsiteY17" fmla="*/ 38568 h 298902"/>
                <a:gd name="connsiteX18" fmla="*/ 265155 w 385680"/>
                <a:gd name="connsiteY18" fmla="*/ 28926 h 298902"/>
                <a:gd name="connsiteX19" fmla="*/ 356754 w 385680"/>
                <a:gd name="connsiteY19" fmla="*/ 269976 h 298902"/>
                <a:gd name="connsiteX20" fmla="*/ 28926 w 385680"/>
                <a:gd name="connsiteY20" fmla="*/ 269976 h 298902"/>
                <a:gd name="connsiteX21" fmla="*/ 28926 w 385680"/>
                <a:gd name="connsiteY21" fmla="*/ 77136 h 298902"/>
                <a:gd name="connsiteX22" fmla="*/ 356754 w 385680"/>
                <a:gd name="connsiteY22" fmla="*/ 77136 h 29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5680" h="298902">
                  <a:moveTo>
                    <a:pt x="0" y="0"/>
                  </a:moveTo>
                  <a:lnTo>
                    <a:pt x="0" y="298902"/>
                  </a:lnTo>
                  <a:lnTo>
                    <a:pt x="385680" y="298902"/>
                  </a:lnTo>
                  <a:lnTo>
                    <a:pt x="385680" y="0"/>
                  </a:lnTo>
                  <a:close/>
                  <a:moveTo>
                    <a:pt x="332649" y="28926"/>
                  </a:moveTo>
                  <a:cubicBezTo>
                    <a:pt x="337974" y="28926"/>
                    <a:pt x="342291" y="33243"/>
                    <a:pt x="342291" y="38568"/>
                  </a:cubicBezTo>
                  <a:cubicBezTo>
                    <a:pt x="342291" y="43893"/>
                    <a:pt x="337974" y="48210"/>
                    <a:pt x="332649" y="48210"/>
                  </a:cubicBezTo>
                  <a:cubicBezTo>
                    <a:pt x="327324" y="48210"/>
                    <a:pt x="323007" y="43893"/>
                    <a:pt x="323007" y="38568"/>
                  </a:cubicBezTo>
                  <a:cubicBezTo>
                    <a:pt x="323007" y="33243"/>
                    <a:pt x="327324" y="28926"/>
                    <a:pt x="332649" y="28926"/>
                  </a:cubicBezTo>
                  <a:close/>
                  <a:moveTo>
                    <a:pt x="298902" y="28926"/>
                  </a:moveTo>
                  <a:cubicBezTo>
                    <a:pt x="304227" y="28926"/>
                    <a:pt x="308544" y="33243"/>
                    <a:pt x="308544" y="38568"/>
                  </a:cubicBezTo>
                  <a:cubicBezTo>
                    <a:pt x="308544" y="43893"/>
                    <a:pt x="304227" y="48210"/>
                    <a:pt x="298902" y="48210"/>
                  </a:cubicBezTo>
                  <a:cubicBezTo>
                    <a:pt x="293577" y="48210"/>
                    <a:pt x="289260" y="43893"/>
                    <a:pt x="289260" y="38568"/>
                  </a:cubicBezTo>
                  <a:cubicBezTo>
                    <a:pt x="289260" y="33243"/>
                    <a:pt x="293577" y="28926"/>
                    <a:pt x="298902" y="28926"/>
                  </a:cubicBezTo>
                  <a:close/>
                  <a:moveTo>
                    <a:pt x="265155" y="28926"/>
                  </a:moveTo>
                  <a:cubicBezTo>
                    <a:pt x="270480" y="28926"/>
                    <a:pt x="274797" y="33243"/>
                    <a:pt x="274797" y="38568"/>
                  </a:cubicBezTo>
                  <a:cubicBezTo>
                    <a:pt x="274797" y="43893"/>
                    <a:pt x="270480" y="48210"/>
                    <a:pt x="265155" y="48210"/>
                  </a:cubicBezTo>
                  <a:cubicBezTo>
                    <a:pt x="259830" y="48210"/>
                    <a:pt x="255513" y="43893"/>
                    <a:pt x="255513" y="38568"/>
                  </a:cubicBezTo>
                  <a:cubicBezTo>
                    <a:pt x="255513" y="33243"/>
                    <a:pt x="259830" y="28926"/>
                    <a:pt x="265155" y="28926"/>
                  </a:cubicBezTo>
                  <a:close/>
                  <a:moveTo>
                    <a:pt x="356754" y="269976"/>
                  </a:moveTo>
                  <a:lnTo>
                    <a:pt x="28926" y="269976"/>
                  </a:lnTo>
                  <a:lnTo>
                    <a:pt x="28926" y="77136"/>
                  </a:lnTo>
                  <a:lnTo>
                    <a:pt x="356754" y="77136"/>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9" name="Group 18">
            <a:extLst>
              <a:ext uri="{FF2B5EF4-FFF2-40B4-BE49-F238E27FC236}">
                <a16:creationId xmlns:a16="http://schemas.microsoft.com/office/drawing/2014/main" id="{0D5A1062-4015-83D3-012A-B89CAF252F60}"/>
              </a:ext>
            </a:extLst>
          </p:cNvPr>
          <p:cNvGrpSpPr/>
          <p:nvPr/>
        </p:nvGrpSpPr>
        <p:grpSpPr>
          <a:xfrm>
            <a:off x="10907984" y="5488378"/>
            <a:ext cx="270745" cy="278266"/>
            <a:chOff x="6272501" y="2597553"/>
            <a:chExt cx="270745" cy="278266"/>
          </a:xfrm>
        </p:grpSpPr>
        <p:sp>
          <p:nvSpPr>
            <p:cNvPr id="27" name="Freeform 36">
              <a:extLst>
                <a:ext uri="{FF2B5EF4-FFF2-40B4-BE49-F238E27FC236}">
                  <a16:creationId xmlns:a16="http://schemas.microsoft.com/office/drawing/2014/main" id="{8F2C6AC4-8485-F4AB-6DF0-416A5D99AE8A}"/>
                </a:ext>
              </a:extLst>
            </p:cNvPr>
            <p:cNvSpPr/>
            <p:nvPr/>
          </p:nvSpPr>
          <p:spPr>
            <a:xfrm>
              <a:off x="6396592" y="2808133"/>
              <a:ext cx="22562" cy="30082"/>
            </a:xfrm>
            <a:custGeom>
              <a:avLst/>
              <a:gdLst>
                <a:gd name="connsiteX0" fmla="*/ 0 w 22562"/>
                <a:gd name="connsiteY0" fmla="*/ 0 h 30082"/>
                <a:gd name="connsiteX1" fmla="*/ 22562 w 22562"/>
                <a:gd name="connsiteY1" fmla="*/ 0 h 30082"/>
                <a:gd name="connsiteX2" fmla="*/ 22562 w 22562"/>
                <a:gd name="connsiteY2" fmla="*/ 30083 h 30082"/>
                <a:gd name="connsiteX3" fmla="*/ 0 w 22562"/>
                <a:gd name="connsiteY3" fmla="*/ 30083 h 30082"/>
              </a:gdLst>
              <a:ahLst/>
              <a:cxnLst>
                <a:cxn ang="0">
                  <a:pos x="connsiteX0" y="connsiteY0"/>
                </a:cxn>
                <a:cxn ang="0">
                  <a:pos x="connsiteX1" y="connsiteY1"/>
                </a:cxn>
                <a:cxn ang="0">
                  <a:pos x="connsiteX2" y="connsiteY2"/>
                </a:cxn>
                <a:cxn ang="0">
                  <a:pos x="connsiteX3" y="connsiteY3"/>
                </a:cxn>
              </a:cxnLst>
              <a:rect l="l" t="t" r="r" b="b"/>
              <a:pathLst>
                <a:path w="22562" h="30082">
                  <a:moveTo>
                    <a:pt x="0" y="0"/>
                  </a:moveTo>
                  <a:lnTo>
                    <a:pt x="22562" y="0"/>
                  </a:lnTo>
                  <a:lnTo>
                    <a:pt x="22562" y="30083"/>
                  </a:lnTo>
                  <a:lnTo>
                    <a:pt x="0" y="3008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43" name="Freeform 38">
              <a:extLst>
                <a:ext uri="{FF2B5EF4-FFF2-40B4-BE49-F238E27FC236}">
                  <a16:creationId xmlns:a16="http://schemas.microsoft.com/office/drawing/2014/main" id="{F70F4CA2-DFA2-1549-290E-D5D90CE372B9}"/>
                </a:ext>
              </a:extLst>
            </p:cNvPr>
            <p:cNvSpPr/>
            <p:nvPr/>
          </p:nvSpPr>
          <p:spPr>
            <a:xfrm>
              <a:off x="6396592" y="2853257"/>
              <a:ext cx="22562" cy="22562"/>
            </a:xfrm>
            <a:custGeom>
              <a:avLst/>
              <a:gdLst>
                <a:gd name="connsiteX0" fmla="*/ 0 w 22562"/>
                <a:gd name="connsiteY0" fmla="*/ 0 h 22562"/>
                <a:gd name="connsiteX1" fmla="*/ 22562 w 22562"/>
                <a:gd name="connsiteY1" fmla="*/ 0 h 22562"/>
                <a:gd name="connsiteX2" fmla="*/ 22562 w 22562"/>
                <a:gd name="connsiteY2" fmla="*/ 22562 h 22562"/>
                <a:gd name="connsiteX3" fmla="*/ 0 w 22562"/>
                <a:gd name="connsiteY3" fmla="*/ 22562 h 22562"/>
              </a:gdLst>
              <a:ahLst/>
              <a:cxnLst>
                <a:cxn ang="0">
                  <a:pos x="connsiteX0" y="connsiteY0"/>
                </a:cxn>
                <a:cxn ang="0">
                  <a:pos x="connsiteX1" y="connsiteY1"/>
                </a:cxn>
                <a:cxn ang="0">
                  <a:pos x="connsiteX2" y="connsiteY2"/>
                </a:cxn>
                <a:cxn ang="0">
                  <a:pos x="connsiteX3" y="connsiteY3"/>
                </a:cxn>
              </a:cxnLst>
              <a:rect l="l" t="t" r="r" b="b"/>
              <a:pathLst>
                <a:path w="22562" h="22562">
                  <a:moveTo>
                    <a:pt x="0" y="0"/>
                  </a:moveTo>
                  <a:lnTo>
                    <a:pt x="22562" y="0"/>
                  </a:lnTo>
                  <a:lnTo>
                    <a:pt x="22562" y="22562"/>
                  </a:lnTo>
                  <a:lnTo>
                    <a:pt x="0" y="22562"/>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84" name="Freeform 40">
              <a:extLst>
                <a:ext uri="{FF2B5EF4-FFF2-40B4-BE49-F238E27FC236}">
                  <a16:creationId xmlns:a16="http://schemas.microsoft.com/office/drawing/2014/main" id="{A9BE5D32-247B-2815-56D8-EE549782DC46}"/>
                </a:ext>
              </a:extLst>
            </p:cNvPr>
            <p:cNvSpPr/>
            <p:nvPr/>
          </p:nvSpPr>
          <p:spPr>
            <a:xfrm>
              <a:off x="6434196" y="2853257"/>
              <a:ext cx="109050" cy="22562"/>
            </a:xfrm>
            <a:custGeom>
              <a:avLst/>
              <a:gdLst>
                <a:gd name="connsiteX0" fmla="*/ 0 w 109050"/>
                <a:gd name="connsiteY0" fmla="*/ 0 h 22562"/>
                <a:gd name="connsiteX1" fmla="*/ 109050 w 109050"/>
                <a:gd name="connsiteY1" fmla="*/ 0 h 22562"/>
                <a:gd name="connsiteX2" fmla="*/ 109050 w 109050"/>
                <a:gd name="connsiteY2" fmla="*/ 22562 h 22562"/>
                <a:gd name="connsiteX3" fmla="*/ 0 w 109050"/>
                <a:gd name="connsiteY3" fmla="*/ 22562 h 22562"/>
              </a:gdLst>
              <a:ahLst/>
              <a:cxnLst>
                <a:cxn ang="0">
                  <a:pos x="connsiteX0" y="connsiteY0"/>
                </a:cxn>
                <a:cxn ang="0">
                  <a:pos x="connsiteX1" y="connsiteY1"/>
                </a:cxn>
                <a:cxn ang="0">
                  <a:pos x="connsiteX2" y="connsiteY2"/>
                </a:cxn>
                <a:cxn ang="0">
                  <a:pos x="connsiteX3" y="connsiteY3"/>
                </a:cxn>
              </a:cxnLst>
              <a:rect l="l" t="t" r="r" b="b"/>
              <a:pathLst>
                <a:path w="109050" h="22562">
                  <a:moveTo>
                    <a:pt x="0" y="0"/>
                  </a:moveTo>
                  <a:lnTo>
                    <a:pt x="109050" y="0"/>
                  </a:lnTo>
                  <a:lnTo>
                    <a:pt x="109050" y="22562"/>
                  </a:lnTo>
                  <a:lnTo>
                    <a:pt x="0" y="22562"/>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11" name="Freeform 42">
              <a:extLst>
                <a:ext uri="{FF2B5EF4-FFF2-40B4-BE49-F238E27FC236}">
                  <a16:creationId xmlns:a16="http://schemas.microsoft.com/office/drawing/2014/main" id="{2DCCF64D-AF62-FDD3-3A26-A5BEA80F449E}"/>
                </a:ext>
              </a:extLst>
            </p:cNvPr>
            <p:cNvSpPr/>
            <p:nvPr/>
          </p:nvSpPr>
          <p:spPr>
            <a:xfrm>
              <a:off x="6272501" y="2853257"/>
              <a:ext cx="109050" cy="22562"/>
            </a:xfrm>
            <a:custGeom>
              <a:avLst/>
              <a:gdLst>
                <a:gd name="connsiteX0" fmla="*/ 0 w 109050"/>
                <a:gd name="connsiteY0" fmla="*/ 0 h 22562"/>
                <a:gd name="connsiteX1" fmla="*/ 109050 w 109050"/>
                <a:gd name="connsiteY1" fmla="*/ 0 h 22562"/>
                <a:gd name="connsiteX2" fmla="*/ 109050 w 109050"/>
                <a:gd name="connsiteY2" fmla="*/ 22562 h 22562"/>
                <a:gd name="connsiteX3" fmla="*/ 0 w 109050"/>
                <a:gd name="connsiteY3" fmla="*/ 22562 h 22562"/>
              </a:gdLst>
              <a:ahLst/>
              <a:cxnLst>
                <a:cxn ang="0">
                  <a:pos x="connsiteX0" y="connsiteY0"/>
                </a:cxn>
                <a:cxn ang="0">
                  <a:pos x="connsiteX1" y="connsiteY1"/>
                </a:cxn>
                <a:cxn ang="0">
                  <a:pos x="connsiteX2" y="connsiteY2"/>
                </a:cxn>
                <a:cxn ang="0">
                  <a:pos x="connsiteX3" y="connsiteY3"/>
                </a:cxn>
              </a:cxnLst>
              <a:rect l="l" t="t" r="r" b="b"/>
              <a:pathLst>
                <a:path w="109050" h="22562">
                  <a:moveTo>
                    <a:pt x="0" y="0"/>
                  </a:moveTo>
                  <a:lnTo>
                    <a:pt x="109050" y="0"/>
                  </a:lnTo>
                  <a:lnTo>
                    <a:pt x="109050" y="22562"/>
                  </a:lnTo>
                  <a:lnTo>
                    <a:pt x="0" y="22562"/>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19" name="Freeform 43">
              <a:extLst>
                <a:ext uri="{FF2B5EF4-FFF2-40B4-BE49-F238E27FC236}">
                  <a16:creationId xmlns:a16="http://schemas.microsoft.com/office/drawing/2014/main" id="{99ED1CD7-21FC-90A2-F7E1-19902F6D99C0}"/>
                </a:ext>
              </a:extLst>
            </p:cNvPr>
            <p:cNvSpPr/>
            <p:nvPr/>
          </p:nvSpPr>
          <p:spPr>
            <a:xfrm>
              <a:off x="6287542" y="2747968"/>
              <a:ext cx="240662" cy="60165"/>
            </a:xfrm>
            <a:custGeom>
              <a:avLst/>
              <a:gdLst>
                <a:gd name="connsiteX0" fmla="*/ 227201 w 240662"/>
                <a:gd name="connsiteY0" fmla="*/ 0 h 60165"/>
                <a:gd name="connsiteX1" fmla="*/ 13462 w 240662"/>
                <a:gd name="connsiteY1" fmla="*/ 0 h 60165"/>
                <a:gd name="connsiteX2" fmla="*/ 0 w 240662"/>
                <a:gd name="connsiteY2" fmla="*/ 13462 h 60165"/>
                <a:gd name="connsiteX3" fmla="*/ 0 w 240662"/>
                <a:gd name="connsiteY3" fmla="*/ 46704 h 60165"/>
                <a:gd name="connsiteX4" fmla="*/ 13462 w 240662"/>
                <a:gd name="connsiteY4" fmla="*/ 60166 h 60165"/>
                <a:gd name="connsiteX5" fmla="*/ 227201 w 240662"/>
                <a:gd name="connsiteY5" fmla="*/ 60166 h 60165"/>
                <a:gd name="connsiteX6" fmla="*/ 240663 w 240662"/>
                <a:gd name="connsiteY6" fmla="*/ 46704 h 60165"/>
                <a:gd name="connsiteX7" fmla="*/ 240663 w 240662"/>
                <a:gd name="connsiteY7" fmla="*/ 13462 h 60165"/>
                <a:gd name="connsiteX8" fmla="*/ 227201 w 240662"/>
                <a:gd name="connsiteY8" fmla="*/ 0 h 60165"/>
                <a:gd name="connsiteX9" fmla="*/ 37604 w 240662"/>
                <a:gd name="connsiteY9" fmla="*/ 37604 h 60165"/>
                <a:gd name="connsiteX10" fmla="*/ 30083 w 240662"/>
                <a:gd name="connsiteY10" fmla="*/ 30083 h 60165"/>
                <a:gd name="connsiteX11" fmla="*/ 37604 w 240662"/>
                <a:gd name="connsiteY11" fmla="*/ 22562 h 60165"/>
                <a:gd name="connsiteX12" fmla="*/ 45124 w 240662"/>
                <a:gd name="connsiteY12" fmla="*/ 30083 h 60165"/>
                <a:gd name="connsiteX13" fmla="*/ 37604 w 240662"/>
                <a:gd name="connsiteY13" fmla="*/ 37604 h 60165"/>
                <a:gd name="connsiteX14" fmla="*/ 75207 w 240662"/>
                <a:gd name="connsiteY14" fmla="*/ 37604 h 60165"/>
                <a:gd name="connsiteX15" fmla="*/ 67686 w 240662"/>
                <a:gd name="connsiteY15" fmla="*/ 30083 h 60165"/>
                <a:gd name="connsiteX16" fmla="*/ 75207 w 240662"/>
                <a:gd name="connsiteY16" fmla="*/ 22562 h 60165"/>
                <a:gd name="connsiteX17" fmla="*/ 82728 w 240662"/>
                <a:gd name="connsiteY17" fmla="*/ 30083 h 60165"/>
                <a:gd name="connsiteX18" fmla="*/ 75207 w 240662"/>
                <a:gd name="connsiteY18" fmla="*/ 37604 h 60165"/>
                <a:gd name="connsiteX19" fmla="*/ 112811 w 240662"/>
                <a:gd name="connsiteY19" fmla="*/ 37604 h 60165"/>
                <a:gd name="connsiteX20" fmla="*/ 105290 w 240662"/>
                <a:gd name="connsiteY20" fmla="*/ 30083 h 60165"/>
                <a:gd name="connsiteX21" fmla="*/ 112811 w 240662"/>
                <a:gd name="connsiteY21" fmla="*/ 22562 h 60165"/>
                <a:gd name="connsiteX22" fmla="*/ 120331 w 240662"/>
                <a:gd name="connsiteY22" fmla="*/ 30083 h 60165"/>
                <a:gd name="connsiteX23" fmla="*/ 112811 w 240662"/>
                <a:gd name="connsiteY23" fmla="*/ 37604 h 6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0662" h="60165">
                  <a:moveTo>
                    <a:pt x="227201" y="0"/>
                  </a:moveTo>
                  <a:lnTo>
                    <a:pt x="13462" y="0"/>
                  </a:lnTo>
                  <a:cubicBezTo>
                    <a:pt x="6027" y="0"/>
                    <a:pt x="0" y="6027"/>
                    <a:pt x="0" y="13462"/>
                  </a:cubicBezTo>
                  <a:lnTo>
                    <a:pt x="0" y="46704"/>
                  </a:lnTo>
                  <a:cubicBezTo>
                    <a:pt x="0" y="54139"/>
                    <a:pt x="6027" y="60166"/>
                    <a:pt x="13462" y="60166"/>
                  </a:cubicBezTo>
                  <a:lnTo>
                    <a:pt x="227201" y="60166"/>
                  </a:lnTo>
                  <a:cubicBezTo>
                    <a:pt x="234636" y="60166"/>
                    <a:pt x="240663" y="54139"/>
                    <a:pt x="240663" y="46704"/>
                  </a:cubicBezTo>
                  <a:lnTo>
                    <a:pt x="240663" y="13462"/>
                  </a:lnTo>
                  <a:cubicBezTo>
                    <a:pt x="240663" y="6027"/>
                    <a:pt x="234636" y="0"/>
                    <a:pt x="227201" y="0"/>
                  </a:cubicBezTo>
                  <a:close/>
                  <a:moveTo>
                    <a:pt x="37604" y="37604"/>
                  </a:moveTo>
                  <a:cubicBezTo>
                    <a:pt x="33450" y="37604"/>
                    <a:pt x="30083" y="34237"/>
                    <a:pt x="30083" y="30083"/>
                  </a:cubicBezTo>
                  <a:cubicBezTo>
                    <a:pt x="30083" y="25929"/>
                    <a:pt x="33450" y="22562"/>
                    <a:pt x="37604" y="22562"/>
                  </a:cubicBezTo>
                  <a:cubicBezTo>
                    <a:pt x="41757" y="22562"/>
                    <a:pt x="45124" y="25929"/>
                    <a:pt x="45124" y="30083"/>
                  </a:cubicBezTo>
                  <a:cubicBezTo>
                    <a:pt x="45124" y="34237"/>
                    <a:pt x="41757" y="37604"/>
                    <a:pt x="37604" y="37604"/>
                  </a:cubicBezTo>
                  <a:close/>
                  <a:moveTo>
                    <a:pt x="75207" y="37604"/>
                  </a:moveTo>
                  <a:cubicBezTo>
                    <a:pt x="71053" y="37604"/>
                    <a:pt x="67686" y="34237"/>
                    <a:pt x="67686" y="30083"/>
                  </a:cubicBezTo>
                  <a:cubicBezTo>
                    <a:pt x="67686" y="25929"/>
                    <a:pt x="71053" y="22562"/>
                    <a:pt x="75207" y="22562"/>
                  </a:cubicBezTo>
                  <a:cubicBezTo>
                    <a:pt x="79361" y="22562"/>
                    <a:pt x="82728" y="25929"/>
                    <a:pt x="82728" y="30083"/>
                  </a:cubicBezTo>
                  <a:cubicBezTo>
                    <a:pt x="82728" y="34237"/>
                    <a:pt x="79361" y="37604"/>
                    <a:pt x="75207" y="37604"/>
                  </a:cubicBezTo>
                  <a:close/>
                  <a:moveTo>
                    <a:pt x="112811" y="37604"/>
                  </a:moveTo>
                  <a:cubicBezTo>
                    <a:pt x="108657" y="37604"/>
                    <a:pt x="105290" y="34237"/>
                    <a:pt x="105290" y="30083"/>
                  </a:cubicBezTo>
                  <a:cubicBezTo>
                    <a:pt x="105290" y="25929"/>
                    <a:pt x="108657" y="22562"/>
                    <a:pt x="112811" y="22562"/>
                  </a:cubicBezTo>
                  <a:cubicBezTo>
                    <a:pt x="116964" y="22562"/>
                    <a:pt x="120331" y="25929"/>
                    <a:pt x="120331" y="30083"/>
                  </a:cubicBezTo>
                  <a:cubicBezTo>
                    <a:pt x="120331" y="34237"/>
                    <a:pt x="116964" y="37604"/>
                    <a:pt x="112811" y="37604"/>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0" name="Freeform 44">
              <a:extLst>
                <a:ext uri="{FF2B5EF4-FFF2-40B4-BE49-F238E27FC236}">
                  <a16:creationId xmlns:a16="http://schemas.microsoft.com/office/drawing/2014/main" id="{E08C1CC4-5EED-BE5A-EC88-921BBFF8A19E}"/>
                </a:ext>
              </a:extLst>
            </p:cNvPr>
            <p:cNvSpPr/>
            <p:nvPr/>
          </p:nvSpPr>
          <p:spPr>
            <a:xfrm>
              <a:off x="6287542" y="2672760"/>
              <a:ext cx="240662" cy="60165"/>
            </a:xfrm>
            <a:custGeom>
              <a:avLst/>
              <a:gdLst>
                <a:gd name="connsiteX0" fmla="*/ 227201 w 240662"/>
                <a:gd name="connsiteY0" fmla="*/ 0 h 60165"/>
                <a:gd name="connsiteX1" fmla="*/ 13462 w 240662"/>
                <a:gd name="connsiteY1" fmla="*/ 0 h 60165"/>
                <a:gd name="connsiteX2" fmla="*/ 0 w 240662"/>
                <a:gd name="connsiteY2" fmla="*/ 13462 h 60165"/>
                <a:gd name="connsiteX3" fmla="*/ 0 w 240662"/>
                <a:gd name="connsiteY3" fmla="*/ 46704 h 60165"/>
                <a:gd name="connsiteX4" fmla="*/ 13462 w 240662"/>
                <a:gd name="connsiteY4" fmla="*/ 60166 h 60165"/>
                <a:gd name="connsiteX5" fmla="*/ 227201 w 240662"/>
                <a:gd name="connsiteY5" fmla="*/ 60166 h 60165"/>
                <a:gd name="connsiteX6" fmla="*/ 240663 w 240662"/>
                <a:gd name="connsiteY6" fmla="*/ 46704 h 60165"/>
                <a:gd name="connsiteX7" fmla="*/ 240663 w 240662"/>
                <a:gd name="connsiteY7" fmla="*/ 13462 h 60165"/>
                <a:gd name="connsiteX8" fmla="*/ 227201 w 240662"/>
                <a:gd name="connsiteY8" fmla="*/ 0 h 60165"/>
                <a:gd name="connsiteX9" fmla="*/ 37604 w 240662"/>
                <a:gd name="connsiteY9" fmla="*/ 37604 h 60165"/>
                <a:gd name="connsiteX10" fmla="*/ 30083 w 240662"/>
                <a:gd name="connsiteY10" fmla="*/ 30083 h 60165"/>
                <a:gd name="connsiteX11" fmla="*/ 37604 w 240662"/>
                <a:gd name="connsiteY11" fmla="*/ 22562 h 60165"/>
                <a:gd name="connsiteX12" fmla="*/ 45124 w 240662"/>
                <a:gd name="connsiteY12" fmla="*/ 30083 h 60165"/>
                <a:gd name="connsiteX13" fmla="*/ 37604 w 240662"/>
                <a:gd name="connsiteY13" fmla="*/ 37604 h 60165"/>
                <a:gd name="connsiteX14" fmla="*/ 75207 w 240662"/>
                <a:gd name="connsiteY14" fmla="*/ 37604 h 60165"/>
                <a:gd name="connsiteX15" fmla="*/ 67686 w 240662"/>
                <a:gd name="connsiteY15" fmla="*/ 30083 h 60165"/>
                <a:gd name="connsiteX16" fmla="*/ 75207 w 240662"/>
                <a:gd name="connsiteY16" fmla="*/ 22562 h 60165"/>
                <a:gd name="connsiteX17" fmla="*/ 82728 w 240662"/>
                <a:gd name="connsiteY17" fmla="*/ 30083 h 60165"/>
                <a:gd name="connsiteX18" fmla="*/ 75207 w 240662"/>
                <a:gd name="connsiteY18" fmla="*/ 37604 h 60165"/>
                <a:gd name="connsiteX19" fmla="*/ 112811 w 240662"/>
                <a:gd name="connsiteY19" fmla="*/ 37604 h 60165"/>
                <a:gd name="connsiteX20" fmla="*/ 105290 w 240662"/>
                <a:gd name="connsiteY20" fmla="*/ 30083 h 60165"/>
                <a:gd name="connsiteX21" fmla="*/ 112811 w 240662"/>
                <a:gd name="connsiteY21" fmla="*/ 22562 h 60165"/>
                <a:gd name="connsiteX22" fmla="*/ 120331 w 240662"/>
                <a:gd name="connsiteY22" fmla="*/ 30083 h 60165"/>
                <a:gd name="connsiteX23" fmla="*/ 112811 w 240662"/>
                <a:gd name="connsiteY23" fmla="*/ 37604 h 6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0662" h="60165">
                  <a:moveTo>
                    <a:pt x="227201" y="0"/>
                  </a:moveTo>
                  <a:lnTo>
                    <a:pt x="13462" y="0"/>
                  </a:lnTo>
                  <a:cubicBezTo>
                    <a:pt x="6027" y="0"/>
                    <a:pt x="0" y="6027"/>
                    <a:pt x="0" y="13462"/>
                  </a:cubicBezTo>
                  <a:lnTo>
                    <a:pt x="0" y="46704"/>
                  </a:lnTo>
                  <a:cubicBezTo>
                    <a:pt x="0" y="54139"/>
                    <a:pt x="6027" y="60166"/>
                    <a:pt x="13462" y="60166"/>
                  </a:cubicBezTo>
                  <a:lnTo>
                    <a:pt x="227201" y="60166"/>
                  </a:lnTo>
                  <a:cubicBezTo>
                    <a:pt x="234636" y="60166"/>
                    <a:pt x="240663" y="54139"/>
                    <a:pt x="240663" y="46704"/>
                  </a:cubicBezTo>
                  <a:lnTo>
                    <a:pt x="240663" y="13462"/>
                  </a:lnTo>
                  <a:cubicBezTo>
                    <a:pt x="240663" y="6027"/>
                    <a:pt x="234636" y="0"/>
                    <a:pt x="227201" y="0"/>
                  </a:cubicBezTo>
                  <a:close/>
                  <a:moveTo>
                    <a:pt x="37604" y="37604"/>
                  </a:moveTo>
                  <a:cubicBezTo>
                    <a:pt x="33450" y="37604"/>
                    <a:pt x="30083" y="34237"/>
                    <a:pt x="30083" y="30083"/>
                  </a:cubicBezTo>
                  <a:cubicBezTo>
                    <a:pt x="30083" y="25929"/>
                    <a:pt x="33450" y="22562"/>
                    <a:pt x="37604" y="22562"/>
                  </a:cubicBezTo>
                  <a:cubicBezTo>
                    <a:pt x="41757" y="22562"/>
                    <a:pt x="45124" y="25929"/>
                    <a:pt x="45124" y="30083"/>
                  </a:cubicBezTo>
                  <a:cubicBezTo>
                    <a:pt x="45124" y="34237"/>
                    <a:pt x="41757" y="37604"/>
                    <a:pt x="37604" y="37604"/>
                  </a:cubicBezTo>
                  <a:close/>
                  <a:moveTo>
                    <a:pt x="75207" y="37604"/>
                  </a:moveTo>
                  <a:cubicBezTo>
                    <a:pt x="71053" y="37604"/>
                    <a:pt x="67686" y="34237"/>
                    <a:pt x="67686" y="30083"/>
                  </a:cubicBezTo>
                  <a:cubicBezTo>
                    <a:pt x="67686" y="25929"/>
                    <a:pt x="71053" y="22562"/>
                    <a:pt x="75207" y="22562"/>
                  </a:cubicBezTo>
                  <a:cubicBezTo>
                    <a:pt x="79361" y="22562"/>
                    <a:pt x="82728" y="25929"/>
                    <a:pt x="82728" y="30083"/>
                  </a:cubicBezTo>
                  <a:cubicBezTo>
                    <a:pt x="82728" y="34237"/>
                    <a:pt x="79361" y="37604"/>
                    <a:pt x="75207" y="37604"/>
                  </a:cubicBezTo>
                  <a:close/>
                  <a:moveTo>
                    <a:pt x="112811" y="37604"/>
                  </a:moveTo>
                  <a:cubicBezTo>
                    <a:pt x="108657" y="37604"/>
                    <a:pt x="105290" y="34237"/>
                    <a:pt x="105290" y="30083"/>
                  </a:cubicBezTo>
                  <a:cubicBezTo>
                    <a:pt x="105290" y="25929"/>
                    <a:pt x="108657" y="22562"/>
                    <a:pt x="112811" y="22562"/>
                  </a:cubicBezTo>
                  <a:cubicBezTo>
                    <a:pt x="116964" y="22562"/>
                    <a:pt x="120331" y="25929"/>
                    <a:pt x="120331" y="30083"/>
                  </a:cubicBezTo>
                  <a:cubicBezTo>
                    <a:pt x="120331" y="34237"/>
                    <a:pt x="116964" y="37604"/>
                    <a:pt x="112811" y="37604"/>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1" name="Freeform 45">
              <a:extLst>
                <a:ext uri="{FF2B5EF4-FFF2-40B4-BE49-F238E27FC236}">
                  <a16:creationId xmlns:a16="http://schemas.microsoft.com/office/drawing/2014/main" id="{E19347A8-1CC3-FBBE-63B2-86F890CB98C7}"/>
                </a:ext>
              </a:extLst>
            </p:cNvPr>
            <p:cNvSpPr/>
            <p:nvPr/>
          </p:nvSpPr>
          <p:spPr>
            <a:xfrm>
              <a:off x="6287542" y="2597553"/>
              <a:ext cx="240662" cy="60165"/>
            </a:xfrm>
            <a:custGeom>
              <a:avLst/>
              <a:gdLst>
                <a:gd name="connsiteX0" fmla="*/ 227201 w 240662"/>
                <a:gd name="connsiteY0" fmla="*/ 0 h 60165"/>
                <a:gd name="connsiteX1" fmla="*/ 13462 w 240662"/>
                <a:gd name="connsiteY1" fmla="*/ 0 h 60165"/>
                <a:gd name="connsiteX2" fmla="*/ 0 w 240662"/>
                <a:gd name="connsiteY2" fmla="*/ 13462 h 60165"/>
                <a:gd name="connsiteX3" fmla="*/ 0 w 240662"/>
                <a:gd name="connsiteY3" fmla="*/ 46704 h 60165"/>
                <a:gd name="connsiteX4" fmla="*/ 13462 w 240662"/>
                <a:gd name="connsiteY4" fmla="*/ 60166 h 60165"/>
                <a:gd name="connsiteX5" fmla="*/ 227201 w 240662"/>
                <a:gd name="connsiteY5" fmla="*/ 60166 h 60165"/>
                <a:gd name="connsiteX6" fmla="*/ 240663 w 240662"/>
                <a:gd name="connsiteY6" fmla="*/ 46704 h 60165"/>
                <a:gd name="connsiteX7" fmla="*/ 240663 w 240662"/>
                <a:gd name="connsiteY7" fmla="*/ 13462 h 60165"/>
                <a:gd name="connsiteX8" fmla="*/ 227201 w 240662"/>
                <a:gd name="connsiteY8" fmla="*/ 0 h 60165"/>
                <a:gd name="connsiteX9" fmla="*/ 37604 w 240662"/>
                <a:gd name="connsiteY9" fmla="*/ 37604 h 60165"/>
                <a:gd name="connsiteX10" fmla="*/ 30083 w 240662"/>
                <a:gd name="connsiteY10" fmla="*/ 30083 h 60165"/>
                <a:gd name="connsiteX11" fmla="*/ 37604 w 240662"/>
                <a:gd name="connsiteY11" fmla="*/ 22562 h 60165"/>
                <a:gd name="connsiteX12" fmla="*/ 45124 w 240662"/>
                <a:gd name="connsiteY12" fmla="*/ 30083 h 60165"/>
                <a:gd name="connsiteX13" fmla="*/ 37604 w 240662"/>
                <a:gd name="connsiteY13" fmla="*/ 37604 h 60165"/>
                <a:gd name="connsiteX14" fmla="*/ 75207 w 240662"/>
                <a:gd name="connsiteY14" fmla="*/ 37604 h 60165"/>
                <a:gd name="connsiteX15" fmla="*/ 67686 w 240662"/>
                <a:gd name="connsiteY15" fmla="*/ 30083 h 60165"/>
                <a:gd name="connsiteX16" fmla="*/ 75207 w 240662"/>
                <a:gd name="connsiteY16" fmla="*/ 22562 h 60165"/>
                <a:gd name="connsiteX17" fmla="*/ 82728 w 240662"/>
                <a:gd name="connsiteY17" fmla="*/ 30083 h 60165"/>
                <a:gd name="connsiteX18" fmla="*/ 75207 w 240662"/>
                <a:gd name="connsiteY18" fmla="*/ 37604 h 60165"/>
                <a:gd name="connsiteX19" fmla="*/ 112811 w 240662"/>
                <a:gd name="connsiteY19" fmla="*/ 37604 h 60165"/>
                <a:gd name="connsiteX20" fmla="*/ 105290 w 240662"/>
                <a:gd name="connsiteY20" fmla="*/ 30083 h 60165"/>
                <a:gd name="connsiteX21" fmla="*/ 112811 w 240662"/>
                <a:gd name="connsiteY21" fmla="*/ 22562 h 60165"/>
                <a:gd name="connsiteX22" fmla="*/ 120331 w 240662"/>
                <a:gd name="connsiteY22" fmla="*/ 30083 h 60165"/>
                <a:gd name="connsiteX23" fmla="*/ 112811 w 240662"/>
                <a:gd name="connsiteY23" fmla="*/ 37604 h 6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0662" h="60165">
                  <a:moveTo>
                    <a:pt x="227201" y="0"/>
                  </a:moveTo>
                  <a:lnTo>
                    <a:pt x="13462" y="0"/>
                  </a:lnTo>
                  <a:cubicBezTo>
                    <a:pt x="6027" y="0"/>
                    <a:pt x="0" y="6027"/>
                    <a:pt x="0" y="13462"/>
                  </a:cubicBezTo>
                  <a:lnTo>
                    <a:pt x="0" y="46704"/>
                  </a:lnTo>
                  <a:cubicBezTo>
                    <a:pt x="0" y="54139"/>
                    <a:pt x="6027" y="60166"/>
                    <a:pt x="13462" y="60166"/>
                  </a:cubicBezTo>
                  <a:lnTo>
                    <a:pt x="227201" y="60166"/>
                  </a:lnTo>
                  <a:cubicBezTo>
                    <a:pt x="234636" y="60166"/>
                    <a:pt x="240663" y="54139"/>
                    <a:pt x="240663" y="46704"/>
                  </a:cubicBezTo>
                  <a:lnTo>
                    <a:pt x="240663" y="13462"/>
                  </a:lnTo>
                  <a:cubicBezTo>
                    <a:pt x="240663" y="6027"/>
                    <a:pt x="234636" y="0"/>
                    <a:pt x="227201" y="0"/>
                  </a:cubicBezTo>
                  <a:close/>
                  <a:moveTo>
                    <a:pt x="37604" y="37604"/>
                  </a:moveTo>
                  <a:cubicBezTo>
                    <a:pt x="33450" y="37604"/>
                    <a:pt x="30083" y="34237"/>
                    <a:pt x="30083" y="30083"/>
                  </a:cubicBezTo>
                  <a:cubicBezTo>
                    <a:pt x="30083" y="25929"/>
                    <a:pt x="33450" y="22562"/>
                    <a:pt x="37604" y="22562"/>
                  </a:cubicBezTo>
                  <a:cubicBezTo>
                    <a:pt x="41757" y="22562"/>
                    <a:pt x="45124" y="25929"/>
                    <a:pt x="45124" y="30083"/>
                  </a:cubicBezTo>
                  <a:cubicBezTo>
                    <a:pt x="45124" y="34237"/>
                    <a:pt x="41757" y="37604"/>
                    <a:pt x="37604" y="37604"/>
                  </a:cubicBezTo>
                  <a:close/>
                  <a:moveTo>
                    <a:pt x="75207" y="37604"/>
                  </a:moveTo>
                  <a:cubicBezTo>
                    <a:pt x="71053" y="37604"/>
                    <a:pt x="67686" y="34237"/>
                    <a:pt x="67686" y="30083"/>
                  </a:cubicBezTo>
                  <a:cubicBezTo>
                    <a:pt x="67686" y="25929"/>
                    <a:pt x="71053" y="22562"/>
                    <a:pt x="75207" y="22562"/>
                  </a:cubicBezTo>
                  <a:cubicBezTo>
                    <a:pt x="79361" y="22562"/>
                    <a:pt x="82728" y="25929"/>
                    <a:pt x="82728" y="30083"/>
                  </a:cubicBezTo>
                  <a:cubicBezTo>
                    <a:pt x="82728" y="34237"/>
                    <a:pt x="79361" y="37604"/>
                    <a:pt x="75207" y="37604"/>
                  </a:cubicBezTo>
                  <a:close/>
                  <a:moveTo>
                    <a:pt x="112811" y="37604"/>
                  </a:moveTo>
                  <a:cubicBezTo>
                    <a:pt x="108657" y="37604"/>
                    <a:pt x="105290" y="34237"/>
                    <a:pt x="105290" y="30083"/>
                  </a:cubicBezTo>
                  <a:cubicBezTo>
                    <a:pt x="105290" y="25929"/>
                    <a:pt x="108657" y="22562"/>
                    <a:pt x="112811" y="22562"/>
                  </a:cubicBezTo>
                  <a:cubicBezTo>
                    <a:pt x="116964" y="22562"/>
                    <a:pt x="120331" y="25929"/>
                    <a:pt x="120331" y="30083"/>
                  </a:cubicBezTo>
                  <a:cubicBezTo>
                    <a:pt x="120331" y="34237"/>
                    <a:pt x="116964" y="37604"/>
                    <a:pt x="112811" y="37604"/>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22" name="Group 121">
            <a:extLst>
              <a:ext uri="{FF2B5EF4-FFF2-40B4-BE49-F238E27FC236}">
                <a16:creationId xmlns:a16="http://schemas.microsoft.com/office/drawing/2014/main" id="{F1070598-997C-93A5-361F-ACE0338FAA12}"/>
              </a:ext>
            </a:extLst>
          </p:cNvPr>
          <p:cNvGrpSpPr/>
          <p:nvPr/>
        </p:nvGrpSpPr>
        <p:grpSpPr>
          <a:xfrm>
            <a:off x="3370235" y="5480821"/>
            <a:ext cx="219217" cy="297509"/>
            <a:chOff x="7971417" y="2587932"/>
            <a:chExt cx="219217" cy="297509"/>
          </a:xfrm>
        </p:grpSpPr>
        <p:sp>
          <p:nvSpPr>
            <p:cNvPr id="123" name="Freeform 55">
              <a:extLst>
                <a:ext uri="{FF2B5EF4-FFF2-40B4-BE49-F238E27FC236}">
                  <a16:creationId xmlns:a16="http://schemas.microsoft.com/office/drawing/2014/main" id="{D5842A58-E4C5-6106-54AC-E6739469555A}"/>
                </a:ext>
              </a:extLst>
            </p:cNvPr>
            <p:cNvSpPr/>
            <p:nvPr/>
          </p:nvSpPr>
          <p:spPr>
            <a:xfrm>
              <a:off x="7971417" y="2587932"/>
              <a:ext cx="219217" cy="62633"/>
            </a:xfrm>
            <a:custGeom>
              <a:avLst/>
              <a:gdLst>
                <a:gd name="connsiteX0" fmla="*/ 219218 w 219217"/>
                <a:gd name="connsiteY0" fmla="*/ 31317 h 62633"/>
                <a:gd name="connsiteX1" fmla="*/ 109609 w 219217"/>
                <a:gd name="connsiteY1" fmla="*/ 62634 h 62633"/>
                <a:gd name="connsiteX2" fmla="*/ 0 w 219217"/>
                <a:gd name="connsiteY2" fmla="*/ 31317 h 62633"/>
                <a:gd name="connsiteX3" fmla="*/ 109609 w 219217"/>
                <a:gd name="connsiteY3" fmla="*/ 0 h 62633"/>
                <a:gd name="connsiteX4" fmla="*/ 219218 w 219217"/>
                <a:gd name="connsiteY4" fmla="*/ 31317 h 6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17" h="62633">
                  <a:moveTo>
                    <a:pt x="219218" y="31317"/>
                  </a:moveTo>
                  <a:cubicBezTo>
                    <a:pt x="219218" y="48613"/>
                    <a:pt x="170144" y="62634"/>
                    <a:pt x="109609" y="62634"/>
                  </a:cubicBezTo>
                  <a:cubicBezTo>
                    <a:pt x="49074" y="62634"/>
                    <a:pt x="0" y="48613"/>
                    <a:pt x="0" y="31317"/>
                  </a:cubicBezTo>
                  <a:cubicBezTo>
                    <a:pt x="0" y="14021"/>
                    <a:pt x="49074" y="0"/>
                    <a:pt x="109609" y="0"/>
                  </a:cubicBezTo>
                  <a:cubicBezTo>
                    <a:pt x="170144" y="0"/>
                    <a:pt x="219218" y="14021"/>
                    <a:pt x="219218" y="3131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4" name="Freeform 57">
              <a:extLst>
                <a:ext uri="{FF2B5EF4-FFF2-40B4-BE49-F238E27FC236}">
                  <a16:creationId xmlns:a16="http://schemas.microsoft.com/office/drawing/2014/main" id="{ED2BC2BF-7263-AADC-BD74-5C572FE3060C}"/>
                </a:ext>
              </a:extLst>
            </p:cNvPr>
            <p:cNvSpPr/>
            <p:nvPr/>
          </p:nvSpPr>
          <p:spPr>
            <a:xfrm>
              <a:off x="7971417" y="2634907"/>
              <a:ext cx="219217" cy="93950"/>
            </a:xfrm>
            <a:custGeom>
              <a:avLst/>
              <a:gdLst>
                <a:gd name="connsiteX0" fmla="*/ 187901 w 219217"/>
                <a:gd name="connsiteY0" fmla="*/ 62634 h 93950"/>
                <a:gd name="connsiteX1" fmla="*/ 180072 w 219217"/>
                <a:gd name="connsiteY1" fmla="*/ 54804 h 93950"/>
                <a:gd name="connsiteX2" fmla="*/ 187901 w 219217"/>
                <a:gd name="connsiteY2" fmla="*/ 46975 h 93950"/>
                <a:gd name="connsiteX3" fmla="*/ 195730 w 219217"/>
                <a:gd name="connsiteY3" fmla="*/ 54804 h 93950"/>
                <a:gd name="connsiteX4" fmla="*/ 187901 w 219217"/>
                <a:gd name="connsiteY4" fmla="*/ 62634 h 93950"/>
                <a:gd name="connsiteX5" fmla="*/ 109609 w 219217"/>
                <a:gd name="connsiteY5" fmla="*/ 31317 h 93950"/>
                <a:gd name="connsiteX6" fmla="*/ 0 w 219217"/>
                <a:gd name="connsiteY6" fmla="*/ 0 h 93950"/>
                <a:gd name="connsiteX7" fmla="*/ 0 w 219217"/>
                <a:gd name="connsiteY7" fmla="*/ 62634 h 93950"/>
                <a:gd name="connsiteX8" fmla="*/ 109609 w 219217"/>
                <a:gd name="connsiteY8" fmla="*/ 93951 h 93950"/>
                <a:gd name="connsiteX9" fmla="*/ 219218 w 219217"/>
                <a:gd name="connsiteY9" fmla="*/ 62634 h 93950"/>
                <a:gd name="connsiteX10" fmla="*/ 219218 w 219217"/>
                <a:gd name="connsiteY10" fmla="*/ 0 h 93950"/>
                <a:gd name="connsiteX11" fmla="*/ 109609 w 219217"/>
                <a:gd name="connsiteY11" fmla="*/ 31317 h 9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217" h="93950">
                  <a:moveTo>
                    <a:pt x="187901" y="62634"/>
                  </a:moveTo>
                  <a:cubicBezTo>
                    <a:pt x="183203" y="62634"/>
                    <a:pt x="180072" y="59502"/>
                    <a:pt x="180072" y="54804"/>
                  </a:cubicBezTo>
                  <a:cubicBezTo>
                    <a:pt x="180072" y="50107"/>
                    <a:pt x="183203" y="46975"/>
                    <a:pt x="187901" y="46975"/>
                  </a:cubicBezTo>
                  <a:cubicBezTo>
                    <a:pt x="192599" y="46975"/>
                    <a:pt x="195730" y="50107"/>
                    <a:pt x="195730" y="54804"/>
                  </a:cubicBezTo>
                  <a:cubicBezTo>
                    <a:pt x="195730" y="59502"/>
                    <a:pt x="192599" y="62634"/>
                    <a:pt x="187901" y="62634"/>
                  </a:cubicBezTo>
                  <a:close/>
                  <a:moveTo>
                    <a:pt x="109609" y="31317"/>
                  </a:moveTo>
                  <a:cubicBezTo>
                    <a:pt x="49324" y="31317"/>
                    <a:pt x="0" y="17224"/>
                    <a:pt x="0" y="0"/>
                  </a:cubicBezTo>
                  <a:lnTo>
                    <a:pt x="0" y="62634"/>
                  </a:lnTo>
                  <a:cubicBezTo>
                    <a:pt x="0" y="79858"/>
                    <a:pt x="49324" y="93951"/>
                    <a:pt x="109609" y="93951"/>
                  </a:cubicBezTo>
                  <a:cubicBezTo>
                    <a:pt x="169894" y="93951"/>
                    <a:pt x="219218" y="79858"/>
                    <a:pt x="219218" y="62634"/>
                  </a:cubicBezTo>
                  <a:lnTo>
                    <a:pt x="219218" y="0"/>
                  </a:lnTo>
                  <a:cubicBezTo>
                    <a:pt x="219218" y="17224"/>
                    <a:pt x="169894" y="31317"/>
                    <a:pt x="109609" y="3131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5" name="Freeform 59">
              <a:extLst>
                <a:ext uri="{FF2B5EF4-FFF2-40B4-BE49-F238E27FC236}">
                  <a16:creationId xmlns:a16="http://schemas.microsoft.com/office/drawing/2014/main" id="{822E3DCB-7777-F72D-C9B1-775B69674D8C}"/>
                </a:ext>
              </a:extLst>
            </p:cNvPr>
            <p:cNvSpPr/>
            <p:nvPr/>
          </p:nvSpPr>
          <p:spPr>
            <a:xfrm>
              <a:off x="7971417" y="2713199"/>
              <a:ext cx="219217" cy="93950"/>
            </a:xfrm>
            <a:custGeom>
              <a:avLst/>
              <a:gdLst>
                <a:gd name="connsiteX0" fmla="*/ 187901 w 219217"/>
                <a:gd name="connsiteY0" fmla="*/ 62634 h 93950"/>
                <a:gd name="connsiteX1" fmla="*/ 180072 w 219217"/>
                <a:gd name="connsiteY1" fmla="*/ 54804 h 93950"/>
                <a:gd name="connsiteX2" fmla="*/ 187901 w 219217"/>
                <a:gd name="connsiteY2" fmla="*/ 46975 h 93950"/>
                <a:gd name="connsiteX3" fmla="*/ 195730 w 219217"/>
                <a:gd name="connsiteY3" fmla="*/ 54804 h 93950"/>
                <a:gd name="connsiteX4" fmla="*/ 187901 w 219217"/>
                <a:gd name="connsiteY4" fmla="*/ 62634 h 93950"/>
                <a:gd name="connsiteX5" fmla="*/ 109609 w 219217"/>
                <a:gd name="connsiteY5" fmla="*/ 31317 h 93950"/>
                <a:gd name="connsiteX6" fmla="*/ 0 w 219217"/>
                <a:gd name="connsiteY6" fmla="*/ 0 h 93950"/>
                <a:gd name="connsiteX7" fmla="*/ 0 w 219217"/>
                <a:gd name="connsiteY7" fmla="*/ 62634 h 93950"/>
                <a:gd name="connsiteX8" fmla="*/ 109609 w 219217"/>
                <a:gd name="connsiteY8" fmla="*/ 93951 h 93950"/>
                <a:gd name="connsiteX9" fmla="*/ 219218 w 219217"/>
                <a:gd name="connsiteY9" fmla="*/ 62634 h 93950"/>
                <a:gd name="connsiteX10" fmla="*/ 219218 w 219217"/>
                <a:gd name="connsiteY10" fmla="*/ 0 h 93950"/>
                <a:gd name="connsiteX11" fmla="*/ 109609 w 219217"/>
                <a:gd name="connsiteY11" fmla="*/ 31317 h 9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217" h="93950">
                  <a:moveTo>
                    <a:pt x="187901" y="62634"/>
                  </a:moveTo>
                  <a:cubicBezTo>
                    <a:pt x="183203" y="62634"/>
                    <a:pt x="180072" y="59502"/>
                    <a:pt x="180072" y="54804"/>
                  </a:cubicBezTo>
                  <a:cubicBezTo>
                    <a:pt x="180072" y="50107"/>
                    <a:pt x="183203" y="46975"/>
                    <a:pt x="187901" y="46975"/>
                  </a:cubicBezTo>
                  <a:cubicBezTo>
                    <a:pt x="192599" y="46975"/>
                    <a:pt x="195730" y="50107"/>
                    <a:pt x="195730" y="54804"/>
                  </a:cubicBezTo>
                  <a:cubicBezTo>
                    <a:pt x="195730" y="59502"/>
                    <a:pt x="192599" y="62634"/>
                    <a:pt x="187901" y="62634"/>
                  </a:cubicBezTo>
                  <a:close/>
                  <a:moveTo>
                    <a:pt x="109609" y="31317"/>
                  </a:moveTo>
                  <a:cubicBezTo>
                    <a:pt x="49324" y="31317"/>
                    <a:pt x="0" y="17224"/>
                    <a:pt x="0" y="0"/>
                  </a:cubicBezTo>
                  <a:lnTo>
                    <a:pt x="0" y="62634"/>
                  </a:lnTo>
                  <a:cubicBezTo>
                    <a:pt x="0" y="79858"/>
                    <a:pt x="49324" y="93951"/>
                    <a:pt x="109609" y="93951"/>
                  </a:cubicBezTo>
                  <a:cubicBezTo>
                    <a:pt x="169894" y="93951"/>
                    <a:pt x="219218" y="79858"/>
                    <a:pt x="219218" y="62634"/>
                  </a:cubicBezTo>
                  <a:lnTo>
                    <a:pt x="219218" y="0"/>
                  </a:lnTo>
                  <a:cubicBezTo>
                    <a:pt x="219218" y="17224"/>
                    <a:pt x="169894" y="31317"/>
                    <a:pt x="109609" y="3131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6" name="Freeform 61">
              <a:extLst>
                <a:ext uri="{FF2B5EF4-FFF2-40B4-BE49-F238E27FC236}">
                  <a16:creationId xmlns:a16="http://schemas.microsoft.com/office/drawing/2014/main" id="{FDE115D6-E7DB-C23E-856A-BC9CBF7203B0}"/>
                </a:ext>
              </a:extLst>
            </p:cNvPr>
            <p:cNvSpPr/>
            <p:nvPr/>
          </p:nvSpPr>
          <p:spPr>
            <a:xfrm>
              <a:off x="7971417" y="2791491"/>
              <a:ext cx="219217" cy="93950"/>
            </a:xfrm>
            <a:custGeom>
              <a:avLst/>
              <a:gdLst>
                <a:gd name="connsiteX0" fmla="*/ 187901 w 219217"/>
                <a:gd name="connsiteY0" fmla="*/ 62634 h 93950"/>
                <a:gd name="connsiteX1" fmla="*/ 180072 w 219217"/>
                <a:gd name="connsiteY1" fmla="*/ 54804 h 93950"/>
                <a:gd name="connsiteX2" fmla="*/ 187901 w 219217"/>
                <a:gd name="connsiteY2" fmla="*/ 46975 h 93950"/>
                <a:gd name="connsiteX3" fmla="*/ 195730 w 219217"/>
                <a:gd name="connsiteY3" fmla="*/ 54804 h 93950"/>
                <a:gd name="connsiteX4" fmla="*/ 187901 w 219217"/>
                <a:gd name="connsiteY4" fmla="*/ 62634 h 93950"/>
                <a:gd name="connsiteX5" fmla="*/ 109609 w 219217"/>
                <a:gd name="connsiteY5" fmla="*/ 31317 h 93950"/>
                <a:gd name="connsiteX6" fmla="*/ 0 w 219217"/>
                <a:gd name="connsiteY6" fmla="*/ 0 h 93950"/>
                <a:gd name="connsiteX7" fmla="*/ 0 w 219217"/>
                <a:gd name="connsiteY7" fmla="*/ 62634 h 93950"/>
                <a:gd name="connsiteX8" fmla="*/ 109609 w 219217"/>
                <a:gd name="connsiteY8" fmla="*/ 93951 h 93950"/>
                <a:gd name="connsiteX9" fmla="*/ 219218 w 219217"/>
                <a:gd name="connsiteY9" fmla="*/ 62634 h 93950"/>
                <a:gd name="connsiteX10" fmla="*/ 219218 w 219217"/>
                <a:gd name="connsiteY10" fmla="*/ 0 h 93950"/>
                <a:gd name="connsiteX11" fmla="*/ 109609 w 219217"/>
                <a:gd name="connsiteY11" fmla="*/ 31317 h 9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217" h="93950">
                  <a:moveTo>
                    <a:pt x="187901" y="62634"/>
                  </a:moveTo>
                  <a:cubicBezTo>
                    <a:pt x="183203" y="62634"/>
                    <a:pt x="180072" y="59502"/>
                    <a:pt x="180072" y="54804"/>
                  </a:cubicBezTo>
                  <a:cubicBezTo>
                    <a:pt x="180072" y="50107"/>
                    <a:pt x="183203" y="46975"/>
                    <a:pt x="187901" y="46975"/>
                  </a:cubicBezTo>
                  <a:cubicBezTo>
                    <a:pt x="192599" y="46975"/>
                    <a:pt x="195730" y="50107"/>
                    <a:pt x="195730" y="54804"/>
                  </a:cubicBezTo>
                  <a:cubicBezTo>
                    <a:pt x="195730" y="59502"/>
                    <a:pt x="192599" y="62634"/>
                    <a:pt x="187901" y="62634"/>
                  </a:cubicBezTo>
                  <a:close/>
                  <a:moveTo>
                    <a:pt x="109609" y="31317"/>
                  </a:moveTo>
                  <a:cubicBezTo>
                    <a:pt x="49324" y="31317"/>
                    <a:pt x="0" y="17224"/>
                    <a:pt x="0" y="0"/>
                  </a:cubicBezTo>
                  <a:lnTo>
                    <a:pt x="0" y="62634"/>
                  </a:lnTo>
                  <a:cubicBezTo>
                    <a:pt x="0" y="79858"/>
                    <a:pt x="49324" y="93951"/>
                    <a:pt x="109609" y="93951"/>
                  </a:cubicBezTo>
                  <a:cubicBezTo>
                    <a:pt x="169894" y="93951"/>
                    <a:pt x="219218" y="79858"/>
                    <a:pt x="219218" y="62634"/>
                  </a:cubicBezTo>
                  <a:lnTo>
                    <a:pt x="219218" y="0"/>
                  </a:lnTo>
                  <a:cubicBezTo>
                    <a:pt x="219218" y="17224"/>
                    <a:pt x="169894" y="31317"/>
                    <a:pt x="109609" y="3131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27" name="Group 126">
            <a:extLst>
              <a:ext uri="{FF2B5EF4-FFF2-40B4-BE49-F238E27FC236}">
                <a16:creationId xmlns:a16="http://schemas.microsoft.com/office/drawing/2014/main" id="{B79BDBDD-F859-7B78-2F27-9583BE74F14D}"/>
              </a:ext>
            </a:extLst>
          </p:cNvPr>
          <p:cNvGrpSpPr/>
          <p:nvPr/>
        </p:nvGrpSpPr>
        <p:grpSpPr>
          <a:xfrm>
            <a:off x="3902310" y="5472991"/>
            <a:ext cx="242705" cy="313168"/>
            <a:chOff x="8503492" y="2580102"/>
            <a:chExt cx="242705" cy="313168"/>
          </a:xfrm>
        </p:grpSpPr>
        <p:sp>
          <p:nvSpPr>
            <p:cNvPr id="128" name="Freeform 66">
              <a:extLst>
                <a:ext uri="{FF2B5EF4-FFF2-40B4-BE49-F238E27FC236}">
                  <a16:creationId xmlns:a16="http://schemas.microsoft.com/office/drawing/2014/main" id="{AAEA5E9A-ABC4-F4BD-3F09-380B2FBB4D5E}"/>
                </a:ext>
              </a:extLst>
            </p:cNvPr>
            <p:cNvSpPr/>
            <p:nvPr/>
          </p:nvSpPr>
          <p:spPr>
            <a:xfrm>
              <a:off x="8503492" y="2580102"/>
              <a:ext cx="242705" cy="313168"/>
            </a:xfrm>
            <a:custGeom>
              <a:avLst/>
              <a:gdLst>
                <a:gd name="connsiteX0" fmla="*/ 23488 w 242705"/>
                <a:gd name="connsiteY0" fmla="*/ 289681 h 313168"/>
                <a:gd name="connsiteX1" fmla="*/ 23488 w 242705"/>
                <a:gd name="connsiteY1" fmla="*/ 23488 h 313168"/>
                <a:gd name="connsiteX2" fmla="*/ 121353 w 242705"/>
                <a:gd name="connsiteY2" fmla="*/ 23488 h 313168"/>
                <a:gd name="connsiteX3" fmla="*/ 121353 w 242705"/>
                <a:gd name="connsiteY3" fmla="*/ 105694 h 313168"/>
                <a:gd name="connsiteX4" fmla="*/ 219218 w 242705"/>
                <a:gd name="connsiteY4" fmla="*/ 105694 h 313168"/>
                <a:gd name="connsiteX5" fmla="*/ 219218 w 242705"/>
                <a:gd name="connsiteY5" fmla="*/ 289681 h 313168"/>
                <a:gd name="connsiteX6" fmla="*/ 23488 w 242705"/>
                <a:gd name="connsiteY6" fmla="*/ 289681 h 313168"/>
                <a:gd name="connsiteX7" fmla="*/ 144840 w 242705"/>
                <a:gd name="connsiteY7" fmla="*/ 33274 h 313168"/>
                <a:gd name="connsiteX8" fmla="*/ 193773 w 242705"/>
                <a:gd name="connsiteY8" fmla="*/ 82207 h 313168"/>
                <a:gd name="connsiteX9" fmla="*/ 144840 w 242705"/>
                <a:gd name="connsiteY9" fmla="*/ 82207 h 313168"/>
                <a:gd name="connsiteX10" fmla="*/ 144840 w 242705"/>
                <a:gd name="connsiteY10" fmla="*/ 33274 h 313168"/>
                <a:gd name="connsiteX11" fmla="*/ 144840 w 242705"/>
                <a:gd name="connsiteY11" fmla="*/ 0 h 313168"/>
                <a:gd name="connsiteX12" fmla="*/ 0 w 242705"/>
                <a:gd name="connsiteY12" fmla="*/ 0 h 313168"/>
                <a:gd name="connsiteX13" fmla="*/ 0 w 242705"/>
                <a:gd name="connsiteY13" fmla="*/ 313168 h 313168"/>
                <a:gd name="connsiteX14" fmla="*/ 242705 w 242705"/>
                <a:gd name="connsiteY14" fmla="*/ 313168 h 313168"/>
                <a:gd name="connsiteX15" fmla="*/ 242705 w 242705"/>
                <a:gd name="connsiteY15" fmla="*/ 86121 h 313168"/>
                <a:gd name="connsiteX16" fmla="*/ 144840 w 242705"/>
                <a:gd name="connsiteY16" fmla="*/ 0 h 31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2705" h="313168">
                  <a:moveTo>
                    <a:pt x="23488" y="289681"/>
                  </a:moveTo>
                  <a:lnTo>
                    <a:pt x="23488" y="23488"/>
                  </a:lnTo>
                  <a:lnTo>
                    <a:pt x="121353" y="23488"/>
                  </a:lnTo>
                  <a:lnTo>
                    <a:pt x="121353" y="105694"/>
                  </a:lnTo>
                  <a:lnTo>
                    <a:pt x="219218" y="105694"/>
                  </a:lnTo>
                  <a:lnTo>
                    <a:pt x="219218" y="289681"/>
                  </a:lnTo>
                  <a:lnTo>
                    <a:pt x="23488" y="289681"/>
                  </a:lnTo>
                  <a:close/>
                  <a:moveTo>
                    <a:pt x="144840" y="33274"/>
                  </a:moveTo>
                  <a:lnTo>
                    <a:pt x="193773" y="82207"/>
                  </a:lnTo>
                  <a:lnTo>
                    <a:pt x="144840" y="82207"/>
                  </a:lnTo>
                  <a:lnTo>
                    <a:pt x="144840" y="33274"/>
                  </a:lnTo>
                  <a:close/>
                  <a:moveTo>
                    <a:pt x="144840" y="0"/>
                  </a:moveTo>
                  <a:lnTo>
                    <a:pt x="0" y="0"/>
                  </a:lnTo>
                  <a:lnTo>
                    <a:pt x="0" y="313168"/>
                  </a:lnTo>
                  <a:lnTo>
                    <a:pt x="242705" y="313168"/>
                  </a:lnTo>
                  <a:lnTo>
                    <a:pt x="242705" y="86121"/>
                  </a:lnTo>
                  <a:lnTo>
                    <a:pt x="144840" y="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9" name="Freeform 69">
              <a:extLst>
                <a:ext uri="{FF2B5EF4-FFF2-40B4-BE49-F238E27FC236}">
                  <a16:creationId xmlns:a16="http://schemas.microsoft.com/office/drawing/2014/main" id="{2383A493-F004-C30F-F5C4-A1608F391001}"/>
                </a:ext>
              </a:extLst>
            </p:cNvPr>
            <p:cNvSpPr/>
            <p:nvPr/>
          </p:nvSpPr>
          <p:spPr>
            <a:xfrm>
              <a:off x="8550467" y="2724943"/>
              <a:ext cx="148754" cy="15658"/>
            </a:xfrm>
            <a:custGeom>
              <a:avLst/>
              <a:gdLst>
                <a:gd name="connsiteX0" fmla="*/ 0 w 148754"/>
                <a:gd name="connsiteY0" fmla="*/ 0 h 15658"/>
                <a:gd name="connsiteX1" fmla="*/ 148755 w 148754"/>
                <a:gd name="connsiteY1" fmla="*/ 0 h 15658"/>
                <a:gd name="connsiteX2" fmla="*/ 148755 w 148754"/>
                <a:gd name="connsiteY2" fmla="*/ 15658 h 15658"/>
                <a:gd name="connsiteX3" fmla="*/ 0 w 148754"/>
                <a:gd name="connsiteY3" fmla="*/ 15658 h 15658"/>
              </a:gdLst>
              <a:ahLst/>
              <a:cxnLst>
                <a:cxn ang="0">
                  <a:pos x="connsiteX0" y="connsiteY0"/>
                </a:cxn>
                <a:cxn ang="0">
                  <a:pos x="connsiteX1" y="connsiteY1"/>
                </a:cxn>
                <a:cxn ang="0">
                  <a:pos x="connsiteX2" y="connsiteY2"/>
                </a:cxn>
                <a:cxn ang="0">
                  <a:pos x="connsiteX3" y="connsiteY3"/>
                </a:cxn>
              </a:cxnLst>
              <a:rect l="l" t="t" r="r" b="b"/>
              <a:pathLst>
                <a:path w="148754" h="15658">
                  <a:moveTo>
                    <a:pt x="0" y="0"/>
                  </a:moveTo>
                  <a:lnTo>
                    <a:pt x="148755" y="0"/>
                  </a:lnTo>
                  <a:lnTo>
                    <a:pt x="148755" y="15658"/>
                  </a:lnTo>
                  <a:lnTo>
                    <a:pt x="0" y="15658"/>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0" name="Freeform 70">
              <a:extLst>
                <a:ext uri="{FF2B5EF4-FFF2-40B4-BE49-F238E27FC236}">
                  <a16:creationId xmlns:a16="http://schemas.microsoft.com/office/drawing/2014/main" id="{2F1F9A3F-D62D-A38B-D7E0-B961387EBB70}"/>
                </a:ext>
              </a:extLst>
            </p:cNvPr>
            <p:cNvSpPr/>
            <p:nvPr/>
          </p:nvSpPr>
          <p:spPr>
            <a:xfrm>
              <a:off x="8550467" y="2693626"/>
              <a:ext cx="50889" cy="15658"/>
            </a:xfrm>
            <a:custGeom>
              <a:avLst/>
              <a:gdLst>
                <a:gd name="connsiteX0" fmla="*/ 0 w 50889"/>
                <a:gd name="connsiteY0" fmla="*/ 0 h 15658"/>
                <a:gd name="connsiteX1" fmla="*/ 50890 w 50889"/>
                <a:gd name="connsiteY1" fmla="*/ 0 h 15658"/>
                <a:gd name="connsiteX2" fmla="*/ 50890 w 50889"/>
                <a:gd name="connsiteY2" fmla="*/ 15658 h 15658"/>
                <a:gd name="connsiteX3" fmla="*/ 0 w 50889"/>
                <a:gd name="connsiteY3" fmla="*/ 15658 h 15658"/>
              </a:gdLst>
              <a:ahLst/>
              <a:cxnLst>
                <a:cxn ang="0">
                  <a:pos x="connsiteX0" y="connsiteY0"/>
                </a:cxn>
                <a:cxn ang="0">
                  <a:pos x="connsiteX1" y="connsiteY1"/>
                </a:cxn>
                <a:cxn ang="0">
                  <a:pos x="connsiteX2" y="connsiteY2"/>
                </a:cxn>
                <a:cxn ang="0">
                  <a:pos x="connsiteX3" y="connsiteY3"/>
                </a:cxn>
              </a:cxnLst>
              <a:rect l="l" t="t" r="r" b="b"/>
              <a:pathLst>
                <a:path w="50889" h="15658">
                  <a:moveTo>
                    <a:pt x="0" y="0"/>
                  </a:moveTo>
                  <a:lnTo>
                    <a:pt x="50890" y="0"/>
                  </a:lnTo>
                  <a:lnTo>
                    <a:pt x="50890" y="15658"/>
                  </a:lnTo>
                  <a:lnTo>
                    <a:pt x="0" y="15658"/>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1" name="Freeform 71">
              <a:extLst>
                <a:ext uri="{FF2B5EF4-FFF2-40B4-BE49-F238E27FC236}">
                  <a16:creationId xmlns:a16="http://schemas.microsoft.com/office/drawing/2014/main" id="{81A19851-E305-1BC5-EDE0-FFB0EF23AE45}"/>
                </a:ext>
              </a:extLst>
            </p:cNvPr>
            <p:cNvSpPr/>
            <p:nvPr/>
          </p:nvSpPr>
          <p:spPr>
            <a:xfrm>
              <a:off x="8550467" y="2756260"/>
              <a:ext cx="148754" cy="15658"/>
            </a:xfrm>
            <a:custGeom>
              <a:avLst/>
              <a:gdLst>
                <a:gd name="connsiteX0" fmla="*/ 0 w 148754"/>
                <a:gd name="connsiteY0" fmla="*/ 0 h 15658"/>
                <a:gd name="connsiteX1" fmla="*/ 148755 w 148754"/>
                <a:gd name="connsiteY1" fmla="*/ 0 h 15658"/>
                <a:gd name="connsiteX2" fmla="*/ 148755 w 148754"/>
                <a:gd name="connsiteY2" fmla="*/ 15658 h 15658"/>
                <a:gd name="connsiteX3" fmla="*/ 0 w 148754"/>
                <a:gd name="connsiteY3" fmla="*/ 15658 h 15658"/>
              </a:gdLst>
              <a:ahLst/>
              <a:cxnLst>
                <a:cxn ang="0">
                  <a:pos x="connsiteX0" y="connsiteY0"/>
                </a:cxn>
                <a:cxn ang="0">
                  <a:pos x="connsiteX1" y="connsiteY1"/>
                </a:cxn>
                <a:cxn ang="0">
                  <a:pos x="connsiteX2" y="connsiteY2"/>
                </a:cxn>
                <a:cxn ang="0">
                  <a:pos x="connsiteX3" y="connsiteY3"/>
                </a:cxn>
              </a:cxnLst>
              <a:rect l="l" t="t" r="r" b="b"/>
              <a:pathLst>
                <a:path w="148754" h="15658">
                  <a:moveTo>
                    <a:pt x="0" y="0"/>
                  </a:moveTo>
                  <a:lnTo>
                    <a:pt x="148755" y="0"/>
                  </a:lnTo>
                  <a:lnTo>
                    <a:pt x="148755" y="15658"/>
                  </a:lnTo>
                  <a:lnTo>
                    <a:pt x="0" y="15658"/>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2" name="Freeform 72">
              <a:extLst>
                <a:ext uri="{FF2B5EF4-FFF2-40B4-BE49-F238E27FC236}">
                  <a16:creationId xmlns:a16="http://schemas.microsoft.com/office/drawing/2014/main" id="{330C505E-B2DE-1182-7B3C-8FEE1EBA7AE3}"/>
                </a:ext>
              </a:extLst>
            </p:cNvPr>
            <p:cNvSpPr/>
            <p:nvPr/>
          </p:nvSpPr>
          <p:spPr>
            <a:xfrm>
              <a:off x="8550467" y="2787576"/>
              <a:ext cx="148754" cy="15658"/>
            </a:xfrm>
            <a:custGeom>
              <a:avLst/>
              <a:gdLst>
                <a:gd name="connsiteX0" fmla="*/ 0 w 148754"/>
                <a:gd name="connsiteY0" fmla="*/ 0 h 15658"/>
                <a:gd name="connsiteX1" fmla="*/ 148755 w 148754"/>
                <a:gd name="connsiteY1" fmla="*/ 0 h 15658"/>
                <a:gd name="connsiteX2" fmla="*/ 148755 w 148754"/>
                <a:gd name="connsiteY2" fmla="*/ 15658 h 15658"/>
                <a:gd name="connsiteX3" fmla="*/ 0 w 148754"/>
                <a:gd name="connsiteY3" fmla="*/ 15658 h 15658"/>
              </a:gdLst>
              <a:ahLst/>
              <a:cxnLst>
                <a:cxn ang="0">
                  <a:pos x="connsiteX0" y="connsiteY0"/>
                </a:cxn>
                <a:cxn ang="0">
                  <a:pos x="connsiteX1" y="connsiteY1"/>
                </a:cxn>
                <a:cxn ang="0">
                  <a:pos x="connsiteX2" y="connsiteY2"/>
                </a:cxn>
                <a:cxn ang="0">
                  <a:pos x="connsiteX3" y="connsiteY3"/>
                </a:cxn>
              </a:cxnLst>
              <a:rect l="l" t="t" r="r" b="b"/>
              <a:pathLst>
                <a:path w="148754" h="15658">
                  <a:moveTo>
                    <a:pt x="0" y="0"/>
                  </a:moveTo>
                  <a:lnTo>
                    <a:pt x="148755" y="0"/>
                  </a:lnTo>
                  <a:lnTo>
                    <a:pt x="148755" y="15658"/>
                  </a:lnTo>
                  <a:lnTo>
                    <a:pt x="0" y="15658"/>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3" name="Freeform 73">
              <a:extLst>
                <a:ext uri="{FF2B5EF4-FFF2-40B4-BE49-F238E27FC236}">
                  <a16:creationId xmlns:a16="http://schemas.microsoft.com/office/drawing/2014/main" id="{BDABBD60-6C3E-7539-6063-A6E7EC873ADD}"/>
                </a:ext>
              </a:extLst>
            </p:cNvPr>
            <p:cNvSpPr/>
            <p:nvPr/>
          </p:nvSpPr>
          <p:spPr>
            <a:xfrm>
              <a:off x="8550467" y="2818893"/>
              <a:ext cx="148754" cy="15658"/>
            </a:xfrm>
            <a:custGeom>
              <a:avLst/>
              <a:gdLst>
                <a:gd name="connsiteX0" fmla="*/ 0 w 148754"/>
                <a:gd name="connsiteY0" fmla="*/ 0 h 15658"/>
                <a:gd name="connsiteX1" fmla="*/ 148755 w 148754"/>
                <a:gd name="connsiteY1" fmla="*/ 0 h 15658"/>
                <a:gd name="connsiteX2" fmla="*/ 148755 w 148754"/>
                <a:gd name="connsiteY2" fmla="*/ 15658 h 15658"/>
                <a:gd name="connsiteX3" fmla="*/ 0 w 148754"/>
                <a:gd name="connsiteY3" fmla="*/ 15658 h 15658"/>
              </a:gdLst>
              <a:ahLst/>
              <a:cxnLst>
                <a:cxn ang="0">
                  <a:pos x="connsiteX0" y="connsiteY0"/>
                </a:cxn>
                <a:cxn ang="0">
                  <a:pos x="connsiteX1" y="connsiteY1"/>
                </a:cxn>
                <a:cxn ang="0">
                  <a:pos x="connsiteX2" y="connsiteY2"/>
                </a:cxn>
                <a:cxn ang="0">
                  <a:pos x="connsiteX3" y="connsiteY3"/>
                </a:cxn>
              </a:cxnLst>
              <a:rect l="l" t="t" r="r" b="b"/>
              <a:pathLst>
                <a:path w="148754" h="15658">
                  <a:moveTo>
                    <a:pt x="0" y="0"/>
                  </a:moveTo>
                  <a:lnTo>
                    <a:pt x="148755" y="0"/>
                  </a:lnTo>
                  <a:lnTo>
                    <a:pt x="148755" y="15658"/>
                  </a:lnTo>
                  <a:lnTo>
                    <a:pt x="0" y="15658"/>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34" name="Group 133">
            <a:extLst>
              <a:ext uri="{FF2B5EF4-FFF2-40B4-BE49-F238E27FC236}">
                <a16:creationId xmlns:a16="http://schemas.microsoft.com/office/drawing/2014/main" id="{93BD3E6E-02EB-0ECF-40D0-4A62DC8A1C26}"/>
              </a:ext>
            </a:extLst>
          </p:cNvPr>
          <p:cNvGrpSpPr/>
          <p:nvPr/>
        </p:nvGrpSpPr>
        <p:grpSpPr>
          <a:xfrm>
            <a:off x="5611116" y="5480821"/>
            <a:ext cx="292411" cy="292411"/>
            <a:chOff x="10172308" y="2590481"/>
            <a:chExt cx="292411" cy="292411"/>
          </a:xfrm>
        </p:grpSpPr>
        <p:sp>
          <p:nvSpPr>
            <p:cNvPr id="135" name="Freeform 76">
              <a:extLst>
                <a:ext uri="{FF2B5EF4-FFF2-40B4-BE49-F238E27FC236}">
                  <a16:creationId xmlns:a16="http://schemas.microsoft.com/office/drawing/2014/main" id="{B4B42974-DF83-7466-401B-0CC5191CFF9E}"/>
                </a:ext>
              </a:extLst>
            </p:cNvPr>
            <p:cNvSpPr/>
            <p:nvPr/>
          </p:nvSpPr>
          <p:spPr>
            <a:xfrm>
              <a:off x="10172308" y="268282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6" name="Freeform 77">
              <a:extLst>
                <a:ext uri="{FF2B5EF4-FFF2-40B4-BE49-F238E27FC236}">
                  <a16:creationId xmlns:a16="http://schemas.microsoft.com/office/drawing/2014/main" id="{9DBB934B-6FDC-D888-C881-35F716FBDFEA}"/>
                </a:ext>
              </a:extLst>
            </p:cNvPr>
            <p:cNvSpPr/>
            <p:nvPr/>
          </p:nvSpPr>
          <p:spPr>
            <a:xfrm>
              <a:off x="10172308" y="265204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7" name="Freeform 78">
              <a:extLst>
                <a:ext uri="{FF2B5EF4-FFF2-40B4-BE49-F238E27FC236}">
                  <a16:creationId xmlns:a16="http://schemas.microsoft.com/office/drawing/2014/main" id="{D82914ED-7895-4E6E-A871-7EA36F3186DF}"/>
                </a:ext>
              </a:extLst>
            </p:cNvPr>
            <p:cNvSpPr/>
            <p:nvPr/>
          </p:nvSpPr>
          <p:spPr>
            <a:xfrm>
              <a:off x="10172308" y="271360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8" name="Freeform 79">
              <a:extLst>
                <a:ext uri="{FF2B5EF4-FFF2-40B4-BE49-F238E27FC236}">
                  <a16:creationId xmlns:a16="http://schemas.microsoft.com/office/drawing/2014/main" id="{0F4BF45F-2AC3-B925-0670-18DFF07E039F}"/>
                </a:ext>
              </a:extLst>
            </p:cNvPr>
            <p:cNvSpPr/>
            <p:nvPr/>
          </p:nvSpPr>
          <p:spPr>
            <a:xfrm>
              <a:off x="10172308" y="280594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9" name="Freeform 80">
              <a:extLst>
                <a:ext uri="{FF2B5EF4-FFF2-40B4-BE49-F238E27FC236}">
                  <a16:creationId xmlns:a16="http://schemas.microsoft.com/office/drawing/2014/main" id="{3A10F8D4-3680-2484-B435-30B2ED9B463B}"/>
                </a:ext>
              </a:extLst>
            </p:cNvPr>
            <p:cNvSpPr/>
            <p:nvPr/>
          </p:nvSpPr>
          <p:spPr>
            <a:xfrm>
              <a:off x="10172308" y="277516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0" name="Freeform 81">
              <a:extLst>
                <a:ext uri="{FF2B5EF4-FFF2-40B4-BE49-F238E27FC236}">
                  <a16:creationId xmlns:a16="http://schemas.microsoft.com/office/drawing/2014/main" id="{722422D3-5605-EC64-36DD-B685BF2AE2C0}"/>
                </a:ext>
              </a:extLst>
            </p:cNvPr>
            <p:cNvSpPr/>
            <p:nvPr/>
          </p:nvSpPr>
          <p:spPr>
            <a:xfrm>
              <a:off x="10172308" y="274438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1" name="Freeform 82">
              <a:extLst>
                <a:ext uri="{FF2B5EF4-FFF2-40B4-BE49-F238E27FC236}">
                  <a16:creationId xmlns:a16="http://schemas.microsoft.com/office/drawing/2014/main" id="{9EE5E78D-7A39-DF2B-EA92-90E702C81AE6}"/>
                </a:ext>
              </a:extLst>
            </p:cNvPr>
            <p:cNvSpPr/>
            <p:nvPr/>
          </p:nvSpPr>
          <p:spPr>
            <a:xfrm>
              <a:off x="10437787" y="277516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2" name="Freeform 83">
              <a:extLst>
                <a:ext uri="{FF2B5EF4-FFF2-40B4-BE49-F238E27FC236}">
                  <a16:creationId xmlns:a16="http://schemas.microsoft.com/office/drawing/2014/main" id="{E3D0D79A-B00A-C1EA-E4FA-7439BB71F9A6}"/>
                </a:ext>
              </a:extLst>
            </p:cNvPr>
            <p:cNvSpPr/>
            <p:nvPr/>
          </p:nvSpPr>
          <p:spPr>
            <a:xfrm>
              <a:off x="10437787" y="280594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3" name="Freeform 84">
              <a:extLst>
                <a:ext uri="{FF2B5EF4-FFF2-40B4-BE49-F238E27FC236}">
                  <a16:creationId xmlns:a16="http://schemas.microsoft.com/office/drawing/2014/main" id="{B1354B9D-5EC6-C181-F542-680E25CDF0D2}"/>
                </a:ext>
              </a:extLst>
            </p:cNvPr>
            <p:cNvSpPr/>
            <p:nvPr/>
          </p:nvSpPr>
          <p:spPr>
            <a:xfrm>
              <a:off x="10437787" y="274438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4" name="Freeform 85">
              <a:extLst>
                <a:ext uri="{FF2B5EF4-FFF2-40B4-BE49-F238E27FC236}">
                  <a16:creationId xmlns:a16="http://schemas.microsoft.com/office/drawing/2014/main" id="{2C309C67-3CAC-0425-6249-5E56BF141A6D}"/>
                </a:ext>
              </a:extLst>
            </p:cNvPr>
            <p:cNvSpPr/>
            <p:nvPr/>
          </p:nvSpPr>
          <p:spPr>
            <a:xfrm>
              <a:off x="10437787" y="265204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5" name="Freeform 86">
              <a:extLst>
                <a:ext uri="{FF2B5EF4-FFF2-40B4-BE49-F238E27FC236}">
                  <a16:creationId xmlns:a16="http://schemas.microsoft.com/office/drawing/2014/main" id="{6BE1A8D3-33B6-AB1A-6EE3-F5BE1661CD0E}"/>
                </a:ext>
              </a:extLst>
            </p:cNvPr>
            <p:cNvSpPr/>
            <p:nvPr/>
          </p:nvSpPr>
          <p:spPr>
            <a:xfrm>
              <a:off x="10437787" y="271360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6" name="Freeform 90">
              <a:extLst>
                <a:ext uri="{FF2B5EF4-FFF2-40B4-BE49-F238E27FC236}">
                  <a16:creationId xmlns:a16="http://schemas.microsoft.com/office/drawing/2014/main" id="{30FC0EB0-5797-563A-8BB9-2D2CA1BF8C6B}"/>
                </a:ext>
              </a:extLst>
            </p:cNvPr>
            <p:cNvSpPr/>
            <p:nvPr/>
          </p:nvSpPr>
          <p:spPr>
            <a:xfrm>
              <a:off x="10437787" y="268282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7" name="Freeform 91">
              <a:extLst>
                <a:ext uri="{FF2B5EF4-FFF2-40B4-BE49-F238E27FC236}">
                  <a16:creationId xmlns:a16="http://schemas.microsoft.com/office/drawing/2014/main" id="{A6D5F372-CEAF-0863-D46F-7A128A420AA7}"/>
                </a:ext>
              </a:extLst>
            </p:cNvPr>
            <p:cNvSpPr/>
            <p:nvPr/>
          </p:nvSpPr>
          <p:spPr>
            <a:xfrm>
              <a:off x="10326209"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8" name="Freeform 92">
              <a:extLst>
                <a:ext uri="{FF2B5EF4-FFF2-40B4-BE49-F238E27FC236}">
                  <a16:creationId xmlns:a16="http://schemas.microsoft.com/office/drawing/2014/main" id="{A55409C2-E6A4-0119-9E46-A86BDB58093D}"/>
                </a:ext>
              </a:extLst>
            </p:cNvPr>
            <p:cNvSpPr/>
            <p:nvPr/>
          </p:nvSpPr>
          <p:spPr>
            <a:xfrm>
              <a:off x="10387769"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9" name="Freeform 93">
              <a:extLst>
                <a:ext uri="{FF2B5EF4-FFF2-40B4-BE49-F238E27FC236}">
                  <a16:creationId xmlns:a16="http://schemas.microsoft.com/office/drawing/2014/main" id="{D808A345-483E-5594-B05F-780D5110826B}"/>
                </a:ext>
              </a:extLst>
            </p:cNvPr>
            <p:cNvSpPr/>
            <p:nvPr/>
          </p:nvSpPr>
          <p:spPr>
            <a:xfrm>
              <a:off x="10356989"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0" name="Freeform 94">
              <a:extLst>
                <a:ext uri="{FF2B5EF4-FFF2-40B4-BE49-F238E27FC236}">
                  <a16:creationId xmlns:a16="http://schemas.microsoft.com/office/drawing/2014/main" id="{1232E672-8EE7-724C-A170-3741D745A1AB}"/>
                </a:ext>
              </a:extLst>
            </p:cNvPr>
            <p:cNvSpPr/>
            <p:nvPr/>
          </p:nvSpPr>
          <p:spPr>
            <a:xfrm>
              <a:off x="10295428"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1" name="Freeform 95">
              <a:extLst>
                <a:ext uri="{FF2B5EF4-FFF2-40B4-BE49-F238E27FC236}">
                  <a16:creationId xmlns:a16="http://schemas.microsoft.com/office/drawing/2014/main" id="{71B99A74-A72C-0436-1E1B-52BBAB33E2A9}"/>
                </a:ext>
              </a:extLst>
            </p:cNvPr>
            <p:cNvSpPr/>
            <p:nvPr/>
          </p:nvSpPr>
          <p:spPr>
            <a:xfrm>
              <a:off x="10233868"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2" name="Freeform 96">
              <a:extLst>
                <a:ext uri="{FF2B5EF4-FFF2-40B4-BE49-F238E27FC236}">
                  <a16:creationId xmlns:a16="http://schemas.microsoft.com/office/drawing/2014/main" id="{61565F99-8E18-2A02-33E8-ABD62A85D9F0}"/>
                </a:ext>
              </a:extLst>
            </p:cNvPr>
            <p:cNvSpPr/>
            <p:nvPr/>
          </p:nvSpPr>
          <p:spPr>
            <a:xfrm>
              <a:off x="10264648"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3" name="Freeform 97">
              <a:extLst>
                <a:ext uri="{FF2B5EF4-FFF2-40B4-BE49-F238E27FC236}">
                  <a16:creationId xmlns:a16="http://schemas.microsoft.com/office/drawing/2014/main" id="{EC05405F-89A3-880E-D7BA-067A211719BC}"/>
                </a:ext>
              </a:extLst>
            </p:cNvPr>
            <p:cNvSpPr/>
            <p:nvPr/>
          </p:nvSpPr>
          <p:spPr>
            <a:xfrm>
              <a:off x="10264648"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4" name="Freeform 98">
              <a:extLst>
                <a:ext uri="{FF2B5EF4-FFF2-40B4-BE49-F238E27FC236}">
                  <a16:creationId xmlns:a16="http://schemas.microsoft.com/office/drawing/2014/main" id="{0F725D4E-01BC-B9CC-3B75-676E605C9E49}"/>
                </a:ext>
              </a:extLst>
            </p:cNvPr>
            <p:cNvSpPr/>
            <p:nvPr/>
          </p:nvSpPr>
          <p:spPr>
            <a:xfrm>
              <a:off x="10233868"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5" name="Freeform 99">
              <a:extLst>
                <a:ext uri="{FF2B5EF4-FFF2-40B4-BE49-F238E27FC236}">
                  <a16:creationId xmlns:a16="http://schemas.microsoft.com/office/drawing/2014/main" id="{5355717C-C04C-B9B8-3EF9-E07AA024C51E}"/>
                </a:ext>
              </a:extLst>
            </p:cNvPr>
            <p:cNvSpPr/>
            <p:nvPr/>
          </p:nvSpPr>
          <p:spPr>
            <a:xfrm>
              <a:off x="10295428"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6" name="Freeform 100">
              <a:extLst>
                <a:ext uri="{FF2B5EF4-FFF2-40B4-BE49-F238E27FC236}">
                  <a16:creationId xmlns:a16="http://schemas.microsoft.com/office/drawing/2014/main" id="{096D285D-2C4F-B58B-A8CC-9BA73FC7F02D}"/>
                </a:ext>
              </a:extLst>
            </p:cNvPr>
            <p:cNvSpPr/>
            <p:nvPr/>
          </p:nvSpPr>
          <p:spPr>
            <a:xfrm>
              <a:off x="10326209"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7" name="Freeform 101">
              <a:extLst>
                <a:ext uri="{FF2B5EF4-FFF2-40B4-BE49-F238E27FC236}">
                  <a16:creationId xmlns:a16="http://schemas.microsoft.com/office/drawing/2014/main" id="{89C1FE0B-FA7E-BBB2-E871-04EAE4FF4FCD}"/>
                </a:ext>
              </a:extLst>
            </p:cNvPr>
            <p:cNvSpPr/>
            <p:nvPr/>
          </p:nvSpPr>
          <p:spPr>
            <a:xfrm>
              <a:off x="10356989"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8" name="Freeform 102">
              <a:extLst>
                <a:ext uri="{FF2B5EF4-FFF2-40B4-BE49-F238E27FC236}">
                  <a16:creationId xmlns:a16="http://schemas.microsoft.com/office/drawing/2014/main" id="{0DCA1170-FAEE-F331-4F34-DD93CC7EAEE2}"/>
                </a:ext>
              </a:extLst>
            </p:cNvPr>
            <p:cNvSpPr/>
            <p:nvPr/>
          </p:nvSpPr>
          <p:spPr>
            <a:xfrm>
              <a:off x="10387769"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9" name="Freeform 104">
              <a:extLst>
                <a:ext uri="{FF2B5EF4-FFF2-40B4-BE49-F238E27FC236}">
                  <a16:creationId xmlns:a16="http://schemas.microsoft.com/office/drawing/2014/main" id="{97DADFF9-F862-53F7-00DA-9AE868822D19}"/>
                </a:ext>
              </a:extLst>
            </p:cNvPr>
            <p:cNvSpPr/>
            <p:nvPr/>
          </p:nvSpPr>
          <p:spPr>
            <a:xfrm>
              <a:off x="10268496" y="2686669"/>
              <a:ext cx="100035" cy="100035"/>
            </a:xfrm>
            <a:custGeom>
              <a:avLst/>
              <a:gdLst>
                <a:gd name="connsiteX0" fmla="*/ 0 w 100035"/>
                <a:gd name="connsiteY0" fmla="*/ 0 h 100035"/>
                <a:gd name="connsiteX1" fmla="*/ 100036 w 100035"/>
                <a:gd name="connsiteY1" fmla="*/ 0 h 100035"/>
                <a:gd name="connsiteX2" fmla="*/ 100036 w 100035"/>
                <a:gd name="connsiteY2" fmla="*/ 100036 h 100035"/>
                <a:gd name="connsiteX3" fmla="*/ 0 w 100035"/>
                <a:gd name="connsiteY3" fmla="*/ 100036 h 100035"/>
              </a:gdLst>
              <a:ahLst/>
              <a:cxnLst>
                <a:cxn ang="0">
                  <a:pos x="connsiteX0" y="connsiteY0"/>
                </a:cxn>
                <a:cxn ang="0">
                  <a:pos x="connsiteX1" y="connsiteY1"/>
                </a:cxn>
                <a:cxn ang="0">
                  <a:pos x="connsiteX2" y="connsiteY2"/>
                </a:cxn>
                <a:cxn ang="0">
                  <a:pos x="connsiteX3" y="connsiteY3"/>
                </a:cxn>
              </a:cxnLst>
              <a:rect l="l" t="t" r="r" b="b"/>
              <a:pathLst>
                <a:path w="100035" h="100035">
                  <a:moveTo>
                    <a:pt x="0" y="0"/>
                  </a:moveTo>
                  <a:lnTo>
                    <a:pt x="100036" y="0"/>
                  </a:lnTo>
                  <a:lnTo>
                    <a:pt x="100036" y="100036"/>
                  </a:lnTo>
                  <a:lnTo>
                    <a:pt x="0" y="100036"/>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0" name="Freeform 105">
              <a:extLst>
                <a:ext uri="{FF2B5EF4-FFF2-40B4-BE49-F238E27FC236}">
                  <a16:creationId xmlns:a16="http://schemas.microsoft.com/office/drawing/2014/main" id="{B2C97209-249E-20B1-5383-4129BF28F5F9}"/>
                </a:ext>
              </a:extLst>
            </p:cNvPr>
            <p:cNvSpPr/>
            <p:nvPr/>
          </p:nvSpPr>
          <p:spPr>
            <a:xfrm>
              <a:off x="10214630" y="2632803"/>
              <a:ext cx="207766" cy="207766"/>
            </a:xfrm>
            <a:custGeom>
              <a:avLst/>
              <a:gdLst>
                <a:gd name="connsiteX0" fmla="*/ 192376 w 207766"/>
                <a:gd name="connsiteY0" fmla="*/ 0 h 207766"/>
                <a:gd name="connsiteX1" fmla="*/ 15390 w 207766"/>
                <a:gd name="connsiteY1" fmla="*/ 0 h 207766"/>
                <a:gd name="connsiteX2" fmla="*/ 0 w 207766"/>
                <a:gd name="connsiteY2" fmla="*/ 15390 h 207766"/>
                <a:gd name="connsiteX3" fmla="*/ 0 w 207766"/>
                <a:gd name="connsiteY3" fmla="*/ 192376 h 207766"/>
                <a:gd name="connsiteX4" fmla="*/ 15390 w 207766"/>
                <a:gd name="connsiteY4" fmla="*/ 207766 h 207766"/>
                <a:gd name="connsiteX5" fmla="*/ 192376 w 207766"/>
                <a:gd name="connsiteY5" fmla="*/ 207766 h 207766"/>
                <a:gd name="connsiteX6" fmla="*/ 207766 w 207766"/>
                <a:gd name="connsiteY6" fmla="*/ 192376 h 207766"/>
                <a:gd name="connsiteX7" fmla="*/ 207766 w 207766"/>
                <a:gd name="connsiteY7" fmla="*/ 15390 h 207766"/>
                <a:gd name="connsiteX8" fmla="*/ 192376 w 207766"/>
                <a:gd name="connsiteY8" fmla="*/ 0 h 207766"/>
                <a:gd name="connsiteX9" fmla="*/ 169291 w 207766"/>
                <a:gd name="connsiteY9" fmla="*/ 169291 h 207766"/>
                <a:gd name="connsiteX10" fmla="*/ 38475 w 207766"/>
                <a:gd name="connsiteY10" fmla="*/ 169291 h 207766"/>
                <a:gd name="connsiteX11" fmla="*/ 38475 w 207766"/>
                <a:gd name="connsiteY11" fmla="*/ 38475 h 207766"/>
                <a:gd name="connsiteX12" fmla="*/ 169291 w 207766"/>
                <a:gd name="connsiteY12" fmla="*/ 38475 h 20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766" h="207766">
                  <a:moveTo>
                    <a:pt x="192376" y="0"/>
                  </a:moveTo>
                  <a:lnTo>
                    <a:pt x="15390" y="0"/>
                  </a:lnTo>
                  <a:cubicBezTo>
                    <a:pt x="6891" y="0"/>
                    <a:pt x="0" y="6891"/>
                    <a:pt x="0" y="15390"/>
                  </a:cubicBezTo>
                  <a:lnTo>
                    <a:pt x="0" y="192376"/>
                  </a:lnTo>
                  <a:cubicBezTo>
                    <a:pt x="0" y="200876"/>
                    <a:pt x="6891" y="207766"/>
                    <a:pt x="15390" y="207766"/>
                  </a:cubicBezTo>
                  <a:lnTo>
                    <a:pt x="192376" y="207766"/>
                  </a:lnTo>
                  <a:cubicBezTo>
                    <a:pt x="200876" y="207766"/>
                    <a:pt x="207766" y="200876"/>
                    <a:pt x="207766" y="192376"/>
                  </a:cubicBezTo>
                  <a:lnTo>
                    <a:pt x="207766" y="15390"/>
                  </a:lnTo>
                  <a:cubicBezTo>
                    <a:pt x="207766" y="6891"/>
                    <a:pt x="200876" y="0"/>
                    <a:pt x="192376" y="0"/>
                  </a:cubicBezTo>
                  <a:close/>
                  <a:moveTo>
                    <a:pt x="169291" y="169291"/>
                  </a:moveTo>
                  <a:lnTo>
                    <a:pt x="38475" y="169291"/>
                  </a:lnTo>
                  <a:lnTo>
                    <a:pt x="38475" y="38475"/>
                  </a:lnTo>
                  <a:lnTo>
                    <a:pt x="169291" y="38475"/>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61" name="Group 160">
            <a:extLst>
              <a:ext uri="{FF2B5EF4-FFF2-40B4-BE49-F238E27FC236}">
                <a16:creationId xmlns:a16="http://schemas.microsoft.com/office/drawing/2014/main" id="{7F032EDC-834E-76EC-837D-5103C85D6836}"/>
              </a:ext>
            </a:extLst>
          </p:cNvPr>
          <p:cNvGrpSpPr/>
          <p:nvPr/>
        </p:nvGrpSpPr>
        <p:grpSpPr>
          <a:xfrm>
            <a:off x="6192999" y="5467324"/>
            <a:ext cx="354006" cy="319404"/>
            <a:chOff x="10754191" y="2576984"/>
            <a:chExt cx="354006" cy="319404"/>
          </a:xfrm>
        </p:grpSpPr>
        <p:sp>
          <p:nvSpPr>
            <p:cNvPr id="162" name="Freeform 108">
              <a:extLst>
                <a:ext uri="{FF2B5EF4-FFF2-40B4-BE49-F238E27FC236}">
                  <a16:creationId xmlns:a16="http://schemas.microsoft.com/office/drawing/2014/main" id="{06D5FC00-E988-0FE5-962E-C1D79FB82FC0}"/>
                </a:ext>
              </a:extLst>
            </p:cNvPr>
            <p:cNvSpPr/>
            <p:nvPr/>
          </p:nvSpPr>
          <p:spPr>
            <a:xfrm>
              <a:off x="10784946" y="2623180"/>
              <a:ext cx="76980" cy="85173"/>
            </a:xfrm>
            <a:custGeom>
              <a:avLst/>
              <a:gdLst>
                <a:gd name="connsiteX0" fmla="*/ 19268 w 76980"/>
                <a:gd name="connsiteY0" fmla="*/ 38480 h 85173"/>
                <a:gd name="connsiteX1" fmla="*/ 36874 w 76980"/>
                <a:gd name="connsiteY1" fmla="*/ 26937 h 85173"/>
                <a:gd name="connsiteX2" fmla="*/ 53895 w 76980"/>
                <a:gd name="connsiteY2" fmla="*/ 26937 h 85173"/>
                <a:gd name="connsiteX3" fmla="*/ 61590 w 76980"/>
                <a:gd name="connsiteY3" fmla="*/ 34633 h 85173"/>
                <a:gd name="connsiteX4" fmla="*/ 61590 w 76980"/>
                <a:gd name="connsiteY4" fmla="*/ 85174 h 85173"/>
                <a:gd name="connsiteX5" fmla="*/ 73772 w 76980"/>
                <a:gd name="connsiteY5" fmla="*/ 82384 h 85173"/>
                <a:gd name="connsiteX6" fmla="*/ 76981 w 76980"/>
                <a:gd name="connsiteY6" fmla="*/ 72381 h 85173"/>
                <a:gd name="connsiteX7" fmla="*/ 76981 w 76980"/>
                <a:gd name="connsiteY7" fmla="*/ 34633 h 85173"/>
                <a:gd name="connsiteX8" fmla="*/ 53895 w 76980"/>
                <a:gd name="connsiteY8" fmla="*/ 11547 h 85173"/>
                <a:gd name="connsiteX9" fmla="*/ 36874 w 76980"/>
                <a:gd name="connsiteY9" fmla="*/ 11547 h 85173"/>
                <a:gd name="connsiteX10" fmla="*/ 11547 w 76980"/>
                <a:gd name="connsiteY10" fmla="*/ 1611 h 85173"/>
                <a:gd name="connsiteX11" fmla="*/ 1611 w 76980"/>
                <a:gd name="connsiteY11" fmla="*/ 26937 h 85173"/>
                <a:gd name="connsiteX12" fmla="*/ 19268 w 76980"/>
                <a:gd name="connsiteY12" fmla="*/ 38480 h 8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80" h="85173">
                  <a:moveTo>
                    <a:pt x="19268" y="38480"/>
                  </a:moveTo>
                  <a:cubicBezTo>
                    <a:pt x="26908" y="38470"/>
                    <a:pt x="33818" y="33940"/>
                    <a:pt x="36874" y="26937"/>
                  </a:cubicBezTo>
                  <a:lnTo>
                    <a:pt x="53895" y="26937"/>
                  </a:lnTo>
                  <a:cubicBezTo>
                    <a:pt x="58145" y="26937"/>
                    <a:pt x="61590" y="30383"/>
                    <a:pt x="61590" y="34633"/>
                  </a:cubicBezTo>
                  <a:lnTo>
                    <a:pt x="61590" y="85174"/>
                  </a:lnTo>
                  <a:cubicBezTo>
                    <a:pt x="65515" y="83728"/>
                    <a:pt x="69609" y="82790"/>
                    <a:pt x="73772" y="82384"/>
                  </a:cubicBezTo>
                  <a:cubicBezTo>
                    <a:pt x="74520" y="78955"/>
                    <a:pt x="75594" y="75605"/>
                    <a:pt x="76981" y="72381"/>
                  </a:cubicBezTo>
                  <a:lnTo>
                    <a:pt x="76981" y="34633"/>
                  </a:lnTo>
                  <a:cubicBezTo>
                    <a:pt x="76966" y="21889"/>
                    <a:pt x="66639" y="11562"/>
                    <a:pt x="53895" y="11547"/>
                  </a:cubicBezTo>
                  <a:lnTo>
                    <a:pt x="36874" y="11547"/>
                  </a:lnTo>
                  <a:cubicBezTo>
                    <a:pt x="32624" y="1810"/>
                    <a:pt x="21285" y="-2639"/>
                    <a:pt x="11547" y="1611"/>
                  </a:cubicBezTo>
                  <a:cubicBezTo>
                    <a:pt x="1810" y="5861"/>
                    <a:pt x="-2639" y="17200"/>
                    <a:pt x="1611" y="26937"/>
                  </a:cubicBezTo>
                  <a:cubicBezTo>
                    <a:pt x="4674" y="33957"/>
                    <a:pt x="11609" y="38490"/>
                    <a:pt x="19268" y="3848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3" name="Freeform 109">
              <a:extLst>
                <a:ext uri="{FF2B5EF4-FFF2-40B4-BE49-F238E27FC236}">
                  <a16:creationId xmlns:a16="http://schemas.microsoft.com/office/drawing/2014/main" id="{1FE02DA0-6239-6A4C-C5A4-A92FB44D147F}"/>
                </a:ext>
              </a:extLst>
            </p:cNvPr>
            <p:cNvSpPr/>
            <p:nvPr/>
          </p:nvSpPr>
          <p:spPr>
            <a:xfrm>
              <a:off x="10754191" y="2707800"/>
              <a:ext cx="75516" cy="80828"/>
            </a:xfrm>
            <a:custGeom>
              <a:avLst/>
              <a:gdLst>
                <a:gd name="connsiteX0" fmla="*/ 64990 w 75516"/>
                <a:gd name="connsiteY0" fmla="*/ 66512 h 80828"/>
                <a:gd name="connsiteX1" fmla="*/ 64516 w 75516"/>
                <a:gd name="connsiteY1" fmla="*/ 65438 h 80828"/>
                <a:gd name="connsiteX2" fmla="*/ 34633 w 75516"/>
                <a:gd name="connsiteY2" fmla="*/ 65438 h 80828"/>
                <a:gd name="connsiteX3" fmla="*/ 26938 w 75516"/>
                <a:gd name="connsiteY3" fmla="*/ 57743 h 80828"/>
                <a:gd name="connsiteX4" fmla="*/ 26938 w 75516"/>
                <a:gd name="connsiteY4" fmla="*/ 36874 h 80828"/>
                <a:gd name="connsiteX5" fmla="*/ 36874 w 75516"/>
                <a:gd name="connsiteY5" fmla="*/ 11547 h 80828"/>
                <a:gd name="connsiteX6" fmla="*/ 11547 w 75516"/>
                <a:gd name="connsiteY6" fmla="*/ 1611 h 80828"/>
                <a:gd name="connsiteX7" fmla="*/ 1611 w 75516"/>
                <a:gd name="connsiteY7" fmla="*/ 26937 h 80828"/>
                <a:gd name="connsiteX8" fmla="*/ 11547 w 75516"/>
                <a:gd name="connsiteY8" fmla="*/ 36874 h 80828"/>
                <a:gd name="connsiteX9" fmla="*/ 11547 w 75516"/>
                <a:gd name="connsiteY9" fmla="*/ 57743 h 80828"/>
                <a:gd name="connsiteX10" fmla="*/ 34633 w 75516"/>
                <a:gd name="connsiteY10" fmla="*/ 80828 h 80828"/>
                <a:gd name="connsiteX11" fmla="*/ 75516 w 75516"/>
                <a:gd name="connsiteY11" fmla="*/ 80828 h 80828"/>
                <a:gd name="connsiteX12" fmla="*/ 64990 w 75516"/>
                <a:gd name="connsiteY12" fmla="*/ 66512 h 8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516" h="80828">
                  <a:moveTo>
                    <a:pt x="64990" y="66512"/>
                  </a:moveTo>
                  <a:cubicBezTo>
                    <a:pt x="64816" y="66154"/>
                    <a:pt x="64678" y="65792"/>
                    <a:pt x="64516" y="65438"/>
                  </a:cubicBezTo>
                  <a:lnTo>
                    <a:pt x="34633" y="65438"/>
                  </a:lnTo>
                  <a:cubicBezTo>
                    <a:pt x="30383" y="65438"/>
                    <a:pt x="26938" y="61993"/>
                    <a:pt x="26938" y="57743"/>
                  </a:cubicBezTo>
                  <a:lnTo>
                    <a:pt x="26938" y="36874"/>
                  </a:lnTo>
                  <a:cubicBezTo>
                    <a:pt x="36675" y="32624"/>
                    <a:pt x="41124" y="21285"/>
                    <a:pt x="36874" y="11547"/>
                  </a:cubicBezTo>
                  <a:cubicBezTo>
                    <a:pt x="32624" y="1810"/>
                    <a:pt x="21285" y="-2639"/>
                    <a:pt x="11547" y="1611"/>
                  </a:cubicBezTo>
                  <a:cubicBezTo>
                    <a:pt x="1810" y="5861"/>
                    <a:pt x="-2639" y="17200"/>
                    <a:pt x="1611" y="26937"/>
                  </a:cubicBezTo>
                  <a:cubicBezTo>
                    <a:pt x="3552" y="31384"/>
                    <a:pt x="7101" y="34933"/>
                    <a:pt x="11547" y="36874"/>
                  </a:cubicBezTo>
                  <a:lnTo>
                    <a:pt x="11547" y="57743"/>
                  </a:lnTo>
                  <a:cubicBezTo>
                    <a:pt x="11562" y="70486"/>
                    <a:pt x="21889" y="80813"/>
                    <a:pt x="34633" y="80828"/>
                  </a:cubicBezTo>
                  <a:lnTo>
                    <a:pt x="75516" y="80828"/>
                  </a:lnTo>
                  <a:cubicBezTo>
                    <a:pt x="71147" y="76752"/>
                    <a:pt x="67578" y="71897"/>
                    <a:pt x="64990" y="66512"/>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4" name="Freeform 110">
              <a:extLst>
                <a:ext uri="{FF2B5EF4-FFF2-40B4-BE49-F238E27FC236}">
                  <a16:creationId xmlns:a16="http://schemas.microsoft.com/office/drawing/2014/main" id="{0003EE20-403C-DCE1-E2FD-DA96BE29A375}"/>
                </a:ext>
              </a:extLst>
            </p:cNvPr>
            <p:cNvSpPr/>
            <p:nvPr/>
          </p:nvSpPr>
          <p:spPr>
            <a:xfrm>
              <a:off x="10904244" y="2576984"/>
              <a:ext cx="38484" cy="87515"/>
            </a:xfrm>
            <a:custGeom>
              <a:avLst/>
              <a:gdLst>
                <a:gd name="connsiteX0" fmla="*/ 11547 w 38484"/>
                <a:gd name="connsiteY0" fmla="*/ 36874 h 87515"/>
                <a:gd name="connsiteX1" fmla="*/ 11547 w 38484"/>
                <a:gd name="connsiteY1" fmla="*/ 84799 h 87515"/>
                <a:gd name="connsiteX2" fmla="*/ 26937 w 38484"/>
                <a:gd name="connsiteY2" fmla="*/ 87515 h 87515"/>
                <a:gd name="connsiteX3" fmla="*/ 26937 w 38484"/>
                <a:gd name="connsiteY3" fmla="*/ 36874 h 87515"/>
                <a:gd name="connsiteX4" fmla="*/ 36874 w 38484"/>
                <a:gd name="connsiteY4" fmla="*/ 11547 h 87515"/>
                <a:gd name="connsiteX5" fmla="*/ 11547 w 38484"/>
                <a:gd name="connsiteY5" fmla="*/ 1611 h 87515"/>
                <a:gd name="connsiteX6" fmla="*/ 1611 w 38484"/>
                <a:gd name="connsiteY6" fmla="*/ 26937 h 87515"/>
                <a:gd name="connsiteX7" fmla="*/ 11547 w 38484"/>
                <a:gd name="connsiteY7" fmla="*/ 36874 h 8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84" h="87515">
                  <a:moveTo>
                    <a:pt x="11547" y="36874"/>
                  </a:moveTo>
                  <a:lnTo>
                    <a:pt x="11547" y="84799"/>
                  </a:lnTo>
                  <a:cubicBezTo>
                    <a:pt x="16778" y="84990"/>
                    <a:pt x="21957" y="85904"/>
                    <a:pt x="26937" y="87515"/>
                  </a:cubicBezTo>
                  <a:lnTo>
                    <a:pt x="26937" y="36874"/>
                  </a:lnTo>
                  <a:cubicBezTo>
                    <a:pt x="36675" y="32624"/>
                    <a:pt x="41124" y="21285"/>
                    <a:pt x="36874" y="11547"/>
                  </a:cubicBezTo>
                  <a:cubicBezTo>
                    <a:pt x="32624" y="1810"/>
                    <a:pt x="21285" y="-2639"/>
                    <a:pt x="11547" y="1611"/>
                  </a:cubicBezTo>
                  <a:cubicBezTo>
                    <a:pt x="1810" y="5861"/>
                    <a:pt x="-2639" y="17200"/>
                    <a:pt x="1611" y="26937"/>
                  </a:cubicBezTo>
                  <a:cubicBezTo>
                    <a:pt x="3551" y="31384"/>
                    <a:pt x="7101" y="34933"/>
                    <a:pt x="11547" y="36874"/>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5" name="Freeform 111">
              <a:extLst>
                <a:ext uri="{FF2B5EF4-FFF2-40B4-BE49-F238E27FC236}">
                  <a16:creationId xmlns:a16="http://schemas.microsoft.com/office/drawing/2014/main" id="{E2FD3259-C9AE-ECF9-7B39-99670770A033}"/>
                </a:ext>
              </a:extLst>
            </p:cNvPr>
            <p:cNvSpPr/>
            <p:nvPr/>
          </p:nvSpPr>
          <p:spPr>
            <a:xfrm>
              <a:off x="10981199" y="2607764"/>
              <a:ext cx="80802" cy="86676"/>
            </a:xfrm>
            <a:custGeom>
              <a:avLst/>
              <a:gdLst>
                <a:gd name="connsiteX0" fmla="*/ 12543 w 80802"/>
                <a:gd name="connsiteY0" fmla="*/ 84483 h 86676"/>
                <a:gd name="connsiteX1" fmla="*/ 15390 w 80802"/>
                <a:gd name="connsiteY1" fmla="*/ 86676 h 86676"/>
                <a:gd name="connsiteX2" fmla="*/ 15390 w 80802"/>
                <a:gd name="connsiteY2" fmla="*/ 73133 h 86676"/>
                <a:gd name="connsiteX3" fmla="*/ 23085 w 80802"/>
                <a:gd name="connsiteY3" fmla="*/ 65438 h 86676"/>
                <a:gd name="connsiteX4" fmla="*/ 46170 w 80802"/>
                <a:gd name="connsiteY4" fmla="*/ 65438 h 86676"/>
                <a:gd name="connsiteX5" fmla="*/ 69255 w 80802"/>
                <a:gd name="connsiteY5" fmla="*/ 42353 h 86676"/>
                <a:gd name="connsiteX6" fmla="*/ 69255 w 80802"/>
                <a:gd name="connsiteY6" fmla="*/ 36874 h 86676"/>
                <a:gd name="connsiteX7" fmla="*/ 79192 w 80802"/>
                <a:gd name="connsiteY7" fmla="*/ 11547 h 86676"/>
                <a:gd name="connsiteX8" fmla="*/ 53865 w 80802"/>
                <a:gd name="connsiteY8" fmla="*/ 1611 h 86676"/>
                <a:gd name="connsiteX9" fmla="*/ 43929 w 80802"/>
                <a:gd name="connsiteY9" fmla="*/ 26937 h 86676"/>
                <a:gd name="connsiteX10" fmla="*/ 53865 w 80802"/>
                <a:gd name="connsiteY10" fmla="*/ 36874 h 86676"/>
                <a:gd name="connsiteX11" fmla="*/ 53865 w 80802"/>
                <a:gd name="connsiteY11" fmla="*/ 42353 h 86676"/>
                <a:gd name="connsiteX12" fmla="*/ 46170 w 80802"/>
                <a:gd name="connsiteY12" fmla="*/ 50048 h 86676"/>
                <a:gd name="connsiteX13" fmla="*/ 23085 w 80802"/>
                <a:gd name="connsiteY13" fmla="*/ 50048 h 86676"/>
                <a:gd name="connsiteX14" fmla="*/ 0 w 80802"/>
                <a:gd name="connsiteY14" fmla="*/ 73133 h 86676"/>
                <a:gd name="connsiteX15" fmla="*/ 0 w 80802"/>
                <a:gd name="connsiteY15" fmla="*/ 78196 h 86676"/>
                <a:gd name="connsiteX16" fmla="*/ 12543 w 80802"/>
                <a:gd name="connsiteY16" fmla="*/ 84483 h 8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802" h="86676">
                  <a:moveTo>
                    <a:pt x="12543" y="84483"/>
                  </a:moveTo>
                  <a:cubicBezTo>
                    <a:pt x="13528" y="85176"/>
                    <a:pt x="14467" y="85922"/>
                    <a:pt x="15390" y="86676"/>
                  </a:cubicBezTo>
                  <a:lnTo>
                    <a:pt x="15390" y="73133"/>
                  </a:lnTo>
                  <a:cubicBezTo>
                    <a:pt x="15390" y="68883"/>
                    <a:pt x="18835" y="65438"/>
                    <a:pt x="23085" y="65438"/>
                  </a:cubicBezTo>
                  <a:lnTo>
                    <a:pt x="46170" y="65438"/>
                  </a:lnTo>
                  <a:cubicBezTo>
                    <a:pt x="58914" y="65423"/>
                    <a:pt x="69240" y="55096"/>
                    <a:pt x="69255" y="42353"/>
                  </a:cubicBezTo>
                  <a:lnTo>
                    <a:pt x="69255" y="36874"/>
                  </a:lnTo>
                  <a:cubicBezTo>
                    <a:pt x="78993" y="32624"/>
                    <a:pt x="83442" y="21285"/>
                    <a:pt x="79192" y="11547"/>
                  </a:cubicBezTo>
                  <a:cubicBezTo>
                    <a:pt x="74942" y="1810"/>
                    <a:pt x="63603" y="-2639"/>
                    <a:pt x="53865" y="1611"/>
                  </a:cubicBezTo>
                  <a:cubicBezTo>
                    <a:pt x="44128" y="5861"/>
                    <a:pt x="39679" y="17200"/>
                    <a:pt x="43929" y="26937"/>
                  </a:cubicBezTo>
                  <a:cubicBezTo>
                    <a:pt x="45869" y="31384"/>
                    <a:pt x="49419" y="34933"/>
                    <a:pt x="53865" y="36874"/>
                  </a:cubicBezTo>
                  <a:lnTo>
                    <a:pt x="53865" y="42353"/>
                  </a:lnTo>
                  <a:cubicBezTo>
                    <a:pt x="53865" y="46603"/>
                    <a:pt x="50420" y="50048"/>
                    <a:pt x="46170" y="50048"/>
                  </a:cubicBezTo>
                  <a:lnTo>
                    <a:pt x="23085" y="50048"/>
                  </a:lnTo>
                  <a:cubicBezTo>
                    <a:pt x="10341" y="50061"/>
                    <a:pt x="13" y="60389"/>
                    <a:pt x="0" y="73133"/>
                  </a:cubicBezTo>
                  <a:lnTo>
                    <a:pt x="0" y="78196"/>
                  </a:lnTo>
                  <a:cubicBezTo>
                    <a:pt x="4462" y="79677"/>
                    <a:pt x="8687" y="81795"/>
                    <a:pt x="12543" y="84483"/>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6" name="Freeform 112">
              <a:extLst>
                <a:ext uri="{FF2B5EF4-FFF2-40B4-BE49-F238E27FC236}">
                  <a16:creationId xmlns:a16="http://schemas.microsoft.com/office/drawing/2014/main" id="{8DA404D9-3BA7-82E1-4287-CB23C4D9EF04}"/>
                </a:ext>
              </a:extLst>
            </p:cNvPr>
            <p:cNvSpPr/>
            <p:nvPr/>
          </p:nvSpPr>
          <p:spPr>
            <a:xfrm>
              <a:off x="10811904" y="2801933"/>
              <a:ext cx="80802" cy="82913"/>
            </a:xfrm>
            <a:custGeom>
              <a:avLst/>
              <a:gdLst>
                <a:gd name="connsiteX0" fmla="*/ 65413 w 80802"/>
                <a:gd name="connsiteY0" fmla="*/ 0 h 82913"/>
                <a:gd name="connsiteX1" fmla="*/ 65413 w 80802"/>
                <a:gd name="connsiteY1" fmla="*/ 9780 h 82913"/>
                <a:gd name="connsiteX2" fmla="*/ 57718 w 80802"/>
                <a:gd name="connsiteY2" fmla="*/ 17475 h 82913"/>
                <a:gd name="connsiteX3" fmla="*/ 34633 w 80802"/>
                <a:gd name="connsiteY3" fmla="*/ 17475 h 82913"/>
                <a:gd name="connsiteX4" fmla="*/ 11547 w 80802"/>
                <a:gd name="connsiteY4" fmla="*/ 40561 h 82913"/>
                <a:gd name="connsiteX5" fmla="*/ 11547 w 80802"/>
                <a:gd name="connsiteY5" fmla="*/ 46039 h 82913"/>
                <a:gd name="connsiteX6" fmla="*/ 1611 w 80802"/>
                <a:gd name="connsiteY6" fmla="*/ 71366 h 82913"/>
                <a:gd name="connsiteX7" fmla="*/ 26937 w 80802"/>
                <a:gd name="connsiteY7" fmla="*/ 81302 h 82913"/>
                <a:gd name="connsiteX8" fmla="*/ 36874 w 80802"/>
                <a:gd name="connsiteY8" fmla="*/ 55976 h 82913"/>
                <a:gd name="connsiteX9" fmla="*/ 26937 w 80802"/>
                <a:gd name="connsiteY9" fmla="*/ 46039 h 82913"/>
                <a:gd name="connsiteX10" fmla="*/ 26937 w 80802"/>
                <a:gd name="connsiteY10" fmla="*/ 40561 h 82913"/>
                <a:gd name="connsiteX11" fmla="*/ 34633 w 80802"/>
                <a:gd name="connsiteY11" fmla="*/ 32866 h 82913"/>
                <a:gd name="connsiteX12" fmla="*/ 57718 w 80802"/>
                <a:gd name="connsiteY12" fmla="*/ 32866 h 82913"/>
                <a:gd name="connsiteX13" fmla="*/ 80803 w 80802"/>
                <a:gd name="connsiteY13" fmla="*/ 9780 h 82913"/>
                <a:gd name="connsiteX14" fmla="*/ 80803 w 80802"/>
                <a:gd name="connsiteY14" fmla="*/ 0 h 82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802" h="82913">
                  <a:moveTo>
                    <a:pt x="65413" y="0"/>
                  </a:moveTo>
                  <a:lnTo>
                    <a:pt x="65413" y="9780"/>
                  </a:lnTo>
                  <a:cubicBezTo>
                    <a:pt x="65413" y="14030"/>
                    <a:pt x="61968" y="17475"/>
                    <a:pt x="57718" y="17475"/>
                  </a:cubicBezTo>
                  <a:lnTo>
                    <a:pt x="34633" y="17475"/>
                  </a:lnTo>
                  <a:cubicBezTo>
                    <a:pt x="21888" y="17488"/>
                    <a:pt x="11560" y="27816"/>
                    <a:pt x="11547" y="40561"/>
                  </a:cubicBezTo>
                  <a:lnTo>
                    <a:pt x="11547" y="46039"/>
                  </a:lnTo>
                  <a:cubicBezTo>
                    <a:pt x="1810" y="50289"/>
                    <a:pt x="-2639" y="61628"/>
                    <a:pt x="1611" y="71366"/>
                  </a:cubicBezTo>
                  <a:cubicBezTo>
                    <a:pt x="5861" y="81104"/>
                    <a:pt x="17200" y="85552"/>
                    <a:pt x="26937" y="81302"/>
                  </a:cubicBezTo>
                  <a:cubicBezTo>
                    <a:pt x="36675" y="77053"/>
                    <a:pt x="41124" y="65714"/>
                    <a:pt x="36874" y="55976"/>
                  </a:cubicBezTo>
                  <a:cubicBezTo>
                    <a:pt x="34933" y="51529"/>
                    <a:pt x="31384" y="47980"/>
                    <a:pt x="26937" y="46039"/>
                  </a:cubicBezTo>
                  <a:lnTo>
                    <a:pt x="26937" y="40561"/>
                  </a:lnTo>
                  <a:cubicBezTo>
                    <a:pt x="26937" y="36311"/>
                    <a:pt x="30383" y="32866"/>
                    <a:pt x="34633" y="32866"/>
                  </a:cubicBezTo>
                  <a:lnTo>
                    <a:pt x="57718" y="32866"/>
                  </a:lnTo>
                  <a:cubicBezTo>
                    <a:pt x="70461" y="32851"/>
                    <a:pt x="80788" y="22524"/>
                    <a:pt x="80803" y="9780"/>
                  </a:cubicBezTo>
                  <a:lnTo>
                    <a:pt x="80803" y="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7" name="Freeform 113">
              <a:extLst>
                <a:ext uri="{FF2B5EF4-FFF2-40B4-BE49-F238E27FC236}">
                  <a16:creationId xmlns:a16="http://schemas.microsoft.com/office/drawing/2014/main" id="{EE1E1DC0-672A-24D8-7D76-53180FD39FDE}"/>
                </a:ext>
              </a:extLst>
            </p:cNvPr>
            <p:cNvSpPr/>
            <p:nvPr/>
          </p:nvSpPr>
          <p:spPr>
            <a:xfrm>
              <a:off x="11033183" y="2719373"/>
              <a:ext cx="75014" cy="38480"/>
            </a:xfrm>
            <a:custGeom>
              <a:avLst/>
              <a:gdLst>
                <a:gd name="connsiteX0" fmla="*/ 55747 w 75014"/>
                <a:gd name="connsiteY0" fmla="*/ 0 h 38480"/>
                <a:gd name="connsiteX1" fmla="*/ 38140 w 75014"/>
                <a:gd name="connsiteY1" fmla="*/ 11543 h 38480"/>
                <a:gd name="connsiteX2" fmla="*/ 0 w 75014"/>
                <a:gd name="connsiteY2" fmla="*/ 11543 h 38480"/>
                <a:gd name="connsiteX3" fmla="*/ 10638 w 75014"/>
                <a:gd name="connsiteY3" fmla="*/ 26933 h 38480"/>
                <a:gd name="connsiteX4" fmla="*/ 38140 w 75014"/>
                <a:gd name="connsiteY4" fmla="*/ 26933 h 38480"/>
                <a:gd name="connsiteX5" fmla="*/ 63467 w 75014"/>
                <a:gd name="connsiteY5" fmla="*/ 36869 h 38480"/>
                <a:gd name="connsiteX6" fmla="*/ 73404 w 75014"/>
                <a:gd name="connsiteY6" fmla="*/ 11543 h 38480"/>
                <a:gd name="connsiteX7" fmla="*/ 55747 w 75014"/>
                <a:gd name="connsiteY7" fmla="*/ 0 h 3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14" h="38480">
                  <a:moveTo>
                    <a:pt x="55747" y="0"/>
                  </a:moveTo>
                  <a:cubicBezTo>
                    <a:pt x="48107" y="10"/>
                    <a:pt x="41197" y="4540"/>
                    <a:pt x="38140" y="11543"/>
                  </a:cubicBezTo>
                  <a:lnTo>
                    <a:pt x="0" y="11543"/>
                  </a:lnTo>
                  <a:cubicBezTo>
                    <a:pt x="4684" y="15785"/>
                    <a:pt x="8324" y="21052"/>
                    <a:pt x="10638" y="26933"/>
                  </a:cubicBezTo>
                  <a:lnTo>
                    <a:pt x="38140" y="26933"/>
                  </a:lnTo>
                  <a:cubicBezTo>
                    <a:pt x="42390" y="36670"/>
                    <a:pt x="53729" y="41119"/>
                    <a:pt x="63467" y="36869"/>
                  </a:cubicBezTo>
                  <a:cubicBezTo>
                    <a:pt x="73205" y="32619"/>
                    <a:pt x="77653" y="21280"/>
                    <a:pt x="73404" y="11543"/>
                  </a:cubicBezTo>
                  <a:cubicBezTo>
                    <a:pt x="70340" y="4524"/>
                    <a:pt x="63405" y="-10"/>
                    <a:pt x="55747" y="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8" name="Freeform 114">
              <a:extLst>
                <a:ext uri="{FF2B5EF4-FFF2-40B4-BE49-F238E27FC236}">
                  <a16:creationId xmlns:a16="http://schemas.microsoft.com/office/drawing/2014/main" id="{3207E927-29C1-5C1A-9463-8B079DE524D7}"/>
                </a:ext>
              </a:extLst>
            </p:cNvPr>
            <p:cNvSpPr/>
            <p:nvPr/>
          </p:nvSpPr>
          <p:spPr>
            <a:xfrm>
              <a:off x="10996589" y="2801352"/>
              <a:ext cx="76980" cy="60383"/>
            </a:xfrm>
            <a:custGeom>
              <a:avLst/>
              <a:gdLst>
                <a:gd name="connsiteX0" fmla="*/ 57713 w 76980"/>
                <a:gd name="connsiteY0" fmla="*/ 21904 h 60383"/>
                <a:gd name="connsiteX1" fmla="*/ 40107 w 76980"/>
                <a:gd name="connsiteY1" fmla="*/ 33446 h 60383"/>
                <a:gd name="connsiteX2" fmla="*/ 23085 w 76980"/>
                <a:gd name="connsiteY2" fmla="*/ 33446 h 60383"/>
                <a:gd name="connsiteX3" fmla="*/ 15390 w 76980"/>
                <a:gd name="connsiteY3" fmla="*/ 25751 h 60383"/>
                <a:gd name="connsiteX4" fmla="*/ 15390 w 76980"/>
                <a:gd name="connsiteY4" fmla="*/ 0 h 60383"/>
                <a:gd name="connsiteX5" fmla="*/ 8738 w 76980"/>
                <a:gd name="connsiteY5" fmla="*/ 581 h 60383"/>
                <a:gd name="connsiteX6" fmla="*/ 0 w 76980"/>
                <a:gd name="connsiteY6" fmla="*/ 581 h 60383"/>
                <a:gd name="connsiteX7" fmla="*/ 0 w 76980"/>
                <a:gd name="connsiteY7" fmla="*/ 25751 h 60383"/>
                <a:gd name="connsiteX8" fmla="*/ 23085 w 76980"/>
                <a:gd name="connsiteY8" fmla="*/ 48837 h 60383"/>
                <a:gd name="connsiteX9" fmla="*/ 40107 w 76980"/>
                <a:gd name="connsiteY9" fmla="*/ 48837 h 60383"/>
                <a:gd name="connsiteX10" fmla="*/ 65433 w 76980"/>
                <a:gd name="connsiteY10" fmla="*/ 58773 h 60383"/>
                <a:gd name="connsiteX11" fmla="*/ 75370 w 76980"/>
                <a:gd name="connsiteY11" fmla="*/ 33446 h 60383"/>
                <a:gd name="connsiteX12" fmla="*/ 57713 w 76980"/>
                <a:gd name="connsiteY12" fmla="*/ 21904 h 6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80" h="60383">
                  <a:moveTo>
                    <a:pt x="57713" y="21904"/>
                  </a:moveTo>
                  <a:cubicBezTo>
                    <a:pt x="50073" y="21914"/>
                    <a:pt x="43163" y="26444"/>
                    <a:pt x="40107" y="33446"/>
                  </a:cubicBezTo>
                  <a:lnTo>
                    <a:pt x="23085" y="33446"/>
                  </a:lnTo>
                  <a:cubicBezTo>
                    <a:pt x="18835" y="33446"/>
                    <a:pt x="15390" y="30001"/>
                    <a:pt x="15390" y="25751"/>
                  </a:cubicBezTo>
                  <a:lnTo>
                    <a:pt x="15390" y="0"/>
                  </a:lnTo>
                  <a:cubicBezTo>
                    <a:pt x="13192" y="373"/>
                    <a:pt x="10967" y="568"/>
                    <a:pt x="8738" y="581"/>
                  </a:cubicBezTo>
                  <a:lnTo>
                    <a:pt x="0" y="581"/>
                  </a:lnTo>
                  <a:lnTo>
                    <a:pt x="0" y="25751"/>
                  </a:lnTo>
                  <a:cubicBezTo>
                    <a:pt x="15" y="38495"/>
                    <a:pt x="10342" y="48822"/>
                    <a:pt x="23085" y="48837"/>
                  </a:cubicBezTo>
                  <a:lnTo>
                    <a:pt x="40107" y="48837"/>
                  </a:lnTo>
                  <a:cubicBezTo>
                    <a:pt x="44357" y="58574"/>
                    <a:pt x="55696" y="63023"/>
                    <a:pt x="65433" y="58773"/>
                  </a:cubicBezTo>
                  <a:cubicBezTo>
                    <a:pt x="75171" y="54523"/>
                    <a:pt x="79619" y="43184"/>
                    <a:pt x="75370" y="33446"/>
                  </a:cubicBezTo>
                  <a:cubicBezTo>
                    <a:pt x="72306" y="26427"/>
                    <a:pt x="65371" y="21894"/>
                    <a:pt x="57713" y="21904"/>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9" name="Freeform 115">
              <a:extLst>
                <a:ext uri="{FF2B5EF4-FFF2-40B4-BE49-F238E27FC236}">
                  <a16:creationId xmlns:a16="http://schemas.microsoft.com/office/drawing/2014/main" id="{98AD41D5-3627-0EDE-17FE-338A48769DA9}"/>
                </a:ext>
              </a:extLst>
            </p:cNvPr>
            <p:cNvSpPr/>
            <p:nvPr/>
          </p:nvSpPr>
          <p:spPr>
            <a:xfrm>
              <a:off x="10923482" y="2801933"/>
              <a:ext cx="38484" cy="94455"/>
            </a:xfrm>
            <a:custGeom>
              <a:avLst/>
              <a:gdLst>
                <a:gd name="connsiteX0" fmla="*/ 26937 w 38484"/>
                <a:gd name="connsiteY0" fmla="*/ 57582 h 94455"/>
                <a:gd name="connsiteX1" fmla="*/ 26937 w 38484"/>
                <a:gd name="connsiteY1" fmla="*/ 0 h 94455"/>
                <a:gd name="connsiteX2" fmla="*/ 11547 w 38484"/>
                <a:gd name="connsiteY2" fmla="*/ 0 h 94455"/>
                <a:gd name="connsiteX3" fmla="*/ 11547 w 38484"/>
                <a:gd name="connsiteY3" fmla="*/ 57582 h 94455"/>
                <a:gd name="connsiteX4" fmla="*/ 1611 w 38484"/>
                <a:gd name="connsiteY4" fmla="*/ 82909 h 94455"/>
                <a:gd name="connsiteX5" fmla="*/ 26937 w 38484"/>
                <a:gd name="connsiteY5" fmla="*/ 92845 h 94455"/>
                <a:gd name="connsiteX6" fmla="*/ 36874 w 38484"/>
                <a:gd name="connsiteY6" fmla="*/ 67519 h 94455"/>
                <a:gd name="connsiteX7" fmla="*/ 26937 w 38484"/>
                <a:gd name="connsiteY7" fmla="*/ 57582 h 9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84" h="94455">
                  <a:moveTo>
                    <a:pt x="26937" y="57582"/>
                  </a:moveTo>
                  <a:lnTo>
                    <a:pt x="26937" y="0"/>
                  </a:lnTo>
                  <a:lnTo>
                    <a:pt x="11547" y="0"/>
                  </a:lnTo>
                  <a:lnTo>
                    <a:pt x="11547" y="57582"/>
                  </a:lnTo>
                  <a:cubicBezTo>
                    <a:pt x="1810" y="61832"/>
                    <a:pt x="-2639" y="73171"/>
                    <a:pt x="1611" y="82909"/>
                  </a:cubicBezTo>
                  <a:cubicBezTo>
                    <a:pt x="5861" y="92646"/>
                    <a:pt x="17200" y="97095"/>
                    <a:pt x="26937" y="92845"/>
                  </a:cubicBezTo>
                  <a:cubicBezTo>
                    <a:pt x="36675" y="88595"/>
                    <a:pt x="41124" y="77256"/>
                    <a:pt x="36874" y="67519"/>
                  </a:cubicBezTo>
                  <a:cubicBezTo>
                    <a:pt x="34933" y="63072"/>
                    <a:pt x="31384" y="59523"/>
                    <a:pt x="26937" y="57582"/>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0" name="Freeform 116">
              <a:extLst>
                <a:ext uri="{FF2B5EF4-FFF2-40B4-BE49-F238E27FC236}">
                  <a16:creationId xmlns:a16="http://schemas.microsoft.com/office/drawing/2014/main" id="{CA0A8982-D28A-179F-C2F7-5C14BC167784}"/>
                </a:ext>
              </a:extLst>
            </p:cNvPr>
            <p:cNvSpPr/>
            <p:nvPr/>
          </p:nvSpPr>
          <p:spPr>
            <a:xfrm>
              <a:off x="10826011" y="2673197"/>
              <a:ext cx="209016" cy="117198"/>
            </a:xfrm>
            <a:custGeom>
              <a:avLst/>
              <a:gdLst>
                <a:gd name="connsiteX0" fmla="*/ 179316 w 209016"/>
                <a:gd name="connsiteY0" fmla="*/ 58472 h 117198"/>
                <a:gd name="connsiteX1" fmla="*/ 176839 w 209016"/>
                <a:gd name="connsiteY1" fmla="*/ 58595 h 117198"/>
                <a:gd name="connsiteX2" fmla="*/ 176839 w 209016"/>
                <a:gd name="connsiteY2" fmla="*/ 58472 h 117198"/>
                <a:gd name="connsiteX3" fmla="*/ 161125 w 209016"/>
                <a:gd name="connsiteY3" fmla="*/ 28507 h 117198"/>
                <a:gd name="connsiteX4" fmla="*/ 127267 w 209016"/>
                <a:gd name="connsiteY4" fmla="*/ 23890 h 117198"/>
                <a:gd name="connsiteX5" fmla="*/ 77226 w 209016"/>
                <a:gd name="connsiteY5" fmla="*/ 1232 h 117198"/>
                <a:gd name="connsiteX6" fmla="*/ 43010 w 209016"/>
                <a:gd name="connsiteY6" fmla="*/ 43790 h 117198"/>
                <a:gd name="connsiteX7" fmla="*/ 43010 w 209016"/>
                <a:gd name="connsiteY7" fmla="*/ 44175 h 117198"/>
                <a:gd name="connsiteX8" fmla="*/ 7421 w 209016"/>
                <a:gd name="connsiteY8" fmla="*/ 58410 h 117198"/>
                <a:gd name="connsiteX9" fmla="*/ 3573 w 209016"/>
                <a:gd name="connsiteY9" fmla="*/ 96116 h 117198"/>
                <a:gd name="connsiteX10" fmla="*/ 35573 w 209016"/>
                <a:gd name="connsiteY10" fmla="*/ 117074 h 117198"/>
                <a:gd name="connsiteX11" fmla="*/ 47458 w 209016"/>
                <a:gd name="connsiteY11" fmla="*/ 117197 h 117198"/>
                <a:gd name="connsiteX12" fmla="*/ 179316 w 209016"/>
                <a:gd name="connsiteY12" fmla="*/ 117197 h 117198"/>
                <a:gd name="connsiteX13" fmla="*/ 209015 w 209016"/>
                <a:gd name="connsiteY13" fmla="*/ 88171 h 117198"/>
                <a:gd name="connsiteX14" fmla="*/ 179988 w 209016"/>
                <a:gd name="connsiteY14" fmla="*/ 58472 h 117198"/>
                <a:gd name="connsiteX15" fmla="*/ 179316 w 209016"/>
                <a:gd name="connsiteY15" fmla="*/ 58472 h 117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016" h="117198">
                  <a:moveTo>
                    <a:pt x="179316" y="58472"/>
                  </a:moveTo>
                  <a:cubicBezTo>
                    <a:pt x="178488" y="58451"/>
                    <a:pt x="177660" y="58492"/>
                    <a:pt x="176839" y="58595"/>
                  </a:cubicBezTo>
                  <a:lnTo>
                    <a:pt x="176839" y="58472"/>
                  </a:lnTo>
                  <a:cubicBezTo>
                    <a:pt x="176817" y="46515"/>
                    <a:pt x="170949" y="35324"/>
                    <a:pt x="161125" y="28507"/>
                  </a:cubicBezTo>
                  <a:cubicBezTo>
                    <a:pt x="151232" y="21630"/>
                    <a:pt x="138641" y="19914"/>
                    <a:pt x="127267" y="23890"/>
                  </a:cubicBezTo>
                  <a:cubicBezTo>
                    <a:pt x="117716" y="5799"/>
                    <a:pt x="97123" y="-3525"/>
                    <a:pt x="77226" y="1232"/>
                  </a:cubicBezTo>
                  <a:cubicBezTo>
                    <a:pt x="57366" y="5822"/>
                    <a:pt x="43227" y="23408"/>
                    <a:pt x="43010" y="43790"/>
                  </a:cubicBezTo>
                  <a:lnTo>
                    <a:pt x="43010" y="44175"/>
                  </a:lnTo>
                  <a:cubicBezTo>
                    <a:pt x="29432" y="42019"/>
                    <a:pt x="15766" y="47485"/>
                    <a:pt x="7421" y="58410"/>
                  </a:cubicBezTo>
                  <a:cubicBezTo>
                    <a:pt x="-839" y="69260"/>
                    <a:pt x="-2325" y="83822"/>
                    <a:pt x="3573" y="96116"/>
                  </a:cubicBezTo>
                  <a:cubicBezTo>
                    <a:pt x="9556" y="108471"/>
                    <a:pt x="21857" y="116528"/>
                    <a:pt x="35573" y="117074"/>
                  </a:cubicBezTo>
                  <a:lnTo>
                    <a:pt x="47458" y="117197"/>
                  </a:lnTo>
                  <a:lnTo>
                    <a:pt x="179316" y="117197"/>
                  </a:lnTo>
                  <a:cubicBezTo>
                    <a:pt x="195533" y="117382"/>
                    <a:pt x="208829" y="104387"/>
                    <a:pt x="209015" y="88171"/>
                  </a:cubicBezTo>
                  <a:cubicBezTo>
                    <a:pt x="209200" y="71954"/>
                    <a:pt x="196205" y="58657"/>
                    <a:pt x="179988" y="58472"/>
                  </a:cubicBezTo>
                  <a:cubicBezTo>
                    <a:pt x="179765" y="58469"/>
                    <a:pt x="179540" y="58469"/>
                    <a:pt x="179316" y="58472"/>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71" name="Group 170">
            <a:extLst>
              <a:ext uri="{FF2B5EF4-FFF2-40B4-BE49-F238E27FC236}">
                <a16:creationId xmlns:a16="http://schemas.microsoft.com/office/drawing/2014/main" id="{601D22A0-9733-4091-B202-FB18AB592A64}"/>
              </a:ext>
            </a:extLst>
          </p:cNvPr>
          <p:cNvGrpSpPr/>
          <p:nvPr/>
        </p:nvGrpSpPr>
        <p:grpSpPr>
          <a:xfrm>
            <a:off x="8223140" y="5428711"/>
            <a:ext cx="354350" cy="355739"/>
            <a:chOff x="3616402" y="2558816"/>
            <a:chExt cx="354350" cy="355739"/>
          </a:xfrm>
        </p:grpSpPr>
        <p:sp>
          <p:nvSpPr>
            <p:cNvPr id="172" name="Freeform 12">
              <a:extLst>
                <a:ext uri="{FF2B5EF4-FFF2-40B4-BE49-F238E27FC236}">
                  <a16:creationId xmlns:a16="http://schemas.microsoft.com/office/drawing/2014/main" id="{AA552164-E3CE-0253-DDCF-22D1628F16D3}"/>
                </a:ext>
              </a:extLst>
            </p:cNvPr>
            <p:cNvSpPr/>
            <p:nvPr/>
          </p:nvSpPr>
          <p:spPr>
            <a:xfrm>
              <a:off x="3616402" y="2801997"/>
              <a:ext cx="354350" cy="41688"/>
            </a:xfrm>
            <a:custGeom>
              <a:avLst/>
              <a:gdLst>
                <a:gd name="connsiteX0" fmla="*/ 0 w 354350"/>
                <a:gd name="connsiteY0" fmla="*/ 17370 h 41688"/>
                <a:gd name="connsiteX1" fmla="*/ 24318 w 354350"/>
                <a:gd name="connsiteY1" fmla="*/ 41688 h 41688"/>
                <a:gd name="connsiteX2" fmla="*/ 330032 w 354350"/>
                <a:gd name="connsiteY2" fmla="*/ 41688 h 41688"/>
                <a:gd name="connsiteX3" fmla="*/ 354350 w 354350"/>
                <a:gd name="connsiteY3" fmla="*/ 17370 h 41688"/>
                <a:gd name="connsiteX4" fmla="*/ 354350 w 354350"/>
                <a:gd name="connsiteY4" fmla="*/ 0 h 41688"/>
                <a:gd name="connsiteX5" fmla="*/ 0 w 354350"/>
                <a:gd name="connsiteY5" fmla="*/ 0 h 4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4350" h="41688">
                  <a:moveTo>
                    <a:pt x="0" y="17370"/>
                  </a:moveTo>
                  <a:cubicBezTo>
                    <a:pt x="0" y="30801"/>
                    <a:pt x="10888" y="41688"/>
                    <a:pt x="24318" y="41688"/>
                  </a:cubicBezTo>
                  <a:lnTo>
                    <a:pt x="330032" y="41688"/>
                  </a:lnTo>
                  <a:cubicBezTo>
                    <a:pt x="343463" y="41688"/>
                    <a:pt x="354350" y="30801"/>
                    <a:pt x="354350" y="17370"/>
                  </a:cubicBezTo>
                  <a:lnTo>
                    <a:pt x="354350" y="0"/>
                  </a:lnTo>
                  <a:lnTo>
                    <a:pt x="0" y="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3" name="Freeform 13">
              <a:extLst>
                <a:ext uri="{FF2B5EF4-FFF2-40B4-BE49-F238E27FC236}">
                  <a16:creationId xmlns:a16="http://schemas.microsoft.com/office/drawing/2014/main" id="{8D8928F7-CC17-3957-BE83-A0644791AFF5}"/>
                </a:ext>
              </a:extLst>
            </p:cNvPr>
            <p:cNvSpPr/>
            <p:nvPr/>
          </p:nvSpPr>
          <p:spPr>
            <a:xfrm>
              <a:off x="3713675" y="2864530"/>
              <a:ext cx="159805" cy="50025"/>
            </a:xfrm>
            <a:custGeom>
              <a:avLst/>
              <a:gdLst>
                <a:gd name="connsiteX0" fmla="*/ 149383 w 159805"/>
                <a:gd name="connsiteY0" fmla="*/ 29182 h 50025"/>
                <a:gd name="connsiteX1" fmla="*/ 132013 w 159805"/>
                <a:gd name="connsiteY1" fmla="*/ 29182 h 50025"/>
                <a:gd name="connsiteX2" fmla="*/ 132013 w 159805"/>
                <a:gd name="connsiteY2" fmla="*/ 0 h 50025"/>
                <a:gd name="connsiteX3" fmla="*/ 27792 w 159805"/>
                <a:gd name="connsiteY3" fmla="*/ 0 h 50025"/>
                <a:gd name="connsiteX4" fmla="*/ 27792 w 159805"/>
                <a:gd name="connsiteY4" fmla="*/ 29182 h 50025"/>
                <a:gd name="connsiteX5" fmla="*/ 10422 w 159805"/>
                <a:gd name="connsiteY5" fmla="*/ 29182 h 50025"/>
                <a:gd name="connsiteX6" fmla="*/ 0 w 159805"/>
                <a:gd name="connsiteY6" fmla="*/ 39604 h 50025"/>
                <a:gd name="connsiteX7" fmla="*/ 10422 w 159805"/>
                <a:gd name="connsiteY7" fmla="*/ 50026 h 50025"/>
                <a:gd name="connsiteX8" fmla="*/ 149383 w 159805"/>
                <a:gd name="connsiteY8" fmla="*/ 50026 h 50025"/>
                <a:gd name="connsiteX9" fmla="*/ 159805 w 159805"/>
                <a:gd name="connsiteY9" fmla="*/ 39604 h 50025"/>
                <a:gd name="connsiteX10" fmla="*/ 149383 w 159805"/>
                <a:gd name="connsiteY10" fmla="*/ 29182 h 5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805" h="50025">
                  <a:moveTo>
                    <a:pt x="149383" y="29182"/>
                  </a:moveTo>
                  <a:lnTo>
                    <a:pt x="132013" y="29182"/>
                  </a:lnTo>
                  <a:lnTo>
                    <a:pt x="132013" y="0"/>
                  </a:lnTo>
                  <a:lnTo>
                    <a:pt x="27792" y="0"/>
                  </a:lnTo>
                  <a:lnTo>
                    <a:pt x="27792" y="29182"/>
                  </a:lnTo>
                  <a:lnTo>
                    <a:pt x="10422" y="29182"/>
                  </a:lnTo>
                  <a:cubicBezTo>
                    <a:pt x="4666" y="29182"/>
                    <a:pt x="0" y="33848"/>
                    <a:pt x="0" y="39604"/>
                  </a:cubicBezTo>
                  <a:cubicBezTo>
                    <a:pt x="0" y="45360"/>
                    <a:pt x="4666" y="50026"/>
                    <a:pt x="10422" y="50026"/>
                  </a:cubicBezTo>
                  <a:lnTo>
                    <a:pt x="149383" y="50026"/>
                  </a:lnTo>
                  <a:cubicBezTo>
                    <a:pt x="155139" y="50026"/>
                    <a:pt x="159805" y="45360"/>
                    <a:pt x="159805" y="39604"/>
                  </a:cubicBezTo>
                  <a:cubicBezTo>
                    <a:pt x="159805" y="33848"/>
                    <a:pt x="155139" y="29182"/>
                    <a:pt x="149383" y="29182"/>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4" name="Freeform 14">
              <a:extLst>
                <a:ext uri="{FF2B5EF4-FFF2-40B4-BE49-F238E27FC236}">
                  <a16:creationId xmlns:a16="http://schemas.microsoft.com/office/drawing/2014/main" id="{B776A911-B7A3-507C-6A78-8F8F423CCAF1}"/>
                </a:ext>
              </a:extLst>
            </p:cNvPr>
            <p:cNvSpPr/>
            <p:nvPr/>
          </p:nvSpPr>
          <p:spPr>
            <a:xfrm>
              <a:off x="3679067" y="2687354"/>
              <a:ext cx="90060" cy="41688"/>
            </a:xfrm>
            <a:custGeom>
              <a:avLst/>
              <a:gdLst>
                <a:gd name="connsiteX0" fmla="*/ 45030 w 90060"/>
                <a:gd name="connsiteY0" fmla="*/ 0 h 41688"/>
                <a:gd name="connsiteX1" fmla="*/ 0 w 90060"/>
                <a:gd name="connsiteY1" fmla="*/ 41688 h 41688"/>
                <a:gd name="connsiteX2" fmla="*/ 90061 w 90060"/>
                <a:gd name="connsiteY2" fmla="*/ 41688 h 41688"/>
                <a:gd name="connsiteX3" fmla="*/ 45030 w 90060"/>
                <a:gd name="connsiteY3" fmla="*/ 0 h 41688"/>
              </a:gdLst>
              <a:ahLst/>
              <a:cxnLst>
                <a:cxn ang="0">
                  <a:pos x="connsiteX0" y="connsiteY0"/>
                </a:cxn>
                <a:cxn ang="0">
                  <a:pos x="connsiteX1" y="connsiteY1"/>
                </a:cxn>
                <a:cxn ang="0">
                  <a:pos x="connsiteX2" y="connsiteY2"/>
                </a:cxn>
                <a:cxn ang="0">
                  <a:pos x="connsiteX3" y="connsiteY3"/>
                </a:cxn>
              </a:cxnLst>
              <a:rect l="l" t="t" r="r" b="b"/>
              <a:pathLst>
                <a:path w="90060" h="41688">
                  <a:moveTo>
                    <a:pt x="45030" y="0"/>
                  </a:moveTo>
                  <a:cubicBezTo>
                    <a:pt x="21296" y="0"/>
                    <a:pt x="1780" y="18403"/>
                    <a:pt x="0" y="41688"/>
                  </a:cubicBezTo>
                  <a:lnTo>
                    <a:pt x="90061" y="41688"/>
                  </a:lnTo>
                  <a:cubicBezTo>
                    <a:pt x="88280" y="18403"/>
                    <a:pt x="68764" y="0"/>
                    <a:pt x="45030" y="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5" name="Freeform 15">
              <a:extLst>
                <a:ext uri="{FF2B5EF4-FFF2-40B4-BE49-F238E27FC236}">
                  <a16:creationId xmlns:a16="http://schemas.microsoft.com/office/drawing/2014/main" id="{CA45E4B1-179C-CFAD-F205-C350F9F7E7CD}"/>
                </a:ext>
              </a:extLst>
            </p:cNvPr>
            <p:cNvSpPr/>
            <p:nvPr/>
          </p:nvSpPr>
          <p:spPr>
            <a:xfrm>
              <a:off x="3706727" y="2631770"/>
              <a:ext cx="34740" cy="34740"/>
            </a:xfrm>
            <a:custGeom>
              <a:avLst/>
              <a:gdLst>
                <a:gd name="connsiteX0" fmla="*/ 34740 w 34740"/>
                <a:gd name="connsiteY0" fmla="*/ 17370 h 34740"/>
                <a:gd name="connsiteX1" fmla="*/ 17370 w 34740"/>
                <a:gd name="connsiteY1" fmla="*/ 34740 h 34740"/>
                <a:gd name="connsiteX2" fmla="*/ 0 w 34740"/>
                <a:gd name="connsiteY2" fmla="*/ 17370 h 34740"/>
                <a:gd name="connsiteX3" fmla="*/ 17370 w 34740"/>
                <a:gd name="connsiteY3" fmla="*/ 0 h 34740"/>
                <a:gd name="connsiteX4" fmla="*/ 34740 w 34740"/>
                <a:gd name="connsiteY4" fmla="*/ 17370 h 34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40" h="34740">
                  <a:moveTo>
                    <a:pt x="34740" y="17370"/>
                  </a:moveTo>
                  <a:cubicBezTo>
                    <a:pt x="34740" y="26963"/>
                    <a:pt x="26963" y="34740"/>
                    <a:pt x="17370" y="34740"/>
                  </a:cubicBezTo>
                  <a:cubicBezTo>
                    <a:pt x="7777" y="34740"/>
                    <a:pt x="0" y="26963"/>
                    <a:pt x="0" y="17370"/>
                  </a:cubicBezTo>
                  <a:cubicBezTo>
                    <a:pt x="0" y="7777"/>
                    <a:pt x="7777" y="0"/>
                    <a:pt x="17370" y="0"/>
                  </a:cubicBezTo>
                  <a:cubicBezTo>
                    <a:pt x="26963" y="0"/>
                    <a:pt x="34740" y="7777"/>
                    <a:pt x="34740" y="1737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6" name="Freeform 16">
              <a:extLst>
                <a:ext uri="{FF2B5EF4-FFF2-40B4-BE49-F238E27FC236}">
                  <a16:creationId xmlns:a16="http://schemas.microsoft.com/office/drawing/2014/main" id="{69D2C732-2907-9516-8EC0-A6C109B39D3C}"/>
                </a:ext>
              </a:extLst>
            </p:cNvPr>
            <p:cNvSpPr/>
            <p:nvPr/>
          </p:nvSpPr>
          <p:spPr>
            <a:xfrm>
              <a:off x="3810948" y="2610926"/>
              <a:ext cx="97272" cy="97272"/>
            </a:xfrm>
            <a:custGeom>
              <a:avLst/>
              <a:gdLst>
                <a:gd name="connsiteX0" fmla="*/ 48636 w 97272"/>
                <a:gd name="connsiteY0" fmla="*/ 0 h 97272"/>
                <a:gd name="connsiteX1" fmla="*/ 0 w 97272"/>
                <a:gd name="connsiteY1" fmla="*/ 48636 h 97272"/>
                <a:gd name="connsiteX2" fmla="*/ 48636 w 97272"/>
                <a:gd name="connsiteY2" fmla="*/ 97273 h 97272"/>
                <a:gd name="connsiteX3" fmla="*/ 97273 w 97272"/>
                <a:gd name="connsiteY3" fmla="*/ 48636 h 97272"/>
                <a:gd name="connsiteX4" fmla="*/ 48636 w 97272"/>
                <a:gd name="connsiteY4" fmla="*/ 0 h 97272"/>
                <a:gd name="connsiteX5" fmla="*/ 78115 w 97272"/>
                <a:gd name="connsiteY5" fmla="*/ 41267 h 97272"/>
                <a:gd name="connsiteX6" fmla="*/ 48636 w 97272"/>
                <a:gd name="connsiteY6" fmla="*/ 70745 h 97272"/>
                <a:gd name="connsiteX7" fmla="*/ 33897 w 97272"/>
                <a:gd name="connsiteY7" fmla="*/ 70745 h 97272"/>
                <a:gd name="connsiteX8" fmla="*/ 19159 w 97272"/>
                <a:gd name="connsiteY8" fmla="*/ 56006 h 97272"/>
                <a:gd name="connsiteX9" fmla="*/ 19159 w 97272"/>
                <a:gd name="connsiteY9" fmla="*/ 41267 h 97272"/>
                <a:gd name="connsiteX10" fmla="*/ 33897 w 97272"/>
                <a:gd name="connsiteY10" fmla="*/ 41267 h 97272"/>
                <a:gd name="connsiteX11" fmla="*/ 41267 w 97272"/>
                <a:gd name="connsiteY11" fmla="*/ 48636 h 97272"/>
                <a:gd name="connsiteX12" fmla="*/ 63376 w 97272"/>
                <a:gd name="connsiteY12" fmla="*/ 26528 h 97272"/>
                <a:gd name="connsiteX13" fmla="*/ 78115 w 97272"/>
                <a:gd name="connsiteY13" fmla="*/ 26528 h 97272"/>
                <a:gd name="connsiteX14" fmla="*/ 78115 w 97272"/>
                <a:gd name="connsiteY14" fmla="*/ 41267 h 9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272" h="97272">
                  <a:moveTo>
                    <a:pt x="48636" y="0"/>
                  </a:moveTo>
                  <a:cubicBezTo>
                    <a:pt x="21818" y="0"/>
                    <a:pt x="0" y="21818"/>
                    <a:pt x="0" y="48636"/>
                  </a:cubicBezTo>
                  <a:cubicBezTo>
                    <a:pt x="0" y="75454"/>
                    <a:pt x="21818" y="97273"/>
                    <a:pt x="48636" y="97273"/>
                  </a:cubicBezTo>
                  <a:cubicBezTo>
                    <a:pt x="75454" y="97273"/>
                    <a:pt x="97273" y="75454"/>
                    <a:pt x="97273" y="48636"/>
                  </a:cubicBezTo>
                  <a:cubicBezTo>
                    <a:pt x="97273" y="21818"/>
                    <a:pt x="75454" y="0"/>
                    <a:pt x="48636" y="0"/>
                  </a:cubicBezTo>
                  <a:close/>
                  <a:moveTo>
                    <a:pt x="78115" y="41267"/>
                  </a:moveTo>
                  <a:lnTo>
                    <a:pt x="48636" y="70745"/>
                  </a:lnTo>
                  <a:cubicBezTo>
                    <a:pt x="44566" y="74815"/>
                    <a:pt x="37968" y="74815"/>
                    <a:pt x="33897" y="70745"/>
                  </a:cubicBezTo>
                  <a:lnTo>
                    <a:pt x="19159" y="56006"/>
                  </a:lnTo>
                  <a:cubicBezTo>
                    <a:pt x="15088" y="51936"/>
                    <a:pt x="15088" y="45337"/>
                    <a:pt x="19159" y="41267"/>
                  </a:cubicBezTo>
                  <a:cubicBezTo>
                    <a:pt x="23229" y="37197"/>
                    <a:pt x="29827" y="37197"/>
                    <a:pt x="33897" y="41267"/>
                  </a:cubicBezTo>
                  <a:lnTo>
                    <a:pt x="41267" y="48636"/>
                  </a:lnTo>
                  <a:lnTo>
                    <a:pt x="63376" y="26528"/>
                  </a:lnTo>
                  <a:cubicBezTo>
                    <a:pt x="67446" y="22457"/>
                    <a:pt x="74045" y="22457"/>
                    <a:pt x="78115" y="26528"/>
                  </a:cubicBezTo>
                  <a:cubicBezTo>
                    <a:pt x="82184" y="30598"/>
                    <a:pt x="82184" y="37196"/>
                    <a:pt x="78115" y="4126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7" name="Freeform 21">
              <a:extLst>
                <a:ext uri="{FF2B5EF4-FFF2-40B4-BE49-F238E27FC236}">
                  <a16:creationId xmlns:a16="http://schemas.microsoft.com/office/drawing/2014/main" id="{0CC76E90-F9A6-A4BA-A204-37FB6EF5B3DE}"/>
                </a:ext>
              </a:extLst>
            </p:cNvPr>
            <p:cNvSpPr/>
            <p:nvPr/>
          </p:nvSpPr>
          <p:spPr>
            <a:xfrm>
              <a:off x="3616402" y="2558816"/>
              <a:ext cx="354350" cy="222337"/>
            </a:xfrm>
            <a:custGeom>
              <a:avLst/>
              <a:gdLst>
                <a:gd name="connsiteX0" fmla="*/ 330032 w 354350"/>
                <a:gd name="connsiteY0" fmla="*/ 0 h 222337"/>
                <a:gd name="connsiteX1" fmla="*/ 24318 w 354350"/>
                <a:gd name="connsiteY1" fmla="*/ 0 h 222337"/>
                <a:gd name="connsiteX2" fmla="*/ 0 w 354350"/>
                <a:gd name="connsiteY2" fmla="*/ 24318 h 222337"/>
                <a:gd name="connsiteX3" fmla="*/ 0 w 354350"/>
                <a:gd name="connsiteY3" fmla="*/ 222338 h 222337"/>
                <a:gd name="connsiteX4" fmla="*/ 354350 w 354350"/>
                <a:gd name="connsiteY4" fmla="*/ 222338 h 222337"/>
                <a:gd name="connsiteX5" fmla="*/ 354350 w 354350"/>
                <a:gd name="connsiteY5" fmla="*/ 24318 h 222337"/>
                <a:gd name="connsiteX6" fmla="*/ 330032 w 354350"/>
                <a:gd name="connsiteY6" fmla="*/ 0 h 222337"/>
                <a:gd name="connsiteX7" fmla="*/ 173701 w 354350"/>
                <a:gd name="connsiteY7" fmla="*/ 180649 h 222337"/>
                <a:gd name="connsiteX8" fmla="*/ 163279 w 354350"/>
                <a:gd name="connsiteY8" fmla="*/ 191071 h 222337"/>
                <a:gd name="connsiteX9" fmla="*/ 52110 w 354350"/>
                <a:gd name="connsiteY9" fmla="*/ 191071 h 222337"/>
                <a:gd name="connsiteX10" fmla="*/ 41688 w 354350"/>
                <a:gd name="connsiteY10" fmla="*/ 180649 h 222337"/>
                <a:gd name="connsiteX11" fmla="*/ 41688 w 354350"/>
                <a:gd name="connsiteY11" fmla="*/ 173701 h 222337"/>
                <a:gd name="connsiteX12" fmla="*/ 78239 w 354350"/>
                <a:gd name="connsiteY12" fmla="*/ 114643 h 222337"/>
                <a:gd name="connsiteX13" fmla="*/ 69480 w 354350"/>
                <a:gd name="connsiteY13" fmla="*/ 90325 h 222337"/>
                <a:gd name="connsiteX14" fmla="*/ 107695 w 354350"/>
                <a:gd name="connsiteY14" fmla="*/ 52110 h 222337"/>
                <a:gd name="connsiteX15" fmla="*/ 145909 w 354350"/>
                <a:gd name="connsiteY15" fmla="*/ 90325 h 222337"/>
                <a:gd name="connsiteX16" fmla="*/ 137150 w 354350"/>
                <a:gd name="connsiteY16" fmla="*/ 114643 h 222337"/>
                <a:gd name="connsiteX17" fmla="*/ 173701 w 354350"/>
                <a:gd name="connsiteY17" fmla="*/ 173701 h 222337"/>
                <a:gd name="connsiteX18" fmla="*/ 243182 w 354350"/>
                <a:gd name="connsiteY18" fmla="*/ 170227 h 222337"/>
                <a:gd name="connsiteX19" fmla="*/ 173701 w 354350"/>
                <a:gd name="connsiteY19" fmla="*/ 100747 h 222337"/>
                <a:gd name="connsiteX20" fmla="*/ 243182 w 354350"/>
                <a:gd name="connsiteY20" fmla="*/ 31266 h 222337"/>
                <a:gd name="connsiteX21" fmla="*/ 312662 w 354350"/>
                <a:gd name="connsiteY21" fmla="*/ 100747 h 222337"/>
                <a:gd name="connsiteX22" fmla="*/ 243182 w 354350"/>
                <a:gd name="connsiteY22" fmla="*/ 170227 h 22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350" h="222337">
                  <a:moveTo>
                    <a:pt x="330032" y="0"/>
                  </a:moveTo>
                  <a:lnTo>
                    <a:pt x="24318" y="0"/>
                  </a:lnTo>
                  <a:cubicBezTo>
                    <a:pt x="10888" y="0"/>
                    <a:pt x="0" y="10888"/>
                    <a:pt x="0" y="24318"/>
                  </a:cubicBezTo>
                  <a:lnTo>
                    <a:pt x="0" y="222338"/>
                  </a:lnTo>
                  <a:lnTo>
                    <a:pt x="354350" y="222338"/>
                  </a:lnTo>
                  <a:lnTo>
                    <a:pt x="354350" y="24318"/>
                  </a:lnTo>
                  <a:cubicBezTo>
                    <a:pt x="354350" y="10888"/>
                    <a:pt x="343463" y="0"/>
                    <a:pt x="330032" y="0"/>
                  </a:cubicBezTo>
                  <a:close/>
                  <a:moveTo>
                    <a:pt x="173701" y="180649"/>
                  </a:moveTo>
                  <a:cubicBezTo>
                    <a:pt x="173701" y="186405"/>
                    <a:pt x="169035" y="191071"/>
                    <a:pt x="163279" y="191071"/>
                  </a:cubicBezTo>
                  <a:lnTo>
                    <a:pt x="52110" y="191071"/>
                  </a:lnTo>
                  <a:cubicBezTo>
                    <a:pt x="46355" y="191071"/>
                    <a:pt x="41688" y="186405"/>
                    <a:pt x="41688" y="180649"/>
                  </a:cubicBezTo>
                  <a:lnTo>
                    <a:pt x="41688" y="173701"/>
                  </a:lnTo>
                  <a:cubicBezTo>
                    <a:pt x="41688" y="147884"/>
                    <a:pt x="56589" y="125486"/>
                    <a:pt x="78239" y="114643"/>
                  </a:cubicBezTo>
                  <a:cubicBezTo>
                    <a:pt x="72771" y="108032"/>
                    <a:pt x="69480" y="99555"/>
                    <a:pt x="69480" y="90325"/>
                  </a:cubicBezTo>
                  <a:cubicBezTo>
                    <a:pt x="69480" y="69253"/>
                    <a:pt x="86623" y="52110"/>
                    <a:pt x="107695" y="52110"/>
                  </a:cubicBezTo>
                  <a:cubicBezTo>
                    <a:pt x="128766" y="52110"/>
                    <a:pt x="145909" y="69253"/>
                    <a:pt x="145909" y="90325"/>
                  </a:cubicBezTo>
                  <a:cubicBezTo>
                    <a:pt x="145909" y="99555"/>
                    <a:pt x="142618" y="108032"/>
                    <a:pt x="137150" y="114643"/>
                  </a:cubicBezTo>
                  <a:cubicBezTo>
                    <a:pt x="158800" y="125486"/>
                    <a:pt x="173701" y="147884"/>
                    <a:pt x="173701" y="173701"/>
                  </a:cubicBezTo>
                  <a:close/>
                  <a:moveTo>
                    <a:pt x="243182" y="170227"/>
                  </a:moveTo>
                  <a:cubicBezTo>
                    <a:pt x="204870" y="170227"/>
                    <a:pt x="173701" y="139058"/>
                    <a:pt x="173701" y="100747"/>
                  </a:cubicBezTo>
                  <a:cubicBezTo>
                    <a:pt x="173701" y="62435"/>
                    <a:pt x="204870" y="31266"/>
                    <a:pt x="243182" y="31266"/>
                  </a:cubicBezTo>
                  <a:cubicBezTo>
                    <a:pt x="281493" y="31266"/>
                    <a:pt x="312662" y="62435"/>
                    <a:pt x="312662" y="100747"/>
                  </a:cubicBezTo>
                  <a:cubicBezTo>
                    <a:pt x="312662" y="139058"/>
                    <a:pt x="281493" y="170227"/>
                    <a:pt x="243182" y="17022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5" name="Group 14">
            <a:extLst>
              <a:ext uri="{FF2B5EF4-FFF2-40B4-BE49-F238E27FC236}">
                <a16:creationId xmlns:a16="http://schemas.microsoft.com/office/drawing/2014/main" id="{8B64F5CD-448E-A72C-70A9-857C3D3BE8B7}"/>
              </a:ext>
              <a:ext uri="{C183D7F6-B498-43B3-948B-1728B52AA6E4}">
                <adec:decorative xmlns:adec="http://schemas.microsoft.com/office/drawing/2017/decorative" val="1"/>
              </a:ext>
            </a:extLst>
          </p:cNvPr>
          <p:cNvGrpSpPr/>
          <p:nvPr/>
        </p:nvGrpSpPr>
        <p:grpSpPr>
          <a:xfrm>
            <a:off x="2391709" y="3066583"/>
            <a:ext cx="561946" cy="624388"/>
            <a:chOff x="6894571" y="4837775"/>
            <a:chExt cx="576746" cy="640832"/>
          </a:xfrm>
        </p:grpSpPr>
        <p:sp>
          <p:nvSpPr>
            <p:cNvPr id="20" name="Graphic 13">
              <a:extLst>
                <a:ext uri="{FF2B5EF4-FFF2-40B4-BE49-F238E27FC236}">
                  <a16:creationId xmlns:a16="http://schemas.microsoft.com/office/drawing/2014/main" id="{68136A0C-6928-DD47-BE85-F56CC7003B61}"/>
                </a:ext>
              </a:extLst>
            </p:cNvPr>
            <p:cNvSpPr/>
            <p:nvPr/>
          </p:nvSpPr>
          <p:spPr>
            <a:xfrm>
              <a:off x="6894571" y="4837775"/>
              <a:ext cx="576746" cy="640832"/>
            </a:xfrm>
            <a:custGeom>
              <a:avLst/>
              <a:gdLst>
                <a:gd name="connsiteX0" fmla="*/ 0 w 252242"/>
                <a:gd name="connsiteY0" fmla="*/ 52550 h 280269"/>
                <a:gd name="connsiteX1" fmla="*/ 10510 w 252242"/>
                <a:gd name="connsiteY1" fmla="*/ 42040 h 280269"/>
                <a:gd name="connsiteX2" fmla="*/ 119815 w 252242"/>
                <a:gd name="connsiteY2" fmla="*/ 2102 h 280269"/>
                <a:gd name="connsiteX3" fmla="*/ 132427 w 252242"/>
                <a:gd name="connsiteY3" fmla="*/ 2102 h 280269"/>
                <a:gd name="connsiteX4" fmla="*/ 241732 w 252242"/>
                <a:gd name="connsiteY4" fmla="*/ 42040 h 280269"/>
                <a:gd name="connsiteX5" fmla="*/ 252242 w 252242"/>
                <a:gd name="connsiteY5" fmla="*/ 52550 h 280269"/>
                <a:gd name="connsiteX6" fmla="*/ 252242 w 252242"/>
                <a:gd name="connsiteY6" fmla="*/ 126121 h 280269"/>
                <a:gd name="connsiteX7" fmla="*/ 129973 w 252242"/>
                <a:gd name="connsiteY7" fmla="*/ 279538 h 280269"/>
                <a:gd name="connsiteX8" fmla="*/ 122269 w 252242"/>
                <a:gd name="connsiteY8" fmla="*/ 279538 h 280269"/>
                <a:gd name="connsiteX9" fmla="*/ 0 w 252242"/>
                <a:gd name="connsiteY9" fmla="*/ 126121 h 280269"/>
                <a:gd name="connsiteX10" fmla="*/ 0 w 252242"/>
                <a:gd name="connsiteY10" fmla="*/ 52550 h 28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242" h="280269">
                  <a:moveTo>
                    <a:pt x="0" y="52550"/>
                  </a:moveTo>
                  <a:cubicBezTo>
                    <a:pt x="0" y="46746"/>
                    <a:pt x="4706" y="42040"/>
                    <a:pt x="10510" y="42040"/>
                  </a:cubicBezTo>
                  <a:cubicBezTo>
                    <a:pt x="47834" y="42040"/>
                    <a:pt x="84192" y="28819"/>
                    <a:pt x="119815" y="2102"/>
                  </a:cubicBezTo>
                  <a:cubicBezTo>
                    <a:pt x="123552" y="-701"/>
                    <a:pt x="128690" y="-701"/>
                    <a:pt x="132427" y="2102"/>
                  </a:cubicBezTo>
                  <a:cubicBezTo>
                    <a:pt x="168049" y="28819"/>
                    <a:pt x="204409" y="42040"/>
                    <a:pt x="241732" y="42040"/>
                  </a:cubicBezTo>
                  <a:cubicBezTo>
                    <a:pt x="247537" y="42040"/>
                    <a:pt x="252242" y="46746"/>
                    <a:pt x="252242" y="52550"/>
                  </a:cubicBezTo>
                  <a:lnTo>
                    <a:pt x="252242" y="126121"/>
                  </a:lnTo>
                  <a:cubicBezTo>
                    <a:pt x="252242" y="196205"/>
                    <a:pt x="210796" y="247698"/>
                    <a:pt x="129973" y="279538"/>
                  </a:cubicBezTo>
                  <a:cubicBezTo>
                    <a:pt x="127497" y="280513"/>
                    <a:pt x="124745" y="280513"/>
                    <a:pt x="122269" y="279538"/>
                  </a:cubicBezTo>
                  <a:cubicBezTo>
                    <a:pt x="41446" y="247698"/>
                    <a:pt x="0" y="196205"/>
                    <a:pt x="0" y="126121"/>
                  </a:cubicBezTo>
                  <a:lnTo>
                    <a:pt x="0" y="52550"/>
                  </a:lnTo>
                  <a:close/>
                </a:path>
              </a:pathLst>
            </a:custGeom>
            <a:gradFill flip="none" rotWithShape="1">
              <a:gsLst>
                <a:gs pos="35000">
                  <a:srgbClr val="225B62"/>
                </a:gs>
                <a:gs pos="0">
                  <a:srgbClr val="0078D4"/>
                </a:gs>
              </a:gsLst>
              <a:path path="circle">
                <a:fillToRect l="100000" t="100000"/>
              </a:path>
              <a:tileRect r="-100000" b="-100000"/>
            </a:gradFill>
            <a:ln>
              <a:noFill/>
              <a:headEnd type="none" w="med" len="med"/>
              <a:tailEnd type="none" w="med" len="med"/>
            </a:ln>
            <a:effectLst>
              <a:outerShdw blurRad="63500" dist="127000" dir="2700000" algn="tl" rotWithShape="0">
                <a:srgbClr val="454142">
                  <a:alpha val="20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0" tIns="18288" rIns="0" bIns="45720" numCol="1" spcCol="0" rtlCol="0" fromWordArt="0" anchor="t" anchorCtr="0" forceAA="0" compatLnSpc="1">
              <a:prstTxWarp prst="textNoShape">
                <a:avLst/>
              </a:prstTxWarp>
              <a:noAutofit/>
            </a:bodyPr>
            <a:lstStyle/>
            <a:p>
              <a:pPr marL="0" marR="0" lvl="0" indent="0" algn="ctr" defTabSz="914367"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a:ln w="3175">
                  <a:noFill/>
                </a:ln>
                <a:gradFill>
                  <a:gsLst>
                    <a:gs pos="53933">
                      <a:srgbClr val="FFFFFF"/>
                    </a:gs>
                    <a:gs pos="38000">
                      <a:srgbClr val="FFFFFF"/>
                    </a:gs>
                  </a:gsLst>
                  <a:path path="circle">
                    <a:fillToRect l="100000" b="100000"/>
                  </a:path>
                </a:gradFill>
                <a:effectLst/>
                <a:uLnTx/>
                <a:uFillTx/>
                <a:latin typeface="Segoe UI Semibold"/>
                <a:ea typeface="+mn-ea"/>
                <a:cs typeface="Segoe UI" pitchFamily="34" charset="0"/>
              </a:endParaRPr>
            </a:p>
          </p:txBody>
        </p:sp>
        <p:sp>
          <p:nvSpPr>
            <p:cNvPr id="21" name="Freeform: Shape 20">
              <a:extLst>
                <a:ext uri="{FF2B5EF4-FFF2-40B4-BE49-F238E27FC236}">
                  <a16:creationId xmlns:a16="http://schemas.microsoft.com/office/drawing/2014/main" id="{E5B410D5-51BD-B09E-A5A1-284C5AD3CEB6}"/>
                </a:ext>
              </a:extLst>
            </p:cNvPr>
            <p:cNvSpPr/>
            <p:nvPr/>
          </p:nvSpPr>
          <p:spPr>
            <a:xfrm>
              <a:off x="7048805" y="4973681"/>
              <a:ext cx="268279" cy="369021"/>
            </a:xfrm>
            <a:custGeom>
              <a:avLst/>
              <a:gdLst>
                <a:gd name="connsiteX0" fmla="*/ 695316 w 3427800"/>
                <a:gd name="connsiteY0" fmla="*/ 2571875 h 4715000"/>
                <a:gd name="connsiteX1" fmla="*/ 2731285 w 3427800"/>
                <a:gd name="connsiteY1" fmla="*/ 2571875 h 4715000"/>
                <a:gd name="connsiteX2" fmla="*/ 3002524 w 3427800"/>
                <a:gd name="connsiteY2" fmla="*/ 2625453 h 4715000"/>
                <a:gd name="connsiteX3" fmla="*/ 3223534 w 3427800"/>
                <a:gd name="connsiteY3" fmla="*/ 2776142 h 4715000"/>
                <a:gd name="connsiteX4" fmla="*/ 3370873 w 3427800"/>
                <a:gd name="connsiteY4" fmla="*/ 2997152 h 4715000"/>
                <a:gd name="connsiteX5" fmla="*/ 3427800 w 3427800"/>
                <a:gd name="connsiteY5" fmla="*/ 3268391 h 4715000"/>
                <a:gd name="connsiteX6" fmla="*/ 3427800 w 3427800"/>
                <a:gd name="connsiteY6" fmla="*/ 3429125 h 4715000"/>
                <a:gd name="connsiteX7" fmla="*/ 3354130 w 3427800"/>
                <a:gd name="connsiteY7" fmla="*/ 3820915 h 4715000"/>
                <a:gd name="connsiteX8" fmla="*/ 3149864 w 3427800"/>
                <a:gd name="connsiteY8" fmla="*/ 4142384 h 4715000"/>
                <a:gd name="connsiteX9" fmla="*/ 2848487 w 3427800"/>
                <a:gd name="connsiteY9" fmla="*/ 4393531 h 4715000"/>
                <a:gd name="connsiteX10" fmla="*/ 2486834 w 3427800"/>
                <a:gd name="connsiteY10" fmla="*/ 4571009 h 4715000"/>
                <a:gd name="connsiteX11" fmla="*/ 2098393 w 3427800"/>
                <a:gd name="connsiteY11" fmla="*/ 4678165 h 4715000"/>
                <a:gd name="connsiteX12" fmla="*/ 1713300 w 3427800"/>
                <a:gd name="connsiteY12" fmla="*/ 4715000 h 4715000"/>
                <a:gd name="connsiteX13" fmla="*/ 1341602 w 3427800"/>
                <a:gd name="connsiteY13" fmla="*/ 4681514 h 4715000"/>
                <a:gd name="connsiteX14" fmla="*/ 953160 w 3427800"/>
                <a:gd name="connsiteY14" fmla="*/ 4574358 h 4715000"/>
                <a:gd name="connsiteX15" fmla="*/ 591508 w 3427800"/>
                <a:gd name="connsiteY15" fmla="*/ 4400229 h 4715000"/>
                <a:gd name="connsiteX16" fmla="*/ 286783 w 3427800"/>
                <a:gd name="connsiteY16" fmla="*/ 4152430 h 4715000"/>
                <a:gd name="connsiteX17" fmla="*/ 75819 w 3427800"/>
                <a:gd name="connsiteY17" fmla="*/ 3837658 h 4715000"/>
                <a:gd name="connsiteX18" fmla="*/ 4873 w 3427800"/>
                <a:gd name="connsiteY18" fmla="*/ 3560147 h 4715000"/>
                <a:gd name="connsiteX19" fmla="*/ 0 w 3427800"/>
                <a:gd name="connsiteY19" fmla="*/ 3476510 h 4715000"/>
                <a:gd name="connsiteX20" fmla="*/ 0 w 3427800"/>
                <a:gd name="connsiteY20" fmla="*/ 3255862 h 4715000"/>
                <a:gd name="connsiteX21" fmla="*/ 12191 w 3427800"/>
                <a:gd name="connsiteY21" fmla="*/ 3128577 h 4715000"/>
                <a:gd name="connsiteX22" fmla="*/ 52378 w 3427800"/>
                <a:gd name="connsiteY22" fmla="*/ 2997152 h 4715000"/>
                <a:gd name="connsiteX23" fmla="*/ 199718 w 3427800"/>
                <a:gd name="connsiteY23" fmla="*/ 2776142 h 4715000"/>
                <a:gd name="connsiteX24" fmla="*/ 420728 w 3427800"/>
                <a:gd name="connsiteY24" fmla="*/ 2625453 h 4715000"/>
                <a:gd name="connsiteX25" fmla="*/ 695316 w 3427800"/>
                <a:gd name="connsiteY25" fmla="*/ 2571875 h 4715000"/>
                <a:gd name="connsiteX26" fmla="*/ 1713300 w 3427800"/>
                <a:gd name="connsiteY26" fmla="*/ 125 h 4715000"/>
                <a:gd name="connsiteX27" fmla="*/ 2138577 w 3427800"/>
                <a:gd name="connsiteY27" fmla="*/ 83841 h 4715000"/>
                <a:gd name="connsiteX28" fmla="*/ 2480137 w 3427800"/>
                <a:gd name="connsiteY28" fmla="*/ 318245 h 4715000"/>
                <a:gd name="connsiteX29" fmla="*/ 2704496 w 3427800"/>
                <a:gd name="connsiteY29" fmla="*/ 666503 h 4715000"/>
                <a:gd name="connsiteX30" fmla="*/ 2784863 w 3427800"/>
                <a:gd name="connsiteY30" fmla="*/ 1095128 h 4715000"/>
                <a:gd name="connsiteX31" fmla="*/ 2697798 w 3427800"/>
                <a:gd name="connsiteY31" fmla="*/ 1503661 h 4715000"/>
                <a:gd name="connsiteX32" fmla="*/ 2463394 w 3427800"/>
                <a:gd name="connsiteY32" fmla="*/ 1835176 h 4715000"/>
                <a:gd name="connsiteX33" fmla="*/ 2121833 w 3427800"/>
                <a:gd name="connsiteY33" fmla="*/ 2059534 h 4715000"/>
                <a:gd name="connsiteX34" fmla="*/ 1713300 w 3427800"/>
                <a:gd name="connsiteY34" fmla="*/ 2143250 h 4715000"/>
                <a:gd name="connsiteX35" fmla="*/ 1294721 w 3427800"/>
                <a:gd name="connsiteY35" fmla="*/ 2059534 h 4715000"/>
                <a:gd name="connsiteX36" fmla="*/ 956509 w 3427800"/>
                <a:gd name="connsiteY36" fmla="*/ 1831827 h 4715000"/>
                <a:gd name="connsiteX37" fmla="*/ 725453 w 3427800"/>
                <a:gd name="connsiteY37" fmla="*/ 1490267 h 4715000"/>
                <a:gd name="connsiteX38" fmla="*/ 641738 w 3427800"/>
                <a:gd name="connsiteY38" fmla="*/ 1071688 h 4715000"/>
                <a:gd name="connsiteX39" fmla="*/ 725453 w 3427800"/>
                <a:gd name="connsiteY39" fmla="*/ 653109 h 4715000"/>
                <a:gd name="connsiteX40" fmla="*/ 953160 w 3427800"/>
                <a:gd name="connsiteY40" fmla="*/ 314897 h 4715000"/>
                <a:gd name="connsiteX41" fmla="*/ 1294721 w 3427800"/>
                <a:gd name="connsiteY41" fmla="*/ 83841 h 4715000"/>
                <a:gd name="connsiteX42" fmla="*/ 1713300 w 3427800"/>
                <a:gd name="connsiteY42" fmla="*/ 125 h 47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427800" h="4715000">
                  <a:moveTo>
                    <a:pt x="695316" y="2571875"/>
                  </a:moveTo>
                  <a:lnTo>
                    <a:pt x="2731285" y="2571875"/>
                  </a:lnTo>
                  <a:cubicBezTo>
                    <a:pt x="2827290" y="2571875"/>
                    <a:pt x="2917703" y="2589723"/>
                    <a:pt x="3002524" y="2625453"/>
                  </a:cubicBezTo>
                  <a:cubicBezTo>
                    <a:pt x="3087345" y="2661183"/>
                    <a:pt x="3161015" y="2711413"/>
                    <a:pt x="3223534" y="2776142"/>
                  </a:cubicBezTo>
                  <a:cubicBezTo>
                    <a:pt x="3286053" y="2840871"/>
                    <a:pt x="3335143" y="2914541"/>
                    <a:pt x="3370873" y="2997152"/>
                  </a:cubicBezTo>
                  <a:cubicBezTo>
                    <a:pt x="3406604" y="3079763"/>
                    <a:pt x="3425557" y="3170176"/>
                    <a:pt x="3427800" y="3268391"/>
                  </a:cubicBezTo>
                  <a:lnTo>
                    <a:pt x="3427800" y="3429125"/>
                  </a:lnTo>
                  <a:cubicBezTo>
                    <a:pt x="3427800" y="3572012"/>
                    <a:pt x="3403255" y="3702608"/>
                    <a:pt x="3354130" y="3820915"/>
                  </a:cubicBezTo>
                  <a:cubicBezTo>
                    <a:pt x="3305006" y="3939222"/>
                    <a:pt x="3236928" y="4046379"/>
                    <a:pt x="3149864" y="4142384"/>
                  </a:cubicBezTo>
                  <a:cubicBezTo>
                    <a:pt x="3062799" y="4238389"/>
                    <a:pt x="2962340" y="4322105"/>
                    <a:pt x="2848487" y="4393531"/>
                  </a:cubicBezTo>
                  <a:cubicBezTo>
                    <a:pt x="2734633" y="4464958"/>
                    <a:pt x="2614082" y="4524128"/>
                    <a:pt x="2486834" y="4571009"/>
                  </a:cubicBezTo>
                  <a:cubicBezTo>
                    <a:pt x="2359586" y="4617890"/>
                    <a:pt x="2230095" y="4653620"/>
                    <a:pt x="2098393" y="4678165"/>
                  </a:cubicBezTo>
                  <a:cubicBezTo>
                    <a:pt x="1966691" y="4702711"/>
                    <a:pt x="1838305" y="4715000"/>
                    <a:pt x="1713300" y="4715000"/>
                  </a:cubicBezTo>
                  <a:cubicBezTo>
                    <a:pt x="1594993" y="4715000"/>
                    <a:pt x="1471094" y="4703849"/>
                    <a:pt x="1341602" y="4681514"/>
                  </a:cubicBezTo>
                  <a:cubicBezTo>
                    <a:pt x="1212110" y="4659178"/>
                    <a:pt x="1082652" y="4623482"/>
                    <a:pt x="953160" y="4574358"/>
                  </a:cubicBezTo>
                  <a:cubicBezTo>
                    <a:pt x="823669" y="4525233"/>
                    <a:pt x="703118" y="4467201"/>
                    <a:pt x="591508" y="4400229"/>
                  </a:cubicBezTo>
                  <a:cubicBezTo>
                    <a:pt x="479898" y="4333256"/>
                    <a:pt x="378301" y="4250645"/>
                    <a:pt x="286783" y="4152430"/>
                  </a:cubicBezTo>
                  <a:cubicBezTo>
                    <a:pt x="195265" y="4054215"/>
                    <a:pt x="124943" y="3949268"/>
                    <a:pt x="75819" y="3837658"/>
                  </a:cubicBezTo>
                  <a:cubicBezTo>
                    <a:pt x="38976" y="3753952"/>
                    <a:pt x="15336" y="3661448"/>
                    <a:pt x="4873" y="3560147"/>
                  </a:cubicBezTo>
                  <a:lnTo>
                    <a:pt x="0" y="3476510"/>
                  </a:lnTo>
                  <a:lnTo>
                    <a:pt x="0" y="3255862"/>
                  </a:lnTo>
                  <a:lnTo>
                    <a:pt x="12191" y="3128577"/>
                  </a:lnTo>
                  <a:cubicBezTo>
                    <a:pt x="21119" y="3083371"/>
                    <a:pt x="34513" y="3039562"/>
                    <a:pt x="52378" y="2997152"/>
                  </a:cubicBezTo>
                  <a:cubicBezTo>
                    <a:pt x="88108" y="2912331"/>
                    <a:pt x="137199" y="2838661"/>
                    <a:pt x="199718" y="2776142"/>
                  </a:cubicBezTo>
                  <a:cubicBezTo>
                    <a:pt x="262237" y="2713623"/>
                    <a:pt x="335907" y="2663393"/>
                    <a:pt x="420728" y="2625453"/>
                  </a:cubicBezTo>
                  <a:cubicBezTo>
                    <a:pt x="505549" y="2587514"/>
                    <a:pt x="597100" y="2569632"/>
                    <a:pt x="695316" y="2571875"/>
                  </a:cubicBezTo>
                  <a:close/>
                  <a:moveTo>
                    <a:pt x="1713300" y="125"/>
                  </a:moveTo>
                  <a:cubicBezTo>
                    <a:pt x="1867337" y="125"/>
                    <a:pt x="2009085" y="28029"/>
                    <a:pt x="2138577" y="83841"/>
                  </a:cubicBezTo>
                  <a:cubicBezTo>
                    <a:pt x="2268068" y="139653"/>
                    <a:pt x="2381922" y="217786"/>
                    <a:pt x="2480137" y="318245"/>
                  </a:cubicBezTo>
                  <a:cubicBezTo>
                    <a:pt x="2578352" y="418704"/>
                    <a:pt x="2653161" y="534791"/>
                    <a:pt x="2704496" y="666503"/>
                  </a:cubicBezTo>
                  <a:cubicBezTo>
                    <a:pt x="2755830" y="798215"/>
                    <a:pt x="2782619" y="941091"/>
                    <a:pt x="2784863" y="1095128"/>
                  </a:cubicBezTo>
                  <a:cubicBezTo>
                    <a:pt x="2784863" y="1240224"/>
                    <a:pt x="2755830" y="1376413"/>
                    <a:pt x="2697798" y="1503661"/>
                  </a:cubicBezTo>
                  <a:cubicBezTo>
                    <a:pt x="2639767" y="1630909"/>
                    <a:pt x="2561609" y="1741414"/>
                    <a:pt x="2463394" y="1835176"/>
                  </a:cubicBezTo>
                  <a:cubicBezTo>
                    <a:pt x="2365179" y="1928938"/>
                    <a:pt x="2251325" y="2003712"/>
                    <a:pt x="2121833" y="2059534"/>
                  </a:cubicBezTo>
                  <a:cubicBezTo>
                    <a:pt x="1992342" y="2115356"/>
                    <a:pt x="1856187" y="2143250"/>
                    <a:pt x="1713300" y="2143250"/>
                  </a:cubicBezTo>
                  <a:cubicBezTo>
                    <a:pt x="1563717" y="2143250"/>
                    <a:pt x="1424213" y="2115356"/>
                    <a:pt x="1294721" y="2059534"/>
                  </a:cubicBezTo>
                  <a:cubicBezTo>
                    <a:pt x="1165229" y="2003712"/>
                    <a:pt x="1052515" y="1927833"/>
                    <a:pt x="956509" y="1831827"/>
                  </a:cubicBezTo>
                  <a:cubicBezTo>
                    <a:pt x="860504" y="1735822"/>
                    <a:pt x="783485" y="1621968"/>
                    <a:pt x="725453" y="1490267"/>
                  </a:cubicBezTo>
                  <a:cubicBezTo>
                    <a:pt x="667422" y="1358565"/>
                    <a:pt x="639494" y="1219027"/>
                    <a:pt x="641738" y="1071688"/>
                  </a:cubicBezTo>
                  <a:cubicBezTo>
                    <a:pt x="641738" y="922114"/>
                    <a:pt x="669632" y="782590"/>
                    <a:pt x="725453" y="653109"/>
                  </a:cubicBezTo>
                  <a:cubicBezTo>
                    <a:pt x="781275" y="523627"/>
                    <a:pt x="857155" y="410892"/>
                    <a:pt x="953160" y="314897"/>
                  </a:cubicBezTo>
                  <a:cubicBezTo>
                    <a:pt x="1049166" y="218901"/>
                    <a:pt x="1163019" y="141883"/>
                    <a:pt x="1294721" y="83841"/>
                  </a:cubicBezTo>
                  <a:cubicBezTo>
                    <a:pt x="1426423" y="25799"/>
                    <a:pt x="1565960" y="-2108"/>
                    <a:pt x="1713300" y="125"/>
                  </a:cubicBezTo>
                  <a:close/>
                </a:path>
              </a:pathLst>
            </a:custGeom>
            <a:solidFill>
              <a:srgbClr val="FFFFFF"/>
            </a:solidFill>
            <a:ln w="16766" cap="flat">
              <a:noFill/>
              <a:prstDash val="solid"/>
              <a:miter/>
            </a:ln>
          </p:spPr>
          <p:txBody>
            <a:bodyPr rtlCol="0" anchor="ctr"/>
            <a:lstStyle>
              <a:defPPr>
                <a:defRPr lang="en-US"/>
              </a:defPPr>
              <a:lvl1pPr marL="0" algn="l" defTabSz="914367" rtl="0" eaLnBrk="1" latinLnBrk="0" hangingPunct="1">
                <a:defRPr sz="1765" kern="1200">
                  <a:solidFill>
                    <a:schemeClr val="tx1"/>
                  </a:solidFill>
                  <a:latin typeface="+mn-lt"/>
                  <a:ea typeface="+mn-ea"/>
                  <a:cs typeface="+mn-cs"/>
                </a:defRPr>
              </a:lvl1pPr>
              <a:lvl2pPr marL="457183" algn="l" defTabSz="914367" rtl="0" eaLnBrk="1" latinLnBrk="0" hangingPunct="1">
                <a:defRPr sz="1765" kern="1200">
                  <a:solidFill>
                    <a:schemeClr val="tx1"/>
                  </a:solidFill>
                  <a:latin typeface="+mn-lt"/>
                  <a:ea typeface="+mn-ea"/>
                  <a:cs typeface="+mn-cs"/>
                </a:defRPr>
              </a:lvl2pPr>
              <a:lvl3pPr marL="914367" algn="l" defTabSz="914367" rtl="0" eaLnBrk="1" latinLnBrk="0" hangingPunct="1">
                <a:defRPr sz="1765" kern="1200">
                  <a:solidFill>
                    <a:schemeClr val="tx1"/>
                  </a:solidFill>
                  <a:latin typeface="+mn-lt"/>
                  <a:ea typeface="+mn-ea"/>
                  <a:cs typeface="+mn-cs"/>
                </a:defRPr>
              </a:lvl3pPr>
              <a:lvl4pPr marL="1371550" algn="l" defTabSz="914367" rtl="0" eaLnBrk="1" latinLnBrk="0" hangingPunct="1">
                <a:defRPr sz="1765" kern="1200">
                  <a:solidFill>
                    <a:schemeClr val="tx1"/>
                  </a:solidFill>
                  <a:latin typeface="+mn-lt"/>
                  <a:ea typeface="+mn-ea"/>
                  <a:cs typeface="+mn-cs"/>
                </a:defRPr>
              </a:lvl4pPr>
              <a:lvl5pPr marL="1828734" algn="l" defTabSz="914367" rtl="0" eaLnBrk="1" latinLnBrk="0" hangingPunct="1">
                <a:defRPr sz="1765" kern="1200">
                  <a:solidFill>
                    <a:schemeClr val="tx1"/>
                  </a:solidFill>
                  <a:latin typeface="+mn-lt"/>
                  <a:ea typeface="+mn-ea"/>
                  <a:cs typeface="+mn-cs"/>
                </a:defRPr>
              </a:lvl5pPr>
              <a:lvl6pPr marL="2285918" algn="l" defTabSz="914367" rtl="0" eaLnBrk="1" latinLnBrk="0" hangingPunct="1">
                <a:defRPr sz="1765" kern="1200">
                  <a:solidFill>
                    <a:schemeClr val="tx1"/>
                  </a:solidFill>
                  <a:latin typeface="+mn-lt"/>
                  <a:ea typeface="+mn-ea"/>
                  <a:cs typeface="+mn-cs"/>
                </a:defRPr>
              </a:lvl6pPr>
              <a:lvl7pPr marL="2743101" algn="l" defTabSz="914367" rtl="0" eaLnBrk="1" latinLnBrk="0" hangingPunct="1">
                <a:defRPr sz="1765" kern="1200">
                  <a:solidFill>
                    <a:schemeClr val="tx1"/>
                  </a:solidFill>
                  <a:latin typeface="+mn-lt"/>
                  <a:ea typeface="+mn-ea"/>
                  <a:cs typeface="+mn-cs"/>
                </a:defRPr>
              </a:lvl7pPr>
              <a:lvl8pPr marL="3200284" algn="l" defTabSz="914367" rtl="0" eaLnBrk="1" latinLnBrk="0" hangingPunct="1">
                <a:defRPr sz="1765" kern="1200">
                  <a:solidFill>
                    <a:schemeClr val="tx1"/>
                  </a:solidFill>
                  <a:latin typeface="+mn-lt"/>
                  <a:ea typeface="+mn-ea"/>
                  <a:cs typeface="+mn-cs"/>
                </a:defRPr>
              </a:lvl8pPr>
              <a:lvl9pPr marL="3657469" algn="l" defTabSz="914367" rtl="0" eaLnBrk="1" latinLnBrk="0" hangingPunct="1">
                <a:defRPr sz="1765"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22" name="Graphic 51">
            <a:extLst>
              <a:ext uri="{FF2B5EF4-FFF2-40B4-BE49-F238E27FC236}">
                <a16:creationId xmlns:a16="http://schemas.microsoft.com/office/drawing/2014/main" id="{C6B16F8D-63C3-DD24-7496-D4EB161EF9E1}"/>
              </a:ext>
              <a:ext uri="{C183D7F6-B498-43B3-948B-1728B52AA6E4}">
                <adec:decorative xmlns:adec="http://schemas.microsoft.com/office/drawing/2017/decorative" val="1"/>
              </a:ext>
            </a:extLst>
          </p:cNvPr>
          <p:cNvSpPr/>
          <p:nvPr/>
        </p:nvSpPr>
        <p:spPr>
          <a:xfrm>
            <a:off x="444162" y="1310150"/>
            <a:ext cx="540799" cy="535546"/>
          </a:xfrm>
          <a:custGeom>
            <a:avLst/>
            <a:gdLst>
              <a:gd name="connsiteX0" fmla="*/ 323850 w 377487"/>
              <a:gd name="connsiteY0" fmla="*/ 0 h 373821"/>
              <a:gd name="connsiteX1" fmla="*/ 342900 w 377487"/>
              <a:gd name="connsiteY1" fmla="*/ 19050 h 373821"/>
              <a:gd name="connsiteX2" fmla="*/ 342900 w 377487"/>
              <a:gd name="connsiteY2" fmla="*/ 114299 h 373821"/>
              <a:gd name="connsiteX3" fmla="*/ 323850 w 377487"/>
              <a:gd name="connsiteY3" fmla="*/ 133350 h 373821"/>
              <a:gd name="connsiteX4" fmla="*/ 304800 w 377487"/>
              <a:gd name="connsiteY4" fmla="*/ 114300 h 373821"/>
              <a:gd name="connsiteX5" fmla="*/ 304800 w 377487"/>
              <a:gd name="connsiteY5" fmla="*/ 65041 h 373821"/>
              <a:gd name="connsiteX6" fmla="*/ 194445 w 377487"/>
              <a:gd name="connsiteY6" fmla="*/ 175395 h 373821"/>
              <a:gd name="connsiteX7" fmla="*/ 180975 w 377487"/>
              <a:gd name="connsiteY7" fmla="*/ 180975 h 373821"/>
              <a:gd name="connsiteX8" fmla="*/ 167505 w 377487"/>
              <a:gd name="connsiteY8" fmla="*/ 175395 h 373821"/>
              <a:gd name="connsiteX9" fmla="*/ 133350 w 377487"/>
              <a:gd name="connsiteY9" fmla="*/ 141241 h 373821"/>
              <a:gd name="connsiteX10" fmla="*/ 32520 w 377487"/>
              <a:gd name="connsiteY10" fmla="*/ 242070 h 373821"/>
              <a:gd name="connsiteX11" fmla="*/ 5580 w 377487"/>
              <a:gd name="connsiteY11" fmla="*/ 242070 h 373821"/>
              <a:gd name="connsiteX12" fmla="*/ 5580 w 377487"/>
              <a:gd name="connsiteY12" fmla="*/ 215130 h 373821"/>
              <a:gd name="connsiteX13" fmla="*/ 119880 w 377487"/>
              <a:gd name="connsiteY13" fmla="*/ 100829 h 373821"/>
              <a:gd name="connsiteX14" fmla="*/ 133350 w 377487"/>
              <a:gd name="connsiteY14" fmla="*/ 95250 h 373821"/>
              <a:gd name="connsiteX15" fmla="*/ 146820 w 377487"/>
              <a:gd name="connsiteY15" fmla="*/ 100829 h 373821"/>
              <a:gd name="connsiteX16" fmla="*/ 180975 w 377487"/>
              <a:gd name="connsiteY16" fmla="*/ 134985 h 373821"/>
              <a:gd name="connsiteX17" fmla="*/ 277860 w 377487"/>
              <a:gd name="connsiteY17" fmla="*/ 38100 h 373821"/>
              <a:gd name="connsiteX18" fmla="*/ 228600 w 377487"/>
              <a:gd name="connsiteY18" fmla="*/ 38100 h 373821"/>
              <a:gd name="connsiteX19" fmla="*/ 209550 w 377487"/>
              <a:gd name="connsiteY19" fmla="*/ 19050 h 373821"/>
              <a:gd name="connsiteX20" fmla="*/ 228600 w 377487"/>
              <a:gd name="connsiteY20" fmla="*/ 0 h 373821"/>
              <a:gd name="connsiteX21" fmla="*/ 323850 w 377487"/>
              <a:gd name="connsiteY21" fmla="*/ 0 h 373821"/>
              <a:gd name="connsiteX22" fmla="*/ 214852 w 377487"/>
              <a:gd name="connsiteY22" fmla="*/ 209085 h 373821"/>
              <a:gd name="connsiteX23" fmla="*/ 187397 w 377487"/>
              <a:gd name="connsiteY23" fmla="*/ 256638 h 373821"/>
              <a:gd name="connsiteX24" fmla="*/ 176268 w 377487"/>
              <a:gd name="connsiteY24" fmla="*/ 259391 h 373821"/>
              <a:gd name="connsiteX25" fmla="*/ 174969 w 377487"/>
              <a:gd name="connsiteY25" fmla="*/ 276225 h 373821"/>
              <a:gd name="connsiteX26" fmla="*/ 176390 w 377487"/>
              <a:gd name="connsiteY26" fmla="*/ 293816 h 373821"/>
              <a:gd name="connsiteX27" fmla="*/ 186665 w 377487"/>
              <a:gd name="connsiteY27" fmla="*/ 296290 h 373821"/>
              <a:gd name="connsiteX28" fmla="*/ 214288 w 377487"/>
              <a:gd name="connsiteY28" fmla="*/ 344115 h 373821"/>
              <a:gd name="connsiteX29" fmla="*/ 210739 w 377487"/>
              <a:gd name="connsiteY29" fmla="*/ 356142 h 373821"/>
              <a:gd name="connsiteX30" fmla="*/ 239013 w 377487"/>
              <a:gd name="connsiteY30" fmla="*/ 373696 h 373821"/>
              <a:gd name="connsiteX31" fmla="*/ 248410 w 377487"/>
              <a:gd name="connsiteY31" fmla="*/ 363815 h 373821"/>
              <a:gd name="connsiteX32" fmla="*/ 303638 w 377487"/>
              <a:gd name="connsiteY32" fmla="*/ 363825 h 373821"/>
              <a:gd name="connsiteX33" fmla="*/ 313138 w 377487"/>
              <a:gd name="connsiteY33" fmla="*/ 373822 h 373821"/>
              <a:gd name="connsiteX34" fmla="*/ 341386 w 377487"/>
              <a:gd name="connsiteY34" fmla="*/ 356431 h 373821"/>
              <a:gd name="connsiteX35" fmla="*/ 337612 w 377487"/>
              <a:gd name="connsiteY35" fmla="*/ 343365 h 373821"/>
              <a:gd name="connsiteX36" fmla="*/ 365067 w 377487"/>
              <a:gd name="connsiteY36" fmla="*/ 295810 h 373821"/>
              <a:gd name="connsiteX37" fmla="*/ 376188 w 377487"/>
              <a:gd name="connsiteY37" fmla="*/ 293059 h 373821"/>
              <a:gd name="connsiteX38" fmla="*/ 377487 w 377487"/>
              <a:gd name="connsiteY38" fmla="*/ 276225 h 373821"/>
              <a:gd name="connsiteX39" fmla="*/ 376066 w 377487"/>
              <a:gd name="connsiteY39" fmla="*/ 258630 h 373821"/>
              <a:gd name="connsiteX40" fmla="*/ 365798 w 377487"/>
              <a:gd name="connsiteY40" fmla="*/ 256158 h 373821"/>
              <a:gd name="connsiteX41" fmla="*/ 338178 w 377487"/>
              <a:gd name="connsiteY41" fmla="*/ 208333 h 373821"/>
              <a:gd name="connsiteX42" fmla="*/ 341723 w 377487"/>
              <a:gd name="connsiteY42" fmla="*/ 196314 h 373821"/>
              <a:gd name="connsiteX43" fmla="*/ 313449 w 377487"/>
              <a:gd name="connsiteY43" fmla="*/ 178756 h 373821"/>
              <a:gd name="connsiteX44" fmla="*/ 304055 w 377487"/>
              <a:gd name="connsiteY44" fmla="*/ 188633 h 373821"/>
              <a:gd name="connsiteX45" fmla="*/ 248827 w 377487"/>
              <a:gd name="connsiteY45" fmla="*/ 188624 h 373821"/>
              <a:gd name="connsiteX46" fmla="*/ 239325 w 377487"/>
              <a:gd name="connsiteY46" fmla="*/ 178626 h 373821"/>
              <a:gd name="connsiteX47" fmla="*/ 211078 w 377487"/>
              <a:gd name="connsiteY47" fmla="*/ 196013 h 373821"/>
              <a:gd name="connsiteX48" fmla="*/ 214852 w 377487"/>
              <a:gd name="connsiteY48" fmla="*/ 209085 h 373821"/>
              <a:gd name="connsiteX49" fmla="*/ 276227 w 377487"/>
              <a:gd name="connsiteY49" fmla="*/ 304800 h 373821"/>
              <a:gd name="connsiteX50" fmla="*/ 248612 w 377487"/>
              <a:gd name="connsiteY50" fmla="*/ 276225 h 373821"/>
              <a:gd name="connsiteX51" fmla="*/ 276227 w 377487"/>
              <a:gd name="connsiteY51" fmla="*/ 247650 h 373821"/>
              <a:gd name="connsiteX52" fmla="*/ 303844 w 377487"/>
              <a:gd name="connsiteY52" fmla="*/ 276225 h 373821"/>
              <a:gd name="connsiteX53" fmla="*/ 276227 w 377487"/>
              <a:gd name="connsiteY53" fmla="*/ 304800 h 37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77487" h="373821">
                <a:moveTo>
                  <a:pt x="323850" y="0"/>
                </a:moveTo>
                <a:cubicBezTo>
                  <a:pt x="334371" y="0"/>
                  <a:pt x="342900" y="8529"/>
                  <a:pt x="342900" y="19050"/>
                </a:cubicBezTo>
                <a:lnTo>
                  <a:pt x="342900" y="114299"/>
                </a:lnTo>
                <a:cubicBezTo>
                  <a:pt x="342900" y="124821"/>
                  <a:pt x="334371" y="133349"/>
                  <a:pt x="323850" y="133350"/>
                </a:cubicBezTo>
                <a:cubicBezTo>
                  <a:pt x="313329" y="133350"/>
                  <a:pt x="304800" y="124821"/>
                  <a:pt x="304800" y="114300"/>
                </a:cubicBezTo>
                <a:lnTo>
                  <a:pt x="304800" y="65041"/>
                </a:lnTo>
                <a:lnTo>
                  <a:pt x="194445" y="175395"/>
                </a:lnTo>
                <a:cubicBezTo>
                  <a:pt x="190873" y="178967"/>
                  <a:pt x="186027" y="180975"/>
                  <a:pt x="180975" y="180975"/>
                </a:cubicBezTo>
                <a:cubicBezTo>
                  <a:pt x="175923" y="180975"/>
                  <a:pt x="171077" y="178967"/>
                  <a:pt x="167505" y="175395"/>
                </a:cubicBezTo>
                <a:lnTo>
                  <a:pt x="133350" y="141241"/>
                </a:lnTo>
                <a:lnTo>
                  <a:pt x="32520" y="242070"/>
                </a:lnTo>
                <a:cubicBezTo>
                  <a:pt x="25081" y="249509"/>
                  <a:pt x="13019" y="249509"/>
                  <a:pt x="5580" y="242070"/>
                </a:cubicBezTo>
                <a:cubicBezTo>
                  <a:pt x="-1860" y="234631"/>
                  <a:pt x="-1860" y="222569"/>
                  <a:pt x="5580" y="215130"/>
                </a:cubicBezTo>
                <a:lnTo>
                  <a:pt x="119880" y="100829"/>
                </a:lnTo>
                <a:cubicBezTo>
                  <a:pt x="123452" y="97257"/>
                  <a:pt x="128298" y="95250"/>
                  <a:pt x="133350" y="95250"/>
                </a:cubicBezTo>
                <a:cubicBezTo>
                  <a:pt x="138402" y="95250"/>
                  <a:pt x="143248" y="97257"/>
                  <a:pt x="146820" y="100829"/>
                </a:cubicBezTo>
                <a:lnTo>
                  <a:pt x="180975" y="134985"/>
                </a:lnTo>
                <a:lnTo>
                  <a:pt x="277860" y="38100"/>
                </a:lnTo>
                <a:lnTo>
                  <a:pt x="228600" y="38100"/>
                </a:lnTo>
                <a:cubicBezTo>
                  <a:pt x="218079" y="38100"/>
                  <a:pt x="209550" y="29571"/>
                  <a:pt x="209550" y="19050"/>
                </a:cubicBezTo>
                <a:cubicBezTo>
                  <a:pt x="209550" y="8529"/>
                  <a:pt x="218079" y="0"/>
                  <a:pt x="228600" y="0"/>
                </a:cubicBezTo>
                <a:lnTo>
                  <a:pt x="323850" y="0"/>
                </a:lnTo>
                <a:close/>
                <a:moveTo>
                  <a:pt x="214852" y="209085"/>
                </a:moveTo>
                <a:cubicBezTo>
                  <a:pt x="220849" y="229853"/>
                  <a:pt x="208382" y="251445"/>
                  <a:pt x="187397" y="256638"/>
                </a:cubicBezTo>
                <a:lnTo>
                  <a:pt x="176268" y="259391"/>
                </a:lnTo>
                <a:cubicBezTo>
                  <a:pt x="175412" y="264871"/>
                  <a:pt x="174969" y="270495"/>
                  <a:pt x="174969" y="276225"/>
                </a:cubicBezTo>
                <a:cubicBezTo>
                  <a:pt x="174969" y="282220"/>
                  <a:pt x="175454" y="288097"/>
                  <a:pt x="176390" y="293816"/>
                </a:cubicBezTo>
                <a:lnTo>
                  <a:pt x="186665" y="296290"/>
                </a:lnTo>
                <a:cubicBezTo>
                  <a:pt x="207858" y="301394"/>
                  <a:pt x="220458" y="323208"/>
                  <a:pt x="214288" y="344115"/>
                </a:cubicBezTo>
                <a:lnTo>
                  <a:pt x="210739" y="356142"/>
                </a:lnTo>
                <a:cubicBezTo>
                  <a:pt x="219105" y="363487"/>
                  <a:pt x="228638" y="369454"/>
                  <a:pt x="239013" y="373696"/>
                </a:cubicBezTo>
                <a:lnTo>
                  <a:pt x="248410" y="363815"/>
                </a:lnTo>
                <a:cubicBezTo>
                  <a:pt x="263431" y="348019"/>
                  <a:pt x="288621" y="348023"/>
                  <a:pt x="303638" y="363825"/>
                </a:cubicBezTo>
                <a:lnTo>
                  <a:pt x="313138" y="373822"/>
                </a:lnTo>
                <a:cubicBezTo>
                  <a:pt x="323492" y="369625"/>
                  <a:pt x="333017" y="363716"/>
                  <a:pt x="341386" y="356431"/>
                </a:cubicBezTo>
                <a:lnTo>
                  <a:pt x="337612" y="343365"/>
                </a:lnTo>
                <a:cubicBezTo>
                  <a:pt x="331617" y="322595"/>
                  <a:pt x="344083" y="301003"/>
                  <a:pt x="365067" y="295810"/>
                </a:cubicBezTo>
                <a:lnTo>
                  <a:pt x="376188" y="293059"/>
                </a:lnTo>
                <a:cubicBezTo>
                  <a:pt x="377043" y="287579"/>
                  <a:pt x="377487" y="281955"/>
                  <a:pt x="377487" y="276225"/>
                </a:cubicBezTo>
                <a:cubicBezTo>
                  <a:pt x="377487" y="270230"/>
                  <a:pt x="377001" y="264351"/>
                  <a:pt x="376066" y="258630"/>
                </a:cubicBezTo>
                <a:lnTo>
                  <a:pt x="365798" y="256158"/>
                </a:lnTo>
                <a:cubicBezTo>
                  <a:pt x="344605" y="251054"/>
                  <a:pt x="332007" y="229242"/>
                  <a:pt x="338178" y="208333"/>
                </a:cubicBezTo>
                <a:lnTo>
                  <a:pt x="341723" y="196314"/>
                </a:lnTo>
                <a:cubicBezTo>
                  <a:pt x="333358" y="188966"/>
                  <a:pt x="323823" y="183000"/>
                  <a:pt x="313449" y="178756"/>
                </a:cubicBezTo>
                <a:lnTo>
                  <a:pt x="304055" y="188633"/>
                </a:lnTo>
                <a:cubicBezTo>
                  <a:pt x="289034" y="204431"/>
                  <a:pt x="263844" y="204426"/>
                  <a:pt x="248827" y="188624"/>
                </a:cubicBezTo>
                <a:lnTo>
                  <a:pt x="239325" y="178626"/>
                </a:lnTo>
                <a:cubicBezTo>
                  <a:pt x="228971" y="182821"/>
                  <a:pt x="219446" y="188728"/>
                  <a:pt x="211078" y="196013"/>
                </a:cubicBezTo>
                <a:lnTo>
                  <a:pt x="214852" y="209085"/>
                </a:lnTo>
                <a:close/>
                <a:moveTo>
                  <a:pt x="276227" y="304800"/>
                </a:moveTo>
                <a:cubicBezTo>
                  <a:pt x="260975" y="304800"/>
                  <a:pt x="248612" y="292006"/>
                  <a:pt x="248612" y="276225"/>
                </a:cubicBezTo>
                <a:cubicBezTo>
                  <a:pt x="248612" y="260444"/>
                  <a:pt x="260975" y="247650"/>
                  <a:pt x="276227" y="247650"/>
                </a:cubicBezTo>
                <a:cubicBezTo>
                  <a:pt x="291480" y="247650"/>
                  <a:pt x="303844" y="260444"/>
                  <a:pt x="303844" y="276225"/>
                </a:cubicBezTo>
                <a:cubicBezTo>
                  <a:pt x="303844" y="292006"/>
                  <a:pt x="291480" y="304800"/>
                  <a:pt x="276227" y="304800"/>
                </a:cubicBezTo>
                <a:close/>
              </a:path>
            </a:pathLst>
          </a:custGeom>
          <a:gradFill flip="none" rotWithShape="1">
            <a:gsLst>
              <a:gs pos="35000">
                <a:srgbClr val="225B62"/>
              </a:gs>
              <a:gs pos="0">
                <a:srgbClr val="0078D4"/>
              </a:gs>
            </a:gsLst>
            <a:path path="circle">
              <a:fillToRect l="100000" t="100000"/>
            </a:path>
            <a:tileRect r="-100000" b="-100000"/>
          </a:gradFill>
          <a:ln>
            <a:noFill/>
            <a:headEnd type="none" w="med" len="med"/>
            <a:tailEnd type="none" w="med" len="med"/>
          </a:ln>
          <a:effectLst>
            <a:outerShdw blurRad="63500" dist="127000" dir="2700000" algn="tl" rotWithShape="0">
              <a:srgbClr val="454142">
                <a:alpha val="20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0" tIns="18288" rIns="0" bIns="45720" numCol="1" spcCol="0" rtlCol="0" fromWordArt="0" anchor="t" anchorCtr="0" forceAA="0" compatLnSpc="1">
            <a:prstTxWarp prst="textNoShape">
              <a:avLst/>
            </a:prstTxWarp>
            <a:noAutofit/>
          </a:bodyPr>
          <a:lstStyle/>
          <a:p>
            <a:pPr marL="0" marR="0" lvl="0" indent="0" algn="ctr" defTabSz="914367"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a:ln w="3175">
                <a:noFill/>
              </a:ln>
              <a:gradFill>
                <a:gsLst>
                  <a:gs pos="53933">
                    <a:srgbClr val="FFFFFF"/>
                  </a:gs>
                  <a:gs pos="38000">
                    <a:srgbClr val="FFFFFF"/>
                  </a:gs>
                </a:gsLst>
                <a:path path="circle">
                  <a:fillToRect l="100000" b="100000"/>
                </a:path>
              </a:gradFill>
              <a:effectLst/>
              <a:uLnTx/>
              <a:uFillTx/>
              <a:latin typeface="Segoe UI Semibold"/>
              <a:ea typeface="+mn-ea"/>
              <a:cs typeface="Segoe UI" pitchFamily="34" charset="0"/>
            </a:endParaRPr>
          </a:p>
        </p:txBody>
      </p:sp>
      <p:sp>
        <p:nvSpPr>
          <p:cNvPr id="28" name="TextBox 27">
            <a:extLst>
              <a:ext uri="{FF2B5EF4-FFF2-40B4-BE49-F238E27FC236}">
                <a16:creationId xmlns:a16="http://schemas.microsoft.com/office/drawing/2014/main" id="{F1AE05A4-6714-3431-C5B6-170FFA8A4E97}"/>
              </a:ext>
            </a:extLst>
          </p:cNvPr>
          <p:cNvSpPr txBox="1"/>
          <p:nvPr/>
        </p:nvSpPr>
        <p:spPr>
          <a:xfrm>
            <a:off x="1076205" y="1199375"/>
            <a:ext cx="3491562" cy="794833"/>
          </a:xfrm>
          <a:prstGeom prst="rect">
            <a:avLst/>
          </a:prstGeom>
          <a:noFill/>
        </p:spPr>
        <p:txBody>
          <a:bodyPr wrap="square">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765" b="1" i="0" u="none" strike="noStrike" kern="1200" cap="none" spc="0" normalizeH="0" baseline="0" noProof="0">
                <a:ln>
                  <a:noFill/>
                </a:ln>
                <a:solidFill>
                  <a:srgbClr val="000000"/>
                </a:solidFill>
                <a:effectLst/>
                <a:uLnTx/>
                <a:uFillTx/>
                <a:latin typeface="Segoe UI"/>
                <a:ea typeface="+mn-ea"/>
                <a:cs typeface="+mn-cs"/>
              </a:rPr>
              <a:t>Business Enablement</a:t>
            </a:r>
          </a:p>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Align security to the organization’s mission, priorities, risks, and processes</a:t>
            </a:r>
          </a:p>
        </p:txBody>
      </p:sp>
      <p:sp>
        <p:nvSpPr>
          <p:cNvPr id="29" name="TextBox 28">
            <a:extLst>
              <a:ext uri="{FF2B5EF4-FFF2-40B4-BE49-F238E27FC236}">
                <a16:creationId xmlns:a16="http://schemas.microsoft.com/office/drawing/2014/main" id="{E466B153-8252-D40B-E83A-B3B5A048D2D5}"/>
              </a:ext>
            </a:extLst>
          </p:cNvPr>
          <p:cNvSpPr txBox="1"/>
          <p:nvPr/>
        </p:nvSpPr>
        <p:spPr>
          <a:xfrm>
            <a:off x="1923856" y="2157379"/>
            <a:ext cx="6813550" cy="794833"/>
          </a:xfrm>
          <a:prstGeom prst="rect">
            <a:avLst/>
          </a:prstGeom>
          <a:noFill/>
        </p:spPr>
        <p:txBody>
          <a:bodyPr wrap="square" lIns="91440" tIns="45720" rIns="91440" bIns="45720" anchor="t">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765" b="1" i="0" u="none" strike="noStrike" kern="1200" cap="none" spc="0" normalizeH="0" baseline="0" noProof="0">
                <a:ln>
                  <a:noFill/>
                </a:ln>
                <a:solidFill>
                  <a:srgbClr val="000000"/>
                </a:solidFill>
                <a:effectLst/>
                <a:uLnTx/>
                <a:uFillTx/>
                <a:latin typeface="Segoe UI"/>
                <a:ea typeface="+mn-ea"/>
                <a:cs typeface="+mn-cs"/>
              </a:rPr>
              <a:t>Assume Breach (Assume Compromise)</a:t>
            </a:r>
          </a:p>
          <a:p>
            <a:pPr lvl="0" defTabSz="914554">
              <a:defRPr/>
            </a:pPr>
            <a:r>
              <a:rPr lang="en-US" sz="1400">
                <a:solidFill>
                  <a:srgbClr val="000000"/>
                </a:solidFill>
              </a:rPr>
              <a:t>Assume attackers can and will successfully attack anything (identity, network, device, app, infrastructure, etc.) and plan accordingly</a:t>
            </a:r>
          </a:p>
        </p:txBody>
      </p:sp>
      <p:sp>
        <p:nvSpPr>
          <p:cNvPr id="31" name="TextBox 30">
            <a:extLst>
              <a:ext uri="{FF2B5EF4-FFF2-40B4-BE49-F238E27FC236}">
                <a16:creationId xmlns:a16="http://schemas.microsoft.com/office/drawing/2014/main" id="{2ECA8EDB-00F3-9509-D44B-EB99318FACEB}"/>
              </a:ext>
            </a:extLst>
          </p:cNvPr>
          <p:cNvSpPr txBox="1"/>
          <p:nvPr/>
        </p:nvSpPr>
        <p:spPr>
          <a:xfrm>
            <a:off x="3161166" y="2994387"/>
            <a:ext cx="7193022" cy="794833"/>
          </a:xfrm>
          <a:prstGeom prst="rect">
            <a:avLst/>
          </a:prstGeom>
          <a:noFill/>
        </p:spPr>
        <p:txBody>
          <a:bodyPr wrap="square" lIns="91440" tIns="45720" rIns="91440" bIns="45720" anchor="t">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765" b="1" i="0" u="none" strike="noStrike" kern="1200" cap="none" spc="0" normalizeH="0" baseline="0" noProof="0">
                <a:ln>
                  <a:noFill/>
                </a:ln>
                <a:solidFill>
                  <a:srgbClr val="000000"/>
                </a:solidFill>
                <a:effectLst/>
                <a:uLnTx/>
                <a:uFillTx/>
                <a:latin typeface="Segoe UI"/>
                <a:ea typeface="+mn-ea"/>
                <a:cs typeface="+mn-cs"/>
              </a:rPr>
              <a:t>Verify Explicitly</a:t>
            </a:r>
          </a:p>
          <a:p>
            <a:pPr lvl="0" defTabSz="914554">
              <a:defRPr/>
            </a:pPr>
            <a:r>
              <a:rPr lang="en-US" sz="1400">
                <a:solidFill>
                  <a:srgbClr val="000000"/>
                </a:solidFill>
              </a:rPr>
              <a:t>Protect assets against attacker control by explicitly validating that all trust and security decisions use all relevant available information and telemetry.</a:t>
            </a:r>
          </a:p>
        </p:txBody>
      </p:sp>
      <p:sp>
        <p:nvSpPr>
          <p:cNvPr id="35" name="TextBox 34">
            <a:extLst>
              <a:ext uri="{FF2B5EF4-FFF2-40B4-BE49-F238E27FC236}">
                <a16:creationId xmlns:a16="http://schemas.microsoft.com/office/drawing/2014/main" id="{D575BEA8-7AAE-8514-6DEC-1393742520E2}"/>
              </a:ext>
            </a:extLst>
          </p:cNvPr>
          <p:cNvSpPr txBox="1"/>
          <p:nvPr/>
        </p:nvSpPr>
        <p:spPr>
          <a:xfrm>
            <a:off x="4415558" y="3866100"/>
            <a:ext cx="6813550" cy="794833"/>
          </a:xfrm>
          <a:prstGeom prst="rect">
            <a:avLst/>
          </a:prstGeom>
          <a:noFill/>
        </p:spPr>
        <p:txBody>
          <a:bodyPr wrap="square" lIns="91440" tIns="45720" rIns="91440" bIns="45720" anchor="t">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750" b="1" i="0" u="none" strike="noStrike" kern="1200" cap="none" spc="0" normalizeH="0" baseline="0" noProof="0">
                <a:ln>
                  <a:noFill/>
                </a:ln>
                <a:solidFill>
                  <a:srgbClr val="000000"/>
                </a:solidFill>
                <a:effectLst/>
                <a:uLnTx/>
                <a:uFillTx/>
                <a:latin typeface="Segoe UI"/>
                <a:ea typeface="+mn-ea"/>
                <a:cs typeface="+mn-cs"/>
              </a:rPr>
              <a:t>Use least-privilege access</a:t>
            </a:r>
          </a:p>
          <a:p>
            <a:pPr lvl="0" defTabSz="914367">
              <a:defRPr/>
            </a:pPr>
            <a:r>
              <a:rPr lang="en-US" sz="1400">
                <a:solidFill>
                  <a:srgbClr val="000000"/>
                </a:solidFill>
              </a:rPr>
              <a:t>Limit access of a potentially compromised asset, typically with just-in-time and just-enough-access (JIT/JEA) and risk-based polices like adaptive access control.</a:t>
            </a:r>
            <a:endParaRPr kumimoji="0" lang="en-US" sz="1400" b="0" i="0" u="none" strike="noStrike" kern="1200" cap="none" spc="0" normalizeH="0" baseline="0" noProof="0">
              <a:ln>
                <a:noFill/>
              </a:ln>
              <a:solidFill>
                <a:srgbClr val="000000"/>
              </a:solidFill>
              <a:effectLst/>
              <a:uLnTx/>
              <a:uFillTx/>
              <a:latin typeface="Segoe UI"/>
              <a:ea typeface="+mn-ea"/>
              <a:cs typeface="+mn-cs"/>
            </a:endParaRPr>
          </a:p>
        </p:txBody>
      </p:sp>
      <p:sp>
        <p:nvSpPr>
          <p:cNvPr id="36" name="Graphic 85">
            <a:extLst>
              <a:ext uri="{FF2B5EF4-FFF2-40B4-BE49-F238E27FC236}">
                <a16:creationId xmlns:a16="http://schemas.microsoft.com/office/drawing/2014/main" id="{8DA7D1CE-E0BB-B917-1348-7DA60976A5B7}"/>
              </a:ext>
              <a:ext uri="{C183D7F6-B498-43B3-948B-1728B52AA6E4}">
                <adec:decorative xmlns:adec="http://schemas.microsoft.com/office/drawing/2017/decorative" val="1"/>
              </a:ext>
            </a:extLst>
          </p:cNvPr>
          <p:cNvSpPr/>
          <p:nvPr/>
        </p:nvSpPr>
        <p:spPr>
          <a:xfrm>
            <a:off x="1148489" y="2269315"/>
            <a:ext cx="573766" cy="544906"/>
          </a:xfrm>
          <a:custGeom>
            <a:avLst/>
            <a:gdLst>
              <a:gd name="connsiteX0" fmla="*/ 233363 w 381053"/>
              <a:gd name="connsiteY0" fmla="*/ 0 h 361886"/>
              <a:gd name="connsiteX1" fmla="*/ 247520 w 381053"/>
              <a:gd name="connsiteY1" fmla="*/ 12349 h 361886"/>
              <a:gd name="connsiteX2" fmla="*/ 247650 w 381053"/>
              <a:gd name="connsiteY2" fmla="*/ 14288 h 361886"/>
              <a:gd name="connsiteX3" fmla="*/ 247650 w 381053"/>
              <a:gd name="connsiteY3" fmla="*/ 28615 h 361886"/>
              <a:gd name="connsiteX4" fmla="*/ 237546 w 381053"/>
              <a:gd name="connsiteY4" fmla="*/ 61070 h 361886"/>
              <a:gd name="connsiteX5" fmla="*/ 285586 w 381053"/>
              <a:gd name="connsiteY5" fmla="*/ 123759 h 361886"/>
              <a:gd name="connsiteX6" fmla="*/ 290453 w 381053"/>
              <a:gd name="connsiteY6" fmla="*/ 123761 h 361886"/>
              <a:gd name="connsiteX7" fmla="*/ 333139 w 381053"/>
              <a:gd name="connsiteY7" fmla="*/ 80721 h 361886"/>
              <a:gd name="connsiteX8" fmla="*/ 333021 w 381053"/>
              <a:gd name="connsiteY8" fmla="*/ 52421 h 361886"/>
              <a:gd name="connsiteX9" fmla="*/ 347249 w 381053"/>
              <a:gd name="connsiteY9" fmla="*/ 38074 h 361886"/>
              <a:gd name="connsiteX10" fmla="*/ 361596 w 381053"/>
              <a:gd name="connsiteY10" fmla="*/ 52303 h 361886"/>
              <a:gd name="connsiteX11" fmla="*/ 361714 w 381053"/>
              <a:gd name="connsiteY11" fmla="*/ 80603 h 361886"/>
              <a:gd name="connsiteX12" fmla="*/ 294364 w 381053"/>
              <a:gd name="connsiteY12" fmla="*/ 152221 h 361886"/>
              <a:gd name="connsiteX13" fmla="*/ 290276 w 381053"/>
              <a:gd name="connsiteY13" fmla="*/ 152336 h 361886"/>
              <a:gd name="connsiteX14" fmla="*/ 285750 w 381053"/>
              <a:gd name="connsiteY14" fmla="*/ 152324 h 361886"/>
              <a:gd name="connsiteX15" fmla="*/ 285750 w 381053"/>
              <a:gd name="connsiteY15" fmla="*/ 180938 h 361886"/>
              <a:gd name="connsiteX16" fmla="*/ 366766 w 381053"/>
              <a:gd name="connsiteY16" fmla="*/ 180949 h 361886"/>
              <a:gd name="connsiteX17" fmla="*/ 380924 w 381053"/>
              <a:gd name="connsiteY17" fmla="*/ 193297 h 361886"/>
              <a:gd name="connsiteX18" fmla="*/ 381053 w 381053"/>
              <a:gd name="connsiteY18" fmla="*/ 195237 h 361886"/>
              <a:gd name="connsiteX19" fmla="*/ 368705 w 381053"/>
              <a:gd name="connsiteY19" fmla="*/ 209393 h 361886"/>
              <a:gd name="connsiteX20" fmla="*/ 366766 w 381053"/>
              <a:gd name="connsiteY20" fmla="*/ 209524 h 361886"/>
              <a:gd name="connsiteX21" fmla="*/ 285758 w 381053"/>
              <a:gd name="connsiteY21" fmla="*/ 209524 h 361886"/>
              <a:gd name="connsiteX22" fmla="*/ 285750 w 381053"/>
              <a:gd name="connsiteY22" fmla="*/ 247613 h 361886"/>
              <a:gd name="connsiteX23" fmla="*/ 290276 w 381053"/>
              <a:gd name="connsiteY23" fmla="*/ 247624 h 361886"/>
              <a:gd name="connsiteX24" fmla="*/ 294364 w 381053"/>
              <a:gd name="connsiteY24" fmla="*/ 247739 h 361886"/>
              <a:gd name="connsiteX25" fmla="*/ 361630 w 381053"/>
              <a:gd name="connsiteY25" fmla="*/ 315562 h 361886"/>
              <a:gd name="connsiteX26" fmla="*/ 361714 w 381053"/>
              <a:gd name="connsiteY26" fmla="*/ 319357 h 361886"/>
              <a:gd name="connsiteX27" fmla="*/ 361596 w 381053"/>
              <a:gd name="connsiteY27" fmla="*/ 347658 h 361886"/>
              <a:gd name="connsiteX28" fmla="*/ 347249 w 381053"/>
              <a:gd name="connsiteY28" fmla="*/ 361886 h 361886"/>
              <a:gd name="connsiteX29" fmla="*/ 333143 w 381053"/>
              <a:gd name="connsiteY29" fmla="*/ 349479 h 361886"/>
              <a:gd name="connsiteX30" fmla="*/ 333021 w 381053"/>
              <a:gd name="connsiteY30" fmla="*/ 347540 h 361886"/>
              <a:gd name="connsiteX31" fmla="*/ 333139 w 381053"/>
              <a:gd name="connsiteY31" fmla="*/ 319239 h 361886"/>
              <a:gd name="connsiteX32" fmla="*/ 293387 w 381053"/>
              <a:gd name="connsiteY32" fmla="*/ 276310 h 361886"/>
              <a:gd name="connsiteX33" fmla="*/ 290453 w 381053"/>
              <a:gd name="connsiteY33" fmla="*/ 276199 h 361886"/>
              <a:gd name="connsiteX34" fmla="*/ 281393 w 381053"/>
              <a:gd name="connsiteY34" fmla="*/ 276197 h 361886"/>
              <a:gd name="connsiteX35" fmla="*/ 190500 w 381053"/>
              <a:gd name="connsiteY35" fmla="*/ 342884 h 361886"/>
              <a:gd name="connsiteX36" fmla="*/ 99607 w 381053"/>
              <a:gd name="connsiteY36" fmla="*/ 276197 h 361886"/>
              <a:gd name="connsiteX37" fmla="*/ 90311 w 381053"/>
              <a:gd name="connsiteY37" fmla="*/ 276199 h 361886"/>
              <a:gd name="connsiteX38" fmla="*/ 47626 w 381053"/>
              <a:gd name="connsiteY38" fmla="*/ 319239 h 361886"/>
              <a:gd name="connsiteX39" fmla="*/ 47743 w 381053"/>
              <a:gd name="connsiteY39" fmla="*/ 347540 h 361886"/>
              <a:gd name="connsiteX40" fmla="*/ 33515 w 381053"/>
              <a:gd name="connsiteY40" fmla="*/ 361886 h 361886"/>
              <a:gd name="connsiteX41" fmla="*/ 19168 w 381053"/>
              <a:gd name="connsiteY41" fmla="*/ 347658 h 361886"/>
              <a:gd name="connsiteX42" fmla="*/ 19050 w 381053"/>
              <a:gd name="connsiteY42" fmla="*/ 319357 h 361886"/>
              <a:gd name="connsiteX43" fmla="*/ 86399 w 381053"/>
              <a:gd name="connsiteY43" fmla="*/ 247739 h 361886"/>
              <a:gd name="connsiteX44" fmla="*/ 90488 w 381053"/>
              <a:gd name="connsiteY44" fmla="*/ 247624 h 361886"/>
              <a:gd name="connsiteX45" fmla="*/ 95250 w 381053"/>
              <a:gd name="connsiteY45" fmla="*/ 247613 h 361886"/>
              <a:gd name="connsiteX46" fmla="*/ 95250 w 381053"/>
              <a:gd name="connsiteY46" fmla="*/ 209513 h 361886"/>
              <a:gd name="connsiteX47" fmla="*/ 14288 w 381053"/>
              <a:gd name="connsiteY47" fmla="*/ 209524 h 361886"/>
              <a:gd name="connsiteX48" fmla="*/ 130 w 381053"/>
              <a:gd name="connsiteY48" fmla="*/ 197176 h 361886"/>
              <a:gd name="connsiteX49" fmla="*/ 0 w 381053"/>
              <a:gd name="connsiteY49" fmla="*/ 195237 h 361886"/>
              <a:gd name="connsiteX50" fmla="*/ 12349 w 381053"/>
              <a:gd name="connsiteY50" fmla="*/ 181079 h 361886"/>
              <a:gd name="connsiteX51" fmla="*/ 14288 w 381053"/>
              <a:gd name="connsiteY51" fmla="*/ 180949 h 361886"/>
              <a:gd name="connsiteX52" fmla="*/ 95250 w 381053"/>
              <a:gd name="connsiteY52" fmla="*/ 180938 h 361886"/>
              <a:gd name="connsiteX53" fmla="*/ 95250 w 381053"/>
              <a:gd name="connsiteY53" fmla="*/ 152324 h 361886"/>
              <a:gd name="connsiteX54" fmla="*/ 90488 w 381053"/>
              <a:gd name="connsiteY54" fmla="*/ 152336 h 361886"/>
              <a:gd name="connsiteX55" fmla="*/ 86399 w 381053"/>
              <a:gd name="connsiteY55" fmla="*/ 152221 h 361886"/>
              <a:gd name="connsiteX56" fmla="*/ 19133 w 381053"/>
              <a:gd name="connsiteY56" fmla="*/ 84397 h 361886"/>
              <a:gd name="connsiteX57" fmla="*/ 19050 w 381053"/>
              <a:gd name="connsiteY57" fmla="*/ 80603 h 361886"/>
              <a:gd name="connsiteX58" fmla="*/ 19168 w 381053"/>
              <a:gd name="connsiteY58" fmla="*/ 52303 h 361886"/>
              <a:gd name="connsiteX59" fmla="*/ 33514 w 381053"/>
              <a:gd name="connsiteY59" fmla="*/ 38074 h 361886"/>
              <a:gd name="connsiteX60" fmla="*/ 47620 w 381053"/>
              <a:gd name="connsiteY60" fmla="*/ 50481 h 361886"/>
              <a:gd name="connsiteX61" fmla="*/ 47742 w 381053"/>
              <a:gd name="connsiteY61" fmla="*/ 52421 h 361886"/>
              <a:gd name="connsiteX62" fmla="*/ 47625 w 381053"/>
              <a:gd name="connsiteY62" fmla="*/ 80721 h 361886"/>
              <a:gd name="connsiteX63" fmla="*/ 87376 w 381053"/>
              <a:gd name="connsiteY63" fmla="*/ 123650 h 361886"/>
              <a:gd name="connsiteX64" fmla="*/ 90310 w 381053"/>
              <a:gd name="connsiteY64" fmla="*/ 123760 h 361886"/>
              <a:gd name="connsiteX65" fmla="*/ 95413 w 381053"/>
              <a:gd name="connsiteY65" fmla="*/ 123759 h 361886"/>
              <a:gd name="connsiteX66" fmla="*/ 143472 w 381053"/>
              <a:gd name="connsiteY66" fmla="*/ 61047 h 361886"/>
              <a:gd name="connsiteX67" fmla="*/ 133487 w 381053"/>
              <a:gd name="connsiteY67" fmla="*/ 32600 h 361886"/>
              <a:gd name="connsiteX68" fmla="*/ 133350 w 381053"/>
              <a:gd name="connsiteY68" fmla="*/ 28615 h 361886"/>
              <a:gd name="connsiteX69" fmla="*/ 133350 w 381053"/>
              <a:gd name="connsiteY69" fmla="*/ 14288 h 361886"/>
              <a:gd name="connsiteX70" fmla="*/ 147638 w 381053"/>
              <a:gd name="connsiteY70" fmla="*/ 0 h 361886"/>
              <a:gd name="connsiteX71" fmla="*/ 161795 w 381053"/>
              <a:gd name="connsiteY71" fmla="*/ 12349 h 361886"/>
              <a:gd name="connsiteX72" fmla="*/ 161925 w 381053"/>
              <a:gd name="connsiteY72" fmla="*/ 14288 h 361886"/>
              <a:gd name="connsiteX73" fmla="*/ 161925 w 381053"/>
              <a:gd name="connsiteY73" fmla="*/ 28615 h 361886"/>
              <a:gd name="connsiteX74" fmla="*/ 190500 w 381053"/>
              <a:gd name="connsiteY74" fmla="*/ 57190 h 361886"/>
              <a:gd name="connsiteX75" fmla="*/ 218944 w 381053"/>
              <a:gd name="connsiteY75" fmla="*/ 31367 h 361886"/>
              <a:gd name="connsiteX76" fmla="*/ 219075 w 381053"/>
              <a:gd name="connsiteY76" fmla="*/ 28615 h 361886"/>
              <a:gd name="connsiteX77" fmla="*/ 219075 w 381053"/>
              <a:gd name="connsiteY77" fmla="*/ 14288 h 361886"/>
              <a:gd name="connsiteX78" fmla="*/ 233363 w 381053"/>
              <a:gd name="connsiteY78" fmla="*/ 0 h 36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81053" h="361886">
                <a:moveTo>
                  <a:pt x="233363" y="0"/>
                </a:moveTo>
                <a:cubicBezTo>
                  <a:pt x="240596" y="0"/>
                  <a:pt x="246574" y="5375"/>
                  <a:pt x="247520" y="12349"/>
                </a:cubicBezTo>
                <a:lnTo>
                  <a:pt x="247650" y="14288"/>
                </a:lnTo>
                <a:lnTo>
                  <a:pt x="247650" y="28615"/>
                </a:lnTo>
                <a:cubicBezTo>
                  <a:pt x="247650" y="40669"/>
                  <a:pt x="243918" y="51852"/>
                  <a:pt x="237546" y="61070"/>
                </a:cubicBezTo>
                <a:cubicBezTo>
                  <a:pt x="264121" y="70180"/>
                  <a:pt x="283622" y="94566"/>
                  <a:pt x="285586" y="123759"/>
                </a:cubicBezTo>
                <a:lnTo>
                  <a:pt x="290453" y="123761"/>
                </a:lnTo>
                <a:cubicBezTo>
                  <a:pt x="314125" y="123663"/>
                  <a:pt x="333236" y="104393"/>
                  <a:pt x="333139" y="80721"/>
                </a:cubicBezTo>
                <a:lnTo>
                  <a:pt x="333021" y="52421"/>
                </a:lnTo>
                <a:cubicBezTo>
                  <a:pt x="332988" y="44530"/>
                  <a:pt x="339359" y="38107"/>
                  <a:pt x="347249" y="38074"/>
                </a:cubicBezTo>
                <a:cubicBezTo>
                  <a:pt x="355140" y="38042"/>
                  <a:pt x="361563" y="44412"/>
                  <a:pt x="361596" y="52303"/>
                </a:cubicBezTo>
                <a:lnTo>
                  <a:pt x="361714" y="80603"/>
                </a:lnTo>
                <a:cubicBezTo>
                  <a:pt x="361870" y="118784"/>
                  <a:pt x="332045" y="150093"/>
                  <a:pt x="294364" y="152221"/>
                </a:cubicBezTo>
                <a:lnTo>
                  <a:pt x="290276" y="152336"/>
                </a:lnTo>
                <a:lnTo>
                  <a:pt x="285750" y="152324"/>
                </a:lnTo>
                <a:lnTo>
                  <a:pt x="285750" y="180938"/>
                </a:lnTo>
                <a:lnTo>
                  <a:pt x="366766" y="180949"/>
                </a:lnTo>
                <a:cubicBezTo>
                  <a:pt x="373999" y="180949"/>
                  <a:pt x="379977" y="186323"/>
                  <a:pt x="380924" y="193297"/>
                </a:cubicBezTo>
                <a:lnTo>
                  <a:pt x="381053" y="195237"/>
                </a:lnTo>
                <a:cubicBezTo>
                  <a:pt x="381053" y="202470"/>
                  <a:pt x="375679" y="208448"/>
                  <a:pt x="368705" y="209393"/>
                </a:cubicBezTo>
                <a:lnTo>
                  <a:pt x="366766" y="209524"/>
                </a:lnTo>
                <a:lnTo>
                  <a:pt x="285758" y="209524"/>
                </a:lnTo>
                <a:lnTo>
                  <a:pt x="285750" y="247613"/>
                </a:lnTo>
                <a:lnTo>
                  <a:pt x="290276" y="247624"/>
                </a:lnTo>
                <a:lnTo>
                  <a:pt x="294364" y="247739"/>
                </a:lnTo>
                <a:cubicBezTo>
                  <a:pt x="330790" y="249796"/>
                  <a:pt x="359874" y="279122"/>
                  <a:pt x="361630" y="315562"/>
                </a:cubicBezTo>
                <a:lnTo>
                  <a:pt x="361714" y="319357"/>
                </a:lnTo>
                <a:lnTo>
                  <a:pt x="361596" y="347658"/>
                </a:lnTo>
                <a:cubicBezTo>
                  <a:pt x="361563" y="355548"/>
                  <a:pt x="355140" y="361919"/>
                  <a:pt x="347249" y="361886"/>
                </a:cubicBezTo>
                <a:cubicBezTo>
                  <a:pt x="340016" y="361856"/>
                  <a:pt x="334061" y="356457"/>
                  <a:pt x="333143" y="349479"/>
                </a:cubicBezTo>
                <a:lnTo>
                  <a:pt x="333021" y="347540"/>
                </a:lnTo>
                <a:lnTo>
                  <a:pt x="333139" y="319239"/>
                </a:lnTo>
                <a:cubicBezTo>
                  <a:pt x="333232" y="296552"/>
                  <a:pt x="315685" y="277910"/>
                  <a:pt x="293387" y="276310"/>
                </a:cubicBezTo>
                <a:lnTo>
                  <a:pt x="290453" y="276199"/>
                </a:lnTo>
                <a:lnTo>
                  <a:pt x="281393" y="276197"/>
                </a:lnTo>
                <a:cubicBezTo>
                  <a:pt x="269258" y="314848"/>
                  <a:pt x="233153" y="342884"/>
                  <a:pt x="190500" y="342884"/>
                </a:cubicBezTo>
                <a:cubicBezTo>
                  <a:pt x="147847" y="342884"/>
                  <a:pt x="111741" y="314848"/>
                  <a:pt x="99607" y="276197"/>
                </a:cubicBezTo>
                <a:lnTo>
                  <a:pt x="90311" y="276199"/>
                </a:lnTo>
                <a:cubicBezTo>
                  <a:pt x="66639" y="276296"/>
                  <a:pt x="47528" y="295567"/>
                  <a:pt x="47626" y="319239"/>
                </a:cubicBezTo>
                <a:lnTo>
                  <a:pt x="47743" y="347540"/>
                </a:lnTo>
                <a:cubicBezTo>
                  <a:pt x="47776" y="355430"/>
                  <a:pt x="41405" y="361854"/>
                  <a:pt x="33515" y="361886"/>
                </a:cubicBezTo>
                <a:cubicBezTo>
                  <a:pt x="25624" y="361919"/>
                  <a:pt x="19201" y="355548"/>
                  <a:pt x="19168" y="347658"/>
                </a:cubicBezTo>
                <a:lnTo>
                  <a:pt x="19050" y="319357"/>
                </a:lnTo>
                <a:cubicBezTo>
                  <a:pt x="18893" y="281175"/>
                  <a:pt x="48718" y="249866"/>
                  <a:pt x="86399" y="247739"/>
                </a:cubicBezTo>
                <a:lnTo>
                  <a:pt x="90488" y="247624"/>
                </a:lnTo>
                <a:lnTo>
                  <a:pt x="95250" y="247613"/>
                </a:lnTo>
                <a:lnTo>
                  <a:pt x="95250" y="209513"/>
                </a:lnTo>
                <a:lnTo>
                  <a:pt x="14288" y="209524"/>
                </a:lnTo>
                <a:cubicBezTo>
                  <a:pt x="7054" y="209524"/>
                  <a:pt x="1077" y="204148"/>
                  <a:pt x="130" y="197176"/>
                </a:cubicBezTo>
                <a:lnTo>
                  <a:pt x="0" y="195237"/>
                </a:lnTo>
                <a:cubicBezTo>
                  <a:pt x="0" y="188004"/>
                  <a:pt x="5375" y="182026"/>
                  <a:pt x="12349" y="181079"/>
                </a:cubicBezTo>
                <a:lnTo>
                  <a:pt x="14288" y="180949"/>
                </a:lnTo>
                <a:lnTo>
                  <a:pt x="95250" y="180938"/>
                </a:lnTo>
                <a:lnTo>
                  <a:pt x="95250" y="152324"/>
                </a:lnTo>
                <a:lnTo>
                  <a:pt x="90488" y="152336"/>
                </a:lnTo>
                <a:lnTo>
                  <a:pt x="86399" y="152221"/>
                </a:lnTo>
                <a:cubicBezTo>
                  <a:pt x="49973" y="150164"/>
                  <a:pt x="20890" y="120839"/>
                  <a:pt x="19133" y="84397"/>
                </a:cubicBezTo>
                <a:lnTo>
                  <a:pt x="19050" y="80603"/>
                </a:lnTo>
                <a:lnTo>
                  <a:pt x="19168" y="52303"/>
                </a:lnTo>
                <a:cubicBezTo>
                  <a:pt x="19200" y="44412"/>
                  <a:pt x="25623" y="38042"/>
                  <a:pt x="33514" y="38074"/>
                </a:cubicBezTo>
                <a:cubicBezTo>
                  <a:pt x="40747" y="38104"/>
                  <a:pt x="46703" y="43504"/>
                  <a:pt x="47620" y="50481"/>
                </a:cubicBezTo>
                <a:lnTo>
                  <a:pt x="47742" y="52421"/>
                </a:lnTo>
                <a:lnTo>
                  <a:pt x="47625" y="80721"/>
                </a:lnTo>
                <a:cubicBezTo>
                  <a:pt x="47532" y="103407"/>
                  <a:pt x="65079" y="122049"/>
                  <a:pt x="87376" y="123650"/>
                </a:cubicBezTo>
                <a:lnTo>
                  <a:pt x="90310" y="123760"/>
                </a:lnTo>
                <a:lnTo>
                  <a:pt x="95413" y="123759"/>
                </a:lnTo>
                <a:cubicBezTo>
                  <a:pt x="97378" y="94566"/>
                  <a:pt x="116880" y="70180"/>
                  <a:pt x="143472" y="61047"/>
                </a:cubicBezTo>
                <a:cubicBezTo>
                  <a:pt x="137792" y="52874"/>
                  <a:pt x="134212" y="43130"/>
                  <a:pt x="133487" y="32600"/>
                </a:cubicBezTo>
                <a:lnTo>
                  <a:pt x="133350" y="28615"/>
                </a:lnTo>
                <a:lnTo>
                  <a:pt x="133350" y="14288"/>
                </a:lnTo>
                <a:cubicBezTo>
                  <a:pt x="133350" y="6397"/>
                  <a:pt x="139747" y="0"/>
                  <a:pt x="147638" y="0"/>
                </a:cubicBezTo>
                <a:cubicBezTo>
                  <a:pt x="154871" y="0"/>
                  <a:pt x="160849" y="5375"/>
                  <a:pt x="161795" y="12349"/>
                </a:cubicBezTo>
                <a:lnTo>
                  <a:pt x="161925" y="14288"/>
                </a:lnTo>
                <a:lnTo>
                  <a:pt x="161925" y="28615"/>
                </a:lnTo>
                <a:cubicBezTo>
                  <a:pt x="161925" y="44397"/>
                  <a:pt x="174719" y="57190"/>
                  <a:pt x="190500" y="57190"/>
                </a:cubicBezTo>
                <a:cubicBezTo>
                  <a:pt x="205353" y="57190"/>
                  <a:pt x="217559" y="45858"/>
                  <a:pt x="218944" y="31367"/>
                </a:cubicBezTo>
                <a:lnTo>
                  <a:pt x="219075" y="28615"/>
                </a:lnTo>
                <a:lnTo>
                  <a:pt x="219075" y="14288"/>
                </a:lnTo>
                <a:cubicBezTo>
                  <a:pt x="219075" y="6397"/>
                  <a:pt x="225472" y="0"/>
                  <a:pt x="233363" y="0"/>
                </a:cubicBezTo>
                <a:close/>
              </a:path>
            </a:pathLst>
          </a:custGeom>
          <a:gradFill flip="none" rotWithShape="1">
            <a:gsLst>
              <a:gs pos="35000">
                <a:srgbClr val="225B62"/>
              </a:gs>
              <a:gs pos="0">
                <a:srgbClr val="0078D4"/>
              </a:gs>
            </a:gsLst>
            <a:path path="circle">
              <a:fillToRect l="100000" t="100000"/>
            </a:path>
            <a:tileRect r="-100000" b="-100000"/>
          </a:gradFill>
          <a:ln>
            <a:noFill/>
            <a:headEnd type="none" w="med" len="med"/>
            <a:tailEnd type="none" w="med" len="med"/>
          </a:ln>
          <a:effectLst>
            <a:outerShdw blurRad="63500" dist="127000" dir="2700000" algn="tl" rotWithShape="0">
              <a:srgbClr val="454142">
                <a:alpha val="20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0" tIns="18288" rIns="0" bIns="45720" numCol="1" spcCol="0" rtlCol="0" fromWordArt="0" anchor="t" anchorCtr="0" forceAA="0" compatLnSpc="1">
            <a:prstTxWarp prst="textNoShape">
              <a:avLst/>
            </a:prstTxWarp>
            <a:noAutofit/>
          </a:bodyPr>
          <a:lstStyle/>
          <a:p>
            <a:pPr marL="0" marR="0" lvl="0" indent="0" algn="ctr" defTabSz="914367"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a:ln w="3175">
                <a:noFill/>
              </a:ln>
              <a:gradFill>
                <a:gsLst>
                  <a:gs pos="53933">
                    <a:srgbClr val="FFFFFF"/>
                  </a:gs>
                  <a:gs pos="38000">
                    <a:srgbClr val="FFFFFF"/>
                  </a:gs>
                </a:gsLst>
                <a:path path="circle">
                  <a:fillToRect l="100000" b="100000"/>
                </a:path>
              </a:gradFill>
              <a:effectLst/>
              <a:uLnTx/>
              <a:uFillTx/>
              <a:latin typeface="Segoe UI Semibold"/>
              <a:ea typeface="+mn-ea"/>
              <a:cs typeface="Segoe UI" pitchFamily="34" charset="0"/>
            </a:endParaRPr>
          </a:p>
        </p:txBody>
      </p:sp>
      <p:sp>
        <p:nvSpPr>
          <p:cNvPr id="38" name="Graphic 9">
            <a:extLst>
              <a:ext uri="{FF2B5EF4-FFF2-40B4-BE49-F238E27FC236}">
                <a16:creationId xmlns:a16="http://schemas.microsoft.com/office/drawing/2014/main" id="{9E10B690-E35A-3128-7005-3173287DFC94}"/>
              </a:ext>
              <a:ext uri="{C183D7F6-B498-43B3-948B-1728B52AA6E4}">
                <adec:decorative xmlns:adec="http://schemas.microsoft.com/office/drawing/2017/decorative" val="1"/>
              </a:ext>
            </a:extLst>
          </p:cNvPr>
          <p:cNvSpPr/>
          <p:nvPr/>
        </p:nvSpPr>
        <p:spPr>
          <a:xfrm>
            <a:off x="3688832" y="3952687"/>
            <a:ext cx="476484" cy="595606"/>
          </a:xfrm>
          <a:custGeom>
            <a:avLst/>
            <a:gdLst>
              <a:gd name="connsiteX0" fmla="*/ 76200 w 152400"/>
              <a:gd name="connsiteY0" fmla="*/ 0 h 190500"/>
              <a:gd name="connsiteX1" fmla="*/ 114300 w 152400"/>
              <a:gd name="connsiteY1" fmla="*/ 38100 h 190500"/>
              <a:gd name="connsiteX2" fmla="*/ 114300 w 152400"/>
              <a:gd name="connsiteY2" fmla="*/ 57150 h 190500"/>
              <a:gd name="connsiteX3" fmla="*/ 138113 w 152400"/>
              <a:gd name="connsiteY3" fmla="*/ 57150 h 190500"/>
              <a:gd name="connsiteX4" fmla="*/ 152400 w 152400"/>
              <a:gd name="connsiteY4" fmla="*/ 71438 h 190500"/>
              <a:gd name="connsiteX5" fmla="*/ 152400 w 152400"/>
              <a:gd name="connsiteY5" fmla="*/ 176213 h 190500"/>
              <a:gd name="connsiteX6" fmla="*/ 138113 w 152400"/>
              <a:gd name="connsiteY6" fmla="*/ 190500 h 190500"/>
              <a:gd name="connsiteX7" fmla="*/ 14288 w 152400"/>
              <a:gd name="connsiteY7" fmla="*/ 190500 h 190500"/>
              <a:gd name="connsiteX8" fmla="*/ 0 w 152400"/>
              <a:gd name="connsiteY8" fmla="*/ 176213 h 190500"/>
              <a:gd name="connsiteX9" fmla="*/ 0 w 152400"/>
              <a:gd name="connsiteY9" fmla="*/ 71438 h 190500"/>
              <a:gd name="connsiteX10" fmla="*/ 14288 w 152400"/>
              <a:gd name="connsiteY10" fmla="*/ 57150 h 190500"/>
              <a:gd name="connsiteX11" fmla="*/ 38100 w 152400"/>
              <a:gd name="connsiteY11" fmla="*/ 57150 h 190500"/>
              <a:gd name="connsiteX12" fmla="*/ 38100 w 152400"/>
              <a:gd name="connsiteY12" fmla="*/ 38100 h 190500"/>
              <a:gd name="connsiteX13" fmla="*/ 76200 w 152400"/>
              <a:gd name="connsiteY13" fmla="*/ 0 h 190500"/>
              <a:gd name="connsiteX14" fmla="*/ 76201 w 152400"/>
              <a:gd name="connsiteY14" fmla="*/ 109538 h 190500"/>
              <a:gd name="connsiteX15" fmla="*/ 61913 w 152400"/>
              <a:gd name="connsiteY15" fmla="*/ 123825 h 190500"/>
              <a:gd name="connsiteX16" fmla="*/ 76201 w 152400"/>
              <a:gd name="connsiteY16" fmla="*/ 138113 h 190500"/>
              <a:gd name="connsiteX17" fmla="*/ 90488 w 152400"/>
              <a:gd name="connsiteY17" fmla="*/ 123825 h 190500"/>
              <a:gd name="connsiteX18" fmla="*/ 76201 w 152400"/>
              <a:gd name="connsiteY18" fmla="*/ 109538 h 190500"/>
              <a:gd name="connsiteX19" fmla="*/ 76200 w 152400"/>
              <a:gd name="connsiteY19" fmla="*/ 19050 h 190500"/>
              <a:gd name="connsiteX20" fmla="*/ 57150 w 152400"/>
              <a:gd name="connsiteY20" fmla="*/ 38100 h 190500"/>
              <a:gd name="connsiteX21" fmla="*/ 57150 w 152400"/>
              <a:gd name="connsiteY21" fmla="*/ 57150 h 190500"/>
              <a:gd name="connsiteX22" fmla="*/ 95250 w 152400"/>
              <a:gd name="connsiteY22" fmla="*/ 57150 h 190500"/>
              <a:gd name="connsiteX23" fmla="*/ 95250 w 152400"/>
              <a:gd name="connsiteY23" fmla="*/ 38100 h 190500"/>
              <a:gd name="connsiteX24" fmla="*/ 76200 w 152400"/>
              <a:gd name="connsiteY24" fmla="*/ 1905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400" h="190500">
                <a:moveTo>
                  <a:pt x="76200" y="0"/>
                </a:moveTo>
                <a:cubicBezTo>
                  <a:pt x="97242" y="0"/>
                  <a:pt x="114300" y="17058"/>
                  <a:pt x="114300" y="38100"/>
                </a:cubicBezTo>
                <a:lnTo>
                  <a:pt x="114300" y="57150"/>
                </a:lnTo>
                <a:lnTo>
                  <a:pt x="138113" y="57150"/>
                </a:lnTo>
                <a:cubicBezTo>
                  <a:pt x="146003" y="57150"/>
                  <a:pt x="152400" y="63547"/>
                  <a:pt x="152400" y="71438"/>
                </a:cubicBezTo>
                <a:lnTo>
                  <a:pt x="152400" y="176213"/>
                </a:lnTo>
                <a:cubicBezTo>
                  <a:pt x="152400" y="184103"/>
                  <a:pt x="146003" y="190500"/>
                  <a:pt x="138113" y="190500"/>
                </a:cubicBezTo>
                <a:lnTo>
                  <a:pt x="14288" y="190500"/>
                </a:lnTo>
                <a:cubicBezTo>
                  <a:pt x="6397" y="190500"/>
                  <a:pt x="0" y="184103"/>
                  <a:pt x="0" y="176213"/>
                </a:cubicBezTo>
                <a:lnTo>
                  <a:pt x="0" y="71438"/>
                </a:lnTo>
                <a:cubicBezTo>
                  <a:pt x="0" y="63547"/>
                  <a:pt x="6397" y="57150"/>
                  <a:pt x="14288" y="57150"/>
                </a:cubicBezTo>
                <a:lnTo>
                  <a:pt x="38100" y="57150"/>
                </a:lnTo>
                <a:lnTo>
                  <a:pt x="38100" y="38100"/>
                </a:lnTo>
                <a:cubicBezTo>
                  <a:pt x="38100" y="17058"/>
                  <a:pt x="55158" y="0"/>
                  <a:pt x="76200" y="0"/>
                </a:cubicBezTo>
                <a:close/>
                <a:moveTo>
                  <a:pt x="76201" y="109538"/>
                </a:moveTo>
                <a:cubicBezTo>
                  <a:pt x="68310" y="109538"/>
                  <a:pt x="61913" y="115934"/>
                  <a:pt x="61913" y="123825"/>
                </a:cubicBezTo>
                <a:cubicBezTo>
                  <a:pt x="61913" y="131716"/>
                  <a:pt x="68310" y="138113"/>
                  <a:pt x="76201" y="138113"/>
                </a:cubicBezTo>
                <a:cubicBezTo>
                  <a:pt x="84092" y="138113"/>
                  <a:pt x="90488" y="131716"/>
                  <a:pt x="90488" y="123825"/>
                </a:cubicBezTo>
                <a:cubicBezTo>
                  <a:pt x="90488" y="115934"/>
                  <a:pt x="84092" y="109538"/>
                  <a:pt x="76201" y="109538"/>
                </a:cubicBezTo>
                <a:close/>
                <a:moveTo>
                  <a:pt x="76200" y="19050"/>
                </a:moveTo>
                <a:cubicBezTo>
                  <a:pt x="65679" y="19050"/>
                  <a:pt x="57150" y="27579"/>
                  <a:pt x="57150" y="38100"/>
                </a:cubicBezTo>
                <a:lnTo>
                  <a:pt x="57150" y="57150"/>
                </a:lnTo>
                <a:lnTo>
                  <a:pt x="95250" y="57150"/>
                </a:lnTo>
                <a:lnTo>
                  <a:pt x="95250" y="38100"/>
                </a:lnTo>
                <a:cubicBezTo>
                  <a:pt x="95250" y="27579"/>
                  <a:pt x="86721" y="19050"/>
                  <a:pt x="76200" y="19050"/>
                </a:cubicBezTo>
                <a:close/>
              </a:path>
            </a:pathLst>
          </a:custGeom>
          <a:gradFill flip="none" rotWithShape="1">
            <a:gsLst>
              <a:gs pos="35000">
                <a:srgbClr val="225B62"/>
              </a:gs>
              <a:gs pos="0">
                <a:srgbClr val="0078D4"/>
              </a:gs>
            </a:gsLst>
            <a:path path="circle">
              <a:fillToRect l="100000" t="100000"/>
            </a:path>
            <a:tileRect r="-100000" b="-100000"/>
          </a:gradFill>
          <a:ln>
            <a:noFill/>
            <a:headEnd type="none" w="med" len="med"/>
            <a:tailEnd type="none" w="med" len="med"/>
          </a:ln>
          <a:effectLst>
            <a:outerShdw blurRad="63500" dist="127000" dir="2700000" algn="tl" rotWithShape="0">
              <a:srgbClr val="454142">
                <a:alpha val="20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0" tIns="18288" rIns="0" bIns="45720" numCol="1" spcCol="0" rtlCol="0" fromWordArt="0" anchor="t" anchorCtr="0" forceAA="0" compatLnSpc="1">
            <a:prstTxWarp prst="textNoShape">
              <a:avLst/>
            </a:prstTxWarp>
            <a:noAutofit/>
          </a:bodyPr>
          <a:lstStyle/>
          <a:p>
            <a:pPr marL="0" marR="0" lvl="0" indent="0" algn="ctr" defTabSz="914367"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a:ln w="3175">
                <a:noFill/>
              </a:ln>
              <a:gradFill>
                <a:gsLst>
                  <a:gs pos="53933">
                    <a:srgbClr val="FFFFFF"/>
                  </a:gs>
                  <a:gs pos="38000">
                    <a:srgbClr val="FFFFFF"/>
                  </a:gs>
                </a:gsLst>
                <a:path path="circle">
                  <a:fillToRect l="100000" b="100000"/>
                </a:path>
              </a:gradFill>
              <a:effectLst/>
              <a:uLnTx/>
              <a:uFillTx/>
              <a:latin typeface="Segoe UI Semibold"/>
              <a:ea typeface="+mn-ea"/>
              <a:cs typeface="Segoe UI" pitchFamily="34" charset="0"/>
            </a:endParaRPr>
          </a:p>
        </p:txBody>
      </p:sp>
      <p:sp>
        <p:nvSpPr>
          <p:cNvPr id="40" name="Rectangle: Rounded Corners 39">
            <a:extLst>
              <a:ext uri="{FF2B5EF4-FFF2-40B4-BE49-F238E27FC236}">
                <a16:creationId xmlns:a16="http://schemas.microsoft.com/office/drawing/2014/main" id="{13DD49AB-2083-CD56-EA57-16ED221829F6}"/>
              </a:ext>
            </a:extLst>
          </p:cNvPr>
          <p:cNvSpPr/>
          <p:nvPr/>
        </p:nvSpPr>
        <p:spPr bwMode="auto">
          <a:xfrm>
            <a:off x="746921" y="2145047"/>
            <a:ext cx="10645422" cy="2640109"/>
          </a:xfrm>
          <a:prstGeom prst="roundRect">
            <a:avLst>
              <a:gd name="adj" fmla="val 5421"/>
            </a:avLst>
          </a:prstGeom>
          <a:noFill/>
          <a:ln w="28575">
            <a:gradFill flip="none" rotWithShape="1">
              <a:gsLst>
                <a:gs pos="25000">
                  <a:srgbClr val="463668"/>
                </a:gs>
                <a:gs pos="86000">
                  <a:srgbClr val="463668">
                    <a:alpha val="42000"/>
                  </a:srgbClr>
                </a:gs>
              </a:gsLst>
              <a:lin ang="13500000" scaled="1"/>
              <a:tileRect/>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30200805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edge">
                                      <p:cBhvr>
                                        <p:cTn id="7" dur="20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fade">
                                      <p:cBhvr>
                                        <p:cTn id="10" dur="500"/>
                                        <p:tgtEl>
                                          <p:spTgt spid="36"/>
                                        </p:tgtEl>
                                      </p:cBhvr>
                                    </p:animEffect>
                                  </p:childTnLst>
                                </p:cTn>
                              </p:par>
                              <p:par>
                                <p:cTn id="11" presetID="42" presetClass="path" presetSubtype="0" decel="100000" fill="hold" grpId="1" nodeType="withEffect">
                                  <p:stCondLst>
                                    <p:cond delay="0"/>
                                  </p:stCondLst>
                                  <p:childTnLst>
                                    <p:animMotion origin="layout" path="M 1.66667E-6 -1.85185E-6 L 1.66667E-6 0.03472 " pathEditMode="relative" rAng="0" ptsTypes="AA">
                                      <p:cBhvr>
                                        <p:cTn id="12" dur="750" spd="-100000" fill="hold"/>
                                        <p:tgtEl>
                                          <p:spTgt spid="36"/>
                                        </p:tgtEl>
                                        <p:attrNameLst>
                                          <p:attrName>ppt_x</p:attrName>
                                          <p:attrName>ppt_y</p:attrName>
                                        </p:attrNameLst>
                                      </p:cBhvr>
                                      <p:rCtr x="0" y="1736"/>
                                    </p:animMotion>
                                  </p:childTnLst>
                                </p:cTn>
                              </p:par>
                              <p:par>
                                <p:cTn id="13" presetID="22" presetClass="entr" presetSubtype="8" fill="hold" grpId="0" nodeType="withEffect">
                                  <p:stCondLst>
                                    <p:cond delay="250"/>
                                  </p:stCondLst>
                                  <p:childTnLst>
                                    <p:set>
                                      <p:cBhvr>
                                        <p:cTn id="14" dur="1" fill="hold">
                                          <p:stCondLst>
                                            <p:cond delay="0"/>
                                          </p:stCondLst>
                                        </p:cTn>
                                        <p:tgtEl>
                                          <p:spTgt spid="29"/>
                                        </p:tgtEl>
                                        <p:attrNameLst>
                                          <p:attrName>style.visibility</p:attrName>
                                        </p:attrNameLst>
                                      </p:cBhvr>
                                      <p:to>
                                        <p:strVal val="visible"/>
                                      </p:to>
                                    </p:set>
                                    <p:animEffect transition="in" filter="wipe(left)">
                                      <p:cBhvr>
                                        <p:cTn id="15" dur="500"/>
                                        <p:tgtEl>
                                          <p:spTgt spid="29"/>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par>
                                <p:cTn id="20" presetID="42" presetClass="path" presetSubtype="0" decel="100000" fill="hold" grpId="1" nodeType="withEffect">
                                  <p:stCondLst>
                                    <p:cond delay="0"/>
                                  </p:stCondLst>
                                  <p:childTnLst>
                                    <p:animMotion origin="layout" path="M -3.75E-6 -2.59259E-6 L -3.75E-6 0.03472 " pathEditMode="relative" rAng="0" ptsTypes="AA">
                                      <p:cBhvr>
                                        <p:cTn id="21" dur="750" spd="-100000" fill="hold"/>
                                        <p:tgtEl>
                                          <p:spTgt spid="22"/>
                                        </p:tgtEl>
                                        <p:attrNameLst>
                                          <p:attrName>ppt_x</p:attrName>
                                          <p:attrName>ppt_y</p:attrName>
                                        </p:attrNameLst>
                                      </p:cBhvr>
                                      <p:rCtr x="0" y="1736"/>
                                    </p:animMotion>
                                  </p:childTnLst>
                                </p:cTn>
                              </p:par>
                            </p:childTnLst>
                          </p:cTn>
                        </p:par>
                        <p:par>
                          <p:cTn id="22" fill="hold">
                            <p:stCondLst>
                              <p:cond delay="2750"/>
                            </p:stCondLst>
                            <p:childTnLst>
                              <p:par>
                                <p:cTn id="23" presetID="22" presetClass="entr" presetSubtype="8"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wipe(left)">
                                      <p:cBhvr>
                                        <p:cTn id="25" dur="500"/>
                                        <p:tgtEl>
                                          <p:spTgt spid="2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42" presetClass="path" presetSubtype="0" decel="100000" fill="hold" nodeType="withEffect">
                                  <p:stCondLst>
                                    <p:cond delay="0"/>
                                  </p:stCondLst>
                                  <p:childTnLst>
                                    <p:animMotion origin="layout" path="M -8.33333E-7 -2.59259E-6 L -8.33333E-7 0.03472 " pathEditMode="relative" rAng="0" ptsTypes="AA">
                                      <p:cBhvr>
                                        <p:cTn id="32" dur="750" spd="-100000" fill="hold"/>
                                        <p:tgtEl>
                                          <p:spTgt spid="15"/>
                                        </p:tgtEl>
                                        <p:attrNameLst>
                                          <p:attrName>ppt_x</p:attrName>
                                          <p:attrName>ppt_y</p:attrName>
                                        </p:attrNameLst>
                                      </p:cBhvr>
                                      <p:rCtr x="0" y="1736"/>
                                    </p:animMotion>
                                  </p:childTnLst>
                                </p:cTn>
                              </p:par>
                            </p:childTnLst>
                          </p:cTn>
                        </p:par>
                        <p:par>
                          <p:cTn id="33" fill="hold">
                            <p:stCondLst>
                              <p:cond delay="750"/>
                            </p:stCondLst>
                            <p:childTnLst>
                              <p:par>
                                <p:cTn id="34" presetID="22" presetClass="entr" presetSubtype="8"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wipe(left)">
                                      <p:cBhvr>
                                        <p:cTn id="36" dur="500"/>
                                        <p:tgtEl>
                                          <p:spTgt spid="31"/>
                                        </p:tgtEl>
                                      </p:cBhvr>
                                    </p:animEffect>
                                  </p:childTnLst>
                                </p:cTn>
                              </p:par>
                            </p:childTnLst>
                          </p:cTn>
                        </p:par>
                        <p:par>
                          <p:cTn id="37" fill="hold">
                            <p:stCondLst>
                              <p:cond delay="1250"/>
                            </p:stCondLst>
                            <p:childTnLst>
                              <p:par>
                                <p:cTn id="38" presetID="10" presetClass="entr" presetSubtype="0" fill="hold" grpId="0"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fade">
                                      <p:cBhvr>
                                        <p:cTn id="40" dur="500"/>
                                        <p:tgtEl>
                                          <p:spTgt spid="38"/>
                                        </p:tgtEl>
                                      </p:cBhvr>
                                    </p:animEffect>
                                  </p:childTnLst>
                                </p:cTn>
                              </p:par>
                              <p:par>
                                <p:cTn id="41" presetID="42" presetClass="path" presetSubtype="0" decel="100000" fill="hold" grpId="1" nodeType="withEffect">
                                  <p:stCondLst>
                                    <p:cond delay="0"/>
                                  </p:stCondLst>
                                  <p:childTnLst>
                                    <p:animMotion origin="layout" path="M 4.58333E-6 4.07407E-6 L 4.58333E-6 0.03472 " pathEditMode="relative" rAng="0" ptsTypes="AA">
                                      <p:cBhvr>
                                        <p:cTn id="42" dur="750" spd="-100000" fill="hold"/>
                                        <p:tgtEl>
                                          <p:spTgt spid="38"/>
                                        </p:tgtEl>
                                        <p:attrNameLst>
                                          <p:attrName>ppt_x</p:attrName>
                                          <p:attrName>ppt_y</p:attrName>
                                        </p:attrNameLst>
                                      </p:cBhvr>
                                      <p:rCtr x="0" y="1736"/>
                                    </p:animMotion>
                                  </p:childTnLst>
                                </p:cTn>
                              </p:par>
                            </p:childTnLst>
                          </p:cTn>
                        </p:par>
                        <p:par>
                          <p:cTn id="43" fill="hold">
                            <p:stCondLst>
                              <p:cond delay="2000"/>
                            </p:stCondLst>
                            <p:childTnLst>
                              <p:par>
                                <p:cTn id="44" presetID="22" presetClass="entr" presetSubtype="8"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Effect transition="in" filter="wipe(left)">
                                      <p:cBhvr>
                                        <p:cTn id="4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8" grpId="0"/>
      <p:bldP spid="29" grpId="0"/>
      <p:bldP spid="31" grpId="0"/>
      <p:bldP spid="35" grpId="0"/>
      <p:bldP spid="36" grpId="0" animBg="1"/>
      <p:bldP spid="36" grpId="1" animBg="1"/>
      <p:bldP spid="38" grpId="0" animBg="1"/>
      <p:bldP spid="38" grpId="1" animBg="1"/>
      <p:bldP spid="4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Left Brace 38">
            <a:extLst>
              <a:ext uri="{FF2B5EF4-FFF2-40B4-BE49-F238E27FC236}">
                <a16:creationId xmlns:a16="http://schemas.microsoft.com/office/drawing/2014/main" id="{F52A6FA3-607E-4076-9DB7-47124E3224C1}"/>
              </a:ext>
            </a:extLst>
          </p:cNvPr>
          <p:cNvSpPr/>
          <p:nvPr/>
        </p:nvSpPr>
        <p:spPr>
          <a:xfrm rot="5400000">
            <a:off x="5179442" y="-1700227"/>
            <a:ext cx="1890864" cy="8451851"/>
          </a:xfrm>
          <a:prstGeom prst="leftBrace">
            <a:avLst>
              <a:gd name="adj1" fmla="val 0"/>
              <a:gd name="adj2" fmla="val 96282"/>
            </a:avLst>
          </a:prstGeom>
          <a:gradFill flip="none" rotWithShape="1">
            <a:gsLst>
              <a:gs pos="0">
                <a:srgbClr val="DDF0FF"/>
              </a:gs>
              <a:gs pos="50000">
                <a:srgbClr val="DDF0FF"/>
              </a:gs>
              <a:gs pos="100000">
                <a:schemeClr val="bg1"/>
              </a:gs>
            </a:gsLst>
            <a:lin ang="0" scaled="1"/>
            <a:tileRect/>
          </a:gradFill>
          <a:ln>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8" name="Left Brace 17">
            <a:extLst>
              <a:ext uri="{FF2B5EF4-FFF2-40B4-BE49-F238E27FC236}">
                <a16:creationId xmlns:a16="http://schemas.microsoft.com/office/drawing/2014/main" id="{BB826795-2711-4C60-AB6E-9BC9F9D080DE}"/>
              </a:ext>
            </a:extLst>
          </p:cNvPr>
          <p:cNvSpPr/>
          <p:nvPr/>
        </p:nvSpPr>
        <p:spPr>
          <a:xfrm rot="5400000">
            <a:off x="4775324" y="4106622"/>
            <a:ext cx="581672" cy="1766506"/>
          </a:xfrm>
          <a:prstGeom prst="leftBrace">
            <a:avLst>
              <a:gd name="adj1" fmla="val 0"/>
              <a:gd name="adj2" fmla="val 50000"/>
            </a:avLst>
          </a:prstGeom>
          <a:gradFill flip="none" rotWithShape="1">
            <a:gsLst>
              <a:gs pos="0">
                <a:schemeClr val="accent1">
                  <a:tint val="66000"/>
                  <a:satMod val="160000"/>
                </a:schemeClr>
              </a:gs>
              <a:gs pos="50000">
                <a:schemeClr val="accent1">
                  <a:tint val="44500"/>
                  <a:satMod val="160000"/>
                </a:schemeClr>
              </a:gs>
              <a:gs pos="100000">
                <a:schemeClr val="bg1"/>
              </a:gs>
            </a:gsLst>
            <a:lin ang="0" scaled="1"/>
            <a:tileRect/>
          </a:gradFill>
          <a:ln>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 name="Left Brace 24">
            <a:extLst>
              <a:ext uri="{FF2B5EF4-FFF2-40B4-BE49-F238E27FC236}">
                <a16:creationId xmlns:a16="http://schemas.microsoft.com/office/drawing/2014/main" id="{E4796570-170A-415B-B6AC-0CEA2FDC9C2C}"/>
              </a:ext>
            </a:extLst>
          </p:cNvPr>
          <p:cNvSpPr/>
          <p:nvPr/>
        </p:nvSpPr>
        <p:spPr>
          <a:xfrm rot="5400000">
            <a:off x="6663920" y="4106622"/>
            <a:ext cx="581672" cy="1766506"/>
          </a:xfrm>
          <a:prstGeom prst="leftBrace">
            <a:avLst>
              <a:gd name="adj1" fmla="val 0"/>
              <a:gd name="adj2" fmla="val 50000"/>
            </a:avLst>
          </a:prstGeom>
          <a:gradFill flip="none" rotWithShape="1">
            <a:gsLst>
              <a:gs pos="0">
                <a:schemeClr val="accent1">
                  <a:tint val="66000"/>
                  <a:satMod val="160000"/>
                </a:schemeClr>
              </a:gs>
              <a:gs pos="50000">
                <a:schemeClr val="accent1">
                  <a:tint val="44500"/>
                  <a:satMod val="160000"/>
                </a:schemeClr>
              </a:gs>
              <a:gs pos="100000">
                <a:schemeClr val="bg1"/>
              </a:gs>
            </a:gsLst>
            <a:lin ang="0" scaled="1"/>
            <a:tileRect/>
          </a:gradFill>
          <a:ln>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 name="Title 1">
            <a:extLst>
              <a:ext uri="{FF2B5EF4-FFF2-40B4-BE49-F238E27FC236}">
                <a16:creationId xmlns:a16="http://schemas.microsoft.com/office/drawing/2014/main" id="{FD2017EF-3F79-4D0F-B74D-3D798A1FEFC0}"/>
              </a:ext>
            </a:extLst>
          </p:cNvPr>
          <p:cNvSpPr>
            <a:spLocks noGrp="1"/>
          </p:cNvSpPr>
          <p:nvPr>
            <p:ph type="title"/>
          </p:nvPr>
        </p:nvSpPr>
        <p:spPr>
          <a:xfrm>
            <a:off x="420670" y="255019"/>
            <a:ext cx="4141826" cy="482824"/>
          </a:xfrm>
        </p:spPr>
        <p:txBody>
          <a:bodyPr/>
          <a:lstStyle/>
          <a:p>
            <a:r>
              <a:rPr lang="en-US" sz="3138"/>
              <a:t>Zero Trust Principles</a:t>
            </a:r>
          </a:p>
        </p:txBody>
      </p:sp>
      <p:sp>
        <p:nvSpPr>
          <p:cNvPr id="49" name="Rectangle 48">
            <a:extLst>
              <a:ext uri="{FF2B5EF4-FFF2-40B4-BE49-F238E27FC236}">
                <a16:creationId xmlns:a16="http://schemas.microsoft.com/office/drawing/2014/main" id="{927A48C8-EEB0-4EB4-A305-A9B69B85BD2C}"/>
              </a:ext>
            </a:extLst>
          </p:cNvPr>
          <p:cNvSpPr/>
          <p:nvPr/>
        </p:nvSpPr>
        <p:spPr bwMode="auto">
          <a:xfrm>
            <a:off x="8052374" y="4837503"/>
            <a:ext cx="3890708" cy="1381997"/>
          </a:xfrm>
          <a:prstGeom prst="rect">
            <a:avLst/>
          </a:prstGeom>
          <a:solidFill>
            <a:srgbClr val="DDF0FF"/>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14554" rtl="0" eaLnBrk="1" fontAlgn="auto" latinLnBrk="0" hangingPunct="1">
              <a:lnSpc>
                <a:spcPct val="100000"/>
              </a:lnSpc>
              <a:spcBef>
                <a:spcPts val="0"/>
              </a:spcBef>
              <a:spcAft>
                <a:spcPts val="0"/>
              </a:spcAft>
              <a:buClrTx/>
              <a:buSzTx/>
              <a:buFontTx/>
              <a:buNone/>
              <a:tabLst/>
              <a:defRPr/>
            </a:pPr>
            <a:r>
              <a:rPr kumimoji="0" lang="en-US" sz="1667" b="1" i="0" u="none" strike="noStrike" kern="1200" cap="none" spc="0" normalizeH="0" baseline="0" noProof="0">
                <a:ln>
                  <a:noFill/>
                </a:ln>
                <a:solidFill>
                  <a:srgbClr val="000000"/>
                </a:solidFill>
                <a:effectLst/>
                <a:uLnTx/>
                <a:uFillTx/>
                <a:latin typeface="Segoe UI"/>
                <a:ea typeface="+mn-ea"/>
                <a:cs typeface="+mn-cs"/>
              </a:rPr>
              <a:t>Use least privilege access </a:t>
            </a:r>
            <a:br>
              <a:rPr kumimoji="0" lang="en-US" sz="1667" b="1" i="0" u="none" strike="noStrike" kern="1200" cap="none" spc="0" normalizeH="0" baseline="0" noProof="0">
                <a:ln>
                  <a:noFill/>
                </a:ln>
                <a:solidFill>
                  <a:srgbClr val="000000"/>
                </a:solidFill>
                <a:effectLst/>
                <a:uLnTx/>
                <a:uFillTx/>
                <a:latin typeface="Segoe UI"/>
                <a:ea typeface="+mn-ea"/>
                <a:cs typeface="+mn-cs"/>
              </a:rPr>
            </a:br>
            <a:r>
              <a:rPr kumimoji="0" lang="en-US" sz="1400" b="0" i="0" u="none" strike="noStrike" kern="1200" cap="none" spc="0" normalizeH="0" baseline="0" noProof="0">
                <a:ln>
                  <a:noFill/>
                </a:ln>
                <a:solidFill>
                  <a:srgbClr val="000000"/>
                </a:solidFill>
                <a:effectLst/>
                <a:uLnTx/>
                <a:uFillTx/>
                <a:latin typeface="Segoe UI"/>
                <a:ea typeface="+mn-ea"/>
                <a:cs typeface="+mn-cs"/>
              </a:rPr>
              <a:t>Limit access of a potentially compromised asset, typically with just-in-time and just-enough-access (JIT/JEA) and risk-based polices like adaptive access control. </a:t>
            </a:r>
          </a:p>
        </p:txBody>
      </p:sp>
      <p:sp>
        <p:nvSpPr>
          <p:cNvPr id="6" name="Oval 5">
            <a:extLst>
              <a:ext uri="{FF2B5EF4-FFF2-40B4-BE49-F238E27FC236}">
                <a16:creationId xmlns:a16="http://schemas.microsoft.com/office/drawing/2014/main" id="{C1E6D30E-A03C-404A-A703-6CA09BCD7D2A}"/>
              </a:ext>
            </a:extLst>
          </p:cNvPr>
          <p:cNvSpPr/>
          <p:nvPr/>
        </p:nvSpPr>
        <p:spPr bwMode="auto">
          <a:xfrm>
            <a:off x="5545110" y="5389837"/>
            <a:ext cx="921056" cy="921056"/>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7" name="Group 106">
            <a:extLst>
              <a:ext uri="{FF2B5EF4-FFF2-40B4-BE49-F238E27FC236}">
                <a16:creationId xmlns:a16="http://schemas.microsoft.com/office/drawing/2014/main" id="{5DC30E6F-4341-42DD-A07F-3F772153BBC3}"/>
              </a:ext>
            </a:extLst>
          </p:cNvPr>
          <p:cNvGrpSpPr/>
          <p:nvPr/>
        </p:nvGrpSpPr>
        <p:grpSpPr>
          <a:xfrm>
            <a:off x="4378947" y="5176052"/>
            <a:ext cx="1080578" cy="1268507"/>
            <a:chOff x="4337619" y="5029834"/>
            <a:chExt cx="1080578" cy="1268507"/>
          </a:xfrm>
        </p:grpSpPr>
        <p:cxnSp>
          <p:nvCxnSpPr>
            <p:cNvPr id="9" name="Straight Arrow Connector 8">
              <a:extLst>
                <a:ext uri="{FF2B5EF4-FFF2-40B4-BE49-F238E27FC236}">
                  <a16:creationId xmlns:a16="http://schemas.microsoft.com/office/drawing/2014/main" id="{FD8FB196-430E-4F92-8366-D8489A859FDE}"/>
                </a:ext>
              </a:extLst>
            </p:cNvPr>
            <p:cNvCxnSpPr>
              <a:cxnSpLocks/>
            </p:cNvCxnSpPr>
            <p:nvPr/>
          </p:nvCxnSpPr>
          <p:spPr>
            <a:xfrm>
              <a:off x="4431451" y="5307602"/>
              <a:ext cx="922961" cy="240130"/>
            </a:xfrm>
            <a:prstGeom prst="straightConnector1">
              <a:avLst/>
            </a:prstGeom>
            <a:ln w="28575">
              <a:solidFill>
                <a:schemeClr val="bg1">
                  <a:lumMod val="65000"/>
                </a:schemeClr>
              </a:solidFill>
              <a:prstDash val="sysDash"/>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113A302E-ABA9-4848-971B-149B1242A66A}"/>
                </a:ext>
              </a:extLst>
            </p:cNvPr>
            <p:cNvCxnSpPr>
              <a:cxnSpLocks/>
            </p:cNvCxnSpPr>
            <p:nvPr/>
          </p:nvCxnSpPr>
          <p:spPr>
            <a:xfrm>
              <a:off x="4337619" y="5673950"/>
              <a:ext cx="1016793" cy="0"/>
            </a:xfrm>
            <a:prstGeom prst="straightConnector1">
              <a:avLst/>
            </a:prstGeom>
            <a:ln w="28575">
              <a:solidFill>
                <a:schemeClr val="bg1">
                  <a:lumMod val="65000"/>
                </a:schemeClr>
              </a:solidFill>
              <a:prstDash val="sysDash"/>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84D56775-BCA1-4527-AD21-CEE6B60475CB}"/>
                </a:ext>
              </a:extLst>
            </p:cNvPr>
            <p:cNvCxnSpPr>
              <a:cxnSpLocks/>
            </p:cNvCxnSpPr>
            <p:nvPr/>
          </p:nvCxnSpPr>
          <p:spPr>
            <a:xfrm>
              <a:off x="4601520" y="5055084"/>
              <a:ext cx="816677" cy="383824"/>
            </a:xfrm>
            <a:prstGeom prst="straightConnector1">
              <a:avLst/>
            </a:prstGeom>
            <a:ln w="28575">
              <a:solidFill>
                <a:schemeClr val="bg1">
                  <a:lumMod val="65000"/>
                </a:schemeClr>
              </a:solidFill>
              <a:prstDash val="sysDash"/>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AAB218E8-038D-4E5B-B7EC-66BAD16CD64A}"/>
                </a:ext>
              </a:extLst>
            </p:cNvPr>
            <p:cNvCxnSpPr>
              <a:cxnSpLocks/>
            </p:cNvCxnSpPr>
            <p:nvPr/>
          </p:nvCxnSpPr>
          <p:spPr>
            <a:xfrm flipV="1">
              <a:off x="4431451" y="5791446"/>
              <a:ext cx="922961" cy="240130"/>
            </a:xfrm>
            <a:prstGeom prst="straightConnector1">
              <a:avLst/>
            </a:prstGeom>
            <a:ln w="28575">
              <a:solidFill>
                <a:schemeClr val="bg1">
                  <a:lumMod val="65000"/>
                </a:schemeClr>
              </a:solidFill>
              <a:prstDash val="sysDash"/>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E3356509-E8E3-42B2-8C76-2F60A5C88CFA}"/>
                </a:ext>
              </a:extLst>
            </p:cNvPr>
            <p:cNvCxnSpPr>
              <a:cxnSpLocks/>
            </p:cNvCxnSpPr>
            <p:nvPr/>
          </p:nvCxnSpPr>
          <p:spPr>
            <a:xfrm flipV="1">
              <a:off x="4579153" y="5914517"/>
              <a:ext cx="816677" cy="383824"/>
            </a:xfrm>
            <a:prstGeom prst="straightConnector1">
              <a:avLst/>
            </a:prstGeom>
            <a:ln w="28575">
              <a:solidFill>
                <a:schemeClr val="bg1">
                  <a:lumMod val="65000"/>
                </a:schemeClr>
              </a:solidFill>
              <a:prstDash val="sysDash"/>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66" name="Octagon 65">
              <a:extLst>
                <a:ext uri="{FF2B5EF4-FFF2-40B4-BE49-F238E27FC236}">
                  <a16:creationId xmlns:a16="http://schemas.microsoft.com/office/drawing/2014/main" id="{84A83A81-4AF4-44AF-B0B8-B232BAF96101}"/>
                </a:ext>
              </a:extLst>
            </p:cNvPr>
            <p:cNvSpPr/>
            <p:nvPr/>
          </p:nvSpPr>
          <p:spPr bwMode="auto">
            <a:xfrm>
              <a:off x="4668645" y="5029834"/>
              <a:ext cx="214402" cy="214402"/>
            </a:xfrm>
            <a:prstGeom prst="octagon">
              <a:avLst/>
            </a:prstGeom>
            <a:solidFill>
              <a:srgbClr val="EA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 name="Octagon 67">
              <a:extLst>
                <a:ext uri="{FF2B5EF4-FFF2-40B4-BE49-F238E27FC236}">
                  <a16:creationId xmlns:a16="http://schemas.microsoft.com/office/drawing/2014/main" id="{A022C7CB-76F9-4D7C-A246-593D5778E410}"/>
                </a:ext>
              </a:extLst>
            </p:cNvPr>
            <p:cNvSpPr/>
            <p:nvPr/>
          </p:nvSpPr>
          <p:spPr bwMode="auto">
            <a:xfrm>
              <a:off x="4521168" y="5551615"/>
              <a:ext cx="214402" cy="214402"/>
            </a:xfrm>
            <a:prstGeom prst="octagon">
              <a:avLst/>
            </a:prstGeom>
            <a:solidFill>
              <a:srgbClr val="EA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109" name="Group 108">
            <a:extLst>
              <a:ext uri="{FF2B5EF4-FFF2-40B4-BE49-F238E27FC236}">
                <a16:creationId xmlns:a16="http://schemas.microsoft.com/office/drawing/2014/main" id="{32F0339B-C0D9-4879-8030-75DDEFD8560F}"/>
              </a:ext>
            </a:extLst>
          </p:cNvPr>
          <p:cNvGrpSpPr/>
          <p:nvPr/>
        </p:nvGrpSpPr>
        <p:grpSpPr>
          <a:xfrm>
            <a:off x="6546904" y="5195339"/>
            <a:ext cx="1080578" cy="1284858"/>
            <a:chOff x="6505576" y="5049121"/>
            <a:chExt cx="1080578" cy="1284858"/>
          </a:xfrm>
        </p:grpSpPr>
        <p:grpSp>
          <p:nvGrpSpPr>
            <p:cNvPr id="63" name="Group 62">
              <a:extLst>
                <a:ext uri="{FF2B5EF4-FFF2-40B4-BE49-F238E27FC236}">
                  <a16:creationId xmlns:a16="http://schemas.microsoft.com/office/drawing/2014/main" id="{F16F88FB-3CDE-48FB-82CE-A2DB3CE613D2}"/>
                </a:ext>
              </a:extLst>
            </p:cNvPr>
            <p:cNvGrpSpPr/>
            <p:nvPr/>
          </p:nvGrpSpPr>
          <p:grpSpPr>
            <a:xfrm flipH="1">
              <a:off x="6505576" y="5049121"/>
              <a:ext cx="1080578" cy="1243257"/>
              <a:chOff x="6851530" y="5181217"/>
              <a:chExt cx="1080578" cy="1243257"/>
            </a:xfrm>
          </p:grpSpPr>
          <p:cxnSp>
            <p:nvCxnSpPr>
              <p:cNvPr id="54" name="Straight Arrow Connector 53">
                <a:extLst>
                  <a:ext uri="{FF2B5EF4-FFF2-40B4-BE49-F238E27FC236}">
                    <a16:creationId xmlns:a16="http://schemas.microsoft.com/office/drawing/2014/main" id="{3D625777-CA8E-46F8-B724-48DBE0BA202E}"/>
                  </a:ext>
                </a:extLst>
              </p:cNvPr>
              <p:cNvCxnSpPr>
                <a:cxnSpLocks/>
              </p:cNvCxnSpPr>
              <p:nvPr/>
            </p:nvCxnSpPr>
            <p:spPr>
              <a:xfrm>
                <a:off x="6945362" y="5433735"/>
                <a:ext cx="922961" cy="240130"/>
              </a:xfrm>
              <a:prstGeom prst="straightConnector1">
                <a:avLst/>
              </a:prstGeom>
              <a:ln w="28575">
                <a:solidFill>
                  <a:schemeClr val="bg1">
                    <a:lumMod val="65000"/>
                  </a:schemeClr>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Arrow Connector 55">
                <a:extLst>
                  <a:ext uri="{FF2B5EF4-FFF2-40B4-BE49-F238E27FC236}">
                    <a16:creationId xmlns:a16="http://schemas.microsoft.com/office/drawing/2014/main" id="{6EF729FF-D6B7-4B5D-A859-D953B18F9D8C}"/>
                  </a:ext>
                </a:extLst>
              </p:cNvPr>
              <p:cNvCxnSpPr>
                <a:cxnSpLocks/>
              </p:cNvCxnSpPr>
              <p:nvPr/>
            </p:nvCxnSpPr>
            <p:spPr>
              <a:xfrm>
                <a:off x="6851530" y="5800083"/>
                <a:ext cx="1016793" cy="0"/>
              </a:xfrm>
              <a:prstGeom prst="straightConnector1">
                <a:avLst/>
              </a:prstGeom>
              <a:ln w="28575">
                <a:solidFill>
                  <a:schemeClr val="bg1">
                    <a:lumMod val="65000"/>
                  </a:schemeClr>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Arrow Connector 57">
                <a:extLst>
                  <a:ext uri="{FF2B5EF4-FFF2-40B4-BE49-F238E27FC236}">
                    <a16:creationId xmlns:a16="http://schemas.microsoft.com/office/drawing/2014/main" id="{56A83762-741F-4389-AC22-37DFBC834F6E}"/>
                  </a:ext>
                </a:extLst>
              </p:cNvPr>
              <p:cNvCxnSpPr>
                <a:cxnSpLocks/>
              </p:cNvCxnSpPr>
              <p:nvPr/>
            </p:nvCxnSpPr>
            <p:spPr>
              <a:xfrm>
                <a:off x="7115431" y="5181217"/>
                <a:ext cx="816677" cy="383824"/>
              </a:xfrm>
              <a:prstGeom prst="straightConnector1">
                <a:avLst/>
              </a:prstGeom>
              <a:ln w="28575">
                <a:solidFill>
                  <a:schemeClr val="bg1">
                    <a:lumMod val="65000"/>
                  </a:schemeClr>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DB55768B-27F1-46BA-BCCB-5B1B6E6B0E1A}"/>
                  </a:ext>
                </a:extLst>
              </p:cNvPr>
              <p:cNvCxnSpPr>
                <a:cxnSpLocks/>
              </p:cNvCxnSpPr>
              <p:nvPr/>
            </p:nvCxnSpPr>
            <p:spPr>
              <a:xfrm flipV="1">
                <a:off x="6945362" y="5917579"/>
                <a:ext cx="922961" cy="240130"/>
              </a:xfrm>
              <a:prstGeom prst="straightConnector1">
                <a:avLst/>
              </a:prstGeom>
              <a:ln w="28575">
                <a:solidFill>
                  <a:schemeClr val="bg1">
                    <a:lumMod val="65000"/>
                  </a:schemeClr>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DE9A8527-FF2D-4B27-8CF1-7DDEAFD484BF}"/>
                  </a:ext>
                </a:extLst>
              </p:cNvPr>
              <p:cNvCxnSpPr>
                <a:cxnSpLocks/>
              </p:cNvCxnSpPr>
              <p:nvPr/>
            </p:nvCxnSpPr>
            <p:spPr>
              <a:xfrm flipV="1">
                <a:off x="7093064" y="6040650"/>
                <a:ext cx="816677" cy="383824"/>
              </a:xfrm>
              <a:prstGeom prst="straightConnector1">
                <a:avLst/>
              </a:prstGeom>
              <a:ln w="28575">
                <a:solidFill>
                  <a:schemeClr val="bg1">
                    <a:lumMod val="65000"/>
                  </a:schemeClr>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70" name="Octagon 69">
              <a:extLst>
                <a:ext uri="{FF2B5EF4-FFF2-40B4-BE49-F238E27FC236}">
                  <a16:creationId xmlns:a16="http://schemas.microsoft.com/office/drawing/2014/main" id="{79757969-EB75-4292-97C4-9FC3186746B6}"/>
                </a:ext>
              </a:extLst>
            </p:cNvPr>
            <p:cNvSpPr/>
            <p:nvPr/>
          </p:nvSpPr>
          <p:spPr bwMode="auto">
            <a:xfrm>
              <a:off x="7068047" y="5836276"/>
              <a:ext cx="214402" cy="214402"/>
            </a:xfrm>
            <a:prstGeom prst="octagon">
              <a:avLst/>
            </a:prstGeom>
            <a:solidFill>
              <a:srgbClr val="EA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 name="Octagon 71">
              <a:extLst>
                <a:ext uri="{FF2B5EF4-FFF2-40B4-BE49-F238E27FC236}">
                  <a16:creationId xmlns:a16="http://schemas.microsoft.com/office/drawing/2014/main" id="{300B28B4-FFEE-45E9-B605-911EF9088C12}"/>
                </a:ext>
              </a:extLst>
            </p:cNvPr>
            <p:cNvSpPr/>
            <p:nvPr/>
          </p:nvSpPr>
          <p:spPr bwMode="auto">
            <a:xfrm>
              <a:off x="6928196" y="5052163"/>
              <a:ext cx="214402" cy="214402"/>
            </a:xfrm>
            <a:prstGeom prst="octagon">
              <a:avLst/>
            </a:prstGeom>
            <a:solidFill>
              <a:srgbClr val="EA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8" name="Group 77">
              <a:extLst>
                <a:ext uri="{FF2B5EF4-FFF2-40B4-BE49-F238E27FC236}">
                  <a16:creationId xmlns:a16="http://schemas.microsoft.com/office/drawing/2014/main" id="{F8236BCE-8307-40CB-BAE6-68213D1FE877}"/>
                </a:ext>
              </a:extLst>
            </p:cNvPr>
            <p:cNvGrpSpPr/>
            <p:nvPr/>
          </p:nvGrpSpPr>
          <p:grpSpPr>
            <a:xfrm>
              <a:off x="7040871" y="5237302"/>
              <a:ext cx="304667" cy="304667"/>
              <a:chOff x="10554938" y="2917913"/>
              <a:chExt cx="304667" cy="304667"/>
            </a:xfrm>
          </p:grpSpPr>
          <p:sp>
            <p:nvSpPr>
              <p:cNvPr id="79" name="Oval 78">
                <a:extLst>
                  <a:ext uri="{FF2B5EF4-FFF2-40B4-BE49-F238E27FC236}">
                    <a16:creationId xmlns:a16="http://schemas.microsoft.com/office/drawing/2014/main" id="{D7856CF0-3989-40B7-B81E-837E9632437F}"/>
                  </a:ext>
                </a:extLst>
              </p:cNvPr>
              <p:cNvSpPr/>
              <p:nvPr/>
            </p:nvSpPr>
            <p:spPr bwMode="auto">
              <a:xfrm flipV="1">
                <a:off x="10601405" y="2986023"/>
                <a:ext cx="202470" cy="202470"/>
              </a:xfrm>
              <a:prstGeom prst="ellipse">
                <a:avLst/>
              </a:prstGeom>
              <a:solidFill>
                <a:schemeClr val="accent1">
                  <a:lumMod val="40000"/>
                  <a:lumOff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0" name="Graphic 79" descr="Stopwatch 33% with solid fill">
                <a:extLst>
                  <a:ext uri="{FF2B5EF4-FFF2-40B4-BE49-F238E27FC236}">
                    <a16:creationId xmlns:a16="http://schemas.microsoft.com/office/drawing/2014/main" id="{3B6C3B4E-E599-45F2-8ECD-FB0493766A9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554938" y="2917913"/>
                <a:ext cx="304667" cy="304667"/>
              </a:xfrm>
              <a:prstGeom prst="rect">
                <a:avLst/>
              </a:prstGeom>
            </p:spPr>
          </p:pic>
        </p:grpSp>
        <p:grpSp>
          <p:nvGrpSpPr>
            <p:cNvPr id="81" name="Group 80">
              <a:extLst>
                <a:ext uri="{FF2B5EF4-FFF2-40B4-BE49-F238E27FC236}">
                  <a16:creationId xmlns:a16="http://schemas.microsoft.com/office/drawing/2014/main" id="{A7ABF36A-10BA-4A98-8FCE-00DF0F9D131D}"/>
                </a:ext>
              </a:extLst>
            </p:cNvPr>
            <p:cNvGrpSpPr/>
            <p:nvPr/>
          </p:nvGrpSpPr>
          <p:grpSpPr>
            <a:xfrm>
              <a:off x="7072445" y="5521177"/>
              <a:ext cx="304667" cy="304667"/>
              <a:chOff x="10554938" y="2917913"/>
              <a:chExt cx="304667" cy="304667"/>
            </a:xfrm>
          </p:grpSpPr>
          <p:sp>
            <p:nvSpPr>
              <p:cNvPr id="82" name="Oval 81">
                <a:extLst>
                  <a:ext uri="{FF2B5EF4-FFF2-40B4-BE49-F238E27FC236}">
                    <a16:creationId xmlns:a16="http://schemas.microsoft.com/office/drawing/2014/main" id="{786C816C-A33E-45D4-A2B7-9FCA7C250503}"/>
                  </a:ext>
                </a:extLst>
              </p:cNvPr>
              <p:cNvSpPr/>
              <p:nvPr/>
            </p:nvSpPr>
            <p:spPr bwMode="auto">
              <a:xfrm flipV="1">
                <a:off x="10601405" y="2986023"/>
                <a:ext cx="202470" cy="202470"/>
              </a:xfrm>
              <a:prstGeom prst="ellipse">
                <a:avLst/>
              </a:prstGeom>
              <a:solidFill>
                <a:schemeClr val="accent1">
                  <a:lumMod val="40000"/>
                  <a:lumOff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3" name="Graphic 82" descr="Stopwatch 33% with solid fill">
                <a:extLst>
                  <a:ext uri="{FF2B5EF4-FFF2-40B4-BE49-F238E27FC236}">
                    <a16:creationId xmlns:a16="http://schemas.microsoft.com/office/drawing/2014/main" id="{E3CF2FAA-F713-4128-99AD-E1884726901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554938" y="2917913"/>
                <a:ext cx="304667" cy="304667"/>
              </a:xfrm>
              <a:prstGeom prst="rect">
                <a:avLst/>
              </a:prstGeom>
            </p:spPr>
          </p:pic>
        </p:grpSp>
        <p:grpSp>
          <p:nvGrpSpPr>
            <p:cNvPr id="84" name="Group 83">
              <a:extLst>
                <a:ext uri="{FF2B5EF4-FFF2-40B4-BE49-F238E27FC236}">
                  <a16:creationId xmlns:a16="http://schemas.microsoft.com/office/drawing/2014/main" id="{17F397C9-5456-4EB5-9EBA-CCA5982976B4}"/>
                </a:ext>
              </a:extLst>
            </p:cNvPr>
            <p:cNvGrpSpPr/>
            <p:nvPr/>
          </p:nvGrpSpPr>
          <p:grpSpPr>
            <a:xfrm>
              <a:off x="6920111" y="6029312"/>
              <a:ext cx="304667" cy="304667"/>
              <a:chOff x="10554938" y="2917913"/>
              <a:chExt cx="304667" cy="304667"/>
            </a:xfrm>
          </p:grpSpPr>
          <p:sp>
            <p:nvSpPr>
              <p:cNvPr id="85" name="Oval 84">
                <a:extLst>
                  <a:ext uri="{FF2B5EF4-FFF2-40B4-BE49-F238E27FC236}">
                    <a16:creationId xmlns:a16="http://schemas.microsoft.com/office/drawing/2014/main" id="{0F775B7F-17E3-4851-AC56-F7250F34720F}"/>
                  </a:ext>
                </a:extLst>
              </p:cNvPr>
              <p:cNvSpPr/>
              <p:nvPr/>
            </p:nvSpPr>
            <p:spPr bwMode="auto">
              <a:xfrm flipV="1">
                <a:off x="10601405" y="2986023"/>
                <a:ext cx="202470" cy="202470"/>
              </a:xfrm>
              <a:prstGeom prst="ellipse">
                <a:avLst/>
              </a:prstGeom>
              <a:solidFill>
                <a:schemeClr val="accent1">
                  <a:lumMod val="40000"/>
                  <a:lumOff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6" name="Graphic 85" descr="Stopwatch 33% with solid fill">
                <a:extLst>
                  <a:ext uri="{FF2B5EF4-FFF2-40B4-BE49-F238E27FC236}">
                    <a16:creationId xmlns:a16="http://schemas.microsoft.com/office/drawing/2014/main" id="{F7A500E5-19D3-4885-9BE6-36298BB4F83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554938" y="2917913"/>
                <a:ext cx="304667" cy="304667"/>
              </a:xfrm>
              <a:prstGeom prst="rect">
                <a:avLst/>
              </a:prstGeom>
            </p:spPr>
          </p:pic>
        </p:grpSp>
      </p:grpSp>
      <p:grpSp>
        <p:nvGrpSpPr>
          <p:cNvPr id="3" name="Group 2">
            <a:extLst>
              <a:ext uri="{FF2B5EF4-FFF2-40B4-BE49-F238E27FC236}">
                <a16:creationId xmlns:a16="http://schemas.microsoft.com/office/drawing/2014/main" id="{7DDE6340-9E6A-4414-BD2F-71DEFAD6227A}"/>
              </a:ext>
            </a:extLst>
          </p:cNvPr>
          <p:cNvGrpSpPr/>
          <p:nvPr/>
        </p:nvGrpSpPr>
        <p:grpSpPr>
          <a:xfrm>
            <a:off x="3110374" y="2565970"/>
            <a:ext cx="5901818" cy="1774340"/>
            <a:chOff x="7547403" y="2581888"/>
            <a:chExt cx="3618565" cy="1087896"/>
          </a:xfrm>
        </p:grpSpPr>
        <p:sp>
          <p:nvSpPr>
            <p:cNvPr id="5" name="Oval 4">
              <a:extLst>
                <a:ext uri="{FF2B5EF4-FFF2-40B4-BE49-F238E27FC236}">
                  <a16:creationId xmlns:a16="http://schemas.microsoft.com/office/drawing/2014/main" id="{15CB6688-F64F-4488-A7C2-0359EA10D3BF}"/>
                </a:ext>
              </a:extLst>
            </p:cNvPr>
            <p:cNvSpPr/>
            <p:nvPr/>
          </p:nvSpPr>
          <p:spPr bwMode="auto">
            <a:xfrm>
              <a:off x="9396299" y="3070698"/>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4" name="Oval 93">
              <a:extLst>
                <a:ext uri="{FF2B5EF4-FFF2-40B4-BE49-F238E27FC236}">
                  <a16:creationId xmlns:a16="http://schemas.microsoft.com/office/drawing/2014/main" id="{6245B91C-2C12-4D14-A2A7-78DC7B4791B9}"/>
                </a:ext>
              </a:extLst>
            </p:cNvPr>
            <p:cNvSpPr/>
            <p:nvPr/>
          </p:nvSpPr>
          <p:spPr bwMode="auto">
            <a:xfrm>
              <a:off x="7795284" y="3175288"/>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8" name="Oval 97">
              <a:extLst>
                <a:ext uri="{FF2B5EF4-FFF2-40B4-BE49-F238E27FC236}">
                  <a16:creationId xmlns:a16="http://schemas.microsoft.com/office/drawing/2014/main" id="{FEB3EC4E-EC91-41C0-885E-72511996AF01}"/>
                </a:ext>
              </a:extLst>
            </p:cNvPr>
            <p:cNvSpPr/>
            <p:nvPr/>
          </p:nvSpPr>
          <p:spPr bwMode="auto">
            <a:xfrm>
              <a:off x="7547403" y="2933149"/>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 name="Oval 103">
              <a:extLst>
                <a:ext uri="{FF2B5EF4-FFF2-40B4-BE49-F238E27FC236}">
                  <a16:creationId xmlns:a16="http://schemas.microsoft.com/office/drawing/2014/main" id="{E4EC0B8D-DA8E-496A-8000-F92AA13EE3C2}"/>
                </a:ext>
              </a:extLst>
            </p:cNvPr>
            <p:cNvSpPr/>
            <p:nvPr/>
          </p:nvSpPr>
          <p:spPr bwMode="auto">
            <a:xfrm>
              <a:off x="7623209" y="3436621"/>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 name="Oval 105">
              <a:extLst>
                <a:ext uri="{FF2B5EF4-FFF2-40B4-BE49-F238E27FC236}">
                  <a16:creationId xmlns:a16="http://schemas.microsoft.com/office/drawing/2014/main" id="{C61F425A-846B-4A33-A2D7-BD9E5A9DD00F}"/>
                </a:ext>
              </a:extLst>
            </p:cNvPr>
            <p:cNvSpPr/>
            <p:nvPr/>
          </p:nvSpPr>
          <p:spPr bwMode="auto">
            <a:xfrm>
              <a:off x="7683583" y="2664196"/>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22" name="Straight Arrow Connector 121">
              <a:extLst>
                <a:ext uri="{FF2B5EF4-FFF2-40B4-BE49-F238E27FC236}">
                  <a16:creationId xmlns:a16="http://schemas.microsoft.com/office/drawing/2014/main" id="{8476B3A9-0976-4B0E-A7E4-A2E2E1D42408}"/>
                </a:ext>
              </a:extLst>
            </p:cNvPr>
            <p:cNvCxnSpPr>
              <a:cxnSpLocks/>
              <a:stCxn id="108" idx="2"/>
              <a:endCxn id="106" idx="6"/>
            </p:cNvCxnSpPr>
            <p:nvPr/>
          </p:nvCxnSpPr>
          <p:spPr>
            <a:xfrm flipH="1" flipV="1">
              <a:off x="7892763" y="2768786"/>
              <a:ext cx="669515" cy="35738"/>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D71BDA1B-491A-4A1C-B70A-10FE8DED98C8}"/>
                </a:ext>
              </a:extLst>
            </p:cNvPr>
            <p:cNvCxnSpPr>
              <a:cxnSpLocks/>
              <a:stCxn id="88" idx="1"/>
              <a:endCxn id="106" idx="6"/>
            </p:cNvCxnSpPr>
            <p:nvPr/>
          </p:nvCxnSpPr>
          <p:spPr>
            <a:xfrm flipH="1" flipV="1">
              <a:off x="7892763" y="2768786"/>
              <a:ext cx="534008" cy="214759"/>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0" name="Straight Arrow Connector 129">
              <a:extLst>
                <a:ext uri="{FF2B5EF4-FFF2-40B4-BE49-F238E27FC236}">
                  <a16:creationId xmlns:a16="http://schemas.microsoft.com/office/drawing/2014/main" id="{99E92B66-E7A6-437E-9B01-D0C1A1A6F321}"/>
                </a:ext>
              </a:extLst>
            </p:cNvPr>
            <p:cNvCxnSpPr>
              <a:cxnSpLocks/>
              <a:stCxn id="5" idx="2"/>
              <a:endCxn id="108" idx="5"/>
            </p:cNvCxnSpPr>
            <p:nvPr/>
          </p:nvCxnSpPr>
          <p:spPr>
            <a:xfrm flipH="1" flipV="1">
              <a:off x="8740824" y="2878480"/>
              <a:ext cx="655475" cy="296808"/>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4" name="Straight Arrow Connector 133">
              <a:extLst>
                <a:ext uri="{FF2B5EF4-FFF2-40B4-BE49-F238E27FC236}">
                  <a16:creationId xmlns:a16="http://schemas.microsoft.com/office/drawing/2014/main" id="{BEC5CC4F-0D75-42F4-A1A4-0A74FF29B183}"/>
                </a:ext>
              </a:extLst>
            </p:cNvPr>
            <p:cNvCxnSpPr>
              <a:cxnSpLocks/>
              <a:stCxn id="5" idx="2"/>
              <a:endCxn id="106" idx="6"/>
            </p:cNvCxnSpPr>
            <p:nvPr/>
          </p:nvCxnSpPr>
          <p:spPr>
            <a:xfrm flipH="1" flipV="1">
              <a:off x="7892763" y="2768786"/>
              <a:ext cx="1503536" cy="406502"/>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8" name="Straight Arrow Connector 137">
              <a:extLst>
                <a:ext uri="{FF2B5EF4-FFF2-40B4-BE49-F238E27FC236}">
                  <a16:creationId xmlns:a16="http://schemas.microsoft.com/office/drawing/2014/main" id="{43DD112C-DA5D-4AC1-B7AF-2C92F078E940}"/>
                </a:ext>
              </a:extLst>
            </p:cNvPr>
            <p:cNvCxnSpPr>
              <a:cxnSpLocks/>
              <a:stCxn id="5" idx="2"/>
              <a:endCxn id="98" idx="6"/>
            </p:cNvCxnSpPr>
            <p:nvPr/>
          </p:nvCxnSpPr>
          <p:spPr>
            <a:xfrm flipH="1" flipV="1">
              <a:off x="7756583" y="3037739"/>
              <a:ext cx="1639716" cy="137549"/>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2" name="Straight Arrow Connector 141">
              <a:extLst>
                <a:ext uri="{FF2B5EF4-FFF2-40B4-BE49-F238E27FC236}">
                  <a16:creationId xmlns:a16="http://schemas.microsoft.com/office/drawing/2014/main" id="{5B165FF9-61F8-4D85-A576-AC08447CF7F5}"/>
                </a:ext>
              </a:extLst>
            </p:cNvPr>
            <p:cNvCxnSpPr>
              <a:cxnSpLocks/>
              <a:stCxn id="5" idx="2"/>
              <a:endCxn id="94" idx="6"/>
            </p:cNvCxnSpPr>
            <p:nvPr/>
          </p:nvCxnSpPr>
          <p:spPr>
            <a:xfrm flipH="1">
              <a:off x="8004464" y="3175288"/>
              <a:ext cx="1391835" cy="104590"/>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Arrow Connector 145">
              <a:extLst>
                <a:ext uri="{FF2B5EF4-FFF2-40B4-BE49-F238E27FC236}">
                  <a16:creationId xmlns:a16="http://schemas.microsoft.com/office/drawing/2014/main" id="{38E3A569-F3D0-4E18-981B-EB2286B3A7A9}"/>
                </a:ext>
              </a:extLst>
            </p:cNvPr>
            <p:cNvCxnSpPr>
              <a:cxnSpLocks/>
              <a:stCxn id="5" idx="2"/>
              <a:endCxn id="104" idx="6"/>
            </p:cNvCxnSpPr>
            <p:nvPr/>
          </p:nvCxnSpPr>
          <p:spPr>
            <a:xfrm flipH="1">
              <a:off x="7832389" y="3175288"/>
              <a:ext cx="1563910" cy="365923"/>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0" name="Straight Arrow Connector 149">
              <a:extLst>
                <a:ext uri="{FF2B5EF4-FFF2-40B4-BE49-F238E27FC236}">
                  <a16:creationId xmlns:a16="http://schemas.microsoft.com/office/drawing/2014/main" id="{212D5884-0631-4F99-AD98-3D43ABD6E910}"/>
                </a:ext>
              </a:extLst>
            </p:cNvPr>
            <p:cNvCxnSpPr>
              <a:cxnSpLocks/>
              <a:stCxn id="92" idx="2"/>
              <a:endCxn id="94" idx="6"/>
            </p:cNvCxnSpPr>
            <p:nvPr/>
          </p:nvCxnSpPr>
          <p:spPr>
            <a:xfrm flipH="1" flipV="1">
              <a:off x="8004464" y="3279878"/>
              <a:ext cx="469081" cy="83606"/>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4" name="Straight Arrow Connector 153">
              <a:extLst>
                <a:ext uri="{FF2B5EF4-FFF2-40B4-BE49-F238E27FC236}">
                  <a16:creationId xmlns:a16="http://schemas.microsoft.com/office/drawing/2014/main" id="{DFAEA3DE-E09E-4F4A-A91F-233C5C81BB05}"/>
                </a:ext>
              </a:extLst>
            </p:cNvPr>
            <p:cNvCxnSpPr>
              <a:cxnSpLocks/>
              <a:stCxn id="88" idx="2"/>
              <a:endCxn id="98" idx="6"/>
            </p:cNvCxnSpPr>
            <p:nvPr/>
          </p:nvCxnSpPr>
          <p:spPr>
            <a:xfrm flipH="1" flipV="1">
              <a:off x="7756583" y="3037739"/>
              <a:ext cx="639554" cy="19762"/>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8" name="Straight Arrow Connector 157">
              <a:extLst>
                <a:ext uri="{FF2B5EF4-FFF2-40B4-BE49-F238E27FC236}">
                  <a16:creationId xmlns:a16="http://schemas.microsoft.com/office/drawing/2014/main" id="{A68A893C-BF94-4A15-BB89-D6C56458A91C}"/>
                </a:ext>
              </a:extLst>
            </p:cNvPr>
            <p:cNvCxnSpPr>
              <a:cxnSpLocks/>
              <a:stCxn id="92" idx="2"/>
              <a:endCxn id="104" idx="6"/>
            </p:cNvCxnSpPr>
            <p:nvPr/>
          </p:nvCxnSpPr>
          <p:spPr>
            <a:xfrm flipH="1">
              <a:off x="7832389" y="3363484"/>
              <a:ext cx="641156" cy="177727"/>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7" name="Straight Arrow Connector 166">
              <a:extLst>
                <a:ext uri="{FF2B5EF4-FFF2-40B4-BE49-F238E27FC236}">
                  <a16:creationId xmlns:a16="http://schemas.microsoft.com/office/drawing/2014/main" id="{341A437E-C942-4D86-8485-C7C90E7F00A8}"/>
                </a:ext>
              </a:extLst>
            </p:cNvPr>
            <p:cNvCxnSpPr>
              <a:cxnSpLocks/>
              <a:stCxn id="88" idx="2"/>
              <a:endCxn id="94" idx="6"/>
            </p:cNvCxnSpPr>
            <p:nvPr/>
          </p:nvCxnSpPr>
          <p:spPr>
            <a:xfrm flipH="1">
              <a:off x="8004464" y="3057501"/>
              <a:ext cx="391673" cy="222377"/>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2" name="Straight Arrow Connector 171">
              <a:extLst>
                <a:ext uri="{FF2B5EF4-FFF2-40B4-BE49-F238E27FC236}">
                  <a16:creationId xmlns:a16="http://schemas.microsoft.com/office/drawing/2014/main" id="{4FD2465A-CF66-4918-BB72-9B71375734F9}"/>
                </a:ext>
              </a:extLst>
            </p:cNvPr>
            <p:cNvCxnSpPr>
              <a:cxnSpLocks/>
              <a:stCxn id="112" idx="2"/>
              <a:endCxn id="5" idx="6"/>
            </p:cNvCxnSpPr>
            <p:nvPr/>
          </p:nvCxnSpPr>
          <p:spPr>
            <a:xfrm flipH="1">
              <a:off x="9605479" y="2686478"/>
              <a:ext cx="584232" cy="488810"/>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id="{4E500ACD-7A67-4280-99F2-40ACBB9FF349}"/>
                </a:ext>
              </a:extLst>
            </p:cNvPr>
            <p:cNvCxnSpPr>
              <a:cxnSpLocks/>
              <a:stCxn id="96" idx="2"/>
              <a:endCxn id="5" idx="6"/>
            </p:cNvCxnSpPr>
            <p:nvPr/>
          </p:nvCxnSpPr>
          <p:spPr>
            <a:xfrm flipH="1" flipV="1">
              <a:off x="9605479" y="3175288"/>
              <a:ext cx="670086" cy="93816"/>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0" name="Straight Arrow Connector 179">
              <a:extLst>
                <a:ext uri="{FF2B5EF4-FFF2-40B4-BE49-F238E27FC236}">
                  <a16:creationId xmlns:a16="http://schemas.microsoft.com/office/drawing/2014/main" id="{E08103B2-0DAE-43D7-8FE4-3CC60CE8EB9A}"/>
                </a:ext>
              </a:extLst>
            </p:cNvPr>
            <p:cNvCxnSpPr>
              <a:cxnSpLocks/>
              <a:stCxn id="112" idx="2"/>
              <a:endCxn id="108" idx="6"/>
            </p:cNvCxnSpPr>
            <p:nvPr/>
          </p:nvCxnSpPr>
          <p:spPr>
            <a:xfrm flipH="1">
              <a:off x="8771458" y="2686478"/>
              <a:ext cx="1418253" cy="118046"/>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4" name="Straight Arrow Connector 183">
              <a:extLst>
                <a:ext uri="{FF2B5EF4-FFF2-40B4-BE49-F238E27FC236}">
                  <a16:creationId xmlns:a16="http://schemas.microsoft.com/office/drawing/2014/main" id="{23D3FE82-D231-46E9-9B63-E3B0022D76D5}"/>
                </a:ext>
              </a:extLst>
            </p:cNvPr>
            <p:cNvCxnSpPr>
              <a:cxnSpLocks/>
              <a:stCxn id="90" idx="2"/>
              <a:endCxn id="108" idx="6"/>
            </p:cNvCxnSpPr>
            <p:nvPr/>
          </p:nvCxnSpPr>
          <p:spPr>
            <a:xfrm flipH="1" flipV="1">
              <a:off x="8771458" y="2804524"/>
              <a:ext cx="1460227" cy="184956"/>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8" name="Straight Arrow Connector 187">
              <a:extLst>
                <a:ext uri="{FF2B5EF4-FFF2-40B4-BE49-F238E27FC236}">
                  <a16:creationId xmlns:a16="http://schemas.microsoft.com/office/drawing/2014/main" id="{4B46F9A3-030A-4F54-9111-9130A62E959E}"/>
                </a:ext>
              </a:extLst>
            </p:cNvPr>
            <p:cNvCxnSpPr>
              <a:cxnSpLocks/>
              <a:stCxn id="90" idx="2"/>
              <a:endCxn id="5" idx="6"/>
            </p:cNvCxnSpPr>
            <p:nvPr/>
          </p:nvCxnSpPr>
          <p:spPr>
            <a:xfrm flipH="1">
              <a:off x="9605479" y="2989480"/>
              <a:ext cx="626206" cy="185808"/>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2" name="Straight Arrow Connector 191">
              <a:extLst>
                <a:ext uri="{FF2B5EF4-FFF2-40B4-BE49-F238E27FC236}">
                  <a16:creationId xmlns:a16="http://schemas.microsoft.com/office/drawing/2014/main" id="{53407A17-D458-4F6C-BF9E-75357A026235}"/>
                </a:ext>
              </a:extLst>
            </p:cNvPr>
            <p:cNvCxnSpPr>
              <a:cxnSpLocks/>
              <a:stCxn id="92" idx="2"/>
              <a:endCxn id="106" idx="6"/>
            </p:cNvCxnSpPr>
            <p:nvPr/>
          </p:nvCxnSpPr>
          <p:spPr>
            <a:xfrm flipH="1" flipV="1">
              <a:off x="7892763" y="2768786"/>
              <a:ext cx="580782" cy="594698"/>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6" name="Straight Arrow Connector 195">
              <a:extLst>
                <a:ext uri="{FF2B5EF4-FFF2-40B4-BE49-F238E27FC236}">
                  <a16:creationId xmlns:a16="http://schemas.microsoft.com/office/drawing/2014/main" id="{EB56F10B-6718-4112-8F4A-E9D13623FB81}"/>
                </a:ext>
              </a:extLst>
            </p:cNvPr>
            <p:cNvCxnSpPr>
              <a:cxnSpLocks/>
              <a:stCxn id="116" idx="2"/>
              <a:endCxn id="5" idx="6"/>
            </p:cNvCxnSpPr>
            <p:nvPr/>
          </p:nvCxnSpPr>
          <p:spPr>
            <a:xfrm flipH="1">
              <a:off x="9605479" y="3076627"/>
              <a:ext cx="1001322" cy="98661"/>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F5740375-4421-4E8E-8846-6D56234B9994}"/>
                </a:ext>
              </a:extLst>
            </p:cNvPr>
            <p:cNvCxnSpPr>
              <a:cxnSpLocks/>
              <a:stCxn id="120" idx="2"/>
              <a:endCxn id="5" idx="6"/>
            </p:cNvCxnSpPr>
            <p:nvPr/>
          </p:nvCxnSpPr>
          <p:spPr>
            <a:xfrm flipH="1">
              <a:off x="9605479" y="2773393"/>
              <a:ext cx="877361" cy="401895"/>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4" name="Straight Arrow Connector 203">
              <a:extLst>
                <a:ext uri="{FF2B5EF4-FFF2-40B4-BE49-F238E27FC236}">
                  <a16:creationId xmlns:a16="http://schemas.microsoft.com/office/drawing/2014/main" id="{D6309FC6-2A4E-43ED-A7DD-AD34C5FF79AD}"/>
                </a:ext>
              </a:extLst>
            </p:cNvPr>
            <p:cNvCxnSpPr>
              <a:cxnSpLocks/>
              <a:stCxn id="118" idx="2"/>
              <a:endCxn id="92" idx="6"/>
            </p:cNvCxnSpPr>
            <p:nvPr/>
          </p:nvCxnSpPr>
          <p:spPr>
            <a:xfrm flipH="1" flipV="1">
              <a:off x="8682725" y="3363484"/>
              <a:ext cx="1904705" cy="95016"/>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a:extLst>
                <a:ext uri="{FF2B5EF4-FFF2-40B4-BE49-F238E27FC236}">
                  <a16:creationId xmlns:a16="http://schemas.microsoft.com/office/drawing/2014/main" id="{1B748786-5E8A-452F-A642-C883B1782408}"/>
                </a:ext>
              </a:extLst>
            </p:cNvPr>
            <p:cNvCxnSpPr>
              <a:cxnSpLocks/>
              <a:stCxn id="5" idx="6"/>
              <a:endCxn id="110" idx="2"/>
            </p:cNvCxnSpPr>
            <p:nvPr/>
          </p:nvCxnSpPr>
          <p:spPr>
            <a:xfrm>
              <a:off x="9605479" y="3175288"/>
              <a:ext cx="688822" cy="389906"/>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2" name="Straight Arrow Connector 211">
              <a:extLst>
                <a:ext uri="{FF2B5EF4-FFF2-40B4-BE49-F238E27FC236}">
                  <a16:creationId xmlns:a16="http://schemas.microsoft.com/office/drawing/2014/main" id="{FC203E67-8130-49DD-B3C8-8147E64854B2}"/>
                </a:ext>
              </a:extLst>
            </p:cNvPr>
            <p:cNvCxnSpPr>
              <a:cxnSpLocks/>
              <a:stCxn id="5" idx="6"/>
              <a:endCxn id="118" idx="2"/>
            </p:cNvCxnSpPr>
            <p:nvPr/>
          </p:nvCxnSpPr>
          <p:spPr>
            <a:xfrm>
              <a:off x="9605479" y="3175288"/>
              <a:ext cx="981951" cy="283212"/>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6" name="Straight Arrow Connector 215">
              <a:extLst>
                <a:ext uri="{FF2B5EF4-FFF2-40B4-BE49-F238E27FC236}">
                  <a16:creationId xmlns:a16="http://schemas.microsoft.com/office/drawing/2014/main" id="{3A477375-E76D-4F23-AD3C-16F19E1AF5FC}"/>
                </a:ext>
              </a:extLst>
            </p:cNvPr>
            <p:cNvCxnSpPr>
              <a:cxnSpLocks/>
              <a:stCxn id="88" idx="6"/>
              <a:endCxn id="110" idx="2"/>
            </p:cNvCxnSpPr>
            <p:nvPr/>
          </p:nvCxnSpPr>
          <p:spPr>
            <a:xfrm>
              <a:off x="8605317" y="3057501"/>
              <a:ext cx="1688984" cy="507693"/>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0" name="Straight Arrow Connector 219">
              <a:extLst>
                <a:ext uri="{FF2B5EF4-FFF2-40B4-BE49-F238E27FC236}">
                  <a16:creationId xmlns:a16="http://schemas.microsoft.com/office/drawing/2014/main" id="{D5790782-3E97-4D61-AB1A-04F918133285}"/>
                </a:ext>
              </a:extLst>
            </p:cNvPr>
            <p:cNvCxnSpPr>
              <a:cxnSpLocks/>
              <a:stCxn id="112" idx="2"/>
              <a:endCxn id="92" idx="6"/>
            </p:cNvCxnSpPr>
            <p:nvPr/>
          </p:nvCxnSpPr>
          <p:spPr>
            <a:xfrm flipH="1">
              <a:off x="8682725" y="2686478"/>
              <a:ext cx="1506986" cy="677006"/>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8" name="Oval 87">
              <a:extLst>
                <a:ext uri="{FF2B5EF4-FFF2-40B4-BE49-F238E27FC236}">
                  <a16:creationId xmlns:a16="http://schemas.microsoft.com/office/drawing/2014/main" id="{2EBE4368-AF7E-401B-8417-51E1DF34E725}"/>
                </a:ext>
              </a:extLst>
            </p:cNvPr>
            <p:cNvSpPr/>
            <p:nvPr/>
          </p:nvSpPr>
          <p:spPr bwMode="auto">
            <a:xfrm>
              <a:off x="8396137" y="2952911"/>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2" name="Oval 91">
              <a:extLst>
                <a:ext uri="{FF2B5EF4-FFF2-40B4-BE49-F238E27FC236}">
                  <a16:creationId xmlns:a16="http://schemas.microsoft.com/office/drawing/2014/main" id="{E952CA17-3536-4EBA-B491-788138175C06}"/>
                </a:ext>
              </a:extLst>
            </p:cNvPr>
            <p:cNvSpPr/>
            <p:nvPr/>
          </p:nvSpPr>
          <p:spPr bwMode="auto">
            <a:xfrm>
              <a:off x="8473545" y="3258894"/>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8" name="Oval 107">
              <a:extLst>
                <a:ext uri="{FF2B5EF4-FFF2-40B4-BE49-F238E27FC236}">
                  <a16:creationId xmlns:a16="http://schemas.microsoft.com/office/drawing/2014/main" id="{914A10CE-5BFB-4011-95C4-F18914B56E97}"/>
                </a:ext>
              </a:extLst>
            </p:cNvPr>
            <p:cNvSpPr/>
            <p:nvPr/>
          </p:nvSpPr>
          <p:spPr bwMode="auto">
            <a:xfrm>
              <a:off x="8562278" y="2699934"/>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39" name="Straight Arrow Connector 238">
              <a:extLst>
                <a:ext uri="{FF2B5EF4-FFF2-40B4-BE49-F238E27FC236}">
                  <a16:creationId xmlns:a16="http://schemas.microsoft.com/office/drawing/2014/main" id="{6A0C994F-A464-49AE-AED3-782C41A2D62C}"/>
                </a:ext>
              </a:extLst>
            </p:cNvPr>
            <p:cNvCxnSpPr>
              <a:cxnSpLocks/>
              <a:stCxn id="237" idx="2"/>
              <a:endCxn id="5" idx="6"/>
            </p:cNvCxnSpPr>
            <p:nvPr/>
          </p:nvCxnSpPr>
          <p:spPr>
            <a:xfrm flipH="1">
              <a:off x="9605479" y="2816408"/>
              <a:ext cx="1233106" cy="358880"/>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3" name="Straight Arrow Connector 242">
              <a:extLst>
                <a:ext uri="{FF2B5EF4-FFF2-40B4-BE49-F238E27FC236}">
                  <a16:creationId xmlns:a16="http://schemas.microsoft.com/office/drawing/2014/main" id="{BC8687FA-506A-4156-B545-1BDEA7E44C61}"/>
                </a:ext>
              </a:extLst>
            </p:cNvPr>
            <p:cNvCxnSpPr>
              <a:cxnSpLocks/>
              <a:stCxn id="233" idx="2"/>
              <a:endCxn id="5" idx="6"/>
            </p:cNvCxnSpPr>
            <p:nvPr/>
          </p:nvCxnSpPr>
          <p:spPr>
            <a:xfrm flipH="1">
              <a:off x="9605479" y="3151717"/>
              <a:ext cx="1351309" cy="23571"/>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7" name="Straight Arrow Connector 246">
              <a:extLst>
                <a:ext uri="{FF2B5EF4-FFF2-40B4-BE49-F238E27FC236}">
                  <a16:creationId xmlns:a16="http://schemas.microsoft.com/office/drawing/2014/main" id="{B1B2F923-B5C1-4EB3-8F6A-1E23A126C5E1}"/>
                </a:ext>
              </a:extLst>
            </p:cNvPr>
            <p:cNvCxnSpPr>
              <a:cxnSpLocks/>
              <a:stCxn id="235" idx="2"/>
              <a:endCxn id="5" idx="6"/>
            </p:cNvCxnSpPr>
            <p:nvPr/>
          </p:nvCxnSpPr>
          <p:spPr>
            <a:xfrm flipH="1" flipV="1">
              <a:off x="9605479" y="3175288"/>
              <a:ext cx="1293816" cy="229959"/>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0" name="Oval 89">
              <a:extLst>
                <a:ext uri="{FF2B5EF4-FFF2-40B4-BE49-F238E27FC236}">
                  <a16:creationId xmlns:a16="http://schemas.microsoft.com/office/drawing/2014/main" id="{3D6483E5-693D-4DFF-841B-DBE907B687B9}"/>
                </a:ext>
              </a:extLst>
            </p:cNvPr>
            <p:cNvSpPr/>
            <p:nvPr/>
          </p:nvSpPr>
          <p:spPr bwMode="auto">
            <a:xfrm>
              <a:off x="10231685" y="2884890"/>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6" name="Oval 95">
              <a:extLst>
                <a:ext uri="{FF2B5EF4-FFF2-40B4-BE49-F238E27FC236}">
                  <a16:creationId xmlns:a16="http://schemas.microsoft.com/office/drawing/2014/main" id="{C7F9770A-D275-44A5-A6FB-DC4E5A9CA1CC}"/>
                </a:ext>
              </a:extLst>
            </p:cNvPr>
            <p:cNvSpPr/>
            <p:nvPr/>
          </p:nvSpPr>
          <p:spPr bwMode="auto">
            <a:xfrm>
              <a:off x="10275565" y="3164514"/>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0" name="Oval 109">
              <a:extLst>
                <a:ext uri="{FF2B5EF4-FFF2-40B4-BE49-F238E27FC236}">
                  <a16:creationId xmlns:a16="http://schemas.microsoft.com/office/drawing/2014/main" id="{19F959A4-F424-4586-A723-AA41BFF06B6A}"/>
                </a:ext>
              </a:extLst>
            </p:cNvPr>
            <p:cNvSpPr/>
            <p:nvPr/>
          </p:nvSpPr>
          <p:spPr bwMode="auto">
            <a:xfrm>
              <a:off x="10294301" y="3460604"/>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0E8ED5F8-5DBA-4293-AAD7-14C6E0FEF1B4}"/>
                </a:ext>
              </a:extLst>
            </p:cNvPr>
            <p:cNvSpPr/>
            <p:nvPr/>
          </p:nvSpPr>
          <p:spPr bwMode="auto">
            <a:xfrm>
              <a:off x="10189711" y="2581888"/>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Oval 115">
              <a:extLst>
                <a:ext uri="{FF2B5EF4-FFF2-40B4-BE49-F238E27FC236}">
                  <a16:creationId xmlns:a16="http://schemas.microsoft.com/office/drawing/2014/main" id="{8EF577F2-2E93-4607-B177-A58006110B16}"/>
                </a:ext>
              </a:extLst>
            </p:cNvPr>
            <p:cNvSpPr/>
            <p:nvPr/>
          </p:nvSpPr>
          <p:spPr bwMode="auto">
            <a:xfrm>
              <a:off x="10606801" y="2972037"/>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 name="Oval 117">
              <a:extLst>
                <a:ext uri="{FF2B5EF4-FFF2-40B4-BE49-F238E27FC236}">
                  <a16:creationId xmlns:a16="http://schemas.microsoft.com/office/drawing/2014/main" id="{6E0B8B11-66C8-4EE2-9397-A7CFE0F75A41}"/>
                </a:ext>
              </a:extLst>
            </p:cNvPr>
            <p:cNvSpPr/>
            <p:nvPr/>
          </p:nvSpPr>
          <p:spPr bwMode="auto">
            <a:xfrm>
              <a:off x="10587430" y="3353910"/>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 name="Oval 119">
              <a:extLst>
                <a:ext uri="{FF2B5EF4-FFF2-40B4-BE49-F238E27FC236}">
                  <a16:creationId xmlns:a16="http://schemas.microsoft.com/office/drawing/2014/main" id="{2407E8A2-28A3-4ECA-9E79-57A7F0947040}"/>
                </a:ext>
              </a:extLst>
            </p:cNvPr>
            <p:cNvSpPr/>
            <p:nvPr/>
          </p:nvSpPr>
          <p:spPr bwMode="auto">
            <a:xfrm>
              <a:off x="10482840" y="2668803"/>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3" name="Oval 232">
              <a:extLst>
                <a:ext uri="{FF2B5EF4-FFF2-40B4-BE49-F238E27FC236}">
                  <a16:creationId xmlns:a16="http://schemas.microsoft.com/office/drawing/2014/main" id="{91AA9CA0-EA6D-40F9-9809-C6EEDC3C49E0}"/>
                </a:ext>
              </a:extLst>
            </p:cNvPr>
            <p:cNvSpPr/>
            <p:nvPr/>
          </p:nvSpPr>
          <p:spPr bwMode="auto">
            <a:xfrm>
              <a:off x="10956788" y="3047127"/>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5" name="Oval 234">
              <a:extLst>
                <a:ext uri="{FF2B5EF4-FFF2-40B4-BE49-F238E27FC236}">
                  <a16:creationId xmlns:a16="http://schemas.microsoft.com/office/drawing/2014/main" id="{FB995684-6FE6-4CCF-8B3B-1A1304F4AB76}"/>
                </a:ext>
              </a:extLst>
            </p:cNvPr>
            <p:cNvSpPr/>
            <p:nvPr/>
          </p:nvSpPr>
          <p:spPr bwMode="auto">
            <a:xfrm>
              <a:off x="10899295" y="3300657"/>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7" name="Oval 236">
              <a:extLst>
                <a:ext uri="{FF2B5EF4-FFF2-40B4-BE49-F238E27FC236}">
                  <a16:creationId xmlns:a16="http://schemas.microsoft.com/office/drawing/2014/main" id="{79E72A93-2E20-4B4F-86BC-FC90EC4236D6}"/>
                </a:ext>
              </a:extLst>
            </p:cNvPr>
            <p:cNvSpPr/>
            <p:nvPr/>
          </p:nvSpPr>
          <p:spPr bwMode="auto">
            <a:xfrm>
              <a:off x="10838585" y="2711818"/>
              <a:ext cx="209180" cy="20918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51" name="Straight Arrow Connector 250">
              <a:extLst>
                <a:ext uri="{FF2B5EF4-FFF2-40B4-BE49-F238E27FC236}">
                  <a16:creationId xmlns:a16="http://schemas.microsoft.com/office/drawing/2014/main" id="{0784FC3B-A45D-4F32-A866-A372CF9AB59A}"/>
                </a:ext>
              </a:extLst>
            </p:cNvPr>
            <p:cNvCxnSpPr>
              <a:cxnSpLocks/>
              <a:stCxn id="235" idx="0"/>
              <a:endCxn id="233" idx="4"/>
            </p:cNvCxnSpPr>
            <p:nvPr/>
          </p:nvCxnSpPr>
          <p:spPr>
            <a:xfrm flipV="1">
              <a:off x="11003885" y="3256307"/>
              <a:ext cx="57493" cy="44350"/>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5" name="Straight Arrow Connector 254">
              <a:extLst>
                <a:ext uri="{FF2B5EF4-FFF2-40B4-BE49-F238E27FC236}">
                  <a16:creationId xmlns:a16="http://schemas.microsoft.com/office/drawing/2014/main" id="{FDE71A12-AC5C-415A-838D-7F8558BADA38}"/>
                </a:ext>
              </a:extLst>
            </p:cNvPr>
            <p:cNvCxnSpPr>
              <a:cxnSpLocks/>
              <a:stCxn id="118" idx="0"/>
              <a:endCxn id="116" idx="4"/>
            </p:cNvCxnSpPr>
            <p:nvPr/>
          </p:nvCxnSpPr>
          <p:spPr>
            <a:xfrm flipV="1">
              <a:off x="10692020" y="3181217"/>
              <a:ext cx="19371" cy="172693"/>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Arrow Connector 258">
              <a:extLst>
                <a:ext uri="{FF2B5EF4-FFF2-40B4-BE49-F238E27FC236}">
                  <a16:creationId xmlns:a16="http://schemas.microsoft.com/office/drawing/2014/main" id="{FF8A2CF2-C172-4619-B3FE-8C5F35EC35B7}"/>
                </a:ext>
              </a:extLst>
            </p:cNvPr>
            <p:cNvCxnSpPr>
              <a:cxnSpLocks/>
              <a:stCxn id="233" idx="0"/>
              <a:endCxn id="237" idx="4"/>
            </p:cNvCxnSpPr>
            <p:nvPr/>
          </p:nvCxnSpPr>
          <p:spPr>
            <a:xfrm flipH="1" flipV="1">
              <a:off x="10943175" y="2920998"/>
              <a:ext cx="118203" cy="126129"/>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3" name="Straight Arrow Connector 262">
              <a:extLst>
                <a:ext uri="{FF2B5EF4-FFF2-40B4-BE49-F238E27FC236}">
                  <a16:creationId xmlns:a16="http://schemas.microsoft.com/office/drawing/2014/main" id="{D83F0742-8FB7-4087-BCC7-340DDCB777E0}"/>
                </a:ext>
              </a:extLst>
            </p:cNvPr>
            <p:cNvCxnSpPr>
              <a:cxnSpLocks/>
              <a:stCxn id="233" idx="1"/>
              <a:endCxn id="120" idx="5"/>
            </p:cNvCxnSpPr>
            <p:nvPr/>
          </p:nvCxnSpPr>
          <p:spPr>
            <a:xfrm flipH="1" flipV="1">
              <a:off x="10661386" y="2847349"/>
              <a:ext cx="326036" cy="230412"/>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7" name="Straight Arrow Connector 266">
              <a:extLst>
                <a:ext uri="{FF2B5EF4-FFF2-40B4-BE49-F238E27FC236}">
                  <a16:creationId xmlns:a16="http://schemas.microsoft.com/office/drawing/2014/main" id="{4F2AE4E0-2BAC-4495-BF24-2E7E73C05A37}"/>
                </a:ext>
              </a:extLst>
            </p:cNvPr>
            <p:cNvCxnSpPr>
              <a:cxnSpLocks/>
              <a:stCxn id="116" idx="1"/>
              <a:endCxn id="112" idx="5"/>
            </p:cNvCxnSpPr>
            <p:nvPr/>
          </p:nvCxnSpPr>
          <p:spPr>
            <a:xfrm flipH="1" flipV="1">
              <a:off x="10368257" y="2760434"/>
              <a:ext cx="269178" cy="242237"/>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1" name="Straight Arrow Connector 270">
              <a:extLst>
                <a:ext uri="{FF2B5EF4-FFF2-40B4-BE49-F238E27FC236}">
                  <a16:creationId xmlns:a16="http://schemas.microsoft.com/office/drawing/2014/main" id="{DD88531A-EA78-4FEA-8F9E-16869E6EB96E}"/>
                </a:ext>
              </a:extLst>
            </p:cNvPr>
            <p:cNvCxnSpPr>
              <a:cxnSpLocks/>
              <a:stCxn id="116" idx="2"/>
              <a:endCxn id="90" idx="6"/>
            </p:cNvCxnSpPr>
            <p:nvPr/>
          </p:nvCxnSpPr>
          <p:spPr>
            <a:xfrm flipH="1" flipV="1">
              <a:off x="10440865" y="2989480"/>
              <a:ext cx="165936" cy="87147"/>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5" name="Straight Arrow Connector 274">
              <a:extLst>
                <a:ext uri="{FF2B5EF4-FFF2-40B4-BE49-F238E27FC236}">
                  <a16:creationId xmlns:a16="http://schemas.microsoft.com/office/drawing/2014/main" id="{D831D042-0618-4E55-9FF4-886B3E407B6E}"/>
                </a:ext>
              </a:extLst>
            </p:cNvPr>
            <p:cNvCxnSpPr>
              <a:cxnSpLocks/>
              <a:stCxn id="96" idx="0"/>
              <a:endCxn id="90" idx="4"/>
            </p:cNvCxnSpPr>
            <p:nvPr/>
          </p:nvCxnSpPr>
          <p:spPr>
            <a:xfrm flipH="1" flipV="1">
              <a:off x="10336275" y="3094070"/>
              <a:ext cx="43880" cy="70444"/>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9" name="Straight Arrow Connector 278">
              <a:extLst>
                <a:ext uri="{FF2B5EF4-FFF2-40B4-BE49-F238E27FC236}">
                  <a16:creationId xmlns:a16="http://schemas.microsoft.com/office/drawing/2014/main" id="{C100B993-2DAA-48D5-850D-FD436893D9D4}"/>
                </a:ext>
              </a:extLst>
            </p:cNvPr>
            <p:cNvCxnSpPr>
              <a:cxnSpLocks/>
              <a:stCxn id="90" idx="0"/>
              <a:endCxn id="112" idx="4"/>
            </p:cNvCxnSpPr>
            <p:nvPr/>
          </p:nvCxnSpPr>
          <p:spPr>
            <a:xfrm flipH="1" flipV="1">
              <a:off x="10294301" y="2791068"/>
              <a:ext cx="41974" cy="93822"/>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3" name="Straight Arrow Connector 282">
              <a:extLst>
                <a:ext uri="{FF2B5EF4-FFF2-40B4-BE49-F238E27FC236}">
                  <a16:creationId xmlns:a16="http://schemas.microsoft.com/office/drawing/2014/main" id="{FDB657C9-C176-460C-8B5E-481879FF1C91}"/>
                </a:ext>
              </a:extLst>
            </p:cNvPr>
            <p:cNvCxnSpPr>
              <a:cxnSpLocks/>
              <a:stCxn id="110" idx="0"/>
              <a:endCxn id="96" idx="4"/>
            </p:cNvCxnSpPr>
            <p:nvPr/>
          </p:nvCxnSpPr>
          <p:spPr>
            <a:xfrm flipH="1" flipV="1">
              <a:off x="10380155" y="3373694"/>
              <a:ext cx="18736" cy="86910"/>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98F62F09-A567-4974-80B8-0BA4C1ABC512}"/>
                </a:ext>
              </a:extLst>
            </p:cNvPr>
            <p:cNvCxnSpPr>
              <a:cxnSpLocks/>
              <a:stCxn id="118" idx="2"/>
              <a:endCxn id="110" idx="6"/>
            </p:cNvCxnSpPr>
            <p:nvPr/>
          </p:nvCxnSpPr>
          <p:spPr>
            <a:xfrm flipH="1">
              <a:off x="10503481" y="3458500"/>
              <a:ext cx="83949" cy="106694"/>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1" name="Straight Arrow Connector 290">
              <a:extLst>
                <a:ext uri="{FF2B5EF4-FFF2-40B4-BE49-F238E27FC236}">
                  <a16:creationId xmlns:a16="http://schemas.microsoft.com/office/drawing/2014/main" id="{F5430E1D-3501-468C-9373-FF230D0265C3}"/>
                </a:ext>
              </a:extLst>
            </p:cNvPr>
            <p:cNvCxnSpPr>
              <a:cxnSpLocks/>
              <a:stCxn id="116" idx="3"/>
              <a:endCxn id="96" idx="6"/>
            </p:cNvCxnSpPr>
            <p:nvPr/>
          </p:nvCxnSpPr>
          <p:spPr>
            <a:xfrm flipH="1">
              <a:off x="10484745" y="3150583"/>
              <a:ext cx="152690" cy="118521"/>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5" name="Straight Arrow Connector 294">
              <a:extLst>
                <a:ext uri="{FF2B5EF4-FFF2-40B4-BE49-F238E27FC236}">
                  <a16:creationId xmlns:a16="http://schemas.microsoft.com/office/drawing/2014/main" id="{470DE097-95DA-4FDE-91ED-7298B2CEC4A9}"/>
                </a:ext>
              </a:extLst>
            </p:cNvPr>
            <p:cNvCxnSpPr>
              <a:cxnSpLocks/>
              <a:stCxn id="235" idx="2"/>
              <a:endCxn id="118" idx="6"/>
            </p:cNvCxnSpPr>
            <p:nvPr/>
          </p:nvCxnSpPr>
          <p:spPr>
            <a:xfrm flipH="1">
              <a:off x="10796610" y="3405247"/>
              <a:ext cx="102685" cy="53253"/>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9" name="Straight Arrow Connector 298">
              <a:extLst>
                <a:ext uri="{FF2B5EF4-FFF2-40B4-BE49-F238E27FC236}">
                  <a16:creationId xmlns:a16="http://schemas.microsoft.com/office/drawing/2014/main" id="{7D8DD3AA-4A0E-4F6A-B7C5-61633B3DC3AA}"/>
                </a:ext>
              </a:extLst>
            </p:cNvPr>
            <p:cNvCxnSpPr>
              <a:cxnSpLocks/>
              <a:stCxn id="237" idx="2"/>
              <a:endCxn id="120" idx="6"/>
            </p:cNvCxnSpPr>
            <p:nvPr/>
          </p:nvCxnSpPr>
          <p:spPr>
            <a:xfrm flipH="1" flipV="1">
              <a:off x="10692020" y="2773393"/>
              <a:ext cx="146565" cy="43015"/>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3" name="Straight Arrow Connector 302">
              <a:extLst>
                <a:ext uri="{FF2B5EF4-FFF2-40B4-BE49-F238E27FC236}">
                  <a16:creationId xmlns:a16="http://schemas.microsoft.com/office/drawing/2014/main" id="{92A44684-7D40-4C4F-A8A6-5E8F734FE816}"/>
                </a:ext>
              </a:extLst>
            </p:cNvPr>
            <p:cNvCxnSpPr>
              <a:cxnSpLocks/>
              <a:stCxn id="120" idx="1"/>
              <a:endCxn id="112" idx="6"/>
            </p:cNvCxnSpPr>
            <p:nvPr/>
          </p:nvCxnSpPr>
          <p:spPr>
            <a:xfrm flipH="1" flipV="1">
              <a:off x="10398891" y="2686478"/>
              <a:ext cx="114583" cy="12959"/>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7" name="Straight Arrow Connector 306">
              <a:extLst>
                <a:ext uri="{FF2B5EF4-FFF2-40B4-BE49-F238E27FC236}">
                  <a16:creationId xmlns:a16="http://schemas.microsoft.com/office/drawing/2014/main" id="{0160D533-C47D-48E1-9DBF-92A35CFF2B4A}"/>
                </a:ext>
              </a:extLst>
            </p:cNvPr>
            <p:cNvCxnSpPr>
              <a:cxnSpLocks/>
              <a:stCxn id="90" idx="2"/>
              <a:endCxn id="88" idx="6"/>
            </p:cNvCxnSpPr>
            <p:nvPr/>
          </p:nvCxnSpPr>
          <p:spPr>
            <a:xfrm flipH="1">
              <a:off x="8605317" y="2989480"/>
              <a:ext cx="1626368" cy="68021"/>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2" name="Straight Arrow Connector 311">
              <a:extLst>
                <a:ext uri="{FF2B5EF4-FFF2-40B4-BE49-F238E27FC236}">
                  <a16:creationId xmlns:a16="http://schemas.microsoft.com/office/drawing/2014/main" id="{7BADA271-8370-44B2-8F5C-A9558AA57480}"/>
                </a:ext>
              </a:extLst>
            </p:cNvPr>
            <p:cNvCxnSpPr>
              <a:cxnSpLocks/>
              <a:stCxn id="235" idx="1"/>
              <a:endCxn id="116" idx="5"/>
            </p:cNvCxnSpPr>
            <p:nvPr/>
          </p:nvCxnSpPr>
          <p:spPr>
            <a:xfrm flipH="1" flipV="1">
              <a:off x="10785347" y="3150583"/>
              <a:ext cx="144582" cy="180708"/>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6" name="Straight Arrow Connector 315">
              <a:extLst>
                <a:ext uri="{FF2B5EF4-FFF2-40B4-BE49-F238E27FC236}">
                  <a16:creationId xmlns:a16="http://schemas.microsoft.com/office/drawing/2014/main" id="{4FE27EE6-BACA-4B45-9D1F-ECBA7AD88FB4}"/>
                </a:ext>
              </a:extLst>
            </p:cNvPr>
            <p:cNvCxnSpPr>
              <a:cxnSpLocks/>
              <a:stCxn id="237" idx="3"/>
              <a:endCxn id="116" idx="7"/>
            </p:cNvCxnSpPr>
            <p:nvPr/>
          </p:nvCxnSpPr>
          <p:spPr>
            <a:xfrm flipH="1">
              <a:off x="10785347" y="2890364"/>
              <a:ext cx="83872" cy="112307"/>
            </a:xfrm>
            <a:prstGeom prst="straightConnector1">
              <a:avLst/>
            </a:prstGeom>
            <a:ln w="12700">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337" name="Group 336">
            <a:extLst>
              <a:ext uri="{FF2B5EF4-FFF2-40B4-BE49-F238E27FC236}">
                <a16:creationId xmlns:a16="http://schemas.microsoft.com/office/drawing/2014/main" id="{5A1A7379-03F2-411B-8DE9-B3A6CB80FCDA}"/>
              </a:ext>
            </a:extLst>
          </p:cNvPr>
          <p:cNvGrpSpPr/>
          <p:nvPr/>
        </p:nvGrpSpPr>
        <p:grpSpPr>
          <a:xfrm>
            <a:off x="9457597" y="3386808"/>
            <a:ext cx="611683" cy="148223"/>
            <a:chOff x="6660452" y="3094221"/>
            <a:chExt cx="188672" cy="45719"/>
          </a:xfrm>
        </p:grpSpPr>
        <p:sp>
          <p:nvSpPr>
            <p:cNvPr id="338" name="Oval 337">
              <a:extLst>
                <a:ext uri="{FF2B5EF4-FFF2-40B4-BE49-F238E27FC236}">
                  <a16:creationId xmlns:a16="http://schemas.microsoft.com/office/drawing/2014/main" id="{CE827977-3988-4CE4-A1D0-C4289EF2FBD7}"/>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9" name="Oval 338">
              <a:extLst>
                <a:ext uri="{FF2B5EF4-FFF2-40B4-BE49-F238E27FC236}">
                  <a16:creationId xmlns:a16="http://schemas.microsoft.com/office/drawing/2014/main" id="{84D62B7A-D882-4185-88DD-F9E47B286F9E}"/>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0" name="Oval 339">
              <a:extLst>
                <a:ext uri="{FF2B5EF4-FFF2-40B4-BE49-F238E27FC236}">
                  <a16:creationId xmlns:a16="http://schemas.microsoft.com/office/drawing/2014/main" id="{ED6ED329-3F12-459E-9DA3-3725C0FE26FA}"/>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17" name="TextBox 116">
            <a:extLst>
              <a:ext uri="{FF2B5EF4-FFF2-40B4-BE49-F238E27FC236}">
                <a16:creationId xmlns:a16="http://schemas.microsoft.com/office/drawing/2014/main" id="{5069DD48-850B-4407-9C1C-1AD16283BA53}"/>
              </a:ext>
            </a:extLst>
          </p:cNvPr>
          <p:cNvSpPr txBox="1"/>
          <p:nvPr/>
        </p:nvSpPr>
        <p:spPr>
          <a:xfrm>
            <a:off x="7916976" y="6294645"/>
            <a:ext cx="4128927" cy="338554"/>
          </a:xfrm>
          <a:prstGeom prst="rect">
            <a:avLst/>
          </a:prstGeom>
          <a:noFill/>
        </p:spPr>
        <p:txBody>
          <a:bodyPr wrap="square">
            <a:spAutoFit/>
          </a:bodyPr>
          <a:lstStyle>
            <a:defPPr>
              <a:defRPr lang="en-US"/>
            </a:defPPr>
            <a:lvl1pPr marR="0">
              <a:spcBef>
                <a:spcPts val="0"/>
              </a:spcBef>
              <a:spcAft>
                <a:spcPts val="0"/>
              </a:spcAft>
              <a:defRPr sz="1600" b="0" i="1">
                <a:solidFill>
                  <a:schemeClr val="accent1"/>
                </a:solidFill>
                <a:latin typeface="+mj-lt"/>
              </a:defRPr>
            </a:lvl1pPr>
            <a:lvl2pPr marL="742950" lvl="1" indent="-285750" fontAlgn="ctr">
              <a:spcBef>
                <a:spcPts val="0"/>
              </a:spcBef>
              <a:spcAft>
                <a:spcPts val="0"/>
              </a:spcAft>
              <a:buFont typeface="+mj-lt"/>
              <a:buAutoNum type="alphaLcPeriod"/>
              <a:defRPr sz="1100" b="0" i="0">
                <a:effectLst/>
                <a:latin typeface="Calibri" panose="020F0502020204030204" pitchFamily="34" charset="0"/>
              </a:defRPr>
            </a:lvl2p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à"/>
              <a:tabLst/>
              <a:defRPr/>
            </a:pPr>
            <a:r>
              <a:rPr kumimoji="0" lang="en-US" sz="1600" b="0" i="1" u="none" strike="noStrike" kern="1200" cap="none" spc="0" normalizeH="0" baseline="0" noProof="0">
                <a:ln>
                  <a:noFill/>
                </a:ln>
                <a:solidFill>
                  <a:srgbClr val="0078D4"/>
                </a:solidFill>
                <a:effectLst/>
                <a:uLnTx/>
                <a:uFillTx/>
                <a:latin typeface="Segoe UI Semibold"/>
                <a:ea typeface="+mn-ea"/>
                <a:cs typeface="+mn-cs"/>
              </a:rPr>
              <a:t>Reduce “blast radius“ of compromises</a:t>
            </a:r>
          </a:p>
        </p:txBody>
      </p:sp>
      <p:sp>
        <p:nvSpPr>
          <p:cNvPr id="7" name="TextBox 6">
            <a:extLst>
              <a:ext uri="{FF2B5EF4-FFF2-40B4-BE49-F238E27FC236}">
                <a16:creationId xmlns:a16="http://schemas.microsoft.com/office/drawing/2014/main" id="{757D4BFB-B04C-4BF0-B484-432368848E1B}"/>
              </a:ext>
            </a:extLst>
          </p:cNvPr>
          <p:cNvSpPr txBox="1"/>
          <p:nvPr/>
        </p:nvSpPr>
        <p:spPr>
          <a:xfrm>
            <a:off x="132723" y="6294645"/>
            <a:ext cx="3975073" cy="338554"/>
          </a:xfrm>
          <a:prstGeom prst="rect">
            <a:avLst/>
          </a:prstGeom>
          <a:noFill/>
        </p:spPr>
        <p:txBody>
          <a:bodyPr wrap="square">
            <a:spAutoFit/>
          </a:bodyPr>
          <a:lstStyle>
            <a:defPPr>
              <a:defRPr lang="en-US"/>
            </a:defPPr>
            <a:lvl1pPr marR="0">
              <a:spcBef>
                <a:spcPts val="0"/>
              </a:spcBef>
              <a:spcAft>
                <a:spcPts val="0"/>
              </a:spcAft>
              <a:defRPr b="1">
                <a:latin typeface="Calibri" panose="020F0502020204030204" pitchFamily="34" charset="0"/>
              </a:defRPr>
            </a:lvl1pPr>
            <a:lvl2pPr marL="742950" lvl="1" indent="-285750" fontAlgn="ctr">
              <a:spcBef>
                <a:spcPts val="0"/>
              </a:spcBef>
              <a:spcAft>
                <a:spcPts val="0"/>
              </a:spcAft>
              <a:buFont typeface="+mj-lt"/>
              <a:buAutoNum type="alphaLcPeriod"/>
              <a:defRPr sz="1100" b="0" i="0">
                <a:effectLst/>
                <a:latin typeface="Calibri" panose="020F0502020204030204" pitchFamily="34" charset="0"/>
              </a:defRPr>
            </a:lvl2p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à"/>
              <a:tabLst/>
              <a:defRPr/>
            </a:pPr>
            <a:r>
              <a:rPr kumimoji="0" lang="en-US" sz="1600" b="0" i="1" u="none" strike="noStrike" kern="1200" cap="none" spc="0" normalizeH="0" baseline="0" noProof="0">
                <a:ln>
                  <a:noFill/>
                </a:ln>
                <a:solidFill>
                  <a:srgbClr val="0078D4"/>
                </a:solidFill>
                <a:effectLst/>
                <a:uLnTx/>
                <a:uFillTx/>
                <a:latin typeface="Segoe UI Semibold"/>
                <a:ea typeface="+mn-ea"/>
                <a:cs typeface="+mn-cs"/>
              </a:rPr>
              <a:t>Reduces “attack surface” of each asset</a:t>
            </a:r>
          </a:p>
        </p:txBody>
      </p:sp>
      <p:sp>
        <p:nvSpPr>
          <p:cNvPr id="8" name="TextBox 7">
            <a:extLst>
              <a:ext uri="{FF2B5EF4-FFF2-40B4-BE49-F238E27FC236}">
                <a16:creationId xmlns:a16="http://schemas.microsoft.com/office/drawing/2014/main" id="{A5383079-80E3-4741-8DA3-2ADA126EB11F}"/>
              </a:ext>
            </a:extLst>
          </p:cNvPr>
          <p:cNvSpPr txBox="1"/>
          <p:nvPr/>
        </p:nvSpPr>
        <p:spPr>
          <a:xfrm>
            <a:off x="2325042" y="2103961"/>
            <a:ext cx="9156454" cy="338554"/>
          </a:xfrm>
          <a:prstGeom prst="rect">
            <a:avLst/>
          </a:prstGeom>
          <a:noFill/>
        </p:spPr>
        <p:txBody>
          <a:bodyPr wrap="square">
            <a:spAutoFit/>
          </a:bodyPr>
          <a:lstStyle>
            <a:defPPr>
              <a:defRPr lang="en-US"/>
            </a:defPPr>
            <a:lvl1pPr marR="0">
              <a:spcBef>
                <a:spcPts val="0"/>
              </a:spcBef>
              <a:spcAft>
                <a:spcPts val="0"/>
              </a:spcAft>
              <a:defRPr sz="1600" b="0" i="1">
                <a:solidFill>
                  <a:schemeClr val="accent1"/>
                </a:solidFill>
                <a:latin typeface="+mj-lt"/>
              </a:defRPr>
            </a:lvl1pPr>
            <a:lvl2pPr marL="742950" lvl="1" indent="-285750" fontAlgn="ctr">
              <a:spcBef>
                <a:spcPts val="0"/>
              </a:spcBef>
              <a:spcAft>
                <a:spcPts val="0"/>
              </a:spcAft>
              <a:buFont typeface="+mj-lt"/>
              <a:buAutoNum type="alphaLcPeriod"/>
              <a:defRPr sz="1100" b="0" i="0">
                <a:effectLst/>
                <a:latin typeface="Calibri" panose="020F0502020204030204" pitchFamily="34" charset="0"/>
              </a:defRPr>
            </a:lvl2p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à"/>
              <a:tabLst>
                <a:tab pos="6172200" algn="l"/>
              </a:tabLst>
              <a:defRPr/>
            </a:pPr>
            <a:r>
              <a:rPr kumimoji="0" lang="en-US" sz="1600" b="0" i="1" u="none" strike="noStrike" kern="1200" cap="none" spc="0" normalizeH="0" baseline="0" noProof="0">
                <a:ln>
                  <a:noFill/>
                </a:ln>
                <a:solidFill>
                  <a:srgbClr val="0078D4"/>
                </a:solidFill>
                <a:effectLst/>
                <a:uLnTx/>
                <a:uFillTx/>
                <a:latin typeface="Segoe UI Semibold"/>
                <a:ea typeface="+mn-ea"/>
                <a:cs typeface="+mn-cs"/>
              </a:rPr>
              <a:t>Transforms from </a:t>
            </a:r>
            <a:r>
              <a:rPr kumimoji="0" lang="en-US" sz="1600" b="0" i="1" u="none" strike="sngStrike" kern="1200" cap="none" spc="0" normalizeH="0" baseline="0" noProof="0">
                <a:ln>
                  <a:noFill/>
                </a:ln>
                <a:solidFill>
                  <a:srgbClr val="727262"/>
                </a:solidFill>
                <a:effectLst/>
                <a:uLnTx/>
                <a:uFillTx/>
                <a:latin typeface="Segoe UI Semibold"/>
                <a:ea typeface="+mn-ea"/>
                <a:cs typeface="+mn-cs"/>
              </a:rPr>
              <a:t>“defend the network”</a:t>
            </a:r>
            <a:r>
              <a:rPr kumimoji="0" lang="en-US" sz="1600" b="0" i="1" u="none" strike="sngStrike" kern="1200" cap="none" spc="0" normalizeH="0" baseline="0" noProof="0">
                <a:ln>
                  <a:noFill/>
                </a:ln>
                <a:solidFill>
                  <a:srgbClr val="0078D4"/>
                </a:solidFill>
                <a:effectLst/>
                <a:uLnTx/>
                <a:uFillTx/>
                <a:latin typeface="Segoe UI Semibold"/>
                <a:ea typeface="+mn-ea"/>
                <a:cs typeface="+mn-cs"/>
              </a:rPr>
              <a:t> </a:t>
            </a:r>
            <a:r>
              <a:rPr kumimoji="0" lang="en-US" sz="1600" b="0" i="1" u="none" strike="noStrike" kern="1200" cap="none" spc="0" normalizeH="0" baseline="0" noProof="0">
                <a:ln>
                  <a:noFill/>
                </a:ln>
                <a:solidFill>
                  <a:srgbClr val="0078D4"/>
                </a:solidFill>
                <a:effectLst/>
                <a:uLnTx/>
                <a:uFillTx/>
                <a:latin typeface="Segoe UI Semibold"/>
                <a:ea typeface="+mn-ea"/>
                <a:cs typeface="+mn-cs"/>
              </a:rPr>
              <a:t>to “</a:t>
            </a:r>
            <a:r>
              <a:rPr kumimoji="0" lang="en-US" sz="1600" b="0" i="1" u="sng" strike="noStrike" kern="1200" cap="none" spc="0" normalizeH="0" baseline="0" noProof="0">
                <a:ln>
                  <a:noFill/>
                </a:ln>
                <a:solidFill>
                  <a:srgbClr val="9BF00B">
                    <a:lumMod val="50000"/>
                  </a:srgbClr>
                </a:solidFill>
                <a:effectLst/>
                <a:uLnTx/>
                <a:uFillTx/>
                <a:latin typeface="Segoe UI Semibold"/>
                <a:ea typeface="+mn-ea"/>
                <a:cs typeface="+mn-cs"/>
              </a:rPr>
              <a:t>enable secure productivity</a:t>
            </a:r>
            <a:r>
              <a:rPr kumimoji="0" lang="en-US" sz="1600" b="0" i="1" u="none" strike="noStrike" kern="1200" cap="none" spc="0" normalizeH="0" baseline="0" noProof="0">
                <a:ln>
                  <a:noFill/>
                </a:ln>
                <a:solidFill>
                  <a:srgbClr val="9BF00B">
                    <a:lumMod val="50000"/>
                  </a:srgbClr>
                </a:solidFill>
                <a:effectLst/>
                <a:uLnTx/>
                <a:uFillTx/>
                <a:latin typeface="Segoe UI Semibold"/>
                <a:ea typeface="+mn-ea"/>
                <a:cs typeface="+mn-cs"/>
              </a:rPr>
              <a:t> </a:t>
            </a:r>
            <a:r>
              <a:rPr kumimoji="0" lang="en-US" sz="1600" b="0" i="1" u="none" strike="noStrike" kern="1200" cap="none" spc="0" normalizeH="0" baseline="0" noProof="0">
                <a:ln>
                  <a:noFill/>
                </a:ln>
                <a:solidFill>
                  <a:srgbClr val="0078D4"/>
                </a:solidFill>
                <a:effectLst/>
                <a:uLnTx/>
                <a:uFillTx/>
                <a:latin typeface="Segoe UI Semibold"/>
                <a:ea typeface="+mn-ea"/>
                <a:cs typeface="+mn-cs"/>
              </a:rPr>
              <a:t>on </a:t>
            </a:r>
            <a:r>
              <a:rPr kumimoji="0" lang="en-US" sz="1600" b="0" i="1" strike="noStrike" kern="1200" cap="none" spc="0" normalizeH="0" baseline="0" noProof="0">
                <a:ln>
                  <a:noFill/>
                </a:ln>
                <a:solidFill>
                  <a:srgbClr val="0078D4"/>
                </a:solidFill>
                <a:effectLst/>
                <a:uLnTx/>
                <a:uFillTx/>
                <a:latin typeface="Segoe UI Semibold"/>
                <a:ea typeface="+mn-ea"/>
                <a:cs typeface="+mn-cs"/>
              </a:rPr>
              <a:t>any </a:t>
            </a:r>
            <a:r>
              <a:rPr kumimoji="0" lang="en-US" sz="1600" b="0" i="1" u="none" strike="noStrike" kern="1200" cap="none" spc="0" normalizeH="0" baseline="0" noProof="0">
                <a:ln>
                  <a:noFill/>
                </a:ln>
                <a:solidFill>
                  <a:srgbClr val="0078D4"/>
                </a:solidFill>
                <a:effectLst/>
                <a:uLnTx/>
                <a:uFillTx/>
                <a:latin typeface="Segoe UI Semibold"/>
                <a:ea typeface="+mn-ea"/>
                <a:cs typeface="+mn-cs"/>
              </a:rPr>
              <a:t>network”</a:t>
            </a:r>
          </a:p>
        </p:txBody>
      </p:sp>
      <p:cxnSp>
        <p:nvCxnSpPr>
          <p:cNvPr id="23" name="Straight Connector 22">
            <a:extLst>
              <a:ext uri="{FF2B5EF4-FFF2-40B4-BE49-F238E27FC236}">
                <a16:creationId xmlns:a16="http://schemas.microsoft.com/office/drawing/2014/main" id="{5B0AD9CA-76FC-414B-AC2D-8A757DA3AC82}"/>
              </a:ext>
            </a:extLst>
          </p:cNvPr>
          <p:cNvCxnSpPr>
            <a:cxnSpLocks/>
            <a:stCxn id="51" idx="0"/>
            <a:endCxn id="18" idx="1"/>
          </p:cNvCxnSpPr>
          <p:nvPr/>
        </p:nvCxnSpPr>
        <p:spPr>
          <a:xfrm rot="5400000" flipH="1" flipV="1">
            <a:off x="3541404" y="3312747"/>
            <a:ext cx="138463" cy="2911049"/>
          </a:xfrm>
          <a:prstGeom prst="bentConnector3">
            <a:avLst>
              <a:gd name="adj1" fmla="val 163259"/>
            </a:avLst>
          </a:prstGeom>
          <a:ln>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Straight Connector 22">
            <a:extLst>
              <a:ext uri="{FF2B5EF4-FFF2-40B4-BE49-F238E27FC236}">
                <a16:creationId xmlns:a16="http://schemas.microsoft.com/office/drawing/2014/main" id="{0C07F6A6-A6A5-433E-9620-E1E474253336}"/>
              </a:ext>
            </a:extLst>
          </p:cNvPr>
          <p:cNvCxnSpPr>
            <a:cxnSpLocks/>
            <a:stCxn id="49" idx="0"/>
            <a:endCxn id="25" idx="1"/>
          </p:cNvCxnSpPr>
          <p:nvPr/>
        </p:nvCxnSpPr>
        <p:spPr>
          <a:xfrm rot="16200000" flipV="1">
            <a:off x="8407010" y="3246785"/>
            <a:ext cx="138464" cy="3042972"/>
          </a:xfrm>
          <a:prstGeom prst="bentConnector3">
            <a:avLst>
              <a:gd name="adj1" fmla="val 163260"/>
            </a:avLst>
          </a:prstGeom>
          <a:ln>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1E1FB53E-BE78-4D18-98B4-C3CDA80781C9}"/>
              </a:ext>
            </a:extLst>
          </p:cNvPr>
          <p:cNvGrpSpPr/>
          <p:nvPr/>
        </p:nvGrpSpPr>
        <p:grpSpPr>
          <a:xfrm>
            <a:off x="3107267" y="3059522"/>
            <a:ext cx="5334238" cy="1284431"/>
            <a:chOff x="3107267" y="2886627"/>
            <a:chExt cx="5334238" cy="1284431"/>
          </a:xfrm>
        </p:grpSpPr>
        <p:cxnSp>
          <p:nvCxnSpPr>
            <p:cNvPr id="57" name="Straight Arrow Connector 56">
              <a:extLst>
                <a:ext uri="{FF2B5EF4-FFF2-40B4-BE49-F238E27FC236}">
                  <a16:creationId xmlns:a16="http://schemas.microsoft.com/office/drawing/2014/main" id="{64124F9D-74EE-4F49-A748-4AFCF6240418}"/>
                </a:ext>
              </a:extLst>
            </p:cNvPr>
            <p:cNvCxnSpPr>
              <a:cxnSpLocks/>
              <a:stCxn id="93" idx="2"/>
              <a:endCxn id="98" idx="6"/>
            </p:cNvCxnSpPr>
            <p:nvPr/>
          </p:nvCxnSpPr>
          <p:spPr>
            <a:xfrm flipH="1" flipV="1">
              <a:off x="3451543" y="3136561"/>
              <a:ext cx="1042914" cy="33967"/>
            </a:xfrm>
            <a:prstGeom prst="straightConnector1">
              <a:avLst/>
            </a:prstGeom>
            <a:ln w="28575">
              <a:solidFill>
                <a:srgbClr val="FF0000"/>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CFCEC00C-ED2C-4DD2-AAB6-BBF1A4D423BE}"/>
                </a:ext>
              </a:extLst>
            </p:cNvPr>
            <p:cNvCxnSpPr>
              <a:cxnSpLocks/>
              <a:stCxn id="5" idx="2"/>
              <a:endCxn id="93" idx="6"/>
            </p:cNvCxnSpPr>
            <p:nvPr/>
          </p:nvCxnSpPr>
          <p:spPr>
            <a:xfrm flipH="1" flipV="1">
              <a:off x="4835626" y="3170528"/>
              <a:ext cx="1290266" cy="190373"/>
            </a:xfrm>
            <a:prstGeom prst="straightConnector1">
              <a:avLst/>
            </a:prstGeom>
            <a:ln w="28575">
              <a:solidFill>
                <a:srgbClr val="FF0000"/>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B7B93C1-1839-4961-83E5-5A5CED1B214C}"/>
                </a:ext>
              </a:extLst>
            </p:cNvPr>
            <p:cNvCxnSpPr>
              <a:cxnSpLocks/>
              <a:stCxn id="90" idx="2"/>
              <a:endCxn id="101" idx="6"/>
            </p:cNvCxnSpPr>
            <p:nvPr/>
          </p:nvCxnSpPr>
          <p:spPr>
            <a:xfrm flipH="1">
              <a:off x="6466043" y="3057851"/>
              <a:ext cx="1022349" cy="303304"/>
            </a:xfrm>
            <a:prstGeom prst="straightConnector1">
              <a:avLst/>
            </a:prstGeom>
            <a:ln w="28575">
              <a:solidFill>
                <a:srgbClr val="FF0000"/>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BAB91D2A-E0A1-458A-A1AB-3456EA4A0997}"/>
                </a:ext>
              </a:extLst>
            </p:cNvPr>
            <p:cNvCxnSpPr>
              <a:cxnSpLocks/>
              <a:stCxn id="97" idx="2"/>
              <a:endCxn id="101" idx="6"/>
            </p:cNvCxnSpPr>
            <p:nvPr/>
          </p:nvCxnSpPr>
          <p:spPr>
            <a:xfrm flipH="1" flipV="1">
              <a:off x="6466043" y="3361155"/>
              <a:ext cx="1125878" cy="639319"/>
            </a:xfrm>
            <a:prstGeom prst="straightConnector1">
              <a:avLst/>
            </a:prstGeom>
            <a:ln w="28575">
              <a:solidFill>
                <a:srgbClr val="FF0000"/>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E004A781-3FB8-4661-A680-C588D16B6DF0}"/>
                </a:ext>
              </a:extLst>
            </p:cNvPr>
            <p:cNvCxnSpPr>
              <a:cxnSpLocks/>
              <a:stCxn id="99" idx="2"/>
              <a:endCxn id="101" idx="6"/>
            </p:cNvCxnSpPr>
            <p:nvPr/>
          </p:nvCxnSpPr>
          <p:spPr>
            <a:xfrm flipH="1">
              <a:off x="6466043" y="3199204"/>
              <a:ext cx="1634293" cy="161951"/>
            </a:xfrm>
            <a:prstGeom prst="straightConnector1">
              <a:avLst/>
            </a:prstGeom>
            <a:ln w="28575">
              <a:solidFill>
                <a:srgbClr val="FF0000"/>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1" name="Oval 90">
              <a:extLst>
                <a:ext uri="{FF2B5EF4-FFF2-40B4-BE49-F238E27FC236}">
                  <a16:creationId xmlns:a16="http://schemas.microsoft.com/office/drawing/2014/main" id="{F1F02756-CAC8-41EA-8644-0F6F93D62D4B}"/>
                </a:ext>
              </a:extLst>
            </p:cNvPr>
            <p:cNvSpPr/>
            <p:nvPr/>
          </p:nvSpPr>
          <p:spPr bwMode="auto">
            <a:xfrm>
              <a:off x="3107267" y="2965510"/>
              <a:ext cx="341169" cy="341169"/>
            </a:xfrm>
            <a:prstGeom prst="ellipse">
              <a:avLst/>
            </a:prstGeom>
            <a:solidFill>
              <a:srgbClr val="FF0000"/>
            </a:solidFill>
            <a:ln>
              <a:solidFill>
                <a:srgbClr val="FF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93" name="Oval 92">
              <a:extLst>
                <a:ext uri="{FF2B5EF4-FFF2-40B4-BE49-F238E27FC236}">
                  <a16:creationId xmlns:a16="http://schemas.microsoft.com/office/drawing/2014/main" id="{CF6153D3-D85B-4132-8FAF-FC59CFB571FC}"/>
                </a:ext>
              </a:extLst>
            </p:cNvPr>
            <p:cNvSpPr/>
            <p:nvPr/>
          </p:nvSpPr>
          <p:spPr bwMode="auto">
            <a:xfrm>
              <a:off x="4494457" y="2999943"/>
              <a:ext cx="341169" cy="341169"/>
            </a:xfrm>
            <a:prstGeom prst="ellipse">
              <a:avLst/>
            </a:prstGeom>
            <a:solidFill>
              <a:srgbClr val="FF0000"/>
            </a:solidFill>
            <a:ln>
              <a:solidFill>
                <a:srgbClr val="FF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95" name="Oval 94">
              <a:extLst>
                <a:ext uri="{FF2B5EF4-FFF2-40B4-BE49-F238E27FC236}">
                  <a16:creationId xmlns:a16="http://schemas.microsoft.com/office/drawing/2014/main" id="{C3CAA90A-0532-4CCD-A7C4-1C200C4B8AD8}"/>
                </a:ext>
              </a:extLst>
            </p:cNvPr>
            <p:cNvSpPr/>
            <p:nvPr/>
          </p:nvSpPr>
          <p:spPr bwMode="auto">
            <a:xfrm>
              <a:off x="7486729" y="2886627"/>
              <a:ext cx="341169" cy="341169"/>
            </a:xfrm>
            <a:prstGeom prst="ellipse">
              <a:avLst/>
            </a:prstGeom>
            <a:solidFill>
              <a:srgbClr val="FF0000"/>
            </a:solidFill>
            <a:ln>
              <a:solidFill>
                <a:srgbClr val="FF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Oval 96">
              <a:extLst>
                <a:ext uri="{FF2B5EF4-FFF2-40B4-BE49-F238E27FC236}">
                  <a16:creationId xmlns:a16="http://schemas.microsoft.com/office/drawing/2014/main" id="{8CDC18FF-1B27-4AEB-B8B6-471469F65AB7}"/>
                </a:ext>
              </a:extLst>
            </p:cNvPr>
            <p:cNvSpPr/>
            <p:nvPr/>
          </p:nvSpPr>
          <p:spPr bwMode="auto">
            <a:xfrm>
              <a:off x="7591921" y="3829889"/>
              <a:ext cx="341169" cy="341169"/>
            </a:xfrm>
            <a:prstGeom prst="ellipse">
              <a:avLst/>
            </a:prstGeom>
            <a:solidFill>
              <a:srgbClr val="FF0000"/>
            </a:solidFill>
            <a:ln>
              <a:solidFill>
                <a:srgbClr val="FF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9" name="Oval 98">
              <a:extLst>
                <a:ext uri="{FF2B5EF4-FFF2-40B4-BE49-F238E27FC236}">
                  <a16:creationId xmlns:a16="http://schemas.microsoft.com/office/drawing/2014/main" id="{4931839F-0389-4892-A57B-4836EC788167}"/>
                </a:ext>
              </a:extLst>
            </p:cNvPr>
            <p:cNvSpPr/>
            <p:nvPr/>
          </p:nvSpPr>
          <p:spPr bwMode="auto">
            <a:xfrm>
              <a:off x="8100336" y="3028619"/>
              <a:ext cx="341169" cy="341169"/>
            </a:xfrm>
            <a:prstGeom prst="ellipse">
              <a:avLst/>
            </a:prstGeom>
            <a:solidFill>
              <a:srgbClr val="FF0000"/>
            </a:solidFill>
            <a:ln>
              <a:solidFill>
                <a:srgbClr val="FF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1" name="Oval 100">
              <a:extLst>
                <a:ext uri="{FF2B5EF4-FFF2-40B4-BE49-F238E27FC236}">
                  <a16:creationId xmlns:a16="http://schemas.microsoft.com/office/drawing/2014/main" id="{17B71F61-3992-4D5D-B5D0-24C2477E5553}"/>
                </a:ext>
              </a:extLst>
            </p:cNvPr>
            <p:cNvSpPr/>
            <p:nvPr/>
          </p:nvSpPr>
          <p:spPr bwMode="auto">
            <a:xfrm>
              <a:off x="6124874" y="3190570"/>
              <a:ext cx="341169" cy="341169"/>
            </a:xfrm>
            <a:prstGeom prst="ellipse">
              <a:avLst/>
            </a:prstGeom>
            <a:solidFill>
              <a:srgbClr val="FF0000"/>
            </a:solidFill>
            <a:ln>
              <a:solidFill>
                <a:srgbClr val="FF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grpSp>
        <p:nvGrpSpPr>
          <p:cNvPr id="193" name="Group 192">
            <a:extLst>
              <a:ext uri="{FF2B5EF4-FFF2-40B4-BE49-F238E27FC236}">
                <a16:creationId xmlns:a16="http://schemas.microsoft.com/office/drawing/2014/main" id="{D6FCD6D6-9DF0-4221-8015-27667025B118}"/>
              </a:ext>
            </a:extLst>
          </p:cNvPr>
          <p:cNvGrpSpPr/>
          <p:nvPr/>
        </p:nvGrpSpPr>
        <p:grpSpPr>
          <a:xfrm>
            <a:off x="2093314" y="3363211"/>
            <a:ext cx="611683" cy="148223"/>
            <a:chOff x="6660452" y="3094221"/>
            <a:chExt cx="188672" cy="45719"/>
          </a:xfrm>
        </p:grpSpPr>
        <p:sp>
          <p:nvSpPr>
            <p:cNvPr id="194" name="Oval 193">
              <a:extLst>
                <a:ext uri="{FF2B5EF4-FFF2-40B4-BE49-F238E27FC236}">
                  <a16:creationId xmlns:a16="http://schemas.microsoft.com/office/drawing/2014/main" id="{8C65302C-B96F-41A7-B90B-E20CA94C6ACB}"/>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5" name="Oval 194">
              <a:extLst>
                <a:ext uri="{FF2B5EF4-FFF2-40B4-BE49-F238E27FC236}">
                  <a16:creationId xmlns:a16="http://schemas.microsoft.com/office/drawing/2014/main" id="{4F178D55-9808-4992-AA23-80A0E2F50310}"/>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7" name="Oval 196">
              <a:extLst>
                <a:ext uri="{FF2B5EF4-FFF2-40B4-BE49-F238E27FC236}">
                  <a16:creationId xmlns:a16="http://schemas.microsoft.com/office/drawing/2014/main" id="{8213CC5A-4AD1-47A9-B9B5-4D790BADD6DB}"/>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4" name="Group 23">
            <a:extLst>
              <a:ext uri="{FF2B5EF4-FFF2-40B4-BE49-F238E27FC236}">
                <a16:creationId xmlns:a16="http://schemas.microsoft.com/office/drawing/2014/main" id="{3877437E-EABD-43C3-9CCF-E23D75213AB5}"/>
              </a:ext>
            </a:extLst>
          </p:cNvPr>
          <p:cNvGrpSpPr/>
          <p:nvPr/>
        </p:nvGrpSpPr>
        <p:grpSpPr>
          <a:xfrm>
            <a:off x="3199401" y="2697215"/>
            <a:ext cx="652968" cy="652968"/>
            <a:chOff x="-1652441" y="1124083"/>
            <a:chExt cx="652968" cy="652968"/>
          </a:xfrm>
        </p:grpSpPr>
        <p:sp>
          <p:nvSpPr>
            <p:cNvPr id="22" name="Oval 21">
              <a:extLst>
                <a:ext uri="{FF2B5EF4-FFF2-40B4-BE49-F238E27FC236}">
                  <a16:creationId xmlns:a16="http://schemas.microsoft.com/office/drawing/2014/main" id="{23F7430A-AD10-46D2-AB6E-1D3469AE23AD}"/>
                </a:ext>
              </a:extLst>
            </p:cNvPr>
            <p:cNvSpPr/>
            <p:nvPr/>
          </p:nvSpPr>
          <p:spPr bwMode="auto">
            <a:xfrm>
              <a:off x="-1443247" y="1198340"/>
              <a:ext cx="313135" cy="313135"/>
            </a:xfrm>
            <a:prstGeom prst="ellipse">
              <a:avLst/>
            </a:prstGeom>
            <a:solidFill>
              <a:srgbClr val="FFC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0" name="Graphic 9" descr="Badge Question Mark with solid fill">
              <a:extLst>
                <a:ext uri="{FF2B5EF4-FFF2-40B4-BE49-F238E27FC236}">
                  <a16:creationId xmlns:a16="http://schemas.microsoft.com/office/drawing/2014/main" id="{4C0673B6-8773-4E1C-ADD3-BB96E4B10D3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525254" y="1126658"/>
              <a:ext cx="477148" cy="477148"/>
            </a:xfrm>
            <a:prstGeom prst="rect">
              <a:avLst/>
            </a:prstGeom>
          </p:spPr>
        </p:pic>
        <p:pic>
          <p:nvPicPr>
            <p:cNvPr id="27" name="Graphic 26" descr="Magnifying glass with solid fill">
              <a:extLst>
                <a:ext uri="{FF2B5EF4-FFF2-40B4-BE49-F238E27FC236}">
                  <a16:creationId xmlns:a16="http://schemas.microsoft.com/office/drawing/2014/main" id="{60C545F0-295B-4585-B59C-0E5480AD04B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788365" flipH="1">
              <a:off x="-1652441" y="1124083"/>
              <a:ext cx="652968" cy="652968"/>
            </a:xfrm>
            <a:prstGeom prst="rect">
              <a:avLst/>
            </a:prstGeom>
          </p:spPr>
        </p:pic>
      </p:grpSp>
      <p:sp>
        <p:nvSpPr>
          <p:cNvPr id="4" name="Speech Bubble: Rectangle 3">
            <a:extLst>
              <a:ext uri="{FF2B5EF4-FFF2-40B4-BE49-F238E27FC236}">
                <a16:creationId xmlns:a16="http://schemas.microsoft.com/office/drawing/2014/main" id="{4F3518F6-2A82-9658-4F68-E58E86159A0C}"/>
              </a:ext>
            </a:extLst>
          </p:cNvPr>
          <p:cNvSpPr/>
          <p:nvPr/>
        </p:nvSpPr>
        <p:spPr bwMode="auto">
          <a:xfrm>
            <a:off x="4384121" y="4103698"/>
            <a:ext cx="1909248" cy="354957"/>
          </a:xfrm>
          <a:prstGeom prst="wedgeRectCallout">
            <a:avLst>
              <a:gd name="adj1" fmla="val -26556"/>
              <a:gd name="adj2" fmla="val -81944"/>
            </a:avLst>
          </a:prstGeom>
          <a:ln>
            <a:solidFill>
              <a:schemeClr val="accent1">
                <a:lumMod val="40000"/>
                <a:lumOff val="60000"/>
              </a:schemeClr>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E6E6E6">
                    <a:lumMod val="75000"/>
                  </a:srgbClr>
                </a:solidFill>
                <a:effectLst/>
                <a:uLnTx/>
                <a:uFillTx/>
                <a:latin typeface="Segoe UI Semibold"/>
                <a:ea typeface="Segoe UI" pitchFamily="34" charset="0"/>
                <a:cs typeface="Segoe UI" pitchFamily="34" charset="0"/>
              </a:rPr>
              <a:t>Asset/Node = account, app, device, VM, container, data, API, etc.</a:t>
            </a:r>
          </a:p>
        </p:txBody>
      </p:sp>
      <p:sp>
        <p:nvSpPr>
          <p:cNvPr id="51" name="Rectangle 50">
            <a:extLst>
              <a:ext uri="{FF2B5EF4-FFF2-40B4-BE49-F238E27FC236}">
                <a16:creationId xmlns:a16="http://schemas.microsoft.com/office/drawing/2014/main" id="{509F21C0-7A16-4385-8CF5-D6972CCBD1C8}"/>
              </a:ext>
            </a:extLst>
          </p:cNvPr>
          <p:cNvSpPr/>
          <p:nvPr/>
        </p:nvSpPr>
        <p:spPr bwMode="auto">
          <a:xfrm>
            <a:off x="209757" y="4837502"/>
            <a:ext cx="3890708" cy="1381997"/>
          </a:xfrm>
          <a:prstGeom prst="rect">
            <a:avLst/>
          </a:prstGeom>
          <a:solidFill>
            <a:srgbClr val="DDF0FF"/>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14554" rtl="0" eaLnBrk="1" fontAlgn="auto" latinLnBrk="0" hangingPunct="1">
              <a:lnSpc>
                <a:spcPct val="100000"/>
              </a:lnSpc>
              <a:spcBef>
                <a:spcPts val="0"/>
              </a:spcBef>
              <a:spcAft>
                <a:spcPts val="0"/>
              </a:spcAft>
              <a:buClrTx/>
              <a:buSzTx/>
              <a:buFontTx/>
              <a:buNone/>
              <a:tabLst/>
              <a:defRPr/>
            </a:pPr>
            <a:r>
              <a:rPr kumimoji="0" lang="en-US" sz="1667" b="1" i="0" u="none" strike="noStrike" kern="1200" cap="none" spc="0" normalizeH="0" baseline="0" noProof="0">
                <a:ln>
                  <a:noFill/>
                </a:ln>
                <a:solidFill>
                  <a:srgbClr val="000000"/>
                </a:solidFill>
                <a:effectLst/>
                <a:uLnTx/>
                <a:uFillTx/>
                <a:latin typeface="Segoe UI"/>
                <a:ea typeface="+mn-ea"/>
                <a:cs typeface="+mn-cs"/>
              </a:rPr>
              <a:t>Verify explicitly </a:t>
            </a:r>
          </a:p>
          <a:p>
            <a:pPr marL="0" marR="0" lvl="0" indent="0" algn="l" defTabSz="91455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Protect assets against attacker control by explicitly validating that all trust and security decisions use all relevant available information and telemetry.</a:t>
            </a:r>
          </a:p>
        </p:txBody>
      </p:sp>
      <p:sp>
        <p:nvSpPr>
          <p:cNvPr id="34" name="Rectangle 33">
            <a:extLst>
              <a:ext uri="{FF2B5EF4-FFF2-40B4-BE49-F238E27FC236}">
                <a16:creationId xmlns:a16="http://schemas.microsoft.com/office/drawing/2014/main" id="{99B2AF54-3F4D-B734-EDD1-AB24788C5FC3}"/>
              </a:ext>
            </a:extLst>
          </p:cNvPr>
          <p:cNvSpPr/>
          <p:nvPr/>
        </p:nvSpPr>
        <p:spPr bwMode="auto">
          <a:xfrm>
            <a:off x="900106" y="935404"/>
            <a:ext cx="10634988" cy="509087"/>
          </a:xfrm>
          <a:prstGeom prst="rect">
            <a:avLst/>
          </a:prstGeom>
          <a:solidFill>
            <a:schemeClr val="accent4">
              <a:lumMod val="20000"/>
              <a:lumOff val="80000"/>
            </a:schemeClr>
          </a:solidFill>
          <a:ln>
            <a:noFill/>
            <a:headEnd type="none" w="med" len="med"/>
            <a:tailEnd type="none" w="med" len="med"/>
          </a:ln>
          <a:effectLst>
            <a:outerShdw blurRad="190500" dist="38100" dir="2400000" algn="ctr" rotWithShape="0">
              <a:srgbClr val="000000">
                <a:alpha val="40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554" rtl="0" eaLnBrk="1" fontAlgn="auto" latinLnBrk="0" hangingPunct="1">
              <a:lnSpc>
                <a:spcPct val="100000"/>
              </a:lnSpc>
              <a:spcBef>
                <a:spcPts val="0"/>
              </a:spcBef>
              <a:spcAft>
                <a:spcPts val="0"/>
              </a:spcAft>
              <a:buClrTx/>
              <a:buSzTx/>
              <a:buFontTx/>
              <a:buNone/>
              <a:tabLst/>
              <a:defRPr/>
            </a:pPr>
            <a:r>
              <a:rPr kumimoji="0" lang="en-US" sz="1667" b="1" i="0" u="none" strike="noStrike" kern="1200" cap="none" spc="0" normalizeH="0" baseline="0" noProof="0">
                <a:ln>
                  <a:noFill/>
                </a:ln>
                <a:solidFill>
                  <a:srgbClr val="000000"/>
                </a:solidFill>
                <a:effectLst/>
                <a:uLnTx/>
                <a:uFillTx/>
                <a:latin typeface="Segoe UI"/>
                <a:ea typeface="+mn-ea"/>
                <a:cs typeface="+mn-cs"/>
              </a:rPr>
              <a:t>Business Enablement</a:t>
            </a:r>
          </a:p>
          <a:p>
            <a:pPr marL="0" marR="0" lvl="0" indent="0" algn="l" defTabSz="91455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Align security to the organization’s mission, priorities, risks, and processes</a:t>
            </a:r>
          </a:p>
        </p:txBody>
      </p:sp>
      <p:sp>
        <p:nvSpPr>
          <p:cNvPr id="35" name="Rectangle 34">
            <a:extLst>
              <a:ext uri="{FF2B5EF4-FFF2-40B4-BE49-F238E27FC236}">
                <a16:creationId xmlns:a16="http://schemas.microsoft.com/office/drawing/2014/main" id="{B66A5322-DB11-584D-0BBB-E9CBD9E8833D}"/>
              </a:ext>
            </a:extLst>
          </p:cNvPr>
          <p:cNvSpPr/>
          <p:nvPr/>
        </p:nvSpPr>
        <p:spPr bwMode="auto">
          <a:xfrm>
            <a:off x="900106" y="1495972"/>
            <a:ext cx="10634988" cy="509087"/>
          </a:xfrm>
          <a:prstGeom prst="rect">
            <a:avLst/>
          </a:prstGeom>
          <a:solidFill>
            <a:srgbClr val="E7F4FF"/>
          </a:solidFill>
          <a:ln>
            <a:noFill/>
            <a:headEnd type="none" w="med" len="med"/>
            <a:tailEnd type="none" w="med" len="med"/>
          </a:ln>
          <a:effectLst>
            <a:outerShdw blurRad="190500" dist="38100" dir="2400000" algn="ctr" rotWithShape="0">
              <a:srgbClr val="000000">
                <a:alpha val="40000"/>
              </a:srgb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554" rtl="0" eaLnBrk="1" fontAlgn="auto" latinLnBrk="0" hangingPunct="1">
              <a:lnSpc>
                <a:spcPct val="100000"/>
              </a:lnSpc>
              <a:spcBef>
                <a:spcPts val="0"/>
              </a:spcBef>
              <a:spcAft>
                <a:spcPts val="0"/>
              </a:spcAft>
              <a:buClrTx/>
              <a:buSzTx/>
              <a:buFontTx/>
              <a:buNone/>
              <a:tabLst/>
              <a:defRPr/>
            </a:pPr>
            <a:r>
              <a:rPr kumimoji="0" lang="en-US" sz="1667" b="1" i="0" u="none" strike="noStrike" kern="1200" cap="none" spc="0" normalizeH="0" baseline="0" noProof="0">
                <a:ln>
                  <a:noFill/>
                </a:ln>
                <a:solidFill>
                  <a:srgbClr val="000000"/>
                </a:solidFill>
                <a:effectLst/>
                <a:uLnTx/>
                <a:uFillTx/>
                <a:latin typeface="Segoe UI"/>
                <a:ea typeface="+mn-ea"/>
                <a:cs typeface="+mn-cs"/>
              </a:rPr>
              <a:t>Assume Breach (Assume Compromise)</a:t>
            </a:r>
          </a:p>
          <a:p>
            <a:pPr marL="0" marR="0" lvl="0" indent="0" algn="l" defTabSz="91455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Segoe UI"/>
                <a:ea typeface="+mn-ea"/>
                <a:cs typeface="+mn-cs"/>
              </a:rPr>
              <a:t>Assume attackers can and will successfully attack anything (identity, network, device, app, infrastructure, etc.) and plan accordingly</a:t>
            </a:r>
          </a:p>
        </p:txBody>
      </p:sp>
    </p:spTree>
    <p:extLst>
      <p:ext uri="{BB962C8B-B14F-4D97-AF65-F5344CB8AC3E}">
        <p14:creationId xmlns:p14="http://schemas.microsoft.com/office/powerpoint/2010/main" val="29002261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up)">
                                      <p:cBhvr>
                                        <p:cTn id="7" dur="500"/>
                                        <p:tgtEl>
                                          <p:spTgt spid="3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103"/>
                                        </p:tgtEl>
                                        <p:attrNameLst>
                                          <p:attrName>style.visibility</p:attrName>
                                        </p:attrNameLst>
                                      </p:cBhvr>
                                      <p:to>
                                        <p:strVal val="visible"/>
                                      </p:to>
                                    </p:set>
                                    <p:animEffect transition="in" filter="wipe(left)">
                                      <p:cBhvr>
                                        <p:cTn id="14" dur="1000"/>
                                        <p:tgtEl>
                                          <p:spTgt spid="103"/>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250"/>
                                        <p:tgtEl>
                                          <p:spTgt spid="24"/>
                                        </p:tgtEl>
                                      </p:cBhvr>
                                    </p:animEffect>
                                  </p:childTnLst>
                                </p:cTn>
                              </p:par>
                              <p:par>
                                <p:cTn id="23" presetID="0" presetClass="path" presetSubtype="0" accel="50000" decel="50000" fill="hold" nodeType="withEffect">
                                  <p:stCondLst>
                                    <p:cond delay="0"/>
                                  </p:stCondLst>
                                  <p:childTnLst>
                                    <p:animMotion origin="layout" path="M -0.00026 -7.40741E-7 C -0.00755 0.01736 -0.01484 0.03472 -0.022 0.05232 L 0.01016 0.10139 C 0.00313 0.12407 -0.00429 0.14653 -0.01093 0.16875 C 0.02474 0.15857 0.0612 0.12778 0.09727 0.11759 C 0.09623 0.08634 0.09519 0.07593 0.09427 0.04468 C 0.1013 0.02847 0.10821 0.01227 0.11524 -0.00324 L 0.22617 0.08148 L 0.3237 -0.03472 C 0.33086 0.0382 0.33828 0.11111 0.34545 0.18426 L 0.38685 0.14931 C 0.38242 0.09213 0.37839 0.03542 0.37435 -0.02153 C 0.37396 -0.02106 0.37292 -0.0206 0.3724 -0.01991 L 0.45326 0.07824 C 0.44545 0.09583 0.43789 0.11366 0.42995 0.13148 C 0.42995 0.13171 0.2069 -0.04074 0.2069 -0.04028 " pathEditMode="relative" rAng="0" ptsTypes="AAAAAAAAAAAAAAAA">
                                      <p:cBhvr>
                                        <p:cTn id="24" dur="7000" fill="hold"/>
                                        <p:tgtEl>
                                          <p:spTgt spid="24"/>
                                        </p:tgtEl>
                                        <p:attrNameLst>
                                          <p:attrName>ppt_x</p:attrName>
                                          <p:attrName>ppt_y</p:attrName>
                                        </p:attrNameLst>
                                      </p:cBhvr>
                                      <p:rCtr x="21589" y="7176"/>
                                    </p:animMotion>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1500" fill="hold"/>
                                        <p:tgtEl>
                                          <p:spTgt spid="6"/>
                                        </p:tgtEl>
                                        <p:attrNameLst>
                                          <p:attrName>ppt_w</p:attrName>
                                        </p:attrNameLst>
                                      </p:cBhvr>
                                      <p:tavLst>
                                        <p:tav tm="0">
                                          <p:val>
                                            <p:fltVal val="0"/>
                                          </p:val>
                                        </p:tav>
                                        <p:tav tm="100000">
                                          <p:val>
                                            <p:strVal val="#ppt_w"/>
                                          </p:val>
                                        </p:tav>
                                      </p:tavLst>
                                    </p:anim>
                                    <p:anim calcmode="lin" valueType="num">
                                      <p:cBhvr>
                                        <p:cTn id="30" dur="1500" fill="hold"/>
                                        <p:tgtEl>
                                          <p:spTgt spid="6"/>
                                        </p:tgtEl>
                                        <p:attrNameLst>
                                          <p:attrName>ppt_h</p:attrName>
                                        </p:attrNameLst>
                                      </p:cBhvr>
                                      <p:tavLst>
                                        <p:tav tm="0">
                                          <p:val>
                                            <p:fltVal val="0"/>
                                          </p:val>
                                        </p:tav>
                                        <p:tav tm="100000">
                                          <p:val>
                                            <p:strVal val="#ppt_h"/>
                                          </p:val>
                                        </p:tav>
                                      </p:tavLst>
                                    </p:anim>
                                    <p:anim calcmode="lin" valueType="num">
                                      <p:cBhvr>
                                        <p:cTn id="31" dur="1500" fill="hold"/>
                                        <p:tgtEl>
                                          <p:spTgt spid="6"/>
                                        </p:tgtEl>
                                        <p:attrNameLst>
                                          <p:attrName>style.rotation</p:attrName>
                                        </p:attrNameLst>
                                      </p:cBhvr>
                                      <p:tavLst>
                                        <p:tav tm="0">
                                          <p:val>
                                            <p:fltVal val="90"/>
                                          </p:val>
                                        </p:tav>
                                        <p:tav tm="100000">
                                          <p:val>
                                            <p:fltVal val="0"/>
                                          </p:val>
                                        </p:tav>
                                      </p:tavLst>
                                    </p:anim>
                                    <p:animEffect transition="in" filter="fade">
                                      <p:cBhvr>
                                        <p:cTn id="32" dur="1500"/>
                                        <p:tgtEl>
                                          <p:spTgt spid="6"/>
                                        </p:tgtEl>
                                      </p:cBhvr>
                                    </p:animEffect>
                                  </p:childTnLst>
                                </p:cTn>
                              </p:par>
                              <p:par>
                                <p:cTn id="33" presetID="42" presetClass="path" presetSubtype="0" accel="50000" decel="50000" fill="hold" grpId="1" nodeType="withEffect">
                                  <p:stCondLst>
                                    <p:cond delay="0"/>
                                  </p:stCondLst>
                                  <p:childTnLst>
                                    <p:animMotion origin="layout" path="M -0.10716 -0.37107 L 1.875E-6 7.40741E-7 " pathEditMode="relative" rAng="0" ptsTypes="AA">
                                      <p:cBhvr>
                                        <p:cTn id="34" dur="1500" fill="hold"/>
                                        <p:tgtEl>
                                          <p:spTgt spid="6"/>
                                        </p:tgtEl>
                                        <p:attrNameLst>
                                          <p:attrName>ppt_x</p:attrName>
                                          <p:attrName>ppt_y</p:attrName>
                                        </p:attrNameLst>
                                      </p:cBhvr>
                                      <p:rCtr x="5352" y="18542"/>
                                    </p:animMotion>
                                  </p:childTnLst>
                                </p:cTn>
                              </p:par>
                              <p:par>
                                <p:cTn id="35" presetID="0" presetClass="path" presetSubtype="0" accel="50000" decel="50000" fill="hold" grpId="1" nodeType="withEffect">
                                  <p:stCondLst>
                                    <p:cond delay="0"/>
                                  </p:stCondLst>
                                  <p:childTnLst>
                                    <p:animMotion origin="layout" path="M -6.25E-7 4.44444E-6 L 0.09115 0.33078 L 0.09258 0.33495 " pathEditMode="relative" rAng="0" ptsTypes="AAA">
                                      <p:cBhvr>
                                        <p:cTn id="36" dur="1500" fill="hold"/>
                                        <p:tgtEl>
                                          <p:spTgt spid="4"/>
                                        </p:tgtEl>
                                        <p:attrNameLst>
                                          <p:attrName>ppt_x</p:attrName>
                                          <p:attrName>ppt_y</p:attrName>
                                        </p:attrNameLst>
                                      </p:cBhvr>
                                      <p:rCtr x="4622" y="16736"/>
                                    </p:animMotion>
                                  </p:childTnLst>
                                </p:cTn>
                              </p:par>
                            </p:childTnLst>
                          </p:cTn>
                        </p:par>
                        <p:par>
                          <p:cTn id="37" fill="hold">
                            <p:stCondLst>
                              <p:cond delay="1500"/>
                            </p:stCondLst>
                            <p:childTnLst>
                              <p:par>
                                <p:cTn id="38" presetID="10" presetClass="entr" presetSubtype="0" fill="hold" grpId="0" nodeType="afterEffect">
                                  <p:stCondLst>
                                    <p:cond delay="0"/>
                                  </p:stCondLst>
                                  <p:childTnLst>
                                    <p:set>
                                      <p:cBhvr>
                                        <p:cTn id="39" dur="1" fill="hold">
                                          <p:stCondLst>
                                            <p:cond delay="0"/>
                                          </p:stCondLst>
                                        </p:cTn>
                                        <p:tgtEl>
                                          <p:spTgt spid="51"/>
                                        </p:tgtEl>
                                        <p:attrNameLst>
                                          <p:attrName>style.visibility</p:attrName>
                                        </p:attrNameLst>
                                      </p:cBhvr>
                                      <p:to>
                                        <p:strVal val="visible"/>
                                      </p:to>
                                    </p:set>
                                    <p:animEffect transition="in" filter="fade">
                                      <p:cBhvr>
                                        <p:cTn id="40" dur="500"/>
                                        <p:tgtEl>
                                          <p:spTgt spid="51"/>
                                        </p:tgtEl>
                                      </p:cBhvr>
                                    </p:animEffect>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wipe(up)">
                                      <p:cBhvr>
                                        <p:cTn id="48" dur="500"/>
                                        <p:tgtEl>
                                          <p:spTgt spid="18"/>
                                        </p:tgtEl>
                                      </p:cBhvr>
                                    </p:animEffect>
                                  </p:childTnLst>
                                </p:cTn>
                              </p:par>
                            </p:childTnLst>
                          </p:cTn>
                        </p:par>
                        <p:par>
                          <p:cTn id="49" fill="hold">
                            <p:stCondLst>
                              <p:cond delay="3000"/>
                            </p:stCondLst>
                            <p:childTnLst>
                              <p:par>
                                <p:cTn id="50" presetID="22" presetClass="entr" presetSubtype="8" fill="hold" nodeType="afterEffect">
                                  <p:stCondLst>
                                    <p:cond delay="0"/>
                                  </p:stCondLst>
                                  <p:childTnLst>
                                    <p:set>
                                      <p:cBhvr>
                                        <p:cTn id="51" dur="1" fill="hold">
                                          <p:stCondLst>
                                            <p:cond delay="0"/>
                                          </p:stCondLst>
                                        </p:cTn>
                                        <p:tgtEl>
                                          <p:spTgt spid="107"/>
                                        </p:tgtEl>
                                        <p:attrNameLst>
                                          <p:attrName>style.visibility</p:attrName>
                                        </p:attrNameLst>
                                      </p:cBhvr>
                                      <p:to>
                                        <p:strVal val="visible"/>
                                      </p:to>
                                    </p:set>
                                    <p:animEffect transition="in" filter="wipe(left)">
                                      <p:cBhvr>
                                        <p:cTn id="52" dur="500"/>
                                        <p:tgtEl>
                                          <p:spTgt spid="107"/>
                                        </p:tgtEl>
                                      </p:cBhvr>
                                    </p:animEffect>
                                  </p:childTnLst>
                                </p:cTn>
                              </p:par>
                            </p:childTnLst>
                          </p:cTn>
                        </p:par>
                        <p:par>
                          <p:cTn id="53" fill="hold">
                            <p:stCondLst>
                              <p:cond delay="3500"/>
                            </p:stCondLst>
                            <p:childTnLst>
                              <p:par>
                                <p:cTn id="54" presetID="10" presetClass="entr" presetSubtype="0" fill="hold" grpId="0" nodeType="after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500"/>
                                        <p:tgtEl>
                                          <p:spTgt spid="7"/>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fade">
                                      <p:cBhvr>
                                        <p:cTn id="61" dur="500"/>
                                        <p:tgtEl>
                                          <p:spTgt spid="49"/>
                                        </p:tgtEl>
                                      </p:cBhvr>
                                    </p:animEffect>
                                  </p:childTnLst>
                                </p:cTn>
                              </p:par>
                            </p:childTnLst>
                          </p:cTn>
                        </p:par>
                        <p:par>
                          <p:cTn id="62" fill="hold">
                            <p:stCondLst>
                              <p:cond delay="500"/>
                            </p:stCondLst>
                            <p:childTnLst>
                              <p:par>
                                <p:cTn id="63" presetID="22" presetClass="entr" presetSubtype="2" fill="hold" nodeType="afterEffect">
                                  <p:stCondLst>
                                    <p:cond delay="0"/>
                                  </p:stCondLst>
                                  <p:childTnLst>
                                    <p:set>
                                      <p:cBhvr>
                                        <p:cTn id="64" dur="1" fill="hold">
                                          <p:stCondLst>
                                            <p:cond delay="0"/>
                                          </p:stCondLst>
                                        </p:cTn>
                                        <p:tgtEl>
                                          <p:spTgt spid="26"/>
                                        </p:tgtEl>
                                        <p:attrNameLst>
                                          <p:attrName>style.visibility</p:attrName>
                                        </p:attrNameLst>
                                      </p:cBhvr>
                                      <p:to>
                                        <p:strVal val="visible"/>
                                      </p:to>
                                    </p:set>
                                    <p:animEffect transition="in" filter="wipe(right)">
                                      <p:cBhvr>
                                        <p:cTn id="65" dur="500"/>
                                        <p:tgtEl>
                                          <p:spTgt spid="26"/>
                                        </p:tgtEl>
                                      </p:cBhvr>
                                    </p:animEffect>
                                  </p:childTnLst>
                                </p:cTn>
                              </p:par>
                            </p:childTnLst>
                          </p:cTn>
                        </p:par>
                        <p:par>
                          <p:cTn id="66" fill="hold">
                            <p:stCondLst>
                              <p:cond delay="1000"/>
                            </p:stCondLst>
                            <p:childTnLst>
                              <p:par>
                                <p:cTn id="67" presetID="22" presetClass="entr" presetSubtype="1" fill="hold" grpId="0"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ipe(up)">
                                      <p:cBhvr>
                                        <p:cTn id="69" dur="500"/>
                                        <p:tgtEl>
                                          <p:spTgt spid="25"/>
                                        </p:tgtEl>
                                      </p:cBhvr>
                                    </p:animEffect>
                                  </p:childTnLst>
                                </p:cTn>
                              </p:par>
                            </p:childTnLst>
                          </p:cTn>
                        </p:par>
                        <p:par>
                          <p:cTn id="70" fill="hold">
                            <p:stCondLst>
                              <p:cond delay="1500"/>
                            </p:stCondLst>
                            <p:childTnLst>
                              <p:par>
                                <p:cTn id="71" presetID="22" presetClass="entr" presetSubtype="8" fill="hold" nodeType="afterEffect">
                                  <p:stCondLst>
                                    <p:cond delay="0"/>
                                  </p:stCondLst>
                                  <p:childTnLst>
                                    <p:set>
                                      <p:cBhvr>
                                        <p:cTn id="72" dur="1" fill="hold">
                                          <p:stCondLst>
                                            <p:cond delay="0"/>
                                          </p:stCondLst>
                                        </p:cTn>
                                        <p:tgtEl>
                                          <p:spTgt spid="109"/>
                                        </p:tgtEl>
                                        <p:attrNameLst>
                                          <p:attrName>style.visibility</p:attrName>
                                        </p:attrNameLst>
                                      </p:cBhvr>
                                      <p:to>
                                        <p:strVal val="visible"/>
                                      </p:to>
                                    </p:set>
                                    <p:animEffect transition="in" filter="wipe(left)">
                                      <p:cBhvr>
                                        <p:cTn id="73" dur="500"/>
                                        <p:tgtEl>
                                          <p:spTgt spid="109"/>
                                        </p:tgtEl>
                                      </p:cBhvr>
                                    </p:animEffect>
                                  </p:childTnLst>
                                </p:cTn>
                              </p:par>
                            </p:childTnLst>
                          </p:cTn>
                        </p:par>
                        <p:par>
                          <p:cTn id="74" fill="hold">
                            <p:stCondLst>
                              <p:cond delay="2000"/>
                            </p:stCondLst>
                            <p:childTnLst>
                              <p:par>
                                <p:cTn id="75" presetID="10" presetClass="entr" presetSubtype="0" fill="hold" grpId="0" nodeType="afterEffect">
                                  <p:stCondLst>
                                    <p:cond delay="0"/>
                                  </p:stCondLst>
                                  <p:childTnLst>
                                    <p:set>
                                      <p:cBhvr>
                                        <p:cTn id="76" dur="1" fill="hold">
                                          <p:stCondLst>
                                            <p:cond delay="0"/>
                                          </p:stCondLst>
                                        </p:cTn>
                                        <p:tgtEl>
                                          <p:spTgt spid="117"/>
                                        </p:tgtEl>
                                        <p:attrNameLst>
                                          <p:attrName>style.visibility</p:attrName>
                                        </p:attrNameLst>
                                      </p:cBhvr>
                                      <p:to>
                                        <p:strVal val="visible"/>
                                      </p:to>
                                    </p:set>
                                    <p:animEffect transition="in" filter="fade">
                                      <p:cBhvr>
                                        <p:cTn id="7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18" grpId="0" animBg="1"/>
      <p:bldP spid="25" grpId="0" animBg="1"/>
      <p:bldP spid="49" grpId="0" animBg="1"/>
      <p:bldP spid="6" grpId="0" animBg="1"/>
      <p:bldP spid="6" grpId="1" animBg="1"/>
      <p:bldP spid="117" grpId="0"/>
      <p:bldP spid="7" grpId="0"/>
      <p:bldP spid="8" grpId="0"/>
      <p:bldP spid="4" grpId="0" animBg="1"/>
      <p:bldP spid="4" grpId="1" animBg="1"/>
      <p:bldP spid="5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D1642CC4-7A1C-5CAC-3FFB-A9AC5BE3B837}"/>
              </a:ext>
            </a:extLst>
          </p:cNvPr>
          <p:cNvSpPr txBox="1"/>
          <p:nvPr/>
        </p:nvSpPr>
        <p:spPr>
          <a:xfrm>
            <a:off x="3368724" y="1455339"/>
            <a:ext cx="8042841" cy="430887"/>
          </a:xfrm>
          <a:prstGeom prst="rect">
            <a:avLst/>
          </a:prstGeom>
          <a:noFill/>
        </p:spPr>
        <p:txBody>
          <a:bodyPr wrap="square" lIns="0" tIns="0" rIns="0" bIns="0" rtlCol="0">
            <a:spAutoFit/>
          </a:bodyPr>
          <a:lstStyle/>
          <a:p>
            <a:pPr marL="0" marR="0" lvl="0" indent="0" algn="l" defTabSz="89672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a:ln>
                  <a:noFill/>
                </a:ln>
                <a:solidFill>
                  <a:srgbClr val="FFFFFF"/>
                </a:solidFill>
                <a:effectLst/>
                <a:uLnTx/>
                <a:uFillTx/>
                <a:latin typeface="Segoe UI Semibold"/>
                <a:ea typeface="+mn-ea"/>
                <a:cs typeface="+mn-cs"/>
              </a:rPr>
              <a:t>Assume breach | Explicitly Verify | Least privileged </a:t>
            </a:r>
          </a:p>
        </p:txBody>
      </p:sp>
      <p:sp>
        <p:nvSpPr>
          <p:cNvPr id="48" name="Rectangle 47">
            <a:extLst>
              <a:ext uri="{FF2B5EF4-FFF2-40B4-BE49-F238E27FC236}">
                <a16:creationId xmlns:a16="http://schemas.microsoft.com/office/drawing/2014/main" id="{B228A8D3-C531-9EC6-0B2A-2BE9237E069F}"/>
              </a:ext>
            </a:extLst>
          </p:cNvPr>
          <p:cNvSpPr/>
          <p:nvPr/>
        </p:nvSpPr>
        <p:spPr bwMode="auto">
          <a:xfrm>
            <a:off x="5926408" y="1432595"/>
            <a:ext cx="2927474" cy="5301580"/>
          </a:xfrm>
          <a:prstGeom prst="rect">
            <a:avLst/>
          </a:prstGeom>
          <a:solidFill>
            <a:srgbClr val="EBF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 name="Rectangle 49">
            <a:extLst>
              <a:ext uri="{FF2B5EF4-FFF2-40B4-BE49-F238E27FC236}">
                <a16:creationId xmlns:a16="http://schemas.microsoft.com/office/drawing/2014/main" id="{5CD52898-30EC-E69E-D2F8-08664CB0D64C}"/>
              </a:ext>
            </a:extLst>
          </p:cNvPr>
          <p:cNvSpPr/>
          <p:nvPr/>
        </p:nvSpPr>
        <p:spPr bwMode="auto">
          <a:xfrm>
            <a:off x="8925173" y="1432595"/>
            <a:ext cx="2927474" cy="5301580"/>
          </a:xfrm>
          <a:prstGeom prst="rect">
            <a:avLst/>
          </a:prstGeom>
          <a:solidFill>
            <a:srgbClr val="EBF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 name="Rectangle 45">
            <a:extLst>
              <a:ext uri="{FF2B5EF4-FFF2-40B4-BE49-F238E27FC236}">
                <a16:creationId xmlns:a16="http://schemas.microsoft.com/office/drawing/2014/main" id="{915827FD-96D4-1252-E968-F01AE0E10116}"/>
              </a:ext>
            </a:extLst>
          </p:cNvPr>
          <p:cNvSpPr/>
          <p:nvPr/>
        </p:nvSpPr>
        <p:spPr bwMode="auto">
          <a:xfrm>
            <a:off x="2926537" y="1432595"/>
            <a:ext cx="2927474" cy="5301580"/>
          </a:xfrm>
          <a:prstGeom prst="rect">
            <a:avLst/>
          </a:prstGeom>
          <a:solidFill>
            <a:srgbClr val="EBF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aphicFrame>
        <p:nvGraphicFramePr>
          <p:cNvPr id="3" name="Table 3">
            <a:extLst>
              <a:ext uri="{FF2B5EF4-FFF2-40B4-BE49-F238E27FC236}">
                <a16:creationId xmlns:a16="http://schemas.microsoft.com/office/drawing/2014/main" id="{4CC077EB-31BD-4F87-BE16-E5F996AF0A0A}"/>
              </a:ext>
            </a:extLst>
          </p:cNvPr>
          <p:cNvGraphicFramePr>
            <a:graphicFrameLocks noGrp="1"/>
          </p:cNvGraphicFramePr>
          <p:nvPr/>
        </p:nvGraphicFramePr>
        <p:xfrm>
          <a:off x="176213" y="2296792"/>
          <a:ext cx="11674391" cy="4378895"/>
        </p:xfrm>
        <a:graphic>
          <a:graphicData uri="http://schemas.openxmlformats.org/drawingml/2006/table">
            <a:tbl>
              <a:tblPr firstRow="1" firstCol="1" bandRow="1">
                <a:tableStyleId>{616DA210-FB5B-4158-B5E0-FEB733F419BA}</a:tableStyleId>
              </a:tblPr>
              <a:tblGrid>
                <a:gridCol w="2600325">
                  <a:extLst>
                    <a:ext uri="{9D8B030D-6E8A-4147-A177-3AD203B41FA5}">
                      <a16:colId xmlns:a16="http://schemas.microsoft.com/office/drawing/2014/main" val="1291419438"/>
                    </a:ext>
                  </a:extLst>
                </a:gridCol>
                <a:gridCol w="3005818">
                  <a:extLst>
                    <a:ext uri="{9D8B030D-6E8A-4147-A177-3AD203B41FA5}">
                      <a16:colId xmlns:a16="http://schemas.microsoft.com/office/drawing/2014/main" val="563962701"/>
                    </a:ext>
                  </a:extLst>
                </a:gridCol>
                <a:gridCol w="3034124">
                  <a:extLst>
                    <a:ext uri="{9D8B030D-6E8A-4147-A177-3AD203B41FA5}">
                      <a16:colId xmlns:a16="http://schemas.microsoft.com/office/drawing/2014/main" val="542794933"/>
                    </a:ext>
                  </a:extLst>
                </a:gridCol>
                <a:gridCol w="3034124">
                  <a:extLst>
                    <a:ext uri="{9D8B030D-6E8A-4147-A177-3AD203B41FA5}">
                      <a16:colId xmlns:a16="http://schemas.microsoft.com/office/drawing/2014/main" val="1659153960"/>
                    </a:ext>
                  </a:extLst>
                </a:gridCol>
              </a:tblGrid>
              <a:tr h="875779">
                <a:tc>
                  <a:txBody>
                    <a:bodyPr/>
                    <a:lstStyle/>
                    <a:p>
                      <a:pPr marL="0" marR="0" lvl="0" indent="0" algn="r" defTabSz="932742" rtl="0" eaLnBrk="1" fontAlgn="auto" latinLnBrk="0" hangingPunct="1">
                        <a:lnSpc>
                          <a:spcPct val="100000"/>
                        </a:lnSpc>
                        <a:spcBef>
                          <a:spcPts val="0"/>
                        </a:spcBef>
                        <a:spcAft>
                          <a:spcPts val="0"/>
                        </a:spcAft>
                        <a:buClrTx/>
                        <a:buSzTx/>
                        <a:buFontTx/>
                        <a:buNone/>
                        <a:tabLst/>
                        <a:defRPr/>
                      </a:pPr>
                      <a:r>
                        <a:rPr lang="en-US"/>
                        <a:t>Access Control</a:t>
                      </a:r>
                    </a:p>
                    <a:p>
                      <a:pPr algn="r"/>
                      <a:endParaRPr lang="en-US"/>
                    </a:p>
                  </a:txBody>
                  <a:tcPr anchor="ctr">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tcPr>
                </a:tc>
                <a:extLst>
                  <a:ext uri="{0D108BD9-81ED-4DB2-BD59-A6C34878D82A}">
                    <a16:rowId xmlns:a16="http://schemas.microsoft.com/office/drawing/2014/main" val="3492689468"/>
                  </a:ext>
                </a:extLst>
              </a:tr>
              <a:tr h="875779">
                <a:tc>
                  <a:txBody>
                    <a:bodyPr/>
                    <a:lstStyle/>
                    <a:p>
                      <a:pPr marL="0" marR="0" lvl="0" indent="0" algn="r" defTabSz="932742" rtl="0" eaLnBrk="1" fontAlgn="auto" latinLnBrk="0" hangingPunct="1">
                        <a:lnSpc>
                          <a:spcPct val="100000"/>
                        </a:lnSpc>
                        <a:spcBef>
                          <a:spcPts val="0"/>
                        </a:spcBef>
                        <a:spcAft>
                          <a:spcPts val="0"/>
                        </a:spcAft>
                        <a:buClrTx/>
                        <a:buSzTx/>
                        <a:buFontTx/>
                        <a:buNone/>
                        <a:tabLst/>
                        <a:defRPr/>
                      </a:pPr>
                      <a:r>
                        <a:rPr lang="en-US"/>
                        <a:t>Security Operations</a:t>
                      </a:r>
                    </a:p>
                    <a:p>
                      <a:pPr algn="r"/>
                      <a:endParaRPr lang="en-US"/>
                    </a:p>
                  </a:txBody>
                  <a:tcPr anchor="ctr">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tcPr>
                </a:tc>
                <a:extLst>
                  <a:ext uri="{0D108BD9-81ED-4DB2-BD59-A6C34878D82A}">
                    <a16:rowId xmlns:a16="http://schemas.microsoft.com/office/drawing/2014/main" val="1425498523"/>
                  </a:ext>
                </a:extLst>
              </a:tr>
              <a:tr h="875779">
                <a:tc>
                  <a:txBody>
                    <a:bodyPr/>
                    <a:lstStyle/>
                    <a:p>
                      <a:pPr marL="0" marR="0" lvl="0" indent="0" algn="r" defTabSz="932742" rtl="0" eaLnBrk="1" fontAlgn="auto" latinLnBrk="0" hangingPunct="1">
                        <a:lnSpc>
                          <a:spcPct val="100000"/>
                        </a:lnSpc>
                        <a:spcBef>
                          <a:spcPts val="0"/>
                        </a:spcBef>
                        <a:spcAft>
                          <a:spcPts val="0"/>
                        </a:spcAft>
                        <a:buClrTx/>
                        <a:buSzTx/>
                        <a:buFontTx/>
                        <a:buNone/>
                        <a:tabLst/>
                        <a:defRPr/>
                      </a:pPr>
                      <a:r>
                        <a:rPr lang="en-US"/>
                        <a:t>Asset Protection</a:t>
                      </a:r>
                    </a:p>
                  </a:txBody>
                  <a:tcPr anchor="ctr">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tcPr>
                </a:tc>
                <a:extLst>
                  <a:ext uri="{0D108BD9-81ED-4DB2-BD59-A6C34878D82A}">
                    <a16:rowId xmlns:a16="http://schemas.microsoft.com/office/drawing/2014/main" val="3665914430"/>
                  </a:ext>
                </a:extLst>
              </a:tr>
              <a:tr h="875779">
                <a:tc>
                  <a:txBody>
                    <a:bodyPr/>
                    <a:lstStyle/>
                    <a:p>
                      <a:pPr marL="0" marR="0" lvl="0" indent="0" algn="r" defTabSz="932742" rtl="0" eaLnBrk="1" fontAlgn="auto" latinLnBrk="0" hangingPunct="1">
                        <a:lnSpc>
                          <a:spcPct val="100000"/>
                        </a:lnSpc>
                        <a:spcBef>
                          <a:spcPts val="0"/>
                        </a:spcBef>
                        <a:spcAft>
                          <a:spcPts val="0"/>
                        </a:spcAft>
                        <a:buClrTx/>
                        <a:buSzTx/>
                        <a:buFontTx/>
                        <a:buNone/>
                        <a:tabLst/>
                        <a:defRPr/>
                      </a:pPr>
                      <a:r>
                        <a:rPr lang="en-US"/>
                        <a:t>Innovation Security</a:t>
                      </a:r>
                    </a:p>
                  </a:txBody>
                  <a:tcPr anchor="ctr">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tcPr>
                </a:tc>
                <a:extLst>
                  <a:ext uri="{0D108BD9-81ED-4DB2-BD59-A6C34878D82A}">
                    <a16:rowId xmlns:a16="http://schemas.microsoft.com/office/drawing/2014/main" val="530905805"/>
                  </a:ext>
                </a:extLst>
              </a:tr>
              <a:tr h="875779">
                <a:tc>
                  <a:txBody>
                    <a:bodyPr/>
                    <a:lstStyle/>
                    <a:p>
                      <a:pPr marL="0" marR="0" lvl="0" indent="0" algn="r" defTabSz="932742" rtl="0" eaLnBrk="1" fontAlgn="auto" latinLnBrk="0" hangingPunct="1">
                        <a:lnSpc>
                          <a:spcPct val="100000"/>
                        </a:lnSpc>
                        <a:spcBef>
                          <a:spcPts val="0"/>
                        </a:spcBef>
                        <a:spcAft>
                          <a:spcPts val="0"/>
                        </a:spcAft>
                        <a:buClrTx/>
                        <a:buSzTx/>
                        <a:buFontTx/>
                        <a:buNone/>
                        <a:tabLst/>
                        <a:defRPr/>
                      </a:pPr>
                      <a:r>
                        <a:rPr lang="en-US"/>
                        <a:t>Security Governance</a:t>
                      </a:r>
                    </a:p>
                    <a:p>
                      <a:pPr marL="0" marR="0" lvl="0" indent="0" algn="r" defTabSz="932742" rtl="0" eaLnBrk="1" fontAlgn="auto" latinLnBrk="0" hangingPunct="1">
                        <a:lnSpc>
                          <a:spcPct val="100000"/>
                        </a:lnSpc>
                        <a:spcBef>
                          <a:spcPts val="0"/>
                        </a:spcBef>
                        <a:spcAft>
                          <a:spcPts val="0"/>
                        </a:spcAft>
                        <a:buClrTx/>
                        <a:buSzTx/>
                        <a:buFontTx/>
                        <a:buNone/>
                        <a:tabLst/>
                        <a:defRPr/>
                      </a:pPr>
                      <a:endParaRPr lang="en-US"/>
                    </a:p>
                  </a:txBody>
                  <a:tcPr anchor="ctr">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tc>
                  <a:txBody>
                    <a:bodyPr/>
                    <a:lstStyle/>
                    <a:p>
                      <a:pPr marL="285750" indent="-285750">
                        <a:buFont typeface="Arial" panose="020B0604020202020204" pitchFamily="34" charset="0"/>
                        <a:buChar char="•"/>
                      </a:pPr>
                      <a:endParaRPr lang="en-US" dirty="0"/>
                    </a:p>
                  </a:txBody>
                  <a:tcPr>
                    <a:lnL w="12700" cap="flat" cmpd="sng" algn="ctr">
                      <a:noFill/>
                      <a:prstDash val="solid"/>
                      <a:round/>
                      <a:headEnd type="none" w="med" len="med"/>
                      <a:tailEnd type="none" w="med" len="med"/>
                    </a:lnL>
                  </a:tcPr>
                </a:tc>
                <a:extLst>
                  <a:ext uri="{0D108BD9-81ED-4DB2-BD59-A6C34878D82A}">
                    <a16:rowId xmlns:a16="http://schemas.microsoft.com/office/drawing/2014/main" val="95518624"/>
                  </a:ext>
                </a:extLst>
              </a:tr>
            </a:tbl>
          </a:graphicData>
        </a:graphic>
      </p:graphicFrame>
      <p:sp>
        <p:nvSpPr>
          <p:cNvPr id="36" name="TextBox 35">
            <a:extLst>
              <a:ext uri="{FF2B5EF4-FFF2-40B4-BE49-F238E27FC236}">
                <a16:creationId xmlns:a16="http://schemas.microsoft.com/office/drawing/2014/main" id="{6DD4893E-44D7-8F4A-A7FD-FA0145F427CF}"/>
              </a:ext>
            </a:extLst>
          </p:cNvPr>
          <p:cNvSpPr txBox="1"/>
          <p:nvPr/>
        </p:nvSpPr>
        <p:spPr>
          <a:xfrm>
            <a:off x="9361998" y="2551670"/>
            <a:ext cx="2455578" cy="3474480"/>
          </a:xfrm>
          <a:prstGeom prst="rect">
            <a:avLst/>
          </a:prstGeom>
          <a:solidFill>
            <a:schemeClr val="accent1">
              <a:lumMod val="20000"/>
              <a:lumOff val="80000"/>
            </a:schemeClr>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289"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a:ln>
                <a:noFill/>
              </a:ln>
              <a:solidFill>
                <a:srgbClr val="1A1A1A"/>
              </a:solidFill>
              <a:effectLst/>
              <a:uLnTx/>
              <a:uFillTx/>
              <a:latin typeface="Segoe UI"/>
              <a:cs typeface="Segoe UI" pitchFamily="34" charset="0"/>
            </a:endParaRPr>
          </a:p>
          <a:p>
            <a:pPr marL="0" marR="0" lvl="0" indent="0" algn="ctr" defTabSz="914289"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a:ln>
                <a:noFill/>
              </a:ln>
              <a:solidFill>
                <a:srgbClr val="1A1A1A"/>
              </a:solidFill>
              <a:effectLst/>
              <a:uLnTx/>
              <a:uFillTx/>
              <a:latin typeface="Segoe UI"/>
              <a:cs typeface="Segoe UI" pitchFamily="34" charset="0"/>
            </a:endParaRPr>
          </a:p>
          <a:p>
            <a:pPr marL="0" marR="0" lvl="0" indent="0" algn="ctr" defTabSz="914289"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a:ln>
                <a:noFill/>
              </a:ln>
              <a:solidFill>
                <a:srgbClr val="1A1A1A"/>
              </a:solidFill>
              <a:effectLst/>
              <a:uLnTx/>
              <a:uFillTx/>
              <a:latin typeface="Segoe UI"/>
              <a:cs typeface="Segoe UI" pitchFamily="34" charset="0"/>
            </a:endParaRPr>
          </a:p>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1A1A1A"/>
                </a:solidFill>
                <a:effectLst/>
                <a:uLnTx/>
                <a:uFillTx/>
                <a:latin typeface="Segoe UI"/>
                <a:cs typeface="Segoe UI" pitchFamily="34" charset="0"/>
              </a:rPr>
              <a:t>Dependency/impact analysis</a:t>
            </a:r>
          </a:p>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800" b="0" i="1" u="none" strike="noStrike" kern="1200" cap="none" spc="0" normalizeH="0" baseline="0" noProof="0">
                <a:ln>
                  <a:noFill/>
                </a:ln>
                <a:solidFill>
                  <a:srgbClr val="1A1A1A"/>
                </a:solidFill>
                <a:effectLst/>
                <a:uLnTx/>
                <a:uFillTx/>
                <a:latin typeface="Segoe UI"/>
                <a:cs typeface="Segoe UI" pitchFamily="34" charset="0"/>
              </a:rPr>
              <a:t>backups, service accounts and privileges that control other systems/services, etc.</a:t>
            </a:r>
          </a:p>
          <a:p>
            <a:pPr marL="0" marR="0" lvl="0" indent="0" algn="ctr" defTabSz="914289"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A1A1A"/>
              </a:solidFill>
              <a:effectLst/>
              <a:uLnTx/>
              <a:uFillTx/>
              <a:latin typeface="Segoe UI"/>
              <a:cs typeface="Segoe UI" pitchFamily="34" charset="0"/>
            </a:endParaRPr>
          </a:p>
        </p:txBody>
      </p:sp>
      <p:sp>
        <p:nvSpPr>
          <p:cNvPr id="2" name="Title 1">
            <a:extLst>
              <a:ext uri="{FF2B5EF4-FFF2-40B4-BE49-F238E27FC236}">
                <a16:creationId xmlns:a16="http://schemas.microsoft.com/office/drawing/2014/main" id="{42F4F917-80E1-4C1F-8614-085CBCF9EF3D}"/>
              </a:ext>
            </a:extLst>
          </p:cNvPr>
          <p:cNvSpPr>
            <a:spLocks noGrp="1"/>
          </p:cNvSpPr>
          <p:nvPr>
            <p:ph type="title"/>
          </p:nvPr>
        </p:nvSpPr>
        <p:spPr>
          <a:xfrm>
            <a:off x="299727" y="122667"/>
            <a:ext cx="11018520" cy="861774"/>
          </a:xfrm>
        </p:spPr>
        <p:txBody>
          <a:bodyPr/>
          <a:lstStyle/>
          <a:p>
            <a:r>
              <a:rPr lang="en-US"/>
              <a:t>Apply Zero Trust principles</a:t>
            </a:r>
            <a:br>
              <a:rPr lang="en-US"/>
            </a:br>
            <a:r>
              <a:rPr lang="en-US" sz="2000" i="1">
                <a:latin typeface="+mn-lt"/>
              </a:rPr>
              <a:t>Key changes across security disciplines</a:t>
            </a:r>
            <a:endParaRPr lang="en-US" sz="3200" i="1">
              <a:latin typeface="+mn-lt"/>
            </a:endParaRPr>
          </a:p>
        </p:txBody>
      </p:sp>
      <p:sp>
        <p:nvSpPr>
          <p:cNvPr id="13" name="L-Shape 12">
            <a:extLst>
              <a:ext uri="{FF2B5EF4-FFF2-40B4-BE49-F238E27FC236}">
                <a16:creationId xmlns:a16="http://schemas.microsoft.com/office/drawing/2014/main" id="{ED67945C-1A70-3492-F725-9227FFD2956E}"/>
              </a:ext>
            </a:extLst>
          </p:cNvPr>
          <p:cNvSpPr/>
          <p:nvPr/>
        </p:nvSpPr>
        <p:spPr bwMode="auto">
          <a:xfrm flipH="1">
            <a:off x="2982705" y="3319767"/>
            <a:ext cx="5720103" cy="1509925"/>
          </a:xfrm>
          <a:prstGeom prst="corner">
            <a:avLst>
              <a:gd name="adj1" fmla="val 44723"/>
              <a:gd name="adj2" fmla="val 159542"/>
            </a:avLst>
          </a:prstGeom>
          <a:solidFill>
            <a:schemeClr val="accent1">
              <a:lumMod val="20000"/>
              <a:lumOff val="80000"/>
            </a:schemeClr>
          </a:solidFill>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 name="TextBox 10">
            <a:extLst>
              <a:ext uri="{FF2B5EF4-FFF2-40B4-BE49-F238E27FC236}">
                <a16:creationId xmlns:a16="http://schemas.microsoft.com/office/drawing/2014/main" id="{3007DD70-45F8-156E-AE79-1E33E2FAD520}"/>
              </a:ext>
            </a:extLst>
          </p:cNvPr>
          <p:cNvSpPr txBox="1"/>
          <p:nvPr/>
        </p:nvSpPr>
        <p:spPr>
          <a:xfrm>
            <a:off x="3085549" y="4176665"/>
            <a:ext cx="5621103" cy="62910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142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1A1A1A"/>
                </a:solidFill>
                <a:effectLst/>
                <a:uLnTx/>
                <a:uFillTx/>
                <a:latin typeface="Segoe UI"/>
                <a:cs typeface="Segoe UI" pitchFamily="34" charset="0"/>
              </a:rPr>
              <a:t>Asset-centric protections </a:t>
            </a:r>
          </a:p>
        </p:txBody>
      </p:sp>
      <p:sp>
        <p:nvSpPr>
          <p:cNvPr id="20" name="Rectangle 19">
            <a:extLst>
              <a:ext uri="{FF2B5EF4-FFF2-40B4-BE49-F238E27FC236}">
                <a16:creationId xmlns:a16="http://schemas.microsoft.com/office/drawing/2014/main" id="{D4F20185-ECB0-F105-3408-27081053284D}"/>
              </a:ext>
            </a:extLst>
          </p:cNvPr>
          <p:cNvSpPr/>
          <p:nvPr/>
        </p:nvSpPr>
        <p:spPr bwMode="auto">
          <a:xfrm>
            <a:off x="2842277" y="1778568"/>
            <a:ext cx="3173540" cy="5807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p>
            <a:pPr marL="0" marR="0" lvl="0" indent="0" algn="ctr" defTabSz="914289"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1A1A1A"/>
              </a:solidFill>
              <a:effectLst/>
              <a:uLnTx/>
              <a:uFillTx/>
              <a:latin typeface="Segoe UI"/>
              <a:ea typeface="Segoe UI" pitchFamily="34" charset="0"/>
              <a:cs typeface="Segoe UI" pitchFamily="34" charset="0"/>
            </a:endParaRPr>
          </a:p>
        </p:txBody>
      </p:sp>
      <p:sp>
        <p:nvSpPr>
          <p:cNvPr id="22" name="TextBox 21">
            <a:extLst>
              <a:ext uri="{FF2B5EF4-FFF2-40B4-BE49-F238E27FC236}">
                <a16:creationId xmlns:a16="http://schemas.microsoft.com/office/drawing/2014/main" id="{00649CC0-03CD-02A5-D3B6-6156D71075E2}"/>
              </a:ext>
            </a:extLst>
          </p:cNvPr>
          <p:cNvSpPr txBox="1"/>
          <p:nvPr/>
        </p:nvSpPr>
        <p:spPr>
          <a:xfrm>
            <a:off x="3140760" y="3229947"/>
            <a:ext cx="2473862" cy="357234"/>
          </a:xfrm>
          <a:prstGeom prst="rect">
            <a:avLst/>
          </a:prstGeom>
          <a:solidFill>
            <a:schemeClr val="accent1">
              <a:lumMod val="20000"/>
              <a:lumOff val="80000"/>
            </a:schemeClr>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1A1A1A"/>
                </a:solidFill>
                <a:effectLst/>
                <a:uLnTx/>
                <a:uFillTx/>
                <a:latin typeface="Segoe UI"/>
                <a:cs typeface="Segoe UI" pitchFamily="34" charset="0"/>
              </a:rPr>
              <a:t>Automated threat response</a:t>
            </a:r>
          </a:p>
        </p:txBody>
      </p:sp>
      <p:sp>
        <p:nvSpPr>
          <p:cNvPr id="26" name="TextBox 25">
            <a:extLst>
              <a:ext uri="{FF2B5EF4-FFF2-40B4-BE49-F238E27FC236}">
                <a16:creationId xmlns:a16="http://schemas.microsoft.com/office/drawing/2014/main" id="{C10D5D4D-B7A1-C09D-0B99-F8904CE157FA}"/>
              </a:ext>
            </a:extLst>
          </p:cNvPr>
          <p:cNvSpPr txBox="1"/>
          <p:nvPr/>
        </p:nvSpPr>
        <p:spPr>
          <a:xfrm>
            <a:off x="6314048" y="3343803"/>
            <a:ext cx="2392604" cy="6115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1A1A1A"/>
                </a:solidFill>
                <a:effectLst/>
                <a:uLnTx/>
                <a:uFillTx/>
                <a:latin typeface="Segoe UI"/>
                <a:cs typeface="Segoe UI" pitchFamily="34" charset="0"/>
              </a:rPr>
              <a:t>Asset–centric detection and response (XDR)</a:t>
            </a:r>
          </a:p>
        </p:txBody>
      </p:sp>
      <p:sp>
        <p:nvSpPr>
          <p:cNvPr id="28" name="TextBox 27">
            <a:extLst>
              <a:ext uri="{FF2B5EF4-FFF2-40B4-BE49-F238E27FC236}">
                <a16:creationId xmlns:a16="http://schemas.microsoft.com/office/drawing/2014/main" id="{1C749A43-C1F7-E5AD-F422-89DD5A75B158}"/>
              </a:ext>
            </a:extLst>
          </p:cNvPr>
          <p:cNvSpPr txBox="1"/>
          <p:nvPr/>
        </p:nvSpPr>
        <p:spPr>
          <a:xfrm>
            <a:off x="3140760" y="3634279"/>
            <a:ext cx="2473862" cy="369332"/>
          </a:xfrm>
          <a:prstGeom prst="rect">
            <a:avLst/>
          </a:prstGeom>
          <a:solidFill>
            <a:schemeClr val="accent1">
              <a:lumMod val="20000"/>
              <a:lumOff val="80000"/>
            </a:schemeClr>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1A1A1A"/>
                </a:solidFill>
                <a:effectLst/>
                <a:uLnTx/>
                <a:uFillTx/>
                <a:latin typeface="Segoe UI"/>
                <a:cs typeface="Segoe UI" pitchFamily="34" charset="0"/>
              </a:rPr>
              <a:t>End to end visibility (SIEM)</a:t>
            </a:r>
          </a:p>
        </p:txBody>
      </p:sp>
      <p:sp>
        <p:nvSpPr>
          <p:cNvPr id="40" name="TextBox 39">
            <a:extLst>
              <a:ext uri="{FF2B5EF4-FFF2-40B4-BE49-F238E27FC236}">
                <a16:creationId xmlns:a16="http://schemas.microsoft.com/office/drawing/2014/main" id="{827364FD-6EBD-60E9-15D8-A568D690D803}"/>
              </a:ext>
            </a:extLst>
          </p:cNvPr>
          <p:cNvSpPr txBox="1"/>
          <p:nvPr/>
        </p:nvSpPr>
        <p:spPr>
          <a:xfrm>
            <a:off x="2982705" y="5051038"/>
            <a:ext cx="8637911" cy="459562"/>
          </a:xfrm>
          <a:prstGeom prst="rect">
            <a:avLst/>
          </a:prstGeom>
          <a:solidFill>
            <a:schemeClr val="accent1">
              <a:lumMod val="20000"/>
              <a:lumOff val="80000"/>
            </a:schemeClr>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142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1A1A1A"/>
                </a:solidFill>
                <a:effectLst/>
                <a:uLnTx/>
                <a:uFillTx/>
                <a:latin typeface="Segoe UI"/>
                <a:cs typeface="Segoe UI" pitchFamily="34" charset="0"/>
              </a:rPr>
              <a:t>Threat modelling</a:t>
            </a:r>
          </a:p>
        </p:txBody>
      </p:sp>
      <p:sp>
        <p:nvSpPr>
          <p:cNvPr id="9" name="Rectangle 8">
            <a:extLst>
              <a:ext uri="{FF2B5EF4-FFF2-40B4-BE49-F238E27FC236}">
                <a16:creationId xmlns:a16="http://schemas.microsoft.com/office/drawing/2014/main" id="{52836131-870D-8C00-F07F-E7CB430C9525}"/>
              </a:ext>
            </a:extLst>
          </p:cNvPr>
          <p:cNvSpPr/>
          <p:nvPr/>
        </p:nvSpPr>
        <p:spPr bwMode="auto">
          <a:xfrm>
            <a:off x="7054253" y="-99860"/>
            <a:ext cx="4838020" cy="118500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p>
            <a:pPr marL="0" marR="0" lvl="0" indent="0" algn="r" defTabSz="914289"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a:ln>
                  <a:noFill/>
                </a:ln>
                <a:solidFill>
                  <a:srgbClr val="FFFFFF">
                    <a:lumMod val="50000"/>
                  </a:srgbClr>
                </a:solidFill>
                <a:effectLst/>
                <a:uLnTx/>
                <a:uFillTx/>
                <a:latin typeface="Segoe UI Semibold"/>
                <a:ea typeface="Segoe UI" pitchFamily="34" charset="0"/>
                <a:cs typeface="Segoe UI" pitchFamily="34" charset="0"/>
              </a:rPr>
              <a:t>All elements informed by threat and business intelligence, assisted by security engineering/automation</a:t>
            </a:r>
            <a:endParaRPr kumimoji="0" lang="en-US" sz="800" b="0" i="1" u="none" strike="noStrike" kern="1200" cap="none" spc="0" normalizeH="0" baseline="0" noProof="0">
              <a:ln>
                <a:noFill/>
              </a:ln>
              <a:solidFill>
                <a:srgbClr val="FFFFFF">
                  <a:lumMod val="50000"/>
                </a:srgbClr>
              </a:solidFill>
              <a:effectLst/>
              <a:uLnTx/>
              <a:uFillTx/>
              <a:latin typeface="Segoe UI Semibold"/>
              <a:ea typeface="+mn-ea"/>
              <a:cs typeface="+mn-cs"/>
            </a:endParaRPr>
          </a:p>
        </p:txBody>
      </p:sp>
      <p:grpSp>
        <p:nvGrpSpPr>
          <p:cNvPr id="27" name="Group 26">
            <a:extLst>
              <a:ext uri="{FF2B5EF4-FFF2-40B4-BE49-F238E27FC236}">
                <a16:creationId xmlns:a16="http://schemas.microsoft.com/office/drawing/2014/main" id="{458ED8B7-5A46-F7FE-7749-C63598D5D9FB}"/>
              </a:ext>
            </a:extLst>
          </p:cNvPr>
          <p:cNvGrpSpPr/>
          <p:nvPr/>
        </p:nvGrpSpPr>
        <p:grpSpPr>
          <a:xfrm>
            <a:off x="2984500" y="5826586"/>
            <a:ext cx="8636116" cy="786188"/>
            <a:chOff x="2984500" y="5826586"/>
            <a:chExt cx="8636116" cy="786188"/>
          </a:xfrm>
        </p:grpSpPr>
        <p:sp>
          <p:nvSpPr>
            <p:cNvPr id="45" name="L-Shape 44">
              <a:extLst>
                <a:ext uri="{FF2B5EF4-FFF2-40B4-BE49-F238E27FC236}">
                  <a16:creationId xmlns:a16="http://schemas.microsoft.com/office/drawing/2014/main" id="{C20E0B26-26BC-C9B1-F461-61BA26F46324}"/>
                </a:ext>
              </a:extLst>
            </p:cNvPr>
            <p:cNvSpPr/>
            <p:nvPr/>
          </p:nvSpPr>
          <p:spPr bwMode="auto">
            <a:xfrm>
              <a:off x="2984500" y="5826586"/>
              <a:ext cx="8636116" cy="786188"/>
            </a:xfrm>
            <a:prstGeom prst="corner">
              <a:avLst>
                <a:gd name="adj1" fmla="val 23558"/>
                <a:gd name="adj2" fmla="val 357765"/>
              </a:avLst>
            </a:prstGeom>
            <a:solidFill>
              <a:schemeClr val="accent1">
                <a:lumMod val="20000"/>
                <a:lumOff val="80000"/>
              </a:schemeClr>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p>
              <a:pPr marL="0" marR="0" lvl="0" indent="0" algn="ctr" defTabSz="914289"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err="1">
                <a:ln>
                  <a:noFill/>
                </a:ln>
                <a:solidFill>
                  <a:srgbClr val="1A1A1A"/>
                </a:solidFill>
                <a:effectLst/>
                <a:uLnTx/>
                <a:uFillTx/>
                <a:latin typeface="Segoe UI"/>
                <a:ea typeface="+mn-ea"/>
                <a:cs typeface="Segoe UI" pitchFamily="34" charset="0"/>
              </a:endParaRPr>
            </a:p>
          </p:txBody>
        </p:sp>
        <p:sp>
          <p:nvSpPr>
            <p:cNvPr id="44" name="TextBox 43">
              <a:extLst>
                <a:ext uri="{FF2B5EF4-FFF2-40B4-BE49-F238E27FC236}">
                  <a16:creationId xmlns:a16="http://schemas.microsoft.com/office/drawing/2014/main" id="{D3D52DA6-F639-DDD7-7969-C0EB76DEA87B}"/>
                </a:ext>
              </a:extLst>
            </p:cNvPr>
            <p:cNvSpPr txBox="1"/>
            <p:nvPr/>
          </p:nvSpPr>
          <p:spPr>
            <a:xfrm>
              <a:off x="3108024" y="5937644"/>
              <a:ext cx="2624594" cy="54996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1A1A1A"/>
                  </a:solidFill>
                  <a:effectLst/>
                  <a:uLnTx/>
                  <a:uFillTx/>
                  <a:latin typeface="Segoe UI"/>
                  <a:cs typeface="Segoe UI" pitchFamily="34" charset="0"/>
                </a:rPr>
                <a:t>Posture Management</a:t>
              </a:r>
            </a:p>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800" b="0" i="1" u="none" strike="noStrike" kern="1200" cap="none" spc="0" normalizeH="0" baseline="0" noProof="0">
                  <a:ln>
                    <a:noFill/>
                  </a:ln>
                  <a:solidFill>
                    <a:srgbClr val="1A1A1A"/>
                  </a:solidFill>
                  <a:effectLst/>
                  <a:uLnTx/>
                  <a:uFillTx/>
                  <a:latin typeface="Segoe UI"/>
                  <a:cs typeface="Segoe UI" pitchFamily="34" charset="0"/>
                </a:rPr>
                <a:t>Continuous improvement </a:t>
              </a:r>
              <a:r>
                <a:rPr kumimoji="0" lang="en-US" sz="800" b="0" i="0" u="none" strike="noStrike" kern="1200" cap="none" spc="0" normalizeH="0" baseline="0" noProof="0">
                  <a:ln>
                    <a:noFill/>
                  </a:ln>
                  <a:solidFill>
                    <a:srgbClr val="1A1A1A"/>
                  </a:solidFill>
                  <a:effectLst/>
                  <a:uLnTx/>
                  <a:uFillTx/>
                  <a:latin typeface="Segoe UI"/>
                  <a:cs typeface="Segoe UI" pitchFamily="34" charset="0"/>
                </a:rPr>
                <a:t>of security posture and standards/policies</a:t>
              </a:r>
            </a:p>
          </p:txBody>
        </p:sp>
      </p:grpSp>
      <p:sp>
        <p:nvSpPr>
          <p:cNvPr id="38" name="TextBox 37">
            <a:extLst>
              <a:ext uri="{FF2B5EF4-FFF2-40B4-BE49-F238E27FC236}">
                <a16:creationId xmlns:a16="http://schemas.microsoft.com/office/drawing/2014/main" id="{EFFC091F-961C-EA76-0007-118B14D4E7E2}"/>
              </a:ext>
            </a:extLst>
          </p:cNvPr>
          <p:cNvSpPr txBox="1"/>
          <p:nvPr/>
        </p:nvSpPr>
        <p:spPr>
          <a:xfrm>
            <a:off x="6305856" y="4157386"/>
            <a:ext cx="2329804" cy="461665"/>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Classify assets and apply controls per asset type and classification (CA policies, encryption, monitoring, detection, response etc.)</a:t>
            </a:r>
          </a:p>
        </p:txBody>
      </p:sp>
      <p:sp>
        <p:nvSpPr>
          <p:cNvPr id="16" name="L-Shape 15">
            <a:extLst>
              <a:ext uri="{FF2B5EF4-FFF2-40B4-BE49-F238E27FC236}">
                <a16:creationId xmlns:a16="http://schemas.microsoft.com/office/drawing/2014/main" id="{30837A4E-DF12-B5EA-3181-40F8D24F7ECD}"/>
              </a:ext>
            </a:extLst>
          </p:cNvPr>
          <p:cNvSpPr/>
          <p:nvPr/>
        </p:nvSpPr>
        <p:spPr bwMode="auto">
          <a:xfrm>
            <a:off x="5929578" y="2359284"/>
            <a:ext cx="3121308" cy="4003417"/>
          </a:xfrm>
          <a:prstGeom prst="corner">
            <a:avLst>
              <a:gd name="adj1" fmla="val 15569"/>
              <a:gd name="adj2" fmla="val 6882"/>
            </a:avLst>
          </a:prstGeom>
          <a:solidFill>
            <a:schemeClr val="accent1">
              <a:lumMod val="20000"/>
              <a:lumOff val="80000"/>
            </a:schemeClr>
          </a:solidFill>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 name="TextBox 7">
            <a:extLst>
              <a:ext uri="{FF2B5EF4-FFF2-40B4-BE49-F238E27FC236}">
                <a16:creationId xmlns:a16="http://schemas.microsoft.com/office/drawing/2014/main" id="{9F50A823-0490-24A1-2A11-5EDD62626C43}"/>
              </a:ext>
            </a:extLst>
          </p:cNvPr>
          <p:cNvSpPr txBox="1"/>
          <p:nvPr/>
        </p:nvSpPr>
        <p:spPr>
          <a:xfrm>
            <a:off x="9186569" y="5826586"/>
            <a:ext cx="2434047" cy="536115"/>
          </a:xfrm>
          <a:prstGeom prst="rect">
            <a:avLst/>
          </a:prstGeom>
          <a:solidFill>
            <a:schemeClr val="accent1">
              <a:lumMod val="20000"/>
              <a:lumOff val="80000"/>
            </a:schemeClr>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1A1A1A"/>
                </a:solidFill>
                <a:effectLst/>
                <a:uLnTx/>
                <a:uFillTx/>
                <a:latin typeface="Segoe UI"/>
                <a:cs typeface="Segoe UI" pitchFamily="34" charset="0"/>
              </a:rPr>
              <a:t>Hygiene Remediation</a:t>
            </a:r>
            <a:br>
              <a:rPr kumimoji="0" lang="en-US" sz="1200" b="1" i="0" u="none" strike="noStrike" kern="1200" cap="none" spc="0" normalizeH="0" baseline="0" noProof="0">
                <a:ln>
                  <a:noFill/>
                </a:ln>
                <a:solidFill>
                  <a:srgbClr val="1A1A1A"/>
                </a:solidFill>
                <a:effectLst/>
                <a:uLnTx/>
                <a:uFillTx/>
                <a:latin typeface="Segoe UI"/>
                <a:cs typeface="Segoe UI" pitchFamily="34" charset="0"/>
              </a:rPr>
            </a:br>
            <a:r>
              <a:rPr kumimoji="0" lang="en-US" sz="800" b="0" i="0" u="none" strike="noStrike" kern="1200" cap="none" spc="0" normalizeH="0" baseline="0" noProof="0">
                <a:ln>
                  <a:noFill/>
                </a:ln>
                <a:solidFill>
                  <a:srgbClr val="000000"/>
                </a:solidFill>
                <a:effectLst/>
                <a:uLnTx/>
                <a:uFillTx/>
                <a:latin typeface="Segoe UI"/>
                <a:ea typeface="+mn-ea"/>
                <a:cs typeface="Segoe UI" pitchFamily="34" charset="0"/>
              </a:rPr>
              <a:t>Patching, configuration, process updates, etc. </a:t>
            </a:r>
          </a:p>
        </p:txBody>
      </p:sp>
      <p:grpSp>
        <p:nvGrpSpPr>
          <p:cNvPr id="34" name="Group 33">
            <a:extLst>
              <a:ext uri="{FF2B5EF4-FFF2-40B4-BE49-F238E27FC236}">
                <a16:creationId xmlns:a16="http://schemas.microsoft.com/office/drawing/2014/main" id="{4A0F8043-0B5C-94BB-2B6C-3062F9ED6C5E}"/>
              </a:ext>
            </a:extLst>
          </p:cNvPr>
          <p:cNvGrpSpPr/>
          <p:nvPr/>
        </p:nvGrpSpPr>
        <p:grpSpPr>
          <a:xfrm>
            <a:off x="8084751" y="5855950"/>
            <a:ext cx="1281090" cy="723700"/>
            <a:chOff x="8084751" y="5855950"/>
            <a:chExt cx="1281090" cy="723700"/>
          </a:xfrm>
        </p:grpSpPr>
        <p:sp>
          <p:nvSpPr>
            <p:cNvPr id="12" name="Arrow: Left-Up 11">
              <a:extLst>
                <a:ext uri="{FF2B5EF4-FFF2-40B4-BE49-F238E27FC236}">
                  <a16:creationId xmlns:a16="http://schemas.microsoft.com/office/drawing/2014/main" id="{26D1B270-B702-A4FA-2DDF-58385BF126C6}"/>
                </a:ext>
              </a:extLst>
            </p:cNvPr>
            <p:cNvSpPr/>
            <p:nvPr/>
          </p:nvSpPr>
          <p:spPr bwMode="auto">
            <a:xfrm flipH="1" flipV="1">
              <a:off x="8108786" y="5902291"/>
              <a:ext cx="1257055" cy="677359"/>
            </a:xfrm>
            <a:prstGeom prst="leftUpArrow">
              <a:avLst>
                <a:gd name="adj1" fmla="val 25000"/>
                <a:gd name="adj2" fmla="val 20967"/>
                <a:gd name="adj3" fmla="val 18614"/>
              </a:avLst>
            </a:prstGeom>
            <a:solidFill>
              <a:srgbClr val="E5F4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p>
              <a:pPr marL="0" marR="0" lvl="0" indent="0" algn="ctr" defTabSz="914289" rtl="0" eaLnBrk="1" fontAlgn="base" latinLnBrk="0" hangingPunct="1">
                <a:lnSpc>
                  <a:spcPct val="100000"/>
                </a:lnSpc>
                <a:spcBef>
                  <a:spcPct val="0"/>
                </a:spcBef>
                <a:spcAft>
                  <a:spcPct val="0"/>
                </a:spcAft>
                <a:buClrTx/>
                <a:buSzTx/>
                <a:buFontTx/>
                <a:buNone/>
                <a:tabLst/>
                <a:defRPr/>
              </a:pPr>
              <a:endParaRPr kumimoji="0" lang="en-US" sz="1050" b="1" i="0" u="none" strike="noStrike" kern="1200" cap="none" spc="0" normalizeH="0" baseline="0" noProof="0">
                <a:ln>
                  <a:noFill/>
                </a:ln>
                <a:solidFill>
                  <a:srgbClr val="1A1A1A"/>
                </a:solidFill>
                <a:effectLst/>
                <a:uLnTx/>
                <a:uFillTx/>
                <a:latin typeface="Segoe UI"/>
                <a:ea typeface="+mn-ea"/>
                <a:cs typeface="Segoe UI" pitchFamily="34" charset="0"/>
              </a:endParaRPr>
            </a:p>
          </p:txBody>
        </p:sp>
        <p:sp>
          <p:nvSpPr>
            <p:cNvPr id="15" name="Rectangle 14">
              <a:extLst>
                <a:ext uri="{FF2B5EF4-FFF2-40B4-BE49-F238E27FC236}">
                  <a16:creationId xmlns:a16="http://schemas.microsoft.com/office/drawing/2014/main" id="{44D3263C-E121-A7DF-29A9-C05C81C3EC25}"/>
                </a:ext>
              </a:extLst>
            </p:cNvPr>
            <p:cNvSpPr/>
            <p:nvPr/>
          </p:nvSpPr>
          <p:spPr bwMode="auto">
            <a:xfrm>
              <a:off x="8084751" y="5855950"/>
              <a:ext cx="1101818" cy="36572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spAutoFit/>
            </a:body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a:ln>
                    <a:noFill/>
                  </a:ln>
                  <a:solidFill>
                    <a:srgbClr val="1A1A1A"/>
                  </a:solidFill>
                  <a:effectLst/>
                  <a:uLnTx/>
                  <a:uFillTx/>
                  <a:latin typeface="Segoe UI Semibold"/>
                  <a:ea typeface="Segoe UI" pitchFamily="34" charset="0"/>
                  <a:cs typeface="Segoe UI" pitchFamily="34" charset="0"/>
                </a:rPr>
                <a:t>Enablement</a:t>
              </a:r>
            </a:p>
          </p:txBody>
        </p:sp>
      </p:grpSp>
      <p:sp>
        <p:nvSpPr>
          <p:cNvPr id="14" name="Rectangle 13">
            <a:extLst>
              <a:ext uri="{FF2B5EF4-FFF2-40B4-BE49-F238E27FC236}">
                <a16:creationId xmlns:a16="http://schemas.microsoft.com/office/drawing/2014/main" id="{75819BB5-B204-B30C-5D89-63495DDF9442}"/>
              </a:ext>
            </a:extLst>
          </p:cNvPr>
          <p:cNvSpPr/>
          <p:nvPr/>
        </p:nvSpPr>
        <p:spPr bwMode="auto">
          <a:xfrm>
            <a:off x="5872880" y="5909192"/>
            <a:ext cx="2581006" cy="4177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1A1A1A"/>
                </a:solidFill>
                <a:effectLst/>
                <a:uLnTx/>
                <a:uFillTx/>
                <a:latin typeface="Segoe UI"/>
                <a:ea typeface="Segoe UI" pitchFamily="34" charset="0"/>
                <a:cs typeface="Segoe UI" pitchFamily="34" charset="0"/>
              </a:rPr>
              <a:t>Continuous Monitoring </a:t>
            </a:r>
          </a:p>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050" b="0" i="1" u="none" strike="noStrike" kern="1200" cap="none" spc="0" normalizeH="0" baseline="0" noProof="0">
                <a:ln>
                  <a:noFill/>
                </a:ln>
                <a:solidFill>
                  <a:srgbClr val="1A1A1A"/>
                </a:solidFill>
                <a:effectLst/>
                <a:uLnTx/>
                <a:uFillTx/>
                <a:latin typeface="Segoe UI"/>
                <a:ea typeface="Segoe UI" pitchFamily="34" charset="0"/>
                <a:cs typeface="Segoe UI" pitchFamily="34" charset="0"/>
              </a:rPr>
              <a:t>of security posture</a:t>
            </a:r>
          </a:p>
        </p:txBody>
      </p:sp>
      <p:sp>
        <p:nvSpPr>
          <p:cNvPr id="6" name="Rectangle 5">
            <a:extLst>
              <a:ext uri="{FF2B5EF4-FFF2-40B4-BE49-F238E27FC236}">
                <a16:creationId xmlns:a16="http://schemas.microsoft.com/office/drawing/2014/main" id="{ADF18658-07F3-4F9A-AA6E-3AF2B0BC776F}"/>
              </a:ext>
            </a:extLst>
          </p:cNvPr>
          <p:cNvSpPr/>
          <p:nvPr/>
        </p:nvSpPr>
        <p:spPr bwMode="auto">
          <a:xfrm>
            <a:off x="2984500" y="2405625"/>
            <a:ext cx="8223078" cy="651268"/>
          </a:xfrm>
          <a:prstGeom prst="rect">
            <a:avLst/>
          </a:prstGeom>
          <a:solidFill>
            <a:schemeClr val="accent1">
              <a:lumMod val="20000"/>
              <a:lumOff val="80000"/>
            </a:schemeClr>
          </a:solidFill>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45720" rIns="182880" bIns="146304" numCol="1" spcCol="0" rtlCol="0" fromWordArt="0" anchor="ctr" anchorCtr="0" forceAA="0" compatLnSpc="1">
            <a:prstTxWarp prst="textNoShape">
              <a:avLst/>
            </a:prstTxWarp>
            <a:noAutofit/>
          </a:bodyPr>
          <a:lstStyle/>
          <a:p>
            <a:pPr marL="0" marR="0" lvl="0" indent="0" algn="l" defTabSz="91428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1A1A1A"/>
                </a:solidFill>
                <a:effectLst/>
                <a:uLnTx/>
                <a:uFillTx/>
                <a:latin typeface="Segoe UI"/>
                <a:ea typeface="+mn-ea"/>
                <a:cs typeface="Segoe UI" pitchFamily="34" charset="0"/>
              </a:rPr>
              <a:t>Adaptive Access</a:t>
            </a:r>
          </a:p>
          <a:p>
            <a:pPr marL="0" marR="0" lvl="0" indent="0" algn="l" defTabSz="914289"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a:ea typeface="+mn-ea"/>
                <a:cs typeface="+mn-cs"/>
              </a:rPr>
              <a:t>Risk-based polices Always make security decisions using all available data points, including </a:t>
            </a:r>
            <a:br>
              <a:rPr kumimoji="0" lang="en-US" sz="800" b="0" i="0" u="none" strike="noStrike" kern="1200" cap="none" spc="0" normalizeH="0" baseline="0" noProof="0">
                <a:ln>
                  <a:noFill/>
                </a:ln>
                <a:solidFill>
                  <a:srgbClr val="000000"/>
                </a:solidFill>
                <a:effectLst/>
                <a:uLnTx/>
                <a:uFillTx/>
                <a:latin typeface="Segoe UI"/>
                <a:ea typeface="+mn-ea"/>
                <a:cs typeface="+mn-cs"/>
              </a:rPr>
            </a:br>
            <a:r>
              <a:rPr kumimoji="0" lang="en-US" sz="800" b="0" i="0" u="none" strike="noStrike" kern="1200" cap="none" spc="0" normalizeH="0" baseline="0" noProof="0">
                <a:ln>
                  <a:noFill/>
                </a:ln>
                <a:solidFill>
                  <a:srgbClr val="000000"/>
                </a:solidFill>
                <a:effectLst/>
                <a:uLnTx/>
                <a:uFillTx/>
                <a:latin typeface="Segoe UI"/>
                <a:ea typeface="+mn-ea"/>
                <a:cs typeface="+mn-cs"/>
              </a:rPr>
              <a:t>identity, location, device health, resource, data classification, and anomalies. </a:t>
            </a:r>
          </a:p>
        </p:txBody>
      </p:sp>
      <p:sp>
        <p:nvSpPr>
          <p:cNvPr id="24" name="TextBox 23">
            <a:extLst>
              <a:ext uri="{FF2B5EF4-FFF2-40B4-BE49-F238E27FC236}">
                <a16:creationId xmlns:a16="http://schemas.microsoft.com/office/drawing/2014/main" id="{551D7CCB-BA12-EC88-B2CD-151F94CEB22B}"/>
              </a:ext>
            </a:extLst>
          </p:cNvPr>
          <p:cNvSpPr txBox="1"/>
          <p:nvPr/>
        </p:nvSpPr>
        <p:spPr>
          <a:xfrm>
            <a:off x="7650480" y="2365918"/>
            <a:ext cx="4095701" cy="203119"/>
          </a:xfrm>
          <a:prstGeom prst="rect">
            <a:avLst/>
          </a:prstGeom>
          <a:solidFill>
            <a:srgbClr val="E5F4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1A1A1A"/>
                </a:solidFill>
                <a:effectLst/>
                <a:uLnTx/>
                <a:uFillTx/>
                <a:latin typeface="Segoe UI"/>
                <a:cs typeface="Segoe UI" pitchFamily="34" charset="0"/>
              </a:rPr>
              <a:t>Just-in-time &amp; Just-enough-access (JIT/JEA) </a:t>
            </a:r>
          </a:p>
        </p:txBody>
      </p:sp>
      <p:sp>
        <p:nvSpPr>
          <p:cNvPr id="32" name="TextBox 31">
            <a:extLst>
              <a:ext uri="{FF2B5EF4-FFF2-40B4-BE49-F238E27FC236}">
                <a16:creationId xmlns:a16="http://schemas.microsoft.com/office/drawing/2014/main" id="{4BC678A4-DC90-5F62-75AD-9124481F3428}"/>
              </a:ext>
            </a:extLst>
          </p:cNvPr>
          <p:cNvSpPr txBox="1"/>
          <p:nvPr/>
        </p:nvSpPr>
        <p:spPr>
          <a:xfrm>
            <a:off x="9736786" y="2608504"/>
            <a:ext cx="2019738" cy="314184"/>
          </a:xfrm>
          <a:prstGeom prst="rect">
            <a:avLst/>
          </a:prstGeom>
          <a:solidFill>
            <a:srgbClr val="E5F4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1A1A1A"/>
                </a:solidFill>
                <a:effectLst/>
                <a:uLnTx/>
                <a:uFillTx/>
                <a:latin typeface="Segoe UI"/>
                <a:cs typeface="Segoe UI" pitchFamily="34" charset="0"/>
              </a:rPr>
              <a:t>Cloud Infrastructure Entitlement Management (CIEM)</a:t>
            </a:r>
          </a:p>
        </p:txBody>
      </p:sp>
      <p:sp>
        <p:nvSpPr>
          <p:cNvPr id="7" name="Rectangle 6">
            <a:extLst>
              <a:ext uri="{FF2B5EF4-FFF2-40B4-BE49-F238E27FC236}">
                <a16:creationId xmlns:a16="http://schemas.microsoft.com/office/drawing/2014/main" id="{D5D26B11-62CD-49D0-0085-A9DBFAEC3CA7}"/>
              </a:ext>
            </a:extLst>
          </p:cNvPr>
          <p:cNvSpPr/>
          <p:nvPr/>
        </p:nvSpPr>
        <p:spPr bwMode="auto">
          <a:xfrm>
            <a:off x="3085549" y="2961792"/>
            <a:ext cx="8478371" cy="181732"/>
          </a:xfrm>
          <a:prstGeom prst="rect">
            <a:avLst/>
          </a:prstGeom>
          <a:solidFill>
            <a:srgbClr val="E5F4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srgbClr val="1A1A1A"/>
                </a:solidFill>
                <a:effectLst/>
                <a:uLnTx/>
                <a:uFillTx/>
                <a:latin typeface="Segoe UI"/>
                <a:ea typeface="+mn-ea"/>
                <a:cs typeface="Segoe UI" pitchFamily="34" charset="0"/>
              </a:rPr>
              <a:t>Micro-segmentation </a:t>
            </a:r>
          </a:p>
        </p:txBody>
      </p:sp>
      <p:sp>
        <p:nvSpPr>
          <p:cNvPr id="31" name="TextBox 30">
            <a:extLst>
              <a:ext uri="{FF2B5EF4-FFF2-40B4-BE49-F238E27FC236}">
                <a16:creationId xmlns:a16="http://schemas.microsoft.com/office/drawing/2014/main" id="{C378F339-C0D0-75AE-5FBC-B83B2581FAE6}"/>
              </a:ext>
            </a:extLst>
          </p:cNvPr>
          <p:cNvSpPr txBox="1"/>
          <p:nvPr/>
        </p:nvSpPr>
        <p:spPr>
          <a:xfrm>
            <a:off x="9212708" y="1464523"/>
            <a:ext cx="2418738" cy="800219"/>
          </a:xfrm>
          <a:prstGeom prst="rect">
            <a:avLst/>
          </a:prstGeom>
          <a:noFill/>
        </p:spPr>
        <p:txBody>
          <a:bodyPr wrap="square">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78D4"/>
                </a:solidFill>
                <a:effectLst/>
                <a:uLnTx/>
                <a:uFillTx/>
                <a:latin typeface="Segoe UI"/>
                <a:ea typeface="+mn-ea"/>
                <a:cs typeface="+mn-cs"/>
              </a:rPr>
              <a:t>Least Privileged</a:t>
            </a:r>
          </a:p>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78D4"/>
                </a:solidFill>
                <a:effectLst/>
                <a:uLnTx/>
                <a:uFillTx/>
                <a:latin typeface="Segoe UI"/>
                <a:ea typeface="+mn-ea"/>
                <a:cs typeface="+mn-cs"/>
              </a:rPr>
              <a:t>Reduce blast radius both proactive and reactively</a:t>
            </a:r>
          </a:p>
        </p:txBody>
      </p:sp>
      <p:sp>
        <p:nvSpPr>
          <p:cNvPr id="35" name="TextBox 34">
            <a:extLst>
              <a:ext uri="{FF2B5EF4-FFF2-40B4-BE49-F238E27FC236}">
                <a16:creationId xmlns:a16="http://schemas.microsoft.com/office/drawing/2014/main" id="{776082EF-8741-5C4A-673D-E2E5219E8754}"/>
              </a:ext>
            </a:extLst>
          </p:cNvPr>
          <p:cNvSpPr txBox="1"/>
          <p:nvPr/>
        </p:nvSpPr>
        <p:spPr>
          <a:xfrm>
            <a:off x="6384256" y="1464523"/>
            <a:ext cx="2180624" cy="800219"/>
          </a:xfrm>
          <a:prstGeom prst="rect">
            <a:avLst/>
          </a:prstGeom>
          <a:noFill/>
        </p:spPr>
        <p:txBody>
          <a:bodyPr wrap="square">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78D4"/>
                </a:solidFill>
                <a:effectLst/>
                <a:uLnTx/>
                <a:uFillTx/>
                <a:latin typeface="Segoe UI"/>
                <a:ea typeface="+mn-ea"/>
                <a:cs typeface="+mn-cs"/>
              </a:rPr>
              <a:t>Verify Explicitly</a:t>
            </a:r>
          </a:p>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78D4"/>
                </a:solidFill>
                <a:effectLst/>
                <a:uLnTx/>
                <a:uFillTx/>
                <a:latin typeface="Segoe UI"/>
                <a:ea typeface="+mn-ea"/>
                <a:cs typeface="+mn-cs"/>
              </a:rPr>
              <a:t>Reduce attack surface and exposure to risk</a:t>
            </a:r>
          </a:p>
        </p:txBody>
      </p:sp>
      <p:sp>
        <p:nvSpPr>
          <p:cNvPr id="39" name="TextBox 38">
            <a:extLst>
              <a:ext uri="{FF2B5EF4-FFF2-40B4-BE49-F238E27FC236}">
                <a16:creationId xmlns:a16="http://schemas.microsoft.com/office/drawing/2014/main" id="{5FE92147-3DA6-4389-142F-06066037EF25}"/>
              </a:ext>
            </a:extLst>
          </p:cNvPr>
          <p:cNvSpPr txBox="1"/>
          <p:nvPr/>
        </p:nvSpPr>
        <p:spPr>
          <a:xfrm>
            <a:off x="2971562" y="1464523"/>
            <a:ext cx="2837425" cy="800219"/>
          </a:xfrm>
          <a:prstGeom prst="rect">
            <a:avLst/>
          </a:prstGeom>
          <a:noFill/>
        </p:spPr>
        <p:txBody>
          <a:bodyPr wrap="square">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78D4"/>
                </a:solidFill>
                <a:effectLst/>
                <a:uLnTx/>
                <a:uFillTx/>
                <a:latin typeface="Segoe UI"/>
                <a:ea typeface="+mn-ea"/>
                <a:cs typeface="+mn-cs"/>
              </a:rPr>
              <a:t>Assume Compromise</a:t>
            </a:r>
          </a:p>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78D4"/>
                </a:solidFill>
                <a:effectLst/>
                <a:uLnTx/>
                <a:uFillTx/>
                <a:latin typeface="Segoe UI"/>
                <a:ea typeface="+mn-ea"/>
                <a:cs typeface="+mn-cs"/>
              </a:rPr>
              <a:t>General strategy shift from ‘assume safe network’</a:t>
            </a:r>
          </a:p>
        </p:txBody>
      </p:sp>
      <p:sp>
        <p:nvSpPr>
          <p:cNvPr id="43" name="TextBox 42">
            <a:extLst>
              <a:ext uri="{FF2B5EF4-FFF2-40B4-BE49-F238E27FC236}">
                <a16:creationId xmlns:a16="http://schemas.microsoft.com/office/drawing/2014/main" id="{EFA08335-9484-A0BA-11E0-9D4E08522440}"/>
              </a:ext>
            </a:extLst>
          </p:cNvPr>
          <p:cNvSpPr txBox="1"/>
          <p:nvPr/>
        </p:nvSpPr>
        <p:spPr>
          <a:xfrm>
            <a:off x="228601" y="1884260"/>
            <a:ext cx="2648652" cy="400110"/>
          </a:xfrm>
          <a:prstGeom prst="rect">
            <a:avLst/>
          </a:prstGeom>
          <a:noFill/>
        </p:spPr>
        <p:txBody>
          <a:bodyPr wrap="square">
            <a:spAutoFit/>
          </a:bodyPr>
          <a:lstStyle/>
          <a:p>
            <a:pPr marL="0" marR="0" lvl="0" indent="0" algn="r" defTabSz="932742"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a:ln>
                  <a:noFill/>
                </a:ln>
                <a:solidFill>
                  <a:srgbClr val="0078D4"/>
                </a:solidFill>
                <a:effectLst/>
                <a:uLnTx/>
                <a:uFillTx/>
                <a:latin typeface="Segoe UI"/>
                <a:ea typeface="+mn-ea"/>
                <a:cs typeface="+mn-cs"/>
              </a:rPr>
              <a:t>Security Disciplines</a:t>
            </a:r>
          </a:p>
        </p:txBody>
      </p:sp>
      <p:sp>
        <p:nvSpPr>
          <p:cNvPr id="30" name="TextBox 29">
            <a:extLst>
              <a:ext uri="{FF2B5EF4-FFF2-40B4-BE49-F238E27FC236}">
                <a16:creationId xmlns:a16="http://schemas.microsoft.com/office/drawing/2014/main" id="{8C70A5EA-2332-0ACF-8418-611020DECDCC}"/>
              </a:ext>
            </a:extLst>
          </p:cNvPr>
          <p:cNvSpPr txBox="1"/>
          <p:nvPr/>
        </p:nvSpPr>
        <p:spPr>
          <a:xfrm>
            <a:off x="8986875" y="3064183"/>
            <a:ext cx="1704938" cy="1145403"/>
          </a:xfrm>
          <a:prstGeom prst="rect">
            <a:avLst/>
          </a:prstGeom>
          <a:solidFill>
            <a:schemeClr val="accent1">
              <a:lumMod val="20000"/>
              <a:lumOff val="80000"/>
            </a:schemeClr>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14289"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srgbClr val="1A1A1A"/>
                </a:solidFill>
                <a:effectLst/>
                <a:uLnTx/>
                <a:uFillTx/>
                <a:latin typeface="Segoe UI"/>
                <a:cs typeface="Segoe UI" pitchFamily="34" charset="0"/>
              </a:rPr>
              <a:t>Privileged Access Workstations (PAWs) </a:t>
            </a:r>
          </a:p>
          <a:p>
            <a:pPr marL="0" marR="0" lvl="0" indent="0" algn="l" defTabSz="914289"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0" noProof="0">
                <a:ln>
                  <a:noFill/>
                </a:ln>
                <a:solidFill>
                  <a:srgbClr val="1A1A1A"/>
                </a:solidFill>
                <a:effectLst/>
                <a:uLnTx/>
                <a:uFillTx/>
                <a:latin typeface="Segoe UI"/>
                <a:cs typeface="Segoe UI" pitchFamily="34" charset="0"/>
              </a:rPr>
              <a:t>For SOC Analysts, IT Admins, </a:t>
            </a:r>
            <a:br>
              <a:rPr kumimoji="0" lang="en-US" sz="900" b="0" i="1" u="none" strike="noStrike" kern="1200" cap="none" spc="0" normalizeH="0" baseline="0" noProof="0">
                <a:ln>
                  <a:noFill/>
                </a:ln>
                <a:solidFill>
                  <a:srgbClr val="1A1A1A"/>
                </a:solidFill>
                <a:effectLst/>
                <a:uLnTx/>
                <a:uFillTx/>
                <a:latin typeface="Segoe UI"/>
                <a:cs typeface="Segoe UI" pitchFamily="34" charset="0"/>
              </a:rPr>
            </a:br>
            <a:r>
              <a:rPr kumimoji="0" lang="en-US" sz="900" b="0" i="1" u="none" strike="noStrike" kern="1200" cap="none" spc="0" normalizeH="0" baseline="0" noProof="0">
                <a:ln>
                  <a:noFill/>
                </a:ln>
                <a:solidFill>
                  <a:srgbClr val="1A1A1A"/>
                </a:solidFill>
                <a:effectLst/>
                <a:uLnTx/>
                <a:uFillTx/>
                <a:latin typeface="Segoe UI"/>
                <a:cs typeface="Segoe UI" pitchFamily="34" charset="0"/>
              </a:rPr>
              <a:t>and business critical assets</a:t>
            </a:r>
          </a:p>
        </p:txBody>
      </p:sp>
      <p:sp>
        <p:nvSpPr>
          <p:cNvPr id="37" name="TextBox 36">
            <a:extLst>
              <a:ext uri="{FF2B5EF4-FFF2-40B4-BE49-F238E27FC236}">
                <a16:creationId xmlns:a16="http://schemas.microsoft.com/office/drawing/2014/main" id="{6FBF8F9F-0C39-0348-7CF1-798802B6E7CE}"/>
              </a:ext>
            </a:extLst>
          </p:cNvPr>
          <p:cNvSpPr txBox="1"/>
          <p:nvPr/>
        </p:nvSpPr>
        <p:spPr>
          <a:xfrm>
            <a:off x="7645757" y="2608504"/>
            <a:ext cx="2019738" cy="314184"/>
          </a:xfrm>
          <a:prstGeom prst="rect">
            <a:avLst/>
          </a:prstGeom>
          <a:solidFill>
            <a:srgbClr val="E5F4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1A1A1A"/>
                </a:solidFill>
                <a:effectLst/>
                <a:uLnTx/>
                <a:uFillTx/>
                <a:latin typeface="Segoe UI"/>
                <a:cs typeface="Segoe UI" pitchFamily="34" charset="0"/>
              </a:rPr>
              <a:t>Secure Access</a:t>
            </a:r>
            <a:br>
              <a:rPr kumimoji="0" lang="en-US" sz="900" b="1" i="0" u="none" strike="noStrike" kern="1200" cap="none" spc="0" normalizeH="0" baseline="0" noProof="0">
                <a:ln>
                  <a:noFill/>
                </a:ln>
                <a:solidFill>
                  <a:srgbClr val="1A1A1A"/>
                </a:solidFill>
                <a:effectLst/>
                <a:uLnTx/>
                <a:uFillTx/>
                <a:latin typeface="Segoe UI"/>
                <a:cs typeface="Segoe UI" pitchFamily="34" charset="0"/>
              </a:rPr>
            </a:br>
            <a:r>
              <a:rPr kumimoji="0" lang="en-US" sz="900" b="1" i="0" u="none" strike="noStrike" kern="1200" cap="none" spc="0" normalizeH="0" baseline="0" noProof="0">
                <a:ln>
                  <a:noFill/>
                </a:ln>
                <a:solidFill>
                  <a:srgbClr val="1A1A1A"/>
                </a:solidFill>
                <a:effectLst/>
                <a:uLnTx/>
                <a:uFillTx/>
                <a:latin typeface="Segoe UI"/>
                <a:cs typeface="Segoe UI" pitchFamily="34" charset="0"/>
              </a:rPr>
              <a:t>Service Edge (SASE)</a:t>
            </a:r>
          </a:p>
        </p:txBody>
      </p:sp>
      <p:sp>
        <p:nvSpPr>
          <p:cNvPr id="42" name="TextBox 41">
            <a:extLst>
              <a:ext uri="{FF2B5EF4-FFF2-40B4-BE49-F238E27FC236}">
                <a16:creationId xmlns:a16="http://schemas.microsoft.com/office/drawing/2014/main" id="{59B2584D-104B-3293-8A3B-D6840DB44392}"/>
              </a:ext>
            </a:extLst>
          </p:cNvPr>
          <p:cNvSpPr txBox="1"/>
          <p:nvPr/>
        </p:nvSpPr>
        <p:spPr>
          <a:xfrm>
            <a:off x="5386388" y="5244329"/>
            <a:ext cx="3350925" cy="425191"/>
          </a:xfrm>
          <a:prstGeom prst="rect">
            <a:avLst/>
          </a:prstGeom>
          <a:solidFill>
            <a:schemeClr val="accent1">
              <a:lumMod val="20000"/>
              <a:lumOff val="80000"/>
            </a:schemeClr>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9654" tIns="89654" rIns="89654" bIns="89654" numCol="1" spcCol="0" rtlCol="0" fromWordArt="0" anchor="ctr" anchorCtr="0" forceAA="0" compatLnSpc="1">
            <a:prstTxWarp prst="textNoShape">
              <a:avLst/>
            </a:prstTxWarp>
            <a:noAutofit/>
          </a:bodyPr>
          <a:lstStyle>
            <a:defPPr>
              <a:defRPr lang="en-US"/>
            </a:defPPr>
            <a:lvl1pPr algn="ctr" defTabSz="914289" fontAlgn="base">
              <a:spcBef>
                <a:spcPct val="0"/>
              </a:spcBef>
              <a:spcAft>
                <a:spcPct val="0"/>
              </a:spcAft>
              <a:defRPr sz="1200" b="1">
                <a:solidFill>
                  <a:srgbClr val="1A1A1A"/>
                </a:solidFill>
                <a:latin typeface="Segoe UI"/>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err="1">
                <a:ln>
                  <a:noFill/>
                </a:ln>
                <a:solidFill>
                  <a:srgbClr val="1A1A1A"/>
                </a:solidFill>
                <a:effectLst/>
                <a:uLnTx/>
                <a:uFillTx/>
                <a:latin typeface="Segoe UI"/>
                <a:cs typeface="Segoe UI" pitchFamily="34" charset="0"/>
              </a:rPr>
              <a:t>DevSecOps</a:t>
            </a:r>
            <a:r>
              <a:rPr kumimoji="0" lang="en-US" sz="1200" b="1" i="0" u="none" strike="noStrike" kern="1200" cap="none" spc="0" normalizeH="0" baseline="0" noProof="0">
                <a:ln>
                  <a:noFill/>
                </a:ln>
                <a:solidFill>
                  <a:srgbClr val="1A1A1A"/>
                </a:solidFill>
                <a:effectLst/>
                <a:uLnTx/>
                <a:uFillTx/>
                <a:latin typeface="Segoe UI"/>
                <a:cs typeface="Segoe UI" pitchFamily="34" charset="0"/>
              </a:rPr>
              <a:t> and CI/CD process integration </a:t>
            </a:r>
          </a:p>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800" b="0" i="1" u="none" strike="noStrike" kern="1200" cap="none" spc="0" normalizeH="0" baseline="0" noProof="0">
                <a:ln>
                  <a:noFill/>
                </a:ln>
                <a:solidFill>
                  <a:srgbClr val="1A1A1A"/>
                </a:solidFill>
                <a:effectLst/>
                <a:uLnTx/>
                <a:uFillTx/>
                <a:latin typeface="Segoe UI"/>
                <a:cs typeface="Segoe UI" pitchFamily="34" charset="0"/>
              </a:rPr>
              <a:t>of best practices (Static and dynamic analysis, etc.)</a:t>
            </a:r>
          </a:p>
        </p:txBody>
      </p:sp>
      <p:sp>
        <p:nvSpPr>
          <p:cNvPr id="4" name="Rectangle 3">
            <a:extLst>
              <a:ext uri="{FF2B5EF4-FFF2-40B4-BE49-F238E27FC236}">
                <a16:creationId xmlns:a16="http://schemas.microsoft.com/office/drawing/2014/main" id="{72DE14C6-0A6C-9D71-117F-9511C9CA2A7C}"/>
              </a:ext>
            </a:extLst>
          </p:cNvPr>
          <p:cNvSpPr/>
          <p:nvPr/>
        </p:nvSpPr>
        <p:spPr bwMode="auto">
          <a:xfrm>
            <a:off x="2926537" y="1083150"/>
            <a:ext cx="8924067" cy="310105"/>
          </a:xfrm>
          <a:prstGeom prst="rect">
            <a:avLst/>
          </a:prstGeom>
          <a:solidFill>
            <a:schemeClr val="accent4">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14554" rtl="0" eaLnBrk="1" fontAlgn="auto" latinLnBrk="0" hangingPunct="1">
              <a:lnSpc>
                <a:spcPct val="100000"/>
              </a:lnSpc>
              <a:spcBef>
                <a:spcPts val="0"/>
              </a:spcBef>
              <a:spcAft>
                <a:spcPts val="0"/>
              </a:spcAft>
              <a:buClrTx/>
              <a:buSzTx/>
              <a:buFontTx/>
              <a:buNone/>
              <a:tabLst/>
              <a:defRPr/>
            </a:pPr>
            <a:r>
              <a:rPr kumimoji="0" lang="en-US" sz="1667" b="1" i="0" u="none" strike="noStrike" kern="1200" cap="none" spc="0" normalizeH="0" baseline="0" noProof="0">
                <a:ln>
                  <a:noFill/>
                </a:ln>
                <a:solidFill>
                  <a:srgbClr val="000000"/>
                </a:solidFill>
                <a:effectLst/>
                <a:uLnTx/>
                <a:uFillTx/>
                <a:latin typeface="Segoe UI"/>
                <a:ea typeface="+mn-ea"/>
                <a:cs typeface="+mn-cs"/>
              </a:rPr>
              <a:t>Business Enablement</a:t>
            </a:r>
          </a:p>
          <a:p>
            <a:pPr marL="0" marR="0" lvl="0" indent="0" algn="ctr" defTabSz="914554" rtl="0" eaLnBrk="1" fontAlgn="auto" latinLnBrk="0" hangingPunct="1">
              <a:lnSpc>
                <a:spcPct val="100000"/>
              </a:lnSpc>
              <a:spcBef>
                <a:spcPts val="0"/>
              </a:spcBef>
              <a:spcAft>
                <a:spcPts val="0"/>
              </a:spcAft>
              <a:buClrTx/>
              <a:buSzTx/>
              <a:buFontTx/>
              <a:buNone/>
              <a:tabLst/>
              <a:defRPr/>
            </a:pPr>
            <a:r>
              <a:rPr kumimoji="0" lang="en-US" sz="100" b="0" i="0" u="none" strike="noStrike" kern="1200" cap="none" spc="0" normalizeH="0" baseline="0" noProof="0">
                <a:ln>
                  <a:noFill/>
                </a:ln>
                <a:noFill/>
                <a:effectLst/>
                <a:uLnTx/>
                <a:uFillTx/>
                <a:latin typeface="Segoe UI"/>
                <a:ea typeface="+mn-ea"/>
                <a:cs typeface="+mn-cs"/>
              </a:rPr>
              <a:t>Align security priorities to the organization’s mission, priorities, risks, and processes</a:t>
            </a:r>
          </a:p>
        </p:txBody>
      </p:sp>
    </p:spTree>
    <p:extLst>
      <p:ext uri="{BB962C8B-B14F-4D97-AF65-F5344CB8AC3E}">
        <p14:creationId xmlns:p14="http://schemas.microsoft.com/office/powerpoint/2010/main" val="34260186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2000"/>
                            </p:stCondLst>
                            <p:childTnLst>
                              <p:par>
                                <p:cTn id="17" presetID="22" presetClass="entr" presetSubtype="8"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left)">
                                      <p:cBhvr>
                                        <p:cTn id="19" dur="500"/>
                                        <p:tgtEl>
                                          <p:spTgt spid="24"/>
                                        </p:tgtEl>
                                      </p:cBhvr>
                                    </p:animEffect>
                                  </p:childTnLst>
                                </p:cTn>
                              </p:par>
                            </p:childTnLst>
                          </p:cTn>
                        </p:par>
                        <p:par>
                          <p:cTn id="20" fill="hold">
                            <p:stCondLst>
                              <p:cond delay="2500"/>
                            </p:stCondLst>
                            <p:childTnLst>
                              <p:par>
                                <p:cTn id="21" presetID="22" presetClass="entr" presetSubtype="8"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left)">
                                      <p:cBhvr>
                                        <p:cTn id="23" dur="250"/>
                                        <p:tgtEl>
                                          <p:spTgt spid="37"/>
                                        </p:tgtEl>
                                      </p:cBhvr>
                                    </p:animEffect>
                                  </p:childTnLst>
                                </p:cTn>
                              </p:par>
                            </p:childTnLst>
                          </p:cTn>
                        </p:par>
                        <p:par>
                          <p:cTn id="24" fill="hold">
                            <p:stCondLst>
                              <p:cond delay="275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250"/>
                                        <p:tgtEl>
                                          <p:spTgt spid="32"/>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wipe(left)">
                                      <p:cBhvr>
                                        <p:cTn id="31" dur="500"/>
                                        <p:tgtEl>
                                          <p:spTgt spid="7"/>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500"/>
                                        <p:tgtEl>
                                          <p:spTgt spid="30"/>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wipe(left)">
                                      <p:cBhvr>
                                        <p:cTn id="40" dur="500"/>
                                        <p:tgtEl>
                                          <p:spTgt spid="22"/>
                                        </p:tgtEl>
                                      </p:cBhvr>
                                    </p:animEffect>
                                  </p:childTnLst>
                                </p:cTn>
                              </p:par>
                            </p:childTnLst>
                          </p:cTn>
                        </p:par>
                        <p:par>
                          <p:cTn id="41" fill="hold">
                            <p:stCondLst>
                              <p:cond delay="500"/>
                            </p:stCondLst>
                            <p:childTnLst>
                              <p:par>
                                <p:cTn id="42" presetID="22" presetClass="entr" presetSubtype="8"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left)">
                                      <p:cBhvr>
                                        <p:cTn id="44" dur="500"/>
                                        <p:tgtEl>
                                          <p:spTgt spid="28"/>
                                        </p:tgtEl>
                                      </p:cBhvr>
                                    </p:animEffect>
                                  </p:childTnLst>
                                </p:cTn>
                              </p:par>
                            </p:childTnLst>
                          </p:cTn>
                        </p:par>
                        <p:par>
                          <p:cTn id="45" fill="hold">
                            <p:stCondLst>
                              <p:cond delay="1000"/>
                            </p:stCondLst>
                            <p:childTnLst>
                              <p:par>
                                <p:cTn id="46" presetID="10" presetClass="entr" presetSubtype="0" fill="hold" grpId="0" nodeType="after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fade">
                                      <p:cBhvr>
                                        <p:cTn id="48" dur="500"/>
                                        <p:tgtEl>
                                          <p:spTgt spid="26"/>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up)">
                                      <p:cBhvr>
                                        <p:cTn id="51" dur="1000"/>
                                        <p:tgtEl>
                                          <p:spTgt spid="13"/>
                                        </p:tgtEl>
                                      </p:cBhvr>
                                    </p:animEffect>
                                  </p:childTnLst>
                                </p:cTn>
                              </p:par>
                              <p:par>
                                <p:cTn id="52" presetID="10" presetClass="entr" presetSubtype="0" fill="hold" grpId="0" nodeType="withEffect">
                                  <p:stCondLst>
                                    <p:cond delay="50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500"/>
                                        <p:tgtEl>
                                          <p:spTgt spid="11"/>
                                        </p:tgtEl>
                                      </p:cBhvr>
                                    </p:animEffect>
                                  </p:childTnLst>
                                </p:cTn>
                              </p:par>
                            </p:childTnLst>
                          </p:cTn>
                        </p:par>
                        <p:par>
                          <p:cTn id="55" fill="hold">
                            <p:stCondLst>
                              <p:cond delay="2000"/>
                            </p:stCondLst>
                            <p:childTnLst>
                              <p:par>
                                <p:cTn id="56" presetID="10" presetClass="entr" presetSubtype="0" fill="hold" grpId="0" nodeType="afterEffect">
                                  <p:stCondLst>
                                    <p:cond delay="0"/>
                                  </p:stCondLst>
                                  <p:childTnLst>
                                    <p:set>
                                      <p:cBhvr>
                                        <p:cTn id="57" dur="1" fill="hold">
                                          <p:stCondLst>
                                            <p:cond delay="0"/>
                                          </p:stCondLst>
                                        </p:cTn>
                                        <p:tgtEl>
                                          <p:spTgt spid="38"/>
                                        </p:tgtEl>
                                        <p:attrNameLst>
                                          <p:attrName>style.visibility</p:attrName>
                                        </p:attrNameLst>
                                      </p:cBhvr>
                                      <p:to>
                                        <p:strVal val="visible"/>
                                      </p:to>
                                    </p:set>
                                    <p:animEffect transition="in" filter="fade">
                                      <p:cBhvr>
                                        <p:cTn id="58" dur="500"/>
                                        <p:tgtEl>
                                          <p:spTgt spid="38"/>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wipe(left)">
                                      <p:cBhvr>
                                        <p:cTn id="63" dur="500"/>
                                        <p:tgtEl>
                                          <p:spTgt spid="27"/>
                                        </p:tgtEl>
                                      </p:cBhvr>
                                    </p:animEffect>
                                  </p:childTnLst>
                                </p:cTn>
                              </p:par>
                            </p:childTnLst>
                          </p:cTn>
                        </p:par>
                        <p:par>
                          <p:cTn id="64" fill="hold">
                            <p:stCondLst>
                              <p:cond delay="500"/>
                            </p:stCondLst>
                            <p:childTnLst>
                              <p:par>
                                <p:cTn id="65" presetID="10" presetClass="entr" presetSubtype="0" fill="hold" grpId="0" nodeType="afterEffect">
                                  <p:stCondLst>
                                    <p:cond delay="25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500"/>
                                        <p:tgtEl>
                                          <p:spTgt spid="8"/>
                                        </p:tgtEl>
                                      </p:cBhvr>
                                    </p:animEffect>
                                  </p:childTnLst>
                                </p:cTn>
                              </p:par>
                            </p:childTnLst>
                          </p:cTn>
                        </p:par>
                        <p:par>
                          <p:cTn id="68" fill="hold">
                            <p:stCondLst>
                              <p:cond delay="1250"/>
                            </p:stCondLst>
                            <p:childTnLst>
                              <p:par>
                                <p:cTn id="69" presetID="16" presetClass="entr" presetSubtype="42" fill="hold" grpId="0" nodeType="afterEffect">
                                  <p:stCondLst>
                                    <p:cond delay="250"/>
                                  </p:stCondLst>
                                  <p:childTnLst>
                                    <p:set>
                                      <p:cBhvr>
                                        <p:cTn id="70" dur="1" fill="hold">
                                          <p:stCondLst>
                                            <p:cond delay="0"/>
                                          </p:stCondLst>
                                        </p:cTn>
                                        <p:tgtEl>
                                          <p:spTgt spid="36"/>
                                        </p:tgtEl>
                                        <p:attrNameLst>
                                          <p:attrName>style.visibility</p:attrName>
                                        </p:attrNameLst>
                                      </p:cBhvr>
                                      <p:to>
                                        <p:strVal val="visible"/>
                                      </p:to>
                                    </p:set>
                                    <p:animEffect transition="in" filter="barn(outHorizontal)">
                                      <p:cBhvr>
                                        <p:cTn id="71" dur="750"/>
                                        <p:tgtEl>
                                          <p:spTgt spid="36"/>
                                        </p:tgtEl>
                                      </p:cBhvr>
                                    </p:animEffect>
                                  </p:childTnLst>
                                </p:cTn>
                              </p:par>
                            </p:childTnLst>
                          </p:cTn>
                        </p:par>
                        <p:par>
                          <p:cTn id="72" fill="hold">
                            <p:stCondLst>
                              <p:cond delay="2250"/>
                            </p:stCondLst>
                            <p:childTnLst>
                              <p:par>
                                <p:cTn id="73" presetID="10" presetClass="entr" presetSubtype="0" fill="hold" grpId="0" nodeType="afterEffect">
                                  <p:stCondLst>
                                    <p:cond delay="0"/>
                                  </p:stCondLst>
                                  <p:childTnLst>
                                    <p:set>
                                      <p:cBhvr>
                                        <p:cTn id="74" dur="1" fill="hold">
                                          <p:stCondLst>
                                            <p:cond delay="0"/>
                                          </p:stCondLst>
                                        </p:cTn>
                                        <p:tgtEl>
                                          <p:spTgt spid="14"/>
                                        </p:tgtEl>
                                        <p:attrNameLst>
                                          <p:attrName>style.visibility</p:attrName>
                                        </p:attrNameLst>
                                      </p:cBhvr>
                                      <p:to>
                                        <p:strVal val="visible"/>
                                      </p:to>
                                    </p:set>
                                    <p:animEffect transition="in" filter="fade">
                                      <p:cBhvr>
                                        <p:cTn id="75" dur="750"/>
                                        <p:tgtEl>
                                          <p:spTgt spid="14"/>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16"/>
                                        </p:tgtEl>
                                        <p:attrNameLst>
                                          <p:attrName>style.visibility</p:attrName>
                                        </p:attrNameLst>
                                      </p:cBhvr>
                                      <p:to>
                                        <p:strVal val="visible"/>
                                      </p:to>
                                    </p:set>
                                    <p:animEffect transition="in" filter="wipe(down)">
                                      <p:cBhvr>
                                        <p:cTn id="78" dur="750"/>
                                        <p:tgtEl>
                                          <p:spTgt spid="16"/>
                                        </p:tgtEl>
                                      </p:cBhvr>
                                    </p:animEffect>
                                  </p:childTnLst>
                                </p:cTn>
                              </p:par>
                            </p:childTnLst>
                          </p:cTn>
                        </p:par>
                        <p:par>
                          <p:cTn id="79" fill="hold">
                            <p:stCondLst>
                              <p:cond delay="3000"/>
                            </p:stCondLst>
                            <p:childTnLst>
                              <p:par>
                                <p:cTn id="80" presetID="4" presetClass="entr" presetSubtype="32" fill="hold" nodeType="after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box(out)">
                                      <p:cBhvr>
                                        <p:cTn id="82" dur="750"/>
                                        <p:tgtEl>
                                          <p:spTgt spid="34"/>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wipe(left)">
                                      <p:cBhvr>
                                        <p:cTn id="87" dur="500"/>
                                        <p:tgtEl>
                                          <p:spTgt spid="40"/>
                                        </p:tgtEl>
                                      </p:cBhvr>
                                    </p:animEffect>
                                  </p:childTnLst>
                                </p:cTn>
                              </p:par>
                            </p:childTnLst>
                          </p:cTn>
                        </p:par>
                        <p:par>
                          <p:cTn id="88" fill="hold">
                            <p:stCondLst>
                              <p:cond delay="500"/>
                            </p:stCondLst>
                            <p:childTnLst>
                              <p:par>
                                <p:cTn id="89" presetID="10" presetClass="entr" presetSubtype="0" fill="hold" grpId="0" nodeType="afterEffect">
                                  <p:stCondLst>
                                    <p:cond delay="0"/>
                                  </p:stCondLst>
                                  <p:childTnLst>
                                    <p:set>
                                      <p:cBhvr>
                                        <p:cTn id="90" dur="1" fill="hold">
                                          <p:stCondLst>
                                            <p:cond delay="0"/>
                                          </p:stCondLst>
                                        </p:cTn>
                                        <p:tgtEl>
                                          <p:spTgt spid="42"/>
                                        </p:tgtEl>
                                        <p:attrNameLst>
                                          <p:attrName>style.visibility</p:attrName>
                                        </p:attrNameLst>
                                      </p:cBhvr>
                                      <p:to>
                                        <p:strVal val="visible"/>
                                      </p:to>
                                    </p:set>
                                    <p:animEffect transition="in" filter="fade">
                                      <p:cBhvr>
                                        <p:cTn id="9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13" grpId="0" animBg="1"/>
      <p:bldP spid="11" grpId="0"/>
      <p:bldP spid="22" grpId="0" animBg="1"/>
      <p:bldP spid="26" grpId="0"/>
      <p:bldP spid="28" grpId="0" animBg="1"/>
      <p:bldP spid="40" grpId="0" animBg="1"/>
      <p:bldP spid="38" grpId="0"/>
      <p:bldP spid="16" grpId="0" animBg="1"/>
      <p:bldP spid="8" grpId="0" animBg="1"/>
      <p:bldP spid="14" grpId="0"/>
      <p:bldP spid="6" grpId="0" animBg="1"/>
      <p:bldP spid="24" grpId="0" animBg="1"/>
      <p:bldP spid="32" grpId="0" animBg="1"/>
      <p:bldP spid="7" grpId="0" animBg="1"/>
      <p:bldP spid="43" grpId="0"/>
      <p:bldP spid="30" grpId="0" animBg="1"/>
      <p:bldP spid="37" grpId="0" animBg="1"/>
      <p:bldP spid="4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Isosceles Triangle 24">
            <a:extLst>
              <a:ext uri="{FF2B5EF4-FFF2-40B4-BE49-F238E27FC236}">
                <a16:creationId xmlns:a16="http://schemas.microsoft.com/office/drawing/2014/main" id="{84798B00-0631-70E7-27E6-24A1538DD36A}"/>
              </a:ext>
              <a:ext uri="{C183D7F6-B498-43B3-948B-1728B52AA6E4}">
                <adec:decorative xmlns:adec="http://schemas.microsoft.com/office/drawing/2017/decorative" val="1"/>
              </a:ext>
            </a:extLst>
          </p:cNvPr>
          <p:cNvSpPr/>
          <p:nvPr/>
        </p:nvSpPr>
        <p:spPr bwMode="auto">
          <a:xfrm>
            <a:off x="4937460" y="1829026"/>
            <a:ext cx="2466639" cy="3639466"/>
          </a:xfrm>
          <a:prstGeom prst="triangle">
            <a:avLst/>
          </a:prstGeom>
          <a:solidFill>
            <a:srgbClr val="FFE399">
              <a:alpha val="2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27" name="Isosceles Triangle 22">
            <a:extLst>
              <a:ext uri="{FF2B5EF4-FFF2-40B4-BE49-F238E27FC236}">
                <a16:creationId xmlns:a16="http://schemas.microsoft.com/office/drawing/2014/main" id="{FA5CFB8C-0C06-3DE4-CB96-72AECC387CC2}"/>
              </a:ext>
              <a:ext uri="{C183D7F6-B498-43B3-948B-1728B52AA6E4}">
                <adec:decorative xmlns:adec="http://schemas.microsoft.com/office/drawing/2017/decorative" val="1"/>
              </a:ext>
            </a:extLst>
          </p:cNvPr>
          <p:cNvSpPr/>
          <p:nvPr/>
        </p:nvSpPr>
        <p:spPr bwMode="auto">
          <a:xfrm flipH="1">
            <a:off x="4183088" y="1771585"/>
            <a:ext cx="6569077" cy="3699302"/>
          </a:xfrm>
          <a:custGeom>
            <a:avLst/>
            <a:gdLst>
              <a:gd name="connsiteX0" fmla="*/ 0 w 3501523"/>
              <a:gd name="connsiteY0" fmla="*/ 3696907 h 3696907"/>
              <a:gd name="connsiteX1" fmla="*/ 0 w 3501523"/>
              <a:gd name="connsiteY1" fmla="*/ 0 h 3696907"/>
              <a:gd name="connsiteX2" fmla="*/ 3501523 w 3501523"/>
              <a:gd name="connsiteY2" fmla="*/ 3696907 h 3696907"/>
              <a:gd name="connsiteX3" fmla="*/ 0 w 3501523"/>
              <a:gd name="connsiteY3" fmla="*/ 3696907 h 3696907"/>
              <a:gd name="connsiteX0" fmla="*/ 1665026 w 3501523"/>
              <a:gd name="connsiteY0" fmla="*/ 3683260 h 3696907"/>
              <a:gd name="connsiteX1" fmla="*/ 0 w 3501523"/>
              <a:gd name="connsiteY1" fmla="*/ 0 h 3696907"/>
              <a:gd name="connsiteX2" fmla="*/ 3501523 w 3501523"/>
              <a:gd name="connsiteY2" fmla="*/ 3696907 h 3696907"/>
              <a:gd name="connsiteX3" fmla="*/ 1665026 w 3501523"/>
              <a:gd name="connsiteY3" fmla="*/ 3683260 h 3696907"/>
              <a:gd name="connsiteX0" fmla="*/ 1671989 w 3501523"/>
              <a:gd name="connsiteY0" fmla="*/ 3699302 h 3699302"/>
              <a:gd name="connsiteX1" fmla="*/ 0 w 3501523"/>
              <a:gd name="connsiteY1" fmla="*/ 0 h 3699302"/>
              <a:gd name="connsiteX2" fmla="*/ 3501523 w 3501523"/>
              <a:gd name="connsiteY2" fmla="*/ 3696907 h 3699302"/>
              <a:gd name="connsiteX3" fmla="*/ 1671989 w 3501523"/>
              <a:gd name="connsiteY3" fmla="*/ 3699302 h 3699302"/>
            </a:gdLst>
            <a:ahLst/>
            <a:cxnLst>
              <a:cxn ang="0">
                <a:pos x="connsiteX0" y="connsiteY0"/>
              </a:cxn>
              <a:cxn ang="0">
                <a:pos x="connsiteX1" y="connsiteY1"/>
              </a:cxn>
              <a:cxn ang="0">
                <a:pos x="connsiteX2" y="connsiteY2"/>
              </a:cxn>
              <a:cxn ang="0">
                <a:pos x="connsiteX3" y="connsiteY3"/>
              </a:cxn>
            </a:cxnLst>
            <a:rect l="l" t="t" r="r" b="b"/>
            <a:pathLst>
              <a:path w="3501523" h="3699302">
                <a:moveTo>
                  <a:pt x="1671989" y="3699302"/>
                </a:moveTo>
                <a:lnTo>
                  <a:pt x="0" y="0"/>
                </a:lnTo>
                <a:lnTo>
                  <a:pt x="3501523" y="3696907"/>
                </a:lnTo>
                <a:lnTo>
                  <a:pt x="1671989" y="3699302"/>
                </a:lnTo>
                <a:close/>
              </a:path>
            </a:pathLst>
          </a:custGeom>
          <a:solidFill>
            <a:srgbClr val="FFE399">
              <a:alpha val="5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14" name="Isosceles Triangle 13">
            <a:extLst>
              <a:ext uri="{FF2B5EF4-FFF2-40B4-BE49-F238E27FC236}">
                <a16:creationId xmlns:a16="http://schemas.microsoft.com/office/drawing/2014/main" id="{BC98E390-D1DB-CEA4-347C-8168E6F234F5}"/>
              </a:ext>
              <a:ext uri="{C183D7F6-B498-43B3-948B-1728B52AA6E4}">
                <adec:decorative xmlns:adec="http://schemas.microsoft.com/office/drawing/2017/decorative" val="1"/>
              </a:ext>
            </a:extLst>
          </p:cNvPr>
          <p:cNvSpPr/>
          <p:nvPr/>
        </p:nvSpPr>
        <p:spPr bwMode="auto">
          <a:xfrm>
            <a:off x="4007568" y="1771584"/>
            <a:ext cx="3501523" cy="3696907"/>
          </a:xfrm>
          <a:prstGeom prst="triangle">
            <a:avLst>
              <a:gd name="adj" fmla="val 0"/>
            </a:avLst>
          </a:prstGeom>
          <a:solidFill>
            <a:srgbClr val="FFE399">
              <a:alpha val="3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9" name="Oval 8">
            <a:extLst>
              <a:ext uri="{FF2B5EF4-FFF2-40B4-BE49-F238E27FC236}">
                <a16:creationId xmlns:a16="http://schemas.microsoft.com/office/drawing/2014/main" id="{ABFEE055-693A-0A9B-2C0B-F7ACB7984C07}"/>
              </a:ext>
              <a:ext uri="{C183D7F6-B498-43B3-948B-1728B52AA6E4}">
                <adec:decorative xmlns:adec="http://schemas.microsoft.com/office/drawing/2017/decorative" val="1"/>
              </a:ext>
            </a:extLst>
          </p:cNvPr>
          <p:cNvSpPr/>
          <p:nvPr/>
        </p:nvSpPr>
        <p:spPr bwMode="auto">
          <a:xfrm>
            <a:off x="3332480" y="4936901"/>
            <a:ext cx="5857240" cy="9144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2" name="Title 1">
            <a:extLst>
              <a:ext uri="{FF2B5EF4-FFF2-40B4-BE49-F238E27FC236}">
                <a16:creationId xmlns:a16="http://schemas.microsoft.com/office/drawing/2014/main" id="{0BE35566-6623-EB51-DA53-A6669AFB7350}"/>
              </a:ext>
            </a:extLst>
          </p:cNvPr>
          <p:cNvSpPr>
            <a:spLocks noGrp="1"/>
          </p:cNvSpPr>
          <p:nvPr>
            <p:ph type="title"/>
          </p:nvPr>
        </p:nvSpPr>
        <p:spPr>
          <a:xfrm>
            <a:off x="390143" y="327660"/>
            <a:ext cx="11018520" cy="553998"/>
          </a:xfrm>
        </p:spPr>
        <p:txBody>
          <a:bodyPr/>
          <a:lstStyle/>
          <a:p>
            <a:r>
              <a:rPr lang="en-US"/>
              <a:t>Key Industry Collaborations</a:t>
            </a:r>
          </a:p>
        </p:txBody>
      </p:sp>
      <p:pic>
        <p:nvPicPr>
          <p:cNvPr id="5" name="Picture 4">
            <a:extLst>
              <a:ext uri="{FF2B5EF4-FFF2-40B4-BE49-F238E27FC236}">
                <a16:creationId xmlns:a16="http://schemas.microsoft.com/office/drawing/2014/main" id="{15B0CC21-411D-12A3-B59E-CF31039753E4}"/>
              </a:ext>
              <a:ext uri="{C183D7F6-B498-43B3-948B-1728B52AA6E4}">
                <adec:decorative xmlns:adec="http://schemas.microsoft.com/office/drawing/2017/decorative" val="1"/>
              </a:ext>
            </a:extLst>
          </p:cNvPr>
          <p:cNvPicPr>
            <a:picLocks noChangeAspect="1"/>
          </p:cNvPicPr>
          <p:nvPr/>
        </p:nvPicPr>
        <p:blipFill rotWithShape="1">
          <a:blip r:embed="rId3"/>
          <a:srcRect l="6195"/>
          <a:stretch/>
        </p:blipFill>
        <p:spPr>
          <a:xfrm>
            <a:off x="10417608" y="2939601"/>
            <a:ext cx="1423486" cy="526827"/>
          </a:xfrm>
          <a:prstGeom prst="rect">
            <a:avLst/>
          </a:prstGeom>
        </p:spPr>
      </p:pic>
      <p:pic>
        <p:nvPicPr>
          <p:cNvPr id="1026" name="Picture 2">
            <a:extLst>
              <a:ext uri="{FF2B5EF4-FFF2-40B4-BE49-F238E27FC236}">
                <a16:creationId xmlns:a16="http://schemas.microsoft.com/office/drawing/2014/main" id="{169237D5-55B3-FAE1-0B8B-E4C78F0C94D4}"/>
              </a:ext>
              <a:ext uri="{C183D7F6-B498-43B3-948B-1728B52AA6E4}">
                <adec:decorative xmlns:adec="http://schemas.microsoft.com/office/drawing/2017/decorative" val="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8263" y="2962461"/>
            <a:ext cx="1969737" cy="48089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a:extLst>
              <a:ext uri="{FF2B5EF4-FFF2-40B4-BE49-F238E27FC236}">
                <a16:creationId xmlns:a16="http://schemas.microsoft.com/office/drawing/2014/main" id="{8C314205-8C27-C209-89B8-157036B5D842}"/>
              </a:ext>
              <a:ext uri="{C183D7F6-B498-43B3-948B-1728B52AA6E4}">
                <adec:decorative xmlns:adec="http://schemas.microsoft.com/office/drawing/2017/decorative" val="1"/>
              </a:ext>
            </a:extLst>
          </p:cNvPr>
          <p:cNvPicPr>
            <a:picLocks noChangeAspect="1"/>
          </p:cNvPicPr>
          <p:nvPr/>
        </p:nvPicPr>
        <p:blipFill rotWithShape="1">
          <a:blip r:embed="rId5">
            <a:alphaModFix amt="5000"/>
          </a:blip>
          <a:srcRect t="16625" b="17508"/>
          <a:stretch/>
        </p:blipFill>
        <p:spPr>
          <a:xfrm>
            <a:off x="4080764" y="2811748"/>
            <a:ext cx="4033519" cy="2656744"/>
          </a:xfrm>
          <a:prstGeom prst="rect">
            <a:avLst/>
          </a:prstGeom>
          <a:effectLst/>
        </p:spPr>
      </p:pic>
      <p:pic>
        <p:nvPicPr>
          <p:cNvPr id="22" name="Picture 4">
            <a:extLst>
              <a:ext uri="{FF2B5EF4-FFF2-40B4-BE49-F238E27FC236}">
                <a16:creationId xmlns:a16="http://schemas.microsoft.com/office/drawing/2014/main" id="{42137572-634C-1B37-0ED8-5AB3B194FB39}"/>
              </a:ext>
              <a:ext uri="{C183D7F6-B498-43B3-948B-1728B52AA6E4}">
                <adec:decorative xmlns:adec="http://schemas.microsoft.com/office/drawing/2017/decorative" val="1"/>
              </a:ext>
            </a:extLst>
          </p:cNvPr>
          <p:cNvPicPr>
            <a:picLocks noChangeAspect="1"/>
          </p:cNvPicPr>
          <p:nvPr/>
        </p:nvPicPr>
        <p:blipFill rotWithShape="1">
          <a:blip r:embed="rId5"/>
          <a:srcRect t="16625" b="17508"/>
          <a:stretch/>
        </p:blipFill>
        <p:spPr>
          <a:xfrm>
            <a:off x="4080764" y="2811748"/>
            <a:ext cx="4033519" cy="2656744"/>
          </a:xfrm>
          <a:prstGeom prst="rect">
            <a:avLst/>
          </a:prstGeom>
          <a:effectLst>
            <a:outerShdw blurRad="76200" dir="13500000" sy="23000" kx="1200000" algn="br" rotWithShape="0">
              <a:prstClr val="black">
                <a:alpha val="20000"/>
              </a:prstClr>
            </a:outerShdw>
            <a:reflection blurRad="6350" stA="52000" endA="300" endPos="35000" dir="5400000" sy="-100000" algn="bl" rotWithShape="0"/>
          </a:effectLst>
        </p:spPr>
      </p:pic>
      <p:sp>
        <p:nvSpPr>
          <p:cNvPr id="15" name="Isosceles Triangle 14">
            <a:extLst>
              <a:ext uri="{FF2B5EF4-FFF2-40B4-BE49-F238E27FC236}">
                <a16:creationId xmlns:a16="http://schemas.microsoft.com/office/drawing/2014/main" id="{0CCF99BF-66E7-5F7C-066D-E82B7EE84494}"/>
              </a:ext>
              <a:ext uri="{C183D7F6-B498-43B3-948B-1728B52AA6E4}">
                <adec:decorative xmlns:adec="http://schemas.microsoft.com/office/drawing/2017/decorative" val="1"/>
              </a:ext>
            </a:extLst>
          </p:cNvPr>
          <p:cNvSpPr/>
          <p:nvPr/>
        </p:nvSpPr>
        <p:spPr bwMode="auto">
          <a:xfrm flipH="1">
            <a:off x="4778998" y="1771584"/>
            <a:ext cx="3501523" cy="3696907"/>
          </a:xfrm>
          <a:prstGeom prst="triangle">
            <a:avLst>
              <a:gd name="adj" fmla="val 0"/>
            </a:avLst>
          </a:prstGeom>
          <a:solidFill>
            <a:srgbClr val="FFE399">
              <a:alpha val="3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23" name="Isosceles Triangle 22">
            <a:extLst>
              <a:ext uri="{FF2B5EF4-FFF2-40B4-BE49-F238E27FC236}">
                <a16:creationId xmlns:a16="http://schemas.microsoft.com/office/drawing/2014/main" id="{1E3D6A74-7E93-1634-D20B-724C4A50B4B7}"/>
              </a:ext>
              <a:ext uri="{C183D7F6-B498-43B3-948B-1728B52AA6E4}">
                <adec:decorative xmlns:adec="http://schemas.microsoft.com/office/drawing/2017/decorative" val="1"/>
              </a:ext>
            </a:extLst>
          </p:cNvPr>
          <p:cNvSpPr/>
          <p:nvPr/>
        </p:nvSpPr>
        <p:spPr bwMode="auto">
          <a:xfrm>
            <a:off x="1621405" y="1771585"/>
            <a:ext cx="6569077" cy="3699302"/>
          </a:xfrm>
          <a:custGeom>
            <a:avLst/>
            <a:gdLst>
              <a:gd name="connsiteX0" fmla="*/ 0 w 3501523"/>
              <a:gd name="connsiteY0" fmla="*/ 3696907 h 3696907"/>
              <a:gd name="connsiteX1" fmla="*/ 0 w 3501523"/>
              <a:gd name="connsiteY1" fmla="*/ 0 h 3696907"/>
              <a:gd name="connsiteX2" fmla="*/ 3501523 w 3501523"/>
              <a:gd name="connsiteY2" fmla="*/ 3696907 h 3696907"/>
              <a:gd name="connsiteX3" fmla="*/ 0 w 3501523"/>
              <a:gd name="connsiteY3" fmla="*/ 3696907 h 3696907"/>
              <a:gd name="connsiteX0" fmla="*/ 1665026 w 3501523"/>
              <a:gd name="connsiteY0" fmla="*/ 3683260 h 3696907"/>
              <a:gd name="connsiteX1" fmla="*/ 0 w 3501523"/>
              <a:gd name="connsiteY1" fmla="*/ 0 h 3696907"/>
              <a:gd name="connsiteX2" fmla="*/ 3501523 w 3501523"/>
              <a:gd name="connsiteY2" fmla="*/ 3696907 h 3696907"/>
              <a:gd name="connsiteX3" fmla="*/ 1665026 w 3501523"/>
              <a:gd name="connsiteY3" fmla="*/ 3683260 h 3696907"/>
              <a:gd name="connsiteX0" fmla="*/ 1671989 w 3501523"/>
              <a:gd name="connsiteY0" fmla="*/ 3699302 h 3699302"/>
              <a:gd name="connsiteX1" fmla="*/ 0 w 3501523"/>
              <a:gd name="connsiteY1" fmla="*/ 0 h 3699302"/>
              <a:gd name="connsiteX2" fmla="*/ 3501523 w 3501523"/>
              <a:gd name="connsiteY2" fmla="*/ 3696907 h 3699302"/>
              <a:gd name="connsiteX3" fmla="*/ 1671989 w 3501523"/>
              <a:gd name="connsiteY3" fmla="*/ 3699302 h 3699302"/>
            </a:gdLst>
            <a:ahLst/>
            <a:cxnLst>
              <a:cxn ang="0">
                <a:pos x="connsiteX0" y="connsiteY0"/>
              </a:cxn>
              <a:cxn ang="0">
                <a:pos x="connsiteX1" y="connsiteY1"/>
              </a:cxn>
              <a:cxn ang="0">
                <a:pos x="connsiteX2" y="connsiteY2"/>
              </a:cxn>
              <a:cxn ang="0">
                <a:pos x="connsiteX3" y="connsiteY3"/>
              </a:cxn>
            </a:cxnLst>
            <a:rect l="l" t="t" r="r" b="b"/>
            <a:pathLst>
              <a:path w="3501523" h="3699302">
                <a:moveTo>
                  <a:pt x="1671989" y="3699302"/>
                </a:moveTo>
                <a:lnTo>
                  <a:pt x="0" y="0"/>
                </a:lnTo>
                <a:lnTo>
                  <a:pt x="3501523" y="3696907"/>
                </a:lnTo>
                <a:lnTo>
                  <a:pt x="1671989" y="3699302"/>
                </a:lnTo>
                <a:close/>
              </a:path>
            </a:pathLst>
          </a:custGeom>
          <a:solidFill>
            <a:srgbClr val="FFE399">
              <a:alpha val="5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pic>
        <p:nvPicPr>
          <p:cNvPr id="13" name="Graphic 12">
            <a:extLst>
              <a:ext uri="{FF2B5EF4-FFF2-40B4-BE49-F238E27FC236}">
                <a16:creationId xmlns:a16="http://schemas.microsoft.com/office/drawing/2014/main" id="{5D37DF87-B7C5-A250-5B1B-60CFD4F1A9DB}"/>
              </a:ext>
              <a:ext uri="{C183D7F6-B498-43B3-948B-1728B52AA6E4}">
                <adec:decorative xmlns:adec="http://schemas.microsoft.com/office/drawing/2017/decorative" val="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0" y="1086641"/>
            <a:ext cx="12192000" cy="1369888"/>
          </a:xfrm>
          <a:prstGeom prst="rect">
            <a:avLst/>
          </a:prstGeom>
        </p:spPr>
      </p:pic>
      <p:sp>
        <p:nvSpPr>
          <p:cNvPr id="11" name="Text Placeholder 2">
            <a:extLst>
              <a:ext uri="{FF2B5EF4-FFF2-40B4-BE49-F238E27FC236}">
                <a16:creationId xmlns:a16="http://schemas.microsoft.com/office/drawing/2014/main" id="{DA08EAD5-7C05-A9C4-8688-698C4B4B367E}"/>
              </a:ext>
            </a:extLst>
          </p:cNvPr>
          <p:cNvSpPr txBox="1">
            <a:spLocks/>
          </p:cNvSpPr>
          <p:nvPr/>
        </p:nvSpPr>
        <p:spPr>
          <a:xfrm>
            <a:off x="588263" y="4211179"/>
            <a:ext cx="2637883" cy="1384995"/>
          </a:xfrm>
          <a:prstGeom prst="rect">
            <a:avLst/>
          </a:prstGeom>
        </p:spPr>
        <p:txBody>
          <a:bodyPr vert="horz" wrap="square" lIns="0" tIns="0" rIns="0" bIns="0" rtlCol="0">
            <a:sp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800" kern="1200" spc="0" baseline="0">
                <a:solidFill>
                  <a:schemeClr val="tx1"/>
                </a:solidFill>
                <a:latin typeface="+mn-lt"/>
                <a:ea typeface="+mn-ea"/>
                <a:cs typeface="Segoe UI" panose="020B0502040204020203" pitchFamily="34" charset="0"/>
              </a:defRPr>
            </a:lvl1pPr>
            <a:lvl2pPr marL="2286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solidFill>
                  <a:schemeClr val="tx1"/>
                </a:solidFill>
                <a:latin typeface="+mn-lt"/>
                <a:ea typeface="+mn-ea"/>
                <a:cs typeface="+mn-cs"/>
              </a:defRPr>
            </a:lvl2pPr>
            <a:lvl3pPr marL="4572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solidFill>
                  <a:schemeClr val="tx1"/>
                </a:solidFill>
                <a:latin typeface="+mn-lt"/>
                <a:ea typeface="+mn-ea"/>
                <a:cs typeface="+mn-cs"/>
              </a:defRPr>
            </a:lvl3pPr>
            <a:lvl4pPr marL="6858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solidFill>
                  <a:schemeClr val="tx1"/>
                </a:solidFill>
                <a:latin typeface="+mn-lt"/>
                <a:ea typeface="+mn-ea"/>
                <a:cs typeface="+mn-cs"/>
              </a:defRPr>
            </a:lvl4pPr>
            <a:lvl5pPr marL="9144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367" rtl="0" eaLnBrk="1" fontAlgn="auto" latinLnBrk="0" hangingPunct="1">
              <a:lnSpc>
                <a:spcPct val="100000"/>
              </a:lnSpc>
              <a:spcBef>
                <a:spcPts val="180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Segoe UI" panose="020B0502040204020203" pitchFamily="34" charset="0"/>
              </a:rPr>
              <a:t>The Open Group</a:t>
            </a:r>
          </a:p>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0000"/>
                </a:solidFill>
                <a:effectLst/>
                <a:uLnTx/>
                <a:uFillTx/>
                <a:latin typeface="Segoe UI"/>
                <a:ea typeface="+mn-ea"/>
                <a:cs typeface="Segoe UI" panose="020B0502040204020203" pitchFamily="34" charset="0"/>
              </a:rPr>
              <a:t>Focused on integration with business and IT/Enterprise/Security architecture</a:t>
            </a:r>
          </a:p>
        </p:txBody>
      </p:sp>
      <p:sp>
        <p:nvSpPr>
          <p:cNvPr id="12" name="Text Placeholder 2">
            <a:extLst>
              <a:ext uri="{FF2B5EF4-FFF2-40B4-BE49-F238E27FC236}">
                <a16:creationId xmlns:a16="http://schemas.microsoft.com/office/drawing/2014/main" id="{A0505BFC-DAD5-5582-B598-73C5605EEFB4}"/>
              </a:ext>
            </a:extLst>
          </p:cNvPr>
          <p:cNvSpPr txBox="1">
            <a:spLocks/>
          </p:cNvSpPr>
          <p:nvPr/>
        </p:nvSpPr>
        <p:spPr>
          <a:xfrm>
            <a:off x="9034892" y="3657182"/>
            <a:ext cx="2767247" cy="1661993"/>
          </a:xfrm>
          <a:prstGeom prst="rect">
            <a:avLst/>
          </a:prstGeom>
        </p:spPr>
        <p:txBody>
          <a:bodyPr vert="horz" wrap="square" lIns="0" tIns="0" rIns="0" bIns="0" rtlCol="0">
            <a:sp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800" kern="1200" spc="0" baseline="0">
                <a:solidFill>
                  <a:schemeClr val="tx1"/>
                </a:solidFill>
                <a:latin typeface="+mn-lt"/>
                <a:ea typeface="+mn-ea"/>
                <a:cs typeface="Segoe UI" panose="020B0502040204020203" pitchFamily="34" charset="0"/>
              </a:defRPr>
            </a:lvl1pPr>
            <a:lvl2pPr marL="2286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solidFill>
                  <a:schemeClr val="tx1"/>
                </a:solidFill>
                <a:latin typeface="+mn-lt"/>
                <a:ea typeface="+mn-ea"/>
                <a:cs typeface="+mn-cs"/>
              </a:defRPr>
            </a:lvl2pPr>
            <a:lvl3pPr marL="4572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solidFill>
                  <a:schemeClr val="tx1"/>
                </a:solidFill>
                <a:latin typeface="+mn-lt"/>
                <a:ea typeface="+mn-ea"/>
                <a:cs typeface="+mn-cs"/>
              </a:defRPr>
            </a:lvl3pPr>
            <a:lvl4pPr marL="6858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solidFill>
                  <a:schemeClr val="tx1"/>
                </a:solidFill>
                <a:latin typeface="+mn-lt"/>
                <a:ea typeface="+mn-ea"/>
                <a:cs typeface="+mn-cs"/>
              </a:defRPr>
            </a:lvl4pPr>
            <a:lvl5pPr marL="9144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r" defTabSz="914367" rtl="0" eaLnBrk="1" fontAlgn="auto" latinLnBrk="0" hangingPunct="1">
              <a:lnSpc>
                <a:spcPct val="100000"/>
              </a:lnSpc>
              <a:spcBef>
                <a:spcPts val="180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Segoe UI" panose="020B0502040204020203" pitchFamily="34" charset="0"/>
              </a:rPr>
              <a:t>US National Institute of Standards and Technology (NIST)</a:t>
            </a:r>
          </a:p>
          <a:p>
            <a:pPr marL="0" marR="0" lvl="0" indent="0" algn="r" defTabSz="914367"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0000"/>
                </a:solidFill>
                <a:effectLst/>
                <a:uLnTx/>
                <a:uFillTx/>
                <a:latin typeface="Segoe UI"/>
                <a:ea typeface="+mn-ea"/>
                <a:cs typeface="Segoe UI" panose="020B0502040204020203" pitchFamily="34" charset="0"/>
              </a:rPr>
              <a:t>Focused on architecture and implementation with available technology</a:t>
            </a:r>
          </a:p>
        </p:txBody>
      </p:sp>
      <p:sp>
        <p:nvSpPr>
          <p:cNvPr id="3" name="TextBox 2">
            <a:extLst>
              <a:ext uri="{FF2B5EF4-FFF2-40B4-BE49-F238E27FC236}">
                <a16:creationId xmlns:a16="http://schemas.microsoft.com/office/drawing/2014/main" id="{B050FBDF-663B-88B1-6307-C5A21E863CA3}"/>
              </a:ext>
            </a:extLst>
          </p:cNvPr>
          <p:cNvSpPr txBox="1"/>
          <p:nvPr/>
        </p:nvSpPr>
        <p:spPr>
          <a:xfrm>
            <a:off x="1595075" y="6176701"/>
            <a:ext cx="9664596" cy="73866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UI Semibold"/>
                <a:ea typeface="+mn-ea"/>
                <a:cs typeface="+mn-cs"/>
              </a:rPr>
              <a:t>Many organizations are contributing valuable perspectives and guidance like the Cybersecurity and Infrastructure Security Agency (CISA), Cloud Security Alliance (CSA), and some technology vendors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Segoe UI Semibold"/>
              <a:ea typeface="+mn-ea"/>
              <a:cs typeface="+mn-cs"/>
            </a:endParaRPr>
          </a:p>
        </p:txBody>
      </p:sp>
    </p:spTree>
    <p:extLst>
      <p:ext uri="{BB962C8B-B14F-4D97-AF65-F5344CB8AC3E}">
        <p14:creationId xmlns:p14="http://schemas.microsoft.com/office/powerpoint/2010/main" val="415133554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par>
                                <p:cTn id="8" presetID="22" presetClass="entr" presetSubtype="1" fill="hold" grpId="0" nodeType="withEffect">
                                  <p:stCondLst>
                                    <p:cond delay="100"/>
                                  </p:stCondLst>
                                  <p:childTnLst>
                                    <p:set>
                                      <p:cBhvr>
                                        <p:cTn id="9" dur="1" fill="hold">
                                          <p:stCondLst>
                                            <p:cond delay="0"/>
                                          </p:stCondLst>
                                        </p:cTn>
                                        <p:tgtEl>
                                          <p:spTgt spid="14"/>
                                        </p:tgtEl>
                                        <p:attrNameLst>
                                          <p:attrName>style.visibility</p:attrName>
                                        </p:attrNameLst>
                                      </p:cBhvr>
                                      <p:to>
                                        <p:strVal val="visible"/>
                                      </p:to>
                                    </p:set>
                                    <p:animEffect transition="in" filter="wipe(up)">
                                      <p:cBhvr>
                                        <p:cTn id="10" dur="500"/>
                                        <p:tgtEl>
                                          <p:spTgt spid="14"/>
                                        </p:tgtEl>
                                      </p:cBhvr>
                                    </p:animEffect>
                                  </p:childTnLst>
                                </p:cTn>
                              </p:par>
                              <p:par>
                                <p:cTn id="11" presetID="22" presetClass="entr" presetSubtype="1" fill="hold" grpId="0" nodeType="withEffect">
                                  <p:stCondLst>
                                    <p:cond delay="200"/>
                                  </p:stCondLst>
                                  <p:childTnLst>
                                    <p:set>
                                      <p:cBhvr>
                                        <p:cTn id="12" dur="1" fill="hold">
                                          <p:stCondLst>
                                            <p:cond delay="0"/>
                                          </p:stCondLst>
                                        </p:cTn>
                                        <p:tgtEl>
                                          <p:spTgt spid="25"/>
                                        </p:tgtEl>
                                        <p:attrNameLst>
                                          <p:attrName>style.visibility</p:attrName>
                                        </p:attrNameLst>
                                      </p:cBhvr>
                                      <p:to>
                                        <p:strVal val="visible"/>
                                      </p:to>
                                    </p:set>
                                    <p:animEffect transition="in" filter="wipe(up)">
                                      <p:cBhvr>
                                        <p:cTn id="13" dur="500"/>
                                        <p:tgtEl>
                                          <p:spTgt spid="25"/>
                                        </p:tgtEl>
                                      </p:cBhvr>
                                    </p:animEffect>
                                  </p:childTnLst>
                                </p:cTn>
                              </p:par>
                              <p:par>
                                <p:cTn id="14" presetID="22" presetClass="entr" presetSubtype="1" fill="hold" grpId="0" nodeType="withEffect">
                                  <p:stCondLst>
                                    <p:cond delay="300"/>
                                  </p:stCondLst>
                                  <p:childTnLst>
                                    <p:set>
                                      <p:cBhvr>
                                        <p:cTn id="15" dur="1" fill="hold">
                                          <p:stCondLst>
                                            <p:cond delay="0"/>
                                          </p:stCondLst>
                                        </p:cTn>
                                        <p:tgtEl>
                                          <p:spTgt spid="15"/>
                                        </p:tgtEl>
                                        <p:attrNameLst>
                                          <p:attrName>style.visibility</p:attrName>
                                        </p:attrNameLst>
                                      </p:cBhvr>
                                      <p:to>
                                        <p:strVal val="visible"/>
                                      </p:to>
                                    </p:set>
                                    <p:animEffect transition="in" filter="wipe(up)">
                                      <p:cBhvr>
                                        <p:cTn id="16" dur="500"/>
                                        <p:tgtEl>
                                          <p:spTgt spid="15"/>
                                        </p:tgtEl>
                                      </p:cBhvr>
                                    </p:animEffect>
                                  </p:childTnLst>
                                </p:cTn>
                              </p:par>
                              <p:par>
                                <p:cTn id="17" presetID="22" presetClass="entr" presetSubtype="1" fill="hold" grpId="0" nodeType="withEffect">
                                  <p:stCondLst>
                                    <p:cond delay="40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14" grpId="0" animBg="1"/>
      <p:bldP spid="15" grpId="0" animBg="1"/>
      <p:bldP spid="2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E76425-482C-E35B-A211-9214780E0255}"/>
              </a:ext>
            </a:extLst>
          </p:cNvPr>
          <p:cNvSpPr>
            <a:spLocks noGrp="1"/>
          </p:cNvSpPr>
          <p:nvPr>
            <p:ph type="title"/>
          </p:nvPr>
        </p:nvSpPr>
        <p:spPr/>
        <p:txBody>
          <a:bodyPr/>
          <a:lstStyle/>
          <a:p>
            <a:r>
              <a:rPr lang="en-US"/>
              <a:t>Key Zero Trust Models and Architectures</a:t>
            </a:r>
          </a:p>
        </p:txBody>
      </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C130A3EC-A39B-87D4-3A7E-56971AAD0BAE}"/>
                  </a:ext>
                </a:extLst>
              </p:cNvPr>
              <p:cNvGraphicFramePr>
                <a:graphicFrameLocks noChangeAspect="1"/>
              </p:cNvGraphicFramePr>
              <p:nvPr>
                <p:extLst>
                  <p:ext uri="{D42A27DB-BD31-4B8C-83A1-F6EECF244321}">
                    <p14:modId xmlns:p14="http://schemas.microsoft.com/office/powerpoint/2010/main" val="1907434703"/>
                  </p:ext>
                </p:extLst>
              </p:nvPr>
            </p:nvGraphicFramePr>
            <p:xfrm>
              <a:off x="730098" y="2021417"/>
              <a:ext cx="4855476" cy="2731205"/>
            </p:xfrm>
            <a:graphic>
              <a:graphicData uri="http://schemas.microsoft.com/office/powerpoint/2016/slidezoom">
                <pslz:sldZm>
                  <pslz:sldZmObj sldId="2147472621" cId="3092163229">
                    <pslz:zmPr id="{5C185F10-4EDC-4514-A293-681E8607D7B6}" returnToParent="0" transitionDur="1000">
                      <p166:blipFill xmlns:p166="http://schemas.microsoft.com/office/powerpoint/2016/6/main">
                        <a:blip r:embed="rId3"/>
                        <a:stretch>
                          <a:fillRect/>
                        </a:stretch>
                      </p166:blipFill>
                      <p166:spPr xmlns:p166="http://schemas.microsoft.com/office/powerpoint/2016/6/main">
                        <a:xfrm>
                          <a:off x="0" y="0"/>
                          <a:ext cx="4855476" cy="2731205"/>
                        </a:xfrm>
                        <a:prstGeom prst="rect">
                          <a:avLst/>
                        </a:prstGeom>
                        <a:solidFill>
                          <a:schemeClr val="lt1"/>
                        </a:solidFill>
                        <a:ln w="3175">
                          <a:noFill/>
                          <a:headEnd type="none" w="med" len="med"/>
                          <a:tailEnd type="none" w="med" len="med"/>
                        </a:ln>
                        <a:effectLst>
                          <a:outerShdw blurRad="177800" dist="50800" dir="2400000" algn="ctr" rotWithShape="0">
                            <a:prstClr val="black">
                              <a:alpha val="30000"/>
                            </a:prstClr>
                          </a:outerShdw>
                        </a:effectLst>
                      </p166:spPr>
                    </pslz:zmPr>
                  </pslz:sldZmObj>
                </pslz:sldZm>
              </a:graphicData>
            </a:graphic>
          </p:graphicFrame>
        </mc:Choice>
        <mc:Fallback xmlns="">
          <p:pic>
            <p:nvPicPr>
              <p:cNvPr id="6" name="Slide Zoom 5">
                <a:hlinkClick r:id="rId4" action="ppaction://hlinksldjump"/>
                <a:extLst>
                  <a:ext uri="{FF2B5EF4-FFF2-40B4-BE49-F238E27FC236}">
                    <a16:creationId xmlns:a16="http://schemas.microsoft.com/office/drawing/2014/main" id="{C130A3EC-A39B-87D4-3A7E-56971AAD0BAE}"/>
                  </a:ext>
                </a:extLst>
              </p:cNvPr>
              <p:cNvPicPr>
                <a:picLocks noGrp="1" noRot="1" noChangeAspect="1" noMove="1" noResize="1" noEditPoints="1" noAdjustHandles="1" noChangeArrowheads="1" noChangeShapeType="1"/>
              </p:cNvPicPr>
              <p:nvPr/>
            </p:nvPicPr>
            <p:blipFill>
              <a:blip r:embed="rId5"/>
              <a:stretch>
                <a:fillRect/>
              </a:stretch>
            </p:blipFill>
            <p:spPr>
              <a:xfrm>
                <a:off x="730098" y="2021417"/>
                <a:ext cx="4855476" cy="2731205"/>
              </a:xfrm>
              <a:prstGeom prst="rect">
                <a:avLst/>
              </a:prstGeom>
              <a:solidFill>
                <a:schemeClr val="lt1"/>
              </a:solidFill>
              <a:ln w="3175">
                <a:noFill/>
                <a:headEnd type="none" w="med" len="med"/>
                <a:tailEnd type="none" w="med" len="med"/>
              </a:ln>
              <a:effectLst>
                <a:outerShdw blurRad="177800" dist="50800" dir="2400000" algn="ctr" rotWithShape="0">
                  <a:prstClr val="black">
                    <a:alpha val="3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10" name="Slide Zoom 9">
                <a:extLst>
                  <a:ext uri="{FF2B5EF4-FFF2-40B4-BE49-F238E27FC236}">
                    <a16:creationId xmlns:a16="http://schemas.microsoft.com/office/drawing/2014/main" id="{572561FA-696A-93E9-251A-2A4787017E63}"/>
                  </a:ext>
                </a:extLst>
              </p:cNvPr>
              <p:cNvGraphicFramePr>
                <a:graphicFrameLocks noChangeAspect="1"/>
              </p:cNvGraphicFramePr>
              <p:nvPr>
                <p:extLst>
                  <p:ext uri="{D42A27DB-BD31-4B8C-83A1-F6EECF244321}">
                    <p14:modId xmlns:p14="http://schemas.microsoft.com/office/powerpoint/2010/main" val="972715723"/>
                  </p:ext>
                </p:extLst>
              </p:nvPr>
            </p:nvGraphicFramePr>
            <p:xfrm>
              <a:off x="6690118" y="2021417"/>
              <a:ext cx="4855476" cy="2731205"/>
            </p:xfrm>
            <a:graphic>
              <a:graphicData uri="http://schemas.microsoft.com/office/powerpoint/2016/slidezoom">
                <pslz:sldZm>
                  <pslz:sldZmObj sldId="2147480901" cId="1115931381">
                    <pslz:zmPr id="{5E51B81F-02D5-44A6-B4FE-A776C6058A23}" returnToParent="0" transitionDur="1000">
                      <p166:blipFill xmlns:p166="http://schemas.microsoft.com/office/powerpoint/2016/6/main">
                        <a:blip r:embed="rId6"/>
                        <a:stretch>
                          <a:fillRect/>
                        </a:stretch>
                      </p166:blipFill>
                      <p166:spPr xmlns:p166="http://schemas.microsoft.com/office/powerpoint/2016/6/main">
                        <a:xfrm>
                          <a:off x="0" y="0"/>
                          <a:ext cx="4855476" cy="2731205"/>
                        </a:xfrm>
                        <a:prstGeom prst="rect">
                          <a:avLst/>
                        </a:prstGeom>
                        <a:solidFill>
                          <a:srgbClr val="DDF0FF"/>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166:spPr>
                    </pslz:zmPr>
                  </pslz:sldZmObj>
                </pslz:sldZm>
              </a:graphicData>
            </a:graphic>
          </p:graphicFrame>
        </mc:Choice>
        <mc:Fallback xmlns="">
          <p:pic>
            <p:nvPicPr>
              <p:cNvPr id="10" name="Slide Zoom 9">
                <a:hlinkClick r:id="rId7" action="ppaction://hlinksldjump"/>
                <a:extLst>
                  <a:ext uri="{FF2B5EF4-FFF2-40B4-BE49-F238E27FC236}">
                    <a16:creationId xmlns:a16="http://schemas.microsoft.com/office/drawing/2014/main" id="{572561FA-696A-93E9-251A-2A4787017E63}"/>
                  </a:ext>
                </a:extLst>
              </p:cNvPr>
              <p:cNvPicPr>
                <a:picLocks noGrp="1" noRot="1" noChangeAspect="1" noMove="1" noResize="1" noEditPoints="1" noAdjustHandles="1" noChangeArrowheads="1" noChangeShapeType="1"/>
              </p:cNvPicPr>
              <p:nvPr/>
            </p:nvPicPr>
            <p:blipFill>
              <a:blip r:embed="rId8"/>
              <a:stretch>
                <a:fillRect/>
              </a:stretch>
            </p:blipFill>
            <p:spPr>
              <a:xfrm>
                <a:off x="6690118" y="2021417"/>
                <a:ext cx="4855476" cy="2731205"/>
              </a:xfrm>
              <a:prstGeom prst="rect">
                <a:avLst/>
              </a:prstGeom>
              <a:solidFill>
                <a:srgbClr val="DDF0FF"/>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pic>
        </mc:Fallback>
      </mc:AlternateContent>
      <p:sp>
        <p:nvSpPr>
          <p:cNvPr id="3" name="Text Placeholder 2">
            <a:extLst>
              <a:ext uri="{FF2B5EF4-FFF2-40B4-BE49-F238E27FC236}">
                <a16:creationId xmlns:a16="http://schemas.microsoft.com/office/drawing/2014/main" id="{15106549-FAEC-A182-B2E0-10DBAA8D1CC7}"/>
              </a:ext>
            </a:extLst>
          </p:cNvPr>
          <p:cNvSpPr txBox="1">
            <a:spLocks/>
          </p:cNvSpPr>
          <p:nvPr/>
        </p:nvSpPr>
        <p:spPr>
          <a:xfrm>
            <a:off x="761997" y="4885678"/>
            <a:ext cx="3870255" cy="938719"/>
          </a:xfrm>
          <a:prstGeom prst="rect">
            <a:avLst/>
          </a:prstGeom>
        </p:spPr>
        <p:txBody>
          <a:bodyPr vert="horz" wrap="square" lIns="0" tIns="0" rIns="0" bIns="0" rtlCol="0">
            <a:sp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800" kern="1200" spc="0" baseline="0">
                <a:solidFill>
                  <a:schemeClr val="tx1"/>
                </a:solidFill>
                <a:latin typeface="+mn-lt"/>
                <a:ea typeface="+mn-ea"/>
                <a:cs typeface="Segoe UI" panose="020B0502040204020203" pitchFamily="34" charset="0"/>
              </a:defRPr>
            </a:lvl1pPr>
            <a:lvl2pPr marL="2286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solidFill>
                  <a:schemeClr val="tx1"/>
                </a:solidFill>
                <a:latin typeface="+mn-lt"/>
                <a:ea typeface="+mn-ea"/>
                <a:cs typeface="+mn-cs"/>
              </a:defRPr>
            </a:lvl2pPr>
            <a:lvl3pPr marL="4572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solidFill>
                  <a:schemeClr val="tx1"/>
                </a:solidFill>
                <a:latin typeface="+mn-lt"/>
                <a:ea typeface="+mn-ea"/>
                <a:cs typeface="+mn-cs"/>
              </a:defRPr>
            </a:lvl3pPr>
            <a:lvl4pPr marL="6858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solidFill>
                  <a:schemeClr val="tx1"/>
                </a:solidFill>
                <a:latin typeface="+mn-lt"/>
                <a:ea typeface="+mn-ea"/>
                <a:cs typeface="+mn-cs"/>
              </a:defRPr>
            </a:lvl4pPr>
            <a:lvl5pPr marL="9144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367" rtl="0" eaLnBrk="1" fontAlgn="auto" latinLnBrk="0" hangingPunct="1">
              <a:lnSpc>
                <a:spcPct val="100000"/>
              </a:lnSpc>
              <a:spcBef>
                <a:spcPts val="1800"/>
              </a:spcBef>
              <a:spcAft>
                <a:spcPts val="600"/>
              </a:spcAft>
              <a:buClrTx/>
              <a:buSzTx/>
              <a:buFontTx/>
              <a:buNone/>
              <a:tabLst/>
              <a:defRPr/>
            </a:pPr>
            <a:r>
              <a:rPr lang="en-US" sz="2000" b="1">
                <a:gradFill>
                  <a:gsLst>
                    <a:gs pos="82000">
                      <a:srgbClr val="000000"/>
                    </a:gs>
                    <a:gs pos="0">
                      <a:srgbClr val="000000"/>
                    </a:gs>
                  </a:gsLst>
                  <a:lin ang="2700000" scaled="1"/>
                </a:gradFill>
                <a:latin typeface="+mj-lt"/>
                <a:cs typeface="+mn-cs"/>
              </a:rPr>
              <a:t>The Open Group</a:t>
            </a:r>
          </a:p>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0000"/>
                </a:solidFill>
                <a:effectLst/>
                <a:uLnTx/>
                <a:uFillTx/>
                <a:latin typeface="Segoe UI"/>
                <a:ea typeface="+mn-ea"/>
                <a:cs typeface="Segoe UI" panose="020B0502040204020203" pitchFamily="34" charset="0"/>
              </a:rPr>
              <a:t>Focused on integration with business and IT/Enterprise/Security architecture</a:t>
            </a:r>
          </a:p>
        </p:txBody>
      </p:sp>
      <p:sp>
        <p:nvSpPr>
          <p:cNvPr id="5" name="Text Placeholder 2">
            <a:extLst>
              <a:ext uri="{FF2B5EF4-FFF2-40B4-BE49-F238E27FC236}">
                <a16:creationId xmlns:a16="http://schemas.microsoft.com/office/drawing/2014/main" id="{49621B84-52DE-73E1-8F06-9550287B3754}"/>
              </a:ext>
            </a:extLst>
          </p:cNvPr>
          <p:cNvSpPr txBox="1">
            <a:spLocks/>
          </p:cNvSpPr>
          <p:nvPr/>
        </p:nvSpPr>
        <p:spPr>
          <a:xfrm>
            <a:off x="7322218" y="4885678"/>
            <a:ext cx="4220767" cy="1246495"/>
          </a:xfrm>
          <a:prstGeom prst="rect">
            <a:avLst/>
          </a:prstGeom>
        </p:spPr>
        <p:txBody>
          <a:bodyPr vert="horz" wrap="square" lIns="0" tIns="0" rIns="0" bIns="0" rtlCol="0">
            <a:sp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800" kern="1200" spc="0" baseline="0">
                <a:solidFill>
                  <a:schemeClr val="tx1"/>
                </a:solidFill>
                <a:latin typeface="+mn-lt"/>
                <a:ea typeface="+mn-ea"/>
                <a:cs typeface="Segoe UI" panose="020B0502040204020203" pitchFamily="34" charset="0"/>
              </a:defRPr>
            </a:lvl1pPr>
            <a:lvl2pPr marL="2286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solidFill>
                  <a:schemeClr val="tx1"/>
                </a:solidFill>
                <a:latin typeface="+mn-lt"/>
                <a:ea typeface="+mn-ea"/>
                <a:cs typeface="+mn-cs"/>
              </a:defRPr>
            </a:lvl2pPr>
            <a:lvl3pPr marL="4572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solidFill>
                  <a:schemeClr val="tx1"/>
                </a:solidFill>
                <a:latin typeface="+mn-lt"/>
                <a:ea typeface="+mn-ea"/>
                <a:cs typeface="+mn-cs"/>
              </a:defRPr>
            </a:lvl3pPr>
            <a:lvl4pPr marL="6858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solidFill>
                  <a:schemeClr val="tx1"/>
                </a:solidFill>
                <a:latin typeface="+mn-lt"/>
                <a:ea typeface="+mn-ea"/>
                <a:cs typeface="+mn-cs"/>
              </a:defRPr>
            </a:lvl4pPr>
            <a:lvl5pPr marL="9144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defTabSz="914367">
              <a:spcBef>
                <a:spcPts val="1800"/>
              </a:spcBef>
              <a:spcAft>
                <a:spcPts val="600"/>
              </a:spcAft>
              <a:buSzTx/>
              <a:defRPr/>
            </a:pPr>
            <a:r>
              <a:rPr lang="en-US" sz="2000" b="1">
                <a:gradFill>
                  <a:gsLst>
                    <a:gs pos="82000">
                      <a:srgbClr val="000000"/>
                    </a:gs>
                    <a:gs pos="0">
                      <a:srgbClr val="000000"/>
                    </a:gs>
                  </a:gsLst>
                  <a:lin ang="2700000" scaled="1"/>
                </a:gradFill>
                <a:latin typeface="+mj-lt"/>
                <a:cs typeface="+mn-cs"/>
              </a:rPr>
              <a:t>US National Institute of Standards and Technology (NIST)</a:t>
            </a:r>
          </a:p>
          <a:p>
            <a:pPr marL="0" marR="0" lvl="0" indent="0" algn="r" defTabSz="914367"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000000"/>
                </a:solidFill>
                <a:effectLst/>
                <a:uLnTx/>
                <a:uFillTx/>
                <a:latin typeface="Segoe UI"/>
                <a:ea typeface="+mn-ea"/>
                <a:cs typeface="Segoe UI" panose="020B0502040204020203" pitchFamily="34" charset="0"/>
              </a:rPr>
              <a:t>Focused on architecture and implementation with available technology</a:t>
            </a:r>
          </a:p>
        </p:txBody>
      </p:sp>
    </p:spTree>
    <p:extLst>
      <p:ext uri="{BB962C8B-B14F-4D97-AF65-F5344CB8AC3E}">
        <p14:creationId xmlns:p14="http://schemas.microsoft.com/office/powerpoint/2010/main" val="38986151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5409BDD2-AA48-4BF8-A46B-AE51778F14DA}"/>
              </a:ext>
            </a:extLst>
          </p:cNvPr>
          <p:cNvSpPr>
            <a:spLocks noGrp="1"/>
          </p:cNvSpPr>
          <p:nvPr>
            <p:ph type="title"/>
          </p:nvPr>
        </p:nvSpPr>
        <p:spPr>
          <a:xfrm>
            <a:off x="273257" y="84566"/>
            <a:ext cx="11018520" cy="711200"/>
          </a:xfrm>
        </p:spPr>
        <p:txBody>
          <a:bodyPr>
            <a:normAutofit/>
          </a:bodyPr>
          <a:lstStyle/>
          <a:p>
            <a:r>
              <a:rPr lang="en-US" sz="2400">
                <a:latin typeface="Arial" pitchFamily="34" charset="0"/>
                <a:cs typeface="Arial" pitchFamily="34" charset="0"/>
              </a:rPr>
              <a:t>Key Zero Trust Capabilities</a:t>
            </a:r>
            <a:br>
              <a:rPr lang="en-US" sz="2400">
                <a:latin typeface="Arial" pitchFamily="34" charset="0"/>
                <a:cs typeface="Arial" pitchFamily="34" charset="0"/>
              </a:rPr>
            </a:br>
            <a:r>
              <a:rPr lang="en-US" sz="1800">
                <a:latin typeface="Arial" pitchFamily="34" charset="0"/>
                <a:cs typeface="Arial" pitchFamily="34" charset="0"/>
              </a:rPr>
              <a:t>Increase security and flexibility for continuously changing business, technology, threats, and regulations</a:t>
            </a:r>
          </a:p>
        </p:txBody>
      </p:sp>
      <p:grpSp>
        <p:nvGrpSpPr>
          <p:cNvPr id="34" name="Group 33" descr="  ">
            <a:extLst>
              <a:ext uri="{FF2B5EF4-FFF2-40B4-BE49-F238E27FC236}">
                <a16:creationId xmlns:a16="http://schemas.microsoft.com/office/drawing/2014/main" id="{12BA927D-0C81-4267-B5F1-7AA736020961}"/>
              </a:ext>
            </a:extLst>
          </p:cNvPr>
          <p:cNvGrpSpPr>
            <a:grpSpLocks noChangeAspect="1"/>
          </p:cNvGrpSpPr>
          <p:nvPr/>
        </p:nvGrpSpPr>
        <p:grpSpPr bwMode="auto">
          <a:xfrm>
            <a:off x="1872467" y="2056724"/>
            <a:ext cx="264480" cy="329351"/>
            <a:chOff x="1596" y="1479"/>
            <a:chExt cx="159" cy="198"/>
          </a:xfrm>
          <a:solidFill>
            <a:schemeClr val="accent2"/>
          </a:solidFill>
        </p:grpSpPr>
        <p:sp>
          <p:nvSpPr>
            <p:cNvPr id="35" name="Freeform 90">
              <a:extLst>
                <a:ext uri="{FF2B5EF4-FFF2-40B4-BE49-F238E27FC236}">
                  <a16:creationId xmlns:a16="http://schemas.microsoft.com/office/drawing/2014/main" id="{ADC2B49A-3D43-4F60-AC5C-ECC6B63E0228}"/>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36" name="Freeform 91">
              <a:extLst>
                <a:ext uri="{FF2B5EF4-FFF2-40B4-BE49-F238E27FC236}">
                  <a16:creationId xmlns:a16="http://schemas.microsoft.com/office/drawing/2014/main" id="{7FC24499-89A8-4E8D-A0E1-0942BBDB3AC4}"/>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sp>
        <p:nvSpPr>
          <p:cNvPr id="37" name="Freeform 9">
            <a:extLst>
              <a:ext uri="{FF2B5EF4-FFF2-40B4-BE49-F238E27FC236}">
                <a16:creationId xmlns:a16="http://schemas.microsoft.com/office/drawing/2014/main" id="{7256D57F-6D51-4D67-8D86-F4089FDF5FB5}"/>
              </a:ext>
            </a:extLst>
          </p:cNvPr>
          <p:cNvSpPr>
            <a:spLocks noEditPoints="1"/>
          </p:cNvSpPr>
          <p:nvPr/>
        </p:nvSpPr>
        <p:spPr bwMode="auto">
          <a:xfrm>
            <a:off x="1926850" y="3337361"/>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nvGrpSpPr>
          <p:cNvPr id="38" name="Group 37">
            <a:extLst>
              <a:ext uri="{FF2B5EF4-FFF2-40B4-BE49-F238E27FC236}">
                <a16:creationId xmlns:a16="http://schemas.microsoft.com/office/drawing/2014/main" id="{39F7562F-B4BE-4E98-AC77-5DDC0A4737B5}"/>
              </a:ext>
            </a:extLst>
          </p:cNvPr>
          <p:cNvGrpSpPr>
            <a:grpSpLocks noChangeAspect="1"/>
          </p:cNvGrpSpPr>
          <p:nvPr/>
        </p:nvGrpSpPr>
        <p:grpSpPr bwMode="auto">
          <a:xfrm>
            <a:off x="1588964" y="2056724"/>
            <a:ext cx="264480" cy="329351"/>
            <a:chOff x="1596" y="1479"/>
            <a:chExt cx="159" cy="198"/>
          </a:xfrm>
          <a:solidFill>
            <a:schemeClr val="accent2">
              <a:alpha val="75000"/>
            </a:schemeClr>
          </a:solidFill>
        </p:grpSpPr>
        <p:sp>
          <p:nvSpPr>
            <p:cNvPr id="39" name="Freeform 90">
              <a:extLst>
                <a:ext uri="{FF2B5EF4-FFF2-40B4-BE49-F238E27FC236}">
                  <a16:creationId xmlns:a16="http://schemas.microsoft.com/office/drawing/2014/main" id="{0886B482-D892-48A7-9474-C3350D812C84}"/>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0" name="Freeform 91">
              <a:extLst>
                <a:ext uri="{FF2B5EF4-FFF2-40B4-BE49-F238E27FC236}">
                  <a16:creationId xmlns:a16="http://schemas.microsoft.com/office/drawing/2014/main" id="{FCFF2E1F-4EDA-40EB-83EC-1BC38A3198D0}"/>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sp>
        <p:nvSpPr>
          <p:cNvPr id="41" name="Freeform 9">
            <a:extLst>
              <a:ext uri="{FF2B5EF4-FFF2-40B4-BE49-F238E27FC236}">
                <a16:creationId xmlns:a16="http://schemas.microsoft.com/office/drawing/2014/main" id="{C4C9B8C6-F1E5-470B-B98F-9FB8B10AD541}"/>
              </a:ext>
            </a:extLst>
          </p:cNvPr>
          <p:cNvSpPr>
            <a:spLocks noEditPoints="1"/>
          </p:cNvSpPr>
          <p:nvPr/>
        </p:nvSpPr>
        <p:spPr bwMode="auto">
          <a:xfrm>
            <a:off x="1651280" y="3337361"/>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alpha val="75000"/>
            </a:schemeClr>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nvGrpSpPr>
          <p:cNvPr id="42" name="Group 41">
            <a:extLst>
              <a:ext uri="{FF2B5EF4-FFF2-40B4-BE49-F238E27FC236}">
                <a16:creationId xmlns:a16="http://schemas.microsoft.com/office/drawing/2014/main" id="{F594115D-547E-42B4-8E51-E9980F8FACC6}"/>
              </a:ext>
            </a:extLst>
          </p:cNvPr>
          <p:cNvGrpSpPr>
            <a:grpSpLocks noChangeAspect="1"/>
          </p:cNvGrpSpPr>
          <p:nvPr/>
        </p:nvGrpSpPr>
        <p:grpSpPr bwMode="auto">
          <a:xfrm>
            <a:off x="1305462" y="2056724"/>
            <a:ext cx="264480" cy="329351"/>
            <a:chOff x="1596" y="1479"/>
            <a:chExt cx="159" cy="198"/>
          </a:xfrm>
          <a:solidFill>
            <a:schemeClr val="accent2">
              <a:alpha val="50000"/>
            </a:schemeClr>
          </a:solidFill>
        </p:grpSpPr>
        <p:sp>
          <p:nvSpPr>
            <p:cNvPr id="43" name="Freeform 90">
              <a:extLst>
                <a:ext uri="{FF2B5EF4-FFF2-40B4-BE49-F238E27FC236}">
                  <a16:creationId xmlns:a16="http://schemas.microsoft.com/office/drawing/2014/main" id="{22858310-AF83-453F-A2E9-C2947D5D0475}"/>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4" name="Freeform 91">
              <a:extLst>
                <a:ext uri="{FF2B5EF4-FFF2-40B4-BE49-F238E27FC236}">
                  <a16:creationId xmlns:a16="http://schemas.microsoft.com/office/drawing/2014/main" id="{FD8978D4-CB11-4BBA-8757-87033DC53400}"/>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grpSp>
        <p:nvGrpSpPr>
          <p:cNvPr id="45" name="Group 44">
            <a:extLst>
              <a:ext uri="{FF2B5EF4-FFF2-40B4-BE49-F238E27FC236}">
                <a16:creationId xmlns:a16="http://schemas.microsoft.com/office/drawing/2014/main" id="{B08416CF-13C1-49E3-A3AD-3E36DDAB3837}"/>
              </a:ext>
            </a:extLst>
          </p:cNvPr>
          <p:cNvGrpSpPr>
            <a:grpSpLocks noChangeAspect="1"/>
          </p:cNvGrpSpPr>
          <p:nvPr/>
        </p:nvGrpSpPr>
        <p:grpSpPr bwMode="auto">
          <a:xfrm>
            <a:off x="1021960" y="2056724"/>
            <a:ext cx="264480" cy="329351"/>
            <a:chOff x="1596" y="1479"/>
            <a:chExt cx="159" cy="198"/>
          </a:xfrm>
          <a:solidFill>
            <a:schemeClr val="accent2">
              <a:alpha val="25000"/>
            </a:schemeClr>
          </a:solidFill>
        </p:grpSpPr>
        <p:sp>
          <p:nvSpPr>
            <p:cNvPr id="46" name="Freeform 90">
              <a:extLst>
                <a:ext uri="{FF2B5EF4-FFF2-40B4-BE49-F238E27FC236}">
                  <a16:creationId xmlns:a16="http://schemas.microsoft.com/office/drawing/2014/main" id="{69CCA7CA-4F01-4133-ACF6-148439414F53}"/>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7" name="Freeform 91">
              <a:extLst>
                <a:ext uri="{FF2B5EF4-FFF2-40B4-BE49-F238E27FC236}">
                  <a16:creationId xmlns:a16="http://schemas.microsoft.com/office/drawing/2014/main" id="{FDAB57FC-0C89-4D07-B947-87BC19F14F71}"/>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sp>
        <p:nvSpPr>
          <p:cNvPr id="48" name="Freeform 9">
            <a:extLst>
              <a:ext uri="{FF2B5EF4-FFF2-40B4-BE49-F238E27FC236}">
                <a16:creationId xmlns:a16="http://schemas.microsoft.com/office/drawing/2014/main" id="{E88ADD02-5E0D-4B07-8164-8F155D40DC78}"/>
              </a:ext>
            </a:extLst>
          </p:cNvPr>
          <p:cNvSpPr>
            <a:spLocks noEditPoints="1"/>
          </p:cNvSpPr>
          <p:nvPr/>
        </p:nvSpPr>
        <p:spPr bwMode="auto">
          <a:xfrm>
            <a:off x="1375710" y="3337361"/>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alpha val="50000"/>
            </a:schemeClr>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9" name="Freeform 9">
            <a:extLst>
              <a:ext uri="{FF2B5EF4-FFF2-40B4-BE49-F238E27FC236}">
                <a16:creationId xmlns:a16="http://schemas.microsoft.com/office/drawing/2014/main" id="{4BEE9418-63B5-4559-8EFB-64FC0E3AD872}"/>
              </a:ext>
            </a:extLst>
          </p:cNvPr>
          <p:cNvSpPr>
            <a:spLocks noEditPoints="1"/>
          </p:cNvSpPr>
          <p:nvPr/>
        </p:nvSpPr>
        <p:spPr bwMode="auto">
          <a:xfrm>
            <a:off x="1100140" y="3337361"/>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alpha val="25000"/>
            </a:schemeClr>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pic>
        <p:nvPicPr>
          <p:cNvPr id="51" name="Graphic 125">
            <a:extLst>
              <a:ext uri="{FF2B5EF4-FFF2-40B4-BE49-F238E27FC236}">
                <a16:creationId xmlns:a16="http://schemas.microsoft.com/office/drawing/2014/main" id="{9F52C056-B9A8-4DEC-B000-1B66A38DC4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88858" y="2769401"/>
            <a:ext cx="530375" cy="315968"/>
          </a:xfrm>
          <a:prstGeom prst="rect">
            <a:avLst/>
          </a:prstGeom>
        </p:spPr>
      </p:pic>
      <p:grpSp>
        <p:nvGrpSpPr>
          <p:cNvPr id="52" name="Group 51">
            <a:extLst>
              <a:ext uri="{FF2B5EF4-FFF2-40B4-BE49-F238E27FC236}">
                <a16:creationId xmlns:a16="http://schemas.microsoft.com/office/drawing/2014/main" id="{B1089C2A-2A1E-4D6C-831B-F8699824B65B}"/>
              </a:ext>
            </a:extLst>
          </p:cNvPr>
          <p:cNvGrpSpPr/>
          <p:nvPr/>
        </p:nvGrpSpPr>
        <p:grpSpPr>
          <a:xfrm>
            <a:off x="923723" y="2757955"/>
            <a:ext cx="548640" cy="338859"/>
            <a:chOff x="1578656" y="2999022"/>
            <a:chExt cx="548640" cy="338859"/>
          </a:xfrm>
        </p:grpSpPr>
        <p:sp>
          <p:nvSpPr>
            <p:cNvPr id="53" name="Rectangle: Rounded Corners 136">
              <a:extLst>
                <a:ext uri="{FF2B5EF4-FFF2-40B4-BE49-F238E27FC236}">
                  <a16:creationId xmlns:a16="http://schemas.microsoft.com/office/drawing/2014/main" id="{4B325C96-4CA6-4DD7-A04D-48B9FA2ADC32}"/>
                </a:ext>
              </a:extLst>
            </p:cNvPr>
            <p:cNvSpPr/>
            <p:nvPr/>
          </p:nvSpPr>
          <p:spPr bwMode="auto">
            <a:xfrm>
              <a:off x="1628563" y="2999022"/>
              <a:ext cx="435067" cy="327451"/>
            </a:xfrm>
            <a:prstGeom prst="roundRect">
              <a:avLst>
                <a:gd name="adj" fmla="val 687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54" name="Rectangle: Rounded Corners 138">
              <a:extLst>
                <a:ext uri="{FF2B5EF4-FFF2-40B4-BE49-F238E27FC236}">
                  <a16:creationId xmlns:a16="http://schemas.microsoft.com/office/drawing/2014/main" id="{7FDC1322-9D4B-4BD2-A5A4-1338AB26D7C2}"/>
                </a:ext>
              </a:extLst>
            </p:cNvPr>
            <p:cNvSpPr/>
            <p:nvPr/>
          </p:nvSpPr>
          <p:spPr bwMode="auto">
            <a:xfrm>
              <a:off x="1578656" y="3283017"/>
              <a:ext cx="548640" cy="54864"/>
            </a:xfrm>
            <a:prstGeom prst="roundRect">
              <a:avLst>
                <a:gd name="adj" fmla="val 2341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grpSp>
      <p:pic>
        <p:nvPicPr>
          <p:cNvPr id="55" name="Graphic 127">
            <a:extLst>
              <a:ext uri="{FF2B5EF4-FFF2-40B4-BE49-F238E27FC236}">
                <a16:creationId xmlns:a16="http://schemas.microsoft.com/office/drawing/2014/main" id="{3DC6BA76-DC00-4DC3-AD05-42B2C5DE935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3027" y="2769401"/>
            <a:ext cx="530375" cy="315968"/>
          </a:xfrm>
          <a:prstGeom prst="rect">
            <a:avLst/>
          </a:prstGeom>
        </p:spPr>
      </p:pic>
      <p:grpSp>
        <p:nvGrpSpPr>
          <p:cNvPr id="56" name="Group 55">
            <a:extLst>
              <a:ext uri="{FF2B5EF4-FFF2-40B4-BE49-F238E27FC236}">
                <a16:creationId xmlns:a16="http://schemas.microsoft.com/office/drawing/2014/main" id="{7850EE08-D459-4A0A-BF07-EE3FA0BD0EDE}"/>
              </a:ext>
            </a:extLst>
          </p:cNvPr>
          <p:cNvGrpSpPr/>
          <p:nvPr/>
        </p:nvGrpSpPr>
        <p:grpSpPr>
          <a:xfrm>
            <a:off x="1287579" y="2757955"/>
            <a:ext cx="548640" cy="338859"/>
            <a:chOff x="1578656" y="2999022"/>
            <a:chExt cx="548640" cy="338859"/>
          </a:xfrm>
        </p:grpSpPr>
        <p:sp>
          <p:nvSpPr>
            <p:cNvPr id="57" name="Rectangle: Rounded Corners 134">
              <a:extLst>
                <a:ext uri="{FF2B5EF4-FFF2-40B4-BE49-F238E27FC236}">
                  <a16:creationId xmlns:a16="http://schemas.microsoft.com/office/drawing/2014/main" id="{D03726BE-853E-42E8-ACA3-B7D6D608803D}"/>
                </a:ext>
              </a:extLst>
            </p:cNvPr>
            <p:cNvSpPr/>
            <p:nvPr/>
          </p:nvSpPr>
          <p:spPr bwMode="auto">
            <a:xfrm>
              <a:off x="1628563" y="2999022"/>
              <a:ext cx="435067" cy="327451"/>
            </a:xfrm>
            <a:prstGeom prst="roundRect">
              <a:avLst>
                <a:gd name="adj" fmla="val 687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58" name="Rectangle: Rounded Corners 135">
              <a:extLst>
                <a:ext uri="{FF2B5EF4-FFF2-40B4-BE49-F238E27FC236}">
                  <a16:creationId xmlns:a16="http://schemas.microsoft.com/office/drawing/2014/main" id="{27DD1104-22A3-477F-8086-9E959AF01741}"/>
                </a:ext>
              </a:extLst>
            </p:cNvPr>
            <p:cNvSpPr/>
            <p:nvPr/>
          </p:nvSpPr>
          <p:spPr bwMode="auto">
            <a:xfrm>
              <a:off x="1578656" y="3283017"/>
              <a:ext cx="548640" cy="54864"/>
            </a:xfrm>
            <a:prstGeom prst="roundRect">
              <a:avLst>
                <a:gd name="adj" fmla="val 2341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grpSp>
      <p:pic>
        <p:nvPicPr>
          <p:cNvPr id="59" name="Graphic 129">
            <a:extLst>
              <a:ext uri="{FF2B5EF4-FFF2-40B4-BE49-F238E27FC236}">
                <a16:creationId xmlns:a16="http://schemas.microsoft.com/office/drawing/2014/main" id="{3B0B272D-727A-4F00-9EF4-62B6E914FEF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317196" y="2769401"/>
            <a:ext cx="530375" cy="315968"/>
          </a:xfrm>
          <a:prstGeom prst="rect">
            <a:avLst/>
          </a:prstGeom>
        </p:spPr>
      </p:pic>
      <p:grpSp>
        <p:nvGrpSpPr>
          <p:cNvPr id="60" name="Group 59">
            <a:extLst>
              <a:ext uri="{FF2B5EF4-FFF2-40B4-BE49-F238E27FC236}">
                <a16:creationId xmlns:a16="http://schemas.microsoft.com/office/drawing/2014/main" id="{4B6A8760-2219-428A-BF9D-6B497F1F9F19}"/>
              </a:ext>
            </a:extLst>
          </p:cNvPr>
          <p:cNvGrpSpPr/>
          <p:nvPr/>
        </p:nvGrpSpPr>
        <p:grpSpPr>
          <a:xfrm>
            <a:off x="1652040" y="2757955"/>
            <a:ext cx="548640" cy="338859"/>
            <a:chOff x="1578656" y="2999022"/>
            <a:chExt cx="548640" cy="338859"/>
          </a:xfrm>
        </p:grpSpPr>
        <p:sp>
          <p:nvSpPr>
            <p:cNvPr id="61" name="Rectangle: Rounded Corners 132">
              <a:extLst>
                <a:ext uri="{FF2B5EF4-FFF2-40B4-BE49-F238E27FC236}">
                  <a16:creationId xmlns:a16="http://schemas.microsoft.com/office/drawing/2014/main" id="{EF2950D7-042C-4F01-A5AA-7947C499D8A8}"/>
                </a:ext>
              </a:extLst>
            </p:cNvPr>
            <p:cNvSpPr/>
            <p:nvPr/>
          </p:nvSpPr>
          <p:spPr bwMode="auto">
            <a:xfrm>
              <a:off x="1628563" y="2999022"/>
              <a:ext cx="435067" cy="327451"/>
            </a:xfrm>
            <a:prstGeom prst="roundRect">
              <a:avLst>
                <a:gd name="adj" fmla="val 687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62" name="Rectangle: Rounded Corners 133">
              <a:extLst>
                <a:ext uri="{FF2B5EF4-FFF2-40B4-BE49-F238E27FC236}">
                  <a16:creationId xmlns:a16="http://schemas.microsoft.com/office/drawing/2014/main" id="{5973483F-8F14-4429-8E55-7AF810BC9C5B}"/>
                </a:ext>
              </a:extLst>
            </p:cNvPr>
            <p:cNvSpPr/>
            <p:nvPr/>
          </p:nvSpPr>
          <p:spPr bwMode="auto">
            <a:xfrm>
              <a:off x="1578656" y="3283017"/>
              <a:ext cx="548640" cy="54864"/>
            </a:xfrm>
            <a:prstGeom prst="roundRect">
              <a:avLst>
                <a:gd name="adj" fmla="val 2341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grpSp>
      <p:pic>
        <p:nvPicPr>
          <p:cNvPr id="63" name="Graphic 131">
            <a:extLst>
              <a:ext uri="{FF2B5EF4-FFF2-40B4-BE49-F238E27FC236}">
                <a16:creationId xmlns:a16="http://schemas.microsoft.com/office/drawing/2014/main" id="{F0C323FC-F313-4BD1-8124-DDC5CC3B9E4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681368" y="2769401"/>
            <a:ext cx="530375" cy="315968"/>
          </a:xfrm>
          <a:prstGeom prst="rect">
            <a:avLst/>
          </a:prstGeom>
        </p:spPr>
      </p:pic>
      <p:cxnSp>
        <p:nvCxnSpPr>
          <p:cNvPr id="126" name="Connector: Elbow 125">
            <a:extLst>
              <a:ext uri="{FF2B5EF4-FFF2-40B4-BE49-F238E27FC236}">
                <a16:creationId xmlns:a16="http://schemas.microsoft.com/office/drawing/2014/main" id="{52A2AF71-43C2-4A3D-9405-FDAC34673A0E}"/>
              </a:ext>
            </a:extLst>
          </p:cNvPr>
          <p:cNvCxnSpPr>
            <a:cxnSpLocks/>
          </p:cNvCxnSpPr>
          <p:nvPr/>
        </p:nvCxnSpPr>
        <p:spPr>
          <a:xfrm>
            <a:off x="2207728" y="2342906"/>
            <a:ext cx="1062069" cy="226681"/>
          </a:xfrm>
          <a:prstGeom prst="bentConnector3">
            <a:avLst>
              <a:gd name="adj1" fmla="val 49283"/>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127" name="Connector: Elbow 126">
            <a:extLst>
              <a:ext uri="{FF2B5EF4-FFF2-40B4-BE49-F238E27FC236}">
                <a16:creationId xmlns:a16="http://schemas.microsoft.com/office/drawing/2014/main" id="{085CD905-5107-4677-9D63-48E7D89CAECC}"/>
              </a:ext>
            </a:extLst>
          </p:cNvPr>
          <p:cNvCxnSpPr>
            <a:cxnSpLocks/>
            <a:stCxn id="63" idx="3"/>
          </p:cNvCxnSpPr>
          <p:nvPr/>
        </p:nvCxnSpPr>
        <p:spPr>
          <a:xfrm flipV="1">
            <a:off x="2211743" y="2667247"/>
            <a:ext cx="970407" cy="260138"/>
          </a:xfrm>
          <a:prstGeom prst="bentConnector3">
            <a:avLst>
              <a:gd name="adj1" fmla="val 50000"/>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3A2ACC29-6799-4EE5-A115-20FCAEE95FBF}"/>
              </a:ext>
            </a:extLst>
          </p:cNvPr>
          <p:cNvGrpSpPr/>
          <p:nvPr/>
        </p:nvGrpSpPr>
        <p:grpSpPr>
          <a:xfrm>
            <a:off x="3198863" y="2276199"/>
            <a:ext cx="1134558" cy="760844"/>
            <a:chOff x="4603038" y="2460876"/>
            <a:chExt cx="874087" cy="586170"/>
          </a:xfrm>
        </p:grpSpPr>
        <p:sp>
          <p:nvSpPr>
            <p:cNvPr id="129" name="Flowchart: Decision 128">
              <a:extLst>
                <a:ext uri="{FF2B5EF4-FFF2-40B4-BE49-F238E27FC236}">
                  <a16:creationId xmlns:a16="http://schemas.microsoft.com/office/drawing/2014/main" id="{1D3E9499-49E0-42E8-AE0A-EBB26446A8F3}"/>
                </a:ext>
              </a:extLst>
            </p:cNvPr>
            <p:cNvSpPr/>
            <p:nvPr/>
          </p:nvSpPr>
          <p:spPr bwMode="auto">
            <a:xfrm>
              <a:off x="4603038" y="2460876"/>
              <a:ext cx="874087" cy="586170"/>
            </a:xfrm>
            <a:prstGeom prst="flowChartDecision">
              <a:avLst/>
            </a:prstGeom>
            <a:solidFill>
              <a:schemeClr val="tx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0" name="Rectangle 129">
              <a:extLst>
                <a:ext uri="{FF2B5EF4-FFF2-40B4-BE49-F238E27FC236}">
                  <a16:creationId xmlns:a16="http://schemas.microsoft.com/office/drawing/2014/main" id="{05ED2A9A-393E-4462-AA19-2A863EFA9B76}"/>
                </a:ext>
              </a:extLst>
            </p:cNvPr>
            <p:cNvSpPr/>
            <p:nvPr/>
          </p:nvSpPr>
          <p:spPr bwMode="auto">
            <a:xfrm>
              <a:off x="4945912" y="2732988"/>
              <a:ext cx="290368" cy="457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1" name="Group 130">
              <a:extLst>
                <a:ext uri="{FF2B5EF4-FFF2-40B4-BE49-F238E27FC236}">
                  <a16:creationId xmlns:a16="http://schemas.microsoft.com/office/drawing/2014/main" id="{8D53DAD3-E91F-4D6E-92E7-415FE96B83A5}"/>
                </a:ext>
              </a:extLst>
            </p:cNvPr>
            <p:cNvGrpSpPr/>
            <p:nvPr/>
          </p:nvGrpSpPr>
          <p:grpSpPr>
            <a:xfrm>
              <a:off x="4945912" y="2654084"/>
              <a:ext cx="246315" cy="202204"/>
              <a:chOff x="4919039" y="2627071"/>
              <a:chExt cx="318420" cy="202204"/>
            </a:xfrm>
          </p:grpSpPr>
          <p:sp>
            <p:nvSpPr>
              <p:cNvPr id="135" name="Rectangle 134">
                <a:extLst>
                  <a:ext uri="{FF2B5EF4-FFF2-40B4-BE49-F238E27FC236}">
                    <a16:creationId xmlns:a16="http://schemas.microsoft.com/office/drawing/2014/main" id="{4837E59A-E04A-4836-ACE6-9EB0F161B0E3}"/>
                  </a:ext>
                </a:extLst>
              </p:cNvPr>
              <p:cNvSpPr/>
              <p:nvPr/>
            </p:nvSpPr>
            <p:spPr bwMode="auto">
              <a:xfrm>
                <a:off x="4919044" y="2627071"/>
                <a:ext cx="290365" cy="4571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 name="Rectangle 135">
                <a:extLst>
                  <a:ext uri="{FF2B5EF4-FFF2-40B4-BE49-F238E27FC236}">
                    <a16:creationId xmlns:a16="http://schemas.microsoft.com/office/drawing/2014/main" id="{6F8DF426-902F-4777-A32C-7FACD3C4806E}"/>
                  </a:ext>
                </a:extLst>
              </p:cNvPr>
              <p:cNvSpPr/>
              <p:nvPr/>
            </p:nvSpPr>
            <p:spPr bwMode="auto">
              <a:xfrm>
                <a:off x="4919039" y="2783557"/>
                <a:ext cx="318420" cy="4571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32" name="Oval 131">
              <a:extLst>
                <a:ext uri="{FF2B5EF4-FFF2-40B4-BE49-F238E27FC236}">
                  <a16:creationId xmlns:a16="http://schemas.microsoft.com/office/drawing/2014/main" id="{7CBEC255-D231-43D2-BD5A-554064C49FDA}"/>
                </a:ext>
              </a:extLst>
            </p:cNvPr>
            <p:cNvSpPr/>
            <p:nvPr/>
          </p:nvSpPr>
          <p:spPr bwMode="auto">
            <a:xfrm>
              <a:off x="4867499" y="2654596"/>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 name="Oval 132">
              <a:extLst>
                <a:ext uri="{FF2B5EF4-FFF2-40B4-BE49-F238E27FC236}">
                  <a16:creationId xmlns:a16="http://schemas.microsoft.com/office/drawing/2014/main" id="{A6FC45E6-9B70-4E96-82CC-92669367FC16}"/>
                </a:ext>
              </a:extLst>
            </p:cNvPr>
            <p:cNvSpPr/>
            <p:nvPr/>
          </p:nvSpPr>
          <p:spPr bwMode="auto">
            <a:xfrm>
              <a:off x="4869577" y="2815015"/>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 name="Oval 133">
              <a:extLst>
                <a:ext uri="{FF2B5EF4-FFF2-40B4-BE49-F238E27FC236}">
                  <a16:creationId xmlns:a16="http://schemas.microsoft.com/office/drawing/2014/main" id="{C8A492A8-B5E0-4416-A6D7-4388673A204E}"/>
                </a:ext>
              </a:extLst>
            </p:cNvPr>
            <p:cNvSpPr/>
            <p:nvPr/>
          </p:nvSpPr>
          <p:spPr bwMode="auto">
            <a:xfrm>
              <a:off x="4869577" y="2731876"/>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37" name="Connector: Elbow 136">
            <a:extLst>
              <a:ext uri="{FF2B5EF4-FFF2-40B4-BE49-F238E27FC236}">
                <a16:creationId xmlns:a16="http://schemas.microsoft.com/office/drawing/2014/main" id="{31B471FC-1CE9-486F-A38F-394E1EE94D3B}"/>
              </a:ext>
            </a:extLst>
          </p:cNvPr>
          <p:cNvCxnSpPr>
            <a:cxnSpLocks/>
          </p:cNvCxnSpPr>
          <p:nvPr/>
        </p:nvCxnSpPr>
        <p:spPr>
          <a:xfrm flipV="1">
            <a:off x="2162992" y="2752915"/>
            <a:ext cx="1094226" cy="792724"/>
          </a:xfrm>
          <a:prstGeom prst="bentConnector3">
            <a:avLst>
              <a:gd name="adj1" fmla="val 54352"/>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sp>
        <p:nvSpPr>
          <p:cNvPr id="139" name="Rectangle: Rounded Corners 138">
            <a:extLst>
              <a:ext uri="{FF2B5EF4-FFF2-40B4-BE49-F238E27FC236}">
                <a16:creationId xmlns:a16="http://schemas.microsoft.com/office/drawing/2014/main" id="{CCADC87C-886F-47B0-993E-13AA7913AA07}"/>
              </a:ext>
            </a:extLst>
          </p:cNvPr>
          <p:cNvSpPr/>
          <p:nvPr/>
        </p:nvSpPr>
        <p:spPr>
          <a:xfrm>
            <a:off x="273257" y="5787188"/>
            <a:ext cx="11542103" cy="407999"/>
          </a:xfrm>
          <a:prstGeom prst="roundRect">
            <a:avLst>
              <a:gd name="adj" fmla="val 21429"/>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2000" b="1" i="0" u="none" strike="noStrike" kern="1200" cap="none" spc="0" normalizeH="0" baseline="0" noProof="0">
                <a:ln>
                  <a:noFill/>
                </a:ln>
                <a:solidFill>
                  <a:srgbClr val="000000"/>
                </a:solidFill>
                <a:effectLst/>
                <a:uLnTx/>
                <a:uFillTx/>
                <a:latin typeface="Segoe UI"/>
                <a:ea typeface="+mn-ea"/>
                <a:cs typeface="+mn-cs"/>
              </a:rPr>
              <a:t>Posture Management – </a:t>
            </a:r>
            <a:r>
              <a:rPr kumimoji="0" lang="en-US" sz="1800" b="0" i="0" u="none" strike="noStrike" kern="1200" cap="none" spc="0" normalizeH="0" baseline="0" noProof="0">
                <a:ln>
                  <a:noFill/>
                </a:ln>
                <a:solidFill>
                  <a:srgbClr val="000000"/>
                </a:solidFill>
                <a:effectLst/>
                <a:uLnTx/>
                <a:uFillTx/>
                <a:latin typeface="Segoe UI"/>
                <a:ea typeface="+mn-ea"/>
                <a:cs typeface="+mn-cs"/>
              </a:rPr>
              <a:t>continuous improvement of attack prevention measures</a:t>
            </a:r>
          </a:p>
        </p:txBody>
      </p:sp>
      <p:grpSp>
        <p:nvGrpSpPr>
          <p:cNvPr id="13" name="Group 12">
            <a:extLst>
              <a:ext uri="{FF2B5EF4-FFF2-40B4-BE49-F238E27FC236}">
                <a16:creationId xmlns:a16="http://schemas.microsoft.com/office/drawing/2014/main" id="{E437F4C0-76E9-4641-9948-E767454EFB1C}"/>
              </a:ext>
            </a:extLst>
          </p:cNvPr>
          <p:cNvGrpSpPr/>
          <p:nvPr/>
        </p:nvGrpSpPr>
        <p:grpSpPr>
          <a:xfrm>
            <a:off x="7573747" y="1877893"/>
            <a:ext cx="3646027" cy="3283725"/>
            <a:chOff x="6970132" y="2617978"/>
            <a:chExt cx="4230282" cy="3448746"/>
          </a:xfrm>
        </p:grpSpPr>
        <p:sp>
          <p:nvSpPr>
            <p:cNvPr id="123" name="Rectangle: Rounded Corners 122">
              <a:extLst>
                <a:ext uri="{FF2B5EF4-FFF2-40B4-BE49-F238E27FC236}">
                  <a16:creationId xmlns:a16="http://schemas.microsoft.com/office/drawing/2014/main" id="{4F2394D1-B7DF-42B6-A995-3C8583FBDBAA}"/>
                </a:ext>
              </a:extLst>
            </p:cNvPr>
            <p:cNvSpPr/>
            <p:nvPr/>
          </p:nvSpPr>
          <p:spPr>
            <a:xfrm>
              <a:off x="6970132" y="2622288"/>
              <a:ext cx="4230282" cy="677146"/>
            </a:xfrm>
            <a:prstGeom prst="roundRect">
              <a:avLst>
                <a:gd name="adj" fmla="val 17070"/>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a:ln>
                    <a:noFill/>
                  </a:ln>
                  <a:solidFill>
                    <a:srgbClr val="000000"/>
                  </a:solidFill>
                  <a:effectLst/>
                  <a:uLnTx/>
                  <a:uFillTx/>
                  <a:latin typeface="Segoe UI"/>
                  <a:ea typeface="+mn-ea"/>
                  <a:cs typeface="+mn-cs"/>
                </a:rPr>
                <a:t>Asset-Centric Protection</a:t>
              </a:r>
              <a:br>
                <a:rPr kumimoji="0" lang="en-US" sz="2000" b="1" i="0" u="none" strike="noStrike" kern="1200" cap="none" spc="0" normalizeH="0" baseline="0" noProof="0">
                  <a:ln>
                    <a:noFill/>
                  </a:ln>
                  <a:solidFill>
                    <a:srgbClr val="000000"/>
                  </a:solidFill>
                  <a:effectLst/>
                  <a:uLnTx/>
                  <a:uFillTx/>
                  <a:latin typeface="Segoe UI"/>
                  <a:ea typeface="+mn-ea"/>
                  <a:cs typeface="+mn-cs"/>
                </a:rPr>
              </a:br>
              <a:r>
                <a:rPr kumimoji="0" lang="en-US" sz="1400" b="1" i="1" u="none" strike="noStrike" kern="1200" cap="none" spc="0" normalizeH="0" baseline="0" noProof="0">
                  <a:ln>
                    <a:noFill/>
                  </a:ln>
                  <a:solidFill>
                    <a:srgbClr val="000000"/>
                  </a:solidFill>
                  <a:effectLst/>
                  <a:uLnTx/>
                  <a:uFillTx/>
                  <a:latin typeface="Segoe UI Semibold"/>
                  <a:ea typeface="+mn-ea"/>
                  <a:cs typeface="+mn-cs"/>
                </a:rPr>
                <a:t>(Data-Centric &amp; System-Centric)</a:t>
              </a:r>
              <a:endParaRPr kumimoji="0" lang="en-US" sz="1800" b="1" i="0" u="none" strike="noStrike" kern="1200" cap="none" spc="0" normalizeH="0" baseline="0" noProof="0">
                <a:ln>
                  <a:noFill/>
                </a:ln>
                <a:solidFill>
                  <a:srgbClr val="000000"/>
                </a:solidFill>
                <a:effectLst/>
                <a:uLnTx/>
                <a:uFillTx/>
                <a:latin typeface="Segoe UI Semibold"/>
                <a:ea typeface="+mn-ea"/>
                <a:cs typeface="+mn-cs"/>
              </a:endParaRPr>
            </a:p>
          </p:txBody>
        </p:sp>
        <p:sp>
          <p:nvSpPr>
            <p:cNvPr id="155" name="Rectangle: Rounded Corners 154">
              <a:extLst>
                <a:ext uri="{FF2B5EF4-FFF2-40B4-BE49-F238E27FC236}">
                  <a16:creationId xmlns:a16="http://schemas.microsoft.com/office/drawing/2014/main" id="{21E1FA33-0104-4B80-9CFE-2ED60150A3E3}"/>
                </a:ext>
              </a:extLst>
            </p:cNvPr>
            <p:cNvSpPr/>
            <p:nvPr/>
          </p:nvSpPr>
          <p:spPr>
            <a:xfrm>
              <a:off x="6970132" y="2617978"/>
              <a:ext cx="4230282" cy="3448746"/>
            </a:xfrm>
            <a:prstGeom prst="roundRect">
              <a:avLst>
                <a:gd name="adj" fmla="val 3044"/>
              </a:avLst>
            </a:prstGeom>
            <a:noFill/>
            <a:ln w="28575">
              <a:solidFill>
                <a:srgbClr val="4472C4"/>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5" name="Group 4">
            <a:extLst>
              <a:ext uri="{FF2B5EF4-FFF2-40B4-BE49-F238E27FC236}">
                <a16:creationId xmlns:a16="http://schemas.microsoft.com/office/drawing/2014/main" id="{0F93797D-A64D-411A-940F-4D78185AC689}"/>
              </a:ext>
            </a:extLst>
          </p:cNvPr>
          <p:cNvGrpSpPr/>
          <p:nvPr/>
        </p:nvGrpSpPr>
        <p:grpSpPr>
          <a:xfrm>
            <a:off x="270410" y="897985"/>
            <a:ext cx="11542104" cy="5778237"/>
            <a:chOff x="127074" y="1415282"/>
            <a:chExt cx="11924736" cy="5399184"/>
          </a:xfrm>
        </p:grpSpPr>
        <p:sp>
          <p:nvSpPr>
            <p:cNvPr id="122" name="Rectangle: Rounded Corners 121">
              <a:extLst>
                <a:ext uri="{FF2B5EF4-FFF2-40B4-BE49-F238E27FC236}">
                  <a16:creationId xmlns:a16="http://schemas.microsoft.com/office/drawing/2014/main" id="{41532046-A47A-46D3-8CCA-8D0A598197AF}"/>
                </a:ext>
              </a:extLst>
            </p:cNvPr>
            <p:cNvSpPr/>
            <p:nvPr/>
          </p:nvSpPr>
          <p:spPr>
            <a:xfrm>
              <a:off x="127075" y="1415284"/>
              <a:ext cx="11924735" cy="5399182"/>
            </a:xfrm>
            <a:prstGeom prst="roundRect">
              <a:avLst>
                <a:gd name="adj" fmla="val 1675"/>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0" name="Rectangle: Rounded Corners 139">
              <a:extLst>
                <a:ext uri="{FF2B5EF4-FFF2-40B4-BE49-F238E27FC236}">
                  <a16:creationId xmlns:a16="http://schemas.microsoft.com/office/drawing/2014/main" id="{AEA1294C-AD07-4059-AA62-7AC986E78D6C}"/>
                </a:ext>
              </a:extLst>
            </p:cNvPr>
            <p:cNvSpPr/>
            <p:nvPr/>
          </p:nvSpPr>
          <p:spPr>
            <a:xfrm>
              <a:off x="127074" y="1415282"/>
              <a:ext cx="11924735" cy="348100"/>
            </a:xfrm>
            <a:prstGeom prst="roundRect">
              <a:avLst>
                <a:gd name="adj" fmla="val 16193"/>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2000" b="1" i="0" u="none" strike="noStrike" kern="1200" cap="none" spc="0" normalizeH="0" baseline="0" noProof="0">
                  <a:ln>
                    <a:noFill/>
                  </a:ln>
                  <a:solidFill>
                    <a:srgbClr val="000000"/>
                  </a:solidFill>
                  <a:effectLst/>
                  <a:uLnTx/>
                  <a:uFillTx/>
                  <a:latin typeface="Segoe UI"/>
                  <a:ea typeface="+mn-ea"/>
                  <a:cs typeface="+mn-cs"/>
                </a:rPr>
                <a:t>Risk Controls - </a:t>
              </a:r>
              <a:r>
                <a:rPr kumimoji="0" lang="en-US" sz="2000" b="0" i="0" u="none" strike="noStrike" kern="1200" cap="none" spc="0" normalizeH="0" baseline="0" noProof="0">
                  <a:ln>
                    <a:noFill/>
                  </a:ln>
                  <a:solidFill>
                    <a:srgbClr val="000000"/>
                  </a:solidFill>
                  <a:effectLst/>
                  <a:uLnTx/>
                  <a:uFillTx/>
                  <a:latin typeface="Segoe UI"/>
                  <a:ea typeface="+mn-ea"/>
                  <a:cs typeface="+mn-cs"/>
                </a:rPr>
                <a:t>establish overall security framework based on organizational risk</a:t>
              </a:r>
            </a:p>
          </p:txBody>
        </p:sp>
      </p:grpSp>
      <p:sp>
        <p:nvSpPr>
          <p:cNvPr id="106" name="Rectangle: Rounded Corners 105">
            <a:extLst>
              <a:ext uri="{FF2B5EF4-FFF2-40B4-BE49-F238E27FC236}">
                <a16:creationId xmlns:a16="http://schemas.microsoft.com/office/drawing/2014/main" id="{197BFD8A-B58A-44F9-993C-0A75BEAB1FBE}"/>
              </a:ext>
            </a:extLst>
          </p:cNvPr>
          <p:cNvSpPr/>
          <p:nvPr/>
        </p:nvSpPr>
        <p:spPr>
          <a:xfrm>
            <a:off x="270410" y="5306154"/>
            <a:ext cx="11542104" cy="407999"/>
          </a:xfrm>
          <a:prstGeom prst="roundRect">
            <a:avLst>
              <a:gd name="adj" fmla="val 21429"/>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2000" b="1" i="0" u="none" strike="noStrike" kern="1200" cap="none" spc="0" normalizeH="0" baseline="0" noProof="0">
                <a:ln>
                  <a:noFill/>
                </a:ln>
                <a:solidFill>
                  <a:srgbClr val="000000"/>
                </a:solidFill>
                <a:effectLst/>
                <a:uLnTx/>
                <a:uFillTx/>
                <a:latin typeface="Segoe UI"/>
                <a:ea typeface="+mn-ea"/>
                <a:cs typeface="+mn-cs"/>
              </a:rPr>
              <a:t>Asset-Centric Security Operations – </a:t>
            </a:r>
            <a:r>
              <a:rPr kumimoji="0" lang="en-US" sz="1800" b="0" i="0" u="none" strike="noStrike" kern="1200" cap="none" spc="0" normalizeH="0" baseline="0" noProof="0">
                <a:ln>
                  <a:noFill/>
                </a:ln>
                <a:solidFill>
                  <a:srgbClr val="000000"/>
                </a:solidFill>
                <a:effectLst/>
                <a:uLnTx/>
                <a:uFillTx/>
                <a:latin typeface="Segoe UI"/>
                <a:ea typeface="+mn-ea"/>
                <a:cs typeface="+mn-cs"/>
              </a:rPr>
              <a:t>rapid and complete detection, response, and recovery from attacks</a:t>
            </a:r>
          </a:p>
        </p:txBody>
      </p:sp>
      <p:grpSp>
        <p:nvGrpSpPr>
          <p:cNvPr id="110" name="Group 109">
            <a:extLst>
              <a:ext uri="{FF2B5EF4-FFF2-40B4-BE49-F238E27FC236}">
                <a16:creationId xmlns:a16="http://schemas.microsoft.com/office/drawing/2014/main" id="{9B19FE99-C690-337B-7900-CA74CD8AF281}"/>
              </a:ext>
            </a:extLst>
          </p:cNvPr>
          <p:cNvGrpSpPr/>
          <p:nvPr/>
        </p:nvGrpSpPr>
        <p:grpSpPr>
          <a:xfrm>
            <a:off x="8068645" y="2613095"/>
            <a:ext cx="2621348" cy="2433878"/>
            <a:chOff x="8095762" y="2584530"/>
            <a:chExt cx="3297012" cy="3215061"/>
          </a:xfrm>
        </p:grpSpPr>
        <p:sp>
          <p:nvSpPr>
            <p:cNvPr id="111" name="Rectangle 110">
              <a:extLst>
                <a:ext uri="{FF2B5EF4-FFF2-40B4-BE49-F238E27FC236}">
                  <a16:creationId xmlns:a16="http://schemas.microsoft.com/office/drawing/2014/main" id="{1A2196B8-5969-1613-ED3F-FF0AE3335EA9}"/>
                </a:ext>
              </a:extLst>
            </p:cNvPr>
            <p:cNvSpPr/>
            <p:nvPr/>
          </p:nvSpPr>
          <p:spPr>
            <a:xfrm>
              <a:off x="8095762" y="2584530"/>
              <a:ext cx="3297012" cy="321506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12" name="TextBox 111">
              <a:extLst>
                <a:ext uri="{FF2B5EF4-FFF2-40B4-BE49-F238E27FC236}">
                  <a16:creationId xmlns:a16="http://schemas.microsoft.com/office/drawing/2014/main" id="{4316E1EE-EC82-CDA2-04A2-49F66D9DE832}"/>
                </a:ext>
              </a:extLst>
            </p:cNvPr>
            <p:cNvSpPr txBox="1"/>
            <p:nvPr/>
          </p:nvSpPr>
          <p:spPr>
            <a:xfrm>
              <a:off x="8515947" y="2606060"/>
              <a:ext cx="169950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588"/>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itchFamily="34" charset="0"/>
                  <a:ea typeface="+mn-ea"/>
                  <a:cs typeface="Arial" pitchFamily="34" charset="0"/>
                </a:rPr>
                <a:t>Digital Ecosystems</a:t>
              </a:r>
            </a:p>
          </p:txBody>
        </p:sp>
        <p:pic>
          <p:nvPicPr>
            <p:cNvPr id="113" name="Graphic 123" descr="Connections">
              <a:extLst>
                <a:ext uri="{FF2B5EF4-FFF2-40B4-BE49-F238E27FC236}">
                  <a16:creationId xmlns:a16="http://schemas.microsoft.com/office/drawing/2014/main" id="{41BFEEEA-8E04-9DF8-074E-09A5A89E37F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127947" y="2593641"/>
              <a:ext cx="392839" cy="392839"/>
            </a:xfrm>
            <a:prstGeom prst="rect">
              <a:avLst/>
            </a:prstGeom>
          </p:spPr>
        </p:pic>
      </p:grpSp>
      <p:sp>
        <p:nvSpPr>
          <p:cNvPr id="12" name="Arrow: Right 11">
            <a:extLst>
              <a:ext uri="{FF2B5EF4-FFF2-40B4-BE49-F238E27FC236}">
                <a16:creationId xmlns:a16="http://schemas.microsoft.com/office/drawing/2014/main" id="{D5730DFA-BAB7-C814-93FB-99C83BE08734}"/>
              </a:ext>
            </a:extLst>
          </p:cNvPr>
          <p:cNvSpPr/>
          <p:nvPr/>
        </p:nvSpPr>
        <p:spPr bwMode="auto">
          <a:xfrm>
            <a:off x="9875545" y="3021489"/>
            <a:ext cx="505891" cy="504990"/>
          </a:xfrm>
          <a:prstGeom prst="rightArrow">
            <a:avLst/>
          </a:prstGeom>
          <a:ln>
            <a:gradFill flip="none" rotWithShape="1">
              <a:gsLst>
                <a:gs pos="42000">
                  <a:srgbClr val="2089D9"/>
                </a:gs>
                <a:gs pos="88000">
                  <a:srgbClr val="2089D9">
                    <a:alpha val="26000"/>
                  </a:srgbClr>
                </a:gs>
              </a:gsLst>
              <a:lin ang="0" scaled="1"/>
              <a:tileRect/>
            </a:gra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Arrow: Right 13">
            <a:extLst>
              <a:ext uri="{FF2B5EF4-FFF2-40B4-BE49-F238E27FC236}">
                <a16:creationId xmlns:a16="http://schemas.microsoft.com/office/drawing/2014/main" id="{5B1AEEFE-C37F-3AFE-2A5E-9C9E1A1BBC99}"/>
              </a:ext>
            </a:extLst>
          </p:cNvPr>
          <p:cNvSpPr/>
          <p:nvPr/>
        </p:nvSpPr>
        <p:spPr bwMode="auto">
          <a:xfrm>
            <a:off x="9887559" y="3732143"/>
            <a:ext cx="505891" cy="504990"/>
          </a:xfrm>
          <a:prstGeom prst="rightArrow">
            <a:avLst/>
          </a:prstGeom>
          <a:ln>
            <a:gradFill flip="none" rotWithShape="1">
              <a:gsLst>
                <a:gs pos="42000">
                  <a:srgbClr val="2089D9"/>
                </a:gs>
                <a:gs pos="88000">
                  <a:srgbClr val="2089D9">
                    <a:alpha val="26000"/>
                  </a:srgbClr>
                </a:gs>
              </a:gsLst>
              <a:lin ang="0" scaled="1"/>
              <a:tileRect/>
            </a:gra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 name="Arrow: Right 14">
            <a:extLst>
              <a:ext uri="{FF2B5EF4-FFF2-40B4-BE49-F238E27FC236}">
                <a16:creationId xmlns:a16="http://schemas.microsoft.com/office/drawing/2014/main" id="{E0B879E1-55B9-08EB-4E3A-8F077521C55D}"/>
              </a:ext>
            </a:extLst>
          </p:cNvPr>
          <p:cNvSpPr/>
          <p:nvPr/>
        </p:nvSpPr>
        <p:spPr bwMode="auto">
          <a:xfrm>
            <a:off x="9868748" y="4441361"/>
            <a:ext cx="505891" cy="504990"/>
          </a:xfrm>
          <a:prstGeom prst="rightArrow">
            <a:avLst/>
          </a:prstGeom>
          <a:ln>
            <a:gradFill flip="none" rotWithShape="1">
              <a:gsLst>
                <a:gs pos="42000">
                  <a:srgbClr val="2089D9"/>
                </a:gs>
                <a:gs pos="88000">
                  <a:srgbClr val="2089D9">
                    <a:alpha val="26000"/>
                  </a:srgbClr>
                </a:gs>
              </a:gsLst>
              <a:lin ang="0" scaled="1"/>
              <a:tileRect/>
            </a:gra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5" name="Rectangle 194">
            <a:extLst>
              <a:ext uri="{FF2B5EF4-FFF2-40B4-BE49-F238E27FC236}">
                <a16:creationId xmlns:a16="http://schemas.microsoft.com/office/drawing/2014/main" id="{3064214D-D776-46B8-B083-F1BA7B0D616D}"/>
              </a:ext>
            </a:extLst>
          </p:cNvPr>
          <p:cNvSpPr/>
          <p:nvPr/>
        </p:nvSpPr>
        <p:spPr>
          <a:xfrm>
            <a:off x="8194341" y="2947499"/>
            <a:ext cx="1764596" cy="590917"/>
          </a:xfrm>
          <a:prstGeom prst="rect">
            <a:avLst/>
          </a:prstGeom>
          <a:solidFill>
            <a:schemeClr val="bg1"/>
          </a:solidFill>
          <a:ln w="12700">
            <a:solidFill>
              <a:schemeClr val="accent1">
                <a:lumMod val="75000"/>
              </a:schemeClr>
            </a:solidFill>
          </a:ln>
          <a:effectLst>
            <a:outerShdw blurRad="241300" dist="508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0" tIns="365760" rIns="182878" bIns="201168" numCol="1" spcCol="0" rtlCol="0" fromWordArt="0" anchor="t"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endParaRPr kumimoji="0" lang="en-US" sz="1400" b="1" i="0" u="none" strike="noStrike" kern="0" cap="none" spc="0" normalizeH="0" baseline="0" noProof="0">
              <a:ln>
                <a:noFill/>
              </a:ln>
              <a:gradFill>
                <a:gsLst>
                  <a:gs pos="0">
                    <a:srgbClr val="000000"/>
                  </a:gs>
                  <a:gs pos="100000">
                    <a:srgbClr val="000000"/>
                  </a:gs>
                </a:gsLst>
                <a:lin ang="5400000" scaled="1"/>
              </a:gradFill>
              <a:effectLst/>
              <a:uLnTx/>
              <a:uFillTx/>
              <a:latin typeface="Arial" pitchFamily="34" charset="0"/>
              <a:ea typeface="+mn-ea"/>
              <a:cs typeface="Arial" pitchFamily="34" charset="0"/>
            </a:endParaRPr>
          </a:p>
        </p:txBody>
      </p:sp>
      <p:grpSp>
        <p:nvGrpSpPr>
          <p:cNvPr id="196" name="Group 89">
            <a:extLst>
              <a:ext uri="{FF2B5EF4-FFF2-40B4-BE49-F238E27FC236}">
                <a16:creationId xmlns:a16="http://schemas.microsoft.com/office/drawing/2014/main" id="{64886519-E044-4426-9E6A-33775D460D8B}"/>
              </a:ext>
            </a:extLst>
          </p:cNvPr>
          <p:cNvGrpSpPr>
            <a:grpSpLocks noChangeAspect="1"/>
          </p:cNvGrpSpPr>
          <p:nvPr/>
        </p:nvGrpSpPr>
        <p:grpSpPr bwMode="auto">
          <a:xfrm rot="16200000">
            <a:off x="8809479" y="3249892"/>
            <a:ext cx="156269" cy="191605"/>
            <a:chOff x="5039" y="1460"/>
            <a:chExt cx="199" cy="244"/>
          </a:xfrm>
          <a:solidFill>
            <a:schemeClr val="accent6"/>
          </a:solidFill>
        </p:grpSpPr>
        <p:sp>
          <p:nvSpPr>
            <p:cNvPr id="197" name="Freeform 90">
              <a:extLst>
                <a:ext uri="{FF2B5EF4-FFF2-40B4-BE49-F238E27FC236}">
                  <a16:creationId xmlns:a16="http://schemas.microsoft.com/office/drawing/2014/main" id="{616737F7-C56F-4DC9-9D78-100640F81EE7}"/>
                </a:ext>
              </a:extLst>
            </p:cNvPr>
            <p:cNvSpPr>
              <a:spLocks/>
            </p:cNvSpPr>
            <p:nvPr/>
          </p:nvSpPr>
          <p:spPr bwMode="auto">
            <a:xfrm>
              <a:off x="5039" y="1460"/>
              <a:ext cx="182" cy="244"/>
            </a:xfrm>
            <a:custGeom>
              <a:avLst/>
              <a:gdLst>
                <a:gd name="T0" fmla="*/ 0 w 293"/>
                <a:gd name="T1" fmla="*/ 393 h 393"/>
                <a:gd name="T2" fmla="*/ 0 w 293"/>
                <a:gd name="T3" fmla="*/ 393 h 393"/>
                <a:gd name="T4" fmla="*/ 293 w 293"/>
                <a:gd name="T5" fmla="*/ 393 h 393"/>
                <a:gd name="T6" fmla="*/ 293 w 293"/>
                <a:gd name="T7" fmla="*/ 202 h 393"/>
                <a:gd name="T8" fmla="*/ 266 w 293"/>
                <a:gd name="T9" fmla="*/ 175 h 393"/>
                <a:gd name="T10" fmla="*/ 266 w 293"/>
                <a:gd name="T11" fmla="*/ 0 h 393"/>
                <a:gd name="T12" fmla="*/ 0 w 293"/>
                <a:gd name="T13" fmla="*/ 0 h 393"/>
                <a:gd name="T14" fmla="*/ 0 w 293"/>
                <a:gd name="T15" fmla="*/ 393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393">
                  <a:moveTo>
                    <a:pt x="0" y="393"/>
                  </a:moveTo>
                  <a:lnTo>
                    <a:pt x="0" y="393"/>
                  </a:lnTo>
                  <a:lnTo>
                    <a:pt x="293" y="393"/>
                  </a:lnTo>
                  <a:lnTo>
                    <a:pt x="293" y="202"/>
                  </a:lnTo>
                  <a:lnTo>
                    <a:pt x="266" y="175"/>
                  </a:lnTo>
                  <a:lnTo>
                    <a:pt x="266" y="0"/>
                  </a:lnTo>
                  <a:lnTo>
                    <a:pt x="0" y="0"/>
                  </a:lnTo>
                  <a:lnTo>
                    <a:pt x="0" y="393"/>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198" name="Freeform 91">
              <a:extLst>
                <a:ext uri="{FF2B5EF4-FFF2-40B4-BE49-F238E27FC236}">
                  <a16:creationId xmlns:a16="http://schemas.microsoft.com/office/drawing/2014/main" id="{7EA7E287-3149-498B-837E-C53BFBD5537B}"/>
                </a:ext>
              </a:extLst>
            </p:cNvPr>
            <p:cNvSpPr>
              <a:spLocks/>
            </p:cNvSpPr>
            <p:nvPr/>
          </p:nvSpPr>
          <p:spPr bwMode="auto">
            <a:xfrm>
              <a:off x="5221" y="1460"/>
              <a:ext cx="17" cy="110"/>
            </a:xfrm>
            <a:custGeom>
              <a:avLst/>
              <a:gdLst>
                <a:gd name="T0" fmla="*/ 27 w 27"/>
                <a:gd name="T1" fmla="*/ 0 h 177"/>
                <a:gd name="T2" fmla="*/ 27 w 27"/>
                <a:gd name="T3" fmla="*/ 0 h 177"/>
                <a:gd name="T4" fmla="*/ 0 w 27"/>
                <a:gd name="T5" fmla="*/ 0 h 177"/>
                <a:gd name="T6" fmla="*/ 0 w 27"/>
                <a:gd name="T7" fmla="*/ 164 h 177"/>
                <a:gd name="T8" fmla="*/ 13 w 27"/>
                <a:gd name="T9" fmla="*/ 177 h 177"/>
                <a:gd name="T10" fmla="*/ 27 w 27"/>
                <a:gd name="T11" fmla="*/ 164 h 177"/>
                <a:gd name="T12" fmla="*/ 27 w 27"/>
                <a:gd name="T13" fmla="*/ 0 h 177"/>
              </a:gdLst>
              <a:ahLst/>
              <a:cxnLst>
                <a:cxn ang="0">
                  <a:pos x="T0" y="T1"/>
                </a:cxn>
                <a:cxn ang="0">
                  <a:pos x="T2" y="T3"/>
                </a:cxn>
                <a:cxn ang="0">
                  <a:pos x="T4" y="T5"/>
                </a:cxn>
                <a:cxn ang="0">
                  <a:pos x="T6" y="T7"/>
                </a:cxn>
                <a:cxn ang="0">
                  <a:pos x="T8" y="T9"/>
                </a:cxn>
                <a:cxn ang="0">
                  <a:pos x="T10" y="T11"/>
                </a:cxn>
                <a:cxn ang="0">
                  <a:pos x="T12" y="T13"/>
                </a:cxn>
              </a:cxnLst>
              <a:rect l="0" t="0" r="r" b="b"/>
              <a:pathLst>
                <a:path w="27" h="177">
                  <a:moveTo>
                    <a:pt x="27" y="0"/>
                  </a:moveTo>
                  <a:lnTo>
                    <a:pt x="27" y="0"/>
                  </a:lnTo>
                  <a:lnTo>
                    <a:pt x="0" y="0"/>
                  </a:lnTo>
                  <a:lnTo>
                    <a:pt x="0" y="164"/>
                  </a:lnTo>
                  <a:lnTo>
                    <a:pt x="13" y="177"/>
                  </a:lnTo>
                  <a:lnTo>
                    <a:pt x="27" y="164"/>
                  </a:lnTo>
                  <a:lnTo>
                    <a:pt x="27" y="0"/>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grpSp>
        <p:nvGrpSpPr>
          <p:cNvPr id="199" name="Group 13">
            <a:extLst>
              <a:ext uri="{FF2B5EF4-FFF2-40B4-BE49-F238E27FC236}">
                <a16:creationId xmlns:a16="http://schemas.microsoft.com/office/drawing/2014/main" id="{DA4D62AD-8C37-42F4-A366-C3EDD320C238}"/>
              </a:ext>
            </a:extLst>
          </p:cNvPr>
          <p:cNvGrpSpPr/>
          <p:nvPr/>
        </p:nvGrpSpPr>
        <p:grpSpPr>
          <a:xfrm>
            <a:off x="9135305" y="3260444"/>
            <a:ext cx="231661" cy="188937"/>
            <a:chOff x="10594297" y="3126733"/>
            <a:chExt cx="291373" cy="237636"/>
          </a:xfrm>
        </p:grpSpPr>
        <p:grpSp>
          <p:nvGrpSpPr>
            <p:cNvPr id="200" name="Group 199">
              <a:extLst>
                <a:ext uri="{FF2B5EF4-FFF2-40B4-BE49-F238E27FC236}">
                  <a16:creationId xmlns:a16="http://schemas.microsoft.com/office/drawing/2014/main" id="{B15C6C94-0789-43A6-B14F-8E2E5B136152}"/>
                </a:ext>
              </a:extLst>
            </p:cNvPr>
            <p:cNvGrpSpPr>
              <a:grpSpLocks noChangeAspect="1"/>
            </p:cNvGrpSpPr>
            <p:nvPr/>
          </p:nvGrpSpPr>
          <p:grpSpPr bwMode="auto">
            <a:xfrm rot="16200000">
              <a:off x="10621166" y="3099864"/>
              <a:ext cx="237636" cy="291373"/>
              <a:chOff x="5039" y="1460"/>
              <a:chExt cx="199" cy="244"/>
            </a:xfrm>
            <a:solidFill>
              <a:schemeClr val="accent6"/>
            </a:solidFill>
          </p:grpSpPr>
          <p:sp>
            <p:nvSpPr>
              <p:cNvPr id="202" name="Freeform 90">
                <a:extLst>
                  <a:ext uri="{FF2B5EF4-FFF2-40B4-BE49-F238E27FC236}">
                    <a16:creationId xmlns:a16="http://schemas.microsoft.com/office/drawing/2014/main" id="{126BCA8C-2E5D-4507-AF24-0D81105856DF}"/>
                  </a:ext>
                </a:extLst>
              </p:cNvPr>
              <p:cNvSpPr>
                <a:spLocks/>
              </p:cNvSpPr>
              <p:nvPr/>
            </p:nvSpPr>
            <p:spPr bwMode="auto">
              <a:xfrm>
                <a:off x="5039" y="1460"/>
                <a:ext cx="182" cy="244"/>
              </a:xfrm>
              <a:custGeom>
                <a:avLst/>
                <a:gdLst>
                  <a:gd name="T0" fmla="*/ 0 w 293"/>
                  <a:gd name="T1" fmla="*/ 393 h 393"/>
                  <a:gd name="T2" fmla="*/ 0 w 293"/>
                  <a:gd name="T3" fmla="*/ 393 h 393"/>
                  <a:gd name="T4" fmla="*/ 293 w 293"/>
                  <a:gd name="T5" fmla="*/ 393 h 393"/>
                  <a:gd name="T6" fmla="*/ 293 w 293"/>
                  <a:gd name="T7" fmla="*/ 202 h 393"/>
                  <a:gd name="T8" fmla="*/ 266 w 293"/>
                  <a:gd name="T9" fmla="*/ 175 h 393"/>
                  <a:gd name="T10" fmla="*/ 266 w 293"/>
                  <a:gd name="T11" fmla="*/ 0 h 393"/>
                  <a:gd name="T12" fmla="*/ 0 w 293"/>
                  <a:gd name="T13" fmla="*/ 0 h 393"/>
                  <a:gd name="T14" fmla="*/ 0 w 293"/>
                  <a:gd name="T15" fmla="*/ 393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393">
                    <a:moveTo>
                      <a:pt x="0" y="393"/>
                    </a:moveTo>
                    <a:lnTo>
                      <a:pt x="0" y="393"/>
                    </a:lnTo>
                    <a:lnTo>
                      <a:pt x="293" y="393"/>
                    </a:lnTo>
                    <a:lnTo>
                      <a:pt x="293" y="202"/>
                    </a:lnTo>
                    <a:lnTo>
                      <a:pt x="266" y="175"/>
                    </a:lnTo>
                    <a:lnTo>
                      <a:pt x="266" y="0"/>
                    </a:lnTo>
                    <a:lnTo>
                      <a:pt x="0" y="0"/>
                    </a:lnTo>
                    <a:lnTo>
                      <a:pt x="0" y="393"/>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203" name="Freeform 91">
                <a:extLst>
                  <a:ext uri="{FF2B5EF4-FFF2-40B4-BE49-F238E27FC236}">
                    <a16:creationId xmlns:a16="http://schemas.microsoft.com/office/drawing/2014/main" id="{1C3E811B-E47E-46BA-BCFB-EC090EA7F800}"/>
                  </a:ext>
                </a:extLst>
              </p:cNvPr>
              <p:cNvSpPr>
                <a:spLocks/>
              </p:cNvSpPr>
              <p:nvPr/>
            </p:nvSpPr>
            <p:spPr bwMode="auto">
              <a:xfrm>
                <a:off x="5221" y="1460"/>
                <a:ext cx="17" cy="110"/>
              </a:xfrm>
              <a:custGeom>
                <a:avLst/>
                <a:gdLst>
                  <a:gd name="T0" fmla="*/ 27 w 27"/>
                  <a:gd name="T1" fmla="*/ 0 h 177"/>
                  <a:gd name="T2" fmla="*/ 27 w 27"/>
                  <a:gd name="T3" fmla="*/ 0 h 177"/>
                  <a:gd name="T4" fmla="*/ 0 w 27"/>
                  <a:gd name="T5" fmla="*/ 0 h 177"/>
                  <a:gd name="T6" fmla="*/ 0 w 27"/>
                  <a:gd name="T7" fmla="*/ 164 h 177"/>
                  <a:gd name="T8" fmla="*/ 13 w 27"/>
                  <a:gd name="T9" fmla="*/ 177 h 177"/>
                  <a:gd name="T10" fmla="*/ 27 w 27"/>
                  <a:gd name="T11" fmla="*/ 164 h 177"/>
                  <a:gd name="T12" fmla="*/ 27 w 27"/>
                  <a:gd name="T13" fmla="*/ 0 h 177"/>
                </a:gdLst>
                <a:ahLst/>
                <a:cxnLst>
                  <a:cxn ang="0">
                    <a:pos x="T0" y="T1"/>
                  </a:cxn>
                  <a:cxn ang="0">
                    <a:pos x="T2" y="T3"/>
                  </a:cxn>
                  <a:cxn ang="0">
                    <a:pos x="T4" y="T5"/>
                  </a:cxn>
                  <a:cxn ang="0">
                    <a:pos x="T6" y="T7"/>
                  </a:cxn>
                  <a:cxn ang="0">
                    <a:pos x="T8" y="T9"/>
                  </a:cxn>
                  <a:cxn ang="0">
                    <a:pos x="T10" y="T11"/>
                  </a:cxn>
                  <a:cxn ang="0">
                    <a:pos x="T12" y="T13"/>
                  </a:cxn>
                </a:cxnLst>
                <a:rect l="0" t="0" r="r" b="b"/>
                <a:pathLst>
                  <a:path w="27" h="177">
                    <a:moveTo>
                      <a:pt x="27" y="0"/>
                    </a:moveTo>
                    <a:lnTo>
                      <a:pt x="27" y="0"/>
                    </a:lnTo>
                    <a:lnTo>
                      <a:pt x="0" y="0"/>
                    </a:lnTo>
                    <a:lnTo>
                      <a:pt x="0" y="164"/>
                    </a:lnTo>
                    <a:lnTo>
                      <a:pt x="13" y="177"/>
                    </a:lnTo>
                    <a:lnTo>
                      <a:pt x="27" y="164"/>
                    </a:lnTo>
                    <a:lnTo>
                      <a:pt x="27" y="0"/>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pic>
          <p:nvPicPr>
            <p:cNvPr id="201" name="Graphic 122">
              <a:extLst>
                <a:ext uri="{FF2B5EF4-FFF2-40B4-BE49-F238E27FC236}">
                  <a16:creationId xmlns:a16="http://schemas.microsoft.com/office/drawing/2014/main" id="{F57A85D1-0452-4997-BD41-EC5718EA1177}"/>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0660092" y="3214540"/>
              <a:ext cx="159777" cy="118478"/>
            </a:xfrm>
            <a:prstGeom prst="rect">
              <a:avLst/>
            </a:prstGeom>
          </p:spPr>
        </p:pic>
      </p:grpSp>
      <p:pic>
        <p:nvPicPr>
          <p:cNvPr id="204" name="Graphic 234" descr="Database">
            <a:extLst>
              <a:ext uri="{FF2B5EF4-FFF2-40B4-BE49-F238E27FC236}">
                <a16:creationId xmlns:a16="http://schemas.microsoft.com/office/drawing/2014/main" id="{228AAE68-495F-4290-A17A-9077878A1C05}"/>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9453443" y="3132347"/>
            <a:ext cx="433112" cy="433110"/>
          </a:xfrm>
          <a:prstGeom prst="rect">
            <a:avLst/>
          </a:prstGeom>
        </p:spPr>
      </p:pic>
      <p:pic>
        <p:nvPicPr>
          <p:cNvPr id="205" name="Graphic 91">
            <a:extLst>
              <a:ext uri="{FF2B5EF4-FFF2-40B4-BE49-F238E27FC236}">
                <a16:creationId xmlns:a16="http://schemas.microsoft.com/office/drawing/2014/main" id="{800105FA-4A07-4439-AAE0-37694EF2A41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8467884" y="3265022"/>
            <a:ext cx="193228" cy="168024"/>
          </a:xfrm>
          <a:prstGeom prst="rect">
            <a:avLst/>
          </a:prstGeom>
        </p:spPr>
      </p:pic>
      <p:sp>
        <p:nvSpPr>
          <p:cNvPr id="206" name="Rectangle 205">
            <a:extLst>
              <a:ext uri="{FF2B5EF4-FFF2-40B4-BE49-F238E27FC236}">
                <a16:creationId xmlns:a16="http://schemas.microsoft.com/office/drawing/2014/main" id="{F8F58EDF-F0C4-4ED4-AFCD-4EC9B756E0E8}"/>
              </a:ext>
            </a:extLst>
          </p:cNvPr>
          <p:cNvSpPr/>
          <p:nvPr/>
        </p:nvSpPr>
        <p:spPr>
          <a:xfrm>
            <a:off x="8552057" y="2950216"/>
            <a:ext cx="1049165" cy="22023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588"/>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rPr>
              <a:t>Data/Information</a:t>
            </a:r>
          </a:p>
        </p:txBody>
      </p:sp>
      <p:grpSp>
        <p:nvGrpSpPr>
          <p:cNvPr id="207" name="Group 206">
            <a:extLst>
              <a:ext uri="{FF2B5EF4-FFF2-40B4-BE49-F238E27FC236}">
                <a16:creationId xmlns:a16="http://schemas.microsoft.com/office/drawing/2014/main" id="{EE948CF0-8728-4729-92CC-B55F7B4C9897}"/>
              </a:ext>
            </a:extLst>
          </p:cNvPr>
          <p:cNvGrpSpPr/>
          <p:nvPr/>
        </p:nvGrpSpPr>
        <p:grpSpPr>
          <a:xfrm>
            <a:off x="8194341" y="3665986"/>
            <a:ext cx="1764596" cy="599454"/>
            <a:chOff x="8528927" y="3989373"/>
            <a:chExt cx="2011680" cy="788469"/>
          </a:xfrm>
        </p:grpSpPr>
        <p:sp>
          <p:nvSpPr>
            <p:cNvPr id="208" name="Rectangle 207">
              <a:extLst>
                <a:ext uri="{FF2B5EF4-FFF2-40B4-BE49-F238E27FC236}">
                  <a16:creationId xmlns:a16="http://schemas.microsoft.com/office/drawing/2014/main" id="{F238BA37-FDC3-4588-B2D0-C9C5832D5FBB}"/>
                </a:ext>
              </a:extLst>
            </p:cNvPr>
            <p:cNvSpPr/>
            <p:nvPr/>
          </p:nvSpPr>
          <p:spPr>
            <a:xfrm>
              <a:off x="8528927" y="4000602"/>
              <a:ext cx="2011680" cy="777240"/>
            </a:xfrm>
            <a:prstGeom prst="rect">
              <a:avLst/>
            </a:prstGeom>
            <a:solidFill>
              <a:schemeClr val="bg1"/>
            </a:solidFill>
            <a:ln w="12700">
              <a:solidFill>
                <a:schemeClr val="accent1">
                  <a:lumMod val="75000"/>
                </a:schemeClr>
              </a:solidFill>
            </a:ln>
            <a:effectLst>
              <a:outerShdw blurRad="241300" dist="508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0" tIns="365760" rIns="182878" bIns="201168" numCol="1" spcCol="0" rtlCol="0" fromWordArt="0" anchor="t"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endParaRPr kumimoji="0" lang="en-US" sz="1400" b="1" i="0" u="none" strike="noStrike" kern="0" cap="none" spc="0" normalizeH="0" baseline="0" noProof="0">
                <a:ln>
                  <a:noFill/>
                </a:ln>
                <a:gradFill>
                  <a:gsLst>
                    <a:gs pos="0">
                      <a:srgbClr val="000000"/>
                    </a:gs>
                    <a:gs pos="100000">
                      <a:srgbClr val="000000"/>
                    </a:gs>
                  </a:gsLst>
                  <a:lin ang="5400000" scaled="1"/>
                </a:gradFill>
                <a:effectLst/>
                <a:uLnTx/>
                <a:uFillTx/>
                <a:latin typeface="Arial" pitchFamily="34" charset="0"/>
                <a:ea typeface="+mn-ea"/>
                <a:cs typeface="Arial" pitchFamily="34" charset="0"/>
              </a:endParaRPr>
            </a:p>
          </p:txBody>
        </p:sp>
        <p:sp>
          <p:nvSpPr>
            <p:cNvPr id="209" name="TextBox 208">
              <a:extLst>
                <a:ext uri="{FF2B5EF4-FFF2-40B4-BE49-F238E27FC236}">
                  <a16:creationId xmlns:a16="http://schemas.microsoft.com/office/drawing/2014/main" id="{AC7843EA-7A62-45C9-8E46-AC7A6795C2A2}"/>
                </a:ext>
              </a:extLst>
            </p:cNvPr>
            <p:cNvSpPr txBox="1"/>
            <p:nvPr/>
          </p:nvSpPr>
          <p:spPr>
            <a:xfrm>
              <a:off x="8739683" y="3989373"/>
              <a:ext cx="159016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rPr>
                <a:t>Apps &amp; Systems</a:t>
              </a:r>
            </a:p>
          </p:txBody>
        </p:sp>
      </p:grpSp>
      <p:pic>
        <p:nvPicPr>
          <p:cNvPr id="210" name="Graphic 228" descr="Flowchart">
            <a:extLst>
              <a:ext uri="{FF2B5EF4-FFF2-40B4-BE49-F238E27FC236}">
                <a16:creationId xmlns:a16="http://schemas.microsoft.com/office/drawing/2014/main" id="{748D4F43-B0D9-4DD1-A90F-1CAA0A8D3453}"/>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9419968" y="3812321"/>
            <a:ext cx="490453" cy="490453"/>
          </a:xfrm>
          <a:prstGeom prst="rect">
            <a:avLst/>
          </a:prstGeom>
        </p:spPr>
      </p:pic>
      <p:grpSp>
        <p:nvGrpSpPr>
          <p:cNvPr id="211" name="Group 4">
            <a:extLst>
              <a:ext uri="{FF2B5EF4-FFF2-40B4-BE49-F238E27FC236}">
                <a16:creationId xmlns:a16="http://schemas.microsoft.com/office/drawing/2014/main" id="{23CCF01C-6FF4-4C15-8F7F-E35271021A53}"/>
              </a:ext>
            </a:extLst>
          </p:cNvPr>
          <p:cNvGrpSpPr>
            <a:grpSpLocks noChangeAspect="1"/>
          </p:cNvGrpSpPr>
          <p:nvPr/>
        </p:nvGrpSpPr>
        <p:grpSpPr bwMode="auto">
          <a:xfrm>
            <a:off x="8987646" y="3934462"/>
            <a:ext cx="329054" cy="257788"/>
            <a:chOff x="8417" y="3367"/>
            <a:chExt cx="374" cy="293"/>
          </a:xfrm>
        </p:grpSpPr>
        <p:sp>
          <p:nvSpPr>
            <p:cNvPr id="212" name="AutoShape 3">
              <a:extLst>
                <a:ext uri="{FF2B5EF4-FFF2-40B4-BE49-F238E27FC236}">
                  <a16:creationId xmlns:a16="http://schemas.microsoft.com/office/drawing/2014/main" id="{CBCB6837-EF3D-4AC3-8E3D-5CBF3860DD6F}"/>
                </a:ext>
              </a:extLst>
            </p:cNvPr>
            <p:cNvSpPr>
              <a:spLocks noChangeAspect="1" noChangeArrowheads="1" noTextEdit="1"/>
            </p:cNvSpPr>
            <p:nvPr/>
          </p:nvSpPr>
          <p:spPr bwMode="auto">
            <a:xfrm>
              <a:off x="8417" y="3379"/>
              <a:ext cx="374"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13" name="Rectangle 5">
              <a:extLst>
                <a:ext uri="{FF2B5EF4-FFF2-40B4-BE49-F238E27FC236}">
                  <a16:creationId xmlns:a16="http://schemas.microsoft.com/office/drawing/2014/main" id="{50CAE57C-6D91-4678-9E22-233662571396}"/>
                </a:ext>
              </a:extLst>
            </p:cNvPr>
            <p:cNvSpPr>
              <a:spLocks noChangeArrowheads="1"/>
            </p:cNvSpPr>
            <p:nvPr/>
          </p:nvSpPr>
          <p:spPr bwMode="auto">
            <a:xfrm>
              <a:off x="8417" y="3414"/>
              <a:ext cx="374" cy="246"/>
            </a:xfrm>
            <a:prstGeom prst="rect">
              <a:avLst/>
            </a:prstGeom>
            <a:solidFill>
              <a:srgbClr val="0078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14" name="Rectangle 6">
              <a:extLst>
                <a:ext uri="{FF2B5EF4-FFF2-40B4-BE49-F238E27FC236}">
                  <a16:creationId xmlns:a16="http://schemas.microsoft.com/office/drawing/2014/main" id="{C7920549-619F-4FB7-A005-1A2773729EC3}"/>
                </a:ext>
              </a:extLst>
            </p:cNvPr>
            <p:cNvSpPr>
              <a:spLocks noChangeArrowheads="1"/>
            </p:cNvSpPr>
            <p:nvPr/>
          </p:nvSpPr>
          <p:spPr bwMode="auto">
            <a:xfrm>
              <a:off x="8417" y="3367"/>
              <a:ext cx="374" cy="3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15" name="Oval 7">
              <a:extLst>
                <a:ext uri="{FF2B5EF4-FFF2-40B4-BE49-F238E27FC236}">
                  <a16:creationId xmlns:a16="http://schemas.microsoft.com/office/drawing/2014/main" id="{E735CB2A-381D-40EC-8597-36125C0659C5}"/>
                </a:ext>
              </a:extLst>
            </p:cNvPr>
            <p:cNvSpPr>
              <a:spLocks noChangeArrowheads="1"/>
            </p:cNvSpPr>
            <p:nvPr/>
          </p:nvSpPr>
          <p:spPr bwMode="auto">
            <a:xfrm>
              <a:off x="8430" y="3379"/>
              <a:ext cx="11" cy="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16" name="Oval 8">
              <a:extLst>
                <a:ext uri="{FF2B5EF4-FFF2-40B4-BE49-F238E27FC236}">
                  <a16:creationId xmlns:a16="http://schemas.microsoft.com/office/drawing/2014/main" id="{5842CEBA-9017-45AB-8859-1F1D8D5F2F07}"/>
                </a:ext>
              </a:extLst>
            </p:cNvPr>
            <p:cNvSpPr>
              <a:spLocks noChangeArrowheads="1"/>
            </p:cNvSpPr>
            <p:nvPr/>
          </p:nvSpPr>
          <p:spPr bwMode="auto">
            <a:xfrm>
              <a:off x="8447" y="3379"/>
              <a:ext cx="12" cy="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17" name="Oval 9">
              <a:extLst>
                <a:ext uri="{FF2B5EF4-FFF2-40B4-BE49-F238E27FC236}">
                  <a16:creationId xmlns:a16="http://schemas.microsoft.com/office/drawing/2014/main" id="{EEADD4BF-CA56-4807-90AA-AC2DE9AD3FE6}"/>
                </a:ext>
              </a:extLst>
            </p:cNvPr>
            <p:cNvSpPr>
              <a:spLocks noChangeArrowheads="1"/>
            </p:cNvSpPr>
            <p:nvPr/>
          </p:nvSpPr>
          <p:spPr bwMode="auto">
            <a:xfrm>
              <a:off x="8465" y="3379"/>
              <a:ext cx="11" cy="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18" name="Rectangle 10">
              <a:extLst>
                <a:ext uri="{FF2B5EF4-FFF2-40B4-BE49-F238E27FC236}">
                  <a16:creationId xmlns:a16="http://schemas.microsoft.com/office/drawing/2014/main" id="{272C7471-1D10-4B2F-B6F8-D755EECA943D}"/>
                </a:ext>
              </a:extLst>
            </p:cNvPr>
            <p:cNvSpPr>
              <a:spLocks noChangeArrowheads="1"/>
            </p:cNvSpPr>
            <p:nvPr/>
          </p:nvSpPr>
          <p:spPr bwMode="auto">
            <a:xfrm>
              <a:off x="8487" y="3461"/>
              <a:ext cx="59" cy="5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19" name="Rectangle 11">
              <a:extLst>
                <a:ext uri="{FF2B5EF4-FFF2-40B4-BE49-F238E27FC236}">
                  <a16:creationId xmlns:a16="http://schemas.microsoft.com/office/drawing/2014/main" id="{A29889CB-5FA3-4A1E-8506-D984D1BB0326}"/>
                </a:ext>
              </a:extLst>
            </p:cNvPr>
            <p:cNvSpPr>
              <a:spLocks noChangeArrowheads="1"/>
            </p:cNvSpPr>
            <p:nvPr/>
          </p:nvSpPr>
          <p:spPr bwMode="auto">
            <a:xfrm>
              <a:off x="8576" y="3461"/>
              <a:ext cx="58" cy="5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20" name="Rectangle 12">
              <a:extLst>
                <a:ext uri="{FF2B5EF4-FFF2-40B4-BE49-F238E27FC236}">
                  <a16:creationId xmlns:a16="http://schemas.microsoft.com/office/drawing/2014/main" id="{837856A4-D3E5-4E1D-8010-D54B4CDA9B1F}"/>
                </a:ext>
              </a:extLst>
            </p:cNvPr>
            <p:cNvSpPr>
              <a:spLocks noChangeArrowheads="1"/>
            </p:cNvSpPr>
            <p:nvPr/>
          </p:nvSpPr>
          <p:spPr bwMode="auto">
            <a:xfrm>
              <a:off x="8662" y="3461"/>
              <a:ext cx="59" cy="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21" name="Rectangle 13">
              <a:extLst>
                <a:ext uri="{FF2B5EF4-FFF2-40B4-BE49-F238E27FC236}">
                  <a16:creationId xmlns:a16="http://schemas.microsoft.com/office/drawing/2014/main" id="{778551CA-9ACC-4A8D-8A6D-4655EAC79674}"/>
                </a:ext>
              </a:extLst>
            </p:cNvPr>
            <p:cNvSpPr>
              <a:spLocks noChangeArrowheads="1"/>
            </p:cNvSpPr>
            <p:nvPr/>
          </p:nvSpPr>
          <p:spPr bwMode="auto">
            <a:xfrm>
              <a:off x="8487" y="3555"/>
              <a:ext cx="59"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22" name="Rectangle 221">
              <a:extLst>
                <a:ext uri="{FF2B5EF4-FFF2-40B4-BE49-F238E27FC236}">
                  <a16:creationId xmlns:a16="http://schemas.microsoft.com/office/drawing/2014/main" id="{5A5A6D79-BFF2-4F1F-8578-B3D1D8BC80BA}"/>
                </a:ext>
              </a:extLst>
            </p:cNvPr>
            <p:cNvSpPr>
              <a:spLocks noChangeArrowheads="1"/>
            </p:cNvSpPr>
            <p:nvPr/>
          </p:nvSpPr>
          <p:spPr bwMode="auto">
            <a:xfrm>
              <a:off x="8576" y="3555"/>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23" name="Rectangle 222">
              <a:extLst>
                <a:ext uri="{FF2B5EF4-FFF2-40B4-BE49-F238E27FC236}">
                  <a16:creationId xmlns:a16="http://schemas.microsoft.com/office/drawing/2014/main" id="{6F4B7DD7-729E-41B8-B5E1-8868D0EF2BC6}"/>
                </a:ext>
              </a:extLst>
            </p:cNvPr>
            <p:cNvSpPr>
              <a:spLocks noChangeArrowheads="1"/>
            </p:cNvSpPr>
            <p:nvPr/>
          </p:nvSpPr>
          <p:spPr bwMode="auto">
            <a:xfrm>
              <a:off x="8662" y="3555"/>
              <a:ext cx="59" cy="5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grpSp>
        <p:nvGrpSpPr>
          <p:cNvPr id="224" name="Group 223">
            <a:extLst>
              <a:ext uri="{FF2B5EF4-FFF2-40B4-BE49-F238E27FC236}">
                <a16:creationId xmlns:a16="http://schemas.microsoft.com/office/drawing/2014/main" id="{E9E5A586-5E7F-4B4A-866C-3DD937B5ADAE}"/>
              </a:ext>
            </a:extLst>
          </p:cNvPr>
          <p:cNvGrpSpPr/>
          <p:nvPr/>
        </p:nvGrpSpPr>
        <p:grpSpPr>
          <a:xfrm>
            <a:off x="8194341" y="4402288"/>
            <a:ext cx="1764596" cy="598859"/>
            <a:chOff x="8542123" y="4947211"/>
            <a:chExt cx="2011680" cy="787686"/>
          </a:xfrm>
        </p:grpSpPr>
        <p:sp>
          <p:nvSpPr>
            <p:cNvPr id="225" name="Rectangle 224">
              <a:extLst>
                <a:ext uri="{FF2B5EF4-FFF2-40B4-BE49-F238E27FC236}">
                  <a16:creationId xmlns:a16="http://schemas.microsoft.com/office/drawing/2014/main" id="{BA9B7BAC-3097-4D9E-9C33-3397E535CD78}"/>
                </a:ext>
              </a:extLst>
            </p:cNvPr>
            <p:cNvSpPr/>
            <p:nvPr/>
          </p:nvSpPr>
          <p:spPr>
            <a:xfrm>
              <a:off x="8542123" y="4957657"/>
              <a:ext cx="2011680" cy="777240"/>
            </a:xfrm>
            <a:prstGeom prst="rect">
              <a:avLst/>
            </a:prstGeom>
            <a:solidFill>
              <a:schemeClr val="bg1"/>
            </a:solidFill>
            <a:ln w="12700">
              <a:solidFill>
                <a:schemeClr val="accent1">
                  <a:lumMod val="75000"/>
                </a:schemeClr>
              </a:solidFill>
            </a:ln>
            <a:effectLst>
              <a:outerShdw blurRad="241300" dist="508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0" tIns="365760" rIns="182878" bIns="201168" numCol="1" spcCol="0" rtlCol="0" fromWordArt="0" anchor="t"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endParaRPr kumimoji="0" lang="en-US" sz="1400" b="1" i="0" u="none" strike="noStrike" kern="0" cap="none" spc="0" normalizeH="0" baseline="0" noProof="0">
                <a:ln>
                  <a:noFill/>
                </a:ln>
                <a:gradFill>
                  <a:gsLst>
                    <a:gs pos="0">
                      <a:srgbClr val="000000"/>
                    </a:gs>
                    <a:gs pos="100000">
                      <a:srgbClr val="000000"/>
                    </a:gs>
                  </a:gsLst>
                  <a:lin ang="5400000" scaled="1"/>
                </a:gradFill>
                <a:effectLst/>
                <a:uLnTx/>
                <a:uFillTx/>
                <a:latin typeface="Arial" pitchFamily="34" charset="0"/>
                <a:ea typeface="+mn-ea"/>
                <a:cs typeface="Arial" pitchFamily="34" charset="0"/>
              </a:endParaRPr>
            </a:p>
          </p:txBody>
        </p:sp>
        <p:sp>
          <p:nvSpPr>
            <p:cNvPr id="226" name="Rectangle 225">
              <a:extLst>
                <a:ext uri="{FF2B5EF4-FFF2-40B4-BE49-F238E27FC236}">
                  <a16:creationId xmlns:a16="http://schemas.microsoft.com/office/drawing/2014/main" id="{F4E3FE45-A287-4D17-B850-144FF9BCF686}"/>
                </a:ext>
              </a:extLst>
            </p:cNvPr>
            <p:cNvSpPr/>
            <p:nvPr/>
          </p:nvSpPr>
          <p:spPr>
            <a:xfrm>
              <a:off x="8858828" y="4947211"/>
              <a:ext cx="1378271" cy="36434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588"/>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rPr>
                <a:t>Security Zones</a:t>
              </a:r>
            </a:p>
          </p:txBody>
        </p:sp>
      </p:grpSp>
      <p:grpSp>
        <p:nvGrpSpPr>
          <p:cNvPr id="227" name="Group 241">
            <a:extLst>
              <a:ext uri="{FF2B5EF4-FFF2-40B4-BE49-F238E27FC236}">
                <a16:creationId xmlns:a16="http://schemas.microsoft.com/office/drawing/2014/main" id="{E832B5AC-DC2E-41A0-904D-3EB520D95508}"/>
              </a:ext>
            </a:extLst>
          </p:cNvPr>
          <p:cNvGrpSpPr/>
          <p:nvPr/>
        </p:nvGrpSpPr>
        <p:grpSpPr>
          <a:xfrm>
            <a:off x="8301433" y="3943366"/>
            <a:ext cx="566518" cy="244704"/>
            <a:chOff x="4892517" y="3147320"/>
            <a:chExt cx="712541" cy="307777"/>
          </a:xfrm>
        </p:grpSpPr>
        <p:sp>
          <p:nvSpPr>
            <p:cNvPr id="228" name="Rectangle 227">
              <a:extLst>
                <a:ext uri="{FF2B5EF4-FFF2-40B4-BE49-F238E27FC236}">
                  <a16:creationId xmlns:a16="http://schemas.microsoft.com/office/drawing/2014/main" id="{EC93DE1D-D5C1-4156-9B22-F02463DDE7B3}"/>
                </a:ext>
              </a:extLst>
            </p:cNvPr>
            <p:cNvSpPr/>
            <p:nvPr/>
          </p:nvSpPr>
          <p:spPr>
            <a:xfrm>
              <a:off x="4892517" y="3181343"/>
              <a:ext cx="700048" cy="238564"/>
            </a:xfrm>
            <a:prstGeom prst="rect">
              <a:avLst/>
            </a:prstGeom>
            <a:solidFill>
              <a:schemeClr val="accent2"/>
            </a:solidFill>
            <a:ln>
              <a:noFill/>
            </a:ln>
            <a:effectLst>
              <a:outerShdw blurRad="190500" dist="508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91440" rIns="0" bIns="91440" numCol="1" spcCol="0" rtlCol="0" fromWordArt="0" anchor="ctr"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r>
                <a:rPr kumimoji="0" lang="en-US" sz="800" b="1" i="0" u="none" strike="noStrike" kern="0" cap="none" spc="0" normalizeH="0" baseline="0" noProof="0">
                  <a:ln>
                    <a:noFill/>
                  </a:ln>
                  <a:gradFill>
                    <a:gsLst>
                      <a:gs pos="0">
                        <a:srgbClr val="FFFFFF"/>
                      </a:gs>
                      <a:gs pos="100000">
                        <a:srgbClr val="FFFFFF"/>
                      </a:gs>
                    </a:gsLst>
                    <a:lin ang="5400000" scaled="1"/>
                  </a:gradFill>
                  <a:effectLst/>
                  <a:uLnTx/>
                  <a:uFillTx/>
                  <a:latin typeface="Arial" pitchFamily="34" charset="0"/>
                  <a:ea typeface="+mn-ea"/>
                  <a:cs typeface="Arial" pitchFamily="34" charset="0"/>
                </a:rPr>
                <a:t>&lt;/&gt;  APIs</a:t>
              </a:r>
              <a:endParaRPr kumimoji="0" lang="en-US" sz="1000" b="1" i="0" u="none" strike="noStrike" kern="0" cap="none" spc="0" normalizeH="0" baseline="0" noProof="0">
                <a:ln>
                  <a:noFill/>
                </a:ln>
                <a:gradFill>
                  <a:gsLst>
                    <a:gs pos="0">
                      <a:srgbClr val="FFFFFF"/>
                    </a:gs>
                    <a:gs pos="100000">
                      <a:srgbClr val="FFFFFF"/>
                    </a:gs>
                  </a:gsLst>
                  <a:lin ang="5400000" scaled="1"/>
                </a:gradFill>
                <a:effectLst/>
                <a:uLnTx/>
                <a:uFillTx/>
                <a:latin typeface="Arial" pitchFamily="34" charset="0"/>
                <a:ea typeface="+mn-ea"/>
                <a:cs typeface="Arial" pitchFamily="34" charset="0"/>
              </a:endParaRPr>
            </a:p>
          </p:txBody>
        </p:sp>
        <p:sp>
          <p:nvSpPr>
            <p:cNvPr id="229" name="Rectangle 228">
              <a:extLst>
                <a:ext uri="{FF2B5EF4-FFF2-40B4-BE49-F238E27FC236}">
                  <a16:creationId xmlns:a16="http://schemas.microsoft.com/office/drawing/2014/main" id="{CB3C2CC8-66F2-46C7-AC65-B46D0CA358D8}"/>
                </a:ext>
              </a:extLst>
            </p:cNvPr>
            <p:cNvSpPr/>
            <p:nvPr/>
          </p:nvSpPr>
          <p:spPr>
            <a:xfrm>
              <a:off x="5114606" y="3147320"/>
              <a:ext cx="490452" cy="307777"/>
            </a:xfrm>
            <a:prstGeom prst="rect">
              <a:avLst/>
            </a:prstGeom>
            <a:no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endParaRPr kumimoji="0" lang="en-US" sz="1300" b="1" i="0" u="none" strike="noStrike" kern="0" cap="none" spc="0" normalizeH="0" baseline="0" noProof="0">
                <a:ln>
                  <a:noFill/>
                </a:ln>
                <a:solidFill>
                  <a:srgbClr val="FFFFFF"/>
                </a:solidFill>
                <a:effectLst/>
                <a:uLnTx/>
                <a:uFillTx/>
                <a:latin typeface="Arial" pitchFamily="34" charset="0"/>
                <a:ea typeface="+mn-ea"/>
                <a:cs typeface="Arial" pitchFamily="34" charset="0"/>
              </a:endParaRPr>
            </a:p>
          </p:txBody>
        </p:sp>
      </p:grpSp>
      <p:grpSp>
        <p:nvGrpSpPr>
          <p:cNvPr id="230" name="Group 229">
            <a:extLst>
              <a:ext uri="{FF2B5EF4-FFF2-40B4-BE49-F238E27FC236}">
                <a16:creationId xmlns:a16="http://schemas.microsoft.com/office/drawing/2014/main" id="{4A68F435-9264-4CE9-9DFC-80330253EEF5}"/>
              </a:ext>
            </a:extLst>
          </p:cNvPr>
          <p:cNvGrpSpPr/>
          <p:nvPr/>
        </p:nvGrpSpPr>
        <p:grpSpPr>
          <a:xfrm>
            <a:off x="8490048" y="4639161"/>
            <a:ext cx="1259197" cy="297327"/>
            <a:chOff x="8696469" y="4837528"/>
            <a:chExt cx="1583760" cy="418473"/>
          </a:xfrm>
        </p:grpSpPr>
        <p:cxnSp>
          <p:nvCxnSpPr>
            <p:cNvPr id="231" name="Straight Connector 230">
              <a:extLst>
                <a:ext uri="{FF2B5EF4-FFF2-40B4-BE49-F238E27FC236}">
                  <a16:creationId xmlns:a16="http://schemas.microsoft.com/office/drawing/2014/main" id="{978BD1B9-841C-41C6-AAC9-596C24E385DD}"/>
                </a:ext>
              </a:extLst>
            </p:cNvPr>
            <p:cNvCxnSpPr/>
            <p:nvPr/>
          </p:nvCxnSpPr>
          <p:spPr>
            <a:xfrm>
              <a:off x="9212620" y="4837528"/>
              <a:ext cx="0" cy="411538"/>
            </a:xfrm>
            <a:prstGeom prst="line">
              <a:avLst/>
            </a:prstGeom>
            <a:ln w="285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D40E3AFD-8D82-4E56-A130-637A390A97E5}"/>
                </a:ext>
              </a:extLst>
            </p:cNvPr>
            <p:cNvCxnSpPr>
              <a:cxnSpLocks/>
            </p:cNvCxnSpPr>
            <p:nvPr/>
          </p:nvCxnSpPr>
          <p:spPr>
            <a:xfrm>
              <a:off x="9785231" y="4844463"/>
              <a:ext cx="0" cy="411538"/>
            </a:xfrm>
            <a:prstGeom prst="line">
              <a:avLst/>
            </a:prstGeom>
            <a:ln w="285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33" name="Rectangle 232">
              <a:extLst>
                <a:ext uri="{FF2B5EF4-FFF2-40B4-BE49-F238E27FC236}">
                  <a16:creationId xmlns:a16="http://schemas.microsoft.com/office/drawing/2014/main" id="{62C26730-B467-45A7-9104-06178C2D1562}"/>
                </a:ext>
              </a:extLst>
            </p:cNvPr>
            <p:cNvSpPr/>
            <p:nvPr/>
          </p:nvSpPr>
          <p:spPr bwMode="auto">
            <a:xfrm>
              <a:off x="8696469" y="4924198"/>
              <a:ext cx="428108" cy="238199"/>
            </a:xfrm>
            <a:prstGeom prst="rect">
              <a:avLst/>
            </a:prstGeom>
            <a:solidFill>
              <a:schemeClr val="bg1">
                <a:lumMod val="85000"/>
              </a:schemeClr>
            </a:solidFill>
            <a:ln>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34" name="Straight Connector 233">
              <a:extLst>
                <a:ext uri="{FF2B5EF4-FFF2-40B4-BE49-F238E27FC236}">
                  <a16:creationId xmlns:a16="http://schemas.microsoft.com/office/drawing/2014/main" id="{6A19B283-C93F-475C-A609-5F99F552FAAC}"/>
                </a:ext>
              </a:extLst>
            </p:cNvPr>
            <p:cNvCxnSpPr/>
            <p:nvPr/>
          </p:nvCxnSpPr>
          <p:spPr>
            <a:xfrm>
              <a:off x="9124577" y="5044550"/>
              <a:ext cx="975559" cy="0"/>
            </a:xfrm>
            <a:prstGeom prst="line">
              <a:avLst/>
            </a:prstGeom>
            <a:ln>
              <a:solidFill>
                <a:schemeClr val="bg1">
                  <a:lumMod val="50000"/>
                </a:schemeClr>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35" name="Rectangle 234">
              <a:extLst>
                <a:ext uri="{FF2B5EF4-FFF2-40B4-BE49-F238E27FC236}">
                  <a16:creationId xmlns:a16="http://schemas.microsoft.com/office/drawing/2014/main" id="{180B59F6-5B5D-406F-AE22-C6053F7475E7}"/>
                </a:ext>
              </a:extLst>
            </p:cNvPr>
            <p:cNvSpPr/>
            <p:nvPr/>
          </p:nvSpPr>
          <p:spPr bwMode="auto">
            <a:xfrm>
              <a:off x="9290290" y="4924198"/>
              <a:ext cx="428108" cy="238199"/>
            </a:xfrm>
            <a:prstGeom prst="rect">
              <a:avLst/>
            </a:prstGeom>
            <a:solidFill>
              <a:schemeClr val="bg1">
                <a:lumMod val="85000"/>
              </a:schemeClr>
            </a:solidFill>
            <a:ln>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6" name="Rectangle 235">
              <a:extLst>
                <a:ext uri="{FF2B5EF4-FFF2-40B4-BE49-F238E27FC236}">
                  <a16:creationId xmlns:a16="http://schemas.microsoft.com/office/drawing/2014/main" id="{E03F1D80-E289-4B4C-A8CD-3902759837A6}"/>
                </a:ext>
              </a:extLst>
            </p:cNvPr>
            <p:cNvSpPr/>
            <p:nvPr/>
          </p:nvSpPr>
          <p:spPr bwMode="auto">
            <a:xfrm>
              <a:off x="9852121" y="4924198"/>
              <a:ext cx="428108" cy="238199"/>
            </a:xfrm>
            <a:prstGeom prst="rect">
              <a:avLst/>
            </a:prstGeom>
            <a:solidFill>
              <a:schemeClr val="bg1">
                <a:lumMod val="85000"/>
              </a:schemeClr>
            </a:solidFill>
            <a:ln>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10" name="Group 9">
            <a:extLst>
              <a:ext uri="{FF2B5EF4-FFF2-40B4-BE49-F238E27FC236}">
                <a16:creationId xmlns:a16="http://schemas.microsoft.com/office/drawing/2014/main" id="{54222ECB-8625-2BF3-9D56-EE55FC204062}"/>
              </a:ext>
            </a:extLst>
          </p:cNvPr>
          <p:cNvGrpSpPr/>
          <p:nvPr/>
        </p:nvGrpSpPr>
        <p:grpSpPr>
          <a:xfrm>
            <a:off x="3007209" y="2140952"/>
            <a:ext cx="2572965" cy="2676504"/>
            <a:chOff x="2926078" y="2612966"/>
            <a:chExt cx="2572965" cy="2676504"/>
          </a:xfrm>
        </p:grpSpPr>
        <p:sp>
          <p:nvSpPr>
            <p:cNvPr id="138" name="Rectangle: Rounded Corners 137">
              <a:extLst>
                <a:ext uri="{FF2B5EF4-FFF2-40B4-BE49-F238E27FC236}">
                  <a16:creationId xmlns:a16="http://schemas.microsoft.com/office/drawing/2014/main" id="{1DB01A87-CFC0-4E28-844C-4EB2CB878F59}"/>
                </a:ext>
              </a:extLst>
            </p:cNvPr>
            <p:cNvSpPr/>
            <p:nvPr/>
          </p:nvSpPr>
          <p:spPr>
            <a:xfrm>
              <a:off x="2926078" y="2612966"/>
              <a:ext cx="2572716" cy="2676503"/>
            </a:xfrm>
            <a:prstGeom prst="roundRect">
              <a:avLst>
                <a:gd name="adj" fmla="val 3328"/>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54" name="Rectangle: Rounded Corners 153">
              <a:extLst>
                <a:ext uri="{FF2B5EF4-FFF2-40B4-BE49-F238E27FC236}">
                  <a16:creationId xmlns:a16="http://schemas.microsoft.com/office/drawing/2014/main" id="{4B6E15D5-667F-40DD-810A-1AF4B6F5DC39}"/>
                </a:ext>
              </a:extLst>
            </p:cNvPr>
            <p:cNvSpPr/>
            <p:nvPr/>
          </p:nvSpPr>
          <p:spPr>
            <a:xfrm>
              <a:off x="2926327" y="3572796"/>
              <a:ext cx="2572716" cy="1081408"/>
            </a:xfrm>
            <a:prstGeom prst="roundRect">
              <a:avLst>
                <a:gd name="adj" fmla="val 9897"/>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Adaptive </a:t>
              </a:r>
              <a:br>
                <a:rPr kumimoji="0" lang="en-US" sz="1800" b="1" i="0" u="none" strike="noStrike" kern="1200" cap="none" spc="0" normalizeH="0" baseline="0" noProof="0">
                  <a:ln>
                    <a:noFill/>
                  </a:ln>
                  <a:solidFill>
                    <a:srgbClr val="000000"/>
                  </a:solidFill>
                  <a:effectLst/>
                  <a:uLnTx/>
                  <a:uFillTx/>
                  <a:latin typeface="Segoe UI"/>
                  <a:ea typeface="+mn-ea"/>
                  <a:cs typeface="+mn-cs"/>
                </a:rPr>
              </a:br>
              <a:r>
                <a:rPr kumimoji="0" lang="en-US" sz="1800" b="1" i="0" u="none" strike="noStrike" kern="1200" cap="none" spc="0" normalizeH="0" baseline="0" noProof="0">
                  <a:ln>
                    <a:noFill/>
                  </a:ln>
                  <a:solidFill>
                    <a:srgbClr val="000000"/>
                  </a:solidFill>
                  <a:effectLst/>
                  <a:uLnTx/>
                  <a:uFillTx/>
                  <a:latin typeface="Segoe UI"/>
                  <a:ea typeface="+mn-ea"/>
                  <a:cs typeface="+mn-cs"/>
                </a:rPr>
                <a:t>Access Control</a:t>
              </a:r>
            </a:p>
            <a:p>
              <a:pPr marL="2857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a:ln>
                    <a:noFill/>
                  </a:ln>
                  <a:solidFill>
                    <a:srgbClr val="000000"/>
                  </a:solidFill>
                  <a:effectLst/>
                  <a:uLnTx/>
                  <a:uFillTx/>
                  <a:latin typeface="Calibri" panose="020F0502020204030204" pitchFamily="34" charset="0"/>
                  <a:ea typeface="+mn-ea"/>
                  <a:cs typeface="+mn-cs"/>
                </a:rPr>
                <a:t>Centralized policy control</a:t>
              </a:r>
            </a:p>
            <a:p>
              <a:pPr marL="2857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a:ln>
                    <a:noFill/>
                  </a:ln>
                  <a:solidFill>
                    <a:srgbClr val="000000"/>
                  </a:solidFill>
                  <a:effectLst/>
                  <a:uLnTx/>
                  <a:uFillTx/>
                  <a:latin typeface="Calibri" panose="020F0502020204030204" pitchFamily="34" charset="0"/>
                  <a:ea typeface="+mn-ea"/>
                  <a:cs typeface="+mn-cs"/>
                </a:rPr>
                <a:t>Distributed enforcement</a:t>
              </a:r>
            </a:p>
          </p:txBody>
        </p:sp>
        <p:sp>
          <p:nvSpPr>
            <p:cNvPr id="4" name="Rectangle: Rounded Corners 3">
              <a:extLst>
                <a:ext uri="{FF2B5EF4-FFF2-40B4-BE49-F238E27FC236}">
                  <a16:creationId xmlns:a16="http://schemas.microsoft.com/office/drawing/2014/main" id="{D932597F-09F0-A2CF-65CA-257A1094709C}"/>
                </a:ext>
              </a:extLst>
            </p:cNvPr>
            <p:cNvSpPr/>
            <p:nvPr/>
          </p:nvSpPr>
          <p:spPr>
            <a:xfrm>
              <a:off x="2926327" y="4716639"/>
              <a:ext cx="2572716" cy="572831"/>
            </a:xfrm>
            <a:prstGeom prst="roundRect">
              <a:avLst>
                <a:gd name="adj" fmla="val 14470"/>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Segoe UI"/>
                  <a:ea typeface="+mn-ea"/>
                  <a:cs typeface="+mn-cs"/>
                </a:rPr>
                <a:t>Digital Identity</a:t>
              </a:r>
            </a:p>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0000"/>
                  </a:solidFill>
                  <a:effectLst/>
                  <a:uLnTx/>
                  <a:uFillTx/>
                  <a:latin typeface="Calibri" panose="020F0502020204030204" pitchFamily="34" charset="0"/>
                  <a:ea typeface="+mn-ea"/>
                  <a:cs typeface="+mn-cs"/>
                </a:rPr>
                <a:t>Decentralized portable identities</a:t>
              </a:r>
            </a:p>
          </p:txBody>
        </p:sp>
      </p:grpSp>
      <p:sp>
        <p:nvSpPr>
          <p:cNvPr id="108" name="Rectangle: Rounded Corners 107">
            <a:extLst>
              <a:ext uri="{FF2B5EF4-FFF2-40B4-BE49-F238E27FC236}">
                <a16:creationId xmlns:a16="http://schemas.microsoft.com/office/drawing/2014/main" id="{A64F2AE6-EE82-BFB8-400A-DDA0903C3382}"/>
              </a:ext>
            </a:extLst>
          </p:cNvPr>
          <p:cNvSpPr/>
          <p:nvPr/>
        </p:nvSpPr>
        <p:spPr>
          <a:xfrm>
            <a:off x="267564" y="6268223"/>
            <a:ext cx="11542103" cy="407999"/>
          </a:xfrm>
          <a:prstGeom prst="roundRect">
            <a:avLst>
              <a:gd name="adj" fmla="val 21429"/>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2000" b="1" i="0" u="none" strike="noStrike" kern="1200" cap="none" spc="0" normalizeH="0" baseline="0" noProof="0">
                <a:ln>
                  <a:noFill/>
                </a:ln>
                <a:solidFill>
                  <a:srgbClr val="000000"/>
                </a:solidFill>
                <a:effectLst/>
                <a:uLnTx/>
                <a:uFillTx/>
                <a:latin typeface="Segoe UI"/>
                <a:ea typeface="+mn-ea"/>
                <a:cs typeface="+mn-cs"/>
              </a:rPr>
              <a:t>Zero Trust Governance – </a:t>
            </a:r>
            <a:r>
              <a:rPr kumimoji="0" lang="en-US" sz="1800" b="0" i="0" u="none" strike="noStrike" kern="1200" cap="none" spc="0" normalizeH="0" baseline="0" noProof="0">
                <a:ln>
                  <a:noFill/>
                </a:ln>
                <a:solidFill>
                  <a:srgbClr val="000000"/>
                </a:solidFill>
                <a:effectLst/>
                <a:uLnTx/>
                <a:uFillTx/>
                <a:latin typeface="Segoe UI"/>
                <a:ea typeface="+mn-ea"/>
                <a:cs typeface="+mn-cs"/>
              </a:rPr>
              <a:t>continuous monitoring and audit on demand to meet risk and compliance</a:t>
            </a:r>
          </a:p>
        </p:txBody>
      </p:sp>
      <p:grpSp>
        <p:nvGrpSpPr>
          <p:cNvPr id="25" name="Group 24">
            <a:extLst>
              <a:ext uri="{FF2B5EF4-FFF2-40B4-BE49-F238E27FC236}">
                <a16:creationId xmlns:a16="http://schemas.microsoft.com/office/drawing/2014/main" id="{5ACC778F-5D93-2817-922E-B919EC3E0E58}"/>
              </a:ext>
            </a:extLst>
          </p:cNvPr>
          <p:cNvGrpSpPr/>
          <p:nvPr/>
        </p:nvGrpSpPr>
        <p:grpSpPr>
          <a:xfrm>
            <a:off x="5973782" y="4344905"/>
            <a:ext cx="4530293" cy="759688"/>
            <a:chOff x="2822708" y="4801086"/>
            <a:chExt cx="8990288" cy="506418"/>
          </a:xfrm>
        </p:grpSpPr>
        <p:sp>
          <p:nvSpPr>
            <p:cNvPr id="26" name="Rectangle: Rounded Corners 25">
              <a:extLst>
                <a:ext uri="{FF2B5EF4-FFF2-40B4-BE49-F238E27FC236}">
                  <a16:creationId xmlns:a16="http://schemas.microsoft.com/office/drawing/2014/main" id="{5797482E-A5AD-B2B3-25F9-FE386A271164}"/>
                </a:ext>
              </a:extLst>
            </p:cNvPr>
            <p:cNvSpPr/>
            <p:nvPr/>
          </p:nvSpPr>
          <p:spPr>
            <a:xfrm>
              <a:off x="2926078" y="4819120"/>
              <a:ext cx="8886918" cy="470348"/>
            </a:xfrm>
            <a:prstGeom prst="roundRect">
              <a:avLst>
                <a:gd name="adj" fmla="val 3328"/>
              </a:avLst>
            </a:prstGeom>
            <a:noFill/>
            <a:ln w="381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28" name="Rectangle: Rounded Corners 27">
              <a:extLst>
                <a:ext uri="{FF2B5EF4-FFF2-40B4-BE49-F238E27FC236}">
                  <a16:creationId xmlns:a16="http://schemas.microsoft.com/office/drawing/2014/main" id="{F6DA2DBD-5A47-D987-9C67-7626691812F7}"/>
                </a:ext>
              </a:extLst>
            </p:cNvPr>
            <p:cNvSpPr/>
            <p:nvPr/>
          </p:nvSpPr>
          <p:spPr>
            <a:xfrm>
              <a:off x="2822708" y="4801086"/>
              <a:ext cx="2909768" cy="506418"/>
            </a:xfrm>
            <a:prstGeom prst="roundRect">
              <a:avLst>
                <a:gd name="adj" fmla="val 14470"/>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000" b="1" i="0" u="none" strike="noStrike" kern="1200" cap="none" spc="0" normalizeH="0" baseline="0" noProof="0">
                  <a:ln>
                    <a:noFill/>
                  </a:ln>
                  <a:solidFill>
                    <a:srgbClr val="000000"/>
                  </a:solidFill>
                  <a:effectLst/>
                  <a:uLnTx/>
                  <a:uFillTx/>
                  <a:latin typeface="Segoe UI"/>
                  <a:ea typeface="+mn-ea"/>
                  <a:cs typeface="+mn-cs"/>
                </a:rPr>
                <a:t>Security Zones</a:t>
              </a:r>
            </a:p>
          </p:txBody>
        </p:sp>
      </p:grpSp>
      <p:sp>
        <p:nvSpPr>
          <p:cNvPr id="2" name="Rectangle: Rounded Corners 1">
            <a:extLst>
              <a:ext uri="{FF2B5EF4-FFF2-40B4-BE49-F238E27FC236}">
                <a16:creationId xmlns:a16="http://schemas.microsoft.com/office/drawing/2014/main" id="{596D655E-CE3F-F9DB-6E5D-A15574951CAD}"/>
              </a:ext>
            </a:extLst>
          </p:cNvPr>
          <p:cNvSpPr/>
          <p:nvPr/>
        </p:nvSpPr>
        <p:spPr>
          <a:xfrm>
            <a:off x="273257" y="1369312"/>
            <a:ext cx="11542103" cy="376383"/>
          </a:xfrm>
          <a:prstGeom prst="roundRect">
            <a:avLst>
              <a:gd name="adj" fmla="val 16193"/>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2000" b="1" i="0" u="none" strike="noStrike" kern="1200" cap="none" spc="0" normalizeH="0" baseline="0" noProof="0">
                <a:ln>
                  <a:noFill/>
                </a:ln>
                <a:solidFill>
                  <a:srgbClr val="000000"/>
                </a:solidFill>
                <a:effectLst/>
                <a:uLnTx/>
                <a:uFillTx/>
                <a:latin typeface="Segoe UI"/>
                <a:ea typeface="+mn-ea"/>
                <a:cs typeface="+mn-cs"/>
              </a:rPr>
              <a:t>Asset Centricity </a:t>
            </a:r>
            <a:r>
              <a:rPr kumimoji="0" lang="en-US" sz="2000" b="0" i="0" u="none" strike="noStrike" kern="1200" cap="none" spc="0" normalizeH="0" baseline="0" noProof="0">
                <a:ln>
                  <a:noFill/>
                </a:ln>
                <a:solidFill>
                  <a:srgbClr val="000000"/>
                </a:solidFill>
                <a:effectLst/>
                <a:uLnTx/>
                <a:uFillTx/>
                <a:latin typeface="Segoe UI"/>
                <a:ea typeface="+mn-ea"/>
                <a:cs typeface="+mn-cs"/>
              </a:rPr>
              <a:t>- </a:t>
            </a:r>
            <a:r>
              <a:rPr kumimoji="0" lang="en-GB" sz="2000" b="0" i="0" u="none" strike="noStrike" kern="1200" cap="none" spc="0" normalizeH="0" baseline="0" noProof="0">
                <a:ln>
                  <a:noFill/>
                </a:ln>
                <a:solidFill>
                  <a:srgbClr val="000000"/>
                </a:solidFill>
                <a:effectLst/>
                <a:uLnTx/>
                <a:uFillTx/>
                <a:latin typeface="Segoe UI"/>
                <a:ea typeface="+mn-ea"/>
                <a:cs typeface="+mn-cs"/>
              </a:rPr>
              <a:t>foundational capability to identify, classify, and maintain the asset</a:t>
            </a: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pic>
        <p:nvPicPr>
          <p:cNvPr id="3" name="Picture 2">
            <a:extLst>
              <a:ext uri="{FF2B5EF4-FFF2-40B4-BE49-F238E27FC236}">
                <a16:creationId xmlns:a16="http://schemas.microsoft.com/office/drawing/2014/main" id="{1D95CCC1-5F66-2F26-1170-CFF336E61FDF}"/>
              </a:ext>
            </a:extLst>
          </p:cNvPr>
          <p:cNvPicPr>
            <a:picLocks noChangeAspect="1"/>
          </p:cNvPicPr>
          <p:nvPr/>
        </p:nvPicPr>
        <p:blipFill>
          <a:blip r:embed="rId21"/>
          <a:stretch>
            <a:fillRect/>
          </a:stretch>
        </p:blipFill>
        <p:spPr>
          <a:xfrm>
            <a:off x="11152550" y="68259"/>
            <a:ext cx="985729" cy="560438"/>
          </a:xfrm>
          <a:prstGeom prst="rect">
            <a:avLst/>
          </a:prstGeom>
        </p:spPr>
      </p:pic>
    </p:spTree>
    <p:extLst>
      <p:ext uri="{BB962C8B-B14F-4D97-AF65-F5344CB8AC3E}">
        <p14:creationId xmlns:p14="http://schemas.microsoft.com/office/powerpoint/2010/main" val="30921632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fade">
                                      <p:cBhvr>
                                        <p:cTn id="11" dur="500"/>
                                        <p:tgtEl>
                                          <p:spTgt spid="10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left)">
                                      <p:cBhvr>
                                        <p:cTn id="21" dur="500"/>
                                        <p:tgtEl>
                                          <p:spTgt spid="13"/>
                                        </p:tgtEl>
                                      </p:cBhvr>
                                    </p:animEffect>
                                  </p:childTnLst>
                                </p:cTn>
                              </p:par>
                            </p:childTnLst>
                          </p:cTn>
                        </p:par>
                        <p:par>
                          <p:cTn id="22" fill="hold">
                            <p:stCondLst>
                              <p:cond delay="500"/>
                            </p:stCondLst>
                            <p:childTnLst>
                              <p:par>
                                <p:cTn id="23" presetID="22" presetClass="entr" presetSubtype="1" fill="hold"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wipe(up)">
                                      <p:cBhvr>
                                        <p:cTn id="25" dur="500"/>
                                        <p:tgtEl>
                                          <p:spTgt spid="2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106"/>
                                        </p:tgtEl>
                                        <p:attrNameLst>
                                          <p:attrName>style.visibility</p:attrName>
                                        </p:attrNameLst>
                                      </p:cBhvr>
                                      <p:to>
                                        <p:strVal val="visible"/>
                                      </p:to>
                                    </p:set>
                                    <p:animEffect transition="in" filter="wipe(left)">
                                      <p:cBhvr>
                                        <p:cTn id="30" dur="500"/>
                                        <p:tgtEl>
                                          <p:spTgt spid="106"/>
                                        </p:tgtEl>
                                      </p:cBhvr>
                                    </p:animEffect>
                                  </p:childTnLst>
                                </p:cTn>
                              </p:par>
                            </p:childTnLst>
                          </p:cTn>
                        </p:par>
                        <p:par>
                          <p:cTn id="31" fill="hold">
                            <p:stCondLst>
                              <p:cond delay="500"/>
                            </p:stCondLst>
                            <p:childTnLst>
                              <p:par>
                                <p:cTn id="32" presetID="22" presetClass="entr" presetSubtype="8" fill="hold" grpId="0" nodeType="afterEffect">
                                  <p:stCondLst>
                                    <p:cond delay="0"/>
                                  </p:stCondLst>
                                  <p:childTnLst>
                                    <p:set>
                                      <p:cBhvr>
                                        <p:cTn id="33" dur="1" fill="hold">
                                          <p:stCondLst>
                                            <p:cond delay="0"/>
                                          </p:stCondLst>
                                        </p:cTn>
                                        <p:tgtEl>
                                          <p:spTgt spid="139"/>
                                        </p:tgtEl>
                                        <p:attrNameLst>
                                          <p:attrName>style.visibility</p:attrName>
                                        </p:attrNameLst>
                                      </p:cBhvr>
                                      <p:to>
                                        <p:strVal val="visible"/>
                                      </p:to>
                                    </p:set>
                                    <p:animEffect transition="in" filter="wipe(left)">
                                      <p:cBhvr>
                                        <p:cTn id="34" dur="5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06" grpId="0" animBg="1"/>
      <p:bldP spid="10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 name="Group 159">
            <a:extLst>
              <a:ext uri="{FF2B5EF4-FFF2-40B4-BE49-F238E27FC236}">
                <a16:creationId xmlns:a16="http://schemas.microsoft.com/office/drawing/2014/main" id="{8EAF473F-15E5-432D-9C34-E41D18B5C59E}"/>
              </a:ext>
            </a:extLst>
          </p:cNvPr>
          <p:cNvGrpSpPr/>
          <p:nvPr/>
        </p:nvGrpSpPr>
        <p:grpSpPr>
          <a:xfrm>
            <a:off x="7319909" y="1949252"/>
            <a:ext cx="4673971" cy="3897202"/>
            <a:chOff x="7566218" y="1979732"/>
            <a:chExt cx="4413345" cy="3897202"/>
          </a:xfrm>
        </p:grpSpPr>
        <p:sp>
          <p:nvSpPr>
            <p:cNvPr id="4" name="Rectangle 3">
              <a:extLst>
                <a:ext uri="{FF2B5EF4-FFF2-40B4-BE49-F238E27FC236}">
                  <a16:creationId xmlns:a16="http://schemas.microsoft.com/office/drawing/2014/main" id="{804DADD2-AEBB-46B9-9981-800AFBE99249}"/>
                </a:ext>
              </a:extLst>
            </p:cNvPr>
            <p:cNvSpPr/>
            <p:nvPr/>
          </p:nvSpPr>
          <p:spPr>
            <a:xfrm>
              <a:off x="7566218" y="1979732"/>
              <a:ext cx="4413345" cy="3897202"/>
            </a:xfrm>
            <a:prstGeom prst="rect">
              <a:avLst/>
            </a:prstGeom>
            <a:solidFill>
              <a:srgbClr val="D9E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4" name="Rectangle 13">
              <a:extLst>
                <a:ext uri="{FF2B5EF4-FFF2-40B4-BE49-F238E27FC236}">
                  <a16:creationId xmlns:a16="http://schemas.microsoft.com/office/drawing/2014/main" id="{376DC72D-17F2-4AD5-8A5D-04D44C7F397D}"/>
                </a:ext>
              </a:extLst>
            </p:cNvPr>
            <p:cNvSpPr/>
            <p:nvPr/>
          </p:nvSpPr>
          <p:spPr>
            <a:xfrm>
              <a:off x="8466781" y="1979732"/>
              <a:ext cx="2800190" cy="553998"/>
            </a:xfrm>
            <a:prstGeom prst="rect">
              <a:avLst/>
            </a:prstGeom>
          </p:spPr>
          <p:txBody>
            <a:bodyPr wrap="none">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Segoe UI Black" panose="020B0A02040204020203" pitchFamily="34" charset="0"/>
                  <a:cs typeface="Arial" pitchFamily="34" charset="0"/>
                </a:rPr>
                <a:t>Asset Protection</a:t>
              </a:r>
            </a:p>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Segoe UI Black" panose="020B0A02040204020203" pitchFamily="34" charset="0"/>
                  <a:cs typeface="Arial" pitchFamily="34" charset="0"/>
                </a:rPr>
                <a:t>Classification, Protection, Tokenization</a:t>
              </a:r>
            </a:p>
          </p:txBody>
        </p:sp>
      </p:grpSp>
      <p:grpSp>
        <p:nvGrpSpPr>
          <p:cNvPr id="119" name="Group 118"/>
          <p:cNvGrpSpPr/>
          <p:nvPr/>
        </p:nvGrpSpPr>
        <p:grpSpPr>
          <a:xfrm>
            <a:off x="7754445" y="2554050"/>
            <a:ext cx="4066076" cy="3215061"/>
            <a:chOff x="8095762" y="2584530"/>
            <a:chExt cx="4066076" cy="3215061"/>
          </a:xfrm>
        </p:grpSpPr>
        <p:sp>
          <p:nvSpPr>
            <p:cNvPr id="6" name="Rectangle 5">
              <a:extLst>
                <a:ext uri="{FF2B5EF4-FFF2-40B4-BE49-F238E27FC236}">
                  <a16:creationId xmlns:a16="http://schemas.microsoft.com/office/drawing/2014/main" id="{C70E9E77-D6DE-F54D-9A5C-A68D6DB1DDFC}"/>
                </a:ext>
              </a:extLst>
            </p:cNvPr>
            <p:cNvSpPr/>
            <p:nvPr/>
          </p:nvSpPr>
          <p:spPr>
            <a:xfrm>
              <a:off x="8095762" y="2584530"/>
              <a:ext cx="4066076" cy="321506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7" name="TextBox 6">
              <a:extLst>
                <a:ext uri="{FF2B5EF4-FFF2-40B4-BE49-F238E27FC236}">
                  <a16:creationId xmlns:a16="http://schemas.microsoft.com/office/drawing/2014/main" id="{E2CEE65E-C2F9-8647-A7DB-A822F1E1A414}"/>
                </a:ext>
              </a:extLst>
            </p:cNvPr>
            <p:cNvSpPr txBox="1"/>
            <p:nvPr/>
          </p:nvSpPr>
          <p:spPr>
            <a:xfrm>
              <a:off x="8515947" y="2606060"/>
              <a:ext cx="169950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588"/>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itchFamily="34" charset="0"/>
                  <a:ea typeface="+mn-ea"/>
                  <a:cs typeface="Arial" pitchFamily="34" charset="0"/>
                </a:rPr>
                <a:t>Digital Ecosystems</a:t>
              </a:r>
            </a:p>
          </p:txBody>
        </p:sp>
        <p:pic>
          <p:nvPicPr>
            <p:cNvPr id="8" name="Graphic 123" descr="Connections">
              <a:extLst>
                <a:ext uri="{FF2B5EF4-FFF2-40B4-BE49-F238E27FC236}">
                  <a16:creationId xmlns:a16="http://schemas.microsoft.com/office/drawing/2014/main" id="{D17A8791-5ED4-E44C-9D4E-4BF0B5FCBE4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27947" y="2593641"/>
              <a:ext cx="392839" cy="392839"/>
            </a:xfrm>
            <a:prstGeom prst="rect">
              <a:avLst/>
            </a:prstGeom>
          </p:spPr>
        </p:pic>
      </p:grpSp>
      <p:sp>
        <p:nvSpPr>
          <p:cNvPr id="5" name="Arrow: Right 4">
            <a:extLst>
              <a:ext uri="{FF2B5EF4-FFF2-40B4-BE49-F238E27FC236}">
                <a16:creationId xmlns:a16="http://schemas.microsoft.com/office/drawing/2014/main" id="{3C79244A-C329-F446-A25C-C1342341E311}"/>
              </a:ext>
            </a:extLst>
          </p:cNvPr>
          <p:cNvSpPr/>
          <p:nvPr/>
        </p:nvSpPr>
        <p:spPr bwMode="auto">
          <a:xfrm>
            <a:off x="10149835" y="3125903"/>
            <a:ext cx="636287" cy="635154"/>
          </a:xfrm>
          <a:prstGeom prst="rightArrow">
            <a:avLst/>
          </a:prstGeom>
          <a:ln>
            <a:gradFill flip="none" rotWithShape="1">
              <a:gsLst>
                <a:gs pos="42000">
                  <a:srgbClr val="2089D9"/>
                </a:gs>
                <a:gs pos="88000">
                  <a:srgbClr val="2089D9">
                    <a:alpha val="26000"/>
                  </a:srgbClr>
                </a:gs>
              </a:gsLst>
              <a:lin ang="0" scaled="1"/>
              <a:tileRect/>
            </a:gra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 name="Arrow: Right 12">
            <a:extLst>
              <a:ext uri="{FF2B5EF4-FFF2-40B4-BE49-F238E27FC236}">
                <a16:creationId xmlns:a16="http://schemas.microsoft.com/office/drawing/2014/main" id="{609414F5-D528-FE0C-B4B9-4509D987A5D5}"/>
              </a:ext>
            </a:extLst>
          </p:cNvPr>
          <p:cNvSpPr/>
          <p:nvPr/>
        </p:nvSpPr>
        <p:spPr bwMode="auto">
          <a:xfrm>
            <a:off x="10164946" y="4019732"/>
            <a:ext cx="636287" cy="635154"/>
          </a:xfrm>
          <a:prstGeom prst="rightArrow">
            <a:avLst/>
          </a:prstGeom>
          <a:ln>
            <a:gradFill flip="none" rotWithShape="1">
              <a:gsLst>
                <a:gs pos="42000">
                  <a:srgbClr val="2089D9"/>
                </a:gs>
                <a:gs pos="88000">
                  <a:srgbClr val="2089D9">
                    <a:alpha val="26000"/>
                  </a:srgbClr>
                </a:gs>
              </a:gsLst>
              <a:lin ang="0" scaled="1"/>
              <a:tileRect/>
            </a:gra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 name="Arrow: Right 14">
            <a:extLst>
              <a:ext uri="{FF2B5EF4-FFF2-40B4-BE49-F238E27FC236}">
                <a16:creationId xmlns:a16="http://schemas.microsoft.com/office/drawing/2014/main" id="{0ABF338B-72E1-BDC1-05C7-E18981BDE912}"/>
              </a:ext>
            </a:extLst>
          </p:cNvPr>
          <p:cNvSpPr/>
          <p:nvPr/>
        </p:nvSpPr>
        <p:spPr bwMode="auto">
          <a:xfrm>
            <a:off x="10141286" y="4911754"/>
            <a:ext cx="636287" cy="635154"/>
          </a:xfrm>
          <a:prstGeom prst="rightArrow">
            <a:avLst/>
          </a:prstGeom>
          <a:ln>
            <a:gradFill flip="none" rotWithShape="1">
              <a:gsLst>
                <a:gs pos="42000">
                  <a:srgbClr val="2089D9"/>
                </a:gs>
                <a:gs pos="88000">
                  <a:srgbClr val="2089D9">
                    <a:alpha val="26000"/>
                  </a:srgbClr>
                </a:gs>
              </a:gsLst>
              <a:lin ang="0" scaled="1"/>
              <a:tileRect/>
            </a:gra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0" name="Connector: Elbow 253">
            <a:extLst>
              <a:ext uri="{FF2B5EF4-FFF2-40B4-BE49-F238E27FC236}">
                <a16:creationId xmlns:a16="http://schemas.microsoft.com/office/drawing/2014/main" id="{96A7CAC9-90CE-4151-8BF3-3BC9875F2248}"/>
              </a:ext>
            </a:extLst>
          </p:cNvPr>
          <p:cNvCxnSpPr>
            <a:cxnSpLocks/>
            <a:stCxn id="151" idx="4"/>
            <a:endCxn id="23" idx="1"/>
          </p:cNvCxnSpPr>
          <p:nvPr/>
        </p:nvCxnSpPr>
        <p:spPr>
          <a:xfrm rot="16200000" flipH="1">
            <a:off x="4082090" y="4545761"/>
            <a:ext cx="309280" cy="1608750"/>
          </a:xfrm>
          <a:prstGeom prst="bentConnector2">
            <a:avLst/>
          </a:prstGeom>
          <a:ln w="19050">
            <a:solidFill>
              <a:schemeClr val="accent2"/>
            </a:solidFill>
            <a:prstDash val="sysDot"/>
            <a:headEnd type="arrow" w="med" len="med"/>
            <a:tailEnd type="arrow" w="sm" len="sm"/>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5409BDD2-AA48-4BF8-A46B-AE51778F14DA}"/>
              </a:ext>
            </a:extLst>
          </p:cNvPr>
          <p:cNvSpPr>
            <a:spLocks noGrp="1"/>
          </p:cNvSpPr>
          <p:nvPr>
            <p:ph type="title"/>
          </p:nvPr>
        </p:nvSpPr>
        <p:spPr>
          <a:xfrm>
            <a:off x="256652" y="350130"/>
            <a:ext cx="11018520" cy="711200"/>
          </a:xfrm>
        </p:spPr>
        <p:txBody>
          <a:bodyPr>
            <a:normAutofit/>
          </a:bodyPr>
          <a:lstStyle/>
          <a:p>
            <a:r>
              <a:rPr lang="en-US">
                <a:latin typeface="Arial" pitchFamily="34" charset="0"/>
                <a:cs typeface="Arial" pitchFamily="34" charset="0"/>
              </a:rPr>
              <a:t>Zero Trust Components</a:t>
            </a:r>
            <a:endParaRPr lang="en-US" sz="2800">
              <a:latin typeface="Arial" pitchFamily="34" charset="0"/>
              <a:cs typeface="Arial" pitchFamily="34" charset="0"/>
            </a:endParaRPr>
          </a:p>
        </p:txBody>
      </p:sp>
      <p:grpSp>
        <p:nvGrpSpPr>
          <p:cNvPr id="120" name="Group 119"/>
          <p:cNvGrpSpPr/>
          <p:nvPr/>
        </p:nvGrpSpPr>
        <p:grpSpPr>
          <a:xfrm>
            <a:off x="-7620" y="5212388"/>
            <a:ext cx="12207240" cy="1645612"/>
            <a:chOff x="-7620" y="5212388"/>
            <a:chExt cx="12207240" cy="1645612"/>
          </a:xfrm>
        </p:grpSpPr>
        <p:sp>
          <p:nvSpPr>
            <p:cNvPr id="20" name="Freeform 77">
              <a:extLst>
                <a:ext uri="{FF2B5EF4-FFF2-40B4-BE49-F238E27FC236}">
                  <a16:creationId xmlns:a16="http://schemas.microsoft.com/office/drawing/2014/main" id="{D9BD2845-5761-43ED-838D-AB1FEEF2DCD6}"/>
                </a:ext>
              </a:extLst>
            </p:cNvPr>
            <p:cNvSpPr/>
            <p:nvPr/>
          </p:nvSpPr>
          <p:spPr bwMode="auto">
            <a:xfrm>
              <a:off x="-7620" y="5537201"/>
              <a:ext cx="12207240" cy="1320799"/>
            </a:xfrm>
            <a:custGeom>
              <a:avLst/>
              <a:gdLst>
                <a:gd name="connsiteX0" fmla="*/ 0 w 12192000"/>
                <a:gd name="connsiteY0" fmla="*/ 0 h 591907"/>
                <a:gd name="connsiteX1" fmla="*/ 2386 w 12192000"/>
                <a:gd name="connsiteY1" fmla="*/ 0 h 591907"/>
                <a:gd name="connsiteX2" fmla="*/ 4198 w 12192000"/>
                <a:gd name="connsiteY2" fmla="*/ 17974 h 591907"/>
                <a:gd name="connsiteX3" fmla="*/ 206608 w 12192000"/>
                <a:gd name="connsiteY3" fmla="*/ 182943 h 591907"/>
                <a:gd name="connsiteX4" fmla="*/ 11985392 w 12192000"/>
                <a:gd name="connsiteY4" fmla="*/ 182943 h 591907"/>
                <a:gd name="connsiteX5" fmla="*/ 12187802 w 12192000"/>
                <a:gd name="connsiteY5" fmla="*/ 17974 h 591907"/>
                <a:gd name="connsiteX6" fmla="*/ 12189614 w 12192000"/>
                <a:gd name="connsiteY6" fmla="*/ 0 h 591907"/>
                <a:gd name="connsiteX7" fmla="*/ 12192000 w 12192000"/>
                <a:gd name="connsiteY7" fmla="*/ 0 h 591907"/>
                <a:gd name="connsiteX8" fmla="*/ 12192000 w 12192000"/>
                <a:gd name="connsiteY8" fmla="*/ 591907 h 591907"/>
                <a:gd name="connsiteX9" fmla="*/ 0 w 12192000"/>
                <a:gd name="connsiteY9" fmla="*/ 591907 h 591907"/>
                <a:gd name="connsiteX10" fmla="*/ 0 w 12192000"/>
                <a:gd name="connsiteY10" fmla="*/ 0 h 59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591907">
                  <a:moveTo>
                    <a:pt x="0" y="0"/>
                  </a:moveTo>
                  <a:lnTo>
                    <a:pt x="2386" y="0"/>
                  </a:lnTo>
                  <a:lnTo>
                    <a:pt x="4198" y="17974"/>
                  </a:lnTo>
                  <a:cubicBezTo>
                    <a:pt x="23463" y="112121"/>
                    <a:pt x="106765" y="182943"/>
                    <a:pt x="206608" y="182943"/>
                  </a:cubicBezTo>
                  <a:lnTo>
                    <a:pt x="11985392" y="182943"/>
                  </a:lnTo>
                  <a:cubicBezTo>
                    <a:pt x="12085235" y="182943"/>
                    <a:pt x="12168537" y="112121"/>
                    <a:pt x="12187802" y="17974"/>
                  </a:cubicBezTo>
                  <a:lnTo>
                    <a:pt x="12189614" y="0"/>
                  </a:lnTo>
                  <a:lnTo>
                    <a:pt x="12192000" y="0"/>
                  </a:lnTo>
                  <a:lnTo>
                    <a:pt x="12192000" y="591907"/>
                  </a:lnTo>
                  <a:lnTo>
                    <a:pt x="0" y="591907"/>
                  </a:lnTo>
                  <a:lnTo>
                    <a:pt x="0" y="0"/>
                  </a:ln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21" name="Rectangle 20">
              <a:extLst>
                <a:ext uri="{FF2B5EF4-FFF2-40B4-BE49-F238E27FC236}">
                  <a16:creationId xmlns:a16="http://schemas.microsoft.com/office/drawing/2014/main" id="{F97E6EF6-2C2E-461D-AC19-611E20F1AD59}"/>
                </a:ext>
              </a:extLst>
            </p:cNvPr>
            <p:cNvSpPr/>
            <p:nvPr/>
          </p:nvSpPr>
          <p:spPr>
            <a:xfrm>
              <a:off x="3458101" y="6403619"/>
              <a:ext cx="5275803"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gradFill>
                    <a:gsLst>
                      <a:gs pos="0">
                        <a:srgbClr val="FFFFFF"/>
                      </a:gs>
                      <a:gs pos="100000">
                        <a:srgbClr val="FFFFFF"/>
                      </a:gs>
                    </a:gsLst>
                    <a:lin ang="5400000" scaled="1"/>
                  </a:gradFill>
                  <a:effectLst/>
                  <a:uLnTx/>
                  <a:uFillTx/>
                  <a:latin typeface="Arial" pitchFamily="34" charset="0"/>
                  <a:ea typeface="+mn-ea"/>
                  <a:cs typeface="Arial" pitchFamily="34" charset="0"/>
                </a:rPr>
                <a:t>Rapid Threat Detection, Response, and Recovery</a:t>
              </a:r>
            </a:p>
          </p:txBody>
        </p:sp>
        <p:sp>
          <p:nvSpPr>
            <p:cNvPr id="22" name="Freeform 80">
              <a:extLst>
                <a:ext uri="{FF2B5EF4-FFF2-40B4-BE49-F238E27FC236}">
                  <a16:creationId xmlns:a16="http://schemas.microsoft.com/office/drawing/2014/main" id="{F09DD9BC-5849-491E-8417-C115BBB8D2AF}"/>
                </a:ext>
              </a:extLst>
            </p:cNvPr>
            <p:cNvSpPr/>
            <p:nvPr/>
          </p:nvSpPr>
          <p:spPr bwMode="auto">
            <a:xfrm>
              <a:off x="5817550" y="5769111"/>
              <a:ext cx="556901" cy="602005"/>
            </a:xfrm>
            <a:custGeom>
              <a:avLst/>
              <a:gdLst>
                <a:gd name="connsiteX0" fmla="*/ 249358 w 498715"/>
                <a:gd name="connsiteY0" fmla="*/ 0 h 602005"/>
                <a:gd name="connsiteX1" fmla="*/ 425680 w 498715"/>
                <a:gd name="connsiteY1" fmla="*/ 73036 h 602005"/>
                <a:gd name="connsiteX2" fmla="*/ 425680 w 498715"/>
                <a:gd name="connsiteY2" fmla="*/ 73037 h 602005"/>
                <a:gd name="connsiteX3" fmla="*/ 425680 w 498715"/>
                <a:gd name="connsiteY3" fmla="*/ 425682 h 602005"/>
                <a:gd name="connsiteX4" fmla="*/ 249358 w 498715"/>
                <a:gd name="connsiteY4" fmla="*/ 602005 h 602005"/>
                <a:gd name="connsiteX5" fmla="*/ 73035 w 498715"/>
                <a:gd name="connsiteY5" fmla="*/ 425682 h 602005"/>
                <a:gd name="connsiteX6" fmla="*/ 73035 w 498715"/>
                <a:gd name="connsiteY6" fmla="*/ 73036 h 602005"/>
                <a:gd name="connsiteX7" fmla="*/ 249358 w 498715"/>
                <a:gd name="connsiteY7" fmla="*/ 0 h 60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715" h="602005">
                  <a:moveTo>
                    <a:pt x="249358" y="0"/>
                  </a:moveTo>
                  <a:cubicBezTo>
                    <a:pt x="313174" y="0"/>
                    <a:pt x="376990" y="24346"/>
                    <a:pt x="425680" y="73036"/>
                  </a:cubicBezTo>
                  <a:lnTo>
                    <a:pt x="425680" y="73037"/>
                  </a:lnTo>
                  <a:cubicBezTo>
                    <a:pt x="523060" y="170417"/>
                    <a:pt x="523060" y="328302"/>
                    <a:pt x="425680" y="425682"/>
                  </a:cubicBezTo>
                  <a:lnTo>
                    <a:pt x="249358" y="602005"/>
                  </a:lnTo>
                  <a:lnTo>
                    <a:pt x="73035" y="425682"/>
                  </a:lnTo>
                  <a:cubicBezTo>
                    <a:pt x="-24346" y="328301"/>
                    <a:pt x="-24346" y="170416"/>
                    <a:pt x="73035" y="73036"/>
                  </a:cubicBezTo>
                  <a:cubicBezTo>
                    <a:pt x="121725" y="24346"/>
                    <a:pt x="185542" y="0"/>
                    <a:pt x="249358" y="0"/>
                  </a:cubicBez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23" name="Rectangle 22">
              <a:extLst>
                <a:ext uri="{FF2B5EF4-FFF2-40B4-BE49-F238E27FC236}">
                  <a16:creationId xmlns:a16="http://schemas.microsoft.com/office/drawing/2014/main" id="{2A84E78D-1DA6-4D8E-B4D1-9164D4976D9F}"/>
                </a:ext>
              </a:extLst>
            </p:cNvPr>
            <p:cNvSpPr/>
            <p:nvPr/>
          </p:nvSpPr>
          <p:spPr>
            <a:xfrm>
              <a:off x="5041105" y="5212388"/>
              <a:ext cx="2138498" cy="584775"/>
            </a:xfrm>
            <a:prstGeom prst="rect">
              <a:avLst/>
            </a:prstGeom>
          </p:spPr>
          <p:txBody>
            <a:bodyPr wrap="square">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Segoe UI Black" panose="020B0A02040204020203" pitchFamily="34" charset="0"/>
                  <a:cs typeface="Arial" pitchFamily="34" charset="0"/>
                </a:rPr>
                <a:t>Asset-Centric Security Operations</a:t>
              </a:r>
            </a:p>
          </p:txBody>
        </p:sp>
      </p:grpSp>
      <p:grpSp>
        <p:nvGrpSpPr>
          <p:cNvPr id="34" name="Group 33" descr="  ">
            <a:extLst>
              <a:ext uri="{FF2B5EF4-FFF2-40B4-BE49-F238E27FC236}">
                <a16:creationId xmlns:a16="http://schemas.microsoft.com/office/drawing/2014/main" id="{12BA927D-0C81-4267-B5F1-7AA736020961}"/>
              </a:ext>
            </a:extLst>
          </p:cNvPr>
          <p:cNvGrpSpPr>
            <a:grpSpLocks noChangeAspect="1"/>
          </p:cNvGrpSpPr>
          <p:nvPr/>
        </p:nvGrpSpPr>
        <p:grpSpPr bwMode="auto">
          <a:xfrm>
            <a:off x="1530987" y="2772578"/>
            <a:ext cx="264480" cy="329351"/>
            <a:chOff x="1596" y="1479"/>
            <a:chExt cx="159" cy="198"/>
          </a:xfrm>
          <a:solidFill>
            <a:schemeClr val="accent2"/>
          </a:solidFill>
        </p:grpSpPr>
        <p:sp>
          <p:nvSpPr>
            <p:cNvPr id="35" name="Freeform 90">
              <a:extLst>
                <a:ext uri="{FF2B5EF4-FFF2-40B4-BE49-F238E27FC236}">
                  <a16:creationId xmlns:a16="http://schemas.microsoft.com/office/drawing/2014/main" id="{ADC2B49A-3D43-4F60-AC5C-ECC6B63E0228}"/>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36" name="Freeform 91">
              <a:extLst>
                <a:ext uri="{FF2B5EF4-FFF2-40B4-BE49-F238E27FC236}">
                  <a16:creationId xmlns:a16="http://schemas.microsoft.com/office/drawing/2014/main" id="{7FC24499-89A8-4E8D-A0E1-0942BBDB3AC4}"/>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sp>
        <p:nvSpPr>
          <p:cNvPr id="37" name="Freeform 9">
            <a:extLst>
              <a:ext uri="{FF2B5EF4-FFF2-40B4-BE49-F238E27FC236}">
                <a16:creationId xmlns:a16="http://schemas.microsoft.com/office/drawing/2014/main" id="{7256D57F-6D51-4D67-8D86-F4089FDF5FB5}"/>
              </a:ext>
            </a:extLst>
          </p:cNvPr>
          <p:cNvSpPr>
            <a:spLocks noEditPoints="1"/>
          </p:cNvSpPr>
          <p:nvPr/>
        </p:nvSpPr>
        <p:spPr bwMode="auto">
          <a:xfrm>
            <a:off x="1585370" y="4053215"/>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nvGrpSpPr>
          <p:cNvPr id="38" name="Group 37">
            <a:extLst>
              <a:ext uri="{FF2B5EF4-FFF2-40B4-BE49-F238E27FC236}">
                <a16:creationId xmlns:a16="http://schemas.microsoft.com/office/drawing/2014/main" id="{39F7562F-B4BE-4E98-AC77-5DDC0A4737B5}"/>
              </a:ext>
            </a:extLst>
          </p:cNvPr>
          <p:cNvGrpSpPr>
            <a:grpSpLocks noChangeAspect="1"/>
          </p:cNvGrpSpPr>
          <p:nvPr/>
        </p:nvGrpSpPr>
        <p:grpSpPr bwMode="auto">
          <a:xfrm>
            <a:off x="1247484" y="2772578"/>
            <a:ext cx="264480" cy="329351"/>
            <a:chOff x="1596" y="1479"/>
            <a:chExt cx="159" cy="198"/>
          </a:xfrm>
          <a:solidFill>
            <a:schemeClr val="accent2">
              <a:alpha val="75000"/>
            </a:schemeClr>
          </a:solidFill>
        </p:grpSpPr>
        <p:sp>
          <p:nvSpPr>
            <p:cNvPr id="39" name="Freeform 90">
              <a:extLst>
                <a:ext uri="{FF2B5EF4-FFF2-40B4-BE49-F238E27FC236}">
                  <a16:creationId xmlns:a16="http://schemas.microsoft.com/office/drawing/2014/main" id="{0886B482-D892-48A7-9474-C3350D812C84}"/>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0" name="Freeform 91">
              <a:extLst>
                <a:ext uri="{FF2B5EF4-FFF2-40B4-BE49-F238E27FC236}">
                  <a16:creationId xmlns:a16="http://schemas.microsoft.com/office/drawing/2014/main" id="{FCFF2E1F-4EDA-40EB-83EC-1BC38A3198D0}"/>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sp>
        <p:nvSpPr>
          <p:cNvPr id="41" name="Freeform 9">
            <a:extLst>
              <a:ext uri="{FF2B5EF4-FFF2-40B4-BE49-F238E27FC236}">
                <a16:creationId xmlns:a16="http://schemas.microsoft.com/office/drawing/2014/main" id="{C4C9B8C6-F1E5-470B-B98F-9FB8B10AD541}"/>
              </a:ext>
            </a:extLst>
          </p:cNvPr>
          <p:cNvSpPr>
            <a:spLocks noEditPoints="1"/>
          </p:cNvSpPr>
          <p:nvPr/>
        </p:nvSpPr>
        <p:spPr bwMode="auto">
          <a:xfrm>
            <a:off x="1309800" y="4053215"/>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alpha val="75000"/>
            </a:schemeClr>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nvGrpSpPr>
          <p:cNvPr id="42" name="Group 41">
            <a:extLst>
              <a:ext uri="{FF2B5EF4-FFF2-40B4-BE49-F238E27FC236}">
                <a16:creationId xmlns:a16="http://schemas.microsoft.com/office/drawing/2014/main" id="{F594115D-547E-42B4-8E51-E9980F8FACC6}"/>
              </a:ext>
            </a:extLst>
          </p:cNvPr>
          <p:cNvGrpSpPr>
            <a:grpSpLocks noChangeAspect="1"/>
          </p:cNvGrpSpPr>
          <p:nvPr/>
        </p:nvGrpSpPr>
        <p:grpSpPr bwMode="auto">
          <a:xfrm>
            <a:off x="963982" y="2772578"/>
            <a:ext cx="264480" cy="329351"/>
            <a:chOff x="1596" y="1479"/>
            <a:chExt cx="159" cy="198"/>
          </a:xfrm>
          <a:solidFill>
            <a:schemeClr val="accent2">
              <a:alpha val="50000"/>
            </a:schemeClr>
          </a:solidFill>
        </p:grpSpPr>
        <p:sp>
          <p:nvSpPr>
            <p:cNvPr id="43" name="Freeform 90">
              <a:extLst>
                <a:ext uri="{FF2B5EF4-FFF2-40B4-BE49-F238E27FC236}">
                  <a16:creationId xmlns:a16="http://schemas.microsoft.com/office/drawing/2014/main" id="{22858310-AF83-453F-A2E9-C2947D5D0475}"/>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4" name="Freeform 91">
              <a:extLst>
                <a:ext uri="{FF2B5EF4-FFF2-40B4-BE49-F238E27FC236}">
                  <a16:creationId xmlns:a16="http://schemas.microsoft.com/office/drawing/2014/main" id="{FD8978D4-CB11-4BBA-8757-87033DC53400}"/>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grpSp>
        <p:nvGrpSpPr>
          <p:cNvPr id="45" name="Group 44">
            <a:extLst>
              <a:ext uri="{FF2B5EF4-FFF2-40B4-BE49-F238E27FC236}">
                <a16:creationId xmlns:a16="http://schemas.microsoft.com/office/drawing/2014/main" id="{B08416CF-13C1-49E3-A3AD-3E36DDAB3837}"/>
              </a:ext>
            </a:extLst>
          </p:cNvPr>
          <p:cNvGrpSpPr>
            <a:grpSpLocks noChangeAspect="1"/>
          </p:cNvGrpSpPr>
          <p:nvPr/>
        </p:nvGrpSpPr>
        <p:grpSpPr bwMode="auto">
          <a:xfrm>
            <a:off x="680480" y="2772578"/>
            <a:ext cx="264480" cy="329351"/>
            <a:chOff x="1596" y="1479"/>
            <a:chExt cx="159" cy="198"/>
          </a:xfrm>
          <a:solidFill>
            <a:schemeClr val="accent2">
              <a:alpha val="25000"/>
            </a:schemeClr>
          </a:solidFill>
        </p:grpSpPr>
        <p:sp>
          <p:nvSpPr>
            <p:cNvPr id="46" name="Freeform 90">
              <a:extLst>
                <a:ext uri="{FF2B5EF4-FFF2-40B4-BE49-F238E27FC236}">
                  <a16:creationId xmlns:a16="http://schemas.microsoft.com/office/drawing/2014/main" id="{69CCA7CA-4F01-4133-ACF6-148439414F53}"/>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7" name="Freeform 91">
              <a:extLst>
                <a:ext uri="{FF2B5EF4-FFF2-40B4-BE49-F238E27FC236}">
                  <a16:creationId xmlns:a16="http://schemas.microsoft.com/office/drawing/2014/main" id="{FDAB57FC-0C89-4D07-B947-87BC19F14F71}"/>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sp>
        <p:nvSpPr>
          <p:cNvPr id="48" name="Freeform 9">
            <a:extLst>
              <a:ext uri="{FF2B5EF4-FFF2-40B4-BE49-F238E27FC236}">
                <a16:creationId xmlns:a16="http://schemas.microsoft.com/office/drawing/2014/main" id="{E88ADD02-5E0D-4B07-8164-8F155D40DC78}"/>
              </a:ext>
            </a:extLst>
          </p:cNvPr>
          <p:cNvSpPr>
            <a:spLocks noEditPoints="1"/>
          </p:cNvSpPr>
          <p:nvPr/>
        </p:nvSpPr>
        <p:spPr bwMode="auto">
          <a:xfrm>
            <a:off x="1034230" y="4053215"/>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alpha val="50000"/>
            </a:schemeClr>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9" name="Freeform 9">
            <a:extLst>
              <a:ext uri="{FF2B5EF4-FFF2-40B4-BE49-F238E27FC236}">
                <a16:creationId xmlns:a16="http://schemas.microsoft.com/office/drawing/2014/main" id="{4BEE9418-63B5-4559-8EFB-64FC0E3AD872}"/>
              </a:ext>
            </a:extLst>
          </p:cNvPr>
          <p:cNvSpPr>
            <a:spLocks noEditPoints="1"/>
          </p:cNvSpPr>
          <p:nvPr/>
        </p:nvSpPr>
        <p:spPr bwMode="auto">
          <a:xfrm>
            <a:off x="758660" y="4053215"/>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alpha val="25000"/>
            </a:schemeClr>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pic>
        <p:nvPicPr>
          <p:cNvPr id="51" name="Graphic 125">
            <a:extLst>
              <a:ext uri="{FF2B5EF4-FFF2-40B4-BE49-F238E27FC236}">
                <a16:creationId xmlns:a16="http://schemas.microsoft.com/office/drawing/2014/main" id="{9F52C056-B9A8-4DEC-B000-1B66A38DC44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47378" y="3485255"/>
            <a:ext cx="530375" cy="315968"/>
          </a:xfrm>
          <a:prstGeom prst="rect">
            <a:avLst/>
          </a:prstGeom>
        </p:spPr>
      </p:pic>
      <p:grpSp>
        <p:nvGrpSpPr>
          <p:cNvPr id="52" name="Group 51">
            <a:extLst>
              <a:ext uri="{FF2B5EF4-FFF2-40B4-BE49-F238E27FC236}">
                <a16:creationId xmlns:a16="http://schemas.microsoft.com/office/drawing/2014/main" id="{B1089C2A-2A1E-4D6C-831B-F8699824B65B}"/>
              </a:ext>
            </a:extLst>
          </p:cNvPr>
          <p:cNvGrpSpPr/>
          <p:nvPr/>
        </p:nvGrpSpPr>
        <p:grpSpPr>
          <a:xfrm>
            <a:off x="582243" y="3473809"/>
            <a:ext cx="548640" cy="338859"/>
            <a:chOff x="1578656" y="2999022"/>
            <a:chExt cx="548640" cy="338859"/>
          </a:xfrm>
        </p:grpSpPr>
        <p:sp>
          <p:nvSpPr>
            <p:cNvPr id="53" name="Rectangle: Rounded Corners 136">
              <a:extLst>
                <a:ext uri="{FF2B5EF4-FFF2-40B4-BE49-F238E27FC236}">
                  <a16:creationId xmlns:a16="http://schemas.microsoft.com/office/drawing/2014/main" id="{4B325C96-4CA6-4DD7-A04D-48B9FA2ADC32}"/>
                </a:ext>
              </a:extLst>
            </p:cNvPr>
            <p:cNvSpPr/>
            <p:nvPr/>
          </p:nvSpPr>
          <p:spPr bwMode="auto">
            <a:xfrm>
              <a:off x="1628563" y="2999022"/>
              <a:ext cx="435067" cy="327451"/>
            </a:xfrm>
            <a:prstGeom prst="roundRect">
              <a:avLst>
                <a:gd name="adj" fmla="val 687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54" name="Rectangle: Rounded Corners 138">
              <a:extLst>
                <a:ext uri="{FF2B5EF4-FFF2-40B4-BE49-F238E27FC236}">
                  <a16:creationId xmlns:a16="http://schemas.microsoft.com/office/drawing/2014/main" id="{7FDC1322-9D4B-4BD2-A5A4-1338AB26D7C2}"/>
                </a:ext>
              </a:extLst>
            </p:cNvPr>
            <p:cNvSpPr/>
            <p:nvPr/>
          </p:nvSpPr>
          <p:spPr bwMode="auto">
            <a:xfrm>
              <a:off x="1578656" y="3283017"/>
              <a:ext cx="548640" cy="54864"/>
            </a:xfrm>
            <a:prstGeom prst="roundRect">
              <a:avLst>
                <a:gd name="adj" fmla="val 2341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grpSp>
      <p:pic>
        <p:nvPicPr>
          <p:cNvPr id="55" name="Graphic 127">
            <a:extLst>
              <a:ext uri="{FF2B5EF4-FFF2-40B4-BE49-F238E27FC236}">
                <a16:creationId xmlns:a16="http://schemas.microsoft.com/office/drawing/2014/main" id="{3DC6BA76-DC00-4DC3-AD05-42B2C5DE935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11547" y="3485255"/>
            <a:ext cx="530375" cy="315968"/>
          </a:xfrm>
          <a:prstGeom prst="rect">
            <a:avLst/>
          </a:prstGeom>
        </p:spPr>
      </p:pic>
      <p:grpSp>
        <p:nvGrpSpPr>
          <p:cNvPr id="56" name="Group 55">
            <a:extLst>
              <a:ext uri="{FF2B5EF4-FFF2-40B4-BE49-F238E27FC236}">
                <a16:creationId xmlns:a16="http://schemas.microsoft.com/office/drawing/2014/main" id="{7850EE08-D459-4A0A-BF07-EE3FA0BD0EDE}"/>
              </a:ext>
            </a:extLst>
          </p:cNvPr>
          <p:cNvGrpSpPr/>
          <p:nvPr/>
        </p:nvGrpSpPr>
        <p:grpSpPr>
          <a:xfrm>
            <a:off x="946099" y="3473809"/>
            <a:ext cx="548640" cy="338859"/>
            <a:chOff x="1578656" y="2999022"/>
            <a:chExt cx="548640" cy="338859"/>
          </a:xfrm>
        </p:grpSpPr>
        <p:sp>
          <p:nvSpPr>
            <p:cNvPr id="57" name="Rectangle: Rounded Corners 134">
              <a:extLst>
                <a:ext uri="{FF2B5EF4-FFF2-40B4-BE49-F238E27FC236}">
                  <a16:creationId xmlns:a16="http://schemas.microsoft.com/office/drawing/2014/main" id="{D03726BE-853E-42E8-ACA3-B7D6D608803D}"/>
                </a:ext>
              </a:extLst>
            </p:cNvPr>
            <p:cNvSpPr/>
            <p:nvPr/>
          </p:nvSpPr>
          <p:spPr bwMode="auto">
            <a:xfrm>
              <a:off x="1628563" y="2999022"/>
              <a:ext cx="435067" cy="327451"/>
            </a:xfrm>
            <a:prstGeom prst="roundRect">
              <a:avLst>
                <a:gd name="adj" fmla="val 687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58" name="Rectangle: Rounded Corners 135">
              <a:extLst>
                <a:ext uri="{FF2B5EF4-FFF2-40B4-BE49-F238E27FC236}">
                  <a16:creationId xmlns:a16="http://schemas.microsoft.com/office/drawing/2014/main" id="{27DD1104-22A3-477F-8086-9E959AF01741}"/>
                </a:ext>
              </a:extLst>
            </p:cNvPr>
            <p:cNvSpPr/>
            <p:nvPr/>
          </p:nvSpPr>
          <p:spPr bwMode="auto">
            <a:xfrm>
              <a:off x="1578656" y="3283017"/>
              <a:ext cx="548640" cy="54864"/>
            </a:xfrm>
            <a:prstGeom prst="roundRect">
              <a:avLst>
                <a:gd name="adj" fmla="val 2341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grpSp>
      <p:pic>
        <p:nvPicPr>
          <p:cNvPr id="59" name="Graphic 129">
            <a:extLst>
              <a:ext uri="{FF2B5EF4-FFF2-40B4-BE49-F238E27FC236}">
                <a16:creationId xmlns:a16="http://schemas.microsoft.com/office/drawing/2014/main" id="{3B0B272D-727A-4F00-9EF4-62B6E914FEF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75716" y="3485255"/>
            <a:ext cx="530375" cy="315968"/>
          </a:xfrm>
          <a:prstGeom prst="rect">
            <a:avLst/>
          </a:prstGeom>
        </p:spPr>
      </p:pic>
      <p:grpSp>
        <p:nvGrpSpPr>
          <p:cNvPr id="60" name="Group 59">
            <a:extLst>
              <a:ext uri="{FF2B5EF4-FFF2-40B4-BE49-F238E27FC236}">
                <a16:creationId xmlns:a16="http://schemas.microsoft.com/office/drawing/2014/main" id="{4B6A8760-2219-428A-BF9D-6B497F1F9F19}"/>
              </a:ext>
            </a:extLst>
          </p:cNvPr>
          <p:cNvGrpSpPr/>
          <p:nvPr/>
        </p:nvGrpSpPr>
        <p:grpSpPr>
          <a:xfrm>
            <a:off x="1310560" y="3473809"/>
            <a:ext cx="548640" cy="338859"/>
            <a:chOff x="1578656" y="2999022"/>
            <a:chExt cx="548640" cy="338859"/>
          </a:xfrm>
        </p:grpSpPr>
        <p:sp>
          <p:nvSpPr>
            <p:cNvPr id="61" name="Rectangle: Rounded Corners 132">
              <a:extLst>
                <a:ext uri="{FF2B5EF4-FFF2-40B4-BE49-F238E27FC236}">
                  <a16:creationId xmlns:a16="http://schemas.microsoft.com/office/drawing/2014/main" id="{EF2950D7-042C-4F01-A5AA-7947C499D8A8}"/>
                </a:ext>
              </a:extLst>
            </p:cNvPr>
            <p:cNvSpPr/>
            <p:nvPr/>
          </p:nvSpPr>
          <p:spPr bwMode="auto">
            <a:xfrm>
              <a:off x="1628563" y="2999022"/>
              <a:ext cx="435067" cy="327451"/>
            </a:xfrm>
            <a:prstGeom prst="roundRect">
              <a:avLst>
                <a:gd name="adj" fmla="val 687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62" name="Rectangle: Rounded Corners 133">
              <a:extLst>
                <a:ext uri="{FF2B5EF4-FFF2-40B4-BE49-F238E27FC236}">
                  <a16:creationId xmlns:a16="http://schemas.microsoft.com/office/drawing/2014/main" id="{5973483F-8F14-4429-8E55-7AF810BC9C5B}"/>
                </a:ext>
              </a:extLst>
            </p:cNvPr>
            <p:cNvSpPr/>
            <p:nvPr/>
          </p:nvSpPr>
          <p:spPr bwMode="auto">
            <a:xfrm>
              <a:off x="1578656" y="3283017"/>
              <a:ext cx="548640" cy="54864"/>
            </a:xfrm>
            <a:prstGeom prst="roundRect">
              <a:avLst>
                <a:gd name="adj" fmla="val 2341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grpSp>
      <p:pic>
        <p:nvPicPr>
          <p:cNvPr id="63" name="Graphic 131">
            <a:extLst>
              <a:ext uri="{FF2B5EF4-FFF2-40B4-BE49-F238E27FC236}">
                <a16:creationId xmlns:a16="http://schemas.microsoft.com/office/drawing/2014/main" id="{F0C323FC-F313-4BD1-8124-DDC5CC3B9E4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339888" y="3485255"/>
            <a:ext cx="530375" cy="315968"/>
          </a:xfrm>
          <a:prstGeom prst="rect">
            <a:avLst/>
          </a:prstGeom>
        </p:spPr>
      </p:pic>
      <p:grpSp>
        <p:nvGrpSpPr>
          <p:cNvPr id="121" name="Group 120"/>
          <p:cNvGrpSpPr/>
          <p:nvPr/>
        </p:nvGrpSpPr>
        <p:grpSpPr>
          <a:xfrm>
            <a:off x="-7621" y="1261981"/>
            <a:ext cx="12207240" cy="887742"/>
            <a:chOff x="-7621" y="1361242"/>
            <a:chExt cx="12207240" cy="806861"/>
          </a:xfrm>
        </p:grpSpPr>
        <p:sp>
          <p:nvSpPr>
            <p:cNvPr id="65" name="Freeform 77">
              <a:extLst>
                <a:ext uri="{FF2B5EF4-FFF2-40B4-BE49-F238E27FC236}">
                  <a16:creationId xmlns:a16="http://schemas.microsoft.com/office/drawing/2014/main" id="{C2697270-64B5-4366-B568-CA8D8BE6A161}"/>
                </a:ext>
              </a:extLst>
            </p:cNvPr>
            <p:cNvSpPr/>
            <p:nvPr/>
          </p:nvSpPr>
          <p:spPr bwMode="auto">
            <a:xfrm flipV="1">
              <a:off x="-7621" y="1361242"/>
              <a:ext cx="12207240" cy="806861"/>
            </a:xfrm>
            <a:custGeom>
              <a:avLst/>
              <a:gdLst>
                <a:gd name="connsiteX0" fmla="*/ 0 w 12192000"/>
                <a:gd name="connsiteY0" fmla="*/ 0 h 591907"/>
                <a:gd name="connsiteX1" fmla="*/ 2386 w 12192000"/>
                <a:gd name="connsiteY1" fmla="*/ 0 h 591907"/>
                <a:gd name="connsiteX2" fmla="*/ 4198 w 12192000"/>
                <a:gd name="connsiteY2" fmla="*/ 17974 h 591907"/>
                <a:gd name="connsiteX3" fmla="*/ 206608 w 12192000"/>
                <a:gd name="connsiteY3" fmla="*/ 182943 h 591907"/>
                <a:gd name="connsiteX4" fmla="*/ 11985392 w 12192000"/>
                <a:gd name="connsiteY4" fmla="*/ 182943 h 591907"/>
                <a:gd name="connsiteX5" fmla="*/ 12187802 w 12192000"/>
                <a:gd name="connsiteY5" fmla="*/ 17974 h 591907"/>
                <a:gd name="connsiteX6" fmla="*/ 12189614 w 12192000"/>
                <a:gd name="connsiteY6" fmla="*/ 0 h 591907"/>
                <a:gd name="connsiteX7" fmla="*/ 12192000 w 12192000"/>
                <a:gd name="connsiteY7" fmla="*/ 0 h 591907"/>
                <a:gd name="connsiteX8" fmla="*/ 12192000 w 12192000"/>
                <a:gd name="connsiteY8" fmla="*/ 591907 h 591907"/>
                <a:gd name="connsiteX9" fmla="*/ 0 w 12192000"/>
                <a:gd name="connsiteY9" fmla="*/ 591907 h 591907"/>
                <a:gd name="connsiteX10" fmla="*/ 0 w 12192000"/>
                <a:gd name="connsiteY10" fmla="*/ 0 h 59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591907">
                  <a:moveTo>
                    <a:pt x="0" y="0"/>
                  </a:moveTo>
                  <a:lnTo>
                    <a:pt x="2386" y="0"/>
                  </a:lnTo>
                  <a:lnTo>
                    <a:pt x="4198" y="17974"/>
                  </a:lnTo>
                  <a:cubicBezTo>
                    <a:pt x="23463" y="112121"/>
                    <a:pt x="106765" y="182943"/>
                    <a:pt x="206608" y="182943"/>
                  </a:cubicBezTo>
                  <a:lnTo>
                    <a:pt x="11985392" y="182943"/>
                  </a:lnTo>
                  <a:cubicBezTo>
                    <a:pt x="12085235" y="182943"/>
                    <a:pt x="12168537" y="112121"/>
                    <a:pt x="12187802" y="17974"/>
                  </a:cubicBezTo>
                  <a:lnTo>
                    <a:pt x="12189614" y="0"/>
                  </a:lnTo>
                  <a:lnTo>
                    <a:pt x="12192000" y="0"/>
                  </a:lnTo>
                  <a:lnTo>
                    <a:pt x="12192000" y="591907"/>
                  </a:lnTo>
                  <a:lnTo>
                    <a:pt x="0" y="591907"/>
                  </a:lnTo>
                  <a:lnTo>
                    <a:pt x="0" y="0"/>
                  </a:ln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66" name="TextBox 65">
              <a:extLst>
                <a:ext uri="{FF2B5EF4-FFF2-40B4-BE49-F238E27FC236}">
                  <a16:creationId xmlns:a16="http://schemas.microsoft.com/office/drawing/2014/main" id="{333D20C9-88F8-4423-803A-0917E4948396}"/>
                </a:ext>
              </a:extLst>
            </p:cNvPr>
            <p:cNvSpPr txBox="1"/>
            <p:nvPr/>
          </p:nvSpPr>
          <p:spPr>
            <a:xfrm>
              <a:off x="2737465" y="1393553"/>
              <a:ext cx="6745778"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gradFill>
                    <a:gsLst>
                      <a:gs pos="0">
                        <a:srgbClr val="FFFFFF"/>
                      </a:gs>
                      <a:gs pos="100000">
                        <a:srgbClr val="FFFFFF"/>
                      </a:gs>
                    </a:gsLst>
                    <a:lin ang="5400000" scaled="1"/>
                  </a:gradFill>
                  <a:effectLst/>
                  <a:uLnTx/>
                  <a:uFillTx/>
                  <a:latin typeface="Arial" pitchFamily="34" charset="0"/>
                  <a:ea typeface="+mn-ea"/>
                  <a:cs typeface="Arial" pitchFamily="34" charset="0"/>
                </a:rPr>
                <a:t>Clarity, Automation, and Metrics-Driven Approach</a:t>
              </a:r>
            </a:p>
          </p:txBody>
        </p:sp>
      </p:grpSp>
      <p:sp>
        <p:nvSpPr>
          <p:cNvPr id="67" name="Rectangle: Rounded Corners 15">
            <a:extLst>
              <a:ext uri="{FF2B5EF4-FFF2-40B4-BE49-F238E27FC236}">
                <a16:creationId xmlns:a16="http://schemas.microsoft.com/office/drawing/2014/main" id="{87F45647-12D0-4481-A60E-4B666A84249A}"/>
              </a:ext>
            </a:extLst>
          </p:cNvPr>
          <p:cNvSpPr/>
          <p:nvPr/>
        </p:nvSpPr>
        <p:spPr bwMode="auto">
          <a:xfrm>
            <a:off x="4958121" y="1684238"/>
            <a:ext cx="2255661" cy="479138"/>
          </a:xfrm>
          <a:prstGeom prst="roundRect">
            <a:avLst>
              <a:gd name="adj" fmla="val 42091"/>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Segoe UI Black" panose="020B0A02040204020203" pitchFamily="34" charset="0"/>
                <a:cs typeface="Arial" pitchFamily="34" charset="0"/>
              </a:rPr>
              <a:t>Governance</a:t>
            </a:r>
          </a:p>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Segoe UI Black" panose="020B0A02040204020203" pitchFamily="34" charset="0"/>
                <a:cs typeface="Arial" pitchFamily="34" charset="0"/>
              </a:rPr>
              <a:t>Visibility and Policy</a:t>
            </a:r>
          </a:p>
        </p:txBody>
      </p:sp>
      <p:cxnSp>
        <p:nvCxnSpPr>
          <p:cNvPr id="69" name="Connector: Elbow 175">
            <a:extLst>
              <a:ext uri="{FF2B5EF4-FFF2-40B4-BE49-F238E27FC236}">
                <a16:creationId xmlns:a16="http://schemas.microsoft.com/office/drawing/2014/main" id="{B50B1C5C-E972-485F-B320-E07508A226CB}"/>
              </a:ext>
            </a:extLst>
          </p:cNvPr>
          <p:cNvCxnSpPr>
            <a:cxnSpLocks/>
          </p:cNvCxnSpPr>
          <p:nvPr/>
        </p:nvCxnSpPr>
        <p:spPr>
          <a:xfrm>
            <a:off x="7038975" y="5494748"/>
            <a:ext cx="639120" cy="0"/>
          </a:xfrm>
          <a:prstGeom prst="straightConnector1">
            <a:avLst/>
          </a:prstGeom>
          <a:ln w="19050">
            <a:solidFill>
              <a:schemeClr val="accent2"/>
            </a:solidFill>
            <a:prstDash val="sysDot"/>
            <a:headEnd type="arrow" w="med" len="med"/>
            <a:tailEnd type="arrow" w="sm" len="sm"/>
          </a:ln>
        </p:spPr>
        <p:style>
          <a:lnRef idx="1">
            <a:schemeClr val="accent1"/>
          </a:lnRef>
          <a:fillRef idx="0">
            <a:schemeClr val="accent1"/>
          </a:fillRef>
          <a:effectRef idx="0">
            <a:schemeClr val="accent1"/>
          </a:effectRef>
          <a:fontRef idx="minor">
            <a:schemeClr val="tx1"/>
          </a:fontRef>
        </p:style>
      </p:cxnSp>
      <p:pic>
        <p:nvPicPr>
          <p:cNvPr id="75" name="Graphic 137" descr="Shield with solid fill">
            <a:extLst>
              <a:ext uri="{FF2B5EF4-FFF2-40B4-BE49-F238E27FC236}">
                <a16:creationId xmlns:a16="http://schemas.microsoft.com/office/drawing/2014/main" id="{C9406E10-749F-604C-8917-28552E7138F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765912" y="5699568"/>
            <a:ext cx="640080" cy="640080"/>
          </a:xfrm>
          <a:prstGeom prst="rect">
            <a:avLst/>
          </a:prstGeom>
        </p:spPr>
      </p:pic>
      <p:sp>
        <p:nvSpPr>
          <p:cNvPr id="77" name="Rectangle 76">
            <a:extLst>
              <a:ext uri="{FF2B5EF4-FFF2-40B4-BE49-F238E27FC236}">
                <a16:creationId xmlns:a16="http://schemas.microsoft.com/office/drawing/2014/main" id="{BDC388AB-C35B-4D6F-9ABF-9D3479255FD4}"/>
              </a:ext>
            </a:extLst>
          </p:cNvPr>
          <p:cNvSpPr/>
          <p:nvPr/>
        </p:nvSpPr>
        <p:spPr>
          <a:xfrm>
            <a:off x="7983050" y="2992984"/>
            <a:ext cx="2219428" cy="777240"/>
          </a:xfrm>
          <a:prstGeom prst="rect">
            <a:avLst/>
          </a:prstGeom>
          <a:solidFill>
            <a:schemeClr val="bg1"/>
          </a:solidFill>
          <a:ln w="6350">
            <a:solidFill>
              <a:schemeClr val="accent1">
                <a:lumMod val="75000"/>
              </a:schemeClr>
            </a:solidFill>
          </a:ln>
          <a:effectLst>
            <a:outerShdw blurRad="241300" dist="508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0" tIns="365760" rIns="182878" bIns="201168" numCol="1" spcCol="0" rtlCol="0" fromWordArt="0" anchor="t"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endParaRPr kumimoji="0" lang="en-US" sz="1400" b="1" i="0" u="none" strike="noStrike" kern="0" cap="none" spc="0" normalizeH="0" baseline="0" noProof="0">
              <a:ln>
                <a:noFill/>
              </a:ln>
              <a:gradFill>
                <a:gsLst>
                  <a:gs pos="0">
                    <a:srgbClr val="000000"/>
                  </a:gs>
                  <a:gs pos="100000">
                    <a:srgbClr val="000000"/>
                  </a:gs>
                </a:gsLst>
                <a:lin ang="5400000" scaled="1"/>
              </a:gradFill>
              <a:effectLst/>
              <a:uLnTx/>
              <a:uFillTx/>
              <a:latin typeface="Arial" pitchFamily="34" charset="0"/>
              <a:ea typeface="+mn-ea"/>
              <a:cs typeface="Arial" pitchFamily="34" charset="0"/>
            </a:endParaRPr>
          </a:p>
        </p:txBody>
      </p:sp>
      <p:grpSp>
        <p:nvGrpSpPr>
          <p:cNvPr id="78" name="Group 89">
            <a:extLst>
              <a:ext uri="{FF2B5EF4-FFF2-40B4-BE49-F238E27FC236}">
                <a16:creationId xmlns:a16="http://schemas.microsoft.com/office/drawing/2014/main" id="{1892A9D9-EB48-4E2F-984B-D20797727D99}"/>
              </a:ext>
            </a:extLst>
          </p:cNvPr>
          <p:cNvGrpSpPr>
            <a:grpSpLocks noChangeAspect="1"/>
          </p:cNvGrpSpPr>
          <p:nvPr/>
        </p:nvGrpSpPr>
        <p:grpSpPr bwMode="auto">
          <a:xfrm rot="16200000">
            <a:off x="8787725" y="3373320"/>
            <a:ext cx="196548" cy="240992"/>
            <a:chOff x="5039" y="1460"/>
            <a:chExt cx="199" cy="244"/>
          </a:xfrm>
          <a:solidFill>
            <a:schemeClr val="accent6"/>
          </a:solidFill>
        </p:grpSpPr>
        <p:sp>
          <p:nvSpPr>
            <p:cNvPr id="87" name="Freeform 90">
              <a:extLst>
                <a:ext uri="{FF2B5EF4-FFF2-40B4-BE49-F238E27FC236}">
                  <a16:creationId xmlns:a16="http://schemas.microsoft.com/office/drawing/2014/main" id="{612E9A6E-5B65-4696-ABA6-FD98D2E2B72C}"/>
                </a:ext>
              </a:extLst>
            </p:cNvPr>
            <p:cNvSpPr>
              <a:spLocks/>
            </p:cNvSpPr>
            <p:nvPr/>
          </p:nvSpPr>
          <p:spPr bwMode="auto">
            <a:xfrm>
              <a:off x="5039" y="1460"/>
              <a:ext cx="182" cy="244"/>
            </a:xfrm>
            <a:custGeom>
              <a:avLst/>
              <a:gdLst>
                <a:gd name="T0" fmla="*/ 0 w 293"/>
                <a:gd name="T1" fmla="*/ 393 h 393"/>
                <a:gd name="T2" fmla="*/ 0 w 293"/>
                <a:gd name="T3" fmla="*/ 393 h 393"/>
                <a:gd name="T4" fmla="*/ 293 w 293"/>
                <a:gd name="T5" fmla="*/ 393 h 393"/>
                <a:gd name="T6" fmla="*/ 293 w 293"/>
                <a:gd name="T7" fmla="*/ 202 h 393"/>
                <a:gd name="T8" fmla="*/ 266 w 293"/>
                <a:gd name="T9" fmla="*/ 175 h 393"/>
                <a:gd name="T10" fmla="*/ 266 w 293"/>
                <a:gd name="T11" fmla="*/ 0 h 393"/>
                <a:gd name="T12" fmla="*/ 0 w 293"/>
                <a:gd name="T13" fmla="*/ 0 h 393"/>
                <a:gd name="T14" fmla="*/ 0 w 293"/>
                <a:gd name="T15" fmla="*/ 393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393">
                  <a:moveTo>
                    <a:pt x="0" y="393"/>
                  </a:moveTo>
                  <a:lnTo>
                    <a:pt x="0" y="393"/>
                  </a:lnTo>
                  <a:lnTo>
                    <a:pt x="293" y="393"/>
                  </a:lnTo>
                  <a:lnTo>
                    <a:pt x="293" y="202"/>
                  </a:lnTo>
                  <a:lnTo>
                    <a:pt x="266" y="175"/>
                  </a:lnTo>
                  <a:lnTo>
                    <a:pt x="266" y="0"/>
                  </a:lnTo>
                  <a:lnTo>
                    <a:pt x="0" y="0"/>
                  </a:lnTo>
                  <a:lnTo>
                    <a:pt x="0" y="393"/>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88" name="Freeform 91">
              <a:extLst>
                <a:ext uri="{FF2B5EF4-FFF2-40B4-BE49-F238E27FC236}">
                  <a16:creationId xmlns:a16="http://schemas.microsoft.com/office/drawing/2014/main" id="{4F09AE0B-DD83-4BD0-8DA0-6E2CA59479DB}"/>
                </a:ext>
              </a:extLst>
            </p:cNvPr>
            <p:cNvSpPr>
              <a:spLocks/>
            </p:cNvSpPr>
            <p:nvPr/>
          </p:nvSpPr>
          <p:spPr bwMode="auto">
            <a:xfrm>
              <a:off x="5221" y="1460"/>
              <a:ext cx="17" cy="110"/>
            </a:xfrm>
            <a:custGeom>
              <a:avLst/>
              <a:gdLst>
                <a:gd name="T0" fmla="*/ 27 w 27"/>
                <a:gd name="T1" fmla="*/ 0 h 177"/>
                <a:gd name="T2" fmla="*/ 27 w 27"/>
                <a:gd name="T3" fmla="*/ 0 h 177"/>
                <a:gd name="T4" fmla="*/ 0 w 27"/>
                <a:gd name="T5" fmla="*/ 0 h 177"/>
                <a:gd name="T6" fmla="*/ 0 w 27"/>
                <a:gd name="T7" fmla="*/ 164 h 177"/>
                <a:gd name="T8" fmla="*/ 13 w 27"/>
                <a:gd name="T9" fmla="*/ 177 h 177"/>
                <a:gd name="T10" fmla="*/ 27 w 27"/>
                <a:gd name="T11" fmla="*/ 164 h 177"/>
                <a:gd name="T12" fmla="*/ 27 w 27"/>
                <a:gd name="T13" fmla="*/ 0 h 177"/>
              </a:gdLst>
              <a:ahLst/>
              <a:cxnLst>
                <a:cxn ang="0">
                  <a:pos x="T0" y="T1"/>
                </a:cxn>
                <a:cxn ang="0">
                  <a:pos x="T2" y="T3"/>
                </a:cxn>
                <a:cxn ang="0">
                  <a:pos x="T4" y="T5"/>
                </a:cxn>
                <a:cxn ang="0">
                  <a:pos x="T6" y="T7"/>
                </a:cxn>
                <a:cxn ang="0">
                  <a:pos x="T8" y="T9"/>
                </a:cxn>
                <a:cxn ang="0">
                  <a:pos x="T10" y="T11"/>
                </a:cxn>
                <a:cxn ang="0">
                  <a:pos x="T12" y="T13"/>
                </a:cxn>
              </a:cxnLst>
              <a:rect l="0" t="0" r="r" b="b"/>
              <a:pathLst>
                <a:path w="27" h="177">
                  <a:moveTo>
                    <a:pt x="27" y="0"/>
                  </a:moveTo>
                  <a:lnTo>
                    <a:pt x="27" y="0"/>
                  </a:lnTo>
                  <a:lnTo>
                    <a:pt x="0" y="0"/>
                  </a:lnTo>
                  <a:lnTo>
                    <a:pt x="0" y="164"/>
                  </a:lnTo>
                  <a:lnTo>
                    <a:pt x="13" y="177"/>
                  </a:lnTo>
                  <a:lnTo>
                    <a:pt x="27" y="164"/>
                  </a:lnTo>
                  <a:lnTo>
                    <a:pt x="27" y="0"/>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grpSp>
        <p:nvGrpSpPr>
          <p:cNvPr id="79" name="Group 13">
            <a:extLst>
              <a:ext uri="{FF2B5EF4-FFF2-40B4-BE49-F238E27FC236}">
                <a16:creationId xmlns:a16="http://schemas.microsoft.com/office/drawing/2014/main" id="{6B7C88BB-94E8-4072-A18E-6F3171E68228}"/>
              </a:ext>
            </a:extLst>
          </p:cNvPr>
          <p:cNvGrpSpPr/>
          <p:nvPr/>
        </p:nvGrpSpPr>
        <p:grpSpPr>
          <a:xfrm>
            <a:off x="9140906" y="3386592"/>
            <a:ext cx="291373" cy="237636"/>
            <a:chOff x="10594297" y="3126733"/>
            <a:chExt cx="291373" cy="237636"/>
          </a:xfrm>
        </p:grpSpPr>
        <p:grpSp>
          <p:nvGrpSpPr>
            <p:cNvPr id="83" name="Group 82">
              <a:extLst>
                <a:ext uri="{FF2B5EF4-FFF2-40B4-BE49-F238E27FC236}">
                  <a16:creationId xmlns:a16="http://schemas.microsoft.com/office/drawing/2014/main" id="{4523AC56-D284-4AC4-8879-4B44230347D7}"/>
                </a:ext>
              </a:extLst>
            </p:cNvPr>
            <p:cNvGrpSpPr>
              <a:grpSpLocks noChangeAspect="1"/>
            </p:cNvGrpSpPr>
            <p:nvPr/>
          </p:nvGrpSpPr>
          <p:grpSpPr bwMode="auto">
            <a:xfrm rot="16200000">
              <a:off x="10621166" y="3099864"/>
              <a:ext cx="237636" cy="291373"/>
              <a:chOff x="5039" y="1460"/>
              <a:chExt cx="199" cy="244"/>
            </a:xfrm>
            <a:solidFill>
              <a:schemeClr val="accent6"/>
            </a:solidFill>
          </p:grpSpPr>
          <p:sp>
            <p:nvSpPr>
              <p:cNvPr id="85" name="Freeform 90">
                <a:extLst>
                  <a:ext uri="{FF2B5EF4-FFF2-40B4-BE49-F238E27FC236}">
                    <a16:creationId xmlns:a16="http://schemas.microsoft.com/office/drawing/2014/main" id="{7F831602-6D60-4732-8E38-2ED2021C74D2}"/>
                  </a:ext>
                </a:extLst>
              </p:cNvPr>
              <p:cNvSpPr>
                <a:spLocks/>
              </p:cNvSpPr>
              <p:nvPr/>
            </p:nvSpPr>
            <p:spPr bwMode="auto">
              <a:xfrm>
                <a:off x="5039" y="1460"/>
                <a:ext cx="182" cy="244"/>
              </a:xfrm>
              <a:custGeom>
                <a:avLst/>
                <a:gdLst>
                  <a:gd name="T0" fmla="*/ 0 w 293"/>
                  <a:gd name="T1" fmla="*/ 393 h 393"/>
                  <a:gd name="T2" fmla="*/ 0 w 293"/>
                  <a:gd name="T3" fmla="*/ 393 h 393"/>
                  <a:gd name="T4" fmla="*/ 293 w 293"/>
                  <a:gd name="T5" fmla="*/ 393 h 393"/>
                  <a:gd name="T6" fmla="*/ 293 w 293"/>
                  <a:gd name="T7" fmla="*/ 202 h 393"/>
                  <a:gd name="T8" fmla="*/ 266 w 293"/>
                  <a:gd name="T9" fmla="*/ 175 h 393"/>
                  <a:gd name="T10" fmla="*/ 266 w 293"/>
                  <a:gd name="T11" fmla="*/ 0 h 393"/>
                  <a:gd name="T12" fmla="*/ 0 w 293"/>
                  <a:gd name="T13" fmla="*/ 0 h 393"/>
                  <a:gd name="T14" fmla="*/ 0 w 293"/>
                  <a:gd name="T15" fmla="*/ 393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393">
                    <a:moveTo>
                      <a:pt x="0" y="393"/>
                    </a:moveTo>
                    <a:lnTo>
                      <a:pt x="0" y="393"/>
                    </a:lnTo>
                    <a:lnTo>
                      <a:pt x="293" y="393"/>
                    </a:lnTo>
                    <a:lnTo>
                      <a:pt x="293" y="202"/>
                    </a:lnTo>
                    <a:lnTo>
                      <a:pt x="266" y="175"/>
                    </a:lnTo>
                    <a:lnTo>
                      <a:pt x="266" y="0"/>
                    </a:lnTo>
                    <a:lnTo>
                      <a:pt x="0" y="0"/>
                    </a:lnTo>
                    <a:lnTo>
                      <a:pt x="0" y="393"/>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86" name="Freeform 91">
                <a:extLst>
                  <a:ext uri="{FF2B5EF4-FFF2-40B4-BE49-F238E27FC236}">
                    <a16:creationId xmlns:a16="http://schemas.microsoft.com/office/drawing/2014/main" id="{2B5C3C47-8B85-46CD-8AC2-E0528000A1A0}"/>
                  </a:ext>
                </a:extLst>
              </p:cNvPr>
              <p:cNvSpPr>
                <a:spLocks/>
              </p:cNvSpPr>
              <p:nvPr/>
            </p:nvSpPr>
            <p:spPr bwMode="auto">
              <a:xfrm>
                <a:off x="5221" y="1460"/>
                <a:ext cx="17" cy="110"/>
              </a:xfrm>
              <a:custGeom>
                <a:avLst/>
                <a:gdLst>
                  <a:gd name="T0" fmla="*/ 27 w 27"/>
                  <a:gd name="T1" fmla="*/ 0 h 177"/>
                  <a:gd name="T2" fmla="*/ 27 w 27"/>
                  <a:gd name="T3" fmla="*/ 0 h 177"/>
                  <a:gd name="T4" fmla="*/ 0 w 27"/>
                  <a:gd name="T5" fmla="*/ 0 h 177"/>
                  <a:gd name="T6" fmla="*/ 0 w 27"/>
                  <a:gd name="T7" fmla="*/ 164 h 177"/>
                  <a:gd name="T8" fmla="*/ 13 w 27"/>
                  <a:gd name="T9" fmla="*/ 177 h 177"/>
                  <a:gd name="T10" fmla="*/ 27 w 27"/>
                  <a:gd name="T11" fmla="*/ 164 h 177"/>
                  <a:gd name="T12" fmla="*/ 27 w 27"/>
                  <a:gd name="T13" fmla="*/ 0 h 177"/>
                </a:gdLst>
                <a:ahLst/>
                <a:cxnLst>
                  <a:cxn ang="0">
                    <a:pos x="T0" y="T1"/>
                  </a:cxn>
                  <a:cxn ang="0">
                    <a:pos x="T2" y="T3"/>
                  </a:cxn>
                  <a:cxn ang="0">
                    <a:pos x="T4" y="T5"/>
                  </a:cxn>
                  <a:cxn ang="0">
                    <a:pos x="T6" y="T7"/>
                  </a:cxn>
                  <a:cxn ang="0">
                    <a:pos x="T8" y="T9"/>
                  </a:cxn>
                  <a:cxn ang="0">
                    <a:pos x="T10" y="T11"/>
                  </a:cxn>
                  <a:cxn ang="0">
                    <a:pos x="T12" y="T13"/>
                  </a:cxn>
                </a:cxnLst>
                <a:rect l="0" t="0" r="r" b="b"/>
                <a:pathLst>
                  <a:path w="27" h="177">
                    <a:moveTo>
                      <a:pt x="27" y="0"/>
                    </a:moveTo>
                    <a:lnTo>
                      <a:pt x="27" y="0"/>
                    </a:lnTo>
                    <a:lnTo>
                      <a:pt x="0" y="0"/>
                    </a:lnTo>
                    <a:lnTo>
                      <a:pt x="0" y="164"/>
                    </a:lnTo>
                    <a:lnTo>
                      <a:pt x="13" y="177"/>
                    </a:lnTo>
                    <a:lnTo>
                      <a:pt x="27" y="164"/>
                    </a:lnTo>
                    <a:lnTo>
                      <a:pt x="27" y="0"/>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pic>
          <p:nvPicPr>
            <p:cNvPr id="84" name="Graphic 122">
              <a:extLst>
                <a:ext uri="{FF2B5EF4-FFF2-40B4-BE49-F238E27FC236}">
                  <a16:creationId xmlns:a16="http://schemas.microsoft.com/office/drawing/2014/main" id="{68AF685B-0F29-435A-8EB1-061BB26232DE}"/>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0660092" y="3214540"/>
              <a:ext cx="159777" cy="118478"/>
            </a:xfrm>
            <a:prstGeom prst="rect">
              <a:avLst/>
            </a:prstGeom>
          </p:spPr>
        </p:pic>
      </p:grpSp>
      <p:pic>
        <p:nvPicPr>
          <p:cNvPr id="80" name="Graphic 234" descr="Database">
            <a:extLst>
              <a:ext uri="{FF2B5EF4-FFF2-40B4-BE49-F238E27FC236}">
                <a16:creationId xmlns:a16="http://schemas.microsoft.com/office/drawing/2014/main" id="{0B94AD1E-2D2B-42CB-B775-5AD129E33423}"/>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9566691" y="3225478"/>
            <a:ext cx="544748" cy="544746"/>
          </a:xfrm>
          <a:prstGeom prst="rect">
            <a:avLst/>
          </a:prstGeom>
        </p:spPr>
      </p:pic>
      <p:pic>
        <p:nvPicPr>
          <p:cNvPr id="81" name="Graphic 91">
            <a:extLst>
              <a:ext uri="{FF2B5EF4-FFF2-40B4-BE49-F238E27FC236}">
                <a16:creationId xmlns:a16="http://schemas.microsoft.com/office/drawing/2014/main" id="{A96F22E0-3736-4704-8052-B79F7796A66F}"/>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8388059" y="3392350"/>
            <a:ext cx="243033" cy="211333"/>
          </a:xfrm>
          <a:prstGeom prst="rect">
            <a:avLst/>
          </a:prstGeom>
        </p:spPr>
      </p:pic>
      <p:sp>
        <p:nvSpPr>
          <p:cNvPr id="82" name="Rectangle 81">
            <a:extLst>
              <a:ext uri="{FF2B5EF4-FFF2-40B4-BE49-F238E27FC236}">
                <a16:creationId xmlns:a16="http://schemas.microsoft.com/office/drawing/2014/main" id="{65491178-2513-B249-B61A-10D14453A448}"/>
              </a:ext>
            </a:extLst>
          </p:cNvPr>
          <p:cNvSpPr/>
          <p:nvPr/>
        </p:nvSpPr>
        <p:spPr>
          <a:xfrm>
            <a:off x="8432968" y="2996402"/>
            <a:ext cx="1319592"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588"/>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rPr>
              <a:t>Data/Information</a:t>
            </a:r>
          </a:p>
        </p:txBody>
      </p:sp>
      <p:grpSp>
        <p:nvGrpSpPr>
          <p:cNvPr id="158" name="Group 157">
            <a:extLst>
              <a:ext uri="{FF2B5EF4-FFF2-40B4-BE49-F238E27FC236}">
                <a16:creationId xmlns:a16="http://schemas.microsoft.com/office/drawing/2014/main" id="{D78BCEAC-90C2-428E-AC16-3E3B27EA4C8C}"/>
              </a:ext>
            </a:extLst>
          </p:cNvPr>
          <p:cNvGrpSpPr/>
          <p:nvPr/>
        </p:nvGrpSpPr>
        <p:grpSpPr>
          <a:xfrm>
            <a:off x="7983050" y="3928413"/>
            <a:ext cx="2219428" cy="788469"/>
            <a:chOff x="8528927" y="3989373"/>
            <a:chExt cx="2011680" cy="788469"/>
          </a:xfrm>
        </p:grpSpPr>
        <p:sp>
          <p:nvSpPr>
            <p:cNvPr id="90" name="Rectangle 89">
              <a:extLst>
                <a:ext uri="{FF2B5EF4-FFF2-40B4-BE49-F238E27FC236}">
                  <a16:creationId xmlns:a16="http://schemas.microsoft.com/office/drawing/2014/main" id="{418ACEC2-C96E-4748-A261-934079B35671}"/>
                </a:ext>
              </a:extLst>
            </p:cNvPr>
            <p:cNvSpPr/>
            <p:nvPr/>
          </p:nvSpPr>
          <p:spPr>
            <a:xfrm>
              <a:off x="8528927" y="4000602"/>
              <a:ext cx="2011680" cy="777240"/>
            </a:xfrm>
            <a:prstGeom prst="rect">
              <a:avLst/>
            </a:prstGeom>
            <a:solidFill>
              <a:schemeClr val="bg1"/>
            </a:solidFill>
            <a:ln w="6350">
              <a:solidFill>
                <a:schemeClr val="accent1">
                  <a:lumMod val="75000"/>
                </a:schemeClr>
              </a:solidFill>
            </a:ln>
            <a:effectLst>
              <a:outerShdw blurRad="241300" dist="508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0" tIns="365760" rIns="182878" bIns="201168" numCol="1" spcCol="0" rtlCol="0" fromWordArt="0" anchor="t"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endParaRPr kumimoji="0" lang="en-US" sz="1400" b="1" i="0" u="none" strike="noStrike" kern="0" cap="none" spc="0" normalizeH="0" baseline="0" noProof="0">
                <a:ln>
                  <a:noFill/>
                </a:ln>
                <a:gradFill>
                  <a:gsLst>
                    <a:gs pos="0">
                      <a:srgbClr val="000000"/>
                    </a:gs>
                    <a:gs pos="100000">
                      <a:srgbClr val="000000"/>
                    </a:gs>
                  </a:gsLst>
                  <a:lin ang="5400000" scaled="1"/>
                </a:gradFill>
                <a:effectLst/>
                <a:uLnTx/>
                <a:uFillTx/>
                <a:latin typeface="Arial" pitchFamily="34" charset="0"/>
                <a:ea typeface="+mn-ea"/>
                <a:cs typeface="Arial" pitchFamily="34" charset="0"/>
              </a:endParaRPr>
            </a:p>
          </p:txBody>
        </p:sp>
        <p:sp>
          <p:nvSpPr>
            <p:cNvPr id="91" name="TextBox 90">
              <a:extLst>
                <a:ext uri="{FF2B5EF4-FFF2-40B4-BE49-F238E27FC236}">
                  <a16:creationId xmlns:a16="http://schemas.microsoft.com/office/drawing/2014/main" id="{FB76D91A-B415-4619-A1F4-A80CD71B1D7A}"/>
                </a:ext>
              </a:extLst>
            </p:cNvPr>
            <p:cNvSpPr txBox="1"/>
            <p:nvPr/>
          </p:nvSpPr>
          <p:spPr>
            <a:xfrm>
              <a:off x="8739683" y="3989373"/>
              <a:ext cx="159016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rPr>
                <a:t>Apps &amp; Systems</a:t>
              </a:r>
            </a:p>
          </p:txBody>
        </p:sp>
      </p:grpSp>
      <p:pic>
        <p:nvPicPr>
          <p:cNvPr id="92" name="Graphic 228" descr="Flowchart">
            <a:extLst>
              <a:ext uri="{FF2B5EF4-FFF2-40B4-BE49-F238E27FC236}">
                <a16:creationId xmlns:a16="http://schemas.microsoft.com/office/drawing/2014/main" id="{83318D1C-B321-4AA6-AEC4-A33C5368DA5E}"/>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9623017" y="4161580"/>
            <a:ext cx="471962" cy="471962"/>
          </a:xfrm>
          <a:prstGeom prst="rect">
            <a:avLst/>
          </a:prstGeom>
        </p:spPr>
      </p:pic>
      <p:grpSp>
        <p:nvGrpSpPr>
          <p:cNvPr id="93" name="Group 4">
            <a:extLst>
              <a:ext uri="{FF2B5EF4-FFF2-40B4-BE49-F238E27FC236}">
                <a16:creationId xmlns:a16="http://schemas.microsoft.com/office/drawing/2014/main" id="{5D77389F-DB68-4DF9-A94E-DB9BF8AA3C77}"/>
              </a:ext>
            </a:extLst>
          </p:cNvPr>
          <p:cNvGrpSpPr>
            <a:grpSpLocks noChangeAspect="1"/>
          </p:cNvGrpSpPr>
          <p:nvPr/>
        </p:nvGrpSpPr>
        <p:grpSpPr bwMode="auto">
          <a:xfrm>
            <a:off x="9126277" y="4267520"/>
            <a:ext cx="413869" cy="324234"/>
            <a:chOff x="8417" y="3367"/>
            <a:chExt cx="374" cy="293"/>
          </a:xfrm>
        </p:grpSpPr>
        <p:sp>
          <p:nvSpPr>
            <p:cNvPr id="94" name="AutoShape 3">
              <a:extLst>
                <a:ext uri="{FF2B5EF4-FFF2-40B4-BE49-F238E27FC236}">
                  <a16:creationId xmlns:a16="http://schemas.microsoft.com/office/drawing/2014/main" id="{5DA61A05-0B9A-4155-B8D7-A79AD93452CA}"/>
                </a:ext>
              </a:extLst>
            </p:cNvPr>
            <p:cNvSpPr>
              <a:spLocks noChangeAspect="1" noChangeArrowheads="1" noTextEdit="1"/>
            </p:cNvSpPr>
            <p:nvPr/>
          </p:nvSpPr>
          <p:spPr bwMode="auto">
            <a:xfrm>
              <a:off x="8417" y="3379"/>
              <a:ext cx="374"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95" name="Rectangle 5">
              <a:extLst>
                <a:ext uri="{FF2B5EF4-FFF2-40B4-BE49-F238E27FC236}">
                  <a16:creationId xmlns:a16="http://schemas.microsoft.com/office/drawing/2014/main" id="{46B397C2-72AA-4E16-A363-6665F571B027}"/>
                </a:ext>
              </a:extLst>
            </p:cNvPr>
            <p:cNvSpPr>
              <a:spLocks noChangeArrowheads="1"/>
            </p:cNvSpPr>
            <p:nvPr/>
          </p:nvSpPr>
          <p:spPr bwMode="auto">
            <a:xfrm>
              <a:off x="8417" y="3414"/>
              <a:ext cx="374" cy="246"/>
            </a:xfrm>
            <a:prstGeom prst="rect">
              <a:avLst/>
            </a:prstGeom>
            <a:solidFill>
              <a:srgbClr val="0078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96" name="Rectangle 6">
              <a:extLst>
                <a:ext uri="{FF2B5EF4-FFF2-40B4-BE49-F238E27FC236}">
                  <a16:creationId xmlns:a16="http://schemas.microsoft.com/office/drawing/2014/main" id="{E2C2C169-AD2C-4D92-B006-0582E81678C4}"/>
                </a:ext>
              </a:extLst>
            </p:cNvPr>
            <p:cNvSpPr>
              <a:spLocks noChangeArrowheads="1"/>
            </p:cNvSpPr>
            <p:nvPr/>
          </p:nvSpPr>
          <p:spPr bwMode="auto">
            <a:xfrm>
              <a:off x="8417" y="3367"/>
              <a:ext cx="374" cy="3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97" name="Oval 7">
              <a:extLst>
                <a:ext uri="{FF2B5EF4-FFF2-40B4-BE49-F238E27FC236}">
                  <a16:creationId xmlns:a16="http://schemas.microsoft.com/office/drawing/2014/main" id="{B62363A6-AAD6-4EB0-ABF7-C28D08F29C71}"/>
                </a:ext>
              </a:extLst>
            </p:cNvPr>
            <p:cNvSpPr>
              <a:spLocks noChangeArrowheads="1"/>
            </p:cNvSpPr>
            <p:nvPr/>
          </p:nvSpPr>
          <p:spPr bwMode="auto">
            <a:xfrm>
              <a:off x="8430" y="3379"/>
              <a:ext cx="11" cy="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98" name="Oval 8">
              <a:extLst>
                <a:ext uri="{FF2B5EF4-FFF2-40B4-BE49-F238E27FC236}">
                  <a16:creationId xmlns:a16="http://schemas.microsoft.com/office/drawing/2014/main" id="{F9ECAF59-000E-4758-89D0-2176A92CB3B1}"/>
                </a:ext>
              </a:extLst>
            </p:cNvPr>
            <p:cNvSpPr>
              <a:spLocks noChangeArrowheads="1"/>
            </p:cNvSpPr>
            <p:nvPr/>
          </p:nvSpPr>
          <p:spPr bwMode="auto">
            <a:xfrm>
              <a:off x="8447" y="3379"/>
              <a:ext cx="12" cy="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99" name="Oval 9">
              <a:extLst>
                <a:ext uri="{FF2B5EF4-FFF2-40B4-BE49-F238E27FC236}">
                  <a16:creationId xmlns:a16="http://schemas.microsoft.com/office/drawing/2014/main" id="{BD509F0A-BBE8-462F-AE83-B6CE9C7FAA86}"/>
                </a:ext>
              </a:extLst>
            </p:cNvPr>
            <p:cNvSpPr>
              <a:spLocks noChangeArrowheads="1"/>
            </p:cNvSpPr>
            <p:nvPr/>
          </p:nvSpPr>
          <p:spPr bwMode="auto">
            <a:xfrm>
              <a:off x="8465" y="3379"/>
              <a:ext cx="11" cy="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100" name="Rectangle 10">
              <a:extLst>
                <a:ext uri="{FF2B5EF4-FFF2-40B4-BE49-F238E27FC236}">
                  <a16:creationId xmlns:a16="http://schemas.microsoft.com/office/drawing/2014/main" id="{D0A0050C-0813-4C89-8036-1F350AA76335}"/>
                </a:ext>
              </a:extLst>
            </p:cNvPr>
            <p:cNvSpPr>
              <a:spLocks noChangeArrowheads="1"/>
            </p:cNvSpPr>
            <p:nvPr/>
          </p:nvSpPr>
          <p:spPr bwMode="auto">
            <a:xfrm>
              <a:off x="8487" y="3461"/>
              <a:ext cx="59" cy="5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101" name="Rectangle 11">
              <a:extLst>
                <a:ext uri="{FF2B5EF4-FFF2-40B4-BE49-F238E27FC236}">
                  <a16:creationId xmlns:a16="http://schemas.microsoft.com/office/drawing/2014/main" id="{0F6CA3F6-4DCF-4CA7-BD59-5D60806EBF5D}"/>
                </a:ext>
              </a:extLst>
            </p:cNvPr>
            <p:cNvSpPr>
              <a:spLocks noChangeArrowheads="1"/>
            </p:cNvSpPr>
            <p:nvPr/>
          </p:nvSpPr>
          <p:spPr bwMode="auto">
            <a:xfrm>
              <a:off x="8576" y="3461"/>
              <a:ext cx="58" cy="5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102" name="Rectangle 12">
              <a:extLst>
                <a:ext uri="{FF2B5EF4-FFF2-40B4-BE49-F238E27FC236}">
                  <a16:creationId xmlns:a16="http://schemas.microsoft.com/office/drawing/2014/main" id="{34707E74-B1AC-44EA-A707-4ACAF2334615}"/>
                </a:ext>
              </a:extLst>
            </p:cNvPr>
            <p:cNvSpPr>
              <a:spLocks noChangeArrowheads="1"/>
            </p:cNvSpPr>
            <p:nvPr/>
          </p:nvSpPr>
          <p:spPr bwMode="auto">
            <a:xfrm>
              <a:off x="8662" y="3461"/>
              <a:ext cx="59" cy="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103" name="Rectangle 13">
              <a:extLst>
                <a:ext uri="{FF2B5EF4-FFF2-40B4-BE49-F238E27FC236}">
                  <a16:creationId xmlns:a16="http://schemas.microsoft.com/office/drawing/2014/main" id="{BB0B6F4A-C987-4EC0-BCB9-52D0EBDE917F}"/>
                </a:ext>
              </a:extLst>
            </p:cNvPr>
            <p:cNvSpPr>
              <a:spLocks noChangeArrowheads="1"/>
            </p:cNvSpPr>
            <p:nvPr/>
          </p:nvSpPr>
          <p:spPr bwMode="auto">
            <a:xfrm>
              <a:off x="8487" y="3555"/>
              <a:ext cx="59"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104" name="Rectangle 103">
              <a:extLst>
                <a:ext uri="{FF2B5EF4-FFF2-40B4-BE49-F238E27FC236}">
                  <a16:creationId xmlns:a16="http://schemas.microsoft.com/office/drawing/2014/main" id="{CFED62EE-0B58-4E00-BA59-15BD77C69F3C}"/>
                </a:ext>
              </a:extLst>
            </p:cNvPr>
            <p:cNvSpPr>
              <a:spLocks noChangeArrowheads="1"/>
            </p:cNvSpPr>
            <p:nvPr/>
          </p:nvSpPr>
          <p:spPr bwMode="auto">
            <a:xfrm>
              <a:off x="8576" y="3555"/>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105" name="Rectangle 104">
              <a:extLst>
                <a:ext uri="{FF2B5EF4-FFF2-40B4-BE49-F238E27FC236}">
                  <a16:creationId xmlns:a16="http://schemas.microsoft.com/office/drawing/2014/main" id="{C87B5D4F-0321-4583-A086-2A639F3A3E60}"/>
                </a:ext>
              </a:extLst>
            </p:cNvPr>
            <p:cNvSpPr>
              <a:spLocks noChangeArrowheads="1"/>
            </p:cNvSpPr>
            <p:nvPr/>
          </p:nvSpPr>
          <p:spPr bwMode="auto">
            <a:xfrm>
              <a:off x="8662" y="3555"/>
              <a:ext cx="59" cy="5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grpSp>
        <p:nvGrpSpPr>
          <p:cNvPr id="159" name="Group 158">
            <a:extLst>
              <a:ext uri="{FF2B5EF4-FFF2-40B4-BE49-F238E27FC236}">
                <a16:creationId xmlns:a16="http://schemas.microsoft.com/office/drawing/2014/main" id="{4CC2982A-D93D-477A-BE29-58FDF145E8C3}"/>
              </a:ext>
            </a:extLst>
          </p:cNvPr>
          <p:cNvGrpSpPr/>
          <p:nvPr/>
        </p:nvGrpSpPr>
        <p:grpSpPr>
          <a:xfrm>
            <a:off x="7983050" y="4886251"/>
            <a:ext cx="2219428" cy="694940"/>
            <a:chOff x="8542123" y="4947211"/>
            <a:chExt cx="2011680" cy="787686"/>
          </a:xfrm>
        </p:grpSpPr>
        <p:sp>
          <p:nvSpPr>
            <p:cNvPr id="107" name="Rectangle 106">
              <a:extLst>
                <a:ext uri="{FF2B5EF4-FFF2-40B4-BE49-F238E27FC236}">
                  <a16:creationId xmlns:a16="http://schemas.microsoft.com/office/drawing/2014/main" id="{4A361D20-CEBA-3E41-AE64-4A4D4508C6E3}"/>
                </a:ext>
              </a:extLst>
            </p:cNvPr>
            <p:cNvSpPr/>
            <p:nvPr/>
          </p:nvSpPr>
          <p:spPr>
            <a:xfrm>
              <a:off x="8542123" y="4957657"/>
              <a:ext cx="2011680" cy="777240"/>
            </a:xfrm>
            <a:prstGeom prst="rect">
              <a:avLst/>
            </a:prstGeom>
            <a:solidFill>
              <a:schemeClr val="bg1"/>
            </a:solidFill>
            <a:ln w="6350">
              <a:solidFill>
                <a:schemeClr val="accent1">
                  <a:lumMod val="75000"/>
                </a:schemeClr>
              </a:solidFill>
            </a:ln>
            <a:effectLst>
              <a:outerShdw blurRad="241300" dist="508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0" tIns="365760" rIns="182878" bIns="201168" numCol="1" spcCol="0" rtlCol="0" fromWordArt="0" anchor="t"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endParaRPr kumimoji="0" lang="en-US" sz="1400" b="1" i="0" u="none" strike="noStrike" kern="0" cap="none" spc="0" normalizeH="0" baseline="0" noProof="0">
                <a:ln>
                  <a:noFill/>
                </a:ln>
                <a:gradFill>
                  <a:gsLst>
                    <a:gs pos="0">
                      <a:srgbClr val="000000"/>
                    </a:gs>
                    <a:gs pos="100000">
                      <a:srgbClr val="000000"/>
                    </a:gs>
                  </a:gsLst>
                  <a:lin ang="5400000" scaled="1"/>
                </a:gradFill>
                <a:effectLst/>
                <a:uLnTx/>
                <a:uFillTx/>
                <a:latin typeface="Arial" pitchFamily="34" charset="0"/>
                <a:ea typeface="+mn-ea"/>
                <a:cs typeface="Arial" pitchFamily="34" charset="0"/>
              </a:endParaRPr>
            </a:p>
          </p:txBody>
        </p:sp>
        <p:sp>
          <p:nvSpPr>
            <p:cNvPr id="109" name="Rectangle 108">
              <a:extLst>
                <a:ext uri="{FF2B5EF4-FFF2-40B4-BE49-F238E27FC236}">
                  <a16:creationId xmlns:a16="http://schemas.microsoft.com/office/drawing/2014/main" id="{E83617D0-7ACA-3947-BB49-2797C6CE33AB}"/>
                </a:ext>
              </a:extLst>
            </p:cNvPr>
            <p:cNvSpPr/>
            <p:nvPr/>
          </p:nvSpPr>
          <p:spPr>
            <a:xfrm>
              <a:off x="9000054" y="4947211"/>
              <a:ext cx="1095819" cy="31396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588"/>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rPr>
                <a:t>Security Zones</a:t>
              </a:r>
            </a:p>
          </p:txBody>
        </p:sp>
      </p:grpSp>
      <p:pic>
        <p:nvPicPr>
          <p:cNvPr id="2" name="Picture 1">
            <a:extLst>
              <a:ext uri="{FF2B5EF4-FFF2-40B4-BE49-F238E27FC236}">
                <a16:creationId xmlns:a16="http://schemas.microsoft.com/office/drawing/2014/main" id="{A28A58BA-9001-490F-AF33-FE7F81004B78}"/>
              </a:ext>
            </a:extLst>
          </p:cNvPr>
          <p:cNvPicPr>
            <a:picLocks noChangeAspect="1"/>
          </p:cNvPicPr>
          <p:nvPr/>
        </p:nvPicPr>
        <p:blipFill>
          <a:blip r:embed="rId23"/>
          <a:stretch>
            <a:fillRect/>
          </a:stretch>
        </p:blipFill>
        <p:spPr>
          <a:xfrm>
            <a:off x="11152550" y="68259"/>
            <a:ext cx="985729" cy="560438"/>
          </a:xfrm>
          <a:prstGeom prst="rect">
            <a:avLst/>
          </a:prstGeom>
        </p:spPr>
      </p:pic>
      <p:sp>
        <p:nvSpPr>
          <p:cNvPr id="124" name="Rectangle 123">
            <a:extLst>
              <a:ext uri="{FF2B5EF4-FFF2-40B4-BE49-F238E27FC236}">
                <a16:creationId xmlns:a16="http://schemas.microsoft.com/office/drawing/2014/main" id="{3641CB7B-C0B1-45DD-A6AC-9F196B73CACC}"/>
              </a:ext>
            </a:extLst>
          </p:cNvPr>
          <p:cNvSpPr/>
          <p:nvPr/>
        </p:nvSpPr>
        <p:spPr>
          <a:xfrm>
            <a:off x="2473127" y="2751995"/>
            <a:ext cx="1943758" cy="368323"/>
          </a:xfrm>
          <a:prstGeom prst="rect">
            <a:avLst/>
          </a:prstGeom>
          <a:no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b"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r>
              <a:rPr kumimoji="0" lang="en-US" sz="1300" b="0" i="1" u="none" strike="noStrike" kern="0" cap="none" spc="0" normalizeH="0" baseline="0" noProof="0">
                <a:ln>
                  <a:noFill/>
                </a:ln>
                <a:gradFill>
                  <a:gsLst>
                    <a:gs pos="0">
                      <a:srgbClr val="000000"/>
                    </a:gs>
                    <a:gs pos="100000">
                      <a:srgbClr val="000000"/>
                    </a:gs>
                  </a:gsLst>
                  <a:lin ang="5400000" scaled="1"/>
                </a:gradFill>
                <a:effectLst/>
                <a:uLnTx/>
                <a:uFillTx/>
                <a:latin typeface="Arial" panose="020B0604020202020204" pitchFamily="34" charset="0"/>
                <a:ea typeface="+mn-ea"/>
                <a:cs typeface="Arial" panose="020B0604020202020204" pitchFamily="34" charset="0"/>
              </a:rPr>
              <a:t>Centralized Security Policy Decisions</a:t>
            </a:r>
          </a:p>
        </p:txBody>
      </p:sp>
      <p:sp>
        <p:nvSpPr>
          <p:cNvPr id="125" name="Rectangle 124">
            <a:extLst>
              <a:ext uri="{FF2B5EF4-FFF2-40B4-BE49-F238E27FC236}">
                <a16:creationId xmlns:a16="http://schemas.microsoft.com/office/drawing/2014/main" id="{4968C769-0F22-4409-A043-1A26C20C989D}"/>
              </a:ext>
            </a:extLst>
          </p:cNvPr>
          <p:cNvSpPr/>
          <p:nvPr/>
        </p:nvSpPr>
        <p:spPr>
          <a:xfrm>
            <a:off x="1750555" y="2084305"/>
            <a:ext cx="3488006" cy="523220"/>
          </a:xfrm>
          <a:prstGeom prst="rect">
            <a:avLst/>
          </a:prstGeom>
        </p:spPr>
        <p:txBody>
          <a:bodyPr wrap="none">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mn-ea"/>
                <a:cs typeface="Arial" pitchFamily="34" charset="0"/>
              </a:rPr>
              <a:t>Access Control </a:t>
            </a:r>
          </a:p>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mn-ea"/>
                <a:cs typeface="Arial" pitchFamily="34" charset="0"/>
              </a:rPr>
              <a:t>Identity and Network - Multi-factor Authentication</a:t>
            </a:r>
          </a:p>
        </p:txBody>
      </p:sp>
      <p:cxnSp>
        <p:nvCxnSpPr>
          <p:cNvPr id="126" name="Connector: Elbow 125">
            <a:extLst>
              <a:ext uri="{FF2B5EF4-FFF2-40B4-BE49-F238E27FC236}">
                <a16:creationId xmlns:a16="http://schemas.microsoft.com/office/drawing/2014/main" id="{52A2AF71-43C2-4A3D-9405-FDAC34673A0E}"/>
              </a:ext>
            </a:extLst>
          </p:cNvPr>
          <p:cNvCxnSpPr>
            <a:cxnSpLocks/>
          </p:cNvCxnSpPr>
          <p:nvPr/>
        </p:nvCxnSpPr>
        <p:spPr>
          <a:xfrm>
            <a:off x="1866248" y="3058760"/>
            <a:ext cx="1062069" cy="226681"/>
          </a:xfrm>
          <a:prstGeom prst="bentConnector3">
            <a:avLst>
              <a:gd name="adj1" fmla="val 49283"/>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127" name="Connector: Elbow 126">
            <a:extLst>
              <a:ext uri="{FF2B5EF4-FFF2-40B4-BE49-F238E27FC236}">
                <a16:creationId xmlns:a16="http://schemas.microsoft.com/office/drawing/2014/main" id="{085CD905-5107-4677-9D63-48E7D89CAECC}"/>
              </a:ext>
            </a:extLst>
          </p:cNvPr>
          <p:cNvCxnSpPr>
            <a:cxnSpLocks/>
            <a:stCxn id="63" idx="3"/>
          </p:cNvCxnSpPr>
          <p:nvPr/>
        </p:nvCxnSpPr>
        <p:spPr>
          <a:xfrm flipV="1">
            <a:off x="1870263" y="3383101"/>
            <a:ext cx="970407" cy="260138"/>
          </a:xfrm>
          <a:prstGeom prst="bentConnector3">
            <a:avLst>
              <a:gd name="adj1" fmla="val 50000"/>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3A2ACC29-6799-4EE5-A115-20FCAEE95FBF}"/>
              </a:ext>
            </a:extLst>
          </p:cNvPr>
          <p:cNvGrpSpPr/>
          <p:nvPr/>
        </p:nvGrpSpPr>
        <p:grpSpPr>
          <a:xfrm>
            <a:off x="2857383" y="2992053"/>
            <a:ext cx="1134558" cy="760844"/>
            <a:chOff x="4603038" y="2460876"/>
            <a:chExt cx="874087" cy="586170"/>
          </a:xfrm>
        </p:grpSpPr>
        <p:sp>
          <p:nvSpPr>
            <p:cNvPr id="129" name="Flowchart: Decision 128">
              <a:extLst>
                <a:ext uri="{FF2B5EF4-FFF2-40B4-BE49-F238E27FC236}">
                  <a16:creationId xmlns:a16="http://schemas.microsoft.com/office/drawing/2014/main" id="{1D3E9499-49E0-42E8-AE0A-EBB26446A8F3}"/>
                </a:ext>
              </a:extLst>
            </p:cNvPr>
            <p:cNvSpPr/>
            <p:nvPr/>
          </p:nvSpPr>
          <p:spPr bwMode="auto">
            <a:xfrm>
              <a:off x="4603038" y="2460876"/>
              <a:ext cx="874087" cy="586170"/>
            </a:xfrm>
            <a:prstGeom prst="flowChartDecision">
              <a:avLst/>
            </a:prstGeom>
            <a:solidFill>
              <a:schemeClr val="tx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0" name="Rectangle 129">
              <a:extLst>
                <a:ext uri="{FF2B5EF4-FFF2-40B4-BE49-F238E27FC236}">
                  <a16:creationId xmlns:a16="http://schemas.microsoft.com/office/drawing/2014/main" id="{05ED2A9A-393E-4462-AA19-2A863EFA9B76}"/>
                </a:ext>
              </a:extLst>
            </p:cNvPr>
            <p:cNvSpPr/>
            <p:nvPr/>
          </p:nvSpPr>
          <p:spPr bwMode="auto">
            <a:xfrm>
              <a:off x="4945912" y="2732988"/>
              <a:ext cx="290368" cy="457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1" name="Group 130">
              <a:extLst>
                <a:ext uri="{FF2B5EF4-FFF2-40B4-BE49-F238E27FC236}">
                  <a16:creationId xmlns:a16="http://schemas.microsoft.com/office/drawing/2014/main" id="{8D53DAD3-E91F-4D6E-92E7-415FE96B83A5}"/>
                </a:ext>
              </a:extLst>
            </p:cNvPr>
            <p:cNvGrpSpPr/>
            <p:nvPr/>
          </p:nvGrpSpPr>
          <p:grpSpPr>
            <a:xfrm>
              <a:off x="4945912" y="2654084"/>
              <a:ext cx="246315" cy="202204"/>
              <a:chOff x="4919039" y="2627071"/>
              <a:chExt cx="318420" cy="202204"/>
            </a:xfrm>
          </p:grpSpPr>
          <p:sp>
            <p:nvSpPr>
              <p:cNvPr id="135" name="Rectangle 134">
                <a:extLst>
                  <a:ext uri="{FF2B5EF4-FFF2-40B4-BE49-F238E27FC236}">
                    <a16:creationId xmlns:a16="http://schemas.microsoft.com/office/drawing/2014/main" id="{4837E59A-E04A-4836-ACE6-9EB0F161B0E3}"/>
                  </a:ext>
                </a:extLst>
              </p:cNvPr>
              <p:cNvSpPr/>
              <p:nvPr/>
            </p:nvSpPr>
            <p:spPr bwMode="auto">
              <a:xfrm>
                <a:off x="4919044" y="2627071"/>
                <a:ext cx="290365" cy="4571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 name="Rectangle 135">
                <a:extLst>
                  <a:ext uri="{FF2B5EF4-FFF2-40B4-BE49-F238E27FC236}">
                    <a16:creationId xmlns:a16="http://schemas.microsoft.com/office/drawing/2014/main" id="{6F8DF426-902F-4777-A32C-7FACD3C4806E}"/>
                  </a:ext>
                </a:extLst>
              </p:cNvPr>
              <p:cNvSpPr/>
              <p:nvPr/>
            </p:nvSpPr>
            <p:spPr bwMode="auto">
              <a:xfrm>
                <a:off x="4919039" y="2783557"/>
                <a:ext cx="318420" cy="4571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32" name="Oval 131">
              <a:extLst>
                <a:ext uri="{FF2B5EF4-FFF2-40B4-BE49-F238E27FC236}">
                  <a16:creationId xmlns:a16="http://schemas.microsoft.com/office/drawing/2014/main" id="{7CBEC255-D231-43D2-BD5A-554064C49FDA}"/>
                </a:ext>
              </a:extLst>
            </p:cNvPr>
            <p:cNvSpPr/>
            <p:nvPr/>
          </p:nvSpPr>
          <p:spPr bwMode="auto">
            <a:xfrm>
              <a:off x="4867499" y="2654596"/>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 name="Oval 132">
              <a:extLst>
                <a:ext uri="{FF2B5EF4-FFF2-40B4-BE49-F238E27FC236}">
                  <a16:creationId xmlns:a16="http://schemas.microsoft.com/office/drawing/2014/main" id="{A6FC45E6-9B70-4E96-82CC-92669367FC16}"/>
                </a:ext>
              </a:extLst>
            </p:cNvPr>
            <p:cNvSpPr/>
            <p:nvPr/>
          </p:nvSpPr>
          <p:spPr bwMode="auto">
            <a:xfrm>
              <a:off x="4869577" y="2815015"/>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 name="Oval 133">
              <a:extLst>
                <a:ext uri="{FF2B5EF4-FFF2-40B4-BE49-F238E27FC236}">
                  <a16:creationId xmlns:a16="http://schemas.microsoft.com/office/drawing/2014/main" id="{C8A492A8-B5E0-4416-A6D7-4388673A204E}"/>
                </a:ext>
              </a:extLst>
            </p:cNvPr>
            <p:cNvSpPr/>
            <p:nvPr/>
          </p:nvSpPr>
          <p:spPr bwMode="auto">
            <a:xfrm>
              <a:off x="4869577" y="2731876"/>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37" name="Connector: Elbow 136">
            <a:extLst>
              <a:ext uri="{FF2B5EF4-FFF2-40B4-BE49-F238E27FC236}">
                <a16:creationId xmlns:a16="http://schemas.microsoft.com/office/drawing/2014/main" id="{31B471FC-1CE9-486F-A38F-394E1EE94D3B}"/>
              </a:ext>
            </a:extLst>
          </p:cNvPr>
          <p:cNvCxnSpPr>
            <a:cxnSpLocks/>
          </p:cNvCxnSpPr>
          <p:nvPr/>
        </p:nvCxnSpPr>
        <p:spPr>
          <a:xfrm flipV="1">
            <a:off x="1821512" y="3468769"/>
            <a:ext cx="1094226" cy="792724"/>
          </a:xfrm>
          <a:prstGeom prst="bentConnector3">
            <a:avLst>
              <a:gd name="adj1" fmla="val 54352"/>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142" name="Straight Arrow Connector 141">
            <a:extLst>
              <a:ext uri="{FF2B5EF4-FFF2-40B4-BE49-F238E27FC236}">
                <a16:creationId xmlns:a16="http://schemas.microsoft.com/office/drawing/2014/main" id="{2F8D6370-76EF-43CE-999C-CD145A54EBBB}"/>
              </a:ext>
            </a:extLst>
          </p:cNvPr>
          <p:cNvCxnSpPr>
            <a:cxnSpLocks/>
          </p:cNvCxnSpPr>
          <p:nvPr/>
        </p:nvCxnSpPr>
        <p:spPr>
          <a:xfrm flipV="1">
            <a:off x="3425160" y="3772729"/>
            <a:ext cx="0" cy="764346"/>
          </a:xfrm>
          <a:prstGeom prst="straightConnector1">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grpSp>
        <p:nvGrpSpPr>
          <p:cNvPr id="143" name="Group 4">
            <a:extLst>
              <a:ext uri="{FF2B5EF4-FFF2-40B4-BE49-F238E27FC236}">
                <a16:creationId xmlns:a16="http://schemas.microsoft.com/office/drawing/2014/main" id="{9884221B-2817-4DC4-8E50-CBEF578AA293}"/>
              </a:ext>
            </a:extLst>
          </p:cNvPr>
          <p:cNvGrpSpPr>
            <a:grpSpLocks noChangeAspect="1"/>
          </p:cNvGrpSpPr>
          <p:nvPr/>
        </p:nvGrpSpPr>
        <p:grpSpPr bwMode="auto">
          <a:xfrm>
            <a:off x="3110941" y="4554912"/>
            <a:ext cx="640588" cy="640584"/>
            <a:chOff x="380" y="3325"/>
            <a:chExt cx="286" cy="286"/>
          </a:xfrm>
          <a:solidFill>
            <a:schemeClr val="accent2"/>
          </a:solidFill>
        </p:grpSpPr>
        <p:sp>
          <p:nvSpPr>
            <p:cNvPr id="144" name="Freeform 5">
              <a:extLst>
                <a:ext uri="{FF2B5EF4-FFF2-40B4-BE49-F238E27FC236}">
                  <a16:creationId xmlns:a16="http://schemas.microsoft.com/office/drawing/2014/main" id="{4F21D329-58C7-4C46-8ADF-98DE599D38F2}"/>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45" name="Oval 6">
              <a:extLst>
                <a:ext uri="{FF2B5EF4-FFF2-40B4-BE49-F238E27FC236}">
                  <a16:creationId xmlns:a16="http://schemas.microsoft.com/office/drawing/2014/main" id="{60FA12F4-0D6D-4A76-A553-7BBBDFEE5AF7}"/>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46" name="Oval 7">
              <a:extLst>
                <a:ext uri="{FF2B5EF4-FFF2-40B4-BE49-F238E27FC236}">
                  <a16:creationId xmlns:a16="http://schemas.microsoft.com/office/drawing/2014/main" id="{75265320-B885-43EE-B801-503867079258}"/>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47" name="Oval 8">
              <a:extLst>
                <a:ext uri="{FF2B5EF4-FFF2-40B4-BE49-F238E27FC236}">
                  <a16:creationId xmlns:a16="http://schemas.microsoft.com/office/drawing/2014/main" id="{BBED65D2-9CC1-4F59-81EB-C21CC89E9159}"/>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48" name="Oval 9">
              <a:extLst>
                <a:ext uri="{FF2B5EF4-FFF2-40B4-BE49-F238E27FC236}">
                  <a16:creationId xmlns:a16="http://schemas.microsoft.com/office/drawing/2014/main" id="{94868026-C076-424E-895A-BF35DA3B0570}"/>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49" name="Oval 10">
              <a:extLst>
                <a:ext uri="{FF2B5EF4-FFF2-40B4-BE49-F238E27FC236}">
                  <a16:creationId xmlns:a16="http://schemas.microsoft.com/office/drawing/2014/main" id="{FFDAAD0F-C497-404A-8086-C5417E0F425E}"/>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50" name="Oval 11">
              <a:extLst>
                <a:ext uri="{FF2B5EF4-FFF2-40B4-BE49-F238E27FC236}">
                  <a16:creationId xmlns:a16="http://schemas.microsoft.com/office/drawing/2014/main" id="{D1D4C71E-3C60-4F8C-B265-B53E58D21372}"/>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51" name="Oval 12">
              <a:extLst>
                <a:ext uri="{FF2B5EF4-FFF2-40B4-BE49-F238E27FC236}">
                  <a16:creationId xmlns:a16="http://schemas.microsoft.com/office/drawing/2014/main" id="{AC5ADA83-781C-4BEF-85DC-2062195C118E}"/>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2" name="Rectangle 151">
            <a:extLst>
              <a:ext uri="{FF2B5EF4-FFF2-40B4-BE49-F238E27FC236}">
                <a16:creationId xmlns:a16="http://schemas.microsoft.com/office/drawing/2014/main" id="{879A864E-A7F4-4C83-8E79-225767F01551}"/>
              </a:ext>
            </a:extLst>
          </p:cNvPr>
          <p:cNvSpPr/>
          <p:nvPr/>
        </p:nvSpPr>
        <p:spPr>
          <a:xfrm>
            <a:off x="1886106" y="4618164"/>
            <a:ext cx="1224836" cy="523220"/>
          </a:xfrm>
          <a:prstGeom prst="rect">
            <a:avLst/>
          </a:prstGeom>
        </p:spPr>
        <p:txBody>
          <a:bodyPr wrap="square">
            <a:spAutoFit/>
          </a:bodyPr>
          <a:lstStyle/>
          <a:p>
            <a:pPr marL="0" marR="0" lvl="0" indent="0" algn="r"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000000"/>
                    </a:gs>
                    <a:gs pos="100000">
                      <a:srgbClr val="000000"/>
                    </a:gs>
                  </a:gsLst>
                  <a:lin ang="5400000" scaled="1"/>
                </a:gradFill>
                <a:effectLst/>
                <a:uLnTx/>
                <a:uFillTx/>
                <a:latin typeface="Arial" panose="020B0604020202020204" pitchFamily="34" charset="0"/>
                <a:ea typeface="+mn-ea"/>
                <a:cs typeface="Arial" panose="020B0604020202020204" pitchFamily="34" charset="0"/>
              </a:rPr>
              <a:t>Threat </a:t>
            </a:r>
            <a:br>
              <a:rPr kumimoji="0" lang="en-US" sz="1400" b="0" i="0" u="none" strike="noStrike" kern="1200" cap="none" spc="0" normalizeH="0" baseline="0" noProof="0">
                <a:ln>
                  <a:noFill/>
                </a:ln>
                <a:gradFill>
                  <a:gsLst>
                    <a:gs pos="0">
                      <a:srgbClr val="000000"/>
                    </a:gs>
                    <a:gs pos="100000">
                      <a:srgbClr val="000000"/>
                    </a:gs>
                  </a:gsLst>
                  <a:lin ang="5400000" scaled="1"/>
                </a:gradFill>
                <a:effectLst/>
                <a:uLnTx/>
                <a:uFillTx/>
                <a:latin typeface="Arial" panose="020B0604020202020204" pitchFamily="34" charset="0"/>
                <a:ea typeface="+mn-ea"/>
                <a:cs typeface="Arial" panose="020B0604020202020204" pitchFamily="34" charset="0"/>
              </a:rPr>
            </a:br>
            <a:r>
              <a:rPr kumimoji="0" lang="en-US" sz="1400" b="0" i="0" u="none" strike="noStrike" kern="1200" cap="none" spc="0" normalizeH="0" baseline="0" noProof="0">
                <a:ln>
                  <a:noFill/>
                </a:ln>
                <a:gradFill>
                  <a:gsLst>
                    <a:gs pos="0">
                      <a:srgbClr val="000000"/>
                    </a:gs>
                    <a:gs pos="100000">
                      <a:srgbClr val="000000"/>
                    </a:gs>
                  </a:gsLst>
                  <a:lin ang="5400000" scaled="1"/>
                </a:gradFill>
                <a:effectLst/>
                <a:uLnTx/>
                <a:uFillTx/>
                <a:latin typeface="Arial" panose="020B0604020202020204" pitchFamily="34" charset="0"/>
                <a:ea typeface="+mn-ea"/>
                <a:cs typeface="Arial" panose="020B0604020202020204" pitchFamily="34" charset="0"/>
              </a:rPr>
              <a:t>Intelligence</a:t>
            </a:r>
          </a:p>
        </p:txBody>
      </p:sp>
      <p:grpSp>
        <p:nvGrpSpPr>
          <p:cNvPr id="71" name="Group 241">
            <a:extLst>
              <a:ext uri="{FF2B5EF4-FFF2-40B4-BE49-F238E27FC236}">
                <a16:creationId xmlns:a16="http://schemas.microsoft.com/office/drawing/2014/main" id="{782D4BAF-3ACC-4520-8575-2A37E8F09A0C}"/>
              </a:ext>
            </a:extLst>
          </p:cNvPr>
          <p:cNvGrpSpPr/>
          <p:nvPr/>
        </p:nvGrpSpPr>
        <p:grpSpPr>
          <a:xfrm>
            <a:off x="8318961" y="4279657"/>
            <a:ext cx="712541" cy="307777"/>
            <a:chOff x="4892517" y="3147320"/>
            <a:chExt cx="712541" cy="307777"/>
          </a:xfrm>
        </p:grpSpPr>
        <p:sp>
          <p:nvSpPr>
            <p:cNvPr id="73" name="Rectangle 72">
              <a:extLst>
                <a:ext uri="{FF2B5EF4-FFF2-40B4-BE49-F238E27FC236}">
                  <a16:creationId xmlns:a16="http://schemas.microsoft.com/office/drawing/2014/main" id="{F39B3697-7C7A-481D-B7AA-018D572EA9A4}"/>
                </a:ext>
              </a:extLst>
            </p:cNvPr>
            <p:cNvSpPr/>
            <p:nvPr/>
          </p:nvSpPr>
          <p:spPr>
            <a:xfrm>
              <a:off x="4892517" y="3181343"/>
              <a:ext cx="700048" cy="238564"/>
            </a:xfrm>
            <a:prstGeom prst="rect">
              <a:avLst/>
            </a:prstGeom>
            <a:solidFill>
              <a:schemeClr val="accent2"/>
            </a:solidFill>
            <a:ln>
              <a:noFill/>
            </a:ln>
            <a:effectLst>
              <a:outerShdw blurRad="190500" dist="508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91440" rIns="91440" bIns="91440" numCol="1" spcCol="0" rtlCol="0" fromWordArt="0" anchor="ctr" anchorCtr="0" forceAA="0" compatLnSpc="1">
              <a:prstTxWarp prst="textNoShape">
                <a:avLst/>
              </a:prstTxWarp>
              <a:noAutofit/>
            </a:bodyPr>
            <a:lstStyle/>
            <a:p>
              <a:pPr marL="0" marR="0" lvl="0" indent="0" algn="l" defTabSz="914236" rtl="0" eaLnBrk="1" fontAlgn="auto" latinLnBrk="0" hangingPunct="1">
                <a:lnSpc>
                  <a:spcPct val="100000"/>
                </a:lnSpc>
                <a:spcBef>
                  <a:spcPts val="0"/>
                </a:spcBef>
                <a:spcAft>
                  <a:spcPts val="588"/>
                </a:spcAft>
                <a:buClrTx/>
                <a:buSzTx/>
                <a:buFontTx/>
                <a:buNone/>
                <a:tabLst/>
                <a:defRPr/>
              </a:pPr>
              <a:r>
                <a:rPr kumimoji="0" lang="en-US" sz="1050" b="1" i="0" u="none" strike="noStrike" kern="0" cap="none" spc="0" normalizeH="0" baseline="0" noProof="0">
                  <a:ln>
                    <a:noFill/>
                  </a:ln>
                  <a:gradFill>
                    <a:gsLst>
                      <a:gs pos="0">
                        <a:srgbClr val="FFFFFF"/>
                      </a:gs>
                      <a:gs pos="100000">
                        <a:srgbClr val="FFFFFF"/>
                      </a:gs>
                    </a:gsLst>
                    <a:lin ang="5400000" scaled="1"/>
                  </a:gradFill>
                  <a:effectLst/>
                  <a:uLnTx/>
                  <a:uFillTx/>
                  <a:latin typeface="Arial" pitchFamily="34" charset="0"/>
                  <a:ea typeface="+mn-ea"/>
                  <a:cs typeface="Arial" pitchFamily="34" charset="0"/>
                </a:rPr>
                <a:t>&lt;/&gt;  APIs</a:t>
              </a:r>
              <a:endParaRPr kumimoji="0" lang="en-US" sz="1200" b="1" i="0" u="none" strike="noStrike" kern="0" cap="none" spc="0" normalizeH="0" baseline="0" noProof="0">
                <a:ln>
                  <a:noFill/>
                </a:ln>
                <a:gradFill>
                  <a:gsLst>
                    <a:gs pos="0">
                      <a:srgbClr val="FFFFFF"/>
                    </a:gs>
                    <a:gs pos="100000">
                      <a:srgbClr val="FFFFFF"/>
                    </a:gs>
                  </a:gsLst>
                  <a:lin ang="5400000" scaled="1"/>
                </a:gradFill>
                <a:effectLst/>
                <a:uLnTx/>
                <a:uFillTx/>
                <a:latin typeface="Arial" pitchFamily="34" charset="0"/>
                <a:ea typeface="+mn-ea"/>
                <a:cs typeface="Arial" pitchFamily="34" charset="0"/>
              </a:endParaRPr>
            </a:p>
          </p:txBody>
        </p:sp>
        <p:sp>
          <p:nvSpPr>
            <p:cNvPr id="74" name="Rectangle 73">
              <a:extLst>
                <a:ext uri="{FF2B5EF4-FFF2-40B4-BE49-F238E27FC236}">
                  <a16:creationId xmlns:a16="http://schemas.microsoft.com/office/drawing/2014/main" id="{E970860D-290D-4B9D-951D-9626C15EB381}"/>
                </a:ext>
              </a:extLst>
            </p:cNvPr>
            <p:cNvSpPr/>
            <p:nvPr/>
          </p:nvSpPr>
          <p:spPr>
            <a:xfrm>
              <a:off x="5114606" y="3147320"/>
              <a:ext cx="490452" cy="307777"/>
            </a:xfrm>
            <a:prstGeom prst="rect">
              <a:avLst/>
            </a:prstGeom>
            <a:no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endParaRPr kumimoji="0" lang="en-US" sz="1300" b="1" i="0" u="none" strike="noStrike" kern="0" cap="none" spc="0" normalizeH="0" baseline="0" noProof="0">
                <a:ln>
                  <a:noFill/>
                </a:ln>
                <a:solidFill>
                  <a:srgbClr val="FFFFFF"/>
                </a:solidFill>
                <a:effectLst/>
                <a:uLnTx/>
                <a:uFillTx/>
                <a:latin typeface="Arial" pitchFamily="34" charset="0"/>
                <a:ea typeface="+mn-ea"/>
                <a:cs typeface="Arial" pitchFamily="34" charset="0"/>
              </a:endParaRPr>
            </a:p>
          </p:txBody>
        </p:sp>
      </p:grpSp>
      <p:grpSp>
        <p:nvGrpSpPr>
          <p:cNvPr id="141" name="Group 140">
            <a:extLst>
              <a:ext uri="{FF2B5EF4-FFF2-40B4-BE49-F238E27FC236}">
                <a16:creationId xmlns:a16="http://schemas.microsoft.com/office/drawing/2014/main" id="{E6572A86-0CB2-485E-B696-0B21C4B5803C}"/>
              </a:ext>
            </a:extLst>
          </p:cNvPr>
          <p:cNvGrpSpPr/>
          <p:nvPr/>
        </p:nvGrpSpPr>
        <p:grpSpPr>
          <a:xfrm>
            <a:off x="8364234" y="5140259"/>
            <a:ext cx="1583760" cy="373964"/>
            <a:chOff x="8696469" y="4837528"/>
            <a:chExt cx="1583760" cy="418473"/>
          </a:xfrm>
        </p:grpSpPr>
        <p:cxnSp>
          <p:nvCxnSpPr>
            <p:cNvPr id="153" name="Straight Connector 152">
              <a:extLst>
                <a:ext uri="{FF2B5EF4-FFF2-40B4-BE49-F238E27FC236}">
                  <a16:creationId xmlns:a16="http://schemas.microsoft.com/office/drawing/2014/main" id="{FDBB23FA-EEB4-4A38-B17B-8EB93DCBD785}"/>
                </a:ext>
              </a:extLst>
            </p:cNvPr>
            <p:cNvCxnSpPr/>
            <p:nvPr/>
          </p:nvCxnSpPr>
          <p:spPr>
            <a:xfrm>
              <a:off x="9212620" y="4837528"/>
              <a:ext cx="0" cy="411538"/>
            </a:xfrm>
            <a:prstGeom prst="line">
              <a:avLst/>
            </a:prstGeom>
            <a:ln w="285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4E6AC051-C8E0-4B4E-9863-A6C96F7C2729}"/>
                </a:ext>
              </a:extLst>
            </p:cNvPr>
            <p:cNvCxnSpPr>
              <a:cxnSpLocks/>
            </p:cNvCxnSpPr>
            <p:nvPr/>
          </p:nvCxnSpPr>
          <p:spPr>
            <a:xfrm>
              <a:off x="9785231" y="4844463"/>
              <a:ext cx="0" cy="411538"/>
            </a:xfrm>
            <a:prstGeom prst="line">
              <a:avLst/>
            </a:prstGeom>
            <a:ln w="285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5" name="Rectangle 154">
              <a:extLst>
                <a:ext uri="{FF2B5EF4-FFF2-40B4-BE49-F238E27FC236}">
                  <a16:creationId xmlns:a16="http://schemas.microsoft.com/office/drawing/2014/main" id="{9B8509A4-E640-4AF3-B5A8-FD6F625133DF}"/>
                </a:ext>
              </a:extLst>
            </p:cNvPr>
            <p:cNvSpPr/>
            <p:nvPr/>
          </p:nvSpPr>
          <p:spPr bwMode="auto">
            <a:xfrm>
              <a:off x="8696469" y="4924198"/>
              <a:ext cx="428108" cy="238199"/>
            </a:xfrm>
            <a:prstGeom prst="rect">
              <a:avLst/>
            </a:prstGeom>
            <a:solidFill>
              <a:schemeClr val="bg1">
                <a:lumMod val="85000"/>
              </a:schemeClr>
            </a:solidFill>
            <a:ln>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56" name="Straight Connector 155">
              <a:extLst>
                <a:ext uri="{FF2B5EF4-FFF2-40B4-BE49-F238E27FC236}">
                  <a16:creationId xmlns:a16="http://schemas.microsoft.com/office/drawing/2014/main" id="{ABCED93D-DF54-450D-B54F-E7FE3D85EFFE}"/>
                </a:ext>
              </a:extLst>
            </p:cNvPr>
            <p:cNvCxnSpPr/>
            <p:nvPr/>
          </p:nvCxnSpPr>
          <p:spPr>
            <a:xfrm>
              <a:off x="9124577" y="5044550"/>
              <a:ext cx="975559" cy="0"/>
            </a:xfrm>
            <a:prstGeom prst="line">
              <a:avLst/>
            </a:prstGeom>
            <a:ln>
              <a:solidFill>
                <a:schemeClr val="bg1">
                  <a:lumMod val="50000"/>
                </a:schemeClr>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7" name="Rectangle 156">
              <a:extLst>
                <a:ext uri="{FF2B5EF4-FFF2-40B4-BE49-F238E27FC236}">
                  <a16:creationId xmlns:a16="http://schemas.microsoft.com/office/drawing/2014/main" id="{2E4270B6-8176-4103-91A3-99020947080C}"/>
                </a:ext>
              </a:extLst>
            </p:cNvPr>
            <p:cNvSpPr/>
            <p:nvPr/>
          </p:nvSpPr>
          <p:spPr bwMode="auto">
            <a:xfrm>
              <a:off x="9290290" y="4924198"/>
              <a:ext cx="428108" cy="238199"/>
            </a:xfrm>
            <a:prstGeom prst="rect">
              <a:avLst/>
            </a:prstGeom>
            <a:solidFill>
              <a:schemeClr val="bg1">
                <a:lumMod val="85000"/>
              </a:schemeClr>
            </a:solidFill>
            <a:ln>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1" name="Rectangle 160">
              <a:extLst>
                <a:ext uri="{FF2B5EF4-FFF2-40B4-BE49-F238E27FC236}">
                  <a16:creationId xmlns:a16="http://schemas.microsoft.com/office/drawing/2014/main" id="{6346D018-5A3E-455C-B35E-6BE8F3E799B6}"/>
                </a:ext>
              </a:extLst>
            </p:cNvPr>
            <p:cNvSpPr/>
            <p:nvPr/>
          </p:nvSpPr>
          <p:spPr bwMode="auto">
            <a:xfrm>
              <a:off x="9852121" y="4924198"/>
              <a:ext cx="428108" cy="238199"/>
            </a:xfrm>
            <a:prstGeom prst="rect">
              <a:avLst/>
            </a:prstGeom>
            <a:solidFill>
              <a:schemeClr val="bg1">
                <a:lumMod val="85000"/>
              </a:schemeClr>
            </a:solidFill>
            <a:ln>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50" name="Straight Connector 49">
            <a:extLst>
              <a:ext uri="{FF2B5EF4-FFF2-40B4-BE49-F238E27FC236}">
                <a16:creationId xmlns:a16="http://schemas.microsoft.com/office/drawing/2014/main" id="{F7FE9C80-84DE-4B48-93BB-7D843B178F7F}"/>
              </a:ext>
            </a:extLst>
          </p:cNvPr>
          <p:cNvCxnSpPr>
            <a:cxnSpLocks/>
          </p:cNvCxnSpPr>
          <p:nvPr/>
        </p:nvCxnSpPr>
        <p:spPr>
          <a:xfrm>
            <a:off x="3802975" y="3112825"/>
            <a:ext cx="4506036" cy="391189"/>
          </a:xfrm>
          <a:prstGeom prst="bentConnector3">
            <a:avLst>
              <a:gd name="adj1" fmla="val 57441"/>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12" name="Connector: Elbow 92">
            <a:extLst>
              <a:ext uri="{FF2B5EF4-FFF2-40B4-BE49-F238E27FC236}">
                <a16:creationId xmlns:a16="http://schemas.microsoft.com/office/drawing/2014/main" id="{0B934B92-550D-40BE-9DDA-3678F4F0D014}"/>
              </a:ext>
            </a:extLst>
          </p:cNvPr>
          <p:cNvCxnSpPr>
            <a:cxnSpLocks/>
          </p:cNvCxnSpPr>
          <p:nvPr/>
        </p:nvCxnSpPr>
        <p:spPr>
          <a:xfrm>
            <a:off x="4051096" y="3363576"/>
            <a:ext cx="4232949" cy="1072700"/>
          </a:xfrm>
          <a:prstGeom prst="bentConnector3">
            <a:avLst>
              <a:gd name="adj1" fmla="val 50000"/>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68" name="Connector: Elbow 173">
            <a:extLst>
              <a:ext uri="{FF2B5EF4-FFF2-40B4-BE49-F238E27FC236}">
                <a16:creationId xmlns:a16="http://schemas.microsoft.com/office/drawing/2014/main" id="{4D39E3F1-D6EB-4111-8900-41F5EFD8F202}"/>
              </a:ext>
            </a:extLst>
          </p:cNvPr>
          <p:cNvCxnSpPr>
            <a:cxnSpLocks/>
          </p:cNvCxnSpPr>
          <p:nvPr/>
        </p:nvCxnSpPr>
        <p:spPr>
          <a:xfrm>
            <a:off x="3782513" y="3587126"/>
            <a:ext cx="4495401" cy="1631845"/>
          </a:xfrm>
          <a:prstGeom prst="bentConnector3">
            <a:avLst>
              <a:gd name="adj1" fmla="val 50000"/>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A281C916-8B40-4226-9A82-BABF78BBE5C5}"/>
              </a:ext>
            </a:extLst>
          </p:cNvPr>
          <p:cNvSpPr/>
          <p:nvPr/>
        </p:nvSpPr>
        <p:spPr>
          <a:xfrm>
            <a:off x="5157594" y="3801372"/>
            <a:ext cx="1928712" cy="388572"/>
          </a:xfrm>
          <a:prstGeom prst="rect">
            <a:avLst/>
          </a:prstGeom>
          <a:ln w="12700"/>
          <a:effec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r>
              <a:rPr kumimoji="0" lang="en-US" sz="1100" b="0" i="1" u="none" strike="noStrike" kern="0" cap="none" spc="0" normalizeH="0" baseline="0" noProof="0">
                <a:ln>
                  <a:noFill/>
                </a:ln>
                <a:solidFill>
                  <a:srgbClr val="0078D4"/>
                </a:solidFill>
                <a:effectLst/>
                <a:uLnTx/>
                <a:uFillTx/>
                <a:latin typeface="Arial" panose="020B0604020202020204" pitchFamily="34" charset="0"/>
                <a:ea typeface="+mn-ea"/>
                <a:cs typeface="Arial" panose="020B0604020202020204" pitchFamily="34" charset="0"/>
              </a:rPr>
              <a:t>Distributed Policy Enforcement Points (PEPs)</a:t>
            </a:r>
          </a:p>
        </p:txBody>
      </p:sp>
      <p:grpSp>
        <p:nvGrpSpPr>
          <p:cNvPr id="24" name="Group 23">
            <a:extLst>
              <a:ext uri="{FF2B5EF4-FFF2-40B4-BE49-F238E27FC236}">
                <a16:creationId xmlns:a16="http://schemas.microsoft.com/office/drawing/2014/main" id="{1187044D-4BFD-ED44-23F3-B3E1E340CDBF}"/>
              </a:ext>
            </a:extLst>
          </p:cNvPr>
          <p:cNvGrpSpPr/>
          <p:nvPr/>
        </p:nvGrpSpPr>
        <p:grpSpPr>
          <a:xfrm>
            <a:off x="7086306" y="3392350"/>
            <a:ext cx="1011197" cy="1940092"/>
            <a:chOff x="7086306" y="3392350"/>
            <a:chExt cx="1011197" cy="1940092"/>
          </a:xfrm>
        </p:grpSpPr>
        <p:cxnSp>
          <p:nvCxnSpPr>
            <p:cNvPr id="9" name="Straight Arrow Connector 8">
              <a:extLst>
                <a:ext uri="{FF2B5EF4-FFF2-40B4-BE49-F238E27FC236}">
                  <a16:creationId xmlns:a16="http://schemas.microsoft.com/office/drawing/2014/main" id="{C8300253-5508-467B-947D-BB1D22A0C549}"/>
                </a:ext>
              </a:extLst>
            </p:cNvPr>
            <p:cNvCxnSpPr>
              <a:cxnSpLocks/>
              <a:stCxn id="122" idx="3"/>
              <a:endCxn id="3" idx="3"/>
            </p:cNvCxnSpPr>
            <p:nvPr/>
          </p:nvCxnSpPr>
          <p:spPr>
            <a:xfrm flipV="1">
              <a:off x="7086306" y="3565853"/>
              <a:ext cx="837693" cy="429805"/>
            </a:xfrm>
            <a:prstGeom prst="straightConnector1">
              <a:avLst/>
            </a:prstGeom>
            <a:ln w="12700">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66" name="Straight Arrow Connector 165">
              <a:extLst>
                <a:ext uri="{FF2B5EF4-FFF2-40B4-BE49-F238E27FC236}">
                  <a16:creationId xmlns:a16="http://schemas.microsoft.com/office/drawing/2014/main" id="{457B678A-CC57-4B79-8BFB-EEEA2AEECD2F}"/>
                </a:ext>
              </a:extLst>
            </p:cNvPr>
            <p:cNvCxnSpPr>
              <a:cxnSpLocks/>
              <a:stCxn id="122" idx="3"/>
            </p:cNvCxnSpPr>
            <p:nvPr/>
          </p:nvCxnSpPr>
          <p:spPr>
            <a:xfrm>
              <a:off x="7086306" y="3995658"/>
              <a:ext cx="840987" cy="1154691"/>
            </a:xfrm>
            <a:prstGeom prst="straightConnector1">
              <a:avLst/>
            </a:prstGeom>
            <a:ln w="12700">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67" name="Straight Arrow Connector 166">
              <a:extLst>
                <a:ext uri="{FF2B5EF4-FFF2-40B4-BE49-F238E27FC236}">
                  <a16:creationId xmlns:a16="http://schemas.microsoft.com/office/drawing/2014/main" id="{5F88FCF9-EA93-42FD-93BD-F01A4A30D82B}"/>
                </a:ext>
              </a:extLst>
            </p:cNvPr>
            <p:cNvCxnSpPr>
              <a:cxnSpLocks/>
              <a:stCxn id="122" idx="3"/>
            </p:cNvCxnSpPr>
            <p:nvPr/>
          </p:nvCxnSpPr>
          <p:spPr>
            <a:xfrm>
              <a:off x="7086306" y="3995658"/>
              <a:ext cx="835668" cy="380951"/>
            </a:xfrm>
            <a:prstGeom prst="straightConnector1">
              <a:avLst/>
            </a:prstGeom>
            <a:ln w="12700">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nvGrpSpPr>
            <p:cNvPr id="211" name="Group 210">
              <a:extLst>
                <a:ext uri="{FF2B5EF4-FFF2-40B4-BE49-F238E27FC236}">
                  <a16:creationId xmlns:a16="http://schemas.microsoft.com/office/drawing/2014/main" id="{C240C648-125F-45C7-BF28-62918DD95E1F}"/>
                </a:ext>
              </a:extLst>
            </p:cNvPr>
            <p:cNvGrpSpPr/>
            <p:nvPr/>
          </p:nvGrpSpPr>
          <p:grpSpPr>
            <a:xfrm>
              <a:off x="7871952" y="3392350"/>
              <a:ext cx="225551" cy="225551"/>
              <a:chOff x="8220582" y="3392350"/>
              <a:chExt cx="225551" cy="225551"/>
            </a:xfrm>
          </p:grpSpPr>
          <p:sp>
            <p:nvSpPr>
              <p:cNvPr id="3" name="Oval 2">
                <a:extLst>
                  <a:ext uri="{FF2B5EF4-FFF2-40B4-BE49-F238E27FC236}">
                    <a16:creationId xmlns:a16="http://schemas.microsoft.com/office/drawing/2014/main" id="{834A5130-A12E-4384-92DC-7998EA5E3605}"/>
                  </a:ext>
                </a:extLst>
              </p:cNvPr>
              <p:cNvSpPr/>
              <p:nvPr/>
            </p:nvSpPr>
            <p:spPr bwMode="auto">
              <a:xfrm>
                <a:off x="8247474" y="3419242"/>
                <a:ext cx="171766" cy="171766"/>
              </a:xfrm>
              <a:prstGeom prst="ellipse">
                <a:avLst/>
              </a:prstGeom>
              <a:solidFill>
                <a:schemeClr val="bg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08" name="Graphic 207" descr="Badge New with solid fill">
                <a:extLst>
                  <a:ext uri="{FF2B5EF4-FFF2-40B4-BE49-F238E27FC236}">
                    <a16:creationId xmlns:a16="http://schemas.microsoft.com/office/drawing/2014/main" id="{1D72AA72-8C54-49DC-9890-FB5AFB96C0F1}"/>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8220582" y="3392350"/>
                <a:ext cx="225551" cy="225551"/>
              </a:xfrm>
              <a:prstGeom prst="rect">
                <a:avLst/>
              </a:prstGeom>
            </p:spPr>
          </p:pic>
        </p:grpSp>
        <p:grpSp>
          <p:nvGrpSpPr>
            <p:cNvPr id="212" name="Group 211">
              <a:extLst>
                <a:ext uri="{FF2B5EF4-FFF2-40B4-BE49-F238E27FC236}">
                  <a16:creationId xmlns:a16="http://schemas.microsoft.com/office/drawing/2014/main" id="{B330B82F-82F6-49F9-9F15-ABA137D7DDFB}"/>
                </a:ext>
              </a:extLst>
            </p:cNvPr>
            <p:cNvGrpSpPr/>
            <p:nvPr/>
          </p:nvGrpSpPr>
          <p:grpSpPr>
            <a:xfrm>
              <a:off x="7871952" y="4312807"/>
              <a:ext cx="225551" cy="225551"/>
              <a:chOff x="8220582" y="3392350"/>
              <a:chExt cx="225551" cy="225551"/>
            </a:xfrm>
          </p:grpSpPr>
          <p:sp>
            <p:nvSpPr>
              <p:cNvPr id="213" name="Oval 212">
                <a:extLst>
                  <a:ext uri="{FF2B5EF4-FFF2-40B4-BE49-F238E27FC236}">
                    <a16:creationId xmlns:a16="http://schemas.microsoft.com/office/drawing/2014/main" id="{E5AC32FB-C51D-411E-A58B-782543823916}"/>
                  </a:ext>
                </a:extLst>
              </p:cNvPr>
              <p:cNvSpPr/>
              <p:nvPr/>
            </p:nvSpPr>
            <p:spPr bwMode="auto">
              <a:xfrm>
                <a:off x="8247474" y="3419242"/>
                <a:ext cx="171766" cy="171766"/>
              </a:xfrm>
              <a:prstGeom prst="ellipse">
                <a:avLst/>
              </a:prstGeom>
              <a:solidFill>
                <a:schemeClr val="bg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14" name="Graphic 213" descr="Badge New with solid fill">
                <a:extLst>
                  <a:ext uri="{FF2B5EF4-FFF2-40B4-BE49-F238E27FC236}">
                    <a16:creationId xmlns:a16="http://schemas.microsoft.com/office/drawing/2014/main" id="{0353977C-A2F5-4984-B2FC-D0FE6319D74F}"/>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8220582" y="3392350"/>
                <a:ext cx="225551" cy="225551"/>
              </a:xfrm>
              <a:prstGeom prst="rect">
                <a:avLst/>
              </a:prstGeom>
            </p:spPr>
          </p:pic>
        </p:grpSp>
        <p:grpSp>
          <p:nvGrpSpPr>
            <p:cNvPr id="215" name="Group 214">
              <a:extLst>
                <a:ext uri="{FF2B5EF4-FFF2-40B4-BE49-F238E27FC236}">
                  <a16:creationId xmlns:a16="http://schemas.microsoft.com/office/drawing/2014/main" id="{C0AD3FEF-490D-4AA4-A568-2605D9FB601B}"/>
                </a:ext>
              </a:extLst>
            </p:cNvPr>
            <p:cNvGrpSpPr/>
            <p:nvPr/>
          </p:nvGrpSpPr>
          <p:grpSpPr>
            <a:xfrm>
              <a:off x="7871952" y="5106891"/>
              <a:ext cx="225551" cy="225551"/>
              <a:chOff x="8220582" y="3392350"/>
              <a:chExt cx="225551" cy="225551"/>
            </a:xfrm>
          </p:grpSpPr>
          <p:sp>
            <p:nvSpPr>
              <p:cNvPr id="216" name="Oval 215">
                <a:extLst>
                  <a:ext uri="{FF2B5EF4-FFF2-40B4-BE49-F238E27FC236}">
                    <a16:creationId xmlns:a16="http://schemas.microsoft.com/office/drawing/2014/main" id="{46852809-0831-4AC3-8AC7-734085941627}"/>
                  </a:ext>
                </a:extLst>
              </p:cNvPr>
              <p:cNvSpPr/>
              <p:nvPr/>
            </p:nvSpPr>
            <p:spPr bwMode="auto">
              <a:xfrm>
                <a:off x="8247474" y="3419242"/>
                <a:ext cx="171766" cy="171766"/>
              </a:xfrm>
              <a:prstGeom prst="ellipse">
                <a:avLst/>
              </a:prstGeom>
              <a:solidFill>
                <a:schemeClr val="bg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17" name="Graphic 216" descr="Badge New with solid fill">
                <a:extLst>
                  <a:ext uri="{FF2B5EF4-FFF2-40B4-BE49-F238E27FC236}">
                    <a16:creationId xmlns:a16="http://schemas.microsoft.com/office/drawing/2014/main" id="{8F97135F-722A-4B78-A0C8-090D559DE0D0}"/>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8220582" y="3392350"/>
                <a:ext cx="225551" cy="225551"/>
              </a:xfrm>
              <a:prstGeom prst="rect">
                <a:avLst/>
              </a:prstGeom>
            </p:spPr>
          </p:pic>
        </p:grpSp>
      </p:grpSp>
      <p:sp>
        <p:nvSpPr>
          <p:cNvPr id="163" name="Rectangle 162">
            <a:extLst>
              <a:ext uri="{FF2B5EF4-FFF2-40B4-BE49-F238E27FC236}">
                <a16:creationId xmlns:a16="http://schemas.microsoft.com/office/drawing/2014/main" id="{1E2F5C48-62C8-9652-5DAA-86D4AABAA2DE}"/>
              </a:ext>
            </a:extLst>
          </p:cNvPr>
          <p:cNvSpPr/>
          <p:nvPr/>
        </p:nvSpPr>
        <p:spPr>
          <a:xfrm>
            <a:off x="10556718" y="3697444"/>
            <a:ext cx="1221808" cy="1138773"/>
          </a:xfrm>
          <a:prstGeom prst="rect">
            <a:avLst/>
          </a:prstGeom>
        </p:spPr>
        <p:txBody>
          <a:bodyPr wrap="none">
            <a:spAutoFit/>
          </a:bodyPr>
          <a:lstStyle/>
          <a:p>
            <a:pPr marL="0" marR="0" lvl="0" indent="0" algn="r" defTabSz="91436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mn-ea"/>
                <a:cs typeface="Arial" pitchFamily="34" charset="0"/>
              </a:rPr>
              <a:t>Innovation</a:t>
            </a:r>
            <a:br>
              <a:rPr kumimoji="0" lang="en-US" sz="1600" b="1"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mn-ea"/>
                <a:cs typeface="Arial" pitchFamily="34" charset="0"/>
              </a:rPr>
            </a:br>
            <a:r>
              <a:rPr kumimoji="0" lang="en-US" sz="1600" b="1"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mn-ea"/>
                <a:cs typeface="Arial" pitchFamily="34" charset="0"/>
              </a:rPr>
              <a:t>Security</a:t>
            </a:r>
          </a:p>
          <a:p>
            <a:pPr marL="0" marR="0" lvl="0" indent="0" algn="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mn-ea"/>
                <a:cs typeface="Arial" pitchFamily="34" charset="0"/>
              </a:rPr>
              <a:t>Securing</a:t>
            </a:r>
            <a:br>
              <a:rPr kumimoji="0" lang="en-US" sz="1200" b="0"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mn-ea"/>
                <a:cs typeface="Arial" pitchFamily="34" charset="0"/>
              </a:rPr>
            </a:br>
            <a:r>
              <a:rPr kumimoji="0" lang="en-US" sz="1200" b="0"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mn-ea"/>
                <a:cs typeface="Arial" pitchFamily="34" charset="0"/>
              </a:rPr>
              <a:t>new asset</a:t>
            </a:r>
            <a:br>
              <a:rPr kumimoji="0" lang="en-US" sz="1200" b="0"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mn-ea"/>
                <a:cs typeface="Arial" pitchFamily="34" charset="0"/>
              </a:rPr>
            </a:br>
            <a:r>
              <a:rPr kumimoji="0" lang="en-US" sz="1200" b="0" i="0" u="none" strike="noStrike" kern="1200" cap="none" spc="0" normalizeH="0" baseline="0" noProof="0">
                <a:ln>
                  <a:noFill/>
                </a:ln>
                <a:gradFill>
                  <a:gsLst>
                    <a:gs pos="2917">
                      <a:srgbClr val="0078D4"/>
                    </a:gs>
                    <a:gs pos="100000">
                      <a:srgbClr val="0078D4"/>
                    </a:gs>
                  </a:gsLst>
                  <a:lin ang="5400000" scaled="0"/>
                </a:gradFill>
                <a:effectLst/>
                <a:uLnTx/>
                <a:uFillTx/>
                <a:latin typeface="Arial" pitchFamily="34" charset="0"/>
                <a:ea typeface="+mn-ea"/>
                <a:cs typeface="Arial" pitchFamily="34" charset="0"/>
              </a:rPr>
              <a:t>development</a:t>
            </a:r>
          </a:p>
        </p:txBody>
      </p:sp>
    </p:spTree>
    <p:extLst>
      <p:ext uri="{BB962C8B-B14F-4D97-AF65-F5344CB8AC3E}">
        <p14:creationId xmlns:p14="http://schemas.microsoft.com/office/powerpoint/2010/main" val="38470387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42" presetClass="entr" presetSubtype="0" fill="hold" grpId="0" nodeType="after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fade">
                                      <p:cBhvr>
                                        <p:cTn id="7" dur="1000"/>
                                        <p:tgtEl>
                                          <p:spTgt spid="125"/>
                                        </p:tgtEl>
                                      </p:cBhvr>
                                    </p:animEffect>
                                    <p:anim calcmode="lin" valueType="num">
                                      <p:cBhvr>
                                        <p:cTn id="8" dur="1000" fill="hold"/>
                                        <p:tgtEl>
                                          <p:spTgt spid="125"/>
                                        </p:tgtEl>
                                        <p:attrNameLst>
                                          <p:attrName>ppt_x</p:attrName>
                                        </p:attrNameLst>
                                      </p:cBhvr>
                                      <p:tavLst>
                                        <p:tav tm="0">
                                          <p:val>
                                            <p:strVal val="#ppt_x"/>
                                          </p:val>
                                        </p:tav>
                                        <p:tav tm="100000">
                                          <p:val>
                                            <p:strVal val="#ppt_x"/>
                                          </p:val>
                                        </p:tav>
                                      </p:tavLst>
                                    </p:anim>
                                    <p:anim calcmode="lin" valueType="num">
                                      <p:cBhvr>
                                        <p:cTn id="9" dur="1000" fill="hold"/>
                                        <p:tgtEl>
                                          <p:spTgt spid="125"/>
                                        </p:tgtEl>
                                        <p:attrNameLst>
                                          <p:attrName>ppt_y</p:attrName>
                                        </p:attrNameLst>
                                      </p:cBhvr>
                                      <p:tavLst>
                                        <p:tav tm="0">
                                          <p:val>
                                            <p:strVal val="#ppt_y+.1"/>
                                          </p:val>
                                        </p:tav>
                                        <p:tav tm="100000">
                                          <p:val>
                                            <p:strVal val="#ppt_y"/>
                                          </p:val>
                                        </p:tav>
                                      </p:tavLst>
                                    </p:anim>
                                  </p:childTnLst>
                                </p:cTn>
                              </p:par>
                            </p:childTnLst>
                          </p:cTn>
                        </p:par>
                        <p:par>
                          <p:cTn id="10" fill="hold">
                            <p:stCondLst>
                              <p:cond delay="1500"/>
                            </p:stCondLst>
                            <p:childTnLst>
                              <p:par>
                                <p:cTn id="11" presetID="22" presetClass="entr" presetSubtype="8" fill="hold" nodeType="after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27"/>
                                        </p:tgtEl>
                                        <p:attrNameLst>
                                          <p:attrName>style.visibility</p:attrName>
                                        </p:attrNameLst>
                                      </p:cBhvr>
                                      <p:to>
                                        <p:strVal val="visible"/>
                                      </p:to>
                                    </p:set>
                                    <p:animEffect transition="in" filter="wipe(left)">
                                      <p:cBhvr>
                                        <p:cTn id="16" dur="500"/>
                                        <p:tgtEl>
                                          <p:spTgt spid="127"/>
                                        </p:tgtEl>
                                      </p:cBhvr>
                                    </p:animEffect>
                                  </p:childTnLst>
                                </p:cTn>
                              </p:par>
                              <p:par>
                                <p:cTn id="17" presetID="22" presetClass="entr" presetSubtype="8" fill="hold" nodeType="withEffect">
                                  <p:stCondLst>
                                    <p:cond delay="0"/>
                                  </p:stCondLst>
                                  <p:childTnLst>
                                    <p:set>
                                      <p:cBhvr>
                                        <p:cTn id="18" dur="1" fill="hold">
                                          <p:stCondLst>
                                            <p:cond delay="0"/>
                                          </p:stCondLst>
                                        </p:cTn>
                                        <p:tgtEl>
                                          <p:spTgt spid="137"/>
                                        </p:tgtEl>
                                        <p:attrNameLst>
                                          <p:attrName>style.visibility</p:attrName>
                                        </p:attrNameLst>
                                      </p:cBhvr>
                                      <p:to>
                                        <p:strVal val="visible"/>
                                      </p:to>
                                    </p:set>
                                    <p:animEffect transition="in" filter="wipe(left)">
                                      <p:cBhvr>
                                        <p:cTn id="19" dur="500"/>
                                        <p:tgtEl>
                                          <p:spTgt spid="13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4"/>
                                        </p:tgtEl>
                                        <p:attrNameLst>
                                          <p:attrName>style.visibility</p:attrName>
                                        </p:attrNameLst>
                                      </p:cBhvr>
                                      <p:to>
                                        <p:strVal val="visible"/>
                                      </p:to>
                                    </p:set>
                                    <p:animEffect transition="in" filter="fade">
                                      <p:cBhvr>
                                        <p:cTn id="23" dur="500"/>
                                        <p:tgtEl>
                                          <p:spTgt spid="124"/>
                                        </p:tgtEl>
                                      </p:cBhvr>
                                    </p:animEffect>
                                  </p:childTnLst>
                                </p:cTn>
                              </p:par>
                              <p:par>
                                <p:cTn id="24" presetID="10" presetClass="entr" presetSubtype="0" fill="hold" nodeType="withEffect">
                                  <p:stCondLst>
                                    <p:cond delay="0"/>
                                  </p:stCondLst>
                                  <p:childTnLst>
                                    <p:set>
                                      <p:cBhvr>
                                        <p:cTn id="25" dur="1" fill="hold">
                                          <p:stCondLst>
                                            <p:cond delay="0"/>
                                          </p:stCondLst>
                                        </p:cTn>
                                        <p:tgtEl>
                                          <p:spTgt spid="128"/>
                                        </p:tgtEl>
                                        <p:attrNameLst>
                                          <p:attrName>style.visibility</p:attrName>
                                        </p:attrNameLst>
                                      </p:cBhvr>
                                      <p:to>
                                        <p:strVal val="visible"/>
                                      </p:to>
                                    </p:set>
                                    <p:animEffect transition="in" filter="fade">
                                      <p:cBhvr>
                                        <p:cTn id="26" dur="500"/>
                                        <p:tgtEl>
                                          <p:spTgt spid="128"/>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52"/>
                                        </p:tgtEl>
                                        <p:attrNameLst>
                                          <p:attrName>style.visibility</p:attrName>
                                        </p:attrNameLst>
                                      </p:cBhvr>
                                      <p:to>
                                        <p:strVal val="visible"/>
                                      </p:to>
                                    </p:set>
                                    <p:animEffect transition="in" filter="fade">
                                      <p:cBhvr>
                                        <p:cTn id="29" dur="500"/>
                                        <p:tgtEl>
                                          <p:spTgt spid="152"/>
                                        </p:tgtEl>
                                      </p:cBhvr>
                                    </p:animEffect>
                                  </p:childTnLst>
                                </p:cTn>
                              </p:par>
                              <p:par>
                                <p:cTn id="30" presetID="22" presetClass="entr" presetSubtype="4" fill="hold" nodeType="withEffect">
                                  <p:stCondLst>
                                    <p:cond delay="0"/>
                                  </p:stCondLst>
                                  <p:childTnLst>
                                    <p:set>
                                      <p:cBhvr>
                                        <p:cTn id="31" dur="1" fill="hold">
                                          <p:stCondLst>
                                            <p:cond delay="0"/>
                                          </p:stCondLst>
                                        </p:cTn>
                                        <p:tgtEl>
                                          <p:spTgt spid="142"/>
                                        </p:tgtEl>
                                        <p:attrNameLst>
                                          <p:attrName>style.visibility</p:attrName>
                                        </p:attrNameLst>
                                      </p:cBhvr>
                                      <p:to>
                                        <p:strVal val="visible"/>
                                      </p:to>
                                    </p:set>
                                    <p:animEffect transition="in" filter="wipe(down)">
                                      <p:cBhvr>
                                        <p:cTn id="32" dur="250"/>
                                        <p:tgtEl>
                                          <p:spTgt spid="142"/>
                                        </p:tgtEl>
                                      </p:cBhvr>
                                    </p:animEffect>
                                  </p:childTnLst>
                                </p:cTn>
                              </p:par>
                              <p:par>
                                <p:cTn id="33" presetID="10" presetClass="entr" presetSubtype="0" fill="hold" nodeType="withEffect">
                                  <p:stCondLst>
                                    <p:cond delay="0"/>
                                  </p:stCondLst>
                                  <p:childTnLst>
                                    <p:set>
                                      <p:cBhvr>
                                        <p:cTn id="34" dur="1" fill="hold">
                                          <p:stCondLst>
                                            <p:cond delay="0"/>
                                          </p:stCondLst>
                                        </p:cTn>
                                        <p:tgtEl>
                                          <p:spTgt spid="143"/>
                                        </p:tgtEl>
                                        <p:attrNameLst>
                                          <p:attrName>style.visibility</p:attrName>
                                        </p:attrNameLst>
                                      </p:cBhvr>
                                      <p:to>
                                        <p:strVal val="visible"/>
                                      </p:to>
                                    </p:set>
                                    <p:animEffect transition="in" filter="fade">
                                      <p:cBhvr>
                                        <p:cTn id="35" dur="500"/>
                                        <p:tgtEl>
                                          <p:spTgt spid="143"/>
                                        </p:tgtEl>
                                      </p:cBhvr>
                                    </p:animEffect>
                                  </p:childTnLst>
                                </p:cTn>
                              </p:par>
                            </p:childTnLst>
                          </p:cTn>
                        </p:par>
                        <p:par>
                          <p:cTn id="36" fill="hold">
                            <p:stCondLst>
                              <p:cond delay="2500"/>
                            </p:stCondLst>
                            <p:childTnLst>
                              <p:par>
                                <p:cTn id="37" presetID="22" presetClass="entr" presetSubtype="8" fill="hold" nodeType="after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wipe(left)">
                                      <p:cBhvr>
                                        <p:cTn id="39" dur="750"/>
                                        <p:tgtEl>
                                          <p:spTgt spid="68"/>
                                        </p:tgtEl>
                                      </p:cBhvr>
                                    </p:animEffect>
                                  </p:childTnLst>
                                </p:cTn>
                              </p:par>
                              <p:par>
                                <p:cTn id="40" presetID="22" presetClass="entr" presetSubtype="8" fill="hold"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left)">
                                      <p:cBhvr>
                                        <p:cTn id="42" dur="750"/>
                                        <p:tgtEl>
                                          <p:spTgt spid="12"/>
                                        </p:tgtEl>
                                      </p:cBhvr>
                                    </p:animEffect>
                                  </p:childTnLst>
                                </p:cTn>
                              </p:par>
                              <p:par>
                                <p:cTn id="43" presetID="22" presetClass="entr" presetSubtype="8" fill="hold" nodeType="withEffect">
                                  <p:stCondLst>
                                    <p:cond delay="0"/>
                                  </p:stCondLst>
                                  <p:childTnLst>
                                    <p:set>
                                      <p:cBhvr>
                                        <p:cTn id="44" dur="1" fill="hold">
                                          <p:stCondLst>
                                            <p:cond delay="0"/>
                                          </p:stCondLst>
                                        </p:cTn>
                                        <p:tgtEl>
                                          <p:spTgt spid="50"/>
                                        </p:tgtEl>
                                        <p:attrNameLst>
                                          <p:attrName>style.visibility</p:attrName>
                                        </p:attrNameLst>
                                      </p:cBhvr>
                                      <p:to>
                                        <p:strVal val="visible"/>
                                      </p:to>
                                    </p:set>
                                    <p:animEffect transition="in" filter="wipe(left)">
                                      <p:cBhvr>
                                        <p:cTn id="45" dur="750"/>
                                        <p:tgtEl>
                                          <p:spTgt spid="50"/>
                                        </p:tgtEl>
                                      </p:cBhvr>
                                    </p:animEffect>
                                  </p:childTnLst>
                                </p:cTn>
                              </p:par>
                            </p:childTnLst>
                          </p:cTn>
                        </p:par>
                        <p:par>
                          <p:cTn id="46" fill="hold">
                            <p:stCondLst>
                              <p:cond delay="3250"/>
                            </p:stCondLst>
                            <p:childTnLst>
                              <p:par>
                                <p:cTn id="47" presetID="10" presetClass="entr" presetSubtype="0" fill="hold" grpId="0" nodeType="afterEffect">
                                  <p:stCondLst>
                                    <p:cond delay="0"/>
                                  </p:stCondLst>
                                  <p:childTnLst>
                                    <p:set>
                                      <p:cBhvr>
                                        <p:cTn id="48" dur="1" fill="hold">
                                          <p:stCondLst>
                                            <p:cond delay="0"/>
                                          </p:stCondLst>
                                        </p:cTn>
                                        <p:tgtEl>
                                          <p:spTgt spid="122"/>
                                        </p:tgtEl>
                                        <p:attrNameLst>
                                          <p:attrName>style.visibility</p:attrName>
                                        </p:attrNameLst>
                                      </p:cBhvr>
                                      <p:to>
                                        <p:strVal val="visible"/>
                                      </p:to>
                                    </p:set>
                                    <p:animEffect transition="in" filter="fade">
                                      <p:cBhvr>
                                        <p:cTn id="49" dur="500"/>
                                        <p:tgtEl>
                                          <p:spTgt spid="122"/>
                                        </p:tgtEl>
                                      </p:cBhvr>
                                    </p:animEffect>
                                  </p:childTnLst>
                                </p:cTn>
                              </p:par>
                            </p:childTnLst>
                          </p:cTn>
                        </p:par>
                        <p:par>
                          <p:cTn id="50" fill="hold">
                            <p:stCondLst>
                              <p:cond delay="3750"/>
                            </p:stCondLst>
                            <p:childTnLst>
                              <p:par>
                                <p:cTn id="51" presetID="22" presetClass="entr" presetSubtype="8" fill="hold"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wipe(left)">
                                      <p:cBhvr>
                                        <p:cTn id="53" dur="500"/>
                                        <p:tgtEl>
                                          <p:spTgt spid="24"/>
                                        </p:tgtEl>
                                      </p:cBhvr>
                                    </p:animEffect>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nodeType="click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fade">
                                      <p:cBhvr>
                                        <p:cTn id="58" dur="500"/>
                                        <p:tgtEl>
                                          <p:spTgt spid="75"/>
                                        </p:tgtEl>
                                      </p:cBhvr>
                                    </p:animEffect>
                                    <p:anim calcmode="lin" valueType="num">
                                      <p:cBhvr>
                                        <p:cTn id="59" dur="500" fill="hold"/>
                                        <p:tgtEl>
                                          <p:spTgt spid="75"/>
                                        </p:tgtEl>
                                        <p:attrNameLst>
                                          <p:attrName>ppt_x</p:attrName>
                                        </p:attrNameLst>
                                      </p:cBhvr>
                                      <p:tavLst>
                                        <p:tav tm="0">
                                          <p:val>
                                            <p:strVal val="#ppt_x"/>
                                          </p:val>
                                        </p:tav>
                                        <p:tav tm="100000">
                                          <p:val>
                                            <p:strVal val="#ppt_x"/>
                                          </p:val>
                                        </p:tav>
                                      </p:tavLst>
                                    </p:anim>
                                    <p:anim calcmode="lin" valueType="num">
                                      <p:cBhvr>
                                        <p:cTn id="60" dur="500" fill="hold"/>
                                        <p:tgtEl>
                                          <p:spTgt spid="75"/>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0"/>
                                  </p:stCondLst>
                                  <p:childTnLst>
                                    <p:set>
                                      <p:cBhvr>
                                        <p:cTn id="62" dur="1" fill="hold">
                                          <p:stCondLst>
                                            <p:cond delay="0"/>
                                          </p:stCondLst>
                                        </p:cTn>
                                        <p:tgtEl>
                                          <p:spTgt spid="120"/>
                                        </p:tgtEl>
                                        <p:attrNameLst>
                                          <p:attrName>style.visibility</p:attrName>
                                        </p:attrNameLst>
                                      </p:cBhvr>
                                      <p:to>
                                        <p:strVal val="visible"/>
                                      </p:to>
                                    </p:set>
                                    <p:animEffect transition="in" filter="fade">
                                      <p:cBhvr>
                                        <p:cTn id="63" dur="500"/>
                                        <p:tgtEl>
                                          <p:spTgt spid="120"/>
                                        </p:tgtEl>
                                      </p:cBhvr>
                                    </p:animEffect>
                                    <p:anim calcmode="lin" valueType="num">
                                      <p:cBhvr>
                                        <p:cTn id="64" dur="500" fill="hold"/>
                                        <p:tgtEl>
                                          <p:spTgt spid="120"/>
                                        </p:tgtEl>
                                        <p:attrNameLst>
                                          <p:attrName>ppt_x</p:attrName>
                                        </p:attrNameLst>
                                      </p:cBhvr>
                                      <p:tavLst>
                                        <p:tav tm="0">
                                          <p:val>
                                            <p:strVal val="#ppt_x"/>
                                          </p:val>
                                        </p:tav>
                                        <p:tav tm="100000">
                                          <p:val>
                                            <p:strVal val="#ppt_x"/>
                                          </p:val>
                                        </p:tav>
                                      </p:tavLst>
                                    </p:anim>
                                    <p:anim calcmode="lin" valueType="num">
                                      <p:cBhvr>
                                        <p:cTn id="65" dur="500" fill="hold"/>
                                        <p:tgtEl>
                                          <p:spTgt spid="120"/>
                                        </p:tgtEl>
                                        <p:attrNameLst>
                                          <p:attrName>ppt_y</p:attrName>
                                        </p:attrNameLst>
                                      </p:cBhvr>
                                      <p:tavLst>
                                        <p:tav tm="0">
                                          <p:val>
                                            <p:strVal val="#ppt_y+.1"/>
                                          </p:val>
                                        </p:tav>
                                        <p:tav tm="100000">
                                          <p:val>
                                            <p:strVal val="#ppt_y"/>
                                          </p:val>
                                        </p:tav>
                                      </p:tavLst>
                                    </p:anim>
                                  </p:childTnLst>
                                </p:cTn>
                              </p:par>
                              <p:par>
                                <p:cTn id="66" presetID="22" presetClass="entr" presetSubtype="8" fill="hold" nodeType="with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wipe(left)">
                                      <p:cBhvr>
                                        <p:cTn id="68" dur="500"/>
                                        <p:tgtEl>
                                          <p:spTgt spid="10"/>
                                        </p:tgtEl>
                                      </p:cBhvr>
                                    </p:animEffect>
                                  </p:childTnLst>
                                </p:cTn>
                              </p:par>
                            </p:childTnLst>
                          </p:cTn>
                        </p:par>
                        <p:par>
                          <p:cTn id="69" fill="hold">
                            <p:stCondLst>
                              <p:cond delay="500"/>
                            </p:stCondLst>
                            <p:childTnLst>
                              <p:par>
                                <p:cTn id="70" presetID="22" presetClass="entr" presetSubtype="8" fill="hold" nodeType="afterEffect">
                                  <p:stCondLst>
                                    <p:cond delay="0"/>
                                  </p:stCondLst>
                                  <p:childTnLst>
                                    <p:set>
                                      <p:cBhvr>
                                        <p:cTn id="71" dur="1" fill="hold">
                                          <p:stCondLst>
                                            <p:cond delay="0"/>
                                          </p:stCondLst>
                                        </p:cTn>
                                        <p:tgtEl>
                                          <p:spTgt spid="69"/>
                                        </p:tgtEl>
                                        <p:attrNameLst>
                                          <p:attrName>style.visibility</p:attrName>
                                        </p:attrNameLst>
                                      </p:cBhvr>
                                      <p:to>
                                        <p:strVal val="visible"/>
                                      </p:to>
                                    </p:set>
                                    <p:animEffect transition="in" filter="wipe(left)">
                                      <p:cBhvr>
                                        <p:cTn id="72" dur="500"/>
                                        <p:tgtEl>
                                          <p:spTgt spid="69"/>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121"/>
                                        </p:tgtEl>
                                        <p:attrNameLst>
                                          <p:attrName>style.visibility</p:attrName>
                                        </p:attrNameLst>
                                      </p:cBhvr>
                                      <p:to>
                                        <p:strVal val="visible"/>
                                      </p:to>
                                    </p:set>
                                    <p:animEffect transition="in" filter="wipe(left)">
                                      <p:cBhvr>
                                        <p:cTn id="77" dur="500"/>
                                        <p:tgtEl>
                                          <p:spTgt spid="121"/>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67"/>
                                        </p:tgtEl>
                                        <p:attrNameLst>
                                          <p:attrName>style.visibility</p:attrName>
                                        </p:attrNameLst>
                                      </p:cBhvr>
                                      <p:to>
                                        <p:strVal val="visible"/>
                                      </p:to>
                                    </p:set>
                                    <p:animEffect transition="in" filter="fade">
                                      <p:cBhvr>
                                        <p:cTn id="80" dur="500"/>
                                        <p:tgtEl>
                                          <p:spTgt spid="67"/>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1" fill="hold" nodeType="clickEffect">
                                  <p:stCondLst>
                                    <p:cond delay="0"/>
                                  </p:stCondLst>
                                  <p:childTnLst>
                                    <p:set>
                                      <p:cBhvr>
                                        <p:cTn id="84" dur="1" fill="hold">
                                          <p:stCondLst>
                                            <p:cond delay="0"/>
                                          </p:stCondLst>
                                        </p:cTn>
                                        <p:tgtEl>
                                          <p:spTgt spid="160"/>
                                        </p:tgtEl>
                                        <p:attrNameLst>
                                          <p:attrName>style.visibility</p:attrName>
                                        </p:attrNameLst>
                                      </p:cBhvr>
                                      <p:to>
                                        <p:strVal val="visible"/>
                                      </p:to>
                                    </p:set>
                                    <p:animEffect transition="in" filter="wipe(up)">
                                      <p:cBhvr>
                                        <p:cTn id="85" dur="500"/>
                                        <p:tgtEl>
                                          <p:spTgt spid="160"/>
                                        </p:tgtEl>
                                      </p:cBhvr>
                                    </p:animEffect>
                                  </p:childTnLst>
                                </p:cTn>
                              </p:par>
                            </p:childTnLst>
                          </p:cTn>
                        </p:par>
                        <p:par>
                          <p:cTn id="86" fill="hold">
                            <p:stCondLst>
                              <p:cond delay="500"/>
                            </p:stCondLst>
                            <p:childTnLst>
                              <p:par>
                                <p:cTn id="87" presetID="22" presetClass="entr" presetSubtype="8" fill="hold" grpId="0" nodeType="afterEffect">
                                  <p:stCondLst>
                                    <p:cond delay="500"/>
                                  </p:stCondLst>
                                  <p:childTnLst>
                                    <p:set>
                                      <p:cBhvr>
                                        <p:cTn id="88" dur="1" fill="hold">
                                          <p:stCondLst>
                                            <p:cond delay="0"/>
                                          </p:stCondLst>
                                        </p:cTn>
                                        <p:tgtEl>
                                          <p:spTgt spid="5"/>
                                        </p:tgtEl>
                                        <p:attrNameLst>
                                          <p:attrName>style.visibility</p:attrName>
                                        </p:attrNameLst>
                                      </p:cBhvr>
                                      <p:to>
                                        <p:strVal val="visible"/>
                                      </p:to>
                                    </p:set>
                                    <p:animEffect transition="in" filter="wipe(left)">
                                      <p:cBhvr>
                                        <p:cTn id="89" dur="500"/>
                                        <p:tgtEl>
                                          <p:spTgt spid="5"/>
                                        </p:tgtEl>
                                      </p:cBhvr>
                                    </p:animEffect>
                                  </p:childTnLst>
                                </p:cTn>
                              </p:par>
                              <p:par>
                                <p:cTn id="90" presetID="22" presetClass="entr" presetSubtype="8" fill="hold" grpId="0" nodeType="withEffect">
                                  <p:stCondLst>
                                    <p:cond delay="500"/>
                                  </p:stCondLst>
                                  <p:childTnLst>
                                    <p:set>
                                      <p:cBhvr>
                                        <p:cTn id="91" dur="1" fill="hold">
                                          <p:stCondLst>
                                            <p:cond delay="0"/>
                                          </p:stCondLst>
                                        </p:cTn>
                                        <p:tgtEl>
                                          <p:spTgt spid="13"/>
                                        </p:tgtEl>
                                        <p:attrNameLst>
                                          <p:attrName>style.visibility</p:attrName>
                                        </p:attrNameLst>
                                      </p:cBhvr>
                                      <p:to>
                                        <p:strVal val="visible"/>
                                      </p:to>
                                    </p:set>
                                    <p:animEffect transition="in" filter="wipe(left)">
                                      <p:cBhvr>
                                        <p:cTn id="92" dur="500"/>
                                        <p:tgtEl>
                                          <p:spTgt spid="13"/>
                                        </p:tgtEl>
                                      </p:cBhvr>
                                    </p:animEffect>
                                  </p:childTnLst>
                                </p:cTn>
                              </p:par>
                              <p:par>
                                <p:cTn id="93" presetID="22" presetClass="entr" presetSubtype="8" fill="hold" grpId="0" nodeType="withEffect">
                                  <p:stCondLst>
                                    <p:cond delay="500"/>
                                  </p:stCondLst>
                                  <p:childTnLst>
                                    <p:set>
                                      <p:cBhvr>
                                        <p:cTn id="94" dur="1" fill="hold">
                                          <p:stCondLst>
                                            <p:cond delay="0"/>
                                          </p:stCondLst>
                                        </p:cTn>
                                        <p:tgtEl>
                                          <p:spTgt spid="15"/>
                                        </p:tgtEl>
                                        <p:attrNameLst>
                                          <p:attrName>style.visibility</p:attrName>
                                        </p:attrNameLst>
                                      </p:cBhvr>
                                      <p:to>
                                        <p:strVal val="visible"/>
                                      </p:to>
                                    </p:set>
                                    <p:animEffect transition="in" filter="wipe(left)">
                                      <p:cBhvr>
                                        <p:cTn id="95" dur="500"/>
                                        <p:tgtEl>
                                          <p:spTgt spid="15"/>
                                        </p:tgtEl>
                                      </p:cBhvr>
                                    </p:animEffect>
                                  </p:childTnLst>
                                </p:cTn>
                              </p:par>
                              <p:par>
                                <p:cTn id="96" presetID="10" presetClass="entr" presetSubtype="0" fill="hold" grpId="0" nodeType="withEffect">
                                  <p:stCondLst>
                                    <p:cond delay="750"/>
                                  </p:stCondLst>
                                  <p:childTnLst>
                                    <p:set>
                                      <p:cBhvr>
                                        <p:cTn id="97" dur="1" fill="hold">
                                          <p:stCondLst>
                                            <p:cond delay="0"/>
                                          </p:stCondLst>
                                        </p:cTn>
                                        <p:tgtEl>
                                          <p:spTgt spid="163"/>
                                        </p:tgtEl>
                                        <p:attrNameLst>
                                          <p:attrName>style.visibility</p:attrName>
                                        </p:attrNameLst>
                                      </p:cBhvr>
                                      <p:to>
                                        <p:strVal val="visible"/>
                                      </p:to>
                                    </p:set>
                                    <p:animEffect transition="in" filter="fade">
                                      <p:cBhvr>
                                        <p:cTn id="98"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 grpId="0" animBg="1"/>
      <p:bldP spid="15" grpId="0" animBg="1"/>
      <p:bldP spid="67" grpId="0" animBg="1"/>
      <p:bldP spid="124" grpId="0"/>
      <p:bldP spid="125" grpId="0"/>
      <p:bldP spid="152" grpId="0"/>
      <p:bldP spid="122" grpId="0" animBg="1"/>
      <p:bldP spid="16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 name="Group 159">
            <a:extLst>
              <a:ext uri="{FF2B5EF4-FFF2-40B4-BE49-F238E27FC236}">
                <a16:creationId xmlns:a16="http://schemas.microsoft.com/office/drawing/2014/main" id="{8EAF473F-15E5-432D-9C34-E41D18B5C59E}"/>
              </a:ext>
            </a:extLst>
          </p:cNvPr>
          <p:cNvGrpSpPr/>
          <p:nvPr/>
        </p:nvGrpSpPr>
        <p:grpSpPr>
          <a:xfrm>
            <a:off x="7301713" y="1807604"/>
            <a:ext cx="4673971" cy="3897202"/>
            <a:chOff x="7566218" y="1979732"/>
            <a:chExt cx="4413345" cy="3897202"/>
          </a:xfrm>
        </p:grpSpPr>
        <p:sp>
          <p:nvSpPr>
            <p:cNvPr id="4" name="Rectangle 3">
              <a:extLst>
                <a:ext uri="{FF2B5EF4-FFF2-40B4-BE49-F238E27FC236}">
                  <a16:creationId xmlns:a16="http://schemas.microsoft.com/office/drawing/2014/main" id="{804DADD2-AEBB-46B9-9981-800AFBE99249}"/>
                </a:ext>
              </a:extLst>
            </p:cNvPr>
            <p:cNvSpPr/>
            <p:nvPr/>
          </p:nvSpPr>
          <p:spPr>
            <a:xfrm>
              <a:off x="7566218" y="1979732"/>
              <a:ext cx="4413345" cy="3897202"/>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lumMod val="50000"/>
                    <a:lumOff val="50000"/>
                  </a:srgbClr>
                </a:solidFill>
                <a:effectLst/>
                <a:uLnTx/>
                <a:uFillTx/>
                <a:latin typeface="Arial" pitchFamily="34" charset="0"/>
                <a:ea typeface="+mn-ea"/>
                <a:cs typeface="Arial" pitchFamily="34" charset="0"/>
              </a:endParaRPr>
            </a:p>
          </p:txBody>
        </p:sp>
        <p:sp>
          <p:nvSpPr>
            <p:cNvPr id="14" name="Rectangle 13">
              <a:extLst>
                <a:ext uri="{FF2B5EF4-FFF2-40B4-BE49-F238E27FC236}">
                  <a16:creationId xmlns:a16="http://schemas.microsoft.com/office/drawing/2014/main" id="{376DC72D-17F2-4AD5-8A5D-04D44C7F397D}"/>
                </a:ext>
              </a:extLst>
            </p:cNvPr>
            <p:cNvSpPr/>
            <p:nvPr/>
          </p:nvSpPr>
          <p:spPr>
            <a:xfrm>
              <a:off x="8544852" y="1979732"/>
              <a:ext cx="2644048" cy="553998"/>
            </a:xfrm>
            <a:prstGeom prst="rect">
              <a:avLst/>
            </a:prstGeom>
          </p:spPr>
          <p:txBody>
            <a:bodyPr wrap="none">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lumMod val="50000"/>
                      <a:lumOff val="50000"/>
                    </a:srgbClr>
                  </a:solidFill>
                  <a:effectLst/>
                  <a:uLnTx/>
                  <a:uFillTx/>
                  <a:latin typeface="Arial" pitchFamily="34" charset="0"/>
                  <a:ea typeface="Segoe UI Black" panose="020B0A02040204020203" pitchFamily="34" charset="0"/>
                  <a:cs typeface="Arial" pitchFamily="34" charset="0"/>
                </a:rPr>
                <a:t>Asset Protection</a:t>
              </a:r>
            </a:p>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lumMod val="50000"/>
                      <a:lumOff val="50000"/>
                    </a:srgbClr>
                  </a:solidFill>
                  <a:effectLst/>
                  <a:uLnTx/>
                  <a:uFillTx/>
                  <a:latin typeface="Arial" pitchFamily="34" charset="0"/>
                  <a:ea typeface="Segoe UI Black" panose="020B0A02040204020203" pitchFamily="34" charset="0"/>
                  <a:cs typeface="Arial" pitchFamily="34" charset="0"/>
                </a:rPr>
                <a:t>Classification, Protection, Tokenization</a:t>
              </a:r>
            </a:p>
          </p:txBody>
        </p:sp>
      </p:grpSp>
      <p:grpSp>
        <p:nvGrpSpPr>
          <p:cNvPr id="119" name="Group 118"/>
          <p:cNvGrpSpPr/>
          <p:nvPr/>
        </p:nvGrpSpPr>
        <p:grpSpPr>
          <a:xfrm>
            <a:off x="7754445" y="2393186"/>
            <a:ext cx="4066076" cy="3215061"/>
            <a:chOff x="8095762" y="2584530"/>
            <a:chExt cx="4066076" cy="3215061"/>
          </a:xfrm>
        </p:grpSpPr>
        <p:sp>
          <p:nvSpPr>
            <p:cNvPr id="6" name="Rectangle 5">
              <a:extLst>
                <a:ext uri="{FF2B5EF4-FFF2-40B4-BE49-F238E27FC236}">
                  <a16:creationId xmlns:a16="http://schemas.microsoft.com/office/drawing/2014/main" id="{C70E9E77-D6DE-F54D-9A5C-A68D6DB1DDFC}"/>
                </a:ext>
              </a:extLst>
            </p:cNvPr>
            <p:cNvSpPr/>
            <p:nvPr/>
          </p:nvSpPr>
          <p:spPr>
            <a:xfrm>
              <a:off x="8095762" y="2584530"/>
              <a:ext cx="4066076" cy="321506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7" name="TextBox 6">
              <a:extLst>
                <a:ext uri="{FF2B5EF4-FFF2-40B4-BE49-F238E27FC236}">
                  <a16:creationId xmlns:a16="http://schemas.microsoft.com/office/drawing/2014/main" id="{E2CEE65E-C2F9-8647-A7DB-A822F1E1A414}"/>
                </a:ext>
              </a:extLst>
            </p:cNvPr>
            <p:cNvSpPr txBox="1"/>
            <p:nvPr/>
          </p:nvSpPr>
          <p:spPr>
            <a:xfrm>
              <a:off x="8515947" y="2606060"/>
              <a:ext cx="169950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588"/>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itchFamily="34" charset="0"/>
                  <a:ea typeface="+mn-ea"/>
                  <a:cs typeface="Arial" pitchFamily="34" charset="0"/>
                </a:rPr>
                <a:t>Digital Ecosystems</a:t>
              </a:r>
            </a:p>
          </p:txBody>
        </p:sp>
        <p:pic>
          <p:nvPicPr>
            <p:cNvPr id="8" name="Graphic 123" descr="Connections">
              <a:extLst>
                <a:ext uri="{FF2B5EF4-FFF2-40B4-BE49-F238E27FC236}">
                  <a16:creationId xmlns:a16="http://schemas.microsoft.com/office/drawing/2014/main" id="{D17A8791-5ED4-E44C-9D4E-4BF0B5FCBE4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27947" y="2593641"/>
              <a:ext cx="392839" cy="392839"/>
            </a:xfrm>
            <a:prstGeom prst="rect">
              <a:avLst/>
            </a:prstGeom>
          </p:spPr>
        </p:pic>
      </p:grpSp>
      <p:sp>
        <p:nvSpPr>
          <p:cNvPr id="5" name="Arrow: Right 4">
            <a:extLst>
              <a:ext uri="{FF2B5EF4-FFF2-40B4-BE49-F238E27FC236}">
                <a16:creationId xmlns:a16="http://schemas.microsoft.com/office/drawing/2014/main" id="{3C79244A-C329-F446-A25C-C1342341E311}"/>
              </a:ext>
            </a:extLst>
          </p:cNvPr>
          <p:cNvSpPr/>
          <p:nvPr/>
        </p:nvSpPr>
        <p:spPr bwMode="auto">
          <a:xfrm>
            <a:off x="10149835" y="2965039"/>
            <a:ext cx="636287" cy="635154"/>
          </a:xfrm>
          <a:prstGeom prst="rightArrow">
            <a:avLst/>
          </a:prstGeom>
          <a:ln>
            <a:gradFill flip="none" rotWithShape="1">
              <a:gsLst>
                <a:gs pos="42000">
                  <a:srgbClr val="2089D9"/>
                </a:gs>
                <a:gs pos="88000">
                  <a:srgbClr val="2089D9">
                    <a:alpha val="26000"/>
                  </a:srgbClr>
                </a:gs>
              </a:gsLst>
              <a:lin ang="0" scaled="1"/>
              <a:tileRect/>
            </a:gra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 name="Arrow: Right 12">
            <a:extLst>
              <a:ext uri="{FF2B5EF4-FFF2-40B4-BE49-F238E27FC236}">
                <a16:creationId xmlns:a16="http://schemas.microsoft.com/office/drawing/2014/main" id="{609414F5-D528-FE0C-B4B9-4509D987A5D5}"/>
              </a:ext>
            </a:extLst>
          </p:cNvPr>
          <p:cNvSpPr/>
          <p:nvPr/>
        </p:nvSpPr>
        <p:spPr bwMode="auto">
          <a:xfrm>
            <a:off x="10164946" y="3858868"/>
            <a:ext cx="636287" cy="635154"/>
          </a:xfrm>
          <a:prstGeom prst="rightArrow">
            <a:avLst/>
          </a:prstGeom>
          <a:ln>
            <a:gradFill flip="none" rotWithShape="1">
              <a:gsLst>
                <a:gs pos="42000">
                  <a:srgbClr val="2089D9"/>
                </a:gs>
                <a:gs pos="88000">
                  <a:srgbClr val="2089D9">
                    <a:alpha val="26000"/>
                  </a:srgbClr>
                </a:gs>
              </a:gsLst>
              <a:lin ang="0" scaled="1"/>
              <a:tileRect/>
            </a:gra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 name="Arrow: Right 14">
            <a:extLst>
              <a:ext uri="{FF2B5EF4-FFF2-40B4-BE49-F238E27FC236}">
                <a16:creationId xmlns:a16="http://schemas.microsoft.com/office/drawing/2014/main" id="{0ABF338B-72E1-BDC1-05C7-E18981BDE912}"/>
              </a:ext>
            </a:extLst>
          </p:cNvPr>
          <p:cNvSpPr/>
          <p:nvPr/>
        </p:nvSpPr>
        <p:spPr bwMode="auto">
          <a:xfrm>
            <a:off x="10141286" y="4750890"/>
            <a:ext cx="636287" cy="635154"/>
          </a:xfrm>
          <a:prstGeom prst="rightArrow">
            <a:avLst/>
          </a:prstGeom>
          <a:ln>
            <a:gradFill flip="none" rotWithShape="1">
              <a:gsLst>
                <a:gs pos="42000">
                  <a:srgbClr val="2089D9"/>
                </a:gs>
                <a:gs pos="88000">
                  <a:srgbClr val="2089D9">
                    <a:alpha val="26000"/>
                  </a:srgbClr>
                </a:gs>
              </a:gsLst>
              <a:lin ang="0" scaled="1"/>
              <a:tileRect/>
            </a:gra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0" name="Connector: Elbow 253">
            <a:extLst>
              <a:ext uri="{FF2B5EF4-FFF2-40B4-BE49-F238E27FC236}">
                <a16:creationId xmlns:a16="http://schemas.microsoft.com/office/drawing/2014/main" id="{96A7CAC9-90CE-4151-8BF3-3BC9875F2248}"/>
              </a:ext>
            </a:extLst>
          </p:cNvPr>
          <p:cNvCxnSpPr>
            <a:cxnSpLocks/>
            <a:stCxn id="151" idx="4"/>
          </p:cNvCxnSpPr>
          <p:nvPr/>
        </p:nvCxnSpPr>
        <p:spPr>
          <a:xfrm rot="16200000" flipH="1">
            <a:off x="4082090" y="4384897"/>
            <a:ext cx="309280" cy="1608750"/>
          </a:xfrm>
          <a:prstGeom prst="bentConnector2">
            <a:avLst/>
          </a:prstGeom>
          <a:ln w="19050">
            <a:solidFill>
              <a:schemeClr val="accent2"/>
            </a:solidFill>
            <a:prstDash val="sysDot"/>
            <a:headEnd type="arrow" w="med" len="med"/>
            <a:tailEnd type="arrow" w="sm" len="sm"/>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5409BDD2-AA48-4BF8-A46B-AE51778F14DA}"/>
              </a:ext>
            </a:extLst>
          </p:cNvPr>
          <p:cNvSpPr>
            <a:spLocks noGrp="1"/>
          </p:cNvSpPr>
          <p:nvPr>
            <p:ph type="title"/>
          </p:nvPr>
        </p:nvSpPr>
        <p:spPr>
          <a:xfrm>
            <a:off x="170617" y="120434"/>
            <a:ext cx="11018520" cy="711200"/>
          </a:xfrm>
        </p:spPr>
        <p:txBody>
          <a:bodyPr>
            <a:normAutofit fontScale="90000"/>
          </a:bodyPr>
          <a:lstStyle/>
          <a:p>
            <a:r>
              <a:rPr lang="en-US">
                <a:cs typeface="Arial" pitchFamily="34" charset="0"/>
              </a:rPr>
              <a:t>Microsoft Security Capability Mapping</a:t>
            </a:r>
            <a:br>
              <a:rPr lang="en-US">
                <a:cs typeface="Arial" pitchFamily="34" charset="0"/>
              </a:rPr>
            </a:br>
            <a:r>
              <a:rPr lang="en-US" sz="2700" i="1">
                <a:cs typeface="Arial" pitchFamily="34" charset="0"/>
              </a:rPr>
              <a:t>The Open Group Zero Trust Components</a:t>
            </a:r>
            <a:endParaRPr lang="en-US" i="1">
              <a:cs typeface="Arial" pitchFamily="34" charset="0"/>
            </a:endParaRPr>
          </a:p>
        </p:txBody>
      </p:sp>
      <p:grpSp>
        <p:nvGrpSpPr>
          <p:cNvPr id="120" name="Group 119"/>
          <p:cNvGrpSpPr/>
          <p:nvPr/>
        </p:nvGrpSpPr>
        <p:grpSpPr>
          <a:xfrm>
            <a:off x="-7620" y="5212388"/>
            <a:ext cx="12207240" cy="1645612"/>
            <a:chOff x="-7620" y="5212388"/>
            <a:chExt cx="12207240" cy="1645612"/>
          </a:xfrm>
        </p:grpSpPr>
        <p:sp>
          <p:nvSpPr>
            <p:cNvPr id="20" name="Freeform 77">
              <a:extLst>
                <a:ext uri="{FF2B5EF4-FFF2-40B4-BE49-F238E27FC236}">
                  <a16:creationId xmlns:a16="http://schemas.microsoft.com/office/drawing/2014/main" id="{D9BD2845-5761-43ED-838D-AB1FEEF2DCD6}"/>
                </a:ext>
              </a:extLst>
            </p:cNvPr>
            <p:cNvSpPr/>
            <p:nvPr/>
          </p:nvSpPr>
          <p:spPr bwMode="auto">
            <a:xfrm>
              <a:off x="-7620" y="5537201"/>
              <a:ext cx="12207240" cy="1320799"/>
            </a:xfrm>
            <a:custGeom>
              <a:avLst/>
              <a:gdLst>
                <a:gd name="connsiteX0" fmla="*/ 0 w 12192000"/>
                <a:gd name="connsiteY0" fmla="*/ 0 h 591907"/>
                <a:gd name="connsiteX1" fmla="*/ 2386 w 12192000"/>
                <a:gd name="connsiteY1" fmla="*/ 0 h 591907"/>
                <a:gd name="connsiteX2" fmla="*/ 4198 w 12192000"/>
                <a:gd name="connsiteY2" fmla="*/ 17974 h 591907"/>
                <a:gd name="connsiteX3" fmla="*/ 206608 w 12192000"/>
                <a:gd name="connsiteY3" fmla="*/ 182943 h 591907"/>
                <a:gd name="connsiteX4" fmla="*/ 11985392 w 12192000"/>
                <a:gd name="connsiteY4" fmla="*/ 182943 h 591907"/>
                <a:gd name="connsiteX5" fmla="*/ 12187802 w 12192000"/>
                <a:gd name="connsiteY5" fmla="*/ 17974 h 591907"/>
                <a:gd name="connsiteX6" fmla="*/ 12189614 w 12192000"/>
                <a:gd name="connsiteY6" fmla="*/ 0 h 591907"/>
                <a:gd name="connsiteX7" fmla="*/ 12192000 w 12192000"/>
                <a:gd name="connsiteY7" fmla="*/ 0 h 591907"/>
                <a:gd name="connsiteX8" fmla="*/ 12192000 w 12192000"/>
                <a:gd name="connsiteY8" fmla="*/ 591907 h 591907"/>
                <a:gd name="connsiteX9" fmla="*/ 0 w 12192000"/>
                <a:gd name="connsiteY9" fmla="*/ 591907 h 591907"/>
                <a:gd name="connsiteX10" fmla="*/ 0 w 12192000"/>
                <a:gd name="connsiteY10" fmla="*/ 0 h 59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591907">
                  <a:moveTo>
                    <a:pt x="0" y="0"/>
                  </a:moveTo>
                  <a:lnTo>
                    <a:pt x="2386" y="0"/>
                  </a:lnTo>
                  <a:lnTo>
                    <a:pt x="4198" y="17974"/>
                  </a:lnTo>
                  <a:cubicBezTo>
                    <a:pt x="23463" y="112121"/>
                    <a:pt x="106765" y="182943"/>
                    <a:pt x="206608" y="182943"/>
                  </a:cubicBezTo>
                  <a:lnTo>
                    <a:pt x="11985392" y="182943"/>
                  </a:lnTo>
                  <a:cubicBezTo>
                    <a:pt x="12085235" y="182943"/>
                    <a:pt x="12168537" y="112121"/>
                    <a:pt x="12187802" y="17974"/>
                  </a:cubicBezTo>
                  <a:lnTo>
                    <a:pt x="12189614" y="0"/>
                  </a:lnTo>
                  <a:lnTo>
                    <a:pt x="12192000" y="0"/>
                  </a:lnTo>
                  <a:lnTo>
                    <a:pt x="12192000" y="591907"/>
                  </a:lnTo>
                  <a:lnTo>
                    <a:pt x="0" y="591907"/>
                  </a:lnTo>
                  <a:lnTo>
                    <a:pt x="0" y="0"/>
                  </a:lnTo>
                  <a:close/>
                </a:path>
              </a:pathLst>
            </a:cu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lumMod val="50000"/>
                    <a:lumOff val="50000"/>
                  </a:srgbClr>
                </a:solidFill>
                <a:effectLst/>
                <a:uLnTx/>
                <a:uFillTx/>
                <a:latin typeface="Arial" pitchFamily="34" charset="0"/>
                <a:ea typeface="Segoe UI" pitchFamily="34" charset="0"/>
                <a:cs typeface="Arial" pitchFamily="34" charset="0"/>
              </a:endParaRPr>
            </a:p>
          </p:txBody>
        </p:sp>
        <p:sp>
          <p:nvSpPr>
            <p:cNvPr id="21" name="Rectangle 20">
              <a:extLst>
                <a:ext uri="{FF2B5EF4-FFF2-40B4-BE49-F238E27FC236}">
                  <a16:creationId xmlns:a16="http://schemas.microsoft.com/office/drawing/2014/main" id="{F97E6EF6-2C2E-461D-AC19-611E20F1AD59}"/>
                </a:ext>
              </a:extLst>
            </p:cNvPr>
            <p:cNvSpPr/>
            <p:nvPr/>
          </p:nvSpPr>
          <p:spPr>
            <a:xfrm>
              <a:off x="3458101" y="6403619"/>
              <a:ext cx="5275803"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lumMod val="50000"/>
                      <a:lumOff val="50000"/>
                    </a:srgbClr>
                  </a:solidFill>
                  <a:effectLst/>
                  <a:uLnTx/>
                  <a:uFillTx/>
                  <a:latin typeface="Arial" pitchFamily="34" charset="0"/>
                  <a:ea typeface="+mn-ea"/>
                  <a:cs typeface="Arial" pitchFamily="34" charset="0"/>
                </a:rPr>
                <a:t>Rapid Threat Detection, Response, and Recovery</a:t>
              </a:r>
            </a:p>
          </p:txBody>
        </p:sp>
        <p:sp>
          <p:nvSpPr>
            <p:cNvPr id="23" name="Rectangle 22">
              <a:extLst>
                <a:ext uri="{FF2B5EF4-FFF2-40B4-BE49-F238E27FC236}">
                  <a16:creationId xmlns:a16="http://schemas.microsoft.com/office/drawing/2014/main" id="{2A84E78D-1DA6-4D8E-B4D1-9164D4976D9F}"/>
                </a:ext>
              </a:extLst>
            </p:cNvPr>
            <p:cNvSpPr/>
            <p:nvPr/>
          </p:nvSpPr>
          <p:spPr>
            <a:xfrm>
              <a:off x="5041105" y="5212388"/>
              <a:ext cx="2138498" cy="584775"/>
            </a:xfrm>
            <a:prstGeom prst="rect">
              <a:avLst/>
            </a:prstGeom>
          </p:spPr>
          <p:txBody>
            <a:bodyPr wrap="square">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lumMod val="50000"/>
                      <a:lumOff val="50000"/>
                    </a:srgbClr>
                  </a:solidFill>
                  <a:effectLst/>
                  <a:uLnTx/>
                  <a:uFillTx/>
                  <a:latin typeface="Arial" pitchFamily="34" charset="0"/>
                  <a:ea typeface="Segoe UI Black" panose="020B0A02040204020203" pitchFamily="34" charset="0"/>
                  <a:cs typeface="Arial" pitchFamily="34" charset="0"/>
                </a:rPr>
                <a:t>Asset-Centric Security Operations</a:t>
              </a:r>
            </a:p>
          </p:txBody>
        </p:sp>
      </p:grpSp>
      <p:grpSp>
        <p:nvGrpSpPr>
          <p:cNvPr id="34" name="Group 33" descr="  ">
            <a:extLst>
              <a:ext uri="{FF2B5EF4-FFF2-40B4-BE49-F238E27FC236}">
                <a16:creationId xmlns:a16="http://schemas.microsoft.com/office/drawing/2014/main" id="{12BA927D-0C81-4267-B5F1-7AA736020961}"/>
              </a:ext>
            </a:extLst>
          </p:cNvPr>
          <p:cNvGrpSpPr>
            <a:grpSpLocks noChangeAspect="1"/>
          </p:cNvGrpSpPr>
          <p:nvPr/>
        </p:nvGrpSpPr>
        <p:grpSpPr bwMode="auto">
          <a:xfrm>
            <a:off x="1530987" y="2611714"/>
            <a:ext cx="264480" cy="329351"/>
            <a:chOff x="1596" y="1479"/>
            <a:chExt cx="159" cy="198"/>
          </a:xfrm>
          <a:solidFill>
            <a:schemeClr val="accent2"/>
          </a:solidFill>
        </p:grpSpPr>
        <p:sp>
          <p:nvSpPr>
            <p:cNvPr id="35" name="Freeform 90">
              <a:extLst>
                <a:ext uri="{FF2B5EF4-FFF2-40B4-BE49-F238E27FC236}">
                  <a16:creationId xmlns:a16="http://schemas.microsoft.com/office/drawing/2014/main" id="{ADC2B49A-3D43-4F60-AC5C-ECC6B63E0228}"/>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36" name="Freeform 91">
              <a:extLst>
                <a:ext uri="{FF2B5EF4-FFF2-40B4-BE49-F238E27FC236}">
                  <a16:creationId xmlns:a16="http://schemas.microsoft.com/office/drawing/2014/main" id="{7FC24499-89A8-4E8D-A0E1-0942BBDB3AC4}"/>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sp>
        <p:nvSpPr>
          <p:cNvPr id="37" name="Freeform 9">
            <a:extLst>
              <a:ext uri="{FF2B5EF4-FFF2-40B4-BE49-F238E27FC236}">
                <a16:creationId xmlns:a16="http://schemas.microsoft.com/office/drawing/2014/main" id="{7256D57F-6D51-4D67-8D86-F4089FDF5FB5}"/>
              </a:ext>
            </a:extLst>
          </p:cNvPr>
          <p:cNvSpPr>
            <a:spLocks noEditPoints="1"/>
          </p:cNvSpPr>
          <p:nvPr/>
        </p:nvSpPr>
        <p:spPr bwMode="auto">
          <a:xfrm>
            <a:off x="1585370" y="3892351"/>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nvGrpSpPr>
          <p:cNvPr id="38" name="Group 37">
            <a:extLst>
              <a:ext uri="{FF2B5EF4-FFF2-40B4-BE49-F238E27FC236}">
                <a16:creationId xmlns:a16="http://schemas.microsoft.com/office/drawing/2014/main" id="{39F7562F-B4BE-4E98-AC77-5DDC0A4737B5}"/>
              </a:ext>
            </a:extLst>
          </p:cNvPr>
          <p:cNvGrpSpPr>
            <a:grpSpLocks noChangeAspect="1"/>
          </p:cNvGrpSpPr>
          <p:nvPr/>
        </p:nvGrpSpPr>
        <p:grpSpPr bwMode="auto">
          <a:xfrm>
            <a:off x="1247484" y="2611714"/>
            <a:ext cx="264480" cy="329351"/>
            <a:chOff x="1596" y="1479"/>
            <a:chExt cx="159" cy="198"/>
          </a:xfrm>
          <a:solidFill>
            <a:schemeClr val="accent2">
              <a:alpha val="75000"/>
            </a:schemeClr>
          </a:solidFill>
        </p:grpSpPr>
        <p:sp>
          <p:nvSpPr>
            <p:cNvPr id="39" name="Freeform 90">
              <a:extLst>
                <a:ext uri="{FF2B5EF4-FFF2-40B4-BE49-F238E27FC236}">
                  <a16:creationId xmlns:a16="http://schemas.microsoft.com/office/drawing/2014/main" id="{0886B482-D892-48A7-9474-C3350D812C84}"/>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0" name="Freeform 91">
              <a:extLst>
                <a:ext uri="{FF2B5EF4-FFF2-40B4-BE49-F238E27FC236}">
                  <a16:creationId xmlns:a16="http://schemas.microsoft.com/office/drawing/2014/main" id="{FCFF2E1F-4EDA-40EB-83EC-1BC38A3198D0}"/>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sp>
        <p:nvSpPr>
          <p:cNvPr id="41" name="Freeform 9">
            <a:extLst>
              <a:ext uri="{FF2B5EF4-FFF2-40B4-BE49-F238E27FC236}">
                <a16:creationId xmlns:a16="http://schemas.microsoft.com/office/drawing/2014/main" id="{C4C9B8C6-F1E5-470B-B98F-9FB8B10AD541}"/>
              </a:ext>
            </a:extLst>
          </p:cNvPr>
          <p:cNvSpPr>
            <a:spLocks noEditPoints="1"/>
          </p:cNvSpPr>
          <p:nvPr/>
        </p:nvSpPr>
        <p:spPr bwMode="auto">
          <a:xfrm>
            <a:off x="1309800" y="3892351"/>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alpha val="75000"/>
            </a:schemeClr>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nvGrpSpPr>
          <p:cNvPr id="42" name="Group 41">
            <a:extLst>
              <a:ext uri="{FF2B5EF4-FFF2-40B4-BE49-F238E27FC236}">
                <a16:creationId xmlns:a16="http://schemas.microsoft.com/office/drawing/2014/main" id="{F594115D-547E-42B4-8E51-E9980F8FACC6}"/>
              </a:ext>
            </a:extLst>
          </p:cNvPr>
          <p:cNvGrpSpPr>
            <a:grpSpLocks noChangeAspect="1"/>
          </p:cNvGrpSpPr>
          <p:nvPr/>
        </p:nvGrpSpPr>
        <p:grpSpPr bwMode="auto">
          <a:xfrm>
            <a:off x="963982" y="2611714"/>
            <a:ext cx="264480" cy="329351"/>
            <a:chOff x="1596" y="1479"/>
            <a:chExt cx="159" cy="198"/>
          </a:xfrm>
          <a:solidFill>
            <a:schemeClr val="accent2">
              <a:alpha val="50000"/>
            </a:schemeClr>
          </a:solidFill>
        </p:grpSpPr>
        <p:sp>
          <p:nvSpPr>
            <p:cNvPr id="43" name="Freeform 90">
              <a:extLst>
                <a:ext uri="{FF2B5EF4-FFF2-40B4-BE49-F238E27FC236}">
                  <a16:creationId xmlns:a16="http://schemas.microsoft.com/office/drawing/2014/main" id="{22858310-AF83-453F-A2E9-C2947D5D0475}"/>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4" name="Freeform 91">
              <a:extLst>
                <a:ext uri="{FF2B5EF4-FFF2-40B4-BE49-F238E27FC236}">
                  <a16:creationId xmlns:a16="http://schemas.microsoft.com/office/drawing/2014/main" id="{FD8978D4-CB11-4BBA-8757-87033DC53400}"/>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grpSp>
        <p:nvGrpSpPr>
          <p:cNvPr id="45" name="Group 44">
            <a:extLst>
              <a:ext uri="{FF2B5EF4-FFF2-40B4-BE49-F238E27FC236}">
                <a16:creationId xmlns:a16="http://schemas.microsoft.com/office/drawing/2014/main" id="{B08416CF-13C1-49E3-A3AD-3E36DDAB3837}"/>
              </a:ext>
            </a:extLst>
          </p:cNvPr>
          <p:cNvGrpSpPr>
            <a:grpSpLocks noChangeAspect="1"/>
          </p:cNvGrpSpPr>
          <p:nvPr/>
        </p:nvGrpSpPr>
        <p:grpSpPr bwMode="auto">
          <a:xfrm>
            <a:off x="680480" y="2611714"/>
            <a:ext cx="264480" cy="329351"/>
            <a:chOff x="1596" y="1479"/>
            <a:chExt cx="159" cy="198"/>
          </a:xfrm>
          <a:solidFill>
            <a:schemeClr val="accent2">
              <a:alpha val="25000"/>
            </a:schemeClr>
          </a:solidFill>
        </p:grpSpPr>
        <p:sp>
          <p:nvSpPr>
            <p:cNvPr id="46" name="Freeform 90">
              <a:extLst>
                <a:ext uri="{FF2B5EF4-FFF2-40B4-BE49-F238E27FC236}">
                  <a16:creationId xmlns:a16="http://schemas.microsoft.com/office/drawing/2014/main" id="{69CCA7CA-4F01-4133-ACF6-148439414F53}"/>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7" name="Freeform 91">
              <a:extLst>
                <a:ext uri="{FF2B5EF4-FFF2-40B4-BE49-F238E27FC236}">
                  <a16:creationId xmlns:a16="http://schemas.microsoft.com/office/drawing/2014/main" id="{FDAB57FC-0C89-4D07-B947-87BC19F14F71}"/>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sp>
        <p:nvSpPr>
          <p:cNvPr id="48" name="Freeform 9">
            <a:extLst>
              <a:ext uri="{FF2B5EF4-FFF2-40B4-BE49-F238E27FC236}">
                <a16:creationId xmlns:a16="http://schemas.microsoft.com/office/drawing/2014/main" id="{E88ADD02-5E0D-4B07-8164-8F155D40DC78}"/>
              </a:ext>
            </a:extLst>
          </p:cNvPr>
          <p:cNvSpPr>
            <a:spLocks noEditPoints="1"/>
          </p:cNvSpPr>
          <p:nvPr/>
        </p:nvSpPr>
        <p:spPr bwMode="auto">
          <a:xfrm>
            <a:off x="1034230" y="3892351"/>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alpha val="50000"/>
            </a:schemeClr>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49" name="Freeform 9">
            <a:extLst>
              <a:ext uri="{FF2B5EF4-FFF2-40B4-BE49-F238E27FC236}">
                <a16:creationId xmlns:a16="http://schemas.microsoft.com/office/drawing/2014/main" id="{4BEE9418-63B5-4559-8EFB-64FC0E3AD872}"/>
              </a:ext>
            </a:extLst>
          </p:cNvPr>
          <p:cNvSpPr>
            <a:spLocks noEditPoints="1"/>
          </p:cNvSpPr>
          <p:nvPr/>
        </p:nvSpPr>
        <p:spPr bwMode="auto">
          <a:xfrm>
            <a:off x="758660" y="3892351"/>
            <a:ext cx="210097" cy="367670"/>
          </a:xfrm>
          <a:custGeom>
            <a:avLst/>
            <a:gdLst>
              <a:gd name="T0" fmla="*/ 80 w 213"/>
              <a:gd name="T1" fmla="*/ 320 h 373"/>
              <a:gd name="T2" fmla="*/ 80 w 213"/>
              <a:gd name="T3" fmla="*/ 320 h 373"/>
              <a:gd name="T4" fmla="*/ 133 w 213"/>
              <a:gd name="T5" fmla="*/ 320 h 373"/>
              <a:gd name="T6" fmla="*/ 133 w 213"/>
              <a:gd name="T7" fmla="*/ 346 h 373"/>
              <a:gd name="T8" fmla="*/ 80 w 213"/>
              <a:gd name="T9" fmla="*/ 346 h 373"/>
              <a:gd name="T10" fmla="*/ 80 w 213"/>
              <a:gd name="T11" fmla="*/ 320 h 373"/>
              <a:gd name="T12" fmla="*/ 200 w 213"/>
              <a:gd name="T13" fmla="*/ 373 h 373"/>
              <a:gd name="T14" fmla="*/ 200 w 213"/>
              <a:gd name="T15" fmla="*/ 373 h 373"/>
              <a:gd name="T16" fmla="*/ 213 w 213"/>
              <a:gd name="T17" fmla="*/ 360 h 373"/>
              <a:gd name="T18" fmla="*/ 213 w 213"/>
              <a:gd name="T19" fmla="*/ 13 h 373"/>
              <a:gd name="T20" fmla="*/ 200 w 213"/>
              <a:gd name="T21" fmla="*/ 0 h 373"/>
              <a:gd name="T22" fmla="*/ 13 w 213"/>
              <a:gd name="T23" fmla="*/ 0 h 373"/>
              <a:gd name="T24" fmla="*/ 0 w 213"/>
              <a:gd name="T25" fmla="*/ 13 h 373"/>
              <a:gd name="T26" fmla="*/ 0 w 213"/>
              <a:gd name="T27" fmla="*/ 360 h 373"/>
              <a:gd name="T28" fmla="*/ 13 w 213"/>
              <a:gd name="T29" fmla="*/ 373 h 373"/>
              <a:gd name="T30" fmla="*/ 200 w 213"/>
              <a:gd name="T3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373">
                <a:moveTo>
                  <a:pt x="80" y="320"/>
                </a:moveTo>
                <a:lnTo>
                  <a:pt x="80" y="320"/>
                </a:lnTo>
                <a:lnTo>
                  <a:pt x="133" y="320"/>
                </a:lnTo>
                <a:lnTo>
                  <a:pt x="133" y="346"/>
                </a:lnTo>
                <a:lnTo>
                  <a:pt x="80" y="346"/>
                </a:lnTo>
                <a:lnTo>
                  <a:pt x="80" y="320"/>
                </a:lnTo>
                <a:close/>
                <a:moveTo>
                  <a:pt x="200" y="373"/>
                </a:moveTo>
                <a:lnTo>
                  <a:pt x="200" y="373"/>
                </a:lnTo>
                <a:cubicBezTo>
                  <a:pt x="208" y="373"/>
                  <a:pt x="213" y="367"/>
                  <a:pt x="213" y="360"/>
                </a:cubicBezTo>
                <a:lnTo>
                  <a:pt x="213" y="13"/>
                </a:lnTo>
                <a:cubicBezTo>
                  <a:pt x="213" y="5"/>
                  <a:pt x="208" y="0"/>
                  <a:pt x="200" y="0"/>
                </a:cubicBezTo>
                <a:lnTo>
                  <a:pt x="13" y="0"/>
                </a:lnTo>
                <a:cubicBezTo>
                  <a:pt x="6" y="0"/>
                  <a:pt x="0" y="5"/>
                  <a:pt x="0" y="13"/>
                </a:cubicBezTo>
                <a:lnTo>
                  <a:pt x="0" y="360"/>
                </a:lnTo>
                <a:cubicBezTo>
                  <a:pt x="0" y="367"/>
                  <a:pt x="6" y="373"/>
                  <a:pt x="13" y="373"/>
                </a:cubicBezTo>
                <a:lnTo>
                  <a:pt x="200" y="373"/>
                </a:lnTo>
                <a:close/>
              </a:path>
            </a:pathLst>
          </a:custGeom>
          <a:solidFill>
            <a:schemeClr val="accent2">
              <a:alpha val="25000"/>
            </a:schemeClr>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pic>
        <p:nvPicPr>
          <p:cNvPr id="51" name="Graphic 125">
            <a:extLst>
              <a:ext uri="{FF2B5EF4-FFF2-40B4-BE49-F238E27FC236}">
                <a16:creationId xmlns:a16="http://schemas.microsoft.com/office/drawing/2014/main" id="{9F52C056-B9A8-4DEC-B000-1B66A38DC44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47378" y="3324391"/>
            <a:ext cx="530375" cy="315968"/>
          </a:xfrm>
          <a:prstGeom prst="rect">
            <a:avLst/>
          </a:prstGeom>
        </p:spPr>
      </p:pic>
      <p:grpSp>
        <p:nvGrpSpPr>
          <p:cNvPr id="52" name="Group 51">
            <a:extLst>
              <a:ext uri="{FF2B5EF4-FFF2-40B4-BE49-F238E27FC236}">
                <a16:creationId xmlns:a16="http://schemas.microsoft.com/office/drawing/2014/main" id="{B1089C2A-2A1E-4D6C-831B-F8699824B65B}"/>
              </a:ext>
            </a:extLst>
          </p:cNvPr>
          <p:cNvGrpSpPr/>
          <p:nvPr/>
        </p:nvGrpSpPr>
        <p:grpSpPr>
          <a:xfrm>
            <a:off x="582243" y="3312945"/>
            <a:ext cx="548640" cy="338859"/>
            <a:chOff x="1578656" y="2999022"/>
            <a:chExt cx="548640" cy="338859"/>
          </a:xfrm>
        </p:grpSpPr>
        <p:sp>
          <p:nvSpPr>
            <p:cNvPr id="53" name="Rectangle: Rounded Corners 136">
              <a:extLst>
                <a:ext uri="{FF2B5EF4-FFF2-40B4-BE49-F238E27FC236}">
                  <a16:creationId xmlns:a16="http://schemas.microsoft.com/office/drawing/2014/main" id="{4B325C96-4CA6-4DD7-A04D-48B9FA2ADC32}"/>
                </a:ext>
              </a:extLst>
            </p:cNvPr>
            <p:cNvSpPr/>
            <p:nvPr/>
          </p:nvSpPr>
          <p:spPr bwMode="auto">
            <a:xfrm>
              <a:off x="1628563" y="2999022"/>
              <a:ext cx="435067" cy="327451"/>
            </a:xfrm>
            <a:prstGeom prst="roundRect">
              <a:avLst>
                <a:gd name="adj" fmla="val 687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54" name="Rectangle: Rounded Corners 138">
              <a:extLst>
                <a:ext uri="{FF2B5EF4-FFF2-40B4-BE49-F238E27FC236}">
                  <a16:creationId xmlns:a16="http://schemas.microsoft.com/office/drawing/2014/main" id="{7FDC1322-9D4B-4BD2-A5A4-1338AB26D7C2}"/>
                </a:ext>
              </a:extLst>
            </p:cNvPr>
            <p:cNvSpPr/>
            <p:nvPr/>
          </p:nvSpPr>
          <p:spPr bwMode="auto">
            <a:xfrm>
              <a:off x="1578656" y="3283017"/>
              <a:ext cx="548640" cy="54864"/>
            </a:xfrm>
            <a:prstGeom prst="roundRect">
              <a:avLst>
                <a:gd name="adj" fmla="val 2341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grpSp>
      <p:pic>
        <p:nvPicPr>
          <p:cNvPr id="55" name="Graphic 127">
            <a:extLst>
              <a:ext uri="{FF2B5EF4-FFF2-40B4-BE49-F238E27FC236}">
                <a16:creationId xmlns:a16="http://schemas.microsoft.com/office/drawing/2014/main" id="{3DC6BA76-DC00-4DC3-AD05-42B2C5DE935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11547" y="3324391"/>
            <a:ext cx="530375" cy="315968"/>
          </a:xfrm>
          <a:prstGeom prst="rect">
            <a:avLst/>
          </a:prstGeom>
        </p:spPr>
      </p:pic>
      <p:grpSp>
        <p:nvGrpSpPr>
          <p:cNvPr id="56" name="Group 55">
            <a:extLst>
              <a:ext uri="{FF2B5EF4-FFF2-40B4-BE49-F238E27FC236}">
                <a16:creationId xmlns:a16="http://schemas.microsoft.com/office/drawing/2014/main" id="{7850EE08-D459-4A0A-BF07-EE3FA0BD0EDE}"/>
              </a:ext>
            </a:extLst>
          </p:cNvPr>
          <p:cNvGrpSpPr/>
          <p:nvPr/>
        </p:nvGrpSpPr>
        <p:grpSpPr>
          <a:xfrm>
            <a:off x="946099" y="3312945"/>
            <a:ext cx="548640" cy="338859"/>
            <a:chOff x="1578656" y="2999022"/>
            <a:chExt cx="548640" cy="338859"/>
          </a:xfrm>
        </p:grpSpPr>
        <p:sp>
          <p:nvSpPr>
            <p:cNvPr id="57" name="Rectangle: Rounded Corners 134">
              <a:extLst>
                <a:ext uri="{FF2B5EF4-FFF2-40B4-BE49-F238E27FC236}">
                  <a16:creationId xmlns:a16="http://schemas.microsoft.com/office/drawing/2014/main" id="{D03726BE-853E-42E8-ACA3-B7D6D608803D}"/>
                </a:ext>
              </a:extLst>
            </p:cNvPr>
            <p:cNvSpPr/>
            <p:nvPr/>
          </p:nvSpPr>
          <p:spPr bwMode="auto">
            <a:xfrm>
              <a:off x="1628563" y="2999022"/>
              <a:ext cx="435067" cy="327451"/>
            </a:xfrm>
            <a:prstGeom prst="roundRect">
              <a:avLst>
                <a:gd name="adj" fmla="val 687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58" name="Rectangle: Rounded Corners 135">
              <a:extLst>
                <a:ext uri="{FF2B5EF4-FFF2-40B4-BE49-F238E27FC236}">
                  <a16:creationId xmlns:a16="http://schemas.microsoft.com/office/drawing/2014/main" id="{27DD1104-22A3-477F-8086-9E959AF01741}"/>
                </a:ext>
              </a:extLst>
            </p:cNvPr>
            <p:cNvSpPr/>
            <p:nvPr/>
          </p:nvSpPr>
          <p:spPr bwMode="auto">
            <a:xfrm>
              <a:off x="1578656" y="3283017"/>
              <a:ext cx="548640" cy="54864"/>
            </a:xfrm>
            <a:prstGeom prst="roundRect">
              <a:avLst>
                <a:gd name="adj" fmla="val 2341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grpSp>
      <p:pic>
        <p:nvPicPr>
          <p:cNvPr id="59" name="Graphic 129">
            <a:extLst>
              <a:ext uri="{FF2B5EF4-FFF2-40B4-BE49-F238E27FC236}">
                <a16:creationId xmlns:a16="http://schemas.microsoft.com/office/drawing/2014/main" id="{3B0B272D-727A-4F00-9EF4-62B6E914FEF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75716" y="3324391"/>
            <a:ext cx="530375" cy="315968"/>
          </a:xfrm>
          <a:prstGeom prst="rect">
            <a:avLst/>
          </a:prstGeom>
        </p:spPr>
      </p:pic>
      <p:grpSp>
        <p:nvGrpSpPr>
          <p:cNvPr id="60" name="Group 59">
            <a:extLst>
              <a:ext uri="{FF2B5EF4-FFF2-40B4-BE49-F238E27FC236}">
                <a16:creationId xmlns:a16="http://schemas.microsoft.com/office/drawing/2014/main" id="{4B6A8760-2219-428A-BF9D-6B497F1F9F19}"/>
              </a:ext>
            </a:extLst>
          </p:cNvPr>
          <p:cNvGrpSpPr/>
          <p:nvPr/>
        </p:nvGrpSpPr>
        <p:grpSpPr>
          <a:xfrm>
            <a:off x="1310560" y="3312945"/>
            <a:ext cx="548640" cy="338859"/>
            <a:chOff x="1578656" y="2999022"/>
            <a:chExt cx="548640" cy="338859"/>
          </a:xfrm>
        </p:grpSpPr>
        <p:sp>
          <p:nvSpPr>
            <p:cNvPr id="61" name="Rectangle: Rounded Corners 132">
              <a:extLst>
                <a:ext uri="{FF2B5EF4-FFF2-40B4-BE49-F238E27FC236}">
                  <a16:creationId xmlns:a16="http://schemas.microsoft.com/office/drawing/2014/main" id="{EF2950D7-042C-4F01-A5AA-7947C499D8A8}"/>
                </a:ext>
              </a:extLst>
            </p:cNvPr>
            <p:cNvSpPr/>
            <p:nvPr/>
          </p:nvSpPr>
          <p:spPr bwMode="auto">
            <a:xfrm>
              <a:off x="1628563" y="2999022"/>
              <a:ext cx="435067" cy="327451"/>
            </a:xfrm>
            <a:prstGeom prst="roundRect">
              <a:avLst>
                <a:gd name="adj" fmla="val 687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62" name="Rectangle: Rounded Corners 133">
              <a:extLst>
                <a:ext uri="{FF2B5EF4-FFF2-40B4-BE49-F238E27FC236}">
                  <a16:creationId xmlns:a16="http://schemas.microsoft.com/office/drawing/2014/main" id="{5973483F-8F14-4429-8E55-7AF810BC9C5B}"/>
                </a:ext>
              </a:extLst>
            </p:cNvPr>
            <p:cNvSpPr/>
            <p:nvPr/>
          </p:nvSpPr>
          <p:spPr bwMode="auto">
            <a:xfrm>
              <a:off x="1578656" y="3283017"/>
              <a:ext cx="548640" cy="54864"/>
            </a:xfrm>
            <a:prstGeom prst="roundRect">
              <a:avLst>
                <a:gd name="adj" fmla="val 2341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grpSp>
      <p:pic>
        <p:nvPicPr>
          <p:cNvPr id="63" name="Graphic 131">
            <a:extLst>
              <a:ext uri="{FF2B5EF4-FFF2-40B4-BE49-F238E27FC236}">
                <a16:creationId xmlns:a16="http://schemas.microsoft.com/office/drawing/2014/main" id="{F0C323FC-F313-4BD1-8124-DDC5CC3B9E4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339888" y="3324391"/>
            <a:ext cx="530375" cy="315968"/>
          </a:xfrm>
          <a:prstGeom prst="rect">
            <a:avLst/>
          </a:prstGeom>
        </p:spPr>
      </p:pic>
      <p:grpSp>
        <p:nvGrpSpPr>
          <p:cNvPr id="121" name="Group 120"/>
          <p:cNvGrpSpPr/>
          <p:nvPr/>
        </p:nvGrpSpPr>
        <p:grpSpPr>
          <a:xfrm>
            <a:off x="-7621" y="1101117"/>
            <a:ext cx="12207240" cy="887742"/>
            <a:chOff x="-7621" y="1361242"/>
            <a:chExt cx="12207240" cy="806861"/>
          </a:xfrm>
        </p:grpSpPr>
        <p:sp>
          <p:nvSpPr>
            <p:cNvPr id="65" name="Freeform 77">
              <a:extLst>
                <a:ext uri="{FF2B5EF4-FFF2-40B4-BE49-F238E27FC236}">
                  <a16:creationId xmlns:a16="http://schemas.microsoft.com/office/drawing/2014/main" id="{C2697270-64B5-4366-B568-CA8D8BE6A161}"/>
                </a:ext>
              </a:extLst>
            </p:cNvPr>
            <p:cNvSpPr/>
            <p:nvPr/>
          </p:nvSpPr>
          <p:spPr bwMode="auto">
            <a:xfrm flipV="1">
              <a:off x="-7621" y="1361242"/>
              <a:ext cx="12207240" cy="806861"/>
            </a:xfrm>
            <a:custGeom>
              <a:avLst/>
              <a:gdLst>
                <a:gd name="connsiteX0" fmla="*/ 0 w 12192000"/>
                <a:gd name="connsiteY0" fmla="*/ 0 h 591907"/>
                <a:gd name="connsiteX1" fmla="*/ 2386 w 12192000"/>
                <a:gd name="connsiteY1" fmla="*/ 0 h 591907"/>
                <a:gd name="connsiteX2" fmla="*/ 4198 w 12192000"/>
                <a:gd name="connsiteY2" fmla="*/ 17974 h 591907"/>
                <a:gd name="connsiteX3" fmla="*/ 206608 w 12192000"/>
                <a:gd name="connsiteY3" fmla="*/ 182943 h 591907"/>
                <a:gd name="connsiteX4" fmla="*/ 11985392 w 12192000"/>
                <a:gd name="connsiteY4" fmla="*/ 182943 h 591907"/>
                <a:gd name="connsiteX5" fmla="*/ 12187802 w 12192000"/>
                <a:gd name="connsiteY5" fmla="*/ 17974 h 591907"/>
                <a:gd name="connsiteX6" fmla="*/ 12189614 w 12192000"/>
                <a:gd name="connsiteY6" fmla="*/ 0 h 591907"/>
                <a:gd name="connsiteX7" fmla="*/ 12192000 w 12192000"/>
                <a:gd name="connsiteY7" fmla="*/ 0 h 591907"/>
                <a:gd name="connsiteX8" fmla="*/ 12192000 w 12192000"/>
                <a:gd name="connsiteY8" fmla="*/ 591907 h 591907"/>
                <a:gd name="connsiteX9" fmla="*/ 0 w 12192000"/>
                <a:gd name="connsiteY9" fmla="*/ 591907 h 591907"/>
                <a:gd name="connsiteX10" fmla="*/ 0 w 12192000"/>
                <a:gd name="connsiteY10" fmla="*/ 0 h 59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591907">
                  <a:moveTo>
                    <a:pt x="0" y="0"/>
                  </a:moveTo>
                  <a:lnTo>
                    <a:pt x="2386" y="0"/>
                  </a:lnTo>
                  <a:lnTo>
                    <a:pt x="4198" y="17974"/>
                  </a:lnTo>
                  <a:cubicBezTo>
                    <a:pt x="23463" y="112121"/>
                    <a:pt x="106765" y="182943"/>
                    <a:pt x="206608" y="182943"/>
                  </a:cubicBezTo>
                  <a:lnTo>
                    <a:pt x="11985392" y="182943"/>
                  </a:lnTo>
                  <a:cubicBezTo>
                    <a:pt x="12085235" y="182943"/>
                    <a:pt x="12168537" y="112121"/>
                    <a:pt x="12187802" y="17974"/>
                  </a:cubicBezTo>
                  <a:lnTo>
                    <a:pt x="12189614" y="0"/>
                  </a:lnTo>
                  <a:lnTo>
                    <a:pt x="12192000" y="0"/>
                  </a:lnTo>
                  <a:lnTo>
                    <a:pt x="12192000" y="591907"/>
                  </a:lnTo>
                  <a:lnTo>
                    <a:pt x="0" y="591907"/>
                  </a:lnTo>
                  <a:lnTo>
                    <a:pt x="0" y="0"/>
                  </a:lnTo>
                  <a:close/>
                </a:path>
              </a:pathLst>
            </a:cu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Arial" pitchFamily="34" charset="0"/>
                <a:ea typeface="Segoe UI" pitchFamily="34" charset="0"/>
                <a:cs typeface="Arial" pitchFamily="34" charset="0"/>
              </a:endParaRPr>
            </a:p>
          </p:txBody>
        </p:sp>
        <p:sp>
          <p:nvSpPr>
            <p:cNvPr id="66" name="TextBox 65">
              <a:extLst>
                <a:ext uri="{FF2B5EF4-FFF2-40B4-BE49-F238E27FC236}">
                  <a16:creationId xmlns:a16="http://schemas.microsoft.com/office/drawing/2014/main" id="{333D20C9-88F8-4423-803A-0917E4948396}"/>
                </a:ext>
              </a:extLst>
            </p:cNvPr>
            <p:cNvSpPr txBox="1"/>
            <p:nvPr/>
          </p:nvSpPr>
          <p:spPr>
            <a:xfrm>
              <a:off x="2737465" y="1393553"/>
              <a:ext cx="6745778"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gradFill>
                    <a:gsLst>
                      <a:gs pos="0">
                        <a:srgbClr val="FFFFFF"/>
                      </a:gs>
                      <a:gs pos="100000">
                        <a:srgbClr val="FFFFFF"/>
                      </a:gs>
                    </a:gsLst>
                    <a:lin ang="5400000" scaled="1"/>
                  </a:gradFill>
                  <a:effectLst/>
                  <a:uLnTx/>
                  <a:uFillTx/>
                  <a:latin typeface="Arial" pitchFamily="34" charset="0"/>
                  <a:ea typeface="+mn-ea"/>
                  <a:cs typeface="Arial" pitchFamily="34" charset="0"/>
                </a:rPr>
                <a:t>Clarity, Automation, and Metrics-Driven Approach</a:t>
              </a:r>
            </a:p>
          </p:txBody>
        </p:sp>
      </p:grpSp>
      <p:sp>
        <p:nvSpPr>
          <p:cNvPr id="67" name="Rectangle: Rounded Corners 15">
            <a:extLst>
              <a:ext uri="{FF2B5EF4-FFF2-40B4-BE49-F238E27FC236}">
                <a16:creationId xmlns:a16="http://schemas.microsoft.com/office/drawing/2014/main" id="{87F45647-12D0-4481-A60E-4B666A84249A}"/>
              </a:ext>
            </a:extLst>
          </p:cNvPr>
          <p:cNvSpPr/>
          <p:nvPr/>
        </p:nvSpPr>
        <p:spPr bwMode="auto">
          <a:xfrm>
            <a:off x="4958121" y="1523374"/>
            <a:ext cx="2255661" cy="479138"/>
          </a:xfrm>
          <a:prstGeom prst="roundRect">
            <a:avLst>
              <a:gd name="adj" fmla="val 42091"/>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lumMod val="50000"/>
                    <a:lumOff val="50000"/>
                  </a:srgbClr>
                </a:solidFill>
                <a:effectLst/>
                <a:uLnTx/>
                <a:uFillTx/>
                <a:latin typeface="Arial" pitchFamily="34" charset="0"/>
                <a:ea typeface="Segoe UI Black" panose="020B0A02040204020203" pitchFamily="34" charset="0"/>
                <a:cs typeface="Arial" pitchFamily="34" charset="0"/>
              </a:rPr>
              <a:t>Governance</a:t>
            </a:r>
          </a:p>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lumMod val="50000"/>
                    <a:lumOff val="50000"/>
                  </a:srgbClr>
                </a:solidFill>
                <a:effectLst/>
                <a:uLnTx/>
                <a:uFillTx/>
                <a:latin typeface="Arial" pitchFamily="34" charset="0"/>
                <a:ea typeface="Segoe UI Black" panose="020B0A02040204020203" pitchFamily="34" charset="0"/>
                <a:cs typeface="Arial" pitchFamily="34" charset="0"/>
              </a:rPr>
              <a:t>Visibility and Policy</a:t>
            </a:r>
          </a:p>
        </p:txBody>
      </p:sp>
      <p:cxnSp>
        <p:nvCxnSpPr>
          <p:cNvPr id="69" name="Connector: Elbow 175">
            <a:extLst>
              <a:ext uri="{FF2B5EF4-FFF2-40B4-BE49-F238E27FC236}">
                <a16:creationId xmlns:a16="http://schemas.microsoft.com/office/drawing/2014/main" id="{B50B1C5C-E972-485F-B320-E07508A226CB}"/>
              </a:ext>
            </a:extLst>
          </p:cNvPr>
          <p:cNvCxnSpPr>
            <a:cxnSpLocks/>
          </p:cNvCxnSpPr>
          <p:nvPr/>
        </p:nvCxnSpPr>
        <p:spPr>
          <a:xfrm>
            <a:off x="7038975" y="5333884"/>
            <a:ext cx="639120" cy="0"/>
          </a:xfrm>
          <a:prstGeom prst="straightConnector1">
            <a:avLst/>
          </a:prstGeom>
          <a:ln w="19050">
            <a:solidFill>
              <a:schemeClr val="accent2"/>
            </a:solidFill>
            <a:prstDash val="sysDot"/>
            <a:headEnd type="arrow" w="med" len="med"/>
            <a:tailEnd type="arrow" w="sm" len="sm"/>
          </a:ln>
        </p:spPr>
        <p:style>
          <a:lnRef idx="1">
            <a:schemeClr val="accent1"/>
          </a:lnRef>
          <a:fillRef idx="0">
            <a:schemeClr val="accent1"/>
          </a:fillRef>
          <a:effectRef idx="0">
            <a:schemeClr val="accent1"/>
          </a:effectRef>
          <a:fontRef idx="minor">
            <a:schemeClr val="tx1"/>
          </a:fontRef>
        </p:style>
      </p:cxnSp>
      <p:sp>
        <p:nvSpPr>
          <p:cNvPr id="77" name="Rectangle 76">
            <a:extLst>
              <a:ext uri="{FF2B5EF4-FFF2-40B4-BE49-F238E27FC236}">
                <a16:creationId xmlns:a16="http://schemas.microsoft.com/office/drawing/2014/main" id="{BDC388AB-C35B-4D6F-9ABF-9D3479255FD4}"/>
              </a:ext>
            </a:extLst>
          </p:cNvPr>
          <p:cNvSpPr/>
          <p:nvPr/>
        </p:nvSpPr>
        <p:spPr>
          <a:xfrm>
            <a:off x="7983050" y="2738780"/>
            <a:ext cx="2219428" cy="870580"/>
          </a:xfrm>
          <a:prstGeom prst="rect">
            <a:avLst/>
          </a:prstGeom>
          <a:solidFill>
            <a:schemeClr val="bg1"/>
          </a:solidFill>
          <a:ln w="6350">
            <a:solidFill>
              <a:schemeClr val="accent1">
                <a:lumMod val="75000"/>
              </a:schemeClr>
            </a:solidFill>
          </a:ln>
          <a:effectLst>
            <a:outerShdw blurRad="241300" dist="508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0" tIns="365760" rIns="182878" bIns="201168" numCol="1" spcCol="0" rtlCol="0" fromWordArt="0" anchor="t"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endParaRPr kumimoji="0" lang="en-US" sz="1400" b="1" i="0" u="none" strike="noStrike" kern="0" cap="none" spc="0" normalizeH="0" baseline="0" noProof="0">
              <a:ln>
                <a:noFill/>
              </a:ln>
              <a:gradFill>
                <a:gsLst>
                  <a:gs pos="0">
                    <a:srgbClr val="000000"/>
                  </a:gs>
                  <a:gs pos="100000">
                    <a:srgbClr val="000000"/>
                  </a:gs>
                </a:gsLst>
                <a:lin ang="5400000" scaled="1"/>
              </a:gradFill>
              <a:effectLst/>
              <a:uLnTx/>
              <a:uFillTx/>
              <a:latin typeface="Arial" pitchFamily="34" charset="0"/>
              <a:ea typeface="+mn-ea"/>
              <a:cs typeface="Arial" pitchFamily="34" charset="0"/>
            </a:endParaRPr>
          </a:p>
        </p:txBody>
      </p:sp>
      <p:grpSp>
        <p:nvGrpSpPr>
          <p:cNvPr id="78" name="Group 89">
            <a:extLst>
              <a:ext uri="{FF2B5EF4-FFF2-40B4-BE49-F238E27FC236}">
                <a16:creationId xmlns:a16="http://schemas.microsoft.com/office/drawing/2014/main" id="{1892A9D9-EB48-4E2F-984B-D20797727D99}"/>
              </a:ext>
            </a:extLst>
          </p:cNvPr>
          <p:cNvGrpSpPr>
            <a:grpSpLocks noChangeAspect="1"/>
          </p:cNvGrpSpPr>
          <p:nvPr/>
        </p:nvGrpSpPr>
        <p:grpSpPr bwMode="auto">
          <a:xfrm rot="16200000">
            <a:off x="8857521" y="3425527"/>
            <a:ext cx="94454" cy="115812"/>
            <a:chOff x="5039" y="1460"/>
            <a:chExt cx="199" cy="244"/>
          </a:xfrm>
          <a:solidFill>
            <a:schemeClr val="accent6"/>
          </a:solidFill>
        </p:grpSpPr>
        <p:sp>
          <p:nvSpPr>
            <p:cNvPr id="87" name="Freeform 90">
              <a:extLst>
                <a:ext uri="{FF2B5EF4-FFF2-40B4-BE49-F238E27FC236}">
                  <a16:creationId xmlns:a16="http://schemas.microsoft.com/office/drawing/2014/main" id="{612E9A6E-5B65-4696-ABA6-FD98D2E2B72C}"/>
                </a:ext>
              </a:extLst>
            </p:cNvPr>
            <p:cNvSpPr>
              <a:spLocks/>
            </p:cNvSpPr>
            <p:nvPr/>
          </p:nvSpPr>
          <p:spPr bwMode="auto">
            <a:xfrm>
              <a:off x="5039" y="1460"/>
              <a:ext cx="182" cy="244"/>
            </a:xfrm>
            <a:custGeom>
              <a:avLst/>
              <a:gdLst>
                <a:gd name="T0" fmla="*/ 0 w 293"/>
                <a:gd name="T1" fmla="*/ 393 h 393"/>
                <a:gd name="T2" fmla="*/ 0 w 293"/>
                <a:gd name="T3" fmla="*/ 393 h 393"/>
                <a:gd name="T4" fmla="*/ 293 w 293"/>
                <a:gd name="T5" fmla="*/ 393 h 393"/>
                <a:gd name="T6" fmla="*/ 293 w 293"/>
                <a:gd name="T7" fmla="*/ 202 h 393"/>
                <a:gd name="T8" fmla="*/ 266 w 293"/>
                <a:gd name="T9" fmla="*/ 175 h 393"/>
                <a:gd name="T10" fmla="*/ 266 w 293"/>
                <a:gd name="T11" fmla="*/ 0 h 393"/>
                <a:gd name="T12" fmla="*/ 0 w 293"/>
                <a:gd name="T13" fmla="*/ 0 h 393"/>
                <a:gd name="T14" fmla="*/ 0 w 293"/>
                <a:gd name="T15" fmla="*/ 393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393">
                  <a:moveTo>
                    <a:pt x="0" y="393"/>
                  </a:moveTo>
                  <a:lnTo>
                    <a:pt x="0" y="393"/>
                  </a:lnTo>
                  <a:lnTo>
                    <a:pt x="293" y="393"/>
                  </a:lnTo>
                  <a:lnTo>
                    <a:pt x="293" y="202"/>
                  </a:lnTo>
                  <a:lnTo>
                    <a:pt x="266" y="175"/>
                  </a:lnTo>
                  <a:lnTo>
                    <a:pt x="266" y="0"/>
                  </a:lnTo>
                  <a:lnTo>
                    <a:pt x="0" y="0"/>
                  </a:lnTo>
                  <a:lnTo>
                    <a:pt x="0" y="393"/>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88" name="Freeform 91">
              <a:extLst>
                <a:ext uri="{FF2B5EF4-FFF2-40B4-BE49-F238E27FC236}">
                  <a16:creationId xmlns:a16="http://schemas.microsoft.com/office/drawing/2014/main" id="{4F09AE0B-DD83-4BD0-8DA0-6E2CA59479DB}"/>
                </a:ext>
              </a:extLst>
            </p:cNvPr>
            <p:cNvSpPr>
              <a:spLocks/>
            </p:cNvSpPr>
            <p:nvPr/>
          </p:nvSpPr>
          <p:spPr bwMode="auto">
            <a:xfrm>
              <a:off x="5221" y="1460"/>
              <a:ext cx="17" cy="110"/>
            </a:xfrm>
            <a:custGeom>
              <a:avLst/>
              <a:gdLst>
                <a:gd name="T0" fmla="*/ 27 w 27"/>
                <a:gd name="T1" fmla="*/ 0 h 177"/>
                <a:gd name="T2" fmla="*/ 27 w 27"/>
                <a:gd name="T3" fmla="*/ 0 h 177"/>
                <a:gd name="T4" fmla="*/ 0 w 27"/>
                <a:gd name="T5" fmla="*/ 0 h 177"/>
                <a:gd name="T6" fmla="*/ 0 w 27"/>
                <a:gd name="T7" fmla="*/ 164 h 177"/>
                <a:gd name="T8" fmla="*/ 13 w 27"/>
                <a:gd name="T9" fmla="*/ 177 h 177"/>
                <a:gd name="T10" fmla="*/ 27 w 27"/>
                <a:gd name="T11" fmla="*/ 164 h 177"/>
                <a:gd name="T12" fmla="*/ 27 w 27"/>
                <a:gd name="T13" fmla="*/ 0 h 177"/>
              </a:gdLst>
              <a:ahLst/>
              <a:cxnLst>
                <a:cxn ang="0">
                  <a:pos x="T0" y="T1"/>
                </a:cxn>
                <a:cxn ang="0">
                  <a:pos x="T2" y="T3"/>
                </a:cxn>
                <a:cxn ang="0">
                  <a:pos x="T4" y="T5"/>
                </a:cxn>
                <a:cxn ang="0">
                  <a:pos x="T6" y="T7"/>
                </a:cxn>
                <a:cxn ang="0">
                  <a:pos x="T8" y="T9"/>
                </a:cxn>
                <a:cxn ang="0">
                  <a:pos x="T10" y="T11"/>
                </a:cxn>
                <a:cxn ang="0">
                  <a:pos x="T12" y="T13"/>
                </a:cxn>
              </a:cxnLst>
              <a:rect l="0" t="0" r="r" b="b"/>
              <a:pathLst>
                <a:path w="27" h="177">
                  <a:moveTo>
                    <a:pt x="27" y="0"/>
                  </a:moveTo>
                  <a:lnTo>
                    <a:pt x="27" y="0"/>
                  </a:lnTo>
                  <a:lnTo>
                    <a:pt x="0" y="0"/>
                  </a:lnTo>
                  <a:lnTo>
                    <a:pt x="0" y="164"/>
                  </a:lnTo>
                  <a:lnTo>
                    <a:pt x="13" y="177"/>
                  </a:lnTo>
                  <a:lnTo>
                    <a:pt x="27" y="164"/>
                  </a:lnTo>
                  <a:lnTo>
                    <a:pt x="27" y="0"/>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grpSp>
        <p:nvGrpSpPr>
          <p:cNvPr id="79" name="Group 13">
            <a:extLst>
              <a:ext uri="{FF2B5EF4-FFF2-40B4-BE49-F238E27FC236}">
                <a16:creationId xmlns:a16="http://schemas.microsoft.com/office/drawing/2014/main" id="{6B7C88BB-94E8-4072-A18E-6F3171E68228}"/>
              </a:ext>
            </a:extLst>
          </p:cNvPr>
          <p:cNvGrpSpPr/>
          <p:nvPr/>
        </p:nvGrpSpPr>
        <p:grpSpPr>
          <a:xfrm>
            <a:off x="9235330" y="3437927"/>
            <a:ext cx="140024" cy="114200"/>
            <a:chOff x="10594297" y="3126733"/>
            <a:chExt cx="291373" cy="237636"/>
          </a:xfrm>
        </p:grpSpPr>
        <p:grpSp>
          <p:nvGrpSpPr>
            <p:cNvPr id="83" name="Group 82">
              <a:extLst>
                <a:ext uri="{FF2B5EF4-FFF2-40B4-BE49-F238E27FC236}">
                  <a16:creationId xmlns:a16="http://schemas.microsoft.com/office/drawing/2014/main" id="{4523AC56-D284-4AC4-8879-4B44230347D7}"/>
                </a:ext>
              </a:extLst>
            </p:cNvPr>
            <p:cNvGrpSpPr>
              <a:grpSpLocks noChangeAspect="1"/>
            </p:cNvGrpSpPr>
            <p:nvPr/>
          </p:nvGrpSpPr>
          <p:grpSpPr bwMode="auto">
            <a:xfrm rot="16200000">
              <a:off x="10621166" y="3099864"/>
              <a:ext cx="237636" cy="291373"/>
              <a:chOff x="5039" y="1460"/>
              <a:chExt cx="199" cy="244"/>
            </a:xfrm>
            <a:solidFill>
              <a:schemeClr val="accent6"/>
            </a:solidFill>
          </p:grpSpPr>
          <p:sp>
            <p:nvSpPr>
              <p:cNvPr id="85" name="Freeform 90">
                <a:extLst>
                  <a:ext uri="{FF2B5EF4-FFF2-40B4-BE49-F238E27FC236}">
                    <a16:creationId xmlns:a16="http://schemas.microsoft.com/office/drawing/2014/main" id="{7F831602-6D60-4732-8E38-2ED2021C74D2}"/>
                  </a:ext>
                </a:extLst>
              </p:cNvPr>
              <p:cNvSpPr>
                <a:spLocks/>
              </p:cNvSpPr>
              <p:nvPr/>
            </p:nvSpPr>
            <p:spPr bwMode="auto">
              <a:xfrm>
                <a:off x="5039" y="1460"/>
                <a:ext cx="182" cy="244"/>
              </a:xfrm>
              <a:custGeom>
                <a:avLst/>
                <a:gdLst>
                  <a:gd name="T0" fmla="*/ 0 w 293"/>
                  <a:gd name="T1" fmla="*/ 393 h 393"/>
                  <a:gd name="T2" fmla="*/ 0 w 293"/>
                  <a:gd name="T3" fmla="*/ 393 h 393"/>
                  <a:gd name="T4" fmla="*/ 293 w 293"/>
                  <a:gd name="T5" fmla="*/ 393 h 393"/>
                  <a:gd name="T6" fmla="*/ 293 w 293"/>
                  <a:gd name="T7" fmla="*/ 202 h 393"/>
                  <a:gd name="T8" fmla="*/ 266 w 293"/>
                  <a:gd name="T9" fmla="*/ 175 h 393"/>
                  <a:gd name="T10" fmla="*/ 266 w 293"/>
                  <a:gd name="T11" fmla="*/ 0 h 393"/>
                  <a:gd name="T12" fmla="*/ 0 w 293"/>
                  <a:gd name="T13" fmla="*/ 0 h 393"/>
                  <a:gd name="T14" fmla="*/ 0 w 293"/>
                  <a:gd name="T15" fmla="*/ 393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393">
                    <a:moveTo>
                      <a:pt x="0" y="393"/>
                    </a:moveTo>
                    <a:lnTo>
                      <a:pt x="0" y="393"/>
                    </a:lnTo>
                    <a:lnTo>
                      <a:pt x="293" y="393"/>
                    </a:lnTo>
                    <a:lnTo>
                      <a:pt x="293" y="202"/>
                    </a:lnTo>
                    <a:lnTo>
                      <a:pt x="266" y="175"/>
                    </a:lnTo>
                    <a:lnTo>
                      <a:pt x="266" y="0"/>
                    </a:lnTo>
                    <a:lnTo>
                      <a:pt x="0" y="0"/>
                    </a:lnTo>
                    <a:lnTo>
                      <a:pt x="0" y="393"/>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sp>
            <p:nvSpPr>
              <p:cNvPr id="86" name="Freeform 91">
                <a:extLst>
                  <a:ext uri="{FF2B5EF4-FFF2-40B4-BE49-F238E27FC236}">
                    <a16:creationId xmlns:a16="http://schemas.microsoft.com/office/drawing/2014/main" id="{2B5C3C47-8B85-46CD-8AC2-E0528000A1A0}"/>
                  </a:ext>
                </a:extLst>
              </p:cNvPr>
              <p:cNvSpPr>
                <a:spLocks/>
              </p:cNvSpPr>
              <p:nvPr/>
            </p:nvSpPr>
            <p:spPr bwMode="auto">
              <a:xfrm>
                <a:off x="5221" y="1460"/>
                <a:ext cx="17" cy="110"/>
              </a:xfrm>
              <a:custGeom>
                <a:avLst/>
                <a:gdLst>
                  <a:gd name="T0" fmla="*/ 27 w 27"/>
                  <a:gd name="T1" fmla="*/ 0 h 177"/>
                  <a:gd name="T2" fmla="*/ 27 w 27"/>
                  <a:gd name="T3" fmla="*/ 0 h 177"/>
                  <a:gd name="T4" fmla="*/ 0 w 27"/>
                  <a:gd name="T5" fmla="*/ 0 h 177"/>
                  <a:gd name="T6" fmla="*/ 0 w 27"/>
                  <a:gd name="T7" fmla="*/ 164 h 177"/>
                  <a:gd name="T8" fmla="*/ 13 w 27"/>
                  <a:gd name="T9" fmla="*/ 177 h 177"/>
                  <a:gd name="T10" fmla="*/ 27 w 27"/>
                  <a:gd name="T11" fmla="*/ 164 h 177"/>
                  <a:gd name="T12" fmla="*/ 27 w 27"/>
                  <a:gd name="T13" fmla="*/ 0 h 177"/>
                </a:gdLst>
                <a:ahLst/>
                <a:cxnLst>
                  <a:cxn ang="0">
                    <a:pos x="T0" y="T1"/>
                  </a:cxn>
                  <a:cxn ang="0">
                    <a:pos x="T2" y="T3"/>
                  </a:cxn>
                  <a:cxn ang="0">
                    <a:pos x="T4" y="T5"/>
                  </a:cxn>
                  <a:cxn ang="0">
                    <a:pos x="T6" y="T7"/>
                  </a:cxn>
                  <a:cxn ang="0">
                    <a:pos x="T8" y="T9"/>
                  </a:cxn>
                  <a:cxn ang="0">
                    <a:pos x="T10" y="T11"/>
                  </a:cxn>
                  <a:cxn ang="0">
                    <a:pos x="T12" y="T13"/>
                  </a:cxn>
                </a:cxnLst>
                <a:rect l="0" t="0" r="r" b="b"/>
                <a:pathLst>
                  <a:path w="27" h="177">
                    <a:moveTo>
                      <a:pt x="27" y="0"/>
                    </a:moveTo>
                    <a:lnTo>
                      <a:pt x="27" y="0"/>
                    </a:lnTo>
                    <a:lnTo>
                      <a:pt x="0" y="0"/>
                    </a:lnTo>
                    <a:lnTo>
                      <a:pt x="0" y="164"/>
                    </a:lnTo>
                    <a:lnTo>
                      <a:pt x="13" y="177"/>
                    </a:lnTo>
                    <a:lnTo>
                      <a:pt x="27" y="164"/>
                    </a:lnTo>
                    <a:lnTo>
                      <a:pt x="27" y="0"/>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Arial" pitchFamily="34" charset="0"/>
                  <a:ea typeface="+mn-ea"/>
                  <a:cs typeface="Arial" pitchFamily="34" charset="0"/>
                </a:endParaRPr>
              </a:p>
            </p:txBody>
          </p:sp>
        </p:grpSp>
        <p:pic>
          <p:nvPicPr>
            <p:cNvPr id="84" name="Graphic 122">
              <a:extLst>
                <a:ext uri="{FF2B5EF4-FFF2-40B4-BE49-F238E27FC236}">
                  <a16:creationId xmlns:a16="http://schemas.microsoft.com/office/drawing/2014/main" id="{68AF685B-0F29-435A-8EB1-061BB26232D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0660092" y="3214540"/>
              <a:ext cx="159777" cy="118478"/>
            </a:xfrm>
            <a:prstGeom prst="rect">
              <a:avLst/>
            </a:prstGeom>
          </p:spPr>
        </p:pic>
      </p:grpSp>
      <p:pic>
        <p:nvPicPr>
          <p:cNvPr id="80" name="Graphic 234" descr="Database">
            <a:extLst>
              <a:ext uri="{FF2B5EF4-FFF2-40B4-BE49-F238E27FC236}">
                <a16:creationId xmlns:a16="http://schemas.microsoft.com/office/drawing/2014/main" id="{0B94AD1E-2D2B-42CB-B775-5AD129E33423}"/>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9584248" y="3407413"/>
            <a:ext cx="198978" cy="198978"/>
          </a:xfrm>
          <a:prstGeom prst="rect">
            <a:avLst/>
          </a:prstGeom>
        </p:spPr>
      </p:pic>
      <p:pic>
        <p:nvPicPr>
          <p:cNvPr id="81" name="Graphic 91">
            <a:extLst>
              <a:ext uri="{FF2B5EF4-FFF2-40B4-BE49-F238E27FC236}">
                <a16:creationId xmlns:a16="http://schemas.microsoft.com/office/drawing/2014/main" id="{A96F22E0-3736-4704-8052-B79F7796A66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8469928" y="3436854"/>
            <a:ext cx="116794" cy="101560"/>
          </a:xfrm>
          <a:prstGeom prst="rect">
            <a:avLst/>
          </a:prstGeom>
        </p:spPr>
      </p:pic>
      <p:sp>
        <p:nvSpPr>
          <p:cNvPr id="82" name="Rectangle 81">
            <a:extLst>
              <a:ext uri="{FF2B5EF4-FFF2-40B4-BE49-F238E27FC236}">
                <a16:creationId xmlns:a16="http://schemas.microsoft.com/office/drawing/2014/main" id="{65491178-2513-B249-B61A-10D14453A448}"/>
              </a:ext>
            </a:extLst>
          </p:cNvPr>
          <p:cNvSpPr/>
          <p:nvPr/>
        </p:nvSpPr>
        <p:spPr>
          <a:xfrm>
            <a:off x="8439656" y="2720474"/>
            <a:ext cx="1319592"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588"/>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rPr>
              <a:t>Data/Information</a:t>
            </a:r>
          </a:p>
        </p:txBody>
      </p:sp>
      <p:grpSp>
        <p:nvGrpSpPr>
          <p:cNvPr id="158" name="Group 157">
            <a:extLst>
              <a:ext uri="{FF2B5EF4-FFF2-40B4-BE49-F238E27FC236}">
                <a16:creationId xmlns:a16="http://schemas.microsoft.com/office/drawing/2014/main" id="{D78BCEAC-90C2-428E-AC16-3E3B27EA4C8C}"/>
              </a:ext>
            </a:extLst>
          </p:cNvPr>
          <p:cNvGrpSpPr/>
          <p:nvPr/>
        </p:nvGrpSpPr>
        <p:grpSpPr>
          <a:xfrm>
            <a:off x="7983050" y="3767549"/>
            <a:ext cx="2219428" cy="788469"/>
            <a:chOff x="8528927" y="3989373"/>
            <a:chExt cx="2011680" cy="788469"/>
          </a:xfrm>
        </p:grpSpPr>
        <p:sp>
          <p:nvSpPr>
            <p:cNvPr id="90" name="Rectangle 89">
              <a:extLst>
                <a:ext uri="{FF2B5EF4-FFF2-40B4-BE49-F238E27FC236}">
                  <a16:creationId xmlns:a16="http://schemas.microsoft.com/office/drawing/2014/main" id="{418ACEC2-C96E-4748-A261-934079B35671}"/>
                </a:ext>
              </a:extLst>
            </p:cNvPr>
            <p:cNvSpPr/>
            <p:nvPr/>
          </p:nvSpPr>
          <p:spPr>
            <a:xfrm>
              <a:off x="8528927" y="4000602"/>
              <a:ext cx="2011680" cy="777240"/>
            </a:xfrm>
            <a:prstGeom prst="rect">
              <a:avLst/>
            </a:prstGeom>
            <a:solidFill>
              <a:schemeClr val="bg1"/>
            </a:solidFill>
            <a:ln w="6350">
              <a:solidFill>
                <a:schemeClr val="accent1">
                  <a:lumMod val="75000"/>
                </a:schemeClr>
              </a:solidFill>
            </a:ln>
            <a:effectLst>
              <a:outerShdw blurRad="241300" dist="508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0" tIns="365760" rIns="182878" bIns="201168" numCol="1" spcCol="0" rtlCol="0" fromWordArt="0" anchor="t"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endParaRPr kumimoji="0" lang="en-US" sz="1400" b="1" i="0" u="none" strike="noStrike" kern="0" cap="none" spc="0" normalizeH="0" baseline="0" noProof="0">
                <a:ln>
                  <a:noFill/>
                </a:ln>
                <a:gradFill>
                  <a:gsLst>
                    <a:gs pos="0">
                      <a:srgbClr val="000000"/>
                    </a:gs>
                    <a:gs pos="100000">
                      <a:srgbClr val="000000"/>
                    </a:gs>
                  </a:gsLst>
                  <a:lin ang="5400000" scaled="1"/>
                </a:gradFill>
                <a:effectLst/>
                <a:uLnTx/>
                <a:uFillTx/>
                <a:latin typeface="Arial" pitchFamily="34" charset="0"/>
                <a:ea typeface="+mn-ea"/>
                <a:cs typeface="Arial" pitchFamily="34" charset="0"/>
              </a:endParaRPr>
            </a:p>
          </p:txBody>
        </p:sp>
        <p:sp>
          <p:nvSpPr>
            <p:cNvPr id="91" name="TextBox 90">
              <a:extLst>
                <a:ext uri="{FF2B5EF4-FFF2-40B4-BE49-F238E27FC236}">
                  <a16:creationId xmlns:a16="http://schemas.microsoft.com/office/drawing/2014/main" id="{FB76D91A-B415-4619-A1F4-A80CD71B1D7A}"/>
                </a:ext>
              </a:extLst>
            </p:cNvPr>
            <p:cNvSpPr txBox="1"/>
            <p:nvPr/>
          </p:nvSpPr>
          <p:spPr>
            <a:xfrm>
              <a:off x="8739683" y="3989373"/>
              <a:ext cx="159016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rPr>
                <a:t>Apps &amp; Systems</a:t>
              </a:r>
            </a:p>
          </p:txBody>
        </p:sp>
      </p:grpSp>
      <p:grpSp>
        <p:nvGrpSpPr>
          <p:cNvPr id="159" name="Group 158">
            <a:extLst>
              <a:ext uri="{FF2B5EF4-FFF2-40B4-BE49-F238E27FC236}">
                <a16:creationId xmlns:a16="http://schemas.microsoft.com/office/drawing/2014/main" id="{4CC2982A-D93D-477A-BE29-58FDF145E8C3}"/>
              </a:ext>
            </a:extLst>
          </p:cNvPr>
          <p:cNvGrpSpPr/>
          <p:nvPr/>
        </p:nvGrpSpPr>
        <p:grpSpPr>
          <a:xfrm>
            <a:off x="7983050" y="4725387"/>
            <a:ext cx="2219428" cy="694940"/>
            <a:chOff x="8542123" y="4947211"/>
            <a:chExt cx="2011680" cy="787686"/>
          </a:xfrm>
        </p:grpSpPr>
        <p:sp>
          <p:nvSpPr>
            <p:cNvPr id="107" name="Rectangle 106">
              <a:extLst>
                <a:ext uri="{FF2B5EF4-FFF2-40B4-BE49-F238E27FC236}">
                  <a16:creationId xmlns:a16="http://schemas.microsoft.com/office/drawing/2014/main" id="{4A361D20-CEBA-3E41-AE64-4A4D4508C6E3}"/>
                </a:ext>
              </a:extLst>
            </p:cNvPr>
            <p:cNvSpPr/>
            <p:nvPr/>
          </p:nvSpPr>
          <p:spPr>
            <a:xfrm>
              <a:off x="8542123" y="4957657"/>
              <a:ext cx="2011680" cy="777240"/>
            </a:xfrm>
            <a:prstGeom prst="rect">
              <a:avLst/>
            </a:prstGeom>
            <a:solidFill>
              <a:schemeClr val="bg1"/>
            </a:solidFill>
            <a:ln w="6350">
              <a:solidFill>
                <a:schemeClr val="accent1">
                  <a:lumMod val="75000"/>
                </a:schemeClr>
              </a:solidFill>
            </a:ln>
            <a:effectLst>
              <a:outerShdw blurRad="241300" dist="508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0" tIns="365760" rIns="182878" bIns="201168" numCol="1" spcCol="0" rtlCol="0" fromWordArt="0" anchor="t"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endParaRPr kumimoji="0" lang="en-US" sz="1400" b="1" i="0" u="none" strike="noStrike" kern="0" cap="none" spc="0" normalizeH="0" baseline="0" noProof="0">
                <a:ln>
                  <a:noFill/>
                </a:ln>
                <a:gradFill>
                  <a:gsLst>
                    <a:gs pos="0">
                      <a:srgbClr val="000000"/>
                    </a:gs>
                    <a:gs pos="100000">
                      <a:srgbClr val="000000"/>
                    </a:gs>
                  </a:gsLst>
                  <a:lin ang="5400000" scaled="1"/>
                </a:gradFill>
                <a:effectLst/>
                <a:uLnTx/>
                <a:uFillTx/>
                <a:latin typeface="Arial" pitchFamily="34" charset="0"/>
                <a:ea typeface="+mn-ea"/>
                <a:cs typeface="Arial" pitchFamily="34" charset="0"/>
              </a:endParaRPr>
            </a:p>
          </p:txBody>
        </p:sp>
        <p:sp>
          <p:nvSpPr>
            <p:cNvPr id="109" name="Rectangle 108">
              <a:extLst>
                <a:ext uri="{FF2B5EF4-FFF2-40B4-BE49-F238E27FC236}">
                  <a16:creationId xmlns:a16="http://schemas.microsoft.com/office/drawing/2014/main" id="{E83617D0-7ACA-3947-BB49-2797C6CE33AB}"/>
                </a:ext>
              </a:extLst>
            </p:cNvPr>
            <p:cNvSpPr/>
            <p:nvPr/>
          </p:nvSpPr>
          <p:spPr>
            <a:xfrm>
              <a:off x="9000054" y="4947211"/>
              <a:ext cx="1095819" cy="31396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588"/>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pitchFamily="34" charset="0"/>
                  <a:ea typeface="+mn-ea"/>
                  <a:cs typeface="Arial" pitchFamily="34" charset="0"/>
                </a:rPr>
                <a:t>Security Zones</a:t>
              </a:r>
            </a:p>
          </p:txBody>
        </p:sp>
      </p:grpSp>
      <p:pic>
        <p:nvPicPr>
          <p:cNvPr id="2" name="Picture 1">
            <a:extLst>
              <a:ext uri="{FF2B5EF4-FFF2-40B4-BE49-F238E27FC236}">
                <a16:creationId xmlns:a16="http://schemas.microsoft.com/office/drawing/2014/main" id="{A28A58BA-9001-490F-AF33-FE7F81004B78}"/>
              </a:ext>
            </a:extLst>
          </p:cNvPr>
          <p:cNvPicPr>
            <a:picLocks noChangeAspect="1"/>
          </p:cNvPicPr>
          <p:nvPr/>
        </p:nvPicPr>
        <p:blipFill>
          <a:blip r:embed="rId19"/>
          <a:stretch>
            <a:fillRect/>
          </a:stretch>
        </p:blipFill>
        <p:spPr>
          <a:xfrm>
            <a:off x="11152550" y="68259"/>
            <a:ext cx="985729" cy="560438"/>
          </a:xfrm>
          <a:prstGeom prst="rect">
            <a:avLst/>
          </a:prstGeom>
        </p:spPr>
      </p:pic>
      <p:sp>
        <p:nvSpPr>
          <p:cNvPr id="124" name="Rectangle 123">
            <a:extLst>
              <a:ext uri="{FF2B5EF4-FFF2-40B4-BE49-F238E27FC236}">
                <a16:creationId xmlns:a16="http://schemas.microsoft.com/office/drawing/2014/main" id="{3641CB7B-C0B1-45DD-A6AC-9F196B73CACC}"/>
              </a:ext>
            </a:extLst>
          </p:cNvPr>
          <p:cNvSpPr/>
          <p:nvPr/>
        </p:nvSpPr>
        <p:spPr>
          <a:xfrm>
            <a:off x="2473127" y="2591131"/>
            <a:ext cx="1943758" cy="368323"/>
          </a:xfrm>
          <a:prstGeom prst="rect">
            <a:avLst/>
          </a:prstGeom>
          <a:no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b"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r>
              <a:rPr kumimoji="0" lang="en-US" sz="1300" b="0" i="1" u="none" strike="noStrike" kern="0" cap="none" spc="0" normalizeH="0" baseline="0" noProof="0">
                <a:ln>
                  <a:noFill/>
                </a:ln>
                <a:gradFill>
                  <a:gsLst>
                    <a:gs pos="0">
                      <a:srgbClr val="000000"/>
                    </a:gs>
                    <a:gs pos="100000">
                      <a:srgbClr val="000000"/>
                    </a:gs>
                  </a:gsLst>
                  <a:lin ang="5400000" scaled="1"/>
                </a:gradFill>
                <a:effectLst/>
                <a:uLnTx/>
                <a:uFillTx/>
                <a:latin typeface="Arial" panose="020B0604020202020204" pitchFamily="34" charset="0"/>
                <a:ea typeface="+mn-ea"/>
                <a:cs typeface="Arial" panose="020B0604020202020204" pitchFamily="34" charset="0"/>
              </a:rPr>
              <a:t>Centralized Security Policy Decisions</a:t>
            </a:r>
          </a:p>
        </p:txBody>
      </p:sp>
      <p:sp>
        <p:nvSpPr>
          <p:cNvPr id="125" name="Rectangle 124">
            <a:extLst>
              <a:ext uri="{FF2B5EF4-FFF2-40B4-BE49-F238E27FC236}">
                <a16:creationId xmlns:a16="http://schemas.microsoft.com/office/drawing/2014/main" id="{4968C769-0F22-4409-A043-1A26C20C989D}"/>
              </a:ext>
            </a:extLst>
          </p:cNvPr>
          <p:cNvSpPr/>
          <p:nvPr/>
        </p:nvSpPr>
        <p:spPr>
          <a:xfrm>
            <a:off x="1750555" y="1923441"/>
            <a:ext cx="3488006" cy="523220"/>
          </a:xfrm>
          <a:prstGeom prst="rect">
            <a:avLst/>
          </a:prstGeom>
        </p:spPr>
        <p:txBody>
          <a:bodyPr wrap="none">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lumMod val="50000"/>
                    <a:lumOff val="50000"/>
                  </a:srgbClr>
                </a:solidFill>
                <a:effectLst/>
                <a:uLnTx/>
                <a:uFillTx/>
                <a:latin typeface="Arial" pitchFamily="34" charset="0"/>
                <a:ea typeface="+mn-ea"/>
                <a:cs typeface="Arial" pitchFamily="34" charset="0"/>
              </a:rPr>
              <a:t>Access Control </a:t>
            </a:r>
          </a:p>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lumMod val="50000"/>
                    <a:lumOff val="50000"/>
                  </a:srgbClr>
                </a:solidFill>
                <a:effectLst/>
                <a:uLnTx/>
                <a:uFillTx/>
                <a:latin typeface="Arial" pitchFamily="34" charset="0"/>
                <a:ea typeface="+mn-ea"/>
                <a:cs typeface="Arial" pitchFamily="34" charset="0"/>
              </a:rPr>
              <a:t>Identity and Network - Multi-factor Authentication</a:t>
            </a:r>
          </a:p>
        </p:txBody>
      </p:sp>
      <p:cxnSp>
        <p:nvCxnSpPr>
          <p:cNvPr id="126" name="Connector: Elbow 125">
            <a:extLst>
              <a:ext uri="{FF2B5EF4-FFF2-40B4-BE49-F238E27FC236}">
                <a16:creationId xmlns:a16="http://schemas.microsoft.com/office/drawing/2014/main" id="{52A2AF71-43C2-4A3D-9405-FDAC34673A0E}"/>
              </a:ext>
            </a:extLst>
          </p:cNvPr>
          <p:cNvCxnSpPr>
            <a:cxnSpLocks/>
          </p:cNvCxnSpPr>
          <p:nvPr/>
        </p:nvCxnSpPr>
        <p:spPr>
          <a:xfrm>
            <a:off x="1866248" y="2897896"/>
            <a:ext cx="1062069" cy="226681"/>
          </a:xfrm>
          <a:prstGeom prst="bentConnector3">
            <a:avLst>
              <a:gd name="adj1" fmla="val 49283"/>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127" name="Connector: Elbow 126">
            <a:extLst>
              <a:ext uri="{FF2B5EF4-FFF2-40B4-BE49-F238E27FC236}">
                <a16:creationId xmlns:a16="http://schemas.microsoft.com/office/drawing/2014/main" id="{085CD905-5107-4677-9D63-48E7D89CAECC}"/>
              </a:ext>
            </a:extLst>
          </p:cNvPr>
          <p:cNvCxnSpPr>
            <a:cxnSpLocks/>
            <a:stCxn id="63" idx="3"/>
          </p:cNvCxnSpPr>
          <p:nvPr/>
        </p:nvCxnSpPr>
        <p:spPr>
          <a:xfrm flipV="1">
            <a:off x="1870263" y="3222237"/>
            <a:ext cx="970407" cy="260138"/>
          </a:xfrm>
          <a:prstGeom prst="bentConnector3">
            <a:avLst>
              <a:gd name="adj1" fmla="val 50000"/>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3A2ACC29-6799-4EE5-A115-20FCAEE95FBF}"/>
              </a:ext>
            </a:extLst>
          </p:cNvPr>
          <p:cNvGrpSpPr/>
          <p:nvPr/>
        </p:nvGrpSpPr>
        <p:grpSpPr>
          <a:xfrm>
            <a:off x="2857383" y="2831189"/>
            <a:ext cx="1134558" cy="760844"/>
            <a:chOff x="4603038" y="2460876"/>
            <a:chExt cx="874087" cy="586170"/>
          </a:xfrm>
        </p:grpSpPr>
        <p:sp>
          <p:nvSpPr>
            <p:cNvPr id="129" name="Flowchart: Decision 128">
              <a:extLst>
                <a:ext uri="{FF2B5EF4-FFF2-40B4-BE49-F238E27FC236}">
                  <a16:creationId xmlns:a16="http://schemas.microsoft.com/office/drawing/2014/main" id="{1D3E9499-49E0-42E8-AE0A-EBB26446A8F3}"/>
                </a:ext>
              </a:extLst>
            </p:cNvPr>
            <p:cNvSpPr/>
            <p:nvPr/>
          </p:nvSpPr>
          <p:spPr bwMode="auto">
            <a:xfrm>
              <a:off x="4603038" y="2460876"/>
              <a:ext cx="874087" cy="586170"/>
            </a:xfrm>
            <a:prstGeom prst="flowChartDecision">
              <a:avLst/>
            </a:prstGeom>
            <a:solidFill>
              <a:schemeClr val="tx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0" name="Rectangle 129">
              <a:extLst>
                <a:ext uri="{FF2B5EF4-FFF2-40B4-BE49-F238E27FC236}">
                  <a16:creationId xmlns:a16="http://schemas.microsoft.com/office/drawing/2014/main" id="{05ED2A9A-393E-4462-AA19-2A863EFA9B76}"/>
                </a:ext>
              </a:extLst>
            </p:cNvPr>
            <p:cNvSpPr/>
            <p:nvPr/>
          </p:nvSpPr>
          <p:spPr bwMode="auto">
            <a:xfrm>
              <a:off x="4945912" y="2732988"/>
              <a:ext cx="290368" cy="457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1" name="Group 130">
              <a:extLst>
                <a:ext uri="{FF2B5EF4-FFF2-40B4-BE49-F238E27FC236}">
                  <a16:creationId xmlns:a16="http://schemas.microsoft.com/office/drawing/2014/main" id="{8D53DAD3-E91F-4D6E-92E7-415FE96B83A5}"/>
                </a:ext>
              </a:extLst>
            </p:cNvPr>
            <p:cNvGrpSpPr/>
            <p:nvPr/>
          </p:nvGrpSpPr>
          <p:grpSpPr>
            <a:xfrm>
              <a:off x="4945912" y="2654084"/>
              <a:ext cx="246315" cy="202204"/>
              <a:chOff x="4919039" y="2627071"/>
              <a:chExt cx="318420" cy="202204"/>
            </a:xfrm>
          </p:grpSpPr>
          <p:sp>
            <p:nvSpPr>
              <p:cNvPr id="135" name="Rectangle 134">
                <a:extLst>
                  <a:ext uri="{FF2B5EF4-FFF2-40B4-BE49-F238E27FC236}">
                    <a16:creationId xmlns:a16="http://schemas.microsoft.com/office/drawing/2014/main" id="{4837E59A-E04A-4836-ACE6-9EB0F161B0E3}"/>
                  </a:ext>
                </a:extLst>
              </p:cNvPr>
              <p:cNvSpPr/>
              <p:nvPr/>
            </p:nvSpPr>
            <p:spPr bwMode="auto">
              <a:xfrm>
                <a:off x="4919044" y="2627071"/>
                <a:ext cx="290365" cy="4571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 name="Rectangle 135">
                <a:extLst>
                  <a:ext uri="{FF2B5EF4-FFF2-40B4-BE49-F238E27FC236}">
                    <a16:creationId xmlns:a16="http://schemas.microsoft.com/office/drawing/2014/main" id="{6F8DF426-902F-4777-A32C-7FACD3C4806E}"/>
                  </a:ext>
                </a:extLst>
              </p:cNvPr>
              <p:cNvSpPr/>
              <p:nvPr/>
            </p:nvSpPr>
            <p:spPr bwMode="auto">
              <a:xfrm>
                <a:off x="4919039" y="2783557"/>
                <a:ext cx="318420" cy="4571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32" name="Oval 131">
              <a:extLst>
                <a:ext uri="{FF2B5EF4-FFF2-40B4-BE49-F238E27FC236}">
                  <a16:creationId xmlns:a16="http://schemas.microsoft.com/office/drawing/2014/main" id="{7CBEC255-D231-43D2-BD5A-554064C49FDA}"/>
                </a:ext>
              </a:extLst>
            </p:cNvPr>
            <p:cNvSpPr/>
            <p:nvPr/>
          </p:nvSpPr>
          <p:spPr bwMode="auto">
            <a:xfrm>
              <a:off x="4867499" y="2654596"/>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 name="Oval 132">
              <a:extLst>
                <a:ext uri="{FF2B5EF4-FFF2-40B4-BE49-F238E27FC236}">
                  <a16:creationId xmlns:a16="http://schemas.microsoft.com/office/drawing/2014/main" id="{A6FC45E6-9B70-4E96-82CC-92669367FC16}"/>
                </a:ext>
              </a:extLst>
            </p:cNvPr>
            <p:cNvSpPr/>
            <p:nvPr/>
          </p:nvSpPr>
          <p:spPr bwMode="auto">
            <a:xfrm>
              <a:off x="4869577" y="2815015"/>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 name="Oval 133">
              <a:extLst>
                <a:ext uri="{FF2B5EF4-FFF2-40B4-BE49-F238E27FC236}">
                  <a16:creationId xmlns:a16="http://schemas.microsoft.com/office/drawing/2014/main" id="{C8A492A8-B5E0-4416-A6D7-4388673A204E}"/>
                </a:ext>
              </a:extLst>
            </p:cNvPr>
            <p:cNvSpPr/>
            <p:nvPr/>
          </p:nvSpPr>
          <p:spPr bwMode="auto">
            <a:xfrm>
              <a:off x="4869577" y="2731876"/>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37" name="Connector: Elbow 136">
            <a:extLst>
              <a:ext uri="{FF2B5EF4-FFF2-40B4-BE49-F238E27FC236}">
                <a16:creationId xmlns:a16="http://schemas.microsoft.com/office/drawing/2014/main" id="{31B471FC-1CE9-486F-A38F-394E1EE94D3B}"/>
              </a:ext>
            </a:extLst>
          </p:cNvPr>
          <p:cNvCxnSpPr>
            <a:cxnSpLocks/>
          </p:cNvCxnSpPr>
          <p:nvPr/>
        </p:nvCxnSpPr>
        <p:spPr>
          <a:xfrm flipV="1">
            <a:off x="1821512" y="3307905"/>
            <a:ext cx="1094226" cy="792724"/>
          </a:xfrm>
          <a:prstGeom prst="bentConnector3">
            <a:avLst>
              <a:gd name="adj1" fmla="val 54352"/>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142" name="Straight Arrow Connector 141">
            <a:extLst>
              <a:ext uri="{FF2B5EF4-FFF2-40B4-BE49-F238E27FC236}">
                <a16:creationId xmlns:a16="http://schemas.microsoft.com/office/drawing/2014/main" id="{2F8D6370-76EF-43CE-999C-CD145A54EBBB}"/>
              </a:ext>
            </a:extLst>
          </p:cNvPr>
          <p:cNvCxnSpPr>
            <a:cxnSpLocks/>
          </p:cNvCxnSpPr>
          <p:nvPr/>
        </p:nvCxnSpPr>
        <p:spPr>
          <a:xfrm flipV="1">
            <a:off x="3425160" y="3611865"/>
            <a:ext cx="0" cy="764346"/>
          </a:xfrm>
          <a:prstGeom prst="straightConnector1">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grpSp>
        <p:nvGrpSpPr>
          <p:cNvPr id="143" name="Group 4">
            <a:extLst>
              <a:ext uri="{FF2B5EF4-FFF2-40B4-BE49-F238E27FC236}">
                <a16:creationId xmlns:a16="http://schemas.microsoft.com/office/drawing/2014/main" id="{9884221B-2817-4DC4-8E50-CBEF578AA293}"/>
              </a:ext>
            </a:extLst>
          </p:cNvPr>
          <p:cNvGrpSpPr>
            <a:grpSpLocks noChangeAspect="1"/>
          </p:cNvGrpSpPr>
          <p:nvPr/>
        </p:nvGrpSpPr>
        <p:grpSpPr bwMode="auto">
          <a:xfrm>
            <a:off x="3110941" y="4394048"/>
            <a:ext cx="640588" cy="640584"/>
            <a:chOff x="380" y="3325"/>
            <a:chExt cx="286" cy="286"/>
          </a:xfrm>
          <a:solidFill>
            <a:schemeClr val="tx1">
              <a:lumMod val="65000"/>
              <a:lumOff val="35000"/>
            </a:schemeClr>
          </a:solidFill>
        </p:grpSpPr>
        <p:sp>
          <p:nvSpPr>
            <p:cNvPr id="144" name="Freeform 5">
              <a:extLst>
                <a:ext uri="{FF2B5EF4-FFF2-40B4-BE49-F238E27FC236}">
                  <a16:creationId xmlns:a16="http://schemas.microsoft.com/office/drawing/2014/main" id="{4F21D329-58C7-4C46-8ADF-98DE599D38F2}"/>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45" name="Oval 6">
              <a:extLst>
                <a:ext uri="{FF2B5EF4-FFF2-40B4-BE49-F238E27FC236}">
                  <a16:creationId xmlns:a16="http://schemas.microsoft.com/office/drawing/2014/main" id="{60FA12F4-0D6D-4A76-A553-7BBBDFEE5AF7}"/>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46" name="Oval 7">
              <a:extLst>
                <a:ext uri="{FF2B5EF4-FFF2-40B4-BE49-F238E27FC236}">
                  <a16:creationId xmlns:a16="http://schemas.microsoft.com/office/drawing/2014/main" id="{75265320-B885-43EE-B801-503867079258}"/>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47" name="Oval 8">
              <a:extLst>
                <a:ext uri="{FF2B5EF4-FFF2-40B4-BE49-F238E27FC236}">
                  <a16:creationId xmlns:a16="http://schemas.microsoft.com/office/drawing/2014/main" id="{BBED65D2-9CC1-4F59-81EB-C21CC89E9159}"/>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48" name="Oval 9">
              <a:extLst>
                <a:ext uri="{FF2B5EF4-FFF2-40B4-BE49-F238E27FC236}">
                  <a16:creationId xmlns:a16="http://schemas.microsoft.com/office/drawing/2014/main" id="{94868026-C076-424E-895A-BF35DA3B0570}"/>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49" name="Oval 10">
              <a:extLst>
                <a:ext uri="{FF2B5EF4-FFF2-40B4-BE49-F238E27FC236}">
                  <a16:creationId xmlns:a16="http://schemas.microsoft.com/office/drawing/2014/main" id="{FFDAAD0F-C497-404A-8086-C5417E0F425E}"/>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50" name="Oval 11">
              <a:extLst>
                <a:ext uri="{FF2B5EF4-FFF2-40B4-BE49-F238E27FC236}">
                  <a16:creationId xmlns:a16="http://schemas.microsoft.com/office/drawing/2014/main" id="{D1D4C71E-3C60-4F8C-B265-B53E58D21372}"/>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51" name="Oval 12">
              <a:extLst>
                <a:ext uri="{FF2B5EF4-FFF2-40B4-BE49-F238E27FC236}">
                  <a16:creationId xmlns:a16="http://schemas.microsoft.com/office/drawing/2014/main" id="{AC5ADA83-781C-4BEF-85DC-2062195C118E}"/>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sp>
        <p:nvSpPr>
          <p:cNvPr id="152" name="Rectangle 151">
            <a:extLst>
              <a:ext uri="{FF2B5EF4-FFF2-40B4-BE49-F238E27FC236}">
                <a16:creationId xmlns:a16="http://schemas.microsoft.com/office/drawing/2014/main" id="{879A864E-A7F4-4C83-8E79-225767F01551}"/>
              </a:ext>
            </a:extLst>
          </p:cNvPr>
          <p:cNvSpPr/>
          <p:nvPr/>
        </p:nvSpPr>
        <p:spPr>
          <a:xfrm>
            <a:off x="1886106" y="4457300"/>
            <a:ext cx="1224836" cy="523220"/>
          </a:xfrm>
          <a:prstGeom prst="rect">
            <a:avLst/>
          </a:prstGeom>
        </p:spPr>
        <p:txBody>
          <a:bodyPr wrap="square">
            <a:spAutoFit/>
          </a:bodyPr>
          <a:lstStyle/>
          <a:p>
            <a:pPr marL="0" marR="0" lvl="0" indent="0" algn="r"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000000"/>
                    </a:gs>
                    <a:gs pos="100000">
                      <a:srgbClr val="000000"/>
                    </a:gs>
                  </a:gsLst>
                  <a:lin ang="5400000" scaled="1"/>
                </a:gradFill>
                <a:effectLst/>
                <a:uLnTx/>
                <a:uFillTx/>
                <a:latin typeface="Arial" panose="020B0604020202020204" pitchFamily="34" charset="0"/>
                <a:ea typeface="+mn-ea"/>
                <a:cs typeface="Arial" panose="020B0604020202020204" pitchFamily="34" charset="0"/>
              </a:rPr>
              <a:t>Threat </a:t>
            </a:r>
            <a:br>
              <a:rPr kumimoji="0" lang="en-US" sz="1400" b="0" i="0" u="none" strike="noStrike" kern="1200" cap="none" spc="0" normalizeH="0" baseline="0" noProof="0">
                <a:ln>
                  <a:noFill/>
                </a:ln>
                <a:gradFill>
                  <a:gsLst>
                    <a:gs pos="0">
                      <a:srgbClr val="000000"/>
                    </a:gs>
                    <a:gs pos="100000">
                      <a:srgbClr val="000000"/>
                    </a:gs>
                  </a:gsLst>
                  <a:lin ang="5400000" scaled="1"/>
                </a:gradFill>
                <a:effectLst/>
                <a:uLnTx/>
                <a:uFillTx/>
                <a:latin typeface="Arial" panose="020B0604020202020204" pitchFamily="34" charset="0"/>
                <a:ea typeface="+mn-ea"/>
                <a:cs typeface="Arial" panose="020B0604020202020204" pitchFamily="34" charset="0"/>
              </a:rPr>
            </a:br>
            <a:r>
              <a:rPr kumimoji="0" lang="en-US" sz="1400" b="0" i="0" u="none" strike="noStrike" kern="1200" cap="none" spc="0" normalizeH="0" baseline="0" noProof="0">
                <a:ln>
                  <a:noFill/>
                </a:ln>
                <a:gradFill>
                  <a:gsLst>
                    <a:gs pos="0">
                      <a:srgbClr val="000000"/>
                    </a:gs>
                    <a:gs pos="100000">
                      <a:srgbClr val="000000"/>
                    </a:gs>
                  </a:gsLst>
                  <a:lin ang="5400000" scaled="1"/>
                </a:gradFill>
                <a:effectLst/>
                <a:uLnTx/>
                <a:uFillTx/>
                <a:latin typeface="Arial" panose="020B0604020202020204" pitchFamily="34" charset="0"/>
                <a:ea typeface="+mn-ea"/>
                <a:cs typeface="Arial" panose="020B0604020202020204" pitchFamily="34" charset="0"/>
              </a:rPr>
              <a:t>Intelligence</a:t>
            </a:r>
          </a:p>
        </p:txBody>
      </p:sp>
      <p:cxnSp>
        <p:nvCxnSpPr>
          <p:cNvPr id="50" name="Straight Connector 49">
            <a:extLst>
              <a:ext uri="{FF2B5EF4-FFF2-40B4-BE49-F238E27FC236}">
                <a16:creationId xmlns:a16="http://schemas.microsoft.com/office/drawing/2014/main" id="{F7FE9C80-84DE-4B48-93BB-7D843B178F7F}"/>
              </a:ext>
            </a:extLst>
          </p:cNvPr>
          <p:cNvCxnSpPr>
            <a:cxnSpLocks/>
          </p:cNvCxnSpPr>
          <p:nvPr/>
        </p:nvCxnSpPr>
        <p:spPr>
          <a:xfrm>
            <a:off x="3802975" y="2951961"/>
            <a:ext cx="3951470" cy="388923"/>
          </a:xfrm>
          <a:prstGeom prst="bentConnector3">
            <a:avLst>
              <a:gd name="adj1" fmla="val 62749"/>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12" name="Connector: Elbow 92">
            <a:extLst>
              <a:ext uri="{FF2B5EF4-FFF2-40B4-BE49-F238E27FC236}">
                <a16:creationId xmlns:a16="http://schemas.microsoft.com/office/drawing/2014/main" id="{0B934B92-550D-40BE-9DDA-3678F4F0D014}"/>
              </a:ext>
            </a:extLst>
          </p:cNvPr>
          <p:cNvCxnSpPr>
            <a:cxnSpLocks/>
          </p:cNvCxnSpPr>
          <p:nvPr/>
        </p:nvCxnSpPr>
        <p:spPr>
          <a:xfrm>
            <a:off x="4051096" y="3202712"/>
            <a:ext cx="4002562" cy="1146989"/>
          </a:xfrm>
          <a:prstGeom prst="bentConnector3">
            <a:avLst>
              <a:gd name="adj1" fmla="val 52380"/>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68" name="Connector: Elbow 173">
            <a:extLst>
              <a:ext uri="{FF2B5EF4-FFF2-40B4-BE49-F238E27FC236}">
                <a16:creationId xmlns:a16="http://schemas.microsoft.com/office/drawing/2014/main" id="{4D39E3F1-D6EB-4111-8900-41F5EFD8F202}"/>
              </a:ext>
            </a:extLst>
          </p:cNvPr>
          <p:cNvCxnSpPr>
            <a:cxnSpLocks/>
          </p:cNvCxnSpPr>
          <p:nvPr/>
        </p:nvCxnSpPr>
        <p:spPr>
          <a:xfrm>
            <a:off x="3782513" y="3426262"/>
            <a:ext cx="4495401" cy="1631845"/>
          </a:xfrm>
          <a:prstGeom prst="bentConnector3">
            <a:avLst>
              <a:gd name="adj1" fmla="val 50000"/>
            </a:avLst>
          </a:prstGeom>
          <a:ln w="19050">
            <a:solidFill>
              <a:schemeClr val="accent2"/>
            </a:solidFill>
            <a:prstDash val="sysDot"/>
            <a:headEnd type="none" w="med" len="med"/>
            <a:tailEnd type="arrow" w="sm" len="sm"/>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1187044D-4BFD-ED44-23F3-B3E1E340CDBF}"/>
              </a:ext>
            </a:extLst>
          </p:cNvPr>
          <p:cNvGrpSpPr/>
          <p:nvPr/>
        </p:nvGrpSpPr>
        <p:grpSpPr>
          <a:xfrm>
            <a:off x="7118068" y="3212759"/>
            <a:ext cx="962483" cy="1940092"/>
            <a:chOff x="7135020" y="3392350"/>
            <a:chExt cx="962483" cy="1940092"/>
          </a:xfrm>
        </p:grpSpPr>
        <p:cxnSp>
          <p:nvCxnSpPr>
            <p:cNvPr id="9" name="Straight Arrow Connector 8">
              <a:extLst>
                <a:ext uri="{FF2B5EF4-FFF2-40B4-BE49-F238E27FC236}">
                  <a16:creationId xmlns:a16="http://schemas.microsoft.com/office/drawing/2014/main" id="{C8300253-5508-467B-947D-BB1D22A0C549}"/>
                </a:ext>
              </a:extLst>
            </p:cNvPr>
            <p:cNvCxnSpPr>
              <a:cxnSpLocks/>
              <a:stCxn id="122" idx="3"/>
              <a:endCxn id="208" idx="1"/>
            </p:cNvCxnSpPr>
            <p:nvPr/>
          </p:nvCxnSpPr>
          <p:spPr>
            <a:xfrm flipV="1">
              <a:off x="7135020" y="3505126"/>
              <a:ext cx="736932" cy="531111"/>
            </a:xfrm>
            <a:prstGeom prst="straightConnector1">
              <a:avLst/>
            </a:prstGeom>
            <a:ln w="12700">
              <a:solidFill>
                <a:schemeClr val="tx1">
                  <a:lumMod val="65000"/>
                  <a:lumOff val="35000"/>
                </a:schemeClr>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66" name="Straight Arrow Connector 165">
              <a:extLst>
                <a:ext uri="{FF2B5EF4-FFF2-40B4-BE49-F238E27FC236}">
                  <a16:creationId xmlns:a16="http://schemas.microsoft.com/office/drawing/2014/main" id="{457B678A-CC57-4B79-8BFB-EEEA2AEECD2F}"/>
                </a:ext>
              </a:extLst>
            </p:cNvPr>
            <p:cNvCxnSpPr>
              <a:cxnSpLocks/>
              <a:stCxn id="122" idx="3"/>
              <a:endCxn id="217" idx="1"/>
            </p:cNvCxnSpPr>
            <p:nvPr/>
          </p:nvCxnSpPr>
          <p:spPr>
            <a:xfrm>
              <a:off x="7135020" y="4036237"/>
              <a:ext cx="736932" cy="1183430"/>
            </a:xfrm>
            <a:prstGeom prst="straightConnector1">
              <a:avLst/>
            </a:prstGeom>
            <a:ln w="12700">
              <a:solidFill>
                <a:schemeClr val="tx1">
                  <a:lumMod val="65000"/>
                  <a:lumOff val="35000"/>
                </a:schemeClr>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67" name="Straight Arrow Connector 166">
              <a:extLst>
                <a:ext uri="{FF2B5EF4-FFF2-40B4-BE49-F238E27FC236}">
                  <a16:creationId xmlns:a16="http://schemas.microsoft.com/office/drawing/2014/main" id="{5F88FCF9-EA93-42FD-93BD-F01A4A30D82B}"/>
                </a:ext>
              </a:extLst>
            </p:cNvPr>
            <p:cNvCxnSpPr>
              <a:cxnSpLocks/>
              <a:stCxn id="122" idx="3"/>
              <a:endCxn id="214" idx="1"/>
            </p:cNvCxnSpPr>
            <p:nvPr/>
          </p:nvCxnSpPr>
          <p:spPr>
            <a:xfrm>
              <a:off x="7135020" y="4036237"/>
              <a:ext cx="736932" cy="389346"/>
            </a:xfrm>
            <a:prstGeom prst="straightConnector1">
              <a:avLst/>
            </a:prstGeom>
            <a:ln w="12700">
              <a:solidFill>
                <a:schemeClr val="tx1">
                  <a:lumMod val="65000"/>
                  <a:lumOff val="35000"/>
                </a:schemeClr>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nvGrpSpPr>
            <p:cNvPr id="211" name="Group 210">
              <a:extLst>
                <a:ext uri="{FF2B5EF4-FFF2-40B4-BE49-F238E27FC236}">
                  <a16:creationId xmlns:a16="http://schemas.microsoft.com/office/drawing/2014/main" id="{C240C648-125F-45C7-BF28-62918DD95E1F}"/>
                </a:ext>
              </a:extLst>
            </p:cNvPr>
            <p:cNvGrpSpPr/>
            <p:nvPr/>
          </p:nvGrpSpPr>
          <p:grpSpPr>
            <a:xfrm>
              <a:off x="7871952" y="3392350"/>
              <a:ext cx="225551" cy="225551"/>
              <a:chOff x="8220582" y="3392350"/>
              <a:chExt cx="225551" cy="225551"/>
            </a:xfrm>
          </p:grpSpPr>
          <p:sp>
            <p:nvSpPr>
              <p:cNvPr id="3" name="Oval 2">
                <a:extLst>
                  <a:ext uri="{FF2B5EF4-FFF2-40B4-BE49-F238E27FC236}">
                    <a16:creationId xmlns:a16="http://schemas.microsoft.com/office/drawing/2014/main" id="{834A5130-A12E-4384-92DC-7998EA5E3605}"/>
                  </a:ext>
                </a:extLst>
              </p:cNvPr>
              <p:cNvSpPr/>
              <p:nvPr/>
            </p:nvSpPr>
            <p:spPr bwMode="auto">
              <a:xfrm>
                <a:off x="8247474" y="3419242"/>
                <a:ext cx="171766" cy="171766"/>
              </a:xfrm>
              <a:prstGeom prst="ellipse">
                <a:avLst/>
              </a:prstGeom>
              <a:solidFill>
                <a:schemeClr val="bg1"/>
              </a:solidFill>
              <a:ln w="12700">
                <a:solidFill>
                  <a:schemeClr val="tx1">
                    <a:lumMod val="65000"/>
                    <a:lumOff val="35000"/>
                  </a:schemeClr>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08" name="Graphic 207" descr="Badge New with solid fill">
                <a:extLst>
                  <a:ext uri="{FF2B5EF4-FFF2-40B4-BE49-F238E27FC236}">
                    <a16:creationId xmlns:a16="http://schemas.microsoft.com/office/drawing/2014/main" id="{1D72AA72-8C54-49DC-9890-FB5AFB96C0F1}"/>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8220582" y="3392350"/>
                <a:ext cx="225551" cy="225551"/>
              </a:xfrm>
              <a:prstGeom prst="rect">
                <a:avLst/>
              </a:prstGeom>
            </p:spPr>
          </p:pic>
        </p:grpSp>
        <p:grpSp>
          <p:nvGrpSpPr>
            <p:cNvPr id="212" name="Group 211">
              <a:extLst>
                <a:ext uri="{FF2B5EF4-FFF2-40B4-BE49-F238E27FC236}">
                  <a16:creationId xmlns:a16="http://schemas.microsoft.com/office/drawing/2014/main" id="{B330B82F-82F6-49F9-9F15-ABA137D7DDFB}"/>
                </a:ext>
              </a:extLst>
            </p:cNvPr>
            <p:cNvGrpSpPr/>
            <p:nvPr/>
          </p:nvGrpSpPr>
          <p:grpSpPr>
            <a:xfrm>
              <a:off x="7871952" y="4312807"/>
              <a:ext cx="225551" cy="225551"/>
              <a:chOff x="8220582" y="3392350"/>
              <a:chExt cx="225551" cy="225551"/>
            </a:xfrm>
          </p:grpSpPr>
          <p:sp>
            <p:nvSpPr>
              <p:cNvPr id="213" name="Oval 212">
                <a:extLst>
                  <a:ext uri="{FF2B5EF4-FFF2-40B4-BE49-F238E27FC236}">
                    <a16:creationId xmlns:a16="http://schemas.microsoft.com/office/drawing/2014/main" id="{E5AC32FB-C51D-411E-A58B-782543823916}"/>
                  </a:ext>
                </a:extLst>
              </p:cNvPr>
              <p:cNvSpPr/>
              <p:nvPr/>
            </p:nvSpPr>
            <p:spPr bwMode="auto">
              <a:xfrm>
                <a:off x="8247474" y="3419242"/>
                <a:ext cx="171766" cy="171766"/>
              </a:xfrm>
              <a:prstGeom prst="ellipse">
                <a:avLst/>
              </a:prstGeom>
              <a:solidFill>
                <a:schemeClr val="bg1"/>
              </a:solidFill>
              <a:ln w="12700">
                <a:solidFill>
                  <a:schemeClr val="tx1">
                    <a:lumMod val="65000"/>
                    <a:lumOff val="35000"/>
                  </a:schemeClr>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14" name="Graphic 213" descr="Badge New with solid fill">
                <a:extLst>
                  <a:ext uri="{FF2B5EF4-FFF2-40B4-BE49-F238E27FC236}">
                    <a16:creationId xmlns:a16="http://schemas.microsoft.com/office/drawing/2014/main" id="{0353977C-A2F5-4984-B2FC-D0FE6319D74F}"/>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8220582" y="3392350"/>
                <a:ext cx="225551" cy="225551"/>
              </a:xfrm>
              <a:prstGeom prst="rect">
                <a:avLst/>
              </a:prstGeom>
            </p:spPr>
          </p:pic>
        </p:grpSp>
        <p:grpSp>
          <p:nvGrpSpPr>
            <p:cNvPr id="215" name="Group 214">
              <a:extLst>
                <a:ext uri="{FF2B5EF4-FFF2-40B4-BE49-F238E27FC236}">
                  <a16:creationId xmlns:a16="http://schemas.microsoft.com/office/drawing/2014/main" id="{C0AD3FEF-490D-4AA4-A568-2605D9FB601B}"/>
                </a:ext>
              </a:extLst>
            </p:cNvPr>
            <p:cNvGrpSpPr/>
            <p:nvPr/>
          </p:nvGrpSpPr>
          <p:grpSpPr>
            <a:xfrm>
              <a:off x="7871952" y="5106891"/>
              <a:ext cx="225551" cy="225551"/>
              <a:chOff x="8220582" y="3392350"/>
              <a:chExt cx="225551" cy="225551"/>
            </a:xfrm>
          </p:grpSpPr>
          <p:sp>
            <p:nvSpPr>
              <p:cNvPr id="216" name="Oval 215">
                <a:extLst>
                  <a:ext uri="{FF2B5EF4-FFF2-40B4-BE49-F238E27FC236}">
                    <a16:creationId xmlns:a16="http://schemas.microsoft.com/office/drawing/2014/main" id="{46852809-0831-4AC3-8AC7-734085941627}"/>
                  </a:ext>
                </a:extLst>
              </p:cNvPr>
              <p:cNvSpPr/>
              <p:nvPr/>
            </p:nvSpPr>
            <p:spPr bwMode="auto">
              <a:xfrm>
                <a:off x="8247474" y="3419242"/>
                <a:ext cx="171766" cy="171766"/>
              </a:xfrm>
              <a:prstGeom prst="ellipse">
                <a:avLst/>
              </a:prstGeom>
              <a:solidFill>
                <a:schemeClr val="bg1"/>
              </a:solidFill>
              <a:ln w="12700">
                <a:solidFill>
                  <a:schemeClr val="tx1">
                    <a:lumMod val="65000"/>
                    <a:lumOff val="35000"/>
                  </a:schemeClr>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17" name="Graphic 216" descr="Badge New with solid fill">
                <a:extLst>
                  <a:ext uri="{FF2B5EF4-FFF2-40B4-BE49-F238E27FC236}">
                    <a16:creationId xmlns:a16="http://schemas.microsoft.com/office/drawing/2014/main" id="{8F97135F-722A-4B78-A0C8-090D559DE0D0}"/>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8220582" y="3392350"/>
                <a:ext cx="225551" cy="225551"/>
              </a:xfrm>
              <a:prstGeom prst="rect">
                <a:avLst/>
              </a:prstGeom>
            </p:spPr>
          </p:pic>
        </p:grpSp>
      </p:grpSp>
      <p:sp>
        <p:nvSpPr>
          <p:cNvPr id="163" name="Rectangle 162">
            <a:extLst>
              <a:ext uri="{FF2B5EF4-FFF2-40B4-BE49-F238E27FC236}">
                <a16:creationId xmlns:a16="http://schemas.microsoft.com/office/drawing/2014/main" id="{1E2F5C48-62C8-9652-5DAA-86D4AABAA2DE}"/>
              </a:ext>
            </a:extLst>
          </p:cNvPr>
          <p:cNvSpPr/>
          <p:nvPr/>
        </p:nvSpPr>
        <p:spPr>
          <a:xfrm>
            <a:off x="10556718" y="3644955"/>
            <a:ext cx="1221808" cy="1138773"/>
          </a:xfrm>
          <a:prstGeom prst="rect">
            <a:avLst/>
          </a:prstGeom>
        </p:spPr>
        <p:txBody>
          <a:bodyPr wrap="none">
            <a:spAutoFit/>
          </a:bodyPr>
          <a:lstStyle/>
          <a:p>
            <a:pPr marL="0" marR="0" lvl="0" indent="0" algn="r" defTabSz="91436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lumMod val="50000"/>
                    <a:lumOff val="50000"/>
                  </a:srgbClr>
                </a:solidFill>
                <a:effectLst/>
                <a:uLnTx/>
                <a:uFillTx/>
                <a:latin typeface="Arial" pitchFamily="34" charset="0"/>
                <a:ea typeface="+mn-ea"/>
                <a:cs typeface="Arial" pitchFamily="34" charset="0"/>
              </a:rPr>
              <a:t>Innovation</a:t>
            </a:r>
            <a:br>
              <a:rPr kumimoji="0" lang="en-US" sz="1600" b="1" i="0" u="none" strike="noStrike" kern="1200" cap="none" spc="0" normalizeH="0" baseline="0" noProof="0">
                <a:ln>
                  <a:noFill/>
                </a:ln>
                <a:solidFill>
                  <a:srgbClr val="000000">
                    <a:lumMod val="50000"/>
                    <a:lumOff val="50000"/>
                  </a:srgbClr>
                </a:solidFill>
                <a:effectLst/>
                <a:uLnTx/>
                <a:uFillTx/>
                <a:latin typeface="Arial" pitchFamily="34" charset="0"/>
                <a:ea typeface="+mn-ea"/>
                <a:cs typeface="Arial" pitchFamily="34" charset="0"/>
              </a:rPr>
            </a:br>
            <a:r>
              <a:rPr kumimoji="0" lang="en-US" sz="1600" b="1" i="0" u="none" strike="noStrike" kern="1200" cap="none" spc="0" normalizeH="0" baseline="0" noProof="0">
                <a:ln>
                  <a:noFill/>
                </a:ln>
                <a:solidFill>
                  <a:srgbClr val="000000">
                    <a:lumMod val="50000"/>
                    <a:lumOff val="50000"/>
                  </a:srgbClr>
                </a:solidFill>
                <a:effectLst/>
                <a:uLnTx/>
                <a:uFillTx/>
                <a:latin typeface="Arial" pitchFamily="34" charset="0"/>
                <a:ea typeface="+mn-ea"/>
                <a:cs typeface="Arial" pitchFamily="34" charset="0"/>
              </a:rPr>
              <a:t>Security</a:t>
            </a:r>
          </a:p>
          <a:p>
            <a:pPr marL="0" marR="0" lvl="0" indent="0" algn="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noFill/>
                <a:effectLst/>
                <a:uLnTx/>
                <a:uFillTx/>
                <a:latin typeface="Arial" pitchFamily="34" charset="0"/>
                <a:ea typeface="+mn-ea"/>
                <a:cs typeface="Arial" pitchFamily="34" charset="0"/>
              </a:rPr>
              <a:t>Securing</a:t>
            </a:r>
            <a:br>
              <a:rPr kumimoji="0" lang="en-US" sz="1200" b="0" i="0" u="none" strike="noStrike" kern="1200" cap="none" spc="0" normalizeH="0" baseline="0" noProof="0">
                <a:ln>
                  <a:noFill/>
                </a:ln>
                <a:noFill/>
                <a:effectLst/>
                <a:uLnTx/>
                <a:uFillTx/>
                <a:latin typeface="Arial" pitchFamily="34" charset="0"/>
                <a:ea typeface="+mn-ea"/>
                <a:cs typeface="Arial" pitchFamily="34" charset="0"/>
              </a:rPr>
            </a:br>
            <a:r>
              <a:rPr kumimoji="0" lang="en-US" sz="1200" b="0" i="0" u="none" strike="noStrike" kern="1200" cap="none" spc="0" normalizeH="0" baseline="0" noProof="0">
                <a:ln>
                  <a:noFill/>
                </a:ln>
                <a:noFill/>
                <a:effectLst/>
                <a:uLnTx/>
                <a:uFillTx/>
                <a:latin typeface="Arial" pitchFamily="34" charset="0"/>
                <a:ea typeface="+mn-ea"/>
                <a:cs typeface="Arial" pitchFamily="34" charset="0"/>
              </a:rPr>
              <a:t>new asset</a:t>
            </a:r>
            <a:br>
              <a:rPr kumimoji="0" lang="en-US" sz="1200" b="0" i="0" u="none" strike="noStrike" kern="1200" cap="none" spc="0" normalizeH="0" baseline="0" noProof="0">
                <a:ln>
                  <a:noFill/>
                </a:ln>
                <a:noFill/>
                <a:effectLst/>
                <a:uLnTx/>
                <a:uFillTx/>
                <a:latin typeface="Arial" pitchFamily="34" charset="0"/>
                <a:ea typeface="+mn-ea"/>
                <a:cs typeface="Arial" pitchFamily="34" charset="0"/>
              </a:rPr>
            </a:br>
            <a:r>
              <a:rPr kumimoji="0" lang="en-US" sz="1200" b="0" i="0" u="none" strike="noStrike" kern="1200" cap="none" spc="0" normalizeH="0" baseline="0" noProof="0">
                <a:ln>
                  <a:noFill/>
                </a:ln>
                <a:noFill/>
                <a:effectLst/>
                <a:uLnTx/>
                <a:uFillTx/>
                <a:latin typeface="Arial" pitchFamily="34" charset="0"/>
                <a:ea typeface="+mn-ea"/>
                <a:cs typeface="Arial" pitchFamily="34" charset="0"/>
              </a:rPr>
              <a:t>development</a:t>
            </a:r>
          </a:p>
        </p:txBody>
      </p:sp>
      <p:grpSp>
        <p:nvGrpSpPr>
          <p:cNvPr id="16" name="Group 15">
            <a:extLst>
              <a:ext uri="{FF2B5EF4-FFF2-40B4-BE49-F238E27FC236}">
                <a16:creationId xmlns:a16="http://schemas.microsoft.com/office/drawing/2014/main" id="{4EC840E3-367E-5273-23B5-6FCC4287A31D}"/>
              </a:ext>
            </a:extLst>
          </p:cNvPr>
          <p:cNvGrpSpPr/>
          <p:nvPr/>
        </p:nvGrpSpPr>
        <p:grpSpPr>
          <a:xfrm>
            <a:off x="3772281" y="2840568"/>
            <a:ext cx="1988393" cy="729594"/>
            <a:chOff x="45355" y="2449398"/>
            <a:chExt cx="1988393" cy="729594"/>
          </a:xfrm>
        </p:grpSpPr>
        <p:sp>
          <p:nvSpPr>
            <p:cNvPr id="17" name="Rectangle: Rounded Corners 16">
              <a:extLst>
                <a:ext uri="{FF2B5EF4-FFF2-40B4-BE49-F238E27FC236}">
                  <a16:creationId xmlns:a16="http://schemas.microsoft.com/office/drawing/2014/main" id="{F86577F6-F498-45F3-234B-F624B24FAE72}"/>
                </a:ext>
              </a:extLst>
            </p:cNvPr>
            <p:cNvSpPr/>
            <p:nvPr/>
          </p:nvSpPr>
          <p:spPr>
            <a:xfrm>
              <a:off x="45355" y="2449398"/>
              <a:ext cx="1988393" cy="729594"/>
            </a:xfrm>
            <a:prstGeom prst="roundRect">
              <a:avLst>
                <a:gd name="adj" fmla="val 11155"/>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Entra</a:t>
              </a:r>
              <a:b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br>
              <a:r>
                <a:rPr kumimoji="0" lang="en-US" sz="900" b="0" i="1"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Conditional Access</a:t>
              </a:r>
            </a:p>
            <a:p>
              <a:pPr marL="284163"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pic>
          <p:nvPicPr>
            <p:cNvPr id="18" name="Graphic 17">
              <a:extLst>
                <a:ext uri="{FF2B5EF4-FFF2-40B4-BE49-F238E27FC236}">
                  <a16:creationId xmlns:a16="http://schemas.microsoft.com/office/drawing/2014/main" id="{EF1E6F43-2ADA-07C6-7B92-927E17D73527}"/>
                </a:ext>
              </a:extLst>
            </p:cNvPr>
            <p:cNvPicPr>
              <a:picLocks noChangeAspect="1"/>
            </p:cNvPicPr>
            <p:nvPr/>
          </p:nvPicPr>
          <p:blipFill>
            <a:blip r:embed="rId22">
              <a:extLst>
                <a:ext uri="{28A0092B-C50C-407E-A947-70E740481C1C}">
                  <a14:useLocalDpi xmlns:a14="http://schemas.microsoft.com/office/drawing/2010/main" val="0"/>
                </a:ext>
                <a:ext uri="{96DAC541-7B7A-43D3-8B79-37D633B846F1}">
                  <asvg:svgBlip xmlns:asvg="http://schemas.microsoft.com/office/drawing/2016/SVG/main" r:embed="rId23"/>
                </a:ext>
              </a:extLst>
            </a:blip>
            <a:srcRect/>
            <a:stretch/>
          </p:blipFill>
          <p:spPr>
            <a:xfrm>
              <a:off x="102741" y="2516585"/>
              <a:ext cx="274320" cy="274320"/>
            </a:xfrm>
            <a:prstGeom prst="rect">
              <a:avLst/>
            </a:prstGeom>
          </p:spPr>
        </p:pic>
      </p:grpSp>
      <p:grpSp>
        <p:nvGrpSpPr>
          <p:cNvPr id="76" name="Group 75">
            <a:extLst>
              <a:ext uri="{FF2B5EF4-FFF2-40B4-BE49-F238E27FC236}">
                <a16:creationId xmlns:a16="http://schemas.microsoft.com/office/drawing/2014/main" id="{17574D32-5689-22B4-64E7-E63361AFAF92}"/>
              </a:ext>
            </a:extLst>
          </p:cNvPr>
          <p:cNvGrpSpPr/>
          <p:nvPr/>
        </p:nvGrpSpPr>
        <p:grpSpPr>
          <a:xfrm>
            <a:off x="70087" y="4345137"/>
            <a:ext cx="1864220" cy="1128055"/>
            <a:chOff x="348956" y="3587128"/>
            <a:chExt cx="1864220" cy="1128055"/>
          </a:xfrm>
        </p:grpSpPr>
        <p:grpSp>
          <p:nvGrpSpPr>
            <p:cNvPr id="19" name="Group 18">
              <a:extLst>
                <a:ext uri="{FF2B5EF4-FFF2-40B4-BE49-F238E27FC236}">
                  <a16:creationId xmlns:a16="http://schemas.microsoft.com/office/drawing/2014/main" id="{EFA8C3D2-2072-D58A-8EBB-CE2411D87290}"/>
                </a:ext>
              </a:extLst>
            </p:cNvPr>
            <p:cNvGrpSpPr/>
            <p:nvPr/>
          </p:nvGrpSpPr>
          <p:grpSpPr>
            <a:xfrm>
              <a:off x="348956" y="3587128"/>
              <a:ext cx="1816865" cy="1128055"/>
              <a:chOff x="-28822" y="4320359"/>
              <a:chExt cx="1816865" cy="967481"/>
            </a:xfrm>
          </p:grpSpPr>
          <p:sp>
            <p:nvSpPr>
              <p:cNvPr id="25" name="Rectangle: Rounded Corners 24">
                <a:extLst>
                  <a:ext uri="{FF2B5EF4-FFF2-40B4-BE49-F238E27FC236}">
                    <a16:creationId xmlns:a16="http://schemas.microsoft.com/office/drawing/2014/main" id="{FD8A9543-10DE-703C-E45C-6D82B6C41474}"/>
                  </a:ext>
                </a:extLst>
              </p:cNvPr>
              <p:cNvSpPr/>
              <p:nvPr/>
            </p:nvSpPr>
            <p:spPr>
              <a:xfrm>
                <a:off x="-28822" y="4320359"/>
                <a:ext cx="1816865" cy="967481"/>
              </a:xfrm>
              <a:prstGeom prst="roundRect">
                <a:avLst>
                  <a:gd name="adj" fmla="val 8998"/>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457200" rtlCol="0" anchor="t"/>
              <a:lstStyle/>
              <a:p>
                <a:pPr marL="228600" marR="0" lvl="0" indent="0" algn="l" defTabSz="914400" rtl="0" eaLnBrk="1" fontAlgn="auto" latinLnBrk="0" hangingPunct="1">
                  <a:lnSpc>
                    <a:spcPct val="100000"/>
                  </a:lnSpc>
                  <a:spcBef>
                    <a:spcPts val="0"/>
                  </a:spcBef>
                  <a:spcAft>
                    <a:spcPts val="200"/>
                  </a:spcAft>
                  <a:buClrTx/>
                  <a:buSzTx/>
                  <a:buFontTx/>
                  <a:buNone/>
                  <a:tabLst/>
                  <a:defRPr/>
                </a:pPr>
                <a:endParaRPr kumimoji="0" lang="en-US" sz="900" b="0" i="1"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pic>
            <p:nvPicPr>
              <p:cNvPr id="26" name="Graphic 25">
                <a:extLst>
                  <a:ext uri="{FF2B5EF4-FFF2-40B4-BE49-F238E27FC236}">
                    <a16:creationId xmlns:a16="http://schemas.microsoft.com/office/drawing/2014/main" id="{26DED566-7FF0-1288-D4A7-DC15935C29C0}"/>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8533" y="4377601"/>
                <a:ext cx="259639" cy="242897"/>
              </a:xfrm>
              <a:prstGeom prst="rect">
                <a:avLst/>
              </a:prstGeom>
              <a:effectLst>
                <a:outerShdw blurRad="50800" dist="38100" dir="2700000" algn="tl" rotWithShape="0">
                  <a:prstClr val="black">
                    <a:alpha val="40000"/>
                  </a:prstClr>
                </a:outerShdw>
              </a:effectLst>
            </p:spPr>
          </p:pic>
        </p:grpSp>
        <p:grpSp>
          <p:nvGrpSpPr>
            <p:cNvPr id="27" name="Group 26">
              <a:extLst>
                <a:ext uri="{FF2B5EF4-FFF2-40B4-BE49-F238E27FC236}">
                  <a16:creationId xmlns:a16="http://schemas.microsoft.com/office/drawing/2014/main" id="{0F5D4E73-3A5C-A051-627D-1E5B3313B75C}"/>
                </a:ext>
              </a:extLst>
            </p:cNvPr>
            <p:cNvGrpSpPr/>
            <p:nvPr/>
          </p:nvGrpSpPr>
          <p:grpSpPr>
            <a:xfrm>
              <a:off x="380041" y="4076118"/>
              <a:ext cx="1782482" cy="616162"/>
              <a:chOff x="-31307" y="3350005"/>
              <a:chExt cx="1782482" cy="616162"/>
            </a:xfrm>
          </p:grpSpPr>
          <p:sp>
            <p:nvSpPr>
              <p:cNvPr id="28" name="Rectangle: Rounded Corners 27">
                <a:extLst>
                  <a:ext uri="{FF2B5EF4-FFF2-40B4-BE49-F238E27FC236}">
                    <a16:creationId xmlns:a16="http://schemas.microsoft.com/office/drawing/2014/main" id="{75D5EE2B-B005-0A3B-7980-CC1F5805BAD1}"/>
                  </a:ext>
                </a:extLst>
              </p:cNvPr>
              <p:cNvSpPr/>
              <p:nvPr/>
            </p:nvSpPr>
            <p:spPr>
              <a:xfrm>
                <a:off x="-31307" y="3350005"/>
                <a:ext cx="1782482" cy="616162"/>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28600" marR="0" lvl="0" indent="0" algn="l" defTabSz="914400" rtl="0" eaLnBrk="1" fontAlgn="auto" latinLnBrk="0" hangingPunct="1">
                  <a:lnSpc>
                    <a:spcPct val="100000"/>
                  </a:lnSpc>
                  <a:spcBef>
                    <a:spcPts val="0"/>
                  </a:spcBef>
                  <a:spcAft>
                    <a:spcPts val="2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Endpoint</a:t>
                </a:r>
              </a:p>
              <a:p>
                <a:pPr marL="228600" marR="0" lvl="0" indent="0" algn="l" defTabSz="914400" rtl="0" eaLnBrk="1" fontAlgn="auto" latinLnBrk="0" hangingPunct="1">
                  <a:lnSpc>
                    <a:spcPct val="100000"/>
                  </a:lnSpc>
                  <a:spcBef>
                    <a:spcPts val="0"/>
                  </a:spcBef>
                  <a:spcAft>
                    <a:spcPts val="400"/>
                  </a:spcAft>
                  <a:buClrTx/>
                  <a:buSzTx/>
                  <a:buFontTx/>
                  <a:buNone/>
                  <a:tabLst/>
                  <a:defRPr/>
                </a:pPr>
                <a:r>
                  <a:rPr kumimoji="0" lang="en-US" sz="900" b="0" i="1"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Endpoint Detection and Response (EDR)</a:t>
                </a:r>
              </a:p>
              <a:p>
                <a:pPr marL="22860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pic>
            <p:nvPicPr>
              <p:cNvPr id="29" name="Graphic 28">
                <a:extLst>
                  <a:ext uri="{FF2B5EF4-FFF2-40B4-BE49-F238E27FC236}">
                    <a16:creationId xmlns:a16="http://schemas.microsoft.com/office/drawing/2014/main" id="{B02F447B-A025-C303-966A-E662BA6FA257}"/>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8335" y="3372607"/>
                <a:ext cx="274169" cy="297628"/>
              </a:xfrm>
              <a:prstGeom prst="rect">
                <a:avLst/>
              </a:prstGeom>
              <a:effectLst>
                <a:outerShdw blurRad="50800" dist="38100" dir="2700000" algn="tl" rotWithShape="0">
                  <a:prstClr val="black">
                    <a:alpha val="40000"/>
                  </a:prstClr>
                </a:outerShdw>
              </a:effectLst>
            </p:spPr>
          </p:pic>
        </p:grpSp>
        <p:sp>
          <p:nvSpPr>
            <p:cNvPr id="72" name="Rectangle: Rounded Corners 71">
              <a:extLst>
                <a:ext uri="{FF2B5EF4-FFF2-40B4-BE49-F238E27FC236}">
                  <a16:creationId xmlns:a16="http://schemas.microsoft.com/office/drawing/2014/main" id="{0BFF1CD4-0A37-C7D5-AA12-FB1B4C7469A3}"/>
                </a:ext>
              </a:extLst>
            </p:cNvPr>
            <p:cNvSpPr/>
            <p:nvPr/>
          </p:nvSpPr>
          <p:spPr>
            <a:xfrm>
              <a:off x="430694" y="3592706"/>
              <a:ext cx="1782482" cy="616162"/>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28600" marR="0" lvl="0" indent="0" algn="l" defTabSz="914400" rtl="0" eaLnBrk="1" fontAlgn="auto" latinLnBrk="0" hangingPunct="1">
                <a:lnSpc>
                  <a:spcPct val="100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Intune</a:t>
              </a:r>
            </a:p>
            <a:p>
              <a:pPr marL="228600" marR="0" lvl="0" indent="0" algn="l" defTabSz="914400" rtl="0" eaLnBrk="1" fontAlgn="auto" latinLnBrk="0" hangingPunct="1">
                <a:lnSpc>
                  <a:spcPct val="100000"/>
                </a:lnSpc>
                <a:spcBef>
                  <a:spcPts val="0"/>
                </a:spcBef>
                <a:spcAft>
                  <a:spcPts val="200"/>
                </a:spcAft>
                <a:buClrTx/>
                <a:buSzTx/>
                <a:buFontTx/>
                <a:buNone/>
                <a:tabLst/>
                <a:defRPr/>
              </a:pPr>
              <a:r>
                <a:rPr kumimoji="0" lang="en-US" sz="1000" b="0" i="1"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Device Management</a:t>
              </a:r>
            </a:p>
          </p:txBody>
        </p:sp>
      </p:grpSp>
      <p:grpSp>
        <p:nvGrpSpPr>
          <p:cNvPr id="89" name="Group 88">
            <a:extLst>
              <a:ext uri="{FF2B5EF4-FFF2-40B4-BE49-F238E27FC236}">
                <a16:creationId xmlns:a16="http://schemas.microsoft.com/office/drawing/2014/main" id="{7995FF6E-231B-3525-4061-5FFBC087545B}"/>
              </a:ext>
            </a:extLst>
          </p:cNvPr>
          <p:cNvGrpSpPr/>
          <p:nvPr/>
        </p:nvGrpSpPr>
        <p:grpSpPr>
          <a:xfrm rot="10800000">
            <a:off x="1282490" y="5752662"/>
            <a:ext cx="8867345" cy="246889"/>
            <a:chOff x="1916125" y="1775547"/>
            <a:chExt cx="8867345" cy="246889"/>
          </a:xfrm>
        </p:grpSpPr>
        <p:grpSp>
          <p:nvGrpSpPr>
            <p:cNvPr id="106" name="Group 105">
              <a:extLst>
                <a:ext uri="{FF2B5EF4-FFF2-40B4-BE49-F238E27FC236}">
                  <a16:creationId xmlns:a16="http://schemas.microsoft.com/office/drawing/2014/main" id="{CC4504C7-CB17-3B94-D8E3-28532A727D96}"/>
                </a:ext>
              </a:extLst>
            </p:cNvPr>
            <p:cNvGrpSpPr/>
            <p:nvPr/>
          </p:nvGrpSpPr>
          <p:grpSpPr>
            <a:xfrm rot="5400000">
              <a:off x="9908950" y="1147915"/>
              <a:ext cx="246888" cy="1502153"/>
              <a:chOff x="9015984" y="2560535"/>
              <a:chExt cx="246888" cy="1502153"/>
            </a:xfrm>
          </p:grpSpPr>
          <p:cxnSp>
            <p:nvCxnSpPr>
              <p:cNvPr id="139" name="Straight Arrow Connector 138">
                <a:extLst>
                  <a:ext uri="{FF2B5EF4-FFF2-40B4-BE49-F238E27FC236}">
                    <a16:creationId xmlns:a16="http://schemas.microsoft.com/office/drawing/2014/main" id="{B15D863A-07A9-0A21-6A06-FBAEEB34A3A0}"/>
                  </a:ext>
                </a:extLst>
              </p:cNvPr>
              <p:cNvCxnSpPr>
                <a:cxnSpLocks/>
              </p:cNvCxnSpPr>
              <p:nvPr/>
            </p:nvCxnSpPr>
            <p:spPr>
              <a:xfrm flipH="1">
                <a:off x="9015984" y="4062688"/>
                <a:ext cx="246888"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0" name="Straight Arrow Connector 139">
                <a:extLst>
                  <a:ext uri="{FF2B5EF4-FFF2-40B4-BE49-F238E27FC236}">
                    <a16:creationId xmlns:a16="http://schemas.microsoft.com/office/drawing/2014/main" id="{B03B71E7-0EB0-7296-0ED5-0C9B5B89B4A5}"/>
                  </a:ext>
                </a:extLst>
              </p:cNvPr>
              <p:cNvCxnSpPr>
                <a:cxnSpLocks/>
              </p:cNvCxnSpPr>
              <p:nvPr/>
            </p:nvCxnSpPr>
            <p:spPr>
              <a:xfrm flipH="1">
                <a:off x="9015984" y="3185115"/>
                <a:ext cx="245781" cy="1195"/>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2" name="Straight Arrow Connector 161">
                <a:extLst>
                  <a:ext uri="{FF2B5EF4-FFF2-40B4-BE49-F238E27FC236}">
                    <a16:creationId xmlns:a16="http://schemas.microsoft.com/office/drawing/2014/main" id="{1FB69D3B-008D-2A5F-1ED1-26E4E55DEB30}"/>
                  </a:ext>
                </a:extLst>
              </p:cNvPr>
              <p:cNvCxnSpPr>
                <a:cxnSpLocks/>
              </p:cNvCxnSpPr>
              <p:nvPr/>
            </p:nvCxnSpPr>
            <p:spPr>
              <a:xfrm flipH="1">
                <a:off x="9016750" y="2560535"/>
                <a:ext cx="243905"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98C69F81-5B06-6AEC-1BAB-31562130352A}"/>
                </a:ext>
              </a:extLst>
            </p:cNvPr>
            <p:cNvGrpSpPr/>
            <p:nvPr/>
          </p:nvGrpSpPr>
          <p:grpSpPr>
            <a:xfrm rot="5400000">
              <a:off x="6919212" y="1147915"/>
              <a:ext cx="246888" cy="1502153"/>
              <a:chOff x="9015984" y="2560535"/>
              <a:chExt cx="246888" cy="1502153"/>
            </a:xfrm>
          </p:grpSpPr>
          <p:cxnSp>
            <p:nvCxnSpPr>
              <p:cNvPr id="118" name="Straight Arrow Connector 117">
                <a:extLst>
                  <a:ext uri="{FF2B5EF4-FFF2-40B4-BE49-F238E27FC236}">
                    <a16:creationId xmlns:a16="http://schemas.microsoft.com/office/drawing/2014/main" id="{D30FD2C4-4F45-4FC6-AD98-4A7A1E6C4D1A}"/>
                  </a:ext>
                </a:extLst>
              </p:cNvPr>
              <p:cNvCxnSpPr>
                <a:cxnSpLocks/>
              </p:cNvCxnSpPr>
              <p:nvPr/>
            </p:nvCxnSpPr>
            <p:spPr>
              <a:xfrm flipH="1">
                <a:off x="9015984" y="4062688"/>
                <a:ext cx="246888"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0D851449-4B14-A8EE-370C-299E17D120FE}"/>
                  </a:ext>
                </a:extLst>
              </p:cNvPr>
              <p:cNvCxnSpPr>
                <a:cxnSpLocks/>
              </p:cNvCxnSpPr>
              <p:nvPr/>
            </p:nvCxnSpPr>
            <p:spPr>
              <a:xfrm flipH="1">
                <a:off x="9015984" y="3185115"/>
                <a:ext cx="245781" cy="1195"/>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8" name="Straight Arrow Connector 137">
                <a:extLst>
                  <a:ext uri="{FF2B5EF4-FFF2-40B4-BE49-F238E27FC236}">
                    <a16:creationId xmlns:a16="http://schemas.microsoft.com/office/drawing/2014/main" id="{26584289-6265-B651-8B66-BA0BDEA85994}"/>
                  </a:ext>
                </a:extLst>
              </p:cNvPr>
              <p:cNvCxnSpPr>
                <a:cxnSpLocks/>
              </p:cNvCxnSpPr>
              <p:nvPr/>
            </p:nvCxnSpPr>
            <p:spPr>
              <a:xfrm flipH="1">
                <a:off x="9016750" y="2560535"/>
                <a:ext cx="243905"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10" name="Group 109">
              <a:extLst>
                <a:ext uri="{FF2B5EF4-FFF2-40B4-BE49-F238E27FC236}">
                  <a16:creationId xmlns:a16="http://schemas.microsoft.com/office/drawing/2014/main" id="{5B9EEAD3-6552-B934-AB43-CC96CE48CE24}"/>
                </a:ext>
              </a:extLst>
            </p:cNvPr>
            <p:cNvGrpSpPr/>
            <p:nvPr/>
          </p:nvGrpSpPr>
          <p:grpSpPr>
            <a:xfrm rot="5400000">
              <a:off x="2249084" y="1442588"/>
              <a:ext cx="246888" cy="912806"/>
              <a:chOff x="9015984" y="2560535"/>
              <a:chExt cx="246888" cy="1502153"/>
            </a:xfrm>
          </p:grpSpPr>
          <p:cxnSp>
            <p:nvCxnSpPr>
              <p:cNvPr id="115" name="Straight Arrow Connector 114">
                <a:extLst>
                  <a:ext uri="{FF2B5EF4-FFF2-40B4-BE49-F238E27FC236}">
                    <a16:creationId xmlns:a16="http://schemas.microsoft.com/office/drawing/2014/main" id="{96788559-86C3-6C59-5064-1478F97BEDB6}"/>
                  </a:ext>
                </a:extLst>
              </p:cNvPr>
              <p:cNvCxnSpPr>
                <a:cxnSpLocks/>
              </p:cNvCxnSpPr>
              <p:nvPr/>
            </p:nvCxnSpPr>
            <p:spPr>
              <a:xfrm flipH="1">
                <a:off x="9015984" y="4062688"/>
                <a:ext cx="246888"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00890775-663B-6F81-A5FF-DA08B70FA3B0}"/>
                  </a:ext>
                </a:extLst>
              </p:cNvPr>
              <p:cNvCxnSpPr>
                <a:cxnSpLocks/>
              </p:cNvCxnSpPr>
              <p:nvPr/>
            </p:nvCxnSpPr>
            <p:spPr>
              <a:xfrm flipH="1">
                <a:off x="9015984" y="3185115"/>
                <a:ext cx="245781" cy="1195"/>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977E5E79-8EAF-0772-5E28-27E08AF711E1}"/>
                  </a:ext>
                </a:extLst>
              </p:cNvPr>
              <p:cNvCxnSpPr>
                <a:cxnSpLocks/>
              </p:cNvCxnSpPr>
              <p:nvPr/>
            </p:nvCxnSpPr>
            <p:spPr>
              <a:xfrm flipH="1">
                <a:off x="9016750" y="2560535"/>
                <a:ext cx="243905"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7E7FE389-240A-2CCC-F9FE-D1A81195123B}"/>
                </a:ext>
              </a:extLst>
            </p:cNvPr>
            <p:cNvGrpSpPr/>
            <p:nvPr/>
          </p:nvGrpSpPr>
          <p:grpSpPr>
            <a:xfrm rot="5400000">
              <a:off x="4434636" y="1147915"/>
              <a:ext cx="246888" cy="1502153"/>
              <a:chOff x="9015984" y="2560535"/>
              <a:chExt cx="246888" cy="1502153"/>
            </a:xfrm>
          </p:grpSpPr>
          <p:cxnSp>
            <p:nvCxnSpPr>
              <p:cNvPr id="112" name="Straight Arrow Connector 111">
                <a:extLst>
                  <a:ext uri="{FF2B5EF4-FFF2-40B4-BE49-F238E27FC236}">
                    <a16:creationId xmlns:a16="http://schemas.microsoft.com/office/drawing/2014/main" id="{A1AD9C46-3978-8A59-3240-57432847F959}"/>
                  </a:ext>
                </a:extLst>
              </p:cNvPr>
              <p:cNvCxnSpPr>
                <a:cxnSpLocks/>
              </p:cNvCxnSpPr>
              <p:nvPr/>
            </p:nvCxnSpPr>
            <p:spPr>
              <a:xfrm flipH="1">
                <a:off x="9015984" y="4062688"/>
                <a:ext cx="246888"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Arrow Connector 112">
                <a:extLst>
                  <a:ext uri="{FF2B5EF4-FFF2-40B4-BE49-F238E27FC236}">
                    <a16:creationId xmlns:a16="http://schemas.microsoft.com/office/drawing/2014/main" id="{A355E31F-8229-1725-66A7-7DB934619630}"/>
                  </a:ext>
                </a:extLst>
              </p:cNvPr>
              <p:cNvCxnSpPr>
                <a:cxnSpLocks/>
              </p:cNvCxnSpPr>
              <p:nvPr/>
            </p:nvCxnSpPr>
            <p:spPr>
              <a:xfrm flipH="1">
                <a:off x="9015984" y="3185115"/>
                <a:ext cx="245781" cy="1195"/>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C76E5123-BF04-F289-43DF-F5B1DCEC8A1E}"/>
                  </a:ext>
                </a:extLst>
              </p:cNvPr>
              <p:cNvCxnSpPr>
                <a:cxnSpLocks/>
              </p:cNvCxnSpPr>
              <p:nvPr/>
            </p:nvCxnSpPr>
            <p:spPr>
              <a:xfrm flipH="1">
                <a:off x="9016750" y="2560535"/>
                <a:ext cx="243905"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grpSp>
        <p:nvGrpSpPr>
          <p:cNvPr id="164" name="Group 163">
            <a:extLst>
              <a:ext uri="{FF2B5EF4-FFF2-40B4-BE49-F238E27FC236}">
                <a16:creationId xmlns:a16="http://schemas.microsoft.com/office/drawing/2014/main" id="{72749889-6001-FDF8-0F9A-49F593D19B2D}"/>
              </a:ext>
            </a:extLst>
          </p:cNvPr>
          <p:cNvGrpSpPr/>
          <p:nvPr/>
        </p:nvGrpSpPr>
        <p:grpSpPr>
          <a:xfrm>
            <a:off x="1067217" y="5990197"/>
            <a:ext cx="10283802" cy="729413"/>
            <a:chOff x="1684814" y="969980"/>
            <a:chExt cx="10283802" cy="729413"/>
          </a:xfrm>
        </p:grpSpPr>
        <p:sp>
          <p:nvSpPr>
            <p:cNvPr id="165" name="Freeform: Shape 164">
              <a:extLst>
                <a:ext uri="{FF2B5EF4-FFF2-40B4-BE49-F238E27FC236}">
                  <a16:creationId xmlns:a16="http://schemas.microsoft.com/office/drawing/2014/main" id="{F3206824-A401-DF32-63BF-469529F6A3AE}"/>
                </a:ext>
              </a:extLst>
            </p:cNvPr>
            <p:cNvSpPr/>
            <p:nvPr/>
          </p:nvSpPr>
          <p:spPr bwMode="auto">
            <a:xfrm>
              <a:off x="1684814" y="969980"/>
              <a:ext cx="10283802" cy="729413"/>
            </a:xfrm>
            <a:custGeom>
              <a:avLst/>
              <a:gdLst>
                <a:gd name="connsiteX0" fmla="*/ 53507 w 10283802"/>
                <a:gd name="connsiteY0" fmla="*/ 0 h 1016189"/>
                <a:gd name="connsiteX1" fmla="*/ 1057534 w 10283802"/>
                <a:gd name="connsiteY1" fmla="*/ 0 h 1016189"/>
                <a:gd name="connsiteX2" fmla="*/ 1068421 w 10283802"/>
                <a:gd name="connsiteY2" fmla="*/ 2198 h 1016189"/>
                <a:gd name="connsiteX3" fmla="*/ 10194137 w 10283802"/>
                <a:gd name="connsiteY3" fmla="*/ 2198 h 1016189"/>
                <a:gd name="connsiteX4" fmla="*/ 10283802 w 10283802"/>
                <a:gd name="connsiteY4" fmla="*/ 92616 h 1016189"/>
                <a:gd name="connsiteX5" fmla="*/ 10283802 w 10283802"/>
                <a:gd name="connsiteY5" fmla="*/ 925771 h 1016189"/>
                <a:gd name="connsiteX6" fmla="*/ 10194137 w 10283802"/>
                <a:gd name="connsiteY6" fmla="*/ 1016189 h 1016189"/>
                <a:gd name="connsiteX7" fmla="*/ 8680099 w 10283802"/>
                <a:gd name="connsiteY7" fmla="*/ 1016189 h 1016189"/>
                <a:gd name="connsiteX8" fmla="*/ 8680099 w 10283802"/>
                <a:gd name="connsiteY8" fmla="*/ 1015770 h 1016189"/>
                <a:gd name="connsiteX9" fmla="*/ 8341866 w 10283802"/>
                <a:gd name="connsiteY9" fmla="*/ 1015770 h 1016189"/>
                <a:gd name="connsiteX10" fmla="*/ 8271224 w 10283802"/>
                <a:gd name="connsiteY10" fmla="*/ 968945 h 1016189"/>
                <a:gd name="connsiteX11" fmla="*/ 8269396 w 10283802"/>
                <a:gd name="connsiteY11" fmla="*/ 959892 h 1016189"/>
                <a:gd name="connsiteX12" fmla="*/ 8269396 w 10283802"/>
                <a:gd name="connsiteY12" fmla="*/ 345226 h 1016189"/>
                <a:gd name="connsiteX13" fmla="*/ 8106092 w 10283802"/>
                <a:gd name="connsiteY13" fmla="*/ 180550 h 1016189"/>
                <a:gd name="connsiteX14" fmla="*/ 1067584 w 10283802"/>
                <a:gd name="connsiteY14" fmla="*/ 180550 h 1016189"/>
                <a:gd name="connsiteX15" fmla="*/ 1057534 w 10283802"/>
                <a:gd name="connsiteY15" fmla="*/ 182579 h 1016189"/>
                <a:gd name="connsiteX16" fmla="*/ 53507 w 10283802"/>
                <a:gd name="connsiteY16" fmla="*/ 182579 h 1016189"/>
                <a:gd name="connsiteX17" fmla="*/ 0 w 10283802"/>
                <a:gd name="connsiteY17" fmla="*/ 129072 h 1016189"/>
                <a:gd name="connsiteX18" fmla="*/ 0 w 10283802"/>
                <a:gd name="connsiteY18" fmla="*/ 53507 h 1016189"/>
                <a:gd name="connsiteX19" fmla="*/ 53507 w 10283802"/>
                <a:gd name="connsiteY19" fmla="*/ 0 h 1016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83802" h="1016189">
                  <a:moveTo>
                    <a:pt x="53507" y="0"/>
                  </a:moveTo>
                  <a:lnTo>
                    <a:pt x="1057534" y="0"/>
                  </a:lnTo>
                  <a:lnTo>
                    <a:pt x="1068421" y="2198"/>
                  </a:lnTo>
                  <a:lnTo>
                    <a:pt x="10194137" y="2198"/>
                  </a:lnTo>
                  <a:cubicBezTo>
                    <a:pt x="10243657" y="2198"/>
                    <a:pt x="10283802" y="42680"/>
                    <a:pt x="10283802" y="92616"/>
                  </a:cubicBezTo>
                  <a:lnTo>
                    <a:pt x="10283802" y="925771"/>
                  </a:lnTo>
                  <a:cubicBezTo>
                    <a:pt x="10283802" y="975707"/>
                    <a:pt x="10243657" y="1016189"/>
                    <a:pt x="10194137" y="1016189"/>
                  </a:cubicBezTo>
                  <a:lnTo>
                    <a:pt x="8680099" y="1016189"/>
                  </a:lnTo>
                  <a:lnTo>
                    <a:pt x="8680099" y="1015770"/>
                  </a:lnTo>
                  <a:lnTo>
                    <a:pt x="8341866" y="1015770"/>
                  </a:lnTo>
                  <a:cubicBezTo>
                    <a:pt x="8310110" y="1015770"/>
                    <a:pt x="8282863" y="996462"/>
                    <a:pt x="8271224" y="968945"/>
                  </a:cubicBezTo>
                  <a:lnTo>
                    <a:pt x="8269396" y="959892"/>
                  </a:lnTo>
                  <a:lnTo>
                    <a:pt x="8269396" y="345226"/>
                  </a:lnTo>
                  <a:cubicBezTo>
                    <a:pt x="8269396" y="254278"/>
                    <a:pt x="8196282" y="180550"/>
                    <a:pt x="8106092" y="180550"/>
                  </a:cubicBezTo>
                  <a:lnTo>
                    <a:pt x="1067584" y="180550"/>
                  </a:lnTo>
                  <a:lnTo>
                    <a:pt x="1057534" y="182579"/>
                  </a:lnTo>
                  <a:lnTo>
                    <a:pt x="53507" y="182579"/>
                  </a:lnTo>
                  <a:cubicBezTo>
                    <a:pt x="23956" y="182579"/>
                    <a:pt x="0" y="158623"/>
                    <a:pt x="0" y="129072"/>
                  </a:cubicBezTo>
                  <a:lnTo>
                    <a:pt x="0" y="53507"/>
                  </a:lnTo>
                  <a:cubicBezTo>
                    <a:pt x="0" y="23956"/>
                    <a:pt x="23956" y="0"/>
                    <a:pt x="53507" y="0"/>
                  </a:cubicBezTo>
                  <a:close/>
                </a:path>
              </a:pathLst>
            </a:cu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err="1">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nvGrpSpPr>
            <p:cNvPr id="168" name="Group 167">
              <a:extLst>
                <a:ext uri="{FF2B5EF4-FFF2-40B4-BE49-F238E27FC236}">
                  <a16:creationId xmlns:a16="http://schemas.microsoft.com/office/drawing/2014/main" id="{00929348-F9AD-5FC4-348B-2BFFE3C8C559}"/>
                </a:ext>
              </a:extLst>
            </p:cNvPr>
            <p:cNvGrpSpPr/>
            <p:nvPr/>
          </p:nvGrpSpPr>
          <p:grpSpPr>
            <a:xfrm>
              <a:off x="10039241" y="983611"/>
              <a:ext cx="1718643" cy="682535"/>
              <a:chOff x="9975867" y="2302704"/>
              <a:chExt cx="1718643" cy="682535"/>
            </a:xfrm>
          </p:grpSpPr>
          <p:pic>
            <p:nvPicPr>
              <p:cNvPr id="169" name="Graphic 168">
                <a:extLst>
                  <a:ext uri="{FF2B5EF4-FFF2-40B4-BE49-F238E27FC236}">
                    <a16:creationId xmlns:a16="http://schemas.microsoft.com/office/drawing/2014/main" id="{EC106577-9F9E-5CF3-2188-20469A3DBC2A}"/>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975867" y="2324665"/>
                <a:ext cx="235417" cy="223514"/>
              </a:xfrm>
              <a:prstGeom prst="rect">
                <a:avLst/>
              </a:prstGeom>
            </p:spPr>
          </p:pic>
          <p:sp>
            <p:nvSpPr>
              <p:cNvPr id="170" name="TextBox 169">
                <a:extLst>
                  <a:ext uri="{FF2B5EF4-FFF2-40B4-BE49-F238E27FC236}">
                    <a16:creationId xmlns:a16="http://schemas.microsoft.com/office/drawing/2014/main" id="{9F09630C-7806-0A21-8D4D-5B146C0A9F1B}"/>
                  </a:ext>
                </a:extLst>
              </p:cNvPr>
              <p:cNvSpPr txBox="1"/>
              <p:nvPr/>
            </p:nvSpPr>
            <p:spPr>
              <a:xfrm>
                <a:off x="10171710" y="2302704"/>
                <a:ext cx="133029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Sentinel</a:t>
                </a:r>
              </a:p>
            </p:txBody>
          </p:sp>
          <p:sp>
            <p:nvSpPr>
              <p:cNvPr id="171" name="TextBox 170">
                <a:extLst>
                  <a:ext uri="{FF2B5EF4-FFF2-40B4-BE49-F238E27FC236}">
                    <a16:creationId xmlns:a16="http://schemas.microsoft.com/office/drawing/2014/main" id="{F3ED92E6-81E1-ACD8-F73D-8E1CAABEC3BC}"/>
                  </a:ext>
                </a:extLst>
              </p:cNvPr>
              <p:cNvSpPr txBox="1"/>
              <p:nvPr/>
            </p:nvSpPr>
            <p:spPr>
              <a:xfrm>
                <a:off x="10051117" y="2574870"/>
                <a:ext cx="1643393" cy="410369"/>
              </a:xfrm>
              <a:prstGeom prst="rect">
                <a:avLst/>
              </a:prstGeom>
              <a:noFill/>
            </p:spPr>
            <p:txBody>
              <a:bodyPr wrap="square" lIns="0" tIns="0" rIns="0" bIns="0">
                <a:spAutoFit/>
              </a:bodyPr>
              <a:lstStyle/>
              <a:p>
                <a:pPr marL="114300" marR="0" lvl="0" indent="-11430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6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Security Information and Event Management (SIEM) </a:t>
                </a:r>
              </a:p>
              <a:p>
                <a:pPr marL="114300" marR="0" lvl="0" indent="-11430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6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Security Orchestration, Automation, and Response (</a:t>
                </a:r>
                <a:r>
                  <a:rPr kumimoji="0" lang="en-US" sz="7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SOAR)</a:t>
                </a:r>
              </a:p>
            </p:txBody>
          </p:sp>
        </p:grpSp>
      </p:grpSp>
      <p:grpSp>
        <p:nvGrpSpPr>
          <p:cNvPr id="172" name="Group 171">
            <a:extLst>
              <a:ext uri="{FF2B5EF4-FFF2-40B4-BE49-F238E27FC236}">
                <a16:creationId xmlns:a16="http://schemas.microsoft.com/office/drawing/2014/main" id="{D18E3E64-BBA5-0E28-5297-4712DE86090E}"/>
              </a:ext>
            </a:extLst>
          </p:cNvPr>
          <p:cNvGrpSpPr/>
          <p:nvPr/>
        </p:nvGrpSpPr>
        <p:grpSpPr>
          <a:xfrm>
            <a:off x="1064918" y="6151567"/>
            <a:ext cx="10286101" cy="644910"/>
            <a:chOff x="1682513" y="1149514"/>
            <a:chExt cx="10286101" cy="644910"/>
          </a:xfrm>
        </p:grpSpPr>
        <p:sp>
          <p:nvSpPr>
            <p:cNvPr id="173" name="Freeform: Shape 172">
              <a:extLst>
                <a:ext uri="{FF2B5EF4-FFF2-40B4-BE49-F238E27FC236}">
                  <a16:creationId xmlns:a16="http://schemas.microsoft.com/office/drawing/2014/main" id="{18D1C761-4D69-CC29-5412-DE729DF81CD6}"/>
                </a:ext>
              </a:extLst>
            </p:cNvPr>
            <p:cNvSpPr/>
            <p:nvPr/>
          </p:nvSpPr>
          <p:spPr bwMode="auto">
            <a:xfrm rot="10800000">
              <a:off x="1682513" y="1149514"/>
              <a:ext cx="10286101" cy="644910"/>
            </a:xfrm>
            <a:custGeom>
              <a:avLst/>
              <a:gdLst>
                <a:gd name="connsiteX0" fmla="*/ 10153449 w 10286101"/>
                <a:gd name="connsiteY0" fmla="*/ 795899 h 795899"/>
                <a:gd name="connsiteX1" fmla="*/ 2183572 w 10286101"/>
                <a:gd name="connsiteY1" fmla="*/ 795899 h 795899"/>
                <a:gd name="connsiteX2" fmla="*/ 2050920 w 10286101"/>
                <a:gd name="connsiteY2" fmla="*/ 663247 h 795899"/>
                <a:gd name="connsiteX3" fmla="*/ 2050920 w 10286101"/>
                <a:gd name="connsiteY3" fmla="*/ 372684 h 795899"/>
                <a:gd name="connsiteX4" fmla="*/ 2050741 w 10286101"/>
                <a:gd name="connsiteY4" fmla="*/ 371303 h 795899"/>
                <a:gd name="connsiteX5" fmla="*/ 2050741 w 10286101"/>
                <a:gd name="connsiteY5" fmla="*/ 133540 h 795899"/>
                <a:gd name="connsiteX6" fmla="*/ 2010243 w 10286101"/>
                <a:gd name="connsiteY6" fmla="*/ 69840 h 795899"/>
                <a:gd name="connsiteX7" fmla="*/ 264752 w 10286101"/>
                <a:gd name="connsiteY7" fmla="*/ 69840 h 795899"/>
                <a:gd name="connsiteX8" fmla="*/ 262260 w 10286101"/>
                <a:gd name="connsiteY8" fmla="*/ 70625 h 795899"/>
                <a:gd name="connsiteX9" fmla="*/ 13269 w 10286101"/>
                <a:gd name="connsiteY9" fmla="*/ 70625 h 795899"/>
                <a:gd name="connsiteX10" fmla="*/ 0 w 10286101"/>
                <a:gd name="connsiteY10" fmla="*/ 49927 h 795899"/>
                <a:gd name="connsiteX11" fmla="*/ 0 w 10286101"/>
                <a:gd name="connsiteY11" fmla="*/ 20697 h 795899"/>
                <a:gd name="connsiteX12" fmla="*/ 13269 w 10286101"/>
                <a:gd name="connsiteY12" fmla="*/ 0 h 795899"/>
                <a:gd name="connsiteX13" fmla="*/ 262260 w 10286101"/>
                <a:gd name="connsiteY13" fmla="*/ 0 h 795899"/>
                <a:gd name="connsiteX14" fmla="*/ 264959 w 10286101"/>
                <a:gd name="connsiteY14" fmla="*/ 850 h 795899"/>
                <a:gd name="connsiteX15" fmla="*/ 2179361 w 10286101"/>
                <a:gd name="connsiteY15" fmla="*/ 850 h 795899"/>
                <a:gd name="connsiteX16" fmla="*/ 2183572 w 10286101"/>
                <a:gd name="connsiteY16" fmla="*/ 0 h 795899"/>
                <a:gd name="connsiteX17" fmla="*/ 10153449 w 10286101"/>
                <a:gd name="connsiteY17" fmla="*/ 0 h 795899"/>
                <a:gd name="connsiteX18" fmla="*/ 10286101 w 10286101"/>
                <a:gd name="connsiteY18" fmla="*/ 132652 h 795899"/>
                <a:gd name="connsiteX19" fmla="*/ 10286101 w 10286101"/>
                <a:gd name="connsiteY19" fmla="*/ 663247 h 795899"/>
                <a:gd name="connsiteX20" fmla="*/ 10153449 w 10286101"/>
                <a:gd name="connsiteY20" fmla="*/ 795899 h 79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86101" h="795899">
                  <a:moveTo>
                    <a:pt x="10153449" y="795899"/>
                  </a:moveTo>
                  <a:lnTo>
                    <a:pt x="2183572" y="795899"/>
                  </a:lnTo>
                  <a:cubicBezTo>
                    <a:pt x="2110310" y="795899"/>
                    <a:pt x="2050920" y="736509"/>
                    <a:pt x="2050920" y="663247"/>
                  </a:cubicBezTo>
                  <a:lnTo>
                    <a:pt x="2050920" y="372684"/>
                  </a:lnTo>
                  <a:lnTo>
                    <a:pt x="2050741" y="371303"/>
                  </a:lnTo>
                  <a:lnTo>
                    <a:pt x="2050741" y="133540"/>
                  </a:lnTo>
                  <a:cubicBezTo>
                    <a:pt x="2050741" y="98359"/>
                    <a:pt x="2032609" y="69840"/>
                    <a:pt x="2010243" y="69840"/>
                  </a:cubicBezTo>
                  <a:lnTo>
                    <a:pt x="264752" y="69840"/>
                  </a:lnTo>
                  <a:lnTo>
                    <a:pt x="262260" y="70625"/>
                  </a:lnTo>
                  <a:lnTo>
                    <a:pt x="13269" y="70625"/>
                  </a:lnTo>
                  <a:cubicBezTo>
                    <a:pt x="5941" y="70625"/>
                    <a:pt x="0" y="61358"/>
                    <a:pt x="0" y="49927"/>
                  </a:cubicBezTo>
                  <a:lnTo>
                    <a:pt x="0" y="20697"/>
                  </a:lnTo>
                  <a:cubicBezTo>
                    <a:pt x="0" y="9267"/>
                    <a:pt x="5941" y="0"/>
                    <a:pt x="13269" y="0"/>
                  </a:cubicBezTo>
                  <a:lnTo>
                    <a:pt x="262260" y="0"/>
                  </a:lnTo>
                  <a:lnTo>
                    <a:pt x="264959" y="850"/>
                  </a:lnTo>
                  <a:lnTo>
                    <a:pt x="2179361" y="850"/>
                  </a:lnTo>
                  <a:lnTo>
                    <a:pt x="2183572" y="0"/>
                  </a:lnTo>
                  <a:lnTo>
                    <a:pt x="10153449" y="0"/>
                  </a:lnTo>
                  <a:cubicBezTo>
                    <a:pt x="10226711" y="0"/>
                    <a:pt x="10286101" y="59390"/>
                    <a:pt x="10286101" y="132652"/>
                  </a:cubicBezTo>
                  <a:lnTo>
                    <a:pt x="10286101" y="663247"/>
                  </a:lnTo>
                  <a:cubicBezTo>
                    <a:pt x="10286101" y="736509"/>
                    <a:pt x="10226711" y="795899"/>
                    <a:pt x="10153449" y="795899"/>
                  </a:cubicBezTo>
                  <a:close/>
                </a:path>
              </a:pathLst>
            </a:cu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err="1">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nvGrpSpPr>
            <p:cNvPr id="174" name="Group 173">
              <a:extLst>
                <a:ext uri="{FF2B5EF4-FFF2-40B4-BE49-F238E27FC236}">
                  <a16:creationId xmlns:a16="http://schemas.microsoft.com/office/drawing/2014/main" id="{367039E8-FF42-480F-B614-9D7C0FEFD662}"/>
                </a:ext>
              </a:extLst>
            </p:cNvPr>
            <p:cNvGrpSpPr/>
            <p:nvPr/>
          </p:nvGrpSpPr>
          <p:grpSpPr>
            <a:xfrm>
              <a:off x="4585645" y="1198629"/>
              <a:ext cx="2007242" cy="285880"/>
              <a:chOff x="4585645" y="1198629"/>
              <a:chExt cx="2007242" cy="285880"/>
            </a:xfrm>
          </p:grpSpPr>
          <p:sp>
            <p:nvSpPr>
              <p:cNvPr id="175" name="TextBox 174">
                <a:extLst>
                  <a:ext uri="{FF2B5EF4-FFF2-40B4-BE49-F238E27FC236}">
                    <a16:creationId xmlns:a16="http://schemas.microsoft.com/office/drawing/2014/main" id="{B4E020C3-5637-69B5-FF44-D441254DEA06}"/>
                  </a:ext>
                </a:extLst>
              </p:cNvPr>
              <p:cNvSpPr txBox="1"/>
              <p:nvPr/>
            </p:nvSpPr>
            <p:spPr>
              <a:xfrm>
                <a:off x="4807147" y="1203070"/>
                <a:ext cx="178574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Defender</a:t>
                </a:r>
              </a:p>
            </p:txBody>
          </p:sp>
          <p:pic>
            <p:nvPicPr>
              <p:cNvPr id="176" name="Graphic 175">
                <a:extLst>
                  <a:ext uri="{FF2B5EF4-FFF2-40B4-BE49-F238E27FC236}">
                    <a16:creationId xmlns:a16="http://schemas.microsoft.com/office/drawing/2014/main" id="{4E89614E-12B3-ACB4-BE8F-47731A0B1CD2}"/>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4585645" y="1198629"/>
                <a:ext cx="263347" cy="285880"/>
              </a:xfrm>
              <a:prstGeom prst="rect">
                <a:avLst/>
              </a:prstGeom>
              <a:effectLst>
                <a:outerShdw blurRad="50800" dist="38100" dir="2700000" algn="tl" rotWithShape="0">
                  <a:prstClr val="black">
                    <a:alpha val="40000"/>
                  </a:prstClr>
                </a:outerShdw>
              </a:effectLst>
            </p:spPr>
          </p:pic>
        </p:grpSp>
      </p:grpSp>
      <p:sp>
        <p:nvSpPr>
          <p:cNvPr id="177" name="TextBox 176">
            <a:extLst>
              <a:ext uri="{FF2B5EF4-FFF2-40B4-BE49-F238E27FC236}">
                <a16:creationId xmlns:a16="http://schemas.microsoft.com/office/drawing/2014/main" id="{D157BAB4-EB62-984D-0427-1C6632CB6FCB}"/>
              </a:ext>
            </a:extLst>
          </p:cNvPr>
          <p:cNvSpPr txBox="1"/>
          <p:nvPr/>
        </p:nvSpPr>
        <p:spPr>
          <a:xfrm>
            <a:off x="4507838" y="6513633"/>
            <a:ext cx="1444500"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Identity</a:t>
            </a:r>
          </a:p>
        </p:txBody>
      </p:sp>
      <p:sp>
        <p:nvSpPr>
          <p:cNvPr id="178" name="TextBox 177">
            <a:extLst>
              <a:ext uri="{FF2B5EF4-FFF2-40B4-BE49-F238E27FC236}">
                <a16:creationId xmlns:a16="http://schemas.microsoft.com/office/drawing/2014/main" id="{16F5A970-E4A2-13F9-B128-2D8811043965}"/>
              </a:ext>
            </a:extLst>
          </p:cNvPr>
          <p:cNvSpPr txBox="1"/>
          <p:nvPr/>
        </p:nvSpPr>
        <p:spPr>
          <a:xfrm>
            <a:off x="7868759" y="6513633"/>
            <a:ext cx="1313806"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a:t>
            </a:r>
          </a:p>
        </p:txBody>
      </p:sp>
      <p:sp>
        <p:nvSpPr>
          <p:cNvPr id="179" name="TextBox 178">
            <a:extLst>
              <a:ext uri="{FF2B5EF4-FFF2-40B4-BE49-F238E27FC236}">
                <a16:creationId xmlns:a16="http://schemas.microsoft.com/office/drawing/2014/main" id="{90148910-D865-B88F-7151-1D1CF18BE5EC}"/>
              </a:ext>
            </a:extLst>
          </p:cNvPr>
          <p:cNvSpPr txBox="1"/>
          <p:nvPr/>
        </p:nvSpPr>
        <p:spPr>
          <a:xfrm>
            <a:off x="6066459" y="6513633"/>
            <a:ext cx="1688180"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 Apps</a:t>
            </a:r>
          </a:p>
        </p:txBody>
      </p:sp>
      <p:sp>
        <p:nvSpPr>
          <p:cNvPr id="180" name="Rectangle: Rounded Corners 179">
            <a:extLst>
              <a:ext uri="{FF2B5EF4-FFF2-40B4-BE49-F238E27FC236}">
                <a16:creationId xmlns:a16="http://schemas.microsoft.com/office/drawing/2014/main" id="{C12DB582-FE40-B3F2-FF84-D56C29E76EF1}"/>
              </a:ext>
            </a:extLst>
          </p:cNvPr>
          <p:cNvSpPr/>
          <p:nvPr/>
        </p:nvSpPr>
        <p:spPr>
          <a:xfrm>
            <a:off x="1184806" y="6513633"/>
            <a:ext cx="1488047" cy="227628"/>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Endpoint</a:t>
            </a:r>
          </a:p>
          <a:p>
            <a:pPr marL="22860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181" name="TextBox 180">
            <a:extLst>
              <a:ext uri="{FF2B5EF4-FFF2-40B4-BE49-F238E27FC236}">
                <a16:creationId xmlns:a16="http://schemas.microsoft.com/office/drawing/2014/main" id="{19506CBC-90B8-CC03-B3C3-0939193274FF}"/>
              </a:ext>
            </a:extLst>
          </p:cNvPr>
          <p:cNvSpPr txBox="1"/>
          <p:nvPr/>
        </p:nvSpPr>
        <p:spPr>
          <a:xfrm>
            <a:off x="2786974" y="6513633"/>
            <a:ext cx="1606743"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Office 365</a:t>
            </a:r>
          </a:p>
        </p:txBody>
      </p:sp>
      <p:sp>
        <p:nvSpPr>
          <p:cNvPr id="182" name="TextBox 181">
            <a:extLst>
              <a:ext uri="{FF2B5EF4-FFF2-40B4-BE49-F238E27FC236}">
                <a16:creationId xmlns:a16="http://schemas.microsoft.com/office/drawing/2014/main" id="{E073BE63-4E4F-508C-4421-044D8C768FC6}"/>
              </a:ext>
            </a:extLst>
          </p:cNvPr>
          <p:cNvSpPr txBox="1"/>
          <p:nvPr/>
        </p:nvSpPr>
        <p:spPr>
          <a:xfrm>
            <a:off x="6389314" y="5752038"/>
            <a:ext cx="3570632" cy="215444"/>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FF0000"/>
                </a:solidFill>
                <a:effectLst>
                  <a:glow rad="165100">
                    <a:srgbClr val="FFFFFF"/>
                  </a:glow>
                </a:effectLst>
                <a:uLnTx/>
                <a:uFillTx/>
                <a:latin typeface="Segoe UI" panose="020B0502040204020203" pitchFamily="34" charset="0"/>
                <a:ea typeface="+mn-ea"/>
                <a:cs typeface="Segoe UI" panose="020B0502040204020203" pitchFamily="34" charset="0"/>
              </a:rPr>
              <a:t>Security telemetry from across the environment </a:t>
            </a:r>
          </a:p>
        </p:txBody>
      </p:sp>
      <p:grpSp>
        <p:nvGrpSpPr>
          <p:cNvPr id="200" name="Group 199">
            <a:extLst>
              <a:ext uri="{FF2B5EF4-FFF2-40B4-BE49-F238E27FC236}">
                <a16:creationId xmlns:a16="http://schemas.microsoft.com/office/drawing/2014/main" id="{297075F9-D964-7AD8-B134-895E94930DF4}"/>
              </a:ext>
            </a:extLst>
          </p:cNvPr>
          <p:cNvGrpSpPr/>
          <p:nvPr/>
        </p:nvGrpSpPr>
        <p:grpSpPr>
          <a:xfrm>
            <a:off x="6933421" y="1549458"/>
            <a:ext cx="1195093" cy="415282"/>
            <a:chOff x="3336538" y="5762314"/>
            <a:chExt cx="1165822" cy="415282"/>
          </a:xfrm>
        </p:grpSpPr>
        <p:grpSp>
          <p:nvGrpSpPr>
            <p:cNvPr id="201" name="Group 200">
              <a:extLst>
                <a:ext uri="{FF2B5EF4-FFF2-40B4-BE49-F238E27FC236}">
                  <a16:creationId xmlns:a16="http://schemas.microsoft.com/office/drawing/2014/main" id="{4B303D8C-6793-D1CA-FFA1-8DCA56EC65EF}"/>
                </a:ext>
              </a:extLst>
            </p:cNvPr>
            <p:cNvGrpSpPr/>
            <p:nvPr/>
          </p:nvGrpSpPr>
          <p:grpSpPr>
            <a:xfrm>
              <a:off x="3336538" y="5762314"/>
              <a:ext cx="1165822" cy="415282"/>
              <a:chOff x="1408238" y="5784236"/>
              <a:chExt cx="1165822" cy="415282"/>
            </a:xfrm>
          </p:grpSpPr>
          <p:sp>
            <p:nvSpPr>
              <p:cNvPr id="203" name="Rectangle: Rounded Corners 202">
                <a:extLst>
                  <a:ext uri="{FF2B5EF4-FFF2-40B4-BE49-F238E27FC236}">
                    <a16:creationId xmlns:a16="http://schemas.microsoft.com/office/drawing/2014/main" id="{26806C5C-09C1-BC55-F231-6EFD78095AB1}"/>
                  </a:ext>
                </a:extLst>
              </p:cNvPr>
              <p:cNvSpPr/>
              <p:nvPr/>
            </p:nvSpPr>
            <p:spPr>
              <a:xfrm>
                <a:off x="1408238" y="5784236"/>
                <a:ext cx="1103783" cy="409610"/>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204" name="TextBox 203">
                <a:extLst>
                  <a:ext uri="{FF2B5EF4-FFF2-40B4-BE49-F238E27FC236}">
                    <a16:creationId xmlns:a16="http://schemas.microsoft.com/office/drawing/2014/main" id="{2B555773-AFE5-18BC-1606-9C2B65A49263}"/>
                  </a:ext>
                </a:extLst>
              </p:cNvPr>
              <p:cNvSpPr txBox="1"/>
              <p:nvPr/>
            </p:nvSpPr>
            <p:spPr>
              <a:xfrm>
                <a:off x="1759916" y="5799408"/>
                <a:ext cx="81414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Purview</a:t>
                </a:r>
              </a:p>
            </p:txBody>
          </p:sp>
        </p:grpSp>
        <p:pic>
          <p:nvPicPr>
            <p:cNvPr id="202" name="Graphic 201">
              <a:extLst>
                <a:ext uri="{FF2B5EF4-FFF2-40B4-BE49-F238E27FC236}">
                  <a16:creationId xmlns:a16="http://schemas.microsoft.com/office/drawing/2014/main" id="{EB295F57-21DD-971A-0256-61C74E26AAC1}"/>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3407618" y="5833568"/>
              <a:ext cx="274320" cy="274320"/>
            </a:xfrm>
            <a:prstGeom prst="rect">
              <a:avLst/>
            </a:prstGeom>
          </p:spPr>
        </p:pic>
      </p:grpSp>
      <p:sp>
        <p:nvSpPr>
          <p:cNvPr id="248" name="Rectangle: Rounded Corners 247">
            <a:hlinkClick r:id="rId32" tooltip="Microsoft processes over 8 trillion signals daily that offer insight into normal baseline activity, potentially anomalous behaviors, and verified attacks that help us provide high quality detection by filtering out false positives &amp; amplifying real attacks"/>
            <a:extLst>
              <a:ext uri="{FF2B5EF4-FFF2-40B4-BE49-F238E27FC236}">
                <a16:creationId xmlns:a16="http://schemas.microsoft.com/office/drawing/2014/main" id="{004AA1DF-A8A1-FFCB-080B-CCD60B14FCD7}"/>
              </a:ext>
            </a:extLst>
          </p:cNvPr>
          <p:cNvSpPr/>
          <p:nvPr/>
        </p:nvSpPr>
        <p:spPr>
          <a:xfrm>
            <a:off x="3820552" y="4426569"/>
            <a:ext cx="1646642" cy="561192"/>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05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65+ Trillion signals per day of security context</a:t>
            </a:r>
          </a:p>
        </p:txBody>
      </p:sp>
      <p:grpSp>
        <p:nvGrpSpPr>
          <p:cNvPr id="250" name="Group 249">
            <a:extLst>
              <a:ext uri="{FF2B5EF4-FFF2-40B4-BE49-F238E27FC236}">
                <a16:creationId xmlns:a16="http://schemas.microsoft.com/office/drawing/2014/main" id="{9A67D4F6-0324-8C11-6053-50D9DFF48E42}"/>
              </a:ext>
            </a:extLst>
          </p:cNvPr>
          <p:cNvGrpSpPr/>
          <p:nvPr/>
        </p:nvGrpSpPr>
        <p:grpSpPr>
          <a:xfrm>
            <a:off x="8317683" y="5025101"/>
            <a:ext cx="1822722" cy="530919"/>
            <a:chOff x="45356" y="2449398"/>
            <a:chExt cx="1822722" cy="530919"/>
          </a:xfrm>
        </p:grpSpPr>
        <p:sp>
          <p:nvSpPr>
            <p:cNvPr id="251" name="Rectangle: Rounded Corners 250">
              <a:extLst>
                <a:ext uri="{FF2B5EF4-FFF2-40B4-BE49-F238E27FC236}">
                  <a16:creationId xmlns:a16="http://schemas.microsoft.com/office/drawing/2014/main" id="{6024B27C-A568-5D79-9BE6-57F0BF767C31}"/>
                </a:ext>
              </a:extLst>
            </p:cNvPr>
            <p:cNvSpPr/>
            <p:nvPr/>
          </p:nvSpPr>
          <p:spPr>
            <a:xfrm>
              <a:off x="45356" y="2449398"/>
              <a:ext cx="1822722" cy="530919"/>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144" rtlCol="0" anchor="t"/>
            <a:lstStyle/>
            <a:p>
              <a:pPr marL="171450" marR="0" lvl="0" indent="0" algn="l" defTabSz="914400" rtl="0" eaLnBrk="1" fontAlgn="auto" latinLnBrk="0" hangingPunct="1">
                <a:lnSpc>
                  <a:spcPct val="100000"/>
                </a:lnSpc>
                <a:spcBef>
                  <a:spcPts val="0"/>
                </a:spcBef>
                <a:spcAft>
                  <a:spcPts val="4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Entra</a:t>
              </a:r>
              <a:b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b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Conditional Access</a:t>
              </a:r>
            </a:p>
          </p:txBody>
        </p:sp>
        <p:pic>
          <p:nvPicPr>
            <p:cNvPr id="252" name="Graphic 251">
              <a:extLst>
                <a:ext uri="{FF2B5EF4-FFF2-40B4-BE49-F238E27FC236}">
                  <a16:creationId xmlns:a16="http://schemas.microsoft.com/office/drawing/2014/main" id="{C28E7C7B-A0FB-2BEF-5F3A-492611BB8FA3}"/>
                </a:ext>
              </a:extLst>
            </p:cNvPr>
            <p:cNvPicPr>
              <a:picLocks noChangeAspect="1"/>
            </p:cNvPicPr>
            <p:nvPr/>
          </p:nvPicPr>
          <p:blipFill>
            <a:blip r:embed="rId22">
              <a:extLst>
                <a:ext uri="{28A0092B-C50C-407E-A947-70E740481C1C}">
                  <a14:useLocalDpi xmlns:a14="http://schemas.microsoft.com/office/drawing/2010/main" val="0"/>
                </a:ext>
                <a:ext uri="{96DAC541-7B7A-43D3-8B79-37D633B846F1}">
                  <asvg:svgBlip xmlns:asvg="http://schemas.microsoft.com/office/drawing/2016/SVG/main" r:embed="rId23"/>
                </a:ext>
              </a:extLst>
            </a:blip>
            <a:srcRect/>
            <a:stretch/>
          </p:blipFill>
          <p:spPr>
            <a:xfrm>
              <a:off x="98780" y="2511479"/>
              <a:ext cx="208745" cy="208745"/>
            </a:xfrm>
            <a:prstGeom prst="rect">
              <a:avLst/>
            </a:prstGeom>
          </p:spPr>
        </p:pic>
      </p:grpSp>
      <p:sp>
        <p:nvSpPr>
          <p:cNvPr id="249" name="Rectangle: Top Corners Rounded 248">
            <a:hlinkClick r:id="rId33" tooltip="Microsoft partnered with Illumio, the leader in Zero Trust Segmentation, to build Illumio for Azure Firewall, an integrated solution that brings the benefits of Zero Trust Segmentation to Azure Firewall."/>
            <a:extLst>
              <a:ext uri="{FF2B5EF4-FFF2-40B4-BE49-F238E27FC236}">
                <a16:creationId xmlns:a16="http://schemas.microsoft.com/office/drawing/2014/main" id="{29E54B72-A7BF-A471-DECD-CF263A9210E5}"/>
              </a:ext>
            </a:extLst>
          </p:cNvPr>
          <p:cNvSpPr/>
          <p:nvPr/>
        </p:nvSpPr>
        <p:spPr bwMode="auto">
          <a:xfrm>
            <a:off x="8317683" y="5394632"/>
            <a:ext cx="1822722" cy="165666"/>
          </a:xfrm>
          <a:prstGeom prst="round2SameRect">
            <a:avLst>
              <a:gd name="adj1" fmla="val 0"/>
              <a:gd name="adj2" fmla="val 48254"/>
            </a:avLst>
          </a:prstGeom>
          <a:solidFill>
            <a:schemeClr val="bg1">
              <a:lumMod val="95000"/>
            </a:schemeClr>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285750" marR="0" lvl="0" indent="-114300" algn="l" defTabSz="914400" rtl="0" eaLnBrk="1" fontAlgn="auto" latinLnBrk="0" hangingPunct="1">
              <a:lnSpc>
                <a:spcPct val="100000"/>
              </a:lnSpc>
              <a:spcBef>
                <a:spcPts val="0"/>
              </a:spcBef>
              <a:spcAft>
                <a:spcPts val="600"/>
              </a:spcAft>
              <a:buClrTx/>
              <a:buSzTx/>
              <a:buFontTx/>
              <a:buNone/>
              <a:tabLst/>
              <a:defRPr/>
            </a:pPr>
            <a:r>
              <a:rPr kumimoji="0" lang="en-US" sz="700" b="1" i="1" u="none" strike="noStrike" kern="0" cap="none" spc="0" normalizeH="0" baseline="0" noProof="0">
                <a:ln>
                  <a:noFill/>
                </a:ln>
                <a:solidFill>
                  <a:srgbClr val="0078D4">
                    <a:lumMod val="75000"/>
                  </a:srgbClr>
                </a:solidFill>
                <a:effectLst/>
                <a:uLnTx/>
                <a:uFillTx/>
                <a:latin typeface="Segoe UI Semibold"/>
                <a:ea typeface="+mn-ea"/>
                <a:cs typeface="+mn-cs"/>
              </a:rPr>
              <a:t>Azure Firewall (Illumio partnership)</a:t>
            </a:r>
          </a:p>
        </p:txBody>
      </p:sp>
      <p:sp>
        <p:nvSpPr>
          <p:cNvPr id="255" name="TextBox 254">
            <a:extLst>
              <a:ext uri="{FF2B5EF4-FFF2-40B4-BE49-F238E27FC236}">
                <a16:creationId xmlns:a16="http://schemas.microsoft.com/office/drawing/2014/main" id="{28C6D2CF-2890-54FB-067E-BBBDD06116B4}"/>
              </a:ext>
            </a:extLst>
          </p:cNvPr>
          <p:cNvSpPr txBox="1"/>
          <p:nvPr/>
        </p:nvSpPr>
        <p:spPr>
          <a:xfrm>
            <a:off x="8054270" y="4205918"/>
            <a:ext cx="944584" cy="308243"/>
          </a:xfrm>
          <a:prstGeom prst="roundRect">
            <a:avLst>
              <a:gd name="adj" fmla="val 21208"/>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284163" marR="0" lvl="0" indent="0" fontAlgn="auto">
              <a:lnSpc>
                <a:spcPct val="100000"/>
              </a:lnSpc>
              <a:spcBef>
                <a:spcPts val="0"/>
              </a:spcBef>
              <a:spcAft>
                <a:spcPts val="400"/>
              </a:spcAft>
              <a:buClrTx/>
              <a:buSzTx/>
              <a:buFontTx/>
              <a:buNone/>
              <a:tabLst/>
              <a:defRPr kumimoji="0" sz="1000" b="0" i="0" u="none" strike="noStrike" cap="none" spc="0" normalizeH="0" baseline="0">
                <a:ln>
                  <a:noFill/>
                </a:ln>
                <a:solidFill>
                  <a:srgbClr val="000000"/>
                </a:solidFill>
                <a:effectLst/>
                <a:uLnTx/>
                <a:uFillTx/>
                <a:latin typeface="Segoe UI Semibold" panose="020B0702040204020203" pitchFamily="34" charset="0"/>
                <a:cs typeface="Segoe UI Semibold" panose="020B07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APIs </a:t>
            </a:r>
            <a:r>
              <a:rPr kumimoji="0" lang="en-US" sz="800" b="0" i="1"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(preview)</a:t>
            </a:r>
          </a:p>
        </p:txBody>
      </p:sp>
      <p:grpSp>
        <p:nvGrpSpPr>
          <p:cNvPr id="261" name="Group 260">
            <a:extLst>
              <a:ext uri="{FF2B5EF4-FFF2-40B4-BE49-F238E27FC236}">
                <a16:creationId xmlns:a16="http://schemas.microsoft.com/office/drawing/2014/main" id="{EDA75AD6-61A1-22EB-E792-C55FDF2869FB}"/>
              </a:ext>
            </a:extLst>
          </p:cNvPr>
          <p:cNvGrpSpPr/>
          <p:nvPr/>
        </p:nvGrpSpPr>
        <p:grpSpPr>
          <a:xfrm>
            <a:off x="10260010" y="4382317"/>
            <a:ext cx="1500712" cy="862958"/>
            <a:chOff x="8277913" y="6161795"/>
            <a:chExt cx="1392595" cy="862958"/>
          </a:xfrm>
        </p:grpSpPr>
        <p:sp>
          <p:nvSpPr>
            <p:cNvPr id="262" name="Rectangle: Rounded Corners 261">
              <a:extLst>
                <a:ext uri="{FF2B5EF4-FFF2-40B4-BE49-F238E27FC236}">
                  <a16:creationId xmlns:a16="http://schemas.microsoft.com/office/drawing/2014/main" id="{5EF5BDF3-D95F-A7F4-FCDF-EBDC16135154}"/>
                </a:ext>
              </a:extLst>
            </p:cNvPr>
            <p:cNvSpPr/>
            <p:nvPr/>
          </p:nvSpPr>
          <p:spPr bwMode="auto">
            <a:xfrm flipH="1">
              <a:off x="8277913" y="6161795"/>
              <a:ext cx="1392594" cy="856260"/>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3" name="Rectangle 262">
              <a:hlinkClick r:id="rId34" tooltip="DevSecOps and Application development security that integrates natively in the developer workflow including code scanning, secret scanning, alerting, security policies, and more. "/>
              <a:extLst>
                <a:ext uri="{FF2B5EF4-FFF2-40B4-BE49-F238E27FC236}">
                  <a16:creationId xmlns:a16="http://schemas.microsoft.com/office/drawing/2014/main" id="{B9759B3C-99FD-7E36-5188-23F1224CB2BE}"/>
                </a:ext>
              </a:extLst>
            </p:cNvPr>
            <p:cNvSpPr/>
            <p:nvPr/>
          </p:nvSpPr>
          <p:spPr bwMode="auto">
            <a:xfrm>
              <a:off x="8277913" y="6425199"/>
              <a:ext cx="1392595" cy="599554"/>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tIns="0" rIns="45720" bIns="0" rtlCol="0" anchor="t">
              <a:noAutofit/>
            </a:bodyPr>
            <a:lstStyle/>
            <a:p>
              <a:pPr marL="0" marR="0" lvl="0" indent="0" algn="ctr" defTabSz="932472" rtl="0" eaLnBrk="1" fontAlgn="base" latinLnBrk="0" hangingPunct="1">
                <a:lnSpc>
                  <a:spcPct val="90000"/>
                </a:lnSpc>
                <a:spcBef>
                  <a:spcPct val="0"/>
                </a:spcBef>
                <a:spcAft>
                  <a:spcPts val="100"/>
                </a:spcAft>
                <a:buClrTx/>
                <a:buSzTx/>
                <a:buFontTx/>
                <a:buNone/>
                <a:tabLst/>
                <a:defRPr/>
              </a:pPr>
              <a:r>
                <a:rPr kumimoji="0" lang="en-US" sz="850" b="1"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GitHub Advanced Security &amp; Azure DevOps Security</a:t>
              </a:r>
            </a:p>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8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Secure development and software supply chain</a:t>
              </a:r>
            </a:p>
          </p:txBody>
        </p:sp>
        <p:pic>
          <p:nvPicPr>
            <p:cNvPr id="264" name="Picture 2" descr="See the source image">
              <a:extLst>
                <a:ext uri="{FF2B5EF4-FFF2-40B4-BE49-F238E27FC236}">
                  <a16:creationId xmlns:a16="http://schemas.microsoft.com/office/drawing/2014/main" id="{2A0C34A7-9BE4-10E9-5643-53A88FBEFD96}"/>
                </a:ext>
              </a:extLst>
            </p:cNvPr>
            <p:cNvPicPr>
              <a:picLocks noChangeAspect="1" noChangeArrowheads="1"/>
            </p:cNvPicPr>
            <p:nvPr/>
          </p:nvPicPr>
          <p:blipFill>
            <a:blip r:embed="rId3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804608" y="6188023"/>
              <a:ext cx="385450" cy="21896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8" name="Group 267">
            <a:extLst>
              <a:ext uri="{FF2B5EF4-FFF2-40B4-BE49-F238E27FC236}">
                <a16:creationId xmlns:a16="http://schemas.microsoft.com/office/drawing/2014/main" id="{5D485AEB-3B28-DFD8-45B0-BE2EF8695F47}"/>
              </a:ext>
            </a:extLst>
          </p:cNvPr>
          <p:cNvGrpSpPr/>
          <p:nvPr/>
        </p:nvGrpSpPr>
        <p:grpSpPr>
          <a:xfrm>
            <a:off x="3940852" y="3256943"/>
            <a:ext cx="1430435" cy="307777"/>
            <a:chOff x="8233670" y="4835285"/>
            <a:chExt cx="1430435" cy="307777"/>
          </a:xfrm>
        </p:grpSpPr>
        <p:sp>
          <p:nvSpPr>
            <p:cNvPr id="269" name="TextBox 268">
              <a:extLst>
                <a:ext uri="{FF2B5EF4-FFF2-40B4-BE49-F238E27FC236}">
                  <a16:creationId xmlns:a16="http://schemas.microsoft.com/office/drawing/2014/main" id="{AB8A1438-A068-94D7-B172-CA1E68B734B1}"/>
                </a:ext>
              </a:extLst>
            </p:cNvPr>
            <p:cNvSpPr txBox="1"/>
            <p:nvPr/>
          </p:nvSpPr>
          <p:spPr>
            <a:xfrm>
              <a:off x="8378788" y="4835285"/>
              <a:ext cx="128531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Entra Internet Access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Entra Private Access</a:t>
              </a:r>
            </a:p>
          </p:txBody>
        </p:sp>
        <p:pic>
          <p:nvPicPr>
            <p:cNvPr id="270" name="Graphic 269">
              <a:extLst>
                <a:ext uri="{FF2B5EF4-FFF2-40B4-BE49-F238E27FC236}">
                  <a16:creationId xmlns:a16="http://schemas.microsoft.com/office/drawing/2014/main" id="{598CB5FA-1200-622A-46EC-63D412ADC795}"/>
                </a:ext>
              </a:extLst>
            </p:cNvPr>
            <p:cNvPicPr>
              <a:picLocks noChangeAspect="1"/>
            </p:cNvPicPr>
            <p:nvPr/>
          </p:nvPicPr>
          <p:blipFill>
            <a:blip r:embed="rId36">
              <a:extLst>
                <a:ext uri="{28A0092B-C50C-407E-A947-70E740481C1C}">
                  <a14:useLocalDpi xmlns:a14="http://schemas.microsoft.com/office/drawing/2010/main" val="0"/>
                </a:ext>
                <a:ext uri="{96DAC541-7B7A-43D3-8B79-37D633B846F1}">
                  <asvg:svgBlip xmlns:asvg="http://schemas.microsoft.com/office/drawing/2016/SVG/main" r:embed="rId37"/>
                </a:ext>
              </a:extLst>
            </a:blip>
            <a:srcRect/>
            <a:stretch/>
          </p:blipFill>
          <p:spPr>
            <a:xfrm>
              <a:off x="8233670" y="4867376"/>
              <a:ext cx="170710" cy="170710"/>
            </a:xfrm>
            <a:prstGeom prst="rect">
              <a:avLst/>
            </a:prstGeom>
            <a:effectLst>
              <a:outerShdw blurRad="50800" dist="38100" dir="2700000" algn="tl" rotWithShape="0">
                <a:prstClr val="black">
                  <a:alpha val="40000"/>
                </a:prstClr>
              </a:outerShdw>
            </a:effectLst>
          </p:spPr>
        </p:pic>
      </p:grpSp>
      <p:grpSp>
        <p:nvGrpSpPr>
          <p:cNvPr id="183" name="Group 182">
            <a:extLst>
              <a:ext uri="{FF2B5EF4-FFF2-40B4-BE49-F238E27FC236}">
                <a16:creationId xmlns:a16="http://schemas.microsoft.com/office/drawing/2014/main" id="{C88EC774-981C-F829-CB9D-BE8D84E4F0F2}"/>
              </a:ext>
            </a:extLst>
          </p:cNvPr>
          <p:cNvGrpSpPr/>
          <p:nvPr/>
        </p:nvGrpSpPr>
        <p:grpSpPr>
          <a:xfrm>
            <a:off x="9057959" y="4033516"/>
            <a:ext cx="1494044" cy="473852"/>
            <a:chOff x="10698051" y="6045581"/>
            <a:chExt cx="1247888" cy="473852"/>
          </a:xfrm>
        </p:grpSpPr>
        <p:sp>
          <p:nvSpPr>
            <p:cNvPr id="184" name="Rectangle: Rounded Corners 183">
              <a:extLst>
                <a:ext uri="{FF2B5EF4-FFF2-40B4-BE49-F238E27FC236}">
                  <a16:creationId xmlns:a16="http://schemas.microsoft.com/office/drawing/2014/main" id="{7EC8B817-8A13-70FB-6CE5-9D0575F1AC53}"/>
                </a:ext>
              </a:extLst>
            </p:cNvPr>
            <p:cNvSpPr/>
            <p:nvPr/>
          </p:nvSpPr>
          <p:spPr>
            <a:xfrm>
              <a:off x="10698051" y="6045581"/>
              <a:ext cx="1225298" cy="473852"/>
            </a:xfrm>
            <a:prstGeom prst="roundRect">
              <a:avLst>
                <a:gd name="adj" fmla="val 18398"/>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185" name="TextBox 184">
              <a:extLst>
                <a:ext uri="{FF2B5EF4-FFF2-40B4-BE49-F238E27FC236}">
                  <a16:creationId xmlns:a16="http://schemas.microsoft.com/office/drawing/2014/main" id="{DD031913-F210-DE6A-6CF0-3C4E21E68B47}"/>
                </a:ext>
              </a:extLst>
            </p:cNvPr>
            <p:cNvSpPr txBox="1"/>
            <p:nvPr/>
          </p:nvSpPr>
          <p:spPr>
            <a:xfrm>
              <a:off x="10839022" y="6060338"/>
              <a:ext cx="1106917" cy="207847"/>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a:t>
              </a:r>
            </a:p>
          </p:txBody>
        </p:sp>
        <p:pic>
          <p:nvPicPr>
            <p:cNvPr id="186" name="Graphic 185">
              <a:extLst>
                <a:ext uri="{FF2B5EF4-FFF2-40B4-BE49-F238E27FC236}">
                  <a16:creationId xmlns:a16="http://schemas.microsoft.com/office/drawing/2014/main" id="{BF9B98CE-C512-E9A6-1F84-266420A578CF}"/>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735776" y="6085880"/>
              <a:ext cx="160731" cy="178702"/>
            </a:xfrm>
            <a:prstGeom prst="rect">
              <a:avLst/>
            </a:prstGeom>
          </p:spPr>
        </p:pic>
      </p:grpSp>
      <p:grpSp>
        <p:nvGrpSpPr>
          <p:cNvPr id="231" name="Group 230">
            <a:extLst>
              <a:ext uri="{FF2B5EF4-FFF2-40B4-BE49-F238E27FC236}">
                <a16:creationId xmlns:a16="http://schemas.microsoft.com/office/drawing/2014/main" id="{FF8FB7D5-0143-A5A2-8B6F-EE29E0C5C542}"/>
              </a:ext>
            </a:extLst>
          </p:cNvPr>
          <p:cNvGrpSpPr/>
          <p:nvPr/>
        </p:nvGrpSpPr>
        <p:grpSpPr>
          <a:xfrm>
            <a:off x="9318649" y="4279587"/>
            <a:ext cx="821756" cy="195130"/>
            <a:chOff x="9383384" y="4417585"/>
            <a:chExt cx="1196364" cy="284083"/>
          </a:xfrm>
        </p:grpSpPr>
        <p:pic>
          <p:nvPicPr>
            <p:cNvPr id="232" name="Graphic 231">
              <a:extLst>
                <a:ext uri="{FF2B5EF4-FFF2-40B4-BE49-F238E27FC236}">
                  <a16:creationId xmlns:a16="http://schemas.microsoft.com/office/drawing/2014/main" id="{857CD5FF-1724-CAB0-357B-84182DACDD48}"/>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383384" y="4417585"/>
              <a:ext cx="274320" cy="274320"/>
            </a:xfrm>
            <a:prstGeom prst="rect">
              <a:avLst/>
            </a:prstGeom>
            <a:effectLst>
              <a:outerShdw blurRad="50800" dist="38100" dir="2700000" algn="tl" rotWithShape="0">
                <a:prstClr val="black">
                  <a:alpha val="40000"/>
                </a:prstClr>
              </a:outerShdw>
            </a:effectLst>
          </p:spPr>
        </p:pic>
        <p:sp>
          <p:nvSpPr>
            <p:cNvPr id="233" name="TextBox 232">
              <a:extLst>
                <a:ext uri="{FF2B5EF4-FFF2-40B4-BE49-F238E27FC236}">
                  <a16:creationId xmlns:a16="http://schemas.microsoft.com/office/drawing/2014/main" id="{8438EB3F-2D72-F4DF-210E-C04B98B44816}"/>
                </a:ext>
              </a:extLst>
            </p:cNvPr>
            <p:cNvSpPr txBox="1"/>
            <p:nvPr/>
          </p:nvSpPr>
          <p:spPr>
            <a:xfrm>
              <a:off x="9653401" y="4432819"/>
              <a:ext cx="926347" cy="26884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Azure Arc</a:t>
              </a:r>
            </a:p>
          </p:txBody>
        </p:sp>
      </p:grpSp>
      <p:grpSp>
        <p:nvGrpSpPr>
          <p:cNvPr id="98" name="Group 97">
            <a:extLst>
              <a:ext uri="{FF2B5EF4-FFF2-40B4-BE49-F238E27FC236}">
                <a16:creationId xmlns:a16="http://schemas.microsoft.com/office/drawing/2014/main" id="{3D68A77C-0CA4-6CFA-24B4-C26EF2633539}"/>
              </a:ext>
            </a:extLst>
          </p:cNvPr>
          <p:cNvGrpSpPr/>
          <p:nvPr/>
        </p:nvGrpSpPr>
        <p:grpSpPr>
          <a:xfrm>
            <a:off x="8162323" y="2944832"/>
            <a:ext cx="2030660" cy="455878"/>
            <a:chOff x="8162323" y="2944832"/>
            <a:chExt cx="2030660" cy="455878"/>
          </a:xfrm>
        </p:grpSpPr>
        <p:grpSp>
          <p:nvGrpSpPr>
            <p:cNvPr id="194" name="Group 193">
              <a:extLst>
                <a:ext uri="{FF2B5EF4-FFF2-40B4-BE49-F238E27FC236}">
                  <a16:creationId xmlns:a16="http://schemas.microsoft.com/office/drawing/2014/main" id="{C61B845A-57CE-275E-3198-E4026D489C2C}"/>
                </a:ext>
              </a:extLst>
            </p:cNvPr>
            <p:cNvGrpSpPr/>
            <p:nvPr/>
          </p:nvGrpSpPr>
          <p:grpSpPr>
            <a:xfrm>
              <a:off x="8162323" y="2944832"/>
              <a:ext cx="2030660" cy="455878"/>
              <a:chOff x="3351789" y="5848467"/>
              <a:chExt cx="1529145" cy="351909"/>
            </a:xfrm>
          </p:grpSpPr>
          <p:grpSp>
            <p:nvGrpSpPr>
              <p:cNvPr id="195" name="Group 194">
                <a:extLst>
                  <a:ext uri="{FF2B5EF4-FFF2-40B4-BE49-F238E27FC236}">
                    <a16:creationId xmlns:a16="http://schemas.microsoft.com/office/drawing/2014/main" id="{8B077755-1107-7CD3-A30C-550B4156B6CC}"/>
                  </a:ext>
                </a:extLst>
              </p:cNvPr>
              <p:cNvGrpSpPr/>
              <p:nvPr/>
            </p:nvGrpSpPr>
            <p:grpSpPr>
              <a:xfrm>
                <a:off x="3351789" y="5848467"/>
                <a:ext cx="1529145" cy="351909"/>
                <a:chOff x="1423489" y="5870389"/>
                <a:chExt cx="1529145" cy="351909"/>
              </a:xfrm>
            </p:grpSpPr>
            <p:sp>
              <p:nvSpPr>
                <p:cNvPr id="197" name="Rectangle: Rounded Corners 196">
                  <a:extLst>
                    <a:ext uri="{FF2B5EF4-FFF2-40B4-BE49-F238E27FC236}">
                      <a16:creationId xmlns:a16="http://schemas.microsoft.com/office/drawing/2014/main" id="{620F62BA-06DA-F4A4-5CD2-7AF8BD79DAF4}"/>
                    </a:ext>
                  </a:extLst>
                </p:cNvPr>
                <p:cNvSpPr/>
                <p:nvPr/>
              </p:nvSpPr>
              <p:spPr>
                <a:xfrm>
                  <a:off x="1423489" y="5870389"/>
                  <a:ext cx="1489552" cy="351909"/>
                </a:xfrm>
                <a:prstGeom prst="roundRect">
                  <a:avLst>
                    <a:gd name="adj" fmla="val 25366"/>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198" name="TextBox 197">
                  <a:extLst>
                    <a:ext uri="{FF2B5EF4-FFF2-40B4-BE49-F238E27FC236}">
                      <a16:creationId xmlns:a16="http://schemas.microsoft.com/office/drawing/2014/main" id="{635955A0-99C7-DED8-AF7F-AD1EF92BB9BD}"/>
                    </a:ext>
                  </a:extLst>
                </p:cNvPr>
                <p:cNvSpPr txBox="1"/>
                <p:nvPr/>
              </p:nvSpPr>
              <p:spPr>
                <a:xfrm>
                  <a:off x="1681844" y="5878929"/>
                  <a:ext cx="127079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Purview</a:t>
                  </a:r>
                </a:p>
              </p:txBody>
            </p:sp>
          </p:grpSp>
          <p:pic>
            <p:nvPicPr>
              <p:cNvPr id="196" name="Graphic 195">
                <a:extLst>
                  <a:ext uri="{FF2B5EF4-FFF2-40B4-BE49-F238E27FC236}">
                    <a16:creationId xmlns:a16="http://schemas.microsoft.com/office/drawing/2014/main" id="{AD8CA8BC-C696-6B5F-D17D-E731A138E765}"/>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3424557" y="5865166"/>
                <a:ext cx="171883" cy="171884"/>
              </a:xfrm>
              <a:prstGeom prst="rect">
                <a:avLst/>
              </a:prstGeom>
            </p:spPr>
          </p:pic>
        </p:grpSp>
        <p:sp>
          <p:nvSpPr>
            <p:cNvPr id="73" name="TextBox 72">
              <a:extLst>
                <a:ext uri="{FF2B5EF4-FFF2-40B4-BE49-F238E27FC236}">
                  <a16:creationId xmlns:a16="http://schemas.microsoft.com/office/drawing/2014/main" id="{A40E6876-5ADD-A76B-C1E0-4BEB66CFD028}"/>
                </a:ext>
              </a:extLst>
            </p:cNvPr>
            <p:cNvSpPr txBox="1"/>
            <p:nvPr/>
          </p:nvSpPr>
          <p:spPr>
            <a:xfrm>
              <a:off x="8508904" y="3168452"/>
              <a:ext cx="1156350"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900" b="0" i="0" u="none" strike="noStrike" kern="1200" cap="none" spc="0" normalizeH="0" baseline="0" noProof="0">
                  <a:ln>
                    <a:noFill/>
                  </a:ln>
                  <a:solidFill>
                    <a:srgbClr val="000000"/>
                  </a:solidFill>
                  <a:effectLst/>
                  <a:uLnTx/>
                  <a:uFillTx/>
                  <a:latin typeface="Segoe UI Semibold"/>
                  <a:ea typeface="+mn-ea"/>
                  <a:cs typeface="+mn-cs"/>
                </a:rPr>
                <a:t>Microsoft Priva</a:t>
              </a:r>
            </a:p>
          </p:txBody>
        </p:sp>
        <p:grpSp>
          <p:nvGrpSpPr>
            <p:cNvPr id="74" name="Group 73" descr="Priva product logo">
              <a:extLst>
                <a:ext uri="{FF2B5EF4-FFF2-40B4-BE49-F238E27FC236}">
                  <a16:creationId xmlns:a16="http://schemas.microsoft.com/office/drawing/2014/main" id="{3A2EB700-05BD-6747-D5F6-A8A5C4C0ED54}"/>
                </a:ext>
              </a:extLst>
            </p:cNvPr>
            <p:cNvGrpSpPr>
              <a:grpSpLocks noChangeAspect="1"/>
            </p:cNvGrpSpPr>
            <p:nvPr/>
          </p:nvGrpSpPr>
          <p:grpSpPr>
            <a:xfrm>
              <a:off x="8297511" y="3199326"/>
              <a:ext cx="153331" cy="152888"/>
              <a:chOff x="4100469" y="2403926"/>
              <a:chExt cx="3437191" cy="3427251"/>
            </a:xfrm>
            <a:solidFill>
              <a:srgbClr val="0486D1"/>
            </a:solidFill>
          </p:grpSpPr>
          <p:sp>
            <p:nvSpPr>
              <p:cNvPr id="75" name="Freeform: Shape 21">
                <a:extLst>
                  <a:ext uri="{FF2B5EF4-FFF2-40B4-BE49-F238E27FC236}">
                    <a16:creationId xmlns:a16="http://schemas.microsoft.com/office/drawing/2014/main" id="{091C3E3F-E569-C178-4819-883453C0F783}"/>
                  </a:ext>
                  <a:ext uri="{C183D7F6-B498-43B3-948B-1728B52AA6E4}">
                    <adec:decorative xmlns:adec="http://schemas.microsoft.com/office/drawing/2017/decorative" val="1"/>
                  </a:ext>
                </a:extLst>
              </p:cNvPr>
              <p:cNvSpPr/>
              <p:nvPr/>
            </p:nvSpPr>
            <p:spPr bwMode="auto">
              <a:xfrm>
                <a:off x="4770047" y="3666509"/>
                <a:ext cx="1049018" cy="820154"/>
              </a:xfrm>
              <a:custGeom>
                <a:avLst/>
                <a:gdLst>
                  <a:gd name="connsiteX0" fmla="*/ 412757 w 1049018"/>
                  <a:gd name="connsiteY0" fmla="*/ 0 h 820154"/>
                  <a:gd name="connsiteX1" fmla="*/ 1017901 w 1049018"/>
                  <a:gd name="connsiteY1" fmla="*/ 184846 h 820154"/>
                  <a:gd name="connsiteX2" fmla="*/ 1049018 w 1049018"/>
                  <a:gd name="connsiteY2" fmla="*/ 208114 h 820154"/>
                  <a:gd name="connsiteX3" fmla="*/ 996812 w 1049018"/>
                  <a:gd name="connsiteY3" fmla="*/ 247152 h 820154"/>
                  <a:gd name="connsiteX4" fmla="*/ 651603 w 1049018"/>
                  <a:gd name="connsiteY4" fmla="*/ 760481 h 820154"/>
                  <a:gd name="connsiteX5" fmla="*/ 636260 w 1049018"/>
                  <a:gd name="connsiteY5" fmla="*/ 820154 h 820154"/>
                  <a:gd name="connsiteX6" fmla="*/ 627725 w 1049018"/>
                  <a:gd name="connsiteY6" fmla="*/ 817030 h 820154"/>
                  <a:gd name="connsiteX7" fmla="*/ 15344 w 1049018"/>
                  <a:gd name="connsiteY7" fmla="*/ 141604 h 820154"/>
                  <a:gd name="connsiteX8" fmla="*/ 0 w 1049018"/>
                  <a:gd name="connsiteY8" fmla="*/ 81931 h 820154"/>
                  <a:gd name="connsiteX9" fmla="*/ 90904 w 1049018"/>
                  <a:gd name="connsiteY9" fmla="*/ 48660 h 820154"/>
                  <a:gd name="connsiteX10" fmla="*/ 412757 w 1049018"/>
                  <a:gd name="connsiteY10" fmla="*/ 0 h 82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9018" h="820154">
                    <a:moveTo>
                      <a:pt x="412757" y="0"/>
                    </a:moveTo>
                    <a:cubicBezTo>
                      <a:pt x="636916" y="0"/>
                      <a:pt x="845159" y="68144"/>
                      <a:pt x="1017901" y="184846"/>
                    </a:cubicBezTo>
                    <a:lnTo>
                      <a:pt x="1049018" y="208114"/>
                    </a:lnTo>
                    <a:lnTo>
                      <a:pt x="996812" y="247152"/>
                    </a:lnTo>
                    <a:cubicBezTo>
                      <a:pt x="836449" y="379496"/>
                      <a:pt x="714850" y="557134"/>
                      <a:pt x="651603" y="760481"/>
                    </a:cubicBezTo>
                    <a:lnTo>
                      <a:pt x="636260" y="820154"/>
                    </a:lnTo>
                    <a:lnTo>
                      <a:pt x="627725" y="817030"/>
                    </a:lnTo>
                    <a:cubicBezTo>
                      <a:pt x="336376" y="693800"/>
                      <a:pt x="110215" y="446624"/>
                      <a:pt x="15344" y="141604"/>
                    </a:cubicBezTo>
                    <a:lnTo>
                      <a:pt x="0" y="81931"/>
                    </a:lnTo>
                    <a:lnTo>
                      <a:pt x="90904" y="48660"/>
                    </a:lnTo>
                    <a:cubicBezTo>
                      <a:pt x="192577" y="17036"/>
                      <a:pt x="300678" y="0"/>
                      <a:pt x="412757" y="0"/>
                    </a:cubicBez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92" name="Freeform: Shape 23">
                <a:extLst>
                  <a:ext uri="{FF2B5EF4-FFF2-40B4-BE49-F238E27FC236}">
                    <a16:creationId xmlns:a16="http://schemas.microsoft.com/office/drawing/2014/main" id="{D1C4E14B-1978-098F-7131-8649287C6DCF}"/>
                  </a:ext>
                  <a:ext uri="{C183D7F6-B498-43B3-948B-1728B52AA6E4}">
                    <adec:decorative xmlns:adec="http://schemas.microsoft.com/office/drawing/2017/decorative" val="1"/>
                  </a:ext>
                </a:extLst>
              </p:cNvPr>
              <p:cNvSpPr/>
              <p:nvPr/>
            </p:nvSpPr>
            <p:spPr bwMode="auto">
              <a:xfrm>
                <a:off x="5819065" y="3666509"/>
                <a:ext cx="1049020" cy="820155"/>
              </a:xfrm>
              <a:custGeom>
                <a:avLst/>
                <a:gdLst>
                  <a:gd name="connsiteX0" fmla="*/ 636260 w 1049020"/>
                  <a:gd name="connsiteY0" fmla="*/ 0 h 820155"/>
                  <a:gd name="connsiteX1" fmla="*/ 958113 w 1049020"/>
                  <a:gd name="connsiteY1" fmla="*/ 48660 h 820155"/>
                  <a:gd name="connsiteX2" fmla="*/ 1049020 w 1049020"/>
                  <a:gd name="connsiteY2" fmla="*/ 81932 h 820155"/>
                  <a:gd name="connsiteX3" fmla="*/ 1033676 w 1049020"/>
                  <a:gd name="connsiteY3" fmla="*/ 141604 h 820155"/>
                  <a:gd name="connsiteX4" fmla="*/ 421295 w 1049020"/>
                  <a:gd name="connsiteY4" fmla="*/ 817030 h 820155"/>
                  <a:gd name="connsiteX5" fmla="*/ 412758 w 1049020"/>
                  <a:gd name="connsiteY5" fmla="*/ 820155 h 820155"/>
                  <a:gd name="connsiteX6" fmla="*/ 397414 w 1049020"/>
                  <a:gd name="connsiteY6" fmla="*/ 760481 h 820155"/>
                  <a:gd name="connsiteX7" fmla="*/ 52205 w 1049020"/>
                  <a:gd name="connsiteY7" fmla="*/ 247152 h 820155"/>
                  <a:gd name="connsiteX8" fmla="*/ 0 w 1049020"/>
                  <a:gd name="connsiteY8" fmla="*/ 208114 h 820155"/>
                  <a:gd name="connsiteX9" fmla="*/ 31116 w 1049020"/>
                  <a:gd name="connsiteY9" fmla="*/ 184846 h 820155"/>
                  <a:gd name="connsiteX10" fmla="*/ 636260 w 1049020"/>
                  <a:gd name="connsiteY10" fmla="*/ 0 h 82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9020" h="820155">
                    <a:moveTo>
                      <a:pt x="636260" y="0"/>
                    </a:moveTo>
                    <a:cubicBezTo>
                      <a:pt x="748340" y="0"/>
                      <a:pt x="856440" y="17036"/>
                      <a:pt x="958113" y="48660"/>
                    </a:cubicBezTo>
                    <a:lnTo>
                      <a:pt x="1049020" y="81932"/>
                    </a:lnTo>
                    <a:lnTo>
                      <a:pt x="1033676" y="141604"/>
                    </a:lnTo>
                    <a:cubicBezTo>
                      <a:pt x="938805" y="446624"/>
                      <a:pt x="712645" y="693800"/>
                      <a:pt x="421295" y="817030"/>
                    </a:cubicBezTo>
                    <a:lnTo>
                      <a:pt x="412758" y="820155"/>
                    </a:lnTo>
                    <a:lnTo>
                      <a:pt x="397414" y="760481"/>
                    </a:lnTo>
                    <a:cubicBezTo>
                      <a:pt x="334167" y="557134"/>
                      <a:pt x="212569" y="379496"/>
                      <a:pt x="52205" y="247152"/>
                    </a:cubicBezTo>
                    <a:lnTo>
                      <a:pt x="0" y="208114"/>
                    </a:lnTo>
                    <a:lnTo>
                      <a:pt x="31116" y="184846"/>
                    </a:lnTo>
                    <a:cubicBezTo>
                      <a:pt x="203858" y="68144"/>
                      <a:pt x="412101" y="0"/>
                      <a:pt x="636260" y="0"/>
                    </a:cubicBez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93" name="Freeform: Shape 27">
                <a:extLst>
                  <a:ext uri="{FF2B5EF4-FFF2-40B4-BE49-F238E27FC236}">
                    <a16:creationId xmlns:a16="http://schemas.microsoft.com/office/drawing/2014/main" id="{37AAFE1C-596C-E43C-9F9B-714E48DBA487}"/>
                  </a:ext>
                  <a:ext uri="{C183D7F6-B498-43B3-948B-1728B52AA6E4}">
                    <adec:decorative xmlns:adec="http://schemas.microsoft.com/office/drawing/2017/decorative" val="1"/>
                  </a:ext>
                </a:extLst>
              </p:cNvPr>
              <p:cNvSpPr/>
              <p:nvPr/>
            </p:nvSpPr>
            <p:spPr bwMode="auto">
              <a:xfrm>
                <a:off x="5372990" y="4486663"/>
                <a:ext cx="892149" cy="1136400"/>
              </a:xfrm>
              <a:custGeom>
                <a:avLst/>
                <a:gdLst>
                  <a:gd name="connsiteX0" fmla="*/ 33317 w 892149"/>
                  <a:gd name="connsiteY0" fmla="*/ 0 h 1136400"/>
                  <a:gd name="connsiteX1" fmla="*/ 124223 w 892149"/>
                  <a:gd name="connsiteY1" fmla="*/ 33271 h 1136400"/>
                  <a:gd name="connsiteX2" fmla="*/ 446076 w 892149"/>
                  <a:gd name="connsiteY2" fmla="*/ 81931 h 1136400"/>
                  <a:gd name="connsiteX3" fmla="*/ 767929 w 892149"/>
                  <a:gd name="connsiteY3" fmla="*/ 33271 h 1136400"/>
                  <a:gd name="connsiteX4" fmla="*/ 858833 w 892149"/>
                  <a:gd name="connsiteY4" fmla="*/ 1 h 1136400"/>
                  <a:gd name="connsiteX5" fmla="*/ 870160 w 892149"/>
                  <a:gd name="connsiteY5" fmla="*/ 44052 h 1136400"/>
                  <a:gd name="connsiteX6" fmla="*/ 892149 w 892149"/>
                  <a:gd name="connsiteY6" fmla="*/ 262180 h 1136400"/>
                  <a:gd name="connsiteX7" fmla="*/ 498280 w 892149"/>
                  <a:gd name="connsiteY7" fmla="*/ 1097362 h 1136400"/>
                  <a:gd name="connsiteX8" fmla="*/ 446075 w 892149"/>
                  <a:gd name="connsiteY8" fmla="*/ 1136400 h 1136400"/>
                  <a:gd name="connsiteX9" fmla="*/ 393869 w 892149"/>
                  <a:gd name="connsiteY9" fmla="*/ 1097362 h 1136400"/>
                  <a:gd name="connsiteX10" fmla="*/ 0 w 892149"/>
                  <a:gd name="connsiteY10" fmla="*/ 262180 h 1136400"/>
                  <a:gd name="connsiteX11" fmla="*/ 21989 w 892149"/>
                  <a:gd name="connsiteY11" fmla="*/ 44052 h 1136400"/>
                  <a:gd name="connsiteX12" fmla="*/ 33317 w 892149"/>
                  <a:gd name="connsiteY12" fmla="*/ 0 h 113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2149" h="1136400">
                    <a:moveTo>
                      <a:pt x="33317" y="0"/>
                    </a:moveTo>
                    <a:lnTo>
                      <a:pt x="124223" y="33271"/>
                    </a:lnTo>
                    <a:cubicBezTo>
                      <a:pt x="225896" y="64895"/>
                      <a:pt x="333997" y="81931"/>
                      <a:pt x="446076" y="81931"/>
                    </a:cubicBezTo>
                    <a:cubicBezTo>
                      <a:pt x="558156" y="81931"/>
                      <a:pt x="666256" y="64895"/>
                      <a:pt x="767929" y="33271"/>
                    </a:cubicBezTo>
                    <a:lnTo>
                      <a:pt x="858833" y="1"/>
                    </a:lnTo>
                    <a:lnTo>
                      <a:pt x="870160" y="44052"/>
                    </a:lnTo>
                    <a:cubicBezTo>
                      <a:pt x="884578" y="114509"/>
                      <a:pt x="892149" y="187461"/>
                      <a:pt x="892149" y="262180"/>
                    </a:cubicBezTo>
                    <a:cubicBezTo>
                      <a:pt x="892149" y="598419"/>
                      <a:pt x="738826" y="898846"/>
                      <a:pt x="498280" y="1097362"/>
                    </a:cubicBezTo>
                    <a:lnTo>
                      <a:pt x="446075" y="1136400"/>
                    </a:lnTo>
                    <a:lnTo>
                      <a:pt x="393869" y="1097362"/>
                    </a:lnTo>
                    <a:cubicBezTo>
                      <a:pt x="153324" y="898846"/>
                      <a:pt x="0" y="598419"/>
                      <a:pt x="0" y="262180"/>
                    </a:cubicBezTo>
                    <a:cubicBezTo>
                      <a:pt x="0" y="187461"/>
                      <a:pt x="7572" y="114509"/>
                      <a:pt x="21989" y="44052"/>
                    </a:cubicBezTo>
                    <a:lnTo>
                      <a:pt x="33317" y="0"/>
                    </a:ln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94" name="Freeform: Shape 28">
                <a:extLst>
                  <a:ext uri="{FF2B5EF4-FFF2-40B4-BE49-F238E27FC236}">
                    <a16:creationId xmlns:a16="http://schemas.microsoft.com/office/drawing/2014/main" id="{FED876F9-E594-970A-FA1B-34D9DF2AE18E}"/>
                  </a:ext>
                  <a:ext uri="{C183D7F6-B498-43B3-948B-1728B52AA6E4}">
                    <adec:decorative xmlns:adec="http://schemas.microsoft.com/office/drawing/2017/decorative" val="1"/>
                  </a:ext>
                </a:extLst>
              </p:cNvPr>
              <p:cNvSpPr/>
              <p:nvPr/>
            </p:nvSpPr>
            <p:spPr bwMode="auto">
              <a:xfrm>
                <a:off x="4736730" y="2403926"/>
                <a:ext cx="2164670" cy="1470697"/>
              </a:xfrm>
              <a:custGeom>
                <a:avLst/>
                <a:gdLst>
                  <a:gd name="connsiteX0" fmla="*/ 1082335 w 2164670"/>
                  <a:gd name="connsiteY0" fmla="*/ 0 h 1470697"/>
                  <a:gd name="connsiteX1" fmla="*/ 2164670 w 2164670"/>
                  <a:gd name="connsiteY1" fmla="*/ 1082334 h 1470697"/>
                  <a:gd name="connsiteX2" fmla="*/ 2142681 w 2164670"/>
                  <a:gd name="connsiteY2" fmla="*/ 1300462 h 1470697"/>
                  <a:gd name="connsiteX3" fmla="*/ 2131354 w 2164670"/>
                  <a:gd name="connsiteY3" fmla="*/ 1344515 h 1470697"/>
                  <a:gd name="connsiteX4" fmla="*/ 2040447 w 2164670"/>
                  <a:gd name="connsiteY4" fmla="*/ 1311243 h 1470697"/>
                  <a:gd name="connsiteX5" fmla="*/ 1718594 w 2164670"/>
                  <a:gd name="connsiteY5" fmla="*/ 1262583 h 1470697"/>
                  <a:gd name="connsiteX6" fmla="*/ 1113450 w 2164670"/>
                  <a:gd name="connsiteY6" fmla="*/ 1447429 h 1470697"/>
                  <a:gd name="connsiteX7" fmla="*/ 1082334 w 2164670"/>
                  <a:gd name="connsiteY7" fmla="*/ 1470697 h 1470697"/>
                  <a:gd name="connsiteX8" fmla="*/ 1051217 w 2164670"/>
                  <a:gd name="connsiteY8" fmla="*/ 1447429 h 1470697"/>
                  <a:gd name="connsiteX9" fmla="*/ 446073 w 2164670"/>
                  <a:gd name="connsiteY9" fmla="*/ 1262583 h 1470697"/>
                  <a:gd name="connsiteX10" fmla="*/ 124220 w 2164670"/>
                  <a:gd name="connsiteY10" fmla="*/ 1311243 h 1470697"/>
                  <a:gd name="connsiteX11" fmla="*/ 33316 w 2164670"/>
                  <a:gd name="connsiteY11" fmla="*/ 1344514 h 1470697"/>
                  <a:gd name="connsiteX12" fmla="*/ 21989 w 2164670"/>
                  <a:gd name="connsiteY12" fmla="*/ 1300462 h 1470697"/>
                  <a:gd name="connsiteX13" fmla="*/ 0 w 2164670"/>
                  <a:gd name="connsiteY13" fmla="*/ 1082334 h 1470697"/>
                  <a:gd name="connsiteX14" fmla="*/ 1082335 w 2164670"/>
                  <a:gd name="connsiteY14" fmla="*/ 0 h 14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4670" h="1470697">
                    <a:moveTo>
                      <a:pt x="1082335" y="0"/>
                    </a:moveTo>
                    <a:cubicBezTo>
                      <a:pt x="1680092" y="0"/>
                      <a:pt x="2164670" y="484577"/>
                      <a:pt x="2164670" y="1082334"/>
                    </a:cubicBezTo>
                    <a:cubicBezTo>
                      <a:pt x="2164670" y="1157054"/>
                      <a:pt x="2157099" y="1230005"/>
                      <a:pt x="2142681" y="1300462"/>
                    </a:cubicBezTo>
                    <a:lnTo>
                      <a:pt x="2131354" y="1344515"/>
                    </a:lnTo>
                    <a:lnTo>
                      <a:pt x="2040447" y="1311243"/>
                    </a:lnTo>
                    <a:cubicBezTo>
                      <a:pt x="1938774" y="1279619"/>
                      <a:pt x="1830674" y="1262583"/>
                      <a:pt x="1718594" y="1262583"/>
                    </a:cubicBezTo>
                    <a:cubicBezTo>
                      <a:pt x="1494435" y="1262583"/>
                      <a:pt x="1286192" y="1330727"/>
                      <a:pt x="1113450" y="1447429"/>
                    </a:cubicBezTo>
                    <a:lnTo>
                      <a:pt x="1082334" y="1470697"/>
                    </a:lnTo>
                    <a:lnTo>
                      <a:pt x="1051217" y="1447429"/>
                    </a:lnTo>
                    <a:cubicBezTo>
                      <a:pt x="878475" y="1330727"/>
                      <a:pt x="670232" y="1262583"/>
                      <a:pt x="446073" y="1262583"/>
                    </a:cubicBezTo>
                    <a:cubicBezTo>
                      <a:pt x="333994" y="1262583"/>
                      <a:pt x="225893" y="1279619"/>
                      <a:pt x="124220" y="1311243"/>
                    </a:cubicBezTo>
                    <a:lnTo>
                      <a:pt x="33316" y="1344514"/>
                    </a:lnTo>
                    <a:lnTo>
                      <a:pt x="21989" y="1300462"/>
                    </a:lnTo>
                    <a:cubicBezTo>
                      <a:pt x="7572" y="1230005"/>
                      <a:pt x="0" y="1157054"/>
                      <a:pt x="0" y="1082334"/>
                    </a:cubicBezTo>
                    <a:cubicBezTo>
                      <a:pt x="0" y="484577"/>
                      <a:pt x="484578" y="0"/>
                      <a:pt x="1082335" y="0"/>
                    </a:cubicBez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95" name="Freeform: Shape 33">
                <a:extLst>
                  <a:ext uri="{FF2B5EF4-FFF2-40B4-BE49-F238E27FC236}">
                    <a16:creationId xmlns:a16="http://schemas.microsoft.com/office/drawing/2014/main" id="{A3D5115A-B9A1-2EFA-44B6-71270C56440C}"/>
                  </a:ext>
                  <a:ext uri="{C183D7F6-B498-43B3-948B-1728B52AA6E4}">
                    <adec:decorative xmlns:adec="http://schemas.microsoft.com/office/drawing/2017/decorative" val="1"/>
                  </a:ext>
                </a:extLst>
              </p:cNvPr>
              <p:cNvSpPr/>
              <p:nvPr/>
            </p:nvSpPr>
            <p:spPr bwMode="auto">
              <a:xfrm>
                <a:off x="4100469" y="3748440"/>
                <a:ext cx="1718596" cy="2082737"/>
              </a:xfrm>
              <a:custGeom>
                <a:avLst/>
                <a:gdLst>
                  <a:gd name="connsiteX0" fmla="*/ 669578 w 1718596"/>
                  <a:gd name="connsiteY0" fmla="*/ 0 h 2082737"/>
                  <a:gd name="connsiteX1" fmla="*/ 684922 w 1718596"/>
                  <a:gd name="connsiteY1" fmla="*/ 59673 h 2082737"/>
                  <a:gd name="connsiteX2" fmla="*/ 1297303 w 1718596"/>
                  <a:gd name="connsiteY2" fmla="*/ 735099 h 2082737"/>
                  <a:gd name="connsiteX3" fmla="*/ 1305838 w 1718596"/>
                  <a:gd name="connsiteY3" fmla="*/ 738223 h 2082737"/>
                  <a:gd name="connsiteX4" fmla="*/ 1294510 w 1718596"/>
                  <a:gd name="connsiteY4" fmla="*/ 782275 h 2082737"/>
                  <a:gd name="connsiteX5" fmla="*/ 1272521 w 1718596"/>
                  <a:gd name="connsiteY5" fmla="*/ 1000403 h 2082737"/>
                  <a:gd name="connsiteX6" fmla="*/ 1666390 w 1718596"/>
                  <a:gd name="connsiteY6" fmla="*/ 1835585 h 2082737"/>
                  <a:gd name="connsiteX7" fmla="*/ 1718596 w 1718596"/>
                  <a:gd name="connsiteY7" fmla="*/ 1874623 h 2082737"/>
                  <a:gd name="connsiteX8" fmla="*/ 1687479 w 1718596"/>
                  <a:gd name="connsiteY8" fmla="*/ 1897891 h 2082737"/>
                  <a:gd name="connsiteX9" fmla="*/ 1082335 w 1718596"/>
                  <a:gd name="connsiteY9" fmla="*/ 2082737 h 2082737"/>
                  <a:gd name="connsiteX10" fmla="*/ 0 w 1718596"/>
                  <a:gd name="connsiteY10" fmla="*/ 1000403 h 2082737"/>
                  <a:gd name="connsiteX11" fmla="*/ 661041 w 1718596"/>
                  <a:gd name="connsiteY11" fmla="*/ 3124 h 2082737"/>
                  <a:gd name="connsiteX12" fmla="*/ 669578 w 1718596"/>
                  <a:gd name="connsiteY12" fmla="*/ 0 h 208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8596" h="2082737">
                    <a:moveTo>
                      <a:pt x="669578" y="0"/>
                    </a:moveTo>
                    <a:lnTo>
                      <a:pt x="684922" y="59673"/>
                    </a:lnTo>
                    <a:cubicBezTo>
                      <a:pt x="779793" y="364693"/>
                      <a:pt x="1005954" y="611869"/>
                      <a:pt x="1297303" y="735099"/>
                    </a:cubicBezTo>
                    <a:lnTo>
                      <a:pt x="1305838" y="738223"/>
                    </a:lnTo>
                    <a:lnTo>
                      <a:pt x="1294510" y="782275"/>
                    </a:lnTo>
                    <a:cubicBezTo>
                      <a:pt x="1280093" y="852732"/>
                      <a:pt x="1272521" y="925684"/>
                      <a:pt x="1272521" y="1000403"/>
                    </a:cubicBezTo>
                    <a:cubicBezTo>
                      <a:pt x="1272521" y="1336642"/>
                      <a:pt x="1425845" y="1637069"/>
                      <a:pt x="1666390" y="1835585"/>
                    </a:cubicBezTo>
                    <a:lnTo>
                      <a:pt x="1718596" y="1874623"/>
                    </a:lnTo>
                    <a:lnTo>
                      <a:pt x="1687479" y="1897891"/>
                    </a:lnTo>
                    <a:cubicBezTo>
                      <a:pt x="1514737" y="2014594"/>
                      <a:pt x="1306494" y="2082737"/>
                      <a:pt x="1082335" y="2082737"/>
                    </a:cubicBezTo>
                    <a:cubicBezTo>
                      <a:pt x="484578" y="2082737"/>
                      <a:pt x="0" y="1598160"/>
                      <a:pt x="0" y="1000403"/>
                    </a:cubicBezTo>
                    <a:cubicBezTo>
                      <a:pt x="0" y="552085"/>
                      <a:pt x="272575" y="167431"/>
                      <a:pt x="661041" y="3124"/>
                    </a:cubicBezTo>
                    <a:lnTo>
                      <a:pt x="669578" y="0"/>
                    </a:ln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96" name="Freeform: Shape 37">
                <a:extLst>
                  <a:ext uri="{FF2B5EF4-FFF2-40B4-BE49-F238E27FC236}">
                    <a16:creationId xmlns:a16="http://schemas.microsoft.com/office/drawing/2014/main" id="{D99B949C-319F-9A00-0BE9-E0BCDD4FB032}"/>
                  </a:ext>
                  <a:ext uri="{C183D7F6-B498-43B3-948B-1728B52AA6E4}">
                    <adec:decorative xmlns:adec="http://schemas.microsoft.com/office/drawing/2017/decorative" val="1"/>
                  </a:ext>
                </a:extLst>
              </p:cNvPr>
              <p:cNvSpPr/>
              <p:nvPr/>
            </p:nvSpPr>
            <p:spPr bwMode="auto">
              <a:xfrm>
                <a:off x="5819065" y="3748441"/>
                <a:ext cx="1718595" cy="2082736"/>
              </a:xfrm>
              <a:custGeom>
                <a:avLst/>
                <a:gdLst>
                  <a:gd name="connsiteX0" fmla="*/ 1049020 w 1718595"/>
                  <a:gd name="connsiteY0" fmla="*/ 0 h 2082736"/>
                  <a:gd name="connsiteX1" fmla="*/ 1057554 w 1718595"/>
                  <a:gd name="connsiteY1" fmla="*/ 3123 h 2082736"/>
                  <a:gd name="connsiteX2" fmla="*/ 1718595 w 1718595"/>
                  <a:gd name="connsiteY2" fmla="*/ 1000402 h 2082736"/>
                  <a:gd name="connsiteX3" fmla="*/ 636260 w 1718595"/>
                  <a:gd name="connsiteY3" fmla="*/ 2082736 h 2082736"/>
                  <a:gd name="connsiteX4" fmla="*/ 31116 w 1718595"/>
                  <a:gd name="connsiteY4" fmla="*/ 1897890 h 2082736"/>
                  <a:gd name="connsiteX5" fmla="*/ 0 w 1718595"/>
                  <a:gd name="connsiteY5" fmla="*/ 1874622 h 2082736"/>
                  <a:gd name="connsiteX6" fmla="*/ 52205 w 1718595"/>
                  <a:gd name="connsiteY6" fmla="*/ 1835584 h 2082736"/>
                  <a:gd name="connsiteX7" fmla="*/ 446074 w 1718595"/>
                  <a:gd name="connsiteY7" fmla="*/ 1000402 h 2082736"/>
                  <a:gd name="connsiteX8" fmla="*/ 424085 w 1718595"/>
                  <a:gd name="connsiteY8" fmla="*/ 782274 h 2082736"/>
                  <a:gd name="connsiteX9" fmla="*/ 412758 w 1718595"/>
                  <a:gd name="connsiteY9" fmla="*/ 738223 h 2082736"/>
                  <a:gd name="connsiteX10" fmla="*/ 421295 w 1718595"/>
                  <a:gd name="connsiteY10" fmla="*/ 735098 h 2082736"/>
                  <a:gd name="connsiteX11" fmla="*/ 1033676 w 1718595"/>
                  <a:gd name="connsiteY11" fmla="*/ 59672 h 2082736"/>
                  <a:gd name="connsiteX12" fmla="*/ 1049020 w 1718595"/>
                  <a:gd name="connsiteY12" fmla="*/ 0 h 208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8595" h="2082736">
                    <a:moveTo>
                      <a:pt x="1049020" y="0"/>
                    </a:moveTo>
                    <a:lnTo>
                      <a:pt x="1057554" y="3123"/>
                    </a:lnTo>
                    <a:cubicBezTo>
                      <a:pt x="1446020" y="167430"/>
                      <a:pt x="1718595" y="552084"/>
                      <a:pt x="1718595" y="1000402"/>
                    </a:cubicBezTo>
                    <a:cubicBezTo>
                      <a:pt x="1718595" y="1598159"/>
                      <a:pt x="1234017" y="2082736"/>
                      <a:pt x="636260" y="2082736"/>
                    </a:cubicBezTo>
                    <a:cubicBezTo>
                      <a:pt x="412101" y="2082736"/>
                      <a:pt x="203858" y="2014593"/>
                      <a:pt x="31116" y="1897890"/>
                    </a:cubicBezTo>
                    <a:lnTo>
                      <a:pt x="0" y="1874622"/>
                    </a:lnTo>
                    <a:lnTo>
                      <a:pt x="52205" y="1835584"/>
                    </a:lnTo>
                    <a:cubicBezTo>
                      <a:pt x="292751" y="1637068"/>
                      <a:pt x="446074" y="1336641"/>
                      <a:pt x="446074" y="1000402"/>
                    </a:cubicBezTo>
                    <a:cubicBezTo>
                      <a:pt x="446074" y="925683"/>
                      <a:pt x="438503" y="852731"/>
                      <a:pt x="424085" y="782274"/>
                    </a:cubicBezTo>
                    <a:lnTo>
                      <a:pt x="412758" y="738223"/>
                    </a:lnTo>
                    <a:lnTo>
                      <a:pt x="421295" y="735098"/>
                    </a:lnTo>
                    <a:cubicBezTo>
                      <a:pt x="712645" y="611868"/>
                      <a:pt x="938805" y="364692"/>
                      <a:pt x="1033676" y="59672"/>
                    </a:cubicBezTo>
                    <a:lnTo>
                      <a:pt x="1049020" y="0"/>
                    </a:ln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97" name="Freeform: Shape 40">
                <a:extLst>
                  <a:ext uri="{FF2B5EF4-FFF2-40B4-BE49-F238E27FC236}">
                    <a16:creationId xmlns:a16="http://schemas.microsoft.com/office/drawing/2014/main" id="{F352DB99-83A1-61E3-A9E2-548A7C881861}"/>
                  </a:ext>
                  <a:ext uri="{C183D7F6-B498-43B3-948B-1728B52AA6E4}">
                    <adec:decorative xmlns:adec="http://schemas.microsoft.com/office/drawing/2017/decorative" val="1"/>
                  </a:ext>
                </a:extLst>
              </p:cNvPr>
              <p:cNvSpPr/>
              <p:nvPr/>
            </p:nvSpPr>
            <p:spPr bwMode="auto">
              <a:xfrm>
                <a:off x="5406307" y="3874623"/>
                <a:ext cx="825516" cy="693971"/>
              </a:xfrm>
              <a:custGeom>
                <a:avLst/>
                <a:gdLst>
                  <a:gd name="connsiteX0" fmla="*/ 412758 w 825516"/>
                  <a:gd name="connsiteY0" fmla="*/ 0 h 693971"/>
                  <a:gd name="connsiteX1" fmla="*/ 464963 w 825516"/>
                  <a:gd name="connsiteY1" fmla="*/ 39038 h 693971"/>
                  <a:gd name="connsiteX2" fmla="*/ 810172 w 825516"/>
                  <a:gd name="connsiteY2" fmla="*/ 552367 h 693971"/>
                  <a:gd name="connsiteX3" fmla="*/ 825516 w 825516"/>
                  <a:gd name="connsiteY3" fmla="*/ 612041 h 693971"/>
                  <a:gd name="connsiteX4" fmla="*/ 734612 w 825516"/>
                  <a:gd name="connsiteY4" fmla="*/ 645311 h 693971"/>
                  <a:gd name="connsiteX5" fmla="*/ 412759 w 825516"/>
                  <a:gd name="connsiteY5" fmla="*/ 693971 h 693971"/>
                  <a:gd name="connsiteX6" fmla="*/ 90906 w 825516"/>
                  <a:gd name="connsiteY6" fmla="*/ 645311 h 693971"/>
                  <a:gd name="connsiteX7" fmla="*/ 0 w 825516"/>
                  <a:gd name="connsiteY7" fmla="*/ 612040 h 693971"/>
                  <a:gd name="connsiteX8" fmla="*/ 15343 w 825516"/>
                  <a:gd name="connsiteY8" fmla="*/ 552367 h 693971"/>
                  <a:gd name="connsiteX9" fmla="*/ 360552 w 825516"/>
                  <a:gd name="connsiteY9" fmla="*/ 39038 h 693971"/>
                  <a:gd name="connsiteX10" fmla="*/ 412758 w 825516"/>
                  <a:gd name="connsiteY10" fmla="*/ 0 h 69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5516" h="693971">
                    <a:moveTo>
                      <a:pt x="412758" y="0"/>
                    </a:moveTo>
                    <a:lnTo>
                      <a:pt x="464963" y="39038"/>
                    </a:lnTo>
                    <a:cubicBezTo>
                      <a:pt x="625327" y="171382"/>
                      <a:pt x="746925" y="349020"/>
                      <a:pt x="810172" y="552367"/>
                    </a:cubicBezTo>
                    <a:lnTo>
                      <a:pt x="825516" y="612041"/>
                    </a:lnTo>
                    <a:lnTo>
                      <a:pt x="734612" y="645311"/>
                    </a:lnTo>
                    <a:cubicBezTo>
                      <a:pt x="632939" y="676935"/>
                      <a:pt x="524839" y="693971"/>
                      <a:pt x="412759" y="693971"/>
                    </a:cubicBezTo>
                    <a:cubicBezTo>
                      <a:pt x="300680" y="693971"/>
                      <a:pt x="192579" y="676935"/>
                      <a:pt x="90906" y="645311"/>
                    </a:cubicBezTo>
                    <a:lnTo>
                      <a:pt x="0" y="612040"/>
                    </a:lnTo>
                    <a:lnTo>
                      <a:pt x="15343" y="552367"/>
                    </a:lnTo>
                    <a:cubicBezTo>
                      <a:pt x="78590" y="349020"/>
                      <a:pt x="200189" y="171382"/>
                      <a:pt x="360552" y="39038"/>
                    </a:cubicBezTo>
                    <a:lnTo>
                      <a:pt x="412758" y="0"/>
                    </a:ln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grpSp>
      <p:sp>
        <p:nvSpPr>
          <p:cNvPr id="122" name="Rectangle 121">
            <a:extLst>
              <a:ext uri="{FF2B5EF4-FFF2-40B4-BE49-F238E27FC236}">
                <a16:creationId xmlns:a16="http://schemas.microsoft.com/office/drawing/2014/main" id="{A281C916-8B40-4226-9A82-BABF78BBE5C5}"/>
              </a:ext>
            </a:extLst>
          </p:cNvPr>
          <p:cNvSpPr/>
          <p:nvPr/>
        </p:nvSpPr>
        <p:spPr>
          <a:xfrm>
            <a:off x="5189356" y="3662360"/>
            <a:ext cx="1928712" cy="388572"/>
          </a:xfrm>
          <a:prstGeom prst="rect">
            <a:avLst/>
          </a:prstGeom>
          <a:ln w="12700">
            <a:solidFill>
              <a:schemeClr val="tx1">
                <a:lumMod val="65000"/>
                <a:lumOff val="35000"/>
              </a:schemeClr>
            </a:solidFill>
          </a:ln>
          <a:effec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236" rtl="0" eaLnBrk="1" fontAlgn="auto" latinLnBrk="0" hangingPunct="1">
              <a:lnSpc>
                <a:spcPct val="100000"/>
              </a:lnSpc>
              <a:spcBef>
                <a:spcPts val="0"/>
              </a:spcBef>
              <a:spcAft>
                <a:spcPts val="588"/>
              </a:spcAft>
              <a:buClrTx/>
              <a:buSzTx/>
              <a:buFontTx/>
              <a:buNone/>
              <a:tabLst/>
              <a:defRPr/>
            </a:pPr>
            <a:r>
              <a:rPr kumimoji="0" lang="en-US" sz="1100" b="0" i="1" u="none" strike="noStrike" kern="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Distributed Policy Enforcement Points (PEPs)</a:t>
            </a:r>
          </a:p>
        </p:txBody>
      </p:sp>
      <p:grpSp>
        <p:nvGrpSpPr>
          <p:cNvPr id="71" name="Group 70">
            <a:extLst>
              <a:ext uri="{FF2B5EF4-FFF2-40B4-BE49-F238E27FC236}">
                <a16:creationId xmlns:a16="http://schemas.microsoft.com/office/drawing/2014/main" id="{D02F6850-7D2D-3BE9-6EF8-83550C311EDD}"/>
              </a:ext>
            </a:extLst>
          </p:cNvPr>
          <p:cNvGrpSpPr/>
          <p:nvPr/>
        </p:nvGrpSpPr>
        <p:grpSpPr>
          <a:xfrm>
            <a:off x="70087" y="1267803"/>
            <a:ext cx="1725380" cy="1232691"/>
            <a:chOff x="360366" y="2500365"/>
            <a:chExt cx="1725380" cy="1232691"/>
          </a:xfrm>
        </p:grpSpPr>
        <p:sp>
          <p:nvSpPr>
            <p:cNvPr id="99" name="Rectangle: Rounded Corners 98">
              <a:extLst>
                <a:ext uri="{FF2B5EF4-FFF2-40B4-BE49-F238E27FC236}">
                  <a16:creationId xmlns:a16="http://schemas.microsoft.com/office/drawing/2014/main" id="{4356AEC4-C3B2-2AB5-AFDB-740FCD6B4C47}"/>
                </a:ext>
              </a:extLst>
            </p:cNvPr>
            <p:cNvSpPr/>
            <p:nvPr/>
          </p:nvSpPr>
          <p:spPr>
            <a:xfrm>
              <a:off x="360366" y="2500365"/>
              <a:ext cx="1701297" cy="1232691"/>
            </a:xfrm>
            <a:prstGeom prst="roundRect">
              <a:avLst>
                <a:gd name="adj" fmla="val 9183"/>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highlight>
                  <a:srgbClr val="FFFF00"/>
                </a:highlight>
                <a:uLnTx/>
                <a:uFillTx/>
                <a:latin typeface="Calibri" panose="020F0502020204030204"/>
                <a:ea typeface="+mn-ea"/>
                <a:cs typeface="+mn-cs"/>
              </a:endParaRPr>
            </a:p>
          </p:txBody>
        </p:sp>
        <p:sp>
          <p:nvSpPr>
            <p:cNvPr id="100" name="TextBox 99">
              <a:extLst>
                <a:ext uri="{FF2B5EF4-FFF2-40B4-BE49-F238E27FC236}">
                  <a16:creationId xmlns:a16="http://schemas.microsoft.com/office/drawing/2014/main" id="{DBB8ACDE-59C5-D474-05D5-C2292EB0481A}"/>
                </a:ext>
              </a:extLst>
            </p:cNvPr>
            <p:cNvSpPr txBox="1"/>
            <p:nvPr/>
          </p:nvSpPr>
          <p:spPr>
            <a:xfrm>
              <a:off x="682437" y="2537958"/>
              <a:ext cx="1376878" cy="24622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Entra ID</a:t>
              </a:r>
            </a:p>
          </p:txBody>
        </p:sp>
        <p:pic>
          <p:nvPicPr>
            <p:cNvPr id="101" name="Graphic 100">
              <a:extLst>
                <a:ext uri="{FF2B5EF4-FFF2-40B4-BE49-F238E27FC236}">
                  <a16:creationId xmlns:a16="http://schemas.microsoft.com/office/drawing/2014/main" id="{767BD12B-B93D-2DC0-A088-FB0DE374053A}"/>
                </a:ext>
              </a:extLst>
            </p:cNvPr>
            <p:cNvPicPr>
              <a:picLocks noChangeAspect="1"/>
            </p:cNvPicPr>
            <p:nvPr/>
          </p:nvPicPr>
          <p:blipFill>
            <a:blip r:embed="rId42">
              <a:extLst>
                <a:ext uri="{28A0092B-C50C-407E-A947-70E740481C1C}">
                  <a14:useLocalDpi xmlns:a14="http://schemas.microsoft.com/office/drawing/2010/main" val="0"/>
                </a:ext>
                <a:ext uri="{96DAC541-7B7A-43D3-8B79-37D633B846F1}">
                  <asvg:svgBlip xmlns:asvg="http://schemas.microsoft.com/office/drawing/2016/SVG/main" r:embed="rId43"/>
                </a:ext>
              </a:extLst>
            </a:blip>
            <a:srcRect/>
            <a:stretch/>
          </p:blipFill>
          <p:spPr>
            <a:xfrm>
              <a:off x="432246" y="2532964"/>
              <a:ext cx="286884" cy="287906"/>
            </a:xfrm>
            <a:prstGeom prst="rect">
              <a:avLst/>
            </a:prstGeom>
            <a:effectLst/>
          </p:spPr>
        </p:pic>
        <p:sp>
          <p:nvSpPr>
            <p:cNvPr id="102" name="TextBox 101">
              <a:extLst>
                <a:ext uri="{FF2B5EF4-FFF2-40B4-BE49-F238E27FC236}">
                  <a16:creationId xmlns:a16="http://schemas.microsoft.com/office/drawing/2014/main" id="{4C63D12B-0B08-BB26-6FFB-3CD29B0994D9}"/>
                </a:ext>
              </a:extLst>
            </p:cNvPr>
            <p:cNvSpPr txBox="1"/>
            <p:nvPr/>
          </p:nvSpPr>
          <p:spPr>
            <a:xfrm>
              <a:off x="684231" y="3103807"/>
              <a:ext cx="1401515" cy="24622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Entra ID Governance</a:t>
              </a:r>
            </a:p>
          </p:txBody>
        </p:sp>
        <p:pic>
          <p:nvPicPr>
            <p:cNvPr id="103" name="Graphic 102">
              <a:extLst>
                <a:ext uri="{FF2B5EF4-FFF2-40B4-BE49-F238E27FC236}">
                  <a16:creationId xmlns:a16="http://schemas.microsoft.com/office/drawing/2014/main" id="{D966088F-C3E5-01A7-2D6E-F553406CAAEB}"/>
                </a:ext>
              </a:extLst>
            </p:cNvPr>
            <p:cNvPicPr>
              <a:picLocks noChangeAspect="1"/>
            </p:cNvPicPr>
            <p:nvPr/>
          </p:nvPicPr>
          <p:blipFill>
            <a:blip r:embed="rId44">
              <a:extLst>
                <a:ext uri="{28A0092B-C50C-407E-A947-70E740481C1C}">
                  <a14:useLocalDpi xmlns:a14="http://schemas.microsoft.com/office/drawing/2010/main" val="0"/>
                </a:ext>
                <a:ext uri="{96DAC541-7B7A-43D3-8B79-37D633B846F1}">
                  <asvg:svgBlip xmlns:asvg="http://schemas.microsoft.com/office/drawing/2016/SVG/main" r:embed="rId45"/>
                </a:ext>
              </a:extLst>
            </a:blip>
            <a:srcRect/>
            <a:stretch/>
          </p:blipFill>
          <p:spPr>
            <a:xfrm>
              <a:off x="441659" y="3088173"/>
              <a:ext cx="268058" cy="269012"/>
            </a:xfrm>
            <a:prstGeom prst="rect">
              <a:avLst/>
            </a:prstGeom>
            <a:effectLst/>
          </p:spPr>
        </p:pic>
        <p:sp>
          <p:nvSpPr>
            <p:cNvPr id="104" name="TextBox 103">
              <a:extLst>
                <a:ext uri="{FF2B5EF4-FFF2-40B4-BE49-F238E27FC236}">
                  <a16:creationId xmlns:a16="http://schemas.microsoft.com/office/drawing/2014/main" id="{00A2C1AC-4DB5-8DAE-CE81-E3AA7F506198}"/>
                </a:ext>
              </a:extLst>
            </p:cNvPr>
            <p:cNvSpPr txBox="1"/>
            <p:nvPr/>
          </p:nvSpPr>
          <p:spPr>
            <a:xfrm>
              <a:off x="526025" y="2713816"/>
              <a:ext cx="1341482" cy="394980"/>
            </a:xfrm>
            <a:prstGeom prst="rect">
              <a:avLst/>
            </a:prstGeom>
            <a:noFill/>
          </p:spPr>
          <p:txBody>
            <a:bodyPr wrap="square">
              <a:spAutoFit/>
            </a:bodyPr>
            <a:lstStyle/>
            <a:p>
              <a:pPr marL="171450" marR="0" lvl="0" indent="0" algn="l" defTabSz="914400" rtl="0" eaLnBrk="1" fontAlgn="auto" latinLnBrk="0" hangingPunct="1">
                <a:lnSpc>
                  <a:spcPct val="100000"/>
                </a:lnSpc>
                <a:spcBef>
                  <a:spcPts val="0"/>
                </a:spcBef>
                <a:spcAft>
                  <a:spcPts val="20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a:ea typeface="+mn-ea"/>
                  <a:cs typeface="+mn-cs"/>
                </a:rPr>
                <a:t>ID Protection</a:t>
              </a:r>
            </a:p>
            <a:p>
              <a:pPr marL="171450" marR="0" lvl="0" indent="0" algn="l" defTabSz="914400" rtl="0" eaLnBrk="1" fontAlgn="auto" latinLnBrk="0" hangingPunct="1">
                <a:lnSpc>
                  <a:spcPct val="100000"/>
                </a:lnSpc>
                <a:spcBef>
                  <a:spcPts val="0"/>
                </a:spcBef>
                <a:spcAft>
                  <a:spcPts val="20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a:ea typeface="+mn-ea"/>
                  <a:cs typeface="+mn-cs"/>
                </a:rPr>
                <a:t>Workload ID</a:t>
              </a:r>
            </a:p>
          </p:txBody>
        </p:sp>
        <p:sp>
          <p:nvSpPr>
            <p:cNvPr id="105" name="Rectangle: Rounded Corners 104">
              <a:extLst>
                <a:ext uri="{FF2B5EF4-FFF2-40B4-BE49-F238E27FC236}">
                  <a16:creationId xmlns:a16="http://schemas.microsoft.com/office/drawing/2014/main" id="{59A13DE1-287E-C7CA-FCA5-DE9359DAD9A0}"/>
                </a:ext>
              </a:extLst>
            </p:cNvPr>
            <p:cNvSpPr/>
            <p:nvPr/>
          </p:nvSpPr>
          <p:spPr>
            <a:xfrm>
              <a:off x="432229" y="3409163"/>
              <a:ext cx="1584279" cy="297628"/>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Ins="0" rtlCol="0" anchor="t"/>
            <a:lstStyle/>
            <a:p>
              <a:pPr marL="228600" marR="0" lvl="0" indent="0" algn="l" defTabSz="914400" rtl="0" eaLnBrk="1" fontAlgn="auto" latinLnBrk="0" hangingPunct="1">
                <a:lnSpc>
                  <a:spcPct val="100000"/>
                </a:lnSpc>
                <a:spcBef>
                  <a:spcPts val="0"/>
                </a:spcBef>
                <a:spcAft>
                  <a:spcPts val="2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Identity</a:t>
              </a:r>
            </a:p>
          </p:txBody>
        </p:sp>
        <p:pic>
          <p:nvPicPr>
            <p:cNvPr id="141" name="Graphic 140">
              <a:extLst>
                <a:ext uri="{FF2B5EF4-FFF2-40B4-BE49-F238E27FC236}">
                  <a16:creationId xmlns:a16="http://schemas.microsoft.com/office/drawing/2014/main" id="{AF16435D-CE43-F6C4-DBC4-085BBFE4A271}"/>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441659" y="3389635"/>
              <a:ext cx="274169" cy="297628"/>
            </a:xfrm>
            <a:prstGeom prst="rect">
              <a:avLst/>
            </a:prstGeom>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16606273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AB5DC2E-893B-47FA-AA29-F3951646364D}"/>
              </a:ext>
            </a:extLst>
          </p:cNvPr>
          <p:cNvSpPr/>
          <p:nvPr/>
        </p:nvSpPr>
        <p:spPr>
          <a:xfrm>
            <a:off x="0" y="2"/>
            <a:ext cx="12192000" cy="55820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Title 1">
            <a:extLst>
              <a:ext uri="{FF2B5EF4-FFF2-40B4-BE49-F238E27FC236}">
                <a16:creationId xmlns:a16="http://schemas.microsoft.com/office/drawing/2014/main" id="{D8143419-1D27-40B6-AE4B-14C396416A0E}"/>
              </a:ext>
            </a:extLst>
          </p:cNvPr>
          <p:cNvSpPr txBox="1">
            <a:spLocks/>
          </p:cNvSpPr>
          <p:nvPr/>
        </p:nvSpPr>
        <p:spPr>
          <a:xfrm>
            <a:off x="435974" y="197643"/>
            <a:ext cx="10515600" cy="767161"/>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6000" b="1" kern="1200">
                <a:solidFill>
                  <a:srgbClr val="4F8CBD"/>
                </a:solidFill>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a:ln>
                  <a:noFill/>
                </a:ln>
                <a:solidFill>
                  <a:srgbClr val="4F8CBD"/>
                </a:solidFill>
                <a:effectLst/>
                <a:uLnTx/>
                <a:uFillTx/>
                <a:latin typeface="Calibri"/>
                <a:ea typeface="+mj-ea"/>
                <a:cs typeface="Calibri"/>
              </a:rPr>
              <a:t>Zero Trust Architecture (ZTA)</a:t>
            </a:r>
            <a:endParaRPr kumimoji="0" lang="en-US" sz="3600" b="1" i="0" u="none" strike="noStrike" kern="1200" cap="none" spc="0" normalizeH="0" baseline="0" noProof="0">
              <a:ln>
                <a:noFill/>
              </a:ln>
              <a:solidFill>
                <a:srgbClr val="4F8CBD"/>
              </a:solidFill>
              <a:effectLst/>
              <a:uLnTx/>
              <a:uFillTx/>
              <a:latin typeface="Calibri" panose="020F0502020204030204"/>
              <a:ea typeface="+mj-ea"/>
              <a:cs typeface="+mj-cs"/>
            </a:endParaRPr>
          </a:p>
        </p:txBody>
      </p:sp>
      <p:sp>
        <p:nvSpPr>
          <p:cNvPr id="68" name="Rectangle: Rounded Corners 67">
            <a:extLst>
              <a:ext uri="{FF2B5EF4-FFF2-40B4-BE49-F238E27FC236}">
                <a16:creationId xmlns:a16="http://schemas.microsoft.com/office/drawing/2014/main" id="{2895C00B-8565-40A9-906F-C2E78A5D7893}"/>
              </a:ext>
            </a:extLst>
          </p:cNvPr>
          <p:cNvSpPr/>
          <p:nvPr/>
        </p:nvSpPr>
        <p:spPr>
          <a:xfrm>
            <a:off x="1219671" y="880361"/>
            <a:ext cx="9760866" cy="279203"/>
          </a:xfrm>
          <a:prstGeom prst="roundRect">
            <a:avLst/>
          </a:prstGeom>
          <a:solidFill>
            <a:srgbClr val="3A548E"/>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C82F"/>
                </a:solidFill>
                <a:effectLst/>
                <a:uLnTx/>
                <a:uFillTx/>
                <a:latin typeface="Calibri" panose="020F0502020204030204"/>
                <a:ea typeface="+mn-ea"/>
                <a:cs typeface="+mn-cs"/>
              </a:rPr>
              <a:t>Security Analytics</a:t>
            </a:r>
          </a:p>
        </p:txBody>
      </p:sp>
      <p:sp>
        <p:nvSpPr>
          <p:cNvPr id="69" name="Rectangle: Rounded Corners 68">
            <a:extLst>
              <a:ext uri="{FF2B5EF4-FFF2-40B4-BE49-F238E27FC236}">
                <a16:creationId xmlns:a16="http://schemas.microsoft.com/office/drawing/2014/main" id="{FA4F8E68-E737-4519-A2F5-B6A2182CEC31}"/>
              </a:ext>
            </a:extLst>
          </p:cNvPr>
          <p:cNvSpPr/>
          <p:nvPr/>
        </p:nvSpPr>
        <p:spPr>
          <a:xfrm>
            <a:off x="1219671" y="5142530"/>
            <a:ext cx="9760866" cy="279203"/>
          </a:xfrm>
          <a:prstGeom prst="roundRect">
            <a:avLst/>
          </a:prstGeom>
          <a:solidFill>
            <a:srgbClr val="3A548E"/>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C82F"/>
                </a:solidFill>
                <a:effectLst/>
                <a:uLnTx/>
                <a:uFillTx/>
                <a:latin typeface="Calibri" panose="020F0502020204030204"/>
                <a:ea typeface="+mn-ea"/>
                <a:cs typeface="+mn-cs"/>
              </a:rPr>
              <a:t>Data Security</a:t>
            </a:r>
          </a:p>
        </p:txBody>
      </p:sp>
      <p:sp>
        <p:nvSpPr>
          <p:cNvPr id="70" name="Rectangle: Rounded Corners 69">
            <a:extLst>
              <a:ext uri="{FF2B5EF4-FFF2-40B4-BE49-F238E27FC236}">
                <a16:creationId xmlns:a16="http://schemas.microsoft.com/office/drawing/2014/main" id="{9688F064-9B75-4C72-9474-126AA79D46EC}"/>
              </a:ext>
            </a:extLst>
          </p:cNvPr>
          <p:cNvSpPr/>
          <p:nvPr/>
        </p:nvSpPr>
        <p:spPr>
          <a:xfrm>
            <a:off x="1219671" y="1306486"/>
            <a:ext cx="1394921" cy="3688812"/>
          </a:xfrm>
          <a:prstGeom prst="roundRect">
            <a:avLst>
              <a:gd name="adj" fmla="val 6041"/>
            </a:avLst>
          </a:prstGeom>
          <a:solidFill>
            <a:srgbClr val="3A548E"/>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C82F"/>
                </a:solidFill>
                <a:effectLst/>
                <a:uLnTx/>
                <a:uFillTx/>
                <a:latin typeface="Calibri" panose="020F0502020204030204"/>
                <a:ea typeface="+mn-ea"/>
                <a:cs typeface="+mn-cs"/>
              </a:rPr>
              <a:t>Endpoint Security</a:t>
            </a:r>
          </a:p>
        </p:txBody>
      </p:sp>
      <p:grpSp>
        <p:nvGrpSpPr>
          <p:cNvPr id="71" name="Group 70">
            <a:extLst>
              <a:ext uri="{FF2B5EF4-FFF2-40B4-BE49-F238E27FC236}">
                <a16:creationId xmlns:a16="http://schemas.microsoft.com/office/drawing/2014/main" id="{803C9F55-C353-4DF6-923B-1BB9959CF444}"/>
              </a:ext>
            </a:extLst>
          </p:cNvPr>
          <p:cNvGrpSpPr/>
          <p:nvPr/>
        </p:nvGrpSpPr>
        <p:grpSpPr>
          <a:xfrm>
            <a:off x="1479542" y="1976639"/>
            <a:ext cx="864085" cy="515293"/>
            <a:chOff x="1001395" y="2395266"/>
            <a:chExt cx="888466" cy="529832"/>
          </a:xfrm>
        </p:grpSpPr>
        <p:pic>
          <p:nvPicPr>
            <p:cNvPr id="107" name="Picture 106">
              <a:extLst>
                <a:ext uri="{FF2B5EF4-FFF2-40B4-BE49-F238E27FC236}">
                  <a16:creationId xmlns:a16="http://schemas.microsoft.com/office/drawing/2014/main" id="{C9F28DED-030E-43E2-8008-90BA1378BF0A}"/>
                </a:ext>
              </a:extLst>
            </p:cNvPr>
            <p:cNvPicPr>
              <a:picLocks noChangeAspect="1"/>
            </p:cNvPicPr>
            <p:nvPr/>
          </p:nvPicPr>
          <p:blipFill>
            <a:blip r:embed="rId3"/>
            <a:stretch>
              <a:fillRect/>
            </a:stretch>
          </p:blipFill>
          <p:spPr>
            <a:xfrm>
              <a:off x="1471790" y="2395266"/>
              <a:ext cx="418071" cy="529832"/>
            </a:xfrm>
            <a:prstGeom prst="rect">
              <a:avLst/>
            </a:prstGeom>
            <a:effectLst>
              <a:outerShdw blurRad="50800" dist="38100" dir="2700000" algn="tl" rotWithShape="0">
                <a:prstClr val="black">
                  <a:alpha val="40000"/>
                </a:prstClr>
              </a:outerShdw>
            </a:effectLst>
          </p:spPr>
        </p:pic>
        <p:sp>
          <p:nvSpPr>
            <p:cNvPr id="108" name="TextBox 107">
              <a:extLst>
                <a:ext uri="{FF2B5EF4-FFF2-40B4-BE49-F238E27FC236}">
                  <a16:creationId xmlns:a16="http://schemas.microsoft.com/office/drawing/2014/main" id="{C5D82F7A-41E1-418B-9299-9EBDA18609D9}"/>
                </a:ext>
              </a:extLst>
            </p:cNvPr>
            <p:cNvSpPr txBox="1"/>
            <p:nvPr/>
          </p:nvSpPr>
          <p:spPr>
            <a:xfrm>
              <a:off x="1001395" y="2506294"/>
              <a:ext cx="52770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Calibri" panose="020F0502020204030204"/>
                  <a:ea typeface="+mn-ea"/>
                  <a:cs typeface="+mn-cs"/>
                </a:rPr>
                <a:t>User</a:t>
              </a:r>
            </a:p>
          </p:txBody>
        </p:sp>
      </p:grpSp>
      <p:grpSp>
        <p:nvGrpSpPr>
          <p:cNvPr id="72" name="Group 71">
            <a:extLst>
              <a:ext uri="{FF2B5EF4-FFF2-40B4-BE49-F238E27FC236}">
                <a16:creationId xmlns:a16="http://schemas.microsoft.com/office/drawing/2014/main" id="{DC88F077-9934-4133-91CE-55E86E74DF70}"/>
              </a:ext>
            </a:extLst>
          </p:cNvPr>
          <p:cNvGrpSpPr/>
          <p:nvPr/>
        </p:nvGrpSpPr>
        <p:grpSpPr>
          <a:xfrm>
            <a:off x="1324490" y="2668660"/>
            <a:ext cx="1174189" cy="509542"/>
            <a:chOff x="866140" y="3106813"/>
            <a:chExt cx="1207320" cy="523919"/>
          </a:xfrm>
        </p:grpSpPr>
        <p:pic>
          <p:nvPicPr>
            <p:cNvPr id="105" name="Picture 104">
              <a:extLst>
                <a:ext uri="{FF2B5EF4-FFF2-40B4-BE49-F238E27FC236}">
                  <a16:creationId xmlns:a16="http://schemas.microsoft.com/office/drawing/2014/main" id="{FD16B74B-30B4-4871-BCA3-B34A88908C6E}"/>
                </a:ext>
              </a:extLst>
            </p:cNvPr>
            <p:cNvPicPr>
              <a:picLocks noChangeAspect="1"/>
            </p:cNvPicPr>
            <p:nvPr/>
          </p:nvPicPr>
          <p:blipFill>
            <a:blip r:embed="rId4"/>
            <a:stretch>
              <a:fillRect/>
            </a:stretch>
          </p:blipFill>
          <p:spPr>
            <a:xfrm>
              <a:off x="1532502" y="3106813"/>
              <a:ext cx="540958" cy="523919"/>
            </a:xfrm>
            <a:prstGeom prst="rect">
              <a:avLst/>
            </a:prstGeom>
            <a:effectLst>
              <a:outerShdw blurRad="50800" dist="38100" dir="2700000" algn="tl" rotWithShape="0">
                <a:prstClr val="black">
                  <a:alpha val="40000"/>
                </a:prstClr>
              </a:outerShdw>
            </a:effectLst>
          </p:spPr>
        </p:pic>
        <p:sp>
          <p:nvSpPr>
            <p:cNvPr id="106" name="TextBox 105">
              <a:extLst>
                <a:ext uri="{FF2B5EF4-FFF2-40B4-BE49-F238E27FC236}">
                  <a16:creationId xmlns:a16="http://schemas.microsoft.com/office/drawing/2014/main" id="{387674A4-1B03-4071-A0F1-39B11C8E3B22}"/>
                </a:ext>
              </a:extLst>
            </p:cNvPr>
            <p:cNvSpPr txBox="1"/>
            <p:nvPr/>
          </p:nvSpPr>
          <p:spPr>
            <a:xfrm>
              <a:off x="866140" y="3214884"/>
              <a:ext cx="68230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Calibri" panose="020F0502020204030204"/>
                  <a:ea typeface="+mn-ea"/>
                  <a:cs typeface="+mn-cs"/>
                </a:rPr>
                <a:t>Device</a:t>
              </a:r>
            </a:p>
          </p:txBody>
        </p:sp>
      </p:grpSp>
      <p:grpSp>
        <p:nvGrpSpPr>
          <p:cNvPr id="73" name="Group 72">
            <a:extLst>
              <a:ext uri="{FF2B5EF4-FFF2-40B4-BE49-F238E27FC236}">
                <a16:creationId xmlns:a16="http://schemas.microsoft.com/office/drawing/2014/main" id="{D7CE01D9-A0A3-4FA0-9C3B-4D0B5845BFF1}"/>
              </a:ext>
            </a:extLst>
          </p:cNvPr>
          <p:cNvGrpSpPr/>
          <p:nvPr/>
        </p:nvGrpSpPr>
        <p:grpSpPr>
          <a:xfrm>
            <a:off x="1375990" y="3401972"/>
            <a:ext cx="1071190" cy="509542"/>
            <a:chOff x="882650" y="3860816"/>
            <a:chExt cx="1101415" cy="523919"/>
          </a:xfrm>
        </p:grpSpPr>
        <p:grpSp>
          <p:nvGrpSpPr>
            <p:cNvPr id="101" name="Group 100">
              <a:extLst>
                <a:ext uri="{FF2B5EF4-FFF2-40B4-BE49-F238E27FC236}">
                  <a16:creationId xmlns:a16="http://schemas.microsoft.com/office/drawing/2014/main" id="{FAA51DFE-E7B9-42B9-BB99-5ADD730E5275}"/>
                </a:ext>
              </a:extLst>
            </p:cNvPr>
            <p:cNvGrpSpPr/>
            <p:nvPr/>
          </p:nvGrpSpPr>
          <p:grpSpPr>
            <a:xfrm>
              <a:off x="1460146" y="3860816"/>
              <a:ext cx="523919" cy="523919"/>
              <a:chOff x="1510946" y="4097786"/>
              <a:chExt cx="523919" cy="523919"/>
            </a:xfrm>
          </p:grpSpPr>
          <p:sp>
            <p:nvSpPr>
              <p:cNvPr id="103" name="Rectangle 102">
                <a:extLst>
                  <a:ext uri="{FF2B5EF4-FFF2-40B4-BE49-F238E27FC236}">
                    <a16:creationId xmlns:a16="http://schemas.microsoft.com/office/drawing/2014/main" id="{5650039C-6930-4033-82D7-A98A3F452240}"/>
                  </a:ext>
                </a:extLst>
              </p:cNvPr>
              <p:cNvSpPr/>
              <p:nvPr/>
            </p:nvSpPr>
            <p:spPr>
              <a:xfrm>
                <a:off x="1657350" y="4116836"/>
                <a:ext cx="232511" cy="454044"/>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4" name="Graphic 103" descr="Smart Phone with solid fill">
                <a:extLst>
                  <a:ext uri="{FF2B5EF4-FFF2-40B4-BE49-F238E27FC236}">
                    <a16:creationId xmlns:a16="http://schemas.microsoft.com/office/drawing/2014/main" id="{818FD779-40DE-49E3-9C72-C0B6133828D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510946" y="4097786"/>
                <a:ext cx="523919" cy="523919"/>
              </a:xfrm>
              <a:prstGeom prst="rect">
                <a:avLst/>
              </a:prstGeom>
              <a:effectLst>
                <a:outerShdw blurRad="50800" dist="38100" dir="2700000" algn="tl" rotWithShape="0">
                  <a:prstClr val="black">
                    <a:alpha val="40000"/>
                  </a:prstClr>
                </a:outerShdw>
              </a:effectLst>
            </p:spPr>
          </p:pic>
        </p:grpSp>
        <p:sp>
          <p:nvSpPr>
            <p:cNvPr id="102" name="TextBox 101">
              <a:extLst>
                <a:ext uri="{FF2B5EF4-FFF2-40B4-BE49-F238E27FC236}">
                  <a16:creationId xmlns:a16="http://schemas.microsoft.com/office/drawing/2014/main" id="{EAC9CA66-2F87-4B5B-88BC-012685E1151D}"/>
                </a:ext>
              </a:extLst>
            </p:cNvPr>
            <p:cNvSpPr txBox="1"/>
            <p:nvPr/>
          </p:nvSpPr>
          <p:spPr>
            <a:xfrm>
              <a:off x="882650" y="3861165"/>
              <a:ext cx="71365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Calibri" panose="020F0502020204030204"/>
                  <a:ea typeface="+mn-ea"/>
                  <a:cs typeface="+mn-cs"/>
                </a:rPr>
                <a:t>Mobile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Calibri" panose="020F0502020204030204"/>
                  <a:ea typeface="+mn-ea"/>
                  <a:cs typeface="+mn-cs"/>
                </a:rPr>
                <a:t>Device</a:t>
              </a:r>
            </a:p>
          </p:txBody>
        </p:sp>
      </p:grpSp>
      <p:grpSp>
        <p:nvGrpSpPr>
          <p:cNvPr id="74" name="Group 73">
            <a:extLst>
              <a:ext uri="{FF2B5EF4-FFF2-40B4-BE49-F238E27FC236}">
                <a16:creationId xmlns:a16="http://schemas.microsoft.com/office/drawing/2014/main" id="{C850802D-FB25-4AEB-ADDD-52151B934B98}"/>
              </a:ext>
            </a:extLst>
          </p:cNvPr>
          <p:cNvGrpSpPr/>
          <p:nvPr/>
        </p:nvGrpSpPr>
        <p:grpSpPr>
          <a:xfrm>
            <a:off x="1211463" y="4133547"/>
            <a:ext cx="1400244" cy="771449"/>
            <a:chOff x="828675" y="4613033"/>
            <a:chExt cx="1439753" cy="793216"/>
          </a:xfrm>
        </p:grpSpPr>
        <p:pic>
          <p:nvPicPr>
            <p:cNvPr id="99" name="Picture 98">
              <a:extLst>
                <a:ext uri="{FF2B5EF4-FFF2-40B4-BE49-F238E27FC236}">
                  <a16:creationId xmlns:a16="http://schemas.microsoft.com/office/drawing/2014/main" id="{33F8E88F-9451-4BFF-93C8-F5FED99A9A58}"/>
                </a:ext>
              </a:extLst>
            </p:cNvPr>
            <p:cNvPicPr>
              <a:picLocks noChangeAspect="1"/>
            </p:cNvPicPr>
            <p:nvPr/>
          </p:nvPicPr>
          <p:blipFill>
            <a:blip r:embed="rId4"/>
            <a:stretch>
              <a:fillRect/>
            </a:stretch>
          </p:blipFill>
          <p:spPr>
            <a:xfrm>
              <a:off x="1523612" y="4613033"/>
              <a:ext cx="540958" cy="523919"/>
            </a:xfrm>
            <a:prstGeom prst="rect">
              <a:avLst/>
            </a:prstGeom>
            <a:effectLst>
              <a:outerShdw blurRad="50800" dist="38100" dir="2700000" algn="tl" rotWithShape="0">
                <a:prstClr val="black">
                  <a:alpha val="40000"/>
                </a:prstClr>
              </a:outerShdw>
            </a:effectLst>
          </p:spPr>
        </p:pic>
        <p:sp>
          <p:nvSpPr>
            <p:cNvPr id="100" name="TextBox 99">
              <a:extLst>
                <a:ext uri="{FF2B5EF4-FFF2-40B4-BE49-F238E27FC236}">
                  <a16:creationId xmlns:a16="http://schemas.microsoft.com/office/drawing/2014/main" id="{6B6EF05D-9811-4E53-815E-7047DBC8BB6D}"/>
                </a:ext>
              </a:extLst>
            </p:cNvPr>
            <p:cNvSpPr txBox="1"/>
            <p:nvPr/>
          </p:nvSpPr>
          <p:spPr>
            <a:xfrm>
              <a:off x="828675" y="4883029"/>
              <a:ext cx="14397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Calibri" panose="020F0502020204030204"/>
                  <a:ea typeface="+mn-ea"/>
                  <a:cs typeface="+mn-cs"/>
                </a:rPr>
                <a:t>Device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Calibri" panose="020F0502020204030204"/>
                  <a:ea typeface="+mn-ea"/>
                  <a:cs typeface="+mn-cs"/>
                </a:rPr>
                <a:t>(with SDP Client)</a:t>
              </a:r>
            </a:p>
          </p:txBody>
        </p:sp>
      </p:grpSp>
      <p:sp>
        <p:nvSpPr>
          <p:cNvPr id="75" name="Rectangle: Rounded Corners 74">
            <a:extLst>
              <a:ext uri="{FF2B5EF4-FFF2-40B4-BE49-F238E27FC236}">
                <a16:creationId xmlns:a16="http://schemas.microsoft.com/office/drawing/2014/main" id="{C326FFDC-C9D6-47EC-B518-3DEEFDDEBA83}"/>
              </a:ext>
            </a:extLst>
          </p:cNvPr>
          <p:cNvSpPr/>
          <p:nvPr/>
        </p:nvSpPr>
        <p:spPr>
          <a:xfrm>
            <a:off x="2705427" y="1306486"/>
            <a:ext cx="3177860" cy="2441863"/>
          </a:xfrm>
          <a:prstGeom prst="roundRect">
            <a:avLst>
              <a:gd name="adj" fmla="val 6041"/>
            </a:avLst>
          </a:prstGeom>
          <a:solidFill>
            <a:srgbClr val="3A548E"/>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C82F"/>
                </a:solidFill>
                <a:effectLst/>
                <a:uLnTx/>
                <a:uFillTx/>
                <a:latin typeface="Calibri" panose="020F0502020204030204"/>
                <a:ea typeface="+mn-ea"/>
                <a:cs typeface="+mn-cs"/>
              </a:rPr>
              <a:t>ICAM</a:t>
            </a:r>
          </a:p>
        </p:txBody>
      </p:sp>
      <p:sp>
        <p:nvSpPr>
          <p:cNvPr id="76" name="Rectangle: Rounded Corners 75">
            <a:extLst>
              <a:ext uri="{FF2B5EF4-FFF2-40B4-BE49-F238E27FC236}">
                <a16:creationId xmlns:a16="http://schemas.microsoft.com/office/drawing/2014/main" id="{28DC8224-51C7-4095-B27F-DDF9487995BE}"/>
              </a:ext>
            </a:extLst>
          </p:cNvPr>
          <p:cNvSpPr/>
          <p:nvPr/>
        </p:nvSpPr>
        <p:spPr>
          <a:xfrm>
            <a:off x="2814120" y="1788836"/>
            <a:ext cx="1049826" cy="1242575"/>
          </a:xfrm>
          <a:prstGeom prst="roundRect">
            <a:avLst>
              <a:gd name="adj" fmla="val 6041"/>
            </a:avLst>
          </a:prstGeom>
          <a:solidFill>
            <a:srgbClr val="439E99"/>
          </a:solidFill>
          <a:ln>
            <a:noFill/>
          </a:ln>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a:ln>
                  <a:noFill/>
                </a:ln>
                <a:solidFill>
                  <a:prstClr val="white"/>
                </a:solidFill>
                <a:effectLst/>
                <a:uLnTx/>
                <a:uFillTx/>
                <a:latin typeface="Calibri" panose="020F0502020204030204"/>
                <a:ea typeface="+mn-ea"/>
                <a:cs typeface="+mn-cs"/>
              </a:rPr>
              <a:t>IDENTITY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a:ln>
                  <a:noFill/>
                </a:ln>
                <a:solidFill>
                  <a:srgbClr val="FEDF2E"/>
                </a:solidFill>
                <a:effectLst/>
                <a:uLnTx/>
                <a:uFillTx/>
                <a:latin typeface="Calibri" panose="020F0502020204030204"/>
                <a:ea typeface="+mn-ea"/>
                <a:cs typeface="+mn-cs"/>
              </a:rPr>
              <a:t>User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a:ln>
                  <a:noFill/>
                </a:ln>
                <a:solidFill>
                  <a:srgbClr val="FEDF2E"/>
                </a:solidFill>
                <a:effectLst/>
                <a:uLnTx/>
                <a:uFillTx/>
                <a:latin typeface="Calibri" panose="020F0502020204030204"/>
                <a:ea typeface="+mn-ea"/>
                <a:cs typeface="+mn-cs"/>
              </a:rPr>
              <a:t>Device</a:t>
            </a:r>
          </a:p>
        </p:txBody>
      </p:sp>
      <p:sp>
        <p:nvSpPr>
          <p:cNvPr id="77" name="Rectangle: Rounded Corners 76">
            <a:extLst>
              <a:ext uri="{FF2B5EF4-FFF2-40B4-BE49-F238E27FC236}">
                <a16:creationId xmlns:a16="http://schemas.microsoft.com/office/drawing/2014/main" id="{C10010CA-058B-4711-B2A8-7F97753F676A}"/>
              </a:ext>
            </a:extLst>
          </p:cNvPr>
          <p:cNvSpPr/>
          <p:nvPr/>
        </p:nvSpPr>
        <p:spPr>
          <a:xfrm>
            <a:off x="3954779" y="1788837"/>
            <a:ext cx="1816237" cy="1242576"/>
          </a:xfrm>
          <a:prstGeom prst="roundRect">
            <a:avLst>
              <a:gd name="adj" fmla="val 6041"/>
            </a:avLst>
          </a:prstGeom>
          <a:solidFill>
            <a:srgbClr val="439E99"/>
          </a:solidFill>
          <a:ln>
            <a:noFill/>
          </a:ln>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a:ln>
                  <a:noFill/>
                </a:ln>
                <a:solidFill>
                  <a:prstClr val="white"/>
                </a:solidFill>
                <a:effectLst/>
                <a:uLnTx/>
                <a:uFillTx/>
                <a:latin typeface="Calibri" panose="020F0502020204030204"/>
                <a:ea typeface="+mn-ea"/>
                <a:cs typeface="+mn-cs"/>
              </a:rPr>
              <a:t>ACCESS &amp; CREDENTIALS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a:ln>
                  <a:noFill/>
                </a:ln>
                <a:solidFill>
                  <a:srgbClr val="FEDF2E"/>
                </a:solidFill>
                <a:effectLst/>
                <a:uLnTx/>
                <a:uFillTx/>
                <a:latin typeface="Calibri" panose="020F0502020204030204"/>
                <a:ea typeface="+mn-ea"/>
                <a:cs typeface="+mn-cs"/>
              </a:rPr>
              <a:t>Management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a:ln>
                  <a:noFill/>
                </a:ln>
                <a:solidFill>
                  <a:srgbClr val="FEDF2E"/>
                </a:solidFill>
                <a:effectLst/>
                <a:uLnTx/>
                <a:uFillTx/>
                <a:latin typeface="Calibri" panose="020F0502020204030204"/>
                <a:ea typeface="+mn-ea"/>
                <a:cs typeface="+mn-cs"/>
              </a:rPr>
              <a:t>Authentication (SSO/MFA)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a:ln>
                  <a:noFill/>
                </a:ln>
                <a:solidFill>
                  <a:srgbClr val="FEDF2E"/>
                </a:solidFill>
                <a:effectLst/>
                <a:uLnTx/>
                <a:uFillTx/>
                <a:latin typeface="Calibri" panose="020F0502020204030204"/>
                <a:ea typeface="+mn-ea"/>
                <a:cs typeface="+mn-cs"/>
              </a:rPr>
              <a:t>Authorization</a:t>
            </a:r>
            <a:endParaRPr kumimoji="0" lang="en-US" sz="1400" b="1" i="0" u="none" strike="noStrike" kern="1200" cap="none" spc="0" normalizeH="0" baseline="0" noProof="0">
              <a:ln>
                <a:noFill/>
              </a:ln>
              <a:solidFill>
                <a:srgbClr val="FEDF2E"/>
              </a:solidFill>
              <a:effectLst/>
              <a:uLnTx/>
              <a:uFillTx/>
              <a:latin typeface="Calibri" panose="020F0502020204030204"/>
              <a:ea typeface="+mn-ea"/>
              <a:cs typeface="+mn-cs"/>
            </a:endParaRPr>
          </a:p>
        </p:txBody>
      </p:sp>
      <p:sp>
        <p:nvSpPr>
          <p:cNvPr id="78" name="Rectangle: Rounded Corners 77">
            <a:extLst>
              <a:ext uri="{FF2B5EF4-FFF2-40B4-BE49-F238E27FC236}">
                <a16:creationId xmlns:a16="http://schemas.microsoft.com/office/drawing/2014/main" id="{B38E2071-87EF-4FDF-90CC-F055463BE1DE}"/>
              </a:ext>
            </a:extLst>
          </p:cNvPr>
          <p:cNvSpPr/>
          <p:nvPr/>
        </p:nvSpPr>
        <p:spPr>
          <a:xfrm>
            <a:off x="2814120" y="3122797"/>
            <a:ext cx="1049826" cy="307584"/>
          </a:xfrm>
          <a:prstGeom prst="roundRect">
            <a:avLst>
              <a:gd name="adj" fmla="val 6041"/>
            </a:avLst>
          </a:prstGeom>
          <a:solidFill>
            <a:srgbClr val="439E99"/>
          </a:solidFill>
          <a:ln>
            <a:noFill/>
          </a:ln>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ED7D31">
                    <a:lumMod val="20000"/>
                    <a:lumOff val="80000"/>
                  </a:srgbClr>
                </a:solidFill>
                <a:effectLst/>
                <a:uLnTx/>
                <a:uFillTx/>
                <a:latin typeface="Calibri" panose="020F0502020204030204"/>
                <a:ea typeface="+mn-ea"/>
                <a:cs typeface="+mn-cs"/>
              </a:rPr>
              <a:t>FEDERATION</a:t>
            </a:r>
          </a:p>
        </p:txBody>
      </p:sp>
      <p:sp>
        <p:nvSpPr>
          <p:cNvPr id="79" name="Rectangle: Rounded Corners 78">
            <a:extLst>
              <a:ext uri="{FF2B5EF4-FFF2-40B4-BE49-F238E27FC236}">
                <a16:creationId xmlns:a16="http://schemas.microsoft.com/office/drawing/2014/main" id="{D6C9CC17-3C34-45DF-BC64-177B31EE4F62}"/>
              </a:ext>
            </a:extLst>
          </p:cNvPr>
          <p:cNvSpPr/>
          <p:nvPr/>
        </p:nvSpPr>
        <p:spPr>
          <a:xfrm>
            <a:off x="3954779" y="3122797"/>
            <a:ext cx="1816236" cy="297703"/>
          </a:xfrm>
          <a:prstGeom prst="roundRect">
            <a:avLst>
              <a:gd name="adj" fmla="val 6041"/>
            </a:avLst>
          </a:prstGeom>
          <a:solidFill>
            <a:srgbClr val="439E99"/>
          </a:solidFill>
          <a:ln>
            <a:noFill/>
          </a:ln>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ED7D31">
                    <a:lumMod val="20000"/>
                    <a:lumOff val="80000"/>
                  </a:srgbClr>
                </a:solidFill>
                <a:effectLst/>
                <a:uLnTx/>
                <a:uFillTx/>
                <a:latin typeface="Calibri" panose="020F0502020204030204"/>
                <a:ea typeface="+mn-ea"/>
                <a:cs typeface="+mn-cs"/>
              </a:rPr>
              <a:t>GOVERNANCE</a:t>
            </a:r>
          </a:p>
        </p:txBody>
      </p:sp>
      <p:sp>
        <p:nvSpPr>
          <p:cNvPr id="80" name="Rectangle: Rounded Corners 79">
            <a:extLst>
              <a:ext uri="{FF2B5EF4-FFF2-40B4-BE49-F238E27FC236}">
                <a16:creationId xmlns:a16="http://schemas.microsoft.com/office/drawing/2014/main" id="{22892330-39E7-4479-B78D-9A3AD730C245}"/>
              </a:ext>
            </a:extLst>
          </p:cNvPr>
          <p:cNvSpPr/>
          <p:nvPr/>
        </p:nvSpPr>
        <p:spPr>
          <a:xfrm>
            <a:off x="5956339" y="1306486"/>
            <a:ext cx="1711866" cy="1077465"/>
          </a:xfrm>
          <a:prstGeom prst="roundRect">
            <a:avLst>
              <a:gd name="adj" fmla="val 6041"/>
            </a:avLst>
          </a:prstGeom>
          <a:solidFill>
            <a:srgbClr val="3A548E"/>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C82F"/>
                </a:solidFill>
                <a:effectLst/>
                <a:uLnTx/>
                <a:uFillTx/>
                <a:latin typeface="Calibri" panose="020F0502020204030204"/>
                <a:ea typeface="+mn-ea"/>
                <a:cs typeface="+mn-cs"/>
              </a:rPr>
              <a:t>PE/PA</a:t>
            </a:r>
          </a:p>
        </p:txBody>
      </p:sp>
      <p:sp>
        <p:nvSpPr>
          <p:cNvPr id="81" name="Rectangle: Rounded Corners 80">
            <a:extLst>
              <a:ext uri="{FF2B5EF4-FFF2-40B4-BE49-F238E27FC236}">
                <a16:creationId xmlns:a16="http://schemas.microsoft.com/office/drawing/2014/main" id="{0AE8A63F-A429-4A23-A988-132518C383FA}"/>
              </a:ext>
            </a:extLst>
          </p:cNvPr>
          <p:cNvSpPr/>
          <p:nvPr/>
        </p:nvSpPr>
        <p:spPr>
          <a:xfrm>
            <a:off x="6055622" y="1702462"/>
            <a:ext cx="1503890" cy="543395"/>
          </a:xfrm>
          <a:prstGeom prst="roundRect">
            <a:avLst>
              <a:gd name="adj" fmla="val 6041"/>
            </a:avLst>
          </a:prstGeom>
          <a:solidFill>
            <a:srgbClr val="439E99"/>
          </a:solidFill>
          <a:ln>
            <a:noFill/>
          </a:ln>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sng" strike="noStrike" kern="1200" cap="none" spc="0" normalizeH="0" baseline="0" noProof="0">
                <a:ln>
                  <a:noFill/>
                </a:ln>
                <a:solidFill>
                  <a:prstClr val="white"/>
                </a:solidFill>
                <a:effectLst/>
                <a:uLnTx/>
                <a:uFillTx/>
                <a:latin typeface="Calibri" panose="020F0502020204030204"/>
                <a:ea typeface="+mn-ea"/>
                <a:cs typeface="+mn-cs"/>
              </a:rPr>
              <a:t>POLICY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EDF2E"/>
                </a:solidFill>
                <a:effectLst/>
                <a:uLnTx/>
                <a:uFillTx/>
                <a:latin typeface="Calibri" panose="020F0502020204030204"/>
                <a:ea typeface="+mn-ea"/>
                <a:cs typeface="+mn-cs"/>
              </a:rPr>
              <a:t>Evaluate Access</a:t>
            </a:r>
          </a:p>
        </p:txBody>
      </p:sp>
      <p:sp>
        <p:nvSpPr>
          <p:cNvPr id="82" name="Rectangle: Rounded Corners 81">
            <a:extLst>
              <a:ext uri="{FF2B5EF4-FFF2-40B4-BE49-F238E27FC236}">
                <a16:creationId xmlns:a16="http://schemas.microsoft.com/office/drawing/2014/main" id="{62EDDABC-CE91-4FFE-BFF3-BD7F333DDDA1}"/>
              </a:ext>
            </a:extLst>
          </p:cNvPr>
          <p:cNvSpPr/>
          <p:nvPr/>
        </p:nvSpPr>
        <p:spPr>
          <a:xfrm>
            <a:off x="5956339" y="2491933"/>
            <a:ext cx="1711866" cy="2503365"/>
          </a:xfrm>
          <a:prstGeom prst="roundRect">
            <a:avLst>
              <a:gd name="adj" fmla="val 6041"/>
            </a:avLst>
          </a:prstGeom>
          <a:solidFill>
            <a:srgbClr val="3A548E"/>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C82F"/>
                </a:solidFill>
                <a:effectLst/>
                <a:uLnTx/>
                <a:uFillTx/>
                <a:latin typeface="Calibri" panose="020F0502020204030204"/>
                <a:ea typeface="+mn-ea"/>
                <a:cs typeface="+mn-cs"/>
              </a:rPr>
              <a:t>PEP</a:t>
            </a:r>
          </a:p>
        </p:txBody>
      </p:sp>
      <p:sp>
        <p:nvSpPr>
          <p:cNvPr id="83" name="Rectangle: Rounded Corners 82">
            <a:extLst>
              <a:ext uri="{FF2B5EF4-FFF2-40B4-BE49-F238E27FC236}">
                <a16:creationId xmlns:a16="http://schemas.microsoft.com/office/drawing/2014/main" id="{837B915D-8A37-4B65-973C-FAF8790E4F3D}"/>
              </a:ext>
            </a:extLst>
          </p:cNvPr>
          <p:cNvSpPr/>
          <p:nvPr/>
        </p:nvSpPr>
        <p:spPr>
          <a:xfrm>
            <a:off x="6055622" y="2948625"/>
            <a:ext cx="1513772" cy="799724"/>
          </a:xfrm>
          <a:prstGeom prst="roundRect">
            <a:avLst>
              <a:gd name="adj" fmla="val 6041"/>
            </a:avLst>
          </a:prstGeom>
          <a:solidFill>
            <a:srgbClr val="439E99"/>
          </a:solidFill>
          <a:ln>
            <a:noFill/>
          </a:ln>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ED7D31">
                    <a:lumMod val="20000"/>
                    <a:lumOff val="80000"/>
                  </a:srgbClr>
                </a:solidFill>
                <a:effectLst/>
                <a:uLnTx/>
                <a:uFillTx/>
                <a:latin typeface="Calibri" panose="020F0502020204030204"/>
                <a:ea typeface="+mn-ea"/>
                <a:cs typeface="+mn-cs"/>
              </a:rPr>
              <a:t>GRANT ACCESS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EDF2E"/>
                </a:solidFill>
                <a:effectLst/>
                <a:uLnTx/>
                <a:uFillTx/>
                <a:latin typeface="Calibri" panose="020F0502020204030204"/>
                <a:ea typeface="+mn-ea"/>
                <a:cs typeface="+mn-cs"/>
              </a:rPr>
              <a:t>(Micro-segmentation)</a:t>
            </a:r>
          </a:p>
        </p:txBody>
      </p:sp>
      <p:sp>
        <p:nvSpPr>
          <p:cNvPr id="84" name="Rectangle: Rounded Corners 83">
            <a:extLst>
              <a:ext uri="{FF2B5EF4-FFF2-40B4-BE49-F238E27FC236}">
                <a16:creationId xmlns:a16="http://schemas.microsoft.com/office/drawing/2014/main" id="{FC52092A-ED3C-4BC6-BBB9-7943CEB19156}"/>
              </a:ext>
            </a:extLst>
          </p:cNvPr>
          <p:cNvSpPr/>
          <p:nvPr/>
        </p:nvSpPr>
        <p:spPr>
          <a:xfrm>
            <a:off x="6075384" y="4053714"/>
            <a:ext cx="1503890" cy="543395"/>
          </a:xfrm>
          <a:prstGeom prst="roundRect">
            <a:avLst>
              <a:gd name="adj" fmla="val 6041"/>
            </a:avLst>
          </a:prstGeom>
          <a:solidFill>
            <a:srgbClr val="439E99"/>
          </a:solidFill>
          <a:ln>
            <a:noFill/>
          </a:ln>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ED7D31">
                    <a:lumMod val="20000"/>
                    <a:lumOff val="80000"/>
                  </a:srgbClr>
                </a:solidFill>
                <a:effectLst/>
                <a:uLnTx/>
                <a:uFillTx/>
                <a:latin typeface="Calibri" panose="020F0502020204030204"/>
                <a:ea typeface="+mn-ea"/>
                <a:cs typeface="+mn-cs"/>
              </a:rPr>
              <a:t>GRANT ACCESS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EDF2E"/>
                </a:solidFill>
                <a:effectLst/>
                <a:uLnTx/>
                <a:uFillTx/>
                <a:latin typeface="Calibri" panose="020F0502020204030204"/>
                <a:ea typeface="+mn-ea"/>
                <a:cs typeface="+mn-cs"/>
              </a:rPr>
              <a:t>(SDP)</a:t>
            </a:r>
          </a:p>
        </p:txBody>
      </p:sp>
      <p:sp>
        <p:nvSpPr>
          <p:cNvPr id="85" name="Rectangle: Rounded Corners 84">
            <a:extLst>
              <a:ext uri="{FF2B5EF4-FFF2-40B4-BE49-F238E27FC236}">
                <a16:creationId xmlns:a16="http://schemas.microsoft.com/office/drawing/2014/main" id="{63BDFC07-8889-4958-AB63-2E8EFE3FF0FB}"/>
              </a:ext>
            </a:extLst>
          </p:cNvPr>
          <p:cNvSpPr/>
          <p:nvPr/>
        </p:nvSpPr>
        <p:spPr>
          <a:xfrm>
            <a:off x="7796707" y="1306486"/>
            <a:ext cx="3177860" cy="3688813"/>
          </a:xfrm>
          <a:prstGeom prst="roundRect">
            <a:avLst>
              <a:gd name="adj" fmla="val 6041"/>
            </a:avLst>
          </a:prstGeom>
          <a:solidFill>
            <a:srgbClr val="3A548E"/>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C82F"/>
                </a:solidFill>
                <a:effectLst/>
                <a:uLnTx/>
                <a:uFillTx/>
                <a:latin typeface="Calibri" panose="020F0502020204030204"/>
                <a:ea typeface="+mn-ea"/>
                <a:cs typeface="+mn-cs"/>
              </a:rPr>
              <a:t>Protected Resources</a:t>
            </a:r>
          </a:p>
        </p:txBody>
      </p:sp>
      <p:sp>
        <p:nvSpPr>
          <p:cNvPr id="86" name="Rectangle: Rounded Corners 85">
            <a:extLst>
              <a:ext uri="{FF2B5EF4-FFF2-40B4-BE49-F238E27FC236}">
                <a16:creationId xmlns:a16="http://schemas.microsoft.com/office/drawing/2014/main" id="{88D79478-EDD8-4846-9A29-7B3B0711A1B0}"/>
              </a:ext>
            </a:extLst>
          </p:cNvPr>
          <p:cNvSpPr/>
          <p:nvPr/>
        </p:nvSpPr>
        <p:spPr>
          <a:xfrm>
            <a:off x="7930103" y="1731869"/>
            <a:ext cx="2904156" cy="1431525"/>
          </a:xfrm>
          <a:prstGeom prst="roundRect">
            <a:avLst>
              <a:gd name="adj" fmla="val 6041"/>
            </a:avLst>
          </a:prstGeom>
          <a:solidFill>
            <a:srgbClr val="439E99"/>
          </a:solidFill>
          <a:ln>
            <a:noFill/>
          </a:ln>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FEDF2E"/>
              </a:solidFill>
              <a:effectLst/>
              <a:uLnTx/>
              <a:uFillTx/>
              <a:latin typeface="Calibri" panose="020F0502020204030204"/>
              <a:ea typeface="+mn-ea"/>
              <a:cs typeface="+mn-cs"/>
            </a:endParaRPr>
          </a:p>
        </p:txBody>
      </p:sp>
      <p:pic>
        <p:nvPicPr>
          <p:cNvPr id="87" name="Picture 86">
            <a:extLst>
              <a:ext uri="{FF2B5EF4-FFF2-40B4-BE49-F238E27FC236}">
                <a16:creationId xmlns:a16="http://schemas.microsoft.com/office/drawing/2014/main" id="{743D8BA8-72D6-40A1-B29D-CC8E23ACF334}"/>
              </a:ext>
            </a:extLst>
          </p:cNvPr>
          <p:cNvPicPr>
            <a:picLocks noChangeAspect="1"/>
          </p:cNvPicPr>
          <p:nvPr/>
        </p:nvPicPr>
        <p:blipFill>
          <a:blip r:embed="rId7"/>
          <a:stretch>
            <a:fillRect/>
          </a:stretch>
        </p:blipFill>
        <p:spPr>
          <a:xfrm>
            <a:off x="8083215" y="1778773"/>
            <a:ext cx="2492439" cy="1326629"/>
          </a:xfrm>
          <a:prstGeom prst="rect">
            <a:avLst/>
          </a:prstGeom>
        </p:spPr>
      </p:pic>
      <p:sp>
        <p:nvSpPr>
          <p:cNvPr id="88" name="Rectangle: Rounded Corners 87">
            <a:extLst>
              <a:ext uri="{FF2B5EF4-FFF2-40B4-BE49-F238E27FC236}">
                <a16:creationId xmlns:a16="http://schemas.microsoft.com/office/drawing/2014/main" id="{DF0EA743-8B15-43E6-AF94-4F698E3B6BB3}"/>
              </a:ext>
            </a:extLst>
          </p:cNvPr>
          <p:cNvSpPr/>
          <p:nvPr/>
        </p:nvSpPr>
        <p:spPr>
          <a:xfrm>
            <a:off x="8283883" y="2169112"/>
            <a:ext cx="2134338" cy="588480"/>
          </a:xfrm>
          <a:prstGeom prst="roundRect">
            <a:avLst>
              <a:gd name="adj" fmla="val 6041"/>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Calibri" panose="020F0502020204030204"/>
                <a:ea typeface="+mn-ea"/>
                <a:cs typeface="+mn-cs"/>
              </a:rPr>
              <a:t>CLOUD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panose="020F0502020204030204"/>
                <a:ea typeface="+mn-ea"/>
                <a:cs typeface="+mn-cs"/>
              </a:rPr>
              <a:t>APPS &amp; WORKLOADS</a:t>
            </a:r>
          </a:p>
        </p:txBody>
      </p:sp>
      <p:sp>
        <p:nvSpPr>
          <p:cNvPr id="89" name="Rectangle: Rounded Corners 88">
            <a:extLst>
              <a:ext uri="{FF2B5EF4-FFF2-40B4-BE49-F238E27FC236}">
                <a16:creationId xmlns:a16="http://schemas.microsoft.com/office/drawing/2014/main" id="{1D541C55-9415-44E3-8FEF-09BFA1E8BA1B}"/>
              </a:ext>
            </a:extLst>
          </p:cNvPr>
          <p:cNvSpPr/>
          <p:nvPr/>
        </p:nvSpPr>
        <p:spPr>
          <a:xfrm>
            <a:off x="7939984" y="3273335"/>
            <a:ext cx="2894275" cy="1431525"/>
          </a:xfrm>
          <a:prstGeom prst="roundRect">
            <a:avLst>
              <a:gd name="adj" fmla="val 6041"/>
            </a:avLst>
          </a:prstGeom>
          <a:solidFill>
            <a:srgbClr val="439E99"/>
          </a:solidFill>
          <a:ln>
            <a:noFill/>
          </a:ln>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FEDF2E"/>
              </a:solidFill>
              <a:effectLst/>
              <a:uLnTx/>
              <a:uFillTx/>
              <a:latin typeface="Calibri" panose="020F0502020204030204"/>
              <a:ea typeface="+mn-ea"/>
              <a:cs typeface="+mn-cs"/>
            </a:endParaRPr>
          </a:p>
        </p:txBody>
      </p:sp>
      <p:sp>
        <p:nvSpPr>
          <p:cNvPr id="90" name="Rectangle: Rounded Corners 89">
            <a:extLst>
              <a:ext uri="{FF2B5EF4-FFF2-40B4-BE49-F238E27FC236}">
                <a16:creationId xmlns:a16="http://schemas.microsoft.com/office/drawing/2014/main" id="{2D94F963-095A-467A-A2A2-956A98237E53}"/>
              </a:ext>
            </a:extLst>
          </p:cNvPr>
          <p:cNvSpPr/>
          <p:nvPr/>
        </p:nvSpPr>
        <p:spPr>
          <a:xfrm>
            <a:off x="8319469" y="3503073"/>
            <a:ext cx="2134338" cy="588480"/>
          </a:xfrm>
          <a:prstGeom prst="roundRect">
            <a:avLst>
              <a:gd name="adj" fmla="val 6041"/>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Calibri" panose="020F0502020204030204"/>
                <a:ea typeface="+mn-ea"/>
                <a:cs typeface="+mn-cs"/>
              </a:rPr>
              <a:t>ON-PREM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panose="020F0502020204030204"/>
                <a:ea typeface="+mn-ea"/>
                <a:cs typeface="+mn-cs"/>
              </a:rPr>
              <a:t>APPS &amp; WORKLOADS</a:t>
            </a:r>
          </a:p>
        </p:txBody>
      </p:sp>
      <p:sp>
        <p:nvSpPr>
          <p:cNvPr id="91" name="Rectangle: Rounded Corners 90">
            <a:extLst>
              <a:ext uri="{FF2B5EF4-FFF2-40B4-BE49-F238E27FC236}">
                <a16:creationId xmlns:a16="http://schemas.microsoft.com/office/drawing/2014/main" id="{DF15D92C-28C4-452A-8BF0-E54A889CD94D}"/>
              </a:ext>
            </a:extLst>
          </p:cNvPr>
          <p:cNvSpPr/>
          <p:nvPr/>
        </p:nvSpPr>
        <p:spPr>
          <a:xfrm>
            <a:off x="7909139" y="4012243"/>
            <a:ext cx="2954999" cy="588480"/>
          </a:xfrm>
          <a:prstGeom prst="roundRect">
            <a:avLst>
              <a:gd name="adj" fmla="val 6041"/>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EDF2F"/>
                </a:solidFill>
                <a:effectLst/>
                <a:uLnTx/>
                <a:uFillTx/>
                <a:latin typeface="Calibri" panose="020F0502020204030204"/>
                <a:ea typeface="+mn-ea"/>
                <a:cs typeface="+mn-cs"/>
              </a:rPr>
              <a:t>(File Share, Database, Storage, Apps)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92" name="Straight Connector 91">
            <a:extLst>
              <a:ext uri="{FF2B5EF4-FFF2-40B4-BE49-F238E27FC236}">
                <a16:creationId xmlns:a16="http://schemas.microsoft.com/office/drawing/2014/main" id="{D932F574-97DE-4F4A-8691-D347F1DB4EC5}"/>
              </a:ext>
            </a:extLst>
          </p:cNvPr>
          <p:cNvCxnSpPr/>
          <p:nvPr/>
        </p:nvCxnSpPr>
        <p:spPr>
          <a:xfrm>
            <a:off x="2611707" y="4376372"/>
            <a:ext cx="3344632" cy="0"/>
          </a:xfrm>
          <a:prstGeom prst="line">
            <a:avLst/>
          </a:prstGeom>
          <a:ln w="69850">
            <a:solidFill>
              <a:srgbClr val="3A548E"/>
            </a:solidFill>
          </a:ln>
        </p:spPr>
        <p:style>
          <a:lnRef idx="2">
            <a:schemeClr val="accent1"/>
          </a:lnRef>
          <a:fillRef idx="0">
            <a:schemeClr val="accent1"/>
          </a:fillRef>
          <a:effectRef idx="1">
            <a:schemeClr val="accent1"/>
          </a:effectRef>
          <a:fontRef idx="minor">
            <a:schemeClr val="tx1"/>
          </a:fontRef>
        </p:style>
      </p:cxnSp>
      <p:sp>
        <p:nvSpPr>
          <p:cNvPr id="93" name="TextBox 92">
            <a:extLst>
              <a:ext uri="{FF2B5EF4-FFF2-40B4-BE49-F238E27FC236}">
                <a16:creationId xmlns:a16="http://schemas.microsoft.com/office/drawing/2014/main" id="{3E2D590C-40CE-46EF-ADAE-AEA4CDC2140D}"/>
              </a:ext>
            </a:extLst>
          </p:cNvPr>
          <p:cNvSpPr txBox="1"/>
          <p:nvPr/>
        </p:nvSpPr>
        <p:spPr>
          <a:xfrm>
            <a:off x="3240442" y="4460120"/>
            <a:ext cx="2084277" cy="299331"/>
          </a:xfrm>
          <a:prstGeom prst="rect">
            <a:avLst/>
          </a:prstGeom>
          <a:noFill/>
          <a:effectLst/>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panose="020F0502020204030204"/>
                <a:ea typeface="+mn-ea"/>
                <a:cs typeface="+mn-cs"/>
              </a:rPr>
              <a:t>SDP (example: TLS Tunnel)</a:t>
            </a:r>
          </a:p>
        </p:txBody>
      </p:sp>
      <p:grpSp>
        <p:nvGrpSpPr>
          <p:cNvPr id="94" name="Group 93">
            <a:extLst>
              <a:ext uri="{FF2B5EF4-FFF2-40B4-BE49-F238E27FC236}">
                <a16:creationId xmlns:a16="http://schemas.microsoft.com/office/drawing/2014/main" id="{EC815EBF-45D8-4CAE-813D-11EC9F512888}"/>
              </a:ext>
            </a:extLst>
          </p:cNvPr>
          <p:cNvGrpSpPr/>
          <p:nvPr/>
        </p:nvGrpSpPr>
        <p:grpSpPr>
          <a:xfrm>
            <a:off x="7294083" y="3903955"/>
            <a:ext cx="329657" cy="295518"/>
            <a:chOff x="6902744" y="4326163"/>
            <a:chExt cx="338959" cy="303856"/>
          </a:xfrm>
        </p:grpSpPr>
        <p:sp>
          <p:nvSpPr>
            <p:cNvPr id="96" name="Hexagon 95">
              <a:extLst>
                <a:ext uri="{FF2B5EF4-FFF2-40B4-BE49-F238E27FC236}">
                  <a16:creationId xmlns:a16="http://schemas.microsoft.com/office/drawing/2014/main" id="{998EFFC5-FDDE-4EE5-B37F-447861F0BE15}"/>
                </a:ext>
              </a:extLst>
            </p:cNvPr>
            <p:cNvSpPr/>
            <p:nvPr/>
          </p:nvSpPr>
          <p:spPr>
            <a:xfrm>
              <a:off x="6902744" y="4326163"/>
              <a:ext cx="338959" cy="303856"/>
            </a:xfrm>
            <a:prstGeom prst="hexagon">
              <a:avLst/>
            </a:prstGeom>
            <a:gradFill>
              <a:gsLst>
                <a:gs pos="0">
                  <a:srgbClr val="EF374B"/>
                </a:gs>
                <a:gs pos="100000">
                  <a:schemeClr val="accent1">
                    <a:tint val="50000"/>
                    <a:shade val="100000"/>
                    <a:satMod val="350000"/>
                  </a:schemeClr>
                </a:gs>
              </a:gsLst>
              <a:lin ang="16200000" scaled="0"/>
            </a:gra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97" name="Straight Connector 96">
              <a:extLst>
                <a:ext uri="{FF2B5EF4-FFF2-40B4-BE49-F238E27FC236}">
                  <a16:creationId xmlns:a16="http://schemas.microsoft.com/office/drawing/2014/main" id="{6BC31864-6180-47F6-BE77-A7B794F2E89E}"/>
                </a:ext>
              </a:extLst>
            </p:cNvPr>
            <p:cNvCxnSpPr>
              <a:cxnSpLocks/>
            </p:cNvCxnSpPr>
            <p:nvPr/>
          </p:nvCxnSpPr>
          <p:spPr>
            <a:xfrm>
              <a:off x="6911198" y="4475596"/>
              <a:ext cx="165015" cy="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98" name="Straight Connector 97">
              <a:extLst>
                <a:ext uri="{FF2B5EF4-FFF2-40B4-BE49-F238E27FC236}">
                  <a16:creationId xmlns:a16="http://schemas.microsoft.com/office/drawing/2014/main" id="{72F44F43-0276-4183-8F84-72A8B2EA2B2A}"/>
                </a:ext>
              </a:extLst>
            </p:cNvPr>
            <p:cNvCxnSpPr>
              <a:cxnSpLocks/>
            </p:cNvCxnSpPr>
            <p:nvPr/>
          </p:nvCxnSpPr>
          <p:spPr>
            <a:xfrm>
              <a:off x="7076833" y="4362500"/>
              <a:ext cx="164298" cy="128869"/>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grpSp>
      <p:pic>
        <p:nvPicPr>
          <p:cNvPr id="95" name="Picture 94">
            <a:extLst>
              <a:ext uri="{FF2B5EF4-FFF2-40B4-BE49-F238E27FC236}">
                <a16:creationId xmlns:a16="http://schemas.microsoft.com/office/drawing/2014/main" id="{F8B615E6-6C39-4175-83F7-F140CE24F7A6}"/>
              </a:ext>
            </a:extLst>
          </p:cNvPr>
          <p:cNvPicPr>
            <a:picLocks noChangeAspect="1"/>
          </p:cNvPicPr>
          <p:nvPr/>
        </p:nvPicPr>
        <p:blipFill>
          <a:blip r:embed="rId8">
            <a:duotone>
              <a:schemeClr val="accent1">
                <a:shade val="45000"/>
                <a:satMod val="135000"/>
              </a:schemeClr>
              <a:prstClr val="white"/>
            </a:duotone>
            <a:lum/>
          </a:blip>
          <a:stretch>
            <a:fillRect/>
          </a:stretch>
        </p:blipFill>
        <p:spPr>
          <a:xfrm>
            <a:off x="7277880" y="2670549"/>
            <a:ext cx="329657" cy="510567"/>
          </a:xfrm>
          <a:prstGeom prst="rect">
            <a:avLst/>
          </a:prstGeom>
          <a:noFill/>
        </p:spPr>
      </p:pic>
    </p:spTree>
    <p:extLst>
      <p:ext uri="{BB962C8B-B14F-4D97-AF65-F5344CB8AC3E}">
        <p14:creationId xmlns:p14="http://schemas.microsoft.com/office/powerpoint/2010/main" val="11159313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ED9914-21FB-64A5-DBFA-CE9E95C1845D}"/>
              </a:ext>
            </a:extLst>
          </p:cNvPr>
          <p:cNvSpPr>
            <a:spLocks noGrp="1"/>
          </p:cNvSpPr>
          <p:nvPr>
            <p:ph type="title"/>
          </p:nvPr>
        </p:nvSpPr>
        <p:spPr/>
        <p:txBody>
          <a:bodyPr/>
          <a:lstStyle/>
          <a:p>
            <a:endParaRPr lang="en-US"/>
          </a:p>
        </p:txBody>
      </p:sp>
      <p:pic>
        <p:nvPicPr>
          <p:cNvPr id="3" name="Picture 2">
            <a:extLst>
              <a:ext uri="{FF2B5EF4-FFF2-40B4-BE49-F238E27FC236}">
                <a16:creationId xmlns:a16="http://schemas.microsoft.com/office/drawing/2014/main" id="{897BFF38-3806-8235-9DAC-4BCFDBC7AD84}"/>
              </a:ext>
            </a:extLst>
          </p:cNvPr>
          <p:cNvPicPr>
            <a:picLocks noChangeAspect="1"/>
          </p:cNvPicPr>
          <p:nvPr/>
        </p:nvPicPr>
        <p:blipFill>
          <a:blip r:embed="rId3">
            <a:extLst>
              <a:ext uri="{28A0092B-C50C-407E-A947-70E740481C1C}">
                <a14:useLocalDpi xmlns:a14="http://schemas.microsoft.com/office/drawing/2010/main" val="0"/>
              </a:ext>
            </a:extLst>
          </a:blip>
          <a:srcRect t="59" b="59"/>
          <a:stretch/>
        </p:blipFill>
        <p:spPr>
          <a:xfrm>
            <a:off x="20" y="10"/>
            <a:ext cx="12191980" cy="6857990"/>
          </a:xfrm>
          <a:prstGeom prst="rect">
            <a:avLst/>
          </a:prstGeom>
          <a:noFill/>
        </p:spPr>
      </p:pic>
    </p:spTree>
    <p:extLst>
      <p:ext uri="{BB962C8B-B14F-4D97-AF65-F5344CB8AC3E}">
        <p14:creationId xmlns:p14="http://schemas.microsoft.com/office/powerpoint/2010/main" val="2698014327"/>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B9AF79F3-A173-EB6D-34F8-3089523D6DBF}"/>
              </a:ext>
            </a:extLst>
          </p:cNvPr>
          <p:cNvSpPr/>
          <p:nvPr/>
        </p:nvSpPr>
        <p:spPr>
          <a:xfrm>
            <a:off x="8924279" y="2011187"/>
            <a:ext cx="3177860" cy="3688813"/>
          </a:xfrm>
          <a:prstGeom prst="roundRect">
            <a:avLst>
              <a:gd name="adj" fmla="val 6041"/>
            </a:avLst>
          </a:prstGeom>
          <a:solidFill>
            <a:schemeClr val="bg1">
              <a:lumMod val="95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Protected Resources</a:t>
            </a:r>
          </a:p>
        </p:txBody>
      </p:sp>
      <p:sp>
        <p:nvSpPr>
          <p:cNvPr id="117" name="Rectangle: Rounded Corners 116">
            <a:extLst>
              <a:ext uri="{FF2B5EF4-FFF2-40B4-BE49-F238E27FC236}">
                <a16:creationId xmlns:a16="http://schemas.microsoft.com/office/drawing/2014/main" id="{B7274B40-0CAF-DC11-0849-10EA71F25BAB}"/>
              </a:ext>
            </a:extLst>
          </p:cNvPr>
          <p:cNvSpPr/>
          <p:nvPr/>
        </p:nvSpPr>
        <p:spPr>
          <a:xfrm>
            <a:off x="6218105" y="2902124"/>
            <a:ext cx="2463866" cy="1456599"/>
          </a:xfrm>
          <a:prstGeom prst="roundRect">
            <a:avLst>
              <a:gd name="adj" fmla="val 6304"/>
            </a:avLst>
          </a:prstGeom>
          <a:solidFill>
            <a:schemeClr val="bg1">
              <a:lumMod val="95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noFill/>
                <a:effectLst/>
                <a:uLnTx/>
                <a:uFillTx/>
                <a:latin typeface="Segoe UI Semibold" panose="020B0702040204020203" pitchFamily="34" charset="0"/>
                <a:ea typeface="+mn-ea"/>
                <a:cs typeface="Segoe UI Semibold" panose="020B0702040204020203" pitchFamily="34" charset="0"/>
              </a:rPr>
              <a:t>PEP</a:t>
            </a:r>
          </a:p>
        </p:txBody>
      </p:sp>
      <p:sp>
        <p:nvSpPr>
          <p:cNvPr id="124" name="Rectangle: Rounded Corners 123">
            <a:extLst>
              <a:ext uri="{FF2B5EF4-FFF2-40B4-BE49-F238E27FC236}">
                <a16:creationId xmlns:a16="http://schemas.microsoft.com/office/drawing/2014/main" id="{D089A7F2-CF8C-FE03-CF16-E3A654DF0BA6}"/>
              </a:ext>
            </a:extLst>
          </p:cNvPr>
          <p:cNvSpPr/>
          <p:nvPr/>
        </p:nvSpPr>
        <p:spPr>
          <a:xfrm>
            <a:off x="332874" y="5737910"/>
            <a:ext cx="11716264" cy="901867"/>
          </a:xfrm>
          <a:prstGeom prst="roundRect">
            <a:avLst/>
          </a:prstGeom>
          <a:solidFill>
            <a:schemeClr val="bg1">
              <a:lumMod val="95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Ins="106070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Data Security</a:t>
            </a:r>
          </a:p>
        </p:txBody>
      </p:sp>
      <p:sp>
        <p:nvSpPr>
          <p:cNvPr id="77" name="Rectangle: Rounded Corners 76">
            <a:extLst>
              <a:ext uri="{FF2B5EF4-FFF2-40B4-BE49-F238E27FC236}">
                <a16:creationId xmlns:a16="http://schemas.microsoft.com/office/drawing/2014/main" id="{8D3C8D16-0DBA-4F29-6F8C-588AF4AF1053}"/>
              </a:ext>
            </a:extLst>
          </p:cNvPr>
          <p:cNvSpPr/>
          <p:nvPr/>
        </p:nvSpPr>
        <p:spPr>
          <a:xfrm>
            <a:off x="6230542" y="2077659"/>
            <a:ext cx="2461692" cy="754681"/>
          </a:xfrm>
          <a:prstGeom prst="roundRect">
            <a:avLst>
              <a:gd name="adj" fmla="val 10529"/>
            </a:avLst>
          </a:prstGeom>
          <a:solidFill>
            <a:schemeClr val="bg1">
              <a:lumMod val="95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noFill/>
                <a:effectLst/>
                <a:uLnTx/>
                <a:uFillTx/>
                <a:latin typeface="Segoe UI Semibold" panose="020B0702040204020203" pitchFamily="34" charset="0"/>
                <a:ea typeface="+mn-ea"/>
                <a:cs typeface="Segoe UI Semibold" panose="020B0702040204020203" pitchFamily="34" charset="0"/>
              </a:rPr>
              <a:t>PE/PA</a:t>
            </a:r>
          </a:p>
        </p:txBody>
      </p:sp>
      <p:sp>
        <p:nvSpPr>
          <p:cNvPr id="93" name="Rectangle: Rounded Corners 92">
            <a:extLst>
              <a:ext uri="{FF2B5EF4-FFF2-40B4-BE49-F238E27FC236}">
                <a16:creationId xmlns:a16="http://schemas.microsoft.com/office/drawing/2014/main" id="{C7BE9B54-2007-4DB7-B23D-4E627A5373CE}"/>
              </a:ext>
            </a:extLst>
          </p:cNvPr>
          <p:cNvSpPr/>
          <p:nvPr/>
        </p:nvSpPr>
        <p:spPr>
          <a:xfrm>
            <a:off x="1575143" y="717515"/>
            <a:ext cx="10483300" cy="1160815"/>
          </a:xfrm>
          <a:prstGeom prst="roundRect">
            <a:avLst>
              <a:gd name="adj" fmla="val 13749"/>
            </a:avLst>
          </a:prstGeom>
          <a:solidFill>
            <a:schemeClr val="bg1">
              <a:lumMod val="95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t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Security Analytics</a:t>
            </a:r>
          </a:p>
        </p:txBody>
      </p:sp>
      <p:sp>
        <p:nvSpPr>
          <p:cNvPr id="143" name="Rectangle 142">
            <a:extLst>
              <a:ext uri="{FF2B5EF4-FFF2-40B4-BE49-F238E27FC236}">
                <a16:creationId xmlns:a16="http://schemas.microsoft.com/office/drawing/2014/main" id="{245E97D3-42E0-6CFC-8CDC-D2A3A7188FD7}"/>
              </a:ext>
            </a:extLst>
          </p:cNvPr>
          <p:cNvSpPr/>
          <p:nvPr/>
        </p:nvSpPr>
        <p:spPr>
          <a:xfrm>
            <a:off x="-4234" y="605271"/>
            <a:ext cx="1521885" cy="1296852"/>
          </a:xfrm>
          <a:prstGeom prst="rect">
            <a:avLst/>
          </a:prstGeom>
          <a:solidFill>
            <a:srgbClr val="0C24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Rectangle: Rounded Corners 170">
            <a:extLst>
              <a:ext uri="{FF2B5EF4-FFF2-40B4-BE49-F238E27FC236}">
                <a16:creationId xmlns:a16="http://schemas.microsoft.com/office/drawing/2014/main" id="{B149551E-15CF-DD89-3B79-5589B5AEE33B}"/>
              </a:ext>
            </a:extLst>
          </p:cNvPr>
          <p:cNvSpPr/>
          <p:nvPr/>
        </p:nvSpPr>
        <p:spPr>
          <a:xfrm>
            <a:off x="9063498" y="3942059"/>
            <a:ext cx="2837757" cy="1679633"/>
          </a:xfrm>
          <a:prstGeom prst="roundRect">
            <a:avLst>
              <a:gd name="adj" fmla="val 5606"/>
            </a:avLst>
          </a:prstGeom>
          <a:solidFill>
            <a:srgbClr val="D9D9D9"/>
          </a:solidFill>
          <a:ln>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Segoe UI Semibold" panose="020B0702040204020203" pitchFamily="34" charset="0"/>
            </a:endParaRPr>
          </a:p>
        </p:txBody>
      </p:sp>
      <p:sp>
        <p:nvSpPr>
          <p:cNvPr id="360" name="cloud 4" descr="cloud">
            <a:extLst>
              <a:ext uri="{FF2B5EF4-FFF2-40B4-BE49-F238E27FC236}">
                <a16:creationId xmlns:a16="http://schemas.microsoft.com/office/drawing/2014/main" id="{BF918FD7-02A5-6042-7855-5017443E4D04}"/>
              </a:ext>
            </a:extLst>
          </p:cNvPr>
          <p:cNvSpPr>
            <a:spLocks noChangeAspect="1"/>
          </p:cNvSpPr>
          <p:nvPr/>
        </p:nvSpPr>
        <p:spPr bwMode="auto">
          <a:xfrm flipV="1">
            <a:off x="9402080" y="2596837"/>
            <a:ext cx="2217176" cy="1188720"/>
          </a:xfrm>
          <a:custGeom>
            <a:avLst/>
            <a:gdLst>
              <a:gd name="connsiteX0" fmla="*/ 2780439 w 5647350"/>
              <a:gd name="connsiteY0" fmla="*/ 3113116 h 3113116"/>
              <a:gd name="connsiteX1" fmla="*/ 4003228 w 5647350"/>
              <a:gd name="connsiteY1" fmla="*/ 2302597 h 3113116"/>
              <a:gd name="connsiteX2" fmla="*/ 4014578 w 5647350"/>
              <a:gd name="connsiteY2" fmla="*/ 2266034 h 3113116"/>
              <a:gd name="connsiteX3" fmla="*/ 4121367 w 5647350"/>
              <a:gd name="connsiteY3" fmla="*/ 2305119 h 3113116"/>
              <a:gd name="connsiteX4" fmla="*/ 4471137 w 5647350"/>
              <a:gd name="connsiteY4" fmla="*/ 2357999 h 3113116"/>
              <a:gd name="connsiteX5" fmla="*/ 5647350 w 5647350"/>
              <a:gd name="connsiteY5" fmla="*/ 1181786 h 3113116"/>
              <a:gd name="connsiteX6" fmla="*/ 4591398 w 5647350"/>
              <a:gd name="connsiteY6" fmla="*/ 11645 h 3113116"/>
              <a:gd name="connsiteX7" fmla="*/ 4501659 w 5647350"/>
              <a:gd name="connsiteY7" fmla="*/ 7114 h 3113116"/>
              <a:gd name="connsiteX8" fmla="*/ 4452514 w 5647350"/>
              <a:gd name="connsiteY8" fmla="*/ 2160 h 3113116"/>
              <a:gd name="connsiteX9" fmla="*/ 661901 w 5647350"/>
              <a:gd name="connsiteY9" fmla="*/ 2161 h 3113116"/>
              <a:gd name="connsiteX10" fmla="*/ 606779 w 5647350"/>
              <a:gd name="connsiteY10" fmla="*/ 0 h 3113116"/>
              <a:gd name="connsiteX11" fmla="*/ 477910 w 5647350"/>
              <a:gd name="connsiteY11" fmla="*/ 20972 h 3113116"/>
              <a:gd name="connsiteX12" fmla="*/ 22123 w 5647350"/>
              <a:gd name="connsiteY12" fmla="*/ 810419 h 3113116"/>
              <a:gd name="connsiteX13" fmla="*/ 682701 w 5647350"/>
              <a:gd name="connsiteY13" fmla="*/ 1287178 h 3113116"/>
              <a:gd name="connsiteX14" fmla="*/ 731822 w 5647350"/>
              <a:gd name="connsiteY14" fmla="*/ 1279184 h 3113116"/>
              <a:gd name="connsiteX15" fmla="*/ 718255 w 5647350"/>
              <a:gd name="connsiteY15" fmla="*/ 1360043 h 3113116"/>
              <a:gd name="connsiteX16" fmla="*/ 818090 w 5647350"/>
              <a:gd name="connsiteY16" fmla="*/ 1791984 h 3113116"/>
              <a:gd name="connsiteX17" fmla="*/ 1422047 w 5647350"/>
              <a:gd name="connsiteY17" fmla="*/ 2169387 h 3113116"/>
              <a:gd name="connsiteX18" fmla="*/ 1509532 w 5647350"/>
              <a:gd name="connsiteY18" fmla="*/ 2167085 h 3113116"/>
              <a:gd name="connsiteX19" fmla="*/ 1513025 w 5647350"/>
              <a:gd name="connsiteY19" fmla="*/ 2180671 h 3113116"/>
              <a:gd name="connsiteX20" fmla="*/ 2780439 w 5647350"/>
              <a:gd name="connsiteY20" fmla="*/ 3113116 h 311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47350" h="3113116">
                <a:moveTo>
                  <a:pt x="2780439" y="3113116"/>
                </a:moveTo>
                <a:cubicBezTo>
                  <a:pt x="3330132" y="3113116"/>
                  <a:pt x="3801767" y="2778905"/>
                  <a:pt x="4003228" y="2302597"/>
                </a:cubicBezTo>
                <a:lnTo>
                  <a:pt x="4014578" y="2266034"/>
                </a:lnTo>
                <a:lnTo>
                  <a:pt x="4121367" y="2305119"/>
                </a:lnTo>
                <a:cubicBezTo>
                  <a:pt x="4231860" y="2339485"/>
                  <a:pt x="4349336" y="2357999"/>
                  <a:pt x="4471137" y="2357999"/>
                </a:cubicBezTo>
                <a:cubicBezTo>
                  <a:pt x="5120742" y="2357999"/>
                  <a:pt x="5647350" y="1831391"/>
                  <a:pt x="5647350" y="1181786"/>
                </a:cubicBezTo>
                <a:cubicBezTo>
                  <a:pt x="5647350" y="572781"/>
                  <a:pt x="5184511" y="71879"/>
                  <a:pt x="4591398" y="11645"/>
                </a:cubicBezTo>
                <a:lnTo>
                  <a:pt x="4501659" y="7114"/>
                </a:lnTo>
                <a:lnTo>
                  <a:pt x="4452514" y="2160"/>
                </a:lnTo>
                <a:lnTo>
                  <a:pt x="661901" y="2161"/>
                </a:lnTo>
                <a:lnTo>
                  <a:pt x="606779" y="0"/>
                </a:lnTo>
                <a:cubicBezTo>
                  <a:pt x="564026" y="2566"/>
                  <a:pt x="520893" y="9455"/>
                  <a:pt x="477910" y="20972"/>
                </a:cubicBezTo>
                <a:cubicBezTo>
                  <a:pt x="134048" y="113110"/>
                  <a:pt x="-70014" y="466557"/>
                  <a:pt x="22123" y="810419"/>
                </a:cubicBezTo>
                <a:cubicBezTo>
                  <a:pt x="102744" y="1111298"/>
                  <a:pt x="383429" y="1305143"/>
                  <a:pt x="682701" y="1287178"/>
                </a:cubicBezTo>
                <a:lnTo>
                  <a:pt x="731822" y="1279184"/>
                </a:lnTo>
                <a:lnTo>
                  <a:pt x="718255" y="1360043"/>
                </a:lnTo>
                <a:cubicBezTo>
                  <a:pt x="707958" y="1505742"/>
                  <a:pt x="739562" y="1655971"/>
                  <a:pt x="818090" y="1791984"/>
                </a:cubicBezTo>
                <a:cubicBezTo>
                  <a:pt x="948969" y="2018674"/>
                  <a:pt x="1179216" y="2152226"/>
                  <a:pt x="1422047" y="2169387"/>
                </a:cubicBezTo>
                <a:lnTo>
                  <a:pt x="1509532" y="2167085"/>
                </a:lnTo>
                <a:lnTo>
                  <a:pt x="1513025" y="2180671"/>
                </a:lnTo>
                <a:cubicBezTo>
                  <a:pt x="1681048" y="2720882"/>
                  <a:pt x="2184939" y="3113116"/>
                  <a:pt x="2780439" y="3113116"/>
                </a:cubicBezTo>
                <a:close/>
              </a:path>
            </a:pathLst>
          </a:custGeom>
          <a:solidFill>
            <a:srgbClr val="BFBFBF"/>
          </a:solidFill>
          <a:ln w="25400" cap="flat">
            <a:noFill/>
            <a:prstDash val="solid"/>
            <a:miter lim="800000"/>
            <a:headEnd/>
            <a:tailEnd/>
          </a:ln>
          <a:effectLst>
            <a:outerShdw blurRad="50800" dir="2700000" algn="tl" rotWithShape="0">
              <a:prstClr val="black">
                <a:alpha val="49000"/>
              </a:prstClr>
            </a:outerShdw>
          </a:effectLst>
        </p:spPr>
        <p:txBody>
          <a:bodyPr vert="horz" wrap="square" lIns="89642" tIns="44821" rIns="89642" bIns="44821" numCol="1" anchor="t" anchorCtr="0" compatLnSpc="1">
            <a:prstTxWarp prst="textNoShape">
              <a:avLst/>
            </a:prstTxWarp>
          </a:bodyPr>
          <a:lstStyle/>
          <a:p>
            <a:pPr marL="0" marR="0" lvl="0" indent="0" algn="ctr" defTabSz="896386"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353535"/>
              </a:solidFill>
              <a:effectLst/>
              <a:uLnTx/>
              <a:uFillTx/>
              <a:latin typeface="Calibri" panose="020F0502020204030204"/>
              <a:ea typeface="+mn-ea"/>
              <a:cs typeface="+mn-cs"/>
            </a:endParaRPr>
          </a:p>
        </p:txBody>
      </p:sp>
      <p:sp>
        <p:nvSpPr>
          <p:cNvPr id="96" name="Rectangle: Rounded Corners 186">
            <a:extLst>
              <a:ext uri="{FF2B5EF4-FFF2-40B4-BE49-F238E27FC236}">
                <a16:creationId xmlns:a16="http://schemas.microsoft.com/office/drawing/2014/main" id="{35FC1F08-2A42-FA70-DD3F-3CA66E40AB00}"/>
              </a:ext>
            </a:extLst>
          </p:cNvPr>
          <p:cNvSpPr/>
          <p:nvPr/>
        </p:nvSpPr>
        <p:spPr>
          <a:xfrm>
            <a:off x="3383534" y="2062528"/>
            <a:ext cx="2653859" cy="2296837"/>
          </a:xfrm>
          <a:prstGeom prst="roundRect">
            <a:avLst>
              <a:gd name="adj" fmla="val 5681"/>
            </a:avLst>
          </a:prstGeom>
          <a:solidFill>
            <a:schemeClr val="bg1">
              <a:lumMod val="95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noFill/>
                <a:effectLst/>
                <a:uLnTx/>
                <a:uFillTx/>
                <a:latin typeface="Segoe UI Semibold" panose="020B0702040204020203" pitchFamily="34" charset="0"/>
                <a:ea typeface="+mn-ea"/>
                <a:cs typeface="Segoe UI Semibold" panose="020B0702040204020203" pitchFamily="34" charset="0"/>
              </a:rPr>
              <a:t>ICAM</a:t>
            </a:r>
          </a:p>
        </p:txBody>
      </p:sp>
      <p:sp>
        <p:nvSpPr>
          <p:cNvPr id="98" name="Rectangle: Rounded Corners 207">
            <a:extLst>
              <a:ext uri="{FF2B5EF4-FFF2-40B4-BE49-F238E27FC236}">
                <a16:creationId xmlns:a16="http://schemas.microsoft.com/office/drawing/2014/main" id="{8F12D485-A2FC-3B10-D15F-C34962E57683}"/>
              </a:ext>
            </a:extLst>
          </p:cNvPr>
          <p:cNvSpPr/>
          <p:nvPr/>
        </p:nvSpPr>
        <p:spPr>
          <a:xfrm>
            <a:off x="3494662" y="2652523"/>
            <a:ext cx="1188720" cy="754436"/>
          </a:xfrm>
          <a:prstGeom prst="roundRect">
            <a:avLst/>
          </a:prstGeom>
          <a:solidFill>
            <a:schemeClr val="bg1">
              <a:lumMod val="8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sng"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Identity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User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Device</a:t>
            </a:r>
          </a:p>
        </p:txBody>
      </p:sp>
      <p:sp>
        <p:nvSpPr>
          <p:cNvPr id="103" name="Rectangle: Rounded Corners 186">
            <a:extLst>
              <a:ext uri="{FF2B5EF4-FFF2-40B4-BE49-F238E27FC236}">
                <a16:creationId xmlns:a16="http://schemas.microsoft.com/office/drawing/2014/main" id="{245AB09C-E2AC-3FF8-3942-CBE63E0B27CA}"/>
              </a:ext>
            </a:extLst>
          </p:cNvPr>
          <p:cNvSpPr/>
          <p:nvPr/>
        </p:nvSpPr>
        <p:spPr>
          <a:xfrm>
            <a:off x="4760401" y="2653374"/>
            <a:ext cx="1186298" cy="751388"/>
          </a:xfrm>
          <a:prstGeom prst="roundRect">
            <a:avLst/>
          </a:prstGeom>
          <a:solidFill>
            <a:schemeClr val="bg1">
              <a:lumMod val="8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sng"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Access &amp; Credential Mgmt.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Authentication</a:t>
            </a:r>
            <a:r>
              <a:rPr kumimoji="0" lang="en-US" sz="8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Authorization</a:t>
            </a:r>
          </a:p>
        </p:txBody>
      </p:sp>
      <p:sp>
        <p:nvSpPr>
          <p:cNvPr id="105" name="TextBox 104">
            <a:extLst>
              <a:ext uri="{FF2B5EF4-FFF2-40B4-BE49-F238E27FC236}">
                <a16:creationId xmlns:a16="http://schemas.microsoft.com/office/drawing/2014/main" id="{18B5E037-E9C1-DE66-8C08-303E6458E08A}"/>
              </a:ext>
            </a:extLst>
          </p:cNvPr>
          <p:cNvSpPr txBox="1"/>
          <p:nvPr/>
        </p:nvSpPr>
        <p:spPr>
          <a:xfrm>
            <a:off x="3491300" y="2172736"/>
            <a:ext cx="2452038"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Identity, Credentials, and Access Management (ICAM)</a:t>
            </a:r>
          </a:p>
        </p:txBody>
      </p:sp>
      <p:grpSp>
        <p:nvGrpSpPr>
          <p:cNvPr id="110" name="Group 109">
            <a:extLst>
              <a:ext uri="{FF2B5EF4-FFF2-40B4-BE49-F238E27FC236}">
                <a16:creationId xmlns:a16="http://schemas.microsoft.com/office/drawing/2014/main" id="{5107A704-6310-ECCA-D424-949946B5DF94}"/>
              </a:ext>
            </a:extLst>
          </p:cNvPr>
          <p:cNvGrpSpPr/>
          <p:nvPr/>
        </p:nvGrpSpPr>
        <p:grpSpPr>
          <a:xfrm>
            <a:off x="3482212" y="3642602"/>
            <a:ext cx="1188720" cy="580280"/>
            <a:chOff x="3483001" y="3768541"/>
            <a:chExt cx="1188720" cy="580280"/>
          </a:xfrm>
        </p:grpSpPr>
        <p:sp>
          <p:nvSpPr>
            <p:cNvPr id="115" name="Rectangle: Rounded Corners 170">
              <a:extLst>
                <a:ext uri="{FF2B5EF4-FFF2-40B4-BE49-F238E27FC236}">
                  <a16:creationId xmlns:a16="http://schemas.microsoft.com/office/drawing/2014/main" id="{70567329-BF3E-1FEA-16BE-D4F79F75B99B}"/>
                </a:ext>
              </a:extLst>
            </p:cNvPr>
            <p:cNvSpPr/>
            <p:nvPr/>
          </p:nvSpPr>
          <p:spPr>
            <a:xfrm>
              <a:off x="3483001" y="3768541"/>
              <a:ext cx="1188720" cy="580280"/>
            </a:xfrm>
            <a:prstGeom prst="roundRect">
              <a:avLst/>
            </a:prstGeom>
            <a:solidFill>
              <a:schemeClr val="bg1">
                <a:lumMod val="8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sng"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p:txBody>
        </p:sp>
        <p:sp>
          <p:nvSpPr>
            <p:cNvPr id="116" name="TextBox 115">
              <a:extLst>
                <a:ext uri="{FF2B5EF4-FFF2-40B4-BE49-F238E27FC236}">
                  <a16:creationId xmlns:a16="http://schemas.microsoft.com/office/drawing/2014/main" id="{22DA9A43-A460-F04A-2C8F-5FF6A6B8AEE5}"/>
                </a:ext>
              </a:extLst>
            </p:cNvPr>
            <p:cNvSpPr txBox="1"/>
            <p:nvPr/>
          </p:nvSpPr>
          <p:spPr>
            <a:xfrm>
              <a:off x="3555722" y="3903013"/>
              <a:ext cx="1019148"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sng"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Federation</a:t>
              </a:r>
            </a:p>
          </p:txBody>
        </p:sp>
      </p:grpSp>
      <p:grpSp>
        <p:nvGrpSpPr>
          <p:cNvPr id="111" name="Group 110">
            <a:extLst>
              <a:ext uri="{FF2B5EF4-FFF2-40B4-BE49-F238E27FC236}">
                <a16:creationId xmlns:a16="http://schemas.microsoft.com/office/drawing/2014/main" id="{2648B0FD-DDCC-6F00-B428-A7CF8DABB61C}"/>
              </a:ext>
            </a:extLst>
          </p:cNvPr>
          <p:cNvGrpSpPr/>
          <p:nvPr/>
        </p:nvGrpSpPr>
        <p:grpSpPr>
          <a:xfrm>
            <a:off x="4775392" y="3636612"/>
            <a:ext cx="1188720" cy="586274"/>
            <a:chOff x="4776181" y="3762551"/>
            <a:chExt cx="1188720" cy="586274"/>
          </a:xfrm>
        </p:grpSpPr>
        <p:sp>
          <p:nvSpPr>
            <p:cNvPr id="118" name="Rectangle: Rounded Corners 170">
              <a:extLst>
                <a:ext uri="{FF2B5EF4-FFF2-40B4-BE49-F238E27FC236}">
                  <a16:creationId xmlns:a16="http://schemas.microsoft.com/office/drawing/2014/main" id="{741BE3BC-5324-DC3F-5BBB-6C8A0139FC4D}"/>
                </a:ext>
              </a:extLst>
            </p:cNvPr>
            <p:cNvSpPr/>
            <p:nvPr/>
          </p:nvSpPr>
          <p:spPr>
            <a:xfrm>
              <a:off x="4776181" y="3762551"/>
              <a:ext cx="1188720" cy="586274"/>
            </a:xfrm>
            <a:prstGeom prst="roundRect">
              <a:avLst/>
            </a:prstGeom>
            <a:solidFill>
              <a:schemeClr val="bg1">
                <a:lumMod val="8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sng"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p:txBody>
        </p:sp>
        <p:sp>
          <p:nvSpPr>
            <p:cNvPr id="119" name="TextBox 118">
              <a:extLst>
                <a:ext uri="{FF2B5EF4-FFF2-40B4-BE49-F238E27FC236}">
                  <a16:creationId xmlns:a16="http://schemas.microsoft.com/office/drawing/2014/main" id="{D6861979-969D-35A9-57ED-B42C83CDD7B7}"/>
                </a:ext>
              </a:extLst>
            </p:cNvPr>
            <p:cNvSpPr txBox="1"/>
            <p:nvPr/>
          </p:nvSpPr>
          <p:spPr>
            <a:xfrm>
              <a:off x="4902324" y="4080594"/>
              <a:ext cx="968618" cy="26161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sng"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Governance</a:t>
              </a:r>
            </a:p>
          </p:txBody>
        </p:sp>
      </p:grpSp>
      <p:sp>
        <p:nvSpPr>
          <p:cNvPr id="153" name="Rectangle: Rounded Corners 186">
            <a:extLst>
              <a:ext uri="{FF2B5EF4-FFF2-40B4-BE49-F238E27FC236}">
                <a16:creationId xmlns:a16="http://schemas.microsoft.com/office/drawing/2014/main" id="{13DF5F29-D1C7-8BED-EA47-0D5C1BFC79EB}"/>
              </a:ext>
            </a:extLst>
          </p:cNvPr>
          <p:cNvSpPr/>
          <p:nvPr/>
        </p:nvSpPr>
        <p:spPr>
          <a:xfrm>
            <a:off x="3382471" y="4561999"/>
            <a:ext cx="1320540" cy="1122772"/>
          </a:xfrm>
          <a:prstGeom prst="roundRect">
            <a:avLst>
              <a:gd name="adj" fmla="val 13462"/>
            </a:avLst>
          </a:prstGeom>
          <a:solidFill>
            <a:schemeClr val="bg1">
              <a:lumMod val="95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p:txBody>
      </p:sp>
      <p:sp>
        <p:nvSpPr>
          <p:cNvPr id="154" name="TextBox 153">
            <a:extLst>
              <a:ext uri="{FF2B5EF4-FFF2-40B4-BE49-F238E27FC236}">
                <a16:creationId xmlns:a16="http://schemas.microsoft.com/office/drawing/2014/main" id="{97A39179-E3B1-9F71-0495-7CF4A876C5D9}"/>
              </a:ext>
            </a:extLst>
          </p:cNvPr>
          <p:cNvSpPr txBox="1"/>
          <p:nvPr/>
        </p:nvSpPr>
        <p:spPr>
          <a:xfrm>
            <a:off x="3295910" y="4561600"/>
            <a:ext cx="1421409"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Secure Admin Workstations</a:t>
            </a:r>
          </a:p>
        </p:txBody>
      </p:sp>
      <p:sp>
        <p:nvSpPr>
          <p:cNvPr id="155" name="Rectangle: Rounded Corners 186">
            <a:extLst>
              <a:ext uri="{FF2B5EF4-FFF2-40B4-BE49-F238E27FC236}">
                <a16:creationId xmlns:a16="http://schemas.microsoft.com/office/drawing/2014/main" id="{52DCDD6E-B7CD-DC31-CB4A-4F926F922B9F}"/>
              </a:ext>
            </a:extLst>
          </p:cNvPr>
          <p:cNvSpPr/>
          <p:nvPr/>
        </p:nvSpPr>
        <p:spPr>
          <a:xfrm>
            <a:off x="4768996" y="4568556"/>
            <a:ext cx="1299716" cy="1122138"/>
          </a:xfrm>
          <a:prstGeom prst="roundRect">
            <a:avLst>
              <a:gd name="adj" fmla="val 10631"/>
            </a:avLst>
          </a:prstGeom>
          <a:solidFill>
            <a:schemeClr val="bg1">
              <a:lumMod val="95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p:txBody>
      </p:sp>
      <p:sp>
        <p:nvSpPr>
          <p:cNvPr id="156" name="TextBox 155">
            <a:extLst>
              <a:ext uri="{FF2B5EF4-FFF2-40B4-BE49-F238E27FC236}">
                <a16:creationId xmlns:a16="http://schemas.microsoft.com/office/drawing/2014/main" id="{78B2FE59-1515-442D-1917-9FD00635A6B5}"/>
              </a:ext>
            </a:extLst>
          </p:cNvPr>
          <p:cNvSpPr txBox="1"/>
          <p:nvPr/>
        </p:nvSpPr>
        <p:spPr>
          <a:xfrm>
            <a:off x="4813594" y="4621320"/>
            <a:ext cx="1256379"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Virtual Desktops</a:t>
            </a:r>
          </a:p>
        </p:txBody>
      </p:sp>
      <p:sp>
        <p:nvSpPr>
          <p:cNvPr id="125" name="TextBox 124">
            <a:extLst>
              <a:ext uri="{FF2B5EF4-FFF2-40B4-BE49-F238E27FC236}">
                <a16:creationId xmlns:a16="http://schemas.microsoft.com/office/drawing/2014/main" id="{B941EECB-F5E5-4476-9CB8-9BBA8A18E57A}"/>
              </a:ext>
            </a:extLst>
          </p:cNvPr>
          <p:cNvSpPr txBox="1"/>
          <p:nvPr/>
        </p:nvSpPr>
        <p:spPr>
          <a:xfrm>
            <a:off x="6220941" y="2088424"/>
            <a:ext cx="2476597"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Policy Enforcement / Admin (PE/PA)</a:t>
            </a:r>
          </a:p>
        </p:txBody>
      </p:sp>
      <p:sp>
        <p:nvSpPr>
          <p:cNvPr id="30" name="TextBox 29">
            <a:extLst>
              <a:ext uri="{FF2B5EF4-FFF2-40B4-BE49-F238E27FC236}">
                <a16:creationId xmlns:a16="http://schemas.microsoft.com/office/drawing/2014/main" id="{C3D32D87-5775-44D4-82E2-5F3A50272A41}"/>
              </a:ext>
            </a:extLst>
          </p:cNvPr>
          <p:cNvSpPr txBox="1"/>
          <p:nvPr/>
        </p:nvSpPr>
        <p:spPr>
          <a:xfrm>
            <a:off x="1301322" y="5888761"/>
            <a:ext cx="1026590" cy="60016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Data Loss Prevention (DLP)</a:t>
            </a:r>
          </a:p>
        </p:txBody>
      </p:sp>
      <p:sp>
        <p:nvSpPr>
          <p:cNvPr id="32" name="TextBox 31">
            <a:extLst>
              <a:ext uri="{FF2B5EF4-FFF2-40B4-BE49-F238E27FC236}">
                <a16:creationId xmlns:a16="http://schemas.microsoft.com/office/drawing/2014/main" id="{1446B4D0-9BBF-4DB9-BD02-D15DF20F112D}"/>
              </a:ext>
            </a:extLst>
          </p:cNvPr>
          <p:cNvSpPr txBox="1"/>
          <p:nvPr/>
        </p:nvSpPr>
        <p:spPr>
          <a:xfrm>
            <a:off x="3236729" y="5973400"/>
            <a:ext cx="1026590" cy="430887"/>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Document Protection</a:t>
            </a:r>
          </a:p>
        </p:txBody>
      </p:sp>
      <p:sp>
        <p:nvSpPr>
          <p:cNvPr id="39" name="TextBox 38">
            <a:extLst>
              <a:ext uri="{FF2B5EF4-FFF2-40B4-BE49-F238E27FC236}">
                <a16:creationId xmlns:a16="http://schemas.microsoft.com/office/drawing/2014/main" id="{6A4EC40C-6E0B-4092-BA83-7AF1EB3DABA5}"/>
              </a:ext>
            </a:extLst>
          </p:cNvPr>
          <p:cNvSpPr txBox="1"/>
          <p:nvPr/>
        </p:nvSpPr>
        <p:spPr>
          <a:xfrm>
            <a:off x="5427220" y="5973400"/>
            <a:ext cx="671611" cy="430887"/>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Office </a:t>
            </a:r>
            <a:br>
              <a:rPr kumimoji="0" lang="en-US" sz="11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br>
            <a:r>
              <a:rPr kumimoji="0" lang="en-US" sz="11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365</a:t>
            </a:r>
          </a:p>
        </p:txBody>
      </p:sp>
      <p:sp>
        <p:nvSpPr>
          <p:cNvPr id="41" name="TextBox 40">
            <a:extLst>
              <a:ext uri="{FF2B5EF4-FFF2-40B4-BE49-F238E27FC236}">
                <a16:creationId xmlns:a16="http://schemas.microsoft.com/office/drawing/2014/main" id="{33F50369-5ABB-4597-894E-BC4B5F020913}"/>
              </a:ext>
            </a:extLst>
          </p:cNvPr>
          <p:cNvSpPr txBox="1"/>
          <p:nvPr/>
        </p:nvSpPr>
        <p:spPr>
          <a:xfrm>
            <a:off x="9704392" y="5973400"/>
            <a:ext cx="1026590" cy="430887"/>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Cloud Infra </a:t>
            </a:r>
            <a:br>
              <a:rPr kumimoji="0" lang="en-US" sz="11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br>
            <a:r>
              <a:rPr kumimoji="0" lang="en-US" sz="11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SQL DB/Files</a:t>
            </a:r>
          </a:p>
        </p:txBody>
      </p:sp>
      <p:grpSp>
        <p:nvGrpSpPr>
          <p:cNvPr id="45" name="Group 44">
            <a:extLst>
              <a:ext uri="{FF2B5EF4-FFF2-40B4-BE49-F238E27FC236}">
                <a16:creationId xmlns:a16="http://schemas.microsoft.com/office/drawing/2014/main" id="{D752145A-0D23-8D4B-FFE9-4CAB599946E2}"/>
              </a:ext>
            </a:extLst>
          </p:cNvPr>
          <p:cNvGrpSpPr/>
          <p:nvPr/>
        </p:nvGrpSpPr>
        <p:grpSpPr>
          <a:xfrm>
            <a:off x="6296868" y="2342533"/>
            <a:ext cx="1309879" cy="457201"/>
            <a:chOff x="-4011397" y="2232362"/>
            <a:chExt cx="1373029" cy="575210"/>
          </a:xfrm>
          <a:solidFill>
            <a:srgbClr val="D9D9D9"/>
          </a:solidFill>
        </p:grpSpPr>
        <p:sp>
          <p:nvSpPr>
            <p:cNvPr id="48" name="Rectangle: Rounded Corners 186">
              <a:extLst>
                <a:ext uri="{FF2B5EF4-FFF2-40B4-BE49-F238E27FC236}">
                  <a16:creationId xmlns:a16="http://schemas.microsoft.com/office/drawing/2014/main" id="{A9626B3A-F9EF-C113-E1E7-EB50C10843EB}"/>
                </a:ext>
              </a:extLst>
            </p:cNvPr>
            <p:cNvSpPr/>
            <p:nvPr/>
          </p:nvSpPr>
          <p:spPr>
            <a:xfrm>
              <a:off x="-4007907" y="2232362"/>
              <a:ext cx="1369539" cy="575210"/>
            </a:xfrm>
            <a:prstGeom prst="roundRect">
              <a:avLst/>
            </a:prstGeom>
            <a:grpFill/>
            <a:ln>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endParaRPr>
            </a:p>
          </p:txBody>
        </p:sp>
        <p:sp>
          <p:nvSpPr>
            <p:cNvPr id="69" name="TextBox 68">
              <a:extLst>
                <a:ext uri="{FF2B5EF4-FFF2-40B4-BE49-F238E27FC236}">
                  <a16:creationId xmlns:a16="http://schemas.microsoft.com/office/drawing/2014/main" id="{6045E0DE-8747-1F57-0E33-7BDFE09226CD}"/>
                </a:ext>
              </a:extLst>
            </p:cNvPr>
            <p:cNvSpPr txBox="1"/>
            <p:nvPr/>
          </p:nvSpPr>
          <p:spPr>
            <a:xfrm>
              <a:off x="-4011397" y="2309844"/>
              <a:ext cx="1366750" cy="46466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sng"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Policy </a:t>
              </a:r>
              <a:endParaRPr kumimoji="0" lang="en-US" sz="9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Determine Access</a:t>
              </a:r>
              <a:endParaRPr kumimoji="0" lang="en-US" sz="105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p:txBody>
        </p:sp>
      </p:grpSp>
      <p:sp>
        <p:nvSpPr>
          <p:cNvPr id="159" name="Rectangle: Rounded Corners 186">
            <a:extLst>
              <a:ext uri="{FF2B5EF4-FFF2-40B4-BE49-F238E27FC236}">
                <a16:creationId xmlns:a16="http://schemas.microsoft.com/office/drawing/2014/main" id="{F6767859-AE9D-E1D9-7775-3381125CC681}"/>
              </a:ext>
            </a:extLst>
          </p:cNvPr>
          <p:cNvSpPr/>
          <p:nvPr/>
        </p:nvSpPr>
        <p:spPr>
          <a:xfrm>
            <a:off x="1549953" y="2042730"/>
            <a:ext cx="1645150" cy="3538126"/>
          </a:xfrm>
          <a:prstGeom prst="roundRect">
            <a:avLst>
              <a:gd name="adj" fmla="val 9205"/>
            </a:avLst>
          </a:prstGeom>
          <a:solidFill>
            <a:schemeClr val="bg1">
              <a:lumMod val="95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Endpoint Security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endParaRPr>
          </a:p>
        </p:txBody>
      </p:sp>
      <p:sp>
        <p:nvSpPr>
          <p:cNvPr id="160" name="TextBox 159">
            <a:extLst>
              <a:ext uri="{FF2B5EF4-FFF2-40B4-BE49-F238E27FC236}">
                <a16:creationId xmlns:a16="http://schemas.microsoft.com/office/drawing/2014/main" id="{440502A5-F912-A1B2-45B5-8939AD5FA460}"/>
              </a:ext>
            </a:extLst>
          </p:cNvPr>
          <p:cNvSpPr txBox="1"/>
          <p:nvPr/>
        </p:nvSpPr>
        <p:spPr>
          <a:xfrm>
            <a:off x="2269096" y="3460140"/>
            <a:ext cx="687871"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Devices</a:t>
            </a:r>
          </a:p>
        </p:txBody>
      </p:sp>
      <p:sp>
        <p:nvSpPr>
          <p:cNvPr id="162" name="TextBox 161">
            <a:extLst>
              <a:ext uri="{FF2B5EF4-FFF2-40B4-BE49-F238E27FC236}">
                <a16:creationId xmlns:a16="http://schemas.microsoft.com/office/drawing/2014/main" id="{A5D2F3F7-73D4-632A-1FFF-820216A6B23F}"/>
              </a:ext>
            </a:extLst>
          </p:cNvPr>
          <p:cNvSpPr txBox="1"/>
          <p:nvPr/>
        </p:nvSpPr>
        <p:spPr>
          <a:xfrm>
            <a:off x="2135979" y="5096355"/>
            <a:ext cx="957091"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Devices w/ SDP</a:t>
            </a:r>
          </a:p>
        </p:txBody>
      </p:sp>
      <p:sp>
        <p:nvSpPr>
          <p:cNvPr id="163" name="TextBox 162">
            <a:extLst>
              <a:ext uri="{FF2B5EF4-FFF2-40B4-BE49-F238E27FC236}">
                <a16:creationId xmlns:a16="http://schemas.microsoft.com/office/drawing/2014/main" id="{4E55296C-D8CC-099D-7DF9-89358A67E2EC}"/>
              </a:ext>
            </a:extLst>
          </p:cNvPr>
          <p:cNvSpPr txBox="1"/>
          <p:nvPr/>
        </p:nvSpPr>
        <p:spPr>
          <a:xfrm>
            <a:off x="2237559" y="2820515"/>
            <a:ext cx="687871"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User</a:t>
            </a:r>
          </a:p>
        </p:txBody>
      </p:sp>
      <p:sp>
        <p:nvSpPr>
          <p:cNvPr id="164" name="TextBox 163">
            <a:extLst>
              <a:ext uri="{FF2B5EF4-FFF2-40B4-BE49-F238E27FC236}">
                <a16:creationId xmlns:a16="http://schemas.microsoft.com/office/drawing/2014/main" id="{1EB77811-E57C-FAB0-FF72-D22C6E03E1B8}"/>
              </a:ext>
            </a:extLst>
          </p:cNvPr>
          <p:cNvSpPr txBox="1"/>
          <p:nvPr/>
        </p:nvSpPr>
        <p:spPr>
          <a:xfrm>
            <a:off x="2147629" y="4199796"/>
            <a:ext cx="851560" cy="4154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Mobile Device</a:t>
            </a:r>
          </a:p>
        </p:txBody>
      </p:sp>
      <p:pic>
        <p:nvPicPr>
          <p:cNvPr id="166" name="Graphic 165">
            <a:extLst>
              <a:ext uri="{FF2B5EF4-FFF2-40B4-BE49-F238E27FC236}">
                <a16:creationId xmlns:a16="http://schemas.microsoft.com/office/drawing/2014/main" id="{B5BE1EB7-FD32-FFCC-8475-A998EDD9035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361559" y="2416141"/>
            <a:ext cx="465892" cy="465893"/>
          </a:xfrm>
          <a:prstGeom prst="rect">
            <a:avLst/>
          </a:prstGeom>
        </p:spPr>
      </p:pic>
      <p:pic>
        <p:nvPicPr>
          <p:cNvPr id="168" name="Graphic 167">
            <a:extLst>
              <a:ext uri="{FF2B5EF4-FFF2-40B4-BE49-F238E27FC236}">
                <a16:creationId xmlns:a16="http://schemas.microsoft.com/office/drawing/2014/main" id="{02C82955-6002-B2C1-0012-FE30E1B5646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354935" y="3094115"/>
            <a:ext cx="479775" cy="479775"/>
          </a:xfrm>
          <a:prstGeom prst="rect">
            <a:avLst/>
          </a:prstGeom>
        </p:spPr>
      </p:pic>
      <p:pic>
        <p:nvPicPr>
          <p:cNvPr id="169" name="Graphic 168">
            <a:extLst>
              <a:ext uri="{FF2B5EF4-FFF2-40B4-BE49-F238E27FC236}">
                <a16:creationId xmlns:a16="http://schemas.microsoft.com/office/drawing/2014/main" id="{82493B89-4C9F-7C79-6D5E-2C0DEB36651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366978" y="3768577"/>
            <a:ext cx="439377" cy="439377"/>
          </a:xfrm>
          <a:prstGeom prst="rect">
            <a:avLst/>
          </a:prstGeom>
        </p:spPr>
      </p:pic>
      <p:grpSp>
        <p:nvGrpSpPr>
          <p:cNvPr id="121" name="Group 120">
            <a:extLst>
              <a:ext uri="{FF2B5EF4-FFF2-40B4-BE49-F238E27FC236}">
                <a16:creationId xmlns:a16="http://schemas.microsoft.com/office/drawing/2014/main" id="{2EBFB1D6-8DEC-8D89-167C-FB97B6B37835}"/>
              </a:ext>
            </a:extLst>
          </p:cNvPr>
          <p:cNvGrpSpPr/>
          <p:nvPr/>
        </p:nvGrpSpPr>
        <p:grpSpPr>
          <a:xfrm>
            <a:off x="6306939" y="2954992"/>
            <a:ext cx="1291918" cy="509984"/>
            <a:chOff x="2380343" y="3673296"/>
            <a:chExt cx="1769538" cy="332823"/>
          </a:xfrm>
          <a:solidFill>
            <a:srgbClr val="D9D9D9"/>
          </a:solidFill>
        </p:grpSpPr>
        <p:sp>
          <p:nvSpPr>
            <p:cNvPr id="122" name="Rectangle: Rounded Corners 197">
              <a:extLst>
                <a:ext uri="{FF2B5EF4-FFF2-40B4-BE49-F238E27FC236}">
                  <a16:creationId xmlns:a16="http://schemas.microsoft.com/office/drawing/2014/main" id="{23D5DE07-618D-FFAD-223D-1CD8FEADD989}"/>
                </a:ext>
              </a:extLst>
            </p:cNvPr>
            <p:cNvSpPr/>
            <p:nvPr/>
          </p:nvSpPr>
          <p:spPr>
            <a:xfrm>
              <a:off x="2380343" y="3673296"/>
              <a:ext cx="1769538" cy="332607"/>
            </a:xfrm>
            <a:prstGeom prst="roundRect">
              <a:avLst/>
            </a:prstGeom>
            <a:grpFill/>
            <a:ln>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Segoe UI Semibold" panose="020B0702040204020203" pitchFamily="34" charset="0"/>
              </a:endParaRPr>
            </a:p>
          </p:txBody>
        </p:sp>
        <p:sp>
          <p:nvSpPr>
            <p:cNvPr id="123" name="TextBox 122">
              <a:extLst>
                <a:ext uri="{FF2B5EF4-FFF2-40B4-BE49-F238E27FC236}">
                  <a16:creationId xmlns:a16="http://schemas.microsoft.com/office/drawing/2014/main" id="{951C45DA-150D-3DAC-41C2-670709FBD3D6}"/>
                </a:ext>
              </a:extLst>
            </p:cNvPr>
            <p:cNvSpPr txBox="1"/>
            <p:nvPr/>
          </p:nvSpPr>
          <p:spPr>
            <a:xfrm>
              <a:off x="2472604" y="3754550"/>
              <a:ext cx="1585016" cy="251569"/>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prstClr val="black"/>
                </a:solidFill>
                <a:effectLst/>
                <a:uLnTx/>
                <a:uFillTx/>
                <a:latin typeface="Calibri" panose="020F0502020204030204"/>
                <a:ea typeface="+mn-ea"/>
                <a:cs typeface="Segoe UI Semibold" panose="020B07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Grant Access </a:t>
              </a:r>
            </a:p>
          </p:txBody>
        </p:sp>
      </p:grpSp>
      <p:grpSp>
        <p:nvGrpSpPr>
          <p:cNvPr id="133" name="Group 132">
            <a:extLst>
              <a:ext uri="{FF2B5EF4-FFF2-40B4-BE49-F238E27FC236}">
                <a16:creationId xmlns:a16="http://schemas.microsoft.com/office/drawing/2014/main" id="{E24DC5DD-7940-2BFE-46B8-94F5A6D053D5}"/>
              </a:ext>
            </a:extLst>
          </p:cNvPr>
          <p:cNvGrpSpPr/>
          <p:nvPr/>
        </p:nvGrpSpPr>
        <p:grpSpPr>
          <a:xfrm>
            <a:off x="6815738" y="2994177"/>
            <a:ext cx="274320" cy="274320"/>
            <a:chOff x="334079" y="3828176"/>
            <a:chExt cx="392314" cy="392314"/>
          </a:xfrm>
        </p:grpSpPr>
        <p:pic>
          <p:nvPicPr>
            <p:cNvPr id="135" name="Graphic 134">
              <a:extLst>
                <a:ext uri="{FF2B5EF4-FFF2-40B4-BE49-F238E27FC236}">
                  <a16:creationId xmlns:a16="http://schemas.microsoft.com/office/drawing/2014/main" id="{90D929BD-19E2-AD31-81CB-D1811384B67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34079" y="3828176"/>
              <a:ext cx="392314" cy="392314"/>
            </a:xfrm>
            <a:prstGeom prst="rect">
              <a:avLst/>
            </a:prstGeom>
          </p:spPr>
        </p:pic>
        <p:pic>
          <p:nvPicPr>
            <p:cNvPr id="136" name="Graphic 135">
              <a:extLst>
                <a:ext uri="{FF2B5EF4-FFF2-40B4-BE49-F238E27FC236}">
                  <a16:creationId xmlns:a16="http://schemas.microsoft.com/office/drawing/2014/main" id="{71334EE7-4A36-2B04-F833-8456D2344CA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68463" y="4004983"/>
              <a:ext cx="123546" cy="123546"/>
            </a:xfrm>
            <a:prstGeom prst="rect">
              <a:avLst/>
            </a:prstGeom>
          </p:spPr>
        </p:pic>
      </p:grpSp>
      <p:grpSp>
        <p:nvGrpSpPr>
          <p:cNvPr id="23" name="Group 22">
            <a:extLst>
              <a:ext uri="{FF2B5EF4-FFF2-40B4-BE49-F238E27FC236}">
                <a16:creationId xmlns:a16="http://schemas.microsoft.com/office/drawing/2014/main" id="{348E001F-BD1F-1FB6-D3BE-D9F8AFC5E86A}"/>
              </a:ext>
            </a:extLst>
          </p:cNvPr>
          <p:cNvGrpSpPr/>
          <p:nvPr/>
        </p:nvGrpSpPr>
        <p:grpSpPr>
          <a:xfrm>
            <a:off x="3425793" y="4938969"/>
            <a:ext cx="1293498" cy="703392"/>
            <a:chOff x="3425793" y="4938969"/>
            <a:chExt cx="1293498" cy="703392"/>
          </a:xfrm>
        </p:grpSpPr>
        <p:sp>
          <p:nvSpPr>
            <p:cNvPr id="273" name="Rectangle: Rounded Corners 272">
              <a:extLst>
                <a:ext uri="{FF2B5EF4-FFF2-40B4-BE49-F238E27FC236}">
                  <a16:creationId xmlns:a16="http://schemas.microsoft.com/office/drawing/2014/main" id="{641D422B-8651-ECBC-DAC0-391879600B9D}"/>
                </a:ext>
              </a:extLst>
            </p:cNvPr>
            <p:cNvSpPr/>
            <p:nvPr/>
          </p:nvSpPr>
          <p:spPr>
            <a:xfrm>
              <a:off x="3425793" y="4938969"/>
              <a:ext cx="1220953" cy="703392"/>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nvGrpSpPr>
            <p:cNvPr id="70" name="Group 69">
              <a:extLst>
                <a:ext uri="{FF2B5EF4-FFF2-40B4-BE49-F238E27FC236}">
                  <a16:creationId xmlns:a16="http://schemas.microsoft.com/office/drawing/2014/main" id="{C3D5002D-3B25-AB35-2649-72AC42FC6A09}"/>
                </a:ext>
              </a:extLst>
            </p:cNvPr>
            <p:cNvGrpSpPr/>
            <p:nvPr/>
          </p:nvGrpSpPr>
          <p:grpSpPr>
            <a:xfrm>
              <a:off x="3517185" y="5294879"/>
              <a:ext cx="1202106" cy="309415"/>
              <a:chOff x="3517262" y="5313058"/>
              <a:chExt cx="1202106" cy="309415"/>
            </a:xfrm>
          </p:grpSpPr>
          <p:sp>
            <p:nvSpPr>
              <p:cNvPr id="274" name="TextBox 273">
                <a:extLst>
                  <a:ext uri="{FF2B5EF4-FFF2-40B4-BE49-F238E27FC236}">
                    <a16:creationId xmlns:a16="http://schemas.microsoft.com/office/drawing/2014/main" id="{9E55BECE-26A9-A8C7-608D-4F42A5855C6E}"/>
                  </a:ext>
                </a:extLst>
              </p:cNvPr>
              <p:cNvSpPr txBox="1"/>
              <p:nvPr/>
            </p:nvSpPr>
            <p:spPr>
              <a:xfrm>
                <a:off x="3776660" y="5313058"/>
                <a:ext cx="94270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Intune</a:t>
                </a:r>
              </a:p>
            </p:txBody>
          </p:sp>
          <p:pic>
            <p:nvPicPr>
              <p:cNvPr id="275" name="Graphic 274">
                <a:extLst>
                  <a:ext uri="{FF2B5EF4-FFF2-40B4-BE49-F238E27FC236}">
                    <a16:creationId xmlns:a16="http://schemas.microsoft.com/office/drawing/2014/main" id="{C8A23657-8C5A-3C64-01A4-6F173703F0C8}"/>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3517262" y="5348153"/>
                <a:ext cx="274320" cy="274320"/>
              </a:xfrm>
              <a:prstGeom prst="rect">
                <a:avLst/>
              </a:prstGeom>
              <a:effectLst>
                <a:outerShdw blurRad="50800" dist="38100" dir="2700000" algn="tl" rotWithShape="0">
                  <a:prstClr val="black">
                    <a:alpha val="40000"/>
                  </a:prstClr>
                </a:outerShdw>
              </a:effectLst>
            </p:spPr>
          </p:pic>
        </p:grpSp>
        <p:grpSp>
          <p:nvGrpSpPr>
            <p:cNvPr id="68" name="Group 67">
              <a:extLst>
                <a:ext uri="{FF2B5EF4-FFF2-40B4-BE49-F238E27FC236}">
                  <a16:creationId xmlns:a16="http://schemas.microsoft.com/office/drawing/2014/main" id="{3D72406B-B5F4-4296-9F14-4B13D0E48B4A}"/>
                </a:ext>
              </a:extLst>
            </p:cNvPr>
            <p:cNvGrpSpPr/>
            <p:nvPr/>
          </p:nvGrpSpPr>
          <p:grpSpPr>
            <a:xfrm>
              <a:off x="3517185" y="4983886"/>
              <a:ext cx="1202106" cy="294175"/>
              <a:chOff x="3517262" y="5002065"/>
              <a:chExt cx="1202106" cy="294175"/>
            </a:xfrm>
          </p:grpSpPr>
          <p:sp>
            <p:nvSpPr>
              <p:cNvPr id="276" name="TextBox 275">
                <a:extLst>
                  <a:ext uri="{FF2B5EF4-FFF2-40B4-BE49-F238E27FC236}">
                    <a16:creationId xmlns:a16="http://schemas.microsoft.com/office/drawing/2014/main" id="{A6A2422C-2EF5-A105-C74F-29979B2122B1}"/>
                  </a:ext>
                </a:extLst>
              </p:cNvPr>
              <p:cNvSpPr txBox="1"/>
              <p:nvPr/>
            </p:nvSpPr>
            <p:spPr>
              <a:xfrm>
                <a:off x="3776660" y="5002065"/>
                <a:ext cx="94270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Entra</a:t>
                </a:r>
              </a:p>
            </p:txBody>
          </p:sp>
          <p:pic>
            <p:nvPicPr>
              <p:cNvPr id="277" name="Graphic 276">
                <a:extLst>
                  <a:ext uri="{FF2B5EF4-FFF2-40B4-BE49-F238E27FC236}">
                    <a16:creationId xmlns:a16="http://schemas.microsoft.com/office/drawing/2014/main" id="{27C618D5-7DEB-6433-A3D4-2661993A9F28}"/>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a:stretch/>
            </p:blipFill>
            <p:spPr>
              <a:xfrm>
                <a:off x="3517262" y="5021920"/>
                <a:ext cx="274320" cy="274320"/>
              </a:xfrm>
              <a:prstGeom prst="rect">
                <a:avLst/>
              </a:prstGeom>
            </p:spPr>
          </p:pic>
        </p:grpSp>
      </p:grpSp>
      <p:grpSp>
        <p:nvGrpSpPr>
          <p:cNvPr id="279" name="Group 278">
            <a:extLst>
              <a:ext uri="{FF2B5EF4-FFF2-40B4-BE49-F238E27FC236}">
                <a16:creationId xmlns:a16="http://schemas.microsoft.com/office/drawing/2014/main" id="{82557B36-9EE5-F4B1-96BC-D3DA934CA641}"/>
              </a:ext>
            </a:extLst>
          </p:cNvPr>
          <p:cNvGrpSpPr/>
          <p:nvPr/>
        </p:nvGrpSpPr>
        <p:grpSpPr>
          <a:xfrm>
            <a:off x="4817246" y="4910805"/>
            <a:ext cx="1249075" cy="722293"/>
            <a:chOff x="5268288" y="4007793"/>
            <a:chExt cx="1410244" cy="722293"/>
          </a:xfrm>
        </p:grpSpPr>
        <p:sp>
          <p:nvSpPr>
            <p:cNvPr id="280" name="Rectangle: Rounded Corners 279">
              <a:extLst>
                <a:ext uri="{FF2B5EF4-FFF2-40B4-BE49-F238E27FC236}">
                  <a16:creationId xmlns:a16="http://schemas.microsoft.com/office/drawing/2014/main" id="{31E50122-ECFF-2ACA-9CB7-71F59A2D7F14}"/>
                </a:ext>
              </a:extLst>
            </p:cNvPr>
            <p:cNvSpPr/>
            <p:nvPr/>
          </p:nvSpPr>
          <p:spPr>
            <a:xfrm>
              <a:off x="5268288" y="4007793"/>
              <a:ext cx="1349893" cy="722293"/>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281" name="TextBox 280">
              <a:extLst>
                <a:ext uri="{FF2B5EF4-FFF2-40B4-BE49-F238E27FC236}">
                  <a16:creationId xmlns:a16="http://schemas.microsoft.com/office/drawing/2014/main" id="{C2FD5640-D863-F099-D183-1A9E4DE6D5B6}"/>
                </a:ext>
              </a:extLst>
            </p:cNvPr>
            <p:cNvSpPr txBox="1"/>
            <p:nvPr/>
          </p:nvSpPr>
          <p:spPr>
            <a:xfrm>
              <a:off x="5618259" y="4044735"/>
              <a:ext cx="942708" cy="353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Azure Virtual Desktop</a:t>
              </a:r>
            </a:p>
          </p:txBody>
        </p:sp>
        <p:pic>
          <p:nvPicPr>
            <p:cNvPr id="282" name="Graphic 281">
              <a:extLst>
                <a:ext uri="{FF2B5EF4-FFF2-40B4-BE49-F238E27FC236}">
                  <a16:creationId xmlns:a16="http://schemas.microsoft.com/office/drawing/2014/main" id="{8EB5BB65-823D-3736-2CB9-81465901B42A}"/>
                </a:ext>
              </a:extLst>
            </p:cNvPr>
            <p:cNvPicPr>
              <a:picLocks/>
            </p:cNvPicPr>
            <p:nvPr/>
          </p:nvPicPr>
          <p:blipFill>
            <a:blip r:embed="rId17">
              <a:extLst>
                <a:ext uri="{96DAC541-7B7A-43D3-8B79-37D633B846F1}">
                  <asvg:svgBlip xmlns:asvg="http://schemas.microsoft.com/office/drawing/2016/SVG/main" r:embed="rId18"/>
                </a:ext>
              </a:extLst>
            </a:blip>
            <a:stretch>
              <a:fillRect/>
            </a:stretch>
          </p:blipFill>
          <p:spPr>
            <a:xfrm>
              <a:off x="5384775" y="4075834"/>
              <a:ext cx="309716" cy="274320"/>
            </a:xfrm>
            <a:prstGeom prst="rect">
              <a:avLst/>
            </a:prstGeom>
          </p:spPr>
        </p:pic>
        <p:pic>
          <p:nvPicPr>
            <p:cNvPr id="283" name="Graphic 282">
              <a:extLst>
                <a:ext uri="{FF2B5EF4-FFF2-40B4-BE49-F238E27FC236}">
                  <a16:creationId xmlns:a16="http://schemas.microsoft.com/office/drawing/2014/main" id="{AB01B7C6-9E22-BFDC-E6BC-585E9C8F8088}"/>
                </a:ext>
              </a:extLst>
            </p:cNvPr>
            <p:cNvPicPr>
              <a:picLocks/>
            </p:cNvPicPr>
            <p:nvPr/>
          </p:nvPicPr>
          <p:blipFill>
            <a:blip r:embed="rId19">
              <a:extLst>
                <a:ext uri="{96DAC541-7B7A-43D3-8B79-37D633B846F1}">
                  <asvg:svgBlip xmlns:asvg="http://schemas.microsoft.com/office/drawing/2016/SVG/main" r:embed="rId20"/>
                </a:ext>
              </a:extLst>
            </a:blip>
            <a:stretch>
              <a:fillRect/>
            </a:stretch>
          </p:blipFill>
          <p:spPr>
            <a:xfrm>
              <a:off x="5391575" y="4396680"/>
              <a:ext cx="309716" cy="274320"/>
            </a:xfrm>
            <a:prstGeom prst="rect">
              <a:avLst/>
            </a:prstGeom>
          </p:spPr>
        </p:pic>
        <p:sp>
          <p:nvSpPr>
            <p:cNvPr id="284" name="TextBox 283">
              <a:extLst>
                <a:ext uri="{FF2B5EF4-FFF2-40B4-BE49-F238E27FC236}">
                  <a16:creationId xmlns:a16="http://schemas.microsoft.com/office/drawing/2014/main" id="{49176457-FBC9-7207-2B9E-63BF4360744A}"/>
                </a:ext>
              </a:extLst>
            </p:cNvPr>
            <p:cNvSpPr txBox="1"/>
            <p:nvPr/>
          </p:nvSpPr>
          <p:spPr>
            <a:xfrm>
              <a:off x="5620514" y="4396680"/>
              <a:ext cx="105801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Windows 365</a:t>
              </a:r>
            </a:p>
          </p:txBody>
        </p:sp>
      </p:grpSp>
      <p:sp>
        <p:nvSpPr>
          <p:cNvPr id="6" name="Rectangle: Rounded Corners 5">
            <a:extLst>
              <a:ext uri="{FF2B5EF4-FFF2-40B4-BE49-F238E27FC236}">
                <a16:creationId xmlns:a16="http://schemas.microsoft.com/office/drawing/2014/main" id="{C13CD233-9B83-BF5A-B1F3-CB87B9BB8D88}"/>
              </a:ext>
            </a:extLst>
          </p:cNvPr>
          <p:cNvSpPr/>
          <p:nvPr/>
        </p:nvSpPr>
        <p:spPr>
          <a:xfrm>
            <a:off x="7385419" y="4834074"/>
            <a:ext cx="4423510" cy="801038"/>
          </a:xfrm>
          <a:prstGeom prst="roundRect">
            <a:avLst>
              <a:gd name="adj" fmla="val 8975"/>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361" name="TextBox 360">
            <a:extLst>
              <a:ext uri="{FF2B5EF4-FFF2-40B4-BE49-F238E27FC236}">
                <a16:creationId xmlns:a16="http://schemas.microsoft.com/office/drawing/2014/main" id="{00FA799C-90D4-1ACF-15CE-4761693C707A}"/>
              </a:ext>
            </a:extLst>
          </p:cNvPr>
          <p:cNvSpPr txBox="1"/>
          <p:nvPr/>
        </p:nvSpPr>
        <p:spPr>
          <a:xfrm>
            <a:off x="10124419" y="2866982"/>
            <a:ext cx="743794" cy="323165"/>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Cloud Apps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Workloads</a:t>
            </a:r>
          </a:p>
        </p:txBody>
      </p:sp>
      <p:grpSp>
        <p:nvGrpSpPr>
          <p:cNvPr id="368" name="Group 367">
            <a:extLst>
              <a:ext uri="{FF2B5EF4-FFF2-40B4-BE49-F238E27FC236}">
                <a16:creationId xmlns:a16="http://schemas.microsoft.com/office/drawing/2014/main" id="{90838C04-125A-A432-0091-F22D44A11F7C}"/>
              </a:ext>
            </a:extLst>
          </p:cNvPr>
          <p:cNvGrpSpPr/>
          <p:nvPr/>
        </p:nvGrpSpPr>
        <p:grpSpPr>
          <a:xfrm>
            <a:off x="2284333" y="5869146"/>
            <a:ext cx="1192614" cy="639395"/>
            <a:chOff x="3384784" y="5669990"/>
            <a:chExt cx="1163403" cy="639395"/>
          </a:xfrm>
        </p:grpSpPr>
        <p:grpSp>
          <p:nvGrpSpPr>
            <p:cNvPr id="369" name="Group 368">
              <a:extLst>
                <a:ext uri="{FF2B5EF4-FFF2-40B4-BE49-F238E27FC236}">
                  <a16:creationId xmlns:a16="http://schemas.microsoft.com/office/drawing/2014/main" id="{B6677794-06CF-E94C-FD7F-B60792EF7803}"/>
                </a:ext>
              </a:extLst>
            </p:cNvPr>
            <p:cNvGrpSpPr/>
            <p:nvPr/>
          </p:nvGrpSpPr>
          <p:grpSpPr>
            <a:xfrm>
              <a:off x="3384784" y="5669990"/>
              <a:ext cx="1163403" cy="639395"/>
              <a:chOff x="1456484" y="5691912"/>
              <a:chExt cx="1163403" cy="639395"/>
            </a:xfrm>
          </p:grpSpPr>
          <p:sp>
            <p:nvSpPr>
              <p:cNvPr id="371" name="Rectangle: Rounded Corners 370">
                <a:extLst>
                  <a:ext uri="{FF2B5EF4-FFF2-40B4-BE49-F238E27FC236}">
                    <a16:creationId xmlns:a16="http://schemas.microsoft.com/office/drawing/2014/main" id="{3D70DD30-10D8-0322-D58B-2A246B7B923A}"/>
                  </a:ext>
                </a:extLst>
              </p:cNvPr>
              <p:cNvSpPr/>
              <p:nvPr/>
            </p:nvSpPr>
            <p:spPr>
              <a:xfrm>
                <a:off x="1456484" y="5691912"/>
                <a:ext cx="1037339" cy="639395"/>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372" name="TextBox 371">
                <a:extLst>
                  <a:ext uri="{FF2B5EF4-FFF2-40B4-BE49-F238E27FC236}">
                    <a16:creationId xmlns:a16="http://schemas.microsoft.com/office/drawing/2014/main" id="{CBACE517-2CA7-5DD5-560F-5500228C0D61}"/>
                  </a:ext>
                </a:extLst>
              </p:cNvPr>
              <p:cNvSpPr txBox="1"/>
              <p:nvPr/>
            </p:nvSpPr>
            <p:spPr>
              <a:xfrm>
                <a:off x="1805743" y="5727282"/>
                <a:ext cx="64745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Purview</a:t>
                </a:r>
              </a:p>
            </p:txBody>
          </p:sp>
          <p:sp>
            <p:nvSpPr>
              <p:cNvPr id="373" name="TextBox 372">
                <a:extLst>
                  <a:ext uri="{FF2B5EF4-FFF2-40B4-BE49-F238E27FC236}">
                    <a16:creationId xmlns:a16="http://schemas.microsoft.com/office/drawing/2014/main" id="{811A7940-888C-01FF-510B-EE4F9EA78D00}"/>
                  </a:ext>
                </a:extLst>
              </p:cNvPr>
              <p:cNvSpPr txBox="1"/>
              <p:nvPr/>
            </p:nvSpPr>
            <p:spPr>
              <a:xfrm>
                <a:off x="1803794" y="5918482"/>
                <a:ext cx="816093"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DLP</a:t>
                </a:r>
              </a:p>
            </p:txBody>
          </p:sp>
        </p:grpSp>
        <p:pic>
          <p:nvPicPr>
            <p:cNvPr id="370" name="Graphic 369">
              <a:extLst>
                <a:ext uri="{FF2B5EF4-FFF2-40B4-BE49-F238E27FC236}">
                  <a16:creationId xmlns:a16="http://schemas.microsoft.com/office/drawing/2014/main" id="{8E194B91-9F97-DED1-61B3-8BD6316FDCFB}"/>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3501782" y="5794262"/>
              <a:ext cx="274320" cy="274320"/>
            </a:xfrm>
            <a:prstGeom prst="rect">
              <a:avLst/>
            </a:prstGeom>
          </p:spPr>
        </p:pic>
      </p:grpSp>
      <p:grpSp>
        <p:nvGrpSpPr>
          <p:cNvPr id="2" name="Group 1">
            <a:extLst>
              <a:ext uri="{FF2B5EF4-FFF2-40B4-BE49-F238E27FC236}">
                <a16:creationId xmlns:a16="http://schemas.microsoft.com/office/drawing/2014/main" id="{362AF079-E376-E5DD-9C42-F7B4331A993B}"/>
              </a:ext>
            </a:extLst>
          </p:cNvPr>
          <p:cNvGrpSpPr/>
          <p:nvPr/>
        </p:nvGrpSpPr>
        <p:grpSpPr>
          <a:xfrm>
            <a:off x="4260639" y="5869146"/>
            <a:ext cx="1185002" cy="639395"/>
            <a:chOff x="4069551" y="6092476"/>
            <a:chExt cx="1185002" cy="639395"/>
          </a:xfrm>
        </p:grpSpPr>
        <p:sp>
          <p:nvSpPr>
            <p:cNvPr id="377" name="Rectangle: Rounded Corners 376">
              <a:extLst>
                <a:ext uri="{FF2B5EF4-FFF2-40B4-BE49-F238E27FC236}">
                  <a16:creationId xmlns:a16="http://schemas.microsoft.com/office/drawing/2014/main" id="{4F4D259E-3961-51A7-C87D-4E8B21833045}"/>
                </a:ext>
              </a:extLst>
            </p:cNvPr>
            <p:cNvSpPr/>
            <p:nvPr/>
          </p:nvSpPr>
          <p:spPr>
            <a:xfrm>
              <a:off x="4069551" y="6092476"/>
              <a:ext cx="1185002" cy="639395"/>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378" name="TextBox 377">
              <a:extLst>
                <a:ext uri="{FF2B5EF4-FFF2-40B4-BE49-F238E27FC236}">
                  <a16:creationId xmlns:a16="http://schemas.microsoft.com/office/drawing/2014/main" id="{B0A03D99-433A-0C3E-4862-1F3F448A854E}"/>
                </a:ext>
              </a:extLst>
            </p:cNvPr>
            <p:cNvSpPr txBox="1"/>
            <p:nvPr/>
          </p:nvSpPr>
          <p:spPr>
            <a:xfrm>
              <a:off x="4418809" y="6127846"/>
              <a:ext cx="64745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Purview</a:t>
              </a:r>
            </a:p>
          </p:txBody>
        </p:sp>
        <p:sp>
          <p:nvSpPr>
            <p:cNvPr id="379" name="TextBox 378">
              <a:extLst>
                <a:ext uri="{FF2B5EF4-FFF2-40B4-BE49-F238E27FC236}">
                  <a16:creationId xmlns:a16="http://schemas.microsoft.com/office/drawing/2014/main" id="{D777383D-AAF1-7734-FDA9-27AA75D29F41}"/>
                </a:ext>
              </a:extLst>
            </p:cNvPr>
            <p:cNvSpPr txBox="1"/>
            <p:nvPr/>
          </p:nvSpPr>
          <p:spPr>
            <a:xfrm>
              <a:off x="4416860" y="6319046"/>
              <a:ext cx="80159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Information Protection</a:t>
              </a:r>
            </a:p>
          </p:txBody>
        </p:sp>
        <p:pic>
          <p:nvPicPr>
            <p:cNvPr id="376" name="Graphic 375">
              <a:extLst>
                <a:ext uri="{FF2B5EF4-FFF2-40B4-BE49-F238E27FC236}">
                  <a16:creationId xmlns:a16="http://schemas.microsoft.com/office/drawing/2014/main" id="{27FD213F-2422-7017-25A3-D1EB407A2B89}"/>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4141246" y="6272233"/>
              <a:ext cx="274320" cy="274320"/>
            </a:xfrm>
            <a:prstGeom prst="rect">
              <a:avLst/>
            </a:prstGeom>
            <a:effectLst>
              <a:outerShdw blurRad="50800" dist="38100" dir="2700000" algn="tl" rotWithShape="0">
                <a:prstClr val="black">
                  <a:alpha val="40000"/>
                </a:prstClr>
              </a:outerShdw>
            </a:effectLst>
          </p:spPr>
        </p:pic>
      </p:grpSp>
      <p:grpSp>
        <p:nvGrpSpPr>
          <p:cNvPr id="17" name="Group 16">
            <a:extLst>
              <a:ext uri="{FF2B5EF4-FFF2-40B4-BE49-F238E27FC236}">
                <a16:creationId xmlns:a16="http://schemas.microsoft.com/office/drawing/2014/main" id="{19043043-FCC6-4E33-C082-E22061BCE509}"/>
              </a:ext>
            </a:extLst>
          </p:cNvPr>
          <p:cNvGrpSpPr/>
          <p:nvPr/>
        </p:nvGrpSpPr>
        <p:grpSpPr>
          <a:xfrm>
            <a:off x="6111025" y="5869621"/>
            <a:ext cx="3754600" cy="638445"/>
            <a:chOff x="6043360" y="6074584"/>
            <a:chExt cx="3754600" cy="638445"/>
          </a:xfrm>
        </p:grpSpPr>
        <p:sp>
          <p:nvSpPr>
            <p:cNvPr id="381" name="Rectangle: Rounded Corners 380">
              <a:extLst>
                <a:ext uri="{FF2B5EF4-FFF2-40B4-BE49-F238E27FC236}">
                  <a16:creationId xmlns:a16="http://schemas.microsoft.com/office/drawing/2014/main" id="{0E79D2C0-1B10-3C14-AA75-303B601D69D3}"/>
                </a:ext>
              </a:extLst>
            </p:cNvPr>
            <p:cNvSpPr/>
            <p:nvPr/>
          </p:nvSpPr>
          <p:spPr>
            <a:xfrm>
              <a:off x="6043360" y="6074584"/>
              <a:ext cx="3535243" cy="638445"/>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387" name="TextBox 386">
              <a:extLst>
                <a:ext uri="{FF2B5EF4-FFF2-40B4-BE49-F238E27FC236}">
                  <a16:creationId xmlns:a16="http://schemas.microsoft.com/office/drawing/2014/main" id="{B50E14BA-2D31-4A91-B5DB-AB633159247D}"/>
                </a:ext>
              </a:extLst>
            </p:cNvPr>
            <p:cNvSpPr txBox="1"/>
            <p:nvPr/>
          </p:nvSpPr>
          <p:spPr>
            <a:xfrm>
              <a:off x="8763009" y="6154428"/>
              <a:ext cx="64745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Purview</a:t>
              </a:r>
            </a:p>
          </p:txBody>
        </p:sp>
        <p:sp>
          <p:nvSpPr>
            <p:cNvPr id="384" name="TextBox 383">
              <a:extLst>
                <a:ext uri="{FF2B5EF4-FFF2-40B4-BE49-F238E27FC236}">
                  <a16:creationId xmlns:a16="http://schemas.microsoft.com/office/drawing/2014/main" id="{345671D1-53BF-EF85-8B5B-E7C5BDCB8835}"/>
                </a:ext>
              </a:extLst>
            </p:cNvPr>
            <p:cNvSpPr txBox="1"/>
            <p:nvPr/>
          </p:nvSpPr>
          <p:spPr>
            <a:xfrm>
              <a:off x="6418130" y="6298696"/>
              <a:ext cx="8488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Mobile App </a:t>
              </a:r>
              <a:r>
                <a:rPr kumimoji="0" lang="en-US" sz="900" b="0" i="0" u="none" strike="noStrike" kern="1200" cap="none" spc="0" normalizeH="0" baseline="0" noProof="0" err="1">
                  <a:ln>
                    <a:noFill/>
                  </a:ln>
                  <a:solidFill>
                    <a:srgbClr val="000000"/>
                  </a:solidFill>
                  <a:effectLst/>
                  <a:uLnTx/>
                  <a:uFillTx/>
                  <a:latin typeface="Segoe UI" panose="020B0502040204020203" pitchFamily="34" charset="0"/>
                  <a:ea typeface="+mn-ea"/>
                  <a:cs typeface="Segoe UI" panose="020B0502040204020203" pitchFamily="34" charset="0"/>
                </a:rPr>
                <a:t>Mgmt</a:t>
              </a:r>
              <a:endPar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pic>
          <p:nvPicPr>
            <p:cNvPr id="383" name="Graphic 382">
              <a:extLst>
                <a:ext uri="{FF2B5EF4-FFF2-40B4-BE49-F238E27FC236}">
                  <a16:creationId xmlns:a16="http://schemas.microsoft.com/office/drawing/2014/main" id="{2B625C75-B103-6A4D-F569-593F001A3F52}"/>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141221" y="6174272"/>
              <a:ext cx="274320" cy="274320"/>
            </a:xfrm>
            <a:prstGeom prst="rect">
              <a:avLst/>
            </a:prstGeom>
            <a:effectLst>
              <a:outerShdw blurRad="50800" dist="38100" dir="2700000" algn="tl" rotWithShape="0">
                <a:prstClr val="black">
                  <a:alpha val="40000"/>
                </a:prstClr>
              </a:outerShdw>
            </a:effectLst>
          </p:spPr>
        </p:pic>
        <p:sp>
          <p:nvSpPr>
            <p:cNvPr id="385" name="TextBox 384">
              <a:extLst>
                <a:ext uri="{FF2B5EF4-FFF2-40B4-BE49-F238E27FC236}">
                  <a16:creationId xmlns:a16="http://schemas.microsoft.com/office/drawing/2014/main" id="{9E7E0056-5AA4-6A39-B707-FECAF88A0484}"/>
                </a:ext>
              </a:extLst>
            </p:cNvPr>
            <p:cNvSpPr txBox="1"/>
            <p:nvPr/>
          </p:nvSpPr>
          <p:spPr>
            <a:xfrm>
              <a:off x="7528323" y="6134206"/>
              <a:ext cx="108197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 Apps</a:t>
              </a:r>
            </a:p>
          </p:txBody>
        </p:sp>
        <p:sp>
          <p:nvSpPr>
            <p:cNvPr id="388" name="TextBox 387">
              <a:extLst>
                <a:ext uri="{FF2B5EF4-FFF2-40B4-BE49-F238E27FC236}">
                  <a16:creationId xmlns:a16="http://schemas.microsoft.com/office/drawing/2014/main" id="{814B1621-F5CB-9932-7286-AD720EDBE3E5}"/>
                </a:ext>
              </a:extLst>
            </p:cNvPr>
            <p:cNvSpPr txBox="1"/>
            <p:nvPr/>
          </p:nvSpPr>
          <p:spPr>
            <a:xfrm>
              <a:off x="8779930" y="6318788"/>
              <a:ext cx="101803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Information Protection</a:t>
              </a:r>
            </a:p>
          </p:txBody>
        </p:sp>
        <p:pic>
          <p:nvPicPr>
            <p:cNvPr id="389" name="Graphic 388">
              <a:extLst>
                <a:ext uri="{FF2B5EF4-FFF2-40B4-BE49-F238E27FC236}">
                  <a16:creationId xmlns:a16="http://schemas.microsoft.com/office/drawing/2014/main" id="{E3ADD3DD-BA43-8675-3FD8-1F1C86AF5A39}"/>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8532121" y="6214146"/>
              <a:ext cx="274320" cy="274320"/>
            </a:xfrm>
            <a:prstGeom prst="rect">
              <a:avLst/>
            </a:prstGeom>
            <a:effectLst>
              <a:outerShdw blurRad="50800" dist="38100" dir="2700000" algn="tl" rotWithShape="0">
                <a:prstClr val="black">
                  <a:alpha val="40000"/>
                </a:prstClr>
              </a:outerShdw>
            </a:effectLst>
          </p:spPr>
        </p:pic>
        <p:pic>
          <p:nvPicPr>
            <p:cNvPr id="13" name="Graphic 12">
              <a:extLst>
                <a:ext uri="{FF2B5EF4-FFF2-40B4-BE49-F238E27FC236}">
                  <a16:creationId xmlns:a16="http://schemas.microsoft.com/office/drawing/2014/main" id="{EA4FF11D-04A5-1558-C4EA-CC86D5A11F72}"/>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7210416" y="6161016"/>
              <a:ext cx="339397" cy="339397"/>
            </a:xfrm>
            <a:prstGeom prst="rect">
              <a:avLst/>
            </a:prstGeom>
            <a:effectLst>
              <a:outerShdw blurRad="50800" dist="38100" dir="2700000" algn="tl" rotWithShape="0">
                <a:prstClr val="black">
                  <a:alpha val="40000"/>
                </a:prstClr>
              </a:outerShdw>
            </a:effectLst>
          </p:spPr>
        </p:pic>
        <p:sp>
          <p:nvSpPr>
            <p:cNvPr id="382" name="TextBox 381">
              <a:extLst>
                <a:ext uri="{FF2B5EF4-FFF2-40B4-BE49-F238E27FC236}">
                  <a16:creationId xmlns:a16="http://schemas.microsoft.com/office/drawing/2014/main" id="{F76EB57B-ABCF-DFED-6D3C-3FF4F87F90E8}"/>
                </a:ext>
              </a:extLst>
            </p:cNvPr>
            <p:cNvSpPr txBox="1"/>
            <p:nvPr/>
          </p:nvSpPr>
          <p:spPr>
            <a:xfrm>
              <a:off x="6400619" y="6139177"/>
              <a:ext cx="94270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Intune</a:t>
              </a:r>
            </a:p>
          </p:txBody>
        </p:sp>
      </p:grpSp>
      <p:grpSp>
        <p:nvGrpSpPr>
          <p:cNvPr id="4" name="Group 3">
            <a:extLst>
              <a:ext uri="{FF2B5EF4-FFF2-40B4-BE49-F238E27FC236}">
                <a16:creationId xmlns:a16="http://schemas.microsoft.com/office/drawing/2014/main" id="{59811FAA-BF11-F7D8-1CD4-F7EAE88D92FE}"/>
              </a:ext>
            </a:extLst>
          </p:cNvPr>
          <p:cNvGrpSpPr/>
          <p:nvPr/>
        </p:nvGrpSpPr>
        <p:grpSpPr>
          <a:xfrm>
            <a:off x="10703355" y="5868803"/>
            <a:ext cx="1225298" cy="640080"/>
            <a:chOff x="10698051" y="6045581"/>
            <a:chExt cx="1225298" cy="640080"/>
          </a:xfrm>
        </p:grpSpPr>
        <p:sp>
          <p:nvSpPr>
            <p:cNvPr id="391" name="Rectangle: Rounded Corners 390">
              <a:extLst>
                <a:ext uri="{FF2B5EF4-FFF2-40B4-BE49-F238E27FC236}">
                  <a16:creationId xmlns:a16="http://schemas.microsoft.com/office/drawing/2014/main" id="{F11EE12B-CAD4-4C0C-4B14-EAAD35984AF6}"/>
                </a:ext>
              </a:extLst>
            </p:cNvPr>
            <p:cNvSpPr/>
            <p:nvPr/>
          </p:nvSpPr>
          <p:spPr>
            <a:xfrm>
              <a:off x="10698051" y="6045581"/>
              <a:ext cx="1225298" cy="640080"/>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392" name="TextBox 391">
              <a:extLst>
                <a:ext uri="{FF2B5EF4-FFF2-40B4-BE49-F238E27FC236}">
                  <a16:creationId xmlns:a16="http://schemas.microsoft.com/office/drawing/2014/main" id="{253E705C-DDC7-1052-21A7-BC8F8CCC4BFB}"/>
                </a:ext>
              </a:extLst>
            </p:cNvPr>
            <p:cNvSpPr txBox="1"/>
            <p:nvPr/>
          </p:nvSpPr>
          <p:spPr>
            <a:xfrm>
              <a:off x="10991219" y="6165566"/>
              <a:ext cx="74379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a:t>
              </a:r>
            </a:p>
          </p:txBody>
        </p:sp>
        <p:pic>
          <p:nvPicPr>
            <p:cNvPr id="393" name="Graphic 392">
              <a:extLst>
                <a:ext uri="{FF2B5EF4-FFF2-40B4-BE49-F238E27FC236}">
                  <a16:creationId xmlns:a16="http://schemas.microsoft.com/office/drawing/2014/main" id="{E631E5A4-3BCD-8572-569D-309EAA65A8B3}"/>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10760127" y="6228461"/>
              <a:ext cx="274320" cy="274320"/>
            </a:xfrm>
            <a:prstGeom prst="rect">
              <a:avLst/>
            </a:prstGeom>
          </p:spPr>
        </p:pic>
      </p:grpSp>
      <p:sp>
        <p:nvSpPr>
          <p:cNvPr id="60" name="AutoShape 4" descr="Microsoft 365">
            <a:extLst>
              <a:ext uri="{FF2B5EF4-FFF2-40B4-BE49-F238E27FC236}">
                <a16:creationId xmlns:a16="http://schemas.microsoft.com/office/drawing/2014/main" id="{F50ED595-EF52-4CEE-7837-ABAA6F048AB8}"/>
              </a:ext>
            </a:extLst>
          </p:cNvPr>
          <p:cNvSpPr>
            <a:spLocks noChangeAspect="1" noChangeArrowheads="1"/>
          </p:cNvSpPr>
          <p:nvPr/>
        </p:nvSpPr>
        <p:spPr bwMode="auto">
          <a:xfrm>
            <a:off x="6284655" y="3071834"/>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28169916-DC89-8966-A376-6BFDDB93A22F}"/>
              </a:ext>
            </a:extLst>
          </p:cNvPr>
          <p:cNvSpPr txBox="1">
            <a:spLocks/>
          </p:cNvSpPr>
          <p:nvPr/>
        </p:nvSpPr>
        <p:spPr>
          <a:xfrm>
            <a:off x="102449" y="-4796"/>
            <a:ext cx="6643704" cy="630091"/>
          </a:xfrm>
          <a:prstGeom prst="rect">
            <a:avLst/>
          </a:prstGeom>
        </p:spPr>
        <p:txBody>
          <a:bodyPr vert="horz" lIns="0" tIns="0" rIns="0" bIns="0" rtlCol="0" anchor="ctr">
            <a:noAutofit/>
          </a:bodyPr>
          <a:lstStyle>
            <a:lvl1pPr algn="l" defTabSz="914400" rtl="0" eaLnBrk="1" latinLnBrk="0" hangingPunct="1">
              <a:lnSpc>
                <a:spcPct val="90000"/>
              </a:lnSpc>
              <a:spcBef>
                <a:spcPct val="0"/>
              </a:spcBef>
              <a:buNone/>
              <a:defRPr sz="4400" b="0" i="0" kern="1200">
                <a:solidFill>
                  <a:schemeClr val="bg1"/>
                </a:solidFill>
                <a:latin typeface="Calibri" panose="020F0502020204030204" pitchFamily="34" charset="0"/>
                <a:ea typeface="+mj-ea"/>
                <a:cs typeface="Calibri" panose="020F050202020403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Segoe UI Semibold" panose="020B0702040204020203" pitchFamily="34" charset="0"/>
                <a:ea typeface="+mj-ea"/>
                <a:cs typeface="Segoe UI Semibold" panose="020B0702040204020203" pitchFamily="34" charset="0"/>
              </a:rPr>
              <a:t>Microsoft Zero Trust Capability Mapping</a:t>
            </a:r>
            <a:endParaRPr kumimoji="0" lang="en-US" sz="1800" b="0" i="0" u="none" strike="noStrike" kern="1200" cap="none" spc="0" normalizeH="0" baseline="0" noProof="0">
              <a:ln>
                <a:noFill/>
              </a:ln>
              <a:solidFill>
                <a:prstClr val="white"/>
              </a:solidFill>
              <a:effectLst/>
              <a:uLnTx/>
              <a:uFillTx/>
              <a:latin typeface="Segoe UI Semibold" panose="020B0702040204020203" pitchFamily="34" charset="0"/>
              <a:ea typeface="+mj-ea"/>
              <a:cs typeface="Segoe UI Semibold" panose="020B0702040204020203" pitchFamily="34" charset="0"/>
            </a:endParaRPr>
          </a:p>
        </p:txBody>
      </p:sp>
      <p:sp>
        <p:nvSpPr>
          <p:cNvPr id="144" name="TextBox 143">
            <a:extLst>
              <a:ext uri="{FF2B5EF4-FFF2-40B4-BE49-F238E27FC236}">
                <a16:creationId xmlns:a16="http://schemas.microsoft.com/office/drawing/2014/main" id="{4F9E345B-6A24-1964-577D-7D2CCF4CB548}"/>
              </a:ext>
            </a:extLst>
          </p:cNvPr>
          <p:cNvSpPr txBox="1"/>
          <p:nvPr/>
        </p:nvSpPr>
        <p:spPr>
          <a:xfrm>
            <a:off x="2647" y="590035"/>
            <a:ext cx="1169659"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Key</a:t>
            </a:r>
            <a:endParaRPr kumimoji="0" lang="en-US" sz="1000" b="1" i="0" u="none" strike="noStrike" kern="120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endParaRPr>
          </a:p>
        </p:txBody>
      </p:sp>
      <p:sp>
        <p:nvSpPr>
          <p:cNvPr id="145" name="Rectangle: Rounded Corners 186">
            <a:extLst>
              <a:ext uri="{FF2B5EF4-FFF2-40B4-BE49-F238E27FC236}">
                <a16:creationId xmlns:a16="http://schemas.microsoft.com/office/drawing/2014/main" id="{C13C6271-DB17-B134-2895-2C9ACF9B8BD7}"/>
              </a:ext>
            </a:extLst>
          </p:cNvPr>
          <p:cNvSpPr/>
          <p:nvPr/>
        </p:nvSpPr>
        <p:spPr>
          <a:xfrm>
            <a:off x="130116" y="809757"/>
            <a:ext cx="1259230" cy="982641"/>
          </a:xfrm>
          <a:prstGeom prst="roundRect">
            <a:avLst>
              <a:gd name="adj" fmla="val 8723"/>
            </a:avLst>
          </a:prstGeom>
          <a:solidFill>
            <a:schemeClr val="bg1">
              <a:lumMod val="95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p:txBody>
      </p:sp>
      <p:sp>
        <p:nvSpPr>
          <p:cNvPr id="147" name="Rectangle: Rounded Corners 207">
            <a:extLst>
              <a:ext uri="{FF2B5EF4-FFF2-40B4-BE49-F238E27FC236}">
                <a16:creationId xmlns:a16="http://schemas.microsoft.com/office/drawing/2014/main" id="{B86180B8-AE6A-1F86-1E2F-35EB265F7E7C}"/>
              </a:ext>
            </a:extLst>
          </p:cNvPr>
          <p:cNvSpPr/>
          <p:nvPr/>
        </p:nvSpPr>
        <p:spPr>
          <a:xfrm>
            <a:off x="200399" y="1020896"/>
            <a:ext cx="1102444" cy="326584"/>
          </a:xfrm>
          <a:prstGeom prst="roundRect">
            <a:avLst/>
          </a:prstGeom>
          <a:solidFill>
            <a:schemeClr val="bg1">
              <a:lumMod val="8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sng"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NIST Sub-Area</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Sub-Area</a:t>
            </a:r>
          </a:p>
        </p:txBody>
      </p:sp>
      <p:sp>
        <p:nvSpPr>
          <p:cNvPr id="149" name="TextBox 148">
            <a:extLst>
              <a:ext uri="{FF2B5EF4-FFF2-40B4-BE49-F238E27FC236}">
                <a16:creationId xmlns:a16="http://schemas.microsoft.com/office/drawing/2014/main" id="{CF0B31BD-8B07-E497-9EE3-AFEAEFE1FC32}"/>
              </a:ext>
            </a:extLst>
          </p:cNvPr>
          <p:cNvSpPr txBox="1"/>
          <p:nvPr/>
        </p:nvSpPr>
        <p:spPr>
          <a:xfrm>
            <a:off x="162929" y="807682"/>
            <a:ext cx="107584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NIST Area</a:t>
            </a:r>
          </a:p>
        </p:txBody>
      </p:sp>
      <p:sp>
        <p:nvSpPr>
          <p:cNvPr id="19" name="Rectangle: Rounded Corners 170">
            <a:extLst>
              <a:ext uri="{FF2B5EF4-FFF2-40B4-BE49-F238E27FC236}">
                <a16:creationId xmlns:a16="http://schemas.microsoft.com/office/drawing/2014/main" id="{8F78C44B-460A-D303-23BB-18B1F4A4A1E0}"/>
              </a:ext>
            </a:extLst>
          </p:cNvPr>
          <p:cNvSpPr/>
          <p:nvPr/>
        </p:nvSpPr>
        <p:spPr>
          <a:xfrm>
            <a:off x="9064408" y="2332755"/>
            <a:ext cx="2837757" cy="1567285"/>
          </a:xfrm>
          <a:prstGeom prst="roundRect">
            <a:avLst>
              <a:gd name="adj" fmla="val 7953"/>
            </a:avLst>
          </a:prstGeom>
          <a:solidFill>
            <a:srgbClr val="D9D9D9"/>
          </a:solidFill>
          <a:ln>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Segoe UI Semibold" panose="020B0702040204020203" pitchFamily="34" charset="0"/>
            </a:endParaRPr>
          </a:p>
        </p:txBody>
      </p:sp>
      <p:grpSp>
        <p:nvGrpSpPr>
          <p:cNvPr id="20" name="Group 19">
            <a:extLst>
              <a:ext uri="{FF2B5EF4-FFF2-40B4-BE49-F238E27FC236}">
                <a16:creationId xmlns:a16="http://schemas.microsoft.com/office/drawing/2014/main" id="{D64B5661-9607-2949-A1D0-ED50FAF1CFD5}"/>
              </a:ext>
            </a:extLst>
          </p:cNvPr>
          <p:cNvGrpSpPr/>
          <p:nvPr/>
        </p:nvGrpSpPr>
        <p:grpSpPr>
          <a:xfrm>
            <a:off x="10650008" y="2928222"/>
            <a:ext cx="1179219" cy="260810"/>
            <a:chOff x="10772592" y="2447064"/>
            <a:chExt cx="1179219" cy="260810"/>
          </a:xfrm>
        </p:grpSpPr>
        <p:sp>
          <p:nvSpPr>
            <p:cNvPr id="89" name="TextBox 88">
              <a:extLst>
                <a:ext uri="{FF2B5EF4-FFF2-40B4-BE49-F238E27FC236}">
                  <a16:creationId xmlns:a16="http://schemas.microsoft.com/office/drawing/2014/main" id="{FD76D912-EBF2-A595-8F29-9BFE4EA3180C}"/>
                </a:ext>
              </a:extLst>
            </p:cNvPr>
            <p:cNvSpPr txBox="1"/>
            <p:nvPr/>
          </p:nvSpPr>
          <p:spPr>
            <a:xfrm>
              <a:off x="10963953" y="2501090"/>
              <a:ext cx="987858" cy="15388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365</a:t>
              </a:r>
              <a:endParaRPr kumimoji="0" lang="en-US" sz="1000" b="1" i="0" u="none" strike="noStrike" kern="1200" cap="none" spc="0" normalizeH="0" baseline="0" noProof="0">
                <a:ln>
                  <a:noFill/>
                </a:ln>
                <a:solidFill>
                  <a:srgbClr val="FEDF2E"/>
                </a:solidFill>
                <a:effectLst/>
                <a:uLnTx/>
                <a:uFillTx/>
                <a:latin typeface="Segoe UI Semibold" panose="020B0702040204020203" pitchFamily="34" charset="0"/>
                <a:ea typeface="+mn-ea"/>
                <a:cs typeface="Segoe UI Semibold" panose="020B0702040204020203" pitchFamily="34" charset="0"/>
              </a:endParaRPr>
            </a:p>
          </p:txBody>
        </p:sp>
        <p:pic>
          <p:nvPicPr>
            <p:cNvPr id="92" name="Graphic 91">
              <a:extLst>
                <a:ext uri="{FF2B5EF4-FFF2-40B4-BE49-F238E27FC236}">
                  <a16:creationId xmlns:a16="http://schemas.microsoft.com/office/drawing/2014/main" id="{715A1462-9857-1A41-40E9-79C2DD57E9C5}"/>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10772592" y="2447064"/>
              <a:ext cx="270126" cy="260810"/>
            </a:xfrm>
            <a:prstGeom prst="rect">
              <a:avLst/>
            </a:prstGeom>
          </p:spPr>
        </p:pic>
      </p:grpSp>
      <p:sp>
        <p:nvSpPr>
          <p:cNvPr id="150" name="Rectangle: Rounded Corners 149">
            <a:extLst>
              <a:ext uri="{FF2B5EF4-FFF2-40B4-BE49-F238E27FC236}">
                <a16:creationId xmlns:a16="http://schemas.microsoft.com/office/drawing/2014/main" id="{6B0E9C27-464F-786E-DCCF-68A1B9260799}"/>
              </a:ext>
            </a:extLst>
          </p:cNvPr>
          <p:cNvSpPr/>
          <p:nvPr/>
        </p:nvSpPr>
        <p:spPr>
          <a:xfrm>
            <a:off x="9160016" y="2555863"/>
            <a:ext cx="1382360" cy="1296329"/>
          </a:xfrm>
          <a:prstGeom prst="roundRect">
            <a:avLst>
              <a:gd name="adj" fmla="val 8552"/>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nvGrpSpPr>
          <p:cNvPr id="218" name="Group 217">
            <a:extLst>
              <a:ext uri="{FF2B5EF4-FFF2-40B4-BE49-F238E27FC236}">
                <a16:creationId xmlns:a16="http://schemas.microsoft.com/office/drawing/2014/main" id="{A59DC438-8BDA-B0EA-E187-C143B46BF391}"/>
              </a:ext>
            </a:extLst>
          </p:cNvPr>
          <p:cNvGrpSpPr/>
          <p:nvPr/>
        </p:nvGrpSpPr>
        <p:grpSpPr>
          <a:xfrm>
            <a:off x="9185716" y="2551520"/>
            <a:ext cx="1285202" cy="338554"/>
            <a:chOff x="9297223" y="2122972"/>
            <a:chExt cx="1285202" cy="338554"/>
          </a:xfrm>
        </p:grpSpPr>
        <p:sp>
          <p:nvSpPr>
            <p:cNvPr id="43" name="TextBox 42">
              <a:extLst>
                <a:ext uri="{FF2B5EF4-FFF2-40B4-BE49-F238E27FC236}">
                  <a16:creationId xmlns:a16="http://schemas.microsoft.com/office/drawing/2014/main" id="{9CC96753-78C5-7503-5604-A8B5E325A401}"/>
                </a:ext>
              </a:extLst>
            </p:cNvPr>
            <p:cNvSpPr txBox="1"/>
            <p:nvPr/>
          </p:nvSpPr>
          <p:spPr>
            <a:xfrm>
              <a:off x="9550443" y="2122972"/>
              <a:ext cx="103198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 Apps</a:t>
              </a:r>
            </a:p>
          </p:txBody>
        </p:sp>
        <p:pic>
          <p:nvPicPr>
            <p:cNvPr id="58" name="Graphic 57">
              <a:extLst>
                <a:ext uri="{FF2B5EF4-FFF2-40B4-BE49-F238E27FC236}">
                  <a16:creationId xmlns:a16="http://schemas.microsoft.com/office/drawing/2014/main" id="{977394F0-959F-FC1D-240E-33CD4D44651D}"/>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9297223" y="2157291"/>
              <a:ext cx="297354" cy="297354"/>
            </a:xfrm>
            <a:prstGeom prst="rect">
              <a:avLst/>
            </a:prstGeom>
            <a:effectLst>
              <a:outerShdw blurRad="50800" dist="38100" dir="2700000" algn="tl" rotWithShape="0">
                <a:prstClr val="black">
                  <a:alpha val="40000"/>
                </a:prstClr>
              </a:outerShdw>
            </a:effectLst>
          </p:spPr>
        </p:pic>
      </p:grpSp>
      <p:grpSp>
        <p:nvGrpSpPr>
          <p:cNvPr id="67" name="Group 66">
            <a:extLst>
              <a:ext uri="{FF2B5EF4-FFF2-40B4-BE49-F238E27FC236}">
                <a16:creationId xmlns:a16="http://schemas.microsoft.com/office/drawing/2014/main" id="{C36B7A9C-C9F4-DE3A-1CAD-FC03517C50B4}"/>
              </a:ext>
            </a:extLst>
          </p:cNvPr>
          <p:cNvGrpSpPr/>
          <p:nvPr/>
        </p:nvGrpSpPr>
        <p:grpSpPr>
          <a:xfrm>
            <a:off x="9214597" y="3196881"/>
            <a:ext cx="1339437" cy="338554"/>
            <a:chOff x="9321296" y="2822551"/>
            <a:chExt cx="1339437" cy="338554"/>
          </a:xfrm>
        </p:grpSpPr>
        <p:pic>
          <p:nvPicPr>
            <p:cNvPr id="205" name="Graphic 204">
              <a:extLst>
                <a:ext uri="{FF2B5EF4-FFF2-40B4-BE49-F238E27FC236}">
                  <a16:creationId xmlns:a16="http://schemas.microsoft.com/office/drawing/2014/main" id="{692DB04C-CD4E-380E-6912-0EB715954E11}"/>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9321296" y="2848993"/>
              <a:ext cx="295589" cy="274320"/>
            </a:xfrm>
            <a:prstGeom prst="rect">
              <a:avLst/>
            </a:prstGeom>
          </p:spPr>
        </p:pic>
        <p:sp>
          <p:nvSpPr>
            <p:cNvPr id="204" name="TextBox 203">
              <a:extLst>
                <a:ext uri="{FF2B5EF4-FFF2-40B4-BE49-F238E27FC236}">
                  <a16:creationId xmlns:a16="http://schemas.microsoft.com/office/drawing/2014/main" id="{EECA1561-E8FC-6019-8640-199B3CB738F0}"/>
                </a:ext>
              </a:extLst>
            </p:cNvPr>
            <p:cNvSpPr txBox="1"/>
            <p:nvPr/>
          </p:nvSpPr>
          <p:spPr>
            <a:xfrm>
              <a:off x="9553455" y="2822551"/>
              <a:ext cx="110727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Entra Permissions Management</a:t>
              </a:r>
            </a:p>
          </p:txBody>
        </p:sp>
      </p:grpSp>
      <p:grpSp>
        <p:nvGrpSpPr>
          <p:cNvPr id="51" name="Group 50">
            <a:extLst>
              <a:ext uri="{FF2B5EF4-FFF2-40B4-BE49-F238E27FC236}">
                <a16:creationId xmlns:a16="http://schemas.microsoft.com/office/drawing/2014/main" id="{CBC1E193-32E0-2EF8-F607-82F1D9C1CE09}"/>
              </a:ext>
            </a:extLst>
          </p:cNvPr>
          <p:cNvGrpSpPr/>
          <p:nvPr/>
        </p:nvGrpSpPr>
        <p:grpSpPr>
          <a:xfrm>
            <a:off x="9187386" y="3451060"/>
            <a:ext cx="1414753" cy="444158"/>
            <a:chOff x="9187386" y="3451060"/>
            <a:chExt cx="1414753" cy="444158"/>
          </a:xfrm>
        </p:grpSpPr>
        <p:sp>
          <p:nvSpPr>
            <p:cNvPr id="294" name="TextBox 293">
              <a:extLst>
                <a:ext uri="{FF2B5EF4-FFF2-40B4-BE49-F238E27FC236}">
                  <a16:creationId xmlns:a16="http://schemas.microsoft.com/office/drawing/2014/main" id="{AAAAA0CD-312B-1F24-94A9-EC467152DA24}"/>
                </a:ext>
              </a:extLst>
            </p:cNvPr>
            <p:cNvSpPr txBox="1"/>
            <p:nvPr/>
          </p:nvSpPr>
          <p:spPr>
            <a:xfrm>
              <a:off x="9418628" y="3451060"/>
              <a:ext cx="118351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a:t>
              </a:r>
            </a:p>
          </p:txBody>
        </p:sp>
        <p:grpSp>
          <p:nvGrpSpPr>
            <p:cNvPr id="219" name="Group 218">
              <a:extLst>
                <a:ext uri="{FF2B5EF4-FFF2-40B4-BE49-F238E27FC236}">
                  <a16:creationId xmlns:a16="http://schemas.microsoft.com/office/drawing/2014/main" id="{2582AA98-D42F-C57F-810C-B7F2C92404BF}"/>
                </a:ext>
              </a:extLst>
            </p:cNvPr>
            <p:cNvGrpSpPr/>
            <p:nvPr/>
          </p:nvGrpSpPr>
          <p:grpSpPr>
            <a:xfrm>
              <a:off x="9187386" y="3553792"/>
              <a:ext cx="1312636" cy="341426"/>
              <a:chOff x="9290197" y="3257864"/>
              <a:chExt cx="1312636" cy="341426"/>
            </a:xfrm>
          </p:grpSpPr>
          <p:pic>
            <p:nvPicPr>
              <p:cNvPr id="296" name="Graphic 295">
                <a:extLst>
                  <a:ext uri="{FF2B5EF4-FFF2-40B4-BE49-F238E27FC236}">
                    <a16:creationId xmlns:a16="http://schemas.microsoft.com/office/drawing/2014/main" id="{2C7994F5-A265-5998-F316-7E3963C8D5AB}"/>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9290197" y="3257864"/>
                <a:ext cx="274320" cy="274320"/>
              </a:xfrm>
              <a:prstGeom prst="rect">
                <a:avLst/>
              </a:prstGeom>
            </p:spPr>
          </p:pic>
          <p:sp>
            <p:nvSpPr>
              <p:cNvPr id="28" name="TextBox 27">
                <a:extLst>
                  <a:ext uri="{FF2B5EF4-FFF2-40B4-BE49-F238E27FC236}">
                    <a16:creationId xmlns:a16="http://schemas.microsoft.com/office/drawing/2014/main" id="{33E6B20D-8779-5926-41F7-9F4B8B62375C}"/>
                  </a:ext>
                </a:extLst>
              </p:cNvPr>
              <p:cNvSpPr txBox="1"/>
              <p:nvPr/>
            </p:nvSpPr>
            <p:spPr>
              <a:xfrm>
                <a:off x="9530036" y="3291513"/>
                <a:ext cx="10727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Microsoft Cloud Security Benchmark</a:t>
                </a:r>
              </a:p>
            </p:txBody>
          </p:sp>
        </p:grpSp>
      </p:grpSp>
      <p:grpSp>
        <p:nvGrpSpPr>
          <p:cNvPr id="148" name="Group 147">
            <a:extLst>
              <a:ext uri="{FF2B5EF4-FFF2-40B4-BE49-F238E27FC236}">
                <a16:creationId xmlns:a16="http://schemas.microsoft.com/office/drawing/2014/main" id="{5E0917A0-81E1-2A9E-5236-793E4EDF3345}"/>
              </a:ext>
            </a:extLst>
          </p:cNvPr>
          <p:cNvGrpSpPr/>
          <p:nvPr/>
        </p:nvGrpSpPr>
        <p:grpSpPr>
          <a:xfrm>
            <a:off x="9213080" y="2813599"/>
            <a:ext cx="1330170" cy="338554"/>
            <a:chOff x="9315017" y="2467153"/>
            <a:chExt cx="1330170" cy="338554"/>
          </a:xfrm>
        </p:grpSpPr>
        <p:sp>
          <p:nvSpPr>
            <p:cNvPr id="151" name="TextBox 150">
              <a:extLst>
                <a:ext uri="{FF2B5EF4-FFF2-40B4-BE49-F238E27FC236}">
                  <a16:creationId xmlns:a16="http://schemas.microsoft.com/office/drawing/2014/main" id="{C9B832F9-409B-08C5-31DB-6BBF3C66A9F6}"/>
                </a:ext>
              </a:extLst>
            </p:cNvPr>
            <p:cNvSpPr txBox="1"/>
            <p:nvPr/>
          </p:nvSpPr>
          <p:spPr>
            <a:xfrm>
              <a:off x="9553058" y="2467153"/>
              <a:ext cx="109212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Office 365</a:t>
              </a:r>
            </a:p>
          </p:txBody>
        </p:sp>
        <p:pic>
          <p:nvPicPr>
            <p:cNvPr id="152" name="Graphic 151">
              <a:extLst>
                <a:ext uri="{FF2B5EF4-FFF2-40B4-BE49-F238E27FC236}">
                  <a16:creationId xmlns:a16="http://schemas.microsoft.com/office/drawing/2014/main" id="{633A26E2-A006-F8E2-3ABB-1CA1A29E325D}"/>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9315017" y="2537935"/>
              <a:ext cx="261594" cy="261594"/>
            </a:xfrm>
            <a:prstGeom prst="rect">
              <a:avLst/>
            </a:prstGeom>
            <a:effectLst>
              <a:outerShdw blurRad="50800" dist="38100" dir="2700000" algn="tl" rotWithShape="0">
                <a:prstClr val="black">
                  <a:alpha val="40000"/>
                </a:prstClr>
              </a:outerShdw>
            </a:effectLst>
          </p:spPr>
        </p:pic>
      </p:grpSp>
      <p:grpSp>
        <p:nvGrpSpPr>
          <p:cNvPr id="3" name="Group 2">
            <a:extLst>
              <a:ext uri="{FF2B5EF4-FFF2-40B4-BE49-F238E27FC236}">
                <a16:creationId xmlns:a16="http://schemas.microsoft.com/office/drawing/2014/main" id="{25A3999F-39DF-D8D7-0ACB-8C867AD3E0DD}"/>
              </a:ext>
            </a:extLst>
          </p:cNvPr>
          <p:cNvGrpSpPr/>
          <p:nvPr/>
        </p:nvGrpSpPr>
        <p:grpSpPr>
          <a:xfrm>
            <a:off x="10662324" y="2609565"/>
            <a:ext cx="1009649" cy="265987"/>
            <a:chOff x="10771088" y="2114677"/>
            <a:chExt cx="1009649" cy="265987"/>
          </a:xfrm>
        </p:grpSpPr>
        <p:sp>
          <p:nvSpPr>
            <p:cNvPr id="165" name="TextBox 164">
              <a:extLst>
                <a:ext uri="{FF2B5EF4-FFF2-40B4-BE49-F238E27FC236}">
                  <a16:creationId xmlns:a16="http://schemas.microsoft.com/office/drawing/2014/main" id="{B52214BB-1EB8-4BFF-58BB-73004309DAD6}"/>
                </a:ext>
              </a:extLst>
            </p:cNvPr>
            <p:cNvSpPr txBox="1"/>
            <p:nvPr/>
          </p:nvSpPr>
          <p:spPr>
            <a:xfrm>
              <a:off x="11177345" y="2180548"/>
              <a:ext cx="603392" cy="15388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3P SaaS</a:t>
              </a:r>
              <a:endParaRPr kumimoji="0" lang="en-US" sz="1000" b="1" i="0" u="none" strike="noStrike" kern="1200" cap="none" spc="0" normalizeH="0" baseline="0" noProof="0">
                <a:ln>
                  <a:noFill/>
                </a:ln>
                <a:solidFill>
                  <a:srgbClr val="FEDF2E"/>
                </a:solidFill>
                <a:effectLst/>
                <a:uLnTx/>
                <a:uFillTx/>
                <a:latin typeface="Segoe UI Semibold" panose="020B0702040204020203" pitchFamily="34" charset="0"/>
                <a:ea typeface="+mn-ea"/>
                <a:cs typeface="Segoe UI Semibold" panose="020B0702040204020203" pitchFamily="34" charset="0"/>
              </a:endParaRPr>
            </a:p>
          </p:txBody>
        </p:sp>
        <p:sp>
          <p:nvSpPr>
            <p:cNvPr id="170" name="Freeform: Shape 169">
              <a:extLst>
                <a:ext uri="{FF2B5EF4-FFF2-40B4-BE49-F238E27FC236}">
                  <a16:creationId xmlns:a16="http://schemas.microsoft.com/office/drawing/2014/main" id="{B1B631C2-80E3-AD10-496A-D26B734B20B7}"/>
                </a:ext>
              </a:extLst>
            </p:cNvPr>
            <p:cNvSpPr>
              <a:spLocks noChangeAspect="1"/>
            </p:cNvSpPr>
            <p:nvPr/>
          </p:nvSpPr>
          <p:spPr>
            <a:xfrm flipH="1">
              <a:off x="10771088" y="2114677"/>
              <a:ext cx="404510" cy="265987"/>
            </a:xfrm>
            <a:custGeom>
              <a:avLst/>
              <a:gdLst>
                <a:gd name="connsiteX0" fmla="*/ 1627536 w 2877656"/>
                <a:gd name="connsiteY0" fmla="*/ 0 h 1892217"/>
                <a:gd name="connsiteX1" fmla="*/ 2425623 w 2877656"/>
                <a:gd name="connsiteY1" fmla="*/ 798431 h 1892217"/>
                <a:gd name="connsiteX2" fmla="*/ 2424542 w 2877656"/>
                <a:gd name="connsiteY2" fmla="*/ 836297 h 1892217"/>
                <a:gd name="connsiteX3" fmla="*/ 2877656 w 2877656"/>
                <a:gd name="connsiteY3" fmla="*/ 1361011 h 1892217"/>
                <a:gd name="connsiteX4" fmla="*/ 2347761 w 2877656"/>
                <a:gd name="connsiteY4" fmla="*/ 1892217 h 1892217"/>
                <a:gd name="connsiteX5" fmla="*/ 2316400 w 2877656"/>
                <a:gd name="connsiteY5" fmla="*/ 1891135 h 1892217"/>
                <a:gd name="connsiteX6" fmla="*/ 656421 w 2877656"/>
                <a:gd name="connsiteY6" fmla="*/ 1891135 h 1892217"/>
                <a:gd name="connsiteX7" fmla="*/ 621816 w 2877656"/>
                <a:gd name="connsiteY7" fmla="*/ 1892217 h 1892217"/>
                <a:gd name="connsiteX8" fmla="*/ 588292 w 2877656"/>
                <a:gd name="connsiteY8" fmla="*/ 1891135 h 1892217"/>
                <a:gd name="connsiteX9" fmla="*/ 587211 w 2877656"/>
                <a:gd name="connsiteY9" fmla="*/ 1891135 h 1892217"/>
                <a:gd name="connsiteX10" fmla="*/ 0 w 2877656"/>
                <a:gd name="connsiteY10" fmla="*/ 1270133 h 1892217"/>
                <a:gd name="connsiteX11" fmla="*/ 287658 w 2877656"/>
                <a:gd name="connsiteY11" fmla="*/ 745419 h 1892217"/>
                <a:gd name="connsiteX12" fmla="*/ 287658 w 2877656"/>
                <a:gd name="connsiteY12" fmla="*/ 736764 h 1892217"/>
                <a:gd name="connsiteX13" fmla="*/ 732121 w 2877656"/>
                <a:gd name="connsiteY13" fmla="*/ 292109 h 1892217"/>
                <a:gd name="connsiteX14" fmla="*/ 962463 w 2877656"/>
                <a:gd name="connsiteY14" fmla="*/ 357022 h 1892217"/>
                <a:gd name="connsiteX15" fmla="*/ 1627536 w 2877656"/>
                <a:gd name="connsiteY15" fmla="*/ 0 h 189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77656" h="1892217">
                  <a:moveTo>
                    <a:pt x="1627536" y="0"/>
                  </a:moveTo>
                  <a:cubicBezTo>
                    <a:pt x="2067673" y="0"/>
                    <a:pt x="2425623" y="357022"/>
                    <a:pt x="2425623" y="798431"/>
                  </a:cubicBezTo>
                  <a:cubicBezTo>
                    <a:pt x="2425623" y="810332"/>
                    <a:pt x="2424542" y="823315"/>
                    <a:pt x="2424542" y="836297"/>
                  </a:cubicBezTo>
                  <a:cubicBezTo>
                    <a:pt x="2680838" y="873081"/>
                    <a:pt x="2877656" y="1093786"/>
                    <a:pt x="2877656" y="1361011"/>
                  </a:cubicBezTo>
                  <a:cubicBezTo>
                    <a:pt x="2877656" y="1655284"/>
                    <a:pt x="2640825" y="1892217"/>
                    <a:pt x="2347761" y="1892217"/>
                  </a:cubicBezTo>
                  <a:cubicBezTo>
                    <a:pt x="2336947" y="1892217"/>
                    <a:pt x="2326132" y="1892217"/>
                    <a:pt x="2316400" y="1891135"/>
                  </a:cubicBezTo>
                  <a:cubicBezTo>
                    <a:pt x="2316400" y="1891135"/>
                    <a:pt x="2316400" y="1891135"/>
                    <a:pt x="656421" y="1891135"/>
                  </a:cubicBezTo>
                  <a:cubicBezTo>
                    <a:pt x="644526" y="1892217"/>
                    <a:pt x="633712" y="1892217"/>
                    <a:pt x="621816" y="1892217"/>
                  </a:cubicBezTo>
                  <a:cubicBezTo>
                    <a:pt x="611002" y="1892217"/>
                    <a:pt x="599106" y="1892217"/>
                    <a:pt x="588292" y="1891135"/>
                  </a:cubicBezTo>
                  <a:cubicBezTo>
                    <a:pt x="588292" y="1891135"/>
                    <a:pt x="588292" y="1891135"/>
                    <a:pt x="587211" y="1891135"/>
                  </a:cubicBezTo>
                  <a:cubicBezTo>
                    <a:pt x="259541" y="1873825"/>
                    <a:pt x="0" y="1602272"/>
                    <a:pt x="0" y="1270133"/>
                  </a:cubicBezTo>
                  <a:cubicBezTo>
                    <a:pt x="0" y="1049429"/>
                    <a:pt x="114631" y="855771"/>
                    <a:pt x="287658" y="745419"/>
                  </a:cubicBezTo>
                  <a:cubicBezTo>
                    <a:pt x="287658" y="742173"/>
                    <a:pt x="287658" y="740009"/>
                    <a:pt x="287658" y="736764"/>
                  </a:cubicBezTo>
                  <a:cubicBezTo>
                    <a:pt x="287658" y="491176"/>
                    <a:pt x="486639" y="292109"/>
                    <a:pt x="732121" y="292109"/>
                  </a:cubicBezTo>
                  <a:cubicBezTo>
                    <a:pt x="816472" y="292109"/>
                    <a:pt x="895415" y="315911"/>
                    <a:pt x="962463" y="357022"/>
                  </a:cubicBezTo>
                  <a:cubicBezTo>
                    <a:pt x="1105210" y="141727"/>
                    <a:pt x="1349611" y="0"/>
                    <a:pt x="1627536" y="0"/>
                  </a:cubicBezTo>
                  <a:close/>
                </a:path>
              </a:pathLst>
            </a:custGeom>
            <a:blipFill dpi="0" rotWithShape="1">
              <a:blip r:embed="rId31" cstate="screen">
                <a:extLst>
                  <a:ext uri="{28A0092B-C50C-407E-A947-70E740481C1C}">
                    <a14:useLocalDpi xmlns:a14="http://schemas.microsoft.com/office/drawing/2010/main"/>
                  </a:ext>
                </a:extLst>
              </a:blip>
              <a:srcRect/>
              <a:stretch>
                <a:fillRect/>
              </a:stretch>
            </a:blipFill>
            <a:ln w="15875" cap="flat" cmpd="sng" algn="ctr">
              <a:solidFill>
                <a:srgbClr val="0078D7"/>
              </a:solidFill>
              <a:prstDash val="solid"/>
            </a:ln>
            <a:effectLst/>
          </p:spPr>
          <p:txBody>
            <a:bodyPr wrap="square" rtlCol="0" anchor="ctr">
              <a:noAutofit/>
            </a:bodyPr>
            <a:lstStyle/>
            <a:p>
              <a:pPr marL="0" marR="0" lvl="0" indent="0" algn="ctr" defTabSz="914224" rtl="0" eaLnBrk="1" fontAlgn="auto" latinLnBrk="0" hangingPunct="1">
                <a:lnSpc>
                  <a:spcPct val="100000"/>
                </a:lnSpc>
                <a:spcBef>
                  <a:spcPts val="0"/>
                </a:spcBef>
                <a:spcAft>
                  <a:spcPts val="0"/>
                </a:spcAft>
                <a:buClrTx/>
                <a:buSzTx/>
                <a:buFontTx/>
                <a:buNone/>
                <a:tabLst/>
                <a:defRPr/>
              </a:pPr>
              <a:endParaRPr kumimoji="0" lang="en-US" sz="1275" b="0" i="0" u="none" strike="noStrike" kern="0" cap="none" spc="0" normalizeH="0" baseline="0" noProof="0">
                <a:ln>
                  <a:noFill/>
                </a:ln>
                <a:solidFill>
                  <a:srgbClr val="353535"/>
                </a:solidFill>
                <a:effectLst/>
                <a:uLnTx/>
                <a:uFillTx/>
                <a:latin typeface="Segoe UI Semilight"/>
                <a:ea typeface="+mn-ea"/>
                <a:cs typeface="+mn-cs"/>
              </a:endParaRPr>
            </a:p>
          </p:txBody>
        </p:sp>
      </p:grpSp>
      <p:grpSp>
        <p:nvGrpSpPr>
          <p:cNvPr id="171" name="Group 170">
            <a:extLst>
              <a:ext uri="{FF2B5EF4-FFF2-40B4-BE49-F238E27FC236}">
                <a16:creationId xmlns:a16="http://schemas.microsoft.com/office/drawing/2014/main" id="{36CF4F8E-D33D-FFE6-F2CD-7F98A36773A5}"/>
              </a:ext>
            </a:extLst>
          </p:cNvPr>
          <p:cNvGrpSpPr/>
          <p:nvPr/>
        </p:nvGrpSpPr>
        <p:grpSpPr>
          <a:xfrm>
            <a:off x="10650008" y="3211074"/>
            <a:ext cx="1451181" cy="359869"/>
            <a:chOff x="10718975" y="2563016"/>
            <a:chExt cx="1451181" cy="359869"/>
          </a:xfrm>
        </p:grpSpPr>
        <p:grpSp>
          <p:nvGrpSpPr>
            <p:cNvPr id="172" name="Group 171">
              <a:extLst>
                <a:ext uri="{FF2B5EF4-FFF2-40B4-BE49-F238E27FC236}">
                  <a16:creationId xmlns:a16="http://schemas.microsoft.com/office/drawing/2014/main" id="{CEBA5C34-E160-B87D-977A-B95FBD458105}"/>
                </a:ext>
              </a:extLst>
            </p:cNvPr>
            <p:cNvGrpSpPr/>
            <p:nvPr/>
          </p:nvGrpSpPr>
          <p:grpSpPr>
            <a:xfrm>
              <a:off x="10718975" y="2567662"/>
              <a:ext cx="1451181" cy="313859"/>
              <a:chOff x="6812280" y="2512781"/>
              <a:chExt cx="1451181" cy="313859"/>
            </a:xfrm>
          </p:grpSpPr>
          <p:sp>
            <p:nvSpPr>
              <p:cNvPr id="176" name="Rectangle: Rounded Corners 175">
                <a:extLst>
                  <a:ext uri="{FF2B5EF4-FFF2-40B4-BE49-F238E27FC236}">
                    <a16:creationId xmlns:a16="http://schemas.microsoft.com/office/drawing/2014/main" id="{805CEA42-B4E7-1984-0CB6-E3EA9723FC34}"/>
                  </a:ext>
                </a:extLst>
              </p:cNvPr>
              <p:cNvSpPr/>
              <p:nvPr/>
            </p:nvSpPr>
            <p:spPr>
              <a:xfrm>
                <a:off x="6812280" y="2547704"/>
                <a:ext cx="1153312" cy="278936"/>
              </a:xfrm>
              <a:prstGeom prst="roundRect">
                <a:avLst/>
              </a:prstGeom>
              <a:solidFill>
                <a:srgbClr val="F0F2F7">
                  <a:alpha val="7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B2EA4852-7381-24E3-803B-15CB5A824BD0}"/>
                  </a:ext>
                </a:extLst>
              </p:cNvPr>
              <p:cNvSpPr txBox="1"/>
              <p:nvPr/>
            </p:nvSpPr>
            <p:spPr>
              <a:xfrm>
                <a:off x="7468107" y="2512781"/>
                <a:ext cx="79535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endParaRPr>
              </a:p>
            </p:txBody>
          </p:sp>
        </p:grpSp>
        <p:pic>
          <p:nvPicPr>
            <p:cNvPr id="173" name="Picture 172">
              <a:extLst>
                <a:ext uri="{FF2B5EF4-FFF2-40B4-BE49-F238E27FC236}">
                  <a16:creationId xmlns:a16="http://schemas.microsoft.com/office/drawing/2014/main" id="{746FC238-A5E2-C28F-752E-6E453BDE5FC1}"/>
                </a:ext>
              </a:extLst>
            </p:cNvPr>
            <p:cNvPicPr>
              <a:picLocks noChangeAspect="1"/>
            </p:cNvPicPr>
            <p:nvPr/>
          </p:nvPicPr>
          <p:blipFill>
            <a:blip r:embed="rId32"/>
            <a:srcRect/>
            <a:stretch/>
          </p:blipFill>
          <p:spPr>
            <a:xfrm>
              <a:off x="11156730" y="2662027"/>
              <a:ext cx="255370" cy="153838"/>
            </a:xfrm>
            <a:prstGeom prst="rect">
              <a:avLst/>
            </a:prstGeom>
          </p:spPr>
        </p:pic>
        <p:pic>
          <p:nvPicPr>
            <p:cNvPr id="174" name="Picture 173">
              <a:extLst>
                <a:ext uri="{FF2B5EF4-FFF2-40B4-BE49-F238E27FC236}">
                  <a16:creationId xmlns:a16="http://schemas.microsoft.com/office/drawing/2014/main" id="{6117D0F5-0A52-0AAD-ECFE-B7D58934DD83}"/>
                </a:ext>
              </a:extLst>
            </p:cNvPr>
            <p:cNvPicPr>
              <a:picLocks noChangeAspect="1"/>
            </p:cNvPicPr>
            <p:nvPr/>
          </p:nvPicPr>
          <p:blipFill>
            <a:blip r:embed="rId33"/>
            <a:srcRect/>
            <a:stretch/>
          </p:blipFill>
          <p:spPr>
            <a:xfrm>
              <a:off x="10766290" y="2563016"/>
              <a:ext cx="356623" cy="359869"/>
            </a:xfrm>
            <a:prstGeom prst="rect">
              <a:avLst/>
            </a:prstGeom>
          </p:spPr>
        </p:pic>
        <p:pic>
          <p:nvPicPr>
            <p:cNvPr id="175" name="Picture 174" descr="A picture containing icon&#10;&#10;Description automatically generated">
              <a:extLst>
                <a:ext uri="{FF2B5EF4-FFF2-40B4-BE49-F238E27FC236}">
                  <a16:creationId xmlns:a16="http://schemas.microsoft.com/office/drawing/2014/main" id="{FE5760E6-7581-7069-06C3-CBEC6A4EAA06}"/>
                </a:ext>
              </a:extLst>
            </p:cNvPr>
            <p:cNvPicPr>
              <a:picLocks noChangeAspect="1"/>
            </p:cNvPicPr>
            <p:nvPr/>
          </p:nvPicPr>
          <p:blipFill>
            <a:blip r:embed="rId34"/>
            <a:stretch>
              <a:fillRect/>
            </a:stretch>
          </p:blipFill>
          <p:spPr>
            <a:xfrm>
              <a:off x="11425594" y="2656143"/>
              <a:ext cx="401257" cy="115696"/>
            </a:xfrm>
            <a:prstGeom prst="rect">
              <a:avLst/>
            </a:prstGeom>
          </p:spPr>
        </p:pic>
      </p:grpSp>
      <p:grpSp>
        <p:nvGrpSpPr>
          <p:cNvPr id="22" name="Group 21">
            <a:extLst>
              <a:ext uri="{FF2B5EF4-FFF2-40B4-BE49-F238E27FC236}">
                <a16:creationId xmlns:a16="http://schemas.microsoft.com/office/drawing/2014/main" id="{7913E096-533A-0BBD-F67A-E4653D1D8E91}"/>
              </a:ext>
            </a:extLst>
          </p:cNvPr>
          <p:cNvGrpSpPr/>
          <p:nvPr/>
        </p:nvGrpSpPr>
        <p:grpSpPr>
          <a:xfrm>
            <a:off x="10677506" y="3611294"/>
            <a:ext cx="1145741" cy="274716"/>
            <a:chOff x="10726726" y="3219286"/>
            <a:chExt cx="1145741" cy="274716"/>
          </a:xfrm>
        </p:grpSpPr>
        <p:pic>
          <p:nvPicPr>
            <p:cNvPr id="178" name="Graphic 177">
              <a:extLst>
                <a:ext uri="{FF2B5EF4-FFF2-40B4-BE49-F238E27FC236}">
                  <a16:creationId xmlns:a16="http://schemas.microsoft.com/office/drawing/2014/main" id="{74D502EB-1037-9E8E-467B-CFC22D3F7140}"/>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10726726" y="3219286"/>
              <a:ext cx="274716" cy="274716"/>
            </a:xfrm>
            <a:prstGeom prst="rect">
              <a:avLst/>
            </a:prstGeom>
            <a:effectLst>
              <a:outerShdw blurRad="50800" dist="38100" dir="2700000" algn="tl" rotWithShape="0">
                <a:prstClr val="black">
                  <a:alpha val="40000"/>
                </a:prstClr>
              </a:outerShdw>
            </a:effectLst>
          </p:spPr>
        </p:pic>
        <p:sp>
          <p:nvSpPr>
            <p:cNvPr id="188" name="TextBox 187">
              <a:extLst>
                <a:ext uri="{FF2B5EF4-FFF2-40B4-BE49-F238E27FC236}">
                  <a16:creationId xmlns:a16="http://schemas.microsoft.com/office/drawing/2014/main" id="{13011B93-59F0-EFD6-5D78-0C6F8D0A2CD5}"/>
                </a:ext>
              </a:extLst>
            </p:cNvPr>
            <p:cNvSpPr txBox="1"/>
            <p:nvPr/>
          </p:nvSpPr>
          <p:spPr>
            <a:xfrm>
              <a:off x="11020792" y="3261873"/>
              <a:ext cx="851675" cy="15388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Azure IaaS</a:t>
              </a:r>
              <a:endParaRPr kumimoji="0" lang="en-US" sz="1000" b="1" i="0" u="none" strike="noStrike" kern="1200" cap="none" spc="0" normalizeH="0" baseline="0" noProof="0">
                <a:ln>
                  <a:noFill/>
                </a:ln>
                <a:solidFill>
                  <a:srgbClr val="FEDF2E"/>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221" name="Group 220">
            <a:extLst>
              <a:ext uri="{FF2B5EF4-FFF2-40B4-BE49-F238E27FC236}">
                <a16:creationId xmlns:a16="http://schemas.microsoft.com/office/drawing/2014/main" id="{C86DDBB3-307D-E1ED-E44D-130D4D1B4FCA}"/>
              </a:ext>
            </a:extLst>
          </p:cNvPr>
          <p:cNvGrpSpPr/>
          <p:nvPr/>
        </p:nvGrpSpPr>
        <p:grpSpPr>
          <a:xfrm>
            <a:off x="10669198" y="4923735"/>
            <a:ext cx="996777" cy="274320"/>
            <a:chOff x="9383384" y="4417585"/>
            <a:chExt cx="996777" cy="274320"/>
          </a:xfrm>
        </p:grpSpPr>
        <p:pic>
          <p:nvPicPr>
            <p:cNvPr id="326" name="Graphic 325">
              <a:extLst>
                <a:ext uri="{FF2B5EF4-FFF2-40B4-BE49-F238E27FC236}">
                  <a16:creationId xmlns:a16="http://schemas.microsoft.com/office/drawing/2014/main" id="{9E47AFD9-25A3-2119-BD07-F4704076714E}"/>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9383384" y="4417585"/>
              <a:ext cx="274320" cy="274320"/>
            </a:xfrm>
            <a:prstGeom prst="rect">
              <a:avLst/>
            </a:prstGeom>
            <a:effectLst>
              <a:outerShdw blurRad="50800" dist="38100" dir="2700000" algn="tl" rotWithShape="0">
                <a:prstClr val="black">
                  <a:alpha val="40000"/>
                </a:prstClr>
              </a:outerShdw>
            </a:effectLst>
          </p:spPr>
        </p:pic>
        <p:sp>
          <p:nvSpPr>
            <p:cNvPr id="327" name="TextBox 326">
              <a:extLst>
                <a:ext uri="{FF2B5EF4-FFF2-40B4-BE49-F238E27FC236}">
                  <a16:creationId xmlns:a16="http://schemas.microsoft.com/office/drawing/2014/main" id="{F27F2C9A-7AA2-F490-AFFC-B14F304A0FEA}"/>
                </a:ext>
              </a:extLst>
            </p:cNvPr>
            <p:cNvSpPr txBox="1"/>
            <p:nvPr/>
          </p:nvSpPr>
          <p:spPr>
            <a:xfrm>
              <a:off x="9653402" y="4432819"/>
              <a:ext cx="726759"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Azure Arc</a:t>
              </a:r>
            </a:p>
          </p:txBody>
        </p:sp>
      </p:grpSp>
      <p:grpSp>
        <p:nvGrpSpPr>
          <p:cNvPr id="33" name="Group 32">
            <a:extLst>
              <a:ext uri="{FF2B5EF4-FFF2-40B4-BE49-F238E27FC236}">
                <a16:creationId xmlns:a16="http://schemas.microsoft.com/office/drawing/2014/main" id="{E355797B-0910-7744-47C0-8965D5498B69}"/>
              </a:ext>
            </a:extLst>
          </p:cNvPr>
          <p:cNvGrpSpPr/>
          <p:nvPr/>
        </p:nvGrpSpPr>
        <p:grpSpPr>
          <a:xfrm>
            <a:off x="9126663" y="5100748"/>
            <a:ext cx="1106363" cy="370679"/>
            <a:chOff x="9356924" y="3861707"/>
            <a:chExt cx="1106363" cy="370679"/>
          </a:xfrm>
        </p:grpSpPr>
        <p:sp>
          <p:nvSpPr>
            <p:cNvPr id="348" name="TextBox 347">
              <a:extLst>
                <a:ext uri="{FF2B5EF4-FFF2-40B4-BE49-F238E27FC236}">
                  <a16:creationId xmlns:a16="http://schemas.microsoft.com/office/drawing/2014/main" id="{CDA2114D-24D9-C18C-0390-9EA317297816}"/>
                </a:ext>
              </a:extLst>
            </p:cNvPr>
            <p:cNvSpPr txBox="1"/>
            <p:nvPr/>
          </p:nvSpPr>
          <p:spPr>
            <a:xfrm>
              <a:off x="9665137" y="3861707"/>
              <a:ext cx="79815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Identity</a:t>
              </a:r>
            </a:p>
          </p:txBody>
        </p:sp>
        <p:pic>
          <p:nvPicPr>
            <p:cNvPr id="9" name="Graphic 8">
              <a:extLst>
                <a:ext uri="{FF2B5EF4-FFF2-40B4-BE49-F238E27FC236}">
                  <a16:creationId xmlns:a16="http://schemas.microsoft.com/office/drawing/2014/main" id="{FFF9EDC7-F261-9754-207F-87C25EF5EBC3}"/>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9356924" y="3892989"/>
              <a:ext cx="339397" cy="339397"/>
            </a:xfrm>
            <a:prstGeom prst="rect">
              <a:avLst/>
            </a:prstGeom>
            <a:effectLst>
              <a:outerShdw blurRad="50800" dist="38100" dir="2700000" algn="tl" rotWithShape="0">
                <a:prstClr val="black">
                  <a:alpha val="40000"/>
                </a:prstClr>
              </a:outerShdw>
            </a:effectLst>
          </p:spPr>
        </p:pic>
      </p:grpSp>
      <p:grpSp>
        <p:nvGrpSpPr>
          <p:cNvPr id="5" name="Group 4">
            <a:extLst>
              <a:ext uri="{FF2B5EF4-FFF2-40B4-BE49-F238E27FC236}">
                <a16:creationId xmlns:a16="http://schemas.microsoft.com/office/drawing/2014/main" id="{DDDC7634-1E88-BB86-9627-518CCAB33143}"/>
              </a:ext>
            </a:extLst>
          </p:cNvPr>
          <p:cNvGrpSpPr/>
          <p:nvPr/>
        </p:nvGrpSpPr>
        <p:grpSpPr>
          <a:xfrm>
            <a:off x="7478101" y="5226469"/>
            <a:ext cx="1587685" cy="362181"/>
            <a:chOff x="8148584" y="5317818"/>
            <a:chExt cx="1587685" cy="362181"/>
          </a:xfrm>
        </p:grpSpPr>
        <p:sp>
          <p:nvSpPr>
            <p:cNvPr id="264" name="TextBox 263">
              <a:extLst>
                <a:ext uri="{FF2B5EF4-FFF2-40B4-BE49-F238E27FC236}">
                  <a16:creationId xmlns:a16="http://schemas.microsoft.com/office/drawing/2014/main" id="{08E34E38-46F0-C9E2-09D3-768F3C75D249}"/>
                </a:ext>
              </a:extLst>
            </p:cNvPr>
            <p:cNvSpPr txBox="1"/>
            <p:nvPr/>
          </p:nvSpPr>
          <p:spPr>
            <a:xfrm>
              <a:off x="8378789" y="5317818"/>
              <a:ext cx="94270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Intune</a:t>
              </a:r>
            </a:p>
          </p:txBody>
        </p:sp>
        <p:grpSp>
          <p:nvGrpSpPr>
            <p:cNvPr id="224" name="Group 223">
              <a:extLst>
                <a:ext uri="{FF2B5EF4-FFF2-40B4-BE49-F238E27FC236}">
                  <a16:creationId xmlns:a16="http://schemas.microsoft.com/office/drawing/2014/main" id="{73E1CA57-E719-CDC3-3BC3-4287E00FAAF1}"/>
                </a:ext>
              </a:extLst>
            </p:cNvPr>
            <p:cNvGrpSpPr/>
            <p:nvPr/>
          </p:nvGrpSpPr>
          <p:grpSpPr>
            <a:xfrm>
              <a:off x="8148584" y="5360340"/>
              <a:ext cx="1587685" cy="319659"/>
              <a:chOff x="8150674" y="5343749"/>
              <a:chExt cx="1587685" cy="319659"/>
            </a:xfrm>
          </p:grpSpPr>
          <p:pic>
            <p:nvPicPr>
              <p:cNvPr id="265" name="Graphic 264">
                <a:extLst>
                  <a:ext uri="{FF2B5EF4-FFF2-40B4-BE49-F238E27FC236}">
                    <a16:creationId xmlns:a16="http://schemas.microsoft.com/office/drawing/2014/main" id="{77B85F75-EE1D-37C2-17E7-39833D557FF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8150674" y="5343749"/>
                <a:ext cx="274320" cy="274320"/>
              </a:xfrm>
              <a:prstGeom prst="rect">
                <a:avLst/>
              </a:prstGeom>
              <a:effectLst>
                <a:outerShdw blurRad="50800" dist="38100" dir="2700000" algn="tl" rotWithShape="0">
                  <a:prstClr val="black">
                    <a:alpha val="40000"/>
                  </a:prstClr>
                </a:outerShdw>
              </a:effectLst>
            </p:spPr>
          </p:pic>
          <p:sp>
            <p:nvSpPr>
              <p:cNvPr id="34" name="TextBox 33">
                <a:extLst>
                  <a:ext uri="{FF2B5EF4-FFF2-40B4-BE49-F238E27FC236}">
                    <a16:creationId xmlns:a16="http://schemas.microsoft.com/office/drawing/2014/main" id="{700DDC92-3806-BC7E-C424-8625D05A5F72}"/>
                  </a:ext>
                </a:extLst>
              </p:cNvPr>
              <p:cNvSpPr txBox="1"/>
              <p:nvPr/>
            </p:nvSpPr>
            <p:spPr>
              <a:xfrm>
                <a:off x="8378788" y="5447964"/>
                <a:ext cx="135957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VPN Backend Connector</a:t>
                </a:r>
              </a:p>
            </p:txBody>
          </p:sp>
        </p:grpSp>
      </p:grpSp>
      <p:grpSp>
        <p:nvGrpSpPr>
          <p:cNvPr id="223" name="Group 222">
            <a:extLst>
              <a:ext uri="{FF2B5EF4-FFF2-40B4-BE49-F238E27FC236}">
                <a16:creationId xmlns:a16="http://schemas.microsoft.com/office/drawing/2014/main" id="{A3B97D3A-F2E0-7CC7-AD92-A00EF0EBE75C}"/>
              </a:ext>
            </a:extLst>
          </p:cNvPr>
          <p:cNvGrpSpPr/>
          <p:nvPr/>
        </p:nvGrpSpPr>
        <p:grpSpPr>
          <a:xfrm>
            <a:off x="10679890" y="5185132"/>
            <a:ext cx="1277528" cy="369332"/>
            <a:chOff x="9321053" y="4969361"/>
            <a:chExt cx="1277528" cy="369332"/>
          </a:xfrm>
        </p:grpSpPr>
        <p:pic>
          <p:nvPicPr>
            <p:cNvPr id="321" name="Graphic 320">
              <a:extLst>
                <a:ext uri="{FF2B5EF4-FFF2-40B4-BE49-F238E27FC236}">
                  <a16:creationId xmlns:a16="http://schemas.microsoft.com/office/drawing/2014/main" id="{CB0D90E8-E05C-E7CE-4371-492AAC471428}"/>
                </a:ext>
              </a:extLst>
            </p:cNvPr>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9321053" y="5024883"/>
              <a:ext cx="274320" cy="274320"/>
            </a:xfrm>
            <a:prstGeom prst="rect">
              <a:avLst/>
            </a:prstGeom>
            <a:effectLst>
              <a:outerShdw blurRad="50800" dist="38100" dir="2700000" algn="tl" rotWithShape="0">
                <a:prstClr val="black">
                  <a:alpha val="40000"/>
                </a:prstClr>
              </a:outerShdw>
            </a:effectLst>
          </p:spPr>
        </p:pic>
        <p:sp>
          <p:nvSpPr>
            <p:cNvPr id="323" name="TextBox 322">
              <a:extLst>
                <a:ext uri="{FF2B5EF4-FFF2-40B4-BE49-F238E27FC236}">
                  <a16:creationId xmlns:a16="http://schemas.microsoft.com/office/drawing/2014/main" id="{4A18E6A4-5A49-A114-DF8F-15C739FB5F35}"/>
                </a:ext>
              </a:extLst>
            </p:cNvPr>
            <p:cNvSpPr txBox="1"/>
            <p:nvPr/>
          </p:nvSpPr>
          <p:spPr>
            <a:xfrm>
              <a:off x="9541396" y="4969361"/>
              <a:ext cx="105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Azure </a:t>
              </a:r>
              <a:r>
                <a:rPr kumimoji="0" lang="en-US" sz="900" b="0" i="0" u="none" strike="noStrike" kern="1200" cap="none" spc="0" normalizeH="0" baseline="0" noProof="0" err="1">
                  <a:ln>
                    <a:noFill/>
                  </a:ln>
                  <a:solidFill>
                    <a:srgbClr val="000000"/>
                  </a:solidFill>
                  <a:effectLst/>
                  <a:uLnTx/>
                  <a:uFillTx/>
                  <a:latin typeface="Segoe UI Semibold" panose="020B0702040204020203" pitchFamily="34" charset="0"/>
                  <a:ea typeface="+mn-ea"/>
                  <a:cs typeface="Segoe UI Semibold" panose="020B0702040204020203" pitchFamily="34" charset="0"/>
                </a:rPr>
                <a:t>Automanage</a:t>
              </a:r>
              <a:endParaRPr kumimoji="0" lang="en-US" sz="9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grpSp>
        <p:nvGrpSpPr>
          <p:cNvPr id="56" name="Group 55">
            <a:extLst>
              <a:ext uri="{FF2B5EF4-FFF2-40B4-BE49-F238E27FC236}">
                <a16:creationId xmlns:a16="http://schemas.microsoft.com/office/drawing/2014/main" id="{9B79E90C-77D4-7613-5661-86D1C8159798}"/>
              </a:ext>
            </a:extLst>
          </p:cNvPr>
          <p:cNvGrpSpPr/>
          <p:nvPr/>
        </p:nvGrpSpPr>
        <p:grpSpPr>
          <a:xfrm>
            <a:off x="7469924" y="4867578"/>
            <a:ext cx="1524497" cy="353943"/>
            <a:chOff x="8139608" y="4835285"/>
            <a:chExt cx="1524497" cy="353943"/>
          </a:xfrm>
        </p:grpSpPr>
        <p:sp>
          <p:nvSpPr>
            <p:cNvPr id="61" name="TextBox 60">
              <a:extLst>
                <a:ext uri="{FF2B5EF4-FFF2-40B4-BE49-F238E27FC236}">
                  <a16:creationId xmlns:a16="http://schemas.microsoft.com/office/drawing/2014/main" id="{D6C2AE36-1006-A43D-74EA-063C6AFF395E}"/>
                </a:ext>
              </a:extLst>
            </p:cNvPr>
            <p:cNvSpPr txBox="1"/>
            <p:nvPr/>
          </p:nvSpPr>
          <p:spPr>
            <a:xfrm>
              <a:off x="8378788" y="4835285"/>
              <a:ext cx="1285317" cy="353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a:ln>
                    <a:noFill/>
                  </a:ln>
                  <a:solidFill>
                    <a:srgbClr val="FFFFFF">
                      <a:lumMod val="50000"/>
                    </a:srgbClr>
                  </a:solidFill>
                  <a:effectLst/>
                  <a:uLnTx/>
                  <a:uFillTx/>
                  <a:latin typeface="Segoe UI Semibold" panose="020B0702040204020203" pitchFamily="34" charset="0"/>
                  <a:ea typeface="+mn-ea"/>
                  <a:cs typeface="Segoe UI Semibold" panose="020B0702040204020203" pitchFamily="34" charset="0"/>
                </a:rPr>
                <a:t>Entra Private Access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solidFill>
                    <a:srgbClr val="FFFFFF">
                      <a:lumMod val="50000"/>
                    </a:srgbClr>
                  </a:solidFill>
                  <a:effectLst/>
                  <a:uLnTx/>
                  <a:uFillTx/>
                  <a:latin typeface="Segoe UI"/>
                  <a:ea typeface="+mn-ea"/>
                  <a:cs typeface="Segoe UI Semibold" panose="020B0702040204020203" pitchFamily="34" charset="0"/>
                </a:rPr>
                <a:t>Connector</a:t>
              </a:r>
            </a:p>
          </p:txBody>
        </p:sp>
        <p:pic>
          <p:nvPicPr>
            <p:cNvPr id="63" name="Graphic 62">
              <a:extLst>
                <a:ext uri="{FF2B5EF4-FFF2-40B4-BE49-F238E27FC236}">
                  <a16:creationId xmlns:a16="http://schemas.microsoft.com/office/drawing/2014/main" id="{D17F00C1-C7E2-B297-F032-67CA344C0189}"/>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rcRect/>
            <a:stretch/>
          </p:blipFill>
          <p:spPr>
            <a:xfrm>
              <a:off x="8139608" y="4910222"/>
              <a:ext cx="274320" cy="274320"/>
            </a:xfrm>
            <a:prstGeom prst="rect">
              <a:avLst/>
            </a:prstGeom>
            <a:effectLst>
              <a:outerShdw blurRad="50800" dist="38100" dir="2700000" algn="tl" rotWithShape="0">
                <a:prstClr val="black">
                  <a:alpha val="40000"/>
                </a:prstClr>
              </a:outerShdw>
            </a:effectLst>
          </p:spPr>
        </p:pic>
      </p:grpSp>
      <p:grpSp>
        <p:nvGrpSpPr>
          <p:cNvPr id="86" name="Group 85">
            <a:extLst>
              <a:ext uri="{FF2B5EF4-FFF2-40B4-BE49-F238E27FC236}">
                <a16:creationId xmlns:a16="http://schemas.microsoft.com/office/drawing/2014/main" id="{F6924D81-B77C-3E5B-2B69-740F0749ED08}"/>
              </a:ext>
            </a:extLst>
          </p:cNvPr>
          <p:cNvGrpSpPr/>
          <p:nvPr/>
        </p:nvGrpSpPr>
        <p:grpSpPr>
          <a:xfrm>
            <a:off x="362120" y="2311534"/>
            <a:ext cx="1822722" cy="744723"/>
            <a:chOff x="45356" y="2449398"/>
            <a:chExt cx="1822722" cy="744723"/>
          </a:xfrm>
        </p:grpSpPr>
        <p:sp>
          <p:nvSpPr>
            <p:cNvPr id="208" name="Rectangle: Rounded Corners 207">
              <a:extLst>
                <a:ext uri="{FF2B5EF4-FFF2-40B4-BE49-F238E27FC236}">
                  <a16:creationId xmlns:a16="http://schemas.microsoft.com/office/drawing/2014/main" id="{4ED38F87-F1BB-C4AC-FBC6-85575F7C2064}"/>
                </a:ext>
              </a:extLst>
            </p:cNvPr>
            <p:cNvSpPr/>
            <p:nvPr/>
          </p:nvSpPr>
          <p:spPr>
            <a:xfrm>
              <a:off x="45356" y="2449398"/>
              <a:ext cx="1822722" cy="744723"/>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Entra</a:t>
              </a:r>
            </a:p>
            <a:p>
              <a:pPr marL="284163"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Conditional Access</a:t>
              </a:r>
            </a:p>
            <a:p>
              <a:pPr marL="284163"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Global Secure </a:t>
              </a:r>
              <a:b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b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Access client</a:t>
              </a:r>
            </a:p>
            <a:p>
              <a:pPr marL="284163"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a:p>
              <a:pPr marL="284163"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pic>
          <p:nvPicPr>
            <p:cNvPr id="210" name="Graphic 209">
              <a:extLst>
                <a:ext uri="{FF2B5EF4-FFF2-40B4-BE49-F238E27FC236}">
                  <a16:creationId xmlns:a16="http://schemas.microsoft.com/office/drawing/2014/main" id="{2CA59641-689A-A1B5-2950-5C9E09A5D4EB}"/>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a:stretch/>
          </p:blipFill>
          <p:spPr>
            <a:xfrm>
              <a:off x="102741" y="2516585"/>
              <a:ext cx="274320" cy="274320"/>
            </a:xfrm>
            <a:prstGeom prst="rect">
              <a:avLst/>
            </a:prstGeom>
          </p:spPr>
        </p:pic>
      </p:grpSp>
      <p:grpSp>
        <p:nvGrpSpPr>
          <p:cNvPr id="231" name="Group 230">
            <a:extLst>
              <a:ext uri="{FF2B5EF4-FFF2-40B4-BE49-F238E27FC236}">
                <a16:creationId xmlns:a16="http://schemas.microsoft.com/office/drawing/2014/main" id="{8628D2B4-EC12-0360-A593-32E7746AF46B}"/>
              </a:ext>
            </a:extLst>
          </p:cNvPr>
          <p:cNvGrpSpPr/>
          <p:nvPr/>
        </p:nvGrpSpPr>
        <p:grpSpPr>
          <a:xfrm>
            <a:off x="348956" y="3142192"/>
            <a:ext cx="1816865" cy="2345370"/>
            <a:chOff x="-28822" y="3938750"/>
            <a:chExt cx="1816865" cy="2011512"/>
          </a:xfrm>
        </p:grpSpPr>
        <p:sp>
          <p:nvSpPr>
            <p:cNvPr id="220" name="Rectangle: Rounded Corners 219">
              <a:extLst>
                <a:ext uri="{FF2B5EF4-FFF2-40B4-BE49-F238E27FC236}">
                  <a16:creationId xmlns:a16="http://schemas.microsoft.com/office/drawing/2014/main" id="{DE9D43F8-E28B-33CC-C0E5-9FDBAA461075}"/>
                </a:ext>
              </a:extLst>
            </p:cNvPr>
            <p:cNvSpPr/>
            <p:nvPr/>
          </p:nvSpPr>
          <p:spPr>
            <a:xfrm>
              <a:off x="-28822" y="3938750"/>
              <a:ext cx="1816865" cy="2011512"/>
            </a:xfrm>
            <a:prstGeom prst="roundRect">
              <a:avLst>
                <a:gd name="adj" fmla="val 6371"/>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457200" rtlCol="0" anchor="t"/>
            <a:lstStyle/>
            <a:p>
              <a:pPr marL="228600" marR="0" lvl="0" indent="0" algn="l" defTabSz="914400" rtl="0" eaLnBrk="1" fontAlgn="auto" latinLnBrk="0" hangingPunct="1">
                <a:lnSpc>
                  <a:spcPct val="100000"/>
                </a:lnSpc>
                <a:spcBef>
                  <a:spcPts val="0"/>
                </a:spcBef>
                <a:spcAft>
                  <a:spcPts val="2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Intune</a:t>
              </a:r>
            </a:p>
            <a:p>
              <a:pPr marL="228600" marR="0" lvl="0" indent="0" algn="l" defTabSz="914400" rtl="0" eaLnBrk="1" fontAlgn="auto" latinLnBrk="0" hangingPunct="1">
                <a:lnSpc>
                  <a:spcPct val="100000"/>
                </a:lnSpc>
                <a:spcBef>
                  <a:spcPts val="0"/>
                </a:spcBef>
                <a:spcAft>
                  <a:spcPts val="200"/>
                </a:spcAft>
                <a:buClrTx/>
                <a:buSzTx/>
                <a:buFontTx/>
                <a:buNone/>
                <a:tabLst/>
                <a:defRPr/>
              </a:pPr>
              <a:r>
                <a:rPr kumimoji="0" lang="en-US" sz="900" b="0" i="1"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Device Management</a:t>
              </a:r>
            </a:p>
          </p:txBody>
        </p:sp>
        <p:pic>
          <p:nvPicPr>
            <p:cNvPr id="222" name="Graphic 221">
              <a:extLst>
                <a:ext uri="{FF2B5EF4-FFF2-40B4-BE49-F238E27FC236}">
                  <a16:creationId xmlns:a16="http://schemas.microsoft.com/office/drawing/2014/main" id="{B8E15F94-E94D-66E9-5156-6F257FB2BD8A}"/>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8533" y="4377601"/>
              <a:ext cx="259639" cy="242897"/>
            </a:xfrm>
            <a:prstGeom prst="rect">
              <a:avLst/>
            </a:prstGeom>
            <a:effectLst>
              <a:outerShdw blurRad="50800" dist="38100" dir="2700000" algn="tl" rotWithShape="0">
                <a:prstClr val="black">
                  <a:alpha val="40000"/>
                </a:prstClr>
              </a:outerShdw>
            </a:effectLst>
          </p:spPr>
        </p:pic>
      </p:grpSp>
      <p:pic>
        <p:nvPicPr>
          <p:cNvPr id="189" name="Graphic 188">
            <a:extLst>
              <a:ext uri="{FF2B5EF4-FFF2-40B4-BE49-F238E27FC236}">
                <a16:creationId xmlns:a16="http://schemas.microsoft.com/office/drawing/2014/main" id="{0789B176-D5C7-DCBC-A185-43AFA9E5E654}"/>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rcRect/>
          <a:stretch/>
        </p:blipFill>
        <p:spPr>
          <a:xfrm>
            <a:off x="448230" y="2710028"/>
            <a:ext cx="249028" cy="249028"/>
          </a:xfrm>
          <a:prstGeom prst="rect">
            <a:avLst/>
          </a:prstGeom>
          <a:effectLst>
            <a:outerShdw blurRad="50800" dist="38100" dir="2700000" algn="tl" rotWithShape="0">
              <a:prstClr val="black">
                <a:alpha val="40000"/>
              </a:prstClr>
            </a:outerShdw>
          </a:effectLst>
        </p:spPr>
      </p:pic>
      <p:sp>
        <p:nvSpPr>
          <p:cNvPr id="31" name="Rectangle: Rounded Corners 30">
            <a:extLst>
              <a:ext uri="{FF2B5EF4-FFF2-40B4-BE49-F238E27FC236}">
                <a16:creationId xmlns:a16="http://schemas.microsoft.com/office/drawing/2014/main" id="{DC2FF0FC-D26A-5E8D-DADF-C603B2AE5B21}"/>
              </a:ext>
            </a:extLst>
          </p:cNvPr>
          <p:cNvSpPr/>
          <p:nvPr/>
        </p:nvSpPr>
        <p:spPr>
          <a:xfrm>
            <a:off x="215195" y="1419541"/>
            <a:ext cx="1208339" cy="275486"/>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Service</a:t>
            </a:r>
          </a:p>
        </p:txBody>
      </p:sp>
      <p:grpSp>
        <p:nvGrpSpPr>
          <p:cNvPr id="15" name="Group 14">
            <a:extLst>
              <a:ext uri="{FF2B5EF4-FFF2-40B4-BE49-F238E27FC236}">
                <a16:creationId xmlns:a16="http://schemas.microsoft.com/office/drawing/2014/main" id="{A104A52A-76B6-2857-CD19-34E94C191883}"/>
              </a:ext>
            </a:extLst>
          </p:cNvPr>
          <p:cNvGrpSpPr/>
          <p:nvPr/>
        </p:nvGrpSpPr>
        <p:grpSpPr>
          <a:xfrm>
            <a:off x="361617" y="4425567"/>
            <a:ext cx="1782482" cy="616162"/>
            <a:chOff x="-31307" y="3350005"/>
            <a:chExt cx="1782482" cy="616162"/>
          </a:xfrm>
        </p:grpSpPr>
        <p:sp>
          <p:nvSpPr>
            <p:cNvPr id="213" name="Rectangle: Rounded Corners 212">
              <a:extLst>
                <a:ext uri="{FF2B5EF4-FFF2-40B4-BE49-F238E27FC236}">
                  <a16:creationId xmlns:a16="http://schemas.microsoft.com/office/drawing/2014/main" id="{7D10A341-2FDF-7BFE-0E59-1A2AE3D6294D}"/>
                </a:ext>
              </a:extLst>
            </p:cNvPr>
            <p:cNvSpPr/>
            <p:nvPr/>
          </p:nvSpPr>
          <p:spPr>
            <a:xfrm>
              <a:off x="-31307" y="3350005"/>
              <a:ext cx="1782482" cy="616162"/>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28600" marR="0" lvl="0" indent="0" algn="l" defTabSz="914400" rtl="0" eaLnBrk="1" fontAlgn="auto" latinLnBrk="0" hangingPunct="1">
                <a:lnSpc>
                  <a:spcPct val="100000"/>
                </a:lnSpc>
                <a:spcBef>
                  <a:spcPts val="0"/>
                </a:spcBef>
                <a:spcAft>
                  <a:spcPts val="2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Endpoint</a:t>
              </a:r>
            </a:p>
            <a:p>
              <a:pPr marL="228600" marR="0" lvl="0" indent="0" algn="l" defTabSz="914400" rtl="0" eaLnBrk="1" fontAlgn="auto" latinLnBrk="0" hangingPunct="1">
                <a:lnSpc>
                  <a:spcPct val="100000"/>
                </a:lnSpc>
                <a:spcBef>
                  <a:spcPts val="0"/>
                </a:spcBef>
                <a:spcAft>
                  <a:spcPts val="400"/>
                </a:spcAft>
                <a:buClrTx/>
                <a:buSzTx/>
                <a:buFontTx/>
                <a:buNone/>
                <a:tabLst/>
                <a:defRPr/>
              </a:pPr>
              <a:r>
                <a:rPr kumimoji="0" lang="en-US" sz="900" b="0" i="1"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Endpoint Detection and Response (EDR)</a:t>
              </a:r>
            </a:p>
            <a:p>
              <a:pPr marL="22860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pic>
          <p:nvPicPr>
            <p:cNvPr id="14" name="Graphic 13">
              <a:extLst>
                <a:ext uri="{FF2B5EF4-FFF2-40B4-BE49-F238E27FC236}">
                  <a16:creationId xmlns:a16="http://schemas.microsoft.com/office/drawing/2014/main" id="{BF704E77-59B8-6505-FB0C-02B1EBA9108B}"/>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18335" y="3372607"/>
              <a:ext cx="274169" cy="297628"/>
            </a:xfrm>
            <a:prstGeom prst="rect">
              <a:avLst/>
            </a:prstGeom>
            <a:effectLst>
              <a:outerShdw blurRad="50800" dist="38100" dir="2700000" algn="tl" rotWithShape="0">
                <a:prstClr val="black">
                  <a:alpha val="40000"/>
                </a:prstClr>
              </a:outerShdw>
            </a:effectLst>
          </p:spPr>
        </p:pic>
      </p:grpSp>
      <p:grpSp>
        <p:nvGrpSpPr>
          <p:cNvPr id="10" name="Group 9">
            <a:extLst>
              <a:ext uri="{FF2B5EF4-FFF2-40B4-BE49-F238E27FC236}">
                <a16:creationId xmlns:a16="http://schemas.microsoft.com/office/drawing/2014/main" id="{DF92E342-1171-57EB-09F0-722CE6F76298}"/>
              </a:ext>
            </a:extLst>
          </p:cNvPr>
          <p:cNvGrpSpPr/>
          <p:nvPr/>
        </p:nvGrpSpPr>
        <p:grpSpPr>
          <a:xfrm>
            <a:off x="1916125" y="1775547"/>
            <a:ext cx="8867345" cy="246889"/>
            <a:chOff x="1916125" y="1775547"/>
            <a:chExt cx="8867345" cy="246889"/>
          </a:xfrm>
        </p:grpSpPr>
        <p:grpSp>
          <p:nvGrpSpPr>
            <p:cNvPr id="197" name="Group 196">
              <a:extLst>
                <a:ext uri="{FF2B5EF4-FFF2-40B4-BE49-F238E27FC236}">
                  <a16:creationId xmlns:a16="http://schemas.microsoft.com/office/drawing/2014/main" id="{0676B06E-F306-BC6F-719A-008087E38C81}"/>
                </a:ext>
              </a:extLst>
            </p:cNvPr>
            <p:cNvGrpSpPr/>
            <p:nvPr/>
          </p:nvGrpSpPr>
          <p:grpSpPr>
            <a:xfrm rot="5400000">
              <a:off x="9908950" y="1147915"/>
              <a:ext cx="246888" cy="1502153"/>
              <a:chOff x="9015984" y="2560535"/>
              <a:chExt cx="246888" cy="1502153"/>
            </a:xfrm>
          </p:grpSpPr>
          <p:cxnSp>
            <p:nvCxnSpPr>
              <p:cNvPr id="194" name="Straight Arrow Connector 193">
                <a:extLst>
                  <a:ext uri="{FF2B5EF4-FFF2-40B4-BE49-F238E27FC236}">
                    <a16:creationId xmlns:a16="http://schemas.microsoft.com/office/drawing/2014/main" id="{8BB2EDA4-D6ED-12F2-D920-251408722097}"/>
                  </a:ext>
                </a:extLst>
              </p:cNvPr>
              <p:cNvCxnSpPr>
                <a:cxnSpLocks/>
              </p:cNvCxnSpPr>
              <p:nvPr/>
            </p:nvCxnSpPr>
            <p:spPr>
              <a:xfrm flipH="1">
                <a:off x="9015984" y="4062688"/>
                <a:ext cx="246888"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5" name="Straight Arrow Connector 194">
                <a:extLst>
                  <a:ext uri="{FF2B5EF4-FFF2-40B4-BE49-F238E27FC236}">
                    <a16:creationId xmlns:a16="http://schemas.microsoft.com/office/drawing/2014/main" id="{6E0AC2A1-A32D-DECF-7A36-57FC37C08C25}"/>
                  </a:ext>
                </a:extLst>
              </p:cNvPr>
              <p:cNvCxnSpPr>
                <a:cxnSpLocks/>
              </p:cNvCxnSpPr>
              <p:nvPr/>
            </p:nvCxnSpPr>
            <p:spPr>
              <a:xfrm flipH="1">
                <a:off x="9015984" y="3185115"/>
                <a:ext cx="245781" cy="1195"/>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6" name="Straight Arrow Connector 195">
                <a:extLst>
                  <a:ext uri="{FF2B5EF4-FFF2-40B4-BE49-F238E27FC236}">
                    <a16:creationId xmlns:a16="http://schemas.microsoft.com/office/drawing/2014/main" id="{818AEFA9-E105-CB97-3659-4613E584B6CA}"/>
                  </a:ext>
                </a:extLst>
              </p:cNvPr>
              <p:cNvCxnSpPr>
                <a:cxnSpLocks/>
              </p:cNvCxnSpPr>
              <p:nvPr/>
            </p:nvCxnSpPr>
            <p:spPr>
              <a:xfrm flipH="1">
                <a:off x="9016750" y="2560535"/>
                <a:ext cx="243905"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00" name="Group 199">
              <a:extLst>
                <a:ext uri="{FF2B5EF4-FFF2-40B4-BE49-F238E27FC236}">
                  <a16:creationId xmlns:a16="http://schemas.microsoft.com/office/drawing/2014/main" id="{75AE520A-427D-81C8-9FD3-ADDD7DE50E48}"/>
                </a:ext>
              </a:extLst>
            </p:cNvPr>
            <p:cNvGrpSpPr/>
            <p:nvPr/>
          </p:nvGrpSpPr>
          <p:grpSpPr>
            <a:xfrm rot="5400000">
              <a:off x="6919212" y="1147915"/>
              <a:ext cx="246888" cy="1502153"/>
              <a:chOff x="9015984" y="2560535"/>
              <a:chExt cx="246888" cy="1502153"/>
            </a:xfrm>
          </p:grpSpPr>
          <p:cxnSp>
            <p:nvCxnSpPr>
              <p:cNvPr id="201" name="Straight Arrow Connector 200">
                <a:extLst>
                  <a:ext uri="{FF2B5EF4-FFF2-40B4-BE49-F238E27FC236}">
                    <a16:creationId xmlns:a16="http://schemas.microsoft.com/office/drawing/2014/main" id="{103A5430-2975-B832-5ED2-ED7E31DB2F0B}"/>
                  </a:ext>
                </a:extLst>
              </p:cNvPr>
              <p:cNvCxnSpPr>
                <a:cxnSpLocks/>
              </p:cNvCxnSpPr>
              <p:nvPr/>
            </p:nvCxnSpPr>
            <p:spPr>
              <a:xfrm flipH="1">
                <a:off x="9015984" y="4062688"/>
                <a:ext cx="246888"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7E8D1B55-CD20-3259-1244-64DB28E3AF92}"/>
                  </a:ext>
                </a:extLst>
              </p:cNvPr>
              <p:cNvCxnSpPr>
                <a:cxnSpLocks/>
              </p:cNvCxnSpPr>
              <p:nvPr/>
            </p:nvCxnSpPr>
            <p:spPr>
              <a:xfrm flipH="1">
                <a:off x="9015984" y="3185115"/>
                <a:ext cx="245781" cy="1195"/>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3" name="Straight Arrow Connector 202">
                <a:extLst>
                  <a:ext uri="{FF2B5EF4-FFF2-40B4-BE49-F238E27FC236}">
                    <a16:creationId xmlns:a16="http://schemas.microsoft.com/office/drawing/2014/main" id="{32634A8B-90EF-BE63-7302-9B8F5A55BF80}"/>
                  </a:ext>
                </a:extLst>
              </p:cNvPr>
              <p:cNvCxnSpPr>
                <a:cxnSpLocks/>
              </p:cNvCxnSpPr>
              <p:nvPr/>
            </p:nvCxnSpPr>
            <p:spPr>
              <a:xfrm flipH="1">
                <a:off x="9016750" y="2560535"/>
                <a:ext cx="243905"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06" name="Group 205">
              <a:extLst>
                <a:ext uri="{FF2B5EF4-FFF2-40B4-BE49-F238E27FC236}">
                  <a16:creationId xmlns:a16="http://schemas.microsoft.com/office/drawing/2014/main" id="{8C878FF5-366E-737D-C666-B4EBDB66AA82}"/>
                </a:ext>
              </a:extLst>
            </p:cNvPr>
            <p:cNvGrpSpPr/>
            <p:nvPr/>
          </p:nvGrpSpPr>
          <p:grpSpPr>
            <a:xfrm rot="5400000">
              <a:off x="2249084" y="1442588"/>
              <a:ext cx="246888" cy="912806"/>
              <a:chOff x="9015984" y="2560535"/>
              <a:chExt cx="246888" cy="1502153"/>
            </a:xfrm>
          </p:grpSpPr>
          <p:cxnSp>
            <p:nvCxnSpPr>
              <p:cNvPr id="207" name="Straight Arrow Connector 206">
                <a:extLst>
                  <a:ext uri="{FF2B5EF4-FFF2-40B4-BE49-F238E27FC236}">
                    <a16:creationId xmlns:a16="http://schemas.microsoft.com/office/drawing/2014/main" id="{B9DA68CE-60DC-CA6B-8CC9-FC12500E68F3}"/>
                  </a:ext>
                </a:extLst>
              </p:cNvPr>
              <p:cNvCxnSpPr>
                <a:cxnSpLocks/>
              </p:cNvCxnSpPr>
              <p:nvPr/>
            </p:nvCxnSpPr>
            <p:spPr>
              <a:xfrm flipH="1">
                <a:off x="9015984" y="4062688"/>
                <a:ext cx="246888"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a:extLst>
                  <a:ext uri="{FF2B5EF4-FFF2-40B4-BE49-F238E27FC236}">
                    <a16:creationId xmlns:a16="http://schemas.microsoft.com/office/drawing/2014/main" id="{68AD2464-D152-1ACF-9842-6B31FBC79C19}"/>
                  </a:ext>
                </a:extLst>
              </p:cNvPr>
              <p:cNvCxnSpPr>
                <a:cxnSpLocks/>
              </p:cNvCxnSpPr>
              <p:nvPr/>
            </p:nvCxnSpPr>
            <p:spPr>
              <a:xfrm flipH="1">
                <a:off x="9015984" y="3185115"/>
                <a:ext cx="245781" cy="1195"/>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1" name="Straight Arrow Connector 210">
                <a:extLst>
                  <a:ext uri="{FF2B5EF4-FFF2-40B4-BE49-F238E27FC236}">
                    <a16:creationId xmlns:a16="http://schemas.microsoft.com/office/drawing/2014/main" id="{54127174-074B-801D-9696-4A20B3F613BF}"/>
                  </a:ext>
                </a:extLst>
              </p:cNvPr>
              <p:cNvCxnSpPr>
                <a:cxnSpLocks/>
              </p:cNvCxnSpPr>
              <p:nvPr/>
            </p:nvCxnSpPr>
            <p:spPr>
              <a:xfrm flipH="1">
                <a:off x="9016750" y="2560535"/>
                <a:ext cx="243905"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12" name="Group 211">
              <a:extLst>
                <a:ext uri="{FF2B5EF4-FFF2-40B4-BE49-F238E27FC236}">
                  <a16:creationId xmlns:a16="http://schemas.microsoft.com/office/drawing/2014/main" id="{AA5D92D7-B69E-3F7A-4AF0-AD9226ACC5D9}"/>
                </a:ext>
              </a:extLst>
            </p:cNvPr>
            <p:cNvGrpSpPr/>
            <p:nvPr/>
          </p:nvGrpSpPr>
          <p:grpSpPr>
            <a:xfrm rot="5400000">
              <a:off x="4434636" y="1147915"/>
              <a:ext cx="246888" cy="1502153"/>
              <a:chOff x="9015984" y="2560535"/>
              <a:chExt cx="246888" cy="1502153"/>
            </a:xfrm>
          </p:grpSpPr>
          <p:cxnSp>
            <p:nvCxnSpPr>
              <p:cNvPr id="214" name="Straight Arrow Connector 213">
                <a:extLst>
                  <a:ext uri="{FF2B5EF4-FFF2-40B4-BE49-F238E27FC236}">
                    <a16:creationId xmlns:a16="http://schemas.microsoft.com/office/drawing/2014/main" id="{1C4489B5-0BCB-C4A3-938C-DE2094BD05C0}"/>
                  </a:ext>
                </a:extLst>
              </p:cNvPr>
              <p:cNvCxnSpPr>
                <a:cxnSpLocks/>
              </p:cNvCxnSpPr>
              <p:nvPr/>
            </p:nvCxnSpPr>
            <p:spPr>
              <a:xfrm flipH="1">
                <a:off x="9015984" y="4062688"/>
                <a:ext cx="246888"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5" name="Straight Arrow Connector 214">
                <a:extLst>
                  <a:ext uri="{FF2B5EF4-FFF2-40B4-BE49-F238E27FC236}">
                    <a16:creationId xmlns:a16="http://schemas.microsoft.com/office/drawing/2014/main" id="{10A7AA55-9F01-0C82-3BE5-615716E916DB}"/>
                  </a:ext>
                </a:extLst>
              </p:cNvPr>
              <p:cNvCxnSpPr>
                <a:cxnSpLocks/>
              </p:cNvCxnSpPr>
              <p:nvPr/>
            </p:nvCxnSpPr>
            <p:spPr>
              <a:xfrm flipH="1">
                <a:off x="9015984" y="3185115"/>
                <a:ext cx="245781" cy="1195"/>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6" name="Straight Arrow Connector 215">
                <a:extLst>
                  <a:ext uri="{FF2B5EF4-FFF2-40B4-BE49-F238E27FC236}">
                    <a16:creationId xmlns:a16="http://schemas.microsoft.com/office/drawing/2014/main" id="{AEC0162D-3217-928C-F481-80363FEC9BFF}"/>
                  </a:ext>
                </a:extLst>
              </p:cNvPr>
              <p:cNvCxnSpPr>
                <a:cxnSpLocks/>
              </p:cNvCxnSpPr>
              <p:nvPr/>
            </p:nvCxnSpPr>
            <p:spPr>
              <a:xfrm flipH="1">
                <a:off x="9016750" y="2560535"/>
                <a:ext cx="243905" cy="0"/>
              </a:xfrm>
              <a:prstGeom prst="straightConnector1">
                <a:avLst/>
              </a:prstGeom>
              <a:ln w="38100">
                <a:gradFill flip="none" rotWithShape="1">
                  <a:gsLst>
                    <a:gs pos="0">
                      <a:srgbClr val="D83B01"/>
                    </a:gs>
                    <a:gs pos="100000">
                      <a:srgbClr val="D83B01">
                        <a:alpha val="0"/>
                      </a:srgb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grpSp>
        <p:nvGrpSpPr>
          <p:cNvPr id="72" name="Group 71">
            <a:extLst>
              <a:ext uri="{FF2B5EF4-FFF2-40B4-BE49-F238E27FC236}">
                <a16:creationId xmlns:a16="http://schemas.microsoft.com/office/drawing/2014/main" id="{DF5C3A3C-ECEB-1818-44A9-814979AE5D86}"/>
              </a:ext>
            </a:extLst>
          </p:cNvPr>
          <p:cNvGrpSpPr/>
          <p:nvPr/>
        </p:nvGrpSpPr>
        <p:grpSpPr>
          <a:xfrm>
            <a:off x="1684814" y="969980"/>
            <a:ext cx="10283802" cy="729413"/>
            <a:chOff x="1684814" y="969980"/>
            <a:chExt cx="10283802" cy="729413"/>
          </a:xfrm>
        </p:grpSpPr>
        <p:sp>
          <p:nvSpPr>
            <p:cNvPr id="130" name="Freeform: Shape 129">
              <a:extLst>
                <a:ext uri="{FF2B5EF4-FFF2-40B4-BE49-F238E27FC236}">
                  <a16:creationId xmlns:a16="http://schemas.microsoft.com/office/drawing/2014/main" id="{3A7215E0-ACB3-B911-FD0D-2E22F65584F5}"/>
                </a:ext>
              </a:extLst>
            </p:cNvPr>
            <p:cNvSpPr/>
            <p:nvPr/>
          </p:nvSpPr>
          <p:spPr bwMode="auto">
            <a:xfrm>
              <a:off x="1684814" y="969980"/>
              <a:ext cx="10283802" cy="729413"/>
            </a:xfrm>
            <a:custGeom>
              <a:avLst/>
              <a:gdLst>
                <a:gd name="connsiteX0" fmla="*/ 53507 w 10283802"/>
                <a:gd name="connsiteY0" fmla="*/ 0 h 1016189"/>
                <a:gd name="connsiteX1" fmla="*/ 1057534 w 10283802"/>
                <a:gd name="connsiteY1" fmla="*/ 0 h 1016189"/>
                <a:gd name="connsiteX2" fmla="*/ 1068421 w 10283802"/>
                <a:gd name="connsiteY2" fmla="*/ 2198 h 1016189"/>
                <a:gd name="connsiteX3" fmla="*/ 10194137 w 10283802"/>
                <a:gd name="connsiteY3" fmla="*/ 2198 h 1016189"/>
                <a:gd name="connsiteX4" fmla="*/ 10283802 w 10283802"/>
                <a:gd name="connsiteY4" fmla="*/ 92616 h 1016189"/>
                <a:gd name="connsiteX5" fmla="*/ 10283802 w 10283802"/>
                <a:gd name="connsiteY5" fmla="*/ 925771 h 1016189"/>
                <a:gd name="connsiteX6" fmla="*/ 10194137 w 10283802"/>
                <a:gd name="connsiteY6" fmla="*/ 1016189 h 1016189"/>
                <a:gd name="connsiteX7" fmla="*/ 8680099 w 10283802"/>
                <a:gd name="connsiteY7" fmla="*/ 1016189 h 1016189"/>
                <a:gd name="connsiteX8" fmla="*/ 8680099 w 10283802"/>
                <a:gd name="connsiteY8" fmla="*/ 1015770 h 1016189"/>
                <a:gd name="connsiteX9" fmla="*/ 8341866 w 10283802"/>
                <a:gd name="connsiteY9" fmla="*/ 1015770 h 1016189"/>
                <a:gd name="connsiteX10" fmla="*/ 8271224 w 10283802"/>
                <a:gd name="connsiteY10" fmla="*/ 968945 h 1016189"/>
                <a:gd name="connsiteX11" fmla="*/ 8269396 w 10283802"/>
                <a:gd name="connsiteY11" fmla="*/ 959892 h 1016189"/>
                <a:gd name="connsiteX12" fmla="*/ 8269396 w 10283802"/>
                <a:gd name="connsiteY12" fmla="*/ 345226 h 1016189"/>
                <a:gd name="connsiteX13" fmla="*/ 8106092 w 10283802"/>
                <a:gd name="connsiteY13" fmla="*/ 180550 h 1016189"/>
                <a:gd name="connsiteX14" fmla="*/ 1067584 w 10283802"/>
                <a:gd name="connsiteY14" fmla="*/ 180550 h 1016189"/>
                <a:gd name="connsiteX15" fmla="*/ 1057534 w 10283802"/>
                <a:gd name="connsiteY15" fmla="*/ 182579 h 1016189"/>
                <a:gd name="connsiteX16" fmla="*/ 53507 w 10283802"/>
                <a:gd name="connsiteY16" fmla="*/ 182579 h 1016189"/>
                <a:gd name="connsiteX17" fmla="*/ 0 w 10283802"/>
                <a:gd name="connsiteY17" fmla="*/ 129072 h 1016189"/>
                <a:gd name="connsiteX18" fmla="*/ 0 w 10283802"/>
                <a:gd name="connsiteY18" fmla="*/ 53507 h 1016189"/>
                <a:gd name="connsiteX19" fmla="*/ 53507 w 10283802"/>
                <a:gd name="connsiteY19" fmla="*/ 0 h 1016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83802" h="1016189">
                  <a:moveTo>
                    <a:pt x="53507" y="0"/>
                  </a:moveTo>
                  <a:lnTo>
                    <a:pt x="1057534" y="0"/>
                  </a:lnTo>
                  <a:lnTo>
                    <a:pt x="1068421" y="2198"/>
                  </a:lnTo>
                  <a:lnTo>
                    <a:pt x="10194137" y="2198"/>
                  </a:lnTo>
                  <a:cubicBezTo>
                    <a:pt x="10243657" y="2198"/>
                    <a:pt x="10283802" y="42680"/>
                    <a:pt x="10283802" y="92616"/>
                  </a:cubicBezTo>
                  <a:lnTo>
                    <a:pt x="10283802" y="925771"/>
                  </a:lnTo>
                  <a:cubicBezTo>
                    <a:pt x="10283802" y="975707"/>
                    <a:pt x="10243657" y="1016189"/>
                    <a:pt x="10194137" y="1016189"/>
                  </a:cubicBezTo>
                  <a:lnTo>
                    <a:pt x="8680099" y="1016189"/>
                  </a:lnTo>
                  <a:lnTo>
                    <a:pt x="8680099" y="1015770"/>
                  </a:lnTo>
                  <a:lnTo>
                    <a:pt x="8341866" y="1015770"/>
                  </a:lnTo>
                  <a:cubicBezTo>
                    <a:pt x="8310110" y="1015770"/>
                    <a:pt x="8282863" y="996462"/>
                    <a:pt x="8271224" y="968945"/>
                  </a:cubicBezTo>
                  <a:lnTo>
                    <a:pt x="8269396" y="959892"/>
                  </a:lnTo>
                  <a:lnTo>
                    <a:pt x="8269396" y="345226"/>
                  </a:lnTo>
                  <a:cubicBezTo>
                    <a:pt x="8269396" y="254278"/>
                    <a:pt x="8196282" y="180550"/>
                    <a:pt x="8106092" y="180550"/>
                  </a:cubicBezTo>
                  <a:lnTo>
                    <a:pt x="1067584" y="180550"/>
                  </a:lnTo>
                  <a:lnTo>
                    <a:pt x="1057534" y="182579"/>
                  </a:lnTo>
                  <a:lnTo>
                    <a:pt x="53507" y="182579"/>
                  </a:lnTo>
                  <a:cubicBezTo>
                    <a:pt x="23956" y="182579"/>
                    <a:pt x="0" y="158623"/>
                    <a:pt x="0" y="129072"/>
                  </a:cubicBezTo>
                  <a:lnTo>
                    <a:pt x="0" y="53507"/>
                  </a:lnTo>
                  <a:cubicBezTo>
                    <a:pt x="0" y="23956"/>
                    <a:pt x="23956" y="0"/>
                    <a:pt x="53507" y="0"/>
                  </a:cubicBezTo>
                  <a:close/>
                </a:path>
              </a:pathLst>
            </a:cu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err="1">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nvGrpSpPr>
            <p:cNvPr id="107" name="Group 106">
              <a:extLst>
                <a:ext uri="{FF2B5EF4-FFF2-40B4-BE49-F238E27FC236}">
                  <a16:creationId xmlns:a16="http://schemas.microsoft.com/office/drawing/2014/main" id="{BFA5A971-5312-9583-F68E-E2D5249E925A}"/>
                </a:ext>
              </a:extLst>
            </p:cNvPr>
            <p:cNvGrpSpPr/>
            <p:nvPr/>
          </p:nvGrpSpPr>
          <p:grpSpPr>
            <a:xfrm>
              <a:off x="10039241" y="983611"/>
              <a:ext cx="1718643" cy="682535"/>
              <a:chOff x="9975867" y="2302704"/>
              <a:chExt cx="1718643" cy="682535"/>
            </a:xfrm>
          </p:grpSpPr>
          <p:pic>
            <p:nvPicPr>
              <p:cNvPr id="82" name="Graphic 81">
                <a:extLst>
                  <a:ext uri="{FF2B5EF4-FFF2-40B4-BE49-F238E27FC236}">
                    <a16:creationId xmlns:a16="http://schemas.microsoft.com/office/drawing/2014/main" id="{A38675D1-E4C2-B5E9-5483-74E2CE06263F}"/>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9975867" y="2324665"/>
                <a:ext cx="235417" cy="223514"/>
              </a:xfrm>
              <a:prstGeom prst="rect">
                <a:avLst/>
              </a:prstGeom>
            </p:spPr>
          </p:pic>
          <p:sp>
            <p:nvSpPr>
              <p:cNvPr id="84" name="TextBox 83">
                <a:extLst>
                  <a:ext uri="{FF2B5EF4-FFF2-40B4-BE49-F238E27FC236}">
                    <a16:creationId xmlns:a16="http://schemas.microsoft.com/office/drawing/2014/main" id="{94744183-F044-E203-2693-3F23F7F9FABE}"/>
                  </a:ext>
                </a:extLst>
              </p:cNvPr>
              <p:cNvSpPr txBox="1"/>
              <p:nvPr/>
            </p:nvSpPr>
            <p:spPr>
              <a:xfrm>
                <a:off x="10171710" y="2302704"/>
                <a:ext cx="133029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Sentinel</a:t>
                </a:r>
              </a:p>
            </p:txBody>
          </p:sp>
          <p:sp>
            <p:nvSpPr>
              <p:cNvPr id="106" name="TextBox 105">
                <a:extLst>
                  <a:ext uri="{FF2B5EF4-FFF2-40B4-BE49-F238E27FC236}">
                    <a16:creationId xmlns:a16="http://schemas.microsoft.com/office/drawing/2014/main" id="{F7422023-E5B8-4BEE-89FF-DD60129F683F}"/>
                  </a:ext>
                </a:extLst>
              </p:cNvPr>
              <p:cNvSpPr txBox="1"/>
              <p:nvPr/>
            </p:nvSpPr>
            <p:spPr>
              <a:xfrm>
                <a:off x="10051117" y="2574870"/>
                <a:ext cx="1643393" cy="410369"/>
              </a:xfrm>
              <a:prstGeom prst="rect">
                <a:avLst/>
              </a:prstGeom>
              <a:noFill/>
            </p:spPr>
            <p:txBody>
              <a:bodyPr wrap="square" lIns="0" tIns="0" rIns="0" bIns="0">
                <a:spAutoFit/>
              </a:bodyPr>
              <a:lstStyle/>
              <a:p>
                <a:pPr marL="114300" marR="0" lvl="0" indent="-11430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6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Security Information and Event Management (SIEM) </a:t>
                </a:r>
              </a:p>
              <a:p>
                <a:pPr marL="114300" marR="0" lvl="0" indent="-11430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6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Security Orchestration, Automation, and Response (</a:t>
                </a:r>
                <a:r>
                  <a:rPr kumimoji="0" lang="en-US" sz="7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SOAR)</a:t>
                </a:r>
              </a:p>
            </p:txBody>
          </p:sp>
        </p:grpSp>
      </p:grpSp>
      <p:grpSp>
        <p:nvGrpSpPr>
          <p:cNvPr id="73" name="Group 72">
            <a:extLst>
              <a:ext uri="{FF2B5EF4-FFF2-40B4-BE49-F238E27FC236}">
                <a16:creationId xmlns:a16="http://schemas.microsoft.com/office/drawing/2014/main" id="{CCAB758E-6795-8D40-F157-DB6559E50964}"/>
              </a:ext>
            </a:extLst>
          </p:cNvPr>
          <p:cNvGrpSpPr/>
          <p:nvPr/>
        </p:nvGrpSpPr>
        <p:grpSpPr>
          <a:xfrm>
            <a:off x="1682513" y="1149514"/>
            <a:ext cx="10286101" cy="644910"/>
            <a:chOff x="1682513" y="1149514"/>
            <a:chExt cx="10286101" cy="644910"/>
          </a:xfrm>
        </p:grpSpPr>
        <p:sp>
          <p:nvSpPr>
            <p:cNvPr id="134" name="Freeform: Shape 133">
              <a:extLst>
                <a:ext uri="{FF2B5EF4-FFF2-40B4-BE49-F238E27FC236}">
                  <a16:creationId xmlns:a16="http://schemas.microsoft.com/office/drawing/2014/main" id="{143CD90C-7D99-97FF-95E5-79FB6C02853A}"/>
                </a:ext>
              </a:extLst>
            </p:cNvPr>
            <p:cNvSpPr/>
            <p:nvPr/>
          </p:nvSpPr>
          <p:spPr bwMode="auto">
            <a:xfrm rot="10800000">
              <a:off x="1682513" y="1149514"/>
              <a:ext cx="10286101" cy="644910"/>
            </a:xfrm>
            <a:custGeom>
              <a:avLst/>
              <a:gdLst>
                <a:gd name="connsiteX0" fmla="*/ 10153449 w 10286101"/>
                <a:gd name="connsiteY0" fmla="*/ 795899 h 795899"/>
                <a:gd name="connsiteX1" fmla="*/ 2183572 w 10286101"/>
                <a:gd name="connsiteY1" fmla="*/ 795899 h 795899"/>
                <a:gd name="connsiteX2" fmla="*/ 2050920 w 10286101"/>
                <a:gd name="connsiteY2" fmla="*/ 663247 h 795899"/>
                <a:gd name="connsiteX3" fmla="*/ 2050920 w 10286101"/>
                <a:gd name="connsiteY3" fmla="*/ 372684 h 795899"/>
                <a:gd name="connsiteX4" fmla="*/ 2050741 w 10286101"/>
                <a:gd name="connsiteY4" fmla="*/ 371303 h 795899"/>
                <a:gd name="connsiteX5" fmla="*/ 2050741 w 10286101"/>
                <a:gd name="connsiteY5" fmla="*/ 133540 h 795899"/>
                <a:gd name="connsiteX6" fmla="*/ 2010243 w 10286101"/>
                <a:gd name="connsiteY6" fmla="*/ 69840 h 795899"/>
                <a:gd name="connsiteX7" fmla="*/ 264752 w 10286101"/>
                <a:gd name="connsiteY7" fmla="*/ 69840 h 795899"/>
                <a:gd name="connsiteX8" fmla="*/ 262260 w 10286101"/>
                <a:gd name="connsiteY8" fmla="*/ 70625 h 795899"/>
                <a:gd name="connsiteX9" fmla="*/ 13269 w 10286101"/>
                <a:gd name="connsiteY9" fmla="*/ 70625 h 795899"/>
                <a:gd name="connsiteX10" fmla="*/ 0 w 10286101"/>
                <a:gd name="connsiteY10" fmla="*/ 49927 h 795899"/>
                <a:gd name="connsiteX11" fmla="*/ 0 w 10286101"/>
                <a:gd name="connsiteY11" fmla="*/ 20697 h 795899"/>
                <a:gd name="connsiteX12" fmla="*/ 13269 w 10286101"/>
                <a:gd name="connsiteY12" fmla="*/ 0 h 795899"/>
                <a:gd name="connsiteX13" fmla="*/ 262260 w 10286101"/>
                <a:gd name="connsiteY13" fmla="*/ 0 h 795899"/>
                <a:gd name="connsiteX14" fmla="*/ 264959 w 10286101"/>
                <a:gd name="connsiteY14" fmla="*/ 850 h 795899"/>
                <a:gd name="connsiteX15" fmla="*/ 2179361 w 10286101"/>
                <a:gd name="connsiteY15" fmla="*/ 850 h 795899"/>
                <a:gd name="connsiteX16" fmla="*/ 2183572 w 10286101"/>
                <a:gd name="connsiteY16" fmla="*/ 0 h 795899"/>
                <a:gd name="connsiteX17" fmla="*/ 10153449 w 10286101"/>
                <a:gd name="connsiteY17" fmla="*/ 0 h 795899"/>
                <a:gd name="connsiteX18" fmla="*/ 10286101 w 10286101"/>
                <a:gd name="connsiteY18" fmla="*/ 132652 h 795899"/>
                <a:gd name="connsiteX19" fmla="*/ 10286101 w 10286101"/>
                <a:gd name="connsiteY19" fmla="*/ 663247 h 795899"/>
                <a:gd name="connsiteX20" fmla="*/ 10153449 w 10286101"/>
                <a:gd name="connsiteY20" fmla="*/ 795899 h 79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86101" h="795899">
                  <a:moveTo>
                    <a:pt x="10153449" y="795899"/>
                  </a:moveTo>
                  <a:lnTo>
                    <a:pt x="2183572" y="795899"/>
                  </a:lnTo>
                  <a:cubicBezTo>
                    <a:pt x="2110310" y="795899"/>
                    <a:pt x="2050920" y="736509"/>
                    <a:pt x="2050920" y="663247"/>
                  </a:cubicBezTo>
                  <a:lnTo>
                    <a:pt x="2050920" y="372684"/>
                  </a:lnTo>
                  <a:lnTo>
                    <a:pt x="2050741" y="371303"/>
                  </a:lnTo>
                  <a:lnTo>
                    <a:pt x="2050741" y="133540"/>
                  </a:lnTo>
                  <a:cubicBezTo>
                    <a:pt x="2050741" y="98359"/>
                    <a:pt x="2032609" y="69840"/>
                    <a:pt x="2010243" y="69840"/>
                  </a:cubicBezTo>
                  <a:lnTo>
                    <a:pt x="264752" y="69840"/>
                  </a:lnTo>
                  <a:lnTo>
                    <a:pt x="262260" y="70625"/>
                  </a:lnTo>
                  <a:lnTo>
                    <a:pt x="13269" y="70625"/>
                  </a:lnTo>
                  <a:cubicBezTo>
                    <a:pt x="5941" y="70625"/>
                    <a:pt x="0" y="61358"/>
                    <a:pt x="0" y="49927"/>
                  </a:cubicBezTo>
                  <a:lnTo>
                    <a:pt x="0" y="20697"/>
                  </a:lnTo>
                  <a:cubicBezTo>
                    <a:pt x="0" y="9267"/>
                    <a:pt x="5941" y="0"/>
                    <a:pt x="13269" y="0"/>
                  </a:cubicBezTo>
                  <a:lnTo>
                    <a:pt x="262260" y="0"/>
                  </a:lnTo>
                  <a:lnTo>
                    <a:pt x="264959" y="850"/>
                  </a:lnTo>
                  <a:lnTo>
                    <a:pt x="2179361" y="850"/>
                  </a:lnTo>
                  <a:lnTo>
                    <a:pt x="2183572" y="0"/>
                  </a:lnTo>
                  <a:lnTo>
                    <a:pt x="10153449" y="0"/>
                  </a:lnTo>
                  <a:cubicBezTo>
                    <a:pt x="10226711" y="0"/>
                    <a:pt x="10286101" y="59390"/>
                    <a:pt x="10286101" y="132652"/>
                  </a:cubicBezTo>
                  <a:lnTo>
                    <a:pt x="10286101" y="663247"/>
                  </a:lnTo>
                  <a:cubicBezTo>
                    <a:pt x="10286101" y="736509"/>
                    <a:pt x="10226711" y="795899"/>
                    <a:pt x="10153449" y="795899"/>
                  </a:cubicBezTo>
                  <a:close/>
                </a:path>
              </a:pathLst>
            </a:cu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err="1">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nvGrpSpPr>
            <p:cNvPr id="217" name="Group 216">
              <a:extLst>
                <a:ext uri="{FF2B5EF4-FFF2-40B4-BE49-F238E27FC236}">
                  <a16:creationId xmlns:a16="http://schemas.microsoft.com/office/drawing/2014/main" id="{2DB413C7-F228-C74A-6367-3ACFBC4806F1}"/>
                </a:ext>
              </a:extLst>
            </p:cNvPr>
            <p:cNvGrpSpPr/>
            <p:nvPr/>
          </p:nvGrpSpPr>
          <p:grpSpPr>
            <a:xfrm>
              <a:off x="4585645" y="1198629"/>
              <a:ext cx="2504412" cy="285880"/>
              <a:chOff x="4585645" y="1198629"/>
              <a:chExt cx="2504412" cy="285880"/>
            </a:xfrm>
          </p:grpSpPr>
          <p:sp>
            <p:nvSpPr>
              <p:cNvPr id="137" name="TextBox 136">
                <a:extLst>
                  <a:ext uri="{FF2B5EF4-FFF2-40B4-BE49-F238E27FC236}">
                    <a16:creationId xmlns:a16="http://schemas.microsoft.com/office/drawing/2014/main" id="{6CF476F1-B85E-9AA0-9257-F7012AD1D917}"/>
                  </a:ext>
                </a:extLst>
              </p:cNvPr>
              <p:cNvSpPr txBox="1"/>
              <p:nvPr/>
            </p:nvSpPr>
            <p:spPr>
              <a:xfrm>
                <a:off x="4807146" y="1203070"/>
                <a:ext cx="228291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Defender XDR</a:t>
                </a:r>
              </a:p>
            </p:txBody>
          </p:sp>
          <p:pic>
            <p:nvPicPr>
              <p:cNvPr id="193" name="Graphic 192">
                <a:extLst>
                  <a:ext uri="{FF2B5EF4-FFF2-40B4-BE49-F238E27FC236}">
                    <a16:creationId xmlns:a16="http://schemas.microsoft.com/office/drawing/2014/main" id="{31EFE23B-FC4E-57B5-E771-F7067DB1222C}"/>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4585645" y="1198629"/>
                <a:ext cx="263347" cy="285880"/>
              </a:xfrm>
              <a:prstGeom prst="rect">
                <a:avLst/>
              </a:prstGeom>
              <a:effectLst>
                <a:outerShdw blurRad="50800" dist="38100" dir="2700000" algn="tl" rotWithShape="0">
                  <a:prstClr val="black">
                    <a:alpha val="40000"/>
                  </a:prstClr>
                </a:outerShdw>
              </a:effectLst>
            </p:spPr>
          </p:pic>
        </p:grpSp>
      </p:grpSp>
      <p:grpSp>
        <p:nvGrpSpPr>
          <p:cNvPr id="340" name="Group 339">
            <a:extLst>
              <a:ext uri="{FF2B5EF4-FFF2-40B4-BE49-F238E27FC236}">
                <a16:creationId xmlns:a16="http://schemas.microsoft.com/office/drawing/2014/main" id="{81AEA05A-FF05-C081-E815-5619357F69EE}"/>
              </a:ext>
            </a:extLst>
          </p:cNvPr>
          <p:cNvGrpSpPr/>
          <p:nvPr/>
        </p:nvGrpSpPr>
        <p:grpSpPr>
          <a:xfrm>
            <a:off x="9422806" y="4153053"/>
            <a:ext cx="2360040" cy="392657"/>
            <a:chOff x="10552131" y="4121368"/>
            <a:chExt cx="2837824" cy="472148"/>
          </a:xfrm>
        </p:grpSpPr>
        <p:sp>
          <p:nvSpPr>
            <p:cNvPr id="337" name="Rectangle: Rounded Corners 336">
              <a:extLst>
                <a:ext uri="{FF2B5EF4-FFF2-40B4-BE49-F238E27FC236}">
                  <a16:creationId xmlns:a16="http://schemas.microsoft.com/office/drawing/2014/main" id="{FAEFCF59-B6CA-BC9C-C2AD-1FE80108DA7B}"/>
                </a:ext>
              </a:extLst>
            </p:cNvPr>
            <p:cNvSpPr/>
            <p:nvPr/>
          </p:nvSpPr>
          <p:spPr>
            <a:xfrm>
              <a:off x="10602013" y="4121368"/>
              <a:ext cx="2787942" cy="463803"/>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338" name="TextBox 337">
              <a:extLst>
                <a:ext uri="{FF2B5EF4-FFF2-40B4-BE49-F238E27FC236}">
                  <a16:creationId xmlns:a16="http://schemas.microsoft.com/office/drawing/2014/main" id="{6837355A-03DF-4D31-464A-224C5C2B1A82}"/>
                </a:ext>
              </a:extLst>
            </p:cNvPr>
            <p:cNvSpPr txBox="1"/>
            <p:nvPr/>
          </p:nvSpPr>
          <p:spPr>
            <a:xfrm>
              <a:off x="10552131" y="4315952"/>
              <a:ext cx="822074" cy="2775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Purview</a:t>
              </a:r>
            </a:p>
          </p:txBody>
        </p:sp>
        <p:sp>
          <p:nvSpPr>
            <p:cNvPr id="339" name="TextBox 338">
              <a:extLst>
                <a:ext uri="{FF2B5EF4-FFF2-40B4-BE49-F238E27FC236}">
                  <a16:creationId xmlns:a16="http://schemas.microsoft.com/office/drawing/2014/main" id="{6DEE13F3-9679-4606-4012-C91E863BF3F6}"/>
                </a:ext>
              </a:extLst>
            </p:cNvPr>
            <p:cNvSpPr txBox="1"/>
            <p:nvPr/>
          </p:nvSpPr>
          <p:spPr>
            <a:xfrm>
              <a:off x="11261234" y="4289779"/>
              <a:ext cx="816093"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Azure Arc</a:t>
              </a:r>
            </a:p>
          </p:txBody>
        </p:sp>
        <p:pic>
          <p:nvPicPr>
            <p:cNvPr id="336" name="Graphic 335">
              <a:extLst>
                <a:ext uri="{FF2B5EF4-FFF2-40B4-BE49-F238E27FC236}">
                  <a16:creationId xmlns:a16="http://schemas.microsoft.com/office/drawing/2014/main" id="{58F7DF00-C6B7-3D34-10CE-C0B8912866F2}"/>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0754076" y="4143570"/>
              <a:ext cx="274320" cy="274320"/>
            </a:xfrm>
            <a:prstGeom prst="rect">
              <a:avLst/>
            </a:prstGeom>
            <a:effectLst>
              <a:outerShdw blurRad="50800" dist="38100" dir="2700000" algn="tl" rotWithShape="0">
                <a:prstClr val="black">
                  <a:alpha val="40000"/>
                </a:prstClr>
              </a:outerShdw>
            </a:effectLst>
          </p:spPr>
        </p:pic>
      </p:grpSp>
      <p:sp>
        <p:nvSpPr>
          <p:cNvPr id="356" name="TextBox 355">
            <a:extLst>
              <a:ext uri="{FF2B5EF4-FFF2-40B4-BE49-F238E27FC236}">
                <a16:creationId xmlns:a16="http://schemas.microsoft.com/office/drawing/2014/main" id="{72640D8D-72A4-8678-999D-88524202CC9D}"/>
              </a:ext>
            </a:extLst>
          </p:cNvPr>
          <p:cNvSpPr txBox="1"/>
          <p:nvPr/>
        </p:nvSpPr>
        <p:spPr>
          <a:xfrm>
            <a:off x="9050652" y="4556201"/>
            <a:ext cx="50856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Apps</a:t>
            </a:r>
          </a:p>
        </p:txBody>
      </p:sp>
      <p:sp>
        <p:nvSpPr>
          <p:cNvPr id="365" name="TextBox 364">
            <a:extLst>
              <a:ext uri="{FF2B5EF4-FFF2-40B4-BE49-F238E27FC236}">
                <a16:creationId xmlns:a16="http://schemas.microsoft.com/office/drawing/2014/main" id="{73F05F25-88EA-A02E-4685-0B4AB3060710}"/>
              </a:ext>
            </a:extLst>
          </p:cNvPr>
          <p:cNvSpPr txBox="1"/>
          <p:nvPr/>
        </p:nvSpPr>
        <p:spPr>
          <a:xfrm>
            <a:off x="10736518" y="4238795"/>
            <a:ext cx="99248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Information Protection Scanner</a:t>
            </a:r>
          </a:p>
        </p:txBody>
      </p:sp>
      <p:grpSp>
        <p:nvGrpSpPr>
          <p:cNvPr id="12" name="Group 11">
            <a:extLst>
              <a:ext uri="{FF2B5EF4-FFF2-40B4-BE49-F238E27FC236}">
                <a16:creationId xmlns:a16="http://schemas.microsoft.com/office/drawing/2014/main" id="{0AA64A44-7AAF-73E2-F155-A4CF0C851459}"/>
              </a:ext>
            </a:extLst>
          </p:cNvPr>
          <p:cNvGrpSpPr/>
          <p:nvPr/>
        </p:nvGrpSpPr>
        <p:grpSpPr>
          <a:xfrm>
            <a:off x="9480419" y="4561801"/>
            <a:ext cx="2318556" cy="215444"/>
            <a:chOff x="9847823" y="5118809"/>
            <a:chExt cx="2318556" cy="215444"/>
          </a:xfrm>
        </p:grpSpPr>
        <p:sp>
          <p:nvSpPr>
            <p:cNvPr id="353" name="Rectangle: Rounded Corners 352">
              <a:extLst>
                <a:ext uri="{FF2B5EF4-FFF2-40B4-BE49-F238E27FC236}">
                  <a16:creationId xmlns:a16="http://schemas.microsoft.com/office/drawing/2014/main" id="{1E3F4C90-5CA4-7292-D0C4-8397566C2F80}"/>
                </a:ext>
              </a:extLst>
            </p:cNvPr>
            <p:cNvSpPr/>
            <p:nvPr/>
          </p:nvSpPr>
          <p:spPr>
            <a:xfrm>
              <a:off x="9847823" y="5141298"/>
              <a:ext cx="2318556" cy="178089"/>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354" name="TextBox 353">
              <a:extLst>
                <a:ext uri="{FF2B5EF4-FFF2-40B4-BE49-F238E27FC236}">
                  <a16:creationId xmlns:a16="http://schemas.microsoft.com/office/drawing/2014/main" id="{9E8E4DEB-D521-6164-18F7-E2035EB0575D}"/>
                </a:ext>
              </a:extLst>
            </p:cNvPr>
            <p:cNvSpPr txBox="1"/>
            <p:nvPr/>
          </p:nvSpPr>
          <p:spPr>
            <a:xfrm>
              <a:off x="10164334" y="5118809"/>
              <a:ext cx="159797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Application Guard</a:t>
              </a:r>
            </a:p>
          </p:txBody>
        </p:sp>
        <p:pic>
          <p:nvPicPr>
            <p:cNvPr id="11" name="Graphic 10">
              <a:extLst>
                <a:ext uri="{FF2B5EF4-FFF2-40B4-BE49-F238E27FC236}">
                  <a16:creationId xmlns:a16="http://schemas.microsoft.com/office/drawing/2014/main" id="{E882650F-D259-568B-28D9-E505A66DD6A4}"/>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9882066" y="5148032"/>
              <a:ext cx="159060" cy="174904"/>
            </a:xfrm>
            <a:prstGeom prst="rect">
              <a:avLst/>
            </a:prstGeom>
            <a:effectLst>
              <a:outerShdw blurRad="50800" dist="38100" dir="2700000" algn="tl" rotWithShape="0">
                <a:prstClr val="black">
                  <a:alpha val="40000"/>
                </a:prstClr>
              </a:outerShdw>
            </a:effectLst>
          </p:spPr>
        </p:pic>
      </p:grpSp>
      <p:sp>
        <p:nvSpPr>
          <p:cNvPr id="26" name="TextBox 25">
            <a:extLst>
              <a:ext uri="{FF2B5EF4-FFF2-40B4-BE49-F238E27FC236}">
                <a16:creationId xmlns:a16="http://schemas.microsoft.com/office/drawing/2014/main" id="{182BC710-9198-6E7E-4E4B-F4DDC09C219A}"/>
              </a:ext>
            </a:extLst>
          </p:cNvPr>
          <p:cNvSpPr txBox="1"/>
          <p:nvPr/>
        </p:nvSpPr>
        <p:spPr>
          <a:xfrm>
            <a:off x="9052227" y="4847060"/>
            <a:ext cx="189724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Infrastructure &amp; Access</a:t>
            </a:r>
          </a:p>
        </p:txBody>
      </p:sp>
      <p:sp>
        <p:nvSpPr>
          <p:cNvPr id="7" name="Rectangle: Rounded Corners 6">
            <a:extLst>
              <a:ext uri="{FF2B5EF4-FFF2-40B4-BE49-F238E27FC236}">
                <a16:creationId xmlns:a16="http://schemas.microsoft.com/office/drawing/2014/main" id="{AEC3BB01-3147-7137-3D8C-21A340D7378D}"/>
              </a:ext>
            </a:extLst>
          </p:cNvPr>
          <p:cNvSpPr/>
          <p:nvPr/>
        </p:nvSpPr>
        <p:spPr>
          <a:xfrm>
            <a:off x="9012477" y="3931675"/>
            <a:ext cx="2826159" cy="359661"/>
          </a:xfrm>
          <a:prstGeom prst="roundRect">
            <a:avLst>
              <a:gd name="adj" fmla="val 6041"/>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ON-PREM APPS &amp; WORKLOADS</a:t>
            </a:r>
          </a:p>
        </p:txBody>
      </p:sp>
      <p:sp>
        <p:nvSpPr>
          <p:cNvPr id="8" name="TextBox 7">
            <a:extLst>
              <a:ext uri="{FF2B5EF4-FFF2-40B4-BE49-F238E27FC236}">
                <a16:creationId xmlns:a16="http://schemas.microsoft.com/office/drawing/2014/main" id="{8EE7F97C-9356-8A97-9BBE-F5D4E059C4A3}"/>
              </a:ext>
            </a:extLst>
          </p:cNvPr>
          <p:cNvSpPr txBox="1"/>
          <p:nvPr/>
        </p:nvSpPr>
        <p:spPr>
          <a:xfrm>
            <a:off x="9034521" y="4266149"/>
            <a:ext cx="50856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Data</a:t>
            </a:r>
          </a:p>
        </p:txBody>
      </p:sp>
      <p:sp>
        <p:nvSpPr>
          <p:cNvPr id="57" name="TextBox 56">
            <a:extLst>
              <a:ext uri="{FF2B5EF4-FFF2-40B4-BE49-F238E27FC236}">
                <a16:creationId xmlns:a16="http://schemas.microsoft.com/office/drawing/2014/main" id="{F9DC23E3-C0FB-8A3E-2DA9-2FA769A406BE}"/>
              </a:ext>
            </a:extLst>
          </p:cNvPr>
          <p:cNvSpPr txBox="1"/>
          <p:nvPr/>
        </p:nvSpPr>
        <p:spPr>
          <a:xfrm>
            <a:off x="9936107" y="4133136"/>
            <a:ext cx="691917"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a:ln>
                  <a:noFill/>
                </a:ln>
                <a:solidFill>
                  <a:srgbClr val="0078D4">
                    <a:lumMod val="75000"/>
                  </a:srgbClr>
                </a:solidFill>
                <a:effectLst/>
                <a:uLnTx/>
                <a:uFillTx/>
                <a:latin typeface="Segoe UI Semibold" panose="020B0702040204020203" pitchFamily="34" charset="0"/>
                <a:ea typeface="+mn-ea"/>
                <a:cs typeface="Segoe UI Semibold" panose="020B0702040204020203" pitchFamily="34" charset="0"/>
              </a:rPr>
              <a:t>Database</a:t>
            </a:r>
          </a:p>
        </p:txBody>
      </p:sp>
      <p:sp>
        <p:nvSpPr>
          <p:cNvPr id="81" name="TextBox 80">
            <a:extLst>
              <a:ext uri="{FF2B5EF4-FFF2-40B4-BE49-F238E27FC236}">
                <a16:creationId xmlns:a16="http://schemas.microsoft.com/office/drawing/2014/main" id="{7B520DEA-CBE6-5F03-9052-43C11570EAFF}"/>
              </a:ext>
            </a:extLst>
          </p:cNvPr>
          <p:cNvSpPr txBox="1"/>
          <p:nvPr/>
        </p:nvSpPr>
        <p:spPr>
          <a:xfrm>
            <a:off x="11111950" y="4125442"/>
            <a:ext cx="722775"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a:ln>
                  <a:noFill/>
                </a:ln>
                <a:solidFill>
                  <a:srgbClr val="0078D4">
                    <a:lumMod val="75000"/>
                  </a:srgbClr>
                </a:solidFill>
                <a:effectLst/>
                <a:uLnTx/>
                <a:uFillTx/>
                <a:latin typeface="Segoe UI Semibold" panose="020B0702040204020203" pitchFamily="34" charset="0"/>
                <a:ea typeface="+mn-ea"/>
                <a:cs typeface="Segoe UI Semibold" panose="020B0702040204020203" pitchFamily="34" charset="0"/>
              </a:rPr>
              <a:t>Storage</a:t>
            </a:r>
          </a:p>
        </p:txBody>
      </p:sp>
      <p:sp>
        <p:nvSpPr>
          <p:cNvPr id="101" name="TextBox 100">
            <a:extLst>
              <a:ext uri="{FF2B5EF4-FFF2-40B4-BE49-F238E27FC236}">
                <a16:creationId xmlns:a16="http://schemas.microsoft.com/office/drawing/2014/main" id="{85433ECC-EA39-3267-0D7B-8EAB25675608}"/>
              </a:ext>
            </a:extLst>
          </p:cNvPr>
          <p:cNvSpPr txBox="1"/>
          <p:nvPr/>
        </p:nvSpPr>
        <p:spPr>
          <a:xfrm>
            <a:off x="10567030" y="4125442"/>
            <a:ext cx="827262"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a:ln>
                  <a:noFill/>
                </a:ln>
                <a:solidFill>
                  <a:srgbClr val="0078D4">
                    <a:lumMod val="75000"/>
                  </a:srgbClr>
                </a:solidFill>
                <a:effectLst/>
                <a:uLnTx/>
                <a:uFillTx/>
                <a:latin typeface="Segoe UI Semibold" panose="020B0702040204020203" pitchFamily="34" charset="0"/>
                <a:ea typeface="+mn-ea"/>
                <a:cs typeface="Segoe UI Semibold" panose="020B0702040204020203" pitchFamily="34" charset="0"/>
              </a:rPr>
              <a:t>File share</a:t>
            </a:r>
          </a:p>
        </p:txBody>
      </p:sp>
      <p:sp>
        <p:nvSpPr>
          <p:cNvPr id="25" name="Rectangle: Rounded Corners 24">
            <a:extLst>
              <a:ext uri="{FF2B5EF4-FFF2-40B4-BE49-F238E27FC236}">
                <a16:creationId xmlns:a16="http://schemas.microsoft.com/office/drawing/2014/main" id="{D43AEE74-1A62-F06A-382A-8C89FFA8FD4E}"/>
              </a:ext>
            </a:extLst>
          </p:cNvPr>
          <p:cNvSpPr/>
          <p:nvPr/>
        </p:nvSpPr>
        <p:spPr>
          <a:xfrm>
            <a:off x="9126663" y="2327789"/>
            <a:ext cx="2826159" cy="359661"/>
          </a:xfrm>
          <a:prstGeom prst="roundRect">
            <a:avLst>
              <a:gd name="adj" fmla="val 6041"/>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CLOUD APPS &amp; WORKLOADS</a:t>
            </a:r>
          </a:p>
        </p:txBody>
      </p:sp>
      <p:sp>
        <p:nvSpPr>
          <p:cNvPr id="141" name="Title 2">
            <a:extLst>
              <a:ext uri="{FF2B5EF4-FFF2-40B4-BE49-F238E27FC236}">
                <a16:creationId xmlns:a16="http://schemas.microsoft.com/office/drawing/2014/main" id="{1EFBEE31-6D85-5A30-4BC8-8E5C11C7D1AD}"/>
              </a:ext>
            </a:extLst>
          </p:cNvPr>
          <p:cNvSpPr>
            <a:spLocks noGrp="1"/>
          </p:cNvSpPr>
          <p:nvPr>
            <p:ph type="title"/>
          </p:nvPr>
        </p:nvSpPr>
        <p:spPr>
          <a:xfrm>
            <a:off x="7385418" y="51111"/>
            <a:ext cx="2371211" cy="630091"/>
          </a:xfrm>
        </p:spPr>
        <p:txBody>
          <a:bodyPr lIns="0" tIns="0" rIns="0" bIns="0">
            <a:noAutofit/>
          </a:bodyPr>
          <a:lstStyle/>
          <a:p>
            <a:r>
              <a:rPr lang="en-US" sz="1600" i="1">
                <a:latin typeface="Segoe UI Semibold" panose="020B0702040204020203" pitchFamily="34" charset="0"/>
                <a:cs typeface="Segoe UI Semibold" panose="020B0702040204020203" pitchFamily="34" charset="0"/>
              </a:rPr>
              <a:t>Implemented in </a:t>
            </a:r>
            <a:r>
              <a:rPr lang="en-US" sz="1600" i="1" err="1">
                <a:latin typeface="Segoe UI Semibold" panose="020B0702040204020203" pitchFamily="34" charset="0"/>
                <a:cs typeface="Segoe UI Semibold" panose="020B0702040204020203" pitchFamily="34" charset="0"/>
              </a:rPr>
              <a:t>NCCoE</a:t>
            </a:r>
            <a:r>
              <a:rPr lang="en-US" sz="1600" i="1">
                <a:latin typeface="Segoe UI Semibold" panose="020B0702040204020203" pitchFamily="34" charset="0"/>
                <a:cs typeface="Segoe UI Semibold" panose="020B0702040204020203" pitchFamily="34" charset="0"/>
              </a:rPr>
              <a:t> lab (Summer 2023)</a:t>
            </a:r>
            <a:endParaRPr lang="en-US" sz="1100" i="1">
              <a:latin typeface="Segoe UI Semibold" panose="020B0702040204020203" pitchFamily="34" charset="0"/>
              <a:cs typeface="Segoe UI Semibold" panose="020B0702040204020203" pitchFamily="34" charset="0"/>
            </a:endParaRPr>
          </a:p>
        </p:txBody>
      </p:sp>
      <p:sp>
        <p:nvSpPr>
          <p:cNvPr id="185" name="TextBox 184">
            <a:extLst>
              <a:ext uri="{FF2B5EF4-FFF2-40B4-BE49-F238E27FC236}">
                <a16:creationId xmlns:a16="http://schemas.microsoft.com/office/drawing/2014/main" id="{9A7EB772-97E7-6747-E55A-7340B76CF69A}"/>
              </a:ext>
            </a:extLst>
          </p:cNvPr>
          <p:cNvSpPr txBox="1"/>
          <p:nvPr/>
        </p:nvSpPr>
        <p:spPr>
          <a:xfrm>
            <a:off x="5125433" y="1511580"/>
            <a:ext cx="1444500"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Identity</a:t>
            </a:r>
          </a:p>
        </p:txBody>
      </p:sp>
      <p:sp>
        <p:nvSpPr>
          <p:cNvPr id="199" name="TextBox 198">
            <a:extLst>
              <a:ext uri="{FF2B5EF4-FFF2-40B4-BE49-F238E27FC236}">
                <a16:creationId xmlns:a16="http://schemas.microsoft.com/office/drawing/2014/main" id="{CC68EBD8-0E90-A964-BE9E-55AE4187FEF3}"/>
              </a:ext>
            </a:extLst>
          </p:cNvPr>
          <p:cNvSpPr txBox="1"/>
          <p:nvPr/>
        </p:nvSpPr>
        <p:spPr>
          <a:xfrm>
            <a:off x="8486354" y="1511580"/>
            <a:ext cx="1313806"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a:t>
            </a:r>
          </a:p>
        </p:txBody>
      </p:sp>
      <p:sp>
        <p:nvSpPr>
          <p:cNvPr id="344" name="TextBox 343">
            <a:extLst>
              <a:ext uri="{FF2B5EF4-FFF2-40B4-BE49-F238E27FC236}">
                <a16:creationId xmlns:a16="http://schemas.microsoft.com/office/drawing/2014/main" id="{95FDC967-3E0A-C8BE-0BAF-59B3ABF20D67}"/>
              </a:ext>
            </a:extLst>
          </p:cNvPr>
          <p:cNvSpPr txBox="1"/>
          <p:nvPr/>
        </p:nvSpPr>
        <p:spPr>
          <a:xfrm>
            <a:off x="6684054" y="1511580"/>
            <a:ext cx="1688180"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 Apps</a:t>
            </a:r>
          </a:p>
        </p:txBody>
      </p:sp>
      <p:sp>
        <p:nvSpPr>
          <p:cNvPr id="74" name="Rectangle: Rounded Corners 73">
            <a:extLst>
              <a:ext uri="{FF2B5EF4-FFF2-40B4-BE49-F238E27FC236}">
                <a16:creationId xmlns:a16="http://schemas.microsoft.com/office/drawing/2014/main" id="{4139C2FB-7321-72D6-1DA2-60285DF6F85C}"/>
              </a:ext>
            </a:extLst>
          </p:cNvPr>
          <p:cNvSpPr/>
          <p:nvPr/>
        </p:nvSpPr>
        <p:spPr>
          <a:xfrm>
            <a:off x="1802401" y="1511580"/>
            <a:ext cx="1488047" cy="227628"/>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Endpoint</a:t>
            </a:r>
          </a:p>
          <a:p>
            <a:pPr marL="22860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161" name="TextBox 160">
            <a:extLst>
              <a:ext uri="{FF2B5EF4-FFF2-40B4-BE49-F238E27FC236}">
                <a16:creationId xmlns:a16="http://schemas.microsoft.com/office/drawing/2014/main" id="{FD4B11F5-F38C-8E40-9C23-B9E9F5A745D6}"/>
              </a:ext>
            </a:extLst>
          </p:cNvPr>
          <p:cNvSpPr txBox="1"/>
          <p:nvPr/>
        </p:nvSpPr>
        <p:spPr>
          <a:xfrm>
            <a:off x="3404569" y="1511580"/>
            <a:ext cx="1606743"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Office 365</a:t>
            </a:r>
          </a:p>
        </p:txBody>
      </p:sp>
      <p:sp>
        <p:nvSpPr>
          <p:cNvPr id="79" name="TextBox 78">
            <a:extLst>
              <a:ext uri="{FF2B5EF4-FFF2-40B4-BE49-F238E27FC236}">
                <a16:creationId xmlns:a16="http://schemas.microsoft.com/office/drawing/2014/main" id="{9BA83539-C549-5703-FB1A-5F41D9EF23B7}"/>
              </a:ext>
            </a:extLst>
          </p:cNvPr>
          <p:cNvSpPr txBox="1"/>
          <p:nvPr/>
        </p:nvSpPr>
        <p:spPr>
          <a:xfrm>
            <a:off x="7992534" y="1832856"/>
            <a:ext cx="3570632" cy="215444"/>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FF0000"/>
                </a:solidFill>
                <a:effectLst>
                  <a:glow rad="165100">
                    <a:srgbClr val="FFFFFF"/>
                  </a:glow>
                </a:effectLst>
                <a:uLnTx/>
                <a:uFillTx/>
                <a:latin typeface="Segoe UI" panose="020B0502040204020203" pitchFamily="34" charset="0"/>
                <a:ea typeface="+mn-ea"/>
                <a:cs typeface="Segoe UI" panose="020B0502040204020203" pitchFamily="34" charset="0"/>
              </a:rPr>
              <a:t>Security telemetry from across the environment </a:t>
            </a:r>
          </a:p>
        </p:txBody>
      </p:sp>
      <p:cxnSp>
        <p:nvCxnSpPr>
          <p:cNvPr id="50" name="Straight Connector 49">
            <a:extLst>
              <a:ext uri="{FF2B5EF4-FFF2-40B4-BE49-F238E27FC236}">
                <a16:creationId xmlns:a16="http://schemas.microsoft.com/office/drawing/2014/main" id="{FD77A05B-6543-56C8-F056-2350D067581E}"/>
              </a:ext>
            </a:extLst>
          </p:cNvPr>
          <p:cNvCxnSpPr>
            <a:cxnSpLocks/>
            <a:stCxn id="167" idx="1"/>
            <a:endCxn id="138" idx="3"/>
          </p:cNvCxnSpPr>
          <p:nvPr/>
        </p:nvCxnSpPr>
        <p:spPr>
          <a:xfrm rot="10800000" flipH="1">
            <a:off x="2328466" y="3851934"/>
            <a:ext cx="5199677" cy="1023246"/>
          </a:xfrm>
          <a:prstGeom prst="bentConnector5">
            <a:avLst>
              <a:gd name="adj1" fmla="val 13295"/>
              <a:gd name="adj2" fmla="val 132809"/>
              <a:gd name="adj3" fmla="val 73078"/>
            </a:avLst>
          </a:prstGeom>
          <a:ln w="69850">
            <a:solidFill>
              <a:srgbClr val="3A548E"/>
            </a:solidFill>
          </a:ln>
        </p:spPr>
        <p:style>
          <a:lnRef idx="2">
            <a:schemeClr val="accent1"/>
          </a:lnRef>
          <a:fillRef idx="0">
            <a:schemeClr val="accent1"/>
          </a:fillRef>
          <a:effectRef idx="1">
            <a:schemeClr val="accent1"/>
          </a:effectRef>
          <a:fontRef idx="minor">
            <a:schemeClr val="tx1"/>
          </a:fontRef>
        </p:style>
      </p:cxnSp>
      <p:pic>
        <p:nvPicPr>
          <p:cNvPr id="167" name="Graphic 166">
            <a:extLst>
              <a:ext uri="{FF2B5EF4-FFF2-40B4-BE49-F238E27FC236}">
                <a16:creationId xmlns:a16="http://schemas.microsoft.com/office/drawing/2014/main" id="{65B8B3F2-8867-D949-2D35-0B6F7D79F6C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328467" y="4635292"/>
            <a:ext cx="479775" cy="479775"/>
          </a:xfrm>
          <a:prstGeom prst="rect">
            <a:avLst/>
          </a:prstGeom>
        </p:spPr>
      </p:pic>
      <p:grpSp>
        <p:nvGrpSpPr>
          <p:cNvPr id="64" name="Group 63">
            <a:extLst>
              <a:ext uri="{FF2B5EF4-FFF2-40B4-BE49-F238E27FC236}">
                <a16:creationId xmlns:a16="http://schemas.microsoft.com/office/drawing/2014/main" id="{04200FF3-404E-FF74-01CA-08192CE55900}"/>
              </a:ext>
            </a:extLst>
          </p:cNvPr>
          <p:cNvGrpSpPr/>
          <p:nvPr/>
        </p:nvGrpSpPr>
        <p:grpSpPr>
          <a:xfrm>
            <a:off x="3889206" y="3225043"/>
            <a:ext cx="1725574" cy="695669"/>
            <a:chOff x="3612445" y="3225582"/>
            <a:chExt cx="1650001" cy="662842"/>
          </a:xfrm>
        </p:grpSpPr>
        <p:sp>
          <p:nvSpPr>
            <p:cNvPr id="239" name="Rectangle: Rounded Corners 238">
              <a:extLst>
                <a:ext uri="{FF2B5EF4-FFF2-40B4-BE49-F238E27FC236}">
                  <a16:creationId xmlns:a16="http://schemas.microsoft.com/office/drawing/2014/main" id="{586ECF39-39BC-7825-2EA5-800C7D379ADA}"/>
                </a:ext>
              </a:extLst>
            </p:cNvPr>
            <p:cNvSpPr/>
            <p:nvPr/>
          </p:nvSpPr>
          <p:spPr>
            <a:xfrm>
              <a:off x="3612445" y="3225582"/>
              <a:ext cx="1626787" cy="662842"/>
            </a:xfrm>
            <a:prstGeom prst="roundRect">
              <a:avLst/>
            </a:prstGeom>
            <a:solidFill>
              <a:srgbClr val="D0E3F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TextBox 239">
              <a:extLst>
                <a:ext uri="{FF2B5EF4-FFF2-40B4-BE49-F238E27FC236}">
                  <a16:creationId xmlns:a16="http://schemas.microsoft.com/office/drawing/2014/main" id="{57642C45-30A7-871C-7F95-DF7AF71AD70C}"/>
                </a:ext>
              </a:extLst>
            </p:cNvPr>
            <p:cNvSpPr txBox="1"/>
            <p:nvPr/>
          </p:nvSpPr>
          <p:spPr>
            <a:xfrm>
              <a:off x="3921383" y="3238975"/>
              <a:ext cx="942708" cy="25472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Entra ID</a:t>
              </a:r>
            </a:p>
          </p:txBody>
        </p:sp>
        <p:pic>
          <p:nvPicPr>
            <p:cNvPr id="241" name="Graphic 240">
              <a:extLst>
                <a:ext uri="{FF2B5EF4-FFF2-40B4-BE49-F238E27FC236}">
                  <a16:creationId xmlns:a16="http://schemas.microsoft.com/office/drawing/2014/main" id="{E3F68493-4D30-CB13-1321-955B709E9141}"/>
                </a:ext>
              </a:extLst>
            </p:cNvPr>
            <p:cNvPicPr>
              <a:picLocks noChangeAspect="1"/>
            </p:cNvPicPr>
            <p:nvPr/>
          </p:nvPicPr>
          <p:blipFill>
            <a:blip r:embed="rId45">
              <a:extLst>
                <a:ext uri="{28A0092B-C50C-407E-A947-70E740481C1C}">
                  <a14:useLocalDpi xmlns:a14="http://schemas.microsoft.com/office/drawing/2010/main" val="0"/>
                </a:ext>
                <a:ext uri="{96DAC541-7B7A-43D3-8B79-37D633B846F1}">
                  <asvg:svgBlip xmlns:asvg="http://schemas.microsoft.com/office/drawing/2016/SVG/main" r:embed="rId46"/>
                </a:ext>
              </a:extLst>
            </a:blip>
            <a:srcRect/>
            <a:stretch/>
          </p:blipFill>
          <p:spPr>
            <a:xfrm>
              <a:off x="3686358" y="3244277"/>
              <a:ext cx="274320" cy="274320"/>
            </a:xfrm>
            <a:prstGeom prst="rect">
              <a:avLst/>
            </a:prstGeom>
            <a:effectLst>
              <a:outerShdw blurRad="50800" dist="38100" dir="2700000" algn="tl" rotWithShape="0">
                <a:prstClr val="black">
                  <a:alpha val="40000"/>
                </a:prstClr>
              </a:outerShdw>
            </a:effectLst>
          </p:spPr>
        </p:pic>
        <p:sp>
          <p:nvSpPr>
            <p:cNvPr id="243" name="TextBox 242">
              <a:extLst>
                <a:ext uri="{FF2B5EF4-FFF2-40B4-BE49-F238E27FC236}">
                  <a16:creationId xmlns:a16="http://schemas.microsoft.com/office/drawing/2014/main" id="{33B09253-90D9-3E63-1295-2A56CDEDE796}"/>
                </a:ext>
              </a:extLst>
            </p:cNvPr>
            <p:cNvSpPr txBox="1"/>
            <p:nvPr/>
          </p:nvSpPr>
          <p:spPr>
            <a:xfrm>
              <a:off x="3922312" y="3559068"/>
              <a:ext cx="1340134" cy="25472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Entra ID Governance</a:t>
              </a:r>
            </a:p>
          </p:txBody>
        </p:sp>
        <p:pic>
          <p:nvPicPr>
            <p:cNvPr id="29" name="Graphic 28">
              <a:extLst>
                <a:ext uri="{FF2B5EF4-FFF2-40B4-BE49-F238E27FC236}">
                  <a16:creationId xmlns:a16="http://schemas.microsoft.com/office/drawing/2014/main" id="{CA882BB5-5A73-32E8-8ADC-EE76C0087FC4}"/>
                </a:ext>
              </a:extLst>
            </p:cNvPr>
            <p:cNvPicPr>
              <a:picLocks noChangeAspect="1"/>
            </p:cNvPicPr>
            <p:nvPr/>
          </p:nvPicPr>
          <p:blipFill>
            <a:blip r:embed="rId47">
              <a:extLst>
                <a:ext uri="{28A0092B-C50C-407E-A947-70E740481C1C}">
                  <a14:useLocalDpi xmlns:a14="http://schemas.microsoft.com/office/drawing/2010/main" val="0"/>
                </a:ext>
                <a:ext uri="{96DAC541-7B7A-43D3-8B79-37D633B846F1}">
                  <asvg:svgBlip xmlns:asvg="http://schemas.microsoft.com/office/drawing/2016/SVG/main" r:embed="rId48"/>
                </a:ext>
              </a:extLst>
            </a:blip>
            <a:srcRect/>
            <a:stretch/>
          </p:blipFill>
          <p:spPr>
            <a:xfrm>
              <a:off x="3677385" y="3556927"/>
              <a:ext cx="274320" cy="274320"/>
            </a:xfrm>
            <a:prstGeom prst="rect">
              <a:avLst/>
            </a:prstGeom>
            <a:effectLst>
              <a:outerShdw blurRad="50800" dist="38100" dir="2700000" algn="tl" rotWithShape="0">
                <a:prstClr val="black">
                  <a:alpha val="40000"/>
                </a:prstClr>
              </a:outerShdw>
            </a:effectLst>
          </p:spPr>
        </p:pic>
      </p:grpSp>
      <p:sp>
        <p:nvSpPr>
          <p:cNvPr id="396" name="Rectangle: Rounded Corners 197">
            <a:extLst>
              <a:ext uri="{FF2B5EF4-FFF2-40B4-BE49-F238E27FC236}">
                <a16:creationId xmlns:a16="http://schemas.microsoft.com/office/drawing/2014/main" id="{A078EED9-9F0B-1D38-F870-F8D41FE2A170}"/>
              </a:ext>
            </a:extLst>
          </p:cNvPr>
          <p:cNvSpPr/>
          <p:nvPr/>
        </p:nvSpPr>
        <p:spPr>
          <a:xfrm>
            <a:off x="6306793" y="3506439"/>
            <a:ext cx="1293964" cy="569480"/>
          </a:xfrm>
          <a:prstGeom prst="roundRect">
            <a:avLst/>
          </a:prstGeom>
          <a:solidFill>
            <a:srgbClr val="D9D9D9"/>
          </a:solidFill>
          <a:ln>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Segoe UI Semibold" panose="020B0702040204020203" pitchFamily="34" charset="0"/>
            </a:endParaRPr>
          </a:p>
        </p:txBody>
      </p:sp>
      <p:grpSp>
        <p:nvGrpSpPr>
          <p:cNvPr id="398" name="Group 397">
            <a:extLst>
              <a:ext uri="{FF2B5EF4-FFF2-40B4-BE49-F238E27FC236}">
                <a16:creationId xmlns:a16="http://schemas.microsoft.com/office/drawing/2014/main" id="{CBB2841E-2120-8723-7B53-FB97C36EC371}"/>
              </a:ext>
            </a:extLst>
          </p:cNvPr>
          <p:cNvGrpSpPr>
            <a:grpSpLocks noChangeAspect="1"/>
          </p:cNvGrpSpPr>
          <p:nvPr/>
        </p:nvGrpSpPr>
        <p:grpSpPr>
          <a:xfrm>
            <a:off x="6840867" y="3567836"/>
            <a:ext cx="274320" cy="274320"/>
            <a:chOff x="334079" y="3828176"/>
            <a:chExt cx="392314" cy="392314"/>
          </a:xfrm>
        </p:grpSpPr>
        <p:pic>
          <p:nvPicPr>
            <p:cNvPr id="399" name="Graphic 398">
              <a:extLst>
                <a:ext uri="{FF2B5EF4-FFF2-40B4-BE49-F238E27FC236}">
                  <a16:creationId xmlns:a16="http://schemas.microsoft.com/office/drawing/2014/main" id="{0029073E-5EB0-3525-689F-95F1DD1AEEA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34079" y="3828176"/>
              <a:ext cx="392314" cy="392314"/>
            </a:xfrm>
            <a:prstGeom prst="rect">
              <a:avLst/>
            </a:prstGeom>
          </p:spPr>
        </p:pic>
        <p:pic>
          <p:nvPicPr>
            <p:cNvPr id="400" name="Graphic 399">
              <a:extLst>
                <a:ext uri="{FF2B5EF4-FFF2-40B4-BE49-F238E27FC236}">
                  <a16:creationId xmlns:a16="http://schemas.microsoft.com/office/drawing/2014/main" id="{74781D26-5317-AFE9-4194-111CBC5E6F4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68463" y="4004983"/>
              <a:ext cx="123546" cy="123546"/>
            </a:xfrm>
            <a:prstGeom prst="rect">
              <a:avLst/>
            </a:prstGeom>
          </p:spPr>
        </p:pic>
      </p:grpSp>
      <p:sp>
        <p:nvSpPr>
          <p:cNvPr id="138" name="TextBox 137">
            <a:extLst>
              <a:ext uri="{FF2B5EF4-FFF2-40B4-BE49-F238E27FC236}">
                <a16:creationId xmlns:a16="http://schemas.microsoft.com/office/drawing/2014/main" id="{0367A9F2-D87F-FF7C-DCC2-1BDD18563579}"/>
              </a:ext>
            </a:extLst>
          </p:cNvPr>
          <p:cNvSpPr txBox="1"/>
          <p:nvPr/>
        </p:nvSpPr>
        <p:spPr>
          <a:xfrm>
            <a:off x="6390088" y="3613407"/>
            <a:ext cx="1138056" cy="477054"/>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prstClr val="black"/>
              </a:solidFill>
              <a:effectLst/>
              <a:uLnTx/>
              <a:uFillTx/>
              <a:latin typeface="Calibri" panose="020F0502020204030204"/>
              <a:ea typeface="+mn-ea"/>
              <a:cs typeface="Segoe UI Semibold" panose="020B07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Grant Access </a:t>
            </a:r>
            <a:br>
              <a:rPr kumimoji="0" lang="en-US" sz="9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br>
            <a:r>
              <a:rPr kumimoji="0" lang="en-US" sz="500" b="1" i="1"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Software Defined Perimeter(SDP)</a:t>
            </a:r>
            <a:endParaRPr kumimoji="0" lang="en-US" sz="400" b="1" i="1"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p:txBody>
      </p:sp>
      <p:sp>
        <p:nvSpPr>
          <p:cNvPr id="131" name="TextBox 130">
            <a:extLst>
              <a:ext uri="{FF2B5EF4-FFF2-40B4-BE49-F238E27FC236}">
                <a16:creationId xmlns:a16="http://schemas.microsoft.com/office/drawing/2014/main" id="{9B31AF78-1ECC-40BE-910A-D5D3C86BA8A1}"/>
              </a:ext>
            </a:extLst>
          </p:cNvPr>
          <p:cNvSpPr txBox="1"/>
          <p:nvPr/>
        </p:nvSpPr>
        <p:spPr>
          <a:xfrm>
            <a:off x="6160627" y="4066165"/>
            <a:ext cx="2615117"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Policy Enforcement Point (PEP)</a:t>
            </a:r>
          </a:p>
        </p:txBody>
      </p:sp>
      <p:grpSp>
        <p:nvGrpSpPr>
          <p:cNvPr id="255" name="Group 254">
            <a:extLst>
              <a:ext uri="{FF2B5EF4-FFF2-40B4-BE49-F238E27FC236}">
                <a16:creationId xmlns:a16="http://schemas.microsoft.com/office/drawing/2014/main" id="{F1789AE5-8CB4-3061-2352-A75CEBD6F07C}"/>
              </a:ext>
            </a:extLst>
          </p:cNvPr>
          <p:cNvGrpSpPr/>
          <p:nvPr/>
        </p:nvGrpSpPr>
        <p:grpSpPr>
          <a:xfrm>
            <a:off x="7559549" y="2356367"/>
            <a:ext cx="974347" cy="1676143"/>
            <a:chOff x="7605803" y="2747646"/>
            <a:chExt cx="974347" cy="1676143"/>
          </a:xfrm>
        </p:grpSpPr>
        <p:sp>
          <p:nvSpPr>
            <p:cNvPr id="251" name="Rectangle: Rounded Corners 250">
              <a:extLst>
                <a:ext uri="{FF2B5EF4-FFF2-40B4-BE49-F238E27FC236}">
                  <a16:creationId xmlns:a16="http://schemas.microsoft.com/office/drawing/2014/main" id="{B7473276-4671-8088-914F-FA5B4409B57D}"/>
                </a:ext>
              </a:extLst>
            </p:cNvPr>
            <p:cNvSpPr/>
            <p:nvPr/>
          </p:nvSpPr>
          <p:spPr>
            <a:xfrm>
              <a:off x="7605803" y="2747646"/>
              <a:ext cx="951506" cy="1676143"/>
            </a:xfrm>
            <a:prstGeom prst="roundRect">
              <a:avLst>
                <a:gd name="adj" fmla="val 8975"/>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252" name="TextBox 251">
              <a:extLst>
                <a:ext uri="{FF2B5EF4-FFF2-40B4-BE49-F238E27FC236}">
                  <a16:creationId xmlns:a16="http://schemas.microsoft.com/office/drawing/2014/main" id="{FA6EDE20-2167-5EDC-7AA5-5D0B35009288}"/>
                </a:ext>
              </a:extLst>
            </p:cNvPr>
            <p:cNvSpPr txBox="1"/>
            <p:nvPr/>
          </p:nvSpPr>
          <p:spPr>
            <a:xfrm>
              <a:off x="7637442" y="3301945"/>
              <a:ext cx="942708"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Entra ID</a:t>
              </a:r>
            </a:p>
          </p:txBody>
        </p:sp>
        <p:sp>
          <p:nvSpPr>
            <p:cNvPr id="253" name="TextBox 252">
              <a:extLst>
                <a:ext uri="{FF2B5EF4-FFF2-40B4-BE49-F238E27FC236}">
                  <a16:creationId xmlns:a16="http://schemas.microsoft.com/office/drawing/2014/main" id="{E9F0C6D9-AAAC-A09B-34A0-EA019C7093D1}"/>
                </a:ext>
              </a:extLst>
            </p:cNvPr>
            <p:cNvSpPr txBox="1"/>
            <p:nvPr/>
          </p:nvSpPr>
          <p:spPr>
            <a:xfrm>
              <a:off x="7689353" y="3483374"/>
              <a:ext cx="81232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Conditional Access</a:t>
              </a:r>
            </a:p>
          </p:txBody>
        </p:sp>
        <p:pic>
          <p:nvPicPr>
            <p:cNvPr id="254" name="Graphic 253">
              <a:extLst>
                <a:ext uri="{FF2B5EF4-FFF2-40B4-BE49-F238E27FC236}">
                  <a16:creationId xmlns:a16="http://schemas.microsoft.com/office/drawing/2014/main" id="{D5A6E905-1707-A200-24F9-37127B9FFD2B}"/>
                </a:ext>
              </a:extLst>
            </p:cNvPr>
            <p:cNvPicPr>
              <a:picLocks noChangeAspect="1"/>
            </p:cNvPicPr>
            <p:nvPr/>
          </p:nvPicPr>
          <p:blipFill>
            <a:blip r:embed="rId45">
              <a:extLst>
                <a:ext uri="{28A0092B-C50C-407E-A947-70E740481C1C}">
                  <a14:useLocalDpi xmlns:a14="http://schemas.microsoft.com/office/drawing/2010/main" val="0"/>
                </a:ext>
                <a:ext uri="{96DAC541-7B7A-43D3-8B79-37D633B846F1}">
                  <asvg:svgBlip xmlns:asvg="http://schemas.microsoft.com/office/drawing/2016/SVG/main" r:embed="rId46"/>
                </a:ext>
              </a:extLst>
            </a:blip>
            <a:srcRect/>
            <a:stretch/>
          </p:blipFill>
          <p:spPr>
            <a:xfrm>
              <a:off x="7938782" y="2925482"/>
              <a:ext cx="313470" cy="313470"/>
            </a:xfrm>
            <a:prstGeom prst="rect">
              <a:avLst/>
            </a:prstGeom>
          </p:spPr>
        </p:pic>
      </p:grpSp>
      <p:sp>
        <p:nvSpPr>
          <p:cNvPr id="78" name="Rectangle: Rounded Corners 77">
            <a:extLst>
              <a:ext uri="{FF2B5EF4-FFF2-40B4-BE49-F238E27FC236}">
                <a16:creationId xmlns:a16="http://schemas.microsoft.com/office/drawing/2014/main" id="{9A8B5CAF-C6A2-349A-06FB-CD17214F3797}"/>
              </a:ext>
            </a:extLst>
          </p:cNvPr>
          <p:cNvSpPr/>
          <p:nvPr/>
        </p:nvSpPr>
        <p:spPr>
          <a:xfrm>
            <a:off x="7312951" y="3549651"/>
            <a:ext cx="1429840" cy="319267"/>
          </a:xfrm>
          <a:prstGeom prst="roundRect">
            <a:avLst>
              <a:gd name="adj" fmla="val 19330"/>
            </a:avLst>
          </a:prstGeom>
          <a:solidFill>
            <a:srgbClr val="CDEAFF"/>
          </a:solidFill>
          <a:ln w="3175">
            <a:solidFill>
              <a:schemeClr val="accent1">
                <a:lumMod val="40000"/>
                <a:lumOff val="6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nvGrpSpPr>
          <p:cNvPr id="62" name="Group 61">
            <a:extLst>
              <a:ext uri="{FF2B5EF4-FFF2-40B4-BE49-F238E27FC236}">
                <a16:creationId xmlns:a16="http://schemas.microsoft.com/office/drawing/2014/main" id="{85CB080E-30D1-54A1-9493-1FB8F1A0B7AB}"/>
              </a:ext>
            </a:extLst>
          </p:cNvPr>
          <p:cNvGrpSpPr/>
          <p:nvPr/>
        </p:nvGrpSpPr>
        <p:grpSpPr>
          <a:xfrm>
            <a:off x="7368216" y="3593628"/>
            <a:ext cx="1430435" cy="230832"/>
            <a:chOff x="8233670" y="4835285"/>
            <a:chExt cx="1430435" cy="230832"/>
          </a:xfrm>
        </p:grpSpPr>
        <p:sp>
          <p:nvSpPr>
            <p:cNvPr id="71" name="TextBox 70">
              <a:extLst>
                <a:ext uri="{FF2B5EF4-FFF2-40B4-BE49-F238E27FC236}">
                  <a16:creationId xmlns:a16="http://schemas.microsoft.com/office/drawing/2014/main" id="{AC5EE6C6-C86A-3ECC-4629-49AD89BB36AD}"/>
                </a:ext>
              </a:extLst>
            </p:cNvPr>
            <p:cNvSpPr txBox="1"/>
            <p:nvPr/>
          </p:nvSpPr>
          <p:spPr>
            <a:xfrm>
              <a:off x="8378788" y="4835285"/>
              <a:ext cx="128531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a:ln>
                    <a:noFill/>
                  </a:ln>
                  <a:solidFill>
                    <a:srgbClr val="FFFFFF">
                      <a:lumMod val="50000"/>
                    </a:srgbClr>
                  </a:solidFill>
                  <a:effectLst/>
                  <a:uLnTx/>
                  <a:uFillTx/>
                  <a:latin typeface="Segoe UI Semibold" panose="020B0702040204020203" pitchFamily="34" charset="0"/>
                  <a:ea typeface="+mn-ea"/>
                  <a:cs typeface="Segoe UI Semibold" panose="020B0702040204020203" pitchFamily="34" charset="0"/>
                </a:rPr>
                <a:t>Entra Internet Access</a:t>
              </a:r>
            </a:p>
          </p:txBody>
        </p:sp>
        <p:pic>
          <p:nvPicPr>
            <p:cNvPr id="76" name="Graphic 75">
              <a:extLst>
                <a:ext uri="{FF2B5EF4-FFF2-40B4-BE49-F238E27FC236}">
                  <a16:creationId xmlns:a16="http://schemas.microsoft.com/office/drawing/2014/main" id="{1BFDF020-B009-8E62-B7DE-2A326DDF40DE}"/>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rcRect/>
            <a:stretch/>
          </p:blipFill>
          <p:spPr>
            <a:xfrm>
              <a:off x="8233670" y="4867376"/>
              <a:ext cx="170710" cy="170710"/>
            </a:xfrm>
            <a:prstGeom prst="rect">
              <a:avLst/>
            </a:prstGeom>
            <a:effectLst>
              <a:outerShdw blurRad="50800" dist="38100" dir="2700000" algn="tl" rotWithShape="0">
                <a:prstClr val="black">
                  <a:alpha val="40000"/>
                </a:prstClr>
              </a:outerShdw>
            </a:effectLst>
          </p:spPr>
        </p:pic>
      </p:grpSp>
      <p:grpSp>
        <p:nvGrpSpPr>
          <p:cNvPr id="90" name="Group 89">
            <a:extLst>
              <a:ext uri="{FF2B5EF4-FFF2-40B4-BE49-F238E27FC236}">
                <a16:creationId xmlns:a16="http://schemas.microsoft.com/office/drawing/2014/main" id="{EFA4258A-13C9-6853-8C68-A97A8C4ECC41}"/>
              </a:ext>
            </a:extLst>
          </p:cNvPr>
          <p:cNvGrpSpPr/>
          <p:nvPr/>
        </p:nvGrpSpPr>
        <p:grpSpPr>
          <a:xfrm>
            <a:off x="3236729" y="4283257"/>
            <a:ext cx="5687550" cy="1454653"/>
            <a:chOff x="3236729" y="4283257"/>
            <a:chExt cx="5687550" cy="1454653"/>
          </a:xfrm>
        </p:grpSpPr>
        <p:grpSp>
          <p:nvGrpSpPr>
            <p:cNvPr id="49" name="Group 48">
              <a:extLst>
                <a:ext uri="{FF2B5EF4-FFF2-40B4-BE49-F238E27FC236}">
                  <a16:creationId xmlns:a16="http://schemas.microsoft.com/office/drawing/2014/main" id="{625B1E42-1410-4935-E41B-B797359A7E45}"/>
                </a:ext>
              </a:extLst>
            </p:cNvPr>
            <p:cNvGrpSpPr/>
            <p:nvPr/>
          </p:nvGrpSpPr>
          <p:grpSpPr>
            <a:xfrm>
              <a:off x="3236729" y="4283257"/>
              <a:ext cx="5687550" cy="512089"/>
              <a:chOff x="3236729" y="4283257"/>
              <a:chExt cx="5687550" cy="512089"/>
            </a:xfrm>
          </p:grpSpPr>
          <p:cxnSp>
            <p:nvCxnSpPr>
              <p:cNvPr id="27" name="Straight Arrow Connector 26">
                <a:extLst>
                  <a:ext uri="{FF2B5EF4-FFF2-40B4-BE49-F238E27FC236}">
                    <a16:creationId xmlns:a16="http://schemas.microsoft.com/office/drawing/2014/main" id="{8E0D07AC-0C64-7ACA-ABDD-C42E1286300E}"/>
                  </a:ext>
                </a:extLst>
              </p:cNvPr>
              <p:cNvCxnSpPr>
                <a:cxnSpLocks/>
              </p:cNvCxnSpPr>
              <p:nvPr/>
            </p:nvCxnSpPr>
            <p:spPr>
              <a:xfrm flipH="1">
                <a:off x="3236729" y="4458217"/>
                <a:ext cx="5687550" cy="0"/>
              </a:xfrm>
              <a:prstGeom prst="straightConnector1">
                <a:avLst/>
              </a:prstGeom>
              <a:ln w="38100">
                <a:solidFill>
                  <a:schemeClr val="accent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47" name="Group 46">
                <a:extLst>
                  <a:ext uri="{FF2B5EF4-FFF2-40B4-BE49-F238E27FC236}">
                    <a16:creationId xmlns:a16="http://schemas.microsoft.com/office/drawing/2014/main" id="{02505430-9378-BED0-B81E-2413584EE6A6}"/>
                  </a:ext>
                </a:extLst>
              </p:cNvPr>
              <p:cNvGrpSpPr/>
              <p:nvPr/>
            </p:nvGrpSpPr>
            <p:grpSpPr>
              <a:xfrm>
                <a:off x="4735044" y="4283257"/>
                <a:ext cx="2712735" cy="183154"/>
                <a:chOff x="4735044" y="4274271"/>
                <a:chExt cx="2712735" cy="191020"/>
              </a:xfrm>
            </p:grpSpPr>
            <p:cxnSp>
              <p:nvCxnSpPr>
                <p:cNvPr id="36" name="Straight Arrow Connector 35">
                  <a:extLst>
                    <a:ext uri="{FF2B5EF4-FFF2-40B4-BE49-F238E27FC236}">
                      <a16:creationId xmlns:a16="http://schemas.microsoft.com/office/drawing/2014/main" id="{0F3B81B2-7104-448F-8760-6901F988C40B}"/>
                    </a:ext>
                  </a:extLst>
                </p:cNvPr>
                <p:cNvCxnSpPr>
                  <a:cxnSpLocks/>
                </p:cNvCxnSpPr>
                <p:nvPr/>
              </p:nvCxnSpPr>
              <p:spPr>
                <a:xfrm flipV="1">
                  <a:off x="4735044" y="4274279"/>
                  <a:ext cx="0" cy="191012"/>
                </a:xfrm>
                <a:prstGeom prst="straightConnector1">
                  <a:avLst/>
                </a:prstGeom>
                <a:ln w="38100">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6E00C859-522E-36DC-7CDC-C7AF413DF2BC}"/>
                    </a:ext>
                  </a:extLst>
                </p:cNvPr>
                <p:cNvCxnSpPr>
                  <a:cxnSpLocks/>
                </p:cNvCxnSpPr>
                <p:nvPr/>
              </p:nvCxnSpPr>
              <p:spPr>
                <a:xfrm flipV="1">
                  <a:off x="7447779" y="4274271"/>
                  <a:ext cx="0" cy="182482"/>
                </a:xfrm>
                <a:prstGeom prst="straightConnector1">
                  <a:avLst/>
                </a:prstGeom>
                <a:ln w="38100">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sp>
            <p:nvSpPr>
              <p:cNvPr id="38" name="TextBox 37">
                <a:extLst>
                  <a:ext uri="{FF2B5EF4-FFF2-40B4-BE49-F238E27FC236}">
                    <a16:creationId xmlns:a16="http://schemas.microsoft.com/office/drawing/2014/main" id="{1C917332-67DE-F8F8-CA38-2F6107F53F03}"/>
                  </a:ext>
                </a:extLst>
              </p:cNvPr>
              <p:cNvSpPr txBox="1"/>
              <p:nvPr/>
            </p:nvSpPr>
            <p:spPr>
              <a:xfrm>
                <a:off x="6783771" y="4518347"/>
                <a:ext cx="2027137" cy="2769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a:ln>
                      <a:noFill/>
                    </a:ln>
                    <a:solidFill>
                      <a:srgbClr val="0078D4"/>
                    </a:solidFill>
                    <a:effectLst/>
                    <a:uLnTx/>
                    <a:uFillTx/>
                    <a:latin typeface="Segoe UI Semibold"/>
                    <a:ea typeface="+mn-ea"/>
                    <a:cs typeface="+mn-cs"/>
                  </a:rPr>
                  <a:t>Feedback mechanisms enable continuous improvement</a:t>
                </a:r>
              </a:p>
            </p:txBody>
          </p:sp>
          <p:grpSp>
            <p:nvGrpSpPr>
              <p:cNvPr id="46" name="Group 45">
                <a:extLst>
                  <a:ext uri="{FF2B5EF4-FFF2-40B4-BE49-F238E27FC236}">
                    <a16:creationId xmlns:a16="http://schemas.microsoft.com/office/drawing/2014/main" id="{DC3F7FA5-387B-4458-6352-71C5707E417B}"/>
                  </a:ext>
                </a:extLst>
              </p:cNvPr>
              <p:cNvGrpSpPr/>
              <p:nvPr/>
            </p:nvGrpSpPr>
            <p:grpSpPr>
              <a:xfrm>
                <a:off x="3969820" y="4463390"/>
                <a:ext cx="1482819" cy="162692"/>
                <a:chOff x="3969820" y="4463390"/>
                <a:chExt cx="1482819" cy="210024"/>
              </a:xfrm>
            </p:grpSpPr>
            <p:cxnSp>
              <p:nvCxnSpPr>
                <p:cNvPr id="42" name="Straight Arrow Connector 41">
                  <a:extLst>
                    <a:ext uri="{FF2B5EF4-FFF2-40B4-BE49-F238E27FC236}">
                      <a16:creationId xmlns:a16="http://schemas.microsoft.com/office/drawing/2014/main" id="{831DB76A-5F1A-63B8-C61B-22D034F81E7A}"/>
                    </a:ext>
                  </a:extLst>
                </p:cNvPr>
                <p:cNvCxnSpPr>
                  <a:cxnSpLocks/>
                </p:cNvCxnSpPr>
                <p:nvPr/>
              </p:nvCxnSpPr>
              <p:spPr>
                <a:xfrm>
                  <a:off x="5452639" y="4463390"/>
                  <a:ext cx="0" cy="206133"/>
                </a:xfrm>
                <a:prstGeom prst="straightConnector1">
                  <a:avLst/>
                </a:prstGeom>
                <a:ln w="38100">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B94EE094-7931-FC72-5ECE-455AB4F09339}"/>
                    </a:ext>
                  </a:extLst>
                </p:cNvPr>
                <p:cNvCxnSpPr>
                  <a:cxnSpLocks/>
                </p:cNvCxnSpPr>
                <p:nvPr/>
              </p:nvCxnSpPr>
              <p:spPr>
                <a:xfrm>
                  <a:off x="3969820" y="4467281"/>
                  <a:ext cx="0" cy="206133"/>
                </a:xfrm>
                <a:prstGeom prst="straightConnector1">
                  <a:avLst/>
                </a:prstGeom>
                <a:ln w="38100">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cxnSp>
          <p:nvCxnSpPr>
            <p:cNvPr id="85" name="Straight Arrow Connector 84">
              <a:extLst>
                <a:ext uri="{FF2B5EF4-FFF2-40B4-BE49-F238E27FC236}">
                  <a16:creationId xmlns:a16="http://schemas.microsoft.com/office/drawing/2014/main" id="{70930E92-E5B8-688C-6BE0-3FEE01B201DF}"/>
                </a:ext>
              </a:extLst>
            </p:cNvPr>
            <p:cNvCxnSpPr>
              <a:cxnSpLocks/>
            </p:cNvCxnSpPr>
            <p:nvPr/>
          </p:nvCxnSpPr>
          <p:spPr>
            <a:xfrm>
              <a:off x="6715437" y="4462450"/>
              <a:ext cx="0" cy="1275460"/>
            </a:xfrm>
            <a:prstGeom prst="straightConnector1">
              <a:avLst/>
            </a:prstGeom>
            <a:ln w="38100">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801423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fade">
                                      <p:cBhvr>
                                        <p:cTn id="7" dur="500"/>
                                        <p:tgtEl>
                                          <p:spTgt spid="86"/>
                                        </p:tgtEl>
                                      </p:cBhvr>
                                    </p:animEffect>
                                  </p:childTnLst>
                                </p:cTn>
                              </p:par>
                              <p:par>
                                <p:cTn id="8" presetID="10" presetClass="entr" presetSubtype="0" fill="hold" nodeType="withEffect">
                                  <p:stCondLst>
                                    <p:cond delay="0"/>
                                  </p:stCondLst>
                                  <p:childTnLst>
                                    <p:set>
                                      <p:cBhvr>
                                        <p:cTn id="9" dur="1" fill="hold">
                                          <p:stCondLst>
                                            <p:cond delay="0"/>
                                          </p:stCondLst>
                                        </p:cTn>
                                        <p:tgtEl>
                                          <p:spTgt spid="189"/>
                                        </p:tgtEl>
                                        <p:attrNameLst>
                                          <p:attrName>style.visibility</p:attrName>
                                        </p:attrNameLst>
                                      </p:cBhvr>
                                      <p:to>
                                        <p:strVal val="visible"/>
                                      </p:to>
                                    </p:set>
                                    <p:animEffect transition="in" filter="fade">
                                      <p:cBhvr>
                                        <p:cTn id="10" dur="500"/>
                                        <p:tgtEl>
                                          <p:spTgt spid="189"/>
                                        </p:tgtEl>
                                      </p:cBhvr>
                                    </p:animEffect>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64"/>
                                        </p:tgtEl>
                                        <p:attrNameLst>
                                          <p:attrName>style.visibility</p:attrName>
                                        </p:attrNameLst>
                                      </p:cBhvr>
                                      <p:to>
                                        <p:strVal val="visible"/>
                                      </p:to>
                                    </p:set>
                                    <p:animEffect transition="in" filter="wipe(left)">
                                      <p:cBhvr>
                                        <p:cTn id="14" dur="500"/>
                                        <p:tgtEl>
                                          <p:spTgt spid="64"/>
                                        </p:tgtEl>
                                      </p:cBhvr>
                                    </p:animEffect>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255"/>
                                        </p:tgtEl>
                                        <p:attrNameLst>
                                          <p:attrName>style.visibility</p:attrName>
                                        </p:attrNameLst>
                                      </p:cBhvr>
                                      <p:to>
                                        <p:strVal val="visible"/>
                                      </p:to>
                                    </p:set>
                                    <p:animEffect transition="in" filter="wipe(left)">
                                      <p:cBhvr>
                                        <p:cTn id="18" dur="500"/>
                                        <p:tgtEl>
                                          <p:spTgt spid="255"/>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wipe(left)">
                                      <p:cBhvr>
                                        <p:cTn id="22" dur="500"/>
                                        <p:tgtEl>
                                          <p:spTgt spid="78"/>
                                        </p:tgtEl>
                                      </p:cBhvr>
                                    </p:animEffect>
                                  </p:childTnLst>
                                </p:cTn>
                              </p:par>
                              <p:par>
                                <p:cTn id="23" presetID="10" presetClass="entr" presetSubtype="0" fill="hold"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fade">
                                      <p:cBhvr>
                                        <p:cTn id="25" dur="500"/>
                                        <p:tgtEl>
                                          <p:spTgt spid="62"/>
                                        </p:tgtEl>
                                      </p:cBhvr>
                                    </p:animEffect>
                                  </p:childTnLst>
                                </p:cTn>
                              </p:par>
                            </p:childTnLst>
                          </p:cTn>
                        </p:par>
                        <p:par>
                          <p:cTn id="26" fill="hold">
                            <p:stCondLst>
                              <p:cond delay="2000"/>
                            </p:stCondLst>
                            <p:childTnLst>
                              <p:par>
                                <p:cTn id="27" presetID="22" presetClass="entr" presetSubtype="8" fill="hold" grpId="0" nodeType="afterEffect">
                                  <p:stCondLst>
                                    <p:cond delay="250"/>
                                  </p:stCondLst>
                                  <p:childTnLst>
                                    <p:set>
                                      <p:cBhvr>
                                        <p:cTn id="28" dur="1" fill="hold">
                                          <p:stCondLst>
                                            <p:cond delay="0"/>
                                          </p:stCondLst>
                                        </p:cTn>
                                        <p:tgtEl>
                                          <p:spTgt spid="150"/>
                                        </p:tgtEl>
                                        <p:attrNameLst>
                                          <p:attrName>style.visibility</p:attrName>
                                        </p:attrNameLst>
                                      </p:cBhvr>
                                      <p:to>
                                        <p:strVal val="visible"/>
                                      </p:to>
                                    </p:set>
                                    <p:animEffect transition="in" filter="wipe(left)">
                                      <p:cBhvr>
                                        <p:cTn id="29" dur="500"/>
                                        <p:tgtEl>
                                          <p:spTgt spid="150"/>
                                        </p:tgtEl>
                                      </p:cBhvr>
                                    </p:animEffect>
                                  </p:childTnLst>
                                </p:cTn>
                              </p:par>
                              <p:par>
                                <p:cTn id="30" presetID="10" presetClass="entr" presetSubtype="0" fill="hold" nodeType="withEffect">
                                  <p:stCondLst>
                                    <p:cond delay="250"/>
                                  </p:stCondLst>
                                  <p:childTnLst>
                                    <p:set>
                                      <p:cBhvr>
                                        <p:cTn id="31" dur="1" fill="hold">
                                          <p:stCondLst>
                                            <p:cond delay="0"/>
                                          </p:stCondLst>
                                        </p:cTn>
                                        <p:tgtEl>
                                          <p:spTgt spid="67"/>
                                        </p:tgtEl>
                                        <p:attrNameLst>
                                          <p:attrName>style.visibility</p:attrName>
                                        </p:attrNameLst>
                                      </p:cBhvr>
                                      <p:to>
                                        <p:strVal val="visible"/>
                                      </p:to>
                                    </p:set>
                                    <p:animEffect transition="in" filter="fade">
                                      <p:cBhvr>
                                        <p:cTn id="32" dur="500"/>
                                        <p:tgtEl>
                                          <p:spTgt spid="67"/>
                                        </p:tgtEl>
                                      </p:cBhvr>
                                    </p:animEffect>
                                  </p:childTnLst>
                                </p:cTn>
                              </p:par>
                              <p:par>
                                <p:cTn id="33" presetID="10" presetClass="entr" presetSubtype="0" fill="hold" nodeType="withEffect">
                                  <p:stCondLst>
                                    <p:cond delay="0"/>
                                  </p:stCondLst>
                                  <p:childTnLst>
                                    <p:set>
                                      <p:cBhvr>
                                        <p:cTn id="34" dur="1" fill="hold">
                                          <p:stCondLst>
                                            <p:cond delay="0"/>
                                          </p:stCondLst>
                                        </p:cTn>
                                        <p:tgtEl>
                                          <p:spTgt spid="56"/>
                                        </p:tgtEl>
                                        <p:attrNameLst>
                                          <p:attrName>style.visibility</p:attrName>
                                        </p:attrNameLst>
                                      </p:cBhvr>
                                      <p:to>
                                        <p:strVal val="visible"/>
                                      </p:to>
                                    </p:set>
                                    <p:animEffect transition="in" filter="fade">
                                      <p:cBhvr>
                                        <p:cTn id="35" dur="500"/>
                                        <p:tgtEl>
                                          <p:spTgt spid="5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par>
                                <p:cTn id="39" presetID="10" presetClass="entr" presetSubtype="0" fill="hold"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nodeType="withEffect">
                                  <p:stCondLst>
                                    <p:cond delay="0"/>
                                  </p:stCondLst>
                                  <p:childTnLst>
                                    <p:set>
                                      <p:cBhvr>
                                        <p:cTn id="43" dur="1" fill="hold">
                                          <p:stCondLst>
                                            <p:cond delay="0"/>
                                          </p:stCondLst>
                                        </p:cTn>
                                        <p:tgtEl>
                                          <p:spTgt spid="33"/>
                                        </p:tgtEl>
                                        <p:attrNameLst>
                                          <p:attrName>style.visibility</p:attrName>
                                        </p:attrNameLst>
                                      </p:cBhvr>
                                      <p:to>
                                        <p:strVal val="visible"/>
                                      </p:to>
                                    </p:set>
                                    <p:animEffect transition="in" filter="fade">
                                      <p:cBhvr>
                                        <p:cTn id="44" dur="500"/>
                                        <p:tgtEl>
                                          <p:spTgt spid="33"/>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231"/>
                                        </p:tgtEl>
                                        <p:attrNameLst>
                                          <p:attrName>style.visibility</p:attrName>
                                        </p:attrNameLst>
                                      </p:cBhvr>
                                      <p:to>
                                        <p:strVal val="visible"/>
                                      </p:to>
                                    </p:set>
                                    <p:animEffect transition="in" filter="fade">
                                      <p:cBhvr>
                                        <p:cTn id="49" dur="500"/>
                                        <p:tgtEl>
                                          <p:spTgt spid="231"/>
                                        </p:tgtEl>
                                      </p:cBhvr>
                                    </p:animEffect>
                                  </p:childTnLst>
                                </p:cTn>
                              </p:par>
                              <p:par>
                                <p:cTn id="50" presetID="10" presetClass="entr" presetSubtype="0" fill="hold" nodeType="with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childTnLst>
                          </p:cTn>
                        </p:par>
                        <p:par>
                          <p:cTn id="53" fill="hold">
                            <p:stCondLst>
                              <p:cond delay="500"/>
                            </p:stCondLst>
                            <p:childTnLst>
                              <p:par>
                                <p:cTn id="54" presetID="10" presetClass="entr" presetSubtype="0" fill="hold" nodeType="after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childTnLst>
                          </p:cTn>
                        </p:par>
                        <p:par>
                          <p:cTn id="57" fill="hold">
                            <p:stCondLst>
                              <p:cond delay="1000"/>
                            </p:stCondLst>
                            <p:childTnLst>
                              <p:par>
                                <p:cTn id="58" presetID="10" presetClass="entr" presetSubtype="0" fill="hold" nodeType="afterEffect">
                                  <p:stCondLst>
                                    <p:cond delay="0"/>
                                  </p:stCondLst>
                                  <p:childTnLst>
                                    <p:set>
                                      <p:cBhvr>
                                        <p:cTn id="59" dur="1" fill="hold">
                                          <p:stCondLst>
                                            <p:cond delay="0"/>
                                          </p:stCondLst>
                                        </p:cTn>
                                        <p:tgtEl>
                                          <p:spTgt spid="279"/>
                                        </p:tgtEl>
                                        <p:attrNameLst>
                                          <p:attrName>style.visibility</p:attrName>
                                        </p:attrNameLst>
                                      </p:cBhvr>
                                      <p:to>
                                        <p:strVal val="visible"/>
                                      </p:to>
                                    </p:set>
                                    <p:animEffect transition="in" filter="fade">
                                      <p:cBhvr>
                                        <p:cTn id="60" dur="500"/>
                                        <p:tgtEl>
                                          <p:spTgt spid="279"/>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218"/>
                                        </p:tgtEl>
                                        <p:attrNameLst>
                                          <p:attrName>style.visibility</p:attrName>
                                        </p:attrNameLst>
                                      </p:cBhvr>
                                      <p:to>
                                        <p:strVal val="visible"/>
                                      </p:to>
                                    </p:set>
                                    <p:animEffect transition="in" filter="fade">
                                      <p:cBhvr>
                                        <p:cTn id="65" dur="350"/>
                                        <p:tgtEl>
                                          <p:spTgt spid="218"/>
                                        </p:tgtEl>
                                      </p:cBhvr>
                                    </p:animEffect>
                                  </p:childTnLst>
                                </p:cTn>
                              </p:par>
                            </p:childTnLst>
                          </p:cTn>
                        </p:par>
                        <p:par>
                          <p:cTn id="66" fill="hold">
                            <p:stCondLst>
                              <p:cond delay="350"/>
                            </p:stCondLst>
                            <p:childTnLst>
                              <p:par>
                                <p:cTn id="67" presetID="10" presetClass="entr" presetSubtype="0" fill="hold" nodeType="afterEffect">
                                  <p:stCondLst>
                                    <p:cond delay="0"/>
                                  </p:stCondLst>
                                  <p:childTnLst>
                                    <p:set>
                                      <p:cBhvr>
                                        <p:cTn id="68" dur="1" fill="hold">
                                          <p:stCondLst>
                                            <p:cond delay="0"/>
                                          </p:stCondLst>
                                        </p:cTn>
                                        <p:tgtEl>
                                          <p:spTgt spid="148"/>
                                        </p:tgtEl>
                                        <p:attrNameLst>
                                          <p:attrName>style.visibility</p:attrName>
                                        </p:attrNameLst>
                                      </p:cBhvr>
                                      <p:to>
                                        <p:strVal val="visible"/>
                                      </p:to>
                                    </p:set>
                                    <p:animEffect transition="in" filter="fade">
                                      <p:cBhvr>
                                        <p:cTn id="69" dur="350"/>
                                        <p:tgtEl>
                                          <p:spTgt spid="148"/>
                                        </p:tgtEl>
                                      </p:cBhvr>
                                    </p:animEffect>
                                  </p:childTnLst>
                                </p:cTn>
                              </p:par>
                            </p:childTnLst>
                          </p:cTn>
                        </p:par>
                        <p:par>
                          <p:cTn id="70" fill="hold">
                            <p:stCondLst>
                              <p:cond delay="700"/>
                            </p:stCondLst>
                            <p:childTnLst>
                              <p:par>
                                <p:cTn id="71" presetID="10" presetClass="entr" presetSubtype="0"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350"/>
                                        <p:tgtEl>
                                          <p:spTgt spid="51"/>
                                        </p:tgtEl>
                                      </p:cBhvr>
                                    </p:animEffect>
                                  </p:childTnLst>
                                </p:cTn>
                              </p:par>
                            </p:childTnLst>
                          </p:cTn>
                        </p:par>
                        <p:par>
                          <p:cTn id="74" fill="hold">
                            <p:stCondLst>
                              <p:cond delay="1050"/>
                            </p:stCondLst>
                            <p:childTnLst>
                              <p:par>
                                <p:cTn id="75" presetID="10" presetClass="entr" presetSubtype="0" fill="hold" nodeType="afterEffect">
                                  <p:stCondLst>
                                    <p:cond delay="0"/>
                                  </p:stCondLst>
                                  <p:childTnLst>
                                    <p:set>
                                      <p:cBhvr>
                                        <p:cTn id="76" dur="1" fill="hold">
                                          <p:stCondLst>
                                            <p:cond delay="0"/>
                                          </p:stCondLst>
                                        </p:cTn>
                                        <p:tgtEl>
                                          <p:spTgt spid="340"/>
                                        </p:tgtEl>
                                        <p:attrNameLst>
                                          <p:attrName>style.visibility</p:attrName>
                                        </p:attrNameLst>
                                      </p:cBhvr>
                                      <p:to>
                                        <p:strVal val="visible"/>
                                      </p:to>
                                    </p:set>
                                    <p:animEffect transition="in" filter="fade">
                                      <p:cBhvr>
                                        <p:cTn id="77" dur="350"/>
                                        <p:tgtEl>
                                          <p:spTgt spid="340"/>
                                        </p:tgtEl>
                                      </p:cBhvr>
                                    </p:animEffect>
                                  </p:childTnLst>
                                </p:cTn>
                              </p:par>
                            </p:childTnLst>
                          </p:cTn>
                        </p:par>
                        <p:par>
                          <p:cTn id="78" fill="hold">
                            <p:stCondLst>
                              <p:cond delay="1400"/>
                            </p:stCondLst>
                            <p:childTnLst>
                              <p:par>
                                <p:cTn id="79" presetID="10" presetClass="entr" presetSubtype="0" fill="hold" nodeType="after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fade">
                                      <p:cBhvr>
                                        <p:cTn id="81" dur="350"/>
                                        <p:tgtEl>
                                          <p:spTgt spid="12"/>
                                        </p:tgtEl>
                                      </p:cBhvr>
                                    </p:animEffect>
                                  </p:childTnLst>
                                </p:cTn>
                              </p:par>
                            </p:childTnLst>
                          </p:cTn>
                        </p:par>
                        <p:par>
                          <p:cTn id="82" fill="hold">
                            <p:stCondLst>
                              <p:cond delay="1750"/>
                            </p:stCondLst>
                            <p:childTnLst>
                              <p:par>
                                <p:cTn id="83" presetID="10" presetClass="entr" presetSubtype="0" fill="hold" nodeType="afterEffect">
                                  <p:stCondLst>
                                    <p:cond delay="0"/>
                                  </p:stCondLst>
                                  <p:childTnLst>
                                    <p:set>
                                      <p:cBhvr>
                                        <p:cTn id="84" dur="1" fill="hold">
                                          <p:stCondLst>
                                            <p:cond delay="0"/>
                                          </p:stCondLst>
                                        </p:cTn>
                                        <p:tgtEl>
                                          <p:spTgt spid="221"/>
                                        </p:tgtEl>
                                        <p:attrNameLst>
                                          <p:attrName>style.visibility</p:attrName>
                                        </p:attrNameLst>
                                      </p:cBhvr>
                                      <p:to>
                                        <p:strVal val="visible"/>
                                      </p:to>
                                    </p:set>
                                    <p:animEffect transition="in" filter="fade">
                                      <p:cBhvr>
                                        <p:cTn id="85" dur="350"/>
                                        <p:tgtEl>
                                          <p:spTgt spid="221"/>
                                        </p:tgtEl>
                                      </p:cBhvr>
                                    </p:animEffect>
                                  </p:childTnLst>
                                </p:cTn>
                              </p:par>
                            </p:childTnLst>
                          </p:cTn>
                        </p:par>
                        <p:par>
                          <p:cTn id="86" fill="hold">
                            <p:stCondLst>
                              <p:cond delay="2100"/>
                            </p:stCondLst>
                            <p:childTnLst>
                              <p:par>
                                <p:cTn id="87" presetID="10" presetClass="entr" presetSubtype="0" fill="hold" nodeType="afterEffect">
                                  <p:stCondLst>
                                    <p:cond delay="0"/>
                                  </p:stCondLst>
                                  <p:childTnLst>
                                    <p:set>
                                      <p:cBhvr>
                                        <p:cTn id="88" dur="1" fill="hold">
                                          <p:stCondLst>
                                            <p:cond delay="0"/>
                                          </p:stCondLst>
                                        </p:cTn>
                                        <p:tgtEl>
                                          <p:spTgt spid="223"/>
                                        </p:tgtEl>
                                        <p:attrNameLst>
                                          <p:attrName>style.visibility</p:attrName>
                                        </p:attrNameLst>
                                      </p:cBhvr>
                                      <p:to>
                                        <p:strVal val="visible"/>
                                      </p:to>
                                    </p:set>
                                    <p:animEffect transition="in" filter="fade">
                                      <p:cBhvr>
                                        <p:cTn id="89" dur="350"/>
                                        <p:tgtEl>
                                          <p:spTgt spid="223"/>
                                        </p:tgtEl>
                                      </p:cBhvr>
                                    </p:animEffec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30"/>
                                        </p:tgtEl>
                                        <p:attrNameLst>
                                          <p:attrName>style.visibility</p:attrName>
                                        </p:attrNameLst>
                                      </p:cBhvr>
                                      <p:to>
                                        <p:strVal val="visible"/>
                                      </p:to>
                                    </p:set>
                                  </p:childTnLst>
                                </p:cTn>
                              </p:par>
                              <p:par>
                                <p:cTn id="94" presetID="1" presetClass="entr" presetSubtype="0" fill="hold" nodeType="withEffect">
                                  <p:stCondLst>
                                    <p:cond delay="0"/>
                                  </p:stCondLst>
                                  <p:childTnLst>
                                    <p:set>
                                      <p:cBhvr>
                                        <p:cTn id="95" dur="1" fill="hold">
                                          <p:stCondLst>
                                            <p:cond delay="0"/>
                                          </p:stCondLst>
                                        </p:cTn>
                                        <p:tgtEl>
                                          <p:spTgt spid="368"/>
                                        </p:tgtEl>
                                        <p:attrNameLst>
                                          <p:attrName>style.visibility</p:attrName>
                                        </p:attrNameLst>
                                      </p:cBhvr>
                                      <p:to>
                                        <p:strVal val="visible"/>
                                      </p:to>
                                    </p:set>
                                  </p:childTnLst>
                                </p:cTn>
                              </p:par>
                            </p:childTnLst>
                          </p:cTn>
                        </p:par>
                        <p:par>
                          <p:cTn id="96" fill="hold">
                            <p:stCondLst>
                              <p:cond delay="0"/>
                            </p:stCondLst>
                            <p:childTnLst>
                              <p:par>
                                <p:cTn id="97" presetID="1" presetClass="entr" presetSubtype="0" fill="hold" grpId="0" nodeType="afterEffect">
                                  <p:stCondLst>
                                    <p:cond delay="500"/>
                                  </p:stCondLst>
                                  <p:childTnLst>
                                    <p:set>
                                      <p:cBhvr>
                                        <p:cTn id="98" dur="1" fill="hold">
                                          <p:stCondLst>
                                            <p:cond delay="0"/>
                                          </p:stCondLst>
                                        </p:cTn>
                                        <p:tgtEl>
                                          <p:spTgt spid="32"/>
                                        </p:tgtEl>
                                        <p:attrNameLst>
                                          <p:attrName>style.visibility</p:attrName>
                                        </p:attrNameLst>
                                      </p:cBhvr>
                                      <p:to>
                                        <p:strVal val="visible"/>
                                      </p:to>
                                    </p:set>
                                  </p:childTnLst>
                                </p:cTn>
                              </p:par>
                              <p:par>
                                <p:cTn id="99" presetID="1" presetClass="entr" presetSubtype="0" fill="hold" nodeType="withEffect">
                                  <p:stCondLst>
                                    <p:cond delay="500"/>
                                  </p:stCondLst>
                                  <p:childTnLst>
                                    <p:set>
                                      <p:cBhvr>
                                        <p:cTn id="100" dur="1" fill="hold">
                                          <p:stCondLst>
                                            <p:cond delay="0"/>
                                          </p:stCondLst>
                                        </p:cTn>
                                        <p:tgtEl>
                                          <p:spTgt spid="2"/>
                                        </p:tgtEl>
                                        <p:attrNameLst>
                                          <p:attrName>style.visibility</p:attrName>
                                        </p:attrNameLst>
                                      </p:cBhvr>
                                      <p:to>
                                        <p:strVal val="visible"/>
                                      </p:to>
                                    </p:set>
                                  </p:childTnLst>
                                </p:cTn>
                              </p:par>
                            </p:childTnLst>
                          </p:cTn>
                        </p:par>
                        <p:par>
                          <p:cTn id="101" fill="hold">
                            <p:stCondLst>
                              <p:cond delay="500"/>
                            </p:stCondLst>
                            <p:childTnLst>
                              <p:par>
                                <p:cTn id="102" presetID="1" presetClass="entr" presetSubtype="0" fill="hold" grpId="0" nodeType="afterEffect">
                                  <p:stCondLst>
                                    <p:cond delay="500"/>
                                  </p:stCondLst>
                                  <p:childTnLst>
                                    <p:set>
                                      <p:cBhvr>
                                        <p:cTn id="103" dur="1" fill="hold">
                                          <p:stCondLst>
                                            <p:cond delay="0"/>
                                          </p:stCondLst>
                                        </p:cTn>
                                        <p:tgtEl>
                                          <p:spTgt spid="39"/>
                                        </p:tgtEl>
                                        <p:attrNameLst>
                                          <p:attrName>style.visibility</p:attrName>
                                        </p:attrNameLst>
                                      </p:cBhvr>
                                      <p:to>
                                        <p:strVal val="visible"/>
                                      </p:to>
                                    </p:set>
                                  </p:childTnLst>
                                </p:cTn>
                              </p:par>
                              <p:par>
                                <p:cTn id="104" presetID="1" presetClass="entr" presetSubtype="0" fill="hold" nodeType="withEffect">
                                  <p:stCondLst>
                                    <p:cond delay="500"/>
                                  </p:stCondLst>
                                  <p:childTnLst>
                                    <p:set>
                                      <p:cBhvr>
                                        <p:cTn id="105" dur="1" fill="hold">
                                          <p:stCondLst>
                                            <p:cond delay="0"/>
                                          </p:stCondLst>
                                        </p:cTn>
                                        <p:tgtEl>
                                          <p:spTgt spid="17"/>
                                        </p:tgtEl>
                                        <p:attrNameLst>
                                          <p:attrName>style.visibility</p:attrName>
                                        </p:attrNameLst>
                                      </p:cBhvr>
                                      <p:to>
                                        <p:strVal val="visible"/>
                                      </p:to>
                                    </p:set>
                                  </p:childTnLst>
                                </p:cTn>
                              </p:par>
                            </p:childTnLst>
                          </p:cTn>
                        </p:par>
                        <p:par>
                          <p:cTn id="106" fill="hold">
                            <p:stCondLst>
                              <p:cond delay="1000"/>
                            </p:stCondLst>
                            <p:childTnLst>
                              <p:par>
                                <p:cTn id="107" presetID="1" presetClass="entr" presetSubtype="0" fill="hold" grpId="0" nodeType="afterEffect">
                                  <p:stCondLst>
                                    <p:cond delay="500"/>
                                  </p:stCondLst>
                                  <p:childTnLst>
                                    <p:set>
                                      <p:cBhvr>
                                        <p:cTn id="108" dur="1" fill="hold">
                                          <p:stCondLst>
                                            <p:cond delay="0"/>
                                          </p:stCondLst>
                                        </p:cTn>
                                        <p:tgtEl>
                                          <p:spTgt spid="41"/>
                                        </p:tgtEl>
                                        <p:attrNameLst>
                                          <p:attrName>style.visibility</p:attrName>
                                        </p:attrNameLst>
                                      </p:cBhvr>
                                      <p:to>
                                        <p:strVal val="visible"/>
                                      </p:to>
                                    </p:set>
                                  </p:childTnLst>
                                </p:cTn>
                              </p:par>
                              <p:par>
                                <p:cTn id="109" presetID="1" presetClass="entr" presetSubtype="0" fill="hold" nodeType="withEffect">
                                  <p:stCondLst>
                                    <p:cond delay="500"/>
                                  </p:stCondLst>
                                  <p:childTnLst>
                                    <p:set>
                                      <p:cBhvr>
                                        <p:cTn id="110" dur="1" fill="hold">
                                          <p:stCondLst>
                                            <p:cond delay="0"/>
                                          </p:stCondLst>
                                        </p:cTn>
                                        <p:tgtEl>
                                          <p:spTgt spid="4"/>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22" presetClass="entr" presetSubtype="2" fill="hold" nodeType="clickEffect">
                                  <p:stCondLst>
                                    <p:cond delay="0"/>
                                  </p:stCondLst>
                                  <p:childTnLst>
                                    <p:set>
                                      <p:cBhvr>
                                        <p:cTn id="114" dur="1" fill="hold">
                                          <p:stCondLst>
                                            <p:cond delay="0"/>
                                          </p:stCondLst>
                                        </p:cTn>
                                        <p:tgtEl>
                                          <p:spTgt spid="72"/>
                                        </p:tgtEl>
                                        <p:attrNameLst>
                                          <p:attrName>style.visibility</p:attrName>
                                        </p:attrNameLst>
                                      </p:cBhvr>
                                      <p:to>
                                        <p:strVal val="visible"/>
                                      </p:to>
                                    </p:set>
                                    <p:animEffect transition="in" filter="wipe(right)">
                                      <p:cBhvr>
                                        <p:cTn id="115" dur="500"/>
                                        <p:tgtEl>
                                          <p:spTgt spid="72"/>
                                        </p:tgtEl>
                                      </p:cBhvr>
                                    </p:animEffect>
                                  </p:childTnLst>
                                </p:cTn>
                              </p:par>
                              <p:par>
                                <p:cTn id="116" presetID="22" presetClass="entr" presetSubtype="8" fill="hold" nodeType="with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left)">
                                      <p:cBhvr>
                                        <p:cTn id="118" dur="500"/>
                                        <p:tgtEl>
                                          <p:spTgt spid="73"/>
                                        </p:tgtEl>
                                      </p:cBhvr>
                                    </p:animEffect>
                                  </p:childTnLst>
                                </p:cTn>
                              </p:par>
                            </p:childTnLst>
                          </p:cTn>
                        </p:par>
                        <p:par>
                          <p:cTn id="119" fill="hold">
                            <p:stCondLst>
                              <p:cond delay="500"/>
                            </p:stCondLst>
                            <p:childTnLst>
                              <p:par>
                                <p:cTn id="120" presetID="10" presetClass="entr" presetSubtype="0" fill="hold" grpId="0" nodeType="afterEffect">
                                  <p:stCondLst>
                                    <p:cond delay="0"/>
                                  </p:stCondLst>
                                  <p:childTnLst>
                                    <p:set>
                                      <p:cBhvr>
                                        <p:cTn id="121" dur="1" fill="hold">
                                          <p:stCondLst>
                                            <p:cond delay="0"/>
                                          </p:stCondLst>
                                        </p:cTn>
                                        <p:tgtEl>
                                          <p:spTgt spid="74"/>
                                        </p:tgtEl>
                                        <p:attrNameLst>
                                          <p:attrName>style.visibility</p:attrName>
                                        </p:attrNameLst>
                                      </p:cBhvr>
                                      <p:to>
                                        <p:strVal val="visible"/>
                                      </p:to>
                                    </p:set>
                                    <p:animEffect transition="in" filter="fade">
                                      <p:cBhvr>
                                        <p:cTn id="122" dur="250"/>
                                        <p:tgtEl>
                                          <p:spTgt spid="74"/>
                                        </p:tgtEl>
                                      </p:cBhvr>
                                    </p:animEffect>
                                  </p:childTnLst>
                                </p:cTn>
                              </p:par>
                            </p:childTnLst>
                          </p:cTn>
                        </p:par>
                        <p:par>
                          <p:cTn id="123" fill="hold">
                            <p:stCondLst>
                              <p:cond delay="750"/>
                            </p:stCondLst>
                            <p:childTnLst>
                              <p:par>
                                <p:cTn id="124" presetID="10" presetClass="entr" presetSubtype="0" fill="hold" grpId="0" nodeType="afterEffect">
                                  <p:stCondLst>
                                    <p:cond delay="0"/>
                                  </p:stCondLst>
                                  <p:childTnLst>
                                    <p:set>
                                      <p:cBhvr>
                                        <p:cTn id="125" dur="1" fill="hold">
                                          <p:stCondLst>
                                            <p:cond delay="0"/>
                                          </p:stCondLst>
                                        </p:cTn>
                                        <p:tgtEl>
                                          <p:spTgt spid="161"/>
                                        </p:tgtEl>
                                        <p:attrNameLst>
                                          <p:attrName>style.visibility</p:attrName>
                                        </p:attrNameLst>
                                      </p:cBhvr>
                                      <p:to>
                                        <p:strVal val="visible"/>
                                      </p:to>
                                    </p:set>
                                    <p:animEffect transition="in" filter="fade">
                                      <p:cBhvr>
                                        <p:cTn id="126" dur="250"/>
                                        <p:tgtEl>
                                          <p:spTgt spid="161"/>
                                        </p:tgtEl>
                                      </p:cBhvr>
                                    </p:animEffect>
                                  </p:childTnLst>
                                </p:cTn>
                              </p:par>
                            </p:childTnLst>
                          </p:cTn>
                        </p:par>
                        <p:par>
                          <p:cTn id="127" fill="hold">
                            <p:stCondLst>
                              <p:cond delay="1000"/>
                            </p:stCondLst>
                            <p:childTnLst>
                              <p:par>
                                <p:cTn id="128" presetID="10" presetClass="entr" presetSubtype="0" fill="hold" grpId="0" nodeType="afterEffect">
                                  <p:stCondLst>
                                    <p:cond delay="0"/>
                                  </p:stCondLst>
                                  <p:childTnLst>
                                    <p:set>
                                      <p:cBhvr>
                                        <p:cTn id="129" dur="1" fill="hold">
                                          <p:stCondLst>
                                            <p:cond delay="0"/>
                                          </p:stCondLst>
                                        </p:cTn>
                                        <p:tgtEl>
                                          <p:spTgt spid="185"/>
                                        </p:tgtEl>
                                        <p:attrNameLst>
                                          <p:attrName>style.visibility</p:attrName>
                                        </p:attrNameLst>
                                      </p:cBhvr>
                                      <p:to>
                                        <p:strVal val="visible"/>
                                      </p:to>
                                    </p:set>
                                    <p:animEffect transition="in" filter="fade">
                                      <p:cBhvr>
                                        <p:cTn id="130" dur="250"/>
                                        <p:tgtEl>
                                          <p:spTgt spid="185"/>
                                        </p:tgtEl>
                                      </p:cBhvr>
                                    </p:animEffect>
                                  </p:childTnLst>
                                </p:cTn>
                              </p:par>
                            </p:childTnLst>
                          </p:cTn>
                        </p:par>
                        <p:par>
                          <p:cTn id="131" fill="hold">
                            <p:stCondLst>
                              <p:cond delay="1250"/>
                            </p:stCondLst>
                            <p:childTnLst>
                              <p:par>
                                <p:cTn id="132" presetID="10" presetClass="entr" presetSubtype="0" fill="hold" grpId="0" nodeType="afterEffect">
                                  <p:stCondLst>
                                    <p:cond delay="0"/>
                                  </p:stCondLst>
                                  <p:childTnLst>
                                    <p:set>
                                      <p:cBhvr>
                                        <p:cTn id="133" dur="1" fill="hold">
                                          <p:stCondLst>
                                            <p:cond delay="0"/>
                                          </p:stCondLst>
                                        </p:cTn>
                                        <p:tgtEl>
                                          <p:spTgt spid="344"/>
                                        </p:tgtEl>
                                        <p:attrNameLst>
                                          <p:attrName>style.visibility</p:attrName>
                                        </p:attrNameLst>
                                      </p:cBhvr>
                                      <p:to>
                                        <p:strVal val="visible"/>
                                      </p:to>
                                    </p:set>
                                    <p:animEffect transition="in" filter="fade">
                                      <p:cBhvr>
                                        <p:cTn id="134" dur="250"/>
                                        <p:tgtEl>
                                          <p:spTgt spid="344"/>
                                        </p:tgtEl>
                                      </p:cBhvr>
                                    </p:animEffect>
                                  </p:childTnLst>
                                </p:cTn>
                              </p:par>
                            </p:childTnLst>
                          </p:cTn>
                        </p:par>
                        <p:par>
                          <p:cTn id="135" fill="hold">
                            <p:stCondLst>
                              <p:cond delay="1500"/>
                            </p:stCondLst>
                            <p:childTnLst>
                              <p:par>
                                <p:cTn id="136" presetID="10" presetClass="entr" presetSubtype="0" fill="hold" grpId="0" nodeType="afterEffect">
                                  <p:stCondLst>
                                    <p:cond delay="0"/>
                                  </p:stCondLst>
                                  <p:childTnLst>
                                    <p:set>
                                      <p:cBhvr>
                                        <p:cTn id="137" dur="1" fill="hold">
                                          <p:stCondLst>
                                            <p:cond delay="0"/>
                                          </p:stCondLst>
                                        </p:cTn>
                                        <p:tgtEl>
                                          <p:spTgt spid="199"/>
                                        </p:tgtEl>
                                        <p:attrNameLst>
                                          <p:attrName>style.visibility</p:attrName>
                                        </p:attrNameLst>
                                      </p:cBhvr>
                                      <p:to>
                                        <p:strVal val="visible"/>
                                      </p:to>
                                    </p:set>
                                    <p:animEffect transition="in" filter="fade">
                                      <p:cBhvr>
                                        <p:cTn id="138" dur="250"/>
                                        <p:tgtEl>
                                          <p:spTgt spid="199"/>
                                        </p:tgtEl>
                                      </p:cBhvr>
                                    </p:animEffect>
                                  </p:childTnLst>
                                </p:cTn>
                              </p:par>
                              <p:par>
                                <p:cTn id="139" presetID="22" presetClass="entr" presetSubtype="4" fill="hold" nodeType="withEffect">
                                  <p:stCondLst>
                                    <p:cond delay="0"/>
                                  </p:stCondLst>
                                  <p:childTnLst>
                                    <p:set>
                                      <p:cBhvr>
                                        <p:cTn id="140" dur="1" fill="hold">
                                          <p:stCondLst>
                                            <p:cond delay="0"/>
                                          </p:stCondLst>
                                        </p:cTn>
                                        <p:tgtEl>
                                          <p:spTgt spid="10"/>
                                        </p:tgtEl>
                                        <p:attrNameLst>
                                          <p:attrName>style.visibility</p:attrName>
                                        </p:attrNameLst>
                                      </p:cBhvr>
                                      <p:to>
                                        <p:strVal val="visible"/>
                                      </p:to>
                                    </p:set>
                                    <p:animEffect transition="in" filter="wipe(down)">
                                      <p:cBhvr>
                                        <p:cTn id="141" dur="500"/>
                                        <p:tgtEl>
                                          <p:spTgt spid="10"/>
                                        </p:tgtEl>
                                      </p:cBhvr>
                                    </p:animEffect>
                                  </p:childTnLst>
                                </p:cTn>
                              </p:par>
                            </p:childTnLst>
                          </p:cTn>
                        </p:par>
                      </p:childTnLst>
                    </p:cTn>
                  </p:par>
                  <p:par>
                    <p:cTn id="142" fill="hold">
                      <p:stCondLst>
                        <p:cond delay="indefinite"/>
                      </p:stCondLst>
                      <p:childTnLst>
                        <p:par>
                          <p:cTn id="143" fill="hold">
                            <p:stCondLst>
                              <p:cond delay="0"/>
                            </p:stCondLst>
                            <p:childTnLst>
                              <p:par>
                                <p:cTn id="144" presetID="8" presetClass="entr" presetSubtype="32" fill="hold" nodeType="clickEffect">
                                  <p:stCondLst>
                                    <p:cond delay="0"/>
                                  </p:stCondLst>
                                  <p:childTnLst>
                                    <p:set>
                                      <p:cBhvr>
                                        <p:cTn id="145" dur="1" fill="hold">
                                          <p:stCondLst>
                                            <p:cond delay="0"/>
                                          </p:stCondLst>
                                        </p:cTn>
                                        <p:tgtEl>
                                          <p:spTgt spid="90"/>
                                        </p:tgtEl>
                                        <p:attrNameLst>
                                          <p:attrName>style.visibility</p:attrName>
                                        </p:attrNameLst>
                                      </p:cBhvr>
                                      <p:to>
                                        <p:strVal val="visible"/>
                                      </p:to>
                                    </p:set>
                                    <p:animEffect transition="in" filter="diamond(out)">
                                      <p:cBhvr>
                                        <p:cTn id="146" dur="10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2" grpId="0"/>
      <p:bldP spid="39" grpId="0"/>
      <p:bldP spid="41" grpId="0"/>
      <p:bldP spid="6" grpId="0" animBg="1"/>
      <p:bldP spid="150" grpId="0" animBg="1"/>
      <p:bldP spid="185" grpId="0"/>
      <p:bldP spid="199" grpId="0"/>
      <p:bldP spid="344" grpId="0"/>
      <p:bldP spid="74" grpId="0"/>
      <p:bldP spid="161" grpId="0"/>
      <p:bldP spid="7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4" name="Group 193">
            <a:extLst>
              <a:ext uri="{FF2B5EF4-FFF2-40B4-BE49-F238E27FC236}">
                <a16:creationId xmlns:a16="http://schemas.microsoft.com/office/drawing/2014/main" id="{C769829A-0746-4FB3-926D-9D0CA6EE6DDF}"/>
              </a:ext>
            </a:extLst>
          </p:cNvPr>
          <p:cNvGrpSpPr/>
          <p:nvPr/>
        </p:nvGrpSpPr>
        <p:grpSpPr>
          <a:xfrm rot="16200000">
            <a:off x="5139673" y="2574417"/>
            <a:ext cx="3873336" cy="2072671"/>
            <a:chOff x="6942509" y="3678467"/>
            <a:chExt cx="571119" cy="1690391"/>
          </a:xfrm>
        </p:grpSpPr>
        <p:cxnSp>
          <p:nvCxnSpPr>
            <p:cNvPr id="195" name="Straight Connector 194">
              <a:extLst>
                <a:ext uri="{FF2B5EF4-FFF2-40B4-BE49-F238E27FC236}">
                  <a16:creationId xmlns:a16="http://schemas.microsoft.com/office/drawing/2014/main" id="{6A8BF894-032B-42E5-9083-D4949472F5E2}"/>
                </a:ext>
              </a:extLst>
            </p:cNvPr>
            <p:cNvCxnSpPr>
              <a:cxnSpLocks/>
            </p:cNvCxnSpPr>
            <p:nvPr/>
          </p:nvCxnSpPr>
          <p:spPr>
            <a:xfrm flipH="1">
              <a:off x="6942509" y="5368857"/>
              <a:ext cx="571119" cy="1"/>
            </a:xfrm>
            <a:prstGeom prst="line">
              <a:avLst/>
            </a:prstGeom>
            <a:ln w="15875" cap="rnd">
              <a:solidFill>
                <a:srgbClr val="9D9D9D"/>
              </a:solidFill>
              <a:prstDash val="sysDash"/>
              <a:round/>
              <a:tailEnd type="none" w="med" len="me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14CA1834-C33B-45C4-965F-B87555602B02}"/>
                </a:ext>
              </a:extLst>
            </p:cNvPr>
            <p:cNvCxnSpPr>
              <a:cxnSpLocks/>
            </p:cNvCxnSpPr>
            <p:nvPr/>
          </p:nvCxnSpPr>
          <p:spPr>
            <a:xfrm flipH="1" flipV="1">
              <a:off x="6942509"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08E669CD-40C7-49D1-9DEC-44055C168E65}"/>
                </a:ext>
              </a:extLst>
            </p:cNvPr>
            <p:cNvCxnSpPr>
              <a:cxnSpLocks/>
            </p:cNvCxnSpPr>
            <p:nvPr/>
          </p:nvCxnSpPr>
          <p:spPr>
            <a:xfrm flipH="1" flipV="1">
              <a:off x="7513627"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144" name="Straight Connector 143">
            <a:extLst>
              <a:ext uri="{FF2B5EF4-FFF2-40B4-BE49-F238E27FC236}">
                <a16:creationId xmlns:a16="http://schemas.microsoft.com/office/drawing/2014/main" id="{8AD17C00-DDCF-43A8-B6C0-F3BE01D0E75B}"/>
              </a:ext>
            </a:extLst>
          </p:cNvPr>
          <p:cNvCxnSpPr>
            <a:cxnSpLocks/>
            <a:endCxn id="34" idx="3"/>
          </p:cNvCxnSpPr>
          <p:nvPr/>
        </p:nvCxnSpPr>
        <p:spPr>
          <a:xfrm>
            <a:off x="5115771" y="3813317"/>
            <a:ext cx="0" cy="1295139"/>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pic>
        <p:nvPicPr>
          <p:cNvPr id="231" name="Picture 230" descr="Microsoft Security logo">
            <a:extLst>
              <a:ext uri="{FF2B5EF4-FFF2-40B4-BE49-F238E27FC236}">
                <a16:creationId xmlns:a16="http://schemas.microsoft.com/office/drawing/2014/main" id="{C16983AB-47ED-44BA-8D07-0E15E2C65DB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27038" y="60571"/>
            <a:ext cx="2297504" cy="693571"/>
          </a:xfrm>
          <a:prstGeom prst="rect">
            <a:avLst/>
          </a:prstGeom>
        </p:spPr>
      </p:pic>
      <p:grpSp>
        <p:nvGrpSpPr>
          <p:cNvPr id="190" name="Group 189">
            <a:extLst>
              <a:ext uri="{FF2B5EF4-FFF2-40B4-BE49-F238E27FC236}">
                <a16:creationId xmlns:a16="http://schemas.microsoft.com/office/drawing/2014/main" id="{E043A737-DF6E-4AD9-8125-CF9A084162FF}"/>
              </a:ext>
            </a:extLst>
          </p:cNvPr>
          <p:cNvGrpSpPr/>
          <p:nvPr/>
        </p:nvGrpSpPr>
        <p:grpSpPr>
          <a:xfrm rot="16200000">
            <a:off x="6163426" y="1003079"/>
            <a:ext cx="5004506" cy="5251343"/>
            <a:chOff x="6942509" y="3678467"/>
            <a:chExt cx="571119" cy="1690391"/>
          </a:xfrm>
        </p:grpSpPr>
        <p:cxnSp>
          <p:nvCxnSpPr>
            <p:cNvPr id="191" name="Straight Connector 190">
              <a:extLst>
                <a:ext uri="{FF2B5EF4-FFF2-40B4-BE49-F238E27FC236}">
                  <a16:creationId xmlns:a16="http://schemas.microsoft.com/office/drawing/2014/main" id="{14DF30B0-FF66-4291-9599-352254996B2E}"/>
                </a:ext>
              </a:extLst>
            </p:cNvPr>
            <p:cNvCxnSpPr>
              <a:cxnSpLocks/>
            </p:cNvCxnSpPr>
            <p:nvPr/>
          </p:nvCxnSpPr>
          <p:spPr>
            <a:xfrm flipH="1">
              <a:off x="6942509" y="5368857"/>
              <a:ext cx="571119" cy="1"/>
            </a:xfrm>
            <a:prstGeom prst="line">
              <a:avLst/>
            </a:prstGeom>
            <a:ln w="15875" cap="rnd">
              <a:solidFill>
                <a:srgbClr val="9D9D9D"/>
              </a:solidFill>
              <a:prstDash val="sysDash"/>
              <a:round/>
              <a:tailEnd type="none" w="med" len="med"/>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FE2E41D1-7BC5-489D-AE99-8F50CBFD4286}"/>
                </a:ext>
              </a:extLst>
            </p:cNvPr>
            <p:cNvCxnSpPr>
              <a:cxnSpLocks/>
            </p:cNvCxnSpPr>
            <p:nvPr/>
          </p:nvCxnSpPr>
          <p:spPr>
            <a:xfrm flipH="1" flipV="1">
              <a:off x="6942509"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9BB4E8B8-C4CE-453E-8348-2A93A475B7BB}"/>
                </a:ext>
              </a:extLst>
            </p:cNvPr>
            <p:cNvCxnSpPr>
              <a:cxnSpLocks/>
            </p:cNvCxnSpPr>
            <p:nvPr/>
          </p:nvCxnSpPr>
          <p:spPr>
            <a:xfrm flipH="1" flipV="1">
              <a:off x="7513627"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06CC3893-4AC4-4B3A-BCB7-2BDF24E22907}"/>
              </a:ext>
            </a:extLst>
          </p:cNvPr>
          <p:cNvGrpSpPr/>
          <p:nvPr/>
        </p:nvGrpSpPr>
        <p:grpSpPr>
          <a:xfrm>
            <a:off x="6441047" y="1009551"/>
            <a:ext cx="276186" cy="220156"/>
            <a:chOff x="6661973" y="6549265"/>
            <a:chExt cx="276225" cy="220188"/>
          </a:xfrm>
        </p:grpSpPr>
        <p:sp>
          <p:nvSpPr>
            <p:cNvPr id="217" name="Rectangle 216">
              <a:extLst>
                <a:ext uri="{FF2B5EF4-FFF2-40B4-BE49-F238E27FC236}">
                  <a16:creationId xmlns:a16="http://schemas.microsoft.com/office/drawing/2014/main" id="{B6FEEBB9-C580-4783-9F93-D0A75C192D91}"/>
                </a:ext>
              </a:extLst>
            </p:cNvPr>
            <p:cNvSpPr/>
            <p:nvPr/>
          </p:nvSpPr>
          <p:spPr>
            <a:xfrm>
              <a:off x="6661973" y="6549265"/>
              <a:ext cx="276225" cy="2201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218" name="Graphic 217">
              <a:extLst>
                <a:ext uri="{FF2B5EF4-FFF2-40B4-BE49-F238E27FC236}">
                  <a16:creationId xmlns:a16="http://schemas.microsoft.com/office/drawing/2014/main" id="{95E9E610-54D1-477F-97AD-324A7FDC036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4566" y="6586588"/>
              <a:ext cx="211038" cy="145542"/>
            </a:xfrm>
            <a:prstGeom prst="rect">
              <a:avLst/>
            </a:prstGeom>
          </p:spPr>
        </p:pic>
      </p:grpSp>
      <p:grpSp>
        <p:nvGrpSpPr>
          <p:cNvPr id="219" name="Group 218">
            <a:extLst>
              <a:ext uri="{FF2B5EF4-FFF2-40B4-BE49-F238E27FC236}">
                <a16:creationId xmlns:a16="http://schemas.microsoft.com/office/drawing/2014/main" id="{AC9E7689-2859-47C8-9C68-2E86562C7D4F}"/>
              </a:ext>
            </a:extLst>
          </p:cNvPr>
          <p:cNvGrpSpPr/>
          <p:nvPr/>
        </p:nvGrpSpPr>
        <p:grpSpPr>
          <a:xfrm>
            <a:off x="6441047" y="1580531"/>
            <a:ext cx="276186" cy="220156"/>
            <a:chOff x="6661973" y="6549265"/>
            <a:chExt cx="276225" cy="220188"/>
          </a:xfrm>
        </p:grpSpPr>
        <p:sp>
          <p:nvSpPr>
            <p:cNvPr id="220" name="Rectangle 219">
              <a:extLst>
                <a:ext uri="{FF2B5EF4-FFF2-40B4-BE49-F238E27FC236}">
                  <a16:creationId xmlns:a16="http://schemas.microsoft.com/office/drawing/2014/main" id="{C80DBD0B-328B-4375-B342-0DE6C45E8F4A}"/>
                </a:ext>
              </a:extLst>
            </p:cNvPr>
            <p:cNvSpPr/>
            <p:nvPr/>
          </p:nvSpPr>
          <p:spPr>
            <a:xfrm>
              <a:off x="6661973" y="6549265"/>
              <a:ext cx="276225" cy="2201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221" name="Graphic 220">
              <a:extLst>
                <a:ext uri="{FF2B5EF4-FFF2-40B4-BE49-F238E27FC236}">
                  <a16:creationId xmlns:a16="http://schemas.microsoft.com/office/drawing/2014/main" id="{7B85A050-99B9-4468-BD32-DF06FEA345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4566" y="6586588"/>
              <a:ext cx="211038" cy="145542"/>
            </a:xfrm>
            <a:prstGeom prst="rect">
              <a:avLst/>
            </a:prstGeom>
          </p:spPr>
        </p:pic>
      </p:grpSp>
      <p:cxnSp>
        <p:nvCxnSpPr>
          <p:cNvPr id="188" name="Straight Connector 187">
            <a:extLst>
              <a:ext uri="{FF2B5EF4-FFF2-40B4-BE49-F238E27FC236}">
                <a16:creationId xmlns:a16="http://schemas.microsoft.com/office/drawing/2014/main" id="{F7C3DD2F-2C3E-4D7D-8B14-BADD25B3A712}"/>
              </a:ext>
            </a:extLst>
          </p:cNvPr>
          <p:cNvCxnSpPr>
            <a:cxnSpLocks/>
          </p:cNvCxnSpPr>
          <p:nvPr/>
        </p:nvCxnSpPr>
        <p:spPr>
          <a:xfrm rot="16200000" flipH="1" flipV="1">
            <a:off x="7076342" y="4511086"/>
            <a:ext cx="1" cy="2072672"/>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DFA5AE6-8944-48E4-837B-A960F50DC08F}"/>
              </a:ext>
            </a:extLst>
          </p:cNvPr>
          <p:cNvCxnSpPr>
            <a:cxnSpLocks/>
            <a:endCxn id="85" idx="1"/>
          </p:cNvCxnSpPr>
          <p:nvPr/>
        </p:nvCxnSpPr>
        <p:spPr>
          <a:xfrm>
            <a:off x="1988037" y="2549105"/>
            <a:ext cx="375495" cy="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4CD2B82-571C-479B-BF02-2A94A885666E}"/>
              </a:ext>
            </a:extLst>
          </p:cNvPr>
          <p:cNvCxnSpPr>
            <a:cxnSpLocks/>
            <a:endCxn id="89" idx="1"/>
          </p:cNvCxnSpPr>
          <p:nvPr/>
        </p:nvCxnSpPr>
        <p:spPr>
          <a:xfrm>
            <a:off x="1988037" y="4730303"/>
            <a:ext cx="375495" cy="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023B246-4AA4-4713-B8A7-85D5051B646C}"/>
              </a:ext>
            </a:extLst>
          </p:cNvPr>
          <p:cNvCxnSpPr>
            <a:cxnSpLocks/>
          </p:cNvCxnSpPr>
          <p:nvPr/>
        </p:nvCxnSpPr>
        <p:spPr>
          <a:xfrm>
            <a:off x="2552348" y="2740990"/>
            <a:ext cx="0" cy="179743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89F014A5-E643-4F28-8D85-7250C1CA5879}"/>
              </a:ext>
            </a:extLst>
          </p:cNvPr>
          <p:cNvCxnSpPr>
            <a:cxnSpLocks/>
          </p:cNvCxnSpPr>
          <p:nvPr/>
        </p:nvCxnSpPr>
        <p:spPr>
          <a:xfrm>
            <a:off x="2552349" y="3435164"/>
            <a:ext cx="1588851" cy="0"/>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7405C3C-F0AF-453D-83FB-C2C128B5CFD0}"/>
              </a:ext>
            </a:extLst>
          </p:cNvPr>
          <p:cNvCxnSpPr>
            <a:cxnSpLocks/>
            <a:stCxn id="2" idx="2"/>
          </p:cNvCxnSpPr>
          <p:nvPr/>
        </p:nvCxnSpPr>
        <p:spPr>
          <a:xfrm>
            <a:off x="5115771" y="2065565"/>
            <a:ext cx="0" cy="991447"/>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5A9D3338-D0AF-417D-BAC3-3385049637A5}"/>
              </a:ext>
            </a:extLst>
          </p:cNvPr>
          <p:cNvCxnSpPr>
            <a:cxnSpLocks/>
          </p:cNvCxnSpPr>
          <p:nvPr/>
        </p:nvCxnSpPr>
        <p:spPr>
          <a:xfrm flipH="1">
            <a:off x="3663796" y="5662915"/>
            <a:ext cx="571038" cy="1"/>
          </a:xfrm>
          <a:prstGeom prst="line">
            <a:avLst/>
          </a:prstGeom>
          <a:ln w="15875" cap="rnd">
            <a:solidFill>
              <a:srgbClr val="9D9D9D"/>
            </a:solidFill>
            <a:prstDash val="sysDash"/>
            <a:round/>
            <a:tailEnd type="none" w="med" len="me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46B35495-5BE4-4497-B776-AE1F0132B3EE}"/>
              </a:ext>
            </a:extLst>
          </p:cNvPr>
          <p:cNvCxnSpPr>
            <a:cxnSpLocks/>
          </p:cNvCxnSpPr>
          <p:nvPr/>
        </p:nvCxnSpPr>
        <p:spPr>
          <a:xfrm flipH="1" flipV="1">
            <a:off x="3674619" y="3741197"/>
            <a:ext cx="1" cy="192172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FAA9CAB0-4E4F-469E-AD04-CD2EB3BEAE92}"/>
              </a:ext>
            </a:extLst>
          </p:cNvPr>
          <p:cNvCxnSpPr>
            <a:cxnSpLocks/>
          </p:cNvCxnSpPr>
          <p:nvPr/>
        </p:nvCxnSpPr>
        <p:spPr>
          <a:xfrm>
            <a:off x="5996709" y="3435164"/>
            <a:ext cx="1608901" cy="0"/>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00DFF917-6848-4E67-8C8E-D55E3B6D12C8}"/>
              </a:ext>
            </a:extLst>
          </p:cNvPr>
          <p:cNvCxnSpPr>
            <a:cxnSpLocks/>
          </p:cNvCxnSpPr>
          <p:nvPr/>
        </p:nvCxnSpPr>
        <p:spPr>
          <a:xfrm>
            <a:off x="8587077" y="3435164"/>
            <a:ext cx="1333387" cy="0"/>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DA851056-80C0-49CC-84EF-93CBE34FE289}"/>
              </a:ext>
            </a:extLst>
          </p:cNvPr>
          <p:cNvGrpSpPr/>
          <p:nvPr/>
        </p:nvGrpSpPr>
        <p:grpSpPr>
          <a:xfrm>
            <a:off x="4234833" y="3057011"/>
            <a:ext cx="1761875" cy="756305"/>
            <a:chOff x="1947710" y="457200"/>
            <a:chExt cx="1762125" cy="756412"/>
          </a:xfrm>
        </p:grpSpPr>
        <p:sp>
          <p:nvSpPr>
            <p:cNvPr id="19" name="Rectangle: Rounded Corners 18">
              <a:extLst>
                <a:ext uri="{FF2B5EF4-FFF2-40B4-BE49-F238E27FC236}">
                  <a16:creationId xmlns:a16="http://schemas.microsoft.com/office/drawing/2014/main" id="{AEEA4CBB-5DE9-4D2C-B8E7-86335F6AAE2C}"/>
                </a:ext>
              </a:extLst>
            </p:cNvPr>
            <p:cNvSpPr/>
            <p:nvPr/>
          </p:nvSpPr>
          <p:spPr>
            <a:xfrm>
              <a:off x="1947710" y="457200"/>
              <a:ext cx="1762125" cy="756412"/>
            </a:xfrm>
            <a:prstGeom prst="roundRect">
              <a:avLst>
                <a:gd name="adj" fmla="val 7502"/>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8" name="Rectangle: Top Corners Rounded 17">
              <a:extLst>
                <a:ext uri="{FF2B5EF4-FFF2-40B4-BE49-F238E27FC236}">
                  <a16:creationId xmlns:a16="http://schemas.microsoft.com/office/drawing/2014/main" id="{EAEB867F-5AEA-49FF-9DFC-0B683AA85AA6}"/>
                </a:ext>
              </a:extLst>
            </p:cNvPr>
            <p:cNvSpPr/>
            <p:nvPr/>
          </p:nvSpPr>
          <p:spPr>
            <a:xfrm>
              <a:off x="1947710" y="457200"/>
              <a:ext cx="1762125" cy="352425"/>
            </a:xfrm>
            <a:prstGeom prst="round2SameRect">
              <a:avLst/>
            </a:prstGeom>
            <a:solidFill>
              <a:srgbClr val="0078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Zero Trust Policies</a:t>
              </a:r>
            </a:p>
          </p:txBody>
        </p:sp>
        <p:sp>
          <p:nvSpPr>
            <p:cNvPr id="20" name="Rectangle: Rounded Corners 19">
              <a:extLst>
                <a:ext uri="{FF2B5EF4-FFF2-40B4-BE49-F238E27FC236}">
                  <a16:creationId xmlns:a16="http://schemas.microsoft.com/office/drawing/2014/main" id="{2CF69D55-1DA9-4C12-A685-64EBE3B62471}"/>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Evaluation</a:t>
              </a:r>
            </a:p>
          </p:txBody>
        </p:sp>
        <p:sp>
          <p:nvSpPr>
            <p:cNvPr id="21" name="Rectangle: Rounded Corners 20">
              <a:extLst>
                <a:ext uri="{FF2B5EF4-FFF2-40B4-BE49-F238E27FC236}">
                  <a16:creationId xmlns:a16="http://schemas.microsoft.com/office/drawing/2014/main" id="{B11969D4-6146-42F2-8E3A-A62A12A06FAD}"/>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Enforcement</a:t>
              </a:r>
            </a:p>
          </p:txBody>
        </p:sp>
        <p:cxnSp>
          <p:nvCxnSpPr>
            <p:cNvPr id="26" name="Straight Connector 25">
              <a:extLst>
                <a:ext uri="{FF2B5EF4-FFF2-40B4-BE49-F238E27FC236}">
                  <a16:creationId xmlns:a16="http://schemas.microsoft.com/office/drawing/2014/main" id="{5581425C-644A-444A-A91C-A1D6D1F92D0D}"/>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85E54AA6-99E8-4BA9-91C9-C8786F74CBE7}"/>
              </a:ext>
            </a:extLst>
          </p:cNvPr>
          <p:cNvGrpSpPr/>
          <p:nvPr/>
        </p:nvGrpSpPr>
        <p:grpSpPr>
          <a:xfrm>
            <a:off x="4234833" y="5108455"/>
            <a:ext cx="1761875" cy="1161885"/>
            <a:chOff x="1947710" y="457200"/>
            <a:chExt cx="1762125" cy="1162050"/>
          </a:xfrm>
        </p:grpSpPr>
        <p:sp>
          <p:nvSpPr>
            <p:cNvPr id="35" name="Rectangle: Rounded Corners 34">
              <a:extLst>
                <a:ext uri="{FF2B5EF4-FFF2-40B4-BE49-F238E27FC236}">
                  <a16:creationId xmlns:a16="http://schemas.microsoft.com/office/drawing/2014/main" id="{6156CB74-8055-4AFA-86B8-582F48AA339F}"/>
                </a:ext>
              </a:extLst>
            </p:cNvPr>
            <p:cNvSpPr/>
            <p:nvPr/>
          </p:nvSpPr>
          <p:spPr>
            <a:xfrm>
              <a:off x="1947710" y="457200"/>
              <a:ext cx="1762125" cy="1162050"/>
            </a:xfrm>
            <a:prstGeom prst="roundRect">
              <a:avLst>
                <a:gd name="adj" fmla="val 4372"/>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34" name="Rectangle: Top Corners Rounded 33">
              <a:extLst>
                <a:ext uri="{FF2B5EF4-FFF2-40B4-BE49-F238E27FC236}">
                  <a16:creationId xmlns:a16="http://schemas.microsoft.com/office/drawing/2014/main" id="{104FEF02-A376-4874-AE02-3FAB08807F50}"/>
                </a:ext>
              </a:extLst>
            </p:cNvPr>
            <p:cNvSpPr/>
            <p:nvPr/>
          </p:nvSpPr>
          <p:spPr>
            <a:xfrm>
              <a:off x="1947710" y="457200"/>
              <a:ext cx="1762125" cy="352425"/>
            </a:xfrm>
            <a:prstGeom prst="round2SameRect">
              <a:avLst/>
            </a:prstGeom>
            <a:solidFill>
              <a:srgbClr val="0078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Threat Protection</a:t>
              </a:r>
            </a:p>
          </p:txBody>
        </p:sp>
        <p:sp>
          <p:nvSpPr>
            <p:cNvPr id="36" name="Rectangle: Rounded Corners 35">
              <a:extLst>
                <a:ext uri="{FF2B5EF4-FFF2-40B4-BE49-F238E27FC236}">
                  <a16:creationId xmlns:a16="http://schemas.microsoft.com/office/drawing/2014/main" id="{94BC7016-6E1C-4B6E-86D5-BCAAE6FB5647}"/>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Continuous Assessment</a:t>
              </a:r>
            </a:p>
          </p:txBody>
        </p:sp>
        <p:sp>
          <p:nvSpPr>
            <p:cNvPr id="37" name="Rectangle: Rounded Corners 36">
              <a:extLst>
                <a:ext uri="{FF2B5EF4-FFF2-40B4-BE49-F238E27FC236}">
                  <a16:creationId xmlns:a16="http://schemas.microsoft.com/office/drawing/2014/main" id="{2463D7CB-7841-46ED-AE74-D5874F3A03C2}"/>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Threat Intelligence</a:t>
              </a:r>
            </a:p>
          </p:txBody>
        </p:sp>
        <p:sp>
          <p:nvSpPr>
            <p:cNvPr id="38" name="Rectangle: Rounded Corners 37">
              <a:extLst>
                <a:ext uri="{FF2B5EF4-FFF2-40B4-BE49-F238E27FC236}">
                  <a16:creationId xmlns:a16="http://schemas.microsoft.com/office/drawing/2014/main" id="{54B224D6-ABFB-4696-BE3A-837197E11BE6}"/>
                </a:ext>
              </a:extLst>
            </p:cNvPr>
            <p:cNvSpPr/>
            <p:nvPr/>
          </p:nvSpPr>
          <p:spPr>
            <a:xfrm>
              <a:off x="1947710" y="1215262"/>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Forensics</a:t>
              </a:r>
            </a:p>
          </p:txBody>
        </p:sp>
        <p:sp>
          <p:nvSpPr>
            <p:cNvPr id="39" name="Rectangle: Rounded Corners 38">
              <a:extLst>
                <a:ext uri="{FF2B5EF4-FFF2-40B4-BE49-F238E27FC236}">
                  <a16:creationId xmlns:a16="http://schemas.microsoft.com/office/drawing/2014/main" id="{04A8ABDE-1353-4401-BC35-E23C95B45021}"/>
                </a:ext>
              </a:extLst>
            </p:cNvPr>
            <p:cNvSpPr/>
            <p:nvPr/>
          </p:nvSpPr>
          <p:spPr>
            <a:xfrm>
              <a:off x="1947710" y="1418082"/>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Response Automation</a:t>
              </a:r>
            </a:p>
          </p:txBody>
        </p:sp>
        <p:cxnSp>
          <p:nvCxnSpPr>
            <p:cNvPr id="40" name="Straight Connector 39">
              <a:extLst>
                <a:ext uri="{FF2B5EF4-FFF2-40B4-BE49-F238E27FC236}">
                  <a16:creationId xmlns:a16="http://schemas.microsoft.com/office/drawing/2014/main" id="{75812DA9-129B-49B3-9920-24B41E4ED87F}"/>
                </a:ext>
              </a:extLst>
            </p:cNvPr>
            <p:cNvCxnSpPr>
              <a:cxnSpLocks/>
            </p:cNvCxnSpPr>
            <p:nvPr/>
          </p:nvCxnSpPr>
          <p:spPr>
            <a:xfrm>
              <a:off x="1947710" y="1417255"/>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7C59632-AC90-40BA-8078-7DEB4A9F4C5C}"/>
                </a:ext>
              </a:extLst>
            </p:cNvPr>
            <p:cNvCxnSpPr>
              <a:cxnSpLocks/>
            </p:cNvCxnSpPr>
            <p:nvPr/>
          </p:nvCxnSpPr>
          <p:spPr>
            <a:xfrm>
              <a:off x="1947710" y="1214437"/>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12AF9C4-55B0-42FA-9DAE-356353CD5282}"/>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0E2D4150-2EA1-409E-9CEC-28CBCAD6A7FF}"/>
              </a:ext>
            </a:extLst>
          </p:cNvPr>
          <p:cNvGrpSpPr/>
          <p:nvPr/>
        </p:nvGrpSpPr>
        <p:grpSpPr>
          <a:xfrm>
            <a:off x="1006570" y="2170953"/>
            <a:ext cx="981468" cy="756305"/>
            <a:chOff x="1947710" y="457200"/>
            <a:chExt cx="1762125" cy="756412"/>
          </a:xfrm>
        </p:grpSpPr>
        <p:sp>
          <p:nvSpPr>
            <p:cNvPr id="45" name="Rectangle: Rounded Corners 44">
              <a:extLst>
                <a:ext uri="{FF2B5EF4-FFF2-40B4-BE49-F238E27FC236}">
                  <a16:creationId xmlns:a16="http://schemas.microsoft.com/office/drawing/2014/main" id="{A920DBA7-63DE-4E06-B4B9-B3EC76D80D35}"/>
                </a:ext>
              </a:extLst>
            </p:cNvPr>
            <p:cNvSpPr/>
            <p:nvPr/>
          </p:nvSpPr>
          <p:spPr>
            <a:xfrm>
              <a:off x="1947710" y="457200"/>
              <a:ext cx="1762125" cy="756412"/>
            </a:xfrm>
            <a:prstGeom prst="roundRect">
              <a:avLst>
                <a:gd name="adj" fmla="val 7165"/>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44" name="Rectangle: Top Corners Rounded 43">
              <a:extLst>
                <a:ext uri="{FF2B5EF4-FFF2-40B4-BE49-F238E27FC236}">
                  <a16:creationId xmlns:a16="http://schemas.microsoft.com/office/drawing/2014/main" id="{3131D283-65B9-4EA3-AA45-694441F48CD8}"/>
                </a:ext>
              </a:extLst>
            </p:cNvPr>
            <p:cNvSpPr/>
            <p:nvPr/>
          </p:nvSpPr>
          <p:spPr>
            <a:xfrm>
              <a:off x="1947710" y="457200"/>
              <a:ext cx="1762125" cy="352425"/>
            </a:xfrm>
            <a:prstGeom prst="round2Same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Identities</a:t>
              </a:r>
            </a:p>
          </p:txBody>
        </p:sp>
        <p:sp>
          <p:nvSpPr>
            <p:cNvPr id="46" name="Rectangle: Rounded Corners 45">
              <a:extLst>
                <a:ext uri="{FF2B5EF4-FFF2-40B4-BE49-F238E27FC236}">
                  <a16:creationId xmlns:a16="http://schemas.microsoft.com/office/drawing/2014/main" id="{AAB97741-FA93-4F16-B25C-38CE55EF8164}"/>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Human</a:t>
              </a:r>
              <a:endPar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47" name="Rectangle: Rounded Corners 46">
              <a:extLst>
                <a:ext uri="{FF2B5EF4-FFF2-40B4-BE49-F238E27FC236}">
                  <a16:creationId xmlns:a16="http://schemas.microsoft.com/office/drawing/2014/main" id="{B8829A9C-D17C-479F-849B-166B18F18B85}"/>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Non-human</a:t>
              </a:r>
            </a:p>
          </p:txBody>
        </p:sp>
        <p:cxnSp>
          <p:nvCxnSpPr>
            <p:cNvPr id="48" name="Straight Connector 47">
              <a:extLst>
                <a:ext uri="{FF2B5EF4-FFF2-40B4-BE49-F238E27FC236}">
                  <a16:creationId xmlns:a16="http://schemas.microsoft.com/office/drawing/2014/main" id="{8CC64A7F-E486-4C76-96A2-D44AD12C57C2}"/>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B0729FC9-7B62-4414-BBBC-BC80C31EBE20}"/>
              </a:ext>
            </a:extLst>
          </p:cNvPr>
          <p:cNvGrpSpPr/>
          <p:nvPr/>
        </p:nvGrpSpPr>
        <p:grpSpPr>
          <a:xfrm>
            <a:off x="1006570" y="4352150"/>
            <a:ext cx="981468" cy="756305"/>
            <a:chOff x="1947710" y="457200"/>
            <a:chExt cx="1762125" cy="756412"/>
          </a:xfrm>
        </p:grpSpPr>
        <p:sp>
          <p:nvSpPr>
            <p:cNvPr id="51" name="Rectangle: Rounded Corners 50">
              <a:extLst>
                <a:ext uri="{FF2B5EF4-FFF2-40B4-BE49-F238E27FC236}">
                  <a16:creationId xmlns:a16="http://schemas.microsoft.com/office/drawing/2014/main" id="{D1CE9441-2F6F-4D1D-94BB-77C759AB2488}"/>
                </a:ext>
              </a:extLst>
            </p:cNvPr>
            <p:cNvSpPr/>
            <p:nvPr/>
          </p:nvSpPr>
          <p:spPr>
            <a:xfrm>
              <a:off x="1947710" y="457200"/>
              <a:ext cx="1762125" cy="756412"/>
            </a:xfrm>
            <a:prstGeom prst="roundRect">
              <a:avLst>
                <a:gd name="adj" fmla="val 7165"/>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0" name="Rectangle: Top Corners Rounded 49">
              <a:extLst>
                <a:ext uri="{FF2B5EF4-FFF2-40B4-BE49-F238E27FC236}">
                  <a16:creationId xmlns:a16="http://schemas.microsoft.com/office/drawing/2014/main" id="{65EF4A5E-B1B5-42F1-B215-8071DDEA4AD7}"/>
                </a:ext>
              </a:extLst>
            </p:cNvPr>
            <p:cNvSpPr/>
            <p:nvPr/>
          </p:nvSpPr>
          <p:spPr>
            <a:xfrm>
              <a:off x="1947710" y="457200"/>
              <a:ext cx="1762125" cy="352425"/>
            </a:xfrm>
            <a:prstGeom prst="round2Same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Endpoints</a:t>
              </a:r>
            </a:p>
          </p:txBody>
        </p:sp>
        <p:sp>
          <p:nvSpPr>
            <p:cNvPr id="52" name="Rectangle: Rounded Corners 51">
              <a:extLst>
                <a:ext uri="{FF2B5EF4-FFF2-40B4-BE49-F238E27FC236}">
                  <a16:creationId xmlns:a16="http://schemas.microsoft.com/office/drawing/2014/main" id="{FD396FFC-83F7-42D8-955F-E55BD6FA53BC}"/>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Corporate</a:t>
              </a:r>
            </a:p>
          </p:txBody>
        </p:sp>
        <p:sp>
          <p:nvSpPr>
            <p:cNvPr id="53" name="Rectangle: Rounded Corners 52">
              <a:extLst>
                <a:ext uri="{FF2B5EF4-FFF2-40B4-BE49-F238E27FC236}">
                  <a16:creationId xmlns:a16="http://schemas.microsoft.com/office/drawing/2014/main" id="{3B833B31-3EA5-4815-8317-FB355AA3898C}"/>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Personal</a:t>
              </a:r>
            </a:p>
          </p:txBody>
        </p:sp>
        <p:cxnSp>
          <p:nvCxnSpPr>
            <p:cNvPr id="54" name="Straight Connector 53">
              <a:extLst>
                <a:ext uri="{FF2B5EF4-FFF2-40B4-BE49-F238E27FC236}">
                  <a16:creationId xmlns:a16="http://schemas.microsoft.com/office/drawing/2014/main" id="{B48213FE-B50B-4607-A348-48F89D506FDD}"/>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593B61CD-14EC-42A8-A68C-C3276D916A1A}"/>
              </a:ext>
            </a:extLst>
          </p:cNvPr>
          <p:cNvGrpSpPr/>
          <p:nvPr/>
        </p:nvGrpSpPr>
        <p:grpSpPr>
          <a:xfrm>
            <a:off x="7605609" y="2992658"/>
            <a:ext cx="981468" cy="756305"/>
            <a:chOff x="1947710" y="457200"/>
            <a:chExt cx="1762125" cy="756412"/>
          </a:xfrm>
        </p:grpSpPr>
        <p:sp>
          <p:nvSpPr>
            <p:cNvPr id="58" name="Rectangle: Rounded Corners 57">
              <a:extLst>
                <a:ext uri="{FF2B5EF4-FFF2-40B4-BE49-F238E27FC236}">
                  <a16:creationId xmlns:a16="http://schemas.microsoft.com/office/drawing/2014/main" id="{9EBB75D1-042A-4E3F-B50D-CF40A394E746}"/>
                </a:ext>
              </a:extLst>
            </p:cNvPr>
            <p:cNvSpPr/>
            <p:nvPr/>
          </p:nvSpPr>
          <p:spPr>
            <a:xfrm>
              <a:off x="1947710" y="809626"/>
              <a:ext cx="1762125" cy="201168"/>
            </a:xfrm>
            <a:prstGeom prst="roundRect">
              <a:avLst>
                <a:gd name="adj" fmla="val 4372"/>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Public</a:t>
              </a:r>
            </a:p>
          </p:txBody>
        </p:sp>
        <p:sp>
          <p:nvSpPr>
            <p:cNvPr id="59" name="Rectangle: Rounded Corners 58">
              <a:extLst>
                <a:ext uri="{FF2B5EF4-FFF2-40B4-BE49-F238E27FC236}">
                  <a16:creationId xmlns:a16="http://schemas.microsoft.com/office/drawing/2014/main" id="{D42AB1AF-4399-4496-960E-4ED8ACFEBD4F}"/>
                </a:ext>
              </a:extLst>
            </p:cNvPr>
            <p:cNvSpPr/>
            <p:nvPr/>
          </p:nvSpPr>
          <p:spPr>
            <a:xfrm>
              <a:off x="1947710" y="1012444"/>
              <a:ext cx="1762125" cy="201168"/>
            </a:xfrm>
            <a:prstGeom prst="roundRect">
              <a:avLst>
                <a:gd name="adj" fmla="val 4372"/>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Private</a:t>
              </a:r>
            </a:p>
          </p:txBody>
        </p:sp>
        <p:sp>
          <p:nvSpPr>
            <p:cNvPr id="56" name="Rectangle: Top Corners Rounded 55">
              <a:extLst>
                <a:ext uri="{FF2B5EF4-FFF2-40B4-BE49-F238E27FC236}">
                  <a16:creationId xmlns:a16="http://schemas.microsoft.com/office/drawing/2014/main" id="{887DD5E1-DCD7-40E8-A803-81F40C0E19D1}"/>
                </a:ext>
              </a:extLst>
            </p:cNvPr>
            <p:cNvSpPr/>
            <p:nvPr/>
          </p:nvSpPr>
          <p:spPr>
            <a:xfrm>
              <a:off x="1947710" y="457200"/>
              <a:ext cx="1762125" cy="352425"/>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Network</a:t>
              </a:r>
            </a:p>
          </p:txBody>
        </p:sp>
        <p:sp>
          <p:nvSpPr>
            <p:cNvPr id="57" name="Rectangle: Rounded Corners 56">
              <a:extLst>
                <a:ext uri="{FF2B5EF4-FFF2-40B4-BE49-F238E27FC236}">
                  <a16:creationId xmlns:a16="http://schemas.microsoft.com/office/drawing/2014/main" id="{9F1DE19F-439D-4A9B-ACE4-43BABABE479A}"/>
                </a:ext>
              </a:extLst>
            </p:cNvPr>
            <p:cNvSpPr/>
            <p:nvPr/>
          </p:nvSpPr>
          <p:spPr>
            <a:xfrm>
              <a:off x="1947710" y="457200"/>
              <a:ext cx="1762125" cy="756412"/>
            </a:xfrm>
            <a:prstGeom prst="roundRect">
              <a:avLst>
                <a:gd name="adj" fmla="val 7165"/>
              </a:avLst>
            </a:prstGeom>
            <a:no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cxnSp>
          <p:nvCxnSpPr>
            <p:cNvPr id="60" name="Straight Connector 59">
              <a:extLst>
                <a:ext uri="{FF2B5EF4-FFF2-40B4-BE49-F238E27FC236}">
                  <a16:creationId xmlns:a16="http://schemas.microsoft.com/office/drawing/2014/main" id="{A91C0D2A-1665-46F2-9749-5EA26C5B4256}"/>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67" name="Group 66">
            <a:extLst>
              <a:ext uri="{FF2B5EF4-FFF2-40B4-BE49-F238E27FC236}">
                <a16:creationId xmlns:a16="http://schemas.microsoft.com/office/drawing/2014/main" id="{A45104A2-2754-4A15-87EB-F775DA6B3C35}"/>
              </a:ext>
            </a:extLst>
          </p:cNvPr>
          <p:cNvGrpSpPr/>
          <p:nvPr/>
        </p:nvGrpSpPr>
        <p:grpSpPr>
          <a:xfrm>
            <a:off x="9920464" y="2912779"/>
            <a:ext cx="1181312" cy="756305"/>
            <a:chOff x="1947710" y="457200"/>
            <a:chExt cx="1762125" cy="756412"/>
          </a:xfrm>
        </p:grpSpPr>
        <p:sp>
          <p:nvSpPr>
            <p:cNvPr id="69" name="Rectangle: Rounded Corners 68">
              <a:extLst>
                <a:ext uri="{FF2B5EF4-FFF2-40B4-BE49-F238E27FC236}">
                  <a16:creationId xmlns:a16="http://schemas.microsoft.com/office/drawing/2014/main" id="{70A49206-D600-4150-840C-32E7059A6A85}"/>
                </a:ext>
              </a:extLst>
            </p:cNvPr>
            <p:cNvSpPr/>
            <p:nvPr/>
          </p:nvSpPr>
          <p:spPr>
            <a:xfrm>
              <a:off x="1947710" y="457200"/>
              <a:ext cx="1762125" cy="756412"/>
            </a:xfrm>
            <a:prstGeom prst="roundRect">
              <a:avLst>
                <a:gd name="adj" fmla="val 10523"/>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68" name="Rectangle: Top Corners Rounded 67">
              <a:extLst>
                <a:ext uri="{FF2B5EF4-FFF2-40B4-BE49-F238E27FC236}">
                  <a16:creationId xmlns:a16="http://schemas.microsoft.com/office/drawing/2014/main" id="{F83BBE1A-0626-44C5-9F29-DE72F6CD29ED}"/>
                </a:ext>
              </a:extLst>
            </p:cNvPr>
            <p:cNvSpPr/>
            <p:nvPr/>
          </p:nvSpPr>
          <p:spPr>
            <a:xfrm>
              <a:off x="1947710" y="457200"/>
              <a:ext cx="1762125" cy="352425"/>
            </a:xfrm>
            <a:prstGeom prst="round2SameRect">
              <a:avLst>
                <a:gd name="adj1" fmla="val 23154"/>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Apps</a:t>
              </a:r>
            </a:p>
          </p:txBody>
        </p:sp>
        <p:sp>
          <p:nvSpPr>
            <p:cNvPr id="70" name="Rectangle: Rounded Corners 69">
              <a:extLst>
                <a:ext uri="{FF2B5EF4-FFF2-40B4-BE49-F238E27FC236}">
                  <a16:creationId xmlns:a16="http://schemas.microsoft.com/office/drawing/2014/main" id="{76183CDB-E7EA-44AA-9195-3C1FF3134528}"/>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SaaS</a:t>
              </a:r>
            </a:p>
          </p:txBody>
        </p:sp>
        <p:sp>
          <p:nvSpPr>
            <p:cNvPr id="71" name="Rectangle: Rounded Corners 70">
              <a:extLst>
                <a:ext uri="{FF2B5EF4-FFF2-40B4-BE49-F238E27FC236}">
                  <a16:creationId xmlns:a16="http://schemas.microsoft.com/office/drawing/2014/main" id="{AAFBFBAF-8D37-4391-842C-79E3DC2E0BC4}"/>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On-premises</a:t>
              </a:r>
            </a:p>
          </p:txBody>
        </p:sp>
        <p:cxnSp>
          <p:nvCxnSpPr>
            <p:cNvPr id="72" name="Straight Connector 71">
              <a:extLst>
                <a:ext uri="{FF2B5EF4-FFF2-40B4-BE49-F238E27FC236}">
                  <a16:creationId xmlns:a16="http://schemas.microsoft.com/office/drawing/2014/main" id="{97809718-647D-4468-9EBC-2AA116CCB5A8}"/>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18A77607-2595-4110-8693-7D5ED89B7190}"/>
              </a:ext>
            </a:extLst>
          </p:cNvPr>
          <p:cNvGrpSpPr/>
          <p:nvPr/>
        </p:nvGrpSpPr>
        <p:grpSpPr>
          <a:xfrm>
            <a:off x="9920464" y="1287161"/>
            <a:ext cx="1181312" cy="756305"/>
            <a:chOff x="1947710" y="457200"/>
            <a:chExt cx="1762125" cy="756412"/>
          </a:xfrm>
        </p:grpSpPr>
        <p:sp>
          <p:nvSpPr>
            <p:cNvPr id="81" name="Rectangle: Rounded Corners 80">
              <a:extLst>
                <a:ext uri="{FF2B5EF4-FFF2-40B4-BE49-F238E27FC236}">
                  <a16:creationId xmlns:a16="http://schemas.microsoft.com/office/drawing/2014/main" id="{1A3B2C36-545C-4C54-B8D9-41D59760C423}"/>
                </a:ext>
              </a:extLst>
            </p:cNvPr>
            <p:cNvSpPr/>
            <p:nvPr/>
          </p:nvSpPr>
          <p:spPr>
            <a:xfrm>
              <a:off x="1947710" y="457200"/>
              <a:ext cx="1762125" cy="756412"/>
            </a:xfrm>
            <a:prstGeom prst="roundRect">
              <a:avLst>
                <a:gd name="adj" fmla="val 10187"/>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80" name="Rectangle: Top Corners Rounded 79">
              <a:extLst>
                <a:ext uri="{FF2B5EF4-FFF2-40B4-BE49-F238E27FC236}">
                  <a16:creationId xmlns:a16="http://schemas.microsoft.com/office/drawing/2014/main" id="{6809BDC5-387D-4D5F-B0EC-99710D6E72B0}"/>
                </a:ext>
              </a:extLst>
            </p:cNvPr>
            <p:cNvSpPr/>
            <p:nvPr/>
          </p:nvSpPr>
          <p:spPr>
            <a:xfrm>
              <a:off x="1947710" y="457200"/>
              <a:ext cx="1762125" cy="352425"/>
            </a:xfrm>
            <a:prstGeom prst="round2SameRect">
              <a:avLst>
                <a:gd name="adj1" fmla="val 24595"/>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Data</a:t>
              </a:r>
            </a:p>
          </p:txBody>
        </p:sp>
        <p:sp>
          <p:nvSpPr>
            <p:cNvPr id="82" name="Rectangle: Rounded Corners 81">
              <a:extLst>
                <a:ext uri="{FF2B5EF4-FFF2-40B4-BE49-F238E27FC236}">
                  <a16:creationId xmlns:a16="http://schemas.microsoft.com/office/drawing/2014/main" id="{3FD3A319-C813-44D3-AE4B-4679E35D1781}"/>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Emails &amp; documents</a:t>
              </a:r>
            </a:p>
          </p:txBody>
        </p:sp>
        <p:sp>
          <p:nvSpPr>
            <p:cNvPr id="83" name="Rectangle: Rounded Corners 82">
              <a:extLst>
                <a:ext uri="{FF2B5EF4-FFF2-40B4-BE49-F238E27FC236}">
                  <a16:creationId xmlns:a16="http://schemas.microsoft.com/office/drawing/2014/main" id="{65890EC6-CFCE-4880-8B99-4ABE7380356B}"/>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Structured data</a:t>
              </a:r>
            </a:p>
          </p:txBody>
        </p:sp>
        <p:cxnSp>
          <p:nvCxnSpPr>
            <p:cNvPr id="84" name="Straight Connector 83">
              <a:extLst>
                <a:ext uri="{FF2B5EF4-FFF2-40B4-BE49-F238E27FC236}">
                  <a16:creationId xmlns:a16="http://schemas.microsoft.com/office/drawing/2014/main" id="{153441BD-CC01-4525-A459-038C51CE61B0}"/>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sp>
        <p:nvSpPr>
          <p:cNvPr id="85" name="Rectangle: Rounded Corners 84">
            <a:extLst>
              <a:ext uri="{FF2B5EF4-FFF2-40B4-BE49-F238E27FC236}">
                <a16:creationId xmlns:a16="http://schemas.microsoft.com/office/drawing/2014/main" id="{1D7C9A77-4635-4D66-BEB7-F25DC80CCF53}"/>
              </a:ext>
            </a:extLst>
          </p:cNvPr>
          <p:cNvSpPr/>
          <p:nvPr/>
        </p:nvSpPr>
        <p:spPr>
          <a:xfrm>
            <a:off x="2363532" y="2357221"/>
            <a:ext cx="911379" cy="383768"/>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Strong authentication</a:t>
            </a:r>
          </a:p>
        </p:txBody>
      </p:sp>
      <p:sp>
        <p:nvSpPr>
          <p:cNvPr id="89" name="Rectangle: Rounded Corners 88">
            <a:extLst>
              <a:ext uri="{FF2B5EF4-FFF2-40B4-BE49-F238E27FC236}">
                <a16:creationId xmlns:a16="http://schemas.microsoft.com/office/drawing/2014/main" id="{45A82131-E735-4DB4-A1A6-7583B58565D2}"/>
              </a:ext>
            </a:extLst>
          </p:cNvPr>
          <p:cNvSpPr/>
          <p:nvPr/>
        </p:nvSpPr>
        <p:spPr>
          <a:xfrm>
            <a:off x="2363532" y="4538419"/>
            <a:ext cx="911379" cy="383768"/>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Device</a:t>
            </a:r>
          </a:p>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compliance</a:t>
            </a:r>
          </a:p>
        </p:txBody>
      </p:sp>
      <p:sp>
        <p:nvSpPr>
          <p:cNvPr id="90" name="Rectangle: Rounded Corners 89">
            <a:extLst>
              <a:ext uri="{FF2B5EF4-FFF2-40B4-BE49-F238E27FC236}">
                <a16:creationId xmlns:a16="http://schemas.microsoft.com/office/drawing/2014/main" id="{4D16AF18-D6EA-4ECA-A35C-7FA355ACC281}"/>
              </a:ext>
            </a:extLst>
          </p:cNvPr>
          <p:cNvSpPr/>
          <p:nvPr/>
        </p:nvSpPr>
        <p:spPr>
          <a:xfrm>
            <a:off x="3468276" y="4538420"/>
            <a:ext cx="766558" cy="383768"/>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Risk assessment</a:t>
            </a:r>
          </a:p>
        </p:txBody>
      </p:sp>
      <p:sp>
        <p:nvSpPr>
          <p:cNvPr id="91" name="Speech Bubble: Rectangle with Corners Rounded 90">
            <a:extLst>
              <a:ext uri="{FF2B5EF4-FFF2-40B4-BE49-F238E27FC236}">
                <a16:creationId xmlns:a16="http://schemas.microsoft.com/office/drawing/2014/main" id="{195F6872-C548-4552-AAA1-2A42F177DCBC}"/>
              </a:ext>
            </a:extLst>
          </p:cNvPr>
          <p:cNvSpPr/>
          <p:nvPr/>
        </p:nvSpPr>
        <p:spPr>
          <a:xfrm>
            <a:off x="6475133" y="3545798"/>
            <a:ext cx="981468" cy="469443"/>
          </a:xfrm>
          <a:prstGeom prst="wedgeRoundRectCallout">
            <a:avLst>
              <a:gd name="adj1" fmla="val -21430"/>
              <a:gd name="adj2" fmla="val -75584"/>
              <a:gd name="adj3" fmla="val 16667"/>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Traffic filtering &amp; segmentation</a:t>
            </a:r>
          </a:p>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(as available)</a:t>
            </a:r>
          </a:p>
        </p:txBody>
      </p:sp>
      <p:grpSp>
        <p:nvGrpSpPr>
          <p:cNvPr id="88" name="Group 87">
            <a:extLst>
              <a:ext uri="{FF2B5EF4-FFF2-40B4-BE49-F238E27FC236}">
                <a16:creationId xmlns:a16="http://schemas.microsoft.com/office/drawing/2014/main" id="{AA74BD5E-D3CB-4A7B-9410-1A8774696131}"/>
              </a:ext>
            </a:extLst>
          </p:cNvPr>
          <p:cNvGrpSpPr/>
          <p:nvPr/>
        </p:nvGrpSpPr>
        <p:grpSpPr>
          <a:xfrm>
            <a:off x="2819221" y="3165286"/>
            <a:ext cx="1114310" cy="539758"/>
            <a:chOff x="2781483" y="3126433"/>
            <a:chExt cx="1114468" cy="539834"/>
          </a:xfrm>
        </p:grpSpPr>
        <p:sp>
          <p:nvSpPr>
            <p:cNvPr id="86" name="Rectangle: Rounded Corners 85">
              <a:extLst>
                <a:ext uri="{FF2B5EF4-FFF2-40B4-BE49-F238E27FC236}">
                  <a16:creationId xmlns:a16="http://schemas.microsoft.com/office/drawing/2014/main" id="{C7D2F5EE-6843-437B-A68A-58AC8E982E99}"/>
                </a:ext>
              </a:extLst>
            </p:cNvPr>
            <p:cNvSpPr/>
            <p:nvPr/>
          </p:nvSpPr>
          <p:spPr>
            <a:xfrm>
              <a:off x="2781483" y="3126433"/>
              <a:ext cx="1114468" cy="539834"/>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30144"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Request</a:t>
              </a:r>
            </a:p>
            <a:p>
              <a:pPr marL="230144"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enhancement</a:t>
              </a:r>
            </a:p>
          </p:txBody>
        </p:sp>
        <p:sp>
          <p:nvSpPr>
            <p:cNvPr id="87" name="key" title="Icon of a key">
              <a:extLst>
                <a:ext uri="{FF2B5EF4-FFF2-40B4-BE49-F238E27FC236}">
                  <a16:creationId xmlns:a16="http://schemas.microsoft.com/office/drawing/2014/main" id="{40277516-C7B0-4F4E-AEDA-66CEFD7E7392}"/>
                </a:ext>
              </a:extLst>
            </p:cNvPr>
            <p:cNvSpPr>
              <a:spLocks noChangeAspect="1" noEditPoints="1"/>
            </p:cNvSpPr>
            <p:nvPr/>
          </p:nvSpPr>
          <p:spPr bwMode="auto">
            <a:xfrm>
              <a:off x="2902723" y="3316169"/>
              <a:ext cx="137160" cy="136456"/>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panose="020B0502040204020203" pitchFamily="34" charset="0"/>
                <a:ea typeface="+mn-ea"/>
                <a:cs typeface="+mn-cs"/>
              </a:endParaRPr>
            </a:p>
          </p:txBody>
        </p:sp>
      </p:grpSp>
      <p:grpSp>
        <p:nvGrpSpPr>
          <p:cNvPr id="172" name="Group 171">
            <a:extLst>
              <a:ext uri="{FF2B5EF4-FFF2-40B4-BE49-F238E27FC236}">
                <a16:creationId xmlns:a16="http://schemas.microsoft.com/office/drawing/2014/main" id="{941D483C-F9AC-49FF-9C7C-79DF1512074F}"/>
              </a:ext>
            </a:extLst>
          </p:cNvPr>
          <p:cNvGrpSpPr/>
          <p:nvPr/>
        </p:nvGrpSpPr>
        <p:grpSpPr>
          <a:xfrm>
            <a:off x="4987766" y="4428341"/>
            <a:ext cx="276186" cy="220156"/>
            <a:chOff x="6661973" y="6549265"/>
            <a:chExt cx="276225" cy="220188"/>
          </a:xfrm>
        </p:grpSpPr>
        <p:sp>
          <p:nvSpPr>
            <p:cNvPr id="173" name="Rectangle 172">
              <a:extLst>
                <a:ext uri="{FF2B5EF4-FFF2-40B4-BE49-F238E27FC236}">
                  <a16:creationId xmlns:a16="http://schemas.microsoft.com/office/drawing/2014/main" id="{83AADA26-6031-4A4D-AD43-2D8F4BC5B48F}"/>
                </a:ext>
              </a:extLst>
            </p:cNvPr>
            <p:cNvSpPr/>
            <p:nvPr/>
          </p:nvSpPr>
          <p:spPr>
            <a:xfrm>
              <a:off x="6661973" y="6549265"/>
              <a:ext cx="276225" cy="2201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74" name="Graphic 173">
              <a:extLst>
                <a:ext uri="{FF2B5EF4-FFF2-40B4-BE49-F238E27FC236}">
                  <a16:creationId xmlns:a16="http://schemas.microsoft.com/office/drawing/2014/main" id="{6F9A2F98-0CB2-46B0-8A67-67FD5B6134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4566" y="6586588"/>
              <a:ext cx="211038" cy="145542"/>
            </a:xfrm>
            <a:prstGeom prst="rect">
              <a:avLst/>
            </a:prstGeom>
          </p:spPr>
        </p:pic>
      </p:grpSp>
      <p:grpSp>
        <p:nvGrpSpPr>
          <p:cNvPr id="186" name="Group 185">
            <a:extLst>
              <a:ext uri="{FF2B5EF4-FFF2-40B4-BE49-F238E27FC236}">
                <a16:creationId xmlns:a16="http://schemas.microsoft.com/office/drawing/2014/main" id="{F6CD6717-718C-41E5-A5E2-EC882C55AC82}"/>
              </a:ext>
            </a:extLst>
          </p:cNvPr>
          <p:cNvGrpSpPr/>
          <p:nvPr/>
        </p:nvGrpSpPr>
        <p:grpSpPr>
          <a:xfrm>
            <a:off x="226491" y="6136774"/>
            <a:ext cx="2094864" cy="449489"/>
            <a:chOff x="7701513" y="6114614"/>
            <a:chExt cx="2081501" cy="449552"/>
          </a:xfrm>
        </p:grpSpPr>
        <p:pic>
          <p:nvPicPr>
            <p:cNvPr id="120" name="Graphic 119">
              <a:extLst>
                <a:ext uri="{FF2B5EF4-FFF2-40B4-BE49-F238E27FC236}">
                  <a16:creationId xmlns:a16="http://schemas.microsoft.com/office/drawing/2014/main" id="{E8BD4878-C670-405A-A699-B9F80DCE594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860070" y="6380795"/>
              <a:ext cx="131334" cy="157601"/>
            </a:xfrm>
            <a:prstGeom prst="rect">
              <a:avLst/>
            </a:prstGeom>
          </p:spPr>
        </p:pic>
        <p:grpSp>
          <p:nvGrpSpPr>
            <p:cNvPr id="181" name="Group 180">
              <a:extLst>
                <a:ext uri="{FF2B5EF4-FFF2-40B4-BE49-F238E27FC236}">
                  <a16:creationId xmlns:a16="http://schemas.microsoft.com/office/drawing/2014/main" id="{9BFE9E51-DE1A-45EC-8233-2F86BC0FBEDB}"/>
                </a:ext>
              </a:extLst>
            </p:cNvPr>
            <p:cNvGrpSpPr/>
            <p:nvPr/>
          </p:nvGrpSpPr>
          <p:grpSpPr>
            <a:xfrm>
              <a:off x="7701513" y="6119945"/>
              <a:ext cx="276225" cy="190500"/>
              <a:chOff x="6661973" y="6549265"/>
              <a:chExt cx="276225" cy="190500"/>
            </a:xfrm>
          </p:grpSpPr>
          <p:sp>
            <p:nvSpPr>
              <p:cNvPr id="182" name="Rectangle 181">
                <a:extLst>
                  <a:ext uri="{FF2B5EF4-FFF2-40B4-BE49-F238E27FC236}">
                    <a16:creationId xmlns:a16="http://schemas.microsoft.com/office/drawing/2014/main" id="{3FF331A0-AE6E-45A7-AF13-2AF0FF4065DC}"/>
                  </a:ext>
                </a:extLst>
              </p:cNvPr>
              <p:cNvSpPr/>
              <p:nvPr/>
            </p:nvSpPr>
            <p:spPr>
              <a:xfrm>
                <a:off x="6661973" y="6549265"/>
                <a:ext cx="276225" cy="184455"/>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83" name="Graphic 182">
                <a:extLst>
                  <a:ext uri="{FF2B5EF4-FFF2-40B4-BE49-F238E27FC236}">
                    <a16:creationId xmlns:a16="http://schemas.microsoft.com/office/drawing/2014/main" id="{A52211F8-F232-4CDE-8BCA-FEF6B2788D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61973" y="6549265"/>
                <a:ext cx="276225" cy="190500"/>
              </a:xfrm>
              <a:prstGeom prst="rect">
                <a:avLst/>
              </a:prstGeom>
            </p:spPr>
          </p:pic>
        </p:grpSp>
        <p:sp>
          <p:nvSpPr>
            <p:cNvPr id="184" name="Rectangle: Rounded Corners 183">
              <a:extLst>
                <a:ext uri="{FF2B5EF4-FFF2-40B4-BE49-F238E27FC236}">
                  <a16:creationId xmlns:a16="http://schemas.microsoft.com/office/drawing/2014/main" id="{C43E8F19-4902-439A-8140-986780044193}"/>
                </a:ext>
              </a:extLst>
            </p:cNvPr>
            <p:cNvSpPr/>
            <p:nvPr/>
          </p:nvSpPr>
          <p:spPr>
            <a:xfrm>
              <a:off x="7977738" y="6114614"/>
              <a:ext cx="1805276" cy="201162"/>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Telemetry/analytics/assessment</a:t>
              </a:r>
            </a:p>
          </p:txBody>
        </p:sp>
        <p:sp>
          <p:nvSpPr>
            <p:cNvPr id="185" name="Rectangle: Rounded Corners 184">
              <a:extLst>
                <a:ext uri="{FF2B5EF4-FFF2-40B4-BE49-F238E27FC236}">
                  <a16:creationId xmlns:a16="http://schemas.microsoft.com/office/drawing/2014/main" id="{E44FEB78-621A-4135-8982-4499E1CDD11B}"/>
                </a:ext>
              </a:extLst>
            </p:cNvPr>
            <p:cNvSpPr/>
            <p:nvPr/>
          </p:nvSpPr>
          <p:spPr>
            <a:xfrm>
              <a:off x="7967969" y="6363004"/>
              <a:ext cx="1327600" cy="201162"/>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JIT &amp; Version Control</a:t>
              </a:r>
            </a:p>
          </p:txBody>
        </p:sp>
      </p:grpSp>
      <p:grpSp>
        <p:nvGrpSpPr>
          <p:cNvPr id="198" name="Group 197">
            <a:extLst>
              <a:ext uri="{FF2B5EF4-FFF2-40B4-BE49-F238E27FC236}">
                <a16:creationId xmlns:a16="http://schemas.microsoft.com/office/drawing/2014/main" id="{93177469-A487-41E3-8C4E-62D19429775E}"/>
              </a:ext>
            </a:extLst>
          </p:cNvPr>
          <p:cNvGrpSpPr/>
          <p:nvPr/>
        </p:nvGrpSpPr>
        <p:grpSpPr>
          <a:xfrm rot="5400000">
            <a:off x="7732565" y="2807452"/>
            <a:ext cx="3214519" cy="1126354"/>
            <a:chOff x="6942509" y="3678467"/>
            <a:chExt cx="571119" cy="1690391"/>
          </a:xfrm>
        </p:grpSpPr>
        <p:cxnSp>
          <p:nvCxnSpPr>
            <p:cNvPr id="199" name="Straight Connector 198">
              <a:extLst>
                <a:ext uri="{FF2B5EF4-FFF2-40B4-BE49-F238E27FC236}">
                  <a16:creationId xmlns:a16="http://schemas.microsoft.com/office/drawing/2014/main" id="{B51F467B-966A-4636-B9CF-1A28820451AD}"/>
                </a:ext>
              </a:extLst>
            </p:cNvPr>
            <p:cNvCxnSpPr>
              <a:cxnSpLocks/>
            </p:cNvCxnSpPr>
            <p:nvPr/>
          </p:nvCxnSpPr>
          <p:spPr>
            <a:xfrm flipH="1">
              <a:off x="6942509" y="5368857"/>
              <a:ext cx="571119" cy="1"/>
            </a:xfrm>
            <a:prstGeom prst="line">
              <a:avLst/>
            </a:prstGeom>
            <a:ln w="15875" cap="rnd">
              <a:solidFill>
                <a:srgbClr val="9D9D9D"/>
              </a:solidFill>
              <a:prstDash val="sysDash"/>
              <a:roun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EC35630D-F13F-420C-950E-732867BF8BFD}"/>
                </a:ext>
              </a:extLst>
            </p:cNvPr>
            <p:cNvCxnSpPr>
              <a:cxnSpLocks/>
            </p:cNvCxnSpPr>
            <p:nvPr/>
          </p:nvCxnSpPr>
          <p:spPr>
            <a:xfrm flipH="1" flipV="1">
              <a:off x="6942509"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402B482F-EC9E-48AB-AA3B-22ACDAAC74FB}"/>
                </a:ext>
              </a:extLst>
            </p:cNvPr>
            <p:cNvCxnSpPr>
              <a:cxnSpLocks/>
            </p:cNvCxnSpPr>
            <p:nvPr/>
          </p:nvCxnSpPr>
          <p:spPr>
            <a:xfrm flipH="1" flipV="1">
              <a:off x="7513627"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202" name="Straight Connector 201">
            <a:extLst>
              <a:ext uri="{FF2B5EF4-FFF2-40B4-BE49-F238E27FC236}">
                <a16:creationId xmlns:a16="http://schemas.microsoft.com/office/drawing/2014/main" id="{AB2C81CD-1DAD-41D1-A5C6-97798FE66449}"/>
              </a:ext>
            </a:extLst>
          </p:cNvPr>
          <p:cNvCxnSpPr>
            <a:cxnSpLocks/>
          </p:cNvCxnSpPr>
          <p:nvPr/>
        </p:nvCxnSpPr>
        <p:spPr>
          <a:xfrm>
            <a:off x="11101777" y="1763370"/>
            <a:ext cx="189570" cy="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C070F444-3C46-41B4-ACB5-5A7E892549A8}"/>
              </a:ext>
            </a:extLst>
          </p:cNvPr>
          <p:cNvCxnSpPr>
            <a:cxnSpLocks/>
          </p:cNvCxnSpPr>
          <p:nvPr/>
        </p:nvCxnSpPr>
        <p:spPr>
          <a:xfrm>
            <a:off x="11101777" y="3432866"/>
            <a:ext cx="189570" cy="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0D89F0A8-6E5A-4AD7-8F35-9682FD7C0FCE}"/>
              </a:ext>
            </a:extLst>
          </p:cNvPr>
          <p:cNvCxnSpPr>
            <a:cxnSpLocks/>
          </p:cNvCxnSpPr>
          <p:nvPr/>
        </p:nvCxnSpPr>
        <p:spPr>
          <a:xfrm>
            <a:off x="11101777" y="4954711"/>
            <a:ext cx="189570" cy="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grpSp>
        <p:nvGrpSpPr>
          <p:cNvPr id="207" name="Group 206">
            <a:extLst>
              <a:ext uri="{FF2B5EF4-FFF2-40B4-BE49-F238E27FC236}">
                <a16:creationId xmlns:a16="http://schemas.microsoft.com/office/drawing/2014/main" id="{3F7E8577-F4E1-449F-8C29-1E951E9E2924}"/>
              </a:ext>
            </a:extLst>
          </p:cNvPr>
          <p:cNvGrpSpPr/>
          <p:nvPr/>
        </p:nvGrpSpPr>
        <p:grpSpPr>
          <a:xfrm>
            <a:off x="9019220" y="4685090"/>
            <a:ext cx="620764" cy="542816"/>
            <a:chOff x="8982361" y="4443929"/>
            <a:chExt cx="620852" cy="542893"/>
          </a:xfrm>
        </p:grpSpPr>
        <p:sp>
          <p:nvSpPr>
            <p:cNvPr id="94" name="Rectangle: Rounded Corners 93">
              <a:extLst>
                <a:ext uri="{FF2B5EF4-FFF2-40B4-BE49-F238E27FC236}">
                  <a16:creationId xmlns:a16="http://schemas.microsoft.com/office/drawing/2014/main" id="{3DB5E735-6595-4D59-81DB-12CC8C1AAFBC}"/>
                </a:ext>
              </a:extLst>
            </p:cNvPr>
            <p:cNvSpPr/>
            <p:nvPr/>
          </p:nvSpPr>
          <p:spPr>
            <a:xfrm>
              <a:off x="8982361" y="4443929"/>
              <a:ext cx="620852" cy="542893"/>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b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b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Runtime control</a:t>
              </a:r>
            </a:p>
          </p:txBody>
        </p:sp>
        <p:pic>
          <p:nvPicPr>
            <p:cNvPr id="100" name="Graphic 99">
              <a:extLst>
                <a:ext uri="{FF2B5EF4-FFF2-40B4-BE49-F238E27FC236}">
                  <a16:creationId xmlns:a16="http://schemas.microsoft.com/office/drawing/2014/main" id="{197C5F6E-3C87-4193-848F-C8C976E5A9D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228095" y="4489153"/>
              <a:ext cx="129384" cy="129384"/>
            </a:xfrm>
            <a:prstGeom prst="rect">
              <a:avLst/>
            </a:prstGeom>
          </p:spPr>
        </p:pic>
      </p:grpSp>
      <p:grpSp>
        <p:nvGrpSpPr>
          <p:cNvPr id="208" name="Group 207">
            <a:extLst>
              <a:ext uri="{FF2B5EF4-FFF2-40B4-BE49-F238E27FC236}">
                <a16:creationId xmlns:a16="http://schemas.microsoft.com/office/drawing/2014/main" id="{E99E9D75-8D63-4A99-9F81-CD6112B37A75}"/>
              </a:ext>
            </a:extLst>
          </p:cNvPr>
          <p:cNvGrpSpPr/>
          <p:nvPr/>
        </p:nvGrpSpPr>
        <p:grpSpPr>
          <a:xfrm>
            <a:off x="9019220" y="3086021"/>
            <a:ext cx="620764" cy="559326"/>
            <a:chOff x="8982361" y="3104694"/>
            <a:chExt cx="620852" cy="559406"/>
          </a:xfrm>
        </p:grpSpPr>
        <p:sp>
          <p:nvSpPr>
            <p:cNvPr id="92" name="Rectangle: Rounded Corners 91">
              <a:extLst>
                <a:ext uri="{FF2B5EF4-FFF2-40B4-BE49-F238E27FC236}">
                  <a16:creationId xmlns:a16="http://schemas.microsoft.com/office/drawing/2014/main" id="{E8E37EDB-0655-4504-95E9-2B45650B36AE}"/>
                </a:ext>
              </a:extLst>
            </p:cNvPr>
            <p:cNvSpPr/>
            <p:nvPr/>
          </p:nvSpPr>
          <p:spPr>
            <a:xfrm>
              <a:off x="8982361" y="3104694"/>
              <a:ext cx="620852" cy="559406"/>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b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b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Adaptive Access</a:t>
              </a:r>
            </a:p>
          </p:txBody>
        </p:sp>
        <p:pic>
          <p:nvPicPr>
            <p:cNvPr id="98" name="Graphic 97">
              <a:extLst>
                <a:ext uri="{FF2B5EF4-FFF2-40B4-BE49-F238E27FC236}">
                  <a16:creationId xmlns:a16="http://schemas.microsoft.com/office/drawing/2014/main" id="{BAB0A036-3754-4DCB-8B9E-A11B457B555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231330" y="3144274"/>
              <a:ext cx="122916" cy="129384"/>
            </a:xfrm>
            <a:prstGeom prst="rect">
              <a:avLst/>
            </a:prstGeom>
          </p:spPr>
        </p:pic>
      </p:grpSp>
      <p:grpSp>
        <p:nvGrpSpPr>
          <p:cNvPr id="209" name="Group 208">
            <a:extLst>
              <a:ext uri="{FF2B5EF4-FFF2-40B4-BE49-F238E27FC236}">
                <a16:creationId xmlns:a16="http://schemas.microsoft.com/office/drawing/2014/main" id="{785D85BA-B06F-405F-BFA1-317B40D19DC8}"/>
              </a:ext>
            </a:extLst>
          </p:cNvPr>
          <p:cNvGrpSpPr/>
          <p:nvPr/>
        </p:nvGrpSpPr>
        <p:grpSpPr>
          <a:xfrm>
            <a:off x="9019220" y="1422538"/>
            <a:ext cx="620764" cy="617630"/>
            <a:chOff x="8982361" y="1651518"/>
            <a:chExt cx="620852" cy="617717"/>
          </a:xfrm>
        </p:grpSpPr>
        <p:sp>
          <p:nvSpPr>
            <p:cNvPr id="93" name="Rectangle: Rounded Corners 92">
              <a:extLst>
                <a:ext uri="{FF2B5EF4-FFF2-40B4-BE49-F238E27FC236}">
                  <a16:creationId xmlns:a16="http://schemas.microsoft.com/office/drawing/2014/main" id="{32DE0632-FFD9-41E2-A5DD-1D093394CC6A}"/>
                </a:ext>
              </a:extLst>
            </p:cNvPr>
            <p:cNvSpPr/>
            <p:nvPr/>
          </p:nvSpPr>
          <p:spPr>
            <a:xfrm>
              <a:off x="8982361" y="1651518"/>
              <a:ext cx="620852" cy="617717"/>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b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b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Classify, label, encrypt</a:t>
              </a:r>
            </a:p>
          </p:txBody>
        </p:sp>
        <p:pic>
          <p:nvPicPr>
            <p:cNvPr id="96" name="Graphic 95">
              <a:extLst>
                <a:ext uri="{FF2B5EF4-FFF2-40B4-BE49-F238E27FC236}">
                  <a16:creationId xmlns:a16="http://schemas.microsoft.com/office/drawing/2014/main" id="{0DEFAB07-F900-407A-A34F-6EC8B12AAB2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231330" y="1690904"/>
              <a:ext cx="122916" cy="129384"/>
            </a:xfrm>
            <a:prstGeom prst="rect">
              <a:avLst/>
            </a:prstGeom>
          </p:spPr>
        </p:pic>
      </p:grpSp>
      <p:grpSp>
        <p:nvGrpSpPr>
          <p:cNvPr id="210" name="Group 209">
            <a:extLst>
              <a:ext uri="{FF2B5EF4-FFF2-40B4-BE49-F238E27FC236}">
                <a16:creationId xmlns:a16="http://schemas.microsoft.com/office/drawing/2014/main" id="{AD982A45-56BD-4A1E-ABD4-20FB1F1A949D}"/>
              </a:ext>
            </a:extLst>
          </p:cNvPr>
          <p:cNvGrpSpPr/>
          <p:nvPr/>
        </p:nvGrpSpPr>
        <p:grpSpPr>
          <a:xfrm>
            <a:off x="6441047" y="5434785"/>
            <a:ext cx="276186" cy="220156"/>
            <a:chOff x="6661973" y="6549265"/>
            <a:chExt cx="276225" cy="220188"/>
          </a:xfrm>
        </p:grpSpPr>
        <p:sp>
          <p:nvSpPr>
            <p:cNvPr id="211" name="Rectangle 210">
              <a:extLst>
                <a:ext uri="{FF2B5EF4-FFF2-40B4-BE49-F238E27FC236}">
                  <a16:creationId xmlns:a16="http://schemas.microsoft.com/office/drawing/2014/main" id="{11FC1EE8-52C5-4106-ADD9-E849104C2F64}"/>
                </a:ext>
              </a:extLst>
            </p:cNvPr>
            <p:cNvSpPr/>
            <p:nvPr/>
          </p:nvSpPr>
          <p:spPr>
            <a:xfrm>
              <a:off x="6661973" y="6549265"/>
              <a:ext cx="276225" cy="2201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212" name="Graphic 211">
              <a:extLst>
                <a:ext uri="{FF2B5EF4-FFF2-40B4-BE49-F238E27FC236}">
                  <a16:creationId xmlns:a16="http://schemas.microsoft.com/office/drawing/2014/main" id="{C818EC99-96E4-4843-A1F0-8E7F58D682B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4566" y="6586588"/>
              <a:ext cx="211038" cy="145542"/>
            </a:xfrm>
            <a:prstGeom prst="rect">
              <a:avLst/>
            </a:prstGeom>
          </p:spPr>
        </p:pic>
      </p:grpSp>
      <p:grpSp>
        <p:nvGrpSpPr>
          <p:cNvPr id="213" name="Group 212">
            <a:extLst>
              <a:ext uri="{FF2B5EF4-FFF2-40B4-BE49-F238E27FC236}">
                <a16:creationId xmlns:a16="http://schemas.microsoft.com/office/drawing/2014/main" id="{F0492A07-CDF3-465A-B64F-A93831B841E2}"/>
              </a:ext>
            </a:extLst>
          </p:cNvPr>
          <p:cNvGrpSpPr/>
          <p:nvPr/>
        </p:nvGrpSpPr>
        <p:grpSpPr>
          <a:xfrm>
            <a:off x="6441047" y="6033070"/>
            <a:ext cx="276186" cy="220156"/>
            <a:chOff x="6661973" y="6549265"/>
            <a:chExt cx="276225" cy="220188"/>
          </a:xfrm>
        </p:grpSpPr>
        <p:sp>
          <p:nvSpPr>
            <p:cNvPr id="214" name="Rectangle 213">
              <a:extLst>
                <a:ext uri="{FF2B5EF4-FFF2-40B4-BE49-F238E27FC236}">
                  <a16:creationId xmlns:a16="http://schemas.microsoft.com/office/drawing/2014/main" id="{3A09C4AC-0E2E-4592-AC0C-83FBF0AAF435}"/>
                </a:ext>
              </a:extLst>
            </p:cNvPr>
            <p:cNvSpPr/>
            <p:nvPr/>
          </p:nvSpPr>
          <p:spPr>
            <a:xfrm>
              <a:off x="6661973" y="6549265"/>
              <a:ext cx="276225" cy="2201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215" name="Graphic 214">
              <a:extLst>
                <a:ext uri="{FF2B5EF4-FFF2-40B4-BE49-F238E27FC236}">
                  <a16:creationId xmlns:a16="http://schemas.microsoft.com/office/drawing/2014/main" id="{6928F9BB-C098-4558-BC5A-BC3A77826E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4566" y="6586588"/>
              <a:ext cx="211038" cy="145542"/>
            </a:xfrm>
            <a:prstGeom prst="rect">
              <a:avLst/>
            </a:prstGeom>
          </p:spPr>
        </p:pic>
      </p:grpSp>
      <p:grpSp>
        <p:nvGrpSpPr>
          <p:cNvPr id="16" name="Group 15">
            <a:extLst>
              <a:ext uri="{FF2B5EF4-FFF2-40B4-BE49-F238E27FC236}">
                <a16:creationId xmlns:a16="http://schemas.microsoft.com/office/drawing/2014/main" id="{9F176986-DD60-4F2D-AE7C-2CC2E9CDFA49}"/>
              </a:ext>
            </a:extLst>
          </p:cNvPr>
          <p:cNvGrpSpPr/>
          <p:nvPr/>
        </p:nvGrpSpPr>
        <p:grpSpPr>
          <a:xfrm>
            <a:off x="4234833" y="903680"/>
            <a:ext cx="1761875" cy="1161885"/>
            <a:chOff x="1947710" y="457200"/>
            <a:chExt cx="1762125" cy="1162050"/>
          </a:xfrm>
        </p:grpSpPr>
        <p:sp>
          <p:nvSpPr>
            <p:cNvPr id="2" name="Rectangle: Rounded Corners 1">
              <a:extLst>
                <a:ext uri="{FF2B5EF4-FFF2-40B4-BE49-F238E27FC236}">
                  <a16:creationId xmlns:a16="http://schemas.microsoft.com/office/drawing/2014/main" id="{041BEF20-4334-473C-B790-90BB4C3C1B61}"/>
                </a:ext>
              </a:extLst>
            </p:cNvPr>
            <p:cNvSpPr/>
            <p:nvPr/>
          </p:nvSpPr>
          <p:spPr>
            <a:xfrm>
              <a:off x="1947710" y="457200"/>
              <a:ext cx="1762125" cy="1162050"/>
            </a:xfrm>
            <a:prstGeom prst="roundRect">
              <a:avLst>
                <a:gd name="adj" fmla="val 4372"/>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4" name="Rectangle: Top Corners Rounded 3">
              <a:extLst>
                <a:ext uri="{FF2B5EF4-FFF2-40B4-BE49-F238E27FC236}">
                  <a16:creationId xmlns:a16="http://schemas.microsoft.com/office/drawing/2014/main" id="{F394A39E-82D0-4057-9D74-282DE5809E8F}"/>
                </a:ext>
              </a:extLst>
            </p:cNvPr>
            <p:cNvSpPr/>
            <p:nvPr/>
          </p:nvSpPr>
          <p:spPr>
            <a:xfrm>
              <a:off x="1947710" y="457200"/>
              <a:ext cx="1762125" cy="352425"/>
            </a:xfrm>
            <a:prstGeom prst="round2SameRect">
              <a:avLst/>
            </a:prstGeom>
            <a:solidFill>
              <a:srgbClr val="0078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Policy Optimization</a:t>
              </a:r>
            </a:p>
          </p:txBody>
        </p:sp>
        <p:sp>
          <p:nvSpPr>
            <p:cNvPr id="5" name="Rectangle: Rounded Corners 4">
              <a:extLst>
                <a:ext uri="{FF2B5EF4-FFF2-40B4-BE49-F238E27FC236}">
                  <a16:creationId xmlns:a16="http://schemas.microsoft.com/office/drawing/2014/main" id="{4EF01BFD-1B87-4AC4-A0EC-95D08F58EDE6}"/>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Governance</a:t>
              </a:r>
            </a:p>
          </p:txBody>
        </p:sp>
        <p:sp>
          <p:nvSpPr>
            <p:cNvPr id="9" name="Rectangle: Rounded Corners 8">
              <a:extLst>
                <a:ext uri="{FF2B5EF4-FFF2-40B4-BE49-F238E27FC236}">
                  <a16:creationId xmlns:a16="http://schemas.microsoft.com/office/drawing/2014/main" id="{05C5E46E-561D-4DE5-B0E1-1AD045B54AA4}"/>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Compliance</a:t>
              </a:r>
            </a:p>
          </p:txBody>
        </p:sp>
        <p:sp>
          <p:nvSpPr>
            <p:cNvPr id="10" name="Rectangle: Rounded Corners 9">
              <a:extLst>
                <a:ext uri="{FF2B5EF4-FFF2-40B4-BE49-F238E27FC236}">
                  <a16:creationId xmlns:a16="http://schemas.microsoft.com/office/drawing/2014/main" id="{BC990A18-DB5B-430C-A537-7A2158808414}"/>
                </a:ext>
              </a:extLst>
            </p:cNvPr>
            <p:cNvSpPr/>
            <p:nvPr/>
          </p:nvSpPr>
          <p:spPr>
            <a:xfrm>
              <a:off x="1947710" y="1215262"/>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Security Posture Assessment</a:t>
              </a:r>
            </a:p>
          </p:txBody>
        </p:sp>
        <p:sp>
          <p:nvSpPr>
            <p:cNvPr id="11" name="Rectangle: Rounded Corners 10">
              <a:extLst>
                <a:ext uri="{FF2B5EF4-FFF2-40B4-BE49-F238E27FC236}">
                  <a16:creationId xmlns:a16="http://schemas.microsoft.com/office/drawing/2014/main" id="{7A2A9E0E-20ED-4829-8DCA-9E312E645399}"/>
                </a:ext>
              </a:extLst>
            </p:cNvPr>
            <p:cNvSpPr/>
            <p:nvPr/>
          </p:nvSpPr>
          <p:spPr>
            <a:xfrm>
              <a:off x="1947710" y="1418082"/>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Productivity Optimization</a:t>
              </a:r>
            </a:p>
          </p:txBody>
        </p:sp>
        <p:cxnSp>
          <p:nvCxnSpPr>
            <p:cNvPr id="13" name="Straight Connector 12">
              <a:extLst>
                <a:ext uri="{FF2B5EF4-FFF2-40B4-BE49-F238E27FC236}">
                  <a16:creationId xmlns:a16="http://schemas.microsoft.com/office/drawing/2014/main" id="{884BE8C8-93D8-4140-8F87-988DF4CF8F73}"/>
                </a:ext>
              </a:extLst>
            </p:cNvPr>
            <p:cNvCxnSpPr>
              <a:cxnSpLocks/>
            </p:cNvCxnSpPr>
            <p:nvPr/>
          </p:nvCxnSpPr>
          <p:spPr>
            <a:xfrm>
              <a:off x="1947710" y="1417255"/>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43188EB-7F05-4566-B9ED-A0695026AEC4}"/>
                </a:ext>
              </a:extLst>
            </p:cNvPr>
            <p:cNvCxnSpPr>
              <a:cxnSpLocks/>
            </p:cNvCxnSpPr>
            <p:nvPr/>
          </p:nvCxnSpPr>
          <p:spPr>
            <a:xfrm>
              <a:off x="1947710" y="1214437"/>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066D29F-EB7E-47D2-8102-8A725C0E00D4}"/>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FDF50A1B-D656-4ECA-9700-F376216A3754}"/>
              </a:ext>
            </a:extLst>
          </p:cNvPr>
          <p:cNvGrpSpPr/>
          <p:nvPr/>
        </p:nvGrpSpPr>
        <p:grpSpPr>
          <a:xfrm>
            <a:off x="9920464" y="4290254"/>
            <a:ext cx="1181312" cy="1369762"/>
            <a:chOff x="9883733" y="4030396"/>
            <a:chExt cx="1181480" cy="1369957"/>
          </a:xfrm>
        </p:grpSpPr>
        <p:grpSp>
          <p:nvGrpSpPr>
            <p:cNvPr id="113" name="Group 112">
              <a:extLst>
                <a:ext uri="{FF2B5EF4-FFF2-40B4-BE49-F238E27FC236}">
                  <a16:creationId xmlns:a16="http://schemas.microsoft.com/office/drawing/2014/main" id="{0DBB31FD-0DD8-4648-9FD2-955435306A81}"/>
                </a:ext>
              </a:extLst>
            </p:cNvPr>
            <p:cNvGrpSpPr/>
            <p:nvPr/>
          </p:nvGrpSpPr>
          <p:grpSpPr>
            <a:xfrm>
              <a:off x="9883733" y="4030396"/>
              <a:ext cx="1181480" cy="1369957"/>
              <a:chOff x="10989831" y="4057733"/>
              <a:chExt cx="1181480" cy="1369957"/>
            </a:xfrm>
          </p:grpSpPr>
          <p:sp>
            <p:nvSpPr>
              <p:cNvPr id="103" name="Rectangle: Rounded Corners 102">
                <a:extLst>
                  <a:ext uri="{FF2B5EF4-FFF2-40B4-BE49-F238E27FC236}">
                    <a16:creationId xmlns:a16="http://schemas.microsoft.com/office/drawing/2014/main" id="{E4168B3B-773D-4C5F-A67F-BFA5A01DB8DB}"/>
                  </a:ext>
                </a:extLst>
              </p:cNvPr>
              <p:cNvSpPr/>
              <p:nvPr/>
            </p:nvSpPr>
            <p:spPr>
              <a:xfrm>
                <a:off x="10989831" y="4057733"/>
                <a:ext cx="1181480" cy="1369957"/>
              </a:xfrm>
              <a:prstGeom prst="roundRect">
                <a:avLst>
                  <a:gd name="adj" fmla="val 7823"/>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02" name="Rectangle: Top Corners Rounded 101">
                <a:extLst>
                  <a:ext uri="{FF2B5EF4-FFF2-40B4-BE49-F238E27FC236}">
                    <a16:creationId xmlns:a16="http://schemas.microsoft.com/office/drawing/2014/main" id="{0CDD7824-10BD-4D90-931E-E701E8929923}"/>
                  </a:ext>
                </a:extLst>
              </p:cNvPr>
              <p:cNvSpPr/>
              <p:nvPr/>
            </p:nvSpPr>
            <p:spPr>
              <a:xfrm>
                <a:off x="10989831" y="4057734"/>
                <a:ext cx="1181480" cy="352425"/>
              </a:xfrm>
              <a:prstGeom prst="round2SameRect">
                <a:avLst>
                  <a:gd name="adj1" fmla="val 24633"/>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Infrastructure</a:t>
                </a:r>
              </a:p>
            </p:txBody>
          </p:sp>
          <p:sp>
            <p:nvSpPr>
              <p:cNvPr id="104" name="Rectangle: Rounded Corners 103">
                <a:extLst>
                  <a:ext uri="{FF2B5EF4-FFF2-40B4-BE49-F238E27FC236}">
                    <a16:creationId xmlns:a16="http://schemas.microsoft.com/office/drawing/2014/main" id="{D17B0480-F0B0-4868-A4CC-87EE483A540E}"/>
                  </a:ext>
                </a:extLst>
              </p:cNvPr>
              <p:cNvSpPr/>
              <p:nvPr/>
            </p:nvSpPr>
            <p:spPr>
              <a:xfrm>
                <a:off x="10989831" y="4410160"/>
                <a:ext cx="1181480"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Serverless</a:t>
                </a:r>
              </a:p>
            </p:txBody>
          </p:sp>
          <p:sp>
            <p:nvSpPr>
              <p:cNvPr id="105" name="Rectangle: Rounded Corners 104">
                <a:extLst>
                  <a:ext uri="{FF2B5EF4-FFF2-40B4-BE49-F238E27FC236}">
                    <a16:creationId xmlns:a16="http://schemas.microsoft.com/office/drawing/2014/main" id="{0810E832-C0A8-4585-B563-995D6C12B196}"/>
                  </a:ext>
                </a:extLst>
              </p:cNvPr>
              <p:cNvSpPr/>
              <p:nvPr/>
            </p:nvSpPr>
            <p:spPr>
              <a:xfrm>
                <a:off x="10989831" y="4613408"/>
                <a:ext cx="1181480"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Containers</a:t>
                </a:r>
              </a:p>
            </p:txBody>
          </p:sp>
          <p:sp>
            <p:nvSpPr>
              <p:cNvPr id="106" name="Rectangle: Rounded Corners 105">
                <a:extLst>
                  <a:ext uri="{FF2B5EF4-FFF2-40B4-BE49-F238E27FC236}">
                    <a16:creationId xmlns:a16="http://schemas.microsoft.com/office/drawing/2014/main" id="{989831AF-E010-4B75-A987-885E1C9A8607}"/>
                  </a:ext>
                </a:extLst>
              </p:cNvPr>
              <p:cNvSpPr/>
              <p:nvPr/>
            </p:nvSpPr>
            <p:spPr>
              <a:xfrm>
                <a:off x="10989831" y="4816656"/>
                <a:ext cx="1181480"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IaaS</a:t>
                </a:r>
              </a:p>
            </p:txBody>
          </p:sp>
          <p:sp>
            <p:nvSpPr>
              <p:cNvPr id="107" name="Rectangle: Rounded Corners 106">
                <a:extLst>
                  <a:ext uri="{FF2B5EF4-FFF2-40B4-BE49-F238E27FC236}">
                    <a16:creationId xmlns:a16="http://schemas.microsoft.com/office/drawing/2014/main" id="{598AAE72-2BDF-4097-B658-5AA78D92F05D}"/>
                  </a:ext>
                </a:extLst>
              </p:cNvPr>
              <p:cNvSpPr/>
              <p:nvPr/>
            </p:nvSpPr>
            <p:spPr>
              <a:xfrm>
                <a:off x="10989831" y="5019904"/>
                <a:ext cx="1181480"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err="1">
                    <a:ln>
                      <a:noFill/>
                    </a:ln>
                    <a:solidFill>
                      <a:srgbClr val="000000"/>
                    </a:solidFill>
                    <a:effectLst/>
                    <a:uLnTx/>
                    <a:uFillTx/>
                    <a:latin typeface="Segoe UI" panose="020B0502040204020203" pitchFamily="34" charset="0"/>
                    <a:ea typeface="+mn-ea"/>
                    <a:cs typeface="Segoe UI" panose="020B0502040204020203" pitchFamily="34" charset="0"/>
                  </a:rPr>
                  <a:t>Paas</a:t>
                </a:r>
                <a:endPar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cxnSp>
            <p:nvCxnSpPr>
              <p:cNvPr id="108" name="Straight Connector 107">
                <a:extLst>
                  <a:ext uri="{FF2B5EF4-FFF2-40B4-BE49-F238E27FC236}">
                    <a16:creationId xmlns:a16="http://schemas.microsoft.com/office/drawing/2014/main" id="{D0930A7B-582F-4969-A7AC-8C6BC1ABD390}"/>
                  </a:ext>
                </a:extLst>
              </p:cNvPr>
              <p:cNvCxnSpPr>
                <a:cxnSpLocks/>
              </p:cNvCxnSpPr>
              <p:nvPr/>
            </p:nvCxnSpPr>
            <p:spPr>
              <a:xfrm>
                <a:off x="10989831" y="5018864"/>
                <a:ext cx="1181480"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2822BDC3-0F02-4DED-BE76-ED90CF0489CE}"/>
                  </a:ext>
                </a:extLst>
              </p:cNvPr>
              <p:cNvCxnSpPr>
                <a:cxnSpLocks/>
              </p:cNvCxnSpPr>
              <p:nvPr/>
            </p:nvCxnSpPr>
            <p:spPr>
              <a:xfrm>
                <a:off x="10989831" y="4815616"/>
                <a:ext cx="1181480"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DE3D5F5-0DF0-4D53-B72A-338677107E26}"/>
                  </a:ext>
                </a:extLst>
              </p:cNvPr>
              <p:cNvCxnSpPr>
                <a:cxnSpLocks/>
              </p:cNvCxnSpPr>
              <p:nvPr/>
            </p:nvCxnSpPr>
            <p:spPr>
              <a:xfrm>
                <a:off x="10989831" y="4612368"/>
                <a:ext cx="1181480"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sp>
            <p:nvSpPr>
              <p:cNvPr id="111" name="Rectangle: Rounded Corners 110">
                <a:extLst>
                  <a:ext uri="{FF2B5EF4-FFF2-40B4-BE49-F238E27FC236}">
                    <a16:creationId xmlns:a16="http://schemas.microsoft.com/office/drawing/2014/main" id="{479A0BA3-F919-462A-9ED0-D0044ECEDF6A}"/>
                  </a:ext>
                </a:extLst>
              </p:cNvPr>
              <p:cNvSpPr/>
              <p:nvPr/>
            </p:nvSpPr>
            <p:spPr>
              <a:xfrm>
                <a:off x="10989831" y="5223153"/>
                <a:ext cx="1181480"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Internal Sites</a:t>
                </a:r>
              </a:p>
            </p:txBody>
          </p:sp>
          <p:cxnSp>
            <p:nvCxnSpPr>
              <p:cNvPr id="112" name="Straight Connector 111">
                <a:extLst>
                  <a:ext uri="{FF2B5EF4-FFF2-40B4-BE49-F238E27FC236}">
                    <a16:creationId xmlns:a16="http://schemas.microsoft.com/office/drawing/2014/main" id="{B0A9DC19-7FBF-4DB2-B591-23B93C776A8E}"/>
                  </a:ext>
                </a:extLst>
              </p:cNvPr>
              <p:cNvCxnSpPr>
                <a:cxnSpLocks/>
              </p:cNvCxnSpPr>
              <p:nvPr/>
            </p:nvCxnSpPr>
            <p:spPr>
              <a:xfrm>
                <a:off x="10989831" y="5222112"/>
                <a:ext cx="1181480"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pic>
          <p:nvPicPr>
            <p:cNvPr id="115" name="Graphic 114">
              <a:extLst>
                <a:ext uri="{FF2B5EF4-FFF2-40B4-BE49-F238E27FC236}">
                  <a16:creationId xmlns:a16="http://schemas.microsoft.com/office/drawing/2014/main" id="{35D83049-6906-4D87-89B4-169F0A4CF34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57435" y="4439919"/>
              <a:ext cx="79631" cy="95557"/>
            </a:xfrm>
            <a:prstGeom prst="rect">
              <a:avLst/>
            </a:prstGeom>
          </p:spPr>
        </p:pic>
        <p:pic>
          <p:nvPicPr>
            <p:cNvPr id="116" name="Graphic 115">
              <a:extLst>
                <a:ext uri="{FF2B5EF4-FFF2-40B4-BE49-F238E27FC236}">
                  <a16:creationId xmlns:a16="http://schemas.microsoft.com/office/drawing/2014/main" id="{264DE4F0-5D99-473B-98B3-FCB66583A50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57435" y="4641214"/>
              <a:ext cx="79631" cy="95557"/>
            </a:xfrm>
            <a:prstGeom prst="rect">
              <a:avLst/>
            </a:prstGeom>
          </p:spPr>
        </p:pic>
        <p:pic>
          <p:nvPicPr>
            <p:cNvPr id="117" name="Graphic 116">
              <a:extLst>
                <a:ext uri="{FF2B5EF4-FFF2-40B4-BE49-F238E27FC236}">
                  <a16:creationId xmlns:a16="http://schemas.microsoft.com/office/drawing/2014/main" id="{41011C4B-CDEC-4CD3-B1FA-464D079904B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57435" y="4842509"/>
              <a:ext cx="79631" cy="95557"/>
            </a:xfrm>
            <a:prstGeom prst="rect">
              <a:avLst/>
            </a:prstGeom>
          </p:spPr>
        </p:pic>
        <p:pic>
          <p:nvPicPr>
            <p:cNvPr id="118" name="Graphic 117">
              <a:extLst>
                <a:ext uri="{FF2B5EF4-FFF2-40B4-BE49-F238E27FC236}">
                  <a16:creationId xmlns:a16="http://schemas.microsoft.com/office/drawing/2014/main" id="{B9BC6776-DCC2-45A0-8410-0A02E2DFFD6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57435" y="5043804"/>
              <a:ext cx="79631" cy="95557"/>
            </a:xfrm>
            <a:prstGeom prst="rect">
              <a:avLst/>
            </a:prstGeom>
          </p:spPr>
        </p:pic>
        <p:pic>
          <p:nvPicPr>
            <p:cNvPr id="119" name="Graphic 118">
              <a:extLst>
                <a:ext uri="{FF2B5EF4-FFF2-40B4-BE49-F238E27FC236}">
                  <a16:creationId xmlns:a16="http://schemas.microsoft.com/office/drawing/2014/main" id="{540B4323-433B-4438-9443-F8B915AFB0C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57435" y="5245099"/>
              <a:ext cx="79631" cy="95557"/>
            </a:xfrm>
            <a:prstGeom prst="rect">
              <a:avLst/>
            </a:prstGeom>
          </p:spPr>
        </p:pic>
      </p:grpSp>
      <p:sp>
        <p:nvSpPr>
          <p:cNvPr id="143" name="Title 2">
            <a:extLst>
              <a:ext uri="{FF2B5EF4-FFF2-40B4-BE49-F238E27FC236}">
                <a16:creationId xmlns:a16="http://schemas.microsoft.com/office/drawing/2014/main" id="{6230C8E6-D3BB-499B-8910-6D8CB5C1F285}"/>
              </a:ext>
            </a:extLst>
          </p:cNvPr>
          <p:cNvSpPr txBox="1">
            <a:spLocks/>
          </p:cNvSpPr>
          <p:nvPr/>
        </p:nvSpPr>
        <p:spPr>
          <a:xfrm>
            <a:off x="386062" y="373570"/>
            <a:ext cx="3300817" cy="974626"/>
          </a:xfrm>
          <a:prstGeom prst="rect">
            <a:avLst/>
          </a:prstGeom>
        </p:spPr>
        <p:txBody>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0" indent="0" algn="l" defTabSz="932742" rtl="0" eaLnBrk="1" fontAlgn="auto" latinLnBrk="0" hangingPunct="1">
              <a:lnSpc>
                <a:spcPts val="3800"/>
              </a:lnSpc>
              <a:spcBef>
                <a:spcPct val="0"/>
              </a:spcBef>
              <a:spcAft>
                <a:spcPts val="0"/>
              </a:spcAft>
              <a:buClrTx/>
              <a:buSzTx/>
              <a:buFontTx/>
              <a:buNone/>
              <a:tabLst/>
              <a:defRPr/>
            </a:pPr>
            <a:r>
              <a:rPr kumimoji="0" lang="en-US" sz="3600" b="0" i="0" u="none" strike="noStrike" kern="1200" cap="none" spc="-50" normalizeH="0" baseline="0" noProof="0">
                <a:ln w="3175">
                  <a:noFill/>
                </a:ln>
                <a:solidFill>
                  <a:srgbClr val="000000"/>
                </a:solidFill>
                <a:effectLst/>
                <a:uLnTx/>
                <a:uFillTx/>
                <a:latin typeface="Segoe UI Semibold"/>
                <a:ea typeface="+mn-ea"/>
                <a:cs typeface="Segoe UI" pitchFamily="34" charset="0"/>
              </a:rPr>
              <a:t>Zero Trust architecture</a:t>
            </a:r>
          </a:p>
        </p:txBody>
      </p:sp>
    </p:spTree>
    <p:extLst>
      <p:ext uri="{BB962C8B-B14F-4D97-AF65-F5344CB8AC3E}">
        <p14:creationId xmlns:p14="http://schemas.microsoft.com/office/powerpoint/2010/main" val="39261896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Trapezoid 202">
            <a:extLst>
              <a:ext uri="{FF2B5EF4-FFF2-40B4-BE49-F238E27FC236}">
                <a16:creationId xmlns:a16="http://schemas.microsoft.com/office/drawing/2014/main" id="{80A4EAC2-BEA4-C0D2-C057-28480C4C9A7C}"/>
              </a:ext>
            </a:extLst>
          </p:cNvPr>
          <p:cNvSpPr/>
          <p:nvPr/>
        </p:nvSpPr>
        <p:spPr bwMode="auto">
          <a:xfrm>
            <a:off x="3065929" y="5728167"/>
            <a:ext cx="4129326" cy="161159"/>
          </a:xfrm>
          <a:prstGeom prst="trapezoid">
            <a:avLst>
              <a:gd name="adj" fmla="val 812512"/>
            </a:avLst>
          </a:prstGeom>
          <a:gradFill>
            <a:gsLst>
              <a:gs pos="43000">
                <a:srgbClr val="CDEAFF"/>
              </a:gs>
              <a:gs pos="100000">
                <a:srgbClr val="CDEAFF">
                  <a:alpha val="0"/>
                </a:srgbClr>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194" name="Group 193">
            <a:extLst>
              <a:ext uri="{FF2B5EF4-FFF2-40B4-BE49-F238E27FC236}">
                <a16:creationId xmlns:a16="http://schemas.microsoft.com/office/drawing/2014/main" id="{C769829A-0746-4FB3-926D-9D0CA6EE6DDF}"/>
              </a:ext>
            </a:extLst>
          </p:cNvPr>
          <p:cNvGrpSpPr/>
          <p:nvPr/>
        </p:nvGrpSpPr>
        <p:grpSpPr>
          <a:xfrm rot="16200000">
            <a:off x="5165906" y="2067626"/>
            <a:ext cx="3873336" cy="2072671"/>
            <a:chOff x="6942509" y="3678467"/>
            <a:chExt cx="571119" cy="1690391"/>
          </a:xfrm>
        </p:grpSpPr>
        <p:cxnSp>
          <p:nvCxnSpPr>
            <p:cNvPr id="195" name="Straight Connector 194">
              <a:extLst>
                <a:ext uri="{FF2B5EF4-FFF2-40B4-BE49-F238E27FC236}">
                  <a16:creationId xmlns:a16="http://schemas.microsoft.com/office/drawing/2014/main" id="{6A8BF894-032B-42E5-9083-D4949472F5E2}"/>
                </a:ext>
              </a:extLst>
            </p:cNvPr>
            <p:cNvCxnSpPr>
              <a:cxnSpLocks/>
            </p:cNvCxnSpPr>
            <p:nvPr/>
          </p:nvCxnSpPr>
          <p:spPr>
            <a:xfrm flipH="1">
              <a:off x="6942509" y="5368857"/>
              <a:ext cx="571119" cy="1"/>
            </a:xfrm>
            <a:prstGeom prst="line">
              <a:avLst/>
            </a:prstGeom>
            <a:ln w="15875" cap="rnd">
              <a:solidFill>
                <a:srgbClr val="9D9D9D"/>
              </a:solidFill>
              <a:prstDash val="sysDash"/>
              <a:round/>
              <a:tailEnd type="none" w="med" len="me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14CA1834-C33B-45C4-965F-B87555602B02}"/>
                </a:ext>
              </a:extLst>
            </p:cNvPr>
            <p:cNvCxnSpPr>
              <a:cxnSpLocks/>
            </p:cNvCxnSpPr>
            <p:nvPr/>
          </p:nvCxnSpPr>
          <p:spPr>
            <a:xfrm flipH="1" flipV="1">
              <a:off x="6942509"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08E669CD-40C7-49D1-9DEC-44055C168E65}"/>
                </a:ext>
              </a:extLst>
            </p:cNvPr>
            <p:cNvCxnSpPr>
              <a:cxnSpLocks/>
            </p:cNvCxnSpPr>
            <p:nvPr/>
          </p:nvCxnSpPr>
          <p:spPr>
            <a:xfrm flipH="1" flipV="1">
              <a:off x="7513627"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144" name="Straight Connector 143">
            <a:extLst>
              <a:ext uri="{FF2B5EF4-FFF2-40B4-BE49-F238E27FC236}">
                <a16:creationId xmlns:a16="http://schemas.microsoft.com/office/drawing/2014/main" id="{8AD17C00-DDCF-43A8-B6C0-F3BE01D0E75B}"/>
              </a:ext>
            </a:extLst>
          </p:cNvPr>
          <p:cNvCxnSpPr>
            <a:cxnSpLocks/>
            <a:endCxn id="34" idx="3"/>
          </p:cNvCxnSpPr>
          <p:nvPr/>
        </p:nvCxnSpPr>
        <p:spPr>
          <a:xfrm>
            <a:off x="5142004" y="3306526"/>
            <a:ext cx="0" cy="1295139"/>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pic>
        <p:nvPicPr>
          <p:cNvPr id="231" name="Picture 230" descr="Microsoft Security logo">
            <a:extLst>
              <a:ext uri="{FF2B5EF4-FFF2-40B4-BE49-F238E27FC236}">
                <a16:creationId xmlns:a16="http://schemas.microsoft.com/office/drawing/2014/main" id="{C16983AB-47ED-44BA-8D07-0E15E2C65DB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27038" y="10980"/>
            <a:ext cx="2297504" cy="693571"/>
          </a:xfrm>
          <a:prstGeom prst="rect">
            <a:avLst/>
          </a:prstGeom>
        </p:spPr>
      </p:pic>
      <p:grpSp>
        <p:nvGrpSpPr>
          <p:cNvPr id="190" name="Group 189">
            <a:extLst>
              <a:ext uri="{FF2B5EF4-FFF2-40B4-BE49-F238E27FC236}">
                <a16:creationId xmlns:a16="http://schemas.microsoft.com/office/drawing/2014/main" id="{E043A737-DF6E-4AD9-8125-CF9A084162FF}"/>
              </a:ext>
            </a:extLst>
          </p:cNvPr>
          <p:cNvGrpSpPr/>
          <p:nvPr/>
        </p:nvGrpSpPr>
        <p:grpSpPr>
          <a:xfrm rot="16200000">
            <a:off x="6189659" y="496288"/>
            <a:ext cx="5004506" cy="5251343"/>
            <a:chOff x="6942509" y="3678467"/>
            <a:chExt cx="571119" cy="1690391"/>
          </a:xfrm>
        </p:grpSpPr>
        <p:cxnSp>
          <p:nvCxnSpPr>
            <p:cNvPr id="191" name="Straight Connector 190">
              <a:extLst>
                <a:ext uri="{FF2B5EF4-FFF2-40B4-BE49-F238E27FC236}">
                  <a16:creationId xmlns:a16="http://schemas.microsoft.com/office/drawing/2014/main" id="{14DF30B0-FF66-4291-9599-352254996B2E}"/>
                </a:ext>
              </a:extLst>
            </p:cNvPr>
            <p:cNvCxnSpPr>
              <a:cxnSpLocks/>
            </p:cNvCxnSpPr>
            <p:nvPr/>
          </p:nvCxnSpPr>
          <p:spPr>
            <a:xfrm flipH="1">
              <a:off x="6942509" y="5368857"/>
              <a:ext cx="571119" cy="1"/>
            </a:xfrm>
            <a:prstGeom prst="line">
              <a:avLst/>
            </a:prstGeom>
            <a:ln w="15875" cap="rnd">
              <a:solidFill>
                <a:srgbClr val="9D9D9D"/>
              </a:solidFill>
              <a:prstDash val="sysDash"/>
              <a:round/>
              <a:tailEnd type="none" w="med" len="med"/>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FE2E41D1-7BC5-489D-AE99-8F50CBFD4286}"/>
                </a:ext>
              </a:extLst>
            </p:cNvPr>
            <p:cNvCxnSpPr>
              <a:cxnSpLocks/>
            </p:cNvCxnSpPr>
            <p:nvPr/>
          </p:nvCxnSpPr>
          <p:spPr>
            <a:xfrm flipH="1" flipV="1">
              <a:off x="6942509"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9BB4E8B8-C4CE-453E-8348-2A93A475B7BB}"/>
                </a:ext>
              </a:extLst>
            </p:cNvPr>
            <p:cNvCxnSpPr>
              <a:cxnSpLocks/>
            </p:cNvCxnSpPr>
            <p:nvPr/>
          </p:nvCxnSpPr>
          <p:spPr>
            <a:xfrm flipH="1" flipV="1">
              <a:off x="7513627"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16" name="Group 215">
            <a:extLst>
              <a:ext uri="{FF2B5EF4-FFF2-40B4-BE49-F238E27FC236}">
                <a16:creationId xmlns:a16="http://schemas.microsoft.com/office/drawing/2014/main" id="{06CC3893-4AC4-4B3A-BCB7-2BDF24E22907}"/>
              </a:ext>
            </a:extLst>
          </p:cNvPr>
          <p:cNvGrpSpPr/>
          <p:nvPr/>
        </p:nvGrpSpPr>
        <p:grpSpPr>
          <a:xfrm>
            <a:off x="6467280" y="502760"/>
            <a:ext cx="276186" cy="220156"/>
            <a:chOff x="6661973" y="6549265"/>
            <a:chExt cx="276225" cy="220188"/>
          </a:xfrm>
        </p:grpSpPr>
        <p:sp>
          <p:nvSpPr>
            <p:cNvPr id="217" name="Rectangle 216">
              <a:extLst>
                <a:ext uri="{FF2B5EF4-FFF2-40B4-BE49-F238E27FC236}">
                  <a16:creationId xmlns:a16="http://schemas.microsoft.com/office/drawing/2014/main" id="{B6FEEBB9-C580-4783-9F93-D0A75C192D91}"/>
                </a:ext>
              </a:extLst>
            </p:cNvPr>
            <p:cNvSpPr/>
            <p:nvPr/>
          </p:nvSpPr>
          <p:spPr>
            <a:xfrm>
              <a:off x="6661973" y="6549265"/>
              <a:ext cx="276225" cy="2201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218" name="Graphic 217">
              <a:extLst>
                <a:ext uri="{FF2B5EF4-FFF2-40B4-BE49-F238E27FC236}">
                  <a16:creationId xmlns:a16="http://schemas.microsoft.com/office/drawing/2014/main" id="{95E9E610-54D1-477F-97AD-324A7FDC036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4566" y="6586588"/>
              <a:ext cx="211038" cy="145542"/>
            </a:xfrm>
            <a:prstGeom prst="rect">
              <a:avLst/>
            </a:prstGeom>
          </p:spPr>
        </p:pic>
      </p:grpSp>
      <p:grpSp>
        <p:nvGrpSpPr>
          <p:cNvPr id="219" name="Group 218">
            <a:extLst>
              <a:ext uri="{FF2B5EF4-FFF2-40B4-BE49-F238E27FC236}">
                <a16:creationId xmlns:a16="http://schemas.microsoft.com/office/drawing/2014/main" id="{AC9E7689-2859-47C8-9C68-2E86562C7D4F}"/>
              </a:ext>
            </a:extLst>
          </p:cNvPr>
          <p:cNvGrpSpPr/>
          <p:nvPr/>
        </p:nvGrpSpPr>
        <p:grpSpPr>
          <a:xfrm>
            <a:off x="6467280" y="1073740"/>
            <a:ext cx="276186" cy="220156"/>
            <a:chOff x="6661973" y="6549265"/>
            <a:chExt cx="276225" cy="220188"/>
          </a:xfrm>
        </p:grpSpPr>
        <p:sp>
          <p:nvSpPr>
            <p:cNvPr id="220" name="Rectangle 219">
              <a:extLst>
                <a:ext uri="{FF2B5EF4-FFF2-40B4-BE49-F238E27FC236}">
                  <a16:creationId xmlns:a16="http://schemas.microsoft.com/office/drawing/2014/main" id="{C80DBD0B-328B-4375-B342-0DE6C45E8F4A}"/>
                </a:ext>
              </a:extLst>
            </p:cNvPr>
            <p:cNvSpPr/>
            <p:nvPr/>
          </p:nvSpPr>
          <p:spPr>
            <a:xfrm>
              <a:off x="6661973" y="6549265"/>
              <a:ext cx="276225" cy="2201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221" name="Graphic 220">
              <a:extLst>
                <a:ext uri="{FF2B5EF4-FFF2-40B4-BE49-F238E27FC236}">
                  <a16:creationId xmlns:a16="http://schemas.microsoft.com/office/drawing/2014/main" id="{7B85A050-99B9-4468-BD32-DF06FEA345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4566" y="6586588"/>
              <a:ext cx="211038" cy="145542"/>
            </a:xfrm>
            <a:prstGeom prst="rect">
              <a:avLst/>
            </a:prstGeom>
          </p:spPr>
        </p:pic>
      </p:grpSp>
      <p:cxnSp>
        <p:nvCxnSpPr>
          <p:cNvPr id="188" name="Straight Connector 187">
            <a:extLst>
              <a:ext uri="{FF2B5EF4-FFF2-40B4-BE49-F238E27FC236}">
                <a16:creationId xmlns:a16="http://schemas.microsoft.com/office/drawing/2014/main" id="{F7C3DD2F-2C3E-4D7D-8B14-BADD25B3A712}"/>
              </a:ext>
            </a:extLst>
          </p:cNvPr>
          <p:cNvCxnSpPr>
            <a:cxnSpLocks/>
          </p:cNvCxnSpPr>
          <p:nvPr/>
        </p:nvCxnSpPr>
        <p:spPr>
          <a:xfrm rot="16200000" flipH="1" flipV="1">
            <a:off x="7102575" y="4004295"/>
            <a:ext cx="1" cy="2072672"/>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DFA5AE6-8944-48E4-837B-A960F50DC08F}"/>
              </a:ext>
            </a:extLst>
          </p:cNvPr>
          <p:cNvCxnSpPr>
            <a:cxnSpLocks/>
            <a:endCxn id="85" idx="1"/>
          </p:cNvCxnSpPr>
          <p:nvPr/>
        </p:nvCxnSpPr>
        <p:spPr>
          <a:xfrm>
            <a:off x="2014270" y="2042314"/>
            <a:ext cx="375495" cy="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4CD2B82-571C-479B-BF02-2A94A885666E}"/>
              </a:ext>
            </a:extLst>
          </p:cNvPr>
          <p:cNvCxnSpPr>
            <a:cxnSpLocks/>
            <a:endCxn id="89" idx="1"/>
          </p:cNvCxnSpPr>
          <p:nvPr/>
        </p:nvCxnSpPr>
        <p:spPr>
          <a:xfrm>
            <a:off x="2014270" y="4223512"/>
            <a:ext cx="375495" cy="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023B246-4AA4-4713-B8A7-85D5051B646C}"/>
              </a:ext>
            </a:extLst>
          </p:cNvPr>
          <p:cNvCxnSpPr>
            <a:cxnSpLocks/>
          </p:cNvCxnSpPr>
          <p:nvPr/>
        </p:nvCxnSpPr>
        <p:spPr>
          <a:xfrm>
            <a:off x="2578581" y="2234199"/>
            <a:ext cx="0" cy="179743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89F014A5-E643-4F28-8D85-7250C1CA5879}"/>
              </a:ext>
            </a:extLst>
          </p:cNvPr>
          <p:cNvCxnSpPr>
            <a:cxnSpLocks/>
          </p:cNvCxnSpPr>
          <p:nvPr/>
        </p:nvCxnSpPr>
        <p:spPr>
          <a:xfrm>
            <a:off x="2578582" y="2928373"/>
            <a:ext cx="1588851" cy="0"/>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7405C3C-F0AF-453D-83FB-C2C128B5CFD0}"/>
              </a:ext>
            </a:extLst>
          </p:cNvPr>
          <p:cNvCxnSpPr>
            <a:cxnSpLocks/>
            <a:stCxn id="2" idx="2"/>
          </p:cNvCxnSpPr>
          <p:nvPr/>
        </p:nvCxnSpPr>
        <p:spPr>
          <a:xfrm>
            <a:off x="5142004" y="1558774"/>
            <a:ext cx="0" cy="991447"/>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5A9D3338-D0AF-417D-BAC3-3385049637A5}"/>
              </a:ext>
            </a:extLst>
          </p:cNvPr>
          <p:cNvCxnSpPr>
            <a:cxnSpLocks/>
          </p:cNvCxnSpPr>
          <p:nvPr/>
        </p:nvCxnSpPr>
        <p:spPr>
          <a:xfrm flipH="1">
            <a:off x="3690029" y="5156124"/>
            <a:ext cx="571038" cy="1"/>
          </a:xfrm>
          <a:prstGeom prst="line">
            <a:avLst/>
          </a:prstGeom>
          <a:ln w="15875" cap="rnd">
            <a:solidFill>
              <a:srgbClr val="9D9D9D"/>
            </a:solidFill>
            <a:prstDash val="sysDash"/>
            <a:round/>
            <a:tailEnd type="none" w="med" len="me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46B35495-5BE4-4497-B776-AE1F0132B3EE}"/>
              </a:ext>
            </a:extLst>
          </p:cNvPr>
          <p:cNvCxnSpPr>
            <a:cxnSpLocks/>
          </p:cNvCxnSpPr>
          <p:nvPr/>
        </p:nvCxnSpPr>
        <p:spPr>
          <a:xfrm flipH="1" flipV="1">
            <a:off x="3700852" y="3234406"/>
            <a:ext cx="1" cy="192172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FAA9CAB0-4E4F-469E-AD04-CD2EB3BEAE92}"/>
              </a:ext>
            </a:extLst>
          </p:cNvPr>
          <p:cNvCxnSpPr>
            <a:cxnSpLocks/>
          </p:cNvCxnSpPr>
          <p:nvPr/>
        </p:nvCxnSpPr>
        <p:spPr>
          <a:xfrm>
            <a:off x="6022942" y="2928373"/>
            <a:ext cx="1608901" cy="0"/>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00DFF917-6848-4E67-8C8E-D55E3B6D12C8}"/>
              </a:ext>
            </a:extLst>
          </p:cNvPr>
          <p:cNvCxnSpPr>
            <a:cxnSpLocks/>
          </p:cNvCxnSpPr>
          <p:nvPr/>
        </p:nvCxnSpPr>
        <p:spPr>
          <a:xfrm>
            <a:off x="8613310" y="2928373"/>
            <a:ext cx="1333387" cy="0"/>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DA851056-80C0-49CC-84EF-93CBE34FE289}"/>
              </a:ext>
            </a:extLst>
          </p:cNvPr>
          <p:cNvGrpSpPr/>
          <p:nvPr/>
        </p:nvGrpSpPr>
        <p:grpSpPr>
          <a:xfrm>
            <a:off x="4261066" y="2550220"/>
            <a:ext cx="1761875" cy="756305"/>
            <a:chOff x="1947710" y="457200"/>
            <a:chExt cx="1762125" cy="756412"/>
          </a:xfrm>
        </p:grpSpPr>
        <p:sp>
          <p:nvSpPr>
            <p:cNvPr id="19" name="Rectangle: Rounded Corners 18">
              <a:extLst>
                <a:ext uri="{FF2B5EF4-FFF2-40B4-BE49-F238E27FC236}">
                  <a16:creationId xmlns:a16="http://schemas.microsoft.com/office/drawing/2014/main" id="{AEEA4CBB-5DE9-4D2C-B8E7-86335F6AAE2C}"/>
                </a:ext>
              </a:extLst>
            </p:cNvPr>
            <p:cNvSpPr/>
            <p:nvPr/>
          </p:nvSpPr>
          <p:spPr>
            <a:xfrm>
              <a:off x="1947710" y="457200"/>
              <a:ext cx="1762125" cy="756412"/>
            </a:xfrm>
            <a:prstGeom prst="roundRect">
              <a:avLst>
                <a:gd name="adj" fmla="val 7502"/>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8" name="Rectangle: Top Corners Rounded 17">
              <a:extLst>
                <a:ext uri="{FF2B5EF4-FFF2-40B4-BE49-F238E27FC236}">
                  <a16:creationId xmlns:a16="http://schemas.microsoft.com/office/drawing/2014/main" id="{EAEB867F-5AEA-49FF-9DFC-0B683AA85AA6}"/>
                </a:ext>
              </a:extLst>
            </p:cNvPr>
            <p:cNvSpPr/>
            <p:nvPr/>
          </p:nvSpPr>
          <p:spPr>
            <a:xfrm>
              <a:off x="1947710" y="457200"/>
              <a:ext cx="1762125" cy="352425"/>
            </a:xfrm>
            <a:prstGeom prst="round2SameRect">
              <a:avLst/>
            </a:prstGeom>
            <a:solidFill>
              <a:srgbClr val="0078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Zero Trust Policies</a:t>
              </a:r>
            </a:p>
          </p:txBody>
        </p:sp>
        <p:sp>
          <p:nvSpPr>
            <p:cNvPr id="20" name="Rectangle: Rounded Corners 19">
              <a:extLst>
                <a:ext uri="{FF2B5EF4-FFF2-40B4-BE49-F238E27FC236}">
                  <a16:creationId xmlns:a16="http://schemas.microsoft.com/office/drawing/2014/main" id="{2CF69D55-1DA9-4C12-A685-64EBE3B62471}"/>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Evaluation</a:t>
              </a:r>
            </a:p>
          </p:txBody>
        </p:sp>
        <p:sp>
          <p:nvSpPr>
            <p:cNvPr id="21" name="Rectangle: Rounded Corners 20">
              <a:extLst>
                <a:ext uri="{FF2B5EF4-FFF2-40B4-BE49-F238E27FC236}">
                  <a16:creationId xmlns:a16="http://schemas.microsoft.com/office/drawing/2014/main" id="{B11969D4-6146-42F2-8E3A-A62A12A06FAD}"/>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Enforcement</a:t>
              </a:r>
            </a:p>
          </p:txBody>
        </p:sp>
        <p:cxnSp>
          <p:nvCxnSpPr>
            <p:cNvPr id="26" name="Straight Connector 25">
              <a:extLst>
                <a:ext uri="{FF2B5EF4-FFF2-40B4-BE49-F238E27FC236}">
                  <a16:creationId xmlns:a16="http://schemas.microsoft.com/office/drawing/2014/main" id="{5581425C-644A-444A-A91C-A1D6D1F92D0D}"/>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85E54AA6-99E8-4BA9-91C9-C8786F74CBE7}"/>
              </a:ext>
            </a:extLst>
          </p:cNvPr>
          <p:cNvGrpSpPr/>
          <p:nvPr/>
        </p:nvGrpSpPr>
        <p:grpSpPr>
          <a:xfrm>
            <a:off x="4261066" y="4601664"/>
            <a:ext cx="1761875" cy="1161885"/>
            <a:chOff x="1947710" y="457200"/>
            <a:chExt cx="1762125" cy="1162050"/>
          </a:xfrm>
        </p:grpSpPr>
        <p:sp>
          <p:nvSpPr>
            <p:cNvPr id="35" name="Rectangle: Rounded Corners 34">
              <a:extLst>
                <a:ext uri="{FF2B5EF4-FFF2-40B4-BE49-F238E27FC236}">
                  <a16:creationId xmlns:a16="http://schemas.microsoft.com/office/drawing/2014/main" id="{6156CB74-8055-4AFA-86B8-582F48AA339F}"/>
                </a:ext>
              </a:extLst>
            </p:cNvPr>
            <p:cNvSpPr/>
            <p:nvPr/>
          </p:nvSpPr>
          <p:spPr>
            <a:xfrm>
              <a:off x="1947710" y="457200"/>
              <a:ext cx="1762125" cy="1162050"/>
            </a:xfrm>
            <a:prstGeom prst="roundRect">
              <a:avLst>
                <a:gd name="adj" fmla="val 4372"/>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34" name="Rectangle: Top Corners Rounded 33">
              <a:extLst>
                <a:ext uri="{FF2B5EF4-FFF2-40B4-BE49-F238E27FC236}">
                  <a16:creationId xmlns:a16="http://schemas.microsoft.com/office/drawing/2014/main" id="{104FEF02-A376-4874-AE02-3FAB08807F50}"/>
                </a:ext>
              </a:extLst>
            </p:cNvPr>
            <p:cNvSpPr/>
            <p:nvPr/>
          </p:nvSpPr>
          <p:spPr>
            <a:xfrm>
              <a:off x="1947710" y="457200"/>
              <a:ext cx="1762125" cy="352425"/>
            </a:xfrm>
            <a:prstGeom prst="round2SameRect">
              <a:avLst/>
            </a:prstGeom>
            <a:solidFill>
              <a:srgbClr val="0078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Threat Protection</a:t>
              </a:r>
            </a:p>
          </p:txBody>
        </p:sp>
        <p:sp>
          <p:nvSpPr>
            <p:cNvPr id="36" name="Rectangle: Rounded Corners 35">
              <a:extLst>
                <a:ext uri="{FF2B5EF4-FFF2-40B4-BE49-F238E27FC236}">
                  <a16:creationId xmlns:a16="http://schemas.microsoft.com/office/drawing/2014/main" id="{94BC7016-6E1C-4B6E-86D5-BCAAE6FB5647}"/>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Continuous Assessment</a:t>
              </a:r>
            </a:p>
          </p:txBody>
        </p:sp>
        <p:sp>
          <p:nvSpPr>
            <p:cNvPr id="37" name="Rectangle: Rounded Corners 36">
              <a:extLst>
                <a:ext uri="{FF2B5EF4-FFF2-40B4-BE49-F238E27FC236}">
                  <a16:creationId xmlns:a16="http://schemas.microsoft.com/office/drawing/2014/main" id="{2463D7CB-7841-46ED-AE74-D5874F3A03C2}"/>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Threat Intelligence</a:t>
              </a:r>
            </a:p>
          </p:txBody>
        </p:sp>
        <p:sp>
          <p:nvSpPr>
            <p:cNvPr id="38" name="Rectangle: Rounded Corners 37">
              <a:extLst>
                <a:ext uri="{FF2B5EF4-FFF2-40B4-BE49-F238E27FC236}">
                  <a16:creationId xmlns:a16="http://schemas.microsoft.com/office/drawing/2014/main" id="{54B224D6-ABFB-4696-BE3A-837197E11BE6}"/>
                </a:ext>
              </a:extLst>
            </p:cNvPr>
            <p:cNvSpPr/>
            <p:nvPr/>
          </p:nvSpPr>
          <p:spPr>
            <a:xfrm>
              <a:off x="1947710" y="1215262"/>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Forensics</a:t>
              </a:r>
            </a:p>
          </p:txBody>
        </p:sp>
        <p:sp>
          <p:nvSpPr>
            <p:cNvPr id="39" name="Rectangle: Rounded Corners 38">
              <a:extLst>
                <a:ext uri="{FF2B5EF4-FFF2-40B4-BE49-F238E27FC236}">
                  <a16:creationId xmlns:a16="http://schemas.microsoft.com/office/drawing/2014/main" id="{04A8ABDE-1353-4401-BC35-E23C95B45021}"/>
                </a:ext>
              </a:extLst>
            </p:cNvPr>
            <p:cNvSpPr/>
            <p:nvPr/>
          </p:nvSpPr>
          <p:spPr>
            <a:xfrm>
              <a:off x="1947710" y="1418082"/>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Response Automation</a:t>
              </a:r>
            </a:p>
          </p:txBody>
        </p:sp>
        <p:cxnSp>
          <p:nvCxnSpPr>
            <p:cNvPr id="40" name="Straight Connector 39">
              <a:extLst>
                <a:ext uri="{FF2B5EF4-FFF2-40B4-BE49-F238E27FC236}">
                  <a16:creationId xmlns:a16="http://schemas.microsoft.com/office/drawing/2014/main" id="{75812DA9-129B-49B3-9920-24B41E4ED87F}"/>
                </a:ext>
              </a:extLst>
            </p:cNvPr>
            <p:cNvCxnSpPr>
              <a:cxnSpLocks/>
            </p:cNvCxnSpPr>
            <p:nvPr/>
          </p:nvCxnSpPr>
          <p:spPr>
            <a:xfrm>
              <a:off x="1947710" y="1417255"/>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7C59632-AC90-40BA-8078-7DEB4A9F4C5C}"/>
                </a:ext>
              </a:extLst>
            </p:cNvPr>
            <p:cNvCxnSpPr>
              <a:cxnSpLocks/>
            </p:cNvCxnSpPr>
            <p:nvPr/>
          </p:nvCxnSpPr>
          <p:spPr>
            <a:xfrm>
              <a:off x="1947710" y="1214437"/>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12AF9C4-55B0-42FA-9DAE-356353CD5282}"/>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0E2D4150-2EA1-409E-9CEC-28CBCAD6A7FF}"/>
              </a:ext>
            </a:extLst>
          </p:cNvPr>
          <p:cNvGrpSpPr/>
          <p:nvPr/>
        </p:nvGrpSpPr>
        <p:grpSpPr>
          <a:xfrm>
            <a:off x="1032803" y="1664162"/>
            <a:ext cx="981468" cy="756305"/>
            <a:chOff x="1947710" y="457200"/>
            <a:chExt cx="1762125" cy="756412"/>
          </a:xfrm>
        </p:grpSpPr>
        <p:sp>
          <p:nvSpPr>
            <p:cNvPr id="45" name="Rectangle: Rounded Corners 44">
              <a:extLst>
                <a:ext uri="{FF2B5EF4-FFF2-40B4-BE49-F238E27FC236}">
                  <a16:creationId xmlns:a16="http://schemas.microsoft.com/office/drawing/2014/main" id="{A920DBA7-63DE-4E06-B4B9-B3EC76D80D35}"/>
                </a:ext>
              </a:extLst>
            </p:cNvPr>
            <p:cNvSpPr/>
            <p:nvPr/>
          </p:nvSpPr>
          <p:spPr>
            <a:xfrm>
              <a:off x="1947710" y="457200"/>
              <a:ext cx="1762125" cy="756412"/>
            </a:xfrm>
            <a:prstGeom prst="roundRect">
              <a:avLst>
                <a:gd name="adj" fmla="val 7165"/>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44" name="Rectangle: Top Corners Rounded 43">
              <a:extLst>
                <a:ext uri="{FF2B5EF4-FFF2-40B4-BE49-F238E27FC236}">
                  <a16:creationId xmlns:a16="http://schemas.microsoft.com/office/drawing/2014/main" id="{3131D283-65B9-4EA3-AA45-694441F48CD8}"/>
                </a:ext>
              </a:extLst>
            </p:cNvPr>
            <p:cNvSpPr/>
            <p:nvPr/>
          </p:nvSpPr>
          <p:spPr>
            <a:xfrm>
              <a:off x="1947710" y="457200"/>
              <a:ext cx="1762125" cy="352425"/>
            </a:xfrm>
            <a:prstGeom prst="round2Same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Identities</a:t>
              </a:r>
            </a:p>
          </p:txBody>
        </p:sp>
        <p:sp>
          <p:nvSpPr>
            <p:cNvPr id="46" name="Rectangle: Rounded Corners 45">
              <a:extLst>
                <a:ext uri="{FF2B5EF4-FFF2-40B4-BE49-F238E27FC236}">
                  <a16:creationId xmlns:a16="http://schemas.microsoft.com/office/drawing/2014/main" id="{AAB97741-FA93-4F16-B25C-38CE55EF8164}"/>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Human</a:t>
              </a:r>
              <a:endPar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47" name="Rectangle: Rounded Corners 46">
              <a:extLst>
                <a:ext uri="{FF2B5EF4-FFF2-40B4-BE49-F238E27FC236}">
                  <a16:creationId xmlns:a16="http://schemas.microsoft.com/office/drawing/2014/main" id="{B8829A9C-D17C-479F-849B-166B18F18B85}"/>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Non-human</a:t>
              </a:r>
            </a:p>
          </p:txBody>
        </p:sp>
        <p:cxnSp>
          <p:nvCxnSpPr>
            <p:cNvPr id="48" name="Straight Connector 47">
              <a:extLst>
                <a:ext uri="{FF2B5EF4-FFF2-40B4-BE49-F238E27FC236}">
                  <a16:creationId xmlns:a16="http://schemas.microsoft.com/office/drawing/2014/main" id="{8CC64A7F-E486-4C76-96A2-D44AD12C57C2}"/>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B0729FC9-7B62-4414-BBBC-BC80C31EBE20}"/>
              </a:ext>
            </a:extLst>
          </p:cNvPr>
          <p:cNvGrpSpPr/>
          <p:nvPr/>
        </p:nvGrpSpPr>
        <p:grpSpPr>
          <a:xfrm>
            <a:off x="1032803" y="3845359"/>
            <a:ext cx="981468" cy="756305"/>
            <a:chOff x="1947710" y="457200"/>
            <a:chExt cx="1762125" cy="756412"/>
          </a:xfrm>
        </p:grpSpPr>
        <p:sp>
          <p:nvSpPr>
            <p:cNvPr id="51" name="Rectangle: Rounded Corners 50">
              <a:extLst>
                <a:ext uri="{FF2B5EF4-FFF2-40B4-BE49-F238E27FC236}">
                  <a16:creationId xmlns:a16="http://schemas.microsoft.com/office/drawing/2014/main" id="{D1CE9441-2F6F-4D1D-94BB-77C759AB2488}"/>
                </a:ext>
              </a:extLst>
            </p:cNvPr>
            <p:cNvSpPr/>
            <p:nvPr/>
          </p:nvSpPr>
          <p:spPr>
            <a:xfrm>
              <a:off x="1947710" y="457200"/>
              <a:ext cx="1762125" cy="756412"/>
            </a:xfrm>
            <a:prstGeom prst="roundRect">
              <a:avLst>
                <a:gd name="adj" fmla="val 7165"/>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0" name="Rectangle: Top Corners Rounded 49">
              <a:extLst>
                <a:ext uri="{FF2B5EF4-FFF2-40B4-BE49-F238E27FC236}">
                  <a16:creationId xmlns:a16="http://schemas.microsoft.com/office/drawing/2014/main" id="{65EF4A5E-B1B5-42F1-B215-8071DDEA4AD7}"/>
                </a:ext>
              </a:extLst>
            </p:cNvPr>
            <p:cNvSpPr/>
            <p:nvPr/>
          </p:nvSpPr>
          <p:spPr>
            <a:xfrm>
              <a:off x="1947710" y="457200"/>
              <a:ext cx="1762125" cy="352425"/>
            </a:xfrm>
            <a:prstGeom prst="round2Same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Endpoints</a:t>
              </a:r>
            </a:p>
          </p:txBody>
        </p:sp>
        <p:sp>
          <p:nvSpPr>
            <p:cNvPr id="52" name="Rectangle: Rounded Corners 51">
              <a:extLst>
                <a:ext uri="{FF2B5EF4-FFF2-40B4-BE49-F238E27FC236}">
                  <a16:creationId xmlns:a16="http://schemas.microsoft.com/office/drawing/2014/main" id="{FD396FFC-83F7-42D8-955F-E55BD6FA53BC}"/>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Corporate</a:t>
              </a:r>
            </a:p>
          </p:txBody>
        </p:sp>
        <p:sp>
          <p:nvSpPr>
            <p:cNvPr id="53" name="Rectangle: Rounded Corners 52">
              <a:extLst>
                <a:ext uri="{FF2B5EF4-FFF2-40B4-BE49-F238E27FC236}">
                  <a16:creationId xmlns:a16="http://schemas.microsoft.com/office/drawing/2014/main" id="{3B833B31-3EA5-4815-8317-FB355AA3898C}"/>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Personal</a:t>
              </a:r>
            </a:p>
          </p:txBody>
        </p:sp>
        <p:cxnSp>
          <p:nvCxnSpPr>
            <p:cNvPr id="54" name="Straight Connector 53">
              <a:extLst>
                <a:ext uri="{FF2B5EF4-FFF2-40B4-BE49-F238E27FC236}">
                  <a16:creationId xmlns:a16="http://schemas.microsoft.com/office/drawing/2014/main" id="{B48213FE-B50B-4607-A348-48F89D506FDD}"/>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593B61CD-14EC-42A8-A68C-C3276D916A1A}"/>
              </a:ext>
            </a:extLst>
          </p:cNvPr>
          <p:cNvGrpSpPr/>
          <p:nvPr/>
        </p:nvGrpSpPr>
        <p:grpSpPr>
          <a:xfrm>
            <a:off x="7631842" y="2485867"/>
            <a:ext cx="981468" cy="756305"/>
            <a:chOff x="1947710" y="457200"/>
            <a:chExt cx="1762125" cy="756412"/>
          </a:xfrm>
        </p:grpSpPr>
        <p:sp>
          <p:nvSpPr>
            <p:cNvPr id="58" name="Rectangle: Rounded Corners 57">
              <a:extLst>
                <a:ext uri="{FF2B5EF4-FFF2-40B4-BE49-F238E27FC236}">
                  <a16:creationId xmlns:a16="http://schemas.microsoft.com/office/drawing/2014/main" id="{9EBB75D1-042A-4E3F-B50D-CF40A394E746}"/>
                </a:ext>
              </a:extLst>
            </p:cNvPr>
            <p:cNvSpPr/>
            <p:nvPr/>
          </p:nvSpPr>
          <p:spPr>
            <a:xfrm>
              <a:off x="1947710" y="809626"/>
              <a:ext cx="1762125" cy="201168"/>
            </a:xfrm>
            <a:prstGeom prst="roundRect">
              <a:avLst>
                <a:gd name="adj" fmla="val 4372"/>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Public</a:t>
              </a:r>
            </a:p>
          </p:txBody>
        </p:sp>
        <p:sp>
          <p:nvSpPr>
            <p:cNvPr id="59" name="Rectangle: Rounded Corners 58">
              <a:extLst>
                <a:ext uri="{FF2B5EF4-FFF2-40B4-BE49-F238E27FC236}">
                  <a16:creationId xmlns:a16="http://schemas.microsoft.com/office/drawing/2014/main" id="{D42AB1AF-4399-4496-960E-4ED8ACFEBD4F}"/>
                </a:ext>
              </a:extLst>
            </p:cNvPr>
            <p:cNvSpPr/>
            <p:nvPr/>
          </p:nvSpPr>
          <p:spPr>
            <a:xfrm>
              <a:off x="1947710" y="1012444"/>
              <a:ext cx="1762125" cy="201168"/>
            </a:xfrm>
            <a:prstGeom prst="roundRect">
              <a:avLst>
                <a:gd name="adj" fmla="val 4372"/>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Private</a:t>
              </a:r>
            </a:p>
          </p:txBody>
        </p:sp>
        <p:sp>
          <p:nvSpPr>
            <p:cNvPr id="56" name="Rectangle: Top Corners Rounded 55">
              <a:extLst>
                <a:ext uri="{FF2B5EF4-FFF2-40B4-BE49-F238E27FC236}">
                  <a16:creationId xmlns:a16="http://schemas.microsoft.com/office/drawing/2014/main" id="{887DD5E1-DCD7-40E8-A803-81F40C0E19D1}"/>
                </a:ext>
              </a:extLst>
            </p:cNvPr>
            <p:cNvSpPr/>
            <p:nvPr/>
          </p:nvSpPr>
          <p:spPr>
            <a:xfrm>
              <a:off x="1947710" y="457200"/>
              <a:ext cx="1762125" cy="352425"/>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Network</a:t>
              </a:r>
            </a:p>
          </p:txBody>
        </p:sp>
        <p:sp>
          <p:nvSpPr>
            <p:cNvPr id="57" name="Rectangle: Rounded Corners 56">
              <a:extLst>
                <a:ext uri="{FF2B5EF4-FFF2-40B4-BE49-F238E27FC236}">
                  <a16:creationId xmlns:a16="http://schemas.microsoft.com/office/drawing/2014/main" id="{9F1DE19F-439D-4A9B-ACE4-43BABABE479A}"/>
                </a:ext>
              </a:extLst>
            </p:cNvPr>
            <p:cNvSpPr/>
            <p:nvPr/>
          </p:nvSpPr>
          <p:spPr>
            <a:xfrm>
              <a:off x="1947710" y="457200"/>
              <a:ext cx="1762125" cy="756412"/>
            </a:xfrm>
            <a:prstGeom prst="roundRect">
              <a:avLst>
                <a:gd name="adj" fmla="val 7165"/>
              </a:avLst>
            </a:prstGeom>
            <a:no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cxnSp>
          <p:nvCxnSpPr>
            <p:cNvPr id="60" name="Straight Connector 59">
              <a:extLst>
                <a:ext uri="{FF2B5EF4-FFF2-40B4-BE49-F238E27FC236}">
                  <a16:creationId xmlns:a16="http://schemas.microsoft.com/office/drawing/2014/main" id="{A91C0D2A-1665-46F2-9749-5EA26C5B4256}"/>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67" name="Group 66">
            <a:extLst>
              <a:ext uri="{FF2B5EF4-FFF2-40B4-BE49-F238E27FC236}">
                <a16:creationId xmlns:a16="http://schemas.microsoft.com/office/drawing/2014/main" id="{A45104A2-2754-4A15-87EB-F775DA6B3C35}"/>
              </a:ext>
            </a:extLst>
          </p:cNvPr>
          <p:cNvGrpSpPr/>
          <p:nvPr/>
        </p:nvGrpSpPr>
        <p:grpSpPr>
          <a:xfrm>
            <a:off x="9946697" y="2405988"/>
            <a:ext cx="1181312" cy="756305"/>
            <a:chOff x="1947710" y="457200"/>
            <a:chExt cx="1762125" cy="756412"/>
          </a:xfrm>
        </p:grpSpPr>
        <p:sp>
          <p:nvSpPr>
            <p:cNvPr id="69" name="Rectangle: Rounded Corners 68">
              <a:extLst>
                <a:ext uri="{FF2B5EF4-FFF2-40B4-BE49-F238E27FC236}">
                  <a16:creationId xmlns:a16="http://schemas.microsoft.com/office/drawing/2014/main" id="{70A49206-D600-4150-840C-32E7059A6A85}"/>
                </a:ext>
              </a:extLst>
            </p:cNvPr>
            <p:cNvSpPr/>
            <p:nvPr/>
          </p:nvSpPr>
          <p:spPr>
            <a:xfrm>
              <a:off x="1947710" y="457200"/>
              <a:ext cx="1762125" cy="756412"/>
            </a:xfrm>
            <a:prstGeom prst="roundRect">
              <a:avLst>
                <a:gd name="adj" fmla="val 10523"/>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68" name="Rectangle: Top Corners Rounded 67">
              <a:extLst>
                <a:ext uri="{FF2B5EF4-FFF2-40B4-BE49-F238E27FC236}">
                  <a16:creationId xmlns:a16="http://schemas.microsoft.com/office/drawing/2014/main" id="{F83BBE1A-0626-44C5-9F29-DE72F6CD29ED}"/>
                </a:ext>
              </a:extLst>
            </p:cNvPr>
            <p:cNvSpPr/>
            <p:nvPr/>
          </p:nvSpPr>
          <p:spPr>
            <a:xfrm>
              <a:off x="1947710" y="457200"/>
              <a:ext cx="1762125" cy="352425"/>
            </a:xfrm>
            <a:prstGeom prst="round2SameRect">
              <a:avLst>
                <a:gd name="adj1" fmla="val 23154"/>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Apps</a:t>
              </a:r>
            </a:p>
          </p:txBody>
        </p:sp>
        <p:sp>
          <p:nvSpPr>
            <p:cNvPr id="70" name="Rectangle: Rounded Corners 69">
              <a:extLst>
                <a:ext uri="{FF2B5EF4-FFF2-40B4-BE49-F238E27FC236}">
                  <a16:creationId xmlns:a16="http://schemas.microsoft.com/office/drawing/2014/main" id="{76183CDB-E7EA-44AA-9195-3C1FF3134528}"/>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SaaS</a:t>
              </a:r>
            </a:p>
          </p:txBody>
        </p:sp>
        <p:sp>
          <p:nvSpPr>
            <p:cNvPr id="71" name="Rectangle: Rounded Corners 70">
              <a:extLst>
                <a:ext uri="{FF2B5EF4-FFF2-40B4-BE49-F238E27FC236}">
                  <a16:creationId xmlns:a16="http://schemas.microsoft.com/office/drawing/2014/main" id="{AAFBFBAF-8D37-4391-842C-79E3DC2E0BC4}"/>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On-premises</a:t>
              </a:r>
            </a:p>
          </p:txBody>
        </p:sp>
        <p:cxnSp>
          <p:nvCxnSpPr>
            <p:cNvPr id="72" name="Straight Connector 71">
              <a:extLst>
                <a:ext uri="{FF2B5EF4-FFF2-40B4-BE49-F238E27FC236}">
                  <a16:creationId xmlns:a16="http://schemas.microsoft.com/office/drawing/2014/main" id="{97809718-647D-4468-9EBC-2AA116CCB5A8}"/>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18A77607-2595-4110-8693-7D5ED89B7190}"/>
              </a:ext>
            </a:extLst>
          </p:cNvPr>
          <p:cNvGrpSpPr/>
          <p:nvPr/>
        </p:nvGrpSpPr>
        <p:grpSpPr>
          <a:xfrm>
            <a:off x="9946697" y="780370"/>
            <a:ext cx="1181312" cy="756305"/>
            <a:chOff x="1947710" y="457200"/>
            <a:chExt cx="1762125" cy="756412"/>
          </a:xfrm>
        </p:grpSpPr>
        <p:sp>
          <p:nvSpPr>
            <p:cNvPr id="81" name="Rectangle: Rounded Corners 80">
              <a:extLst>
                <a:ext uri="{FF2B5EF4-FFF2-40B4-BE49-F238E27FC236}">
                  <a16:creationId xmlns:a16="http://schemas.microsoft.com/office/drawing/2014/main" id="{1A3B2C36-545C-4C54-B8D9-41D59760C423}"/>
                </a:ext>
              </a:extLst>
            </p:cNvPr>
            <p:cNvSpPr/>
            <p:nvPr/>
          </p:nvSpPr>
          <p:spPr>
            <a:xfrm>
              <a:off x="1947710" y="457200"/>
              <a:ext cx="1762125" cy="756412"/>
            </a:xfrm>
            <a:prstGeom prst="roundRect">
              <a:avLst>
                <a:gd name="adj" fmla="val 10187"/>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80" name="Rectangle: Top Corners Rounded 79">
              <a:extLst>
                <a:ext uri="{FF2B5EF4-FFF2-40B4-BE49-F238E27FC236}">
                  <a16:creationId xmlns:a16="http://schemas.microsoft.com/office/drawing/2014/main" id="{6809BDC5-387D-4D5F-B0EC-99710D6E72B0}"/>
                </a:ext>
              </a:extLst>
            </p:cNvPr>
            <p:cNvSpPr/>
            <p:nvPr/>
          </p:nvSpPr>
          <p:spPr>
            <a:xfrm>
              <a:off x="1947710" y="457200"/>
              <a:ext cx="1762125" cy="352425"/>
            </a:xfrm>
            <a:prstGeom prst="round2SameRect">
              <a:avLst>
                <a:gd name="adj1" fmla="val 24595"/>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Data</a:t>
              </a:r>
            </a:p>
          </p:txBody>
        </p:sp>
        <p:sp>
          <p:nvSpPr>
            <p:cNvPr id="82" name="Rectangle: Rounded Corners 81">
              <a:extLst>
                <a:ext uri="{FF2B5EF4-FFF2-40B4-BE49-F238E27FC236}">
                  <a16:creationId xmlns:a16="http://schemas.microsoft.com/office/drawing/2014/main" id="{3FD3A319-C813-44D3-AE4B-4679E35D1781}"/>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Emails &amp; documents</a:t>
              </a:r>
            </a:p>
          </p:txBody>
        </p:sp>
        <p:sp>
          <p:nvSpPr>
            <p:cNvPr id="83" name="Rectangle: Rounded Corners 82">
              <a:extLst>
                <a:ext uri="{FF2B5EF4-FFF2-40B4-BE49-F238E27FC236}">
                  <a16:creationId xmlns:a16="http://schemas.microsoft.com/office/drawing/2014/main" id="{65890EC6-CFCE-4880-8B99-4ABE7380356B}"/>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Structured data</a:t>
              </a:r>
            </a:p>
          </p:txBody>
        </p:sp>
        <p:cxnSp>
          <p:nvCxnSpPr>
            <p:cNvPr id="84" name="Straight Connector 83">
              <a:extLst>
                <a:ext uri="{FF2B5EF4-FFF2-40B4-BE49-F238E27FC236}">
                  <a16:creationId xmlns:a16="http://schemas.microsoft.com/office/drawing/2014/main" id="{153441BD-CC01-4525-A459-038C51CE61B0}"/>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sp>
        <p:nvSpPr>
          <p:cNvPr id="85" name="Rectangle: Rounded Corners 84">
            <a:extLst>
              <a:ext uri="{FF2B5EF4-FFF2-40B4-BE49-F238E27FC236}">
                <a16:creationId xmlns:a16="http://schemas.microsoft.com/office/drawing/2014/main" id="{1D7C9A77-4635-4D66-BEB7-F25DC80CCF53}"/>
              </a:ext>
            </a:extLst>
          </p:cNvPr>
          <p:cNvSpPr/>
          <p:nvPr/>
        </p:nvSpPr>
        <p:spPr>
          <a:xfrm>
            <a:off x="2389765" y="1850430"/>
            <a:ext cx="911379" cy="383768"/>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Strong authentication</a:t>
            </a:r>
          </a:p>
        </p:txBody>
      </p:sp>
      <p:sp>
        <p:nvSpPr>
          <p:cNvPr id="89" name="Rectangle: Rounded Corners 88">
            <a:extLst>
              <a:ext uri="{FF2B5EF4-FFF2-40B4-BE49-F238E27FC236}">
                <a16:creationId xmlns:a16="http://schemas.microsoft.com/office/drawing/2014/main" id="{45A82131-E735-4DB4-A1A6-7583B58565D2}"/>
              </a:ext>
            </a:extLst>
          </p:cNvPr>
          <p:cNvSpPr/>
          <p:nvPr/>
        </p:nvSpPr>
        <p:spPr>
          <a:xfrm>
            <a:off x="2389765" y="4031628"/>
            <a:ext cx="911379" cy="383768"/>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Device</a:t>
            </a:r>
          </a:p>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compliance</a:t>
            </a:r>
          </a:p>
        </p:txBody>
      </p:sp>
      <p:sp>
        <p:nvSpPr>
          <p:cNvPr id="90" name="Rectangle: Rounded Corners 89">
            <a:extLst>
              <a:ext uri="{FF2B5EF4-FFF2-40B4-BE49-F238E27FC236}">
                <a16:creationId xmlns:a16="http://schemas.microsoft.com/office/drawing/2014/main" id="{4D16AF18-D6EA-4ECA-A35C-7FA355ACC281}"/>
              </a:ext>
            </a:extLst>
          </p:cNvPr>
          <p:cNvSpPr/>
          <p:nvPr/>
        </p:nvSpPr>
        <p:spPr>
          <a:xfrm>
            <a:off x="3494509" y="4031629"/>
            <a:ext cx="766558" cy="383768"/>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Risk assessment</a:t>
            </a:r>
          </a:p>
        </p:txBody>
      </p:sp>
      <p:sp>
        <p:nvSpPr>
          <p:cNvPr id="91" name="Speech Bubble: Rectangle with Corners Rounded 90">
            <a:extLst>
              <a:ext uri="{FF2B5EF4-FFF2-40B4-BE49-F238E27FC236}">
                <a16:creationId xmlns:a16="http://schemas.microsoft.com/office/drawing/2014/main" id="{195F6872-C548-4552-AAA1-2A42F177DCBC}"/>
              </a:ext>
            </a:extLst>
          </p:cNvPr>
          <p:cNvSpPr/>
          <p:nvPr/>
        </p:nvSpPr>
        <p:spPr>
          <a:xfrm>
            <a:off x="6501366" y="3039007"/>
            <a:ext cx="981468" cy="469443"/>
          </a:xfrm>
          <a:prstGeom prst="wedgeRoundRectCallout">
            <a:avLst>
              <a:gd name="adj1" fmla="val -19705"/>
              <a:gd name="adj2" fmla="val -75583"/>
              <a:gd name="adj3" fmla="val 16667"/>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Traffic filtering &amp; segmentation</a:t>
            </a:r>
          </a:p>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(as available)</a:t>
            </a:r>
          </a:p>
        </p:txBody>
      </p:sp>
      <p:grpSp>
        <p:nvGrpSpPr>
          <p:cNvPr id="88" name="Group 87">
            <a:extLst>
              <a:ext uri="{FF2B5EF4-FFF2-40B4-BE49-F238E27FC236}">
                <a16:creationId xmlns:a16="http://schemas.microsoft.com/office/drawing/2014/main" id="{AA74BD5E-D3CB-4A7B-9410-1A8774696131}"/>
              </a:ext>
            </a:extLst>
          </p:cNvPr>
          <p:cNvGrpSpPr/>
          <p:nvPr/>
        </p:nvGrpSpPr>
        <p:grpSpPr>
          <a:xfrm>
            <a:off x="2845454" y="2658495"/>
            <a:ext cx="1114310" cy="539758"/>
            <a:chOff x="2781483" y="3126433"/>
            <a:chExt cx="1114468" cy="539834"/>
          </a:xfrm>
        </p:grpSpPr>
        <p:sp>
          <p:nvSpPr>
            <p:cNvPr id="86" name="Rectangle: Rounded Corners 85">
              <a:extLst>
                <a:ext uri="{FF2B5EF4-FFF2-40B4-BE49-F238E27FC236}">
                  <a16:creationId xmlns:a16="http://schemas.microsoft.com/office/drawing/2014/main" id="{C7D2F5EE-6843-437B-A68A-58AC8E982E99}"/>
                </a:ext>
              </a:extLst>
            </p:cNvPr>
            <p:cNvSpPr/>
            <p:nvPr/>
          </p:nvSpPr>
          <p:spPr>
            <a:xfrm>
              <a:off x="2781483" y="3126433"/>
              <a:ext cx="1114468" cy="539834"/>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30144"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Request</a:t>
              </a:r>
            </a:p>
            <a:p>
              <a:pPr marL="230144"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enhancement</a:t>
              </a:r>
            </a:p>
          </p:txBody>
        </p:sp>
        <p:sp>
          <p:nvSpPr>
            <p:cNvPr id="87" name="key" title="Icon of a key">
              <a:extLst>
                <a:ext uri="{FF2B5EF4-FFF2-40B4-BE49-F238E27FC236}">
                  <a16:creationId xmlns:a16="http://schemas.microsoft.com/office/drawing/2014/main" id="{40277516-C7B0-4F4E-AEDA-66CEFD7E7392}"/>
                </a:ext>
              </a:extLst>
            </p:cNvPr>
            <p:cNvSpPr>
              <a:spLocks noChangeAspect="1" noEditPoints="1"/>
            </p:cNvSpPr>
            <p:nvPr/>
          </p:nvSpPr>
          <p:spPr bwMode="auto">
            <a:xfrm>
              <a:off x="2902723" y="3316169"/>
              <a:ext cx="137160" cy="136456"/>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panose="020B0502040204020203" pitchFamily="34" charset="0"/>
                <a:ea typeface="+mn-ea"/>
                <a:cs typeface="+mn-cs"/>
              </a:endParaRPr>
            </a:p>
          </p:txBody>
        </p:sp>
      </p:grpSp>
      <p:grpSp>
        <p:nvGrpSpPr>
          <p:cNvPr id="172" name="Group 171">
            <a:extLst>
              <a:ext uri="{FF2B5EF4-FFF2-40B4-BE49-F238E27FC236}">
                <a16:creationId xmlns:a16="http://schemas.microsoft.com/office/drawing/2014/main" id="{941D483C-F9AC-49FF-9C7C-79DF1512074F}"/>
              </a:ext>
            </a:extLst>
          </p:cNvPr>
          <p:cNvGrpSpPr/>
          <p:nvPr/>
        </p:nvGrpSpPr>
        <p:grpSpPr>
          <a:xfrm>
            <a:off x="5013999" y="3921550"/>
            <a:ext cx="276186" cy="220156"/>
            <a:chOff x="6661973" y="6549265"/>
            <a:chExt cx="276225" cy="220188"/>
          </a:xfrm>
        </p:grpSpPr>
        <p:sp>
          <p:nvSpPr>
            <p:cNvPr id="173" name="Rectangle 172">
              <a:extLst>
                <a:ext uri="{FF2B5EF4-FFF2-40B4-BE49-F238E27FC236}">
                  <a16:creationId xmlns:a16="http://schemas.microsoft.com/office/drawing/2014/main" id="{83AADA26-6031-4A4D-AD43-2D8F4BC5B48F}"/>
                </a:ext>
              </a:extLst>
            </p:cNvPr>
            <p:cNvSpPr/>
            <p:nvPr/>
          </p:nvSpPr>
          <p:spPr>
            <a:xfrm>
              <a:off x="6661973" y="6549265"/>
              <a:ext cx="276225" cy="2201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74" name="Graphic 173">
              <a:extLst>
                <a:ext uri="{FF2B5EF4-FFF2-40B4-BE49-F238E27FC236}">
                  <a16:creationId xmlns:a16="http://schemas.microsoft.com/office/drawing/2014/main" id="{6F9A2F98-0CB2-46B0-8A67-67FD5B6134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4566" y="6586588"/>
              <a:ext cx="211038" cy="145542"/>
            </a:xfrm>
            <a:prstGeom prst="rect">
              <a:avLst/>
            </a:prstGeom>
          </p:spPr>
        </p:pic>
      </p:grpSp>
      <p:grpSp>
        <p:nvGrpSpPr>
          <p:cNvPr id="186" name="Group 185">
            <a:extLst>
              <a:ext uri="{FF2B5EF4-FFF2-40B4-BE49-F238E27FC236}">
                <a16:creationId xmlns:a16="http://schemas.microsoft.com/office/drawing/2014/main" id="{F6CD6717-718C-41E5-A5E2-EC882C55AC82}"/>
              </a:ext>
            </a:extLst>
          </p:cNvPr>
          <p:cNvGrpSpPr/>
          <p:nvPr/>
        </p:nvGrpSpPr>
        <p:grpSpPr>
          <a:xfrm>
            <a:off x="187560" y="6060966"/>
            <a:ext cx="2094864" cy="449489"/>
            <a:chOff x="7701513" y="6114614"/>
            <a:chExt cx="2081501" cy="449552"/>
          </a:xfrm>
        </p:grpSpPr>
        <p:pic>
          <p:nvPicPr>
            <p:cNvPr id="120" name="Graphic 119">
              <a:extLst>
                <a:ext uri="{FF2B5EF4-FFF2-40B4-BE49-F238E27FC236}">
                  <a16:creationId xmlns:a16="http://schemas.microsoft.com/office/drawing/2014/main" id="{E8BD4878-C670-405A-A699-B9F80DCE594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860070" y="6380795"/>
              <a:ext cx="131334" cy="157601"/>
            </a:xfrm>
            <a:prstGeom prst="rect">
              <a:avLst/>
            </a:prstGeom>
          </p:spPr>
        </p:pic>
        <p:grpSp>
          <p:nvGrpSpPr>
            <p:cNvPr id="181" name="Group 180">
              <a:extLst>
                <a:ext uri="{FF2B5EF4-FFF2-40B4-BE49-F238E27FC236}">
                  <a16:creationId xmlns:a16="http://schemas.microsoft.com/office/drawing/2014/main" id="{9BFE9E51-DE1A-45EC-8233-2F86BC0FBEDB}"/>
                </a:ext>
              </a:extLst>
            </p:cNvPr>
            <p:cNvGrpSpPr/>
            <p:nvPr/>
          </p:nvGrpSpPr>
          <p:grpSpPr>
            <a:xfrm>
              <a:off x="7701513" y="6119945"/>
              <a:ext cx="276225" cy="190500"/>
              <a:chOff x="6661973" y="6549265"/>
              <a:chExt cx="276225" cy="190500"/>
            </a:xfrm>
          </p:grpSpPr>
          <p:sp>
            <p:nvSpPr>
              <p:cNvPr id="182" name="Rectangle 181">
                <a:extLst>
                  <a:ext uri="{FF2B5EF4-FFF2-40B4-BE49-F238E27FC236}">
                    <a16:creationId xmlns:a16="http://schemas.microsoft.com/office/drawing/2014/main" id="{3FF331A0-AE6E-45A7-AF13-2AF0FF4065DC}"/>
                  </a:ext>
                </a:extLst>
              </p:cNvPr>
              <p:cNvSpPr/>
              <p:nvPr/>
            </p:nvSpPr>
            <p:spPr>
              <a:xfrm>
                <a:off x="6661973" y="6549265"/>
                <a:ext cx="276225" cy="184455"/>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83" name="Graphic 182">
                <a:extLst>
                  <a:ext uri="{FF2B5EF4-FFF2-40B4-BE49-F238E27FC236}">
                    <a16:creationId xmlns:a16="http://schemas.microsoft.com/office/drawing/2014/main" id="{A52211F8-F232-4CDE-8BCA-FEF6B2788D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61973" y="6549265"/>
                <a:ext cx="276225" cy="190500"/>
              </a:xfrm>
              <a:prstGeom prst="rect">
                <a:avLst/>
              </a:prstGeom>
            </p:spPr>
          </p:pic>
        </p:grpSp>
        <p:sp>
          <p:nvSpPr>
            <p:cNvPr id="184" name="Rectangle: Rounded Corners 183">
              <a:extLst>
                <a:ext uri="{FF2B5EF4-FFF2-40B4-BE49-F238E27FC236}">
                  <a16:creationId xmlns:a16="http://schemas.microsoft.com/office/drawing/2014/main" id="{C43E8F19-4902-439A-8140-986780044193}"/>
                </a:ext>
              </a:extLst>
            </p:cNvPr>
            <p:cNvSpPr/>
            <p:nvPr/>
          </p:nvSpPr>
          <p:spPr>
            <a:xfrm>
              <a:off x="7977738" y="6114614"/>
              <a:ext cx="1805276" cy="201162"/>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Telemetry/analytics/assessment</a:t>
              </a:r>
            </a:p>
          </p:txBody>
        </p:sp>
        <p:sp>
          <p:nvSpPr>
            <p:cNvPr id="185" name="Rectangle: Rounded Corners 184">
              <a:extLst>
                <a:ext uri="{FF2B5EF4-FFF2-40B4-BE49-F238E27FC236}">
                  <a16:creationId xmlns:a16="http://schemas.microsoft.com/office/drawing/2014/main" id="{E44FEB78-621A-4135-8982-4499E1CDD11B}"/>
                </a:ext>
              </a:extLst>
            </p:cNvPr>
            <p:cNvSpPr/>
            <p:nvPr/>
          </p:nvSpPr>
          <p:spPr>
            <a:xfrm>
              <a:off x="7967969" y="6363004"/>
              <a:ext cx="1327600" cy="201162"/>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JIT &amp; Version Control</a:t>
              </a:r>
            </a:p>
          </p:txBody>
        </p:sp>
      </p:grpSp>
      <p:grpSp>
        <p:nvGrpSpPr>
          <p:cNvPr id="198" name="Group 197">
            <a:extLst>
              <a:ext uri="{FF2B5EF4-FFF2-40B4-BE49-F238E27FC236}">
                <a16:creationId xmlns:a16="http://schemas.microsoft.com/office/drawing/2014/main" id="{93177469-A487-41E3-8C4E-62D19429775E}"/>
              </a:ext>
            </a:extLst>
          </p:cNvPr>
          <p:cNvGrpSpPr/>
          <p:nvPr/>
        </p:nvGrpSpPr>
        <p:grpSpPr>
          <a:xfrm rot="5400000">
            <a:off x="7758798" y="2300661"/>
            <a:ext cx="3214519" cy="1126354"/>
            <a:chOff x="6942509" y="3678467"/>
            <a:chExt cx="571119" cy="1690391"/>
          </a:xfrm>
        </p:grpSpPr>
        <p:cxnSp>
          <p:nvCxnSpPr>
            <p:cNvPr id="199" name="Straight Connector 198">
              <a:extLst>
                <a:ext uri="{FF2B5EF4-FFF2-40B4-BE49-F238E27FC236}">
                  <a16:creationId xmlns:a16="http://schemas.microsoft.com/office/drawing/2014/main" id="{B51F467B-966A-4636-B9CF-1A28820451AD}"/>
                </a:ext>
              </a:extLst>
            </p:cNvPr>
            <p:cNvCxnSpPr>
              <a:cxnSpLocks/>
            </p:cNvCxnSpPr>
            <p:nvPr/>
          </p:nvCxnSpPr>
          <p:spPr>
            <a:xfrm flipH="1">
              <a:off x="6942509" y="5368857"/>
              <a:ext cx="571119" cy="1"/>
            </a:xfrm>
            <a:prstGeom prst="line">
              <a:avLst/>
            </a:prstGeom>
            <a:ln w="15875" cap="rnd">
              <a:solidFill>
                <a:srgbClr val="9D9D9D"/>
              </a:solidFill>
              <a:prstDash val="sysDash"/>
              <a:roun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EC35630D-F13F-420C-950E-732867BF8BFD}"/>
                </a:ext>
              </a:extLst>
            </p:cNvPr>
            <p:cNvCxnSpPr>
              <a:cxnSpLocks/>
            </p:cNvCxnSpPr>
            <p:nvPr/>
          </p:nvCxnSpPr>
          <p:spPr>
            <a:xfrm flipH="1" flipV="1">
              <a:off x="6942509"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402B482F-EC9E-48AB-AA3B-22ACDAAC74FB}"/>
                </a:ext>
              </a:extLst>
            </p:cNvPr>
            <p:cNvCxnSpPr>
              <a:cxnSpLocks/>
            </p:cNvCxnSpPr>
            <p:nvPr/>
          </p:nvCxnSpPr>
          <p:spPr>
            <a:xfrm flipH="1" flipV="1">
              <a:off x="7513627" y="3678467"/>
              <a:ext cx="1" cy="1690391"/>
            </a:xfrm>
            <a:prstGeom prst="line">
              <a:avLst/>
            </a:prstGeom>
            <a:ln w="15875" cap="rnd">
              <a:solidFill>
                <a:srgbClr val="9D9D9D"/>
              </a:solidFill>
              <a:prstDash val="sysDash"/>
              <a:roun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202" name="Straight Connector 201">
            <a:extLst>
              <a:ext uri="{FF2B5EF4-FFF2-40B4-BE49-F238E27FC236}">
                <a16:creationId xmlns:a16="http://schemas.microsoft.com/office/drawing/2014/main" id="{AB2C81CD-1DAD-41D1-A5C6-97798FE66449}"/>
              </a:ext>
            </a:extLst>
          </p:cNvPr>
          <p:cNvCxnSpPr>
            <a:cxnSpLocks/>
          </p:cNvCxnSpPr>
          <p:nvPr/>
        </p:nvCxnSpPr>
        <p:spPr>
          <a:xfrm>
            <a:off x="11128010" y="1256579"/>
            <a:ext cx="189570" cy="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C070F444-3C46-41B4-ACB5-5A7E892549A8}"/>
              </a:ext>
            </a:extLst>
          </p:cNvPr>
          <p:cNvCxnSpPr>
            <a:cxnSpLocks/>
          </p:cNvCxnSpPr>
          <p:nvPr/>
        </p:nvCxnSpPr>
        <p:spPr>
          <a:xfrm>
            <a:off x="11128010" y="2926075"/>
            <a:ext cx="189570" cy="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0D89F0A8-6E5A-4AD7-8F35-9682FD7C0FCE}"/>
              </a:ext>
            </a:extLst>
          </p:cNvPr>
          <p:cNvCxnSpPr>
            <a:cxnSpLocks/>
          </p:cNvCxnSpPr>
          <p:nvPr/>
        </p:nvCxnSpPr>
        <p:spPr>
          <a:xfrm>
            <a:off x="11128010" y="4447920"/>
            <a:ext cx="189570" cy="0"/>
          </a:xfrm>
          <a:prstGeom prst="line">
            <a:avLst/>
          </a:prstGeom>
          <a:ln w="15875" cap="rnd">
            <a:solidFill>
              <a:srgbClr val="9D9D9D"/>
            </a:solidFill>
            <a:prstDash val="sysDash"/>
            <a:round/>
            <a:tailEnd w="med" len="med"/>
          </a:ln>
        </p:spPr>
        <p:style>
          <a:lnRef idx="1">
            <a:schemeClr val="accent1"/>
          </a:lnRef>
          <a:fillRef idx="0">
            <a:schemeClr val="accent1"/>
          </a:fillRef>
          <a:effectRef idx="0">
            <a:schemeClr val="accent1"/>
          </a:effectRef>
          <a:fontRef idx="minor">
            <a:schemeClr val="tx1"/>
          </a:fontRef>
        </p:style>
      </p:cxnSp>
      <p:grpSp>
        <p:nvGrpSpPr>
          <p:cNvPr id="207" name="Group 206">
            <a:extLst>
              <a:ext uri="{FF2B5EF4-FFF2-40B4-BE49-F238E27FC236}">
                <a16:creationId xmlns:a16="http://schemas.microsoft.com/office/drawing/2014/main" id="{3F7E8577-F4E1-449F-8C29-1E951E9E2924}"/>
              </a:ext>
            </a:extLst>
          </p:cNvPr>
          <p:cNvGrpSpPr/>
          <p:nvPr/>
        </p:nvGrpSpPr>
        <p:grpSpPr>
          <a:xfrm>
            <a:off x="9045453" y="4178299"/>
            <a:ext cx="620764" cy="542816"/>
            <a:chOff x="8982361" y="4443929"/>
            <a:chExt cx="620852" cy="542893"/>
          </a:xfrm>
        </p:grpSpPr>
        <p:sp>
          <p:nvSpPr>
            <p:cNvPr id="94" name="Rectangle: Rounded Corners 93">
              <a:extLst>
                <a:ext uri="{FF2B5EF4-FFF2-40B4-BE49-F238E27FC236}">
                  <a16:creationId xmlns:a16="http://schemas.microsoft.com/office/drawing/2014/main" id="{3DB5E735-6595-4D59-81DB-12CC8C1AAFBC}"/>
                </a:ext>
              </a:extLst>
            </p:cNvPr>
            <p:cNvSpPr/>
            <p:nvPr/>
          </p:nvSpPr>
          <p:spPr>
            <a:xfrm>
              <a:off x="8982361" y="4443929"/>
              <a:ext cx="620852" cy="542893"/>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b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b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Runtime control</a:t>
              </a:r>
            </a:p>
          </p:txBody>
        </p:sp>
        <p:pic>
          <p:nvPicPr>
            <p:cNvPr id="100" name="Graphic 99">
              <a:extLst>
                <a:ext uri="{FF2B5EF4-FFF2-40B4-BE49-F238E27FC236}">
                  <a16:creationId xmlns:a16="http://schemas.microsoft.com/office/drawing/2014/main" id="{197C5F6E-3C87-4193-848F-C8C976E5A9D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228095" y="4489153"/>
              <a:ext cx="129384" cy="129384"/>
            </a:xfrm>
            <a:prstGeom prst="rect">
              <a:avLst/>
            </a:prstGeom>
          </p:spPr>
        </p:pic>
      </p:grpSp>
      <p:grpSp>
        <p:nvGrpSpPr>
          <p:cNvPr id="208" name="Group 207">
            <a:extLst>
              <a:ext uri="{FF2B5EF4-FFF2-40B4-BE49-F238E27FC236}">
                <a16:creationId xmlns:a16="http://schemas.microsoft.com/office/drawing/2014/main" id="{E99E9D75-8D63-4A99-9F81-CD6112B37A75}"/>
              </a:ext>
            </a:extLst>
          </p:cNvPr>
          <p:cNvGrpSpPr/>
          <p:nvPr/>
        </p:nvGrpSpPr>
        <p:grpSpPr>
          <a:xfrm>
            <a:off x="9045453" y="2579230"/>
            <a:ext cx="620764" cy="559326"/>
            <a:chOff x="8982361" y="3104694"/>
            <a:chExt cx="620852" cy="559406"/>
          </a:xfrm>
        </p:grpSpPr>
        <p:sp>
          <p:nvSpPr>
            <p:cNvPr id="92" name="Rectangle: Rounded Corners 91">
              <a:extLst>
                <a:ext uri="{FF2B5EF4-FFF2-40B4-BE49-F238E27FC236}">
                  <a16:creationId xmlns:a16="http://schemas.microsoft.com/office/drawing/2014/main" id="{E8E37EDB-0655-4504-95E9-2B45650B36AE}"/>
                </a:ext>
              </a:extLst>
            </p:cNvPr>
            <p:cNvSpPr/>
            <p:nvPr/>
          </p:nvSpPr>
          <p:spPr>
            <a:xfrm>
              <a:off x="8982361" y="3104694"/>
              <a:ext cx="620852" cy="559406"/>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b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b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Adaptive Access</a:t>
              </a:r>
            </a:p>
          </p:txBody>
        </p:sp>
        <p:pic>
          <p:nvPicPr>
            <p:cNvPr id="98" name="Graphic 97">
              <a:extLst>
                <a:ext uri="{FF2B5EF4-FFF2-40B4-BE49-F238E27FC236}">
                  <a16:creationId xmlns:a16="http://schemas.microsoft.com/office/drawing/2014/main" id="{BAB0A036-3754-4DCB-8B9E-A11B457B555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231330" y="3144274"/>
              <a:ext cx="122916" cy="129384"/>
            </a:xfrm>
            <a:prstGeom prst="rect">
              <a:avLst/>
            </a:prstGeom>
          </p:spPr>
        </p:pic>
      </p:grpSp>
      <p:grpSp>
        <p:nvGrpSpPr>
          <p:cNvPr id="209" name="Group 208">
            <a:extLst>
              <a:ext uri="{FF2B5EF4-FFF2-40B4-BE49-F238E27FC236}">
                <a16:creationId xmlns:a16="http://schemas.microsoft.com/office/drawing/2014/main" id="{785D85BA-B06F-405F-BFA1-317B40D19DC8}"/>
              </a:ext>
            </a:extLst>
          </p:cNvPr>
          <p:cNvGrpSpPr/>
          <p:nvPr/>
        </p:nvGrpSpPr>
        <p:grpSpPr>
          <a:xfrm>
            <a:off x="9045453" y="915747"/>
            <a:ext cx="620764" cy="617630"/>
            <a:chOff x="8982361" y="1651518"/>
            <a:chExt cx="620852" cy="617717"/>
          </a:xfrm>
        </p:grpSpPr>
        <p:sp>
          <p:nvSpPr>
            <p:cNvPr id="93" name="Rectangle: Rounded Corners 92">
              <a:extLst>
                <a:ext uri="{FF2B5EF4-FFF2-40B4-BE49-F238E27FC236}">
                  <a16:creationId xmlns:a16="http://schemas.microsoft.com/office/drawing/2014/main" id="{32DE0632-FFD9-41E2-A5DD-1D093394CC6A}"/>
                </a:ext>
              </a:extLst>
            </p:cNvPr>
            <p:cNvSpPr/>
            <p:nvPr/>
          </p:nvSpPr>
          <p:spPr>
            <a:xfrm>
              <a:off x="8982361" y="1651518"/>
              <a:ext cx="620852" cy="617717"/>
            </a:xfrm>
            <a:prstGeom prst="roundRect">
              <a:avLst>
                <a:gd name="adj" fmla="val 13940"/>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b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b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Classify, label, encrypt</a:t>
              </a:r>
            </a:p>
          </p:txBody>
        </p:sp>
        <p:pic>
          <p:nvPicPr>
            <p:cNvPr id="96" name="Graphic 95">
              <a:extLst>
                <a:ext uri="{FF2B5EF4-FFF2-40B4-BE49-F238E27FC236}">
                  <a16:creationId xmlns:a16="http://schemas.microsoft.com/office/drawing/2014/main" id="{0DEFAB07-F900-407A-A34F-6EC8B12AAB2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231330" y="1690904"/>
              <a:ext cx="122916" cy="129384"/>
            </a:xfrm>
            <a:prstGeom prst="rect">
              <a:avLst/>
            </a:prstGeom>
          </p:spPr>
        </p:pic>
      </p:grpSp>
      <p:grpSp>
        <p:nvGrpSpPr>
          <p:cNvPr id="210" name="Group 209">
            <a:extLst>
              <a:ext uri="{FF2B5EF4-FFF2-40B4-BE49-F238E27FC236}">
                <a16:creationId xmlns:a16="http://schemas.microsoft.com/office/drawing/2014/main" id="{AD982A45-56BD-4A1E-ABD4-20FB1F1A949D}"/>
              </a:ext>
            </a:extLst>
          </p:cNvPr>
          <p:cNvGrpSpPr/>
          <p:nvPr/>
        </p:nvGrpSpPr>
        <p:grpSpPr>
          <a:xfrm>
            <a:off x="6467280" y="4927994"/>
            <a:ext cx="276186" cy="220156"/>
            <a:chOff x="6661973" y="6549265"/>
            <a:chExt cx="276225" cy="220188"/>
          </a:xfrm>
        </p:grpSpPr>
        <p:sp>
          <p:nvSpPr>
            <p:cNvPr id="211" name="Rectangle 210">
              <a:extLst>
                <a:ext uri="{FF2B5EF4-FFF2-40B4-BE49-F238E27FC236}">
                  <a16:creationId xmlns:a16="http://schemas.microsoft.com/office/drawing/2014/main" id="{11FC1EE8-52C5-4106-ADD9-E849104C2F64}"/>
                </a:ext>
              </a:extLst>
            </p:cNvPr>
            <p:cNvSpPr/>
            <p:nvPr/>
          </p:nvSpPr>
          <p:spPr>
            <a:xfrm>
              <a:off x="6661973" y="6549265"/>
              <a:ext cx="276225" cy="2201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212" name="Graphic 211">
              <a:extLst>
                <a:ext uri="{FF2B5EF4-FFF2-40B4-BE49-F238E27FC236}">
                  <a16:creationId xmlns:a16="http://schemas.microsoft.com/office/drawing/2014/main" id="{C818EC99-96E4-4843-A1F0-8E7F58D682B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4566" y="6586588"/>
              <a:ext cx="211038" cy="145542"/>
            </a:xfrm>
            <a:prstGeom prst="rect">
              <a:avLst/>
            </a:prstGeom>
          </p:spPr>
        </p:pic>
      </p:grpSp>
      <p:grpSp>
        <p:nvGrpSpPr>
          <p:cNvPr id="213" name="Group 212">
            <a:extLst>
              <a:ext uri="{FF2B5EF4-FFF2-40B4-BE49-F238E27FC236}">
                <a16:creationId xmlns:a16="http://schemas.microsoft.com/office/drawing/2014/main" id="{F0492A07-CDF3-465A-B64F-A93831B841E2}"/>
              </a:ext>
            </a:extLst>
          </p:cNvPr>
          <p:cNvGrpSpPr/>
          <p:nvPr/>
        </p:nvGrpSpPr>
        <p:grpSpPr>
          <a:xfrm>
            <a:off x="6467280" y="5526279"/>
            <a:ext cx="276186" cy="220156"/>
            <a:chOff x="6661973" y="6549265"/>
            <a:chExt cx="276225" cy="220188"/>
          </a:xfrm>
        </p:grpSpPr>
        <p:sp>
          <p:nvSpPr>
            <p:cNvPr id="214" name="Rectangle 213">
              <a:extLst>
                <a:ext uri="{FF2B5EF4-FFF2-40B4-BE49-F238E27FC236}">
                  <a16:creationId xmlns:a16="http://schemas.microsoft.com/office/drawing/2014/main" id="{3A09C4AC-0E2E-4592-AC0C-83FBF0AAF435}"/>
                </a:ext>
              </a:extLst>
            </p:cNvPr>
            <p:cNvSpPr/>
            <p:nvPr/>
          </p:nvSpPr>
          <p:spPr>
            <a:xfrm>
              <a:off x="6661973" y="6549265"/>
              <a:ext cx="276225" cy="2201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215" name="Graphic 214">
              <a:extLst>
                <a:ext uri="{FF2B5EF4-FFF2-40B4-BE49-F238E27FC236}">
                  <a16:creationId xmlns:a16="http://schemas.microsoft.com/office/drawing/2014/main" id="{6928F9BB-C098-4558-BC5A-BC3A77826E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94566" y="6586588"/>
              <a:ext cx="211038" cy="145542"/>
            </a:xfrm>
            <a:prstGeom prst="rect">
              <a:avLst/>
            </a:prstGeom>
          </p:spPr>
        </p:pic>
      </p:grpSp>
      <p:grpSp>
        <p:nvGrpSpPr>
          <p:cNvPr id="16" name="Group 15">
            <a:extLst>
              <a:ext uri="{FF2B5EF4-FFF2-40B4-BE49-F238E27FC236}">
                <a16:creationId xmlns:a16="http://schemas.microsoft.com/office/drawing/2014/main" id="{9F176986-DD60-4F2D-AE7C-2CC2E9CDFA49}"/>
              </a:ext>
            </a:extLst>
          </p:cNvPr>
          <p:cNvGrpSpPr/>
          <p:nvPr/>
        </p:nvGrpSpPr>
        <p:grpSpPr>
          <a:xfrm>
            <a:off x="4261066" y="396889"/>
            <a:ext cx="1761875" cy="1161885"/>
            <a:chOff x="1947710" y="457200"/>
            <a:chExt cx="1762125" cy="1162050"/>
          </a:xfrm>
        </p:grpSpPr>
        <p:sp>
          <p:nvSpPr>
            <p:cNvPr id="2" name="Rectangle: Rounded Corners 1">
              <a:extLst>
                <a:ext uri="{FF2B5EF4-FFF2-40B4-BE49-F238E27FC236}">
                  <a16:creationId xmlns:a16="http://schemas.microsoft.com/office/drawing/2014/main" id="{041BEF20-4334-473C-B790-90BB4C3C1B61}"/>
                </a:ext>
              </a:extLst>
            </p:cNvPr>
            <p:cNvSpPr/>
            <p:nvPr/>
          </p:nvSpPr>
          <p:spPr>
            <a:xfrm>
              <a:off x="1947710" y="457200"/>
              <a:ext cx="1762125" cy="1162050"/>
            </a:xfrm>
            <a:prstGeom prst="roundRect">
              <a:avLst>
                <a:gd name="adj" fmla="val 4372"/>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4" name="Rectangle: Top Corners Rounded 3">
              <a:extLst>
                <a:ext uri="{FF2B5EF4-FFF2-40B4-BE49-F238E27FC236}">
                  <a16:creationId xmlns:a16="http://schemas.microsoft.com/office/drawing/2014/main" id="{F394A39E-82D0-4057-9D74-282DE5809E8F}"/>
                </a:ext>
              </a:extLst>
            </p:cNvPr>
            <p:cNvSpPr/>
            <p:nvPr/>
          </p:nvSpPr>
          <p:spPr>
            <a:xfrm>
              <a:off x="1947710" y="457200"/>
              <a:ext cx="1762125" cy="352425"/>
            </a:xfrm>
            <a:prstGeom prst="round2SameRect">
              <a:avLst/>
            </a:prstGeom>
            <a:solidFill>
              <a:srgbClr val="0078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Policy Optimization</a:t>
              </a:r>
            </a:p>
          </p:txBody>
        </p:sp>
        <p:sp>
          <p:nvSpPr>
            <p:cNvPr id="5" name="Rectangle: Rounded Corners 4">
              <a:extLst>
                <a:ext uri="{FF2B5EF4-FFF2-40B4-BE49-F238E27FC236}">
                  <a16:creationId xmlns:a16="http://schemas.microsoft.com/office/drawing/2014/main" id="{4EF01BFD-1B87-4AC4-A0EC-95D08F58EDE6}"/>
                </a:ext>
              </a:extLst>
            </p:cNvPr>
            <p:cNvSpPr/>
            <p:nvPr/>
          </p:nvSpPr>
          <p:spPr>
            <a:xfrm>
              <a:off x="1947710" y="809626"/>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Governance</a:t>
              </a:r>
            </a:p>
          </p:txBody>
        </p:sp>
        <p:sp>
          <p:nvSpPr>
            <p:cNvPr id="9" name="Rectangle: Rounded Corners 8">
              <a:extLst>
                <a:ext uri="{FF2B5EF4-FFF2-40B4-BE49-F238E27FC236}">
                  <a16:creationId xmlns:a16="http://schemas.microsoft.com/office/drawing/2014/main" id="{05C5E46E-561D-4DE5-B0E1-1AD045B54AA4}"/>
                </a:ext>
              </a:extLst>
            </p:cNvPr>
            <p:cNvSpPr/>
            <p:nvPr/>
          </p:nvSpPr>
          <p:spPr>
            <a:xfrm>
              <a:off x="1947710" y="1012444"/>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Compliance</a:t>
              </a:r>
            </a:p>
          </p:txBody>
        </p:sp>
        <p:sp>
          <p:nvSpPr>
            <p:cNvPr id="10" name="Rectangle: Rounded Corners 9">
              <a:extLst>
                <a:ext uri="{FF2B5EF4-FFF2-40B4-BE49-F238E27FC236}">
                  <a16:creationId xmlns:a16="http://schemas.microsoft.com/office/drawing/2014/main" id="{BC990A18-DB5B-430C-A537-7A2158808414}"/>
                </a:ext>
              </a:extLst>
            </p:cNvPr>
            <p:cNvSpPr/>
            <p:nvPr/>
          </p:nvSpPr>
          <p:spPr>
            <a:xfrm>
              <a:off x="1947710" y="1215262"/>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Security Posture Assessment</a:t>
              </a:r>
            </a:p>
          </p:txBody>
        </p:sp>
        <p:sp>
          <p:nvSpPr>
            <p:cNvPr id="11" name="Rectangle: Rounded Corners 10">
              <a:extLst>
                <a:ext uri="{FF2B5EF4-FFF2-40B4-BE49-F238E27FC236}">
                  <a16:creationId xmlns:a16="http://schemas.microsoft.com/office/drawing/2014/main" id="{7A2A9E0E-20ED-4829-8DCA-9E312E645399}"/>
                </a:ext>
              </a:extLst>
            </p:cNvPr>
            <p:cNvSpPr/>
            <p:nvPr/>
          </p:nvSpPr>
          <p:spPr>
            <a:xfrm>
              <a:off x="1947710" y="1418082"/>
              <a:ext cx="1762125"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Productivity Optimization</a:t>
              </a:r>
            </a:p>
          </p:txBody>
        </p:sp>
        <p:cxnSp>
          <p:nvCxnSpPr>
            <p:cNvPr id="13" name="Straight Connector 12">
              <a:extLst>
                <a:ext uri="{FF2B5EF4-FFF2-40B4-BE49-F238E27FC236}">
                  <a16:creationId xmlns:a16="http://schemas.microsoft.com/office/drawing/2014/main" id="{884BE8C8-93D8-4140-8F87-988DF4CF8F73}"/>
                </a:ext>
              </a:extLst>
            </p:cNvPr>
            <p:cNvCxnSpPr>
              <a:cxnSpLocks/>
            </p:cNvCxnSpPr>
            <p:nvPr/>
          </p:nvCxnSpPr>
          <p:spPr>
            <a:xfrm>
              <a:off x="1947710" y="1417255"/>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43188EB-7F05-4566-B9ED-A0695026AEC4}"/>
                </a:ext>
              </a:extLst>
            </p:cNvPr>
            <p:cNvCxnSpPr>
              <a:cxnSpLocks/>
            </p:cNvCxnSpPr>
            <p:nvPr/>
          </p:nvCxnSpPr>
          <p:spPr>
            <a:xfrm>
              <a:off x="1947710" y="1214437"/>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066D29F-EB7E-47D2-8102-8A725C0E00D4}"/>
                </a:ext>
              </a:extLst>
            </p:cNvPr>
            <p:cNvCxnSpPr>
              <a:cxnSpLocks/>
            </p:cNvCxnSpPr>
            <p:nvPr/>
          </p:nvCxnSpPr>
          <p:spPr>
            <a:xfrm>
              <a:off x="1947710" y="1011619"/>
              <a:ext cx="1762125"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FDF50A1B-D656-4ECA-9700-F376216A3754}"/>
              </a:ext>
            </a:extLst>
          </p:cNvPr>
          <p:cNvGrpSpPr/>
          <p:nvPr/>
        </p:nvGrpSpPr>
        <p:grpSpPr>
          <a:xfrm>
            <a:off x="9946697" y="3783463"/>
            <a:ext cx="1181312" cy="1369762"/>
            <a:chOff x="9883733" y="4030396"/>
            <a:chExt cx="1181480" cy="1369957"/>
          </a:xfrm>
        </p:grpSpPr>
        <p:grpSp>
          <p:nvGrpSpPr>
            <p:cNvPr id="113" name="Group 112">
              <a:extLst>
                <a:ext uri="{FF2B5EF4-FFF2-40B4-BE49-F238E27FC236}">
                  <a16:creationId xmlns:a16="http://schemas.microsoft.com/office/drawing/2014/main" id="{0DBB31FD-0DD8-4648-9FD2-955435306A81}"/>
                </a:ext>
              </a:extLst>
            </p:cNvPr>
            <p:cNvGrpSpPr/>
            <p:nvPr/>
          </p:nvGrpSpPr>
          <p:grpSpPr>
            <a:xfrm>
              <a:off x="9883733" y="4030396"/>
              <a:ext cx="1181480" cy="1369957"/>
              <a:chOff x="10989831" y="4057733"/>
              <a:chExt cx="1181480" cy="1369957"/>
            </a:xfrm>
          </p:grpSpPr>
          <p:sp>
            <p:nvSpPr>
              <p:cNvPr id="103" name="Rectangle: Rounded Corners 102">
                <a:extLst>
                  <a:ext uri="{FF2B5EF4-FFF2-40B4-BE49-F238E27FC236}">
                    <a16:creationId xmlns:a16="http://schemas.microsoft.com/office/drawing/2014/main" id="{E4168B3B-773D-4C5F-A67F-BFA5A01DB8DB}"/>
                  </a:ext>
                </a:extLst>
              </p:cNvPr>
              <p:cNvSpPr/>
              <p:nvPr/>
            </p:nvSpPr>
            <p:spPr>
              <a:xfrm>
                <a:off x="10989831" y="4057733"/>
                <a:ext cx="1181480" cy="1369957"/>
              </a:xfrm>
              <a:prstGeom prst="roundRect">
                <a:avLst>
                  <a:gd name="adj" fmla="val 7823"/>
                </a:avLst>
              </a:prstGeom>
              <a:solidFill>
                <a:srgbClr val="FFFFFF"/>
              </a:solidFill>
              <a:ln>
                <a:solidFill>
                  <a:srgbClr val="9D9D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02" name="Rectangle: Top Corners Rounded 101">
                <a:extLst>
                  <a:ext uri="{FF2B5EF4-FFF2-40B4-BE49-F238E27FC236}">
                    <a16:creationId xmlns:a16="http://schemas.microsoft.com/office/drawing/2014/main" id="{0CDD7824-10BD-4D90-931E-E701E8929923}"/>
                  </a:ext>
                </a:extLst>
              </p:cNvPr>
              <p:cNvSpPr/>
              <p:nvPr/>
            </p:nvSpPr>
            <p:spPr>
              <a:xfrm>
                <a:off x="10989831" y="4057734"/>
                <a:ext cx="1181480" cy="352425"/>
              </a:xfrm>
              <a:prstGeom prst="round2SameRect">
                <a:avLst>
                  <a:gd name="adj1" fmla="val 24633"/>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Infrastructure</a:t>
                </a:r>
              </a:p>
            </p:txBody>
          </p:sp>
          <p:sp>
            <p:nvSpPr>
              <p:cNvPr id="104" name="Rectangle: Rounded Corners 103">
                <a:extLst>
                  <a:ext uri="{FF2B5EF4-FFF2-40B4-BE49-F238E27FC236}">
                    <a16:creationId xmlns:a16="http://schemas.microsoft.com/office/drawing/2014/main" id="{D17B0480-F0B0-4868-A4CC-87EE483A540E}"/>
                  </a:ext>
                </a:extLst>
              </p:cNvPr>
              <p:cNvSpPr/>
              <p:nvPr/>
            </p:nvSpPr>
            <p:spPr>
              <a:xfrm>
                <a:off x="10989831" y="4410160"/>
                <a:ext cx="1181480"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Serverless</a:t>
                </a:r>
              </a:p>
            </p:txBody>
          </p:sp>
          <p:sp>
            <p:nvSpPr>
              <p:cNvPr id="105" name="Rectangle: Rounded Corners 104">
                <a:extLst>
                  <a:ext uri="{FF2B5EF4-FFF2-40B4-BE49-F238E27FC236}">
                    <a16:creationId xmlns:a16="http://schemas.microsoft.com/office/drawing/2014/main" id="{0810E832-C0A8-4585-B563-995D6C12B196}"/>
                  </a:ext>
                </a:extLst>
              </p:cNvPr>
              <p:cNvSpPr/>
              <p:nvPr/>
            </p:nvSpPr>
            <p:spPr>
              <a:xfrm>
                <a:off x="10989831" y="4613408"/>
                <a:ext cx="1181480"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Containers</a:t>
                </a:r>
              </a:p>
            </p:txBody>
          </p:sp>
          <p:sp>
            <p:nvSpPr>
              <p:cNvPr id="106" name="Rectangle: Rounded Corners 105">
                <a:extLst>
                  <a:ext uri="{FF2B5EF4-FFF2-40B4-BE49-F238E27FC236}">
                    <a16:creationId xmlns:a16="http://schemas.microsoft.com/office/drawing/2014/main" id="{989831AF-E010-4B75-A987-885E1C9A8607}"/>
                  </a:ext>
                </a:extLst>
              </p:cNvPr>
              <p:cNvSpPr/>
              <p:nvPr/>
            </p:nvSpPr>
            <p:spPr>
              <a:xfrm>
                <a:off x="10989831" y="4816656"/>
                <a:ext cx="1181480"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IaaS</a:t>
                </a:r>
              </a:p>
            </p:txBody>
          </p:sp>
          <p:sp>
            <p:nvSpPr>
              <p:cNvPr id="107" name="Rectangle: Rounded Corners 106">
                <a:extLst>
                  <a:ext uri="{FF2B5EF4-FFF2-40B4-BE49-F238E27FC236}">
                    <a16:creationId xmlns:a16="http://schemas.microsoft.com/office/drawing/2014/main" id="{598AAE72-2BDF-4097-B658-5AA78D92F05D}"/>
                  </a:ext>
                </a:extLst>
              </p:cNvPr>
              <p:cNvSpPr/>
              <p:nvPr/>
            </p:nvSpPr>
            <p:spPr>
              <a:xfrm>
                <a:off x="10989831" y="5019904"/>
                <a:ext cx="1181480"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err="1">
                    <a:ln>
                      <a:noFill/>
                    </a:ln>
                    <a:solidFill>
                      <a:srgbClr val="000000"/>
                    </a:solidFill>
                    <a:effectLst/>
                    <a:uLnTx/>
                    <a:uFillTx/>
                    <a:latin typeface="Segoe UI" panose="020B0502040204020203" pitchFamily="34" charset="0"/>
                    <a:ea typeface="+mn-ea"/>
                    <a:cs typeface="Segoe UI" panose="020B0502040204020203" pitchFamily="34" charset="0"/>
                  </a:rPr>
                  <a:t>Paas</a:t>
                </a:r>
                <a:endPar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cxnSp>
            <p:nvCxnSpPr>
              <p:cNvPr id="108" name="Straight Connector 107">
                <a:extLst>
                  <a:ext uri="{FF2B5EF4-FFF2-40B4-BE49-F238E27FC236}">
                    <a16:creationId xmlns:a16="http://schemas.microsoft.com/office/drawing/2014/main" id="{D0930A7B-582F-4969-A7AC-8C6BC1ABD390}"/>
                  </a:ext>
                </a:extLst>
              </p:cNvPr>
              <p:cNvCxnSpPr>
                <a:cxnSpLocks/>
              </p:cNvCxnSpPr>
              <p:nvPr/>
            </p:nvCxnSpPr>
            <p:spPr>
              <a:xfrm>
                <a:off x="10989831" y="5018864"/>
                <a:ext cx="1181480"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2822BDC3-0F02-4DED-BE76-ED90CF0489CE}"/>
                  </a:ext>
                </a:extLst>
              </p:cNvPr>
              <p:cNvCxnSpPr>
                <a:cxnSpLocks/>
              </p:cNvCxnSpPr>
              <p:nvPr/>
            </p:nvCxnSpPr>
            <p:spPr>
              <a:xfrm>
                <a:off x="10989831" y="4815616"/>
                <a:ext cx="1181480"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DE3D5F5-0DF0-4D53-B72A-338677107E26}"/>
                  </a:ext>
                </a:extLst>
              </p:cNvPr>
              <p:cNvCxnSpPr>
                <a:cxnSpLocks/>
              </p:cNvCxnSpPr>
              <p:nvPr/>
            </p:nvCxnSpPr>
            <p:spPr>
              <a:xfrm>
                <a:off x="10989831" y="4612368"/>
                <a:ext cx="1181480"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sp>
            <p:nvSpPr>
              <p:cNvPr id="111" name="Rectangle: Rounded Corners 110">
                <a:extLst>
                  <a:ext uri="{FF2B5EF4-FFF2-40B4-BE49-F238E27FC236}">
                    <a16:creationId xmlns:a16="http://schemas.microsoft.com/office/drawing/2014/main" id="{479A0BA3-F919-462A-9ED0-D0044ECEDF6A}"/>
                  </a:ext>
                </a:extLst>
              </p:cNvPr>
              <p:cNvSpPr/>
              <p:nvPr/>
            </p:nvSpPr>
            <p:spPr>
              <a:xfrm>
                <a:off x="10989831" y="5223153"/>
                <a:ext cx="1181480" cy="201168"/>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Internal Sites</a:t>
                </a:r>
              </a:p>
            </p:txBody>
          </p:sp>
          <p:cxnSp>
            <p:nvCxnSpPr>
              <p:cNvPr id="112" name="Straight Connector 111">
                <a:extLst>
                  <a:ext uri="{FF2B5EF4-FFF2-40B4-BE49-F238E27FC236}">
                    <a16:creationId xmlns:a16="http://schemas.microsoft.com/office/drawing/2014/main" id="{B0A9DC19-7FBF-4DB2-B591-23B93C776A8E}"/>
                  </a:ext>
                </a:extLst>
              </p:cNvPr>
              <p:cNvCxnSpPr>
                <a:cxnSpLocks/>
              </p:cNvCxnSpPr>
              <p:nvPr/>
            </p:nvCxnSpPr>
            <p:spPr>
              <a:xfrm>
                <a:off x="10989831" y="5222112"/>
                <a:ext cx="1181480" cy="0"/>
              </a:xfrm>
              <a:prstGeom prst="line">
                <a:avLst/>
              </a:prstGeom>
              <a:ln>
                <a:solidFill>
                  <a:srgbClr val="9D9D9D"/>
                </a:solidFill>
              </a:ln>
            </p:spPr>
            <p:style>
              <a:lnRef idx="1">
                <a:schemeClr val="accent1"/>
              </a:lnRef>
              <a:fillRef idx="0">
                <a:schemeClr val="accent1"/>
              </a:fillRef>
              <a:effectRef idx="0">
                <a:schemeClr val="accent1"/>
              </a:effectRef>
              <a:fontRef idx="minor">
                <a:schemeClr val="tx1"/>
              </a:fontRef>
            </p:style>
          </p:cxnSp>
        </p:grpSp>
        <p:pic>
          <p:nvPicPr>
            <p:cNvPr id="115" name="Graphic 114">
              <a:extLst>
                <a:ext uri="{FF2B5EF4-FFF2-40B4-BE49-F238E27FC236}">
                  <a16:creationId xmlns:a16="http://schemas.microsoft.com/office/drawing/2014/main" id="{35D83049-6906-4D87-89B4-169F0A4CF34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57435" y="4439919"/>
              <a:ext cx="79631" cy="95557"/>
            </a:xfrm>
            <a:prstGeom prst="rect">
              <a:avLst/>
            </a:prstGeom>
          </p:spPr>
        </p:pic>
        <p:pic>
          <p:nvPicPr>
            <p:cNvPr id="116" name="Graphic 115">
              <a:extLst>
                <a:ext uri="{FF2B5EF4-FFF2-40B4-BE49-F238E27FC236}">
                  <a16:creationId xmlns:a16="http://schemas.microsoft.com/office/drawing/2014/main" id="{264DE4F0-5D99-473B-98B3-FCB66583A50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57435" y="4641214"/>
              <a:ext cx="79631" cy="95557"/>
            </a:xfrm>
            <a:prstGeom prst="rect">
              <a:avLst/>
            </a:prstGeom>
          </p:spPr>
        </p:pic>
        <p:pic>
          <p:nvPicPr>
            <p:cNvPr id="117" name="Graphic 116">
              <a:extLst>
                <a:ext uri="{FF2B5EF4-FFF2-40B4-BE49-F238E27FC236}">
                  <a16:creationId xmlns:a16="http://schemas.microsoft.com/office/drawing/2014/main" id="{41011C4B-CDEC-4CD3-B1FA-464D079904B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57435" y="4842509"/>
              <a:ext cx="79631" cy="95557"/>
            </a:xfrm>
            <a:prstGeom prst="rect">
              <a:avLst/>
            </a:prstGeom>
          </p:spPr>
        </p:pic>
        <p:pic>
          <p:nvPicPr>
            <p:cNvPr id="118" name="Graphic 117">
              <a:extLst>
                <a:ext uri="{FF2B5EF4-FFF2-40B4-BE49-F238E27FC236}">
                  <a16:creationId xmlns:a16="http://schemas.microsoft.com/office/drawing/2014/main" id="{B9BC6776-DCC2-45A0-8410-0A02E2DFFD6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57435" y="5043804"/>
              <a:ext cx="79631" cy="95557"/>
            </a:xfrm>
            <a:prstGeom prst="rect">
              <a:avLst/>
            </a:prstGeom>
          </p:spPr>
        </p:pic>
        <p:pic>
          <p:nvPicPr>
            <p:cNvPr id="119" name="Graphic 118">
              <a:extLst>
                <a:ext uri="{FF2B5EF4-FFF2-40B4-BE49-F238E27FC236}">
                  <a16:creationId xmlns:a16="http://schemas.microsoft.com/office/drawing/2014/main" id="{540B4323-433B-4438-9443-F8B915AFB0C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57435" y="5245099"/>
              <a:ext cx="79631" cy="95557"/>
            </a:xfrm>
            <a:prstGeom prst="rect">
              <a:avLst/>
            </a:prstGeom>
          </p:spPr>
        </p:pic>
      </p:grpSp>
      <p:sp>
        <p:nvSpPr>
          <p:cNvPr id="143" name="Title 2">
            <a:extLst>
              <a:ext uri="{FF2B5EF4-FFF2-40B4-BE49-F238E27FC236}">
                <a16:creationId xmlns:a16="http://schemas.microsoft.com/office/drawing/2014/main" id="{6230C8E6-D3BB-499B-8910-6D8CB5C1F285}"/>
              </a:ext>
            </a:extLst>
          </p:cNvPr>
          <p:cNvSpPr txBox="1">
            <a:spLocks/>
          </p:cNvSpPr>
          <p:nvPr/>
        </p:nvSpPr>
        <p:spPr>
          <a:xfrm>
            <a:off x="367921" y="220964"/>
            <a:ext cx="3300817" cy="974626"/>
          </a:xfrm>
          <a:prstGeom prst="rect">
            <a:avLst/>
          </a:prstGeom>
        </p:spPr>
        <p:txBody>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0" indent="0" algn="l" defTabSz="932742" rtl="0" eaLnBrk="1" fontAlgn="auto" latinLnBrk="0" hangingPunct="1">
              <a:lnSpc>
                <a:spcPts val="3800"/>
              </a:lnSpc>
              <a:spcBef>
                <a:spcPct val="0"/>
              </a:spcBef>
              <a:spcAft>
                <a:spcPts val="0"/>
              </a:spcAft>
              <a:buClrTx/>
              <a:buSzTx/>
              <a:buFontTx/>
              <a:buNone/>
              <a:tabLst/>
              <a:defRPr/>
            </a:pPr>
            <a:r>
              <a:rPr kumimoji="0" lang="en-US" sz="3600" b="0" i="0" u="none" strike="noStrike" kern="1200" cap="none" spc="-50" normalizeH="0" baseline="0" noProof="0">
                <a:ln w="3175">
                  <a:noFill/>
                </a:ln>
                <a:solidFill>
                  <a:srgbClr val="000000"/>
                </a:solidFill>
                <a:effectLst/>
                <a:uLnTx/>
                <a:uFillTx/>
                <a:latin typeface="Segoe UI Semibold"/>
                <a:ea typeface="+mn-ea"/>
                <a:cs typeface="Segoe UI" pitchFamily="34" charset="0"/>
              </a:rPr>
              <a:t>Zero Trust architecture</a:t>
            </a:r>
          </a:p>
        </p:txBody>
      </p:sp>
      <p:grpSp>
        <p:nvGrpSpPr>
          <p:cNvPr id="3" name="Group 2">
            <a:extLst>
              <a:ext uri="{FF2B5EF4-FFF2-40B4-BE49-F238E27FC236}">
                <a16:creationId xmlns:a16="http://schemas.microsoft.com/office/drawing/2014/main" id="{279D69AB-B977-6255-39DF-449D867B76C4}"/>
              </a:ext>
            </a:extLst>
          </p:cNvPr>
          <p:cNvGrpSpPr/>
          <p:nvPr/>
        </p:nvGrpSpPr>
        <p:grpSpPr>
          <a:xfrm>
            <a:off x="4967504" y="2898764"/>
            <a:ext cx="1419420" cy="447756"/>
            <a:chOff x="45357" y="2449399"/>
            <a:chExt cx="1419420" cy="447756"/>
          </a:xfrm>
        </p:grpSpPr>
        <p:sp>
          <p:nvSpPr>
            <p:cNvPr id="6" name="Rectangle: Rounded Corners 5">
              <a:extLst>
                <a:ext uri="{FF2B5EF4-FFF2-40B4-BE49-F238E27FC236}">
                  <a16:creationId xmlns:a16="http://schemas.microsoft.com/office/drawing/2014/main" id="{4C0B7102-C63F-882A-70E3-0F1191BAFB59}"/>
                </a:ext>
              </a:extLst>
            </p:cNvPr>
            <p:cNvSpPr/>
            <p:nvPr/>
          </p:nvSpPr>
          <p:spPr>
            <a:xfrm>
              <a:off x="45357" y="2449399"/>
              <a:ext cx="1419420" cy="447756"/>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Ins="0"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Entra</a:t>
              </a:r>
              <a:b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b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Conditional Access</a:t>
              </a:r>
            </a:p>
            <a:p>
              <a:pPr marL="284163"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pic>
          <p:nvPicPr>
            <p:cNvPr id="7" name="Graphic 6">
              <a:extLst>
                <a:ext uri="{FF2B5EF4-FFF2-40B4-BE49-F238E27FC236}">
                  <a16:creationId xmlns:a16="http://schemas.microsoft.com/office/drawing/2014/main" id="{523AA78C-AB66-D19D-2378-0DB538A889FF}"/>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rcRect/>
            <a:stretch/>
          </p:blipFill>
          <p:spPr>
            <a:xfrm>
              <a:off x="102741" y="2516585"/>
              <a:ext cx="274320" cy="274320"/>
            </a:xfrm>
            <a:prstGeom prst="rect">
              <a:avLst/>
            </a:prstGeom>
          </p:spPr>
        </p:pic>
      </p:grpSp>
      <p:grpSp>
        <p:nvGrpSpPr>
          <p:cNvPr id="27" name="Group 26">
            <a:extLst>
              <a:ext uri="{FF2B5EF4-FFF2-40B4-BE49-F238E27FC236}">
                <a16:creationId xmlns:a16="http://schemas.microsoft.com/office/drawing/2014/main" id="{1942337B-3B65-8BC5-2E85-45D8550F7941}"/>
              </a:ext>
            </a:extLst>
          </p:cNvPr>
          <p:cNvGrpSpPr/>
          <p:nvPr/>
        </p:nvGrpSpPr>
        <p:grpSpPr>
          <a:xfrm>
            <a:off x="354364" y="4674245"/>
            <a:ext cx="1864220" cy="1147482"/>
            <a:chOff x="348956" y="3587128"/>
            <a:chExt cx="1864220" cy="1147482"/>
          </a:xfrm>
        </p:grpSpPr>
        <p:grpSp>
          <p:nvGrpSpPr>
            <p:cNvPr id="28" name="Group 27">
              <a:extLst>
                <a:ext uri="{FF2B5EF4-FFF2-40B4-BE49-F238E27FC236}">
                  <a16:creationId xmlns:a16="http://schemas.microsoft.com/office/drawing/2014/main" id="{6C5A4225-A2E6-CB77-D098-08441E765547}"/>
                </a:ext>
              </a:extLst>
            </p:cNvPr>
            <p:cNvGrpSpPr/>
            <p:nvPr/>
          </p:nvGrpSpPr>
          <p:grpSpPr>
            <a:xfrm>
              <a:off x="348956" y="3587128"/>
              <a:ext cx="1816865" cy="1128055"/>
              <a:chOff x="-28822" y="4320359"/>
              <a:chExt cx="1816865" cy="967481"/>
            </a:xfrm>
          </p:grpSpPr>
          <p:sp>
            <p:nvSpPr>
              <p:cNvPr id="61" name="Rectangle: Rounded Corners 60">
                <a:extLst>
                  <a:ext uri="{FF2B5EF4-FFF2-40B4-BE49-F238E27FC236}">
                    <a16:creationId xmlns:a16="http://schemas.microsoft.com/office/drawing/2014/main" id="{C8663E80-B900-4906-5CFE-312C782EEF98}"/>
                  </a:ext>
                </a:extLst>
              </p:cNvPr>
              <p:cNvSpPr/>
              <p:nvPr/>
            </p:nvSpPr>
            <p:spPr>
              <a:xfrm>
                <a:off x="-28822" y="4320359"/>
                <a:ext cx="1816865" cy="967481"/>
              </a:xfrm>
              <a:prstGeom prst="roundRect">
                <a:avLst>
                  <a:gd name="adj" fmla="val 8998"/>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457200" rtlCol="0" anchor="t"/>
              <a:lstStyle/>
              <a:p>
                <a:pPr marL="228600" marR="0" lvl="0" indent="0" algn="l" defTabSz="914400" rtl="0" eaLnBrk="1" fontAlgn="auto" latinLnBrk="0" hangingPunct="1">
                  <a:lnSpc>
                    <a:spcPct val="100000"/>
                  </a:lnSpc>
                  <a:spcBef>
                    <a:spcPts val="0"/>
                  </a:spcBef>
                  <a:spcAft>
                    <a:spcPts val="200"/>
                  </a:spcAft>
                  <a:buClrTx/>
                  <a:buSzTx/>
                  <a:buFontTx/>
                  <a:buNone/>
                  <a:tabLst/>
                  <a:defRPr/>
                </a:pPr>
                <a:endParaRPr kumimoji="0" lang="en-US" sz="900" b="0" i="1"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pic>
            <p:nvPicPr>
              <p:cNvPr id="62" name="Graphic 61">
                <a:extLst>
                  <a:ext uri="{FF2B5EF4-FFF2-40B4-BE49-F238E27FC236}">
                    <a16:creationId xmlns:a16="http://schemas.microsoft.com/office/drawing/2014/main" id="{463F7E45-6F39-E73C-D9D6-0801EAFBA1C6}"/>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8533" y="4413908"/>
                <a:ext cx="259639" cy="242897"/>
              </a:xfrm>
              <a:prstGeom prst="rect">
                <a:avLst/>
              </a:prstGeom>
              <a:effectLst>
                <a:outerShdw blurRad="50800" dist="38100" dir="2700000" algn="tl" rotWithShape="0">
                  <a:prstClr val="black">
                    <a:alpha val="40000"/>
                  </a:prstClr>
                </a:outerShdw>
              </a:effectLst>
            </p:spPr>
          </p:pic>
        </p:grpSp>
        <p:grpSp>
          <p:nvGrpSpPr>
            <p:cNvPr id="29" name="Group 28">
              <a:extLst>
                <a:ext uri="{FF2B5EF4-FFF2-40B4-BE49-F238E27FC236}">
                  <a16:creationId xmlns:a16="http://schemas.microsoft.com/office/drawing/2014/main" id="{8798E23E-958F-C22C-51CB-8714BCBFAC9B}"/>
                </a:ext>
              </a:extLst>
            </p:cNvPr>
            <p:cNvGrpSpPr/>
            <p:nvPr/>
          </p:nvGrpSpPr>
          <p:grpSpPr>
            <a:xfrm>
              <a:off x="380041" y="4118448"/>
              <a:ext cx="1782482" cy="616162"/>
              <a:chOff x="-31307" y="3392335"/>
              <a:chExt cx="1782482" cy="616162"/>
            </a:xfrm>
          </p:grpSpPr>
          <p:sp>
            <p:nvSpPr>
              <p:cNvPr id="31" name="Rectangle: Rounded Corners 30">
                <a:extLst>
                  <a:ext uri="{FF2B5EF4-FFF2-40B4-BE49-F238E27FC236}">
                    <a16:creationId xmlns:a16="http://schemas.microsoft.com/office/drawing/2014/main" id="{243C9587-8AC8-5F46-5833-F994B01055C1}"/>
                  </a:ext>
                </a:extLst>
              </p:cNvPr>
              <p:cNvSpPr/>
              <p:nvPr/>
            </p:nvSpPr>
            <p:spPr>
              <a:xfrm>
                <a:off x="-31307" y="3392335"/>
                <a:ext cx="1782482" cy="616162"/>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28600" marR="0" lvl="0" indent="0" algn="l" defTabSz="914400" rtl="0" eaLnBrk="1" fontAlgn="auto" latinLnBrk="0" hangingPunct="1">
                  <a:lnSpc>
                    <a:spcPct val="100000"/>
                  </a:lnSpc>
                  <a:spcBef>
                    <a:spcPts val="0"/>
                  </a:spcBef>
                  <a:spcAft>
                    <a:spcPts val="2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Endpoint</a:t>
                </a:r>
              </a:p>
              <a:p>
                <a:pPr marL="228600" marR="0" lvl="0" indent="0" algn="l" defTabSz="914400" rtl="0" eaLnBrk="1" fontAlgn="auto" latinLnBrk="0" hangingPunct="1">
                  <a:lnSpc>
                    <a:spcPct val="100000"/>
                  </a:lnSpc>
                  <a:spcBef>
                    <a:spcPts val="0"/>
                  </a:spcBef>
                  <a:spcAft>
                    <a:spcPts val="400"/>
                  </a:spcAft>
                  <a:buClrTx/>
                  <a:buSzTx/>
                  <a:buFontTx/>
                  <a:buNone/>
                  <a:tabLst/>
                  <a:defRPr/>
                </a:pPr>
                <a:r>
                  <a:rPr kumimoji="0" lang="en-US" sz="900" b="0" i="1"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Endpoint Detection and Response (EDR)</a:t>
                </a:r>
              </a:p>
              <a:p>
                <a:pPr marL="22860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pic>
            <p:nvPicPr>
              <p:cNvPr id="32" name="Graphic 31">
                <a:extLst>
                  <a:ext uri="{FF2B5EF4-FFF2-40B4-BE49-F238E27FC236}">
                    <a16:creationId xmlns:a16="http://schemas.microsoft.com/office/drawing/2014/main" id="{3AF80DD8-EAA5-5909-B621-0B4D03354DF1}"/>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18335" y="3414937"/>
                <a:ext cx="274169" cy="297628"/>
              </a:xfrm>
              <a:prstGeom prst="rect">
                <a:avLst/>
              </a:prstGeom>
              <a:effectLst>
                <a:outerShdw blurRad="50800" dist="38100" dir="2700000" algn="tl" rotWithShape="0">
                  <a:prstClr val="black">
                    <a:alpha val="40000"/>
                  </a:prstClr>
                </a:outerShdw>
              </a:effectLst>
            </p:spPr>
          </p:pic>
        </p:grpSp>
        <p:sp>
          <p:nvSpPr>
            <p:cNvPr id="30" name="Rectangle: Rounded Corners 29">
              <a:extLst>
                <a:ext uri="{FF2B5EF4-FFF2-40B4-BE49-F238E27FC236}">
                  <a16:creationId xmlns:a16="http://schemas.microsoft.com/office/drawing/2014/main" id="{3C1B4FF5-ABC1-BE7E-724D-93180532E549}"/>
                </a:ext>
              </a:extLst>
            </p:cNvPr>
            <p:cNvSpPr/>
            <p:nvPr/>
          </p:nvSpPr>
          <p:spPr>
            <a:xfrm>
              <a:off x="430694" y="3635036"/>
              <a:ext cx="1782482" cy="616162"/>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28600" marR="0" lvl="0" indent="0" algn="l" defTabSz="914400" rtl="0" eaLnBrk="1" fontAlgn="auto" latinLnBrk="0" hangingPunct="1">
                <a:lnSpc>
                  <a:spcPct val="100000"/>
                </a:lnSpc>
                <a:spcBef>
                  <a:spcPts val="0"/>
                </a:spcBef>
                <a:spcAft>
                  <a:spcPts val="200"/>
                </a:spcAft>
                <a:buClrTx/>
                <a:buSzTx/>
                <a:buFontTx/>
                <a:buNone/>
                <a:tabLst/>
                <a:defRPr/>
              </a:pPr>
              <a:r>
                <a:rPr kumimoji="0" lang="en-US" sz="105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Intune</a:t>
              </a:r>
            </a:p>
            <a:p>
              <a:pPr marL="228600" marR="0" lvl="0" indent="0" algn="l" defTabSz="914400" rtl="0" eaLnBrk="1" fontAlgn="auto" latinLnBrk="0" hangingPunct="1">
                <a:lnSpc>
                  <a:spcPct val="100000"/>
                </a:lnSpc>
                <a:spcBef>
                  <a:spcPts val="0"/>
                </a:spcBef>
                <a:spcAft>
                  <a:spcPts val="200"/>
                </a:spcAft>
                <a:buClrTx/>
                <a:buSzTx/>
                <a:buFontTx/>
                <a:buNone/>
                <a:tabLst/>
                <a:defRPr/>
              </a:pPr>
              <a:r>
                <a:rPr kumimoji="0" lang="en-US" sz="1000" b="0" i="1"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Device Management</a:t>
              </a:r>
            </a:p>
          </p:txBody>
        </p:sp>
      </p:grpSp>
      <p:grpSp>
        <p:nvGrpSpPr>
          <p:cNvPr id="74" name="Group 73">
            <a:extLst>
              <a:ext uri="{FF2B5EF4-FFF2-40B4-BE49-F238E27FC236}">
                <a16:creationId xmlns:a16="http://schemas.microsoft.com/office/drawing/2014/main" id="{ED03AE95-CD69-D6D5-52FF-516709D8854B}"/>
              </a:ext>
            </a:extLst>
          </p:cNvPr>
          <p:cNvGrpSpPr/>
          <p:nvPr/>
        </p:nvGrpSpPr>
        <p:grpSpPr>
          <a:xfrm>
            <a:off x="6331077" y="3543671"/>
            <a:ext cx="1281155" cy="345761"/>
            <a:chOff x="6301801" y="3800883"/>
            <a:chExt cx="1281155" cy="345761"/>
          </a:xfrm>
        </p:grpSpPr>
        <p:sp>
          <p:nvSpPr>
            <p:cNvPr id="64" name="TextBox 63">
              <a:extLst>
                <a:ext uri="{FF2B5EF4-FFF2-40B4-BE49-F238E27FC236}">
                  <a16:creationId xmlns:a16="http://schemas.microsoft.com/office/drawing/2014/main" id="{0BEA3FFF-455C-6CBD-A743-51FDB4745DF4}"/>
                </a:ext>
              </a:extLst>
            </p:cNvPr>
            <p:cNvSpPr txBox="1"/>
            <p:nvPr/>
          </p:nvSpPr>
          <p:spPr>
            <a:xfrm>
              <a:off x="6301801" y="3800883"/>
              <a:ext cx="1281155" cy="345761"/>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284163" marR="0" lvl="0" indent="0" fontAlgn="auto">
                <a:lnSpc>
                  <a:spcPct val="100000"/>
                </a:lnSpc>
                <a:spcBef>
                  <a:spcPts val="0"/>
                </a:spcBef>
                <a:spcAft>
                  <a:spcPts val="400"/>
                </a:spcAft>
                <a:buClrTx/>
                <a:buSzTx/>
                <a:buFontTx/>
                <a:buNone/>
                <a:tabLst/>
                <a:defRPr kumimoji="0" sz="1000" b="0" i="0" u="none" strike="noStrike" cap="none" spc="0" normalizeH="0" baseline="0">
                  <a:ln>
                    <a:noFill/>
                  </a:ln>
                  <a:solidFill>
                    <a:srgbClr val="000000"/>
                  </a:solidFill>
                  <a:effectLst/>
                  <a:uLnTx/>
                  <a:uFillTx/>
                  <a:latin typeface="Segoe UI Semibold" panose="020B0702040204020203" pitchFamily="34" charset="0"/>
                  <a:cs typeface="Segoe UI Semibold" panose="020B07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71450" marR="0" lvl="0" indent="0" algn="l" defTabSz="914400" rtl="0" eaLnBrk="1" fontAlgn="auto" latinLnBrk="0" hangingPunct="1">
                <a:lnSpc>
                  <a:spcPct val="100000"/>
                </a:lnSpc>
                <a:spcBef>
                  <a:spcPts val="0"/>
                </a:spcBef>
                <a:spcAft>
                  <a:spcPts val="200"/>
                </a:spcAft>
                <a:buClrTx/>
                <a:buSzTx/>
                <a:buFontTx/>
                <a:buNone/>
                <a:tabLst/>
                <a:defRPr/>
              </a:pPr>
              <a:r>
                <a:rPr kumimoji="0" lang="en-US" sz="7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Entra Internet Access</a:t>
              </a:r>
            </a:p>
            <a:p>
              <a:pPr marL="171450" marR="0" lvl="0" indent="0" algn="l" defTabSz="914400" rtl="0" eaLnBrk="1" fontAlgn="auto" latinLnBrk="0" hangingPunct="1">
                <a:lnSpc>
                  <a:spcPct val="100000"/>
                </a:lnSpc>
                <a:spcBef>
                  <a:spcPts val="0"/>
                </a:spcBef>
                <a:spcAft>
                  <a:spcPts val="200"/>
                </a:spcAft>
                <a:buClrTx/>
                <a:buSzTx/>
                <a:buFontTx/>
                <a:buNone/>
                <a:tabLst/>
                <a:defRPr/>
              </a:pPr>
              <a:r>
                <a:rPr kumimoji="0" lang="en-US" sz="7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Entra Private Access</a:t>
              </a:r>
            </a:p>
          </p:txBody>
        </p:sp>
        <p:pic>
          <p:nvPicPr>
            <p:cNvPr id="73" name="Graphic 72">
              <a:extLst>
                <a:ext uri="{FF2B5EF4-FFF2-40B4-BE49-F238E27FC236}">
                  <a16:creationId xmlns:a16="http://schemas.microsoft.com/office/drawing/2014/main" id="{1D781F74-B27F-D3FE-902B-B60646A815F0}"/>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a:stretch/>
          </p:blipFill>
          <p:spPr>
            <a:xfrm>
              <a:off x="6352042" y="3890854"/>
              <a:ext cx="170710" cy="170710"/>
            </a:xfrm>
            <a:prstGeom prst="rect">
              <a:avLst/>
            </a:prstGeom>
            <a:effectLst/>
          </p:spPr>
        </p:pic>
      </p:grpSp>
      <p:grpSp>
        <p:nvGrpSpPr>
          <p:cNvPr id="163" name="Group 162">
            <a:extLst>
              <a:ext uri="{FF2B5EF4-FFF2-40B4-BE49-F238E27FC236}">
                <a16:creationId xmlns:a16="http://schemas.microsoft.com/office/drawing/2014/main" id="{AB346DA7-67B4-6FF1-DCDA-227DA52423E8}"/>
              </a:ext>
            </a:extLst>
          </p:cNvPr>
          <p:cNvGrpSpPr/>
          <p:nvPr/>
        </p:nvGrpSpPr>
        <p:grpSpPr>
          <a:xfrm>
            <a:off x="2463892" y="5909646"/>
            <a:ext cx="9322839" cy="729413"/>
            <a:chOff x="1684814" y="969980"/>
            <a:chExt cx="10283802" cy="729413"/>
          </a:xfrm>
        </p:grpSpPr>
        <p:sp>
          <p:nvSpPr>
            <p:cNvPr id="164" name="Freeform: Shape 163">
              <a:extLst>
                <a:ext uri="{FF2B5EF4-FFF2-40B4-BE49-F238E27FC236}">
                  <a16:creationId xmlns:a16="http://schemas.microsoft.com/office/drawing/2014/main" id="{4E3CA4A8-E618-C3FB-2F4F-8D7A7FB893D5}"/>
                </a:ext>
              </a:extLst>
            </p:cNvPr>
            <p:cNvSpPr/>
            <p:nvPr/>
          </p:nvSpPr>
          <p:spPr bwMode="auto">
            <a:xfrm>
              <a:off x="1684814" y="969980"/>
              <a:ext cx="10283802" cy="729413"/>
            </a:xfrm>
            <a:custGeom>
              <a:avLst/>
              <a:gdLst>
                <a:gd name="connsiteX0" fmla="*/ 53507 w 10283802"/>
                <a:gd name="connsiteY0" fmla="*/ 0 h 1016189"/>
                <a:gd name="connsiteX1" fmla="*/ 1057534 w 10283802"/>
                <a:gd name="connsiteY1" fmla="*/ 0 h 1016189"/>
                <a:gd name="connsiteX2" fmla="*/ 1068421 w 10283802"/>
                <a:gd name="connsiteY2" fmla="*/ 2198 h 1016189"/>
                <a:gd name="connsiteX3" fmla="*/ 10194137 w 10283802"/>
                <a:gd name="connsiteY3" fmla="*/ 2198 h 1016189"/>
                <a:gd name="connsiteX4" fmla="*/ 10283802 w 10283802"/>
                <a:gd name="connsiteY4" fmla="*/ 92616 h 1016189"/>
                <a:gd name="connsiteX5" fmla="*/ 10283802 w 10283802"/>
                <a:gd name="connsiteY5" fmla="*/ 925771 h 1016189"/>
                <a:gd name="connsiteX6" fmla="*/ 10194137 w 10283802"/>
                <a:gd name="connsiteY6" fmla="*/ 1016189 h 1016189"/>
                <a:gd name="connsiteX7" fmla="*/ 8680099 w 10283802"/>
                <a:gd name="connsiteY7" fmla="*/ 1016189 h 1016189"/>
                <a:gd name="connsiteX8" fmla="*/ 8680099 w 10283802"/>
                <a:gd name="connsiteY8" fmla="*/ 1015770 h 1016189"/>
                <a:gd name="connsiteX9" fmla="*/ 8341866 w 10283802"/>
                <a:gd name="connsiteY9" fmla="*/ 1015770 h 1016189"/>
                <a:gd name="connsiteX10" fmla="*/ 8271224 w 10283802"/>
                <a:gd name="connsiteY10" fmla="*/ 968945 h 1016189"/>
                <a:gd name="connsiteX11" fmla="*/ 8269396 w 10283802"/>
                <a:gd name="connsiteY11" fmla="*/ 959892 h 1016189"/>
                <a:gd name="connsiteX12" fmla="*/ 8269396 w 10283802"/>
                <a:gd name="connsiteY12" fmla="*/ 345226 h 1016189"/>
                <a:gd name="connsiteX13" fmla="*/ 8106092 w 10283802"/>
                <a:gd name="connsiteY13" fmla="*/ 180550 h 1016189"/>
                <a:gd name="connsiteX14" fmla="*/ 1067584 w 10283802"/>
                <a:gd name="connsiteY14" fmla="*/ 180550 h 1016189"/>
                <a:gd name="connsiteX15" fmla="*/ 1057534 w 10283802"/>
                <a:gd name="connsiteY15" fmla="*/ 182579 h 1016189"/>
                <a:gd name="connsiteX16" fmla="*/ 53507 w 10283802"/>
                <a:gd name="connsiteY16" fmla="*/ 182579 h 1016189"/>
                <a:gd name="connsiteX17" fmla="*/ 0 w 10283802"/>
                <a:gd name="connsiteY17" fmla="*/ 129072 h 1016189"/>
                <a:gd name="connsiteX18" fmla="*/ 0 w 10283802"/>
                <a:gd name="connsiteY18" fmla="*/ 53507 h 1016189"/>
                <a:gd name="connsiteX19" fmla="*/ 53507 w 10283802"/>
                <a:gd name="connsiteY19" fmla="*/ 0 h 1016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83802" h="1016189">
                  <a:moveTo>
                    <a:pt x="53507" y="0"/>
                  </a:moveTo>
                  <a:lnTo>
                    <a:pt x="1057534" y="0"/>
                  </a:lnTo>
                  <a:lnTo>
                    <a:pt x="1068421" y="2198"/>
                  </a:lnTo>
                  <a:lnTo>
                    <a:pt x="10194137" y="2198"/>
                  </a:lnTo>
                  <a:cubicBezTo>
                    <a:pt x="10243657" y="2198"/>
                    <a:pt x="10283802" y="42680"/>
                    <a:pt x="10283802" y="92616"/>
                  </a:cubicBezTo>
                  <a:lnTo>
                    <a:pt x="10283802" y="925771"/>
                  </a:lnTo>
                  <a:cubicBezTo>
                    <a:pt x="10283802" y="975707"/>
                    <a:pt x="10243657" y="1016189"/>
                    <a:pt x="10194137" y="1016189"/>
                  </a:cubicBezTo>
                  <a:lnTo>
                    <a:pt x="8680099" y="1016189"/>
                  </a:lnTo>
                  <a:lnTo>
                    <a:pt x="8680099" y="1015770"/>
                  </a:lnTo>
                  <a:lnTo>
                    <a:pt x="8341866" y="1015770"/>
                  </a:lnTo>
                  <a:cubicBezTo>
                    <a:pt x="8310110" y="1015770"/>
                    <a:pt x="8282863" y="996462"/>
                    <a:pt x="8271224" y="968945"/>
                  </a:cubicBezTo>
                  <a:lnTo>
                    <a:pt x="8269396" y="959892"/>
                  </a:lnTo>
                  <a:lnTo>
                    <a:pt x="8269396" y="345226"/>
                  </a:lnTo>
                  <a:cubicBezTo>
                    <a:pt x="8269396" y="254278"/>
                    <a:pt x="8196282" y="180550"/>
                    <a:pt x="8106092" y="180550"/>
                  </a:cubicBezTo>
                  <a:lnTo>
                    <a:pt x="1067584" y="180550"/>
                  </a:lnTo>
                  <a:lnTo>
                    <a:pt x="1057534" y="182579"/>
                  </a:lnTo>
                  <a:lnTo>
                    <a:pt x="53507" y="182579"/>
                  </a:lnTo>
                  <a:cubicBezTo>
                    <a:pt x="23956" y="182579"/>
                    <a:pt x="0" y="158623"/>
                    <a:pt x="0" y="129072"/>
                  </a:cubicBezTo>
                  <a:lnTo>
                    <a:pt x="0" y="53507"/>
                  </a:lnTo>
                  <a:cubicBezTo>
                    <a:pt x="0" y="23956"/>
                    <a:pt x="23956" y="0"/>
                    <a:pt x="53507" y="0"/>
                  </a:cubicBezTo>
                  <a:close/>
                </a:path>
              </a:pathLst>
            </a:cu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err="1">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nvGrpSpPr>
            <p:cNvPr id="165" name="Group 164">
              <a:extLst>
                <a:ext uri="{FF2B5EF4-FFF2-40B4-BE49-F238E27FC236}">
                  <a16:creationId xmlns:a16="http://schemas.microsoft.com/office/drawing/2014/main" id="{D1EA2513-BED2-4C4E-607F-35EAA99F844F}"/>
                </a:ext>
              </a:extLst>
            </p:cNvPr>
            <p:cNvGrpSpPr/>
            <p:nvPr/>
          </p:nvGrpSpPr>
          <p:grpSpPr>
            <a:xfrm>
              <a:off x="10013105" y="983611"/>
              <a:ext cx="1865372" cy="682535"/>
              <a:chOff x="9949731" y="2302704"/>
              <a:chExt cx="1865372" cy="682535"/>
            </a:xfrm>
          </p:grpSpPr>
          <p:pic>
            <p:nvPicPr>
              <p:cNvPr id="166" name="Graphic 165">
                <a:extLst>
                  <a:ext uri="{FF2B5EF4-FFF2-40B4-BE49-F238E27FC236}">
                    <a16:creationId xmlns:a16="http://schemas.microsoft.com/office/drawing/2014/main" id="{B641F778-6850-2165-C58C-B4C16D6D18A1}"/>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9949731" y="2324665"/>
                <a:ext cx="261555" cy="223514"/>
              </a:xfrm>
              <a:prstGeom prst="rect">
                <a:avLst/>
              </a:prstGeom>
            </p:spPr>
          </p:pic>
          <p:sp>
            <p:nvSpPr>
              <p:cNvPr id="167" name="TextBox 166">
                <a:extLst>
                  <a:ext uri="{FF2B5EF4-FFF2-40B4-BE49-F238E27FC236}">
                    <a16:creationId xmlns:a16="http://schemas.microsoft.com/office/drawing/2014/main" id="{55F1F6F6-8A1E-C56B-5A31-6BFDC002D84A}"/>
                  </a:ext>
                </a:extLst>
              </p:cNvPr>
              <p:cNvSpPr txBox="1"/>
              <p:nvPr/>
            </p:nvSpPr>
            <p:spPr>
              <a:xfrm>
                <a:off x="10171710" y="2302704"/>
                <a:ext cx="16433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Sentinel</a:t>
                </a:r>
              </a:p>
            </p:txBody>
          </p:sp>
          <p:sp>
            <p:nvSpPr>
              <p:cNvPr id="168" name="TextBox 167">
                <a:extLst>
                  <a:ext uri="{FF2B5EF4-FFF2-40B4-BE49-F238E27FC236}">
                    <a16:creationId xmlns:a16="http://schemas.microsoft.com/office/drawing/2014/main" id="{4A7D36BE-0101-B51E-E825-8E9D131909B7}"/>
                  </a:ext>
                </a:extLst>
              </p:cNvPr>
              <p:cNvSpPr txBox="1"/>
              <p:nvPr/>
            </p:nvSpPr>
            <p:spPr>
              <a:xfrm>
                <a:off x="10051117" y="2574870"/>
                <a:ext cx="1643393" cy="410369"/>
              </a:xfrm>
              <a:prstGeom prst="rect">
                <a:avLst/>
              </a:prstGeom>
              <a:noFill/>
            </p:spPr>
            <p:txBody>
              <a:bodyPr wrap="square" lIns="0" tIns="0" rIns="0" bIns="0">
                <a:spAutoFit/>
              </a:bodyPr>
              <a:lstStyle/>
              <a:p>
                <a:pPr marL="114300" marR="0" lvl="0" indent="-11430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6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Security Information and Event Management (SIEM) </a:t>
                </a:r>
              </a:p>
              <a:p>
                <a:pPr marL="114300" marR="0" lvl="0" indent="-11430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6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Security Orchestration, Automation, and Response (</a:t>
                </a:r>
                <a:r>
                  <a:rPr kumimoji="0" lang="en-US" sz="700" b="1" i="0" u="none" strike="noStrike" kern="1200" cap="none" spc="0" normalizeH="0" baseline="0" noProof="0">
                    <a:ln>
                      <a:noFill/>
                    </a:ln>
                    <a:solidFill>
                      <a:srgbClr val="595959"/>
                    </a:solidFill>
                    <a:effectLst/>
                    <a:uLnTx/>
                    <a:uFillTx/>
                    <a:latin typeface="Segoe UI Semibold" panose="020B0702040204020203" pitchFamily="34" charset="0"/>
                    <a:ea typeface="+mn-ea"/>
                    <a:cs typeface="Segoe UI Semibold" panose="020B0702040204020203" pitchFamily="34" charset="0"/>
                  </a:rPr>
                  <a:t>SOAR)</a:t>
                </a:r>
              </a:p>
            </p:txBody>
          </p:sp>
        </p:grpSp>
      </p:grpSp>
      <p:grpSp>
        <p:nvGrpSpPr>
          <p:cNvPr id="169" name="Group 168">
            <a:extLst>
              <a:ext uri="{FF2B5EF4-FFF2-40B4-BE49-F238E27FC236}">
                <a16:creationId xmlns:a16="http://schemas.microsoft.com/office/drawing/2014/main" id="{6DA81CE0-ACAB-42B9-2F1D-2621378BE3D1}"/>
              </a:ext>
            </a:extLst>
          </p:cNvPr>
          <p:cNvGrpSpPr/>
          <p:nvPr/>
        </p:nvGrpSpPr>
        <p:grpSpPr>
          <a:xfrm>
            <a:off x="2461593" y="6071016"/>
            <a:ext cx="9324923" cy="644910"/>
            <a:chOff x="1682513" y="1149514"/>
            <a:chExt cx="10286101" cy="644910"/>
          </a:xfrm>
        </p:grpSpPr>
        <p:sp>
          <p:nvSpPr>
            <p:cNvPr id="170" name="Freeform: Shape 169">
              <a:extLst>
                <a:ext uri="{FF2B5EF4-FFF2-40B4-BE49-F238E27FC236}">
                  <a16:creationId xmlns:a16="http://schemas.microsoft.com/office/drawing/2014/main" id="{DA0FAA1F-198D-2DB3-0F7E-A850D9C98DF2}"/>
                </a:ext>
              </a:extLst>
            </p:cNvPr>
            <p:cNvSpPr/>
            <p:nvPr/>
          </p:nvSpPr>
          <p:spPr bwMode="auto">
            <a:xfrm rot="10800000">
              <a:off x="1682513" y="1149514"/>
              <a:ext cx="10286101" cy="644910"/>
            </a:xfrm>
            <a:custGeom>
              <a:avLst/>
              <a:gdLst>
                <a:gd name="connsiteX0" fmla="*/ 10153449 w 10286101"/>
                <a:gd name="connsiteY0" fmla="*/ 795899 h 795899"/>
                <a:gd name="connsiteX1" fmla="*/ 2183572 w 10286101"/>
                <a:gd name="connsiteY1" fmla="*/ 795899 h 795899"/>
                <a:gd name="connsiteX2" fmla="*/ 2050920 w 10286101"/>
                <a:gd name="connsiteY2" fmla="*/ 663247 h 795899"/>
                <a:gd name="connsiteX3" fmla="*/ 2050920 w 10286101"/>
                <a:gd name="connsiteY3" fmla="*/ 372684 h 795899"/>
                <a:gd name="connsiteX4" fmla="*/ 2050741 w 10286101"/>
                <a:gd name="connsiteY4" fmla="*/ 371303 h 795899"/>
                <a:gd name="connsiteX5" fmla="*/ 2050741 w 10286101"/>
                <a:gd name="connsiteY5" fmla="*/ 133540 h 795899"/>
                <a:gd name="connsiteX6" fmla="*/ 2010243 w 10286101"/>
                <a:gd name="connsiteY6" fmla="*/ 69840 h 795899"/>
                <a:gd name="connsiteX7" fmla="*/ 264752 w 10286101"/>
                <a:gd name="connsiteY7" fmla="*/ 69840 h 795899"/>
                <a:gd name="connsiteX8" fmla="*/ 262260 w 10286101"/>
                <a:gd name="connsiteY8" fmla="*/ 70625 h 795899"/>
                <a:gd name="connsiteX9" fmla="*/ 13269 w 10286101"/>
                <a:gd name="connsiteY9" fmla="*/ 70625 h 795899"/>
                <a:gd name="connsiteX10" fmla="*/ 0 w 10286101"/>
                <a:gd name="connsiteY10" fmla="*/ 49927 h 795899"/>
                <a:gd name="connsiteX11" fmla="*/ 0 w 10286101"/>
                <a:gd name="connsiteY11" fmla="*/ 20697 h 795899"/>
                <a:gd name="connsiteX12" fmla="*/ 13269 w 10286101"/>
                <a:gd name="connsiteY12" fmla="*/ 0 h 795899"/>
                <a:gd name="connsiteX13" fmla="*/ 262260 w 10286101"/>
                <a:gd name="connsiteY13" fmla="*/ 0 h 795899"/>
                <a:gd name="connsiteX14" fmla="*/ 264959 w 10286101"/>
                <a:gd name="connsiteY14" fmla="*/ 850 h 795899"/>
                <a:gd name="connsiteX15" fmla="*/ 2179361 w 10286101"/>
                <a:gd name="connsiteY15" fmla="*/ 850 h 795899"/>
                <a:gd name="connsiteX16" fmla="*/ 2183572 w 10286101"/>
                <a:gd name="connsiteY16" fmla="*/ 0 h 795899"/>
                <a:gd name="connsiteX17" fmla="*/ 10153449 w 10286101"/>
                <a:gd name="connsiteY17" fmla="*/ 0 h 795899"/>
                <a:gd name="connsiteX18" fmla="*/ 10286101 w 10286101"/>
                <a:gd name="connsiteY18" fmla="*/ 132652 h 795899"/>
                <a:gd name="connsiteX19" fmla="*/ 10286101 w 10286101"/>
                <a:gd name="connsiteY19" fmla="*/ 663247 h 795899"/>
                <a:gd name="connsiteX20" fmla="*/ 10153449 w 10286101"/>
                <a:gd name="connsiteY20" fmla="*/ 795899 h 79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86101" h="795899">
                  <a:moveTo>
                    <a:pt x="10153449" y="795899"/>
                  </a:moveTo>
                  <a:lnTo>
                    <a:pt x="2183572" y="795899"/>
                  </a:lnTo>
                  <a:cubicBezTo>
                    <a:pt x="2110310" y="795899"/>
                    <a:pt x="2050920" y="736509"/>
                    <a:pt x="2050920" y="663247"/>
                  </a:cubicBezTo>
                  <a:lnTo>
                    <a:pt x="2050920" y="372684"/>
                  </a:lnTo>
                  <a:lnTo>
                    <a:pt x="2050741" y="371303"/>
                  </a:lnTo>
                  <a:lnTo>
                    <a:pt x="2050741" y="133540"/>
                  </a:lnTo>
                  <a:cubicBezTo>
                    <a:pt x="2050741" y="98359"/>
                    <a:pt x="2032609" y="69840"/>
                    <a:pt x="2010243" y="69840"/>
                  </a:cubicBezTo>
                  <a:lnTo>
                    <a:pt x="264752" y="69840"/>
                  </a:lnTo>
                  <a:lnTo>
                    <a:pt x="262260" y="70625"/>
                  </a:lnTo>
                  <a:lnTo>
                    <a:pt x="13269" y="70625"/>
                  </a:lnTo>
                  <a:cubicBezTo>
                    <a:pt x="5941" y="70625"/>
                    <a:pt x="0" y="61358"/>
                    <a:pt x="0" y="49927"/>
                  </a:cubicBezTo>
                  <a:lnTo>
                    <a:pt x="0" y="20697"/>
                  </a:lnTo>
                  <a:cubicBezTo>
                    <a:pt x="0" y="9267"/>
                    <a:pt x="5941" y="0"/>
                    <a:pt x="13269" y="0"/>
                  </a:cubicBezTo>
                  <a:lnTo>
                    <a:pt x="262260" y="0"/>
                  </a:lnTo>
                  <a:lnTo>
                    <a:pt x="264959" y="850"/>
                  </a:lnTo>
                  <a:lnTo>
                    <a:pt x="2179361" y="850"/>
                  </a:lnTo>
                  <a:lnTo>
                    <a:pt x="2183572" y="0"/>
                  </a:lnTo>
                  <a:lnTo>
                    <a:pt x="10153449" y="0"/>
                  </a:lnTo>
                  <a:cubicBezTo>
                    <a:pt x="10226711" y="0"/>
                    <a:pt x="10286101" y="59390"/>
                    <a:pt x="10286101" y="132652"/>
                  </a:cubicBezTo>
                  <a:lnTo>
                    <a:pt x="10286101" y="663247"/>
                  </a:lnTo>
                  <a:cubicBezTo>
                    <a:pt x="10286101" y="736509"/>
                    <a:pt x="10226711" y="795899"/>
                    <a:pt x="10153449" y="795899"/>
                  </a:cubicBezTo>
                  <a:close/>
                </a:path>
              </a:pathLst>
            </a:cu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err="1">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grpSp>
          <p:nvGrpSpPr>
            <p:cNvPr id="171" name="Group 170">
              <a:extLst>
                <a:ext uri="{FF2B5EF4-FFF2-40B4-BE49-F238E27FC236}">
                  <a16:creationId xmlns:a16="http://schemas.microsoft.com/office/drawing/2014/main" id="{35B010A1-1B71-381C-34E2-D425F7F42C09}"/>
                </a:ext>
              </a:extLst>
            </p:cNvPr>
            <p:cNvGrpSpPr/>
            <p:nvPr/>
          </p:nvGrpSpPr>
          <p:grpSpPr>
            <a:xfrm>
              <a:off x="4542700" y="1198629"/>
              <a:ext cx="2050187" cy="285880"/>
              <a:chOff x="4542700" y="1198629"/>
              <a:chExt cx="2050187" cy="285880"/>
            </a:xfrm>
          </p:grpSpPr>
          <p:sp>
            <p:nvSpPr>
              <p:cNvPr id="175" name="TextBox 174">
                <a:extLst>
                  <a:ext uri="{FF2B5EF4-FFF2-40B4-BE49-F238E27FC236}">
                    <a16:creationId xmlns:a16="http://schemas.microsoft.com/office/drawing/2014/main" id="{8FA96D84-9433-35F3-615F-AF003FF26689}"/>
                  </a:ext>
                </a:extLst>
              </p:cNvPr>
              <p:cNvSpPr txBox="1"/>
              <p:nvPr/>
            </p:nvSpPr>
            <p:spPr>
              <a:xfrm>
                <a:off x="4807147" y="1203070"/>
                <a:ext cx="178574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Defender</a:t>
                </a:r>
              </a:p>
            </p:txBody>
          </p:sp>
          <p:pic>
            <p:nvPicPr>
              <p:cNvPr id="176" name="Graphic 175">
                <a:extLst>
                  <a:ext uri="{FF2B5EF4-FFF2-40B4-BE49-F238E27FC236}">
                    <a16:creationId xmlns:a16="http://schemas.microsoft.com/office/drawing/2014/main" id="{919FC57C-C333-55CD-EADA-8CDB831A2B21}"/>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4542700" y="1198629"/>
                <a:ext cx="306293" cy="285880"/>
              </a:xfrm>
              <a:prstGeom prst="rect">
                <a:avLst/>
              </a:prstGeom>
              <a:effectLst/>
            </p:spPr>
          </p:pic>
        </p:grpSp>
      </p:grpSp>
      <p:sp>
        <p:nvSpPr>
          <p:cNvPr id="177" name="TextBox 176">
            <a:extLst>
              <a:ext uri="{FF2B5EF4-FFF2-40B4-BE49-F238E27FC236}">
                <a16:creationId xmlns:a16="http://schemas.microsoft.com/office/drawing/2014/main" id="{75CB928E-F250-11A5-DF04-EB8F6684FB6D}"/>
              </a:ext>
            </a:extLst>
          </p:cNvPr>
          <p:cNvSpPr txBox="1"/>
          <p:nvPr/>
        </p:nvSpPr>
        <p:spPr>
          <a:xfrm>
            <a:off x="5536716" y="6433082"/>
            <a:ext cx="1330004"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Identity</a:t>
            </a:r>
          </a:p>
        </p:txBody>
      </p:sp>
      <p:sp>
        <p:nvSpPr>
          <p:cNvPr id="178" name="TextBox 177">
            <a:extLst>
              <a:ext uri="{FF2B5EF4-FFF2-40B4-BE49-F238E27FC236}">
                <a16:creationId xmlns:a16="http://schemas.microsoft.com/office/drawing/2014/main" id="{95F82906-16D0-45D2-C071-6D97E51EB3D0}"/>
              </a:ext>
            </a:extLst>
          </p:cNvPr>
          <p:cNvSpPr txBox="1"/>
          <p:nvPr/>
        </p:nvSpPr>
        <p:spPr>
          <a:xfrm>
            <a:off x="8646939" y="6433082"/>
            <a:ext cx="1209670"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a:t>
            </a:r>
          </a:p>
        </p:txBody>
      </p:sp>
      <p:sp>
        <p:nvSpPr>
          <p:cNvPr id="179" name="TextBox 178">
            <a:extLst>
              <a:ext uri="{FF2B5EF4-FFF2-40B4-BE49-F238E27FC236}">
                <a16:creationId xmlns:a16="http://schemas.microsoft.com/office/drawing/2014/main" id="{32AC628C-46A8-8918-5262-47FA08CB8C11}"/>
              </a:ext>
            </a:extLst>
          </p:cNvPr>
          <p:cNvSpPr txBox="1"/>
          <p:nvPr/>
        </p:nvSpPr>
        <p:spPr>
          <a:xfrm>
            <a:off x="6979644" y="6433082"/>
            <a:ext cx="1554370"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 Apps</a:t>
            </a:r>
          </a:p>
        </p:txBody>
      </p:sp>
      <p:sp>
        <p:nvSpPr>
          <p:cNvPr id="180" name="Rectangle: Rounded Corners 179">
            <a:extLst>
              <a:ext uri="{FF2B5EF4-FFF2-40B4-BE49-F238E27FC236}">
                <a16:creationId xmlns:a16="http://schemas.microsoft.com/office/drawing/2014/main" id="{7F74EDA8-C19F-F5DE-4B5F-757D5F4B8D23}"/>
              </a:ext>
            </a:extLst>
          </p:cNvPr>
          <p:cNvSpPr/>
          <p:nvPr/>
        </p:nvSpPr>
        <p:spPr>
          <a:xfrm>
            <a:off x="2461378" y="6432604"/>
            <a:ext cx="1370102" cy="227628"/>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Endpoint</a:t>
            </a:r>
          </a:p>
          <a:p>
            <a:pPr marL="22860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187" name="TextBox 186">
            <a:extLst>
              <a:ext uri="{FF2B5EF4-FFF2-40B4-BE49-F238E27FC236}">
                <a16:creationId xmlns:a16="http://schemas.microsoft.com/office/drawing/2014/main" id="{275C126C-692A-E109-506D-42B48E23B197}"/>
              </a:ext>
            </a:extLst>
          </p:cNvPr>
          <p:cNvSpPr txBox="1"/>
          <p:nvPr/>
        </p:nvSpPr>
        <p:spPr>
          <a:xfrm>
            <a:off x="3944404" y="6433082"/>
            <a:ext cx="1479388" cy="227628"/>
          </a:xfrm>
          <a:prstGeom prst="rect">
            <a:avLst/>
          </a:prstGeom>
          <a:noFill/>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Office 365</a:t>
            </a:r>
          </a:p>
        </p:txBody>
      </p:sp>
      <p:grpSp>
        <p:nvGrpSpPr>
          <p:cNvPr id="76" name="Group 75">
            <a:extLst>
              <a:ext uri="{FF2B5EF4-FFF2-40B4-BE49-F238E27FC236}">
                <a16:creationId xmlns:a16="http://schemas.microsoft.com/office/drawing/2014/main" id="{5988C000-90E7-CA0C-C884-5C71AE39A808}"/>
              </a:ext>
            </a:extLst>
          </p:cNvPr>
          <p:cNvGrpSpPr/>
          <p:nvPr/>
        </p:nvGrpSpPr>
        <p:grpSpPr>
          <a:xfrm>
            <a:off x="7873207" y="3313930"/>
            <a:ext cx="1114634" cy="297910"/>
            <a:chOff x="7873207" y="3363521"/>
            <a:chExt cx="1114634" cy="297910"/>
          </a:xfrm>
        </p:grpSpPr>
        <p:sp>
          <p:nvSpPr>
            <p:cNvPr id="226" name="TextBox 225">
              <a:extLst>
                <a:ext uri="{FF2B5EF4-FFF2-40B4-BE49-F238E27FC236}">
                  <a16:creationId xmlns:a16="http://schemas.microsoft.com/office/drawing/2014/main" id="{E0EA7959-DBE0-1779-8523-1BAB88C39B45}"/>
                </a:ext>
              </a:extLst>
            </p:cNvPr>
            <p:cNvSpPr txBox="1"/>
            <p:nvPr/>
          </p:nvSpPr>
          <p:spPr>
            <a:xfrm>
              <a:off x="7873207" y="3363521"/>
              <a:ext cx="1114634" cy="297910"/>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Ins="0" rtlCol="0" anchor="ctr"/>
            <a:lstStyle>
              <a:defPPr>
                <a:defRPr lang="en-US"/>
              </a:defPPr>
              <a:lvl1pPr marL="284163" marR="0" lvl="0" indent="0" fontAlgn="auto">
                <a:lnSpc>
                  <a:spcPct val="100000"/>
                </a:lnSpc>
                <a:spcBef>
                  <a:spcPts val="0"/>
                </a:spcBef>
                <a:spcAft>
                  <a:spcPts val="400"/>
                </a:spcAft>
                <a:buClrTx/>
                <a:buSzTx/>
                <a:buFontTx/>
                <a:buNone/>
                <a:tabLst/>
                <a:defRPr kumimoji="0" sz="1000" b="0" i="0" u="none" strike="noStrike" cap="none" spc="0" normalizeH="0" baseline="0">
                  <a:ln>
                    <a:noFill/>
                  </a:ln>
                  <a:solidFill>
                    <a:srgbClr val="000000"/>
                  </a:solidFill>
                  <a:effectLst/>
                  <a:uLnTx/>
                  <a:uFillTx/>
                  <a:latin typeface="Segoe UI Semibold" panose="020B0702040204020203" pitchFamily="34" charset="0"/>
                  <a:cs typeface="Segoe UI Semibold" panose="020B07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71450" marR="0" lvl="0" indent="0" algn="l" defTabSz="914400" rtl="0" eaLnBrk="1" fontAlgn="auto" latinLnBrk="0" hangingPunct="1">
                <a:lnSpc>
                  <a:spcPct val="100000"/>
                </a:lnSpc>
                <a:spcBef>
                  <a:spcPts val="0"/>
                </a:spcBef>
                <a:spcAft>
                  <a:spcPts val="200"/>
                </a:spcAft>
                <a:buClrTx/>
                <a:buSzTx/>
                <a:buFontTx/>
                <a:buNone/>
                <a:tabLst/>
                <a:defRPr/>
              </a:pPr>
              <a:r>
                <a:rPr kumimoji="0" lang="en-US" sz="75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Azure Networking</a:t>
              </a:r>
            </a:p>
          </p:txBody>
        </p:sp>
        <p:pic>
          <p:nvPicPr>
            <p:cNvPr id="150" name="Picture 149">
              <a:extLst>
                <a:ext uri="{FF2B5EF4-FFF2-40B4-BE49-F238E27FC236}">
                  <a16:creationId xmlns:a16="http://schemas.microsoft.com/office/drawing/2014/main" id="{837F1B29-F389-E441-A993-735A1936599E}"/>
                </a:ext>
              </a:extLst>
            </p:cNvPr>
            <p:cNvPicPr>
              <a:picLocks noChangeAspect="1"/>
            </p:cNvPicPr>
            <p:nvPr/>
          </p:nvPicPr>
          <p:blipFill>
            <a:blip r:embed="rId2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899212" y="3435149"/>
              <a:ext cx="207402" cy="154654"/>
            </a:xfrm>
            <a:prstGeom prst="rect">
              <a:avLst/>
            </a:prstGeom>
          </p:spPr>
        </p:pic>
      </p:grpSp>
      <p:grpSp>
        <p:nvGrpSpPr>
          <p:cNvPr id="154" name="Group 153">
            <a:extLst>
              <a:ext uri="{FF2B5EF4-FFF2-40B4-BE49-F238E27FC236}">
                <a16:creationId xmlns:a16="http://schemas.microsoft.com/office/drawing/2014/main" id="{78F7DD1A-8501-6269-674E-3542D751DDCB}"/>
              </a:ext>
            </a:extLst>
          </p:cNvPr>
          <p:cNvGrpSpPr/>
          <p:nvPr/>
        </p:nvGrpSpPr>
        <p:grpSpPr>
          <a:xfrm>
            <a:off x="9146768" y="1598624"/>
            <a:ext cx="1978082" cy="678575"/>
            <a:chOff x="9081397" y="1645921"/>
            <a:chExt cx="1978082" cy="678575"/>
          </a:xfrm>
        </p:grpSpPr>
        <p:sp>
          <p:nvSpPr>
            <p:cNvPr id="145" name="Rectangle: Rounded Corners 144">
              <a:extLst>
                <a:ext uri="{FF2B5EF4-FFF2-40B4-BE49-F238E27FC236}">
                  <a16:creationId xmlns:a16="http://schemas.microsoft.com/office/drawing/2014/main" id="{39AE8843-D5C5-73F1-5CCF-CB179B0FB190}"/>
                </a:ext>
              </a:extLst>
            </p:cNvPr>
            <p:cNvSpPr/>
            <p:nvPr/>
          </p:nvSpPr>
          <p:spPr>
            <a:xfrm>
              <a:off x="9081397" y="1645921"/>
              <a:ext cx="1978082" cy="678575"/>
            </a:xfrm>
            <a:prstGeom prst="roundRect">
              <a:avLst>
                <a:gd name="adj" fmla="val 14086"/>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146" name="TextBox 145">
              <a:extLst>
                <a:ext uri="{FF2B5EF4-FFF2-40B4-BE49-F238E27FC236}">
                  <a16:creationId xmlns:a16="http://schemas.microsoft.com/office/drawing/2014/main" id="{8556B63F-4723-2080-719A-D9102471AD18}"/>
                </a:ext>
              </a:extLst>
            </p:cNvPr>
            <p:cNvSpPr txBox="1"/>
            <p:nvPr/>
          </p:nvSpPr>
          <p:spPr>
            <a:xfrm>
              <a:off x="9424485" y="1864238"/>
              <a:ext cx="1604371"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Purview</a:t>
              </a:r>
            </a:p>
          </p:txBody>
        </p:sp>
        <p:pic>
          <p:nvPicPr>
            <p:cNvPr id="142" name="Graphic 141">
              <a:extLst>
                <a:ext uri="{FF2B5EF4-FFF2-40B4-BE49-F238E27FC236}">
                  <a16:creationId xmlns:a16="http://schemas.microsoft.com/office/drawing/2014/main" id="{97F6A339-C0F2-F60E-FA43-210878CD7067}"/>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9182718" y="1892256"/>
              <a:ext cx="210369" cy="205217"/>
            </a:xfrm>
            <a:prstGeom prst="rect">
              <a:avLst/>
            </a:prstGeom>
          </p:spPr>
        </p:pic>
        <p:sp>
          <p:nvSpPr>
            <p:cNvPr id="129" name="TextBox 128">
              <a:extLst>
                <a:ext uri="{FF2B5EF4-FFF2-40B4-BE49-F238E27FC236}">
                  <a16:creationId xmlns:a16="http://schemas.microsoft.com/office/drawing/2014/main" id="{453604B6-2C63-B578-021D-0CD122C40913}"/>
                </a:ext>
              </a:extLst>
            </p:cNvPr>
            <p:cNvSpPr txBox="1"/>
            <p:nvPr/>
          </p:nvSpPr>
          <p:spPr>
            <a:xfrm>
              <a:off x="9424485" y="2091618"/>
              <a:ext cx="1156350"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900" b="0" i="0" u="none" strike="noStrike" kern="1200" cap="none" spc="0" normalizeH="0" baseline="0" noProof="0">
                  <a:ln>
                    <a:noFill/>
                  </a:ln>
                  <a:solidFill>
                    <a:srgbClr val="000000"/>
                  </a:solidFill>
                  <a:effectLst/>
                  <a:uLnTx/>
                  <a:uFillTx/>
                  <a:latin typeface="Segoe UI Semibold"/>
                  <a:ea typeface="+mn-ea"/>
                  <a:cs typeface="+mn-cs"/>
                </a:rPr>
                <a:t>Microsoft </a:t>
              </a:r>
              <a:r>
                <a:rPr kumimoji="0" lang="en-CA" sz="900" b="0" i="0" u="none" strike="noStrike" kern="1200" cap="none" spc="0" normalizeH="0" baseline="0" noProof="0" err="1">
                  <a:ln>
                    <a:noFill/>
                  </a:ln>
                  <a:solidFill>
                    <a:srgbClr val="000000"/>
                  </a:solidFill>
                  <a:effectLst/>
                  <a:uLnTx/>
                  <a:uFillTx/>
                  <a:latin typeface="Segoe UI Semibold"/>
                  <a:ea typeface="+mn-ea"/>
                  <a:cs typeface="+mn-cs"/>
                </a:rPr>
                <a:t>Priva</a:t>
              </a:r>
              <a:endParaRPr kumimoji="0" lang="en-CA" sz="900" b="0" i="0" u="none" strike="noStrike" kern="1200" cap="none" spc="0" normalizeH="0" baseline="0" noProof="0">
                <a:ln>
                  <a:noFill/>
                </a:ln>
                <a:solidFill>
                  <a:srgbClr val="000000"/>
                </a:solidFill>
                <a:effectLst/>
                <a:uLnTx/>
                <a:uFillTx/>
                <a:latin typeface="Segoe UI Semibold"/>
                <a:ea typeface="+mn-ea"/>
                <a:cs typeface="+mn-cs"/>
              </a:endParaRPr>
            </a:p>
          </p:txBody>
        </p:sp>
        <p:grpSp>
          <p:nvGrpSpPr>
            <p:cNvPr id="130" name="Group 129" descr="Priva product logo">
              <a:extLst>
                <a:ext uri="{FF2B5EF4-FFF2-40B4-BE49-F238E27FC236}">
                  <a16:creationId xmlns:a16="http://schemas.microsoft.com/office/drawing/2014/main" id="{A057E391-FA51-4C69-8C97-82E7B724A3F4}"/>
                </a:ext>
              </a:extLst>
            </p:cNvPr>
            <p:cNvGrpSpPr>
              <a:grpSpLocks noChangeAspect="1"/>
            </p:cNvGrpSpPr>
            <p:nvPr/>
          </p:nvGrpSpPr>
          <p:grpSpPr>
            <a:xfrm>
              <a:off x="9211237" y="2122492"/>
              <a:ext cx="153331" cy="152888"/>
              <a:chOff x="4100469" y="2403926"/>
              <a:chExt cx="3437191" cy="3427251"/>
            </a:xfrm>
            <a:solidFill>
              <a:srgbClr val="0486D1"/>
            </a:solidFill>
          </p:grpSpPr>
          <p:sp>
            <p:nvSpPr>
              <p:cNvPr id="131" name="Freeform: Shape 21">
                <a:extLst>
                  <a:ext uri="{FF2B5EF4-FFF2-40B4-BE49-F238E27FC236}">
                    <a16:creationId xmlns:a16="http://schemas.microsoft.com/office/drawing/2014/main" id="{27483453-953F-E042-9A98-2FF94FEA5442}"/>
                  </a:ext>
                  <a:ext uri="{C183D7F6-B498-43B3-948B-1728B52AA6E4}">
                    <adec:decorative xmlns:adec="http://schemas.microsoft.com/office/drawing/2017/decorative" val="1"/>
                  </a:ext>
                </a:extLst>
              </p:cNvPr>
              <p:cNvSpPr/>
              <p:nvPr/>
            </p:nvSpPr>
            <p:spPr bwMode="auto">
              <a:xfrm>
                <a:off x="4770047" y="3666509"/>
                <a:ext cx="1049018" cy="820154"/>
              </a:xfrm>
              <a:custGeom>
                <a:avLst/>
                <a:gdLst>
                  <a:gd name="connsiteX0" fmla="*/ 412757 w 1049018"/>
                  <a:gd name="connsiteY0" fmla="*/ 0 h 820154"/>
                  <a:gd name="connsiteX1" fmla="*/ 1017901 w 1049018"/>
                  <a:gd name="connsiteY1" fmla="*/ 184846 h 820154"/>
                  <a:gd name="connsiteX2" fmla="*/ 1049018 w 1049018"/>
                  <a:gd name="connsiteY2" fmla="*/ 208114 h 820154"/>
                  <a:gd name="connsiteX3" fmla="*/ 996812 w 1049018"/>
                  <a:gd name="connsiteY3" fmla="*/ 247152 h 820154"/>
                  <a:gd name="connsiteX4" fmla="*/ 651603 w 1049018"/>
                  <a:gd name="connsiteY4" fmla="*/ 760481 h 820154"/>
                  <a:gd name="connsiteX5" fmla="*/ 636260 w 1049018"/>
                  <a:gd name="connsiteY5" fmla="*/ 820154 h 820154"/>
                  <a:gd name="connsiteX6" fmla="*/ 627725 w 1049018"/>
                  <a:gd name="connsiteY6" fmla="*/ 817030 h 820154"/>
                  <a:gd name="connsiteX7" fmla="*/ 15344 w 1049018"/>
                  <a:gd name="connsiteY7" fmla="*/ 141604 h 820154"/>
                  <a:gd name="connsiteX8" fmla="*/ 0 w 1049018"/>
                  <a:gd name="connsiteY8" fmla="*/ 81931 h 820154"/>
                  <a:gd name="connsiteX9" fmla="*/ 90904 w 1049018"/>
                  <a:gd name="connsiteY9" fmla="*/ 48660 h 820154"/>
                  <a:gd name="connsiteX10" fmla="*/ 412757 w 1049018"/>
                  <a:gd name="connsiteY10" fmla="*/ 0 h 82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9018" h="820154">
                    <a:moveTo>
                      <a:pt x="412757" y="0"/>
                    </a:moveTo>
                    <a:cubicBezTo>
                      <a:pt x="636916" y="0"/>
                      <a:pt x="845159" y="68144"/>
                      <a:pt x="1017901" y="184846"/>
                    </a:cubicBezTo>
                    <a:lnTo>
                      <a:pt x="1049018" y="208114"/>
                    </a:lnTo>
                    <a:lnTo>
                      <a:pt x="996812" y="247152"/>
                    </a:lnTo>
                    <a:cubicBezTo>
                      <a:pt x="836449" y="379496"/>
                      <a:pt x="714850" y="557134"/>
                      <a:pt x="651603" y="760481"/>
                    </a:cubicBezTo>
                    <a:lnTo>
                      <a:pt x="636260" y="820154"/>
                    </a:lnTo>
                    <a:lnTo>
                      <a:pt x="627725" y="817030"/>
                    </a:lnTo>
                    <a:cubicBezTo>
                      <a:pt x="336376" y="693800"/>
                      <a:pt x="110215" y="446624"/>
                      <a:pt x="15344" y="141604"/>
                    </a:cubicBezTo>
                    <a:lnTo>
                      <a:pt x="0" y="81931"/>
                    </a:lnTo>
                    <a:lnTo>
                      <a:pt x="90904" y="48660"/>
                    </a:lnTo>
                    <a:cubicBezTo>
                      <a:pt x="192577" y="17036"/>
                      <a:pt x="300678" y="0"/>
                      <a:pt x="412757" y="0"/>
                    </a:cubicBez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2" name="Freeform: Shape 23">
                <a:extLst>
                  <a:ext uri="{FF2B5EF4-FFF2-40B4-BE49-F238E27FC236}">
                    <a16:creationId xmlns:a16="http://schemas.microsoft.com/office/drawing/2014/main" id="{35B98F11-9B92-D08C-4111-5275DEEFE75A}"/>
                  </a:ext>
                  <a:ext uri="{C183D7F6-B498-43B3-948B-1728B52AA6E4}">
                    <adec:decorative xmlns:adec="http://schemas.microsoft.com/office/drawing/2017/decorative" val="1"/>
                  </a:ext>
                </a:extLst>
              </p:cNvPr>
              <p:cNvSpPr/>
              <p:nvPr/>
            </p:nvSpPr>
            <p:spPr bwMode="auto">
              <a:xfrm>
                <a:off x="5819065" y="3666509"/>
                <a:ext cx="1049020" cy="820155"/>
              </a:xfrm>
              <a:custGeom>
                <a:avLst/>
                <a:gdLst>
                  <a:gd name="connsiteX0" fmla="*/ 636260 w 1049020"/>
                  <a:gd name="connsiteY0" fmla="*/ 0 h 820155"/>
                  <a:gd name="connsiteX1" fmla="*/ 958113 w 1049020"/>
                  <a:gd name="connsiteY1" fmla="*/ 48660 h 820155"/>
                  <a:gd name="connsiteX2" fmla="*/ 1049020 w 1049020"/>
                  <a:gd name="connsiteY2" fmla="*/ 81932 h 820155"/>
                  <a:gd name="connsiteX3" fmla="*/ 1033676 w 1049020"/>
                  <a:gd name="connsiteY3" fmla="*/ 141604 h 820155"/>
                  <a:gd name="connsiteX4" fmla="*/ 421295 w 1049020"/>
                  <a:gd name="connsiteY4" fmla="*/ 817030 h 820155"/>
                  <a:gd name="connsiteX5" fmla="*/ 412758 w 1049020"/>
                  <a:gd name="connsiteY5" fmla="*/ 820155 h 820155"/>
                  <a:gd name="connsiteX6" fmla="*/ 397414 w 1049020"/>
                  <a:gd name="connsiteY6" fmla="*/ 760481 h 820155"/>
                  <a:gd name="connsiteX7" fmla="*/ 52205 w 1049020"/>
                  <a:gd name="connsiteY7" fmla="*/ 247152 h 820155"/>
                  <a:gd name="connsiteX8" fmla="*/ 0 w 1049020"/>
                  <a:gd name="connsiteY8" fmla="*/ 208114 h 820155"/>
                  <a:gd name="connsiteX9" fmla="*/ 31116 w 1049020"/>
                  <a:gd name="connsiteY9" fmla="*/ 184846 h 820155"/>
                  <a:gd name="connsiteX10" fmla="*/ 636260 w 1049020"/>
                  <a:gd name="connsiteY10" fmla="*/ 0 h 82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9020" h="820155">
                    <a:moveTo>
                      <a:pt x="636260" y="0"/>
                    </a:moveTo>
                    <a:cubicBezTo>
                      <a:pt x="748340" y="0"/>
                      <a:pt x="856440" y="17036"/>
                      <a:pt x="958113" y="48660"/>
                    </a:cubicBezTo>
                    <a:lnTo>
                      <a:pt x="1049020" y="81932"/>
                    </a:lnTo>
                    <a:lnTo>
                      <a:pt x="1033676" y="141604"/>
                    </a:lnTo>
                    <a:cubicBezTo>
                      <a:pt x="938805" y="446624"/>
                      <a:pt x="712645" y="693800"/>
                      <a:pt x="421295" y="817030"/>
                    </a:cubicBezTo>
                    <a:lnTo>
                      <a:pt x="412758" y="820155"/>
                    </a:lnTo>
                    <a:lnTo>
                      <a:pt x="397414" y="760481"/>
                    </a:lnTo>
                    <a:cubicBezTo>
                      <a:pt x="334167" y="557134"/>
                      <a:pt x="212569" y="379496"/>
                      <a:pt x="52205" y="247152"/>
                    </a:cubicBezTo>
                    <a:lnTo>
                      <a:pt x="0" y="208114"/>
                    </a:lnTo>
                    <a:lnTo>
                      <a:pt x="31116" y="184846"/>
                    </a:lnTo>
                    <a:cubicBezTo>
                      <a:pt x="203858" y="68144"/>
                      <a:pt x="412101" y="0"/>
                      <a:pt x="636260" y="0"/>
                    </a:cubicBez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3" name="Freeform: Shape 27">
                <a:extLst>
                  <a:ext uri="{FF2B5EF4-FFF2-40B4-BE49-F238E27FC236}">
                    <a16:creationId xmlns:a16="http://schemas.microsoft.com/office/drawing/2014/main" id="{8DB61DC8-FF64-519B-A39D-F8EDED9C006B}"/>
                  </a:ext>
                  <a:ext uri="{C183D7F6-B498-43B3-948B-1728B52AA6E4}">
                    <adec:decorative xmlns:adec="http://schemas.microsoft.com/office/drawing/2017/decorative" val="1"/>
                  </a:ext>
                </a:extLst>
              </p:cNvPr>
              <p:cNvSpPr/>
              <p:nvPr/>
            </p:nvSpPr>
            <p:spPr bwMode="auto">
              <a:xfrm>
                <a:off x="5372990" y="4486663"/>
                <a:ext cx="892149" cy="1136400"/>
              </a:xfrm>
              <a:custGeom>
                <a:avLst/>
                <a:gdLst>
                  <a:gd name="connsiteX0" fmla="*/ 33317 w 892149"/>
                  <a:gd name="connsiteY0" fmla="*/ 0 h 1136400"/>
                  <a:gd name="connsiteX1" fmla="*/ 124223 w 892149"/>
                  <a:gd name="connsiteY1" fmla="*/ 33271 h 1136400"/>
                  <a:gd name="connsiteX2" fmla="*/ 446076 w 892149"/>
                  <a:gd name="connsiteY2" fmla="*/ 81931 h 1136400"/>
                  <a:gd name="connsiteX3" fmla="*/ 767929 w 892149"/>
                  <a:gd name="connsiteY3" fmla="*/ 33271 h 1136400"/>
                  <a:gd name="connsiteX4" fmla="*/ 858833 w 892149"/>
                  <a:gd name="connsiteY4" fmla="*/ 1 h 1136400"/>
                  <a:gd name="connsiteX5" fmla="*/ 870160 w 892149"/>
                  <a:gd name="connsiteY5" fmla="*/ 44052 h 1136400"/>
                  <a:gd name="connsiteX6" fmla="*/ 892149 w 892149"/>
                  <a:gd name="connsiteY6" fmla="*/ 262180 h 1136400"/>
                  <a:gd name="connsiteX7" fmla="*/ 498280 w 892149"/>
                  <a:gd name="connsiteY7" fmla="*/ 1097362 h 1136400"/>
                  <a:gd name="connsiteX8" fmla="*/ 446075 w 892149"/>
                  <a:gd name="connsiteY8" fmla="*/ 1136400 h 1136400"/>
                  <a:gd name="connsiteX9" fmla="*/ 393869 w 892149"/>
                  <a:gd name="connsiteY9" fmla="*/ 1097362 h 1136400"/>
                  <a:gd name="connsiteX10" fmla="*/ 0 w 892149"/>
                  <a:gd name="connsiteY10" fmla="*/ 262180 h 1136400"/>
                  <a:gd name="connsiteX11" fmla="*/ 21989 w 892149"/>
                  <a:gd name="connsiteY11" fmla="*/ 44052 h 1136400"/>
                  <a:gd name="connsiteX12" fmla="*/ 33317 w 892149"/>
                  <a:gd name="connsiteY12" fmla="*/ 0 h 113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2149" h="1136400">
                    <a:moveTo>
                      <a:pt x="33317" y="0"/>
                    </a:moveTo>
                    <a:lnTo>
                      <a:pt x="124223" y="33271"/>
                    </a:lnTo>
                    <a:cubicBezTo>
                      <a:pt x="225896" y="64895"/>
                      <a:pt x="333997" y="81931"/>
                      <a:pt x="446076" y="81931"/>
                    </a:cubicBezTo>
                    <a:cubicBezTo>
                      <a:pt x="558156" y="81931"/>
                      <a:pt x="666256" y="64895"/>
                      <a:pt x="767929" y="33271"/>
                    </a:cubicBezTo>
                    <a:lnTo>
                      <a:pt x="858833" y="1"/>
                    </a:lnTo>
                    <a:lnTo>
                      <a:pt x="870160" y="44052"/>
                    </a:lnTo>
                    <a:cubicBezTo>
                      <a:pt x="884578" y="114509"/>
                      <a:pt x="892149" y="187461"/>
                      <a:pt x="892149" y="262180"/>
                    </a:cubicBezTo>
                    <a:cubicBezTo>
                      <a:pt x="892149" y="598419"/>
                      <a:pt x="738826" y="898846"/>
                      <a:pt x="498280" y="1097362"/>
                    </a:cubicBezTo>
                    <a:lnTo>
                      <a:pt x="446075" y="1136400"/>
                    </a:lnTo>
                    <a:lnTo>
                      <a:pt x="393869" y="1097362"/>
                    </a:lnTo>
                    <a:cubicBezTo>
                      <a:pt x="153324" y="898846"/>
                      <a:pt x="0" y="598419"/>
                      <a:pt x="0" y="262180"/>
                    </a:cubicBezTo>
                    <a:cubicBezTo>
                      <a:pt x="0" y="187461"/>
                      <a:pt x="7572" y="114509"/>
                      <a:pt x="21989" y="44052"/>
                    </a:cubicBezTo>
                    <a:lnTo>
                      <a:pt x="33317" y="0"/>
                    </a:ln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5" name="Freeform: Shape 28">
                <a:extLst>
                  <a:ext uri="{FF2B5EF4-FFF2-40B4-BE49-F238E27FC236}">
                    <a16:creationId xmlns:a16="http://schemas.microsoft.com/office/drawing/2014/main" id="{FAE664D3-E2BD-244B-EFF6-94E53123D409}"/>
                  </a:ext>
                  <a:ext uri="{C183D7F6-B498-43B3-948B-1728B52AA6E4}">
                    <adec:decorative xmlns:adec="http://schemas.microsoft.com/office/drawing/2017/decorative" val="1"/>
                  </a:ext>
                </a:extLst>
              </p:cNvPr>
              <p:cNvSpPr/>
              <p:nvPr/>
            </p:nvSpPr>
            <p:spPr bwMode="auto">
              <a:xfrm>
                <a:off x="4736730" y="2403926"/>
                <a:ext cx="2164670" cy="1470697"/>
              </a:xfrm>
              <a:custGeom>
                <a:avLst/>
                <a:gdLst>
                  <a:gd name="connsiteX0" fmla="*/ 1082335 w 2164670"/>
                  <a:gd name="connsiteY0" fmla="*/ 0 h 1470697"/>
                  <a:gd name="connsiteX1" fmla="*/ 2164670 w 2164670"/>
                  <a:gd name="connsiteY1" fmla="*/ 1082334 h 1470697"/>
                  <a:gd name="connsiteX2" fmla="*/ 2142681 w 2164670"/>
                  <a:gd name="connsiteY2" fmla="*/ 1300462 h 1470697"/>
                  <a:gd name="connsiteX3" fmla="*/ 2131354 w 2164670"/>
                  <a:gd name="connsiteY3" fmla="*/ 1344515 h 1470697"/>
                  <a:gd name="connsiteX4" fmla="*/ 2040447 w 2164670"/>
                  <a:gd name="connsiteY4" fmla="*/ 1311243 h 1470697"/>
                  <a:gd name="connsiteX5" fmla="*/ 1718594 w 2164670"/>
                  <a:gd name="connsiteY5" fmla="*/ 1262583 h 1470697"/>
                  <a:gd name="connsiteX6" fmla="*/ 1113450 w 2164670"/>
                  <a:gd name="connsiteY6" fmla="*/ 1447429 h 1470697"/>
                  <a:gd name="connsiteX7" fmla="*/ 1082334 w 2164670"/>
                  <a:gd name="connsiteY7" fmla="*/ 1470697 h 1470697"/>
                  <a:gd name="connsiteX8" fmla="*/ 1051217 w 2164670"/>
                  <a:gd name="connsiteY8" fmla="*/ 1447429 h 1470697"/>
                  <a:gd name="connsiteX9" fmla="*/ 446073 w 2164670"/>
                  <a:gd name="connsiteY9" fmla="*/ 1262583 h 1470697"/>
                  <a:gd name="connsiteX10" fmla="*/ 124220 w 2164670"/>
                  <a:gd name="connsiteY10" fmla="*/ 1311243 h 1470697"/>
                  <a:gd name="connsiteX11" fmla="*/ 33316 w 2164670"/>
                  <a:gd name="connsiteY11" fmla="*/ 1344514 h 1470697"/>
                  <a:gd name="connsiteX12" fmla="*/ 21989 w 2164670"/>
                  <a:gd name="connsiteY12" fmla="*/ 1300462 h 1470697"/>
                  <a:gd name="connsiteX13" fmla="*/ 0 w 2164670"/>
                  <a:gd name="connsiteY13" fmla="*/ 1082334 h 1470697"/>
                  <a:gd name="connsiteX14" fmla="*/ 1082335 w 2164670"/>
                  <a:gd name="connsiteY14" fmla="*/ 0 h 14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4670" h="1470697">
                    <a:moveTo>
                      <a:pt x="1082335" y="0"/>
                    </a:moveTo>
                    <a:cubicBezTo>
                      <a:pt x="1680092" y="0"/>
                      <a:pt x="2164670" y="484577"/>
                      <a:pt x="2164670" y="1082334"/>
                    </a:cubicBezTo>
                    <a:cubicBezTo>
                      <a:pt x="2164670" y="1157054"/>
                      <a:pt x="2157099" y="1230005"/>
                      <a:pt x="2142681" y="1300462"/>
                    </a:cubicBezTo>
                    <a:lnTo>
                      <a:pt x="2131354" y="1344515"/>
                    </a:lnTo>
                    <a:lnTo>
                      <a:pt x="2040447" y="1311243"/>
                    </a:lnTo>
                    <a:cubicBezTo>
                      <a:pt x="1938774" y="1279619"/>
                      <a:pt x="1830674" y="1262583"/>
                      <a:pt x="1718594" y="1262583"/>
                    </a:cubicBezTo>
                    <a:cubicBezTo>
                      <a:pt x="1494435" y="1262583"/>
                      <a:pt x="1286192" y="1330727"/>
                      <a:pt x="1113450" y="1447429"/>
                    </a:cubicBezTo>
                    <a:lnTo>
                      <a:pt x="1082334" y="1470697"/>
                    </a:lnTo>
                    <a:lnTo>
                      <a:pt x="1051217" y="1447429"/>
                    </a:lnTo>
                    <a:cubicBezTo>
                      <a:pt x="878475" y="1330727"/>
                      <a:pt x="670232" y="1262583"/>
                      <a:pt x="446073" y="1262583"/>
                    </a:cubicBezTo>
                    <a:cubicBezTo>
                      <a:pt x="333994" y="1262583"/>
                      <a:pt x="225893" y="1279619"/>
                      <a:pt x="124220" y="1311243"/>
                    </a:cubicBezTo>
                    <a:lnTo>
                      <a:pt x="33316" y="1344514"/>
                    </a:lnTo>
                    <a:lnTo>
                      <a:pt x="21989" y="1300462"/>
                    </a:lnTo>
                    <a:cubicBezTo>
                      <a:pt x="7572" y="1230005"/>
                      <a:pt x="0" y="1157054"/>
                      <a:pt x="0" y="1082334"/>
                    </a:cubicBezTo>
                    <a:cubicBezTo>
                      <a:pt x="0" y="484577"/>
                      <a:pt x="484578" y="0"/>
                      <a:pt x="1082335" y="0"/>
                    </a:cubicBez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6" name="Freeform: Shape 33">
                <a:extLst>
                  <a:ext uri="{FF2B5EF4-FFF2-40B4-BE49-F238E27FC236}">
                    <a16:creationId xmlns:a16="http://schemas.microsoft.com/office/drawing/2014/main" id="{3647E6B8-F714-3D04-E58F-041911C96B01}"/>
                  </a:ext>
                  <a:ext uri="{C183D7F6-B498-43B3-948B-1728B52AA6E4}">
                    <adec:decorative xmlns:adec="http://schemas.microsoft.com/office/drawing/2017/decorative" val="1"/>
                  </a:ext>
                </a:extLst>
              </p:cNvPr>
              <p:cNvSpPr/>
              <p:nvPr/>
            </p:nvSpPr>
            <p:spPr bwMode="auto">
              <a:xfrm>
                <a:off x="4100469" y="3748440"/>
                <a:ext cx="1718596" cy="2082737"/>
              </a:xfrm>
              <a:custGeom>
                <a:avLst/>
                <a:gdLst>
                  <a:gd name="connsiteX0" fmla="*/ 669578 w 1718596"/>
                  <a:gd name="connsiteY0" fmla="*/ 0 h 2082737"/>
                  <a:gd name="connsiteX1" fmla="*/ 684922 w 1718596"/>
                  <a:gd name="connsiteY1" fmla="*/ 59673 h 2082737"/>
                  <a:gd name="connsiteX2" fmla="*/ 1297303 w 1718596"/>
                  <a:gd name="connsiteY2" fmla="*/ 735099 h 2082737"/>
                  <a:gd name="connsiteX3" fmla="*/ 1305838 w 1718596"/>
                  <a:gd name="connsiteY3" fmla="*/ 738223 h 2082737"/>
                  <a:gd name="connsiteX4" fmla="*/ 1294510 w 1718596"/>
                  <a:gd name="connsiteY4" fmla="*/ 782275 h 2082737"/>
                  <a:gd name="connsiteX5" fmla="*/ 1272521 w 1718596"/>
                  <a:gd name="connsiteY5" fmla="*/ 1000403 h 2082737"/>
                  <a:gd name="connsiteX6" fmla="*/ 1666390 w 1718596"/>
                  <a:gd name="connsiteY6" fmla="*/ 1835585 h 2082737"/>
                  <a:gd name="connsiteX7" fmla="*/ 1718596 w 1718596"/>
                  <a:gd name="connsiteY7" fmla="*/ 1874623 h 2082737"/>
                  <a:gd name="connsiteX8" fmla="*/ 1687479 w 1718596"/>
                  <a:gd name="connsiteY8" fmla="*/ 1897891 h 2082737"/>
                  <a:gd name="connsiteX9" fmla="*/ 1082335 w 1718596"/>
                  <a:gd name="connsiteY9" fmla="*/ 2082737 h 2082737"/>
                  <a:gd name="connsiteX10" fmla="*/ 0 w 1718596"/>
                  <a:gd name="connsiteY10" fmla="*/ 1000403 h 2082737"/>
                  <a:gd name="connsiteX11" fmla="*/ 661041 w 1718596"/>
                  <a:gd name="connsiteY11" fmla="*/ 3124 h 2082737"/>
                  <a:gd name="connsiteX12" fmla="*/ 669578 w 1718596"/>
                  <a:gd name="connsiteY12" fmla="*/ 0 h 208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8596" h="2082737">
                    <a:moveTo>
                      <a:pt x="669578" y="0"/>
                    </a:moveTo>
                    <a:lnTo>
                      <a:pt x="684922" y="59673"/>
                    </a:lnTo>
                    <a:cubicBezTo>
                      <a:pt x="779793" y="364693"/>
                      <a:pt x="1005954" y="611869"/>
                      <a:pt x="1297303" y="735099"/>
                    </a:cubicBezTo>
                    <a:lnTo>
                      <a:pt x="1305838" y="738223"/>
                    </a:lnTo>
                    <a:lnTo>
                      <a:pt x="1294510" y="782275"/>
                    </a:lnTo>
                    <a:cubicBezTo>
                      <a:pt x="1280093" y="852732"/>
                      <a:pt x="1272521" y="925684"/>
                      <a:pt x="1272521" y="1000403"/>
                    </a:cubicBezTo>
                    <a:cubicBezTo>
                      <a:pt x="1272521" y="1336642"/>
                      <a:pt x="1425845" y="1637069"/>
                      <a:pt x="1666390" y="1835585"/>
                    </a:cubicBezTo>
                    <a:lnTo>
                      <a:pt x="1718596" y="1874623"/>
                    </a:lnTo>
                    <a:lnTo>
                      <a:pt x="1687479" y="1897891"/>
                    </a:lnTo>
                    <a:cubicBezTo>
                      <a:pt x="1514737" y="2014594"/>
                      <a:pt x="1306494" y="2082737"/>
                      <a:pt x="1082335" y="2082737"/>
                    </a:cubicBezTo>
                    <a:cubicBezTo>
                      <a:pt x="484578" y="2082737"/>
                      <a:pt x="0" y="1598160"/>
                      <a:pt x="0" y="1000403"/>
                    </a:cubicBezTo>
                    <a:cubicBezTo>
                      <a:pt x="0" y="552085"/>
                      <a:pt x="272575" y="167431"/>
                      <a:pt x="661041" y="3124"/>
                    </a:cubicBezTo>
                    <a:lnTo>
                      <a:pt x="669578" y="0"/>
                    </a:ln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8" name="Freeform: Shape 37">
                <a:extLst>
                  <a:ext uri="{FF2B5EF4-FFF2-40B4-BE49-F238E27FC236}">
                    <a16:creationId xmlns:a16="http://schemas.microsoft.com/office/drawing/2014/main" id="{00966DE5-D3D1-6202-7BFA-896C7612703A}"/>
                  </a:ext>
                  <a:ext uri="{C183D7F6-B498-43B3-948B-1728B52AA6E4}">
                    <adec:decorative xmlns:adec="http://schemas.microsoft.com/office/drawing/2017/decorative" val="1"/>
                  </a:ext>
                </a:extLst>
              </p:cNvPr>
              <p:cNvSpPr/>
              <p:nvPr/>
            </p:nvSpPr>
            <p:spPr bwMode="auto">
              <a:xfrm>
                <a:off x="5819065" y="3748441"/>
                <a:ext cx="1718595" cy="2082736"/>
              </a:xfrm>
              <a:custGeom>
                <a:avLst/>
                <a:gdLst>
                  <a:gd name="connsiteX0" fmla="*/ 1049020 w 1718595"/>
                  <a:gd name="connsiteY0" fmla="*/ 0 h 2082736"/>
                  <a:gd name="connsiteX1" fmla="*/ 1057554 w 1718595"/>
                  <a:gd name="connsiteY1" fmla="*/ 3123 h 2082736"/>
                  <a:gd name="connsiteX2" fmla="*/ 1718595 w 1718595"/>
                  <a:gd name="connsiteY2" fmla="*/ 1000402 h 2082736"/>
                  <a:gd name="connsiteX3" fmla="*/ 636260 w 1718595"/>
                  <a:gd name="connsiteY3" fmla="*/ 2082736 h 2082736"/>
                  <a:gd name="connsiteX4" fmla="*/ 31116 w 1718595"/>
                  <a:gd name="connsiteY4" fmla="*/ 1897890 h 2082736"/>
                  <a:gd name="connsiteX5" fmla="*/ 0 w 1718595"/>
                  <a:gd name="connsiteY5" fmla="*/ 1874622 h 2082736"/>
                  <a:gd name="connsiteX6" fmla="*/ 52205 w 1718595"/>
                  <a:gd name="connsiteY6" fmla="*/ 1835584 h 2082736"/>
                  <a:gd name="connsiteX7" fmla="*/ 446074 w 1718595"/>
                  <a:gd name="connsiteY7" fmla="*/ 1000402 h 2082736"/>
                  <a:gd name="connsiteX8" fmla="*/ 424085 w 1718595"/>
                  <a:gd name="connsiteY8" fmla="*/ 782274 h 2082736"/>
                  <a:gd name="connsiteX9" fmla="*/ 412758 w 1718595"/>
                  <a:gd name="connsiteY9" fmla="*/ 738223 h 2082736"/>
                  <a:gd name="connsiteX10" fmla="*/ 421295 w 1718595"/>
                  <a:gd name="connsiteY10" fmla="*/ 735098 h 2082736"/>
                  <a:gd name="connsiteX11" fmla="*/ 1033676 w 1718595"/>
                  <a:gd name="connsiteY11" fmla="*/ 59672 h 2082736"/>
                  <a:gd name="connsiteX12" fmla="*/ 1049020 w 1718595"/>
                  <a:gd name="connsiteY12" fmla="*/ 0 h 208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8595" h="2082736">
                    <a:moveTo>
                      <a:pt x="1049020" y="0"/>
                    </a:moveTo>
                    <a:lnTo>
                      <a:pt x="1057554" y="3123"/>
                    </a:lnTo>
                    <a:cubicBezTo>
                      <a:pt x="1446020" y="167430"/>
                      <a:pt x="1718595" y="552084"/>
                      <a:pt x="1718595" y="1000402"/>
                    </a:cubicBezTo>
                    <a:cubicBezTo>
                      <a:pt x="1718595" y="1598159"/>
                      <a:pt x="1234017" y="2082736"/>
                      <a:pt x="636260" y="2082736"/>
                    </a:cubicBezTo>
                    <a:cubicBezTo>
                      <a:pt x="412101" y="2082736"/>
                      <a:pt x="203858" y="2014593"/>
                      <a:pt x="31116" y="1897890"/>
                    </a:cubicBezTo>
                    <a:lnTo>
                      <a:pt x="0" y="1874622"/>
                    </a:lnTo>
                    <a:lnTo>
                      <a:pt x="52205" y="1835584"/>
                    </a:lnTo>
                    <a:cubicBezTo>
                      <a:pt x="292751" y="1637068"/>
                      <a:pt x="446074" y="1336641"/>
                      <a:pt x="446074" y="1000402"/>
                    </a:cubicBezTo>
                    <a:cubicBezTo>
                      <a:pt x="446074" y="925683"/>
                      <a:pt x="438503" y="852731"/>
                      <a:pt x="424085" y="782274"/>
                    </a:cubicBezTo>
                    <a:lnTo>
                      <a:pt x="412758" y="738223"/>
                    </a:lnTo>
                    <a:lnTo>
                      <a:pt x="421295" y="735098"/>
                    </a:lnTo>
                    <a:cubicBezTo>
                      <a:pt x="712645" y="611868"/>
                      <a:pt x="938805" y="364692"/>
                      <a:pt x="1033676" y="59672"/>
                    </a:cubicBezTo>
                    <a:lnTo>
                      <a:pt x="1049020" y="0"/>
                    </a:ln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9" name="Freeform: Shape 40">
                <a:extLst>
                  <a:ext uri="{FF2B5EF4-FFF2-40B4-BE49-F238E27FC236}">
                    <a16:creationId xmlns:a16="http://schemas.microsoft.com/office/drawing/2014/main" id="{3475ED52-C6E8-F3A0-9C4D-F93AD1E41443}"/>
                  </a:ext>
                  <a:ext uri="{C183D7F6-B498-43B3-948B-1728B52AA6E4}">
                    <adec:decorative xmlns:adec="http://schemas.microsoft.com/office/drawing/2017/decorative" val="1"/>
                  </a:ext>
                </a:extLst>
              </p:cNvPr>
              <p:cNvSpPr/>
              <p:nvPr/>
            </p:nvSpPr>
            <p:spPr bwMode="auto">
              <a:xfrm>
                <a:off x="5406307" y="3874623"/>
                <a:ext cx="825516" cy="693971"/>
              </a:xfrm>
              <a:custGeom>
                <a:avLst/>
                <a:gdLst>
                  <a:gd name="connsiteX0" fmla="*/ 412758 w 825516"/>
                  <a:gd name="connsiteY0" fmla="*/ 0 h 693971"/>
                  <a:gd name="connsiteX1" fmla="*/ 464963 w 825516"/>
                  <a:gd name="connsiteY1" fmla="*/ 39038 h 693971"/>
                  <a:gd name="connsiteX2" fmla="*/ 810172 w 825516"/>
                  <a:gd name="connsiteY2" fmla="*/ 552367 h 693971"/>
                  <a:gd name="connsiteX3" fmla="*/ 825516 w 825516"/>
                  <a:gd name="connsiteY3" fmla="*/ 612041 h 693971"/>
                  <a:gd name="connsiteX4" fmla="*/ 734612 w 825516"/>
                  <a:gd name="connsiteY4" fmla="*/ 645311 h 693971"/>
                  <a:gd name="connsiteX5" fmla="*/ 412759 w 825516"/>
                  <a:gd name="connsiteY5" fmla="*/ 693971 h 693971"/>
                  <a:gd name="connsiteX6" fmla="*/ 90906 w 825516"/>
                  <a:gd name="connsiteY6" fmla="*/ 645311 h 693971"/>
                  <a:gd name="connsiteX7" fmla="*/ 0 w 825516"/>
                  <a:gd name="connsiteY7" fmla="*/ 612040 h 693971"/>
                  <a:gd name="connsiteX8" fmla="*/ 15343 w 825516"/>
                  <a:gd name="connsiteY8" fmla="*/ 552367 h 693971"/>
                  <a:gd name="connsiteX9" fmla="*/ 360552 w 825516"/>
                  <a:gd name="connsiteY9" fmla="*/ 39038 h 693971"/>
                  <a:gd name="connsiteX10" fmla="*/ 412758 w 825516"/>
                  <a:gd name="connsiteY10" fmla="*/ 0 h 69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5516" h="693971">
                    <a:moveTo>
                      <a:pt x="412758" y="0"/>
                    </a:moveTo>
                    <a:lnTo>
                      <a:pt x="464963" y="39038"/>
                    </a:lnTo>
                    <a:cubicBezTo>
                      <a:pt x="625327" y="171382"/>
                      <a:pt x="746925" y="349020"/>
                      <a:pt x="810172" y="552367"/>
                    </a:cubicBezTo>
                    <a:lnTo>
                      <a:pt x="825516" y="612041"/>
                    </a:lnTo>
                    <a:lnTo>
                      <a:pt x="734612" y="645311"/>
                    </a:lnTo>
                    <a:cubicBezTo>
                      <a:pt x="632939" y="676935"/>
                      <a:pt x="524839" y="693971"/>
                      <a:pt x="412759" y="693971"/>
                    </a:cubicBezTo>
                    <a:cubicBezTo>
                      <a:pt x="300680" y="693971"/>
                      <a:pt x="192579" y="676935"/>
                      <a:pt x="90906" y="645311"/>
                    </a:cubicBezTo>
                    <a:lnTo>
                      <a:pt x="0" y="612040"/>
                    </a:lnTo>
                    <a:lnTo>
                      <a:pt x="15343" y="552367"/>
                    </a:lnTo>
                    <a:cubicBezTo>
                      <a:pt x="78590" y="349020"/>
                      <a:pt x="200189" y="171382"/>
                      <a:pt x="360552" y="39038"/>
                    </a:cubicBezTo>
                    <a:lnTo>
                      <a:pt x="412758" y="0"/>
                    </a:lnTo>
                    <a:close/>
                  </a:path>
                </a:pathLst>
              </a:custGeom>
              <a:grpFill/>
              <a:ln w="31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sp>
          <p:nvSpPr>
            <p:cNvPr id="152" name="TextBox 151">
              <a:extLst>
                <a:ext uri="{FF2B5EF4-FFF2-40B4-BE49-F238E27FC236}">
                  <a16:creationId xmlns:a16="http://schemas.microsoft.com/office/drawing/2014/main" id="{1CEB3C80-39DC-FE4F-65CA-825923AA4F7A}"/>
                </a:ext>
              </a:extLst>
            </p:cNvPr>
            <p:cNvSpPr txBox="1"/>
            <p:nvPr/>
          </p:nvSpPr>
          <p:spPr>
            <a:xfrm>
              <a:off x="9424485" y="1652649"/>
              <a:ext cx="1479388" cy="227628"/>
            </a:xfrm>
            <a:prstGeom prst="rect">
              <a:avLst/>
            </a:prstGeom>
            <a:noFill/>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Office 365</a:t>
              </a:r>
            </a:p>
          </p:txBody>
        </p:sp>
        <p:pic>
          <p:nvPicPr>
            <p:cNvPr id="153" name="Graphic 152">
              <a:extLst>
                <a:ext uri="{FF2B5EF4-FFF2-40B4-BE49-F238E27FC236}">
                  <a16:creationId xmlns:a16="http://schemas.microsoft.com/office/drawing/2014/main" id="{3B43EC3B-F472-5BCB-61D1-5A220FB4842A}"/>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9168204" y="1654510"/>
              <a:ext cx="239397" cy="245599"/>
            </a:xfrm>
            <a:prstGeom prst="rect">
              <a:avLst/>
            </a:prstGeom>
            <a:effectLst/>
          </p:spPr>
        </p:pic>
      </p:grpSp>
      <p:grpSp>
        <p:nvGrpSpPr>
          <p:cNvPr id="65" name="Group 64">
            <a:extLst>
              <a:ext uri="{FF2B5EF4-FFF2-40B4-BE49-F238E27FC236}">
                <a16:creationId xmlns:a16="http://schemas.microsoft.com/office/drawing/2014/main" id="{11F16A95-1B8B-1181-6F6B-B03E61EC14AF}"/>
              </a:ext>
            </a:extLst>
          </p:cNvPr>
          <p:cNvGrpSpPr/>
          <p:nvPr/>
        </p:nvGrpSpPr>
        <p:grpSpPr>
          <a:xfrm>
            <a:off x="4261064" y="1558654"/>
            <a:ext cx="1917387" cy="690451"/>
            <a:chOff x="4261064" y="1608245"/>
            <a:chExt cx="1917387" cy="690451"/>
          </a:xfrm>
        </p:grpSpPr>
        <p:sp>
          <p:nvSpPr>
            <p:cNvPr id="229" name="Rectangle: Rounded Corners 228">
              <a:extLst>
                <a:ext uri="{FF2B5EF4-FFF2-40B4-BE49-F238E27FC236}">
                  <a16:creationId xmlns:a16="http://schemas.microsoft.com/office/drawing/2014/main" id="{C837805F-C1CE-F7FA-1168-8F42083043B4}"/>
                </a:ext>
              </a:extLst>
            </p:cNvPr>
            <p:cNvSpPr/>
            <p:nvPr/>
          </p:nvSpPr>
          <p:spPr>
            <a:xfrm>
              <a:off x="4261066" y="1608245"/>
              <a:ext cx="1888799" cy="690451"/>
            </a:xfrm>
            <a:prstGeom prst="roundRect">
              <a:avLst>
                <a:gd name="adj" fmla="val 4372"/>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230" name="Rectangle: Rounded Corners 229">
              <a:extLst>
                <a:ext uri="{FF2B5EF4-FFF2-40B4-BE49-F238E27FC236}">
                  <a16:creationId xmlns:a16="http://schemas.microsoft.com/office/drawing/2014/main" id="{D953B9EE-8FB3-1049-0C6E-475B0AFCDE77}"/>
                </a:ext>
              </a:extLst>
            </p:cNvPr>
            <p:cNvSpPr/>
            <p:nvPr/>
          </p:nvSpPr>
          <p:spPr>
            <a:xfrm>
              <a:off x="4416576" y="1650617"/>
              <a:ext cx="1761875" cy="220156"/>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82296"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a:ea typeface="+mn-ea"/>
                  <a:cs typeface="Segoe UI" panose="020B0502040204020203" pitchFamily="34" charset="0"/>
                </a:rPr>
                <a:t>Microsoft Defender for Cloud</a:t>
              </a:r>
            </a:p>
          </p:txBody>
        </p:sp>
        <p:sp>
          <p:nvSpPr>
            <p:cNvPr id="232" name="Rectangle: Rounded Corners 231">
              <a:extLst>
                <a:ext uri="{FF2B5EF4-FFF2-40B4-BE49-F238E27FC236}">
                  <a16:creationId xmlns:a16="http://schemas.microsoft.com/office/drawing/2014/main" id="{154CCAF8-6CFB-BCD2-232F-754AEDC49832}"/>
                </a:ext>
              </a:extLst>
            </p:cNvPr>
            <p:cNvSpPr/>
            <p:nvPr/>
          </p:nvSpPr>
          <p:spPr>
            <a:xfrm>
              <a:off x="4416576" y="1868059"/>
              <a:ext cx="1761875" cy="220156"/>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82296"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a:ea typeface="+mn-ea"/>
                  <a:cs typeface="Segoe UI" panose="020B0502040204020203" pitchFamily="34" charset="0"/>
                </a:rPr>
                <a:t>Secure</a:t>
              </a: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 </a:t>
              </a:r>
              <a:r>
                <a:rPr kumimoji="0" lang="en-US" sz="900" b="0" i="0" u="none" strike="noStrike" kern="1200" cap="none" spc="0" normalizeH="0" baseline="0" noProof="0">
                  <a:ln>
                    <a:noFill/>
                  </a:ln>
                  <a:solidFill>
                    <a:srgbClr val="000000"/>
                  </a:solidFill>
                  <a:effectLst/>
                  <a:uLnTx/>
                  <a:uFillTx/>
                  <a:latin typeface="Segoe UI Semibold"/>
                  <a:ea typeface="+mn-ea"/>
                  <a:cs typeface="Segoe UI" panose="020B0502040204020203" pitchFamily="34" charset="0"/>
                </a:rPr>
                <a:t>Score</a:t>
              </a:r>
            </a:p>
          </p:txBody>
        </p:sp>
        <p:sp>
          <p:nvSpPr>
            <p:cNvPr id="233" name="Rectangle: Rounded Corners 232">
              <a:extLst>
                <a:ext uri="{FF2B5EF4-FFF2-40B4-BE49-F238E27FC236}">
                  <a16:creationId xmlns:a16="http://schemas.microsoft.com/office/drawing/2014/main" id="{39C42042-C2EE-A13D-C898-AEE5B691A640}"/>
                </a:ext>
              </a:extLst>
            </p:cNvPr>
            <p:cNvSpPr/>
            <p:nvPr/>
          </p:nvSpPr>
          <p:spPr>
            <a:xfrm>
              <a:off x="4416576" y="2074210"/>
              <a:ext cx="1761875" cy="220156"/>
            </a:xfrm>
            <a:prstGeom prst="roundRect">
              <a:avLst>
                <a:gd name="adj" fmla="val 437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82296"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a:ea typeface="+mn-ea"/>
                  <a:cs typeface="Segoe UI" panose="020B0502040204020203" pitchFamily="34" charset="0"/>
                </a:rPr>
                <a:t>Compliance</a:t>
              </a: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 </a:t>
              </a:r>
              <a:r>
                <a:rPr kumimoji="0" lang="en-US" sz="900" b="0" i="0" u="none" strike="noStrike" kern="1200" cap="none" spc="0" normalizeH="0" baseline="0" noProof="0">
                  <a:ln>
                    <a:noFill/>
                  </a:ln>
                  <a:solidFill>
                    <a:srgbClr val="000000"/>
                  </a:solidFill>
                  <a:effectLst/>
                  <a:uLnTx/>
                  <a:uFillTx/>
                  <a:latin typeface="Segoe UI Semibold"/>
                  <a:ea typeface="+mn-ea"/>
                  <a:cs typeface="Segoe UI" panose="020B0502040204020203" pitchFamily="34" charset="0"/>
                </a:rPr>
                <a:t>Manager</a:t>
              </a:r>
            </a:p>
          </p:txBody>
        </p:sp>
        <p:pic>
          <p:nvPicPr>
            <p:cNvPr id="155" name="Graphic 154">
              <a:extLst>
                <a:ext uri="{FF2B5EF4-FFF2-40B4-BE49-F238E27FC236}">
                  <a16:creationId xmlns:a16="http://schemas.microsoft.com/office/drawing/2014/main" id="{3843DF9E-3EAA-6D48-1275-381C7A632EE6}"/>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4261064" y="1658449"/>
              <a:ext cx="209933" cy="216139"/>
            </a:xfrm>
            <a:prstGeom prst="rect">
              <a:avLst/>
            </a:prstGeom>
            <a:effectLst/>
          </p:spPr>
        </p:pic>
      </p:grpSp>
      <p:grpSp>
        <p:nvGrpSpPr>
          <p:cNvPr id="66" name="Group 65">
            <a:extLst>
              <a:ext uri="{FF2B5EF4-FFF2-40B4-BE49-F238E27FC236}">
                <a16:creationId xmlns:a16="http://schemas.microsoft.com/office/drawing/2014/main" id="{C1A54A7F-6377-1E00-A913-B3458225FD71}"/>
              </a:ext>
            </a:extLst>
          </p:cNvPr>
          <p:cNvGrpSpPr/>
          <p:nvPr/>
        </p:nvGrpSpPr>
        <p:grpSpPr>
          <a:xfrm>
            <a:off x="9305902" y="3206868"/>
            <a:ext cx="1806155" cy="460056"/>
            <a:chOff x="9382362" y="3238477"/>
            <a:chExt cx="1806155" cy="460056"/>
          </a:xfrm>
        </p:grpSpPr>
        <p:sp>
          <p:nvSpPr>
            <p:cNvPr id="77" name="Rectangle: Rounded Corners 76">
              <a:extLst>
                <a:ext uri="{FF2B5EF4-FFF2-40B4-BE49-F238E27FC236}">
                  <a16:creationId xmlns:a16="http://schemas.microsoft.com/office/drawing/2014/main" id="{0FD704CF-61D3-57BA-FC77-95E462BEAA36}"/>
                </a:ext>
              </a:extLst>
            </p:cNvPr>
            <p:cNvSpPr/>
            <p:nvPr/>
          </p:nvSpPr>
          <p:spPr bwMode="auto">
            <a:xfrm flipH="1">
              <a:off x="9382362" y="3238477"/>
              <a:ext cx="1806155" cy="460056"/>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Rectangle 77">
              <a:hlinkClick r:id="rId27" tooltip="DevSecOps and Application development security that integrates natively in the developer workflow including code scanning, secret scanning, alerting, security policies, and more. "/>
              <a:extLst>
                <a:ext uri="{FF2B5EF4-FFF2-40B4-BE49-F238E27FC236}">
                  <a16:creationId xmlns:a16="http://schemas.microsoft.com/office/drawing/2014/main" id="{BF16F8EB-830A-7583-8972-AA4CF44F041A}"/>
                </a:ext>
              </a:extLst>
            </p:cNvPr>
            <p:cNvSpPr/>
            <p:nvPr/>
          </p:nvSpPr>
          <p:spPr bwMode="auto">
            <a:xfrm>
              <a:off x="9598404" y="3254249"/>
              <a:ext cx="1590113" cy="193439"/>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GitHub Advanced Security</a:t>
              </a:r>
            </a:p>
          </p:txBody>
        </p:sp>
        <p:pic>
          <p:nvPicPr>
            <p:cNvPr id="95" name="Picture 2" descr="See the source image">
              <a:extLst>
                <a:ext uri="{FF2B5EF4-FFF2-40B4-BE49-F238E27FC236}">
                  <a16:creationId xmlns:a16="http://schemas.microsoft.com/office/drawing/2014/main" id="{F499F47D-05A0-5CF4-070E-636B360E47AA}"/>
                </a:ext>
              </a:extLst>
            </p:cNvPr>
            <p:cNvPicPr>
              <a:picLocks noChangeAspect="1" noChangeArrowheads="1"/>
            </p:cNvPicPr>
            <p:nvPr/>
          </p:nvPicPr>
          <p:blipFill>
            <a:blip r:embed="rId2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407001" y="3273053"/>
              <a:ext cx="304436" cy="160482"/>
            </a:xfrm>
            <a:prstGeom prst="rect">
              <a:avLst/>
            </a:prstGeom>
            <a:noFill/>
            <a:extLst>
              <a:ext uri="{909E8E84-426E-40DD-AFC4-6F175D3DCCD1}">
                <a14:hiddenFill xmlns:a14="http://schemas.microsoft.com/office/drawing/2010/main">
                  <a:solidFill>
                    <a:srgbClr val="FFFFFF"/>
                  </a:solidFill>
                </a14:hiddenFill>
              </a:ext>
            </a:extLst>
          </p:spPr>
        </p:pic>
        <p:sp>
          <p:nvSpPr>
            <p:cNvPr id="156" name="TextBox 155">
              <a:extLst>
                <a:ext uri="{FF2B5EF4-FFF2-40B4-BE49-F238E27FC236}">
                  <a16:creationId xmlns:a16="http://schemas.microsoft.com/office/drawing/2014/main" id="{BB6826EE-B558-0AD5-B8E5-46BB779B0AD0}"/>
                </a:ext>
              </a:extLst>
            </p:cNvPr>
            <p:cNvSpPr txBox="1"/>
            <p:nvPr/>
          </p:nvSpPr>
          <p:spPr>
            <a:xfrm>
              <a:off x="9598404" y="3502750"/>
              <a:ext cx="1554370" cy="158681"/>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 Apps</a:t>
              </a:r>
            </a:p>
          </p:txBody>
        </p:sp>
        <p:pic>
          <p:nvPicPr>
            <p:cNvPr id="157" name="Graphic 156">
              <a:extLst>
                <a:ext uri="{FF2B5EF4-FFF2-40B4-BE49-F238E27FC236}">
                  <a16:creationId xmlns:a16="http://schemas.microsoft.com/office/drawing/2014/main" id="{5BFFD5D6-CF94-146B-C802-2B5651B170F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9456859" y="3475022"/>
              <a:ext cx="209933" cy="216139"/>
            </a:xfrm>
            <a:prstGeom prst="rect">
              <a:avLst/>
            </a:prstGeom>
            <a:effectLst/>
          </p:spPr>
        </p:pic>
      </p:grpSp>
      <p:grpSp>
        <p:nvGrpSpPr>
          <p:cNvPr id="114" name="Group 113">
            <a:extLst>
              <a:ext uri="{FF2B5EF4-FFF2-40B4-BE49-F238E27FC236}">
                <a16:creationId xmlns:a16="http://schemas.microsoft.com/office/drawing/2014/main" id="{0CDF11BF-A983-6253-B6EF-0B819BC93C05}"/>
              </a:ext>
            </a:extLst>
          </p:cNvPr>
          <p:cNvGrpSpPr/>
          <p:nvPr/>
        </p:nvGrpSpPr>
        <p:grpSpPr>
          <a:xfrm>
            <a:off x="8344433" y="3773722"/>
            <a:ext cx="1048654" cy="308243"/>
            <a:chOff x="8344433" y="3823313"/>
            <a:chExt cx="1048654" cy="308243"/>
          </a:xfrm>
        </p:grpSpPr>
        <p:sp>
          <p:nvSpPr>
            <p:cNvPr id="75" name="TextBox 74">
              <a:extLst>
                <a:ext uri="{FF2B5EF4-FFF2-40B4-BE49-F238E27FC236}">
                  <a16:creationId xmlns:a16="http://schemas.microsoft.com/office/drawing/2014/main" id="{D6498338-B713-3152-C099-11B53CB6F790}"/>
                </a:ext>
              </a:extLst>
            </p:cNvPr>
            <p:cNvSpPr txBox="1"/>
            <p:nvPr/>
          </p:nvSpPr>
          <p:spPr>
            <a:xfrm>
              <a:off x="8344433" y="3823313"/>
              <a:ext cx="1048654" cy="308243"/>
            </a:xfrm>
            <a:prstGeom prst="roundRect">
              <a:avLst>
                <a:gd name="adj" fmla="val 21208"/>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37160" rtlCol="0" anchor="ctr"/>
            <a:lstStyle>
              <a:defPPr>
                <a:defRPr lang="en-US"/>
              </a:defPPr>
              <a:lvl1pPr marL="284163" marR="0" lvl="0" indent="0" fontAlgn="auto">
                <a:lnSpc>
                  <a:spcPct val="100000"/>
                </a:lnSpc>
                <a:spcBef>
                  <a:spcPts val="0"/>
                </a:spcBef>
                <a:spcAft>
                  <a:spcPts val="400"/>
                </a:spcAft>
                <a:buClrTx/>
                <a:buSzTx/>
                <a:buFontTx/>
                <a:buNone/>
                <a:tabLst/>
                <a:defRPr kumimoji="0" sz="1000" b="0" i="0" u="none" strike="noStrike" cap="none" spc="0" normalizeH="0" baseline="0">
                  <a:ln>
                    <a:noFill/>
                  </a:ln>
                  <a:solidFill>
                    <a:srgbClr val="000000"/>
                  </a:solidFill>
                  <a:effectLst/>
                  <a:uLnTx/>
                  <a:uFillTx/>
                  <a:latin typeface="Segoe UI Semibold" panose="020B0702040204020203" pitchFamily="34" charset="0"/>
                  <a:cs typeface="Segoe UI Semibold" panose="020B07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14300" marR="0" lvl="0" indent="0" algn="l" defTabSz="914400" rtl="0" eaLnBrk="1" fontAlgn="auto" latinLnBrk="0" hangingPunct="1">
                <a:lnSpc>
                  <a:spcPct val="100000"/>
                </a:lnSpc>
                <a:spcBef>
                  <a:spcPts val="0"/>
                </a:spcBef>
                <a:spcAft>
                  <a:spcPts val="400"/>
                </a:spcAft>
                <a:buClrTx/>
                <a:buSzTx/>
                <a:buFontTx/>
                <a:buNone/>
                <a:tabLst/>
                <a:defRPr/>
              </a:pPr>
              <a:r>
                <a:rPr kumimoji="0" lang="en-US" sz="8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APIs </a:t>
              </a:r>
              <a:r>
                <a:rPr kumimoji="0" lang="en-US" sz="800" b="0" i="1"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(preview)</a:t>
              </a:r>
            </a:p>
          </p:txBody>
        </p:sp>
        <p:pic>
          <p:nvPicPr>
            <p:cNvPr id="126" name="Graphic 125">
              <a:extLst>
                <a:ext uri="{FF2B5EF4-FFF2-40B4-BE49-F238E27FC236}">
                  <a16:creationId xmlns:a16="http://schemas.microsoft.com/office/drawing/2014/main" id="{C0D6FF0D-2407-9097-2E68-011D7CA31C46}"/>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8385219" y="3862806"/>
              <a:ext cx="209933" cy="216139"/>
            </a:xfrm>
            <a:prstGeom prst="rect">
              <a:avLst/>
            </a:prstGeom>
            <a:effectLst/>
          </p:spPr>
        </p:pic>
      </p:grpSp>
      <p:grpSp>
        <p:nvGrpSpPr>
          <p:cNvPr id="140" name="Group 139">
            <a:extLst>
              <a:ext uri="{FF2B5EF4-FFF2-40B4-BE49-F238E27FC236}">
                <a16:creationId xmlns:a16="http://schemas.microsoft.com/office/drawing/2014/main" id="{6D719188-42A7-1321-41B8-A5B3737DD882}"/>
              </a:ext>
            </a:extLst>
          </p:cNvPr>
          <p:cNvGrpSpPr/>
          <p:nvPr/>
        </p:nvGrpSpPr>
        <p:grpSpPr>
          <a:xfrm>
            <a:off x="9549854" y="5198848"/>
            <a:ext cx="1602920" cy="365687"/>
            <a:chOff x="9549854" y="5248439"/>
            <a:chExt cx="1602920" cy="365687"/>
          </a:xfrm>
        </p:grpSpPr>
        <p:grpSp>
          <p:nvGrpSpPr>
            <p:cNvPr id="148" name="Group 147">
              <a:extLst>
                <a:ext uri="{FF2B5EF4-FFF2-40B4-BE49-F238E27FC236}">
                  <a16:creationId xmlns:a16="http://schemas.microsoft.com/office/drawing/2014/main" id="{4DC84015-647D-1947-C484-8E42D1E020FC}"/>
                </a:ext>
              </a:extLst>
            </p:cNvPr>
            <p:cNvGrpSpPr/>
            <p:nvPr/>
          </p:nvGrpSpPr>
          <p:grpSpPr>
            <a:xfrm>
              <a:off x="9549854" y="5248439"/>
              <a:ext cx="1602920" cy="365687"/>
              <a:chOff x="8356560" y="5083235"/>
              <a:chExt cx="1602920" cy="365687"/>
            </a:xfrm>
          </p:grpSpPr>
          <p:grpSp>
            <p:nvGrpSpPr>
              <p:cNvPr id="97" name="Group 96">
                <a:extLst>
                  <a:ext uri="{FF2B5EF4-FFF2-40B4-BE49-F238E27FC236}">
                    <a16:creationId xmlns:a16="http://schemas.microsoft.com/office/drawing/2014/main" id="{453D40E1-574F-9DC2-CD7F-0A62A83FFF85}"/>
                  </a:ext>
                </a:extLst>
              </p:cNvPr>
              <p:cNvGrpSpPr/>
              <p:nvPr/>
            </p:nvGrpSpPr>
            <p:grpSpPr>
              <a:xfrm>
                <a:off x="8356560" y="5083235"/>
                <a:ext cx="1602920" cy="365687"/>
                <a:chOff x="10698051" y="6045581"/>
                <a:chExt cx="1338826" cy="365687"/>
              </a:xfrm>
            </p:grpSpPr>
            <p:sp>
              <p:nvSpPr>
                <p:cNvPr id="99" name="Rectangle: Rounded Corners 98">
                  <a:extLst>
                    <a:ext uri="{FF2B5EF4-FFF2-40B4-BE49-F238E27FC236}">
                      <a16:creationId xmlns:a16="http://schemas.microsoft.com/office/drawing/2014/main" id="{911B5BB0-026A-90D8-4EB5-B1958B255810}"/>
                    </a:ext>
                  </a:extLst>
                </p:cNvPr>
                <p:cNvSpPr/>
                <p:nvPr/>
              </p:nvSpPr>
              <p:spPr>
                <a:xfrm>
                  <a:off x="10698051" y="6045581"/>
                  <a:ext cx="1338826" cy="365687"/>
                </a:xfrm>
                <a:prstGeom prst="roundRect">
                  <a:avLst>
                    <a:gd name="adj" fmla="val 18398"/>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163"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sp>
              <p:nvSpPr>
                <p:cNvPr id="101" name="TextBox 100">
                  <a:extLst>
                    <a:ext uri="{FF2B5EF4-FFF2-40B4-BE49-F238E27FC236}">
                      <a16:creationId xmlns:a16="http://schemas.microsoft.com/office/drawing/2014/main" id="{04E42BE8-7F4B-7A43-C1F7-BF1780EEF7B3}"/>
                    </a:ext>
                  </a:extLst>
                </p:cNvPr>
                <p:cNvSpPr txBox="1"/>
                <p:nvPr/>
              </p:nvSpPr>
              <p:spPr>
                <a:xfrm>
                  <a:off x="10882353" y="6058267"/>
                  <a:ext cx="1106917" cy="207847"/>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Cloud</a:t>
                  </a:r>
                </a:p>
              </p:txBody>
            </p:sp>
          </p:grpSp>
          <p:grpSp>
            <p:nvGrpSpPr>
              <p:cNvPr id="122" name="Group 121">
                <a:extLst>
                  <a:ext uri="{FF2B5EF4-FFF2-40B4-BE49-F238E27FC236}">
                    <a16:creationId xmlns:a16="http://schemas.microsoft.com/office/drawing/2014/main" id="{71DBA1C7-C7A4-6446-280D-6C928C401C08}"/>
                  </a:ext>
                </a:extLst>
              </p:cNvPr>
              <p:cNvGrpSpPr/>
              <p:nvPr/>
            </p:nvGrpSpPr>
            <p:grpSpPr>
              <a:xfrm>
                <a:off x="8671937" y="5251715"/>
                <a:ext cx="821756" cy="195129"/>
                <a:chOff x="9462990" y="4304646"/>
                <a:chExt cx="1196363" cy="284083"/>
              </a:xfrm>
            </p:grpSpPr>
            <p:pic>
              <p:nvPicPr>
                <p:cNvPr id="123" name="Graphic 122">
                  <a:extLst>
                    <a:ext uri="{FF2B5EF4-FFF2-40B4-BE49-F238E27FC236}">
                      <a16:creationId xmlns:a16="http://schemas.microsoft.com/office/drawing/2014/main" id="{CBC5B2E0-48B0-8694-0CB8-8CA777A72584}"/>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9462990" y="4304646"/>
                  <a:ext cx="274319" cy="274319"/>
                </a:xfrm>
                <a:prstGeom prst="rect">
                  <a:avLst/>
                </a:prstGeom>
                <a:effectLst/>
              </p:spPr>
            </p:pic>
            <p:sp>
              <p:nvSpPr>
                <p:cNvPr id="124" name="TextBox 123">
                  <a:extLst>
                    <a:ext uri="{FF2B5EF4-FFF2-40B4-BE49-F238E27FC236}">
                      <a16:creationId xmlns:a16="http://schemas.microsoft.com/office/drawing/2014/main" id="{60CB0F9F-B28C-02D7-CD34-2C0760F563B0}"/>
                    </a:ext>
                  </a:extLst>
                </p:cNvPr>
                <p:cNvSpPr txBox="1"/>
                <p:nvPr/>
              </p:nvSpPr>
              <p:spPr>
                <a:xfrm>
                  <a:off x="9733007" y="4319879"/>
                  <a:ext cx="926346" cy="2688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Azure Arc</a:t>
                  </a:r>
                </a:p>
              </p:txBody>
            </p:sp>
          </p:grpSp>
        </p:grpSp>
        <p:pic>
          <p:nvPicPr>
            <p:cNvPr id="128" name="Graphic 127">
              <a:extLst>
                <a:ext uri="{FF2B5EF4-FFF2-40B4-BE49-F238E27FC236}">
                  <a16:creationId xmlns:a16="http://schemas.microsoft.com/office/drawing/2014/main" id="{3FE6F28E-9A93-78FF-708C-52BD68AC36F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9598300" y="5267891"/>
              <a:ext cx="209933" cy="216139"/>
            </a:xfrm>
            <a:prstGeom prst="rect">
              <a:avLst/>
            </a:prstGeom>
            <a:effectLst/>
          </p:spPr>
        </p:pic>
      </p:grpSp>
      <p:grpSp>
        <p:nvGrpSpPr>
          <p:cNvPr id="189" name="Group 188">
            <a:extLst>
              <a:ext uri="{FF2B5EF4-FFF2-40B4-BE49-F238E27FC236}">
                <a16:creationId xmlns:a16="http://schemas.microsoft.com/office/drawing/2014/main" id="{B7C9C0E2-2DAE-F982-3355-BB8BE475B9F0}"/>
              </a:ext>
            </a:extLst>
          </p:cNvPr>
          <p:cNvGrpSpPr/>
          <p:nvPr/>
        </p:nvGrpSpPr>
        <p:grpSpPr>
          <a:xfrm>
            <a:off x="360366" y="2450774"/>
            <a:ext cx="1725380" cy="1232691"/>
            <a:chOff x="360366" y="2500365"/>
            <a:chExt cx="1725380" cy="1232691"/>
          </a:xfrm>
        </p:grpSpPr>
        <p:sp>
          <p:nvSpPr>
            <p:cNvPr id="12" name="Rectangle: Rounded Corners 11">
              <a:extLst>
                <a:ext uri="{FF2B5EF4-FFF2-40B4-BE49-F238E27FC236}">
                  <a16:creationId xmlns:a16="http://schemas.microsoft.com/office/drawing/2014/main" id="{056FEE90-0886-3766-EA34-AE46FE415F81}"/>
                </a:ext>
              </a:extLst>
            </p:cNvPr>
            <p:cNvSpPr/>
            <p:nvPr/>
          </p:nvSpPr>
          <p:spPr>
            <a:xfrm>
              <a:off x="360366" y="2500365"/>
              <a:ext cx="1701297" cy="1232691"/>
            </a:xfrm>
            <a:prstGeom prst="roundRect">
              <a:avLst>
                <a:gd name="adj" fmla="val 9183"/>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highlight>
                  <a:srgbClr val="FFFF00"/>
                </a:highligh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E81B990D-CE63-01A8-6888-60B8A2B417E9}"/>
                </a:ext>
              </a:extLst>
            </p:cNvPr>
            <p:cNvSpPr txBox="1"/>
            <p:nvPr/>
          </p:nvSpPr>
          <p:spPr>
            <a:xfrm>
              <a:off x="682437" y="2537958"/>
              <a:ext cx="1376878" cy="24622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Entra ID</a:t>
              </a:r>
            </a:p>
          </p:txBody>
        </p:sp>
        <p:pic>
          <p:nvPicPr>
            <p:cNvPr id="23" name="Graphic 22">
              <a:extLst>
                <a:ext uri="{FF2B5EF4-FFF2-40B4-BE49-F238E27FC236}">
                  <a16:creationId xmlns:a16="http://schemas.microsoft.com/office/drawing/2014/main" id="{E2669C6E-3EBF-BE9C-34D3-C4DAF1EC0D8F}"/>
                </a:ext>
              </a:extLst>
            </p:cNvPr>
            <p:cNvPicPr>
              <a:picLocks noChangeAspect="1"/>
            </p:cNvPicPr>
            <p:nvPr/>
          </p:nvPicPr>
          <p:blipFill>
            <a:blip r:embed="rId31">
              <a:extLst>
                <a:ext uri="{28A0092B-C50C-407E-A947-70E740481C1C}">
                  <a14:useLocalDpi xmlns:a14="http://schemas.microsoft.com/office/drawing/2010/main" val="0"/>
                </a:ext>
                <a:ext uri="{96DAC541-7B7A-43D3-8B79-37D633B846F1}">
                  <asvg:svgBlip xmlns:asvg="http://schemas.microsoft.com/office/drawing/2016/SVG/main" r:embed="rId32"/>
                </a:ext>
              </a:extLst>
            </a:blip>
            <a:srcRect/>
            <a:stretch/>
          </p:blipFill>
          <p:spPr>
            <a:xfrm>
              <a:off x="432246" y="2532964"/>
              <a:ext cx="286884" cy="287906"/>
            </a:xfrm>
            <a:prstGeom prst="rect">
              <a:avLst/>
            </a:prstGeom>
            <a:effectLst/>
          </p:spPr>
        </p:pic>
        <p:sp>
          <p:nvSpPr>
            <p:cNvPr id="24" name="TextBox 23">
              <a:extLst>
                <a:ext uri="{FF2B5EF4-FFF2-40B4-BE49-F238E27FC236}">
                  <a16:creationId xmlns:a16="http://schemas.microsoft.com/office/drawing/2014/main" id="{A2904E73-F7E1-E8D2-F816-26205FF1F5F7}"/>
                </a:ext>
              </a:extLst>
            </p:cNvPr>
            <p:cNvSpPr txBox="1"/>
            <p:nvPr/>
          </p:nvSpPr>
          <p:spPr>
            <a:xfrm>
              <a:off x="684231" y="3103807"/>
              <a:ext cx="1401515" cy="24622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Entra ID Governance</a:t>
              </a:r>
            </a:p>
          </p:txBody>
        </p:sp>
        <p:pic>
          <p:nvPicPr>
            <p:cNvPr id="25" name="Graphic 24">
              <a:extLst>
                <a:ext uri="{FF2B5EF4-FFF2-40B4-BE49-F238E27FC236}">
                  <a16:creationId xmlns:a16="http://schemas.microsoft.com/office/drawing/2014/main" id="{31A59E00-DD70-AD7D-CA58-C5ADA520EBD6}"/>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rcRect/>
            <a:stretch/>
          </p:blipFill>
          <p:spPr>
            <a:xfrm>
              <a:off x="441659" y="3088173"/>
              <a:ext cx="268058" cy="269012"/>
            </a:xfrm>
            <a:prstGeom prst="rect">
              <a:avLst/>
            </a:prstGeom>
            <a:effectLst/>
          </p:spPr>
        </p:pic>
        <p:sp>
          <p:nvSpPr>
            <p:cNvPr id="149" name="TextBox 148">
              <a:extLst>
                <a:ext uri="{FF2B5EF4-FFF2-40B4-BE49-F238E27FC236}">
                  <a16:creationId xmlns:a16="http://schemas.microsoft.com/office/drawing/2014/main" id="{6572A778-C6A8-AF2B-9944-290B8B1539EF}"/>
                </a:ext>
              </a:extLst>
            </p:cNvPr>
            <p:cNvSpPr txBox="1"/>
            <p:nvPr/>
          </p:nvSpPr>
          <p:spPr>
            <a:xfrm>
              <a:off x="526025" y="2713816"/>
              <a:ext cx="1341482" cy="394980"/>
            </a:xfrm>
            <a:prstGeom prst="rect">
              <a:avLst/>
            </a:prstGeom>
            <a:noFill/>
          </p:spPr>
          <p:txBody>
            <a:bodyPr wrap="square">
              <a:spAutoFit/>
            </a:bodyPr>
            <a:lstStyle/>
            <a:p>
              <a:pPr marL="171450" marR="0" lvl="0" indent="0" algn="l" defTabSz="914400" rtl="0" eaLnBrk="1" fontAlgn="auto" latinLnBrk="0" hangingPunct="1">
                <a:lnSpc>
                  <a:spcPct val="100000"/>
                </a:lnSpc>
                <a:spcBef>
                  <a:spcPts val="0"/>
                </a:spcBef>
                <a:spcAft>
                  <a:spcPts val="20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a:ea typeface="+mn-ea"/>
                  <a:cs typeface="+mn-cs"/>
                </a:rPr>
                <a:t>ID Protection</a:t>
              </a:r>
            </a:p>
            <a:p>
              <a:pPr marL="171450" marR="0" lvl="0" indent="0" algn="l" defTabSz="914400" rtl="0" eaLnBrk="1" fontAlgn="auto" latinLnBrk="0" hangingPunct="1">
                <a:lnSpc>
                  <a:spcPct val="100000"/>
                </a:lnSpc>
                <a:spcBef>
                  <a:spcPts val="0"/>
                </a:spcBef>
                <a:spcAft>
                  <a:spcPts val="20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Semibold"/>
                  <a:ea typeface="+mn-ea"/>
                  <a:cs typeface="+mn-cs"/>
                </a:rPr>
                <a:t>Workload ID</a:t>
              </a:r>
            </a:p>
          </p:txBody>
        </p:sp>
        <p:sp>
          <p:nvSpPr>
            <p:cNvPr id="160" name="Rectangle: Rounded Corners 159">
              <a:extLst>
                <a:ext uri="{FF2B5EF4-FFF2-40B4-BE49-F238E27FC236}">
                  <a16:creationId xmlns:a16="http://schemas.microsoft.com/office/drawing/2014/main" id="{B669D078-DE6F-0EB2-D499-0007244827D0}"/>
                </a:ext>
              </a:extLst>
            </p:cNvPr>
            <p:cNvSpPr/>
            <p:nvPr/>
          </p:nvSpPr>
          <p:spPr>
            <a:xfrm>
              <a:off x="432229" y="3409163"/>
              <a:ext cx="1584279" cy="297628"/>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Ins="0" rtlCol="0" anchor="t"/>
            <a:lstStyle/>
            <a:p>
              <a:pPr marL="228600" marR="0" lvl="0" indent="0" algn="l" defTabSz="914400" rtl="0" eaLnBrk="1" fontAlgn="auto" latinLnBrk="0" hangingPunct="1">
                <a:lnSpc>
                  <a:spcPct val="100000"/>
                </a:lnSpc>
                <a:spcBef>
                  <a:spcPts val="0"/>
                </a:spcBef>
                <a:spcAft>
                  <a:spcPts val="2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Defender for Identity</a:t>
              </a:r>
            </a:p>
          </p:txBody>
        </p:sp>
        <p:pic>
          <p:nvPicPr>
            <p:cNvPr id="162" name="Graphic 161">
              <a:extLst>
                <a:ext uri="{FF2B5EF4-FFF2-40B4-BE49-F238E27FC236}">
                  <a16:creationId xmlns:a16="http://schemas.microsoft.com/office/drawing/2014/main" id="{4F5EB9AB-1370-8CEE-CCA7-1578849FF91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441659" y="3389635"/>
              <a:ext cx="274169" cy="297628"/>
            </a:xfrm>
            <a:prstGeom prst="rect">
              <a:avLst/>
            </a:prstGeom>
            <a:effectLst>
              <a:outerShdw blurRad="50800" dist="38100" dir="2700000" algn="tl" rotWithShape="0">
                <a:prstClr val="black">
                  <a:alpha val="40000"/>
                </a:prstClr>
              </a:outerShdw>
            </a:effectLst>
          </p:spPr>
        </p:pic>
      </p:grpSp>
      <p:grpSp>
        <p:nvGrpSpPr>
          <p:cNvPr id="8" name="Group 7">
            <a:extLst>
              <a:ext uri="{FF2B5EF4-FFF2-40B4-BE49-F238E27FC236}">
                <a16:creationId xmlns:a16="http://schemas.microsoft.com/office/drawing/2014/main" id="{AC32D98C-E5FC-0943-5CF1-B0C7491F74B5}"/>
              </a:ext>
            </a:extLst>
          </p:cNvPr>
          <p:cNvGrpSpPr/>
          <p:nvPr/>
        </p:nvGrpSpPr>
        <p:grpSpPr>
          <a:xfrm>
            <a:off x="8228625" y="4756432"/>
            <a:ext cx="1659036" cy="333322"/>
            <a:chOff x="45357" y="2506616"/>
            <a:chExt cx="1659036" cy="333322"/>
          </a:xfrm>
        </p:grpSpPr>
        <p:sp>
          <p:nvSpPr>
            <p:cNvPr id="63" name="Rectangle: Rounded Corners 62">
              <a:extLst>
                <a:ext uri="{FF2B5EF4-FFF2-40B4-BE49-F238E27FC236}">
                  <a16:creationId xmlns:a16="http://schemas.microsoft.com/office/drawing/2014/main" id="{E8C2EFAE-312B-1DDB-6712-FA41BDEF5E01}"/>
                </a:ext>
              </a:extLst>
            </p:cNvPr>
            <p:cNvSpPr/>
            <p:nvPr/>
          </p:nvSpPr>
          <p:spPr>
            <a:xfrm>
              <a:off x="45357" y="2506616"/>
              <a:ext cx="1659036" cy="333322"/>
            </a:xfrm>
            <a:prstGeom prst="roundRect">
              <a:avLst/>
            </a:prstGeom>
            <a:solidFill>
              <a:srgbClr val="CDEA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Ins="0" rtlCol="0" anchor="ctr"/>
            <a:lstStyle/>
            <a:p>
              <a:pPr marL="173038" marR="0" lvl="0" algn="l" defTabSz="914400" rtl="0" eaLnBrk="1" fontAlgn="auto" latinLnBrk="0" hangingPunct="1">
                <a:lnSpc>
                  <a:spcPct val="100000"/>
                </a:lnSpc>
                <a:spcBef>
                  <a:spcPts val="0"/>
                </a:spcBef>
                <a:spcAft>
                  <a:spcPts val="400"/>
                </a:spcAft>
                <a:buClrTx/>
                <a:buSzTx/>
                <a:buFontTx/>
                <a:buNone/>
                <a:tabLst/>
                <a:defRPr/>
              </a:pPr>
              <a: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Microsoft Entra</a:t>
              </a:r>
              <a:br>
                <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b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Permissions Management</a:t>
              </a:r>
              <a:endParaRPr kumimoji="0" lang="en-US" sz="10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p:txBody>
        </p:sp>
        <p:pic>
          <p:nvPicPr>
            <p:cNvPr id="159" name="Graphic 158">
              <a:extLst>
                <a:ext uri="{FF2B5EF4-FFF2-40B4-BE49-F238E27FC236}">
                  <a16:creationId xmlns:a16="http://schemas.microsoft.com/office/drawing/2014/main" id="{CD3A12D8-8CF1-3FEE-7014-EC3AEE005F2C}"/>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rcRect/>
            <a:stretch/>
          </p:blipFill>
          <p:spPr>
            <a:xfrm>
              <a:off x="73261" y="2567212"/>
              <a:ext cx="205051" cy="205051"/>
            </a:xfrm>
            <a:prstGeom prst="rect">
              <a:avLst/>
            </a:prstGeom>
          </p:spPr>
        </p:pic>
      </p:grpSp>
    </p:spTree>
    <p:extLst>
      <p:ext uri="{BB962C8B-B14F-4D97-AF65-F5344CB8AC3E}">
        <p14:creationId xmlns:p14="http://schemas.microsoft.com/office/powerpoint/2010/main" val="14736368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79D19385-0ADD-4A1A-9998-03FD931707AA}"/>
              </a:ext>
            </a:extLst>
          </p:cNvPr>
          <p:cNvCxnSpPr/>
          <p:nvPr/>
        </p:nvCxnSpPr>
        <p:spPr>
          <a:xfrm>
            <a:off x="4279037" y="2682210"/>
            <a:ext cx="3675355" cy="0"/>
          </a:xfrm>
          <a:prstGeom prst="line">
            <a:avLst/>
          </a:prstGeom>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8E562AEB-B223-4566-B5E3-75088364BC73}"/>
              </a:ext>
            </a:extLst>
          </p:cNvPr>
          <p:cNvSpPr>
            <a:spLocks noGrp="1"/>
          </p:cNvSpPr>
          <p:nvPr>
            <p:ph type="title"/>
          </p:nvPr>
        </p:nvSpPr>
        <p:spPr/>
        <p:txBody>
          <a:bodyPr/>
          <a:lstStyle/>
          <a:p>
            <a:r>
              <a:rPr lang="en-US"/>
              <a:t>Managing organizational risk</a:t>
            </a:r>
          </a:p>
        </p:txBody>
      </p:sp>
      <p:sp>
        <p:nvSpPr>
          <p:cNvPr id="1081" name="Rectangle 1080">
            <a:extLst>
              <a:ext uri="{FF2B5EF4-FFF2-40B4-BE49-F238E27FC236}">
                <a16:creationId xmlns:a16="http://schemas.microsoft.com/office/drawing/2014/main" id="{F89185FA-C175-41ED-B9D7-9D5C899E6689}"/>
              </a:ext>
            </a:extLst>
          </p:cNvPr>
          <p:cNvSpPr/>
          <p:nvPr/>
        </p:nvSpPr>
        <p:spPr bwMode="auto">
          <a:xfrm>
            <a:off x="340173" y="1363431"/>
            <a:ext cx="288703" cy="22256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34000">
                    <a:srgbClr val="1A1A1A"/>
                  </a:gs>
                  <a:gs pos="67000">
                    <a:srgbClr val="1A1A1A"/>
                  </a:gs>
                </a:gsLst>
                <a:lin ang="0" scaled="1"/>
              </a:gradFill>
              <a:effectLst/>
              <a:uLnTx/>
              <a:uFillTx/>
              <a:latin typeface="Segoe UI"/>
              <a:ea typeface="Segoe UI" pitchFamily="34" charset="0"/>
              <a:cs typeface="Segoe UI" pitchFamily="34" charset="0"/>
            </a:endParaRPr>
          </a:p>
        </p:txBody>
      </p:sp>
      <p:sp>
        <p:nvSpPr>
          <p:cNvPr id="67" name="TextBox 66">
            <a:extLst>
              <a:ext uri="{FF2B5EF4-FFF2-40B4-BE49-F238E27FC236}">
                <a16:creationId xmlns:a16="http://schemas.microsoft.com/office/drawing/2014/main" id="{68B53E5B-81C2-4696-BD2A-422E050A9628}"/>
              </a:ext>
            </a:extLst>
          </p:cNvPr>
          <p:cNvSpPr txBox="1"/>
          <p:nvPr/>
        </p:nvSpPr>
        <p:spPr>
          <a:xfrm>
            <a:off x="1220099" y="1416904"/>
            <a:ext cx="2209259" cy="215444"/>
          </a:xfrm>
          <a:prstGeom prst="rect">
            <a:avLst/>
          </a:prstGeom>
          <a:noFill/>
        </p:spPr>
        <p:txBody>
          <a:bodyPr wrap="none" lIns="0" tIns="0" rIns="0" bIns="0" rtlCol="0">
            <a:spAutoFit/>
          </a:bodyPr>
          <a:lstStyle>
            <a:defPPr>
              <a:defRPr lang="en-US"/>
            </a:defPPr>
            <a:lvl1pPr>
              <a:defRPr sz="1400" b="1">
                <a:gradFill>
                  <a:gsLst>
                    <a:gs pos="34000">
                      <a:schemeClr val="bg1"/>
                    </a:gs>
                    <a:gs pos="67000">
                      <a:schemeClr val="bg1"/>
                    </a:gs>
                  </a:gsLst>
                  <a:lin ang="0" scaled="1"/>
                </a:gra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gradFill>
                  <a:gsLst>
                    <a:gs pos="100000">
                      <a:srgbClr val="0078D4">
                        <a:lumMod val="50000"/>
                      </a:srgbClr>
                    </a:gs>
                    <a:gs pos="16000">
                      <a:srgbClr val="0078D4">
                        <a:lumMod val="50000"/>
                      </a:srgbClr>
                    </a:gs>
                  </a:gsLst>
                  <a:lin ang="0" scaled="1"/>
                </a:gradFill>
                <a:effectLst/>
                <a:uLnTx/>
                <a:uFillTx/>
                <a:latin typeface="Segoe UI"/>
                <a:ea typeface="+mn-ea"/>
                <a:cs typeface="+mn-cs"/>
              </a:rPr>
              <a:t>Organizational Leadership</a:t>
            </a:r>
          </a:p>
        </p:txBody>
      </p:sp>
      <p:grpSp>
        <p:nvGrpSpPr>
          <p:cNvPr id="64" name="Group 63">
            <a:extLst>
              <a:ext uri="{FF2B5EF4-FFF2-40B4-BE49-F238E27FC236}">
                <a16:creationId xmlns:a16="http://schemas.microsoft.com/office/drawing/2014/main" id="{BB8C9483-3724-42FA-8AEA-F7E70034A9F2}"/>
              </a:ext>
            </a:extLst>
          </p:cNvPr>
          <p:cNvGrpSpPr/>
          <p:nvPr/>
        </p:nvGrpSpPr>
        <p:grpSpPr>
          <a:xfrm>
            <a:off x="669358" y="1312983"/>
            <a:ext cx="450382" cy="450380"/>
            <a:chOff x="178293" y="1393534"/>
            <a:chExt cx="450382" cy="450380"/>
          </a:xfrm>
        </p:grpSpPr>
        <p:sp>
          <p:nvSpPr>
            <p:cNvPr id="105" name="Oval 104">
              <a:extLst>
                <a:ext uri="{FF2B5EF4-FFF2-40B4-BE49-F238E27FC236}">
                  <a16:creationId xmlns:a16="http://schemas.microsoft.com/office/drawing/2014/main" id="{6A233D86-FEE7-4079-B70D-35FCA7F9A248}"/>
                </a:ext>
              </a:extLst>
            </p:cNvPr>
            <p:cNvSpPr/>
            <p:nvPr/>
          </p:nvSpPr>
          <p:spPr bwMode="auto">
            <a:xfrm>
              <a:off x="178293" y="1393534"/>
              <a:ext cx="450382" cy="450380"/>
            </a:xfrm>
            <a:prstGeom prst="ellipse">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 name="Commitments_EC4D" title="Icon of a handshake">
              <a:extLst>
                <a:ext uri="{FF2B5EF4-FFF2-40B4-BE49-F238E27FC236}">
                  <a16:creationId xmlns:a16="http://schemas.microsoft.com/office/drawing/2014/main" id="{F06C6B2E-1BA3-4AA4-8D60-F28D7A1FAE00}"/>
                </a:ext>
              </a:extLst>
            </p:cNvPr>
            <p:cNvSpPr>
              <a:spLocks noChangeAspect="1" noEditPoints="1"/>
            </p:cNvSpPr>
            <p:nvPr/>
          </p:nvSpPr>
          <p:spPr bwMode="auto">
            <a:xfrm>
              <a:off x="256872" y="1481256"/>
              <a:ext cx="293226" cy="274936"/>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34000">
                      <a:srgbClr val="1A1A1A"/>
                    </a:gs>
                    <a:gs pos="67000">
                      <a:srgbClr val="1A1A1A"/>
                    </a:gs>
                  </a:gsLst>
                  <a:lin ang="0" scaled="1"/>
                </a:gradFill>
                <a:effectLst/>
                <a:uLnTx/>
                <a:uFillTx/>
                <a:latin typeface="Segoe UI"/>
                <a:ea typeface="+mn-ea"/>
                <a:cs typeface="+mn-cs"/>
              </a:endParaRPr>
            </a:p>
          </p:txBody>
        </p:sp>
      </p:grpSp>
      <p:sp>
        <p:nvSpPr>
          <p:cNvPr id="82" name="Rectangle 81">
            <a:extLst>
              <a:ext uri="{FF2B5EF4-FFF2-40B4-BE49-F238E27FC236}">
                <a16:creationId xmlns:a16="http://schemas.microsoft.com/office/drawing/2014/main" id="{CFE89694-6A2D-4CC6-A93F-49AF264BFB15}"/>
              </a:ext>
            </a:extLst>
          </p:cNvPr>
          <p:cNvSpPr/>
          <p:nvPr/>
        </p:nvSpPr>
        <p:spPr bwMode="auto">
          <a:xfrm>
            <a:off x="2845248" y="2469198"/>
            <a:ext cx="1911205" cy="384828"/>
          </a:xfrm>
          <a:prstGeom prst="rect">
            <a:avLst/>
          </a:prstGeom>
          <a:solidFill>
            <a:schemeClr val="bg1"/>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gradFill>
                  <a:gsLst>
                    <a:gs pos="100000">
                      <a:srgbClr val="0078D4">
                        <a:lumMod val="75000"/>
                      </a:srgbClr>
                    </a:gs>
                    <a:gs pos="16000">
                      <a:srgbClr val="0078D4">
                        <a:lumMod val="75000"/>
                      </a:srgbClr>
                    </a:gs>
                  </a:gsLst>
                  <a:lin ang="0" scaled="1"/>
                </a:gradFill>
                <a:effectLst/>
                <a:uLnTx/>
                <a:uFillTx/>
                <a:latin typeface="Segoe UI"/>
                <a:ea typeface="+mn-ea"/>
                <a:cs typeface="+mn-cs"/>
              </a:rPr>
              <a:t>Market Relevancy</a:t>
            </a:r>
          </a:p>
        </p:txBody>
      </p:sp>
      <p:sp>
        <p:nvSpPr>
          <p:cNvPr id="83" name="Rectangle 82">
            <a:extLst>
              <a:ext uri="{FF2B5EF4-FFF2-40B4-BE49-F238E27FC236}">
                <a16:creationId xmlns:a16="http://schemas.microsoft.com/office/drawing/2014/main" id="{E16EC464-6B4F-420D-B903-BB64658964D7}"/>
              </a:ext>
            </a:extLst>
          </p:cNvPr>
          <p:cNvSpPr/>
          <p:nvPr/>
        </p:nvSpPr>
        <p:spPr bwMode="auto">
          <a:xfrm>
            <a:off x="550099" y="2469198"/>
            <a:ext cx="1911205" cy="384828"/>
          </a:xfrm>
          <a:prstGeom prst="rect">
            <a:avLst/>
          </a:prstGeom>
          <a:solidFill>
            <a:schemeClr val="bg1"/>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gradFill>
                  <a:gsLst>
                    <a:gs pos="100000">
                      <a:srgbClr val="0078D4">
                        <a:lumMod val="75000"/>
                      </a:srgbClr>
                    </a:gs>
                    <a:gs pos="16000">
                      <a:srgbClr val="0078D4">
                        <a:lumMod val="75000"/>
                      </a:srgbClr>
                    </a:gs>
                  </a:gsLst>
                  <a:lin ang="0" scaled="1"/>
                </a:gradFill>
                <a:effectLst/>
                <a:uLnTx/>
                <a:uFillTx/>
                <a:latin typeface="Segoe UI"/>
                <a:ea typeface="+mn-ea"/>
                <a:cs typeface="+mn-cs"/>
              </a:rPr>
              <a:t>Natural Disasters</a:t>
            </a:r>
          </a:p>
        </p:txBody>
      </p:sp>
      <p:sp>
        <p:nvSpPr>
          <p:cNvPr id="155" name="Rectangle 154">
            <a:extLst>
              <a:ext uri="{FF2B5EF4-FFF2-40B4-BE49-F238E27FC236}">
                <a16:creationId xmlns:a16="http://schemas.microsoft.com/office/drawing/2014/main" id="{CE2F1025-C03D-4AE6-AA7E-DFD4671A2B45}"/>
              </a:ext>
            </a:extLst>
          </p:cNvPr>
          <p:cNvSpPr/>
          <p:nvPr/>
        </p:nvSpPr>
        <p:spPr bwMode="auto">
          <a:xfrm>
            <a:off x="7435546" y="2469197"/>
            <a:ext cx="1911205" cy="384828"/>
          </a:xfrm>
          <a:prstGeom prst="rect">
            <a:avLst/>
          </a:prstGeom>
          <a:solidFill>
            <a:schemeClr val="bg1"/>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4" name="Rectangle 203">
            <a:extLst>
              <a:ext uri="{FF2B5EF4-FFF2-40B4-BE49-F238E27FC236}">
                <a16:creationId xmlns:a16="http://schemas.microsoft.com/office/drawing/2014/main" id="{38E4DC71-ADF9-4AB8-A649-45697158DBE6}"/>
              </a:ext>
            </a:extLst>
          </p:cNvPr>
          <p:cNvSpPr/>
          <p:nvPr/>
        </p:nvSpPr>
        <p:spPr bwMode="auto">
          <a:xfrm>
            <a:off x="7111658" y="2469198"/>
            <a:ext cx="76109" cy="5867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34000">
                    <a:srgbClr val="1A1A1A"/>
                  </a:gs>
                  <a:gs pos="67000">
                    <a:srgbClr val="1A1A1A"/>
                  </a:gs>
                </a:gsLst>
                <a:lin ang="0" scaled="1"/>
              </a:gradFill>
              <a:effectLst/>
              <a:uLnTx/>
              <a:uFillTx/>
              <a:latin typeface="Segoe UI"/>
              <a:ea typeface="Segoe UI" pitchFamily="34" charset="0"/>
              <a:cs typeface="Segoe UI" pitchFamily="34" charset="0"/>
            </a:endParaRPr>
          </a:p>
        </p:txBody>
      </p:sp>
      <p:sp>
        <p:nvSpPr>
          <p:cNvPr id="84" name="Rectangle 83">
            <a:extLst>
              <a:ext uri="{FF2B5EF4-FFF2-40B4-BE49-F238E27FC236}">
                <a16:creationId xmlns:a16="http://schemas.microsoft.com/office/drawing/2014/main" id="{DCC8AA03-6A66-4DB8-BB0F-3E08F2F58D88}"/>
              </a:ext>
            </a:extLst>
          </p:cNvPr>
          <p:cNvSpPr/>
          <p:nvPr/>
        </p:nvSpPr>
        <p:spPr bwMode="auto">
          <a:xfrm>
            <a:off x="9730696" y="2469197"/>
            <a:ext cx="1911205" cy="384828"/>
          </a:xfrm>
          <a:prstGeom prst="rect">
            <a:avLst/>
          </a:prstGeom>
          <a:solidFill>
            <a:schemeClr val="bg1"/>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91440" numCol="1" spcCol="0" rtlCol="0" fromWordArt="0" anchor="b"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gradFill>
                  <a:gsLst>
                    <a:gs pos="100000">
                      <a:srgbClr val="0078D4">
                        <a:lumMod val="75000"/>
                      </a:srgbClr>
                    </a:gs>
                    <a:gs pos="16000">
                      <a:srgbClr val="0078D4">
                        <a:lumMod val="75000"/>
                      </a:srgbClr>
                    </a:gs>
                  </a:gsLst>
                  <a:lin ang="0" scaled="1"/>
                </a:gradFill>
                <a:effectLst/>
                <a:uLnTx/>
                <a:uFillTx/>
                <a:latin typeface="Segoe UI"/>
                <a:ea typeface="+mn-ea"/>
                <a:cs typeface="+mn-cs"/>
              </a:rPr>
              <a:t>…</a:t>
            </a:r>
          </a:p>
        </p:txBody>
      </p:sp>
      <p:grpSp>
        <p:nvGrpSpPr>
          <p:cNvPr id="26" name="Group 25">
            <a:extLst>
              <a:ext uri="{FF2B5EF4-FFF2-40B4-BE49-F238E27FC236}">
                <a16:creationId xmlns:a16="http://schemas.microsoft.com/office/drawing/2014/main" id="{E6C13257-111A-4BE0-A534-FD2B547E643E}"/>
              </a:ext>
            </a:extLst>
          </p:cNvPr>
          <p:cNvGrpSpPr/>
          <p:nvPr/>
        </p:nvGrpSpPr>
        <p:grpSpPr>
          <a:xfrm>
            <a:off x="7541780" y="2541537"/>
            <a:ext cx="1577949" cy="240148"/>
            <a:chOff x="7522024" y="2536337"/>
            <a:chExt cx="1577949" cy="240148"/>
          </a:xfrm>
        </p:grpSpPr>
        <p:grpSp>
          <p:nvGrpSpPr>
            <p:cNvPr id="28" name="Group 27">
              <a:extLst>
                <a:ext uri="{FF2B5EF4-FFF2-40B4-BE49-F238E27FC236}">
                  <a16:creationId xmlns:a16="http://schemas.microsoft.com/office/drawing/2014/main" id="{45F65A03-2488-4F66-9DB9-E8D2B152FEE7}"/>
                </a:ext>
              </a:extLst>
            </p:cNvPr>
            <p:cNvGrpSpPr/>
            <p:nvPr/>
          </p:nvGrpSpPr>
          <p:grpSpPr>
            <a:xfrm>
              <a:off x="7522024" y="2536337"/>
              <a:ext cx="240150" cy="240148"/>
              <a:chOff x="178293" y="2608274"/>
              <a:chExt cx="450382" cy="450380"/>
            </a:xfrm>
          </p:grpSpPr>
          <p:sp>
            <p:nvSpPr>
              <p:cNvPr id="30" name="Oval 29">
                <a:extLst>
                  <a:ext uri="{FF2B5EF4-FFF2-40B4-BE49-F238E27FC236}">
                    <a16:creationId xmlns:a16="http://schemas.microsoft.com/office/drawing/2014/main" id="{606D1CB7-99A9-41FA-A2A8-64FABD0C5F53}"/>
                  </a:ext>
                </a:extLst>
              </p:cNvPr>
              <p:cNvSpPr/>
              <p:nvPr/>
            </p:nvSpPr>
            <p:spPr bwMode="auto">
              <a:xfrm>
                <a:off x="178293" y="2608274"/>
                <a:ext cx="450382" cy="450380"/>
              </a:xfrm>
              <a:prstGeom prst="ellipse">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1" name="Shield_EA18" title="Icon of a shield">
                <a:extLst>
                  <a:ext uri="{FF2B5EF4-FFF2-40B4-BE49-F238E27FC236}">
                    <a16:creationId xmlns:a16="http://schemas.microsoft.com/office/drawing/2014/main" id="{978A2E5C-C142-4625-B4F0-95E26AE83D56}"/>
                  </a:ext>
                </a:extLst>
              </p:cNvPr>
              <p:cNvSpPr>
                <a:spLocks noChangeAspect="1"/>
              </p:cNvSpPr>
              <p:nvPr/>
            </p:nvSpPr>
            <p:spPr bwMode="auto">
              <a:xfrm>
                <a:off x="285333" y="2713045"/>
                <a:ext cx="243221" cy="258951"/>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noFill/>
              <a:ln w="222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34000">
                        <a:srgbClr val="1A1A1A"/>
                      </a:gs>
                      <a:gs pos="67000">
                        <a:srgbClr val="1A1A1A"/>
                      </a:gs>
                    </a:gsLst>
                    <a:lin ang="0" scaled="1"/>
                  </a:gradFill>
                  <a:effectLst/>
                  <a:uLnTx/>
                  <a:uFillTx/>
                  <a:latin typeface="Segoe UI"/>
                  <a:ea typeface="+mn-ea"/>
                  <a:cs typeface="+mn-cs"/>
                </a:endParaRPr>
              </a:p>
            </p:txBody>
          </p:sp>
        </p:grpSp>
        <p:sp>
          <p:nvSpPr>
            <p:cNvPr id="29" name="TextBox 28">
              <a:extLst>
                <a:ext uri="{FF2B5EF4-FFF2-40B4-BE49-F238E27FC236}">
                  <a16:creationId xmlns:a16="http://schemas.microsoft.com/office/drawing/2014/main" id="{65BA02FC-A4D6-40DF-9707-2CE87C8E5365}"/>
                </a:ext>
              </a:extLst>
            </p:cNvPr>
            <p:cNvSpPr txBox="1"/>
            <p:nvPr/>
          </p:nvSpPr>
          <p:spPr>
            <a:xfrm>
              <a:off x="7839859" y="2544573"/>
              <a:ext cx="1260114" cy="215444"/>
            </a:xfrm>
            <a:prstGeom prst="rect">
              <a:avLst/>
            </a:prstGeom>
            <a:noFill/>
          </p:spPr>
          <p:txBody>
            <a:bodyPr wrap="square" lIns="0" tIns="0" rIns="0" bIns="0" rtlCol="0">
              <a:spAutoFit/>
            </a:bodyPr>
            <a:lstStyle>
              <a:defPPr>
                <a:defRPr lang="en-US"/>
              </a:defPPr>
              <a:lvl1pPr>
                <a:defRPr sz="1400" b="1">
                  <a:gradFill>
                    <a:gsLst>
                      <a:gs pos="34000">
                        <a:schemeClr val="bg1"/>
                      </a:gs>
                      <a:gs pos="67000">
                        <a:schemeClr val="bg1"/>
                      </a:gs>
                    </a:gsLst>
                    <a:lin ang="0" scaled="1"/>
                  </a:gra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gradFill>
                    <a:gsLst>
                      <a:gs pos="100000">
                        <a:srgbClr val="0078D4">
                          <a:lumMod val="75000"/>
                        </a:srgbClr>
                      </a:gs>
                      <a:gs pos="16000">
                        <a:srgbClr val="0078D4">
                          <a:lumMod val="75000"/>
                        </a:srgbClr>
                      </a:gs>
                    </a:gsLst>
                    <a:lin ang="0" scaled="1"/>
                  </a:gradFill>
                  <a:effectLst/>
                  <a:uLnTx/>
                  <a:uFillTx/>
                  <a:latin typeface="Segoe UI"/>
                  <a:ea typeface="+mn-ea"/>
                  <a:cs typeface="+mn-cs"/>
                </a:rPr>
                <a:t>Cybersecurity</a:t>
              </a:r>
            </a:p>
          </p:txBody>
        </p:sp>
      </p:grpSp>
      <p:sp>
        <p:nvSpPr>
          <p:cNvPr id="2" name="Speech Bubble: Rectangle 1">
            <a:extLst>
              <a:ext uri="{FF2B5EF4-FFF2-40B4-BE49-F238E27FC236}">
                <a16:creationId xmlns:a16="http://schemas.microsoft.com/office/drawing/2014/main" id="{C4587AF6-23D5-4BA2-A356-B1E885F0D515}"/>
              </a:ext>
            </a:extLst>
          </p:cNvPr>
          <p:cNvSpPr/>
          <p:nvPr/>
        </p:nvSpPr>
        <p:spPr bwMode="auto">
          <a:xfrm>
            <a:off x="5929411" y="3380328"/>
            <a:ext cx="3012269" cy="909450"/>
          </a:xfrm>
          <a:prstGeom prst="wedgeRectCallout">
            <a:avLst>
              <a:gd name="adj1" fmla="val 20155"/>
              <a:gd name="adj2" fmla="val -103653"/>
            </a:avLst>
          </a:prstGeom>
          <a:solidFill>
            <a:schemeClr val="accent3">
              <a:lumMod val="20000"/>
              <a:lumOff val="80000"/>
            </a:schemeClr>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Cybersecurity is emerging from IT as a distinct risk discipline for business leaders and boards</a:t>
            </a:r>
          </a:p>
        </p:txBody>
      </p:sp>
      <p:sp>
        <p:nvSpPr>
          <p:cNvPr id="25" name="Rectangle 24">
            <a:extLst>
              <a:ext uri="{FF2B5EF4-FFF2-40B4-BE49-F238E27FC236}">
                <a16:creationId xmlns:a16="http://schemas.microsoft.com/office/drawing/2014/main" id="{6E81AFA0-E1DA-48E8-8FB8-CFA38E35F91B}"/>
              </a:ext>
            </a:extLst>
          </p:cNvPr>
          <p:cNvSpPr/>
          <p:nvPr/>
        </p:nvSpPr>
        <p:spPr bwMode="auto">
          <a:xfrm>
            <a:off x="5140397" y="2467133"/>
            <a:ext cx="1911205" cy="384828"/>
          </a:xfrm>
          <a:prstGeom prst="rect">
            <a:avLst/>
          </a:prstGeom>
          <a:solidFill>
            <a:schemeClr val="bg1"/>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gradFill>
                  <a:gsLst>
                    <a:gs pos="100000">
                      <a:srgbClr val="0078D4">
                        <a:lumMod val="75000"/>
                      </a:srgbClr>
                    </a:gs>
                    <a:gs pos="16000">
                      <a:srgbClr val="0078D4">
                        <a:lumMod val="75000"/>
                      </a:srgbClr>
                    </a:gs>
                  </a:gsLst>
                  <a:lin ang="0" scaled="1"/>
                </a:gradFill>
                <a:effectLst/>
                <a:uLnTx/>
                <a:uFillTx/>
                <a:latin typeface="Segoe UI"/>
                <a:ea typeface="+mn-ea"/>
                <a:cs typeface="+mn-cs"/>
              </a:rPr>
              <a:t>IT Operations</a:t>
            </a:r>
          </a:p>
        </p:txBody>
      </p:sp>
      <p:grpSp>
        <p:nvGrpSpPr>
          <p:cNvPr id="45" name="Group 44">
            <a:extLst>
              <a:ext uri="{FF2B5EF4-FFF2-40B4-BE49-F238E27FC236}">
                <a16:creationId xmlns:a16="http://schemas.microsoft.com/office/drawing/2014/main" id="{999348BF-8F71-49C0-9036-28EF7FA2562E}"/>
              </a:ext>
            </a:extLst>
          </p:cNvPr>
          <p:cNvGrpSpPr/>
          <p:nvPr/>
        </p:nvGrpSpPr>
        <p:grpSpPr>
          <a:xfrm>
            <a:off x="3980344" y="1437531"/>
            <a:ext cx="2313448" cy="549934"/>
            <a:chOff x="1526709" y="1552015"/>
            <a:chExt cx="1661759" cy="719587"/>
          </a:xfrm>
        </p:grpSpPr>
        <p:sp>
          <p:nvSpPr>
            <p:cNvPr id="46" name="Rectangle: Rounded Corners 45">
              <a:extLst>
                <a:ext uri="{FF2B5EF4-FFF2-40B4-BE49-F238E27FC236}">
                  <a16:creationId xmlns:a16="http://schemas.microsoft.com/office/drawing/2014/main" id="{4C87D5E4-0BF5-4200-88BE-E6359CAEF94D}"/>
                </a:ext>
              </a:extLst>
            </p:cNvPr>
            <p:cNvSpPr/>
            <p:nvPr/>
          </p:nvSpPr>
          <p:spPr bwMode="auto">
            <a:xfrm>
              <a:off x="1526709" y="1673357"/>
              <a:ext cx="1661759" cy="598245"/>
            </a:xfrm>
            <a:prstGeom prst="roundRect">
              <a:avLst>
                <a:gd name="adj" fmla="val 0"/>
              </a:avLst>
            </a:prstGeom>
            <a:noFill/>
            <a:ln w="31750">
              <a:solidFill>
                <a:schemeClr val="accent1">
                  <a:lumMod val="75000"/>
                </a:schemeClr>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gradFill>
                    <a:gsLst>
                      <a:gs pos="0">
                        <a:srgbClr val="565656"/>
                      </a:gs>
                      <a:gs pos="100000">
                        <a:srgbClr val="565656"/>
                      </a:gs>
                    </a:gsLst>
                    <a:lin ang="5400000" scaled="0"/>
                  </a:gradFill>
                  <a:effectLst/>
                  <a:uLnTx/>
                  <a:uFillTx/>
                  <a:latin typeface="Segoe UI Semibold"/>
                  <a:ea typeface="+mn-ea"/>
                  <a:cs typeface="+mn-cs"/>
                </a:rPr>
                <a:t>Organizational &amp; Risk Oversight</a:t>
              </a:r>
            </a:p>
          </p:txBody>
        </p:sp>
        <p:sp>
          <p:nvSpPr>
            <p:cNvPr id="47" name="TextBox 46">
              <a:extLst>
                <a:ext uri="{FF2B5EF4-FFF2-40B4-BE49-F238E27FC236}">
                  <a16:creationId xmlns:a16="http://schemas.microsoft.com/office/drawing/2014/main" id="{DFE21B95-84EB-4320-9AD0-7A3218E8E8BC}"/>
                </a:ext>
              </a:extLst>
            </p:cNvPr>
            <p:cNvSpPr txBox="1"/>
            <p:nvPr/>
          </p:nvSpPr>
          <p:spPr>
            <a:xfrm>
              <a:off x="2046516" y="1552015"/>
              <a:ext cx="622144" cy="221498"/>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0078D4">
                          <a:lumMod val="75000"/>
                        </a:srgbClr>
                      </a:gs>
                      <a:gs pos="16000">
                        <a:srgbClr val="0078D4">
                          <a:lumMod val="75000"/>
                        </a:srgbClr>
                      </a:gs>
                    </a:gsLst>
                    <a:lin ang="0" scaled="1"/>
                  </a:gradFill>
                  <a:effectLst/>
                  <a:uLnTx/>
                  <a:uFillTx/>
                  <a:latin typeface="Segoe UI"/>
                  <a:ea typeface="+mn-ea"/>
                  <a:cs typeface="+mn-cs"/>
                </a:rPr>
                <a:t>Board</a:t>
              </a:r>
            </a:p>
          </p:txBody>
        </p:sp>
      </p:grpSp>
      <p:grpSp>
        <p:nvGrpSpPr>
          <p:cNvPr id="48" name="Group 47">
            <a:extLst>
              <a:ext uri="{FF2B5EF4-FFF2-40B4-BE49-F238E27FC236}">
                <a16:creationId xmlns:a16="http://schemas.microsoft.com/office/drawing/2014/main" id="{CA165395-9A7F-49EA-975F-59F63B88C839}"/>
              </a:ext>
            </a:extLst>
          </p:cNvPr>
          <p:cNvGrpSpPr/>
          <p:nvPr/>
        </p:nvGrpSpPr>
        <p:grpSpPr>
          <a:xfrm>
            <a:off x="6386300" y="1444404"/>
            <a:ext cx="4102803" cy="537863"/>
            <a:chOff x="3560101" y="1587478"/>
            <a:chExt cx="2594917" cy="537863"/>
          </a:xfrm>
        </p:grpSpPr>
        <p:sp>
          <p:nvSpPr>
            <p:cNvPr id="49" name="TextBox 48">
              <a:extLst>
                <a:ext uri="{FF2B5EF4-FFF2-40B4-BE49-F238E27FC236}">
                  <a16:creationId xmlns:a16="http://schemas.microsoft.com/office/drawing/2014/main" id="{042A528B-A780-471B-A291-4DF41E645881}"/>
                </a:ext>
              </a:extLst>
            </p:cNvPr>
            <p:cNvSpPr txBox="1"/>
            <p:nvPr/>
          </p:nvSpPr>
          <p:spPr>
            <a:xfrm>
              <a:off x="3560101" y="1668141"/>
              <a:ext cx="2594917" cy="457200"/>
            </a:xfrm>
            <a:prstGeom prst="rect">
              <a:avLst/>
            </a:prstGeom>
            <a:noFill/>
            <a:ln w="31750">
              <a:solidFill>
                <a:schemeClr val="accent1">
                  <a:lumMod val="75000"/>
                </a:schemeClr>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73152" numCol="1" spcCol="0" rtlCol="0" fromWordArt="0" anchor="ctr" anchorCtr="0" forceAA="0" compatLnSpc="1">
              <a:prstTxWarp prst="textNoShape">
                <a:avLst/>
              </a:prstTxWarp>
              <a:noAutofit/>
            </a:bodyPr>
            <a:lstStyle>
              <a:defPPr>
                <a:defRPr lang="en-US"/>
              </a:defPPr>
              <a:lvl1pPr>
                <a:defRPr sz="1050">
                  <a:solidFill>
                    <a:schemeClr val="dk1"/>
                  </a:solidFill>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rgbClr val="1A1A1A"/>
                </a:solidFill>
                <a:effectLst/>
                <a:uLnTx/>
                <a:uFillTx/>
                <a:latin typeface="Segoe UI"/>
                <a:ea typeface="+mn-ea"/>
                <a:cs typeface="+mn-cs"/>
              </a:endParaRPr>
            </a:p>
          </p:txBody>
        </p:sp>
        <p:sp>
          <p:nvSpPr>
            <p:cNvPr id="50" name="TextBox 49">
              <a:extLst>
                <a:ext uri="{FF2B5EF4-FFF2-40B4-BE49-F238E27FC236}">
                  <a16:creationId xmlns:a16="http://schemas.microsoft.com/office/drawing/2014/main" id="{56D6E55F-2E2A-4619-A5E4-3BD3F4EB7CE4}"/>
                </a:ext>
              </a:extLst>
            </p:cNvPr>
            <p:cNvSpPr txBox="1"/>
            <p:nvPr/>
          </p:nvSpPr>
          <p:spPr>
            <a:xfrm>
              <a:off x="4426381" y="1587478"/>
              <a:ext cx="862358" cy="169277"/>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0078D4">
                          <a:lumMod val="75000"/>
                        </a:srgbClr>
                      </a:gs>
                      <a:gs pos="16000">
                        <a:srgbClr val="0078D4">
                          <a:lumMod val="75000"/>
                        </a:srgbClr>
                      </a:gs>
                    </a:gsLst>
                    <a:lin ang="0" scaled="1"/>
                  </a:gradFill>
                  <a:effectLst/>
                  <a:uLnTx/>
                  <a:uFillTx/>
                  <a:latin typeface="Segoe UI"/>
                  <a:ea typeface="+mn-ea"/>
                  <a:cs typeface="+mn-cs"/>
                </a:rPr>
                <a:t>Management</a:t>
              </a:r>
            </a:p>
          </p:txBody>
        </p:sp>
      </p:grpSp>
      <p:sp>
        <p:nvSpPr>
          <p:cNvPr id="51" name="TextBox 50">
            <a:extLst>
              <a:ext uri="{FF2B5EF4-FFF2-40B4-BE49-F238E27FC236}">
                <a16:creationId xmlns:a16="http://schemas.microsoft.com/office/drawing/2014/main" id="{2910ECFF-EDBC-4D6E-BF3F-85129E4E1F6D}"/>
              </a:ext>
            </a:extLst>
          </p:cNvPr>
          <p:cNvSpPr txBox="1"/>
          <p:nvPr/>
        </p:nvSpPr>
        <p:spPr>
          <a:xfrm>
            <a:off x="8528239" y="1687174"/>
            <a:ext cx="1814450" cy="182880"/>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0">
                      <a:srgbClr val="565656"/>
                    </a:gs>
                    <a:gs pos="100000">
                      <a:srgbClr val="565656"/>
                    </a:gs>
                  </a:gsLst>
                  <a:lin ang="5400000" scaled="0"/>
                </a:gradFill>
                <a:effectLst/>
                <a:uLnTx/>
                <a:uFillTx/>
                <a:latin typeface="Segoe UI Semibold"/>
                <a:ea typeface="+mn-ea"/>
                <a:cs typeface="+mn-cs"/>
              </a:rPr>
              <a:t>Organizational Risk Appetite</a:t>
            </a:r>
          </a:p>
        </p:txBody>
      </p:sp>
      <p:sp>
        <p:nvSpPr>
          <p:cNvPr id="52" name="Rectangle 51">
            <a:extLst>
              <a:ext uri="{FF2B5EF4-FFF2-40B4-BE49-F238E27FC236}">
                <a16:creationId xmlns:a16="http://schemas.microsoft.com/office/drawing/2014/main" id="{7DF68659-6D2E-4CF1-949D-BA1A20450B8A}"/>
              </a:ext>
            </a:extLst>
          </p:cNvPr>
          <p:cNvSpPr/>
          <p:nvPr/>
        </p:nvSpPr>
        <p:spPr>
          <a:xfrm>
            <a:off x="6503633" y="1687174"/>
            <a:ext cx="2019416" cy="182880"/>
          </a:xfrm>
          <a:prstGeom prst="rect">
            <a:avLst/>
          </a:prstGeom>
        </p:spPr>
        <p:txBody>
          <a:bodyPr wrap="square" tIns="0" bIns="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0">
                      <a:srgbClr val="565656"/>
                    </a:gs>
                    <a:gs pos="100000">
                      <a:srgbClr val="565656"/>
                    </a:gs>
                  </a:gsLst>
                  <a:lin ang="5400000" scaled="0"/>
                </a:gradFill>
                <a:effectLst/>
                <a:uLnTx/>
                <a:uFillTx/>
                <a:latin typeface="Segoe UI Semibold"/>
                <a:ea typeface="+mn-ea"/>
                <a:cs typeface="+mn-cs"/>
              </a:rPr>
              <a:t>Business Model and Vision</a:t>
            </a:r>
          </a:p>
        </p:txBody>
      </p:sp>
      <p:sp>
        <p:nvSpPr>
          <p:cNvPr id="53" name="Rectangle 52">
            <a:extLst>
              <a:ext uri="{FF2B5EF4-FFF2-40B4-BE49-F238E27FC236}">
                <a16:creationId xmlns:a16="http://schemas.microsoft.com/office/drawing/2014/main" id="{E07A93AC-C654-42D7-A258-6DC64991D19A}"/>
              </a:ext>
            </a:extLst>
          </p:cNvPr>
          <p:cNvSpPr/>
          <p:nvPr/>
        </p:nvSpPr>
        <p:spPr bwMode="auto">
          <a:xfrm>
            <a:off x="6006973" y="1844331"/>
            <a:ext cx="233187" cy="18337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4" name="Rectangle 53">
            <a:extLst>
              <a:ext uri="{FF2B5EF4-FFF2-40B4-BE49-F238E27FC236}">
                <a16:creationId xmlns:a16="http://schemas.microsoft.com/office/drawing/2014/main" id="{CB28C350-B7D6-4B78-991D-C890CE005B2F}"/>
              </a:ext>
            </a:extLst>
          </p:cNvPr>
          <p:cNvSpPr/>
          <p:nvPr/>
        </p:nvSpPr>
        <p:spPr bwMode="auto">
          <a:xfrm>
            <a:off x="6522350" y="1829951"/>
            <a:ext cx="233187" cy="18337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 name="Speech Bubble: Rectangle 32">
            <a:extLst>
              <a:ext uri="{FF2B5EF4-FFF2-40B4-BE49-F238E27FC236}">
                <a16:creationId xmlns:a16="http://schemas.microsoft.com/office/drawing/2014/main" id="{E43025A7-7DE0-4C55-8E71-C62E15DD86F1}"/>
              </a:ext>
            </a:extLst>
          </p:cNvPr>
          <p:cNvSpPr/>
          <p:nvPr/>
        </p:nvSpPr>
        <p:spPr bwMode="auto">
          <a:xfrm>
            <a:off x="2124798" y="3380328"/>
            <a:ext cx="3012269" cy="909450"/>
          </a:xfrm>
          <a:prstGeom prst="wedgeRectCallout">
            <a:avLst>
              <a:gd name="adj1" fmla="val 20155"/>
              <a:gd name="adj2" fmla="val -103653"/>
            </a:avLst>
          </a:prstGeom>
          <a:solidFill>
            <a:schemeClr val="accent3">
              <a:lumMod val="20000"/>
              <a:lumOff val="80000"/>
            </a:schemeClr>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Competition from startups is disrupting markets, requiring businesses to digitally transform</a:t>
            </a:r>
          </a:p>
        </p:txBody>
      </p:sp>
    </p:spTree>
    <p:extLst>
      <p:ext uri="{BB962C8B-B14F-4D97-AF65-F5344CB8AC3E}">
        <p14:creationId xmlns:p14="http://schemas.microsoft.com/office/powerpoint/2010/main" val="28746657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par>
                                <p:cTn id="8" presetID="10" presetClass="entr" presetSubtype="0" fill="hold"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fade">
                                      <p:cBhvr>
                                        <p:cTn id="10" dur="500"/>
                                        <p:tgtEl>
                                          <p:spTgt spid="4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nodePh="1">
                                  <p:stCondLst>
                                    <p:cond delay="0"/>
                                  </p:stCondLst>
                                  <p:endCondLst>
                                    <p:cond evt="begin" delay="0">
                                      <p:tn val="17"/>
                                    </p:cond>
                                  </p:end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54"/>
                                        </p:tgtEl>
                                        <p:attrNameLst>
                                          <p:attrName>style.visibility</p:attrName>
                                        </p:attrNameLst>
                                      </p:cBhvr>
                                      <p:to>
                                        <p:strVal val="visible"/>
                                      </p:to>
                                    </p:set>
                                    <p:animEffect transition="in" filter="fade">
                                      <p:cBhvr>
                                        <p:cTn id="22" dur="500"/>
                                        <p:tgtEl>
                                          <p:spTgt spid="5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55"/>
                                        </p:tgtEl>
                                        <p:attrNameLst>
                                          <p:attrName>style.visibility</p:attrName>
                                        </p:attrNameLst>
                                      </p:cBhvr>
                                      <p:to>
                                        <p:strVal val="visible"/>
                                      </p:to>
                                    </p:set>
                                    <p:animEffect transition="in" filter="fade">
                                      <p:cBhvr>
                                        <p:cTn id="27" dur="500"/>
                                        <p:tgtEl>
                                          <p:spTgt spid="155"/>
                                        </p:tgtEl>
                                      </p:cBhvr>
                                    </p:animEffect>
                                  </p:childTnLst>
                                </p:cTn>
                              </p:par>
                              <p:par>
                                <p:cTn id="28" presetID="63" presetClass="path" presetSubtype="0" accel="50000" decel="50000" fill="hold" grpId="1" nodeType="withEffect">
                                  <p:stCondLst>
                                    <p:cond delay="0"/>
                                  </p:stCondLst>
                                  <p:childTnLst>
                                    <p:animMotion origin="layout" path="M -0.18828 -2.96296E-6 L -1.25E-6 -2.96296E-6 " pathEditMode="relative" rAng="0" ptsTypes="AA">
                                      <p:cBhvr>
                                        <p:cTn id="29" dur="2000" fill="hold"/>
                                        <p:tgtEl>
                                          <p:spTgt spid="155"/>
                                        </p:tgtEl>
                                        <p:attrNameLst>
                                          <p:attrName>ppt_x</p:attrName>
                                          <p:attrName>ppt_y</p:attrName>
                                        </p:attrNameLst>
                                      </p:cBhvr>
                                      <p:rCtr x="9414" y="0"/>
                                    </p:animMotion>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63" presetClass="path" presetSubtype="0" accel="50000" decel="50000" fill="hold" nodeType="withEffect">
                                  <p:stCondLst>
                                    <p:cond delay="0"/>
                                  </p:stCondLst>
                                  <p:childTnLst>
                                    <p:animMotion origin="layout" path="M -0.18854 0.00023 L -3.33333E-6 -2.96296E-6 " pathEditMode="relative" rAng="0" ptsTypes="AA">
                                      <p:cBhvr>
                                        <p:cTn id="34" dur="2000" fill="hold"/>
                                        <p:tgtEl>
                                          <p:spTgt spid="26"/>
                                        </p:tgtEl>
                                        <p:attrNameLst>
                                          <p:attrName>ppt_x</p:attrName>
                                          <p:attrName>ppt_y</p:attrName>
                                        </p:attrNameLst>
                                      </p:cBhvr>
                                      <p:rCtr x="9427" y="-23"/>
                                    </p:animMotion>
                                  </p:childTnLst>
                                </p:cTn>
                              </p:par>
                              <p:par>
                                <p:cTn id="35" presetID="42" presetClass="entr" presetSubtype="0" fill="hold" grpId="0" nodeType="withEffect" nodePh="1">
                                  <p:stCondLst>
                                    <p:cond delay="0"/>
                                  </p:stCondLst>
                                  <p:endCondLst>
                                    <p:cond evt="begin" delay="0">
                                      <p:tn val="35"/>
                                    </p:cond>
                                  </p:endCondLst>
                                  <p:childTnLst>
                                    <p:set>
                                      <p:cBhvr>
                                        <p:cTn id="36" dur="1" fill="hold">
                                          <p:stCondLst>
                                            <p:cond delay="0"/>
                                          </p:stCondLst>
                                        </p:cTn>
                                        <p:tgtEl>
                                          <p:spTgt spid="204"/>
                                        </p:tgtEl>
                                        <p:attrNameLst>
                                          <p:attrName>style.visibility</p:attrName>
                                        </p:attrNameLst>
                                      </p:cBhvr>
                                      <p:to>
                                        <p:strVal val="visible"/>
                                      </p:to>
                                    </p:set>
                                    <p:animEffect transition="in" filter="fade">
                                      <p:cBhvr>
                                        <p:cTn id="37" dur="1000"/>
                                        <p:tgtEl>
                                          <p:spTgt spid="204"/>
                                        </p:tgtEl>
                                      </p:cBhvr>
                                    </p:animEffect>
                                    <p:anim calcmode="lin" valueType="num">
                                      <p:cBhvr>
                                        <p:cTn id="38" dur="1000" fill="hold"/>
                                        <p:tgtEl>
                                          <p:spTgt spid="204"/>
                                        </p:tgtEl>
                                        <p:attrNameLst>
                                          <p:attrName>ppt_x</p:attrName>
                                        </p:attrNameLst>
                                      </p:cBhvr>
                                      <p:tavLst>
                                        <p:tav tm="0">
                                          <p:val>
                                            <p:strVal val="#ppt_x"/>
                                          </p:val>
                                        </p:tav>
                                        <p:tav tm="100000">
                                          <p:val>
                                            <p:strVal val="#ppt_x"/>
                                          </p:val>
                                        </p:tav>
                                      </p:tavLst>
                                    </p:anim>
                                    <p:anim calcmode="lin" valueType="num">
                                      <p:cBhvr>
                                        <p:cTn id="39" dur="1000" fill="hold"/>
                                        <p:tgtEl>
                                          <p:spTgt spid="204"/>
                                        </p:tgtEl>
                                        <p:attrNameLst>
                                          <p:attrName>ppt_y</p:attrName>
                                        </p:attrNameLst>
                                      </p:cBhvr>
                                      <p:tavLst>
                                        <p:tav tm="0">
                                          <p:val>
                                            <p:strVal val="#ppt_y+.1"/>
                                          </p:val>
                                        </p:tav>
                                        <p:tav tm="100000">
                                          <p:val>
                                            <p:strVal val="#ppt_y"/>
                                          </p:val>
                                        </p:tav>
                                      </p:tavLst>
                                    </p:anim>
                                  </p:childTnLst>
                                </p:cTn>
                              </p:par>
                            </p:childTnLst>
                          </p:cTn>
                        </p:par>
                        <p:par>
                          <p:cTn id="40" fill="hold">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fade">
                                      <p:cBhvr>
                                        <p:cTn id="43" dur="500"/>
                                        <p:tgtEl>
                                          <p:spTgt spid="33"/>
                                        </p:tgtEl>
                                      </p:cBhvr>
                                    </p:animEffect>
                                  </p:childTnLst>
                                </p:cTn>
                              </p:par>
                              <p:par>
                                <p:cTn id="44" presetID="10" presetClass="entr" presetSubtype="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childTnLst>
                          </p:cTn>
                        </p:par>
                        <p:par>
                          <p:cTn id="47" fill="hold">
                            <p:stCondLst>
                              <p:cond delay="2500"/>
                            </p:stCondLst>
                            <p:childTnLst>
                              <p:par>
                                <p:cTn id="48" presetID="10" presetClass="entr" presetSubtype="0" fill="hold" grpId="0" nodeType="after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fade">
                                      <p:cBhvr>
                                        <p:cTn id="5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55" grpId="1" animBg="1"/>
      <p:bldP spid="204" grpId="0"/>
      <p:bldP spid="2" grpId="0" animBg="1"/>
      <p:bldP spid="51" grpId="0"/>
      <p:bldP spid="52" grpId="0"/>
      <p:bldP spid="53" grpId="0"/>
      <p:bldP spid="54" grpId="0"/>
      <p:bldP spid="3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773772-16E7-4EC1-B136-BD472569CAC1}"/>
              </a:ext>
            </a:extLst>
          </p:cNvPr>
          <p:cNvGrpSpPr/>
          <p:nvPr/>
        </p:nvGrpSpPr>
        <p:grpSpPr>
          <a:xfrm>
            <a:off x="3683235" y="4120863"/>
            <a:ext cx="5073886" cy="680838"/>
            <a:chOff x="3683235" y="4120863"/>
            <a:chExt cx="5073886" cy="680838"/>
          </a:xfrm>
        </p:grpSpPr>
        <p:sp>
          <p:nvSpPr>
            <p:cNvPr id="183" name="Rectangle: Rounded Corners 182">
              <a:extLst>
                <a:ext uri="{FF2B5EF4-FFF2-40B4-BE49-F238E27FC236}">
                  <a16:creationId xmlns:a16="http://schemas.microsoft.com/office/drawing/2014/main" id="{24331B55-7147-4CEB-A5EA-B38B79AF1BC0}"/>
                </a:ext>
              </a:extLst>
            </p:cNvPr>
            <p:cNvSpPr/>
            <p:nvPr/>
          </p:nvSpPr>
          <p:spPr bwMode="auto">
            <a:xfrm>
              <a:off x="3750037" y="4120863"/>
              <a:ext cx="5007084" cy="680838"/>
            </a:xfrm>
            <a:prstGeom prst="roundRect">
              <a:avLst>
                <a:gd name="adj" fmla="val 6642"/>
              </a:avLst>
            </a:prstGeom>
            <a:solidFill>
              <a:srgbClr val="E1F2FF"/>
            </a:solidFill>
            <a:ln w="12700">
              <a:solidFill>
                <a:schemeClr val="accent1"/>
              </a:solidFill>
              <a:prstDash val="sysDash"/>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184" name="TextBox 183">
              <a:extLst>
                <a:ext uri="{FF2B5EF4-FFF2-40B4-BE49-F238E27FC236}">
                  <a16:creationId xmlns:a16="http://schemas.microsoft.com/office/drawing/2014/main" id="{24482A20-4C7B-48EC-A4ED-8D1AD8226412}"/>
                </a:ext>
              </a:extLst>
            </p:cNvPr>
            <p:cNvSpPr txBox="1"/>
            <p:nvPr/>
          </p:nvSpPr>
          <p:spPr>
            <a:xfrm>
              <a:off x="8245670" y="4162488"/>
              <a:ext cx="449765" cy="3815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App &amp; Data Teams</a:t>
              </a:r>
            </a:p>
          </p:txBody>
        </p:sp>
        <p:sp>
          <p:nvSpPr>
            <p:cNvPr id="237" name="Rectangle: Rounded Corners 236">
              <a:extLst>
                <a:ext uri="{FF2B5EF4-FFF2-40B4-BE49-F238E27FC236}">
                  <a16:creationId xmlns:a16="http://schemas.microsoft.com/office/drawing/2014/main" id="{28FF5824-E025-412B-92EA-2BCAB02DCDFF}"/>
                </a:ext>
              </a:extLst>
            </p:cNvPr>
            <p:cNvSpPr/>
            <p:nvPr/>
          </p:nvSpPr>
          <p:spPr bwMode="auto">
            <a:xfrm>
              <a:off x="3683235" y="4207669"/>
              <a:ext cx="4351750" cy="353884"/>
            </a:xfrm>
            <a:prstGeom prst="roundRect">
              <a:avLst>
                <a:gd name="adj" fmla="val 13639"/>
              </a:avLst>
            </a:prstGeom>
            <a:noFill/>
            <a:ln w="19050">
              <a:solidFill>
                <a:schemeClr val="accent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238" name="TextBox 237">
              <a:extLst>
                <a:ext uri="{FF2B5EF4-FFF2-40B4-BE49-F238E27FC236}">
                  <a16:creationId xmlns:a16="http://schemas.microsoft.com/office/drawing/2014/main" id="{C9836FE7-4CAD-4DFD-A747-04D47AD66CF5}"/>
                </a:ext>
              </a:extLst>
            </p:cNvPr>
            <p:cNvSpPr txBox="1"/>
            <p:nvPr/>
          </p:nvSpPr>
          <p:spPr>
            <a:xfrm>
              <a:off x="5600435" y="4329477"/>
              <a:ext cx="692802" cy="1384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IoT Security</a:t>
              </a:r>
            </a:p>
          </p:txBody>
        </p:sp>
        <p:sp>
          <p:nvSpPr>
            <p:cNvPr id="239" name="TextBox 238">
              <a:extLst>
                <a:ext uri="{FF2B5EF4-FFF2-40B4-BE49-F238E27FC236}">
                  <a16:creationId xmlns:a16="http://schemas.microsoft.com/office/drawing/2014/main" id="{3B5B86A9-01B9-44A8-856B-AAAEDA989C7F}"/>
                </a:ext>
              </a:extLst>
            </p:cNvPr>
            <p:cNvSpPr txBox="1"/>
            <p:nvPr/>
          </p:nvSpPr>
          <p:spPr>
            <a:xfrm>
              <a:off x="3882935" y="4324453"/>
              <a:ext cx="1435384" cy="138499"/>
            </a:xfrm>
            <a:prstGeom prst="rect">
              <a:avLst/>
            </a:prstGeom>
            <a:noFill/>
          </p:spPr>
          <p:txBody>
            <a:bodyPr wrap="square" lIns="0" tIns="0" rIns="0" bIns="0" rtlCol="0">
              <a:spAutoFit/>
            </a:bodyPr>
            <a:lstStyle/>
            <a:p>
              <a:pPr>
                <a:defRPr/>
              </a:pPr>
              <a:r>
                <a:rPr lang="en-US" sz="900">
                  <a:gradFill>
                    <a:gsLst>
                      <a:gs pos="100000">
                        <a:srgbClr val="1A1A1A"/>
                      </a:gs>
                      <a:gs pos="16000">
                        <a:srgbClr val="1A1A1A"/>
                      </a:gs>
                    </a:gsLst>
                    <a:lin ang="0" scaled="1"/>
                  </a:gradFill>
                  <a:latin typeface="Segoe UI Semibold" panose="020B0702040204020203" pitchFamily="34" charset="0"/>
                  <a:cs typeface="Segoe UI Semibold" panose="020B0702040204020203" pitchFamily="34" charset="0"/>
                </a:rPr>
                <a:t>App Security / </a:t>
              </a:r>
              <a:r>
                <a:rPr lang="en-US" sz="900" err="1">
                  <a:gradFill>
                    <a:gsLst>
                      <a:gs pos="100000">
                        <a:srgbClr val="1A1A1A"/>
                      </a:gs>
                      <a:gs pos="16000">
                        <a:srgbClr val="1A1A1A"/>
                      </a:gs>
                    </a:gsLst>
                    <a:lin ang="0" scaled="1"/>
                  </a:gradFill>
                  <a:latin typeface="Segoe UI Semibold" panose="020B0702040204020203" pitchFamily="34" charset="0"/>
                  <a:cs typeface="Segoe UI Semibold" panose="020B0702040204020203" pitchFamily="34" charset="0"/>
                </a:rPr>
                <a:t>DevSecOps</a:t>
              </a:r>
              <a:endPar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endParaRPr>
            </a:p>
          </p:txBody>
        </p:sp>
        <p:sp>
          <p:nvSpPr>
            <p:cNvPr id="240" name="TextBox 239">
              <a:extLst>
                <a:ext uri="{FF2B5EF4-FFF2-40B4-BE49-F238E27FC236}">
                  <a16:creationId xmlns:a16="http://schemas.microsoft.com/office/drawing/2014/main" id="{1039D94D-A0CA-43A7-B100-4706038D8586}"/>
                </a:ext>
              </a:extLst>
            </p:cNvPr>
            <p:cNvSpPr txBox="1"/>
            <p:nvPr/>
          </p:nvSpPr>
          <p:spPr>
            <a:xfrm>
              <a:off x="3769322" y="4134298"/>
              <a:ext cx="1143442" cy="146390"/>
            </a:xfrm>
            <a:prstGeom prst="rect">
              <a:avLst/>
            </a:prstGeom>
            <a:solidFill>
              <a:srgbClr val="E1F2FF"/>
            </a:solidFill>
          </p:spPr>
          <p:txBody>
            <a:bodyPr wrap="square" lIns="118872"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Apps &amp; Data</a:t>
              </a:r>
            </a:p>
          </p:txBody>
        </p:sp>
        <p:sp>
          <p:nvSpPr>
            <p:cNvPr id="4" name="TextBox 3">
              <a:extLst>
                <a:ext uri="{FF2B5EF4-FFF2-40B4-BE49-F238E27FC236}">
                  <a16:creationId xmlns:a16="http://schemas.microsoft.com/office/drawing/2014/main" id="{C59A92A9-8273-48BE-900E-61892E62966E}"/>
                </a:ext>
              </a:extLst>
            </p:cNvPr>
            <p:cNvSpPr txBox="1"/>
            <p:nvPr/>
          </p:nvSpPr>
          <p:spPr>
            <a:xfrm>
              <a:off x="6502924" y="4325847"/>
              <a:ext cx="775606" cy="1384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Data Security</a:t>
              </a:r>
            </a:p>
          </p:txBody>
        </p:sp>
      </p:grpSp>
      <p:grpSp>
        <p:nvGrpSpPr>
          <p:cNvPr id="178" name="Group 177">
            <a:extLst>
              <a:ext uri="{FF2B5EF4-FFF2-40B4-BE49-F238E27FC236}">
                <a16:creationId xmlns:a16="http://schemas.microsoft.com/office/drawing/2014/main" id="{37D68E92-E685-4E8F-8006-ACE12A61EA2A}"/>
              </a:ext>
            </a:extLst>
          </p:cNvPr>
          <p:cNvGrpSpPr/>
          <p:nvPr/>
        </p:nvGrpSpPr>
        <p:grpSpPr>
          <a:xfrm>
            <a:off x="3750037" y="3563631"/>
            <a:ext cx="5021914" cy="559795"/>
            <a:chOff x="3750036" y="4413390"/>
            <a:chExt cx="5549998" cy="715886"/>
          </a:xfrm>
        </p:grpSpPr>
        <p:sp>
          <p:nvSpPr>
            <p:cNvPr id="179" name="Rectangle: Rounded Corners 178">
              <a:extLst>
                <a:ext uri="{FF2B5EF4-FFF2-40B4-BE49-F238E27FC236}">
                  <a16:creationId xmlns:a16="http://schemas.microsoft.com/office/drawing/2014/main" id="{8C4369C2-017F-4AF3-B53F-332C905D08A1}"/>
                </a:ext>
              </a:extLst>
            </p:cNvPr>
            <p:cNvSpPr/>
            <p:nvPr/>
          </p:nvSpPr>
          <p:spPr bwMode="auto">
            <a:xfrm>
              <a:off x="3750036" y="4413390"/>
              <a:ext cx="5531582" cy="715886"/>
            </a:xfrm>
            <a:prstGeom prst="roundRect">
              <a:avLst>
                <a:gd name="adj" fmla="val 6642"/>
              </a:avLst>
            </a:prstGeom>
            <a:solidFill>
              <a:srgbClr val="E1F2FF"/>
            </a:solidFill>
            <a:ln w="12700">
              <a:solidFill>
                <a:schemeClr val="accent1"/>
              </a:solidFill>
              <a:prstDash val="sysDash"/>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180" name="TextBox 179">
              <a:extLst>
                <a:ext uri="{FF2B5EF4-FFF2-40B4-BE49-F238E27FC236}">
                  <a16:creationId xmlns:a16="http://schemas.microsoft.com/office/drawing/2014/main" id="{41628695-3F6F-4F86-8969-A2E4860B31A6}"/>
                </a:ext>
              </a:extLst>
            </p:cNvPr>
            <p:cNvSpPr txBox="1"/>
            <p:nvPr/>
          </p:nvSpPr>
          <p:spPr>
            <a:xfrm>
              <a:off x="8711554" y="4650445"/>
              <a:ext cx="588480" cy="354236"/>
            </a:xfrm>
            <a:prstGeom prst="rect">
              <a:avLst/>
            </a:prstGeom>
            <a:noFill/>
          </p:spPr>
          <p:txBody>
            <a:bodyPr wrap="squar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800" b="0" i="1" u="none" strike="noStrike" cap="none" spc="0" normalizeH="0" baseline="0">
                  <a:ln>
                    <a:noFill/>
                  </a:ln>
                  <a:gradFill>
                    <a:gsLst>
                      <a:gs pos="100000">
                        <a:srgbClr val="1A1A1A"/>
                      </a:gs>
                      <a:gs pos="16000">
                        <a:srgbClr val="1A1A1A"/>
                      </a:gs>
                    </a:gsLst>
                    <a:lin ang="0" scaled="1"/>
                  </a:gradFill>
                  <a:effectLst/>
                  <a:uLnTx/>
                  <a:uFillTx/>
                  <a:latin typeface="Segoe UI"/>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People</a:t>
              </a:r>
              <a:br>
                <a:rPr kumimoji="0" lang="en-US" sz="800" b="0" i="1"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br>
              <a:r>
                <a:rPr kumimoji="0" lang="en-US" sz="800" b="0" i="1"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Teams</a:t>
              </a:r>
            </a:p>
          </p:txBody>
        </p:sp>
      </p:grpSp>
      <p:grpSp>
        <p:nvGrpSpPr>
          <p:cNvPr id="189" name="Group 188">
            <a:extLst>
              <a:ext uri="{FF2B5EF4-FFF2-40B4-BE49-F238E27FC236}">
                <a16:creationId xmlns:a16="http://schemas.microsoft.com/office/drawing/2014/main" id="{446DFB0B-6A93-40B0-9D54-FAA45B9998AC}"/>
              </a:ext>
            </a:extLst>
          </p:cNvPr>
          <p:cNvGrpSpPr/>
          <p:nvPr/>
        </p:nvGrpSpPr>
        <p:grpSpPr>
          <a:xfrm>
            <a:off x="3750035" y="5047844"/>
            <a:ext cx="5036794" cy="660218"/>
            <a:chOff x="3750035" y="5340371"/>
            <a:chExt cx="4912200" cy="715886"/>
          </a:xfrm>
        </p:grpSpPr>
        <p:sp>
          <p:nvSpPr>
            <p:cNvPr id="200" name="Rectangle: Rounded Corners 199">
              <a:extLst>
                <a:ext uri="{FF2B5EF4-FFF2-40B4-BE49-F238E27FC236}">
                  <a16:creationId xmlns:a16="http://schemas.microsoft.com/office/drawing/2014/main" id="{492937CB-21BF-4302-8F1D-1C1D80C914C1}"/>
                </a:ext>
              </a:extLst>
            </p:cNvPr>
            <p:cNvSpPr/>
            <p:nvPr/>
          </p:nvSpPr>
          <p:spPr bwMode="auto">
            <a:xfrm>
              <a:off x="3750035" y="5340371"/>
              <a:ext cx="4881438" cy="715886"/>
            </a:xfrm>
            <a:prstGeom prst="roundRect">
              <a:avLst>
                <a:gd name="adj" fmla="val 6642"/>
              </a:avLst>
            </a:prstGeom>
            <a:solidFill>
              <a:srgbClr val="E1F2FF"/>
            </a:solidFill>
            <a:ln w="12700">
              <a:solidFill>
                <a:schemeClr val="accent1"/>
              </a:solidFill>
              <a:prstDash val="sysDash"/>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201" name="TextBox 200">
              <a:extLst>
                <a:ext uri="{FF2B5EF4-FFF2-40B4-BE49-F238E27FC236}">
                  <a16:creationId xmlns:a16="http://schemas.microsoft.com/office/drawing/2014/main" id="{0A6A3881-320C-4F68-8BCB-34C152CCCEA8}"/>
                </a:ext>
              </a:extLst>
            </p:cNvPr>
            <p:cNvSpPr txBox="1"/>
            <p:nvPr/>
          </p:nvSpPr>
          <p:spPr>
            <a:xfrm>
              <a:off x="8130938" y="5672392"/>
              <a:ext cx="531297" cy="300355"/>
            </a:xfrm>
            <a:prstGeom prst="rect">
              <a:avLst/>
            </a:prstGeom>
            <a:noFill/>
          </p:spPr>
          <p:txBody>
            <a:bodyPr wrap="squar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800" b="0" i="1" u="none" strike="noStrike" cap="none" spc="0" normalizeH="0" baseline="0">
                  <a:ln>
                    <a:noFill/>
                  </a:ln>
                  <a:gradFill>
                    <a:gsLst>
                      <a:gs pos="100000">
                        <a:srgbClr val="1A1A1A"/>
                      </a:gs>
                      <a:gs pos="16000">
                        <a:srgbClr val="1A1A1A"/>
                      </a:gs>
                    </a:gsLst>
                    <a:lin ang="0" scaled="1"/>
                  </a:gradFill>
                  <a:effectLst/>
                  <a:uLnTx/>
                  <a:uFillTx/>
                  <a:latin typeface="Segoe UI"/>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Identity</a:t>
              </a:r>
              <a:br>
                <a:rPr kumimoji="0" lang="en-US" sz="800" b="0" i="1"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br>
              <a:r>
                <a:rPr kumimoji="0" lang="en-US" sz="800" b="0" i="1"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Teams</a:t>
              </a:r>
            </a:p>
          </p:txBody>
        </p:sp>
      </p:grpSp>
      <p:grpSp>
        <p:nvGrpSpPr>
          <p:cNvPr id="204" name="Group 203">
            <a:extLst>
              <a:ext uri="{FF2B5EF4-FFF2-40B4-BE49-F238E27FC236}">
                <a16:creationId xmlns:a16="http://schemas.microsoft.com/office/drawing/2014/main" id="{5741109E-35BF-45A0-B437-9EB567B197AD}"/>
              </a:ext>
            </a:extLst>
          </p:cNvPr>
          <p:cNvGrpSpPr/>
          <p:nvPr/>
        </p:nvGrpSpPr>
        <p:grpSpPr>
          <a:xfrm>
            <a:off x="3750036" y="4586047"/>
            <a:ext cx="5684931" cy="603003"/>
            <a:chOff x="3750036" y="4878574"/>
            <a:chExt cx="5308622" cy="603003"/>
          </a:xfrm>
        </p:grpSpPr>
        <p:sp>
          <p:nvSpPr>
            <p:cNvPr id="218" name="Rectangle: Rounded Corners 217">
              <a:extLst>
                <a:ext uri="{FF2B5EF4-FFF2-40B4-BE49-F238E27FC236}">
                  <a16:creationId xmlns:a16="http://schemas.microsoft.com/office/drawing/2014/main" id="{78F526FB-2281-41F2-91A9-7595B6C504A3}"/>
                </a:ext>
              </a:extLst>
            </p:cNvPr>
            <p:cNvSpPr/>
            <p:nvPr/>
          </p:nvSpPr>
          <p:spPr bwMode="auto">
            <a:xfrm>
              <a:off x="3750036" y="4878574"/>
              <a:ext cx="5167992" cy="603003"/>
            </a:xfrm>
            <a:prstGeom prst="roundRect">
              <a:avLst>
                <a:gd name="adj" fmla="val 6642"/>
              </a:avLst>
            </a:prstGeom>
            <a:solidFill>
              <a:srgbClr val="B7E0FF"/>
            </a:solidFill>
            <a:ln w="12700">
              <a:solidFill>
                <a:schemeClr val="accent1"/>
              </a:solidFill>
              <a:prstDash val="sysDash"/>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219" name="TextBox 218">
              <a:extLst>
                <a:ext uri="{FF2B5EF4-FFF2-40B4-BE49-F238E27FC236}">
                  <a16:creationId xmlns:a16="http://schemas.microsoft.com/office/drawing/2014/main" id="{8BE6FB69-7ECC-4EC9-9FA4-FF57A80F7FC0}"/>
                </a:ext>
              </a:extLst>
            </p:cNvPr>
            <p:cNvSpPr txBox="1"/>
            <p:nvPr/>
          </p:nvSpPr>
          <p:spPr>
            <a:xfrm>
              <a:off x="7945372" y="5092640"/>
              <a:ext cx="1113286" cy="16927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1"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IT Operations</a:t>
              </a:r>
            </a:p>
          </p:txBody>
        </p:sp>
      </p:grpSp>
      <p:grpSp>
        <p:nvGrpSpPr>
          <p:cNvPr id="222" name="Group 221">
            <a:extLst>
              <a:ext uri="{FF2B5EF4-FFF2-40B4-BE49-F238E27FC236}">
                <a16:creationId xmlns:a16="http://schemas.microsoft.com/office/drawing/2014/main" id="{C58BAC15-1DD7-4C1A-9935-E3C19159007F}"/>
              </a:ext>
            </a:extLst>
          </p:cNvPr>
          <p:cNvGrpSpPr/>
          <p:nvPr/>
        </p:nvGrpSpPr>
        <p:grpSpPr>
          <a:xfrm>
            <a:off x="3677432" y="3616133"/>
            <a:ext cx="4357553" cy="460426"/>
            <a:chOff x="3677432" y="3908660"/>
            <a:chExt cx="4224461" cy="460426"/>
          </a:xfrm>
        </p:grpSpPr>
        <p:sp>
          <p:nvSpPr>
            <p:cNvPr id="232" name="Rectangle: Rounded Corners 231">
              <a:extLst>
                <a:ext uri="{FF2B5EF4-FFF2-40B4-BE49-F238E27FC236}">
                  <a16:creationId xmlns:a16="http://schemas.microsoft.com/office/drawing/2014/main" id="{D0BFB76D-56EA-4BF7-A2FC-97C0DCCC1749}"/>
                </a:ext>
              </a:extLst>
            </p:cNvPr>
            <p:cNvSpPr/>
            <p:nvPr/>
          </p:nvSpPr>
          <p:spPr bwMode="auto">
            <a:xfrm>
              <a:off x="3677432" y="4021951"/>
              <a:ext cx="4224461" cy="347135"/>
            </a:xfrm>
            <a:prstGeom prst="roundRect">
              <a:avLst>
                <a:gd name="adj" fmla="val 13639"/>
              </a:avLst>
            </a:prstGeom>
            <a:noFill/>
            <a:ln w="19050">
              <a:solidFill>
                <a:schemeClr val="accent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233" name="TextBox 232">
              <a:extLst>
                <a:ext uri="{FF2B5EF4-FFF2-40B4-BE49-F238E27FC236}">
                  <a16:creationId xmlns:a16="http://schemas.microsoft.com/office/drawing/2014/main" id="{7ADA0DAD-089B-47BC-8411-1FD1CF654F98}"/>
                </a:ext>
              </a:extLst>
            </p:cNvPr>
            <p:cNvSpPr txBox="1"/>
            <p:nvPr/>
          </p:nvSpPr>
          <p:spPr>
            <a:xfrm>
              <a:off x="5784320" y="4115342"/>
              <a:ext cx="1347855" cy="138499"/>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Insider Risk</a:t>
              </a:r>
            </a:p>
          </p:txBody>
        </p:sp>
        <p:sp>
          <p:nvSpPr>
            <p:cNvPr id="234" name="TextBox 233">
              <a:extLst>
                <a:ext uri="{FF2B5EF4-FFF2-40B4-BE49-F238E27FC236}">
                  <a16:creationId xmlns:a16="http://schemas.microsoft.com/office/drawing/2014/main" id="{BC73A42F-B231-41D0-A0FB-BF2512D52E03}"/>
                </a:ext>
              </a:extLst>
            </p:cNvPr>
            <p:cNvSpPr txBox="1"/>
            <p:nvPr/>
          </p:nvSpPr>
          <p:spPr>
            <a:xfrm>
              <a:off x="3893615" y="4115342"/>
              <a:ext cx="2023173" cy="1384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User Education &amp; Awareness</a:t>
              </a:r>
            </a:p>
          </p:txBody>
        </p:sp>
        <p:sp>
          <p:nvSpPr>
            <p:cNvPr id="235" name="TextBox 234">
              <a:extLst>
                <a:ext uri="{FF2B5EF4-FFF2-40B4-BE49-F238E27FC236}">
                  <a16:creationId xmlns:a16="http://schemas.microsoft.com/office/drawing/2014/main" id="{3DA05A80-6505-4EE0-947C-33996AE02AC1}"/>
                </a:ext>
              </a:extLst>
            </p:cNvPr>
            <p:cNvSpPr txBox="1"/>
            <p:nvPr/>
          </p:nvSpPr>
          <p:spPr>
            <a:xfrm>
              <a:off x="3767023" y="3908660"/>
              <a:ext cx="637460" cy="169277"/>
            </a:xfrm>
            <a:prstGeom prst="rect">
              <a:avLst/>
            </a:prstGeom>
            <a:solidFill>
              <a:srgbClr val="E1F2FF"/>
            </a:solidFill>
          </p:spPr>
          <p:txBody>
            <a:bodyPr wrap="square" lIns="13716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People</a:t>
              </a:r>
            </a:p>
          </p:txBody>
        </p:sp>
      </p:grpSp>
      <p:grpSp>
        <p:nvGrpSpPr>
          <p:cNvPr id="241" name="Group 240">
            <a:extLst>
              <a:ext uri="{FF2B5EF4-FFF2-40B4-BE49-F238E27FC236}">
                <a16:creationId xmlns:a16="http://schemas.microsoft.com/office/drawing/2014/main" id="{B2602CC4-7EB5-47DE-9C1C-01AD3CEA159C}"/>
              </a:ext>
            </a:extLst>
          </p:cNvPr>
          <p:cNvGrpSpPr/>
          <p:nvPr/>
        </p:nvGrpSpPr>
        <p:grpSpPr>
          <a:xfrm>
            <a:off x="3684284" y="5212112"/>
            <a:ext cx="4349097" cy="448250"/>
            <a:chOff x="3677433" y="5505889"/>
            <a:chExt cx="4091784" cy="514288"/>
          </a:xfrm>
        </p:grpSpPr>
        <p:sp>
          <p:nvSpPr>
            <p:cNvPr id="242" name="Rectangle: Rounded Corners 241">
              <a:extLst>
                <a:ext uri="{FF2B5EF4-FFF2-40B4-BE49-F238E27FC236}">
                  <a16:creationId xmlns:a16="http://schemas.microsoft.com/office/drawing/2014/main" id="{69D5EC61-7629-4F3B-AFE6-B7AE705C7B76}"/>
                </a:ext>
              </a:extLst>
            </p:cNvPr>
            <p:cNvSpPr/>
            <p:nvPr/>
          </p:nvSpPr>
          <p:spPr bwMode="auto">
            <a:xfrm>
              <a:off x="3677433" y="5591680"/>
              <a:ext cx="4091784" cy="428497"/>
            </a:xfrm>
            <a:prstGeom prst="roundRect">
              <a:avLst>
                <a:gd name="adj" fmla="val 17028"/>
              </a:avLst>
            </a:prstGeom>
            <a:noFill/>
            <a:ln w="19050">
              <a:solidFill>
                <a:schemeClr val="accent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243" name="TextBox 242">
              <a:extLst>
                <a:ext uri="{FF2B5EF4-FFF2-40B4-BE49-F238E27FC236}">
                  <a16:creationId xmlns:a16="http://schemas.microsoft.com/office/drawing/2014/main" id="{10168FAA-0AA7-4F37-A8CE-96EC3061A050}"/>
                </a:ext>
              </a:extLst>
            </p:cNvPr>
            <p:cNvSpPr txBox="1"/>
            <p:nvPr/>
          </p:nvSpPr>
          <p:spPr>
            <a:xfrm>
              <a:off x="3762995" y="5505889"/>
              <a:ext cx="1303410" cy="178523"/>
            </a:xfrm>
            <a:prstGeom prst="rect">
              <a:avLst/>
            </a:prstGeom>
            <a:solidFill>
              <a:srgbClr val="E1F2FF"/>
            </a:solidFill>
          </p:spPr>
          <p:txBody>
            <a:bodyPr wrap="square" lIns="9144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300" b="1" i="0" u="none" strike="noStrike" cap="none" spc="0" normalizeH="0" baseline="0">
                  <a:ln>
                    <a:noFill/>
                  </a:ln>
                  <a:gradFill>
                    <a:gsLst>
                      <a:gs pos="100000">
                        <a:schemeClr val="accent1"/>
                      </a:gs>
                      <a:gs pos="16000">
                        <a:schemeClr val="accent1"/>
                      </a:gs>
                    </a:gsLst>
                    <a:lin ang="0" scaled="1"/>
                  </a:gradFill>
                  <a:effectLst/>
                  <a:uLnTx/>
                  <a:uFillTx/>
                  <a:latin typeface="Segoe UI"/>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Identity &amp; Keys</a:t>
              </a:r>
            </a:p>
          </p:txBody>
        </p:sp>
        <p:sp>
          <p:nvSpPr>
            <p:cNvPr id="244" name="TextBox 243">
              <a:extLst>
                <a:ext uri="{FF2B5EF4-FFF2-40B4-BE49-F238E27FC236}">
                  <a16:creationId xmlns:a16="http://schemas.microsoft.com/office/drawing/2014/main" id="{6CC608B9-1CBC-4BDB-BAEB-BD9C43BB6909}"/>
                </a:ext>
              </a:extLst>
            </p:cNvPr>
            <p:cNvSpPr txBox="1"/>
            <p:nvPr/>
          </p:nvSpPr>
          <p:spPr>
            <a:xfrm>
              <a:off x="5092977" y="5700068"/>
              <a:ext cx="973044" cy="262915"/>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Administrator Security</a:t>
              </a:r>
            </a:p>
          </p:txBody>
        </p:sp>
        <p:sp>
          <p:nvSpPr>
            <p:cNvPr id="245" name="TextBox 244">
              <a:extLst>
                <a:ext uri="{FF2B5EF4-FFF2-40B4-BE49-F238E27FC236}">
                  <a16:creationId xmlns:a16="http://schemas.microsoft.com/office/drawing/2014/main" id="{5F224D58-C50B-4871-BF63-8E2E88AC2A40}"/>
                </a:ext>
              </a:extLst>
            </p:cNvPr>
            <p:cNvSpPr txBox="1"/>
            <p:nvPr/>
          </p:nvSpPr>
          <p:spPr>
            <a:xfrm>
              <a:off x="6147497" y="5700068"/>
              <a:ext cx="949999" cy="262915"/>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Identity System Security</a:t>
              </a:r>
            </a:p>
          </p:txBody>
        </p:sp>
        <p:sp>
          <p:nvSpPr>
            <p:cNvPr id="246" name="TextBox 245">
              <a:extLst>
                <a:ext uri="{FF2B5EF4-FFF2-40B4-BE49-F238E27FC236}">
                  <a16:creationId xmlns:a16="http://schemas.microsoft.com/office/drawing/2014/main" id="{36E2EC0A-82E5-4F97-BC8D-BD77B4C7CCFD}"/>
                </a:ext>
              </a:extLst>
            </p:cNvPr>
            <p:cNvSpPr txBox="1"/>
            <p:nvPr/>
          </p:nvSpPr>
          <p:spPr>
            <a:xfrm>
              <a:off x="3861712" y="5760018"/>
              <a:ext cx="1136796" cy="143014"/>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Key Management</a:t>
              </a:r>
            </a:p>
          </p:txBody>
        </p:sp>
      </p:grpSp>
      <p:cxnSp>
        <p:nvCxnSpPr>
          <p:cNvPr id="247" name="Straight Arrow Connector 246">
            <a:extLst>
              <a:ext uri="{FF2B5EF4-FFF2-40B4-BE49-F238E27FC236}">
                <a16:creationId xmlns:a16="http://schemas.microsoft.com/office/drawing/2014/main" id="{B7F572B3-133B-430B-A2D9-B349D98D6889}"/>
              </a:ext>
            </a:extLst>
          </p:cNvPr>
          <p:cNvCxnSpPr>
            <a:cxnSpLocks/>
          </p:cNvCxnSpPr>
          <p:nvPr/>
        </p:nvCxnSpPr>
        <p:spPr>
          <a:xfrm flipH="1">
            <a:off x="3309441" y="5496612"/>
            <a:ext cx="367991" cy="0"/>
          </a:xfrm>
          <a:prstGeom prst="straightConnector1">
            <a:avLst/>
          </a:prstGeom>
          <a:noFill/>
          <a:ln w="25400" cap="flat" cmpd="sng" algn="ctr">
            <a:solidFill>
              <a:srgbClr val="0078D4"/>
            </a:solidFill>
            <a:prstDash val="solid"/>
            <a:headEnd type="arrow" w="lg" len="med"/>
            <a:tailEnd type="arrow" w="lg" len="med"/>
          </a:ln>
          <a:effectLst/>
        </p:spPr>
      </p:cxnSp>
      <p:cxnSp>
        <p:nvCxnSpPr>
          <p:cNvPr id="248" name="Straight Arrow Connector 247">
            <a:extLst>
              <a:ext uri="{FF2B5EF4-FFF2-40B4-BE49-F238E27FC236}">
                <a16:creationId xmlns:a16="http://schemas.microsoft.com/office/drawing/2014/main" id="{B1BFAFCE-E256-4C7C-8CFD-65B5790E0832}"/>
              </a:ext>
            </a:extLst>
          </p:cNvPr>
          <p:cNvCxnSpPr>
            <a:cxnSpLocks/>
          </p:cNvCxnSpPr>
          <p:nvPr/>
        </p:nvCxnSpPr>
        <p:spPr>
          <a:xfrm flipH="1">
            <a:off x="3309441" y="4932334"/>
            <a:ext cx="367991" cy="0"/>
          </a:xfrm>
          <a:prstGeom prst="straightConnector1">
            <a:avLst/>
          </a:prstGeom>
          <a:noFill/>
          <a:ln w="25400" cap="flat" cmpd="sng" algn="ctr">
            <a:solidFill>
              <a:srgbClr val="0078D4"/>
            </a:solidFill>
            <a:prstDash val="solid"/>
            <a:headEnd type="arrow" w="lg" len="med"/>
            <a:tailEnd type="arrow" w="lg" len="med"/>
          </a:ln>
          <a:effectLst/>
        </p:spPr>
      </p:cxnSp>
      <p:cxnSp>
        <p:nvCxnSpPr>
          <p:cNvPr id="249" name="Straight Arrow Connector 248">
            <a:extLst>
              <a:ext uri="{FF2B5EF4-FFF2-40B4-BE49-F238E27FC236}">
                <a16:creationId xmlns:a16="http://schemas.microsoft.com/office/drawing/2014/main" id="{FCEF7F9E-4128-4FA1-9566-C4D18145E7C7}"/>
              </a:ext>
            </a:extLst>
          </p:cNvPr>
          <p:cNvCxnSpPr>
            <a:cxnSpLocks/>
          </p:cNvCxnSpPr>
          <p:nvPr/>
        </p:nvCxnSpPr>
        <p:spPr>
          <a:xfrm flipH="1">
            <a:off x="3309441" y="4371196"/>
            <a:ext cx="367991" cy="0"/>
          </a:xfrm>
          <a:prstGeom prst="straightConnector1">
            <a:avLst/>
          </a:prstGeom>
          <a:noFill/>
          <a:ln w="25400" cap="flat" cmpd="sng" algn="ctr">
            <a:solidFill>
              <a:srgbClr val="0078D4"/>
            </a:solidFill>
            <a:prstDash val="solid"/>
            <a:headEnd type="arrow" w="lg" len="med"/>
            <a:tailEnd type="arrow" w="lg" len="med"/>
          </a:ln>
          <a:effectLst/>
        </p:spPr>
      </p:cxnSp>
      <p:grpSp>
        <p:nvGrpSpPr>
          <p:cNvPr id="250" name="Group 249">
            <a:extLst>
              <a:ext uri="{FF2B5EF4-FFF2-40B4-BE49-F238E27FC236}">
                <a16:creationId xmlns:a16="http://schemas.microsoft.com/office/drawing/2014/main" id="{F70A273D-3F34-4A04-B202-0930A02DACB4}"/>
              </a:ext>
            </a:extLst>
          </p:cNvPr>
          <p:cNvGrpSpPr/>
          <p:nvPr/>
        </p:nvGrpSpPr>
        <p:grpSpPr>
          <a:xfrm>
            <a:off x="3681632" y="4606964"/>
            <a:ext cx="4351750" cy="546552"/>
            <a:chOff x="3677434" y="4899491"/>
            <a:chExt cx="4094437" cy="546552"/>
          </a:xfrm>
        </p:grpSpPr>
        <p:sp>
          <p:nvSpPr>
            <p:cNvPr id="251" name="TextBox 250">
              <a:extLst>
                <a:ext uri="{FF2B5EF4-FFF2-40B4-BE49-F238E27FC236}">
                  <a16:creationId xmlns:a16="http://schemas.microsoft.com/office/drawing/2014/main" id="{2031BB43-97AC-4FB0-A28C-D27FE1D05B8D}"/>
                </a:ext>
              </a:extLst>
            </p:cNvPr>
            <p:cNvSpPr txBox="1"/>
            <p:nvPr/>
          </p:nvSpPr>
          <p:spPr>
            <a:xfrm>
              <a:off x="4898844" y="5116324"/>
              <a:ext cx="547471" cy="249299"/>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Endpoint </a:t>
              </a:r>
              <a:b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b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Security</a:t>
              </a:r>
            </a:p>
          </p:txBody>
        </p:sp>
        <p:sp>
          <p:nvSpPr>
            <p:cNvPr id="252" name="TextBox 251">
              <a:extLst>
                <a:ext uri="{FF2B5EF4-FFF2-40B4-BE49-F238E27FC236}">
                  <a16:creationId xmlns:a16="http://schemas.microsoft.com/office/drawing/2014/main" id="{2982CA79-4CE3-4728-8419-71315777C334}"/>
                </a:ext>
              </a:extLst>
            </p:cNvPr>
            <p:cNvSpPr txBox="1"/>
            <p:nvPr/>
          </p:nvSpPr>
          <p:spPr>
            <a:xfrm>
              <a:off x="6067720" y="5116324"/>
              <a:ext cx="864777" cy="249299"/>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Mitigate Vulnerabilities</a:t>
              </a:r>
            </a:p>
          </p:txBody>
        </p:sp>
        <p:sp>
          <p:nvSpPr>
            <p:cNvPr id="253" name="Rectangle: Rounded Corners 252">
              <a:extLst>
                <a:ext uri="{FF2B5EF4-FFF2-40B4-BE49-F238E27FC236}">
                  <a16:creationId xmlns:a16="http://schemas.microsoft.com/office/drawing/2014/main" id="{BCF62FDC-E6F6-4916-9BA3-C559CB83AF4F}"/>
                </a:ext>
              </a:extLst>
            </p:cNvPr>
            <p:cNvSpPr/>
            <p:nvPr/>
          </p:nvSpPr>
          <p:spPr bwMode="auto">
            <a:xfrm>
              <a:off x="3677434" y="5003678"/>
              <a:ext cx="4094437" cy="442365"/>
            </a:xfrm>
            <a:prstGeom prst="roundRect">
              <a:avLst>
                <a:gd name="adj" fmla="val 13639"/>
              </a:avLst>
            </a:prstGeom>
            <a:noFill/>
            <a:ln w="19050">
              <a:solidFill>
                <a:schemeClr val="accent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254" name="TextBox 253">
              <a:extLst>
                <a:ext uri="{FF2B5EF4-FFF2-40B4-BE49-F238E27FC236}">
                  <a16:creationId xmlns:a16="http://schemas.microsoft.com/office/drawing/2014/main" id="{5B4039B6-2B9E-421A-8601-4B00E813F679}"/>
                </a:ext>
              </a:extLst>
            </p:cNvPr>
            <p:cNvSpPr txBox="1"/>
            <p:nvPr/>
          </p:nvSpPr>
          <p:spPr>
            <a:xfrm>
              <a:off x="3756416" y="4899491"/>
              <a:ext cx="2063061" cy="169277"/>
            </a:xfrm>
            <a:prstGeom prst="rect">
              <a:avLst/>
            </a:prstGeom>
            <a:solidFill>
              <a:srgbClr val="B7E0FF"/>
            </a:solidFill>
          </p:spPr>
          <p:txBody>
            <a:bodyPr wrap="square" lIns="118872" tIns="0" rIns="0" bIns="0" rtlCol="0" anchor="ctr">
              <a:noAutofit/>
            </a:bodyPr>
            <a:lstStyle>
              <a:defPPr>
                <a:defRPr lang="en-US"/>
              </a:defPPr>
              <a:lvl1pPr marR="0" lvl="0" indent="0" fontAlgn="auto">
                <a:lnSpc>
                  <a:spcPct val="100000"/>
                </a:lnSpc>
                <a:spcBef>
                  <a:spcPts val="0"/>
                </a:spcBef>
                <a:spcAft>
                  <a:spcPts val="0"/>
                </a:spcAft>
                <a:buClrTx/>
                <a:buSzTx/>
                <a:buFontTx/>
                <a:buNone/>
                <a:tabLst/>
                <a:defRPr kumimoji="0" sz="1100" b="1" i="0" u="none" strike="noStrike" cap="none" spc="0" normalizeH="0" baseline="0">
                  <a:ln>
                    <a:noFill/>
                  </a:ln>
                  <a:gradFill>
                    <a:gsLst>
                      <a:gs pos="100000">
                        <a:schemeClr val="tx1"/>
                      </a:gs>
                      <a:gs pos="16000">
                        <a:schemeClr val="tx1"/>
                      </a:gs>
                    </a:gsLst>
                    <a:lin ang="0" scaled="1"/>
                  </a:gradFill>
                  <a:effectLst/>
                  <a:uLnTx/>
                  <a:uFillTx/>
                  <a:latin typeface="Segoe UI"/>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Infrastructure &amp; Endpoint</a:t>
              </a:r>
            </a:p>
          </p:txBody>
        </p:sp>
        <p:sp>
          <p:nvSpPr>
            <p:cNvPr id="255" name="TextBox 254">
              <a:extLst>
                <a:ext uri="{FF2B5EF4-FFF2-40B4-BE49-F238E27FC236}">
                  <a16:creationId xmlns:a16="http://schemas.microsoft.com/office/drawing/2014/main" id="{AD3F8253-3B20-4756-B145-1D02CB090BEF}"/>
                </a:ext>
              </a:extLst>
            </p:cNvPr>
            <p:cNvSpPr txBox="1"/>
            <p:nvPr/>
          </p:nvSpPr>
          <p:spPr>
            <a:xfrm>
              <a:off x="3856148" y="5116324"/>
              <a:ext cx="964657" cy="249299"/>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Infrastructure &amp; Network Security</a:t>
              </a:r>
            </a:p>
          </p:txBody>
        </p:sp>
        <p:sp>
          <p:nvSpPr>
            <p:cNvPr id="256" name="TextBox 255">
              <a:extLst>
                <a:ext uri="{FF2B5EF4-FFF2-40B4-BE49-F238E27FC236}">
                  <a16:creationId xmlns:a16="http://schemas.microsoft.com/office/drawing/2014/main" id="{9C68CDCE-3E8E-4563-A14E-FEE0F4262879}"/>
                </a:ext>
              </a:extLst>
            </p:cNvPr>
            <p:cNvSpPr txBox="1"/>
            <p:nvPr/>
          </p:nvSpPr>
          <p:spPr>
            <a:xfrm>
              <a:off x="5531292" y="5116324"/>
              <a:ext cx="436494" cy="249299"/>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Deploy </a:t>
              </a:r>
              <a:b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br>
              <a:r>
                <a:rPr kumimoji="0" lang="en-US" sz="900" b="0" i="0" u="none" strike="noStrike" kern="1200" cap="none" spc="0" normalizeH="0" baseline="0" noProof="0">
                  <a:ln>
                    <a:noFill/>
                  </a:ln>
                  <a:gradFill>
                    <a:gsLst>
                      <a:gs pos="100000">
                        <a:srgbClr val="1A1A1A"/>
                      </a:gs>
                      <a:gs pos="16000">
                        <a:srgbClr val="1A1A1A"/>
                      </a:gs>
                    </a:gsLst>
                    <a:lin ang="0" scaled="1"/>
                  </a:gradFill>
                  <a:effectLst/>
                  <a:uLnTx/>
                  <a:uFillTx/>
                  <a:latin typeface="Segoe UI Semibold" panose="020B0702040204020203" pitchFamily="34" charset="0"/>
                  <a:ea typeface="+mn-ea"/>
                  <a:cs typeface="Segoe UI Semibold" panose="020B0702040204020203" pitchFamily="34" charset="0"/>
                </a:rPr>
                <a:t>Tools</a:t>
              </a:r>
            </a:p>
          </p:txBody>
        </p:sp>
      </p:grpSp>
      <p:grpSp>
        <p:nvGrpSpPr>
          <p:cNvPr id="257" name="Group 256">
            <a:extLst>
              <a:ext uri="{FF2B5EF4-FFF2-40B4-BE49-F238E27FC236}">
                <a16:creationId xmlns:a16="http://schemas.microsoft.com/office/drawing/2014/main" id="{165DE845-8A83-45CC-986D-A49BD5E38E80}"/>
              </a:ext>
            </a:extLst>
          </p:cNvPr>
          <p:cNvGrpSpPr/>
          <p:nvPr/>
        </p:nvGrpSpPr>
        <p:grpSpPr>
          <a:xfrm>
            <a:off x="3762995" y="5708188"/>
            <a:ext cx="5674878" cy="345457"/>
            <a:chOff x="3619825" y="5845949"/>
            <a:chExt cx="5299235" cy="603003"/>
          </a:xfrm>
        </p:grpSpPr>
        <p:sp>
          <p:nvSpPr>
            <p:cNvPr id="258" name="Rectangle: Rounded Corners 257">
              <a:extLst>
                <a:ext uri="{FF2B5EF4-FFF2-40B4-BE49-F238E27FC236}">
                  <a16:creationId xmlns:a16="http://schemas.microsoft.com/office/drawing/2014/main" id="{3DA61884-E675-40DC-BF8F-0FC23938CE2B}"/>
                </a:ext>
              </a:extLst>
            </p:cNvPr>
            <p:cNvSpPr/>
            <p:nvPr/>
          </p:nvSpPr>
          <p:spPr bwMode="auto">
            <a:xfrm>
              <a:off x="3619825" y="5845949"/>
              <a:ext cx="5155891" cy="603003"/>
            </a:xfrm>
            <a:prstGeom prst="roundRect">
              <a:avLst>
                <a:gd name="adj" fmla="val 6642"/>
              </a:avLst>
            </a:prstGeom>
            <a:solidFill>
              <a:srgbClr val="B7E0FF"/>
            </a:solidFill>
            <a:ln w="12700">
              <a:solidFill>
                <a:schemeClr val="accent1"/>
              </a:solidFill>
              <a:prstDash val="sysDash"/>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259" name="TextBox 258">
              <a:extLst>
                <a:ext uri="{FF2B5EF4-FFF2-40B4-BE49-F238E27FC236}">
                  <a16:creationId xmlns:a16="http://schemas.microsoft.com/office/drawing/2014/main" id="{DFA734B2-7438-4159-8A8A-872227097B34}"/>
                </a:ext>
              </a:extLst>
            </p:cNvPr>
            <p:cNvSpPr txBox="1"/>
            <p:nvPr/>
          </p:nvSpPr>
          <p:spPr>
            <a:xfrm>
              <a:off x="7805774" y="5994533"/>
              <a:ext cx="1113286" cy="295477"/>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1"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OT Operations</a:t>
              </a:r>
            </a:p>
          </p:txBody>
        </p:sp>
      </p:grpSp>
      <p:grpSp>
        <p:nvGrpSpPr>
          <p:cNvPr id="260" name="Group 259">
            <a:extLst>
              <a:ext uri="{FF2B5EF4-FFF2-40B4-BE49-F238E27FC236}">
                <a16:creationId xmlns:a16="http://schemas.microsoft.com/office/drawing/2014/main" id="{87D796AE-E44B-4B97-8052-66DB6C3D5D7D}"/>
              </a:ext>
            </a:extLst>
          </p:cNvPr>
          <p:cNvGrpSpPr/>
          <p:nvPr/>
        </p:nvGrpSpPr>
        <p:grpSpPr>
          <a:xfrm>
            <a:off x="3684284" y="5740486"/>
            <a:ext cx="4349097" cy="241794"/>
            <a:chOff x="3677432" y="5754775"/>
            <a:chExt cx="4091785" cy="241794"/>
          </a:xfrm>
        </p:grpSpPr>
        <p:sp>
          <p:nvSpPr>
            <p:cNvPr id="261" name="Rectangle: Rounded Corners 260">
              <a:extLst>
                <a:ext uri="{FF2B5EF4-FFF2-40B4-BE49-F238E27FC236}">
                  <a16:creationId xmlns:a16="http://schemas.microsoft.com/office/drawing/2014/main" id="{B72C2E48-95FE-46DB-9E3A-15B0224061A1}"/>
                </a:ext>
              </a:extLst>
            </p:cNvPr>
            <p:cNvSpPr/>
            <p:nvPr/>
          </p:nvSpPr>
          <p:spPr bwMode="auto">
            <a:xfrm>
              <a:off x="3677432" y="5860701"/>
              <a:ext cx="4091785" cy="135868"/>
            </a:xfrm>
            <a:prstGeom prst="roundRect">
              <a:avLst>
                <a:gd name="adj" fmla="val 35838"/>
              </a:avLst>
            </a:prstGeom>
            <a:noFill/>
            <a:ln w="19050">
              <a:solidFill>
                <a:schemeClr val="accent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262" name="TextBox 261">
              <a:extLst>
                <a:ext uri="{FF2B5EF4-FFF2-40B4-BE49-F238E27FC236}">
                  <a16:creationId xmlns:a16="http://schemas.microsoft.com/office/drawing/2014/main" id="{26A924FD-9E86-48A2-ACD9-D3A7A28D0686}"/>
                </a:ext>
              </a:extLst>
            </p:cNvPr>
            <p:cNvSpPr txBox="1"/>
            <p:nvPr/>
          </p:nvSpPr>
          <p:spPr>
            <a:xfrm>
              <a:off x="3777060" y="5754775"/>
              <a:ext cx="2659093" cy="169277"/>
            </a:xfrm>
            <a:prstGeom prst="rect">
              <a:avLst/>
            </a:prstGeom>
            <a:solidFill>
              <a:srgbClr val="B7E0FF"/>
            </a:solidFill>
          </p:spPr>
          <p:txBody>
            <a:bodyPr wrap="square" lIns="118872" tIns="0" rIns="0" bIns="0" rtlCol="0" anchor="ctr">
              <a:noAutofit/>
            </a:bodyPr>
            <a:lstStyle>
              <a:defPPr>
                <a:defRPr lang="en-US"/>
              </a:defPPr>
              <a:lvl1pPr marR="0" lvl="0" indent="0" fontAlgn="auto">
                <a:lnSpc>
                  <a:spcPct val="100000"/>
                </a:lnSpc>
                <a:spcBef>
                  <a:spcPts val="0"/>
                </a:spcBef>
                <a:spcAft>
                  <a:spcPts val="0"/>
                </a:spcAft>
                <a:buClrTx/>
                <a:buSzTx/>
                <a:buFontTx/>
                <a:buNone/>
                <a:tabLst/>
                <a:defRPr kumimoji="0" sz="1100" b="1" i="0" u="none" strike="noStrike" cap="none" spc="0" normalizeH="0" baseline="0">
                  <a:ln>
                    <a:noFill/>
                  </a:ln>
                  <a:gradFill>
                    <a:gsLst>
                      <a:gs pos="100000">
                        <a:schemeClr val="tx1"/>
                      </a:gs>
                      <a:gs pos="16000">
                        <a:schemeClr val="tx1"/>
                      </a:gs>
                    </a:gsLst>
                    <a:lin ang="0" scaled="1"/>
                  </a:gradFill>
                  <a:effectLst/>
                  <a:uLnTx/>
                  <a:uFillTx/>
                  <a:latin typeface="Segoe UI"/>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Operational Technology (OT) Security</a:t>
              </a:r>
            </a:p>
          </p:txBody>
        </p:sp>
      </p:grpSp>
      <p:cxnSp>
        <p:nvCxnSpPr>
          <p:cNvPr id="263" name="Straight Arrow Connector 262">
            <a:extLst>
              <a:ext uri="{FF2B5EF4-FFF2-40B4-BE49-F238E27FC236}">
                <a16:creationId xmlns:a16="http://schemas.microsoft.com/office/drawing/2014/main" id="{313BA5A9-1FDA-4C10-B8CE-9B34C11C5C71}"/>
              </a:ext>
            </a:extLst>
          </p:cNvPr>
          <p:cNvCxnSpPr>
            <a:cxnSpLocks/>
            <a:stCxn id="232" idx="1"/>
          </p:cNvCxnSpPr>
          <p:nvPr/>
        </p:nvCxnSpPr>
        <p:spPr>
          <a:xfrm flipH="1">
            <a:off x="3295070" y="3902992"/>
            <a:ext cx="382362" cy="138782"/>
          </a:xfrm>
          <a:prstGeom prst="straightConnector1">
            <a:avLst/>
          </a:prstGeom>
          <a:noFill/>
          <a:ln w="25400" cap="flat" cmpd="sng" algn="ctr">
            <a:solidFill>
              <a:srgbClr val="0078D4"/>
            </a:solidFill>
            <a:prstDash val="solid"/>
            <a:headEnd type="arrow" w="lg" len="med"/>
            <a:tailEnd type="arrow" w="lg" len="med"/>
          </a:ln>
          <a:effectLst/>
        </p:spPr>
      </p:cxnSp>
      <p:cxnSp>
        <p:nvCxnSpPr>
          <p:cNvPr id="264" name="Straight Arrow Connector 263">
            <a:extLst>
              <a:ext uri="{FF2B5EF4-FFF2-40B4-BE49-F238E27FC236}">
                <a16:creationId xmlns:a16="http://schemas.microsoft.com/office/drawing/2014/main" id="{E227AA59-529C-4CE9-8C69-344BC1E68876}"/>
              </a:ext>
            </a:extLst>
          </p:cNvPr>
          <p:cNvCxnSpPr>
            <a:cxnSpLocks/>
          </p:cNvCxnSpPr>
          <p:nvPr/>
        </p:nvCxnSpPr>
        <p:spPr>
          <a:xfrm flipH="1" flipV="1">
            <a:off x="3282950" y="5673812"/>
            <a:ext cx="394483" cy="240534"/>
          </a:xfrm>
          <a:prstGeom prst="straightConnector1">
            <a:avLst/>
          </a:prstGeom>
          <a:noFill/>
          <a:ln w="25400" cap="flat" cmpd="sng" algn="ctr">
            <a:solidFill>
              <a:srgbClr val="0078D4"/>
            </a:solidFill>
            <a:prstDash val="solid"/>
            <a:headEnd type="arrow" w="lg" len="med"/>
            <a:tailEnd type="arrow" w="lg" len="med"/>
          </a:ln>
          <a:effectLst/>
        </p:spPr>
      </p:cxnSp>
      <p:sp>
        <p:nvSpPr>
          <p:cNvPr id="193" name="Rectangle 192">
            <a:extLst>
              <a:ext uri="{FF2B5EF4-FFF2-40B4-BE49-F238E27FC236}">
                <a16:creationId xmlns:a16="http://schemas.microsoft.com/office/drawing/2014/main" id="{C6122488-72CB-49D5-9D5F-FC080BD9721B}"/>
              </a:ext>
            </a:extLst>
          </p:cNvPr>
          <p:cNvSpPr/>
          <p:nvPr/>
        </p:nvSpPr>
        <p:spPr bwMode="auto">
          <a:xfrm>
            <a:off x="0" y="2071783"/>
            <a:ext cx="12182332" cy="1326901"/>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Segoe UI"/>
              <a:ea typeface="+mn-ea"/>
              <a:cs typeface="+mn-cs"/>
            </a:endParaRPr>
          </a:p>
        </p:txBody>
      </p:sp>
      <p:sp>
        <p:nvSpPr>
          <p:cNvPr id="194" name="Rectangle: Rounded Corners 193">
            <a:extLst>
              <a:ext uri="{FF2B5EF4-FFF2-40B4-BE49-F238E27FC236}">
                <a16:creationId xmlns:a16="http://schemas.microsoft.com/office/drawing/2014/main" id="{67AB7F51-B564-409F-8C1B-B26C3FC5CD5E}"/>
              </a:ext>
            </a:extLst>
          </p:cNvPr>
          <p:cNvSpPr/>
          <p:nvPr/>
        </p:nvSpPr>
        <p:spPr bwMode="auto">
          <a:xfrm>
            <a:off x="3750037" y="2303196"/>
            <a:ext cx="1920240" cy="971747"/>
          </a:xfrm>
          <a:prstGeom prst="roundRect">
            <a:avLst>
              <a:gd name="adj" fmla="val 0"/>
            </a:avLst>
          </a:prstGeom>
          <a:solidFill>
            <a:srgbClr val="FFFFFF"/>
          </a:solidFill>
          <a:ln w="28575">
            <a:solidFill>
              <a:schemeClr val="accent1">
                <a:lumMod val="75000"/>
              </a:schemeClr>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82880" rIns="182880" bIns="7315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1000"/>
              </a:spcAft>
              <a:buClrTx/>
              <a:buSzTx/>
              <a:buFontTx/>
              <a:buNone/>
              <a:tabLst/>
              <a:defRPr/>
            </a:pPr>
            <a:r>
              <a:rPr kumimoji="0" lang="en-US" sz="1000" b="0" i="0" u="none" strike="noStrike" kern="1200" cap="none" spc="0" normalizeH="0" baseline="0" noProof="0">
                <a:ln>
                  <a:noFill/>
                </a:ln>
                <a:gradFill>
                  <a:gsLst>
                    <a:gs pos="0">
                      <a:srgbClr val="565656"/>
                    </a:gs>
                    <a:gs pos="100000">
                      <a:srgbClr val="565656"/>
                    </a:gs>
                  </a:gsLst>
                  <a:lin ang="5400000" scaled="0"/>
                </a:gradFill>
                <a:effectLst/>
                <a:uLnTx/>
                <a:uFillTx/>
                <a:latin typeface="Segoe UI Semibold"/>
                <a:ea typeface="+mn-ea"/>
                <a:cs typeface="+mn-cs"/>
              </a:rPr>
              <a:t>Leadership and Culture</a:t>
            </a:r>
          </a:p>
          <a:p>
            <a:pPr marL="0" marR="0" lvl="0" indent="0" algn="ctr" defTabSz="914400" rtl="0" eaLnBrk="1" fontAlgn="auto" latinLnBrk="0" hangingPunct="1">
              <a:lnSpc>
                <a:spcPct val="90000"/>
              </a:lnSpc>
              <a:spcBef>
                <a:spcPts val="0"/>
              </a:spcBef>
              <a:spcAft>
                <a:spcPts val="1000"/>
              </a:spcAft>
              <a:buClrTx/>
              <a:buSzTx/>
              <a:buFontTx/>
              <a:buNone/>
              <a:tabLst/>
              <a:defRPr/>
            </a:pPr>
            <a:r>
              <a:rPr kumimoji="0" lang="en-US" sz="1000" b="0" i="0" u="none" strike="noStrike" kern="1200" cap="none" spc="0" normalizeH="0" baseline="0" noProof="0">
                <a:ln>
                  <a:noFill/>
                </a:ln>
                <a:gradFill>
                  <a:gsLst>
                    <a:gs pos="0">
                      <a:srgbClr val="565656"/>
                    </a:gs>
                    <a:gs pos="100000">
                      <a:srgbClr val="565656"/>
                    </a:gs>
                  </a:gsLst>
                  <a:lin ang="5400000" scaled="0"/>
                </a:gradFill>
                <a:effectLst/>
                <a:uLnTx/>
                <a:uFillTx/>
                <a:latin typeface="Segoe UI Semibold"/>
                <a:ea typeface="+mn-ea"/>
                <a:cs typeface="+mn-cs"/>
              </a:rPr>
              <a:t>Risk Management</a:t>
            </a:r>
          </a:p>
          <a:p>
            <a:pPr marL="0" marR="0" lvl="0" indent="0" algn="ctr" defTabSz="914400" rtl="0" eaLnBrk="1" fontAlgn="auto" latinLnBrk="0" hangingPunct="1">
              <a:lnSpc>
                <a:spcPct val="90000"/>
              </a:lnSpc>
              <a:spcBef>
                <a:spcPts val="0"/>
              </a:spcBef>
              <a:spcAft>
                <a:spcPts val="1000"/>
              </a:spcAft>
              <a:buClrTx/>
              <a:buSzTx/>
              <a:buFontTx/>
              <a:buNone/>
              <a:tabLst/>
              <a:defRPr/>
            </a:pPr>
            <a:r>
              <a:rPr kumimoji="0" lang="en-US" sz="1000" b="0" i="0" u="none" strike="noStrike" kern="1200" cap="none" spc="0" normalizeH="0" baseline="0" noProof="0">
                <a:ln>
                  <a:noFill/>
                </a:ln>
                <a:gradFill>
                  <a:gsLst>
                    <a:gs pos="0">
                      <a:srgbClr val="565656"/>
                    </a:gs>
                    <a:gs pos="100000">
                      <a:srgbClr val="565656"/>
                    </a:gs>
                  </a:gsLst>
                  <a:lin ang="5400000" scaled="0"/>
                </a:gradFill>
                <a:effectLst/>
                <a:uLnTx/>
                <a:uFillTx/>
                <a:latin typeface="Segoe UI Semibold"/>
                <a:ea typeface="+mn-ea"/>
                <a:cs typeface="+mn-cs"/>
              </a:rPr>
              <a:t>Policy &amp; Standards </a:t>
            </a:r>
          </a:p>
        </p:txBody>
      </p:sp>
      <p:cxnSp>
        <p:nvCxnSpPr>
          <p:cNvPr id="195" name="Straight Arrow Connector 194">
            <a:extLst>
              <a:ext uri="{FF2B5EF4-FFF2-40B4-BE49-F238E27FC236}">
                <a16:creationId xmlns:a16="http://schemas.microsoft.com/office/drawing/2014/main" id="{A6254646-A522-4238-A60E-CAA4F248CEF4}"/>
              </a:ext>
            </a:extLst>
          </p:cNvPr>
          <p:cNvCxnSpPr>
            <a:cxnSpLocks/>
          </p:cNvCxnSpPr>
          <p:nvPr/>
        </p:nvCxnSpPr>
        <p:spPr>
          <a:xfrm>
            <a:off x="10165492" y="2647429"/>
            <a:ext cx="392599" cy="0"/>
          </a:xfrm>
          <a:prstGeom prst="straightConnector1">
            <a:avLst/>
          </a:prstGeom>
          <a:noFill/>
          <a:ln w="19050" cap="flat" cmpd="sng" algn="ctr">
            <a:solidFill>
              <a:srgbClr val="054B16"/>
            </a:solidFill>
            <a:prstDash val="sysDash"/>
            <a:headEnd type="arrow" w="lg" len="lg"/>
            <a:tailEnd type="arrow" w="lg" len="lg"/>
          </a:ln>
          <a:effectLst/>
        </p:spPr>
      </p:cxnSp>
      <p:sp>
        <p:nvSpPr>
          <p:cNvPr id="197" name="TextBox 196">
            <a:extLst>
              <a:ext uri="{FF2B5EF4-FFF2-40B4-BE49-F238E27FC236}">
                <a16:creationId xmlns:a16="http://schemas.microsoft.com/office/drawing/2014/main" id="{4BDE8536-08CA-45B2-BE47-5BB9404DE050}"/>
              </a:ext>
            </a:extLst>
          </p:cNvPr>
          <p:cNvSpPr txBox="1"/>
          <p:nvPr/>
        </p:nvSpPr>
        <p:spPr>
          <a:xfrm>
            <a:off x="3978637" y="2212575"/>
            <a:ext cx="1463040" cy="169277"/>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0078D4">
                        <a:lumMod val="75000"/>
                      </a:srgbClr>
                    </a:gs>
                    <a:gs pos="16000">
                      <a:srgbClr val="0078D4">
                        <a:lumMod val="75000"/>
                      </a:srgbClr>
                    </a:gs>
                  </a:gsLst>
                  <a:lin ang="0" scaled="1"/>
                </a:gradFill>
                <a:effectLst/>
                <a:uLnTx/>
                <a:uFillTx/>
                <a:latin typeface="Segoe UI"/>
                <a:ea typeface="+mn-ea"/>
                <a:cs typeface="+mn-cs"/>
              </a:rPr>
              <a:t>Security Leadership</a:t>
            </a:r>
          </a:p>
        </p:txBody>
      </p:sp>
      <p:sp>
        <p:nvSpPr>
          <p:cNvPr id="198" name="Rectangle 197">
            <a:extLst>
              <a:ext uri="{FF2B5EF4-FFF2-40B4-BE49-F238E27FC236}">
                <a16:creationId xmlns:a16="http://schemas.microsoft.com/office/drawing/2014/main" id="{0BE9B7C9-DFEC-4370-AB31-D6E709CE68DA}"/>
              </a:ext>
            </a:extLst>
          </p:cNvPr>
          <p:cNvSpPr/>
          <p:nvPr/>
        </p:nvSpPr>
        <p:spPr bwMode="auto">
          <a:xfrm>
            <a:off x="3863953" y="3069609"/>
            <a:ext cx="288703" cy="22256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34000">
                    <a:srgbClr val="1A1A1A"/>
                  </a:gs>
                  <a:gs pos="67000">
                    <a:srgbClr val="1A1A1A"/>
                  </a:gs>
                </a:gsLst>
                <a:lin ang="0" scaled="1"/>
              </a:gradFill>
              <a:effectLst/>
              <a:uLnTx/>
              <a:uFillTx/>
              <a:latin typeface="Segoe UI"/>
              <a:ea typeface="Segoe UI" pitchFamily="34" charset="0"/>
              <a:cs typeface="Segoe UI" pitchFamily="34" charset="0"/>
            </a:endParaRPr>
          </a:p>
        </p:txBody>
      </p:sp>
      <p:sp>
        <p:nvSpPr>
          <p:cNvPr id="199" name="TextBox 198">
            <a:extLst>
              <a:ext uri="{FF2B5EF4-FFF2-40B4-BE49-F238E27FC236}">
                <a16:creationId xmlns:a16="http://schemas.microsoft.com/office/drawing/2014/main" id="{32844EC2-0D0C-4105-A1FA-1AA64DFBB8B1}"/>
              </a:ext>
            </a:extLst>
          </p:cNvPr>
          <p:cNvSpPr txBox="1"/>
          <p:nvPr/>
        </p:nvSpPr>
        <p:spPr>
          <a:xfrm>
            <a:off x="689766" y="2196456"/>
            <a:ext cx="2401811" cy="200055"/>
          </a:xfrm>
          <a:prstGeom prst="rect">
            <a:avLst/>
          </a:prstGeom>
          <a:noFill/>
        </p:spPr>
        <p:txBody>
          <a:bodyPr wrap="none" lIns="0" tIns="0" rIns="0" bIns="0" rtlCol="0">
            <a:spAutoFit/>
          </a:bodyPr>
          <a:lstStyle>
            <a:defPPr>
              <a:defRPr lang="en-US"/>
            </a:defPPr>
            <a:lvl1pPr>
              <a:defRPr sz="1400" b="1">
                <a:gradFill>
                  <a:gsLst>
                    <a:gs pos="34000">
                      <a:schemeClr val="bg1"/>
                    </a:gs>
                    <a:gs pos="67000">
                      <a:schemeClr val="bg1"/>
                    </a:gs>
                  </a:gsLst>
                  <a:lin ang="0" scaled="1"/>
                </a:gra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78D4">
                    <a:lumMod val="75000"/>
                  </a:srgbClr>
                </a:solidFill>
                <a:effectLst/>
                <a:uLnTx/>
                <a:uFillTx/>
                <a:latin typeface="Segoe UI"/>
                <a:ea typeface="+mn-ea"/>
                <a:cs typeface="+mn-cs"/>
              </a:rPr>
              <a:t>Information Risk Management</a:t>
            </a:r>
          </a:p>
        </p:txBody>
      </p:sp>
      <p:cxnSp>
        <p:nvCxnSpPr>
          <p:cNvPr id="202" name="Straight Connector 201">
            <a:extLst>
              <a:ext uri="{FF2B5EF4-FFF2-40B4-BE49-F238E27FC236}">
                <a16:creationId xmlns:a16="http://schemas.microsoft.com/office/drawing/2014/main" id="{64A949D6-0A0C-489C-91FE-9E0A71E53EF7}"/>
              </a:ext>
            </a:extLst>
          </p:cNvPr>
          <p:cNvCxnSpPr>
            <a:cxnSpLocks/>
            <a:stCxn id="206" idx="1"/>
          </p:cNvCxnSpPr>
          <p:nvPr/>
        </p:nvCxnSpPr>
        <p:spPr>
          <a:xfrm flipH="1">
            <a:off x="406154" y="2445553"/>
            <a:ext cx="2274" cy="1172959"/>
          </a:xfrm>
          <a:prstGeom prst="line">
            <a:avLst/>
          </a:prstGeom>
          <a:noFill/>
          <a:ln w="50800" cap="flat" cmpd="sng" algn="ctr">
            <a:solidFill>
              <a:schemeClr val="accent1">
                <a:lumMod val="75000"/>
              </a:schemeClr>
            </a:solidFill>
            <a:prstDash val="solid"/>
            <a:headEnd type="none"/>
            <a:tailEnd type="none" w="med" len="med"/>
          </a:ln>
          <a:effectLst/>
        </p:spPr>
      </p:cxnSp>
      <p:sp>
        <p:nvSpPr>
          <p:cNvPr id="207" name="TextBox 206">
            <a:extLst>
              <a:ext uri="{FF2B5EF4-FFF2-40B4-BE49-F238E27FC236}">
                <a16:creationId xmlns:a16="http://schemas.microsoft.com/office/drawing/2014/main" id="{19397528-2013-4214-9B9C-0BD08D476A89}"/>
              </a:ext>
            </a:extLst>
          </p:cNvPr>
          <p:cNvSpPr txBox="1"/>
          <p:nvPr/>
        </p:nvSpPr>
        <p:spPr>
          <a:xfrm>
            <a:off x="689766" y="2473009"/>
            <a:ext cx="3053652" cy="153888"/>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78D4">
                    <a:lumMod val="75000"/>
                  </a:srgbClr>
                </a:solidFill>
                <a:effectLst/>
                <a:uLnTx/>
                <a:uFillTx/>
                <a:latin typeface="Segoe UI Semibold"/>
                <a:ea typeface="+mn-ea"/>
                <a:cs typeface="Segoe UI Semibold" panose="020B0702040204020203" pitchFamily="34" charset="0"/>
              </a:rPr>
              <a:t>Supply Chain Risk </a:t>
            </a:r>
            <a:r>
              <a:rPr kumimoji="0" lang="en-US" sz="1000" b="0" i="1" u="none" strike="noStrike" kern="1200" cap="none" spc="0" normalizeH="0" baseline="0" noProof="0">
                <a:ln>
                  <a:noFill/>
                </a:ln>
                <a:solidFill>
                  <a:srgbClr val="0078D4">
                    <a:lumMod val="75000"/>
                  </a:srgbClr>
                </a:solidFill>
                <a:effectLst/>
                <a:uLnTx/>
                <a:uFillTx/>
                <a:latin typeface="Segoe UI" panose="020B0502040204020203" pitchFamily="34" charset="0"/>
                <a:ea typeface="+mn-ea"/>
                <a:cs typeface="Segoe UI" panose="020B0502040204020203" pitchFamily="34" charset="0"/>
              </a:rPr>
              <a:t>(People, Process, Technology)</a:t>
            </a:r>
          </a:p>
        </p:txBody>
      </p:sp>
      <p:cxnSp>
        <p:nvCxnSpPr>
          <p:cNvPr id="208" name="Straight Arrow Connector 207">
            <a:extLst>
              <a:ext uri="{FF2B5EF4-FFF2-40B4-BE49-F238E27FC236}">
                <a16:creationId xmlns:a16="http://schemas.microsoft.com/office/drawing/2014/main" id="{8EA0630E-7DA5-4EF2-B5BD-8E63DC989F87}"/>
              </a:ext>
            </a:extLst>
          </p:cNvPr>
          <p:cNvCxnSpPr>
            <a:cxnSpLocks/>
          </p:cNvCxnSpPr>
          <p:nvPr/>
        </p:nvCxnSpPr>
        <p:spPr>
          <a:xfrm>
            <a:off x="3400897" y="2569003"/>
            <a:ext cx="274320" cy="0"/>
          </a:xfrm>
          <a:prstGeom prst="straightConnector1">
            <a:avLst/>
          </a:prstGeom>
          <a:noFill/>
          <a:ln w="19050" cap="flat" cmpd="sng" algn="ctr">
            <a:solidFill>
              <a:schemeClr val="accent1">
                <a:lumMod val="75000"/>
              </a:schemeClr>
            </a:solidFill>
            <a:prstDash val="solid"/>
            <a:headEnd type="none" w="med" len="sm"/>
            <a:tailEnd type="arrow" w="med" len="sm"/>
          </a:ln>
          <a:effectLst/>
        </p:spPr>
      </p:cxnSp>
      <p:sp>
        <p:nvSpPr>
          <p:cNvPr id="211" name="Rectangle 210">
            <a:extLst>
              <a:ext uri="{FF2B5EF4-FFF2-40B4-BE49-F238E27FC236}">
                <a16:creationId xmlns:a16="http://schemas.microsoft.com/office/drawing/2014/main" id="{257FE0F2-DD02-4EF1-9E05-2A1B28D81CC3}"/>
              </a:ext>
            </a:extLst>
          </p:cNvPr>
          <p:cNvSpPr/>
          <p:nvPr/>
        </p:nvSpPr>
        <p:spPr bwMode="auto">
          <a:xfrm>
            <a:off x="2642860" y="2153173"/>
            <a:ext cx="233187" cy="18337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12" name="Group 211">
            <a:extLst>
              <a:ext uri="{FF2B5EF4-FFF2-40B4-BE49-F238E27FC236}">
                <a16:creationId xmlns:a16="http://schemas.microsoft.com/office/drawing/2014/main" id="{328FFD91-EB36-4C01-95D5-1A007FA5CE6D}"/>
              </a:ext>
            </a:extLst>
          </p:cNvPr>
          <p:cNvGrpSpPr/>
          <p:nvPr/>
        </p:nvGrpSpPr>
        <p:grpSpPr>
          <a:xfrm>
            <a:off x="3614704" y="2842667"/>
            <a:ext cx="398434" cy="398434"/>
            <a:chOff x="4395274" y="3098729"/>
            <a:chExt cx="398434" cy="398434"/>
          </a:xfrm>
        </p:grpSpPr>
        <p:sp>
          <p:nvSpPr>
            <p:cNvPr id="213" name="Oval 212">
              <a:extLst>
                <a:ext uri="{FF2B5EF4-FFF2-40B4-BE49-F238E27FC236}">
                  <a16:creationId xmlns:a16="http://schemas.microsoft.com/office/drawing/2014/main" id="{57B5DAD7-F344-48C2-A08D-386E945A5620}"/>
                </a:ext>
              </a:extLst>
            </p:cNvPr>
            <p:cNvSpPr/>
            <p:nvPr/>
          </p:nvSpPr>
          <p:spPr bwMode="auto">
            <a:xfrm>
              <a:off x="4395274" y="3098729"/>
              <a:ext cx="398434" cy="398434"/>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14" name="Graphic 213" descr="Line arrow Rotate right">
              <a:extLst>
                <a:ext uri="{FF2B5EF4-FFF2-40B4-BE49-F238E27FC236}">
                  <a16:creationId xmlns:a16="http://schemas.microsoft.com/office/drawing/2014/main" id="{8B9A596F-5784-44D9-8896-31A3B9191C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9000000">
              <a:off x="4425180" y="3139872"/>
              <a:ext cx="318712" cy="318712"/>
            </a:xfrm>
            <a:prstGeom prst="rect">
              <a:avLst/>
            </a:prstGeom>
          </p:spPr>
        </p:pic>
      </p:grpSp>
      <p:sp>
        <p:nvSpPr>
          <p:cNvPr id="215" name="Speech Bubble: Rectangle 214">
            <a:extLst>
              <a:ext uri="{FF2B5EF4-FFF2-40B4-BE49-F238E27FC236}">
                <a16:creationId xmlns:a16="http://schemas.microsoft.com/office/drawing/2014/main" id="{1066531D-B44C-4B3C-8B5E-4BCBB2DC3AEE}"/>
              </a:ext>
            </a:extLst>
          </p:cNvPr>
          <p:cNvSpPr/>
          <p:nvPr/>
        </p:nvSpPr>
        <p:spPr bwMode="auto">
          <a:xfrm>
            <a:off x="689767" y="2792799"/>
            <a:ext cx="2880106" cy="596108"/>
          </a:xfrm>
          <a:prstGeom prst="wedgeRectCallout">
            <a:avLst>
              <a:gd name="adj1" fmla="val 54722"/>
              <a:gd name="adj2" fmla="val -19945"/>
            </a:avLst>
          </a:prstGeom>
          <a:solidFill>
            <a:srgbClr val="BFF7BF"/>
          </a:solidFill>
          <a:ln w="15875">
            <a:solidFill>
              <a:srgbClr val="107C1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45720" bIns="146304"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1A1A1A"/>
                    </a:gs>
                    <a:gs pos="100000">
                      <a:srgbClr val="1A1A1A"/>
                    </a:gs>
                  </a:gsLst>
                  <a:lin ang="5400000" scaled="0"/>
                </a:gradFill>
                <a:effectLst/>
                <a:uLnTx/>
                <a:uFillTx/>
                <a:latin typeface="Segoe UI"/>
                <a:ea typeface="+mn-ea"/>
                <a:cs typeface="+mn-cs"/>
              </a:rPr>
              <a:t>Enable Productivity </a:t>
            </a:r>
            <a:r>
              <a:rPr kumimoji="0" lang="en-US" sz="900" b="1" i="1" u="none" strike="noStrike" kern="1200" cap="none" spc="0" normalizeH="0" baseline="0" noProof="0">
                <a:ln>
                  <a:noFill/>
                </a:ln>
                <a:gradFill>
                  <a:gsLst>
                    <a:gs pos="0">
                      <a:srgbClr val="1A1A1A"/>
                    </a:gs>
                    <a:gs pos="100000">
                      <a:srgbClr val="1A1A1A"/>
                    </a:gs>
                  </a:gsLst>
                  <a:lin ang="5400000" scaled="0"/>
                </a:gradFill>
                <a:effectLst/>
                <a:uLnTx/>
                <a:uFillTx/>
                <a:latin typeface="Segoe UI"/>
                <a:ea typeface="+mn-ea"/>
                <a:cs typeface="+mn-cs"/>
              </a:rPr>
              <a:t>and</a:t>
            </a:r>
            <a:r>
              <a:rPr kumimoji="0" lang="en-US" sz="900" b="1" i="0" u="none" strike="noStrike" kern="1200" cap="none" spc="0" normalizeH="0" baseline="0" noProof="0">
                <a:ln>
                  <a:noFill/>
                </a:ln>
                <a:gradFill>
                  <a:gsLst>
                    <a:gs pos="0">
                      <a:srgbClr val="1A1A1A"/>
                    </a:gs>
                    <a:gs pos="100000">
                      <a:srgbClr val="1A1A1A"/>
                    </a:gs>
                  </a:gsLst>
                  <a:lin ang="5400000" scaled="0"/>
                </a:gradFill>
                <a:effectLst/>
                <a:uLnTx/>
                <a:uFillTx/>
                <a:latin typeface="Segoe UI"/>
                <a:ea typeface="+mn-ea"/>
                <a:cs typeface="+mn-cs"/>
              </a:rPr>
              <a:t> Security</a:t>
            </a:r>
            <a:br>
              <a:rPr kumimoji="0" lang="en-US" sz="900" b="1" i="0" u="none" strike="noStrike" kern="1200" cap="none" spc="0" normalizeH="0" baseline="0" noProof="0">
                <a:ln>
                  <a:noFill/>
                </a:ln>
                <a:gradFill>
                  <a:gsLst>
                    <a:gs pos="0">
                      <a:srgbClr val="1A1A1A"/>
                    </a:gs>
                    <a:gs pos="100000">
                      <a:srgbClr val="1A1A1A"/>
                    </a:gs>
                  </a:gsLst>
                  <a:lin ang="5400000" scaled="0"/>
                </a:gradFill>
                <a:effectLst/>
                <a:uLnTx/>
                <a:uFillTx/>
                <a:latin typeface="Segoe UI"/>
                <a:ea typeface="+mn-ea"/>
                <a:cs typeface="+mn-cs"/>
              </a:rPr>
            </a:br>
            <a:r>
              <a:rPr kumimoji="0" lang="en-US" sz="900" b="1" i="0" u="none" strike="noStrike" kern="1200" cap="none" spc="0" normalizeH="0" baseline="0" noProof="0">
                <a:ln>
                  <a:noFill/>
                </a:ln>
                <a:gradFill>
                  <a:gsLst>
                    <a:gs pos="0">
                      <a:srgbClr val="1A1A1A"/>
                    </a:gs>
                    <a:gs pos="100000">
                      <a:srgbClr val="1A1A1A"/>
                    </a:gs>
                  </a:gsLst>
                  <a:lin ang="5400000" scaled="0"/>
                </a:gradFill>
                <a:effectLst/>
                <a:uLnTx/>
                <a:uFillTx/>
                <a:latin typeface="Segoe UI"/>
                <a:ea typeface="+mn-ea"/>
                <a:cs typeface="+mn-cs"/>
              </a:rPr>
              <a:t>Stay Agile - </a:t>
            </a:r>
            <a:r>
              <a:rPr kumimoji="0" lang="en-US" sz="900" b="0" i="0" u="none" strike="noStrike" kern="1200" cap="none" spc="0" normalizeH="0" baseline="0" noProof="0">
                <a:ln>
                  <a:noFill/>
                </a:ln>
                <a:gradFill>
                  <a:gsLst>
                    <a:gs pos="0">
                      <a:srgbClr val="1A1A1A"/>
                    </a:gs>
                    <a:gs pos="100000">
                      <a:srgbClr val="1A1A1A"/>
                    </a:gs>
                  </a:gsLst>
                  <a:lin ang="5400000" scaled="0"/>
                </a:gradFill>
                <a:effectLst/>
                <a:uLnTx/>
                <a:uFillTx/>
                <a:latin typeface="Segoe UI"/>
                <a:ea typeface="+mn-ea"/>
                <a:cs typeface="+mn-cs"/>
              </a:rPr>
              <a:t>Adapt to changes to threat environment, technology, regulations, business model, and more</a:t>
            </a:r>
          </a:p>
        </p:txBody>
      </p:sp>
      <p:sp>
        <p:nvSpPr>
          <p:cNvPr id="220" name="TextBox 219">
            <a:extLst>
              <a:ext uri="{FF2B5EF4-FFF2-40B4-BE49-F238E27FC236}">
                <a16:creationId xmlns:a16="http://schemas.microsoft.com/office/drawing/2014/main" id="{0E392EDD-69AF-40B6-B3EA-D00E95B044CD}"/>
              </a:ext>
            </a:extLst>
          </p:cNvPr>
          <p:cNvSpPr txBox="1"/>
          <p:nvPr/>
        </p:nvSpPr>
        <p:spPr>
          <a:xfrm>
            <a:off x="6249753" y="2306172"/>
            <a:ext cx="2199162" cy="153888"/>
          </a:xfrm>
          <a:prstGeom prst="rect">
            <a:avLst/>
          </a:prstGeom>
          <a:noFill/>
        </p:spPr>
        <p:txBody>
          <a:bodyPr wrap="square" lIns="0" tIns="0" rIns="0" bIns="0" rtlCol="0">
            <a:noAutofit/>
          </a:bodyPr>
          <a:lstStyle>
            <a:defPPr>
              <a:defRPr lang="en-US"/>
            </a:defPPr>
            <a:lvl1pPr marR="0" lvl="0" indent="0" algn="ctr" fontAlgn="auto">
              <a:lnSpc>
                <a:spcPct val="100000"/>
              </a:lnSpc>
              <a:spcBef>
                <a:spcPts val="0"/>
              </a:spcBef>
              <a:spcAft>
                <a:spcPts val="0"/>
              </a:spcAft>
              <a:buClrTx/>
              <a:buSzTx/>
              <a:buFontTx/>
              <a:buNone/>
              <a:tabLst/>
              <a:defRPr kumimoji="0" sz="1000" b="0" i="0" u="none" strike="noStrike" cap="none" spc="0" normalizeH="0" baseline="0">
                <a:ln>
                  <a:noFill/>
                </a:ln>
                <a:gradFill>
                  <a:gsLst>
                    <a:gs pos="0">
                      <a:srgbClr val="565656"/>
                    </a:gs>
                    <a:gs pos="100000">
                      <a:srgbClr val="565656"/>
                    </a:gs>
                  </a:gsLst>
                  <a:lin ang="5400000" scaled="0"/>
                </a:gradFill>
                <a:effectLst/>
                <a:uLnTx/>
                <a:uFillTx/>
                <a:latin typeface="Segoe UI Semi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78D4">
                    <a:lumMod val="75000"/>
                  </a:srgbClr>
                </a:solidFill>
                <a:effectLst/>
                <a:uLnTx/>
                <a:uFillTx/>
                <a:latin typeface="Segoe UI Semibold"/>
                <a:ea typeface="+mn-ea"/>
                <a:cs typeface="+mn-cs"/>
              </a:rPr>
              <a:t>Program Management Office (PMO)</a:t>
            </a:r>
          </a:p>
        </p:txBody>
      </p:sp>
      <p:cxnSp>
        <p:nvCxnSpPr>
          <p:cNvPr id="221" name="Straight Arrow Connector 220">
            <a:extLst>
              <a:ext uri="{FF2B5EF4-FFF2-40B4-BE49-F238E27FC236}">
                <a16:creationId xmlns:a16="http://schemas.microsoft.com/office/drawing/2014/main" id="{B3EE482A-FAC9-492E-980F-C89D0BC87E57}"/>
              </a:ext>
            </a:extLst>
          </p:cNvPr>
          <p:cNvCxnSpPr>
            <a:cxnSpLocks/>
          </p:cNvCxnSpPr>
          <p:nvPr/>
        </p:nvCxnSpPr>
        <p:spPr>
          <a:xfrm flipH="1">
            <a:off x="5739891" y="2391449"/>
            <a:ext cx="482490" cy="0"/>
          </a:xfrm>
          <a:prstGeom prst="straightConnector1">
            <a:avLst/>
          </a:prstGeom>
          <a:noFill/>
          <a:ln w="19050" cap="flat" cmpd="sng" algn="ctr">
            <a:solidFill>
              <a:schemeClr val="accent1">
                <a:lumMod val="75000"/>
              </a:schemeClr>
            </a:solidFill>
            <a:prstDash val="solid"/>
            <a:headEnd type="none" w="med" len="med"/>
            <a:tailEnd type="none" w="med" len="med"/>
          </a:ln>
          <a:effectLst/>
        </p:spPr>
      </p:cxnSp>
      <p:cxnSp>
        <p:nvCxnSpPr>
          <p:cNvPr id="73" name="Straight Connector 72">
            <a:extLst>
              <a:ext uri="{FF2B5EF4-FFF2-40B4-BE49-F238E27FC236}">
                <a16:creationId xmlns:a16="http://schemas.microsoft.com/office/drawing/2014/main" id="{519EA167-D9C5-4ECB-8E52-A2DAEB5EC3D8}"/>
              </a:ext>
            </a:extLst>
          </p:cNvPr>
          <p:cNvCxnSpPr>
            <a:cxnSpLocks/>
          </p:cNvCxnSpPr>
          <p:nvPr/>
        </p:nvCxnSpPr>
        <p:spPr>
          <a:xfrm>
            <a:off x="403484" y="6467734"/>
            <a:ext cx="11370620" cy="0"/>
          </a:xfrm>
          <a:prstGeom prst="line">
            <a:avLst/>
          </a:prstGeom>
          <a:ln w="28575">
            <a:solidFill>
              <a:schemeClr val="tx1"/>
            </a:solidFill>
            <a:prstDash val="sysDot"/>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71" name="Rectangle 70">
            <a:extLst>
              <a:ext uri="{FF2B5EF4-FFF2-40B4-BE49-F238E27FC236}">
                <a16:creationId xmlns:a16="http://schemas.microsoft.com/office/drawing/2014/main" id="{C60E4039-4E6E-4A7F-8FD2-3E34006BE037}"/>
              </a:ext>
            </a:extLst>
          </p:cNvPr>
          <p:cNvSpPr/>
          <p:nvPr/>
        </p:nvSpPr>
        <p:spPr bwMode="auto">
          <a:xfrm>
            <a:off x="768122" y="6360012"/>
            <a:ext cx="1735155" cy="215444"/>
          </a:xfrm>
          <a:prstGeom prst="rect">
            <a:avLst/>
          </a:prstGeom>
          <a:solidFill>
            <a:schemeClr val="bg1"/>
          </a:solidFill>
        </p:spPr>
        <p:txBody>
          <a:bodyPr wrap="none" lIns="91440" tIns="0" rIns="9144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gradFill>
                  <a:gsLst>
                    <a:gs pos="34000">
                      <a:srgbClr val="1A1A1A"/>
                    </a:gs>
                    <a:gs pos="67000">
                      <a:srgbClr val="1A1A1A"/>
                    </a:gs>
                  </a:gsLst>
                  <a:lin ang="0" scaled="1"/>
                </a:gradFill>
                <a:effectLst/>
                <a:uLnTx/>
                <a:uFillTx/>
                <a:latin typeface="Segoe UI"/>
                <a:ea typeface="+mn-ea"/>
                <a:cs typeface="+mn-cs"/>
              </a:rPr>
              <a:t>Plan (Governance)</a:t>
            </a:r>
          </a:p>
        </p:txBody>
      </p:sp>
      <p:sp>
        <p:nvSpPr>
          <p:cNvPr id="72" name="Rectangle 71">
            <a:extLst>
              <a:ext uri="{FF2B5EF4-FFF2-40B4-BE49-F238E27FC236}">
                <a16:creationId xmlns:a16="http://schemas.microsoft.com/office/drawing/2014/main" id="{A1B13564-898F-4958-B67E-7AABC086911F}"/>
              </a:ext>
            </a:extLst>
          </p:cNvPr>
          <p:cNvSpPr/>
          <p:nvPr/>
        </p:nvSpPr>
        <p:spPr bwMode="auto">
          <a:xfrm>
            <a:off x="9791700" y="6360012"/>
            <a:ext cx="1632178" cy="215444"/>
          </a:xfrm>
          <a:prstGeom prst="rect">
            <a:avLst/>
          </a:prstGeom>
          <a:solidFill>
            <a:schemeClr val="bg1"/>
          </a:solidFill>
        </p:spPr>
        <p:txBody>
          <a:bodyPr wrap="none" lIns="91440" tIns="0" rIns="9144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gradFill>
                  <a:gsLst>
                    <a:gs pos="34000">
                      <a:srgbClr val="1A1A1A"/>
                    </a:gs>
                    <a:gs pos="67000">
                      <a:srgbClr val="1A1A1A"/>
                    </a:gs>
                  </a:gsLst>
                  <a:lin ang="0" scaled="1"/>
                </a:gradFill>
                <a:effectLst/>
                <a:uLnTx/>
                <a:uFillTx/>
                <a:latin typeface="Segoe UI"/>
                <a:ea typeface="+mn-ea"/>
                <a:cs typeface="+mn-cs"/>
              </a:rPr>
              <a:t>Run (Operations)</a:t>
            </a:r>
          </a:p>
        </p:txBody>
      </p:sp>
      <p:sp>
        <p:nvSpPr>
          <p:cNvPr id="230" name="Rectangle 229">
            <a:extLst>
              <a:ext uri="{FF2B5EF4-FFF2-40B4-BE49-F238E27FC236}">
                <a16:creationId xmlns:a16="http://schemas.microsoft.com/office/drawing/2014/main" id="{D1F11614-CEC3-4CD3-AC35-6B135A48734D}"/>
              </a:ext>
            </a:extLst>
          </p:cNvPr>
          <p:cNvSpPr/>
          <p:nvPr/>
        </p:nvSpPr>
        <p:spPr bwMode="auto">
          <a:xfrm>
            <a:off x="5610253" y="6360012"/>
            <a:ext cx="622286" cy="215444"/>
          </a:xfrm>
          <a:prstGeom prst="rect">
            <a:avLst/>
          </a:prstGeom>
          <a:solidFill>
            <a:schemeClr val="bg1"/>
          </a:solidFill>
        </p:spPr>
        <p:txBody>
          <a:bodyPr wrap="none" lIns="91440" tIns="0" rIns="9144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gradFill>
                  <a:gsLst>
                    <a:gs pos="34000">
                      <a:srgbClr val="1A1A1A"/>
                    </a:gs>
                    <a:gs pos="67000">
                      <a:srgbClr val="1A1A1A"/>
                    </a:gs>
                  </a:gsLst>
                  <a:lin ang="0" scaled="1"/>
                </a:gradFill>
                <a:effectLst/>
                <a:uLnTx/>
                <a:uFillTx/>
                <a:latin typeface="Segoe UI"/>
                <a:ea typeface="+mn-ea"/>
                <a:cs typeface="+mn-cs"/>
              </a:rPr>
              <a:t>Build</a:t>
            </a:r>
          </a:p>
        </p:txBody>
      </p:sp>
      <p:sp>
        <p:nvSpPr>
          <p:cNvPr id="3" name="Title 2">
            <a:extLst>
              <a:ext uri="{FF2B5EF4-FFF2-40B4-BE49-F238E27FC236}">
                <a16:creationId xmlns:a16="http://schemas.microsoft.com/office/drawing/2014/main" id="{8E562AEB-B223-4566-B5E3-75088364BC73}"/>
              </a:ext>
            </a:extLst>
          </p:cNvPr>
          <p:cNvSpPr>
            <a:spLocks noGrp="1"/>
          </p:cNvSpPr>
          <p:nvPr>
            <p:ph type="title"/>
          </p:nvPr>
        </p:nvSpPr>
        <p:spPr>
          <a:xfrm>
            <a:off x="584200" y="264548"/>
            <a:ext cx="5508625" cy="710964"/>
          </a:xfrm>
        </p:spPr>
        <p:txBody>
          <a:bodyPr/>
          <a:lstStyle/>
          <a:p>
            <a:r>
              <a:rPr lang="en-US" sz="2800"/>
              <a:t>Managing Information/Cyber Risk</a:t>
            </a:r>
            <a:br>
              <a:rPr lang="en-US" sz="2800"/>
            </a:br>
            <a:r>
              <a:rPr lang="en-US" sz="1400" i="1">
                <a:latin typeface="+mn-lt"/>
              </a:rPr>
              <a:t>Security responsibilities or “jobs to be done”</a:t>
            </a:r>
            <a:endParaRPr lang="en-US" sz="2800" i="1">
              <a:latin typeface="+mn-lt"/>
            </a:endParaRPr>
          </a:p>
        </p:txBody>
      </p:sp>
      <p:sp>
        <p:nvSpPr>
          <p:cNvPr id="67" name="TextBox 66">
            <a:extLst>
              <a:ext uri="{FF2B5EF4-FFF2-40B4-BE49-F238E27FC236}">
                <a16:creationId xmlns:a16="http://schemas.microsoft.com/office/drawing/2014/main" id="{68B53E5B-81C2-4696-BD2A-422E050A9628}"/>
              </a:ext>
            </a:extLst>
          </p:cNvPr>
          <p:cNvSpPr txBox="1"/>
          <p:nvPr/>
        </p:nvSpPr>
        <p:spPr>
          <a:xfrm>
            <a:off x="689766" y="1163724"/>
            <a:ext cx="2052165" cy="200055"/>
          </a:xfrm>
          <a:prstGeom prst="rect">
            <a:avLst/>
          </a:prstGeom>
          <a:noFill/>
        </p:spPr>
        <p:txBody>
          <a:bodyPr wrap="none" lIns="0" tIns="0" rIns="0" bIns="0" rtlCol="0">
            <a:spAutoFit/>
          </a:bodyPr>
          <a:lstStyle>
            <a:defPPr>
              <a:defRPr lang="en-US"/>
            </a:defPPr>
            <a:lvl1pPr>
              <a:defRPr sz="1400" b="1">
                <a:gradFill>
                  <a:gsLst>
                    <a:gs pos="34000">
                      <a:schemeClr val="bg1"/>
                    </a:gs>
                    <a:gs pos="67000">
                      <a:schemeClr val="bg1"/>
                    </a:gs>
                  </a:gsLst>
                  <a:lin ang="0" scaled="1"/>
                </a:gra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gradFill>
                  <a:gsLst>
                    <a:gs pos="100000">
                      <a:srgbClr val="0078D4">
                        <a:lumMod val="50000"/>
                      </a:srgbClr>
                    </a:gs>
                    <a:gs pos="16000">
                      <a:srgbClr val="0078D4">
                        <a:lumMod val="50000"/>
                      </a:srgbClr>
                    </a:gs>
                  </a:gsLst>
                  <a:lin ang="0" scaled="1"/>
                </a:gradFill>
                <a:effectLst/>
                <a:uLnTx/>
                <a:uFillTx/>
                <a:latin typeface="Segoe UI"/>
                <a:ea typeface="+mn-ea"/>
                <a:cs typeface="+mn-cs"/>
              </a:rPr>
              <a:t>Organizational Leadership</a:t>
            </a:r>
          </a:p>
        </p:txBody>
      </p:sp>
      <p:cxnSp>
        <p:nvCxnSpPr>
          <p:cNvPr id="76" name="Straight Connector 75">
            <a:extLst>
              <a:ext uri="{FF2B5EF4-FFF2-40B4-BE49-F238E27FC236}">
                <a16:creationId xmlns:a16="http://schemas.microsoft.com/office/drawing/2014/main" id="{13652DC3-397A-4EF0-BADE-C656CE4EADFF}"/>
              </a:ext>
            </a:extLst>
          </p:cNvPr>
          <p:cNvCxnSpPr>
            <a:cxnSpLocks/>
            <a:endCxn id="206" idx="5"/>
          </p:cNvCxnSpPr>
          <p:nvPr/>
        </p:nvCxnSpPr>
        <p:spPr>
          <a:xfrm>
            <a:off x="408032" y="1367892"/>
            <a:ext cx="396" cy="867362"/>
          </a:xfrm>
          <a:prstGeom prst="line">
            <a:avLst/>
          </a:prstGeom>
          <a:noFill/>
          <a:ln w="50800" cap="flat" cmpd="sng" algn="ctr">
            <a:solidFill>
              <a:schemeClr val="accent1">
                <a:lumMod val="50000"/>
              </a:schemeClr>
            </a:solidFill>
            <a:prstDash val="solid"/>
            <a:headEnd type="none"/>
            <a:tailEnd type="none" w="med" len="med"/>
          </a:ln>
          <a:effectLst/>
        </p:spPr>
      </p:cxnSp>
      <p:sp>
        <p:nvSpPr>
          <p:cNvPr id="133" name="TextBox 132">
            <a:extLst>
              <a:ext uri="{FF2B5EF4-FFF2-40B4-BE49-F238E27FC236}">
                <a16:creationId xmlns:a16="http://schemas.microsoft.com/office/drawing/2014/main" id="{22D44B84-0F76-439F-BCED-78FCF5647830}"/>
              </a:ext>
            </a:extLst>
          </p:cNvPr>
          <p:cNvSpPr txBox="1"/>
          <p:nvPr/>
        </p:nvSpPr>
        <p:spPr>
          <a:xfrm>
            <a:off x="10768551" y="1142172"/>
            <a:ext cx="1142080" cy="323165"/>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gradFill>
                  <a:gsLst>
                    <a:gs pos="100000">
                      <a:srgbClr val="1A1A1A"/>
                    </a:gs>
                    <a:gs pos="16000">
                      <a:srgbClr val="1A1A1A"/>
                    </a:gs>
                  </a:gsLst>
                  <a:lin ang="0" scaled="1"/>
                </a:gradFill>
                <a:effectLst/>
                <a:uLnTx/>
                <a:uFillTx/>
                <a:latin typeface="Segoe UI"/>
                <a:ea typeface="+mn-ea"/>
                <a:cs typeface="+mn-cs"/>
              </a:rPr>
              <a:t>External Intelligence Sources</a:t>
            </a:r>
          </a:p>
        </p:txBody>
      </p:sp>
      <p:sp>
        <p:nvSpPr>
          <p:cNvPr id="141" name="Rectangle 140">
            <a:extLst>
              <a:ext uri="{FF2B5EF4-FFF2-40B4-BE49-F238E27FC236}">
                <a16:creationId xmlns:a16="http://schemas.microsoft.com/office/drawing/2014/main" id="{3375D096-EB65-4373-B778-A6D05DFBB3FE}"/>
              </a:ext>
            </a:extLst>
          </p:cNvPr>
          <p:cNvSpPr/>
          <p:nvPr/>
        </p:nvSpPr>
        <p:spPr bwMode="auto">
          <a:xfrm>
            <a:off x="3180773" y="1840495"/>
            <a:ext cx="233187" cy="18337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4" name="TextBox 163">
            <a:extLst>
              <a:ext uri="{FF2B5EF4-FFF2-40B4-BE49-F238E27FC236}">
                <a16:creationId xmlns:a16="http://schemas.microsoft.com/office/drawing/2014/main" id="{F89A4F95-EA0B-48ED-8B53-E9C1D8CC656E}"/>
              </a:ext>
            </a:extLst>
          </p:cNvPr>
          <p:cNvSpPr txBox="1"/>
          <p:nvPr/>
        </p:nvSpPr>
        <p:spPr>
          <a:xfrm>
            <a:off x="7483628" y="530736"/>
            <a:ext cx="3041641"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737373"/>
                </a:solidFill>
                <a:effectLst/>
                <a:uLnTx/>
                <a:uFillTx/>
                <a:latin typeface="Segoe UI"/>
                <a:ea typeface="+mn-ea"/>
                <a:cs typeface="+mn-cs"/>
              </a:rPr>
              <a:t>February 2023 - </a:t>
            </a:r>
            <a:r>
              <a:rPr kumimoji="0" lang="en-US" sz="1200" b="0" i="0" u="none" strike="noStrike" kern="1200" cap="none" spc="0" normalizeH="0" baseline="0" noProof="0">
                <a:ln>
                  <a:noFill/>
                </a:ln>
                <a:solidFill>
                  <a:srgbClr val="0078D4"/>
                </a:solidFill>
                <a:effectLst/>
                <a:uLnTx/>
                <a:uFillTx/>
                <a:latin typeface="Segoe UI"/>
                <a:ea typeface="+mn-ea"/>
                <a:cs typeface="+mn-cs"/>
                <a:hlinkClick r:id="rId5">
                  <a:extLst>
                    <a:ext uri="{A12FA001-AC4F-418D-AE19-62706E023703}">
                      <ahyp:hlinkClr xmlns:ahyp="http://schemas.microsoft.com/office/drawing/2018/hyperlinkcolor" val="tx"/>
                    </a:ext>
                  </a:extLst>
                </a:hlinkClick>
              </a:rPr>
              <a:t>https://aka.ms/SecurityRoles</a:t>
            </a:r>
            <a:r>
              <a:rPr kumimoji="0" lang="en-US" sz="1200" b="0" i="0" u="none" strike="noStrike" kern="1200" cap="none" spc="0" normalizeH="0" baseline="0" noProof="0">
                <a:ln>
                  <a:noFill/>
                </a:ln>
                <a:solidFill>
                  <a:srgbClr val="1A1A1A"/>
                </a:solidFill>
                <a:effectLst/>
                <a:uLnTx/>
                <a:uFillTx/>
                <a:latin typeface="Segoe UI"/>
                <a:ea typeface="+mn-ea"/>
                <a:cs typeface="+mn-cs"/>
              </a:rPr>
              <a:t> </a:t>
            </a:r>
          </a:p>
        </p:txBody>
      </p:sp>
      <p:grpSp>
        <p:nvGrpSpPr>
          <p:cNvPr id="22" name="Group 21">
            <a:extLst>
              <a:ext uri="{FF2B5EF4-FFF2-40B4-BE49-F238E27FC236}">
                <a16:creationId xmlns:a16="http://schemas.microsoft.com/office/drawing/2014/main" id="{8E5C32D6-8B2F-4398-B49D-5565A0CD0B18}"/>
              </a:ext>
            </a:extLst>
          </p:cNvPr>
          <p:cNvGrpSpPr/>
          <p:nvPr/>
        </p:nvGrpSpPr>
        <p:grpSpPr>
          <a:xfrm>
            <a:off x="218440" y="1072000"/>
            <a:ext cx="365760" cy="365760"/>
            <a:chOff x="218440" y="1012906"/>
            <a:chExt cx="365760" cy="365760"/>
          </a:xfrm>
        </p:grpSpPr>
        <p:sp>
          <p:nvSpPr>
            <p:cNvPr id="105" name="Oval 104">
              <a:extLst>
                <a:ext uri="{FF2B5EF4-FFF2-40B4-BE49-F238E27FC236}">
                  <a16:creationId xmlns:a16="http://schemas.microsoft.com/office/drawing/2014/main" id="{6A233D86-FEE7-4079-B70D-35FCA7F9A248}"/>
                </a:ext>
              </a:extLst>
            </p:cNvPr>
            <p:cNvSpPr/>
            <p:nvPr/>
          </p:nvSpPr>
          <p:spPr bwMode="auto">
            <a:xfrm>
              <a:off x="218440" y="1012906"/>
              <a:ext cx="365760" cy="365760"/>
            </a:xfrm>
            <a:prstGeom prst="ellipse">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85" name="Group 184">
              <a:extLst>
                <a:ext uri="{FF2B5EF4-FFF2-40B4-BE49-F238E27FC236}">
                  <a16:creationId xmlns:a16="http://schemas.microsoft.com/office/drawing/2014/main" id="{3F164310-FB75-4772-A6D7-F627FC9E0F2D}"/>
                </a:ext>
              </a:extLst>
            </p:cNvPr>
            <p:cNvGrpSpPr/>
            <p:nvPr/>
          </p:nvGrpSpPr>
          <p:grpSpPr>
            <a:xfrm>
              <a:off x="291361" y="1089062"/>
              <a:ext cx="219919" cy="213448"/>
              <a:chOff x="790277" y="4729555"/>
              <a:chExt cx="541458" cy="525527"/>
            </a:xfrm>
            <a:solidFill>
              <a:schemeClr val="bg1"/>
            </a:solidFill>
          </p:grpSpPr>
          <p:sp>
            <p:nvSpPr>
              <p:cNvPr id="186" name="Freeform 1099">
                <a:extLst>
                  <a:ext uri="{FF2B5EF4-FFF2-40B4-BE49-F238E27FC236}">
                    <a16:creationId xmlns:a16="http://schemas.microsoft.com/office/drawing/2014/main" id="{A8BD98DC-BCD0-49D7-BE4F-670F013497CA}"/>
                  </a:ext>
                </a:extLst>
              </p:cNvPr>
              <p:cNvSpPr>
                <a:spLocks noEditPoints="1"/>
              </p:cNvSpPr>
              <p:nvPr/>
            </p:nvSpPr>
            <p:spPr bwMode="auto">
              <a:xfrm>
                <a:off x="790277" y="4734861"/>
                <a:ext cx="525531" cy="514914"/>
              </a:xfrm>
              <a:custGeom>
                <a:avLst/>
                <a:gdLst>
                  <a:gd name="T0" fmla="*/ 121 w 125"/>
                  <a:gd name="T1" fmla="*/ 67 h 122"/>
                  <a:gd name="T2" fmla="*/ 117 w 125"/>
                  <a:gd name="T3" fmla="*/ 63 h 122"/>
                  <a:gd name="T4" fmla="*/ 110 w 125"/>
                  <a:gd name="T5" fmla="*/ 66 h 122"/>
                  <a:gd name="T6" fmla="*/ 103 w 125"/>
                  <a:gd name="T7" fmla="*/ 63 h 122"/>
                  <a:gd name="T8" fmla="*/ 71 w 125"/>
                  <a:gd name="T9" fmla="*/ 31 h 122"/>
                  <a:gd name="T10" fmla="*/ 68 w 125"/>
                  <a:gd name="T11" fmla="*/ 30 h 122"/>
                  <a:gd name="T12" fmla="*/ 61 w 125"/>
                  <a:gd name="T13" fmla="*/ 37 h 122"/>
                  <a:gd name="T14" fmla="*/ 42 w 125"/>
                  <a:gd name="T15" fmla="*/ 56 h 122"/>
                  <a:gd name="T16" fmla="*/ 29 w 125"/>
                  <a:gd name="T17" fmla="*/ 49 h 122"/>
                  <a:gd name="T18" fmla="*/ 27 w 125"/>
                  <a:gd name="T19" fmla="*/ 41 h 122"/>
                  <a:gd name="T20" fmla="*/ 29 w 125"/>
                  <a:gd name="T21" fmla="*/ 34 h 122"/>
                  <a:gd name="T22" fmla="*/ 37 w 125"/>
                  <a:gd name="T23" fmla="*/ 11 h 122"/>
                  <a:gd name="T24" fmla="*/ 39 w 125"/>
                  <a:gd name="T25" fmla="*/ 9 h 122"/>
                  <a:gd name="T26" fmla="*/ 48 w 125"/>
                  <a:gd name="T27" fmla="*/ 5 h 122"/>
                  <a:gd name="T28" fmla="*/ 44 w 125"/>
                  <a:gd name="T29" fmla="*/ 2 h 122"/>
                  <a:gd name="T30" fmla="*/ 38 w 125"/>
                  <a:gd name="T31" fmla="*/ 2 h 122"/>
                  <a:gd name="T32" fmla="*/ 1 w 125"/>
                  <a:gd name="T33" fmla="*/ 39 h 122"/>
                  <a:gd name="T34" fmla="*/ 1 w 125"/>
                  <a:gd name="T35" fmla="*/ 45 h 122"/>
                  <a:gd name="T36" fmla="*/ 10 w 125"/>
                  <a:gd name="T37" fmla="*/ 54 h 122"/>
                  <a:gd name="T38" fmla="*/ 31 w 125"/>
                  <a:gd name="T39" fmla="*/ 55 h 122"/>
                  <a:gd name="T40" fmla="*/ 35 w 125"/>
                  <a:gd name="T41" fmla="*/ 64 h 122"/>
                  <a:gd name="T42" fmla="*/ 44 w 125"/>
                  <a:gd name="T43" fmla="*/ 68 h 122"/>
                  <a:gd name="T44" fmla="*/ 48 w 125"/>
                  <a:gd name="T45" fmla="*/ 77 h 122"/>
                  <a:gd name="T46" fmla="*/ 57 w 125"/>
                  <a:gd name="T47" fmla="*/ 81 h 122"/>
                  <a:gd name="T48" fmla="*/ 61 w 125"/>
                  <a:gd name="T49" fmla="*/ 90 h 122"/>
                  <a:gd name="T50" fmla="*/ 74 w 125"/>
                  <a:gd name="T51" fmla="*/ 102 h 122"/>
                  <a:gd name="T52" fmla="*/ 68 w 125"/>
                  <a:gd name="T53" fmla="*/ 117 h 122"/>
                  <a:gd name="T54" fmla="*/ 64 w 125"/>
                  <a:gd name="T55" fmla="*/ 122 h 122"/>
                  <a:gd name="T56" fmla="*/ 67 w 125"/>
                  <a:gd name="T57" fmla="*/ 122 h 122"/>
                  <a:gd name="T58" fmla="*/ 77 w 125"/>
                  <a:gd name="T59" fmla="*/ 112 h 122"/>
                  <a:gd name="T60" fmla="*/ 77 w 125"/>
                  <a:gd name="T61" fmla="*/ 109 h 122"/>
                  <a:gd name="T62" fmla="*/ 89 w 125"/>
                  <a:gd name="T63" fmla="*/ 114 h 122"/>
                  <a:gd name="T64" fmla="*/ 95 w 125"/>
                  <a:gd name="T65" fmla="*/ 107 h 122"/>
                  <a:gd name="T66" fmla="*/ 93 w 125"/>
                  <a:gd name="T67" fmla="*/ 97 h 122"/>
                  <a:gd name="T68" fmla="*/ 103 w 125"/>
                  <a:gd name="T69" fmla="*/ 100 h 122"/>
                  <a:gd name="T70" fmla="*/ 110 w 125"/>
                  <a:gd name="T71" fmla="*/ 92 h 122"/>
                  <a:gd name="T72" fmla="*/ 107 w 125"/>
                  <a:gd name="T73" fmla="*/ 82 h 122"/>
                  <a:gd name="T74" fmla="*/ 115 w 125"/>
                  <a:gd name="T75" fmla="*/ 85 h 122"/>
                  <a:gd name="T76" fmla="*/ 124 w 125"/>
                  <a:gd name="T77" fmla="*/ 77 h 122"/>
                  <a:gd name="T78" fmla="*/ 121 w 125"/>
                  <a:gd name="T79" fmla="*/ 68 h 122"/>
                  <a:gd name="T80" fmla="*/ 121 w 125"/>
                  <a:gd name="T81" fmla="*/ 67 h 122"/>
                  <a:gd name="T82" fmla="*/ 107 w 125"/>
                  <a:gd name="T83" fmla="*/ 82 h 122"/>
                  <a:gd name="T84" fmla="*/ 107 w 125"/>
                  <a:gd name="T85" fmla="*/ 82 h 122"/>
                  <a:gd name="T86" fmla="*/ 107 w 125"/>
                  <a:gd name="T87" fmla="*/ 82 h 122"/>
                  <a:gd name="T88" fmla="*/ 107 w 125"/>
                  <a:gd name="T89" fmla="*/ 8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122">
                    <a:moveTo>
                      <a:pt x="121" y="67"/>
                    </a:moveTo>
                    <a:cubicBezTo>
                      <a:pt x="117" y="63"/>
                      <a:pt x="117" y="63"/>
                      <a:pt x="117" y="63"/>
                    </a:cubicBezTo>
                    <a:cubicBezTo>
                      <a:pt x="115" y="65"/>
                      <a:pt x="112" y="66"/>
                      <a:pt x="110" y="66"/>
                    </a:cubicBezTo>
                    <a:cubicBezTo>
                      <a:pt x="107" y="66"/>
                      <a:pt x="105" y="65"/>
                      <a:pt x="103" y="63"/>
                    </a:cubicBezTo>
                    <a:cubicBezTo>
                      <a:pt x="71" y="31"/>
                      <a:pt x="71" y="31"/>
                      <a:pt x="71" y="31"/>
                    </a:cubicBezTo>
                    <a:cubicBezTo>
                      <a:pt x="70" y="30"/>
                      <a:pt x="69" y="30"/>
                      <a:pt x="68" y="30"/>
                    </a:cubicBezTo>
                    <a:cubicBezTo>
                      <a:pt x="64" y="30"/>
                      <a:pt x="61" y="33"/>
                      <a:pt x="61" y="37"/>
                    </a:cubicBezTo>
                    <a:cubicBezTo>
                      <a:pt x="61" y="48"/>
                      <a:pt x="53" y="56"/>
                      <a:pt x="42" y="56"/>
                    </a:cubicBezTo>
                    <a:cubicBezTo>
                      <a:pt x="37" y="56"/>
                      <a:pt x="32" y="54"/>
                      <a:pt x="29" y="49"/>
                    </a:cubicBezTo>
                    <a:cubicBezTo>
                      <a:pt x="28" y="47"/>
                      <a:pt x="27" y="44"/>
                      <a:pt x="27" y="41"/>
                    </a:cubicBezTo>
                    <a:cubicBezTo>
                      <a:pt x="27" y="38"/>
                      <a:pt x="28" y="36"/>
                      <a:pt x="29" y="34"/>
                    </a:cubicBezTo>
                    <a:cubicBezTo>
                      <a:pt x="37" y="11"/>
                      <a:pt x="37" y="11"/>
                      <a:pt x="37" y="11"/>
                    </a:cubicBezTo>
                    <a:cubicBezTo>
                      <a:pt x="37" y="10"/>
                      <a:pt x="38" y="9"/>
                      <a:pt x="39" y="9"/>
                    </a:cubicBezTo>
                    <a:cubicBezTo>
                      <a:pt x="48" y="5"/>
                      <a:pt x="48" y="5"/>
                      <a:pt x="48" y="5"/>
                    </a:cubicBezTo>
                    <a:cubicBezTo>
                      <a:pt x="44" y="2"/>
                      <a:pt x="44" y="2"/>
                      <a:pt x="44" y="2"/>
                    </a:cubicBezTo>
                    <a:cubicBezTo>
                      <a:pt x="43" y="0"/>
                      <a:pt x="40" y="0"/>
                      <a:pt x="38" y="2"/>
                    </a:cubicBezTo>
                    <a:cubicBezTo>
                      <a:pt x="1" y="39"/>
                      <a:pt x="1" y="39"/>
                      <a:pt x="1" y="39"/>
                    </a:cubicBezTo>
                    <a:cubicBezTo>
                      <a:pt x="0" y="41"/>
                      <a:pt x="0" y="43"/>
                      <a:pt x="1" y="45"/>
                    </a:cubicBezTo>
                    <a:cubicBezTo>
                      <a:pt x="10" y="54"/>
                      <a:pt x="10" y="54"/>
                      <a:pt x="10" y="54"/>
                    </a:cubicBezTo>
                    <a:cubicBezTo>
                      <a:pt x="16" y="50"/>
                      <a:pt x="25" y="50"/>
                      <a:pt x="31" y="55"/>
                    </a:cubicBezTo>
                    <a:cubicBezTo>
                      <a:pt x="33" y="58"/>
                      <a:pt x="35" y="61"/>
                      <a:pt x="35" y="64"/>
                    </a:cubicBezTo>
                    <a:cubicBezTo>
                      <a:pt x="38" y="65"/>
                      <a:pt x="41" y="66"/>
                      <a:pt x="44" y="68"/>
                    </a:cubicBezTo>
                    <a:cubicBezTo>
                      <a:pt x="46" y="71"/>
                      <a:pt x="48" y="74"/>
                      <a:pt x="48" y="77"/>
                    </a:cubicBezTo>
                    <a:cubicBezTo>
                      <a:pt x="51" y="78"/>
                      <a:pt x="54" y="79"/>
                      <a:pt x="57" y="81"/>
                    </a:cubicBezTo>
                    <a:cubicBezTo>
                      <a:pt x="59" y="84"/>
                      <a:pt x="61" y="87"/>
                      <a:pt x="61" y="90"/>
                    </a:cubicBezTo>
                    <a:cubicBezTo>
                      <a:pt x="67" y="91"/>
                      <a:pt x="72" y="95"/>
                      <a:pt x="74" y="102"/>
                    </a:cubicBezTo>
                    <a:cubicBezTo>
                      <a:pt x="75" y="107"/>
                      <a:pt x="73" y="112"/>
                      <a:pt x="68" y="117"/>
                    </a:cubicBezTo>
                    <a:cubicBezTo>
                      <a:pt x="64" y="122"/>
                      <a:pt x="64" y="122"/>
                      <a:pt x="64" y="122"/>
                    </a:cubicBezTo>
                    <a:cubicBezTo>
                      <a:pt x="65" y="122"/>
                      <a:pt x="66" y="122"/>
                      <a:pt x="67" y="122"/>
                    </a:cubicBezTo>
                    <a:cubicBezTo>
                      <a:pt x="73" y="122"/>
                      <a:pt x="77" y="117"/>
                      <a:pt x="77" y="112"/>
                    </a:cubicBezTo>
                    <a:cubicBezTo>
                      <a:pt x="77" y="111"/>
                      <a:pt x="77" y="110"/>
                      <a:pt x="77" y="109"/>
                    </a:cubicBezTo>
                    <a:cubicBezTo>
                      <a:pt x="79" y="113"/>
                      <a:pt x="83" y="115"/>
                      <a:pt x="89" y="114"/>
                    </a:cubicBezTo>
                    <a:cubicBezTo>
                      <a:pt x="92" y="113"/>
                      <a:pt x="94" y="110"/>
                      <a:pt x="95" y="107"/>
                    </a:cubicBezTo>
                    <a:cubicBezTo>
                      <a:pt x="96" y="103"/>
                      <a:pt x="95" y="99"/>
                      <a:pt x="93" y="97"/>
                    </a:cubicBezTo>
                    <a:cubicBezTo>
                      <a:pt x="95" y="99"/>
                      <a:pt x="99" y="100"/>
                      <a:pt x="103" y="100"/>
                    </a:cubicBezTo>
                    <a:cubicBezTo>
                      <a:pt x="106" y="99"/>
                      <a:pt x="109" y="96"/>
                      <a:pt x="110" y="92"/>
                    </a:cubicBezTo>
                    <a:cubicBezTo>
                      <a:pt x="111" y="88"/>
                      <a:pt x="110" y="85"/>
                      <a:pt x="107" y="82"/>
                    </a:cubicBezTo>
                    <a:cubicBezTo>
                      <a:pt x="109" y="84"/>
                      <a:pt x="112" y="85"/>
                      <a:pt x="115" y="85"/>
                    </a:cubicBezTo>
                    <a:cubicBezTo>
                      <a:pt x="120" y="85"/>
                      <a:pt x="123" y="81"/>
                      <a:pt x="124" y="77"/>
                    </a:cubicBezTo>
                    <a:cubicBezTo>
                      <a:pt x="125" y="73"/>
                      <a:pt x="124" y="70"/>
                      <a:pt x="121" y="68"/>
                    </a:cubicBezTo>
                    <a:cubicBezTo>
                      <a:pt x="121" y="68"/>
                      <a:pt x="121" y="67"/>
                      <a:pt x="121" y="67"/>
                    </a:cubicBezTo>
                    <a:close/>
                    <a:moveTo>
                      <a:pt x="107" y="82"/>
                    </a:moveTo>
                    <a:cubicBezTo>
                      <a:pt x="107" y="82"/>
                      <a:pt x="107" y="82"/>
                      <a:pt x="107" y="82"/>
                    </a:cubicBezTo>
                    <a:cubicBezTo>
                      <a:pt x="107" y="82"/>
                      <a:pt x="107" y="82"/>
                      <a:pt x="107" y="82"/>
                    </a:cubicBezTo>
                    <a:cubicBezTo>
                      <a:pt x="107" y="82"/>
                      <a:pt x="107" y="82"/>
                      <a:pt x="107"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87" name="Freeform 1100">
                <a:extLst>
                  <a:ext uri="{FF2B5EF4-FFF2-40B4-BE49-F238E27FC236}">
                    <a16:creationId xmlns:a16="http://schemas.microsoft.com/office/drawing/2014/main" id="{BE570814-34B0-4488-BA51-ABB058FFDE03}"/>
                  </a:ext>
                </a:extLst>
              </p:cNvPr>
              <p:cNvSpPr>
                <a:spLocks/>
              </p:cNvSpPr>
              <p:nvPr/>
            </p:nvSpPr>
            <p:spPr bwMode="auto">
              <a:xfrm>
                <a:off x="965455" y="5138298"/>
                <a:ext cx="122094" cy="116784"/>
              </a:xfrm>
              <a:custGeom>
                <a:avLst/>
                <a:gdLst>
                  <a:gd name="T0" fmla="*/ 24 w 28"/>
                  <a:gd name="T1" fmla="*/ 17 h 28"/>
                  <a:gd name="T2" fmla="*/ 17 w 28"/>
                  <a:gd name="T3" fmla="*/ 24 h 28"/>
                  <a:gd name="T4" fmla="*/ 4 w 28"/>
                  <a:gd name="T5" fmla="*/ 24 h 28"/>
                  <a:gd name="T6" fmla="*/ 4 w 28"/>
                  <a:gd name="T7" fmla="*/ 24 h 28"/>
                  <a:gd name="T8" fmla="*/ 4 w 28"/>
                  <a:gd name="T9" fmla="*/ 11 h 28"/>
                  <a:gd name="T10" fmla="*/ 11 w 28"/>
                  <a:gd name="T11" fmla="*/ 3 h 28"/>
                  <a:gd name="T12" fmla="*/ 24 w 28"/>
                  <a:gd name="T13" fmla="*/ 3 h 28"/>
                  <a:gd name="T14" fmla="*/ 24 w 28"/>
                  <a:gd name="T15" fmla="*/ 3 h 28"/>
                  <a:gd name="T16" fmla="*/ 24 w 28"/>
                  <a:gd name="T17"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24" y="17"/>
                    </a:moveTo>
                    <a:cubicBezTo>
                      <a:pt x="17" y="24"/>
                      <a:pt x="17" y="24"/>
                      <a:pt x="17" y="24"/>
                    </a:cubicBezTo>
                    <a:cubicBezTo>
                      <a:pt x="13" y="28"/>
                      <a:pt x="7" y="28"/>
                      <a:pt x="4" y="24"/>
                    </a:cubicBezTo>
                    <a:cubicBezTo>
                      <a:pt x="4" y="24"/>
                      <a:pt x="4" y="24"/>
                      <a:pt x="4" y="24"/>
                    </a:cubicBezTo>
                    <a:cubicBezTo>
                      <a:pt x="0" y="20"/>
                      <a:pt x="0" y="14"/>
                      <a:pt x="4" y="11"/>
                    </a:cubicBezTo>
                    <a:cubicBezTo>
                      <a:pt x="11" y="3"/>
                      <a:pt x="11" y="3"/>
                      <a:pt x="11" y="3"/>
                    </a:cubicBezTo>
                    <a:cubicBezTo>
                      <a:pt x="15" y="0"/>
                      <a:pt x="20" y="0"/>
                      <a:pt x="24" y="3"/>
                    </a:cubicBezTo>
                    <a:cubicBezTo>
                      <a:pt x="24" y="3"/>
                      <a:pt x="24" y="3"/>
                      <a:pt x="24" y="3"/>
                    </a:cubicBezTo>
                    <a:cubicBezTo>
                      <a:pt x="28" y="7"/>
                      <a:pt x="28" y="13"/>
                      <a:pt x="2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88" name="Freeform 1101">
                <a:extLst>
                  <a:ext uri="{FF2B5EF4-FFF2-40B4-BE49-F238E27FC236}">
                    <a16:creationId xmlns:a16="http://schemas.microsoft.com/office/drawing/2014/main" id="{64F34326-86A2-4D1F-B369-BA3609D43E7A}"/>
                  </a:ext>
                </a:extLst>
              </p:cNvPr>
              <p:cNvSpPr>
                <a:spLocks/>
              </p:cNvSpPr>
              <p:nvPr/>
            </p:nvSpPr>
            <p:spPr bwMode="auto">
              <a:xfrm>
                <a:off x="912371" y="5085214"/>
                <a:ext cx="116784" cy="111477"/>
              </a:xfrm>
              <a:custGeom>
                <a:avLst/>
                <a:gdLst>
                  <a:gd name="T0" fmla="*/ 24 w 28"/>
                  <a:gd name="T1" fmla="*/ 16 h 27"/>
                  <a:gd name="T2" fmla="*/ 17 w 28"/>
                  <a:gd name="T3" fmla="*/ 24 h 27"/>
                  <a:gd name="T4" fmla="*/ 4 w 28"/>
                  <a:gd name="T5" fmla="*/ 24 h 27"/>
                  <a:gd name="T6" fmla="*/ 4 w 28"/>
                  <a:gd name="T7" fmla="*/ 24 h 27"/>
                  <a:gd name="T8" fmla="*/ 4 w 28"/>
                  <a:gd name="T9" fmla="*/ 11 h 27"/>
                  <a:gd name="T10" fmla="*/ 11 w 28"/>
                  <a:gd name="T11" fmla="*/ 3 h 27"/>
                  <a:gd name="T12" fmla="*/ 24 w 28"/>
                  <a:gd name="T13" fmla="*/ 3 h 27"/>
                  <a:gd name="T14" fmla="*/ 24 w 28"/>
                  <a:gd name="T15" fmla="*/ 3 h 27"/>
                  <a:gd name="T16" fmla="*/ 24 w 28"/>
                  <a:gd name="T1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7">
                    <a:moveTo>
                      <a:pt x="24" y="16"/>
                    </a:moveTo>
                    <a:cubicBezTo>
                      <a:pt x="17" y="24"/>
                      <a:pt x="17" y="24"/>
                      <a:pt x="17" y="24"/>
                    </a:cubicBezTo>
                    <a:cubicBezTo>
                      <a:pt x="13" y="27"/>
                      <a:pt x="7" y="27"/>
                      <a:pt x="4" y="24"/>
                    </a:cubicBezTo>
                    <a:cubicBezTo>
                      <a:pt x="4" y="24"/>
                      <a:pt x="4" y="24"/>
                      <a:pt x="4" y="24"/>
                    </a:cubicBezTo>
                    <a:cubicBezTo>
                      <a:pt x="0" y="20"/>
                      <a:pt x="0" y="14"/>
                      <a:pt x="4" y="11"/>
                    </a:cubicBezTo>
                    <a:cubicBezTo>
                      <a:pt x="11" y="3"/>
                      <a:pt x="11" y="3"/>
                      <a:pt x="11" y="3"/>
                    </a:cubicBezTo>
                    <a:cubicBezTo>
                      <a:pt x="15" y="0"/>
                      <a:pt x="20" y="0"/>
                      <a:pt x="24" y="3"/>
                    </a:cubicBezTo>
                    <a:cubicBezTo>
                      <a:pt x="24" y="3"/>
                      <a:pt x="24" y="3"/>
                      <a:pt x="24" y="3"/>
                    </a:cubicBezTo>
                    <a:cubicBezTo>
                      <a:pt x="28" y="7"/>
                      <a:pt x="28" y="13"/>
                      <a:pt x="2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90" name="Freeform 1102">
                <a:extLst>
                  <a:ext uri="{FF2B5EF4-FFF2-40B4-BE49-F238E27FC236}">
                    <a16:creationId xmlns:a16="http://schemas.microsoft.com/office/drawing/2014/main" id="{562445C1-B1F4-4E86-967D-1AEA43D85DD8}"/>
                  </a:ext>
                </a:extLst>
              </p:cNvPr>
              <p:cNvSpPr>
                <a:spLocks/>
              </p:cNvSpPr>
              <p:nvPr/>
            </p:nvSpPr>
            <p:spPr bwMode="auto">
              <a:xfrm>
                <a:off x="859288" y="5026824"/>
                <a:ext cx="116784" cy="116784"/>
              </a:xfrm>
              <a:custGeom>
                <a:avLst/>
                <a:gdLst>
                  <a:gd name="T0" fmla="*/ 24 w 28"/>
                  <a:gd name="T1" fmla="*/ 16 h 27"/>
                  <a:gd name="T2" fmla="*/ 17 w 28"/>
                  <a:gd name="T3" fmla="*/ 24 h 27"/>
                  <a:gd name="T4" fmla="*/ 4 w 28"/>
                  <a:gd name="T5" fmla="*/ 24 h 27"/>
                  <a:gd name="T6" fmla="*/ 4 w 28"/>
                  <a:gd name="T7" fmla="*/ 24 h 27"/>
                  <a:gd name="T8" fmla="*/ 4 w 28"/>
                  <a:gd name="T9" fmla="*/ 11 h 27"/>
                  <a:gd name="T10" fmla="*/ 11 w 28"/>
                  <a:gd name="T11" fmla="*/ 3 h 27"/>
                  <a:gd name="T12" fmla="*/ 24 w 28"/>
                  <a:gd name="T13" fmla="*/ 3 h 27"/>
                  <a:gd name="T14" fmla="*/ 24 w 28"/>
                  <a:gd name="T15" fmla="*/ 3 h 27"/>
                  <a:gd name="T16" fmla="*/ 24 w 28"/>
                  <a:gd name="T1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7">
                    <a:moveTo>
                      <a:pt x="24" y="16"/>
                    </a:moveTo>
                    <a:cubicBezTo>
                      <a:pt x="17" y="24"/>
                      <a:pt x="17" y="24"/>
                      <a:pt x="17" y="24"/>
                    </a:cubicBezTo>
                    <a:cubicBezTo>
                      <a:pt x="13" y="27"/>
                      <a:pt x="7" y="27"/>
                      <a:pt x="4" y="24"/>
                    </a:cubicBezTo>
                    <a:cubicBezTo>
                      <a:pt x="4" y="24"/>
                      <a:pt x="4" y="24"/>
                      <a:pt x="4" y="24"/>
                    </a:cubicBezTo>
                    <a:cubicBezTo>
                      <a:pt x="0" y="20"/>
                      <a:pt x="0" y="14"/>
                      <a:pt x="4" y="11"/>
                    </a:cubicBezTo>
                    <a:cubicBezTo>
                      <a:pt x="11" y="3"/>
                      <a:pt x="11" y="3"/>
                      <a:pt x="11" y="3"/>
                    </a:cubicBezTo>
                    <a:cubicBezTo>
                      <a:pt x="15" y="0"/>
                      <a:pt x="20" y="0"/>
                      <a:pt x="24" y="3"/>
                    </a:cubicBezTo>
                    <a:cubicBezTo>
                      <a:pt x="24" y="3"/>
                      <a:pt x="24" y="3"/>
                      <a:pt x="24" y="3"/>
                    </a:cubicBezTo>
                    <a:cubicBezTo>
                      <a:pt x="28" y="7"/>
                      <a:pt x="28" y="13"/>
                      <a:pt x="2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91" name="Freeform 1103">
                <a:extLst>
                  <a:ext uri="{FF2B5EF4-FFF2-40B4-BE49-F238E27FC236}">
                    <a16:creationId xmlns:a16="http://schemas.microsoft.com/office/drawing/2014/main" id="{3D01D150-CB26-4553-AD60-CE81E4F0D66C}"/>
                  </a:ext>
                </a:extLst>
              </p:cNvPr>
              <p:cNvSpPr>
                <a:spLocks/>
              </p:cNvSpPr>
              <p:nvPr/>
            </p:nvSpPr>
            <p:spPr bwMode="auto">
              <a:xfrm>
                <a:off x="800894" y="4973740"/>
                <a:ext cx="122094" cy="111477"/>
              </a:xfrm>
              <a:custGeom>
                <a:avLst/>
                <a:gdLst>
                  <a:gd name="T0" fmla="*/ 24 w 28"/>
                  <a:gd name="T1" fmla="*/ 16 h 27"/>
                  <a:gd name="T2" fmla="*/ 17 w 28"/>
                  <a:gd name="T3" fmla="*/ 24 h 27"/>
                  <a:gd name="T4" fmla="*/ 4 w 28"/>
                  <a:gd name="T5" fmla="*/ 24 h 27"/>
                  <a:gd name="T6" fmla="*/ 4 w 28"/>
                  <a:gd name="T7" fmla="*/ 24 h 27"/>
                  <a:gd name="T8" fmla="*/ 4 w 28"/>
                  <a:gd name="T9" fmla="*/ 11 h 27"/>
                  <a:gd name="T10" fmla="*/ 11 w 28"/>
                  <a:gd name="T11" fmla="*/ 3 h 27"/>
                  <a:gd name="T12" fmla="*/ 24 w 28"/>
                  <a:gd name="T13" fmla="*/ 3 h 27"/>
                  <a:gd name="T14" fmla="*/ 24 w 28"/>
                  <a:gd name="T15" fmla="*/ 3 h 27"/>
                  <a:gd name="T16" fmla="*/ 24 w 28"/>
                  <a:gd name="T1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7">
                    <a:moveTo>
                      <a:pt x="24" y="16"/>
                    </a:moveTo>
                    <a:cubicBezTo>
                      <a:pt x="17" y="24"/>
                      <a:pt x="17" y="24"/>
                      <a:pt x="17" y="24"/>
                    </a:cubicBezTo>
                    <a:cubicBezTo>
                      <a:pt x="13" y="27"/>
                      <a:pt x="7" y="27"/>
                      <a:pt x="4" y="24"/>
                    </a:cubicBezTo>
                    <a:cubicBezTo>
                      <a:pt x="4" y="24"/>
                      <a:pt x="4" y="24"/>
                      <a:pt x="4" y="24"/>
                    </a:cubicBezTo>
                    <a:cubicBezTo>
                      <a:pt x="0" y="20"/>
                      <a:pt x="0" y="14"/>
                      <a:pt x="4" y="11"/>
                    </a:cubicBezTo>
                    <a:cubicBezTo>
                      <a:pt x="11" y="3"/>
                      <a:pt x="11" y="3"/>
                      <a:pt x="11" y="3"/>
                    </a:cubicBezTo>
                    <a:cubicBezTo>
                      <a:pt x="15" y="0"/>
                      <a:pt x="20" y="0"/>
                      <a:pt x="24" y="3"/>
                    </a:cubicBezTo>
                    <a:cubicBezTo>
                      <a:pt x="24" y="3"/>
                      <a:pt x="24" y="3"/>
                      <a:pt x="24" y="3"/>
                    </a:cubicBezTo>
                    <a:cubicBezTo>
                      <a:pt x="28" y="7"/>
                      <a:pt x="28" y="13"/>
                      <a:pt x="2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92" name="Freeform 1104">
                <a:extLst>
                  <a:ext uri="{FF2B5EF4-FFF2-40B4-BE49-F238E27FC236}">
                    <a16:creationId xmlns:a16="http://schemas.microsoft.com/office/drawing/2014/main" id="{492D5098-993D-4412-838F-739984641BEB}"/>
                  </a:ext>
                </a:extLst>
              </p:cNvPr>
              <p:cNvSpPr>
                <a:spLocks/>
              </p:cNvSpPr>
              <p:nvPr/>
            </p:nvSpPr>
            <p:spPr bwMode="auto">
              <a:xfrm>
                <a:off x="933605" y="4729555"/>
                <a:ext cx="398130" cy="260112"/>
              </a:xfrm>
              <a:custGeom>
                <a:avLst/>
                <a:gdLst>
                  <a:gd name="T0" fmla="*/ 49 w 94"/>
                  <a:gd name="T1" fmla="*/ 0 h 62"/>
                  <a:gd name="T2" fmla="*/ 10 w 94"/>
                  <a:gd name="T3" fmla="*/ 15 h 62"/>
                  <a:gd name="T4" fmla="*/ 8 w 94"/>
                  <a:gd name="T5" fmla="*/ 18 h 62"/>
                  <a:gd name="T6" fmla="*/ 1 w 94"/>
                  <a:gd name="T7" fmla="*/ 38 h 62"/>
                  <a:gd name="T8" fmla="*/ 0 w 94"/>
                  <a:gd name="T9" fmla="*/ 43 h 62"/>
                  <a:gd name="T10" fmla="*/ 2 w 94"/>
                  <a:gd name="T11" fmla="*/ 49 h 62"/>
                  <a:gd name="T12" fmla="*/ 9 w 94"/>
                  <a:gd name="T13" fmla="*/ 52 h 62"/>
                  <a:gd name="T14" fmla="*/ 22 w 94"/>
                  <a:gd name="T15" fmla="*/ 39 h 62"/>
                  <a:gd name="T16" fmla="*/ 35 w 94"/>
                  <a:gd name="T17" fmla="*/ 25 h 62"/>
                  <a:gd name="T18" fmla="*/ 41 w 94"/>
                  <a:gd name="T19" fmla="*/ 28 h 62"/>
                  <a:gd name="T20" fmla="*/ 73 w 94"/>
                  <a:gd name="T21" fmla="*/ 60 h 62"/>
                  <a:gd name="T22" fmla="*/ 79 w 94"/>
                  <a:gd name="T23" fmla="*/ 60 h 62"/>
                  <a:gd name="T24" fmla="*/ 93 w 94"/>
                  <a:gd name="T25" fmla="*/ 46 h 62"/>
                  <a:gd name="T26" fmla="*/ 93 w 94"/>
                  <a:gd name="T27" fmla="*/ 40 h 62"/>
                  <a:gd name="T28" fmla="*/ 53 w 94"/>
                  <a:gd name="T29" fmla="*/ 1 h 62"/>
                  <a:gd name="T30" fmla="*/ 49 w 94"/>
                  <a:gd name="T3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62">
                    <a:moveTo>
                      <a:pt x="49" y="0"/>
                    </a:moveTo>
                    <a:cubicBezTo>
                      <a:pt x="10" y="15"/>
                      <a:pt x="10" y="15"/>
                      <a:pt x="10" y="15"/>
                    </a:cubicBezTo>
                    <a:cubicBezTo>
                      <a:pt x="9" y="16"/>
                      <a:pt x="8" y="17"/>
                      <a:pt x="8" y="18"/>
                    </a:cubicBezTo>
                    <a:cubicBezTo>
                      <a:pt x="1" y="38"/>
                      <a:pt x="1" y="38"/>
                      <a:pt x="1" y="38"/>
                    </a:cubicBezTo>
                    <a:cubicBezTo>
                      <a:pt x="0" y="39"/>
                      <a:pt x="0" y="41"/>
                      <a:pt x="0" y="43"/>
                    </a:cubicBezTo>
                    <a:cubicBezTo>
                      <a:pt x="0" y="45"/>
                      <a:pt x="1" y="48"/>
                      <a:pt x="2" y="49"/>
                    </a:cubicBezTo>
                    <a:cubicBezTo>
                      <a:pt x="4" y="51"/>
                      <a:pt x="6" y="52"/>
                      <a:pt x="9" y="52"/>
                    </a:cubicBezTo>
                    <a:cubicBezTo>
                      <a:pt x="16" y="52"/>
                      <a:pt x="22" y="46"/>
                      <a:pt x="22" y="39"/>
                    </a:cubicBezTo>
                    <a:cubicBezTo>
                      <a:pt x="22" y="31"/>
                      <a:pt x="28" y="25"/>
                      <a:pt x="35" y="25"/>
                    </a:cubicBezTo>
                    <a:cubicBezTo>
                      <a:pt x="37" y="25"/>
                      <a:pt x="40" y="26"/>
                      <a:pt x="41" y="28"/>
                    </a:cubicBezTo>
                    <a:cubicBezTo>
                      <a:pt x="73" y="60"/>
                      <a:pt x="73" y="60"/>
                      <a:pt x="73" y="60"/>
                    </a:cubicBezTo>
                    <a:cubicBezTo>
                      <a:pt x="75" y="62"/>
                      <a:pt x="78" y="62"/>
                      <a:pt x="79" y="60"/>
                    </a:cubicBezTo>
                    <a:cubicBezTo>
                      <a:pt x="83" y="56"/>
                      <a:pt x="89" y="50"/>
                      <a:pt x="93" y="46"/>
                    </a:cubicBezTo>
                    <a:cubicBezTo>
                      <a:pt x="94" y="45"/>
                      <a:pt x="94" y="42"/>
                      <a:pt x="93" y="40"/>
                    </a:cubicBezTo>
                    <a:cubicBezTo>
                      <a:pt x="53" y="1"/>
                      <a:pt x="53" y="1"/>
                      <a:pt x="53" y="1"/>
                    </a:cubicBezTo>
                    <a:cubicBezTo>
                      <a:pt x="52" y="0"/>
                      <a:pt x="51"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cxnSp>
        <p:nvCxnSpPr>
          <p:cNvPr id="196" name="Straight Arrow Connector 195">
            <a:extLst>
              <a:ext uri="{FF2B5EF4-FFF2-40B4-BE49-F238E27FC236}">
                <a16:creationId xmlns:a16="http://schemas.microsoft.com/office/drawing/2014/main" id="{AEC91E64-4798-405E-8F37-696DDF8E68A5}"/>
              </a:ext>
            </a:extLst>
          </p:cNvPr>
          <p:cNvCxnSpPr>
            <a:cxnSpLocks/>
          </p:cNvCxnSpPr>
          <p:nvPr/>
        </p:nvCxnSpPr>
        <p:spPr>
          <a:xfrm flipH="1">
            <a:off x="5670277" y="2535397"/>
            <a:ext cx="3654248" cy="0"/>
          </a:xfrm>
          <a:prstGeom prst="straightConnector1">
            <a:avLst/>
          </a:prstGeom>
          <a:noFill/>
          <a:ln w="19050" cap="flat" cmpd="sng" algn="ctr">
            <a:solidFill>
              <a:srgbClr val="054B16"/>
            </a:solidFill>
            <a:prstDash val="sysDash"/>
            <a:headEnd type="none"/>
            <a:tailEnd type="arrow" w="lg" len="lg"/>
          </a:ln>
          <a:effectLst/>
        </p:spPr>
      </p:cxnSp>
      <p:cxnSp>
        <p:nvCxnSpPr>
          <p:cNvPr id="209" name="Straight Arrow Connector 156">
            <a:extLst>
              <a:ext uri="{FF2B5EF4-FFF2-40B4-BE49-F238E27FC236}">
                <a16:creationId xmlns:a16="http://schemas.microsoft.com/office/drawing/2014/main" id="{30FC5069-F9AF-44D1-8A63-3EC122E3EAFE}"/>
              </a:ext>
            </a:extLst>
          </p:cNvPr>
          <p:cNvCxnSpPr>
            <a:cxnSpLocks/>
          </p:cNvCxnSpPr>
          <p:nvPr/>
        </p:nvCxnSpPr>
        <p:spPr>
          <a:xfrm rot="16200000" flipV="1">
            <a:off x="3593289" y="2000382"/>
            <a:ext cx="384048" cy="182880"/>
          </a:xfrm>
          <a:prstGeom prst="bentConnector3">
            <a:avLst>
              <a:gd name="adj1" fmla="val 33952"/>
            </a:avLst>
          </a:prstGeom>
          <a:noFill/>
          <a:ln w="12700" cap="flat" cmpd="sng" algn="ctr">
            <a:solidFill>
              <a:srgbClr val="054B16"/>
            </a:solidFill>
            <a:prstDash val="sysDash"/>
            <a:headEnd type="none" w="lg" len="lg"/>
            <a:tailEnd type="arrow" w="med" len="med"/>
          </a:ln>
          <a:effectLst/>
        </p:spPr>
      </p:cxnSp>
      <p:cxnSp>
        <p:nvCxnSpPr>
          <p:cNvPr id="210" name="Straight Arrow Connector 156">
            <a:extLst>
              <a:ext uri="{FF2B5EF4-FFF2-40B4-BE49-F238E27FC236}">
                <a16:creationId xmlns:a16="http://schemas.microsoft.com/office/drawing/2014/main" id="{E37F5BD3-C326-4C60-9314-2689D90EF501}"/>
              </a:ext>
            </a:extLst>
          </p:cNvPr>
          <p:cNvCxnSpPr>
            <a:cxnSpLocks/>
          </p:cNvCxnSpPr>
          <p:nvPr/>
        </p:nvCxnSpPr>
        <p:spPr>
          <a:xfrm rot="16200000" flipV="1">
            <a:off x="3410409" y="1817502"/>
            <a:ext cx="384048" cy="548640"/>
          </a:xfrm>
          <a:prstGeom prst="bentConnector3">
            <a:avLst>
              <a:gd name="adj1" fmla="val 32837"/>
            </a:avLst>
          </a:prstGeom>
          <a:noFill/>
          <a:ln w="12700" cap="flat" cmpd="sng" algn="ctr">
            <a:solidFill>
              <a:srgbClr val="054B16"/>
            </a:solidFill>
            <a:prstDash val="sysDash"/>
            <a:headEnd type="none" w="lg" len="lg"/>
            <a:tailEnd type="arrow" w="med" len="med"/>
          </a:ln>
          <a:effectLst/>
        </p:spPr>
      </p:cxnSp>
      <p:sp>
        <p:nvSpPr>
          <p:cNvPr id="223" name="Rectangle: Rounded Corners 222">
            <a:extLst>
              <a:ext uri="{FF2B5EF4-FFF2-40B4-BE49-F238E27FC236}">
                <a16:creationId xmlns:a16="http://schemas.microsoft.com/office/drawing/2014/main" id="{58F6BDBF-4AFD-4432-A426-D0F94B8DA241}"/>
              </a:ext>
            </a:extLst>
          </p:cNvPr>
          <p:cNvSpPr/>
          <p:nvPr/>
        </p:nvSpPr>
        <p:spPr bwMode="auto">
          <a:xfrm>
            <a:off x="8847660" y="1142172"/>
            <a:ext cx="1280160" cy="3177571"/>
          </a:xfrm>
          <a:prstGeom prst="roundRect">
            <a:avLst>
              <a:gd name="adj" fmla="val 2778"/>
            </a:avLst>
          </a:prstGeom>
          <a:solidFill>
            <a:srgbClr val="107C10"/>
          </a:solidFill>
          <a:ln w="44450">
            <a:noFill/>
            <a:headEnd type="none" w="med" len="med"/>
            <a:tailEnd type="none" w="med" len="med"/>
          </a:ln>
          <a:effectLst>
            <a:outerShdw blurRad="190500" dist="762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224" name="TextBox 223">
            <a:extLst>
              <a:ext uri="{FF2B5EF4-FFF2-40B4-BE49-F238E27FC236}">
                <a16:creationId xmlns:a16="http://schemas.microsoft.com/office/drawing/2014/main" id="{A35B4324-4EE6-4470-96DC-4C0D42B0BFAD}"/>
              </a:ext>
            </a:extLst>
          </p:cNvPr>
          <p:cNvSpPr txBox="1"/>
          <p:nvPr/>
        </p:nvSpPr>
        <p:spPr>
          <a:xfrm>
            <a:off x="8617084" y="1273899"/>
            <a:ext cx="1741312" cy="338554"/>
          </a:xfrm>
          <a:prstGeom prst="rect">
            <a:avLst/>
          </a:prstGeom>
          <a:noFill/>
        </p:spPr>
        <p:txBody>
          <a:bodyPr wrap="square" lIns="91440" tIns="0" rIns="9144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300" b="1" i="0" u="none" strike="noStrike" cap="none" spc="0" normalizeH="0" baseline="0">
                <a:ln>
                  <a:noFill/>
                </a:ln>
                <a:gradFill>
                  <a:gsLst>
                    <a:gs pos="34000">
                      <a:schemeClr val="bg1"/>
                    </a:gs>
                    <a:gs pos="67000">
                      <a:schemeClr val="bg1"/>
                    </a:gs>
                  </a:gsLst>
                  <a:lin ang="0" scaled="1"/>
                </a:gradFill>
                <a:effectLst/>
                <a:uLnTx/>
                <a:uFillTx/>
                <a:latin typeface="Segoe UI"/>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FFFFFF"/>
                    </a:gs>
                    <a:gs pos="16000">
                      <a:srgbClr val="FFFFFF"/>
                    </a:gs>
                  </a:gsLst>
                  <a:lin ang="0" scaled="1"/>
                </a:gradFill>
                <a:effectLst/>
                <a:uLnTx/>
                <a:uFillTx/>
                <a:latin typeface="Segoe UI"/>
                <a:ea typeface="+mn-ea"/>
                <a:cs typeface="+mn-cs"/>
              </a:rPr>
              <a:t>Threat </a:t>
            </a:r>
            <a:br>
              <a:rPr kumimoji="0" lang="en-US" sz="1100" b="1" i="0" u="none" strike="noStrike" kern="1200" cap="none" spc="0" normalizeH="0" baseline="0" noProof="0">
                <a:ln>
                  <a:noFill/>
                </a:ln>
                <a:gradFill>
                  <a:gsLst>
                    <a:gs pos="100000">
                      <a:srgbClr val="FFFFFF"/>
                    </a:gs>
                    <a:gs pos="16000">
                      <a:srgbClr val="FFFFFF"/>
                    </a:gs>
                  </a:gsLst>
                  <a:lin ang="0" scaled="1"/>
                </a:gradFill>
                <a:effectLst/>
                <a:uLnTx/>
                <a:uFillTx/>
                <a:latin typeface="Segoe UI"/>
                <a:ea typeface="+mn-ea"/>
                <a:cs typeface="+mn-cs"/>
              </a:rPr>
            </a:br>
            <a:r>
              <a:rPr kumimoji="0" lang="en-US" sz="1100" b="1" i="0" u="none" strike="noStrike" kern="1200" cap="none" spc="0" normalizeH="0" baseline="0" noProof="0">
                <a:ln>
                  <a:noFill/>
                </a:ln>
                <a:gradFill>
                  <a:gsLst>
                    <a:gs pos="100000">
                      <a:srgbClr val="FFFFFF"/>
                    </a:gs>
                    <a:gs pos="16000">
                      <a:srgbClr val="FFFFFF"/>
                    </a:gs>
                  </a:gsLst>
                  <a:lin ang="0" scaled="1"/>
                </a:gradFill>
                <a:effectLst/>
                <a:uLnTx/>
                <a:uFillTx/>
                <a:latin typeface="Segoe UI"/>
                <a:ea typeface="+mn-ea"/>
                <a:cs typeface="+mn-cs"/>
              </a:rPr>
              <a:t>Intelligence</a:t>
            </a:r>
          </a:p>
        </p:txBody>
      </p:sp>
      <p:sp>
        <p:nvSpPr>
          <p:cNvPr id="225" name="TextBox 224">
            <a:extLst>
              <a:ext uri="{FF2B5EF4-FFF2-40B4-BE49-F238E27FC236}">
                <a16:creationId xmlns:a16="http://schemas.microsoft.com/office/drawing/2014/main" id="{8154E26A-FC73-4702-B825-87FC2244F576}"/>
              </a:ext>
            </a:extLst>
          </p:cNvPr>
          <p:cNvSpPr txBox="1"/>
          <p:nvPr/>
        </p:nvSpPr>
        <p:spPr>
          <a:xfrm>
            <a:off x="8790938" y="1699031"/>
            <a:ext cx="1393604" cy="307777"/>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100000">
                      <a:srgbClr val="FFFFFF"/>
                    </a:gs>
                    <a:gs pos="16000">
                      <a:srgbClr val="FFFFFF"/>
                    </a:gs>
                  </a:gsLst>
                  <a:lin ang="0" scaled="1"/>
                </a:gradFill>
                <a:effectLst/>
                <a:uLnTx/>
                <a:uFillTx/>
                <a:latin typeface="Segoe UI Semibold" panose="020B0702040204020203" pitchFamily="34" charset="0"/>
                <a:ea typeface="+mn-ea"/>
                <a:cs typeface="Segoe UI Semibold" panose="020B0702040204020203" pitchFamily="34" charset="0"/>
              </a:rPr>
              <a:t>Strategic Threat </a:t>
            </a:r>
            <a:br>
              <a:rPr kumimoji="0" lang="en-US" sz="1000" b="0" i="0" u="none" strike="noStrike" kern="1200" cap="none" spc="0" normalizeH="0" baseline="0" noProof="0">
                <a:ln>
                  <a:noFill/>
                </a:ln>
                <a:gradFill>
                  <a:gsLst>
                    <a:gs pos="100000">
                      <a:srgbClr val="FFFFFF"/>
                    </a:gs>
                    <a:gs pos="16000">
                      <a:srgbClr val="FFFFFF"/>
                    </a:gs>
                  </a:gsLst>
                  <a:lin ang="0" scaled="1"/>
                </a:gradFill>
                <a:effectLst/>
                <a:uLnTx/>
                <a:uFillTx/>
                <a:latin typeface="Segoe UI Semibold" panose="020B0702040204020203" pitchFamily="34" charset="0"/>
                <a:ea typeface="+mn-ea"/>
                <a:cs typeface="Segoe UI Semibold" panose="020B0702040204020203" pitchFamily="34" charset="0"/>
              </a:rPr>
            </a:br>
            <a:r>
              <a:rPr kumimoji="0" lang="en-US" sz="1000" b="0" i="0" u="none" strike="noStrike" kern="1200" cap="none" spc="0" normalizeH="0" baseline="0" noProof="0">
                <a:ln>
                  <a:noFill/>
                </a:ln>
                <a:gradFill>
                  <a:gsLst>
                    <a:gs pos="100000">
                      <a:srgbClr val="FFFFFF"/>
                    </a:gs>
                    <a:gs pos="16000">
                      <a:srgbClr val="FFFFFF"/>
                    </a:gs>
                  </a:gsLst>
                  <a:lin ang="0" scaled="1"/>
                </a:gradFill>
                <a:effectLst/>
                <a:uLnTx/>
                <a:uFillTx/>
                <a:latin typeface="Segoe UI Semibold" panose="020B0702040204020203" pitchFamily="34" charset="0"/>
                <a:ea typeface="+mn-ea"/>
                <a:cs typeface="Segoe UI Semibold" panose="020B0702040204020203" pitchFamily="34" charset="0"/>
              </a:rPr>
              <a:t>Insight/Trends</a:t>
            </a:r>
          </a:p>
        </p:txBody>
      </p:sp>
      <p:sp>
        <p:nvSpPr>
          <p:cNvPr id="226" name="TextBox 225">
            <a:extLst>
              <a:ext uri="{FF2B5EF4-FFF2-40B4-BE49-F238E27FC236}">
                <a16:creationId xmlns:a16="http://schemas.microsoft.com/office/drawing/2014/main" id="{CCBABAE4-56EF-4305-9245-521614AB8DE4}"/>
              </a:ext>
            </a:extLst>
          </p:cNvPr>
          <p:cNvSpPr txBox="1"/>
          <p:nvPr/>
        </p:nvSpPr>
        <p:spPr>
          <a:xfrm>
            <a:off x="8968628" y="3795648"/>
            <a:ext cx="1038224" cy="307777"/>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100000">
                      <a:srgbClr val="FFFFFF"/>
                    </a:gs>
                    <a:gs pos="16000">
                      <a:srgbClr val="FFFFFF"/>
                    </a:gs>
                  </a:gsLst>
                  <a:lin ang="0" scaled="1"/>
                </a:gradFill>
                <a:effectLst/>
                <a:uLnTx/>
                <a:uFillTx/>
                <a:latin typeface="Segoe UI Semibold" panose="020B0702040204020203" pitchFamily="34" charset="0"/>
                <a:ea typeface="+mn-ea"/>
                <a:cs typeface="Segoe UI Semibold" panose="020B0702040204020203" pitchFamily="34" charset="0"/>
              </a:rPr>
              <a:t>Tactical Threat </a:t>
            </a:r>
            <a:br>
              <a:rPr kumimoji="0" lang="en-US" sz="1000" b="0" i="0" u="none" strike="noStrike" kern="1200" cap="none" spc="0" normalizeH="0" baseline="0" noProof="0">
                <a:ln>
                  <a:noFill/>
                </a:ln>
                <a:gradFill>
                  <a:gsLst>
                    <a:gs pos="100000">
                      <a:srgbClr val="FFFFFF"/>
                    </a:gs>
                    <a:gs pos="16000">
                      <a:srgbClr val="FFFFFF"/>
                    </a:gs>
                  </a:gsLst>
                  <a:lin ang="0" scaled="1"/>
                </a:gradFill>
                <a:effectLst/>
                <a:uLnTx/>
                <a:uFillTx/>
                <a:latin typeface="Segoe UI Semibold" panose="020B0702040204020203" pitchFamily="34" charset="0"/>
                <a:ea typeface="+mn-ea"/>
                <a:cs typeface="Segoe UI Semibold" panose="020B0702040204020203" pitchFamily="34" charset="0"/>
              </a:rPr>
            </a:br>
            <a:r>
              <a:rPr kumimoji="0" lang="en-US" sz="1000" b="0" i="0" u="none" strike="noStrike" kern="1200" cap="none" spc="0" normalizeH="0" baseline="0" noProof="0">
                <a:ln>
                  <a:noFill/>
                </a:ln>
                <a:gradFill>
                  <a:gsLst>
                    <a:gs pos="100000">
                      <a:srgbClr val="FFFFFF"/>
                    </a:gs>
                    <a:gs pos="16000">
                      <a:srgbClr val="FFFFFF"/>
                    </a:gs>
                  </a:gsLst>
                  <a:lin ang="0" scaled="1"/>
                </a:gradFill>
                <a:effectLst/>
                <a:uLnTx/>
                <a:uFillTx/>
                <a:latin typeface="Segoe UI Semibold" panose="020B0702040204020203" pitchFamily="34" charset="0"/>
                <a:ea typeface="+mn-ea"/>
                <a:cs typeface="Segoe UI Semibold" panose="020B0702040204020203" pitchFamily="34" charset="0"/>
              </a:rPr>
              <a:t>Insight/Trends</a:t>
            </a:r>
          </a:p>
        </p:txBody>
      </p:sp>
      <p:cxnSp>
        <p:nvCxnSpPr>
          <p:cNvPr id="227" name="Straight Arrow Connector 226">
            <a:extLst>
              <a:ext uri="{FF2B5EF4-FFF2-40B4-BE49-F238E27FC236}">
                <a16:creationId xmlns:a16="http://schemas.microsoft.com/office/drawing/2014/main" id="{28B7736A-9E9F-411D-8B23-7FEA9E574636}"/>
              </a:ext>
            </a:extLst>
          </p:cNvPr>
          <p:cNvCxnSpPr>
            <a:cxnSpLocks/>
          </p:cNvCxnSpPr>
          <p:nvPr/>
        </p:nvCxnSpPr>
        <p:spPr>
          <a:xfrm>
            <a:off x="9487740" y="2117660"/>
            <a:ext cx="0" cy="1572838"/>
          </a:xfrm>
          <a:prstGeom prst="straightConnector1">
            <a:avLst/>
          </a:prstGeom>
          <a:noFill/>
          <a:ln w="19050" cap="flat" cmpd="sng" algn="ctr">
            <a:solidFill>
              <a:schemeClr val="bg1"/>
            </a:solidFill>
            <a:prstDash val="solid"/>
            <a:headEnd type="arrow" w="lg" len="lg"/>
            <a:tailEnd type="arrow" w="lg" len="lg"/>
          </a:ln>
          <a:effectLst/>
        </p:spPr>
      </p:cxnSp>
      <p:cxnSp>
        <p:nvCxnSpPr>
          <p:cNvPr id="229" name="Straight Arrow Connector 228">
            <a:extLst>
              <a:ext uri="{FF2B5EF4-FFF2-40B4-BE49-F238E27FC236}">
                <a16:creationId xmlns:a16="http://schemas.microsoft.com/office/drawing/2014/main" id="{495B4DB1-CAAF-40F8-BA15-1DF9866F3ED4}"/>
              </a:ext>
            </a:extLst>
          </p:cNvPr>
          <p:cNvCxnSpPr>
            <a:cxnSpLocks/>
          </p:cNvCxnSpPr>
          <p:nvPr/>
        </p:nvCxnSpPr>
        <p:spPr>
          <a:xfrm flipH="1" flipV="1">
            <a:off x="10146761" y="4025877"/>
            <a:ext cx="530504" cy="425064"/>
          </a:xfrm>
          <a:prstGeom prst="straightConnector1">
            <a:avLst/>
          </a:prstGeom>
          <a:noFill/>
          <a:ln w="38100" cap="flat" cmpd="sng" algn="ctr">
            <a:solidFill>
              <a:srgbClr val="054B16"/>
            </a:solidFill>
            <a:prstDash val="sysDash"/>
            <a:headEnd type="arrow" w="lg" len="lg"/>
            <a:tailEnd type="arrow" w="lg" len="lg"/>
          </a:ln>
          <a:effectLst/>
        </p:spPr>
      </p:cxnSp>
      <p:pic>
        <p:nvPicPr>
          <p:cNvPr id="66" name="Picture 65">
            <a:extLst>
              <a:ext uri="{FF2B5EF4-FFF2-40B4-BE49-F238E27FC236}">
                <a16:creationId xmlns:a16="http://schemas.microsoft.com/office/drawing/2014/main" id="{EC239A74-6FD8-4942-87ED-335F155FE86A}"/>
              </a:ext>
            </a:extLst>
          </p:cNvPr>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bwMode="invGray">
          <a:xfrm>
            <a:off x="10607789" y="566009"/>
            <a:ext cx="1038388" cy="222436"/>
          </a:xfrm>
          <a:prstGeom prst="rect">
            <a:avLst/>
          </a:prstGeom>
        </p:spPr>
      </p:pic>
      <p:cxnSp>
        <p:nvCxnSpPr>
          <p:cNvPr id="231" name="Straight Arrow Connector 230">
            <a:extLst>
              <a:ext uri="{FF2B5EF4-FFF2-40B4-BE49-F238E27FC236}">
                <a16:creationId xmlns:a16="http://schemas.microsoft.com/office/drawing/2014/main" id="{F1C672DD-2E7D-4349-B31F-E8251AD14268}"/>
              </a:ext>
            </a:extLst>
          </p:cNvPr>
          <p:cNvCxnSpPr>
            <a:cxnSpLocks/>
          </p:cNvCxnSpPr>
          <p:nvPr/>
        </p:nvCxnSpPr>
        <p:spPr>
          <a:xfrm flipH="1">
            <a:off x="8072657" y="3229202"/>
            <a:ext cx="720560" cy="503126"/>
          </a:xfrm>
          <a:prstGeom prst="straightConnector1">
            <a:avLst/>
          </a:prstGeom>
          <a:noFill/>
          <a:ln w="19050" cap="flat" cmpd="sng" algn="ctr">
            <a:solidFill>
              <a:srgbClr val="054B16"/>
            </a:solidFill>
            <a:prstDash val="sysDash"/>
            <a:headEnd type="arrow" w="lg" len="lg"/>
            <a:tailEnd type="arrow" w="lg" len="lg"/>
          </a:ln>
          <a:effectLst/>
        </p:spPr>
      </p:cxnSp>
      <p:grpSp>
        <p:nvGrpSpPr>
          <p:cNvPr id="31" name="Group 30">
            <a:extLst>
              <a:ext uri="{FF2B5EF4-FFF2-40B4-BE49-F238E27FC236}">
                <a16:creationId xmlns:a16="http://schemas.microsoft.com/office/drawing/2014/main" id="{1B2031EE-61D1-407E-9532-F8F891D7ED01}"/>
              </a:ext>
            </a:extLst>
          </p:cNvPr>
          <p:cNvGrpSpPr/>
          <p:nvPr/>
        </p:nvGrpSpPr>
        <p:grpSpPr>
          <a:xfrm>
            <a:off x="5785873" y="2763752"/>
            <a:ext cx="2098363" cy="3408277"/>
            <a:chOff x="5785873" y="2654423"/>
            <a:chExt cx="2098363" cy="3408277"/>
          </a:xfrm>
        </p:grpSpPr>
        <p:sp>
          <p:nvSpPr>
            <p:cNvPr id="81" name="Rectangle: Rounded Corners 80">
              <a:extLst>
                <a:ext uri="{FF2B5EF4-FFF2-40B4-BE49-F238E27FC236}">
                  <a16:creationId xmlns:a16="http://schemas.microsoft.com/office/drawing/2014/main" id="{05F6B5BF-13E6-466F-A7CF-17AE8CB5FEAA}"/>
                </a:ext>
              </a:extLst>
            </p:cNvPr>
            <p:cNvSpPr/>
            <p:nvPr/>
          </p:nvSpPr>
          <p:spPr bwMode="auto">
            <a:xfrm>
              <a:off x="7476514" y="2751159"/>
              <a:ext cx="407722" cy="3311541"/>
            </a:xfrm>
            <a:prstGeom prst="roundRect">
              <a:avLst>
                <a:gd name="adj" fmla="val 7306"/>
              </a:avLst>
            </a:prstGeom>
            <a:solidFill>
              <a:schemeClr val="bg1"/>
            </a:solidFill>
            <a:ln w="31750">
              <a:solidFill>
                <a:schemeClr val="tx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grpSp>
          <p:nvGrpSpPr>
            <p:cNvPr id="19" name="Group 18">
              <a:extLst>
                <a:ext uri="{FF2B5EF4-FFF2-40B4-BE49-F238E27FC236}">
                  <a16:creationId xmlns:a16="http://schemas.microsoft.com/office/drawing/2014/main" id="{A75D789B-F51B-4B57-A7B2-061EC9A2BA46}"/>
                </a:ext>
              </a:extLst>
            </p:cNvPr>
            <p:cNvGrpSpPr/>
            <p:nvPr/>
          </p:nvGrpSpPr>
          <p:grpSpPr>
            <a:xfrm>
              <a:off x="5785873" y="2654423"/>
              <a:ext cx="2096947" cy="3264521"/>
              <a:chOff x="5970805" y="2654423"/>
              <a:chExt cx="2096947" cy="3264521"/>
            </a:xfrm>
          </p:grpSpPr>
          <p:sp>
            <p:nvSpPr>
              <p:cNvPr id="82" name="Rectangle: Rounded Corners 81">
                <a:extLst>
                  <a:ext uri="{FF2B5EF4-FFF2-40B4-BE49-F238E27FC236}">
                    <a16:creationId xmlns:a16="http://schemas.microsoft.com/office/drawing/2014/main" id="{83AE0727-1908-4ED3-BE88-CF79928ECC26}"/>
                  </a:ext>
                </a:extLst>
              </p:cNvPr>
              <p:cNvSpPr/>
              <p:nvPr/>
            </p:nvSpPr>
            <p:spPr bwMode="auto">
              <a:xfrm>
                <a:off x="5970805" y="2741014"/>
                <a:ext cx="2096947" cy="727875"/>
              </a:xfrm>
              <a:prstGeom prst="roundRect">
                <a:avLst>
                  <a:gd name="adj" fmla="val 0"/>
                </a:avLst>
              </a:prstGeom>
              <a:solidFill>
                <a:schemeClr val="bg1"/>
              </a:solidFill>
              <a:ln w="31750">
                <a:solidFill>
                  <a:schemeClr val="tx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83" name="TextBox 82">
                <a:extLst>
                  <a:ext uri="{FF2B5EF4-FFF2-40B4-BE49-F238E27FC236}">
                    <a16:creationId xmlns:a16="http://schemas.microsoft.com/office/drawing/2014/main" id="{E7DAA146-A55B-4D7C-90F4-03AA7F82D792}"/>
                  </a:ext>
                </a:extLst>
              </p:cNvPr>
              <p:cNvSpPr txBox="1"/>
              <p:nvPr/>
            </p:nvSpPr>
            <p:spPr>
              <a:xfrm>
                <a:off x="6178809" y="2654423"/>
                <a:ext cx="1697012" cy="169277"/>
              </a:xfrm>
              <a:prstGeom prst="rect">
                <a:avLst/>
              </a:prstGeom>
              <a:solidFill>
                <a:schemeClr val="bg1"/>
              </a:solidFill>
            </p:spPr>
            <p:txBody>
              <a:bodyPr wrap="square" lIns="4572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1A1A1A"/>
                    </a:solidFill>
                    <a:effectLst/>
                    <a:uLnTx/>
                    <a:uFillTx/>
                    <a:latin typeface="Segoe UI"/>
                    <a:ea typeface="+mn-ea"/>
                    <a:cs typeface="+mn-cs"/>
                  </a:rPr>
                  <a:t>Posture Management</a:t>
                </a:r>
              </a:p>
            </p:txBody>
          </p:sp>
          <p:sp>
            <p:nvSpPr>
              <p:cNvPr id="84" name="Rectangle 83">
                <a:extLst>
                  <a:ext uri="{FF2B5EF4-FFF2-40B4-BE49-F238E27FC236}">
                    <a16:creationId xmlns:a16="http://schemas.microsoft.com/office/drawing/2014/main" id="{572ADFAD-D8DB-4C1C-ACD7-C77AD1D03101}"/>
                  </a:ext>
                </a:extLst>
              </p:cNvPr>
              <p:cNvSpPr/>
              <p:nvPr/>
            </p:nvSpPr>
            <p:spPr bwMode="auto">
              <a:xfrm>
                <a:off x="7677855" y="3350298"/>
                <a:ext cx="374904" cy="22355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 name="TextBox 79">
                <a:extLst>
                  <a:ext uri="{FF2B5EF4-FFF2-40B4-BE49-F238E27FC236}">
                    <a16:creationId xmlns:a16="http://schemas.microsoft.com/office/drawing/2014/main" id="{1A13C404-8983-43FD-8FC6-288D622FAA5A}"/>
                  </a:ext>
                </a:extLst>
              </p:cNvPr>
              <p:cNvSpPr txBox="1"/>
              <p:nvPr/>
            </p:nvSpPr>
            <p:spPr>
              <a:xfrm>
                <a:off x="6020559" y="2861027"/>
                <a:ext cx="1983040" cy="54886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000" b="0" i="0" u="none" strike="noStrike" kern="1200" cap="none" spc="0" normalizeH="0" baseline="0" noProof="0">
                    <a:ln>
                      <a:noFill/>
                    </a:ln>
                    <a:gradFill>
                      <a:gsLst>
                        <a:gs pos="100000">
                          <a:srgbClr val="535353"/>
                        </a:gs>
                        <a:gs pos="16000">
                          <a:srgbClr val="535353"/>
                        </a:gs>
                      </a:gsLst>
                      <a:lin ang="0" scaled="1"/>
                    </a:gradFill>
                    <a:effectLst/>
                    <a:uLnTx/>
                    <a:uFillTx/>
                    <a:latin typeface="Segoe UI Semibold" panose="020B0702040204020203" pitchFamily="34" charset="0"/>
                    <a:ea typeface="+mn-ea"/>
                    <a:cs typeface="Segoe UI Semibold" panose="020B0702040204020203" pitchFamily="34" charset="0"/>
                  </a:rPr>
                  <a:t>Monitor &amp; Remediate Risk</a:t>
                </a: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US" sz="800" b="0" i="1" u="none" strike="noStrike" kern="1200" cap="none" spc="0" normalizeH="0" baseline="0" noProof="0">
                    <a:ln>
                      <a:noFill/>
                    </a:ln>
                    <a:gradFill>
                      <a:gsLst>
                        <a:gs pos="100000">
                          <a:srgbClr val="535353"/>
                        </a:gs>
                        <a:gs pos="16000">
                          <a:srgbClr val="535353"/>
                        </a:gs>
                      </a:gsLst>
                      <a:lin ang="0" scaled="1"/>
                    </a:gradFill>
                    <a:effectLst/>
                    <a:uLnTx/>
                    <a:uFillTx/>
                    <a:latin typeface="Segoe UI" panose="020B0502040204020203" pitchFamily="34" charset="0"/>
                    <a:ea typeface="+mn-ea"/>
                    <a:cs typeface="Segoe UI" panose="020B0502040204020203" pitchFamily="34" charset="0"/>
                  </a:rPr>
                  <a:t>(Conditional Access, Secure Score, Sharing Risks, Threat and Vulnerability Management (TVM) User &amp; Asset Scores, etc.)</a:t>
                </a:r>
                <a:endParaRPr kumimoji="0" lang="en-US" sz="1000" b="0" i="1" u="none" strike="noStrike" kern="1200" cap="none" spc="0" normalizeH="0" baseline="0" noProof="0">
                  <a:ln>
                    <a:noFill/>
                  </a:ln>
                  <a:gradFill>
                    <a:gsLst>
                      <a:gs pos="100000">
                        <a:srgbClr val="535353"/>
                      </a:gs>
                      <a:gs pos="16000">
                        <a:srgbClr val="535353"/>
                      </a:gs>
                    </a:gsLst>
                    <a:lin ang="0" scaled="1"/>
                  </a:gradFill>
                  <a:effectLst/>
                  <a:uLnTx/>
                  <a:uFillTx/>
                  <a:latin typeface="Segoe UI" panose="020B0502040204020203" pitchFamily="34" charset="0"/>
                  <a:ea typeface="+mn-ea"/>
                  <a:cs typeface="Segoe UI" panose="020B0502040204020203" pitchFamily="34" charset="0"/>
                </a:endParaRPr>
              </a:p>
            </p:txBody>
          </p:sp>
          <p:grpSp>
            <p:nvGrpSpPr>
              <p:cNvPr id="91" name="Group 89">
                <a:extLst>
                  <a:ext uri="{FF2B5EF4-FFF2-40B4-BE49-F238E27FC236}">
                    <a16:creationId xmlns:a16="http://schemas.microsoft.com/office/drawing/2014/main" id="{949DFF7B-FB31-4E77-9576-DED31B70B53E}"/>
                  </a:ext>
                </a:extLst>
              </p:cNvPr>
              <p:cNvGrpSpPr>
                <a:grpSpLocks noChangeAspect="1"/>
              </p:cNvGrpSpPr>
              <p:nvPr/>
            </p:nvGrpSpPr>
            <p:grpSpPr bwMode="auto">
              <a:xfrm>
                <a:off x="7769614" y="3763423"/>
                <a:ext cx="191386" cy="238329"/>
                <a:chOff x="1596" y="1569"/>
                <a:chExt cx="159" cy="198"/>
              </a:xfrm>
              <a:solidFill>
                <a:srgbClr val="000000"/>
              </a:solidFill>
            </p:grpSpPr>
            <p:sp>
              <p:nvSpPr>
                <p:cNvPr id="92" name="Freeform 90">
                  <a:extLst>
                    <a:ext uri="{FF2B5EF4-FFF2-40B4-BE49-F238E27FC236}">
                      <a16:creationId xmlns:a16="http://schemas.microsoft.com/office/drawing/2014/main" id="{67E93C7F-E761-4362-A726-06C25BC83C63}"/>
                    </a:ext>
                  </a:extLst>
                </p:cNvPr>
                <p:cNvSpPr>
                  <a:spLocks/>
                </p:cNvSpPr>
                <p:nvPr/>
              </p:nvSpPr>
              <p:spPr bwMode="auto">
                <a:xfrm>
                  <a:off x="1622" y="156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94" name="Freeform 91">
                  <a:extLst>
                    <a:ext uri="{FF2B5EF4-FFF2-40B4-BE49-F238E27FC236}">
                      <a16:creationId xmlns:a16="http://schemas.microsoft.com/office/drawing/2014/main" id="{9D5BD97D-B66D-4F61-BA9B-F706188AC8F2}"/>
                    </a:ext>
                  </a:extLst>
                </p:cNvPr>
                <p:cNvSpPr>
                  <a:spLocks/>
                </p:cNvSpPr>
                <p:nvPr/>
              </p:nvSpPr>
              <p:spPr bwMode="auto">
                <a:xfrm>
                  <a:off x="1596" y="168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100" name="factory" descr="factory, manufacturing">
                <a:extLst>
                  <a:ext uri="{FF2B5EF4-FFF2-40B4-BE49-F238E27FC236}">
                    <a16:creationId xmlns:a16="http://schemas.microsoft.com/office/drawing/2014/main" id="{489E4D24-CAA7-4235-A5FF-5010D6E2BC92}"/>
                  </a:ext>
                </a:extLst>
              </p:cNvPr>
              <p:cNvGrpSpPr/>
              <p:nvPr/>
            </p:nvGrpSpPr>
            <p:grpSpPr>
              <a:xfrm>
                <a:off x="7738328" y="5741050"/>
                <a:ext cx="253958" cy="177894"/>
                <a:chOff x="4298951" y="1210045"/>
                <a:chExt cx="328613" cy="230189"/>
              </a:xfrm>
              <a:solidFill>
                <a:schemeClr val="accent2"/>
              </a:solidFill>
            </p:grpSpPr>
            <p:sp>
              <p:nvSpPr>
                <p:cNvPr id="101" name="Rectangle 100">
                  <a:extLst>
                    <a:ext uri="{FF2B5EF4-FFF2-40B4-BE49-F238E27FC236}">
                      <a16:creationId xmlns:a16="http://schemas.microsoft.com/office/drawing/2014/main" id="{2086C23D-D492-4253-BB6B-01BF9D737A22}"/>
                    </a:ext>
                  </a:extLst>
                </p:cNvPr>
                <p:cNvSpPr>
                  <a:spLocks noChangeArrowheads="1"/>
                </p:cNvSpPr>
                <p:nvPr/>
              </p:nvSpPr>
              <p:spPr bwMode="auto">
                <a:xfrm>
                  <a:off x="4298951" y="1295772"/>
                  <a:ext cx="328613" cy="144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102" name="Rectangle 101">
                  <a:extLst>
                    <a:ext uri="{FF2B5EF4-FFF2-40B4-BE49-F238E27FC236}">
                      <a16:creationId xmlns:a16="http://schemas.microsoft.com/office/drawing/2014/main" id="{0F352C3B-5282-4371-A59F-6919A54108CD}"/>
                    </a:ext>
                  </a:extLst>
                </p:cNvPr>
                <p:cNvSpPr>
                  <a:spLocks noChangeArrowheads="1"/>
                </p:cNvSpPr>
                <p:nvPr/>
              </p:nvSpPr>
              <p:spPr bwMode="auto">
                <a:xfrm>
                  <a:off x="4473576" y="1210045"/>
                  <a:ext cx="38100" cy="136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103" name="Rectangle 102">
                  <a:extLst>
                    <a:ext uri="{FF2B5EF4-FFF2-40B4-BE49-F238E27FC236}">
                      <a16:creationId xmlns:a16="http://schemas.microsoft.com/office/drawing/2014/main" id="{896A1704-8984-42A9-8F30-311480148C6A}"/>
                    </a:ext>
                  </a:extLst>
                </p:cNvPr>
                <p:cNvSpPr>
                  <a:spLocks noChangeArrowheads="1"/>
                </p:cNvSpPr>
                <p:nvPr/>
              </p:nvSpPr>
              <p:spPr bwMode="auto">
                <a:xfrm>
                  <a:off x="4546601" y="1210045"/>
                  <a:ext cx="34925" cy="136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104" name="Rectangle 103">
                  <a:extLst>
                    <a:ext uri="{FF2B5EF4-FFF2-40B4-BE49-F238E27FC236}">
                      <a16:creationId xmlns:a16="http://schemas.microsoft.com/office/drawing/2014/main" id="{1CC9D7E1-720C-4E38-9726-669867F653F5}"/>
                    </a:ext>
                  </a:extLst>
                </p:cNvPr>
                <p:cNvSpPr>
                  <a:spLocks noChangeArrowheads="1"/>
                </p:cNvSpPr>
                <p:nvPr/>
              </p:nvSpPr>
              <p:spPr bwMode="auto">
                <a:xfrm>
                  <a:off x="4403726" y="1310057"/>
                  <a:ext cx="34925" cy="365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106" name="Rectangle 105">
                  <a:extLst>
                    <a:ext uri="{FF2B5EF4-FFF2-40B4-BE49-F238E27FC236}">
                      <a16:creationId xmlns:a16="http://schemas.microsoft.com/office/drawing/2014/main" id="{A2A73EAC-78EC-453C-8D9C-655056EF1842}"/>
                    </a:ext>
                  </a:extLst>
                </p:cNvPr>
                <p:cNvSpPr>
                  <a:spLocks noChangeArrowheads="1"/>
                </p:cNvSpPr>
                <p:nvPr/>
              </p:nvSpPr>
              <p:spPr bwMode="auto">
                <a:xfrm>
                  <a:off x="4332289" y="1310057"/>
                  <a:ext cx="36513" cy="365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grpSp>
          <p:pic>
            <p:nvPicPr>
              <p:cNvPr id="114" name="Graphic 113">
                <a:extLst>
                  <a:ext uri="{FF2B5EF4-FFF2-40B4-BE49-F238E27FC236}">
                    <a16:creationId xmlns:a16="http://schemas.microsoft.com/office/drawing/2014/main" id="{07384C3A-523E-4351-AE70-88846105A72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779523" y="5224565"/>
                <a:ext cx="171568" cy="319951"/>
              </a:xfrm>
              <a:prstGeom prst="rect">
                <a:avLst/>
              </a:prstGeom>
            </p:spPr>
          </p:pic>
          <p:grpSp>
            <p:nvGrpSpPr>
              <p:cNvPr id="115" name="data" descr="data, laptop">
                <a:extLst>
                  <a:ext uri="{FF2B5EF4-FFF2-40B4-BE49-F238E27FC236}">
                    <a16:creationId xmlns:a16="http://schemas.microsoft.com/office/drawing/2014/main" id="{8CBEEDD7-814E-4D18-9C23-43B3FE6E102B}"/>
                  </a:ext>
                </a:extLst>
              </p:cNvPr>
              <p:cNvGrpSpPr/>
              <p:nvPr/>
            </p:nvGrpSpPr>
            <p:grpSpPr>
              <a:xfrm>
                <a:off x="7710549" y="4571418"/>
                <a:ext cx="309517" cy="196348"/>
                <a:chOff x="653001" y="1319265"/>
                <a:chExt cx="472844" cy="299960"/>
              </a:xfrm>
              <a:solidFill>
                <a:srgbClr val="000000"/>
              </a:solidFill>
            </p:grpSpPr>
            <p:sp>
              <p:nvSpPr>
                <p:cNvPr id="116" name="Rectangle 5">
                  <a:extLst>
                    <a:ext uri="{FF2B5EF4-FFF2-40B4-BE49-F238E27FC236}">
                      <a16:creationId xmlns:a16="http://schemas.microsoft.com/office/drawing/2014/main" id="{266BD608-5B24-442F-A962-1F6FE31B0C29}"/>
                    </a:ext>
                  </a:extLst>
                </p:cNvPr>
                <p:cNvSpPr>
                  <a:spLocks noChangeArrowheads="1"/>
                </p:cNvSpPr>
                <p:nvPr/>
              </p:nvSpPr>
              <p:spPr bwMode="auto">
                <a:xfrm>
                  <a:off x="699407" y="1333060"/>
                  <a:ext cx="381285" cy="244578"/>
                </a:xfrm>
                <a:prstGeom prst="rect">
                  <a:avLst/>
                </a:prstGeom>
                <a:grpFill/>
                <a:ln w="9525">
                  <a:noFill/>
                  <a:miter lim="800000"/>
                  <a:headEnd/>
                  <a:tailEnd/>
                </a:ln>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117" name="Rectangle 6">
                  <a:extLst>
                    <a:ext uri="{FF2B5EF4-FFF2-40B4-BE49-F238E27FC236}">
                      <a16:creationId xmlns:a16="http://schemas.microsoft.com/office/drawing/2014/main" id="{C3340FED-F69C-4716-8B5E-1528F5BAD825}"/>
                    </a:ext>
                  </a:extLst>
                </p:cNvPr>
                <p:cNvSpPr>
                  <a:spLocks noChangeArrowheads="1"/>
                </p:cNvSpPr>
                <p:nvPr/>
              </p:nvSpPr>
              <p:spPr bwMode="auto">
                <a:xfrm>
                  <a:off x="962795" y="1610445"/>
                  <a:ext cx="79016" cy="87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124" name="Freeform 12">
                  <a:extLst>
                    <a:ext uri="{FF2B5EF4-FFF2-40B4-BE49-F238E27FC236}">
                      <a16:creationId xmlns:a16="http://schemas.microsoft.com/office/drawing/2014/main" id="{F7D1CE99-1022-4437-8CF8-6F8B09BFE159}"/>
                    </a:ext>
                  </a:extLst>
                </p:cNvPr>
                <p:cNvSpPr>
                  <a:spLocks noEditPoints="1"/>
                </p:cNvSpPr>
                <p:nvPr/>
              </p:nvSpPr>
              <p:spPr bwMode="auto">
                <a:xfrm>
                  <a:off x="689374" y="1319265"/>
                  <a:ext cx="402607" cy="273425"/>
                </a:xfrm>
                <a:custGeom>
                  <a:avLst/>
                  <a:gdLst>
                    <a:gd name="T0" fmla="*/ 521 w 542"/>
                    <a:gd name="T1" fmla="*/ 0 h 368"/>
                    <a:gd name="T2" fmla="*/ 21 w 542"/>
                    <a:gd name="T3" fmla="*/ 0 h 368"/>
                    <a:gd name="T4" fmla="*/ 0 w 542"/>
                    <a:gd name="T5" fmla="*/ 21 h 368"/>
                    <a:gd name="T6" fmla="*/ 0 w 542"/>
                    <a:gd name="T7" fmla="*/ 368 h 368"/>
                    <a:gd name="T8" fmla="*/ 542 w 542"/>
                    <a:gd name="T9" fmla="*/ 368 h 368"/>
                    <a:gd name="T10" fmla="*/ 542 w 542"/>
                    <a:gd name="T11" fmla="*/ 21 h 368"/>
                    <a:gd name="T12" fmla="*/ 521 w 542"/>
                    <a:gd name="T13" fmla="*/ 0 h 368"/>
                    <a:gd name="T14" fmla="*/ 521 w 542"/>
                    <a:gd name="T15" fmla="*/ 339 h 368"/>
                    <a:gd name="T16" fmla="*/ 21 w 542"/>
                    <a:gd name="T17" fmla="*/ 339 h 368"/>
                    <a:gd name="T18" fmla="*/ 21 w 542"/>
                    <a:gd name="T19" fmla="*/ 27 h 368"/>
                    <a:gd name="T20" fmla="*/ 520 w 542"/>
                    <a:gd name="T21" fmla="*/ 27 h 368"/>
                    <a:gd name="T22" fmla="*/ 520 w 542"/>
                    <a:gd name="T23" fmla="*/ 339 h 368"/>
                    <a:gd name="T24" fmla="*/ 521 w 542"/>
                    <a:gd name="T25" fmla="*/ 339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2" h="368">
                      <a:moveTo>
                        <a:pt x="521" y="0"/>
                      </a:moveTo>
                      <a:cubicBezTo>
                        <a:pt x="21" y="0"/>
                        <a:pt x="21" y="0"/>
                        <a:pt x="21" y="0"/>
                      </a:cubicBezTo>
                      <a:cubicBezTo>
                        <a:pt x="10" y="0"/>
                        <a:pt x="0" y="10"/>
                        <a:pt x="0" y="21"/>
                      </a:cubicBezTo>
                      <a:cubicBezTo>
                        <a:pt x="0" y="368"/>
                        <a:pt x="0" y="368"/>
                        <a:pt x="0" y="368"/>
                      </a:cubicBezTo>
                      <a:cubicBezTo>
                        <a:pt x="542" y="368"/>
                        <a:pt x="542" y="368"/>
                        <a:pt x="542" y="368"/>
                      </a:cubicBezTo>
                      <a:cubicBezTo>
                        <a:pt x="542" y="21"/>
                        <a:pt x="542" y="21"/>
                        <a:pt x="542" y="21"/>
                      </a:cubicBezTo>
                      <a:cubicBezTo>
                        <a:pt x="542" y="10"/>
                        <a:pt x="533" y="0"/>
                        <a:pt x="521" y="0"/>
                      </a:cubicBezTo>
                      <a:close/>
                      <a:moveTo>
                        <a:pt x="521" y="339"/>
                      </a:moveTo>
                      <a:cubicBezTo>
                        <a:pt x="21" y="339"/>
                        <a:pt x="21" y="339"/>
                        <a:pt x="21" y="339"/>
                      </a:cubicBezTo>
                      <a:cubicBezTo>
                        <a:pt x="21" y="27"/>
                        <a:pt x="21" y="27"/>
                        <a:pt x="21" y="27"/>
                      </a:cubicBezTo>
                      <a:cubicBezTo>
                        <a:pt x="520" y="27"/>
                        <a:pt x="520" y="27"/>
                        <a:pt x="520" y="27"/>
                      </a:cubicBezTo>
                      <a:cubicBezTo>
                        <a:pt x="520" y="339"/>
                        <a:pt x="520" y="339"/>
                        <a:pt x="520" y="339"/>
                      </a:cubicBezTo>
                      <a:lnTo>
                        <a:pt x="521" y="3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125" name="Freeform 15">
                  <a:extLst>
                    <a:ext uri="{FF2B5EF4-FFF2-40B4-BE49-F238E27FC236}">
                      <a16:creationId xmlns:a16="http://schemas.microsoft.com/office/drawing/2014/main" id="{8D041EB3-C1A1-43C6-985D-EAE95D79FDA7}"/>
                    </a:ext>
                  </a:extLst>
                </p:cNvPr>
                <p:cNvSpPr>
                  <a:spLocks/>
                </p:cNvSpPr>
                <p:nvPr/>
              </p:nvSpPr>
              <p:spPr bwMode="auto">
                <a:xfrm>
                  <a:off x="653001" y="1606121"/>
                  <a:ext cx="472844" cy="10034"/>
                </a:xfrm>
                <a:custGeom>
                  <a:avLst/>
                  <a:gdLst>
                    <a:gd name="T0" fmla="*/ 633 w 637"/>
                    <a:gd name="T1" fmla="*/ 0 h 13"/>
                    <a:gd name="T2" fmla="*/ 593 w 637"/>
                    <a:gd name="T3" fmla="*/ 0 h 13"/>
                    <a:gd name="T4" fmla="*/ 593 w 637"/>
                    <a:gd name="T5" fmla="*/ 4 h 13"/>
                    <a:gd name="T6" fmla="*/ 589 w 637"/>
                    <a:gd name="T7" fmla="*/ 4 h 13"/>
                    <a:gd name="T8" fmla="*/ 47 w 637"/>
                    <a:gd name="T9" fmla="*/ 4 h 13"/>
                    <a:gd name="T10" fmla="*/ 43 w 637"/>
                    <a:gd name="T11" fmla="*/ 4 h 13"/>
                    <a:gd name="T12" fmla="*/ 43 w 637"/>
                    <a:gd name="T13" fmla="*/ 0 h 13"/>
                    <a:gd name="T14" fmla="*/ 4 w 637"/>
                    <a:gd name="T15" fmla="*/ 0 h 13"/>
                    <a:gd name="T16" fmla="*/ 2 w 637"/>
                    <a:gd name="T17" fmla="*/ 6 h 13"/>
                    <a:gd name="T18" fmla="*/ 9 w 637"/>
                    <a:gd name="T19" fmla="*/ 10 h 13"/>
                    <a:gd name="T20" fmla="*/ 19 w 637"/>
                    <a:gd name="T21" fmla="*/ 13 h 13"/>
                    <a:gd name="T22" fmla="*/ 617 w 637"/>
                    <a:gd name="T23" fmla="*/ 13 h 13"/>
                    <a:gd name="T24" fmla="*/ 627 w 637"/>
                    <a:gd name="T25" fmla="*/ 10 h 13"/>
                    <a:gd name="T26" fmla="*/ 634 w 637"/>
                    <a:gd name="T27" fmla="*/ 6 h 13"/>
                    <a:gd name="T28" fmla="*/ 633 w 63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7" h="13">
                      <a:moveTo>
                        <a:pt x="633" y="0"/>
                      </a:moveTo>
                      <a:cubicBezTo>
                        <a:pt x="593" y="0"/>
                        <a:pt x="593" y="0"/>
                        <a:pt x="593" y="0"/>
                      </a:cubicBezTo>
                      <a:cubicBezTo>
                        <a:pt x="593" y="4"/>
                        <a:pt x="593" y="4"/>
                        <a:pt x="593" y="4"/>
                      </a:cubicBezTo>
                      <a:cubicBezTo>
                        <a:pt x="589" y="4"/>
                        <a:pt x="589" y="4"/>
                        <a:pt x="589" y="4"/>
                      </a:cubicBezTo>
                      <a:cubicBezTo>
                        <a:pt x="47" y="4"/>
                        <a:pt x="47" y="4"/>
                        <a:pt x="47" y="4"/>
                      </a:cubicBezTo>
                      <a:cubicBezTo>
                        <a:pt x="43" y="4"/>
                        <a:pt x="43" y="4"/>
                        <a:pt x="43" y="4"/>
                      </a:cubicBezTo>
                      <a:cubicBezTo>
                        <a:pt x="43" y="0"/>
                        <a:pt x="43" y="0"/>
                        <a:pt x="43" y="0"/>
                      </a:cubicBezTo>
                      <a:cubicBezTo>
                        <a:pt x="4" y="0"/>
                        <a:pt x="4" y="0"/>
                        <a:pt x="4" y="0"/>
                      </a:cubicBezTo>
                      <a:cubicBezTo>
                        <a:pt x="1" y="0"/>
                        <a:pt x="0" y="4"/>
                        <a:pt x="2" y="6"/>
                      </a:cubicBezTo>
                      <a:cubicBezTo>
                        <a:pt x="9" y="10"/>
                        <a:pt x="9" y="10"/>
                        <a:pt x="9" y="10"/>
                      </a:cubicBezTo>
                      <a:cubicBezTo>
                        <a:pt x="12" y="12"/>
                        <a:pt x="15" y="13"/>
                        <a:pt x="19" y="13"/>
                      </a:cubicBezTo>
                      <a:cubicBezTo>
                        <a:pt x="617" y="13"/>
                        <a:pt x="617" y="13"/>
                        <a:pt x="617" y="13"/>
                      </a:cubicBezTo>
                      <a:cubicBezTo>
                        <a:pt x="621" y="13"/>
                        <a:pt x="624" y="12"/>
                        <a:pt x="627" y="10"/>
                      </a:cubicBezTo>
                      <a:cubicBezTo>
                        <a:pt x="634" y="6"/>
                        <a:pt x="634" y="6"/>
                        <a:pt x="634" y="6"/>
                      </a:cubicBezTo>
                      <a:cubicBezTo>
                        <a:pt x="637" y="4"/>
                        <a:pt x="635" y="0"/>
                        <a:pt x="633" y="0"/>
                      </a:cubicBezTo>
                      <a:close/>
                    </a:path>
                  </a:pathLst>
                </a:custGeom>
                <a:grpFill/>
                <a:ln w="9525">
                  <a:solidFill>
                    <a:srgbClr val="000000"/>
                  </a:solidFill>
                  <a:round/>
                  <a:headEnd/>
                  <a:tailEnd/>
                </a:ln>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grpSp>
          <p:grpSp>
            <p:nvGrpSpPr>
              <p:cNvPr id="17" name="Group 16">
                <a:extLst>
                  <a:ext uri="{FF2B5EF4-FFF2-40B4-BE49-F238E27FC236}">
                    <a16:creationId xmlns:a16="http://schemas.microsoft.com/office/drawing/2014/main" id="{A2BD135F-C571-451F-81C8-49B7C495EE3B}"/>
                  </a:ext>
                </a:extLst>
              </p:cNvPr>
              <p:cNvGrpSpPr/>
              <p:nvPr/>
            </p:nvGrpSpPr>
            <p:grpSpPr>
              <a:xfrm>
                <a:off x="7723059" y="4145038"/>
                <a:ext cx="292741" cy="247253"/>
                <a:chOff x="7238359" y="4383500"/>
                <a:chExt cx="292741" cy="247253"/>
              </a:xfrm>
            </p:grpSpPr>
            <p:grpSp>
              <p:nvGrpSpPr>
                <p:cNvPr id="107" name="Group 265">
                  <a:extLst>
                    <a:ext uri="{FF2B5EF4-FFF2-40B4-BE49-F238E27FC236}">
                      <a16:creationId xmlns:a16="http://schemas.microsoft.com/office/drawing/2014/main" id="{2703CFDA-A7A0-43BB-9978-C75D14128E9F}"/>
                    </a:ext>
                  </a:extLst>
                </p:cNvPr>
                <p:cNvGrpSpPr>
                  <a:grpSpLocks noChangeAspect="1"/>
                </p:cNvGrpSpPr>
                <p:nvPr/>
              </p:nvGrpSpPr>
              <p:grpSpPr bwMode="auto">
                <a:xfrm>
                  <a:off x="7288424" y="4383500"/>
                  <a:ext cx="242676" cy="247253"/>
                  <a:chOff x="5013" y="3366"/>
                  <a:chExt cx="265" cy="270"/>
                </a:xfrm>
              </p:grpSpPr>
              <p:sp>
                <p:nvSpPr>
                  <p:cNvPr id="108" name="AutoShape 264">
                    <a:extLst>
                      <a:ext uri="{FF2B5EF4-FFF2-40B4-BE49-F238E27FC236}">
                        <a16:creationId xmlns:a16="http://schemas.microsoft.com/office/drawing/2014/main" id="{5982D7B6-1669-411B-8656-D59FDB3EBD32}"/>
                      </a:ext>
                    </a:extLst>
                  </p:cNvPr>
                  <p:cNvSpPr>
                    <a:spLocks noChangeAspect="1" noChangeArrowheads="1" noTextEdit="1"/>
                  </p:cNvSpPr>
                  <p:nvPr/>
                </p:nvSpPr>
                <p:spPr bwMode="auto">
                  <a:xfrm>
                    <a:off x="5013" y="3366"/>
                    <a:ext cx="256" cy="25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09" name="Freeform 266">
                    <a:extLst>
                      <a:ext uri="{FF2B5EF4-FFF2-40B4-BE49-F238E27FC236}">
                        <a16:creationId xmlns:a16="http://schemas.microsoft.com/office/drawing/2014/main" id="{E4AF24B1-FFD2-47AC-A89D-B00CE9449AE8}"/>
                      </a:ext>
                    </a:extLst>
                  </p:cNvPr>
                  <p:cNvSpPr>
                    <a:spLocks noEditPoints="1"/>
                  </p:cNvSpPr>
                  <p:nvPr/>
                </p:nvSpPr>
                <p:spPr bwMode="auto">
                  <a:xfrm>
                    <a:off x="5013" y="3489"/>
                    <a:ext cx="264" cy="147"/>
                  </a:xfrm>
                  <a:custGeom>
                    <a:avLst/>
                    <a:gdLst>
                      <a:gd name="T0" fmla="*/ 403 w 426"/>
                      <a:gd name="T1" fmla="*/ 12 h 236"/>
                      <a:gd name="T2" fmla="*/ 403 w 426"/>
                      <a:gd name="T3" fmla="*/ 12 h 236"/>
                      <a:gd name="T4" fmla="*/ 213 w 426"/>
                      <a:gd name="T5" fmla="*/ 107 h 236"/>
                      <a:gd name="T6" fmla="*/ 23 w 426"/>
                      <a:gd name="T7" fmla="*/ 12 h 236"/>
                      <a:gd name="T8" fmla="*/ 0 w 426"/>
                      <a:gd name="T9" fmla="*/ 0 h 236"/>
                      <a:gd name="T10" fmla="*/ 0 w 426"/>
                      <a:gd name="T11" fmla="*/ 12 h 236"/>
                      <a:gd name="T12" fmla="*/ 0 w 426"/>
                      <a:gd name="T13" fmla="*/ 236 h 236"/>
                      <a:gd name="T14" fmla="*/ 426 w 426"/>
                      <a:gd name="T15" fmla="*/ 236 h 236"/>
                      <a:gd name="T16" fmla="*/ 426 w 426"/>
                      <a:gd name="T17" fmla="*/ 12 h 236"/>
                      <a:gd name="T18" fmla="*/ 426 w 426"/>
                      <a:gd name="T19" fmla="*/ 0 h 236"/>
                      <a:gd name="T20" fmla="*/ 403 w 426"/>
                      <a:gd name="T21" fmla="*/ 12 h 236"/>
                      <a:gd name="T22" fmla="*/ 53 w 426"/>
                      <a:gd name="T23" fmla="*/ 130 h 236"/>
                      <a:gd name="T24" fmla="*/ 53 w 426"/>
                      <a:gd name="T25" fmla="*/ 130 h 236"/>
                      <a:gd name="T26" fmla="*/ 105 w 426"/>
                      <a:gd name="T27" fmla="*/ 130 h 236"/>
                      <a:gd name="T28" fmla="*/ 105 w 426"/>
                      <a:gd name="T29" fmla="*/ 182 h 236"/>
                      <a:gd name="T30" fmla="*/ 53 w 426"/>
                      <a:gd name="T31" fmla="*/ 182 h 236"/>
                      <a:gd name="T32" fmla="*/ 53 w 426"/>
                      <a:gd name="T33" fmla="*/ 1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236">
                        <a:moveTo>
                          <a:pt x="403" y="12"/>
                        </a:moveTo>
                        <a:lnTo>
                          <a:pt x="403" y="12"/>
                        </a:lnTo>
                        <a:lnTo>
                          <a:pt x="213" y="107"/>
                        </a:lnTo>
                        <a:lnTo>
                          <a:pt x="23" y="12"/>
                        </a:lnTo>
                        <a:lnTo>
                          <a:pt x="0" y="0"/>
                        </a:lnTo>
                        <a:lnTo>
                          <a:pt x="0" y="12"/>
                        </a:lnTo>
                        <a:lnTo>
                          <a:pt x="0" y="236"/>
                        </a:lnTo>
                        <a:lnTo>
                          <a:pt x="426" y="236"/>
                        </a:lnTo>
                        <a:lnTo>
                          <a:pt x="426" y="12"/>
                        </a:lnTo>
                        <a:lnTo>
                          <a:pt x="426" y="0"/>
                        </a:lnTo>
                        <a:lnTo>
                          <a:pt x="403" y="12"/>
                        </a:lnTo>
                        <a:close/>
                        <a:moveTo>
                          <a:pt x="53" y="130"/>
                        </a:moveTo>
                        <a:lnTo>
                          <a:pt x="53" y="130"/>
                        </a:lnTo>
                        <a:lnTo>
                          <a:pt x="105" y="130"/>
                        </a:lnTo>
                        <a:lnTo>
                          <a:pt x="105" y="182"/>
                        </a:lnTo>
                        <a:lnTo>
                          <a:pt x="53" y="182"/>
                        </a:lnTo>
                        <a:lnTo>
                          <a:pt x="53" y="130"/>
                        </a:lnTo>
                        <a:close/>
                      </a:path>
                    </a:pathLst>
                  </a:custGeom>
                  <a:solidFill>
                    <a:srgbClr val="000000"/>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0" name="Rectangle 267">
                    <a:extLst>
                      <a:ext uri="{FF2B5EF4-FFF2-40B4-BE49-F238E27FC236}">
                        <a16:creationId xmlns:a16="http://schemas.microsoft.com/office/drawing/2014/main" id="{F5F1B84A-6509-4034-994E-37080DEAE487}"/>
                      </a:ext>
                    </a:extLst>
                  </p:cNvPr>
                  <p:cNvSpPr>
                    <a:spLocks noChangeArrowheads="1"/>
                  </p:cNvSpPr>
                  <p:nvPr/>
                </p:nvSpPr>
                <p:spPr bwMode="auto">
                  <a:xfrm>
                    <a:off x="5277" y="3431"/>
                    <a:ext cx="1" cy="1"/>
                  </a:xfrm>
                  <a:prstGeom prst="rect">
                    <a:avLst/>
                  </a:prstGeom>
                  <a:solidFill>
                    <a:srgbClr val="C1C1C1"/>
                  </a:solidFill>
                  <a:ln w="0">
                    <a:noFill/>
                    <a:prstDash val="solid"/>
                    <a:miter lim="800000"/>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1" name="Rectangle 268">
                    <a:extLst>
                      <a:ext uri="{FF2B5EF4-FFF2-40B4-BE49-F238E27FC236}">
                        <a16:creationId xmlns:a16="http://schemas.microsoft.com/office/drawing/2014/main" id="{96B3D4E6-3DE9-43CD-9365-93FC433C1379}"/>
                      </a:ext>
                    </a:extLst>
                  </p:cNvPr>
                  <p:cNvSpPr>
                    <a:spLocks noChangeArrowheads="1"/>
                  </p:cNvSpPr>
                  <p:nvPr/>
                </p:nvSpPr>
                <p:spPr bwMode="auto">
                  <a:xfrm>
                    <a:off x="5013" y="3431"/>
                    <a:ext cx="1" cy="1"/>
                  </a:xfrm>
                  <a:prstGeom prst="rect">
                    <a:avLst/>
                  </a:prstGeom>
                  <a:solidFill>
                    <a:srgbClr val="C1C1C1"/>
                  </a:solidFill>
                  <a:ln w="0">
                    <a:noFill/>
                    <a:prstDash val="solid"/>
                    <a:miter lim="800000"/>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2" name="Freeform 269">
                    <a:extLst>
                      <a:ext uri="{FF2B5EF4-FFF2-40B4-BE49-F238E27FC236}">
                        <a16:creationId xmlns:a16="http://schemas.microsoft.com/office/drawing/2014/main" id="{BEE9879E-5926-4B91-B49A-DE86F1963536}"/>
                      </a:ext>
                    </a:extLst>
                  </p:cNvPr>
                  <p:cNvSpPr>
                    <a:spLocks/>
                  </p:cNvSpPr>
                  <p:nvPr/>
                </p:nvSpPr>
                <p:spPr bwMode="auto">
                  <a:xfrm>
                    <a:off x="5013" y="3471"/>
                    <a:ext cx="264" cy="66"/>
                  </a:xfrm>
                  <a:custGeom>
                    <a:avLst/>
                    <a:gdLst>
                      <a:gd name="T0" fmla="*/ 0 w 426"/>
                      <a:gd name="T1" fmla="*/ 0 h 107"/>
                      <a:gd name="T2" fmla="*/ 0 w 426"/>
                      <a:gd name="T3" fmla="*/ 0 h 107"/>
                      <a:gd name="T4" fmla="*/ 0 w 426"/>
                      <a:gd name="T5" fmla="*/ 0 h 107"/>
                      <a:gd name="T6" fmla="*/ 23 w 426"/>
                      <a:gd name="T7" fmla="*/ 12 h 107"/>
                      <a:gd name="T8" fmla="*/ 213 w 426"/>
                      <a:gd name="T9" fmla="*/ 107 h 107"/>
                      <a:gd name="T10" fmla="*/ 403 w 426"/>
                      <a:gd name="T11" fmla="*/ 12 h 107"/>
                      <a:gd name="T12" fmla="*/ 426 w 426"/>
                      <a:gd name="T13" fmla="*/ 0 h 107"/>
                      <a:gd name="T14" fmla="*/ 426 w 426"/>
                      <a:gd name="T15" fmla="*/ 0 h 107"/>
                      <a:gd name="T16" fmla="*/ 0 w 426"/>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107">
                        <a:moveTo>
                          <a:pt x="0" y="0"/>
                        </a:moveTo>
                        <a:lnTo>
                          <a:pt x="0" y="0"/>
                        </a:lnTo>
                        <a:lnTo>
                          <a:pt x="0" y="0"/>
                        </a:lnTo>
                        <a:lnTo>
                          <a:pt x="23" y="12"/>
                        </a:lnTo>
                        <a:lnTo>
                          <a:pt x="213" y="107"/>
                        </a:lnTo>
                        <a:lnTo>
                          <a:pt x="403" y="12"/>
                        </a:lnTo>
                        <a:lnTo>
                          <a:pt x="426" y="0"/>
                        </a:lnTo>
                        <a:lnTo>
                          <a:pt x="426" y="0"/>
                        </a:lnTo>
                        <a:lnTo>
                          <a:pt x="0" y="0"/>
                        </a:lnTo>
                        <a:close/>
                      </a:path>
                    </a:pathLst>
                  </a:custGeom>
                  <a:solidFill>
                    <a:srgbClr val="000000"/>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3" name="Freeform 270">
                    <a:extLst>
                      <a:ext uri="{FF2B5EF4-FFF2-40B4-BE49-F238E27FC236}">
                        <a16:creationId xmlns:a16="http://schemas.microsoft.com/office/drawing/2014/main" id="{A093F196-DF4C-4BE5-B3ED-E00BED72934C}"/>
                      </a:ext>
                    </a:extLst>
                  </p:cNvPr>
                  <p:cNvSpPr>
                    <a:spLocks/>
                  </p:cNvSpPr>
                  <p:nvPr/>
                </p:nvSpPr>
                <p:spPr bwMode="auto">
                  <a:xfrm>
                    <a:off x="5046" y="3570"/>
                    <a:ext cx="32" cy="32"/>
                  </a:xfrm>
                  <a:custGeom>
                    <a:avLst/>
                    <a:gdLst>
                      <a:gd name="T0" fmla="*/ 0 w 52"/>
                      <a:gd name="T1" fmla="*/ 52 h 52"/>
                      <a:gd name="T2" fmla="*/ 0 w 52"/>
                      <a:gd name="T3" fmla="*/ 52 h 52"/>
                      <a:gd name="T4" fmla="*/ 52 w 52"/>
                      <a:gd name="T5" fmla="*/ 52 h 52"/>
                      <a:gd name="T6" fmla="*/ 52 w 52"/>
                      <a:gd name="T7" fmla="*/ 0 h 52"/>
                      <a:gd name="T8" fmla="*/ 0 w 52"/>
                      <a:gd name="T9" fmla="*/ 0 h 52"/>
                      <a:gd name="T10" fmla="*/ 0 w 52"/>
                      <a:gd name="T11" fmla="*/ 52 h 52"/>
                    </a:gdLst>
                    <a:ahLst/>
                    <a:cxnLst>
                      <a:cxn ang="0">
                        <a:pos x="T0" y="T1"/>
                      </a:cxn>
                      <a:cxn ang="0">
                        <a:pos x="T2" y="T3"/>
                      </a:cxn>
                      <a:cxn ang="0">
                        <a:pos x="T4" y="T5"/>
                      </a:cxn>
                      <a:cxn ang="0">
                        <a:pos x="T6" y="T7"/>
                      </a:cxn>
                      <a:cxn ang="0">
                        <a:pos x="T8" y="T9"/>
                      </a:cxn>
                      <a:cxn ang="0">
                        <a:pos x="T10" y="T11"/>
                      </a:cxn>
                    </a:cxnLst>
                    <a:rect l="0" t="0" r="r" b="b"/>
                    <a:pathLst>
                      <a:path w="52" h="52">
                        <a:moveTo>
                          <a:pt x="0" y="52"/>
                        </a:moveTo>
                        <a:lnTo>
                          <a:pt x="0" y="52"/>
                        </a:lnTo>
                        <a:lnTo>
                          <a:pt x="52" y="52"/>
                        </a:lnTo>
                        <a:lnTo>
                          <a:pt x="52" y="0"/>
                        </a:lnTo>
                        <a:lnTo>
                          <a:pt x="0" y="0"/>
                        </a:lnTo>
                        <a:lnTo>
                          <a:pt x="0" y="52"/>
                        </a:lnTo>
                        <a:close/>
                      </a:path>
                    </a:pathLst>
                  </a:custGeom>
                  <a:solidFill>
                    <a:srgbClr val="000000"/>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16" name="Group 15">
                  <a:extLst>
                    <a:ext uri="{FF2B5EF4-FFF2-40B4-BE49-F238E27FC236}">
                      <a16:creationId xmlns:a16="http://schemas.microsoft.com/office/drawing/2014/main" id="{E95CB5A8-625F-48C3-94F1-15607C859475}"/>
                    </a:ext>
                  </a:extLst>
                </p:cNvPr>
                <p:cNvGrpSpPr/>
                <p:nvPr/>
              </p:nvGrpSpPr>
              <p:grpSpPr>
                <a:xfrm>
                  <a:off x="7238359" y="4408140"/>
                  <a:ext cx="142639" cy="165743"/>
                  <a:chOff x="6950347" y="4499791"/>
                  <a:chExt cx="142639" cy="165743"/>
                </a:xfrm>
              </p:grpSpPr>
              <p:sp>
                <p:nvSpPr>
                  <p:cNvPr id="15" name="Rectangle 14">
                    <a:extLst>
                      <a:ext uri="{FF2B5EF4-FFF2-40B4-BE49-F238E27FC236}">
                        <a16:creationId xmlns:a16="http://schemas.microsoft.com/office/drawing/2014/main" id="{A53A5D16-9251-4739-A0A2-2F6B6DC6ECDC}"/>
                      </a:ext>
                    </a:extLst>
                  </p:cNvPr>
                  <p:cNvSpPr/>
                  <p:nvPr/>
                </p:nvSpPr>
                <p:spPr bwMode="auto">
                  <a:xfrm>
                    <a:off x="6966852" y="4505124"/>
                    <a:ext cx="109629" cy="157049"/>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99" name="Freeform 124">
                    <a:extLst>
                      <a:ext uri="{FF2B5EF4-FFF2-40B4-BE49-F238E27FC236}">
                        <a16:creationId xmlns:a16="http://schemas.microsoft.com/office/drawing/2014/main" id="{1B30E212-B3B1-4EA7-84E7-1D9DCCBB4680}"/>
                      </a:ext>
                    </a:extLst>
                  </p:cNvPr>
                  <p:cNvSpPr>
                    <a:spLocks noEditPoints="1"/>
                  </p:cNvSpPr>
                  <p:nvPr/>
                </p:nvSpPr>
                <p:spPr bwMode="auto">
                  <a:xfrm>
                    <a:off x="6950347" y="4499791"/>
                    <a:ext cx="142639" cy="165743"/>
                  </a:xfrm>
                  <a:custGeom>
                    <a:avLst/>
                    <a:gdLst>
                      <a:gd name="T0" fmla="*/ 200 w 228"/>
                      <a:gd name="T1" fmla="*/ 134 h 267"/>
                      <a:gd name="T2" fmla="*/ 200 w 228"/>
                      <a:gd name="T3" fmla="*/ 134 h 267"/>
                      <a:gd name="T4" fmla="*/ 27 w 228"/>
                      <a:gd name="T5" fmla="*/ 134 h 267"/>
                      <a:gd name="T6" fmla="*/ 27 w 228"/>
                      <a:gd name="T7" fmla="*/ 107 h 267"/>
                      <a:gd name="T8" fmla="*/ 200 w 228"/>
                      <a:gd name="T9" fmla="*/ 107 h 267"/>
                      <a:gd name="T10" fmla="*/ 200 w 228"/>
                      <a:gd name="T11" fmla="*/ 134 h 267"/>
                      <a:gd name="T12" fmla="*/ 200 w 228"/>
                      <a:gd name="T13" fmla="*/ 187 h 267"/>
                      <a:gd name="T14" fmla="*/ 200 w 228"/>
                      <a:gd name="T15" fmla="*/ 187 h 267"/>
                      <a:gd name="T16" fmla="*/ 27 w 228"/>
                      <a:gd name="T17" fmla="*/ 187 h 267"/>
                      <a:gd name="T18" fmla="*/ 27 w 228"/>
                      <a:gd name="T19" fmla="*/ 160 h 267"/>
                      <a:gd name="T20" fmla="*/ 200 w 228"/>
                      <a:gd name="T21" fmla="*/ 160 h 267"/>
                      <a:gd name="T22" fmla="*/ 200 w 228"/>
                      <a:gd name="T23" fmla="*/ 187 h 267"/>
                      <a:gd name="T24" fmla="*/ 200 w 228"/>
                      <a:gd name="T25" fmla="*/ 240 h 267"/>
                      <a:gd name="T26" fmla="*/ 200 w 228"/>
                      <a:gd name="T27" fmla="*/ 240 h 267"/>
                      <a:gd name="T28" fmla="*/ 27 w 228"/>
                      <a:gd name="T29" fmla="*/ 240 h 267"/>
                      <a:gd name="T30" fmla="*/ 27 w 228"/>
                      <a:gd name="T31" fmla="*/ 213 h 267"/>
                      <a:gd name="T32" fmla="*/ 200 w 228"/>
                      <a:gd name="T33" fmla="*/ 213 h 267"/>
                      <a:gd name="T34" fmla="*/ 200 w 228"/>
                      <a:gd name="T35" fmla="*/ 240 h 267"/>
                      <a:gd name="T36" fmla="*/ 27 w 228"/>
                      <a:gd name="T37" fmla="*/ 54 h 267"/>
                      <a:gd name="T38" fmla="*/ 27 w 228"/>
                      <a:gd name="T39" fmla="*/ 54 h 267"/>
                      <a:gd name="T40" fmla="*/ 94 w 228"/>
                      <a:gd name="T41" fmla="*/ 54 h 267"/>
                      <a:gd name="T42" fmla="*/ 94 w 228"/>
                      <a:gd name="T43" fmla="*/ 80 h 267"/>
                      <a:gd name="T44" fmla="*/ 27 w 228"/>
                      <a:gd name="T45" fmla="*/ 80 h 267"/>
                      <a:gd name="T46" fmla="*/ 27 w 228"/>
                      <a:gd name="T47" fmla="*/ 54 h 267"/>
                      <a:gd name="T48" fmla="*/ 212 w 228"/>
                      <a:gd name="T49" fmla="*/ 0 h 267"/>
                      <a:gd name="T50" fmla="*/ 212 w 228"/>
                      <a:gd name="T51" fmla="*/ 0 h 267"/>
                      <a:gd name="T52" fmla="*/ 93 w 228"/>
                      <a:gd name="T53" fmla="*/ 0 h 267"/>
                      <a:gd name="T54" fmla="*/ 0 w 228"/>
                      <a:gd name="T55" fmla="*/ 0 h 267"/>
                      <a:gd name="T56" fmla="*/ 0 w 228"/>
                      <a:gd name="T57" fmla="*/ 267 h 267"/>
                      <a:gd name="T58" fmla="*/ 225 w 228"/>
                      <a:gd name="T59" fmla="*/ 267 h 267"/>
                      <a:gd name="T60" fmla="*/ 228 w 228"/>
                      <a:gd name="T61" fmla="*/ 16 h 267"/>
                      <a:gd name="T62" fmla="*/ 212 w 228"/>
                      <a:gd name="T6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8" h="267">
                        <a:moveTo>
                          <a:pt x="200" y="134"/>
                        </a:moveTo>
                        <a:lnTo>
                          <a:pt x="200" y="134"/>
                        </a:lnTo>
                        <a:lnTo>
                          <a:pt x="27" y="134"/>
                        </a:lnTo>
                        <a:lnTo>
                          <a:pt x="27" y="107"/>
                        </a:lnTo>
                        <a:lnTo>
                          <a:pt x="200" y="107"/>
                        </a:lnTo>
                        <a:lnTo>
                          <a:pt x="200" y="134"/>
                        </a:lnTo>
                        <a:close/>
                        <a:moveTo>
                          <a:pt x="200" y="187"/>
                        </a:moveTo>
                        <a:lnTo>
                          <a:pt x="200" y="187"/>
                        </a:lnTo>
                        <a:lnTo>
                          <a:pt x="27" y="187"/>
                        </a:lnTo>
                        <a:lnTo>
                          <a:pt x="27" y="160"/>
                        </a:lnTo>
                        <a:lnTo>
                          <a:pt x="200" y="160"/>
                        </a:lnTo>
                        <a:lnTo>
                          <a:pt x="200" y="187"/>
                        </a:lnTo>
                        <a:close/>
                        <a:moveTo>
                          <a:pt x="200" y="240"/>
                        </a:moveTo>
                        <a:lnTo>
                          <a:pt x="200" y="240"/>
                        </a:lnTo>
                        <a:lnTo>
                          <a:pt x="27" y="240"/>
                        </a:lnTo>
                        <a:lnTo>
                          <a:pt x="27" y="213"/>
                        </a:lnTo>
                        <a:lnTo>
                          <a:pt x="200" y="213"/>
                        </a:lnTo>
                        <a:lnTo>
                          <a:pt x="200" y="240"/>
                        </a:lnTo>
                        <a:close/>
                        <a:moveTo>
                          <a:pt x="27" y="54"/>
                        </a:moveTo>
                        <a:lnTo>
                          <a:pt x="27" y="54"/>
                        </a:lnTo>
                        <a:lnTo>
                          <a:pt x="94" y="54"/>
                        </a:lnTo>
                        <a:lnTo>
                          <a:pt x="94" y="80"/>
                        </a:lnTo>
                        <a:lnTo>
                          <a:pt x="27" y="80"/>
                        </a:lnTo>
                        <a:lnTo>
                          <a:pt x="27" y="54"/>
                        </a:lnTo>
                        <a:close/>
                        <a:moveTo>
                          <a:pt x="212" y="0"/>
                        </a:moveTo>
                        <a:lnTo>
                          <a:pt x="212" y="0"/>
                        </a:lnTo>
                        <a:lnTo>
                          <a:pt x="93" y="0"/>
                        </a:lnTo>
                        <a:lnTo>
                          <a:pt x="0" y="0"/>
                        </a:lnTo>
                        <a:lnTo>
                          <a:pt x="0" y="267"/>
                        </a:lnTo>
                        <a:lnTo>
                          <a:pt x="225" y="267"/>
                        </a:lnTo>
                        <a:lnTo>
                          <a:pt x="228" y="16"/>
                        </a:lnTo>
                        <a:lnTo>
                          <a:pt x="212" y="0"/>
                        </a:lnTo>
                        <a:close/>
                      </a:path>
                    </a:pathLst>
                  </a:custGeom>
                  <a:solidFill>
                    <a:srgbClr val="000000"/>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grpSp>
      </p:grpSp>
      <p:cxnSp>
        <p:nvCxnSpPr>
          <p:cNvPr id="137" name="Straight Arrow Connector 136">
            <a:extLst>
              <a:ext uri="{FF2B5EF4-FFF2-40B4-BE49-F238E27FC236}">
                <a16:creationId xmlns:a16="http://schemas.microsoft.com/office/drawing/2014/main" id="{B716C13F-6DBF-4830-B0D3-A81DABFBA9B6}"/>
              </a:ext>
            </a:extLst>
          </p:cNvPr>
          <p:cNvCxnSpPr>
            <a:cxnSpLocks/>
          </p:cNvCxnSpPr>
          <p:nvPr/>
        </p:nvCxnSpPr>
        <p:spPr>
          <a:xfrm>
            <a:off x="10151372" y="1303754"/>
            <a:ext cx="563674" cy="0"/>
          </a:xfrm>
          <a:prstGeom prst="straightConnector1">
            <a:avLst/>
          </a:prstGeom>
          <a:noFill/>
          <a:ln w="19050" cap="flat" cmpd="sng" algn="ctr">
            <a:solidFill>
              <a:srgbClr val="054B16"/>
            </a:solidFill>
            <a:prstDash val="sysDash"/>
            <a:headEnd type="arrow" w="lg" len="lg"/>
            <a:tailEnd type="arrow" w="lg" len="lg"/>
          </a:ln>
          <a:effectLst/>
        </p:spPr>
      </p:cxnSp>
      <p:sp>
        <p:nvSpPr>
          <p:cNvPr id="138" name="Rectangle: Rounded Corners 137">
            <a:extLst>
              <a:ext uri="{FF2B5EF4-FFF2-40B4-BE49-F238E27FC236}">
                <a16:creationId xmlns:a16="http://schemas.microsoft.com/office/drawing/2014/main" id="{1498B604-7AFE-4C47-A053-7B412E4881E2}"/>
              </a:ext>
            </a:extLst>
          </p:cNvPr>
          <p:cNvSpPr/>
          <p:nvPr/>
        </p:nvSpPr>
        <p:spPr bwMode="auto">
          <a:xfrm>
            <a:off x="10587366" y="1679390"/>
            <a:ext cx="1012375" cy="2121408"/>
          </a:xfrm>
          <a:prstGeom prst="roundRect">
            <a:avLst>
              <a:gd name="adj" fmla="val 2382"/>
            </a:avLst>
          </a:prstGeom>
          <a:solidFill>
            <a:srgbClr val="D7C4FE">
              <a:alpha val="20000"/>
            </a:srgbClr>
          </a:solidFill>
          <a:ln w="31750">
            <a:solidFill>
              <a:srgbClr val="8661C5"/>
            </a:solidFill>
            <a:prstDash val="solid"/>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139" name="Rectangle: Rounded Corners 138">
            <a:extLst>
              <a:ext uri="{FF2B5EF4-FFF2-40B4-BE49-F238E27FC236}">
                <a16:creationId xmlns:a16="http://schemas.microsoft.com/office/drawing/2014/main" id="{19FE0F54-3FB0-43C9-8511-36C7F83986A7}"/>
              </a:ext>
            </a:extLst>
          </p:cNvPr>
          <p:cNvSpPr/>
          <p:nvPr/>
        </p:nvSpPr>
        <p:spPr bwMode="auto">
          <a:xfrm>
            <a:off x="10596509" y="4479861"/>
            <a:ext cx="1012375" cy="1321244"/>
          </a:xfrm>
          <a:prstGeom prst="roundRect">
            <a:avLst>
              <a:gd name="adj" fmla="val 2171"/>
            </a:avLst>
          </a:prstGeom>
          <a:solidFill>
            <a:srgbClr val="D83B01">
              <a:alpha val="10000"/>
            </a:srgbClr>
          </a:solidFill>
          <a:ln w="31750">
            <a:solidFill>
              <a:srgbClr val="D83B0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140" name="TextBox 139">
            <a:extLst>
              <a:ext uri="{FF2B5EF4-FFF2-40B4-BE49-F238E27FC236}">
                <a16:creationId xmlns:a16="http://schemas.microsoft.com/office/drawing/2014/main" id="{77A7DCF7-7BAD-44F8-ACFC-CF50E16780D1}"/>
              </a:ext>
            </a:extLst>
          </p:cNvPr>
          <p:cNvSpPr txBox="1"/>
          <p:nvPr/>
        </p:nvSpPr>
        <p:spPr>
          <a:xfrm>
            <a:off x="10648902" y="4936282"/>
            <a:ext cx="907588" cy="304699"/>
          </a:xfrm>
          <a:prstGeom prst="rect">
            <a:avLst/>
          </a:prstGeom>
          <a:solidFill>
            <a:srgbClr val="FBEBE5"/>
          </a:solid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6B2929"/>
                </a:solidFill>
                <a:effectLst/>
                <a:uLnTx/>
                <a:uFillTx/>
                <a:latin typeface="Segoe UI"/>
                <a:ea typeface="+mn-ea"/>
                <a:cs typeface="+mn-cs"/>
              </a:rPr>
              <a:t>Incident </a:t>
            </a:r>
            <a:br>
              <a:rPr kumimoji="0" lang="en-US" sz="1100" b="1" i="0" u="none" strike="noStrike" kern="1200" cap="none" spc="0" normalizeH="0" baseline="0" noProof="0">
                <a:ln>
                  <a:noFill/>
                </a:ln>
                <a:solidFill>
                  <a:srgbClr val="6B2929"/>
                </a:solidFill>
                <a:effectLst/>
                <a:uLnTx/>
                <a:uFillTx/>
                <a:latin typeface="Segoe UI"/>
                <a:ea typeface="+mn-ea"/>
                <a:cs typeface="+mn-cs"/>
              </a:rPr>
            </a:br>
            <a:r>
              <a:rPr kumimoji="0" lang="en-US" sz="1100" b="1" i="0" u="none" strike="noStrike" kern="1200" cap="none" spc="0" normalizeH="0" baseline="0" noProof="0">
                <a:ln>
                  <a:noFill/>
                </a:ln>
                <a:solidFill>
                  <a:srgbClr val="6B2929"/>
                </a:solidFill>
                <a:effectLst/>
                <a:uLnTx/>
                <a:uFillTx/>
                <a:latin typeface="Segoe UI"/>
                <a:ea typeface="+mn-ea"/>
                <a:cs typeface="+mn-cs"/>
              </a:rPr>
              <a:t>Management</a:t>
            </a:r>
          </a:p>
        </p:txBody>
      </p:sp>
      <p:sp>
        <p:nvSpPr>
          <p:cNvPr id="142" name="TextBox 141">
            <a:extLst>
              <a:ext uri="{FF2B5EF4-FFF2-40B4-BE49-F238E27FC236}">
                <a16:creationId xmlns:a16="http://schemas.microsoft.com/office/drawing/2014/main" id="{AF7C11E3-205B-4C46-BDF6-120FADA71046}"/>
              </a:ext>
            </a:extLst>
          </p:cNvPr>
          <p:cNvSpPr txBox="1"/>
          <p:nvPr/>
        </p:nvSpPr>
        <p:spPr>
          <a:xfrm>
            <a:off x="10777846" y="4563714"/>
            <a:ext cx="649700" cy="276999"/>
          </a:xfrm>
          <a:prstGeom prst="rect">
            <a:avLst/>
          </a:prstGeom>
          <a:noFill/>
        </p:spPr>
        <p:txBody>
          <a:bodyPr wrap="squar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050" b="0" i="0" u="none" strike="noStrike" cap="none" spc="0" normalizeH="0" baseline="0">
                <a:ln>
                  <a:noFill/>
                </a:ln>
                <a:gradFill>
                  <a:gsLst>
                    <a:gs pos="100000">
                      <a:schemeClr val="accent5">
                        <a:lumMod val="75000"/>
                      </a:schemeClr>
                    </a:gs>
                    <a:gs pos="16000">
                      <a:schemeClr val="accent5">
                        <a:lumMod val="75000"/>
                      </a:schemeClr>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srgbClr val="6B2929"/>
                </a:solidFill>
                <a:effectLst/>
                <a:uLnTx/>
                <a:uFillTx/>
                <a:latin typeface="Segoe UI Semibold" panose="020B0702040204020203" pitchFamily="34" charset="0"/>
                <a:ea typeface="+mn-ea"/>
                <a:cs typeface="Segoe UI Semibold" panose="020B0702040204020203" pitchFamily="34" charset="0"/>
              </a:rPr>
              <a:t>Incident</a:t>
            </a:r>
            <a:br>
              <a:rPr kumimoji="0" lang="en-US" sz="1000" b="0" i="0" u="none" strike="noStrike" kern="1200" cap="none" spc="0" normalizeH="0" baseline="0" noProof="0">
                <a:ln>
                  <a:noFill/>
                </a:ln>
                <a:solidFill>
                  <a:srgbClr val="6B2929"/>
                </a:solidFill>
                <a:effectLst/>
                <a:uLnTx/>
                <a:uFillTx/>
                <a:latin typeface="Segoe UI Semibold" panose="020B0702040204020203" pitchFamily="34" charset="0"/>
                <a:ea typeface="+mn-ea"/>
                <a:cs typeface="Segoe UI Semibold" panose="020B0702040204020203" pitchFamily="34" charset="0"/>
              </a:rPr>
            </a:br>
            <a:r>
              <a:rPr kumimoji="0" lang="en-US" sz="1000" b="0" i="0" u="none" strike="noStrike" kern="1200" cap="none" spc="0" normalizeH="0" baseline="0" noProof="0">
                <a:ln>
                  <a:noFill/>
                </a:ln>
                <a:solidFill>
                  <a:srgbClr val="6B2929"/>
                </a:solidFill>
                <a:effectLst/>
                <a:uLnTx/>
                <a:uFillTx/>
                <a:latin typeface="Segoe UI Semibold" panose="020B0702040204020203" pitchFamily="34" charset="0"/>
                <a:ea typeface="+mn-ea"/>
                <a:cs typeface="Segoe UI Semibold" panose="020B0702040204020203" pitchFamily="34" charset="0"/>
              </a:rPr>
              <a:t>Response</a:t>
            </a:r>
          </a:p>
        </p:txBody>
      </p:sp>
      <p:sp>
        <p:nvSpPr>
          <p:cNvPr id="143" name="TextBox 142">
            <a:extLst>
              <a:ext uri="{FF2B5EF4-FFF2-40B4-BE49-F238E27FC236}">
                <a16:creationId xmlns:a16="http://schemas.microsoft.com/office/drawing/2014/main" id="{7668D961-CEB1-467F-862A-B2E7164337DD}"/>
              </a:ext>
            </a:extLst>
          </p:cNvPr>
          <p:cNvSpPr txBox="1"/>
          <p:nvPr/>
        </p:nvSpPr>
        <p:spPr>
          <a:xfrm>
            <a:off x="10753440" y="5388590"/>
            <a:ext cx="678797" cy="276999"/>
          </a:xfrm>
          <a:prstGeom prst="rect">
            <a:avLst/>
          </a:prstGeom>
          <a:noFill/>
        </p:spPr>
        <p:txBody>
          <a:bodyPr wrap="squar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050" b="0" i="0" u="none" strike="noStrike" cap="none" spc="0" normalizeH="0" baseline="0">
                <a:ln>
                  <a:noFill/>
                </a:ln>
                <a:gradFill>
                  <a:gsLst>
                    <a:gs pos="100000">
                      <a:schemeClr val="accent5">
                        <a:lumMod val="75000"/>
                      </a:schemeClr>
                    </a:gs>
                    <a:gs pos="16000">
                      <a:schemeClr val="accent5">
                        <a:lumMod val="75000"/>
                      </a:schemeClr>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srgbClr val="6B2929"/>
                </a:solidFill>
                <a:effectLst/>
                <a:uLnTx/>
                <a:uFillTx/>
                <a:latin typeface="Segoe UI Semibold" panose="020B0702040204020203" pitchFamily="34" charset="0"/>
                <a:ea typeface="+mn-ea"/>
                <a:cs typeface="Segoe UI Semibold" panose="020B0702040204020203" pitchFamily="34" charset="0"/>
              </a:rPr>
              <a:t>Threat </a:t>
            </a:r>
            <a:br>
              <a:rPr kumimoji="0" lang="en-US" sz="1000" b="0" i="0" u="none" strike="noStrike" kern="1200" cap="none" spc="0" normalizeH="0" baseline="0" noProof="0">
                <a:ln>
                  <a:noFill/>
                </a:ln>
                <a:solidFill>
                  <a:srgbClr val="6B2929"/>
                </a:solidFill>
                <a:effectLst/>
                <a:uLnTx/>
                <a:uFillTx/>
                <a:latin typeface="Segoe UI Semibold" panose="020B0702040204020203" pitchFamily="34" charset="0"/>
                <a:ea typeface="+mn-ea"/>
                <a:cs typeface="Segoe UI Semibold" panose="020B0702040204020203" pitchFamily="34" charset="0"/>
              </a:rPr>
            </a:br>
            <a:r>
              <a:rPr kumimoji="0" lang="en-US" sz="1000" b="0" i="0" u="none" strike="noStrike" kern="1200" cap="none" spc="0" normalizeH="0" baseline="0" noProof="0">
                <a:ln>
                  <a:noFill/>
                </a:ln>
                <a:solidFill>
                  <a:srgbClr val="6B2929"/>
                </a:solidFill>
                <a:effectLst/>
                <a:uLnTx/>
                <a:uFillTx/>
                <a:latin typeface="Segoe UI Semibold" panose="020B0702040204020203" pitchFamily="34" charset="0"/>
                <a:ea typeface="+mn-ea"/>
                <a:cs typeface="Segoe UI Semibold" panose="020B0702040204020203" pitchFamily="34" charset="0"/>
              </a:rPr>
              <a:t>Hunting</a:t>
            </a:r>
          </a:p>
        </p:txBody>
      </p:sp>
      <p:sp>
        <p:nvSpPr>
          <p:cNvPr id="144" name="Rectangle: Rounded Corners 143">
            <a:extLst>
              <a:ext uri="{FF2B5EF4-FFF2-40B4-BE49-F238E27FC236}">
                <a16:creationId xmlns:a16="http://schemas.microsoft.com/office/drawing/2014/main" id="{B6ADBB59-AA1B-4CDE-9BE6-B24458A02D17}"/>
              </a:ext>
            </a:extLst>
          </p:cNvPr>
          <p:cNvSpPr/>
          <p:nvPr/>
        </p:nvSpPr>
        <p:spPr bwMode="auto">
          <a:xfrm>
            <a:off x="10443004" y="1574867"/>
            <a:ext cx="1393604" cy="4403716"/>
          </a:xfrm>
          <a:prstGeom prst="roundRect">
            <a:avLst>
              <a:gd name="adj" fmla="val 6642"/>
            </a:avLst>
          </a:prstGeom>
          <a:noFill/>
          <a:ln w="25400" cap="rnd">
            <a:solidFill>
              <a:schemeClr val="accent1"/>
            </a:solidFill>
            <a:prstDash val="sysDot"/>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145" name="TextBox 144">
            <a:extLst>
              <a:ext uri="{FF2B5EF4-FFF2-40B4-BE49-F238E27FC236}">
                <a16:creationId xmlns:a16="http://schemas.microsoft.com/office/drawing/2014/main" id="{1E8937C3-3D3E-4239-B547-237EACE64643}"/>
              </a:ext>
            </a:extLst>
          </p:cNvPr>
          <p:cNvSpPr txBox="1"/>
          <p:nvPr/>
        </p:nvSpPr>
        <p:spPr>
          <a:xfrm rot="5400000">
            <a:off x="10197806" y="3669003"/>
            <a:ext cx="3291840" cy="215444"/>
          </a:xfrm>
          <a:prstGeom prst="rect">
            <a:avLst/>
          </a:prstGeom>
          <a:solidFill>
            <a:schemeClr val="bg1"/>
          </a:solidFill>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300" b="1" i="0" u="none" strike="noStrike" cap="none" spc="0" normalizeH="0" baseline="0">
                <a:ln>
                  <a:noFill/>
                </a:ln>
                <a:gradFill>
                  <a:gsLst>
                    <a:gs pos="34000">
                      <a:schemeClr val="bg1"/>
                    </a:gs>
                    <a:gs pos="67000">
                      <a:schemeClr val="bg1"/>
                    </a:gs>
                  </a:gsLst>
                  <a:lin ang="0" scaled="1"/>
                </a:gradFill>
                <a:effectLst/>
                <a:uLnTx/>
                <a:uFillTx/>
                <a:latin typeface="Segoe UI"/>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gradFill>
                  <a:gsLst>
                    <a:gs pos="100000">
                      <a:srgbClr val="0078D4"/>
                    </a:gs>
                    <a:gs pos="16000">
                      <a:srgbClr val="0078D4"/>
                    </a:gs>
                  </a:gsLst>
                  <a:lin ang="0" scaled="1"/>
                </a:gradFill>
                <a:effectLst/>
                <a:uLnTx/>
                <a:uFillTx/>
                <a:latin typeface="Segoe UI"/>
                <a:ea typeface="+mn-ea"/>
                <a:cs typeface="+mn-cs"/>
              </a:rPr>
              <a:t>Security Operations [Center] (SOC)</a:t>
            </a:r>
          </a:p>
        </p:txBody>
      </p:sp>
      <p:sp>
        <p:nvSpPr>
          <p:cNvPr id="146" name="TextBox 145">
            <a:extLst>
              <a:ext uri="{FF2B5EF4-FFF2-40B4-BE49-F238E27FC236}">
                <a16:creationId xmlns:a16="http://schemas.microsoft.com/office/drawing/2014/main" id="{792D3E59-A399-4806-821A-4409AB988B33}"/>
              </a:ext>
            </a:extLst>
          </p:cNvPr>
          <p:cNvSpPr txBox="1"/>
          <p:nvPr/>
        </p:nvSpPr>
        <p:spPr>
          <a:xfrm>
            <a:off x="10695995" y="3452497"/>
            <a:ext cx="795117" cy="276999"/>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100000">
                      <a:srgbClr val="3B2E58"/>
                    </a:gs>
                    <a:gs pos="0">
                      <a:srgbClr val="3B2E58"/>
                    </a:gs>
                  </a:gsLst>
                  <a:lin ang="0" scaled="1"/>
                </a:gradFill>
                <a:effectLst/>
                <a:uLnTx/>
                <a:uFillTx/>
                <a:latin typeface="Segoe UI Semibold" panose="020B0702040204020203" pitchFamily="34" charset="0"/>
                <a:ea typeface="+mn-ea"/>
                <a:cs typeface="Segoe UI Semibold" panose="020B0702040204020203" pitchFamily="34" charset="0"/>
              </a:rPr>
              <a:t>Practice Exercises</a:t>
            </a:r>
          </a:p>
        </p:txBody>
      </p:sp>
      <p:sp>
        <p:nvSpPr>
          <p:cNvPr id="148" name="TextBox 147">
            <a:extLst>
              <a:ext uri="{FF2B5EF4-FFF2-40B4-BE49-F238E27FC236}">
                <a16:creationId xmlns:a16="http://schemas.microsoft.com/office/drawing/2014/main" id="{96FB7E95-4BFE-4369-AFEB-A041B8E178BE}"/>
              </a:ext>
            </a:extLst>
          </p:cNvPr>
          <p:cNvSpPr txBox="1"/>
          <p:nvPr/>
        </p:nvSpPr>
        <p:spPr>
          <a:xfrm>
            <a:off x="10684213" y="1748378"/>
            <a:ext cx="818680" cy="276999"/>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100000">
                      <a:srgbClr val="3B2E58"/>
                    </a:gs>
                    <a:gs pos="0">
                      <a:srgbClr val="3B2E58"/>
                    </a:gs>
                  </a:gsLst>
                  <a:lin ang="0" scaled="1"/>
                </a:gradFill>
                <a:effectLst/>
                <a:uLnTx/>
                <a:uFillTx/>
                <a:latin typeface="Segoe UI Semibold" panose="020B0702040204020203" pitchFamily="34" charset="0"/>
                <a:ea typeface="+mn-ea"/>
                <a:cs typeface="Segoe UI Semibold" panose="020B0702040204020203" pitchFamily="34" charset="0"/>
              </a:rPr>
              <a:t>Risk </a:t>
            </a:r>
            <a:br>
              <a:rPr kumimoji="0" lang="en-US" sz="1000" b="0" i="0" u="none" strike="noStrike" kern="1200" cap="none" spc="0" normalizeH="0" baseline="0" noProof="0">
                <a:ln>
                  <a:noFill/>
                </a:ln>
                <a:gradFill>
                  <a:gsLst>
                    <a:gs pos="100000">
                      <a:srgbClr val="3B2E58"/>
                    </a:gs>
                    <a:gs pos="0">
                      <a:srgbClr val="3B2E58"/>
                    </a:gs>
                  </a:gsLst>
                  <a:lin ang="0" scaled="1"/>
                </a:gradFill>
                <a:effectLst/>
                <a:uLnTx/>
                <a:uFillTx/>
                <a:latin typeface="Segoe UI Semibold" panose="020B0702040204020203" pitchFamily="34" charset="0"/>
                <a:ea typeface="+mn-ea"/>
                <a:cs typeface="Segoe UI Semibold" panose="020B0702040204020203" pitchFamily="34" charset="0"/>
              </a:rPr>
            </a:br>
            <a:r>
              <a:rPr kumimoji="0" lang="en-US" sz="1000" b="0" i="0" u="none" strike="noStrike" kern="1200" cap="none" spc="0" normalizeH="0" baseline="0" noProof="0">
                <a:ln>
                  <a:noFill/>
                </a:ln>
                <a:gradFill>
                  <a:gsLst>
                    <a:gs pos="100000">
                      <a:srgbClr val="3B2E58"/>
                    </a:gs>
                    <a:gs pos="0">
                      <a:srgbClr val="3B2E58"/>
                    </a:gs>
                  </a:gsLst>
                  <a:lin ang="0" scaled="1"/>
                </a:gradFill>
                <a:effectLst/>
                <a:uLnTx/>
                <a:uFillTx/>
                <a:latin typeface="Segoe UI Semibold" panose="020B0702040204020203" pitchFamily="34" charset="0"/>
                <a:ea typeface="+mn-ea"/>
                <a:cs typeface="Segoe UI Semibold" panose="020B0702040204020203" pitchFamily="34" charset="0"/>
              </a:rPr>
              <a:t>Scenarios</a:t>
            </a:r>
          </a:p>
        </p:txBody>
      </p:sp>
      <p:sp>
        <p:nvSpPr>
          <p:cNvPr id="217" name="TextBox 216">
            <a:extLst>
              <a:ext uri="{FF2B5EF4-FFF2-40B4-BE49-F238E27FC236}">
                <a16:creationId xmlns:a16="http://schemas.microsoft.com/office/drawing/2014/main" id="{32A11F7D-B935-4EE9-9015-825A742465A9}"/>
              </a:ext>
            </a:extLst>
          </p:cNvPr>
          <p:cNvSpPr txBox="1"/>
          <p:nvPr/>
        </p:nvSpPr>
        <p:spPr>
          <a:xfrm>
            <a:off x="10665213" y="2635874"/>
            <a:ext cx="844900" cy="304699"/>
          </a:xfrm>
          <a:prstGeom prst="rect">
            <a:avLst/>
          </a:prstGeom>
          <a:noFill/>
        </p:spPr>
        <p:txBody>
          <a:bodyPr wrap="square" lIns="0" tIns="0" rIns="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200" b="1" i="0" u="none" strike="noStrike" cap="none" spc="0" normalizeH="0" baseline="0">
                <a:ln>
                  <a:noFill/>
                </a:ln>
                <a:gradFill>
                  <a:gsLst>
                    <a:gs pos="100000">
                      <a:schemeClr val="accent1"/>
                    </a:gs>
                    <a:gs pos="16000">
                      <a:schemeClr val="accent1"/>
                    </a:gs>
                  </a:gsLst>
                  <a:lin ang="0" scaled="1"/>
                </a:gradFill>
                <a:effectLst/>
                <a:uLnTx/>
                <a:uFillTx/>
                <a:latin typeface="Segoe UI"/>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3B2E58"/>
                </a:solidFill>
                <a:effectLst/>
                <a:uLnTx/>
                <a:uFillTx/>
                <a:latin typeface="Segoe UI"/>
                <a:ea typeface="+mn-ea"/>
                <a:cs typeface="+mn-cs"/>
              </a:rPr>
              <a:t>Incident </a:t>
            </a:r>
            <a:br>
              <a:rPr kumimoji="0" lang="en-US" sz="1100" b="1" i="0" u="none" strike="noStrike" kern="1200" cap="none" spc="0" normalizeH="0" baseline="0" noProof="0">
                <a:ln>
                  <a:noFill/>
                </a:ln>
                <a:solidFill>
                  <a:srgbClr val="3B2E58"/>
                </a:solidFill>
                <a:effectLst/>
                <a:uLnTx/>
                <a:uFillTx/>
                <a:latin typeface="Segoe UI"/>
                <a:ea typeface="+mn-ea"/>
                <a:cs typeface="+mn-cs"/>
              </a:rPr>
            </a:br>
            <a:r>
              <a:rPr kumimoji="0" lang="en-US" sz="1100" b="1" i="0" u="none" strike="noStrike" kern="1200" cap="none" spc="0" normalizeH="0" baseline="0" noProof="0">
                <a:ln>
                  <a:noFill/>
                </a:ln>
                <a:solidFill>
                  <a:srgbClr val="3B2E58"/>
                </a:solidFill>
                <a:effectLst/>
                <a:uLnTx/>
                <a:uFillTx/>
                <a:latin typeface="Segoe UI"/>
                <a:ea typeface="+mn-ea"/>
                <a:cs typeface="+mn-cs"/>
              </a:rPr>
              <a:t>Preparation</a:t>
            </a:r>
          </a:p>
        </p:txBody>
      </p:sp>
      <p:sp>
        <p:nvSpPr>
          <p:cNvPr id="149" name="Rectangle: Rounded Corners 148">
            <a:extLst>
              <a:ext uri="{FF2B5EF4-FFF2-40B4-BE49-F238E27FC236}">
                <a16:creationId xmlns:a16="http://schemas.microsoft.com/office/drawing/2014/main" id="{DB96B396-B263-4BBA-9EB8-A41DA934AA6D}"/>
              </a:ext>
            </a:extLst>
          </p:cNvPr>
          <p:cNvSpPr/>
          <p:nvPr/>
        </p:nvSpPr>
        <p:spPr bwMode="auto">
          <a:xfrm flipH="1">
            <a:off x="536513" y="4044028"/>
            <a:ext cx="1276505" cy="1600200"/>
          </a:xfrm>
          <a:prstGeom prst="roundRect">
            <a:avLst>
              <a:gd name="adj" fmla="val 3882"/>
            </a:avLst>
          </a:prstGeom>
          <a:noFill/>
          <a:ln w="28575">
            <a:solidFill>
              <a:schemeClr val="accent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150" name="Rectangle: Rounded Corners 149">
            <a:extLst>
              <a:ext uri="{FF2B5EF4-FFF2-40B4-BE49-F238E27FC236}">
                <a16:creationId xmlns:a16="http://schemas.microsoft.com/office/drawing/2014/main" id="{8C391DB6-0C05-483B-9314-47CD535E6136}"/>
              </a:ext>
            </a:extLst>
          </p:cNvPr>
          <p:cNvSpPr/>
          <p:nvPr/>
        </p:nvSpPr>
        <p:spPr bwMode="auto">
          <a:xfrm>
            <a:off x="1889464" y="4051175"/>
            <a:ext cx="1405605" cy="1600200"/>
          </a:xfrm>
          <a:prstGeom prst="roundRect">
            <a:avLst>
              <a:gd name="adj" fmla="val 2882"/>
            </a:avLst>
          </a:prstGeom>
          <a:noFill/>
          <a:ln w="28575">
            <a:solidFill>
              <a:schemeClr val="accent1"/>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100000">
                    <a:srgbClr val="0078D4"/>
                  </a:gs>
                  <a:gs pos="16000">
                    <a:srgbClr val="0078D4"/>
                  </a:gs>
                </a:gsLst>
                <a:lin ang="0" scaled="1"/>
              </a:gradFill>
              <a:effectLst/>
              <a:uLnTx/>
              <a:uFillTx/>
              <a:latin typeface="Segoe UI"/>
              <a:ea typeface="+mn-ea"/>
              <a:cs typeface="Segoe UI" pitchFamily="34" charset="0"/>
            </a:endParaRPr>
          </a:p>
        </p:txBody>
      </p:sp>
      <p:sp>
        <p:nvSpPr>
          <p:cNvPr id="151" name="TextBox 150">
            <a:extLst>
              <a:ext uri="{FF2B5EF4-FFF2-40B4-BE49-F238E27FC236}">
                <a16:creationId xmlns:a16="http://schemas.microsoft.com/office/drawing/2014/main" id="{07515DB0-BFC1-4A61-9804-82AFE4923217}"/>
              </a:ext>
            </a:extLst>
          </p:cNvPr>
          <p:cNvSpPr txBox="1"/>
          <p:nvPr/>
        </p:nvSpPr>
        <p:spPr>
          <a:xfrm>
            <a:off x="2111363" y="5096910"/>
            <a:ext cx="1106072" cy="276999"/>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t>Technical Policy Authoring</a:t>
            </a:r>
          </a:p>
        </p:txBody>
      </p:sp>
      <p:sp>
        <p:nvSpPr>
          <p:cNvPr id="152" name="TextBox 151">
            <a:extLst>
              <a:ext uri="{FF2B5EF4-FFF2-40B4-BE49-F238E27FC236}">
                <a16:creationId xmlns:a16="http://schemas.microsoft.com/office/drawing/2014/main" id="{9DAB0CBC-5DA3-40A7-B367-97D174274354}"/>
              </a:ext>
            </a:extLst>
          </p:cNvPr>
          <p:cNvSpPr txBox="1"/>
          <p:nvPr/>
        </p:nvSpPr>
        <p:spPr>
          <a:xfrm>
            <a:off x="707638" y="4715291"/>
            <a:ext cx="884216" cy="276999"/>
          </a:xfrm>
          <a:prstGeom prst="rect">
            <a:avLst/>
          </a:prstGeom>
          <a:noFill/>
        </p:spPr>
        <p:txBody>
          <a:bodyPr wrap="square" lIns="4572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050" b="0" i="0" u="none" strike="noStrike" cap="none" spc="0" normalizeH="0" baseline="0">
                <a:ln>
                  <a:noFill/>
                </a:ln>
                <a:gradFill>
                  <a:gsLst>
                    <a:gs pos="100000">
                      <a:schemeClr val="accent5">
                        <a:lumMod val="75000"/>
                      </a:schemeClr>
                    </a:gs>
                    <a:gs pos="16000">
                      <a:schemeClr val="accent5">
                        <a:lumMod val="75000"/>
                      </a:schemeClr>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t>Compliance </a:t>
            </a:r>
            <a:b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br>
            <a: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t>Reporting</a:t>
            </a:r>
          </a:p>
        </p:txBody>
      </p:sp>
      <p:sp>
        <p:nvSpPr>
          <p:cNvPr id="153" name="TextBox 152">
            <a:extLst>
              <a:ext uri="{FF2B5EF4-FFF2-40B4-BE49-F238E27FC236}">
                <a16:creationId xmlns:a16="http://schemas.microsoft.com/office/drawing/2014/main" id="{C3E4C9EA-9C98-4EE3-8452-8FD901FEB35E}"/>
              </a:ext>
            </a:extLst>
          </p:cNvPr>
          <p:cNvSpPr txBox="1"/>
          <p:nvPr/>
        </p:nvSpPr>
        <p:spPr>
          <a:xfrm>
            <a:off x="2121444" y="4715291"/>
            <a:ext cx="1106072" cy="276999"/>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t>Architecture &amp; </a:t>
            </a:r>
            <a:b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br>
            <a: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t>Risk Assessments</a:t>
            </a:r>
          </a:p>
        </p:txBody>
      </p:sp>
      <p:sp>
        <p:nvSpPr>
          <p:cNvPr id="154" name="TextBox 153">
            <a:extLst>
              <a:ext uri="{FF2B5EF4-FFF2-40B4-BE49-F238E27FC236}">
                <a16:creationId xmlns:a16="http://schemas.microsoft.com/office/drawing/2014/main" id="{2C247C08-839D-4B5B-91C9-A0000B9CC61A}"/>
              </a:ext>
            </a:extLst>
          </p:cNvPr>
          <p:cNvSpPr txBox="1"/>
          <p:nvPr/>
        </p:nvSpPr>
        <p:spPr>
          <a:xfrm>
            <a:off x="707638" y="5096910"/>
            <a:ext cx="1051570" cy="276999"/>
          </a:xfrm>
          <a:prstGeom prst="rect">
            <a:avLst/>
          </a:prstGeom>
          <a:noFill/>
        </p:spPr>
        <p:txBody>
          <a:bodyPr wrap="square" lIns="4572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050" b="0" i="0" u="none" strike="noStrike" cap="none" spc="0" normalizeH="0" baseline="0">
                <a:ln>
                  <a:noFill/>
                </a:ln>
                <a:gradFill>
                  <a:gsLst>
                    <a:gs pos="100000">
                      <a:schemeClr val="accent5">
                        <a:lumMod val="75000"/>
                      </a:schemeClr>
                    </a:gs>
                    <a:gs pos="16000">
                      <a:schemeClr val="accent5">
                        <a:lumMod val="75000"/>
                      </a:schemeClr>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t>Technical Policy </a:t>
            </a:r>
            <a:b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br>
            <a: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t>Monitoring</a:t>
            </a:r>
          </a:p>
        </p:txBody>
      </p:sp>
      <p:sp>
        <p:nvSpPr>
          <p:cNvPr id="155" name="TextBox 154">
            <a:extLst>
              <a:ext uri="{FF2B5EF4-FFF2-40B4-BE49-F238E27FC236}">
                <a16:creationId xmlns:a16="http://schemas.microsoft.com/office/drawing/2014/main" id="{7A59339A-730E-47FD-86F5-C37E062147CD}"/>
              </a:ext>
            </a:extLst>
          </p:cNvPr>
          <p:cNvSpPr txBox="1"/>
          <p:nvPr/>
        </p:nvSpPr>
        <p:spPr>
          <a:xfrm>
            <a:off x="707638" y="4199253"/>
            <a:ext cx="1069766" cy="415498"/>
          </a:xfrm>
          <a:prstGeom prst="rect">
            <a:avLst/>
          </a:prstGeom>
          <a:noFill/>
        </p:spPr>
        <p:txBody>
          <a:bodyPr wrap="square" lIns="4572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050" b="0" i="0" u="none" strike="noStrike" cap="none" spc="0" normalizeH="0" baseline="0">
                <a:ln>
                  <a:noFill/>
                </a:ln>
                <a:gradFill>
                  <a:gsLst>
                    <a:gs pos="100000">
                      <a:schemeClr val="accent5">
                        <a:lumMod val="75000"/>
                      </a:schemeClr>
                    </a:gs>
                    <a:gs pos="16000">
                      <a:schemeClr val="accent5">
                        <a:lumMod val="75000"/>
                      </a:schemeClr>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t>Privacy &amp; Compliance Requirements</a:t>
            </a:r>
          </a:p>
        </p:txBody>
      </p:sp>
      <p:cxnSp>
        <p:nvCxnSpPr>
          <p:cNvPr id="156" name="Straight Arrow Connector 155">
            <a:extLst>
              <a:ext uri="{FF2B5EF4-FFF2-40B4-BE49-F238E27FC236}">
                <a16:creationId xmlns:a16="http://schemas.microsoft.com/office/drawing/2014/main" id="{56FAD8B1-745A-4D8B-BCBC-99F03FC9A5F2}"/>
              </a:ext>
            </a:extLst>
          </p:cNvPr>
          <p:cNvCxnSpPr>
            <a:cxnSpLocks/>
          </p:cNvCxnSpPr>
          <p:nvPr/>
        </p:nvCxnSpPr>
        <p:spPr>
          <a:xfrm flipH="1" flipV="1">
            <a:off x="1594703" y="4854042"/>
            <a:ext cx="487397" cy="677"/>
          </a:xfrm>
          <a:prstGeom prst="straightConnector1">
            <a:avLst/>
          </a:prstGeom>
          <a:noFill/>
          <a:ln w="19050" cap="flat" cmpd="sng" algn="ctr">
            <a:solidFill>
              <a:schemeClr val="tx1"/>
            </a:solidFill>
            <a:prstDash val="solid"/>
            <a:headEnd type="arrow" w="lg" len="lg"/>
            <a:tailEnd type="arrow" w="lg" len="lg"/>
          </a:ln>
          <a:effectLst/>
        </p:spPr>
      </p:cxnSp>
      <p:sp>
        <p:nvSpPr>
          <p:cNvPr id="157" name="TextBox 156">
            <a:extLst>
              <a:ext uri="{FF2B5EF4-FFF2-40B4-BE49-F238E27FC236}">
                <a16:creationId xmlns:a16="http://schemas.microsoft.com/office/drawing/2014/main" id="{B2E75AE5-5138-41F1-AF95-3D38F4128E5E}"/>
              </a:ext>
            </a:extLst>
          </p:cNvPr>
          <p:cNvSpPr txBox="1"/>
          <p:nvPr/>
        </p:nvSpPr>
        <p:spPr>
          <a:xfrm>
            <a:off x="645042" y="5466851"/>
            <a:ext cx="1077634" cy="338554"/>
          </a:xfrm>
          <a:prstGeom prst="rect">
            <a:avLst/>
          </a:prstGeom>
          <a:solidFill>
            <a:schemeClr val="bg1">
              <a:alpha val="95000"/>
            </a:schemeClr>
          </a:solidFill>
        </p:spPr>
        <p:txBody>
          <a:bodyPr wrap="square" lIns="91440" tIns="0" rIns="9144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200" b="1" i="0" u="none" strike="noStrike" cap="none" spc="0" normalizeH="0" baseline="0">
                <a:ln>
                  <a:noFill/>
                </a:ln>
                <a:gradFill>
                  <a:gsLst>
                    <a:gs pos="34000">
                      <a:schemeClr val="bg1"/>
                    </a:gs>
                    <a:gs pos="67000">
                      <a:schemeClr val="bg1"/>
                    </a:gs>
                  </a:gsLst>
                  <a:lin ang="0" scaled="1"/>
                </a:gradFill>
                <a:effectLst/>
                <a:uLnTx/>
                <a:uFillTx/>
                <a:latin typeface="Segoe UI"/>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0078D4"/>
                    </a:gs>
                    <a:gs pos="16000">
                      <a:srgbClr val="0078D4"/>
                    </a:gs>
                  </a:gsLst>
                  <a:lin ang="0" scaled="1"/>
                </a:gradFill>
                <a:effectLst/>
                <a:uLnTx/>
                <a:uFillTx/>
                <a:latin typeface="Segoe UI"/>
                <a:ea typeface="+mn-ea"/>
                <a:cs typeface="+mn-cs"/>
              </a:rPr>
              <a:t>Compliance</a:t>
            </a:r>
            <a:br>
              <a:rPr kumimoji="0" lang="en-US" sz="1100" b="1" i="0" u="none" strike="noStrike" kern="1200" cap="none" spc="0" normalizeH="0" baseline="0" noProof="0">
                <a:ln>
                  <a:noFill/>
                </a:ln>
                <a:gradFill>
                  <a:gsLst>
                    <a:gs pos="100000">
                      <a:srgbClr val="0078D4"/>
                    </a:gs>
                    <a:gs pos="16000">
                      <a:srgbClr val="0078D4"/>
                    </a:gs>
                  </a:gsLst>
                  <a:lin ang="0" scaled="1"/>
                </a:gradFill>
                <a:effectLst/>
                <a:uLnTx/>
                <a:uFillTx/>
                <a:latin typeface="Segoe UI"/>
                <a:ea typeface="+mn-ea"/>
                <a:cs typeface="+mn-cs"/>
              </a:rPr>
            </a:br>
            <a:r>
              <a:rPr kumimoji="0" lang="en-US" sz="1100" b="1" i="0" u="none" strike="noStrike" kern="1200" cap="none" spc="0" normalizeH="0" baseline="0" noProof="0">
                <a:ln>
                  <a:noFill/>
                </a:ln>
                <a:gradFill>
                  <a:gsLst>
                    <a:gs pos="100000">
                      <a:srgbClr val="0078D4"/>
                    </a:gs>
                    <a:gs pos="16000">
                      <a:srgbClr val="0078D4"/>
                    </a:gs>
                  </a:gsLst>
                  <a:lin ang="0" scaled="1"/>
                </a:gradFill>
                <a:effectLst/>
                <a:uLnTx/>
                <a:uFillTx/>
                <a:latin typeface="Segoe UI"/>
                <a:ea typeface="+mn-ea"/>
                <a:cs typeface="+mn-cs"/>
              </a:rPr>
              <a:t>Management</a:t>
            </a:r>
          </a:p>
        </p:txBody>
      </p:sp>
      <p:sp>
        <p:nvSpPr>
          <p:cNvPr id="158" name="TextBox 157">
            <a:extLst>
              <a:ext uri="{FF2B5EF4-FFF2-40B4-BE49-F238E27FC236}">
                <a16:creationId xmlns:a16="http://schemas.microsoft.com/office/drawing/2014/main" id="{2BB76996-0E69-40FB-B541-BF5EB6926B66}"/>
              </a:ext>
            </a:extLst>
          </p:cNvPr>
          <p:cNvSpPr txBox="1"/>
          <p:nvPr/>
        </p:nvSpPr>
        <p:spPr>
          <a:xfrm>
            <a:off x="2114053" y="4282119"/>
            <a:ext cx="1004727" cy="276999"/>
          </a:xfrm>
          <a:prstGeom prst="rect">
            <a:avLst/>
          </a:prstGeom>
          <a:noFill/>
        </p:spPr>
        <p:txBody>
          <a:bodyPr wrap="square" lIns="0" tIns="0" rIns="0" bIns="0" rtlCol="0">
            <a:spAutoFit/>
          </a:bodyPr>
          <a:lstStyle>
            <a:defPPr>
              <a:defRPr lang="en-US"/>
            </a:defPPr>
            <a:lvl1pPr marR="0" lvl="0" indent="0" fontAlgn="auto">
              <a:spcBef>
                <a:spcPts val="0"/>
              </a:spcBef>
              <a:spcAft>
                <a:spcPts val="0"/>
              </a:spcAft>
              <a:buClrTx/>
              <a:buSzTx/>
              <a:buFontTx/>
              <a:buNone/>
              <a:tabLst/>
              <a:defRPr kumimoji="0" sz="1100" u="none" strike="noStrike" cap="none" spc="0" normalizeH="0" baseline="0">
                <a:ln>
                  <a:noFill/>
                </a:ln>
                <a:gradFill>
                  <a:gsLst>
                    <a:gs pos="34000">
                      <a:schemeClr val="bg1"/>
                    </a:gs>
                    <a:gs pos="67000">
                      <a:schemeClr val="bg1"/>
                    </a:gs>
                  </a:gsLst>
                  <a:lin ang="0" scaled="1"/>
                </a:gradFill>
                <a:effectLst/>
                <a:uLnTx/>
                <a:uFillTx/>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100000">
                      <a:srgbClr val="737373">
                        <a:lumMod val="75000"/>
                      </a:srgbClr>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t>Requirements </a:t>
            </a:r>
            <a:r>
              <a:rPr kumimoji="0" lang="en-US" sz="1000" b="0" i="0" u="none" strike="noStrike" kern="1200" cap="none" spc="0" normalizeH="0" baseline="0" noProof="0">
                <a:ln>
                  <a:noFill/>
                </a:ln>
                <a:gradFill>
                  <a:gsLst>
                    <a:gs pos="100000">
                      <a:srgbClr val="565656"/>
                    </a:gs>
                    <a:gs pos="16000">
                      <a:srgbClr val="737373">
                        <a:lumMod val="75000"/>
                      </a:srgbClr>
                    </a:gs>
                  </a:gsLst>
                  <a:lin ang="0" scaled="1"/>
                </a:gradFill>
                <a:effectLst/>
                <a:uLnTx/>
                <a:uFillTx/>
                <a:latin typeface="Segoe UI Semibold" panose="020B0702040204020203" pitchFamily="34" charset="0"/>
                <a:ea typeface="+mn-ea"/>
                <a:cs typeface="Segoe UI Semibold" panose="020B0702040204020203" pitchFamily="34" charset="0"/>
              </a:rPr>
              <a:t>Translation</a:t>
            </a:r>
          </a:p>
        </p:txBody>
      </p:sp>
      <p:sp>
        <p:nvSpPr>
          <p:cNvPr id="159" name="TextBox 158">
            <a:extLst>
              <a:ext uri="{FF2B5EF4-FFF2-40B4-BE49-F238E27FC236}">
                <a16:creationId xmlns:a16="http://schemas.microsoft.com/office/drawing/2014/main" id="{456173F5-FB92-418F-89AE-10C4817FF136}"/>
              </a:ext>
            </a:extLst>
          </p:cNvPr>
          <p:cNvSpPr txBox="1"/>
          <p:nvPr/>
        </p:nvSpPr>
        <p:spPr>
          <a:xfrm>
            <a:off x="729034" y="3516191"/>
            <a:ext cx="2177904" cy="2000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gradFill>
                  <a:gsLst>
                    <a:gs pos="100000">
                      <a:srgbClr val="0078D4"/>
                    </a:gs>
                    <a:gs pos="16000">
                      <a:srgbClr val="0078D4"/>
                    </a:gs>
                  </a:gsLst>
                  <a:lin ang="0" scaled="1"/>
                </a:gradFill>
                <a:effectLst/>
                <a:uLnTx/>
                <a:uFillTx/>
                <a:latin typeface="Segoe UI"/>
                <a:ea typeface="+mn-ea"/>
                <a:cs typeface="+mn-cs"/>
              </a:rPr>
              <a:t>Technical Risk Management</a:t>
            </a:r>
          </a:p>
        </p:txBody>
      </p:sp>
      <p:cxnSp>
        <p:nvCxnSpPr>
          <p:cNvPr id="160" name="Connector: Elbow 159">
            <a:extLst>
              <a:ext uri="{FF2B5EF4-FFF2-40B4-BE49-F238E27FC236}">
                <a16:creationId xmlns:a16="http://schemas.microsoft.com/office/drawing/2014/main" id="{2C9A26FD-0E5A-46C7-AFD2-0321295E1B29}"/>
              </a:ext>
            </a:extLst>
          </p:cNvPr>
          <p:cNvCxnSpPr>
            <a:cxnSpLocks/>
            <a:stCxn id="152" idx="1"/>
            <a:endCxn id="162" idx="4"/>
          </p:cNvCxnSpPr>
          <p:nvPr/>
        </p:nvCxnSpPr>
        <p:spPr>
          <a:xfrm rot="10800000">
            <a:off x="401320" y="3799099"/>
            <a:ext cx="306318" cy="1054693"/>
          </a:xfrm>
          <a:prstGeom prst="bentConnector2">
            <a:avLst/>
          </a:prstGeom>
          <a:noFill/>
          <a:ln w="50800" cap="flat" cmpd="sng" algn="ctr">
            <a:solidFill>
              <a:schemeClr val="accent1"/>
            </a:solidFill>
            <a:prstDash val="solid"/>
            <a:headEnd type="none"/>
            <a:tailEnd type="none" w="med" len="med"/>
          </a:ln>
          <a:effectLst/>
        </p:spPr>
      </p:cxnSp>
      <p:sp>
        <p:nvSpPr>
          <p:cNvPr id="165" name="TextBox 164">
            <a:extLst>
              <a:ext uri="{FF2B5EF4-FFF2-40B4-BE49-F238E27FC236}">
                <a16:creationId xmlns:a16="http://schemas.microsoft.com/office/drawing/2014/main" id="{854AD1F5-9DA8-44B3-A7BF-48C1E6278F53}"/>
              </a:ext>
            </a:extLst>
          </p:cNvPr>
          <p:cNvSpPr txBox="1"/>
          <p:nvPr/>
        </p:nvSpPr>
        <p:spPr>
          <a:xfrm>
            <a:off x="2065611" y="5466851"/>
            <a:ext cx="1053310" cy="338554"/>
          </a:xfrm>
          <a:prstGeom prst="rect">
            <a:avLst/>
          </a:prstGeom>
          <a:solidFill>
            <a:schemeClr val="bg1">
              <a:alpha val="95000"/>
            </a:schemeClr>
          </a:solidFill>
        </p:spPr>
        <p:txBody>
          <a:bodyPr wrap="square" lIns="91440" tIns="0" rIns="91440" bIns="0" rtlCol="0">
            <a:spAutoFit/>
          </a:bodyPr>
          <a:lstStyle>
            <a:defPPr>
              <a:defRPr lang="en-US"/>
            </a:defPPr>
            <a:lvl1pPr marR="0" lvl="0" indent="0" algn="ctr" fontAlgn="auto">
              <a:lnSpc>
                <a:spcPct val="100000"/>
              </a:lnSpc>
              <a:spcBef>
                <a:spcPts val="0"/>
              </a:spcBef>
              <a:spcAft>
                <a:spcPts val="0"/>
              </a:spcAft>
              <a:buClrTx/>
              <a:buSzTx/>
              <a:buFontTx/>
              <a:buNone/>
              <a:tabLst/>
              <a:defRPr kumimoji="0" sz="1300" b="1" i="0" u="none" strike="noStrike" cap="none" spc="0" normalizeH="0" baseline="0">
                <a:ln>
                  <a:noFill/>
                </a:ln>
                <a:gradFill>
                  <a:gsLst>
                    <a:gs pos="34000">
                      <a:schemeClr val="bg1"/>
                    </a:gs>
                    <a:gs pos="67000">
                      <a:schemeClr val="bg1"/>
                    </a:gs>
                  </a:gsLst>
                  <a:lin ang="0" scaled="1"/>
                </a:gradFill>
                <a:effectLst/>
                <a:uLnTx/>
                <a:uFillTx/>
                <a:latin typeface="Segoe UI"/>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0078D4"/>
                    </a:gs>
                    <a:gs pos="16000">
                      <a:srgbClr val="0078D4"/>
                    </a:gs>
                  </a:gsLst>
                  <a:lin ang="0" scaled="1"/>
                </a:gradFill>
                <a:effectLst/>
                <a:uLnTx/>
                <a:uFillTx/>
                <a:latin typeface="Segoe UI"/>
                <a:ea typeface="+mn-ea"/>
                <a:cs typeface="+mn-cs"/>
              </a:rPr>
              <a:t>Security </a:t>
            </a:r>
            <a:br>
              <a:rPr kumimoji="0" lang="en-US" sz="1100" b="1" i="0" u="none" strike="noStrike" kern="1200" cap="none" spc="0" normalizeH="0" baseline="0" noProof="0">
                <a:ln>
                  <a:noFill/>
                </a:ln>
                <a:gradFill>
                  <a:gsLst>
                    <a:gs pos="100000">
                      <a:srgbClr val="0078D4"/>
                    </a:gs>
                    <a:gs pos="16000">
                      <a:srgbClr val="0078D4"/>
                    </a:gs>
                  </a:gsLst>
                  <a:lin ang="0" scaled="1"/>
                </a:gradFill>
                <a:effectLst/>
                <a:uLnTx/>
                <a:uFillTx/>
                <a:latin typeface="Segoe UI"/>
                <a:ea typeface="+mn-ea"/>
                <a:cs typeface="+mn-cs"/>
              </a:rPr>
            </a:br>
            <a:r>
              <a:rPr kumimoji="0" lang="en-US" sz="1100" b="1" i="0" u="none" strike="noStrike" kern="1200" cap="none" spc="0" normalizeH="0" baseline="0" noProof="0">
                <a:ln>
                  <a:noFill/>
                </a:ln>
                <a:gradFill>
                  <a:gsLst>
                    <a:gs pos="100000">
                      <a:srgbClr val="0078D4"/>
                    </a:gs>
                    <a:gs pos="16000">
                      <a:srgbClr val="0078D4"/>
                    </a:gs>
                  </a:gsLst>
                  <a:lin ang="0" scaled="1"/>
                </a:gradFill>
                <a:effectLst/>
                <a:uLnTx/>
                <a:uFillTx/>
                <a:latin typeface="Segoe UI"/>
                <a:ea typeface="+mn-ea"/>
                <a:cs typeface="+mn-cs"/>
              </a:rPr>
              <a:t>Architecture</a:t>
            </a:r>
          </a:p>
        </p:txBody>
      </p:sp>
      <p:sp>
        <p:nvSpPr>
          <p:cNvPr id="169" name="Rectangle 168">
            <a:extLst>
              <a:ext uri="{FF2B5EF4-FFF2-40B4-BE49-F238E27FC236}">
                <a16:creationId xmlns:a16="http://schemas.microsoft.com/office/drawing/2014/main" id="{B62562BE-0DC1-4DD4-9C9E-67FB2E6A700B}"/>
              </a:ext>
            </a:extLst>
          </p:cNvPr>
          <p:cNvSpPr/>
          <p:nvPr/>
        </p:nvSpPr>
        <p:spPr bwMode="auto">
          <a:xfrm>
            <a:off x="2968656" y="5809994"/>
            <a:ext cx="233187" cy="18337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70" name="Straight Arrow Connector 169">
            <a:extLst>
              <a:ext uri="{FF2B5EF4-FFF2-40B4-BE49-F238E27FC236}">
                <a16:creationId xmlns:a16="http://schemas.microsoft.com/office/drawing/2014/main" id="{0CBEB563-F0CF-4AD3-BD11-ACA2209D30E9}"/>
              </a:ext>
            </a:extLst>
          </p:cNvPr>
          <p:cNvCxnSpPr>
            <a:cxnSpLocks/>
          </p:cNvCxnSpPr>
          <p:nvPr/>
        </p:nvCxnSpPr>
        <p:spPr>
          <a:xfrm flipH="1">
            <a:off x="3309441" y="5496612"/>
            <a:ext cx="367991" cy="0"/>
          </a:xfrm>
          <a:prstGeom prst="straightConnector1">
            <a:avLst/>
          </a:prstGeom>
          <a:noFill/>
          <a:ln w="25400" cap="flat" cmpd="sng" algn="ctr">
            <a:solidFill>
              <a:srgbClr val="0078D4"/>
            </a:solidFill>
            <a:prstDash val="solid"/>
            <a:headEnd type="arrow" w="lg" len="med"/>
            <a:tailEnd type="arrow" w="lg" len="med"/>
          </a:ln>
          <a:effectLst/>
        </p:spPr>
      </p:cxnSp>
      <p:cxnSp>
        <p:nvCxnSpPr>
          <p:cNvPr id="171" name="Straight Arrow Connector 170">
            <a:extLst>
              <a:ext uri="{FF2B5EF4-FFF2-40B4-BE49-F238E27FC236}">
                <a16:creationId xmlns:a16="http://schemas.microsoft.com/office/drawing/2014/main" id="{A09CEE81-9DC8-4832-9F19-BB23F8B49F51}"/>
              </a:ext>
            </a:extLst>
          </p:cNvPr>
          <p:cNvCxnSpPr>
            <a:cxnSpLocks/>
          </p:cNvCxnSpPr>
          <p:nvPr/>
        </p:nvCxnSpPr>
        <p:spPr>
          <a:xfrm flipH="1">
            <a:off x="3309441" y="4932334"/>
            <a:ext cx="367991" cy="0"/>
          </a:xfrm>
          <a:prstGeom prst="straightConnector1">
            <a:avLst/>
          </a:prstGeom>
          <a:noFill/>
          <a:ln w="25400" cap="flat" cmpd="sng" algn="ctr">
            <a:solidFill>
              <a:srgbClr val="0078D4"/>
            </a:solidFill>
            <a:prstDash val="solid"/>
            <a:headEnd type="arrow" w="lg" len="med"/>
            <a:tailEnd type="arrow" w="lg" len="med"/>
          </a:ln>
          <a:effectLst/>
        </p:spPr>
      </p:cxnSp>
      <p:cxnSp>
        <p:nvCxnSpPr>
          <p:cNvPr id="172" name="Straight Arrow Connector 171">
            <a:extLst>
              <a:ext uri="{FF2B5EF4-FFF2-40B4-BE49-F238E27FC236}">
                <a16:creationId xmlns:a16="http://schemas.microsoft.com/office/drawing/2014/main" id="{CBE01B58-71CA-42EB-9F4C-C6405F9205C2}"/>
              </a:ext>
            </a:extLst>
          </p:cNvPr>
          <p:cNvCxnSpPr>
            <a:cxnSpLocks/>
          </p:cNvCxnSpPr>
          <p:nvPr/>
        </p:nvCxnSpPr>
        <p:spPr>
          <a:xfrm flipH="1">
            <a:off x="3309441" y="4371196"/>
            <a:ext cx="367991" cy="0"/>
          </a:xfrm>
          <a:prstGeom prst="straightConnector1">
            <a:avLst/>
          </a:prstGeom>
          <a:noFill/>
          <a:ln w="25400" cap="flat" cmpd="sng" algn="ctr">
            <a:solidFill>
              <a:srgbClr val="0078D4"/>
            </a:solidFill>
            <a:prstDash val="solid"/>
            <a:headEnd type="arrow" w="lg" len="med"/>
            <a:tailEnd type="arrow" w="lg" len="med"/>
          </a:ln>
          <a:effectLst/>
        </p:spPr>
      </p:cxnSp>
      <p:cxnSp>
        <p:nvCxnSpPr>
          <p:cNvPr id="173" name="Straight Arrow Connector 172">
            <a:extLst>
              <a:ext uri="{FF2B5EF4-FFF2-40B4-BE49-F238E27FC236}">
                <a16:creationId xmlns:a16="http://schemas.microsoft.com/office/drawing/2014/main" id="{2FB42524-C392-4673-A6C6-3BAD4F2BEF3D}"/>
              </a:ext>
            </a:extLst>
          </p:cNvPr>
          <p:cNvCxnSpPr>
            <a:cxnSpLocks/>
          </p:cNvCxnSpPr>
          <p:nvPr/>
        </p:nvCxnSpPr>
        <p:spPr>
          <a:xfrm flipH="1">
            <a:off x="3295070" y="3902992"/>
            <a:ext cx="382362" cy="138782"/>
          </a:xfrm>
          <a:prstGeom prst="straightConnector1">
            <a:avLst/>
          </a:prstGeom>
          <a:noFill/>
          <a:ln w="25400" cap="flat" cmpd="sng" algn="ctr">
            <a:solidFill>
              <a:srgbClr val="0078D4"/>
            </a:solidFill>
            <a:prstDash val="solid"/>
            <a:headEnd type="arrow" w="lg" len="med"/>
            <a:tailEnd type="arrow" w="lg" len="med"/>
          </a:ln>
          <a:effectLst/>
        </p:spPr>
      </p:cxnSp>
      <p:cxnSp>
        <p:nvCxnSpPr>
          <p:cNvPr id="174" name="Straight Arrow Connector 173">
            <a:extLst>
              <a:ext uri="{FF2B5EF4-FFF2-40B4-BE49-F238E27FC236}">
                <a16:creationId xmlns:a16="http://schemas.microsoft.com/office/drawing/2014/main" id="{4E2E330F-BF90-4A4E-A8FF-2759F4FC68DC}"/>
              </a:ext>
            </a:extLst>
          </p:cNvPr>
          <p:cNvCxnSpPr>
            <a:cxnSpLocks/>
          </p:cNvCxnSpPr>
          <p:nvPr/>
        </p:nvCxnSpPr>
        <p:spPr>
          <a:xfrm flipH="1" flipV="1">
            <a:off x="3282950" y="5673812"/>
            <a:ext cx="394483" cy="240534"/>
          </a:xfrm>
          <a:prstGeom prst="straightConnector1">
            <a:avLst/>
          </a:prstGeom>
          <a:noFill/>
          <a:ln w="25400" cap="flat" cmpd="sng" algn="ctr">
            <a:solidFill>
              <a:srgbClr val="0078D4"/>
            </a:solidFill>
            <a:prstDash val="solid"/>
            <a:headEnd type="arrow" w="lg" len="med"/>
            <a:tailEnd type="arrow" w="lg" len="med"/>
          </a:ln>
          <a:effectLst/>
        </p:spPr>
      </p:cxnSp>
      <p:grpSp>
        <p:nvGrpSpPr>
          <p:cNvPr id="51" name="Group 50">
            <a:extLst>
              <a:ext uri="{FF2B5EF4-FFF2-40B4-BE49-F238E27FC236}">
                <a16:creationId xmlns:a16="http://schemas.microsoft.com/office/drawing/2014/main" id="{D6F39C08-0191-49A7-A039-9295764D07E4}"/>
              </a:ext>
            </a:extLst>
          </p:cNvPr>
          <p:cNvGrpSpPr/>
          <p:nvPr/>
        </p:nvGrpSpPr>
        <p:grpSpPr>
          <a:xfrm>
            <a:off x="218440" y="3433338"/>
            <a:ext cx="365760" cy="365760"/>
            <a:chOff x="218440" y="3433338"/>
            <a:chExt cx="365760" cy="365760"/>
          </a:xfrm>
        </p:grpSpPr>
        <p:sp>
          <p:nvSpPr>
            <p:cNvPr id="162" name="Oval 161">
              <a:extLst>
                <a:ext uri="{FF2B5EF4-FFF2-40B4-BE49-F238E27FC236}">
                  <a16:creationId xmlns:a16="http://schemas.microsoft.com/office/drawing/2014/main" id="{B8C07107-1277-48BA-9131-B470F93F3BB0}"/>
                </a:ext>
              </a:extLst>
            </p:cNvPr>
            <p:cNvSpPr/>
            <p:nvPr/>
          </p:nvSpPr>
          <p:spPr bwMode="auto">
            <a:xfrm>
              <a:off x="218440" y="3433338"/>
              <a:ext cx="365760" cy="36576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75" name="working parts" descr="working parts">
              <a:extLst>
                <a:ext uri="{FF2B5EF4-FFF2-40B4-BE49-F238E27FC236}">
                  <a16:creationId xmlns:a16="http://schemas.microsoft.com/office/drawing/2014/main" id="{A0FF9819-28DE-4109-8BD6-636CA392BF9C}"/>
                </a:ext>
              </a:extLst>
            </p:cNvPr>
            <p:cNvGrpSpPr/>
            <p:nvPr/>
          </p:nvGrpSpPr>
          <p:grpSpPr>
            <a:xfrm>
              <a:off x="285959" y="3500857"/>
              <a:ext cx="230723" cy="230723"/>
              <a:chOff x="1603479" y="5717998"/>
              <a:chExt cx="492116" cy="492116"/>
            </a:xfrm>
            <a:solidFill>
              <a:srgbClr val="FFFFFF"/>
            </a:solidFill>
          </p:grpSpPr>
          <p:sp>
            <p:nvSpPr>
              <p:cNvPr id="176" name="Freeform: Shape 175">
                <a:extLst>
                  <a:ext uri="{FF2B5EF4-FFF2-40B4-BE49-F238E27FC236}">
                    <a16:creationId xmlns:a16="http://schemas.microsoft.com/office/drawing/2014/main" id="{6CA9D809-4F5C-4A95-A039-13156B94BF3C}"/>
                  </a:ext>
                </a:extLst>
              </p:cNvPr>
              <p:cNvSpPr/>
              <p:nvPr/>
            </p:nvSpPr>
            <p:spPr>
              <a:xfrm>
                <a:off x="1602692" y="5871964"/>
                <a:ext cx="334842" cy="334842"/>
              </a:xfrm>
              <a:custGeom>
                <a:avLst/>
                <a:gdLst>
                  <a:gd name="connsiteX0" fmla="*/ 336522 w 334841"/>
                  <a:gd name="connsiteY0" fmla="*/ 186368 h 334841"/>
                  <a:gd name="connsiteX1" fmla="*/ 336522 w 334841"/>
                  <a:gd name="connsiteY1" fmla="*/ 151250 h 334841"/>
                  <a:gd name="connsiteX2" fmla="*/ 300122 w 334841"/>
                  <a:gd name="connsiteY2" fmla="*/ 151250 h 334841"/>
                  <a:gd name="connsiteX3" fmla="*/ 274232 w 334841"/>
                  <a:gd name="connsiteY3" fmla="*/ 88942 h 334841"/>
                  <a:gd name="connsiteX4" fmla="*/ 299951 w 334841"/>
                  <a:gd name="connsiteY4" fmla="*/ 63286 h 334841"/>
                  <a:gd name="connsiteX5" fmla="*/ 275086 w 334841"/>
                  <a:gd name="connsiteY5" fmla="*/ 38482 h 334841"/>
                  <a:gd name="connsiteX6" fmla="*/ 249367 w 334841"/>
                  <a:gd name="connsiteY6" fmla="*/ 64053 h 334841"/>
                  <a:gd name="connsiteX7" fmla="*/ 186906 w 334841"/>
                  <a:gd name="connsiteY7" fmla="*/ 38226 h 334841"/>
                  <a:gd name="connsiteX8" fmla="*/ 186906 w 334841"/>
                  <a:gd name="connsiteY8" fmla="*/ 2001 h 334841"/>
                  <a:gd name="connsiteX9" fmla="*/ 151702 w 334841"/>
                  <a:gd name="connsiteY9" fmla="*/ 2001 h 334841"/>
                  <a:gd name="connsiteX10" fmla="*/ 151702 w 334841"/>
                  <a:gd name="connsiteY10" fmla="*/ 38311 h 334841"/>
                  <a:gd name="connsiteX11" fmla="*/ 89241 w 334841"/>
                  <a:gd name="connsiteY11" fmla="*/ 64138 h 334841"/>
                  <a:gd name="connsiteX12" fmla="*/ 63522 w 334841"/>
                  <a:gd name="connsiteY12" fmla="*/ 38482 h 334841"/>
                  <a:gd name="connsiteX13" fmla="*/ 38657 w 334841"/>
                  <a:gd name="connsiteY13" fmla="*/ 63286 h 334841"/>
                  <a:gd name="connsiteX14" fmla="*/ 64291 w 334841"/>
                  <a:gd name="connsiteY14" fmla="*/ 88942 h 334841"/>
                  <a:gd name="connsiteX15" fmla="*/ 38401 w 334841"/>
                  <a:gd name="connsiteY15" fmla="*/ 151250 h 334841"/>
                  <a:gd name="connsiteX16" fmla="*/ 2001 w 334841"/>
                  <a:gd name="connsiteY16" fmla="*/ 151250 h 334841"/>
                  <a:gd name="connsiteX17" fmla="*/ 2001 w 334841"/>
                  <a:gd name="connsiteY17" fmla="*/ 186368 h 334841"/>
                  <a:gd name="connsiteX18" fmla="*/ 38401 w 334841"/>
                  <a:gd name="connsiteY18" fmla="*/ 186368 h 334841"/>
                  <a:gd name="connsiteX19" fmla="*/ 64291 w 334841"/>
                  <a:gd name="connsiteY19" fmla="*/ 248676 h 334841"/>
                  <a:gd name="connsiteX20" fmla="*/ 38572 w 334841"/>
                  <a:gd name="connsiteY20" fmla="*/ 274332 h 334841"/>
                  <a:gd name="connsiteX21" fmla="*/ 63436 w 334841"/>
                  <a:gd name="connsiteY21" fmla="*/ 299136 h 334841"/>
                  <a:gd name="connsiteX22" fmla="*/ 89156 w 334841"/>
                  <a:gd name="connsiteY22" fmla="*/ 273480 h 334841"/>
                  <a:gd name="connsiteX23" fmla="*/ 151617 w 334841"/>
                  <a:gd name="connsiteY23" fmla="*/ 299306 h 334841"/>
                  <a:gd name="connsiteX24" fmla="*/ 151617 w 334841"/>
                  <a:gd name="connsiteY24" fmla="*/ 335617 h 334841"/>
                  <a:gd name="connsiteX25" fmla="*/ 186820 w 334841"/>
                  <a:gd name="connsiteY25" fmla="*/ 335617 h 334841"/>
                  <a:gd name="connsiteX26" fmla="*/ 186820 w 334841"/>
                  <a:gd name="connsiteY26" fmla="*/ 299306 h 334841"/>
                  <a:gd name="connsiteX27" fmla="*/ 249281 w 334841"/>
                  <a:gd name="connsiteY27" fmla="*/ 273480 h 334841"/>
                  <a:gd name="connsiteX28" fmla="*/ 275001 w 334841"/>
                  <a:gd name="connsiteY28" fmla="*/ 299136 h 334841"/>
                  <a:gd name="connsiteX29" fmla="*/ 299865 w 334841"/>
                  <a:gd name="connsiteY29" fmla="*/ 274332 h 334841"/>
                  <a:gd name="connsiteX30" fmla="*/ 274147 w 334841"/>
                  <a:gd name="connsiteY30" fmla="*/ 248676 h 334841"/>
                  <a:gd name="connsiteX31" fmla="*/ 300036 w 334841"/>
                  <a:gd name="connsiteY31" fmla="*/ 186368 h 334841"/>
                  <a:gd name="connsiteX32" fmla="*/ 336522 w 334841"/>
                  <a:gd name="connsiteY32" fmla="*/ 186368 h 334841"/>
                  <a:gd name="connsiteX33" fmla="*/ 169219 w 334841"/>
                  <a:gd name="connsiteY33" fmla="*/ 249443 h 334841"/>
                  <a:gd name="connsiteX34" fmla="*/ 88472 w 334841"/>
                  <a:gd name="connsiteY34" fmla="*/ 168894 h 334841"/>
                  <a:gd name="connsiteX35" fmla="*/ 169219 w 334841"/>
                  <a:gd name="connsiteY35" fmla="*/ 88345 h 334841"/>
                  <a:gd name="connsiteX36" fmla="*/ 249965 w 334841"/>
                  <a:gd name="connsiteY36" fmla="*/ 168894 h 334841"/>
                  <a:gd name="connsiteX37" fmla="*/ 169219 w 334841"/>
                  <a:gd name="connsiteY37" fmla="*/ 249443 h 33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4841" h="334841">
                    <a:moveTo>
                      <a:pt x="336522" y="186368"/>
                    </a:moveTo>
                    <a:lnTo>
                      <a:pt x="336522" y="151250"/>
                    </a:lnTo>
                    <a:lnTo>
                      <a:pt x="300122" y="151250"/>
                    </a:lnTo>
                    <a:cubicBezTo>
                      <a:pt x="297046" y="127980"/>
                      <a:pt x="287818" y="106671"/>
                      <a:pt x="274232" y="88942"/>
                    </a:cubicBezTo>
                    <a:lnTo>
                      <a:pt x="299951" y="63286"/>
                    </a:lnTo>
                    <a:lnTo>
                      <a:pt x="275086" y="38482"/>
                    </a:lnTo>
                    <a:lnTo>
                      <a:pt x="249367" y="64053"/>
                    </a:lnTo>
                    <a:cubicBezTo>
                      <a:pt x="231594" y="50500"/>
                      <a:pt x="210147" y="41295"/>
                      <a:pt x="186906" y="38226"/>
                    </a:cubicBezTo>
                    <a:lnTo>
                      <a:pt x="186906" y="2001"/>
                    </a:lnTo>
                    <a:lnTo>
                      <a:pt x="151702" y="2001"/>
                    </a:lnTo>
                    <a:lnTo>
                      <a:pt x="151702" y="38311"/>
                    </a:lnTo>
                    <a:cubicBezTo>
                      <a:pt x="128375" y="41380"/>
                      <a:pt x="107014" y="50586"/>
                      <a:pt x="89241" y="64138"/>
                    </a:cubicBezTo>
                    <a:lnTo>
                      <a:pt x="63522" y="38482"/>
                    </a:lnTo>
                    <a:lnTo>
                      <a:pt x="38657" y="63286"/>
                    </a:lnTo>
                    <a:lnTo>
                      <a:pt x="64291" y="88942"/>
                    </a:lnTo>
                    <a:cubicBezTo>
                      <a:pt x="50705" y="106671"/>
                      <a:pt x="41477" y="128065"/>
                      <a:pt x="38401" y="151250"/>
                    </a:cubicBezTo>
                    <a:lnTo>
                      <a:pt x="2001" y="151250"/>
                    </a:lnTo>
                    <a:lnTo>
                      <a:pt x="2001" y="186368"/>
                    </a:lnTo>
                    <a:lnTo>
                      <a:pt x="38401" y="186368"/>
                    </a:lnTo>
                    <a:cubicBezTo>
                      <a:pt x="41477" y="209637"/>
                      <a:pt x="50705" y="230946"/>
                      <a:pt x="64291" y="248676"/>
                    </a:cubicBezTo>
                    <a:lnTo>
                      <a:pt x="38572" y="274332"/>
                    </a:lnTo>
                    <a:lnTo>
                      <a:pt x="63436" y="299136"/>
                    </a:lnTo>
                    <a:lnTo>
                      <a:pt x="89156" y="273480"/>
                    </a:lnTo>
                    <a:cubicBezTo>
                      <a:pt x="106929" y="287032"/>
                      <a:pt x="128375" y="296238"/>
                      <a:pt x="151617" y="299306"/>
                    </a:cubicBezTo>
                    <a:lnTo>
                      <a:pt x="151617" y="335617"/>
                    </a:lnTo>
                    <a:lnTo>
                      <a:pt x="186820" y="335617"/>
                    </a:lnTo>
                    <a:lnTo>
                      <a:pt x="186820" y="299306"/>
                    </a:lnTo>
                    <a:cubicBezTo>
                      <a:pt x="210147" y="296238"/>
                      <a:pt x="231509" y="287032"/>
                      <a:pt x="249281" y="273480"/>
                    </a:cubicBezTo>
                    <a:lnTo>
                      <a:pt x="275001" y="299136"/>
                    </a:lnTo>
                    <a:lnTo>
                      <a:pt x="299865" y="274332"/>
                    </a:lnTo>
                    <a:lnTo>
                      <a:pt x="274147" y="248676"/>
                    </a:lnTo>
                    <a:cubicBezTo>
                      <a:pt x="287732" y="230946"/>
                      <a:pt x="296960" y="209552"/>
                      <a:pt x="300036" y="186368"/>
                    </a:cubicBezTo>
                    <a:lnTo>
                      <a:pt x="336522" y="186368"/>
                    </a:lnTo>
                    <a:close/>
                    <a:moveTo>
                      <a:pt x="169219" y="249443"/>
                    </a:moveTo>
                    <a:cubicBezTo>
                      <a:pt x="124701" y="249443"/>
                      <a:pt x="88472" y="213303"/>
                      <a:pt x="88472" y="168894"/>
                    </a:cubicBezTo>
                    <a:cubicBezTo>
                      <a:pt x="88472" y="124486"/>
                      <a:pt x="124701" y="88345"/>
                      <a:pt x="169219" y="88345"/>
                    </a:cubicBezTo>
                    <a:cubicBezTo>
                      <a:pt x="213736" y="88345"/>
                      <a:pt x="249965" y="124486"/>
                      <a:pt x="249965" y="168894"/>
                    </a:cubicBezTo>
                    <a:cubicBezTo>
                      <a:pt x="249965" y="213303"/>
                      <a:pt x="213821" y="249443"/>
                      <a:pt x="169219" y="249443"/>
                    </a:cubicBezTo>
                    <a:close/>
                  </a:path>
                </a:pathLst>
              </a:custGeom>
              <a:grpFill/>
              <a:ln w="500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77" name="Freeform: Shape 176">
                <a:extLst>
                  <a:ext uri="{FF2B5EF4-FFF2-40B4-BE49-F238E27FC236}">
                    <a16:creationId xmlns:a16="http://schemas.microsoft.com/office/drawing/2014/main" id="{F1D0A270-C032-414E-9B7D-637747C55CC2}"/>
                  </a:ext>
                </a:extLst>
              </p:cNvPr>
              <p:cNvSpPr/>
              <p:nvPr/>
            </p:nvSpPr>
            <p:spPr>
              <a:xfrm>
                <a:off x="1882530" y="5719386"/>
                <a:ext cx="208008" cy="208008"/>
              </a:xfrm>
              <a:custGeom>
                <a:avLst/>
                <a:gdLst>
                  <a:gd name="connsiteX0" fmla="*/ 208780 w 208007"/>
                  <a:gd name="connsiteY0" fmla="*/ 115962 h 208007"/>
                  <a:gd name="connsiteX1" fmla="*/ 208780 w 208007"/>
                  <a:gd name="connsiteY1" fmla="*/ 94227 h 208007"/>
                  <a:gd name="connsiteX2" fmla="*/ 186308 w 208007"/>
                  <a:gd name="connsiteY2" fmla="*/ 94227 h 208007"/>
                  <a:gd name="connsiteX3" fmla="*/ 170329 w 208007"/>
                  <a:gd name="connsiteY3" fmla="*/ 55700 h 208007"/>
                  <a:gd name="connsiteX4" fmla="*/ 186222 w 208007"/>
                  <a:gd name="connsiteY4" fmla="*/ 39846 h 208007"/>
                  <a:gd name="connsiteX5" fmla="*/ 170842 w 208007"/>
                  <a:gd name="connsiteY5" fmla="*/ 24503 h 208007"/>
                  <a:gd name="connsiteX6" fmla="*/ 154863 w 208007"/>
                  <a:gd name="connsiteY6" fmla="*/ 40357 h 208007"/>
                  <a:gd name="connsiteX7" fmla="*/ 116242 w 208007"/>
                  <a:gd name="connsiteY7" fmla="*/ 24418 h 208007"/>
                  <a:gd name="connsiteX8" fmla="*/ 116242 w 208007"/>
                  <a:gd name="connsiteY8" fmla="*/ 2001 h 208007"/>
                  <a:gd name="connsiteX9" fmla="*/ 94453 w 208007"/>
                  <a:gd name="connsiteY9" fmla="*/ 2001 h 208007"/>
                  <a:gd name="connsiteX10" fmla="*/ 94453 w 208007"/>
                  <a:gd name="connsiteY10" fmla="*/ 24418 h 208007"/>
                  <a:gd name="connsiteX11" fmla="*/ 55831 w 208007"/>
                  <a:gd name="connsiteY11" fmla="*/ 40357 h 208007"/>
                  <a:gd name="connsiteX12" fmla="*/ 39939 w 208007"/>
                  <a:gd name="connsiteY12" fmla="*/ 24503 h 208007"/>
                  <a:gd name="connsiteX13" fmla="*/ 24558 w 208007"/>
                  <a:gd name="connsiteY13" fmla="*/ 39846 h 208007"/>
                  <a:gd name="connsiteX14" fmla="*/ 40451 w 208007"/>
                  <a:gd name="connsiteY14" fmla="*/ 55700 h 208007"/>
                  <a:gd name="connsiteX15" fmla="*/ 24473 w 208007"/>
                  <a:gd name="connsiteY15" fmla="*/ 94227 h 208007"/>
                  <a:gd name="connsiteX16" fmla="*/ 2001 w 208007"/>
                  <a:gd name="connsiteY16" fmla="*/ 94227 h 208007"/>
                  <a:gd name="connsiteX17" fmla="*/ 2001 w 208007"/>
                  <a:gd name="connsiteY17" fmla="*/ 115962 h 208007"/>
                  <a:gd name="connsiteX18" fmla="*/ 24473 w 208007"/>
                  <a:gd name="connsiteY18" fmla="*/ 115962 h 208007"/>
                  <a:gd name="connsiteX19" fmla="*/ 40451 w 208007"/>
                  <a:gd name="connsiteY19" fmla="*/ 154489 h 208007"/>
                  <a:gd name="connsiteX20" fmla="*/ 24558 w 208007"/>
                  <a:gd name="connsiteY20" fmla="*/ 170343 h 208007"/>
                  <a:gd name="connsiteX21" fmla="*/ 39939 w 208007"/>
                  <a:gd name="connsiteY21" fmla="*/ 185686 h 208007"/>
                  <a:gd name="connsiteX22" fmla="*/ 55831 w 208007"/>
                  <a:gd name="connsiteY22" fmla="*/ 169832 h 208007"/>
                  <a:gd name="connsiteX23" fmla="*/ 94453 w 208007"/>
                  <a:gd name="connsiteY23" fmla="*/ 185771 h 208007"/>
                  <a:gd name="connsiteX24" fmla="*/ 94453 w 208007"/>
                  <a:gd name="connsiteY24" fmla="*/ 208273 h 208007"/>
                  <a:gd name="connsiteX25" fmla="*/ 116242 w 208007"/>
                  <a:gd name="connsiteY25" fmla="*/ 208273 h 208007"/>
                  <a:gd name="connsiteX26" fmla="*/ 116242 w 208007"/>
                  <a:gd name="connsiteY26" fmla="*/ 185856 h 208007"/>
                  <a:gd name="connsiteX27" fmla="*/ 154863 w 208007"/>
                  <a:gd name="connsiteY27" fmla="*/ 169917 h 208007"/>
                  <a:gd name="connsiteX28" fmla="*/ 170756 w 208007"/>
                  <a:gd name="connsiteY28" fmla="*/ 185771 h 208007"/>
                  <a:gd name="connsiteX29" fmla="*/ 186137 w 208007"/>
                  <a:gd name="connsiteY29" fmla="*/ 170428 h 208007"/>
                  <a:gd name="connsiteX30" fmla="*/ 170244 w 208007"/>
                  <a:gd name="connsiteY30" fmla="*/ 154574 h 208007"/>
                  <a:gd name="connsiteX31" fmla="*/ 186222 w 208007"/>
                  <a:gd name="connsiteY31" fmla="*/ 116047 h 208007"/>
                  <a:gd name="connsiteX32" fmla="*/ 208780 w 208007"/>
                  <a:gd name="connsiteY32" fmla="*/ 116047 h 208007"/>
                  <a:gd name="connsiteX33" fmla="*/ 208780 w 208007"/>
                  <a:gd name="connsiteY33" fmla="*/ 115962 h 208007"/>
                  <a:gd name="connsiteX34" fmla="*/ 105390 w 208007"/>
                  <a:gd name="connsiteY34" fmla="*/ 154915 h 208007"/>
                  <a:gd name="connsiteX35" fmla="*/ 55490 w 208007"/>
                  <a:gd name="connsiteY35" fmla="*/ 105137 h 208007"/>
                  <a:gd name="connsiteX36" fmla="*/ 105390 w 208007"/>
                  <a:gd name="connsiteY36" fmla="*/ 55359 h 208007"/>
                  <a:gd name="connsiteX37" fmla="*/ 155291 w 208007"/>
                  <a:gd name="connsiteY37" fmla="*/ 105137 h 208007"/>
                  <a:gd name="connsiteX38" fmla="*/ 105390 w 208007"/>
                  <a:gd name="connsiteY38" fmla="*/ 154915 h 2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08007" h="208007">
                    <a:moveTo>
                      <a:pt x="208780" y="115962"/>
                    </a:moveTo>
                    <a:lnTo>
                      <a:pt x="208780" y="94227"/>
                    </a:lnTo>
                    <a:lnTo>
                      <a:pt x="186308" y="94227"/>
                    </a:lnTo>
                    <a:cubicBezTo>
                      <a:pt x="184428" y="79822"/>
                      <a:pt x="178703" y="66695"/>
                      <a:pt x="170329" y="55700"/>
                    </a:cubicBezTo>
                    <a:lnTo>
                      <a:pt x="186222" y="39846"/>
                    </a:lnTo>
                    <a:lnTo>
                      <a:pt x="170842" y="24503"/>
                    </a:lnTo>
                    <a:lnTo>
                      <a:pt x="154863" y="40357"/>
                    </a:lnTo>
                    <a:cubicBezTo>
                      <a:pt x="143841" y="32004"/>
                      <a:pt x="130682" y="26293"/>
                      <a:pt x="116242" y="24418"/>
                    </a:cubicBezTo>
                    <a:lnTo>
                      <a:pt x="116242" y="2001"/>
                    </a:lnTo>
                    <a:lnTo>
                      <a:pt x="94453" y="2001"/>
                    </a:lnTo>
                    <a:lnTo>
                      <a:pt x="94453" y="24418"/>
                    </a:lnTo>
                    <a:cubicBezTo>
                      <a:pt x="80013" y="26293"/>
                      <a:pt x="66854" y="32004"/>
                      <a:pt x="55831" y="40357"/>
                    </a:cubicBezTo>
                    <a:lnTo>
                      <a:pt x="39939" y="24503"/>
                    </a:lnTo>
                    <a:lnTo>
                      <a:pt x="24558" y="39846"/>
                    </a:lnTo>
                    <a:lnTo>
                      <a:pt x="40451" y="55700"/>
                    </a:lnTo>
                    <a:cubicBezTo>
                      <a:pt x="32078" y="66695"/>
                      <a:pt x="26353" y="79822"/>
                      <a:pt x="24473" y="94227"/>
                    </a:cubicBezTo>
                    <a:lnTo>
                      <a:pt x="2001" y="94227"/>
                    </a:lnTo>
                    <a:lnTo>
                      <a:pt x="2001" y="115962"/>
                    </a:lnTo>
                    <a:lnTo>
                      <a:pt x="24473" y="115962"/>
                    </a:lnTo>
                    <a:cubicBezTo>
                      <a:pt x="26353" y="130367"/>
                      <a:pt x="32078" y="143494"/>
                      <a:pt x="40451" y="154489"/>
                    </a:cubicBezTo>
                    <a:lnTo>
                      <a:pt x="24558" y="170343"/>
                    </a:lnTo>
                    <a:lnTo>
                      <a:pt x="39939" y="185686"/>
                    </a:lnTo>
                    <a:lnTo>
                      <a:pt x="55831" y="169832"/>
                    </a:lnTo>
                    <a:cubicBezTo>
                      <a:pt x="66854" y="178185"/>
                      <a:pt x="80013" y="183896"/>
                      <a:pt x="94453" y="185771"/>
                    </a:cubicBezTo>
                    <a:lnTo>
                      <a:pt x="94453" y="208273"/>
                    </a:lnTo>
                    <a:lnTo>
                      <a:pt x="116242" y="208273"/>
                    </a:lnTo>
                    <a:lnTo>
                      <a:pt x="116242" y="185856"/>
                    </a:lnTo>
                    <a:cubicBezTo>
                      <a:pt x="130682" y="183981"/>
                      <a:pt x="143841" y="178270"/>
                      <a:pt x="154863" y="169917"/>
                    </a:cubicBezTo>
                    <a:lnTo>
                      <a:pt x="170756" y="185771"/>
                    </a:lnTo>
                    <a:lnTo>
                      <a:pt x="186137" y="170428"/>
                    </a:lnTo>
                    <a:lnTo>
                      <a:pt x="170244" y="154574"/>
                    </a:lnTo>
                    <a:cubicBezTo>
                      <a:pt x="178617" y="143579"/>
                      <a:pt x="184342" y="130452"/>
                      <a:pt x="186222" y="116047"/>
                    </a:cubicBezTo>
                    <a:lnTo>
                      <a:pt x="208780" y="116047"/>
                    </a:lnTo>
                    <a:lnTo>
                      <a:pt x="208780" y="115962"/>
                    </a:lnTo>
                    <a:close/>
                    <a:moveTo>
                      <a:pt x="105390" y="154915"/>
                    </a:moveTo>
                    <a:cubicBezTo>
                      <a:pt x="77877" y="154915"/>
                      <a:pt x="55490" y="132583"/>
                      <a:pt x="55490" y="105137"/>
                    </a:cubicBezTo>
                    <a:cubicBezTo>
                      <a:pt x="55490" y="77691"/>
                      <a:pt x="77877" y="55359"/>
                      <a:pt x="105390" y="55359"/>
                    </a:cubicBezTo>
                    <a:cubicBezTo>
                      <a:pt x="132904" y="55359"/>
                      <a:pt x="155291" y="77691"/>
                      <a:pt x="155291" y="105137"/>
                    </a:cubicBezTo>
                    <a:cubicBezTo>
                      <a:pt x="155291" y="132583"/>
                      <a:pt x="132904" y="154915"/>
                      <a:pt x="105390" y="154915"/>
                    </a:cubicBezTo>
                    <a:close/>
                  </a:path>
                </a:pathLst>
              </a:custGeom>
              <a:grpFill/>
              <a:ln w="500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cxnSp>
        <p:nvCxnSpPr>
          <p:cNvPr id="216" name="Straight Arrow Connector 215">
            <a:extLst>
              <a:ext uri="{FF2B5EF4-FFF2-40B4-BE49-F238E27FC236}">
                <a16:creationId xmlns:a16="http://schemas.microsoft.com/office/drawing/2014/main" id="{38C368AA-276C-442F-9927-CE497E54004D}"/>
              </a:ext>
            </a:extLst>
          </p:cNvPr>
          <p:cNvCxnSpPr>
            <a:cxnSpLocks/>
          </p:cNvCxnSpPr>
          <p:nvPr/>
        </p:nvCxnSpPr>
        <p:spPr>
          <a:xfrm flipH="1">
            <a:off x="5559446" y="1886991"/>
            <a:ext cx="0" cy="410222"/>
          </a:xfrm>
          <a:prstGeom prst="straightConnector1">
            <a:avLst/>
          </a:prstGeom>
          <a:noFill/>
          <a:ln w="31750" cap="flat" cmpd="sng" algn="ctr">
            <a:solidFill>
              <a:schemeClr val="accent1">
                <a:lumMod val="75000"/>
              </a:schemeClr>
            </a:solidFill>
            <a:prstDash val="solid"/>
            <a:headEnd type="none" w="med" len="sm"/>
            <a:tailEnd type="arrow" w="med" len="sm"/>
          </a:ln>
          <a:effectLst/>
        </p:spPr>
      </p:cxnSp>
      <p:cxnSp>
        <p:nvCxnSpPr>
          <p:cNvPr id="266" name="Straight Arrow Connector 145">
            <a:extLst>
              <a:ext uri="{FF2B5EF4-FFF2-40B4-BE49-F238E27FC236}">
                <a16:creationId xmlns:a16="http://schemas.microsoft.com/office/drawing/2014/main" id="{FA16F149-EF77-4C9F-9ADB-22089B275EDC}"/>
              </a:ext>
            </a:extLst>
          </p:cNvPr>
          <p:cNvCxnSpPr>
            <a:cxnSpLocks/>
          </p:cNvCxnSpPr>
          <p:nvPr/>
        </p:nvCxnSpPr>
        <p:spPr>
          <a:xfrm rot="10800000" flipV="1">
            <a:off x="7925913" y="5237105"/>
            <a:ext cx="2670597" cy="910065"/>
          </a:xfrm>
          <a:prstGeom prst="bentConnector3">
            <a:avLst>
              <a:gd name="adj1" fmla="val 18480"/>
            </a:avLst>
          </a:prstGeom>
          <a:noFill/>
          <a:ln w="34925" cap="flat" cmpd="sng" algn="ctr">
            <a:solidFill>
              <a:schemeClr val="tx1"/>
            </a:solidFill>
            <a:prstDash val="solid"/>
            <a:headEnd type="arrow"/>
            <a:tailEnd type="arrow" w="med" len="med"/>
          </a:ln>
          <a:effectLst/>
        </p:spPr>
      </p:cxnSp>
      <p:cxnSp>
        <p:nvCxnSpPr>
          <p:cNvPr id="267" name="Straight Arrow Connector 270">
            <a:extLst>
              <a:ext uri="{FF2B5EF4-FFF2-40B4-BE49-F238E27FC236}">
                <a16:creationId xmlns:a16="http://schemas.microsoft.com/office/drawing/2014/main" id="{B5367D70-E409-4ED2-B329-ED169D9DB274}"/>
              </a:ext>
            </a:extLst>
          </p:cNvPr>
          <p:cNvCxnSpPr>
            <a:cxnSpLocks/>
          </p:cNvCxnSpPr>
          <p:nvPr/>
        </p:nvCxnSpPr>
        <p:spPr>
          <a:xfrm>
            <a:off x="9288556" y="4869917"/>
            <a:ext cx="1298448" cy="175316"/>
          </a:xfrm>
          <a:prstGeom prst="bentConnector3">
            <a:avLst>
              <a:gd name="adj1" fmla="val 50000"/>
            </a:avLst>
          </a:prstGeom>
          <a:noFill/>
          <a:ln w="34925" cap="flat" cmpd="sng" algn="ctr">
            <a:solidFill>
              <a:srgbClr val="D83B01"/>
            </a:solidFill>
            <a:prstDash val="solid"/>
            <a:headEnd type="arrow" w="med" len="med"/>
            <a:tailEnd type="arrow" w="med" len="med"/>
          </a:ln>
          <a:effectLst/>
        </p:spPr>
      </p:cxnSp>
      <p:cxnSp>
        <p:nvCxnSpPr>
          <p:cNvPr id="268" name="Connector: Elbow 267">
            <a:extLst>
              <a:ext uri="{FF2B5EF4-FFF2-40B4-BE49-F238E27FC236}">
                <a16:creationId xmlns:a16="http://schemas.microsoft.com/office/drawing/2014/main" id="{D1657AE2-D7A8-4D3E-9BA2-04376303C491}"/>
              </a:ext>
            </a:extLst>
          </p:cNvPr>
          <p:cNvCxnSpPr>
            <a:cxnSpLocks/>
          </p:cNvCxnSpPr>
          <p:nvPr/>
        </p:nvCxnSpPr>
        <p:spPr>
          <a:xfrm rot="5400000" flipH="1" flipV="1">
            <a:off x="5258391" y="1653625"/>
            <a:ext cx="1595130" cy="6927380"/>
          </a:xfrm>
          <a:prstGeom prst="bentConnector3">
            <a:avLst>
              <a:gd name="adj1" fmla="val -22542"/>
            </a:avLst>
          </a:prstGeom>
          <a:noFill/>
          <a:ln w="19050" cap="flat" cmpd="sng" algn="ctr">
            <a:solidFill>
              <a:srgbClr val="054B16"/>
            </a:solidFill>
            <a:prstDash val="sysDash"/>
            <a:headEnd type="arrow" w="lg" len="lg"/>
            <a:tailEnd type="arrow" w="lg" len="lg"/>
          </a:ln>
          <a:effectLst/>
        </p:spPr>
      </p:cxnSp>
      <p:cxnSp>
        <p:nvCxnSpPr>
          <p:cNvPr id="269" name="Straight Arrow Connector 178">
            <a:extLst>
              <a:ext uri="{FF2B5EF4-FFF2-40B4-BE49-F238E27FC236}">
                <a16:creationId xmlns:a16="http://schemas.microsoft.com/office/drawing/2014/main" id="{47A3C2AD-E86B-4180-8C44-D6404B98D021}"/>
              </a:ext>
            </a:extLst>
          </p:cNvPr>
          <p:cNvCxnSpPr>
            <a:cxnSpLocks/>
          </p:cNvCxnSpPr>
          <p:nvPr/>
        </p:nvCxnSpPr>
        <p:spPr>
          <a:xfrm flipV="1">
            <a:off x="9288556" y="5045233"/>
            <a:ext cx="1298448" cy="835684"/>
          </a:xfrm>
          <a:prstGeom prst="bentConnector3">
            <a:avLst>
              <a:gd name="adj1" fmla="val 50000"/>
            </a:avLst>
          </a:prstGeom>
          <a:noFill/>
          <a:ln w="34925" cap="flat" cmpd="sng" algn="ctr">
            <a:solidFill>
              <a:srgbClr val="D83B01"/>
            </a:solidFill>
            <a:prstDash val="solid"/>
            <a:headEnd type="arrow" w="med" len="med"/>
            <a:tailEnd type="arrow" w="med" len="med"/>
          </a:ln>
          <a:effectLst/>
        </p:spPr>
      </p:cxnSp>
      <p:grpSp>
        <p:nvGrpSpPr>
          <p:cNvPr id="64" name="Group 63">
            <a:extLst>
              <a:ext uri="{FF2B5EF4-FFF2-40B4-BE49-F238E27FC236}">
                <a16:creationId xmlns:a16="http://schemas.microsoft.com/office/drawing/2014/main" id="{619B96F3-3DA7-4A05-BED4-BC3CEBE069DF}"/>
              </a:ext>
            </a:extLst>
          </p:cNvPr>
          <p:cNvGrpSpPr/>
          <p:nvPr/>
        </p:nvGrpSpPr>
        <p:grpSpPr>
          <a:xfrm>
            <a:off x="5684159" y="2720118"/>
            <a:ext cx="2363526" cy="3194228"/>
            <a:chOff x="5684159" y="2720118"/>
            <a:chExt cx="2363526" cy="3194228"/>
          </a:xfrm>
        </p:grpSpPr>
        <p:cxnSp>
          <p:nvCxnSpPr>
            <p:cNvPr id="270" name="Straight Arrow Connector 35">
              <a:extLst>
                <a:ext uri="{FF2B5EF4-FFF2-40B4-BE49-F238E27FC236}">
                  <a16:creationId xmlns:a16="http://schemas.microsoft.com/office/drawing/2014/main" id="{D40FC8EA-5362-4FE4-88F9-6E5191204AEB}"/>
                </a:ext>
              </a:extLst>
            </p:cNvPr>
            <p:cNvCxnSpPr>
              <a:cxnSpLocks/>
            </p:cNvCxnSpPr>
            <p:nvPr/>
          </p:nvCxnSpPr>
          <p:spPr>
            <a:xfrm flipH="1" flipV="1">
              <a:off x="5684159" y="2720118"/>
              <a:ext cx="2359152" cy="1188720"/>
            </a:xfrm>
            <a:prstGeom prst="bentConnector3">
              <a:avLst>
                <a:gd name="adj1" fmla="val -4892"/>
              </a:avLst>
            </a:prstGeom>
            <a:noFill/>
            <a:ln w="19050" cap="flat" cmpd="sng" algn="ctr">
              <a:solidFill>
                <a:schemeClr val="accent1">
                  <a:lumMod val="75000"/>
                </a:schemeClr>
              </a:solidFill>
              <a:prstDash val="solid"/>
              <a:headEnd type="none"/>
              <a:tailEnd type="arrow" w="lg" len="lg"/>
            </a:ln>
            <a:effectLst/>
          </p:spPr>
        </p:cxnSp>
        <p:cxnSp>
          <p:nvCxnSpPr>
            <p:cNvPr id="271" name="Straight Arrow Connector 35">
              <a:extLst>
                <a:ext uri="{FF2B5EF4-FFF2-40B4-BE49-F238E27FC236}">
                  <a16:creationId xmlns:a16="http://schemas.microsoft.com/office/drawing/2014/main" id="{B8365047-6085-4399-B6C9-56FB441B8132}"/>
                </a:ext>
              </a:extLst>
            </p:cNvPr>
            <p:cNvCxnSpPr>
              <a:cxnSpLocks/>
            </p:cNvCxnSpPr>
            <p:nvPr/>
          </p:nvCxnSpPr>
          <p:spPr>
            <a:xfrm flipV="1">
              <a:off x="8034336" y="4384610"/>
              <a:ext cx="9144" cy="547723"/>
            </a:xfrm>
            <a:prstGeom prst="bentConnector3">
              <a:avLst>
                <a:gd name="adj1" fmla="val 1396774"/>
              </a:avLst>
            </a:prstGeom>
            <a:noFill/>
            <a:ln w="19050" cap="flat" cmpd="sng" algn="ctr">
              <a:solidFill>
                <a:schemeClr val="accent1">
                  <a:lumMod val="75000"/>
                </a:schemeClr>
              </a:solidFill>
              <a:prstDash val="solid"/>
              <a:headEnd type="none" w="med" len="med"/>
              <a:tailEnd type="none" w="med" len="med"/>
            </a:ln>
            <a:effectLst/>
          </p:spPr>
        </p:cxnSp>
        <p:cxnSp>
          <p:nvCxnSpPr>
            <p:cNvPr id="272" name="Straight Arrow Connector 35">
              <a:extLst>
                <a:ext uri="{FF2B5EF4-FFF2-40B4-BE49-F238E27FC236}">
                  <a16:creationId xmlns:a16="http://schemas.microsoft.com/office/drawing/2014/main" id="{CE702C14-21C6-46C3-876D-185020CBB772}"/>
                </a:ext>
              </a:extLst>
            </p:cNvPr>
            <p:cNvCxnSpPr>
              <a:cxnSpLocks/>
            </p:cNvCxnSpPr>
            <p:nvPr/>
          </p:nvCxnSpPr>
          <p:spPr>
            <a:xfrm flipV="1">
              <a:off x="8030780" y="4932334"/>
              <a:ext cx="12700" cy="564278"/>
            </a:xfrm>
            <a:prstGeom prst="bentConnector3">
              <a:avLst>
                <a:gd name="adj1" fmla="val 1045165"/>
              </a:avLst>
            </a:prstGeom>
            <a:noFill/>
            <a:ln w="19050" cap="flat" cmpd="sng" algn="ctr">
              <a:solidFill>
                <a:schemeClr val="accent1">
                  <a:lumMod val="75000"/>
                </a:schemeClr>
              </a:solidFill>
              <a:prstDash val="solid"/>
              <a:headEnd type="none" w="med" len="med"/>
              <a:tailEnd type="none" w="med" len="med"/>
            </a:ln>
            <a:effectLst/>
          </p:spPr>
        </p:cxnSp>
        <p:cxnSp>
          <p:nvCxnSpPr>
            <p:cNvPr id="273" name="Straight Arrow Connector 35">
              <a:extLst>
                <a:ext uri="{FF2B5EF4-FFF2-40B4-BE49-F238E27FC236}">
                  <a16:creationId xmlns:a16="http://schemas.microsoft.com/office/drawing/2014/main" id="{FAE0DC16-D249-4603-B00D-22FC4078302F}"/>
                </a:ext>
              </a:extLst>
            </p:cNvPr>
            <p:cNvCxnSpPr>
              <a:cxnSpLocks/>
            </p:cNvCxnSpPr>
            <p:nvPr/>
          </p:nvCxnSpPr>
          <p:spPr>
            <a:xfrm flipV="1">
              <a:off x="8030780" y="5496612"/>
              <a:ext cx="12700" cy="417734"/>
            </a:xfrm>
            <a:prstGeom prst="bentConnector3">
              <a:avLst>
                <a:gd name="adj1" fmla="val 1041843"/>
              </a:avLst>
            </a:prstGeom>
            <a:noFill/>
            <a:ln w="19050" cap="flat" cmpd="sng" algn="ctr">
              <a:solidFill>
                <a:schemeClr val="accent1">
                  <a:lumMod val="75000"/>
                </a:schemeClr>
              </a:solidFill>
              <a:prstDash val="solid"/>
              <a:headEnd type="none" w="med" len="med"/>
              <a:tailEnd type="none" w="med" len="med"/>
            </a:ln>
            <a:effectLst/>
          </p:spPr>
        </p:cxnSp>
        <p:cxnSp>
          <p:nvCxnSpPr>
            <p:cNvPr id="274" name="Straight Arrow Connector 35">
              <a:extLst>
                <a:ext uri="{FF2B5EF4-FFF2-40B4-BE49-F238E27FC236}">
                  <a16:creationId xmlns:a16="http://schemas.microsoft.com/office/drawing/2014/main" id="{9AA73657-CBD4-4EB6-B3BF-8C147EFBAF44}"/>
                </a:ext>
              </a:extLst>
            </p:cNvPr>
            <p:cNvCxnSpPr>
              <a:cxnSpLocks/>
              <a:stCxn id="237" idx="3"/>
              <a:endCxn id="232" idx="3"/>
            </p:cNvCxnSpPr>
            <p:nvPr/>
          </p:nvCxnSpPr>
          <p:spPr>
            <a:xfrm flipV="1">
              <a:off x="8034985" y="3902992"/>
              <a:ext cx="12700" cy="481619"/>
            </a:xfrm>
            <a:prstGeom prst="bentConnector3">
              <a:avLst>
                <a:gd name="adj1" fmla="val 1006087"/>
              </a:avLst>
            </a:prstGeom>
            <a:noFill/>
            <a:ln w="19050" cap="flat" cmpd="sng" algn="ctr">
              <a:solidFill>
                <a:schemeClr val="accent1">
                  <a:lumMod val="75000"/>
                </a:schemeClr>
              </a:solidFill>
              <a:prstDash val="solid"/>
              <a:headEnd type="none" w="med" len="med"/>
              <a:tailEnd type="none" w="med" len="med"/>
            </a:ln>
            <a:effectLst/>
          </p:spPr>
        </p:cxnSp>
      </p:grpSp>
      <p:grpSp>
        <p:nvGrpSpPr>
          <p:cNvPr id="203" name="Group 202">
            <a:extLst>
              <a:ext uri="{FF2B5EF4-FFF2-40B4-BE49-F238E27FC236}">
                <a16:creationId xmlns:a16="http://schemas.microsoft.com/office/drawing/2014/main" id="{50F8FF2F-AEFF-4B92-95F8-C1D51A472BAE}"/>
              </a:ext>
            </a:extLst>
          </p:cNvPr>
          <p:cNvGrpSpPr/>
          <p:nvPr/>
        </p:nvGrpSpPr>
        <p:grpSpPr>
          <a:xfrm>
            <a:off x="218440" y="2154467"/>
            <a:ext cx="365760" cy="365760"/>
            <a:chOff x="178293" y="2592398"/>
            <a:chExt cx="450382" cy="450380"/>
          </a:xfrm>
        </p:grpSpPr>
        <p:sp>
          <p:nvSpPr>
            <p:cNvPr id="205" name="Oval 204">
              <a:extLst>
                <a:ext uri="{FF2B5EF4-FFF2-40B4-BE49-F238E27FC236}">
                  <a16:creationId xmlns:a16="http://schemas.microsoft.com/office/drawing/2014/main" id="{5552D7FD-FEF9-4EE1-A037-ADEFB985D7CE}"/>
                </a:ext>
              </a:extLst>
            </p:cNvPr>
            <p:cNvSpPr/>
            <p:nvPr/>
          </p:nvSpPr>
          <p:spPr bwMode="auto">
            <a:xfrm>
              <a:off x="178293" y="2592398"/>
              <a:ext cx="450382" cy="450380"/>
            </a:xfrm>
            <a:prstGeom prst="ellipse">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6" name="Shield_EA18" title="Icon of a shield">
              <a:extLst>
                <a:ext uri="{FF2B5EF4-FFF2-40B4-BE49-F238E27FC236}">
                  <a16:creationId xmlns:a16="http://schemas.microsoft.com/office/drawing/2014/main" id="{010BA698-BC5C-40D8-AD1A-6FD3AF9E3EFD}"/>
                </a:ext>
              </a:extLst>
            </p:cNvPr>
            <p:cNvSpPr>
              <a:spLocks noChangeAspect="1"/>
            </p:cNvSpPr>
            <p:nvPr/>
          </p:nvSpPr>
          <p:spPr bwMode="auto">
            <a:xfrm>
              <a:off x="290625" y="2691876"/>
              <a:ext cx="243222" cy="258952"/>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solidFill>
              <a:srgbClr val="FFFFFF"/>
            </a:solidFill>
            <a:ln w="22225" cap="sq">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34000">
                      <a:srgbClr val="1A1A1A"/>
                    </a:gs>
                    <a:gs pos="67000">
                      <a:srgbClr val="1A1A1A"/>
                    </a:gs>
                  </a:gsLst>
                  <a:lin ang="0" scaled="1"/>
                </a:gradFill>
                <a:effectLst/>
                <a:uLnTx/>
                <a:uFillTx/>
                <a:latin typeface="Segoe UI"/>
                <a:ea typeface="+mn-ea"/>
                <a:cs typeface="+mn-cs"/>
              </a:endParaRPr>
            </a:p>
          </p:txBody>
        </p:sp>
      </p:grpSp>
      <p:grpSp>
        <p:nvGrpSpPr>
          <p:cNvPr id="61" name="Group 60">
            <a:extLst>
              <a:ext uri="{FF2B5EF4-FFF2-40B4-BE49-F238E27FC236}">
                <a16:creationId xmlns:a16="http://schemas.microsoft.com/office/drawing/2014/main" id="{5DCA408E-6FB5-4EBE-9A22-D2250E6DCE65}"/>
              </a:ext>
            </a:extLst>
          </p:cNvPr>
          <p:cNvGrpSpPr/>
          <p:nvPr/>
        </p:nvGrpSpPr>
        <p:grpSpPr>
          <a:xfrm>
            <a:off x="1174765" y="3274943"/>
            <a:ext cx="3535392" cy="776231"/>
            <a:chOff x="1174765" y="3274943"/>
            <a:chExt cx="3535392" cy="776231"/>
          </a:xfrm>
        </p:grpSpPr>
        <p:cxnSp>
          <p:nvCxnSpPr>
            <p:cNvPr id="167" name="Straight Arrow Connector 35">
              <a:extLst>
                <a:ext uri="{FF2B5EF4-FFF2-40B4-BE49-F238E27FC236}">
                  <a16:creationId xmlns:a16="http://schemas.microsoft.com/office/drawing/2014/main" id="{F6863A85-331D-4D0E-BA38-36A6EEFA97F4}"/>
                </a:ext>
              </a:extLst>
            </p:cNvPr>
            <p:cNvCxnSpPr>
              <a:cxnSpLocks/>
              <a:stCxn id="149" idx="0"/>
              <a:endCxn id="150" idx="0"/>
            </p:cNvCxnSpPr>
            <p:nvPr/>
          </p:nvCxnSpPr>
          <p:spPr>
            <a:xfrm rot="16200000" flipH="1">
              <a:off x="1879942" y="3338849"/>
              <a:ext cx="7148" cy="1417502"/>
            </a:xfrm>
            <a:prstGeom prst="bentConnector3">
              <a:avLst>
                <a:gd name="adj1" fmla="val -3198545"/>
              </a:avLst>
            </a:prstGeom>
            <a:noFill/>
            <a:ln w="28575" cap="flat" cmpd="sng" algn="ctr">
              <a:solidFill>
                <a:srgbClr val="005A9F"/>
              </a:solidFill>
              <a:prstDash val="solid"/>
              <a:headEnd type="arrow" w="lg" len="med"/>
              <a:tailEnd type="arrow" w="lg" len="med"/>
            </a:ln>
            <a:effectLst/>
          </p:spPr>
        </p:cxnSp>
        <p:cxnSp>
          <p:nvCxnSpPr>
            <p:cNvPr id="275" name="Straight Arrow Connector 35">
              <a:extLst>
                <a:ext uri="{FF2B5EF4-FFF2-40B4-BE49-F238E27FC236}">
                  <a16:creationId xmlns:a16="http://schemas.microsoft.com/office/drawing/2014/main" id="{7B523465-CAD0-424A-B2AF-7CCAF257E98C}"/>
                </a:ext>
              </a:extLst>
            </p:cNvPr>
            <p:cNvCxnSpPr>
              <a:cxnSpLocks/>
              <a:stCxn id="150" idx="0"/>
              <a:endCxn id="194" idx="2"/>
            </p:cNvCxnSpPr>
            <p:nvPr/>
          </p:nvCxnSpPr>
          <p:spPr>
            <a:xfrm rot="5400000" flipH="1" flipV="1">
              <a:off x="3612877" y="2726303"/>
              <a:ext cx="548640" cy="1645920"/>
            </a:xfrm>
            <a:prstGeom prst="bentConnector3">
              <a:avLst>
                <a:gd name="adj1" fmla="val 60930"/>
              </a:avLst>
            </a:prstGeom>
            <a:noFill/>
            <a:ln w="28575" cap="flat" cmpd="sng" algn="ctr">
              <a:solidFill>
                <a:srgbClr val="005A9F"/>
              </a:solidFill>
              <a:prstDash val="solid"/>
              <a:headEnd type="none" w="lg" len="med"/>
              <a:tailEnd type="arrow" w="lg" len="med"/>
            </a:ln>
            <a:effectLst/>
          </p:spPr>
        </p:cxnSp>
        <p:cxnSp>
          <p:nvCxnSpPr>
            <p:cNvPr id="59" name="Straight Connector 58">
              <a:extLst>
                <a:ext uri="{FF2B5EF4-FFF2-40B4-BE49-F238E27FC236}">
                  <a16:creationId xmlns:a16="http://schemas.microsoft.com/office/drawing/2014/main" id="{A3093DFB-9A55-4773-B0FC-6099D2FCE37D}"/>
                </a:ext>
              </a:extLst>
            </p:cNvPr>
            <p:cNvCxnSpPr>
              <a:cxnSpLocks/>
            </p:cNvCxnSpPr>
            <p:nvPr/>
          </p:nvCxnSpPr>
          <p:spPr>
            <a:xfrm>
              <a:off x="2578918" y="3816141"/>
              <a:ext cx="499311" cy="0"/>
            </a:xfrm>
            <a:prstGeom prst="line">
              <a:avLst/>
            </a:prstGeom>
            <a:noFill/>
            <a:ln w="28575" cap="flat" cmpd="sng" algn="ctr">
              <a:solidFill>
                <a:srgbClr val="005A9F"/>
              </a:solidFill>
              <a:prstDash val="solid"/>
              <a:headEnd type="none" w="lg" len="med"/>
              <a:tailEnd type="none" w="lg" len="med"/>
            </a:ln>
            <a:effectLst/>
          </p:spPr>
        </p:cxnSp>
      </p:grpSp>
      <p:cxnSp>
        <p:nvCxnSpPr>
          <p:cNvPr id="265" name="Straight Arrow Connector 264">
            <a:extLst>
              <a:ext uri="{FF2B5EF4-FFF2-40B4-BE49-F238E27FC236}">
                <a16:creationId xmlns:a16="http://schemas.microsoft.com/office/drawing/2014/main" id="{FF53053D-F5B1-416F-B646-ED47594BEC54}"/>
              </a:ext>
            </a:extLst>
          </p:cNvPr>
          <p:cNvCxnSpPr>
            <a:cxnSpLocks/>
          </p:cNvCxnSpPr>
          <p:nvPr/>
        </p:nvCxnSpPr>
        <p:spPr>
          <a:xfrm>
            <a:off x="7217519" y="4992290"/>
            <a:ext cx="438899" cy="0"/>
          </a:xfrm>
          <a:prstGeom prst="straightConnector1">
            <a:avLst/>
          </a:prstGeom>
          <a:noFill/>
          <a:ln w="19050" cap="flat" cmpd="sng" algn="ctr">
            <a:solidFill>
              <a:srgbClr val="0078D4"/>
            </a:solidFill>
            <a:prstDash val="solid"/>
            <a:headEnd type="arrow" w="med" len="med"/>
            <a:tailEnd type="arrow" w="med" len="med"/>
          </a:ln>
          <a:effectLst/>
        </p:spPr>
      </p:cxnSp>
      <p:grpSp>
        <p:nvGrpSpPr>
          <p:cNvPr id="18" name="Group 17">
            <a:extLst>
              <a:ext uri="{FF2B5EF4-FFF2-40B4-BE49-F238E27FC236}">
                <a16:creationId xmlns:a16="http://schemas.microsoft.com/office/drawing/2014/main" id="{4DFA2ABD-DD3F-F6B1-2E3D-75D6675C63F9}"/>
              </a:ext>
            </a:extLst>
          </p:cNvPr>
          <p:cNvGrpSpPr/>
          <p:nvPr/>
        </p:nvGrpSpPr>
        <p:grpSpPr>
          <a:xfrm>
            <a:off x="1098181" y="1429360"/>
            <a:ext cx="2313448" cy="458819"/>
            <a:chOff x="1526709" y="1552015"/>
            <a:chExt cx="1661759" cy="719587"/>
          </a:xfrm>
        </p:grpSpPr>
        <p:sp>
          <p:nvSpPr>
            <p:cNvPr id="21" name="Rectangle: Rounded Corners 20">
              <a:extLst>
                <a:ext uri="{FF2B5EF4-FFF2-40B4-BE49-F238E27FC236}">
                  <a16:creationId xmlns:a16="http://schemas.microsoft.com/office/drawing/2014/main" id="{C567E3F9-BE34-EED5-2704-EE5940E7D691}"/>
                </a:ext>
              </a:extLst>
            </p:cNvPr>
            <p:cNvSpPr/>
            <p:nvPr/>
          </p:nvSpPr>
          <p:spPr bwMode="auto">
            <a:xfrm>
              <a:off x="1526709" y="1673357"/>
              <a:ext cx="1661759" cy="598245"/>
            </a:xfrm>
            <a:prstGeom prst="roundRect">
              <a:avLst>
                <a:gd name="adj" fmla="val 0"/>
              </a:avLst>
            </a:prstGeom>
            <a:noFill/>
            <a:ln w="31750">
              <a:solidFill>
                <a:schemeClr val="accent1">
                  <a:lumMod val="75000"/>
                </a:schemeClr>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gradFill>
                    <a:gsLst>
                      <a:gs pos="0">
                        <a:srgbClr val="565656"/>
                      </a:gs>
                      <a:gs pos="100000">
                        <a:srgbClr val="565656"/>
                      </a:gs>
                    </a:gsLst>
                    <a:lin ang="5400000" scaled="0"/>
                  </a:gradFill>
                  <a:effectLst/>
                  <a:uLnTx/>
                  <a:uFillTx/>
                  <a:latin typeface="Segoe UI Semibold"/>
                  <a:ea typeface="+mn-ea"/>
                  <a:cs typeface="+mn-cs"/>
                </a:rPr>
                <a:t>Organizational &amp; Risk Oversight</a:t>
              </a:r>
            </a:p>
          </p:txBody>
        </p:sp>
        <p:sp>
          <p:nvSpPr>
            <p:cNvPr id="23" name="TextBox 22">
              <a:extLst>
                <a:ext uri="{FF2B5EF4-FFF2-40B4-BE49-F238E27FC236}">
                  <a16:creationId xmlns:a16="http://schemas.microsoft.com/office/drawing/2014/main" id="{11477089-03DA-2159-C1B2-EED8D6C872BD}"/>
                </a:ext>
              </a:extLst>
            </p:cNvPr>
            <p:cNvSpPr txBox="1"/>
            <p:nvPr/>
          </p:nvSpPr>
          <p:spPr>
            <a:xfrm>
              <a:off x="2046516" y="1552015"/>
              <a:ext cx="622144" cy="221498"/>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0078D4">
                          <a:lumMod val="75000"/>
                        </a:srgbClr>
                      </a:gs>
                      <a:gs pos="16000">
                        <a:srgbClr val="0078D4">
                          <a:lumMod val="75000"/>
                        </a:srgbClr>
                      </a:gs>
                    </a:gsLst>
                    <a:lin ang="0" scaled="1"/>
                  </a:gradFill>
                  <a:effectLst/>
                  <a:uLnTx/>
                  <a:uFillTx/>
                  <a:latin typeface="Segoe UI"/>
                  <a:ea typeface="+mn-ea"/>
                  <a:cs typeface="+mn-cs"/>
                </a:rPr>
                <a:t>Board</a:t>
              </a:r>
            </a:p>
          </p:txBody>
        </p:sp>
      </p:grpSp>
      <p:grpSp>
        <p:nvGrpSpPr>
          <p:cNvPr id="24" name="Group 23">
            <a:extLst>
              <a:ext uri="{FF2B5EF4-FFF2-40B4-BE49-F238E27FC236}">
                <a16:creationId xmlns:a16="http://schemas.microsoft.com/office/drawing/2014/main" id="{9ADFB8A4-19A5-D918-B7FD-BA2DCB1F7FCF}"/>
              </a:ext>
            </a:extLst>
          </p:cNvPr>
          <p:cNvGrpSpPr/>
          <p:nvPr/>
        </p:nvGrpSpPr>
        <p:grpSpPr>
          <a:xfrm>
            <a:off x="3504137" y="1436234"/>
            <a:ext cx="4102803" cy="448748"/>
            <a:chOff x="3560101" y="1587478"/>
            <a:chExt cx="2594917" cy="537863"/>
          </a:xfrm>
        </p:grpSpPr>
        <p:sp>
          <p:nvSpPr>
            <p:cNvPr id="25" name="TextBox 24">
              <a:extLst>
                <a:ext uri="{FF2B5EF4-FFF2-40B4-BE49-F238E27FC236}">
                  <a16:creationId xmlns:a16="http://schemas.microsoft.com/office/drawing/2014/main" id="{DA9A8FAD-0E76-871B-FD11-311CD594EFA7}"/>
                </a:ext>
              </a:extLst>
            </p:cNvPr>
            <p:cNvSpPr txBox="1"/>
            <p:nvPr/>
          </p:nvSpPr>
          <p:spPr>
            <a:xfrm>
              <a:off x="3560101" y="1668141"/>
              <a:ext cx="2594917" cy="457200"/>
            </a:xfrm>
            <a:prstGeom prst="rect">
              <a:avLst/>
            </a:prstGeom>
            <a:noFill/>
            <a:ln w="31750">
              <a:solidFill>
                <a:schemeClr val="accent1">
                  <a:lumMod val="75000"/>
                </a:schemeClr>
              </a:solidFill>
              <a:headEnd type="none" w="med" len="med"/>
              <a:tailEnd type="none" w="med" len="med"/>
            </a:ln>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73152" numCol="1" spcCol="0" rtlCol="0" fromWordArt="0" anchor="ctr" anchorCtr="0" forceAA="0" compatLnSpc="1">
              <a:prstTxWarp prst="textNoShape">
                <a:avLst/>
              </a:prstTxWarp>
              <a:noAutofit/>
            </a:bodyPr>
            <a:lstStyle>
              <a:defPPr>
                <a:defRPr lang="en-US"/>
              </a:defPPr>
              <a:lvl1pPr>
                <a:defRPr sz="1050">
                  <a:solidFill>
                    <a:schemeClr val="dk1"/>
                  </a:solidFill>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rgbClr val="1A1A1A"/>
                </a:solidFill>
                <a:effectLst/>
                <a:uLnTx/>
                <a:uFillTx/>
                <a:latin typeface="Segoe UI"/>
                <a:ea typeface="+mn-ea"/>
                <a:cs typeface="+mn-cs"/>
              </a:endParaRPr>
            </a:p>
          </p:txBody>
        </p:sp>
        <p:sp>
          <p:nvSpPr>
            <p:cNvPr id="26" name="TextBox 25">
              <a:extLst>
                <a:ext uri="{FF2B5EF4-FFF2-40B4-BE49-F238E27FC236}">
                  <a16:creationId xmlns:a16="http://schemas.microsoft.com/office/drawing/2014/main" id="{3537FA9A-88E2-B1B3-B1F2-C02CA988795F}"/>
                </a:ext>
              </a:extLst>
            </p:cNvPr>
            <p:cNvSpPr txBox="1"/>
            <p:nvPr/>
          </p:nvSpPr>
          <p:spPr>
            <a:xfrm>
              <a:off x="4426381" y="1587478"/>
              <a:ext cx="862358" cy="169277"/>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100000">
                        <a:srgbClr val="0078D4">
                          <a:lumMod val="75000"/>
                        </a:srgbClr>
                      </a:gs>
                      <a:gs pos="16000">
                        <a:srgbClr val="0078D4">
                          <a:lumMod val="75000"/>
                        </a:srgbClr>
                      </a:gs>
                    </a:gsLst>
                    <a:lin ang="0" scaled="1"/>
                  </a:gradFill>
                  <a:effectLst/>
                  <a:uLnTx/>
                  <a:uFillTx/>
                  <a:latin typeface="Segoe UI"/>
                  <a:ea typeface="+mn-ea"/>
                  <a:cs typeface="+mn-cs"/>
                </a:rPr>
                <a:t>Management</a:t>
              </a:r>
            </a:p>
          </p:txBody>
        </p:sp>
      </p:grpSp>
      <p:sp>
        <p:nvSpPr>
          <p:cNvPr id="27" name="TextBox 26">
            <a:extLst>
              <a:ext uri="{FF2B5EF4-FFF2-40B4-BE49-F238E27FC236}">
                <a16:creationId xmlns:a16="http://schemas.microsoft.com/office/drawing/2014/main" id="{A868A039-4F9C-FECB-CCB2-2A69EDE616E9}"/>
              </a:ext>
            </a:extLst>
          </p:cNvPr>
          <p:cNvSpPr txBox="1"/>
          <p:nvPr/>
        </p:nvSpPr>
        <p:spPr>
          <a:xfrm>
            <a:off x="5637170" y="1634979"/>
            <a:ext cx="1814450" cy="182880"/>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0">
                      <a:srgbClr val="565656"/>
                    </a:gs>
                    <a:gs pos="100000">
                      <a:srgbClr val="565656"/>
                    </a:gs>
                  </a:gsLst>
                  <a:lin ang="5400000" scaled="0"/>
                </a:gradFill>
                <a:effectLst/>
                <a:uLnTx/>
                <a:uFillTx/>
                <a:latin typeface="Segoe UI Semibold"/>
                <a:ea typeface="+mn-ea"/>
                <a:cs typeface="+mn-cs"/>
              </a:rPr>
              <a:t>Organizational Risk Appetite</a:t>
            </a:r>
          </a:p>
        </p:txBody>
      </p:sp>
      <p:sp>
        <p:nvSpPr>
          <p:cNvPr id="28" name="Rectangle 27">
            <a:extLst>
              <a:ext uri="{FF2B5EF4-FFF2-40B4-BE49-F238E27FC236}">
                <a16:creationId xmlns:a16="http://schemas.microsoft.com/office/drawing/2014/main" id="{11DE644A-6E36-6A99-EE48-8A4C08700F2B}"/>
              </a:ext>
            </a:extLst>
          </p:cNvPr>
          <p:cNvSpPr/>
          <p:nvPr/>
        </p:nvSpPr>
        <p:spPr>
          <a:xfrm>
            <a:off x="3612564" y="1634979"/>
            <a:ext cx="2019416" cy="182880"/>
          </a:xfrm>
          <a:prstGeom prst="rect">
            <a:avLst/>
          </a:prstGeom>
        </p:spPr>
        <p:txBody>
          <a:bodyPr wrap="square" tIns="0" bIns="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0">
                      <a:srgbClr val="565656"/>
                    </a:gs>
                    <a:gs pos="100000">
                      <a:srgbClr val="565656"/>
                    </a:gs>
                  </a:gsLst>
                  <a:lin ang="5400000" scaled="0"/>
                </a:gradFill>
                <a:effectLst/>
                <a:uLnTx/>
                <a:uFillTx/>
                <a:latin typeface="Segoe UI Semibold"/>
                <a:ea typeface="+mn-ea"/>
                <a:cs typeface="+mn-cs"/>
              </a:rPr>
              <a:t>Business Model and Vision</a:t>
            </a:r>
          </a:p>
        </p:txBody>
      </p:sp>
      <p:sp>
        <p:nvSpPr>
          <p:cNvPr id="29" name="Rectangle 28">
            <a:extLst>
              <a:ext uri="{FF2B5EF4-FFF2-40B4-BE49-F238E27FC236}">
                <a16:creationId xmlns:a16="http://schemas.microsoft.com/office/drawing/2014/main" id="{AD8C23C9-89D9-4D91-5C0B-6834367ECA3B}"/>
              </a:ext>
            </a:extLst>
          </p:cNvPr>
          <p:cNvSpPr/>
          <p:nvPr/>
        </p:nvSpPr>
        <p:spPr bwMode="auto">
          <a:xfrm>
            <a:off x="3124810" y="1836160"/>
            <a:ext cx="233187" cy="18337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0" name="Rectangle 29">
            <a:extLst>
              <a:ext uri="{FF2B5EF4-FFF2-40B4-BE49-F238E27FC236}">
                <a16:creationId xmlns:a16="http://schemas.microsoft.com/office/drawing/2014/main" id="{1A14AE22-0D95-9CA2-B520-DEC5D1DE9FC5}"/>
              </a:ext>
            </a:extLst>
          </p:cNvPr>
          <p:cNvSpPr/>
          <p:nvPr/>
        </p:nvSpPr>
        <p:spPr bwMode="auto">
          <a:xfrm>
            <a:off x="3640187" y="1821780"/>
            <a:ext cx="233187" cy="18337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40429226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up)">
                                      <p:cBhvr>
                                        <p:cTn id="7" dur="500"/>
                                        <p:tgtEl>
                                          <p:spTgt spid="2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7"/>
                                        </p:tgtEl>
                                        <p:attrNameLst>
                                          <p:attrName>style.visibility</p:attrName>
                                        </p:attrNameLst>
                                      </p:cBhvr>
                                      <p:to>
                                        <p:strVal val="visible"/>
                                      </p:to>
                                    </p:set>
                                    <p:animEffect transition="in" filter="fade">
                                      <p:cBhvr>
                                        <p:cTn id="11" dur="500"/>
                                        <p:tgtEl>
                                          <p:spTgt spid="19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94"/>
                                        </p:tgtEl>
                                        <p:attrNameLst>
                                          <p:attrName>style.visibility</p:attrName>
                                        </p:attrNameLst>
                                      </p:cBhvr>
                                      <p:to>
                                        <p:strVal val="visible"/>
                                      </p:to>
                                    </p:set>
                                    <p:animEffect transition="in" filter="fade">
                                      <p:cBhvr>
                                        <p:cTn id="14" dur="500"/>
                                        <p:tgtEl>
                                          <p:spTgt spid="194"/>
                                        </p:tgtEl>
                                      </p:cBhvr>
                                    </p:animEffect>
                                  </p:childTnLst>
                                </p:cTn>
                              </p:par>
                              <p:par>
                                <p:cTn id="15" presetID="10" presetClass="entr" presetSubtype="0" fill="hold" grpId="0" nodeType="withEffect">
                                  <p:stCondLst>
                                    <p:cond delay="250"/>
                                  </p:stCondLst>
                                  <p:childTnLst>
                                    <p:set>
                                      <p:cBhvr>
                                        <p:cTn id="16" dur="1" fill="hold">
                                          <p:stCondLst>
                                            <p:cond delay="0"/>
                                          </p:stCondLst>
                                        </p:cTn>
                                        <p:tgtEl>
                                          <p:spTgt spid="220"/>
                                        </p:tgtEl>
                                        <p:attrNameLst>
                                          <p:attrName>style.visibility</p:attrName>
                                        </p:attrNameLst>
                                      </p:cBhvr>
                                      <p:to>
                                        <p:strVal val="visible"/>
                                      </p:to>
                                    </p:set>
                                    <p:animEffect transition="in" filter="fade">
                                      <p:cBhvr>
                                        <p:cTn id="17" dur="500"/>
                                        <p:tgtEl>
                                          <p:spTgt spid="220"/>
                                        </p:tgtEl>
                                      </p:cBhvr>
                                    </p:animEffect>
                                  </p:childTnLst>
                                </p:cTn>
                              </p:par>
                              <p:par>
                                <p:cTn id="18" presetID="10" presetClass="entr" presetSubtype="0" fill="hold" nodeType="withEffect">
                                  <p:stCondLst>
                                    <p:cond delay="250"/>
                                  </p:stCondLst>
                                  <p:childTnLst>
                                    <p:set>
                                      <p:cBhvr>
                                        <p:cTn id="19" dur="1" fill="hold">
                                          <p:stCondLst>
                                            <p:cond delay="0"/>
                                          </p:stCondLst>
                                        </p:cTn>
                                        <p:tgtEl>
                                          <p:spTgt spid="221"/>
                                        </p:tgtEl>
                                        <p:attrNameLst>
                                          <p:attrName>style.visibility</p:attrName>
                                        </p:attrNameLst>
                                      </p:cBhvr>
                                      <p:to>
                                        <p:strVal val="visible"/>
                                      </p:to>
                                    </p:set>
                                    <p:animEffect transition="in" filter="fade">
                                      <p:cBhvr>
                                        <p:cTn id="20" dur="500"/>
                                        <p:tgtEl>
                                          <p:spTgt spid="221"/>
                                        </p:tgtEl>
                                      </p:cBhvr>
                                    </p:animEffect>
                                  </p:childTnLst>
                                </p:cTn>
                              </p:par>
                            </p:childTnLst>
                          </p:cTn>
                        </p:par>
                        <p:par>
                          <p:cTn id="21" fill="hold">
                            <p:stCondLst>
                              <p:cond delay="1250"/>
                            </p:stCondLst>
                            <p:childTnLst>
                              <p:par>
                                <p:cTn id="22" presetID="10" presetClass="entr" presetSubtype="0" fill="hold" nodeType="afterEffect">
                                  <p:stCondLst>
                                    <p:cond delay="0"/>
                                  </p:stCondLst>
                                  <p:childTnLst>
                                    <p:set>
                                      <p:cBhvr>
                                        <p:cTn id="23" dur="1" fill="hold">
                                          <p:stCondLst>
                                            <p:cond delay="0"/>
                                          </p:stCondLst>
                                        </p:cTn>
                                        <p:tgtEl>
                                          <p:spTgt spid="212"/>
                                        </p:tgtEl>
                                        <p:attrNameLst>
                                          <p:attrName>style.visibility</p:attrName>
                                        </p:attrNameLst>
                                      </p:cBhvr>
                                      <p:to>
                                        <p:strVal val="visible"/>
                                      </p:to>
                                    </p:set>
                                    <p:animEffect transition="in" filter="fade">
                                      <p:cBhvr>
                                        <p:cTn id="24" dur="500"/>
                                        <p:tgtEl>
                                          <p:spTgt spid="212"/>
                                        </p:tgtEl>
                                      </p:cBhvr>
                                    </p:animEffect>
                                  </p:childTnLst>
                                </p:cTn>
                              </p:par>
                              <p:par>
                                <p:cTn id="25" presetID="8" presetClass="emph" presetSubtype="0" fill="hold" nodeType="withEffect">
                                  <p:stCondLst>
                                    <p:cond delay="0"/>
                                  </p:stCondLst>
                                  <p:childTnLst>
                                    <p:animRot by="21600000">
                                      <p:cBhvr>
                                        <p:cTn id="26" dur="750" fill="hold"/>
                                        <p:tgtEl>
                                          <p:spTgt spid="212"/>
                                        </p:tgtEl>
                                        <p:attrNameLst>
                                          <p:attrName>r</p:attrName>
                                        </p:attrNameLst>
                                      </p:cBhvr>
                                    </p:animRo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215"/>
                                        </p:tgtEl>
                                        <p:attrNameLst>
                                          <p:attrName>style.visibility</p:attrName>
                                        </p:attrNameLst>
                                      </p:cBhvr>
                                      <p:to>
                                        <p:strVal val="visible"/>
                                      </p:to>
                                    </p:set>
                                    <p:animEffect transition="in" filter="fade">
                                      <p:cBhvr>
                                        <p:cTn id="30" dur="500"/>
                                        <p:tgtEl>
                                          <p:spTgt spid="21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wipe(up)">
                                      <p:cBhvr>
                                        <p:cTn id="35" dur="500"/>
                                        <p:tgtEl>
                                          <p:spTgt spid="61"/>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165"/>
                                        </p:tgtEl>
                                        <p:attrNameLst>
                                          <p:attrName>style.visibility</p:attrName>
                                        </p:attrNameLst>
                                      </p:cBhvr>
                                      <p:to>
                                        <p:strVal val="visible"/>
                                      </p:to>
                                    </p:set>
                                    <p:animEffect transition="in" filter="fade">
                                      <p:cBhvr>
                                        <p:cTn id="39" dur="500"/>
                                        <p:tgtEl>
                                          <p:spTgt spid="16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50"/>
                                        </p:tgtEl>
                                        <p:attrNameLst>
                                          <p:attrName>style.visibility</p:attrName>
                                        </p:attrNameLst>
                                      </p:cBhvr>
                                      <p:to>
                                        <p:strVal val="visible"/>
                                      </p:to>
                                    </p:set>
                                    <p:animEffect transition="in" filter="fade">
                                      <p:cBhvr>
                                        <p:cTn id="42" dur="500"/>
                                        <p:tgtEl>
                                          <p:spTgt spid="15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51"/>
                                        </p:tgtEl>
                                        <p:attrNameLst>
                                          <p:attrName>style.visibility</p:attrName>
                                        </p:attrNameLst>
                                      </p:cBhvr>
                                      <p:to>
                                        <p:strVal val="visible"/>
                                      </p:to>
                                    </p:set>
                                    <p:animEffect transition="in" filter="fade">
                                      <p:cBhvr>
                                        <p:cTn id="45" dur="500"/>
                                        <p:tgtEl>
                                          <p:spTgt spid="15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3"/>
                                        </p:tgtEl>
                                        <p:attrNameLst>
                                          <p:attrName>style.visibility</p:attrName>
                                        </p:attrNameLst>
                                      </p:cBhvr>
                                      <p:to>
                                        <p:strVal val="visible"/>
                                      </p:to>
                                    </p:set>
                                    <p:animEffect transition="in" filter="fade">
                                      <p:cBhvr>
                                        <p:cTn id="48" dur="500"/>
                                        <p:tgtEl>
                                          <p:spTgt spid="153"/>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8"/>
                                        </p:tgtEl>
                                        <p:attrNameLst>
                                          <p:attrName>style.visibility</p:attrName>
                                        </p:attrNameLst>
                                      </p:cBhvr>
                                      <p:to>
                                        <p:strVal val="visible"/>
                                      </p:to>
                                    </p:set>
                                    <p:animEffect transition="in" filter="fade">
                                      <p:cBhvr>
                                        <p:cTn id="51" dur="500"/>
                                        <p:tgtEl>
                                          <p:spTgt spid="1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49"/>
                                        </p:tgtEl>
                                        <p:attrNameLst>
                                          <p:attrName>style.visibility</p:attrName>
                                        </p:attrNameLst>
                                      </p:cBhvr>
                                      <p:to>
                                        <p:strVal val="visible"/>
                                      </p:to>
                                    </p:set>
                                    <p:animEffect transition="in" filter="fade">
                                      <p:cBhvr>
                                        <p:cTn id="54" dur="500"/>
                                        <p:tgtEl>
                                          <p:spTgt spid="14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52"/>
                                        </p:tgtEl>
                                        <p:attrNameLst>
                                          <p:attrName>style.visibility</p:attrName>
                                        </p:attrNameLst>
                                      </p:cBhvr>
                                      <p:to>
                                        <p:strVal val="visible"/>
                                      </p:to>
                                    </p:set>
                                    <p:animEffect transition="in" filter="fade">
                                      <p:cBhvr>
                                        <p:cTn id="57" dur="500"/>
                                        <p:tgtEl>
                                          <p:spTgt spid="15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54"/>
                                        </p:tgtEl>
                                        <p:attrNameLst>
                                          <p:attrName>style.visibility</p:attrName>
                                        </p:attrNameLst>
                                      </p:cBhvr>
                                      <p:to>
                                        <p:strVal val="visible"/>
                                      </p:to>
                                    </p:set>
                                    <p:animEffect transition="in" filter="fade">
                                      <p:cBhvr>
                                        <p:cTn id="60" dur="500"/>
                                        <p:tgtEl>
                                          <p:spTgt spid="1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55"/>
                                        </p:tgtEl>
                                        <p:attrNameLst>
                                          <p:attrName>style.visibility</p:attrName>
                                        </p:attrNameLst>
                                      </p:cBhvr>
                                      <p:to>
                                        <p:strVal val="visible"/>
                                      </p:to>
                                    </p:set>
                                    <p:animEffect transition="in" filter="fade">
                                      <p:cBhvr>
                                        <p:cTn id="63" dur="500"/>
                                        <p:tgtEl>
                                          <p:spTgt spid="15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57"/>
                                        </p:tgtEl>
                                        <p:attrNameLst>
                                          <p:attrName>style.visibility</p:attrName>
                                        </p:attrNameLst>
                                      </p:cBhvr>
                                      <p:to>
                                        <p:strVal val="visible"/>
                                      </p:to>
                                    </p:set>
                                    <p:animEffect transition="in" filter="fade">
                                      <p:cBhvr>
                                        <p:cTn id="66" dur="500"/>
                                        <p:tgtEl>
                                          <p:spTgt spid="157"/>
                                        </p:tgtEl>
                                      </p:cBhvr>
                                    </p:animEffect>
                                  </p:childTnLst>
                                </p:cTn>
                              </p:par>
                              <p:par>
                                <p:cTn id="67" presetID="10" presetClass="entr" presetSubtype="0" fill="hold" nodeType="withEffect">
                                  <p:stCondLst>
                                    <p:cond delay="25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500"/>
                                        <p:tgtEl>
                                          <p:spTgt spid="156"/>
                                        </p:tgtEl>
                                      </p:cBhvr>
                                    </p:animEffect>
                                  </p:childTnLst>
                                </p:cTn>
                              </p:par>
                              <p:par>
                                <p:cTn id="70" presetID="22" presetClass="entr" presetSubtype="4" fill="hold" nodeType="withEffect">
                                  <p:stCondLst>
                                    <p:cond delay="250"/>
                                  </p:stCondLst>
                                  <p:childTnLst>
                                    <p:set>
                                      <p:cBhvr>
                                        <p:cTn id="71" dur="1" fill="hold">
                                          <p:stCondLst>
                                            <p:cond delay="0"/>
                                          </p:stCondLst>
                                        </p:cTn>
                                        <p:tgtEl>
                                          <p:spTgt spid="160"/>
                                        </p:tgtEl>
                                        <p:attrNameLst>
                                          <p:attrName>style.visibility</p:attrName>
                                        </p:attrNameLst>
                                      </p:cBhvr>
                                      <p:to>
                                        <p:strVal val="visible"/>
                                      </p:to>
                                    </p:set>
                                    <p:animEffect transition="in" filter="wipe(down)">
                                      <p:cBhvr>
                                        <p:cTn id="72" dur="500"/>
                                        <p:tgtEl>
                                          <p:spTgt spid="16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247"/>
                                        </p:tgtEl>
                                        <p:attrNameLst>
                                          <p:attrName>style.visibility</p:attrName>
                                        </p:attrNameLst>
                                      </p:cBhvr>
                                      <p:to>
                                        <p:strVal val="visible"/>
                                      </p:to>
                                    </p:set>
                                    <p:animEffect transition="in" filter="wipe(left)">
                                      <p:cBhvr>
                                        <p:cTn id="77" dur="500"/>
                                        <p:tgtEl>
                                          <p:spTgt spid="247"/>
                                        </p:tgtEl>
                                      </p:cBhvr>
                                    </p:animEffect>
                                  </p:childTnLst>
                                </p:cTn>
                              </p:par>
                              <p:par>
                                <p:cTn id="78" presetID="22" presetClass="entr" presetSubtype="8" fill="hold" nodeType="withEffect">
                                  <p:stCondLst>
                                    <p:cond delay="0"/>
                                  </p:stCondLst>
                                  <p:childTnLst>
                                    <p:set>
                                      <p:cBhvr>
                                        <p:cTn id="79" dur="1" fill="hold">
                                          <p:stCondLst>
                                            <p:cond delay="0"/>
                                          </p:stCondLst>
                                        </p:cTn>
                                        <p:tgtEl>
                                          <p:spTgt spid="248"/>
                                        </p:tgtEl>
                                        <p:attrNameLst>
                                          <p:attrName>style.visibility</p:attrName>
                                        </p:attrNameLst>
                                      </p:cBhvr>
                                      <p:to>
                                        <p:strVal val="visible"/>
                                      </p:to>
                                    </p:set>
                                    <p:animEffect transition="in" filter="wipe(left)">
                                      <p:cBhvr>
                                        <p:cTn id="80" dur="500"/>
                                        <p:tgtEl>
                                          <p:spTgt spid="248"/>
                                        </p:tgtEl>
                                      </p:cBhvr>
                                    </p:animEffect>
                                  </p:childTnLst>
                                </p:cTn>
                              </p:par>
                              <p:par>
                                <p:cTn id="81" presetID="22" presetClass="entr" presetSubtype="8" fill="hold" nodeType="withEffect">
                                  <p:stCondLst>
                                    <p:cond delay="0"/>
                                  </p:stCondLst>
                                  <p:childTnLst>
                                    <p:set>
                                      <p:cBhvr>
                                        <p:cTn id="82" dur="1" fill="hold">
                                          <p:stCondLst>
                                            <p:cond delay="0"/>
                                          </p:stCondLst>
                                        </p:cTn>
                                        <p:tgtEl>
                                          <p:spTgt spid="249"/>
                                        </p:tgtEl>
                                        <p:attrNameLst>
                                          <p:attrName>style.visibility</p:attrName>
                                        </p:attrNameLst>
                                      </p:cBhvr>
                                      <p:to>
                                        <p:strVal val="visible"/>
                                      </p:to>
                                    </p:set>
                                    <p:animEffect transition="in" filter="wipe(left)">
                                      <p:cBhvr>
                                        <p:cTn id="83" dur="500"/>
                                        <p:tgtEl>
                                          <p:spTgt spid="249"/>
                                        </p:tgtEl>
                                      </p:cBhvr>
                                    </p:animEffect>
                                  </p:childTnLst>
                                </p:cTn>
                              </p:par>
                              <p:par>
                                <p:cTn id="84" presetID="22" presetClass="entr" presetSubtype="8" fill="hold" nodeType="withEffect">
                                  <p:stCondLst>
                                    <p:cond delay="0"/>
                                  </p:stCondLst>
                                  <p:childTnLst>
                                    <p:set>
                                      <p:cBhvr>
                                        <p:cTn id="85" dur="1" fill="hold">
                                          <p:stCondLst>
                                            <p:cond delay="0"/>
                                          </p:stCondLst>
                                        </p:cTn>
                                        <p:tgtEl>
                                          <p:spTgt spid="263"/>
                                        </p:tgtEl>
                                        <p:attrNameLst>
                                          <p:attrName>style.visibility</p:attrName>
                                        </p:attrNameLst>
                                      </p:cBhvr>
                                      <p:to>
                                        <p:strVal val="visible"/>
                                      </p:to>
                                    </p:set>
                                    <p:animEffect transition="in" filter="wipe(left)">
                                      <p:cBhvr>
                                        <p:cTn id="86" dur="500"/>
                                        <p:tgtEl>
                                          <p:spTgt spid="263"/>
                                        </p:tgtEl>
                                      </p:cBhvr>
                                    </p:animEffect>
                                  </p:childTnLst>
                                </p:cTn>
                              </p:par>
                              <p:par>
                                <p:cTn id="87" presetID="22" presetClass="entr" presetSubtype="8" fill="hold" nodeType="withEffect">
                                  <p:stCondLst>
                                    <p:cond delay="0"/>
                                  </p:stCondLst>
                                  <p:childTnLst>
                                    <p:set>
                                      <p:cBhvr>
                                        <p:cTn id="88" dur="1" fill="hold">
                                          <p:stCondLst>
                                            <p:cond delay="0"/>
                                          </p:stCondLst>
                                        </p:cTn>
                                        <p:tgtEl>
                                          <p:spTgt spid="264"/>
                                        </p:tgtEl>
                                        <p:attrNameLst>
                                          <p:attrName>style.visibility</p:attrName>
                                        </p:attrNameLst>
                                      </p:cBhvr>
                                      <p:to>
                                        <p:strVal val="visible"/>
                                      </p:to>
                                    </p:set>
                                    <p:animEffect transition="in" filter="wipe(left)">
                                      <p:cBhvr>
                                        <p:cTn id="89" dur="500"/>
                                        <p:tgtEl>
                                          <p:spTgt spid="264"/>
                                        </p:tgtEl>
                                      </p:cBhvr>
                                    </p:animEffect>
                                  </p:childTnLst>
                                </p:cTn>
                              </p:par>
                              <p:par>
                                <p:cTn id="90" presetID="22" presetClass="entr" presetSubtype="8" fill="hold" nodeType="withEffect">
                                  <p:stCondLst>
                                    <p:cond delay="0"/>
                                  </p:stCondLst>
                                  <p:childTnLst>
                                    <p:set>
                                      <p:cBhvr>
                                        <p:cTn id="91" dur="1" fill="hold">
                                          <p:stCondLst>
                                            <p:cond delay="0"/>
                                          </p:stCondLst>
                                        </p:cTn>
                                        <p:tgtEl>
                                          <p:spTgt spid="173"/>
                                        </p:tgtEl>
                                        <p:attrNameLst>
                                          <p:attrName>style.visibility</p:attrName>
                                        </p:attrNameLst>
                                      </p:cBhvr>
                                      <p:to>
                                        <p:strVal val="visible"/>
                                      </p:to>
                                    </p:set>
                                    <p:animEffect transition="in" filter="wipe(left)">
                                      <p:cBhvr>
                                        <p:cTn id="92" dur="500"/>
                                        <p:tgtEl>
                                          <p:spTgt spid="173"/>
                                        </p:tgtEl>
                                      </p:cBhvr>
                                    </p:animEffect>
                                  </p:childTnLst>
                                </p:cTn>
                              </p:par>
                              <p:par>
                                <p:cTn id="93" presetID="22" presetClass="entr" presetSubtype="8" fill="hold" nodeType="withEffect">
                                  <p:stCondLst>
                                    <p:cond delay="0"/>
                                  </p:stCondLst>
                                  <p:childTnLst>
                                    <p:set>
                                      <p:cBhvr>
                                        <p:cTn id="94" dur="1" fill="hold">
                                          <p:stCondLst>
                                            <p:cond delay="0"/>
                                          </p:stCondLst>
                                        </p:cTn>
                                        <p:tgtEl>
                                          <p:spTgt spid="172"/>
                                        </p:tgtEl>
                                        <p:attrNameLst>
                                          <p:attrName>style.visibility</p:attrName>
                                        </p:attrNameLst>
                                      </p:cBhvr>
                                      <p:to>
                                        <p:strVal val="visible"/>
                                      </p:to>
                                    </p:set>
                                    <p:animEffect transition="in" filter="wipe(left)">
                                      <p:cBhvr>
                                        <p:cTn id="95" dur="500"/>
                                        <p:tgtEl>
                                          <p:spTgt spid="172"/>
                                        </p:tgtEl>
                                      </p:cBhvr>
                                    </p:animEffect>
                                  </p:childTnLst>
                                </p:cTn>
                              </p:par>
                              <p:par>
                                <p:cTn id="96" presetID="22" presetClass="entr" presetSubtype="8" fill="hold" nodeType="withEffect">
                                  <p:stCondLst>
                                    <p:cond delay="0"/>
                                  </p:stCondLst>
                                  <p:childTnLst>
                                    <p:set>
                                      <p:cBhvr>
                                        <p:cTn id="97" dur="1" fill="hold">
                                          <p:stCondLst>
                                            <p:cond delay="0"/>
                                          </p:stCondLst>
                                        </p:cTn>
                                        <p:tgtEl>
                                          <p:spTgt spid="171"/>
                                        </p:tgtEl>
                                        <p:attrNameLst>
                                          <p:attrName>style.visibility</p:attrName>
                                        </p:attrNameLst>
                                      </p:cBhvr>
                                      <p:to>
                                        <p:strVal val="visible"/>
                                      </p:to>
                                    </p:set>
                                    <p:animEffect transition="in" filter="wipe(left)">
                                      <p:cBhvr>
                                        <p:cTn id="98" dur="500"/>
                                        <p:tgtEl>
                                          <p:spTgt spid="171"/>
                                        </p:tgtEl>
                                      </p:cBhvr>
                                    </p:animEffect>
                                  </p:childTnLst>
                                </p:cTn>
                              </p:par>
                              <p:par>
                                <p:cTn id="99" presetID="22" presetClass="entr" presetSubtype="8" fill="hold" nodeType="withEffect">
                                  <p:stCondLst>
                                    <p:cond delay="0"/>
                                  </p:stCondLst>
                                  <p:childTnLst>
                                    <p:set>
                                      <p:cBhvr>
                                        <p:cTn id="100" dur="1" fill="hold">
                                          <p:stCondLst>
                                            <p:cond delay="0"/>
                                          </p:stCondLst>
                                        </p:cTn>
                                        <p:tgtEl>
                                          <p:spTgt spid="170"/>
                                        </p:tgtEl>
                                        <p:attrNameLst>
                                          <p:attrName>style.visibility</p:attrName>
                                        </p:attrNameLst>
                                      </p:cBhvr>
                                      <p:to>
                                        <p:strVal val="visible"/>
                                      </p:to>
                                    </p:set>
                                    <p:animEffect transition="in" filter="wipe(left)">
                                      <p:cBhvr>
                                        <p:cTn id="101" dur="500"/>
                                        <p:tgtEl>
                                          <p:spTgt spid="170"/>
                                        </p:tgtEl>
                                      </p:cBhvr>
                                    </p:animEffect>
                                  </p:childTnLst>
                                </p:cTn>
                              </p:par>
                              <p:par>
                                <p:cTn id="102" presetID="22" presetClass="entr" presetSubtype="8" fill="hold" nodeType="withEffect">
                                  <p:stCondLst>
                                    <p:cond delay="0"/>
                                  </p:stCondLst>
                                  <p:childTnLst>
                                    <p:set>
                                      <p:cBhvr>
                                        <p:cTn id="103" dur="1" fill="hold">
                                          <p:stCondLst>
                                            <p:cond delay="0"/>
                                          </p:stCondLst>
                                        </p:cTn>
                                        <p:tgtEl>
                                          <p:spTgt spid="174"/>
                                        </p:tgtEl>
                                        <p:attrNameLst>
                                          <p:attrName>style.visibility</p:attrName>
                                        </p:attrNameLst>
                                      </p:cBhvr>
                                      <p:to>
                                        <p:strVal val="visible"/>
                                      </p:to>
                                    </p:set>
                                    <p:animEffect transition="in" filter="wipe(left)">
                                      <p:cBhvr>
                                        <p:cTn id="104" dur="500"/>
                                        <p:tgtEl>
                                          <p:spTgt spid="174"/>
                                        </p:tgtEl>
                                      </p:cBhvr>
                                    </p:animEffect>
                                  </p:childTnLst>
                                </p:cTn>
                              </p:par>
                            </p:childTnLst>
                          </p:cTn>
                        </p:par>
                        <p:par>
                          <p:cTn id="105" fill="hold">
                            <p:stCondLst>
                              <p:cond delay="500"/>
                            </p:stCondLst>
                            <p:childTnLst>
                              <p:par>
                                <p:cTn id="106" presetID="22" presetClass="entr" presetSubtype="8" fill="hold" nodeType="afterEffect">
                                  <p:stCondLst>
                                    <p:cond delay="0"/>
                                  </p:stCondLst>
                                  <p:childTnLst>
                                    <p:set>
                                      <p:cBhvr>
                                        <p:cTn id="107" dur="1" fill="hold">
                                          <p:stCondLst>
                                            <p:cond delay="0"/>
                                          </p:stCondLst>
                                        </p:cTn>
                                        <p:tgtEl>
                                          <p:spTgt spid="250"/>
                                        </p:tgtEl>
                                        <p:attrNameLst>
                                          <p:attrName>style.visibility</p:attrName>
                                        </p:attrNameLst>
                                      </p:cBhvr>
                                      <p:to>
                                        <p:strVal val="visible"/>
                                      </p:to>
                                    </p:set>
                                    <p:animEffect transition="in" filter="wipe(left)">
                                      <p:cBhvr>
                                        <p:cTn id="108" dur="500"/>
                                        <p:tgtEl>
                                          <p:spTgt spid="250"/>
                                        </p:tgtEl>
                                      </p:cBhvr>
                                    </p:animEffect>
                                  </p:childTnLst>
                                </p:cTn>
                              </p:par>
                              <p:par>
                                <p:cTn id="109" presetID="22" presetClass="entr" presetSubtype="8" fill="hold" nodeType="withEffect">
                                  <p:stCondLst>
                                    <p:cond delay="0"/>
                                  </p:stCondLst>
                                  <p:childTnLst>
                                    <p:set>
                                      <p:cBhvr>
                                        <p:cTn id="110" dur="1" fill="hold">
                                          <p:stCondLst>
                                            <p:cond delay="0"/>
                                          </p:stCondLst>
                                        </p:cTn>
                                        <p:tgtEl>
                                          <p:spTgt spid="222"/>
                                        </p:tgtEl>
                                        <p:attrNameLst>
                                          <p:attrName>style.visibility</p:attrName>
                                        </p:attrNameLst>
                                      </p:cBhvr>
                                      <p:to>
                                        <p:strVal val="visible"/>
                                      </p:to>
                                    </p:set>
                                    <p:animEffect transition="in" filter="wipe(left)">
                                      <p:cBhvr>
                                        <p:cTn id="111" dur="500"/>
                                        <p:tgtEl>
                                          <p:spTgt spid="222"/>
                                        </p:tgtEl>
                                      </p:cBhvr>
                                    </p:animEffect>
                                  </p:childTnLst>
                                </p:cTn>
                              </p:par>
                              <p:par>
                                <p:cTn id="112" presetID="22" presetClass="entr" presetSubtype="8" fill="hold" nodeType="withEffect">
                                  <p:stCondLst>
                                    <p:cond delay="0"/>
                                  </p:stCondLst>
                                  <p:childTnLst>
                                    <p:set>
                                      <p:cBhvr>
                                        <p:cTn id="113" dur="1" fill="hold">
                                          <p:stCondLst>
                                            <p:cond delay="0"/>
                                          </p:stCondLst>
                                        </p:cTn>
                                        <p:tgtEl>
                                          <p:spTgt spid="6"/>
                                        </p:tgtEl>
                                        <p:attrNameLst>
                                          <p:attrName>style.visibility</p:attrName>
                                        </p:attrNameLst>
                                      </p:cBhvr>
                                      <p:to>
                                        <p:strVal val="visible"/>
                                      </p:to>
                                    </p:set>
                                    <p:animEffect transition="in" filter="wipe(left)">
                                      <p:cBhvr>
                                        <p:cTn id="114" dur="500"/>
                                        <p:tgtEl>
                                          <p:spTgt spid="6"/>
                                        </p:tgtEl>
                                      </p:cBhvr>
                                    </p:animEffect>
                                  </p:childTnLst>
                                </p:cTn>
                              </p:par>
                              <p:par>
                                <p:cTn id="115" presetID="22" presetClass="entr" presetSubtype="8" fill="hold" nodeType="withEffect">
                                  <p:stCondLst>
                                    <p:cond delay="0"/>
                                  </p:stCondLst>
                                  <p:childTnLst>
                                    <p:set>
                                      <p:cBhvr>
                                        <p:cTn id="116" dur="1" fill="hold">
                                          <p:stCondLst>
                                            <p:cond delay="0"/>
                                          </p:stCondLst>
                                        </p:cTn>
                                        <p:tgtEl>
                                          <p:spTgt spid="241"/>
                                        </p:tgtEl>
                                        <p:attrNameLst>
                                          <p:attrName>style.visibility</p:attrName>
                                        </p:attrNameLst>
                                      </p:cBhvr>
                                      <p:to>
                                        <p:strVal val="visible"/>
                                      </p:to>
                                    </p:set>
                                    <p:animEffect transition="in" filter="wipe(left)">
                                      <p:cBhvr>
                                        <p:cTn id="117" dur="500"/>
                                        <p:tgtEl>
                                          <p:spTgt spid="241"/>
                                        </p:tgtEl>
                                      </p:cBhvr>
                                    </p:animEffect>
                                  </p:childTnLst>
                                </p:cTn>
                              </p:par>
                              <p:par>
                                <p:cTn id="118" presetID="22" presetClass="entr" presetSubtype="8" fill="hold" nodeType="withEffect">
                                  <p:stCondLst>
                                    <p:cond delay="0"/>
                                  </p:stCondLst>
                                  <p:childTnLst>
                                    <p:set>
                                      <p:cBhvr>
                                        <p:cTn id="119" dur="1" fill="hold">
                                          <p:stCondLst>
                                            <p:cond delay="0"/>
                                          </p:stCondLst>
                                        </p:cTn>
                                        <p:tgtEl>
                                          <p:spTgt spid="260"/>
                                        </p:tgtEl>
                                        <p:attrNameLst>
                                          <p:attrName>style.visibility</p:attrName>
                                        </p:attrNameLst>
                                      </p:cBhvr>
                                      <p:to>
                                        <p:strVal val="visible"/>
                                      </p:to>
                                    </p:set>
                                    <p:animEffect transition="in" filter="wipe(left)">
                                      <p:cBhvr>
                                        <p:cTn id="120" dur="500"/>
                                        <p:tgtEl>
                                          <p:spTgt spid="260"/>
                                        </p:tgtEl>
                                      </p:cBhvr>
                                    </p:animEffect>
                                  </p:childTnLst>
                                </p:cTn>
                              </p:par>
                              <p:par>
                                <p:cTn id="121" presetID="22" presetClass="entr" presetSubtype="4" fill="hold" nodeType="withEffect">
                                  <p:stCondLst>
                                    <p:cond delay="250"/>
                                  </p:stCondLst>
                                  <p:childTnLst>
                                    <p:set>
                                      <p:cBhvr>
                                        <p:cTn id="122" dur="1" fill="hold">
                                          <p:stCondLst>
                                            <p:cond delay="0"/>
                                          </p:stCondLst>
                                        </p:cTn>
                                        <p:tgtEl>
                                          <p:spTgt spid="64"/>
                                        </p:tgtEl>
                                        <p:attrNameLst>
                                          <p:attrName>style.visibility</p:attrName>
                                        </p:attrNameLst>
                                      </p:cBhvr>
                                      <p:to>
                                        <p:strVal val="visible"/>
                                      </p:to>
                                    </p:set>
                                    <p:animEffect transition="in" filter="wipe(down)">
                                      <p:cBhvr>
                                        <p:cTn id="123" dur="500"/>
                                        <p:tgtEl>
                                          <p:spTgt spid="64"/>
                                        </p:tgtEl>
                                      </p:cBhvr>
                                    </p:animEffect>
                                  </p:childTnLst>
                                </p:cTn>
                              </p:par>
                              <p:par>
                                <p:cTn id="124" presetID="10" presetClass="entr" presetSubtype="0" fill="hold" nodeType="withEffect">
                                  <p:stCondLst>
                                    <p:cond delay="0"/>
                                  </p:stCondLst>
                                  <p:childTnLst>
                                    <p:set>
                                      <p:cBhvr>
                                        <p:cTn id="125" dur="1" fill="hold">
                                          <p:stCondLst>
                                            <p:cond delay="0"/>
                                          </p:stCondLst>
                                        </p:cTn>
                                        <p:tgtEl>
                                          <p:spTgt spid="178"/>
                                        </p:tgtEl>
                                        <p:attrNameLst>
                                          <p:attrName>style.visibility</p:attrName>
                                        </p:attrNameLst>
                                      </p:cBhvr>
                                      <p:to>
                                        <p:strVal val="visible"/>
                                      </p:to>
                                    </p:set>
                                    <p:animEffect transition="in" filter="fade">
                                      <p:cBhvr>
                                        <p:cTn id="126" dur="1000"/>
                                        <p:tgtEl>
                                          <p:spTgt spid="178"/>
                                        </p:tgtEl>
                                      </p:cBhvr>
                                    </p:animEffect>
                                  </p:childTnLst>
                                </p:cTn>
                              </p:par>
                              <p:par>
                                <p:cTn id="127" presetID="10" presetClass="entr" presetSubtype="0" fill="hold" nodeType="withEffect">
                                  <p:stCondLst>
                                    <p:cond delay="0"/>
                                  </p:stCondLst>
                                  <p:childTnLst>
                                    <p:set>
                                      <p:cBhvr>
                                        <p:cTn id="128" dur="1" fill="hold">
                                          <p:stCondLst>
                                            <p:cond delay="0"/>
                                          </p:stCondLst>
                                        </p:cTn>
                                        <p:tgtEl>
                                          <p:spTgt spid="204"/>
                                        </p:tgtEl>
                                        <p:attrNameLst>
                                          <p:attrName>style.visibility</p:attrName>
                                        </p:attrNameLst>
                                      </p:cBhvr>
                                      <p:to>
                                        <p:strVal val="visible"/>
                                      </p:to>
                                    </p:set>
                                    <p:animEffect transition="in" filter="fade">
                                      <p:cBhvr>
                                        <p:cTn id="129" dur="1000"/>
                                        <p:tgtEl>
                                          <p:spTgt spid="204"/>
                                        </p:tgtEl>
                                      </p:cBhvr>
                                    </p:animEffect>
                                  </p:childTnLst>
                                </p:cTn>
                              </p:par>
                              <p:par>
                                <p:cTn id="130" presetID="10" presetClass="entr" presetSubtype="0" fill="hold" nodeType="withEffect">
                                  <p:stCondLst>
                                    <p:cond delay="0"/>
                                  </p:stCondLst>
                                  <p:childTnLst>
                                    <p:set>
                                      <p:cBhvr>
                                        <p:cTn id="131" dur="1" fill="hold">
                                          <p:stCondLst>
                                            <p:cond delay="0"/>
                                          </p:stCondLst>
                                        </p:cTn>
                                        <p:tgtEl>
                                          <p:spTgt spid="189"/>
                                        </p:tgtEl>
                                        <p:attrNameLst>
                                          <p:attrName>style.visibility</p:attrName>
                                        </p:attrNameLst>
                                      </p:cBhvr>
                                      <p:to>
                                        <p:strVal val="visible"/>
                                      </p:to>
                                    </p:set>
                                    <p:animEffect transition="in" filter="fade">
                                      <p:cBhvr>
                                        <p:cTn id="132" dur="1000"/>
                                        <p:tgtEl>
                                          <p:spTgt spid="189"/>
                                        </p:tgtEl>
                                      </p:cBhvr>
                                    </p:animEffect>
                                  </p:childTnLst>
                                </p:cTn>
                              </p:par>
                              <p:par>
                                <p:cTn id="133" presetID="10" presetClass="entr" presetSubtype="0" fill="hold" nodeType="withEffect">
                                  <p:stCondLst>
                                    <p:cond delay="0"/>
                                  </p:stCondLst>
                                  <p:childTnLst>
                                    <p:set>
                                      <p:cBhvr>
                                        <p:cTn id="134" dur="1" fill="hold">
                                          <p:stCondLst>
                                            <p:cond delay="0"/>
                                          </p:stCondLst>
                                        </p:cTn>
                                        <p:tgtEl>
                                          <p:spTgt spid="257"/>
                                        </p:tgtEl>
                                        <p:attrNameLst>
                                          <p:attrName>style.visibility</p:attrName>
                                        </p:attrNameLst>
                                      </p:cBhvr>
                                      <p:to>
                                        <p:strVal val="visible"/>
                                      </p:to>
                                    </p:set>
                                    <p:animEffect transition="in" filter="fade">
                                      <p:cBhvr>
                                        <p:cTn id="135" dur="1000"/>
                                        <p:tgtEl>
                                          <p:spTgt spid="257"/>
                                        </p:tgtEl>
                                      </p:cBhvr>
                                    </p:animEffect>
                                  </p:childTnLst>
                                </p:cTn>
                              </p:par>
                            </p:childTnLst>
                          </p:cTn>
                        </p:par>
                      </p:childTnLst>
                    </p:cTn>
                  </p:par>
                  <p:par>
                    <p:cTn id="136" fill="hold">
                      <p:stCondLst>
                        <p:cond delay="indefinite"/>
                      </p:stCondLst>
                      <p:childTnLst>
                        <p:par>
                          <p:cTn id="137" fill="hold">
                            <p:stCondLst>
                              <p:cond delay="0"/>
                            </p:stCondLst>
                            <p:childTnLst>
                              <p:par>
                                <p:cTn id="138" presetID="22" presetClass="entr" presetSubtype="8" fill="hold" nodeType="clickEffect">
                                  <p:stCondLst>
                                    <p:cond delay="0"/>
                                  </p:stCondLst>
                                  <p:childTnLst>
                                    <p:set>
                                      <p:cBhvr>
                                        <p:cTn id="139" dur="1" fill="hold">
                                          <p:stCondLst>
                                            <p:cond delay="0"/>
                                          </p:stCondLst>
                                        </p:cTn>
                                        <p:tgtEl>
                                          <p:spTgt spid="267"/>
                                        </p:tgtEl>
                                        <p:attrNameLst>
                                          <p:attrName>style.visibility</p:attrName>
                                        </p:attrNameLst>
                                      </p:cBhvr>
                                      <p:to>
                                        <p:strVal val="visible"/>
                                      </p:to>
                                    </p:set>
                                    <p:animEffect transition="in" filter="wipe(left)">
                                      <p:cBhvr>
                                        <p:cTn id="140" dur="500"/>
                                        <p:tgtEl>
                                          <p:spTgt spid="267"/>
                                        </p:tgtEl>
                                      </p:cBhvr>
                                    </p:animEffect>
                                  </p:childTnLst>
                                </p:cTn>
                              </p:par>
                              <p:par>
                                <p:cTn id="141" presetID="22" presetClass="entr" presetSubtype="8" fill="hold" nodeType="withEffect">
                                  <p:stCondLst>
                                    <p:cond delay="0"/>
                                  </p:stCondLst>
                                  <p:childTnLst>
                                    <p:set>
                                      <p:cBhvr>
                                        <p:cTn id="142" dur="1" fill="hold">
                                          <p:stCondLst>
                                            <p:cond delay="0"/>
                                          </p:stCondLst>
                                        </p:cTn>
                                        <p:tgtEl>
                                          <p:spTgt spid="269"/>
                                        </p:tgtEl>
                                        <p:attrNameLst>
                                          <p:attrName>style.visibility</p:attrName>
                                        </p:attrNameLst>
                                      </p:cBhvr>
                                      <p:to>
                                        <p:strVal val="visible"/>
                                      </p:to>
                                    </p:set>
                                    <p:animEffect transition="in" filter="wipe(left)">
                                      <p:cBhvr>
                                        <p:cTn id="143" dur="500"/>
                                        <p:tgtEl>
                                          <p:spTgt spid="269"/>
                                        </p:tgtEl>
                                      </p:cBhvr>
                                    </p:animEffect>
                                  </p:childTnLst>
                                </p:cTn>
                              </p:par>
                            </p:childTnLst>
                          </p:cTn>
                        </p:par>
                        <p:par>
                          <p:cTn id="144" fill="hold">
                            <p:stCondLst>
                              <p:cond delay="500"/>
                            </p:stCondLst>
                            <p:childTnLst>
                              <p:par>
                                <p:cTn id="145" presetID="10" presetClass="entr" presetSubtype="0" fill="hold" grpId="0" nodeType="afterEffect">
                                  <p:stCondLst>
                                    <p:cond delay="0"/>
                                  </p:stCondLst>
                                  <p:childTnLst>
                                    <p:set>
                                      <p:cBhvr>
                                        <p:cTn id="146" dur="1" fill="hold">
                                          <p:stCondLst>
                                            <p:cond delay="0"/>
                                          </p:stCondLst>
                                        </p:cTn>
                                        <p:tgtEl>
                                          <p:spTgt spid="139"/>
                                        </p:tgtEl>
                                        <p:attrNameLst>
                                          <p:attrName>style.visibility</p:attrName>
                                        </p:attrNameLst>
                                      </p:cBhvr>
                                      <p:to>
                                        <p:strVal val="visible"/>
                                      </p:to>
                                    </p:set>
                                    <p:animEffect transition="in" filter="fade">
                                      <p:cBhvr>
                                        <p:cTn id="147" dur="500"/>
                                        <p:tgtEl>
                                          <p:spTgt spid="139"/>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140"/>
                                        </p:tgtEl>
                                        <p:attrNameLst>
                                          <p:attrName>style.visibility</p:attrName>
                                        </p:attrNameLst>
                                      </p:cBhvr>
                                      <p:to>
                                        <p:strVal val="visible"/>
                                      </p:to>
                                    </p:set>
                                    <p:animEffect transition="in" filter="fade">
                                      <p:cBhvr>
                                        <p:cTn id="150" dur="500"/>
                                        <p:tgtEl>
                                          <p:spTgt spid="140"/>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142"/>
                                        </p:tgtEl>
                                        <p:attrNameLst>
                                          <p:attrName>style.visibility</p:attrName>
                                        </p:attrNameLst>
                                      </p:cBhvr>
                                      <p:to>
                                        <p:strVal val="visible"/>
                                      </p:to>
                                    </p:set>
                                    <p:animEffect transition="in" filter="fade">
                                      <p:cBhvr>
                                        <p:cTn id="153" dur="500"/>
                                        <p:tgtEl>
                                          <p:spTgt spid="142"/>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143"/>
                                        </p:tgtEl>
                                        <p:attrNameLst>
                                          <p:attrName>style.visibility</p:attrName>
                                        </p:attrNameLst>
                                      </p:cBhvr>
                                      <p:to>
                                        <p:strVal val="visible"/>
                                      </p:to>
                                    </p:set>
                                    <p:animEffect transition="in" filter="fade">
                                      <p:cBhvr>
                                        <p:cTn id="156" dur="500"/>
                                        <p:tgtEl>
                                          <p:spTgt spid="143"/>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145"/>
                                        </p:tgtEl>
                                        <p:attrNameLst>
                                          <p:attrName>style.visibility</p:attrName>
                                        </p:attrNameLst>
                                      </p:cBhvr>
                                      <p:to>
                                        <p:strVal val="visible"/>
                                      </p:to>
                                    </p:set>
                                    <p:animEffect transition="in" filter="fade">
                                      <p:cBhvr>
                                        <p:cTn id="159" dur="500"/>
                                        <p:tgtEl>
                                          <p:spTgt spid="145"/>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144"/>
                                        </p:tgtEl>
                                        <p:attrNameLst>
                                          <p:attrName>style.visibility</p:attrName>
                                        </p:attrNameLst>
                                      </p:cBhvr>
                                      <p:to>
                                        <p:strVal val="visible"/>
                                      </p:to>
                                    </p:set>
                                    <p:animEffect transition="in" filter="fade">
                                      <p:cBhvr>
                                        <p:cTn id="162" dur="500"/>
                                        <p:tgtEl>
                                          <p:spTgt spid="144"/>
                                        </p:tgtEl>
                                      </p:cBhvr>
                                    </p:animEffect>
                                  </p:childTnLst>
                                </p:cTn>
                              </p:par>
                            </p:childTnLst>
                          </p:cTn>
                        </p:par>
                        <p:par>
                          <p:cTn id="163" fill="hold">
                            <p:stCondLst>
                              <p:cond delay="1000"/>
                            </p:stCondLst>
                            <p:childTnLst>
                              <p:par>
                                <p:cTn id="164" presetID="10" presetClass="entr" presetSubtype="0" fill="hold" grpId="0" nodeType="afterEffect">
                                  <p:stCondLst>
                                    <p:cond delay="0"/>
                                  </p:stCondLst>
                                  <p:childTnLst>
                                    <p:set>
                                      <p:cBhvr>
                                        <p:cTn id="165" dur="1" fill="hold">
                                          <p:stCondLst>
                                            <p:cond delay="0"/>
                                          </p:stCondLst>
                                        </p:cTn>
                                        <p:tgtEl>
                                          <p:spTgt spid="146"/>
                                        </p:tgtEl>
                                        <p:attrNameLst>
                                          <p:attrName>style.visibility</p:attrName>
                                        </p:attrNameLst>
                                      </p:cBhvr>
                                      <p:to>
                                        <p:strVal val="visible"/>
                                      </p:to>
                                    </p:set>
                                    <p:animEffect transition="in" filter="fade">
                                      <p:cBhvr>
                                        <p:cTn id="166" dur="500"/>
                                        <p:tgtEl>
                                          <p:spTgt spid="146"/>
                                        </p:tgtEl>
                                      </p:cBhvr>
                                    </p:animEffect>
                                  </p:childTnLst>
                                </p:cTn>
                              </p:par>
                              <p:par>
                                <p:cTn id="167" presetID="10" presetClass="entr" presetSubtype="0" fill="hold" grpId="0" nodeType="withEffect">
                                  <p:stCondLst>
                                    <p:cond delay="0"/>
                                  </p:stCondLst>
                                  <p:childTnLst>
                                    <p:set>
                                      <p:cBhvr>
                                        <p:cTn id="168" dur="1" fill="hold">
                                          <p:stCondLst>
                                            <p:cond delay="0"/>
                                          </p:stCondLst>
                                        </p:cTn>
                                        <p:tgtEl>
                                          <p:spTgt spid="217"/>
                                        </p:tgtEl>
                                        <p:attrNameLst>
                                          <p:attrName>style.visibility</p:attrName>
                                        </p:attrNameLst>
                                      </p:cBhvr>
                                      <p:to>
                                        <p:strVal val="visible"/>
                                      </p:to>
                                    </p:set>
                                    <p:animEffect transition="in" filter="fade">
                                      <p:cBhvr>
                                        <p:cTn id="169" dur="500"/>
                                        <p:tgtEl>
                                          <p:spTgt spid="217"/>
                                        </p:tgtEl>
                                      </p:cBhvr>
                                    </p:animEffect>
                                  </p:childTnLst>
                                </p:cTn>
                              </p:par>
                              <p:par>
                                <p:cTn id="170" presetID="10" presetClass="entr" presetSubtype="0" fill="hold" grpId="0" nodeType="withEffect">
                                  <p:stCondLst>
                                    <p:cond delay="0"/>
                                  </p:stCondLst>
                                  <p:childTnLst>
                                    <p:set>
                                      <p:cBhvr>
                                        <p:cTn id="171" dur="1" fill="hold">
                                          <p:stCondLst>
                                            <p:cond delay="0"/>
                                          </p:stCondLst>
                                        </p:cTn>
                                        <p:tgtEl>
                                          <p:spTgt spid="148"/>
                                        </p:tgtEl>
                                        <p:attrNameLst>
                                          <p:attrName>style.visibility</p:attrName>
                                        </p:attrNameLst>
                                      </p:cBhvr>
                                      <p:to>
                                        <p:strVal val="visible"/>
                                      </p:to>
                                    </p:set>
                                    <p:animEffect transition="in" filter="fade">
                                      <p:cBhvr>
                                        <p:cTn id="172" dur="500"/>
                                        <p:tgtEl>
                                          <p:spTgt spid="148"/>
                                        </p:tgtEl>
                                      </p:cBhvr>
                                    </p:animEffect>
                                  </p:childTnLst>
                                </p:cTn>
                              </p:par>
                              <p:par>
                                <p:cTn id="173" presetID="10"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500"/>
                                        <p:tgtEl>
                                          <p:spTgt spid="138"/>
                                        </p:tgtEl>
                                      </p:cBhvr>
                                    </p:animEffect>
                                  </p:childTnLst>
                                </p:cTn>
                              </p:par>
                            </p:childTnLst>
                          </p:cTn>
                        </p:par>
                      </p:childTnLst>
                    </p:cTn>
                  </p:par>
                  <p:par>
                    <p:cTn id="176" fill="hold">
                      <p:stCondLst>
                        <p:cond delay="indefinite"/>
                      </p:stCondLst>
                      <p:childTnLst>
                        <p:par>
                          <p:cTn id="177" fill="hold">
                            <p:stCondLst>
                              <p:cond delay="0"/>
                            </p:stCondLst>
                            <p:childTnLst>
                              <p:par>
                                <p:cTn id="178" presetID="22" presetClass="entr" presetSubtype="4" fill="hold" nodeType="clickEffect">
                                  <p:stCondLst>
                                    <p:cond delay="0"/>
                                  </p:stCondLst>
                                  <p:childTnLst>
                                    <p:set>
                                      <p:cBhvr>
                                        <p:cTn id="179" dur="1" fill="hold">
                                          <p:stCondLst>
                                            <p:cond delay="0"/>
                                          </p:stCondLst>
                                        </p:cTn>
                                        <p:tgtEl>
                                          <p:spTgt spid="229"/>
                                        </p:tgtEl>
                                        <p:attrNameLst>
                                          <p:attrName>style.visibility</p:attrName>
                                        </p:attrNameLst>
                                      </p:cBhvr>
                                      <p:to>
                                        <p:strVal val="visible"/>
                                      </p:to>
                                    </p:set>
                                    <p:animEffect transition="in" filter="wipe(down)">
                                      <p:cBhvr>
                                        <p:cTn id="180" dur="500"/>
                                        <p:tgtEl>
                                          <p:spTgt spid="229"/>
                                        </p:tgtEl>
                                      </p:cBhvr>
                                    </p:animEffect>
                                  </p:childTnLst>
                                </p:cTn>
                              </p:par>
                            </p:childTnLst>
                          </p:cTn>
                        </p:par>
                        <p:par>
                          <p:cTn id="181" fill="hold">
                            <p:stCondLst>
                              <p:cond delay="500"/>
                            </p:stCondLst>
                            <p:childTnLst>
                              <p:par>
                                <p:cTn id="182" presetID="10" presetClass="entr" presetSubtype="0" fill="hold" grpId="0" nodeType="afterEffect">
                                  <p:stCondLst>
                                    <p:cond delay="0"/>
                                  </p:stCondLst>
                                  <p:childTnLst>
                                    <p:set>
                                      <p:cBhvr>
                                        <p:cTn id="183" dur="1" fill="hold">
                                          <p:stCondLst>
                                            <p:cond delay="0"/>
                                          </p:stCondLst>
                                        </p:cTn>
                                        <p:tgtEl>
                                          <p:spTgt spid="225"/>
                                        </p:tgtEl>
                                        <p:attrNameLst>
                                          <p:attrName>style.visibility</p:attrName>
                                        </p:attrNameLst>
                                      </p:cBhvr>
                                      <p:to>
                                        <p:strVal val="visible"/>
                                      </p:to>
                                    </p:set>
                                    <p:animEffect transition="in" filter="fade">
                                      <p:cBhvr>
                                        <p:cTn id="184" dur="500"/>
                                        <p:tgtEl>
                                          <p:spTgt spid="225"/>
                                        </p:tgtEl>
                                      </p:cBhvr>
                                    </p:animEffect>
                                  </p:childTnLst>
                                </p:cTn>
                              </p:par>
                              <p:par>
                                <p:cTn id="185" presetID="10" presetClass="entr" presetSubtype="0" fill="hold" grpId="0" nodeType="withEffect">
                                  <p:stCondLst>
                                    <p:cond delay="0"/>
                                  </p:stCondLst>
                                  <p:childTnLst>
                                    <p:set>
                                      <p:cBhvr>
                                        <p:cTn id="186" dur="1" fill="hold">
                                          <p:stCondLst>
                                            <p:cond delay="0"/>
                                          </p:stCondLst>
                                        </p:cTn>
                                        <p:tgtEl>
                                          <p:spTgt spid="224"/>
                                        </p:tgtEl>
                                        <p:attrNameLst>
                                          <p:attrName>style.visibility</p:attrName>
                                        </p:attrNameLst>
                                      </p:cBhvr>
                                      <p:to>
                                        <p:strVal val="visible"/>
                                      </p:to>
                                    </p:set>
                                    <p:animEffect transition="in" filter="fade">
                                      <p:cBhvr>
                                        <p:cTn id="187" dur="500"/>
                                        <p:tgtEl>
                                          <p:spTgt spid="224"/>
                                        </p:tgtEl>
                                      </p:cBhvr>
                                    </p:animEffect>
                                  </p:childTnLst>
                                </p:cTn>
                              </p:par>
                              <p:par>
                                <p:cTn id="188" presetID="10" presetClass="entr" presetSubtype="0" fill="hold" nodeType="withEffect">
                                  <p:stCondLst>
                                    <p:cond delay="0"/>
                                  </p:stCondLst>
                                  <p:childTnLst>
                                    <p:set>
                                      <p:cBhvr>
                                        <p:cTn id="189" dur="1" fill="hold">
                                          <p:stCondLst>
                                            <p:cond delay="0"/>
                                          </p:stCondLst>
                                        </p:cTn>
                                        <p:tgtEl>
                                          <p:spTgt spid="227"/>
                                        </p:tgtEl>
                                        <p:attrNameLst>
                                          <p:attrName>style.visibility</p:attrName>
                                        </p:attrNameLst>
                                      </p:cBhvr>
                                      <p:to>
                                        <p:strVal val="visible"/>
                                      </p:to>
                                    </p:set>
                                    <p:animEffect transition="in" filter="fade">
                                      <p:cBhvr>
                                        <p:cTn id="190" dur="500"/>
                                        <p:tgtEl>
                                          <p:spTgt spid="227"/>
                                        </p:tgtEl>
                                      </p:cBhvr>
                                    </p:animEffect>
                                  </p:childTnLst>
                                </p:cTn>
                              </p:par>
                              <p:par>
                                <p:cTn id="191" presetID="10" presetClass="entr" presetSubtype="0" fill="hold" grpId="0" nodeType="withEffect">
                                  <p:stCondLst>
                                    <p:cond delay="0"/>
                                  </p:stCondLst>
                                  <p:childTnLst>
                                    <p:set>
                                      <p:cBhvr>
                                        <p:cTn id="192" dur="1" fill="hold">
                                          <p:stCondLst>
                                            <p:cond delay="0"/>
                                          </p:stCondLst>
                                        </p:cTn>
                                        <p:tgtEl>
                                          <p:spTgt spid="226"/>
                                        </p:tgtEl>
                                        <p:attrNameLst>
                                          <p:attrName>style.visibility</p:attrName>
                                        </p:attrNameLst>
                                      </p:cBhvr>
                                      <p:to>
                                        <p:strVal val="visible"/>
                                      </p:to>
                                    </p:set>
                                    <p:animEffect transition="in" filter="fade">
                                      <p:cBhvr>
                                        <p:cTn id="193" dur="500"/>
                                        <p:tgtEl>
                                          <p:spTgt spid="226"/>
                                        </p:tgtEl>
                                      </p:cBhvr>
                                    </p:animEffect>
                                  </p:childTnLst>
                                </p:cTn>
                              </p:par>
                              <p:par>
                                <p:cTn id="194" presetID="10" presetClass="entr" presetSubtype="0" fill="hold" grpId="0" nodeType="withEffect">
                                  <p:stCondLst>
                                    <p:cond delay="0"/>
                                  </p:stCondLst>
                                  <p:childTnLst>
                                    <p:set>
                                      <p:cBhvr>
                                        <p:cTn id="195" dur="1" fill="hold">
                                          <p:stCondLst>
                                            <p:cond delay="0"/>
                                          </p:stCondLst>
                                        </p:cTn>
                                        <p:tgtEl>
                                          <p:spTgt spid="223"/>
                                        </p:tgtEl>
                                        <p:attrNameLst>
                                          <p:attrName>style.visibility</p:attrName>
                                        </p:attrNameLst>
                                      </p:cBhvr>
                                      <p:to>
                                        <p:strVal val="visible"/>
                                      </p:to>
                                    </p:set>
                                    <p:animEffect transition="in" filter="fade">
                                      <p:cBhvr>
                                        <p:cTn id="196" dur="500"/>
                                        <p:tgtEl>
                                          <p:spTgt spid="223"/>
                                        </p:tgtEl>
                                      </p:cBhvr>
                                    </p:animEffect>
                                  </p:childTnLst>
                                </p:cTn>
                              </p:par>
                            </p:childTnLst>
                          </p:cTn>
                        </p:par>
                        <p:par>
                          <p:cTn id="197" fill="hold">
                            <p:stCondLst>
                              <p:cond delay="1000"/>
                            </p:stCondLst>
                            <p:childTnLst>
                              <p:par>
                                <p:cTn id="198" presetID="22" presetClass="entr" presetSubtype="8" fill="hold" nodeType="afterEffect">
                                  <p:stCondLst>
                                    <p:cond delay="0"/>
                                  </p:stCondLst>
                                  <p:childTnLst>
                                    <p:set>
                                      <p:cBhvr>
                                        <p:cTn id="199" dur="1" fill="hold">
                                          <p:stCondLst>
                                            <p:cond delay="0"/>
                                          </p:stCondLst>
                                        </p:cTn>
                                        <p:tgtEl>
                                          <p:spTgt spid="195"/>
                                        </p:tgtEl>
                                        <p:attrNameLst>
                                          <p:attrName>style.visibility</p:attrName>
                                        </p:attrNameLst>
                                      </p:cBhvr>
                                      <p:to>
                                        <p:strVal val="visible"/>
                                      </p:to>
                                    </p:set>
                                    <p:animEffect transition="in" filter="wipe(left)">
                                      <p:cBhvr>
                                        <p:cTn id="200" dur="500"/>
                                        <p:tgtEl>
                                          <p:spTgt spid="195"/>
                                        </p:tgtEl>
                                      </p:cBhvr>
                                    </p:animEffect>
                                  </p:childTnLst>
                                </p:cTn>
                              </p:par>
                              <p:par>
                                <p:cTn id="201" presetID="22" presetClass="entr" presetSubtype="1" fill="hold" nodeType="withEffect">
                                  <p:stCondLst>
                                    <p:cond delay="0"/>
                                  </p:stCondLst>
                                  <p:childTnLst>
                                    <p:set>
                                      <p:cBhvr>
                                        <p:cTn id="202" dur="1" fill="hold">
                                          <p:stCondLst>
                                            <p:cond delay="0"/>
                                          </p:stCondLst>
                                        </p:cTn>
                                        <p:tgtEl>
                                          <p:spTgt spid="268"/>
                                        </p:tgtEl>
                                        <p:attrNameLst>
                                          <p:attrName>style.visibility</p:attrName>
                                        </p:attrNameLst>
                                      </p:cBhvr>
                                      <p:to>
                                        <p:strVal val="visible"/>
                                      </p:to>
                                    </p:set>
                                    <p:animEffect transition="in" filter="wipe(up)">
                                      <p:cBhvr>
                                        <p:cTn id="203" dur="500"/>
                                        <p:tgtEl>
                                          <p:spTgt spid="268"/>
                                        </p:tgtEl>
                                      </p:cBhvr>
                                    </p:animEffect>
                                  </p:childTnLst>
                                </p:cTn>
                              </p:par>
                              <p:par>
                                <p:cTn id="204" presetID="10" presetClass="entr" presetSubtype="0" fill="hold" grpId="0" nodeType="withEffect">
                                  <p:stCondLst>
                                    <p:cond delay="0"/>
                                  </p:stCondLst>
                                  <p:childTnLst>
                                    <p:set>
                                      <p:cBhvr>
                                        <p:cTn id="205" dur="1" fill="hold">
                                          <p:stCondLst>
                                            <p:cond delay="0"/>
                                          </p:stCondLst>
                                        </p:cTn>
                                        <p:tgtEl>
                                          <p:spTgt spid="133"/>
                                        </p:tgtEl>
                                        <p:attrNameLst>
                                          <p:attrName>style.visibility</p:attrName>
                                        </p:attrNameLst>
                                      </p:cBhvr>
                                      <p:to>
                                        <p:strVal val="visible"/>
                                      </p:to>
                                    </p:set>
                                    <p:animEffect transition="in" filter="fade">
                                      <p:cBhvr>
                                        <p:cTn id="206" dur="500"/>
                                        <p:tgtEl>
                                          <p:spTgt spid="133"/>
                                        </p:tgtEl>
                                      </p:cBhvr>
                                    </p:animEffect>
                                  </p:childTnLst>
                                </p:cTn>
                              </p:par>
                              <p:par>
                                <p:cTn id="207" presetID="22" presetClass="entr" presetSubtype="2" fill="hold" nodeType="withEffect">
                                  <p:stCondLst>
                                    <p:cond delay="0"/>
                                  </p:stCondLst>
                                  <p:childTnLst>
                                    <p:set>
                                      <p:cBhvr>
                                        <p:cTn id="208" dur="1" fill="hold">
                                          <p:stCondLst>
                                            <p:cond delay="0"/>
                                          </p:stCondLst>
                                        </p:cTn>
                                        <p:tgtEl>
                                          <p:spTgt spid="196"/>
                                        </p:tgtEl>
                                        <p:attrNameLst>
                                          <p:attrName>style.visibility</p:attrName>
                                        </p:attrNameLst>
                                      </p:cBhvr>
                                      <p:to>
                                        <p:strVal val="visible"/>
                                      </p:to>
                                    </p:set>
                                    <p:animEffect transition="in" filter="wipe(right)">
                                      <p:cBhvr>
                                        <p:cTn id="209" dur="500"/>
                                        <p:tgtEl>
                                          <p:spTgt spid="196"/>
                                        </p:tgtEl>
                                      </p:cBhvr>
                                    </p:animEffect>
                                  </p:childTnLst>
                                </p:cTn>
                              </p:par>
                              <p:par>
                                <p:cTn id="210" presetID="22" presetClass="entr" presetSubtype="2" fill="hold" nodeType="withEffect">
                                  <p:stCondLst>
                                    <p:cond delay="0"/>
                                  </p:stCondLst>
                                  <p:childTnLst>
                                    <p:set>
                                      <p:cBhvr>
                                        <p:cTn id="211" dur="1" fill="hold">
                                          <p:stCondLst>
                                            <p:cond delay="0"/>
                                          </p:stCondLst>
                                        </p:cTn>
                                        <p:tgtEl>
                                          <p:spTgt spid="231"/>
                                        </p:tgtEl>
                                        <p:attrNameLst>
                                          <p:attrName>style.visibility</p:attrName>
                                        </p:attrNameLst>
                                      </p:cBhvr>
                                      <p:to>
                                        <p:strVal val="visible"/>
                                      </p:to>
                                    </p:set>
                                    <p:animEffect transition="in" filter="wipe(right)">
                                      <p:cBhvr>
                                        <p:cTn id="212" dur="500"/>
                                        <p:tgtEl>
                                          <p:spTgt spid="231"/>
                                        </p:tgtEl>
                                      </p:cBhvr>
                                    </p:animEffect>
                                  </p:childTnLst>
                                </p:cTn>
                              </p:par>
                              <p:par>
                                <p:cTn id="213" presetID="22" presetClass="entr" presetSubtype="4" fill="hold" nodeType="withEffect">
                                  <p:stCondLst>
                                    <p:cond delay="0"/>
                                  </p:stCondLst>
                                  <p:childTnLst>
                                    <p:set>
                                      <p:cBhvr>
                                        <p:cTn id="214" dur="1" fill="hold">
                                          <p:stCondLst>
                                            <p:cond delay="0"/>
                                          </p:stCondLst>
                                        </p:cTn>
                                        <p:tgtEl>
                                          <p:spTgt spid="209"/>
                                        </p:tgtEl>
                                        <p:attrNameLst>
                                          <p:attrName>style.visibility</p:attrName>
                                        </p:attrNameLst>
                                      </p:cBhvr>
                                      <p:to>
                                        <p:strVal val="visible"/>
                                      </p:to>
                                    </p:set>
                                    <p:animEffect transition="in" filter="wipe(down)">
                                      <p:cBhvr>
                                        <p:cTn id="215" dur="500"/>
                                        <p:tgtEl>
                                          <p:spTgt spid="209"/>
                                        </p:tgtEl>
                                      </p:cBhvr>
                                    </p:animEffect>
                                  </p:childTnLst>
                                </p:cTn>
                              </p:par>
                              <p:par>
                                <p:cTn id="216" presetID="22" presetClass="entr" presetSubtype="4" fill="hold" nodeType="withEffect">
                                  <p:stCondLst>
                                    <p:cond delay="0"/>
                                  </p:stCondLst>
                                  <p:childTnLst>
                                    <p:set>
                                      <p:cBhvr>
                                        <p:cTn id="217" dur="1" fill="hold">
                                          <p:stCondLst>
                                            <p:cond delay="0"/>
                                          </p:stCondLst>
                                        </p:cTn>
                                        <p:tgtEl>
                                          <p:spTgt spid="210"/>
                                        </p:tgtEl>
                                        <p:attrNameLst>
                                          <p:attrName>style.visibility</p:attrName>
                                        </p:attrNameLst>
                                      </p:cBhvr>
                                      <p:to>
                                        <p:strVal val="visible"/>
                                      </p:to>
                                    </p:set>
                                    <p:animEffect transition="in" filter="wipe(down)">
                                      <p:cBhvr>
                                        <p:cTn id="218" dur="500"/>
                                        <p:tgtEl>
                                          <p:spTgt spid="210"/>
                                        </p:tgtEl>
                                      </p:cBhvr>
                                    </p:animEffect>
                                  </p:childTnLst>
                                </p:cTn>
                              </p:par>
                            </p:childTnLst>
                          </p:cTn>
                        </p:par>
                        <p:par>
                          <p:cTn id="219" fill="hold">
                            <p:stCondLst>
                              <p:cond delay="1500"/>
                            </p:stCondLst>
                            <p:childTnLst>
                              <p:par>
                                <p:cTn id="220" presetID="10" presetClass="entr" presetSubtype="0" fill="hold" grpId="0" nodeType="afterEffect">
                                  <p:stCondLst>
                                    <p:cond delay="0"/>
                                  </p:stCondLst>
                                  <p:childTnLst>
                                    <p:set>
                                      <p:cBhvr>
                                        <p:cTn id="221" dur="1" fill="hold">
                                          <p:stCondLst>
                                            <p:cond delay="0"/>
                                          </p:stCondLst>
                                        </p:cTn>
                                        <p:tgtEl>
                                          <p:spTgt spid="207"/>
                                        </p:tgtEl>
                                        <p:attrNameLst>
                                          <p:attrName>style.visibility</p:attrName>
                                        </p:attrNameLst>
                                      </p:cBhvr>
                                      <p:to>
                                        <p:strVal val="visible"/>
                                      </p:to>
                                    </p:set>
                                    <p:animEffect transition="in" filter="fade">
                                      <p:cBhvr>
                                        <p:cTn id="222" dur="500"/>
                                        <p:tgtEl>
                                          <p:spTgt spid="207"/>
                                        </p:tgtEl>
                                      </p:cBhvr>
                                    </p:animEffect>
                                  </p:childTnLst>
                                </p:cTn>
                              </p:par>
                              <p:par>
                                <p:cTn id="223" presetID="10" presetClass="entr" presetSubtype="0" fill="hold" nodeType="withEffect">
                                  <p:stCondLst>
                                    <p:cond delay="0"/>
                                  </p:stCondLst>
                                  <p:childTnLst>
                                    <p:set>
                                      <p:cBhvr>
                                        <p:cTn id="224" dur="1" fill="hold">
                                          <p:stCondLst>
                                            <p:cond delay="0"/>
                                          </p:stCondLst>
                                        </p:cTn>
                                        <p:tgtEl>
                                          <p:spTgt spid="208"/>
                                        </p:tgtEl>
                                        <p:attrNameLst>
                                          <p:attrName>style.visibility</p:attrName>
                                        </p:attrNameLst>
                                      </p:cBhvr>
                                      <p:to>
                                        <p:strVal val="visible"/>
                                      </p:to>
                                    </p:set>
                                    <p:animEffect transition="in" filter="fade">
                                      <p:cBhvr>
                                        <p:cTn id="225" dur="500"/>
                                        <p:tgtEl>
                                          <p:spTgt spid="208"/>
                                        </p:tgtEl>
                                      </p:cBhvr>
                                    </p:animEffect>
                                  </p:childTnLst>
                                </p:cTn>
                              </p:par>
                            </p:childTnLst>
                          </p:cTn>
                        </p:par>
                        <p:par>
                          <p:cTn id="226" fill="hold">
                            <p:stCondLst>
                              <p:cond delay="2000"/>
                            </p:stCondLst>
                            <p:childTnLst>
                              <p:par>
                                <p:cTn id="227" presetID="22" presetClass="entr" presetSubtype="8" fill="hold" nodeType="afterEffect">
                                  <p:stCondLst>
                                    <p:cond delay="0"/>
                                  </p:stCondLst>
                                  <p:childTnLst>
                                    <p:set>
                                      <p:cBhvr>
                                        <p:cTn id="228" dur="1" fill="hold">
                                          <p:stCondLst>
                                            <p:cond delay="0"/>
                                          </p:stCondLst>
                                        </p:cTn>
                                        <p:tgtEl>
                                          <p:spTgt spid="137"/>
                                        </p:tgtEl>
                                        <p:attrNameLst>
                                          <p:attrName>style.visibility</p:attrName>
                                        </p:attrNameLst>
                                      </p:cBhvr>
                                      <p:to>
                                        <p:strVal val="visible"/>
                                      </p:to>
                                    </p:set>
                                    <p:animEffect transition="in" filter="wipe(left)">
                                      <p:cBhvr>
                                        <p:cTn id="229" dur="500"/>
                                        <p:tgtEl>
                                          <p:spTgt spid="137"/>
                                        </p:tgtEl>
                                      </p:cBhvr>
                                    </p:animEffect>
                                  </p:childTnLst>
                                </p:cTn>
                              </p:par>
                            </p:childTnLst>
                          </p:cTn>
                        </p:par>
                      </p:childTnLst>
                    </p:cTn>
                  </p:par>
                  <p:par>
                    <p:cTn id="230" fill="hold">
                      <p:stCondLst>
                        <p:cond delay="indefinite"/>
                      </p:stCondLst>
                      <p:childTnLst>
                        <p:par>
                          <p:cTn id="231" fill="hold">
                            <p:stCondLst>
                              <p:cond delay="0"/>
                            </p:stCondLst>
                            <p:childTnLst>
                              <p:par>
                                <p:cTn id="232" presetID="47" presetClass="entr" presetSubtype="0" fill="hold" nodeType="clickEffect">
                                  <p:stCondLst>
                                    <p:cond delay="0"/>
                                  </p:stCondLst>
                                  <p:childTnLst>
                                    <p:set>
                                      <p:cBhvr>
                                        <p:cTn id="233" dur="1" fill="hold">
                                          <p:stCondLst>
                                            <p:cond delay="0"/>
                                          </p:stCondLst>
                                        </p:cTn>
                                        <p:tgtEl>
                                          <p:spTgt spid="31"/>
                                        </p:tgtEl>
                                        <p:attrNameLst>
                                          <p:attrName>style.visibility</p:attrName>
                                        </p:attrNameLst>
                                      </p:cBhvr>
                                      <p:to>
                                        <p:strVal val="visible"/>
                                      </p:to>
                                    </p:set>
                                    <p:animEffect transition="in" filter="fade">
                                      <p:cBhvr>
                                        <p:cTn id="234" dur="1000"/>
                                        <p:tgtEl>
                                          <p:spTgt spid="31"/>
                                        </p:tgtEl>
                                      </p:cBhvr>
                                    </p:animEffect>
                                    <p:anim calcmode="lin" valueType="num">
                                      <p:cBhvr>
                                        <p:cTn id="235" dur="1000" fill="hold"/>
                                        <p:tgtEl>
                                          <p:spTgt spid="31"/>
                                        </p:tgtEl>
                                        <p:attrNameLst>
                                          <p:attrName>ppt_x</p:attrName>
                                        </p:attrNameLst>
                                      </p:cBhvr>
                                      <p:tavLst>
                                        <p:tav tm="0">
                                          <p:val>
                                            <p:strVal val="#ppt_x"/>
                                          </p:val>
                                        </p:tav>
                                        <p:tav tm="100000">
                                          <p:val>
                                            <p:strVal val="#ppt_x"/>
                                          </p:val>
                                        </p:tav>
                                      </p:tavLst>
                                    </p:anim>
                                    <p:anim calcmode="lin" valueType="num">
                                      <p:cBhvr>
                                        <p:cTn id="236" dur="1000" fill="hold"/>
                                        <p:tgtEl>
                                          <p:spTgt spid="31"/>
                                        </p:tgtEl>
                                        <p:attrNameLst>
                                          <p:attrName>ppt_y</p:attrName>
                                        </p:attrNameLst>
                                      </p:cBhvr>
                                      <p:tavLst>
                                        <p:tav tm="0">
                                          <p:val>
                                            <p:strVal val="#ppt_y-.1"/>
                                          </p:val>
                                        </p:tav>
                                        <p:tav tm="100000">
                                          <p:val>
                                            <p:strVal val="#ppt_y"/>
                                          </p:val>
                                        </p:tav>
                                      </p:tavLst>
                                    </p:anim>
                                  </p:childTnLst>
                                </p:cTn>
                              </p:par>
                            </p:childTnLst>
                          </p:cTn>
                        </p:par>
                        <p:par>
                          <p:cTn id="237" fill="hold">
                            <p:stCondLst>
                              <p:cond delay="1000"/>
                            </p:stCondLst>
                            <p:childTnLst>
                              <p:par>
                                <p:cTn id="238" presetID="16" presetClass="entr" presetSubtype="21" fill="hold" nodeType="afterEffect">
                                  <p:stCondLst>
                                    <p:cond delay="0"/>
                                  </p:stCondLst>
                                  <p:childTnLst>
                                    <p:set>
                                      <p:cBhvr>
                                        <p:cTn id="239" dur="1" fill="hold">
                                          <p:stCondLst>
                                            <p:cond delay="0"/>
                                          </p:stCondLst>
                                        </p:cTn>
                                        <p:tgtEl>
                                          <p:spTgt spid="266"/>
                                        </p:tgtEl>
                                        <p:attrNameLst>
                                          <p:attrName>style.visibility</p:attrName>
                                        </p:attrNameLst>
                                      </p:cBhvr>
                                      <p:to>
                                        <p:strVal val="visible"/>
                                      </p:to>
                                    </p:set>
                                    <p:animEffect transition="in" filter="barn(inVertical)">
                                      <p:cBhvr>
                                        <p:cTn id="240" dur="500"/>
                                        <p:tgtEl>
                                          <p:spTgt spid="266"/>
                                        </p:tgtEl>
                                      </p:cBhvr>
                                    </p:animEffect>
                                  </p:childTnLst>
                                </p:cTn>
                              </p:par>
                            </p:childTnLst>
                          </p:cTn>
                        </p:par>
                        <p:par>
                          <p:cTn id="241" fill="hold">
                            <p:stCondLst>
                              <p:cond delay="1500"/>
                            </p:stCondLst>
                            <p:childTnLst>
                              <p:par>
                                <p:cTn id="242" presetID="22" presetClass="entr" presetSubtype="8" fill="hold" nodeType="afterEffect">
                                  <p:stCondLst>
                                    <p:cond delay="0"/>
                                  </p:stCondLst>
                                  <p:childTnLst>
                                    <p:set>
                                      <p:cBhvr>
                                        <p:cTn id="243" dur="1" fill="hold">
                                          <p:stCondLst>
                                            <p:cond delay="0"/>
                                          </p:stCondLst>
                                        </p:cTn>
                                        <p:tgtEl>
                                          <p:spTgt spid="265"/>
                                        </p:tgtEl>
                                        <p:attrNameLst>
                                          <p:attrName>style.visibility</p:attrName>
                                        </p:attrNameLst>
                                      </p:cBhvr>
                                      <p:to>
                                        <p:strVal val="visible"/>
                                      </p:to>
                                    </p:set>
                                    <p:animEffect transition="in" filter="wipe(left)">
                                      <p:cBhvr>
                                        <p:cTn id="244" dur="500"/>
                                        <p:tgtEl>
                                          <p:spTgt spid="265"/>
                                        </p:tgtEl>
                                      </p:cBhvr>
                                    </p:animEffect>
                                  </p:childTnLst>
                                </p:cTn>
                              </p:par>
                            </p:childTnLst>
                          </p:cTn>
                        </p:par>
                        <p:par>
                          <p:cTn id="245" fill="hold">
                            <p:stCondLst>
                              <p:cond delay="2000"/>
                            </p:stCondLst>
                            <p:childTnLst>
                              <p:par>
                                <p:cTn id="246" presetID="10" presetClass="entr" presetSubtype="0" fill="hold" grpId="0" nodeType="afterEffect">
                                  <p:stCondLst>
                                    <p:cond delay="0"/>
                                  </p:stCondLst>
                                  <p:childTnLst>
                                    <p:set>
                                      <p:cBhvr>
                                        <p:cTn id="247" dur="1" fill="hold">
                                          <p:stCondLst>
                                            <p:cond delay="0"/>
                                          </p:stCondLst>
                                        </p:cTn>
                                        <p:tgtEl>
                                          <p:spTgt spid="164"/>
                                        </p:tgtEl>
                                        <p:attrNameLst>
                                          <p:attrName>style.visibility</p:attrName>
                                        </p:attrNameLst>
                                      </p:cBhvr>
                                      <p:to>
                                        <p:strVal val="visible"/>
                                      </p:to>
                                    </p:set>
                                    <p:animEffect transition="in" filter="fade">
                                      <p:cBhvr>
                                        <p:cTn id="248"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7" grpId="0" animBg="1"/>
      <p:bldP spid="207" grpId="0"/>
      <p:bldP spid="215" grpId="0" animBg="1"/>
      <p:bldP spid="220" grpId="0"/>
      <p:bldP spid="133" grpId="0"/>
      <p:bldP spid="164" grpId="0"/>
      <p:bldP spid="223" grpId="0" animBg="1"/>
      <p:bldP spid="224" grpId="0"/>
      <p:bldP spid="225" grpId="0"/>
      <p:bldP spid="226" grpId="0"/>
      <p:bldP spid="138" grpId="0" animBg="1"/>
      <p:bldP spid="139" grpId="0" animBg="1"/>
      <p:bldP spid="140" grpId="0" animBg="1"/>
      <p:bldP spid="142" grpId="0"/>
      <p:bldP spid="143" grpId="0"/>
      <p:bldP spid="144" grpId="0" animBg="1"/>
      <p:bldP spid="145" grpId="0" animBg="1"/>
      <p:bldP spid="146" grpId="0"/>
      <p:bldP spid="148" grpId="0"/>
      <p:bldP spid="217" grpId="0"/>
      <p:bldP spid="149" grpId="0" animBg="1"/>
      <p:bldP spid="150" grpId="0" animBg="1"/>
      <p:bldP spid="151" grpId="0"/>
      <p:bldP spid="152" grpId="0"/>
      <p:bldP spid="153" grpId="0"/>
      <p:bldP spid="154" grpId="0"/>
      <p:bldP spid="155" grpId="0"/>
      <p:bldP spid="157" grpId="0" animBg="1"/>
      <p:bldP spid="158" grpId="0"/>
      <p:bldP spid="16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L-Shape 89">
            <a:extLst>
              <a:ext uri="{FF2B5EF4-FFF2-40B4-BE49-F238E27FC236}">
                <a16:creationId xmlns:a16="http://schemas.microsoft.com/office/drawing/2014/main" id="{F7591A98-6D92-4B9C-BB14-80FCC1187F44}"/>
              </a:ext>
            </a:extLst>
          </p:cNvPr>
          <p:cNvSpPr/>
          <p:nvPr/>
        </p:nvSpPr>
        <p:spPr>
          <a:xfrm rot="10800000">
            <a:off x="314070" y="1090590"/>
            <a:ext cx="2781642" cy="5521507"/>
          </a:xfrm>
          <a:prstGeom prst="corner">
            <a:avLst>
              <a:gd name="adj1" fmla="val 87731"/>
              <a:gd name="adj2" fmla="val 100000"/>
            </a:avLst>
          </a:prstGeom>
          <a:solidFill>
            <a:schemeClr val="accent1">
              <a:lumMod val="20000"/>
              <a:lumOff val="80000"/>
            </a:schemeClr>
          </a:solidFill>
          <a:ln>
            <a:noFill/>
          </a:ln>
          <a:effectLst>
            <a:outerShdw blurRad="190500" dist="762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32" tIns="64007" rIns="182878" bIns="91438" numCol="1" spcCol="0" rtlCol="0" fromWordArt="0" anchor="ctr" anchorCtr="0" forceAA="0" compatLnSpc="1">
            <a:prstTxWarp prst="textNoShape">
              <a:avLst/>
            </a:prstTxWarp>
            <a:noAutofit/>
          </a:bodyPr>
          <a:lstStyle/>
          <a:p>
            <a:pPr marL="461968" marR="0" lvl="0" indent="0" algn="l" defTabSz="914236" rtl="0" eaLnBrk="1" fontAlgn="auto" latinLnBrk="0" hangingPunct="1">
              <a:lnSpc>
                <a:spcPct val="100000"/>
              </a:lnSpc>
              <a:spcBef>
                <a:spcPts val="0"/>
              </a:spcBef>
              <a:spcAft>
                <a:spcPts val="500"/>
              </a:spcAft>
              <a:buClrTx/>
              <a:buSzTx/>
              <a:buFontTx/>
              <a:buNone/>
              <a:tabLst/>
              <a:defRPr/>
            </a:pPr>
            <a:endParaRPr kumimoji="0" lang="en-US" sz="1400" b="1" i="0" u="none" strike="noStrike" kern="0" cap="none" spc="0" normalizeH="0" baseline="0" noProof="0">
              <a:ln>
                <a:noFill/>
              </a:ln>
              <a:gradFill>
                <a:gsLst>
                  <a:gs pos="68000">
                    <a:srgbClr val="5C2D91"/>
                  </a:gs>
                  <a:gs pos="0">
                    <a:srgbClr val="5C2D91"/>
                  </a:gs>
                </a:gsLst>
                <a:lin ang="7800000" scaled="0"/>
              </a:gradFill>
              <a:effectLst/>
              <a:uLnTx/>
              <a:uFillTx/>
              <a:latin typeface="Segoe UI"/>
              <a:ea typeface="+mn-ea"/>
              <a:cs typeface="+mn-cs"/>
            </a:endParaRPr>
          </a:p>
        </p:txBody>
      </p:sp>
      <p:sp>
        <p:nvSpPr>
          <p:cNvPr id="18" name="Rectangle 17">
            <a:extLst>
              <a:ext uri="{FF2B5EF4-FFF2-40B4-BE49-F238E27FC236}">
                <a16:creationId xmlns:a16="http://schemas.microsoft.com/office/drawing/2014/main" id="{90069B7F-EACC-48E8-8E5C-9127CAE5CF70}"/>
              </a:ext>
            </a:extLst>
          </p:cNvPr>
          <p:cNvSpPr/>
          <p:nvPr/>
        </p:nvSpPr>
        <p:spPr>
          <a:xfrm>
            <a:off x="6122026" y="1097211"/>
            <a:ext cx="2902564" cy="5521507"/>
          </a:xfrm>
          <a:prstGeom prst="rect">
            <a:avLst/>
          </a:prstGeom>
          <a:solidFill>
            <a:schemeClr val="accent1">
              <a:lumMod val="20000"/>
              <a:lumOff val="80000"/>
            </a:schemeClr>
          </a:solidFill>
          <a:ln>
            <a:noFill/>
          </a:ln>
          <a:effectLst>
            <a:outerShdw blurRad="190500" dist="762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32" tIns="64007" rIns="182878" bIns="91438" numCol="1" spcCol="0" rtlCol="0" fromWordArt="0" anchor="ctr" anchorCtr="0" forceAA="0" compatLnSpc="1">
            <a:prstTxWarp prst="textNoShape">
              <a:avLst/>
            </a:prstTxWarp>
            <a:noAutofit/>
          </a:bodyPr>
          <a:lstStyle/>
          <a:p>
            <a:pPr marL="461968" marR="0" lvl="0" indent="0" algn="l" defTabSz="914236" rtl="0" eaLnBrk="1" fontAlgn="auto" latinLnBrk="0" hangingPunct="1">
              <a:lnSpc>
                <a:spcPct val="100000"/>
              </a:lnSpc>
              <a:spcBef>
                <a:spcPts val="0"/>
              </a:spcBef>
              <a:spcAft>
                <a:spcPts val="500"/>
              </a:spcAft>
              <a:buClrTx/>
              <a:buSzTx/>
              <a:buFontTx/>
              <a:buNone/>
              <a:tabLst/>
              <a:defRPr/>
            </a:pPr>
            <a:endParaRPr kumimoji="0" lang="en-US" sz="1400" b="1" i="0" u="none" strike="noStrike" kern="0" cap="none" spc="0" normalizeH="0" baseline="0" noProof="0">
              <a:ln>
                <a:noFill/>
              </a:ln>
              <a:gradFill>
                <a:gsLst>
                  <a:gs pos="68000">
                    <a:srgbClr val="5C2D91"/>
                  </a:gs>
                  <a:gs pos="0">
                    <a:srgbClr val="5C2D91"/>
                  </a:gs>
                </a:gsLst>
                <a:lin ang="7800000" scaled="0"/>
              </a:gradFill>
              <a:effectLst/>
              <a:uLnTx/>
              <a:uFillTx/>
              <a:latin typeface="Segoe UI"/>
              <a:ea typeface="+mn-ea"/>
              <a:cs typeface="+mn-cs"/>
            </a:endParaRPr>
          </a:p>
        </p:txBody>
      </p:sp>
      <p:sp>
        <p:nvSpPr>
          <p:cNvPr id="87" name="L-Shape 86">
            <a:extLst>
              <a:ext uri="{FF2B5EF4-FFF2-40B4-BE49-F238E27FC236}">
                <a16:creationId xmlns:a16="http://schemas.microsoft.com/office/drawing/2014/main" id="{1A893A0B-D5CD-40DB-8813-BF4FFB85E9E0}"/>
              </a:ext>
            </a:extLst>
          </p:cNvPr>
          <p:cNvSpPr/>
          <p:nvPr/>
        </p:nvSpPr>
        <p:spPr>
          <a:xfrm rot="10800000">
            <a:off x="9143992" y="1092752"/>
            <a:ext cx="2672187" cy="3847864"/>
          </a:xfrm>
          <a:prstGeom prst="corner">
            <a:avLst>
              <a:gd name="adj1" fmla="val 100000"/>
              <a:gd name="adj2" fmla="val 360526"/>
            </a:avLst>
          </a:prstGeom>
          <a:solidFill>
            <a:schemeClr val="accent6">
              <a:lumMod val="20000"/>
              <a:lumOff val="80000"/>
            </a:schemeClr>
          </a:solidFill>
          <a:ln>
            <a:noFill/>
          </a:ln>
          <a:effectLst>
            <a:outerShdw blurRad="190500" dist="762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32" tIns="64007" rIns="182878" bIns="91438" numCol="1" spcCol="0" rtlCol="0" fromWordArt="0" anchor="ctr" anchorCtr="0" forceAA="0" compatLnSpc="1">
            <a:prstTxWarp prst="textNoShape">
              <a:avLst/>
            </a:prstTxWarp>
            <a:noAutofit/>
          </a:bodyPr>
          <a:lstStyle/>
          <a:p>
            <a:pPr marL="461968" marR="0" lvl="0" indent="0" algn="l" defTabSz="914236" rtl="0" eaLnBrk="1" fontAlgn="auto" latinLnBrk="0" hangingPunct="1">
              <a:lnSpc>
                <a:spcPct val="100000"/>
              </a:lnSpc>
              <a:spcBef>
                <a:spcPts val="0"/>
              </a:spcBef>
              <a:spcAft>
                <a:spcPts val="500"/>
              </a:spcAft>
              <a:buClrTx/>
              <a:buSzTx/>
              <a:buFontTx/>
              <a:buNone/>
              <a:tabLst/>
              <a:defRPr/>
            </a:pPr>
            <a:endParaRPr kumimoji="0" lang="en-US" sz="1400" b="1" i="0" u="none" strike="noStrike" kern="0" cap="none" spc="0" normalizeH="0" baseline="0" noProof="0">
              <a:ln>
                <a:noFill/>
              </a:ln>
              <a:gradFill>
                <a:gsLst>
                  <a:gs pos="68000">
                    <a:srgbClr val="5C2D91"/>
                  </a:gs>
                  <a:gs pos="0">
                    <a:srgbClr val="5C2D91"/>
                  </a:gs>
                </a:gsLst>
                <a:lin ang="7800000" scaled="0"/>
              </a:gradFill>
              <a:effectLst/>
              <a:uLnTx/>
              <a:uFillTx/>
              <a:latin typeface="Segoe UI"/>
              <a:ea typeface="+mn-ea"/>
              <a:cs typeface="+mn-cs"/>
            </a:endParaRPr>
          </a:p>
        </p:txBody>
      </p:sp>
      <p:sp>
        <p:nvSpPr>
          <p:cNvPr id="21" name="Rectangle 20">
            <a:extLst>
              <a:ext uri="{FF2B5EF4-FFF2-40B4-BE49-F238E27FC236}">
                <a16:creationId xmlns:a16="http://schemas.microsoft.com/office/drawing/2014/main" id="{DFE48924-B858-4BB1-AC13-99CF04908FC4}"/>
              </a:ext>
            </a:extLst>
          </p:cNvPr>
          <p:cNvSpPr/>
          <p:nvPr/>
        </p:nvSpPr>
        <p:spPr>
          <a:xfrm>
            <a:off x="9134436" y="4991713"/>
            <a:ext cx="2681749" cy="1627005"/>
          </a:xfrm>
          <a:prstGeom prst="rect">
            <a:avLst/>
          </a:prstGeom>
          <a:solidFill>
            <a:schemeClr val="accent6">
              <a:lumMod val="20000"/>
              <a:lumOff val="80000"/>
            </a:schemeClr>
          </a:solidFill>
          <a:ln>
            <a:noFill/>
          </a:ln>
          <a:effectLst>
            <a:outerShdw blurRad="190500" dist="762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32" tIns="64007" rIns="182878" bIns="91438" numCol="1" spcCol="0" rtlCol="0" fromWordArt="0" anchor="ctr" anchorCtr="0" forceAA="0" compatLnSpc="1">
            <a:prstTxWarp prst="textNoShape">
              <a:avLst/>
            </a:prstTxWarp>
            <a:noAutofit/>
          </a:bodyPr>
          <a:lstStyle/>
          <a:p>
            <a:pPr marL="461968" marR="0" lvl="0" indent="0" algn="l" defTabSz="914236" rtl="0" eaLnBrk="1" fontAlgn="auto" latinLnBrk="0" hangingPunct="1">
              <a:lnSpc>
                <a:spcPct val="100000"/>
              </a:lnSpc>
              <a:spcBef>
                <a:spcPts val="0"/>
              </a:spcBef>
              <a:spcAft>
                <a:spcPts val="500"/>
              </a:spcAft>
              <a:buClrTx/>
              <a:buSzTx/>
              <a:buFontTx/>
              <a:buNone/>
              <a:tabLst/>
              <a:defRPr/>
            </a:pPr>
            <a:endParaRPr kumimoji="0" lang="en-US" sz="1400" b="1" i="0" u="none" strike="noStrike" kern="0" cap="none" spc="0" normalizeH="0" baseline="0" noProof="0">
              <a:ln>
                <a:noFill/>
              </a:ln>
              <a:gradFill>
                <a:gsLst>
                  <a:gs pos="68000">
                    <a:srgbClr val="5C2D91"/>
                  </a:gs>
                  <a:gs pos="0">
                    <a:srgbClr val="5C2D91"/>
                  </a:gs>
                </a:gsLst>
                <a:lin ang="7800000" scaled="0"/>
              </a:gradFill>
              <a:effectLst/>
              <a:uLnTx/>
              <a:uFillTx/>
              <a:latin typeface="Segoe UI"/>
              <a:ea typeface="+mn-ea"/>
              <a:cs typeface="+mn-cs"/>
            </a:endParaRPr>
          </a:p>
        </p:txBody>
      </p:sp>
      <p:grpSp>
        <p:nvGrpSpPr>
          <p:cNvPr id="79" name="Group 78">
            <a:extLst>
              <a:ext uri="{FF2B5EF4-FFF2-40B4-BE49-F238E27FC236}">
                <a16:creationId xmlns:a16="http://schemas.microsoft.com/office/drawing/2014/main" id="{8D02ACFF-B893-40C2-8F66-F46568731290}"/>
              </a:ext>
            </a:extLst>
          </p:cNvPr>
          <p:cNvGrpSpPr/>
          <p:nvPr/>
        </p:nvGrpSpPr>
        <p:grpSpPr>
          <a:xfrm>
            <a:off x="9338857" y="5116728"/>
            <a:ext cx="173581" cy="241417"/>
            <a:chOff x="7397244" y="3697746"/>
            <a:chExt cx="335208" cy="466210"/>
          </a:xfrm>
        </p:grpSpPr>
        <p:pic>
          <p:nvPicPr>
            <p:cNvPr id="80" name="Picture 79">
              <a:extLst>
                <a:ext uri="{FF2B5EF4-FFF2-40B4-BE49-F238E27FC236}">
                  <a16:creationId xmlns:a16="http://schemas.microsoft.com/office/drawing/2014/main" id="{408EFFE8-A2A1-4299-A1E7-2C575F4D6497}"/>
                </a:ext>
              </a:extLst>
            </p:cNvPr>
            <p:cNvPicPr>
              <a:picLocks noChangeAspect="1"/>
            </p:cNvPicPr>
            <p:nvPr/>
          </p:nvPicPr>
          <p:blipFill>
            <a:blip r:embed="rId3"/>
            <a:stretch>
              <a:fillRect/>
            </a:stretch>
          </p:blipFill>
          <p:spPr>
            <a:xfrm rot="2099210">
              <a:off x="7397244" y="3697746"/>
              <a:ext cx="335208" cy="466210"/>
            </a:xfrm>
            <a:prstGeom prst="rect">
              <a:avLst/>
            </a:prstGeom>
          </p:spPr>
        </p:pic>
        <p:grpSp>
          <p:nvGrpSpPr>
            <p:cNvPr id="81" name="Group 80">
              <a:extLst>
                <a:ext uri="{FF2B5EF4-FFF2-40B4-BE49-F238E27FC236}">
                  <a16:creationId xmlns:a16="http://schemas.microsoft.com/office/drawing/2014/main" id="{C37002D2-209E-4ABA-9118-96F1D40063EF}"/>
                </a:ext>
              </a:extLst>
            </p:cNvPr>
            <p:cNvGrpSpPr/>
            <p:nvPr/>
          </p:nvGrpSpPr>
          <p:grpSpPr>
            <a:xfrm>
              <a:off x="7494854" y="3753724"/>
              <a:ext cx="188381" cy="317755"/>
              <a:chOff x="4537326" y="968616"/>
              <a:chExt cx="166688" cy="280987"/>
            </a:xfrm>
          </p:grpSpPr>
          <p:sp>
            <p:nvSpPr>
              <p:cNvPr id="82" name="AutoShape 32">
                <a:extLst>
                  <a:ext uri="{FF2B5EF4-FFF2-40B4-BE49-F238E27FC236}">
                    <a16:creationId xmlns:a16="http://schemas.microsoft.com/office/drawing/2014/main" id="{C8DC1271-4284-4300-8C0E-9A4D09B5FD75}"/>
                  </a:ext>
                </a:extLst>
              </p:cNvPr>
              <p:cNvSpPr>
                <a:spLocks noChangeAspect="1" noChangeArrowheads="1" noTextEdit="1"/>
              </p:cNvSpPr>
              <p:nvPr/>
            </p:nvSpPr>
            <p:spPr bwMode="auto">
              <a:xfrm>
                <a:off x="4537326" y="968616"/>
                <a:ext cx="166688"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83" name="Rectangle 34">
                <a:extLst>
                  <a:ext uri="{FF2B5EF4-FFF2-40B4-BE49-F238E27FC236}">
                    <a16:creationId xmlns:a16="http://schemas.microsoft.com/office/drawing/2014/main" id="{715636CF-CA7B-418F-8716-1D2D93EC6A42}"/>
                  </a:ext>
                </a:extLst>
              </p:cNvPr>
              <p:cNvSpPr>
                <a:spLocks noChangeArrowheads="1"/>
              </p:cNvSpPr>
              <p:nvPr/>
            </p:nvSpPr>
            <p:spPr bwMode="auto">
              <a:xfrm>
                <a:off x="4537326" y="1052753"/>
                <a:ext cx="166688" cy="120650"/>
              </a:xfrm>
              <a:prstGeom prst="rect">
                <a:avLst/>
              </a:prstGeom>
              <a:solidFill>
                <a:schemeClr val="tx1"/>
              </a:solidFill>
              <a:ln>
                <a:noFill/>
              </a:ln>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84" name="Freeform 36">
                <a:extLst>
                  <a:ext uri="{FF2B5EF4-FFF2-40B4-BE49-F238E27FC236}">
                    <a16:creationId xmlns:a16="http://schemas.microsoft.com/office/drawing/2014/main" id="{4A7EDA52-078C-4821-AB20-21622BA5974C}"/>
                  </a:ext>
                </a:extLst>
              </p:cNvPr>
              <p:cNvSpPr>
                <a:spLocks/>
              </p:cNvSpPr>
              <p:nvPr/>
            </p:nvSpPr>
            <p:spPr bwMode="auto">
              <a:xfrm>
                <a:off x="4600826" y="1084503"/>
                <a:ext cx="39688" cy="38100"/>
              </a:xfrm>
              <a:custGeom>
                <a:avLst/>
                <a:gdLst>
                  <a:gd name="T0" fmla="*/ 256 w 256"/>
                  <a:gd name="T1" fmla="*/ 127 h 256"/>
                  <a:gd name="T2" fmla="*/ 256 w 256"/>
                  <a:gd name="T3" fmla="*/ 129 h 256"/>
                  <a:gd name="T4" fmla="*/ 129 w 256"/>
                  <a:gd name="T5" fmla="*/ 256 h 256"/>
                  <a:gd name="T6" fmla="*/ 127 w 256"/>
                  <a:gd name="T7" fmla="*/ 256 h 256"/>
                  <a:gd name="T8" fmla="*/ 0 w 256"/>
                  <a:gd name="T9" fmla="*/ 129 h 256"/>
                  <a:gd name="T10" fmla="*/ 0 w 256"/>
                  <a:gd name="T11" fmla="*/ 127 h 256"/>
                  <a:gd name="T12" fmla="*/ 127 w 256"/>
                  <a:gd name="T13" fmla="*/ 0 h 256"/>
                  <a:gd name="T14" fmla="*/ 129 w 256"/>
                  <a:gd name="T15" fmla="*/ 0 h 256"/>
                  <a:gd name="T16" fmla="*/ 256 w 256"/>
                  <a:gd name="T17" fmla="*/ 1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6">
                    <a:moveTo>
                      <a:pt x="256" y="127"/>
                    </a:moveTo>
                    <a:cubicBezTo>
                      <a:pt x="256" y="129"/>
                      <a:pt x="256" y="129"/>
                      <a:pt x="256" y="129"/>
                    </a:cubicBezTo>
                    <a:cubicBezTo>
                      <a:pt x="256" y="199"/>
                      <a:pt x="199" y="256"/>
                      <a:pt x="129" y="256"/>
                    </a:cubicBezTo>
                    <a:cubicBezTo>
                      <a:pt x="127" y="256"/>
                      <a:pt x="127" y="256"/>
                      <a:pt x="127" y="256"/>
                    </a:cubicBezTo>
                    <a:cubicBezTo>
                      <a:pt x="57" y="256"/>
                      <a:pt x="0" y="199"/>
                      <a:pt x="0" y="129"/>
                    </a:cubicBezTo>
                    <a:cubicBezTo>
                      <a:pt x="0" y="127"/>
                      <a:pt x="0" y="127"/>
                      <a:pt x="0" y="127"/>
                    </a:cubicBezTo>
                    <a:cubicBezTo>
                      <a:pt x="0" y="57"/>
                      <a:pt x="57" y="0"/>
                      <a:pt x="127" y="0"/>
                    </a:cubicBezTo>
                    <a:cubicBezTo>
                      <a:pt x="129" y="0"/>
                      <a:pt x="129" y="0"/>
                      <a:pt x="129" y="0"/>
                    </a:cubicBezTo>
                    <a:cubicBezTo>
                      <a:pt x="199" y="0"/>
                      <a:pt x="256" y="57"/>
                      <a:pt x="256" y="127"/>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85" name="Flowchart: Delay 84">
                <a:extLst>
                  <a:ext uri="{FF2B5EF4-FFF2-40B4-BE49-F238E27FC236}">
                    <a16:creationId xmlns:a16="http://schemas.microsoft.com/office/drawing/2014/main" id="{0EB1075D-F3A5-4BAF-8CD9-C57248DED4AF}"/>
                  </a:ext>
                </a:extLst>
              </p:cNvPr>
              <p:cNvSpPr/>
              <p:nvPr/>
            </p:nvSpPr>
            <p:spPr bwMode="auto">
              <a:xfrm rot="16200000">
                <a:off x="4568264" y="970763"/>
                <a:ext cx="98425" cy="110004"/>
              </a:xfrm>
              <a:prstGeom prst="flowChartDelay">
                <a:avLst/>
              </a:prstGeom>
              <a:noFill/>
              <a:ln w="285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308" tIns="143446" rIns="179308" bIns="143446" numCol="1" spcCol="0" rtlCol="0" fromWordArt="0" anchor="t" anchorCtr="0" forceAA="0" compatLnSpc="1">
                <a:prstTxWarp prst="textNoShape">
                  <a:avLst/>
                </a:prstTxWarp>
                <a:noAutofit/>
              </a:bodyPr>
              <a:lstStyle/>
              <a:p>
                <a:pPr marL="0" marR="0" lvl="0" indent="0" algn="ctr" defTabSz="914289" rtl="0" eaLnBrk="1" fontAlgn="base" latinLnBrk="0" hangingPunct="1">
                  <a:lnSpc>
                    <a:spcPct val="90000"/>
                  </a:lnSpc>
                  <a:spcBef>
                    <a:spcPct val="0"/>
                  </a:spcBef>
                  <a:spcAft>
                    <a:spcPct val="0"/>
                  </a:spcAft>
                  <a:buClrTx/>
                  <a:buSzTx/>
                  <a:buFontTx/>
                  <a:buNone/>
                  <a:tabLst/>
                  <a:defRPr/>
                </a:pPr>
                <a:endParaRPr kumimoji="0" lang="en-US" sz="3138" b="0" i="0" u="none" strike="noStrike" kern="1200" cap="none" spc="0" normalizeH="0" baseline="0" noProof="0" err="1">
                  <a:ln>
                    <a:noFill/>
                  </a:ln>
                  <a:gradFill>
                    <a:gsLst>
                      <a:gs pos="0">
                        <a:srgbClr val="FFFFFF"/>
                      </a:gs>
                      <a:gs pos="100000">
                        <a:srgbClr val="FFFFFF"/>
                      </a:gs>
                    </a:gsLst>
                    <a:lin ang="5400000" scaled="0"/>
                  </a:gradFill>
                  <a:effectLst/>
                  <a:uLnTx/>
                  <a:uFillTx/>
                  <a:latin typeface="Calibri Light" panose="020F0302020204030204"/>
                  <a:ea typeface="Segoe UI" pitchFamily="34" charset="0"/>
                  <a:cs typeface="Segoe UI" pitchFamily="34" charset="0"/>
                </a:endParaRPr>
              </a:p>
            </p:txBody>
          </p:sp>
          <p:sp>
            <p:nvSpPr>
              <p:cNvPr id="86" name="Freeform 37">
                <a:extLst>
                  <a:ext uri="{FF2B5EF4-FFF2-40B4-BE49-F238E27FC236}">
                    <a16:creationId xmlns:a16="http://schemas.microsoft.com/office/drawing/2014/main" id="{25B6B702-DB1F-45DE-B038-34F1AC757301}"/>
                  </a:ext>
                </a:extLst>
              </p:cNvPr>
              <p:cNvSpPr>
                <a:spLocks/>
              </p:cNvSpPr>
              <p:nvPr/>
            </p:nvSpPr>
            <p:spPr bwMode="auto">
              <a:xfrm>
                <a:off x="4610351" y="1103553"/>
                <a:ext cx="20638" cy="44450"/>
              </a:xfrm>
              <a:custGeom>
                <a:avLst/>
                <a:gdLst>
                  <a:gd name="T0" fmla="*/ 64 w 128"/>
                  <a:gd name="T1" fmla="*/ 299 h 299"/>
                  <a:gd name="T2" fmla="*/ 63 w 128"/>
                  <a:gd name="T3" fmla="*/ 299 h 299"/>
                  <a:gd name="T4" fmla="*/ 0 w 128"/>
                  <a:gd name="T5" fmla="*/ 236 h 299"/>
                  <a:gd name="T6" fmla="*/ 0 w 128"/>
                  <a:gd name="T7" fmla="*/ 64 h 299"/>
                  <a:gd name="T8" fmla="*/ 63 w 128"/>
                  <a:gd name="T9" fmla="*/ 0 h 299"/>
                  <a:gd name="T10" fmla="*/ 64 w 128"/>
                  <a:gd name="T11" fmla="*/ 0 h 299"/>
                  <a:gd name="T12" fmla="*/ 128 w 128"/>
                  <a:gd name="T13" fmla="*/ 64 h 299"/>
                  <a:gd name="T14" fmla="*/ 128 w 128"/>
                  <a:gd name="T15" fmla="*/ 236 h 299"/>
                  <a:gd name="T16" fmla="*/ 64 w 128"/>
                  <a:gd name="T17"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299">
                    <a:moveTo>
                      <a:pt x="64" y="299"/>
                    </a:moveTo>
                    <a:cubicBezTo>
                      <a:pt x="63" y="299"/>
                      <a:pt x="63" y="299"/>
                      <a:pt x="63" y="299"/>
                    </a:cubicBezTo>
                    <a:cubicBezTo>
                      <a:pt x="28" y="299"/>
                      <a:pt x="0" y="271"/>
                      <a:pt x="0" y="236"/>
                    </a:cubicBezTo>
                    <a:cubicBezTo>
                      <a:pt x="0" y="64"/>
                      <a:pt x="0" y="64"/>
                      <a:pt x="0" y="64"/>
                    </a:cubicBezTo>
                    <a:cubicBezTo>
                      <a:pt x="0" y="29"/>
                      <a:pt x="28" y="0"/>
                      <a:pt x="63" y="0"/>
                    </a:cubicBezTo>
                    <a:cubicBezTo>
                      <a:pt x="64" y="0"/>
                      <a:pt x="64" y="0"/>
                      <a:pt x="64" y="0"/>
                    </a:cubicBezTo>
                    <a:cubicBezTo>
                      <a:pt x="100" y="0"/>
                      <a:pt x="128" y="29"/>
                      <a:pt x="128" y="64"/>
                    </a:cubicBezTo>
                    <a:cubicBezTo>
                      <a:pt x="128" y="236"/>
                      <a:pt x="128" y="236"/>
                      <a:pt x="128" y="236"/>
                    </a:cubicBezTo>
                    <a:cubicBezTo>
                      <a:pt x="128" y="271"/>
                      <a:pt x="100" y="299"/>
                      <a:pt x="64" y="299"/>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grpSp>
      </p:grpSp>
      <p:sp>
        <p:nvSpPr>
          <p:cNvPr id="2" name="Title 1">
            <a:extLst>
              <a:ext uri="{FF2B5EF4-FFF2-40B4-BE49-F238E27FC236}">
                <a16:creationId xmlns:a16="http://schemas.microsoft.com/office/drawing/2014/main" id="{BFF6113C-D5BB-4EEE-8F27-CC5C2BEBA36D}"/>
              </a:ext>
            </a:extLst>
          </p:cNvPr>
          <p:cNvSpPr>
            <a:spLocks noGrp="1"/>
          </p:cNvSpPr>
          <p:nvPr>
            <p:ph type="title"/>
          </p:nvPr>
        </p:nvSpPr>
        <p:spPr>
          <a:xfrm>
            <a:off x="296990" y="-105901"/>
            <a:ext cx="9596321" cy="1325545"/>
          </a:xfrm>
        </p:spPr>
        <p:txBody>
          <a:bodyPr>
            <a:normAutofit/>
          </a:bodyPr>
          <a:lstStyle/>
          <a:p>
            <a:pPr defTabSz="914369">
              <a:defRPr/>
            </a:pPr>
            <a:r>
              <a:rPr lang="en-US" sz="2745" spc="-49">
                <a:ln w="3175">
                  <a:noFill/>
                </a:ln>
                <a:solidFill>
                  <a:srgbClr val="3C3C41"/>
                </a:solidFill>
                <a:latin typeface="Segoe UI Semibold"/>
                <a:ea typeface="+mn-ea"/>
                <a:cs typeface="Segoe UI" pitchFamily="34" charset="0"/>
              </a:rPr>
              <a:t>Microsoft security capability mapping</a:t>
            </a:r>
            <a:br>
              <a:rPr lang="en-US" sz="2745" spc="-49">
                <a:ln w="3175">
                  <a:noFill/>
                </a:ln>
                <a:solidFill>
                  <a:srgbClr val="3C3C41"/>
                </a:solidFill>
                <a:latin typeface="Segoe UI Semibold"/>
                <a:ea typeface="+mn-ea"/>
                <a:cs typeface="Segoe UI" pitchFamily="34" charset="0"/>
              </a:rPr>
            </a:br>
            <a:r>
              <a:rPr lang="en-US" sz="1961" i="1" spc="-49">
                <a:ln w="3175">
                  <a:noFill/>
                </a:ln>
                <a:solidFill>
                  <a:srgbClr val="3C3C41"/>
                </a:solidFill>
                <a:latin typeface="Segoe UI" panose="020B0502040204020203" pitchFamily="34" charset="0"/>
                <a:ea typeface="+mn-ea"/>
                <a:cs typeface="Segoe UI" panose="020B0502040204020203" pitchFamily="34" charset="0"/>
              </a:rPr>
              <a:t>Which roles typically use which capabilities</a:t>
            </a:r>
          </a:p>
        </p:txBody>
      </p:sp>
      <p:sp>
        <p:nvSpPr>
          <p:cNvPr id="25" name="TextBox 24">
            <a:extLst>
              <a:ext uri="{FF2B5EF4-FFF2-40B4-BE49-F238E27FC236}">
                <a16:creationId xmlns:a16="http://schemas.microsoft.com/office/drawing/2014/main" id="{C97431DD-2C07-43D8-90AD-E0A7C2DA6735}"/>
              </a:ext>
            </a:extLst>
          </p:cNvPr>
          <p:cNvSpPr txBox="1"/>
          <p:nvPr/>
        </p:nvSpPr>
        <p:spPr>
          <a:xfrm>
            <a:off x="637960" y="1194373"/>
            <a:ext cx="1454909" cy="301806"/>
          </a:xfrm>
          <a:prstGeom prst="rect">
            <a:avLst/>
          </a:prstGeom>
          <a:noFill/>
        </p:spPr>
        <p:txBody>
          <a:bodyPr wrap="square" lIns="89654" tIns="44827" rIns="89654" bIns="44827"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73"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Access Control </a:t>
            </a:r>
            <a:endParaRPr kumimoji="0" lang="en-US" sz="1373" b="0" i="0" u="none" strike="noStrike" kern="1200" cap="none" spc="0" normalizeH="0" baseline="0" noProof="0">
              <a:ln>
                <a:noFill/>
              </a:ln>
              <a:solidFill>
                <a:prstClr val="black"/>
              </a:solidFill>
              <a:effectLst/>
              <a:uLnTx/>
              <a:uFillTx/>
              <a:latin typeface="Segoe UI Semibold" panose="020B0702040204020203" pitchFamily="34" charset="0"/>
              <a:ea typeface="Calibri" panose="020F0502020204030204"/>
              <a:cs typeface="Segoe UI Semibold" panose="020B0702040204020203" pitchFamily="34" charset="0"/>
            </a:endParaRPr>
          </a:p>
        </p:txBody>
      </p:sp>
      <p:sp>
        <p:nvSpPr>
          <p:cNvPr id="27" name="TextBox 26">
            <a:extLst>
              <a:ext uri="{FF2B5EF4-FFF2-40B4-BE49-F238E27FC236}">
                <a16:creationId xmlns:a16="http://schemas.microsoft.com/office/drawing/2014/main" id="{5056D47C-DF8F-48B2-9EF8-54B1819B864B}"/>
              </a:ext>
            </a:extLst>
          </p:cNvPr>
          <p:cNvSpPr txBox="1"/>
          <p:nvPr/>
        </p:nvSpPr>
        <p:spPr>
          <a:xfrm>
            <a:off x="9525027" y="1152453"/>
            <a:ext cx="2889085" cy="301806"/>
          </a:xfrm>
          <a:prstGeom prst="rect">
            <a:avLst/>
          </a:prstGeom>
          <a:noFill/>
        </p:spPr>
        <p:txBody>
          <a:bodyPr wrap="square" lIns="89654" tIns="44827" rIns="89654" bIns="44827"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73"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Asset Protection</a:t>
            </a:r>
            <a:endParaRPr kumimoji="0" lang="en-US" sz="1765"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p:txBody>
      </p:sp>
      <p:pic>
        <p:nvPicPr>
          <p:cNvPr id="30" name="Picture 29">
            <a:extLst>
              <a:ext uri="{FF2B5EF4-FFF2-40B4-BE49-F238E27FC236}">
                <a16:creationId xmlns:a16="http://schemas.microsoft.com/office/drawing/2014/main" id="{05EB3AFD-3087-45E5-91DC-5FD07E26BB33}"/>
              </a:ext>
            </a:extLst>
          </p:cNvPr>
          <p:cNvPicPr>
            <a:picLocks noChangeAspect="1"/>
          </p:cNvPicPr>
          <p:nvPr/>
        </p:nvPicPr>
        <p:blipFill>
          <a:blip r:embed="rId4"/>
          <a:stretch>
            <a:fillRect/>
          </a:stretch>
        </p:blipFill>
        <p:spPr>
          <a:xfrm>
            <a:off x="427729" y="1194373"/>
            <a:ext cx="139270" cy="279003"/>
          </a:xfrm>
          <a:prstGeom prst="rect">
            <a:avLst/>
          </a:prstGeom>
        </p:spPr>
      </p:pic>
      <p:grpSp>
        <p:nvGrpSpPr>
          <p:cNvPr id="70" name="Group 69">
            <a:extLst>
              <a:ext uri="{FF2B5EF4-FFF2-40B4-BE49-F238E27FC236}">
                <a16:creationId xmlns:a16="http://schemas.microsoft.com/office/drawing/2014/main" id="{31A3DB7A-14DD-4025-867D-9CDD8937E910}"/>
              </a:ext>
            </a:extLst>
          </p:cNvPr>
          <p:cNvGrpSpPr/>
          <p:nvPr/>
        </p:nvGrpSpPr>
        <p:grpSpPr>
          <a:xfrm>
            <a:off x="9209090" y="1194373"/>
            <a:ext cx="203950" cy="344017"/>
            <a:chOff x="3152251" y="4831993"/>
            <a:chExt cx="273874" cy="461962"/>
          </a:xfrm>
        </p:grpSpPr>
        <p:grpSp>
          <p:nvGrpSpPr>
            <p:cNvPr id="71" name="Group 70">
              <a:extLst>
                <a:ext uri="{FF2B5EF4-FFF2-40B4-BE49-F238E27FC236}">
                  <a16:creationId xmlns:a16="http://schemas.microsoft.com/office/drawing/2014/main" id="{16E11660-321F-4C11-A162-ECEBBEECFCAD}"/>
                </a:ext>
              </a:extLst>
            </p:cNvPr>
            <p:cNvGrpSpPr/>
            <p:nvPr/>
          </p:nvGrpSpPr>
          <p:grpSpPr>
            <a:xfrm>
              <a:off x="3152251" y="4831993"/>
              <a:ext cx="273874" cy="461962"/>
              <a:chOff x="4537326" y="968616"/>
              <a:chExt cx="166688" cy="280987"/>
            </a:xfrm>
          </p:grpSpPr>
          <p:sp>
            <p:nvSpPr>
              <p:cNvPr id="76" name="AutoShape 32">
                <a:extLst>
                  <a:ext uri="{FF2B5EF4-FFF2-40B4-BE49-F238E27FC236}">
                    <a16:creationId xmlns:a16="http://schemas.microsoft.com/office/drawing/2014/main" id="{6AD88326-A02A-469C-B380-A996F5A91787}"/>
                  </a:ext>
                </a:extLst>
              </p:cNvPr>
              <p:cNvSpPr>
                <a:spLocks noChangeAspect="1" noChangeArrowheads="1" noTextEdit="1"/>
              </p:cNvSpPr>
              <p:nvPr/>
            </p:nvSpPr>
            <p:spPr bwMode="auto">
              <a:xfrm>
                <a:off x="4537326" y="968616"/>
                <a:ext cx="166688"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77" name="Rectangle 34">
                <a:extLst>
                  <a:ext uri="{FF2B5EF4-FFF2-40B4-BE49-F238E27FC236}">
                    <a16:creationId xmlns:a16="http://schemas.microsoft.com/office/drawing/2014/main" id="{B85B2D9C-8840-46C7-85AD-A2E86BAE39DA}"/>
                  </a:ext>
                </a:extLst>
              </p:cNvPr>
              <p:cNvSpPr>
                <a:spLocks noChangeArrowheads="1"/>
              </p:cNvSpPr>
              <p:nvPr/>
            </p:nvSpPr>
            <p:spPr bwMode="auto">
              <a:xfrm>
                <a:off x="4537326" y="1052753"/>
                <a:ext cx="166688" cy="120650"/>
              </a:xfrm>
              <a:prstGeom prst="rect">
                <a:avLst/>
              </a:prstGeom>
              <a:solidFill>
                <a:schemeClr val="tx1"/>
              </a:solidFill>
              <a:ln>
                <a:noFill/>
              </a:ln>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78" name="Flowchart: Delay 77">
                <a:extLst>
                  <a:ext uri="{FF2B5EF4-FFF2-40B4-BE49-F238E27FC236}">
                    <a16:creationId xmlns:a16="http://schemas.microsoft.com/office/drawing/2014/main" id="{79FF2AE6-9D0D-40C3-9072-BF21C0DDE7E5}"/>
                  </a:ext>
                </a:extLst>
              </p:cNvPr>
              <p:cNvSpPr/>
              <p:nvPr/>
            </p:nvSpPr>
            <p:spPr bwMode="auto">
              <a:xfrm rot="16200000">
                <a:off x="4568264" y="970763"/>
                <a:ext cx="98425" cy="110004"/>
              </a:xfrm>
              <a:prstGeom prst="flowChartDelay">
                <a:avLst/>
              </a:prstGeom>
              <a:noFill/>
              <a:ln w="285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308" tIns="143446" rIns="179308" bIns="143446" numCol="1" spcCol="0" rtlCol="0" fromWordArt="0" anchor="t" anchorCtr="0" forceAA="0" compatLnSpc="1">
                <a:prstTxWarp prst="textNoShape">
                  <a:avLst/>
                </a:prstTxWarp>
                <a:noAutofit/>
              </a:bodyPr>
              <a:lstStyle/>
              <a:p>
                <a:pPr marL="0" marR="0" lvl="0" indent="0" algn="ctr" defTabSz="914289" rtl="0" eaLnBrk="1" fontAlgn="base" latinLnBrk="0" hangingPunct="1">
                  <a:lnSpc>
                    <a:spcPct val="90000"/>
                  </a:lnSpc>
                  <a:spcBef>
                    <a:spcPct val="0"/>
                  </a:spcBef>
                  <a:spcAft>
                    <a:spcPct val="0"/>
                  </a:spcAft>
                  <a:buClrTx/>
                  <a:buSzTx/>
                  <a:buFontTx/>
                  <a:buNone/>
                  <a:tabLst/>
                  <a:defRPr/>
                </a:pPr>
                <a:endParaRPr kumimoji="0" lang="en-US" sz="3138" b="0" i="0" u="none" strike="noStrike" kern="1200" cap="none" spc="0" normalizeH="0" baseline="0" noProof="0" err="1">
                  <a:ln>
                    <a:noFill/>
                  </a:ln>
                  <a:gradFill>
                    <a:gsLst>
                      <a:gs pos="0">
                        <a:srgbClr val="FFFFFF"/>
                      </a:gs>
                      <a:gs pos="100000">
                        <a:srgbClr val="FFFFFF"/>
                      </a:gs>
                    </a:gsLst>
                    <a:lin ang="5400000" scaled="0"/>
                  </a:gradFill>
                  <a:effectLst/>
                  <a:uLnTx/>
                  <a:uFillTx/>
                  <a:latin typeface="Calibri Light" panose="020F0302020204030204"/>
                  <a:ea typeface="Segoe UI" pitchFamily="34" charset="0"/>
                  <a:cs typeface="Segoe UI" pitchFamily="34" charset="0"/>
                </a:endParaRPr>
              </a:p>
            </p:txBody>
          </p:sp>
        </p:grpSp>
        <p:grpSp>
          <p:nvGrpSpPr>
            <p:cNvPr id="72" name="Group 48">
              <a:extLst>
                <a:ext uri="{FF2B5EF4-FFF2-40B4-BE49-F238E27FC236}">
                  <a16:creationId xmlns:a16="http://schemas.microsoft.com/office/drawing/2014/main" id="{927B7DF2-5AA2-4DFC-B035-2C20920C41A0}"/>
                </a:ext>
              </a:extLst>
            </p:cNvPr>
            <p:cNvGrpSpPr>
              <a:grpSpLocks noChangeAspect="1"/>
            </p:cNvGrpSpPr>
            <p:nvPr/>
          </p:nvGrpSpPr>
          <p:grpSpPr bwMode="auto">
            <a:xfrm>
              <a:off x="3215923" y="5023123"/>
              <a:ext cx="146530" cy="87667"/>
              <a:chOff x="2817" y="3642"/>
              <a:chExt cx="117" cy="70"/>
            </a:xfrm>
          </p:grpSpPr>
          <p:sp>
            <p:nvSpPr>
              <p:cNvPr id="73" name="Oval 63">
                <a:extLst>
                  <a:ext uri="{FF2B5EF4-FFF2-40B4-BE49-F238E27FC236}">
                    <a16:creationId xmlns:a16="http://schemas.microsoft.com/office/drawing/2014/main" id="{2D60CD6B-77C4-4BB8-B77F-47961B13A415}"/>
                  </a:ext>
                </a:extLst>
              </p:cNvPr>
              <p:cNvSpPr>
                <a:spLocks noChangeArrowheads="1"/>
              </p:cNvSpPr>
              <p:nvPr/>
            </p:nvSpPr>
            <p:spPr bwMode="auto">
              <a:xfrm>
                <a:off x="2828" y="3642"/>
                <a:ext cx="71" cy="70"/>
              </a:xfrm>
              <a:prstGeom prst="ellipse">
                <a:avLst/>
              </a:prstGeom>
              <a:solidFill>
                <a:srgbClr val="50E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74" name="Freeform 64">
                <a:extLst>
                  <a:ext uri="{FF2B5EF4-FFF2-40B4-BE49-F238E27FC236}">
                    <a16:creationId xmlns:a16="http://schemas.microsoft.com/office/drawing/2014/main" id="{B095722C-481D-4DA2-9191-7E8C33DFEFF7}"/>
                  </a:ext>
                </a:extLst>
              </p:cNvPr>
              <p:cNvSpPr>
                <a:spLocks/>
              </p:cNvSpPr>
              <p:nvPr/>
            </p:nvSpPr>
            <p:spPr bwMode="auto">
              <a:xfrm>
                <a:off x="2817" y="3686"/>
                <a:ext cx="117" cy="26"/>
              </a:xfrm>
              <a:custGeom>
                <a:avLst/>
                <a:gdLst>
                  <a:gd name="T0" fmla="*/ 379 w 427"/>
                  <a:gd name="T1" fmla="*/ 96 h 96"/>
                  <a:gd name="T2" fmla="*/ 48 w 427"/>
                  <a:gd name="T3" fmla="*/ 96 h 96"/>
                  <a:gd name="T4" fmla="*/ 0 w 427"/>
                  <a:gd name="T5" fmla="*/ 48 h 96"/>
                  <a:gd name="T6" fmla="*/ 0 w 427"/>
                  <a:gd name="T7" fmla="*/ 48 h 96"/>
                  <a:gd name="T8" fmla="*/ 48 w 427"/>
                  <a:gd name="T9" fmla="*/ 0 h 96"/>
                  <a:gd name="T10" fmla="*/ 379 w 427"/>
                  <a:gd name="T11" fmla="*/ 0 h 96"/>
                  <a:gd name="T12" fmla="*/ 427 w 427"/>
                  <a:gd name="T13" fmla="*/ 48 h 96"/>
                  <a:gd name="T14" fmla="*/ 427 w 427"/>
                  <a:gd name="T15" fmla="*/ 48 h 96"/>
                  <a:gd name="T16" fmla="*/ 379 w 427"/>
                  <a:gd name="T1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7" h="96">
                    <a:moveTo>
                      <a:pt x="379" y="96"/>
                    </a:moveTo>
                    <a:cubicBezTo>
                      <a:pt x="48" y="96"/>
                      <a:pt x="48" y="96"/>
                      <a:pt x="48" y="96"/>
                    </a:cubicBezTo>
                    <a:cubicBezTo>
                      <a:pt x="22" y="96"/>
                      <a:pt x="0" y="75"/>
                      <a:pt x="0" y="48"/>
                    </a:cubicBezTo>
                    <a:cubicBezTo>
                      <a:pt x="0" y="48"/>
                      <a:pt x="0" y="48"/>
                      <a:pt x="0" y="48"/>
                    </a:cubicBezTo>
                    <a:cubicBezTo>
                      <a:pt x="0" y="21"/>
                      <a:pt x="22" y="0"/>
                      <a:pt x="48" y="0"/>
                    </a:cubicBezTo>
                    <a:cubicBezTo>
                      <a:pt x="379" y="0"/>
                      <a:pt x="379" y="0"/>
                      <a:pt x="379" y="0"/>
                    </a:cubicBezTo>
                    <a:cubicBezTo>
                      <a:pt x="406" y="0"/>
                      <a:pt x="427" y="21"/>
                      <a:pt x="427" y="48"/>
                    </a:cubicBezTo>
                    <a:cubicBezTo>
                      <a:pt x="427" y="48"/>
                      <a:pt x="427" y="48"/>
                      <a:pt x="427" y="48"/>
                    </a:cubicBezTo>
                    <a:cubicBezTo>
                      <a:pt x="427" y="75"/>
                      <a:pt x="406" y="96"/>
                      <a:pt x="379" y="96"/>
                    </a:cubicBezTo>
                    <a:close/>
                  </a:path>
                </a:pathLst>
              </a:custGeom>
              <a:solidFill>
                <a:srgbClr val="50E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75" name="Oval 65">
                <a:extLst>
                  <a:ext uri="{FF2B5EF4-FFF2-40B4-BE49-F238E27FC236}">
                    <a16:creationId xmlns:a16="http://schemas.microsoft.com/office/drawing/2014/main" id="{EB6BA392-C900-4AA2-95CE-04B8A47DC2C9}"/>
                  </a:ext>
                </a:extLst>
              </p:cNvPr>
              <p:cNvSpPr>
                <a:spLocks noChangeArrowheads="1"/>
              </p:cNvSpPr>
              <p:nvPr/>
            </p:nvSpPr>
            <p:spPr bwMode="auto">
              <a:xfrm>
                <a:off x="2875" y="3653"/>
                <a:ext cx="47" cy="47"/>
              </a:xfrm>
              <a:prstGeom prst="ellipse">
                <a:avLst/>
              </a:prstGeom>
              <a:solidFill>
                <a:srgbClr val="50E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grpSp>
      </p:grpSp>
      <p:sp>
        <p:nvSpPr>
          <p:cNvPr id="28" name="TextBox 27">
            <a:extLst>
              <a:ext uri="{FF2B5EF4-FFF2-40B4-BE49-F238E27FC236}">
                <a16:creationId xmlns:a16="http://schemas.microsoft.com/office/drawing/2014/main" id="{F8277E3D-0A15-4EC3-957B-1C970F28955D}"/>
              </a:ext>
            </a:extLst>
          </p:cNvPr>
          <p:cNvSpPr txBox="1"/>
          <p:nvPr/>
        </p:nvSpPr>
        <p:spPr>
          <a:xfrm>
            <a:off x="6642312" y="1194373"/>
            <a:ext cx="2115472" cy="301806"/>
          </a:xfrm>
          <a:prstGeom prst="rect">
            <a:avLst/>
          </a:prstGeom>
          <a:noFill/>
        </p:spPr>
        <p:txBody>
          <a:bodyPr wrap="square" lIns="89654" tIns="44827" rIns="89654" bIns="44827"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73"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Security Governance</a:t>
            </a:r>
            <a:endParaRPr kumimoji="0" lang="en-US" sz="1765"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p:txBody>
      </p:sp>
      <p:grpSp>
        <p:nvGrpSpPr>
          <p:cNvPr id="58" name="Group 40">
            <a:extLst>
              <a:ext uri="{FF2B5EF4-FFF2-40B4-BE49-F238E27FC236}">
                <a16:creationId xmlns:a16="http://schemas.microsoft.com/office/drawing/2014/main" id="{E972677D-7B6F-4158-8A79-996B9041C8EF}"/>
              </a:ext>
            </a:extLst>
          </p:cNvPr>
          <p:cNvGrpSpPr>
            <a:grpSpLocks noChangeAspect="1"/>
          </p:cNvGrpSpPr>
          <p:nvPr/>
        </p:nvGrpSpPr>
        <p:grpSpPr bwMode="auto">
          <a:xfrm>
            <a:off x="6202032" y="1194373"/>
            <a:ext cx="237155" cy="236021"/>
            <a:chOff x="2333" y="2375"/>
            <a:chExt cx="209" cy="208"/>
          </a:xfrm>
        </p:grpSpPr>
        <p:sp>
          <p:nvSpPr>
            <p:cNvPr id="59" name="AutoShape 39">
              <a:extLst>
                <a:ext uri="{FF2B5EF4-FFF2-40B4-BE49-F238E27FC236}">
                  <a16:creationId xmlns:a16="http://schemas.microsoft.com/office/drawing/2014/main" id="{B8B9FE65-3B8D-425F-A4C4-5DC2D63426B2}"/>
                </a:ext>
              </a:extLst>
            </p:cNvPr>
            <p:cNvSpPr>
              <a:spLocks noChangeAspect="1" noChangeArrowheads="1" noTextEdit="1"/>
            </p:cNvSpPr>
            <p:nvPr/>
          </p:nvSpPr>
          <p:spPr bwMode="auto">
            <a:xfrm>
              <a:off x="2333" y="2375"/>
              <a:ext cx="209" cy="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60" name="Freeform 41">
              <a:extLst>
                <a:ext uri="{FF2B5EF4-FFF2-40B4-BE49-F238E27FC236}">
                  <a16:creationId xmlns:a16="http://schemas.microsoft.com/office/drawing/2014/main" id="{AE9D6698-0575-495D-9331-7B3A36A3C9CA}"/>
                </a:ext>
              </a:extLst>
            </p:cNvPr>
            <p:cNvSpPr>
              <a:spLocks noEditPoints="1"/>
            </p:cNvSpPr>
            <p:nvPr/>
          </p:nvSpPr>
          <p:spPr bwMode="auto">
            <a:xfrm>
              <a:off x="2333" y="2375"/>
              <a:ext cx="209" cy="208"/>
            </a:xfrm>
            <a:custGeom>
              <a:avLst/>
              <a:gdLst>
                <a:gd name="T0" fmla="*/ 209 w 209"/>
                <a:gd name="T1" fmla="*/ 0 h 208"/>
                <a:gd name="T2" fmla="*/ 165 w 209"/>
                <a:gd name="T3" fmla="*/ 0 h 208"/>
                <a:gd name="T4" fmla="*/ 44 w 209"/>
                <a:gd name="T5" fmla="*/ 0 h 208"/>
                <a:gd name="T6" fmla="*/ 0 w 209"/>
                <a:gd name="T7" fmla="*/ 0 h 208"/>
                <a:gd name="T8" fmla="*/ 0 w 209"/>
                <a:gd name="T9" fmla="*/ 0 h 208"/>
                <a:gd name="T10" fmla="*/ 0 w 209"/>
                <a:gd name="T11" fmla="*/ 44 h 208"/>
                <a:gd name="T12" fmla="*/ 0 w 209"/>
                <a:gd name="T13" fmla="*/ 44 h 208"/>
                <a:gd name="T14" fmla="*/ 0 w 209"/>
                <a:gd name="T15" fmla="*/ 164 h 208"/>
                <a:gd name="T16" fmla="*/ 0 w 209"/>
                <a:gd name="T17" fmla="*/ 208 h 208"/>
                <a:gd name="T18" fmla="*/ 44 w 209"/>
                <a:gd name="T19" fmla="*/ 208 h 208"/>
                <a:gd name="T20" fmla="*/ 165 w 209"/>
                <a:gd name="T21" fmla="*/ 208 h 208"/>
                <a:gd name="T22" fmla="*/ 209 w 209"/>
                <a:gd name="T23" fmla="*/ 208 h 208"/>
                <a:gd name="T24" fmla="*/ 209 w 209"/>
                <a:gd name="T25" fmla="*/ 208 h 208"/>
                <a:gd name="T26" fmla="*/ 209 w 209"/>
                <a:gd name="T27" fmla="*/ 0 h 208"/>
                <a:gd name="T28" fmla="*/ 209 w 209"/>
                <a:gd name="T29" fmla="*/ 0 h 208"/>
                <a:gd name="T30" fmla="*/ 209 w 209"/>
                <a:gd name="T31" fmla="*/ 0 h 208"/>
                <a:gd name="T32" fmla="*/ 44 w 209"/>
                <a:gd name="T33" fmla="*/ 164 h 208"/>
                <a:gd name="T34" fmla="*/ 44 w 209"/>
                <a:gd name="T35" fmla="*/ 44 h 208"/>
                <a:gd name="T36" fmla="*/ 165 w 209"/>
                <a:gd name="T37" fmla="*/ 44 h 208"/>
                <a:gd name="T38" fmla="*/ 165 w 209"/>
                <a:gd name="T39" fmla="*/ 164 h 208"/>
                <a:gd name="T40" fmla="*/ 44 w 209"/>
                <a:gd name="T41" fmla="*/ 164 h 208"/>
                <a:gd name="T42" fmla="*/ 44 w 209"/>
                <a:gd name="T43" fmla="*/ 16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9" h="208">
                  <a:moveTo>
                    <a:pt x="209" y="0"/>
                  </a:moveTo>
                  <a:lnTo>
                    <a:pt x="165" y="0"/>
                  </a:lnTo>
                  <a:lnTo>
                    <a:pt x="44" y="0"/>
                  </a:lnTo>
                  <a:lnTo>
                    <a:pt x="0" y="0"/>
                  </a:lnTo>
                  <a:lnTo>
                    <a:pt x="0" y="0"/>
                  </a:lnTo>
                  <a:lnTo>
                    <a:pt x="0" y="44"/>
                  </a:lnTo>
                  <a:lnTo>
                    <a:pt x="0" y="44"/>
                  </a:lnTo>
                  <a:lnTo>
                    <a:pt x="0" y="164"/>
                  </a:lnTo>
                  <a:lnTo>
                    <a:pt x="0" y="208"/>
                  </a:lnTo>
                  <a:lnTo>
                    <a:pt x="44" y="208"/>
                  </a:lnTo>
                  <a:lnTo>
                    <a:pt x="165" y="208"/>
                  </a:lnTo>
                  <a:lnTo>
                    <a:pt x="209" y="208"/>
                  </a:lnTo>
                  <a:lnTo>
                    <a:pt x="209" y="208"/>
                  </a:lnTo>
                  <a:lnTo>
                    <a:pt x="209" y="0"/>
                  </a:lnTo>
                  <a:lnTo>
                    <a:pt x="209" y="0"/>
                  </a:lnTo>
                  <a:lnTo>
                    <a:pt x="209" y="0"/>
                  </a:lnTo>
                  <a:close/>
                  <a:moveTo>
                    <a:pt x="44" y="164"/>
                  </a:moveTo>
                  <a:lnTo>
                    <a:pt x="44" y="44"/>
                  </a:lnTo>
                  <a:lnTo>
                    <a:pt x="165" y="44"/>
                  </a:lnTo>
                  <a:lnTo>
                    <a:pt x="165" y="164"/>
                  </a:lnTo>
                  <a:lnTo>
                    <a:pt x="44" y="164"/>
                  </a:lnTo>
                  <a:lnTo>
                    <a:pt x="44" y="16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61" name="Freeform 42">
              <a:extLst>
                <a:ext uri="{FF2B5EF4-FFF2-40B4-BE49-F238E27FC236}">
                  <a16:creationId xmlns:a16="http://schemas.microsoft.com/office/drawing/2014/main" id="{D1F33B80-ADC0-4BDC-BF8F-C526D495397E}"/>
                </a:ext>
              </a:extLst>
            </p:cNvPr>
            <p:cNvSpPr>
              <a:spLocks/>
            </p:cNvSpPr>
            <p:nvPr/>
          </p:nvSpPr>
          <p:spPr bwMode="auto">
            <a:xfrm>
              <a:off x="2443" y="2485"/>
              <a:ext cx="44" cy="43"/>
            </a:xfrm>
            <a:custGeom>
              <a:avLst/>
              <a:gdLst>
                <a:gd name="T0" fmla="*/ 44 w 44"/>
                <a:gd name="T1" fmla="*/ 43 h 43"/>
                <a:gd name="T2" fmla="*/ 0 w 44"/>
                <a:gd name="T3" fmla="*/ 43 h 43"/>
                <a:gd name="T4" fmla="*/ 0 w 44"/>
                <a:gd name="T5" fmla="*/ 0 h 43"/>
                <a:gd name="T6" fmla="*/ 44 w 44"/>
                <a:gd name="T7" fmla="*/ 0 h 43"/>
                <a:gd name="T8" fmla="*/ 44 w 44"/>
                <a:gd name="T9" fmla="*/ 43 h 43"/>
                <a:gd name="T10" fmla="*/ 44 w 44"/>
                <a:gd name="T11" fmla="*/ 43 h 43"/>
              </a:gdLst>
              <a:ahLst/>
              <a:cxnLst>
                <a:cxn ang="0">
                  <a:pos x="T0" y="T1"/>
                </a:cxn>
                <a:cxn ang="0">
                  <a:pos x="T2" y="T3"/>
                </a:cxn>
                <a:cxn ang="0">
                  <a:pos x="T4" y="T5"/>
                </a:cxn>
                <a:cxn ang="0">
                  <a:pos x="T6" y="T7"/>
                </a:cxn>
                <a:cxn ang="0">
                  <a:pos x="T8" y="T9"/>
                </a:cxn>
                <a:cxn ang="0">
                  <a:pos x="T10" y="T11"/>
                </a:cxn>
              </a:cxnLst>
              <a:rect l="0" t="0" r="r" b="b"/>
              <a:pathLst>
                <a:path w="44" h="43">
                  <a:moveTo>
                    <a:pt x="44" y="43"/>
                  </a:moveTo>
                  <a:lnTo>
                    <a:pt x="0" y="43"/>
                  </a:lnTo>
                  <a:lnTo>
                    <a:pt x="0" y="0"/>
                  </a:lnTo>
                  <a:lnTo>
                    <a:pt x="44" y="0"/>
                  </a:lnTo>
                  <a:lnTo>
                    <a:pt x="44" y="43"/>
                  </a:lnTo>
                  <a:lnTo>
                    <a:pt x="44" y="43"/>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67" name="Freeform 43">
              <a:extLst>
                <a:ext uri="{FF2B5EF4-FFF2-40B4-BE49-F238E27FC236}">
                  <a16:creationId xmlns:a16="http://schemas.microsoft.com/office/drawing/2014/main" id="{EF8F99B8-9FD4-4103-B441-608D9890B4E4}"/>
                </a:ext>
              </a:extLst>
            </p:cNvPr>
            <p:cNvSpPr>
              <a:spLocks/>
            </p:cNvSpPr>
            <p:nvPr/>
          </p:nvSpPr>
          <p:spPr bwMode="auto">
            <a:xfrm>
              <a:off x="2443" y="2430"/>
              <a:ext cx="44" cy="44"/>
            </a:xfrm>
            <a:custGeom>
              <a:avLst/>
              <a:gdLst>
                <a:gd name="T0" fmla="*/ 44 w 44"/>
                <a:gd name="T1" fmla="*/ 44 h 44"/>
                <a:gd name="T2" fmla="*/ 0 w 44"/>
                <a:gd name="T3" fmla="*/ 44 h 44"/>
                <a:gd name="T4" fmla="*/ 0 w 44"/>
                <a:gd name="T5" fmla="*/ 0 h 44"/>
                <a:gd name="T6" fmla="*/ 44 w 44"/>
                <a:gd name="T7" fmla="*/ 0 h 44"/>
                <a:gd name="T8" fmla="*/ 44 w 44"/>
                <a:gd name="T9" fmla="*/ 44 h 44"/>
                <a:gd name="T10" fmla="*/ 44 w 44"/>
                <a:gd name="T11" fmla="*/ 44 h 44"/>
              </a:gdLst>
              <a:ahLst/>
              <a:cxnLst>
                <a:cxn ang="0">
                  <a:pos x="T0" y="T1"/>
                </a:cxn>
                <a:cxn ang="0">
                  <a:pos x="T2" y="T3"/>
                </a:cxn>
                <a:cxn ang="0">
                  <a:pos x="T4" y="T5"/>
                </a:cxn>
                <a:cxn ang="0">
                  <a:pos x="T6" y="T7"/>
                </a:cxn>
                <a:cxn ang="0">
                  <a:pos x="T8" y="T9"/>
                </a:cxn>
                <a:cxn ang="0">
                  <a:pos x="T10" y="T11"/>
                </a:cxn>
              </a:cxnLst>
              <a:rect l="0" t="0" r="r" b="b"/>
              <a:pathLst>
                <a:path w="44" h="44">
                  <a:moveTo>
                    <a:pt x="44" y="44"/>
                  </a:moveTo>
                  <a:lnTo>
                    <a:pt x="0" y="44"/>
                  </a:lnTo>
                  <a:lnTo>
                    <a:pt x="0" y="0"/>
                  </a:lnTo>
                  <a:lnTo>
                    <a:pt x="44" y="0"/>
                  </a:lnTo>
                  <a:lnTo>
                    <a:pt x="44" y="44"/>
                  </a:lnTo>
                  <a:lnTo>
                    <a:pt x="44" y="44"/>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68" name="Freeform 44">
              <a:extLst>
                <a:ext uri="{FF2B5EF4-FFF2-40B4-BE49-F238E27FC236}">
                  <a16:creationId xmlns:a16="http://schemas.microsoft.com/office/drawing/2014/main" id="{1F409019-01A5-44EA-88DA-7C0567C7B22A}"/>
                </a:ext>
              </a:extLst>
            </p:cNvPr>
            <p:cNvSpPr>
              <a:spLocks/>
            </p:cNvSpPr>
            <p:nvPr/>
          </p:nvSpPr>
          <p:spPr bwMode="auto">
            <a:xfrm>
              <a:off x="2388" y="2430"/>
              <a:ext cx="44" cy="44"/>
            </a:xfrm>
            <a:custGeom>
              <a:avLst/>
              <a:gdLst>
                <a:gd name="T0" fmla="*/ 44 w 44"/>
                <a:gd name="T1" fmla="*/ 44 h 44"/>
                <a:gd name="T2" fmla="*/ 0 w 44"/>
                <a:gd name="T3" fmla="*/ 44 h 44"/>
                <a:gd name="T4" fmla="*/ 0 w 44"/>
                <a:gd name="T5" fmla="*/ 0 h 44"/>
                <a:gd name="T6" fmla="*/ 44 w 44"/>
                <a:gd name="T7" fmla="*/ 0 h 44"/>
                <a:gd name="T8" fmla="*/ 44 w 44"/>
                <a:gd name="T9" fmla="*/ 44 h 44"/>
                <a:gd name="T10" fmla="*/ 44 w 44"/>
                <a:gd name="T11" fmla="*/ 44 h 44"/>
              </a:gdLst>
              <a:ahLst/>
              <a:cxnLst>
                <a:cxn ang="0">
                  <a:pos x="T0" y="T1"/>
                </a:cxn>
                <a:cxn ang="0">
                  <a:pos x="T2" y="T3"/>
                </a:cxn>
                <a:cxn ang="0">
                  <a:pos x="T4" y="T5"/>
                </a:cxn>
                <a:cxn ang="0">
                  <a:pos x="T6" y="T7"/>
                </a:cxn>
                <a:cxn ang="0">
                  <a:pos x="T8" y="T9"/>
                </a:cxn>
                <a:cxn ang="0">
                  <a:pos x="T10" y="T11"/>
                </a:cxn>
              </a:cxnLst>
              <a:rect l="0" t="0" r="r" b="b"/>
              <a:pathLst>
                <a:path w="44" h="44">
                  <a:moveTo>
                    <a:pt x="44" y="44"/>
                  </a:moveTo>
                  <a:lnTo>
                    <a:pt x="0" y="44"/>
                  </a:lnTo>
                  <a:lnTo>
                    <a:pt x="0" y="0"/>
                  </a:lnTo>
                  <a:lnTo>
                    <a:pt x="44" y="0"/>
                  </a:lnTo>
                  <a:lnTo>
                    <a:pt x="44" y="44"/>
                  </a:lnTo>
                  <a:lnTo>
                    <a:pt x="44" y="44"/>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69" name="Freeform 45">
              <a:extLst>
                <a:ext uri="{FF2B5EF4-FFF2-40B4-BE49-F238E27FC236}">
                  <a16:creationId xmlns:a16="http://schemas.microsoft.com/office/drawing/2014/main" id="{C12A5A57-5387-4EBF-803D-FF041AC7FAE6}"/>
                </a:ext>
              </a:extLst>
            </p:cNvPr>
            <p:cNvSpPr>
              <a:spLocks/>
            </p:cNvSpPr>
            <p:nvPr/>
          </p:nvSpPr>
          <p:spPr bwMode="auto">
            <a:xfrm>
              <a:off x="2388" y="2484"/>
              <a:ext cx="44" cy="44"/>
            </a:xfrm>
            <a:custGeom>
              <a:avLst/>
              <a:gdLst>
                <a:gd name="T0" fmla="*/ 44 w 44"/>
                <a:gd name="T1" fmla="*/ 44 h 44"/>
                <a:gd name="T2" fmla="*/ 0 w 44"/>
                <a:gd name="T3" fmla="*/ 44 h 44"/>
                <a:gd name="T4" fmla="*/ 0 w 44"/>
                <a:gd name="T5" fmla="*/ 0 h 44"/>
                <a:gd name="T6" fmla="*/ 44 w 44"/>
                <a:gd name="T7" fmla="*/ 0 h 44"/>
                <a:gd name="T8" fmla="*/ 44 w 44"/>
                <a:gd name="T9" fmla="*/ 44 h 44"/>
                <a:gd name="T10" fmla="*/ 44 w 44"/>
                <a:gd name="T11" fmla="*/ 44 h 44"/>
              </a:gdLst>
              <a:ahLst/>
              <a:cxnLst>
                <a:cxn ang="0">
                  <a:pos x="T0" y="T1"/>
                </a:cxn>
                <a:cxn ang="0">
                  <a:pos x="T2" y="T3"/>
                </a:cxn>
                <a:cxn ang="0">
                  <a:pos x="T4" y="T5"/>
                </a:cxn>
                <a:cxn ang="0">
                  <a:pos x="T6" y="T7"/>
                </a:cxn>
                <a:cxn ang="0">
                  <a:pos x="T8" y="T9"/>
                </a:cxn>
                <a:cxn ang="0">
                  <a:pos x="T10" y="T11"/>
                </a:cxn>
              </a:cxnLst>
              <a:rect l="0" t="0" r="r" b="b"/>
              <a:pathLst>
                <a:path w="44" h="44">
                  <a:moveTo>
                    <a:pt x="44" y="44"/>
                  </a:moveTo>
                  <a:lnTo>
                    <a:pt x="0" y="44"/>
                  </a:lnTo>
                  <a:lnTo>
                    <a:pt x="0" y="0"/>
                  </a:lnTo>
                  <a:lnTo>
                    <a:pt x="44" y="0"/>
                  </a:lnTo>
                  <a:lnTo>
                    <a:pt x="44" y="44"/>
                  </a:lnTo>
                  <a:lnTo>
                    <a:pt x="44" y="44"/>
                  </a:lnTo>
                  <a:close/>
                </a:path>
              </a:pathLst>
            </a:custGeom>
            <a:solidFill>
              <a:srgbClr val="50E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grpSp>
      <p:sp>
        <p:nvSpPr>
          <p:cNvPr id="24" name="Rectangle 23">
            <a:extLst>
              <a:ext uri="{FF2B5EF4-FFF2-40B4-BE49-F238E27FC236}">
                <a16:creationId xmlns:a16="http://schemas.microsoft.com/office/drawing/2014/main" id="{2A321B29-EFB6-400F-A0BC-4847094EE74C}"/>
              </a:ext>
            </a:extLst>
          </p:cNvPr>
          <p:cNvSpPr/>
          <p:nvPr/>
        </p:nvSpPr>
        <p:spPr>
          <a:xfrm>
            <a:off x="3209508" y="1097211"/>
            <a:ext cx="2781642" cy="5521507"/>
          </a:xfrm>
          <a:prstGeom prst="rect">
            <a:avLst/>
          </a:prstGeom>
          <a:solidFill>
            <a:schemeClr val="accent1">
              <a:lumMod val="20000"/>
              <a:lumOff val="80000"/>
            </a:schemeClr>
          </a:solidFill>
          <a:ln>
            <a:noFill/>
          </a:ln>
          <a:effectLst>
            <a:outerShdw blurRad="190500" dist="762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548632" tIns="64007" rIns="182878" bIns="91438" numCol="1" spcCol="0" rtlCol="0" fromWordArt="0" anchor="ctr" anchorCtr="0" forceAA="0" compatLnSpc="1">
            <a:prstTxWarp prst="textNoShape">
              <a:avLst/>
            </a:prstTxWarp>
            <a:noAutofit/>
          </a:bodyPr>
          <a:lstStyle/>
          <a:p>
            <a:pPr marL="461968" marR="0" lvl="0" indent="0" algn="l" defTabSz="914236" rtl="0" eaLnBrk="1" fontAlgn="auto" latinLnBrk="0" hangingPunct="1">
              <a:lnSpc>
                <a:spcPct val="100000"/>
              </a:lnSpc>
              <a:spcBef>
                <a:spcPts val="0"/>
              </a:spcBef>
              <a:spcAft>
                <a:spcPts val="500"/>
              </a:spcAft>
              <a:buClrTx/>
              <a:buSzTx/>
              <a:buFontTx/>
              <a:buNone/>
              <a:tabLst/>
              <a:defRPr/>
            </a:pPr>
            <a:endParaRPr kumimoji="0" lang="en-US" sz="1400" b="1" i="0" u="none" strike="noStrike" kern="0" cap="none" spc="0" normalizeH="0" baseline="0" noProof="0">
              <a:ln>
                <a:noFill/>
              </a:ln>
              <a:gradFill>
                <a:gsLst>
                  <a:gs pos="68000">
                    <a:srgbClr val="5C2D91"/>
                  </a:gs>
                  <a:gs pos="0">
                    <a:srgbClr val="5C2D91"/>
                  </a:gs>
                </a:gsLst>
                <a:lin ang="7800000" scaled="0"/>
              </a:gradFill>
              <a:effectLst/>
              <a:uLnTx/>
              <a:uFillTx/>
              <a:latin typeface="Segoe UI"/>
              <a:ea typeface="+mn-ea"/>
              <a:cs typeface="+mn-cs"/>
            </a:endParaRPr>
          </a:p>
        </p:txBody>
      </p:sp>
      <p:sp>
        <p:nvSpPr>
          <p:cNvPr id="26" name="TextBox 25">
            <a:extLst>
              <a:ext uri="{FF2B5EF4-FFF2-40B4-BE49-F238E27FC236}">
                <a16:creationId xmlns:a16="http://schemas.microsoft.com/office/drawing/2014/main" id="{40C43E33-16BA-4D2B-AE1E-BE2C74333DA5}"/>
              </a:ext>
            </a:extLst>
          </p:cNvPr>
          <p:cNvSpPr txBox="1"/>
          <p:nvPr/>
        </p:nvSpPr>
        <p:spPr>
          <a:xfrm>
            <a:off x="3731090" y="1194373"/>
            <a:ext cx="1873015" cy="301806"/>
          </a:xfrm>
          <a:prstGeom prst="rect">
            <a:avLst/>
          </a:prstGeom>
          <a:noFill/>
        </p:spPr>
        <p:txBody>
          <a:bodyPr wrap="square" lIns="89654" tIns="44827" rIns="89654" bIns="44827"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73"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Security Operations</a:t>
            </a:r>
            <a:endParaRPr kumimoji="0" lang="en-US" sz="1765"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endParaRPr>
          </a:p>
        </p:txBody>
      </p:sp>
      <p:grpSp>
        <p:nvGrpSpPr>
          <p:cNvPr id="31" name="Group 30">
            <a:extLst>
              <a:ext uri="{FF2B5EF4-FFF2-40B4-BE49-F238E27FC236}">
                <a16:creationId xmlns:a16="http://schemas.microsoft.com/office/drawing/2014/main" id="{50158FD3-0A39-44AF-938C-F9E531D408FE}"/>
              </a:ext>
            </a:extLst>
          </p:cNvPr>
          <p:cNvGrpSpPr/>
          <p:nvPr/>
        </p:nvGrpSpPr>
        <p:grpSpPr>
          <a:xfrm>
            <a:off x="3335402" y="1194373"/>
            <a:ext cx="228544" cy="228545"/>
            <a:chOff x="1956619" y="3739829"/>
            <a:chExt cx="433068" cy="433068"/>
          </a:xfrm>
        </p:grpSpPr>
        <p:grpSp>
          <p:nvGrpSpPr>
            <p:cNvPr id="32" name="Group 12">
              <a:extLst>
                <a:ext uri="{FF2B5EF4-FFF2-40B4-BE49-F238E27FC236}">
                  <a16:creationId xmlns:a16="http://schemas.microsoft.com/office/drawing/2014/main" id="{10A2AFB4-E533-45F9-B657-D23B55EDD90F}"/>
                </a:ext>
              </a:extLst>
            </p:cNvPr>
            <p:cNvGrpSpPr>
              <a:grpSpLocks noChangeAspect="1"/>
            </p:cNvGrpSpPr>
            <p:nvPr/>
          </p:nvGrpSpPr>
          <p:grpSpPr bwMode="auto">
            <a:xfrm>
              <a:off x="1956619" y="3739829"/>
              <a:ext cx="433068" cy="433068"/>
              <a:chOff x="2021" y="1362"/>
              <a:chExt cx="374" cy="374"/>
            </a:xfrm>
          </p:grpSpPr>
          <p:sp>
            <p:nvSpPr>
              <p:cNvPr id="39" name="AutoShape 11">
                <a:extLst>
                  <a:ext uri="{FF2B5EF4-FFF2-40B4-BE49-F238E27FC236}">
                    <a16:creationId xmlns:a16="http://schemas.microsoft.com/office/drawing/2014/main" id="{8DFF9DCA-F938-4ADA-A352-FF5B4BC8A3E0}"/>
                  </a:ext>
                </a:extLst>
              </p:cNvPr>
              <p:cNvSpPr>
                <a:spLocks noChangeAspect="1" noChangeArrowheads="1" noTextEdit="1"/>
              </p:cNvSpPr>
              <p:nvPr/>
            </p:nvSpPr>
            <p:spPr bwMode="auto">
              <a:xfrm>
                <a:off x="2021" y="1362"/>
                <a:ext cx="374"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40" name="Freeform 13">
                <a:extLst>
                  <a:ext uri="{FF2B5EF4-FFF2-40B4-BE49-F238E27FC236}">
                    <a16:creationId xmlns:a16="http://schemas.microsoft.com/office/drawing/2014/main" id="{A1C72C85-3AD7-4F2C-98EC-0FF70AD1BB9C}"/>
                  </a:ext>
                </a:extLst>
              </p:cNvPr>
              <p:cNvSpPr>
                <a:spLocks/>
              </p:cNvSpPr>
              <p:nvPr/>
            </p:nvSpPr>
            <p:spPr bwMode="auto">
              <a:xfrm>
                <a:off x="2289" y="1362"/>
                <a:ext cx="37" cy="33"/>
              </a:xfrm>
              <a:custGeom>
                <a:avLst/>
                <a:gdLst>
                  <a:gd name="T0" fmla="*/ 29 w 37"/>
                  <a:gd name="T1" fmla="*/ 33 h 33"/>
                  <a:gd name="T2" fmla="*/ 0 w 37"/>
                  <a:gd name="T3" fmla="*/ 21 h 33"/>
                  <a:gd name="T4" fmla="*/ 9 w 37"/>
                  <a:gd name="T5" fmla="*/ 0 h 33"/>
                  <a:gd name="T6" fmla="*/ 37 w 37"/>
                  <a:gd name="T7" fmla="*/ 11 h 33"/>
                  <a:gd name="T8" fmla="*/ 29 w 37"/>
                  <a:gd name="T9" fmla="*/ 33 h 33"/>
                </a:gdLst>
                <a:ahLst/>
                <a:cxnLst>
                  <a:cxn ang="0">
                    <a:pos x="T0" y="T1"/>
                  </a:cxn>
                  <a:cxn ang="0">
                    <a:pos x="T2" y="T3"/>
                  </a:cxn>
                  <a:cxn ang="0">
                    <a:pos x="T4" y="T5"/>
                  </a:cxn>
                  <a:cxn ang="0">
                    <a:pos x="T6" y="T7"/>
                  </a:cxn>
                  <a:cxn ang="0">
                    <a:pos x="T8" y="T9"/>
                  </a:cxn>
                </a:cxnLst>
                <a:rect l="0" t="0" r="r" b="b"/>
                <a:pathLst>
                  <a:path w="37" h="33">
                    <a:moveTo>
                      <a:pt x="29" y="33"/>
                    </a:moveTo>
                    <a:lnTo>
                      <a:pt x="0" y="21"/>
                    </a:lnTo>
                    <a:lnTo>
                      <a:pt x="9" y="0"/>
                    </a:lnTo>
                    <a:lnTo>
                      <a:pt x="37" y="11"/>
                    </a:lnTo>
                    <a:lnTo>
                      <a:pt x="29" y="33"/>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41" name="Freeform 14">
                <a:extLst>
                  <a:ext uri="{FF2B5EF4-FFF2-40B4-BE49-F238E27FC236}">
                    <a16:creationId xmlns:a16="http://schemas.microsoft.com/office/drawing/2014/main" id="{F48E8AF3-F471-4A7D-B3E1-CA12F2BB54EC}"/>
                  </a:ext>
                </a:extLst>
              </p:cNvPr>
              <p:cNvSpPr>
                <a:spLocks/>
              </p:cNvSpPr>
              <p:nvPr/>
            </p:nvSpPr>
            <p:spPr bwMode="auto">
              <a:xfrm>
                <a:off x="2192" y="1363"/>
                <a:ext cx="37" cy="33"/>
              </a:xfrm>
              <a:custGeom>
                <a:avLst/>
                <a:gdLst>
                  <a:gd name="T0" fmla="*/ 0 w 37"/>
                  <a:gd name="T1" fmla="*/ 12 h 33"/>
                  <a:gd name="T2" fmla="*/ 28 w 37"/>
                  <a:gd name="T3" fmla="*/ 0 h 33"/>
                  <a:gd name="T4" fmla="*/ 37 w 37"/>
                  <a:gd name="T5" fmla="*/ 21 h 33"/>
                  <a:gd name="T6" fmla="*/ 9 w 37"/>
                  <a:gd name="T7" fmla="*/ 33 h 33"/>
                  <a:gd name="T8" fmla="*/ 0 w 37"/>
                  <a:gd name="T9" fmla="*/ 12 h 33"/>
                </a:gdLst>
                <a:ahLst/>
                <a:cxnLst>
                  <a:cxn ang="0">
                    <a:pos x="T0" y="T1"/>
                  </a:cxn>
                  <a:cxn ang="0">
                    <a:pos x="T2" y="T3"/>
                  </a:cxn>
                  <a:cxn ang="0">
                    <a:pos x="T4" y="T5"/>
                  </a:cxn>
                  <a:cxn ang="0">
                    <a:pos x="T6" y="T7"/>
                  </a:cxn>
                  <a:cxn ang="0">
                    <a:pos x="T8" y="T9"/>
                  </a:cxn>
                </a:cxnLst>
                <a:rect l="0" t="0" r="r" b="b"/>
                <a:pathLst>
                  <a:path w="37" h="33">
                    <a:moveTo>
                      <a:pt x="0" y="12"/>
                    </a:moveTo>
                    <a:lnTo>
                      <a:pt x="28" y="0"/>
                    </a:lnTo>
                    <a:lnTo>
                      <a:pt x="37" y="21"/>
                    </a:lnTo>
                    <a:lnTo>
                      <a:pt x="9" y="33"/>
                    </a:lnTo>
                    <a:lnTo>
                      <a:pt x="0" y="12"/>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42" name="Freeform 15">
                <a:extLst>
                  <a:ext uri="{FF2B5EF4-FFF2-40B4-BE49-F238E27FC236}">
                    <a16:creationId xmlns:a16="http://schemas.microsoft.com/office/drawing/2014/main" id="{D6D8732A-35AE-4D2E-9814-95244569DCEA}"/>
                  </a:ext>
                </a:extLst>
              </p:cNvPr>
              <p:cNvSpPr>
                <a:spLocks/>
              </p:cNvSpPr>
              <p:nvPr/>
            </p:nvSpPr>
            <p:spPr bwMode="auto">
              <a:xfrm>
                <a:off x="2096" y="1721"/>
                <a:ext cx="17" cy="15"/>
              </a:xfrm>
              <a:custGeom>
                <a:avLst/>
                <a:gdLst>
                  <a:gd name="T0" fmla="*/ 17 w 17"/>
                  <a:gd name="T1" fmla="*/ 15 h 15"/>
                  <a:gd name="T2" fmla="*/ 0 w 17"/>
                  <a:gd name="T3" fmla="*/ 15 h 15"/>
                  <a:gd name="T4" fmla="*/ 0 w 17"/>
                  <a:gd name="T5" fmla="*/ 1 h 15"/>
                  <a:gd name="T6" fmla="*/ 17 w 17"/>
                  <a:gd name="T7" fmla="*/ 0 h 15"/>
                  <a:gd name="T8" fmla="*/ 17 w 17"/>
                  <a:gd name="T9" fmla="*/ 15 h 15"/>
                </a:gdLst>
                <a:ahLst/>
                <a:cxnLst>
                  <a:cxn ang="0">
                    <a:pos x="T0" y="T1"/>
                  </a:cxn>
                  <a:cxn ang="0">
                    <a:pos x="T2" y="T3"/>
                  </a:cxn>
                  <a:cxn ang="0">
                    <a:pos x="T4" y="T5"/>
                  </a:cxn>
                  <a:cxn ang="0">
                    <a:pos x="T6" y="T7"/>
                  </a:cxn>
                  <a:cxn ang="0">
                    <a:pos x="T8" y="T9"/>
                  </a:cxn>
                </a:cxnLst>
                <a:rect l="0" t="0" r="r" b="b"/>
                <a:pathLst>
                  <a:path w="17" h="15">
                    <a:moveTo>
                      <a:pt x="17" y="15"/>
                    </a:moveTo>
                    <a:lnTo>
                      <a:pt x="0" y="15"/>
                    </a:lnTo>
                    <a:lnTo>
                      <a:pt x="0" y="1"/>
                    </a:lnTo>
                    <a:lnTo>
                      <a:pt x="17" y="0"/>
                    </a:lnTo>
                    <a:lnTo>
                      <a:pt x="17" y="15"/>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43" name="Rectangle 16">
                <a:extLst>
                  <a:ext uri="{FF2B5EF4-FFF2-40B4-BE49-F238E27FC236}">
                    <a16:creationId xmlns:a16="http://schemas.microsoft.com/office/drawing/2014/main" id="{4025BE92-4DA9-41B3-AD1F-48AB72F5A53C}"/>
                  </a:ext>
                </a:extLst>
              </p:cNvPr>
              <p:cNvSpPr>
                <a:spLocks noChangeArrowheads="1"/>
              </p:cNvSpPr>
              <p:nvPr/>
            </p:nvSpPr>
            <p:spPr bwMode="auto">
              <a:xfrm>
                <a:off x="2021" y="1646"/>
                <a:ext cx="15" cy="17"/>
              </a:xfrm>
              <a:prstGeom prst="rect">
                <a:avLst/>
              </a:prstGeom>
              <a:solidFill>
                <a:srgbClr val="0078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44" name="Freeform 17">
                <a:extLst>
                  <a:ext uri="{FF2B5EF4-FFF2-40B4-BE49-F238E27FC236}">
                    <a16:creationId xmlns:a16="http://schemas.microsoft.com/office/drawing/2014/main" id="{DC4CAF2C-E384-4587-AE25-B1E62730867F}"/>
                  </a:ext>
                </a:extLst>
              </p:cNvPr>
              <p:cNvSpPr>
                <a:spLocks/>
              </p:cNvSpPr>
              <p:nvPr/>
            </p:nvSpPr>
            <p:spPr bwMode="auto">
              <a:xfrm>
                <a:off x="2039" y="1696"/>
                <a:ext cx="23" cy="22"/>
              </a:xfrm>
              <a:custGeom>
                <a:avLst/>
                <a:gdLst>
                  <a:gd name="T0" fmla="*/ 10 w 23"/>
                  <a:gd name="T1" fmla="*/ 0 h 22"/>
                  <a:gd name="T2" fmla="*/ 23 w 23"/>
                  <a:gd name="T3" fmla="*/ 13 h 22"/>
                  <a:gd name="T4" fmla="*/ 13 w 23"/>
                  <a:gd name="T5" fmla="*/ 22 h 22"/>
                  <a:gd name="T6" fmla="*/ 0 w 23"/>
                  <a:gd name="T7" fmla="*/ 10 h 22"/>
                  <a:gd name="T8" fmla="*/ 10 w 23"/>
                  <a:gd name="T9" fmla="*/ 0 h 22"/>
                </a:gdLst>
                <a:ahLst/>
                <a:cxnLst>
                  <a:cxn ang="0">
                    <a:pos x="T0" y="T1"/>
                  </a:cxn>
                  <a:cxn ang="0">
                    <a:pos x="T2" y="T3"/>
                  </a:cxn>
                  <a:cxn ang="0">
                    <a:pos x="T4" y="T5"/>
                  </a:cxn>
                  <a:cxn ang="0">
                    <a:pos x="T6" y="T7"/>
                  </a:cxn>
                  <a:cxn ang="0">
                    <a:pos x="T8" y="T9"/>
                  </a:cxn>
                </a:cxnLst>
                <a:rect l="0" t="0" r="r" b="b"/>
                <a:pathLst>
                  <a:path w="23" h="22">
                    <a:moveTo>
                      <a:pt x="10" y="0"/>
                    </a:moveTo>
                    <a:lnTo>
                      <a:pt x="23" y="13"/>
                    </a:lnTo>
                    <a:lnTo>
                      <a:pt x="13" y="22"/>
                    </a:lnTo>
                    <a:lnTo>
                      <a:pt x="0" y="10"/>
                    </a:lnTo>
                    <a:lnTo>
                      <a:pt x="10" y="0"/>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45" name="Freeform 18">
                <a:extLst>
                  <a:ext uri="{FF2B5EF4-FFF2-40B4-BE49-F238E27FC236}">
                    <a16:creationId xmlns:a16="http://schemas.microsoft.com/office/drawing/2014/main" id="{4509D248-2B22-4BD9-8D89-7929DEA3382B}"/>
                  </a:ext>
                </a:extLst>
              </p:cNvPr>
              <p:cNvSpPr>
                <a:spLocks noEditPoints="1"/>
              </p:cNvSpPr>
              <p:nvPr/>
            </p:nvSpPr>
            <p:spPr bwMode="auto">
              <a:xfrm>
                <a:off x="2122" y="1374"/>
                <a:ext cx="278" cy="245"/>
              </a:xfrm>
              <a:custGeom>
                <a:avLst/>
                <a:gdLst>
                  <a:gd name="T0" fmla="*/ 507 w 1015"/>
                  <a:gd name="T1" fmla="*/ 128 h 896"/>
                  <a:gd name="T2" fmla="*/ 626 w 1015"/>
                  <a:gd name="T3" fmla="*/ 151 h 896"/>
                  <a:gd name="T4" fmla="*/ 801 w 1015"/>
                  <a:gd name="T5" fmla="*/ 322 h 896"/>
                  <a:gd name="T6" fmla="*/ 804 w 1015"/>
                  <a:gd name="T7" fmla="*/ 567 h 896"/>
                  <a:gd name="T8" fmla="*/ 685 w 1015"/>
                  <a:gd name="T9" fmla="*/ 714 h 896"/>
                  <a:gd name="T10" fmla="*/ 600 w 1015"/>
                  <a:gd name="T11" fmla="*/ 754 h 896"/>
                  <a:gd name="T12" fmla="*/ 507 w 1015"/>
                  <a:gd name="T13" fmla="*/ 768 h 896"/>
                  <a:gd name="T14" fmla="*/ 389 w 1015"/>
                  <a:gd name="T15" fmla="*/ 745 h 896"/>
                  <a:gd name="T16" fmla="*/ 213 w 1015"/>
                  <a:gd name="T17" fmla="*/ 575 h 896"/>
                  <a:gd name="T18" fmla="*/ 210 w 1015"/>
                  <a:gd name="T19" fmla="*/ 330 h 896"/>
                  <a:gd name="T20" fmla="*/ 330 w 1015"/>
                  <a:gd name="T21" fmla="*/ 182 h 896"/>
                  <a:gd name="T22" fmla="*/ 414 w 1015"/>
                  <a:gd name="T23" fmla="*/ 142 h 896"/>
                  <a:gd name="T24" fmla="*/ 507 w 1015"/>
                  <a:gd name="T25" fmla="*/ 128 h 896"/>
                  <a:gd name="T26" fmla="*/ 507 w 1015"/>
                  <a:gd name="T27" fmla="*/ 128 h 896"/>
                  <a:gd name="T28" fmla="*/ 507 w 1015"/>
                  <a:gd name="T29" fmla="*/ 128 h 896"/>
                  <a:gd name="T30" fmla="*/ 507 w 1015"/>
                  <a:gd name="T31" fmla="*/ 0 h 896"/>
                  <a:gd name="T32" fmla="*/ 91 w 1015"/>
                  <a:gd name="T33" fmla="*/ 282 h 896"/>
                  <a:gd name="T34" fmla="*/ 341 w 1015"/>
                  <a:gd name="T35" fmla="*/ 864 h 896"/>
                  <a:gd name="T36" fmla="*/ 507 w 1015"/>
                  <a:gd name="T37" fmla="*/ 896 h 896"/>
                  <a:gd name="T38" fmla="*/ 923 w 1015"/>
                  <a:gd name="T39" fmla="*/ 614 h 896"/>
                  <a:gd name="T40" fmla="*/ 673 w 1015"/>
                  <a:gd name="T41" fmla="*/ 32 h 896"/>
                  <a:gd name="T42" fmla="*/ 507 w 1015"/>
                  <a:gd name="T43"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15" h="896">
                    <a:moveTo>
                      <a:pt x="507" y="128"/>
                    </a:moveTo>
                    <a:cubicBezTo>
                      <a:pt x="548" y="128"/>
                      <a:pt x="588" y="136"/>
                      <a:pt x="626" y="151"/>
                    </a:cubicBezTo>
                    <a:cubicBezTo>
                      <a:pt x="705" y="183"/>
                      <a:pt x="767" y="244"/>
                      <a:pt x="801" y="322"/>
                    </a:cubicBezTo>
                    <a:cubicBezTo>
                      <a:pt x="835" y="401"/>
                      <a:pt x="836" y="487"/>
                      <a:pt x="804" y="567"/>
                    </a:cubicBezTo>
                    <a:cubicBezTo>
                      <a:pt x="780" y="627"/>
                      <a:pt x="739" y="679"/>
                      <a:pt x="685" y="714"/>
                    </a:cubicBezTo>
                    <a:cubicBezTo>
                      <a:pt x="659" y="732"/>
                      <a:pt x="630" y="745"/>
                      <a:pt x="600" y="754"/>
                    </a:cubicBezTo>
                    <a:cubicBezTo>
                      <a:pt x="570" y="764"/>
                      <a:pt x="538" y="768"/>
                      <a:pt x="507" y="768"/>
                    </a:cubicBezTo>
                    <a:cubicBezTo>
                      <a:pt x="467" y="768"/>
                      <a:pt x="427" y="761"/>
                      <a:pt x="389" y="745"/>
                    </a:cubicBezTo>
                    <a:cubicBezTo>
                      <a:pt x="309" y="714"/>
                      <a:pt x="247" y="653"/>
                      <a:pt x="213" y="575"/>
                    </a:cubicBezTo>
                    <a:cubicBezTo>
                      <a:pt x="180" y="496"/>
                      <a:pt x="178" y="409"/>
                      <a:pt x="210" y="330"/>
                    </a:cubicBezTo>
                    <a:cubicBezTo>
                      <a:pt x="234" y="269"/>
                      <a:pt x="276" y="218"/>
                      <a:pt x="330" y="182"/>
                    </a:cubicBezTo>
                    <a:cubicBezTo>
                      <a:pt x="356" y="165"/>
                      <a:pt x="384" y="151"/>
                      <a:pt x="414" y="142"/>
                    </a:cubicBezTo>
                    <a:cubicBezTo>
                      <a:pt x="445" y="133"/>
                      <a:pt x="476" y="128"/>
                      <a:pt x="507" y="128"/>
                    </a:cubicBezTo>
                    <a:cubicBezTo>
                      <a:pt x="507" y="128"/>
                      <a:pt x="507" y="128"/>
                      <a:pt x="507" y="128"/>
                    </a:cubicBezTo>
                    <a:cubicBezTo>
                      <a:pt x="507" y="128"/>
                      <a:pt x="507" y="128"/>
                      <a:pt x="507" y="128"/>
                    </a:cubicBezTo>
                    <a:moveTo>
                      <a:pt x="507" y="0"/>
                    </a:moveTo>
                    <a:cubicBezTo>
                      <a:pt x="329" y="0"/>
                      <a:pt x="161" y="107"/>
                      <a:pt x="91" y="282"/>
                    </a:cubicBezTo>
                    <a:cubicBezTo>
                      <a:pt x="0" y="512"/>
                      <a:pt x="111" y="773"/>
                      <a:pt x="341" y="864"/>
                    </a:cubicBezTo>
                    <a:cubicBezTo>
                      <a:pt x="396" y="886"/>
                      <a:pt x="452" y="896"/>
                      <a:pt x="507" y="896"/>
                    </a:cubicBezTo>
                    <a:cubicBezTo>
                      <a:pt x="685" y="896"/>
                      <a:pt x="853" y="790"/>
                      <a:pt x="923" y="614"/>
                    </a:cubicBezTo>
                    <a:cubicBezTo>
                      <a:pt x="1015" y="385"/>
                      <a:pt x="903" y="124"/>
                      <a:pt x="673" y="32"/>
                    </a:cubicBezTo>
                    <a:cubicBezTo>
                      <a:pt x="619" y="11"/>
                      <a:pt x="563" y="0"/>
                      <a:pt x="507" y="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46" name="Freeform 19">
                <a:extLst>
                  <a:ext uri="{FF2B5EF4-FFF2-40B4-BE49-F238E27FC236}">
                    <a16:creationId xmlns:a16="http://schemas.microsoft.com/office/drawing/2014/main" id="{21160A38-B0C8-445C-A55F-B23C53FC8994}"/>
                  </a:ext>
                </a:extLst>
              </p:cNvPr>
              <p:cNvSpPr>
                <a:spLocks/>
              </p:cNvSpPr>
              <p:nvPr/>
            </p:nvSpPr>
            <p:spPr bwMode="auto">
              <a:xfrm>
                <a:off x="2195" y="1598"/>
                <a:ext cx="37" cy="33"/>
              </a:xfrm>
              <a:custGeom>
                <a:avLst/>
                <a:gdLst>
                  <a:gd name="T0" fmla="*/ 29 w 37"/>
                  <a:gd name="T1" fmla="*/ 33 h 33"/>
                  <a:gd name="T2" fmla="*/ 0 w 37"/>
                  <a:gd name="T3" fmla="*/ 21 h 33"/>
                  <a:gd name="T4" fmla="*/ 9 w 37"/>
                  <a:gd name="T5" fmla="*/ 0 h 33"/>
                  <a:gd name="T6" fmla="*/ 37 w 37"/>
                  <a:gd name="T7" fmla="*/ 11 h 33"/>
                  <a:gd name="T8" fmla="*/ 29 w 37"/>
                  <a:gd name="T9" fmla="*/ 33 h 33"/>
                </a:gdLst>
                <a:ahLst/>
                <a:cxnLst>
                  <a:cxn ang="0">
                    <a:pos x="T0" y="T1"/>
                  </a:cxn>
                  <a:cxn ang="0">
                    <a:pos x="T2" y="T3"/>
                  </a:cxn>
                  <a:cxn ang="0">
                    <a:pos x="T4" y="T5"/>
                  </a:cxn>
                  <a:cxn ang="0">
                    <a:pos x="T6" y="T7"/>
                  </a:cxn>
                  <a:cxn ang="0">
                    <a:pos x="T8" y="T9"/>
                  </a:cxn>
                </a:cxnLst>
                <a:rect l="0" t="0" r="r" b="b"/>
                <a:pathLst>
                  <a:path w="37" h="33">
                    <a:moveTo>
                      <a:pt x="29" y="33"/>
                    </a:moveTo>
                    <a:lnTo>
                      <a:pt x="0" y="21"/>
                    </a:lnTo>
                    <a:lnTo>
                      <a:pt x="9" y="0"/>
                    </a:lnTo>
                    <a:lnTo>
                      <a:pt x="37" y="11"/>
                    </a:lnTo>
                    <a:lnTo>
                      <a:pt x="29" y="33"/>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47" name="Freeform 20">
                <a:extLst>
                  <a:ext uri="{FF2B5EF4-FFF2-40B4-BE49-F238E27FC236}">
                    <a16:creationId xmlns:a16="http://schemas.microsoft.com/office/drawing/2014/main" id="{9327FA7B-17B4-495D-8BDC-36B71AC686B3}"/>
                  </a:ext>
                </a:extLst>
              </p:cNvPr>
              <p:cNvSpPr>
                <a:spLocks/>
              </p:cNvSpPr>
              <p:nvPr/>
            </p:nvSpPr>
            <p:spPr bwMode="auto">
              <a:xfrm>
                <a:off x="2362" y="1525"/>
                <a:ext cx="33" cy="37"/>
              </a:xfrm>
              <a:custGeom>
                <a:avLst/>
                <a:gdLst>
                  <a:gd name="T0" fmla="*/ 33 w 33"/>
                  <a:gd name="T1" fmla="*/ 9 h 37"/>
                  <a:gd name="T2" fmla="*/ 22 w 33"/>
                  <a:gd name="T3" fmla="*/ 37 h 37"/>
                  <a:gd name="T4" fmla="*/ 0 w 33"/>
                  <a:gd name="T5" fmla="*/ 29 h 37"/>
                  <a:gd name="T6" fmla="*/ 12 w 33"/>
                  <a:gd name="T7" fmla="*/ 0 h 37"/>
                  <a:gd name="T8" fmla="*/ 33 w 33"/>
                  <a:gd name="T9" fmla="*/ 9 h 37"/>
                </a:gdLst>
                <a:ahLst/>
                <a:cxnLst>
                  <a:cxn ang="0">
                    <a:pos x="T0" y="T1"/>
                  </a:cxn>
                  <a:cxn ang="0">
                    <a:pos x="T2" y="T3"/>
                  </a:cxn>
                  <a:cxn ang="0">
                    <a:pos x="T4" y="T5"/>
                  </a:cxn>
                  <a:cxn ang="0">
                    <a:pos x="T6" y="T7"/>
                  </a:cxn>
                  <a:cxn ang="0">
                    <a:pos x="T8" y="T9"/>
                  </a:cxn>
                </a:cxnLst>
                <a:rect l="0" t="0" r="r" b="b"/>
                <a:pathLst>
                  <a:path w="33" h="37">
                    <a:moveTo>
                      <a:pt x="33" y="9"/>
                    </a:moveTo>
                    <a:lnTo>
                      <a:pt x="22" y="37"/>
                    </a:lnTo>
                    <a:lnTo>
                      <a:pt x="0" y="29"/>
                    </a:lnTo>
                    <a:lnTo>
                      <a:pt x="12" y="0"/>
                    </a:lnTo>
                    <a:lnTo>
                      <a:pt x="33" y="9"/>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48" name="Freeform 21">
                <a:extLst>
                  <a:ext uri="{FF2B5EF4-FFF2-40B4-BE49-F238E27FC236}">
                    <a16:creationId xmlns:a16="http://schemas.microsoft.com/office/drawing/2014/main" id="{A49F0857-A450-44E0-8796-53ED9713CCAF}"/>
                  </a:ext>
                </a:extLst>
              </p:cNvPr>
              <p:cNvSpPr>
                <a:spLocks/>
              </p:cNvSpPr>
              <p:nvPr/>
            </p:nvSpPr>
            <p:spPr bwMode="auto">
              <a:xfrm>
                <a:off x="2126" y="1431"/>
                <a:ext cx="33" cy="37"/>
              </a:xfrm>
              <a:custGeom>
                <a:avLst/>
                <a:gdLst>
                  <a:gd name="T0" fmla="*/ 33 w 33"/>
                  <a:gd name="T1" fmla="*/ 8 h 37"/>
                  <a:gd name="T2" fmla="*/ 22 w 33"/>
                  <a:gd name="T3" fmla="*/ 37 h 37"/>
                  <a:gd name="T4" fmla="*/ 0 w 33"/>
                  <a:gd name="T5" fmla="*/ 28 h 37"/>
                  <a:gd name="T6" fmla="*/ 11 w 33"/>
                  <a:gd name="T7" fmla="*/ 0 h 37"/>
                  <a:gd name="T8" fmla="*/ 33 w 33"/>
                  <a:gd name="T9" fmla="*/ 8 h 37"/>
                </a:gdLst>
                <a:ahLst/>
                <a:cxnLst>
                  <a:cxn ang="0">
                    <a:pos x="T0" y="T1"/>
                  </a:cxn>
                  <a:cxn ang="0">
                    <a:pos x="T2" y="T3"/>
                  </a:cxn>
                  <a:cxn ang="0">
                    <a:pos x="T4" y="T5"/>
                  </a:cxn>
                  <a:cxn ang="0">
                    <a:pos x="T6" y="T7"/>
                  </a:cxn>
                  <a:cxn ang="0">
                    <a:pos x="T8" y="T9"/>
                  </a:cxn>
                </a:cxnLst>
                <a:rect l="0" t="0" r="r" b="b"/>
                <a:pathLst>
                  <a:path w="33" h="37">
                    <a:moveTo>
                      <a:pt x="33" y="8"/>
                    </a:moveTo>
                    <a:lnTo>
                      <a:pt x="22" y="37"/>
                    </a:lnTo>
                    <a:lnTo>
                      <a:pt x="0" y="28"/>
                    </a:lnTo>
                    <a:lnTo>
                      <a:pt x="11" y="0"/>
                    </a:lnTo>
                    <a:lnTo>
                      <a:pt x="33" y="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49" name="Freeform 22">
                <a:extLst>
                  <a:ext uri="{FF2B5EF4-FFF2-40B4-BE49-F238E27FC236}">
                    <a16:creationId xmlns:a16="http://schemas.microsoft.com/office/drawing/2014/main" id="{7D2A441F-933E-4919-9CA3-BF04F3A10D57}"/>
                  </a:ext>
                </a:extLst>
              </p:cNvPr>
              <p:cNvSpPr>
                <a:spLocks/>
              </p:cNvSpPr>
              <p:nvPr/>
            </p:nvSpPr>
            <p:spPr bwMode="auto">
              <a:xfrm>
                <a:off x="2127" y="1528"/>
                <a:ext cx="34" cy="37"/>
              </a:xfrm>
              <a:custGeom>
                <a:avLst/>
                <a:gdLst>
                  <a:gd name="T0" fmla="*/ 21 w 34"/>
                  <a:gd name="T1" fmla="*/ 0 h 37"/>
                  <a:gd name="T2" fmla="*/ 34 w 34"/>
                  <a:gd name="T3" fmla="*/ 28 h 37"/>
                  <a:gd name="T4" fmla="*/ 12 w 34"/>
                  <a:gd name="T5" fmla="*/ 37 h 37"/>
                  <a:gd name="T6" fmla="*/ 0 w 34"/>
                  <a:gd name="T7" fmla="*/ 9 h 37"/>
                  <a:gd name="T8" fmla="*/ 21 w 34"/>
                  <a:gd name="T9" fmla="*/ 0 h 37"/>
                </a:gdLst>
                <a:ahLst/>
                <a:cxnLst>
                  <a:cxn ang="0">
                    <a:pos x="T0" y="T1"/>
                  </a:cxn>
                  <a:cxn ang="0">
                    <a:pos x="T2" y="T3"/>
                  </a:cxn>
                  <a:cxn ang="0">
                    <a:pos x="T4" y="T5"/>
                  </a:cxn>
                  <a:cxn ang="0">
                    <a:pos x="T6" y="T7"/>
                  </a:cxn>
                  <a:cxn ang="0">
                    <a:pos x="T8" y="T9"/>
                  </a:cxn>
                </a:cxnLst>
                <a:rect l="0" t="0" r="r" b="b"/>
                <a:pathLst>
                  <a:path w="34" h="37">
                    <a:moveTo>
                      <a:pt x="21" y="0"/>
                    </a:moveTo>
                    <a:lnTo>
                      <a:pt x="34" y="28"/>
                    </a:lnTo>
                    <a:lnTo>
                      <a:pt x="12" y="37"/>
                    </a:lnTo>
                    <a:lnTo>
                      <a:pt x="0" y="9"/>
                    </a:lnTo>
                    <a:lnTo>
                      <a:pt x="21" y="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50" name="Freeform 23">
                <a:extLst>
                  <a:ext uri="{FF2B5EF4-FFF2-40B4-BE49-F238E27FC236}">
                    <a16:creationId xmlns:a16="http://schemas.microsoft.com/office/drawing/2014/main" id="{343BD525-DDEF-4ACF-96FA-C90B107FD1B5}"/>
                  </a:ext>
                </a:extLst>
              </p:cNvPr>
              <p:cNvSpPr>
                <a:spLocks/>
              </p:cNvSpPr>
              <p:nvPr/>
            </p:nvSpPr>
            <p:spPr bwMode="auto">
              <a:xfrm>
                <a:off x="2361" y="1428"/>
                <a:ext cx="33" cy="37"/>
              </a:xfrm>
              <a:custGeom>
                <a:avLst/>
                <a:gdLst>
                  <a:gd name="T0" fmla="*/ 21 w 33"/>
                  <a:gd name="T1" fmla="*/ 0 h 37"/>
                  <a:gd name="T2" fmla="*/ 33 w 33"/>
                  <a:gd name="T3" fmla="*/ 28 h 37"/>
                  <a:gd name="T4" fmla="*/ 12 w 33"/>
                  <a:gd name="T5" fmla="*/ 37 h 37"/>
                  <a:gd name="T6" fmla="*/ 0 w 33"/>
                  <a:gd name="T7" fmla="*/ 9 h 37"/>
                  <a:gd name="T8" fmla="*/ 21 w 33"/>
                  <a:gd name="T9" fmla="*/ 0 h 37"/>
                </a:gdLst>
                <a:ahLst/>
                <a:cxnLst>
                  <a:cxn ang="0">
                    <a:pos x="T0" y="T1"/>
                  </a:cxn>
                  <a:cxn ang="0">
                    <a:pos x="T2" y="T3"/>
                  </a:cxn>
                  <a:cxn ang="0">
                    <a:pos x="T4" y="T5"/>
                  </a:cxn>
                  <a:cxn ang="0">
                    <a:pos x="T6" y="T7"/>
                  </a:cxn>
                  <a:cxn ang="0">
                    <a:pos x="T8" y="T9"/>
                  </a:cxn>
                </a:cxnLst>
                <a:rect l="0" t="0" r="r" b="b"/>
                <a:pathLst>
                  <a:path w="33" h="37">
                    <a:moveTo>
                      <a:pt x="21" y="0"/>
                    </a:moveTo>
                    <a:lnTo>
                      <a:pt x="33" y="28"/>
                    </a:lnTo>
                    <a:lnTo>
                      <a:pt x="12" y="37"/>
                    </a:lnTo>
                    <a:lnTo>
                      <a:pt x="0" y="9"/>
                    </a:lnTo>
                    <a:lnTo>
                      <a:pt x="21" y="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51" name="Freeform 24">
                <a:extLst>
                  <a:ext uri="{FF2B5EF4-FFF2-40B4-BE49-F238E27FC236}">
                    <a16:creationId xmlns:a16="http://schemas.microsoft.com/office/drawing/2014/main" id="{6DC2B97D-EAEC-433B-B61A-7FBF0772204B}"/>
                  </a:ext>
                </a:extLst>
              </p:cNvPr>
              <p:cNvSpPr>
                <a:spLocks/>
              </p:cNvSpPr>
              <p:nvPr/>
            </p:nvSpPr>
            <p:spPr bwMode="auto">
              <a:xfrm>
                <a:off x="2292" y="1596"/>
                <a:ext cx="38" cy="34"/>
              </a:xfrm>
              <a:custGeom>
                <a:avLst/>
                <a:gdLst>
                  <a:gd name="T0" fmla="*/ 0 w 38"/>
                  <a:gd name="T1" fmla="*/ 13 h 34"/>
                  <a:gd name="T2" fmla="*/ 28 w 38"/>
                  <a:gd name="T3" fmla="*/ 0 h 34"/>
                  <a:gd name="T4" fmla="*/ 38 w 38"/>
                  <a:gd name="T5" fmla="*/ 22 h 34"/>
                  <a:gd name="T6" fmla="*/ 9 w 38"/>
                  <a:gd name="T7" fmla="*/ 34 h 34"/>
                  <a:gd name="T8" fmla="*/ 0 w 38"/>
                  <a:gd name="T9" fmla="*/ 13 h 34"/>
                </a:gdLst>
                <a:ahLst/>
                <a:cxnLst>
                  <a:cxn ang="0">
                    <a:pos x="T0" y="T1"/>
                  </a:cxn>
                  <a:cxn ang="0">
                    <a:pos x="T2" y="T3"/>
                  </a:cxn>
                  <a:cxn ang="0">
                    <a:pos x="T4" y="T5"/>
                  </a:cxn>
                  <a:cxn ang="0">
                    <a:pos x="T6" y="T7"/>
                  </a:cxn>
                  <a:cxn ang="0">
                    <a:pos x="T8" y="T9"/>
                  </a:cxn>
                </a:cxnLst>
                <a:rect l="0" t="0" r="r" b="b"/>
                <a:pathLst>
                  <a:path w="38" h="34">
                    <a:moveTo>
                      <a:pt x="0" y="13"/>
                    </a:moveTo>
                    <a:lnTo>
                      <a:pt x="28" y="0"/>
                    </a:lnTo>
                    <a:lnTo>
                      <a:pt x="38" y="22"/>
                    </a:lnTo>
                    <a:lnTo>
                      <a:pt x="9" y="34"/>
                    </a:lnTo>
                    <a:lnTo>
                      <a:pt x="0" y="13"/>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52" name="Freeform 25">
                <a:extLst>
                  <a:ext uri="{FF2B5EF4-FFF2-40B4-BE49-F238E27FC236}">
                    <a16:creationId xmlns:a16="http://schemas.microsoft.com/office/drawing/2014/main" id="{60C0F8AC-08A5-4103-B4B8-3F67CDAD038B}"/>
                  </a:ext>
                </a:extLst>
              </p:cNvPr>
              <p:cNvSpPr>
                <a:spLocks noEditPoints="1"/>
              </p:cNvSpPr>
              <p:nvPr/>
            </p:nvSpPr>
            <p:spPr bwMode="auto">
              <a:xfrm>
                <a:off x="2032" y="1585"/>
                <a:ext cx="141" cy="140"/>
              </a:xfrm>
              <a:custGeom>
                <a:avLst/>
                <a:gdLst>
                  <a:gd name="T0" fmla="*/ 258 w 516"/>
                  <a:gd name="T1" fmla="*/ 128 h 512"/>
                  <a:gd name="T2" fmla="*/ 348 w 516"/>
                  <a:gd name="T3" fmla="*/ 165 h 512"/>
                  <a:gd name="T4" fmla="*/ 386 w 516"/>
                  <a:gd name="T5" fmla="*/ 254 h 512"/>
                  <a:gd name="T6" fmla="*/ 350 w 516"/>
                  <a:gd name="T7" fmla="*/ 345 h 512"/>
                  <a:gd name="T8" fmla="*/ 260 w 516"/>
                  <a:gd name="T9" fmla="*/ 384 h 512"/>
                  <a:gd name="T10" fmla="*/ 258 w 516"/>
                  <a:gd name="T11" fmla="*/ 384 h 512"/>
                  <a:gd name="T12" fmla="*/ 168 w 516"/>
                  <a:gd name="T13" fmla="*/ 347 h 512"/>
                  <a:gd name="T14" fmla="*/ 130 w 516"/>
                  <a:gd name="T15" fmla="*/ 258 h 512"/>
                  <a:gd name="T16" fmla="*/ 166 w 516"/>
                  <a:gd name="T17" fmla="*/ 167 h 512"/>
                  <a:gd name="T18" fmla="*/ 256 w 516"/>
                  <a:gd name="T19" fmla="*/ 128 h 512"/>
                  <a:gd name="T20" fmla="*/ 258 w 516"/>
                  <a:gd name="T21" fmla="*/ 128 h 512"/>
                  <a:gd name="T22" fmla="*/ 258 w 516"/>
                  <a:gd name="T23" fmla="*/ 128 h 512"/>
                  <a:gd name="T24" fmla="*/ 258 w 516"/>
                  <a:gd name="T25" fmla="*/ 128 h 512"/>
                  <a:gd name="T26" fmla="*/ 258 w 516"/>
                  <a:gd name="T27" fmla="*/ 0 h 512"/>
                  <a:gd name="T28" fmla="*/ 255 w 516"/>
                  <a:gd name="T29" fmla="*/ 0 h 512"/>
                  <a:gd name="T30" fmla="*/ 2 w 516"/>
                  <a:gd name="T31" fmla="*/ 259 h 512"/>
                  <a:gd name="T32" fmla="*/ 258 w 516"/>
                  <a:gd name="T33" fmla="*/ 512 h 512"/>
                  <a:gd name="T34" fmla="*/ 261 w 516"/>
                  <a:gd name="T35" fmla="*/ 512 h 512"/>
                  <a:gd name="T36" fmla="*/ 514 w 516"/>
                  <a:gd name="T37" fmla="*/ 253 h 512"/>
                  <a:gd name="T38" fmla="*/ 258 w 516"/>
                  <a:gd name="T3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6" h="512">
                    <a:moveTo>
                      <a:pt x="258" y="128"/>
                    </a:moveTo>
                    <a:cubicBezTo>
                      <a:pt x="292" y="128"/>
                      <a:pt x="324" y="141"/>
                      <a:pt x="348" y="165"/>
                    </a:cubicBezTo>
                    <a:cubicBezTo>
                      <a:pt x="372" y="189"/>
                      <a:pt x="386" y="220"/>
                      <a:pt x="386" y="254"/>
                    </a:cubicBezTo>
                    <a:cubicBezTo>
                      <a:pt x="386" y="288"/>
                      <a:pt x="374" y="321"/>
                      <a:pt x="350" y="345"/>
                    </a:cubicBezTo>
                    <a:cubicBezTo>
                      <a:pt x="326" y="370"/>
                      <a:pt x="294" y="383"/>
                      <a:pt x="260" y="384"/>
                    </a:cubicBezTo>
                    <a:cubicBezTo>
                      <a:pt x="259" y="384"/>
                      <a:pt x="259" y="384"/>
                      <a:pt x="258" y="384"/>
                    </a:cubicBezTo>
                    <a:cubicBezTo>
                      <a:pt x="224" y="384"/>
                      <a:pt x="192" y="371"/>
                      <a:pt x="168" y="347"/>
                    </a:cubicBezTo>
                    <a:cubicBezTo>
                      <a:pt x="144" y="323"/>
                      <a:pt x="130" y="291"/>
                      <a:pt x="130" y="258"/>
                    </a:cubicBezTo>
                    <a:cubicBezTo>
                      <a:pt x="130" y="223"/>
                      <a:pt x="143" y="191"/>
                      <a:pt x="166" y="167"/>
                    </a:cubicBezTo>
                    <a:cubicBezTo>
                      <a:pt x="190" y="142"/>
                      <a:pt x="222" y="128"/>
                      <a:pt x="256" y="128"/>
                    </a:cubicBezTo>
                    <a:cubicBezTo>
                      <a:pt x="257" y="128"/>
                      <a:pt x="258" y="128"/>
                      <a:pt x="258" y="128"/>
                    </a:cubicBezTo>
                    <a:cubicBezTo>
                      <a:pt x="258" y="128"/>
                      <a:pt x="258" y="128"/>
                      <a:pt x="258" y="128"/>
                    </a:cubicBezTo>
                    <a:cubicBezTo>
                      <a:pt x="258" y="128"/>
                      <a:pt x="258" y="128"/>
                      <a:pt x="258" y="128"/>
                    </a:cubicBezTo>
                    <a:moveTo>
                      <a:pt x="258" y="0"/>
                    </a:moveTo>
                    <a:cubicBezTo>
                      <a:pt x="257" y="0"/>
                      <a:pt x="256" y="0"/>
                      <a:pt x="255" y="0"/>
                    </a:cubicBezTo>
                    <a:cubicBezTo>
                      <a:pt x="113" y="2"/>
                      <a:pt x="0" y="118"/>
                      <a:pt x="2" y="259"/>
                    </a:cubicBezTo>
                    <a:cubicBezTo>
                      <a:pt x="4" y="399"/>
                      <a:pt x="118" y="512"/>
                      <a:pt x="258" y="512"/>
                    </a:cubicBezTo>
                    <a:cubicBezTo>
                      <a:pt x="259" y="512"/>
                      <a:pt x="260" y="512"/>
                      <a:pt x="261" y="512"/>
                    </a:cubicBezTo>
                    <a:cubicBezTo>
                      <a:pt x="403" y="510"/>
                      <a:pt x="516" y="394"/>
                      <a:pt x="514" y="253"/>
                    </a:cubicBezTo>
                    <a:cubicBezTo>
                      <a:pt x="512" y="112"/>
                      <a:pt x="398" y="0"/>
                      <a:pt x="258" y="0"/>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53" name="Freeform 26">
                <a:extLst>
                  <a:ext uri="{FF2B5EF4-FFF2-40B4-BE49-F238E27FC236}">
                    <a16:creationId xmlns:a16="http://schemas.microsoft.com/office/drawing/2014/main" id="{77A7BEF9-6E16-433E-8A53-0E1E538705BD}"/>
                  </a:ext>
                </a:extLst>
              </p:cNvPr>
              <p:cNvSpPr>
                <a:spLocks/>
              </p:cNvSpPr>
              <p:nvPr/>
            </p:nvSpPr>
            <p:spPr bwMode="auto">
              <a:xfrm>
                <a:off x="2093" y="1572"/>
                <a:ext cx="17" cy="15"/>
              </a:xfrm>
              <a:custGeom>
                <a:avLst/>
                <a:gdLst>
                  <a:gd name="T0" fmla="*/ 17 w 17"/>
                  <a:gd name="T1" fmla="*/ 15 h 15"/>
                  <a:gd name="T2" fmla="*/ 0 w 17"/>
                  <a:gd name="T3" fmla="*/ 15 h 15"/>
                  <a:gd name="T4" fmla="*/ 0 w 17"/>
                  <a:gd name="T5" fmla="*/ 1 h 15"/>
                  <a:gd name="T6" fmla="*/ 17 w 17"/>
                  <a:gd name="T7" fmla="*/ 0 h 15"/>
                  <a:gd name="T8" fmla="*/ 17 w 17"/>
                  <a:gd name="T9" fmla="*/ 15 h 15"/>
                </a:gdLst>
                <a:ahLst/>
                <a:cxnLst>
                  <a:cxn ang="0">
                    <a:pos x="T0" y="T1"/>
                  </a:cxn>
                  <a:cxn ang="0">
                    <a:pos x="T2" y="T3"/>
                  </a:cxn>
                  <a:cxn ang="0">
                    <a:pos x="T4" y="T5"/>
                  </a:cxn>
                  <a:cxn ang="0">
                    <a:pos x="T6" y="T7"/>
                  </a:cxn>
                  <a:cxn ang="0">
                    <a:pos x="T8" y="T9"/>
                  </a:cxn>
                </a:cxnLst>
                <a:rect l="0" t="0" r="r" b="b"/>
                <a:pathLst>
                  <a:path w="17" h="15">
                    <a:moveTo>
                      <a:pt x="17" y="15"/>
                    </a:moveTo>
                    <a:lnTo>
                      <a:pt x="0" y="15"/>
                    </a:lnTo>
                    <a:lnTo>
                      <a:pt x="0" y="1"/>
                    </a:lnTo>
                    <a:lnTo>
                      <a:pt x="17" y="0"/>
                    </a:lnTo>
                    <a:lnTo>
                      <a:pt x="17" y="15"/>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54" name="Freeform 27">
                <a:extLst>
                  <a:ext uri="{FF2B5EF4-FFF2-40B4-BE49-F238E27FC236}">
                    <a16:creationId xmlns:a16="http://schemas.microsoft.com/office/drawing/2014/main" id="{C4F26A14-4B3A-4E31-9311-BE7C1F62A30B}"/>
                  </a:ext>
                </a:extLst>
              </p:cNvPr>
              <p:cNvSpPr>
                <a:spLocks/>
              </p:cNvSpPr>
              <p:nvPr/>
            </p:nvSpPr>
            <p:spPr bwMode="auto">
              <a:xfrm>
                <a:off x="2170" y="1646"/>
                <a:ext cx="15" cy="17"/>
              </a:xfrm>
              <a:custGeom>
                <a:avLst/>
                <a:gdLst>
                  <a:gd name="T0" fmla="*/ 14 w 15"/>
                  <a:gd name="T1" fmla="*/ 0 h 17"/>
                  <a:gd name="T2" fmla="*/ 15 w 15"/>
                  <a:gd name="T3" fmla="*/ 17 h 17"/>
                  <a:gd name="T4" fmla="*/ 0 w 15"/>
                  <a:gd name="T5" fmla="*/ 17 h 17"/>
                  <a:gd name="T6" fmla="*/ 0 w 15"/>
                  <a:gd name="T7" fmla="*/ 0 h 17"/>
                  <a:gd name="T8" fmla="*/ 14 w 15"/>
                  <a:gd name="T9" fmla="*/ 0 h 17"/>
                </a:gdLst>
                <a:ahLst/>
                <a:cxnLst>
                  <a:cxn ang="0">
                    <a:pos x="T0" y="T1"/>
                  </a:cxn>
                  <a:cxn ang="0">
                    <a:pos x="T2" y="T3"/>
                  </a:cxn>
                  <a:cxn ang="0">
                    <a:pos x="T4" y="T5"/>
                  </a:cxn>
                  <a:cxn ang="0">
                    <a:pos x="T6" y="T7"/>
                  </a:cxn>
                  <a:cxn ang="0">
                    <a:pos x="T8" y="T9"/>
                  </a:cxn>
                </a:cxnLst>
                <a:rect l="0" t="0" r="r" b="b"/>
                <a:pathLst>
                  <a:path w="15" h="17">
                    <a:moveTo>
                      <a:pt x="14" y="0"/>
                    </a:moveTo>
                    <a:lnTo>
                      <a:pt x="15" y="17"/>
                    </a:lnTo>
                    <a:lnTo>
                      <a:pt x="0" y="17"/>
                    </a:lnTo>
                    <a:lnTo>
                      <a:pt x="0" y="0"/>
                    </a:lnTo>
                    <a:lnTo>
                      <a:pt x="14" y="0"/>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55" name="Freeform 28">
                <a:extLst>
                  <a:ext uri="{FF2B5EF4-FFF2-40B4-BE49-F238E27FC236}">
                    <a16:creationId xmlns:a16="http://schemas.microsoft.com/office/drawing/2014/main" id="{65FE8008-FA16-4DC3-8D11-92830B8371C6}"/>
                  </a:ext>
                </a:extLst>
              </p:cNvPr>
              <p:cNvSpPr>
                <a:spLocks/>
              </p:cNvSpPr>
              <p:nvPr/>
            </p:nvSpPr>
            <p:spPr bwMode="auto">
              <a:xfrm>
                <a:off x="2144" y="1591"/>
                <a:ext cx="23" cy="22"/>
              </a:xfrm>
              <a:custGeom>
                <a:avLst/>
                <a:gdLst>
                  <a:gd name="T0" fmla="*/ 10 w 23"/>
                  <a:gd name="T1" fmla="*/ 0 h 22"/>
                  <a:gd name="T2" fmla="*/ 23 w 23"/>
                  <a:gd name="T3" fmla="*/ 12 h 22"/>
                  <a:gd name="T4" fmla="*/ 13 w 23"/>
                  <a:gd name="T5" fmla="*/ 22 h 22"/>
                  <a:gd name="T6" fmla="*/ 0 w 23"/>
                  <a:gd name="T7" fmla="*/ 9 h 22"/>
                  <a:gd name="T8" fmla="*/ 10 w 23"/>
                  <a:gd name="T9" fmla="*/ 0 h 22"/>
                </a:gdLst>
                <a:ahLst/>
                <a:cxnLst>
                  <a:cxn ang="0">
                    <a:pos x="T0" y="T1"/>
                  </a:cxn>
                  <a:cxn ang="0">
                    <a:pos x="T2" y="T3"/>
                  </a:cxn>
                  <a:cxn ang="0">
                    <a:pos x="T4" y="T5"/>
                  </a:cxn>
                  <a:cxn ang="0">
                    <a:pos x="T6" y="T7"/>
                  </a:cxn>
                  <a:cxn ang="0">
                    <a:pos x="T8" y="T9"/>
                  </a:cxn>
                </a:cxnLst>
                <a:rect l="0" t="0" r="r" b="b"/>
                <a:pathLst>
                  <a:path w="23" h="22">
                    <a:moveTo>
                      <a:pt x="10" y="0"/>
                    </a:moveTo>
                    <a:lnTo>
                      <a:pt x="23" y="12"/>
                    </a:lnTo>
                    <a:lnTo>
                      <a:pt x="13" y="22"/>
                    </a:lnTo>
                    <a:lnTo>
                      <a:pt x="0" y="9"/>
                    </a:lnTo>
                    <a:lnTo>
                      <a:pt x="10" y="0"/>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56" name="Freeform 29">
                <a:extLst>
                  <a:ext uri="{FF2B5EF4-FFF2-40B4-BE49-F238E27FC236}">
                    <a16:creationId xmlns:a16="http://schemas.microsoft.com/office/drawing/2014/main" id="{F1E8B435-52E1-4290-92A2-31265620F46D}"/>
                  </a:ext>
                </a:extLst>
              </p:cNvPr>
              <p:cNvSpPr>
                <a:spLocks/>
              </p:cNvSpPr>
              <p:nvPr/>
            </p:nvSpPr>
            <p:spPr bwMode="auto">
              <a:xfrm>
                <a:off x="2145" y="1695"/>
                <a:ext cx="23" cy="22"/>
              </a:xfrm>
              <a:custGeom>
                <a:avLst/>
                <a:gdLst>
                  <a:gd name="T0" fmla="*/ 0 w 23"/>
                  <a:gd name="T1" fmla="*/ 13 h 22"/>
                  <a:gd name="T2" fmla="*/ 13 w 23"/>
                  <a:gd name="T3" fmla="*/ 0 h 22"/>
                  <a:gd name="T4" fmla="*/ 23 w 23"/>
                  <a:gd name="T5" fmla="*/ 9 h 22"/>
                  <a:gd name="T6" fmla="*/ 10 w 23"/>
                  <a:gd name="T7" fmla="*/ 22 h 22"/>
                  <a:gd name="T8" fmla="*/ 0 w 23"/>
                  <a:gd name="T9" fmla="*/ 13 h 22"/>
                </a:gdLst>
                <a:ahLst/>
                <a:cxnLst>
                  <a:cxn ang="0">
                    <a:pos x="T0" y="T1"/>
                  </a:cxn>
                  <a:cxn ang="0">
                    <a:pos x="T2" y="T3"/>
                  </a:cxn>
                  <a:cxn ang="0">
                    <a:pos x="T4" y="T5"/>
                  </a:cxn>
                  <a:cxn ang="0">
                    <a:pos x="T6" y="T7"/>
                  </a:cxn>
                  <a:cxn ang="0">
                    <a:pos x="T8" y="T9"/>
                  </a:cxn>
                </a:cxnLst>
                <a:rect l="0" t="0" r="r" b="b"/>
                <a:pathLst>
                  <a:path w="23" h="22">
                    <a:moveTo>
                      <a:pt x="0" y="13"/>
                    </a:moveTo>
                    <a:lnTo>
                      <a:pt x="13" y="0"/>
                    </a:lnTo>
                    <a:lnTo>
                      <a:pt x="23" y="9"/>
                    </a:lnTo>
                    <a:lnTo>
                      <a:pt x="10" y="22"/>
                    </a:lnTo>
                    <a:lnTo>
                      <a:pt x="0" y="13"/>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57" name="Freeform 30">
                <a:extLst>
                  <a:ext uri="{FF2B5EF4-FFF2-40B4-BE49-F238E27FC236}">
                    <a16:creationId xmlns:a16="http://schemas.microsoft.com/office/drawing/2014/main" id="{F4FEFC0D-4CEE-4D7C-ADE9-F56C0E40CE02}"/>
                  </a:ext>
                </a:extLst>
              </p:cNvPr>
              <p:cNvSpPr>
                <a:spLocks/>
              </p:cNvSpPr>
              <p:nvPr/>
            </p:nvSpPr>
            <p:spPr bwMode="auto">
              <a:xfrm>
                <a:off x="2038" y="1592"/>
                <a:ext cx="22" cy="22"/>
              </a:xfrm>
              <a:custGeom>
                <a:avLst/>
                <a:gdLst>
                  <a:gd name="T0" fmla="*/ 0 w 22"/>
                  <a:gd name="T1" fmla="*/ 13 h 22"/>
                  <a:gd name="T2" fmla="*/ 13 w 22"/>
                  <a:gd name="T3" fmla="*/ 0 h 22"/>
                  <a:gd name="T4" fmla="*/ 22 w 22"/>
                  <a:gd name="T5" fmla="*/ 9 h 22"/>
                  <a:gd name="T6" fmla="*/ 10 w 22"/>
                  <a:gd name="T7" fmla="*/ 22 h 22"/>
                  <a:gd name="T8" fmla="*/ 0 w 22"/>
                  <a:gd name="T9" fmla="*/ 13 h 22"/>
                </a:gdLst>
                <a:ahLst/>
                <a:cxnLst>
                  <a:cxn ang="0">
                    <a:pos x="T0" y="T1"/>
                  </a:cxn>
                  <a:cxn ang="0">
                    <a:pos x="T2" y="T3"/>
                  </a:cxn>
                  <a:cxn ang="0">
                    <a:pos x="T4" y="T5"/>
                  </a:cxn>
                  <a:cxn ang="0">
                    <a:pos x="T6" y="T7"/>
                  </a:cxn>
                  <a:cxn ang="0">
                    <a:pos x="T8" y="T9"/>
                  </a:cxn>
                </a:cxnLst>
                <a:rect l="0" t="0" r="r" b="b"/>
                <a:pathLst>
                  <a:path w="22" h="22">
                    <a:moveTo>
                      <a:pt x="0" y="13"/>
                    </a:moveTo>
                    <a:lnTo>
                      <a:pt x="13" y="0"/>
                    </a:lnTo>
                    <a:lnTo>
                      <a:pt x="22" y="9"/>
                    </a:lnTo>
                    <a:lnTo>
                      <a:pt x="10" y="22"/>
                    </a:lnTo>
                    <a:lnTo>
                      <a:pt x="0" y="13"/>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grpSp>
        <p:grpSp>
          <p:nvGrpSpPr>
            <p:cNvPr id="33" name="Group 32">
              <a:extLst>
                <a:ext uri="{FF2B5EF4-FFF2-40B4-BE49-F238E27FC236}">
                  <a16:creationId xmlns:a16="http://schemas.microsoft.com/office/drawing/2014/main" id="{1279A59B-ED6B-415D-A028-CE0A1A0CFBAB}"/>
                </a:ext>
              </a:extLst>
            </p:cNvPr>
            <p:cNvGrpSpPr/>
            <p:nvPr/>
          </p:nvGrpSpPr>
          <p:grpSpPr>
            <a:xfrm>
              <a:off x="2169657" y="3810554"/>
              <a:ext cx="130137" cy="219511"/>
              <a:chOff x="4537326" y="968616"/>
              <a:chExt cx="166688" cy="280987"/>
            </a:xfrm>
          </p:grpSpPr>
          <p:sp>
            <p:nvSpPr>
              <p:cNvPr id="34" name="AutoShape 32">
                <a:extLst>
                  <a:ext uri="{FF2B5EF4-FFF2-40B4-BE49-F238E27FC236}">
                    <a16:creationId xmlns:a16="http://schemas.microsoft.com/office/drawing/2014/main" id="{69E5E0D4-193C-4CC5-9CD7-9C536C5AE58C}"/>
                  </a:ext>
                </a:extLst>
              </p:cNvPr>
              <p:cNvSpPr>
                <a:spLocks noChangeAspect="1" noChangeArrowheads="1" noTextEdit="1"/>
              </p:cNvSpPr>
              <p:nvPr/>
            </p:nvSpPr>
            <p:spPr bwMode="auto">
              <a:xfrm>
                <a:off x="4537326" y="968616"/>
                <a:ext cx="166688" cy="28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35" name="Rectangle 34">
                <a:extLst>
                  <a:ext uri="{FF2B5EF4-FFF2-40B4-BE49-F238E27FC236}">
                    <a16:creationId xmlns:a16="http://schemas.microsoft.com/office/drawing/2014/main" id="{DD1BD9AB-A6E0-409E-81DD-5C1768206909}"/>
                  </a:ext>
                </a:extLst>
              </p:cNvPr>
              <p:cNvSpPr>
                <a:spLocks noChangeArrowheads="1"/>
              </p:cNvSpPr>
              <p:nvPr/>
            </p:nvSpPr>
            <p:spPr bwMode="auto">
              <a:xfrm>
                <a:off x="4537326" y="1052753"/>
                <a:ext cx="166688" cy="120650"/>
              </a:xfrm>
              <a:prstGeom prst="rect">
                <a:avLst/>
              </a:prstGeom>
              <a:solidFill>
                <a:schemeClr val="tx1"/>
              </a:solidFill>
              <a:ln>
                <a:noFill/>
              </a:ln>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36" name="Freeform 36">
                <a:extLst>
                  <a:ext uri="{FF2B5EF4-FFF2-40B4-BE49-F238E27FC236}">
                    <a16:creationId xmlns:a16="http://schemas.microsoft.com/office/drawing/2014/main" id="{1809753B-0895-4493-AB6A-8CC765234B5B}"/>
                  </a:ext>
                </a:extLst>
              </p:cNvPr>
              <p:cNvSpPr>
                <a:spLocks/>
              </p:cNvSpPr>
              <p:nvPr/>
            </p:nvSpPr>
            <p:spPr bwMode="auto">
              <a:xfrm>
                <a:off x="4600826" y="1084503"/>
                <a:ext cx="39688" cy="38100"/>
              </a:xfrm>
              <a:custGeom>
                <a:avLst/>
                <a:gdLst>
                  <a:gd name="T0" fmla="*/ 256 w 256"/>
                  <a:gd name="T1" fmla="*/ 127 h 256"/>
                  <a:gd name="T2" fmla="*/ 256 w 256"/>
                  <a:gd name="T3" fmla="*/ 129 h 256"/>
                  <a:gd name="T4" fmla="*/ 129 w 256"/>
                  <a:gd name="T5" fmla="*/ 256 h 256"/>
                  <a:gd name="T6" fmla="*/ 127 w 256"/>
                  <a:gd name="T7" fmla="*/ 256 h 256"/>
                  <a:gd name="T8" fmla="*/ 0 w 256"/>
                  <a:gd name="T9" fmla="*/ 129 h 256"/>
                  <a:gd name="T10" fmla="*/ 0 w 256"/>
                  <a:gd name="T11" fmla="*/ 127 h 256"/>
                  <a:gd name="T12" fmla="*/ 127 w 256"/>
                  <a:gd name="T13" fmla="*/ 0 h 256"/>
                  <a:gd name="T14" fmla="*/ 129 w 256"/>
                  <a:gd name="T15" fmla="*/ 0 h 256"/>
                  <a:gd name="T16" fmla="*/ 256 w 256"/>
                  <a:gd name="T17" fmla="*/ 1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6">
                    <a:moveTo>
                      <a:pt x="256" y="127"/>
                    </a:moveTo>
                    <a:cubicBezTo>
                      <a:pt x="256" y="129"/>
                      <a:pt x="256" y="129"/>
                      <a:pt x="256" y="129"/>
                    </a:cubicBezTo>
                    <a:cubicBezTo>
                      <a:pt x="256" y="199"/>
                      <a:pt x="199" y="256"/>
                      <a:pt x="129" y="256"/>
                    </a:cubicBezTo>
                    <a:cubicBezTo>
                      <a:pt x="127" y="256"/>
                      <a:pt x="127" y="256"/>
                      <a:pt x="127" y="256"/>
                    </a:cubicBezTo>
                    <a:cubicBezTo>
                      <a:pt x="57" y="256"/>
                      <a:pt x="0" y="199"/>
                      <a:pt x="0" y="129"/>
                    </a:cubicBezTo>
                    <a:cubicBezTo>
                      <a:pt x="0" y="127"/>
                      <a:pt x="0" y="127"/>
                      <a:pt x="0" y="127"/>
                    </a:cubicBezTo>
                    <a:cubicBezTo>
                      <a:pt x="0" y="57"/>
                      <a:pt x="57" y="0"/>
                      <a:pt x="127" y="0"/>
                    </a:cubicBezTo>
                    <a:cubicBezTo>
                      <a:pt x="129" y="0"/>
                      <a:pt x="129" y="0"/>
                      <a:pt x="129" y="0"/>
                    </a:cubicBezTo>
                    <a:cubicBezTo>
                      <a:pt x="199" y="0"/>
                      <a:pt x="256" y="57"/>
                      <a:pt x="256" y="127"/>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sp>
            <p:nvSpPr>
              <p:cNvPr id="37" name="Flowchart: Delay 36">
                <a:extLst>
                  <a:ext uri="{FF2B5EF4-FFF2-40B4-BE49-F238E27FC236}">
                    <a16:creationId xmlns:a16="http://schemas.microsoft.com/office/drawing/2014/main" id="{886CF3A7-0ED6-4706-BF09-4F7BC6A9253C}"/>
                  </a:ext>
                </a:extLst>
              </p:cNvPr>
              <p:cNvSpPr/>
              <p:nvPr/>
            </p:nvSpPr>
            <p:spPr bwMode="auto">
              <a:xfrm rot="16200000">
                <a:off x="4568264" y="970763"/>
                <a:ext cx="98425" cy="110004"/>
              </a:xfrm>
              <a:prstGeom prst="flowChartDelay">
                <a:avLst/>
              </a:prstGeom>
              <a:noFill/>
              <a:ln w="285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308" tIns="143446" rIns="179308" bIns="143446" numCol="1" spcCol="0" rtlCol="0" fromWordArt="0" anchor="t" anchorCtr="0" forceAA="0" compatLnSpc="1">
                <a:prstTxWarp prst="textNoShape">
                  <a:avLst/>
                </a:prstTxWarp>
                <a:noAutofit/>
              </a:bodyPr>
              <a:lstStyle/>
              <a:p>
                <a:pPr marL="0" marR="0" lvl="0" indent="0" algn="ctr" defTabSz="914289" rtl="0" eaLnBrk="1" fontAlgn="base" latinLnBrk="0" hangingPunct="1">
                  <a:lnSpc>
                    <a:spcPct val="90000"/>
                  </a:lnSpc>
                  <a:spcBef>
                    <a:spcPct val="0"/>
                  </a:spcBef>
                  <a:spcAft>
                    <a:spcPct val="0"/>
                  </a:spcAft>
                  <a:buClrTx/>
                  <a:buSzTx/>
                  <a:buFontTx/>
                  <a:buNone/>
                  <a:tabLst/>
                  <a:defRPr/>
                </a:pPr>
                <a:endParaRPr kumimoji="0" lang="en-US" sz="3138" b="0" i="0" u="none" strike="noStrike" kern="1200" cap="none" spc="0" normalizeH="0" baseline="0" noProof="0" err="1">
                  <a:ln>
                    <a:noFill/>
                  </a:ln>
                  <a:gradFill>
                    <a:gsLst>
                      <a:gs pos="0">
                        <a:srgbClr val="FFFFFF"/>
                      </a:gs>
                      <a:gs pos="100000">
                        <a:srgbClr val="FFFFFF"/>
                      </a:gs>
                    </a:gsLst>
                    <a:lin ang="5400000" scaled="0"/>
                  </a:gradFill>
                  <a:effectLst/>
                  <a:uLnTx/>
                  <a:uFillTx/>
                  <a:latin typeface="Calibri Light" panose="020F0302020204030204"/>
                  <a:ea typeface="Segoe UI" pitchFamily="34" charset="0"/>
                  <a:cs typeface="Segoe UI" pitchFamily="34" charset="0"/>
                </a:endParaRPr>
              </a:p>
            </p:txBody>
          </p:sp>
          <p:sp>
            <p:nvSpPr>
              <p:cNvPr id="38" name="Freeform 37">
                <a:extLst>
                  <a:ext uri="{FF2B5EF4-FFF2-40B4-BE49-F238E27FC236}">
                    <a16:creationId xmlns:a16="http://schemas.microsoft.com/office/drawing/2014/main" id="{802E47B3-2818-4C6D-82BA-89463D7EA850}"/>
                  </a:ext>
                </a:extLst>
              </p:cNvPr>
              <p:cNvSpPr>
                <a:spLocks/>
              </p:cNvSpPr>
              <p:nvPr/>
            </p:nvSpPr>
            <p:spPr bwMode="auto">
              <a:xfrm>
                <a:off x="4610351" y="1103553"/>
                <a:ext cx="20638" cy="44450"/>
              </a:xfrm>
              <a:custGeom>
                <a:avLst/>
                <a:gdLst>
                  <a:gd name="T0" fmla="*/ 64 w 128"/>
                  <a:gd name="T1" fmla="*/ 299 h 299"/>
                  <a:gd name="T2" fmla="*/ 63 w 128"/>
                  <a:gd name="T3" fmla="*/ 299 h 299"/>
                  <a:gd name="T4" fmla="*/ 0 w 128"/>
                  <a:gd name="T5" fmla="*/ 236 h 299"/>
                  <a:gd name="T6" fmla="*/ 0 w 128"/>
                  <a:gd name="T7" fmla="*/ 64 h 299"/>
                  <a:gd name="T8" fmla="*/ 63 w 128"/>
                  <a:gd name="T9" fmla="*/ 0 h 299"/>
                  <a:gd name="T10" fmla="*/ 64 w 128"/>
                  <a:gd name="T11" fmla="*/ 0 h 299"/>
                  <a:gd name="T12" fmla="*/ 128 w 128"/>
                  <a:gd name="T13" fmla="*/ 64 h 299"/>
                  <a:gd name="T14" fmla="*/ 128 w 128"/>
                  <a:gd name="T15" fmla="*/ 236 h 299"/>
                  <a:gd name="T16" fmla="*/ 64 w 128"/>
                  <a:gd name="T17"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299">
                    <a:moveTo>
                      <a:pt x="64" y="299"/>
                    </a:moveTo>
                    <a:cubicBezTo>
                      <a:pt x="63" y="299"/>
                      <a:pt x="63" y="299"/>
                      <a:pt x="63" y="299"/>
                    </a:cubicBezTo>
                    <a:cubicBezTo>
                      <a:pt x="28" y="299"/>
                      <a:pt x="0" y="271"/>
                      <a:pt x="0" y="236"/>
                    </a:cubicBezTo>
                    <a:cubicBezTo>
                      <a:pt x="0" y="64"/>
                      <a:pt x="0" y="64"/>
                      <a:pt x="0" y="64"/>
                    </a:cubicBezTo>
                    <a:cubicBezTo>
                      <a:pt x="0" y="29"/>
                      <a:pt x="28" y="0"/>
                      <a:pt x="63" y="0"/>
                    </a:cubicBezTo>
                    <a:cubicBezTo>
                      <a:pt x="64" y="0"/>
                      <a:pt x="64" y="0"/>
                      <a:pt x="64" y="0"/>
                    </a:cubicBezTo>
                    <a:cubicBezTo>
                      <a:pt x="100" y="0"/>
                      <a:pt x="128" y="29"/>
                      <a:pt x="128" y="64"/>
                    </a:cubicBezTo>
                    <a:cubicBezTo>
                      <a:pt x="128" y="236"/>
                      <a:pt x="128" y="236"/>
                      <a:pt x="128" y="236"/>
                    </a:cubicBezTo>
                    <a:cubicBezTo>
                      <a:pt x="128" y="271"/>
                      <a:pt x="100" y="299"/>
                      <a:pt x="64" y="299"/>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54" tIns="44827" rIns="89654" bIns="44827"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grpSp>
      </p:grpSp>
      <p:sp>
        <p:nvSpPr>
          <p:cNvPr id="19" name="TextBox 18">
            <a:extLst>
              <a:ext uri="{FF2B5EF4-FFF2-40B4-BE49-F238E27FC236}">
                <a16:creationId xmlns:a16="http://schemas.microsoft.com/office/drawing/2014/main" id="{D25A1F58-8D25-4864-A135-3C913045AE29}"/>
              </a:ext>
            </a:extLst>
          </p:cNvPr>
          <p:cNvSpPr txBox="1"/>
          <p:nvPr/>
        </p:nvSpPr>
        <p:spPr>
          <a:xfrm>
            <a:off x="319643" y="1504147"/>
            <a:ext cx="2781642" cy="507829"/>
          </a:xfrm>
          <a:prstGeom prst="rect">
            <a:avLst/>
          </a:prstGeom>
          <a:noFill/>
        </p:spPr>
        <p:txBody>
          <a:bodyPr wrap="square" lIns="91438" tIns="45719" rIns="91438" bIns="45719"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Segoe UI"/>
                <a:ea typeface="+mn-ea"/>
                <a:cs typeface="Segoe UI"/>
              </a:rPr>
              <a:t>Establish </a:t>
            </a:r>
            <a:r>
              <a:rPr kumimoji="0" lang="en-US" sz="900" b="1" i="0" u="none" strike="noStrike" kern="1200" cap="none" spc="0" normalizeH="0" baseline="0" noProof="0">
                <a:ln>
                  <a:noFill/>
                </a:ln>
                <a:solidFill>
                  <a:prstClr val="black"/>
                </a:solidFill>
                <a:effectLst/>
                <a:uLnTx/>
                <a:uFillTx/>
                <a:latin typeface="Segoe UI Semibold"/>
                <a:ea typeface="+mn-ea"/>
                <a:cs typeface="Segoe UI Semibold"/>
              </a:rPr>
              <a:t>Zero Trust </a:t>
            </a:r>
            <a:r>
              <a:rPr kumimoji="0" lang="en-US" sz="900" b="0" i="0" u="none" strike="noStrike" kern="1200" cap="none" spc="0" normalizeH="0" baseline="0" noProof="0">
                <a:ln>
                  <a:noFill/>
                </a:ln>
                <a:solidFill>
                  <a:prstClr val="black"/>
                </a:solidFill>
                <a:effectLst/>
                <a:uLnTx/>
                <a:uFillTx/>
                <a:latin typeface="Segoe UI"/>
                <a:ea typeface="+mn-ea"/>
                <a:cs typeface="Segoe UI"/>
              </a:rPr>
              <a:t>access model to modern and legacy assets using identity &amp; network controls</a:t>
            </a:r>
            <a:endParaRPr kumimoji="0" lang="en-US" sz="9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p:txBody>
      </p:sp>
      <p:sp>
        <p:nvSpPr>
          <p:cNvPr id="20" name="TextBox 19">
            <a:extLst>
              <a:ext uri="{FF2B5EF4-FFF2-40B4-BE49-F238E27FC236}">
                <a16:creationId xmlns:a16="http://schemas.microsoft.com/office/drawing/2014/main" id="{6867B3DE-E8FF-4315-AAA1-19C5AAA4E095}"/>
              </a:ext>
            </a:extLst>
          </p:cNvPr>
          <p:cNvSpPr txBox="1"/>
          <p:nvPr/>
        </p:nvSpPr>
        <p:spPr>
          <a:xfrm>
            <a:off x="3207959" y="1504147"/>
            <a:ext cx="2781642" cy="507829"/>
          </a:xfrm>
          <a:prstGeom prst="rect">
            <a:avLst/>
          </a:prstGeom>
          <a:noFill/>
        </p:spPr>
        <p:txBody>
          <a:bodyPr wrap="square" lIns="91438" tIns="45719" rIns="91438" bIns="45719"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Segoe UI Semibold"/>
                <a:ea typeface="+mn-ea"/>
                <a:cs typeface="Segoe UI Semibold"/>
              </a:rPr>
              <a:t>Detect</a:t>
            </a:r>
            <a:r>
              <a:rPr kumimoji="0" lang="en-US" sz="900" b="0" i="0" u="none" strike="noStrike" kern="1200" cap="none" spc="0" normalizeH="0" baseline="0" noProof="0">
                <a:ln>
                  <a:noFill/>
                </a:ln>
                <a:solidFill>
                  <a:prstClr val="black"/>
                </a:solidFill>
                <a:effectLst/>
                <a:uLnTx/>
                <a:uFillTx/>
                <a:latin typeface="Segoe UI"/>
                <a:ea typeface="+mn-ea"/>
                <a:cs typeface="Segoe UI"/>
              </a:rPr>
              <a:t>, </a:t>
            </a:r>
            <a:r>
              <a:rPr kumimoji="0" lang="en-US" sz="900" b="1" i="0" u="none" strike="noStrike" kern="1200" cap="none" spc="0" normalizeH="0" baseline="0" noProof="0">
                <a:ln>
                  <a:noFill/>
                </a:ln>
                <a:solidFill>
                  <a:prstClr val="black"/>
                </a:solidFill>
                <a:effectLst/>
                <a:uLnTx/>
                <a:uFillTx/>
                <a:latin typeface="Segoe UI Semibold"/>
                <a:ea typeface="+mn-ea"/>
                <a:cs typeface="Segoe UI Semibold"/>
              </a:rPr>
              <a:t>Respond</a:t>
            </a:r>
            <a:r>
              <a:rPr kumimoji="0" lang="en-US" sz="900" b="0" i="0" u="none" strike="noStrike" kern="1200" cap="none" spc="0" normalizeH="0" baseline="0" noProof="0">
                <a:ln>
                  <a:noFill/>
                </a:ln>
                <a:solidFill>
                  <a:prstClr val="black"/>
                </a:solidFill>
                <a:effectLst/>
                <a:uLnTx/>
                <a:uFillTx/>
                <a:latin typeface="Segoe UI"/>
                <a:ea typeface="+mn-ea"/>
                <a:cs typeface="Segoe UI"/>
              </a:rPr>
              <a:t>, and </a:t>
            </a:r>
            <a:r>
              <a:rPr kumimoji="0" lang="en-US" sz="900" b="1" i="0" u="none" strike="noStrike" kern="1200" cap="none" spc="0" normalizeH="0" baseline="0" noProof="0">
                <a:ln>
                  <a:noFill/>
                </a:ln>
                <a:solidFill>
                  <a:prstClr val="black"/>
                </a:solidFill>
                <a:effectLst/>
                <a:uLnTx/>
                <a:uFillTx/>
                <a:latin typeface="Segoe UI Semibold"/>
                <a:ea typeface="+mn-ea"/>
                <a:cs typeface="Segoe UI Semibold"/>
              </a:rPr>
              <a:t>Recover</a:t>
            </a:r>
            <a:r>
              <a:rPr kumimoji="0" lang="en-US" sz="900" b="0" i="0" u="none" strike="noStrike" kern="1200" cap="none" spc="0" normalizeH="0" baseline="0" noProof="0">
                <a:ln>
                  <a:noFill/>
                </a:ln>
                <a:solidFill>
                  <a:prstClr val="black"/>
                </a:solidFill>
                <a:effectLst/>
                <a:uLnTx/>
                <a:uFillTx/>
                <a:latin typeface="Segoe UI"/>
                <a:ea typeface="+mn-ea"/>
                <a:cs typeface="Segoe UI"/>
              </a:rPr>
              <a:t> from attacks; Hunt for hidden threats; share threat intelligence broadly</a:t>
            </a:r>
            <a:endParaRPr kumimoji="0" lang="en-US" sz="9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p:txBody>
      </p:sp>
      <p:sp>
        <p:nvSpPr>
          <p:cNvPr id="101" name="TextBox 100">
            <a:extLst>
              <a:ext uri="{FF2B5EF4-FFF2-40B4-BE49-F238E27FC236}">
                <a16:creationId xmlns:a16="http://schemas.microsoft.com/office/drawing/2014/main" id="{A2A1E693-31BD-490B-9D12-199A2FD3D741}"/>
              </a:ext>
            </a:extLst>
          </p:cNvPr>
          <p:cNvSpPr txBox="1"/>
          <p:nvPr/>
        </p:nvSpPr>
        <p:spPr>
          <a:xfrm>
            <a:off x="6123575" y="1504147"/>
            <a:ext cx="2781642" cy="369330"/>
          </a:xfrm>
          <a:prstGeom prst="rect">
            <a:avLst/>
          </a:prstGeom>
          <a:noFill/>
        </p:spPr>
        <p:txBody>
          <a:bodyPr wrap="square" lIns="91438" tIns="45719" rIns="91438" bIns="45719"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Segoe UI Semibold"/>
                <a:ea typeface="+mn-ea"/>
                <a:cs typeface="Segoe UI Semibold"/>
              </a:rPr>
              <a:t>Protect</a:t>
            </a:r>
            <a:r>
              <a:rPr kumimoji="0" lang="en-US" sz="900" b="0" i="0" u="none" strike="noStrike" kern="1200" cap="none" spc="0" normalizeH="0" baseline="0" noProof="0">
                <a:ln>
                  <a:noFill/>
                </a:ln>
                <a:solidFill>
                  <a:prstClr val="black"/>
                </a:solidFill>
                <a:effectLst/>
                <a:uLnTx/>
                <a:uFillTx/>
                <a:latin typeface="Segoe UI"/>
                <a:ea typeface="+mn-ea"/>
                <a:cs typeface="Segoe UI"/>
              </a:rPr>
              <a:t> sensitive data and systems. Continuously discover, classify &amp; secure assets</a:t>
            </a:r>
            <a:endParaRPr kumimoji="0" lang="en-US" sz="900" b="0" i="0" u="none" strike="noStrike" kern="1200" cap="none" spc="0" normalizeH="0" baseline="0" noProof="0">
              <a:ln>
                <a:noFill/>
              </a:ln>
              <a:solidFill>
                <a:prstClr val="black"/>
              </a:solidFill>
              <a:effectLst/>
              <a:uLnTx/>
              <a:uFillTx/>
              <a:latin typeface="Segoe UI"/>
              <a:ea typeface="Calibri" panose="020F0502020204030204"/>
              <a:cs typeface="Segoe UI"/>
            </a:endParaRPr>
          </a:p>
        </p:txBody>
      </p:sp>
      <p:sp>
        <p:nvSpPr>
          <p:cNvPr id="103" name="TextBox 102">
            <a:extLst>
              <a:ext uri="{FF2B5EF4-FFF2-40B4-BE49-F238E27FC236}">
                <a16:creationId xmlns:a16="http://schemas.microsoft.com/office/drawing/2014/main" id="{63FBB18A-7809-4AC0-BF38-EA51B4642326}"/>
              </a:ext>
            </a:extLst>
          </p:cNvPr>
          <p:cNvSpPr txBox="1"/>
          <p:nvPr/>
        </p:nvSpPr>
        <p:spPr>
          <a:xfrm>
            <a:off x="9141216" y="1504147"/>
            <a:ext cx="2781642" cy="369330"/>
          </a:xfrm>
          <a:prstGeom prst="rect">
            <a:avLst/>
          </a:prstGeom>
          <a:noFill/>
        </p:spPr>
        <p:txBody>
          <a:bodyPr wrap="square" lIns="91438" tIns="45719" rIns="91438" bIns="45719"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Calibri" panose="020F0502020204030204"/>
                <a:cs typeface="Calibri" panose="020F0502020204030204"/>
              </a:rPr>
              <a:t>Continuously </a:t>
            </a:r>
            <a:r>
              <a:rPr kumimoji="0" lang="en-US" sz="900" b="1" i="0" u="none" strike="noStrike" kern="1200" cap="none" spc="0" normalizeH="0" baseline="0" noProof="0">
                <a:ln>
                  <a:noFill/>
                </a:ln>
                <a:solidFill>
                  <a:prstClr val="black"/>
                </a:solidFill>
                <a:effectLst/>
                <a:uLnTx/>
                <a:uFillTx/>
                <a:latin typeface="Segoe UI Semibold"/>
                <a:ea typeface="+mn-ea"/>
                <a:cs typeface="Segoe UI Semibold"/>
              </a:rPr>
              <a:t>Identify</a:t>
            </a:r>
            <a:r>
              <a:rPr kumimoji="0" lang="en-US" sz="900" b="1" i="0" u="none" strike="noStrike" kern="1200" cap="none" spc="0" normalizeH="0" baseline="0" noProof="0">
                <a:ln>
                  <a:noFill/>
                </a:ln>
                <a:solidFill>
                  <a:prstClr val="black"/>
                </a:solidFill>
                <a:effectLst/>
                <a:uLnTx/>
                <a:uFillTx/>
                <a:latin typeface="Segoe UI Semibold"/>
                <a:ea typeface="Calibri" panose="020F0502020204030204"/>
                <a:cs typeface="Segoe UI Semibold"/>
              </a:rPr>
              <a:t>, </a:t>
            </a:r>
            <a:r>
              <a:rPr kumimoji="0" lang="en-US" sz="900" b="0" i="0" u="none" strike="noStrike" kern="1200" cap="none" spc="0" normalizeH="0" baseline="0" noProof="0">
                <a:ln>
                  <a:noFill/>
                </a:ln>
                <a:solidFill>
                  <a:prstClr val="black"/>
                </a:solidFill>
                <a:effectLst/>
                <a:uLnTx/>
                <a:uFillTx/>
                <a:latin typeface="Calibri" panose="020F0502020204030204"/>
                <a:ea typeface="Calibri" panose="020F0502020204030204"/>
                <a:cs typeface="Calibri" panose="020F0502020204030204"/>
              </a:rPr>
              <a:t>measure, and manage security posture to reduce risk &amp; maintain compliance</a:t>
            </a:r>
            <a:endParaRPr kumimoji="0" lang="en-US" sz="900" b="0" i="0" u="none" strike="noStrike" kern="1200" cap="none" spc="0" normalizeH="0" baseline="0" noProof="0">
              <a:ln>
                <a:noFill/>
              </a:ln>
              <a:solidFill>
                <a:prstClr val="black"/>
              </a:solidFill>
              <a:effectLst/>
              <a:uLnTx/>
              <a:uFillTx/>
              <a:latin typeface="Segoe UI Semilight"/>
              <a:ea typeface="+mn-ea"/>
              <a:cs typeface="Segoe UI Semilight"/>
            </a:endParaRPr>
          </a:p>
        </p:txBody>
      </p:sp>
      <p:grpSp>
        <p:nvGrpSpPr>
          <p:cNvPr id="8" name="Group 7">
            <a:extLst>
              <a:ext uri="{FF2B5EF4-FFF2-40B4-BE49-F238E27FC236}">
                <a16:creationId xmlns:a16="http://schemas.microsoft.com/office/drawing/2014/main" id="{99AC9D11-C42D-F56A-0D01-9FF93322995F}"/>
              </a:ext>
            </a:extLst>
          </p:cNvPr>
          <p:cNvGrpSpPr/>
          <p:nvPr/>
        </p:nvGrpSpPr>
        <p:grpSpPr>
          <a:xfrm>
            <a:off x="621697" y="1926730"/>
            <a:ext cx="2342864" cy="4623120"/>
            <a:chOff x="621697" y="1926730"/>
            <a:chExt cx="2342864" cy="4623120"/>
          </a:xfrm>
        </p:grpSpPr>
        <p:sp>
          <p:nvSpPr>
            <p:cNvPr id="12" name="Rectangle 11">
              <a:extLst>
                <a:ext uri="{FF2B5EF4-FFF2-40B4-BE49-F238E27FC236}">
                  <a16:creationId xmlns:a16="http://schemas.microsoft.com/office/drawing/2014/main" id="{9D216C4C-8C3A-4B90-9268-44B8E2E65FDB}"/>
                </a:ext>
              </a:extLst>
            </p:cNvPr>
            <p:cNvSpPr/>
            <p:nvPr/>
          </p:nvSpPr>
          <p:spPr>
            <a:xfrm>
              <a:off x="621698" y="1926730"/>
              <a:ext cx="2342863" cy="3849229"/>
            </a:xfrm>
            <a:prstGeom prst="rect">
              <a:avLst/>
            </a:prstGeom>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914300" rtl="0" eaLnBrk="1" fontAlgn="base" latinLnBrk="0" hangingPunct="1">
                <a:lnSpc>
                  <a:spcPct val="90000"/>
                </a:lnSpc>
                <a:spcBef>
                  <a:spcPct val="0"/>
                </a:spcBef>
                <a:spcAft>
                  <a:spcPts val="400"/>
                </a:spcAft>
                <a:buClrTx/>
                <a:buSzTx/>
                <a:buFontTx/>
                <a:buNone/>
                <a:tabLst/>
                <a:defRPr/>
              </a:pPr>
              <a:r>
                <a:rPr kumimoji="0" lang="en-US" sz="11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Identity Admin, Identity Architect, </a:t>
              </a:r>
              <a:r>
                <a:rPr kumimoji="0" lang="en-US" sz="11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hlinkClick r:id="rId5"/>
                </a:rPr>
                <a:t>Identity Security</a:t>
              </a:r>
              <a:endParaRPr kumimoji="0" lang="en-US" sz="11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Entra ID (Formerly Azure AD)</a:t>
              </a:r>
            </a:p>
            <a:p>
              <a:pPr marL="341313" marR="0" lvl="0" indent="-166688"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Multifactor Authentication	</a:t>
              </a:r>
            </a:p>
            <a:p>
              <a:pPr marL="341313" marR="0" lvl="0" indent="-166688"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Conditional Access</a:t>
              </a:r>
            </a:p>
            <a:p>
              <a:pPr marL="341313" marR="0" lvl="0" indent="-166688"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Application Proxy</a:t>
              </a:r>
            </a:p>
            <a:p>
              <a:pPr marL="341313" marR="0" lvl="0" indent="-166688"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External Identities / B2B &amp; B2C</a:t>
              </a:r>
            </a:p>
            <a:p>
              <a:pPr marL="341313" marR="0" lvl="0" indent="-166688"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Security Service Edge (SSE)</a:t>
              </a:r>
            </a:p>
            <a:p>
              <a:pPr marL="341313" marR="0" lvl="0" indent="-166688"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and more..</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Entra Permission Management</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Windows Hello for Business</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365 Defender </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Identity</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Cloud Apps</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endPar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endPar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Bastion</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5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Administrative Model</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Portal, Management Groups, Subscriptions</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RBAC &amp; ABAC</a:t>
              </a:r>
              <a:endParaRPr kumimoji="0" lang="en-US" sz="9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a:p>
              <a:pPr marL="0" marR="0" lvl="0" indent="0" algn="l" defTabSz="914300" rtl="0" eaLnBrk="1" fontAlgn="base" latinLnBrk="0" hangingPunct="1">
                <a:lnSpc>
                  <a:spcPct val="90000"/>
                </a:lnSpc>
                <a:spcBef>
                  <a:spcPct val="0"/>
                </a:spcBef>
                <a:spcAft>
                  <a:spcPts val="400"/>
                </a:spcAft>
                <a:buClrTx/>
                <a:buSzTx/>
                <a:buFontTx/>
                <a:buNone/>
                <a:tabLst/>
                <a:defRPr/>
              </a:pPr>
              <a:r>
                <a:rPr kumimoji="0" lang="en-US" sz="11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Network Security</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Firewall</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Firewall Manager</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DDoS</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Web Application Firewall</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Networking Design</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Virtual Network, NSG, ASG, VPN, etc.</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00" b="0" i="1" u="none" strike="noStrike" kern="1200" cap="none" spc="0" normalizeH="0" baseline="0" noProof="0" err="1">
                  <a:ln>
                    <a:noFill/>
                  </a:ln>
                  <a:solidFill>
                    <a:prstClr val="black"/>
                  </a:solidFill>
                  <a:effectLst/>
                  <a:uLnTx/>
                  <a:uFillTx/>
                  <a:latin typeface="Segoe UI" panose="020B0502040204020203" pitchFamily="34" charset="0"/>
                  <a:ea typeface="+mn-ea"/>
                  <a:cs typeface="Segoe UI" panose="020B0502040204020203" pitchFamily="34" charset="0"/>
                </a:rPr>
                <a:t>PrivateLink</a:t>
              </a:r>
              <a:r>
                <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 / Private </a:t>
              </a:r>
              <a:r>
                <a:rPr kumimoji="0" lang="en-US" sz="800" b="0" i="1" u="none" strike="noStrike" kern="1200" cap="none" spc="0" normalizeH="0" baseline="0" noProof="0" err="1">
                  <a:ln>
                    <a:noFill/>
                  </a:ln>
                  <a:solidFill>
                    <a:prstClr val="black"/>
                  </a:solidFill>
                  <a:effectLst/>
                  <a:uLnTx/>
                  <a:uFillTx/>
                  <a:latin typeface="Segoe UI" panose="020B0502040204020203" pitchFamily="34" charset="0"/>
                  <a:ea typeface="+mn-ea"/>
                  <a:cs typeface="Segoe UI" panose="020B0502040204020203" pitchFamily="34" charset="0"/>
                </a:rPr>
                <a:t>EndPoint</a:t>
              </a:r>
              <a:endPar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p:txBody>
        </p:sp>
        <p:sp>
          <p:nvSpPr>
            <p:cNvPr id="22" name="Rectangle 21">
              <a:extLst>
                <a:ext uri="{FF2B5EF4-FFF2-40B4-BE49-F238E27FC236}">
                  <a16:creationId xmlns:a16="http://schemas.microsoft.com/office/drawing/2014/main" id="{7DC088DD-A4A0-0670-C5CA-CD447243653A}"/>
                </a:ext>
              </a:extLst>
            </p:cNvPr>
            <p:cNvSpPr/>
            <p:nvPr/>
          </p:nvSpPr>
          <p:spPr>
            <a:xfrm>
              <a:off x="621697" y="5837323"/>
              <a:ext cx="2342863" cy="712527"/>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l" defTabSz="914300" rtl="0" eaLnBrk="1" fontAlgn="base" latinLnBrk="0" hangingPunct="1">
                <a:lnSpc>
                  <a:spcPct val="90000"/>
                </a:lnSpc>
                <a:spcBef>
                  <a:spcPct val="0"/>
                </a:spcBef>
                <a:spcAft>
                  <a:spcPts val="400"/>
                </a:spcAft>
                <a:buClrTx/>
                <a:buSzTx/>
                <a:buFontTx/>
                <a:buNone/>
                <a:tabLst/>
                <a:defRPr/>
              </a:pPr>
              <a:r>
                <a:rPr kumimoji="0" lang="en-US" sz="11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Endpoint / Device Admin</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Intune</a:t>
              </a:r>
            </a:p>
            <a:p>
              <a:pPr marL="341313" marR="0" lvl="0" indent="-166688"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Configuration Management</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Defender for Endpoint</a:t>
              </a:r>
            </a:p>
          </p:txBody>
        </p:sp>
      </p:grpSp>
      <p:sp>
        <p:nvSpPr>
          <p:cNvPr id="89" name="Rectangle 88">
            <a:extLst>
              <a:ext uri="{FF2B5EF4-FFF2-40B4-BE49-F238E27FC236}">
                <a16:creationId xmlns:a16="http://schemas.microsoft.com/office/drawing/2014/main" id="{4D737605-3E09-2BDB-2869-1B2D60473832}"/>
              </a:ext>
            </a:extLst>
          </p:cNvPr>
          <p:cNvSpPr/>
          <p:nvPr/>
        </p:nvSpPr>
        <p:spPr>
          <a:xfrm>
            <a:off x="6455166" y="4601211"/>
            <a:ext cx="2449885" cy="960958"/>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l" defTabSz="914300" rtl="0" eaLnBrk="1" fontAlgn="base" latinLnBrk="0" hangingPunct="1">
              <a:lnSpc>
                <a:spcPct val="90000"/>
              </a:lnSpc>
              <a:spcBef>
                <a:spcPct val="0"/>
              </a:spcBef>
              <a:spcAft>
                <a:spcPts val="400"/>
              </a:spcAft>
              <a:buClrTx/>
              <a:buSzTx/>
              <a:buFontTx/>
              <a:buNone/>
              <a:tabLst/>
              <a:defRPr/>
            </a:pPr>
            <a:r>
              <a:rPr kumimoji="0" lang="en-US" sz="1100" b="0" i="1"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6"/>
              </a:rPr>
              <a:t>Data security</a:t>
            </a:r>
            <a:endParaRPr kumimoji="0" lang="en-US" sz="1100" b="0" i="1" u="none" strike="noStrike" kern="1200" cap="none" spc="0" normalizeH="0" baseline="0" noProof="0">
              <a:ln>
                <a:noFill/>
              </a:ln>
              <a:solidFill>
                <a:srgbClr val="171717"/>
              </a:solidFill>
              <a:effectLst/>
              <a:uLnTx/>
              <a:uFillTx/>
              <a:latin typeface="Segoe UI" panose="020B0502040204020203" pitchFamily="34" charset="0"/>
              <a:ea typeface="+mn-ea"/>
              <a:cs typeface="+mn-cs"/>
            </a:endParaRP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5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Purview </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Information Protection</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Data Loss Prevention</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5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365 Defender </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Cloud Apps</a:t>
            </a:r>
          </a:p>
        </p:txBody>
      </p:sp>
      <p:sp>
        <p:nvSpPr>
          <p:cNvPr id="107" name="Rectangle 106">
            <a:extLst>
              <a:ext uri="{FF2B5EF4-FFF2-40B4-BE49-F238E27FC236}">
                <a16:creationId xmlns:a16="http://schemas.microsoft.com/office/drawing/2014/main" id="{963BF499-AEE8-0884-0662-3C5F625D4692}"/>
              </a:ext>
            </a:extLst>
          </p:cNvPr>
          <p:cNvSpPr/>
          <p:nvPr/>
        </p:nvSpPr>
        <p:spPr>
          <a:xfrm>
            <a:off x="6462473" y="5603704"/>
            <a:ext cx="2449885" cy="522112"/>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7"/>
              </a:rPr>
              <a:t>People security</a:t>
            </a:r>
            <a:endPar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endParaRPr>
          </a:p>
          <a:p>
            <a:pPr marL="341313" marR="0" lvl="0" indent="-166688"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Attack Simulator</a:t>
            </a:r>
          </a:p>
          <a:p>
            <a:pPr marL="341313" marR="0" lvl="0" indent="-166688"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Insider Risk Management</a:t>
            </a:r>
          </a:p>
        </p:txBody>
      </p:sp>
      <p:sp>
        <p:nvSpPr>
          <p:cNvPr id="111" name="Rectangle 110">
            <a:extLst>
              <a:ext uri="{FF2B5EF4-FFF2-40B4-BE49-F238E27FC236}">
                <a16:creationId xmlns:a16="http://schemas.microsoft.com/office/drawing/2014/main" id="{3735A8C3-47CA-32E1-AA44-C40EB9B7DC5F}"/>
              </a:ext>
            </a:extLst>
          </p:cNvPr>
          <p:cNvSpPr/>
          <p:nvPr/>
        </p:nvSpPr>
        <p:spPr>
          <a:xfrm>
            <a:off x="6456782" y="1915019"/>
            <a:ext cx="2460429" cy="463909"/>
          </a:xfrm>
          <a:prstGeom prst="rect">
            <a:avLst/>
          </a:prstGeom>
        </p:spPr>
        <p:style>
          <a:lnRef idx="2">
            <a:schemeClr val="accent1"/>
          </a:lnRef>
          <a:fillRef idx="1">
            <a:schemeClr val="lt1"/>
          </a:fillRef>
          <a:effectRef idx="0">
            <a:schemeClr val="accent1"/>
          </a:effectRef>
          <a:fontRef idx="minor">
            <a:schemeClr val="dk1"/>
          </a:fontRef>
        </p:style>
        <p:txBody>
          <a:bodyPr lIns="91440" tIns="27432" bIns="182880"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8"/>
              </a:rPr>
              <a:t>Security architecture</a:t>
            </a:r>
            <a:endPar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endParaRP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5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Cybersecurity Reference Architecture</a:t>
            </a:r>
            <a:br>
              <a:rPr kumimoji="0" lang="en-US" sz="85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br>
            <a:r>
              <a:rPr kumimoji="0" lang="en-US" sz="850" b="0" i="0"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9"/>
              </a:rPr>
              <a:t>https://aka.ms/MCRA</a:t>
            </a:r>
            <a:r>
              <a:rPr kumimoji="0" lang="en-US" sz="850" b="0" i="0" u="none" strike="noStrike" kern="1200" cap="none" spc="0" normalizeH="0" baseline="0" noProof="0">
                <a:ln>
                  <a:noFill/>
                </a:ln>
                <a:solidFill>
                  <a:srgbClr val="171717"/>
                </a:solidFill>
                <a:effectLst/>
                <a:uLnTx/>
                <a:uFillTx/>
                <a:latin typeface="Segoe UI" panose="020B0502040204020203" pitchFamily="34" charset="0"/>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endParaRPr>
          </a:p>
        </p:txBody>
      </p:sp>
      <p:sp>
        <p:nvSpPr>
          <p:cNvPr id="4" name="TextBox 3">
            <a:extLst>
              <a:ext uri="{FF2B5EF4-FFF2-40B4-BE49-F238E27FC236}">
                <a16:creationId xmlns:a16="http://schemas.microsoft.com/office/drawing/2014/main" id="{3114DD05-7B0E-7108-47B7-2390A3E70053}"/>
              </a:ext>
            </a:extLst>
          </p:cNvPr>
          <p:cNvSpPr txBox="1"/>
          <p:nvPr/>
        </p:nvSpPr>
        <p:spPr>
          <a:xfrm rot="16200000">
            <a:off x="-191347" y="2481781"/>
            <a:ext cx="1325545" cy="215444"/>
          </a:xfrm>
          <a:prstGeom prst="rect">
            <a:avLst/>
          </a:prstGeom>
          <a:solidFill>
            <a:srgbClr val="EFF3FA"/>
          </a:solidFill>
          <a:ln>
            <a:solidFill>
              <a:schemeClr val="tx1"/>
            </a:solidFill>
          </a:ln>
        </p:spPr>
        <p:txBody>
          <a:bodyPr wrap="none" lIns="0" tIns="0" rIns="0" bIns="0" rtlCol="0" anchor="ctr">
            <a:noAutofit/>
          </a:bodyPr>
          <a:lstStyle>
            <a:defPPr>
              <a:defRPr lang="en-US"/>
            </a:defPPr>
            <a:lvl1pPr algn="ctr">
              <a:defRPr sz="1400" i="1">
                <a:latin typeface="Calibri" panose="020F050202020403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panose="020F0502020204030204"/>
                <a:ea typeface="+mn-ea"/>
                <a:cs typeface="+mn-cs"/>
              </a:rPr>
              <a:t>Microsoft Entra</a:t>
            </a:r>
          </a:p>
        </p:txBody>
      </p:sp>
      <p:grpSp>
        <p:nvGrpSpPr>
          <p:cNvPr id="16" name="Group 15">
            <a:extLst>
              <a:ext uri="{FF2B5EF4-FFF2-40B4-BE49-F238E27FC236}">
                <a16:creationId xmlns:a16="http://schemas.microsoft.com/office/drawing/2014/main" id="{EF2F9AB4-CB5B-EF20-894B-3A6C3B42BB3E}"/>
              </a:ext>
            </a:extLst>
          </p:cNvPr>
          <p:cNvGrpSpPr/>
          <p:nvPr/>
        </p:nvGrpSpPr>
        <p:grpSpPr>
          <a:xfrm>
            <a:off x="621697" y="3870870"/>
            <a:ext cx="10948602" cy="268663"/>
            <a:chOff x="621698" y="3744216"/>
            <a:chExt cx="10948602" cy="268663"/>
          </a:xfrm>
        </p:grpSpPr>
        <p:sp>
          <p:nvSpPr>
            <p:cNvPr id="23" name="Rectangle 22">
              <a:extLst>
                <a:ext uri="{FF2B5EF4-FFF2-40B4-BE49-F238E27FC236}">
                  <a16:creationId xmlns:a16="http://schemas.microsoft.com/office/drawing/2014/main" id="{B039932C-2D55-3331-685B-228CCAF45E0E}"/>
                </a:ext>
              </a:extLst>
            </p:cNvPr>
            <p:cNvSpPr/>
            <p:nvPr/>
          </p:nvSpPr>
          <p:spPr>
            <a:xfrm>
              <a:off x="621698" y="3744216"/>
              <a:ext cx="10948602" cy="268663"/>
            </a:xfrm>
            <a:prstGeom prst="rect">
              <a:avLst/>
            </a:prstGeom>
            <a:solidFill>
              <a:srgbClr val="F9FBFD"/>
            </a:solidFill>
            <a:ln w="6350">
              <a:solidFill>
                <a:srgbClr val="8DA9DB"/>
              </a:solidFill>
              <a:prstDash val="dash"/>
            </a:ln>
          </p:spPr>
          <p:style>
            <a:lnRef idx="2">
              <a:schemeClr val="accent1"/>
            </a:lnRef>
            <a:fillRef idx="1">
              <a:schemeClr val="lt1"/>
            </a:fillRef>
            <a:effectRef idx="0">
              <a:schemeClr val="accent1"/>
            </a:effectRef>
            <a:fontRef idx="minor">
              <a:schemeClr val="dk1"/>
            </a:fontRef>
          </p:style>
          <p:txBody>
            <a:bodyPr wrap="square" tIns="0" bIns="0" rtlCol="0" anchor="ctr">
              <a:spAutoFit/>
            </a:bodyPr>
            <a:lstStyle/>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7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365 Lighthouse</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7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Lighthouse</a:t>
              </a:r>
            </a:p>
          </p:txBody>
        </p:sp>
        <p:sp>
          <p:nvSpPr>
            <p:cNvPr id="65" name="TextBox 64">
              <a:extLst>
                <a:ext uri="{FF2B5EF4-FFF2-40B4-BE49-F238E27FC236}">
                  <a16:creationId xmlns:a16="http://schemas.microsoft.com/office/drawing/2014/main" id="{BE6E1A84-2622-F94F-15D2-4546654F3574}"/>
                </a:ext>
              </a:extLst>
            </p:cNvPr>
            <p:cNvSpPr txBox="1"/>
            <p:nvPr/>
          </p:nvSpPr>
          <p:spPr>
            <a:xfrm>
              <a:off x="2284995" y="3770825"/>
              <a:ext cx="838691" cy="21544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[multi-tenant]</a:t>
              </a:r>
            </a:p>
          </p:txBody>
        </p:sp>
      </p:grpSp>
      <p:sp>
        <p:nvSpPr>
          <p:cNvPr id="6" name="Rectangle 5">
            <a:extLst>
              <a:ext uri="{FF2B5EF4-FFF2-40B4-BE49-F238E27FC236}">
                <a16:creationId xmlns:a16="http://schemas.microsoft.com/office/drawing/2014/main" id="{B9C81B02-B5FF-4214-B001-350D12EB1735}"/>
              </a:ext>
            </a:extLst>
          </p:cNvPr>
          <p:cNvSpPr/>
          <p:nvPr/>
        </p:nvSpPr>
        <p:spPr>
          <a:xfrm>
            <a:off x="3589887" y="2272444"/>
            <a:ext cx="2332102" cy="3564879"/>
          </a:xfrm>
          <a:prstGeom prst="rect">
            <a:avLst/>
          </a:prstGeom>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914300" rtl="0" eaLnBrk="1" fontAlgn="base" latinLnBrk="0" hangingPunct="1">
              <a:lnSpc>
                <a:spcPct val="90000"/>
              </a:lnSpc>
              <a:spcBef>
                <a:spcPct val="0"/>
              </a:spcBef>
              <a:spcAft>
                <a:spcPts val="400"/>
              </a:spcAft>
              <a:buClrTx/>
              <a:buSzTx/>
              <a:buFontTx/>
              <a:buNone/>
              <a:tabLst/>
              <a:defRPr/>
            </a:pPr>
            <a:r>
              <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10"/>
              </a:rPr>
              <a:t>Security Operations</a:t>
            </a:r>
            <a:r>
              <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rPr>
              <a:t> Analyst</a:t>
            </a:r>
            <a:endParaRPr kumimoji="0" lang="en-US" sz="900" b="1" i="0" u="none" strike="noStrike" kern="1200" cap="none" spc="0" normalizeH="0" baseline="0" noProof="0">
              <a:ln>
                <a:noFill/>
              </a:ln>
              <a:solidFill>
                <a:prstClr val="black"/>
              </a:solidFill>
              <a:effectLst/>
              <a:uLnTx/>
              <a:uFillTx/>
              <a:latin typeface="Segoe UI" panose="020B0502040204020203" pitchFamily="34" charset="0"/>
              <a:ea typeface="Segoe UI" pitchFamily="34" charset="0"/>
              <a:cs typeface="Segoe UI" panose="020B0502040204020203" pitchFamily="34" charset="0"/>
            </a:endParaRPr>
          </a:p>
          <a:p>
            <a:pPr marR="0" lvl="0" algn="l" defTabSz="914300" rtl="0" eaLnBrk="1" fontAlgn="base" latinLnBrk="0" hangingPunct="1">
              <a:lnSpc>
                <a:spcPct val="90000"/>
              </a:lnSpc>
              <a:spcBef>
                <a:spcPct val="0"/>
              </a:spcBef>
              <a:spcAft>
                <a:spcPct val="0"/>
              </a:spcAft>
              <a:buClrTx/>
              <a:buSzTx/>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Segoe UI" pitchFamily="34" charset="0"/>
                <a:cs typeface="Segoe UI" panose="020B0502040204020203" pitchFamily="34" charset="0"/>
              </a:rPr>
              <a:t>Microsoft Defender XDR</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Segoe UI" pitchFamily="34" charset="0"/>
                <a:cs typeface="Segoe UI Semibold" panose="020B0702040204020203" pitchFamily="34" charset="0"/>
              </a:rPr>
              <a:t>Microsoft Defender for Endpoint</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Segoe UI" pitchFamily="34" charset="0"/>
                <a:cs typeface="Segoe UI Semibold" panose="020B0702040204020203" pitchFamily="34" charset="0"/>
              </a:rPr>
              <a:t>Microsoft Defender for Office 365</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Segoe UI" pitchFamily="34" charset="0"/>
                <a:cs typeface="Segoe UI Semibold" panose="020B0702040204020203" pitchFamily="34" charset="0"/>
              </a:rPr>
              <a:t>Microsoft Defender for Identity</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Segoe UI" pitchFamily="34" charset="0"/>
                <a:cs typeface="Segoe UI Semibold" panose="020B0702040204020203" pitchFamily="34" charset="0"/>
              </a:rPr>
              <a:t>Microsoft Defender for Cloud Apps</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Segoe UI" pitchFamily="34" charset="0"/>
                <a:cs typeface="Segoe UI Semibold" panose="020B0702040204020203" pitchFamily="34" charset="0"/>
              </a:rPr>
              <a:t>Microsoft Entra Identity Protection</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50" b="1" i="1" u="none" strike="noStrike" kern="1200" cap="none" spc="0" normalizeH="0" baseline="0" noProof="0">
                <a:ln>
                  <a:noFill/>
                </a:ln>
                <a:solidFill>
                  <a:prstClr val="black"/>
                </a:solidFill>
                <a:effectLst/>
                <a:uLnTx/>
                <a:uFillTx/>
                <a:latin typeface="Segoe UI Semibold" panose="020B0702040204020203" pitchFamily="34" charset="0"/>
                <a:cs typeface="Segoe UI Semibold" panose="020B0702040204020203" pitchFamily="34" charset="0"/>
              </a:rPr>
              <a:t>Microsoft Defender for Cloud</a:t>
            </a:r>
          </a:p>
          <a:p>
            <a:pPr marL="228600" indent="-114300" defTabSz="914300" fontAlgn="base">
              <a:lnSpc>
                <a:spcPct val="90000"/>
              </a:lnSpc>
              <a:spcBef>
                <a:spcPct val="0"/>
              </a:spcBef>
              <a:spcAft>
                <a:spcPct val="0"/>
              </a:spcAft>
              <a:buFont typeface="Arial" panose="020B0604020202020204" pitchFamily="34" charset="0"/>
              <a:buChar char="•"/>
              <a:defRPr/>
            </a:pPr>
            <a:r>
              <a:rPr lang="en-US" sz="900">
                <a:solidFill>
                  <a:prstClr val="black"/>
                </a:solidFill>
                <a:latin typeface="Segoe UI Semibold" panose="020B0702040204020203" pitchFamily="34" charset="0"/>
                <a:cs typeface="Segoe UI Semibold" panose="020B0702040204020203" pitchFamily="34" charset="0"/>
              </a:rPr>
              <a:t>Microsoft Defender for DevOps</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Servers</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Storage</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SQL</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Containers</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App Service</a:t>
            </a:r>
          </a:p>
          <a:p>
            <a:pPr marL="228600" indent="-114300" defTabSz="914300" fontAlgn="base">
              <a:lnSpc>
                <a:spcPct val="90000"/>
              </a:lnSpc>
              <a:spcBef>
                <a:spcPct val="0"/>
              </a:spcBef>
              <a:spcAft>
                <a:spcPct val="0"/>
              </a:spcAft>
              <a:buFont typeface="Arial" panose="020B0604020202020204" pitchFamily="34" charset="0"/>
              <a:buChar char="•"/>
              <a:defRPr/>
            </a:pPr>
            <a:r>
              <a:rPr lang="en-US" sz="900">
                <a:solidFill>
                  <a:prstClr val="black"/>
                </a:solidFill>
                <a:latin typeface="Segoe UI Semibold" panose="020B0702040204020203" pitchFamily="34" charset="0"/>
                <a:cs typeface="Segoe UI Semibold" panose="020B0702040204020203" pitchFamily="34" charset="0"/>
              </a:rPr>
              <a:t>Microsoft Defender for APIs </a:t>
            </a:r>
            <a:r>
              <a:rPr lang="en-US" sz="700" i="1">
                <a:solidFill>
                  <a:prstClr val="black"/>
                </a:solidFill>
                <a:latin typeface="Segoe UI Semibold" panose="020B0702040204020203" pitchFamily="34" charset="0"/>
                <a:cs typeface="Segoe UI Semibold" panose="020B0702040204020203" pitchFamily="34" charset="0"/>
              </a:rPr>
              <a:t>(preview)</a:t>
            </a:r>
            <a:endParaRPr lang="en-US" sz="900" i="1">
              <a:solidFill>
                <a:prstClr val="black"/>
              </a:solidFill>
              <a:latin typeface="Segoe UI Semibold" panose="020B0702040204020203" pitchFamily="34" charset="0"/>
              <a:cs typeface="Segoe UI Semibold" panose="020B0702040204020203" pitchFamily="34" charset="0"/>
            </a:endParaRP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Key Vault</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DNS</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open-source relational databases</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Microsoft Defender for Azure Cosmos DB</a:t>
            </a:r>
          </a:p>
          <a:p>
            <a:pPr marL="114300" lvl="0" indent="-114300" defTabSz="914300" fontAlgn="base">
              <a:lnSpc>
                <a:spcPct val="90000"/>
              </a:lnSpc>
              <a:spcBef>
                <a:spcPct val="0"/>
              </a:spcBef>
              <a:spcAft>
                <a:spcPct val="0"/>
              </a:spcAft>
              <a:buFont typeface="Arial" panose="020B0604020202020204" pitchFamily="34" charset="0"/>
              <a:buChar char="•"/>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Security Copilot </a:t>
            </a:r>
            <a:r>
              <a:rPr lang="en-US" sz="800" i="1">
                <a:solidFill>
                  <a:prstClr val="black"/>
                </a:solidFill>
                <a:latin typeface="Segoe UI Semibold" panose="020B0702040204020203" pitchFamily="34" charset="0"/>
                <a:cs typeface="Segoe UI Semibold" panose="020B0702040204020203" pitchFamily="34" charset="0"/>
              </a:rPr>
              <a:t>(preview)</a:t>
            </a:r>
            <a:endPar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Sentinel</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Security Experts</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lang="en-US" sz="1000" i="1">
                <a:solidFill>
                  <a:prstClr val="black"/>
                </a:solidFill>
                <a:latin typeface="Segoe UI" panose="020B0502040204020203" pitchFamily="34" charset="0"/>
                <a:cs typeface="Segoe UI" panose="020B0502040204020203" pitchFamily="34" charset="0"/>
              </a:rPr>
              <a:t>Microsoft Incident Response</a:t>
            </a:r>
            <a:br>
              <a:rPr lang="en-US" sz="1000" i="1">
                <a:solidFill>
                  <a:prstClr val="black"/>
                </a:solidFill>
                <a:latin typeface="Segoe UI" panose="020B0502040204020203" pitchFamily="34" charset="0"/>
                <a:cs typeface="Segoe UI" panose="020B0502040204020203" pitchFamily="34" charset="0"/>
              </a:rPr>
            </a:br>
            <a:r>
              <a:rPr lang="en-US" sz="700" i="1">
                <a:solidFill>
                  <a:prstClr val="black"/>
                </a:solidFill>
                <a:latin typeface="Segoe UI" panose="020B0502040204020203" pitchFamily="34" charset="0"/>
                <a:cs typeface="Segoe UI" panose="020B0502040204020203" pitchFamily="34" charset="0"/>
              </a:rPr>
              <a:t>Detection and Response Team (DART)</a:t>
            </a:r>
            <a:endParaRPr kumimoji="0" lang="en-US" sz="1000" i="1" u="none" strike="noStrike" kern="1200" cap="none" spc="0" normalizeH="0" baseline="0" noProof="0">
              <a:ln>
                <a:noFill/>
              </a:ln>
              <a:solidFill>
                <a:prstClr val="black"/>
              </a:solidFill>
              <a:effectLst/>
              <a:uLnTx/>
              <a:uFillTx/>
              <a:latin typeface="Segoe UI" panose="020B0502040204020203" pitchFamily="34" charset="0"/>
              <a:cs typeface="Segoe UI" panose="020B0502040204020203" pitchFamily="34" charset="0"/>
            </a:endParaRPr>
          </a:p>
        </p:txBody>
      </p:sp>
      <p:sp>
        <p:nvSpPr>
          <p:cNvPr id="9" name="Rectangle 8">
            <a:extLst>
              <a:ext uri="{FF2B5EF4-FFF2-40B4-BE49-F238E27FC236}">
                <a16:creationId xmlns:a16="http://schemas.microsoft.com/office/drawing/2014/main" id="{5127A649-5A25-4024-9AF6-0AB6A3B72052}"/>
              </a:ext>
            </a:extLst>
          </p:cNvPr>
          <p:cNvSpPr/>
          <p:nvPr/>
        </p:nvSpPr>
        <p:spPr>
          <a:xfrm>
            <a:off x="6456783" y="2427842"/>
            <a:ext cx="2460429" cy="2125363"/>
          </a:xfrm>
          <a:prstGeom prst="rect">
            <a:avLst/>
          </a:prstGeom>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1"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11"/>
              </a:rPr>
              <a:t>Posture management</a:t>
            </a:r>
            <a:r>
              <a:rPr kumimoji="0" lang="en-US" sz="1100" b="0" i="1" u="none" strike="noStrike" kern="1200" cap="none" spc="0" normalizeH="0" baseline="0" noProof="0">
                <a:ln>
                  <a:noFill/>
                </a:ln>
                <a:solidFill>
                  <a:srgbClr val="171717"/>
                </a:solidFill>
                <a:effectLst/>
                <a:uLnTx/>
                <a:uFillTx/>
                <a:latin typeface="Segoe UI" panose="020B0502040204020203" pitchFamily="34" charset="0"/>
                <a:ea typeface="+mn-ea"/>
                <a:cs typeface="+mn-cs"/>
              </a:rPr>
              <a:t>, </a:t>
            </a:r>
            <a:r>
              <a:rPr kumimoji="0" lang="en-US" sz="1100" b="0" i="1"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12"/>
              </a:rPr>
              <a:t>Policy and standards</a:t>
            </a:r>
            <a:r>
              <a:rPr kumimoji="0" lang="en-US" sz="1100" b="0" i="1" u="none" strike="noStrike" kern="1200" cap="none" spc="0" normalizeH="0" baseline="0" noProof="0">
                <a:ln>
                  <a:noFill/>
                </a:ln>
                <a:solidFill>
                  <a:srgbClr val="171717"/>
                </a:solidFill>
                <a:effectLst/>
                <a:uLnTx/>
                <a:uFillTx/>
                <a:latin typeface="Segoe UI" panose="020B0502040204020203" pitchFamily="34" charset="0"/>
                <a:ea typeface="+mn-ea"/>
                <a:cs typeface="+mn-cs"/>
              </a:rPr>
              <a:t>, </a:t>
            </a:r>
            <a:r>
              <a:rPr kumimoji="0" lang="en-US" sz="1100" b="0" i="1"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13"/>
              </a:rPr>
              <a:t>Compliance management</a:t>
            </a:r>
            <a:endParaRPr kumimoji="0" lang="en-US" sz="1100" b="0" i="1" u="none" strike="noStrike" kern="1200" cap="none" spc="0" normalizeH="0" baseline="0" noProof="0">
              <a:ln>
                <a:noFill/>
              </a:ln>
              <a:solidFill>
                <a:srgbClr val="171717"/>
              </a:solidFill>
              <a:effectLst/>
              <a:uLnTx/>
              <a:uFillTx/>
              <a:latin typeface="Segoe UI" panose="020B0502040204020203" pitchFamily="34" charset="0"/>
              <a:ea typeface="+mn-ea"/>
              <a:cs typeface="+mn-cs"/>
            </a:endParaRPr>
          </a:p>
          <a:p>
            <a:pPr marL="168109" marR="0" lvl="0" indent="-168109"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Segoe UI" pitchFamily="34" charset="0"/>
                <a:cs typeface="Segoe UI" panose="020B0502040204020203" pitchFamily="34" charset="0"/>
              </a:rPr>
              <a:t>Microsoft Defender for Cloud</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Secure Score</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Compliance Dashboard</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Security Benchmark</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Blueprints</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Policy</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Defender External Attack Surface Management (MD-EASM)</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Administrative Model</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Portal, Management Groups, Subscriptions</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RBAC &amp; ABAC</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Purview </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0" u="none" strike="noStrike" kern="1200" cap="none" spc="0" normalizeH="0" baseline="0" noProof="0">
                <a:ln>
                  <a:noFill/>
                </a:ln>
                <a:solidFill>
                  <a:prstClr val="black"/>
                </a:solidFill>
                <a:effectLst/>
                <a:uLnTx/>
                <a:uFillTx/>
                <a:latin typeface="Segoe UI Semibold" panose="020B0702040204020203" pitchFamily="34" charset="0"/>
                <a:ea typeface="+mn-ea"/>
                <a:cs typeface="Segoe UI Semibold" panose="020B0702040204020203" pitchFamily="34" charset="0"/>
              </a:rPr>
              <a:t>Compliance manager </a:t>
            </a:r>
          </a:p>
        </p:txBody>
      </p:sp>
      <p:sp>
        <p:nvSpPr>
          <p:cNvPr id="10" name="TextBox 9">
            <a:extLst>
              <a:ext uri="{FF2B5EF4-FFF2-40B4-BE49-F238E27FC236}">
                <a16:creationId xmlns:a16="http://schemas.microsoft.com/office/drawing/2014/main" id="{4BE5737C-0C16-8851-BE6A-3617CAD3D634}"/>
              </a:ext>
            </a:extLst>
          </p:cNvPr>
          <p:cNvSpPr txBox="1"/>
          <p:nvPr/>
        </p:nvSpPr>
        <p:spPr>
          <a:xfrm rot="16200000">
            <a:off x="5356413" y="5081607"/>
            <a:ext cx="1873861" cy="214467"/>
          </a:xfrm>
          <a:prstGeom prst="rect">
            <a:avLst/>
          </a:prstGeom>
          <a:solidFill>
            <a:srgbClr val="EFF3FA"/>
          </a:solidFill>
          <a:ln>
            <a:solidFill>
              <a:schemeClr val="tx1"/>
            </a:solidFill>
          </a:ln>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panose="020F0502020204030204"/>
                <a:ea typeface="+mn-ea"/>
                <a:cs typeface="+mn-cs"/>
              </a:rPr>
              <a:t>Microsoft Purview</a:t>
            </a:r>
          </a:p>
        </p:txBody>
      </p:sp>
      <p:sp>
        <p:nvSpPr>
          <p:cNvPr id="13" name="TextBox 12">
            <a:extLst>
              <a:ext uri="{FF2B5EF4-FFF2-40B4-BE49-F238E27FC236}">
                <a16:creationId xmlns:a16="http://schemas.microsoft.com/office/drawing/2014/main" id="{4F0177C3-6DC5-8B56-4879-ED3189542D2F}"/>
              </a:ext>
            </a:extLst>
          </p:cNvPr>
          <p:cNvSpPr txBox="1"/>
          <p:nvPr/>
        </p:nvSpPr>
        <p:spPr>
          <a:xfrm rot="16200000">
            <a:off x="2018085" y="3510017"/>
            <a:ext cx="2721947" cy="241444"/>
          </a:xfrm>
          <a:prstGeom prst="rect">
            <a:avLst/>
          </a:prstGeom>
          <a:solidFill>
            <a:srgbClr val="EFF3FA"/>
          </a:solidFill>
          <a:ln>
            <a:solidFill>
              <a:schemeClr val="tx1"/>
            </a:solidFill>
          </a:ln>
        </p:spPr>
        <p:txBody>
          <a:bodyPr wrap="none" lIns="0" tIns="0" rIns="0" bIns="0" rtlCol="0" anchor="ctr">
            <a:noAutofit/>
          </a:bodyPr>
          <a:lstStyle>
            <a:defPPr>
              <a:defRPr lang="en-US"/>
            </a:defPPr>
            <a:lvl1pPr algn="ctr">
              <a:defRPr sz="1400" i="1">
                <a:latin typeface="Calibri" panose="020F050202020403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panose="020F0502020204030204"/>
                <a:ea typeface="+mn-ea"/>
                <a:cs typeface="+mn-cs"/>
              </a:rPr>
              <a:t>Microsoft Defender</a:t>
            </a:r>
          </a:p>
        </p:txBody>
      </p:sp>
      <p:sp>
        <p:nvSpPr>
          <p:cNvPr id="5" name="Rectangle 4">
            <a:extLst>
              <a:ext uri="{FF2B5EF4-FFF2-40B4-BE49-F238E27FC236}">
                <a16:creationId xmlns:a16="http://schemas.microsoft.com/office/drawing/2014/main" id="{D26752A1-0E1B-3B60-CC0C-4700CF00901C}"/>
              </a:ext>
            </a:extLst>
          </p:cNvPr>
          <p:cNvSpPr/>
          <p:nvPr/>
        </p:nvSpPr>
        <p:spPr>
          <a:xfrm>
            <a:off x="11357125" y="3744216"/>
            <a:ext cx="280639" cy="2250441"/>
          </a:xfrm>
          <a:prstGeom prst="rect">
            <a:avLst/>
          </a:prstGeom>
          <a:solidFill>
            <a:srgbClr val="F9FBFD"/>
          </a:solidFill>
          <a:ln w="6350">
            <a:solidFill>
              <a:srgbClr val="8DA9DB"/>
            </a:solidFill>
            <a:prstDash val="dash"/>
          </a:ln>
        </p:spPr>
        <p:style>
          <a:lnRef idx="2">
            <a:schemeClr val="accent1"/>
          </a:lnRef>
          <a:fillRef idx="1">
            <a:schemeClr val="lt1"/>
          </a:fillRef>
          <a:effectRef idx="0">
            <a:schemeClr val="accent1"/>
          </a:effectRef>
          <a:fontRef idx="minor">
            <a:schemeClr val="dk1"/>
          </a:fontRef>
        </p:style>
        <p:txBody>
          <a:bodyPr wrap="square" tIns="0" bIns="0" rtlCol="0" anchor="ctr">
            <a:noAutofit/>
          </a:bodyPr>
          <a:lstStyle/>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endParaRPr kumimoji="0" lang="en-US" sz="97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p:txBody>
      </p:sp>
      <p:sp>
        <p:nvSpPr>
          <p:cNvPr id="29" name="TextBox 28">
            <a:extLst>
              <a:ext uri="{FF2B5EF4-FFF2-40B4-BE49-F238E27FC236}">
                <a16:creationId xmlns:a16="http://schemas.microsoft.com/office/drawing/2014/main" id="{5348D744-CC24-4AF5-91D0-9A2138FD31CE}"/>
              </a:ext>
            </a:extLst>
          </p:cNvPr>
          <p:cNvSpPr txBox="1"/>
          <p:nvPr/>
        </p:nvSpPr>
        <p:spPr>
          <a:xfrm>
            <a:off x="9575679" y="5056339"/>
            <a:ext cx="2021766" cy="301806"/>
          </a:xfrm>
          <a:prstGeom prst="rect">
            <a:avLst/>
          </a:prstGeom>
          <a:noFill/>
        </p:spPr>
        <p:txBody>
          <a:bodyPr wrap="square" lIns="89654" tIns="44827" rIns="89654" bIns="44827" rtlCol="0" anchor="t">
            <a:spAutoFit/>
          </a:bodyPr>
          <a:lstStyle/>
          <a:p>
            <a:pPr marL="0" marR="0" lvl="0" indent="0" algn="l" defTabSz="896720" rtl="0" eaLnBrk="1" fontAlgn="auto" latinLnBrk="0" hangingPunct="1">
              <a:lnSpc>
                <a:spcPct val="100000"/>
              </a:lnSpc>
              <a:spcBef>
                <a:spcPts val="0"/>
              </a:spcBef>
              <a:spcAft>
                <a:spcPts val="0"/>
              </a:spcAft>
              <a:buClrTx/>
              <a:buSzTx/>
              <a:buFontTx/>
              <a:buNone/>
              <a:tabLst/>
              <a:defRPr/>
            </a:pPr>
            <a:r>
              <a:rPr kumimoji="0" lang="en-US" sz="1373" b="0" i="0" u="none" strike="noStrike" kern="1200" cap="none" spc="0" normalizeH="0" baseline="0" noProof="0">
                <a:ln>
                  <a:noFill/>
                </a:ln>
                <a:solidFill>
                  <a:srgbClr val="353535"/>
                </a:solidFill>
                <a:effectLst/>
                <a:uLnTx/>
                <a:uFillTx/>
                <a:latin typeface="Segoe UI Semibold" panose="020B0702040204020203" pitchFamily="34" charset="0"/>
                <a:ea typeface="+mn-ea"/>
                <a:cs typeface="Segoe UI Semibold" panose="020B0702040204020203" pitchFamily="34" charset="0"/>
              </a:rPr>
              <a:t>Innovation Security</a:t>
            </a:r>
          </a:p>
        </p:txBody>
      </p:sp>
      <p:sp>
        <p:nvSpPr>
          <p:cNvPr id="105" name="TextBox 104">
            <a:extLst>
              <a:ext uri="{FF2B5EF4-FFF2-40B4-BE49-F238E27FC236}">
                <a16:creationId xmlns:a16="http://schemas.microsoft.com/office/drawing/2014/main" id="{166E3463-94DB-4E41-9603-B1D8936B6A1E}"/>
              </a:ext>
            </a:extLst>
          </p:cNvPr>
          <p:cNvSpPr txBox="1"/>
          <p:nvPr/>
        </p:nvSpPr>
        <p:spPr>
          <a:xfrm>
            <a:off x="9209090" y="5331117"/>
            <a:ext cx="2221321" cy="553996"/>
          </a:xfrm>
          <a:prstGeom prst="rect">
            <a:avLst/>
          </a:prstGeom>
          <a:noFill/>
        </p:spPr>
        <p:txBody>
          <a:bodyPr wrap="square" lIns="91438" tIns="45719" rIns="91438" bIns="45719"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alibri" panose="020F0502020204030204"/>
                <a:ea typeface="+mn-ea"/>
                <a:cs typeface="+mn-cs"/>
              </a:rPr>
              <a:t>Integrate Security into </a:t>
            </a:r>
            <a:r>
              <a:rPr kumimoji="0" lang="en-US" sz="1000" b="1" i="0" u="none" strike="noStrike" kern="1200" cap="none" spc="0" normalizeH="0" baseline="0" noProof="0" err="1">
                <a:ln>
                  <a:noFill/>
                </a:ln>
                <a:solidFill>
                  <a:prstClr val="black"/>
                </a:solidFill>
                <a:effectLst/>
                <a:uLnTx/>
                <a:uFillTx/>
                <a:latin typeface="Segoe UI Semibold"/>
                <a:ea typeface="+mn-ea"/>
                <a:cs typeface="Segoe UI Semibold"/>
              </a:rPr>
              <a:t>DevSecOps</a:t>
            </a:r>
            <a:r>
              <a:rPr kumimoji="0" lang="en-US" sz="1000" b="0" i="0" u="none" strike="noStrike" kern="1200" cap="none" spc="0" normalizeH="0" baseline="0" noProof="0">
                <a:ln>
                  <a:noFill/>
                </a:ln>
                <a:solidFill>
                  <a:prstClr val="black"/>
                </a:solidFill>
                <a:effectLst/>
                <a:uLnTx/>
                <a:uFillTx/>
                <a:latin typeface="Calibri" panose="020F0502020204030204"/>
                <a:ea typeface="+mn-ea"/>
                <a:cs typeface="+mn-cs"/>
              </a:rPr>
              <a:t> processes. Align security, development, and operations practices. </a:t>
            </a:r>
          </a:p>
        </p:txBody>
      </p:sp>
      <p:sp>
        <p:nvSpPr>
          <p:cNvPr id="64" name="Rectangle 63">
            <a:extLst>
              <a:ext uri="{FF2B5EF4-FFF2-40B4-BE49-F238E27FC236}">
                <a16:creationId xmlns:a16="http://schemas.microsoft.com/office/drawing/2014/main" id="{5518A261-0F75-6A03-3BC9-F776317D7155}"/>
              </a:ext>
            </a:extLst>
          </p:cNvPr>
          <p:cNvSpPr/>
          <p:nvPr/>
        </p:nvSpPr>
        <p:spPr>
          <a:xfrm>
            <a:off x="9266765" y="5872233"/>
            <a:ext cx="2411069" cy="664909"/>
          </a:xfrm>
          <a:prstGeom prst="rect">
            <a:avLst/>
          </a:prstGeom>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914300" rtl="0" eaLnBrk="1" fontAlgn="base" latinLnBrk="0" hangingPunct="1">
              <a:lnSpc>
                <a:spcPct val="90000"/>
              </a:lnSpc>
              <a:spcBef>
                <a:spcPct val="0"/>
              </a:spcBef>
              <a:spcAft>
                <a:spcPts val="400"/>
              </a:spcAft>
              <a:buClrTx/>
              <a:buSzTx/>
              <a:buFontTx/>
              <a:buNone/>
              <a:tabLst/>
              <a:defRPr/>
            </a:pPr>
            <a:r>
              <a:rPr kumimoji="0" lang="en-US" sz="1050" b="0" i="1"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14"/>
              </a:rPr>
              <a:t>Application security and </a:t>
            </a:r>
            <a:r>
              <a:rPr kumimoji="0" lang="en-US" sz="1050" b="0" i="1" u="none" strike="noStrike" kern="1200" cap="none" spc="0" normalizeH="0" baseline="0" noProof="0" err="1">
                <a:ln>
                  <a:noFill/>
                </a:ln>
                <a:solidFill>
                  <a:srgbClr val="171717"/>
                </a:solidFill>
                <a:effectLst/>
                <a:uLnTx/>
                <a:uFillTx/>
                <a:latin typeface="Segoe UI" panose="020B0502040204020203" pitchFamily="34" charset="0"/>
                <a:ea typeface="+mn-ea"/>
                <a:cs typeface="+mn-cs"/>
                <a:hlinkClick r:id="rId14"/>
              </a:rPr>
              <a:t>DevSecOps</a:t>
            </a:r>
            <a:endParaRPr kumimoji="0" lang="en-US" sz="1050" b="0" i="1" u="none" strike="noStrike" kern="1200" cap="none" spc="0" normalizeH="0" baseline="0" noProof="0">
              <a:ln>
                <a:noFill/>
              </a:ln>
              <a:solidFill>
                <a:srgbClr val="171717"/>
              </a:solidFill>
              <a:effectLst/>
              <a:uLnTx/>
              <a:uFillTx/>
              <a:latin typeface="Segoe UI" panose="020B0502040204020203" pitchFamily="34" charset="0"/>
              <a:ea typeface="+mn-ea"/>
              <a:cs typeface="+mn-cs"/>
            </a:endParaRPr>
          </a:p>
          <a:p>
            <a:pPr marL="168107" marR="0" lvl="0" indent="-168107"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1" u="none" strike="noStrike" kern="1200" cap="none" spc="0" normalizeH="0" baseline="0" noProof="0">
                <a:ln>
                  <a:noFill/>
                </a:ln>
                <a:solidFill>
                  <a:prstClr val="black">
                    <a:lumMod val="50000"/>
                    <a:lumOff val="50000"/>
                  </a:prstClr>
                </a:solidFill>
                <a:effectLst/>
                <a:uLnTx/>
                <a:uFillTx/>
                <a:latin typeface="Segoe UI Semibold" panose="020B0702040204020203" pitchFamily="34" charset="0"/>
                <a:ea typeface="Segoe UI" pitchFamily="34" charset="0"/>
                <a:cs typeface="Segoe UI Semibold" panose="020B0702040204020203" pitchFamily="34" charset="0"/>
              </a:rPr>
              <a:t>(Same as Infrastructure Roles)</a:t>
            </a:r>
          </a:p>
          <a:p>
            <a:pPr marL="168107" marR="0" lvl="0" indent="-168107"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1" i="0" u="none" strike="noStrike" kern="1200" cap="none" spc="0" normalizeH="0" baseline="0" noProof="0">
                <a:ln>
                  <a:noFill/>
                </a:ln>
                <a:solidFill>
                  <a:prstClr val="black"/>
                </a:solidFill>
                <a:effectLst/>
                <a:uLnTx/>
                <a:uFillTx/>
                <a:latin typeface="Segoe UI"/>
                <a:ea typeface="Segoe UI" pitchFamily="34" charset="0"/>
                <a:cs typeface="Segoe UI"/>
              </a:rPr>
              <a:t>GitHub Advanced Security</a:t>
            </a:r>
          </a:p>
          <a:p>
            <a:pPr marL="168107" marR="0" lvl="0" indent="-168107"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900" b="0" i="1" u="none" strike="noStrike" kern="1200" cap="none" spc="0" normalizeH="0" baseline="0" noProof="0">
                <a:ln>
                  <a:noFill/>
                </a:ln>
                <a:solidFill>
                  <a:prstClr val="black"/>
                </a:solidFill>
                <a:effectLst/>
                <a:uLnTx/>
                <a:uFillTx/>
                <a:latin typeface="Segoe UI"/>
                <a:ea typeface="Segoe UI" pitchFamily="34" charset="0"/>
                <a:cs typeface="Segoe UI"/>
              </a:rPr>
              <a:t>Azure DevOps Security</a:t>
            </a:r>
            <a:endParaRPr kumimoji="0" lang="en-US" sz="900" b="0" i="1" u="none" strike="noStrike" kern="1200" cap="none" spc="0" normalizeH="0" baseline="0" noProof="0">
              <a:ln>
                <a:noFill/>
              </a:ln>
              <a:solidFill>
                <a:prstClr val="black"/>
              </a:solidFill>
              <a:effectLst/>
              <a:uLnTx/>
              <a:uFillTx/>
              <a:latin typeface="Segoe UI"/>
              <a:ea typeface="+mn-ea"/>
              <a:cs typeface="Segoe UI"/>
            </a:endParaRPr>
          </a:p>
        </p:txBody>
      </p:sp>
      <p:sp>
        <p:nvSpPr>
          <p:cNvPr id="15" name="Rectangle 14">
            <a:extLst>
              <a:ext uri="{FF2B5EF4-FFF2-40B4-BE49-F238E27FC236}">
                <a16:creationId xmlns:a16="http://schemas.microsoft.com/office/drawing/2014/main" id="{F340D4BA-FF2C-44B4-943A-6713F8861121}"/>
              </a:ext>
            </a:extLst>
          </p:cNvPr>
          <p:cNvSpPr/>
          <p:nvPr/>
        </p:nvSpPr>
        <p:spPr>
          <a:xfrm>
            <a:off x="9270189" y="1915021"/>
            <a:ext cx="2411069" cy="2297526"/>
          </a:xfrm>
          <a:prstGeom prst="rect">
            <a:avLst/>
          </a:prstGeom>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914300" rtl="0" eaLnBrk="1" fontAlgn="base" latinLnBrk="0" hangingPunct="1">
              <a:lnSpc>
                <a:spcPct val="90000"/>
              </a:lnSpc>
              <a:spcBef>
                <a:spcPct val="0"/>
              </a:spcBef>
              <a:spcAft>
                <a:spcPts val="400"/>
              </a:spcAft>
              <a:buClrTx/>
              <a:buSzTx/>
              <a:buFontTx/>
              <a:buNone/>
              <a:tabLst/>
              <a:defRPr/>
            </a:pPr>
            <a:r>
              <a:rPr kumimoji="0" lang="en-US" sz="1100" b="0" i="1"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15"/>
              </a:rPr>
              <a:t>Infrastructure and endpoint security</a:t>
            </a:r>
            <a:r>
              <a:rPr kumimoji="0" lang="en-US" sz="11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 IT Ops, Dev</a:t>
            </a:r>
            <a:r>
              <a:rPr kumimoji="0" lang="en-US" sz="1100" b="0" i="1" u="sng"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Ops</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Defender for Cloud </a:t>
            </a:r>
            <a:b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br>
            <a:r>
              <a:rPr kumimoji="0" lang="en-US" sz="10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(including Azure Arc)</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err="1">
                <a:ln>
                  <a:noFill/>
                </a:ln>
                <a:solidFill>
                  <a:prstClr val="black"/>
                </a:solidFill>
                <a:effectLst/>
                <a:uLnTx/>
                <a:uFillTx/>
                <a:latin typeface="Segoe UI" panose="020B0502040204020203" pitchFamily="34" charset="0"/>
                <a:ea typeface="+mn-ea"/>
                <a:cs typeface="Segoe UI" panose="020B0502040204020203" pitchFamily="34" charset="0"/>
              </a:rPr>
              <a:t>Entra</a:t>
            </a: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 Permission Management</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Blueprints</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Policy</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Firewall</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Monitor</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Web Application Firewall</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DDoS</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Backup and Site Recovery</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Networking Design</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Virtual Network, NSG, ASG, VPN, etc.</a:t>
            </a:r>
          </a:p>
          <a:p>
            <a:pPr marL="2286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800" b="0" i="1" u="none" strike="noStrike" kern="1200" cap="none" spc="0" normalizeH="0" baseline="0" noProof="0" err="1">
                <a:ln>
                  <a:noFill/>
                </a:ln>
                <a:solidFill>
                  <a:prstClr val="black"/>
                </a:solidFill>
                <a:effectLst/>
                <a:uLnTx/>
                <a:uFillTx/>
                <a:latin typeface="Segoe UI" panose="020B0502040204020203" pitchFamily="34" charset="0"/>
                <a:ea typeface="+mn-ea"/>
                <a:cs typeface="Segoe UI" panose="020B0502040204020203" pitchFamily="34" charset="0"/>
              </a:rPr>
              <a:t>PrivateLink</a:t>
            </a:r>
            <a:r>
              <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 / Private </a:t>
            </a:r>
            <a:r>
              <a:rPr kumimoji="0" lang="en-US" sz="800" b="0" i="1" u="none" strike="noStrike" kern="1200" cap="none" spc="0" normalizeH="0" baseline="0" noProof="0" err="1">
                <a:ln>
                  <a:noFill/>
                </a:ln>
                <a:solidFill>
                  <a:prstClr val="black"/>
                </a:solidFill>
                <a:effectLst/>
                <a:uLnTx/>
                <a:uFillTx/>
                <a:latin typeface="Segoe UI" panose="020B0502040204020203" pitchFamily="34" charset="0"/>
                <a:ea typeface="+mn-ea"/>
                <a:cs typeface="Segoe UI" panose="020B0502040204020203" pitchFamily="34" charset="0"/>
              </a:rPr>
              <a:t>EndPoint</a:t>
            </a:r>
            <a:endParaRPr kumimoji="0" lang="en-US" sz="8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Resource Locks</a:t>
            </a:r>
          </a:p>
        </p:txBody>
      </p:sp>
      <p:sp>
        <p:nvSpPr>
          <p:cNvPr id="7" name="Arrow: Pentagon 6">
            <a:extLst>
              <a:ext uri="{FF2B5EF4-FFF2-40B4-BE49-F238E27FC236}">
                <a16:creationId xmlns:a16="http://schemas.microsoft.com/office/drawing/2014/main" id="{E9DDE914-36E9-C41C-8ECE-C00657E63DB4}"/>
              </a:ext>
            </a:extLst>
          </p:cNvPr>
          <p:cNvSpPr/>
          <p:nvPr/>
        </p:nvSpPr>
        <p:spPr>
          <a:xfrm>
            <a:off x="3258336" y="1918366"/>
            <a:ext cx="3138304" cy="276560"/>
          </a:xfrm>
          <a:prstGeom prst="homePlate">
            <a:avLst>
              <a:gd name="adj" fmla="val 0"/>
            </a:avLst>
          </a:prstGeom>
        </p:spPr>
        <p:style>
          <a:lnRef idx="2">
            <a:schemeClr val="accent1"/>
          </a:lnRef>
          <a:fillRef idx="1">
            <a:schemeClr val="lt1"/>
          </a:fillRef>
          <a:effectRef idx="0">
            <a:schemeClr val="accent1"/>
          </a:effectRef>
          <a:fontRef idx="minor">
            <a:schemeClr val="dk1"/>
          </a:fontRef>
        </p:style>
        <p:txBody>
          <a:bodyPr lIns="91440" tIns="91440" rIns="91440" bIns="91440" numCol="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16"/>
              </a:rPr>
              <a:t>Incident preparation</a:t>
            </a:r>
            <a:endPar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endParaRPr>
          </a:p>
        </p:txBody>
      </p:sp>
      <p:grpSp>
        <p:nvGrpSpPr>
          <p:cNvPr id="3" name="Group 2">
            <a:extLst>
              <a:ext uri="{FF2B5EF4-FFF2-40B4-BE49-F238E27FC236}">
                <a16:creationId xmlns:a16="http://schemas.microsoft.com/office/drawing/2014/main" id="{0583B7D0-44DB-DFDE-C081-3185F1426990}"/>
              </a:ext>
            </a:extLst>
          </p:cNvPr>
          <p:cNvGrpSpPr/>
          <p:nvPr/>
        </p:nvGrpSpPr>
        <p:grpSpPr>
          <a:xfrm>
            <a:off x="3590128" y="5920171"/>
            <a:ext cx="5328812" cy="734031"/>
            <a:chOff x="3543170" y="5970564"/>
            <a:chExt cx="5372426" cy="571819"/>
          </a:xfrm>
        </p:grpSpPr>
        <p:sp>
          <p:nvSpPr>
            <p:cNvPr id="11" name="L-Shape 10">
              <a:extLst>
                <a:ext uri="{FF2B5EF4-FFF2-40B4-BE49-F238E27FC236}">
                  <a16:creationId xmlns:a16="http://schemas.microsoft.com/office/drawing/2014/main" id="{545266D1-8572-F2ED-0E2A-7F3CCF499E74}"/>
                </a:ext>
              </a:extLst>
            </p:cNvPr>
            <p:cNvSpPr/>
            <p:nvPr/>
          </p:nvSpPr>
          <p:spPr>
            <a:xfrm>
              <a:off x="3543170" y="5970564"/>
              <a:ext cx="5372426" cy="571819"/>
            </a:xfrm>
            <a:prstGeom prst="corner">
              <a:avLst>
                <a:gd name="adj1" fmla="val 14428"/>
                <a:gd name="adj2" fmla="val 316915"/>
              </a:avLst>
            </a:prstGeom>
          </p:spPr>
          <p:style>
            <a:lnRef idx="2">
              <a:schemeClr val="accent1"/>
            </a:lnRef>
            <a:fillRef idx="1">
              <a:schemeClr val="lt1"/>
            </a:fillRef>
            <a:effectRef idx="0">
              <a:schemeClr val="accent1"/>
            </a:effectRef>
            <a:fontRef idx="minor">
              <a:schemeClr val="dk1"/>
            </a:fontRef>
          </p:style>
          <p:txBody>
            <a:bodyPr tIns="91440" bIns="91440" numCol="1" rtlCol="0" anchor="ctr"/>
            <a:lstStyle/>
            <a:p>
              <a:pPr marL="0" marR="0" lvl="0" indent="0" algn="l" defTabSz="914400" rtl="0" eaLnBrk="1" fontAlgn="auto" latinLnBrk="0" hangingPunct="1">
                <a:lnSpc>
                  <a:spcPct val="100000"/>
                </a:lnSpc>
                <a:spcBef>
                  <a:spcPts val="0"/>
                </a:spcBef>
                <a:spcAft>
                  <a:spcPts val="400"/>
                </a:spcAft>
                <a:buClrTx/>
                <a:buSzTx/>
                <a:buFontTx/>
                <a:buNone/>
                <a:tabLst/>
                <a:defRPr/>
              </a:pPr>
              <a:endParaRPr kumimoji="0" lang="en-US" sz="1000" b="1" i="0" u="none" strike="noStrike" kern="1200" cap="none" spc="0" normalizeH="0" baseline="0" noProof="0">
                <a:ln>
                  <a:noFill/>
                </a:ln>
                <a:solidFill>
                  <a:prstClr val="black"/>
                </a:soli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100" name="Rectangle 99">
              <a:extLst>
                <a:ext uri="{FF2B5EF4-FFF2-40B4-BE49-F238E27FC236}">
                  <a16:creationId xmlns:a16="http://schemas.microsoft.com/office/drawing/2014/main" id="{BC9B8178-4730-405E-A217-78C3B66BB1DE}"/>
                </a:ext>
              </a:extLst>
            </p:cNvPr>
            <p:cNvSpPr/>
            <p:nvPr/>
          </p:nvSpPr>
          <p:spPr>
            <a:xfrm>
              <a:off x="3563336" y="5995294"/>
              <a:ext cx="2203696" cy="528628"/>
            </a:xfrm>
            <a:prstGeom prst="rect">
              <a:avLst/>
            </a:prstGeom>
            <a:noFill/>
            <a:ln>
              <a:noFill/>
            </a:ln>
          </p:spPr>
          <p:style>
            <a:lnRef idx="2">
              <a:schemeClr val="accent1"/>
            </a:lnRef>
            <a:fillRef idx="1">
              <a:schemeClr val="lt1"/>
            </a:fillRef>
            <a:effectRef idx="0">
              <a:schemeClr val="accent1"/>
            </a:effectRef>
            <a:fontRef idx="minor">
              <a:schemeClr val="dk1"/>
            </a:fontRef>
          </p:style>
          <p:txBody>
            <a:bodyPr tIns="91440" bIns="91440" numCol="1" rtlCol="0" anchor="ct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hlinkClick r:id="rId17"/>
                </a:rPr>
                <a:t>Threat intelligence</a:t>
              </a:r>
              <a:r>
                <a:rPr kumimoji="0" lang="en-US" sz="1000" b="0" i="0" u="none" strike="noStrike" kern="1200" cap="none" spc="0" normalizeH="0" baseline="0" noProof="0">
                  <a:ln>
                    <a:noFill/>
                  </a:ln>
                  <a:solidFill>
                    <a:srgbClr val="171717"/>
                  </a:solidFill>
                  <a:effectLst/>
                  <a:uLnTx/>
                  <a:uFillTx/>
                  <a:latin typeface="Segoe UI" panose="020B0502040204020203" pitchFamily="34" charset="0"/>
                  <a:ea typeface="+mn-ea"/>
                  <a:cs typeface="+mn-cs"/>
                </a:rPr>
                <a:t> Analyst</a:t>
              </a:r>
              <a:endPar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Defender Threat Intelligence (Defender TI)</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Sentinel</a:t>
              </a:r>
            </a:p>
          </p:txBody>
        </p:sp>
      </p:grpSp>
      <p:sp>
        <p:nvSpPr>
          <p:cNvPr id="17" name="Rectangle 16">
            <a:extLst>
              <a:ext uri="{FF2B5EF4-FFF2-40B4-BE49-F238E27FC236}">
                <a16:creationId xmlns:a16="http://schemas.microsoft.com/office/drawing/2014/main" id="{528C0CDF-BED3-74C2-CFBD-A8EEBECA2407}"/>
              </a:ext>
            </a:extLst>
          </p:cNvPr>
          <p:cNvSpPr/>
          <p:nvPr/>
        </p:nvSpPr>
        <p:spPr>
          <a:xfrm>
            <a:off x="9274553" y="4251911"/>
            <a:ext cx="2411069" cy="542097"/>
          </a:xfrm>
          <a:prstGeom prst="rect">
            <a:avLst/>
          </a:prstGeom>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914300" rtl="0" eaLnBrk="1" fontAlgn="base" latinLnBrk="0" hangingPunct="1">
              <a:lnSpc>
                <a:spcPct val="90000"/>
              </a:lnSpc>
              <a:spcBef>
                <a:spcPct val="0"/>
              </a:spcBef>
              <a:spcAft>
                <a:spcPts val="400"/>
              </a:spcAft>
              <a:buClrTx/>
              <a:buSzTx/>
              <a:buFontTx/>
              <a:buNone/>
              <a:tabLst/>
              <a:defRPr/>
            </a:pPr>
            <a:r>
              <a:rPr kumimoji="0" lang="en-US" sz="1100" b="0" i="1" u="none" strike="noStrike" kern="1200" cap="none" spc="0" normalizeH="0" baseline="0" noProof="0">
                <a:ln>
                  <a:noFill/>
                </a:ln>
                <a:solidFill>
                  <a:srgbClr val="171717"/>
                </a:solidFill>
                <a:effectLst/>
                <a:uLnTx/>
                <a:uFillTx/>
                <a:latin typeface="Segoe UI" panose="020B0502040204020203" pitchFamily="34" charset="0"/>
                <a:ea typeface="+mn-ea"/>
                <a:cs typeface="+mn-cs"/>
              </a:rPr>
              <a:t>OT and IoT Security</a:t>
            </a:r>
            <a:endParaRPr kumimoji="0" lang="en-US" sz="11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Microsoft Defender for IoT </a:t>
            </a:r>
            <a:r>
              <a:rPr kumimoji="0" lang="en-US" sz="1000" b="0" i="1"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(&amp; OT)</a:t>
            </a:r>
          </a:p>
          <a:p>
            <a:pPr marL="114300" marR="0" lvl="0" indent="-114300"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Azure Sphere</a:t>
            </a:r>
          </a:p>
        </p:txBody>
      </p:sp>
      <p:sp>
        <p:nvSpPr>
          <p:cNvPr id="14" name="Rectangle 13">
            <a:extLst>
              <a:ext uri="{FF2B5EF4-FFF2-40B4-BE49-F238E27FC236}">
                <a16:creationId xmlns:a16="http://schemas.microsoft.com/office/drawing/2014/main" id="{036857F0-0BC6-013B-8FCD-90C884E9AA75}"/>
              </a:ext>
            </a:extLst>
          </p:cNvPr>
          <p:cNvSpPr/>
          <p:nvPr/>
        </p:nvSpPr>
        <p:spPr>
          <a:xfrm>
            <a:off x="6462473" y="6152180"/>
            <a:ext cx="2449885" cy="361095"/>
          </a:xfrm>
          <a:prstGeom prst="rect">
            <a:avLst/>
          </a:prstGeom>
        </p:spPr>
        <p:style>
          <a:lnRef idx="2">
            <a:schemeClr val="accent1"/>
          </a:lnRef>
          <a:fillRef idx="1">
            <a:schemeClr val="lt1"/>
          </a:fillRef>
          <a:effectRef idx="0">
            <a:schemeClr val="accent1"/>
          </a:effectRef>
          <a:fontRef idx="minor">
            <a:schemeClr val="dk1"/>
          </a:fontRef>
        </p:style>
        <p:txBody>
          <a:bodyPr lIns="91440" tIns="27432" bIns="182880"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rPr>
              <a:t>Privacy Manager</a:t>
            </a:r>
          </a:p>
          <a:p>
            <a:pPr marL="168109" marR="0" lvl="0" indent="-168109" algn="l" defTabSz="914300" rtl="0" eaLnBrk="1" fontAlgn="base" latinLnBrk="0" hangingPunct="1">
              <a:lnSpc>
                <a:spcPct val="9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Segoe UI" pitchFamily="34" charset="0"/>
                <a:cs typeface="Segoe UI" panose="020B0502040204020203" pitchFamily="34" charset="0"/>
              </a:rPr>
              <a:t>Microsoft </a:t>
            </a:r>
            <a:r>
              <a:rPr kumimoji="0" lang="en-US" sz="1000" b="1" i="0" u="none" strike="noStrike" kern="1200" cap="none" spc="0" normalizeH="0" baseline="0" noProof="0" err="1">
                <a:ln>
                  <a:noFill/>
                </a:ln>
                <a:solidFill>
                  <a:prstClr val="black"/>
                </a:solidFill>
                <a:effectLst/>
                <a:uLnTx/>
                <a:uFillTx/>
                <a:latin typeface="Segoe UI" panose="020B0502040204020203" pitchFamily="34" charset="0"/>
                <a:ea typeface="Segoe UI" pitchFamily="34" charset="0"/>
                <a:cs typeface="Segoe UI" panose="020B0502040204020203" pitchFamily="34" charset="0"/>
              </a:rPr>
              <a:t>Priva</a:t>
            </a:r>
            <a:endParaRPr kumimoji="0" lang="en-US" sz="1000" b="1" i="0" u="none" strike="noStrike" kern="1200" cap="none" spc="0" normalizeH="0" baseline="0" noProof="0">
              <a:ln>
                <a:noFill/>
              </a:ln>
              <a:solidFill>
                <a:prstClr val="black"/>
              </a:solidFill>
              <a:effectLst/>
              <a:uLnTx/>
              <a:uFillTx/>
              <a:latin typeface="Segoe UI" panose="020B0502040204020203" pitchFamily="34" charset="0"/>
              <a:ea typeface="Segoe UI" pitchFamily="34" charset="0"/>
              <a:cs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171717"/>
              </a:solidFill>
              <a:effectLst/>
              <a:uLnTx/>
              <a:uFillTx/>
              <a:latin typeface="Segoe UI" panose="020B0502040204020203" pitchFamily="34" charset="0"/>
              <a:ea typeface="+mn-ea"/>
              <a:cs typeface="+mn-cs"/>
            </a:endParaRPr>
          </a:p>
        </p:txBody>
      </p:sp>
      <p:sp>
        <p:nvSpPr>
          <p:cNvPr id="62" name="TextBox 61">
            <a:extLst>
              <a:ext uri="{FF2B5EF4-FFF2-40B4-BE49-F238E27FC236}">
                <a16:creationId xmlns:a16="http://schemas.microsoft.com/office/drawing/2014/main" id="{23542197-4391-5319-1C79-14510E748A37}"/>
              </a:ext>
            </a:extLst>
          </p:cNvPr>
          <p:cNvSpPr txBox="1"/>
          <p:nvPr/>
        </p:nvSpPr>
        <p:spPr>
          <a:xfrm>
            <a:off x="9832112" y="846264"/>
            <a:ext cx="2045266" cy="203133"/>
          </a:xfrm>
          <a:prstGeom prst="rect">
            <a:avLst/>
          </a:prstGeom>
          <a:noFill/>
        </p:spPr>
        <p:txBody>
          <a:bodyPr wrap="square" lIns="0">
            <a:spAutoFit/>
          </a:bodyPr>
          <a:lstStyle/>
          <a:p>
            <a:pPr marL="0" marR="0" lvl="0" indent="0" algn="r" defTabSz="914400" rtl="0" eaLnBrk="1" fontAlgn="auto" latinLnBrk="0" hangingPunct="1">
              <a:lnSpc>
                <a:spcPct val="90000"/>
              </a:lnSpc>
              <a:spcBef>
                <a:spcPct val="0"/>
              </a:spcBef>
              <a:spcAft>
                <a:spcPts val="60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 – </a:t>
            </a: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9" tooltip="The latest published version of this document can be found at https://aka.ms/MCRA"/>
              </a:rPr>
              <a:t>https://aka.ms/MCRA</a:t>
            </a:r>
            <a:endParaRPr kumimoji="0" lang="en-US" sz="8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1264579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750"/>
                                        <p:tgtEl>
                                          <p:spTgt spid="4"/>
                                        </p:tgtEl>
                                      </p:cBhvr>
                                    </p:animEffect>
                                    <p:anim calcmode="lin" valueType="num">
                                      <p:cBhvr>
                                        <p:cTn id="8" dur="750" fill="hold"/>
                                        <p:tgtEl>
                                          <p:spTgt spid="4"/>
                                        </p:tgtEl>
                                        <p:attrNameLst>
                                          <p:attrName>ppt_x</p:attrName>
                                        </p:attrNameLst>
                                      </p:cBhvr>
                                      <p:tavLst>
                                        <p:tav tm="0">
                                          <p:val>
                                            <p:strVal val="#ppt_x"/>
                                          </p:val>
                                        </p:tav>
                                        <p:tav tm="100000">
                                          <p:val>
                                            <p:strVal val="#ppt_x"/>
                                          </p:val>
                                        </p:tav>
                                      </p:tavLst>
                                    </p:anim>
                                    <p:anim calcmode="lin" valueType="num">
                                      <p:cBhvr>
                                        <p:cTn id="9" dur="75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750"/>
                            </p:stCondLst>
                            <p:childTnLst>
                              <p:par>
                                <p:cTn id="11" presetID="22" presetClass="entr" presetSubtype="1"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up)">
                                      <p:cBhvr>
                                        <p:cTn id="13" dur="500"/>
                                        <p:tgtEl>
                                          <p:spTgt spid="8"/>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750"/>
                                        <p:tgtEl>
                                          <p:spTgt spid="13"/>
                                        </p:tgtEl>
                                      </p:cBhvr>
                                    </p:animEffect>
                                    <p:anim calcmode="lin" valueType="num">
                                      <p:cBhvr>
                                        <p:cTn id="18" dur="750" fill="hold"/>
                                        <p:tgtEl>
                                          <p:spTgt spid="13"/>
                                        </p:tgtEl>
                                        <p:attrNameLst>
                                          <p:attrName>ppt_x</p:attrName>
                                        </p:attrNameLst>
                                      </p:cBhvr>
                                      <p:tavLst>
                                        <p:tav tm="0">
                                          <p:val>
                                            <p:strVal val="#ppt_x"/>
                                          </p:val>
                                        </p:tav>
                                        <p:tav tm="100000">
                                          <p:val>
                                            <p:strVal val="#ppt_x"/>
                                          </p:val>
                                        </p:tav>
                                      </p:tavLst>
                                    </p:anim>
                                    <p:anim calcmode="lin" valueType="num">
                                      <p:cBhvr>
                                        <p:cTn id="19" dur="750" fill="hold"/>
                                        <p:tgtEl>
                                          <p:spTgt spid="13"/>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left)">
                                      <p:cBhvr>
                                        <p:cTn id="23" dur="500"/>
                                        <p:tgtEl>
                                          <p:spTgt spid="7"/>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left)">
                                      <p:cBhvr>
                                        <p:cTn id="31" dur="5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750"/>
                                        <p:tgtEl>
                                          <p:spTgt spid="10"/>
                                        </p:tgtEl>
                                      </p:cBhvr>
                                    </p:animEffect>
                                    <p:anim calcmode="lin" valueType="num">
                                      <p:cBhvr>
                                        <p:cTn id="37" dur="750" fill="hold"/>
                                        <p:tgtEl>
                                          <p:spTgt spid="10"/>
                                        </p:tgtEl>
                                        <p:attrNameLst>
                                          <p:attrName>ppt_x</p:attrName>
                                        </p:attrNameLst>
                                      </p:cBhvr>
                                      <p:tavLst>
                                        <p:tav tm="0">
                                          <p:val>
                                            <p:strVal val="#ppt_x"/>
                                          </p:val>
                                        </p:tav>
                                        <p:tav tm="100000">
                                          <p:val>
                                            <p:strVal val="#ppt_x"/>
                                          </p:val>
                                        </p:tav>
                                      </p:tavLst>
                                    </p:anim>
                                    <p:anim calcmode="lin" valueType="num">
                                      <p:cBhvr>
                                        <p:cTn id="38" dur="750" fill="hold"/>
                                        <p:tgtEl>
                                          <p:spTgt spid="10"/>
                                        </p:tgtEl>
                                        <p:attrNameLst>
                                          <p:attrName>ppt_y</p:attrName>
                                        </p:attrNameLst>
                                      </p:cBhvr>
                                      <p:tavLst>
                                        <p:tav tm="0">
                                          <p:val>
                                            <p:strVal val="#ppt_y+.1"/>
                                          </p:val>
                                        </p:tav>
                                        <p:tav tm="100000">
                                          <p:val>
                                            <p:strVal val="#ppt_y"/>
                                          </p:val>
                                        </p:tav>
                                      </p:tavLst>
                                    </p:anim>
                                  </p:childTnLst>
                                </p:cTn>
                              </p:par>
                            </p:childTnLst>
                          </p:cTn>
                        </p:par>
                        <p:par>
                          <p:cTn id="39" fill="hold">
                            <p:stCondLst>
                              <p:cond delay="750"/>
                            </p:stCondLst>
                            <p:childTnLst>
                              <p:par>
                                <p:cTn id="40" presetID="22" presetClass="entr" presetSubtype="1" fill="hold" grpId="0" nodeType="afterEffect">
                                  <p:stCondLst>
                                    <p:cond delay="0"/>
                                  </p:stCondLst>
                                  <p:childTnLst>
                                    <p:set>
                                      <p:cBhvr>
                                        <p:cTn id="41" dur="1" fill="hold">
                                          <p:stCondLst>
                                            <p:cond delay="0"/>
                                          </p:stCondLst>
                                        </p:cTn>
                                        <p:tgtEl>
                                          <p:spTgt spid="111"/>
                                        </p:tgtEl>
                                        <p:attrNameLst>
                                          <p:attrName>style.visibility</p:attrName>
                                        </p:attrNameLst>
                                      </p:cBhvr>
                                      <p:to>
                                        <p:strVal val="visible"/>
                                      </p:to>
                                    </p:set>
                                    <p:animEffect transition="in" filter="wipe(up)">
                                      <p:cBhvr>
                                        <p:cTn id="42" dur="320"/>
                                        <p:tgtEl>
                                          <p:spTgt spid="111"/>
                                        </p:tgtEl>
                                      </p:cBhvr>
                                    </p:animEffect>
                                  </p:childTnLst>
                                </p:cTn>
                              </p:par>
                            </p:childTnLst>
                          </p:cTn>
                        </p:par>
                        <p:par>
                          <p:cTn id="43" fill="hold">
                            <p:stCondLst>
                              <p:cond delay="1070"/>
                            </p:stCondLst>
                            <p:childTnLst>
                              <p:par>
                                <p:cTn id="44" presetID="22" presetClass="entr" presetSubtype="1"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ipe(up)">
                                      <p:cBhvr>
                                        <p:cTn id="46" dur="320"/>
                                        <p:tgtEl>
                                          <p:spTgt spid="9"/>
                                        </p:tgtEl>
                                      </p:cBhvr>
                                    </p:animEffect>
                                  </p:childTnLst>
                                </p:cTn>
                              </p:par>
                            </p:childTnLst>
                          </p:cTn>
                        </p:par>
                        <p:par>
                          <p:cTn id="47" fill="hold">
                            <p:stCondLst>
                              <p:cond delay="1390"/>
                            </p:stCondLst>
                            <p:childTnLst>
                              <p:par>
                                <p:cTn id="48" presetID="22" presetClass="entr" presetSubtype="1" fill="hold" grpId="0" nodeType="afterEffect">
                                  <p:stCondLst>
                                    <p:cond delay="0"/>
                                  </p:stCondLst>
                                  <p:childTnLst>
                                    <p:set>
                                      <p:cBhvr>
                                        <p:cTn id="49" dur="1" fill="hold">
                                          <p:stCondLst>
                                            <p:cond delay="0"/>
                                          </p:stCondLst>
                                        </p:cTn>
                                        <p:tgtEl>
                                          <p:spTgt spid="89"/>
                                        </p:tgtEl>
                                        <p:attrNameLst>
                                          <p:attrName>style.visibility</p:attrName>
                                        </p:attrNameLst>
                                      </p:cBhvr>
                                      <p:to>
                                        <p:strVal val="visible"/>
                                      </p:to>
                                    </p:set>
                                    <p:animEffect transition="in" filter="wipe(up)">
                                      <p:cBhvr>
                                        <p:cTn id="50" dur="320"/>
                                        <p:tgtEl>
                                          <p:spTgt spid="89"/>
                                        </p:tgtEl>
                                      </p:cBhvr>
                                    </p:animEffect>
                                  </p:childTnLst>
                                </p:cTn>
                              </p:par>
                            </p:childTnLst>
                          </p:cTn>
                        </p:par>
                        <p:par>
                          <p:cTn id="51" fill="hold">
                            <p:stCondLst>
                              <p:cond delay="1710"/>
                            </p:stCondLst>
                            <p:childTnLst>
                              <p:par>
                                <p:cTn id="52" presetID="22" presetClass="entr" presetSubtype="1" fill="hold" grpId="0" nodeType="afterEffect">
                                  <p:stCondLst>
                                    <p:cond delay="0"/>
                                  </p:stCondLst>
                                  <p:childTnLst>
                                    <p:set>
                                      <p:cBhvr>
                                        <p:cTn id="53" dur="1" fill="hold">
                                          <p:stCondLst>
                                            <p:cond delay="0"/>
                                          </p:stCondLst>
                                        </p:cTn>
                                        <p:tgtEl>
                                          <p:spTgt spid="107"/>
                                        </p:tgtEl>
                                        <p:attrNameLst>
                                          <p:attrName>style.visibility</p:attrName>
                                        </p:attrNameLst>
                                      </p:cBhvr>
                                      <p:to>
                                        <p:strVal val="visible"/>
                                      </p:to>
                                    </p:set>
                                    <p:animEffect transition="in" filter="wipe(up)">
                                      <p:cBhvr>
                                        <p:cTn id="54" dur="320"/>
                                        <p:tgtEl>
                                          <p:spTgt spid="107"/>
                                        </p:tgtEl>
                                      </p:cBhvr>
                                    </p:animEffect>
                                  </p:childTnLst>
                                </p:cTn>
                              </p:par>
                            </p:childTnLst>
                          </p:cTn>
                        </p:par>
                        <p:par>
                          <p:cTn id="55" fill="hold">
                            <p:stCondLst>
                              <p:cond delay="2030"/>
                            </p:stCondLst>
                            <p:childTnLst>
                              <p:par>
                                <p:cTn id="56" presetID="22" presetClass="entr" presetSubtype="1" fill="hold" grpId="0" nodeType="after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wipe(up)">
                                      <p:cBhvr>
                                        <p:cTn id="58" dur="320"/>
                                        <p:tgtEl>
                                          <p:spTgt spid="14"/>
                                        </p:tgtEl>
                                      </p:cBhvr>
                                    </p:animEffect>
                                  </p:childTnLst>
                                </p:cTn>
                              </p:par>
                            </p:childTnLst>
                          </p:cTn>
                        </p:par>
                        <p:par>
                          <p:cTn id="59" fill="hold">
                            <p:stCondLst>
                              <p:cond delay="2350"/>
                            </p:stCondLst>
                            <p:childTnLst>
                              <p:par>
                                <p:cTn id="60" presetID="22" presetClass="entr" presetSubtype="8" fill="hold" nodeType="afterEffect">
                                  <p:stCondLst>
                                    <p:cond delay="0"/>
                                  </p:stCondLst>
                                  <p:childTnLst>
                                    <p:set>
                                      <p:cBhvr>
                                        <p:cTn id="61" dur="1" fill="hold">
                                          <p:stCondLst>
                                            <p:cond delay="0"/>
                                          </p:stCondLst>
                                        </p:cTn>
                                        <p:tgtEl>
                                          <p:spTgt spid="16"/>
                                        </p:tgtEl>
                                        <p:attrNameLst>
                                          <p:attrName>style.visibility</p:attrName>
                                        </p:attrNameLst>
                                      </p:cBhvr>
                                      <p:to>
                                        <p:strVal val="visible"/>
                                      </p:to>
                                    </p:set>
                                    <p:animEffect transition="in" filter="wipe(left)">
                                      <p:cBhvr>
                                        <p:cTn id="62" dur="500"/>
                                        <p:tgtEl>
                                          <p:spTgt spid="16"/>
                                        </p:tgtEl>
                                      </p:cBhvr>
                                    </p:animEffect>
                                  </p:childTnLst>
                                </p:cTn>
                              </p:par>
                            </p:childTnLst>
                          </p:cTn>
                        </p:par>
                        <p:par>
                          <p:cTn id="63" fill="hold">
                            <p:stCondLst>
                              <p:cond delay="2850"/>
                            </p:stCondLst>
                            <p:childTnLst>
                              <p:par>
                                <p:cTn id="64" presetID="22" presetClass="entr" presetSubtype="1" fill="hold" grpId="0" nodeType="after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up)">
                                      <p:cBhvr>
                                        <p:cTn id="66" dur="500"/>
                                        <p:tgtEl>
                                          <p:spTgt spid="15"/>
                                        </p:tgtEl>
                                      </p:cBhvr>
                                    </p:animEffect>
                                  </p:childTnLst>
                                </p:cTn>
                              </p:par>
                            </p:childTnLst>
                          </p:cTn>
                        </p:par>
                        <p:par>
                          <p:cTn id="67" fill="hold">
                            <p:stCondLst>
                              <p:cond delay="3350"/>
                            </p:stCondLst>
                            <p:childTnLst>
                              <p:par>
                                <p:cTn id="68" presetID="22" presetClass="entr" presetSubtype="1" fill="hold" grpId="0" nodeType="after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up)">
                                      <p:cBhvr>
                                        <p:cTn id="70" dur="500"/>
                                        <p:tgtEl>
                                          <p:spTgt spid="17"/>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5"/>
                                        </p:tgtEl>
                                        <p:attrNameLst>
                                          <p:attrName>style.visibility</p:attrName>
                                        </p:attrNameLst>
                                      </p:cBhvr>
                                      <p:to>
                                        <p:strVal val="visible"/>
                                      </p:to>
                                    </p:set>
                                    <p:animEffect transition="in" filter="wipe(up)">
                                      <p:cBhvr>
                                        <p:cTn id="73" dur="500"/>
                                        <p:tgtEl>
                                          <p:spTgt spid="5"/>
                                        </p:tgtEl>
                                      </p:cBhvr>
                                    </p:animEffect>
                                  </p:childTnLst>
                                </p:cTn>
                              </p:par>
                            </p:childTnLst>
                          </p:cTn>
                        </p:par>
                        <p:par>
                          <p:cTn id="74" fill="hold">
                            <p:stCondLst>
                              <p:cond delay="3850"/>
                            </p:stCondLst>
                            <p:childTnLst>
                              <p:par>
                                <p:cTn id="75" presetID="22" presetClass="entr" presetSubtype="1" fill="hold" grpId="0" nodeType="afterEffect">
                                  <p:stCondLst>
                                    <p:cond delay="0"/>
                                  </p:stCondLst>
                                  <p:childTnLst>
                                    <p:set>
                                      <p:cBhvr>
                                        <p:cTn id="76" dur="1" fill="hold">
                                          <p:stCondLst>
                                            <p:cond delay="0"/>
                                          </p:stCondLst>
                                        </p:cTn>
                                        <p:tgtEl>
                                          <p:spTgt spid="64"/>
                                        </p:tgtEl>
                                        <p:attrNameLst>
                                          <p:attrName>style.visibility</p:attrName>
                                        </p:attrNameLst>
                                      </p:cBhvr>
                                      <p:to>
                                        <p:strVal val="visible"/>
                                      </p:to>
                                    </p:set>
                                    <p:animEffect transition="in" filter="wipe(up)">
                                      <p:cBhvr>
                                        <p:cTn id="77"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107" grpId="0" animBg="1"/>
      <p:bldP spid="111" grpId="0" animBg="1"/>
      <p:bldP spid="4" grpId="0" animBg="1"/>
      <p:bldP spid="6" grpId="0" animBg="1"/>
      <p:bldP spid="9" grpId="0" animBg="1"/>
      <p:bldP spid="10" grpId="0" animBg="1"/>
      <p:bldP spid="13" grpId="0" animBg="1"/>
      <p:bldP spid="5" grpId="0" animBg="1"/>
      <p:bldP spid="64" grpId="0" animBg="1"/>
      <p:bldP spid="15" grpId="0" animBg="1"/>
      <p:bldP spid="7" grpId="0" animBg="1"/>
      <p:bldP spid="17" grpId="0" animBg="1"/>
      <p:bldP spid="1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985CAD08-0FC0-CFBB-62E1-146ECF3AAAAA}"/>
              </a:ext>
            </a:extLst>
          </p:cNvPr>
          <p:cNvGrpSpPr/>
          <p:nvPr/>
        </p:nvGrpSpPr>
        <p:grpSpPr>
          <a:xfrm>
            <a:off x="8422632" y="103218"/>
            <a:ext cx="3580398" cy="1509440"/>
            <a:chOff x="8422632" y="103218"/>
            <a:chExt cx="3580398" cy="1509440"/>
          </a:xfrm>
        </p:grpSpPr>
        <p:grpSp>
          <p:nvGrpSpPr>
            <p:cNvPr id="56" name="Group 55">
              <a:extLst>
                <a:ext uri="{FF2B5EF4-FFF2-40B4-BE49-F238E27FC236}">
                  <a16:creationId xmlns:a16="http://schemas.microsoft.com/office/drawing/2014/main" id="{EB62B977-E102-EDFE-51F5-90DE1571606B}"/>
                </a:ext>
              </a:extLst>
            </p:cNvPr>
            <p:cNvGrpSpPr/>
            <p:nvPr/>
          </p:nvGrpSpPr>
          <p:grpSpPr>
            <a:xfrm>
              <a:off x="8422632" y="103218"/>
              <a:ext cx="3580398" cy="1509440"/>
              <a:chOff x="8422632" y="103218"/>
              <a:chExt cx="3580398" cy="1509440"/>
            </a:xfrm>
          </p:grpSpPr>
          <p:sp>
            <p:nvSpPr>
              <p:cNvPr id="129" name="L-Shape 128">
                <a:extLst>
                  <a:ext uri="{FF2B5EF4-FFF2-40B4-BE49-F238E27FC236}">
                    <a16:creationId xmlns:a16="http://schemas.microsoft.com/office/drawing/2014/main" id="{3E914202-C956-4DF3-91FE-8CE45BBF2583}"/>
                  </a:ext>
                </a:extLst>
              </p:cNvPr>
              <p:cNvSpPr/>
              <p:nvPr/>
            </p:nvSpPr>
            <p:spPr bwMode="auto">
              <a:xfrm rot="10800000" flipH="1">
                <a:off x="8434185" y="149878"/>
                <a:ext cx="3562833" cy="1462780"/>
              </a:xfrm>
              <a:prstGeom prst="corner">
                <a:avLst>
                  <a:gd name="adj1" fmla="val 66280"/>
                  <a:gd name="adj2" fmla="val 112383"/>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83" name="Rectangle 482">
                <a:extLst>
                  <a:ext uri="{FF2B5EF4-FFF2-40B4-BE49-F238E27FC236}">
                    <a16:creationId xmlns:a16="http://schemas.microsoft.com/office/drawing/2014/main" id="{683B3E27-5CEA-4665-AE95-53E3E02BE90B}"/>
                  </a:ext>
                </a:extLst>
              </p:cNvPr>
              <p:cNvSpPr/>
              <p:nvPr/>
            </p:nvSpPr>
            <p:spPr>
              <a:xfrm>
                <a:off x="8422632" y="103218"/>
                <a:ext cx="3580398" cy="257763"/>
              </a:xfrm>
              <a:prstGeom prst="rect">
                <a:avLst/>
              </a:prstGeom>
              <a:solidFill>
                <a:schemeClr val="bg1">
                  <a:lumMod val="50000"/>
                </a:schemeClr>
              </a:solidFill>
            </p:spPr>
            <p:txBody>
              <a:bodyPr wrap="square"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Software as a Service (SaaS)</a:t>
                </a:r>
              </a:p>
            </p:txBody>
          </p:sp>
        </p:grpSp>
        <p:grpSp>
          <p:nvGrpSpPr>
            <p:cNvPr id="51" name="Group 50">
              <a:extLst>
                <a:ext uri="{FF2B5EF4-FFF2-40B4-BE49-F238E27FC236}">
                  <a16:creationId xmlns:a16="http://schemas.microsoft.com/office/drawing/2014/main" id="{A6485193-5778-3B1B-8F53-1BC12AA38A48}"/>
                </a:ext>
              </a:extLst>
            </p:cNvPr>
            <p:cNvGrpSpPr/>
            <p:nvPr/>
          </p:nvGrpSpPr>
          <p:grpSpPr>
            <a:xfrm>
              <a:off x="10189957" y="467296"/>
              <a:ext cx="1704750" cy="487979"/>
              <a:chOff x="10189957" y="467296"/>
              <a:chExt cx="1704750" cy="487979"/>
            </a:xfrm>
          </p:grpSpPr>
          <p:sp>
            <p:nvSpPr>
              <p:cNvPr id="174" name="Rectangle 173">
                <a:extLst>
                  <a:ext uri="{FF2B5EF4-FFF2-40B4-BE49-F238E27FC236}">
                    <a16:creationId xmlns:a16="http://schemas.microsoft.com/office/drawing/2014/main" id="{FB99E1F1-C069-41B5-AF60-3AF92FB3DE66}"/>
                  </a:ext>
                </a:extLst>
              </p:cNvPr>
              <p:cNvSpPr/>
              <p:nvPr/>
            </p:nvSpPr>
            <p:spPr bwMode="auto">
              <a:xfrm>
                <a:off x="10451135" y="775878"/>
                <a:ext cx="77668" cy="8202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5" name="Picture 84">
                <a:extLst>
                  <a:ext uri="{FF2B5EF4-FFF2-40B4-BE49-F238E27FC236}">
                    <a16:creationId xmlns:a16="http://schemas.microsoft.com/office/drawing/2014/main" id="{C02E7335-CDD1-40B2-9517-9347EC109AB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189957" y="481512"/>
                <a:ext cx="156412" cy="204042"/>
              </a:xfrm>
              <a:prstGeom prst="rect">
                <a:avLst/>
              </a:prstGeom>
              <a:solidFill>
                <a:schemeClr val="bg1"/>
              </a:solidFill>
            </p:spPr>
          </p:pic>
          <p:pic>
            <p:nvPicPr>
              <p:cNvPr id="88" name="Picture 87">
                <a:extLst>
                  <a:ext uri="{FF2B5EF4-FFF2-40B4-BE49-F238E27FC236}">
                    <a16:creationId xmlns:a16="http://schemas.microsoft.com/office/drawing/2014/main" id="{6D3B45F0-1A93-44EE-BB95-ED276BCD6C73}"/>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10452693" y="467296"/>
                <a:ext cx="162282" cy="216221"/>
              </a:xfrm>
              <a:prstGeom prst="rect">
                <a:avLst/>
              </a:prstGeom>
            </p:spPr>
          </p:pic>
          <p:grpSp>
            <p:nvGrpSpPr>
              <p:cNvPr id="1110" name="Group 1109">
                <a:extLst>
                  <a:ext uri="{FF2B5EF4-FFF2-40B4-BE49-F238E27FC236}">
                    <a16:creationId xmlns:a16="http://schemas.microsoft.com/office/drawing/2014/main" id="{79DA6777-B372-48C2-842B-7EF5BC75527A}"/>
                  </a:ext>
                </a:extLst>
              </p:cNvPr>
              <p:cNvGrpSpPr/>
              <p:nvPr/>
            </p:nvGrpSpPr>
            <p:grpSpPr>
              <a:xfrm>
                <a:off x="10735954" y="474878"/>
                <a:ext cx="1158753" cy="480397"/>
                <a:chOff x="10616040" y="3089761"/>
                <a:chExt cx="1560016" cy="646755"/>
              </a:xfrm>
            </p:grpSpPr>
            <p:pic>
              <p:nvPicPr>
                <p:cNvPr id="1113" name="Picture 1112">
                  <a:extLst>
                    <a:ext uri="{FF2B5EF4-FFF2-40B4-BE49-F238E27FC236}">
                      <a16:creationId xmlns:a16="http://schemas.microsoft.com/office/drawing/2014/main" id="{EA4A2EF0-B585-4E4D-84C1-1B4305F3849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433313" y="3115320"/>
                  <a:ext cx="211649" cy="211647"/>
                </a:xfrm>
                <a:prstGeom prst="rect">
                  <a:avLst/>
                </a:prstGeom>
              </p:spPr>
            </p:pic>
            <p:pic>
              <p:nvPicPr>
                <p:cNvPr id="1114" name="Picture 1113">
                  <a:extLst>
                    <a:ext uri="{FF2B5EF4-FFF2-40B4-BE49-F238E27FC236}">
                      <a16:creationId xmlns:a16="http://schemas.microsoft.com/office/drawing/2014/main" id="{BB35EF6B-DBFE-4258-AC92-1B7D4EBC511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76257" y="3105197"/>
                  <a:ext cx="331111" cy="231892"/>
                </a:xfrm>
                <a:prstGeom prst="rect">
                  <a:avLst/>
                </a:prstGeom>
              </p:spPr>
            </p:pic>
            <p:pic>
              <p:nvPicPr>
                <p:cNvPr id="1115" name="Picture 1114">
                  <a:extLst>
                    <a:ext uri="{FF2B5EF4-FFF2-40B4-BE49-F238E27FC236}">
                      <a16:creationId xmlns:a16="http://schemas.microsoft.com/office/drawing/2014/main" id="{90487921-D28B-4F82-B646-AE6293F2587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616040" y="3104007"/>
                  <a:ext cx="234272" cy="234274"/>
                </a:xfrm>
                <a:prstGeom prst="rect">
                  <a:avLst/>
                </a:prstGeom>
              </p:spPr>
            </p:pic>
            <p:pic>
              <p:nvPicPr>
                <p:cNvPr id="1116" name="Picture 1115">
                  <a:extLst>
                    <a:ext uri="{FF2B5EF4-FFF2-40B4-BE49-F238E27FC236}">
                      <a16:creationId xmlns:a16="http://schemas.microsoft.com/office/drawing/2014/main" id="{B1C47098-7A7F-4DA1-BBF1-018BDA5C339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1770906" y="3089761"/>
                  <a:ext cx="266246" cy="262764"/>
                </a:xfrm>
                <a:prstGeom prst="rect">
                  <a:avLst/>
                </a:prstGeom>
              </p:spPr>
            </p:pic>
            <p:grpSp>
              <p:nvGrpSpPr>
                <p:cNvPr id="1117" name="Group 1116">
                  <a:extLst>
                    <a:ext uri="{FF2B5EF4-FFF2-40B4-BE49-F238E27FC236}">
                      <a16:creationId xmlns:a16="http://schemas.microsoft.com/office/drawing/2014/main" id="{CCE0982C-1824-47D9-B906-C9E57215F549}"/>
                    </a:ext>
                  </a:extLst>
                </p:cNvPr>
                <p:cNvGrpSpPr/>
                <p:nvPr/>
              </p:nvGrpSpPr>
              <p:grpSpPr>
                <a:xfrm>
                  <a:off x="12003847" y="3532251"/>
                  <a:ext cx="172209" cy="39752"/>
                  <a:chOff x="3696774" y="629014"/>
                  <a:chExt cx="412257" cy="115316"/>
                </a:xfrm>
                <a:solidFill>
                  <a:srgbClr val="000000">
                    <a:lumMod val="65000"/>
                    <a:lumOff val="35000"/>
                  </a:srgbClr>
                </a:solidFill>
              </p:grpSpPr>
              <p:sp>
                <p:nvSpPr>
                  <p:cNvPr id="1122" name="Oval 1121">
                    <a:extLst>
                      <a:ext uri="{FF2B5EF4-FFF2-40B4-BE49-F238E27FC236}">
                        <a16:creationId xmlns:a16="http://schemas.microsoft.com/office/drawing/2014/main" id="{52C471B6-82B3-4C67-9BF2-EA02D8FA45BF}"/>
                      </a:ext>
                    </a:extLst>
                  </p:cNvPr>
                  <p:cNvSpPr/>
                  <p:nvPr/>
                </p:nvSpPr>
                <p:spPr bwMode="auto">
                  <a:xfrm>
                    <a:off x="3696774" y="629034"/>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3" name="Oval 1122">
                    <a:extLst>
                      <a:ext uri="{FF2B5EF4-FFF2-40B4-BE49-F238E27FC236}">
                        <a16:creationId xmlns:a16="http://schemas.microsoft.com/office/drawing/2014/main" id="{76D8B735-C452-4468-9419-A46ACD5A9023}"/>
                      </a:ext>
                    </a:extLst>
                  </p:cNvPr>
                  <p:cNvSpPr/>
                  <p:nvPr/>
                </p:nvSpPr>
                <p:spPr bwMode="auto">
                  <a:xfrm>
                    <a:off x="3855355" y="629034"/>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4" name="Oval 1123">
                    <a:extLst>
                      <a:ext uri="{FF2B5EF4-FFF2-40B4-BE49-F238E27FC236}">
                        <a16:creationId xmlns:a16="http://schemas.microsoft.com/office/drawing/2014/main" id="{BE9106DD-D845-4101-95B4-D85CF8FBC3B8}"/>
                      </a:ext>
                    </a:extLst>
                  </p:cNvPr>
                  <p:cNvSpPr/>
                  <p:nvPr/>
                </p:nvSpPr>
                <p:spPr bwMode="auto">
                  <a:xfrm>
                    <a:off x="4013884" y="629014"/>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1119" name="Picture 1118">
                  <a:extLst>
                    <a:ext uri="{FF2B5EF4-FFF2-40B4-BE49-F238E27FC236}">
                      <a16:creationId xmlns:a16="http://schemas.microsoft.com/office/drawing/2014/main" id="{91353DEB-37F7-4862-80E8-BFCF51A08835}"/>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1225711" y="3466763"/>
                  <a:ext cx="211914" cy="196960"/>
                </a:xfrm>
                <a:prstGeom prst="rect">
                  <a:avLst/>
                </a:prstGeom>
              </p:spPr>
            </p:pic>
            <p:pic>
              <p:nvPicPr>
                <p:cNvPr id="1121" name="Picture 1120">
                  <a:extLst>
                    <a:ext uri="{FF2B5EF4-FFF2-40B4-BE49-F238E27FC236}">
                      <a16:creationId xmlns:a16="http://schemas.microsoft.com/office/drawing/2014/main" id="{A4F2D7C0-FF19-495A-B66B-90D9BCAA54F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541916" y="3378545"/>
                  <a:ext cx="342375" cy="357971"/>
                </a:xfrm>
                <a:prstGeom prst="rect">
                  <a:avLst/>
                </a:prstGeom>
              </p:spPr>
            </p:pic>
          </p:grpSp>
          <p:pic>
            <p:nvPicPr>
              <p:cNvPr id="73" name="Graphic 72">
                <a:extLst>
                  <a:ext uri="{FF2B5EF4-FFF2-40B4-BE49-F238E27FC236}">
                    <a16:creationId xmlns:a16="http://schemas.microsoft.com/office/drawing/2014/main" id="{A32B6C52-4CDE-6167-F9E1-BFEF0C78DC0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278651" y="724646"/>
                <a:ext cx="192854" cy="192854"/>
              </a:xfrm>
              <a:prstGeom prst="rect">
                <a:avLst/>
              </a:prstGeom>
            </p:spPr>
          </p:pic>
          <p:pic>
            <p:nvPicPr>
              <p:cNvPr id="49" name="Picture 48" descr="A colorful gradient stars on a black background&#10;&#10;Description automatically generated">
                <a:extLst>
                  <a:ext uri="{FF2B5EF4-FFF2-40B4-BE49-F238E27FC236}">
                    <a16:creationId xmlns:a16="http://schemas.microsoft.com/office/drawing/2014/main" id="{DBEA22A3-4183-5B2D-F941-417F4330547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69307" y="724646"/>
                <a:ext cx="192086" cy="192854"/>
              </a:xfrm>
              <a:prstGeom prst="rect">
                <a:avLst/>
              </a:prstGeom>
            </p:spPr>
          </p:pic>
          <p:pic>
            <p:nvPicPr>
              <p:cNvPr id="50" name="Picture 4">
                <a:extLst>
                  <a:ext uri="{FF2B5EF4-FFF2-40B4-BE49-F238E27FC236}">
                    <a16:creationId xmlns:a16="http://schemas.microsoft.com/office/drawing/2014/main" id="{AD4DF701-15AC-3705-BEE9-E872D175F70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560309" y="724646"/>
                <a:ext cx="192854" cy="192854"/>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419" name="Rectangle 418">
            <a:extLst>
              <a:ext uri="{FF2B5EF4-FFF2-40B4-BE49-F238E27FC236}">
                <a16:creationId xmlns:a16="http://schemas.microsoft.com/office/drawing/2014/main" id="{5EB95F04-038D-4A6A-819C-FD0B49733238}"/>
              </a:ext>
            </a:extLst>
          </p:cNvPr>
          <p:cNvSpPr/>
          <p:nvPr/>
        </p:nvSpPr>
        <p:spPr bwMode="auto">
          <a:xfrm>
            <a:off x="8434225" y="2288574"/>
            <a:ext cx="1696023" cy="2367012"/>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0" name="Rectangle 499">
            <a:extLst>
              <a:ext uri="{FF2B5EF4-FFF2-40B4-BE49-F238E27FC236}">
                <a16:creationId xmlns:a16="http://schemas.microsoft.com/office/drawing/2014/main" id="{41545B28-3909-43CD-9BD5-D41FE204B710}"/>
              </a:ext>
            </a:extLst>
          </p:cNvPr>
          <p:cNvSpPr/>
          <p:nvPr/>
        </p:nvSpPr>
        <p:spPr>
          <a:xfrm>
            <a:off x="4671020" y="1162598"/>
            <a:ext cx="1748456" cy="761106"/>
          </a:xfrm>
          <a:prstGeom prst="rect">
            <a:avLst/>
          </a:prstGeom>
          <a:noFill/>
          <a:ln w="14224">
            <a:noFill/>
          </a:ln>
        </p:spPr>
        <p:txBody>
          <a:bodyPr wrap="square" tIns="45720">
            <a:spAutoFit/>
          </a:bodyPr>
          <a:lstStyle/>
          <a:p>
            <a:pPr marL="0" marR="0" lvl="0" indent="0" algn="l" defTabSz="914400" rtl="0" eaLnBrk="1" fontAlgn="auto" latinLnBrk="0" hangingPunct="1">
              <a:lnSpc>
                <a:spcPct val="97000"/>
              </a:lnSpc>
              <a:spcBef>
                <a:spcPts val="0"/>
              </a:spcBef>
              <a:spcAft>
                <a:spcPts val="60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This is interactive!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Present Slide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Hover for Description</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Click for more information</a:t>
            </a:r>
          </a:p>
        </p:txBody>
      </p:sp>
      <p:sp>
        <p:nvSpPr>
          <p:cNvPr id="644" name="Title 1">
            <a:extLst>
              <a:ext uri="{FF2B5EF4-FFF2-40B4-BE49-F238E27FC236}">
                <a16:creationId xmlns:a16="http://schemas.microsoft.com/office/drawing/2014/main" id="{D4ABB5AA-FA8D-4F81-8691-B1FDE5D73144}"/>
              </a:ext>
            </a:extLst>
          </p:cNvPr>
          <p:cNvSpPr txBox="1">
            <a:spLocks/>
          </p:cNvSpPr>
          <p:nvPr/>
        </p:nvSpPr>
        <p:spPr>
          <a:xfrm>
            <a:off x="4610992" y="375311"/>
            <a:ext cx="3896353" cy="551907"/>
          </a:xfrm>
          <a:prstGeom prst="rect">
            <a:avLst/>
          </a:prstGeom>
          <a:noFill/>
          <a:effectLst>
            <a:softEdge rad="63500"/>
          </a:effectLst>
        </p:spPr>
        <p:txBody>
          <a:bodyP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400"/>
              </a:spcAft>
              <a:buClrTx/>
              <a:buSzTx/>
              <a:buFontTx/>
              <a:buNone/>
              <a:tabLst/>
              <a:defRPr/>
            </a:pPr>
            <a:r>
              <a:rPr kumimoji="0" lang="en-US" sz="160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Cybersecurity Reference Architecture</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1000" b="1"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Security modernization with Zero Trust Principles</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7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 – </a:t>
            </a:r>
            <a:r>
              <a:rPr kumimoji="0" lang="en-US" sz="7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15" tooltip="The latest published version of this document can be found at https://aka.ms/MCRA"/>
              </a:rPr>
              <a:t>aka.ms/MCRA</a:t>
            </a:r>
            <a:endParaRPr kumimoji="0" lang="en-US" sz="7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pic>
        <p:nvPicPr>
          <p:cNvPr id="658" name="Picture 657">
            <a:extLst>
              <a:ext uri="{FF2B5EF4-FFF2-40B4-BE49-F238E27FC236}">
                <a16:creationId xmlns:a16="http://schemas.microsoft.com/office/drawing/2014/main" id="{1E565F1F-D86B-4901-B358-089B4016AE32}"/>
              </a:ext>
            </a:extLst>
          </p:cNvPr>
          <p:cNvPicPr>
            <a:picLocks noChangeAspect="1"/>
          </p:cNvPicPr>
          <p:nvPr/>
        </p:nvPicPr>
        <p:blipFill>
          <a:blip r:embed="rId16" cstate="email">
            <a:extLst>
              <a:ext uri="{28A0092B-C50C-407E-A947-70E740481C1C}">
                <a14:useLocalDpi xmlns:a14="http://schemas.microsoft.com/office/drawing/2010/main" val="0"/>
              </a:ext>
            </a:extLst>
          </a:blip>
          <a:stretch>
            <a:fillRect/>
          </a:stretch>
        </p:blipFill>
        <p:spPr bwMode="invGray">
          <a:xfrm>
            <a:off x="6039974" y="122541"/>
            <a:ext cx="1038388" cy="222436"/>
          </a:xfrm>
          <a:prstGeom prst="rect">
            <a:avLst/>
          </a:prstGeom>
        </p:spPr>
      </p:pic>
      <p:grpSp>
        <p:nvGrpSpPr>
          <p:cNvPr id="664" name="Group 663">
            <a:extLst>
              <a:ext uri="{FF2B5EF4-FFF2-40B4-BE49-F238E27FC236}">
                <a16:creationId xmlns:a16="http://schemas.microsoft.com/office/drawing/2014/main" id="{30ED2720-C032-4EF0-9554-2CE1356DCED8}"/>
              </a:ext>
            </a:extLst>
          </p:cNvPr>
          <p:cNvGrpSpPr/>
          <p:nvPr/>
        </p:nvGrpSpPr>
        <p:grpSpPr>
          <a:xfrm>
            <a:off x="6025390" y="1150637"/>
            <a:ext cx="391537" cy="163189"/>
            <a:chOff x="5576198" y="965691"/>
            <a:chExt cx="493273" cy="217085"/>
          </a:xfrm>
        </p:grpSpPr>
        <p:sp>
          <p:nvSpPr>
            <p:cNvPr id="675" name="Rectangle 674">
              <a:extLst>
                <a:ext uri="{FF2B5EF4-FFF2-40B4-BE49-F238E27FC236}">
                  <a16:creationId xmlns:a16="http://schemas.microsoft.com/office/drawing/2014/main" id="{B188B324-E219-42F6-B4F8-6AAEF0A0857C}"/>
                </a:ext>
              </a:extLst>
            </p:cNvPr>
            <p:cNvSpPr/>
            <p:nvPr/>
          </p:nvSpPr>
          <p:spPr bwMode="auto">
            <a:xfrm>
              <a:off x="5576198" y="965691"/>
              <a:ext cx="493273" cy="217085"/>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6" name="Rectangle 675">
              <a:extLst>
                <a:ext uri="{FF2B5EF4-FFF2-40B4-BE49-F238E27FC236}">
                  <a16:creationId xmlns:a16="http://schemas.microsoft.com/office/drawing/2014/main" id="{C98EA7BA-D5FF-4EBD-A26F-51CD5FAA57B9}"/>
                </a:ext>
              </a:extLst>
            </p:cNvPr>
            <p:cNvSpPr/>
            <p:nvPr/>
          </p:nvSpPr>
          <p:spPr bwMode="auto">
            <a:xfrm>
              <a:off x="5628559" y="100026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8" name="Rectangle 677">
              <a:extLst>
                <a:ext uri="{FF2B5EF4-FFF2-40B4-BE49-F238E27FC236}">
                  <a16:creationId xmlns:a16="http://schemas.microsoft.com/office/drawing/2014/main" id="{6DBE709A-E628-4CA7-8652-10A07BB52F64}"/>
                </a:ext>
              </a:extLst>
            </p:cNvPr>
            <p:cNvSpPr/>
            <p:nvPr/>
          </p:nvSpPr>
          <p:spPr bwMode="auto">
            <a:xfrm>
              <a:off x="5628559" y="106010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1" name="Rectangle 680">
              <a:extLst>
                <a:ext uri="{FF2B5EF4-FFF2-40B4-BE49-F238E27FC236}">
                  <a16:creationId xmlns:a16="http://schemas.microsoft.com/office/drawing/2014/main" id="{F96F13A7-999A-4E23-9C7C-264936D7A5BF}"/>
                </a:ext>
              </a:extLst>
            </p:cNvPr>
            <p:cNvSpPr/>
            <p:nvPr/>
          </p:nvSpPr>
          <p:spPr bwMode="auto">
            <a:xfrm>
              <a:off x="5628559" y="111994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682" name="Straight Arrow Connector 681">
            <a:extLst>
              <a:ext uri="{FF2B5EF4-FFF2-40B4-BE49-F238E27FC236}">
                <a16:creationId xmlns:a16="http://schemas.microsoft.com/office/drawing/2014/main" id="{36FD1DA1-D80F-4559-B67C-41B1D4C25469}"/>
              </a:ext>
            </a:extLst>
          </p:cNvPr>
          <p:cNvCxnSpPr>
            <a:cxnSpLocks/>
          </p:cNvCxnSpPr>
          <p:nvPr/>
        </p:nvCxnSpPr>
        <p:spPr>
          <a:xfrm flipH="1" flipV="1">
            <a:off x="5914995" y="1305425"/>
            <a:ext cx="120464" cy="76923"/>
          </a:xfrm>
          <a:prstGeom prst="straightConnector1">
            <a:avLst/>
          </a:prstGeom>
          <a:ln w="34925">
            <a:solidFill>
              <a:schemeClr val="bg1">
                <a:lumMod val="65000"/>
              </a:schemeClr>
            </a:solidFill>
            <a:headEnd type="none" w="lg" len="lg"/>
            <a:tailEnd type="triangle"/>
          </a:ln>
        </p:spPr>
        <p:style>
          <a:lnRef idx="1">
            <a:schemeClr val="accent1"/>
          </a:lnRef>
          <a:fillRef idx="0">
            <a:schemeClr val="accent1"/>
          </a:fillRef>
          <a:effectRef idx="0">
            <a:schemeClr val="accent1"/>
          </a:effectRef>
          <a:fontRef idx="minor">
            <a:schemeClr val="tx1"/>
          </a:fontRef>
        </p:style>
      </p:cxnSp>
      <p:sp>
        <p:nvSpPr>
          <p:cNvPr id="683" name="Rectangle 682">
            <a:extLst>
              <a:ext uri="{FF2B5EF4-FFF2-40B4-BE49-F238E27FC236}">
                <a16:creationId xmlns:a16="http://schemas.microsoft.com/office/drawing/2014/main" id="{E95003E2-91AE-4446-902B-F4DA9DCBE9B8}"/>
              </a:ext>
            </a:extLst>
          </p:cNvPr>
          <p:cNvSpPr/>
          <p:nvPr/>
        </p:nvSpPr>
        <p:spPr>
          <a:xfrm>
            <a:off x="4670293" y="1162559"/>
            <a:ext cx="1748456" cy="761106"/>
          </a:xfrm>
          <a:prstGeom prst="rect">
            <a:avLst/>
          </a:prstGeom>
          <a:noFill/>
          <a:ln w="14224">
            <a:noFill/>
          </a:ln>
        </p:spPr>
        <p:txBody>
          <a:bodyPr wrap="square" tIns="45720">
            <a:spAutoFit/>
          </a:bodyPr>
          <a:lstStyle/>
          <a:p>
            <a:pPr marL="0" marR="0" lvl="0" indent="0" algn="l" defTabSz="914400" rtl="0" eaLnBrk="1" fontAlgn="auto" latinLnBrk="0" hangingPunct="1">
              <a:lnSpc>
                <a:spcPct val="97000"/>
              </a:lnSpc>
              <a:spcBef>
                <a:spcPts val="0"/>
              </a:spcBef>
              <a:spcAft>
                <a:spcPts val="60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This is interactive!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Present Slide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Hover for Description</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Click for more information</a:t>
            </a:r>
          </a:p>
        </p:txBody>
      </p:sp>
      <p:sp>
        <p:nvSpPr>
          <p:cNvPr id="38" name="Rectangle 115">
            <a:extLst>
              <a:ext uri="{FF2B5EF4-FFF2-40B4-BE49-F238E27FC236}">
                <a16:creationId xmlns:a16="http://schemas.microsoft.com/office/drawing/2014/main" id="{EA2444D1-D8CB-4939-AF4A-E82B529E3F2F}"/>
              </a:ext>
            </a:extLst>
          </p:cNvPr>
          <p:cNvSpPr/>
          <p:nvPr/>
        </p:nvSpPr>
        <p:spPr bwMode="auto">
          <a:xfrm flipV="1">
            <a:off x="6171305" y="3568728"/>
            <a:ext cx="217478" cy="152729"/>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29" name="L-Shape 628">
            <a:hlinkClick r:id="rId17"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0FB29255-896A-4B5E-9183-571CCADB85B4}"/>
              </a:ext>
            </a:extLst>
          </p:cNvPr>
          <p:cNvSpPr/>
          <p:nvPr/>
        </p:nvSpPr>
        <p:spPr bwMode="auto">
          <a:xfrm flipH="1">
            <a:off x="5422405" y="2254157"/>
            <a:ext cx="2799777" cy="4157270"/>
          </a:xfrm>
          <a:prstGeom prst="corner">
            <a:avLst>
              <a:gd name="adj1" fmla="val 33671"/>
              <a:gd name="adj2" fmla="val 57985"/>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05" name="Group 504">
            <a:extLst>
              <a:ext uri="{FF2B5EF4-FFF2-40B4-BE49-F238E27FC236}">
                <a16:creationId xmlns:a16="http://schemas.microsoft.com/office/drawing/2014/main" id="{69C45AAC-82D4-4BCB-8C8A-32C915D80F8B}"/>
              </a:ext>
            </a:extLst>
          </p:cNvPr>
          <p:cNvGrpSpPr/>
          <p:nvPr/>
        </p:nvGrpSpPr>
        <p:grpSpPr>
          <a:xfrm>
            <a:off x="8655248" y="2568293"/>
            <a:ext cx="1397204" cy="1570145"/>
            <a:chOff x="5742785" y="2601087"/>
            <a:chExt cx="1397204" cy="1537904"/>
          </a:xfrm>
        </p:grpSpPr>
        <p:sp>
          <p:nvSpPr>
            <p:cNvPr id="509" name="Rectangle 508">
              <a:hlinkClick r:id="rId18" tooltip="Microsoft Purview is a family of data governance, risk, and compliance solutions that can help your organization govern, protect, and manage your entire data estate. This includes the former Azure Purview + Microsoft 365 compliance solutions"/>
              <a:extLst>
                <a:ext uri="{FF2B5EF4-FFF2-40B4-BE49-F238E27FC236}">
                  <a16:creationId xmlns:a16="http://schemas.microsoft.com/office/drawing/2014/main" id="{F3834052-50A3-45AE-A496-056A34B7115D}"/>
                </a:ext>
              </a:extLst>
            </p:cNvPr>
            <p:cNvSpPr/>
            <p:nvPr/>
          </p:nvSpPr>
          <p:spPr>
            <a:xfrm>
              <a:off x="5742785" y="2601087"/>
              <a:ext cx="1397204" cy="1537904"/>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tIns="36576" rIns="0" rtlCol="0" anchor="t" anchorCtr="0">
              <a:noAutofit/>
            </a:bodyPr>
            <a:lstStyle/>
            <a:p>
              <a:pPr marL="171450" marR="0" lvl="0" indent="0" algn="l" defTabSz="914400" rtl="0" eaLnBrk="1" fontAlgn="auto" latinLnBrk="0" hangingPunct="1">
                <a:lnSpc>
                  <a:spcPct val="100000"/>
                </a:lnSpc>
                <a:spcBef>
                  <a:spcPts val="0"/>
                </a:spcBef>
                <a:spcAft>
                  <a:spcPts val="300"/>
                </a:spcAft>
                <a:buClrTx/>
                <a:buSzTx/>
                <a:buFontTx/>
                <a:buNone/>
                <a:tabLst/>
                <a:defRPr/>
              </a:pPr>
              <a:r>
                <a:rPr kumimoji="0" lang="en-US" alt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Microsoft Purview</a:t>
              </a:r>
            </a:p>
            <a:p>
              <a:pPr marL="57150" marR="0" lvl="0" indent="0" algn="l" defTabSz="914400" rtl="0" eaLnBrk="1" fontAlgn="auto" latinLnBrk="0" hangingPunct="1">
                <a:lnSpc>
                  <a:spcPct val="100000"/>
                </a:lnSpc>
                <a:spcBef>
                  <a:spcPts val="0"/>
                </a:spcBef>
                <a:spcAft>
                  <a:spcPts val="200"/>
                </a:spcAft>
                <a:buClrTx/>
                <a:buSzTx/>
                <a:buFontTx/>
                <a:buNone/>
                <a:tabLst/>
                <a:defRPr/>
              </a:pPr>
              <a:r>
                <a:rPr kumimoji="0" lang="en-US" sz="6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Information protection and governance across data lifecycle</a:t>
              </a:r>
            </a:p>
          </p:txBody>
        </p:sp>
        <p:sp>
          <p:nvSpPr>
            <p:cNvPr id="513" name="Rectangle 512">
              <a:hlinkClick r:id="rId19" tooltip="The AIP scanner helps you discover, classify, and protect files on UNC paths for network shares over SMB and on SharePoint Server 2013-2016 Sites and libraries."/>
              <a:extLst>
                <a:ext uri="{FF2B5EF4-FFF2-40B4-BE49-F238E27FC236}">
                  <a16:creationId xmlns:a16="http://schemas.microsoft.com/office/drawing/2014/main" id="{010B4D9D-C9B6-4063-BE21-E38AE5D549C2}"/>
                </a:ext>
              </a:extLst>
            </p:cNvPr>
            <p:cNvSpPr/>
            <p:nvPr/>
          </p:nvSpPr>
          <p:spPr>
            <a:xfrm>
              <a:off x="5870898" y="3471161"/>
              <a:ext cx="1226300" cy="259150"/>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File Scanner</a:t>
              </a:r>
              <a:b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7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Semibold" panose="020B0702040204020203" pitchFamily="34" charset="0"/>
                </a:rPr>
                <a:t>(on-premises and cloud)</a:t>
              </a:r>
            </a:p>
          </p:txBody>
        </p:sp>
        <p:grpSp>
          <p:nvGrpSpPr>
            <p:cNvPr id="528" name="Group 527">
              <a:extLst>
                <a:ext uri="{FF2B5EF4-FFF2-40B4-BE49-F238E27FC236}">
                  <a16:creationId xmlns:a16="http://schemas.microsoft.com/office/drawing/2014/main" id="{A3A6DF02-F5A3-4380-8FAB-03632FD6929F}"/>
                </a:ext>
              </a:extLst>
            </p:cNvPr>
            <p:cNvGrpSpPr/>
            <p:nvPr/>
          </p:nvGrpSpPr>
          <p:grpSpPr>
            <a:xfrm>
              <a:off x="5827495" y="3747116"/>
              <a:ext cx="1137564" cy="379376"/>
              <a:chOff x="5036432" y="1762711"/>
              <a:chExt cx="1204378" cy="401658"/>
            </a:xfrm>
          </p:grpSpPr>
          <p:grpSp>
            <p:nvGrpSpPr>
              <p:cNvPr id="529" name="Group 528">
                <a:extLst>
                  <a:ext uri="{FF2B5EF4-FFF2-40B4-BE49-F238E27FC236}">
                    <a16:creationId xmlns:a16="http://schemas.microsoft.com/office/drawing/2014/main" id="{4C3884A3-8C69-4C75-AAF6-6BCC4B93F7E7}"/>
                  </a:ext>
                </a:extLst>
              </p:cNvPr>
              <p:cNvGrpSpPr/>
              <p:nvPr/>
            </p:nvGrpSpPr>
            <p:grpSpPr>
              <a:xfrm>
                <a:off x="5871491" y="1804527"/>
                <a:ext cx="200678" cy="176026"/>
                <a:chOff x="5705504" y="1373906"/>
                <a:chExt cx="278295" cy="244109"/>
              </a:xfrm>
            </p:grpSpPr>
            <p:pic>
              <p:nvPicPr>
                <p:cNvPr id="616" name="Picture 615">
                  <a:hlinkClick r:id="rId20"/>
                  <a:extLst>
                    <a:ext uri="{FF2B5EF4-FFF2-40B4-BE49-F238E27FC236}">
                      <a16:creationId xmlns:a16="http://schemas.microsoft.com/office/drawing/2014/main" id="{7AF78761-5F1A-4F74-BFB6-6D1ED58D0477}"/>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705504" y="1373906"/>
                  <a:ext cx="278295" cy="209651"/>
                </a:xfrm>
                <a:prstGeom prst="rect">
                  <a:avLst/>
                </a:prstGeom>
              </p:spPr>
            </p:pic>
            <p:grpSp>
              <p:nvGrpSpPr>
                <p:cNvPr id="621" name="Group 620">
                  <a:extLst>
                    <a:ext uri="{FF2B5EF4-FFF2-40B4-BE49-F238E27FC236}">
                      <a16:creationId xmlns:a16="http://schemas.microsoft.com/office/drawing/2014/main" id="{FB7BCA48-4ABC-4DE8-A7B4-1DBF377D34A7}"/>
                    </a:ext>
                  </a:extLst>
                </p:cNvPr>
                <p:cNvGrpSpPr/>
                <p:nvPr/>
              </p:nvGrpSpPr>
              <p:grpSpPr bwMode="black">
                <a:xfrm>
                  <a:off x="5864559" y="1549698"/>
                  <a:ext cx="112186" cy="68317"/>
                  <a:chOff x="10387012" y="4179358"/>
                  <a:chExt cx="974726" cy="593725"/>
                </a:xfrm>
                <a:solidFill>
                  <a:srgbClr val="505050"/>
                </a:solidFill>
              </p:grpSpPr>
              <p:sp>
                <p:nvSpPr>
                  <p:cNvPr id="623" name="Freeform 26">
                    <a:extLst>
                      <a:ext uri="{FF2B5EF4-FFF2-40B4-BE49-F238E27FC236}">
                        <a16:creationId xmlns:a16="http://schemas.microsoft.com/office/drawing/2014/main" id="{2C2DCBF1-52C6-4922-BFEE-28DFA65DF1FF}"/>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34" name="Freeform 27">
                    <a:extLst>
                      <a:ext uri="{FF2B5EF4-FFF2-40B4-BE49-F238E27FC236}">
                        <a16:creationId xmlns:a16="http://schemas.microsoft.com/office/drawing/2014/main" id="{9E22B5ED-5654-442F-9EB2-8537327E1482}"/>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40" name="Freeform 28">
                    <a:extLst>
                      <a:ext uri="{FF2B5EF4-FFF2-40B4-BE49-F238E27FC236}">
                        <a16:creationId xmlns:a16="http://schemas.microsoft.com/office/drawing/2014/main" id="{9D774EAB-E086-438B-812F-538D244EE509}"/>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41" name="Freeform 29">
                    <a:extLst>
                      <a:ext uri="{FF2B5EF4-FFF2-40B4-BE49-F238E27FC236}">
                        <a16:creationId xmlns:a16="http://schemas.microsoft.com/office/drawing/2014/main" id="{5B5A9B10-5FCD-4CB2-AC67-B965767E688B}"/>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42" name="Freeform 30">
                    <a:extLst>
                      <a:ext uri="{FF2B5EF4-FFF2-40B4-BE49-F238E27FC236}">
                        <a16:creationId xmlns:a16="http://schemas.microsoft.com/office/drawing/2014/main" id="{48F78AE9-BB2A-4861-970F-C5E4B57243F2}"/>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grpSp>
          <p:grpSp>
            <p:nvGrpSpPr>
              <p:cNvPr id="530" name="Group 529">
                <a:extLst>
                  <a:ext uri="{FF2B5EF4-FFF2-40B4-BE49-F238E27FC236}">
                    <a16:creationId xmlns:a16="http://schemas.microsoft.com/office/drawing/2014/main" id="{93FA80CE-E303-47B3-B495-B2A910516198}"/>
                  </a:ext>
                </a:extLst>
              </p:cNvPr>
              <p:cNvGrpSpPr/>
              <p:nvPr/>
            </p:nvGrpSpPr>
            <p:grpSpPr>
              <a:xfrm>
                <a:off x="6103642" y="1813499"/>
                <a:ext cx="137168" cy="158081"/>
                <a:chOff x="5979850" y="1393026"/>
                <a:chExt cx="190223" cy="219224"/>
              </a:xfrm>
            </p:grpSpPr>
            <p:pic>
              <p:nvPicPr>
                <p:cNvPr id="565" name="Picture 564">
                  <a:hlinkClick r:id="rId22"/>
                  <a:extLst>
                    <a:ext uri="{FF2B5EF4-FFF2-40B4-BE49-F238E27FC236}">
                      <a16:creationId xmlns:a16="http://schemas.microsoft.com/office/drawing/2014/main" id="{B0CC5208-FA36-458C-972D-664DE7800C22}"/>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5979850" y="1393026"/>
                  <a:ext cx="169500" cy="169501"/>
                </a:xfrm>
                <a:prstGeom prst="rect">
                  <a:avLst/>
                </a:prstGeom>
              </p:spPr>
            </p:pic>
            <p:grpSp>
              <p:nvGrpSpPr>
                <p:cNvPr id="578" name="Group 577">
                  <a:extLst>
                    <a:ext uri="{FF2B5EF4-FFF2-40B4-BE49-F238E27FC236}">
                      <a16:creationId xmlns:a16="http://schemas.microsoft.com/office/drawing/2014/main" id="{B5A29995-3803-460F-B875-2C75A7920388}"/>
                    </a:ext>
                  </a:extLst>
                </p:cNvPr>
                <p:cNvGrpSpPr/>
                <p:nvPr/>
              </p:nvGrpSpPr>
              <p:grpSpPr bwMode="black">
                <a:xfrm>
                  <a:off x="6057887" y="1543933"/>
                  <a:ext cx="112186" cy="68317"/>
                  <a:chOff x="10387012" y="4179358"/>
                  <a:chExt cx="974726" cy="593725"/>
                </a:xfrm>
                <a:solidFill>
                  <a:srgbClr val="505050"/>
                </a:solidFill>
              </p:grpSpPr>
              <p:sp>
                <p:nvSpPr>
                  <p:cNvPr id="585" name="Freeform 26">
                    <a:extLst>
                      <a:ext uri="{FF2B5EF4-FFF2-40B4-BE49-F238E27FC236}">
                        <a16:creationId xmlns:a16="http://schemas.microsoft.com/office/drawing/2014/main" id="{C1750CC6-5B21-4F0D-8F30-3CA0C4938650}"/>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592" name="Freeform 27">
                    <a:extLst>
                      <a:ext uri="{FF2B5EF4-FFF2-40B4-BE49-F238E27FC236}">
                        <a16:creationId xmlns:a16="http://schemas.microsoft.com/office/drawing/2014/main" id="{DF47419D-7BD2-4E42-94D1-C1D26C2E90F4}"/>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05" name="Freeform 28">
                    <a:extLst>
                      <a:ext uri="{FF2B5EF4-FFF2-40B4-BE49-F238E27FC236}">
                        <a16:creationId xmlns:a16="http://schemas.microsoft.com/office/drawing/2014/main" id="{0FB48E38-F7AC-43EC-B974-ED6F72992A0C}"/>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11" name="Freeform 29">
                    <a:extLst>
                      <a:ext uri="{FF2B5EF4-FFF2-40B4-BE49-F238E27FC236}">
                        <a16:creationId xmlns:a16="http://schemas.microsoft.com/office/drawing/2014/main" id="{5402D69B-22E1-4C4E-A5CB-605399F38CDD}"/>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12" name="Freeform 30">
                    <a:extLst>
                      <a:ext uri="{FF2B5EF4-FFF2-40B4-BE49-F238E27FC236}">
                        <a16:creationId xmlns:a16="http://schemas.microsoft.com/office/drawing/2014/main" id="{EAC1BD96-9192-435A-B6FF-390E2AB6250D}"/>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grpSp>
          <p:pic>
            <p:nvPicPr>
              <p:cNvPr id="531" name="Picture 171">
                <a:extLst>
                  <a:ext uri="{FF2B5EF4-FFF2-40B4-BE49-F238E27FC236}">
                    <a16:creationId xmlns:a16="http://schemas.microsoft.com/office/drawing/2014/main" id="{4CDD0761-6240-42D5-A31F-C85F971BFA11}"/>
                  </a:ext>
                </a:extLst>
              </p:cNvPr>
              <p:cNvPicPr>
                <a:picLocks noChangeAspect="1"/>
              </p:cNvPicPr>
              <p:nvPr/>
            </p:nvPicPr>
            <p:blipFill>
              <a:blip r:embed="rId24">
                <a:extLst>
                  <a:ext uri="{28A0092B-C50C-407E-A947-70E740481C1C}">
                    <a14:useLocalDpi xmlns:a14="http://schemas.microsoft.com/office/drawing/2010/main" val="0"/>
                  </a:ext>
                </a:extLst>
              </a:blip>
              <a:srcRect/>
              <a:stretch>
                <a:fillRect/>
              </a:stretch>
            </p:blipFill>
            <p:spPr bwMode="auto">
              <a:xfrm>
                <a:off x="5150462" y="1992181"/>
                <a:ext cx="126292" cy="126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 name="Graphic 531">
                <a:extLst>
                  <a:ext uri="{FF2B5EF4-FFF2-40B4-BE49-F238E27FC236}">
                    <a16:creationId xmlns:a16="http://schemas.microsoft.com/office/drawing/2014/main" id="{11D4DD99-1296-481E-A5A5-32543AC09510}"/>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5529025" y="1992859"/>
                <a:ext cx="124976" cy="124976"/>
              </a:xfrm>
              <a:prstGeom prst="rect">
                <a:avLst/>
              </a:prstGeom>
            </p:spPr>
          </p:pic>
          <p:pic>
            <p:nvPicPr>
              <p:cNvPr id="533" name="Graphic 532">
                <a:extLst>
                  <a:ext uri="{FF2B5EF4-FFF2-40B4-BE49-F238E27FC236}">
                    <a16:creationId xmlns:a16="http://schemas.microsoft.com/office/drawing/2014/main" id="{4DF4D9A4-2848-426C-BDA5-0F0520CD086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5340401" y="1992859"/>
                <a:ext cx="124976" cy="124976"/>
              </a:xfrm>
              <a:prstGeom prst="rect">
                <a:avLst/>
              </a:prstGeom>
            </p:spPr>
          </p:pic>
          <p:grpSp>
            <p:nvGrpSpPr>
              <p:cNvPr id="534" name="Group 533">
                <a:extLst>
                  <a:ext uri="{FF2B5EF4-FFF2-40B4-BE49-F238E27FC236}">
                    <a16:creationId xmlns:a16="http://schemas.microsoft.com/office/drawing/2014/main" id="{EA1B41AD-D0A2-47FF-AA0F-B40615B0D741}"/>
                  </a:ext>
                </a:extLst>
              </p:cNvPr>
              <p:cNvGrpSpPr/>
              <p:nvPr/>
            </p:nvGrpSpPr>
            <p:grpSpPr>
              <a:xfrm>
                <a:off x="6011489" y="2035990"/>
                <a:ext cx="159799" cy="38716"/>
                <a:chOff x="9779309" y="3865093"/>
                <a:chExt cx="161337" cy="39088"/>
              </a:xfrm>
            </p:grpSpPr>
            <p:sp>
              <p:nvSpPr>
                <p:cNvPr id="549" name="Oval 548">
                  <a:extLst>
                    <a:ext uri="{FF2B5EF4-FFF2-40B4-BE49-F238E27FC236}">
                      <a16:creationId xmlns:a16="http://schemas.microsoft.com/office/drawing/2014/main" id="{52E20C5C-D2D6-47EF-BC54-71F7FFC39ED8}"/>
                    </a:ext>
                  </a:extLst>
                </p:cNvPr>
                <p:cNvSpPr/>
                <p:nvPr/>
              </p:nvSpPr>
              <p:spPr bwMode="auto">
                <a:xfrm>
                  <a:off x="9779309"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50" name="Oval 549">
                  <a:extLst>
                    <a:ext uri="{FF2B5EF4-FFF2-40B4-BE49-F238E27FC236}">
                      <a16:creationId xmlns:a16="http://schemas.microsoft.com/office/drawing/2014/main" id="{4C4E11BC-C580-4A6B-923D-4A1B34464646}"/>
                    </a:ext>
                  </a:extLst>
                </p:cNvPr>
                <p:cNvSpPr/>
                <p:nvPr/>
              </p:nvSpPr>
              <p:spPr bwMode="auto">
                <a:xfrm>
                  <a:off x="9840454"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52" name="Oval 551">
                  <a:extLst>
                    <a:ext uri="{FF2B5EF4-FFF2-40B4-BE49-F238E27FC236}">
                      <a16:creationId xmlns:a16="http://schemas.microsoft.com/office/drawing/2014/main" id="{9A0BD839-32AD-4790-AF6A-ACE1602973E2}"/>
                    </a:ext>
                  </a:extLst>
                </p:cNvPr>
                <p:cNvSpPr/>
                <p:nvPr/>
              </p:nvSpPr>
              <p:spPr bwMode="auto">
                <a:xfrm>
                  <a:off x="9901557"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nvGrpSpPr>
              <p:cNvPr id="535" name="Group 534">
                <a:extLst>
                  <a:ext uri="{FF2B5EF4-FFF2-40B4-BE49-F238E27FC236}">
                    <a16:creationId xmlns:a16="http://schemas.microsoft.com/office/drawing/2014/main" id="{069A78F0-CCC6-4826-9D8A-AF6FF0D50B76}"/>
                  </a:ext>
                </a:extLst>
              </p:cNvPr>
              <p:cNvGrpSpPr/>
              <p:nvPr/>
            </p:nvGrpSpPr>
            <p:grpSpPr>
              <a:xfrm>
                <a:off x="5717649" y="1934179"/>
                <a:ext cx="230190" cy="230190"/>
                <a:chOff x="9273516" y="3238279"/>
                <a:chExt cx="914400" cy="914400"/>
              </a:xfrm>
            </p:grpSpPr>
            <p:pic>
              <p:nvPicPr>
                <p:cNvPr id="547" name="Graphic 546" descr="Cloud">
                  <a:extLst>
                    <a:ext uri="{FF2B5EF4-FFF2-40B4-BE49-F238E27FC236}">
                      <a16:creationId xmlns:a16="http://schemas.microsoft.com/office/drawing/2014/main" id="{ED567528-AE73-4C16-A2F2-1AAB1B75EEA0}"/>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9273516" y="3238279"/>
                  <a:ext cx="914400" cy="914400"/>
                </a:xfrm>
                <a:prstGeom prst="rect">
                  <a:avLst/>
                </a:prstGeom>
              </p:spPr>
            </p:pic>
            <p:sp>
              <p:nvSpPr>
                <p:cNvPr id="548" name="TextBox 547">
                  <a:extLst>
                    <a:ext uri="{FF2B5EF4-FFF2-40B4-BE49-F238E27FC236}">
                      <a16:creationId xmlns:a16="http://schemas.microsoft.com/office/drawing/2014/main" id="{C8A7D128-8905-40E9-9446-2E00C1EFF2DC}"/>
                    </a:ext>
                  </a:extLst>
                </p:cNvPr>
                <p:cNvSpPr txBox="1"/>
                <p:nvPr/>
              </p:nvSpPr>
              <p:spPr>
                <a:xfrm>
                  <a:off x="9534803" y="3556493"/>
                  <a:ext cx="391024" cy="399369"/>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700" b="0" i="0" u="none" strike="noStrike" kern="1200" cap="none" spc="0" normalizeH="0" baseline="0" noProof="0">
                      <a:ln>
                        <a:noFill/>
                      </a:ln>
                      <a:solidFill>
                        <a:srgbClr val="FFFFFF"/>
                      </a:solidFill>
                      <a:effectLst/>
                      <a:uLnTx/>
                      <a:uFillTx/>
                      <a:latin typeface="Verdana Pro Cond" panose="020B0604020202020204" pitchFamily="34" charset="0"/>
                      <a:ea typeface="+mn-ea"/>
                      <a:cs typeface="Segoe UI Semibold" panose="020B0702040204020203" pitchFamily="34" charset="0"/>
                    </a:rPr>
                    <a:t>S</a:t>
                  </a:r>
                  <a:r>
                    <a:rPr kumimoji="0" lang="en-US" sz="700" b="0" i="0" u="none" strike="noStrike" kern="1200" cap="none" spc="0" normalizeH="0" baseline="0" noProof="0">
                      <a:ln>
                        <a:noFill/>
                      </a:ln>
                      <a:solidFill>
                        <a:srgbClr val="FFFFFF"/>
                      </a:solidFill>
                      <a:effectLst/>
                      <a:uLnTx/>
                      <a:uFillTx/>
                      <a:latin typeface="Verdana Pro Cond Light" panose="020B0604020202020204" pitchFamily="34" charset="0"/>
                      <a:ea typeface="+mn-ea"/>
                      <a:cs typeface="+mn-cs"/>
                    </a:rPr>
                    <a:t>3</a:t>
                  </a:r>
                </a:p>
              </p:txBody>
            </p:sp>
          </p:grpSp>
          <p:pic>
            <p:nvPicPr>
              <p:cNvPr id="537" name="Picture 536" descr="Graphical user interface, application, icon&#10;&#10;Description automatically generated">
                <a:extLst>
                  <a:ext uri="{FF2B5EF4-FFF2-40B4-BE49-F238E27FC236}">
                    <a16:creationId xmlns:a16="http://schemas.microsoft.com/office/drawing/2014/main" id="{1A6AC03F-3308-4C7A-BF09-8CF7ED01A3FA}"/>
                  </a:ext>
                </a:extLst>
              </p:cNvPr>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a:off x="5698498" y="1762900"/>
                <a:ext cx="243816" cy="243816"/>
              </a:xfrm>
              <a:prstGeom prst="rect">
                <a:avLst/>
              </a:prstGeom>
            </p:spPr>
          </p:pic>
          <p:pic>
            <p:nvPicPr>
              <p:cNvPr id="538" name="Picture 537" descr="A picture containing icon&#10;&#10;Description automatically generated">
                <a:extLst>
                  <a:ext uri="{FF2B5EF4-FFF2-40B4-BE49-F238E27FC236}">
                    <a16:creationId xmlns:a16="http://schemas.microsoft.com/office/drawing/2014/main" id="{D7FC4204-73FD-4262-83BD-C401D1598FA7}"/>
                  </a:ext>
                </a:extLst>
              </p:cNvPr>
              <p:cNvPicPr>
                <a:picLocks noChangeAspect="1"/>
              </p:cNvPicPr>
              <p:nvPr/>
            </p:nvPicPr>
            <p:blipFill>
              <a:blip r:embed="rId32">
                <a:extLst>
                  <a:ext uri="{28A0092B-C50C-407E-A947-70E740481C1C}">
                    <a14:useLocalDpi xmlns:a14="http://schemas.microsoft.com/office/drawing/2010/main" val="0"/>
                  </a:ext>
                </a:extLst>
              </a:blip>
              <a:stretch>
                <a:fillRect/>
              </a:stretch>
            </p:blipFill>
            <p:spPr>
              <a:xfrm>
                <a:off x="5036432" y="1762711"/>
                <a:ext cx="243816" cy="243816"/>
              </a:xfrm>
              <a:prstGeom prst="rect">
                <a:avLst/>
              </a:prstGeom>
            </p:spPr>
          </p:pic>
          <p:pic>
            <p:nvPicPr>
              <p:cNvPr id="544" name="Picture 543" descr="Icon&#10;&#10;Description automatically generated">
                <a:extLst>
                  <a:ext uri="{FF2B5EF4-FFF2-40B4-BE49-F238E27FC236}">
                    <a16:creationId xmlns:a16="http://schemas.microsoft.com/office/drawing/2014/main" id="{6FB22555-0CAD-4A17-AE6E-2FE8A17D061C}"/>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5201948" y="1762711"/>
                <a:ext cx="243816" cy="243816"/>
              </a:xfrm>
              <a:prstGeom prst="rect">
                <a:avLst/>
              </a:prstGeom>
            </p:spPr>
          </p:pic>
          <p:pic>
            <p:nvPicPr>
              <p:cNvPr id="545" name="Picture 544" descr="Graphical user interface, icon&#10;&#10;Description automatically generated">
                <a:extLst>
                  <a:ext uri="{FF2B5EF4-FFF2-40B4-BE49-F238E27FC236}">
                    <a16:creationId xmlns:a16="http://schemas.microsoft.com/office/drawing/2014/main" id="{E3E9706C-AF97-4663-AF8C-47BA531DB794}"/>
                  </a:ext>
                </a:extLst>
              </p:cNvPr>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a:off x="5532981" y="1762711"/>
                <a:ext cx="243816" cy="243816"/>
              </a:xfrm>
              <a:prstGeom prst="rect">
                <a:avLst/>
              </a:prstGeom>
            </p:spPr>
          </p:pic>
          <p:pic>
            <p:nvPicPr>
              <p:cNvPr id="546" name="Picture 545" descr="Graphical user interface, application&#10;&#10;Description automatically generated">
                <a:extLst>
                  <a:ext uri="{FF2B5EF4-FFF2-40B4-BE49-F238E27FC236}">
                    <a16:creationId xmlns:a16="http://schemas.microsoft.com/office/drawing/2014/main" id="{1872696E-8BFF-4F07-8441-ED31588F0549}"/>
                  </a:ext>
                </a:extLst>
              </p:cNvPr>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5367464" y="1762711"/>
                <a:ext cx="243816" cy="243816"/>
              </a:xfrm>
              <a:prstGeom prst="rect">
                <a:avLst/>
              </a:prstGeom>
            </p:spPr>
          </p:pic>
        </p:grpSp>
      </p:grpSp>
      <p:grpSp>
        <p:nvGrpSpPr>
          <p:cNvPr id="208" name="Group 207">
            <a:extLst>
              <a:ext uri="{FF2B5EF4-FFF2-40B4-BE49-F238E27FC236}">
                <a16:creationId xmlns:a16="http://schemas.microsoft.com/office/drawing/2014/main" id="{485A36FA-DD4C-43CC-B299-3DAFA207094E}"/>
              </a:ext>
            </a:extLst>
          </p:cNvPr>
          <p:cNvGrpSpPr/>
          <p:nvPr/>
        </p:nvGrpSpPr>
        <p:grpSpPr>
          <a:xfrm>
            <a:off x="10319876" y="1363999"/>
            <a:ext cx="1671182" cy="3899520"/>
            <a:chOff x="10319876" y="1363999"/>
            <a:chExt cx="1671182" cy="3899520"/>
          </a:xfrm>
        </p:grpSpPr>
        <p:sp>
          <p:nvSpPr>
            <p:cNvPr id="395" name="Rectangle 394">
              <a:extLst>
                <a:ext uri="{FF2B5EF4-FFF2-40B4-BE49-F238E27FC236}">
                  <a16:creationId xmlns:a16="http://schemas.microsoft.com/office/drawing/2014/main" id="{17C1F6CF-E499-44BF-8FD8-CCCBC1846237}"/>
                </a:ext>
              </a:extLst>
            </p:cNvPr>
            <p:cNvSpPr/>
            <p:nvPr/>
          </p:nvSpPr>
          <p:spPr bwMode="auto">
            <a:xfrm>
              <a:off x="10322474" y="1363999"/>
              <a:ext cx="1653579" cy="389952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8" name="Rectangle 407">
              <a:extLst>
                <a:ext uri="{FF2B5EF4-FFF2-40B4-BE49-F238E27FC236}">
                  <a16:creationId xmlns:a16="http://schemas.microsoft.com/office/drawing/2014/main" id="{8C4E18A5-B800-44B1-B107-2F0CC16AD7A4}"/>
                </a:ext>
              </a:extLst>
            </p:cNvPr>
            <p:cNvSpPr/>
            <p:nvPr/>
          </p:nvSpPr>
          <p:spPr>
            <a:xfrm>
              <a:off x="10319876" y="1363999"/>
              <a:ext cx="1671182" cy="257763"/>
            </a:xfrm>
            <a:prstGeom prst="rect">
              <a:avLst/>
            </a:prstGeom>
            <a:solidFill>
              <a:schemeClr val="accent4"/>
            </a:solidFill>
          </p:spPr>
          <p:txBody>
            <a:bodyPr wrap="square" t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Identity &amp; Access</a:t>
              </a:r>
            </a:p>
          </p:txBody>
        </p:sp>
      </p:grpSp>
      <p:grpSp>
        <p:nvGrpSpPr>
          <p:cNvPr id="197" name="Group 196">
            <a:extLst>
              <a:ext uri="{FF2B5EF4-FFF2-40B4-BE49-F238E27FC236}">
                <a16:creationId xmlns:a16="http://schemas.microsoft.com/office/drawing/2014/main" id="{8E78AA2F-F4A6-4A02-A90C-CCB5ED1C6853}"/>
              </a:ext>
            </a:extLst>
          </p:cNvPr>
          <p:cNvGrpSpPr/>
          <p:nvPr/>
        </p:nvGrpSpPr>
        <p:grpSpPr>
          <a:xfrm>
            <a:off x="10331848" y="2221179"/>
            <a:ext cx="1637112" cy="2288467"/>
            <a:chOff x="10331848" y="2221179"/>
            <a:chExt cx="1637112" cy="2288467"/>
          </a:xfrm>
        </p:grpSpPr>
        <p:grpSp>
          <p:nvGrpSpPr>
            <p:cNvPr id="194" name="Group 193">
              <a:extLst>
                <a:ext uri="{FF2B5EF4-FFF2-40B4-BE49-F238E27FC236}">
                  <a16:creationId xmlns:a16="http://schemas.microsoft.com/office/drawing/2014/main" id="{D7234FF2-A6BE-4C87-8C74-488F52E2A33E}"/>
                </a:ext>
              </a:extLst>
            </p:cNvPr>
            <p:cNvGrpSpPr/>
            <p:nvPr/>
          </p:nvGrpSpPr>
          <p:grpSpPr>
            <a:xfrm>
              <a:off x="10331848" y="2221179"/>
              <a:ext cx="1637112" cy="2288467"/>
              <a:chOff x="10331848" y="2221179"/>
              <a:chExt cx="1637112" cy="2288467"/>
            </a:xfrm>
          </p:grpSpPr>
          <p:sp>
            <p:nvSpPr>
              <p:cNvPr id="396" name="Rectangle 395">
                <a:hlinkClick r:id="rId36" tooltip="Azure Active Directory (Azure AD) is Microsoft’s multi-tenant, cloud-based directory, and identity management service that combines core directory services, application access management, and identity protection into a single solution."/>
                <a:extLst>
                  <a:ext uri="{FF2B5EF4-FFF2-40B4-BE49-F238E27FC236}">
                    <a16:creationId xmlns:a16="http://schemas.microsoft.com/office/drawing/2014/main" id="{232F512B-4073-48D9-888F-D4C61A9BEAB4}"/>
                  </a:ext>
                </a:extLst>
              </p:cNvPr>
              <p:cNvSpPr/>
              <p:nvPr/>
            </p:nvSpPr>
            <p:spPr>
              <a:xfrm>
                <a:off x="10373802" y="2221179"/>
                <a:ext cx="1595158" cy="332413"/>
              </a:xfrm>
              <a:prstGeom prst="rect">
                <a:avLst/>
              </a:prstGeom>
              <a:solidFill>
                <a:schemeClr val="bg1"/>
              </a:solidFill>
              <a:ln w="14224">
                <a:noFill/>
              </a:ln>
            </p:spPr>
            <p:style>
              <a:lnRef idx="2">
                <a:schemeClr val="accent1">
                  <a:shade val="50000"/>
                </a:schemeClr>
              </a:lnRef>
              <a:fillRef idx="1">
                <a:schemeClr val="accent1"/>
              </a:fillRef>
              <a:effectRef idx="0">
                <a:schemeClr val="accent1"/>
              </a:effectRef>
              <a:fontRef idx="minor">
                <a:schemeClr val="lt1"/>
              </a:fontRef>
            </p:style>
            <p:txBody>
              <a:bodyPr lIns="274320" rtlCol="0" anchor="ctr"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a:t>
                </a:r>
              </a:p>
            </p:txBody>
          </p:sp>
          <p:cxnSp>
            <p:nvCxnSpPr>
              <p:cNvPr id="416" name="Straight Connector 415">
                <a:extLst>
                  <a:ext uri="{FF2B5EF4-FFF2-40B4-BE49-F238E27FC236}">
                    <a16:creationId xmlns:a16="http://schemas.microsoft.com/office/drawing/2014/main" id="{1FB27A8A-986B-4EE1-A675-365750CE6C35}"/>
                  </a:ext>
                </a:extLst>
              </p:cNvPr>
              <p:cNvCxnSpPr>
                <a:cxnSpLocks/>
              </p:cNvCxnSpPr>
              <p:nvPr/>
            </p:nvCxnSpPr>
            <p:spPr>
              <a:xfrm>
                <a:off x="10436665" y="2383742"/>
                <a:ext cx="0" cy="2125904"/>
              </a:xfrm>
              <a:prstGeom prst="line">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458" name="Picture 457">
                <a:extLst>
                  <a:ext uri="{FF2B5EF4-FFF2-40B4-BE49-F238E27FC236}">
                    <a16:creationId xmlns:a16="http://schemas.microsoft.com/office/drawing/2014/main" id="{FD46B378-1E6A-4F89-BCCD-3DEE2EDF89DF}"/>
                  </a:ext>
                </a:extLst>
              </p:cNvPr>
              <p:cNvPicPr>
                <a:picLocks noChangeAspect="1"/>
              </p:cNvPicPr>
              <p:nvPr/>
            </p:nvPicPr>
            <p:blipFill>
              <a:blip r:embed="rId37">
                <a:biLevel thresh="25000"/>
              </a:blip>
              <a:stretch>
                <a:fillRect/>
              </a:stretch>
            </p:blipFill>
            <p:spPr>
              <a:xfrm>
                <a:off x="10331848" y="2244326"/>
                <a:ext cx="278831" cy="278832"/>
              </a:xfrm>
              <a:prstGeom prst="rect">
                <a:avLst/>
              </a:prstGeom>
            </p:spPr>
          </p:pic>
        </p:grpSp>
        <p:pic>
          <p:nvPicPr>
            <p:cNvPr id="128" name="Graphic 127">
              <a:extLst>
                <a:ext uri="{FF2B5EF4-FFF2-40B4-BE49-F238E27FC236}">
                  <a16:creationId xmlns:a16="http://schemas.microsoft.com/office/drawing/2014/main" id="{567A140F-C107-43A8-872F-3489546185CF}"/>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10361387" y="2262833"/>
              <a:ext cx="257470" cy="257470"/>
            </a:xfrm>
            <a:prstGeom prst="rect">
              <a:avLst/>
            </a:prstGeom>
          </p:spPr>
        </p:pic>
      </p:grpSp>
      <p:grpSp>
        <p:nvGrpSpPr>
          <p:cNvPr id="210" name="Group 209">
            <a:extLst>
              <a:ext uri="{FF2B5EF4-FFF2-40B4-BE49-F238E27FC236}">
                <a16:creationId xmlns:a16="http://schemas.microsoft.com/office/drawing/2014/main" id="{823BECBC-9E46-429E-A91E-34F87DD16424}"/>
              </a:ext>
            </a:extLst>
          </p:cNvPr>
          <p:cNvGrpSpPr/>
          <p:nvPr/>
        </p:nvGrpSpPr>
        <p:grpSpPr>
          <a:xfrm>
            <a:off x="2048164" y="5486332"/>
            <a:ext cx="3281298" cy="915273"/>
            <a:chOff x="2048164" y="5486332"/>
            <a:chExt cx="3281298" cy="915273"/>
          </a:xfrm>
        </p:grpSpPr>
        <p:sp>
          <p:nvSpPr>
            <p:cNvPr id="148" name="Rectangle 147">
              <a:extLst>
                <a:ext uri="{FF2B5EF4-FFF2-40B4-BE49-F238E27FC236}">
                  <a16:creationId xmlns:a16="http://schemas.microsoft.com/office/drawing/2014/main" id="{6975333C-0C34-4997-B671-17CC4C1D1916}"/>
                </a:ext>
              </a:extLst>
            </p:cNvPr>
            <p:cNvSpPr/>
            <p:nvPr/>
          </p:nvSpPr>
          <p:spPr bwMode="auto">
            <a:xfrm>
              <a:off x="2048164" y="5517055"/>
              <a:ext cx="3280859" cy="88455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181" name="Group 180">
              <a:extLst>
                <a:ext uri="{FF2B5EF4-FFF2-40B4-BE49-F238E27FC236}">
                  <a16:creationId xmlns:a16="http://schemas.microsoft.com/office/drawing/2014/main" id="{07B49584-D5C0-4D90-95EA-88D082943EFF}"/>
                </a:ext>
              </a:extLst>
            </p:cNvPr>
            <p:cNvGrpSpPr/>
            <p:nvPr/>
          </p:nvGrpSpPr>
          <p:grpSpPr>
            <a:xfrm>
              <a:off x="2048603" y="5486332"/>
              <a:ext cx="3280859" cy="257763"/>
              <a:chOff x="2048166" y="5509238"/>
              <a:chExt cx="3280859" cy="257763"/>
            </a:xfrm>
          </p:grpSpPr>
          <p:grpSp>
            <p:nvGrpSpPr>
              <p:cNvPr id="37" name="Group 36">
                <a:extLst>
                  <a:ext uri="{FF2B5EF4-FFF2-40B4-BE49-F238E27FC236}">
                    <a16:creationId xmlns:a16="http://schemas.microsoft.com/office/drawing/2014/main" id="{94DEB955-D431-494F-B055-E02E3AAD9A9E}"/>
                  </a:ext>
                </a:extLst>
              </p:cNvPr>
              <p:cNvGrpSpPr/>
              <p:nvPr/>
            </p:nvGrpSpPr>
            <p:grpSpPr>
              <a:xfrm>
                <a:off x="2048166" y="5509238"/>
                <a:ext cx="3280859" cy="257763"/>
                <a:chOff x="2048165" y="5509238"/>
                <a:chExt cx="3030897" cy="257763"/>
              </a:xfrm>
            </p:grpSpPr>
            <p:sp>
              <p:nvSpPr>
                <p:cNvPr id="668" name="Rectangle 667">
                  <a:extLst>
                    <a:ext uri="{FF2B5EF4-FFF2-40B4-BE49-F238E27FC236}">
                      <a16:creationId xmlns:a16="http://schemas.microsoft.com/office/drawing/2014/main" id="{6183ED31-37AA-4F47-AC7E-1F9B4813AD98}"/>
                    </a:ext>
                  </a:extLst>
                </p:cNvPr>
                <p:cNvSpPr/>
                <p:nvPr/>
              </p:nvSpPr>
              <p:spPr>
                <a:xfrm>
                  <a:off x="2048165" y="5509238"/>
                  <a:ext cx="3030897" cy="257763"/>
                </a:xfrm>
                <a:prstGeom prst="rect">
                  <a:avLst/>
                </a:prstGeom>
                <a:solidFill>
                  <a:srgbClr val="D83B01"/>
                </a:solidFill>
              </p:spPr>
              <p:txBody>
                <a:bodyPr wrap="square" rIns="914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IoT and Operational Technology (OT)</a:t>
                  </a:r>
                </a:p>
              </p:txBody>
            </p:sp>
            <p:sp>
              <p:nvSpPr>
                <p:cNvPr id="553" name="IoT">
                  <a:extLst>
                    <a:ext uri="{FF2B5EF4-FFF2-40B4-BE49-F238E27FC236}">
                      <a16:creationId xmlns:a16="http://schemas.microsoft.com/office/drawing/2014/main" id="{A590417D-DD59-4D57-8984-6587158FF907}"/>
                    </a:ext>
                  </a:extLst>
                </p:cNvPr>
                <p:cNvSpPr>
                  <a:spLocks noChangeAspect="1" noEditPoints="1"/>
                </p:cNvSpPr>
                <p:nvPr/>
              </p:nvSpPr>
              <p:spPr bwMode="auto">
                <a:xfrm>
                  <a:off x="2209861" y="5549560"/>
                  <a:ext cx="184761" cy="185056"/>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4224" cap="sq">
                  <a:solidFill>
                    <a:schemeClr val="bg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pic>
            <p:nvPicPr>
              <p:cNvPr id="36" name="Graphic 35" descr="Factory">
                <a:extLst>
                  <a:ext uri="{FF2B5EF4-FFF2-40B4-BE49-F238E27FC236}">
                    <a16:creationId xmlns:a16="http://schemas.microsoft.com/office/drawing/2014/main" id="{F3329862-FB6F-48F7-A41B-A2369F388254}"/>
                  </a:ext>
                </a:extLst>
              </p:cNvPr>
              <p:cNvPicPr>
                <a:picLocks noChangeAspect="1"/>
              </p:cNvPicPr>
              <p:nvPr/>
            </p:nvPicPr>
            <p:blipFill>
              <a:blip r:embed="rId40">
                <a:extLst>
                  <a:ext uri="{28A0092B-C50C-407E-A947-70E740481C1C}">
                    <a14:useLocalDpi xmlns:a14="http://schemas.microsoft.com/office/drawing/2010/main" val="0"/>
                  </a:ext>
                  <a:ext uri="{96DAC541-7B7A-43D3-8B79-37D633B846F1}">
                    <asvg:svgBlip xmlns:asvg="http://schemas.microsoft.com/office/drawing/2016/SVG/main" r:embed="rId41"/>
                  </a:ext>
                </a:extLst>
              </a:blip>
              <a:stretch>
                <a:fillRect/>
              </a:stretch>
            </p:blipFill>
            <p:spPr>
              <a:xfrm>
                <a:off x="5018255" y="5522475"/>
                <a:ext cx="207466" cy="207466"/>
              </a:xfrm>
              <a:prstGeom prst="rect">
                <a:avLst/>
              </a:prstGeom>
            </p:spPr>
          </p:pic>
        </p:grpSp>
      </p:grpSp>
      <p:grpSp>
        <p:nvGrpSpPr>
          <p:cNvPr id="209" name="Group 208">
            <a:extLst>
              <a:ext uri="{FF2B5EF4-FFF2-40B4-BE49-F238E27FC236}">
                <a16:creationId xmlns:a16="http://schemas.microsoft.com/office/drawing/2014/main" id="{1F5367C4-B40E-4994-BAA4-E30D5D87B7DE}"/>
              </a:ext>
            </a:extLst>
          </p:cNvPr>
          <p:cNvGrpSpPr/>
          <p:nvPr/>
        </p:nvGrpSpPr>
        <p:grpSpPr>
          <a:xfrm>
            <a:off x="8304730" y="5464837"/>
            <a:ext cx="3599041" cy="641432"/>
            <a:chOff x="8304730" y="5418388"/>
            <a:chExt cx="3599041" cy="641432"/>
          </a:xfrm>
        </p:grpSpPr>
        <p:sp>
          <p:nvSpPr>
            <p:cNvPr id="108" name="Rectangle 107">
              <a:extLst>
                <a:ext uri="{FF2B5EF4-FFF2-40B4-BE49-F238E27FC236}">
                  <a16:creationId xmlns:a16="http://schemas.microsoft.com/office/drawing/2014/main" id="{F36A1F21-B710-4B22-83DD-22E98515DA38}"/>
                </a:ext>
              </a:extLst>
            </p:cNvPr>
            <p:cNvSpPr/>
            <p:nvPr/>
          </p:nvSpPr>
          <p:spPr bwMode="auto">
            <a:xfrm>
              <a:off x="8307885" y="5420073"/>
              <a:ext cx="3595886" cy="639747"/>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3" name="Rectangle 122">
              <a:extLst>
                <a:ext uri="{FF2B5EF4-FFF2-40B4-BE49-F238E27FC236}">
                  <a16:creationId xmlns:a16="http://schemas.microsoft.com/office/drawing/2014/main" id="{72DFDBA4-AC0D-4698-98B9-1D96BFAFF1FF}"/>
                </a:ext>
              </a:extLst>
            </p:cNvPr>
            <p:cNvSpPr/>
            <p:nvPr/>
          </p:nvSpPr>
          <p:spPr>
            <a:xfrm>
              <a:off x="8304730" y="5418388"/>
              <a:ext cx="3599012" cy="261610"/>
            </a:xfrm>
            <a:prstGeom prst="rect">
              <a:avLst/>
            </a:prstGeom>
            <a:solidFill>
              <a:srgbClr val="00B050"/>
            </a:solidFill>
          </p:spPr>
          <p:txBody>
            <a:bodyPr wrap="square" rIns="914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People Security</a:t>
              </a:r>
            </a:p>
          </p:txBody>
        </p:sp>
      </p:grpSp>
      <p:grpSp>
        <p:nvGrpSpPr>
          <p:cNvPr id="196" name="Group 195">
            <a:extLst>
              <a:ext uri="{FF2B5EF4-FFF2-40B4-BE49-F238E27FC236}">
                <a16:creationId xmlns:a16="http://schemas.microsoft.com/office/drawing/2014/main" id="{4135EB06-30CD-4B04-B4E0-37CCE1CA98BB}"/>
              </a:ext>
            </a:extLst>
          </p:cNvPr>
          <p:cNvGrpSpPr/>
          <p:nvPr/>
        </p:nvGrpSpPr>
        <p:grpSpPr>
          <a:xfrm>
            <a:off x="3830820" y="2905602"/>
            <a:ext cx="1293855" cy="2126788"/>
            <a:chOff x="3830820" y="2905602"/>
            <a:chExt cx="1293855" cy="2126788"/>
          </a:xfrm>
        </p:grpSpPr>
        <p:sp>
          <p:nvSpPr>
            <p:cNvPr id="152" name="Rectangle 151">
              <a:extLst>
                <a:ext uri="{FF2B5EF4-FFF2-40B4-BE49-F238E27FC236}">
                  <a16:creationId xmlns:a16="http://schemas.microsoft.com/office/drawing/2014/main" id="{E9A1C1E5-5EB0-4F4F-B33A-2FD16A538B73}"/>
                </a:ext>
              </a:extLst>
            </p:cNvPr>
            <p:cNvSpPr/>
            <p:nvPr/>
          </p:nvSpPr>
          <p:spPr bwMode="auto">
            <a:xfrm>
              <a:off x="4198753" y="3146703"/>
              <a:ext cx="598169" cy="1885687"/>
            </a:xfrm>
            <a:prstGeom prst="rect">
              <a:avLst/>
            </a:prstGeom>
            <a:solidFill>
              <a:srgbClr val="F8CF5A">
                <a:alpha val="21961"/>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91440" rIns="4572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91" name="TextBox 490">
              <a:extLst>
                <a:ext uri="{FF2B5EF4-FFF2-40B4-BE49-F238E27FC236}">
                  <a16:creationId xmlns:a16="http://schemas.microsoft.com/office/drawing/2014/main" id="{3344623C-5BC6-480B-BA98-B820168FAD76}"/>
                </a:ext>
              </a:extLst>
            </p:cNvPr>
            <p:cNvSpPr txBox="1"/>
            <p:nvPr/>
          </p:nvSpPr>
          <p:spPr>
            <a:xfrm>
              <a:off x="3830820" y="2905602"/>
              <a:ext cx="1293855" cy="215444"/>
            </a:xfrm>
            <a:prstGeom prst="rect">
              <a:avLst/>
            </a:prstGeom>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gs>
                      <a:gs pos="100000">
                        <a:srgbClr val="505050"/>
                      </a:gs>
                    </a:gsLst>
                    <a:lin ang="5400000" scaled="1"/>
                  </a:gradFill>
                  <a:effectLst/>
                  <a:uLnTx/>
                  <a:uFillTx/>
                  <a:latin typeface="Segoe UI Semibold" panose="020B0702040204020203" pitchFamily="34" charset="0"/>
                  <a:ea typeface="+mn-ea"/>
                  <a:cs typeface="Segoe UI Semibold" panose="020B0702040204020203" pitchFamily="34" charset="0"/>
                </a:rPr>
                <a:t>3rd party IaaS &amp; PaaS</a:t>
              </a:r>
            </a:p>
          </p:txBody>
        </p:sp>
        <p:grpSp>
          <p:nvGrpSpPr>
            <p:cNvPr id="27" name="Group 26">
              <a:extLst>
                <a:ext uri="{FF2B5EF4-FFF2-40B4-BE49-F238E27FC236}">
                  <a16:creationId xmlns:a16="http://schemas.microsoft.com/office/drawing/2014/main" id="{A7BEEB42-1927-43BB-BC1B-0955992CCF86}"/>
                </a:ext>
              </a:extLst>
            </p:cNvPr>
            <p:cNvGrpSpPr/>
            <p:nvPr/>
          </p:nvGrpSpPr>
          <p:grpSpPr>
            <a:xfrm>
              <a:off x="4280352" y="3190391"/>
              <a:ext cx="389408" cy="277495"/>
              <a:chOff x="3627007" y="2775692"/>
              <a:chExt cx="426222" cy="303732"/>
            </a:xfrm>
          </p:grpSpPr>
          <p:pic>
            <p:nvPicPr>
              <p:cNvPr id="39" name="Picture 38">
                <a:extLst>
                  <a:ext uri="{FF2B5EF4-FFF2-40B4-BE49-F238E27FC236}">
                    <a16:creationId xmlns:a16="http://schemas.microsoft.com/office/drawing/2014/main" id="{38922EE3-F77D-4E74-AB22-AA5F08B2A84A}"/>
                  </a:ext>
                </a:extLst>
              </p:cNvPr>
              <p:cNvPicPr>
                <a:picLocks noChangeAspect="1"/>
              </p:cNvPicPr>
              <p:nvPr/>
            </p:nvPicPr>
            <p:blipFill>
              <a:blip r:embed="rId42">
                <a:extLst>
                  <a:ext uri="{28A0092B-C50C-407E-A947-70E740481C1C}">
                    <a14:useLocalDpi xmlns:a14="http://schemas.microsoft.com/office/drawing/2010/main" val="0"/>
                  </a:ext>
                </a:extLst>
              </a:blip>
              <a:stretch>
                <a:fillRect/>
              </a:stretch>
            </p:blipFill>
            <p:spPr>
              <a:xfrm>
                <a:off x="3774185" y="2775692"/>
                <a:ext cx="211732" cy="126583"/>
              </a:xfrm>
              <a:prstGeom prst="rect">
                <a:avLst/>
              </a:prstGeom>
            </p:spPr>
          </p:pic>
          <p:pic>
            <p:nvPicPr>
              <p:cNvPr id="84" name="Shape 458">
                <a:extLst>
                  <a:ext uri="{FF2B5EF4-FFF2-40B4-BE49-F238E27FC236}">
                    <a16:creationId xmlns:a16="http://schemas.microsoft.com/office/drawing/2014/main" id="{C9A34AA6-4E5C-4B21-957C-CCECC2918B9B}"/>
                  </a:ext>
                </a:extLst>
              </p:cNvPr>
              <p:cNvPicPr preferRelativeResize="0"/>
              <p:nvPr/>
            </p:nvPicPr>
            <p:blipFill rotWithShape="1">
              <a:blip r:embed="rId43">
                <a:alphaModFix/>
              </a:blip>
              <a:srcRect r="85330"/>
              <a:stretch/>
            </p:blipFill>
            <p:spPr>
              <a:xfrm>
                <a:off x="3627007" y="2891434"/>
                <a:ext cx="216058" cy="187990"/>
              </a:xfrm>
              <a:prstGeom prst="rect">
                <a:avLst/>
              </a:prstGeom>
              <a:noFill/>
              <a:ln>
                <a:noFill/>
              </a:ln>
            </p:spPr>
          </p:pic>
          <p:grpSp>
            <p:nvGrpSpPr>
              <p:cNvPr id="586" name="Group 585">
                <a:extLst>
                  <a:ext uri="{FF2B5EF4-FFF2-40B4-BE49-F238E27FC236}">
                    <a16:creationId xmlns:a16="http://schemas.microsoft.com/office/drawing/2014/main" id="{F66133D2-610C-41BB-BB2F-ABDC2EF66F77}"/>
                  </a:ext>
                </a:extLst>
              </p:cNvPr>
              <p:cNvGrpSpPr/>
              <p:nvPr/>
            </p:nvGrpSpPr>
            <p:grpSpPr>
              <a:xfrm flipV="1">
                <a:off x="3864561" y="2998636"/>
                <a:ext cx="188668" cy="45719"/>
                <a:chOff x="6660452" y="3094221"/>
                <a:chExt cx="188672" cy="45719"/>
              </a:xfrm>
            </p:grpSpPr>
            <p:sp>
              <p:nvSpPr>
                <p:cNvPr id="587" name="Oval 586">
                  <a:extLst>
                    <a:ext uri="{FF2B5EF4-FFF2-40B4-BE49-F238E27FC236}">
                      <a16:creationId xmlns:a16="http://schemas.microsoft.com/office/drawing/2014/main" id="{B8189DEC-7916-4C44-AC6A-182F7174BC18}"/>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8" name="Oval 587">
                  <a:extLst>
                    <a:ext uri="{FF2B5EF4-FFF2-40B4-BE49-F238E27FC236}">
                      <a16:creationId xmlns:a16="http://schemas.microsoft.com/office/drawing/2014/main" id="{5DF59CBE-E468-4B6A-B91A-0EE0701D5C0D}"/>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9" name="Oval 588">
                  <a:extLst>
                    <a:ext uri="{FF2B5EF4-FFF2-40B4-BE49-F238E27FC236}">
                      <a16:creationId xmlns:a16="http://schemas.microsoft.com/office/drawing/2014/main" id="{ED16FFC3-A084-4B14-9750-F862EF632E54}"/>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grpSp>
        <p:nvGrpSpPr>
          <p:cNvPr id="173" name="Group 172">
            <a:extLst>
              <a:ext uri="{FF2B5EF4-FFF2-40B4-BE49-F238E27FC236}">
                <a16:creationId xmlns:a16="http://schemas.microsoft.com/office/drawing/2014/main" id="{F51090BF-4774-4C24-8964-53EC6DF46B30}"/>
              </a:ext>
            </a:extLst>
          </p:cNvPr>
          <p:cNvGrpSpPr/>
          <p:nvPr/>
        </p:nvGrpSpPr>
        <p:grpSpPr>
          <a:xfrm>
            <a:off x="2354296" y="4340924"/>
            <a:ext cx="5790096" cy="219445"/>
            <a:chOff x="2354296" y="4340924"/>
            <a:chExt cx="5790096" cy="219445"/>
          </a:xfrm>
        </p:grpSpPr>
        <p:sp>
          <p:nvSpPr>
            <p:cNvPr id="96" name="Rectangle 95">
              <a:hlinkClick r:id="rId44" tooltip="Azure Arc extends Azure management to resources in other clouds and on-premises datacenters, enabling consistent management &amp; security experience across platforms. Azure Arc projects these resources into ARM so they can be managed by Azure tooling like ASC"/>
              <a:extLst>
                <a:ext uri="{FF2B5EF4-FFF2-40B4-BE49-F238E27FC236}">
                  <a16:creationId xmlns:a16="http://schemas.microsoft.com/office/drawing/2014/main" id="{1757E108-FCF2-4FE3-A57E-49C14BF707E0}"/>
                </a:ext>
              </a:extLst>
            </p:cNvPr>
            <p:cNvSpPr/>
            <p:nvPr/>
          </p:nvSpPr>
          <p:spPr>
            <a:xfrm>
              <a:off x="2354296" y="4340924"/>
              <a:ext cx="5790096"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Arc</a:t>
              </a:r>
            </a:p>
          </p:txBody>
        </p:sp>
        <p:pic>
          <p:nvPicPr>
            <p:cNvPr id="122" name="Picture 121">
              <a:extLst>
                <a:ext uri="{FF2B5EF4-FFF2-40B4-BE49-F238E27FC236}">
                  <a16:creationId xmlns:a16="http://schemas.microsoft.com/office/drawing/2014/main" id="{D65BB8A6-57AB-47A6-A182-D63EAAD8D9D9}"/>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384715" y="4397101"/>
              <a:ext cx="150932" cy="112545"/>
            </a:xfrm>
            <a:prstGeom prst="rect">
              <a:avLst/>
            </a:prstGeom>
          </p:spPr>
        </p:pic>
      </p:grpSp>
      <p:cxnSp>
        <p:nvCxnSpPr>
          <p:cNvPr id="43" name="Straight Connector 42">
            <a:extLst>
              <a:ext uri="{FF2B5EF4-FFF2-40B4-BE49-F238E27FC236}">
                <a16:creationId xmlns:a16="http://schemas.microsoft.com/office/drawing/2014/main" id="{686979AD-7506-4848-A0CB-AAE0010A1835}"/>
              </a:ext>
            </a:extLst>
          </p:cNvPr>
          <p:cNvCxnSpPr>
            <a:cxnSpLocks/>
          </p:cNvCxnSpPr>
          <p:nvPr/>
        </p:nvCxnSpPr>
        <p:spPr>
          <a:xfrm>
            <a:off x="2444481" y="4067629"/>
            <a:ext cx="4266882" cy="0"/>
          </a:xfrm>
          <a:prstGeom prst="line">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42" name="Straight Connector 41">
            <a:extLst>
              <a:ext uri="{FF2B5EF4-FFF2-40B4-BE49-F238E27FC236}">
                <a16:creationId xmlns:a16="http://schemas.microsoft.com/office/drawing/2014/main" id="{FD781F73-245A-4B7F-B681-07D153FF2E55}"/>
              </a:ext>
            </a:extLst>
          </p:cNvPr>
          <p:cNvCxnSpPr/>
          <p:nvPr/>
        </p:nvCxnSpPr>
        <p:spPr>
          <a:xfrm>
            <a:off x="9278513" y="1526476"/>
            <a:ext cx="0" cy="178543"/>
          </a:xfrm>
          <a:prstGeom prst="line">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62" name="Rectangle 561">
            <a:extLst>
              <a:ext uri="{FF2B5EF4-FFF2-40B4-BE49-F238E27FC236}">
                <a16:creationId xmlns:a16="http://schemas.microsoft.com/office/drawing/2014/main" id="{54630357-784F-40AC-A0AB-995EBF460BA8}"/>
              </a:ext>
            </a:extLst>
          </p:cNvPr>
          <p:cNvSpPr/>
          <p:nvPr/>
        </p:nvSpPr>
        <p:spPr>
          <a:xfrm rot="16200000">
            <a:off x="1818495" y="4356280"/>
            <a:ext cx="765063" cy="257763"/>
          </a:xfrm>
          <a:prstGeom prst="rect">
            <a:avLst/>
          </a:prstGeom>
          <a:solidFill>
            <a:schemeClr val="bg1">
              <a:lumMod val="95000"/>
            </a:schemeClr>
          </a:solidFill>
        </p:spPr>
        <p:txBody>
          <a:bodyPr wrap="square" lIns="0" r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Intranet</a:t>
            </a:r>
          </a:p>
        </p:txBody>
      </p:sp>
      <p:sp>
        <p:nvSpPr>
          <p:cNvPr id="510" name="Rectangle 509">
            <a:extLst>
              <a:ext uri="{FF2B5EF4-FFF2-40B4-BE49-F238E27FC236}">
                <a16:creationId xmlns:a16="http://schemas.microsoft.com/office/drawing/2014/main" id="{6ECCD49E-51AE-4DD3-AE0C-3543F282C7EB}"/>
              </a:ext>
            </a:extLst>
          </p:cNvPr>
          <p:cNvSpPr/>
          <p:nvPr/>
        </p:nvSpPr>
        <p:spPr>
          <a:xfrm rot="16200000">
            <a:off x="1747687" y="3471352"/>
            <a:ext cx="910563" cy="257763"/>
          </a:xfrm>
          <a:prstGeom prst="rect">
            <a:avLst/>
          </a:prstGeom>
          <a:solidFill>
            <a:schemeClr val="bg1">
              <a:lumMod val="95000"/>
            </a:schemeClr>
          </a:solidFill>
        </p:spPr>
        <p:txBody>
          <a:bodyPr wrap="square" rIns="45720">
            <a:spAutoFit/>
          </a:bodyPr>
          <a:lstStyle/>
          <a:p>
            <a:pPr marL="17145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Extranet</a:t>
            </a:r>
          </a:p>
        </p:txBody>
      </p:sp>
      <p:sp>
        <p:nvSpPr>
          <p:cNvPr id="175" name="Left Bracket 174">
            <a:extLst>
              <a:ext uri="{FF2B5EF4-FFF2-40B4-BE49-F238E27FC236}">
                <a16:creationId xmlns:a16="http://schemas.microsoft.com/office/drawing/2014/main" id="{7B9DD59C-3364-4C6F-871D-7472CD5F9D83}"/>
              </a:ext>
            </a:extLst>
          </p:cNvPr>
          <p:cNvSpPr/>
          <p:nvPr/>
        </p:nvSpPr>
        <p:spPr>
          <a:xfrm rot="5400000">
            <a:off x="4753176" y="3336239"/>
            <a:ext cx="244870" cy="2403613"/>
          </a:xfrm>
          <a:prstGeom prst="leftBracket">
            <a:avLst>
              <a:gd name="adj" fmla="val 0"/>
            </a:avLst>
          </a:prstGeom>
          <a:gradFill>
            <a:gsLst>
              <a:gs pos="0">
                <a:schemeClr val="accent1">
                  <a:lumMod val="5000"/>
                  <a:lumOff val="95000"/>
                  <a:alpha val="50000"/>
                </a:schemeClr>
              </a:gs>
              <a:gs pos="78000">
                <a:srgbClr val="5C2D91">
                  <a:alpha val="20000"/>
                </a:srgbClr>
              </a:gs>
            </a:gsLst>
            <a:lin ang="10800000" scaled="1"/>
          </a:gradFill>
          <a:ln w="19050">
            <a:gradFill flip="none" rotWithShape="1">
              <a:gsLst>
                <a:gs pos="8000">
                  <a:schemeClr val="accent1">
                    <a:lumMod val="5000"/>
                    <a:lumOff val="95000"/>
                  </a:schemeClr>
                </a:gs>
                <a:gs pos="78000">
                  <a:srgbClr val="5C2D91"/>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187" name="Left Bracket 186">
            <a:extLst>
              <a:ext uri="{FF2B5EF4-FFF2-40B4-BE49-F238E27FC236}">
                <a16:creationId xmlns:a16="http://schemas.microsoft.com/office/drawing/2014/main" id="{9A2E5098-3908-4165-8A2A-57DCE86B82A5}"/>
              </a:ext>
            </a:extLst>
          </p:cNvPr>
          <p:cNvSpPr/>
          <p:nvPr/>
        </p:nvSpPr>
        <p:spPr>
          <a:xfrm rot="5400000">
            <a:off x="4409159" y="2805630"/>
            <a:ext cx="246369" cy="1645508"/>
          </a:xfrm>
          <a:custGeom>
            <a:avLst/>
            <a:gdLst>
              <a:gd name="connsiteX0" fmla="*/ 244870 w 244870"/>
              <a:gd name="connsiteY0" fmla="*/ 1645508 h 1645508"/>
              <a:gd name="connsiteX1" fmla="*/ 0 w 244870"/>
              <a:gd name="connsiteY1" fmla="*/ 1645506 h 1645508"/>
              <a:gd name="connsiteX2" fmla="*/ 0 w 244870"/>
              <a:gd name="connsiteY2" fmla="*/ 2 h 1645508"/>
              <a:gd name="connsiteX3" fmla="*/ 244870 w 244870"/>
              <a:gd name="connsiteY3" fmla="*/ 0 h 1645508"/>
              <a:gd name="connsiteX4" fmla="*/ 244870 w 244870"/>
              <a:gd name="connsiteY4" fmla="*/ 1645508 h 1645508"/>
              <a:gd name="connsiteX0" fmla="*/ 244870 w 244870"/>
              <a:gd name="connsiteY0" fmla="*/ 1645508 h 1645508"/>
              <a:gd name="connsiteX1" fmla="*/ 0 w 244870"/>
              <a:gd name="connsiteY1" fmla="*/ 1645506 h 1645508"/>
              <a:gd name="connsiteX2" fmla="*/ 0 w 244870"/>
              <a:gd name="connsiteY2" fmla="*/ 2 h 1645508"/>
              <a:gd name="connsiteX3" fmla="*/ 244870 w 244870"/>
              <a:gd name="connsiteY3" fmla="*/ 0 h 1645508"/>
              <a:gd name="connsiteX0" fmla="*/ 246369 w 246369"/>
              <a:gd name="connsiteY0" fmla="*/ 1645508 h 1645508"/>
              <a:gd name="connsiteX1" fmla="*/ 1499 w 246369"/>
              <a:gd name="connsiteY1" fmla="*/ 1645506 h 1645508"/>
              <a:gd name="connsiteX2" fmla="*/ 1499 w 246369"/>
              <a:gd name="connsiteY2" fmla="*/ 2 h 1645508"/>
              <a:gd name="connsiteX3" fmla="*/ 246369 w 246369"/>
              <a:gd name="connsiteY3" fmla="*/ 0 h 1645508"/>
              <a:gd name="connsiteX4" fmla="*/ 246369 w 246369"/>
              <a:gd name="connsiteY4" fmla="*/ 1645508 h 1645508"/>
              <a:gd name="connsiteX0" fmla="*/ 246369 w 246369"/>
              <a:gd name="connsiteY0" fmla="*/ 1645508 h 1645508"/>
              <a:gd name="connsiteX1" fmla="*/ 1499 w 246369"/>
              <a:gd name="connsiteY1" fmla="*/ 1645506 h 1645508"/>
              <a:gd name="connsiteX2" fmla="*/ 0 w 246369"/>
              <a:gd name="connsiteY2" fmla="*/ 1295067 h 1645508"/>
              <a:gd name="connsiteX3" fmla="*/ 1499 w 246369"/>
              <a:gd name="connsiteY3" fmla="*/ 2 h 1645508"/>
              <a:gd name="connsiteX4" fmla="*/ 246369 w 246369"/>
              <a:gd name="connsiteY4" fmla="*/ 0 h 164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369" h="1645508" stroke="0" extrusionOk="0">
                <a:moveTo>
                  <a:pt x="246369" y="1645508"/>
                </a:moveTo>
                <a:lnTo>
                  <a:pt x="1499" y="1645506"/>
                </a:lnTo>
                <a:lnTo>
                  <a:pt x="1499" y="2"/>
                </a:lnTo>
                <a:cubicBezTo>
                  <a:pt x="1499" y="1"/>
                  <a:pt x="111131" y="0"/>
                  <a:pt x="246369" y="0"/>
                </a:cubicBezTo>
                <a:lnTo>
                  <a:pt x="246369" y="1645508"/>
                </a:lnTo>
                <a:close/>
              </a:path>
              <a:path w="246369" h="1645508" fill="none">
                <a:moveTo>
                  <a:pt x="246369" y="1645508"/>
                </a:moveTo>
                <a:lnTo>
                  <a:pt x="1499" y="1645506"/>
                </a:lnTo>
                <a:cubicBezTo>
                  <a:pt x="999" y="1528693"/>
                  <a:pt x="500" y="1411880"/>
                  <a:pt x="0" y="1295067"/>
                </a:cubicBezTo>
                <a:cubicBezTo>
                  <a:pt x="500" y="863379"/>
                  <a:pt x="999" y="431690"/>
                  <a:pt x="1499" y="2"/>
                </a:cubicBezTo>
                <a:cubicBezTo>
                  <a:pt x="1499" y="1"/>
                  <a:pt x="111131" y="0"/>
                  <a:pt x="246369" y="0"/>
                </a:cubicBezTo>
              </a:path>
            </a:pathLst>
          </a:custGeom>
          <a:gradFill>
            <a:gsLst>
              <a:gs pos="0">
                <a:schemeClr val="accent1">
                  <a:lumMod val="5000"/>
                  <a:lumOff val="95000"/>
                  <a:alpha val="50000"/>
                </a:schemeClr>
              </a:gs>
              <a:gs pos="78000">
                <a:srgbClr val="5C2D91">
                  <a:alpha val="20000"/>
                </a:srgbClr>
              </a:gs>
            </a:gsLst>
            <a:lin ang="10800000" scaled="1"/>
          </a:gradFill>
          <a:ln w="19050">
            <a:gradFill flip="none" rotWithShape="1">
              <a:gsLst>
                <a:gs pos="8000">
                  <a:schemeClr val="accent1">
                    <a:lumMod val="5000"/>
                    <a:lumOff val="95000"/>
                  </a:schemeClr>
                </a:gs>
                <a:gs pos="78000">
                  <a:srgbClr val="5C2D91"/>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97" name="Rectangle 96">
            <a:hlinkClick r:id="rId46" tooltip="Azure Security Center provides critical security hygiene issue detection and remediation (no additional charge) as well as threat detection to monitor for advanced and emerging threats across a hybrid environment (cloud + on premises) "/>
            <a:extLst>
              <a:ext uri="{FF2B5EF4-FFF2-40B4-BE49-F238E27FC236}">
                <a16:creationId xmlns:a16="http://schemas.microsoft.com/office/drawing/2014/main" id="{3E4B678D-9BB9-445E-AEED-FE1F10067B9A}"/>
              </a:ext>
            </a:extLst>
          </p:cNvPr>
          <p:cNvSpPr/>
          <p:nvPr/>
        </p:nvSpPr>
        <p:spPr>
          <a:xfrm>
            <a:off x="6846868" y="3075593"/>
            <a:ext cx="1322358" cy="2498896"/>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274320" rtlCol="0" anchor="t" anchorCtr="0">
            <a:noAutofit/>
          </a:bodyPr>
          <a:lstStyle/>
          <a:p>
            <a:pPr marL="0" marR="0" lvl="0" indent="0" algn="l" defTabSz="914400" rtl="0" eaLnBrk="1" fontAlgn="auto" latinLnBrk="0" hangingPunct="1">
              <a:lnSpc>
                <a:spcPct val="97000"/>
              </a:lnSpc>
              <a:spcBef>
                <a:spcPts val="0"/>
              </a:spcBef>
              <a:spcAft>
                <a:spcPts val="300"/>
              </a:spcAft>
              <a:buClrTx/>
              <a:buSzTx/>
              <a:buFontTx/>
              <a:buNone/>
              <a:tabLst/>
              <a:defRPr/>
            </a:pP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674" name="Rectangle 673">
            <a:extLst>
              <a:ext uri="{FF2B5EF4-FFF2-40B4-BE49-F238E27FC236}">
                <a16:creationId xmlns:a16="http://schemas.microsoft.com/office/drawing/2014/main" id="{BAEFD1F7-2704-46E2-81EB-AFE24783923B}"/>
              </a:ext>
            </a:extLst>
          </p:cNvPr>
          <p:cNvSpPr/>
          <p:nvPr/>
        </p:nvSpPr>
        <p:spPr bwMode="auto">
          <a:xfrm>
            <a:off x="2914697" y="4239668"/>
            <a:ext cx="314436" cy="18433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 name="Group 9">
            <a:extLst>
              <a:ext uri="{FF2B5EF4-FFF2-40B4-BE49-F238E27FC236}">
                <a16:creationId xmlns:a16="http://schemas.microsoft.com/office/drawing/2014/main" id="{F7160ACE-7B4C-45EB-9A58-FF0126B35852}"/>
              </a:ext>
            </a:extLst>
          </p:cNvPr>
          <p:cNvGrpSpPr/>
          <p:nvPr/>
        </p:nvGrpSpPr>
        <p:grpSpPr>
          <a:xfrm>
            <a:off x="4366364" y="3547430"/>
            <a:ext cx="370338" cy="327772"/>
            <a:chOff x="4723767" y="3080378"/>
            <a:chExt cx="439858" cy="389301"/>
          </a:xfrm>
        </p:grpSpPr>
        <p:pic>
          <p:nvPicPr>
            <p:cNvPr id="414" name="Picture 413">
              <a:extLst>
                <a:ext uri="{FF2B5EF4-FFF2-40B4-BE49-F238E27FC236}">
                  <a16:creationId xmlns:a16="http://schemas.microsoft.com/office/drawing/2014/main" id="{AC4D97CD-ACA8-4170-8C77-7F9D3EA7DBCE}"/>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492" name="Group 491">
              <a:extLst>
                <a:ext uri="{FF2B5EF4-FFF2-40B4-BE49-F238E27FC236}">
                  <a16:creationId xmlns:a16="http://schemas.microsoft.com/office/drawing/2014/main" id="{7E096FC3-A8AB-44D7-B8D1-2D794A1DEA11}"/>
                </a:ext>
              </a:extLst>
            </p:cNvPr>
            <p:cNvGrpSpPr/>
            <p:nvPr/>
          </p:nvGrpSpPr>
          <p:grpSpPr>
            <a:xfrm>
              <a:off x="4723767" y="3080378"/>
              <a:ext cx="439858" cy="389301"/>
              <a:chOff x="3131835" y="4047725"/>
              <a:chExt cx="439858" cy="389301"/>
            </a:xfrm>
          </p:grpSpPr>
          <p:grpSp>
            <p:nvGrpSpPr>
              <p:cNvPr id="504" name="Group 503">
                <a:extLst>
                  <a:ext uri="{FF2B5EF4-FFF2-40B4-BE49-F238E27FC236}">
                    <a16:creationId xmlns:a16="http://schemas.microsoft.com/office/drawing/2014/main" id="{603ACBF0-4791-46D1-8877-6BF43FAA0A34}"/>
                  </a:ext>
                </a:extLst>
              </p:cNvPr>
              <p:cNvGrpSpPr/>
              <p:nvPr/>
            </p:nvGrpSpPr>
            <p:grpSpPr>
              <a:xfrm>
                <a:off x="3131835" y="4047725"/>
                <a:ext cx="182560" cy="348911"/>
                <a:chOff x="2136298" y="4226790"/>
                <a:chExt cx="196678" cy="375893"/>
              </a:xfrm>
            </p:grpSpPr>
            <p:sp>
              <p:nvSpPr>
                <p:cNvPr id="526" name="Rectangle 525">
                  <a:extLst>
                    <a:ext uri="{FF2B5EF4-FFF2-40B4-BE49-F238E27FC236}">
                      <a16:creationId xmlns:a16="http://schemas.microsoft.com/office/drawing/2014/main" id="{87EFA601-FD9E-4D5D-8FFD-CBD9B5212D2E}"/>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7" name="server">
                  <a:extLst>
                    <a:ext uri="{FF2B5EF4-FFF2-40B4-BE49-F238E27FC236}">
                      <a16:creationId xmlns:a16="http://schemas.microsoft.com/office/drawing/2014/main" id="{EDE8AC5B-7EEB-40A1-9A6A-49737AF8575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11" name="Oval 510">
                <a:extLst>
                  <a:ext uri="{FF2B5EF4-FFF2-40B4-BE49-F238E27FC236}">
                    <a16:creationId xmlns:a16="http://schemas.microsoft.com/office/drawing/2014/main" id="{E669F53A-DF4D-4F6F-8215-054195ECAC18}"/>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14" name="Picture 513">
                <a:extLst>
                  <a:ext uri="{FF2B5EF4-FFF2-40B4-BE49-F238E27FC236}">
                    <a16:creationId xmlns:a16="http://schemas.microsoft.com/office/drawing/2014/main" id="{5EF35BED-A8F0-46B3-872D-4BA54321A35B}"/>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25" name="Freeform 6">
                <a:extLst>
                  <a:ext uri="{FF2B5EF4-FFF2-40B4-BE49-F238E27FC236}">
                    <a16:creationId xmlns:a16="http://schemas.microsoft.com/office/drawing/2014/main" id="{34A491C2-1FD1-416E-9510-2116BB52E1E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66" name="Group 565">
            <a:extLst>
              <a:ext uri="{FF2B5EF4-FFF2-40B4-BE49-F238E27FC236}">
                <a16:creationId xmlns:a16="http://schemas.microsoft.com/office/drawing/2014/main" id="{7B9BE697-26B5-41AB-8E29-5C6F7B140006}"/>
              </a:ext>
            </a:extLst>
          </p:cNvPr>
          <p:cNvGrpSpPr/>
          <p:nvPr/>
        </p:nvGrpSpPr>
        <p:grpSpPr>
          <a:xfrm>
            <a:off x="3777220" y="3547430"/>
            <a:ext cx="370338" cy="327772"/>
            <a:chOff x="4723767" y="3080378"/>
            <a:chExt cx="439858" cy="389301"/>
          </a:xfrm>
        </p:grpSpPr>
        <p:pic>
          <p:nvPicPr>
            <p:cNvPr id="571" name="Picture 570">
              <a:extLst>
                <a:ext uri="{FF2B5EF4-FFF2-40B4-BE49-F238E27FC236}">
                  <a16:creationId xmlns:a16="http://schemas.microsoft.com/office/drawing/2014/main" id="{915EC2B4-9841-4A3D-A13A-81A78491D057}"/>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72" name="Group 571">
              <a:extLst>
                <a:ext uri="{FF2B5EF4-FFF2-40B4-BE49-F238E27FC236}">
                  <a16:creationId xmlns:a16="http://schemas.microsoft.com/office/drawing/2014/main" id="{003C0D33-B8C2-46C1-9173-157D9CE6B07B}"/>
                </a:ext>
              </a:extLst>
            </p:cNvPr>
            <p:cNvGrpSpPr/>
            <p:nvPr/>
          </p:nvGrpSpPr>
          <p:grpSpPr>
            <a:xfrm>
              <a:off x="4723767" y="3080378"/>
              <a:ext cx="439858" cy="389301"/>
              <a:chOff x="3131835" y="4047725"/>
              <a:chExt cx="439858" cy="389301"/>
            </a:xfrm>
          </p:grpSpPr>
          <p:grpSp>
            <p:nvGrpSpPr>
              <p:cNvPr id="573" name="Group 572">
                <a:extLst>
                  <a:ext uri="{FF2B5EF4-FFF2-40B4-BE49-F238E27FC236}">
                    <a16:creationId xmlns:a16="http://schemas.microsoft.com/office/drawing/2014/main" id="{CF6F55E2-C9B2-4A1E-B06E-B6C023D03929}"/>
                  </a:ext>
                </a:extLst>
              </p:cNvPr>
              <p:cNvGrpSpPr/>
              <p:nvPr/>
            </p:nvGrpSpPr>
            <p:grpSpPr>
              <a:xfrm>
                <a:off x="3131835" y="4047725"/>
                <a:ext cx="182560" cy="348911"/>
                <a:chOff x="2136298" y="4226790"/>
                <a:chExt cx="196678" cy="375893"/>
              </a:xfrm>
            </p:grpSpPr>
            <p:sp>
              <p:nvSpPr>
                <p:cNvPr id="603" name="Rectangle 602">
                  <a:extLst>
                    <a:ext uri="{FF2B5EF4-FFF2-40B4-BE49-F238E27FC236}">
                      <a16:creationId xmlns:a16="http://schemas.microsoft.com/office/drawing/2014/main" id="{6154AC2F-DA5B-47A2-93E6-529AF8BC187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4" name="server">
                  <a:extLst>
                    <a:ext uri="{FF2B5EF4-FFF2-40B4-BE49-F238E27FC236}">
                      <a16:creationId xmlns:a16="http://schemas.microsoft.com/office/drawing/2014/main" id="{16EC4974-35DF-4BF8-9978-9C96B28EDBDD}"/>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74" name="Oval 573">
                <a:extLst>
                  <a:ext uri="{FF2B5EF4-FFF2-40B4-BE49-F238E27FC236}">
                    <a16:creationId xmlns:a16="http://schemas.microsoft.com/office/drawing/2014/main" id="{C1AEE6E6-9AFE-4FC0-A3FD-EF5BFB3F6B07}"/>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6" name="Picture 575">
                <a:extLst>
                  <a:ext uri="{FF2B5EF4-FFF2-40B4-BE49-F238E27FC236}">
                    <a16:creationId xmlns:a16="http://schemas.microsoft.com/office/drawing/2014/main" id="{D739B82B-3215-4F0F-831B-AAA3C73A7268}"/>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02" name="Freeform 6">
                <a:extLst>
                  <a:ext uri="{FF2B5EF4-FFF2-40B4-BE49-F238E27FC236}">
                    <a16:creationId xmlns:a16="http://schemas.microsoft.com/office/drawing/2014/main" id="{33346D4F-7832-4AE9-97ED-1BB54263221F}"/>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734" name="Rectangle 733">
            <a:extLst>
              <a:ext uri="{FF2B5EF4-FFF2-40B4-BE49-F238E27FC236}">
                <a16:creationId xmlns:a16="http://schemas.microsoft.com/office/drawing/2014/main" id="{D99ED82C-3F1B-4841-B3CC-3B5DF8285ABA}"/>
              </a:ext>
            </a:extLst>
          </p:cNvPr>
          <p:cNvSpPr/>
          <p:nvPr/>
        </p:nvSpPr>
        <p:spPr>
          <a:xfrm>
            <a:off x="186803" y="2251021"/>
            <a:ext cx="1764730" cy="257763"/>
          </a:xfrm>
          <a:prstGeom prst="rect">
            <a:avLst/>
          </a:prstGeom>
          <a:solidFill>
            <a:schemeClr val="tx2"/>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Endpoints &amp; Devices</a:t>
            </a:r>
          </a:p>
        </p:txBody>
      </p:sp>
      <p:sp>
        <p:nvSpPr>
          <p:cNvPr id="715" name="Rectangle 714">
            <a:extLst>
              <a:ext uri="{FF2B5EF4-FFF2-40B4-BE49-F238E27FC236}">
                <a16:creationId xmlns:a16="http://schemas.microsoft.com/office/drawing/2014/main" id="{5B2F8445-8EF1-431E-9FF4-70481E88613F}"/>
              </a:ext>
            </a:extLst>
          </p:cNvPr>
          <p:cNvSpPr/>
          <p:nvPr/>
        </p:nvSpPr>
        <p:spPr>
          <a:xfrm>
            <a:off x="2050375" y="2246630"/>
            <a:ext cx="6176844" cy="257763"/>
          </a:xfrm>
          <a:prstGeom prst="rect">
            <a:avLst/>
          </a:prstGeom>
          <a:solidFill>
            <a:schemeClr val="tx2"/>
          </a:solidFill>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Hybrid Infrastructure – IaaS, PaaS, On-Premises</a:t>
            </a:r>
          </a:p>
        </p:txBody>
      </p:sp>
      <p:sp>
        <p:nvSpPr>
          <p:cNvPr id="98" name="Rectangle 97">
            <a:hlinkClick r:id="rId49" tooltip="Key vault mitigates risk of compromised secrets (e.g. inadvertently publishing keys to GitHub) by ensuring they are safeguarded by hardware security modules (HSMs) and readily available to applications"/>
            <a:extLst>
              <a:ext uri="{FF2B5EF4-FFF2-40B4-BE49-F238E27FC236}">
                <a16:creationId xmlns:a16="http://schemas.microsoft.com/office/drawing/2014/main" id="{A3B8550D-2DB7-40D7-B7D2-21A4CAD5C8EC}"/>
              </a:ext>
            </a:extLst>
          </p:cNvPr>
          <p:cNvSpPr/>
          <p:nvPr/>
        </p:nvSpPr>
        <p:spPr>
          <a:xfrm>
            <a:off x="6810129" y="3907001"/>
            <a:ext cx="1328356"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C3C3C"/>
                </a:solidFill>
                <a:effectLst/>
                <a:uLnTx/>
                <a:uFillTx/>
                <a:latin typeface="Segoe UI" panose="020B0502040204020203" pitchFamily="34" charset="0"/>
                <a:ea typeface="+mn-ea"/>
                <a:cs typeface="Segoe UI" panose="020B0502040204020203" pitchFamily="34" charset="0"/>
              </a:rPr>
              <a:t>Azure Key Vault</a:t>
            </a:r>
          </a:p>
        </p:txBody>
      </p:sp>
      <p:pic>
        <p:nvPicPr>
          <p:cNvPr id="99" name="Picture 98">
            <a:extLst>
              <a:ext uri="{FF2B5EF4-FFF2-40B4-BE49-F238E27FC236}">
                <a16:creationId xmlns:a16="http://schemas.microsoft.com/office/drawing/2014/main" id="{27564F04-F98A-49DB-A1E6-BE18E4FD944B}"/>
              </a:ext>
            </a:extLst>
          </p:cNvPr>
          <p:cNvPicPr>
            <a:picLocks noChangeAspect="1"/>
          </p:cNvPicPr>
          <p:nvPr/>
        </p:nvPicPr>
        <p:blipFill>
          <a:blip r:embed="rId50">
            <a:extLst>
              <a:ext uri="{28A0092B-C50C-407E-A947-70E740481C1C}">
                <a14:useLocalDpi xmlns:a14="http://schemas.microsoft.com/office/drawing/2010/main" val="0"/>
              </a:ext>
            </a:extLst>
          </a:blip>
          <a:stretch>
            <a:fillRect/>
          </a:stretch>
        </p:blipFill>
        <p:spPr>
          <a:xfrm>
            <a:off x="6865346" y="3961512"/>
            <a:ext cx="126336" cy="126336"/>
          </a:xfrm>
          <a:prstGeom prst="rect">
            <a:avLst/>
          </a:prstGeom>
        </p:spPr>
      </p:pic>
      <p:sp>
        <p:nvSpPr>
          <p:cNvPr id="103" name="Rectangle 102">
            <a:hlinkClick r:id="rId51" tooltip="Feature of Application Gateway that provides centralized protection of your web applications from common exploits and vulnerabilities like SQL injection attacks, cross site scripting attacks using OWASP core rule sets 3.0 or 2.2.9. "/>
            <a:extLst>
              <a:ext uri="{FF2B5EF4-FFF2-40B4-BE49-F238E27FC236}">
                <a16:creationId xmlns:a16="http://schemas.microsoft.com/office/drawing/2014/main" id="{93288A76-0F88-4155-A0C4-1009831C3593}"/>
              </a:ext>
            </a:extLst>
          </p:cNvPr>
          <p:cNvSpPr/>
          <p:nvPr/>
        </p:nvSpPr>
        <p:spPr>
          <a:xfrm>
            <a:off x="6807663" y="3467018"/>
            <a:ext cx="1328356"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WAF</a:t>
            </a:r>
          </a:p>
        </p:txBody>
      </p:sp>
      <p:pic>
        <p:nvPicPr>
          <p:cNvPr id="104" name="Picture 103" descr="A picture containing text&#10;&#10;Description generated with high confidence">
            <a:extLst>
              <a:ext uri="{FF2B5EF4-FFF2-40B4-BE49-F238E27FC236}">
                <a16:creationId xmlns:a16="http://schemas.microsoft.com/office/drawing/2014/main" id="{E366301C-9FDD-402D-B4F8-48DCD9D5E79A}"/>
              </a:ext>
            </a:extLst>
          </p:cNvPr>
          <p:cNvPicPr>
            <a:picLocks noChangeAspect="1"/>
          </p:cNvPicPr>
          <p:nvPr/>
        </p:nvPicPr>
        <p:blipFill rotWithShape="1">
          <a:blip r:embed="rId52">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6841891" y="3506467"/>
            <a:ext cx="168314" cy="165488"/>
          </a:xfrm>
          <a:prstGeom prst="rect">
            <a:avLst/>
          </a:prstGeom>
        </p:spPr>
      </p:pic>
      <p:sp>
        <p:nvSpPr>
          <p:cNvPr id="132" name="Rectangle 131">
            <a:hlinkClick r:id="rId53" tooltip="Azure natively provides basic DDoS protection for all public IPs. You can increase protection with adaptive tuning of thresholds (with machine learning), real-time and historical telemetry, alerting, cost guarantee and more."/>
            <a:extLst>
              <a:ext uri="{FF2B5EF4-FFF2-40B4-BE49-F238E27FC236}">
                <a16:creationId xmlns:a16="http://schemas.microsoft.com/office/drawing/2014/main" id="{24AA6736-30B3-474F-A68B-5A198D7C53FD}"/>
              </a:ext>
            </a:extLst>
          </p:cNvPr>
          <p:cNvSpPr/>
          <p:nvPr/>
        </p:nvSpPr>
        <p:spPr>
          <a:xfrm>
            <a:off x="6809913" y="3685617"/>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DDoS Protection</a:t>
            </a:r>
          </a:p>
        </p:txBody>
      </p:sp>
      <p:sp>
        <p:nvSpPr>
          <p:cNvPr id="134" name="Rectangle 133">
            <a:hlinkClick r:id="rId54" tooltip="Protection against disasters &amp; ransomware attacks with simple and reliable cloud integrated backup as a service. Site Recovery can protect Hyper-V, VMware and physical servers and you can use Azure or your secondary datacenter as your recovery site"/>
            <a:extLst>
              <a:ext uri="{FF2B5EF4-FFF2-40B4-BE49-F238E27FC236}">
                <a16:creationId xmlns:a16="http://schemas.microsoft.com/office/drawing/2014/main" id="{6C0F1C9C-66B0-4D4F-90EA-44EEDDDAD6D7}"/>
              </a:ext>
            </a:extLst>
          </p:cNvPr>
          <p:cNvSpPr/>
          <p:nvPr/>
        </p:nvSpPr>
        <p:spPr>
          <a:xfrm>
            <a:off x="6813731" y="4551828"/>
            <a:ext cx="1332140" cy="202529"/>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solidFill>
                  <a:srgbClr val="3C3C3C"/>
                </a:solidFill>
                <a:effectLst/>
                <a:uLnTx/>
                <a:uFillTx/>
                <a:latin typeface="Segoe UI" panose="020B0502040204020203" pitchFamily="34" charset="0"/>
                <a:ea typeface="+mn-ea"/>
                <a:cs typeface="Segoe UI" panose="020B0502040204020203" pitchFamily="34" charset="0"/>
              </a:rPr>
              <a:t>Azure Backup</a:t>
            </a:r>
          </a:p>
        </p:txBody>
      </p:sp>
      <p:pic>
        <p:nvPicPr>
          <p:cNvPr id="620" name="Picture 619">
            <a:extLst>
              <a:ext uri="{FF2B5EF4-FFF2-40B4-BE49-F238E27FC236}">
                <a16:creationId xmlns:a16="http://schemas.microsoft.com/office/drawing/2014/main" id="{0B6E7126-46C1-4BDE-A074-ABE7A44A2C56}"/>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4652" y="4594318"/>
            <a:ext cx="150932" cy="112545"/>
          </a:xfrm>
          <a:prstGeom prst="rect">
            <a:avLst/>
          </a:prstGeom>
        </p:spPr>
      </p:pic>
      <p:pic>
        <p:nvPicPr>
          <p:cNvPr id="625" name="Picture 624">
            <a:extLst>
              <a:ext uri="{FF2B5EF4-FFF2-40B4-BE49-F238E27FC236}">
                <a16:creationId xmlns:a16="http://schemas.microsoft.com/office/drawing/2014/main" id="{D6D48658-313A-4BD5-9A9A-25C2B4FC3878}"/>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53373" y="3742411"/>
            <a:ext cx="150932" cy="112545"/>
          </a:xfrm>
          <a:prstGeom prst="rect">
            <a:avLst/>
          </a:prstGeom>
        </p:spPr>
      </p:pic>
      <p:sp>
        <p:nvSpPr>
          <p:cNvPr id="87" name="Rectangle 86">
            <a:extLst>
              <a:ext uri="{FF2B5EF4-FFF2-40B4-BE49-F238E27FC236}">
                <a16:creationId xmlns:a16="http://schemas.microsoft.com/office/drawing/2014/main" id="{F5935FB9-47A5-4A3E-83C1-D47D32D1680B}"/>
              </a:ext>
            </a:extLst>
          </p:cNvPr>
          <p:cNvSpPr/>
          <p:nvPr/>
        </p:nvSpPr>
        <p:spPr bwMode="auto">
          <a:xfrm>
            <a:off x="8502616" y="1808988"/>
            <a:ext cx="1627632" cy="142844"/>
          </a:xfrm>
          <a:prstGeom prst="rect">
            <a:avLst/>
          </a:pr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99" name="TextBox 598">
            <a:extLst>
              <a:ext uri="{FF2B5EF4-FFF2-40B4-BE49-F238E27FC236}">
                <a16:creationId xmlns:a16="http://schemas.microsoft.com/office/drawing/2014/main" id="{40B4C77D-397F-42D5-B6B4-BF3347FC5BEF}"/>
              </a:ext>
            </a:extLst>
          </p:cNvPr>
          <p:cNvSpPr txBox="1"/>
          <p:nvPr/>
        </p:nvSpPr>
        <p:spPr>
          <a:xfrm>
            <a:off x="2376310" y="2905602"/>
            <a:ext cx="1706076" cy="215444"/>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gs>
                    <a:gs pos="100000">
                      <a:srgbClr val="505050"/>
                    </a:gs>
                  </a:gsLst>
                  <a:lin ang="5400000" scaled="1"/>
                </a:gradFill>
                <a:effectLst/>
                <a:uLnTx/>
                <a:uFillTx/>
                <a:latin typeface="Segoe UI Semibold" panose="020B0702040204020203" pitchFamily="34" charset="0"/>
                <a:ea typeface="+mn-ea"/>
                <a:cs typeface="Segoe UI Semibold" panose="020B0702040204020203" pitchFamily="34" charset="0"/>
              </a:rPr>
              <a:t>On Premises Datacenter(s)</a:t>
            </a:r>
          </a:p>
        </p:txBody>
      </p:sp>
      <p:sp>
        <p:nvSpPr>
          <p:cNvPr id="769" name="Rectangle 768">
            <a:hlinkClick r:id="rId55" tooltip="Azure Firewall is a managed, cloud-based network security service that protects your Azure Virtual Network resources. It is a fully stateful firewall as a service with built-in high availability and unrestricted cloud scalability. "/>
            <a:extLst>
              <a:ext uri="{FF2B5EF4-FFF2-40B4-BE49-F238E27FC236}">
                <a16:creationId xmlns:a16="http://schemas.microsoft.com/office/drawing/2014/main" id="{D530773A-7363-49F0-BE5C-D8AFA6187932}"/>
              </a:ext>
            </a:extLst>
          </p:cNvPr>
          <p:cNvSpPr/>
          <p:nvPr/>
        </p:nvSpPr>
        <p:spPr>
          <a:xfrm>
            <a:off x="6806570" y="3137675"/>
            <a:ext cx="1328356" cy="3290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Firewall</a:t>
            </a:r>
            <a:b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&amp; Firewall Manager</a:t>
            </a:r>
          </a:p>
        </p:txBody>
      </p:sp>
      <p:grpSp>
        <p:nvGrpSpPr>
          <p:cNvPr id="708" name="Group 707">
            <a:extLst>
              <a:ext uri="{FF2B5EF4-FFF2-40B4-BE49-F238E27FC236}">
                <a16:creationId xmlns:a16="http://schemas.microsoft.com/office/drawing/2014/main" id="{A242CD45-ED2D-4659-96FD-2D3F4C834E05}"/>
              </a:ext>
            </a:extLst>
          </p:cNvPr>
          <p:cNvGrpSpPr/>
          <p:nvPr/>
        </p:nvGrpSpPr>
        <p:grpSpPr>
          <a:xfrm>
            <a:off x="6833323" y="3237319"/>
            <a:ext cx="173366" cy="127841"/>
            <a:chOff x="4787760" y="956202"/>
            <a:chExt cx="587793" cy="433438"/>
          </a:xfrm>
        </p:grpSpPr>
        <p:sp>
          <p:nvSpPr>
            <p:cNvPr id="724" name="cloud">
              <a:extLst>
                <a:ext uri="{FF2B5EF4-FFF2-40B4-BE49-F238E27FC236}">
                  <a16:creationId xmlns:a16="http://schemas.microsoft.com/office/drawing/2014/main" id="{BC3143E0-B8B1-45DE-BA86-680A06C24607}"/>
                </a:ext>
              </a:extLst>
            </p:cNvPr>
            <p:cNvSpPr>
              <a:spLocks noChangeAspect="1"/>
            </p:cNvSpPr>
            <p:nvPr/>
          </p:nvSpPr>
          <p:spPr bwMode="auto">
            <a:xfrm>
              <a:off x="5003940" y="956202"/>
              <a:ext cx="371613" cy="236754"/>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pic>
          <p:nvPicPr>
            <p:cNvPr id="735" name="Graphic 734">
              <a:extLst>
                <a:ext uri="{FF2B5EF4-FFF2-40B4-BE49-F238E27FC236}">
                  <a16:creationId xmlns:a16="http://schemas.microsoft.com/office/drawing/2014/main" id="{67CF9900-E23B-48DC-BEBB-FD647B99821C}"/>
                </a:ext>
              </a:extLst>
            </p:cNvPr>
            <p:cNvPicPr>
              <a:picLocks noChangeAspect="1"/>
            </p:cNvPicPr>
            <p:nvPr/>
          </p:nvPicPr>
          <p:blipFill>
            <a:blip r:embed="rId56">
              <a:extLst>
                <a:ext uri="{96DAC541-7B7A-43D3-8B79-37D633B846F1}">
                  <asvg:svgBlip xmlns:asvg="http://schemas.microsoft.com/office/drawing/2016/SVG/main" r:embed="rId57"/>
                </a:ext>
              </a:extLst>
            </a:blip>
            <a:stretch>
              <a:fillRect/>
            </a:stretch>
          </p:blipFill>
          <p:spPr>
            <a:xfrm>
              <a:off x="4787760" y="1112170"/>
              <a:ext cx="371613" cy="277470"/>
            </a:xfrm>
            <a:prstGeom prst="rect">
              <a:avLst/>
            </a:prstGeom>
          </p:spPr>
        </p:pic>
      </p:grpSp>
      <p:sp>
        <p:nvSpPr>
          <p:cNvPr id="125" name="Rectangle 124">
            <a:hlinkClick r:id="rId58" tooltip="Attack Simulator in the Security &amp; Compliance Center can be used to run realistic attack scenarios in your organization to help you identify and find vulnerable users before a real attack impacts your bottom line."/>
            <a:extLst>
              <a:ext uri="{FF2B5EF4-FFF2-40B4-BE49-F238E27FC236}">
                <a16:creationId xmlns:a16="http://schemas.microsoft.com/office/drawing/2014/main" id="{8EABA08C-E5A2-4203-9730-576031EC49F1}"/>
              </a:ext>
            </a:extLst>
          </p:cNvPr>
          <p:cNvSpPr/>
          <p:nvPr/>
        </p:nvSpPr>
        <p:spPr>
          <a:xfrm>
            <a:off x="8350944" y="5802589"/>
            <a:ext cx="830673" cy="233479"/>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Attack Simulator</a:t>
            </a:r>
          </a:p>
        </p:txBody>
      </p:sp>
      <p:sp>
        <p:nvSpPr>
          <p:cNvPr id="126" name="Rectangle 125">
            <a:hlinkClick r:id="rId59" tooltip="Insider risk management in Microsoft 365 helps minimize internal risks by enabling you to detect, investigate, and act on malicious and inadvertent activities in your organization."/>
            <a:extLst>
              <a:ext uri="{FF2B5EF4-FFF2-40B4-BE49-F238E27FC236}">
                <a16:creationId xmlns:a16="http://schemas.microsoft.com/office/drawing/2014/main" id="{9A0975CE-8659-4CF5-8429-718F38427FEB}"/>
              </a:ext>
            </a:extLst>
          </p:cNvPr>
          <p:cNvSpPr/>
          <p:nvPr/>
        </p:nvSpPr>
        <p:spPr>
          <a:xfrm>
            <a:off x="9260887" y="5802589"/>
            <a:ext cx="1198429" cy="233479"/>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Insider Risk Management</a:t>
            </a:r>
          </a:p>
        </p:txBody>
      </p:sp>
      <p:grpSp>
        <p:nvGrpSpPr>
          <p:cNvPr id="31" name="Group 30">
            <a:extLst>
              <a:ext uri="{FF2B5EF4-FFF2-40B4-BE49-F238E27FC236}">
                <a16:creationId xmlns:a16="http://schemas.microsoft.com/office/drawing/2014/main" id="{37EB6364-F148-420D-97C3-AE6E4D78B812}"/>
              </a:ext>
            </a:extLst>
          </p:cNvPr>
          <p:cNvGrpSpPr/>
          <p:nvPr/>
        </p:nvGrpSpPr>
        <p:grpSpPr>
          <a:xfrm>
            <a:off x="2132397" y="5805674"/>
            <a:ext cx="852881" cy="512671"/>
            <a:chOff x="3154581" y="5818532"/>
            <a:chExt cx="852881" cy="512671"/>
          </a:xfrm>
        </p:grpSpPr>
        <p:sp>
          <p:nvSpPr>
            <p:cNvPr id="482" name="Rectangle 481">
              <a:hlinkClick r:id="rId60" tooltip="End to end solution to securing new IoT devices with a hardened Linux OS, certified microcontrollers (MCUs), and security service which collectively provide the &quot;Seven Properties of Highly-Secure Devices&quot;"/>
              <a:extLst>
                <a:ext uri="{FF2B5EF4-FFF2-40B4-BE49-F238E27FC236}">
                  <a16:creationId xmlns:a16="http://schemas.microsoft.com/office/drawing/2014/main" id="{5132D995-1367-4454-A21A-E03209386998}"/>
                </a:ext>
              </a:extLst>
            </p:cNvPr>
            <p:cNvSpPr/>
            <p:nvPr/>
          </p:nvSpPr>
          <p:spPr>
            <a:xfrm>
              <a:off x="3154581" y="5818532"/>
              <a:ext cx="852881" cy="512671"/>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b">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Sphere</a:t>
              </a:r>
            </a:p>
          </p:txBody>
        </p:sp>
        <p:pic>
          <p:nvPicPr>
            <p:cNvPr id="19" name="Picture 18" descr="A close up of a logo&#10;&#10;Description generated with very high confidence">
              <a:extLst>
                <a:ext uri="{FF2B5EF4-FFF2-40B4-BE49-F238E27FC236}">
                  <a16:creationId xmlns:a16="http://schemas.microsoft.com/office/drawing/2014/main" id="{5D8E06AE-CB14-40C7-AD0A-5937E765D86F}"/>
                </a:ext>
              </a:extLst>
            </p:cNvPr>
            <p:cNvPicPr>
              <a:picLocks noChangeAspect="1"/>
            </p:cNvPicPr>
            <p:nvPr/>
          </p:nvPicPr>
          <p:blipFill>
            <a:blip r:embed="rId61">
              <a:extLst>
                <a:ext uri="{28A0092B-C50C-407E-A947-70E740481C1C}">
                  <a14:useLocalDpi xmlns:a14="http://schemas.microsoft.com/office/drawing/2010/main" val="0"/>
                </a:ext>
              </a:extLst>
            </a:blip>
            <a:stretch>
              <a:fillRect/>
            </a:stretch>
          </p:blipFill>
          <p:spPr>
            <a:xfrm>
              <a:off x="3360209" y="5867373"/>
              <a:ext cx="411994" cy="271762"/>
            </a:xfrm>
            <a:prstGeom prst="rect">
              <a:avLst/>
            </a:prstGeom>
          </p:spPr>
        </p:pic>
      </p:grpSp>
      <p:sp>
        <p:nvSpPr>
          <p:cNvPr id="165" name="Rectangle 164">
            <a:hlinkClick r:id="rId62" tooltip="The Compliance Manager dashboard helps you achieve compliance goals by evaluating cloud workloads against compliance regimes as well as data protection standards and assign/track/record compliance and assessment-related activities. "/>
            <a:extLst>
              <a:ext uri="{FF2B5EF4-FFF2-40B4-BE49-F238E27FC236}">
                <a16:creationId xmlns:a16="http://schemas.microsoft.com/office/drawing/2014/main" id="{7346CE92-B589-47C6-B4BA-3917DC801FA0}"/>
              </a:ext>
            </a:extLst>
          </p:cNvPr>
          <p:cNvSpPr/>
          <p:nvPr/>
        </p:nvSpPr>
        <p:spPr>
          <a:xfrm>
            <a:off x="8685028" y="4707201"/>
            <a:ext cx="1365662" cy="180229"/>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Manager</a:t>
            </a:r>
          </a:p>
        </p:txBody>
      </p:sp>
      <p:cxnSp>
        <p:nvCxnSpPr>
          <p:cNvPr id="729" name="Connector: Elbow 728">
            <a:extLst>
              <a:ext uri="{FF2B5EF4-FFF2-40B4-BE49-F238E27FC236}">
                <a16:creationId xmlns:a16="http://schemas.microsoft.com/office/drawing/2014/main" id="{709024E8-D411-4EC3-83A4-48F66AAFAE7C}"/>
              </a:ext>
            </a:extLst>
          </p:cNvPr>
          <p:cNvCxnSpPr>
            <a:cxnSpLocks/>
          </p:cNvCxnSpPr>
          <p:nvPr/>
        </p:nvCxnSpPr>
        <p:spPr>
          <a:xfrm rot="5400000">
            <a:off x="10082319" y="1343657"/>
            <a:ext cx="1296267" cy="588042"/>
          </a:xfrm>
          <a:prstGeom prst="bentConnector3">
            <a:avLst>
              <a:gd name="adj1" fmla="val 24098"/>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93" name="Group 192">
            <a:extLst>
              <a:ext uri="{FF2B5EF4-FFF2-40B4-BE49-F238E27FC236}">
                <a16:creationId xmlns:a16="http://schemas.microsoft.com/office/drawing/2014/main" id="{50E602D8-7B24-4699-9E52-662DDF3DBACD}"/>
              </a:ext>
            </a:extLst>
          </p:cNvPr>
          <p:cNvGrpSpPr/>
          <p:nvPr/>
        </p:nvGrpSpPr>
        <p:grpSpPr>
          <a:xfrm>
            <a:off x="2780680" y="4754757"/>
            <a:ext cx="691377" cy="85751"/>
            <a:chOff x="2780680" y="4754757"/>
            <a:chExt cx="691377" cy="85751"/>
          </a:xfrm>
        </p:grpSpPr>
        <p:cxnSp>
          <p:nvCxnSpPr>
            <p:cNvPr id="499" name="Straight Connector 498">
              <a:extLst>
                <a:ext uri="{FF2B5EF4-FFF2-40B4-BE49-F238E27FC236}">
                  <a16:creationId xmlns:a16="http://schemas.microsoft.com/office/drawing/2014/main" id="{74A9F8F1-0CDE-4520-B377-D6F80339A051}"/>
                </a:ext>
              </a:extLst>
            </p:cNvPr>
            <p:cNvCxnSpPr>
              <a:cxnSpLocks/>
            </p:cNvCxnSpPr>
            <p:nvPr/>
          </p:nvCxnSpPr>
          <p:spPr>
            <a:xfrm>
              <a:off x="2789307" y="4754757"/>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03" name="Straight Connector 502">
              <a:extLst>
                <a:ext uri="{FF2B5EF4-FFF2-40B4-BE49-F238E27FC236}">
                  <a16:creationId xmlns:a16="http://schemas.microsoft.com/office/drawing/2014/main" id="{76FEB3FD-42FB-441F-919F-668A0A01CCCF}"/>
                </a:ext>
              </a:extLst>
            </p:cNvPr>
            <p:cNvCxnSpPr>
              <a:cxnSpLocks/>
            </p:cNvCxnSpPr>
            <p:nvPr/>
          </p:nvCxnSpPr>
          <p:spPr>
            <a:xfrm>
              <a:off x="2780680" y="4840508"/>
              <a:ext cx="691377"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2" name="Group 1">
            <a:extLst>
              <a:ext uri="{FF2B5EF4-FFF2-40B4-BE49-F238E27FC236}">
                <a16:creationId xmlns:a16="http://schemas.microsoft.com/office/drawing/2014/main" id="{A2356521-D897-487A-A414-A196BCC41096}"/>
              </a:ext>
            </a:extLst>
          </p:cNvPr>
          <p:cNvGrpSpPr/>
          <p:nvPr/>
        </p:nvGrpSpPr>
        <p:grpSpPr>
          <a:xfrm>
            <a:off x="5150838" y="4063431"/>
            <a:ext cx="1560525" cy="238020"/>
            <a:chOff x="5150838" y="4063431"/>
            <a:chExt cx="1560525" cy="238020"/>
          </a:xfrm>
        </p:grpSpPr>
        <p:sp>
          <p:nvSpPr>
            <p:cNvPr id="685" name="Rectangle 684">
              <a:hlinkClick r:id="rId63" tooltip="Azure Private Link enables you to access Azure PaaS Services (for example, Azure Storage and SQL Database) and Azure hosted customer-owned/partner services over a Private Endpoint in your virtual network."/>
              <a:extLst>
                <a:ext uri="{FF2B5EF4-FFF2-40B4-BE49-F238E27FC236}">
                  <a16:creationId xmlns:a16="http://schemas.microsoft.com/office/drawing/2014/main" id="{11EEBB05-E679-45FE-837B-DC5390BB9745}"/>
                </a:ext>
              </a:extLst>
            </p:cNvPr>
            <p:cNvSpPr/>
            <p:nvPr/>
          </p:nvSpPr>
          <p:spPr bwMode="auto">
            <a:xfrm>
              <a:off x="5506000" y="4123332"/>
              <a:ext cx="786158"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182880"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Private Link</a:t>
              </a:r>
            </a:p>
          </p:txBody>
        </p:sp>
        <p:grpSp>
          <p:nvGrpSpPr>
            <p:cNvPr id="557" name="Group 556">
              <a:extLst>
                <a:ext uri="{FF2B5EF4-FFF2-40B4-BE49-F238E27FC236}">
                  <a16:creationId xmlns:a16="http://schemas.microsoft.com/office/drawing/2014/main" id="{DE1C8CAC-36FA-4A50-9C48-36D8C69107D8}"/>
                </a:ext>
              </a:extLst>
            </p:cNvPr>
            <p:cNvGrpSpPr/>
            <p:nvPr/>
          </p:nvGrpSpPr>
          <p:grpSpPr>
            <a:xfrm>
              <a:off x="5150838" y="4063431"/>
              <a:ext cx="1560525" cy="198673"/>
              <a:chOff x="5150838" y="4063431"/>
              <a:chExt cx="1560525" cy="198673"/>
            </a:xfrm>
          </p:grpSpPr>
          <p:grpSp>
            <p:nvGrpSpPr>
              <p:cNvPr id="558" name="Group 557">
                <a:extLst>
                  <a:ext uri="{FF2B5EF4-FFF2-40B4-BE49-F238E27FC236}">
                    <a16:creationId xmlns:a16="http://schemas.microsoft.com/office/drawing/2014/main" id="{2E8F6C9E-4030-4679-B75C-C94EE49913A1}"/>
                  </a:ext>
                </a:extLst>
              </p:cNvPr>
              <p:cNvGrpSpPr/>
              <p:nvPr/>
            </p:nvGrpSpPr>
            <p:grpSpPr>
              <a:xfrm>
                <a:off x="5529341" y="4149559"/>
                <a:ext cx="1182022" cy="112545"/>
                <a:chOff x="5529341" y="4149559"/>
                <a:chExt cx="1182022" cy="112545"/>
              </a:xfrm>
            </p:grpSpPr>
            <p:cxnSp>
              <p:nvCxnSpPr>
                <p:cNvPr id="686" name="Straight Connector 685">
                  <a:extLst>
                    <a:ext uri="{FF2B5EF4-FFF2-40B4-BE49-F238E27FC236}">
                      <a16:creationId xmlns:a16="http://schemas.microsoft.com/office/drawing/2014/main" id="{952716D6-1C6B-4021-8AEE-DCA06C88D379}"/>
                    </a:ext>
                  </a:extLst>
                </p:cNvPr>
                <p:cNvCxnSpPr>
                  <a:cxnSpLocks/>
                </p:cNvCxnSpPr>
                <p:nvPr/>
              </p:nvCxnSpPr>
              <p:spPr>
                <a:xfrm>
                  <a:off x="6292158" y="4212392"/>
                  <a:ext cx="419205" cy="0"/>
                </a:xfrm>
                <a:prstGeom prst="line">
                  <a:avLst/>
                </a:prstGeom>
                <a:ln w="190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684" name="Picture 683">
                  <a:extLst>
                    <a:ext uri="{FF2B5EF4-FFF2-40B4-BE49-F238E27FC236}">
                      <a16:creationId xmlns:a16="http://schemas.microsoft.com/office/drawing/2014/main" id="{63B73E22-43F2-4768-8682-EB4529C49973}"/>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529341" y="4149559"/>
                  <a:ext cx="150932" cy="112545"/>
                </a:xfrm>
                <a:prstGeom prst="rect">
                  <a:avLst/>
                </a:prstGeom>
              </p:spPr>
            </p:pic>
          </p:grpSp>
          <p:cxnSp>
            <p:nvCxnSpPr>
              <p:cNvPr id="559" name="Straight Connector 663">
                <a:extLst>
                  <a:ext uri="{FF2B5EF4-FFF2-40B4-BE49-F238E27FC236}">
                    <a16:creationId xmlns:a16="http://schemas.microsoft.com/office/drawing/2014/main" id="{206EAFC7-A8B1-4055-B8AC-DE94F0B2AB04}"/>
                  </a:ext>
                </a:extLst>
              </p:cNvPr>
              <p:cNvCxnSpPr>
                <a:cxnSpLocks/>
              </p:cNvCxnSpPr>
              <p:nvPr/>
            </p:nvCxnSpPr>
            <p:spPr>
              <a:xfrm>
                <a:off x="5150838" y="4063431"/>
                <a:ext cx="355162" cy="148961"/>
              </a:xfrm>
              <a:prstGeom prst="bentConnector3">
                <a:avLst>
                  <a:gd name="adj1" fmla="val 50000"/>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grpSp>
      </p:grpSp>
      <p:grpSp>
        <p:nvGrpSpPr>
          <p:cNvPr id="195" name="Group 194">
            <a:extLst>
              <a:ext uri="{FF2B5EF4-FFF2-40B4-BE49-F238E27FC236}">
                <a16:creationId xmlns:a16="http://schemas.microsoft.com/office/drawing/2014/main" id="{6AE307D3-53B7-48BA-9041-F1BC6BB52A9C}"/>
              </a:ext>
            </a:extLst>
          </p:cNvPr>
          <p:cNvGrpSpPr/>
          <p:nvPr/>
        </p:nvGrpSpPr>
        <p:grpSpPr>
          <a:xfrm>
            <a:off x="2614674" y="3122312"/>
            <a:ext cx="3856151" cy="1745387"/>
            <a:chOff x="2614674" y="3122312"/>
            <a:chExt cx="3856151" cy="1745387"/>
          </a:xfrm>
        </p:grpSpPr>
        <p:cxnSp>
          <p:nvCxnSpPr>
            <p:cNvPr id="727" name="Straight Connector 726">
              <a:extLst>
                <a:ext uri="{FF2B5EF4-FFF2-40B4-BE49-F238E27FC236}">
                  <a16:creationId xmlns:a16="http://schemas.microsoft.com/office/drawing/2014/main" id="{64CC8E28-889A-42AE-BC46-62AB329051E9}"/>
                </a:ext>
              </a:extLst>
            </p:cNvPr>
            <p:cNvCxnSpPr/>
            <p:nvPr/>
          </p:nvCxnSpPr>
          <p:spPr>
            <a:xfrm>
              <a:off x="385734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nvGrpSpPr>
            <p:cNvPr id="192" name="Group 191">
              <a:extLst>
                <a:ext uri="{FF2B5EF4-FFF2-40B4-BE49-F238E27FC236}">
                  <a16:creationId xmlns:a16="http://schemas.microsoft.com/office/drawing/2014/main" id="{D29D0BE1-356A-49A2-A739-176088326DFE}"/>
                </a:ext>
              </a:extLst>
            </p:cNvPr>
            <p:cNvGrpSpPr/>
            <p:nvPr/>
          </p:nvGrpSpPr>
          <p:grpSpPr>
            <a:xfrm>
              <a:off x="2614674" y="3122312"/>
              <a:ext cx="3856151" cy="1745387"/>
              <a:chOff x="2614674" y="3122312"/>
              <a:chExt cx="3856151" cy="1745387"/>
            </a:xfrm>
          </p:grpSpPr>
          <p:grpSp>
            <p:nvGrpSpPr>
              <p:cNvPr id="191" name="Group 190">
                <a:extLst>
                  <a:ext uri="{FF2B5EF4-FFF2-40B4-BE49-F238E27FC236}">
                    <a16:creationId xmlns:a16="http://schemas.microsoft.com/office/drawing/2014/main" id="{262009F5-E28E-4759-9D3E-7F04C9DDD906}"/>
                  </a:ext>
                </a:extLst>
              </p:cNvPr>
              <p:cNvGrpSpPr/>
              <p:nvPr/>
            </p:nvGrpSpPr>
            <p:grpSpPr>
              <a:xfrm>
                <a:off x="2614674" y="3122312"/>
                <a:ext cx="3773814" cy="1720024"/>
                <a:chOff x="2614674" y="3122312"/>
                <a:chExt cx="3773814" cy="1720024"/>
              </a:xfrm>
            </p:grpSpPr>
            <p:cxnSp>
              <p:nvCxnSpPr>
                <p:cNvPr id="202" name="Straight Connector 201">
                  <a:extLst>
                    <a:ext uri="{FF2B5EF4-FFF2-40B4-BE49-F238E27FC236}">
                      <a16:creationId xmlns:a16="http://schemas.microsoft.com/office/drawing/2014/main" id="{DEF14F5E-A9F1-49E8-B80F-3DD8F6374A7C}"/>
                    </a:ext>
                  </a:extLst>
                </p:cNvPr>
                <p:cNvCxnSpPr>
                  <a:cxnSpLocks/>
                </p:cNvCxnSpPr>
                <p:nvPr/>
              </p:nvCxnSpPr>
              <p:spPr>
                <a:xfrm>
                  <a:off x="2614674" y="3915841"/>
                  <a:ext cx="1824456"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2" name="Straight Connector 211">
                  <a:extLst>
                    <a:ext uri="{FF2B5EF4-FFF2-40B4-BE49-F238E27FC236}">
                      <a16:creationId xmlns:a16="http://schemas.microsoft.com/office/drawing/2014/main" id="{EE171817-09FA-430B-B729-CA2574A6DDF9}"/>
                    </a:ext>
                  </a:extLst>
                </p:cNvPr>
                <p:cNvCxnSpPr/>
                <p:nvPr/>
              </p:nvCxnSpPr>
              <p:spPr>
                <a:xfrm>
                  <a:off x="443429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16" name="Rectangle 115">
                  <a:extLst>
                    <a:ext uri="{FF2B5EF4-FFF2-40B4-BE49-F238E27FC236}">
                      <a16:creationId xmlns:a16="http://schemas.microsoft.com/office/drawing/2014/main" id="{22B9AE6C-27F6-4AFE-9162-A0514AAD05F0}"/>
                    </a:ext>
                  </a:extLst>
                </p:cNvPr>
                <p:cNvSpPr/>
                <p:nvPr/>
              </p:nvSpPr>
              <p:spPr bwMode="auto">
                <a:xfrm>
                  <a:off x="4909558" y="3787654"/>
                  <a:ext cx="107450"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06" name="Rectangle 115">
                  <a:extLst>
                    <a:ext uri="{FF2B5EF4-FFF2-40B4-BE49-F238E27FC236}">
                      <a16:creationId xmlns:a16="http://schemas.microsoft.com/office/drawing/2014/main" id="{81DABEDA-3853-49F9-A385-DFDC4183D6CB}"/>
                    </a:ext>
                  </a:extLst>
                </p:cNvPr>
                <p:cNvSpPr/>
                <p:nvPr/>
              </p:nvSpPr>
              <p:spPr bwMode="auto">
                <a:xfrm flipH="1">
                  <a:off x="5017008" y="3787662"/>
                  <a:ext cx="1365433"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190" name="Group 189">
                  <a:extLst>
                    <a:ext uri="{FF2B5EF4-FFF2-40B4-BE49-F238E27FC236}">
                      <a16:creationId xmlns:a16="http://schemas.microsoft.com/office/drawing/2014/main" id="{682AF941-9125-4CB4-8D54-9317A11FE644}"/>
                    </a:ext>
                  </a:extLst>
                </p:cNvPr>
                <p:cNvGrpSpPr/>
                <p:nvPr/>
              </p:nvGrpSpPr>
              <p:grpSpPr>
                <a:xfrm>
                  <a:off x="3485488" y="3122312"/>
                  <a:ext cx="2903000" cy="1720024"/>
                  <a:chOff x="3485488" y="3122312"/>
                  <a:chExt cx="2903000" cy="1720024"/>
                </a:xfrm>
              </p:grpSpPr>
              <p:cxnSp>
                <p:nvCxnSpPr>
                  <p:cNvPr id="709" name="Straight Connector 708">
                    <a:extLst>
                      <a:ext uri="{FF2B5EF4-FFF2-40B4-BE49-F238E27FC236}">
                        <a16:creationId xmlns:a16="http://schemas.microsoft.com/office/drawing/2014/main" id="{E9568F12-BDB6-4786-9FDF-9011B5792C49}"/>
                      </a:ext>
                    </a:extLst>
                  </p:cNvPr>
                  <p:cNvCxnSpPr>
                    <a:cxnSpLocks/>
                  </p:cNvCxnSpPr>
                  <p:nvPr/>
                </p:nvCxnSpPr>
                <p:spPr>
                  <a:xfrm>
                    <a:off x="3485488" y="3122312"/>
                    <a:ext cx="0" cy="1664459"/>
                  </a:xfrm>
                  <a:prstGeom prst="line">
                    <a:avLst/>
                  </a:prstGeom>
                  <a:noFill/>
                  <a:ln w="19050">
                    <a:gradFill>
                      <a:gsLst>
                        <a:gs pos="7000">
                          <a:srgbClr val="505050"/>
                        </a:gs>
                        <a:gs pos="0">
                          <a:schemeClr val="bg1"/>
                        </a:gs>
                      </a:gsLst>
                      <a:lin ang="5400000" scaled="1"/>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grpSp>
                <p:nvGrpSpPr>
                  <p:cNvPr id="41" name="Group 40">
                    <a:extLst>
                      <a:ext uri="{FF2B5EF4-FFF2-40B4-BE49-F238E27FC236}">
                        <a16:creationId xmlns:a16="http://schemas.microsoft.com/office/drawing/2014/main" id="{B6D83BDE-D1AD-4C44-8DE8-B684127D8D6D}"/>
                      </a:ext>
                    </a:extLst>
                  </p:cNvPr>
                  <p:cNvGrpSpPr/>
                  <p:nvPr/>
                </p:nvGrpSpPr>
                <p:grpSpPr>
                  <a:xfrm>
                    <a:off x="3585949" y="4741493"/>
                    <a:ext cx="1963638" cy="100843"/>
                    <a:chOff x="3585949" y="4741493"/>
                    <a:chExt cx="1963638" cy="100843"/>
                  </a:xfrm>
                </p:grpSpPr>
                <p:cxnSp>
                  <p:nvCxnSpPr>
                    <p:cNvPr id="870" name="Straight Connector 869">
                      <a:extLst>
                        <a:ext uri="{FF2B5EF4-FFF2-40B4-BE49-F238E27FC236}">
                          <a16:creationId xmlns:a16="http://schemas.microsoft.com/office/drawing/2014/main" id="{4511C4C6-AA74-4BA4-94E5-564876F0FD53}"/>
                        </a:ext>
                      </a:extLst>
                    </p:cNvPr>
                    <p:cNvCxnSpPr>
                      <a:cxnSpLocks/>
                    </p:cNvCxnSpPr>
                    <p:nvPr/>
                  </p:nvCxnSpPr>
                  <p:spPr>
                    <a:xfrm>
                      <a:off x="5102278" y="4743486"/>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872" name="Straight Connector 871">
                      <a:extLst>
                        <a:ext uri="{FF2B5EF4-FFF2-40B4-BE49-F238E27FC236}">
                          <a16:creationId xmlns:a16="http://schemas.microsoft.com/office/drawing/2014/main" id="{2B005413-33E8-45D5-83B6-1763E5D5F6E4}"/>
                        </a:ext>
                      </a:extLst>
                    </p:cNvPr>
                    <p:cNvCxnSpPr>
                      <a:cxnSpLocks/>
                    </p:cNvCxnSpPr>
                    <p:nvPr/>
                  </p:nvCxnSpPr>
                  <p:spPr>
                    <a:xfrm>
                      <a:off x="3887072" y="4741493"/>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869" name="Straight Connector 868">
                      <a:extLst>
                        <a:ext uri="{FF2B5EF4-FFF2-40B4-BE49-F238E27FC236}">
                          <a16:creationId xmlns:a16="http://schemas.microsoft.com/office/drawing/2014/main" id="{45549B5E-A53E-4C0F-95E7-BB4D69E7C73A}"/>
                        </a:ext>
                      </a:extLst>
                    </p:cNvPr>
                    <p:cNvCxnSpPr>
                      <a:cxnSpLocks/>
                    </p:cNvCxnSpPr>
                    <p:nvPr/>
                  </p:nvCxnSpPr>
                  <p:spPr>
                    <a:xfrm>
                      <a:off x="3585949" y="4842336"/>
                      <a:ext cx="1963638"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73" name="Straight Connector 872">
                      <a:extLst>
                        <a:ext uri="{FF2B5EF4-FFF2-40B4-BE49-F238E27FC236}">
                          <a16:creationId xmlns:a16="http://schemas.microsoft.com/office/drawing/2014/main" id="{338C5F6D-4B5C-4EE0-9417-68ACE2228D11}"/>
                        </a:ext>
                      </a:extLst>
                    </p:cNvPr>
                    <p:cNvCxnSpPr>
                      <a:cxnSpLocks/>
                    </p:cNvCxnSpPr>
                    <p:nvPr/>
                  </p:nvCxnSpPr>
                  <p:spPr>
                    <a:xfrm>
                      <a:off x="4514918" y="4747289"/>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189" name="Group 188">
                    <a:extLst>
                      <a:ext uri="{FF2B5EF4-FFF2-40B4-BE49-F238E27FC236}">
                        <a16:creationId xmlns:a16="http://schemas.microsoft.com/office/drawing/2014/main" id="{63CCEA69-7118-494F-A396-46CC56476495}"/>
                      </a:ext>
                    </a:extLst>
                  </p:cNvPr>
                  <p:cNvGrpSpPr/>
                  <p:nvPr/>
                </p:nvGrpSpPr>
                <p:grpSpPr>
                  <a:xfrm>
                    <a:off x="4918735" y="3122635"/>
                    <a:ext cx="1469753" cy="1719462"/>
                    <a:chOff x="4918735" y="3122635"/>
                    <a:chExt cx="1469753" cy="1719462"/>
                  </a:xfrm>
                </p:grpSpPr>
                <p:sp>
                  <p:nvSpPr>
                    <p:cNvPr id="11" name="Rectangle 10">
                      <a:extLst>
                        <a:ext uri="{FF2B5EF4-FFF2-40B4-BE49-F238E27FC236}">
                          <a16:creationId xmlns:a16="http://schemas.microsoft.com/office/drawing/2014/main" id="{6D5A3232-7F2D-46ED-8C82-BF7A9D46C38B}"/>
                        </a:ext>
                      </a:extLst>
                    </p:cNvPr>
                    <p:cNvSpPr/>
                    <p:nvPr/>
                  </p:nvSpPr>
                  <p:spPr bwMode="auto">
                    <a:xfrm>
                      <a:off x="5525937" y="3122635"/>
                      <a:ext cx="862551" cy="1719462"/>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0" fmla="*/ 840623 w 914400"/>
                        <a:gd name="connsiteY0" fmla="*/ 9859 h 914400"/>
                        <a:gd name="connsiteX1" fmla="*/ 914400 w 914400"/>
                        <a:gd name="connsiteY1" fmla="*/ 0 h 914400"/>
                        <a:gd name="connsiteX2" fmla="*/ 914400 w 914400"/>
                        <a:gd name="connsiteY2" fmla="*/ 914400 h 914400"/>
                        <a:gd name="connsiteX3" fmla="*/ 0 w 914400"/>
                        <a:gd name="connsiteY3" fmla="*/ 914400 h 914400"/>
                        <a:gd name="connsiteX0" fmla="*/ 914400 w 914400"/>
                        <a:gd name="connsiteY0" fmla="*/ 0 h 914400"/>
                        <a:gd name="connsiteX1" fmla="*/ 914400 w 914400"/>
                        <a:gd name="connsiteY1" fmla="*/ 914400 h 914400"/>
                        <a:gd name="connsiteX2" fmla="*/ 0 w 914400"/>
                        <a:gd name="connsiteY2" fmla="*/ 914400 h 914400"/>
                      </a:gdLst>
                      <a:ahLst/>
                      <a:cxnLst>
                        <a:cxn ang="0">
                          <a:pos x="connsiteX0" y="connsiteY0"/>
                        </a:cxn>
                        <a:cxn ang="0">
                          <a:pos x="connsiteX1" y="connsiteY1"/>
                        </a:cxn>
                        <a:cxn ang="0">
                          <a:pos x="connsiteX2" y="connsiteY2"/>
                        </a:cxn>
                      </a:cxnLst>
                      <a:rect l="l" t="t" r="r" b="b"/>
                      <a:pathLst>
                        <a:path w="914400" h="914400">
                          <a:moveTo>
                            <a:pt x="914400" y="0"/>
                          </a:moveTo>
                          <a:lnTo>
                            <a:pt x="914400" y="914400"/>
                          </a:lnTo>
                          <a:lnTo>
                            <a:pt x="0" y="914400"/>
                          </a:lnTo>
                        </a:path>
                      </a:pathLst>
                    </a:custGeom>
                    <a:noFill/>
                    <a:ln w="19050">
                      <a:gradFill>
                        <a:gsLst>
                          <a:gs pos="10000">
                            <a:srgbClr val="505050"/>
                          </a:gs>
                          <a:gs pos="0">
                            <a:schemeClr val="bg1"/>
                          </a:gs>
                        </a:gsLst>
                        <a:lin ang="5400000" scaled="1"/>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C6C"/>
                        </a:solidFill>
                        <a:effectLst/>
                        <a:uLnTx/>
                        <a:uFillTx/>
                        <a:latin typeface="Segoe UI"/>
                        <a:ea typeface="Segoe UI" pitchFamily="34" charset="0"/>
                        <a:cs typeface="Segoe UI" pitchFamily="34" charset="0"/>
                      </a:endParaRPr>
                    </a:p>
                  </p:txBody>
                </p:sp>
                <p:cxnSp>
                  <p:nvCxnSpPr>
                    <p:cNvPr id="480" name="Straight Connector 479">
                      <a:extLst>
                        <a:ext uri="{FF2B5EF4-FFF2-40B4-BE49-F238E27FC236}">
                          <a16:creationId xmlns:a16="http://schemas.microsoft.com/office/drawing/2014/main" id="{E5C0F550-75D5-4369-8D21-BAD77D83DC92}"/>
                        </a:ext>
                      </a:extLst>
                    </p:cNvPr>
                    <p:cNvCxnSpPr>
                      <a:cxnSpLocks/>
                    </p:cNvCxnSpPr>
                    <p:nvPr/>
                  </p:nvCxnSpPr>
                  <p:spPr>
                    <a:xfrm>
                      <a:off x="4918735" y="3915135"/>
                      <a:ext cx="1617" cy="921821"/>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grpSp>
          <p:pic>
            <p:nvPicPr>
              <p:cNvPr id="728" name="Graphic 727">
                <a:extLst>
                  <a:ext uri="{FF2B5EF4-FFF2-40B4-BE49-F238E27FC236}">
                    <a16:creationId xmlns:a16="http://schemas.microsoft.com/office/drawing/2014/main" id="{BD13DC4B-891F-412F-953A-99D8BD0F91D0}"/>
                  </a:ext>
                </a:extLst>
              </p:cNvPr>
              <p:cNvPicPr>
                <a:picLocks noChangeAspect="1"/>
              </p:cNvPicPr>
              <p:nvPr/>
            </p:nvPicPr>
            <p:blipFill>
              <a:blip r:embed="rId64">
                <a:extLst>
                  <a:ext uri="{96DAC541-7B7A-43D3-8B79-37D633B846F1}">
                    <asvg:svgBlip xmlns:asvg="http://schemas.microsoft.com/office/drawing/2016/SVG/main" r:embed="rId65"/>
                  </a:ext>
                </a:extLst>
              </a:blip>
              <a:stretch>
                <a:fillRect/>
              </a:stretch>
            </p:blipFill>
            <p:spPr>
              <a:xfrm>
                <a:off x="3390454" y="3455968"/>
                <a:ext cx="179094" cy="97688"/>
              </a:xfrm>
              <a:prstGeom prst="rect">
                <a:avLst/>
              </a:prstGeom>
            </p:spPr>
          </p:pic>
          <p:pic>
            <p:nvPicPr>
              <p:cNvPr id="154" name="Graphic 153">
                <a:extLst>
                  <a:ext uri="{FF2B5EF4-FFF2-40B4-BE49-F238E27FC236}">
                    <a16:creationId xmlns:a16="http://schemas.microsoft.com/office/drawing/2014/main" id="{65A36AA8-A9F1-41B2-A4AB-7465E03C2320}"/>
                  </a:ext>
                </a:extLst>
              </p:cNvPr>
              <p:cNvPicPr>
                <a:picLocks noChangeAspect="1"/>
              </p:cNvPicPr>
              <p:nvPr/>
            </p:nvPicPr>
            <p:blipFill>
              <a:blip r:embed="rId64">
                <a:extLst>
                  <a:ext uri="{96DAC541-7B7A-43D3-8B79-37D633B846F1}">
                    <asvg:svgBlip xmlns:asvg="http://schemas.microsoft.com/office/drawing/2016/SVG/main" r:embed="rId65"/>
                  </a:ext>
                </a:extLst>
              </a:blip>
              <a:stretch>
                <a:fillRect/>
              </a:stretch>
            </p:blipFill>
            <p:spPr>
              <a:xfrm>
                <a:off x="3394372" y="3853121"/>
                <a:ext cx="179094" cy="97688"/>
              </a:xfrm>
              <a:prstGeom prst="rect">
                <a:avLst/>
              </a:prstGeom>
            </p:spPr>
          </p:pic>
          <p:pic>
            <p:nvPicPr>
              <p:cNvPr id="710" name="Graphic 709">
                <a:extLst>
                  <a:ext uri="{FF2B5EF4-FFF2-40B4-BE49-F238E27FC236}">
                    <a16:creationId xmlns:a16="http://schemas.microsoft.com/office/drawing/2014/main" id="{CB1D2C0D-E006-4B23-8877-788EA47094A9}"/>
                  </a:ext>
                </a:extLst>
              </p:cNvPr>
              <p:cNvPicPr>
                <a:picLocks noChangeAspect="1"/>
              </p:cNvPicPr>
              <p:nvPr/>
            </p:nvPicPr>
            <p:blipFill>
              <a:blip r:embed="rId66">
                <a:extLst>
                  <a:ext uri="{96DAC541-7B7A-43D3-8B79-37D633B846F1}">
                    <asvg:svgBlip xmlns:asvg="http://schemas.microsoft.com/office/drawing/2016/SVG/main" r:embed="rId67"/>
                  </a:ext>
                </a:extLst>
              </a:blip>
              <a:stretch>
                <a:fillRect/>
              </a:stretch>
            </p:blipFill>
            <p:spPr>
              <a:xfrm>
                <a:off x="3412268" y="3989053"/>
                <a:ext cx="155363" cy="144264"/>
              </a:xfrm>
              <a:prstGeom prst="rect">
                <a:avLst/>
              </a:prstGeom>
            </p:spPr>
          </p:pic>
          <p:sp>
            <p:nvSpPr>
              <p:cNvPr id="198" name="Graphic 873">
                <a:extLst>
                  <a:ext uri="{FF2B5EF4-FFF2-40B4-BE49-F238E27FC236}">
                    <a16:creationId xmlns:a16="http://schemas.microsoft.com/office/drawing/2014/main" id="{0FEFE1BE-24F7-4991-A404-36C77790CEE3}"/>
                  </a:ext>
                </a:extLst>
              </p:cNvPr>
              <p:cNvSpPr/>
              <p:nvPr/>
            </p:nvSpPr>
            <p:spPr>
              <a:xfrm>
                <a:off x="3401667" y="4786108"/>
                <a:ext cx="260069" cy="81591"/>
              </a:xfrm>
              <a:custGeom>
                <a:avLst/>
                <a:gdLst>
                  <a:gd name="connsiteX0" fmla="*/ 178479 w 353558"/>
                  <a:gd name="connsiteY0" fmla="*/ 81591 h 81591"/>
                  <a:gd name="connsiteX1" fmla="*/ 93489 w 353558"/>
                  <a:gd name="connsiteY1" fmla="*/ 81591 h 81591"/>
                  <a:gd name="connsiteX2" fmla="*/ 93489 w 353558"/>
                  <a:gd name="connsiteY2" fmla="*/ 28897 h 81591"/>
                  <a:gd name="connsiteX3" fmla="*/ 151282 w 353558"/>
                  <a:gd name="connsiteY3" fmla="*/ 28897 h 81591"/>
                  <a:gd name="connsiteX4" fmla="*/ 151282 w 353558"/>
                  <a:gd name="connsiteY4" fmla="*/ 0 h 81591"/>
                  <a:gd name="connsiteX5" fmla="*/ 205676 w 353558"/>
                  <a:gd name="connsiteY5" fmla="*/ 0 h 81591"/>
                  <a:gd name="connsiteX6" fmla="*/ 205676 w 353558"/>
                  <a:gd name="connsiteY6" fmla="*/ 28897 h 81591"/>
                  <a:gd name="connsiteX7" fmla="*/ 260069 w 353558"/>
                  <a:gd name="connsiteY7" fmla="*/ 28897 h 81591"/>
                  <a:gd name="connsiteX8" fmla="*/ 260069 w 353558"/>
                  <a:gd name="connsiteY8" fmla="*/ 81591 h 81591"/>
                  <a:gd name="connsiteX9" fmla="*/ 178479 w 353558"/>
                  <a:gd name="connsiteY9" fmla="*/ 81591 h 81591"/>
                  <a:gd name="connsiteX10" fmla="*/ 178479 w 353558"/>
                  <a:gd name="connsiteY10" fmla="*/ 81591 h 81591"/>
                  <a:gd name="connsiteX11" fmla="*/ 178479 w 353558"/>
                  <a:gd name="connsiteY11" fmla="*/ 81591 h 81591"/>
                  <a:gd name="connsiteX12" fmla="*/ 93489 w 353558"/>
                  <a:gd name="connsiteY12" fmla="*/ 56094 h 81591"/>
                  <a:gd name="connsiteX13" fmla="*/ 0 w 353558"/>
                  <a:gd name="connsiteY13" fmla="*/ 56094 h 81591"/>
                  <a:gd name="connsiteX14" fmla="*/ 260069 w 353558"/>
                  <a:gd name="connsiteY14" fmla="*/ 56094 h 81591"/>
                  <a:gd name="connsiteX15" fmla="*/ 353558 w 353558"/>
                  <a:gd name="connsiteY15" fmla="*/ 56094 h 81591"/>
                  <a:gd name="connsiteX0" fmla="*/ 84990 w 260069"/>
                  <a:gd name="connsiteY0" fmla="*/ 81591 h 81591"/>
                  <a:gd name="connsiteX1" fmla="*/ 0 w 260069"/>
                  <a:gd name="connsiteY1" fmla="*/ 81591 h 81591"/>
                  <a:gd name="connsiteX2" fmla="*/ 0 w 260069"/>
                  <a:gd name="connsiteY2" fmla="*/ 28897 h 81591"/>
                  <a:gd name="connsiteX3" fmla="*/ 57793 w 260069"/>
                  <a:gd name="connsiteY3" fmla="*/ 28897 h 81591"/>
                  <a:gd name="connsiteX4" fmla="*/ 57793 w 260069"/>
                  <a:gd name="connsiteY4" fmla="*/ 0 h 81591"/>
                  <a:gd name="connsiteX5" fmla="*/ 112187 w 260069"/>
                  <a:gd name="connsiteY5" fmla="*/ 0 h 81591"/>
                  <a:gd name="connsiteX6" fmla="*/ 112187 w 260069"/>
                  <a:gd name="connsiteY6" fmla="*/ 28897 h 81591"/>
                  <a:gd name="connsiteX7" fmla="*/ 166580 w 260069"/>
                  <a:gd name="connsiteY7" fmla="*/ 28897 h 81591"/>
                  <a:gd name="connsiteX8" fmla="*/ 166580 w 260069"/>
                  <a:gd name="connsiteY8" fmla="*/ 81591 h 81591"/>
                  <a:gd name="connsiteX9" fmla="*/ 84990 w 260069"/>
                  <a:gd name="connsiteY9" fmla="*/ 81591 h 81591"/>
                  <a:gd name="connsiteX10" fmla="*/ 84990 w 260069"/>
                  <a:gd name="connsiteY10" fmla="*/ 81591 h 81591"/>
                  <a:gd name="connsiteX11" fmla="*/ 84990 w 260069"/>
                  <a:gd name="connsiteY11" fmla="*/ 81591 h 81591"/>
                  <a:gd name="connsiteX12" fmla="*/ 166580 w 260069"/>
                  <a:gd name="connsiteY12" fmla="*/ 56094 h 81591"/>
                  <a:gd name="connsiteX13" fmla="*/ 260069 w 260069"/>
                  <a:gd name="connsiteY13" fmla="*/ 56094 h 8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0069" h="81591">
                    <a:moveTo>
                      <a:pt x="84990" y="81591"/>
                    </a:moveTo>
                    <a:lnTo>
                      <a:pt x="0" y="81591"/>
                    </a:lnTo>
                    <a:lnTo>
                      <a:pt x="0" y="28897"/>
                    </a:lnTo>
                    <a:lnTo>
                      <a:pt x="57793" y="28897"/>
                    </a:lnTo>
                    <a:lnTo>
                      <a:pt x="57793" y="0"/>
                    </a:lnTo>
                    <a:lnTo>
                      <a:pt x="112187" y="0"/>
                    </a:lnTo>
                    <a:lnTo>
                      <a:pt x="112187" y="28897"/>
                    </a:lnTo>
                    <a:lnTo>
                      <a:pt x="166580" y="28897"/>
                    </a:lnTo>
                    <a:lnTo>
                      <a:pt x="166580" y="81591"/>
                    </a:lnTo>
                    <a:lnTo>
                      <a:pt x="84990" y="81591"/>
                    </a:lnTo>
                    <a:lnTo>
                      <a:pt x="84990" y="81591"/>
                    </a:lnTo>
                    <a:lnTo>
                      <a:pt x="84990" y="81591"/>
                    </a:lnTo>
                    <a:close/>
                    <a:moveTo>
                      <a:pt x="166580" y="56094"/>
                    </a:moveTo>
                    <a:lnTo>
                      <a:pt x="260069" y="56094"/>
                    </a:lnTo>
                  </a:path>
                </a:pathLst>
              </a:custGeom>
              <a:solidFill>
                <a:schemeClr val="bg1"/>
              </a:solidFill>
              <a:ln w="18969" cap="flat">
                <a:solidFill>
                  <a:srgbClr val="5151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pic>
            <p:nvPicPr>
              <p:cNvPr id="137" name="Graphic 136">
                <a:extLst>
                  <a:ext uri="{FF2B5EF4-FFF2-40B4-BE49-F238E27FC236}">
                    <a16:creationId xmlns:a16="http://schemas.microsoft.com/office/drawing/2014/main" id="{929BA507-8B5F-4AA7-A450-057145620696}"/>
                  </a:ext>
                </a:extLst>
              </p:cNvPr>
              <p:cNvPicPr>
                <a:picLocks noChangeAspect="1"/>
              </p:cNvPicPr>
              <p:nvPr/>
            </p:nvPicPr>
            <p:blipFill>
              <a:blip r:embed="rId66">
                <a:extLst>
                  <a:ext uri="{96DAC541-7B7A-43D3-8B79-37D633B846F1}">
                    <asvg:svgBlip xmlns:asvg="http://schemas.microsoft.com/office/drawing/2016/SVG/main" r:embed="rId67"/>
                  </a:ext>
                </a:extLst>
              </a:blip>
              <a:stretch>
                <a:fillRect/>
              </a:stretch>
            </p:blipFill>
            <p:spPr>
              <a:xfrm>
                <a:off x="6315462" y="3489369"/>
                <a:ext cx="155363" cy="144264"/>
              </a:xfrm>
              <a:prstGeom prst="rect">
                <a:avLst/>
              </a:prstGeom>
            </p:spPr>
          </p:pic>
          <p:pic>
            <p:nvPicPr>
              <p:cNvPr id="607" name="Graphic 606">
                <a:extLst>
                  <a:ext uri="{FF2B5EF4-FFF2-40B4-BE49-F238E27FC236}">
                    <a16:creationId xmlns:a16="http://schemas.microsoft.com/office/drawing/2014/main" id="{B357B54B-824E-4012-A8CD-4F858D8A0189}"/>
                  </a:ext>
                </a:extLst>
              </p:cNvPr>
              <p:cNvPicPr>
                <a:picLocks noChangeAspect="1"/>
              </p:cNvPicPr>
              <p:nvPr/>
            </p:nvPicPr>
            <p:blipFill>
              <a:blip r:embed="rId68">
                <a:extLst>
                  <a:ext uri="{96DAC541-7B7A-43D3-8B79-37D633B846F1}">
                    <asvg:svgBlip xmlns:asvg="http://schemas.microsoft.com/office/drawing/2016/SVG/main" r:embed="rId69"/>
                  </a:ext>
                </a:extLst>
              </a:blip>
              <a:stretch>
                <a:fillRect/>
              </a:stretch>
            </p:blipFill>
            <p:spPr>
              <a:xfrm rot="16200000">
                <a:off x="6186094" y="3864658"/>
                <a:ext cx="373956" cy="101989"/>
              </a:xfrm>
              <a:prstGeom prst="rect">
                <a:avLst/>
              </a:prstGeom>
            </p:spPr>
          </p:pic>
        </p:grpSp>
      </p:grpSp>
      <p:grpSp>
        <p:nvGrpSpPr>
          <p:cNvPr id="717" name="Group 716">
            <a:extLst>
              <a:ext uri="{FF2B5EF4-FFF2-40B4-BE49-F238E27FC236}">
                <a16:creationId xmlns:a16="http://schemas.microsoft.com/office/drawing/2014/main" id="{30D2ACFA-C2F4-4D0E-8607-4F84B9903B4F}"/>
              </a:ext>
            </a:extLst>
          </p:cNvPr>
          <p:cNvGrpSpPr/>
          <p:nvPr/>
        </p:nvGrpSpPr>
        <p:grpSpPr>
          <a:xfrm>
            <a:off x="3824005" y="4469544"/>
            <a:ext cx="370338" cy="327772"/>
            <a:chOff x="4723767" y="3080378"/>
            <a:chExt cx="439858" cy="389301"/>
          </a:xfrm>
        </p:grpSpPr>
        <p:pic>
          <p:nvPicPr>
            <p:cNvPr id="718" name="Picture 717">
              <a:extLst>
                <a:ext uri="{FF2B5EF4-FFF2-40B4-BE49-F238E27FC236}">
                  <a16:creationId xmlns:a16="http://schemas.microsoft.com/office/drawing/2014/main" id="{EDABC81B-5CDF-4995-B033-597AF5E58AC7}"/>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21" name="Group 720">
              <a:extLst>
                <a:ext uri="{FF2B5EF4-FFF2-40B4-BE49-F238E27FC236}">
                  <a16:creationId xmlns:a16="http://schemas.microsoft.com/office/drawing/2014/main" id="{6904D6A0-6E77-4CC9-ABCE-BADF8F55760B}"/>
                </a:ext>
              </a:extLst>
            </p:cNvPr>
            <p:cNvGrpSpPr/>
            <p:nvPr/>
          </p:nvGrpSpPr>
          <p:grpSpPr>
            <a:xfrm>
              <a:off x="4723767" y="3080378"/>
              <a:ext cx="439858" cy="389301"/>
              <a:chOff x="3131835" y="4047725"/>
              <a:chExt cx="439858" cy="389301"/>
            </a:xfrm>
          </p:grpSpPr>
          <p:grpSp>
            <p:nvGrpSpPr>
              <p:cNvPr id="722" name="Group 721">
                <a:extLst>
                  <a:ext uri="{FF2B5EF4-FFF2-40B4-BE49-F238E27FC236}">
                    <a16:creationId xmlns:a16="http://schemas.microsoft.com/office/drawing/2014/main" id="{587FF1AF-FABE-4AAC-8E4F-B6460E9285AE}"/>
                  </a:ext>
                </a:extLst>
              </p:cNvPr>
              <p:cNvGrpSpPr/>
              <p:nvPr/>
            </p:nvGrpSpPr>
            <p:grpSpPr>
              <a:xfrm>
                <a:off x="3131835" y="4047725"/>
                <a:ext cx="182560" cy="348911"/>
                <a:chOff x="2136298" y="4226790"/>
                <a:chExt cx="196678" cy="375893"/>
              </a:xfrm>
            </p:grpSpPr>
            <p:sp>
              <p:nvSpPr>
                <p:cNvPr id="731" name="Rectangle 730">
                  <a:extLst>
                    <a:ext uri="{FF2B5EF4-FFF2-40B4-BE49-F238E27FC236}">
                      <a16:creationId xmlns:a16="http://schemas.microsoft.com/office/drawing/2014/main" id="{3E5B16F2-3D5A-4671-BBB0-B4C502FB112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2" name="server">
                  <a:extLst>
                    <a:ext uri="{FF2B5EF4-FFF2-40B4-BE49-F238E27FC236}">
                      <a16:creationId xmlns:a16="http://schemas.microsoft.com/office/drawing/2014/main" id="{C5532183-AB50-4003-B709-1FB11B2B635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23" name="Oval 722">
                <a:extLst>
                  <a:ext uri="{FF2B5EF4-FFF2-40B4-BE49-F238E27FC236}">
                    <a16:creationId xmlns:a16="http://schemas.microsoft.com/office/drawing/2014/main" id="{48D35492-3E2F-4D9F-8DCD-A76C59961ED4}"/>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25" name="Picture 724">
                <a:extLst>
                  <a:ext uri="{FF2B5EF4-FFF2-40B4-BE49-F238E27FC236}">
                    <a16:creationId xmlns:a16="http://schemas.microsoft.com/office/drawing/2014/main" id="{FDE070DE-E1C4-42BD-9159-1445C180E371}"/>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30" name="Freeform 6">
                <a:extLst>
                  <a:ext uri="{FF2B5EF4-FFF2-40B4-BE49-F238E27FC236}">
                    <a16:creationId xmlns:a16="http://schemas.microsoft.com/office/drawing/2014/main" id="{8750EAEB-9821-4801-8F64-B93C161CEC8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650" name="Group 649">
            <a:extLst>
              <a:ext uri="{FF2B5EF4-FFF2-40B4-BE49-F238E27FC236}">
                <a16:creationId xmlns:a16="http://schemas.microsoft.com/office/drawing/2014/main" id="{2D817036-31AF-4512-A3D7-9D591DD3FA6C}"/>
              </a:ext>
            </a:extLst>
          </p:cNvPr>
          <p:cNvGrpSpPr/>
          <p:nvPr/>
        </p:nvGrpSpPr>
        <p:grpSpPr>
          <a:xfrm>
            <a:off x="5032495" y="4473938"/>
            <a:ext cx="370338" cy="327772"/>
            <a:chOff x="4723767" y="3080378"/>
            <a:chExt cx="439858" cy="389301"/>
          </a:xfrm>
        </p:grpSpPr>
        <p:pic>
          <p:nvPicPr>
            <p:cNvPr id="651" name="Picture 650">
              <a:extLst>
                <a:ext uri="{FF2B5EF4-FFF2-40B4-BE49-F238E27FC236}">
                  <a16:creationId xmlns:a16="http://schemas.microsoft.com/office/drawing/2014/main" id="{4DC7C6E3-9DC8-45BE-BF82-2138F5832614}"/>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52" name="Group 651">
              <a:extLst>
                <a:ext uri="{FF2B5EF4-FFF2-40B4-BE49-F238E27FC236}">
                  <a16:creationId xmlns:a16="http://schemas.microsoft.com/office/drawing/2014/main" id="{DD2DD0EA-342E-4E97-8FF7-5936FA62B3A5}"/>
                </a:ext>
              </a:extLst>
            </p:cNvPr>
            <p:cNvGrpSpPr/>
            <p:nvPr/>
          </p:nvGrpSpPr>
          <p:grpSpPr>
            <a:xfrm>
              <a:off x="4723767" y="3080378"/>
              <a:ext cx="439858" cy="389301"/>
              <a:chOff x="3131835" y="4047725"/>
              <a:chExt cx="439858" cy="389301"/>
            </a:xfrm>
          </p:grpSpPr>
          <p:grpSp>
            <p:nvGrpSpPr>
              <p:cNvPr id="653" name="Group 652">
                <a:extLst>
                  <a:ext uri="{FF2B5EF4-FFF2-40B4-BE49-F238E27FC236}">
                    <a16:creationId xmlns:a16="http://schemas.microsoft.com/office/drawing/2014/main" id="{3C720BB6-1FF2-4CB9-9F3D-22FC32117C56}"/>
                  </a:ext>
                </a:extLst>
              </p:cNvPr>
              <p:cNvGrpSpPr/>
              <p:nvPr/>
            </p:nvGrpSpPr>
            <p:grpSpPr>
              <a:xfrm>
                <a:off x="3131835" y="4047725"/>
                <a:ext cx="182560" cy="348911"/>
                <a:chOff x="2136298" y="4226790"/>
                <a:chExt cx="196678" cy="375893"/>
              </a:xfrm>
            </p:grpSpPr>
            <p:sp>
              <p:nvSpPr>
                <p:cNvPr id="666" name="Rectangle 665">
                  <a:extLst>
                    <a:ext uri="{FF2B5EF4-FFF2-40B4-BE49-F238E27FC236}">
                      <a16:creationId xmlns:a16="http://schemas.microsoft.com/office/drawing/2014/main" id="{719B7FA9-7CC0-41D3-BAF4-B3433A4BC5F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7" name="server">
                  <a:extLst>
                    <a:ext uri="{FF2B5EF4-FFF2-40B4-BE49-F238E27FC236}">
                      <a16:creationId xmlns:a16="http://schemas.microsoft.com/office/drawing/2014/main" id="{A05B6DA1-2B69-4E13-A636-FA37F8AA5DD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1" name="Oval 660">
                <a:extLst>
                  <a:ext uri="{FF2B5EF4-FFF2-40B4-BE49-F238E27FC236}">
                    <a16:creationId xmlns:a16="http://schemas.microsoft.com/office/drawing/2014/main" id="{32951057-9049-41F1-9CEC-8FB37939C4CC}"/>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62" name="Picture 661">
                <a:extLst>
                  <a:ext uri="{FF2B5EF4-FFF2-40B4-BE49-F238E27FC236}">
                    <a16:creationId xmlns:a16="http://schemas.microsoft.com/office/drawing/2014/main" id="{949717CA-63E1-4658-AC78-817C25CC47E5}"/>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63" name="Freeform 6">
                <a:extLst>
                  <a:ext uri="{FF2B5EF4-FFF2-40B4-BE49-F238E27FC236}">
                    <a16:creationId xmlns:a16="http://schemas.microsoft.com/office/drawing/2014/main" id="{9B31D166-51ED-4330-B9E9-44FDFD738DC3}"/>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5" name="Group 24">
            <a:extLst>
              <a:ext uri="{FF2B5EF4-FFF2-40B4-BE49-F238E27FC236}">
                <a16:creationId xmlns:a16="http://schemas.microsoft.com/office/drawing/2014/main" id="{1F2B699B-F23A-42AC-B7F4-9FF3F933CC3F}"/>
              </a:ext>
            </a:extLst>
          </p:cNvPr>
          <p:cNvGrpSpPr/>
          <p:nvPr/>
        </p:nvGrpSpPr>
        <p:grpSpPr>
          <a:xfrm>
            <a:off x="182834" y="1705019"/>
            <a:ext cx="11727323" cy="483549"/>
            <a:chOff x="182834" y="1705019"/>
            <a:chExt cx="11727323" cy="483549"/>
          </a:xfrm>
        </p:grpSpPr>
        <p:sp>
          <p:nvSpPr>
            <p:cNvPr id="30" name="L-Shape 29">
              <a:extLst>
                <a:ext uri="{FF2B5EF4-FFF2-40B4-BE49-F238E27FC236}">
                  <a16:creationId xmlns:a16="http://schemas.microsoft.com/office/drawing/2014/main" id="{F3504ABD-8A71-4723-9CE7-A38355730D50}"/>
                </a:ext>
              </a:extLst>
            </p:cNvPr>
            <p:cNvSpPr/>
            <p:nvPr/>
          </p:nvSpPr>
          <p:spPr bwMode="auto">
            <a:xfrm flipH="1">
              <a:off x="182834" y="1706127"/>
              <a:ext cx="11727315" cy="482441"/>
            </a:xfrm>
            <a:prstGeom prst="corner">
              <a:avLst>
                <a:gd name="adj1" fmla="val 20789"/>
                <a:gd name="adj2" fmla="val 802015"/>
              </a:avLst>
            </a:prstGeom>
            <a:solidFill>
              <a:srgbClr val="F5F0FA"/>
            </a:solidFill>
            <a:ln w="19050">
              <a:solidFill>
                <a:srgbClr val="5C2D91"/>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L="22860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70" name="Rectangle 469">
              <a:hlinkClick r:id="rId70"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C0A35AAB-245E-44BA-B88E-D9B13D1F5A89}"/>
                </a:ext>
              </a:extLst>
            </p:cNvPr>
            <p:cNvSpPr/>
            <p:nvPr/>
          </p:nvSpPr>
          <p:spPr>
            <a:xfrm>
              <a:off x="8729710" y="1705019"/>
              <a:ext cx="3180447" cy="431028"/>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lIns="91440" tIns="91440" b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Conditional Access </a:t>
              </a:r>
              <a:r>
                <a:rPr kumimoji="0" lang="en-US" sz="8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Zero Trust Access Control decisions based on explicit validation of user trust and endpoint integrity</a:t>
              </a:r>
              <a:endParaRPr kumimoji="0" lang="en-US" sz="8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grpSp>
          <p:nvGrpSpPr>
            <p:cNvPr id="133" name="Group 132">
              <a:extLst>
                <a:ext uri="{FF2B5EF4-FFF2-40B4-BE49-F238E27FC236}">
                  <a16:creationId xmlns:a16="http://schemas.microsoft.com/office/drawing/2014/main" id="{C79F5DA1-2DA6-42AE-85A0-375A52152E8E}"/>
                </a:ext>
              </a:extLst>
            </p:cNvPr>
            <p:cNvGrpSpPr/>
            <p:nvPr/>
          </p:nvGrpSpPr>
          <p:grpSpPr>
            <a:xfrm>
              <a:off x="8119433" y="1769730"/>
              <a:ext cx="649901" cy="308564"/>
              <a:chOff x="8602097" y="2090236"/>
              <a:chExt cx="441333" cy="212672"/>
            </a:xfrm>
          </p:grpSpPr>
          <p:cxnSp>
            <p:nvCxnSpPr>
              <p:cNvPr id="130" name="Straight Arrow Connector 129">
                <a:extLst>
                  <a:ext uri="{FF2B5EF4-FFF2-40B4-BE49-F238E27FC236}">
                    <a16:creationId xmlns:a16="http://schemas.microsoft.com/office/drawing/2014/main" id="{52FC44EB-2425-4898-87AC-70A8B458A1E3}"/>
                  </a:ext>
                </a:extLst>
              </p:cNvPr>
              <p:cNvCxnSpPr>
                <a:cxnSpLocks/>
              </p:cNvCxnSpPr>
              <p:nvPr/>
            </p:nvCxnSpPr>
            <p:spPr>
              <a:xfrm>
                <a:off x="8779173" y="2196572"/>
                <a:ext cx="264257" cy="0"/>
              </a:xfrm>
              <a:prstGeom prst="straightConnector1">
                <a:avLst/>
              </a:prstGeom>
              <a:ln w="19050">
                <a:solidFill>
                  <a:srgbClr val="000000"/>
                </a:solidFill>
                <a:headEnd type="none"/>
                <a:tailEnd type="triangle" w="sm" len="med"/>
              </a:ln>
            </p:spPr>
            <p:style>
              <a:lnRef idx="1">
                <a:schemeClr val="accent1"/>
              </a:lnRef>
              <a:fillRef idx="0">
                <a:schemeClr val="accent1"/>
              </a:fillRef>
              <a:effectRef idx="0">
                <a:schemeClr val="accent1"/>
              </a:effectRef>
              <a:fontRef idx="minor">
                <a:schemeClr val="tx1"/>
              </a:fontRef>
            </p:style>
          </p:cxnSp>
          <p:grpSp>
            <p:nvGrpSpPr>
              <p:cNvPr id="670" name="Group 669">
                <a:extLst>
                  <a:ext uri="{FF2B5EF4-FFF2-40B4-BE49-F238E27FC236}">
                    <a16:creationId xmlns:a16="http://schemas.microsoft.com/office/drawing/2014/main" id="{0D74050D-04A1-4AA1-99DF-9312159D54BB}"/>
                  </a:ext>
                </a:extLst>
              </p:cNvPr>
              <p:cNvGrpSpPr/>
              <p:nvPr/>
            </p:nvGrpSpPr>
            <p:grpSpPr>
              <a:xfrm>
                <a:off x="8602097" y="2090236"/>
                <a:ext cx="317134" cy="212672"/>
                <a:chOff x="4603038" y="2460876"/>
                <a:chExt cx="874087" cy="586170"/>
              </a:xfrm>
            </p:grpSpPr>
            <p:sp>
              <p:nvSpPr>
                <p:cNvPr id="671" name="Flowchart: Decision 670">
                  <a:extLst>
                    <a:ext uri="{FF2B5EF4-FFF2-40B4-BE49-F238E27FC236}">
                      <a16:creationId xmlns:a16="http://schemas.microsoft.com/office/drawing/2014/main" id="{C068924F-5C72-4E72-9D84-FE4784705D1A}"/>
                    </a:ext>
                  </a:extLst>
                </p:cNvPr>
                <p:cNvSpPr/>
                <p:nvPr/>
              </p:nvSpPr>
              <p:spPr bwMode="auto">
                <a:xfrm>
                  <a:off x="4603038" y="2460876"/>
                  <a:ext cx="874087" cy="586170"/>
                </a:xfrm>
                <a:prstGeom prst="flowChartDecision">
                  <a:avLst/>
                </a:prstGeom>
                <a:solidFill>
                  <a:srgbClr val="000000"/>
                </a:solidFill>
                <a:ln w="2857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2" name="Rectangle 671">
                  <a:extLst>
                    <a:ext uri="{FF2B5EF4-FFF2-40B4-BE49-F238E27FC236}">
                      <a16:creationId xmlns:a16="http://schemas.microsoft.com/office/drawing/2014/main" id="{97C93E14-6BD3-4A4E-8122-BEA0EE40DBBE}"/>
                    </a:ext>
                  </a:extLst>
                </p:cNvPr>
                <p:cNvSpPr/>
                <p:nvPr/>
              </p:nvSpPr>
              <p:spPr bwMode="auto">
                <a:xfrm>
                  <a:off x="4945912" y="2732988"/>
                  <a:ext cx="290368" cy="45719"/>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80" name="Group 679">
                  <a:extLst>
                    <a:ext uri="{FF2B5EF4-FFF2-40B4-BE49-F238E27FC236}">
                      <a16:creationId xmlns:a16="http://schemas.microsoft.com/office/drawing/2014/main" id="{B7BBB008-3150-4157-AD39-1FADCF8A4980}"/>
                    </a:ext>
                  </a:extLst>
                </p:cNvPr>
                <p:cNvGrpSpPr/>
                <p:nvPr/>
              </p:nvGrpSpPr>
              <p:grpSpPr>
                <a:xfrm>
                  <a:off x="4945912" y="2654084"/>
                  <a:ext cx="246315" cy="202204"/>
                  <a:chOff x="4919039" y="2627071"/>
                  <a:chExt cx="318420" cy="202204"/>
                </a:xfrm>
              </p:grpSpPr>
              <p:sp>
                <p:nvSpPr>
                  <p:cNvPr id="707" name="Rectangle 706">
                    <a:extLst>
                      <a:ext uri="{FF2B5EF4-FFF2-40B4-BE49-F238E27FC236}">
                        <a16:creationId xmlns:a16="http://schemas.microsoft.com/office/drawing/2014/main" id="{C312DED8-BFAC-466C-BA0E-D960855E6B60}"/>
                      </a:ext>
                    </a:extLst>
                  </p:cNvPr>
                  <p:cNvSpPr/>
                  <p:nvPr/>
                </p:nvSpPr>
                <p:spPr bwMode="auto">
                  <a:xfrm>
                    <a:off x="4919044" y="2627071"/>
                    <a:ext cx="290365" cy="45718"/>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6" name="Rectangle 745">
                    <a:extLst>
                      <a:ext uri="{FF2B5EF4-FFF2-40B4-BE49-F238E27FC236}">
                        <a16:creationId xmlns:a16="http://schemas.microsoft.com/office/drawing/2014/main" id="{9E765780-060D-4319-999A-82653241196F}"/>
                      </a:ext>
                    </a:extLst>
                  </p:cNvPr>
                  <p:cNvSpPr/>
                  <p:nvPr/>
                </p:nvSpPr>
                <p:spPr bwMode="auto">
                  <a:xfrm>
                    <a:off x="4919039" y="2783557"/>
                    <a:ext cx="318420" cy="45718"/>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699" name="Oval 698">
                  <a:extLst>
                    <a:ext uri="{FF2B5EF4-FFF2-40B4-BE49-F238E27FC236}">
                      <a16:creationId xmlns:a16="http://schemas.microsoft.com/office/drawing/2014/main" id="{D8ED1663-79F1-48F6-BD8C-0602114EBCEC}"/>
                    </a:ext>
                  </a:extLst>
                </p:cNvPr>
                <p:cNvSpPr/>
                <p:nvPr/>
              </p:nvSpPr>
              <p:spPr bwMode="auto">
                <a:xfrm>
                  <a:off x="4867499" y="2654596"/>
                  <a:ext cx="49292" cy="45719"/>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1" name="Oval 700">
                  <a:extLst>
                    <a:ext uri="{FF2B5EF4-FFF2-40B4-BE49-F238E27FC236}">
                      <a16:creationId xmlns:a16="http://schemas.microsoft.com/office/drawing/2014/main" id="{A2CC4B58-D7D0-44A1-A756-008486040B40}"/>
                    </a:ext>
                  </a:extLst>
                </p:cNvPr>
                <p:cNvSpPr/>
                <p:nvPr/>
              </p:nvSpPr>
              <p:spPr bwMode="auto">
                <a:xfrm>
                  <a:off x="4869577" y="2815015"/>
                  <a:ext cx="49292" cy="45719"/>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6" name="Oval 705">
                  <a:extLst>
                    <a:ext uri="{FF2B5EF4-FFF2-40B4-BE49-F238E27FC236}">
                      <a16:creationId xmlns:a16="http://schemas.microsoft.com/office/drawing/2014/main" id="{8AE71B22-BDDC-46ED-AFCA-881F5985BCFA}"/>
                    </a:ext>
                  </a:extLst>
                </p:cNvPr>
                <p:cNvSpPr/>
                <p:nvPr/>
              </p:nvSpPr>
              <p:spPr bwMode="auto">
                <a:xfrm>
                  <a:off x="4869577" y="2731876"/>
                  <a:ext cx="49292" cy="45719"/>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cxnSp>
        <p:nvCxnSpPr>
          <p:cNvPr id="95" name="Straight Connector 94">
            <a:extLst>
              <a:ext uri="{FF2B5EF4-FFF2-40B4-BE49-F238E27FC236}">
                <a16:creationId xmlns:a16="http://schemas.microsoft.com/office/drawing/2014/main" id="{1310528B-7D54-4B17-8910-DFEE87C91BDB}"/>
              </a:ext>
            </a:extLst>
          </p:cNvPr>
          <p:cNvCxnSpPr>
            <a:cxnSpLocks/>
          </p:cNvCxnSpPr>
          <p:nvPr/>
        </p:nvCxnSpPr>
        <p:spPr>
          <a:xfrm>
            <a:off x="10017471" y="989744"/>
            <a:ext cx="1837523" cy="11916"/>
          </a:xfrm>
          <a:prstGeom prst="line">
            <a:avLst/>
          </a:prstGeom>
          <a:ln w="28575">
            <a:gradFill flip="none" rotWithShape="1">
              <a:gsLst>
                <a:gs pos="20000">
                  <a:srgbClr val="5C2D91"/>
                </a:gs>
                <a:gs pos="80000">
                  <a:srgbClr val="5C2D91"/>
                </a:gs>
                <a:gs pos="100000">
                  <a:schemeClr val="bg1"/>
                </a:gs>
              </a:gsLst>
              <a:lin ang="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359C4404-1F78-4C51-AE4D-2E2998A4D775}"/>
              </a:ext>
            </a:extLst>
          </p:cNvPr>
          <p:cNvGrpSpPr/>
          <p:nvPr/>
        </p:nvGrpSpPr>
        <p:grpSpPr>
          <a:xfrm>
            <a:off x="201931" y="6160516"/>
            <a:ext cx="11720761" cy="306656"/>
            <a:chOff x="201931" y="6160516"/>
            <a:chExt cx="11720761" cy="306656"/>
          </a:xfrm>
        </p:grpSpPr>
        <p:sp>
          <p:nvSpPr>
            <p:cNvPr id="115" name="L-Shape 114">
              <a:extLst>
                <a:ext uri="{FF2B5EF4-FFF2-40B4-BE49-F238E27FC236}">
                  <a16:creationId xmlns:a16="http://schemas.microsoft.com/office/drawing/2014/main" id="{51796C53-83DD-473F-BCE9-B907C01BF44A}"/>
                </a:ext>
              </a:extLst>
            </p:cNvPr>
            <p:cNvSpPr/>
            <p:nvPr/>
          </p:nvSpPr>
          <p:spPr bwMode="auto">
            <a:xfrm flipH="1">
              <a:off x="201931" y="6161795"/>
              <a:ext cx="11720761" cy="303571"/>
            </a:xfrm>
            <a:prstGeom prst="corner">
              <a:avLst>
                <a:gd name="adj1" fmla="val 24931"/>
                <a:gd name="adj2" fmla="val 1172250"/>
              </a:avLst>
            </a:prstGeom>
            <a:solidFill>
              <a:schemeClr val="bg1">
                <a:lumMod val="95000"/>
              </a:schemeClr>
            </a:solid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L="22860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83" name="Rectangle 82">
              <a:hlinkClick r:id="rId71" tooltip="DevSecOps and Application development security that integrates natively in the developer workflow including code scanning, secret scanning, alerting, security policies, and more. "/>
              <a:extLst>
                <a:ext uri="{FF2B5EF4-FFF2-40B4-BE49-F238E27FC236}">
                  <a16:creationId xmlns:a16="http://schemas.microsoft.com/office/drawing/2014/main" id="{D7C219A4-1495-47CB-BC7B-EDD3E4B41E55}"/>
                </a:ext>
              </a:extLst>
            </p:cNvPr>
            <p:cNvSpPr/>
            <p:nvPr/>
          </p:nvSpPr>
          <p:spPr bwMode="auto">
            <a:xfrm>
              <a:off x="8341997" y="6160516"/>
              <a:ext cx="3561746" cy="306656"/>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tIns="0" rIns="274320" bIns="0" rtlCol="0" anchor="ctr">
              <a:noAutofit/>
            </a:bodyPr>
            <a:lstStyle/>
            <a:p>
              <a:pPr marL="171450" marR="0" lvl="0" indent="0" algn="ctr" defTabSz="932472" rtl="0" eaLnBrk="1" fontAlgn="base" latinLnBrk="0" hangingPunct="1">
                <a:lnSpc>
                  <a:spcPct val="90000"/>
                </a:lnSpc>
                <a:spcBef>
                  <a:spcPct val="0"/>
                </a:spcBef>
                <a:spcAft>
                  <a:spcPts val="100"/>
                </a:spcAft>
                <a:buClrTx/>
                <a:buSzTx/>
                <a:buFontTx/>
                <a:buNone/>
                <a:tabLst/>
                <a:defRPr/>
              </a:pPr>
              <a:r>
                <a:rPr kumimoji="0" lang="en-US" sz="850" b="1"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GitHub Advanced Security &amp; Azure DevOps Security</a:t>
              </a:r>
            </a:p>
            <a:p>
              <a:pPr marL="171450" marR="0" lvl="0" indent="0" algn="ctr" defTabSz="932472" rtl="0" eaLnBrk="1" fontAlgn="base" latinLnBrk="0" hangingPunct="1">
                <a:lnSpc>
                  <a:spcPct val="90000"/>
                </a:lnSpc>
                <a:spcBef>
                  <a:spcPct val="0"/>
                </a:spcBef>
                <a:spcAft>
                  <a:spcPct val="0"/>
                </a:spcAft>
                <a:buClrTx/>
                <a:buSzTx/>
                <a:buFontTx/>
                <a:buNone/>
                <a:tabLst/>
                <a:defRPr/>
              </a:pPr>
              <a:r>
                <a:rPr kumimoji="0" lang="en-US" sz="8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Secure development and software supply chain</a:t>
              </a:r>
            </a:p>
          </p:txBody>
        </p:sp>
        <p:pic>
          <p:nvPicPr>
            <p:cNvPr id="1026" name="Picture 2" descr="See the source image">
              <a:extLst>
                <a:ext uri="{FF2B5EF4-FFF2-40B4-BE49-F238E27FC236}">
                  <a16:creationId xmlns:a16="http://schemas.microsoft.com/office/drawing/2014/main" id="{A8A5C70E-4246-4A1F-838C-F3ACE9035E3B}"/>
                </a:ext>
              </a:extLst>
            </p:cNvPr>
            <p:cNvPicPr>
              <a:picLocks noChangeAspect="1" noChangeArrowheads="1"/>
            </p:cNvPicPr>
            <p:nvPr/>
          </p:nvPicPr>
          <p:blipFill>
            <a:blip r:embed="rId7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68771" y="6201181"/>
              <a:ext cx="300884" cy="17092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97" name="Group 1096">
            <a:extLst>
              <a:ext uri="{FF2B5EF4-FFF2-40B4-BE49-F238E27FC236}">
                <a16:creationId xmlns:a16="http://schemas.microsoft.com/office/drawing/2014/main" id="{49366495-36D3-44B8-A5A6-19B20309AF5E}"/>
              </a:ext>
            </a:extLst>
          </p:cNvPr>
          <p:cNvGrpSpPr/>
          <p:nvPr/>
        </p:nvGrpSpPr>
        <p:grpSpPr>
          <a:xfrm>
            <a:off x="5433191" y="4467156"/>
            <a:ext cx="533026" cy="253182"/>
            <a:chOff x="10037345" y="4277217"/>
            <a:chExt cx="887532" cy="421571"/>
          </a:xfrm>
        </p:grpSpPr>
        <p:pic>
          <p:nvPicPr>
            <p:cNvPr id="1098" name="Picture 1097">
              <a:extLst>
                <a:ext uri="{FF2B5EF4-FFF2-40B4-BE49-F238E27FC236}">
                  <a16:creationId xmlns:a16="http://schemas.microsoft.com/office/drawing/2014/main" id="{3DFB37C2-0F93-4BBD-A558-6DAA58BE4231}"/>
                </a:ext>
              </a:extLst>
            </p:cNvPr>
            <p:cNvPicPr>
              <a:picLocks noChangeAspect="1"/>
            </p:cNvPicPr>
            <p:nvPr/>
          </p:nvPicPr>
          <p:blipFill>
            <a:blip r:embed="rId73">
              <a:extLst>
                <a:ext uri="{28A0092B-C50C-407E-A947-70E740481C1C}">
                  <a14:useLocalDpi xmlns:a14="http://schemas.microsoft.com/office/drawing/2010/main" val="0"/>
                </a:ext>
              </a:extLst>
            </a:blip>
            <a:stretch>
              <a:fillRect/>
            </a:stretch>
          </p:blipFill>
          <p:spPr>
            <a:xfrm>
              <a:off x="10037345" y="4277217"/>
              <a:ext cx="140386" cy="257327"/>
            </a:xfrm>
            <a:prstGeom prst="rect">
              <a:avLst/>
            </a:prstGeom>
          </p:spPr>
        </p:pic>
        <p:pic>
          <p:nvPicPr>
            <p:cNvPr id="1099" name="Picture 1098">
              <a:extLst>
                <a:ext uri="{FF2B5EF4-FFF2-40B4-BE49-F238E27FC236}">
                  <a16:creationId xmlns:a16="http://schemas.microsoft.com/office/drawing/2014/main" id="{689CDAF5-C757-479E-94BF-6697C9BA4C0F}"/>
                </a:ext>
              </a:extLst>
            </p:cNvPr>
            <p:cNvPicPr>
              <a:picLocks noChangeAspect="1"/>
            </p:cNvPicPr>
            <p:nvPr/>
          </p:nvPicPr>
          <p:blipFill>
            <a:blip r:embed="rId74">
              <a:extLst>
                <a:ext uri="{28A0092B-C50C-407E-A947-70E740481C1C}">
                  <a14:useLocalDpi xmlns:a14="http://schemas.microsoft.com/office/drawing/2010/main" val="0"/>
                </a:ext>
              </a:extLst>
            </a:blip>
            <a:stretch>
              <a:fillRect/>
            </a:stretch>
          </p:blipFill>
          <p:spPr>
            <a:xfrm>
              <a:off x="10158802" y="4553797"/>
              <a:ext cx="269515" cy="144991"/>
            </a:xfrm>
            <a:prstGeom prst="rect">
              <a:avLst/>
            </a:prstGeom>
          </p:spPr>
        </p:pic>
        <p:pic>
          <p:nvPicPr>
            <p:cNvPr id="1100" name="Picture 1099">
              <a:extLst>
                <a:ext uri="{FF2B5EF4-FFF2-40B4-BE49-F238E27FC236}">
                  <a16:creationId xmlns:a16="http://schemas.microsoft.com/office/drawing/2014/main" id="{28F88C71-BD01-4297-8742-697D6C551224}"/>
                </a:ext>
              </a:extLst>
            </p:cNvPr>
            <p:cNvPicPr>
              <a:picLocks noChangeAspect="1"/>
            </p:cNvPicPr>
            <p:nvPr/>
          </p:nvPicPr>
          <p:blipFill>
            <a:blip r:embed="rId75">
              <a:extLst>
                <a:ext uri="{28A0092B-C50C-407E-A947-70E740481C1C}">
                  <a14:useLocalDpi xmlns:a14="http://schemas.microsoft.com/office/drawing/2010/main" val="0"/>
                </a:ext>
              </a:extLst>
            </a:blip>
            <a:stretch>
              <a:fillRect/>
            </a:stretch>
          </p:blipFill>
          <p:spPr>
            <a:xfrm>
              <a:off x="10648679" y="4326594"/>
              <a:ext cx="276198" cy="172623"/>
            </a:xfrm>
            <a:prstGeom prst="rect">
              <a:avLst/>
            </a:prstGeom>
          </p:spPr>
        </p:pic>
        <p:grpSp>
          <p:nvGrpSpPr>
            <p:cNvPr id="1101" name="Group 1100">
              <a:extLst>
                <a:ext uri="{FF2B5EF4-FFF2-40B4-BE49-F238E27FC236}">
                  <a16:creationId xmlns:a16="http://schemas.microsoft.com/office/drawing/2014/main" id="{2E2B234F-5BFF-4F0C-A7E1-F17A527D541B}"/>
                </a:ext>
              </a:extLst>
            </p:cNvPr>
            <p:cNvGrpSpPr/>
            <p:nvPr/>
          </p:nvGrpSpPr>
          <p:grpSpPr>
            <a:xfrm>
              <a:off x="10529411" y="4598758"/>
              <a:ext cx="203852" cy="49419"/>
              <a:chOff x="11279844" y="3739404"/>
              <a:chExt cx="343140" cy="83186"/>
            </a:xfrm>
          </p:grpSpPr>
          <p:sp>
            <p:nvSpPr>
              <p:cNvPr id="1103" name="Oval 1102">
                <a:extLst>
                  <a:ext uri="{FF2B5EF4-FFF2-40B4-BE49-F238E27FC236}">
                    <a16:creationId xmlns:a16="http://schemas.microsoft.com/office/drawing/2014/main" id="{A70C9EB8-0A4A-41C8-BCF5-AB49E14C6AC0}"/>
                  </a:ext>
                </a:extLst>
              </p:cNvPr>
              <p:cNvSpPr/>
              <p:nvPr/>
            </p:nvSpPr>
            <p:spPr bwMode="auto">
              <a:xfrm>
                <a:off x="11279844" y="3739404"/>
                <a:ext cx="83149"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1104" name="Oval 1103">
                <a:extLst>
                  <a:ext uri="{FF2B5EF4-FFF2-40B4-BE49-F238E27FC236}">
                    <a16:creationId xmlns:a16="http://schemas.microsoft.com/office/drawing/2014/main" id="{87037EC8-3314-4170-8CEB-F690B102252C}"/>
                  </a:ext>
                </a:extLst>
              </p:cNvPr>
              <p:cNvSpPr/>
              <p:nvPr/>
            </p:nvSpPr>
            <p:spPr bwMode="auto">
              <a:xfrm>
                <a:off x="11409843" y="3739422"/>
                <a:ext cx="83150"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1105" name="Oval 1104">
                <a:extLst>
                  <a:ext uri="{FF2B5EF4-FFF2-40B4-BE49-F238E27FC236}">
                    <a16:creationId xmlns:a16="http://schemas.microsoft.com/office/drawing/2014/main" id="{B88E2FF4-A452-4EDE-AC83-826787B9FC40}"/>
                  </a:ext>
                </a:extLst>
              </p:cNvPr>
              <p:cNvSpPr/>
              <p:nvPr/>
            </p:nvSpPr>
            <p:spPr bwMode="auto">
              <a:xfrm>
                <a:off x="11539834" y="3739442"/>
                <a:ext cx="83150"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pic>
          <p:nvPicPr>
            <p:cNvPr id="1102" name="Picture 1101">
              <a:extLst>
                <a:ext uri="{FF2B5EF4-FFF2-40B4-BE49-F238E27FC236}">
                  <a16:creationId xmlns:a16="http://schemas.microsoft.com/office/drawing/2014/main" id="{E5AFFB4A-AA0D-48B1-9250-DDDBDA14F7C9}"/>
                </a:ext>
              </a:extLst>
            </p:cNvPr>
            <p:cNvPicPr>
              <a:picLocks noChangeAspect="1"/>
            </p:cNvPicPr>
            <p:nvPr/>
          </p:nvPicPr>
          <p:blipFill rotWithShape="1">
            <a:blip r:embed="rId76">
              <a:extLst>
                <a:ext uri="{28A0092B-C50C-407E-A947-70E740481C1C}">
                  <a14:useLocalDpi xmlns:a14="http://schemas.microsoft.com/office/drawing/2010/main" val="0"/>
                </a:ext>
              </a:extLst>
            </a:blip>
            <a:srcRect l="13212" t="27676" r="12301" b="27919"/>
            <a:stretch/>
          </p:blipFill>
          <p:spPr>
            <a:xfrm>
              <a:off x="10279119" y="4296277"/>
              <a:ext cx="367709" cy="219207"/>
            </a:xfrm>
            <a:prstGeom prst="rect">
              <a:avLst/>
            </a:prstGeom>
          </p:spPr>
        </p:pic>
      </p:grpSp>
      <p:grpSp>
        <p:nvGrpSpPr>
          <p:cNvPr id="631" name="Group 630">
            <a:extLst>
              <a:ext uri="{FF2B5EF4-FFF2-40B4-BE49-F238E27FC236}">
                <a16:creationId xmlns:a16="http://schemas.microsoft.com/office/drawing/2014/main" id="{C39DC576-9AAC-43F9-9B25-FC0D1EF9B677}"/>
              </a:ext>
            </a:extLst>
          </p:cNvPr>
          <p:cNvGrpSpPr/>
          <p:nvPr/>
        </p:nvGrpSpPr>
        <p:grpSpPr>
          <a:xfrm>
            <a:off x="4368917" y="4469544"/>
            <a:ext cx="370338" cy="327772"/>
            <a:chOff x="4723767" y="3080378"/>
            <a:chExt cx="439858" cy="389301"/>
          </a:xfrm>
        </p:grpSpPr>
        <p:pic>
          <p:nvPicPr>
            <p:cNvPr id="632" name="Picture 631">
              <a:extLst>
                <a:ext uri="{FF2B5EF4-FFF2-40B4-BE49-F238E27FC236}">
                  <a16:creationId xmlns:a16="http://schemas.microsoft.com/office/drawing/2014/main" id="{BEDCB63A-A4BE-4551-BEB1-C07D35CF435D}"/>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33" name="Group 632">
              <a:extLst>
                <a:ext uri="{FF2B5EF4-FFF2-40B4-BE49-F238E27FC236}">
                  <a16:creationId xmlns:a16="http://schemas.microsoft.com/office/drawing/2014/main" id="{BBE0AFD2-DCCD-4B3E-90C3-5763893476FC}"/>
                </a:ext>
              </a:extLst>
            </p:cNvPr>
            <p:cNvGrpSpPr/>
            <p:nvPr/>
          </p:nvGrpSpPr>
          <p:grpSpPr>
            <a:xfrm>
              <a:off x="4723767" y="3080378"/>
              <a:ext cx="439858" cy="389301"/>
              <a:chOff x="3131835" y="4047725"/>
              <a:chExt cx="439858" cy="389301"/>
            </a:xfrm>
          </p:grpSpPr>
          <p:grpSp>
            <p:nvGrpSpPr>
              <p:cNvPr id="635" name="Group 634">
                <a:extLst>
                  <a:ext uri="{FF2B5EF4-FFF2-40B4-BE49-F238E27FC236}">
                    <a16:creationId xmlns:a16="http://schemas.microsoft.com/office/drawing/2014/main" id="{99C86171-C454-4F91-B278-7ECA34197906}"/>
                  </a:ext>
                </a:extLst>
              </p:cNvPr>
              <p:cNvGrpSpPr/>
              <p:nvPr/>
            </p:nvGrpSpPr>
            <p:grpSpPr>
              <a:xfrm>
                <a:off x="3131835" y="4047725"/>
                <a:ext cx="182560" cy="348911"/>
                <a:chOff x="2136298" y="4226790"/>
                <a:chExt cx="196678" cy="375893"/>
              </a:xfrm>
            </p:grpSpPr>
            <p:sp>
              <p:nvSpPr>
                <p:cNvPr id="648" name="Rectangle 647">
                  <a:extLst>
                    <a:ext uri="{FF2B5EF4-FFF2-40B4-BE49-F238E27FC236}">
                      <a16:creationId xmlns:a16="http://schemas.microsoft.com/office/drawing/2014/main" id="{57044A60-969C-4B2D-BC56-EE3C5A019B35}"/>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49" name="server">
                  <a:extLst>
                    <a:ext uri="{FF2B5EF4-FFF2-40B4-BE49-F238E27FC236}">
                      <a16:creationId xmlns:a16="http://schemas.microsoft.com/office/drawing/2014/main" id="{EDD3E45D-59C3-4AAC-942E-E51F10BD7AEA}"/>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36" name="Oval 635">
                <a:extLst>
                  <a:ext uri="{FF2B5EF4-FFF2-40B4-BE49-F238E27FC236}">
                    <a16:creationId xmlns:a16="http://schemas.microsoft.com/office/drawing/2014/main" id="{1AC50614-D910-4F74-9FCB-AAF49AC244BB}"/>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46" name="Picture 645">
                <a:extLst>
                  <a:ext uri="{FF2B5EF4-FFF2-40B4-BE49-F238E27FC236}">
                    <a16:creationId xmlns:a16="http://schemas.microsoft.com/office/drawing/2014/main" id="{A6B2F45D-B39D-4559-9199-2B4016ED0E18}"/>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47" name="Freeform 6">
                <a:extLst>
                  <a:ext uri="{FF2B5EF4-FFF2-40B4-BE49-F238E27FC236}">
                    <a16:creationId xmlns:a16="http://schemas.microsoft.com/office/drawing/2014/main" id="{282E1AE3-CD2C-4152-B75D-02480AB1A38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cxnSp>
        <p:nvCxnSpPr>
          <p:cNvPr id="169" name="Connector: Elbow 168">
            <a:extLst>
              <a:ext uri="{FF2B5EF4-FFF2-40B4-BE49-F238E27FC236}">
                <a16:creationId xmlns:a16="http://schemas.microsoft.com/office/drawing/2014/main" id="{A33D7D39-6C68-4FBC-ACD0-0A68989EB83E}"/>
              </a:ext>
            </a:extLst>
          </p:cNvPr>
          <p:cNvCxnSpPr>
            <a:cxnSpLocks/>
            <a:stCxn id="582" idx="0"/>
            <a:endCxn id="175" idx="1"/>
          </p:cNvCxnSpPr>
          <p:nvPr/>
        </p:nvCxnSpPr>
        <p:spPr>
          <a:xfrm rot="16200000" flipH="1">
            <a:off x="3509943" y="3049944"/>
            <a:ext cx="584737" cy="2146597"/>
          </a:xfrm>
          <a:prstGeom prst="bentConnector3">
            <a:avLst>
              <a:gd name="adj1" fmla="val 72843"/>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06" name="Connector: Elbow 1105">
            <a:extLst>
              <a:ext uri="{FF2B5EF4-FFF2-40B4-BE49-F238E27FC236}">
                <a16:creationId xmlns:a16="http://schemas.microsoft.com/office/drawing/2014/main" id="{8D2E90D5-5F83-4EF7-9C45-1EF704DA83D7}"/>
              </a:ext>
            </a:extLst>
          </p:cNvPr>
          <p:cNvCxnSpPr>
            <a:cxnSpLocks/>
          </p:cNvCxnSpPr>
          <p:nvPr/>
        </p:nvCxnSpPr>
        <p:spPr>
          <a:xfrm rot="16200000" flipH="1">
            <a:off x="1382180" y="2820181"/>
            <a:ext cx="1636705" cy="383565"/>
          </a:xfrm>
          <a:prstGeom prst="bentConnector3">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205" name="Group 204">
            <a:extLst>
              <a:ext uri="{FF2B5EF4-FFF2-40B4-BE49-F238E27FC236}">
                <a16:creationId xmlns:a16="http://schemas.microsoft.com/office/drawing/2014/main" id="{3D993FEE-D3B7-4B3F-8811-8B23BF89FCD2}"/>
              </a:ext>
            </a:extLst>
          </p:cNvPr>
          <p:cNvGrpSpPr/>
          <p:nvPr/>
        </p:nvGrpSpPr>
        <p:grpSpPr>
          <a:xfrm>
            <a:off x="9432393" y="5534357"/>
            <a:ext cx="123684" cy="130517"/>
            <a:chOff x="5272950" y="2774444"/>
            <a:chExt cx="168221" cy="177514"/>
          </a:xfrm>
        </p:grpSpPr>
        <p:sp>
          <p:nvSpPr>
            <p:cNvPr id="203" name="Freeform 1059">
              <a:extLst>
                <a:ext uri="{FF2B5EF4-FFF2-40B4-BE49-F238E27FC236}">
                  <a16:creationId xmlns:a16="http://schemas.microsoft.com/office/drawing/2014/main" id="{3A643D51-67FF-4ED3-BF2A-8598DF9F11C7}"/>
                </a:ext>
              </a:extLst>
            </p:cNvPr>
            <p:cNvSpPr>
              <a:spLocks/>
            </p:cNvSpPr>
            <p:nvPr/>
          </p:nvSpPr>
          <p:spPr bwMode="auto">
            <a:xfrm>
              <a:off x="5272950" y="2869497"/>
              <a:ext cx="168221" cy="82461"/>
            </a:xfrm>
            <a:custGeom>
              <a:avLst/>
              <a:gdLst>
                <a:gd name="T0" fmla="*/ 32 w 64"/>
                <a:gd name="T1" fmla="*/ 0 h 32"/>
                <a:gd name="T2" fmla="*/ 0 w 64"/>
                <a:gd name="T3" fmla="*/ 32 h 32"/>
                <a:gd name="T4" fmla="*/ 64 w 64"/>
                <a:gd name="T5" fmla="*/ 32 h 32"/>
                <a:gd name="T6" fmla="*/ 32 w 64"/>
                <a:gd name="T7" fmla="*/ 0 h 32"/>
              </a:gdLst>
              <a:ahLst/>
              <a:cxnLst>
                <a:cxn ang="0">
                  <a:pos x="T0" y="T1"/>
                </a:cxn>
                <a:cxn ang="0">
                  <a:pos x="T2" y="T3"/>
                </a:cxn>
                <a:cxn ang="0">
                  <a:pos x="T4" y="T5"/>
                </a:cxn>
                <a:cxn ang="0">
                  <a:pos x="T6" y="T7"/>
                </a:cxn>
              </a:cxnLst>
              <a:rect l="0" t="0" r="r" b="b"/>
              <a:pathLst>
                <a:path w="64" h="32">
                  <a:moveTo>
                    <a:pt x="32" y="0"/>
                  </a:moveTo>
                  <a:cubicBezTo>
                    <a:pt x="14" y="0"/>
                    <a:pt x="0" y="14"/>
                    <a:pt x="0" y="32"/>
                  </a:cubicBezTo>
                  <a:cubicBezTo>
                    <a:pt x="64" y="32"/>
                    <a:pt x="64" y="32"/>
                    <a:pt x="64" y="32"/>
                  </a:cubicBezTo>
                  <a:cubicBezTo>
                    <a:pt x="64" y="14"/>
                    <a:pt x="50" y="0"/>
                    <a:pt x="3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sp>
          <p:nvSpPr>
            <p:cNvPr id="204" name="Oval 1060">
              <a:extLst>
                <a:ext uri="{FF2B5EF4-FFF2-40B4-BE49-F238E27FC236}">
                  <a16:creationId xmlns:a16="http://schemas.microsoft.com/office/drawing/2014/main" id="{555F8BD9-C9EE-41BF-9B74-22FAD0A8CF89}"/>
                </a:ext>
              </a:extLst>
            </p:cNvPr>
            <p:cNvSpPr>
              <a:spLocks noChangeArrowheads="1"/>
            </p:cNvSpPr>
            <p:nvPr/>
          </p:nvSpPr>
          <p:spPr bwMode="auto">
            <a:xfrm>
              <a:off x="5312012" y="2774444"/>
              <a:ext cx="90098" cy="845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171" name="Group 170">
            <a:extLst>
              <a:ext uri="{FF2B5EF4-FFF2-40B4-BE49-F238E27FC236}">
                <a16:creationId xmlns:a16="http://schemas.microsoft.com/office/drawing/2014/main" id="{A8402CA3-2303-4CD4-8DBB-0171D2A95881}"/>
              </a:ext>
            </a:extLst>
          </p:cNvPr>
          <p:cNvGrpSpPr/>
          <p:nvPr/>
        </p:nvGrpSpPr>
        <p:grpSpPr>
          <a:xfrm>
            <a:off x="284627" y="5490836"/>
            <a:ext cx="1623782" cy="830688"/>
            <a:chOff x="284627" y="5490836"/>
            <a:chExt cx="1623782" cy="830688"/>
          </a:xfrm>
        </p:grpSpPr>
        <p:grpSp>
          <p:nvGrpSpPr>
            <p:cNvPr id="13" name="Group 12">
              <a:extLst>
                <a:ext uri="{FF2B5EF4-FFF2-40B4-BE49-F238E27FC236}">
                  <a16:creationId xmlns:a16="http://schemas.microsoft.com/office/drawing/2014/main" id="{F5D285D6-BB19-4EF3-A4AA-722AA062D872}"/>
                </a:ext>
              </a:extLst>
            </p:cNvPr>
            <p:cNvGrpSpPr/>
            <p:nvPr/>
          </p:nvGrpSpPr>
          <p:grpSpPr>
            <a:xfrm>
              <a:off x="284627" y="5490836"/>
              <a:ext cx="1623782" cy="830688"/>
              <a:chOff x="136776" y="5337327"/>
              <a:chExt cx="1623782" cy="830688"/>
            </a:xfrm>
          </p:grpSpPr>
          <p:grpSp>
            <p:nvGrpSpPr>
              <p:cNvPr id="502" name="Group 501">
                <a:extLst>
                  <a:ext uri="{FF2B5EF4-FFF2-40B4-BE49-F238E27FC236}">
                    <a16:creationId xmlns:a16="http://schemas.microsoft.com/office/drawing/2014/main" id="{62B05F48-488F-419C-8A2F-20BE6F7116C0}"/>
                  </a:ext>
                </a:extLst>
              </p:cNvPr>
              <p:cNvGrpSpPr/>
              <p:nvPr/>
            </p:nvGrpSpPr>
            <p:grpSpPr>
              <a:xfrm>
                <a:off x="136776" y="5337327"/>
                <a:ext cx="1623782" cy="830688"/>
                <a:chOff x="3829108" y="5417189"/>
                <a:chExt cx="1623782" cy="830688"/>
              </a:xfrm>
            </p:grpSpPr>
            <p:sp>
              <p:nvSpPr>
                <p:cNvPr id="567" name="Rectangle 566">
                  <a:hlinkClick r:id="rId77" tooltip="Windows 10 is designed to protect against known and emerging security threats across the spectrum of attackers and attack vectors. Windows 10 focuses on providing excellence in both security and productivity."/>
                  <a:extLst>
                    <a:ext uri="{FF2B5EF4-FFF2-40B4-BE49-F238E27FC236}">
                      <a16:creationId xmlns:a16="http://schemas.microsoft.com/office/drawing/2014/main" id="{12F47460-432B-44C0-B838-482409AFCE7B}"/>
                    </a:ext>
                  </a:extLst>
                </p:cNvPr>
                <p:cNvSpPr/>
                <p:nvPr/>
              </p:nvSpPr>
              <p:spPr bwMode="auto">
                <a:xfrm>
                  <a:off x="3829108" y="5417189"/>
                  <a:ext cx="1623782" cy="830688"/>
                </a:xfrm>
                <a:prstGeom prst="rect">
                  <a:avLst/>
                </a:prstGeom>
                <a:solidFill>
                  <a:schemeClr val="bg1"/>
                </a:solidFill>
                <a:ln w="14224">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marR="0" lvl="0" indent="0" algn="l" defTabSz="914400" rtl="0" eaLnBrk="1" fontAlgn="auto" latinLnBrk="0" hangingPunct="1">
                    <a:lnSpc>
                      <a:spcPct val="97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68" name="Rounded Rectangle 1457">
                  <a:hlinkClick r:id="rId77" tooltip="Windows 10 is designed to protect against known and emerging security threats across the spectrum of attackers and attack vectors. Windows 10 focus on providing excellence in both security and productivity. "/>
                  <a:extLst>
                    <a:ext uri="{FF2B5EF4-FFF2-40B4-BE49-F238E27FC236}">
                      <a16:creationId xmlns:a16="http://schemas.microsoft.com/office/drawing/2014/main" id="{C70FE1D3-B317-4288-9465-092462159B1A}"/>
                    </a:ext>
                  </a:extLst>
                </p:cNvPr>
                <p:cNvSpPr/>
                <p:nvPr/>
              </p:nvSpPr>
              <p:spPr>
                <a:xfrm>
                  <a:off x="3870875" y="5601157"/>
                  <a:ext cx="1203095" cy="561573"/>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Network protection</a:t>
                  </a:r>
                </a:p>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Credential protection</a:t>
                  </a:r>
                </a:p>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Full Disk Encryption</a:t>
                  </a:r>
                </a:p>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t>Attack surface</a:t>
                  </a:r>
                  <a:b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b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t>reduction</a:t>
                  </a:r>
                </a:p>
              </p:txBody>
            </p:sp>
            <p:pic>
              <p:nvPicPr>
                <p:cNvPr id="600" name="Picture 599">
                  <a:extLst>
                    <a:ext uri="{FF2B5EF4-FFF2-40B4-BE49-F238E27FC236}">
                      <a16:creationId xmlns:a16="http://schemas.microsoft.com/office/drawing/2014/main" id="{29020BBF-288B-4126-9EDC-5EB18559A0B2}"/>
                    </a:ext>
                  </a:extLst>
                </p:cNvPr>
                <p:cNvPicPr>
                  <a:picLocks noChangeAspect="1"/>
                </p:cNvPicPr>
                <p:nvPr/>
              </p:nvPicPr>
              <p:blipFill>
                <a:blip r:embed="rId78">
                  <a:duotone>
                    <a:prstClr val="black"/>
                    <a:schemeClr val="accent1">
                      <a:tint val="45000"/>
                      <a:satMod val="400000"/>
                    </a:schemeClr>
                  </a:duotone>
                </a:blip>
                <a:stretch>
                  <a:fillRect/>
                </a:stretch>
              </p:blipFill>
              <p:spPr>
                <a:xfrm>
                  <a:off x="3926237" y="5465007"/>
                  <a:ext cx="121976" cy="120106"/>
                </a:xfrm>
                <a:prstGeom prst="rect">
                  <a:avLst/>
                </a:prstGeom>
              </p:spPr>
            </p:pic>
            <p:sp>
              <p:nvSpPr>
                <p:cNvPr id="601" name="Rectangle 600">
                  <a:extLst>
                    <a:ext uri="{FF2B5EF4-FFF2-40B4-BE49-F238E27FC236}">
                      <a16:creationId xmlns:a16="http://schemas.microsoft.com/office/drawing/2014/main" id="{B24BB291-14EB-43D7-9A23-E0E905E953B4}"/>
                    </a:ext>
                  </a:extLst>
                </p:cNvPr>
                <p:cNvSpPr/>
                <p:nvPr/>
              </p:nvSpPr>
              <p:spPr>
                <a:xfrm>
                  <a:off x="4032242" y="5425922"/>
                  <a:ext cx="1329024" cy="204287"/>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11 &amp; 10 Security</a:t>
                  </a:r>
                </a:p>
              </p:txBody>
            </p:sp>
          </p:grpSp>
          <p:sp>
            <p:nvSpPr>
              <p:cNvPr id="12" name="TextBox 11">
                <a:extLst>
                  <a:ext uri="{FF2B5EF4-FFF2-40B4-BE49-F238E27FC236}">
                    <a16:creationId xmlns:a16="http://schemas.microsoft.com/office/drawing/2014/main" id="{342EC1DB-EF2C-47DC-90E6-DB50D215BE3B}"/>
                  </a:ext>
                </a:extLst>
              </p:cNvPr>
              <p:cNvSpPr txBox="1"/>
              <p:nvPr/>
            </p:nvSpPr>
            <p:spPr>
              <a:xfrm>
                <a:off x="917529" y="5519636"/>
                <a:ext cx="832784" cy="532921"/>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numCol="1" rtlCol="0" anchor="t" anchorCtr="0"/>
              <a:lstStyle>
                <a:defPPr>
                  <a:defRPr lang="en-US"/>
                </a:defPPr>
                <a:lvl1pPr marL="114300">
                  <a:lnSpc>
                    <a:spcPct val="97000"/>
                  </a:lnSpc>
                  <a:spcAft>
                    <a:spcPts val="300"/>
                  </a:spcAft>
                  <a:defRPr sz="75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App control</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Exploit protection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 monitoring</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Next-generation </a:t>
                </a:r>
                <a:b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protection</a:t>
                </a:r>
              </a:p>
            </p:txBody>
          </p:sp>
        </p:grpSp>
        <p:grpSp>
          <p:nvGrpSpPr>
            <p:cNvPr id="551" name="Group 550">
              <a:extLst>
                <a:ext uri="{FF2B5EF4-FFF2-40B4-BE49-F238E27FC236}">
                  <a16:creationId xmlns:a16="http://schemas.microsoft.com/office/drawing/2014/main" id="{D204D56D-16CA-4865-91F5-F8200B5F4CC1}"/>
                </a:ext>
              </a:extLst>
            </p:cNvPr>
            <p:cNvGrpSpPr/>
            <p:nvPr/>
          </p:nvGrpSpPr>
          <p:grpSpPr>
            <a:xfrm>
              <a:off x="959028" y="6237098"/>
              <a:ext cx="188672" cy="45740"/>
              <a:chOff x="6071763" y="3898466"/>
              <a:chExt cx="188672" cy="45740"/>
            </a:xfrm>
            <a:solidFill>
              <a:srgbClr val="8D8D8D"/>
            </a:solidFill>
          </p:grpSpPr>
          <p:sp>
            <p:nvSpPr>
              <p:cNvPr id="556" name="Oval 555">
                <a:extLst>
                  <a:ext uri="{FF2B5EF4-FFF2-40B4-BE49-F238E27FC236}">
                    <a16:creationId xmlns:a16="http://schemas.microsoft.com/office/drawing/2014/main" id="{EC84D73B-3506-4E36-A5EA-669DF2C80E3D}"/>
                  </a:ext>
                </a:extLst>
              </p:cNvPr>
              <p:cNvSpPr/>
              <p:nvPr/>
            </p:nvSpPr>
            <p:spPr bwMode="auto">
              <a:xfrm>
                <a:off x="6071763" y="3898466"/>
                <a:ext cx="45720" cy="4571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9" name="Oval 578">
                <a:extLst>
                  <a:ext uri="{FF2B5EF4-FFF2-40B4-BE49-F238E27FC236}">
                    <a16:creationId xmlns:a16="http://schemas.microsoft.com/office/drawing/2014/main" id="{47ACE184-5411-449F-85D3-30C80EFFA3F8}"/>
                  </a:ext>
                </a:extLst>
              </p:cNvPr>
              <p:cNvSpPr/>
              <p:nvPr/>
            </p:nvSpPr>
            <p:spPr bwMode="auto">
              <a:xfrm>
                <a:off x="6143239" y="3898470"/>
                <a:ext cx="45720" cy="45717"/>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0" name="Oval 579">
                <a:extLst>
                  <a:ext uri="{FF2B5EF4-FFF2-40B4-BE49-F238E27FC236}">
                    <a16:creationId xmlns:a16="http://schemas.microsoft.com/office/drawing/2014/main" id="{6F5DC873-2E22-4CEA-8580-1BB31CEF4AB0}"/>
                  </a:ext>
                </a:extLst>
              </p:cNvPr>
              <p:cNvSpPr/>
              <p:nvPr/>
            </p:nvSpPr>
            <p:spPr bwMode="auto">
              <a:xfrm>
                <a:off x="6214715" y="3898487"/>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486" name="Group 485">
            <a:extLst>
              <a:ext uri="{FF2B5EF4-FFF2-40B4-BE49-F238E27FC236}">
                <a16:creationId xmlns:a16="http://schemas.microsoft.com/office/drawing/2014/main" id="{0A68461A-8EF0-4D8C-8323-E66AB3C5D78F}"/>
              </a:ext>
            </a:extLst>
          </p:cNvPr>
          <p:cNvGrpSpPr/>
          <p:nvPr/>
        </p:nvGrpSpPr>
        <p:grpSpPr>
          <a:xfrm>
            <a:off x="152400" y="101085"/>
            <a:ext cx="4422525" cy="1882098"/>
            <a:chOff x="152400" y="101085"/>
            <a:chExt cx="4422525" cy="1707904"/>
          </a:xfrm>
        </p:grpSpPr>
        <p:sp>
          <p:nvSpPr>
            <p:cNvPr id="487" name="Rectangle 486">
              <a:extLst>
                <a:ext uri="{FF2B5EF4-FFF2-40B4-BE49-F238E27FC236}">
                  <a16:creationId xmlns:a16="http://schemas.microsoft.com/office/drawing/2014/main" id="{F7D633E9-D43B-4820-A3DD-2DAD4021813C}"/>
                </a:ext>
              </a:extLst>
            </p:cNvPr>
            <p:cNvSpPr/>
            <p:nvPr/>
          </p:nvSpPr>
          <p:spPr bwMode="auto">
            <a:xfrm>
              <a:off x="152400" y="101085"/>
              <a:ext cx="4422525" cy="1707904"/>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8" name="Rectangle 487">
              <a:extLst>
                <a:ext uri="{FF2B5EF4-FFF2-40B4-BE49-F238E27FC236}">
                  <a16:creationId xmlns:a16="http://schemas.microsoft.com/office/drawing/2014/main" id="{9B85FBD6-6E0D-4CE6-B79B-A1912DE3D402}"/>
                </a:ext>
              </a:extLst>
            </p:cNvPr>
            <p:cNvSpPr/>
            <p:nvPr/>
          </p:nvSpPr>
          <p:spPr>
            <a:xfrm>
              <a:off x="155473" y="103218"/>
              <a:ext cx="4419452" cy="233906"/>
            </a:xfrm>
            <a:prstGeom prst="rect">
              <a:avLst/>
            </a:prstGeom>
            <a:solidFill>
              <a:schemeClr val="tx2">
                <a:lumMod val="5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Security Operations /  SOC</a:t>
              </a:r>
            </a:p>
          </p:txBody>
        </p:sp>
      </p:grpSp>
      <p:cxnSp>
        <p:nvCxnSpPr>
          <p:cNvPr id="92" name="Straight Connector 91">
            <a:extLst>
              <a:ext uri="{FF2B5EF4-FFF2-40B4-BE49-F238E27FC236}">
                <a16:creationId xmlns:a16="http://schemas.microsoft.com/office/drawing/2014/main" id="{6B17952F-06A6-4BB5-A7F3-B4DCFF1E9126}"/>
              </a:ext>
            </a:extLst>
          </p:cNvPr>
          <p:cNvCxnSpPr>
            <a:cxnSpLocks/>
          </p:cNvCxnSpPr>
          <p:nvPr/>
        </p:nvCxnSpPr>
        <p:spPr>
          <a:xfrm>
            <a:off x="1107439" y="3034198"/>
            <a:ext cx="0" cy="237345"/>
          </a:xfrm>
          <a:prstGeom prst="line">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630" name="Straight Connector 629">
            <a:extLst>
              <a:ext uri="{FF2B5EF4-FFF2-40B4-BE49-F238E27FC236}">
                <a16:creationId xmlns:a16="http://schemas.microsoft.com/office/drawing/2014/main" id="{7F63C01E-81EB-4FD5-B705-AACFC33F76A5}"/>
              </a:ext>
            </a:extLst>
          </p:cNvPr>
          <p:cNvCxnSpPr>
            <a:cxnSpLocks/>
          </p:cNvCxnSpPr>
          <p:nvPr/>
        </p:nvCxnSpPr>
        <p:spPr>
          <a:xfrm>
            <a:off x="1107439" y="3675417"/>
            <a:ext cx="0" cy="151369"/>
          </a:xfrm>
          <a:prstGeom prst="line">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44" name="Rectangle 43">
            <a:extLst>
              <a:ext uri="{FF2B5EF4-FFF2-40B4-BE49-F238E27FC236}">
                <a16:creationId xmlns:a16="http://schemas.microsoft.com/office/drawing/2014/main" id="{32BAD089-192A-4476-9522-433AD508E454}"/>
              </a:ext>
            </a:extLst>
          </p:cNvPr>
          <p:cNvSpPr/>
          <p:nvPr/>
        </p:nvSpPr>
        <p:spPr bwMode="auto">
          <a:xfrm>
            <a:off x="167468" y="3288516"/>
            <a:ext cx="1827144" cy="386332"/>
          </a:xfrm>
          <a:prstGeom prst="rect">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22" name="Rectangle 621">
            <a:hlinkClick r:id="rId79"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861B52B9-C9BF-4E8F-8F85-379792DACC29}"/>
              </a:ext>
            </a:extLst>
          </p:cNvPr>
          <p:cNvSpPr/>
          <p:nvPr/>
        </p:nvSpPr>
        <p:spPr>
          <a:xfrm>
            <a:off x="293032" y="3809380"/>
            <a:ext cx="1646703" cy="1058315"/>
          </a:xfrm>
          <a:prstGeom prst="rect">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t">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97000"/>
              </a:lnSpc>
              <a:spcBef>
                <a:spcPts val="0"/>
              </a:spcBef>
              <a:spcAft>
                <a:spcPts val="100"/>
              </a:spcAft>
              <a:buClrTx/>
              <a:buSzTx/>
              <a:buFontTx/>
              <a:buNone/>
              <a:tabLst>
                <a:tab pos="1028700" algn="l"/>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Microsoft Defender for Endpoint</a:t>
            </a:r>
          </a:p>
          <a:p>
            <a:pPr marL="0" marR="0" lvl="0" indent="0" algn="ctr" defTabSz="914400" rtl="0" eaLnBrk="1" fontAlgn="auto" latinLnBrk="0" hangingPunct="1">
              <a:lnSpc>
                <a:spcPct val="97000"/>
              </a:lnSpc>
              <a:spcBef>
                <a:spcPts val="0"/>
              </a:spcBef>
              <a:spcAft>
                <a:spcPts val="300"/>
              </a:spcAft>
              <a:buClrTx/>
              <a:buSzTx/>
              <a:buFontTx/>
              <a:buNone/>
              <a:tabLst>
                <a:tab pos="1028700" algn="l"/>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Unified Endpoint Security</a:t>
            </a:r>
          </a:p>
        </p:txBody>
      </p:sp>
      <p:sp>
        <p:nvSpPr>
          <p:cNvPr id="4" name="Rectangle 3">
            <a:hlinkClick r:id="rId80"/>
            <a:extLst>
              <a:ext uri="{FF2B5EF4-FFF2-40B4-BE49-F238E27FC236}">
                <a16:creationId xmlns:a16="http://schemas.microsoft.com/office/drawing/2014/main" id="{8560328C-4562-4C24-936C-9AE9C20CFFE2}"/>
              </a:ext>
            </a:extLst>
          </p:cNvPr>
          <p:cNvSpPr/>
          <p:nvPr/>
        </p:nvSpPr>
        <p:spPr>
          <a:xfrm>
            <a:off x="388835" y="4589983"/>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Endpoint Data Loss Protection (DLP)</a:t>
            </a:r>
          </a:p>
        </p:txBody>
      </p:sp>
      <p:sp>
        <p:nvSpPr>
          <p:cNvPr id="6" name="Rectangle 5">
            <a:hlinkClick r:id="rId81"/>
            <a:extLst>
              <a:ext uri="{FF2B5EF4-FFF2-40B4-BE49-F238E27FC236}">
                <a16:creationId xmlns:a16="http://schemas.microsoft.com/office/drawing/2014/main" id="{1464AD76-D4D6-4AF5-ADF3-E0AF93F35A19}"/>
              </a:ext>
            </a:extLst>
          </p:cNvPr>
          <p:cNvSpPr/>
          <p:nvPr/>
        </p:nvSpPr>
        <p:spPr>
          <a:xfrm>
            <a:off x="388835" y="4268624"/>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Web Content Filtering</a:t>
            </a:r>
          </a:p>
        </p:txBody>
      </p:sp>
      <p:grpSp>
        <p:nvGrpSpPr>
          <p:cNvPr id="28" name="Group 27">
            <a:extLst>
              <a:ext uri="{FF2B5EF4-FFF2-40B4-BE49-F238E27FC236}">
                <a16:creationId xmlns:a16="http://schemas.microsoft.com/office/drawing/2014/main" id="{9C4C3076-4E82-4D65-9B7F-E482C4C19C5B}"/>
              </a:ext>
            </a:extLst>
          </p:cNvPr>
          <p:cNvGrpSpPr/>
          <p:nvPr/>
        </p:nvGrpSpPr>
        <p:grpSpPr>
          <a:xfrm>
            <a:off x="1000385" y="4776164"/>
            <a:ext cx="188672" cy="45740"/>
            <a:chOff x="6071763" y="3898466"/>
            <a:chExt cx="188672" cy="45740"/>
          </a:xfrm>
          <a:solidFill>
            <a:srgbClr val="0078D7"/>
          </a:solidFill>
        </p:grpSpPr>
        <p:sp>
          <p:nvSpPr>
            <p:cNvPr id="9" name="Oval 8">
              <a:extLst>
                <a:ext uri="{FF2B5EF4-FFF2-40B4-BE49-F238E27FC236}">
                  <a16:creationId xmlns:a16="http://schemas.microsoft.com/office/drawing/2014/main" id="{6B224E69-B4D0-4161-87C2-E2487A013C96}"/>
                </a:ext>
              </a:extLst>
            </p:cNvPr>
            <p:cNvSpPr/>
            <p:nvPr/>
          </p:nvSpPr>
          <p:spPr bwMode="auto">
            <a:xfrm>
              <a:off x="6071763" y="3898466"/>
              <a:ext cx="45720" cy="4571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Oval 13">
              <a:extLst>
                <a:ext uri="{FF2B5EF4-FFF2-40B4-BE49-F238E27FC236}">
                  <a16:creationId xmlns:a16="http://schemas.microsoft.com/office/drawing/2014/main" id="{395613B7-D819-4708-9FD7-74A53C50548A}"/>
                </a:ext>
              </a:extLst>
            </p:cNvPr>
            <p:cNvSpPr/>
            <p:nvPr/>
          </p:nvSpPr>
          <p:spPr bwMode="auto">
            <a:xfrm>
              <a:off x="6143239" y="3898470"/>
              <a:ext cx="45720" cy="45717"/>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Oval 21">
              <a:extLst>
                <a:ext uri="{FF2B5EF4-FFF2-40B4-BE49-F238E27FC236}">
                  <a16:creationId xmlns:a16="http://schemas.microsoft.com/office/drawing/2014/main" id="{44EF1DAA-333B-4852-8041-10332B6BD364}"/>
                </a:ext>
              </a:extLst>
            </p:cNvPr>
            <p:cNvSpPr/>
            <p:nvPr/>
          </p:nvSpPr>
          <p:spPr bwMode="auto">
            <a:xfrm>
              <a:off x="6214715" y="3898487"/>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2" name="Rectangle 31">
            <a:hlinkClick r:id="rId79"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6B386A09-7E67-45B5-8984-4B9EAD075067}"/>
              </a:ext>
            </a:extLst>
          </p:cNvPr>
          <p:cNvSpPr/>
          <p:nvPr/>
        </p:nvSpPr>
        <p:spPr>
          <a:xfrm>
            <a:off x="388835" y="4107944"/>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Endpoint Detection &amp; Response (EDR)</a:t>
            </a:r>
          </a:p>
        </p:txBody>
      </p:sp>
      <p:sp>
        <p:nvSpPr>
          <p:cNvPr id="33" name="Rectangle 32">
            <a:hlinkClick r:id="rId82"/>
            <a:extLst>
              <a:ext uri="{FF2B5EF4-FFF2-40B4-BE49-F238E27FC236}">
                <a16:creationId xmlns:a16="http://schemas.microsoft.com/office/drawing/2014/main" id="{0C81D2C1-7412-49F5-8285-C4BDCACB3A06}"/>
              </a:ext>
            </a:extLst>
          </p:cNvPr>
          <p:cNvSpPr/>
          <p:nvPr/>
        </p:nvSpPr>
        <p:spPr>
          <a:xfrm>
            <a:off x="388835" y="4429304"/>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Threat &amp; Vuln Management</a:t>
            </a:r>
          </a:p>
        </p:txBody>
      </p:sp>
      <p:cxnSp>
        <p:nvCxnSpPr>
          <p:cNvPr id="617" name="Straight Connector 616">
            <a:extLst>
              <a:ext uri="{FF2B5EF4-FFF2-40B4-BE49-F238E27FC236}">
                <a16:creationId xmlns:a16="http://schemas.microsoft.com/office/drawing/2014/main" id="{DF0411BC-7BCC-4413-98AA-2FC35D64F42C}"/>
              </a:ext>
            </a:extLst>
          </p:cNvPr>
          <p:cNvCxnSpPr>
            <a:cxnSpLocks/>
          </p:cNvCxnSpPr>
          <p:nvPr/>
        </p:nvCxnSpPr>
        <p:spPr>
          <a:xfrm>
            <a:off x="6711363" y="3121046"/>
            <a:ext cx="0" cy="2452014"/>
          </a:xfrm>
          <a:prstGeom prst="line">
            <a:avLst/>
          </a:prstGeom>
          <a:ln w="190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27" name="Group 126">
            <a:extLst>
              <a:ext uri="{FF2B5EF4-FFF2-40B4-BE49-F238E27FC236}">
                <a16:creationId xmlns:a16="http://schemas.microsoft.com/office/drawing/2014/main" id="{093C57A3-BDCB-413C-BBB5-303C7813D4EA}"/>
              </a:ext>
            </a:extLst>
          </p:cNvPr>
          <p:cNvGrpSpPr/>
          <p:nvPr/>
        </p:nvGrpSpPr>
        <p:grpSpPr>
          <a:xfrm>
            <a:off x="3053186" y="5532991"/>
            <a:ext cx="5138706" cy="785136"/>
            <a:chOff x="3053186" y="5532991"/>
            <a:chExt cx="5138706" cy="785136"/>
          </a:xfrm>
        </p:grpSpPr>
        <p:sp>
          <p:nvSpPr>
            <p:cNvPr id="149" name="L-Shape 148">
              <a:hlinkClick r:id="rId83" tooltip="(formerly ASC Standard) provides XDR capabilities designed to simplify detection, automated investigation and response for Azure resources (Linux and Windows VMs, Networks, Kubernetes/Containers, SQL, Storage, IoT/OT, and more) "/>
              <a:extLst>
                <a:ext uri="{FF2B5EF4-FFF2-40B4-BE49-F238E27FC236}">
                  <a16:creationId xmlns:a16="http://schemas.microsoft.com/office/drawing/2014/main" id="{03B711DE-E01C-45E2-A866-CE699D618E9C}"/>
                </a:ext>
              </a:extLst>
            </p:cNvPr>
            <p:cNvSpPr/>
            <p:nvPr/>
          </p:nvSpPr>
          <p:spPr bwMode="auto">
            <a:xfrm flipH="1">
              <a:off x="3053186" y="5532991"/>
              <a:ext cx="5092220" cy="785136"/>
            </a:xfrm>
            <a:prstGeom prst="corner">
              <a:avLst>
                <a:gd name="adj1" fmla="val 65944"/>
                <a:gd name="adj2" fmla="val 338827"/>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oAutofit/>
            </a:bodyPr>
            <a:lstStyle/>
            <a:p>
              <a:pPr marL="2343150" marR="0" lvl="0" indent="0" algn="ctr" defTabSz="914400" rtl="0" eaLnBrk="1" fontAlgn="auto" latinLnBrk="0" hangingPunct="1">
                <a:lnSpc>
                  <a:spcPct val="97000"/>
                </a:lnSpc>
                <a:spcBef>
                  <a:spcPts val="0"/>
                </a:spcBef>
                <a:spcAft>
                  <a:spcPts val="0"/>
                </a:spcAft>
                <a:buClrTx/>
                <a:buSzTx/>
                <a:buFontTx/>
                <a:buNone/>
                <a:tabLst/>
                <a:defRPr/>
              </a:pPr>
              <a:endPar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891" name="TextBox 890">
              <a:hlinkClick r:id="rId84" tooltip="Microsoft Defender for Cloud provides XDR and CSPM capabilities to posture management and security operations for Azure, AWS, GCP, and on-premises resources (VMs, Networks, Kubernetes/Containers, SQL, Storage, IoT/OT, &amp; more)"/>
              <a:extLst>
                <a:ext uri="{FF2B5EF4-FFF2-40B4-BE49-F238E27FC236}">
                  <a16:creationId xmlns:a16="http://schemas.microsoft.com/office/drawing/2014/main" id="{45C80C1E-85C2-4882-88DD-AA6FE6855501}"/>
                </a:ext>
              </a:extLst>
            </p:cNvPr>
            <p:cNvSpPr txBox="1"/>
            <p:nvPr/>
          </p:nvSpPr>
          <p:spPr>
            <a:xfrm>
              <a:off x="5463208" y="5549081"/>
              <a:ext cx="2728684" cy="564514"/>
            </a:xfrm>
            <a:prstGeom prst="rect">
              <a:avLst/>
            </a:prstGeom>
            <a:noFill/>
          </p:spPr>
          <p:txBody>
            <a:bodyPr wrap="square">
              <a:spAutoFit/>
            </a:bodyPr>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Defender for Cloud – </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Cross-Platform, Multi-Cloud XDR</a:t>
              </a:r>
            </a:p>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7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Detection and response capabilities for infrastructure and development across IaaS, PaaS, and on-premises</a:t>
              </a:r>
            </a:p>
            <a:p>
              <a:pPr marL="0" marR="0" lvl="0" indent="0" algn="ctr" defTabSz="914400" rtl="0" eaLnBrk="1" fontAlgn="auto" latinLnBrk="0" hangingPunct="1">
                <a:lnSpc>
                  <a:spcPct val="97000"/>
                </a:lnSpc>
                <a:spcBef>
                  <a:spcPts val="0"/>
                </a:spcBef>
                <a:spcAft>
                  <a:spcPts val="0"/>
                </a:spcAft>
                <a:buClrTx/>
                <a:buSzTx/>
                <a:buFontTx/>
                <a:buNone/>
                <a:tabLst/>
                <a:defRPr/>
              </a:pP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24" name="Group 123">
              <a:extLst>
                <a:ext uri="{FF2B5EF4-FFF2-40B4-BE49-F238E27FC236}">
                  <a16:creationId xmlns:a16="http://schemas.microsoft.com/office/drawing/2014/main" id="{DF6C9B17-8853-485C-8B1B-F860536D696C}"/>
                </a:ext>
              </a:extLst>
            </p:cNvPr>
            <p:cNvGrpSpPr/>
            <p:nvPr/>
          </p:nvGrpSpPr>
          <p:grpSpPr>
            <a:xfrm>
              <a:off x="4739609" y="5987595"/>
              <a:ext cx="3346444" cy="286748"/>
              <a:chOff x="4739609" y="5987595"/>
              <a:chExt cx="3346444" cy="286748"/>
            </a:xfrm>
          </p:grpSpPr>
          <p:sp>
            <p:nvSpPr>
              <p:cNvPr id="46" name="Rectangle: Rounded Corners 45">
                <a:extLst>
                  <a:ext uri="{FF2B5EF4-FFF2-40B4-BE49-F238E27FC236}">
                    <a16:creationId xmlns:a16="http://schemas.microsoft.com/office/drawing/2014/main" id="{E403BC0E-12DD-454D-8C22-5B3FA5E3444C}"/>
                  </a:ext>
                </a:extLst>
              </p:cNvPr>
              <p:cNvSpPr/>
              <p:nvPr/>
            </p:nvSpPr>
            <p:spPr bwMode="auto">
              <a:xfrm>
                <a:off x="4739609" y="5987595"/>
                <a:ext cx="3346444" cy="286748"/>
              </a:xfrm>
              <a:prstGeom prst="roundRect">
                <a:avLst>
                  <a:gd name="adj" fmla="val 45337"/>
                </a:avLst>
              </a:prstGeom>
              <a:solidFill>
                <a:schemeClr val="bg1"/>
              </a:solidFill>
              <a:ln>
                <a:noFill/>
                <a:headEnd type="none" w="med" len="med"/>
                <a:tailEnd type="none" w="med" len="med"/>
              </a:ln>
              <a:effectLst>
                <a:softEdge rad="3175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21" name="Picture 171">
                <a:extLst>
                  <a:ext uri="{FF2B5EF4-FFF2-40B4-BE49-F238E27FC236}">
                    <a16:creationId xmlns:a16="http://schemas.microsoft.com/office/drawing/2014/main" id="{61C78D51-FEAF-4ADB-BB34-DFE89CD70DE5}"/>
                  </a:ext>
                </a:extLst>
              </p:cNvPr>
              <p:cNvPicPr>
                <a:picLocks noChangeAspect="1"/>
              </p:cNvPicPr>
              <p:nvPr/>
            </p:nvPicPr>
            <p:blipFill>
              <a:blip r:embed="rId24">
                <a:extLst>
                  <a:ext uri="{28A0092B-C50C-407E-A947-70E740481C1C}">
                    <a14:useLocalDpi xmlns:a14="http://schemas.microsoft.com/office/drawing/2010/main" val="0"/>
                  </a:ext>
                </a:extLst>
              </a:blip>
              <a:srcRect/>
              <a:stretch>
                <a:fillRect/>
              </a:stretch>
            </p:blipFill>
            <p:spPr bwMode="auto">
              <a:xfrm>
                <a:off x="4866207" y="6056637"/>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7" name="Picture 806">
                <a:extLst>
                  <a:ext uri="{FF2B5EF4-FFF2-40B4-BE49-F238E27FC236}">
                    <a16:creationId xmlns:a16="http://schemas.microsoft.com/office/drawing/2014/main" id="{C8C2E460-FCAD-4DDD-A68E-4D6F1BAF8E2B}"/>
                  </a:ext>
                </a:extLst>
              </p:cNvPr>
              <p:cNvPicPr>
                <a:picLocks noChangeAspect="1"/>
              </p:cNvPicPr>
              <p:nvPr/>
            </p:nvPicPr>
            <p:blipFill>
              <a:blip r:embed="rId85"/>
              <a:stretch>
                <a:fillRect/>
              </a:stretch>
            </p:blipFill>
            <p:spPr>
              <a:xfrm>
                <a:off x="5252931" y="6072611"/>
                <a:ext cx="102167" cy="116716"/>
              </a:xfrm>
              <a:prstGeom prst="rect">
                <a:avLst/>
              </a:prstGeom>
            </p:spPr>
          </p:pic>
          <p:pic>
            <p:nvPicPr>
              <p:cNvPr id="808" name="Picture 807">
                <a:extLst>
                  <a:ext uri="{FF2B5EF4-FFF2-40B4-BE49-F238E27FC236}">
                    <a16:creationId xmlns:a16="http://schemas.microsoft.com/office/drawing/2014/main" id="{AA54CB95-4E55-4C25-909A-0F917575181B}"/>
                  </a:ext>
                </a:extLst>
              </p:cNvPr>
              <p:cNvPicPr>
                <a:picLocks noChangeAspect="1"/>
              </p:cNvPicPr>
              <p:nvPr/>
            </p:nvPicPr>
            <p:blipFill>
              <a:blip r:embed="rId86"/>
              <a:stretch>
                <a:fillRect/>
              </a:stretch>
            </p:blipFill>
            <p:spPr>
              <a:xfrm>
                <a:off x="6518059" y="6057557"/>
                <a:ext cx="161926" cy="146825"/>
              </a:xfrm>
              <a:prstGeom prst="rect">
                <a:avLst/>
              </a:prstGeom>
            </p:spPr>
          </p:pic>
          <p:pic>
            <p:nvPicPr>
              <p:cNvPr id="809" name="Picture 808">
                <a:extLst>
                  <a:ext uri="{FF2B5EF4-FFF2-40B4-BE49-F238E27FC236}">
                    <a16:creationId xmlns:a16="http://schemas.microsoft.com/office/drawing/2014/main" id="{008FCE99-22D5-4C65-839C-B01C115F3413}"/>
                  </a:ext>
                </a:extLst>
              </p:cNvPr>
              <p:cNvPicPr>
                <a:picLocks noChangeAspect="1"/>
              </p:cNvPicPr>
              <p:nvPr/>
            </p:nvPicPr>
            <p:blipFill>
              <a:blip r:embed="rId87"/>
              <a:stretch>
                <a:fillRect/>
              </a:stretch>
            </p:blipFill>
            <p:spPr>
              <a:xfrm>
                <a:off x="7546787" y="6066521"/>
                <a:ext cx="142280" cy="128897"/>
              </a:xfrm>
              <a:prstGeom prst="rect">
                <a:avLst/>
              </a:prstGeom>
            </p:spPr>
          </p:pic>
          <p:pic>
            <p:nvPicPr>
              <p:cNvPr id="810" name="Picture 809">
                <a:extLst>
                  <a:ext uri="{FF2B5EF4-FFF2-40B4-BE49-F238E27FC236}">
                    <a16:creationId xmlns:a16="http://schemas.microsoft.com/office/drawing/2014/main" id="{35787053-EDB4-4807-BBEC-F682F01C44CE}"/>
                  </a:ext>
                </a:extLst>
              </p:cNvPr>
              <p:cNvPicPr>
                <a:picLocks noChangeAspect="1"/>
              </p:cNvPicPr>
              <p:nvPr/>
            </p:nvPicPr>
            <p:blipFill>
              <a:blip r:embed="rId88"/>
              <a:stretch>
                <a:fillRect/>
              </a:stretch>
            </p:blipFill>
            <p:spPr>
              <a:xfrm>
                <a:off x="5086415" y="6076475"/>
                <a:ext cx="94923" cy="108989"/>
              </a:xfrm>
              <a:prstGeom prst="rect">
                <a:avLst/>
              </a:prstGeom>
            </p:spPr>
          </p:pic>
          <p:pic>
            <p:nvPicPr>
              <p:cNvPr id="811" name="図 379">
                <a:extLst>
                  <a:ext uri="{FF2B5EF4-FFF2-40B4-BE49-F238E27FC236}">
                    <a16:creationId xmlns:a16="http://schemas.microsoft.com/office/drawing/2014/main" id="{349D6979-6712-427E-8F21-17646043B1C3}"/>
                  </a:ext>
                </a:extLst>
              </p:cNvPr>
              <p:cNvPicPr>
                <a:picLocks noChangeAspect="1"/>
              </p:cNvPicPr>
              <p:nvPr/>
            </p:nvPicPr>
            <p:blipFill>
              <a:blip r:embed="rId89" cstate="screen">
                <a:extLst>
                  <a:ext uri="{28A0092B-C50C-407E-A947-70E740481C1C}">
                    <a14:useLocalDpi xmlns:a14="http://schemas.microsoft.com/office/drawing/2010/main"/>
                  </a:ext>
                </a:extLst>
              </a:blip>
              <a:stretch>
                <a:fillRect/>
              </a:stretch>
            </p:blipFill>
            <p:spPr>
              <a:xfrm>
                <a:off x="5905217" y="6068493"/>
                <a:ext cx="124953" cy="124953"/>
              </a:xfrm>
              <a:prstGeom prst="rect">
                <a:avLst/>
              </a:prstGeom>
            </p:spPr>
          </p:pic>
          <p:pic>
            <p:nvPicPr>
              <p:cNvPr id="812" name="Picture 10" descr="תוצאת תמונה עבור ‪azure virtual machine logo‬‏">
                <a:extLst>
                  <a:ext uri="{FF2B5EF4-FFF2-40B4-BE49-F238E27FC236}">
                    <a16:creationId xmlns:a16="http://schemas.microsoft.com/office/drawing/2014/main" id="{80225B61-D811-49F1-9D76-D4D8776DD6E5}"/>
                  </a:ext>
                </a:extLst>
              </p:cNvPr>
              <p:cNvPicPr>
                <a:picLocks noChangeAspect="1" noChangeArrowheads="1"/>
              </p:cNvPicPr>
              <p:nvPr/>
            </p:nvPicPr>
            <p:blipFill>
              <a:blip r:embed="rId90">
                <a:extLst>
                  <a:ext uri="{28A0092B-C50C-407E-A947-70E740481C1C}">
                    <a14:useLocalDpi xmlns:a14="http://schemas.microsoft.com/office/drawing/2010/main" val="0"/>
                  </a:ext>
                </a:extLst>
              </a:blip>
              <a:srcRect/>
              <a:stretch>
                <a:fillRect/>
              </a:stretch>
            </p:blipFill>
            <p:spPr bwMode="auto">
              <a:xfrm>
                <a:off x="6930735" y="6071750"/>
                <a:ext cx="139817" cy="118438"/>
              </a:xfrm>
              <a:prstGeom prst="rect">
                <a:avLst/>
              </a:prstGeom>
              <a:noFill/>
              <a:extLst>
                <a:ext uri="{909E8E84-426E-40DD-AFC4-6F175D3DCCD1}">
                  <a14:hiddenFill xmlns:a14="http://schemas.microsoft.com/office/drawing/2010/main">
                    <a:solidFill>
                      <a:srgbClr val="FFFFFF"/>
                    </a:solidFill>
                  </a14:hiddenFill>
                </a:ext>
              </a:extLst>
            </p:spPr>
          </p:pic>
          <p:pic>
            <p:nvPicPr>
              <p:cNvPr id="813" name="Picture 12" descr="תוצאת תמונה עבור ‪azure virtual machine logo‬‏">
                <a:extLst>
                  <a:ext uri="{FF2B5EF4-FFF2-40B4-BE49-F238E27FC236}">
                    <a16:creationId xmlns:a16="http://schemas.microsoft.com/office/drawing/2014/main" id="{EB46932B-E16F-4B3E-9E08-A01EFEBF473B}"/>
                  </a:ext>
                </a:extLst>
              </p:cNvPr>
              <p:cNvPicPr>
                <a:picLocks noChangeAspect="1" noChangeArrowheads="1"/>
              </p:cNvPicPr>
              <p:nvPr/>
            </p:nvPicPr>
            <p:blipFill>
              <a:blip r:embed="rId91">
                <a:extLst>
                  <a:ext uri="{28A0092B-C50C-407E-A947-70E740481C1C}">
                    <a14:useLocalDpi xmlns:a14="http://schemas.microsoft.com/office/drawing/2010/main" val="0"/>
                  </a:ext>
                </a:extLst>
              </a:blip>
              <a:srcRect/>
              <a:stretch>
                <a:fillRect/>
              </a:stretch>
            </p:blipFill>
            <p:spPr bwMode="auto">
              <a:xfrm>
                <a:off x="7142145" y="6077041"/>
                <a:ext cx="127651" cy="107856"/>
              </a:xfrm>
              <a:prstGeom prst="rect">
                <a:avLst/>
              </a:prstGeom>
              <a:noFill/>
              <a:extLst>
                <a:ext uri="{909E8E84-426E-40DD-AFC4-6F175D3DCCD1}">
                  <a14:hiddenFill xmlns:a14="http://schemas.microsoft.com/office/drawing/2010/main">
                    <a:solidFill>
                      <a:srgbClr val="FFFFFF"/>
                    </a:solidFill>
                  </a14:hiddenFill>
                </a:ext>
              </a:extLst>
            </p:spPr>
          </p:pic>
          <p:pic>
            <p:nvPicPr>
              <p:cNvPr id="815" name="Picture 10" descr="תוצאת תמונה עבור ‪azure kubernetes service‬‏">
                <a:extLst>
                  <a:ext uri="{FF2B5EF4-FFF2-40B4-BE49-F238E27FC236}">
                    <a16:creationId xmlns:a16="http://schemas.microsoft.com/office/drawing/2014/main" id="{B8200BC0-B58E-460A-938C-5439D76A8390}"/>
                  </a:ext>
                </a:extLst>
              </p:cNvPr>
              <p:cNvPicPr>
                <a:picLocks noChangeAspect="1" noChangeArrowheads="1"/>
              </p:cNvPicPr>
              <p:nvPr/>
            </p:nvPicPr>
            <p:blipFill>
              <a:blip r:embed="rId92">
                <a:extLst>
                  <a:ext uri="{28A0092B-C50C-407E-A947-70E740481C1C}">
                    <a14:useLocalDpi xmlns:a14="http://schemas.microsoft.com/office/drawing/2010/main" val="0"/>
                  </a:ext>
                </a:extLst>
              </a:blip>
              <a:srcRect/>
              <a:stretch>
                <a:fillRect/>
              </a:stretch>
            </p:blipFill>
            <p:spPr bwMode="auto">
              <a:xfrm>
                <a:off x="6101763" y="6071671"/>
                <a:ext cx="142873" cy="118596"/>
              </a:xfrm>
              <a:prstGeom prst="rect">
                <a:avLst/>
              </a:prstGeom>
              <a:noFill/>
              <a:extLst>
                <a:ext uri="{909E8E84-426E-40DD-AFC4-6F175D3DCCD1}">
                  <a14:hiddenFill xmlns:a14="http://schemas.microsoft.com/office/drawing/2010/main">
                    <a:solidFill>
                      <a:srgbClr val="FFFFFF"/>
                    </a:solidFill>
                  </a14:hiddenFill>
                </a:ext>
              </a:extLst>
            </p:spPr>
          </p:pic>
          <p:pic>
            <p:nvPicPr>
              <p:cNvPr id="816" name="Picture 6" descr="Image result for Azure Files   icon">
                <a:extLst>
                  <a:ext uri="{FF2B5EF4-FFF2-40B4-BE49-F238E27FC236}">
                    <a16:creationId xmlns:a16="http://schemas.microsoft.com/office/drawing/2014/main" id="{44F202ED-846E-4AFF-830E-FDE4BBAC152F}"/>
                  </a:ext>
                </a:extLst>
              </p:cNvPr>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7341389" y="6071375"/>
                <a:ext cx="133805" cy="119188"/>
              </a:xfrm>
              <a:prstGeom prst="rect">
                <a:avLst/>
              </a:prstGeom>
              <a:noFill/>
              <a:extLst>
                <a:ext uri="{909E8E84-426E-40DD-AFC4-6F175D3DCCD1}">
                  <a14:hiddenFill xmlns:a14="http://schemas.microsoft.com/office/drawing/2010/main">
                    <a:solidFill>
                      <a:srgbClr val="FFFFFF"/>
                    </a:solidFill>
                  </a14:hiddenFill>
                </a:ext>
              </a:extLst>
            </p:spPr>
          </p:pic>
          <p:pic>
            <p:nvPicPr>
              <p:cNvPr id="827" name="Picture 826">
                <a:extLst>
                  <a:ext uri="{FF2B5EF4-FFF2-40B4-BE49-F238E27FC236}">
                    <a16:creationId xmlns:a16="http://schemas.microsoft.com/office/drawing/2014/main" id="{C207E0E8-E457-4382-9760-2149FC32CDB7}"/>
                  </a:ext>
                </a:extLst>
              </p:cNvPr>
              <p:cNvPicPr>
                <a:picLocks noChangeAspect="1"/>
              </p:cNvPicPr>
              <p:nvPr/>
            </p:nvPicPr>
            <p:blipFill>
              <a:blip r:embed="rId94"/>
              <a:stretch>
                <a:fillRect/>
              </a:stretch>
            </p:blipFill>
            <p:spPr>
              <a:xfrm>
                <a:off x="6751578" y="6066659"/>
                <a:ext cx="107564" cy="128620"/>
              </a:xfrm>
              <a:prstGeom prst="rect">
                <a:avLst/>
              </a:prstGeom>
            </p:spPr>
          </p:pic>
          <p:pic>
            <p:nvPicPr>
              <p:cNvPr id="829" name="Picture 2" descr="Azure Blob File System | Drupal.org">
                <a:extLst>
                  <a:ext uri="{FF2B5EF4-FFF2-40B4-BE49-F238E27FC236}">
                    <a16:creationId xmlns:a16="http://schemas.microsoft.com/office/drawing/2014/main" id="{35891F9A-4DC7-4C7D-ABC3-EA4375ECC407}"/>
                  </a:ext>
                </a:extLst>
              </p:cNvPr>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316229" y="6065851"/>
                <a:ext cx="130237" cy="130237"/>
              </a:xfrm>
              <a:prstGeom prst="rect">
                <a:avLst/>
              </a:prstGeom>
              <a:noFill/>
              <a:extLst>
                <a:ext uri="{909E8E84-426E-40DD-AFC4-6F175D3DCCD1}">
                  <a14:hiddenFill xmlns:a14="http://schemas.microsoft.com/office/drawing/2010/main">
                    <a:solidFill>
                      <a:srgbClr val="FFFFFF"/>
                    </a:solidFill>
                  </a14:hiddenFill>
                </a:ext>
              </a:extLst>
            </p:spPr>
          </p:pic>
          <p:pic>
            <p:nvPicPr>
              <p:cNvPr id="821" name="Picture 2" descr="Image result for azure network icon">
                <a:extLst>
                  <a:ext uri="{FF2B5EF4-FFF2-40B4-BE49-F238E27FC236}">
                    <a16:creationId xmlns:a16="http://schemas.microsoft.com/office/drawing/2014/main" id="{FD9FE50A-BF4C-44C3-9AF4-748C6298FB1C}"/>
                  </a:ext>
                </a:extLst>
              </p:cNvPr>
              <p:cNvPicPr>
                <a:picLocks noChangeAspect="1" noChangeArrowheads="1"/>
              </p:cNvPicPr>
              <p:nvPr/>
            </p:nvPicPr>
            <p:blipFill>
              <a:blip r:embed="rId9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26691" y="6025146"/>
                <a:ext cx="211646" cy="211646"/>
              </a:xfrm>
              <a:prstGeom prst="rect">
                <a:avLst/>
              </a:prstGeom>
              <a:noFill/>
              <a:extLst>
                <a:ext uri="{909E8E84-426E-40DD-AFC4-6F175D3DCCD1}">
                  <a14:hiddenFill xmlns:a14="http://schemas.microsoft.com/office/drawing/2010/main">
                    <a:solidFill>
                      <a:srgbClr val="FFFFFF"/>
                    </a:solidFill>
                  </a14:hiddenFill>
                </a:ext>
              </a:extLst>
            </p:spPr>
          </p:pic>
          <p:pic>
            <p:nvPicPr>
              <p:cNvPr id="846" name="Picture 2" descr="Why Use Azure DNS? | Aidan Finn, IT Pro">
                <a:extLst>
                  <a:ext uri="{FF2B5EF4-FFF2-40B4-BE49-F238E27FC236}">
                    <a16:creationId xmlns:a16="http://schemas.microsoft.com/office/drawing/2014/main" id="{CFF30382-F57D-4861-A34A-9AF1E70B0ADB}"/>
                  </a:ext>
                </a:extLst>
              </p:cNvPr>
              <p:cNvPicPr>
                <a:picLocks noChangeAspect="1" noChangeArrowheads="1"/>
              </p:cNvPicPr>
              <p:nvPr/>
            </p:nvPicPr>
            <p:blipFill>
              <a:blip r:embed="rId97">
                <a:extLst>
                  <a:ext uri="{28A0092B-C50C-407E-A947-70E740481C1C}">
                    <a14:useLocalDpi xmlns:a14="http://schemas.microsoft.com/office/drawing/2010/main" val="0"/>
                  </a:ext>
                </a:extLst>
              </a:blip>
              <a:srcRect/>
              <a:stretch>
                <a:fillRect/>
              </a:stretch>
            </p:blipFill>
            <p:spPr bwMode="auto">
              <a:xfrm>
                <a:off x="5709930" y="6068351"/>
                <a:ext cx="123694" cy="125236"/>
              </a:xfrm>
              <a:prstGeom prst="rect">
                <a:avLst/>
              </a:prstGeom>
              <a:noFill/>
              <a:extLst>
                <a:ext uri="{909E8E84-426E-40DD-AFC4-6F175D3DCCD1}">
                  <a14:hiddenFill xmlns:a14="http://schemas.microsoft.com/office/drawing/2010/main">
                    <a:solidFill>
                      <a:srgbClr val="FFFFFF"/>
                    </a:solidFill>
                  </a14:hiddenFill>
                </a:ext>
              </a:extLst>
            </p:spPr>
          </p:pic>
          <p:grpSp>
            <p:nvGrpSpPr>
              <p:cNvPr id="554" name="Group 553">
                <a:extLst>
                  <a:ext uri="{FF2B5EF4-FFF2-40B4-BE49-F238E27FC236}">
                    <a16:creationId xmlns:a16="http://schemas.microsoft.com/office/drawing/2014/main" id="{9A71DA0F-812D-4C87-9312-B2057781DF37}"/>
                  </a:ext>
                </a:extLst>
              </p:cNvPr>
              <p:cNvGrpSpPr/>
              <p:nvPr/>
            </p:nvGrpSpPr>
            <p:grpSpPr>
              <a:xfrm>
                <a:off x="7760659" y="6108110"/>
                <a:ext cx="188672" cy="45719"/>
                <a:chOff x="6660452" y="3094221"/>
                <a:chExt cx="188672" cy="45719"/>
              </a:xfrm>
              <a:solidFill>
                <a:schemeClr val="tx1"/>
              </a:solidFill>
            </p:grpSpPr>
            <p:sp>
              <p:nvSpPr>
                <p:cNvPr id="555" name="Oval 554">
                  <a:extLst>
                    <a:ext uri="{FF2B5EF4-FFF2-40B4-BE49-F238E27FC236}">
                      <a16:creationId xmlns:a16="http://schemas.microsoft.com/office/drawing/2014/main" id="{4F61EB34-571F-4F7B-B00A-EFD7613F6222}"/>
                    </a:ext>
                  </a:extLst>
                </p:cNvPr>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9" name="Oval 568">
                  <a:extLst>
                    <a:ext uri="{FF2B5EF4-FFF2-40B4-BE49-F238E27FC236}">
                      <a16:creationId xmlns:a16="http://schemas.microsoft.com/office/drawing/2014/main" id="{592442AC-C6D9-4036-9815-05A79E5802AB}"/>
                    </a:ext>
                  </a:extLst>
                </p:cNvPr>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7" name="Oval 576">
                  <a:extLst>
                    <a:ext uri="{FF2B5EF4-FFF2-40B4-BE49-F238E27FC236}">
                      <a16:creationId xmlns:a16="http://schemas.microsoft.com/office/drawing/2014/main" id="{0A476E0E-0CAD-40AD-8F2E-CB71E7D06FC9}"/>
                    </a:ext>
                  </a:extLst>
                </p:cNvPr>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18" name="Rectangle 17">
            <a:hlinkClick r:id="rId98" tooltip="Communication compliance is an insider risk solution in Microsoft 365 that helps minimize communication risks by helping you detect, capture, and act on inappropriate messages in your organization."/>
            <a:extLst>
              <a:ext uri="{FF2B5EF4-FFF2-40B4-BE49-F238E27FC236}">
                <a16:creationId xmlns:a16="http://schemas.microsoft.com/office/drawing/2014/main" id="{3A189D1C-92E3-4DC0-8CCB-340C3FEDAFAA}"/>
              </a:ext>
            </a:extLst>
          </p:cNvPr>
          <p:cNvSpPr/>
          <p:nvPr/>
        </p:nvSpPr>
        <p:spPr>
          <a:xfrm>
            <a:off x="10538586" y="5802589"/>
            <a:ext cx="1304170" cy="233479"/>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Communication Compliance</a:t>
            </a:r>
          </a:p>
        </p:txBody>
      </p:sp>
      <p:sp>
        <p:nvSpPr>
          <p:cNvPr id="45" name="Rectangle 44">
            <a:hlinkClick r:id="rId99" tooltip="Azure Lighthouse enables cross- and multi-tenant management, allowing for higher automation, scalability, and enhanced governance across resources and tenants."/>
            <a:extLst>
              <a:ext uri="{FF2B5EF4-FFF2-40B4-BE49-F238E27FC236}">
                <a16:creationId xmlns:a16="http://schemas.microsoft.com/office/drawing/2014/main" id="{83588B1B-F386-431A-8F85-C955ECA76C51}"/>
              </a:ext>
            </a:extLst>
          </p:cNvPr>
          <p:cNvSpPr/>
          <p:nvPr/>
        </p:nvSpPr>
        <p:spPr>
          <a:xfrm>
            <a:off x="6589010" y="4341280"/>
            <a:ext cx="1554018"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Lighthouse</a:t>
            </a:r>
          </a:p>
        </p:txBody>
      </p:sp>
      <p:pic>
        <p:nvPicPr>
          <p:cNvPr id="47" name="Picture 46">
            <a:extLst>
              <a:ext uri="{FF2B5EF4-FFF2-40B4-BE49-F238E27FC236}">
                <a16:creationId xmlns:a16="http://schemas.microsoft.com/office/drawing/2014/main" id="{C40408B8-7A8B-4FF9-BF6D-953172A80D31}"/>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627476" y="4385654"/>
            <a:ext cx="150932" cy="112545"/>
          </a:xfrm>
          <a:prstGeom prst="rect">
            <a:avLst/>
          </a:prstGeom>
        </p:spPr>
      </p:pic>
      <p:grpSp>
        <p:nvGrpSpPr>
          <p:cNvPr id="172" name="Group 171">
            <a:extLst>
              <a:ext uri="{FF2B5EF4-FFF2-40B4-BE49-F238E27FC236}">
                <a16:creationId xmlns:a16="http://schemas.microsoft.com/office/drawing/2014/main" id="{F59AF5E7-FF73-4D1D-BB8F-2D47AE61F8F9}"/>
              </a:ext>
            </a:extLst>
          </p:cNvPr>
          <p:cNvGrpSpPr/>
          <p:nvPr/>
        </p:nvGrpSpPr>
        <p:grpSpPr>
          <a:xfrm>
            <a:off x="2072144" y="2573320"/>
            <a:ext cx="6075908" cy="562912"/>
            <a:chOff x="2072144" y="2573320"/>
            <a:chExt cx="6075908" cy="562912"/>
          </a:xfrm>
        </p:grpSpPr>
        <p:grpSp>
          <p:nvGrpSpPr>
            <p:cNvPr id="643" name="Group 642">
              <a:extLst>
                <a:ext uri="{FF2B5EF4-FFF2-40B4-BE49-F238E27FC236}">
                  <a16:creationId xmlns:a16="http://schemas.microsoft.com/office/drawing/2014/main" id="{3054C0BD-FE0F-4235-BF38-C4B0FC18FB4C}"/>
                </a:ext>
              </a:extLst>
            </p:cNvPr>
            <p:cNvGrpSpPr/>
            <p:nvPr/>
          </p:nvGrpSpPr>
          <p:grpSpPr>
            <a:xfrm>
              <a:off x="2072144" y="2573320"/>
              <a:ext cx="6075908" cy="562912"/>
              <a:chOff x="-5672052" y="1703909"/>
              <a:chExt cx="6069895" cy="562912"/>
            </a:xfrm>
          </p:grpSpPr>
          <p:sp>
            <p:nvSpPr>
              <p:cNvPr id="645" name="L-Shape 644">
                <a:extLst>
                  <a:ext uri="{FF2B5EF4-FFF2-40B4-BE49-F238E27FC236}">
                    <a16:creationId xmlns:a16="http://schemas.microsoft.com/office/drawing/2014/main" id="{070E6783-A7F1-4D00-A9EC-557BC13CB161}"/>
                  </a:ext>
                </a:extLst>
              </p:cNvPr>
              <p:cNvSpPr/>
              <p:nvPr/>
            </p:nvSpPr>
            <p:spPr bwMode="auto">
              <a:xfrm rot="10800000">
                <a:off x="-5672052" y="1703909"/>
                <a:ext cx="6069895" cy="562912"/>
              </a:xfrm>
              <a:prstGeom prst="corner">
                <a:avLst>
                  <a:gd name="adj1" fmla="val 43679"/>
                  <a:gd name="adj2" fmla="val 265297"/>
                </a:avLst>
              </a:prstGeom>
              <a:solidFill>
                <a:srgbClr val="E5F3FF"/>
              </a:solidFill>
              <a:ln w="127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endParaRPr>
              </a:p>
            </p:txBody>
          </p:sp>
          <p:sp>
            <p:nvSpPr>
              <p:cNvPr id="654" name="Rectangle 653">
                <a:hlinkClick r:id="rId100" tooltip="Defender for Cloud provides unified infrastructure security management system that strengthens the security posture of your data centers across multiple clouds and on-premises."/>
                <a:extLst>
                  <a:ext uri="{FF2B5EF4-FFF2-40B4-BE49-F238E27FC236}">
                    <a16:creationId xmlns:a16="http://schemas.microsoft.com/office/drawing/2014/main" id="{95F46EE9-86EB-4629-8FEA-24461EA9E1E7}"/>
                  </a:ext>
                </a:extLst>
              </p:cNvPr>
              <p:cNvSpPr/>
              <p:nvPr/>
            </p:nvSpPr>
            <p:spPr>
              <a:xfrm>
                <a:off x="-5649605" y="1706580"/>
                <a:ext cx="6042687" cy="24459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11430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Defender for Cloud – </a:t>
                </a:r>
                <a:r>
                  <a:rPr kumimoji="0" lang="en-US" sz="900" b="0"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Cross-Platform Cloud Security Posture Management (CSPM)</a:t>
                </a:r>
              </a:p>
            </p:txBody>
          </p:sp>
          <p:sp>
            <p:nvSpPr>
              <p:cNvPr id="655" name="Rectangle 654">
                <a:hlinkClick r:id="rId101" tooltip="The regulatory compliance dashboard provides insight into your compliance posture for a set of supported standards and regulations, based on continuous assessments of your Azure environment."/>
                <a:extLst>
                  <a:ext uri="{FF2B5EF4-FFF2-40B4-BE49-F238E27FC236}">
                    <a16:creationId xmlns:a16="http://schemas.microsoft.com/office/drawing/2014/main" id="{5EE73FEF-1503-4F06-8475-1ECD7F3B41A4}"/>
                  </a:ext>
                </a:extLst>
              </p:cNvPr>
              <p:cNvSpPr/>
              <p:nvPr/>
            </p:nvSpPr>
            <p:spPr>
              <a:xfrm>
                <a:off x="-1020349" y="1912005"/>
                <a:ext cx="1322029" cy="176612"/>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Dashboard</a:t>
                </a:r>
              </a:p>
            </p:txBody>
          </p:sp>
          <p:sp>
            <p:nvSpPr>
              <p:cNvPr id="656" name="Rectangle 655">
                <a:hlinkClick r:id="rId102" tooltip="Security Center continually assesses your resources, subscriptions, and organization for security issues. It then aggregates all the findings into a single score so that you can tell, at a glance, your current security situation: the higher the score, the "/>
                <a:extLst>
                  <a:ext uri="{FF2B5EF4-FFF2-40B4-BE49-F238E27FC236}">
                    <a16:creationId xmlns:a16="http://schemas.microsoft.com/office/drawing/2014/main" id="{6E34BFFA-A7AD-4A4A-9EC3-393169513663}"/>
                  </a:ext>
                </a:extLst>
              </p:cNvPr>
              <p:cNvSpPr/>
              <p:nvPr/>
            </p:nvSpPr>
            <p:spPr>
              <a:xfrm>
                <a:off x="-1022171" y="1736762"/>
                <a:ext cx="1325880" cy="176612"/>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Secure Score</a:t>
                </a:r>
              </a:p>
            </p:txBody>
          </p:sp>
          <p:grpSp>
            <p:nvGrpSpPr>
              <p:cNvPr id="657" name="Group 656">
                <a:extLst>
                  <a:ext uri="{FF2B5EF4-FFF2-40B4-BE49-F238E27FC236}">
                    <a16:creationId xmlns:a16="http://schemas.microsoft.com/office/drawing/2014/main" id="{AED6E7BC-D5E0-4AD5-8F37-EE9F72A4B170}"/>
                  </a:ext>
                </a:extLst>
              </p:cNvPr>
              <p:cNvGrpSpPr/>
              <p:nvPr/>
            </p:nvGrpSpPr>
            <p:grpSpPr>
              <a:xfrm>
                <a:off x="-456294" y="2147605"/>
                <a:ext cx="188672" cy="45719"/>
                <a:chOff x="6662695" y="2902103"/>
                <a:chExt cx="188672" cy="45719"/>
              </a:xfrm>
            </p:grpSpPr>
            <p:sp>
              <p:nvSpPr>
                <p:cNvPr id="659" name="Oval 658">
                  <a:extLst>
                    <a:ext uri="{FF2B5EF4-FFF2-40B4-BE49-F238E27FC236}">
                      <a16:creationId xmlns:a16="http://schemas.microsoft.com/office/drawing/2014/main" id="{D2880ADF-2868-4117-BCB9-8616A7B6FE2A}"/>
                    </a:ext>
                  </a:extLst>
                </p:cNvPr>
                <p:cNvSpPr/>
                <p:nvPr/>
              </p:nvSpPr>
              <p:spPr bwMode="auto">
                <a:xfrm>
                  <a:off x="6662695" y="2902103"/>
                  <a:ext cx="45720" cy="45719"/>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0" name="Oval 659">
                  <a:extLst>
                    <a:ext uri="{FF2B5EF4-FFF2-40B4-BE49-F238E27FC236}">
                      <a16:creationId xmlns:a16="http://schemas.microsoft.com/office/drawing/2014/main" id="{917DAF8C-AD3B-4874-8E90-83A4062CD6B7}"/>
                    </a:ext>
                  </a:extLst>
                </p:cNvPr>
                <p:cNvSpPr/>
                <p:nvPr/>
              </p:nvSpPr>
              <p:spPr bwMode="auto">
                <a:xfrm>
                  <a:off x="6734171" y="2902103"/>
                  <a:ext cx="45720" cy="45719"/>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3" name="Oval 672">
                  <a:extLst>
                    <a:ext uri="{FF2B5EF4-FFF2-40B4-BE49-F238E27FC236}">
                      <a16:creationId xmlns:a16="http://schemas.microsoft.com/office/drawing/2014/main" id="{8280AF23-3396-44FB-940E-CB825FE53068}"/>
                    </a:ext>
                  </a:extLst>
                </p:cNvPr>
                <p:cNvSpPr/>
                <p:nvPr/>
              </p:nvSpPr>
              <p:spPr bwMode="auto">
                <a:xfrm>
                  <a:off x="6805647" y="2902103"/>
                  <a:ext cx="45720" cy="45719"/>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pic>
          <p:nvPicPr>
            <p:cNvPr id="107" name="Picture 106">
              <a:extLst>
                <a:ext uri="{FF2B5EF4-FFF2-40B4-BE49-F238E27FC236}">
                  <a16:creationId xmlns:a16="http://schemas.microsoft.com/office/drawing/2014/main" id="{2EF74B27-1735-4A8F-9B1B-5EB96F46BA01}"/>
                </a:ext>
              </a:extLst>
            </p:cNvPr>
            <p:cNvPicPr>
              <a:picLocks noChangeAspect="1"/>
            </p:cNvPicPr>
            <p:nvPr/>
          </p:nvPicPr>
          <p:blipFill>
            <a:blip r:embed="rId103">
              <a:clrChange>
                <a:clrFrom>
                  <a:srgbClr val="FFFFFF"/>
                </a:clrFrom>
                <a:clrTo>
                  <a:srgbClr val="FFFFFF">
                    <a:alpha val="0"/>
                  </a:srgbClr>
                </a:clrTo>
              </a:clrChange>
            </a:blip>
            <a:stretch>
              <a:fillRect/>
            </a:stretch>
          </p:blipFill>
          <p:spPr>
            <a:xfrm>
              <a:off x="2108140" y="2629929"/>
              <a:ext cx="167209" cy="143337"/>
            </a:xfrm>
            <a:prstGeom prst="rect">
              <a:avLst/>
            </a:prstGeom>
            <a:ln w="14224">
              <a:noFill/>
            </a:ln>
          </p:spPr>
        </p:pic>
      </p:grpSp>
      <p:sp>
        <p:nvSpPr>
          <p:cNvPr id="139" name="Rectangle 138">
            <a:hlinkClick r:id="rId104" tooltip="Azure Bastion provides secure and seamless RDP/SSH connectivity to your virtual machines directly from the Azure portal over TLS. When you connect via Azure Bastion, your virtual machines do not need a public IP address, agent, or special client software."/>
            <a:extLst>
              <a:ext uri="{FF2B5EF4-FFF2-40B4-BE49-F238E27FC236}">
                <a16:creationId xmlns:a16="http://schemas.microsoft.com/office/drawing/2014/main" id="{CDE07A68-2428-45E5-9968-1A90B5CDDF9B}"/>
              </a:ext>
            </a:extLst>
          </p:cNvPr>
          <p:cNvSpPr/>
          <p:nvPr/>
        </p:nvSpPr>
        <p:spPr>
          <a:xfrm>
            <a:off x="6815278" y="4123811"/>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Bastion</a:t>
            </a:r>
          </a:p>
        </p:txBody>
      </p:sp>
      <p:pic>
        <p:nvPicPr>
          <p:cNvPr id="141" name="Picture 140">
            <a:extLst>
              <a:ext uri="{FF2B5EF4-FFF2-40B4-BE49-F238E27FC236}">
                <a16:creationId xmlns:a16="http://schemas.microsoft.com/office/drawing/2014/main" id="{1EF9AB41-2CE5-415B-B724-DFDF664A612A}"/>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58738" y="4180605"/>
            <a:ext cx="150932" cy="112545"/>
          </a:xfrm>
          <a:prstGeom prst="rect">
            <a:avLst/>
          </a:prstGeom>
        </p:spPr>
      </p:pic>
      <p:grpSp>
        <p:nvGrpSpPr>
          <p:cNvPr id="156" name="Group 155">
            <a:extLst>
              <a:ext uri="{FF2B5EF4-FFF2-40B4-BE49-F238E27FC236}">
                <a16:creationId xmlns:a16="http://schemas.microsoft.com/office/drawing/2014/main" id="{B737F583-2D54-4701-902D-BE882AE251EB}"/>
              </a:ext>
            </a:extLst>
          </p:cNvPr>
          <p:cNvGrpSpPr/>
          <p:nvPr/>
        </p:nvGrpSpPr>
        <p:grpSpPr>
          <a:xfrm>
            <a:off x="8496606" y="2022764"/>
            <a:ext cx="203471" cy="2500256"/>
            <a:chOff x="8496606" y="2022764"/>
            <a:chExt cx="203471" cy="2500256"/>
          </a:xfrm>
        </p:grpSpPr>
        <p:cxnSp>
          <p:nvCxnSpPr>
            <p:cNvPr id="35" name="Connector: Elbow 34">
              <a:extLst>
                <a:ext uri="{FF2B5EF4-FFF2-40B4-BE49-F238E27FC236}">
                  <a16:creationId xmlns:a16="http://schemas.microsoft.com/office/drawing/2014/main" id="{4B151B1C-8727-499D-AA3F-92C3D3CFF5D8}"/>
                </a:ext>
              </a:extLst>
            </p:cNvPr>
            <p:cNvCxnSpPr>
              <a:cxnSpLocks/>
              <a:endCxn id="26" idx="1"/>
            </p:cNvCxnSpPr>
            <p:nvPr/>
          </p:nvCxnSpPr>
          <p:spPr>
            <a:xfrm rot="16200000" flipH="1">
              <a:off x="7386266" y="3226548"/>
              <a:ext cx="2500256" cy="92688"/>
            </a:xfrm>
            <a:prstGeom prst="bentConnector2">
              <a:avLst/>
            </a:prstGeom>
            <a:ln w="28575">
              <a:gradFill flip="none" rotWithShape="1">
                <a:gsLst>
                  <a:gs pos="0">
                    <a:srgbClr val="F5F0FA"/>
                  </a:gs>
                  <a:gs pos="4000">
                    <a:srgbClr val="008272"/>
                  </a:gs>
                </a:gsLst>
                <a:lin ang="0" scaled="1"/>
                <a:tileRect/>
              </a:gradFill>
              <a:headEnd type="none"/>
              <a:tailEnd type="none"/>
            </a:ln>
          </p:spPr>
          <p:style>
            <a:lnRef idx="1">
              <a:schemeClr val="accent1"/>
            </a:lnRef>
            <a:fillRef idx="0">
              <a:schemeClr val="accent1"/>
            </a:fillRef>
            <a:effectRef idx="0">
              <a:schemeClr val="accent1"/>
            </a:effectRef>
            <a:fontRef idx="minor">
              <a:schemeClr val="tx1"/>
            </a:fontRef>
          </p:style>
        </p:cxnSp>
        <p:sp>
          <p:nvSpPr>
            <p:cNvPr id="575" name="Rectangle 574">
              <a:extLst>
                <a:ext uri="{FF2B5EF4-FFF2-40B4-BE49-F238E27FC236}">
                  <a16:creationId xmlns:a16="http://schemas.microsoft.com/office/drawing/2014/main" id="{20CEB19A-55EE-424D-B0DB-D664A591C27E}"/>
                </a:ext>
              </a:extLst>
            </p:cNvPr>
            <p:cNvSpPr/>
            <p:nvPr/>
          </p:nvSpPr>
          <p:spPr>
            <a:xfrm rot="16200000">
              <a:off x="7810398" y="3256760"/>
              <a:ext cx="1564866" cy="192449"/>
            </a:xfrm>
            <a:prstGeom prst="rect">
              <a:avLst/>
            </a:prstGeom>
            <a:solidFill>
              <a:srgbClr val="CDFFF9"/>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45720" rtlCol="0" anchor="ct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50" b="1"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Semilight" panose="020B0402040204020203" pitchFamily="34" charset="0"/>
                </a:rPr>
                <a:t>Classification Labels</a:t>
              </a:r>
            </a:p>
          </p:txBody>
        </p:sp>
        <p:cxnSp>
          <p:nvCxnSpPr>
            <p:cNvPr id="594" name="Connector: Elbow 799">
              <a:extLst>
                <a:ext uri="{FF2B5EF4-FFF2-40B4-BE49-F238E27FC236}">
                  <a16:creationId xmlns:a16="http://schemas.microsoft.com/office/drawing/2014/main" id="{F2C3CB5F-7A56-4B01-A435-9149D5D8765A}"/>
                </a:ext>
              </a:extLst>
            </p:cNvPr>
            <p:cNvCxnSpPr>
              <a:cxnSpLocks/>
            </p:cNvCxnSpPr>
            <p:nvPr/>
          </p:nvCxnSpPr>
          <p:spPr>
            <a:xfrm flipH="1">
              <a:off x="8589931" y="4294718"/>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420" name="Rectangle 419">
            <a:extLst>
              <a:ext uri="{FF2B5EF4-FFF2-40B4-BE49-F238E27FC236}">
                <a16:creationId xmlns:a16="http://schemas.microsoft.com/office/drawing/2014/main" id="{1B6FAF7A-D9DA-47AB-BDE1-4EFFC2A16B0B}"/>
              </a:ext>
            </a:extLst>
          </p:cNvPr>
          <p:cNvSpPr/>
          <p:nvPr/>
        </p:nvSpPr>
        <p:spPr>
          <a:xfrm>
            <a:off x="8429503" y="2254156"/>
            <a:ext cx="1700887" cy="261610"/>
          </a:xfrm>
          <a:prstGeom prst="rect">
            <a:avLst/>
          </a:prstGeom>
          <a:solidFill>
            <a:schemeClr val="accent2"/>
          </a:solidFill>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Information Protection</a:t>
            </a:r>
          </a:p>
        </p:txBody>
      </p:sp>
      <p:sp>
        <p:nvSpPr>
          <p:cNvPr id="26" name="Rectangle 25">
            <a:hlinkClick r:id="rId105" tooltip="Simplifies the eDiscovery process and helps analyze unstructured data within Office 365, efficiently review documents, and make scope reduction decisions for eDiscovery."/>
            <a:extLst>
              <a:ext uri="{FF2B5EF4-FFF2-40B4-BE49-F238E27FC236}">
                <a16:creationId xmlns:a16="http://schemas.microsoft.com/office/drawing/2014/main" id="{7409DD85-1AA1-449A-9AEB-AB048482721D}"/>
              </a:ext>
            </a:extLst>
          </p:cNvPr>
          <p:cNvSpPr/>
          <p:nvPr/>
        </p:nvSpPr>
        <p:spPr>
          <a:xfrm>
            <a:off x="8682738" y="4415611"/>
            <a:ext cx="1370243" cy="214818"/>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Advanced eDiscovery</a:t>
            </a:r>
          </a:p>
        </p:txBody>
      </p:sp>
      <p:sp>
        <p:nvSpPr>
          <p:cNvPr id="590" name="Rectangle 589">
            <a:hlinkClick r:id="rId106" tooltip="Allows for full content lifecycle management from creating/importing through retention and deletion. Supervision also lets you define policies that capture communications in your organization for internal or external reviewers. "/>
            <a:extLst>
              <a:ext uri="{FF2B5EF4-FFF2-40B4-BE49-F238E27FC236}">
                <a16:creationId xmlns:a16="http://schemas.microsoft.com/office/drawing/2014/main" id="{C798E8FB-BDBF-4357-8D0F-B433633B7B56}"/>
              </a:ext>
            </a:extLst>
          </p:cNvPr>
          <p:cNvSpPr/>
          <p:nvPr/>
        </p:nvSpPr>
        <p:spPr>
          <a:xfrm>
            <a:off x="8684404" y="4172501"/>
            <a:ext cx="1370243" cy="214818"/>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Data Governance</a:t>
            </a:r>
          </a:p>
        </p:txBody>
      </p:sp>
      <p:grpSp>
        <p:nvGrpSpPr>
          <p:cNvPr id="180" name="Group 179">
            <a:extLst>
              <a:ext uri="{FF2B5EF4-FFF2-40B4-BE49-F238E27FC236}">
                <a16:creationId xmlns:a16="http://schemas.microsoft.com/office/drawing/2014/main" id="{0B1C9A7E-E7B4-46A9-B8A9-D8AA572BFEDC}"/>
              </a:ext>
            </a:extLst>
          </p:cNvPr>
          <p:cNvGrpSpPr/>
          <p:nvPr/>
        </p:nvGrpSpPr>
        <p:grpSpPr>
          <a:xfrm>
            <a:off x="2982622" y="5780024"/>
            <a:ext cx="1767228" cy="563622"/>
            <a:chOff x="2982622" y="5780024"/>
            <a:chExt cx="1767228" cy="563622"/>
          </a:xfrm>
        </p:grpSpPr>
        <p:sp>
          <p:nvSpPr>
            <p:cNvPr id="177" name="Rectangle 176" descr="Azure Defender for IoT provides agentless security for unmanaged IoT/OT devices (via integration of CyberX technology) plus security for greenfield devices managed via Azure IoT Hub. It is deployed either as a cloud-connected or fully on-premises solution.">
              <a:hlinkClick r:id="rId107" tooltip="Azure Defender for IoT offers agentless, network-layer security that is rapidly deployed, works with diverse industrial equipment, and interoperates with Azure Sentinel and other SOC tools."/>
              <a:extLst>
                <a:ext uri="{FF2B5EF4-FFF2-40B4-BE49-F238E27FC236}">
                  <a16:creationId xmlns:a16="http://schemas.microsoft.com/office/drawing/2014/main" id="{631FEFCA-F9EA-4A84-BCEE-FFCCCB1804A9}"/>
                </a:ext>
              </a:extLst>
            </p:cNvPr>
            <p:cNvSpPr/>
            <p:nvPr/>
          </p:nvSpPr>
          <p:spPr>
            <a:xfrm>
              <a:off x="3029366" y="5780024"/>
              <a:ext cx="1700344" cy="533970"/>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Microsoft Defender for IoT (and OT)</a:t>
              </a:r>
            </a:p>
          </p:txBody>
        </p:sp>
        <p:sp>
          <p:nvSpPr>
            <p:cNvPr id="178" name="Rounded Rectangle 1457">
              <a:extLst>
                <a:ext uri="{FF2B5EF4-FFF2-40B4-BE49-F238E27FC236}">
                  <a16:creationId xmlns:a16="http://schemas.microsoft.com/office/drawing/2014/main" id="{CA3C7093-6239-47C5-AC3D-A705F2187BE7}"/>
                </a:ext>
              </a:extLst>
            </p:cNvPr>
            <p:cNvSpPr/>
            <p:nvPr/>
          </p:nvSpPr>
          <p:spPr>
            <a:xfrm>
              <a:off x="3818384" y="5927564"/>
              <a:ext cx="931466" cy="411738"/>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Asset &amp; Vulnerability management</a:t>
              </a:r>
            </a:p>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Threat Detection </a:t>
              </a:r>
              <a:b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b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&amp; Response</a:t>
              </a:r>
            </a:p>
          </p:txBody>
        </p:sp>
        <p:sp>
          <p:nvSpPr>
            <p:cNvPr id="179" name="Rounded Rectangle 1457">
              <a:extLst>
                <a:ext uri="{FF2B5EF4-FFF2-40B4-BE49-F238E27FC236}">
                  <a16:creationId xmlns:a16="http://schemas.microsoft.com/office/drawing/2014/main" id="{0F0B677C-0283-4FEF-B8AB-B580CD51E216}"/>
                </a:ext>
              </a:extLst>
            </p:cNvPr>
            <p:cNvSpPr/>
            <p:nvPr/>
          </p:nvSpPr>
          <p:spPr>
            <a:xfrm>
              <a:off x="2982622" y="5931908"/>
              <a:ext cx="1088559" cy="411738"/>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ICS, SCADA, OT</a:t>
              </a:r>
            </a:p>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Internet of Things (IoT)</a:t>
              </a:r>
            </a:p>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Industrial IoT (</a:t>
              </a:r>
              <a:r>
                <a:rPr kumimoji="0" lang="en-US" sz="550" b="0" i="1" u="none" strike="noStrike" kern="120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IIoT</a:t>
              </a: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t>
              </a:r>
            </a:p>
          </p:txBody>
        </p:sp>
      </p:grpSp>
      <p:sp>
        <p:nvSpPr>
          <p:cNvPr id="117" name="Rectangle 116">
            <a:extLst>
              <a:ext uri="{FF2B5EF4-FFF2-40B4-BE49-F238E27FC236}">
                <a16:creationId xmlns:a16="http://schemas.microsoft.com/office/drawing/2014/main" id="{00D9F366-EF89-4BE2-8427-0E9140087F42}"/>
              </a:ext>
            </a:extLst>
          </p:cNvPr>
          <p:cNvSpPr/>
          <p:nvPr/>
        </p:nvSpPr>
        <p:spPr bwMode="auto">
          <a:xfrm>
            <a:off x="184949" y="6484874"/>
            <a:ext cx="11756793" cy="311147"/>
          </a:xfrm>
          <a:prstGeom prst="rect">
            <a:avLst/>
          </a:prstGeom>
          <a:solidFill>
            <a:srgbClr val="000000"/>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8286750" marR="0" lvl="0" indent="0" algn="ctr" defTabSz="914400" rtl="0" eaLnBrk="1" fontAlgn="auto" latinLnBrk="0" hangingPunct="1">
              <a:lnSpc>
                <a:spcPct val="97000"/>
              </a:lnSpc>
              <a:spcBef>
                <a:spcPts val="0"/>
              </a:spcBef>
              <a:spcAft>
                <a:spcPts val="0"/>
              </a:spcAft>
              <a:buClrTx/>
              <a:buSzTx/>
              <a:buFontTx/>
              <a:buNone/>
              <a:tabLst/>
              <a:defRPr/>
            </a:pPr>
            <a:endParaRPr kumimoji="0" lang="en-US" sz="1050" b="1" i="0"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endParaRPr>
          </a:p>
        </p:txBody>
      </p:sp>
      <p:sp>
        <p:nvSpPr>
          <p:cNvPr id="40" name="Rounded Rectangle 804">
            <a:hlinkClick r:id="rId108" tooltip="The Security Development Lifecycle (SDL) is a software development process that helps developers build more secure software and address security compliance requirements while reducing development cost "/>
            <a:extLst>
              <a:ext uri="{FF2B5EF4-FFF2-40B4-BE49-F238E27FC236}">
                <a16:creationId xmlns:a16="http://schemas.microsoft.com/office/drawing/2014/main" id="{24774F23-CBC0-48B0-993F-3B770F9FE91D}"/>
              </a:ext>
            </a:extLst>
          </p:cNvPr>
          <p:cNvSpPr/>
          <p:nvPr/>
        </p:nvSpPr>
        <p:spPr>
          <a:xfrm>
            <a:off x="8026114" y="6558019"/>
            <a:ext cx="3787404" cy="165874"/>
          </a:xfrm>
          <a:prstGeom prst="roundRect">
            <a:avLst>
              <a:gd name="adj" fmla="val 0"/>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Development Lifecycle (SDL)</a:t>
            </a:r>
          </a:p>
        </p:txBody>
      </p:sp>
      <p:sp>
        <p:nvSpPr>
          <p:cNvPr id="847" name="Rectangle 846">
            <a:hlinkClick r:id="rId109" tooltip="Review independent audit reports for Microsoft's Cloud services to learn how Microsoft works to secure your data, protect its privacy, and comply with global standards in Microsoft business cloud services. "/>
            <a:extLst>
              <a:ext uri="{FF2B5EF4-FFF2-40B4-BE49-F238E27FC236}">
                <a16:creationId xmlns:a16="http://schemas.microsoft.com/office/drawing/2014/main" id="{767F699E-8BF5-48FD-8960-24B3421585D2}"/>
              </a:ext>
            </a:extLst>
          </p:cNvPr>
          <p:cNvSpPr/>
          <p:nvPr/>
        </p:nvSpPr>
        <p:spPr>
          <a:xfrm>
            <a:off x="4159573" y="6558019"/>
            <a:ext cx="3787404"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Service Trust Portal – </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How Microsoft secures cloud services</a:t>
            </a:r>
          </a:p>
        </p:txBody>
      </p:sp>
      <p:grpSp>
        <p:nvGrpSpPr>
          <p:cNvPr id="119" name="Group 118">
            <a:extLst>
              <a:ext uri="{FF2B5EF4-FFF2-40B4-BE49-F238E27FC236}">
                <a16:creationId xmlns:a16="http://schemas.microsoft.com/office/drawing/2014/main" id="{8D777644-76C8-477B-B501-9070FC01C645}"/>
              </a:ext>
            </a:extLst>
          </p:cNvPr>
          <p:cNvGrpSpPr/>
          <p:nvPr/>
        </p:nvGrpSpPr>
        <p:grpSpPr>
          <a:xfrm>
            <a:off x="293032" y="6558019"/>
            <a:ext cx="3787404" cy="165874"/>
            <a:chOff x="4130626" y="6557510"/>
            <a:chExt cx="3787404" cy="165874"/>
          </a:xfrm>
        </p:grpSpPr>
        <p:sp>
          <p:nvSpPr>
            <p:cNvPr id="848" name="Rectangle 847">
              <a:hlinkClick r:id="rId110" tooltip="Microsoft processes over 8 trillion signals daily that offer insight into normal baseline activity, potentially anomalous behaviors, and verified attacks that help us provide high quality detection by filtering out false positives &amp; amplifying real attacks"/>
              <a:extLst>
                <a:ext uri="{FF2B5EF4-FFF2-40B4-BE49-F238E27FC236}">
                  <a16:creationId xmlns:a16="http://schemas.microsoft.com/office/drawing/2014/main" id="{81DCF43F-6876-458C-8AE6-3AFEB739D463}"/>
                </a:ext>
              </a:extLst>
            </p:cNvPr>
            <p:cNvSpPr/>
            <p:nvPr/>
          </p:nvSpPr>
          <p:spPr>
            <a:xfrm>
              <a:off x="4130626" y="6557510"/>
              <a:ext cx="3787404"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17145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Intelligence – </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65+ Trillion signals per day of security context</a:t>
              </a:r>
            </a:p>
          </p:txBody>
        </p:sp>
        <p:grpSp>
          <p:nvGrpSpPr>
            <p:cNvPr id="598" name="Group 4">
              <a:extLst>
                <a:ext uri="{FF2B5EF4-FFF2-40B4-BE49-F238E27FC236}">
                  <a16:creationId xmlns:a16="http://schemas.microsoft.com/office/drawing/2014/main" id="{6AFA49D0-A4F3-4095-9735-07C2B0FCDA21}"/>
                </a:ext>
              </a:extLst>
            </p:cNvPr>
            <p:cNvGrpSpPr>
              <a:grpSpLocks noChangeAspect="1"/>
            </p:cNvGrpSpPr>
            <p:nvPr/>
          </p:nvGrpSpPr>
          <p:grpSpPr bwMode="auto">
            <a:xfrm>
              <a:off x="4180872" y="6573533"/>
              <a:ext cx="137530" cy="137530"/>
              <a:chOff x="380" y="3325"/>
              <a:chExt cx="286" cy="286"/>
            </a:xfrm>
            <a:solidFill>
              <a:srgbClr val="243A5E"/>
            </a:solidFill>
          </p:grpSpPr>
          <p:sp>
            <p:nvSpPr>
              <p:cNvPr id="613" name="Freeform 5">
                <a:extLst>
                  <a:ext uri="{FF2B5EF4-FFF2-40B4-BE49-F238E27FC236}">
                    <a16:creationId xmlns:a16="http://schemas.microsoft.com/office/drawing/2014/main" id="{D66A1841-5E59-4B8B-908B-FD0E85320666}"/>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4" name="Oval 6">
                <a:extLst>
                  <a:ext uri="{FF2B5EF4-FFF2-40B4-BE49-F238E27FC236}">
                    <a16:creationId xmlns:a16="http://schemas.microsoft.com/office/drawing/2014/main" id="{C213541D-E211-4BC4-B7FD-2B5BD7CD8C5D}"/>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5" name="Oval 7">
                <a:extLst>
                  <a:ext uri="{FF2B5EF4-FFF2-40B4-BE49-F238E27FC236}">
                    <a16:creationId xmlns:a16="http://schemas.microsoft.com/office/drawing/2014/main" id="{7EA3803F-69B8-4AB9-A7C0-AE70C1166128}"/>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8" name="Oval 8">
                <a:extLst>
                  <a:ext uri="{FF2B5EF4-FFF2-40B4-BE49-F238E27FC236}">
                    <a16:creationId xmlns:a16="http://schemas.microsoft.com/office/drawing/2014/main" id="{A7714CA2-9144-4DF5-82B1-B16E7A48F105}"/>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9" name="Oval 9">
                <a:extLst>
                  <a:ext uri="{FF2B5EF4-FFF2-40B4-BE49-F238E27FC236}">
                    <a16:creationId xmlns:a16="http://schemas.microsoft.com/office/drawing/2014/main" id="{6DE389F1-AFE0-49CC-AE04-05759ABFF6DA}"/>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24" name="Oval 10">
                <a:extLst>
                  <a:ext uri="{FF2B5EF4-FFF2-40B4-BE49-F238E27FC236}">
                    <a16:creationId xmlns:a16="http://schemas.microsoft.com/office/drawing/2014/main" id="{D41E8FF0-5564-4713-9649-9AE88699F58A}"/>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26" name="Oval 11">
                <a:extLst>
                  <a:ext uri="{FF2B5EF4-FFF2-40B4-BE49-F238E27FC236}">
                    <a16:creationId xmlns:a16="http://schemas.microsoft.com/office/drawing/2014/main" id="{6AC30DE2-818D-4EC9-A85C-EF08B14D4975}"/>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28" name="Oval 12">
                <a:extLst>
                  <a:ext uri="{FF2B5EF4-FFF2-40B4-BE49-F238E27FC236}">
                    <a16:creationId xmlns:a16="http://schemas.microsoft.com/office/drawing/2014/main" id="{F27FBAA1-96DE-412E-A78A-BBC762382183}"/>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grpSp>
      </p:grpSp>
      <p:grpSp>
        <p:nvGrpSpPr>
          <p:cNvPr id="206" name="Group 205">
            <a:extLst>
              <a:ext uri="{FF2B5EF4-FFF2-40B4-BE49-F238E27FC236}">
                <a16:creationId xmlns:a16="http://schemas.microsoft.com/office/drawing/2014/main" id="{008BDAAF-D66A-491B-8A24-C547CDC3F84E}"/>
              </a:ext>
            </a:extLst>
          </p:cNvPr>
          <p:cNvGrpSpPr/>
          <p:nvPr/>
        </p:nvGrpSpPr>
        <p:grpSpPr>
          <a:xfrm>
            <a:off x="10547144" y="2569628"/>
            <a:ext cx="1334265" cy="2084696"/>
            <a:chOff x="10547144" y="2569628"/>
            <a:chExt cx="1334265" cy="2084696"/>
          </a:xfrm>
        </p:grpSpPr>
        <p:grpSp>
          <p:nvGrpSpPr>
            <p:cNvPr id="20" name="Group 19">
              <a:extLst>
                <a:ext uri="{FF2B5EF4-FFF2-40B4-BE49-F238E27FC236}">
                  <a16:creationId xmlns:a16="http://schemas.microsoft.com/office/drawing/2014/main" id="{C9D30C8A-9BAD-4322-977E-31F911113822}"/>
                </a:ext>
              </a:extLst>
            </p:cNvPr>
            <p:cNvGrpSpPr/>
            <p:nvPr/>
          </p:nvGrpSpPr>
          <p:grpSpPr>
            <a:xfrm>
              <a:off x="10648282" y="4457475"/>
              <a:ext cx="1175080" cy="196849"/>
              <a:chOff x="10648282" y="4457475"/>
              <a:chExt cx="1175080" cy="196849"/>
            </a:xfrm>
          </p:grpSpPr>
          <p:sp>
            <p:nvSpPr>
              <p:cNvPr id="417" name="Rectangle 416">
                <a:hlinkClick r:id="rId111" tooltip="Defender for Identity  is a cloud-based security solution that leverages your on-premises Active Directory signals to identify, detect, and investigate advanced threats, compromised identities, and malicious insider actions directed at your organization."/>
                <a:extLst>
                  <a:ext uri="{FF2B5EF4-FFF2-40B4-BE49-F238E27FC236}">
                    <a16:creationId xmlns:a16="http://schemas.microsoft.com/office/drawing/2014/main" id="{0D191FAB-41E4-4F33-A585-0EAAB6AEC018}"/>
                  </a:ext>
                </a:extLst>
              </p:cNvPr>
              <p:cNvSpPr/>
              <p:nvPr/>
            </p:nvSpPr>
            <p:spPr>
              <a:xfrm>
                <a:off x="10774685" y="4457475"/>
                <a:ext cx="1048677" cy="196849"/>
              </a:xfrm>
              <a:prstGeom prst="rect">
                <a:avLst/>
              </a:prstGeom>
              <a:no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rIns="91440" rtlCol="0" anchor="ctr">
                <a:spAutoFit/>
              </a:bodyPr>
              <a:lstStyle/>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7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Defender for Identity</a:t>
                </a:r>
              </a:p>
            </p:txBody>
          </p:sp>
          <p:cxnSp>
            <p:nvCxnSpPr>
              <p:cNvPr id="418" name="Straight Connector 417">
                <a:extLst>
                  <a:ext uri="{FF2B5EF4-FFF2-40B4-BE49-F238E27FC236}">
                    <a16:creationId xmlns:a16="http://schemas.microsoft.com/office/drawing/2014/main" id="{783A7AE9-61E5-4373-ABC1-5A4C811792EC}"/>
                  </a:ext>
                </a:extLst>
              </p:cNvPr>
              <p:cNvCxnSpPr>
                <a:cxnSpLocks/>
              </p:cNvCxnSpPr>
              <p:nvPr/>
            </p:nvCxnSpPr>
            <p:spPr>
              <a:xfrm flipH="1">
                <a:off x="10648282" y="4536214"/>
                <a:ext cx="135776" cy="0"/>
              </a:xfrm>
              <a:prstGeom prst="line">
                <a:avLst/>
              </a:prstGeom>
              <a:ln w="19050">
                <a:solidFill>
                  <a:schemeClr val="tx1"/>
                </a:solidFill>
                <a:prstDash val="solid"/>
                <a:headEnd type="none"/>
                <a:tailEnd type="triangle" w="sm" len="med"/>
              </a:ln>
            </p:spPr>
            <p:style>
              <a:lnRef idx="1">
                <a:schemeClr val="accent1"/>
              </a:lnRef>
              <a:fillRef idx="0">
                <a:schemeClr val="accent1"/>
              </a:fillRef>
              <a:effectRef idx="0">
                <a:schemeClr val="accent1"/>
              </a:effectRef>
              <a:fontRef idx="minor">
                <a:schemeClr val="tx1"/>
              </a:fontRef>
            </p:style>
          </p:cxnSp>
        </p:grpSp>
        <p:sp>
          <p:nvSpPr>
            <p:cNvPr id="402" name="Rectangle 401">
              <a:hlinkClick r:id="rId112" tooltip="Azure AD Privileged Identity Management allows you to manage, control, and monitor privileged access using approval workflows. This includes access to resources in Azure AD, Azure Resources (Preview), and other Microsoft Online Services like Office 365"/>
              <a:extLst>
                <a:ext uri="{FF2B5EF4-FFF2-40B4-BE49-F238E27FC236}">
                  <a16:creationId xmlns:a16="http://schemas.microsoft.com/office/drawing/2014/main" id="{E723D4FA-8CC0-4BE4-BE34-1C668C225965}"/>
                </a:ext>
              </a:extLst>
            </p:cNvPr>
            <p:cNvSpPr/>
            <p:nvPr/>
          </p:nvSpPr>
          <p:spPr>
            <a:xfrm>
              <a:off x="10599960" y="3975844"/>
              <a:ext cx="1244432" cy="198851"/>
            </a:xfrm>
            <a:prstGeom prst="rect">
              <a:avLst/>
            </a:prstGeom>
            <a:solidFill>
              <a:srgbClr val="FFFFFF"/>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Entra PIM</a:t>
              </a:r>
            </a:p>
          </p:txBody>
        </p:sp>
        <p:sp>
          <p:nvSpPr>
            <p:cNvPr id="403" name="Freeform 113">
              <a:extLst>
                <a:ext uri="{FF2B5EF4-FFF2-40B4-BE49-F238E27FC236}">
                  <a16:creationId xmlns:a16="http://schemas.microsoft.com/office/drawing/2014/main" id="{C191784B-F9C9-43C9-8B26-077B2C219B19}"/>
                </a:ext>
              </a:extLst>
            </p:cNvPr>
            <p:cNvSpPr>
              <a:spLocks noChangeAspect="1" noEditPoints="1"/>
            </p:cNvSpPr>
            <p:nvPr/>
          </p:nvSpPr>
          <p:spPr bwMode="black">
            <a:xfrm>
              <a:off x="10655410" y="4030373"/>
              <a:ext cx="101207" cy="100027"/>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tx1"/>
            </a:solidFill>
            <a:ln w="3175">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06" name="Rectangle 405">
              <a:hlinkClick r:id="rId113" tooltip="Azure Active Directory Identity Protection provides you with a consolidated view into risk events and potential vulnerabilities affecting your organization’s identities."/>
              <a:extLst>
                <a:ext uri="{FF2B5EF4-FFF2-40B4-BE49-F238E27FC236}">
                  <a16:creationId xmlns:a16="http://schemas.microsoft.com/office/drawing/2014/main" id="{7BCF6318-29A9-42F7-B0D2-CC21A3CD0CF8}"/>
                </a:ext>
              </a:extLst>
            </p:cNvPr>
            <p:cNvSpPr/>
            <p:nvPr/>
          </p:nvSpPr>
          <p:spPr>
            <a:xfrm>
              <a:off x="10548964" y="3225812"/>
              <a:ext cx="1293608" cy="557870"/>
            </a:xfrm>
            <a:prstGeom prst="rect">
              <a:avLst/>
            </a:prstGeom>
            <a:solidFill>
              <a:srgbClr val="FFFFFF"/>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85" name="Rectangle 484">
              <a:hlinkClick r:id="rId114" tooltip="Enables secure interaction with users outside of your organization including Business to Business and Business (B2B) to Customer/Citizen (B2C) scenarios"/>
              <a:extLst>
                <a:ext uri="{FF2B5EF4-FFF2-40B4-BE49-F238E27FC236}">
                  <a16:creationId xmlns:a16="http://schemas.microsoft.com/office/drawing/2014/main" id="{4A5A50C5-4BDD-46CD-978D-07E992BE557D}"/>
                </a:ext>
              </a:extLst>
            </p:cNvPr>
            <p:cNvSpPr/>
            <p:nvPr/>
          </p:nvSpPr>
          <p:spPr>
            <a:xfrm>
              <a:off x="10548964" y="4174695"/>
              <a:ext cx="1295428" cy="198851"/>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External Identities</a:t>
              </a:r>
            </a:p>
          </p:txBody>
        </p:sp>
        <p:sp>
          <p:nvSpPr>
            <p:cNvPr id="17" name="Rectangle 16">
              <a:hlinkClick r:id="rId113" tooltip="Azure Active Directory Identity Protection provides you with a consolidated view into risk events and potential vulnerabilities affecting your organization’s identities."/>
              <a:extLst>
                <a:ext uri="{FF2B5EF4-FFF2-40B4-BE49-F238E27FC236}">
                  <a16:creationId xmlns:a16="http://schemas.microsoft.com/office/drawing/2014/main" id="{FE85BA3A-08CE-4426-8AF8-2592EFA76B28}"/>
                </a:ext>
              </a:extLst>
            </p:cNvPr>
            <p:cNvSpPr/>
            <p:nvPr/>
          </p:nvSpPr>
          <p:spPr>
            <a:xfrm>
              <a:off x="10707826" y="3198438"/>
              <a:ext cx="1173583" cy="51039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Entra ID Protection</a:t>
              </a:r>
            </a:p>
            <a:p>
              <a:pPr marL="57150" marR="0" lvl="0" indent="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Leaked cred protection</a:t>
              </a:r>
            </a:p>
            <a:p>
              <a:pPr marL="57150" marR="0" lvl="0" indent="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Behavioral Analytics</a:t>
              </a:r>
              <a:endParaRPr kumimoji="0" lang="en-US" sz="1400" b="0" i="0" u="none" strike="noStrike" kern="1200" cap="none" spc="0" normalizeH="0" baseline="0" noProof="0">
                <a:ln>
                  <a:noFill/>
                </a:ln>
                <a:solidFill>
                  <a:srgbClr val="505050"/>
                </a:solidFill>
                <a:effectLst/>
                <a:uLnTx/>
                <a:uFillTx/>
                <a:latin typeface="Segoe UI"/>
                <a:ea typeface="+mn-ea"/>
                <a:cs typeface="+mn-cs"/>
              </a:endParaRPr>
            </a:p>
          </p:txBody>
        </p:sp>
        <p:grpSp>
          <p:nvGrpSpPr>
            <p:cNvPr id="627" name="Group 626">
              <a:extLst>
                <a:ext uri="{FF2B5EF4-FFF2-40B4-BE49-F238E27FC236}">
                  <a16:creationId xmlns:a16="http://schemas.microsoft.com/office/drawing/2014/main" id="{42D9751D-1CB1-45F7-811D-A2A8A69DCF92}"/>
                </a:ext>
              </a:extLst>
            </p:cNvPr>
            <p:cNvGrpSpPr/>
            <p:nvPr/>
          </p:nvGrpSpPr>
          <p:grpSpPr>
            <a:xfrm flipV="1">
              <a:off x="10861236" y="3698908"/>
              <a:ext cx="126962" cy="30766"/>
              <a:chOff x="6648232" y="3041841"/>
              <a:chExt cx="188672" cy="45719"/>
            </a:xfrm>
          </p:grpSpPr>
          <p:sp>
            <p:nvSpPr>
              <p:cNvPr id="637" name="Oval 636">
                <a:extLst>
                  <a:ext uri="{FF2B5EF4-FFF2-40B4-BE49-F238E27FC236}">
                    <a16:creationId xmlns:a16="http://schemas.microsoft.com/office/drawing/2014/main" id="{DE094C63-8ECC-40E8-98B3-94295989F960}"/>
                  </a:ext>
                </a:extLst>
              </p:cNvPr>
              <p:cNvSpPr/>
              <p:nvPr/>
            </p:nvSpPr>
            <p:spPr bwMode="auto">
              <a:xfrm>
                <a:off x="6648232" y="304184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8" name="Oval 637">
                <a:extLst>
                  <a:ext uri="{FF2B5EF4-FFF2-40B4-BE49-F238E27FC236}">
                    <a16:creationId xmlns:a16="http://schemas.microsoft.com/office/drawing/2014/main" id="{F6B4ADE7-5FDC-4ECD-9497-85EEE26D651F}"/>
                  </a:ext>
                </a:extLst>
              </p:cNvPr>
              <p:cNvSpPr/>
              <p:nvPr/>
            </p:nvSpPr>
            <p:spPr bwMode="auto">
              <a:xfrm>
                <a:off x="6719708" y="304184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9" name="Oval 638">
                <a:extLst>
                  <a:ext uri="{FF2B5EF4-FFF2-40B4-BE49-F238E27FC236}">
                    <a16:creationId xmlns:a16="http://schemas.microsoft.com/office/drawing/2014/main" id="{270AF6C2-C1D3-4862-A1AE-4371B73DF1BF}"/>
                  </a:ext>
                </a:extLst>
              </p:cNvPr>
              <p:cNvSpPr/>
              <p:nvPr/>
            </p:nvSpPr>
            <p:spPr bwMode="auto">
              <a:xfrm>
                <a:off x="6791184" y="304184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04" name="Rectangle 403">
              <a:hlinkClick r:id="rId115" tooltip="Azure MFA helps safeguard access to data and applications while meeting user demand for a simple sign-in process. It delivers strong authentication via a range of verification methods, including phone call, text message, or mobile app verification."/>
              <a:extLst>
                <a:ext uri="{FF2B5EF4-FFF2-40B4-BE49-F238E27FC236}">
                  <a16:creationId xmlns:a16="http://schemas.microsoft.com/office/drawing/2014/main" id="{E338DB8C-FDF6-4A92-98CE-1AC7C014C8C6}"/>
                </a:ext>
              </a:extLst>
            </p:cNvPr>
            <p:cNvSpPr/>
            <p:nvPr/>
          </p:nvSpPr>
          <p:spPr>
            <a:xfrm>
              <a:off x="10548964" y="2569628"/>
              <a:ext cx="1295428" cy="664906"/>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18288" r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Passwordless &amp; MFA</a:t>
              </a:r>
              <a:endPar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405" name="Picture 404">
              <a:extLst>
                <a:ext uri="{FF2B5EF4-FFF2-40B4-BE49-F238E27FC236}">
                  <a16:creationId xmlns:a16="http://schemas.microsoft.com/office/drawing/2014/main" id="{8931422A-8697-4C61-B61E-221C57DB6244}"/>
                </a:ext>
              </a:extLst>
            </p:cNvPr>
            <p:cNvPicPr>
              <a:picLocks noChangeAspect="1"/>
            </p:cNvPicPr>
            <p:nvPr/>
          </p:nvPicPr>
          <p:blipFill rotWithShape="1">
            <a:blip r:embed="rId116">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10750387" y="2773266"/>
              <a:ext cx="118558" cy="110976"/>
            </a:xfrm>
            <a:prstGeom prst="rect">
              <a:avLst/>
            </a:prstGeom>
          </p:spPr>
        </p:pic>
        <p:sp>
          <p:nvSpPr>
            <p:cNvPr id="398" name="Rectangle 397">
              <a:hlinkClick r:id="rId117" tooltip="Authenticator App allows you to sign into your personal Microsoft account without a password. For security, you’ll use a fingerprint, face recognition, or a PIN."/>
              <a:extLst>
                <a:ext uri="{FF2B5EF4-FFF2-40B4-BE49-F238E27FC236}">
                  <a16:creationId xmlns:a16="http://schemas.microsoft.com/office/drawing/2014/main" id="{38B5028E-1B95-4B9A-8F85-AED30974983A}"/>
                </a:ext>
              </a:extLst>
            </p:cNvPr>
            <p:cNvSpPr/>
            <p:nvPr/>
          </p:nvSpPr>
          <p:spPr>
            <a:xfrm>
              <a:off x="10707826" y="2912741"/>
              <a:ext cx="1046398" cy="147494"/>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182880" tIns="0" rIns="0" bIns="0" rtlCol="0" anchor="ctr"/>
            <a:lstStyle/>
            <a:p>
              <a:pPr marL="0" marR="0" lvl="0" indent="5715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Authenticator App </a:t>
              </a:r>
            </a:p>
          </p:txBody>
        </p:sp>
        <p:pic>
          <p:nvPicPr>
            <p:cNvPr id="399" name="Picture 195" descr="Multi-Factor Authentication.png">
              <a:extLst>
                <a:ext uri="{FF2B5EF4-FFF2-40B4-BE49-F238E27FC236}">
                  <a16:creationId xmlns:a16="http://schemas.microsoft.com/office/drawing/2014/main" id="{3951C321-991D-440D-8504-042569611F8C}"/>
                </a:ext>
              </a:extLst>
            </p:cNvPr>
            <p:cNvPicPr>
              <a:picLocks noChangeAspect="1"/>
            </p:cNvPicPr>
            <p:nvPr/>
          </p:nvPicPr>
          <p:blipFill>
            <a:blip r:embed="rId118">
              <a:extLst>
                <a:ext uri="{28A0092B-C50C-407E-A947-70E740481C1C}">
                  <a14:useLocalDpi xmlns:a14="http://schemas.microsoft.com/office/drawing/2010/main" val="0"/>
                </a:ext>
              </a:extLst>
            </a:blip>
            <a:srcRect/>
            <a:stretch>
              <a:fillRect/>
            </a:stretch>
          </p:blipFill>
          <p:spPr bwMode="auto">
            <a:xfrm>
              <a:off x="10762734" y="2926592"/>
              <a:ext cx="126290" cy="112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Rectangle 90">
              <a:hlinkClick r:id="rId119" tooltip="Windows Hello for Business enables you to replace passwords with easy to use but strong multifactor authentication. Windows Hello uses a public and private key pair secured by the TPM, unlocked using a gesture like fingerprint, facial recognition or PIN. "/>
              <a:extLst>
                <a:ext uri="{FF2B5EF4-FFF2-40B4-BE49-F238E27FC236}">
                  <a16:creationId xmlns:a16="http://schemas.microsoft.com/office/drawing/2014/main" id="{D04BFAC6-E70B-45FD-9FBF-11437F6BA267}"/>
                </a:ext>
              </a:extLst>
            </p:cNvPr>
            <p:cNvSpPr/>
            <p:nvPr/>
          </p:nvSpPr>
          <p:spPr>
            <a:xfrm>
              <a:off x="10707827" y="2747070"/>
              <a:ext cx="1046398" cy="147494"/>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182880" tIns="0" rIns="0" bIns="0" rtlCol="0" anchor="ctr"/>
            <a:lstStyle/>
            <a:p>
              <a:pPr marL="0" marR="0" lvl="0" indent="5715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Hello for Business</a:t>
              </a:r>
            </a:p>
          </p:txBody>
        </p:sp>
        <p:sp>
          <p:nvSpPr>
            <p:cNvPr id="109" name="Rectangle 108">
              <a:hlinkClick r:id="rId120" tooltip="Azure AD ID Governance allows you to balance your organization's need for security and employee productivity with the right processes and visibility. You get capabilities to ensure that the right people have the right access to the right resources."/>
              <a:extLst>
                <a:ext uri="{FF2B5EF4-FFF2-40B4-BE49-F238E27FC236}">
                  <a16:creationId xmlns:a16="http://schemas.microsoft.com/office/drawing/2014/main" id="{33D596F4-3F7B-4A4E-AFA8-F87C38EB2D87}"/>
                </a:ext>
              </a:extLst>
            </p:cNvPr>
            <p:cNvSpPr/>
            <p:nvPr/>
          </p:nvSpPr>
          <p:spPr>
            <a:xfrm>
              <a:off x="10547144" y="3781104"/>
              <a:ext cx="1295428" cy="198851"/>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ID Governance</a:t>
              </a:r>
            </a:p>
          </p:txBody>
        </p:sp>
        <p:pic>
          <p:nvPicPr>
            <p:cNvPr id="140" name="Graphic 139">
              <a:extLst>
                <a:ext uri="{FF2B5EF4-FFF2-40B4-BE49-F238E27FC236}">
                  <a16:creationId xmlns:a16="http://schemas.microsoft.com/office/drawing/2014/main" id="{B783EBC1-169D-4816-A432-F57DE8FBA16C}"/>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10588177" y="3254738"/>
              <a:ext cx="164018" cy="164018"/>
            </a:xfrm>
            <a:prstGeom prst="rect">
              <a:avLst/>
            </a:prstGeom>
          </p:spPr>
        </p:pic>
        <p:pic>
          <p:nvPicPr>
            <p:cNvPr id="142" name="Graphic 141">
              <a:extLst>
                <a:ext uri="{FF2B5EF4-FFF2-40B4-BE49-F238E27FC236}">
                  <a16:creationId xmlns:a16="http://schemas.microsoft.com/office/drawing/2014/main" id="{B70E15E0-9257-4C83-A6A9-22D86D8D4AE3}"/>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10576623" y="4186131"/>
              <a:ext cx="164018" cy="164018"/>
            </a:xfrm>
            <a:prstGeom prst="rect">
              <a:avLst/>
            </a:prstGeom>
          </p:spPr>
        </p:pic>
        <p:pic>
          <p:nvPicPr>
            <p:cNvPr id="144" name="Graphic 143">
              <a:extLst>
                <a:ext uri="{FF2B5EF4-FFF2-40B4-BE49-F238E27FC236}">
                  <a16:creationId xmlns:a16="http://schemas.microsoft.com/office/drawing/2014/main" id="{F95C0396-4FDF-4FDA-8698-1DFC8088E8D0}"/>
                </a:ext>
              </a:extLst>
            </p:cNvPr>
            <p:cNvPicPr>
              <a:picLocks noChangeAspect="1"/>
            </p:cNvPicPr>
            <p:nvPr/>
          </p:nvPicPr>
          <p:blipFill>
            <a:blip r:embed="rId121">
              <a:extLst>
                <a:ext uri="{28A0092B-C50C-407E-A947-70E740481C1C}">
                  <a14:useLocalDpi xmlns:a14="http://schemas.microsoft.com/office/drawing/2010/main" val="0"/>
                </a:ext>
                <a:ext uri="{96DAC541-7B7A-43D3-8B79-37D633B846F1}">
                  <asvg:svgBlip xmlns:asvg="http://schemas.microsoft.com/office/drawing/2016/SVG/main" r:embed="rId122"/>
                </a:ext>
              </a:extLst>
            </a:blip>
            <a:srcRect/>
            <a:stretch/>
          </p:blipFill>
          <p:spPr>
            <a:xfrm>
              <a:off x="10572572" y="3804167"/>
              <a:ext cx="164018" cy="164018"/>
            </a:xfrm>
            <a:prstGeom prst="rect">
              <a:avLst/>
            </a:prstGeom>
          </p:spPr>
        </p:pic>
        <p:sp>
          <p:nvSpPr>
            <p:cNvPr id="185" name="Rectangle 184">
              <a:hlinkClick r:id="rId123" tooltip="Allows you to sign in to web-based applications with your Azure AD account using a FIDO2 security key."/>
              <a:extLst>
                <a:ext uri="{FF2B5EF4-FFF2-40B4-BE49-F238E27FC236}">
                  <a16:creationId xmlns:a16="http://schemas.microsoft.com/office/drawing/2014/main" id="{3A125EF7-AC3B-4AC1-A8FD-CB446D715983}"/>
                </a:ext>
              </a:extLst>
            </p:cNvPr>
            <p:cNvSpPr/>
            <p:nvPr/>
          </p:nvSpPr>
          <p:spPr>
            <a:xfrm>
              <a:off x="10705046" y="3065293"/>
              <a:ext cx="1046398" cy="147494"/>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182880" tIns="0" rIns="0" bIns="0" rtlCol="0" anchor="ctr"/>
            <a:lstStyle/>
            <a:p>
              <a:pPr marL="0" marR="0" lvl="0" indent="5715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FIDO2 Keys</a:t>
              </a:r>
            </a:p>
          </p:txBody>
        </p:sp>
        <p:pic>
          <p:nvPicPr>
            <p:cNvPr id="186" name="Picture 2" descr="See the source image">
              <a:extLst>
                <a:ext uri="{FF2B5EF4-FFF2-40B4-BE49-F238E27FC236}">
                  <a16:creationId xmlns:a16="http://schemas.microsoft.com/office/drawing/2014/main" id="{CFBD2AAC-D1BF-42B1-9D93-9D7AED045312}"/>
                </a:ext>
              </a:extLst>
            </p:cNvPr>
            <p:cNvPicPr>
              <a:picLocks noChangeAspect="1" noChangeArrowheads="1"/>
            </p:cNvPicPr>
            <p:nvPr/>
          </p:nvPicPr>
          <p:blipFill>
            <a:blip r:embed="rId124">
              <a:extLst>
                <a:ext uri="{28A0092B-C50C-407E-A947-70E740481C1C}">
                  <a14:useLocalDpi xmlns:a14="http://schemas.microsoft.com/office/drawing/2010/main" val="0"/>
                </a:ext>
              </a:extLst>
            </a:blip>
            <a:srcRect/>
            <a:stretch>
              <a:fillRect/>
            </a:stretch>
          </p:blipFill>
          <p:spPr bwMode="auto">
            <a:xfrm>
              <a:off x="10722943" y="3085904"/>
              <a:ext cx="167348" cy="102983"/>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501" name="Connector: Elbow 500">
            <a:extLst>
              <a:ext uri="{FF2B5EF4-FFF2-40B4-BE49-F238E27FC236}">
                <a16:creationId xmlns:a16="http://schemas.microsoft.com/office/drawing/2014/main" id="{66243A20-6D84-4721-A352-985C9971F762}"/>
              </a:ext>
            </a:extLst>
          </p:cNvPr>
          <p:cNvCxnSpPr>
            <a:cxnSpLocks/>
            <a:endCxn id="187" idx="2"/>
          </p:cNvCxnSpPr>
          <p:nvPr/>
        </p:nvCxnSpPr>
        <p:spPr>
          <a:xfrm rot="5400000" flipH="1" flipV="1">
            <a:off x="3481620" y="3667741"/>
            <a:ext cx="740952" cy="415870"/>
          </a:xfrm>
          <a:prstGeom prst="bentConnector5">
            <a:avLst>
              <a:gd name="adj1" fmla="val 105733"/>
              <a:gd name="adj2" fmla="val 99706"/>
              <a:gd name="adj3" fmla="val 100803"/>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36" name="Group 535">
            <a:extLst>
              <a:ext uri="{FF2B5EF4-FFF2-40B4-BE49-F238E27FC236}">
                <a16:creationId xmlns:a16="http://schemas.microsoft.com/office/drawing/2014/main" id="{07A89111-815C-4E3E-B908-29E81FD27153}"/>
              </a:ext>
            </a:extLst>
          </p:cNvPr>
          <p:cNvGrpSpPr/>
          <p:nvPr/>
        </p:nvGrpSpPr>
        <p:grpSpPr>
          <a:xfrm>
            <a:off x="4940299" y="3547430"/>
            <a:ext cx="370338" cy="327772"/>
            <a:chOff x="4723767" y="3080378"/>
            <a:chExt cx="439858" cy="389301"/>
          </a:xfrm>
        </p:grpSpPr>
        <p:pic>
          <p:nvPicPr>
            <p:cNvPr id="539" name="Picture 538">
              <a:extLst>
                <a:ext uri="{FF2B5EF4-FFF2-40B4-BE49-F238E27FC236}">
                  <a16:creationId xmlns:a16="http://schemas.microsoft.com/office/drawing/2014/main" id="{97330FDC-C486-4918-B985-8DF889619523}"/>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40" name="Group 539">
              <a:extLst>
                <a:ext uri="{FF2B5EF4-FFF2-40B4-BE49-F238E27FC236}">
                  <a16:creationId xmlns:a16="http://schemas.microsoft.com/office/drawing/2014/main" id="{9CEC46AC-FDAF-4D4D-A745-9EC37156BCB2}"/>
                </a:ext>
              </a:extLst>
            </p:cNvPr>
            <p:cNvGrpSpPr/>
            <p:nvPr/>
          </p:nvGrpSpPr>
          <p:grpSpPr>
            <a:xfrm>
              <a:off x="4723767" y="3080378"/>
              <a:ext cx="439858" cy="389301"/>
              <a:chOff x="3131835" y="4047725"/>
              <a:chExt cx="439858" cy="389301"/>
            </a:xfrm>
          </p:grpSpPr>
          <p:grpSp>
            <p:nvGrpSpPr>
              <p:cNvPr id="541" name="Group 540">
                <a:extLst>
                  <a:ext uri="{FF2B5EF4-FFF2-40B4-BE49-F238E27FC236}">
                    <a16:creationId xmlns:a16="http://schemas.microsoft.com/office/drawing/2014/main" id="{BF4D4ECF-6516-4F09-A7B6-22A8B6EAF3F3}"/>
                  </a:ext>
                </a:extLst>
              </p:cNvPr>
              <p:cNvGrpSpPr/>
              <p:nvPr/>
            </p:nvGrpSpPr>
            <p:grpSpPr>
              <a:xfrm>
                <a:off x="3131835" y="4047725"/>
                <a:ext cx="182560" cy="348911"/>
                <a:chOff x="2136298" y="4226790"/>
                <a:chExt cx="196678" cy="375893"/>
              </a:xfrm>
            </p:grpSpPr>
            <p:sp>
              <p:nvSpPr>
                <p:cNvPr id="563" name="Rectangle 562">
                  <a:extLst>
                    <a:ext uri="{FF2B5EF4-FFF2-40B4-BE49-F238E27FC236}">
                      <a16:creationId xmlns:a16="http://schemas.microsoft.com/office/drawing/2014/main" id="{F4E49CA2-BDB0-491C-B0C3-0B815366D768}"/>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4" name="server">
                  <a:extLst>
                    <a:ext uri="{FF2B5EF4-FFF2-40B4-BE49-F238E27FC236}">
                      <a16:creationId xmlns:a16="http://schemas.microsoft.com/office/drawing/2014/main" id="{908D9736-3389-4037-86CE-495CCDB816F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42" name="Oval 541">
                <a:extLst>
                  <a:ext uri="{FF2B5EF4-FFF2-40B4-BE49-F238E27FC236}">
                    <a16:creationId xmlns:a16="http://schemas.microsoft.com/office/drawing/2014/main" id="{D8960E09-FAB7-426D-8743-82C8E0258493}"/>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43" name="Picture 542">
                <a:extLst>
                  <a:ext uri="{FF2B5EF4-FFF2-40B4-BE49-F238E27FC236}">
                    <a16:creationId xmlns:a16="http://schemas.microsoft.com/office/drawing/2014/main" id="{E61D430D-6764-40F4-A135-5FA8B1335F5E}"/>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60" name="Freeform 6">
                <a:extLst>
                  <a:ext uri="{FF2B5EF4-FFF2-40B4-BE49-F238E27FC236}">
                    <a16:creationId xmlns:a16="http://schemas.microsoft.com/office/drawing/2014/main" id="{C153E579-C699-4076-AC2E-CFF21CF4E83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4" name="Group 23">
            <a:extLst>
              <a:ext uri="{FF2B5EF4-FFF2-40B4-BE49-F238E27FC236}">
                <a16:creationId xmlns:a16="http://schemas.microsoft.com/office/drawing/2014/main" id="{20A24230-FAAD-4142-93D9-29BD7408BC32}"/>
              </a:ext>
            </a:extLst>
          </p:cNvPr>
          <p:cNvGrpSpPr/>
          <p:nvPr/>
        </p:nvGrpSpPr>
        <p:grpSpPr>
          <a:xfrm>
            <a:off x="2479889" y="3223015"/>
            <a:ext cx="1164272" cy="187645"/>
            <a:chOff x="2479889" y="3223015"/>
            <a:chExt cx="1164272" cy="187645"/>
          </a:xfrm>
        </p:grpSpPr>
        <p:sp>
          <p:nvSpPr>
            <p:cNvPr id="712" name="Rectangle 711">
              <a:extLst>
                <a:ext uri="{FF2B5EF4-FFF2-40B4-BE49-F238E27FC236}">
                  <a16:creationId xmlns:a16="http://schemas.microsoft.com/office/drawing/2014/main" id="{165F883C-3213-47A6-9EAA-9E6D0433D0A6}"/>
                </a:ext>
              </a:extLst>
            </p:cNvPr>
            <p:cNvSpPr/>
            <p:nvPr/>
          </p:nvSpPr>
          <p:spPr>
            <a:xfrm>
              <a:off x="2479889" y="3223015"/>
              <a:ext cx="1164272" cy="18764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NGFW</a:t>
              </a:r>
            </a:p>
          </p:txBody>
        </p:sp>
        <p:pic>
          <p:nvPicPr>
            <p:cNvPr id="677" name="Graphic 676">
              <a:extLst>
                <a:ext uri="{FF2B5EF4-FFF2-40B4-BE49-F238E27FC236}">
                  <a16:creationId xmlns:a16="http://schemas.microsoft.com/office/drawing/2014/main" id="{DD69935D-7AC7-4CFD-AD89-E5E87B0675FD}"/>
                </a:ext>
              </a:extLst>
            </p:cNvPr>
            <p:cNvPicPr>
              <a:picLocks noChangeAspect="1"/>
            </p:cNvPicPr>
            <p:nvPr/>
          </p:nvPicPr>
          <p:blipFill>
            <a:blip r:embed="rId66">
              <a:extLst>
                <a:ext uri="{96DAC541-7B7A-43D3-8B79-37D633B846F1}">
                  <asvg:svgBlip xmlns:asvg="http://schemas.microsoft.com/office/drawing/2016/SVG/main" r:embed="rId125"/>
                </a:ext>
              </a:extLst>
            </a:blip>
            <a:stretch>
              <a:fillRect/>
            </a:stretch>
          </p:blipFill>
          <p:spPr>
            <a:xfrm>
              <a:off x="3412268" y="3248214"/>
              <a:ext cx="155363" cy="144264"/>
            </a:xfrm>
            <a:prstGeom prst="rect">
              <a:avLst/>
            </a:prstGeom>
          </p:spPr>
        </p:pic>
        <p:sp>
          <p:nvSpPr>
            <p:cNvPr id="719" name="Commitments_EC4D">
              <a:extLst>
                <a:ext uri="{FF2B5EF4-FFF2-40B4-BE49-F238E27FC236}">
                  <a16:creationId xmlns:a16="http://schemas.microsoft.com/office/drawing/2014/main" id="{C958996F-57E6-494D-B883-4E65280A7B8B}"/>
                </a:ext>
              </a:extLst>
            </p:cNvPr>
            <p:cNvSpPr>
              <a:spLocks noChangeAspect="1" noEditPoints="1"/>
            </p:cNvSpPr>
            <p:nvPr/>
          </p:nvSpPr>
          <p:spPr bwMode="auto">
            <a:xfrm>
              <a:off x="2541886" y="3271543"/>
              <a:ext cx="110871" cy="90284"/>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5" name="Group 14">
            <a:extLst>
              <a:ext uri="{FF2B5EF4-FFF2-40B4-BE49-F238E27FC236}">
                <a16:creationId xmlns:a16="http://schemas.microsoft.com/office/drawing/2014/main" id="{EFD24189-C621-438B-9B19-2FB6362EE70A}"/>
              </a:ext>
            </a:extLst>
          </p:cNvPr>
          <p:cNvGrpSpPr/>
          <p:nvPr/>
        </p:nvGrpSpPr>
        <p:grpSpPr>
          <a:xfrm>
            <a:off x="4093028" y="3938898"/>
            <a:ext cx="1057810" cy="241352"/>
            <a:chOff x="4155658" y="3909402"/>
            <a:chExt cx="1057810" cy="241352"/>
          </a:xfrm>
        </p:grpSpPr>
        <p:sp>
          <p:nvSpPr>
            <p:cNvPr id="665" name="Rectangle 664">
              <a:hlinkClick r:id="rId126" tooltip="Azure ExpressRoute lets you create private connections between Azure datacenters and infrastructure on your premises or in a colocation environment. ExpressRoute connections don't go over the public Internet. "/>
              <a:extLst>
                <a:ext uri="{FF2B5EF4-FFF2-40B4-BE49-F238E27FC236}">
                  <a16:creationId xmlns:a16="http://schemas.microsoft.com/office/drawing/2014/main" id="{F9889187-DF3A-4619-A6E2-E7055AEA957C}"/>
                </a:ext>
              </a:extLst>
            </p:cNvPr>
            <p:cNvSpPr/>
            <p:nvPr/>
          </p:nvSpPr>
          <p:spPr bwMode="auto">
            <a:xfrm>
              <a:off x="4155658" y="3944875"/>
              <a:ext cx="1057810"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304705"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Express Route</a:t>
              </a:r>
            </a:p>
          </p:txBody>
        </p:sp>
        <p:pic>
          <p:nvPicPr>
            <p:cNvPr id="669" name="Picture 227">
              <a:extLst>
                <a:ext uri="{FF2B5EF4-FFF2-40B4-BE49-F238E27FC236}">
                  <a16:creationId xmlns:a16="http://schemas.microsoft.com/office/drawing/2014/main" id="{E96E8648-A8C5-46D1-820B-621CD3841A38}"/>
                </a:ext>
              </a:extLst>
            </p:cNvPr>
            <p:cNvPicPr>
              <a:picLocks noChangeAspect="1"/>
            </p:cNvPicPr>
            <p:nvPr/>
          </p:nvPicPr>
          <p:blipFill>
            <a:blip r:embed="rId127">
              <a:extLst>
                <a:ext uri="{28A0092B-C50C-407E-A947-70E740481C1C}">
                  <a14:useLocalDpi xmlns:a14="http://schemas.microsoft.com/office/drawing/2010/main" val="0"/>
                </a:ext>
              </a:extLst>
            </a:blip>
            <a:stretch>
              <a:fillRect/>
            </a:stretch>
          </p:blipFill>
          <p:spPr bwMode="auto">
            <a:xfrm>
              <a:off x="4188574" y="3909402"/>
              <a:ext cx="247386" cy="241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39" name="TextBox 550">
            <a:extLst>
              <a:ext uri="{FF2B5EF4-FFF2-40B4-BE49-F238E27FC236}">
                <a16:creationId xmlns:a16="http://schemas.microsoft.com/office/drawing/2014/main" id="{25A1CD42-C2EA-4EFD-8659-36436EF9138C}"/>
              </a:ext>
            </a:extLst>
          </p:cNvPr>
          <p:cNvSpPr txBox="1"/>
          <p:nvPr/>
        </p:nvSpPr>
        <p:spPr>
          <a:xfrm>
            <a:off x="5063521" y="2874825"/>
            <a:ext cx="1247220" cy="2616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gradFill>
                  <a:gsLst>
                    <a:gs pos="0">
                      <a:srgbClr val="0078D7"/>
                    </a:gs>
                    <a:gs pos="100000">
                      <a:srgbClr val="0078D7"/>
                    </a:gs>
                  </a:gsLst>
                  <a:lin ang="5400000" scaled="1"/>
                </a:gradFill>
                <a:effectLst/>
                <a:uLnTx/>
                <a:uFillTx/>
                <a:latin typeface="Segoe UI"/>
                <a:ea typeface="+mn-ea"/>
                <a:cs typeface="+mn-cs"/>
              </a:rPr>
              <a:t>Microsoft Azure</a:t>
            </a:r>
          </a:p>
        </p:txBody>
      </p:sp>
      <p:grpSp>
        <p:nvGrpSpPr>
          <p:cNvPr id="199" name="Group 198">
            <a:extLst>
              <a:ext uri="{FF2B5EF4-FFF2-40B4-BE49-F238E27FC236}">
                <a16:creationId xmlns:a16="http://schemas.microsoft.com/office/drawing/2014/main" id="{ABF66358-FE70-4502-B1EF-A44A6770DDC9}"/>
              </a:ext>
            </a:extLst>
          </p:cNvPr>
          <p:cNvGrpSpPr/>
          <p:nvPr/>
        </p:nvGrpSpPr>
        <p:grpSpPr>
          <a:xfrm>
            <a:off x="4947501" y="3164751"/>
            <a:ext cx="1371209" cy="683351"/>
            <a:chOff x="4947501" y="3164751"/>
            <a:chExt cx="1371209" cy="683351"/>
          </a:xfrm>
        </p:grpSpPr>
        <p:sp>
          <p:nvSpPr>
            <p:cNvPr id="100" name="L-Shape 99">
              <a:hlinkClick r:id="rId128"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D49ECEC5-C8B8-4456-B57B-A195AA2835B9}"/>
                </a:ext>
              </a:extLst>
            </p:cNvPr>
            <p:cNvSpPr/>
            <p:nvPr/>
          </p:nvSpPr>
          <p:spPr bwMode="auto">
            <a:xfrm flipH="1" flipV="1">
              <a:off x="5021982" y="3164751"/>
              <a:ext cx="1221616" cy="683351"/>
            </a:xfrm>
            <a:prstGeom prst="corner">
              <a:avLst>
                <a:gd name="adj1" fmla="val 38559"/>
                <a:gd name="adj2" fmla="val 121668"/>
              </a:avLst>
            </a:prstGeom>
            <a:solidFill>
              <a:schemeClr val="bg1"/>
            </a:solidFill>
            <a:ln w="14224">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tIns="18288" rIns="18288"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05" name="TextBox 104">
              <a:extLst>
                <a:ext uri="{FF2B5EF4-FFF2-40B4-BE49-F238E27FC236}">
                  <a16:creationId xmlns:a16="http://schemas.microsoft.com/office/drawing/2014/main" id="{BFCEC4A4-0230-4F56-94B0-E4C1A59D5ABE}"/>
                </a:ext>
              </a:extLst>
            </p:cNvPr>
            <p:cNvSpPr txBox="1"/>
            <p:nvPr/>
          </p:nvSpPr>
          <p:spPr>
            <a:xfrm>
              <a:off x="4947501" y="3196090"/>
              <a:ext cx="1371209" cy="192199"/>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Marketplace</a:t>
              </a:r>
              <a:endParaRPr kumimoji="0" lang="en-US" sz="2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endParaRPr>
            </a:p>
          </p:txBody>
        </p:sp>
        <p:grpSp>
          <p:nvGrpSpPr>
            <p:cNvPr id="515" name="Group 514">
              <a:extLst>
                <a:ext uri="{FF2B5EF4-FFF2-40B4-BE49-F238E27FC236}">
                  <a16:creationId xmlns:a16="http://schemas.microsoft.com/office/drawing/2014/main" id="{AE0522EF-59F8-4201-8B38-AB6774DD8651}"/>
                </a:ext>
              </a:extLst>
            </p:cNvPr>
            <p:cNvGrpSpPr/>
            <p:nvPr/>
          </p:nvGrpSpPr>
          <p:grpSpPr>
            <a:xfrm>
              <a:off x="5478090" y="3428019"/>
              <a:ext cx="704463" cy="408092"/>
              <a:chOff x="6109711" y="3090710"/>
              <a:chExt cx="627485" cy="363499"/>
            </a:xfrm>
          </p:grpSpPr>
          <p:pic>
            <p:nvPicPr>
              <p:cNvPr id="516" name="Picture 515">
                <a:extLst>
                  <a:ext uri="{FF2B5EF4-FFF2-40B4-BE49-F238E27FC236}">
                    <a16:creationId xmlns:a16="http://schemas.microsoft.com/office/drawing/2014/main" id="{E789CB8D-EF79-4F04-AEB9-BB401CAC3B99}"/>
                  </a:ext>
                </a:extLst>
              </p:cNvPr>
              <p:cNvPicPr>
                <a:picLocks noChangeAspect="1"/>
              </p:cNvPicPr>
              <p:nvPr/>
            </p:nvPicPr>
            <p:blipFill>
              <a:blip r:embed="rId129">
                <a:extLst>
                  <a:ext uri="{28A0092B-C50C-407E-A947-70E740481C1C}">
                    <a14:useLocalDpi xmlns:a14="http://schemas.microsoft.com/office/drawing/2010/main" val="0"/>
                  </a:ext>
                </a:extLst>
              </a:blip>
              <a:stretch>
                <a:fillRect/>
              </a:stretch>
            </p:blipFill>
            <p:spPr>
              <a:xfrm>
                <a:off x="6110502" y="3310834"/>
                <a:ext cx="143375" cy="143375"/>
              </a:xfrm>
              <a:prstGeom prst="rect">
                <a:avLst/>
              </a:prstGeom>
            </p:spPr>
          </p:pic>
          <p:pic>
            <p:nvPicPr>
              <p:cNvPr id="517" name="Picture 516">
                <a:extLst>
                  <a:ext uri="{FF2B5EF4-FFF2-40B4-BE49-F238E27FC236}">
                    <a16:creationId xmlns:a16="http://schemas.microsoft.com/office/drawing/2014/main" id="{8DA88A3E-8446-475A-9D4D-5B873018DA5E}"/>
                  </a:ext>
                </a:extLst>
              </p:cNvPr>
              <p:cNvPicPr>
                <a:picLocks noChangeAspect="1"/>
              </p:cNvPicPr>
              <p:nvPr/>
            </p:nvPicPr>
            <p:blipFill>
              <a:blip r:embed="rId130">
                <a:extLst>
                  <a:ext uri="{28A0092B-C50C-407E-A947-70E740481C1C}">
                    <a14:useLocalDpi xmlns:a14="http://schemas.microsoft.com/office/drawing/2010/main" val="0"/>
                  </a:ext>
                </a:extLst>
              </a:blip>
              <a:stretch>
                <a:fillRect/>
              </a:stretch>
            </p:blipFill>
            <p:spPr>
              <a:xfrm>
                <a:off x="6335864" y="3281630"/>
                <a:ext cx="140760" cy="140760"/>
              </a:xfrm>
              <a:prstGeom prst="rect">
                <a:avLst/>
              </a:prstGeom>
            </p:spPr>
          </p:pic>
          <p:pic>
            <p:nvPicPr>
              <p:cNvPr id="518" name="Picture 517">
                <a:extLst>
                  <a:ext uri="{FF2B5EF4-FFF2-40B4-BE49-F238E27FC236}">
                    <a16:creationId xmlns:a16="http://schemas.microsoft.com/office/drawing/2014/main" id="{18542EE9-DBE3-49C2-B25F-1EBC4CF1FE84}"/>
                  </a:ext>
                </a:extLst>
              </p:cNvPr>
              <p:cNvPicPr>
                <a:picLocks noChangeAspect="1"/>
              </p:cNvPicPr>
              <p:nvPr/>
            </p:nvPicPr>
            <p:blipFill>
              <a:blip r:embed="rId131">
                <a:extLst>
                  <a:ext uri="{28A0092B-C50C-407E-A947-70E740481C1C}">
                    <a14:useLocalDpi xmlns:a14="http://schemas.microsoft.com/office/drawing/2010/main" val="0"/>
                  </a:ext>
                </a:extLst>
              </a:blip>
              <a:stretch>
                <a:fillRect/>
              </a:stretch>
            </p:blipFill>
            <p:spPr>
              <a:xfrm>
                <a:off x="6109711" y="3096167"/>
                <a:ext cx="144712" cy="144712"/>
              </a:xfrm>
              <a:prstGeom prst="rect">
                <a:avLst/>
              </a:prstGeom>
            </p:spPr>
          </p:pic>
          <p:pic>
            <p:nvPicPr>
              <p:cNvPr id="519" name="Picture 518">
                <a:extLst>
                  <a:ext uri="{FF2B5EF4-FFF2-40B4-BE49-F238E27FC236}">
                    <a16:creationId xmlns:a16="http://schemas.microsoft.com/office/drawing/2014/main" id="{DFDDEE88-6B06-4C7E-893D-67D5B4CAC215}"/>
                  </a:ext>
                </a:extLst>
              </p:cNvPr>
              <p:cNvPicPr>
                <a:picLocks noChangeAspect="1"/>
              </p:cNvPicPr>
              <p:nvPr/>
            </p:nvPicPr>
            <p:blipFill>
              <a:blip r:embed="rId132">
                <a:extLst>
                  <a:ext uri="{28A0092B-C50C-407E-A947-70E740481C1C}">
                    <a14:useLocalDpi xmlns:a14="http://schemas.microsoft.com/office/drawing/2010/main" val="0"/>
                  </a:ext>
                </a:extLst>
              </a:blip>
              <a:stretch>
                <a:fillRect/>
              </a:stretch>
            </p:blipFill>
            <p:spPr>
              <a:xfrm>
                <a:off x="6325693" y="3090710"/>
                <a:ext cx="143375" cy="143375"/>
              </a:xfrm>
              <a:prstGeom prst="rect">
                <a:avLst/>
              </a:prstGeom>
            </p:spPr>
          </p:pic>
          <p:grpSp>
            <p:nvGrpSpPr>
              <p:cNvPr id="520" name="Group 519">
                <a:extLst>
                  <a:ext uri="{FF2B5EF4-FFF2-40B4-BE49-F238E27FC236}">
                    <a16:creationId xmlns:a16="http://schemas.microsoft.com/office/drawing/2014/main" id="{1D86705C-4908-4323-92FB-7C81F15C9C46}"/>
                  </a:ext>
                </a:extLst>
              </p:cNvPr>
              <p:cNvGrpSpPr/>
              <p:nvPr/>
            </p:nvGrpSpPr>
            <p:grpSpPr>
              <a:xfrm>
                <a:off x="6548524" y="3342843"/>
                <a:ext cx="188672" cy="45740"/>
                <a:chOff x="1287209" y="960836"/>
                <a:chExt cx="418504" cy="101463"/>
              </a:xfrm>
              <a:solidFill>
                <a:schemeClr val="tx1">
                  <a:lumMod val="65000"/>
                  <a:lumOff val="35000"/>
                </a:schemeClr>
              </a:solidFill>
            </p:grpSpPr>
            <p:sp>
              <p:nvSpPr>
                <p:cNvPr id="522" name="Oval 521">
                  <a:extLst>
                    <a:ext uri="{FF2B5EF4-FFF2-40B4-BE49-F238E27FC236}">
                      <a16:creationId xmlns:a16="http://schemas.microsoft.com/office/drawing/2014/main" id="{4DC86AFC-F905-440D-8DA7-C7ABF53D304A}"/>
                    </a:ext>
                  </a:extLst>
                </p:cNvPr>
                <p:cNvSpPr/>
                <p:nvPr/>
              </p:nvSpPr>
              <p:spPr bwMode="auto">
                <a:xfrm>
                  <a:off x="1287209" y="960836"/>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3" name="Oval 522">
                  <a:extLst>
                    <a:ext uri="{FF2B5EF4-FFF2-40B4-BE49-F238E27FC236}">
                      <a16:creationId xmlns:a16="http://schemas.microsoft.com/office/drawing/2014/main" id="{8EE34B56-4BD7-46FB-B548-1C8FFE495111}"/>
                    </a:ext>
                  </a:extLst>
                </p:cNvPr>
                <p:cNvSpPr/>
                <p:nvPr/>
              </p:nvSpPr>
              <p:spPr bwMode="auto">
                <a:xfrm>
                  <a:off x="1445754" y="960845"/>
                  <a:ext cx="101414"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4" name="Oval 523">
                  <a:extLst>
                    <a:ext uri="{FF2B5EF4-FFF2-40B4-BE49-F238E27FC236}">
                      <a16:creationId xmlns:a16="http://schemas.microsoft.com/office/drawing/2014/main" id="{3694CA44-D4AF-4863-8DA4-20BD46436FE0}"/>
                    </a:ext>
                  </a:extLst>
                </p:cNvPr>
                <p:cNvSpPr/>
                <p:nvPr/>
              </p:nvSpPr>
              <p:spPr bwMode="auto">
                <a:xfrm>
                  <a:off x="1604299" y="960883"/>
                  <a:ext cx="101414"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21" name="Picture 520">
                <a:extLst>
                  <a:ext uri="{FF2B5EF4-FFF2-40B4-BE49-F238E27FC236}">
                    <a16:creationId xmlns:a16="http://schemas.microsoft.com/office/drawing/2014/main" id="{137DE8CA-6A4A-4865-995B-E2BA11CF575B}"/>
                  </a:ext>
                </a:extLst>
              </p:cNvPr>
              <p:cNvPicPr>
                <a:picLocks noChangeAspect="1"/>
              </p:cNvPicPr>
              <p:nvPr/>
            </p:nvPicPr>
            <p:blipFill>
              <a:blip r:embed="rId133">
                <a:extLst>
                  <a:ext uri="{28A0092B-C50C-407E-A947-70E740481C1C}">
                    <a14:useLocalDpi xmlns:a14="http://schemas.microsoft.com/office/drawing/2010/main" val="0"/>
                  </a:ext>
                </a:extLst>
              </a:blip>
              <a:stretch>
                <a:fillRect/>
              </a:stretch>
            </p:blipFill>
            <p:spPr>
              <a:xfrm>
                <a:off x="6574513" y="3095267"/>
                <a:ext cx="140332" cy="140332"/>
              </a:xfrm>
              <a:prstGeom prst="rect">
                <a:avLst/>
              </a:prstGeom>
            </p:spPr>
          </p:pic>
        </p:grpSp>
      </p:grpSp>
      <p:grpSp>
        <p:nvGrpSpPr>
          <p:cNvPr id="153" name="Group 152">
            <a:extLst>
              <a:ext uri="{FF2B5EF4-FFF2-40B4-BE49-F238E27FC236}">
                <a16:creationId xmlns:a16="http://schemas.microsoft.com/office/drawing/2014/main" id="{D2A4DE7F-EF4F-4F7E-801D-650E1FEB6053}"/>
              </a:ext>
            </a:extLst>
          </p:cNvPr>
          <p:cNvGrpSpPr/>
          <p:nvPr/>
        </p:nvGrpSpPr>
        <p:grpSpPr>
          <a:xfrm>
            <a:off x="2472457" y="3456261"/>
            <a:ext cx="885959" cy="512471"/>
            <a:chOff x="2144444" y="2975502"/>
            <a:chExt cx="935157" cy="512471"/>
          </a:xfrm>
        </p:grpSpPr>
        <p:sp>
          <p:nvSpPr>
            <p:cNvPr id="679" name="Rectangle 678">
              <a:extLst>
                <a:ext uri="{FF2B5EF4-FFF2-40B4-BE49-F238E27FC236}">
                  <a16:creationId xmlns:a16="http://schemas.microsoft.com/office/drawing/2014/main" id="{A029A06F-AE8A-4377-A597-25D203344D73}"/>
                </a:ext>
              </a:extLst>
            </p:cNvPr>
            <p:cNvSpPr/>
            <p:nvPr/>
          </p:nvSpPr>
          <p:spPr>
            <a:xfrm>
              <a:off x="2144444" y="3350115"/>
              <a:ext cx="935157" cy="137858"/>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VPN &amp; Proxy</a:t>
              </a:r>
            </a:p>
          </p:txBody>
        </p:sp>
        <p:sp>
          <p:nvSpPr>
            <p:cNvPr id="687" name="Rectangle 686">
              <a:extLst>
                <a:ext uri="{FF2B5EF4-FFF2-40B4-BE49-F238E27FC236}">
                  <a16:creationId xmlns:a16="http://schemas.microsoft.com/office/drawing/2014/main" id="{B2CFCAB9-AC85-4853-A575-B4421DF8EA45}"/>
                </a:ext>
              </a:extLst>
            </p:cNvPr>
            <p:cNvSpPr/>
            <p:nvPr/>
          </p:nvSpPr>
          <p:spPr>
            <a:xfrm>
              <a:off x="2144445" y="2975502"/>
              <a:ext cx="922069" cy="137858"/>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Edge DLP</a:t>
              </a:r>
            </a:p>
          </p:txBody>
        </p:sp>
        <p:sp>
          <p:nvSpPr>
            <p:cNvPr id="695" name="Rectangle 694">
              <a:extLst>
                <a:ext uri="{FF2B5EF4-FFF2-40B4-BE49-F238E27FC236}">
                  <a16:creationId xmlns:a16="http://schemas.microsoft.com/office/drawing/2014/main" id="{C3BB896A-BBFC-432A-ADC2-6DFC18D6B8DF}"/>
                </a:ext>
              </a:extLst>
            </p:cNvPr>
            <p:cNvSpPr/>
            <p:nvPr/>
          </p:nvSpPr>
          <p:spPr>
            <a:xfrm>
              <a:off x="2144445" y="3162132"/>
              <a:ext cx="926257" cy="137858"/>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IPS/IDS/NDR</a:t>
              </a:r>
            </a:p>
          </p:txBody>
        </p:sp>
        <p:sp>
          <p:nvSpPr>
            <p:cNvPr id="702" name="Commitments_EC4D">
              <a:extLst>
                <a:ext uri="{FF2B5EF4-FFF2-40B4-BE49-F238E27FC236}">
                  <a16:creationId xmlns:a16="http://schemas.microsoft.com/office/drawing/2014/main" id="{71108290-3BBA-47E5-8047-0B4C91CBC6A6}"/>
                </a:ext>
              </a:extLst>
            </p:cNvPr>
            <p:cNvSpPr>
              <a:spLocks noChangeAspect="1" noEditPoints="1"/>
            </p:cNvSpPr>
            <p:nvPr/>
          </p:nvSpPr>
          <p:spPr bwMode="auto">
            <a:xfrm>
              <a:off x="2223657" y="2994105"/>
              <a:ext cx="117028" cy="94800"/>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3" name="Commitments_EC4D">
              <a:extLst>
                <a:ext uri="{FF2B5EF4-FFF2-40B4-BE49-F238E27FC236}">
                  <a16:creationId xmlns:a16="http://schemas.microsoft.com/office/drawing/2014/main" id="{291327A9-64EF-4BDA-A268-B4F6573F7064}"/>
                </a:ext>
              </a:extLst>
            </p:cNvPr>
            <p:cNvSpPr>
              <a:spLocks noChangeAspect="1" noEditPoints="1"/>
            </p:cNvSpPr>
            <p:nvPr/>
          </p:nvSpPr>
          <p:spPr bwMode="auto">
            <a:xfrm>
              <a:off x="2210247" y="3193361"/>
              <a:ext cx="117028" cy="8945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4" name="Commitments_EC4D">
              <a:extLst>
                <a:ext uri="{FF2B5EF4-FFF2-40B4-BE49-F238E27FC236}">
                  <a16:creationId xmlns:a16="http://schemas.microsoft.com/office/drawing/2014/main" id="{9181397D-D9C8-4F52-9921-D94F9DB5B67E}"/>
                </a:ext>
              </a:extLst>
            </p:cNvPr>
            <p:cNvSpPr>
              <a:spLocks noChangeAspect="1" noEditPoints="1"/>
            </p:cNvSpPr>
            <p:nvPr/>
          </p:nvSpPr>
          <p:spPr bwMode="auto">
            <a:xfrm>
              <a:off x="2222036" y="3372522"/>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20" name="Group 119">
            <a:extLst>
              <a:ext uri="{FF2B5EF4-FFF2-40B4-BE49-F238E27FC236}">
                <a16:creationId xmlns:a16="http://schemas.microsoft.com/office/drawing/2014/main" id="{2587F4DC-1CE2-4B98-BDF6-2408197FE26C}"/>
              </a:ext>
            </a:extLst>
          </p:cNvPr>
          <p:cNvGrpSpPr/>
          <p:nvPr/>
        </p:nvGrpSpPr>
        <p:grpSpPr>
          <a:xfrm>
            <a:off x="2357272" y="4593403"/>
            <a:ext cx="1017153" cy="175683"/>
            <a:chOff x="2357272" y="4593403"/>
            <a:chExt cx="1017153" cy="175683"/>
          </a:xfrm>
        </p:grpSpPr>
        <p:sp>
          <p:nvSpPr>
            <p:cNvPr id="787" name="Rectangle 786">
              <a:hlinkClick r:id="rId134" tooltip="Microsoft Azure Stack is a hybrid cloud platform that lets you provide Azure services from your datacenter. Security and compliance are areas of major investment for Azure Stack."/>
              <a:extLst>
                <a:ext uri="{FF2B5EF4-FFF2-40B4-BE49-F238E27FC236}">
                  <a16:creationId xmlns:a16="http://schemas.microsoft.com/office/drawing/2014/main" id="{1EF0A278-F7DA-44D1-BB99-7A7B7089A10E}"/>
                </a:ext>
              </a:extLst>
            </p:cNvPr>
            <p:cNvSpPr/>
            <p:nvPr/>
          </p:nvSpPr>
          <p:spPr>
            <a:xfrm>
              <a:off x="2357272" y="4593403"/>
              <a:ext cx="1017153"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Stack</a:t>
              </a:r>
            </a:p>
          </p:txBody>
        </p:sp>
        <p:pic>
          <p:nvPicPr>
            <p:cNvPr id="150" name="Picture 149">
              <a:extLst>
                <a:ext uri="{FF2B5EF4-FFF2-40B4-BE49-F238E27FC236}">
                  <a16:creationId xmlns:a16="http://schemas.microsoft.com/office/drawing/2014/main" id="{2BC538A9-F2EF-42A1-9153-5CFA9F774EC1}"/>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392864" y="4625084"/>
              <a:ext cx="150932" cy="112545"/>
            </a:xfrm>
            <a:prstGeom prst="rect">
              <a:avLst/>
            </a:prstGeom>
          </p:spPr>
        </p:pic>
      </p:grpSp>
      <p:grpSp>
        <p:nvGrpSpPr>
          <p:cNvPr id="101" name="Group 100">
            <a:extLst>
              <a:ext uri="{FF2B5EF4-FFF2-40B4-BE49-F238E27FC236}">
                <a16:creationId xmlns:a16="http://schemas.microsoft.com/office/drawing/2014/main" id="{2F7EC89E-8A15-4049-AC02-BE30889D474E}"/>
              </a:ext>
            </a:extLst>
          </p:cNvPr>
          <p:cNvGrpSpPr/>
          <p:nvPr/>
        </p:nvGrpSpPr>
        <p:grpSpPr>
          <a:xfrm>
            <a:off x="2093762" y="3830874"/>
            <a:ext cx="1270503" cy="353424"/>
            <a:chOff x="2123430" y="3828285"/>
            <a:chExt cx="1187138" cy="353424"/>
          </a:xfrm>
        </p:grpSpPr>
        <p:sp>
          <p:nvSpPr>
            <p:cNvPr id="582" name="Rectangle 581">
              <a:hlinkClick r:id="rId135" tooltip="Microsoft Entra Private Access &amp; App Proxy are modern secure replacements for VPN for users accessing private apps and resources. Microsoft Entra Private Access is for FQDNs &amp; IPs, App Proxy is for HTTPS and modern authentication protocols. "/>
              <a:extLst>
                <a:ext uri="{FF2B5EF4-FFF2-40B4-BE49-F238E27FC236}">
                  <a16:creationId xmlns:a16="http://schemas.microsoft.com/office/drawing/2014/main" id="{5417E46D-6511-48A9-8F0F-7A083A78B4E5}"/>
                </a:ext>
              </a:extLst>
            </p:cNvPr>
            <p:cNvSpPr/>
            <p:nvPr/>
          </p:nvSpPr>
          <p:spPr>
            <a:xfrm>
              <a:off x="2123430" y="3828285"/>
              <a:ext cx="1187138" cy="353424"/>
            </a:xfrm>
            <a:prstGeom prst="rect">
              <a:avLst/>
            </a:prstGeom>
            <a:solidFill>
              <a:schemeClr val="bg1"/>
            </a:solidFill>
            <a:ln w="19050">
              <a:solidFill>
                <a:srgbClr val="5C2D9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91440" rtlCol="0" anchor="ctr">
              <a:noAutofit/>
            </a:bodyPr>
            <a:lstStyle/>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 Private Access &amp; App Proxy</a:t>
              </a:r>
            </a:p>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600" b="0" i="1" u="none" strike="noStrike" kern="1200" cap="none" spc="0" normalizeH="0" baseline="0" noProof="0">
                  <a:ln>
                    <a:noFill/>
                  </a:ln>
                  <a:solidFill>
                    <a:srgbClr val="5C2D91"/>
                  </a:solidFill>
                  <a:effectLst/>
                  <a:uLnTx/>
                  <a:uFillTx/>
                  <a:latin typeface="Segoe UI Semibold" panose="020B0702040204020203" pitchFamily="34" charset="0"/>
                  <a:ea typeface="+mn-ea"/>
                  <a:cs typeface="Segoe UI Semibold" panose="020B0702040204020203" pitchFamily="34" charset="0"/>
                </a:rPr>
                <a:t>Beyond User VPN</a:t>
              </a:r>
            </a:p>
          </p:txBody>
        </p:sp>
        <p:pic>
          <p:nvPicPr>
            <p:cNvPr id="113" name="Picture 112">
              <a:extLst>
                <a:ext uri="{FF2B5EF4-FFF2-40B4-BE49-F238E27FC236}">
                  <a16:creationId xmlns:a16="http://schemas.microsoft.com/office/drawing/2014/main" id="{B3E627A3-008C-4961-B31E-74DB333A5DBA}"/>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2175425" y="3957243"/>
              <a:ext cx="170198" cy="189843"/>
            </a:xfrm>
            <a:prstGeom prst="rect">
              <a:avLst/>
            </a:prstGeom>
          </p:spPr>
        </p:pic>
      </p:grpSp>
      <p:sp>
        <p:nvSpPr>
          <p:cNvPr id="3" name="Rectangle 2">
            <a:extLst>
              <a:ext uri="{FF2B5EF4-FFF2-40B4-BE49-F238E27FC236}">
                <a16:creationId xmlns:a16="http://schemas.microsoft.com/office/drawing/2014/main" id="{84745DB0-7B18-4A4B-AE44-64FA48E6E057}"/>
              </a:ext>
            </a:extLst>
          </p:cNvPr>
          <p:cNvSpPr/>
          <p:nvPr/>
        </p:nvSpPr>
        <p:spPr>
          <a:xfrm>
            <a:off x="6443622" y="1152404"/>
            <a:ext cx="1803257" cy="803553"/>
          </a:xfrm>
          <a:prstGeom prst="rect">
            <a:avLst/>
          </a:prstGeom>
          <a:noFill/>
          <a:ln w="14224">
            <a:noFill/>
          </a:ln>
        </p:spPr>
        <p:txBody>
          <a:bodyPr wrap="square">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Security Guidance</a:t>
            </a:r>
          </a:p>
          <a:p>
            <a:pPr marL="0" marR="0" lvl="0" indent="0" algn="l" defTabSz="914400" rtl="0" eaLnBrk="1" fontAlgn="auto" latinLnBrk="0" hangingPunct="1">
              <a:lnSpc>
                <a:spcPct val="97000"/>
              </a:lnSpc>
              <a:spcBef>
                <a:spcPts val="0"/>
              </a:spcBef>
              <a:spcAft>
                <a:spcPts val="0"/>
              </a:spcAft>
              <a:buClrTx/>
              <a:buSzTx/>
              <a:buFontTx/>
              <a:buNone/>
              <a:tabLst/>
              <a:defRPr/>
            </a:pPr>
            <a:endPar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 action="ppaction://noaction"/>
              </a:rPr>
              <a:t>Security Adoption Framework</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 action="ppaction://noaction"/>
              </a:rPr>
              <a:t>Security </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6" tooltip="Technical guidance to help security professionals build and implement cybersecurity strategy, architecture, prioritized roadmaps, best practices, getting started guides, and more. "/>
              </a:rPr>
              <a:t>Documentation</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 action="ppaction://noaction"/>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Security </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7" tooltip="The Azure Security Benchmark (ASB) provides prescriptive best practices and recommendations to help improve the security of workloads, data, and services on Azure."/>
              </a:rPr>
              <a:t>Benchmarks</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36" name="Group 135">
            <a:extLst>
              <a:ext uri="{FF2B5EF4-FFF2-40B4-BE49-F238E27FC236}">
                <a16:creationId xmlns:a16="http://schemas.microsoft.com/office/drawing/2014/main" id="{940E99A8-8667-4981-B671-471AD815E4FE}"/>
              </a:ext>
            </a:extLst>
          </p:cNvPr>
          <p:cNvGrpSpPr/>
          <p:nvPr/>
        </p:nvGrpSpPr>
        <p:grpSpPr>
          <a:xfrm>
            <a:off x="6813731" y="4750846"/>
            <a:ext cx="1332140" cy="153063"/>
            <a:chOff x="6813731" y="4750846"/>
            <a:chExt cx="1332140" cy="153063"/>
          </a:xfrm>
        </p:grpSpPr>
        <p:sp>
          <p:nvSpPr>
            <p:cNvPr id="688" name="Rectangle 687">
              <a:hlinkClick r:id="rId138" tooltip="Azure offers hundreds of services to help organizations meet security and productivity objectives"/>
              <a:extLst>
                <a:ext uri="{FF2B5EF4-FFF2-40B4-BE49-F238E27FC236}">
                  <a16:creationId xmlns:a16="http://schemas.microsoft.com/office/drawing/2014/main" id="{7963C6CD-FC37-4FE2-AF9B-8C2E4680BA37}"/>
                </a:ext>
              </a:extLst>
            </p:cNvPr>
            <p:cNvSpPr/>
            <p:nvPr/>
          </p:nvSpPr>
          <p:spPr>
            <a:xfrm>
              <a:off x="6813731" y="4750846"/>
              <a:ext cx="1332140" cy="153063"/>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700" b="0" i="1" u="none" strike="noStrike" kern="1200" cap="none" spc="0" normalizeH="0" baseline="0" noProof="0">
                  <a:ln>
                    <a:noFill/>
                  </a:ln>
                  <a:solidFill>
                    <a:srgbClr val="3C3C3C"/>
                  </a:solidFill>
                  <a:effectLst/>
                  <a:uLnTx/>
                  <a:uFillTx/>
                  <a:latin typeface="Segoe UI" panose="020B0502040204020203" pitchFamily="34" charset="0"/>
                  <a:ea typeface="+mn-ea"/>
                  <a:cs typeface="Segoe UI" panose="020B0502040204020203" pitchFamily="34" charset="0"/>
                </a:rPr>
                <a:t>Security &amp; Other Services</a:t>
              </a:r>
            </a:p>
          </p:txBody>
        </p:sp>
        <p:grpSp>
          <p:nvGrpSpPr>
            <p:cNvPr id="102" name="Group 101">
              <a:extLst>
                <a:ext uri="{FF2B5EF4-FFF2-40B4-BE49-F238E27FC236}">
                  <a16:creationId xmlns:a16="http://schemas.microsoft.com/office/drawing/2014/main" id="{0DB0F1ED-6A41-424B-868C-BBD6BBB667E7}"/>
                </a:ext>
              </a:extLst>
            </p:cNvPr>
            <p:cNvGrpSpPr/>
            <p:nvPr/>
          </p:nvGrpSpPr>
          <p:grpSpPr>
            <a:xfrm>
              <a:off x="6885357" y="4817123"/>
              <a:ext cx="105570" cy="25583"/>
              <a:chOff x="6660452" y="3094221"/>
              <a:chExt cx="188672" cy="45719"/>
            </a:xfrm>
          </p:grpSpPr>
          <p:sp>
            <p:nvSpPr>
              <p:cNvPr id="110" name="Oval 109">
                <a:extLst>
                  <a:ext uri="{FF2B5EF4-FFF2-40B4-BE49-F238E27FC236}">
                    <a16:creationId xmlns:a16="http://schemas.microsoft.com/office/drawing/2014/main" id="{7B3E62CD-7F8A-46CC-8BAE-4691724F58E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1" name="Oval 110">
                <a:extLst>
                  <a:ext uri="{FF2B5EF4-FFF2-40B4-BE49-F238E27FC236}">
                    <a16:creationId xmlns:a16="http://schemas.microsoft.com/office/drawing/2014/main" id="{0343811B-56C3-461D-B065-DB1BB6421E5D}"/>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D5EF34EC-591A-477C-AA1B-83A2FC1B9695}"/>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697" name="Group 696">
            <a:extLst>
              <a:ext uri="{FF2B5EF4-FFF2-40B4-BE49-F238E27FC236}">
                <a16:creationId xmlns:a16="http://schemas.microsoft.com/office/drawing/2014/main" id="{60967A4C-6687-4949-884E-EB39984EFB95}"/>
              </a:ext>
            </a:extLst>
          </p:cNvPr>
          <p:cNvGrpSpPr/>
          <p:nvPr/>
        </p:nvGrpSpPr>
        <p:grpSpPr>
          <a:xfrm>
            <a:off x="8697244" y="3005674"/>
            <a:ext cx="1283140" cy="409387"/>
            <a:chOff x="8686501" y="2842004"/>
            <a:chExt cx="1384866" cy="457176"/>
          </a:xfrm>
        </p:grpSpPr>
        <p:grpSp>
          <p:nvGrpSpPr>
            <p:cNvPr id="698" name="Group 697">
              <a:extLst>
                <a:ext uri="{FF2B5EF4-FFF2-40B4-BE49-F238E27FC236}">
                  <a16:creationId xmlns:a16="http://schemas.microsoft.com/office/drawing/2014/main" id="{D6ED7781-96EC-4A69-8F58-34134CA39400}"/>
                </a:ext>
              </a:extLst>
            </p:cNvPr>
            <p:cNvGrpSpPr/>
            <p:nvPr/>
          </p:nvGrpSpPr>
          <p:grpSpPr>
            <a:xfrm>
              <a:off x="8686501" y="2842004"/>
              <a:ext cx="1384866" cy="457176"/>
              <a:chOff x="4095283" y="4588248"/>
              <a:chExt cx="1460967" cy="482298"/>
            </a:xfrm>
          </p:grpSpPr>
          <p:sp>
            <p:nvSpPr>
              <p:cNvPr id="714" name="TextBox 713">
                <a:extLst>
                  <a:ext uri="{FF2B5EF4-FFF2-40B4-BE49-F238E27FC236}">
                    <a16:creationId xmlns:a16="http://schemas.microsoft.com/office/drawing/2014/main" id="{37A8412A-AB6F-4033-BC4F-B0E20E32D9F7}"/>
                  </a:ext>
                </a:extLst>
              </p:cNvPr>
              <p:cNvSpPr txBox="1"/>
              <p:nvPr/>
            </p:nvSpPr>
            <p:spPr>
              <a:xfrm>
                <a:off x="4362919" y="4588248"/>
                <a:ext cx="769840" cy="482298"/>
              </a:xfrm>
              <a:prstGeom prst="rect">
                <a:avLst/>
              </a:prstGeom>
              <a:noFill/>
            </p:spPr>
            <p:txBody>
              <a:bodyPr wrap="square">
                <a:spAutoFit/>
              </a:bodyPr>
              <a:lstStyle/>
              <a:p>
                <a:pPr marL="169863" marR="0" lvl="0" indent="0" algn="ctr" defTabSz="914400" rtl="0" eaLnBrk="1" fontAlgn="auto" latinLnBrk="0" hangingPunct="1">
                  <a:lnSpc>
                    <a:spcPct val="97000"/>
                  </a:lnSpc>
                  <a:spcBef>
                    <a:spcPts val="0"/>
                  </a:spcBef>
                  <a:spcAft>
                    <a:spcPts val="200"/>
                  </a:spcAft>
                  <a:buClrTx/>
                  <a:buSzTx/>
                  <a:buFontTx/>
                  <a:buNone/>
                  <a:tabLst/>
                  <a:defRPr/>
                </a:pPr>
                <a:r>
                  <a:rPr kumimoji="0" lang="en-US" sz="600" b="0" i="0" u="none" strike="noStrike" kern="1200" cap="none" spc="0" normalizeH="0" baseline="0" noProof="0">
                    <a:ln>
                      <a:noFill/>
                    </a:ln>
                    <a:solidFill>
                      <a:srgbClr val="EAEAEA">
                        <a:lumMod val="50000"/>
                      </a:srgbClr>
                    </a:solidFill>
                    <a:effectLst/>
                    <a:uLnTx/>
                    <a:uFillTx/>
                    <a:latin typeface="Segoe UI Semibold" panose="020B0702040204020203" pitchFamily="34" charset="0"/>
                    <a:ea typeface="+mn-ea"/>
                    <a:cs typeface="Segoe UI Semibold" panose="020B0702040204020203" pitchFamily="34" charset="0"/>
                  </a:rPr>
                  <a:t>Discover</a:t>
                </a:r>
              </a:p>
              <a:p>
                <a:pPr marL="169863" marR="0" lvl="0" indent="0" algn="ctr" defTabSz="914400" rtl="0" eaLnBrk="1" fontAlgn="auto" latinLnBrk="0" hangingPunct="1">
                  <a:lnSpc>
                    <a:spcPct val="97000"/>
                  </a:lnSpc>
                  <a:spcBef>
                    <a:spcPts val="0"/>
                  </a:spcBef>
                  <a:spcAft>
                    <a:spcPts val="200"/>
                  </a:spcAft>
                  <a:buClrTx/>
                  <a:buSzTx/>
                  <a:buFontTx/>
                  <a:buNone/>
                  <a:tabLst/>
                  <a:defRPr/>
                </a:pPr>
                <a:endParaRPr kumimoji="0" lang="en-US" sz="600" b="0" i="0" u="none" strike="noStrike" kern="1200" cap="none" spc="0" normalizeH="0" baseline="0" noProof="0">
                  <a:ln>
                    <a:noFill/>
                  </a:ln>
                  <a:solidFill>
                    <a:srgbClr val="EAEAEA">
                      <a:lumMod val="50000"/>
                    </a:srgbClr>
                  </a:solidFill>
                  <a:effectLst/>
                  <a:uLnTx/>
                  <a:uFillTx/>
                  <a:latin typeface="Segoe UI Semibold" panose="020B0702040204020203" pitchFamily="34" charset="0"/>
                  <a:ea typeface="+mn-ea"/>
                  <a:cs typeface="Segoe UI Semibold" panose="020B0702040204020203" pitchFamily="34" charset="0"/>
                </a:endParaRPr>
              </a:p>
              <a:p>
                <a:pPr marL="169863" marR="0" lvl="0" indent="0" algn="ctr" defTabSz="914400" rtl="0" eaLnBrk="1" fontAlgn="auto" latinLnBrk="0" hangingPunct="1">
                  <a:lnSpc>
                    <a:spcPct val="97000"/>
                  </a:lnSpc>
                  <a:spcBef>
                    <a:spcPts val="0"/>
                  </a:spcBef>
                  <a:spcAft>
                    <a:spcPts val="200"/>
                  </a:spcAft>
                  <a:buClrTx/>
                  <a:buSzTx/>
                  <a:buFontTx/>
                  <a:buNone/>
                  <a:tabLst/>
                  <a:defRPr/>
                </a:pPr>
                <a:r>
                  <a:rPr kumimoji="0" lang="en-US" sz="600" b="0" i="0" u="none" strike="noStrike" kern="1200" cap="none" spc="0" normalizeH="0" baseline="0" noProof="0">
                    <a:ln>
                      <a:noFill/>
                    </a:ln>
                    <a:solidFill>
                      <a:srgbClr val="EAEAEA">
                        <a:lumMod val="50000"/>
                      </a:srgbClr>
                    </a:solidFill>
                    <a:effectLst/>
                    <a:uLnTx/>
                    <a:uFillTx/>
                    <a:latin typeface="Segoe UI Semibold" panose="020B0702040204020203" pitchFamily="34" charset="0"/>
                    <a:ea typeface="+mn-ea"/>
                    <a:cs typeface="Segoe UI Semibold" panose="020B0702040204020203" pitchFamily="34" charset="0"/>
                  </a:rPr>
                  <a:t>Protect</a:t>
                </a:r>
              </a:p>
            </p:txBody>
          </p:sp>
          <p:sp>
            <p:nvSpPr>
              <p:cNvPr id="716" name="TextBox 715">
                <a:extLst>
                  <a:ext uri="{FF2B5EF4-FFF2-40B4-BE49-F238E27FC236}">
                    <a16:creationId xmlns:a16="http://schemas.microsoft.com/office/drawing/2014/main" id="{AFDD54AA-289D-4449-A210-1D98AAA981FD}"/>
                  </a:ext>
                </a:extLst>
              </p:cNvPr>
              <p:cNvSpPr txBox="1"/>
              <p:nvPr/>
            </p:nvSpPr>
            <p:spPr>
              <a:xfrm>
                <a:off x="5038726" y="4723311"/>
                <a:ext cx="517524" cy="21755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AEAEA">
                        <a:lumMod val="50000"/>
                      </a:srgbClr>
                    </a:solidFill>
                    <a:effectLst/>
                    <a:uLnTx/>
                    <a:uFillTx/>
                    <a:latin typeface="Segoe UI Semibold" panose="020B0702040204020203" pitchFamily="34" charset="0"/>
                    <a:ea typeface="+mn-ea"/>
                    <a:cs typeface="Segoe UI Semibold" panose="020B0702040204020203" pitchFamily="34" charset="0"/>
                  </a:rPr>
                  <a:t>Classify</a:t>
                </a:r>
              </a:p>
            </p:txBody>
          </p:sp>
          <p:sp>
            <p:nvSpPr>
              <p:cNvPr id="720" name="TextBox 719">
                <a:extLst>
                  <a:ext uri="{FF2B5EF4-FFF2-40B4-BE49-F238E27FC236}">
                    <a16:creationId xmlns:a16="http://schemas.microsoft.com/office/drawing/2014/main" id="{84DDC6B3-A5B4-4115-860A-4D4BA5099389}"/>
                  </a:ext>
                </a:extLst>
              </p:cNvPr>
              <p:cNvSpPr txBox="1"/>
              <p:nvPr/>
            </p:nvSpPr>
            <p:spPr>
              <a:xfrm>
                <a:off x="4095283" y="4723310"/>
                <a:ext cx="831056" cy="21755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AEAEA">
                        <a:lumMod val="50000"/>
                      </a:srgbClr>
                    </a:solidFill>
                    <a:effectLst/>
                    <a:uLnTx/>
                    <a:uFillTx/>
                    <a:latin typeface="Segoe UI Semibold" panose="020B0702040204020203" pitchFamily="34" charset="0"/>
                    <a:ea typeface="+mn-ea"/>
                    <a:cs typeface="Segoe UI Semibold" panose="020B0702040204020203" pitchFamily="34" charset="0"/>
                  </a:rPr>
                  <a:t>Monitor</a:t>
                </a:r>
              </a:p>
            </p:txBody>
          </p:sp>
        </p:grpSp>
        <p:sp>
          <p:nvSpPr>
            <p:cNvPr id="700" name="Freeform: Shape 699">
              <a:extLst>
                <a:ext uri="{FF2B5EF4-FFF2-40B4-BE49-F238E27FC236}">
                  <a16:creationId xmlns:a16="http://schemas.microsoft.com/office/drawing/2014/main" id="{4F7FBB88-C824-48BF-8DA6-04129CBBFD64}"/>
                </a:ext>
              </a:extLst>
            </p:cNvPr>
            <p:cNvSpPr/>
            <p:nvPr/>
          </p:nvSpPr>
          <p:spPr bwMode="auto">
            <a:xfrm rot="4500000">
              <a:off x="9628187" y="2889708"/>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endParaRPr>
            </a:p>
          </p:txBody>
        </p:sp>
        <p:sp>
          <p:nvSpPr>
            <p:cNvPr id="705" name="Freeform: Shape 704">
              <a:extLst>
                <a:ext uri="{FF2B5EF4-FFF2-40B4-BE49-F238E27FC236}">
                  <a16:creationId xmlns:a16="http://schemas.microsoft.com/office/drawing/2014/main" id="{B2E70263-16B1-47D3-9BBE-9013D41C2F90}"/>
                </a:ext>
              </a:extLst>
            </p:cNvPr>
            <p:cNvSpPr/>
            <p:nvPr/>
          </p:nvSpPr>
          <p:spPr bwMode="auto">
            <a:xfrm rot="4500000" flipH="1" flipV="1">
              <a:off x="9025150" y="3100758"/>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endParaRPr>
            </a:p>
          </p:txBody>
        </p:sp>
        <p:sp>
          <p:nvSpPr>
            <p:cNvPr id="711" name="Freeform: Shape 710">
              <a:extLst>
                <a:ext uri="{FF2B5EF4-FFF2-40B4-BE49-F238E27FC236}">
                  <a16:creationId xmlns:a16="http://schemas.microsoft.com/office/drawing/2014/main" id="{12986C3E-F0C2-46FF-B092-FC1B7FA5C891}"/>
                </a:ext>
              </a:extLst>
            </p:cNvPr>
            <p:cNvSpPr/>
            <p:nvPr/>
          </p:nvSpPr>
          <p:spPr bwMode="auto">
            <a:xfrm rot="1831267">
              <a:off x="9024729" y="2894232"/>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endParaRPr>
            </a:p>
          </p:txBody>
        </p:sp>
        <p:sp>
          <p:nvSpPr>
            <p:cNvPr id="713" name="Freeform: Shape 712">
              <a:extLst>
                <a:ext uri="{FF2B5EF4-FFF2-40B4-BE49-F238E27FC236}">
                  <a16:creationId xmlns:a16="http://schemas.microsoft.com/office/drawing/2014/main" id="{B0B727C9-11E2-4EA0-9A5E-F47FEB2DF819}"/>
                </a:ext>
              </a:extLst>
            </p:cNvPr>
            <p:cNvSpPr/>
            <p:nvPr/>
          </p:nvSpPr>
          <p:spPr bwMode="auto">
            <a:xfrm rot="12907056">
              <a:off x="9628186" y="3097227"/>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endParaRPr>
            </a:p>
          </p:txBody>
        </p:sp>
      </p:grpSp>
      <p:pic>
        <p:nvPicPr>
          <p:cNvPr id="733" name="Picture 732">
            <a:extLst>
              <a:ext uri="{FF2B5EF4-FFF2-40B4-BE49-F238E27FC236}">
                <a16:creationId xmlns:a16="http://schemas.microsoft.com/office/drawing/2014/main" id="{5FD83A9D-03A9-4EA5-ACE1-3622A6EB8392}"/>
              </a:ext>
            </a:extLst>
          </p:cNvPr>
          <p:cNvPicPr>
            <a:picLocks noChangeAspect="1"/>
          </p:cNvPicPr>
          <p:nvPr/>
        </p:nvPicPr>
        <p:blipFill>
          <a:blip r:embed="rId139">
            <a:extLst>
              <a:ext uri="{28A0092B-C50C-407E-A947-70E740481C1C}">
                <a14:useLocalDpi xmlns:a14="http://schemas.microsoft.com/office/drawing/2010/main" val="0"/>
              </a:ext>
              <a:ext uri="{96DAC541-7B7A-43D3-8B79-37D633B846F1}">
                <asvg:svgBlip xmlns:asvg="http://schemas.microsoft.com/office/drawing/2016/SVG/main" r:embed="rId140"/>
              </a:ext>
            </a:extLst>
          </a:blip>
          <a:srcRect/>
          <a:stretch/>
        </p:blipFill>
        <p:spPr>
          <a:xfrm>
            <a:off x="8730208" y="2636658"/>
            <a:ext cx="150932" cy="92677"/>
          </a:xfrm>
          <a:prstGeom prst="rect">
            <a:avLst/>
          </a:prstGeom>
        </p:spPr>
      </p:pic>
      <p:sp>
        <p:nvSpPr>
          <p:cNvPr id="738" name="Rectangle 737">
            <a:extLst>
              <a:ext uri="{FF2B5EF4-FFF2-40B4-BE49-F238E27FC236}">
                <a16:creationId xmlns:a16="http://schemas.microsoft.com/office/drawing/2014/main" id="{19E787F4-2247-46BF-92D7-43FA37063416}"/>
              </a:ext>
            </a:extLst>
          </p:cNvPr>
          <p:cNvSpPr/>
          <p:nvPr/>
        </p:nvSpPr>
        <p:spPr bwMode="auto">
          <a:xfrm>
            <a:off x="284626" y="5224782"/>
            <a:ext cx="11619115" cy="191068"/>
          </a:xfrm>
          <a:prstGeom prst="rect">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tIns="0" rIns="45720" bIns="0" rtlCol="0" anchor="ctr">
            <a:no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3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Posture Management –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Monitor and mitigate technical security risks using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41" tooltip="Microsoft Secure Score is a measurement of an organization's security posture."/>
              </a:rPr>
              <a:t>Secure Score</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42" tooltip="The compliance score in Compliance Manager helps you understand your current compliance posture, measures your progress in completing recommended improvement actions within controls, and helps you prioritize actions based on their potential to reduce risk."/>
              </a:rPr>
              <a:t>Compliance Score</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43" tooltip="Defender for Cloud provides unified infrastructure security management system that strengthens the security posture of your data centers across multiple clouds and on-premises."/>
              </a:rPr>
              <a:t>CSPM: Defender for Cloud</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44" tooltip="Microsoft Defender External Attack Surface Management (Defender EASM) continuously discovers and maps your digital attack surface to provide an external view of your online infrastructure. "/>
              </a:rPr>
              <a:t>Microsoft Defender External Attack Surface Management (EASM)</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and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45" tooltip="Defender Vulnerability Management provides asset visibility, intelligent assessments, and built-in remediation tools for Windows, macOS, Linux, Android, iOS, and network devices. "/>
              </a:rPr>
              <a:t>Vulnerability Management</a:t>
            </a:r>
            <a:endPar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cxnSp>
        <p:nvCxnSpPr>
          <p:cNvPr id="561" name="Connector: Elbow 560">
            <a:extLst>
              <a:ext uri="{FF2B5EF4-FFF2-40B4-BE49-F238E27FC236}">
                <a16:creationId xmlns:a16="http://schemas.microsoft.com/office/drawing/2014/main" id="{BD6C6ADC-0B03-4C5A-A3AB-53E6217B25A1}"/>
              </a:ext>
            </a:extLst>
          </p:cNvPr>
          <p:cNvCxnSpPr>
            <a:cxnSpLocks/>
          </p:cNvCxnSpPr>
          <p:nvPr/>
        </p:nvCxnSpPr>
        <p:spPr>
          <a:xfrm flipH="1">
            <a:off x="8351395" y="2194147"/>
            <a:ext cx="1" cy="2765203"/>
          </a:xfrm>
          <a:prstGeom prst="straightConnector1">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610" name="Group 609">
            <a:extLst>
              <a:ext uri="{FF2B5EF4-FFF2-40B4-BE49-F238E27FC236}">
                <a16:creationId xmlns:a16="http://schemas.microsoft.com/office/drawing/2014/main" id="{0B1ECF1E-3DA5-4638-832F-ED8635E6A4CA}"/>
              </a:ext>
            </a:extLst>
          </p:cNvPr>
          <p:cNvGrpSpPr/>
          <p:nvPr/>
        </p:nvGrpSpPr>
        <p:grpSpPr>
          <a:xfrm>
            <a:off x="185279" y="2570750"/>
            <a:ext cx="1757251" cy="452225"/>
            <a:chOff x="184949" y="2570552"/>
            <a:chExt cx="1757251" cy="452225"/>
          </a:xfrm>
        </p:grpSpPr>
        <p:sp>
          <p:nvSpPr>
            <p:cNvPr id="689" name="Rectangle 688">
              <a:hlinkClick r:id="rId146" tooltip="Microsoft Endpoint Manager enables you to manage and monitor mobile devices, desktop computers, virtual machines, embedded devices, and servers."/>
              <a:extLst>
                <a:ext uri="{FF2B5EF4-FFF2-40B4-BE49-F238E27FC236}">
                  <a16:creationId xmlns:a16="http://schemas.microsoft.com/office/drawing/2014/main" id="{D9E31D1F-BE8B-450B-8D65-191466F34159}"/>
                </a:ext>
              </a:extLst>
            </p:cNvPr>
            <p:cNvSpPr/>
            <p:nvPr/>
          </p:nvSpPr>
          <p:spPr bwMode="auto">
            <a:xfrm>
              <a:off x="184949" y="2570552"/>
              <a:ext cx="1757251" cy="452225"/>
            </a:xfrm>
            <a:prstGeom prst="rect">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oAutofit/>
            </a:bodyPr>
            <a:lstStyle/>
            <a:p>
              <a:pPr marL="0" marR="0" lvl="0" indent="0" algn="ctr" defTabSz="914400" rtl="0" eaLnBrk="1" fontAlgn="auto" latinLnBrk="0" hangingPunct="1">
                <a:lnSpc>
                  <a:spcPct val="97000"/>
                </a:lnSpc>
                <a:spcBef>
                  <a:spcPts val="0"/>
                </a:spcBef>
                <a:spcAft>
                  <a:spcPts val="300"/>
                </a:spcAft>
                <a:buClrTx/>
                <a:buSzTx/>
                <a:buFontTx/>
                <a:buNone/>
                <a:tabLst>
                  <a:tab pos="1028700" algn="l"/>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Unified Endpoint Management (UEM)</a:t>
              </a:r>
            </a:p>
          </p:txBody>
        </p:sp>
        <p:sp>
          <p:nvSpPr>
            <p:cNvPr id="690" name="Rectangle 689">
              <a:hlinkClick r:id="rId147" tooltip="Microsoft Intune is a cloud-based service that focuses on mobile device management (MDM) and mobile application management (MAM). Intune integrates with Azure Active Directory (Azure AD) Conditional Access to provide device security health signals."/>
              <a:extLst>
                <a:ext uri="{FF2B5EF4-FFF2-40B4-BE49-F238E27FC236}">
                  <a16:creationId xmlns:a16="http://schemas.microsoft.com/office/drawing/2014/main" id="{EB541516-4160-4D91-9222-36D7B87D6890}"/>
                </a:ext>
              </a:extLst>
            </p:cNvPr>
            <p:cNvSpPr/>
            <p:nvPr/>
          </p:nvSpPr>
          <p:spPr>
            <a:xfrm>
              <a:off x="296109" y="2768239"/>
              <a:ext cx="398723" cy="18773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Intune</a:t>
              </a:r>
            </a:p>
          </p:txBody>
        </p:sp>
        <p:sp>
          <p:nvSpPr>
            <p:cNvPr id="691" name="Rectangle 690">
              <a:hlinkClick r:id="rId148" tooltip="Microsoft Configuration Manager provides security update and other management capabilities for endpoints"/>
              <a:extLst>
                <a:ext uri="{FF2B5EF4-FFF2-40B4-BE49-F238E27FC236}">
                  <a16:creationId xmlns:a16="http://schemas.microsoft.com/office/drawing/2014/main" id="{8FE7BF0D-F375-45D1-94B1-6BA8122B3524}"/>
                </a:ext>
              </a:extLst>
            </p:cNvPr>
            <p:cNvSpPr/>
            <p:nvPr/>
          </p:nvSpPr>
          <p:spPr>
            <a:xfrm>
              <a:off x="723227" y="2769476"/>
              <a:ext cx="1143570" cy="18773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Configuration Manager</a:t>
              </a:r>
            </a:p>
          </p:txBody>
        </p:sp>
      </p:grpSp>
      <p:sp>
        <p:nvSpPr>
          <p:cNvPr id="415" name="Rectangle 414">
            <a:hlinkClick r:id="rId149" tooltip="Prescriptive guidance on securing privileged access including strategy, models, planning, and implementation guidance to accelerate your application of zero trust principles to protect against these attack techniques. "/>
            <a:extLst>
              <a:ext uri="{FF2B5EF4-FFF2-40B4-BE49-F238E27FC236}">
                <a16:creationId xmlns:a16="http://schemas.microsoft.com/office/drawing/2014/main" id="{DA0E1A56-6BCA-4D48-A3D8-5864518B1100}"/>
              </a:ext>
            </a:extLst>
          </p:cNvPr>
          <p:cNvSpPr/>
          <p:nvPr/>
        </p:nvSpPr>
        <p:spPr>
          <a:xfrm>
            <a:off x="284627" y="4947225"/>
            <a:ext cx="11619115" cy="210312"/>
          </a:xfrm>
          <a:prstGeom prst="rect">
            <a:avLst/>
          </a:prstGeom>
          <a:solidFill>
            <a:srgbClr val="FEECED"/>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3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Securing Privileged Access – </a:t>
            </a:r>
            <a:r>
              <a:rPr kumimoji="0" lang="en-US" sz="83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hlinkClick r:id="rId150"/>
              </a:rPr>
              <a:t>aka.ms/SPA</a:t>
            </a:r>
            <a:endParaRPr kumimoji="0" lang="en-US" sz="830" b="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38" name="Group 137">
            <a:extLst>
              <a:ext uri="{FF2B5EF4-FFF2-40B4-BE49-F238E27FC236}">
                <a16:creationId xmlns:a16="http://schemas.microsoft.com/office/drawing/2014/main" id="{DACD9FFD-559E-4E46-8787-DFA6B871322D}"/>
              </a:ext>
            </a:extLst>
          </p:cNvPr>
          <p:cNvGrpSpPr/>
          <p:nvPr/>
        </p:nvGrpSpPr>
        <p:grpSpPr>
          <a:xfrm>
            <a:off x="8545398" y="411357"/>
            <a:ext cx="1459835" cy="1156196"/>
            <a:chOff x="8545398" y="411357"/>
            <a:chExt cx="1459835" cy="1156196"/>
          </a:xfrm>
        </p:grpSpPr>
        <p:sp>
          <p:nvSpPr>
            <p:cNvPr id="803" name="Rectangle 802">
              <a:hlinkClick r:id="rId151"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4820CA1C-AE52-4ABF-9AB8-6E761A361A99}"/>
                </a:ext>
              </a:extLst>
            </p:cNvPr>
            <p:cNvSpPr/>
            <p:nvPr/>
          </p:nvSpPr>
          <p:spPr>
            <a:xfrm>
              <a:off x="8545398" y="411357"/>
              <a:ext cx="1459835" cy="1156196"/>
            </a:xfrm>
            <a:prstGeom prst="rect">
              <a:avLst/>
            </a:prstGeom>
            <a:solidFill>
              <a:schemeClr val="bg1"/>
            </a:solidFill>
            <a:ln w="28575">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t"/>
            <a:lstStyle/>
            <a:p>
              <a:pPr marL="342900" marR="0" lvl="0" indent="0" algn="l" defTabSz="914400" rtl="0" eaLnBrk="1" fontAlgn="auto" latinLnBrk="0" hangingPunct="1">
                <a:lnSpc>
                  <a:spcPct val="100000"/>
                </a:lnSpc>
                <a:spcBef>
                  <a:spcPts val="0"/>
                </a:spcBef>
                <a:spcAft>
                  <a:spcPts val="400"/>
                </a:spcAft>
                <a:buClrTx/>
                <a:buSzTx/>
                <a:buFontTx/>
                <a:buNone/>
                <a:tabLst/>
                <a:defRPr/>
              </a:pPr>
              <a:r>
                <a:rPr kumimoji="0" lang="en-US" sz="7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Defender for Cloud Apps</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App Discovery &amp; Risk Scoring (Shadow IT)</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Threat Detection &amp; Response</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Policy Audit &amp; Enforcement</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Session monitoring &amp; control</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Information Protection &amp; </a:t>
              </a:r>
              <a:b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b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Data Loss Prevention (DLP)</a:t>
              </a:r>
            </a:p>
          </p:txBody>
        </p:sp>
        <p:pic>
          <p:nvPicPr>
            <p:cNvPr id="118" name="Picture 117" descr="Icon&#10;&#10;Description automatically generated with medium confidence">
              <a:extLst>
                <a:ext uri="{FF2B5EF4-FFF2-40B4-BE49-F238E27FC236}">
                  <a16:creationId xmlns:a16="http://schemas.microsoft.com/office/drawing/2014/main" id="{471059BE-55B8-4ECA-B46E-DF82362A5913}"/>
                </a:ext>
              </a:extLst>
            </p:cNvPr>
            <p:cNvPicPr>
              <a:picLocks noChangeAspect="1"/>
            </p:cNvPicPr>
            <p:nvPr/>
          </p:nvPicPr>
          <p:blipFill>
            <a:blip r:embed="rId152">
              <a:extLst>
                <a:ext uri="{28A0092B-C50C-407E-A947-70E740481C1C}">
                  <a14:useLocalDpi xmlns:a14="http://schemas.microsoft.com/office/drawing/2010/main" val="0"/>
                </a:ext>
              </a:extLst>
            </a:blip>
            <a:stretch>
              <a:fillRect/>
            </a:stretch>
          </p:blipFill>
          <p:spPr>
            <a:xfrm>
              <a:off x="8654842" y="479641"/>
              <a:ext cx="277462" cy="175019"/>
            </a:xfrm>
            <a:prstGeom prst="rect">
              <a:avLst/>
            </a:prstGeom>
          </p:spPr>
        </p:pic>
      </p:grpSp>
      <p:sp>
        <p:nvSpPr>
          <p:cNvPr id="16" name="Rectangle 15">
            <a:extLst>
              <a:ext uri="{FF2B5EF4-FFF2-40B4-BE49-F238E27FC236}">
                <a16:creationId xmlns:a16="http://schemas.microsoft.com/office/drawing/2014/main" id="{100B0426-E478-4A33-BD4D-8F4AB137A45C}"/>
              </a:ext>
            </a:extLst>
          </p:cNvPr>
          <p:cNvSpPr/>
          <p:nvPr/>
        </p:nvSpPr>
        <p:spPr>
          <a:xfrm>
            <a:off x="10373803" y="4672881"/>
            <a:ext cx="149154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Active Directory</a:t>
            </a:r>
          </a:p>
        </p:txBody>
      </p:sp>
      <p:pic>
        <p:nvPicPr>
          <p:cNvPr id="34" name="Picture 33">
            <a:extLst>
              <a:ext uri="{FF2B5EF4-FFF2-40B4-BE49-F238E27FC236}">
                <a16:creationId xmlns:a16="http://schemas.microsoft.com/office/drawing/2014/main" id="{BE6F078E-30E1-4797-90A8-94D9F23CEC49}"/>
              </a:ext>
            </a:extLst>
          </p:cNvPr>
          <p:cNvPicPr>
            <a:picLocks noChangeAspect="1"/>
          </p:cNvPicPr>
          <p:nvPr/>
        </p:nvPicPr>
        <p:blipFill>
          <a:blip r:embed="rId153" cstate="email">
            <a:extLst>
              <a:ext uri="{28A0092B-C50C-407E-A947-70E740481C1C}">
                <a14:useLocalDpi xmlns:a14="http://schemas.microsoft.com/office/drawing/2010/main"/>
              </a:ext>
            </a:extLst>
          </a:blip>
          <a:stretch>
            <a:fillRect/>
          </a:stretch>
        </p:blipFill>
        <p:spPr>
          <a:xfrm>
            <a:off x="10413761" y="4463078"/>
            <a:ext cx="308944" cy="204512"/>
          </a:xfrm>
          <a:prstGeom prst="rect">
            <a:avLst/>
          </a:prstGeom>
        </p:spPr>
      </p:pic>
      <p:sp>
        <p:nvSpPr>
          <p:cNvPr id="596" name="Rectangle 595">
            <a:hlinkClick r:id="rId79"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140124BA-9C7B-4BFB-A65C-82071BB1C786}"/>
              </a:ext>
            </a:extLst>
          </p:cNvPr>
          <p:cNvSpPr/>
          <p:nvPr/>
        </p:nvSpPr>
        <p:spPr>
          <a:xfrm>
            <a:off x="796051" y="1022209"/>
            <a:ext cx="600043" cy="929320"/>
          </a:xfrm>
          <a:prstGeom prst="rect">
            <a:avLst/>
          </a:prstGeom>
          <a:solidFill>
            <a:schemeClr val="bg1"/>
          </a:solidFill>
          <a:ln w="14224" cap="flat" cmpd="sng" algn="ctr">
            <a:solidFill>
              <a:srgbClr val="80BCEB"/>
            </a:solidFill>
            <a:prstDash val="solid"/>
          </a:ln>
          <a:effectLst/>
        </p:spPr>
        <p:txBody>
          <a:bodyPr lIns="0" tIns="502920" rIns="45720" bIns="0" rtlCol="0" anchor="t" anchorCtr="0">
            <a:noAutofit/>
          </a:bodyPr>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Endpoint</a:t>
            </a:r>
          </a:p>
          <a:p>
            <a:pPr marL="4572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Workstations,  Server/VM, Containers, etc.</a:t>
            </a:r>
          </a:p>
        </p:txBody>
      </p:sp>
      <p:sp>
        <p:nvSpPr>
          <p:cNvPr id="693" name="Rectangle 692">
            <a:hlinkClick r:id="rId154" tooltip="Microsoft Defender for Office 365 (formerly Office 365 ATP) provides XDR capabilities including sandbox detonation, integrated threat intelligence, attack simulation &amp; more across Email, SharePoint Online, OneDrive for Business, Teams, etc. "/>
            <a:extLst>
              <a:ext uri="{FF2B5EF4-FFF2-40B4-BE49-F238E27FC236}">
                <a16:creationId xmlns:a16="http://schemas.microsoft.com/office/drawing/2014/main" id="{F6FDF8CE-5E66-4188-B395-9C263FAE57DC}"/>
              </a:ext>
            </a:extLst>
          </p:cNvPr>
          <p:cNvSpPr/>
          <p:nvPr/>
        </p:nvSpPr>
        <p:spPr>
          <a:xfrm>
            <a:off x="1440476" y="1022209"/>
            <a:ext cx="604569" cy="929320"/>
          </a:xfrm>
          <a:prstGeom prst="rect">
            <a:avLst/>
          </a:prstGeom>
          <a:solidFill>
            <a:schemeClr val="bg1"/>
          </a:solidFill>
          <a:ln w="14224" cap="flat" cmpd="sng" algn="ctr">
            <a:solidFill>
              <a:srgbClr val="F59E80"/>
            </a:solidFill>
            <a:prstDash val="solid"/>
          </a:ln>
          <a:effectLst/>
        </p:spPr>
        <p:txBody>
          <a:bodyPr lIns="0" tIns="502920" rIns="0" bIns="0" rtlCol="0" anchor="t" anchorCtr="0"/>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Office 365</a:t>
            </a:r>
          </a:p>
          <a:p>
            <a:pPr marL="4572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Email, Teams, </a:t>
            </a:r>
            <a:b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b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and more</a:t>
            </a:r>
          </a:p>
        </p:txBody>
      </p:sp>
      <p:sp>
        <p:nvSpPr>
          <p:cNvPr id="696" name="Rectangle 695">
            <a:hlinkClick r:id="rId83" tooltip="(formerly ASC Standard) provides XDR capabilities to simplify detection, automated investigation and response for Azure resources (Linux and Windows VMs, Networks, Kubernetes/Containers, SQL, Storage, IoT/OT, and more) "/>
            <a:extLst>
              <a:ext uri="{FF2B5EF4-FFF2-40B4-BE49-F238E27FC236}">
                <a16:creationId xmlns:a16="http://schemas.microsoft.com/office/drawing/2014/main" id="{092BBB6F-97F7-471B-9FF3-F74E9408DA5F}"/>
              </a:ext>
            </a:extLst>
          </p:cNvPr>
          <p:cNvSpPr/>
          <p:nvPr/>
        </p:nvSpPr>
        <p:spPr>
          <a:xfrm>
            <a:off x="247327" y="1022209"/>
            <a:ext cx="504342" cy="929320"/>
          </a:xfrm>
          <a:prstGeom prst="rect">
            <a:avLst/>
          </a:prstGeom>
          <a:solidFill>
            <a:schemeClr val="bg1"/>
          </a:solidFill>
          <a:ln w="14224">
            <a:solidFill>
              <a:srgbClr val="80BCEB"/>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tIns="502920" rIns="45720" bIns="0" rtlCol="0" anchor="t">
            <a:noAutofit/>
          </a:bodyPr>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Cloud</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Azure, AWS, GCP, On Prem &amp; more</a:t>
            </a:r>
          </a:p>
          <a:p>
            <a:pPr marL="45720" marR="0" lvl="0" indent="0" algn="ctr" defTabSz="914400" rtl="0" eaLnBrk="1" fontAlgn="auto" latinLnBrk="0" hangingPunct="1">
              <a:lnSpc>
                <a:spcPct val="97000"/>
              </a:lnSpc>
              <a:spcBef>
                <a:spcPts val="0"/>
              </a:spcBef>
              <a:spcAft>
                <a:spcPts val="0"/>
              </a:spcAft>
              <a:buClrTx/>
              <a:buSzTx/>
              <a:buFontTx/>
              <a:buNone/>
              <a:tabLst/>
              <a:defRPr/>
            </a:pPr>
            <a:endPar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endParaRPr>
          </a:p>
        </p:txBody>
      </p:sp>
      <p:sp>
        <p:nvSpPr>
          <p:cNvPr id="737" name="Rectangle 736">
            <a:hlinkClick r:id="rId155" tooltip="Microsoft Defender for Identity (formerly Azure ATP) detects on-premises identity attacks using behavioral analysis (UEBA) + specific detections for Pass the Hash/Ticket/Password, Golden Ticket, Skeleton Key, and others."/>
            <a:extLst>
              <a:ext uri="{FF2B5EF4-FFF2-40B4-BE49-F238E27FC236}">
                <a16:creationId xmlns:a16="http://schemas.microsoft.com/office/drawing/2014/main" id="{CA278162-C640-4CD6-8BA0-6F4DDE47F6AC}"/>
              </a:ext>
            </a:extLst>
          </p:cNvPr>
          <p:cNvSpPr/>
          <p:nvPr/>
        </p:nvSpPr>
        <p:spPr>
          <a:xfrm>
            <a:off x="2089427" y="1022209"/>
            <a:ext cx="552610" cy="929320"/>
          </a:xfrm>
          <a:prstGeom prst="rect">
            <a:avLst/>
          </a:prstGeom>
          <a:solidFill>
            <a:schemeClr val="bg1"/>
          </a:solidFill>
          <a:ln w="14224" cap="flat" cmpd="sng" algn="ctr">
            <a:solidFill>
              <a:srgbClr val="AE96C8"/>
            </a:solidFill>
            <a:prstDash val="solid"/>
          </a:ln>
          <a:effectLst/>
        </p:spPr>
        <p:txBody>
          <a:bodyPr lIns="45720" tIns="502920" rIns="45720" bIns="0" rtlCol="0" anchor="t"/>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Identity</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Cloud &amp; </a:t>
            </a:r>
            <a:b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b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On-Premises</a:t>
            </a:r>
          </a:p>
        </p:txBody>
      </p:sp>
      <p:sp>
        <p:nvSpPr>
          <p:cNvPr id="743" name="Rectangle 742">
            <a:hlinkClick r:id="rId151"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C6DCE581-C4A4-46E2-A7D4-B4311FA1CD84}"/>
              </a:ext>
            </a:extLst>
          </p:cNvPr>
          <p:cNvSpPr/>
          <p:nvPr/>
        </p:nvSpPr>
        <p:spPr>
          <a:xfrm>
            <a:off x="2686419" y="1022209"/>
            <a:ext cx="369661" cy="929320"/>
          </a:xfrm>
          <a:prstGeom prst="rect">
            <a:avLst/>
          </a:prstGeom>
          <a:solidFill>
            <a:schemeClr val="bg1"/>
          </a:solidFill>
          <a:ln w="14224" cap="flat" cmpd="sng" algn="ctr">
            <a:solidFill>
              <a:srgbClr val="80C1B9"/>
            </a:solidFill>
            <a:prstDash val="solid"/>
          </a:ln>
          <a:effectLst/>
        </p:spPr>
        <p:txBody>
          <a:bodyPr lIns="0" tIns="502920" rIns="0" bIns="0" rtlCol="0" anchor="t"/>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SaaS</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nn-NO"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Cloud Apps</a:t>
            </a:r>
            <a:endPar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endParaRPr>
          </a:p>
          <a:p>
            <a:pPr marL="45720" marR="0" lvl="0" indent="0" algn="ctr" defTabSz="914400" rtl="0" eaLnBrk="1" fontAlgn="auto" latinLnBrk="0" hangingPunct="1">
              <a:lnSpc>
                <a:spcPct val="97000"/>
              </a:lnSpc>
              <a:spcBef>
                <a:spcPts val="0"/>
              </a:spcBef>
              <a:spcAft>
                <a:spcPts val="0"/>
              </a:spcAft>
              <a:buClrTx/>
              <a:buSzTx/>
              <a:buFontTx/>
              <a:buNone/>
              <a:tabLst/>
              <a:defRPr/>
            </a:pPr>
            <a:endPar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endParaRPr>
          </a:p>
        </p:txBody>
      </p:sp>
      <p:sp>
        <p:nvSpPr>
          <p:cNvPr id="745" name="Rectangle 744">
            <a:extLst>
              <a:ext uri="{FF2B5EF4-FFF2-40B4-BE49-F238E27FC236}">
                <a16:creationId xmlns:a16="http://schemas.microsoft.com/office/drawing/2014/main" id="{DD00FED0-6CBD-403E-A9E8-9CF59BD626C8}"/>
              </a:ext>
            </a:extLst>
          </p:cNvPr>
          <p:cNvSpPr/>
          <p:nvPr/>
        </p:nvSpPr>
        <p:spPr>
          <a:xfrm>
            <a:off x="4045375" y="1043977"/>
            <a:ext cx="462586" cy="907551"/>
          </a:xfrm>
          <a:prstGeom prst="rect">
            <a:avLst/>
          </a:prstGeom>
          <a:solidFill>
            <a:schemeClr val="bg1"/>
          </a:solidFill>
          <a:ln w="14224">
            <a:solidFill>
              <a:srgbClr val="A8A8A8"/>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502920" rIns="0" bIns="0" rtlCol="0" anchor="t">
            <a:noAutofit/>
          </a:bodyPr>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Other </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Tools, Logs, </a:t>
            </a:r>
            <a:b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b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&amp; Data</a:t>
            </a:r>
          </a:p>
        </p:txBody>
      </p:sp>
      <p:sp>
        <p:nvSpPr>
          <p:cNvPr id="753" name="Rectangle 752">
            <a:hlinkClick r:id="rId151"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CC6EF46D-A332-4BDF-BE07-D919F6AA8525}"/>
              </a:ext>
            </a:extLst>
          </p:cNvPr>
          <p:cNvSpPr/>
          <p:nvPr/>
        </p:nvSpPr>
        <p:spPr>
          <a:xfrm>
            <a:off x="3583292" y="1026619"/>
            <a:ext cx="417700" cy="924910"/>
          </a:xfrm>
          <a:prstGeom prst="rect">
            <a:avLst/>
          </a:prstGeom>
          <a:solidFill>
            <a:schemeClr val="bg1"/>
          </a:solidFill>
          <a:ln w="14224" cap="flat" cmpd="sng" algn="ctr">
            <a:solidFill>
              <a:srgbClr val="80BCEB"/>
            </a:solidFill>
            <a:prstDash val="solid"/>
          </a:ln>
          <a:effectLst/>
        </p:spPr>
        <p:txBody>
          <a:bodyPr lIns="27432" tIns="502920" rIns="27432" bIns="0" rtlCol="0" anchor="t"/>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OT/IoT</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devices</a:t>
            </a:r>
          </a:p>
        </p:txBody>
      </p:sp>
      <p:sp>
        <p:nvSpPr>
          <p:cNvPr id="5" name="Rectangle 4">
            <a:hlinkClick r:id="rId156" tooltip="Cloud infrastructure entitlement management (CIEM) solution that detects, automatically right-sizes, and continuously monitors unused/excessive permissions across multicloud infrastructures in Azure, Amazon Web Services (AWS), &amp; Google Cloud Platform (GCP)"/>
            <a:extLst>
              <a:ext uri="{FF2B5EF4-FFF2-40B4-BE49-F238E27FC236}">
                <a16:creationId xmlns:a16="http://schemas.microsoft.com/office/drawing/2014/main" id="{3F30C61A-7F61-4622-BA64-9936B2974F60}"/>
              </a:ext>
            </a:extLst>
          </p:cNvPr>
          <p:cNvSpPr/>
          <p:nvPr/>
        </p:nvSpPr>
        <p:spPr>
          <a:xfrm>
            <a:off x="2500195" y="4974897"/>
            <a:ext cx="4017863" cy="156261"/>
          </a:xfrm>
          <a:prstGeom prst="rect">
            <a:avLst/>
          </a:prstGeom>
          <a:solidFill>
            <a:srgbClr val="FEF4F4"/>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3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Entra Permission Management </a:t>
            </a:r>
            <a:r>
              <a:rPr kumimoji="0" lang="en-US" sz="730" b="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 Discover and Mitigate Cloud Infrastructure Permission Creep</a:t>
            </a:r>
          </a:p>
        </p:txBody>
      </p:sp>
      <p:grpSp>
        <p:nvGrpSpPr>
          <p:cNvPr id="581" name="Group 580">
            <a:extLst>
              <a:ext uri="{FF2B5EF4-FFF2-40B4-BE49-F238E27FC236}">
                <a16:creationId xmlns:a16="http://schemas.microsoft.com/office/drawing/2014/main" id="{CFB52CC8-4F6E-498C-A85E-10415D708BE9}"/>
              </a:ext>
            </a:extLst>
          </p:cNvPr>
          <p:cNvGrpSpPr/>
          <p:nvPr/>
        </p:nvGrpSpPr>
        <p:grpSpPr>
          <a:xfrm>
            <a:off x="6593221" y="4971415"/>
            <a:ext cx="5249351" cy="161732"/>
            <a:chOff x="6523847" y="4964655"/>
            <a:chExt cx="5249351" cy="161732"/>
          </a:xfrm>
        </p:grpSpPr>
        <p:sp>
          <p:nvSpPr>
            <p:cNvPr id="583" name="Rectangle 582">
              <a:hlinkClick r:id="rId157" tooltip="PAWs are an integral part of a privileged access security strategy designed to enable and protect administrator, developer, and other sensitive user accounts that would cause significant business impact if compromised."/>
              <a:extLst>
                <a:ext uri="{FF2B5EF4-FFF2-40B4-BE49-F238E27FC236}">
                  <a16:creationId xmlns:a16="http://schemas.microsoft.com/office/drawing/2014/main" id="{C99A859D-50D7-4633-9192-1EC6A4852383}"/>
                </a:ext>
              </a:extLst>
            </p:cNvPr>
            <p:cNvSpPr/>
            <p:nvPr/>
          </p:nvSpPr>
          <p:spPr>
            <a:xfrm>
              <a:off x="6523847" y="4964655"/>
              <a:ext cx="5249351" cy="161732"/>
            </a:xfrm>
            <a:prstGeom prst="rect">
              <a:avLst/>
            </a:prstGeom>
            <a:solidFill>
              <a:srgbClr val="FEECED"/>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Privileged Access Workstations (PAWs) - </a:t>
              </a:r>
              <a:r>
                <a:rPr kumimoji="0" lang="en-US" sz="720" b="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Secure workstations for administrators, developers, and other sensitive users</a:t>
              </a:r>
            </a:p>
          </p:txBody>
        </p:sp>
        <p:sp>
          <p:nvSpPr>
            <p:cNvPr id="584" name="Laptop_E770">
              <a:extLst>
                <a:ext uri="{FF2B5EF4-FFF2-40B4-BE49-F238E27FC236}">
                  <a16:creationId xmlns:a16="http://schemas.microsoft.com/office/drawing/2014/main" id="{1AC1ED1A-DAD0-4DBC-9745-512B9C88B649}"/>
                </a:ext>
              </a:extLst>
            </p:cNvPr>
            <p:cNvSpPr>
              <a:spLocks noChangeAspect="1" noEditPoints="1"/>
            </p:cNvSpPr>
            <p:nvPr/>
          </p:nvSpPr>
          <p:spPr bwMode="auto">
            <a:xfrm>
              <a:off x="6570973" y="4994932"/>
              <a:ext cx="155658" cy="103866"/>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grpSp>
        <p:nvGrpSpPr>
          <p:cNvPr id="135" name="Group 134">
            <a:extLst>
              <a:ext uri="{FF2B5EF4-FFF2-40B4-BE49-F238E27FC236}">
                <a16:creationId xmlns:a16="http://schemas.microsoft.com/office/drawing/2014/main" id="{1C06C6E8-22A3-540E-2AD7-C1C22E11FF2D}"/>
              </a:ext>
            </a:extLst>
          </p:cNvPr>
          <p:cNvGrpSpPr/>
          <p:nvPr/>
        </p:nvGrpSpPr>
        <p:grpSpPr>
          <a:xfrm>
            <a:off x="10262860" y="1061128"/>
            <a:ext cx="1657122" cy="177976"/>
            <a:chOff x="2123429" y="3916009"/>
            <a:chExt cx="1640379" cy="177976"/>
          </a:xfrm>
        </p:grpSpPr>
        <p:sp>
          <p:nvSpPr>
            <p:cNvPr id="143" name="Rectangle 142">
              <a:hlinkClick r:id="rId158" tooltip="Microsoft Entra Internet Access protects against malicious internet traffic, unsafe or non-compliant content, and other threats."/>
              <a:extLst>
                <a:ext uri="{FF2B5EF4-FFF2-40B4-BE49-F238E27FC236}">
                  <a16:creationId xmlns:a16="http://schemas.microsoft.com/office/drawing/2014/main" id="{06E152BE-2F93-0AFB-BDF1-C6B0B29A124B}"/>
                </a:ext>
              </a:extLst>
            </p:cNvPr>
            <p:cNvSpPr/>
            <p:nvPr/>
          </p:nvSpPr>
          <p:spPr>
            <a:xfrm>
              <a:off x="2123429" y="3916009"/>
              <a:ext cx="1640379" cy="177976"/>
            </a:xfrm>
            <a:prstGeom prst="rect">
              <a:avLst/>
            </a:prstGeom>
            <a:solidFill>
              <a:schemeClr val="bg1"/>
            </a:solidFill>
            <a:ln w="19050">
              <a:solidFill>
                <a:srgbClr val="5C2D9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 Internet Access</a:t>
              </a:r>
              <a:endParaRPr kumimoji="0" lang="en-US" sz="700" b="0" i="1"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endParaRPr>
            </a:p>
          </p:txBody>
        </p:sp>
        <p:pic>
          <p:nvPicPr>
            <p:cNvPr id="145" name="Picture 112">
              <a:extLst>
                <a:ext uri="{FF2B5EF4-FFF2-40B4-BE49-F238E27FC236}">
                  <a16:creationId xmlns:a16="http://schemas.microsoft.com/office/drawing/2014/main" id="{91F4DE37-831E-38FD-F1FB-60142C7582DD}"/>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2158242" y="3938309"/>
              <a:ext cx="137494" cy="137494"/>
            </a:xfrm>
            <a:prstGeom prst="rect">
              <a:avLst/>
            </a:prstGeom>
          </p:spPr>
        </p:pic>
      </p:grpSp>
      <p:grpSp>
        <p:nvGrpSpPr>
          <p:cNvPr id="162" name="Group 161">
            <a:extLst>
              <a:ext uri="{FF2B5EF4-FFF2-40B4-BE49-F238E27FC236}">
                <a16:creationId xmlns:a16="http://schemas.microsoft.com/office/drawing/2014/main" id="{62E7C57D-32DC-2757-508F-FA419C98038E}"/>
              </a:ext>
            </a:extLst>
          </p:cNvPr>
          <p:cNvGrpSpPr/>
          <p:nvPr/>
        </p:nvGrpSpPr>
        <p:grpSpPr>
          <a:xfrm>
            <a:off x="6796005" y="6232861"/>
            <a:ext cx="1255214" cy="196268"/>
            <a:chOff x="5560227" y="6246542"/>
            <a:chExt cx="1255214" cy="196268"/>
          </a:xfrm>
        </p:grpSpPr>
        <p:sp>
          <p:nvSpPr>
            <p:cNvPr id="7" name="TextBox 6">
              <a:extLst>
                <a:ext uri="{FF2B5EF4-FFF2-40B4-BE49-F238E27FC236}">
                  <a16:creationId xmlns:a16="http://schemas.microsoft.com/office/drawing/2014/main" id="{BE9A0DD7-908B-268E-4826-22671A9BEB87}"/>
                </a:ext>
              </a:extLst>
            </p:cNvPr>
            <p:cNvSpPr txBox="1"/>
            <p:nvPr/>
          </p:nvSpPr>
          <p:spPr>
            <a:xfrm>
              <a:off x="5560227" y="6246542"/>
              <a:ext cx="1255214" cy="196268"/>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182880" rIns="45720" rtlCol="0" anchor="ctr">
              <a:noAutofit/>
            </a:bodyPr>
            <a:lstStyle>
              <a:defPPr>
                <a:defRPr lang="en-US"/>
              </a:defPPr>
              <a:lvl1pPr marR="0" lvl="0" indent="0" algn="ctr" fontAlgn="auto">
                <a:lnSpc>
                  <a:spcPct val="97000"/>
                </a:lnSpc>
                <a:spcBef>
                  <a:spcPts val="0"/>
                </a:spcBef>
                <a:spcAft>
                  <a:spcPts val="0"/>
                </a:spcAft>
                <a:buClrTx/>
                <a:buSzTx/>
                <a:buFontTx/>
                <a:buNone/>
                <a:tabLst/>
                <a:defRPr kumimoji="0" sz="720" b="1" i="0" u="none" strike="noStrike" cap="none" spc="0" normalizeH="0" baseline="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6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Defender for APIs </a:t>
              </a:r>
              <a:r>
                <a:rPr kumimoji="0" lang="en-US" sz="6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(preview)</a:t>
              </a:r>
            </a:p>
          </p:txBody>
        </p:sp>
        <p:grpSp>
          <p:nvGrpSpPr>
            <p:cNvPr id="21" name="Group 20">
              <a:extLst>
                <a:ext uri="{FF2B5EF4-FFF2-40B4-BE49-F238E27FC236}">
                  <a16:creationId xmlns:a16="http://schemas.microsoft.com/office/drawing/2014/main" id="{D957288E-9B92-2985-CFA5-B588231D5280}"/>
                </a:ext>
              </a:extLst>
            </p:cNvPr>
            <p:cNvGrpSpPr/>
            <p:nvPr/>
          </p:nvGrpSpPr>
          <p:grpSpPr>
            <a:xfrm>
              <a:off x="5597976" y="6277507"/>
              <a:ext cx="130735" cy="130735"/>
              <a:chOff x="9473320" y="2375073"/>
              <a:chExt cx="1915959" cy="1915955"/>
            </a:xfrm>
          </p:grpSpPr>
          <p:grpSp>
            <p:nvGrpSpPr>
              <p:cNvPr id="29" name="Group 28">
                <a:extLst>
                  <a:ext uri="{FF2B5EF4-FFF2-40B4-BE49-F238E27FC236}">
                    <a16:creationId xmlns:a16="http://schemas.microsoft.com/office/drawing/2014/main" id="{F5140325-FC4F-B807-BF98-0E5B44952134}"/>
                  </a:ext>
                </a:extLst>
              </p:cNvPr>
              <p:cNvGrpSpPr/>
              <p:nvPr/>
            </p:nvGrpSpPr>
            <p:grpSpPr>
              <a:xfrm>
                <a:off x="9473320" y="2375073"/>
                <a:ext cx="1915959" cy="1915955"/>
                <a:chOff x="-1180530" y="2922823"/>
                <a:chExt cx="2397909" cy="2397907"/>
              </a:xfrm>
            </p:grpSpPr>
            <p:sp>
              <p:nvSpPr>
                <p:cNvPr id="157" name="Arc 156">
                  <a:extLst>
                    <a:ext uri="{FF2B5EF4-FFF2-40B4-BE49-F238E27FC236}">
                      <a16:creationId xmlns:a16="http://schemas.microsoft.com/office/drawing/2014/main" id="{2FEC2457-5FFF-1E08-91F7-808B594B0574}"/>
                    </a:ext>
                  </a:extLst>
                </p:cNvPr>
                <p:cNvSpPr/>
                <p:nvPr/>
              </p:nvSpPr>
              <p:spPr>
                <a:xfrm rot="10800000">
                  <a:off x="-1180529" y="2922824"/>
                  <a:ext cx="2397908" cy="2397906"/>
                </a:xfrm>
                <a:prstGeom prst="arc">
                  <a:avLst>
                    <a:gd name="adj1" fmla="val 153468"/>
                    <a:gd name="adj2" fmla="val 5327528"/>
                  </a:avLst>
                </a:prstGeom>
                <a:solidFill>
                  <a:srgbClr val="0078D4">
                    <a:lumMod val="75000"/>
                  </a:srgbClr>
                </a:solidFill>
                <a:ln w="53975" cap="flat" cmpd="sng" algn="ctr">
                  <a:noFill/>
                  <a:prstDash val="solid"/>
                  <a:headEnd type="none" w="med" len="med"/>
                  <a:tailEnd type="arrow" w="lg"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sp>
              <p:nvSpPr>
                <p:cNvPr id="159" name="Arc 158">
                  <a:extLst>
                    <a:ext uri="{FF2B5EF4-FFF2-40B4-BE49-F238E27FC236}">
                      <a16:creationId xmlns:a16="http://schemas.microsoft.com/office/drawing/2014/main" id="{C9459D89-6963-E5F6-5829-EA56B425A025}"/>
                    </a:ext>
                  </a:extLst>
                </p:cNvPr>
                <p:cNvSpPr/>
                <p:nvPr/>
              </p:nvSpPr>
              <p:spPr>
                <a:xfrm rot="10800000">
                  <a:off x="-1180529" y="2922824"/>
                  <a:ext cx="2397908" cy="2397906"/>
                </a:xfrm>
                <a:prstGeom prst="arc">
                  <a:avLst>
                    <a:gd name="adj1" fmla="val 16290144"/>
                    <a:gd name="adj2" fmla="val 517"/>
                  </a:avLst>
                </a:prstGeom>
                <a:solidFill>
                  <a:srgbClr val="0078D4">
                    <a:lumMod val="75000"/>
                  </a:srgbClr>
                </a:solidFill>
                <a:ln w="53975" cap="flat" cmpd="sng" algn="ctr">
                  <a:noFill/>
                  <a:prstDash val="solid"/>
                  <a:headEnd type="none" w="med" len="med"/>
                  <a:tailEnd type="arrow" w="lg"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sp>
              <p:nvSpPr>
                <p:cNvPr id="160" name="Arc 159">
                  <a:extLst>
                    <a:ext uri="{FF2B5EF4-FFF2-40B4-BE49-F238E27FC236}">
                      <a16:creationId xmlns:a16="http://schemas.microsoft.com/office/drawing/2014/main" id="{DAB518E3-DFB8-76FE-5DAC-ABAD417402F7}"/>
                    </a:ext>
                  </a:extLst>
                </p:cNvPr>
                <p:cNvSpPr/>
                <p:nvPr/>
              </p:nvSpPr>
              <p:spPr>
                <a:xfrm>
                  <a:off x="-1180530" y="2922824"/>
                  <a:ext cx="2397908" cy="2397906"/>
                </a:xfrm>
                <a:prstGeom prst="arc">
                  <a:avLst>
                    <a:gd name="adj1" fmla="val 94612"/>
                    <a:gd name="adj2" fmla="val 5295947"/>
                  </a:avLst>
                </a:prstGeom>
                <a:solidFill>
                  <a:srgbClr val="0078D4"/>
                </a:solidFill>
                <a:ln w="53975" cap="flat" cmpd="sng" algn="ctr">
                  <a:noFill/>
                  <a:prstDash val="solid"/>
                  <a:headEnd type="none" w="med" len="med"/>
                  <a:tailEnd type="arrow" w="lg"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sp>
              <p:nvSpPr>
                <p:cNvPr id="161" name="Arc 160">
                  <a:extLst>
                    <a:ext uri="{FF2B5EF4-FFF2-40B4-BE49-F238E27FC236}">
                      <a16:creationId xmlns:a16="http://schemas.microsoft.com/office/drawing/2014/main" id="{2BA00C8F-6D79-BBD9-F0D1-1EA934E8E4BF}"/>
                    </a:ext>
                  </a:extLst>
                </p:cNvPr>
                <p:cNvSpPr/>
                <p:nvPr/>
              </p:nvSpPr>
              <p:spPr>
                <a:xfrm>
                  <a:off x="-1180530" y="2922823"/>
                  <a:ext cx="2397908" cy="2397906"/>
                </a:xfrm>
                <a:prstGeom prst="arc">
                  <a:avLst>
                    <a:gd name="adj1" fmla="val 16316543"/>
                    <a:gd name="adj2" fmla="val 21543372"/>
                  </a:avLst>
                </a:prstGeom>
                <a:solidFill>
                  <a:srgbClr val="0078D4"/>
                </a:solidFill>
                <a:ln w="53975" cap="flat" cmpd="sng" algn="ctr">
                  <a:noFill/>
                  <a:prstDash val="solid"/>
                  <a:headEnd type="none" w="med" len="med"/>
                  <a:tailEnd type="arrow" w="lg"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grpSp>
          <p:grpSp>
            <p:nvGrpSpPr>
              <p:cNvPr id="86" name="Group 85">
                <a:extLst>
                  <a:ext uri="{FF2B5EF4-FFF2-40B4-BE49-F238E27FC236}">
                    <a16:creationId xmlns:a16="http://schemas.microsoft.com/office/drawing/2014/main" id="{A34B4EFF-1252-7A0D-A427-949356110CF3}"/>
                  </a:ext>
                </a:extLst>
              </p:cNvPr>
              <p:cNvGrpSpPr/>
              <p:nvPr/>
            </p:nvGrpSpPr>
            <p:grpSpPr>
              <a:xfrm>
                <a:off x="9730909" y="2632664"/>
                <a:ext cx="1400774" cy="1400774"/>
                <a:chOff x="-3375459" y="2941983"/>
                <a:chExt cx="1634612" cy="1634612"/>
              </a:xfrm>
            </p:grpSpPr>
            <p:sp>
              <p:nvSpPr>
                <p:cNvPr id="90" name="Oval 89">
                  <a:extLst>
                    <a:ext uri="{FF2B5EF4-FFF2-40B4-BE49-F238E27FC236}">
                      <a16:creationId xmlns:a16="http://schemas.microsoft.com/office/drawing/2014/main" id="{7A14FC75-E55E-1BBF-5654-8413D936C4D7}"/>
                    </a:ext>
                  </a:extLst>
                </p:cNvPr>
                <p:cNvSpPr/>
                <p:nvPr/>
              </p:nvSpPr>
              <p:spPr bwMode="auto">
                <a:xfrm>
                  <a:off x="-3375459" y="2941983"/>
                  <a:ext cx="1634612" cy="1634612"/>
                </a:xfrm>
                <a:prstGeom prst="ellipse">
                  <a:avLst/>
                </a:prstGeom>
                <a:solidFill>
                  <a:srgbClr val="FFFFFF"/>
                </a:solidFill>
                <a:ln w="10795" cap="flat" cmpd="sng" algn="ctr">
                  <a:noFill/>
                  <a:prstDash val="solid"/>
                </a:ln>
                <a:effectLst>
                  <a:outerShdw blurRad="190500" dist="38100" dir="2700000" algn="ctr" rotWithShape="0">
                    <a:prstClr val="black">
                      <a:alpha val="30000"/>
                    </a:prstClr>
                  </a:outerShdw>
                </a:effectLst>
              </p:spPr>
              <p:txBody>
                <a:bodyPr vert="horz" wrap="square" lIns="228600" tIns="274320" rIns="228600" bIns="274320" rtlCol="0">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endParaRPr kumimoji="0" lang="en-US" sz="2400" b="1" i="0" u="none" strike="noStrike" kern="0" cap="all" spc="0" normalizeH="0" baseline="0" noProof="0" err="1">
                    <a:ln>
                      <a:noFill/>
                    </a:ln>
                    <a:gradFill>
                      <a:gsLst>
                        <a:gs pos="1250">
                          <a:srgbClr val="107C10"/>
                        </a:gs>
                        <a:gs pos="100000">
                          <a:srgbClr val="107C10"/>
                        </a:gs>
                      </a:gsLst>
                      <a:lin ang="5400000" scaled="0"/>
                    </a:gradFill>
                    <a:effectLst/>
                    <a:uLnTx/>
                    <a:uFillTx/>
                    <a:latin typeface="Segoe UI"/>
                    <a:ea typeface="+mn-ea"/>
                    <a:cs typeface="Segoe UI" panose="020B0502040204020203" pitchFamily="34" charset="0"/>
                  </a:endParaRPr>
                </a:p>
              </p:txBody>
            </p:sp>
            <p:pic>
              <p:nvPicPr>
                <p:cNvPr id="93" name="Picture 92">
                  <a:extLst>
                    <a:ext uri="{FF2B5EF4-FFF2-40B4-BE49-F238E27FC236}">
                      <a16:creationId xmlns:a16="http://schemas.microsoft.com/office/drawing/2014/main" id="{29DCE118-2DCD-457A-EDB2-7B5A3339B941}"/>
                    </a:ext>
                  </a:extLst>
                </p:cNvPr>
                <p:cNvPicPr>
                  <a:picLocks noChangeAspect="1"/>
                </p:cNvPicPr>
                <p:nvPr/>
              </p:nvPicPr>
              <p:blipFill>
                <a:blip r:embed="rId159"/>
                <a:stretch>
                  <a:fillRect/>
                </a:stretch>
              </p:blipFill>
              <p:spPr>
                <a:xfrm>
                  <a:off x="-3222980" y="3197431"/>
                  <a:ext cx="1037683" cy="1037695"/>
                </a:xfrm>
                <a:prstGeom prst="rect">
                  <a:avLst/>
                </a:prstGeom>
              </p:spPr>
            </p:pic>
            <p:grpSp>
              <p:nvGrpSpPr>
                <p:cNvPr id="114" name="Group 113">
                  <a:extLst>
                    <a:ext uri="{FF2B5EF4-FFF2-40B4-BE49-F238E27FC236}">
                      <a16:creationId xmlns:a16="http://schemas.microsoft.com/office/drawing/2014/main" id="{BB97DCBD-ED3B-3CA3-7851-92EEF518FBE9}"/>
                    </a:ext>
                  </a:extLst>
                </p:cNvPr>
                <p:cNvGrpSpPr/>
                <p:nvPr/>
              </p:nvGrpSpPr>
              <p:grpSpPr>
                <a:xfrm rot="2299755">
                  <a:off x="-2416424" y="3447664"/>
                  <a:ext cx="283053" cy="283049"/>
                  <a:chOff x="7532385" y="4078788"/>
                  <a:chExt cx="468337" cy="468333"/>
                </a:xfrm>
              </p:grpSpPr>
              <p:sp>
                <p:nvSpPr>
                  <p:cNvPr id="131" name="Freeform 1120">
                    <a:extLst>
                      <a:ext uri="{FF2B5EF4-FFF2-40B4-BE49-F238E27FC236}">
                        <a16:creationId xmlns:a16="http://schemas.microsoft.com/office/drawing/2014/main" id="{42A3B08F-28AA-5AAD-2311-B2937C41AE6F}"/>
                      </a:ext>
                    </a:extLst>
                  </p:cNvPr>
                  <p:cNvSpPr>
                    <a:spLocks/>
                  </p:cNvSpPr>
                  <p:nvPr/>
                </p:nvSpPr>
                <p:spPr bwMode="auto">
                  <a:xfrm>
                    <a:off x="7741034" y="4326108"/>
                    <a:ext cx="68411" cy="221013"/>
                  </a:xfrm>
                  <a:custGeom>
                    <a:avLst/>
                    <a:gdLst>
                      <a:gd name="T0" fmla="*/ 16 w 16"/>
                      <a:gd name="T1" fmla="*/ 0 h 52"/>
                      <a:gd name="T2" fmla="*/ 16 w 16"/>
                      <a:gd name="T3" fmla="*/ 44 h 52"/>
                      <a:gd name="T4" fmla="*/ 15 w 16"/>
                      <a:gd name="T5" fmla="*/ 47 h 52"/>
                      <a:gd name="T6" fmla="*/ 13 w 16"/>
                      <a:gd name="T7" fmla="*/ 50 h 52"/>
                      <a:gd name="T8" fmla="*/ 11 w 16"/>
                      <a:gd name="T9" fmla="*/ 51 h 52"/>
                      <a:gd name="T10" fmla="*/ 8 w 16"/>
                      <a:gd name="T11" fmla="*/ 52 h 52"/>
                      <a:gd name="T12" fmla="*/ 5 w 16"/>
                      <a:gd name="T13" fmla="*/ 51 h 52"/>
                      <a:gd name="T14" fmla="*/ 2 w 16"/>
                      <a:gd name="T15" fmla="*/ 50 h 52"/>
                      <a:gd name="T16" fmla="*/ 0 w 16"/>
                      <a:gd name="T17" fmla="*/ 47 h 52"/>
                      <a:gd name="T18" fmla="*/ 0 w 16"/>
                      <a:gd name="T19" fmla="*/ 44 h 52"/>
                      <a:gd name="T20" fmla="*/ 0 w 16"/>
                      <a:gd name="T21" fmla="*/ 0 h 52"/>
                      <a:gd name="T22" fmla="*/ 16 w 16"/>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52">
                        <a:moveTo>
                          <a:pt x="16" y="0"/>
                        </a:moveTo>
                        <a:cubicBezTo>
                          <a:pt x="16" y="44"/>
                          <a:pt x="16" y="44"/>
                          <a:pt x="16" y="44"/>
                        </a:cubicBezTo>
                        <a:cubicBezTo>
                          <a:pt x="16" y="45"/>
                          <a:pt x="16" y="46"/>
                          <a:pt x="15" y="47"/>
                        </a:cubicBezTo>
                        <a:cubicBezTo>
                          <a:pt x="15" y="48"/>
                          <a:pt x="14" y="49"/>
                          <a:pt x="13" y="50"/>
                        </a:cubicBezTo>
                        <a:cubicBezTo>
                          <a:pt x="13" y="50"/>
                          <a:pt x="12" y="51"/>
                          <a:pt x="11" y="51"/>
                        </a:cubicBezTo>
                        <a:cubicBezTo>
                          <a:pt x="10" y="52"/>
                          <a:pt x="9" y="52"/>
                          <a:pt x="8" y="52"/>
                        </a:cubicBezTo>
                        <a:cubicBezTo>
                          <a:pt x="7" y="52"/>
                          <a:pt x="6" y="52"/>
                          <a:pt x="5" y="51"/>
                        </a:cubicBezTo>
                        <a:cubicBezTo>
                          <a:pt x="4" y="51"/>
                          <a:pt x="3" y="50"/>
                          <a:pt x="2" y="50"/>
                        </a:cubicBezTo>
                        <a:cubicBezTo>
                          <a:pt x="1" y="49"/>
                          <a:pt x="1" y="48"/>
                          <a:pt x="0" y="47"/>
                        </a:cubicBezTo>
                        <a:cubicBezTo>
                          <a:pt x="0" y="46"/>
                          <a:pt x="0" y="45"/>
                          <a:pt x="0" y="44"/>
                        </a:cubicBezTo>
                        <a:cubicBezTo>
                          <a:pt x="0" y="0"/>
                          <a:pt x="0" y="0"/>
                          <a:pt x="0" y="0"/>
                        </a:cubicBezTo>
                        <a:lnTo>
                          <a:pt x="16" y="0"/>
                        </a:lnTo>
                        <a:close/>
                      </a:path>
                    </a:pathLst>
                  </a:custGeom>
                  <a:solidFill>
                    <a:srgbClr val="2F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latin typeface="Segoe UI"/>
                      <a:ea typeface="+mn-ea"/>
                      <a:cs typeface="+mn-cs"/>
                    </a:endParaRPr>
                  </a:p>
                </p:txBody>
              </p:sp>
              <p:sp>
                <p:nvSpPr>
                  <p:cNvPr id="146" name="Freeform 1121">
                    <a:extLst>
                      <a:ext uri="{FF2B5EF4-FFF2-40B4-BE49-F238E27FC236}">
                        <a16:creationId xmlns:a16="http://schemas.microsoft.com/office/drawing/2014/main" id="{F6ECA808-1802-446D-3BC0-825876ADFC7E}"/>
                      </a:ext>
                    </a:extLst>
                  </p:cNvPr>
                  <p:cNvSpPr>
                    <a:spLocks/>
                  </p:cNvSpPr>
                  <p:nvPr/>
                </p:nvSpPr>
                <p:spPr bwMode="auto">
                  <a:xfrm>
                    <a:off x="7741035" y="4078788"/>
                    <a:ext cx="68411" cy="247325"/>
                  </a:xfrm>
                  <a:custGeom>
                    <a:avLst/>
                    <a:gdLst>
                      <a:gd name="T0" fmla="*/ 13 w 13"/>
                      <a:gd name="T1" fmla="*/ 0 h 47"/>
                      <a:gd name="T2" fmla="*/ 0 w 13"/>
                      <a:gd name="T3" fmla="*/ 0 h 47"/>
                      <a:gd name="T4" fmla="*/ 0 w 13"/>
                      <a:gd name="T5" fmla="*/ 12 h 47"/>
                      <a:gd name="T6" fmla="*/ 4 w 13"/>
                      <a:gd name="T7" fmla="*/ 15 h 47"/>
                      <a:gd name="T8" fmla="*/ 4 w 13"/>
                      <a:gd name="T9" fmla="*/ 47 h 47"/>
                      <a:gd name="T10" fmla="*/ 10 w 13"/>
                      <a:gd name="T11" fmla="*/ 47 h 47"/>
                      <a:gd name="T12" fmla="*/ 10 w 13"/>
                      <a:gd name="T13" fmla="*/ 15 h 47"/>
                      <a:gd name="T14" fmla="*/ 13 w 13"/>
                      <a:gd name="T15" fmla="*/ 12 h 47"/>
                      <a:gd name="T16" fmla="*/ 13 w 1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7">
                        <a:moveTo>
                          <a:pt x="13" y="0"/>
                        </a:moveTo>
                        <a:lnTo>
                          <a:pt x="0" y="0"/>
                        </a:lnTo>
                        <a:lnTo>
                          <a:pt x="0" y="12"/>
                        </a:lnTo>
                        <a:lnTo>
                          <a:pt x="4" y="15"/>
                        </a:lnTo>
                        <a:lnTo>
                          <a:pt x="4" y="47"/>
                        </a:lnTo>
                        <a:lnTo>
                          <a:pt x="10" y="47"/>
                        </a:lnTo>
                        <a:lnTo>
                          <a:pt x="10" y="15"/>
                        </a:lnTo>
                        <a:lnTo>
                          <a:pt x="13" y="12"/>
                        </a:lnTo>
                        <a:lnTo>
                          <a:pt x="13" y="0"/>
                        </a:lnTo>
                        <a:close/>
                      </a:path>
                    </a:pathLst>
                  </a:cu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latin typeface="Segoe UI"/>
                      <a:ea typeface="+mn-ea"/>
                      <a:cs typeface="+mn-cs"/>
                    </a:endParaRPr>
                  </a:p>
                </p:txBody>
              </p:sp>
              <p:sp>
                <p:nvSpPr>
                  <p:cNvPr id="147" name="Rectangle 1122">
                    <a:extLst>
                      <a:ext uri="{FF2B5EF4-FFF2-40B4-BE49-F238E27FC236}">
                        <a16:creationId xmlns:a16="http://schemas.microsoft.com/office/drawing/2014/main" id="{8325DA54-EFE8-003C-ABB6-A3898F22E66B}"/>
                      </a:ext>
                    </a:extLst>
                  </p:cNvPr>
                  <p:cNvSpPr>
                    <a:spLocks noChangeArrowheads="1"/>
                  </p:cNvSpPr>
                  <p:nvPr/>
                </p:nvSpPr>
                <p:spPr bwMode="auto">
                  <a:xfrm>
                    <a:off x="7741034" y="4362942"/>
                    <a:ext cx="68411" cy="31573"/>
                  </a:xfrm>
                  <a:prstGeom prst="rect">
                    <a:avLst/>
                  </a:prstGeom>
                  <a:solidFill>
                    <a:srgbClr val="3C3C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latin typeface="Segoe UI"/>
                      <a:ea typeface="+mn-ea"/>
                      <a:cs typeface="+mn-cs"/>
                    </a:endParaRPr>
                  </a:p>
                </p:txBody>
              </p:sp>
              <p:sp>
                <p:nvSpPr>
                  <p:cNvPr id="151" name="Freeform 1123">
                    <a:extLst>
                      <a:ext uri="{FF2B5EF4-FFF2-40B4-BE49-F238E27FC236}">
                        <a16:creationId xmlns:a16="http://schemas.microsoft.com/office/drawing/2014/main" id="{C03C5AA1-7105-30A8-02F1-E52CF589AA53}"/>
                      </a:ext>
                    </a:extLst>
                  </p:cNvPr>
                  <p:cNvSpPr>
                    <a:spLocks noEditPoints="1"/>
                  </p:cNvSpPr>
                  <p:nvPr/>
                </p:nvSpPr>
                <p:spPr bwMode="auto">
                  <a:xfrm rot="16643472">
                    <a:off x="7690252" y="4067783"/>
                    <a:ext cx="152604" cy="468337"/>
                  </a:xfrm>
                  <a:custGeom>
                    <a:avLst/>
                    <a:gdLst>
                      <a:gd name="T0" fmla="*/ 34 w 36"/>
                      <a:gd name="T1" fmla="*/ 9 h 112"/>
                      <a:gd name="T2" fmla="*/ 30 w 36"/>
                      <a:gd name="T3" fmla="*/ 3 h 112"/>
                      <a:gd name="T4" fmla="*/ 26 w 36"/>
                      <a:gd name="T5" fmla="*/ 0 h 112"/>
                      <a:gd name="T6" fmla="*/ 26 w 36"/>
                      <a:gd name="T7" fmla="*/ 20 h 112"/>
                      <a:gd name="T8" fmla="*/ 10 w 36"/>
                      <a:gd name="T9" fmla="*/ 20 h 112"/>
                      <a:gd name="T10" fmla="*/ 10 w 36"/>
                      <a:gd name="T11" fmla="*/ 0 h 112"/>
                      <a:gd name="T12" fmla="*/ 5 w 36"/>
                      <a:gd name="T13" fmla="*/ 3 h 112"/>
                      <a:gd name="T14" fmla="*/ 1 w 36"/>
                      <a:gd name="T15" fmla="*/ 9 h 112"/>
                      <a:gd name="T16" fmla="*/ 0 w 36"/>
                      <a:gd name="T17" fmla="*/ 16 h 112"/>
                      <a:gd name="T18" fmla="*/ 1 w 36"/>
                      <a:gd name="T19" fmla="*/ 22 h 112"/>
                      <a:gd name="T20" fmla="*/ 5 w 36"/>
                      <a:gd name="T21" fmla="*/ 28 h 112"/>
                      <a:gd name="T22" fmla="*/ 7 w 36"/>
                      <a:gd name="T23" fmla="*/ 30 h 112"/>
                      <a:gd name="T24" fmla="*/ 10 w 36"/>
                      <a:gd name="T25" fmla="*/ 32 h 112"/>
                      <a:gd name="T26" fmla="*/ 10 w 36"/>
                      <a:gd name="T27" fmla="*/ 104 h 112"/>
                      <a:gd name="T28" fmla="*/ 10 w 36"/>
                      <a:gd name="T29" fmla="*/ 107 h 112"/>
                      <a:gd name="T30" fmla="*/ 12 w 36"/>
                      <a:gd name="T31" fmla="*/ 110 h 112"/>
                      <a:gd name="T32" fmla="*/ 15 w 36"/>
                      <a:gd name="T33" fmla="*/ 112 h 112"/>
                      <a:gd name="T34" fmla="*/ 18 w 36"/>
                      <a:gd name="T35" fmla="*/ 112 h 112"/>
                      <a:gd name="T36" fmla="*/ 21 w 36"/>
                      <a:gd name="T37" fmla="*/ 112 h 112"/>
                      <a:gd name="T38" fmla="*/ 24 w 36"/>
                      <a:gd name="T39" fmla="*/ 110 h 112"/>
                      <a:gd name="T40" fmla="*/ 25 w 36"/>
                      <a:gd name="T41" fmla="*/ 107 h 112"/>
                      <a:gd name="T42" fmla="*/ 26 w 36"/>
                      <a:gd name="T43" fmla="*/ 104 h 112"/>
                      <a:gd name="T44" fmla="*/ 26 w 36"/>
                      <a:gd name="T45" fmla="*/ 32 h 112"/>
                      <a:gd name="T46" fmla="*/ 28 w 36"/>
                      <a:gd name="T47" fmla="*/ 30 h 112"/>
                      <a:gd name="T48" fmla="*/ 30 w 36"/>
                      <a:gd name="T49" fmla="*/ 28 h 112"/>
                      <a:gd name="T50" fmla="*/ 34 w 36"/>
                      <a:gd name="T51" fmla="*/ 23 h 112"/>
                      <a:gd name="T52" fmla="*/ 36 w 36"/>
                      <a:gd name="T53" fmla="*/ 16 h 112"/>
                      <a:gd name="T54" fmla="*/ 34 w 36"/>
                      <a:gd name="T55" fmla="*/ 9 h 112"/>
                      <a:gd name="T56" fmla="*/ 18 w 36"/>
                      <a:gd name="T57" fmla="*/ 108 h 112"/>
                      <a:gd name="T58" fmla="*/ 14 w 36"/>
                      <a:gd name="T59" fmla="*/ 104 h 112"/>
                      <a:gd name="T60" fmla="*/ 18 w 36"/>
                      <a:gd name="T61" fmla="*/ 100 h 112"/>
                      <a:gd name="T62" fmla="*/ 22 w 36"/>
                      <a:gd name="T63" fmla="*/ 104 h 112"/>
                      <a:gd name="T64" fmla="*/ 18 w 36"/>
                      <a:gd name="T65"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112">
                        <a:moveTo>
                          <a:pt x="34" y="9"/>
                        </a:moveTo>
                        <a:cubicBezTo>
                          <a:pt x="33" y="7"/>
                          <a:pt x="32" y="5"/>
                          <a:pt x="30" y="3"/>
                        </a:cubicBezTo>
                        <a:cubicBezTo>
                          <a:pt x="29" y="2"/>
                          <a:pt x="28" y="1"/>
                          <a:pt x="26" y="0"/>
                        </a:cubicBezTo>
                        <a:cubicBezTo>
                          <a:pt x="26" y="20"/>
                          <a:pt x="26" y="20"/>
                          <a:pt x="26" y="20"/>
                        </a:cubicBezTo>
                        <a:cubicBezTo>
                          <a:pt x="10" y="20"/>
                          <a:pt x="10" y="20"/>
                          <a:pt x="10" y="20"/>
                        </a:cubicBezTo>
                        <a:cubicBezTo>
                          <a:pt x="10" y="0"/>
                          <a:pt x="10" y="0"/>
                          <a:pt x="10" y="0"/>
                        </a:cubicBezTo>
                        <a:cubicBezTo>
                          <a:pt x="8" y="1"/>
                          <a:pt x="7" y="2"/>
                          <a:pt x="5" y="3"/>
                        </a:cubicBezTo>
                        <a:cubicBezTo>
                          <a:pt x="4" y="5"/>
                          <a:pt x="2" y="7"/>
                          <a:pt x="1" y="9"/>
                        </a:cubicBezTo>
                        <a:cubicBezTo>
                          <a:pt x="1" y="11"/>
                          <a:pt x="0" y="14"/>
                          <a:pt x="0" y="16"/>
                        </a:cubicBezTo>
                        <a:cubicBezTo>
                          <a:pt x="0" y="18"/>
                          <a:pt x="1" y="20"/>
                          <a:pt x="1" y="22"/>
                        </a:cubicBezTo>
                        <a:cubicBezTo>
                          <a:pt x="2" y="25"/>
                          <a:pt x="4" y="27"/>
                          <a:pt x="5" y="28"/>
                        </a:cubicBezTo>
                        <a:cubicBezTo>
                          <a:pt x="6" y="29"/>
                          <a:pt x="7" y="30"/>
                          <a:pt x="7" y="30"/>
                        </a:cubicBezTo>
                        <a:cubicBezTo>
                          <a:pt x="8" y="31"/>
                          <a:pt x="9" y="31"/>
                          <a:pt x="10" y="32"/>
                        </a:cubicBezTo>
                        <a:cubicBezTo>
                          <a:pt x="10" y="104"/>
                          <a:pt x="10" y="104"/>
                          <a:pt x="10" y="104"/>
                        </a:cubicBezTo>
                        <a:cubicBezTo>
                          <a:pt x="10" y="105"/>
                          <a:pt x="10" y="106"/>
                          <a:pt x="10" y="107"/>
                        </a:cubicBezTo>
                        <a:cubicBezTo>
                          <a:pt x="11" y="108"/>
                          <a:pt x="11" y="109"/>
                          <a:pt x="12" y="110"/>
                        </a:cubicBezTo>
                        <a:cubicBezTo>
                          <a:pt x="13" y="111"/>
                          <a:pt x="14" y="111"/>
                          <a:pt x="15" y="112"/>
                        </a:cubicBezTo>
                        <a:cubicBezTo>
                          <a:pt x="16" y="112"/>
                          <a:pt x="17" y="112"/>
                          <a:pt x="18" y="112"/>
                        </a:cubicBezTo>
                        <a:cubicBezTo>
                          <a:pt x="19" y="112"/>
                          <a:pt x="20" y="112"/>
                          <a:pt x="21" y="112"/>
                        </a:cubicBezTo>
                        <a:cubicBezTo>
                          <a:pt x="22" y="111"/>
                          <a:pt x="23" y="111"/>
                          <a:pt x="24" y="110"/>
                        </a:cubicBezTo>
                        <a:cubicBezTo>
                          <a:pt x="24" y="109"/>
                          <a:pt x="25" y="108"/>
                          <a:pt x="25" y="107"/>
                        </a:cubicBezTo>
                        <a:cubicBezTo>
                          <a:pt x="26" y="106"/>
                          <a:pt x="26" y="105"/>
                          <a:pt x="26" y="104"/>
                        </a:cubicBezTo>
                        <a:cubicBezTo>
                          <a:pt x="26" y="32"/>
                          <a:pt x="26" y="32"/>
                          <a:pt x="26" y="32"/>
                        </a:cubicBezTo>
                        <a:cubicBezTo>
                          <a:pt x="27" y="31"/>
                          <a:pt x="28" y="31"/>
                          <a:pt x="28" y="30"/>
                        </a:cubicBezTo>
                        <a:cubicBezTo>
                          <a:pt x="29" y="30"/>
                          <a:pt x="30" y="29"/>
                          <a:pt x="30" y="28"/>
                        </a:cubicBezTo>
                        <a:cubicBezTo>
                          <a:pt x="32" y="27"/>
                          <a:pt x="33" y="25"/>
                          <a:pt x="34" y="23"/>
                        </a:cubicBezTo>
                        <a:cubicBezTo>
                          <a:pt x="35" y="20"/>
                          <a:pt x="36" y="18"/>
                          <a:pt x="36" y="16"/>
                        </a:cubicBezTo>
                        <a:cubicBezTo>
                          <a:pt x="36" y="14"/>
                          <a:pt x="35" y="11"/>
                          <a:pt x="34" y="9"/>
                        </a:cubicBezTo>
                        <a:close/>
                        <a:moveTo>
                          <a:pt x="18" y="108"/>
                        </a:moveTo>
                        <a:cubicBezTo>
                          <a:pt x="16" y="108"/>
                          <a:pt x="14" y="106"/>
                          <a:pt x="14" y="104"/>
                        </a:cubicBezTo>
                        <a:cubicBezTo>
                          <a:pt x="14" y="102"/>
                          <a:pt x="16" y="100"/>
                          <a:pt x="18" y="100"/>
                        </a:cubicBezTo>
                        <a:cubicBezTo>
                          <a:pt x="20" y="100"/>
                          <a:pt x="22" y="102"/>
                          <a:pt x="22" y="104"/>
                        </a:cubicBezTo>
                        <a:cubicBezTo>
                          <a:pt x="22" y="106"/>
                          <a:pt x="20" y="108"/>
                          <a:pt x="18" y="108"/>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latin typeface="Segoe UI"/>
                      <a:ea typeface="+mn-ea"/>
                      <a:cs typeface="+mn-cs"/>
                    </a:endParaRPr>
                  </a:p>
                </p:txBody>
              </p:sp>
            </p:grpSp>
          </p:grpSp>
        </p:grpSp>
      </p:grpSp>
      <p:pic>
        <p:nvPicPr>
          <p:cNvPr id="164" name="Picture 163">
            <a:extLst>
              <a:ext uri="{FF2B5EF4-FFF2-40B4-BE49-F238E27FC236}">
                <a16:creationId xmlns:a16="http://schemas.microsoft.com/office/drawing/2014/main" id="{5EC1DCCD-2B74-BA82-83BA-296A4888D26B}"/>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1607653" y="6220147"/>
            <a:ext cx="205865" cy="153507"/>
          </a:xfrm>
          <a:prstGeom prst="rect">
            <a:avLst/>
          </a:prstGeom>
        </p:spPr>
      </p:pic>
      <p:grpSp>
        <p:nvGrpSpPr>
          <p:cNvPr id="475" name="Group 474">
            <a:extLst>
              <a:ext uri="{FF2B5EF4-FFF2-40B4-BE49-F238E27FC236}">
                <a16:creationId xmlns:a16="http://schemas.microsoft.com/office/drawing/2014/main" id="{80EA3D8E-9921-73BE-A30C-CE3DE1B2BA86}"/>
              </a:ext>
            </a:extLst>
          </p:cNvPr>
          <p:cNvGrpSpPr/>
          <p:nvPr/>
        </p:nvGrpSpPr>
        <p:grpSpPr>
          <a:xfrm>
            <a:off x="235102" y="3350793"/>
            <a:ext cx="1699150" cy="272212"/>
            <a:chOff x="206532" y="3347120"/>
            <a:chExt cx="1745001" cy="279557"/>
          </a:xfrm>
        </p:grpSpPr>
        <p:grpSp>
          <p:nvGrpSpPr>
            <p:cNvPr id="433" name="Group 432">
              <a:extLst>
                <a:ext uri="{FF2B5EF4-FFF2-40B4-BE49-F238E27FC236}">
                  <a16:creationId xmlns:a16="http://schemas.microsoft.com/office/drawing/2014/main" id="{0057B60D-E1B5-6CAC-487B-31B93AF31E57}"/>
                </a:ext>
              </a:extLst>
            </p:cNvPr>
            <p:cNvGrpSpPr/>
            <p:nvPr/>
          </p:nvGrpSpPr>
          <p:grpSpPr>
            <a:xfrm>
              <a:off x="1582909" y="3347120"/>
              <a:ext cx="368624" cy="278260"/>
              <a:chOff x="7156514" y="2459865"/>
              <a:chExt cx="1747624" cy="1319212"/>
            </a:xfrm>
          </p:grpSpPr>
          <p:grpSp>
            <p:nvGrpSpPr>
              <p:cNvPr id="471" name="Group 470">
                <a:extLst>
                  <a:ext uri="{FF2B5EF4-FFF2-40B4-BE49-F238E27FC236}">
                    <a16:creationId xmlns:a16="http://schemas.microsoft.com/office/drawing/2014/main" id="{D460C0FE-73FD-2ACB-6FA3-9DB993E4161A}"/>
                  </a:ext>
                </a:extLst>
              </p:cNvPr>
              <p:cNvGrpSpPr/>
              <p:nvPr/>
            </p:nvGrpSpPr>
            <p:grpSpPr>
              <a:xfrm>
                <a:off x="7156514" y="2459865"/>
                <a:ext cx="1747624" cy="1319212"/>
                <a:chOff x="7987238" y="1610486"/>
                <a:chExt cx="506061" cy="382007"/>
              </a:xfrm>
            </p:grpSpPr>
            <p:sp>
              <p:nvSpPr>
                <p:cNvPr id="473" name="Rectangle 472">
                  <a:extLst>
                    <a:ext uri="{FF2B5EF4-FFF2-40B4-BE49-F238E27FC236}">
                      <a16:creationId xmlns:a16="http://schemas.microsoft.com/office/drawing/2014/main" id="{AAF26CDE-5A8F-D253-3DAA-9A5157FDAF71}"/>
                    </a:ext>
                  </a:extLst>
                </p:cNvPr>
                <p:cNvSpPr/>
                <p:nvPr/>
              </p:nvSpPr>
              <p:spPr bwMode="auto">
                <a:xfrm>
                  <a:off x="7994852" y="1610486"/>
                  <a:ext cx="498447" cy="30271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74" name="monitor">
                  <a:extLst>
                    <a:ext uri="{FF2B5EF4-FFF2-40B4-BE49-F238E27FC236}">
                      <a16:creationId xmlns:a16="http://schemas.microsoft.com/office/drawing/2014/main" id="{BF3B12AD-7F5A-3CCA-44EC-73F84CC6BA6A}"/>
                    </a:ext>
                  </a:extLst>
                </p:cNvPr>
                <p:cNvSpPr>
                  <a:spLocks noChangeAspect="1" noEditPoints="1"/>
                </p:cNvSpPr>
                <p:nvPr/>
              </p:nvSpPr>
              <p:spPr bwMode="auto">
                <a:xfrm>
                  <a:off x="7987238"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solidFill>
                  <a:schemeClr val="bg1">
                    <a:lumMod val="95000"/>
                  </a:schemeClr>
                </a:solidFill>
                <a:ln w="14224" cap="sq">
                  <a:solidFill>
                    <a:schemeClr val="bg2">
                      <a:lumMod val="10000"/>
                    </a:scheme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sp>
            <p:nvSpPr>
              <p:cNvPr id="472" name="Freeform 6">
                <a:extLst>
                  <a:ext uri="{FF2B5EF4-FFF2-40B4-BE49-F238E27FC236}">
                    <a16:creationId xmlns:a16="http://schemas.microsoft.com/office/drawing/2014/main" id="{4EDD3165-52D8-9314-2B9F-D80075378BE3}"/>
                  </a:ext>
                </a:extLst>
              </p:cNvPr>
              <p:cNvSpPr>
                <a:spLocks noEditPoints="1"/>
              </p:cNvSpPr>
              <p:nvPr/>
            </p:nvSpPr>
            <p:spPr bwMode="auto">
              <a:xfrm>
                <a:off x="7685435" y="2645550"/>
                <a:ext cx="663488" cy="656450"/>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nvGrpSpPr>
            <p:cNvPr id="434" name="Group 433">
              <a:extLst>
                <a:ext uri="{FF2B5EF4-FFF2-40B4-BE49-F238E27FC236}">
                  <a16:creationId xmlns:a16="http://schemas.microsoft.com/office/drawing/2014/main" id="{31D2F130-9163-DDC2-19DA-C6AF6D31BBF9}"/>
                </a:ext>
              </a:extLst>
            </p:cNvPr>
            <p:cNvGrpSpPr/>
            <p:nvPr/>
          </p:nvGrpSpPr>
          <p:grpSpPr>
            <a:xfrm>
              <a:off x="1130422" y="3348417"/>
              <a:ext cx="368624" cy="278260"/>
              <a:chOff x="7987238" y="1610486"/>
              <a:chExt cx="506061" cy="382007"/>
            </a:xfrm>
          </p:grpSpPr>
          <p:sp>
            <p:nvSpPr>
              <p:cNvPr id="464" name="Rectangle 463">
                <a:extLst>
                  <a:ext uri="{FF2B5EF4-FFF2-40B4-BE49-F238E27FC236}">
                    <a16:creationId xmlns:a16="http://schemas.microsoft.com/office/drawing/2014/main" id="{96AA21B6-2D36-026B-CFA7-C4B075E9BEB5}"/>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65" name="Group 464">
                <a:extLst>
                  <a:ext uri="{FF2B5EF4-FFF2-40B4-BE49-F238E27FC236}">
                    <a16:creationId xmlns:a16="http://schemas.microsoft.com/office/drawing/2014/main" id="{BBDB8AC7-A9F7-0014-4165-59D326E2CA24}"/>
                  </a:ext>
                </a:extLst>
              </p:cNvPr>
              <p:cNvGrpSpPr/>
              <p:nvPr/>
            </p:nvGrpSpPr>
            <p:grpSpPr>
              <a:xfrm>
                <a:off x="7987238" y="1610486"/>
                <a:ext cx="498447" cy="382007"/>
                <a:chOff x="9563138" y="2462727"/>
                <a:chExt cx="516394" cy="395761"/>
              </a:xfrm>
            </p:grpSpPr>
            <p:sp>
              <p:nvSpPr>
                <p:cNvPr id="466" name="monitor">
                  <a:extLst>
                    <a:ext uri="{FF2B5EF4-FFF2-40B4-BE49-F238E27FC236}">
                      <a16:creationId xmlns:a16="http://schemas.microsoft.com/office/drawing/2014/main" id="{882057FA-2756-66B4-DEE4-C9923AC63AC3}"/>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467" name="Group 466">
                  <a:extLst>
                    <a:ext uri="{FF2B5EF4-FFF2-40B4-BE49-F238E27FC236}">
                      <a16:creationId xmlns:a16="http://schemas.microsoft.com/office/drawing/2014/main" id="{AEC760FA-5C88-5039-5B68-87C11FA303F2}"/>
                    </a:ext>
                  </a:extLst>
                </p:cNvPr>
                <p:cNvGrpSpPr/>
                <p:nvPr/>
              </p:nvGrpSpPr>
              <p:grpSpPr>
                <a:xfrm>
                  <a:off x="9746672" y="2545410"/>
                  <a:ext cx="107950" cy="134938"/>
                  <a:chOff x="9444088" y="2885171"/>
                  <a:chExt cx="107950" cy="134938"/>
                </a:xfrm>
                <a:solidFill>
                  <a:schemeClr val="tx1"/>
                </a:solidFill>
              </p:grpSpPr>
              <p:sp>
                <p:nvSpPr>
                  <p:cNvPr id="468" name="Freeform 26">
                    <a:extLst>
                      <a:ext uri="{FF2B5EF4-FFF2-40B4-BE49-F238E27FC236}">
                        <a16:creationId xmlns:a16="http://schemas.microsoft.com/office/drawing/2014/main" id="{151922E0-885D-BF58-854F-63AFA23BB24C}"/>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9" name="Freeform 27">
                    <a:extLst>
                      <a:ext uri="{FF2B5EF4-FFF2-40B4-BE49-F238E27FC236}">
                        <a16:creationId xmlns:a16="http://schemas.microsoft.com/office/drawing/2014/main" id="{ED2EBC6B-C2B3-E9F6-3590-15740B25DB3F}"/>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435" name="Group 434">
              <a:extLst>
                <a:ext uri="{FF2B5EF4-FFF2-40B4-BE49-F238E27FC236}">
                  <a16:creationId xmlns:a16="http://schemas.microsoft.com/office/drawing/2014/main" id="{0A0D76FF-42E3-4484-3688-03832A47B9CF}"/>
                </a:ext>
              </a:extLst>
            </p:cNvPr>
            <p:cNvGrpSpPr/>
            <p:nvPr/>
          </p:nvGrpSpPr>
          <p:grpSpPr>
            <a:xfrm>
              <a:off x="683484" y="3348417"/>
              <a:ext cx="363077" cy="278260"/>
              <a:chOff x="7398246" y="1610486"/>
              <a:chExt cx="498447" cy="382007"/>
            </a:xfrm>
          </p:grpSpPr>
          <p:sp>
            <p:nvSpPr>
              <p:cNvPr id="456" name="monitor">
                <a:extLst>
                  <a:ext uri="{FF2B5EF4-FFF2-40B4-BE49-F238E27FC236}">
                    <a16:creationId xmlns:a16="http://schemas.microsoft.com/office/drawing/2014/main" id="{743CEFBB-CCAF-5D28-A073-D6A1DA206F94}"/>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457" name="Rectangle 456">
                <a:extLst>
                  <a:ext uri="{FF2B5EF4-FFF2-40B4-BE49-F238E27FC236}">
                    <a16:creationId xmlns:a16="http://schemas.microsoft.com/office/drawing/2014/main" id="{1BF1422F-E270-992A-EA0B-2F01C749E602}"/>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59" name="Group 11">
                <a:extLst>
                  <a:ext uri="{FF2B5EF4-FFF2-40B4-BE49-F238E27FC236}">
                    <a16:creationId xmlns:a16="http://schemas.microsoft.com/office/drawing/2014/main" id="{F4DE516A-425F-8B29-4FF6-C3C3B62E2B1F}"/>
                  </a:ext>
                </a:extLst>
              </p:cNvPr>
              <p:cNvGrpSpPr>
                <a:grpSpLocks noChangeAspect="1"/>
              </p:cNvGrpSpPr>
              <p:nvPr/>
            </p:nvGrpSpPr>
            <p:grpSpPr bwMode="auto">
              <a:xfrm>
                <a:off x="7581678" y="1714920"/>
                <a:ext cx="111860" cy="111860"/>
                <a:chOff x="5664" y="1835"/>
                <a:chExt cx="73" cy="73"/>
              </a:xfrm>
              <a:solidFill>
                <a:schemeClr val="bg1"/>
              </a:solidFill>
            </p:grpSpPr>
            <p:sp>
              <p:nvSpPr>
                <p:cNvPr id="460" name="Freeform 12">
                  <a:extLst>
                    <a:ext uri="{FF2B5EF4-FFF2-40B4-BE49-F238E27FC236}">
                      <a16:creationId xmlns:a16="http://schemas.microsoft.com/office/drawing/2014/main" id="{26C7D507-431C-B5C8-7F9C-665BC82B5CFC}"/>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1" name="Freeform 13">
                  <a:extLst>
                    <a:ext uri="{FF2B5EF4-FFF2-40B4-BE49-F238E27FC236}">
                      <a16:creationId xmlns:a16="http://schemas.microsoft.com/office/drawing/2014/main" id="{42CEAA2D-6A0D-7CD5-D970-3E626E530596}"/>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2" name="Freeform 14">
                  <a:extLst>
                    <a:ext uri="{FF2B5EF4-FFF2-40B4-BE49-F238E27FC236}">
                      <a16:creationId xmlns:a16="http://schemas.microsoft.com/office/drawing/2014/main" id="{33397A29-893B-53F2-D8FE-12748C8B808E}"/>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3" name="Freeform 15">
                  <a:extLst>
                    <a:ext uri="{FF2B5EF4-FFF2-40B4-BE49-F238E27FC236}">
                      <a16:creationId xmlns:a16="http://schemas.microsoft.com/office/drawing/2014/main" id="{CD461D08-FB09-C347-C5EB-DFE6EB37DC03}"/>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nvGrpSpPr>
            <p:cNvPr id="436" name="Group 435">
              <a:extLst>
                <a:ext uri="{FF2B5EF4-FFF2-40B4-BE49-F238E27FC236}">
                  <a16:creationId xmlns:a16="http://schemas.microsoft.com/office/drawing/2014/main" id="{C04ED8E8-BC30-A8CE-E9E8-0CAA1BF196A9}"/>
                </a:ext>
              </a:extLst>
            </p:cNvPr>
            <p:cNvGrpSpPr/>
            <p:nvPr/>
          </p:nvGrpSpPr>
          <p:grpSpPr>
            <a:xfrm>
              <a:off x="444718" y="3348417"/>
              <a:ext cx="154905" cy="257165"/>
              <a:chOff x="7084723" y="1610486"/>
              <a:chExt cx="212660" cy="353049"/>
            </a:xfrm>
          </p:grpSpPr>
          <p:sp>
            <p:nvSpPr>
              <p:cNvPr id="450" name="Rectangle 449">
                <a:extLst>
                  <a:ext uri="{FF2B5EF4-FFF2-40B4-BE49-F238E27FC236}">
                    <a16:creationId xmlns:a16="http://schemas.microsoft.com/office/drawing/2014/main" id="{E2EE7EDA-3219-0E32-1950-26CF4378E26E}"/>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51" name="Group 450">
                <a:extLst>
                  <a:ext uri="{FF2B5EF4-FFF2-40B4-BE49-F238E27FC236}">
                    <a16:creationId xmlns:a16="http://schemas.microsoft.com/office/drawing/2014/main" id="{D0EF9F19-7F41-467D-21B4-D061F3DD78B2}"/>
                  </a:ext>
                </a:extLst>
              </p:cNvPr>
              <p:cNvGrpSpPr/>
              <p:nvPr/>
            </p:nvGrpSpPr>
            <p:grpSpPr>
              <a:xfrm>
                <a:off x="7138556" y="1706457"/>
                <a:ext cx="104198" cy="130248"/>
                <a:chOff x="9444088" y="2885171"/>
                <a:chExt cx="107950" cy="134938"/>
              </a:xfrm>
              <a:solidFill>
                <a:schemeClr val="bg1"/>
              </a:solidFill>
            </p:grpSpPr>
            <p:sp>
              <p:nvSpPr>
                <p:cNvPr id="454" name="Freeform 26">
                  <a:extLst>
                    <a:ext uri="{FF2B5EF4-FFF2-40B4-BE49-F238E27FC236}">
                      <a16:creationId xmlns:a16="http://schemas.microsoft.com/office/drawing/2014/main" id="{5B841E0F-A5B7-0032-F904-3740127F199C}"/>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55" name="Freeform 27">
                  <a:extLst>
                    <a:ext uri="{FF2B5EF4-FFF2-40B4-BE49-F238E27FC236}">
                      <a16:creationId xmlns:a16="http://schemas.microsoft.com/office/drawing/2014/main" id="{D8C1EF40-9A31-D302-267A-9581C44D2C46}"/>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452" name="CellPhone_E8EA">
                <a:extLst>
                  <a:ext uri="{FF2B5EF4-FFF2-40B4-BE49-F238E27FC236}">
                    <a16:creationId xmlns:a16="http://schemas.microsoft.com/office/drawing/2014/main" id="{B8D1855E-0B09-621B-8E6D-5C451C8967A6}"/>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453" name="Straight Connector 452">
                <a:extLst>
                  <a:ext uri="{FF2B5EF4-FFF2-40B4-BE49-F238E27FC236}">
                    <a16:creationId xmlns:a16="http://schemas.microsoft.com/office/drawing/2014/main" id="{4AEDA56B-CE41-9A03-2FB3-1AD5DC768B08}"/>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437" name="Group 436">
              <a:extLst>
                <a:ext uri="{FF2B5EF4-FFF2-40B4-BE49-F238E27FC236}">
                  <a16:creationId xmlns:a16="http://schemas.microsoft.com/office/drawing/2014/main" id="{21CC7332-0635-4D2E-0D7A-9ADB34A8AA18}"/>
                </a:ext>
              </a:extLst>
            </p:cNvPr>
            <p:cNvGrpSpPr/>
            <p:nvPr/>
          </p:nvGrpSpPr>
          <p:grpSpPr>
            <a:xfrm>
              <a:off x="206532" y="3348790"/>
              <a:ext cx="154325" cy="257165"/>
              <a:chOff x="6490922" y="1610486"/>
              <a:chExt cx="211865" cy="353049"/>
            </a:xfrm>
          </p:grpSpPr>
          <p:sp>
            <p:nvSpPr>
              <p:cNvPr id="438" name="Rectangle 437">
                <a:extLst>
                  <a:ext uri="{FF2B5EF4-FFF2-40B4-BE49-F238E27FC236}">
                    <a16:creationId xmlns:a16="http://schemas.microsoft.com/office/drawing/2014/main" id="{A05951B9-174D-8EAA-9150-9F1BC432F6D8}"/>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39" name="Group 30">
                <a:extLst>
                  <a:ext uri="{FF2B5EF4-FFF2-40B4-BE49-F238E27FC236}">
                    <a16:creationId xmlns:a16="http://schemas.microsoft.com/office/drawing/2014/main" id="{363F6079-787A-FE5C-1B8A-F0DDD07261C4}"/>
                  </a:ext>
                </a:extLst>
              </p:cNvPr>
              <p:cNvGrpSpPr>
                <a:grpSpLocks noChangeAspect="1"/>
              </p:cNvGrpSpPr>
              <p:nvPr/>
            </p:nvGrpSpPr>
            <p:grpSpPr bwMode="auto">
              <a:xfrm>
                <a:off x="6545792" y="1729376"/>
                <a:ext cx="111361" cy="115269"/>
                <a:chOff x="5049" y="1841"/>
                <a:chExt cx="57" cy="59"/>
              </a:xfrm>
              <a:solidFill>
                <a:schemeClr val="bg1"/>
              </a:solidFill>
            </p:grpSpPr>
            <p:sp>
              <p:nvSpPr>
                <p:cNvPr id="442" name="Freeform 31">
                  <a:extLst>
                    <a:ext uri="{FF2B5EF4-FFF2-40B4-BE49-F238E27FC236}">
                      <a16:creationId xmlns:a16="http://schemas.microsoft.com/office/drawing/2014/main" id="{47B4EF4D-617B-E708-4CAB-82BBBA2B069F}"/>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3" name="Freeform 32">
                  <a:extLst>
                    <a:ext uri="{FF2B5EF4-FFF2-40B4-BE49-F238E27FC236}">
                      <a16:creationId xmlns:a16="http://schemas.microsoft.com/office/drawing/2014/main" id="{576DC067-1ECB-1E0E-FC2C-D0AF9A7EE3DD}"/>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4" name="Freeform 33">
                  <a:extLst>
                    <a:ext uri="{FF2B5EF4-FFF2-40B4-BE49-F238E27FC236}">
                      <a16:creationId xmlns:a16="http://schemas.microsoft.com/office/drawing/2014/main" id="{F9DC2247-500B-B5E9-54CC-B1256D764127}"/>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5" name="Freeform 34">
                  <a:extLst>
                    <a:ext uri="{FF2B5EF4-FFF2-40B4-BE49-F238E27FC236}">
                      <a16:creationId xmlns:a16="http://schemas.microsoft.com/office/drawing/2014/main" id="{9379A1F1-5526-90AD-423A-5A049249EE22}"/>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6" name="Freeform 35">
                  <a:extLst>
                    <a:ext uri="{FF2B5EF4-FFF2-40B4-BE49-F238E27FC236}">
                      <a16:creationId xmlns:a16="http://schemas.microsoft.com/office/drawing/2014/main" id="{730262F3-B59D-8F4B-B114-DA2C553AF112}"/>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7" name="Freeform 36">
                  <a:extLst>
                    <a:ext uri="{FF2B5EF4-FFF2-40B4-BE49-F238E27FC236}">
                      <a16:creationId xmlns:a16="http://schemas.microsoft.com/office/drawing/2014/main" id="{06CC74F8-50CE-2E69-D910-1BD2056FDF27}"/>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8" name="Freeform 37">
                  <a:extLst>
                    <a:ext uri="{FF2B5EF4-FFF2-40B4-BE49-F238E27FC236}">
                      <a16:creationId xmlns:a16="http://schemas.microsoft.com/office/drawing/2014/main" id="{5D0E759B-135A-E685-59B0-4CA00C3E8F32}"/>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9" name="Freeform 38">
                  <a:extLst>
                    <a:ext uri="{FF2B5EF4-FFF2-40B4-BE49-F238E27FC236}">
                      <a16:creationId xmlns:a16="http://schemas.microsoft.com/office/drawing/2014/main" id="{6C2AC31F-838D-0FDE-ABDC-44B597C505E4}"/>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440" name="CellPhone_E8EA">
                <a:extLst>
                  <a:ext uri="{FF2B5EF4-FFF2-40B4-BE49-F238E27FC236}">
                    <a16:creationId xmlns:a16="http://schemas.microsoft.com/office/drawing/2014/main" id="{521C34FC-26FA-6DFF-226E-97DEF93AB250}"/>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441" name="Straight Connector 440">
                <a:extLst>
                  <a:ext uri="{FF2B5EF4-FFF2-40B4-BE49-F238E27FC236}">
                    <a16:creationId xmlns:a16="http://schemas.microsoft.com/office/drawing/2014/main" id="{CD11BD71-A9F4-3B24-77F8-0E944DEAAAD9}"/>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sp>
        <p:nvSpPr>
          <p:cNvPr id="48" name="Rectangle 47">
            <a:hlinkClick r:id="rId155" tooltip="Microsoft Defender for Identity (formerly Azure ATP) detects on-premises identity attacks using behavioral analysis (UEBA) + specific detections for Pass the Hash/Ticket/Password, Golden Ticket, Skeleton Key, and others."/>
            <a:extLst>
              <a:ext uri="{FF2B5EF4-FFF2-40B4-BE49-F238E27FC236}">
                <a16:creationId xmlns:a16="http://schemas.microsoft.com/office/drawing/2014/main" id="{64445BA6-6D0B-5914-76FA-E448C63B4082}"/>
              </a:ext>
            </a:extLst>
          </p:cNvPr>
          <p:cNvSpPr/>
          <p:nvPr/>
        </p:nvSpPr>
        <p:spPr>
          <a:xfrm>
            <a:off x="3100462" y="1022209"/>
            <a:ext cx="438448" cy="929320"/>
          </a:xfrm>
          <a:prstGeom prst="rect">
            <a:avLst/>
          </a:prstGeom>
          <a:solidFill>
            <a:schemeClr val="bg1"/>
          </a:solidFill>
          <a:ln w="14224" cap="flat" cmpd="sng" algn="ctr">
            <a:solidFill>
              <a:schemeClr val="accent3">
                <a:lumMod val="20000"/>
                <a:lumOff val="80000"/>
              </a:schemeClr>
            </a:solidFill>
            <a:prstDash val="solid"/>
          </a:ln>
          <a:effectLst/>
        </p:spPr>
        <p:txBody>
          <a:bodyPr lIns="45720" tIns="502920" rIns="45720" bIns="0" rtlCol="0" anchor="t"/>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Data</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SQL, DLP,  &amp; more</a:t>
            </a:r>
          </a:p>
        </p:txBody>
      </p:sp>
      <p:grpSp>
        <p:nvGrpSpPr>
          <p:cNvPr id="168" name="Group 167">
            <a:extLst>
              <a:ext uri="{FF2B5EF4-FFF2-40B4-BE49-F238E27FC236}">
                <a16:creationId xmlns:a16="http://schemas.microsoft.com/office/drawing/2014/main" id="{D2C0CBE9-F687-C40F-53A4-B113CAAC742A}"/>
              </a:ext>
            </a:extLst>
          </p:cNvPr>
          <p:cNvGrpSpPr/>
          <p:nvPr/>
        </p:nvGrpSpPr>
        <p:grpSpPr>
          <a:xfrm>
            <a:off x="252603" y="746376"/>
            <a:ext cx="4420904" cy="723605"/>
            <a:chOff x="252603" y="746376"/>
            <a:chExt cx="4420904" cy="723605"/>
          </a:xfrm>
        </p:grpSpPr>
        <p:sp>
          <p:nvSpPr>
            <p:cNvPr id="756" name="Rectangle 755">
              <a:hlinkClick r:id="rId160" tooltip="Unified detection and response platform designed to simplify security operations with integrated detection, automated investigation and response across platforms and clouds. "/>
              <a:extLst>
                <a:ext uri="{FF2B5EF4-FFF2-40B4-BE49-F238E27FC236}">
                  <a16:creationId xmlns:a16="http://schemas.microsoft.com/office/drawing/2014/main" id="{85BCED09-695D-4641-A2DF-3AF6A077FBD8}"/>
                </a:ext>
              </a:extLst>
            </p:cNvPr>
            <p:cNvSpPr/>
            <p:nvPr/>
          </p:nvSpPr>
          <p:spPr>
            <a:xfrm>
              <a:off x="252603" y="749016"/>
              <a:ext cx="4258788" cy="720465"/>
            </a:xfrm>
            <a:prstGeom prst="rect">
              <a:avLst/>
            </a:prstGeom>
            <a:solidFill>
              <a:srgbClr val="E5F3FF"/>
            </a:solidFill>
            <a:ln w="19050" cap="flat" cmpd="sng" algn="ctr">
              <a:solidFill>
                <a:srgbClr val="003C6C"/>
              </a:solidFill>
              <a:prstDash val="solid"/>
            </a:ln>
            <a:effectLst/>
          </p:spPr>
          <p:txBody>
            <a:bodyPr lIns="45720" tIns="27432" rIns="548640" rtlCol="0" anchor="t"/>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1050" b="1" i="0" u="none" strike="noStrike" kern="0" cap="none" spc="0" normalizeH="0" baseline="0" noProof="0">
                  <a:ln>
                    <a:noFill/>
                  </a:ln>
                  <a:solidFill>
                    <a:srgbClr val="000000"/>
                  </a:solidFill>
                  <a:effectLst/>
                  <a:uLnTx/>
                  <a:uFillTx/>
                  <a:latin typeface="Segoe UI"/>
                  <a:ea typeface="+mn-ea"/>
                  <a:cs typeface="Segoe UI Semibold" panose="020B0702040204020203" pitchFamily="34" charset="0"/>
                </a:rPr>
                <a:t>Microsoft Defender XDR</a:t>
              </a: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800" b="0" i="1"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rPr>
                <a:t>Unified Threat Detection and Response across IT, OT, and IoT Assets </a:t>
              </a:r>
            </a:p>
            <a:p>
              <a:pPr marL="57150" marR="0" lvl="0" indent="0" algn="ctr" defTabSz="914400" rtl="0" eaLnBrk="1" fontAlgn="auto" latinLnBrk="0" hangingPunct="1">
                <a:lnSpc>
                  <a:spcPct val="90000"/>
                </a:lnSpc>
                <a:spcBef>
                  <a:spcPts val="200"/>
                </a:spcBef>
                <a:spcAft>
                  <a:spcPts val="150"/>
                </a:spcAft>
                <a:buClrTx/>
                <a:buSzTx/>
                <a:buFontTx/>
                <a:buNone/>
                <a:tabLst/>
                <a:defRPr/>
              </a:pPr>
              <a:r>
                <a:rPr kumimoji="0" lang="en-US" sz="70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Incident Response | Automation </a:t>
              </a:r>
              <a:r>
                <a:rPr kumimoji="0" lang="en-US" sz="70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sym typeface="Wingdings" panose="05000000000000000000" pitchFamily="2" charset="2"/>
                </a:rPr>
                <a:t>| </a:t>
              </a:r>
              <a:r>
                <a:rPr kumimoji="0" lang="en-US" sz="70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Threat Hunting | Threat Intelligence</a:t>
              </a: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800" b="0" i="1"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endParaRP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1050" b="1" i="1" u="none" strike="noStrike" kern="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23" name="L-Shape 22">
              <a:extLst>
                <a:ext uri="{FF2B5EF4-FFF2-40B4-BE49-F238E27FC236}">
                  <a16:creationId xmlns:a16="http://schemas.microsoft.com/office/drawing/2014/main" id="{1E79F032-0612-2B55-DBF8-08F5C1BAE180}"/>
                </a:ext>
              </a:extLst>
            </p:cNvPr>
            <p:cNvSpPr/>
            <p:nvPr/>
          </p:nvSpPr>
          <p:spPr bwMode="auto">
            <a:xfrm flipH="1">
              <a:off x="252819" y="836267"/>
              <a:ext cx="4262285" cy="633714"/>
            </a:xfrm>
            <a:prstGeom prst="corner">
              <a:avLst>
                <a:gd name="adj1" fmla="val 9239"/>
                <a:gd name="adj2" fmla="val 76811"/>
              </a:avLst>
            </a:prstGeom>
            <a:solidFill>
              <a:srgbClr val="E5F3FF"/>
            </a:solidFill>
            <a:ln w="19050">
              <a:gradFill>
                <a:gsLst>
                  <a:gs pos="0">
                    <a:srgbClr val="003C6C"/>
                  </a:gs>
                  <a:gs pos="74000">
                    <a:srgbClr val="003C6C"/>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40" tIns="27432"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err="1">
                <a:ln>
                  <a:noFill/>
                </a:ln>
                <a:solidFill>
                  <a:sysClr val="windowText" lastClr="000000"/>
                </a:solidFill>
                <a:effectLst/>
                <a:uLnTx/>
                <a:uFillTx/>
                <a:latin typeface="Segoe UI" panose="020B0502040204020203" pitchFamily="34" charset="0"/>
                <a:ea typeface="+mn-ea"/>
                <a:cs typeface="Segoe UI" panose="020B0502040204020203" pitchFamily="34" charset="0"/>
              </a:endParaRPr>
            </a:p>
          </p:txBody>
        </p:sp>
        <p:sp>
          <p:nvSpPr>
            <p:cNvPr id="53" name="Rectangle 52">
              <a:hlinkClick r:id="rId161" tooltip="Microsoft Azure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E4D38D7F-0E76-3F95-87AD-06D7F06C58D0}"/>
                </a:ext>
              </a:extLst>
            </p:cNvPr>
            <p:cNvSpPr/>
            <p:nvPr/>
          </p:nvSpPr>
          <p:spPr>
            <a:xfrm>
              <a:off x="3862153" y="922088"/>
              <a:ext cx="811354" cy="291989"/>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Microsoft Sentinel </a:t>
              </a:r>
            </a:p>
          </p:txBody>
        </p:sp>
        <p:grpSp>
          <p:nvGrpSpPr>
            <p:cNvPr id="55" name="Group 54">
              <a:extLst>
                <a:ext uri="{FF2B5EF4-FFF2-40B4-BE49-F238E27FC236}">
                  <a16:creationId xmlns:a16="http://schemas.microsoft.com/office/drawing/2014/main" id="{D9FDD3D5-385F-C7D1-EF49-B118D92E3C51}"/>
                </a:ext>
              </a:extLst>
            </p:cNvPr>
            <p:cNvGrpSpPr/>
            <p:nvPr/>
          </p:nvGrpSpPr>
          <p:grpSpPr>
            <a:xfrm>
              <a:off x="4222130" y="869462"/>
              <a:ext cx="93267" cy="96421"/>
              <a:chOff x="1489569" y="-398422"/>
              <a:chExt cx="123825" cy="128013"/>
            </a:xfrm>
          </p:grpSpPr>
          <p:pic>
            <p:nvPicPr>
              <p:cNvPr id="54" name="Graphic 53">
                <a:extLst>
                  <a:ext uri="{FF2B5EF4-FFF2-40B4-BE49-F238E27FC236}">
                    <a16:creationId xmlns:a16="http://schemas.microsoft.com/office/drawing/2014/main" id="{6D24A654-495B-D272-5612-86D14C63105E}"/>
                  </a:ext>
                </a:extLst>
              </p:cNvPr>
              <p:cNvPicPr>
                <a:picLocks noChangeAspect="1"/>
              </p:cNvPicPr>
              <p:nvPr/>
            </p:nvPicPr>
            <p:blipFill>
              <a:blip r:embed="rId162">
                <a:extLst>
                  <a:ext uri="{96DAC541-7B7A-43D3-8B79-37D633B846F1}">
                    <asvg:svgBlip xmlns:asvg="http://schemas.microsoft.com/office/drawing/2016/SVG/main" r:embed="rId163"/>
                  </a:ext>
                </a:extLst>
              </a:blip>
              <a:srcRect/>
              <a:stretch/>
            </p:blipFill>
            <p:spPr>
              <a:xfrm>
                <a:off x="1490061" y="-398422"/>
                <a:ext cx="122842" cy="122842"/>
              </a:xfrm>
              <a:prstGeom prst="rect">
                <a:avLst/>
              </a:prstGeom>
            </p:spPr>
          </p:pic>
          <p:pic>
            <p:nvPicPr>
              <p:cNvPr id="52" name="Graphic 51">
                <a:extLst>
                  <a:ext uri="{FF2B5EF4-FFF2-40B4-BE49-F238E27FC236}">
                    <a16:creationId xmlns:a16="http://schemas.microsoft.com/office/drawing/2014/main" id="{7E01E46D-7989-3280-2590-28ED4A4441D3}"/>
                  </a:ext>
                </a:extLst>
              </p:cNvPr>
              <p:cNvPicPr>
                <a:picLocks noChangeAspect="1"/>
              </p:cNvPicPr>
              <p:nvPr/>
            </p:nvPicPr>
            <p:blipFill>
              <a:blip r:embed="rId164">
                <a:extLst>
                  <a:ext uri="{96DAC541-7B7A-43D3-8B79-37D633B846F1}">
                    <asvg:svgBlip xmlns:asvg="http://schemas.microsoft.com/office/drawing/2016/SVG/main" r:embed="rId165"/>
                  </a:ext>
                </a:extLst>
              </a:blip>
              <a:srcRect/>
              <a:stretch/>
            </p:blipFill>
            <p:spPr>
              <a:xfrm>
                <a:off x="1489569" y="-393251"/>
                <a:ext cx="123825" cy="122842"/>
              </a:xfrm>
              <a:prstGeom prst="rect">
                <a:avLst/>
              </a:prstGeom>
            </p:spPr>
          </p:pic>
        </p:grpSp>
        <p:sp>
          <p:nvSpPr>
            <p:cNvPr id="61" name="TextBox 60">
              <a:extLst>
                <a:ext uri="{FF2B5EF4-FFF2-40B4-BE49-F238E27FC236}">
                  <a16:creationId xmlns:a16="http://schemas.microsoft.com/office/drawing/2014/main" id="{4D066AE0-3D4F-2504-9302-338B9A4B1B8F}"/>
                </a:ext>
              </a:extLst>
            </p:cNvPr>
            <p:cNvSpPr txBox="1"/>
            <p:nvPr/>
          </p:nvSpPr>
          <p:spPr>
            <a:xfrm>
              <a:off x="3994080" y="1183571"/>
              <a:ext cx="549367" cy="20774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Cloud Native </a:t>
              </a:r>
              <a:b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br>
              <a: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SIEM, SOAR, </a:t>
              </a:r>
              <a:b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br>
              <a: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and UEBA</a:t>
              </a:r>
              <a:endParaRPr kumimoji="0" lang="en-US" sz="450" b="1"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endParaRPr>
            </a:p>
          </p:txBody>
        </p:sp>
        <p:grpSp>
          <p:nvGrpSpPr>
            <p:cNvPr id="66" name="Group 65">
              <a:extLst>
                <a:ext uri="{FF2B5EF4-FFF2-40B4-BE49-F238E27FC236}">
                  <a16:creationId xmlns:a16="http://schemas.microsoft.com/office/drawing/2014/main" id="{7A1B2B44-D554-F7EE-4C77-C3FB24C314A8}"/>
                </a:ext>
              </a:extLst>
            </p:cNvPr>
            <p:cNvGrpSpPr/>
            <p:nvPr/>
          </p:nvGrpSpPr>
          <p:grpSpPr>
            <a:xfrm>
              <a:off x="1019899" y="1222268"/>
              <a:ext cx="2220831" cy="232195"/>
              <a:chOff x="1277743" y="-310499"/>
              <a:chExt cx="2220831" cy="232195"/>
            </a:xfrm>
          </p:grpSpPr>
          <p:sp>
            <p:nvSpPr>
              <p:cNvPr id="158" name="Rectangle 157">
                <a:hlinkClick r:id="rId166" tooltip="Microsoft Security Copilot (Preview) uses generative AI to help detect threats, investigate incidents, write up investigations, and improve security posture."/>
                <a:extLst>
                  <a:ext uri="{FF2B5EF4-FFF2-40B4-BE49-F238E27FC236}">
                    <a16:creationId xmlns:a16="http://schemas.microsoft.com/office/drawing/2014/main" id="{D10504FB-6C77-E3A3-035C-AE041E7B59CD}"/>
                  </a:ext>
                </a:extLst>
              </p:cNvPr>
              <p:cNvSpPr/>
              <p:nvPr/>
            </p:nvSpPr>
            <p:spPr>
              <a:xfrm>
                <a:off x="1277743" y="-310499"/>
                <a:ext cx="2220831" cy="232195"/>
              </a:xfrm>
              <a:prstGeom prst="rect">
                <a:avLst/>
              </a:prstGeom>
              <a:solidFill>
                <a:srgbClr val="E5F3FF"/>
              </a:solidFill>
              <a:ln w="19050" cap="flat" cmpd="sng" algn="ctr">
                <a:gradFill>
                  <a:gsLst>
                    <a:gs pos="7000">
                      <a:srgbClr val="E5F3FF"/>
                    </a:gs>
                    <a:gs pos="16000">
                      <a:srgbClr val="003C6C"/>
                    </a:gs>
                    <a:gs pos="83000">
                      <a:srgbClr val="003C6C"/>
                    </a:gs>
                    <a:gs pos="93000">
                      <a:srgbClr val="E5F3FF"/>
                    </a:gs>
                  </a:gsLst>
                  <a:lin ang="5400000" scaled="1"/>
                </a:gradFill>
                <a:prstDash val="solid"/>
              </a:ln>
              <a:effectLst/>
            </p:spPr>
            <p:txBody>
              <a:bodyPr lIns="182880" rIns="45720" rtlCol="0" anchor="ctr"/>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900" b="1" i="0" u="none" strike="noStrike" kern="0" cap="none" spc="0" normalizeH="0" baseline="0" noProof="0">
                    <a:ln>
                      <a:noFill/>
                    </a:ln>
                    <a:solidFill>
                      <a:srgbClr val="0078D7">
                        <a:lumMod val="75000"/>
                      </a:srgbClr>
                    </a:solidFill>
                    <a:effectLst/>
                    <a:uLnTx/>
                    <a:uFillTx/>
                    <a:latin typeface="Segoe UI Semibold" panose="020B0702040204020203" pitchFamily="34" charset="0"/>
                    <a:ea typeface="+mn-ea"/>
                    <a:cs typeface="Segoe UI Semibold" panose="020B0702040204020203" pitchFamily="34" charset="0"/>
                  </a:rPr>
                  <a:t>Microsoft Security Copilot (Preview)</a:t>
                </a:r>
              </a:p>
            </p:txBody>
          </p:sp>
          <p:pic>
            <p:nvPicPr>
              <p:cNvPr id="106" name="Graphic 105">
                <a:extLst>
                  <a:ext uri="{FF2B5EF4-FFF2-40B4-BE49-F238E27FC236}">
                    <a16:creationId xmlns:a16="http://schemas.microsoft.com/office/drawing/2014/main" id="{58788F87-9B45-E485-6717-68514C42EC5E}"/>
                  </a:ext>
                </a:extLst>
              </p:cNvPr>
              <p:cNvPicPr>
                <a:picLocks noChangeAspect="1"/>
              </p:cNvPicPr>
              <p:nvPr/>
            </p:nvPicPr>
            <p:blipFill>
              <a:blip r:embed="rId167">
                <a:extLst>
                  <a:ext uri="{28A0092B-C50C-407E-A947-70E740481C1C}">
                    <a14:useLocalDpi xmlns:a14="http://schemas.microsoft.com/office/drawing/2010/main" val="0"/>
                  </a:ext>
                  <a:ext uri="{96DAC541-7B7A-43D3-8B79-37D633B846F1}">
                    <asvg:svgBlip xmlns:asvg="http://schemas.microsoft.com/office/drawing/2016/SVG/main" r:embed="rId168"/>
                  </a:ext>
                </a:extLst>
              </a:blip>
              <a:stretch>
                <a:fillRect/>
              </a:stretch>
            </p:blipFill>
            <p:spPr>
              <a:xfrm>
                <a:off x="1316886" y="-279586"/>
                <a:ext cx="156107" cy="156107"/>
              </a:xfrm>
              <a:prstGeom prst="rect">
                <a:avLst/>
              </a:prstGeom>
            </p:spPr>
          </p:pic>
        </p:grpSp>
        <p:sp>
          <p:nvSpPr>
            <p:cNvPr id="68" name="Rectangle 67">
              <a:hlinkClick r:id="rId160" tooltip="Unified detection and response platform designed to simplify security operations with integrated detection, automated investigation and response across platforms and clouds. "/>
              <a:extLst>
                <a:ext uri="{FF2B5EF4-FFF2-40B4-BE49-F238E27FC236}">
                  <a16:creationId xmlns:a16="http://schemas.microsoft.com/office/drawing/2014/main" id="{A290D615-68B6-2611-1495-F8034E0DBE87}"/>
                </a:ext>
              </a:extLst>
            </p:cNvPr>
            <p:cNvSpPr/>
            <p:nvPr/>
          </p:nvSpPr>
          <p:spPr>
            <a:xfrm>
              <a:off x="255658" y="746376"/>
              <a:ext cx="4258788" cy="715258"/>
            </a:xfrm>
            <a:prstGeom prst="rect">
              <a:avLst/>
            </a:prstGeom>
            <a:noFill/>
            <a:ln w="19050" cap="flat" cmpd="sng" algn="ctr">
              <a:solidFill>
                <a:srgbClr val="003C6C"/>
              </a:solidFill>
              <a:prstDash val="solid"/>
            </a:ln>
            <a:effectLst/>
          </p:spPr>
          <p:txBody>
            <a:bodyPr lIns="45720" tIns="27432" rIns="45720" rtlCol="0" anchor="t"/>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grpSp>
      <p:grpSp>
        <p:nvGrpSpPr>
          <p:cNvPr id="170" name="Group 169">
            <a:extLst>
              <a:ext uri="{FF2B5EF4-FFF2-40B4-BE49-F238E27FC236}">
                <a16:creationId xmlns:a16="http://schemas.microsoft.com/office/drawing/2014/main" id="{1F455B86-A00D-0EB3-381C-03663449EF76}"/>
              </a:ext>
            </a:extLst>
          </p:cNvPr>
          <p:cNvGrpSpPr/>
          <p:nvPr/>
        </p:nvGrpSpPr>
        <p:grpSpPr>
          <a:xfrm>
            <a:off x="2724135" y="394478"/>
            <a:ext cx="1780533" cy="311785"/>
            <a:chOff x="9943238" y="2804841"/>
            <a:chExt cx="1780533" cy="306933"/>
          </a:xfrm>
        </p:grpSpPr>
        <p:sp>
          <p:nvSpPr>
            <p:cNvPr id="176" name="Rectangle 175">
              <a:hlinkClick r:id="rId169" tooltip="The Microsoft Intelligent Security Association (MISA) is an ecosystem of independent software vendors and managed security service providers that have integrated their solutions to better defend against a world of increasing threats."/>
              <a:extLst>
                <a:ext uri="{FF2B5EF4-FFF2-40B4-BE49-F238E27FC236}">
                  <a16:creationId xmlns:a16="http://schemas.microsoft.com/office/drawing/2014/main" id="{9192BBC3-E1BA-102D-2591-F804BC11BE84}"/>
                </a:ext>
              </a:extLst>
            </p:cNvPr>
            <p:cNvSpPr/>
            <p:nvPr/>
          </p:nvSpPr>
          <p:spPr>
            <a:xfrm>
              <a:off x="9943238" y="2804841"/>
              <a:ext cx="1780533" cy="306933"/>
            </a:xfrm>
            <a:prstGeom prst="rect">
              <a:avLst/>
            </a:prstGeom>
            <a:solidFill>
              <a:srgbClr val="EAFCEA"/>
            </a:solidFill>
            <a:ln w="12700">
              <a:solidFill>
                <a:srgbClr val="505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292608" tIns="73152" rIns="45720" bIns="73152"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Managed Security Operations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a:ea typeface="+mn-ea"/>
                  <a:cs typeface="Segoe UI" panose="020B0502040204020203" pitchFamily="34" charset="0"/>
                </a:rPr>
                <a:t>Using Microsoft Security</a:t>
              </a:r>
            </a:p>
          </p:txBody>
        </p:sp>
        <p:sp>
          <p:nvSpPr>
            <p:cNvPr id="188" name="Commitments_EC4D">
              <a:extLst>
                <a:ext uri="{FF2B5EF4-FFF2-40B4-BE49-F238E27FC236}">
                  <a16:creationId xmlns:a16="http://schemas.microsoft.com/office/drawing/2014/main" id="{CA1908E8-0219-3859-98BA-0953AA1FCA7B}"/>
                </a:ext>
              </a:extLst>
            </p:cNvPr>
            <p:cNvSpPr>
              <a:spLocks noChangeAspect="1" noEditPoints="1"/>
            </p:cNvSpPr>
            <p:nvPr/>
          </p:nvSpPr>
          <p:spPr bwMode="auto">
            <a:xfrm>
              <a:off x="10005919" y="2872352"/>
              <a:ext cx="171080" cy="158486"/>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207" name="Group 206">
            <a:extLst>
              <a:ext uri="{FF2B5EF4-FFF2-40B4-BE49-F238E27FC236}">
                <a16:creationId xmlns:a16="http://schemas.microsoft.com/office/drawing/2014/main" id="{199EF363-5516-72E1-9163-09D34DFB8080}"/>
              </a:ext>
            </a:extLst>
          </p:cNvPr>
          <p:cNvGrpSpPr/>
          <p:nvPr/>
        </p:nvGrpSpPr>
        <p:grpSpPr>
          <a:xfrm>
            <a:off x="256360" y="394478"/>
            <a:ext cx="2443036" cy="311785"/>
            <a:chOff x="256360" y="395132"/>
            <a:chExt cx="2443036" cy="311785"/>
          </a:xfrm>
        </p:grpSpPr>
        <p:sp>
          <p:nvSpPr>
            <p:cNvPr id="211" name="Rectangle 210">
              <a:extLst>
                <a:ext uri="{FF2B5EF4-FFF2-40B4-BE49-F238E27FC236}">
                  <a16:creationId xmlns:a16="http://schemas.microsoft.com/office/drawing/2014/main" id="{786D3F95-2D33-18A6-8D67-332BDE645197}"/>
                </a:ext>
              </a:extLst>
            </p:cNvPr>
            <p:cNvSpPr/>
            <p:nvPr/>
          </p:nvSpPr>
          <p:spPr>
            <a:xfrm>
              <a:off x="256360" y="395132"/>
              <a:ext cx="2443036" cy="311785"/>
            </a:xfrm>
            <a:prstGeom prst="rect">
              <a:avLst/>
            </a:prstGeom>
            <a:solidFill>
              <a:srgbClr val="EAFCEA"/>
            </a:solidFill>
            <a:ln w="12700" cap="flat" cmpd="sng" algn="ctr">
              <a:solidFill>
                <a:srgbClr val="505050"/>
              </a:solidFill>
              <a:prstDash val="solid"/>
            </a:ln>
            <a:effectLst/>
          </p:spPr>
          <p:txBody>
            <a:bodyPr lIns="274320" tIns="18288" rIns="45720" rtlCol="0" anchor="t"/>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Microsoft Security Experts</a:t>
              </a:r>
            </a:p>
          </p:txBody>
        </p:sp>
        <p:sp>
          <p:nvSpPr>
            <p:cNvPr id="214" name="Rectangle 213">
              <a:hlinkClick r:id="rId170" tooltip="Provides assistance with incident response, recovery, and hunting (onsite and remotely). The incident response is effectively &quot;on retainer&quot; for customers with Premier/Unified Support."/>
              <a:extLst>
                <a:ext uri="{FF2B5EF4-FFF2-40B4-BE49-F238E27FC236}">
                  <a16:creationId xmlns:a16="http://schemas.microsoft.com/office/drawing/2014/main" id="{13096903-9279-EDB6-3CA4-F07D968AB12C}"/>
                </a:ext>
              </a:extLst>
            </p:cNvPr>
            <p:cNvSpPr/>
            <p:nvPr/>
          </p:nvSpPr>
          <p:spPr>
            <a:xfrm>
              <a:off x="454841" y="561121"/>
              <a:ext cx="2187196" cy="134652"/>
            </a:xfrm>
            <a:prstGeom prst="rect">
              <a:avLst/>
            </a:prstGeom>
            <a:noFill/>
            <a:ln w="14224" cap="flat" cmpd="sng" algn="ctr">
              <a:noFill/>
              <a:prstDash val="solid"/>
            </a:ln>
            <a:effectLst/>
          </p:spPr>
          <p:txBody>
            <a:bodyPr lIns="45720" rIns="0" rtlCol="0" anchor="ct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6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Defender Experts | Detection and Response Team (DART)</a:t>
              </a:r>
            </a:p>
          </p:txBody>
        </p:sp>
        <p:sp>
          <p:nvSpPr>
            <p:cNvPr id="215" name="people_4" title="Icon of a person">
              <a:extLst>
                <a:ext uri="{FF2B5EF4-FFF2-40B4-BE49-F238E27FC236}">
                  <a16:creationId xmlns:a16="http://schemas.microsoft.com/office/drawing/2014/main" id="{D9F3A104-8AE7-08F3-7C14-05AB5BC1BEEC}"/>
                </a:ext>
              </a:extLst>
            </p:cNvPr>
            <p:cNvSpPr>
              <a:spLocks noChangeAspect="1" noEditPoints="1"/>
            </p:cNvSpPr>
            <p:nvPr/>
          </p:nvSpPr>
          <p:spPr bwMode="auto">
            <a:xfrm>
              <a:off x="303074" y="433870"/>
              <a:ext cx="151767" cy="158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Tree>
    <p:extLst>
      <p:ext uri="{BB962C8B-B14F-4D97-AF65-F5344CB8AC3E}">
        <p14:creationId xmlns:p14="http://schemas.microsoft.com/office/powerpoint/2010/main" val="1204220380"/>
      </p:ext>
    </p:extLst>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985CAD08-0FC0-CFBB-62E1-146ECF3AAAAA}"/>
              </a:ext>
            </a:extLst>
          </p:cNvPr>
          <p:cNvGrpSpPr/>
          <p:nvPr/>
        </p:nvGrpSpPr>
        <p:grpSpPr>
          <a:xfrm>
            <a:off x="8422632" y="103218"/>
            <a:ext cx="3580398" cy="1509440"/>
            <a:chOff x="8422632" y="103218"/>
            <a:chExt cx="3580398" cy="1509440"/>
          </a:xfrm>
        </p:grpSpPr>
        <p:grpSp>
          <p:nvGrpSpPr>
            <p:cNvPr id="56" name="Group 55">
              <a:extLst>
                <a:ext uri="{FF2B5EF4-FFF2-40B4-BE49-F238E27FC236}">
                  <a16:creationId xmlns:a16="http://schemas.microsoft.com/office/drawing/2014/main" id="{EB62B977-E102-EDFE-51F5-90DE1571606B}"/>
                </a:ext>
              </a:extLst>
            </p:cNvPr>
            <p:cNvGrpSpPr/>
            <p:nvPr/>
          </p:nvGrpSpPr>
          <p:grpSpPr>
            <a:xfrm>
              <a:off x="8422632" y="103218"/>
              <a:ext cx="3580398" cy="1509440"/>
              <a:chOff x="8422632" y="103218"/>
              <a:chExt cx="3580398" cy="1509440"/>
            </a:xfrm>
          </p:grpSpPr>
          <p:sp>
            <p:nvSpPr>
              <p:cNvPr id="129" name="L-Shape 128">
                <a:extLst>
                  <a:ext uri="{FF2B5EF4-FFF2-40B4-BE49-F238E27FC236}">
                    <a16:creationId xmlns:a16="http://schemas.microsoft.com/office/drawing/2014/main" id="{3E914202-C956-4DF3-91FE-8CE45BBF2583}"/>
                  </a:ext>
                </a:extLst>
              </p:cNvPr>
              <p:cNvSpPr/>
              <p:nvPr/>
            </p:nvSpPr>
            <p:spPr bwMode="auto">
              <a:xfrm rot="10800000" flipH="1">
                <a:off x="8434185" y="149878"/>
                <a:ext cx="3562833" cy="1462780"/>
              </a:xfrm>
              <a:prstGeom prst="corner">
                <a:avLst>
                  <a:gd name="adj1" fmla="val 66280"/>
                  <a:gd name="adj2" fmla="val 112383"/>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83" name="Rectangle 482">
                <a:extLst>
                  <a:ext uri="{FF2B5EF4-FFF2-40B4-BE49-F238E27FC236}">
                    <a16:creationId xmlns:a16="http://schemas.microsoft.com/office/drawing/2014/main" id="{683B3E27-5CEA-4665-AE95-53E3E02BE90B}"/>
                  </a:ext>
                </a:extLst>
              </p:cNvPr>
              <p:cNvSpPr/>
              <p:nvPr/>
            </p:nvSpPr>
            <p:spPr>
              <a:xfrm>
                <a:off x="8422632" y="103218"/>
                <a:ext cx="3580398" cy="257763"/>
              </a:xfrm>
              <a:prstGeom prst="rect">
                <a:avLst/>
              </a:prstGeom>
              <a:solidFill>
                <a:schemeClr val="bg1">
                  <a:lumMod val="50000"/>
                </a:schemeClr>
              </a:solidFill>
            </p:spPr>
            <p:txBody>
              <a:bodyPr wrap="square"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Software as a Service (SaaS)</a:t>
                </a:r>
              </a:p>
            </p:txBody>
          </p:sp>
        </p:grpSp>
        <p:grpSp>
          <p:nvGrpSpPr>
            <p:cNvPr id="51" name="Group 50">
              <a:extLst>
                <a:ext uri="{FF2B5EF4-FFF2-40B4-BE49-F238E27FC236}">
                  <a16:creationId xmlns:a16="http://schemas.microsoft.com/office/drawing/2014/main" id="{A6485193-5778-3B1B-8F53-1BC12AA38A48}"/>
                </a:ext>
              </a:extLst>
            </p:cNvPr>
            <p:cNvGrpSpPr/>
            <p:nvPr/>
          </p:nvGrpSpPr>
          <p:grpSpPr>
            <a:xfrm>
              <a:off x="10189957" y="467296"/>
              <a:ext cx="1704750" cy="487979"/>
              <a:chOff x="10189957" y="467296"/>
              <a:chExt cx="1704750" cy="487979"/>
            </a:xfrm>
          </p:grpSpPr>
          <p:sp>
            <p:nvSpPr>
              <p:cNvPr id="174" name="Rectangle 173">
                <a:extLst>
                  <a:ext uri="{FF2B5EF4-FFF2-40B4-BE49-F238E27FC236}">
                    <a16:creationId xmlns:a16="http://schemas.microsoft.com/office/drawing/2014/main" id="{FB99E1F1-C069-41B5-AF60-3AF92FB3DE66}"/>
                  </a:ext>
                </a:extLst>
              </p:cNvPr>
              <p:cNvSpPr/>
              <p:nvPr/>
            </p:nvSpPr>
            <p:spPr bwMode="auto">
              <a:xfrm>
                <a:off x="10451135" y="775878"/>
                <a:ext cx="77668" cy="8202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5" name="Picture 84">
                <a:extLst>
                  <a:ext uri="{FF2B5EF4-FFF2-40B4-BE49-F238E27FC236}">
                    <a16:creationId xmlns:a16="http://schemas.microsoft.com/office/drawing/2014/main" id="{C02E7335-CDD1-40B2-9517-9347EC109AB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189957" y="481512"/>
                <a:ext cx="156412" cy="204042"/>
              </a:xfrm>
              <a:prstGeom prst="rect">
                <a:avLst/>
              </a:prstGeom>
              <a:solidFill>
                <a:schemeClr val="bg1"/>
              </a:solidFill>
            </p:spPr>
          </p:pic>
          <p:pic>
            <p:nvPicPr>
              <p:cNvPr id="88" name="Picture 87">
                <a:extLst>
                  <a:ext uri="{FF2B5EF4-FFF2-40B4-BE49-F238E27FC236}">
                    <a16:creationId xmlns:a16="http://schemas.microsoft.com/office/drawing/2014/main" id="{6D3B45F0-1A93-44EE-BB95-ED276BCD6C73}"/>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10452693" y="467296"/>
                <a:ext cx="162282" cy="216221"/>
              </a:xfrm>
              <a:prstGeom prst="rect">
                <a:avLst/>
              </a:prstGeom>
            </p:spPr>
          </p:pic>
          <p:grpSp>
            <p:nvGrpSpPr>
              <p:cNvPr id="1110" name="Group 1109">
                <a:extLst>
                  <a:ext uri="{FF2B5EF4-FFF2-40B4-BE49-F238E27FC236}">
                    <a16:creationId xmlns:a16="http://schemas.microsoft.com/office/drawing/2014/main" id="{79DA6777-B372-48C2-842B-7EF5BC75527A}"/>
                  </a:ext>
                </a:extLst>
              </p:cNvPr>
              <p:cNvGrpSpPr/>
              <p:nvPr/>
            </p:nvGrpSpPr>
            <p:grpSpPr>
              <a:xfrm>
                <a:off x="10735954" y="474878"/>
                <a:ext cx="1158753" cy="480397"/>
                <a:chOff x="10616040" y="3089761"/>
                <a:chExt cx="1560016" cy="646755"/>
              </a:xfrm>
            </p:grpSpPr>
            <p:pic>
              <p:nvPicPr>
                <p:cNvPr id="1113" name="Picture 1112">
                  <a:extLst>
                    <a:ext uri="{FF2B5EF4-FFF2-40B4-BE49-F238E27FC236}">
                      <a16:creationId xmlns:a16="http://schemas.microsoft.com/office/drawing/2014/main" id="{EA4A2EF0-B585-4E4D-84C1-1B4305F3849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433313" y="3115320"/>
                  <a:ext cx="211649" cy="211647"/>
                </a:xfrm>
                <a:prstGeom prst="rect">
                  <a:avLst/>
                </a:prstGeom>
              </p:spPr>
            </p:pic>
            <p:pic>
              <p:nvPicPr>
                <p:cNvPr id="1114" name="Picture 1113">
                  <a:extLst>
                    <a:ext uri="{FF2B5EF4-FFF2-40B4-BE49-F238E27FC236}">
                      <a16:creationId xmlns:a16="http://schemas.microsoft.com/office/drawing/2014/main" id="{BB35EF6B-DBFE-4258-AC92-1B7D4EBC511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76257" y="3105197"/>
                  <a:ext cx="331111" cy="231892"/>
                </a:xfrm>
                <a:prstGeom prst="rect">
                  <a:avLst/>
                </a:prstGeom>
              </p:spPr>
            </p:pic>
            <p:pic>
              <p:nvPicPr>
                <p:cNvPr id="1115" name="Picture 1114">
                  <a:extLst>
                    <a:ext uri="{FF2B5EF4-FFF2-40B4-BE49-F238E27FC236}">
                      <a16:creationId xmlns:a16="http://schemas.microsoft.com/office/drawing/2014/main" id="{90487921-D28B-4F82-B646-AE6293F2587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616040" y="3104007"/>
                  <a:ext cx="234272" cy="234274"/>
                </a:xfrm>
                <a:prstGeom prst="rect">
                  <a:avLst/>
                </a:prstGeom>
              </p:spPr>
            </p:pic>
            <p:pic>
              <p:nvPicPr>
                <p:cNvPr id="1116" name="Picture 1115">
                  <a:extLst>
                    <a:ext uri="{FF2B5EF4-FFF2-40B4-BE49-F238E27FC236}">
                      <a16:creationId xmlns:a16="http://schemas.microsoft.com/office/drawing/2014/main" id="{B1C47098-7A7F-4DA1-BBF1-018BDA5C339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1770906" y="3089761"/>
                  <a:ext cx="266246" cy="262764"/>
                </a:xfrm>
                <a:prstGeom prst="rect">
                  <a:avLst/>
                </a:prstGeom>
              </p:spPr>
            </p:pic>
            <p:grpSp>
              <p:nvGrpSpPr>
                <p:cNvPr id="1117" name="Group 1116">
                  <a:extLst>
                    <a:ext uri="{FF2B5EF4-FFF2-40B4-BE49-F238E27FC236}">
                      <a16:creationId xmlns:a16="http://schemas.microsoft.com/office/drawing/2014/main" id="{CCE0982C-1824-47D9-B906-C9E57215F549}"/>
                    </a:ext>
                  </a:extLst>
                </p:cNvPr>
                <p:cNvGrpSpPr/>
                <p:nvPr/>
              </p:nvGrpSpPr>
              <p:grpSpPr>
                <a:xfrm>
                  <a:off x="12003847" y="3532251"/>
                  <a:ext cx="172209" cy="39752"/>
                  <a:chOff x="3696774" y="629014"/>
                  <a:chExt cx="412257" cy="115316"/>
                </a:xfrm>
                <a:solidFill>
                  <a:srgbClr val="000000">
                    <a:lumMod val="65000"/>
                    <a:lumOff val="35000"/>
                  </a:srgbClr>
                </a:solidFill>
              </p:grpSpPr>
              <p:sp>
                <p:nvSpPr>
                  <p:cNvPr id="1122" name="Oval 1121">
                    <a:extLst>
                      <a:ext uri="{FF2B5EF4-FFF2-40B4-BE49-F238E27FC236}">
                        <a16:creationId xmlns:a16="http://schemas.microsoft.com/office/drawing/2014/main" id="{52C471B6-82B3-4C67-9BF2-EA02D8FA45BF}"/>
                      </a:ext>
                    </a:extLst>
                  </p:cNvPr>
                  <p:cNvSpPr/>
                  <p:nvPr/>
                </p:nvSpPr>
                <p:spPr bwMode="auto">
                  <a:xfrm>
                    <a:off x="3696774" y="629034"/>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3" name="Oval 1122">
                    <a:extLst>
                      <a:ext uri="{FF2B5EF4-FFF2-40B4-BE49-F238E27FC236}">
                        <a16:creationId xmlns:a16="http://schemas.microsoft.com/office/drawing/2014/main" id="{76D8B735-C452-4468-9419-A46ACD5A9023}"/>
                      </a:ext>
                    </a:extLst>
                  </p:cNvPr>
                  <p:cNvSpPr/>
                  <p:nvPr/>
                </p:nvSpPr>
                <p:spPr bwMode="auto">
                  <a:xfrm>
                    <a:off x="3855355" y="629034"/>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4" name="Oval 1123">
                    <a:extLst>
                      <a:ext uri="{FF2B5EF4-FFF2-40B4-BE49-F238E27FC236}">
                        <a16:creationId xmlns:a16="http://schemas.microsoft.com/office/drawing/2014/main" id="{BE9106DD-D845-4101-95B4-D85CF8FBC3B8}"/>
                      </a:ext>
                    </a:extLst>
                  </p:cNvPr>
                  <p:cNvSpPr/>
                  <p:nvPr/>
                </p:nvSpPr>
                <p:spPr bwMode="auto">
                  <a:xfrm>
                    <a:off x="4013884" y="629014"/>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1119" name="Picture 1118">
                  <a:extLst>
                    <a:ext uri="{FF2B5EF4-FFF2-40B4-BE49-F238E27FC236}">
                      <a16:creationId xmlns:a16="http://schemas.microsoft.com/office/drawing/2014/main" id="{91353DEB-37F7-4862-80E8-BFCF51A08835}"/>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1225711" y="3466763"/>
                  <a:ext cx="211914" cy="196960"/>
                </a:xfrm>
                <a:prstGeom prst="rect">
                  <a:avLst/>
                </a:prstGeom>
              </p:spPr>
            </p:pic>
            <p:pic>
              <p:nvPicPr>
                <p:cNvPr id="1121" name="Picture 1120">
                  <a:extLst>
                    <a:ext uri="{FF2B5EF4-FFF2-40B4-BE49-F238E27FC236}">
                      <a16:creationId xmlns:a16="http://schemas.microsoft.com/office/drawing/2014/main" id="{A4F2D7C0-FF19-495A-B66B-90D9BCAA54F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541916" y="3378545"/>
                  <a:ext cx="342375" cy="357971"/>
                </a:xfrm>
                <a:prstGeom prst="rect">
                  <a:avLst/>
                </a:prstGeom>
              </p:spPr>
            </p:pic>
          </p:grpSp>
          <p:pic>
            <p:nvPicPr>
              <p:cNvPr id="73" name="Graphic 72">
                <a:extLst>
                  <a:ext uri="{FF2B5EF4-FFF2-40B4-BE49-F238E27FC236}">
                    <a16:creationId xmlns:a16="http://schemas.microsoft.com/office/drawing/2014/main" id="{A32B6C52-4CDE-6167-F9E1-BFEF0C78DC0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278651" y="724646"/>
                <a:ext cx="192854" cy="192854"/>
              </a:xfrm>
              <a:prstGeom prst="rect">
                <a:avLst/>
              </a:prstGeom>
            </p:spPr>
          </p:pic>
          <p:pic>
            <p:nvPicPr>
              <p:cNvPr id="49" name="Picture 48" descr="A colorful gradient stars on a black background&#10;&#10;Description automatically generated">
                <a:extLst>
                  <a:ext uri="{FF2B5EF4-FFF2-40B4-BE49-F238E27FC236}">
                    <a16:creationId xmlns:a16="http://schemas.microsoft.com/office/drawing/2014/main" id="{DBEA22A3-4183-5B2D-F941-417F4330547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69307" y="724646"/>
                <a:ext cx="192086" cy="192854"/>
              </a:xfrm>
              <a:prstGeom prst="rect">
                <a:avLst/>
              </a:prstGeom>
            </p:spPr>
          </p:pic>
          <p:pic>
            <p:nvPicPr>
              <p:cNvPr id="50" name="Picture 4">
                <a:extLst>
                  <a:ext uri="{FF2B5EF4-FFF2-40B4-BE49-F238E27FC236}">
                    <a16:creationId xmlns:a16="http://schemas.microsoft.com/office/drawing/2014/main" id="{AD4DF701-15AC-3705-BEE9-E872D175F70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560309" y="724646"/>
                <a:ext cx="192854" cy="192854"/>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419" name="Rectangle 418">
            <a:extLst>
              <a:ext uri="{FF2B5EF4-FFF2-40B4-BE49-F238E27FC236}">
                <a16:creationId xmlns:a16="http://schemas.microsoft.com/office/drawing/2014/main" id="{5EB95F04-038D-4A6A-819C-FD0B49733238}"/>
              </a:ext>
            </a:extLst>
          </p:cNvPr>
          <p:cNvSpPr/>
          <p:nvPr/>
        </p:nvSpPr>
        <p:spPr bwMode="auto">
          <a:xfrm>
            <a:off x="8434225" y="2288574"/>
            <a:ext cx="1696023" cy="2367012"/>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0" name="Rectangle 499">
            <a:extLst>
              <a:ext uri="{FF2B5EF4-FFF2-40B4-BE49-F238E27FC236}">
                <a16:creationId xmlns:a16="http://schemas.microsoft.com/office/drawing/2014/main" id="{41545B28-3909-43CD-9BD5-D41FE204B710}"/>
              </a:ext>
            </a:extLst>
          </p:cNvPr>
          <p:cNvSpPr/>
          <p:nvPr/>
        </p:nvSpPr>
        <p:spPr>
          <a:xfrm>
            <a:off x="4671020" y="1162598"/>
            <a:ext cx="1748456" cy="761106"/>
          </a:xfrm>
          <a:prstGeom prst="rect">
            <a:avLst/>
          </a:prstGeom>
          <a:noFill/>
          <a:ln w="14224">
            <a:noFill/>
          </a:ln>
        </p:spPr>
        <p:txBody>
          <a:bodyPr wrap="square" tIns="45720">
            <a:spAutoFit/>
          </a:bodyPr>
          <a:lstStyle/>
          <a:p>
            <a:pPr marL="0" marR="0" lvl="0" indent="0" algn="l" defTabSz="914400" rtl="0" eaLnBrk="1" fontAlgn="auto" latinLnBrk="0" hangingPunct="1">
              <a:lnSpc>
                <a:spcPct val="97000"/>
              </a:lnSpc>
              <a:spcBef>
                <a:spcPts val="0"/>
              </a:spcBef>
              <a:spcAft>
                <a:spcPts val="60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This is interactive!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Present Slide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Hover for Description</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Click for more information</a:t>
            </a:r>
          </a:p>
        </p:txBody>
      </p:sp>
      <p:sp>
        <p:nvSpPr>
          <p:cNvPr id="644" name="Title 1">
            <a:extLst>
              <a:ext uri="{FF2B5EF4-FFF2-40B4-BE49-F238E27FC236}">
                <a16:creationId xmlns:a16="http://schemas.microsoft.com/office/drawing/2014/main" id="{D4ABB5AA-FA8D-4F81-8691-B1FDE5D73144}"/>
              </a:ext>
            </a:extLst>
          </p:cNvPr>
          <p:cNvSpPr txBox="1">
            <a:spLocks/>
          </p:cNvSpPr>
          <p:nvPr/>
        </p:nvSpPr>
        <p:spPr>
          <a:xfrm>
            <a:off x="4610992" y="375311"/>
            <a:ext cx="3896353" cy="551907"/>
          </a:xfrm>
          <a:prstGeom prst="rect">
            <a:avLst/>
          </a:prstGeom>
          <a:noFill/>
          <a:effectLst>
            <a:softEdge rad="63500"/>
          </a:effectLst>
        </p:spPr>
        <p:txBody>
          <a:bodyP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400"/>
              </a:spcAft>
              <a:buClrTx/>
              <a:buSzTx/>
              <a:buFontTx/>
              <a:buNone/>
              <a:tabLst/>
              <a:defRPr/>
            </a:pPr>
            <a:r>
              <a:rPr kumimoji="0" lang="en-US" sz="160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Cybersecurity Reference Architecture</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1000" b="1"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Security modernization with Zero Trust Principles</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7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 – </a:t>
            </a:r>
            <a:r>
              <a:rPr kumimoji="0" lang="en-US" sz="7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15" tooltip="The latest published version of this document can be found at https://aka.ms/MCRA"/>
              </a:rPr>
              <a:t>aka.ms/MCRA</a:t>
            </a:r>
            <a:endParaRPr kumimoji="0" lang="en-US" sz="7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pic>
        <p:nvPicPr>
          <p:cNvPr id="658" name="Picture 657">
            <a:extLst>
              <a:ext uri="{FF2B5EF4-FFF2-40B4-BE49-F238E27FC236}">
                <a16:creationId xmlns:a16="http://schemas.microsoft.com/office/drawing/2014/main" id="{1E565F1F-D86B-4901-B358-089B4016AE32}"/>
              </a:ext>
            </a:extLst>
          </p:cNvPr>
          <p:cNvPicPr>
            <a:picLocks noChangeAspect="1"/>
          </p:cNvPicPr>
          <p:nvPr/>
        </p:nvPicPr>
        <p:blipFill>
          <a:blip r:embed="rId16" cstate="email">
            <a:extLst>
              <a:ext uri="{28A0092B-C50C-407E-A947-70E740481C1C}">
                <a14:useLocalDpi xmlns:a14="http://schemas.microsoft.com/office/drawing/2010/main" val="0"/>
              </a:ext>
            </a:extLst>
          </a:blip>
          <a:stretch>
            <a:fillRect/>
          </a:stretch>
        </p:blipFill>
        <p:spPr bwMode="invGray">
          <a:xfrm>
            <a:off x="6039974" y="122541"/>
            <a:ext cx="1038388" cy="222436"/>
          </a:xfrm>
          <a:prstGeom prst="rect">
            <a:avLst/>
          </a:prstGeom>
        </p:spPr>
      </p:pic>
      <p:grpSp>
        <p:nvGrpSpPr>
          <p:cNvPr id="664" name="Group 663">
            <a:extLst>
              <a:ext uri="{FF2B5EF4-FFF2-40B4-BE49-F238E27FC236}">
                <a16:creationId xmlns:a16="http://schemas.microsoft.com/office/drawing/2014/main" id="{30ED2720-C032-4EF0-9554-2CE1356DCED8}"/>
              </a:ext>
            </a:extLst>
          </p:cNvPr>
          <p:cNvGrpSpPr/>
          <p:nvPr/>
        </p:nvGrpSpPr>
        <p:grpSpPr>
          <a:xfrm>
            <a:off x="6025390" y="1150637"/>
            <a:ext cx="391537" cy="163189"/>
            <a:chOff x="5576198" y="965691"/>
            <a:chExt cx="493273" cy="217085"/>
          </a:xfrm>
        </p:grpSpPr>
        <p:sp>
          <p:nvSpPr>
            <p:cNvPr id="675" name="Rectangle 674">
              <a:extLst>
                <a:ext uri="{FF2B5EF4-FFF2-40B4-BE49-F238E27FC236}">
                  <a16:creationId xmlns:a16="http://schemas.microsoft.com/office/drawing/2014/main" id="{B188B324-E219-42F6-B4F8-6AAEF0A0857C}"/>
                </a:ext>
              </a:extLst>
            </p:cNvPr>
            <p:cNvSpPr/>
            <p:nvPr/>
          </p:nvSpPr>
          <p:spPr bwMode="auto">
            <a:xfrm>
              <a:off x="5576198" y="965691"/>
              <a:ext cx="493273" cy="217085"/>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6" name="Rectangle 675">
              <a:extLst>
                <a:ext uri="{FF2B5EF4-FFF2-40B4-BE49-F238E27FC236}">
                  <a16:creationId xmlns:a16="http://schemas.microsoft.com/office/drawing/2014/main" id="{C98EA7BA-D5FF-4EBD-A26F-51CD5FAA57B9}"/>
                </a:ext>
              </a:extLst>
            </p:cNvPr>
            <p:cNvSpPr/>
            <p:nvPr/>
          </p:nvSpPr>
          <p:spPr bwMode="auto">
            <a:xfrm>
              <a:off x="5628559" y="100026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8" name="Rectangle 677">
              <a:extLst>
                <a:ext uri="{FF2B5EF4-FFF2-40B4-BE49-F238E27FC236}">
                  <a16:creationId xmlns:a16="http://schemas.microsoft.com/office/drawing/2014/main" id="{6DBE709A-E628-4CA7-8652-10A07BB52F64}"/>
                </a:ext>
              </a:extLst>
            </p:cNvPr>
            <p:cNvSpPr/>
            <p:nvPr/>
          </p:nvSpPr>
          <p:spPr bwMode="auto">
            <a:xfrm>
              <a:off x="5628559" y="106010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1" name="Rectangle 680">
              <a:extLst>
                <a:ext uri="{FF2B5EF4-FFF2-40B4-BE49-F238E27FC236}">
                  <a16:creationId xmlns:a16="http://schemas.microsoft.com/office/drawing/2014/main" id="{F96F13A7-999A-4E23-9C7C-264936D7A5BF}"/>
                </a:ext>
              </a:extLst>
            </p:cNvPr>
            <p:cNvSpPr/>
            <p:nvPr/>
          </p:nvSpPr>
          <p:spPr bwMode="auto">
            <a:xfrm>
              <a:off x="5628559" y="111994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682" name="Straight Arrow Connector 681">
            <a:extLst>
              <a:ext uri="{FF2B5EF4-FFF2-40B4-BE49-F238E27FC236}">
                <a16:creationId xmlns:a16="http://schemas.microsoft.com/office/drawing/2014/main" id="{36FD1DA1-D80F-4559-B67C-41B1D4C25469}"/>
              </a:ext>
            </a:extLst>
          </p:cNvPr>
          <p:cNvCxnSpPr>
            <a:cxnSpLocks/>
          </p:cNvCxnSpPr>
          <p:nvPr/>
        </p:nvCxnSpPr>
        <p:spPr>
          <a:xfrm flipH="1" flipV="1">
            <a:off x="5914995" y="1305425"/>
            <a:ext cx="120464" cy="76923"/>
          </a:xfrm>
          <a:prstGeom prst="straightConnector1">
            <a:avLst/>
          </a:prstGeom>
          <a:ln w="34925">
            <a:solidFill>
              <a:schemeClr val="bg1">
                <a:lumMod val="65000"/>
              </a:schemeClr>
            </a:solidFill>
            <a:headEnd type="none" w="lg" len="lg"/>
            <a:tailEnd type="triangle"/>
          </a:ln>
        </p:spPr>
        <p:style>
          <a:lnRef idx="1">
            <a:schemeClr val="accent1"/>
          </a:lnRef>
          <a:fillRef idx="0">
            <a:schemeClr val="accent1"/>
          </a:fillRef>
          <a:effectRef idx="0">
            <a:schemeClr val="accent1"/>
          </a:effectRef>
          <a:fontRef idx="minor">
            <a:schemeClr val="tx1"/>
          </a:fontRef>
        </p:style>
      </p:cxnSp>
      <p:sp>
        <p:nvSpPr>
          <p:cNvPr id="683" name="Rectangle 682">
            <a:extLst>
              <a:ext uri="{FF2B5EF4-FFF2-40B4-BE49-F238E27FC236}">
                <a16:creationId xmlns:a16="http://schemas.microsoft.com/office/drawing/2014/main" id="{E95003E2-91AE-4446-902B-F4DA9DCBE9B8}"/>
              </a:ext>
            </a:extLst>
          </p:cNvPr>
          <p:cNvSpPr/>
          <p:nvPr/>
        </p:nvSpPr>
        <p:spPr>
          <a:xfrm>
            <a:off x="4670293" y="1162559"/>
            <a:ext cx="1748456" cy="761106"/>
          </a:xfrm>
          <a:prstGeom prst="rect">
            <a:avLst/>
          </a:prstGeom>
          <a:noFill/>
          <a:ln w="14224">
            <a:noFill/>
          </a:ln>
        </p:spPr>
        <p:txBody>
          <a:bodyPr wrap="square" tIns="45720">
            <a:spAutoFit/>
          </a:bodyPr>
          <a:lstStyle/>
          <a:p>
            <a:pPr marL="0" marR="0" lvl="0" indent="0" algn="l" defTabSz="914400" rtl="0" eaLnBrk="1" fontAlgn="auto" latinLnBrk="0" hangingPunct="1">
              <a:lnSpc>
                <a:spcPct val="97000"/>
              </a:lnSpc>
              <a:spcBef>
                <a:spcPts val="0"/>
              </a:spcBef>
              <a:spcAft>
                <a:spcPts val="60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This is interactive!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Present Slide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Hover for Description</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Click for more information</a:t>
            </a:r>
          </a:p>
        </p:txBody>
      </p:sp>
      <p:sp>
        <p:nvSpPr>
          <p:cNvPr id="38" name="Rectangle 115">
            <a:extLst>
              <a:ext uri="{FF2B5EF4-FFF2-40B4-BE49-F238E27FC236}">
                <a16:creationId xmlns:a16="http://schemas.microsoft.com/office/drawing/2014/main" id="{EA2444D1-D8CB-4939-AF4A-E82B529E3F2F}"/>
              </a:ext>
            </a:extLst>
          </p:cNvPr>
          <p:cNvSpPr/>
          <p:nvPr/>
        </p:nvSpPr>
        <p:spPr bwMode="auto">
          <a:xfrm flipV="1">
            <a:off x="6171305" y="3568728"/>
            <a:ext cx="217478" cy="152729"/>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29" name="L-Shape 628">
            <a:hlinkClick r:id="rId17"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0FB29255-896A-4B5E-9183-571CCADB85B4}"/>
              </a:ext>
            </a:extLst>
          </p:cNvPr>
          <p:cNvSpPr/>
          <p:nvPr/>
        </p:nvSpPr>
        <p:spPr bwMode="auto">
          <a:xfrm flipH="1">
            <a:off x="5422405" y="2254157"/>
            <a:ext cx="2799777" cy="4157270"/>
          </a:xfrm>
          <a:prstGeom prst="corner">
            <a:avLst>
              <a:gd name="adj1" fmla="val 33671"/>
              <a:gd name="adj2" fmla="val 57985"/>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05" name="Group 504">
            <a:extLst>
              <a:ext uri="{FF2B5EF4-FFF2-40B4-BE49-F238E27FC236}">
                <a16:creationId xmlns:a16="http://schemas.microsoft.com/office/drawing/2014/main" id="{69C45AAC-82D4-4BCB-8C8A-32C915D80F8B}"/>
              </a:ext>
            </a:extLst>
          </p:cNvPr>
          <p:cNvGrpSpPr/>
          <p:nvPr/>
        </p:nvGrpSpPr>
        <p:grpSpPr>
          <a:xfrm>
            <a:off x="8655248" y="2568293"/>
            <a:ext cx="1397204" cy="1570145"/>
            <a:chOff x="5742785" y="2601087"/>
            <a:chExt cx="1397204" cy="1537904"/>
          </a:xfrm>
        </p:grpSpPr>
        <p:sp>
          <p:nvSpPr>
            <p:cNvPr id="509" name="Rectangle 508">
              <a:hlinkClick r:id="rId18" tooltip="Microsoft Purview is a family of data governance, risk, and compliance solutions that can help your organization govern, protect, and manage your entire data estate. This includes the former Azure Purview + Microsoft 365 compliance solutions"/>
              <a:extLst>
                <a:ext uri="{FF2B5EF4-FFF2-40B4-BE49-F238E27FC236}">
                  <a16:creationId xmlns:a16="http://schemas.microsoft.com/office/drawing/2014/main" id="{F3834052-50A3-45AE-A496-056A34B7115D}"/>
                </a:ext>
              </a:extLst>
            </p:cNvPr>
            <p:cNvSpPr/>
            <p:nvPr/>
          </p:nvSpPr>
          <p:spPr>
            <a:xfrm>
              <a:off x="5742785" y="2601087"/>
              <a:ext cx="1397204" cy="1537904"/>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tIns="36576" rIns="0" rtlCol="0" anchor="t" anchorCtr="0">
              <a:noAutofit/>
            </a:bodyPr>
            <a:lstStyle/>
            <a:p>
              <a:pPr marL="171450" marR="0" lvl="0" indent="0" algn="l" defTabSz="914400" rtl="0" eaLnBrk="1" fontAlgn="auto" latinLnBrk="0" hangingPunct="1">
                <a:lnSpc>
                  <a:spcPct val="100000"/>
                </a:lnSpc>
                <a:spcBef>
                  <a:spcPts val="0"/>
                </a:spcBef>
                <a:spcAft>
                  <a:spcPts val="300"/>
                </a:spcAft>
                <a:buClrTx/>
                <a:buSzTx/>
                <a:buFontTx/>
                <a:buNone/>
                <a:tabLst/>
                <a:defRPr/>
              </a:pPr>
              <a:r>
                <a:rPr kumimoji="0" lang="en-US" alt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Microsoft Purview</a:t>
              </a:r>
            </a:p>
            <a:p>
              <a:pPr marL="57150" marR="0" lvl="0" indent="0" algn="l" defTabSz="914400" rtl="0" eaLnBrk="1" fontAlgn="auto" latinLnBrk="0" hangingPunct="1">
                <a:lnSpc>
                  <a:spcPct val="100000"/>
                </a:lnSpc>
                <a:spcBef>
                  <a:spcPts val="0"/>
                </a:spcBef>
                <a:spcAft>
                  <a:spcPts val="200"/>
                </a:spcAft>
                <a:buClrTx/>
                <a:buSzTx/>
                <a:buFontTx/>
                <a:buNone/>
                <a:tabLst/>
                <a:defRPr/>
              </a:pPr>
              <a:r>
                <a:rPr kumimoji="0" lang="en-US" sz="6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Information protection and governance across data lifecycle</a:t>
              </a:r>
            </a:p>
          </p:txBody>
        </p:sp>
        <p:sp>
          <p:nvSpPr>
            <p:cNvPr id="513" name="Rectangle 512">
              <a:hlinkClick r:id="rId19" tooltip="The AIP scanner helps you discover, classify, and protect files on UNC paths for network shares over SMB and on SharePoint Server 2013-2016 Sites and libraries."/>
              <a:extLst>
                <a:ext uri="{FF2B5EF4-FFF2-40B4-BE49-F238E27FC236}">
                  <a16:creationId xmlns:a16="http://schemas.microsoft.com/office/drawing/2014/main" id="{010B4D9D-C9B6-4063-BE21-E38AE5D549C2}"/>
                </a:ext>
              </a:extLst>
            </p:cNvPr>
            <p:cNvSpPr/>
            <p:nvPr/>
          </p:nvSpPr>
          <p:spPr>
            <a:xfrm>
              <a:off x="5870898" y="3471161"/>
              <a:ext cx="1226300" cy="259150"/>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File Scanner</a:t>
              </a:r>
              <a:b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7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Semibold" panose="020B0702040204020203" pitchFamily="34" charset="0"/>
                </a:rPr>
                <a:t>(on-premises and cloud)</a:t>
              </a:r>
            </a:p>
          </p:txBody>
        </p:sp>
        <p:grpSp>
          <p:nvGrpSpPr>
            <p:cNvPr id="528" name="Group 527">
              <a:extLst>
                <a:ext uri="{FF2B5EF4-FFF2-40B4-BE49-F238E27FC236}">
                  <a16:creationId xmlns:a16="http://schemas.microsoft.com/office/drawing/2014/main" id="{A3A6DF02-F5A3-4380-8FAB-03632FD6929F}"/>
                </a:ext>
              </a:extLst>
            </p:cNvPr>
            <p:cNvGrpSpPr/>
            <p:nvPr/>
          </p:nvGrpSpPr>
          <p:grpSpPr>
            <a:xfrm>
              <a:off x="5827495" y="3747116"/>
              <a:ext cx="1137564" cy="379376"/>
              <a:chOff x="5036432" y="1762711"/>
              <a:chExt cx="1204378" cy="401658"/>
            </a:xfrm>
          </p:grpSpPr>
          <p:grpSp>
            <p:nvGrpSpPr>
              <p:cNvPr id="529" name="Group 528">
                <a:extLst>
                  <a:ext uri="{FF2B5EF4-FFF2-40B4-BE49-F238E27FC236}">
                    <a16:creationId xmlns:a16="http://schemas.microsoft.com/office/drawing/2014/main" id="{4C3884A3-8C69-4C75-AAF6-6BCC4B93F7E7}"/>
                  </a:ext>
                </a:extLst>
              </p:cNvPr>
              <p:cNvGrpSpPr/>
              <p:nvPr/>
            </p:nvGrpSpPr>
            <p:grpSpPr>
              <a:xfrm>
                <a:off x="5871491" y="1804527"/>
                <a:ext cx="200678" cy="176026"/>
                <a:chOff x="5705504" y="1373906"/>
                <a:chExt cx="278295" cy="244109"/>
              </a:xfrm>
            </p:grpSpPr>
            <p:pic>
              <p:nvPicPr>
                <p:cNvPr id="616" name="Picture 615">
                  <a:hlinkClick r:id="rId20"/>
                  <a:extLst>
                    <a:ext uri="{FF2B5EF4-FFF2-40B4-BE49-F238E27FC236}">
                      <a16:creationId xmlns:a16="http://schemas.microsoft.com/office/drawing/2014/main" id="{7AF78761-5F1A-4F74-BFB6-6D1ED58D0477}"/>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705504" y="1373906"/>
                  <a:ext cx="278295" cy="209651"/>
                </a:xfrm>
                <a:prstGeom prst="rect">
                  <a:avLst/>
                </a:prstGeom>
              </p:spPr>
            </p:pic>
            <p:grpSp>
              <p:nvGrpSpPr>
                <p:cNvPr id="621" name="Group 620">
                  <a:extLst>
                    <a:ext uri="{FF2B5EF4-FFF2-40B4-BE49-F238E27FC236}">
                      <a16:creationId xmlns:a16="http://schemas.microsoft.com/office/drawing/2014/main" id="{FB7BCA48-4ABC-4DE8-A7B4-1DBF377D34A7}"/>
                    </a:ext>
                  </a:extLst>
                </p:cNvPr>
                <p:cNvGrpSpPr/>
                <p:nvPr/>
              </p:nvGrpSpPr>
              <p:grpSpPr bwMode="black">
                <a:xfrm>
                  <a:off x="5864559" y="1549698"/>
                  <a:ext cx="112186" cy="68317"/>
                  <a:chOff x="10387012" y="4179358"/>
                  <a:chExt cx="974726" cy="593725"/>
                </a:xfrm>
                <a:solidFill>
                  <a:srgbClr val="505050"/>
                </a:solidFill>
              </p:grpSpPr>
              <p:sp>
                <p:nvSpPr>
                  <p:cNvPr id="623" name="Freeform 26">
                    <a:extLst>
                      <a:ext uri="{FF2B5EF4-FFF2-40B4-BE49-F238E27FC236}">
                        <a16:creationId xmlns:a16="http://schemas.microsoft.com/office/drawing/2014/main" id="{2C2DCBF1-52C6-4922-BFEE-28DFA65DF1FF}"/>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34" name="Freeform 27">
                    <a:extLst>
                      <a:ext uri="{FF2B5EF4-FFF2-40B4-BE49-F238E27FC236}">
                        <a16:creationId xmlns:a16="http://schemas.microsoft.com/office/drawing/2014/main" id="{9E22B5ED-5654-442F-9EB2-8537327E1482}"/>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40" name="Freeform 28">
                    <a:extLst>
                      <a:ext uri="{FF2B5EF4-FFF2-40B4-BE49-F238E27FC236}">
                        <a16:creationId xmlns:a16="http://schemas.microsoft.com/office/drawing/2014/main" id="{9D774EAB-E086-438B-812F-538D244EE509}"/>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41" name="Freeform 29">
                    <a:extLst>
                      <a:ext uri="{FF2B5EF4-FFF2-40B4-BE49-F238E27FC236}">
                        <a16:creationId xmlns:a16="http://schemas.microsoft.com/office/drawing/2014/main" id="{5B5A9B10-5FCD-4CB2-AC67-B965767E688B}"/>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42" name="Freeform 30">
                    <a:extLst>
                      <a:ext uri="{FF2B5EF4-FFF2-40B4-BE49-F238E27FC236}">
                        <a16:creationId xmlns:a16="http://schemas.microsoft.com/office/drawing/2014/main" id="{48F78AE9-BB2A-4861-970F-C5E4B57243F2}"/>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grpSp>
          <p:grpSp>
            <p:nvGrpSpPr>
              <p:cNvPr id="530" name="Group 529">
                <a:extLst>
                  <a:ext uri="{FF2B5EF4-FFF2-40B4-BE49-F238E27FC236}">
                    <a16:creationId xmlns:a16="http://schemas.microsoft.com/office/drawing/2014/main" id="{93FA80CE-E303-47B3-B495-B2A910516198}"/>
                  </a:ext>
                </a:extLst>
              </p:cNvPr>
              <p:cNvGrpSpPr/>
              <p:nvPr/>
            </p:nvGrpSpPr>
            <p:grpSpPr>
              <a:xfrm>
                <a:off x="6103642" y="1813499"/>
                <a:ext cx="137168" cy="158081"/>
                <a:chOff x="5979850" y="1393026"/>
                <a:chExt cx="190223" cy="219224"/>
              </a:xfrm>
            </p:grpSpPr>
            <p:pic>
              <p:nvPicPr>
                <p:cNvPr id="565" name="Picture 564">
                  <a:hlinkClick r:id="rId22"/>
                  <a:extLst>
                    <a:ext uri="{FF2B5EF4-FFF2-40B4-BE49-F238E27FC236}">
                      <a16:creationId xmlns:a16="http://schemas.microsoft.com/office/drawing/2014/main" id="{B0CC5208-FA36-458C-972D-664DE7800C22}"/>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5979850" y="1393026"/>
                  <a:ext cx="169500" cy="169501"/>
                </a:xfrm>
                <a:prstGeom prst="rect">
                  <a:avLst/>
                </a:prstGeom>
              </p:spPr>
            </p:pic>
            <p:grpSp>
              <p:nvGrpSpPr>
                <p:cNvPr id="578" name="Group 577">
                  <a:extLst>
                    <a:ext uri="{FF2B5EF4-FFF2-40B4-BE49-F238E27FC236}">
                      <a16:creationId xmlns:a16="http://schemas.microsoft.com/office/drawing/2014/main" id="{B5A29995-3803-460F-B875-2C75A7920388}"/>
                    </a:ext>
                  </a:extLst>
                </p:cNvPr>
                <p:cNvGrpSpPr/>
                <p:nvPr/>
              </p:nvGrpSpPr>
              <p:grpSpPr bwMode="black">
                <a:xfrm>
                  <a:off x="6057887" y="1543933"/>
                  <a:ext cx="112186" cy="68317"/>
                  <a:chOff x="10387012" y="4179358"/>
                  <a:chExt cx="974726" cy="593725"/>
                </a:xfrm>
                <a:solidFill>
                  <a:srgbClr val="505050"/>
                </a:solidFill>
              </p:grpSpPr>
              <p:sp>
                <p:nvSpPr>
                  <p:cNvPr id="585" name="Freeform 26">
                    <a:extLst>
                      <a:ext uri="{FF2B5EF4-FFF2-40B4-BE49-F238E27FC236}">
                        <a16:creationId xmlns:a16="http://schemas.microsoft.com/office/drawing/2014/main" id="{C1750CC6-5B21-4F0D-8F30-3CA0C4938650}"/>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592" name="Freeform 27">
                    <a:extLst>
                      <a:ext uri="{FF2B5EF4-FFF2-40B4-BE49-F238E27FC236}">
                        <a16:creationId xmlns:a16="http://schemas.microsoft.com/office/drawing/2014/main" id="{DF47419D-7BD2-4E42-94D1-C1D26C2E90F4}"/>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05" name="Freeform 28">
                    <a:extLst>
                      <a:ext uri="{FF2B5EF4-FFF2-40B4-BE49-F238E27FC236}">
                        <a16:creationId xmlns:a16="http://schemas.microsoft.com/office/drawing/2014/main" id="{0FB48E38-F7AC-43EC-B974-ED6F72992A0C}"/>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11" name="Freeform 29">
                    <a:extLst>
                      <a:ext uri="{FF2B5EF4-FFF2-40B4-BE49-F238E27FC236}">
                        <a16:creationId xmlns:a16="http://schemas.microsoft.com/office/drawing/2014/main" id="{5402D69B-22E1-4C4E-A5CB-605399F38CDD}"/>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12" name="Freeform 30">
                    <a:extLst>
                      <a:ext uri="{FF2B5EF4-FFF2-40B4-BE49-F238E27FC236}">
                        <a16:creationId xmlns:a16="http://schemas.microsoft.com/office/drawing/2014/main" id="{EAC1BD96-9192-435A-B6FF-390E2AB6250D}"/>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grpSp>
          <p:pic>
            <p:nvPicPr>
              <p:cNvPr id="531" name="Picture 171">
                <a:extLst>
                  <a:ext uri="{FF2B5EF4-FFF2-40B4-BE49-F238E27FC236}">
                    <a16:creationId xmlns:a16="http://schemas.microsoft.com/office/drawing/2014/main" id="{4CDD0761-6240-42D5-A31F-C85F971BFA11}"/>
                  </a:ext>
                </a:extLst>
              </p:cNvPr>
              <p:cNvPicPr>
                <a:picLocks noChangeAspect="1"/>
              </p:cNvPicPr>
              <p:nvPr/>
            </p:nvPicPr>
            <p:blipFill>
              <a:blip r:embed="rId24">
                <a:extLst>
                  <a:ext uri="{28A0092B-C50C-407E-A947-70E740481C1C}">
                    <a14:useLocalDpi xmlns:a14="http://schemas.microsoft.com/office/drawing/2010/main" val="0"/>
                  </a:ext>
                </a:extLst>
              </a:blip>
              <a:srcRect/>
              <a:stretch>
                <a:fillRect/>
              </a:stretch>
            </p:blipFill>
            <p:spPr bwMode="auto">
              <a:xfrm>
                <a:off x="5150462" y="1992181"/>
                <a:ext cx="126292" cy="126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 name="Graphic 531">
                <a:extLst>
                  <a:ext uri="{FF2B5EF4-FFF2-40B4-BE49-F238E27FC236}">
                    <a16:creationId xmlns:a16="http://schemas.microsoft.com/office/drawing/2014/main" id="{11D4DD99-1296-481E-A5A5-32543AC09510}"/>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5529025" y="1992859"/>
                <a:ext cx="124976" cy="124976"/>
              </a:xfrm>
              <a:prstGeom prst="rect">
                <a:avLst/>
              </a:prstGeom>
            </p:spPr>
          </p:pic>
          <p:pic>
            <p:nvPicPr>
              <p:cNvPr id="533" name="Graphic 532">
                <a:extLst>
                  <a:ext uri="{FF2B5EF4-FFF2-40B4-BE49-F238E27FC236}">
                    <a16:creationId xmlns:a16="http://schemas.microsoft.com/office/drawing/2014/main" id="{4DF4D9A4-2848-426C-BDA5-0F0520CD086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5340401" y="1992859"/>
                <a:ext cx="124976" cy="124976"/>
              </a:xfrm>
              <a:prstGeom prst="rect">
                <a:avLst/>
              </a:prstGeom>
            </p:spPr>
          </p:pic>
          <p:grpSp>
            <p:nvGrpSpPr>
              <p:cNvPr id="534" name="Group 533">
                <a:extLst>
                  <a:ext uri="{FF2B5EF4-FFF2-40B4-BE49-F238E27FC236}">
                    <a16:creationId xmlns:a16="http://schemas.microsoft.com/office/drawing/2014/main" id="{EA1B41AD-D0A2-47FF-AA0F-B40615B0D741}"/>
                  </a:ext>
                </a:extLst>
              </p:cNvPr>
              <p:cNvGrpSpPr/>
              <p:nvPr/>
            </p:nvGrpSpPr>
            <p:grpSpPr>
              <a:xfrm>
                <a:off x="6011489" y="2035990"/>
                <a:ext cx="159799" cy="38716"/>
                <a:chOff x="9779309" y="3865093"/>
                <a:chExt cx="161337" cy="39088"/>
              </a:xfrm>
            </p:grpSpPr>
            <p:sp>
              <p:nvSpPr>
                <p:cNvPr id="549" name="Oval 548">
                  <a:extLst>
                    <a:ext uri="{FF2B5EF4-FFF2-40B4-BE49-F238E27FC236}">
                      <a16:creationId xmlns:a16="http://schemas.microsoft.com/office/drawing/2014/main" id="{52E20C5C-D2D6-47EF-BC54-71F7FFC39ED8}"/>
                    </a:ext>
                  </a:extLst>
                </p:cNvPr>
                <p:cNvSpPr/>
                <p:nvPr/>
              </p:nvSpPr>
              <p:spPr bwMode="auto">
                <a:xfrm>
                  <a:off x="9779309"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50" name="Oval 549">
                  <a:extLst>
                    <a:ext uri="{FF2B5EF4-FFF2-40B4-BE49-F238E27FC236}">
                      <a16:creationId xmlns:a16="http://schemas.microsoft.com/office/drawing/2014/main" id="{4C4E11BC-C580-4A6B-923D-4A1B34464646}"/>
                    </a:ext>
                  </a:extLst>
                </p:cNvPr>
                <p:cNvSpPr/>
                <p:nvPr/>
              </p:nvSpPr>
              <p:spPr bwMode="auto">
                <a:xfrm>
                  <a:off x="9840454"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52" name="Oval 551">
                  <a:extLst>
                    <a:ext uri="{FF2B5EF4-FFF2-40B4-BE49-F238E27FC236}">
                      <a16:creationId xmlns:a16="http://schemas.microsoft.com/office/drawing/2014/main" id="{9A0BD839-32AD-4790-AF6A-ACE1602973E2}"/>
                    </a:ext>
                  </a:extLst>
                </p:cNvPr>
                <p:cNvSpPr/>
                <p:nvPr/>
              </p:nvSpPr>
              <p:spPr bwMode="auto">
                <a:xfrm>
                  <a:off x="9901557"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nvGrpSpPr>
              <p:cNvPr id="535" name="Group 534">
                <a:extLst>
                  <a:ext uri="{FF2B5EF4-FFF2-40B4-BE49-F238E27FC236}">
                    <a16:creationId xmlns:a16="http://schemas.microsoft.com/office/drawing/2014/main" id="{069A78F0-CCC6-4826-9D8A-AF6FF0D50B76}"/>
                  </a:ext>
                </a:extLst>
              </p:cNvPr>
              <p:cNvGrpSpPr/>
              <p:nvPr/>
            </p:nvGrpSpPr>
            <p:grpSpPr>
              <a:xfrm>
                <a:off x="5717649" y="1934179"/>
                <a:ext cx="230190" cy="230190"/>
                <a:chOff x="9273516" y="3238279"/>
                <a:chExt cx="914400" cy="914400"/>
              </a:xfrm>
            </p:grpSpPr>
            <p:pic>
              <p:nvPicPr>
                <p:cNvPr id="547" name="Graphic 546" descr="Cloud">
                  <a:extLst>
                    <a:ext uri="{FF2B5EF4-FFF2-40B4-BE49-F238E27FC236}">
                      <a16:creationId xmlns:a16="http://schemas.microsoft.com/office/drawing/2014/main" id="{ED567528-AE73-4C16-A2F2-1AAB1B75EEA0}"/>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9273516" y="3238279"/>
                  <a:ext cx="914400" cy="914400"/>
                </a:xfrm>
                <a:prstGeom prst="rect">
                  <a:avLst/>
                </a:prstGeom>
              </p:spPr>
            </p:pic>
            <p:sp>
              <p:nvSpPr>
                <p:cNvPr id="548" name="TextBox 547">
                  <a:extLst>
                    <a:ext uri="{FF2B5EF4-FFF2-40B4-BE49-F238E27FC236}">
                      <a16:creationId xmlns:a16="http://schemas.microsoft.com/office/drawing/2014/main" id="{C8A7D128-8905-40E9-9446-2E00C1EFF2DC}"/>
                    </a:ext>
                  </a:extLst>
                </p:cNvPr>
                <p:cNvSpPr txBox="1"/>
                <p:nvPr/>
              </p:nvSpPr>
              <p:spPr>
                <a:xfrm>
                  <a:off x="9534803" y="3556493"/>
                  <a:ext cx="391024" cy="399369"/>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700" b="0" i="0" u="none" strike="noStrike" kern="1200" cap="none" spc="0" normalizeH="0" baseline="0" noProof="0">
                      <a:ln>
                        <a:noFill/>
                      </a:ln>
                      <a:solidFill>
                        <a:srgbClr val="FFFFFF"/>
                      </a:solidFill>
                      <a:effectLst/>
                      <a:uLnTx/>
                      <a:uFillTx/>
                      <a:latin typeface="Verdana Pro Cond" panose="020B0604020202020204" pitchFamily="34" charset="0"/>
                      <a:ea typeface="+mn-ea"/>
                      <a:cs typeface="Segoe UI Semibold" panose="020B0702040204020203" pitchFamily="34" charset="0"/>
                    </a:rPr>
                    <a:t>S</a:t>
                  </a:r>
                  <a:r>
                    <a:rPr kumimoji="0" lang="en-US" sz="700" b="0" i="0" u="none" strike="noStrike" kern="1200" cap="none" spc="0" normalizeH="0" baseline="0" noProof="0">
                      <a:ln>
                        <a:noFill/>
                      </a:ln>
                      <a:solidFill>
                        <a:srgbClr val="FFFFFF"/>
                      </a:solidFill>
                      <a:effectLst/>
                      <a:uLnTx/>
                      <a:uFillTx/>
                      <a:latin typeface="Verdana Pro Cond Light" panose="020B0604020202020204" pitchFamily="34" charset="0"/>
                      <a:ea typeface="+mn-ea"/>
                      <a:cs typeface="+mn-cs"/>
                    </a:rPr>
                    <a:t>3</a:t>
                  </a:r>
                </a:p>
              </p:txBody>
            </p:sp>
          </p:grpSp>
          <p:pic>
            <p:nvPicPr>
              <p:cNvPr id="537" name="Picture 536" descr="Graphical user interface, application, icon&#10;&#10;Description automatically generated">
                <a:extLst>
                  <a:ext uri="{FF2B5EF4-FFF2-40B4-BE49-F238E27FC236}">
                    <a16:creationId xmlns:a16="http://schemas.microsoft.com/office/drawing/2014/main" id="{1A6AC03F-3308-4C7A-BF09-8CF7ED01A3FA}"/>
                  </a:ext>
                </a:extLst>
              </p:cNvPr>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a:off x="5698498" y="1762900"/>
                <a:ext cx="243816" cy="243816"/>
              </a:xfrm>
              <a:prstGeom prst="rect">
                <a:avLst/>
              </a:prstGeom>
            </p:spPr>
          </p:pic>
          <p:pic>
            <p:nvPicPr>
              <p:cNvPr id="538" name="Picture 537" descr="A picture containing icon&#10;&#10;Description automatically generated">
                <a:extLst>
                  <a:ext uri="{FF2B5EF4-FFF2-40B4-BE49-F238E27FC236}">
                    <a16:creationId xmlns:a16="http://schemas.microsoft.com/office/drawing/2014/main" id="{D7FC4204-73FD-4262-83BD-C401D1598FA7}"/>
                  </a:ext>
                </a:extLst>
              </p:cNvPr>
              <p:cNvPicPr>
                <a:picLocks noChangeAspect="1"/>
              </p:cNvPicPr>
              <p:nvPr/>
            </p:nvPicPr>
            <p:blipFill>
              <a:blip r:embed="rId32">
                <a:extLst>
                  <a:ext uri="{28A0092B-C50C-407E-A947-70E740481C1C}">
                    <a14:useLocalDpi xmlns:a14="http://schemas.microsoft.com/office/drawing/2010/main" val="0"/>
                  </a:ext>
                </a:extLst>
              </a:blip>
              <a:stretch>
                <a:fillRect/>
              </a:stretch>
            </p:blipFill>
            <p:spPr>
              <a:xfrm>
                <a:off x="5036432" y="1762711"/>
                <a:ext cx="243816" cy="243816"/>
              </a:xfrm>
              <a:prstGeom prst="rect">
                <a:avLst/>
              </a:prstGeom>
            </p:spPr>
          </p:pic>
          <p:pic>
            <p:nvPicPr>
              <p:cNvPr id="544" name="Picture 543" descr="Icon&#10;&#10;Description automatically generated">
                <a:extLst>
                  <a:ext uri="{FF2B5EF4-FFF2-40B4-BE49-F238E27FC236}">
                    <a16:creationId xmlns:a16="http://schemas.microsoft.com/office/drawing/2014/main" id="{6FB22555-0CAD-4A17-AE6E-2FE8A17D061C}"/>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5201948" y="1762711"/>
                <a:ext cx="243816" cy="243816"/>
              </a:xfrm>
              <a:prstGeom prst="rect">
                <a:avLst/>
              </a:prstGeom>
            </p:spPr>
          </p:pic>
          <p:pic>
            <p:nvPicPr>
              <p:cNvPr id="545" name="Picture 544" descr="Graphical user interface, icon&#10;&#10;Description automatically generated">
                <a:extLst>
                  <a:ext uri="{FF2B5EF4-FFF2-40B4-BE49-F238E27FC236}">
                    <a16:creationId xmlns:a16="http://schemas.microsoft.com/office/drawing/2014/main" id="{E3E9706C-AF97-4663-AF8C-47BA531DB794}"/>
                  </a:ext>
                </a:extLst>
              </p:cNvPr>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a:off x="5532981" y="1762711"/>
                <a:ext cx="243816" cy="243816"/>
              </a:xfrm>
              <a:prstGeom prst="rect">
                <a:avLst/>
              </a:prstGeom>
            </p:spPr>
          </p:pic>
          <p:pic>
            <p:nvPicPr>
              <p:cNvPr id="546" name="Picture 545" descr="Graphical user interface, application&#10;&#10;Description automatically generated">
                <a:extLst>
                  <a:ext uri="{FF2B5EF4-FFF2-40B4-BE49-F238E27FC236}">
                    <a16:creationId xmlns:a16="http://schemas.microsoft.com/office/drawing/2014/main" id="{1872696E-8BFF-4F07-8441-ED31588F0549}"/>
                  </a:ext>
                </a:extLst>
              </p:cNvPr>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5367464" y="1762711"/>
                <a:ext cx="243816" cy="243816"/>
              </a:xfrm>
              <a:prstGeom prst="rect">
                <a:avLst/>
              </a:prstGeom>
            </p:spPr>
          </p:pic>
        </p:grpSp>
      </p:grpSp>
      <p:grpSp>
        <p:nvGrpSpPr>
          <p:cNvPr id="208" name="Group 207">
            <a:extLst>
              <a:ext uri="{FF2B5EF4-FFF2-40B4-BE49-F238E27FC236}">
                <a16:creationId xmlns:a16="http://schemas.microsoft.com/office/drawing/2014/main" id="{485A36FA-DD4C-43CC-B299-3DAFA207094E}"/>
              </a:ext>
            </a:extLst>
          </p:cNvPr>
          <p:cNvGrpSpPr/>
          <p:nvPr/>
        </p:nvGrpSpPr>
        <p:grpSpPr>
          <a:xfrm>
            <a:off x="10319876" y="1363999"/>
            <a:ext cx="1671182" cy="3899520"/>
            <a:chOff x="10319876" y="1363999"/>
            <a:chExt cx="1671182" cy="3899520"/>
          </a:xfrm>
        </p:grpSpPr>
        <p:sp>
          <p:nvSpPr>
            <p:cNvPr id="395" name="Rectangle 394">
              <a:extLst>
                <a:ext uri="{FF2B5EF4-FFF2-40B4-BE49-F238E27FC236}">
                  <a16:creationId xmlns:a16="http://schemas.microsoft.com/office/drawing/2014/main" id="{17C1F6CF-E499-44BF-8FD8-CCCBC1846237}"/>
                </a:ext>
              </a:extLst>
            </p:cNvPr>
            <p:cNvSpPr/>
            <p:nvPr/>
          </p:nvSpPr>
          <p:spPr bwMode="auto">
            <a:xfrm>
              <a:off x="10322474" y="1363999"/>
              <a:ext cx="1653579" cy="389952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8" name="Rectangle 407">
              <a:extLst>
                <a:ext uri="{FF2B5EF4-FFF2-40B4-BE49-F238E27FC236}">
                  <a16:creationId xmlns:a16="http://schemas.microsoft.com/office/drawing/2014/main" id="{8C4E18A5-B800-44B1-B107-2F0CC16AD7A4}"/>
                </a:ext>
              </a:extLst>
            </p:cNvPr>
            <p:cNvSpPr/>
            <p:nvPr/>
          </p:nvSpPr>
          <p:spPr>
            <a:xfrm>
              <a:off x="10319876" y="1363999"/>
              <a:ext cx="1671182" cy="257763"/>
            </a:xfrm>
            <a:prstGeom prst="rect">
              <a:avLst/>
            </a:prstGeom>
            <a:solidFill>
              <a:schemeClr val="accent4"/>
            </a:solidFill>
          </p:spPr>
          <p:txBody>
            <a:bodyPr wrap="square" t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Identity &amp; Access</a:t>
              </a:r>
            </a:p>
          </p:txBody>
        </p:sp>
      </p:grpSp>
      <p:grpSp>
        <p:nvGrpSpPr>
          <p:cNvPr id="197" name="Group 196">
            <a:extLst>
              <a:ext uri="{FF2B5EF4-FFF2-40B4-BE49-F238E27FC236}">
                <a16:creationId xmlns:a16="http://schemas.microsoft.com/office/drawing/2014/main" id="{8E78AA2F-F4A6-4A02-A90C-CCB5ED1C6853}"/>
              </a:ext>
            </a:extLst>
          </p:cNvPr>
          <p:cNvGrpSpPr/>
          <p:nvPr/>
        </p:nvGrpSpPr>
        <p:grpSpPr>
          <a:xfrm>
            <a:off x="10331848" y="2221179"/>
            <a:ext cx="1637112" cy="2288467"/>
            <a:chOff x="10331848" y="2221179"/>
            <a:chExt cx="1637112" cy="2288467"/>
          </a:xfrm>
        </p:grpSpPr>
        <p:grpSp>
          <p:nvGrpSpPr>
            <p:cNvPr id="194" name="Group 193">
              <a:extLst>
                <a:ext uri="{FF2B5EF4-FFF2-40B4-BE49-F238E27FC236}">
                  <a16:creationId xmlns:a16="http://schemas.microsoft.com/office/drawing/2014/main" id="{D7234FF2-A6BE-4C87-8C74-488F52E2A33E}"/>
                </a:ext>
              </a:extLst>
            </p:cNvPr>
            <p:cNvGrpSpPr/>
            <p:nvPr/>
          </p:nvGrpSpPr>
          <p:grpSpPr>
            <a:xfrm>
              <a:off x="10331848" y="2221179"/>
              <a:ext cx="1637112" cy="2288467"/>
              <a:chOff x="10331848" y="2221179"/>
              <a:chExt cx="1637112" cy="2288467"/>
            </a:xfrm>
          </p:grpSpPr>
          <p:sp>
            <p:nvSpPr>
              <p:cNvPr id="396" name="Rectangle 395">
                <a:hlinkClick r:id="rId36" tooltip="Azure Active Directory (Azure AD) is Microsoft’s multi-tenant, cloud-based directory, and identity management service that combines core directory services, application access management, and identity protection into a single solution."/>
                <a:extLst>
                  <a:ext uri="{FF2B5EF4-FFF2-40B4-BE49-F238E27FC236}">
                    <a16:creationId xmlns:a16="http://schemas.microsoft.com/office/drawing/2014/main" id="{232F512B-4073-48D9-888F-D4C61A9BEAB4}"/>
                  </a:ext>
                </a:extLst>
              </p:cNvPr>
              <p:cNvSpPr/>
              <p:nvPr/>
            </p:nvSpPr>
            <p:spPr>
              <a:xfrm>
                <a:off x="10373802" y="2221179"/>
                <a:ext cx="1595158" cy="332413"/>
              </a:xfrm>
              <a:prstGeom prst="rect">
                <a:avLst/>
              </a:prstGeom>
              <a:solidFill>
                <a:schemeClr val="bg1"/>
              </a:solidFill>
              <a:ln w="14224">
                <a:noFill/>
              </a:ln>
            </p:spPr>
            <p:style>
              <a:lnRef idx="2">
                <a:schemeClr val="accent1">
                  <a:shade val="50000"/>
                </a:schemeClr>
              </a:lnRef>
              <a:fillRef idx="1">
                <a:schemeClr val="accent1"/>
              </a:fillRef>
              <a:effectRef idx="0">
                <a:schemeClr val="accent1"/>
              </a:effectRef>
              <a:fontRef idx="minor">
                <a:schemeClr val="lt1"/>
              </a:fontRef>
            </p:style>
            <p:txBody>
              <a:bodyPr lIns="274320" rtlCol="0" anchor="ctr"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a:t>
                </a:r>
              </a:p>
            </p:txBody>
          </p:sp>
          <p:cxnSp>
            <p:nvCxnSpPr>
              <p:cNvPr id="416" name="Straight Connector 415">
                <a:extLst>
                  <a:ext uri="{FF2B5EF4-FFF2-40B4-BE49-F238E27FC236}">
                    <a16:creationId xmlns:a16="http://schemas.microsoft.com/office/drawing/2014/main" id="{1FB27A8A-986B-4EE1-A675-365750CE6C35}"/>
                  </a:ext>
                </a:extLst>
              </p:cNvPr>
              <p:cNvCxnSpPr>
                <a:cxnSpLocks/>
              </p:cNvCxnSpPr>
              <p:nvPr/>
            </p:nvCxnSpPr>
            <p:spPr>
              <a:xfrm>
                <a:off x="10436665" y="2383742"/>
                <a:ext cx="0" cy="2125904"/>
              </a:xfrm>
              <a:prstGeom prst="line">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458" name="Picture 457">
                <a:extLst>
                  <a:ext uri="{FF2B5EF4-FFF2-40B4-BE49-F238E27FC236}">
                    <a16:creationId xmlns:a16="http://schemas.microsoft.com/office/drawing/2014/main" id="{FD46B378-1E6A-4F89-BCCD-3DEE2EDF89DF}"/>
                  </a:ext>
                </a:extLst>
              </p:cNvPr>
              <p:cNvPicPr>
                <a:picLocks noChangeAspect="1"/>
              </p:cNvPicPr>
              <p:nvPr/>
            </p:nvPicPr>
            <p:blipFill>
              <a:blip r:embed="rId37">
                <a:biLevel thresh="25000"/>
              </a:blip>
              <a:stretch>
                <a:fillRect/>
              </a:stretch>
            </p:blipFill>
            <p:spPr>
              <a:xfrm>
                <a:off x="10331848" y="2244326"/>
                <a:ext cx="278831" cy="278832"/>
              </a:xfrm>
              <a:prstGeom prst="rect">
                <a:avLst/>
              </a:prstGeom>
            </p:spPr>
          </p:pic>
        </p:grpSp>
        <p:pic>
          <p:nvPicPr>
            <p:cNvPr id="128" name="Graphic 127">
              <a:extLst>
                <a:ext uri="{FF2B5EF4-FFF2-40B4-BE49-F238E27FC236}">
                  <a16:creationId xmlns:a16="http://schemas.microsoft.com/office/drawing/2014/main" id="{567A140F-C107-43A8-872F-3489546185CF}"/>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10361387" y="2262833"/>
              <a:ext cx="257470" cy="257470"/>
            </a:xfrm>
            <a:prstGeom prst="rect">
              <a:avLst/>
            </a:prstGeom>
          </p:spPr>
        </p:pic>
      </p:grpSp>
      <p:grpSp>
        <p:nvGrpSpPr>
          <p:cNvPr id="210" name="Group 209">
            <a:extLst>
              <a:ext uri="{FF2B5EF4-FFF2-40B4-BE49-F238E27FC236}">
                <a16:creationId xmlns:a16="http://schemas.microsoft.com/office/drawing/2014/main" id="{823BECBC-9E46-429E-A91E-34F87DD16424}"/>
              </a:ext>
            </a:extLst>
          </p:cNvPr>
          <p:cNvGrpSpPr/>
          <p:nvPr/>
        </p:nvGrpSpPr>
        <p:grpSpPr>
          <a:xfrm>
            <a:off x="2048164" y="5486332"/>
            <a:ext cx="3281298" cy="915273"/>
            <a:chOff x="2048164" y="5486332"/>
            <a:chExt cx="3281298" cy="915273"/>
          </a:xfrm>
        </p:grpSpPr>
        <p:sp>
          <p:nvSpPr>
            <p:cNvPr id="148" name="Rectangle 147">
              <a:extLst>
                <a:ext uri="{FF2B5EF4-FFF2-40B4-BE49-F238E27FC236}">
                  <a16:creationId xmlns:a16="http://schemas.microsoft.com/office/drawing/2014/main" id="{6975333C-0C34-4997-B671-17CC4C1D1916}"/>
                </a:ext>
              </a:extLst>
            </p:cNvPr>
            <p:cNvSpPr/>
            <p:nvPr/>
          </p:nvSpPr>
          <p:spPr bwMode="auto">
            <a:xfrm>
              <a:off x="2048164" y="5517055"/>
              <a:ext cx="3280859" cy="88455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181" name="Group 180">
              <a:extLst>
                <a:ext uri="{FF2B5EF4-FFF2-40B4-BE49-F238E27FC236}">
                  <a16:creationId xmlns:a16="http://schemas.microsoft.com/office/drawing/2014/main" id="{07B49584-D5C0-4D90-95EA-88D082943EFF}"/>
                </a:ext>
              </a:extLst>
            </p:cNvPr>
            <p:cNvGrpSpPr/>
            <p:nvPr/>
          </p:nvGrpSpPr>
          <p:grpSpPr>
            <a:xfrm>
              <a:off x="2048603" y="5486332"/>
              <a:ext cx="3280859" cy="257763"/>
              <a:chOff x="2048166" y="5509238"/>
              <a:chExt cx="3280859" cy="257763"/>
            </a:xfrm>
          </p:grpSpPr>
          <p:grpSp>
            <p:nvGrpSpPr>
              <p:cNvPr id="37" name="Group 36">
                <a:extLst>
                  <a:ext uri="{FF2B5EF4-FFF2-40B4-BE49-F238E27FC236}">
                    <a16:creationId xmlns:a16="http://schemas.microsoft.com/office/drawing/2014/main" id="{94DEB955-D431-494F-B055-E02E3AAD9A9E}"/>
                  </a:ext>
                </a:extLst>
              </p:cNvPr>
              <p:cNvGrpSpPr/>
              <p:nvPr/>
            </p:nvGrpSpPr>
            <p:grpSpPr>
              <a:xfrm>
                <a:off x="2048166" y="5509238"/>
                <a:ext cx="3280859" cy="257763"/>
                <a:chOff x="2048165" y="5509238"/>
                <a:chExt cx="3030897" cy="257763"/>
              </a:xfrm>
            </p:grpSpPr>
            <p:sp>
              <p:nvSpPr>
                <p:cNvPr id="668" name="Rectangle 667">
                  <a:extLst>
                    <a:ext uri="{FF2B5EF4-FFF2-40B4-BE49-F238E27FC236}">
                      <a16:creationId xmlns:a16="http://schemas.microsoft.com/office/drawing/2014/main" id="{6183ED31-37AA-4F47-AC7E-1F9B4813AD98}"/>
                    </a:ext>
                  </a:extLst>
                </p:cNvPr>
                <p:cNvSpPr/>
                <p:nvPr/>
              </p:nvSpPr>
              <p:spPr>
                <a:xfrm>
                  <a:off x="2048165" y="5509238"/>
                  <a:ext cx="3030897" cy="257763"/>
                </a:xfrm>
                <a:prstGeom prst="rect">
                  <a:avLst/>
                </a:prstGeom>
                <a:solidFill>
                  <a:srgbClr val="D83B01"/>
                </a:solidFill>
              </p:spPr>
              <p:txBody>
                <a:bodyPr wrap="square" rIns="914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IoT and Operational Technology (OT)</a:t>
                  </a:r>
                </a:p>
              </p:txBody>
            </p:sp>
            <p:sp>
              <p:nvSpPr>
                <p:cNvPr id="553" name="IoT">
                  <a:extLst>
                    <a:ext uri="{FF2B5EF4-FFF2-40B4-BE49-F238E27FC236}">
                      <a16:creationId xmlns:a16="http://schemas.microsoft.com/office/drawing/2014/main" id="{A590417D-DD59-4D57-8984-6587158FF907}"/>
                    </a:ext>
                  </a:extLst>
                </p:cNvPr>
                <p:cNvSpPr>
                  <a:spLocks noChangeAspect="1" noEditPoints="1"/>
                </p:cNvSpPr>
                <p:nvPr/>
              </p:nvSpPr>
              <p:spPr bwMode="auto">
                <a:xfrm>
                  <a:off x="2209861" y="5549560"/>
                  <a:ext cx="184761" cy="185056"/>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4224" cap="sq">
                  <a:solidFill>
                    <a:schemeClr val="bg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pic>
            <p:nvPicPr>
              <p:cNvPr id="36" name="Graphic 35" descr="Factory">
                <a:extLst>
                  <a:ext uri="{FF2B5EF4-FFF2-40B4-BE49-F238E27FC236}">
                    <a16:creationId xmlns:a16="http://schemas.microsoft.com/office/drawing/2014/main" id="{F3329862-FB6F-48F7-A41B-A2369F388254}"/>
                  </a:ext>
                </a:extLst>
              </p:cNvPr>
              <p:cNvPicPr>
                <a:picLocks noChangeAspect="1"/>
              </p:cNvPicPr>
              <p:nvPr/>
            </p:nvPicPr>
            <p:blipFill>
              <a:blip r:embed="rId40">
                <a:extLst>
                  <a:ext uri="{28A0092B-C50C-407E-A947-70E740481C1C}">
                    <a14:useLocalDpi xmlns:a14="http://schemas.microsoft.com/office/drawing/2010/main" val="0"/>
                  </a:ext>
                  <a:ext uri="{96DAC541-7B7A-43D3-8B79-37D633B846F1}">
                    <asvg:svgBlip xmlns:asvg="http://schemas.microsoft.com/office/drawing/2016/SVG/main" r:embed="rId41"/>
                  </a:ext>
                </a:extLst>
              </a:blip>
              <a:stretch>
                <a:fillRect/>
              </a:stretch>
            </p:blipFill>
            <p:spPr>
              <a:xfrm>
                <a:off x="5018255" y="5522475"/>
                <a:ext cx="207466" cy="207466"/>
              </a:xfrm>
              <a:prstGeom prst="rect">
                <a:avLst/>
              </a:prstGeom>
            </p:spPr>
          </p:pic>
        </p:grpSp>
      </p:grpSp>
      <p:grpSp>
        <p:nvGrpSpPr>
          <p:cNvPr id="209" name="Group 208">
            <a:extLst>
              <a:ext uri="{FF2B5EF4-FFF2-40B4-BE49-F238E27FC236}">
                <a16:creationId xmlns:a16="http://schemas.microsoft.com/office/drawing/2014/main" id="{1F5367C4-B40E-4994-BAA4-E30D5D87B7DE}"/>
              </a:ext>
            </a:extLst>
          </p:cNvPr>
          <p:cNvGrpSpPr/>
          <p:nvPr/>
        </p:nvGrpSpPr>
        <p:grpSpPr>
          <a:xfrm>
            <a:off x="8304730" y="5464837"/>
            <a:ext cx="3599041" cy="641432"/>
            <a:chOff x="8304730" y="5418388"/>
            <a:chExt cx="3599041" cy="641432"/>
          </a:xfrm>
        </p:grpSpPr>
        <p:sp>
          <p:nvSpPr>
            <p:cNvPr id="108" name="Rectangle 107">
              <a:extLst>
                <a:ext uri="{FF2B5EF4-FFF2-40B4-BE49-F238E27FC236}">
                  <a16:creationId xmlns:a16="http://schemas.microsoft.com/office/drawing/2014/main" id="{F36A1F21-B710-4B22-83DD-22E98515DA38}"/>
                </a:ext>
              </a:extLst>
            </p:cNvPr>
            <p:cNvSpPr/>
            <p:nvPr/>
          </p:nvSpPr>
          <p:spPr bwMode="auto">
            <a:xfrm>
              <a:off x="8307885" y="5420073"/>
              <a:ext cx="3595886" cy="639747"/>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3" name="Rectangle 122">
              <a:extLst>
                <a:ext uri="{FF2B5EF4-FFF2-40B4-BE49-F238E27FC236}">
                  <a16:creationId xmlns:a16="http://schemas.microsoft.com/office/drawing/2014/main" id="{72DFDBA4-AC0D-4698-98B9-1D96BFAFF1FF}"/>
                </a:ext>
              </a:extLst>
            </p:cNvPr>
            <p:cNvSpPr/>
            <p:nvPr/>
          </p:nvSpPr>
          <p:spPr>
            <a:xfrm>
              <a:off x="8304730" y="5418388"/>
              <a:ext cx="3599012" cy="261610"/>
            </a:xfrm>
            <a:prstGeom prst="rect">
              <a:avLst/>
            </a:prstGeom>
            <a:solidFill>
              <a:srgbClr val="00B050"/>
            </a:solidFill>
          </p:spPr>
          <p:txBody>
            <a:bodyPr wrap="square" rIns="914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People Security</a:t>
              </a:r>
            </a:p>
          </p:txBody>
        </p:sp>
      </p:grpSp>
      <p:grpSp>
        <p:nvGrpSpPr>
          <p:cNvPr id="196" name="Group 195">
            <a:extLst>
              <a:ext uri="{FF2B5EF4-FFF2-40B4-BE49-F238E27FC236}">
                <a16:creationId xmlns:a16="http://schemas.microsoft.com/office/drawing/2014/main" id="{4135EB06-30CD-4B04-B4E0-37CCE1CA98BB}"/>
              </a:ext>
            </a:extLst>
          </p:cNvPr>
          <p:cNvGrpSpPr/>
          <p:nvPr/>
        </p:nvGrpSpPr>
        <p:grpSpPr>
          <a:xfrm>
            <a:off x="3830820" y="2905602"/>
            <a:ext cx="1293855" cy="2126788"/>
            <a:chOff x="3830820" y="2905602"/>
            <a:chExt cx="1293855" cy="2126788"/>
          </a:xfrm>
        </p:grpSpPr>
        <p:sp>
          <p:nvSpPr>
            <p:cNvPr id="152" name="Rectangle 151">
              <a:extLst>
                <a:ext uri="{FF2B5EF4-FFF2-40B4-BE49-F238E27FC236}">
                  <a16:creationId xmlns:a16="http://schemas.microsoft.com/office/drawing/2014/main" id="{E9A1C1E5-5EB0-4F4F-B33A-2FD16A538B73}"/>
                </a:ext>
              </a:extLst>
            </p:cNvPr>
            <p:cNvSpPr/>
            <p:nvPr/>
          </p:nvSpPr>
          <p:spPr bwMode="auto">
            <a:xfrm>
              <a:off x="4198753" y="3146703"/>
              <a:ext cx="598169" cy="1885687"/>
            </a:xfrm>
            <a:prstGeom prst="rect">
              <a:avLst/>
            </a:prstGeom>
            <a:solidFill>
              <a:srgbClr val="F8CF5A">
                <a:alpha val="21961"/>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91440" rIns="4572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91" name="TextBox 490">
              <a:extLst>
                <a:ext uri="{FF2B5EF4-FFF2-40B4-BE49-F238E27FC236}">
                  <a16:creationId xmlns:a16="http://schemas.microsoft.com/office/drawing/2014/main" id="{3344623C-5BC6-480B-BA98-B820168FAD76}"/>
                </a:ext>
              </a:extLst>
            </p:cNvPr>
            <p:cNvSpPr txBox="1"/>
            <p:nvPr/>
          </p:nvSpPr>
          <p:spPr>
            <a:xfrm>
              <a:off x="3830820" y="2905602"/>
              <a:ext cx="1293855" cy="215444"/>
            </a:xfrm>
            <a:prstGeom prst="rect">
              <a:avLst/>
            </a:prstGeom>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gs>
                      <a:gs pos="100000">
                        <a:srgbClr val="505050"/>
                      </a:gs>
                    </a:gsLst>
                    <a:lin ang="5400000" scaled="1"/>
                  </a:gradFill>
                  <a:effectLst/>
                  <a:uLnTx/>
                  <a:uFillTx/>
                  <a:latin typeface="Segoe UI Semibold" panose="020B0702040204020203" pitchFamily="34" charset="0"/>
                  <a:ea typeface="+mn-ea"/>
                  <a:cs typeface="Segoe UI Semibold" panose="020B0702040204020203" pitchFamily="34" charset="0"/>
                </a:rPr>
                <a:t>3rd party IaaS &amp; PaaS</a:t>
              </a:r>
            </a:p>
          </p:txBody>
        </p:sp>
        <p:grpSp>
          <p:nvGrpSpPr>
            <p:cNvPr id="27" name="Group 26">
              <a:extLst>
                <a:ext uri="{FF2B5EF4-FFF2-40B4-BE49-F238E27FC236}">
                  <a16:creationId xmlns:a16="http://schemas.microsoft.com/office/drawing/2014/main" id="{A7BEEB42-1927-43BB-BC1B-0955992CCF86}"/>
                </a:ext>
              </a:extLst>
            </p:cNvPr>
            <p:cNvGrpSpPr/>
            <p:nvPr/>
          </p:nvGrpSpPr>
          <p:grpSpPr>
            <a:xfrm>
              <a:off x="4280352" y="3190391"/>
              <a:ext cx="389408" cy="277495"/>
              <a:chOff x="3627007" y="2775692"/>
              <a:chExt cx="426222" cy="303732"/>
            </a:xfrm>
          </p:grpSpPr>
          <p:pic>
            <p:nvPicPr>
              <p:cNvPr id="39" name="Picture 38">
                <a:extLst>
                  <a:ext uri="{FF2B5EF4-FFF2-40B4-BE49-F238E27FC236}">
                    <a16:creationId xmlns:a16="http://schemas.microsoft.com/office/drawing/2014/main" id="{38922EE3-F77D-4E74-AB22-AA5F08B2A84A}"/>
                  </a:ext>
                </a:extLst>
              </p:cNvPr>
              <p:cNvPicPr>
                <a:picLocks noChangeAspect="1"/>
              </p:cNvPicPr>
              <p:nvPr/>
            </p:nvPicPr>
            <p:blipFill>
              <a:blip r:embed="rId42">
                <a:extLst>
                  <a:ext uri="{28A0092B-C50C-407E-A947-70E740481C1C}">
                    <a14:useLocalDpi xmlns:a14="http://schemas.microsoft.com/office/drawing/2010/main" val="0"/>
                  </a:ext>
                </a:extLst>
              </a:blip>
              <a:stretch>
                <a:fillRect/>
              </a:stretch>
            </p:blipFill>
            <p:spPr>
              <a:xfrm>
                <a:off x="3774185" y="2775692"/>
                <a:ext cx="211732" cy="126583"/>
              </a:xfrm>
              <a:prstGeom prst="rect">
                <a:avLst/>
              </a:prstGeom>
            </p:spPr>
          </p:pic>
          <p:pic>
            <p:nvPicPr>
              <p:cNvPr id="84" name="Shape 458">
                <a:extLst>
                  <a:ext uri="{FF2B5EF4-FFF2-40B4-BE49-F238E27FC236}">
                    <a16:creationId xmlns:a16="http://schemas.microsoft.com/office/drawing/2014/main" id="{C9A34AA6-4E5C-4B21-957C-CCECC2918B9B}"/>
                  </a:ext>
                </a:extLst>
              </p:cNvPr>
              <p:cNvPicPr preferRelativeResize="0"/>
              <p:nvPr/>
            </p:nvPicPr>
            <p:blipFill rotWithShape="1">
              <a:blip r:embed="rId43">
                <a:alphaModFix/>
              </a:blip>
              <a:srcRect r="85330"/>
              <a:stretch/>
            </p:blipFill>
            <p:spPr>
              <a:xfrm>
                <a:off x="3627007" y="2891434"/>
                <a:ext cx="216058" cy="187990"/>
              </a:xfrm>
              <a:prstGeom prst="rect">
                <a:avLst/>
              </a:prstGeom>
              <a:noFill/>
              <a:ln>
                <a:noFill/>
              </a:ln>
            </p:spPr>
          </p:pic>
          <p:grpSp>
            <p:nvGrpSpPr>
              <p:cNvPr id="586" name="Group 585">
                <a:extLst>
                  <a:ext uri="{FF2B5EF4-FFF2-40B4-BE49-F238E27FC236}">
                    <a16:creationId xmlns:a16="http://schemas.microsoft.com/office/drawing/2014/main" id="{F66133D2-610C-41BB-BB2F-ABDC2EF66F77}"/>
                  </a:ext>
                </a:extLst>
              </p:cNvPr>
              <p:cNvGrpSpPr/>
              <p:nvPr/>
            </p:nvGrpSpPr>
            <p:grpSpPr>
              <a:xfrm flipV="1">
                <a:off x="3864561" y="2998636"/>
                <a:ext cx="188668" cy="45719"/>
                <a:chOff x="6660452" y="3094221"/>
                <a:chExt cx="188672" cy="45719"/>
              </a:xfrm>
            </p:grpSpPr>
            <p:sp>
              <p:nvSpPr>
                <p:cNvPr id="587" name="Oval 586">
                  <a:extLst>
                    <a:ext uri="{FF2B5EF4-FFF2-40B4-BE49-F238E27FC236}">
                      <a16:creationId xmlns:a16="http://schemas.microsoft.com/office/drawing/2014/main" id="{B8189DEC-7916-4C44-AC6A-182F7174BC18}"/>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8" name="Oval 587">
                  <a:extLst>
                    <a:ext uri="{FF2B5EF4-FFF2-40B4-BE49-F238E27FC236}">
                      <a16:creationId xmlns:a16="http://schemas.microsoft.com/office/drawing/2014/main" id="{5DF59CBE-E468-4B6A-B91A-0EE0701D5C0D}"/>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9" name="Oval 588">
                  <a:extLst>
                    <a:ext uri="{FF2B5EF4-FFF2-40B4-BE49-F238E27FC236}">
                      <a16:creationId xmlns:a16="http://schemas.microsoft.com/office/drawing/2014/main" id="{ED16FFC3-A084-4B14-9750-F862EF632E54}"/>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grpSp>
        <p:nvGrpSpPr>
          <p:cNvPr id="173" name="Group 172">
            <a:extLst>
              <a:ext uri="{FF2B5EF4-FFF2-40B4-BE49-F238E27FC236}">
                <a16:creationId xmlns:a16="http://schemas.microsoft.com/office/drawing/2014/main" id="{F51090BF-4774-4C24-8964-53EC6DF46B30}"/>
              </a:ext>
            </a:extLst>
          </p:cNvPr>
          <p:cNvGrpSpPr/>
          <p:nvPr/>
        </p:nvGrpSpPr>
        <p:grpSpPr>
          <a:xfrm>
            <a:off x="2354296" y="4340924"/>
            <a:ext cx="5790096" cy="219445"/>
            <a:chOff x="2354296" y="4340924"/>
            <a:chExt cx="5790096" cy="219445"/>
          </a:xfrm>
        </p:grpSpPr>
        <p:sp>
          <p:nvSpPr>
            <p:cNvPr id="96" name="Rectangle 95">
              <a:hlinkClick r:id="rId44" tooltip="Azure Arc extends Azure management to resources in other clouds and on-premises datacenters, enabling consistent management &amp; security experience across platforms. Azure Arc projects these resources into ARM so they can be managed by Azure tooling like ASC"/>
              <a:extLst>
                <a:ext uri="{FF2B5EF4-FFF2-40B4-BE49-F238E27FC236}">
                  <a16:creationId xmlns:a16="http://schemas.microsoft.com/office/drawing/2014/main" id="{1757E108-FCF2-4FE3-A57E-49C14BF707E0}"/>
                </a:ext>
              </a:extLst>
            </p:cNvPr>
            <p:cNvSpPr/>
            <p:nvPr/>
          </p:nvSpPr>
          <p:spPr>
            <a:xfrm>
              <a:off x="2354296" y="4340924"/>
              <a:ext cx="5790096"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Arc</a:t>
              </a:r>
            </a:p>
          </p:txBody>
        </p:sp>
        <p:pic>
          <p:nvPicPr>
            <p:cNvPr id="122" name="Picture 121">
              <a:extLst>
                <a:ext uri="{FF2B5EF4-FFF2-40B4-BE49-F238E27FC236}">
                  <a16:creationId xmlns:a16="http://schemas.microsoft.com/office/drawing/2014/main" id="{D65BB8A6-57AB-47A6-A182-D63EAAD8D9D9}"/>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384715" y="4397101"/>
              <a:ext cx="150932" cy="112545"/>
            </a:xfrm>
            <a:prstGeom prst="rect">
              <a:avLst/>
            </a:prstGeom>
          </p:spPr>
        </p:pic>
      </p:grpSp>
      <p:cxnSp>
        <p:nvCxnSpPr>
          <p:cNvPr id="43" name="Straight Connector 42">
            <a:extLst>
              <a:ext uri="{FF2B5EF4-FFF2-40B4-BE49-F238E27FC236}">
                <a16:creationId xmlns:a16="http://schemas.microsoft.com/office/drawing/2014/main" id="{686979AD-7506-4848-A0CB-AAE0010A1835}"/>
              </a:ext>
            </a:extLst>
          </p:cNvPr>
          <p:cNvCxnSpPr>
            <a:cxnSpLocks/>
          </p:cNvCxnSpPr>
          <p:nvPr/>
        </p:nvCxnSpPr>
        <p:spPr>
          <a:xfrm>
            <a:off x="2444481" y="4067629"/>
            <a:ext cx="4266882" cy="0"/>
          </a:xfrm>
          <a:prstGeom prst="line">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42" name="Straight Connector 41">
            <a:extLst>
              <a:ext uri="{FF2B5EF4-FFF2-40B4-BE49-F238E27FC236}">
                <a16:creationId xmlns:a16="http://schemas.microsoft.com/office/drawing/2014/main" id="{FD781F73-245A-4B7F-B681-07D153FF2E55}"/>
              </a:ext>
            </a:extLst>
          </p:cNvPr>
          <p:cNvCxnSpPr/>
          <p:nvPr/>
        </p:nvCxnSpPr>
        <p:spPr>
          <a:xfrm>
            <a:off x="9278513" y="1526476"/>
            <a:ext cx="0" cy="178543"/>
          </a:xfrm>
          <a:prstGeom prst="line">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62" name="Rectangle 561">
            <a:extLst>
              <a:ext uri="{FF2B5EF4-FFF2-40B4-BE49-F238E27FC236}">
                <a16:creationId xmlns:a16="http://schemas.microsoft.com/office/drawing/2014/main" id="{54630357-784F-40AC-A0AB-995EBF460BA8}"/>
              </a:ext>
            </a:extLst>
          </p:cNvPr>
          <p:cNvSpPr/>
          <p:nvPr/>
        </p:nvSpPr>
        <p:spPr>
          <a:xfrm rot="16200000">
            <a:off x="1818495" y="4356280"/>
            <a:ext cx="765063" cy="257763"/>
          </a:xfrm>
          <a:prstGeom prst="rect">
            <a:avLst/>
          </a:prstGeom>
          <a:solidFill>
            <a:schemeClr val="bg1">
              <a:lumMod val="95000"/>
            </a:schemeClr>
          </a:solidFill>
        </p:spPr>
        <p:txBody>
          <a:bodyPr wrap="square" lIns="0" r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Intranet</a:t>
            </a:r>
          </a:p>
        </p:txBody>
      </p:sp>
      <p:sp>
        <p:nvSpPr>
          <p:cNvPr id="510" name="Rectangle 509">
            <a:extLst>
              <a:ext uri="{FF2B5EF4-FFF2-40B4-BE49-F238E27FC236}">
                <a16:creationId xmlns:a16="http://schemas.microsoft.com/office/drawing/2014/main" id="{6ECCD49E-51AE-4DD3-AE0C-3543F282C7EB}"/>
              </a:ext>
            </a:extLst>
          </p:cNvPr>
          <p:cNvSpPr/>
          <p:nvPr/>
        </p:nvSpPr>
        <p:spPr>
          <a:xfrm rot="16200000">
            <a:off x="1747687" y="3471352"/>
            <a:ext cx="910563" cy="257763"/>
          </a:xfrm>
          <a:prstGeom prst="rect">
            <a:avLst/>
          </a:prstGeom>
          <a:solidFill>
            <a:schemeClr val="bg1">
              <a:lumMod val="95000"/>
            </a:schemeClr>
          </a:solidFill>
        </p:spPr>
        <p:txBody>
          <a:bodyPr wrap="square" rIns="45720">
            <a:spAutoFit/>
          </a:bodyPr>
          <a:lstStyle/>
          <a:p>
            <a:pPr marL="17145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Extranet</a:t>
            </a:r>
          </a:p>
        </p:txBody>
      </p:sp>
      <p:sp>
        <p:nvSpPr>
          <p:cNvPr id="175" name="Left Bracket 174">
            <a:extLst>
              <a:ext uri="{FF2B5EF4-FFF2-40B4-BE49-F238E27FC236}">
                <a16:creationId xmlns:a16="http://schemas.microsoft.com/office/drawing/2014/main" id="{7B9DD59C-3364-4C6F-871D-7472CD5F9D83}"/>
              </a:ext>
            </a:extLst>
          </p:cNvPr>
          <p:cNvSpPr/>
          <p:nvPr/>
        </p:nvSpPr>
        <p:spPr>
          <a:xfrm rot="5400000">
            <a:off x="4753176" y="3336239"/>
            <a:ext cx="244870" cy="2403613"/>
          </a:xfrm>
          <a:prstGeom prst="leftBracket">
            <a:avLst>
              <a:gd name="adj" fmla="val 0"/>
            </a:avLst>
          </a:prstGeom>
          <a:gradFill>
            <a:gsLst>
              <a:gs pos="0">
                <a:schemeClr val="accent1">
                  <a:lumMod val="5000"/>
                  <a:lumOff val="95000"/>
                  <a:alpha val="50000"/>
                </a:schemeClr>
              </a:gs>
              <a:gs pos="78000">
                <a:srgbClr val="5C2D91">
                  <a:alpha val="20000"/>
                </a:srgbClr>
              </a:gs>
            </a:gsLst>
            <a:lin ang="10800000" scaled="1"/>
          </a:gradFill>
          <a:ln w="19050">
            <a:gradFill flip="none" rotWithShape="1">
              <a:gsLst>
                <a:gs pos="8000">
                  <a:schemeClr val="accent1">
                    <a:lumMod val="5000"/>
                    <a:lumOff val="95000"/>
                  </a:schemeClr>
                </a:gs>
                <a:gs pos="78000">
                  <a:srgbClr val="5C2D91"/>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187" name="Left Bracket 186">
            <a:extLst>
              <a:ext uri="{FF2B5EF4-FFF2-40B4-BE49-F238E27FC236}">
                <a16:creationId xmlns:a16="http://schemas.microsoft.com/office/drawing/2014/main" id="{9A2E5098-3908-4165-8A2A-57DCE86B82A5}"/>
              </a:ext>
            </a:extLst>
          </p:cNvPr>
          <p:cNvSpPr/>
          <p:nvPr/>
        </p:nvSpPr>
        <p:spPr>
          <a:xfrm rot="5400000">
            <a:off x="4409159" y="2805630"/>
            <a:ext cx="246369" cy="1645508"/>
          </a:xfrm>
          <a:custGeom>
            <a:avLst/>
            <a:gdLst>
              <a:gd name="connsiteX0" fmla="*/ 244870 w 244870"/>
              <a:gd name="connsiteY0" fmla="*/ 1645508 h 1645508"/>
              <a:gd name="connsiteX1" fmla="*/ 0 w 244870"/>
              <a:gd name="connsiteY1" fmla="*/ 1645506 h 1645508"/>
              <a:gd name="connsiteX2" fmla="*/ 0 w 244870"/>
              <a:gd name="connsiteY2" fmla="*/ 2 h 1645508"/>
              <a:gd name="connsiteX3" fmla="*/ 244870 w 244870"/>
              <a:gd name="connsiteY3" fmla="*/ 0 h 1645508"/>
              <a:gd name="connsiteX4" fmla="*/ 244870 w 244870"/>
              <a:gd name="connsiteY4" fmla="*/ 1645508 h 1645508"/>
              <a:gd name="connsiteX0" fmla="*/ 244870 w 244870"/>
              <a:gd name="connsiteY0" fmla="*/ 1645508 h 1645508"/>
              <a:gd name="connsiteX1" fmla="*/ 0 w 244870"/>
              <a:gd name="connsiteY1" fmla="*/ 1645506 h 1645508"/>
              <a:gd name="connsiteX2" fmla="*/ 0 w 244870"/>
              <a:gd name="connsiteY2" fmla="*/ 2 h 1645508"/>
              <a:gd name="connsiteX3" fmla="*/ 244870 w 244870"/>
              <a:gd name="connsiteY3" fmla="*/ 0 h 1645508"/>
              <a:gd name="connsiteX0" fmla="*/ 246369 w 246369"/>
              <a:gd name="connsiteY0" fmla="*/ 1645508 h 1645508"/>
              <a:gd name="connsiteX1" fmla="*/ 1499 w 246369"/>
              <a:gd name="connsiteY1" fmla="*/ 1645506 h 1645508"/>
              <a:gd name="connsiteX2" fmla="*/ 1499 w 246369"/>
              <a:gd name="connsiteY2" fmla="*/ 2 h 1645508"/>
              <a:gd name="connsiteX3" fmla="*/ 246369 w 246369"/>
              <a:gd name="connsiteY3" fmla="*/ 0 h 1645508"/>
              <a:gd name="connsiteX4" fmla="*/ 246369 w 246369"/>
              <a:gd name="connsiteY4" fmla="*/ 1645508 h 1645508"/>
              <a:gd name="connsiteX0" fmla="*/ 246369 w 246369"/>
              <a:gd name="connsiteY0" fmla="*/ 1645508 h 1645508"/>
              <a:gd name="connsiteX1" fmla="*/ 1499 w 246369"/>
              <a:gd name="connsiteY1" fmla="*/ 1645506 h 1645508"/>
              <a:gd name="connsiteX2" fmla="*/ 0 w 246369"/>
              <a:gd name="connsiteY2" fmla="*/ 1295067 h 1645508"/>
              <a:gd name="connsiteX3" fmla="*/ 1499 w 246369"/>
              <a:gd name="connsiteY3" fmla="*/ 2 h 1645508"/>
              <a:gd name="connsiteX4" fmla="*/ 246369 w 246369"/>
              <a:gd name="connsiteY4" fmla="*/ 0 h 164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369" h="1645508" stroke="0" extrusionOk="0">
                <a:moveTo>
                  <a:pt x="246369" y="1645508"/>
                </a:moveTo>
                <a:lnTo>
                  <a:pt x="1499" y="1645506"/>
                </a:lnTo>
                <a:lnTo>
                  <a:pt x="1499" y="2"/>
                </a:lnTo>
                <a:cubicBezTo>
                  <a:pt x="1499" y="1"/>
                  <a:pt x="111131" y="0"/>
                  <a:pt x="246369" y="0"/>
                </a:cubicBezTo>
                <a:lnTo>
                  <a:pt x="246369" y="1645508"/>
                </a:lnTo>
                <a:close/>
              </a:path>
              <a:path w="246369" h="1645508" fill="none">
                <a:moveTo>
                  <a:pt x="246369" y="1645508"/>
                </a:moveTo>
                <a:lnTo>
                  <a:pt x="1499" y="1645506"/>
                </a:lnTo>
                <a:cubicBezTo>
                  <a:pt x="999" y="1528693"/>
                  <a:pt x="500" y="1411880"/>
                  <a:pt x="0" y="1295067"/>
                </a:cubicBezTo>
                <a:cubicBezTo>
                  <a:pt x="500" y="863379"/>
                  <a:pt x="999" y="431690"/>
                  <a:pt x="1499" y="2"/>
                </a:cubicBezTo>
                <a:cubicBezTo>
                  <a:pt x="1499" y="1"/>
                  <a:pt x="111131" y="0"/>
                  <a:pt x="246369" y="0"/>
                </a:cubicBezTo>
              </a:path>
            </a:pathLst>
          </a:custGeom>
          <a:gradFill>
            <a:gsLst>
              <a:gs pos="0">
                <a:schemeClr val="accent1">
                  <a:lumMod val="5000"/>
                  <a:lumOff val="95000"/>
                  <a:alpha val="50000"/>
                </a:schemeClr>
              </a:gs>
              <a:gs pos="78000">
                <a:srgbClr val="5C2D91">
                  <a:alpha val="20000"/>
                </a:srgbClr>
              </a:gs>
            </a:gsLst>
            <a:lin ang="10800000" scaled="1"/>
          </a:gradFill>
          <a:ln w="19050">
            <a:gradFill flip="none" rotWithShape="1">
              <a:gsLst>
                <a:gs pos="8000">
                  <a:schemeClr val="accent1">
                    <a:lumMod val="5000"/>
                    <a:lumOff val="95000"/>
                  </a:schemeClr>
                </a:gs>
                <a:gs pos="78000">
                  <a:srgbClr val="5C2D91"/>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97" name="Rectangle 96">
            <a:hlinkClick r:id="rId46" tooltip="Azure Security Center provides critical security hygiene issue detection and remediation (no additional charge) as well as threat detection to monitor for advanced and emerging threats across a hybrid environment (cloud + on premises) "/>
            <a:extLst>
              <a:ext uri="{FF2B5EF4-FFF2-40B4-BE49-F238E27FC236}">
                <a16:creationId xmlns:a16="http://schemas.microsoft.com/office/drawing/2014/main" id="{3E4B678D-9BB9-445E-AEED-FE1F10067B9A}"/>
              </a:ext>
            </a:extLst>
          </p:cNvPr>
          <p:cNvSpPr/>
          <p:nvPr/>
        </p:nvSpPr>
        <p:spPr>
          <a:xfrm>
            <a:off x="6846868" y="3075593"/>
            <a:ext cx="1322358" cy="2498896"/>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274320" rtlCol="0" anchor="t" anchorCtr="0">
            <a:noAutofit/>
          </a:bodyPr>
          <a:lstStyle/>
          <a:p>
            <a:pPr marL="0" marR="0" lvl="0" indent="0" algn="l" defTabSz="914400" rtl="0" eaLnBrk="1" fontAlgn="auto" latinLnBrk="0" hangingPunct="1">
              <a:lnSpc>
                <a:spcPct val="97000"/>
              </a:lnSpc>
              <a:spcBef>
                <a:spcPts val="0"/>
              </a:spcBef>
              <a:spcAft>
                <a:spcPts val="300"/>
              </a:spcAft>
              <a:buClrTx/>
              <a:buSzTx/>
              <a:buFontTx/>
              <a:buNone/>
              <a:tabLst/>
              <a:defRPr/>
            </a:pP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674" name="Rectangle 673">
            <a:extLst>
              <a:ext uri="{FF2B5EF4-FFF2-40B4-BE49-F238E27FC236}">
                <a16:creationId xmlns:a16="http://schemas.microsoft.com/office/drawing/2014/main" id="{BAEFD1F7-2704-46E2-81EB-AFE24783923B}"/>
              </a:ext>
            </a:extLst>
          </p:cNvPr>
          <p:cNvSpPr/>
          <p:nvPr/>
        </p:nvSpPr>
        <p:spPr bwMode="auto">
          <a:xfrm>
            <a:off x="2914697" y="4239668"/>
            <a:ext cx="314436" cy="18433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 name="Group 9">
            <a:extLst>
              <a:ext uri="{FF2B5EF4-FFF2-40B4-BE49-F238E27FC236}">
                <a16:creationId xmlns:a16="http://schemas.microsoft.com/office/drawing/2014/main" id="{F7160ACE-7B4C-45EB-9A58-FF0126B35852}"/>
              </a:ext>
            </a:extLst>
          </p:cNvPr>
          <p:cNvGrpSpPr/>
          <p:nvPr/>
        </p:nvGrpSpPr>
        <p:grpSpPr>
          <a:xfrm>
            <a:off x="4366364" y="3547430"/>
            <a:ext cx="370338" cy="327772"/>
            <a:chOff x="4723767" y="3080378"/>
            <a:chExt cx="439858" cy="389301"/>
          </a:xfrm>
        </p:grpSpPr>
        <p:pic>
          <p:nvPicPr>
            <p:cNvPr id="414" name="Picture 413">
              <a:extLst>
                <a:ext uri="{FF2B5EF4-FFF2-40B4-BE49-F238E27FC236}">
                  <a16:creationId xmlns:a16="http://schemas.microsoft.com/office/drawing/2014/main" id="{AC4D97CD-ACA8-4170-8C77-7F9D3EA7DBCE}"/>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492" name="Group 491">
              <a:extLst>
                <a:ext uri="{FF2B5EF4-FFF2-40B4-BE49-F238E27FC236}">
                  <a16:creationId xmlns:a16="http://schemas.microsoft.com/office/drawing/2014/main" id="{7E096FC3-A8AB-44D7-B8D1-2D794A1DEA11}"/>
                </a:ext>
              </a:extLst>
            </p:cNvPr>
            <p:cNvGrpSpPr/>
            <p:nvPr/>
          </p:nvGrpSpPr>
          <p:grpSpPr>
            <a:xfrm>
              <a:off x="4723767" y="3080378"/>
              <a:ext cx="439858" cy="389301"/>
              <a:chOff x="3131835" y="4047725"/>
              <a:chExt cx="439858" cy="389301"/>
            </a:xfrm>
          </p:grpSpPr>
          <p:grpSp>
            <p:nvGrpSpPr>
              <p:cNvPr id="504" name="Group 503">
                <a:extLst>
                  <a:ext uri="{FF2B5EF4-FFF2-40B4-BE49-F238E27FC236}">
                    <a16:creationId xmlns:a16="http://schemas.microsoft.com/office/drawing/2014/main" id="{603ACBF0-4791-46D1-8877-6BF43FAA0A34}"/>
                  </a:ext>
                </a:extLst>
              </p:cNvPr>
              <p:cNvGrpSpPr/>
              <p:nvPr/>
            </p:nvGrpSpPr>
            <p:grpSpPr>
              <a:xfrm>
                <a:off x="3131835" y="4047725"/>
                <a:ext cx="182560" cy="348911"/>
                <a:chOff x="2136298" y="4226790"/>
                <a:chExt cx="196678" cy="375893"/>
              </a:xfrm>
            </p:grpSpPr>
            <p:sp>
              <p:nvSpPr>
                <p:cNvPr id="526" name="Rectangle 525">
                  <a:extLst>
                    <a:ext uri="{FF2B5EF4-FFF2-40B4-BE49-F238E27FC236}">
                      <a16:creationId xmlns:a16="http://schemas.microsoft.com/office/drawing/2014/main" id="{87EFA601-FD9E-4D5D-8FFD-CBD9B5212D2E}"/>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7" name="server">
                  <a:extLst>
                    <a:ext uri="{FF2B5EF4-FFF2-40B4-BE49-F238E27FC236}">
                      <a16:creationId xmlns:a16="http://schemas.microsoft.com/office/drawing/2014/main" id="{EDE8AC5B-7EEB-40A1-9A6A-49737AF8575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11" name="Oval 510">
                <a:extLst>
                  <a:ext uri="{FF2B5EF4-FFF2-40B4-BE49-F238E27FC236}">
                    <a16:creationId xmlns:a16="http://schemas.microsoft.com/office/drawing/2014/main" id="{E669F53A-DF4D-4F6F-8215-054195ECAC18}"/>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14" name="Picture 513">
                <a:extLst>
                  <a:ext uri="{FF2B5EF4-FFF2-40B4-BE49-F238E27FC236}">
                    <a16:creationId xmlns:a16="http://schemas.microsoft.com/office/drawing/2014/main" id="{5EF35BED-A8F0-46B3-872D-4BA54321A35B}"/>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25" name="Freeform 6">
                <a:extLst>
                  <a:ext uri="{FF2B5EF4-FFF2-40B4-BE49-F238E27FC236}">
                    <a16:creationId xmlns:a16="http://schemas.microsoft.com/office/drawing/2014/main" id="{34A491C2-1FD1-416E-9510-2116BB52E1E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66" name="Group 565">
            <a:extLst>
              <a:ext uri="{FF2B5EF4-FFF2-40B4-BE49-F238E27FC236}">
                <a16:creationId xmlns:a16="http://schemas.microsoft.com/office/drawing/2014/main" id="{7B9BE697-26B5-41AB-8E29-5C6F7B140006}"/>
              </a:ext>
            </a:extLst>
          </p:cNvPr>
          <p:cNvGrpSpPr/>
          <p:nvPr/>
        </p:nvGrpSpPr>
        <p:grpSpPr>
          <a:xfrm>
            <a:off x="3777220" y="3547430"/>
            <a:ext cx="370338" cy="327772"/>
            <a:chOff x="4723767" y="3080378"/>
            <a:chExt cx="439858" cy="389301"/>
          </a:xfrm>
        </p:grpSpPr>
        <p:pic>
          <p:nvPicPr>
            <p:cNvPr id="571" name="Picture 570">
              <a:extLst>
                <a:ext uri="{FF2B5EF4-FFF2-40B4-BE49-F238E27FC236}">
                  <a16:creationId xmlns:a16="http://schemas.microsoft.com/office/drawing/2014/main" id="{915EC2B4-9841-4A3D-A13A-81A78491D057}"/>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72" name="Group 571">
              <a:extLst>
                <a:ext uri="{FF2B5EF4-FFF2-40B4-BE49-F238E27FC236}">
                  <a16:creationId xmlns:a16="http://schemas.microsoft.com/office/drawing/2014/main" id="{003C0D33-B8C2-46C1-9173-157D9CE6B07B}"/>
                </a:ext>
              </a:extLst>
            </p:cNvPr>
            <p:cNvGrpSpPr/>
            <p:nvPr/>
          </p:nvGrpSpPr>
          <p:grpSpPr>
            <a:xfrm>
              <a:off x="4723767" y="3080378"/>
              <a:ext cx="439858" cy="389301"/>
              <a:chOff x="3131835" y="4047725"/>
              <a:chExt cx="439858" cy="389301"/>
            </a:xfrm>
          </p:grpSpPr>
          <p:grpSp>
            <p:nvGrpSpPr>
              <p:cNvPr id="573" name="Group 572">
                <a:extLst>
                  <a:ext uri="{FF2B5EF4-FFF2-40B4-BE49-F238E27FC236}">
                    <a16:creationId xmlns:a16="http://schemas.microsoft.com/office/drawing/2014/main" id="{CF6F55E2-C9B2-4A1E-B06E-B6C023D03929}"/>
                  </a:ext>
                </a:extLst>
              </p:cNvPr>
              <p:cNvGrpSpPr/>
              <p:nvPr/>
            </p:nvGrpSpPr>
            <p:grpSpPr>
              <a:xfrm>
                <a:off x="3131835" y="4047725"/>
                <a:ext cx="182560" cy="348911"/>
                <a:chOff x="2136298" y="4226790"/>
                <a:chExt cx="196678" cy="375893"/>
              </a:xfrm>
            </p:grpSpPr>
            <p:sp>
              <p:nvSpPr>
                <p:cNvPr id="603" name="Rectangle 602">
                  <a:extLst>
                    <a:ext uri="{FF2B5EF4-FFF2-40B4-BE49-F238E27FC236}">
                      <a16:creationId xmlns:a16="http://schemas.microsoft.com/office/drawing/2014/main" id="{6154AC2F-DA5B-47A2-93E6-529AF8BC187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4" name="server">
                  <a:extLst>
                    <a:ext uri="{FF2B5EF4-FFF2-40B4-BE49-F238E27FC236}">
                      <a16:creationId xmlns:a16="http://schemas.microsoft.com/office/drawing/2014/main" id="{16EC4974-35DF-4BF8-9978-9C96B28EDBDD}"/>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74" name="Oval 573">
                <a:extLst>
                  <a:ext uri="{FF2B5EF4-FFF2-40B4-BE49-F238E27FC236}">
                    <a16:creationId xmlns:a16="http://schemas.microsoft.com/office/drawing/2014/main" id="{C1AEE6E6-9AFE-4FC0-A3FD-EF5BFB3F6B07}"/>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6" name="Picture 575">
                <a:extLst>
                  <a:ext uri="{FF2B5EF4-FFF2-40B4-BE49-F238E27FC236}">
                    <a16:creationId xmlns:a16="http://schemas.microsoft.com/office/drawing/2014/main" id="{D739B82B-3215-4F0F-831B-AAA3C73A7268}"/>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02" name="Freeform 6">
                <a:extLst>
                  <a:ext uri="{FF2B5EF4-FFF2-40B4-BE49-F238E27FC236}">
                    <a16:creationId xmlns:a16="http://schemas.microsoft.com/office/drawing/2014/main" id="{33346D4F-7832-4AE9-97ED-1BB54263221F}"/>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734" name="Rectangle 733">
            <a:extLst>
              <a:ext uri="{FF2B5EF4-FFF2-40B4-BE49-F238E27FC236}">
                <a16:creationId xmlns:a16="http://schemas.microsoft.com/office/drawing/2014/main" id="{D99ED82C-3F1B-4841-B3CC-3B5DF8285ABA}"/>
              </a:ext>
            </a:extLst>
          </p:cNvPr>
          <p:cNvSpPr/>
          <p:nvPr/>
        </p:nvSpPr>
        <p:spPr>
          <a:xfrm>
            <a:off x="186803" y="2251021"/>
            <a:ext cx="1764730" cy="257763"/>
          </a:xfrm>
          <a:prstGeom prst="rect">
            <a:avLst/>
          </a:prstGeom>
          <a:solidFill>
            <a:schemeClr val="tx2"/>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Endpoints &amp; Devices</a:t>
            </a:r>
          </a:p>
        </p:txBody>
      </p:sp>
      <p:sp>
        <p:nvSpPr>
          <p:cNvPr id="715" name="Rectangle 714">
            <a:extLst>
              <a:ext uri="{FF2B5EF4-FFF2-40B4-BE49-F238E27FC236}">
                <a16:creationId xmlns:a16="http://schemas.microsoft.com/office/drawing/2014/main" id="{5B2F8445-8EF1-431E-9FF4-70481E88613F}"/>
              </a:ext>
            </a:extLst>
          </p:cNvPr>
          <p:cNvSpPr/>
          <p:nvPr/>
        </p:nvSpPr>
        <p:spPr>
          <a:xfrm>
            <a:off x="2050375" y="2246630"/>
            <a:ext cx="6176844" cy="257763"/>
          </a:xfrm>
          <a:prstGeom prst="rect">
            <a:avLst/>
          </a:prstGeom>
          <a:solidFill>
            <a:schemeClr val="tx2"/>
          </a:solidFill>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Hybrid Infrastructure – IaaS, PaaS, On-Premises</a:t>
            </a:r>
          </a:p>
        </p:txBody>
      </p:sp>
      <p:sp>
        <p:nvSpPr>
          <p:cNvPr id="98" name="Rectangle 97">
            <a:hlinkClick r:id="rId49" tooltip="Key vault mitigates risk of compromised secrets (e.g. inadvertently publishing keys to GitHub) by ensuring they are safeguarded by hardware security modules (HSMs) and readily available to applications"/>
            <a:extLst>
              <a:ext uri="{FF2B5EF4-FFF2-40B4-BE49-F238E27FC236}">
                <a16:creationId xmlns:a16="http://schemas.microsoft.com/office/drawing/2014/main" id="{A3B8550D-2DB7-40D7-B7D2-21A4CAD5C8EC}"/>
              </a:ext>
            </a:extLst>
          </p:cNvPr>
          <p:cNvSpPr/>
          <p:nvPr/>
        </p:nvSpPr>
        <p:spPr>
          <a:xfrm>
            <a:off x="6810129" y="3907001"/>
            <a:ext cx="1328356"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C3C3C"/>
                </a:solidFill>
                <a:effectLst/>
                <a:uLnTx/>
                <a:uFillTx/>
                <a:latin typeface="Segoe UI" panose="020B0502040204020203" pitchFamily="34" charset="0"/>
                <a:ea typeface="+mn-ea"/>
                <a:cs typeface="Segoe UI" panose="020B0502040204020203" pitchFamily="34" charset="0"/>
              </a:rPr>
              <a:t>Azure Key Vault</a:t>
            </a:r>
          </a:p>
        </p:txBody>
      </p:sp>
      <p:pic>
        <p:nvPicPr>
          <p:cNvPr id="99" name="Picture 98">
            <a:extLst>
              <a:ext uri="{FF2B5EF4-FFF2-40B4-BE49-F238E27FC236}">
                <a16:creationId xmlns:a16="http://schemas.microsoft.com/office/drawing/2014/main" id="{27564F04-F98A-49DB-A1E6-BE18E4FD944B}"/>
              </a:ext>
            </a:extLst>
          </p:cNvPr>
          <p:cNvPicPr>
            <a:picLocks noChangeAspect="1"/>
          </p:cNvPicPr>
          <p:nvPr/>
        </p:nvPicPr>
        <p:blipFill>
          <a:blip r:embed="rId50">
            <a:extLst>
              <a:ext uri="{28A0092B-C50C-407E-A947-70E740481C1C}">
                <a14:useLocalDpi xmlns:a14="http://schemas.microsoft.com/office/drawing/2010/main" val="0"/>
              </a:ext>
            </a:extLst>
          </a:blip>
          <a:stretch>
            <a:fillRect/>
          </a:stretch>
        </p:blipFill>
        <p:spPr>
          <a:xfrm>
            <a:off x="6865346" y="3961512"/>
            <a:ext cx="126336" cy="126336"/>
          </a:xfrm>
          <a:prstGeom prst="rect">
            <a:avLst/>
          </a:prstGeom>
        </p:spPr>
      </p:pic>
      <p:sp>
        <p:nvSpPr>
          <p:cNvPr id="103" name="Rectangle 102">
            <a:hlinkClick r:id="rId51" tooltip="Feature of Application Gateway that provides centralized protection of your web applications from common exploits and vulnerabilities like SQL injection attacks, cross site scripting attacks using OWASP core rule sets 3.0 or 2.2.9. "/>
            <a:extLst>
              <a:ext uri="{FF2B5EF4-FFF2-40B4-BE49-F238E27FC236}">
                <a16:creationId xmlns:a16="http://schemas.microsoft.com/office/drawing/2014/main" id="{93288A76-0F88-4155-A0C4-1009831C3593}"/>
              </a:ext>
            </a:extLst>
          </p:cNvPr>
          <p:cNvSpPr/>
          <p:nvPr/>
        </p:nvSpPr>
        <p:spPr>
          <a:xfrm>
            <a:off x="6807663" y="3467018"/>
            <a:ext cx="1328356"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WAF</a:t>
            </a:r>
          </a:p>
        </p:txBody>
      </p:sp>
      <p:pic>
        <p:nvPicPr>
          <p:cNvPr id="104" name="Picture 103" descr="A picture containing text&#10;&#10;Description generated with high confidence">
            <a:extLst>
              <a:ext uri="{FF2B5EF4-FFF2-40B4-BE49-F238E27FC236}">
                <a16:creationId xmlns:a16="http://schemas.microsoft.com/office/drawing/2014/main" id="{E366301C-9FDD-402D-B4F8-48DCD9D5E79A}"/>
              </a:ext>
            </a:extLst>
          </p:cNvPr>
          <p:cNvPicPr>
            <a:picLocks noChangeAspect="1"/>
          </p:cNvPicPr>
          <p:nvPr/>
        </p:nvPicPr>
        <p:blipFill rotWithShape="1">
          <a:blip r:embed="rId52">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6841891" y="3506467"/>
            <a:ext cx="168314" cy="165488"/>
          </a:xfrm>
          <a:prstGeom prst="rect">
            <a:avLst/>
          </a:prstGeom>
        </p:spPr>
      </p:pic>
      <p:sp>
        <p:nvSpPr>
          <p:cNvPr id="132" name="Rectangle 131">
            <a:hlinkClick r:id="rId53" tooltip="Azure natively provides basic DDoS protection for all public IPs. You can increase protection with adaptive tuning of thresholds (with machine learning), real-time and historical telemetry, alerting, cost guarantee and more."/>
            <a:extLst>
              <a:ext uri="{FF2B5EF4-FFF2-40B4-BE49-F238E27FC236}">
                <a16:creationId xmlns:a16="http://schemas.microsoft.com/office/drawing/2014/main" id="{24AA6736-30B3-474F-A68B-5A198D7C53FD}"/>
              </a:ext>
            </a:extLst>
          </p:cNvPr>
          <p:cNvSpPr/>
          <p:nvPr/>
        </p:nvSpPr>
        <p:spPr>
          <a:xfrm>
            <a:off x="6809913" y="3685617"/>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DDoS Protection</a:t>
            </a:r>
          </a:p>
        </p:txBody>
      </p:sp>
      <p:sp>
        <p:nvSpPr>
          <p:cNvPr id="134" name="Rectangle 133">
            <a:hlinkClick r:id="rId54" tooltip="Protection against disasters &amp; ransomware attacks with simple and reliable cloud integrated backup as a service. Site Recovery can protect Hyper-V, VMware and physical servers and you can use Azure or your secondary datacenter as your recovery site"/>
            <a:extLst>
              <a:ext uri="{FF2B5EF4-FFF2-40B4-BE49-F238E27FC236}">
                <a16:creationId xmlns:a16="http://schemas.microsoft.com/office/drawing/2014/main" id="{6C0F1C9C-66B0-4D4F-90EA-44EEDDDAD6D7}"/>
              </a:ext>
            </a:extLst>
          </p:cNvPr>
          <p:cNvSpPr/>
          <p:nvPr/>
        </p:nvSpPr>
        <p:spPr>
          <a:xfrm>
            <a:off x="6813731" y="4551828"/>
            <a:ext cx="1332140" cy="202529"/>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solidFill>
                  <a:srgbClr val="3C3C3C"/>
                </a:solidFill>
                <a:effectLst/>
                <a:uLnTx/>
                <a:uFillTx/>
                <a:latin typeface="Segoe UI" panose="020B0502040204020203" pitchFamily="34" charset="0"/>
                <a:ea typeface="+mn-ea"/>
                <a:cs typeface="Segoe UI" panose="020B0502040204020203" pitchFamily="34" charset="0"/>
              </a:rPr>
              <a:t>Azure Backup</a:t>
            </a:r>
          </a:p>
        </p:txBody>
      </p:sp>
      <p:pic>
        <p:nvPicPr>
          <p:cNvPr id="620" name="Picture 619">
            <a:extLst>
              <a:ext uri="{FF2B5EF4-FFF2-40B4-BE49-F238E27FC236}">
                <a16:creationId xmlns:a16="http://schemas.microsoft.com/office/drawing/2014/main" id="{0B6E7126-46C1-4BDE-A074-ABE7A44A2C56}"/>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4652" y="4594318"/>
            <a:ext cx="150932" cy="112545"/>
          </a:xfrm>
          <a:prstGeom prst="rect">
            <a:avLst/>
          </a:prstGeom>
        </p:spPr>
      </p:pic>
      <p:pic>
        <p:nvPicPr>
          <p:cNvPr id="625" name="Picture 624">
            <a:extLst>
              <a:ext uri="{FF2B5EF4-FFF2-40B4-BE49-F238E27FC236}">
                <a16:creationId xmlns:a16="http://schemas.microsoft.com/office/drawing/2014/main" id="{D6D48658-313A-4BD5-9A9A-25C2B4FC3878}"/>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53373" y="3742411"/>
            <a:ext cx="150932" cy="112545"/>
          </a:xfrm>
          <a:prstGeom prst="rect">
            <a:avLst/>
          </a:prstGeom>
        </p:spPr>
      </p:pic>
      <p:sp>
        <p:nvSpPr>
          <p:cNvPr id="87" name="Rectangle 86">
            <a:extLst>
              <a:ext uri="{FF2B5EF4-FFF2-40B4-BE49-F238E27FC236}">
                <a16:creationId xmlns:a16="http://schemas.microsoft.com/office/drawing/2014/main" id="{F5935FB9-47A5-4A3E-83C1-D47D32D1680B}"/>
              </a:ext>
            </a:extLst>
          </p:cNvPr>
          <p:cNvSpPr/>
          <p:nvPr/>
        </p:nvSpPr>
        <p:spPr bwMode="auto">
          <a:xfrm>
            <a:off x="8502616" y="1808988"/>
            <a:ext cx="1627632" cy="142844"/>
          </a:xfrm>
          <a:prstGeom prst="rect">
            <a:avLst/>
          </a:pr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99" name="TextBox 598">
            <a:extLst>
              <a:ext uri="{FF2B5EF4-FFF2-40B4-BE49-F238E27FC236}">
                <a16:creationId xmlns:a16="http://schemas.microsoft.com/office/drawing/2014/main" id="{40B4C77D-397F-42D5-B6B4-BF3347FC5BEF}"/>
              </a:ext>
            </a:extLst>
          </p:cNvPr>
          <p:cNvSpPr txBox="1"/>
          <p:nvPr/>
        </p:nvSpPr>
        <p:spPr>
          <a:xfrm>
            <a:off x="2376310" y="2905602"/>
            <a:ext cx="1706076" cy="215444"/>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gs>
                    <a:gs pos="100000">
                      <a:srgbClr val="505050"/>
                    </a:gs>
                  </a:gsLst>
                  <a:lin ang="5400000" scaled="1"/>
                </a:gradFill>
                <a:effectLst/>
                <a:uLnTx/>
                <a:uFillTx/>
                <a:latin typeface="Segoe UI Semibold" panose="020B0702040204020203" pitchFamily="34" charset="0"/>
                <a:ea typeface="+mn-ea"/>
                <a:cs typeface="Segoe UI Semibold" panose="020B0702040204020203" pitchFamily="34" charset="0"/>
              </a:rPr>
              <a:t>On Premises Datacenter(s)</a:t>
            </a:r>
          </a:p>
        </p:txBody>
      </p:sp>
      <p:sp>
        <p:nvSpPr>
          <p:cNvPr id="769" name="Rectangle 768">
            <a:hlinkClick r:id="rId55" tooltip="Azure Firewall is a managed, cloud-based network security service that protects your Azure Virtual Network resources. It is a fully stateful firewall as a service with built-in high availability and unrestricted cloud scalability. "/>
            <a:extLst>
              <a:ext uri="{FF2B5EF4-FFF2-40B4-BE49-F238E27FC236}">
                <a16:creationId xmlns:a16="http://schemas.microsoft.com/office/drawing/2014/main" id="{D530773A-7363-49F0-BE5C-D8AFA6187932}"/>
              </a:ext>
            </a:extLst>
          </p:cNvPr>
          <p:cNvSpPr/>
          <p:nvPr/>
        </p:nvSpPr>
        <p:spPr>
          <a:xfrm>
            <a:off x="6806570" y="3137675"/>
            <a:ext cx="1328356" cy="3290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Firewall</a:t>
            </a:r>
            <a:b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&amp; Firewall Manager</a:t>
            </a:r>
          </a:p>
        </p:txBody>
      </p:sp>
      <p:grpSp>
        <p:nvGrpSpPr>
          <p:cNvPr id="708" name="Group 707">
            <a:extLst>
              <a:ext uri="{FF2B5EF4-FFF2-40B4-BE49-F238E27FC236}">
                <a16:creationId xmlns:a16="http://schemas.microsoft.com/office/drawing/2014/main" id="{A242CD45-ED2D-4659-96FD-2D3F4C834E05}"/>
              </a:ext>
            </a:extLst>
          </p:cNvPr>
          <p:cNvGrpSpPr/>
          <p:nvPr/>
        </p:nvGrpSpPr>
        <p:grpSpPr>
          <a:xfrm>
            <a:off x="6833323" y="3237319"/>
            <a:ext cx="173366" cy="127841"/>
            <a:chOff x="4787760" y="956202"/>
            <a:chExt cx="587793" cy="433438"/>
          </a:xfrm>
        </p:grpSpPr>
        <p:sp>
          <p:nvSpPr>
            <p:cNvPr id="724" name="cloud">
              <a:extLst>
                <a:ext uri="{FF2B5EF4-FFF2-40B4-BE49-F238E27FC236}">
                  <a16:creationId xmlns:a16="http://schemas.microsoft.com/office/drawing/2014/main" id="{BC3143E0-B8B1-45DE-BA86-680A06C24607}"/>
                </a:ext>
              </a:extLst>
            </p:cNvPr>
            <p:cNvSpPr>
              <a:spLocks noChangeAspect="1"/>
            </p:cNvSpPr>
            <p:nvPr/>
          </p:nvSpPr>
          <p:spPr bwMode="auto">
            <a:xfrm>
              <a:off x="5003940" y="956202"/>
              <a:ext cx="371613" cy="236754"/>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pic>
          <p:nvPicPr>
            <p:cNvPr id="735" name="Graphic 734">
              <a:extLst>
                <a:ext uri="{FF2B5EF4-FFF2-40B4-BE49-F238E27FC236}">
                  <a16:creationId xmlns:a16="http://schemas.microsoft.com/office/drawing/2014/main" id="{67CF9900-E23B-48DC-BEBB-FD647B99821C}"/>
                </a:ext>
              </a:extLst>
            </p:cNvPr>
            <p:cNvPicPr>
              <a:picLocks noChangeAspect="1"/>
            </p:cNvPicPr>
            <p:nvPr/>
          </p:nvPicPr>
          <p:blipFill>
            <a:blip r:embed="rId56">
              <a:extLst>
                <a:ext uri="{96DAC541-7B7A-43D3-8B79-37D633B846F1}">
                  <asvg:svgBlip xmlns:asvg="http://schemas.microsoft.com/office/drawing/2016/SVG/main" r:embed="rId57"/>
                </a:ext>
              </a:extLst>
            </a:blip>
            <a:stretch>
              <a:fillRect/>
            </a:stretch>
          </p:blipFill>
          <p:spPr>
            <a:xfrm>
              <a:off x="4787760" y="1112170"/>
              <a:ext cx="371613" cy="277470"/>
            </a:xfrm>
            <a:prstGeom prst="rect">
              <a:avLst/>
            </a:prstGeom>
          </p:spPr>
        </p:pic>
      </p:grpSp>
      <p:sp>
        <p:nvSpPr>
          <p:cNvPr id="125" name="Rectangle 124">
            <a:hlinkClick r:id="rId58" tooltip="Attack Simulator in the Security &amp; Compliance Center can be used to run realistic attack scenarios in your organization to help you identify and find vulnerable users before a real attack impacts your bottom line."/>
            <a:extLst>
              <a:ext uri="{FF2B5EF4-FFF2-40B4-BE49-F238E27FC236}">
                <a16:creationId xmlns:a16="http://schemas.microsoft.com/office/drawing/2014/main" id="{8EABA08C-E5A2-4203-9730-576031EC49F1}"/>
              </a:ext>
            </a:extLst>
          </p:cNvPr>
          <p:cNvSpPr/>
          <p:nvPr/>
        </p:nvSpPr>
        <p:spPr>
          <a:xfrm>
            <a:off x="8350944" y="5802589"/>
            <a:ext cx="830673" cy="233479"/>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Attack Simulator</a:t>
            </a:r>
          </a:p>
        </p:txBody>
      </p:sp>
      <p:sp>
        <p:nvSpPr>
          <p:cNvPr id="126" name="Rectangle 125">
            <a:hlinkClick r:id="rId59" tooltip="Insider risk management in Microsoft 365 helps minimize internal risks by enabling you to detect, investigate, and act on malicious and inadvertent activities in your organization."/>
            <a:extLst>
              <a:ext uri="{FF2B5EF4-FFF2-40B4-BE49-F238E27FC236}">
                <a16:creationId xmlns:a16="http://schemas.microsoft.com/office/drawing/2014/main" id="{9A0975CE-8659-4CF5-8429-718F38427FEB}"/>
              </a:ext>
            </a:extLst>
          </p:cNvPr>
          <p:cNvSpPr/>
          <p:nvPr/>
        </p:nvSpPr>
        <p:spPr>
          <a:xfrm>
            <a:off x="9260887" y="5802589"/>
            <a:ext cx="1198429" cy="233479"/>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Insider Risk Management</a:t>
            </a:r>
          </a:p>
        </p:txBody>
      </p:sp>
      <p:grpSp>
        <p:nvGrpSpPr>
          <p:cNvPr id="31" name="Group 30">
            <a:extLst>
              <a:ext uri="{FF2B5EF4-FFF2-40B4-BE49-F238E27FC236}">
                <a16:creationId xmlns:a16="http://schemas.microsoft.com/office/drawing/2014/main" id="{37EB6364-F148-420D-97C3-AE6E4D78B812}"/>
              </a:ext>
            </a:extLst>
          </p:cNvPr>
          <p:cNvGrpSpPr/>
          <p:nvPr/>
        </p:nvGrpSpPr>
        <p:grpSpPr>
          <a:xfrm>
            <a:off x="2132397" y="5805674"/>
            <a:ext cx="852881" cy="512671"/>
            <a:chOff x="3154581" y="5818532"/>
            <a:chExt cx="852881" cy="512671"/>
          </a:xfrm>
        </p:grpSpPr>
        <p:sp>
          <p:nvSpPr>
            <p:cNvPr id="482" name="Rectangle 481">
              <a:hlinkClick r:id="rId60" tooltip="End to end solution to securing new IoT devices with a hardened Linux OS, certified microcontrollers (MCUs), and security service which collectively provide the &quot;Seven Properties of Highly-Secure Devices&quot;"/>
              <a:extLst>
                <a:ext uri="{FF2B5EF4-FFF2-40B4-BE49-F238E27FC236}">
                  <a16:creationId xmlns:a16="http://schemas.microsoft.com/office/drawing/2014/main" id="{5132D995-1367-4454-A21A-E03209386998}"/>
                </a:ext>
              </a:extLst>
            </p:cNvPr>
            <p:cNvSpPr/>
            <p:nvPr/>
          </p:nvSpPr>
          <p:spPr>
            <a:xfrm>
              <a:off x="3154581" y="5818532"/>
              <a:ext cx="852881" cy="512671"/>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b">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Sphere</a:t>
              </a:r>
            </a:p>
          </p:txBody>
        </p:sp>
        <p:pic>
          <p:nvPicPr>
            <p:cNvPr id="19" name="Picture 18" descr="A close up of a logo&#10;&#10;Description generated with very high confidence">
              <a:extLst>
                <a:ext uri="{FF2B5EF4-FFF2-40B4-BE49-F238E27FC236}">
                  <a16:creationId xmlns:a16="http://schemas.microsoft.com/office/drawing/2014/main" id="{5D8E06AE-CB14-40C7-AD0A-5937E765D86F}"/>
                </a:ext>
              </a:extLst>
            </p:cNvPr>
            <p:cNvPicPr>
              <a:picLocks noChangeAspect="1"/>
            </p:cNvPicPr>
            <p:nvPr/>
          </p:nvPicPr>
          <p:blipFill>
            <a:blip r:embed="rId61">
              <a:extLst>
                <a:ext uri="{28A0092B-C50C-407E-A947-70E740481C1C}">
                  <a14:useLocalDpi xmlns:a14="http://schemas.microsoft.com/office/drawing/2010/main" val="0"/>
                </a:ext>
              </a:extLst>
            </a:blip>
            <a:stretch>
              <a:fillRect/>
            </a:stretch>
          </p:blipFill>
          <p:spPr>
            <a:xfrm>
              <a:off x="3360209" y="5867373"/>
              <a:ext cx="411994" cy="271762"/>
            </a:xfrm>
            <a:prstGeom prst="rect">
              <a:avLst/>
            </a:prstGeom>
          </p:spPr>
        </p:pic>
      </p:grpSp>
      <p:sp>
        <p:nvSpPr>
          <p:cNvPr id="165" name="Rectangle 164">
            <a:hlinkClick r:id="rId62" tooltip="The Compliance Manager dashboard helps you achieve compliance goals by evaluating cloud workloads against compliance regimes as well as data protection standards and assign/track/record compliance and assessment-related activities. "/>
            <a:extLst>
              <a:ext uri="{FF2B5EF4-FFF2-40B4-BE49-F238E27FC236}">
                <a16:creationId xmlns:a16="http://schemas.microsoft.com/office/drawing/2014/main" id="{7346CE92-B589-47C6-B4BA-3917DC801FA0}"/>
              </a:ext>
            </a:extLst>
          </p:cNvPr>
          <p:cNvSpPr/>
          <p:nvPr/>
        </p:nvSpPr>
        <p:spPr>
          <a:xfrm>
            <a:off x="8685028" y="4707201"/>
            <a:ext cx="1365662" cy="180229"/>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Manager</a:t>
            </a:r>
          </a:p>
        </p:txBody>
      </p:sp>
      <p:cxnSp>
        <p:nvCxnSpPr>
          <p:cNvPr id="729" name="Connector: Elbow 728">
            <a:extLst>
              <a:ext uri="{FF2B5EF4-FFF2-40B4-BE49-F238E27FC236}">
                <a16:creationId xmlns:a16="http://schemas.microsoft.com/office/drawing/2014/main" id="{709024E8-D411-4EC3-83A4-48F66AAFAE7C}"/>
              </a:ext>
            </a:extLst>
          </p:cNvPr>
          <p:cNvCxnSpPr>
            <a:cxnSpLocks/>
          </p:cNvCxnSpPr>
          <p:nvPr/>
        </p:nvCxnSpPr>
        <p:spPr>
          <a:xfrm rot="5400000">
            <a:off x="10082319" y="1343657"/>
            <a:ext cx="1296267" cy="588042"/>
          </a:xfrm>
          <a:prstGeom prst="bentConnector3">
            <a:avLst>
              <a:gd name="adj1" fmla="val 24098"/>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93" name="Group 192">
            <a:extLst>
              <a:ext uri="{FF2B5EF4-FFF2-40B4-BE49-F238E27FC236}">
                <a16:creationId xmlns:a16="http://schemas.microsoft.com/office/drawing/2014/main" id="{50E602D8-7B24-4699-9E52-662DDF3DBACD}"/>
              </a:ext>
            </a:extLst>
          </p:cNvPr>
          <p:cNvGrpSpPr/>
          <p:nvPr/>
        </p:nvGrpSpPr>
        <p:grpSpPr>
          <a:xfrm>
            <a:off x="2780680" y="4754757"/>
            <a:ext cx="691377" cy="85751"/>
            <a:chOff x="2780680" y="4754757"/>
            <a:chExt cx="691377" cy="85751"/>
          </a:xfrm>
        </p:grpSpPr>
        <p:cxnSp>
          <p:nvCxnSpPr>
            <p:cNvPr id="499" name="Straight Connector 498">
              <a:extLst>
                <a:ext uri="{FF2B5EF4-FFF2-40B4-BE49-F238E27FC236}">
                  <a16:creationId xmlns:a16="http://schemas.microsoft.com/office/drawing/2014/main" id="{74A9F8F1-0CDE-4520-B377-D6F80339A051}"/>
                </a:ext>
              </a:extLst>
            </p:cNvPr>
            <p:cNvCxnSpPr>
              <a:cxnSpLocks/>
            </p:cNvCxnSpPr>
            <p:nvPr/>
          </p:nvCxnSpPr>
          <p:spPr>
            <a:xfrm>
              <a:off x="2789307" y="4754757"/>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03" name="Straight Connector 502">
              <a:extLst>
                <a:ext uri="{FF2B5EF4-FFF2-40B4-BE49-F238E27FC236}">
                  <a16:creationId xmlns:a16="http://schemas.microsoft.com/office/drawing/2014/main" id="{76FEB3FD-42FB-441F-919F-668A0A01CCCF}"/>
                </a:ext>
              </a:extLst>
            </p:cNvPr>
            <p:cNvCxnSpPr>
              <a:cxnSpLocks/>
            </p:cNvCxnSpPr>
            <p:nvPr/>
          </p:nvCxnSpPr>
          <p:spPr>
            <a:xfrm>
              <a:off x="2780680" y="4840508"/>
              <a:ext cx="691377"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2" name="Group 1">
            <a:extLst>
              <a:ext uri="{FF2B5EF4-FFF2-40B4-BE49-F238E27FC236}">
                <a16:creationId xmlns:a16="http://schemas.microsoft.com/office/drawing/2014/main" id="{A2356521-D897-487A-A414-A196BCC41096}"/>
              </a:ext>
            </a:extLst>
          </p:cNvPr>
          <p:cNvGrpSpPr/>
          <p:nvPr/>
        </p:nvGrpSpPr>
        <p:grpSpPr>
          <a:xfrm>
            <a:off x="5150838" y="4063431"/>
            <a:ext cx="1560525" cy="238020"/>
            <a:chOff x="5150838" y="4063431"/>
            <a:chExt cx="1560525" cy="238020"/>
          </a:xfrm>
        </p:grpSpPr>
        <p:sp>
          <p:nvSpPr>
            <p:cNvPr id="685" name="Rectangle 684">
              <a:hlinkClick r:id="rId63" tooltip="Azure Private Link enables you to access Azure PaaS Services (for example, Azure Storage and SQL Database) and Azure hosted customer-owned/partner services over a Private Endpoint in your virtual network."/>
              <a:extLst>
                <a:ext uri="{FF2B5EF4-FFF2-40B4-BE49-F238E27FC236}">
                  <a16:creationId xmlns:a16="http://schemas.microsoft.com/office/drawing/2014/main" id="{11EEBB05-E679-45FE-837B-DC5390BB9745}"/>
                </a:ext>
              </a:extLst>
            </p:cNvPr>
            <p:cNvSpPr/>
            <p:nvPr/>
          </p:nvSpPr>
          <p:spPr bwMode="auto">
            <a:xfrm>
              <a:off x="5506000" y="4123332"/>
              <a:ext cx="786158"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182880"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Private Link</a:t>
              </a:r>
            </a:p>
          </p:txBody>
        </p:sp>
        <p:grpSp>
          <p:nvGrpSpPr>
            <p:cNvPr id="557" name="Group 556">
              <a:extLst>
                <a:ext uri="{FF2B5EF4-FFF2-40B4-BE49-F238E27FC236}">
                  <a16:creationId xmlns:a16="http://schemas.microsoft.com/office/drawing/2014/main" id="{DE1C8CAC-36FA-4A50-9C48-36D8C69107D8}"/>
                </a:ext>
              </a:extLst>
            </p:cNvPr>
            <p:cNvGrpSpPr/>
            <p:nvPr/>
          </p:nvGrpSpPr>
          <p:grpSpPr>
            <a:xfrm>
              <a:off x="5150838" y="4063431"/>
              <a:ext cx="1560525" cy="198673"/>
              <a:chOff x="5150838" y="4063431"/>
              <a:chExt cx="1560525" cy="198673"/>
            </a:xfrm>
          </p:grpSpPr>
          <p:grpSp>
            <p:nvGrpSpPr>
              <p:cNvPr id="558" name="Group 557">
                <a:extLst>
                  <a:ext uri="{FF2B5EF4-FFF2-40B4-BE49-F238E27FC236}">
                    <a16:creationId xmlns:a16="http://schemas.microsoft.com/office/drawing/2014/main" id="{2E8F6C9E-4030-4679-B75C-C94EE49913A1}"/>
                  </a:ext>
                </a:extLst>
              </p:cNvPr>
              <p:cNvGrpSpPr/>
              <p:nvPr/>
            </p:nvGrpSpPr>
            <p:grpSpPr>
              <a:xfrm>
                <a:off x="5529341" y="4149559"/>
                <a:ext cx="1182022" cy="112545"/>
                <a:chOff x="5529341" y="4149559"/>
                <a:chExt cx="1182022" cy="112545"/>
              </a:xfrm>
            </p:grpSpPr>
            <p:cxnSp>
              <p:nvCxnSpPr>
                <p:cNvPr id="686" name="Straight Connector 685">
                  <a:extLst>
                    <a:ext uri="{FF2B5EF4-FFF2-40B4-BE49-F238E27FC236}">
                      <a16:creationId xmlns:a16="http://schemas.microsoft.com/office/drawing/2014/main" id="{952716D6-1C6B-4021-8AEE-DCA06C88D379}"/>
                    </a:ext>
                  </a:extLst>
                </p:cNvPr>
                <p:cNvCxnSpPr>
                  <a:cxnSpLocks/>
                </p:cNvCxnSpPr>
                <p:nvPr/>
              </p:nvCxnSpPr>
              <p:spPr>
                <a:xfrm>
                  <a:off x="6292158" y="4212392"/>
                  <a:ext cx="419205" cy="0"/>
                </a:xfrm>
                <a:prstGeom prst="line">
                  <a:avLst/>
                </a:prstGeom>
                <a:ln w="190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684" name="Picture 683">
                  <a:extLst>
                    <a:ext uri="{FF2B5EF4-FFF2-40B4-BE49-F238E27FC236}">
                      <a16:creationId xmlns:a16="http://schemas.microsoft.com/office/drawing/2014/main" id="{63B73E22-43F2-4768-8682-EB4529C49973}"/>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529341" y="4149559"/>
                  <a:ext cx="150932" cy="112545"/>
                </a:xfrm>
                <a:prstGeom prst="rect">
                  <a:avLst/>
                </a:prstGeom>
              </p:spPr>
            </p:pic>
          </p:grpSp>
          <p:cxnSp>
            <p:nvCxnSpPr>
              <p:cNvPr id="559" name="Straight Connector 663">
                <a:extLst>
                  <a:ext uri="{FF2B5EF4-FFF2-40B4-BE49-F238E27FC236}">
                    <a16:creationId xmlns:a16="http://schemas.microsoft.com/office/drawing/2014/main" id="{206EAFC7-A8B1-4055-B8AC-DE94F0B2AB04}"/>
                  </a:ext>
                </a:extLst>
              </p:cNvPr>
              <p:cNvCxnSpPr>
                <a:cxnSpLocks/>
              </p:cNvCxnSpPr>
              <p:nvPr/>
            </p:nvCxnSpPr>
            <p:spPr>
              <a:xfrm>
                <a:off x="5150838" y="4063431"/>
                <a:ext cx="355162" cy="148961"/>
              </a:xfrm>
              <a:prstGeom prst="bentConnector3">
                <a:avLst>
                  <a:gd name="adj1" fmla="val 50000"/>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grpSp>
      </p:grpSp>
      <p:grpSp>
        <p:nvGrpSpPr>
          <p:cNvPr id="195" name="Group 194">
            <a:extLst>
              <a:ext uri="{FF2B5EF4-FFF2-40B4-BE49-F238E27FC236}">
                <a16:creationId xmlns:a16="http://schemas.microsoft.com/office/drawing/2014/main" id="{6AE307D3-53B7-48BA-9041-F1BC6BB52A9C}"/>
              </a:ext>
            </a:extLst>
          </p:cNvPr>
          <p:cNvGrpSpPr/>
          <p:nvPr/>
        </p:nvGrpSpPr>
        <p:grpSpPr>
          <a:xfrm>
            <a:off x="2614674" y="3122312"/>
            <a:ext cx="3856151" cy="1745387"/>
            <a:chOff x="2614674" y="3122312"/>
            <a:chExt cx="3856151" cy="1745387"/>
          </a:xfrm>
        </p:grpSpPr>
        <p:cxnSp>
          <p:nvCxnSpPr>
            <p:cNvPr id="727" name="Straight Connector 726">
              <a:extLst>
                <a:ext uri="{FF2B5EF4-FFF2-40B4-BE49-F238E27FC236}">
                  <a16:creationId xmlns:a16="http://schemas.microsoft.com/office/drawing/2014/main" id="{64CC8E28-889A-42AE-BC46-62AB329051E9}"/>
                </a:ext>
              </a:extLst>
            </p:cNvPr>
            <p:cNvCxnSpPr/>
            <p:nvPr/>
          </p:nvCxnSpPr>
          <p:spPr>
            <a:xfrm>
              <a:off x="385734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nvGrpSpPr>
            <p:cNvPr id="192" name="Group 191">
              <a:extLst>
                <a:ext uri="{FF2B5EF4-FFF2-40B4-BE49-F238E27FC236}">
                  <a16:creationId xmlns:a16="http://schemas.microsoft.com/office/drawing/2014/main" id="{D29D0BE1-356A-49A2-A739-176088326DFE}"/>
                </a:ext>
              </a:extLst>
            </p:cNvPr>
            <p:cNvGrpSpPr/>
            <p:nvPr/>
          </p:nvGrpSpPr>
          <p:grpSpPr>
            <a:xfrm>
              <a:off x="2614674" y="3122312"/>
              <a:ext cx="3856151" cy="1745387"/>
              <a:chOff x="2614674" y="3122312"/>
              <a:chExt cx="3856151" cy="1745387"/>
            </a:xfrm>
          </p:grpSpPr>
          <p:grpSp>
            <p:nvGrpSpPr>
              <p:cNvPr id="191" name="Group 190">
                <a:extLst>
                  <a:ext uri="{FF2B5EF4-FFF2-40B4-BE49-F238E27FC236}">
                    <a16:creationId xmlns:a16="http://schemas.microsoft.com/office/drawing/2014/main" id="{262009F5-E28E-4759-9D3E-7F04C9DDD906}"/>
                  </a:ext>
                </a:extLst>
              </p:cNvPr>
              <p:cNvGrpSpPr/>
              <p:nvPr/>
            </p:nvGrpSpPr>
            <p:grpSpPr>
              <a:xfrm>
                <a:off x="2614674" y="3122312"/>
                <a:ext cx="3773814" cy="1720024"/>
                <a:chOff x="2614674" y="3122312"/>
                <a:chExt cx="3773814" cy="1720024"/>
              </a:xfrm>
            </p:grpSpPr>
            <p:cxnSp>
              <p:nvCxnSpPr>
                <p:cNvPr id="202" name="Straight Connector 201">
                  <a:extLst>
                    <a:ext uri="{FF2B5EF4-FFF2-40B4-BE49-F238E27FC236}">
                      <a16:creationId xmlns:a16="http://schemas.microsoft.com/office/drawing/2014/main" id="{DEF14F5E-A9F1-49E8-B80F-3DD8F6374A7C}"/>
                    </a:ext>
                  </a:extLst>
                </p:cNvPr>
                <p:cNvCxnSpPr>
                  <a:cxnSpLocks/>
                </p:cNvCxnSpPr>
                <p:nvPr/>
              </p:nvCxnSpPr>
              <p:spPr>
                <a:xfrm>
                  <a:off x="2614674" y="3915841"/>
                  <a:ext cx="1824456"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2" name="Straight Connector 211">
                  <a:extLst>
                    <a:ext uri="{FF2B5EF4-FFF2-40B4-BE49-F238E27FC236}">
                      <a16:creationId xmlns:a16="http://schemas.microsoft.com/office/drawing/2014/main" id="{EE171817-09FA-430B-B729-CA2574A6DDF9}"/>
                    </a:ext>
                  </a:extLst>
                </p:cNvPr>
                <p:cNvCxnSpPr/>
                <p:nvPr/>
              </p:nvCxnSpPr>
              <p:spPr>
                <a:xfrm>
                  <a:off x="443429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16" name="Rectangle 115">
                  <a:extLst>
                    <a:ext uri="{FF2B5EF4-FFF2-40B4-BE49-F238E27FC236}">
                      <a16:creationId xmlns:a16="http://schemas.microsoft.com/office/drawing/2014/main" id="{22B9AE6C-27F6-4AFE-9162-A0514AAD05F0}"/>
                    </a:ext>
                  </a:extLst>
                </p:cNvPr>
                <p:cNvSpPr/>
                <p:nvPr/>
              </p:nvSpPr>
              <p:spPr bwMode="auto">
                <a:xfrm>
                  <a:off x="4909558" y="3787654"/>
                  <a:ext cx="107450"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06" name="Rectangle 115">
                  <a:extLst>
                    <a:ext uri="{FF2B5EF4-FFF2-40B4-BE49-F238E27FC236}">
                      <a16:creationId xmlns:a16="http://schemas.microsoft.com/office/drawing/2014/main" id="{81DABEDA-3853-49F9-A385-DFDC4183D6CB}"/>
                    </a:ext>
                  </a:extLst>
                </p:cNvPr>
                <p:cNvSpPr/>
                <p:nvPr/>
              </p:nvSpPr>
              <p:spPr bwMode="auto">
                <a:xfrm flipH="1">
                  <a:off x="5017008" y="3787662"/>
                  <a:ext cx="1365433"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190" name="Group 189">
                  <a:extLst>
                    <a:ext uri="{FF2B5EF4-FFF2-40B4-BE49-F238E27FC236}">
                      <a16:creationId xmlns:a16="http://schemas.microsoft.com/office/drawing/2014/main" id="{682AF941-9125-4CB4-8D54-9317A11FE644}"/>
                    </a:ext>
                  </a:extLst>
                </p:cNvPr>
                <p:cNvGrpSpPr/>
                <p:nvPr/>
              </p:nvGrpSpPr>
              <p:grpSpPr>
                <a:xfrm>
                  <a:off x="3485488" y="3122312"/>
                  <a:ext cx="2903000" cy="1720024"/>
                  <a:chOff x="3485488" y="3122312"/>
                  <a:chExt cx="2903000" cy="1720024"/>
                </a:xfrm>
              </p:grpSpPr>
              <p:cxnSp>
                <p:nvCxnSpPr>
                  <p:cNvPr id="709" name="Straight Connector 708">
                    <a:extLst>
                      <a:ext uri="{FF2B5EF4-FFF2-40B4-BE49-F238E27FC236}">
                        <a16:creationId xmlns:a16="http://schemas.microsoft.com/office/drawing/2014/main" id="{E9568F12-BDB6-4786-9FDF-9011B5792C49}"/>
                      </a:ext>
                    </a:extLst>
                  </p:cNvPr>
                  <p:cNvCxnSpPr>
                    <a:cxnSpLocks/>
                  </p:cNvCxnSpPr>
                  <p:nvPr/>
                </p:nvCxnSpPr>
                <p:spPr>
                  <a:xfrm>
                    <a:off x="3485488" y="3122312"/>
                    <a:ext cx="0" cy="1664459"/>
                  </a:xfrm>
                  <a:prstGeom prst="line">
                    <a:avLst/>
                  </a:prstGeom>
                  <a:noFill/>
                  <a:ln w="19050">
                    <a:gradFill>
                      <a:gsLst>
                        <a:gs pos="7000">
                          <a:srgbClr val="505050"/>
                        </a:gs>
                        <a:gs pos="0">
                          <a:schemeClr val="bg1"/>
                        </a:gs>
                      </a:gsLst>
                      <a:lin ang="5400000" scaled="1"/>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grpSp>
                <p:nvGrpSpPr>
                  <p:cNvPr id="41" name="Group 40">
                    <a:extLst>
                      <a:ext uri="{FF2B5EF4-FFF2-40B4-BE49-F238E27FC236}">
                        <a16:creationId xmlns:a16="http://schemas.microsoft.com/office/drawing/2014/main" id="{B6D83BDE-D1AD-4C44-8DE8-B684127D8D6D}"/>
                      </a:ext>
                    </a:extLst>
                  </p:cNvPr>
                  <p:cNvGrpSpPr/>
                  <p:nvPr/>
                </p:nvGrpSpPr>
                <p:grpSpPr>
                  <a:xfrm>
                    <a:off x="3585949" y="4741493"/>
                    <a:ext cx="1963638" cy="100843"/>
                    <a:chOff x="3585949" y="4741493"/>
                    <a:chExt cx="1963638" cy="100843"/>
                  </a:xfrm>
                </p:grpSpPr>
                <p:cxnSp>
                  <p:nvCxnSpPr>
                    <p:cNvPr id="870" name="Straight Connector 869">
                      <a:extLst>
                        <a:ext uri="{FF2B5EF4-FFF2-40B4-BE49-F238E27FC236}">
                          <a16:creationId xmlns:a16="http://schemas.microsoft.com/office/drawing/2014/main" id="{4511C4C6-AA74-4BA4-94E5-564876F0FD53}"/>
                        </a:ext>
                      </a:extLst>
                    </p:cNvPr>
                    <p:cNvCxnSpPr>
                      <a:cxnSpLocks/>
                    </p:cNvCxnSpPr>
                    <p:nvPr/>
                  </p:nvCxnSpPr>
                  <p:spPr>
                    <a:xfrm>
                      <a:off x="5102278" y="4743486"/>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872" name="Straight Connector 871">
                      <a:extLst>
                        <a:ext uri="{FF2B5EF4-FFF2-40B4-BE49-F238E27FC236}">
                          <a16:creationId xmlns:a16="http://schemas.microsoft.com/office/drawing/2014/main" id="{2B005413-33E8-45D5-83B6-1763E5D5F6E4}"/>
                        </a:ext>
                      </a:extLst>
                    </p:cNvPr>
                    <p:cNvCxnSpPr>
                      <a:cxnSpLocks/>
                    </p:cNvCxnSpPr>
                    <p:nvPr/>
                  </p:nvCxnSpPr>
                  <p:spPr>
                    <a:xfrm>
                      <a:off x="3887072" y="4741493"/>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869" name="Straight Connector 868">
                      <a:extLst>
                        <a:ext uri="{FF2B5EF4-FFF2-40B4-BE49-F238E27FC236}">
                          <a16:creationId xmlns:a16="http://schemas.microsoft.com/office/drawing/2014/main" id="{45549B5E-A53E-4C0F-95E7-BB4D69E7C73A}"/>
                        </a:ext>
                      </a:extLst>
                    </p:cNvPr>
                    <p:cNvCxnSpPr>
                      <a:cxnSpLocks/>
                    </p:cNvCxnSpPr>
                    <p:nvPr/>
                  </p:nvCxnSpPr>
                  <p:spPr>
                    <a:xfrm>
                      <a:off x="3585949" y="4842336"/>
                      <a:ext cx="1963638"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73" name="Straight Connector 872">
                      <a:extLst>
                        <a:ext uri="{FF2B5EF4-FFF2-40B4-BE49-F238E27FC236}">
                          <a16:creationId xmlns:a16="http://schemas.microsoft.com/office/drawing/2014/main" id="{338C5F6D-4B5C-4EE0-9417-68ACE2228D11}"/>
                        </a:ext>
                      </a:extLst>
                    </p:cNvPr>
                    <p:cNvCxnSpPr>
                      <a:cxnSpLocks/>
                    </p:cNvCxnSpPr>
                    <p:nvPr/>
                  </p:nvCxnSpPr>
                  <p:spPr>
                    <a:xfrm>
                      <a:off x="4514918" y="4747289"/>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189" name="Group 188">
                    <a:extLst>
                      <a:ext uri="{FF2B5EF4-FFF2-40B4-BE49-F238E27FC236}">
                        <a16:creationId xmlns:a16="http://schemas.microsoft.com/office/drawing/2014/main" id="{63CCEA69-7118-494F-A396-46CC56476495}"/>
                      </a:ext>
                    </a:extLst>
                  </p:cNvPr>
                  <p:cNvGrpSpPr/>
                  <p:nvPr/>
                </p:nvGrpSpPr>
                <p:grpSpPr>
                  <a:xfrm>
                    <a:off x="4918735" y="3122635"/>
                    <a:ext cx="1469753" cy="1719462"/>
                    <a:chOff x="4918735" y="3122635"/>
                    <a:chExt cx="1469753" cy="1719462"/>
                  </a:xfrm>
                </p:grpSpPr>
                <p:sp>
                  <p:nvSpPr>
                    <p:cNvPr id="11" name="Rectangle 10">
                      <a:extLst>
                        <a:ext uri="{FF2B5EF4-FFF2-40B4-BE49-F238E27FC236}">
                          <a16:creationId xmlns:a16="http://schemas.microsoft.com/office/drawing/2014/main" id="{6D5A3232-7F2D-46ED-8C82-BF7A9D46C38B}"/>
                        </a:ext>
                      </a:extLst>
                    </p:cNvPr>
                    <p:cNvSpPr/>
                    <p:nvPr/>
                  </p:nvSpPr>
                  <p:spPr bwMode="auto">
                    <a:xfrm>
                      <a:off x="5525937" y="3122635"/>
                      <a:ext cx="862551" cy="1719462"/>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0" fmla="*/ 840623 w 914400"/>
                        <a:gd name="connsiteY0" fmla="*/ 9859 h 914400"/>
                        <a:gd name="connsiteX1" fmla="*/ 914400 w 914400"/>
                        <a:gd name="connsiteY1" fmla="*/ 0 h 914400"/>
                        <a:gd name="connsiteX2" fmla="*/ 914400 w 914400"/>
                        <a:gd name="connsiteY2" fmla="*/ 914400 h 914400"/>
                        <a:gd name="connsiteX3" fmla="*/ 0 w 914400"/>
                        <a:gd name="connsiteY3" fmla="*/ 914400 h 914400"/>
                        <a:gd name="connsiteX0" fmla="*/ 914400 w 914400"/>
                        <a:gd name="connsiteY0" fmla="*/ 0 h 914400"/>
                        <a:gd name="connsiteX1" fmla="*/ 914400 w 914400"/>
                        <a:gd name="connsiteY1" fmla="*/ 914400 h 914400"/>
                        <a:gd name="connsiteX2" fmla="*/ 0 w 914400"/>
                        <a:gd name="connsiteY2" fmla="*/ 914400 h 914400"/>
                      </a:gdLst>
                      <a:ahLst/>
                      <a:cxnLst>
                        <a:cxn ang="0">
                          <a:pos x="connsiteX0" y="connsiteY0"/>
                        </a:cxn>
                        <a:cxn ang="0">
                          <a:pos x="connsiteX1" y="connsiteY1"/>
                        </a:cxn>
                        <a:cxn ang="0">
                          <a:pos x="connsiteX2" y="connsiteY2"/>
                        </a:cxn>
                      </a:cxnLst>
                      <a:rect l="l" t="t" r="r" b="b"/>
                      <a:pathLst>
                        <a:path w="914400" h="914400">
                          <a:moveTo>
                            <a:pt x="914400" y="0"/>
                          </a:moveTo>
                          <a:lnTo>
                            <a:pt x="914400" y="914400"/>
                          </a:lnTo>
                          <a:lnTo>
                            <a:pt x="0" y="914400"/>
                          </a:lnTo>
                        </a:path>
                      </a:pathLst>
                    </a:custGeom>
                    <a:noFill/>
                    <a:ln w="19050">
                      <a:gradFill>
                        <a:gsLst>
                          <a:gs pos="10000">
                            <a:srgbClr val="505050"/>
                          </a:gs>
                          <a:gs pos="0">
                            <a:schemeClr val="bg1"/>
                          </a:gs>
                        </a:gsLst>
                        <a:lin ang="5400000" scaled="1"/>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C6C"/>
                        </a:solidFill>
                        <a:effectLst/>
                        <a:uLnTx/>
                        <a:uFillTx/>
                        <a:latin typeface="Segoe UI"/>
                        <a:ea typeface="Segoe UI" pitchFamily="34" charset="0"/>
                        <a:cs typeface="Segoe UI" pitchFamily="34" charset="0"/>
                      </a:endParaRPr>
                    </a:p>
                  </p:txBody>
                </p:sp>
                <p:cxnSp>
                  <p:nvCxnSpPr>
                    <p:cNvPr id="480" name="Straight Connector 479">
                      <a:extLst>
                        <a:ext uri="{FF2B5EF4-FFF2-40B4-BE49-F238E27FC236}">
                          <a16:creationId xmlns:a16="http://schemas.microsoft.com/office/drawing/2014/main" id="{E5C0F550-75D5-4369-8D21-BAD77D83DC92}"/>
                        </a:ext>
                      </a:extLst>
                    </p:cNvPr>
                    <p:cNvCxnSpPr>
                      <a:cxnSpLocks/>
                    </p:cNvCxnSpPr>
                    <p:nvPr/>
                  </p:nvCxnSpPr>
                  <p:spPr>
                    <a:xfrm>
                      <a:off x="4918735" y="3915135"/>
                      <a:ext cx="1617" cy="921821"/>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grpSp>
          <p:pic>
            <p:nvPicPr>
              <p:cNvPr id="728" name="Graphic 727">
                <a:extLst>
                  <a:ext uri="{FF2B5EF4-FFF2-40B4-BE49-F238E27FC236}">
                    <a16:creationId xmlns:a16="http://schemas.microsoft.com/office/drawing/2014/main" id="{BD13DC4B-891F-412F-953A-99D8BD0F91D0}"/>
                  </a:ext>
                </a:extLst>
              </p:cNvPr>
              <p:cNvPicPr>
                <a:picLocks noChangeAspect="1"/>
              </p:cNvPicPr>
              <p:nvPr/>
            </p:nvPicPr>
            <p:blipFill>
              <a:blip r:embed="rId64">
                <a:extLst>
                  <a:ext uri="{96DAC541-7B7A-43D3-8B79-37D633B846F1}">
                    <asvg:svgBlip xmlns:asvg="http://schemas.microsoft.com/office/drawing/2016/SVG/main" r:embed="rId65"/>
                  </a:ext>
                </a:extLst>
              </a:blip>
              <a:stretch>
                <a:fillRect/>
              </a:stretch>
            </p:blipFill>
            <p:spPr>
              <a:xfrm>
                <a:off x="3390454" y="3455968"/>
                <a:ext cx="179094" cy="97688"/>
              </a:xfrm>
              <a:prstGeom prst="rect">
                <a:avLst/>
              </a:prstGeom>
            </p:spPr>
          </p:pic>
          <p:pic>
            <p:nvPicPr>
              <p:cNvPr id="154" name="Graphic 153">
                <a:extLst>
                  <a:ext uri="{FF2B5EF4-FFF2-40B4-BE49-F238E27FC236}">
                    <a16:creationId xmlns:a16="http://schemas.microsoft.com/office/drawing/2014/main" id="{65A36AA8-A9F1-41B2-A4AB-7465E03C2320}"/>
                  </a:ext>
                </a:extLst>
              </p:cNvPr>
              <p:cNvPicPr>
                <a:picLocks noChangeAspect="1"/>
              </p:cNvPicPr>
              <p:nvPr/>
            </p:nvPicPr>
            <p:blipFill>
              <a:blip r:embed="rId64">
                <a:extLst>
                  <a:ext uri="{96DAC541-7B7A-43D3-8B79-37D633B846F1}">
                    <asvg:svgBlip xmlns:asvg="http://schemas.microsoft.com/office/drawing/2016/SVG/main" r:embed="rId65"/>
                  </a:ext>
                </a:extLst>
              </a:blip>
              <a:stretch>
                <a:fillRect/>
              </a:stretch>
            </p:blipFill>
            <p:spPr>
              <a:xfrm>
                <a:off x="3394372" y="3853121"/>
                <a:ext cx="179094" cy="97688"/>
              </a:xfrm>
              <a:prstGeom prst="rect">
                <a:avLst/>
              </a:prstGeom>
            </p:spPr>
          </p:pic>
          <p:pic>
            <p:nvPicPr>
              <p:cNvPr id="710" name="Graphic 709">
                <a:extLst>
                  <a:ext uri="{FF2B5EF4-FFF2-40B4-BE49-F238E27FC236}">
                    <a16:creationId xmlns:a16="http://schemas.microsoft.com/office/drawing/2014/main" id="{CB1D2C0D-E006-4B23-8877-788EA47094A9}"/>
                  </a:ext>
                </a:extLst>
              </p:cNvPr>
              <p:cNvPicPr>
                <a:picLocks noChangeAspect="1"/>
              </p:cNvPicPr>
              <p:nvPr/>
            </p:nvPicPr>
            <p:blipFill>
              <a:blip r:embed="rId66">
                <a:extLst>
                  <a:ext uri="{96DAC541-7B7A-43D3-8B79-37D633B846F1}">
                    <asvg:svgBlip xmlns:asvg="http://schemas.microsoft.com/office/drawing/2016/SVG/main" r:embed="rId67"/>
                  </a:ext>
                </a:extLst>
              </a:blip>
              <a:stretch>
                <a:fillRect/>
              </a:stretch>
            </p:blipFill>
            <p:spPr>
              <a:xfrm>
                <a:off x="3412268" y="3989053"/>
                <a:ext cx="155363" cy="144264"/>
              </a:xfrm>
              <a:prstGeom prst="rect">
                <a:avLst/>
              </a:prstGeom>
            </p:spPr>
          </p:pic>
          <p:sp>
            <p:nvSpPr>
              <p:cNvPr id="198" name="Graphic 873">
                <a:extLst>
                  <a:ext uri="{FF2B5EF4-FFF2-40B4-BE49-F238E27FC236}">
                    <a16:creationId xmlns:a16="http://schemas.microsoft.com/office/drawing/2014/main" id="{0FEFE1BE-24F7-4991-A404-36C77790CEE3}"/>
                  </a:ext>
                </a:extLst>
              </p:cNvPr>
              <p:cNvSpPr/>
              <p:nvPr/>
            </p:nvSpPr>
            <p:spPr>
              <a:xfrm>
                <a:off x="3401667" y="4786108"/>
                <a:ext cx="260069" cy="81591"/>
              </a:xfrm>
              <a:custGeom>
                <a:avLst/>
                <a:gdLst>
                  <a:gd name="connsiteX0" fmla="*/ 178479 w 353558"/>
                  <a:gd name="connsiteY0" fmla="*/ 81591 h 81591"/>
                  <a:gd name="connsiteX1" fmla="*/ 93489 w 353558"/>
                  <a:gd name="connsiteY1" fmla="*/ 81591 h 81591"/>
                  <a:gd name="connsiteX2" fmla="*/ 93489 w 353558"/>
                  <a:gd name="connsiteY2" fmla="*/ 28897 h 81591"/>
                  <a:gd name="connsiteX3" fmla="*/ 151282 w 353558"/>
                  <a:gd name="connsiteY3" fmla="*/ 28897 h 81591"/>
                  <a:gd name="connsiteX4" fmla="*/ 151282 w 353558"/>
                  <a:gd name="connsiteY4" fmla="*/ 0 h 81591"/>
                  <a:gd name="connsiteX5" fmla="*/ 205676 w 353558"/>
                  <a:gd name="connsiteY5" fmla="*/ 0 h 81591"/>
                  <a:gd name="connsiteX6" fmla="*/ 205676 w 353558"/>
                  <a:gd name="connsiteY6" fmla="*/ 28897 h 81591"/>
                  <a:gd name="connsiteX7" fmla="*/ 260069 w 353558"/>
                  <a:gd name="connsiteY7" fmla="*/ 28897 h 81591"/>
                  <a:gd name="connsiteX8" fmla="*/ 260069 w 353558"/>
                  <a:gd name="connsiteY8" fmla="*/ 81591 h 81591"/>
                  <a:gd name="connsiteX9" fmla="*/ 178479 w 353558"/>
                  <a:gd name="connsiteY9" fmla="*/ 81591 h 81591"/>
                  <a:gd name="connsiteX10" fmla="*/ 178479 w 353558"/>
                  <a:gd name="connsiteY10" fmla="*/ 81591 h 81591"/>
                  <a:gd name="connsiteX11" fmla="*/ 178479 w 353558"/>
                  <a:gd name="connsiteY11" fmla="*/ 81591 h 81591"/>
                  <a:gd name="connsiteX12" fmla="*/ 93489 w 353558"/>
                  <a:gd name="connsiteY12" fmla="*/ 56094 h 81591"/>
                  <a:gd name="connsiteX13" fmla="*/ 0 w 353558"/>
                  <a:gd name="connsiteY13" fmla="*/ 56094 h 81591"/>
                  <a:gd name="connsiteX14" fmla="*/ 260069 w 353558"/>
                  <a:gd name="connsiteY14" fmla="*/ 56094 h 81591"/>
                  <a:gd name="connsiteX15" fmla="*/ 353558 w 353558"/>
                  <a:gd name="connsiteY15" fmla="*/ 56094 h 81591"/>
                  <a:gd name="connsiteX0" fmla="*/ 84990 w 260069"/>
                  <a:gd name="connsiteY0" fmla="*/ 81591 h 81591"/>
                  <a:gd name="connsiteX1" fmla="*/ 0 w 260069"/>
                  <a:gd name="connsiteY1" fmla="*/ 81591 h 81591"/>
                  <a:gd name="connsiteX2" fmla="*/ 0 w 260069"/>
                  <a:gd name="connsiteY2" fmla="*/ 28897 h 81591"/>
                  <a:gd name="connsiteX3" fmla="*/ 57793 w 260069"/>
                  <a:gd name="connsiteY3" fmla="*/ 28897 h 81591"/>
                  <a:gd name="connsiteX4" fmla="*/ 57793 w 260069"/>
                  <a:gd name="connsiteY4" fmla="*/ 0 h 81591"/>
                  <a:gd name="connsiteX5" fmla="*/ 112187 w 260069"/>
                  <a:gd name="connsiteY5" fmla="*/ 0 h 81591"/>
                  <a:gd name="connsiteX6" fmla="*/ 112187 w 260069"/>
                  <a:gd name="connsiteY6" fmla="*/ 28897 h 81591"/>
                  <a:gd name="connsiteX7" fmla="*/ 166580 w 260069"/>
                  <a:gd name="connsiteY7" fmla="*/ 28897 h 81591"/>
                  <a:gd name="connsiteX8" fmla="*/ 166580 w 260069"/>
                  <a:gd name="connsiteY8" fmla="*/ 81591 h 81591"/>
                  <a:gd name="connsiteX9" fmla="*/ 84990 w 260069"/>
                  <a:gd name="connsiteY9" fmla="*/ 81591 h 81591"/>
                  <a:gd name="connsiteX10" fmla="*/ 84990 w 260069"/>
                  <a:gd name="connsiteY10" fmla="*/ 81591 h 81591"/>
                  <a:gd name="connsiteX11" fmla="*/ 84990 w 260069"/>
                  <a:gd name="connsiteY11" fmla="*/ 81591 h 81591"/>
                  <a:gd name="connsiteX12" fmla="*/ 166580 w 260069"/>
                  <a:gd name="connsiteY12" fmla="*/ 56094 h 81591"/>
                  <a:gd name="connsiteX13" fmla="*/ 260069 w 260069"/>
                  <a:gd name="connsiteY13" fmla="*/ 56094 h 8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0069" h="81591">
                    <a:moveTo>
                      <a:pt x="84990" y="81591"/>
                    </a:moveTo>
                    <a:lnTo>
                      <a:pt x="0" y="81591"/>
                    </a:lnTo>
                    <a:lnTo>
                      <a:pt x="0" y="28897"/>
                    </a:lnTo>
                    <a:lnTo>
                      <a:pt x="57793" y="28897"/>
                    </a:lnTo>
                    <a:lnTo>
                      <a:pt x="57793" y="0"/>
                    </a:lnTo>
                    <a:lnTo>
                      <a:pt x="112187" y="0"/>
                    </a:lnTo>
                    <a:lnTo>
                      <a:pt x="112187" y="28897"/>
                    </a:lnTo>
                    <a:lnTo>
                      <a:pt x="166580" y="28897"/>
                    </a:lnTo>
                    <a:lnTo>
                      <a:pt x="166580" y="81591"/>
                    </a:lnTo>
                    <a:lnTo>
                      <a:pt x="84990" y="81591"/>
                    </a:lnTo>
                    <a:lnTo>
                      <a:pt x="84990" y="81591"/>
                    </a:lnTo>
                    <a:lnTo>
                      <a:pt x="84990" y="81591"/>
                    </a:lnTo>
                    <a:close/>
                    <a:moveTo>
                      <a:pt x="166580" y="56094"/>
                    </a:moveTo>
                    <a:lnTo>
                      <a:pt x="260069" y="56094"/>
                    </a:lnTo>
                  </a:path>
                </a:pathLst>
              </a:custGeom>
              <a:solidFill>
                <a:schemeClr val="bg1"/>
              </a:solidFill>
              <a:ln w="18969" cap="flat">
                <a:solidFill>
                  <a:srgbClr val="5151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pic>
            <p:nvPicPr>
              <p:cNvPr id="137" name="Graphic 136">
                <a:extLst>
                  <a:ext uri="{FF2B5EF4-FFF2-40B4-BE49-F238E27FC236}">
                    <a16:creationId xmlns:a16="http://schemas.microsoft.com/office/drawing/2014/main" id="{929BA507-8B5F-4AA7-A450-057145620696}"/>
                  </a:ext>
                </a:extLst>
              </p:cNvPr>
              <p:cNvPicPr>
                <a:picLocks noChangeAspect="1"/>
              </p:cNvPicPr>
              <p:nvPr/>
            </p:nvPicPr>
            <p:blipFill>
              <a:blip r:embed="rId66">
                <a:extLst>
                  <a:ext uri="{96DAC541-7B7A-43D3-8B79-37D633B846F1}">
                    <asvg:svgBlip xmlns:asvg="http://schemas.microsoft.com/office/drawing/2016/SVG/main" r:embed="rId67"/>
                  </a:ext>
                </a:extLst>
              </a:blip>
              <a:stretch>
                <a:fillRect/>
              </a:stretch>
            </p:blipFill>
            <p:spPr>
              <a:xfrm>
                <a:off x="6315462" y="3489369"/>
                <a:ext cx="155363" cy="144264"/>
              </a:xfrm>
              <a:prstGeom prst="rect">
                <a:avLst/>
              </a:prstGeom>
            </p:spPr>
          </p:pic>
          <p:pic>
            <p:nvPicPr>
              <p:cNvPr id="607" name="Graphic 606">
                <a:extLst>
                  <a:ext uri="{FF2B5EF4-FFF2-40B4-BE49-F238E27FC236}">
                    <a16:creationId xmlns:a16="http://schemas.microsoft.com/office/drawing/2014/main" id="{B357B54B-824E-4012-A8CD-4F858D8A0189}"/>
                  </a:ext>
                </a:extLst>
              </p:cNvPr>
              <p:cNvPicPr>
                <a:picLocks noChangeAspect="1"/>
              </p:cNvPicPr>
              <p:nvPr/>
            </p:nvPicPr>
            <p:blipFill>
              <a:blip r:embed="rId68">
                <a:extLst>
                  <a:ext uri="{96DAC541-7B7A-43D3-8B79-37D633B846F1}">
                    <asvg:svgBlip xmlns:asvg="http://schemas.microsoft.com/office/drawing/2016/SVG/main" r:embed="rId69"/>
                  </a:ext>
                </a:extLst>
              </a:blip>
              <a:stretch>
                <a:fillRect/>
              </a:stretch>
            </p:blipFill>
            <p:spPr>
              <a:xfrm rot="16200000">
                <a:off x="6186094" y="3864658"/>
                <a:ext cx="373956" cy="101989"/>
              </a:xfrm>
              <a:prstGeom prst="rect">
                <a:avLst/>
              </a:prstGeom>
            </p:spPr>
          </p:pic>
        </p:grpSp>
      </p:grpSp>
      <p:grpSp>
        <p:nvGrpSpPr>
          <p:cNvPr id="717" name="Group 716">
            <a:extLst>
              <a:ext uri="{FF2B5EF4-FFF2-40B4-BE49-F238E27FC236}">
                <a16:creationId xmlns:a16="http://schemas.microsoft.com/office/drawing/2014/main" id="{30D2ACFA-C2F4-4D0E-8607-4F84B9903B4F}"/>
              </a:ext>
            </a:extLst>
          </p:cNvPr>
          <p:cNvGrpSpPr/>
          <p:nvPr/>
        </p:nvGrpSpPr>
        <p:grpSpPr>
          <a:xfrm>
            <a:off x="3824005" y="4469544"/>
            <a:ext cx="370338" cy="327772"/>
            <a:chOff x="4723767" y="3080378"/>
            <a:chExt cx="439858" cy="389301"/>
          </a:xfrm>
        </p:grpSpPr>
        <p:pic>
          <p:nvPicPr>
            <p:cNvPr id="718" name="Picture 717">
              <a:extLst>
                <a:ext uri="{FF2B5EF4-FFF2-40B4-BE49-F238E27FC236}">
                  <a16:creationId xmlns:a16="http://schemas.microsoft.com/office/drawing/2014/main" id="{EDABC81B-5CDF-4995-B033-597AF5E58AC7}"/>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21" name="Group 720">
              <a:extLst>
                <a:ext uri="{FF2B5EF4-FFF2-40B4-BE49-F238E27FC236}">
                  <a16:creationId xmlns:a16="http://schemas.microsoft.com/office/drawing/2014/main" id="{6904D6A0-6E77-4CC9-ABCE-BADF8F55760B}"/>
                </a:ext>
              </a:extLst>
            </p:cNvPr>
            <p:cNvGrpSpPr/>
            <p:nvPr/>
          </p:nvGrpSpPr>
          <p:grpSpPr>
            <a:xfrm>
              <a:off x="4723767" y="3080378"/>
              <a:ext cx="439858" cy="389301"/>
              <a:chOff x="3131835" y="4047725"/>
              <a:chExt cx="439858" cy="389301"/>
            </a:xfrm>
          </p:grpSpPr>
          <p:grpSp>
            <p:nvGrpSpPr>
              <p:cNvPr id="722" name="Group 721">
                <a:extLst>
                  <a:ext uri="{FF2B5EF4-FFF2-40B4-BE49-F238E27FC236}">
                    <a16:creationId xmlns:a16="http://schemas.microsoft.com/office/drawing/2014/main" id="{587FF1AF-FABE-4AAC-8E4F-B6460E9285AE}"/>
                  </a:ext>
                </a:extLst>
              </p:cNvPr>
              <p:cNvGrpSpPr/>
              <p:nvPr/>
            </p:nvGrpSpPr>
            <p:grpSpPr>
              <a:xfrm>
                <a:off x="3131835" y="4047725"/>
                <a:ext cx="182560" cy="348911"/>
                <a:chOff x="2136298" y="4226790"/>
                <a:chExt cx="196678" cy="375893"/>
              </a:xfrm>
            </p:grpSpPr>
            <p:sp>
              <p:nvSpPr>
                <p:cNvPr id="731" name="Rectangle 730">
                  <a:extLst>
                    <a:ext uri="{FF2B5EF4-FFF2-40B4-BE49-F238E27FC236}">
                      <a16:creationId xmlns:a16="http://schemas.microsoft.com/office/drawing/2014/main" id="{3E5B16F2-3D5A-4671-BBB0-B4C502FB112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2" name="server">
                  <a:extLst>
                    <a:ext uri="{FF2B5EF4-FFF2-40B4-BE49-F238E27FC236}">
                      <a16:creationId xmlns:a16="http://schemas.microsoft.com/office/drawing/2014/main" id="{C5532183-AB50-4003-B709-1FB11B2B635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23" name="Oval 722">
                <a:extLst>
                  <a:ext uri="{FF2B5EF4-FFF2-40B4-BE49-F238E27FC236}">
                    <a16:creationId xmlns:a16="http://schemas.microsoft.com/office/drawing/2014/main" id="{48D35492-3E2F-4D9F-8DCD-A76C59961ED4}"/>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25" name="Picture 724">
                <a:extLst>
                  <a:ext uri="{FF2B5EF4-FFF2-40B4-BE49-F238E27FC236}">
                    <a16:creationId xmlns:a16="http://schemas.microsoft.com/office/drawing/2014/main" id="{FDE070DE-E1C4-42BD-9159-1445C180E371}"/>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30" name="Freeform 6">
                <a:extLst>
                  <a:ext uri="{FF2B5EF4-FFF2-40B4-BE49-F238E27FC236}">
                    <a16:creationId xmlns:a16="http://schemas.microsoft.com/office/drawing/2014/main" id="{8750EAEB-9821-4801-8F64-B93C161CEC8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650" name="Group 649">
            <a:extLst>
              <a:ext uri="{FF2B5EF4-FFF2-40B4-BE49-F238E27FC236}">
                <a16:creationId xmlns:a16="http://schemas.microsoft.com/office/drawing/2014/main" id="{2D817036-31AF-4512-A3D7-9D591DD3FA6C}"/>
              </a:ext>
            </a:extLst>
          </p:cNvPr>
          <p:cNvGrpSpPr/>
          <p:nvPr/>
        </p:nvGrpSpPr>
        <p:grpSpPr>
          <a:xfrm>
            <a:off x="5032495" y="4473938"/>
            <a:ext cx="370338" cy="327772"/>
            <a:chOff x="4723767" y="3080378"/>
            <a:chExt cx="439858" cy="389301"/>
          </a:xfrm>
        </p:grpSpPr>
        <p:pic>
          <p:nvPicPr>
            <p:cNvPr id="651" name="Picture 650">
              <a:extLst>
                <a:ext uri="{FF2B5EF4-FFF2-40B4-BE49-F238E27FC236}">
                  <a16:creationId xmlns:a16="http://schemas.microsoft.com/office/drawing/2014/main" id="{4DC7C6E3-9DC8-45BE-BF82-2138F5832614}"/>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52" name="Group 651">
              <a:extLst>
                <a:ext uri="{FF2B5EF4-FFF2-40B4-BE49-F238E27FC236}">
                  <a16:creationId xmlns:a16="http://schemas.microsoft.com/office/drawing/2014/main" id="{DD2DD0EA-342E-4E97-8FF7-5936FA62B3A5}"/>
                </a:ext>
              </a:extLst>
            </p:cNvPr>
            <p:cNvGrpSpPr/>
            <p:nvPr/>
          </p:nvGrpSpPr>
          <p:grpSpPr>
            <a:xfrm>
              <a:off x="4723767" y="3080378"/>
              <a:ext cx="439858" cy="389301"/>
              <a:chOff x="3131835" y="4047725"/>
              <a:chExt cx="439858" cy="389301"/>
            </a:xfrm>
          </p:grpSpPr>
          <p:grpSp>
            <p:nvGrpSpPr>
              <p:cNvPr id="653" name="Group 652">
                <a:extLst>
                  <a:ext uri="{FF2B5EF4-FFF2-40B4-BE49-F238E27FC236}">
                    <a16:creationId xmlns:a16="http://schemas.microsoft.com/office/drawing/2014/main" id="{3C720BB6-1FF2-4CB9-9F3D-22FC32117C56}"/>
                  </a:ext>
                </a:extLst>
              </p:cNvPr>
              <p:cNvGrpSpPr/>
              <p:nvPr/>
            </p:nvGrpSpPr>
            <p:grpSpPr>
              <a:xfrm>
                <a:off x="3131835" y="4047725"/>
                <a:ext cx="182560" cy="348911"/>
                <a:chOff x="2136298" y="4226790"/>
                <a:chExt cx="196678" cy="375893"/>
              </a:xfrm>
            </p:grpSpPr>
            <p:sp>
              <p:nvSpPr>
                <p:cNvPr id="666" name="Rectangle 665">
                  <a:extLst>
                    <a:ext uri="{FF2B5EF4-FFF2-40B4-BE49-F238E27FC236}">
                      <a16:creationId xmlns:a16="http://schemas.microsoft.com/office/drawing/2014/main" id="{719B7FA9-7CC0-41D3-BAF4-B3433A4BC5F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7" name="server">
                  <a:extLst>
                    <a:ext uri="{FF2B5EF4-FFF2-40B4-BE49-F238E27FC236}">
                      <a16:creationId xmlns:a16="http://schemas.microsoft.com/office/drawing/2014/main" id="{A05B6DA1-2B69-4E13-A636-FA37F8AA5DD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1" name="Oval 660">
                <a:extLst>
                  <a:ext uri="{FF2B5EF4-FFF2-40B4-BE49-F238E27FC236}">
                    <a16:creationId xmlns:a16="http://schemas.microsoft.com/office/drawing/2014/main" id="{32951057-9049-41F1-9CEC-8FB37939C4CC}"/>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62" name="Picture 661">
                <a:extLst>
                  <a:ext uri="{FF2B5EF4-FFF2-40B4-BE49-F238E27FC236}">
                    <a16:creationId xmlns:a16="http://schemas.microsoft.com/office/drawing/2014/main" id="{949717CA-63E1-4658-AC78-817C25CC47E5}"/>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63" name="Freeform 6">
                <a:extLst>
                  <a:ext uri="{FF2B5EF4-FFF2-40B4-BE49-F238E27FC236}">
                    <a16:creationId xmlns:a16="http://schemas.microsoft.com/office/drawing/2014/main" id="{9B31D166-51ED-4330-B9E9-44FDFD738DC3}"/>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5" name="Group 24">
            <a:extLst>
              <a:ext uri="{FF2B5EF4-FFF2-40B4-BE49-F238E27FC236}">
                <a16:creationId xmlns:a16="http://schemas.microsoft.com/office/drawing/2014/main" id="{1F2B699B-F23A-42AC-B7F4-9FF3F933CC3F}"/>
              </a:ext>
            </a:extLst>
          </p:cNvPr>
          <p:cNvGrpSpPr/>
          <p:nvPr/>
        </p:nvGrpSpPr>
        <p:grpSpPr>
          <a:xfrm>
            <a:off x="182834" y="1705019"/>
            <a:ext cx="11727323" cy="483549"/>
            <a:chOff x="182834" y="1705019"/>
            <a:chExt cx="11727323" cy="483549"/>
          </a:xfrm>
        </p:grpSpPr>
        <p:sp>
          <p:nvSpPr>
            <p:cNvPr id="30" name="L-Shape 29">
              <a:extLst>
                <a:ext uri="{FF2B5EF4-FFF2-40B4-BE49-F238E27FC236}">
                  <a16:creationId xmlns:a16="http://schemas.microsoft.com/office/drawing/2014/main" id="{F3504ABD-8A71-4723-9CE7-A38355730D50}"/>
                </a:ext>
              </a:extLst>
            </p:cNvPr>
            <p:cNvSpPr/>
            <p:nvPr/>
          </p:nvSpPr>
          <p:spPr bwMode="auto">
            <a:xfrm flipH="1">
              <a:off x="182834" y="1706127"/>
              <a:ext cx="11727315" cy="482441"/>
            </a:xfrm>
            <a:prstGeom prst="corner">
              <a:avLst>
                <a:gd name="adj1" fmla="val 20789"/>
                <a:gd name="adj2" fmla="val 802015"/>
              </a:avLst>
            </a:prstGeom>
            <a:solidFill>
              <a:srgbClr val="F5F0FA"/>
            </a:solidFill>
            <a:ln w="19050">
              <a:solidFill>
                <a:srgbClr val="5C2D91"/>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L="22860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70" name="Rectangle 469">
              <a:hlinkClick r:id="rId70"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C0A35AAB-245E-44BA-B88E-D9B13D1F5A89}"/>
                </a:ext>
              </a:extLst>
            </p:cNvPr>
            <p:cNvSpPr/>
            <p:nvPr/>
          </p:nvSpPr>
          <p:spPr>
            <a:xfrm>
              <a:off x="8729710" y="1705019"/>
              <a:ext cx="3180447" cy="431028"/>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lIns="91440" tIns="91440" b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Conditional Access </a:t>
              </a:r>
              <a:r>
                <a:rPr kumimoji="0" lang="en-US" sz="8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Zero Trust Access Control decisions based on explicit validation of user trust and endpoint integrity</a:t>
              </a:r>
              <a:endParaRPr kumimoji="0" lang="en-US" sz="8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grpSp>
          <p:nvGrpSpPr>
            <p:cNvPr id="133" name="Group 132">
              <a:extLst>
                <a:ext uri="{FF2B5EF4-FFF2-40B4-BE49-F238E27FC236}">
                  <a16:creationId xmlns:a16="http://schemas.microsoft.com/office/drawing/2014/main" id="{C79F5DA1-2DA6-42AE-85A0-375A52152E8E}"/>
                </a:ext>
              </a:extLst>
            </p:cNvPr>
            <p:cNvGrpSpPr/>
            <p:nvPr/>
          </p:nvGrpSpPr>
          <p:grpSpPr>
            <a:xfrm>
              <a:off x="8119433" y="1769730"/>
              <a:ext cx="649901" cy="308564"/>
              <a:chOff x="8602097" y="2090236"/>
              <a:chExt cx="441333" cy="212672"/>
            </a:xfrm>
          </p:grpSpPr>
          <p:cxnSp>
            <p:nvCxnSpPr>
              <p:cNvPr id="130" name="Straight Arrow Connector 129">
                <a:extLst>
                  <a:ext uri="{FF2B5EF4-FFF2-40B4-BE49-F238E27FC236}">
                    <a16:creationId xmlns:a16="http://schemas.microsoft.com/office/drawing/2014/main" id="{52FC44EB-2425-4898-87AC-70A8B458A1E3}"/>
                  </a:ext>
                </a:extLst>
              </p:cNvPr>
              <p:cNvCxnSpPr>
                <a:cxnSpLocks/>
              </p:cNvCxnSpPr>
              <p:nvPr/>
            </p:nvCxnSpPr>
            <p:spPr>
              <a:xfrm>
                <a:off x="8779173" y="2196572"/>
                <a:ext cx="264257" cy="0"/>
              </a:xfrm>
              <a:prstGeom prst="straightConnector1">
                <a:avLst/>
              </a:prstGeom>
              <a:ln w="19050">
                <a:solidFill>
                  <a:srgbClr val="000000"/>
                </a:solidFill>
                <a:headEnd type="none"/>
                <a:tailEnd type="triangle" w="sm" len="med"/>
              </a:ln>
            </p:spPr>
            <p:style>
              <a:lnRef idx="1">
                <a:schemeClr val="accent1"/>
              </a:lnRef>
              <a:fillRef idx="0">
                <a:schemeClr val="accent1"/>
              </a:fillRef>
              <a:effectRef idx="0">
                <a:schemeClr val="accent1"/>
              </a:effectRef>
              <a:fontRef idx="minor">
                <a:schemeClr val="tx1"/>
              </a:fontRef>
            </p:style>
          </p:cxnSp>
          <p:grpSp>
            <p:nvGrpSpPr>
              <p:cNvPr id="670" name="Group 669">
                <a:extLst>
                  <a:ext uri="{FF2B5EF4-FFF2-40B4-BE49-F238E27FC236}">
                    <a16:creationId xmlns:a16="http://schemas.microsoft.com/office/drawing/2014/main" id="{0D74050D-04A1-4AA1-99DF-9312159D54BB}"/>
                  </a:ext>
                </a:extLst>
              </p:cNvPr>
              <p:cNvGrpSpPr/>
              <p:nvPr/>
            </p:nvGrpSpPr>
            <p:grpSpPr>
              <a:xfrm>
                <a:off x="8602097" y="2090236"/>
                <a:ext cx="317134" cy="212672"/>
                <a:chOff x="4603038" y="2460876"/>
                <a:chExt cx="874087" cy="586170"/>
              </a:xfrm>
            </p:grpSpPr>
            <p:sp>
              <p:nvSpPr>
                <p:cNvPr id="671" name="Flowchart: Decision 670">
                  <a:extLst>
                    <a:ext uri="{FF2B5EF4-FFF2-40B4-BE49-F238E27FC236}">
                      <a16:creationId xmlns:a16="http://schemas.microsoft.com/office/drawing/2014/main" id="{C068924F-5C72-4E72-9D84-FE4784705D1A}"/>
                    </a:ext>
                  </a:extLst>
                </p:cNvPr>
                <p:cNvSpPr/>
                <p:nvPr/>
              </p:nvSpPr>
              <p:spPr bwMode="auto">
                <a:xfrm>
                  <a:off x="4603038" y="2460876"/>
                  <a:ext cx="874087" cy="586170"/>
                </a:xfrm>
                <a:prstGeom prst="flowChartDecision">
                  <a:avLst/>
                </a:prstGeom>
                <a:solidFill>
                  <a:srgbClr val="000000"/>
                </a:solidFill>
                <a:ln w="2857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2" name="Rectangle 671">
                  <a:extLst>
                    <a:ext uri="{FF2B5EF4-FFF2-40B4-BE49-F238E27FC236}">
                      <a16:creationId xmlns:a16="http://schemas.microsoft.com/office/drawing/2014/main" id="{97C93E14-6BD3-4A4E-8122-BEA0EE40DBBE}"/>
                    </a:ext>
                  </a:extLst>
                </p:cNvPr>
                <p:cNvSpPr/>
                <p:nvPr/>
              </p:nvSpPr>
              <p:spPr bwMode="auto">
                <a:xfrm>
                  <a:off x="4945912" y="2732988"/>
                  <a:ext cx="290368" cy="45719"/>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80" name="Group 679">
                  <a:extLst>
                    <a:ext uri="{FF2B5EF4-FFF2-40B4-BE49-F238E27FC236}">
                      <a16:creationId xmlns:a16="http://schemas.microsoft.com/office/drawing/2014/main" id="{B7BBB008-3150-4157-AD39-1FADCF8A4980}"/>
                    </a:ext>
                  </a:extLst>
                </p:cNvPr>
                <p:cNvGrpSpPr/>
                <p:nvPr/>
              </p:nvGrpSpPr>
              <p:grpSpPr>
                <a:xfrm>
                  <a:off x="4945912" y="2654084"/>
                  <a:ext cx="246315" cy="202204"/>
                  <a:chOff x="4919039" y="2627071"/>
                  <a:chExt cx="318420" cy="202204"/>
                </a:xfrm>
              </p:grpSpPr>
              <p:sp>
                <p:nvSpPr>
                  <p:cNvPr id="707" name="Rectangle 706">
                    <a:extLst>
                      <a:ext uri="{FF2B5EF4-FFF2-40B4-BE49-F238E27FC236}">
                        <a16:creationId xmlns:a16="http://schemas.microsoft.com/office/drawing/2014/main" id="{C312DED8-BFAC-466C-BA0E-D960855E6B60}"/>
                      </a:ext>
                    </a:extLst>
                  </p:cNvPr>
                  <p:cNvSpPr/>
                  <p:nvPr/>
                </p:nvSpPr>
                <p:spPr bwMode="auto">
                  <a:xfrm>
                    <a:off x="4919044" y="2627071"/>
                    <a:ext cx="290365" cy="45718"/>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6" name="Rectangle 745">
                    <a:extLst>
                      <a:ext uri="{FF2B5EF4-FFF2-40B4-BE49-F238E27FC236}">
                        <a16:creationId xmlns:a16="http://schemas.microsoft.com/office/drawing/2014/main" id="{9E765780-060D-4319-999A-82653241196F}"/>
                      </a:ext>
                    </a:extLst>
                  </p:cNvPr>
                  <p:cNvSpPr/>
                  <p:nvPr/>
                </p:nvSpPr>
                <p:spPr bwMode="auto">
                  <a:xfrm>
                    <a:off x="4919039" y="2783557"/>
                    <a:ext cx="318420" cy="45718"/>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699" name="Oval 698">
                  <a:extLst>
                    <a:ext uri="{FF2B5EF4-FFF2-40B4-BE49-F238E27FC236}">
                      <a16:creationId xmlns:a16="http://schemas.microsoft.com/office/drawing/2014/main" id="{D8ED1663-79F1-48F6-BD8C-0602114EBCEC}"/>
                    </a:ext>
                  </a:extLst>
                </p:cNvPr>
                <p:cNvSpPr/>
                <p:nvPr/>
              </p:nvSpPr>
              <p:spPr bwMode="auto">
                <a:xfrm>
                  <a:off x="4867499" y="2654596"/>
                  <a:ext cx="49292" cy="45719"/>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1" name="Oval 700">
                  <a:extLst>
                    <a:ext uri="{FF2B5EF4-FFF2-40B4-BE49-F238E27FC236}">
                      <a16:creationId xmlns:a16="http://schemas.microsoft.com/office/drawing/2014/main" id="{A2CC4B58-D7D0-44A1-A756-008486040B40}"/>
                    </a:ext>
                  </a:extLst>
                </p:cNvPr>
                <p:cNvSpPr/>
                <p:nvPr/>
              </p:nvSpPr>
              <p:spPr bwMode="auto">
                <a:xfrm>
                  <a:off x="4869577" y="2815015"/>
                  <a:ext cx="49292" cy="45719"/>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6" name="Oval 705">
                  <a:extLst>
                    <a:ext uri="{FF2B5EF4-FFF2-40B4-BE49-F238E27FC236}">
                      <a16:creationId xmlns:a16="http://schemas.microsoft.com/office/drawing/2014/main" id="{8AE71B22-BDDC-46ED-AFCA-881F5985BCFA}"/>
                    </a:ext>
                  </a:extLst>
                </p:cNvPr>
                <p:cNvSpPr/>
                <p:nvPr/>
              </p:nvSpPr>
              <p:spPr bwMode="auto">
                <a:xfrm>
                  <a:off x="4869577" y="2731876"/>
                  <a:ext cx="49292" cy="45719"/>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cxnSp>
        <p:nvCxnSpPr>
          <p:cNvPr id="95" name="Straight Connector 94">
            <a:extLst>
              <a:ext uri="{FF2B5EF4-FFF2-40B4-BE49-F238E27FC236}">
                <a16:creationId xmlns:a16="http://schemas.microsoft.com/office/drawing/2014/main" id="{1310528B-7D54-4B17-8910-DFEE87C91BDB}"/>
              </a:ext>
            </a:extLst>
          </p:cNvPr>
          <p:cNvCxnSpPr>
            <a:cxnSpLocks/>
          </p:cNvCxnSpPr>
          <p:nvPr/>
        </p:nvCxnSpPr>
        <p:spPr>
          <a:xfrm>
            <a:off x="10017471" y="989744"/>
            <a:ext cx="1837523" cy="11916"/>
          </a:xfrm>
          <a:prstGeom prst="line">
            <a:avLst/>
          </a:prstGeom>
          <a:ln w="28575">
            <a:gradFill flip="none" rotWithShape="1">
              <a:gsLst>
                <a:gs pos="20000">
                  <a:srgbClr val="5C2D91"/>
                </a:gs>
                <a:gs pos="80000">
                  <a:srgbClr val="5C2D91"/>
                </a:gs>
                <a:gs pos="100000">
                  <a:schemeClr val="bg1"/>
                </a:gs>
              </a:gsLst>
              <a:lin ang="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359C4404-1F78-4C51-AE4D-2E2998A4D775}"/>
              </a:ext>
            </a:extLst>
          </p:cNvPr>
          <p:cNvGrpSpPr/>
          <p:nvPr/>
        </p:nvGrpSpPr>
        <p:grpSpPr>
          <a:xfrm>
            <a:off x="201931" y="6160516"/>
            <a:ext cx="11720761" cy="306656"/>
            <a:chOff x="201931" y="6160516"/>
            <a:chExt cx="11720761" cy="306656"/>
          </a:xfrm>
        </p:grpSpPr>
        <p:sp>
          <p:nvSpPr>
            <p:cNvPr id="115" name="L-Shape 114">
              <a:extLst>
                <a:ext uri="{FF2B5EF4-FFF2-40B4-BE49-F238E27FC236}">
                  <a16:creationId xmlns:a16="http://schemas.microsoft.com/office/drawing/2014/main" id="{51796C53-83DD-473F-BCE9-B907C01BF44A}"/>
                </a:ext>
              </a:extLst>
            </p:cNvPr>
            <p:cNvSpPr/>
            <p:nvPr/>
          </p:nvSpPr>
          <p:spPr bwMode="auto">
            <a:xfrm flipH="1">
              <a:off x="201931" y="6161795"/>
              <a:ext cx="11720761" cy="303571"/>
            </a:xfrm>
            <a:prstGeom prst="corner">
              <a:avLst>
                <a:gd name="adj1" fmla="val 24931"/>
                <a:gd name="adj2" fmla="val 1172250"/>
              </a:avLst>
            </a:prstGeom>
            <a:solidFill>
              <a:schemeClr val="bg1">
                <a:lumMod val="95000"/>
              </a:schemeClr>
            </a:solid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L="22860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83" name="Rectangle 82">
              <a:hlinkClick r:id="rId71" tooltip="DevSecOps and Application development security that integrates natively in the developer workflow including code scanning, secret scanning, alerting, security policies, and more. "/>
              <a:extLst>
                <a:ext uri="{FF2B5EF4-FFF2-40B4-BE49-F238E27FC236}">
                  <a16:creationId xmlns:a16="http://schemas.microsoft.com/office/drawing/2014/main" id="{D7C219A4-1495-47CB-BC7B-EDD3E4B41E55}"/>
                </a:ext>
              </a:extLst>
            </p:cNvPr>
            <p:cNvSpPr/>
            <p:nvPr/>
          </p:nvSpPr>
          <p:spPr bwMode="auto">
            <a:xfrm>
              <a:off x="8341997" y="6160516"/>
              <a:ext cx="3561746" cy="306656"/>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tIns="0" rIns="274320" bIns="0" rtlCol="0" anchor="ctr">
              <a:noAutofit/>
            </a:bodyPr>
            <a:lstStyle/>
            <a:p>
              <a:pPr marL="171450" marR="0" lvl="0" indent="0" algn="ctr" defTabSz="932472" rtl="0" eaLnBrk="1" fontAlgn="base" latinLnBrk="0" hangingPunct="1">
                <a:lnSpc>
                  <a:spcPct val="90000"/>
                </a:lnSpc>
                <a:spcBef>
                  <a:spcPct val="0"/>
                </a:spcBef>
                <a:spcAft>
                  <a:spcPts val="100"/>
                </a:spcAft>
                <a:buClrTx/>
                <a:buSzTx/>
                <a:buFontTx/>
                <a:buNone/>
                <a:tabLst/>
                <a:defRPr/>
              </a:pPr>
              <a:r>
                <a:rPr kumimoji="0" lang="en-US" sz="850" b="1"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GitHub Advanced Security &amp; Azure DevOps Security</a:t>
              </a:r>
            </a:p>
            <a:p>
              <a:pPr marL="171450" marR="0" lvl="0" indent="0" algn="ctr" defTabSz="932472" rtl="0" eaLnBrk="1" fontAlgn="base" latinLnBrk="0" hangingPunct="1">
                <a:lnSpc>
                  <a:spcPct val="90000"/>
                </a:lnSpc>
                <a:spcBef>
                  <a:spcPct val="0"/>
                </a:spcBef>
                <a:spcAft>
                  <a:spcPct val="0"/>
                </a:spcAft>
                <a:buClrTx/>
                <a:buSzTx/>
                <a:buFontTx/>
                <a:buNone/>
                <a:tabLst/>
                <a:defRPr/>
              </a:pPr>
              <a:r>
                <a:rPr kumimoji="0" lang="en-US" sz="8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Secure development and software supply chain</a:t>
              </a:r>
            </a:p>
          </p:txBody>
        </p:sp>
        <p:pic>
          <p:nvPicPr>
            <p:cNvPr id="1026" name="Picture 2" descr="See the source image">
              <a:extLst>
                <a:ext uri="{FF2B5EF4-FFF2-40B4-BE49-F238E27FC236}">
                  <a16:creationId xmlns:a16="http://schemas.microsoft.com/office/drawing/2014/main" id="{A8A5C70E-4246-4A1F-838C-F3ACE9035E3B}"/>
                </a:ext>
              </a:extLst>
            </p:cNvPr>
            <p:cNvPicPr>
              <a:picLocks noChangeAspect="1" noChangeArrowheads="1"/>
            </p:cNvPicPr>
            <p:nvPr/>
          </p:nvPicPr>
          <p:blipFill>
            <a:blip r:embed="rId7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68771" y="6201181"/>
              <a:ext cx="300884" cy="17092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97" name="Group 1096">
            <a:extLst>
              <a:ext uri="{FF2B5EF4-FFF2-40B4-BE49-F238E27FC236}">
                <a16:creationId xmlns:a16="http://schemas.microsoft.com/office/drawing/2014/main" id="{49366495-36D3-44B8-A5A6-19B20309AF5E}"/>
              </a:ext>
            </a:extLst>
          </p:cNvPr>
          <p:cNvGrpSpPr/>
          <p:nvPr/>
        </p:nvGrpSpPr>
        <p:grpSpPr>
          <a:xfrm>
            <a:off x="5433191" y="4467156"/>
            <a:ext cx="533026" cy="253182"/>
            <a:chOff x="10037345" y="4277217"/>
            <a:chExt cx="887532" cy="421571"/>
          </a:xfrm>
        </p:grpSpPr>
        <p:pic>
          <p:nvPicPr>
            <p:cNvPr id="1098" name="Picture 1097">
              <a:extLst>
                <a:ext uri="{FF2B5EF4-FFF2-40B4-BE49-F238E27FC236}">
                  <a16:creationId xmlns:a16="http://schemas.microsoft.com/office/drawing/2014/main" id="{3DFB37C2-0F93-4BBD-A558-6DAA58BE4231}"/>
                </a:ext>
              </a:extLst>
            </p:cNvPr>
            <p:cNvPicPr>
              <a:picLocks noChangeAspect="1"/>
            </p:cNvPicPr>
            <p:nvPr/>
          </p:nvPicPr>
          <p:blipFill>
            <a:blip r:embed="rId73">
              <a:extLst>
                <a:ext uri="{28A0092B-C50C-407E-A947-70E740481C1C}">
                  <a14:useLocalDpi xmlns:a14="http://schemas.microsoft.com/office/drawing/2010/main" val="0"/>
                </a:ext>
              </a:extLst>
            </a:blip>
            <a:stretch>
              <a:fillRect/>
            </a:stretch>
          </p:blipFill>
          <p:spPr>
            <a:xfrm>
              <a:off x="10037345" y="4277217"/>
              <a:ext cx="140386" cy="257327"/>
            </a:xfrm>
            <a:prstGeom prst="rect">
              <a:avLst/>
            </a:prstGeom>
          </p:spPr>
        </p:pic>
        <p:pic>
          <p:nvPicPr>
            <p:cNvPr id="1099" name="Picture 1098">
              <a:extLst>
                <a:ext uri="{FF2B5EF4-FFF2-40B4-BE49-F238E27FC236}">
                  <a16:creationId xmlns:a16="http://schemas.microsoft.com/office/drawing/2014/main" id="{689CDAF5-C757-479E-94BF-6697C9BA4C0F}"/>
                </a:ext>
              </a:extLst>
            </p:cNvPr>
            <p:cNvPicPr>
              <a:picLocks noChangeAspect="1"/>
            </p:cNvPicPr>
            <p:nvPr/>
          </p:nvPicPr>
          <p:blipFill>
            <a:blip r:embed="rId74">
              <a:extLst>
                <a:ext uri="{28A0092B-C50C-407E-A947-70E740481C1C}">
                  <a14:useLocalDpi xmlns:a14="http://schemas.microsoft.com/office/drawing/2010/main" val="0"/>
                </a:ext>
              </a:extLst>
            </a:blip>
            <a:stretch>
              <a:fillRect/>
            </a:stretch>
          </p:blipFill>
          <p:spPr>
            <a:xfrm>
              <a:off x="10158802" y="4553797"/>
              <a:ext cx="269515" cy="144991"/>
            </a:xfrm>
            <a:prstGeom prst="rect">
              <a:avLst/>
            </a:prstGeom>
          </p:spPr>
        </p:pic>
        <p:pic>
          <p:nvPicPr>
            <p:cNvPr id="1100" name="Picture 1099">
              <a:extLst>
                <a:ext uri="{FF2B5EF4-FFF2-40B4-BE49-F238E27FC236}">
                  <a16:creationId xmlns:a16="http://schemas.microsoft.com/office/drawing/2014/main" id="{28F88C71-BD01-4297-8742-697D6C551224}"/>
                </a:ext>
              </a:extLst>
            </p:cNvPr>
            <p:cNvPicPr>
              <a:picLocks noChangeAspect="1"/>
            </p:cNvPicPr>
            <p:nvPr/>
          </p:nvPicPr>
          <p:blipFill>
            <a:blip r:embed="rId75">
              <a:extLst>
                <a:ext uri="{28A0092B-C50C-407E-A947-70E740481C1C}">
                  <a14:useLocalDpi xmlns:a14="http://schemas.microsoft.com/office/drawing/2010/main" val="0"/>
                </a:ext>
              </a:extLst>
            </a:blip>
            <a:stretch>
              <a:fillRect/>
            </a:stretch>
          </p:blipFill>
          <p:spPr>
            <a:xfrm>
              <a:off x="10648679" y="4326594"/>
              <a:ext cx="276198" cy="172623"/>
            </a:xfrm>
            <a:prstGeom prst="rect">
              <a:avLst/>
            </a:prstGeom>
          </p:spPr>
        </p:pic>
        <p:grpSp>
          <p:nvGrpSpPr>
            <p:cNvPr id="1101" name="Group 1100">
              <a:extLst>
                <a:ext uri="{FF2B5EF4-FFF2-40B4-BE49-F238E27FC236}">
                  <a16:creationId xmlns:a16="http://schemas.microsoft.com/office/drawing/2014/main" id="{2E2B234F-5BFF-4F0C-A7E1-F17A527D541B}"/>
                </a:ext>
              </a:extLst>
            </p:cNvPr>
            <p:cNvGrpSpPr/>
            <p:nvPr/>
          </p:nvGrpSpPr>
          <p:grpSpPr>
            <a:xfrm>
              <a:off x="10529411" y="4598758"/>
              <a:ext cx="203852" cy="49419"/>
              <a:chOff x="11279844" y="3739404"/>
              <a:chExt cx="343140" cy="83186"/>
            </a:xfrm>
          </p:grpSpPr>
          <p:sp>
            <p:nvSpPr>
              <p:cNvPr id="1103" name="Oval 1102">
                <a:extLst>
                  <a:ext uri="{FF2B5EF4-FFF2-40B4-BE49-F238E27FC236}">
                    <a16:creationId xmlns:a16="http://schemas.microsoft.com/office/drawing/2014/main" id="{A70C9EB8-0A4A-41C8-BCF5-AB49E14C6AC0}"/>
                  </a:ext>
                </a:extLst>
              </p:cNvPr>
              <p:cNvSpPr/>
              <p:nvPr/>
            </p:nvSpPr>
            <p:spPr bwMode="auto">
              <a:xfrm>
                <a:off x="11279844" y="3739404"/>
                <a:ext cx="83149"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1104" name="Oval 1103">
                <a:extLst>
                  <a:ext uri="{FF2B5EF4-FFF2-40B4-BE49-F238E27FC236}">
                    <a16:creationId xmlns:a16="http://schemas.microsoft.com/office/drawing/2014/main" id="{87037EC8-3314-4170-8CEB-F690B102252C}"/>
                  </a:ext>
                </a:extLst>
              </p:cNvPr>
              <p:cNvSpPr/>
              <p:nvPr/>
            </p:nvSpPr>
            <p:spPr bwMode="auto">
              <a:xfrm>
                <a:off x="11409843" y="3739422"/>
                <a:ext cx="83150"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1105" name="Oval 1104">
                <a:extLst>
                  <a:ext uri="{FF2B5EF4-FFF2-40B4-BE49-F238E27FC236}">
                    <a16:creationId xmlns:a16="http://schemas.microsoft.com/office/drawing/2014/main" id="{B88E2FF4-A452-4EDE-AC83-826787B9FC40}"/>
                  </a:ext>
                </a:extLst>
              </p:cNvPr>
              <p:cNvSpPr/>
              <p:nvPr/>
            </p:nvSpPr>
            <p:spPr bwMode="auto">
              <a:xfrm>
                <a:off x="11539834" y="3739442"/>
                <a:ext cx="83150"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pic>
          <p:nvPicPr>
            <p:cNvPr id="1102" name="Picture 1101">
              <a:extLst>
                <a:ext uri="{FF2B5EF4-FFF2-40B4-BE49-F238E27FC236}">
                  <a16:creationId xmlns:a16="http://schemas.microsoft.com/office/drawing/2014/main" id="{E5AFFB4A-AA0D-48B1-9250-DDDBDA14F7C9}"/>
                </a:ext>
              </a:extLst>
            </p:cNvPr>
            <p:cNvPicPr>
              <a:picLocks noChangeAspect="1"/>
            </p:cNvPicPr>
            <p:nvPr/>
          </p:nvPicPr>
          <p:blipFill rotWithShape="1">
            <a:blip r:embed="rId76">
              <a:extLst>
                <a:ext uri="{28A0092B-C50C-407E-A947-70E740481C1C}">
                  <a14:useLocalDpi xmlns:a14="http://schemas.microsoft.com/office/drawing/2010/main" val="0"/>
                </a:ext>
              </a:extLst>
            </a:blip>
            <a:srcRect l="13212" t="27676" r="12301" b="27919"/>
            <a:stretch/>
          </p:blipFill>
          <p:spPr>
            <a:xfrm>
              <a:off x="10279119" y="4296277"/>
              <a:ext cx="367709" cy="219207"/>
            </a:xfrm>
            <a:prstGeom prst="rect">
              <a:avLst/>
            </a:prstGeom>
          </p:spPr>
        </p:pic>
      </p:grpSp>
      <p:grpSp>
        <p:nvGrpSpPr>
          <p:cNvPr id="631" name="Group 630">
            <a:extLst>
              <a:ext uri="{FF2B5EF4-FFF2-40B4-BE49-F238E27FC236}">
                <a16:creationId xmlns:a16="http://schemas.microsoft.com/office/drawing/2014/main" id="{C39DC576-9AAC-43F9-9B25-FC0D1EF9B677}"/>
              </a:ext>
            </a:extLst>
          </p:cNvPr>
          <p:cNvGrpSpPr/>
          <p:nvPr/>
        </p:nvGrpSpPr>
        <p:grpSpPr>
          <a:xfrm>
            <a:off x="4368917" y="4469544"/>
            <a:ext cx="370338" cy="327772"/>
            <a:chOff x="4723767" y="3080378"/>
            <a:chExt cx="439858" cy="389301"/>
          </a:xfrm>
        </p:grpSpPr>
        <p:pic>
          <p:nvPicPr>
            <p:cNvPr id="632" name="Picture 631">
              <a:extLst>
                <a:ext uri="{FF2B5EF4-FFF2-40B4-BE49-F238E27FC236}">
                  <a16:creationId xmlns:a16="http://schemas.microsoft.com/office/drawing/2014/main" id="{BEDCB63A-A4BE-4551-BEB1-C07D35CF435D}"/>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33" name="Group 632">
              <a:extLst>
                <a:ext uri="{FF2B5EF4-FFF2-40B4-BE49-F238E27FC236}">
                  <a16:creationId xmlns:a16="http://schemas.microsoft.com/office/drawing/2014/main" id="{BBE0AFD2-DCCD-4B3E-90C3-5763893476FC}"/>
                </a:ext>
              </a:extLst>
            </p:cNvPr>
            <p:cNvGrpSpPr/>
            <p:nvPr/>
          </p:nvGrpSpPr>
          <p:grpSpPr>
            <a:xfrm>
              <a:off x="4723767" y="3080378"/>
              <a:ext cx="439858" cy="389301"/>
              <a:chOff x="3131835" y="4047725"/>
              <a:chExt cx="439858" cy="389301"/>
            </a:xfrm>
          </p:grpSpPr>
          <p:grpSp>
            <p:nvGrpSpPr>
              <p:cNvPr id="635" name="Group 634">
                <a:extLst>
                  <a:ext uri="{FF2B5EF4-FFF2-40B4-BE49-F238E27FC236}">
                    <a16:creationId xmlns:a16="http://schemas.microsoft.com/office/drawing/2014/main" id="{99C86171-C454-4F91-B278-7ECA34197906}"/>
                  </a:ext>
                </a:extLst>
              </p:cNvPr>
              <p:cNvGrpSpPr/>
              <p:nvPr/>
            </p:nvGrpSpPr>
            <p:grpSpPr>
              <a:xfrm>
                <a:off x="3131835" y="4047725"/>
                <a:ext cx="182560" cy="348911"/>
                <a:chOff x="2136298" y="4226790"/>
                <a:chExt cx="196678" cy="375893"/>
              </a:xfrm>
            </p:grpSpPr>
            <p:sp>
              <p:nvSpPr>
                <p:cNvPr id="648" name="Rectangle 647">
                  <a:extLst>
                    <a:ext uri="{FF2B5EF4-FFF2-40B4-BE49-F238E27FC236}">
                      <a16:creationId xmlns:a16="http://schemas.microsoft.com/office/drawing/2014/main" id="{57044A60-969C-4B2D-BC56-EE3C5A019B35}"/>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49" name="server">
                  <a:extLst>
                    <a:ext uri="{FF2B5EF4-FFF2-40B4-BE49-F238E27FC236}">
                      <a16:creationId xmlns:a16="http://schemas.microsoft.com/office/drawing/2014/main" id="{EDD3E45D-59C3-4AAC-942E-E51F10BD7AEA}"/>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36" name="Oval 635">
                <a:extLst>
                  <a:ext uri="{FF2B5EF4-FFF2-40B4-BE49-F238E27FC236}">
                    <a16:creationId xmlns:a16="http://schemas.microsoft.com/office/drawing/2014/main" id="{1AC50614-D910-4F74-9FCB-AAF49AC244BB}"/>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46" name="Picture 645">
                <a:extLst>
                  <a:ext uri="{FF2B5EF4-FFF2-40B4-BE49-F238E27FC236}">
                    <a16:creationId xmlns:a16="http://schemas.microsoft.com/office/drawing/2014/main" id="{A6B2F45D-B39D-4559-9199-2B4016ED0E18}"/>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47" name="Freeform 6">
                <a:extLst>
                  <a:ext uri="{FF2B5EF4-FFF2-40B4-BE49-F238E27FC236}">
                    <a16:creationId xmlns:a16="http://schemas.microsoft.com/office/drawing/2014/main" id="{282E1AE3-CD2C-4152-B75D-02480AB1A38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cxnSp>
        <p:nvCxnSpPr>
          <p:cNvPr id="169" name="Connector: Elbow 168">
            <a:extLst>
              <a:ext uri="{FF2B5EF4-FFF2-40B4-BE49-F238E27FC236}">
                <a16:creationId xmlns:a16="http://schemas.microsoft.com/office/drawing/2014/main" id="{A33D7D39-6C68-4FBC-ACD0-0A68989EB83E}"/>
              </a:ext>
            </a:extLst>
          </p:cNvPr>
          <p:cNvCxnSpPr>
            <a:cxnSpLocks/>
            <a:stCxn id="582" idx="0"/>
            <a:endCxn id="175" idx="1"/>
          </p:cNvCxnSpPr>
          <p:nvPr/>
        </p:nvCxnSpPr>
        <p:spPr>
          <a:xfrm rot="16200000" flipH="1">
            <a:off x="3509943" y="3049944"/>
            <a:ext cx="584737" cy="2146597"/>
          </a:xfrm>
          <a:prstGeom prst="bentConnector3">
            <a:avLst>
              <a:gd name="adj1" fmla="val 72843"/>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06" name="Connector: Elbow 1105">
            <a:extLst>
              <a:ext uri="{FF2B5EF4-FFF2-40B4-BE49-F238E27FC236}">
                <a16:creationId xmlns:a16="http://schemas.microsoft.com/office/drawing/2014/main" id="{8D2E90D5-5F83-4EF7-9C45-1EF704DA83D7}"/>
              </a:ext>
            </a:extLst>
          </p:cNvPr>
          <p:cNvCxnSpPr>
            <a:cxnSpLocks/>
          </p:cNvCxnSpPr>
          <p:nvPr/>
        </p:nvCxnSpPr>
        <p:spPr>
          <a:xfrm rot="16200000" flipH="1">
            <a:off x="1382180" y="2820181"/>
            <a:ext cx="1636705" cy="383565"/>
          </a:xfrm>
          <a:prstGeom prst="bentConnector3">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205" name="Group 204">
            <a:extLst>
              <a:ext uri="{FF2B5EF4-FFF2-40B4-BE49-F238E27FC236}">
                <a16:creationId xmlns:a16="http://schemas.microsoft.com/office/drawing/2014/main" id="{3D993FEE-D3B7-4B3F-8811-8B23BF89FCD2}"/>
              </a:ext>
            </a:extLst>
          </p:cNvPr>
          <p:cNvGrpSpPr/>
          <p:nvPr/>
        </p:nvGrpSpPr>
        <p:grpSpPr>
          <a:xfrm>
            <a:off x="9432393" y="5534357"/>
            <a:ext cx="123684" cy="130517"/>
            <a:chOff x="5272950" y="2774444"/>
            <a:chExt cx="168221" cy="177514"/>
          </a:xfrm>
        </p:grpSpPr>
        <p:sp>
          <p:nvSpPr>
            <p:cNvPr id="203" name="Freeform 1059">
              <a:extLst>
                <a:ext uri="{FF2B5EF4-FFF2-40B4-BE49-F238E27FC236}">
                  <a16:creationId xmlns:a16="http://schemas.microsoft.com/office/drawing/2014/main" id="{3A643D51-67FF-4ED3-BF2A-8598DF9F11C7}"/>
                </a:ext>
              </a:extLst>
            </p:cNvPr>
            <p:cNvSpPr>
              <a:spLocks/>
            </p:cNvSpPr>
            <p:nvPr/>
          </p:nvSpPr>
          <p:spPr bwMode="auto">
            <a:xfrm>
              <a:off x="5272950" y="2869497"/>
              <a:ext cx="168221" cy="82461"/>
            </a:xfrm>
            <a:custGeom>
              <a:avLst/>
              <a:gdLst>
                <a:gd name="T0" fmla="*/ 32 w 64"/>
                <a:gd name="T1" fmla="*/ 0 h 32"/>
                <a:gd name="T2" fmla="*/ 0 w 64"/>
                <a:gd name="T3" fmla="*/ 32 h 32"/>
                <a:gd name="T4" fmla="*/ 64 w 64"/>
                <a:gd name="T5" fmla="*/ 32 h 32"/>
                <a:gd name="T6" fmla="*/ 32 w 64"/>
                <a:gd name="T7" fmla="*/ 0 h 32"/>
              </a:gdLst>
              <a:ahLst/>
              <a:cxnLst>
                <a:cxn ang="0">
                  <a:pos x="T0" y="T1"/>
                </a:cxn>
                <a:cxn ang="0">
                  <a:pos x="T2" y="T3"/>
                </a:cxn>
                <a:cxn ang="0">
                  <a:pos x="T4" y="T5"/>
                </a:cxn>
                <a:cxn ang="0">
                  <a:pos x="T6" y="T7"/>
                </a:cxn>
              </a:cxnLst>
              <a:rect l="0" t="0" r="r" b="b"/>
              <a:pathLst>
                <a:path w="64" h="32">
                  <a:moveTo>
                    <a:pt x="32" y="0"/>
                  </a:moveTo>
                  <a:cubicBezTo>
                    <a:pt x="14" y="0"/>
                    <a:pt x="0" y="14"/>
                    <a:pt x="0" y="32"/>
                  </a:cubicBezTo>
                  <a:cubicBezTo>
                    <a:pt x="64" y="32"/>
                    <a:pt x="64" y="32"/>
                    <a:pt x="64" y="32"/>
                  </a:cubicBezTo>
                  <a:cubicBezTo>
                    <a:pt x="64" y="14"/>
                    <a:pt x="50" y="0"/>
                    <a:pt x="3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sp>
          <p:nvSpPr>
            <p:cNvPr id="204" name="Oval 1060">
              <a:extLst>
                <a:ext uri="{FF2B5EF4-FFF2-40B4-BE49-F238E27FC236}">
                  <a16:creationId xmlns:a16="http://schemas.microsoft.com/office/drawing/2014/main" id="{555F8BD9-C9EE-41BF-9B74-22FAD0A8CF89}"/>
                </a:ext>
              </a:extLst>
            </p:cNvPr>
            <p:cNvSpPr>
              <a:spLocks noChangeArrowheads="1"/>
            </p:cNvSpPr>
            <p:nvPr/>
          </p:nvSpPr>
          <p:spPr bwMode="auto">
            <a:xfrm>
              <a:off x="5312012" y="2774444"/>
              <a:ext cx="90098" cy="845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171" name="Group 170">
            <a:extLst>
              <a:ext uri="{FF2B5EF4-FFF2-40B4-BE49-F238E27FC236}">
                <a16:creationId xmlns:a16="http://schemas.microsoft.com/office/drawing/2014/main" id="{A8402CA3-2303-4CD4-8DBB-0171D2A95881}"/>
              </a:ext>
            </a:extLst>
          </p:cNvPr>
          <p:cNvGrpSpPr/>
          <p:nvPr/>
        </p:nvGrpSpPr>
        <p:grpSpPr>
          <a:xfrm>
            <a:off x="284627" y="5490836"/>
            <a:ext cx="1623782" cy="830688"/>
            <a:chOff x="284627" y="5490836"/>
            <a:chExt cx="1623782" cy="830688"/>
          </a:xfrm>
        </p:grpSpPr>
        <p:grpSp>
          <p:nvGrpSpPr>
            <p:cNvPr id="13" name="Group 12">
              <a:extLst>
                <a:ext uri="{FF2B5EF4-FFF2-40B4-BE49-F238E27FC236}">
                  <a16:creationId xmlns:a16="http://schemas.microsoft.com/office/drawing/2014/main" id="{F5D285D6-BB19-4EF3-A4AA-722AA062D872}"/>
                </a:ext>
              </a:extLst>
            </p:cNvPr>
            <p:cNvGrpSpPr/>
            <p:nvPr/>
          </p:nvGrpSpPr>
          <p:grpSpPr>
            <a:xfrm>
              <a:off x="284627" y="5490836"/>
              <a:ext cx="1623782" cy="830688"/>
              <a:chOff x="136776" y="5337327"/>
              <a:chExt cx="1623782" cy="830688"/>
            </a:xfrm>
          </p:grpSpPr>
          <p:grpSp>
            <p:nvGrpSpPr>
              <p:cNvPr id="502" name="Group 501">
                <a:extLst>
                  <a:ext uri="{FF2B5EF4-FFF2-40B4-BE49-F238E27FC236}">
                    <a16:creationId xmlns:a16="http://schemas.microsoft.com/office/drawing/2014/main" id="{62B05F48-488F-419C-8A2F-20BE6F7116C0}"/>
                  </a:ext>
                </a:extLst>
              </p:cNvPr>
              <p:cNvGrpSpPr/>
              <p:nvPr/>
            </p:nvGrpSpPr>
            <p:grpSpPr>
              <a:xfrm>
                <a:off x="136776" y="5337327"/>
                <a:ext cx="1623782" cy="830688"/>
                <a:chOff x="3829108" y="5417189"/>
                <a:chExt cx="1623782" cy="830688"/>
              </a:xfrm>
            </p:grpSpPr>
            <p:sp>
              <p:nvSpPr>
                <p:cNvPr id="567" name="Rectangle 566">
                  <a:hlinkClick r:id="rId77" tooltip="Windows 10 is designed to protect against known and emerging security threats across the spectrum of attackers and attack vectors. Windows 10 focuses on providing excellence in both security and productivity."/>
                  <a:extLst>
                    <a:ext uri="{FF2B5EF4-FFF2-40B4-BE49-F238E27FC236}">
                      <a16:creationId xmlns:a16="http://schemas.microsoft.com/office/drawing/2014/main" id="{12F47460-432B-44C0-B838-482409AFCE7B}"/>
                    </a:ext>
                  </a:extLst>
                </p:cNvPr>
                <p:cNvSpPr/>
                <p:nvPr/>
              </p:nvSpPr>
              <p:spPr bwMode="auto">
                <a:xfrm>
                  <a:off x="3829108" y="5417189"/>
                  <a:ext cx="1623782" cy="830688"/>
                </a:xfrm>
                <a:prstGeom prst="rect">
                  <a:avLst/>
                </a:prstGeom>
                <a:solidFill>
                  <a:schemeClr val="bg1"/>
                </a:solidFill>
                <a:ln w="14224">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marR="0" lvl="0" indent="0" algn="l" defTabSz="914400" rtl="0" eaLnBrk="1" fontAlgn="auto" latinLnBrk="0" hangingPunct="1">
                    <a:lnSpc>
                      <a:spcPct val="97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68" name="Rounded Rectangle 1457">
                  <a:hlinkClick r:id="rId77" tooltip="Windows 10 is designed to protect against known and emerging security threats across the spectrum of attackers and attack vectors. Windows 10 focus on providing excellence in both security and productivity. "/>
                  <a:extLst>
                    <a:ext uri="{FF2B5EF4-FFF2-40B4-BE49-F238E27FC236}">
                      <a16:creationId xmlns:a16="http://schemas.microsoft.com/office/drawing/2014/main" id="{C70FE1D3-B317-4288-9465-092462159B1A}"/>
                    </a:ext>
                  </a:extLst>
                </p:cNvPr>
                <p:cNvSpPr/>
                <p:nvPr/>
              </p:nvSpPr>
              <p:spPr>
                <a:xfrm>
                  <a:off x="3870875" y="5601157"/>
                  <a:ext cx="1203095" cy="561573"/>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Network protection</a:t>
                  </a:r>
                </a:p>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Credential protection</a:t>
                  </a:r>
                </a:p>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Full Disk Encryption</a:t>
                  </a:r>
                </a:p>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t>Attack surface</a:t>
                  </a:r>
                  <a:b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b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t>reduction</a:t>
                  </a:r>
                </a:p>
              </p:txBody>
            </p:sp>
            <p:pic>
              <p:nvPicPr>
                <p:cNvPr id="600" name="Picture 599">
                  <a:extLst>
                    <a:ext uri="{FF2B5EF4-FFF2-40B4-BE49-F238E27FC236}">
                      <a16:creationId xmlns:a16="http://schemas.microsoft.com/office/drawing/2014/main" id="{29020BBF-288B-4126-9EDC-5EB18559A0B2}"/>
                    </a:ext>
                  </a:extLst>
                </p:cNvPr>
                <p:cNvPicPr>
                  <a:picLocks noChangeAspect="1"/>
                </p:cNvPicPr>
                <p:nvPr/>
              </p:nvPicPr>
              <p:blipFill>
                <a:blip r:embed="rId78">
                  <a:duotone>
                    <a:prstClr val="black"/>
                    <a:schemeClr val="accent1">
                      <a:tint val="45000"/>
                      <a:satMod val="400000"/>
                    </a:schemeClr>
                  </a:duotone>
                </a:blip>
                <a:stretch>
                  <a:fillRect/>
                </a:stretch>
              </p:blipFill>
              <p:spPr>
                <a:xfrm>
                  <a:off x="3926237" y="5465007"/>
                  <a:ext cx="121976" cy="120106"/>
                </a:xfrm>
                <a:prstGeom prst="rect">
                  <a:avLst/>
                </a:prstGeom>
              </p:spPr>
            </p:pic>
            <p:sp>
              <p:nvSpPr>
                <p:cNvPr id="601" name="Rectangle 600">
                  <a:extLst>
                    <a:ext uri="{FF2B5EF4-FFF2-40B4-BE49-F238E27FC236}">
                      <a16:creationId xmlns:a16="http://schemas.microsoft.com/office/drawing/2014/main" id="{B24BB291-14EB-43D7-9A23-E0E905E953B4}"/>
                    </a:ext>
                  </a:extLst>
                </p:cNvPr>
                <p:cNvSpPr/>
                <p:nvPr/>
              </p:nvSpPr>
              <p:spPr>
                <a:xfrm>
                  <a:off x="4032242" y="5425922"/>
                  <a:ext cx="1329024" cy="204287"/>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11 &amp; 10 Security</a:t>
                  </a:r>
                </a:p>
              </p:txBody>
            </p:sp>
          </p:grpSp>
          <p:sp>
            <p:nvSpPr>
              <p:cNvPr id="12" name="TextBox 11">
                <a:extLst>
                  <a:ext uri="{FF2B5EF4-FFF2-40B4-BE49-F238E27FC236}">
                    <a16:creationId xmlns:a16="http://schemas.microsoft.com/office/drawing/2014/main" id="{342EC1DB-EF2C-47DC-90E6-DB50D215BE3B}"/>
                  </a:ext>
                </a:extLst>
              </p:cNvPr>
              <p:cNvSpPr txBox="1"/>
              <p:nvPr/>
            </p:nvSpPr>
            <p:spPr>
              <a:xfrm>
                <a:off x="917529" y="5519636"/>
                <a:ext cx="832784" cy="532921"/>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numCol="1" rtlCol="0" anchor="t" anchorCtr="0"/>
              <a:lstStyle>
                <a:defPPr>
                  <a:defRPr lang="en-US"/>
                </a:defPPr>
                <a:lvl1pPr marL="114300">
                  <a:lnSpc>
                    <a:spcPct val="97000"/>
                  </a:lnSpc>
                  <a:spcAft>
                    <a:spcPts val="300"/>
                  </a:spcAft>
                  <a:defRPr sz="75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App control</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Exploit protection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 monitoring</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Next-generation </a:t>
                </a:r>
                <a:b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protection</a:t>
                </a:r>
              </a:p>
            </p:txBody>
          </p:sp>
        </p:grpSp>
        <p:grpSp>
          <p:nvGrpSpPr>
            <p:cNvPr id="551" name="Group 550">
              <a:extLst>
                <a:ext uri="{FF2B5EF4-FFF2-40B4-BE49-F238E27FC236}">
                  <a16:creationId xmlns:a16="http://schemas.microsoft.com/office/drawing/2014/main" id="{D204D56D-16CA-4865-91F5-F8200B5F4CC1}"/>
                </a:ext>
              </a:extLst>
            </p:cNvPr>
            <p:cNvGrpSpPr/>
            <p:nvPr/>
          </p:nvGrpSpPr>
          <p:grpSpPr>
            <a:xfrm>
              <a:off x="959028" y="6237098"/>
              <a:ext cx="188672" cy="45740"/>
              <a:chOff x="6071763" y="3898466"/>
              <a:chExt cx="188672" cy="45740"/>
            </a:xfrm>
            <a:solidFill>
              <a:srgbClr val="8D8D8D"/>
            </a:solidFill>
          </p:grpSpPr>
          <p:sp>
            <p:nvSpPr>
              <p:cNvPr id="556" name="Oval 555">
                <a:extLst>
                  <a:ext uri="{FF2B5EF4-FFF2-40B4-BE49-F238E27FC236}">
                    <a16:creationId xmlns:a16="http://schemas.microsoft.com/office/drawing/2014/main" id="{EC84D73B-3506-4E36-A5EA-669DF2C80E3D}"/>
                  </a:ext>
                </a:extLst>
              </p:cNvPr>
              <p:cNvSpPr/>
              <p:nvPr/>
            </p:nvSpPr>
            <p:spPr bwMode="auto">
              <a:xfrm>
                <a:off x="6071763" y="3898466"/>
                <a:ext cx="45720" cy="4571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9" name="Oval 578">
                <a:extLst>
                  <a:ext uri="{FF2B5EF4-FFF2-40B4-BE49-F238E27FC236}">
                    <a16:creationId xmlns:a16="http://schemas.microsoft.com/office/drawing/2014/main" id="{47ACE184-5411-449F-85D3-30C80EFFA3F8}"/>
                  </a:ext>
                </a:extLst>
              </p:cNvPr>
              <p:cNvSpPr/>
              <p:nvPr/>
            </p:nvSpPr>
            <p:spPr bwMode="auto">
              <a:xfrm>
                <a:off x="6143239" y="3898470"/>
                <a:ext cx="45720" cy="45717"/>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0" name="Oval 579">
                <a:extLst>
                  <a:ext uri="{FF2B5EF4-FFF2-40B4-BE49-F238E27FC236}">
                    <a16:creationId xmlns:a16="http://schemas.microsoft.com/office/drawing/2014/main" id="{6F5DC873-2E22-4CEA-8580-1BB31CEF4AB0}"/>
                  </a:ext>
                </a:extLst>
              </p:cNvPr>
              <p:cNvSpPr/>
              <p:nvPr/>
            </p:nvSpPr>
            <p:spPr bwMode="auto">
              <a:xfrm>
                <a:off x="6214715" y="3898487"/>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486" name="Group 485">
            <a:extLst>
              <a:ext uri="{FF2B5EF4-FFF2-40B4-BE49-F238E27FC236}">
                <a16:creationId xmlns:a16="http://schemas.microsoft.com/office/drawing/2014/main" id="{0A68461A-8EF0-4D8C-8323-E66AB3C5D78F}"/>
              </a:ext>
            </a:extLst>
          </p:cNvPr>
          <p:cNvGrpSpPr/>
          <p:nvPr/>
        </p:nvGrpSpPr>
        <p:grpSpPr>
          <a:xfrm>
            <a:off x="152400" y="101085"/>
            <a:ext cx="4422525" cy="1882098"/>
            <a:chOff x="152400" y="101085"/>
            <a:chExt cx="4422525" cy="1707904"/>
          </a:xfrm>
        </p:grpSpPr>
        <p:sp>
          <p:nvSpPr>
            <p:cNvPr id="487" name="Rectangle 486">
              <a:extLst>
                <a:ext uri="{FF2B5EF4-FFF2-40B4-BE49-F238E27FC236}">
                  <a16:creationId xmlns:a16="http://schemas.microsoft.com/office/drawing/2014/main" id="{F7D633E9-D43B-4820-A3DD-2DAD4021813C}"/>
                </a:ext>
              </a:extLst>
            </p:cNvPr>
            <p:cNvSpPr/>
            <p:nvPr/>
          </p:nvSpPr>
          <p:spPr bwMode="auto">
            <a:xfrm>
              <a:off x="152400" y="101085"/>
              <a:ext cx="4422525" cy="1707904"/>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8" name="Rectangle 487">
              <a:extLst>
                <a:ext uri="{FF2B5EF4-FFF2-40B4-BE49-F238E27FC236}">
                  <a16:creationId xmlns:a16="http://schemas.microsoft.com/office/drawing/2014/main" id="{9B85FBD6-6E0D-4CE6-B79B-A1912DE3D402}"/>
                </a:ext>
              </a:extLst>
            </p:cNvPr>
            <p:cNvSpPr/>
            <p:nvPr/>
          </p:nvSpPr>
          <p:spPr>
            <a:xfrm>
              <a:off x="155473" y="103218"/>
              <a:ext cx="4419452" cy="233906"/>
            </a:xfrm>
            <a:prstGeom prst="rect">
              <a:avLst/>
            </a:prstGeom>
            <a:solidFill>
              <a:schemeClr val="tx2">
                <a:lumMod val="5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Security Operations /  SOC</a:t>
              </a:r>
            </a:p>
          </p:txBody>
        </p:sp>
      </p:grpSp>
      <p:cxnSp>
        <p:nvCxnSpPr>
          <p:cNvPr id="92" name="Straight Connector 91">
            <a:extLst>
              <a:ext uri="{FF2B5EF4-FFF2-40B4-BE49-F238E27FC236}">
                <a16:creationId xmlns:a16="http://schemas.microsoft.com/office/drawing/2014/main" id="{6B17952F-06A6-4BB5-A7F3-B4DCFF1E9126}"/>
              </a:ext>
            </a:extLst>
          </p:cNvPr>
          <p:cNvCxnSpPr>
            <a:cxnSpLocks/>
          </p:cNvCxnSpPr>
          <p:nvPr/>
        </p:nvCxnSpPr>
        <p:spPr>
          <a:xfrm>
            <a:off x="1107439" y="3034198"/>
            <a:ext cx="0" cy="237345"/>
          </a:xfrm>
          <a:prstGeom prst="line">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630" name="Straight Connector 629">
            <a:extLst>
              <a:ext uri="{FF2B5EF4-FFF2-40B4-BE49-F238E27FC236}">
                <a16:creationId xmlns:a16="http://schemas.microsoft.com/office/drawing/2014/main" id="{7F63C01E-81EB-4FD5-B705-AACFC33F76A5}"/>
              </a:ext>
            </a:extLst>
          </p:cNvPr>
          <p:cNvCxnSpPr>
            <a:cxnSpLocks/>
          </p:cNvCxnSpPr>
          <p:nvPr/>
        </p:nvCxnSpPr>
        <p:spPr>
          <a:xfrm>
            <a:off x="1107439" y="3675417"/>
            <a:ext cx="0" cy="151369"/>
          </a:xfrm>
          <a:prstGeom prst="line">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44" name="Rectangle 43">
            <a:extLst>
              <a:ext uri="{FF2B5EF4-FFF2-40B4-BE49-F238E27FC236}">
                <a16:creationId xmlns:a16="http://schemas.microsoft.com/office/drawing/2014/main" id="{32BAD089-192A-4476-9522-433AD508E454}"/>
              </a:ext>
            </a:extLst>
          </p:cNvPr>
          <p:cNvSpPr/>
          <p:nvPr/>
        </p:nvSpPr>
        <p:spPr bwMode="auto">
          <a:xfrm>
            <a:off x="167468" y="3288516"/>
            <a:ext cx="1827144" cy="386332"/>
          </a:xfrm>
          <a:prstGeom prst="rect">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22" name="Rectangle 621">
            <a:hlinkClick r:id="rId79"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861B52B9-C9BF-4E8F-8F85-379792DACC29}"/>
              </a:ext>
            </a:extLst>
          </p:cNvPr>
          <p:cNvSpPr/>
          <p:nvPr/>
        </p:nvSpPr>
        <p:spPr>
          <a:xfrm>
            <a:off x="293032" y="3809380"/>
            <a:ext cx="1646703" cy="1058315"/>
          </a:xfrm>
          <a:prstGeom prst="rect">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t">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97000"/>
              </a:lnSpc>
              <a:spcBef>
                <a:spcPts val="0"/>
              </a:spcBef>
              <a:spcAft>
                <a:spcPts val="100"/>
              </a:spcAft>
              <a:buClrTx/>
              <a:buSzTx/>
              <a:buFontTx/>
              <a:buNone/>
              <a:tabLst>
                <a:tab pos="1028700" algn="l"/>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Microsoft Defender for Endpoint</a:t>
            </a:r>
          </a:p>
          <a:p>
            <a:pPr marL="0" marR="0" lvl="0" indent="0" algn="ctr" defTabSz="914400" rtl="0" eaLnBrk="1" fontAlgn="auto" latinLnBrk="0" hangingPunct="1">
              <a:lnSpc>
                <a:spcPct val="97000"/>
              </a:lnSpc>
              <a:spcBef>
                <a:spcPts val="0"/>
              </a:spcBef>
              <a:spcAft>
                <a:spcPts val="300"/>
              </a:spcAft>
              <a:buClrTx/>
              <a:buSzTx/>
              <a:buFontTx/>
              <a:buNone/>
              <a:tabLst>
                <a:tab pos="1028700" algn="l"/>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Unified Endpoint Security</a:t>
            </a:r>
          </a:p>
        </p:txBody>
      </p:sp>
      <p:sp>
        <p:nvSpPr>
          <p:cNvPr id="4" name="Rectangle 3">
            <a:hlinkClick r:id="rId80"/>
            <a:extLst>
              <a:ext uri="{FF2B5EF4-FFF2-40B4-BE49-F238E27FC236}">
                <a16:creationId xmlns:a16="http://schemas.microsoft.com/office/drawing/2014/main" id="{8560328C-4562-4C24-936C-9AE9C20CFFE2}"/>
              </a:ext>
            </a:extLst>
          </p:cNvPr>
          <p:cNvSpPr/>
          <p:nvPr/>
        </p:nvSpPr>
        <p:spPr>
          <a:xfrm>
            <a:off x="388835" y="4589983"/>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Endpoint Data Loss Protection (DLP)</a:t>
            </a:r>
          </a:p>
        </p:txBody>
      </p:sp>
      <p:sp>
        <p:nvSpPr>
          <p:cNvPr id="6" name="Rectangle 5">
            <a:hlinkClick r:id="rId81"/>
            <a:extLst>
              <a:ext uri="{FF2B5EF4-FFF2-40B4-BE49-F238E27FC236}">
                <a16:creationId xmlns:a16="http://schemas.microsoft.com/office/drawing/2014/main" id="{1464AD76-D4D6-4AF5-ADF3-E0AF93F35A19}"/>
              </a:ext>
            </a:extLst>
          </p:cNvPr>
          <p:cNvSpPr/>
          <p:nvPr/>
        </p:nvSpPr>
        <p:spPr>
          <a:xfrm>
            <a:off x="388835" y="4268624"/>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Web Content Filtering</a:t>
            </a:r>
          </a:p>
        </p:txBody>
      </p:sp>
      <p:grpSp>
        <p:nvGrpSpPr>
          <p:cNvPr id="28" name="Group 27">
            <a:extLst>
              <a:ext uri="{FF2B5EF4-FFF2-40B4-BE49-F238E27FC236}">
                <a16:creationId xmlns:a16="http://schemas.microsoft.com/office/drawing/2014/main" id="{9C4C3076-4E82-4D65-9B7F-E482C4C19C5B}"/>
              </a:ext>
            </a:extLst>
          </p:cNvPr>
          <p:cNvGrpSpPr/>
          <p:nvPr/>
        </p:nvGrpSpPr>
        <p:grpSpPr>
          <a:xfrm>
            <a:off x="1000385" y="4776164"/>
            <a:ext cx="188672" cy="45740"/>
            <a:chOff x="6071763" y="3898466"/>
            <a:chExt cx="188672" cy="45740"/>
          </a:xfrm>
          <a:solidFill>
            <a:srgbClr val="0078D7"/>
          </a:solidFill>
        </p:grpSpPr>
        <p:sp>
          <p:nvSpPr>
            <p:cNvPr id="9" name="Oval 8">
              <a:extLst>
                <a:ext uri="{FF2B5EF4-FFF2-40B4-BE49-F238E27FC236}">
                  <a16:creationId xmlns:a16="http://schemas.microsoft.com/office/drawing/2014/main" id="{6B224E69-B4D0-4161-87C2-E2487A013C96}"/>
                </a:ext>
              </a:extLst>
            </p:cNvPr>
            <p:cNvSpPr/>
            <p:nvPr/>
          </p:nvSpPr>
          <p:spPr bwMode="auto">
            <a:xfrm>
              <a:off x="6071763" y="3898466"/>
              <a:ext cx="45720" cy="4571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Oval 13">
              <a:extLst>
                <a:ext uri="{FF2B5EF4-FFF2-40B4-BE49-F238E27FC236}">
                  <a16:creationId xmlns:a16="http://schemas.microsoft.com/office/drawing/2014/main" id="{395613B7-D819-4708-9FD7-74A53C50548A}"/>
                </a:ext>
              </a:extLst>
            </p:cNvPr>
            <p:cNvSpPr/>
            <p:nvPr/>
          </p:nvSpPr>
          <p:spPr bwMode="auto">
            <a:xfrm>
              <a:off x="6143239" y="3898470"/>
              <a:ext cx="45720" cy="45717"/>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Oval 21">
              <a:extLst>
                <a:ext uri="{FF2B5EF4-FFF2-40B4-BE49-F238E27FC236}">
                  <a16:creationId xmlns:a16="http://schemas.microsoft.com/office/drawing/2014/main" id="{44EF1DAA-333B-4852-8041-10332B6BD364}"/>
                </a:ext>
              </a:extLst>
            </p:cNvPr>
            <p:cNvSpPr/>
            <p:nvPr/>
          </p:nvSpPr>
          <p:spPr bwMode="auto">
            <a:xfrm>
              <a:off x="6214715" y="3898487"/>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2" name="Rectangle 31">
            <a:hlinkClick r:id="rId79"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6B386A09-7E67-45B5-8984-4B9EAD075067}"/>
              </a:ext>
            </a:extLst>
          </p:cNvPr>
          <p:cNvSpPr/>
          <p:nvPr/>
        </p:nvSpPr>
        <p:spPr>
          <a:xfrm>
            <a:off x="388835" y="4107944"/>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Endpoint Detection &amp; Response (EDR)</a:t>
            </a:r>
          </a:p>
        </p:txBody>
      </p:sp>
      <p:sp>
        <p:nvSpPr>
          <p:cNvPr id="33" name="Rectangle 32">
            <a:hlinkClick r:id="rId82"/>
            <a:extLst>
              <a:ext uri="{FF2B5EF4-FFF2-40B4-BE49-F238E27FC236}">
                <a16:creationId xmlns:a16="http://schemas.microsoft.com/office/drawing/2014/main" id="{0C81D2C1-7412-49F5-8285-C4BDCACB3A06}"/>
              </a:ext>
            </a:extLst>
          </p:cNvPr>
          <p:cNvSpPr/>
          <p:nvPr/>
        </p:nvSpPr>
        <p:spPr>
          <a:xfrm>
            <a:off x="388835" y="4429304"/>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Threat &amp; Vuln Management</a:t>
            </a:r>
          </a:p>
        </p:txBody>
      </p:sp>
      <p:cxnSp>
        <p:nvCxnSpPr>
          <p:cNvPr id="617" name="Straight Connector 616">
            <a:extLst>
              <a:ext uri="{FF2B5EF4-FFF2-40B4-BE49-F238E27FC236}">
                <a16:creationId xmlns:a16="http://schemas.microsoft.com/office/drawing/2014/main" id="{DF0411BC-7BCC-4413-98AA-2FC35D64F42C}"/>
              </a:ext>
            </a:extLst>
          </p:cNvPr>
          <p:cNvCxnSpPr>
            <a:cxnSpLocks/>
          </p:cNvCxnSpPr>
          <p:nvPr/>
        </p:nvCxnSpPr>
        <p:spPr>
          <a:xfrm>
            <a:off x="6711363" y="3121046"/>
            <a:ext cx="0" cy="2452014"/>
          </a:xfrm>
          <a:prstGeom prst="line">
            <a:avLst/>
          </a:prstGeom>
          <a:ln w="190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27" name="Group 126">
            <a:extLst>
              <a:ext uri="{FF2B5EF4-FFF2-40B4-BE49-F238E27FC236}">
                <a16:creationId xmlns:a16="http://schemas.microsoft.com/office/drawing/2014/main" id="{093C57A3-BDCB-413C-BBB5-303C7813D4EA}"/>
              </a:ext>
            </a:extLst>
          </p:cNvPr>
          <p:cNvGrpSpPr/>
          <p:nvPr/>
        </p:nvGrpSpPr>
        <p:grpSpPr>
          <a:xfrm>
            <a:off x="3053186" y="5532991"/>
            <a:ext cx="5138706" cy="785136"/>
            <a:chOff x="3053186" y="5532991"/>
            <a:chExt cx="5138706" cy="785136"/>
          </a:xfrm>
        </p:grpSpPr>
        <p:sp>
          <p:nvSpPr>
            <p:cNvPr id="149" name="L-Shape 148">
              <a:hlinkClick r:id="rId83" tooltip="(formerly ASC Standard) provides XDR capabilities designed to simplify detection, automated investigation and response for Azure resources (Linux and Windows VMs, Networks, Kubernetes/Containers, SQL, Storage, IoT/OT, and more) "/>
              <a:extLst>
                <a:ext uri="{FF2B5EF4-FFF2-40B4-BE49-F238E27FC236}">
                  <a16:creationId xmlns:a16="http://schemas.microsoft.com/office/drawing/2014/main" id="{03B711DE-E01C-45E2-A866-CE699D618E9C}"/>
                </a:ext>
              </a:extLst>
            </p:cNvPr>
            <p:cNvSpPr/>
            <p:nvPr/>
          </p:nvSpPr>
          <p:spPr bwMode="auto">
            <a:xfrm flipH="1">
              <a:off x="3053186" y="5532991"/>
              <a:ext cx="5092220" cy="785136"/>
            </a:xfrm>
            <a:prstGeom prst="corner">
              <a:avLst>
                <a:gd name="adj1" fmla="val 65944"/>
                <a:gd name="adj2" fmla="val 338827"/>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oAutofit/>
            </a:bodyPr>
            <a:lstStyle/>
            <a:p>
              <a:pPr marL="2343150" marR="0" lvl="0" indent="0" algn="ctr" defTabSz="914400" rtl="0" eaLnBrk="1" fontAlgn="auto" latinLnBrk="0" hangingPunct="1">
                <a:lnSpc>
                  <a:spcPct val="97000"/>
                </a:lnSpc>
                <a:spcBef>
                  <a:spcPts val="0"/>
                </a:spcBef>
                <a:spcAft>
                  <a:spcPts val="0"/>
                </a:spcAft>
                <a:buClrTx/>
                <a:buSzTx/>
                <a:buFontTx/>
                <a:buNone/>
                <a:tabLst/>
                <a:defRPr/>
              </a:pPr>
              <a:endPar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891" name="TextBox 890">
              <a:hlinkClick r:id="rId84" tooltip="Microsoft Defender for Cloud provides XDR and CSPM capabilities to posture management and security operations for Azure, AWS, GCP, and on-premises resources (VMs, Networks, Kubernetes/Containers, SQL, Storage, IoT/OT, &amp; more)"/>
              <a:extLst>
                <a:ext uri="{FF2B5EF4-FFF2-40B4-BE49-F238E27FC236}">
                  <a16:creationId xmlns:a16="http://schemas.microsoft.com/office/drawing/2014/main" id="{45C80C1E-85C2-4882-88DD-AA6FE6855501}"/>
                </a:ext>
              </a:extLst>
            </p:cNvPr>
            <p:cNvSpPr txBox="1"/>
            <p:nvPr/>
          </p:nvSpPr>
          <p:spPr>
            <a:xfrm>
              <a:off x="5463208" y="5549081"/>
              <a:ext cx="2728684" cy="564514"/>
            </a:xfrm>
            <a:prstGeom prst="rect">
              <a:avLst/>
            </a:prstGeom>
            <a:noFill/>
          </p:spPr>
          <p:txBody>
            <a:bodyPr wrap="square">
              <a:spAutoFit/>
            </a:bodyPr>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Defender for Cloud – </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Cross-Platform, Multi-Cloud XDR</a:t>
              </a:r>
            </a:p>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7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Detection and response capabilities for infrastructure and development across IaaS, PaaS, and on-premises</a:t>
              </a:r>
            </a:p>
            <a:p>
              <a:pPr marL="0" marR="0" lvl="0" indent="0" algn="ctr" defTabSz="914400" rtl="0" eaLnBrk="1" fontAlgn="auto" latinLnBrk="0" hangingPunct="1">
                <a:lnSpc>
                  <a:spcPct val="97000"/>
                </a:lnSpc>
                <a:spcBef>
                  <a:spcPts val="0"/>
                </a:spcBef>
                <a:spcAft>
                  <a:spcPts val="0"/>
                </a:spcAft>
                <a:buClrTx/>
                <a:buSzTx/>
                <a:buFontTx/>
                <a:buNone/>
                <a:tabLst/>
                <a:defRPr/>
              </a:pP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24" name="Group 123">
              <a:extLst>
                <a:ext uri="{FF2B5EF4-FFF2-40B4-BE49-F238E27FC236}">
                  <a16:creationId xmlns:a16="http://schemas.microsoft.com/office/drawing/2014/main" id="{DF6C9B17-8853-485C-8B1B-F860536D696C}"/>
                </a:ext>
              </a:extLst>
            </p:cNvPr>
            <p:cNvGrpSpPr/>
            <p:nvPr/>
          </p:nvGrpSpPr>
          <p:grpSpPr>
            <a:xfrm>
              <a:off x="4739609" y="5987595"/>
              <a:ext cx="3346444" cy="286748"/>
              <a:chOff x="4739609" y="5987595"/>
              <a:chExt cx="3346444" cy="286748"/>
            </a:xfrm>
          </p:grpSpPr>
          <p:sp>
            <p:nvSpPr>
              <p:cNvPr id="46" name="Rectangle: Rounded Corners 45">
                <a:extLst>
                  <a:ext uri="{FF2B5EF4-FFF2-40B4-BE49-F238E27FC236}">
                    <a16:creationId xmlns:a16="http://schemas.microsoft.com/office/drawing/2014/main" id="{E403BC0E-12DD-454D-8C22-5B3FA5E3444C}"/>
                  </a:ext>
                </a:extLst>
              </p:cNvPr>
              <p:cNvSpPr/>
              <p:nvPr/>
            </p:nvSpPr>
            <p:spPr bwMode="auto">
              <a:xfrm>
                <a:off x="4739609" y="5987595"/>
                <a:ext cx="3346444" cy="286748"/>
              </a:xfrm>
              <a:prstGeom prst="roundRect">
                <a:avLst>
                  <a:gd name="adj" fmla="val 45337"/>
                </a:avLst>
              </a:prstGeom>
              <a:solidFill>
                <a:schemeClr val="bg1"/>
              </a:solidFill>
              <a:ln>
                <a:noFill/>
                <a:headEnd type="none" w="med" len="med"/>
                <a:tailEnd type="none" w="med" len="med"/>
              </a:ln>
              <a:effectLst>
                <a:softEdge rad="3175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21" name="Picture 171">
                <a:extLst>
                  <a:ext uri="{FF2B5EF4-FFF2-40B4-BE49-F238E27FC236}">
                    <a16:creationId xmlns:a16="http://schemas.microsoft.com/office/drawing/2014/main" id="{61C78D51-FEAF-4ADB-BB34-DFE89CD70DE5}"/>
                  </a:ext>
                </a:extLst>
              </p:cNvPr>
              <p:cNvPicPr>
                <a:picLocks noChangeAspect="1"/>
              </p:cNvPicPr>
              <p:nvPr/>
            </p:nvPicPr>
            <p:blipFill>
              <a:blip r:embed="rId24">
                <a:extLst>
                  <a:ext uri="{28A0092B-C50C-407E-A947-70E740481C1C}">
                    <a14:useLocalDpi xmlns:a14="http://schemas.microsoft.com/office/drawing/2010/main" val="0"/>
                  </a:ext>
                </a:extLst>
              </a:blip>
              <a:srcRect/>
              <a:stretch>
                <a:fillRect/>
              </a:stretch>
            </p:blipFill>
            <p:spPr bwMode="auto">
              <a:xfrm>
                <a:off x="4866207" y="6056637"/>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7" name="Picture 806">
                <a:extLst>
                  <a:ext uri="{FF2B5EF4-FFF2-40B4-BE49-F238E27FC236}">
                    <a16:creationId xmlns:a16="http://schemas.microsoft.com/office/drawing/2014/main" id="{C8C2E460-FCAD-4DDD-A68E-4D6F1BAF8E2B}"/>
                  </a:ext>
                </a:extLst>
              </p:cNvPr>
              <p:cNvPicPr>
                <a:picLocks noChangeAspect="1"/>
              </p:cNvPicPr>
              <p:nvPr/>
            </p:nvPicPr>
            <p:blipFill>
              <a:blip r:embed="rId85"/>
              <a:stretch>
                <a:fillRect/>
              </a:stretch>
            </p:blipFill>
            <p:spPr>
              <a:xfrm>
                <a:off x="5252931" y="6072611"/>
                <a:ext cx="102167" cy="116716"/>
              </a:xfrm>
              <a:prstGeom prst="rect">
                <a:avLst/>
              </a:prstGeom>
            </p:spPr>
          </p:pic>
          <p:pic>
            <p:nvPicPr>
              <p:cNvPr id="808" name="Picture 807">
                <a:extLst>
                  <a:ext uri="{FF2B5EF4-FFF2-40B4-BE49-F238E27FC236}">
                    <a16:creationId xmlns:a16="http://schemas.microsoft.com/office/drawing/2014/main" id="{AA54CB95-4E55-4C25-909A-0F917575181B}"/>
                  </a:ext>
                </a:extLst>
              </p:cNvPr>
              <p:cNvPicPr>
                <a:picLocks noChangeAspect="1"/>
              </p:cNvPicPr>
              <p:nvPr/>
            </p:nvPicPr>
            <p:blipFill>
              <a:blip r:embed="rId86"/>
              <a:stretch>
                <a:fillRect/>
              </a:stretch>
            </p:blipFill>
            <p:spPr>
              <a:xfrm>
                <a:off x="6518059" y="6057557"/>
                <a:ext cx="161926" cy="146825"/>
              </a:xfrm>
              <a:prstGeom prst="rect">
                <a:avLst/>
              </a:prstGeom>
            </p:spPr>
          </p:pic>
          <p:pic>
            <p:nvPicPr>
              <p:cNvPr id="809" name="Picture 808">
                <a:extLst>
                  <a:ext uri="{FF2B5EF4-FFF2-40B4-BE49-F238E27FC236}">
                    <a16:creationId xmlns:a16="http://schemas.microsoft.com/office/drawing/2014/main" id="{008FCE99-22D5-4C65-839C-B01C115F3413}"/>
                  </a:ext>
                </a:extLst>
              </p:cNvPr>
              <p:cNvPicPr>
                <a:picLocks noChangeAspect="1"/>
              </p:cNvPicPr>
              <p:nvPr/>
            </p:nvPicPr>
            <p:blipFill>
              <a:blip r:embed="rId87"/>
              <a:stretch>
                <a:fillRect/>
              </a:stretch>
            </p:blipFill>
            <p:spPr>
              <a:xfrm>
                <a:off x="7546787" y="6066521"/>
                <a:ext cx="142280" cy="128897"/>
              </a:xfrm>
              <a:prstGeom prst="rect">
                <a:avLst/>
              </a:prstGeom>
            </p:spPr>
          </p:pic>
          <p:pic>
            <p:nvPicPr>
              <p:cNvPr id="810" name="Picture 809">
                <a:extLst>
                  <a:ext uri="{FF2B5EF4-FFF2-40B4-BE49-F238E27FC236}">
                    <a16:creationId xmlns:a16="http://schemas.microsoft.com/office/drawing/2014/main" id="{35787053-EDB4-4807-BBEC-F682F01C44CE}"/>
                  </a:ext>
                </a:extLst>
              </p:cNvPr>
              <p:cNvPicPr>
                <a:picLocks noChangeAspect="1"/>
              </p:cNvPicPr>
              <p:nvPr/>
            </p:nvPicPr>
            <p:blipFill>
              <a:blip r:embed="rId88"/>
              <a:stretch>
                <a:fillRect/>
              </a:stretch>
            </p:blipFill>
            <p:spPr>
              <a:xfrm>
                <a:off x="5086415" y="6076475"/>
                <a:ext cx="94923" cy="108989"/>
              </a:xfrm>
              <a:prstGeom prst="rect">
                <a:avLst/>
              </a:prstGeom>
            </p:spPr>
          </p:pic>
          <p:pic>
            <p:nvPicPr>
              <p:cNvPr id="811" name="図 379">
                <a:extLst>
                  <a:ext uri="{FF2B5EF4-FFF2-40B4-BE49-F238E27FC236}">
                    <a16:creationId xmlns:a16="http://schemas.microsoft.com/office/drawing/2014/main" id="{349D6979-6712-427E-8F21-17646043B1C3}"/>
                  </a:ext>
                </a:extLst>
              </p:cNvPr>
              <p:cNvPicPr>
                <a:picLocks noChangeAspect="1"/>
              </p:cNvPicPr>
              <p:nvPr/>
            </p:nvPicPr>
            <p:blipFill>
              <a:blip r:embed="rId89" cstate="screen">
                <a:extLst>
                  <a:ext uri="{28A0092B-C50C-407E-A947-70E740481C1C}">
                    <a14:useLocalDpi xmlns:a14="http://schemas.microsoft.com/office/drawing/2010/main"/>
                  </a:ext>
                </a:extLst>
              </a:blip>
              <a:stretch>
                <a:fillRect/>
              </a:stretch>
            </p:blipFill>
            <p:spPr>
              <a:xfrm>
                <a:off x="5905217" y="6068493"/>
                <a:ext cx="124953" cy="124953"/>
              </a:xfrm>
              <a:prstGeom prst="rect">
                <a:avLst/>
              </a:prstGeom>
            </p:spPr>
          </p:pic>
          <p:pic>
            <p:nvPicPr>
              <p:cNvPr id="812" name="Picture 10" descr="תוצאת תמונה עבור ‪azure virtual machine logo‬‏">
                <a:extLst>
                  <a:ext uri="{FF2B5EF4-FFF2-40B4-BE49-F238E27FC236}">
                    <a16:creationId xmlns:a16="http://schemas.microsoft.com/office/drawing/2014/main" id="{80225B61-D811-49F1-9D76-D4D8776DD6E5}"/>
                  </a:ext>
                </a:extLst>
              </p:cNvPr>
              <p:cNvPicPr>
                <a:picLocks noChangeAspect="1" noChangeArrowheads="1"/>
              </p:cNvPicPr>
              <p:nvPr/>
            </p:nvPicPr>
            <p:blipFill>
              <a:blip r:embed="rId90">
                <a:extLst>
                  <a:ext uri="{28A0092B-C50C-407E-A947-70E740481C1C}">
                    <a14:useLocalDpi xmlns:a14="http://schemas.microsoft.com/office/drawing/2010/main" val="0"/>
                  </a:ext>
                </a:extLst>
              </a:blip>
              <a:srcRect/>
              <a:stretch>
                <a:fillRect/>
              </a:stretch>
            </p:blipFill>
            <p:spPr bwMode="auto">
              <a:xfrm>
                <a:off x="6930735" y="6071750"/>
                <a:ext cx="139817" cy="118438"/>
              </a:xfrm>
              <a:prstGeom prst="rect">
                <a:avLst/>
              </a:prstGeom>
              <a:noFill/>
              <a:extLst>
                <a:ext uri="{909E8E84-426E-40DD-AFC4-6F175D3DCCD1}">
                  <a14:hiddenFill xmlns:a14="http://schemas.microsoft.com/office/drawing/2010/main">
                    <a:solidFill>
                      <a:srgbClr val="FFFFFF"/>
                    </a:solidFill>
                  </a14:hiddenFill>
                </a:ext>
              </a:extLst>
            </p:spPr>
          </p:pic>
          <p:pic>
            <p:nvPicPr>
              <p:cNvPr id="813" name="Picture 12" descr="תוצאת תמונה עבור ‪azure virtual machine logo‬‏">
                <a:extLst>
                  <a:ext uri="{FF2B5EF4-FFF2-40B4-BE49-F238E27FC236}">
                    <a16:creationId xmlns:a16="http://schemas.microsoft.com/office/drawing/2014/main" id="{EB46932B-E16F-4B3E-9E08-A01EFEBF473B}"/>
                  </a:ext>
                </a:extLst>
              </p:cNvPr>
              <p:cNvPicPr>
                <a:picLocks noChangeAspect="1" noChangeArrowheads="1"/>
              </p:cNvPicPr>
              <p:nvPr/>
            </p:nvPicPr>
            <p:blipFill>
              <a:blip r:embed="rId91">
                <a:extLst>
                  <a:ext uri="{28A0092B-C50C-407E-A947-70E740481C1C}">
                    <a14:useLocalDpi xmlns:a14="http://schemas.microsoft.com/office/drawing/2010/main" val="0"/>
                  </a:ext>
                </a:extLst>
              </a:blip>
              <a:srcRect/>
              <a:stretch>
                <a:fillRect/>
              </a:stretch>
            </p:blipFill>
            <p:spPr bwMode="auto">
              <a:xfrm>
                <a:off x="7142145" y="6077041"/>
                <a:ext cx="127651" cy="107856"/>
              </a:xfrm>
              <a:prstGeom prst="rect">
                <a:avLst/>
              </a:prstGeom>
              <a:noFill/>
              <a:extLst>
                <a:ext uri="{909E8E84-426E-40DD-AFC4-6F175D3DCCD1}">
                  <a14:hiddenFill xmlns:a14="http://schemas.microsoft.com/office/drawing/2010/main">
                    <a:solidFill>
                      <a:srgbClr val="FFFFFF"/>
                    </a:solidFill>
                  </a14:hiddenFill>
                </a:ext>
              </a:extLst>
            </p:spPr>
          </p:pic>
          <p:pic>
            <p:nvPicPr>
              <p:cNvPr id="815" name="Picture 10" descr="תוצאת תמונה עבור ‪azure kubernetes service‬‏">
                <a:extLst>
                  <a:ext uri="{FF2B5EF4-FFF2-40B4-BE49-F238E27FC236}">
                    <a16:creationId xmlns:a16="http://schemas.microsoft.com/office/drawing/2014/main" id="{B8200BC0-B58E-460A-938C-5439D76A8390}"/>
                  </a:ext>
                </a:extLst>
              </p:cNvPr>
              <p:cNvPicPr>
                <a:picLocks noChangeAspect="1" noChangeArrowheads="1"/>
              </p:cNvPicPr>
              <p:nvPr/>
            </p:nvPicPr>
            <p:blipFill>
              <a:blip r:embed="rId92">
                <a:extLst>
                  <a:ext uri="{28A0092B-C50C-407E-A947-70E740481C1C}">
                    <a14:useLocalDpi xmlns:a14="http://schemas.microsoft.com/office/drawing/2010/main" val="0"/>
                  </a:ext>
                </a:extLst>
              </a:blip>
              <a:srcRect/>
              <a:stretch>
                <a:fillRect/>
              </a:stretch>
            </p:blipFill>
            <p:spPr bwMode="auto">
              <a:xfrm>
                <a:off x="6101763" y="6071671"/>
                <a:ext cx="142873" cy="118596"/>
              </a:xfrm>
              <a:prstGeom prst="rect">
                <a:avLst/>
              </a:prstGeom>
              <a:noFill/>
              <a:extLst>
                <a:ext uri="{909E8E84-426E-40DD-AFC4-6F175D3DCCD1}">
                  <a14:hiddenFill xmlns:a14="http://schemas.microsoft.com/office/drawing/2010/main">
                    <a:solidFill>
                      <a:srgbClr val="FFFFFF"/>
                    </a:solidFill>
                  </a14:hiddenFill>
                </a:ext>
              </a:extLst>
            </p:spPr>
          </p:pic>
          <p:pic>
            <p:nvPicPr>
              <p:cNvPr id="816" name="Picture 6" descr="Image result for Azure Files   icon">
                <a:extLst>
                  <a:ext uri="{FF2B5EF4-FFF2-40B4-BE49-F238E27FC236}">
                    <a16:creationId xmlns:a16="http://schemas.microsoft.com/office/drawing/2014/main" id="{44F202ED-846E-4AFF-830E-FDE4BBAC152F}"/>
                  </a:ext>
                </a:extLst>
              </p:cNvPr>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7341389" y="6071375"/>
                <a:ext cx="133805" cy="119188"/>
              </a:xfrm>
              <a:prstGeom prst="rect">
                <a:avLst/>
              </a:prstGeom>
              <a:noFill/>
              <a:extLst>
                <a:ext uri="{909E8E84-426E-40DD-AFC4-6F175D3DCCD1}">
                  <a14:hiddenFill xmlns:a14="http://schemas.microsoft.com/office/drawing/2010/main">
                    <a:solidFill>
                      <a:srgbClr val="FFFFFF"/>
                    </a:solidFill>
                  </a14:hiddenFill>
                </a:ext>
              </a:extLst>
            </p:spPr>
          </p:pic>
          <p:pic>
            <p:nvPicPr>
              <p:cNvPr id="827" name="Picture 826">
                <a:extLst>
                  <a:ext uri="{FF2B5EF4-FFF2-40B4-BE49-F238E27FC236}">
                    <a16:creationId xmlns:a16="http://schemas.microsoft.com/office/drawing/2014/main" id="{C207E0E8-E457-4382-9760-2149FC32CDB7}"/>
                  </a:ext>
                </a:extLst>
              </p:cNvPr>
              <p:cNvPicPr>
                <a:picLocks noChangeAspect="1"/>
              </p:cNvPicPr>
              <p:nvPr/>
            </p:nvPicPr>
            <p:blipFill>
              <a:blip r:embed="rId94"/>
              <a:stretch>
                <a:fillRect/>
              </a:stretch>
            </p:blipFill>
            <p:spPr>
              <a:xfrm>
                <a:off x="6751578" y="6066659"/>
                <a:ext cx="107564" cy="128620"/>
              </a:xfrm>
              <a:prstGeom prst="rect">
                <a:avLst/>
              </a:prstGeom>
            </p:spPr>
          </p:pic>
          <p:pic>
            <p:nvPicPr>
              <p:cNvPr id="829" name="Picture 2" descr="Azure Blob File System | Drupal.org">
                <a:extLst>
                  <a:ext uri="{FF2B5EF4-FFF2-40B4-BE49-F238E27FC236}">
                    <a16:creationId xmlns:a16="http://schemas.microsoft.com/office/drawing/2014/main" id="{35891F9A-4DC7-4C7D-ABC3-EA4375ECC407}"/>
                  </a:ext>
                </a:extLst>
              </p:cNvPr>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316229" y="6065851"/>
                <a:ext cx="130237" cy="130237"/>
              </a:xfrm>
              <a:prstGeom prst="rect">
                <a:avLst/>
              </a:prstGeom>
              <a:noFill/>
              <a:extLst>
                <a:ext uri="{909E8E84-426E-40DD-AFC4-6F175D3DCCD1}">
                  <a14:hiddenFill xmlns:a14="http://schemas.microsoft.com/office/drawing/2010/main">
                    <a:solidFill>
                      <a:srgbClr val="FFFFFF"/>
                    </a:solidFill>
                  </a14:hiddenFill>
                </a:ext>
              </a:extLst>
            </p:spPr>
          </p:pic>
          <p:pic>
            <p:nvPicPr>
              <p:cNvPr id="821" name="Picture 2" descr="Image result for azure network icon">
                <a:extLst>
                  <a:ext uri="{FF2B5EF4-FFF2-40B4-BE49-F238E27FC236}">
                    <a16:creationId xmlns:a16="http://schemas.microsoft.com/office/drawing/2014/main" id="{FD9FE50A-BF4C-44C3-9AF4-748C6298FB1C}"/>
                  </a:ext>
                </a:extLst>
              </p:cNvPr>
              <p:cNvPicPr>
                <a:picLocks noChangeAspect="1" noChangeArrowheads="1"/>
              </p:cNvPicPr>
              <p:nvPr/>
            </p:nvPicPr>
            <p:blipFill>
              <a:blip r:embed="rId9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26691" y="6025146"/>
                <a:ext cx="211646" cy="211646"/>
              </a:xfrm>
              <a:prstGeom prst="rect">
                <a:avLst/>
              </a:prstGeom>
              <a:noFill/>
              <a:extLst>
                <a:ext uri="{909E8E84-426E-40DD-AFC4-6F175D3DCCD1}">
                  <a14:hiddenFill xmlns:a14="http://schemas.microsoft.com/office/drawing/2010/main">
                    <a:solidFill>
                      <a:srgbClr val="FFFFFF"/>
                    </a:solidFill>
                  </a14:hiddenFill>
                </a:ext>
              </a:extLst>
            </p:spPr>
          </p:pic>
          <p:pic>
            <p:nvPicPr>
              <p:cNvPr id="846" name="Picture 2" descr="Why Use Azure DNS? | Aidan Finn, IT Pro">
                <a:extLst>
                  <a:ext uri="{FF2B5EF4-FFF2-40B4-BE49-F238E27FC236}">
                    <a16:creationId xmlns:a16="http://schemas.microsoft.com/office/drawing/2014/main" id="{CFF30382-F57D-4861-A34A-9AF1E70B0ADB}"/>
                  </a:ext>
                </a:extLst>
              </p:cNvPr>
              <p:cNvPicPr>
                <a:picLocks noChangeAspect="1" noChangeArrowheads="1"/>
              </p:cNvPicPr>
              <p:nvPr/>
            </p:nvPicPr>
            <p:blipFill>
              <a:blip r:embed="rId97">
                <a:extLst>
                  <a:ext uri="{28A0092B-C50C-407E-A947-70E740481C1C}">
                    <a14:useLocalDpi xmlns:a14="http://schemas.microsoft.com/office/drawing/2010/main" val="0"/>
                  </a:ext>
                </a:extLst>
              </a:blip>
              <a:srcRect/>
              <a:stretch>
                <a:fillRect/>
              </a:stretch>
            </p:blipFill>
            <p:spPr bwMode="auto">
              <a:xfrm>
                <a:off x="5709930" y="6068351"/>
                <a:ext cx="123694" cy="125236"/>
              </a:xfrm>
              <a:prstGeom prst="rect">
                <a:avLst/>
              </a:prstGeom>
              <a:noFill/>
              <a:extLst>
                <a:ext uri="{909E8E84-426E-40DD-AFC4-6F175D3DCCD1}">
                  <a14:hiddenFill xmlns:a14="http://schemas.microsoft.com/office/drawing/2010/main">
                    <a:solidFill>
                      <a:srgbClr val="FFFFFF"/>
                    </a:solidFill>
                  </a14:hiddenFill>
                </a:ext>
              </a:extLst>
            </p:spPr>
          </p:pic>
          <p:grpSp>
            <p:nvGrpSpPr>
              <p:cNvPr id="554" name="Group 553">
                <a:extLst>
                  <a:ext uri="{FF2B5EF4-FFF2-40B4-BE49-F238E27FC236}">
                    <a16:creationId xmlns:a16="http://schemas.microsoft.com/office/drawing/2014/main" id="{9A71DA0F-812D-4C87-9312-B2057781DF37}"/>
                  </a:ext>
                </a:extLst>
              </p:cNvPr>
              <p:cNvGrpSpPr/>
              <p:nvPr/>
            </p:nvGrpSpPr>
            <p:grpSpPr>
              <a:xfrm>
                <a:off x="7760659" y="6108110"/>
                <a:ext cx="188672" cy="45719"/>
                <a:chOff x="6660452" y="3094221"/>
                <a:chExt cx="188672" cy="45719"/>
              </a:xfrm>
              <a:solidFill>
                <a:schemeClr val="tx1"/>
              </a:solidFill>
            </p:grpSpPr>
            <p:sp>
              <p:nvSpPr>
                <p:cNvPr id="555" name="Oval 554">
                  <a:extLst>
                    <a:ext uri="{FF2B5EF4-FFF2-40B4-BE49-F238E27FC236}">
                      <a16:creationId xmlns:a16="http://schemas.microsoft.com/office/drawing/2014/main" id="{4F61EB34-571F-4F7B-B00A-EFD7613F6222}"/>
                    </a:ext>
                  </a:extLst>
                </p:cNvPr>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9" name="Oval 568">
                  <a:extLst>
                    <a:ext uri="{FF2B5EF4-FFF2-40B4-BE49-F238E27FC236}">
                      <a16:creationId xmlns:a16="http://schemas.microsoft.com/office/drawing/2014/main" id="{592442AC-C6D9-4036-9815-05A79E5802AB}"/>
                    </a:ext>
                  </a:extLst>
                </p:cNvPr>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7" name="Oval 576">
                  <a:extLst>
                    <a:ext uri="{FF2B5EF4-FFF2-40B4-BE49-F238E27FC236}">
                      <a16:creationId xmlns:a16="http://schemas.microsoft.com/office/drawing/2014/main" id="{0A476E0E-0CAD-40AD-8F2E-CB71E7D06FC9}"/>
                    </a:ext>
                  </a:extLst>
                </p:cNvPr>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18" name="Rectangle 17">
            <a:hlinkClick r:id="rId98" tooltip="Communication compliance is an insider risk solution in Microsoft 365 that helps minimize communication risks by helping you detect, capture, and act on inappropriate messages in your organization."/>
            <a:extLst>
              <a:ext uri="{FF2B5EF4-FFF2-40B4-BE49-F238E27FC236}">
                <a16:creationId xmlns:a16="http://schemas.microsoft.com/office/drawing/2014/main" id="{3A189D1C-92E3-4DC0-8CCB-340C3FEDAFAA}"/>
              </a:ext>
            </a:extLst>
          </p:cNvPr>
          <p:cNvSpPr/>
          <p:nvPr/>
        </p:nvSpPr>
        <p:spPr>
          <a:xfrm>
            <a:off x="10538586" y="5802589"/>
            <a:ext cx="1304170" cy="233479"/>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Communication Compliance</a:t>
            </a:r>
          </a:p>
        </p:txBody>
      </p:sp>
      <p:sp>
        <p:nvSpPr>
          <p:cNvPr id="45" name="Rectangle 44">
            <a:hlinkClick r:id="rId99" tooltip="Azure Lighthouse enables cross- and multi-tenant management, allowing for higher automation, scalability, and enhanced governance across resources and tenants."/>
            <a:extLst>
              <a:ext uri="{FF2B5EF4-FFF2-40B4-BE49-F238E27FC236}">
                <a16:creationId xmlns:a16="http://schemas.microsoft.com/office/drawing/2014/main" id="{83588B1B-F386-431A-8F85-C955ECA76C51}"/>
              </a:ext>
            </a:extLst>
          </p:cNvPr>
          <p:cNvSpPr/>
          <p:nvPr/>
        </p:nvSpPr>
        <p:spPr>
          <a:xfrm>
            <a:off x="6589010" y="4341280"/>
            <a:ext cx="1554018"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Lighthouse</a:t>
            </a:r>
          </a:p>
        </p:txBody>
      </p:sp>
      <p:pic>
        <p:nvPicPr>
          <p:cNvPr id="47" name="Picture 46">
            <a:extLst>
              <a:ext uri="{FF2B5EF4-FFF2-40B4-BE49-F238E27FC236}">
                <a16:creationId xmlns:a16="http://schemas.microsoft.com/office/drawing/2014/main" id="{C40408B8-7A8B-4FF9-BF6D-953172A80D31}"/>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627476" y="4385654"/>
            <a:ext cx="150932" cy="112545"/>
          </a:xfrm>
          <a:prstGeom prst="rect">
            <a:avLst/>
          </a:prstGeom>
        </p:spPr>
      </p:pic>
      <p:grpSp>
        <p:nvGrpSpPr>
          <p:cNvPr id="172" name="Group 171">
            <a:extLst>
              <a:ext uri="{FF2B5EF4-FFF2-40B4-BE49-F238E27FC236}">
                <a16:creationId xmlns:a16="http://schemas.microsoft.com/office/drawing/2014/main" id="{F59AF5E7-FF73-4D1D-BB8F-2D47AE61F8F9}"/>
              </a:ext>
            </a:extLst>
          </p:cNvPr>
          <p:cNvGrpSpPr/>
          <p:nvPr/>
        </p:nvGrpSpPr>
        <p:grpSpPr>
          <a:xfrm>
            <a:off x="2072144" y="2573320"/>
            <a:ext cx="6075908" cy="562912"/>
            <a:chOff x="2072144" y="2573320"/>
            <a:chExt cx="6075908" cy="562912"/>
          </a:xfrm>
        </p:grpSpPr>
        <p:grpSp>
          <p:nvGrpSpPr>
            <p:cNvPr id="643" name="Group 642">
              <a:extLst>
                <a:ext uri="{FF2B5EF4-FFF2-40B4-BE49-F238E27FC236}">
                  <a16:creationId xmlns:a16="http://schemas.microsoft.com/office/drawing/2014/main" id="{3054C0BD-FE0F-4235-BF38-C4B0FC18FB4C}"/>
                </a:ext>
              </a:extLst>
            </p:cNvPr>
            <p:cNvGrpSpPr/>
            <p:nvPr/>
          </p:nvGrpSpPr>
          <p:grpSpPr>
            <a:xfrm>
              <a:off x="2072144" y="2573320"/>
              <a:ext cx="6075908" cy="562912"/>
              <a:chOff x="-5672052" y="1703909"/>
              <a:chExt cx="6069895" cy="562912"/>
            </a:xfrm>
          </p:grpSpPr>
          <p:sp>
            <p:nvSpPr>
              <p:cNvPr id="645" name="L-Shape 644">
                <a:extLst>
                  <a:ext uri="{FF2B5EF4-FFF2-40B4-BE49-F238E27FC236}">
                    <a16:creationId xmlns:a16="http://schemas.microsoft.com/office/drawing/2014/main" id="{070E6783-A7F1-4D00-A9EC-557BC13CB161}"/>
                  </a:ext>
                </a:extLst>
              </p:cNvPr>
              <p:cNvSpPr/>
              <p:nvPr/>
            </p:nvSpPr>
            <p:spPr bwMode="auto">
              <a:xfrm rot="10800000">
                <a:off x="-5672052" y="1703909"/>
                <a:ext cx="6069895" cy="562912"/>
              </a:xfrm>
              <a:prstGeom prst="corner">
                <a:avLst>
                  <a:gd name="adj1" fmla="val 43679"/>
                  <a:gd name="adj2" fmla="val 265297"/>
                </a:avLst>
              </a:prstGeom>
              <a:solidFill>
                <a:srgbClr val="E5F3FF"/>
              </a:solidFill>
              <a:ln w="127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endParaRPr>
              </a:p>
            </p:txBody>
          </p:sp>
          <p:sp>
            <p:nvSpPr>
              <p:cNvPr id="654" name="Rectangle 653">
                <a:hlinkClick r:id="rId100" tooltip="Defender for Cloud provides unified infrastructure security management system that strengthens the security posture of your data centers across multiple clouds and on-premises."/>
                <a:extLst>
                  <a:ext uri="{FF2B5EF4-FFF2-40B4-BE49-F238E27FC236}">
                    <a16:creationId xmlns:a16="http://schemas.microsoft.com/office/drawing/2014/main" id="{95F46EE9-86EB-4629-8FEA-24461EA9E1E7}"/>
                  </a:ext>
                </a:extLst>
              </p:cNvPr>
              <p:cNvSpPr/>
              <p:nvPr/>
            </p:nvSpPr>
            <p:spPr>
              <a:xfrm>
                <a:off x="-5649605" y="1706580"/>
                <a:ext cx="6042687" cy="24459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11430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Defender for Cloud – </a:t>
                </a:r>
                <a:r>
                  <a:rPr kumimoji="0" lang="en-US" sz="900" b="0"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Cross-Platform Cloud Security Posture Management (CSPM)</a:t>
                </a:r>
              </a:p>
            </p:txBody>
          </p:sp>
          <p:sp>
            <p:nvSpPr>
              <p:cNvPr id="655" name="Rectangle 654">
                <a:hlinkClick r:id="rId101" tooltip="The regulatory compliance dashboard provides insight into your compliance posture for a set of supported standards and regulations, based on continuous assessments of your Azure environment."/>
                <a:extLst>
                  <a:ext uri="{FF2B5EF4-FFF2-40B4-BE49-F238E27FC236}">
                    <a16:creationId xmlns:a16="http://schemas.microsoft.com/office/drawing/2014/main" id="{5EE73FEF-1503-4F06-8475-1ECD7F3B41A4}"/>
                  </a:ext>
                </a:extLst>
              </p:cNvPr>
              <p:cNvSpPr/>
              <p:nvPr/>
            </p:nvSpPr>
            <p:spPr>
              <a:xfrm>
                <a:off x="-1020349" y="1912005"/>
                <a:ext cx="1322029" cy="176612"/>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Dashboard</a:t>
                </a:r>
              </a:p>
            </p:txBody>
          </p:sp>
          <p:sp>
            <p:nvSpPr>
              <p:cNvPr id="656" name="Rectangle 655">
                <a:hlinkClick r:id="rId102" tooltip="Security Center continually assesses your resources, subscriptions, and organization for security issues. It then aggregates all the findings into a single score so that you can tell, at a glance, your current security situation: the higher the score, the "/>
                <a:extLst>
                  <a:ext uri="{FF2B5EF4-FFF2-40B4-BE49-F238E27FC236}">
                    <a16:creationId xmlns:a16="http://schemas.microsoft.com/office/drawing/2014/main" id="{6E34BFFA-A7AD-4A4A-9EC3-393169513663}"/>
                  </a:ext>
                </a:extLst>
              </p:cNvPr>
              <p:cNvSpPr/>
              <p:nvPr/>
            </p:nvSpPr>
            <p:spPr>
              <a:xfrm>
                <a:off x="-1022171" y="1736762"/>
                <a:ext cx="1325880" cy="176612"/>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Secure Score</a:t>
                </a:r>
              </a:p>
            </p:txBody>
          </p:sp>
          <p:grpSp>
            <p:nvGrpSpPr>
              <p:cNvPr id="657" name="Group 656">
                <a:extLst>
                  <a:ext uri="{FF2B5EF4-FFF2-40B4-BE49-F238E27FC236}">
                    <a16:creationId xmlns:a16="http://schemas.microsoft.com/office/drawing/2014/main" id="{AED6E7BC-D5E0-4AD5-8F37-EE9F72A4B170}"/>
                  </a:ext>
                </a:extLst>
              </p:cNvPr>
              <p:cNvGrpSpPr/>
              <p:nvPr/>
            </p:nvGrpSpPr>
            <p:grpSpPr>
              <a:xfrm>
                <a:off x="-456294" y="2147605"/>
                <a:ext cx="188672" cy="45719"/>
                <a:chOff x="6662695" y="2902103"/>
                <a:chExt cx="188672" cy="45719"/>
              </a:xfrm>
            </p:grpSpPr>
            <p:sp>
              <p:nvSpPr>
                <p:cNvPr id="659" name="Oval 658">
                  <a:extLst>
                    <a:ext uri="{FF2B5EF4-FFF2-40B4-BE49-F238E27FC236}">
                      <a16:creationId xmlns:a16="http://schemas.microsoft.com/office/drawing/2014/main" id="{D2880ADF-2868-4117-BCB9-8616A7B6FE2A}"/>
                    </a:ext>
                  </a:extLst>
                </p:cNvPr>
                <p:cNvSpPr/>
                <p:nvPr/>
              </p:nvSpPr>
              <p:spPr bwMode="auto">
                <a:xfrm>
                  <a:off x="6662695" y="2902103"/>
                  <a:ext cx="45720" cy="45719"/>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0" name="Oval 659">
                  <a:extLst>
                    <a:ext uri="{FF2B5EF4-FFF2-40B4-BE49-F238E27FC236}">
                      <a16:creationId xmlns:a16="http://schemas.microsoft.com/office/drawing/2014/main" id="{917DAF8C-AD3B-4874-8E90-83A4062CD6B7}"/>
                    </a:ext>
                  </a:extLst>
                </p:cNvPr>
                <p:cNvSpPr/>
                <p:nvPr/>
              </p:nvSpPr>
              <p:spPr bwMode="auto">
                <a:xfrm>
                  <a:off x="6734171" y="2902103"/>
                  <a:ext cx="45720" cy="45719"/>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3" name="Oval 672">
                  <a:extLst>
                    <a:ext uri="{FF2B5EF4-FFF2-40B4-BE49-F238E27FC236}">
                      <a16:creationId xmlns:a16="http://schemas.microsoft.com/office/drawing/2014/main" id="{8280AF23-3396-44FB-940E-CB825FE53068}"/>
                    </a:ext>
                  </a:extLst>
                </p:cNvPr>
                <p:cNvSpPr/>
                <p:nvPr/>
              </p:nvSpPr>
              <p:spPr bwMode="auto">
                <a:xfrm>
                  <a:off x="6805647" y="2902103"/>
                  <a:ext cx="45720" cy="45719"/>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pic>
          <p:nvPicPr>
            <p:cNvPr id="107" name="Picture 106">
              <a:extLst>
                <a:ext uri="{FF2B5EF4-FFF2-40B4-BE49-F238E27FC236}">
                  <a16:creationId xmlns:a16="http://schemas.microsoft.com/office/drawing/2014/main" id="{2EF74B27-1735-4A8F-9B1B-5EB96F46BA01}"/>
                </a:ext>
              </a:extLst>
            </p:cNvPr>
            <p:cNvPicPr>
              <a:picLocks noChangeAspect="1"/>
            </p:cNvPicPr>
            <p:nvPr/>
          </p:nvPicPr>
          <p:blipFill>
            <a:blip r:embed="rId103">
              <a:clrChange>
                <a:clrFrom>
                  <a:srgbClr val="FFFFFF"/>
                </a:clrFrom>
                <a:clrTo>
                  <a:srgbClr val="FFFFFF">
                    <a:alpha val="0"/>
                  </a:srgbClr>
                </a:clrTo>
              </a:clrChange>
            </a:blip>
            <a:stretch>
              <a:fillRect/>
            </a:stretch>
          </p:blipFill>
          <p:spPr>
            <a:xfrm>
              <a:off x="2108140" y="2629929"/>
              <a:ext cx="167209" cy="143337"/>
            </a:xfrm>
            <a:prstGeom prst="rect">
              <a:avLst/>
            </a:prstGeom>
            <a:ln w="14224">
              <a:noFill/>
            </a:ln>
          </p:spPr>
        </p:pic>
      </p:grpSp>
      <p:sp>
        <p:nvSpPr>
          <p:cNvPr id="139" name="Rectangle 138">
            <a:hlinkClick r:id="rId104" tooltip="Azure Bastion provides secure and seamless RDP/SSH connectivity to your virtual machines directly from the Azure portal over TLS. When you connect via Azure Bastion, your virtual machines do not need a public IP address, agent, or special client software."/>
            <a:extLst>
              <a:ext uri="{FF2B5EF4-FFF2-40B4-BE49-F238E27FC236}">
                <a16:creationId xmlns:a16="http://schemas.microsoft.com/office/drawing/2014/main" id="{CDE07A68-2428-45E5-9968-1A90B5CDDF9B}"/>
              </a:ext>
            </a:extLst>
          </p:cNvPr>
          <p:cNvSpPr/>
          <p:nvPr/>
        </p:nvSpPr>
        <p:spPr>
          <a:xfrm>
            <a:off x="6815278" y="4123811"/>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Bastion</a:t>
            </a:r>
          </a:p>
        </p:txBody>
      </p:sp>
      <p:pic>
        <p:nvPicPr>
          <p:cNvPr id="141" name="Picture 140">
            <a:extLst>
              <a:ext uri="{FF2B5EF4-FFF2-40B4-BE49-F238E27FC236}">
                <a16:creationId xmlns:a16="http://schemas.microsoft.com/office/drawing/2014/main" id="{1EF9AB41-2CE5-415B-B724-DFDF664A612A}"/>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58738" y="4180605"/>
            <a:ext cx="150932" cy="112545"/>
          </a:xfrm>
          <a:prstGeom prst="rect">
            <a:avLst/>
          </a:prstGeom>
        </p:spPr>
      </p:pic>
      <p:grpSp>
        <p:nvGrpSpPr>
          <p:cNvPr id="156" name="Group 155">
            <a:extLst>
              <a:ext uri="{FF2B5EF4-FFF2-40B4-BE49-F238E27FC236}">
                <a16:creationId xmlns:a16="http://schemas.microsoft.com/office/drawing/2014/main" id="{B737F583-2D54-4701-902D-BE882AE251EB}"/>
              </a:ext>
            </a:extLst>
          </p:cNvPr>
          <p:cNvGrpSpPr/>
          <p:nvPr/>
        </p:nvGrpSpPr>
        <p:grpSpPr>
          <a:xfrm>
            <a:off x="8496606" y="2022764"/>
            <a:ext cx="203471" cy="2500256"/>
            <a:chOff x="8496606" y="2022764"/>
            <a:chExt cx="203471" cy="2500256"/>
          </a:xfrm>
        </p:grpSpPr>
        <p:cxnSp>
          <p:nvCxnSpPr>
            <p:cNvPr id="35" name="Connector: Elbow 34">
              <a:extLst>
                <a:ext uri="{FF2B5EF4-FFF2-40B4-BE49-F238E27FC236}">
                  <a16:creationId xmlns:a16="http://schemas.microsoft.com/office/drawing/2014/main" id="{4B151B1C-8727-499D-AA3F-92C3D3CFF5D8}"/>
                </a:ext>
              </a:extLst>
            </p:cNvPr>
            <p:cNvCxnSpPr>
              <a:cxnSpLocks/>
              <a:endCxn id="26" idx="1"/>
            </p:cNvCxnSpPr>
            <p:nvPr/>
          </p:nvCxnSpPr>
          <p:spPr>
            <a:xfrm rot="16200000" flipH="1">
              <a:off x="7386266" y="3226548"/>
              <a:ext cx="2500256" cy="92688"/>
            </a:xfrm>
            <a:prstGeom prst="bentConnector2">
              <a:avLst/>
            </a:prstGeom>
            <a:ln w="28575">
              <a:gradFill flip="none" rotWithShape="1">
                <a:gsLst>
                  <a:gs pos="0">
                    <a:srgbClr val="F5F0FA"/>
                  </a:gs>
                  <a:gs pos="4000">
                    <a:srgbClr val="008272"/>
                  </a:gs>
                </a:gsLst>
                <a:lin ang="0" scaled="1"/>
                <a:tileRect/>
              </a:gradFill>
              <a:headEnd type="none"/>
              <a:tailEnd type="none"/>
            </a:ln>
          </p:spPr>
          <p:style>
            <a:lnRef idx="1">
              <a:schemeClr val="accent1"/>
            </a:lnRef>
            <a:fillRef idx="0">
              <a:schemeClr val="accent1"/>
            </a:fillRef>
            <a:effectRef idx="0">
              <a:schemeClr val="accent1"/>
            </a:effectRef>
            <a:fontRef idx="minor">
              <a:schemeClr val="tx1"/>
            </a:fontRef>
          </p:style>
        </p:cxnSp>
        <p:sp>
          <p:nvSpPr>
            <p:cNvPr id="575" name="Rectangle 574">
              <a:extLst>
                <a:ext uri="{FF2B5EF4-FFF2-40B4-BE49-F238E27FC236}">
                  <a16:creationId xmlns:a16="http://schemas.microsoft.com/office/drawing/2014/main" id="{20CEB19A-55EE-424D-B0DB-D664A591C27E}"/>
                </a:ext>
              </a:extLst>
            </p:cNvPr>
            <p:cNvSpPr/>
            <p:nvPr/>
          </p:nvSpPr>
          <p:spPr>
            <a:xfrm rot="16200000">
              <a:off x="7810398" y="3256760"/>
              <a:ext cx="1564866" cy="192449"/>
            </a:xfrm>
            <a:prstGeom prst="rect">
              <a:avLst/>
            </a:prstGeom>
            <a:solidFill>
              <a:srgbClr val="CDFFF9"/>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45720" rtlCol="0" anchor="ct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50" b="1"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Semilight" panose="020B0402040204020203" pitchFamily="34" charset="0"/>
                </a:rPr>
                <a:t>Classification Labels</a:t>
              </a:r>
            </a:p>
          </p:txBody>
        </p:sp>
        <p:cxnSp>
          <p:nvCxnSpPr>
            <p:cNvPr id="594" name="Connector: Elbow 799">
              <a:extLst>
                <a:ext uri="{FF2B5EF4-FFF2-40B4-BE49-F238E27FC236}">
                  <a16:creationId xmlns:a16="http://schemas.microsoft.com/office/drawing/2014/main" id="{F2C3CB5F-7A56-4B01-A435-9149D5D8765A}"/>
                </a:ext>
              </a:extLst>
            </p:cNvPr>
            <p:cNvCxnSpPr>
              <a:cxnSpLocks/>
            </p:cNvCxnSpPr>
            <p:nvPr/>
          </p:nvCxnSpPr>
          <p:spPr>
            <a:xfrm flipH="1">
              <a:off x="8589931" y="4294718"/>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420" name="Rectangle 419">
            <a:extLst>
              <a:ext uri="{FF2B5EF4-FFF2-40B4-BE49-F238E27FC236}">
                <a16:creationId xmlns:a16="http://schemas.microsoft.com/office/drawing/2014/main" id="{1B6FAF7A-D9DA-47AB-BDE1-4EFFC2A16B0B}"/>
              </a:ext>
            </a:extLst>
          </p:cNvPr>
          <p:cNvSpPr/>
          <p:nvPr/>
        </p:nvSpPr>
        <p:spPr>
          <a:xfrm>
            <a:off x="8429503" y="2254156"/>
            <a:ext cx="1700887" cy="261610"/>
          </a:xfrm>
          <a:prstGeom prst="rect">
            <a:avLst/>
          </a:prstGeom>
          <a:solidFill>
            <a:schemeClr val="accent2"/>
          </a:solidFill>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Information Protection</a:t>
            </a:r>
          </a:p>
        </p:txBody>
      </p:sp>
      <p:sp>
        <p:nvSpPr>
          <p:cNvPr id="26" name="Rectangle 25">
            <a:hlinkClick r:id="rId105" tooltip="Simplifies the eDiscovery process and helps analyze unstructured data within Office 365, efficiently review documents, and make scope reduction decisions for eDiscovery."/>
            <a:extLst>
              <a:ext uri="{FF2B5EF4-FFF2-40B4-BE49-F238E27FC236}">
                <a16:creationId xmlns:a16="http://schemas.microsoft.com/office/drawing/2014/main" id="{7409DD85-1AA1-449A-9AEB-AB048482721D}"/>
              </a:ext>
            </a:extLst>
          </p:cNvPr>
          <p:cNvSpPr/>
          <p:nvPr/>
        </p:nvSpPr>
        <p:spPr>
          <a:xfrm>
            <a:off x="8682738" y="4415611"/>
            <a:ext cx="1370243" cy="214818"/>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Advanced eDiscovery</a:t>
            </a:r>
          </a:p>
        </p:txBody>
      </p:sp>
      <p:sp>
        <p:nvSpPr>
          <p:cNvPr id="590" name="Rectangle 589">
            <a:hlinkClick r:id="rId106" tooltip="Allows for full content lifecycle management from creating/importing through retention and deletion. Supervision also lets you define policies that capture communications in your organization for internal or external reviewers. "/>
            <a:extLst>
              <a:ext uri="{FF2B5EF4-FFF2-40B4-BE49-F238E27FC236}">
                <a16:creationId xmlns:a16="http://schemas.microsoft.com/office/drawing/2014/main" id="{C798E8FB-BDBF-4357-8D0F-B433633B7B56}"/>
              </a:ext>
            </a:extLst>
          </p:cNvPr>
          <p:cNvSpPr/>
          <p:nvPr/>
        </p:nvSpPr>
        <p:spPr>
          <a:xfrm>
            <a:off x="8684404" y="4172501"/>
            <a:ext cx="1370243" cy="214818"/>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Data Governance</a:t>
            </a:r>
          </a:p>
        </p:txBody>
      </p:sp>
      <p:grpSp>
        <p:nvGrpSpPr>
          <p:cNvPr id="180" name="Group 179">
            <a:extLst>
              <a:ext uri="{FF2B5EF4-FFF2-40B4-BE49-F238E27FC236}">
                <a16:creationId xmlns:a16="http://schemas.microsoft.com/office/drawing/2014/main" id="{0B1C9A7E-E7B4-46A9-B8A9-D8AA572BFEDC}"/>
              </a:ext>
            </a:extLst>
          </p:cNvPr>
          <p:cNvGrpSpPr/>
          <p:nvPr/>
        </p:nvGrpSpPr>
        <p:grpSpPr>
          <a:xfrm>
            <a:off x="2982622" y="5780024"/>
            <a:ext cx="1767228" cy="563622"/>
            <a:chOff x="2982622" y="5780024"/>
            <a:chExt cx="1767228" cy="563622"/>
          </a:xfrm>
        </p:grpSpPr>
        <p:sp>
          <p:nvSpPr>
            <p:cNvPr id="177" name="Rectangle 176" descr="Azure Defender for IoT provides agentless security for unmanaged IoT/OT devices (via integration of CyberX technology) plus security for greenfield devices managed via Azure IoT Hub. It is deployed either as a cloud-connected or fully on-premises solution.">
              <a:hlinkClick r:id="rId107" tooltip="Azure Defender for IoT offers agentless, network-layer security that is rapidly deployed, works with diverse industrial equipment, and interoperates with Azure Sentinel and other SOC tools."/>
              <a:extLst>
                <a:ext uri="{FF2B5EF4-FFF2-40B4-BE49-F238E27FC236}">
                  <a16:creationId xmlns:a16="http://schemas.microsoft.com/office/drawing/2014/main" id="{631FEFCA-F9EA-4A84-BCEE-FFCCCB1804A9}"/>
                </a:ext>
              </a:extLst>
            </p:cNvPr>
            <p:cNvSpPr/>
            <p:nvPr/>
          </p:nvSpPr>
          <p:spPr>
            <a:xfrm>
              <a:off x="3029366" y="5780024"/>
              <a:ext cx="1700344" cy="533970"/>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Microsoft Defender for IoT (and OT)</a:t>
              </a:r>
            </a:p>
          </p:txBody>
        </p:sp>
        <p:sp>
          <p:nvSpPr>
            <p:cNvPr id="178" name="Rounded Rectangle 1457">
              <a:extLst>
                <a:ext uri="{FF2B5EF4-FFF2-40B4-BE49-F238E27FC236}">
                  <a16:creationId xmlns:a16="http://schemas.microsoft.com/office/drawing/2014/main" id="{CA3C7093-6239-47C5-AC3D-A705F2187BE7}"/>
                </a:ext>
              </a:extLst>
            </p:cNvPr>
            <p:cNvSpPr/>
            <p:nvPr/>
          </p:nvSpPr>
          <p:spPr>
            <a:xfrm>
              <a:off x="3818384" y="5927564"/>
              <a:ext cx="931466" cy="411738"/>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Asset &amp; Vulnerability management</a:t>
              </a:r>
            </a:p>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Threat Detection </a:t>
              </a:r>
              <a:b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b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&amp; Response</a:t>
              </a:r>
            </a:p>
          </p:txBody>
        </p:sp>
        <p:sp>
          <p:nvSpPr>
            <p:cNvPr id="179" name="Rounded Rectangle 1457">
              <a:extLst>
                <a:ext uri="{FF2B5EF4-FFF2-40B4-BE49-F238E27FC236}">
                  <a16:creationId xmlns:a16="http://schemas.microsoft.com/office/drawing/2014/main" id="{0F0B677C-0283-4FEF-B8AB-B580CD51E216}"/>
                </a:ext>
              </a:extLst>
            </p:cNvPr>
            <p:cNvSpPr/>
            <p:nvPr/>
          </p:nvSpPr>
          <p:spPr>
            <a:xfrm>
              <a:off x="2982622" y="5931908"/>
              <a:ext cx="1088559" cy="411738"/>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ICS, SCADA, OT</a:t>
              </a:r>
            </a:p>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Internet of Things (IoT)</a:t>
              </a:r>
            </a:p>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Industrial IoT (</a:t>
              </a:r>
              <a:r>
                <a:rPr kumimoji="0" lang="en-US" sz="550" b="0" i="1" u="none" strike="noStrike" kern="120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IIoT</a:t>
              </a: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t>
              </a:r>
            </a:p>
          </p:txBody>
        </p:sp>
      </p:grpSp>
      <p:sp>
        <p:nvSpPr>
          <p:cNvPr id="117" name="Rectangle 116">
            <a:extLst>
              <a:ext uri="{FF2B5EF4-FFF2-40B4-BE49-F238E27FC236}">
                <a16:creationId xmlns:a16="http://schemas.microsoft.com/office/drawing/2014/main" id="{00D9F366-EF89-4BE2-8427-0E9140087F42}"/>
              </a:ext>
            </a:extLst>
          </p:cNvPr>
          <p:cNvSpPr/>
          <p:nvPr/>
        </p:nvSpPr>
        <p:spPr bwMode="auto">
          <a:xfrm>
            <a:off x="184949" y="6484874"/>
            <a:ext cx="11756793" cy="311147"/>
          </a:xfrm>
          <a:prstGeom prst="rect">
            <a:avLst/>
          </a:prstGeom>
          <a:solidFill>
            <a:srgbClr val="000000"/>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8286750" marR="0" lvl="0" indent="0" algn="ctr" defTabSz="914400" rtl="0" eaLnBrk="1" fontAlgn="auto" latinLnBrk="0" hangingPunct="1">
              <a:lnSpc>
                <a:spcPct val="97000"/>
              </a:lnSpc>
              <a:spcBef>
                <a:spcPts val="0"/>
              </a:spcBef>
              <a:spcAft>
                <a:spcPts val="0"/>
              </a:spcAft>
              <a:buClrTx/>
              <a:buSzTx/>
              <a:buFontTx/>
              <a:buNone/>
              <a:tabLst/>
              <a:defRPr/>
            </a:pPr>
            <a:endParaRPr kumimoji="0" lang="en-US" sz="1050" b="1" i="0"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endParaRPr>
          </a:p>
        </p:txBody>
      </p:sp>
      <p:sp>
        <p:nvSpPr>
          <p:cNvPr id="40" name="Rounded Rectangle 804">
            <a:hlinkClick r:id="rId108" tooltip="The Security Development Lifecycle (SDL) is a software development process that helps developers build more secure software and address security compliance requirements while reducing development cost "/>
            <a:extLst>
              <a:ext uri="{FF2B5EF4-FFF2-40B4-BE49-F238E27FC236}">
                <a16:creationId xmlns:a16="http://schemas.microsoft.com/office/drawing/2014/main" id="{24774F23-CBC0-48B0-993F-3B770F9FE91D}"/>
              </a:ext>
            </a:extLst>
          </p:cNvPr>
          <p:cNvSpPr/>
          <p:nvPr/>
        </p:nvSpPr>
        <p:spPr>
          <a:xfrm>
            <a:off x="8026114" y="6558019"/>
            <a:ext cx="3787404" cy="165874"/>
          </a:xfrm>
          <a:prstGeom prst="roundRect">
            <a:avLst>
              <a:gd name="adj" fmla="val 0"/>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Development Lifecycle (SDL)</a:t>
            </a:r>
          </a:p>
        </p:txBody>
      </p:sp>
      <p:sp>
        <p:nvSpPr>
          <p:cNvPr id="847" name="Rectangle 846">
            <a:hlinkClick r:id="rId109" tooltip="Review independent audit reports for Microsoft's Cloud services to learn how Microsoft works to secure your data, protect its privacy, and comply with global standards in Microsoft business cloud services. "/>
            <a:extLst>
              <a:ext uri="{FF2B5EF4-FFF2-40B4-BE49-F238E27FC236}">
                <a16:creationId xmlns:a16="http://schemas.microsoft.com/office/drawing/2014/main" id="{767F699E-8BF5-48FD-8960-24B3421585D2}"/>
              </a:ext>
            </a:extLst>
          </p:cNvPr>
          <p:cNvSpPr/>
          <p:nvPr/>
        </p:nvSpPr>
        <p:spPr>
          <a:xfrm>
            <a:off x="4159573" y="6558019"/>
            <a:ext cx="3787404"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Service Trust Portal – </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How Microsoft secures cloud services</a:t>
            </a:r>
          </a:p>
        </p:txBody>
      </p:sp>
      <p:grpSp>
        <p:nvGrpSpPr>
          <p:cNvPr id="119" name="Group 118">
            <a:extLst>
              <a:ext uri="{FF2B5EF4-FFF2-40B4-BE49-F238E27FC236}">
                <a16:creationId xmlns:a16="http://schemas.microsoft.com/office/drawing/2014/main" id="{8D777644-76C8-477B-B501-9070FC01C645}"/>
              </a:ext>
            </a:extLst>
          </p:cNvPr>
          <p:cNvGrpSpPr/>
          <p:nvPr/>
        </p:nvGrpSpPr>
        <p:grpSpPr>
          <a:xfrm>
            <a:off x="293032" y="6558019"/>
            <a:ext cx="3787404" cy="165874"/>
            <a:chOff x="4130626" y="6557510"/>
            <a:chExt cx="3787404" cy="165874"/>
          </a:xfrm>
        </p:grpSpPr>
        <p:sp>
          <p:nvSpPr>
            <p:cNvPr id="848" name="Rectangle 847">
              <a:hlinkClick r:id="rId110" tooltip="Microsoft processes over 8 trillion signals daily that offer insight into normal baseline activity, potentially anomalous behaviors, and verified attacks that help us provide high quality detection by filtering out false positives &amp; amplifying real attacks"/>
              <a:extLst>
                <a:ext uri="{FF2B5EF4-FFF2-40B4-BE49-F238E27FC236}">
                  <a16:creationId xmlns:a16="http://schemas.microsoft.com/office/drawing/2014/main" id="{81DCF43F-6876-458C-8AE6-3AFEB739D463}"/>
                </a:ext>
              </a:extLst>
            </p:cNvPr>
            <p:cNvSpPr/>
            <p:nvPr/>
          </p:nvSpPr>
          <p:spPr>
            <a:xfrm>
              <a:off x="4130626" y="6557510"/>
              <a:ext cx="3787404"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17145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Intelligence – </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65+ Trillion signals per day of security context</a:t>
              </a:r>
            </a:p>
          </p:txBody>
        </p:sp>
        <p:grpSp>
          <p:nvGrpSpPr>
            <p:cNvPr id="598" name="Group 4">
              <a:extLst>
                <a:ext uri="{FF2B5EF4-FFF2-40B4-BE49-F238E27FC236}">
                  <a16:creationId xmlns:a16="http://schemas.microsoft.com/office/drawing/2014/main" id="{6AFA49D0-A4F3-4095-9735-07C2B0FCDA21}"/>
                </a:ext>
              </a:extLst>
            </p:cNvPr>
            <p:cNvGrpSpPr>
              <a:grpSpLocks noChangeAspect="1"/>
            </p:cNvGrpSpPr>
            <p:nvPr/>
          </p:nvGrpSpPr>
          <p:grpSpPr bwMode="auto">
            <a:xfrm>
              <a:off x="4180872" y="6573533"/>
              <a:ext cx="137530" cy="137530"/>
              <a:chOff x="380" y="3325"/>
              <a:chExt cx="286" cy="286"/>
            </a:xfrm>
            <a:solidFill>
              <a:srgbClr val="243A5E"/>
            </a:solidFill>
          </p:grpSpPr>
          <p:sp>
            <p:nvSpPr>
              <p:cNvPr id="613" name="Freeform 5">
                <a:extLst>
                  <a:ext uri="{FF2B5EF4-FFF2-40B4-BE49-F238E27FC236}">
                    <a16:creationId xmlns:a16="http://schemas.microsoft.com/office/drawing/2014/main" id="{D66A1841-5E59-4B8B-908B-FD0E85320666}"/>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4" name="Oval 6">
                <a:extLst>
                  <a:ext uri="{FF2B5EF4-FFF2-40B4-BE49-F238E27FC236}">
                    <a16:creationId xmlns:a16="http://schemas.microsoft.com/office/drawing/2014/main" id="{C213541D-E211-4BC4-B7FD-2B5BD7CD8C5D}"/>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5" name="Oval 7">
                <a:extLst>
                  <a:ext uri="{FF2B5EF4-FFF2-40B4-BE49-F238E27FC236}">
                    <a16:creationId xmlns:a16="http://schemas.microsoft.com/office/drawing/2014/main" id="{7EA3803F-69B8-4AB9-A7C0-AE70C1166128}"/>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8" name="Oval 8">
                <a:extLst>
                  <a:ext uri="{FF2B5EF4-FFF2-40B4-BE49-F238E27FC236}">
                    <a16:creationId xmlns:a16="http://schemas.microsoft.com/office/drawing/2014/main" id="{A7714CA2-9144-4DF5-82B1-B16E7A48F105}"/>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9" name="Oval 9">
                <a:extLst>
                  <a:ext uri="{FF2B5EF4-FFF2-40B4-BE49-F238E27FC236}">
                    <a16:creationId xmlns:a16="http://schemas.microsoft.com/office/drawing/2014/main" id="{6DE389F1-AFE0-49CC-AE04-05759ABFF6DA}"/>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24" name="Oval 10">
                <a:extLst>
                  <a:ext uri="{FF2B5EF4-FFF2-40B4-BE49-F238E27FC236}">
                    <a16:creationId xmlns:a16="http://schemas.microsoft.com/office/drawing/2014/main" id="{D41E8FF0-5564-4713-9649-9AE88699F58A}"/>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26" name="Oval 11">
                <a:extLst>
                  <a:ext uri="{FF2B5EF4-FFF2-40B4-BE49-F238E27FC236}">
                    <a16:creationId xmlns:a16="http://schemas.microsoft.com/office/drawing/2014/main" id="{6AC30DE2-818D-4EC9-A85C-EF08B14D4975}"/>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28" name="Oval 12">
                <a:extLst>
                  <a:ext uri="{FF2B5EF4-FFF2-40B4-BE49-F238E27FC236}">
                    <a16:creationId xmlns:a16="http://schemas.microsoft.com/office/drawing/2014/main" id="{F27FBAA1-96DE-412E-A78A-BBC762382183}"/>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grpSp>
      </p:grpSp>
      <p:grpSp>
        <p:nvGrpSpPr>
          <p:cNvPr id="206" name="Group 205">
            <a:extLst>
              <a:ext uri="{FF2B5EF4-FFF2-40B4-BE49-F238E27FC236}">
                <a16:creationId xmlns:a16="http://schemas.microsoft.com/office/drawing/2014/main" id="{008BDAAF-D66A-491B-8A24-C547CDC3F84E}"/>
              </a:ext>
            </a:extLst>
          </p:cNvPr>
          <p:cNvGrpSpPr/>
          <p:nvPr/>
        </p:nvGrpSpPr>
        <p:grpSpPr>
          <a:xfrm>
            <a:off x="10547144" y="2569628"/>
            <a:ext cx="1334265" cy="2084696"/>
            <a:chOff x="10547144" y="2569628"/>
            <a:chExt cx="1334265" cy="2084696"/>
          </a:xfrm>
        </p:grpSpPr>
        <p:grpSp>
          <p:nvGrpSpPr>
            <p:cNvPr id="20" name="Group 19">
              <a:extLst>
                <a:ext uri="{FF2B5EF4-FFF2-40B4-BE49-F238E27FC236}">
                  <a16:creationId xmlns:a16="http://schemas.microsoft.com/office/drawing/2014/main" id="{C9D30C8A-9BAD-4322-977E-31F911113822}"/>
                </a:ext>
              </a:extLst>
            </p:cNvPr>
            <p:cNvGrpSpPr/>
            <p:nvPr/>
          </p:nvGrpSpPr>
          <p:grpSpPr>
            <a:xfrm>
              <a:off x="10648282" y="4457475"/>
              <a:ext cx="1175080" cy="196849"/>
              <a:chOff x="10648282" y="4457475"/>
              <a:chExt cx="1175080" cy="196849"/>
            </a:xfrm>
          </p:grpSpPr>
          <p:sp>
            <p:nvSpPr>
              <p:cNvPr id="417" name="Rectangle 416">
                <a:hlinkClick r:id="rId111" tooltip="Defender for Identity  is a cloud-based security solution that leverages your on-premises Active Directory signals to identify, detect, and investigate advanced threats, compromised identities, and malicious insider actions directed at your organization."/>
                <a:extLst>
                  <a:ext uri="{FF2B5EF4-FFF2-40B4-BE49-F238E27FC236}">
                    <a16:creationId xmlns:a16="http://schemas.microsoft.com/office/drawing/2014/main" id="{0D191FAB-41E4-4F33-A585-0EAAB6AEC018}"/>
                  </a:ext>
                </a:extLst>
              </p:cNvPr>
              <p:cNvSpPr/>
              <p:nvPr/>
            </p:nvSpPr>
            <p:spPr>
              <a:xfrm>
                <a:off x="10774685" y="4457475"/>
                <a:ext cx="1048677" cy="196849"/>
              </a:xfrm>
              <a:prstGeom prst="rect">
                <a:avLst/>
              </a:prstGeom>
              <a:no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rIns="91440" rtlCol="0" anchor="ctr">
                <a:spAutoFit/>
              </a:bodyPr>
              <a:lstStyle/>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7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Defender for Identity</a:t>
                </a:r>
              </a:p>
            </p:txBody>
          </p:sp>
          <p:cxnSp>
            <p:nvCxnSpPr>
              <p:cNvPr id="418" name="Straight Connector 417">
                <a:extLst>
                  <a:ext uri="{FF2B5EF4-FFF2-40B4-BE49-F238E27FC236}">
                    <a16:creationId xmlns:a16="http://schemas.microsoft.com/office/drawing/2014/main" id="{783A7AE9-61E5-4373-ABC1-5A4C811792EC}"/>
                  </a:ext>
                </a:extLst>
              </p:cNvPr>
              <p:cNvCxnSpPr>
                <a:cxnSpLocks/>
              </p:cNvCxnSpPr>
              <p:nvPr/>
            </p:nvCxnSpPr>
            <p:spPr>
              <a:xfrm flipH="1">
                <a:off x="10648282" y="4536214"/>
                <a:ext cx="135776" cy="0"/>
              </a:xfrm>
              <a:prstGeom prst="line">
                <a:avLst/>
              </a:prstGeom>
              <a:ln w="19050">
                <a:solidFill>
                  <a:schemeClr val="tx1"/>
                </a:solidFill>
                <a:prstDash val="solid"/>
                <a:headEnd type="none"/>
                <a:tailEnd type="triangle" w="sm" len="med"/>
              </a:ln>
            </p:spPr>
            <p:style>
              <a:lnRef idx="1">
                <a:schemeClr val="accent1"/>
              </a:lnRef>
              <a:fillRef idx="0">
                <a:schemeClr val="accent1"/>
              </a:fillRef>
              <a:effectRef idx="0">
                <a:schemeClr val="accent1"/>
              </a:effectRef>
              <a:fontRef idx="minor">
                <a:schemeClr val="tx1"/>
              </a:fontRef>
            </p:style>
          </p:cxnSp>
        </p:grpSp>
        <p:sp>
          <p:nvSpPr>
            <p:cNvPr id="402" name="Rectangle 401">
              <a:hlinkClick r:id="rId112" tooltip="Azure AD Privileged Identity Management allows you to manage, control, and monitor privileged access using approval workflows. This includes access to resources in Azure AD, Azure Resources (Preview), and other Microsoft Online Services like Office 365"/>
              <a:extLst>
                <a:ext uri="{FF2B5EF4-FFF2-40B4-BE49-F238E27FC236}">
                  <a16:creationId xmlns:a16="http://schemas.microsoft.com/office/drawing/2014/main" id="{E723D4FA-8CC0-4BE4-BE34-1C668C225965}"/>
                </a:ext>
              </a:extLst>
            </p:cNvPr>
            <p:cNvSpPr/>
            <p:nvPr/>
          </p:nvSpPr>
          <p:spPr>
            <a:xfrm>
              <a:off x="10599960" y="3975844"/>
              <a:ext cx="1244432" cy="198851"/>
            </a:xfrm>
            <a:prstGeom prst="rect">
              <a:avLst/>
            </a:prstGeom>
            <a:solidFill>
              <a:srgbClr val="FFFFFF"/>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Entra PIM</a:t>
              </a:r>
            </a:p>
          </p:txBody>
        </p:sp>
        <p:sp>
          <p:nvSpPr>
            <p:cNvPr id="403" name="Freeform 113">
              <a:extLst>
                <a:ext uri="{FF2B5EF4-FFF2-40B4-BE49-F238E27FC236}">
                  <a16:creationId xmlns:a16="http://schemas.microsoft.com/office/drawing/2014/main" id="{C191784B-F9C9-43C9-8B26-077B2C219B19}"/>
                </a:ext>
              </a:extLst>
            </p:cNvPr>
            <p:cNvSpPr>
              <a:spLocks noChangeAspect="1" noEditPoints="1"/>
            </p:cNvSpPr>
            <p:nvPr/>
          </p:nvSpPr>
          <p:spPr bwMode="black">
            <a:xfrm>
              <a:off x="10655410" y="4030373"/>
              <a:ext cx="101207" cy="100027"/>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tx1"/>
            </a:solidFill>
            <a:ln w="3175">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06" name="Rectangle 405">
              <a:hlinkClick r:id="rId113" tooltip="Azure Active Directory Identity Protection provides you with a consolidated view into risk events and potential vulnerabilities affecting your organization’s identities."/>
              <a:extLst>
                <a:ext uri="{FF2B5EF4-FFF2-40B4-BE49-F238E27FC236}">
                  <a16:creationId xmlns:a16="http://schemas.microsoft.com/office/drawing/2014/main" id="{7BCF6318-29A9-42F7-B0D2-CC21A3CD0CF8}"/>
                </a:ext>
              </a:extLst>
            </p:cNvPr>
            <p:cNvSpPr/>
            <p:nvPr/>
          </p:nvSpPr>
          <p:spPr>
            <a:xfrm>
              <a:off x="10548964" y="3225812"/>
              <a:ext cx="1293608" cy="557870"/>
            </a:xfrm>
            <a:prstGeom prst="rect">
              <a:avLst/>
            </a:prstGeom>
            <a:solidFill>
              <a:srgbClr val="FFFFFF"/>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85" name="Rectangle 484">
              <a:hlinkClick r:id="rId114" tooltip="Enables secure interaction with users outside of your organization including Business to Business and Business (B2B) to Customer/Citizen (B2C) scenarios"/>
              <a:extLst>
                <a:ext uri="{FF2B5EF4-FFF2-40B4-BE49-F238E27FC236}">
                  <a16:creationId xmlns:a16="http://schemas.microsoft.com/office/drawing/2014/main" id="{4A5A50C5-4BDD-46CD-978D-07E992BE557D}"/>
                </a:ext>
              </a:extLst>
            </p:cNvPr>
            <p:cNvSpPr/>
            <p:nvPr/>
          </p:nvSpPr>
          <p:spPr>
            <a:xfrm>
              <a:off x="10548964" y="4174695"/>
              <a:ext cx="1295428" cy="198851"/>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External Identities</a:t>
              </a:r>
            </a:p>
          </p:txBody>
        </p:sp>
        <p:sp>
          <p:nvSpPr>
            <p:cNvPr id="17" name="Rectangle 16">
              <a:hlinkClick r:id="rId113" tooltip="Azure Active Directory Identity Protection provides you with a consolidated view into risk events and potential vulnerabilities affecting your organization’s identities."/>
              <a:extLst>
                <a:ext uri="{FF2B5EF4-FFF2-40B4-BE49-F238E27FC236}">
                  <a16:creationId xmlns:a16="http://schemas.microsoft.com/office/drawing/2014/main" id="{FE85BA3A-08CE-4426-8AF8-2592EFA76B28}"/>
                </a:ext>
              </a:extLst>
            </p:cNvPr>
            <p:cNvSpPr/>
            <p:nvPr/>
          </p:nvSpPr>
          <p:spPr>
            <a:xfrm>
              <a:off x="10707826" y="3198438"/>
              <a:ext cx="1173583" cy="51039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Entra ID Protection</a:t>
              </a:r>
            </a:p>
            <a:p>
              <a:pPr marL="57150" marR="0" lvl="0" indent="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Leaked cred protection</a:t>
              </a:r>
            </a:p>
            <a:p>
              <a:pPr marL="57150" marR="0" lvl="0" indent="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Behavioral Analytics</a:t>
              </a:r>
              <a:endParaRPr kumimoji="0" lang="en-US" sz="1400" b="0" i="0" u="none" strike="noStrike" kern="1200" cap="none" spc="0" normalizeH="0" baseline="0" noProof="0">
                <a:ln>
                  <a:noFill/>
                </a:ln>
                <a:solidFill>
                  <a:srgbClr val="505050"/>
                </a:solidFill>
                <a:effectLst/>
                <a:uLnTx/>
                <a:uFillTx/>
                <a:latin typeface="Segoe UI"/>
                <a:ea typeface="+mn-ea"/>
                <a:cs typeface="+mn-cs"/>
              </a:endParaRPr>
            </a:p>
          </p:txBody>
        </p:sp>
        <p:grpSp>
          <p:nvGrpSpPr>
            <p:cNvPr id="627" name="Group 626">
              <a:extLst>
                <a:ext uri="{FF2B5EF4-FFF2-40B4-BE49-F238E27FC236}">
                  <a16:creationId xmlns:a16="http://schemas.microsoft.com/office/drawing/2014/main" id="{42D9751D-1CB1-45F7-811D-A2A8A69DCF92}"/>
                </a:ext>
              </a:extLst>
            </p:cNvPr>
            <p:cNvGrpSpPr/>
            <p:nvPr/>
          </p:nvGrpSpPr>
          <p:grpSpPr>
            <a:xfrm flipV="1">
              <a:off x="10861236" y="3698908"/>
              <a:ext cx="126962" cy="30766"/>
              <a:chOff x="6648232" y="3041841"/>
              <a:chExt cx="188672" cy="45719"/>
            </a:xfrm>
          </p:grpSpPr>
          <p:sp>
            <p:nvSpPr>
              <p:cNvPr id="637" name="Oval 636">
                <a:extLst>
                  <a:ext uri="{FF2B5EF4-FFF2-40B4-BE49-F238E27FC236}">
                    <a16:creationId xmlns:a16="http://schemas.microsoft.com/office/drawing/2014/main" id="{DE094C63-8ECC-40E8-98B3-94295989F960}"/>
                  </a:ext>
                </a:extLst>
              </p:cNvPr>
              <p:cNvSpPr/>
              <p:nvPr/>
            </p:nvSpPr>
            <p:spPr bwMode="auto">
              <a:xfrm>
                <a:off x="6648232" y="304184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8" name="Oval 637">
                <a:extLst>
                  <a:ext uri="{FF2B5EF4-FFF2-40B4-BE49-F238E27FC236}">
                    <a16:creationId xmlns:a16="http://schemas.microsoft.com/office/drawing/2014/main" id="{F6B4ADE7-5FDC-4ECD-9497-85EEE26D651F}"/>
                  </a:ext>
                </a:extLst>
              </p:cNvPr>
              <p:cNvSpPr/>
              <p:nvPr/>
            </p:nvSpPr>
            <p:spPr bwMode="auto">
              <a:xfrm>
                <a:off x="6719708" y="304184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9" name="Oval 638">
                <a:extLst>
                  <a:ext uri="{FF2B5EF4-FFF2-40B4-BE49-F238E27FC236}">
                    <a16:creationId xmlns:a16="http://schemas.microsoft.com/office/drawing/2014/main" id="{270AF6C2-C1D3-4862-A1AE-4371B73DF1BF}"/>
                  </a:ext>
                </a:extLst>
              </p:cNvPr>
              <p:cNvSpPr/>
              <p:nvPr/>
            </p:nvSpPr>
            <p:spPr bwMode="auto">
              <a:xfrm>
                <a:off x="6791184" y="304184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04" name="Rectangle 403">
              <a:hlinkClick r:id="rId115" tooltip="Azure MFA helps safeguard access to data and applications while meeting user demand for a simple sign-in process. It delivers strong authentication via a range of verification methods, including phone call, text message, or mobile app verification."/>
              <a:extLst>
                <a:ext uri="{FF2B5EF4-FFF2-40B4-BE49-F238E27FC236}">
                  <a16:creationId xmlns:a16="http://schemas.microsoft.com/office/drawing/2014/main" id="{E338DB8C-FDF6-4A92-98CE-1AC7C014C8C6}"/>
                </a:ext>
              </a:extLst>
            </p:cNvPr>
            <p:cNvSpPr/>
            <p:nvPr/>
          </p:nvSpPr>
          <p:spPr>
            <a:xfrm>
              <a:off x="10548964" y="2569628"/>
              <a:ext cx="1295428" cy="664906"/>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18288" r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Passwordless &amp; MFA</a:t>
              </a:r>
              <a:endPar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405" name="Picture 404">
              <a:extLst>
                <a:ext uri="{FF2B5EF4-FFF2-40B4-BE49-F238E27FC236}">
                  <a16:creationId xmlns:a16="http://schemas.microsoft.com/office/drawing/2014/main" id="{8931422A-8697-4C61-B61E-221C57DB6244}"/>
                </a:ext>
              </a:extLst>
            </p:cNvPr>
            <p:cNvPicPr>
              <a:picLocks noChangeAspect="1"/>
            </p:cNvPicPr>
            <p:nvPr/>
          </p:nvPicPr>
          <p:blipFill rotWithShape="1">
            <a:blip r:embed="rId116">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10750387" y="2773266"/>
              <a:ext cx="118558" cy="110976"/>
            </a:xfrm>
            <a:prstGeom prst="rect">
              <a:avLst/>
            </a:prstGeom>
          </p:spPr>
        </p:pic>
        <p:sp>
          <p:nvSpPr>
            <p:cNvPr id="398" name="Rectangle 397">
              <a:hlinkClick r:id="rId117" tooltip="Authenticator App allows you to sign into your personal Microsoft account without a password. For security, you’ll use a fingerprint, face recognition, or a PIN."/>
              <a:extLst>
                <a:ext uri="{FF2B5EF4-FFF2-40B4-BE49-F238E27FC236}">
                  <a16:creationId xmlns:a16="http://schemas.microsoft.com/office/drawing/2014/main" id="{38B5028E-1B95-4B9A-8F85-AED30974983A}"/>
                </a:ext>
              </a:extLst>
            </p:cNvPr>
            <p:cNvSpPr/>
            <p:nvPr/>
          </p:nvSpPr>
          <p:spPr>
            <a:xfrm>
              <a:off x="10707826" y="2912741"/>
              <a:ext cx="1046398" cy="147494"/>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182880" tIns="0" rIns="0" bIns="0" rtlCol="0" anchor="ctr"/>
            <a:lstStyle/>
            <a:p>
              <a:pPr marL="0" marR="0" lvl="0" indent="5715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Authenticator App </a:t>
              </a:r>
            </a:p>
          </p:txBody>
        </p:sp>
        <p:pic>
          <p:nvPicPr>
            <p:cNvPr id="399" name="Picture 195" descr="Multi-Factor Authentication.png">
              <a:extLst>
                <a:ext uri="{FF2B5EF4-FFF2-40B4-BE49-F238E27FC236}">
                  <a16:creationId xmlns:a16="http://schemas.microsoft.com/office/drawing/2014/main" id="{3951C321-991D-440D-8504-042569611F8C}"/>
                </a:ext>
              </a:extLst>
            </p:cNvPr>
            <p:cNvPicPr>
              <a:picLocks noChangeAspect="1"/>
            </p:cNvPicPr>
            <p:nvPr/>
          </p:nvPicPr>
          <p:blipFill>
            <a:blip r:embed="rId118">
              <a:extLst>
                <a:ext uri="{28A0092B-C50C-407E-A947-70E740481C1C}">
                  <a14:useLocalDpi xmlns:a14="http://schemas.microsoft.com/office/drawing/2010/main" val="0"/>
                </a:ext>
              </a:extLst>
            </a:blip>
            <a:srcRect/>
            <a:stretch>
              <a:fillRect/>
            </a:stretch>
          </p:blipFill>
          <p:spPr bwMode="auto">
            <a:xfrm>
              <a:off x="10762734" y="2926592"/>
              <a:ext cx="126290" cy="112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Rectangle 90">
              <a:hlinkClick r:id="rId119" tooltip="Windows Hello for Business enables you to replace passwords with easy to use but strong multifactor authentication. Windows Hello uses a public and private key pair secured by the TPM, unlocked using a gesture like fingerprint, facial recognition or PIN. "/>
              <a:extLst>
                <a:ext uri="{FF2B5EF4-FFF2-40B4-BE49-F238E27FC236}">
                  <a16:creationId xmlns:a16="http://schemas.microsoft.com/office/drawing/2014/main" id="{D04BFAC6-E70B-45FD-9FBF-11437F6BA267}"/>
                </a:ext>
              </a:extLst>
            </p:cNvPr>
            <p:cNvSpPr/>
            <p:nvPr/>
          </p:nvSpPr>
          <p:spPr>
            <a:xfrm>
              <a:off x="10707827" y="2747070"/>
              <a:ext cx="1046398" cy="147494"/>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182880" tIns="0" rIns="0" bIns="0" rtlCol="0" anchor="ctr"/>
            <a:lstStyle/>
            <a:p>
              <a:pPr marL="0" marR="0" lvl="0" indent="5715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Hello for Business</a:t>
              </a:r>
            </a:p>
          </p:txBody>
        </p:sp>
        <p:sp>
          <p:nvSpPr>
            <p:cNvPr id="109" name="Rectangle 108">
              <a:hlinkClick r:id="rId120" tooltip="Azure AD ID Governance allows you to balance your organization's need for security and employee productivity with the right processes and visibility. You get capabilities to ensure that the right people have the right access to the right resources."/>
              <a:extLst>
                <a:ext uri="{FF2B5EF4-FFF2-40B4-BE49-F238E27FC236}">
                  <a16:creationId xmlns:a16="http://schemas.microsoft.com/office/drawing/2014/main" id="{33D596F4-3F7B-4A4E-AFA8-F87C38EB2D87}"/>
                </a:ext>
              </a:extLst>
            </p:cNvPr>
            <p:cNvSpPr/>
            <p:nvPr/>
          </p:nvSpPr>
          <p:spPr>
            <a:xfrm>
              <a:off x="10547144" y="3781104"/>
              <a:ext cx="1295428" cy="198851"/>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ID Governance</a:t>
              </a:r>
            </a:p>
          </p:txBody>
        </p:sp>
        <p:pic>
          <p:nvPicPr>
            <p:cNvPr id="140" name="Graphic 139">
              <a:extLst>
                <a:ext uri="{FF2B5EF4-FFF2-40B4-BE49-F238E27FC236}">
                  <a16:creationId xmlns:a16="http://schemas.microsoft.com/office/drawing/2014/main" id="{B783EBC1-169D-4816-A432-F57DE8FBA16C}"/>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10588177" y="3254738"/>
              <a:ext cx="164018" cy="164018"/>
            </a:xfrm>
            <a:prstGeom prst="rect">
              <a:avLst/>
            </a:prstGeom>
          </p:spPr>
        </p:pic>
        <p:pic>
          <p:nvPicPr>
            <p:cNvPr id="142" name="Graphic 141">
              <a:extLst>
                <a:ext uri="{FF2B5EF4-FFF2-40B4-BE49-F238E27FC236}">
                  <a16:creationId xmlns:a16="http://schemas.microsoft.com/office/drawing/2014/main" id="{B70E15E0-9257-4C83-A6A9-22D86D8D4AE3}"/>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10576623" y="4186131"/>
              <a:ext cx="164018" cy="164018"/>
            </a:xfrm>
            <a:prstGeom prst="rect">
              <a:avLst/>
            </a:prstGeom>
          </p:spPr>
        </p:pic>
        <p:pic>
          <p:nvPicPr>
            <p:cNvPr id="144" name="Graphic 143">
              <a:extLst>
                <a:ext uri="{FF2B5EF4-FFF2-40B4-BE49-F238E27FC236}">
                  <a16:creationId xmlns:a16="http://schemas.microsoft.com/office/drawing/2014/main" id="{F95C0396-4FDF-4FDA-8698-1DFC8088E8D0}"/>
                </a:ext>
              </a:extLst>
            </p:cNvPr>
            <p:cNvPicPr>
              <a:picLocks noChangeAspect="1"/>
            </p:cNvPicPr>
            <p:nvPr/>
          </p:nvPicPr>
          <p:blipFill>
            <a:blip r:embed="rId121">
              <a:extLst>
                <a:ext uri="{28A0092B-C50C-407E-A947-70E740481C1C}">
                  <a14:useLocalDpi xmlns:a14="http://schemas.microsoft.com/office/drawing/2010/main" val="0"/>
                </a:ext>
                <a:ext uri="{96DAC541-7B7A-43D3-8B79-37D633B846F1}">
                  <asvg:svgBlip xmlns:asvg="http://schemas.microsoft.com/office/drawing/2016/SVG/main" r:embed="rId122"/>
                </a:ext>
              </a:extLst>
            </a:blip>
            <a:srcRect/>
            <a:stretch/>
          </p:blipFill>
          <p:spPr>
            <a:xfrm>
              <a:off x="10572572" y="3804167"/>
              <a:ext cx="164018" cy="164018"/>
            </a:xfrm>
            <a:prstGeom prst="rect">
              <a:avLst/>
            </a:prstGeom>
          </p:spPr>
        </p:pic>
        <p:sp>
          <p:nvSpPr>
            <p:cNvPr id="185" name="Rectangle 184">
              <a:hlinkClick r:id="rId123" tooltip="Allows you to sign in to web-based applications with your Azure AD account using a FIDO2 security key."/>
              <a:extLst>
                <a:ext uri="{FF2B5EF4-FFF2-40B4-BE49-F238E27FC236}">
                  <a16:creationId xmlns:a16="http://schemas.microsoft.com/office/drawing/2014/main" id="{3A125EF7-AC3B-4AC1-A8FD-CB446D715983}"/>
                </a:ext>
              </a:extLst>
            </p:cNvPr>
            <p:cNvSpPr/>
            <p:nvPr/>
          </p:nvSpPr>
          <p:spPr>
            <a:xfrm>
              <a:off x="10705046" y="3065293"/>
              <a:ext cx="1046398" cy="147494"/>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182880" tIns="0" rIns="0" bIns="0" rtlCol="0" anchor="ctr"/>
            <a:lstStyle/>
            <a:p>
              <a:pPr marL="0" marR="0" lvl="0" indent="5715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FIDO2 Keys</a:t>
              </a:r>
            </a:p>
          </p:txBody>
        </p:sp>
        <p:pic>
          <p:nvPicPr>
            <p:cNvPr id="186" name="Picture 2" descr="See the source image">
              <a:extLst>
                <a:ext uri="{FF2B5EF4-FFF2-40B4-BE49-F238E27FC236}">
                  <a16:creationId xmlns:a16="http://schemas.microsoft.com/office/drawing/2014/main" id="{CFBD2AAC-D1BF-42B1-9D93-9D7AED045312}"/>
                </a:ext>
              </a:extLst>
            </p:cNvPr>
            <p:cNvPicPr>
              <a:picLocks noChangeAspect="1" noChangeArrowheads="1"/>
            </p:cNvPicPr>
            <p:nvPr/>
          </p:nvPicPr>
          <p:blipFill>
            <a:blip r:embed="rId124">
              <a:extLst>
                <a:ext uri="{28A0092B-C50C-407E-A947-70E740481C1C}">
                  <a14:useLocalDpi xmlns:a14="http://schemas.microsoft.com/office/drawing/2010/main" val="0"/>
                </a:ext>
              </a:extLst>
            </a:blip>
            <a:srcRect/>
            <a:stretch>
              <a:fillRect/>
            </a:stretch>
          </p:blipFill>
          <p:spPr bwMode="auto">
            <a:xfrm>
              <a:off x="10722943" y="3085904"/>
              <a:ext cx="167348" cy="102983"/>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501" name="Connector: Elbow 500">
            <a:extLst>
              <a:ext uri="{FF2B5EF4-FFF2-40B4-BE49-F238E27FC236}">
                <a16:creationId xmlns:a16="http://schemas.microsoft.com/office/drawing/2014/main" id="{66243A20-6D84-4721-A352-985C9971F762}"/>
              </a:ext>
            </a:extLst>
          </p:cNvPr>
          <p:cNvCxnSpPr>
            <a:cxnSpLocks/>
            <a:endCxn id="187" idx="2"/>
          </p:cNvCxnSpPr>
          <p:nvPr/>
        </p:nvCxnSpPr>
        <p:spPr>
          <a:xfrm rot="5400000" flipH="1" flipV="1">
            <a:off x="3481620" y="3667741"/>
            <a:ext cx="740952" cy="415870"/>
          </a:xfrm>
          <a:prstGeom prst="bentConnector5">
            <a:avLst>
              <a:gd name="adj1" fmla="val 105733"/>
              <a:gd name="adj2" fmla="val 99706"/>
              <a:gd name="adj3" fmla="val 100803"/>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36" name="Group 535">
            <a:extLst>
              <a:ext uri="{FF2B5EF4-FFF2-40B4-BE49-F238E27FC236}">
                <a16:creationId xmlns:a16="http://schemas.microsoft.com/office/drawing/2014/main" id="{07A89111-815C-4E3E-B908-29E81FD27153}"/>
              </a:ext>
            </a:extLst>
          </p:cNvPr>
          <p:cNvGrpSpPr/>
          <p:nvPr/>
        </p:nvGrpSpPr>
        <p:grpSpPr>
          <a:xfrm>
            <a:off x="4940299" y="3547430"/>
            <a:ext cx="370338" cy="327772"/>
            <a:chOff x="4723767" y="3080378"/>
            <a:chExt cx="439858" cy="389301"/>
          </a:xfrm>
        </p:grpSpPr>
        <p:pic>
          <p:nvPicPr>
            <p:cNvPr id="539" name="Picture 538">
              <a:extLst>
                <a:ext uri="{FF2B5EF4-FFF2-40B4-BE49-F238E27FC236}">
                  <a16:creationId xmlns:a16="http://schemas.microsoft.com/office/drawing/2014/main" id="{97330FDC-C486-4918-B985-8DF889619523}"/>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40" name="Group 539">
              <a:extLst>
                <a:ext uri="{FF2B5EF4-FFF2-40B4-BE49-F238E27FC236}">
                  <a16:creationId xmlns:a16="http://schemas.microsoft.com/office/drawing/2014/main" id="{9CEC46AC-FDAF-4D4D-A745-9EC37156BCB2}"/>
                </a:ext>
              </a:extLst>
            </p:cNvPr>
            <p:cNvGrpSpPr/>
            <p:nvPr/>
          </p:nvGrpSpPr>
          <p:grpSpPr>
            <a:xfrm>
              <a:off x="4723767" y="3080378"/>
              <a:ext cx="439858" cy="389301"/>
              <a:chOff x="3131835" y="4047725"/>
              <a:chExt cx="439858" cy="389301"/>
            </a:xfrm>
          </p:grpSpPr>
          <p:grpSp>
            <p:nvGrpSpPr>
              <p:cNvPr id="541" name="Group 540">
                <a:extLst>
                  <a:ext uri="{FF2B5EF4-FFF2-40B4-BE49-F238E27FC236}">
                    <a16:creationId xmlns:a16="http://schemas.microsoft.com/office/drawing/2014/main" id="{BF4D4ECF-6516-4F09-A7B6-22A8B6EAF3F3}"/>
                  </a:ext>
                </a:extLst>
              </p:cNvPr>
              <p:cNvGrpSpPr/>
              <p:nvPr/>
            </p:nvGrpSpPr>
            <p:grpSpPr>
              <a:xfrm>
                <a:off x="3131835" y="4047725"/>
                <a:ext cx="182560" cy="348911"/>
                <a:chOff x="2136298" y="4226790"/>
                <a:chExt cx="196678" cy="375893"/>
              </a:xfrm>
            </p:grpSpPr>
            <p:sp>
              <p:nvSpPr>
                <p:cNvPr id="563" name="Rectangle 562">
                  <a:extLst>
                    <a:ext uri="{FF2B5EF4-FFF2-40B4-BE49-F238E27FC236}">
                      <a16:creationId xmlns:a16="http://schemas.microsoft.com/office/drawing/2014/main" id="{F4E49CA2-BDB0-491C-B0C3-0B815366D768}"/>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4" name="server">
                  <a:extLst>
                    <a:ext uri="{FF2B5EF4-FFF2-40B4-BE49-F238E27FC236}">
                      <a16:creationId xmlns:a16="http://schemas.microsoft.com/office/drawing/2014/main" id="{908D9736-3389-4037-86CE-495CCDB816F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42" name="Oval 541">
                <a:extLst>
                  <a:ext uri="{FF2B5EF4-FFF2-40B4-BE49-F238E27FC236}">
                    <a16:creationId xmlns:a16="http://schemas.microsoft.com/office/drawing/2014/main" id="{D8960E09-FAB7-426D-8743-82C8E0258493}"/>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43" name="Picture 542">
                <a:extLst>
                  <a:ext uri="{FF2B5EF4-FFF2-40B4-BE49-F238E27FC236}">
                    <a16:creationId xmlns:a16="http://schemas.microsoft.com/office/drawing/2014/main" id="{E61D430D-6764-40F4-A135-5FA8B1335F5E}"/>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60" name="Freeform 6">
                <a:extLst>
                  <a:ext uri="{FF2B5EF4-FFF2-40B4-BE49-F238E27FC236}">
                    <a16:creationId xmlns:a16="http://schemas.microsoft.com/office/drawing/2014/main" id="{C153E579-C699-4076-AC2E-CFF21CF4E83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4" name="Group 23">
            <a:extLst>
              <a:ext uri="{FF2B5EF4-FFF2-40B4-BE49-F238E27FC236}">
                <a16:creationId xmlns:a16="http://schemas.microsoft.com/office/drawing/2014/main" id="{20A24230-FAAD-4142-93D9-29BD7408BC32}"/>
              </a:ext>
            </a:extLst>
          </p:cNvPr>
          <p:cNvGrpSpPr/>
          <p:nvPr/>
        </p:nvGrpSpPr>
        <p:grpSpPr>
          <a:xfrm>
            <a:off x="2479889" y="3223015"/>
            <a:ext cx="1164272" cy="187645"/>
            <a:chOff x="2479889" y="3223015"/>
            <a:chExt cx="1164272" cy="187645"/>
          </a:xfrm>
        </p:grpSpPr>
        <p:sp>
          <p:nvSpPr>
            <p:cNvPr id="712" name="Rectangle 711">
              <a:extLst>
                <a:ext uri="{FF2B5EF4-FFF2-40B4-BE49-F238E27FC236}">
                  <a16:creationId xmlns:a16="http://schemas.microsoft.com/office/drawing/2014/main" id="{165F883C-3213-47A6-9EAA-9E6D0433D0A6}"/>
                </a:ext>
              </a:extLst>
            </p:cNvPr>
            <p:cNvSpPr/>
            <p:nvPr/>
          </p:nvSpPr>
          <p:spPr>
            <a:xfrm>
              <a:off x="2479889" y="3223015"/>
              <a:ext cx="1164272" cy="18764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NGFW</a:t>
              </a:r>
            </a:p>
          </p:txBody>
        </p:sp>
        <p:pic>
          <p:nvPicPr>
            <p:cNvPr id="677" name="Graphic 676">
              <a:extLst>
                <a:ext uri="{FF2B5EF4-FFF2-40B4-BE49-F238E27FC236}">
                  <a16:creationId xmlns:a16="http://schemas.microsoft.com/office/drawing/2014/main" id="{DD69935D-7AC7-4CFD-AD89-E5E87B0675FD}"/>
                </a:ext>
              </a:extLst>
            </p:cNvPr>
            <p:cNvPicPr>
              <a:picLocks noChangeAspect="1"/>
            </p:cNvPicPr>
            <p:nvPr/>
          </p:nvPicPr>
          <p:blipFill>
            <a:blip r:embed="rId66">
              <a:extLst>
                <a:ext uri="{96DAC541-7B7A-43D3-8B79-37D633B846F1}">
                  <asvg:svgBlip xmlns:asvg="http://schemas.microsoft.com/office/drawing/2016/SVG/main" r:embed="rId125"/>
                </a:ext>
              </a:extLst>
            </a:blip>
            <a:stretch>
              <a:fillRect/>
            </a:stretch>
          </p:blipFill>
          <p:spPr>
            <a:xfrm>
              <a:off x="3412268" y="3248214"/>
              <a:ext cx="155363" cy="144264"/>
            </a:xfrm>
            <a:prstGeom prst="rect">
              <a:avLst/>
            </a:prstGeom>
          </p:spPr>
        </p:pic>
        <p:sp>
          <p:nvSpPr>
            <p:cNvPr id="719" name="Commitments_EC4D">
              <a:extLst>
                <a:ext uri="{FF2B5EF4-FFF2-40B4-BE49-F238E27FC236}">
                  <a16:creationId xmlns:a16="http://schemas.microsoft.com/office/drawing/2014/main" id="{C958996F-57E6-494D-B883-4E65280A7B8B}"/>
                </a:ext>
              </a:extLst>
            </p:cNvPr>
            <p:cNvSpPr>
              <a:spLocks noChangeAspect="1" noEditPoints="1"/>
            </p:cNvSpPr>
            <p:nvPr/>
          </p:nvSpPr>
          <p:spPr bwMode="auto">
            <a:xfrm>
              <a:off x="2541886" y="3271543"/>
              <a:ext cx="110871" cy="90284"/>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5" name="Group 14">
            <a:extLst>
              <a:ext uri="{FF2B5EF4-FFF2-40B4-BE49-F238E27FC236}">
                <a16:creationId xmlns:a16="http://schemas.microsoft.com/office/drawing/2014/main" id="{EFD24189-C621-438B-9B19-2FB6362EE70A}"/>
              </a:ext>
            </a:extLst>
          </p:cNvPr>
          <p:cNvGrpSpPr/>
          <p:nvPr/>
        </p:nvGrpSpPr>
        <p:grpSpPr>
          <a:xfrm>
            <a:off x="4093028" y="3938898"/>
            <a:ext cx="1057810" cy="241352"/>
            <a:chOff x="4155658" y="3909402"/>
            <a:chExt cx="1057810" cy="241352"/>
          </a:xfrm>
        </p:grpSpPr>
        <p:sp>
          <p:nvSpPr>
            <p:cNvPr id="665" name="Rectangle 664">
              <a:hlinkClick r:id="rId126" tooltip="Azure ExpressRoute lets you create private connections between Azure datacenters and infrastructure on your premises or in a colocation environment. ExpressRoute connections don't go over the public Internet. "/>
              <a:extLst>
                <a:ext uri="{FF2B5EF4-FFF2-40B4-BE49-F238E27FC236}">
                  <a16:creationId xmlns:a16="http://schemas.microsoft.com/office/drawing/2014/main" id="{F9889187-DF3A-4619-A6E2-E7055AEA957C}"/>
                </a:ext>
              </a:extLst>
            </p:cNvPr>
            <p:cNvSpPr/>
            <p:nvPr/>
          </p:nvSpPr>
          <p:spPr bwMode="auto">
            <a:xfrm>
              <a:off x="4155658" y="3944875"/>
              <a:ext cx="1057810"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304705"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Express Route</a:t>
              </a:r>
            </a:p>
          </p:txBody>
        </p:sp>
        <p:pic>
          <p:nvPicPr>
            <p:cNvPr id="669" name="Picture 227">
              <a:extLst>
                <a:ext uri="{FF2B5EF4-FFF2-40B4-BE49-F238E27FC236}">
                  <a16:creationId xmlns:a16="http://schemas.microsoft.com/office/drawing/2014/main" id="{E96E8648-A8C5-46D1-820B-621CD3841A38}"/>
                </a:ext>
              </a:extLst>
            </p:cNvPr>
            <p:cNvPicPr>
              <a:picLocks noChangeAspect="1"/>
            </p:cNvPicPr>
            <p:nvPr/>
          </p:nvPicPr>
          <p:blipFill>
            <a:blip r:embed="rId127">
              <a:extLst>
                <a:ext uri="{28A0092B-C50C-407E-A947-70E740481C1C}">
                  <a14:useLocalDpi xmlns:a14="http://schemas.microsoft.com/office/drawing/2010/main" val="0"/>
                </a:ext>
              </a:extLst>
            </a:blip>
            <a:stretch>
              <a:fillRect/>
            </a:stretch>
          </p:blipFill>
          <p:spPr bwMode="auto">
            <a:xfrm>
              <a:off x="4188574" y="3909402"/>
              <a:ext cx="247386" cy="241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39" name="TextBox 550">
            <a:extLst>
              <a:ext uri="{FF2B5EF4-FFF2-40B4-BE49-F238E27FC236}">
                <a16:creationId xmlns:a16="http://schemas.microsoft.com/office/drawing/2014/main" id="{25A1CD42-C2EA-4EFD-8659-36436EF9138C}"/>
              </a:ext>
            </a:extLst>
          </p:cNvPr>
          <p:cNvSpPr txBox="1"/>
          <p:nvPr/>
        </p:nvSpPr>
        <p:spPr>
          <a:xfrm>
            <a:off x="5063521" y="2874825"/>
            <a:ext cx="1247220" cy="2616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gradFill>
                  <a:gsLst>
                    <a:gs pos="0">
                      <a:srgbClr val="0078D7"/>
                    </a:gs>
                    <a:gs pos="100000">
                      <a:srgbClr val="0078D7"/>
                    </a:gs>
                  </a:gsLst>
                  <a:lin ang="5400000" scaled="1"/>
                </a:gradFill>
                <a:effectLst/>
                <a:uLnTx/>
                <a:uFillTx/>
                <a:latin typeface="Segoe UI"/>
                <a:ea typeface="+mn-ea"/>
                <a:cs typeface="+mn-cs"/>
              </a:rPr>
              <a:t>Microsoft Azure</a:t>
            </a:r>
          </a:p>
        </p:txBody>
      </p:sp>
      <p:grpSp>
        <p:nvGrpSpPr>
          <p:cNvPr id="199" name="Group 198">
            <a:extLst>
              <a:ext uri="{FF2B5EF4-FFF2-40B4-BE49-F238E27FC236}">
                <a16:creationId xmlns:a16="http://schemas.microsoft.com/office/drawing/2014/main" id="{ABF66358-FE70-4502-B1EF-A44A6770DDC9}"/>
              </a:ext>
            </a:extLst>
          </p:cNvPr>
          <p:cNvGrpSpPr/>
          <p:nvPr/>
        </p:nvGrpSpPr>
        <p:grpSpPr>
          <a:xfrm>
            <a:off x="4947501" y="3164751"/>
            <a:ext cx="1371209" cy="683351"/>
            <a:chOff x="4947501" y="3164751"/>
            <a:chExt cx="1371209" cy="683351"/>
          </a:xfrm>
        </p:grpSpPr>
        <p:sp>
          <p:nvSpPr>
            <p:cNvPr id="100" name="L-Shape 99">
              <a:hlinkClick r:id="rId128"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D49ECEC5-C8B8-4456-B57B-A195AA2835B9}"/>
                </a:ext>
              </a:extLst>
            </p:cNvPr>
            <p:cNvSpPr/>
            <p:nvPr/>
          </p:nvSpPr>
          <p:spPr bwMode="auto">
            <a:xfrm flipH="1" flipV="1">
              <a:off x="5021982" y="3164751"/>
              <a:ext cx="1221616" cy="683351"/>
            </a:xfrm>
            <a:prstGeom prst="corner">
              <a:avLst>
                <a:gd name="adj1" fmla="val 38559"/>
                <a:gd name="adj2" fmla="val 121668"/>
              </a:avLst>
            </a:prstGeom>
            <a:solidFill>
              <a:schemeClr val="bg1"/>
            </a:solidFill>
            <a:ln w="14224">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tIns="18288" rIns="18288"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05" name="TextBox 104">
              <a:extLst>
                <a:ext uri="{FF2B5EF4-FFF2-40B4-BE49-F238E27FC236}">
                  <a16:creationId xmlns:a16="http://schemas.microsoft.com/office/drawing/2014/main" id="{BFCEC4A4-0230-4F56-94B0-E4C1A59D5ABE}"/>
                </a:ext>
              </a:extLst>
            </p:cNvPr>
            <p:cNvSpPr txBox="1"/>
            <p:nvPr/>
          </p:nvSpPr>
          <p:spPr>
            <a:xfrm>
              <a:off x="4947501" y="3196090"/>
              <a:ext cx="1371209" cy="192199"/>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Marketplace</a:t>
              </a:r>
              <a:endParaRPr kumimoji="0" lang="en-US" sz="2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endParaRPr>
            </a:p>
          </p:txBody>
        </p:sp>
        <p:grpSp>
          <p:nvGrpSpPr>
            <p:cNvPr id="515" name="Group 514">
              <a:extLst>
                <a:ext uri="{FF2B5EF4-FFF2-40B4-BE49-F238E27FC236}">
                  <a16:creationId xmlns:a16="http://schemas.microsoft.com/office/drawing/2014/main" id="{AE0522EF-59F8-4201-8B38-AB6774DD8651}"/>
                </a:ext>
              </a:extLst>
            </p:cNvPr>
            <p:cNvGrpSpPr/>
            <p:nvPr/>
          </p:nvGrpSpPr>
          <p:grpSpPr>
            <a:xfrm>
              <a:off x="5478090" y="3428019"/>
              <a:ext cx="704463" cy="408092"/>
              <a:chOff x="6109711" y="3090710"/>
              <a:chExt cx="627485" cy="363499"/>
            </a:xfrm>
          </p:grpSpPr>
          <p:pic>
            <p:nvPicPr>
              <p:cNvPr id="516" name="Picture 515">
                <a:extLst>
                  <a:ext uri="{FF2B5EF4-FFF2-40B4-BE49-F238E27FC236}">
                    <a16:creationId xmlns:a16="http://schemas.microsoft.com/office/drawing/2014/main" id="{E789CB8D-EF79-4F04-AEB9-BB401CAC3B99}"/>
                  </a:ext>
                </a:extLst>
              </p:cNvPr>
              <p:cNvPicPr>
                <a:picLocks noChangeAspect="1"/>
              </p:cNvPicPr>
              <p:nvPr/>
            </p:nvPicPr>
            <p:blipFill>
              <a:blip r:embed="rId129">
                <a:extLst>
                  <a:ext uri="{28A0092B-C50C-407E-A947-70E740481C1C}">
                    <a14:useLocalDpi xmlns:a14="http://schemas.microsoft.com/office/drawing/2010/main" val="0"/>
                  </a:ext>
                </a:extLst>
              </a:blip>
              <a:stretch>
                <a:fillRect/>
              </a:stretch>
            </p:blipFill>
            <p:spPr>
              <a:xfrm>
                <a:off x="6110502" y="3310834"/>
                <a:ext cx="143375" cy="143375"/>
              </a:xfrm>
              <a:prstGeom prst="rect">
                <a:avLst/>
              </a:prstGeom>
            </p:spPr>
          </p:pic>
          <p:pic>
            <p:nvPicPr>
              <p:cNvPr id="517" name="Picture 516">
                <a:extLst>
                  <a:ext uri="{FF2B5EF4-FFF2-40B4-BE49-F238E27FC236}">
                    <a16:creationId xmlns:a16="http://schemas.microsoft.com/office/drawing/2014/main" id="{8DA88A3E-8446-475A-9D4D-5B873018DA5E}"/>
                  </a:ext>
                </a:extLst>
              </p:cNvPr>
              <p:cNvPicPr>
                <a:picLocks noChangeAspect="1"/>
              </p:cNvPicPr>
              <p:nvPr/>
            </p:nvPicPr>
            <p:blipFill>
              <a:blip r:embed="rId130">
                <a:extLst>
                  <a:ext uri="{28A0092B-C50C-407E-A947-70E740481C1C}">
                    <a14:useLocalDpi xmlns:a14="http://schemas.microsoft.com/office/drawing/2010/main" val="0"/>
                  </a:ext>
                </a:extLst>
              </a:blip>
              <a:stretch>
                <a:fillRect/>
              </a:stretch>
            </p:blipFill>
            <p:spPr>
              <a:xfrm>
                <a:off x="6335864" y="3281630"/>
                <a:ext cx="140760" cy="140760"/>
              </a:xfrm>
              <a:prstGeom prst="rect">
                <a:avLst/>
              </a:prstGeom>
            </p:spPr>
          </p:pic>
          <p:pic>
            <p:nvPicPr>
              <p:cNvPr id="518" name="Picture 517">
                <a:extLst>
                  <a:ext uri="{FF2B5EF4-FFF2-40B4-BE49-F238E27FC236}">
                    <a16:creationId xmlns:a16="http://schemas.microsoft.com/office/drawing/2014/main" id="{18542EE9-DBE3-49C2-B25F-1EBC4CF1FE84}"/>
                  </a:ext>
                </a:extLst>
              </p:cNvPr>
              <p:cNvPicPr>
                <a:picLocks noChangeAspect="1"/>
              </p:cNvPicPr>
              <p:nvPr/>
            </p:nvPicPr>
            <p:blipFill>
              <a:blip r:embed="rId131">
                <a:extLst>
                  <a:ext uri="{28A0092B-C50C-407E-A947-70E740481C1C}">
                    <a14:useLocalDpi xmlns:a14="http://schemas.microsoft.com/office/drawing/2010/main" val="0"/>
                  </a:ext>
                </a:extLst>
              </a:blip>
              <a:stretch>
                <a:fillRect/>
              </a:stretch>
            </p:blipFill>
            <p:spPr>
              <a:xfrm>
                <a:off x="6109711" y="3096167"/>
                <a:ext cx="144712" cy="144712"/>
              </a:xfrm>
              <a:prstGeom prst="rect">
                <a:avLst/>
              </a:prstGeom>
            </p:spPr>
          </p:pic>
          <p:pic>
            <p:nvPicPr>
              <p:cNvPr id="519" name="Picture 518">
                <a:extLst>
                  <a:ext uri="{FF2B5EF4-FFF2-40B4-BE49-F238E27FC236}">
                    <a16:creationId xmlns:a16="http://schemas.microsoft.com/office/drawing/2014/main" id="{DFDDEE88-6B06-4C7E-893D-67D5B4CAC215}"/>
                  </a:ext>
                </a:extLst>
              </p:cNvPr>
              <p:cNvPicPr>
                <a:picLocks noChangeAspect="1"/>
              </p:cNvPicPr>
              <p:nvPr/>
            </p:nvPicPr>
            <p:blipFill>
              <a:blip r:embed="rId132">
                <a:extLst>
                  <a:ext uri="{28A0092B-C50C-407E-A947-70E740481C1C}">
                    <a14:useLocalDpi xmlns:a14="http://schemas.microsoft.com/office/drawing/2010/main" val="0"/>
                  </a:ext>
                </a:extLst>
              </a:blip>
              <a:stretch>
                <a:fillRect/>
              </a:stretch>
            </p:blipFill>
            <p:spPr>
              <a:xfrm>
                <a:off x="6325693" y="3090710"/>
                <a:ext cx="143375" cy="143375"/>
              </a:xfrm>
              <a:prstGeom prst="rect">
                <a:avLst/>
              </a:prstGeom>
            </p:spPr>
          </p:pic>
          <p:grpSp>
            <p:nvGrpSpPr>
              <p:cNvPr id="520" name="Group 519">
                <a:extLst>
                  <a:ext uri="{FF2B5EF4-FFF2-40B4-BE49-F238E27FC236}">
                    <a16:creationId xmlns:a16="http://schemas.microsoft.com/office/drawing/2014/main" id="{1D86705C-4908-4323-92FB-7C81F15C9C46}"/>
                  </a:ext>
                </a:extLst>
              </p:cNvPr>
              <p:cNvGrpSpPr/>
              <p:nvPr/>
            </p:nvGrpSpPr>
            <p:grpSpPr>
              <a:xfrm>
                <a:off x="6548524" y="3342843"/>
                <a:ext cx="188672" cy="45740"/>
                <a:chOff x="1287209" y="960836"/>
                <a:chExt cx="418504" cy="101463"/>
              </a:xfrm>
              <a:solidFill>
                <a:schemeClr val="tx1">
                  <a:lumMod val="65000"/>
                  <a:lumOff val="35000"/>
                </a:schemeClr>
              </a:solidFill>
            </p:grpSpPr>
            <p:sp>
              <p:nvSpPr>
                <p:cNvPr id="522" name="Oval 521">
                  <a:extLst>
                    <a:ext uri="{FF2B5EF4-FFF2-40B4-BE49-F238E27FC236}">
                      <a16:creationId xmlns:a16="http://schemas.microsoft.com/office/drawing/2014/main" id="{4DC86AFC-F905-440D-8DA7-C7ABF53D304A}"/>
                    </a:ext>
                  </a:extLst>
                </p:cNvPr>
                <p:cNvSpPr/>
                <p:nvPr/>
              </p:nvSpPr>
              <p:spPr bwMode="auto">
                <a:xfrm>
                  <a:off x="1287209" y="960836"/>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3" name="Oval 522">
                  <a:extLst>
                    <a:ext uri="{FF2B5EF4-FFF2-40B4-BE49-F238E27FC236}">
                      <a16:creationId xmlns:a16="http://schemas.microsoft.com/office/drawing/2014/main" id="{8EE34B56-4BD7-46FB-B548-1C8FFE495111}"/>
                    </a:ext>
                  </a:extLst>
                </p:cNvPr>
                <p:cNvSpPr/>
                <p:nvPr/>
              </p:nvSpPr>
              <p:spPr bwMode="auto">
                <a:xfrm>
                  <a:off x="1445754" y="960845"/>
                  <a:ext cx="101414"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4" name="Oval 523">
                  <a:extLst>
                    <a:ext uri="{FF2B5EF4-FFF2-40B4-BE49-F238E27FC236}">
                      <a16:creationId xmlns:a16="http://schemas.microsoft.com/office/drawing/2014/main" id="{3694CA44-D4AF-4863-8DA4-20BD46436FE0}"/>
                    </a:ext>
                  </a:extLst>
                </p:cNvPr>
                <p:cNvSpPr/>
                <p:nvPr/>
              </p:nvSpPr>
              <p:spPr bwMode="auto">
                <a:xfrm>
                  <a:off x="1604299" y="960883"/>
                  <a:ext cx="101414"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21" name="Picture 520">
                <a:extLst>
                  <a:ext uri="{FF2B5EF4-FFF2-40B4-BE49-F238E27FC236}">
                    <a16:creationId xmlns:a16="http://schemas.microsoft.com/office/drawing/2014/main" id="{137DE8CA-6A4A-4865-995B-E2BA11CF575B}"/>
                  </a:ext>
                </a:extLst>
              </p:cNvPr>
              <p:cNvPicPr>
                <a:picLocks noChangeAspect="1"/>
              </p:cNvPicPr>
              <p:nvPr/>
            </p:nvPicPr>
            <p:blipFill>
              <a:blip r:embed="rId133">
                <a:extLst>
                  <a:ext uri="{28A0092B-C50C-407E-A947-70E740481C1C}">
                    <a14:useLocalDpi xmlns:a14="http://schemas.microsoft.com/office/drawing/2010/main" val="0"/>
                  </a:ext>
                </a:extLst>
              </a:blip>
              <a:stretch>
                <a:fillRect/>
              </a:stretch>
            </p:blipFill>
            <p:spPr>
              <a:xfrm>
                <a:off x="6574513" y="3095267"/>
                <a:ext cx="140332" cy="140332"/>
              </a:xfrm>
              <a:prstGeom prst="rect">
                <a:avLst/>
              </a:prstGeom>
            </p:spPr>
          </p:pic>
        </p:grpSp>
      </p:grpSp>
      <p:grpSp>
        <p:nvGrpSpPr>
          <p:cNvPr id="153" name="Group 152">
            <a:extLst>
              <a:ext uri="{FF2B5EF4-FFF2-40B4-BE49-F238E27FC236}">
                <a16:creationId xmlns:a16="http://schemas.microsoft.com/office/drawing/2014/main" id="{D2A4DE7F-EF4F-4F7E-801D-650E1FEB6053}"/>
              </a:ext>
            </a:extLst>
          </p:cNvPr>
          <p:cNvGrpSpPr/>
          <p:nvPr/>
        </p:nvGrpSpPr>
        <p:grpSpPr>
          <a:xfrm>
            <a:off x="2472457" y="3456261"/>
            <a:ext cx="885959" cy="512471"/>
            <a:chOff x="2144444" y="2975502"/>
            <a:chExt cx="935157" cy="512471"/>
          </a:xfrm>
        </p:grpSpPr>
        <p:sp>
          <p:nvSpPr>
            <p:cNvPr id="679" name="Rectangle 678">
              <a:extLst>
                <a:ext uri="{FF2B5EF4-FFF2-40B4-BE49-F238E27FC236}">
                  <a16:creationId xmlns:a16="http://schemas.microsoft.com/office/drawing/2014/main" id="{A029A06F-AE8A-4377-A597-25D203344D73}"/>
                </a:ext>
              </a:extLst>
            </p:cNvPr>
            <p:cNvSpPr/>
            <p:nvPr/>
          </p:nvSpPr>
          <p:spPr>
            <a:xfrm>
              <a:off x="2144444" y="3350115"/>
              <a:ext cx="935157" cy="137858"/>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VPN &amp; Proxy</a:t>
              </a:r>
            </a:p>
          </p:txBody>
        </p:sp>
        <p:sp>
          <p:nvSpPr>
            <p:cNvPr id="687" name="Rectangle 686">
              <a:extLst>
                <a:ext uri="{FF2B5EF4-FFF2-40B4-BE49-F238E27FC236}">
                  <a16:creationId xmlns:a16="http://schemas.microsoft.com/office/drawing/2014/main" id="{B2CFCAB9-AC85-4853-A575-B4421DF8EA45}"/>
                </a:ext>
              </a:extLst>
            </p:cNvPr>
            <p:cNvSpPr/>
            <p:nvPr/>
          </p:nvSpPr>
          <p:spPr>
            <a:xfrm>
              <a:off x="2144445" y="2975502"/>
              <a:ext cx="922069" cy="137858"/>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Edge DLP</a:t>
              </a:r>
            </a:p>
          </p:txBody>
        </p:sp>
        <p:sp>
          <p:nvSpPr>
            <p:cNvPr id="695" name="Rectangle 694">
              <a:extLst>
                <a:ext uri="{FF2B5EF4-FFF2-40B4-BE49-F238E27FC236}">
                  <a16:creationId xmlns:a16="http://schemas.microsoft.com/office/drawing/2014/main" id="{C3BB896A-BBFC-432A-ADC2-6DFC18D6B8DF}"/>
                </a:ext>
              </a:extLst>
            </p:cNvPr>
            <p:cNvSpPr/>
            <p:nvPr/>
          </p:nvSpPr>
          <p:spPr>
            <a:xfrm>
              <a:off x="2144445" y="3162132"/>
              <a:ext cx="926257" cy="137858"/>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IPS/IDS/NDR</a:t>
              </a:r>
            </a:p>
          </p:txBody>
        </p:sp>
        <p:sp>
          <p:nvSpPr>
            <p:cNvPr id="702" name="Commitments_EC4D">
              <a:extLst>
                <a:ext uri="{FF2B5EF4-FFF2-40B4-BE49-F238E27FC236}">
                  <a16:creationId xmlns:a16="http://schemas.microsoft.com/office/drawing/2014/main" id="{71108290-3BBA-47E5-8047-0B4C91CBC6A6}"/>
                </a:ext>
              </a:extLst>
            </p:cNvPr>
            <p:cNvSpPr>
              <a:spLocks noChangeAspect="1" noEditPoints="1"/>
            </p:cNvSpPr>
            <p:nvPr/>
          </p:nvSpPr>
          <p:spPr bwMode="auto">
            <a:xfrm>
              <a:off x="2223657" y="2994105"/>
              <a:ext cx="117028" cy="94800"/>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3" name="Commitments_EC4D">
              <a:extLst>
                <a:ext uri="{FF2B5EF4-FFF2-40B4-BE49-F238E27FC236}">
                  <a16:creationId xmlns:a16="http://schemas.microsoft.com/office/drawing/2014/main" id="{291327A9-64EF-4BDA-A268-B4F6573F7064}"/>
                </a:ext>
              </a:extLst>
            </p:cNvPr>
            <p:cNvSpPr>
              <a:spLocks noChangeAspect="1" noEditPoints="1"/>
            </p:cNvSpPr>
            <p:nvPr/>
          </p:nvSpPr>
          <p:spPr bwMode="auto">
            <a:xfrm>
              <a:off x="2210247" y="3193361"/>
              <a:ext cx="117028" cy="8945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4" name="Commitments_EC4D">
              <a:extLst>
                <a:ext uri="{FF2B5EF4-FFF2-40B4-BE49-F238E27FC236}">
                  <a16:creationId xmlns:a16="http://schemas.microsoft.com/office/drawing/2014/main" id="{9181397D-D9C8-4F52-9921-D94F9DB5B67E}"/>
                </a:ext>
              </a:extLst>
            </p:cNvPr>
            <p:cNvSpPr>
              <a:spLocks noChangeAspect="1" noEditPoints="1"/>
            </p:cNvSpPr>
            <p:nvPr/>
          </p:nvSpPr>
          <p:spPr bwMode="auto">
            <a:xfrm>
              <a:off x="2222036" y="3372522"/>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20" name="Group 119">
            <a:extLst>
              <a:ext uri="{FF2B5EF4-FFF2-40B4-BE49-F238E27FC236}">
                <a16:creationId xmlns:a16="http://schemas.microsoft.com/office/drawing/2014/main" id="{2587F4DC-1CE2-4B98-BDF6-2408197FE26C}"/>
              </a:ext>
            </a:extLst>
          </p:cNvPr>
          <p:cNvGrpSpPr/>
          <p:nvPr/>
        </p:nvGrpSpPr>
        <p:grpSpPr>
          <a:xfrm>
            <a:off x="2357272" y="4593403"/>
            <a:ext cx="1017153" cy="175683"/>
            <a:chOff x="2357272" y="4593403"/>
            <a:chExt cx="1017153" cy="175683"/>
          </a:xfrm>
        </p:grpSpPr>
        <p:sp>
          <p:nvSpPr>
            <p:cNvPr id="787" name="Rectangle 786">
              <a:hlinkClick r:id="rId134" tooltip="Microsoft Azure Stack is a hybrid cloud platform that lets you provide Azure services from your datacenter. Security and compliance are areas of major investment for Azure Stack."/>
              <a:extLst>
                <a:ext uri="{FF2B5EF4-FFF2-40B4-BE49-F238E27FC236}">
                  <a16:creationId xmlns:a16="http://schemas.microsoft.com/office/drawing/2014/main" id="{1EF0A278-F7DA-44D1-BB99-7A7B7089A10E}"/>
                </a:ext>
              </a:extLst>
            </p:cNvPr>
            <p:cNvSpPr/>
            <p:nvPr/>
          </p:nvSpPr>
          <p:spPr>
            <a:xfrm>
              <a:off x="2357272" y="4593403"/>
              <a:ext cx="1017153"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Stack</a:t>
              </a:r>
            </a:p>
          </p:txBody>
        </p:sp>
        <p:pic>
          <p:nvPicPr>
            <p:cNvPr id="150" name="Picture 149">
              <a:extLst>
                <a:ext uri="{FF2B5EF4-FFF2-40B4-BE49-F238E27FC236}">
                  <a16:creationId xmlns:a16="http://schemas.microsoft.com/office/drawing/2014/main" id="{2BC538A9-F2EF-42A1-9153-5CFA9F774EC1}"/>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392864" y="4625084"/>
              <a:ext cx="150932" cy="112545"/>
            </a:xfrm>
            <a:prstGeom prst="rect">
              <a:avLst/>
            </a:prstGeom>
          </p:spPr>
        </p:pic>
      </p:grpSp>
      <p:grpSp>
        <p:nvGrpSpPr>
          <p:cNvPr id="101" name="Group 100">
            <a:extLst>
              <a:ext uri="{FF2B5EF4-FFF2-40B4-BE49-F238E27FC236}">
                <a16:creationId xmlns:a16="http://schemas.microsoft.com/office/drawing/2014/main" id="{2F7EC89E-8A15-4049-AC02-BE30889D474E}"/>
              </a:ext>
            </a:extLst>
          </p:cNvPr>
          <p:cNvGrpSpPr/>
          <p:nvPr/>
        </p:nvGrpSpPr>
        <p:grpSpPr>
          <a:xfrm>
            <a:off x="2093762" y="3830874"/>
            <a:ext cx="1270503" cy="353424"/>
            <a:chOff x="2123430" y="3828285"/>
            <a:chExt cx="1187138" cy="353424"/>
          </a:xfrm>
        </p:grpSpPr>
        <p:sp>
          <p:nvSpPr>
            <p:cNvPr id="582" name="Rectangle 581">
              <a:hlinkClick r:id="rId135" tooltip="Microsoft Entra Private Access &amp; App Proxy are modern secure replacements for VPN for users accessing private apps and resources. Microsoft Entra Private Access is for FQDNs &amp; IPs, App Proxy is for HTTPS and modern authentication protocols. "/>
              <a:extLst>
                <a:ext uri="{FF2B5EF4-FFF2-40B4-BE49-F238E27FC236}">
                  <a16:creationId xmlns:a16="http://schemas.microsoft.com/office/drawing/2014/main" id="{5417E46D-6511-48A9-8F0F-7A083A78B4E5}"/>
                </a:ext>
              </a:extLst>
            </p:cNvPr>
            <p:cNvSpPr/>
            <p:nvPr/>
          </p:nvSpPr>
          <p:spPr>
            <a:xfrm>
              <a:off x="2123430" y="3828285"/>
              <a:ext cx="1187138" cy="353424"/>
            </a:xfrm>
            <a:prstGeom prst="rect">
              <a:avLst/>
            </a:prstGeom>
            <a:solidFill>
              <a:schemeClr val="bg1"/>
            </a:solidFill>
            <a:ln w="19050">
              <a:solidFill>
                <a:srgbClr val="5C2D9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91440" rtlCol="0" anchor="ctr">
              <a:noAutofit/>
            </a:bodyPr>
            <a:lstStyle/>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 Private Access &amp; App Proxy</a:t>
              </a:r>
            </a:p>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600" b="0" i="1" u="none" strike="noStrike" kern="1200" cap="none" spc="0" normalizeH="0" baseline="0" noProof="0">
                  <a:ln>
                    <a:noFill/>
                  </a:ln>
                  <a:solidFill>
                    <a:srgbClr val="5C2D91"/>
                  </a:solidFill>
                  <a:effectLst/>
                  <a:uLnTx/>
                  <a:uFillTx/>
                  <a:latin typeface="Segoe UI Semibold" panose="020B0702040204020203" pitchFamily="34" charset="0"/>
                  <a:ea typeface="+mn-ea"/>
                  <a:cs typeface="Segoe UI Semibold" panose="020B0702040204020203" pitchFamily="34" charset="0"/>
                </a:rPr>
                <a:t>Beyond User VPN</a:t>
              </a:r>
            </a:p>
          </p:txBody>
        </p:sp>
        <p:pic>
          <p:nvPicPr>
            <p:cNvPr id="113" name="Picture 112">
              <a:extLst>
                <a:ext uri="{FF2B5EF4-FFF2-40B4-BE49-F238E27FC236}">
                  <a16:creationId xmlns:a16="http://schemas.microsoft.com/office/drawing/2014/main" id="{B3E627A3-008C-4961-B31E-74DB333A5DBA}"/>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2175425" y="3957243"/>
              <a:ext cx="170198" cy="189843"/>
            </a:xfrm>
            <a:prstGeom prst="rect">
              <a:avLst/>
            </a:prstGeom>
          </p:spPr>
        </p:pic>
      </p:grpSp>
      <p:sp>
        <p:nvSpPr>
          <p:cNvPr id="3" name="Rectangle 2">
            <a:extLst>
              <a:ext uri="{FF2B5EF4-FFF2-40B4-BE49-F238E27FC236}">
                <a16:creationId xmlns:a16="http://schemas.microsoft.com/office/drawing/2014/main" id="{84745DB0-7B18-4A4B-AE44-64FA48E6E057}"/>
              </a:ext>
            </a:extLst>
          </p:cNvPr>
          <p:cNvSpPr/>
          <p:nvPr/>
        </p:nvSpPr>
        <p:spPr>
          <a:xfrm>
            <a:off x="6443622" y="1152404"/>
            <a:ext cx="1803257" cy="803553"/>
          </a:xfrm>
          <a:prstGeom prst="rect">
            <a:avLst/>
          </a:prstGeom>
          <a:noFill/>
          <a:ln w="14224">
            <a:noFill/>
          </a:ln>
        </p:spPr>
        <p:txBody>
          <a:bodyPr wrap="square">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Security Guidance</a:t>
            </a:r>
          </a:p>
          <a:p>
            <a:pPr marL="0" marR="0" lvl="0" indent="0" algn="l" defTabSz="914400" rtl="0" eaLnBrk="1" fontAlgn="auto" latinLnBrk="0" hangingPunct="1">
              <a:lnSpc>
                <a:spcPct val="97000"/>
              </a:lnSpc>
              <a:spcBef>
                <a:spcPts val="0"/>
              </a:spcBef>
              <a:spcAft>
                <a:spcPts val="0"/>
              </a:spcAft>
              <a:buClrTx/>
              <a:buSzTx/>
              <a:buFontTx/>
              <a:buNone/>
              <a:tabLst/>
              <a:defRPr/>
            </a:pPr>
            <a:endPar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 action="ppaction://noaction"/>
              </a:rPr>
              <a:t>Security Adoption Framework</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 action="ppaction://noaction"/>
              </a:rPr>
              <a:t>Security </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6" tooltip="Technical guidance to help security professionals build and implement cybersecurity strategy, architecture, prioritized roadmaps, best practices, getting started guides, and more. "/>
              </a:rPr>
              <a:t>Documentation</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 action="ppaction://noaction"/>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Security </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7" tooltip="The Azure Security Benchmark (ASB) provides prescriptive best practices and recommendations to help improve the security of workloads, data, and services on Azure."/>
              </a:rPr>
              <a:t>Benchmarks</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36" name="Group 135">
            <a:extLst>
              <a:ext uri="{FF2B5EF4-FFF2-40B4-BE49-F238E27FC236}">
                <a16:creationId xmlns:a16="http://schemas.microsoft.com/office/drawing/2014/main" id="{940E99A8-8667-4981-B671-471AD815E4FE}"/>
              </a:ext>
            </a:extLst>
          </p:cNvPr>
          <p:cNvGrpSpPr/>
          <p:nvPr/>
        </p:nvGrpSpPr>
        <p:grpSpPr>
          <a:xfrm>
            <a:off x="6813731" y="4750846"/>
            <a:ext cx="1332140" cy="153063"/>
            <a:chOff x="6813731" y="4750846"/>
            <a:chExt cx="1332140" cy="153063"/>
          </a:xfrm>
        </p:grpSpPr>
        <p:sp>
          <p:nvSpPr>
            <p:cNvPr id="688" name="Rectangle 687">
              <a:hlinkClick r:id="rId138" tooltip="Azure offers hundreds of services to help organizations meet security and productivity objectives"/>
              <a:extLst>
                <a:ext uri="{FF2B5EF4-FFF2-40B4-BE49-F238E27FC236}">
                  <a16:creationId xmlns:a16="http://schemas.microsoft.com/office/drawing/2014/main" id="{7963C6CD-FC37-4FE2-AF9B-8C2E4680BA37}"/>
                </a:ext>
              </a:extLst>
            </p:cNvPr>
            <p:cNvSpPr/>
            <p:nvPr/>
          </p:nvSpPr>
          <p:spPr>
            <a:xfrm>
              <a:off x="6813731" y="4750846"/>
              <a:ext cx="1332140" cy="153063"/>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700" b="0" i="1" u="none" strike="noStrike" kern="1200" cap="none" spc="0" normalizeH="0" baseline="0" noProof="0">
                  <a:ln>
                    <a:noFill/>
                  </a:ln>
                  <a:solidFill>
                    <a:srgbClr val="3C3C3C"/>
                  </a:solidFill>
                  <a:effectLst/>
                  <a:uLnTx/>
                  <a:uFillTx/>
                  <a:latin typeface="Segoe UI" panose="020B0502040204020203" pitchFamily="34" charset="0"/>
                  <a:ea typeface="+mn-ea"/>
                  <a:cs typeface="Segoe UI" panose="020B0502040204020203" pitchFamily="34" charset="0"/>
                </a:rPr>
                <a:t>Security &amp; Other Services</a:t>
              </a:r>
            </a:p>
          </p:txBody>
        </p:sp>
        <p:grpSp>
          <p:nvGrpSpPr>
            <p:cNvPr id="102" name="Group 101">
              <a:extLst>
                <a:ext uri="{FF2B5EF4-FFF2-40B4-BE49-F238E27FC236}">
                  <a16:creationId xmlns:a16="http://schemas.microsoft.com/office/drawing/2014/main" id="{0DB0F1ED-6A41-424B-868C-BBD6BBB667E7}"/>
                </a:ext>
              </a:extLst>
            </p:cNvPr>
            <p:cNvGrpSpPr/>
            <p:nvPr/>
          </p:nvGrpSpPr>
          <p:grpSpPr>
            <a:xfrm>
              <a:off x="6885357" y="4817123"/>
              <a:ext cx="105570" cy="25583"/>
              <a:chOff x="6660452" y="3094221"/>
              <a:chExt cx="188672" cy="45719"/>
            </a:xfrm>
          </p:grpSpPr>
          <p:sp>
            <p:nvSpPr>
              <p:cNvPr id="110" name="Oval 109">
                <a:extLst>
                  <a:ext uri="{FF2B5EF4-FFF2-40B4-BE49-F238E27FC236}">
                    <a16:creationId xmlns:a16="http://schemas.microsoft.com/office/drawing/2014/main" id="{7B3E62CD-7F8A-46CC-8BAE-4691724F58E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1" name="Oval 110">
                <a:extLst>
                  <a:ext uri="{FF2B5EF4-FFF2-40B4-BE49-F238E27FC236}">
                    <a16:creationId xmlns:a16="http://schemas.microsoft.com/office/drawing/2014/main" id="{0343811B-56C3-461D-B065-DB1BB6421E5D}"/>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D5EF34EC-591A-477C-AA1B-83A2FC1B9695}"/>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697" name="Group 696">
            <a:extLst>
              <a:ext uri="{FF2B5EF4-FFF2-40B4-BE49-F238E27FC236}">
                <a16:creationId xmlns:a16="http://schemas.microsoft.com/office/drawing/2014/main" id="{60967A4C-6687-4949-884E-EB39984EFB95}"/>
              </a:ext>
            </a:extLst>
          </p:cNvPr>
          <p:cNvGrpSpPr/>
          <p:nvPr/>
        </p:nvGrpSpPr>
        <p:grpSpPr>
          <a:xfrm>
            <a:off x="8697244" y="3005674"/>
            <a:ext cx="1283140" cy="409387"/>
            <a:chOff x="8686501" y="2842004"/>
            <a:chExt cx="1384866" cy="457176"/>
          </a:xfrm>
        </p:grpSpPr>
        <p:grpSp>
          <p:nvGrpSpPr>
            <p:cNvPr id="698" name="Group 697">
              <a:extLst>
                <a:ext uri="{FF2B5EF4-FFF2-40B4-BE49-F238E27FC236}">
                  <a16:creationId xmlns:a16="http://schemas.microsoft.com/office/drawing/2014/main" id="{D6ED7781-96EC-4A69-8F58-34134CA39400}"/>
                </a:ext>
              </a:extLst>
            </p:cNvPr>
            <p:cNvGrpSpPr/>
            <p:nvPr/>
          </p:nvGrpSpPr>
          <p:grpSpPr>
            <a:xfrm>
              <a:off x="8686501" y="2842004"/>
              <a:ext cx="1384866" cy="457176"/>
              <a:chOff x="4095283" y="4588248"/>
              <a:chExt cx="1460967" cy="482298"/>
            </a:xfrm>
          </p:grpSpPr>
          <p:sp>
            <p:nvSpPr>
              <p:cNvPr id="714" name="TextBox 713">
                <a:extLst>
                  <a:ext uri="{FF2B5EF4-FFF2-40B4-BE49-F238E27FC236}">
                    <a16:creationId xmlns:a16="http://schemas.microsoft.com/office/drawing/2014/main" id="{37A8412A-AB6F-4033-BC4F-B0E20E32D9F7}"/>
                  </a:ext>
                </a:extLst>
              </p:cNvPr>
              <p:cNvSpPr txBox="1"/>
              <p:nvPr/>
            </p:nvSpPr>
            <p:spPr>
              <a:xfrm>
                <a:off x="4362919" y="4588248"/>
                <a:ext cx="769840" cy="482298"/>
              </a:xfrm>
              <a:prstGeom prst="rect">
                <a:avLst/>
              </a:prstGeom>
              <a:noFill/>
            </p:spPr>
            <p:txBody>
              <a:bodyPr wrap="square">
                <a:spAutoFit/>
              </a:bodyPr>
              <a:lstStyle/>
              <a:p>
                <a:pPr marL="169863" marR="0" lvl="0" indent="0" algn="ctr" defTabSz="914400" rtl="0" eaLnBrk="1" fontAlgn="auto" latinLnBrk="0" hangingPunct="1">
                  <a:lnSpc>
                    <a:spcPct val="97000"/>
                  </a:lnSpc>
                  <a:spcBef>
                    <a:spcPts val="0"/>
                  </a:spcBef>
                  <a:spcAft>
                    <a:spcPts val="200"/>
                  </a:spcAft>
                  <a:buClrTx/>
                  <a:buSzTx/>
                  <a:buFontTx/>
                  <a:buNone/>
                  <a:tabLst/>
                  <a:defRPr/>
                </a:pPr>
                <a:r>
                  <a:rPr kumimoji="0" lang="en-US" sz="600" b="0" i="0" u="none" strike="noStrike" kern="1200" cap="none" spc="0" normalizeH="0" baseline="0" noProof="0">
                    <a:ln>
                      <a:noFill/>
                    </a:ln>
                    <a:solidFill>
                      <a:srgbClr val="EAEAEA">
                        <a:lumMod val="50000"/>
                      </a:srgbClr>
                    </a:solidFill>
                    <a:effectLst/>
                    <a:uLnTx/>
                    <a:uFillTx/>
                    <a:latin typeface="Segoe UI Semibold" panose="020B0702040204020203" pitchFamily="34" charset="0"/>
                    <a:ea typeface="+mn-ea"/>
                    <a:cs typeface="Segoe UI Semibold" panose="020B0702040204020203" pitchFamily="34" charset="0"/>
                  </a:rPr>
                  <a:t>Discover</a:t>
                </a:r>
              </a:p>
              <a:p>
                <a:pPr marL="169863" marR="0" lvl="0" indent="0" algn="ctr" defTabSz="914400" rtl="0" eaLnBrk="1" fontAlgn="auto" latinLnBrk="0" hangingPunct="1">
                  <a:lnSpc>
                    <a:spcPct val="97000"/>
                  </a:lnSpc>
                  <a:spcBef>
                    <a:spcPts val="0"/>
                  </a:spcBef>
                  <a:spcAft>
                    <a:spcPts val="200"/>
                  </a:spcAft>
                  <a:buClrTx/>
                  <a:buSzTx/>
                  <a:buFontTx/>
                  <a:buNone/>
                  <a:tabLst/>
                  <a:defRPr/>
                </a:pPr>
                <a:endParaRPr kumimoji="0" lang="en-US" sz="600" b="0" i="0" u="none" strike="noStrike" kern="1200" cap="none" spc="0" normalizeH="0" baseline="0" noProof="0">
                  <a:ln>
                    <a:noFill/>
                  </a:ln>
                  <a:solidFill>
                    <a:srgbClr val="EAEAEA">
                      <a:lumMod val="50000"/>
                    </a:srgbClr>
                  </a:solidFill>
                  <a:effectLst/>
                  <a:uLnTx/>
                  <a:uFillTx/>
                  <a:latin typeface="Segoe UI Semibold" panose="020B0702040204020203" pitchFamily="34" charset="0"/>
                  <a:ea typeface="+mn-ea"/>
                  <a:cs typeface="Segoe UI Semibold" panose="020B0702040204020203" pitchFamily="34" charset="0"/>
                </a:endParaRPr>
              </a:p>
              <a:p>
                <a:pPr marL="169863" marR="0" lvl="0" indent="0" algn="ctr" defTabSz="914400" rtl="0" eaLnBrk="1" fontAlgn="auto" latinLnBrk="0" hangingPunct="1">
                  <a:lnSpc>
                    <a:spcPct val="97000"/>
                  </a:lnSpc>
                  <a:spcBef>
                    <a:spcPts val="0"/>
                  </a:spcBef>
                  <a:spcAft>
                    <a:spcPts val="200"/>
                  </a:spcAft>
                  <a:buClrTx/>
                  <a:buSzTx/>
                  <a:buFontTx/>
                  <a:buNone/>
                  <a:tabLst/>
                  <a:defRPr/>
                </a:pPr>
                <a:r>
                  <a:rPr kumimoji="0" lang="en-US" sz="600" b="0" i="0" u="none" strike="noStrike" kern="1200" cap="none" spc="0" normalizeH="0" baseline="0" noProof="0">
                    <a:ln>
                      <a:noFill/>
                    </a:ln>
                    <a:solidFill>
                      <a:srgbClr val="EAEAEA">
                        <a:lumMod val="50000"/>
                      </a:srgbClr>
                    </a:solidFill>
                    <a:effectLst/>
                    <a:uLnTx/>
                    <a:uFillTx/>
                    <a:latin typeface="Segoe UI Semibold" panose="020B0702040204020203" pitchFamily="34" charset="0"/>
                    <a:ea typeface="+mn-ea"/>
                    <a:cs typeface="Segoe UI Semibold" panose="020B0702040204020203" pitchFamily="34" charset="0"/>
                  </a:rPr>
                  <a:t>Protect</a:t>
                </a:r>
              </a:p>
            </p:txBody>
          </p:sp>
          <p:sp>
            <p:nvSpPr>
              <p:cNvPr id="716" name="TextBox 715">
                <a:extLst>
                  <a:ext uri="{FF2B5EF4-FFF2-40B4-BE49-F238E27FC236}">
                    <a16:creationId xmlns:a16="http://schemas.microsoft.com/office/drawing/2014/main" id="{AFDD54AA-289D-4449-A210-1D98AAA981FD}"/>
                  </a:ext>
                </a:extLst>
              </p:cNvPr>
              <p:cNvSpPr txBox="1"/>
              <p:nvPr/>
            </p:nvSpPr>
            <p:spPr>
              <a:xfrm>
                <a:off x="5038726" y="4723311"/>
                <a:ext cx="517524" cy="21755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AEAEA">
                        <a:lumMod val="50000"/>
                      </a:srgbClr>
                    </a:solidFill>
                    <a:effectLst/>
                    <a:uLnTx/>
                    <a:uFillTx/>
                    <a:latin typeface="Segoe UI Semibold" panose="020B0702040204020203" pitchFamily="34" charset="0"/>
                    <a:ea typeface="+mn-ea"/>
                    <a:cs typeface="Segoe UI Semibold" panose="020B0702040204020203" pitchFamily="34" charset="0"/>
                  </a:rPr>
                  <a:t>Classify</a:t>
                </a:r>
              </a:p>
            </p:txBody>
          </p:sp>
          <p:sp>
            <p:nvSpPr>
              <p:cNvPr id="720" name="TextBox 719">
                <a:extLst>
                  <a:ext uri="{FF2B5EF4-FFF2-40B4-BE49-F238E27FC236}">
                    <a16:creationId xmlns:a16="http://schemas.microsoft.com/office/drawing/2014/main" id="{84DDC6B3-A5B4-4115-860A-4D4BA5099389}"/>
                  </a:ext>
                </a:extLst>
              </p:cNvPr>
              <p:cNvSpPr txBox="1"/>
              <p:nvPr/>
            </p:nvSpPr>
            <p:spPr>
              <a:xfrm>
                <a:off x="4095283" y="4723310"/>
                <a:ext cx="831056" cy="21755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AEAEA">
                        <a:lumMod val="50000"/>
                      </a:srgbClr>
                    </a:solidFill>
                    <a:effectLst/>
                    <a:uLnTx/>
                    <a:uFillTx/>
                    <a:latin typeface="Segoe UI Semibold" panose="020B0702040204020203" pitchFamily="34" charset="0"/>
                    <a:ea typeface="+mn-ea"/>
                    <a:cs typeface="Segoe UI Semibold" panose="020B0702040204020203" pitchFamily="34" charset="0"/>
                  </a:rPr>
                  <a:t>Monitor</a:t>
                </a:r>
              </a:p>
            </p:txBody>
          </p:sp>
        </p:grpSp>
        <p:sp>
          <p:nvSpPr>
            <p:cNvPr id="700" name="Freeform: Shape 699">
              <a:extLst>
                <a:ext uri="{FF2B5EF4-FFF2-40B4-BE49-F238E27FC236}">
                  <a16:creationId xmlns:a16="http://schemas.microsoft.com/office/drawing/2014/main" id="{4F7FBB88-C824-48BF-8DA6-04129CBBFD64}"/>
                </a:ext>
              </a:extLst>
            </p:cNvPr>
            <p:cNvSpPr/>
            <p:nvPr/>
          </p:nvSpPr>
          <p:spPr bwMode="auto">
            <a:xfrm rot="4500000">
              <a:off x="9628187" y="2889708"/>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endParaRPr>
            </a:p>
          </p:txBody>
        </p:sp>
        <p:sp>
          <p:nvSpPr>
            <p:cNvPr id="705" name="Freeform: Shape 704">
              <a:extLst>
                <a:ext uri="{FF2B5EF4-FFF2-40B4-BE49-F238E27FC236}">
                  <a16:creationId xmlns:a16="http://schemas.microsoft.com/office/drawing/2014/main" id="{B2E70263-16B1-47D3-9BBE-9013D41C2F90}"/>
                </a:ext>
              </a:extLst>
            </p:cNvPr>
            <p:cNvSpPr/>
            <p:nvPr/>
          </p:nvSpPr>
          <p:spPr bwMode="auto">
            <a:xfrm rot="4500000" flipH="1" flipV="1">
              <a:off x="9025150" y="3100758"/>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endParaRPr>
            </a:p>
          </p:txBody>
        </p:sp>
        <p:sp>
          <p:nvSpPr>
            <p:cNvPr id="711" name="Freeform: Shape 710">
              <a:extLst>
                <a:ext uri="{FF2B5EF4-FFF2-40B4-BE49-F238E27FC236}">
                  <a16:creationId xmlns:a16="http://schemas.microsoft.com/office/drawing/2014/main" id="{12986C3E-F0C2-46FF-B092-FC1B7FA5C891}"/>
                </a:ext>
              </a:extLst>
            </p:cNvPr>
            <p:cNvSpPr/>
            <p:nvPr/>
          </p:nvSpPr>
          <p:spPr bwMode="auto">
            <a:xfrm rot="1831267">
              <a:off x="9024729" y="2894232"/>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endParaRPr>
            </a:p>
          </p:txBody>
        </p:sp>
        <p:sp>
          <p:nvSpPr>
            <p:cNvPr id="713" name="Freeform: Shape 712">
              <a:extLst>
                <a:ext uri="{FF2B5EF4-FFF2-40B4-BE49-F238E27FC236}">
                  <a16:creationId xmlns:a16="http://schemas.microsoft.com/office/drawing/2014/main" id="{B0B727C9-11E2-4EA0-9A5E-F47FEB2DF819}"/>
                </a:ext>
              </a:extLst>
            </p:cNvPr>
            <p:cNvSpPr/>
            <p:nvPr/>
          </p:nvSpPr>
          <p:spPr bwMode="auto">
            <a:xfrm rot="12907056">
              <a:off x="9628186" y="3097227"/>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endParaRPr>
            </a:p>
          </p:txBody>
        </p:sp>
      </p:grpSp>
      <p:pic>
        <p:nvPicPr>
          <p:cNvPr id="733" name="Picture 732">
            <a:extLst>
              <a:ext uri="{FF2B5EF4-FFF2-40B4-BE49-F238E27FC236}">
                <a16:creationId xmlns:a16="http://schemas.microsoft.com/office/drawing/2014/main" id="{5FD83A9D-03A9-4EA5-ACE1-3622A6EB8392}"/>
              </a:ext>
            </a:extLst>
          </p:cNvPr>
          <p:cNvPicPr>
            <a:picLocks noChangeAspect="1"/>
          </p:cNvPicPr>
          <p:nvPr/>
        </p:nvPicPr>
        <p:blipFill>
          <a:blip r:embed="rId139">
            <a:extLst>
              <a:ext uri="{28A0092B-C50C-407E-A947-70E740481C1C}">
                <a14:useLocalDpi xmlns:a14="http://schemas.microsoft.com/office/drawing/2010/main" val="0"/>
              </a:ext>
              <a:ext uri="{96DAC541-7B7A-43D3-8B79-37D633B846F1}">
                <asvg:svgBlip xmlns:asvg="http://schemas.microsoft.com/office/drawing/2016/SVG/main" r:embed="rId140"/>
              </a:ext>
            </a:extLst>
          </a:blip>
          <a:srcRect/>
          <a:stretch/>
        </p:blipFill>
        <p:spPr>
          <a:xfrm>
            <a:off x="8730208" y="2636658"/>
            <a:ext cx="150932" cy="92677"/>
          </a:xfrm>
          <a:prstGeom prst="rect">
            <a:avLst/>
          </a:prstGeom>
        </p:spPr>
      </p:pic>
      <p:sp>
        <p:nvSpPr>
          <p:cNvPr id="738" name="Rectangle 737">
            <a:extLst>
              <a:ext uri="{FF2B5EF4-FFF2-40B4-BE49-F238E27FC236}">
                <a16:creationId xmlns:a16="http://schemas.microsoft.com/office/drawing/2014/main" id="{19E787F4-2247-46BF-92D7-43FA37063416}"/>
              </a:ext>
            </a:extLst>
          </p:cNvPr>
          <p:cNvSpPr/>
          <p:nvPr/>
        </p:nvSpPr>
        <p:spPr bwMode="auto">
          <a:xfrm>
            <a:off x="284626" y="5224782"/>
            <a:ext cx="11619115" cy="191068"/>
          </a:xfrm>
          <a:prstGeom prst="rect">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tIns="0" rIns="45720" bIns="0" rtlCol="0" anchor="ctr">
            <a:no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3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Posture Management –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Monitor and mitigate technical security risks using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41" tooltip="Microsoft Secure Score is a measurement of an organization's security posture."/>
              </a:rPr>
              <a:t>Secure Score</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42" tooltip="The compliance score in Compliance Manager helps you understand your current compliance posture, measures your progress in completing recommended improvement actions within controls, and helps you prioritize actions based on their potential to reduce risk."/>
              </a:rPr>
              <a:t>Compliance Score</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43" tooltip="Defender for Cloud provides unified infrastructure security management system that strengthens the security posture of your data centers across multiple clouds and on-premises."/>
              </a:rPr>
              <a:t>CSPM: Defender for Cloud</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44" tooltip="Microsoft Defender External Attack Surface Management (Defender EASM) continuously discovers and maps your digital attack surface to provide an external view of your online infrastructure. "/>
              </a:rPr>
              <a:t>Microsoft Defender External Attack Surface Management (EASM)</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and </a:t>
            </a:r>
            <a:r>
              <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45" tooltip="Defender Vulnerability Management provides asset visibility, intelligent assessments, and built-in remediation tools for Windows, macOS, Linux, Android, iOS, and network devices. "/>
              </a:rPr>
              <a:t>Vulnerability Management</a:t>
            </a:r>
            <a:endParaRPr kumimoji="0" lang="en-US" sz="83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cxnSp>
        <p:nvCxnSpPr>
          <p:cNvPr id="561" name="Connector: Elbow 560">
            <a:extLst>
              <a:ext uri="{FF2B5EF4-FFF2-40B4-BE49-F238E27FC236}">
                <a16:creationId xmlns:a16="http://schemas.microsoft.com/office/drawing/2014/main" id="{BD6C6ADC-0B03-4C5A-A3AB-53E6217B25A1}"/>
              </a:ext>
            </a:extLst>
          </p:cNvPr>
          <p:cNvCxnSpPr>
            <a:cxnSpLocks/>
          </p:cNvCxnSpPr>
          <p:nvPr/>
        </p:nvCxnSpPr>
        <p:spPr>
          <a:xfrm flipH="1">
            <a:off x="8351395" y="2194147"/>
            <a:ext cx="1" cy="2765203"/>
          </a:xfrm>
          <a:prstGeom prst="straightConnector1">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610" name="Group 609">
            <a:extLst>
              <a:ext uri="{FF2B5EF4-FFF2-40B4-BE49-F238E27FC236}">
                <a16:creationId xmlns:a16="http://schemas.microsoft.com/office/drawing/2014/main" id="{0B1ECF1E-3DA5-4638-832F-ED8635E6A4CA}"/>
              </a:ext>
            </a:extLst>
          </p:cNvPr>
          <p:cNvGrpSpPr/>
          <p:nvPr/>
        </p:nvGrpSpPr>
        <p:grpSpPr>
          <a:xfrm>
            <a:off x="185279" y="2570750"/>
            <a:ext cx="1757251" cy="452225"/>
            <a:chOff x="184949" y="2570552"/>
            <a:chExt cx="1757251" cy="452225"/>
          </a:xfrm>
        </p:grpSpPr>
        <p:sp>
          <p:nvSpPr>
            <p:cNvPr id="689" name="Rectangle 688">
              <a:hlinkClick r:id="rId146" tooltip="Microsoft Endpoint Manager enables you to manage and monitor mobile devices, desktop computers, virtual machines, embedded devices, and servers."/>
              <a:extLst>
                <a:ext uri="{FF2B5EF4-FFF2-40B4-BE49-F238E27FC236}">
                  <a16:creationId xmlns:a16="http://schemas.microsoft.com/office/drawing/2014/main" id="{D9E31D1F-BE8B-450B-8D65-191466F34159}"/>
                </a:ext>
              </a:extLst>
            </p:cNvPr>
            <p:cNvSpPr/>
            <p:nvPr/>
          </p:nvSpPr>
          <p:spPr bwMode="auto">
            <a:xfrm>
              <a:off x="184949" y="2570552"/>
              <a:ext cx="1757251" cy="452225"/>
            </a:xfrm>
            <a:prstGeom prst="rect">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oAutofit/>
            </a:bodyPr>
            <a:lstStyle/>
            <a:p>
              <a:pPr marL="0" marR="0" lvl="0" indent="0" algn="ctr" defTabSz="914400" rtl="0" eaLnBrk="1" fontAlgn="auto" latinLnBrk="0" hangingPunct="1">
                <a:lnSpc>
                  <a:spcPct val="97000"/>
                </a:lnSpc>
                <a:spcBef>
                  <a:spcPts val="0"/>
                </a:spcBef>
                <a:spcAft>
                  <a:spcPts val="300"/>
                </a:spcAft>
                <a:buClrTx/>
                <a:buSzTx/>
                <a:buFontTx/>
                <a:buNone/>
                <a:tabLst>
                  <a:tab pos="1028700" algn="l"/>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Unified Endpoint Management (UEM)</a:t>
              </a:r>
            </a:p>
          </p:txBody>
        </p:sp>
        <p:sp>
          <p:nvSpPr>
            <p:cNvPr id="690" name="Rectangle 689">
              <a:hlinkClick r:id="rId147" tooltip="Microsoft Intune is a cloud-based service that focuses on mobile device management (MDM) and mobile application management (MAM). Intune integrates with Azure Active Directory (Azure AD) Conditional Access to provide device security health signals."/>
              <a:extLst>
                <a:ext uri="{FF2B5EF4-FFF2-40B4-BE49-F238E27FC236}">
                  <a16:creationId xmlns:a16="http://schemas.microsoft.com/office/drawing/2014/main" id="{EB541516-4160-4D91-9222-36D7B87D6890}"/>
                </a:ext>
              </a:extLst>
            </p:cNvPr>
            <p:cNvSpPr/>
            <p:nvPr/>
          </p:nvSpPr>
          <p:spPr>
            <a:xfrm>
              <a:off x="296109" y="2768239"/>
              <a:ext cx="398723" cy="18773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Intune</a:t>
              </a:r>
            </a:p>
          </p:txBody>
        </p:sp>
        <p:sp>
          <p:nvSpPr>
            <p:cNvPr id="691" name="Rectangle 690">
              <a:hlinkClick r:id="rId148" tooltip="Microsoft Configuration Manager provides security update and other management capabilities for endpoints"/>
              <a:extLst>
                <a:ext uri="{FF2B5EF4-FFF2-40B4-BE49-F238E27FC236}">
                  <a16:creationId xmlns:a16="http://schemas.microsoft.com/office/drawing/2014/main" id="{8FE7BF0D-F375-45D1-94B1-6BA8122B3524}"/>
                </a:ext>
              </a:extLst>
            </p:cNvPr>
            <p:cNvSpPr/>
            <p:nvPr/>
          </p:nvSpPr>
          <p:spPr>
            <a:xfrm>
              <a:off x="723227" y="2769476"/>
              <a:ext cx="1143570" cy="18773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Configuration Manager</a:t>
              </a:r>
            </a:p>
          </p:txBody>
        </p:sp>
      </p:grpSp>
      <p:sp>
        <p:nvSpPr>
          <p:cNvPr id="415" name="Rectangle 414">
            <a:hlinkClick r:id="rId149" tooltip="Prescriptive guidance on securing privileged access including strategy, models, planning, and implementation guidance to accelerate your application of zero trust principles to protect against these attack techniques. "/>
            <a:extLst>
              <a:ext uri="{FF2B5EF4-FFF2-40B4-BE49-F238E27FC236}">
                <a16:creationId xmlns:a16="http://schemas.microsoft.com/office/drawing/2014/main" id="{DA0E1A56-6BCA-4D48-A3D8-5864518B1100}"/>
              </a:ext>
            </a:extLst>
          </p:cNvPr>
          <p:cNvSpPr/>
          <p:nvPr/>
        </p:nvSpPr>
        <p:spPr>
          <a:xfrm>
            <a:off x="284627" y="4947225"/>
            <a:ext cx="11619115" cy="210312"/>
          </a:xfrm>
          <a:prstGeom prst="rect">
            <a:avLst/>
          </a:prstGeom>
          <a:solidFill>
            <a:srgbClr val="FEECED"/>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3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Securing Privileged Access – </a:t>
            </a:r>
            <a:r>
              <a:rPr kumimoji="0" lang="en-US" sz="83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hlinkClick r:id="rId150"/>
              </a:rPr>
              <a:t>aka.ms/SPA</a:t>
            </a:r>
            <a:endParaRPr kumimoji="0" lang="en-US" sz="830" b="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38" name="Group 137">
            <a:extLst>
              <a:ext uri="{FF2B5EF4-FFF2-40B4-BE49-F238E27FC236}">
                <a16:creationId xmlns:a16="http://schemas.microsoft.com/office/drawing/2014/main" id="{DACD9FFD-559E-4E46-8787-DFA6B871322D}"/>
              </a:ext>
            </a:extLst>
          </p:cNvPr>
          <p:cNvGrpSpPr/>
          <p:nvPr/>
        </p:nvGrpSpPr>
        <p:grpSpPr>
          <a:xfrm>
            <a:off x="8545398" y="411357"/>
            <a:ext cx="1459835" cy="1156196"/>
            <a:chOff x="8545398" y="411357"/>
            <a:chExt cx="1459835" cy="1156196"/>
          </a:xfrm>
        </p:grpSpPr>
        <p:sp>
          <p:nvSpPr>
            <p:cNvPr id="803" name="Rectangle 802">
              <a:hlinkClick r:id="rId151"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4820CA1C-AE52-4ABF-9AB8-6E761A361A99}"/>
                </a:ext>
              </a:extLst>
            </p:cNvPr>
            <p:cNvSpPr/>
            <p:nvPr/>
          </p:nvSpPr>
          <p:spPr>
            <a:xfrm>
              <a:off x="8545398" y="411357"/>
              <a:ext cx="1459835" cy="1156196"/>
            </a:xfrm>
            <a:prstGeom prst="rect">
              <a:avLst/>
            </a:prstGeom>
            <a:solidFill>
              <a:schemeClr val="bg1"/>
            </a:solidFill>
            <a:ln w="28575">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t"/>
            <a:lstStyle/>
            <a:p>
              <a:pPr marL="342900" marR="0" lvl="0" indent="0" algn="l" defTabSz="914400" rtl="0" eaLnBrk="1" fontAlgn="auto" latinLnBrk="0" hangingPunct="1">
                <a:lnSpc>
                  <a:spcPct val="100000"/>
                </a:lnSpc>
                <a:spcBef>
                  <a:spcPts val="0"/>
                </a:spcBef>
                <a:spcAft>
                  <a:spcPts val="400"/>
                </a:spcAft>
                <a:buClrTx/>
                <a:buSzTx/>
                <a:buFontTx/>
                <a:buNone/>
                <a:tabLst/>
                <a:defRPr/>
              </a:pPr>
              <a:r>
                <a:rPr kumimoji="0" lang="en-US" sz="7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Defender for Cloud Apps</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App Discovery &amp; Risk Scoring (Shadow IT)</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Threat Detection &amp; Response</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Policy Audit &amp; Enforcement</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Session monitoring &amp; control</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Information Protection &amp; </a:t>
              </a:r>
              <a:b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b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Data Loss Prevention (DLP)</a:t>
              </a:r>
            </a:p>
          </p:txBody>
        </p:sp>
        <p:pic>
          <p:nvPicPr>
            <p:cNvPr id="118" name="Picture 117" descr="Icon&#10;&#10;Description automatically generated with medium confidence">
              <a:extLst>
                <a:ext uri="{FF2B5EF4-FFF2-40B4-BE49-F238E27FC236}">
                  <a16:creationId xmlns:a16="http://schemas.microsoft.com/office/drawing/2014/main" id="{471059BE-55B8-4ECA-B46E-DF82362A5913}"/>
                </a:ext>
              </a:extLst>
            </p:cNvPr>
            <p:cNvPicPr>
              <a:picLocks noChangeAspect="1"/>
            </p:cNvPicPr>
            <p:nvPr/>
          </p:nvPicPr>
          <p:blipFill>
            <a:blip r:embed="rId152">
              <a:extLst>
                <a:ext uri="{28A0092B-C50C-407E-A947-70E740481C1C}">
                  <a14:useLocalDpi xmlns:a14="http://schemas.microsoft.com/office/drawing/2010/main" val="0"/>
                </a:ext>
              </a:extLst>
            </a:blip>
            <a:stretch>
              <a:fillRect/>
            </a:stretch>
          </p:blipFill>
          <p:spPr>
            <a:xfrm>
              <a:off x="8654842" y="479641"/>
              <a:ext cx="277462" cy="175019"/>
            </a:xfrm>
            <a:prstGeom prst="rect">
              <a:avLst/>
            </a:prstGeom>
          </p:spPr>
        </p:pic>
      </p:grpSp>
      <p:sp>
        <p:nvSpPr>
          <p:cNvPr id="16" name="Rectangle 15">
            <a:extLst>
              <a:ext uri="{FF2B5EF4-FFF2-40B4-BE49-F238E27FC236}">
                <a16:creationId xmlns:a16="http://schemas.microsoft.com/office/drawing/2014/main" id="{100B0426-E478-4A33-BD4D-8F4AB137A45C}"/>
              </a:ext>
            </a:extLst>
          </p:cNvPr>
          <p:cNvSpPr/>
          <p:nvPr/>
        </p:nvSpPr>
        <p:spPr>
          <a:xfrm>
            <a:off x="10373803" y="4672881"/>
            <a:ext cx="149154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Active Directory</a:t>
            </a:r>
          </a:p>
        </p:txBody>
      </p:sp>
      <p:pic>
        <p:nvPicPr>
          <p:cNvPr id="34" name="Picture 33">
            <a:extLst>
              <a:ext uri="{FF2B5EF4-FFF2-40B4-BE49-F238E27FC236}">
                <a16:creationId xmlns:a16="http://schemas.microsoft.com/office/drawing/2014/main" id="{BE6F078E-30E1-4797-90A8-94D9F23CEC49}"/>
              </a:ext>
            </a:extLst>
          </p:cNvPr>
          <p:cNvPicPr>
            <a:picLocks noChangeAspect="1"/>
          </p:cNvPicPr>
          <p:nvPr/>
        </p:nvPicPr>
        <p:blipFill>
          <a:blip r:embed="rId153" cstate="email">
            <a:extLst>
              <a:ext uri="{28A0092B-C50C-407E-A947-70E740481C1C}">
                <a14:useLocalDpi xmlns:a14="http://schemas.microsoft.com/office/drawing/2010/main"/>
              </a:ext>
            </a:extLst>
          </a:blip>
          <a:stretch>
            <a:fillRect/>
          </a:stretch>
        </p:blipFill>
        <p:spPr>
          <a:xfrm>
            <a:off x="10413761" y="4463078"/>
            <a:ext cx="308944" cy="204512"/>
          </a:xfrm>
          <a:prstGeom prst="rect">
            <a:avLst/>
          </a:prstGeom>
        </p:spPr>
      </p:pic>
      <p:sp>
        <p:nvSpPr>
          <p:cNvPr id="596" name="Rectangle 595">
            <a:hlinkClick r:id="rId79"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140124BA-9C7B-4BFB-A65C-82071BB1C786}"/>
              </a:ext>
            </a:extLst>
          </p:cNvPr>
          <p:cNvSpPr/>
          <p:nvPr/>
        </p:nvSpPr>
        <p:spPr>
          <a:xfrm>
            <a:off x="796051" y="1022209"/>
            <a:ext cx="600043" cy="929320"/>
          </a:xfrm>
          <a:prstGeom prst="rect">
            <a:avLst/>
          </a:prstGeom>
          <a:solidFill>
            <a:schemeClr val="bg1"/>
          </a:solidFill>
          <a:ln w="14224" cap="flat" cmpd="sng" algn="ctr">
            <a:solidFill>
              <a:srgbClr val="80BCEB"/>
            </a:solidFill>
            <a:prstDash val="solid"/>
          </a:ln>
          <a:effectLst/>
        </p:spPr>
        <p:txBody>
          <a:bodyPr lIns="0" tIns="502920" rIns="45720" bIns="0" rtlCol="0" anchor="t" anchorCtr="0">
            <a:noAutofit/>
          </a:bodyPr>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Endpoint</a:t>
            </a:r>
          </a:p>
          <a:p>
            <a:pPr marL="4572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Workstations,  Server/VM, Containers, etc.</a:t>
            </a:r>
          </a:p>
        </p:txBody>
      </p:sp>
      <p:sp>
        <p:nvSpPr>
          <p:cNvPr id="693" name="Rectangle 692">
            <a:hlinkClick r:id="rId154" tooltip="Microsoft Defender for Office 365 (formerly Office 365 ATP) provides XDR capabilities including sandbox detonation, integrated threat intelligence, attack simulation &amp; more across Email, SharePoint Online, OneDrive for Business, Teams, etc. "/>
            <a:extLst>
              <a:ext uri="{FF2B5EF4-FFF2-40B4-BE49-F238E27FC236}">
                <a16:creationId xmlns:a16="http://schemas.microsoft.com/office/drawing/2014/main" id="{F6FDF8CE-5E66-4188-B395-9C263FAE57DC}"/>
              </a:ext>
            </a:extLst>
          </p:cNvPr>
          <p:cNvSpPr/>
          <p:nvPr/>
        </p:nvSpPr>
        <p:spPr>
          <a:xfrm>
            <a:off x="1440476" y="1022209"/>
            <a:ext cx="604569" cy="929320"/>
          </a:xfrm>
          <a:prstGeom prst="rect">
            <a:avLst/>
          </a:prstGeom>
          <a:solidFill>
            <a:schemeClr val="bg1"/>
          </a:solidFill>
          <a:ln w="14224" cap="flat" cmpd="sng" algn="ctr">
            <a:solidFill>
              <a:srgbClr val="F59E80"/>
            </a:solidFill>
            <a:prstDash val="solid"/>
          </a:ln>
          <a:effectLst/>
        </p:spPr>
        <p:txBody>
          <a:bodyPr lIns="0" tIns="502920" rIns="0" bIns="0" rtlCol="0" anchor="t" anchorCtr="0"/>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Office 365</a:t>
            </a:r>
          </a:p>
          <a:p>
            <a:pPr marL="4572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Email, Teams, </a:t>
            </a:r>
            <a:b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b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and more</a:t>
            </a:r>
          </a:p>
        </p:txBody>
      </p:sp>
      <p:sp>
        <p:nvSpPr>
          <p:cNvPr id="696" name="Rectangle 695">
            <a:hlinkClick r:id="rId83" tooltip="(formerly ASC Standard) provides XDR capabilities to simplify detection, automated investigation and response for Azure resources (Linux and Windows VMs, Networks, Kubernetes/Containers, SQL, Storage, IoT/OT, and more) "/>
            <a:extLst>
              <a:ext uri="{FF2B5EF4-FFF2-40B4-BE49-F238E27FC236}">
                <a16:creationId xmlns:a16="http://schemas.microsoft.com/office/drawing/2014/main" id="{092BBB6F-97F7-471B-9FF3-F74E9408DA5F}"/>
              </a:ext>
            </a:extLst>
          </p:cNvPr>
          <p:cNvSpPr/>
          <p:nvPr/>
        </p:nvSpPr>
        <p:spPr>
          <a:xfrm>
            <a:off x="247327" y="1022209"/>
            <a:ext cx="504342" cy="929320"/>
          </a:xfrm>
          <a:prstGeom prst="rect">
            <a:avLst/>
          </a:prstGeom>
          <a:solidFill>
            <a:schemeClr val="bg1"/>
          </a:solidFill>
          <a:ln w="14224">
            <a:solidFill>
              <a:srgbClr val="80BCEB"/>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tIns="502920" rIns="45720" bIns="0" rtlCol="0" anchor="t">
            <a:noAutofit/>
          </a:bodyPr>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Cloud</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Azure, AWS, GCP, On Prem &amp; more</a:t>
            </a:r>
          </a:p>
          <a:p>
            <a:pPr marL="45720" marR="0" lvl="0" indent="0" algn="ctr" defTabSz="914400" rtl="0" eaLnBrk="1" fontAlgn="auto" latinLnBrk="0" hangingPunct="1">
              <a:lnSpc>
                <a:spcPct val="97000"/>
              </a:lnSpc>
              <a:spcBef>
                <a:spcPts val="0"/>
              </a:spcBef>
              <a:spcAft>
                <a:spcPts val="0"/>
              </a:spcAft>
              <a:buClrTx/>
              <a:buSzTx/>
              <a:buFontTx/>
              <a:buNone/>
              <a:tabLst/>
              <a:defRPr/>
            </a:pPr>
            <a:endPar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endParaRPr>
          </a:p>
        </p:txBody>
      </p:sp>
      <p:sp>
        <p:nvSpPr>
          <p:cNvPr id="737" name="Rectangle 736">
            <a:hlinkClick r:id="rId155" tooltip="Microsoft Defender for Identity (formerly Azure ATP) detects on-premises identity attacks using behavioral analysis (UEBA) + specific detections for Pass the Hash/Ticket/Password, Golden Ticket, Skeleton Key, and others."/>
            <a:extLst>
              <a:ext uri="{FF2B5EF4-FFF2-40B4-BE49-F238E27FC236}">
                <a16:creationId xmlns:a16="http://schemas.microsoft.com/office/drawing/2014/main" id="{CA278162-C640-4CD6-8BA0-6F4DDE47F6AC}"/>
              </a:ext>
            </a:extLst>
          </p:cNvPr>
          <p:cNvSpPr/>
          <p:nvPr/>
        </p:nvSpPr>
        <p:spPr>
          <a:xfrm>
            <a:off x="2089427" y="1022209"/>
            <a:ext cx="552610" cy="929320"/>
          </a:xfrm>
          <a:prstGeom prst="rect">
            <a:avLst/>
          </a:prstGeom>
          <a:solidFill>
            <a:schemeClr val="bg1"/>
          </a:solidFill>
          <a:ln w="14224" cap="flat" cmpd="sng" algn="ctr">
            <a:solidFill>
              <a:srgbClr val="AE96C8"/>
            </a:solidFill>
            <a:prstDash val="solid"/>
          </a:ln>
          <a:effectLst/>
        </p:spPr>
        <p:txBody>
          <a:bodyPr lIns="45720" tIns="502920" rIns="45720" bIns="0" rtlCol="0" anchor="t"/>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Identity</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Cloud &amp; </a:t>
            </a:r>
            <a:b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b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On-Premises</a:t>
            </a:r>
          </a:p>
        </p:txBody>
      </p:sp>
      <p:sp>
        <p:nvSpPr>
          <p:cNvPr id="743" name="Rectangle 742">
            <a:hlinkClick r:id="rId151"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C6DCE581-C4A4-46E2-A7D4-B4311FA1CD84}"/>
              </a:ext>
            </a:extLst>
          </p:cNvPr>
          <p:cNvSpPr/>
          <p:nvPr/>
        </p:nvSpPr>
        <p:spPr>
          <a:xfrm>
            <a:off x="2686419" y="1022209"/>
            <a:ext cx="369661" cy="929320"/>
          </a:xfrm>
          <a:prstGeom prst="rect">
            <a:avLst/>
          </a:prstGeom>
          <a:solidFill>
            <a:schemeClr val="bg1"/>
          </a:solidFill>
          <a:ln w="14224" cap="flat" cmpd="sng" algn="ctr">
            <a:solidFill>
              <a:srgbClr val="80C1B9"/>
            </a:solidFill>
            <a:prstDash val="solid"/>
          </a:ln>
          <a:effectLst/>
        </p:spPr>
        <p:txBody>
          <a:bodyPr lIns="0" tIns="502920" rIns="0" bIns="0" rtlCol="0" anchor="t"/>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SaaS</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nn-NO"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Cloud Apps</a:t>
            </a:r>
            <a:endPar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endParaRPr>
          </a:p>
          <a:p>
            <a:pPr marL="45720" marR="0" lvl="0" indent="0" algn="ctr" defTabSz="914400" rtl="0" eaLnBrk="1" fontAlgn="auto" latinLnBrk="0" hangingPunct="1">
              <a:lnSpc>
                <a:spcPct val="97000"/>
              </a:lnSpc>
              <a:spcBef>
                <a:spcPts val="0"/>
              </a:spcBef>
              <a:spcAft>
                <a:spcPts val="0"/>
              </a:spcAft>
              <a:buClrTx/>
              <a:buSzTx/>
              <a:buFontTx/>
              <a:buNone/>
              <a:tabLst/>
              <a:defRPr/>
            </a:pPr>
            <a:endPar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endParaRPr>
          </a:p>
        </p:txBody>
      </p:sp>
      <p:sp>
        <p:nvSpPr>
          <p:cNvPr id="745" name="Rectangle 744">
            <a:extLst>
              <a:ext uri="{FF2B5EF4-FFF2-40B4-BE49-F238E27FC236}">
                <a16:creationId xmlns:a16="http://schemas.microsoft.com/office/drawing/2014/main" id="{DD00FED0-6CBD-403E-A9E8-9CF59BD626C8}"/>
              </a:ext>
            </a:extLst>
          </p:cNvPr>
          <p:cNvSpPr/>
          <p:nvPr/>
        </p:nvSpPr>
        <p:spPr>
          <a:xfrm>
            <a:off x="4045375" y="1043977"/>
            <a:ext cx="462586" cy="907551"/>
          </a:xfrm>
          <a:prstGeom prst="rect">
            <a:avLst/>
          </a:prstGeom>
          <a:solidFill>
            <a:schemeClr val="bg1"/>
          </a:solidFill>
          <a:ln w="14224">
            <a:solidFill>
              <a:srgbClr val="A8A8A8"/>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502920" rIns="0" bIns="0" rtlCol="0" anchor="t">
            <a:noAutofit/>
          </a:bodyPr>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Other </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Tools, Logs, </a:t>
            </a:r>
            <a:b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b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&amp; Data</a:t>
            </a:r>
          </a:p>
        </p:txBody>
      </p:sp>
      <p:sp>
        <p:nvSpPr>
          <p:cNvPr id="753" name="Rectangle 752">
            <a:hlinkClick r:id="rId151"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CC6EF46D-A332-4BDF-BE07-D919F6AA8525}"/>
              </a:ext>
            </a:extLst>
          </p:cNvPr>
          <p:cNvSpPr/>
          <p:nvPr/>
        </p:nvSpPr>
        <p:spPr>
          <a:xfrm>
            <a:off x="3583292" y="1026619"/>
            <a:ext cx="417700" cy="924910"/>
          </a:xfrm>
          <a:prstGeom prst="rect">
            <a:avLst/>
          </a:prstGeom>
          <a:solidFill>
            <a:schemeClr val="bg1"/>
          </a:solidFill>
          <a:ln w="14224" cap="flat" cmpd="sng" algn="ctr">
            <a:solidFill>
              <a:srgbClr val="80BCEB"/>
            </a:solidFill>
            <a:prstDash val="solid"/>
          </a:ln>
          <a:effectLst/>
        </p:spPr>
        <p:txBody>
          <a:bodyPr lIns="27432" tIns="502920" rIns="27432" bIns="0" rtlCol="0" anchor="t"/>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OT/IoT</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devices</a:t>
            </a:r>
          </a:p>
        </p:txBody>
      </p:sp>
      <p:sp>
        <p:nvSpPr>
          <p:cNvPr id="5" name="Rectangle 4">
            <a:hlinkClick r:id="rId156" tooltip="Cloud infrastructure entitlement management (CIEM) solution that detects, automatically right-sizes, and continuously monitors unused/excessive permissions across multicloud infrastructures in Azure, Amazon Web Services (AWS), &amp; Google Cloud Platform (GCP)"/>
            <a:extLst>
              <a:ext uri="{FF2B5EF4-FFF2-40B4-BE49-F238E27FC236}">
                <a16:creationId xmlns:a16="http://schemas.microsoft.com/office/drawing/2014/main" id="{3F30C61A-7F61-4622-BA64-9936B2974F60}"/>
              </a:ext>
            </a:extLst>
          </p:cNvPr>
          <p:cNvSpPr/>
          <p:nvPr/>
        </p:nvSpPr>
        <p:spPr>
          <a:xfrm>
            <a:off x="2500195" y="4974897"/>
            <a:ext cx="4017863" cy="156261"/>
          </a:xfrm>
          <a:prstGeom prst="rect">
            <a:avLst/>
          </a:prstGeom>
          <a:solidFill>
            <a:srgbClr val="FEF4F4"/>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3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Entra Permission Management </a:t>
            </a:r>
            <a:r>
              <a:rPr kumimoji="0" lang="en-US" sz="730" b="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 Discover and Mitigate Cloud Infrastructure Permission Creep</a:t>
            </a:r>
          </a:p>
        </p:txBody>
      </p:sp>
      <p:grpSp>
        <p:nvGrpSpPr>
          <p:cNvPr id="581" name="Group 580">
            <a:extLst>
              <a:ext uri="{FF2B5EF4-FFF2-40B4-BE49-F238E27FC236}">
                <a16:creationId xmlns:a16="http://schemas.microsoft.com/office/drawing/2014/main" id="{CFB52CC8-4F6E-498C-A85E-10415D708BE9}"/>
              </a:ext>
            </a:extLst>
          </p:cNvPr>
          <p:cNvGrpSpPr/>
          <p:nvPr/>
        </p:nvGrpSpPr>
        <p:grpSpPr>
          <a:xfrm>
            <a:off x="6593221" y="4971415"/>
            <a:ext cx="5249351" cy="161732"/>
            <a:chOff x="6523847" y="4964655"/>
            <a:chExt cx="5249351" cy="161732"/>
          </a:xfrm>
        </p:grpSpPr>
        <p:sp>
          <p:nvSpPr>
            <p:cNvPr id="583" name="Rectangle 582">
              <a:hlinkClick r:id="rId157" tooltip="PAWs are an integral part of a privileged access security strategy designed to enable and protect administrator, developer, and other sensitive user accounts that would cause significant business impact if compromised."/>
              <a:extLst>
                <a:ext uri="{FF2B5EF4-FFF2-40B4-BE49-F238E27FC236}">
                  <a16:creationId xmlns:a16="http://schemas.microsoft.com/office/drawing/2014/main" id="{C99A859D-50D7-4633-9192-1EC6A4852383}"/>
                </a:ext>
              </a:extLst>
            </p:cNvPr>
            <p:cNvSpPr/>
            <p:nvPr/>
          </p:nvSpPr>
          <p:spPr>
            <a:xfrm>
              <a:off x="6523847" y="4964655"/>
              <a:ext cx="5249351" cy="161732"/>
            </a:xfrm>
            <a:prstGeom prst="rect">
              <a:avLst/>
            </a:prstGeom>
            <a:solidFill>
              <a:srgbClr val="FEECED"/>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Privileged Access Workstations (PAWs) - </a:t>
              </a:r>
              <a:r>
                <a:rPr kumimoji="0" lang="en-US" sz="720" b="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Secure workstations for administrators, developers, and other sensitive users</a:t>
              </a:r>
            </a:p>
          </p:txBody>
        </p:sp>
        <p:sp>
          <p:nvSpPr>
            <p:cNvPr id="584" name="Laptop_E770">
              <a:extLst>
                <a:ext uri="{FF2B5EF4-FFF2-40B4-BE49-F238E27FC236}">
                  <a16:creationId xmlns:a16="http://schemas.microsoft.com/office/drawing/2014/main" id="{1AC1ED1A-DAD0-4DBC-9745-512B9C88B649}"/>
                </a:ext>
              </a:extLst>
            </p:cNvPr>
            <p:cNvSpPr>
              <a:spLocks noChangeAspect="1" noEditPoints="1"/>
            </p:cNvSpPr>
            <p:nvPr/>
          </p:nvSpPr>
          <p:spPr bwMode="auto">
            <a:xfrm>
              <a:off x="6570973" y="4994932"/>
              <a:ext cx="155658" cy="103866"/>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grpSp>
        <p:nvGrpSpPr>
          <p:cNvPr id="135" name="Group 134">
            <a:extLst>
              <a:ext uri="{FF2B5EF4-FFF2-40B4-BE49-F238E27FC236}">
                <a16:creationId xmlns:a16="http://schemas.microsoft.com/office/drawing/2014/main" id="{1C06C6E8-22A3-540E-2AD7-C1C22E11FF2D}"/>
              </a:ext>
            </a:extLst>
          </p:cNvPr>
          <p:cNvGrpSpPr/>
          <p:nvPr/>
        </p:nvGrpSpPr>
        <p:grpSpPr>
          <a:xfrm>
            <a:off x="10262860" y="1061128"/>
            <a:ext cx="1657122" cy="177976"/>
            <a:chOff x="2123429" y="3916009"/>
            <a:chExt cx="1640379" cy="177976"/>
          </a:xfrm>
        </p:grpSpPr>
        <p:sp>
          <p:nvSpPr>
            <p:cNvPr id="143" name="Rectangle 142">
              <a:hlinkClick r:id="rId158" tooltip="Microsoft Entra Internet Access protects against malicious internet traffic, unsafe or non-compliant content, and other threats."/>
              <a:extLst>
                <a:ext uri="{FF2B5EF4-FFF2-40B4-BE49-F238E27FC236}">
                  <a16:creationId xmlns:a16="http://schemas.microsoft.com/office/drawing/2014/main" id="{06E152BE-2F93-0AFB-BDF1-C6B0B29A124B}"/>
                </a:ext>
              </a:extLst>
            </p:cNvPr>
            <p:cNvSpPr/>
            <p:nvPr/>
          </p:nvSpPr>
          <p:spPr>
            <a:xfrm>
              <a:off x="2123429" y="3916009"/>
              <a:ext cx="1640379" cy="177976"/>
            </a:xfrm>
            <a:prstGeom prst="rect">
              <a:avLst/>
            </a:prstGeom>
            <a:solidFill>
              <a:schemeClr val="bg1"/>
            </a:solidFill>
            <a:ln w="19050">
              <a:solidFill>
                <a:srgbClr val="5C2D9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 Internet Access</a:t>
              </a:r>
              <a:endParaRPr kumimoji="0" lang="en-US" sz="700" b="0" i="1"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endParaRPr>
            </a:p>
          </p:txBody>
        </p:sp>
        <p:pic>
          <p:nvPicPr>
            <p:cNvPr id="145" name="Picture 112">
              <a:extLst>
                <a:ext uri="{FF2B5EF4-FFF2-40B4-BE49-F238E27FC236}">
                  <a16:creationId xmlns:a16="http://schemas.microsoft.com/office/drawing/2014/main" id="{91F4DE37-831E-38FD-F1FB-60142C7582DD}"/>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2158242" y="3938309"/>
              <a:ext cx="137494" cy="137494"/>
            </a:xfrm>
            <a:prstGeom prst="rect">
              <a:avLst/>
            </a:prstGeom>
          </p:spPr>
        </p:pic>
      </p:grpSp>
      <p:grpSp>
        <p:nvGrpSpPr>
          <p:cNvPr id="162" name="Group 161">
            <a:extLst>
              <a:ext uri="{FF2B5EF4-FFF2-40B4-BE49-F238E27FC236}">
                <a16:creationId xmlns:a16="http://schemas.microsoft.com/office/drawing/2014/main" id="{62E7C57D-32DC-2757-508F-FA419C98038E}"/>
              </a:ext>
            </a:extLst>
          </p:cNvPr>
          <p:cNvGrpSpPr/>
          <p:nvPr/>
        </p:nvGrpSpPr>
        <p:grpSpPr>
          <a:xfrm>
            <a:off x="6796005" y="6232861"/>
            <a:ext cx="1255214" cy="196268"/>
            <a:chOff x="5560227" y="6246542"/>
            <a:chExt cx="1255214" cy="196268"/>
          </a:xfrm>
        </p:grpSpPr>
        <p:sp>
          <p:nvSpPr>
            <p:cNvPr id="7" name="TextBox 6">
              <a:extLst>
                <a:ext uri="{FF2B5EF4-FFF2-40B4-BE49-F238E27FC236}">
                  <a16:creationId xmlns:a16="http://schemas.microsoft.com/office/drawing/2014/main" id="{BE9A0DD7-908B-268E-4826-22671A9BEB87}"/>
                </a:ext>
              </a:extLst>
            </p:cNvPr>
            <p:cNvSpPr txBox="1"/>
            <p:nvPr/>
          </p:nvSpPr>
          <p:spPr>
            <a:xfrm>
              <a:off x="5560227" y="6246542"/>
              <a:ext cx="1255214" cy="196268"/>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182880" rIns="45720" rtlCol="0" anchor="ctr">
              <a:noAutofit/>
            </a:bodyPr>
            <a:lstStyle>
              <a:defPPr>
                <a:defRPr lang="en-US"/>
              </a:defPPr>
              <a:lvl1pPr marR="0" lvl="0" indent="0" algn="ctr" fontAlgn="auto">
                <a:lnSpc>
                  <a:spcPct val="97000"/>
                </a:lnSpc>
                <a:spcBef>
                  <a:spcPts val="0"/>
                </a:spcBef>
                <a:spcAft>
                  <a:spcPts val="0"/>
                </a:spcAft>
                <a:buClrTx/>
                <a:buSzTx/>
                <a:buFontTx/>
                <a:buNone/>
                <a:tabLst/>
                <a:defRPr kumimoji="0" sz="720" b="1" i="0" u="none" strike="noStrike" cap="none" spc="0" normalizeH="0" baseline="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6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Defender for APIs </a:t>
              </a:r>
              <a:r>
                <a:rPr kumimoji="0" lang="en-US" sz="6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(preview)</a:t>
              </a:r>
            </a:p>
          </p:txBody>
        </p:sp>
        <p:grpSp>
          <p:nvGrpSpPr>
            <p:cNvPr id="21" name="Group 20">
              <a:extLst>
                <a:ext uri="{FF2B5EF4-FFF2-40B4-BE49-F238E27FC236}">
                  <a16:creationId xmlns:a16="http://schemas.microsoft.com/office/drawing/2014/main" id="{D957288E-9B92-2985-CFA5-B588231D5280}"/>
                </a:ext>
              </a:extLst>
            </p:cNvPr>
            <p:cNvGrpSpPr/>
            <p:nvPr/>
          </p:nvGrpSpPr>
          <p:grpSpPr>
            <a:xfrm>
              <a:off x="5597976" y="6277507"/>
              <a:ext cx="130735" cy="130735"/>
              <a:chOff x="9473320" y="2375073"/>
              <a:chExt cx="1915959" cy="1915955"/>
            </a:xfrm>
          </p:grpSpPr>
          <p:grpSp>
            <p:nvGrpSpPr>
              <p:cNvPr id="29" name="Group 28">
                <a:extLst>
                  <a:ext uri="{FF2B5EF4-FFF2-40B4-BE49-F238E27FC236}">
                    <a16:creationId xmlns:a16="http://schemas.microsoft.com/office/drawing/2014/main" id="{F5140325-FC4F-B807-BF98-0E5B44952134}"/>
                  </a:ext>
                </a:extLst>
              </p:cNvPr>
              <p:cNvGrpSpPr/>
              <p:nvPr/>
            </p:nvGrpSpPr>
            <p:grpSpPr>
              <a:xfrm>
                <a:off x="9473320" y="2375073"/>
                <a:ext cx="1915959" cy="1915955"/>
                <a:chOff x="-1180530" y="2922823"/>
                <a:chExt cx="2397909" cy="2397907"/>
              </a:xfrm>
            </p:grpSpPr>
            <p:sp>
              <p:nvSpPr>
                <p:cNvPr id="157" name="Arc 156">
                  <a:extLst>
                    <a:ext uri="{FF2B5EF4-FFF2-40B4-BE49-F238E27FC236}">
                      <a16:creationId xmlns:a16="http://schemas.microsoft.com/office/drawing/2014/main" id="{2FEC2457-5FFF-1E08-91F7-808B594B0574}"/>
                    </a:ext>
                  </a:extLst>
                </p:cNvPr>
                <p:cNvSpPr/>
                <p:nvPr/>
              </p:nvSpPr>
              <p:spPr>
                <a:xfrm rot="10800000">
                  <a:off x="-1180529" y="2922824"/>
                  <a:ext cx="2397908" cy="2397906"/>
                </a:xfrm>
                <a:prstGeom prst="arc">
                  <a:avLst>
                    <a:gd name="adj1" fmla="val 153468"/>
                    <a:gd name="adj2" fmla="val 5327528"/>
                  </a:avLst>
                </a:prstGeom>
                <a:solidFill>
                  <a:srgbClr val="0078D4">
                    <a:lumMod val="75000"/>
                  </a:srgbClr>
                </a:solidFill>
                <a:ln w="53975" cap="flat" cmpd="sng" algn="ctr">
                  <a:noFill/>
                  <a:prstDash val="solid"/>
                  <a:headEnd type="none" w="med" len="med"/>
                  <a:tailEnd type="arrow" w="lg"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sp>
              <p:nvSpPr>
                <p:cNvPr id="159" name="Arc 158">
                  <a:extLst>
                    <a:ext uri="{FF2B5EF4-FFF2-40B4-BE49-F238E27FC236}">
                      <a16:creationId xmlns:a16="http://schemas.microsoft.com/office/drawing/2014/main" id="{C9459D89-6963-E5F6-5829-EA56B425A025}"/>
                    </a:ext>
                  </a:extLst>
                </p:cNvPr>
                <p:cNvSpPr/>
                <p:nvPr/>
              </p:nvSpPr>
              <p:spPr>
                <a:xfrm rot="10800000">
                  <a:off x="-1180529" y="2922824"/>
                  <a:ext cx="2397908" cy="2397906"/>
                </a:xfrm>
                <a:prstGeom prst="arc">
                  <a:avLst>
                    <a:gd name="adj1" fmla="val 16290144"/>
                    <a:gd name="adj2" fmla="val 517"/>
                  </a:avLst>
                </a:prstGeom>
                <a:solidFill>
                  <a:srgbClr val="0078D4">
                    <a:lumMod val="75000"/>
                  </a:srgbClr>
                </a:solidFill>
                <a:ln w="53975" cap="flat" cmpd="sng" algn="ctr">
                  <a:noFill/>
                  <a:prstDash val="solid"/>
                  <a:headEnd type="none" w="med" len="med"/>
                  <a:tailEnd type="arrow" w="lg"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sp>
              <p:nvSpPr>
                <p:cNvPr id="160" name="Arc 159">
                  <a:extLst>
                    <a:ext uri="{FF2B5EF4-FFF2-40B4-BE49-F238E27FC236}">
                      <a16:creationId xmlns:a16="http://schemas.microsoft.com/office/drawing/2014/main" id="{DAB518E3-DFB8-76FE-5DAC-ABAD417402F7}"/>
                    </a:ext>
                  </a:extLst>
                </p:cNvPr>
                <p:cNvSpPr/>
                <p:nvPr/>
              </p:nvSpPr>
              <p:spPr>
                <a:xfrm>
                  <a:off x="-1180530" y="2922824"/>
                  <a:ext cx="2397908" cy="2397906"/>
                </a:xfrm>
                <a:prstGeom prst="arc">
                  <a:avLst>
                    <a:gd name="adj1" fmla="val 94612"/>
                    <a:gd name="adj2" fmla="val 5295947"/>
                  </a:avLst>
                </a:prstGeom>
                <a:solidFill>
                  <a:srgbClr val="0078D4"/>
                </a:solidFill>
                <a:ln w="53975" cap="flat" cmpd="sng" algn="ctr">
                  <a:noFill/>
                  <a:prstDash val="solid"/>
                  <a:headEnd type="none" w="med" len="med"/>
                  <a:tailEnd type="arrow" w="lg"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sp>
              <p:nvSpPr>
                <p:cNvPr id="161" name="Arc 160">
                  <a:extLst>
                    <a:ext uri="{FF2B5EF4-FFF2-40B4-BE49-F238E27FC236}">
                      <a16:creationId xmlns:a16="http://schemas.microsoft.com/office/drawing/2014/main" id="{2BA00C8F-6D79-BBD9-F0D1-1EA934E8E4BF}"/>
                    </a:ext>
                  </a:extLst>
                </p:cNvPr>
                <p:cNvSpPr/>
                <p:nvPr/>
              </p:nvSpPr>
              <p:spPr>
                <a:xfrm>
                  <a:off x="-1180530" y="2922823"/>
                  <a:ext cx="2397908" cy="2397906"/>
                </a:xfrm>
                <a:prstGeom prst="arc">
                  <a:avLst>
                    <a:gd name="adj1" fmla="val 16316543"/>
                    <a:gd name="adj2" fmla="val 21543372"/>
                  </a:avLst>
                </a:prstGeom>
                <a:solidFill>
                  <a:srgbClr val="0078D4"/>
                </a:solidFill>
                <a:ln w="53975" cap="flat" cmpd="sng" algn="ctr">
                  <a:noFill/>
                  <a:prstDash val="solid"/>
                  <a:headEnd type="none" w="med" len="med"/>
                  <a:tailEnd type="arrow" w="lg"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grpSp>
          <p:grpSp>
            <p:nvGrpSpPr>
              <p:cNvPr id="86" name="Group 85">
                <a:extLst>
                  <a:ext uri="{FF2B5EF4-FFF2-40B4-BE49-F238E27FC236}">
                    <a16:creationId xmlns:a16="http://schemas.microsoft.com/office/drawing/2014/main" id="{A34B4EFF-1252-7A0D-A427-949356110CF3}"/>
                  </a:ext>
                </a:extLst>
              </p:cNvPr>
              <p:cNvGrpSpPr/>
              <p:nvPr/>
            </p:nvGrpSpPr>
            <p:grpSpPr>
              <a:xfrm>
                <a:off x="9730909" y="2632664"/>
                <a:ext cx="1400774" cy="1400774"/>
                <a:chOff x="-3375459" y="2941983"/>
                <a:chExt cx="1634612" cy="1634612"/>
              </a:xfrm>
            </p:grpSpPr>
            <p:sp>
              <p:nvSpPr>
                <p:cNvPr id="90" name="Oval 89">
                  <a:extLst>
                    <a:ext uri="{FF2B5EF4-FFF2-40B4-BE49-F238E27FC236}">
                      <a16:creationId xmlns:a16="http://schemas.microsoft.com/office/drawing/2014/main" id="{7A14FC75-E55E-1BBF-5654-8413D936C4D7}"/>
                    </a:ext>
                  </a:extLst>
                </p:cNvPr>
                <p:cNvSpPr/>
                <p:nvPr/>
              </p:nvSpPr>
              <p:spPr bwMode="auto">
                <a:xfrm>
                  <a:off x="-3375459" y="2941983"/>
                  <a:ext cx="1634612" cy="1634612"/>
                </a:xfrm>
                <a:prstGeom prst="ellipse">
                  <a:avLst/>
                </a:prstGeom>
                <a:solidFill>
                  <a:srgbClr val="FFFFFF"/>
                </a:solidFill>
                <a:ln w="10795" cap="flat" cmpd="sng" algn="ctr">
                  <a:noFill/>
                  <a:prstDash val="solid"/>
                </a:ln>
                <a:effectLst>
                  <a:outerShdw blurRad="190500" dist="38100" dir="2700000" algn="ctr" rotWithShape="0">
                    <a:prstClr val="black">
                      <a:alpha val="30000"/>
                    </a:prstClr>
                  </a:outerShdw>
                </a:effectLst>
              </p:spPr>
              <p:txBody>
                <a:bodyPr vert="horz" wrap="square" lIns="228600" tIns="274320" rIns="228600" bIns="274320" rtlCol="0">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endParaRPr kumimoji="0" lang="en-US" sz="2400" b="1" i="0" u="none" strike="noStrike" kern="0" cap="all" spc="0" normalizeH="0" baseline="0" noProof="0" err="1">
                    <a:ln>
                      <a:noFill/>
                    </a:ln>
                    <a:gradFill>
                      <a:gsLst>
                        <a:gs pos="1250">
                          <a:srgbClr val="107C10"/>
                        </a:gs>
                        <a:gs pos="100000">
                          <a:srgbClr val="107C10"/>
                        </a:gs>
                      </a:gsLst>
                      <a:lin ang="5400000" scaled="0"/>
                    </a:gradFill>
                    <a:effectLst/>
                    <a:uLnTx/>
                    <a:uFillTx/>
                    <a:latin typeface="Segoe UI"/>
                    <a:ea typeface="+mn-ea"/>
                    <a:cs typeface="Segoe UI" panose="020B0502040204020203" pitchFamily="34" charset="0"/>
                  </a:endParaRPr>
                </a:p>
              </p:txBody>
            </p:sp>
            <p:pic>
              <p:nvPicPr>
                <p:cNvPr id="93" name="Picture 92">
                  <a:extLst>
                    <a:ext uri="{FF2B5EF4-FFF2-40B4-BE49-F238E27FC236}">
                      <a16:creationId xmlns:a16="http://schemas.microsoft.com/office/drawing/2014/main" id="{29DCE118-2DCD-457A-EDB2-7B5A3339B941}"/>
                    </a:ext>
                  </a:extLst>
                </p:cNvPr>
                <p:cNvPicPr>
                  <a:picLocks noChangeAspect="1"/>
                </p:cNvPicPr>
                <p:nvPr/>
              </p:nvPicPr>
              <p:blipFill>
                <a:blip r:embed="rId159"/>
                <a:stretch>
                  <a:fillRect/>
                </a:stretch>
              </p:blipFill>
              <p:spPr>
                <a:xfrm>
                  <a:off x="-3222980" y="3197431"/>
                  <a:ext cx="1037683" cy="1037695"/>
                </a:xfrm>
                <a:prstGeom prst="rect">
                  <a:avLst/>
                </a:prstGeom>
              </p:spPr>
            </p:pic>
            <p:grpSp>
              <p:nvGrpSpPr>
                <p:cNvPr id="114" name="Group 113">
                  <a:extLst>
                    <a:ext uri="{FF2B5EF4-FFF2-40B4-BE49-F238E27FC236}">
                      <a16:creationId xmlns:a16="http://schemas.microsoft.com/office/drawing/2014/main" id="{BB97DCBD-ED3B-3CA3-7851-92EEF518FBE9}"/>
                    </a:ext>
                  </a:extLst>
                </p:cNvPr>
                <p:cNvGrpSpPr/>
                <p:nvPr/>
              </p:nvGrpSpPr>
              <p:grpSpPr>
                <a:xfrm rot="2299755">
                  <a:off x="-2416424" y="3447664"/>
                  <a:ext cx="283053" cy="283049"/>
                  <a:chOff x="7532385" y="4078788"/>
                  <a:chExt cx="468337" cy="468333"/>
                </a:xfrm>
              </p:grpSpPr>
              <p:sp>
                <p:nvSpPr>
                  <p:cNvPr id="131" name="Freeform 1120">
                    <a:extLst>
                      <a:ext uri="{FF2B5EF4-FFF2-40B4-BE49-F238E27FC236}">
                        <a16:creationId xmlns:a16="http://schemas.microsoft.com/office/drawing/2014/main" id="{42A3B08F-28AA-5AAD-2311-B2937C41AE6F}"/>
                      </a:ext>
                    </a:extLst>
                  </p:cNvPr>
                  <p:cNvSpPr>
                    <a:spLocks/>
                  </p:cNvSpPr>
                  <p:nvPr/>
                </p:nvSpPr>
                <p:spPr bwMode="auto">
                  <a:xfrm>
                    <a:off x="7741034" y="4326108"/>
                    <a:ext cx="68411" cy="221013"/>
                  </a:xfrm>
                  <a:custGeom>
                    <a:avLst/>
                    <a:gdLst>
                      <a:gd name="T0" fmla="*/ 16 w 16"/>
                      <a:gd name="T1" fmla="*/ 0 h 52"/>
                      <a:gd name="T2" fmla="*/ 16 w 16"/>
                      <a:gd name="T3" fmla="*/ 44 h 52"/>
                      <a:gd name="T4" fmla="*/ 15 w 16"/>
                      <a:gd name="T5" fmla="*/ 47 h 52"/>
                      <a:gd name="T6" fmla="*/ 13 w 16"/>
                      <a:gd name="T7" fmla="*/ 50 h 52"/>
                      <a:gd name="T8" fmla="*/ 11 w 16"/>
                      <a:gd name="T9" fmla="*/ 51 h 52"/>
                      <a:gd name="T10" fmla="*/ 8 w 16"/>
                      <a:gd name="T11" fmla="*/ 52 h 52"/>
                      <a:gd name="T12" fmla="*/ 5 w 16"/>
                      <a:gd name="T13" fmla="*/ 51 h 52"/>
                      <a:gd name="T14" fmla="*/ 2 w 16"/>
                      <a:gd name="T15" fmla="*/ 50 h 52"/>
                      <a:gd name="T16" fmla="*/ 0 w 16"/>
                      <a:gd name="T17" fmla="*/ 47 h 52"/>
                      <a:gd name="T18" fmla="*/ 0 w 16"/>
                      <a:gd name="T19" fmla="*/ 44 h 52"/>
                      <a:gd name="T20" fmla="*/ 0 w 16"/>
                      <a:gd name="T21" fmla="*/ 0 h 52"/>
                      <a:gd name="T22" fmla="*/ 16 w 16"/>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52">
                        <a:moveTo>
                          <a:pt x="16" y="0"/>
                        </a:moveTo>
                        <a:cubicBezTo>
                          <a:pt x="16" y="44"/>
                          <a:pt x="16" y="44"/>
                          <a:pt x="16" y="44"/>
                        </a:cubicBezTo>
                        <a:cubicBezTo>
                          <a:pt x="16" y="45"/>
                          <a:pt x="16" y="46"/>
                          <a:pt x="15" y="47"/>
                        </a:cubicBezTo>
                        <a:cubicBezTo>
                          <a:pt x="15" y="48"/>
                          <a:pt x="14" y="49"/>
                          <a:pt x="13" y="50"/>
                        </a:cubicBezTo>
                        <a:cubicBezTo>
                          <a:pt x="13" y="50"/>
                          <a:pt x="12" y="51"/>
                          <a:pt x="11" y="51"/>
                        </a:cubicBezTo>
                        <a:cubicBezTo>
                          <a:pt x="10" y="52"/>
                          <a:pt x="9" y="52"/>
                          <a:pt x="8" y="52"/>
                        </a:cubicBezTo>
                        <a:cubicBezTo>
                          <a:pt x="7" y="52"/>
                          <a:pt x="6" y="52"/>
                          <a:pt x="5" y="51"/>
                        </a:cubicBezTo>
                        <a:cubicBezTo>
                          <a:pt x="4" y="51"/>
                          <a:pt x="3" y="50"/>
                          <a:pt x="2" y="50"/>
                        </a:cubicBezTo>
                        <a:cubicBezTo>
                          <a:pt x="1" y="49"/>
                          <a:pt x="1" y="48"/>
                          <a:pt x="0" y="47"/>
                        </a:cubicBezTo>
                        <a:cubicBezTo>
                          <a:pt x="0" y="46"/>
                          <a:pt x="0" y="45"/>
                          <a:pt x="0" y="44"/>
                        </a:cubicBezTo>
                        <a:cubicBezTo>
                          <a:pt x="0" y="0"/>
                          <a:pt x="0" y="0"/>
                          <a:pt x="0" y="0"/>
                        </a:cubicBezTo>
                        <a:lnTo>
                          <a:pt x="16" y="0"/>
                        </a:lnTo>
                        <a:close/>
                      </a:path>
                    </a:pathLst>
                  </a:custGeom>
                  <a:solidFill>
                    <a:srgbClr val="2F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latin typeface="Segoe UI"/>
                      <a:ea typeface="+mn-ea"/>
                      <a:cs typeface="+mn-cs"/>
                    </a:endParaRPr>
                  </a:p>
                </p:txBody>
              </p:sp>
              <p:sp>
                <p:nvSpPr>
                  <p:cNvPr id="146" name="Freeform 1121">
                    <a:extLst>
                      <a:ext uri="{FF2B5EF4-FFF2-40B4-BE49-F238E27FC236}">
                        <a16:creationId xmlns:a16="http://schemas.microsoft.com/office/drawing/2014/main" id="{F6ECA808-1802-446D-3BC0-825876ADFC7E}"/>
                      </a:ext>
                    </a:extLst>
                  </p:cNvPr>
                  <p:cNvSpPr>
                    <a:spLocks/>
                  </p:cNvSpPr>
                  <p:nvPr/>
                </p:nvSpPr>
                <p:spPr bwMode="auto">
                  <a:xfrm>
                    <a:off x="7741035" y="4078788"/>
                    <a:ext cx="68411" cy="247325"/>
                  </a:xfrm>
                  <a:custGeom>
                    <a:avLst/>
                    <a:gdLst>
                      <a:gd name="T0" fmla="*/ 13 w 13"/>
                      <a:gd name="T1" fmla="*/ 0 h 47"/>
                      <a:gd name="T2" fmla="*/ 0 w 13"/>
                      <a:gd name="T3" fmla="*/ 0 h 47"/>
                      <a:gd name="T4" fmla="*/ 0 w 13"/>
                      <a:gd name="T5" fmla="*/ 12 h 47"/>
                      <a:gd name="T6" fmla="*/ 4 w 13"/>
                      <a:gd name="T7" fmla="*/ 15 h 47"/>
                      <a:gd name="T8" fmla="*/ 4 w 13"/>
                      <a:gd name="T9" fmla="*/ 47 h 47"/>
                      <a:gd name="T10" fmla="*/ 10 w 13"/>
                      <a:gd name="T11" fmla="*/ 47 h 47"/>
                      <a:gd name="T12" fmla="*/ 10 w 13"/>
                      <a:gd name="T13" fmla="*/ 15 h 47"/>
                      <a:gd name="T14" fmla="*/ 13 w 13"/>
                      <a:gd name="T15" fmla="*/ 12 h 47"/>
                      <a:gd name="T16" fmla="*/ 13 w 1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7">
                        <a:moveTo>
                          <a:pt x="13" y="0"/>
                        </a:moveTo>
                        <a:lnTo>
                          <a:pt x="0" y="0"/>
                        </a:lnTo>
                        <a:lnTo>
                          <a:pt x="0" y="12"/>
                        </a:lnTo>
                        <a:lnTo>
                          <a:pt x="4" y="15"/>
                        </a:lnTo>
                        <a:lnTo>
                          <a:pt x="4" y="47"/>
                        </a:lnTo>
                        <a:lnTo>
                          <a:pt x="10" y="47"/>
                        </a:lnTo>
                        <a:lnTo>
                          <a:pt x="10" y="15"/>
                        </a:lnTo>
                        <a:lnTo>
                          <a:pt x="13" y="12"/>
                        </a:lnTo>
                        <a:lnTo>
                          <a:pt x="13" y="0"/>
                        </a:lnTo>
                        <a:close/>
                      </a:path>
                    </a:pathLst>
                  </a:cu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latin typeface="Segoe UI"/>
                      <a:ea typeface="+mn-ea"/>
                      <a:cs typeface="+mn-cs"/>
                    </a:endParaRPr>
                  </a:p>
                </p:txBody>
              </p:sp>
              <p:sp>
                <p:nvSpPr>
                  <p:cNvPr id="147" name="Rectangle 1122">
                    <a:extLst>
                      <a:ext uri="{FF2B5EF4-FFF2-40B4-BE49-F238E27FC236}">
                        <a16:creationId xmlns:a16="http://schemas.microsoft.com/office/drawing/2014/main" id="{8325DA54-EFE8-003C-ABB6-A3898F22E66B}"/>
                      </a:ext>
                    </a:extLst>
                  </p:cNvPr>
                  <p:cNvSpPr>
                    <a:spLocks noChangeArrowheads="1"/>
                  </p:cNvSpPr>
                  <p:nvPr/>
                </p:nvSpPr>
                <p:spPr bwMode="auto">
                  <a:xfrm>
                    <a:off x="7741034" y="4362942"/>
                    <a:ext cx="68411" cy="31573"/>
                  </a:xfrm>
                  <a:prstGeom prst="rect">
                    <a:avLst/>
                  </a:prstGeom>
                  <a:solidFill>
                    <a:srgbClr val="3C3C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latin typeface="Segoe UI"/>
                      <a:ea typeface="+mn-ea"/>
                      <a:cs typeface="+mn-cs"/>
                    </a:endParaRPr>
                  </a:p>
                </p:txBody>
              </p:sp>
              <p:sp>
                <p:nvSpPr>
                  <p:cNvPr id="151" name="Freeform 1123">
                    <a:extLst>
                      <a:ext uri="{FF2B5EF4-FFF2-40B4-BE49-F238E27FC236}">
                        <a16:creationId xmlns:a16="http://schemas.microsoft.com/office/drawing/2014/main" id="{C03C5AA1-7105-30A8-02F1-E52CF589AA53}"/>
                      </a:ext>
                    </a:extLst>
                  </p:cNvPr>
                  <p:cNvSpPr>
                    <a:spLocks noEditPoints="1"/>
                  </p:cNvSpPr>
                  <p:nvPr/>
                </p:nvSpPr>
                <p:spPr bwMode="auto">
                  <a:xfrm rot="16643472">
                    <a:off x="7690252" y="4067783"/>
                    <a:ext cx="152604" cy="468337"/>
                  </a:xfrm>
                  <a:custGeom>
                    <a:avLst/>
                    <a:gdLst>
                      <a:gd name="T0" fmla="*/ 34 w 36"/>
                      <a:gd name="T1" fmla="*/ 9 h 112"/>
                      <a:gd name="T2" fmla="*/ 30 w 36"/>
                      <a:gd name="T3" fmla="*/ 3 h 112"/>
                      <a:gd name="T4" fmla="*/ 26 w 36"/>
                      <a:gd name="T5" fmla="*/ 0 h 112"/>
                      <a:gd name="T6" fmla="*/ 26 w 36"/>
                      <a:gd name="T7" fmla="*/ 20 h 112"/>
                      <a:gd name="T8" fmla="*/ 10 w 36"/>
                      <a:gd name="T9" fmla="*/ 20 h 112"/>
                      <a:gd name="T10" fmla="*/ 10 w 36"/>
                      <a:gd name="T11" fmla="*/ 0 h 112"/>
                      <a:gd name="T12" fmla="*/ 5 w 36"/>
                      <a:gd name="T13" fmla="*/ 3 h 112"/>
                      <a:gd name="T14" fmla="*/ 1 w 36"/>
                      <a:gd name="T15" fmla="*/ 9 h 112"/>
                      <a:gd name="T16" fmla="*/ 0 w 36"/>
                      <a:gd name="T17" fmla="*/ 16 h 112"/>
                      <a:gd name="T18" fmla="*/ 1 w 36"/>
                      <a:gd name="T19" fmla="*/ 22 h 112"/>
                      <a:gd name="T20" fmla="*/ 5 w 36"/>
                      <a:gd name="T21" fmla="*/ 28 h 112"/>
                      <a:gd name="T22" fmla="*/ 7 w 36"/>
                      <a:gd name="T23" fmla="*/ 30 h 112"/>
                      <a:gd name="T24" fmla="*/ 10 w 36"/>
                      <a:gd name="T25" fmla="*/ 32 h 112"/>
                      <a:gd name="T26" fmla="*/ 10 w 36"/>
                      <a:gd name="T27" fmla="*/ 104 h 112"/>
                      <a:gd name="T28" fmla="*/ 10 w 36"/>
                      <a:gd name="T29" fmla="*/ 107 h 112"/>
                      <a:gd name="T30" fmla="*/ 12 w 36"/>
                      <a:gd name="T31" fmla="*/ 110 h 112"/>
                      <a:gd name="T32" fmla="*/ 15 w 36"/>
                      <a:gd name="T33" fmla="*/ 112 h 112"/>
                      <a:gd name="T34" fmla="*/ 18 w 36"/>
                      <a:gd name="T35" fmla="*/ 112 h 112"/>
                      <a:gd name="T36" fmla="*/ 21 w 36"/>
                      <a:gd name="T37" fmla="*/ 112 h 112"/>
                      <a:gd name="T38" fmla="*/ 24 w 36"/>
                      <a:gd name="T39" fmla="*/ 110 h 112"/>
                      <a:gd name="T40" fmla="*/ 25 w 36"/>
                      <a:gd name="T41" fmla="*/ 107 h 112"/>
                      <a:gd name="T42" fmla="*/ 26 w 36"/>
                      <a:gd name="T43" fmla="*/ 104 h 112"/>
                      <a:gd name="T44" fmla="*/ 26 w 36"/>
                      <a:gd name="T45" fmla="*/ 32 h 112"/>
                      <a:gd name="T46" fmla="*/ 28 w 36"/>
                      <a:gd name="T47" fmla="*/ 30 h 112"/>
                      <a:gd name="T48" fmla="*/ 30 w 36"/>
                      <a:gd name="T49" fmla="*/ 28 h 112"/>
                      <a:gd name="T50" fmla="*/ 34 w 36"/>
                      <a:gd name="T51" fmla="*/ 23 h 112"/>
                      <a:gd name="T52" fmla="*/ 36 w 36"/>
                      <a:gd name="T53" fmla="*/ 16 h 112"/>
                      <a:gd name="T54" fmla="*/ 34 w 36"/>
                      <a:gd name="T55" fmla="*/ 9 h 112"/>
                      <a:gd name="T56" fmla="*/ 18 w 36"/>
                      <a:gd name="T57" fmla="*/ 108 h 112"/>
                      <a:gd name="T58" fmla="*/ 14 w 36"/>
                      <a:gd name="T59" fmla="*/ 104 h 112"/>
                      <a:gd name="T60" fmla="*/ 18 w 36"/>
                      <a:gd name="T61" fmla="*/ 100 h 112"/>
                      <a:gd name="T62" fmla="*/ 22 w 36"/>
                      <a:gd name="T63" fmla="*/ 104 h 112"/>
                      <a:gd name="T64" fmla="*/ 18 w 36"/>
                      <a:gd name="T65"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112">
                        <a:moveTo>
                          <a:pt x="34" y="9"/>
                        </a:moveTo>
                        <a:cubicBezTo>
                          <a:pt x="33" y="7"/>
                          <a:pt x="32" y="5"/>
                          <a:pt x="30" y="3"/>
                        </a:cubicBezTo>
                        <a:cubicBezTo>
                          <a:pt x="29" y="2"/>
                          <a:pt x="28" y="1"/>
                          <a:pt x="26" y="0"/>
                        </a:cubicBezTo>
                        <a:cubicBezTo>
                          <a:pt x="26" y="20"/>
                          <a:pt x="26" y="20"/>
                          <a:pt x="26" y="20"/>
                        </a:cubicBezTo>
                        <a:cubicBezTo>
                          <a:pt x="10" y="20"/>
                          <a:pt x="10" y="20"/>
                          <a:pt x="10" y="20"/>
                        </a:cubicBezTo>
                        <a:cubicBezTo>
                          <a:pt x="10" y="0"/>
                          <a:pt x="10" y="0"/>
                          <a:pt x="10" y="0"/>
                        </a:cubicBezTo>
                        <a:cubicBezTo>
                          <a:pt x="8" y="1"/>
                          <a:pt x="7" y="2"/>
                          <a:pt x="5" y="3"/>
                        </a:cubicBezTo>
                        <a:cubicBezTo>
                          <a:pt x="4" y="5"/>
                          <a:pt x="2" y="7"/>
                          <a:pt x="1" y="9"/>
                        </a:cubicBezTo>
                        <a:cubicBezTo>
                          <a:pt x="1" y="11"/>
                          <a:pt x="0" y="14"/>
                          <a:pt x="0" y="16"/>
                        </a:cubicBezTo>
                        <a:cubicBezTo>
                          <a:pt x="0" y="18"/>
                          <a:pt x="1" y="20"/>
                          <a:pt x="1" y="22"/>
                        </a:cubicBezTo>
                        <a:cubicBezTo>
                          <a:pt x="2" y="25"/>
                          <a:pt x="4" y="27"/>
                          <a:pt x="5" y="28"/>
                        </a:cubicBezTo>
                        <a:cubicBezTo>
                          <a:pt x="6" y="29"/>
                          <a:pt x="7" y="30"/>
                          <a:pt x="7" y="30"/>
                        </a:cubicBezTo>
                        <a:cubicBezTo>
                          <a:pt x="8" y="31"/>
                          <a:pt x="9" y="31"/>
                          <a:pt x="10" y="32"/>
                        </a:cubicBezTo>
                        <a:cubicBezTo>
                          <a:pt x="10" y="104"/>
                          <a:pt x="10" y="104"/>
                          <a:pt x="10" y="104"/>
                        </a:cubicBezTo>
                        <a:cubicBezTo>
                          <a:pt x="10" y="105"/>
                          <a:pt x="10" y="106"/>
                          <a:pt x="10" y="107"/>
                        </a:cubicBezTo>
                        <a:cubicBezTo>
                          <a:pt x="11" y="108"/>
                          <a:pt x="11" y="109"/>
                          <a:pt x="12" y="110"/>
                        </a:cubicBezTo>
                        <a:cubicBezTo>
                          <a:pt x="13" y="111"/>
                          <a:pt x="14" y="111"/>
                          <a:pt x="15" y="112"/>
                        </a:cubicBezTo>
                        <a:cubicBezTo>
                          <a:pt x="16" y="112"/>
                          <a:pt x="17" y="112"/>
                          <a:pt x="18" y="112"/>
                        </a:cubicBezTo>
                        <a:cubicBezTo>
                          <a:pt x="19" y="112"/>
                          <a:pt x="20" y="112"/>
                          <a:pt x="21" y="112"/>
                        </a:cubicBezTo>
                        <a:cubicBezTo>
                          <a:pt x="22" y="111"/>
                          <a:pt x="23" y="111"/>
                          <a:pt x="24" y="110"/>
                        </a:cubicBezTo>
                        <a:cubicBezTo>
                          <a:pt x="24" y="109"/>
                          <a:pt x="25" y="108"/>
                          <a:pt x="25" y="107"/>
                        </a:cubicBezTo>
                        <a:cubicBezTo>
                          <a:pt x="26" y="106"/>
                          <a:pt x="26" y="105"/>
                          <a:pt x="26" y="104"/>
                        </a:cubicBezTo>
                        <a:cubicBezTo>
                          <a:pt x="26" y="32"/>
                          <a:pt x="26" y="32"/>
                          <a:pt x="26" y="32"/>
                        </a:cubicBezTo>
                        <a:cubicBezTo>
                          <a:pt x="27" y="31"/>
                          <a:pt x="28" y="31"/>
                          <a:pt x="28" y="30"/>
                        </a:cubicBezTo>
                        <a:cubicBezTo>
                          <a:pt x="29" y="30"/>
                          <a:pt x="30" y="29"/>
                          <a:pt x="30" y="28"/>
                        </a:cubicBezTo>
                        <a:cubicBezTo>
                          <a:pt x="32" y="27"/>
                          <a:pt x="33" y="25"/>
                          <a:pt x="34" y="23"/>
                        </a:cubicBezTo>
                        <a:cubicBezTo>
                          <a:pt x="35" y="20"/>
                          <a:pt x="36" y="18"/>
                          <a:pt x="36" y="16"/>
                        </a:cubicBezTo>
                        <a:cubicBezTo>
                          <a:pt x="36" y="14"/>
                          <a:pt x="35" y="11"/>
                          <a:pt x="34" y="9"/>
                        </a:cubicBezTo>
                        <a:close/>
                        <a:moveTo>
                          <a:pt x="18" y="108"/>
                        </a:moveTo>
                        <a:cubicBezTo>
                          <a:pt x="16" y="108"/>
                          <a:pt x="14" y="106"/>
                          <a:pt x="14" y="104"/>
                        </a:cubicBezTo>
                        <a:cubicBezTo>
                          <a:pt x="14" y="102"/>
                          <a:pt x="16" y="100"/>
                          <a:pt x="18" y="100"/>
                        </a:cubicBezTo>
                        <a:cubicBezTo>
                          <a:pt x="20" y="100"/>
                          <a:pt x="22" y="102"/>
                          <a:pt x="22" y="104"/>
                        </a:cubicBezTo>
                        <a:cubicBezTo>
                          <a:pt x="22" y="106"/>
                          <a:pt x="20" y="108"/>
                          <a:pt x="18" y="108"/>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latin typeface="Segoe UI"/>
                      <a:ea typeface="+mn-ea"/>
                      <a:cs typeface="+mn-cs"/>
                    </a:endParaRPr>
                  </a:p>
                </p:txBody>
              </p:sp>
            </p:grpSp>
          </p:grpSp>
        </p:grpSp>
      </p:grpSp>
      <p:pic>
        <p:nvPicPr>
          <p:cNvPr id="164" name="Picture 163">
            <a:extLst>
              <a:ext uri="{FF2B5EF4-FFF2-40B4-BE49-F238E27FC236}">
                <a16:creationId xmlns:a16="http://schemas.microsoft.com/office/drawing/2014/main" id="{5EC1DCCD-2B74-BA82-83BA-296A4888D26B}"/>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1607653" y="6220147"/>
            <a:ext cx="205865" cy="153507"/>
          </a:xfrm>
          <a:prstGeom prst="rect">
            <a:avLst/>
          </a:prstGeom>
        </p:spPr>
      </p:pic>
      <p:grpSp>
        <p:nvGrpSpPr>
          <p:cNvPr id="475" name="Group 474">
            <a:extLst>
              <a:ext uri="{FF2B5EF4-FFF2-40B4-BE49-F238E27FC236}">
                <a16:creationId xmlns:a16="http://schemas.microsoft.com/office/drawing/2014/main" id="{80EA3D8E-9921-73BE-A30C-CE3DE1B2BA86}"/>
              </a:ext>
            </a:extLst>
          </p:cNvPr>
          <p:cNvGrpSpPr/>
          <p:nvPr/>
        </p:nvGrpSpPr>
        <p:grpSpPr>
          <a:xfrm>
            <a:off x="235102" y="3350793"/>
            <a:ext cx="1699150" cy="272212"/>
            <a:chOff x="206532" y="3347120"/>
            <a:chExt cx="1745001" cy="279557"/>
          </a:xfrm>
        </p:grpSpPr>
        <p:grpSp>
          <p:nvGrpSpPr>
            <p:cNvPr id="433" name="Group 432">
              <a:extLst>
                <a:ext uri="{FF2B5EF4-FFF2-40B4-BE49-F238E27FC236}">
                  <a16:creationId xmlns:a16="http://schemas.microsoft.com/office/drawing/2014/main" id="{0057B60D-E1B5-6CAC-487B-31B93AF31E57}"/>
                </a:ext>
              </a:extLst>
            </p:cNvPr>
            <p:cNvGrpSpPr/>
            <p:nvPr/>
          </p:nvGrpSpPr>
          <p:grpSpPr>
            <a:xfrm>
              <a:off x="1582909" y="3347120"/>
              <a:ext cx="368624" cy="278260"/>
              <a:chOff x="7156514" y="2459865"/>
              <a:chExt cx="1747624" cy="1319212"/>
            </a:xfrm>
          </p:grpSpPr>
          <p:grpSp>
            <p:nvGrpSpPr>
              <p:cNvPr id="471" name="Group 470">
                <a:extLst>
                  <a:ext uri="{FF2B5EF4-FFF2-40B4-BE49-F238E27FC236}">
                    <a16:creationId xmlns:a16="http://schemas.microsoft.com/office/drawing/2014/main" id="{D460C0FE-73FD-2ACB-6FA3-9DB993E4161A}"/>
                  </a:ext>
                </a:extLst>
              </p:cNvPr>
              <p:cNvGrpSpPr/>
              <p:nvPr/>
            </p:nvGrpSpPr>
            <p:grpSpPr>
              <a:xfrm>
                <a:off x="7156514" y="2459865"/>
                <a:ext cx="1747624" cy="1319212"/>
                <a:chOff x="7987238" y="1610486"/>
                <a:chExt cx="506061" cy="382007"/>
              </a:xfrm>
            </p:grpSpPr>
            <p:sp>
              <p:nvSpPr>
                <p:cNvPr id="473" name="Rectangle 472">
                  <a:extLst>
                    <a:ext uri="{FF2B5EF4-FFF2-40B4-BE49-F238E27FC236}">
                      <a16:creationId xmlns:a16="http://schemas.microsoft.com/office/drawing/2014/main" id="{AAF26CDE-5A8F-D253-3DAA-9A5157FDAF71}"/>
                    </a:ext>
                  </a:extLst>
                </p:cNvPr>
                <p:cNvSpPr/>
                <p:nvPr/>
              </p:nvSpPr>
              <p:spPr bwMode="auto">
                <a:xfrm>
                  <a:off x="7994852" y="1610486"/>
                  <a:ext cx="498447" cy="30271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74" name="monitor">
                  <a:extLst>
                    <a:ext uri="{FF2B5EF4-FFF2-40B4-BE49-F238E27FC236}">
                      <a16:creationId xmlns:a16="http://schemas.microsoft.com/office/drawing/2014/main" id="{BF3B12AD-7F5A-3CCA-44EC-73F84CC6BA6A}"/>
                    </a:ext>
                  </a:extLst>
                </p:cNvPr>
                <p:cNvSpPr>
                  <a:spLocks noChangeAspect="1" noEditPoints="1"/>
                </p:cNvSpPr>
                <p:nvPr/>
              </p:nvSpPr>
              <p:spPr bwMode="auto">
                <a:xfrm>
                  <a:off x="7987238"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solidFill>
                  <a:schemeClr val="bg1">
                    <a:lumMod val="95000"/>
                  </a:schemeClr>
                </a:solidFill>
                <a:ln w="14224" cap="sq">
                  <a:solidFill>
                    <a:schemeClr val="bg2">
                      <a:lumMod val="10000"/>
                    </a:scheme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sp>
            <p:nvSpPr>
              <p:cNvPr id="472" name="Freeform 6">
                <a:extLst>
                  <a:ext uri="{FF2B5EF4-FFF2-40B4-BE49-F238E27FC236}">
                    <a16:creationId xmlns:a16="http://schemas.microsoft.com/office/drawing/2014/main" id="{4EDD3165-52D8-9314-2B9F-D80075378BE3}"/>
                  </a:ext>
                </a:extLst>
              </p:cNvPr>
              <p:cNvSpPr>
                <a:spLocks noEditPoints="1"/>
              </p:cNvSpPr>
              <p:nvPr/>
            </p:nvSpPr>
            <p:spPr bwMode="auto">
              <a:xfrm>
                <a:off x="7685435" y="2645550"/>
                <a:ext cx="663488" cy="656450"/>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nvGrpSpPr>
            <p:cNvPr id="434" name="Group 433">
              <a:extLst>
                <a:ext uri="{FF2B5EF4-FFF2-40B4-BE49-F238E27FC236}">
                  <a16:creationId xmlns:a16="http://schemas.microsoft.com/office/drawing/2014/main" id="{31D2F130-9163-DDC2-19DA-C6AF6D31BBF9}"/>
                </a:ext>
              </a:extLst>
            </p:cNvPr>
            <p:cNvGrpSpPr/>
            <p:nvPr/>
          </p:nvGrpSpPr>
          <p:grpSpPr>
            <a:xfrm>
              <a:off x="1130422" y="3348417"/>
              <a:ext cx="368624" cy="278260"/>
              <a:chOff x="7987238" y="1610486"/>
              <a:chExt cx="506061" cy="382007"/>
            </a:xfrm>
          </p:grpSpPr>
          <p:sp>
            <p:nvSpPr>
              <p:cNvPr id="464" name="Rectangle 463">
                <a:extLst>
                  <a:ext uri="{FF2B5EF4-FFF2-40B4-BE49-F238E27FC236}">
                    <a16:creationId xmlns:a16="http://schemas.microsoft.com/office/drawing/2014/main" id="{96AA21B6-2D36-026B-CFA7-C4B075E9BEB5}"/>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65" name="Group 464">
                <a:extLst>
                  <a:ext uri="{FF2B5EF4-FFF2-40B4-BE49-F238E27FC236}">
                    <a16:creationId xmlns:a16="http://schemas.microsoft.com/office/drawing/2014/main" id="{BBDB8AC7-A9F7-0014-4165-59D326E2CA24}"/>
                  </a:ext>
                </a:extLst>
              </p:cNvPr>
              <p:cNvGrpSpPr/>
              <p:nvPr/>
            </p:nvGrpSpPr>
            <p:grpSpPr>
              <a:xfrm>
                <a:off x="7987238" y="1610486"/>
                <a:ext cx="498447" cy="382007"/>
                <a:chOff x="9563138" y="2462727"/>
                <a:chExt cx="516394" cy="395761"/>
              </a:xfrm>
            </p:grpSpPr>
            <p:sp>
              <p:nvSpPr>
                <p:cNvPr id="466" name="monitor">
                  <a:extLst>
                    <a:ext uri="{FF2B5EF4-FFF2-40B4-BE49-F238E27FC236}">
                      <a16:creationId xmlns:a16="http://schemas.microsoft.com/office/drawing/2014/main" id="{882057FA-2756-66B4-DEE4-C9923AC63AC3}"/>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467" name="Group 466">
                  <a:extLst>
                    <a:ext uri="{FF2B5EF4-FFF2-40B4-BE49-F238E27FC236}">
                      <a16:creationId xmlns:a16="http://schemas.microsoft.com/office/drawing/2014/main" id="{AEC760FA-5C88-5039-5B68-87C11FA303F2}"/>
                    </a:ext>
                  </a:extLst>
                </p:cNvPr>
                <p:cNvGrpSpPr/>
                <p:nvPr/>
              </p:nvGrpSpPr>
              <p:grpSpPr>
                <a:xfrm>
                  <a:off x="9746672" y="2545410"/>
                  <a:ext cx="107950" cy="134938"/>
                  <a:chOff x="9444088" y="2885171"/>
                  <a:chExt cx="107950" cy="134938"/>
                </a:xfrm>
                <a:solidFill>
                  <a:schemeClr val="tx1"/>
                </a:solidFill>
              </p:grpSpPr>
              <p:sp>
                <p:nvSpPr>
                  <p:cNvPr id="468" name="Freeform 26">
                    <a:extLst>
                      <a:ext uri="{FF2B5EF4-FFF2-40B4-BE49-F238E27FC236}">
                        <a16:creationId xmlns:a16="http://schemas.microsoft.com/office/drawing/2014/main" id="{151922E0-885D-BF58-854F-63AFA23BB24C}"/>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9" name="Freeform 27">
                    <a:extLst>
                      <a:ext uri="{FF2B5EF4-FFF2-40B4-BE49-F238E27FC236}">
                        <a16:creationId xmlns:a16="http://schemas.microsoft.com/office/drawing/2014/main" id="{ED2EBC6B-C2B3-E9F6-3590-15740B25DB3F}"/>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435" name="Group 434">
              <a:extLst>
                <a:ext uri="{FF2B5EF4-FFF2-40B4-BE49-F238E27FC236}">
                  <a16:creationId xmlns:a16="http://schemas.microsoft.com/office/drawing/2014/main" id="{0A0D76FF-42E3-4484-3688-03832A47B9CF}"/>
                </a:ext>
              </a:extLst>
            </p:cNvPr>
            <p:cNvGrpSpPr/>
            <p:nvPr/>
          </p:nvGrpSpPr>
          <p:grpSpPr>
            <a:xfrm>
              <a:off x="683484" y="3348417"/>
              <a:ext cx="363077" cy="278260"/>
              <a:chOff x="7398246" y="1610486"/>
              <a:chExt cx="498447" cy="382007"/>
            </a:xfrm>
          </p:grpSpPr>
          <p:sp>
            <p:nvSpPr>
              <p:cNvPr id="456" name="monitor">
                <a:extLst>
                  <a:ext uri="{FF2B5EF4-FFF2-40B4-BE49-F238E27FC236}">
                    <a16:creationId xmlns:a16="http://schemas.microsoft.com/office/drawing/2014/main" id="{743CEFBB-CCAF-5D28-A073-D6A1DA206F94}"/>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457" name="Rectangle 456">
                <a:extLst>
                  <a:ext uri="{FF2B5EF4-FFF2-40B4-BE49-F238E27FC236}">
                    <a16:creationId xmlns:a16="http://schemas.microsoft.com/office/drawing/2014/main" id="{1BF1422F-E270-992A-EA0B-2F01C749E602}"/>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59" name="Group 11">
                <a:extLst>
                  <a:ext uri="{FF2B5EF4-FFF2-40B4-BE49-F238E27FC236}">
                    <a16:creationId xmlns:a16="http://schemas.microsoft.com/office/drawing/2014/main" id="{F4DE516A-425F-8B29-4FF6-C3C3B62E2B1F}"/>
                  </a:ext>
                </a:extLst>
              </p:cNvPr>
              <p:cNvGrpSpPr>
                <a:grpSpLocks noChangeAspect="1"/>
              </p:cNvGrpSpPr>
              <p:nvPr/>
            </p:nvGrpSpPr>
            <p:grpSpPr bwMode="auto">
              <a:xfrm>
                <a:off x="7581678" y="1714920"/>
                <a:ext cx="111860" cy="111860"/>
                <a:chOff x="5664" y="1835"/>
                <a:chExt cx="73" cy="73"/>
              </a:xfrm>
              <a:solidFill>
                <a:schemeClr val="bg1"/>
              </a:solidFill>
            </p:grpSpPr>
            <p:sp>
              <p:nvSpPr>
                <p:cNvPr id="460" name="Freeform 12">
                  <a:extLst>
                    <a:ext uri="{FF2B5EF4-FFF2-40B4-BE49-F238E27FC236}">
                      <a16:creationId xmlns:a16="http://schemas.microsoft.com/office/drawing/2014/main" id="{26C7D507-431C-B5C8-7F9C-665BC82B5CFC}"/>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1" name="Freeform 13">
                  <a:extLst>
                    <a:ext uri="{FF2B5EF4-FFF2-40B4-BE49-F238E27FC236}">
                      <a16:creationId xmlns:a16="http://schemas.microsoft.com/office/drawing/2014/main" id="{42CEAA2D-6A0D-7CD5-D970-3E626E530596}"/>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2" name="Freeform 14">
                  <a:extLst>
                    <a:ext uri="{FF2B5EF4-FFF2-40B4-BE49-F238E27FC236}">
                      <a16:creationId xmlns:a16="http://schemas.microsoft.com/office/drawing/2014/main" id="{33397A29-893B-53F2-D8FE-12748C8B808E}"/>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3" name="Freeform 15">
                  <a:extLst>
                    <a:ext uri="{FF2B5EF4-FFF2-40B4-BE49-F238E27FC236}">
                      <a16:creationId xmlns:a16="http://schemas.microsoft.com/office/drawing/2014/main" id="{CD461D08-FB09-C347-C5EB-DFE6EB37DC03}"/>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nvGrpSpPr>
            <p:cNvPr id="436" name="Group 435">
              <a:extLst>
                <a:ext uri="{FF2B5EF4-FFF2-40B4-BE49-F238E27FC236}">
                  <a16:creationId xmlns:a16="http://schemas.microsoft.com/office/drawing/2014/main" id="{C04ED8E8-BC30-A8CE-E9E8-0CAA1BF196A9}"/>
                </a:ext>
              </a:extLst>
            </p:cNvPr>
            <p:cNvGrpSpPr/>
            <p:nvPr/>
          </p:nvGrpSpPr>
          <p:grpSpPr>
            <a:xfrm>
              <a:off x="444718" y="3348417"/>
              <a:ext cx="154905" cy="257165"/>
              <a:chOff x="7084723" y="1610486"/>
              <a:chExt cx="212660" cy="353049"/>
            </a:xfrm>
          </p:grpSpPr>
          <p:sp>
            <p:nvSpPr>
              <p:cNvPr id="450" name="Rectangle 449">
                <a:extLst>
                  <a:ext uri="{FF2B5EF4-FFF2-40B4-BE49-F238E27FC236}">
                    <a16:creationId xmlns:a16="http://schemas.microsoft.com/office/drawing/2014/main" id="{E2EE7EDA-3219-0E32-1950-26CF4378E26E}"/>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51" name="Group 450">
                <a:extLst>
                  <a:ext uri="{FF2B5EF4-FFF2-40B4-BE49-F238E27FC236}">
                    <a16:creationId xmlns:a16="http://schemas.microsoft.com/office/drawing/2014/main" id="{D0EF9F19-7F41-467D-21B4-D061F3DD78B2}"/>
                  </a:ext>
                </a:extLst>
              </p:cNvPr>
              <p:cNvGrpSpPr/>
              <p:nvPr/>
            </p:nvGrpSpPr>
            <p:grpSpPr>
              <a:xfrm>
                <a:off x="7138556" y="1706457"/>
                <a:ext cx="104198" cy="130248"/>
                <a:chOff x="9444088" y="2885171"/>
                <a:chExt cx="107950" cy="134938"/>
              </a:xfrm>
              <a:solidFill>
                <a:schemeClr val="bg1"/>
              </a:solidFill>
            </p:grpSpPr>
            <p:sp>
              <p:nvSpPr>
                <p:cNvPr id="454" name="Freeform 26">
                  <a:extLst>
                    <a:ext uri="{FF2B5EF4-FFF2-40B4-BE49-F238E27FC236}">
                      <a16:creationId xmlns:a16="http://schemas.microsoft.com/office/drawing/2014/main" id="{5B841E0F-A5B7-0032-F904-3740127F199C}"/>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55" name="Freeform 27">
                  <a:extLst>
                    <a:ext uri="{FF2B5EF4-FFF2-40B4-BE49-F238E27FC236}">
                      <a16:creationId xmlns:a16="http://schemas.microsoft.com/office/drawing/2014/main" id="{D8C1EF40-9A31-D302-267A-9581C44D2C46}"/>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452" name="CellPhone_E8EA">
                <a:extLst>
                  <a:ext uri="{FF2B5EF4-FFF2-40B4-BE49-F238E27FC236}">
                    <a16:creationId xmlns:a16="http://schemas.microsoft.com/office/drawing/2014/main" id="{B8D1855E-0B09-621B-8E6D-5C451C8967A6}"/>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453" name="Straight Connector 452">
                <a:extLst>
                  <a:ext uri="{FF2B5EF4-FFF2-40B4-BE49-F238E27FC236}">
                    <a16:creationId xmlns:a16="http://schemas.microsoft.com/office/drawing/2014/main" id="{4AEDA56B-CE41-9A03-2FB3-1AD5DC768B08}"/>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437" name="Group 436">
              <a:extLst>
                <a:ext uri="{FF2B5EF4-FFF2-40B4-BE49-F238E27FC236}">
                  <a16:creationId xmlns:a16="http://schemas.microsoft.com/office/drawing/2014/main" id="{21CC7332-0635-4D2E-0D7A-9ADB34A8AA18}"/>
                </a:ext>
              </a:extLst>
            </p:cNvPr>
            <p:cNvGrpSpPr/>
            <p:nvPr/>
          </p:nvGrpSpPr>
          <p:grpSpPr>
            <a:xfrm>
              <a:off x="206532" y="3348790"/>
              <a:ext cx="154325" cy="257165"/>
              <a:chOff x="6490922" y="1610486"/>
              <a:chExt cx="211865" cy="353049"/>
            </a:xfrm>
          </p:grpSpPr>
          <p:sp>
            <p:nvSpPr>
              <p:cNvPr id="438" name="Rectangle 437">
                <a:extLst>
                  <a:ext uri="{FF2B5EF4-FFF2-40B4-BE49-F238E27FC236}">
                    <a16:creationId xmlns:a16="http://schemas.microsoft.com/office/drawing/2014/main" id="{A05951B9-174D-8EAA-9150-9F1BC432F6D8}"/>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39" name="Group 30">
                <a:extLst>
                  <a:ext uri="{FF2B5EF4-FFF2-40B4-BE49-F238E27FC236}">
                    <a16:creationId xmlns:a16="http://schemas.microsoft.com/office/drawing/2014/main" id="{363F6079-787A-FE5C-1B8A-F0DDD07261C4}"/>
                  </a:ext>
                </a:extLst>
              </p:cNvPr>
              <p:cNvGrpSpPr>
                <a:grpSpLocks noChangeAspect="1"/>
              </p:cNvGrpSpPr>
              <p:nvPr/>
            </p:nvGrpSpPr>
            <p:grpSpPr bwMode="auto">
              <a:xfrm>
                <a:off x="6545792" y="1729376"/>
                <a:ext cx="111361" cy="115269"/>
                <a:chOff x="5049" y="1841"/>
                <a:chExt cx="57" cy="59"/>
              </a:xfrm>
              <a:solidFill>
                <a:schemeClr val="bg1"/>
              </a:solidFill>
            </p:grpSpPr>
            <p:sp>
              <p:nvSpPr>
                <p:cNvPr id="442" name="Freeform 31">
                  <a:extLst>
                    <a:ext uri="{FF2B5EF4-FFF2-40B4-BE49-F238E27FC236}">
                      <a16:creationId xmlns:a16="http://schemas.microsoft.com/office/drawing/2014/main" id="{47B4EF4D-617B-E708-4CAB-82BBBA2B069F}"/>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3" name="Freeform 32">
                  <a:extLst>
                    <a:ext uri="{FF2B5EF4-FFF2-40B4-BE49-F238E27FC236}">
                      <a16:creationId xmlns:a16="http://schemas.microsoft.com/office/drawing/2014/main" id="{576DC067-1ECB-1E0E-FC2C-D0AF9A7EE3DD}"/>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4" name="Freeform 33">
                  <a:extLst>
                    <a:ext uri="{FF2B5EF4-FFF2-40B4-BE49-F238E27FC236}">
                      <a16:creationId xmlns:a16="http://schemas.microsoft.com/office/drawing/2014/main" id="{F9DC2247-500B-B5E9-54CC-B1256D764127}"/>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5" name="Freeform 34">
                  <a:extLst>
                    <a:ext uri="{FF2B5EF4-FFF2-40B4-BE49-F238E27FC236}">
                      <a16:creationId xmlns:a16="http://schemas.microsoft.com/office/drawing/2014/main" id="{9379A1F1-5526-90AD-423A-5A049249EE22}"/>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6" name="Freeform 35">
                  <a:extLst>
                    <a:ext uri="{FF2B5EF4-FFF2-40B4-BE49-F238E27FC236}">
                      <a16:creationId xmlns:a16="http://schemas.microsoft.com/office/drawing/2014/main" id="{730262F3-B59D-8F4B-B114-DA2C553AF112}"/>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7" name="Freeform 36">
                  <a:extLst>
                    <a:ext uri="{FF2B5EF4-FFF2-40B4-BE49-F238E27FC236}">
                      <a16:creationId xmlns:a16="http://schemas.microsoft.com/office/drawing/2014/main" id="{06CC74F8-50CE-2E69-D910-1BD2056FDF27}"/>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8" name="Freeform 37">
                  <a:extLst>
                    <a:ext uri="{FF2B5EF4-FFF2-40B4-BE49-F238E27FC236}">
                      <a16:creationId xmlns:a16="http://schemas.microsoft.com/office/drawing/2014/main" id="{5D0E759B-135A-E685-59B0-4CA00C3E8F32}"/>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9" name="Freeform 38">
                  <a:extLst>
                    <a:ext uri="{FF2B5EF4-FFF2-40B4-BE49-F238E27FC236}">
                      <a16:creationId xmlns:a16="http://schemas.microsoft.com/office/drawing/2014/main" id="{6C2AC31F-838D-0FDE-ABDC-44B597C505E4}"/>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440" name="CellPhone_E8EA">
                <a:extLst>
                  <a:ext uri="{FF2B5EF4-FFF2-40B4-BE49-F238E27FC236}">
                    <a16:creationId xmlns:a16="http://schemas.microsoft.com/office/drawing/2014/main" id="{521C34FC-26FA-6DFF-226E-97DEF93AB250}"/>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441" name="Straight Connector 440">
                <a:extLst>
                  <a:ext uri="{FF2B5EF4-FFF2-40B4-BE49-F238E27FC236}">
                    <a16:creationId xmlns:a16="http://schemas.microsoft.com/office/drawing/2014/main" id="{CD11BD71-A9F4-3B24-77F8-0E944DEAAAD9}"/>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sp>
        <p:nvSpPr>
          <p:cNvPr id="48" name="Rectangle 47">
            <a:hlinkClick r:id="rId155" tooltip="Microsoft Defender for Identity (formerly Azure ATP) detects on-premises identity attacks using behavioral analysis (UEBA) + specific detections for Pass the Hash/Ticket/Password, Golden Ticket, Skeleton Key, and others."/>
            <a:extLst>
              <a:ext uri="{FF2B5EF4-FFF2-40B4-BE49-F238E27FC236}">
                <a16:creationId xmlns:a16="http://schemas.microsoft.com/office/drawing/2014/main" id="{64445BA6-6D0B-5914-76FA-E448C63B4082}"/>
              </a:ext>
            </a:extLst>
          </p:cNvPr>
          <p:cNvSpPr/>
          <p:nvPr/>
        </p:nvSpPr>
        <p:spPr>
          <a:xfrm>
            <a:off x="3100462" y="1022209"/>
            <a:ext cx="438448" cy="929320"/>
          </a:xfrm>
          <a:prstGeom prst="rect">
            <a:avLst/>
          </a:prstGeom>
          <a:solidFill>
            <a:schemeClr val="bg1"/>
          </a:solidFill>
          <a:ln w="14224" cap="flat" cmpd="sng" algn="ctr">
            <a:solidFill>
              <a:schemeClr val="accent3">
                <a:lumMod val="20000"/>
                <a:lumOff val="80000"/>
              </a:schemeClr>
            </a:solidFill>
            <a:prstDash val="solid"/>
          </a:ln>
          <a:effectLst/>
        </p:spPr>
        <p:txBody>
          <a:bodyPr lIns="45720" tIns="502920" rIns="45720" bIns="0" rtlCol="0" anchor="t"/>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Data</a:t>
            </a:r>
          </a:p>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500" b="1" i="1" u="none" strike="noStrike" kern="0" cap="none" spc="0" normalizeH="0" baseline="0" noProof="0">
                <a:ln>
                  <a:noFill/>
                </a:ln>
                <a:solidFill>
                  <a:srgbClr val="505050">
                    <a:lumMod val="60000"/>
                    <a:lumOff val="40000"/>
                  </a:srgbClr>
                </a:solidFill>
                <a:effectLst/>
                <a:uLnTx/>
                <a:uFillTx/>
                <a:latin typeface="Segoe Pro Semibold" panose="020B0702040504020203" pitchFamily="34" charset="0"/>
                <a:ea typeface="+mn-ea"/>
                <a:cs typeface="Segoe UI" panose="020B0502040204020203" pitchFamily="34" charset="0"/>
              </a:rPr>
              <a:t>SQL, DLP,  &amp; more</a:t>
            </a:r>
          </a:p>
        </p:txBody>
      </p:sp>
      <p:grpSp>
        <p:nvGrpSpPr>
          <p:cNvPr id="168" name="Group 167">
            <a:extLst>
              <a:ext uri="{FF2B5EF4-FFF2-40B4-BE49-F238E27FC236}">
                <a16:creationId xmlns:a16="http://schemas.microsoft.com/office/drawing/2014/main" id="{D2C0CBE9-F687-C40F-53A4-B113CAAC742A}"/>
              </a:ext>
            </a:extLst>
          </p:cNvPr>
          <p:cNvGrpSpPr/>
          <p:nvPr/>
        </p:nvGrpSpPr>
        <p:grpSpPr>
          <a:xfrm>
            <a:off x="252603" y="746376"/>
            <a:ext cx="4420904" cy="723605"/>
            <a:chOff x="252603" y="746376"/>
            <a:chExt cx="4420904" cy="723605"/>
          </a:xfrm>
        </p:grpSpPr>
        <p:sp>
          <p:nvSpPr>
            <p:cNvPr id="756" name="Rectangle 755">
              <a:hlinkClick r:id="rId160" tooltip="Unified detection and response platform designed to simplify security operations with integrated detection, automated investigation and response across platforms and clouds. "/>
              <a:extLst>
                <a:ext uri="{FF2B5EF4-FFF2-40B4-BE49-F238E27FC236}">
                  <a16:creationId xmlns:a16="http://schemas.microsoft.com/office/drawing/2014/main" id="{85BCED09-695D-4641-A2DF-3AF6A077FBD8}"/>
                </a:ext>
              </a:extLst>
            </p:cNvPr>
            <p:cNvSpPr/>
            <p:nvPr/>
          </p:nvSpPr>
          <p:spPr>
            <a:xfrm>
              <a:off x="252603" y="749016"/>
              <a:ext cx="4258788" cy="720465"/>
            </a:xfrm>
            <a:prstGeom prst="rect">
              <a:avLst/>
            </a:prstGeom>
            <a:solidFill>
              <a:srgbClr val="E5F3FF"/>
            </a:solidFill>
            <a:ln w="19050" cap="flat" cmpd="sng" algn="ctr">
              <a:solidFill>
                <a:srgbClr val="003C6C"/>
              </a:solidFill>
              <a:prstDash val="solid"/>
            </a:ln>
            <a:effectLst/>
          </p:spPr>
          <p:txBody>
            <a:bodyPr lIns="45720" tIns="27432" rIns="548640" rtlCol="0" anchor="t"/>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1050" b="1" i="0" u="none" strike="noStrike" kern="0" cap="none" spc="0" normalizeH="0" baseline="0" noProof="0">
                  <a:ln>
                    <a:noFill/>
                  </a:ln>
                  <a:solidFill>
                    <a:srgbClr val="000000"/>
                  </a:solidFill>
                  <a:effectLst/>
                  <a:uLnTx/>
                  <a:uFillTx/>
                  <a:latin typeface="Segoe UI"/>
                  <a:ea typeface="+mn-ea"/>
                  <a:cs typeface="Segoe UI Semibold" panose="020B0702040204020203" pitchFamily="34" charset="0"/>
                </a:rPr>
                <a:t>Microsoft Defender XDR</a:t>
              </a: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800" b="0" i="1"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rPr>
                <a:t>Unified Threat Detection and Response across IT, OT, and IoT Assets </a:t>
              </a:r>
            </a:p>
            <a:p>
              <a:pPr marL="57150" marR="0" lvl="0" indent="0" algn="ctr" defTabSz="914400" rtl="0" eaLnBrk="1" fontAlgn="auto" latinLnBrk="0" hangingPunct="1">
                <a:lnSpc>
                  <a:spcPct val="90000"/>
                </a:lnSpc>
                <a:spcBef>
                  <a:spcPts val="200"/>
                </a:spcBef>
                <a:spcAft>
                  <a:spcPts val="150"/>
                </a:spcAft>
                <a:buClrTx/>
                <a:buSzTx/>
                <a:buFontTx/>
                <a:buNone/>
                <a:tabLst/>
                <a:defRPr/>
              </a:pPr>
              <a:r>
                <a:rPr kumimoji="0" lang="en-US" sz="70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Incident Response | Automation </a:t>
              </a:r>
              <a:r>
                <a:rPr kumimoji="0" lang="en-US" sz="70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sym typeface="Wingdings" panose="05000000000000000000" pitchFamily="2" charset="2"/>
                </a:rPr>
                <a:t>| </a:t>
              </a:r>
              <a:r>
                <a:rPr kumimoji="0" lang="en-US" sz="70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Threat Hunting | Threat Intelligence</a:t>
              </a: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800" b="0" i="1"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endParaRP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1050" b="1" i="1" u="none" strike="noStrike" kern="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23" name="L-Shape 22">
              <a:extLst>
                <a:ext uri="{FF2B5EF4-FFF2-40B4-BE49-F238E27FC236}">
                  <a16:creationId xmlns:a16="http://schemas.microsoft.com/office/drawing/2014/main" id="{1E79F032-0612-2B55-DBF8-08F5C1BAE180}"/>
                </a:ext>
              </a:extLst>
            </p:cNvPr>
            <p:cNvSpPr/>
            <p:nvPr/>
          </p:nvSpPr>
          <p:spPr bwMode="auto">
            <a:xfrm flipH="1">
              <a:off x="252819" y="836267"/>
              <a:ext cx="4262285" cy="633714"/>
            </a:xfrm>
            <a:prstGeom prst="corner">
              <a:avLst>
                <a:gd name="adj1" fmla="val 9239"/>
                <a:gd name="adj2" fmla="val 76811"/>
              </a:avLst>
            </a:prstGeom>
            <a:solidFill>
              <a:srgbClr val="E5F3FF"/>
            </a:solidFill>
            <a:ln w="19050">
              <a:gradFill>
                <a:gsLst>
                  <a:gs pos="0">
                    <a:srgbClr val="003C6C"/>
                  </a:gs>
                  <a:gs pos="74000">
                    <a:srgbClr val="003C6C"/>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40" tIns="27432"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err="1">
                <a:ln>
                  <a:noFill/>
                </a:ln>
                <a:solidFill>
                  <a:sysClr val="windowText" lastClr="000000"/>
                </a:solidFill>
                <a:effectLst/>
                <a:uLnTx/>
                <a:uFillTx/>
                <a:latin typeface="Segoe UI" panose="020B0502040204020203" pitchFamily="34" charset="0"/>
                <a:ea typeface="+mn-ea"/>
                <a:cs typeface="Segoe UI" panose="020B0502040204020203" pitchFamily="34" charset="0"/>
              </a:endParaRPr>
            </a:p>
          </p:txBody>
        </p:sp>
        <p:sp>
          <p:nvSpPr>
            <p:cNvPr id="53" name="Rectangle 52">
              <a:hlinkClick r:id="rId161" tooltip="Microsoft Azure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E4D38D7F-0E76-3F95-87AD-06D7F06C58D0}"/>
                </a:ext>
              </a:extLst>
            </p:cNvPr>
            <p:cNvSpPr/>
            <p:nvPr/>
          </p:nvSpPr>
          <p:spPr>
            <a:xfrm>
              <a:off x="3862153" y="922088"/>
              <a:ext cx="811354" cy="291989"/>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Microsoft Sentinel </a:t>
              </a:r>
            </a:p>
          </p:txBody>
        </p:sp>
        <p:grpSp>
          <p:nvGrpSpPr>
            <p:cNvPr id="55" name="Group 54">
              <a:extLst>
                <a:ext uri="{FF2B5EF4-FFF2-40B4-BE49-F238E27FC236}">
                  <a16:creationId xmlns:a16="http://schemas.microsoft.com/office/drawing/2014/main" id="{D9FDD3D5-385F-C7D1-EF49-B118D92E3C51}"/>
                </a:ext>
              </a:extLst>
            </p:cNvPr>
            <p:cNvGrpSpPr/>
            <p:nvPr/>
          </p:nvGrpSpPr>
          <p:grpSpPr>
            <a:xfrm>
              <a:off x="4222130" y="869462"/>
              <a:ext cx="93267" cy="96421"/>
              <a:chOff x="1489569" y="-398422"/>
              <a:chExt cx="123825" cy="128013"/>
            </a:xfrm>
          </p:grpSpPr>
          <p:pic>
            <p:nvPicPr>
              <p:cNvPr id="54" name="Graphic 53">
                <a:extLst>
                  <a:ext uri="{FF2B5EF4-FFF2-40B4-BE49-F238E27FC236}">
                    <a16:creationId xmlns:a16="http://schemas.microsoft.com/office/drawing/2014/main" id="{6D24A654-495B-D272-5612-86D14C63105E}"/>
                  </a:ext>
                </a:extLst>
              </p:cNvPr>
              <p:cNvPicPr>
                <a:picLocks noChangeAspect="1"/>
              </p:cNvPicPr>
              <p:nvPr/>
            </p:nvPicPr>
            <p:blipFill>
              <a:blip r:embed="rId162">
                <a:extLst>
                  <a:ext uri="{96DAC541-7B7A-43D3-8B79-37D633B846F1}">
                    <asvg:svgBlip xmlns:asvg="http://schemas.microsoft.com/office/drawing/2016/SVG/main" r:embed="rId163"/>
                  </a:ext>
                </a:extLst>
              </a:blip>
              <a:srcRect/>
              <a:stretch/>
            </p:blipFill>
            <p:spPr>
              <a:xfrm>
                <a:off x="1490061" y="-398422"/>
                <a:ext cx="122842" cy="122842"/>
              </a:xfrm>
              <a:prstGeom prst="rect">
                <a:avLst/>
              </a:prstGeom>
            </p:spPr>
          </p:pic>
          <p:pic>
            <p:nvPicPr>
              <p:cNvPr id="52" name="Graphic 51">
                <a:extLst>
                  <a:ext uri="{FF2B5EF4-FFF2-40B4-BE49-F238E27FC236}">
                    <a16:creationId xmlns:a16="http://schemas.microsoft.com/office/drawing/2014/main" id="{7E01E46D-7989-3280-2590-28ED4A4441D3}"/>
                  </a:ext>
                </a:extLst>
              </p:cNvPr>
              <p:cNvPicPr>
                <a:picLocks noChangeAspect="1"/>
              </p:cNvPicPr>
              <p:nvPr/>
            </p:nvPicPr>
            <p:blipFill>
              <a:blip r:embed="rId164">
                <a:extLst>
                  <a:ext uri="{96DAC541-7B7A-43D3-8B79-37D633B846F1}">
                    <asvg:svgBlip xmlns:asvg="http://schemas.microsoft.com/office/drawing/2016/SVG/main" r:embed="rId165"/>
                  </a:ext>
                </a:extLst>
              </a:blip>
              <a:srcRect/>
              <a:stretch/>
            </p:blipFill>
            <p:spPr>
              <a:xfrm>
                <a:off x="1489569" y="-393251"/>
                <a:ext cx="123825" cy="122842"/>
              </a:xfrm>
              <a:prstGeom prst="rect">
                <a:avLst/>
              </a:prstGeom>
            </p:spPr>
          </p:pic>
        </p:grpSp>
        <p:sp>
          <p:nvSpPr>
            <p:cNvPr id="61" name="TextBox 60">
              <a:extLst>
                <a:ext uri="{FF2B5EF4-FFF2-40B4-BE49-F238E27FC236}">
                  <a16:creationId xmlns:a16="http://schemas.microsoft.com/office/drawing/2014/main" id="{4D066AE0-3D4F-2504-9302-338B9A4B1B8F}"/>
                </a:ext>
              </a:extLst>
            </p:cNvPr>
            <p:cNvSpPr txBox="1"/>
            <p:nvPr/>
          </p:nvSpPr>
          <p:spPr>
            <a:xfrm>
              <a:off x="3994080" y="1183571"/>
              <a:ext cx="549367" cy="20774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Cloud Native </a:t>
              </a:r>
              <a:b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br>
              <a: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SIEM, SOAR, </a:t>
              </a:r>
              <a:b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br>
              <a: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and UEBA</a:t>
              </a:r>
              <a:endParaRPr kumimoji="0" lang="en-US" sz="450" b="1"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endParaRPr>
            </a:p>
          </p:txBody>
        </p:sp>
        <p:grpSp>
          <p:nvGrpSpPr>
            <p:cNvPr id="66" name="Group 65">
              <a:extLst>
                <a:ext uri="{FF2B5EF4-FFF2-40B4-BE49-F238E27FC236}">
                  <a16:creationId xmlns:a16="http://schemas.microsoft.com/office/drawing/2014/main" id="{7A1B2B44-D554-F7EE-4C77-C3FB24C314A8}"/>
                </a:ext>
              </a:extLst>
            </p:cNvPr>
            <p:cNvGrpSpPr/>
            <p:nvPr/>
          </p:nvGrpSpPr>
          <p:grpSpPr>
            <a:xfrm>
              <a:off x="1019899" y="1222268"/>
              <a:ext cx="2220831" cy="232195"/>
              <a:chOff x="1277743" y="-310499"/>
              <a:chExt cx="2220831" cy="232195"/>
            </a:xfrm>
          </p:grpSpPr>
          <p:sp>
            <p:nvSpPr>
              <p:cNvPr id="158" name="Rectangle 157">
                <a:hlinkClick r:id="rId166" tooltip="Microsoft Security Copilot (Preview) uses generative AI to help detect threats, investigate incidents, write up investigations, and improve security posture."/>
                <a:extLst>
                  <a:ext uri="{FF2B5EF4-FFF2-40B4-BE49-F238E27FC236}">
                    <a16:creationId xmlns:a16="http://schemas.microsoft.com/office/drawing/2014/main" id="{D10504FB-6C77-E3A3-035C-AE041E7B59CD}"/>
                  </a:ext>
                </a:extLst>
              </p:cNvPr>
              <p:cNvSpPr/>
              <p:nvPr/>
            </p:nvSpPr>
            <p:spPr>
              <a:xfrm>
                <a:off x="1277743" y="-310499"/>
                <a:ext cx="2220831" cy="232195"/>
              </a:xfrm>
              <a:prstGeom prst="rect">
                <a:avLst/>
              </a:prstGeom>
              <a:solidFill>
                <a:srgbClr val="E5F3FF"/>
              </a:solidFill>
              <a:ln w="19050" cap="flat" cmpd="sng" algn="ctr">
                <a:gradFill>
                  <a:gsLst>
                    <a:gs pos="7000">
                      <a:srgbClr val="E5F3FF"/>
                    </a:gs>
                    <a:gs pos="16000">
                      <a:srgbClr val="003C6C"/>
                    </a:gs>
                    <a:gs pos="83000">
                      <a:srgbClr val="003C6C"/>
                    </a:gs>
                    <a:gs pos="93000">
                      <a:srgbClr val="E5F3FF"/>
                    </a:gs>
                  </a:gsLst>
                  <a:lin ang="5400000" scaled="1"/>
                </a:gradFill>
                <a:prstDash val="solid"/>
              </a:ln>
              <a:effectLst/>
            </p:spPr>
            <p:txBody>
              <a:bodyPr lIns="182880" rIns="45720" rtlCol="0" anchor="ctr"/>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900" b="1" i="0" u="none" strike="noStrike" kern="0" cap="none" spc="0" normalizeH="0" baseline="0" noProof="0">
                    <a:ln>
                      <a:noFill/>
                    </a:ln>
                    <a:solidFill>
                      <a:srgbClr val="0078D7">
                        <a:lumMod val="75000"/>
                      </a:srgbClr>
                    </a:solidFill>
                    <a:effectLst/>
                    <a:uLnTx/>
                    <a:uFillTx/>
                    <a:latin typeface="Segoe UI Semibold" panose="020B0702040204020203" pitchFamily="34" charset="0"/>
                    <a:ea typeface="+mn-ea"/>
                    <a:cs typeface="Segoe UI Semibold" panose="020B0702040204020203" pitchFamily="34" charset="0"/>
                  </a:rPr>
                  <a:t>Microsoft Security Copilot (Preview)</a:t>
                </a:r>
              </a:p>
            </p:txBody>
          </p:sp>
          <p:pic>
            <p:nvPicPr>
              <p:cNvPr id="106" name="Graphic 105">
                <a:extLst>
                  <a:ext uri="{FF2B5EF4-FFF2-40B4-BE49-F238E27FC236}">
                    <a16:creationId xmlns:a16="http://schemas.microsoft.com/office/drawing/2014/main" id="{58788F87-9B45-E485-6717-68514C42EC5E}"/>
                  </a:ext>
                </a:extLst>
              </p:cNvPr>
              <p:cNvPicPr>
                <a:picLocks noChangeAspect="1"/>
              </p:cNvPicPr>
              <p:nvPr/>
            </p:nvPicPr>
            <p:blipFill>
              <a:blip r:embed="rId167">
                <a:extLst>
                  <a:ext uri="{28A0092B-C50C-407E-A947-70E740481C1C}">
                    <a14:useLocalDpi xmlns:a14="http://schemas.microsoft.com/office/drawing/2010/main" val="0"/>
                  </a:ext>
                  <a:ext uri="{96DAC541-7B7A-43D3-8B79-37D633B846F1}">
                    <asvg:svgBlip xmlns:asvg="http://schemas.microsoft.com/office/drawing/2016/SVG/main" r:embed="rId168"/>
                  </a:ext>
                </a:extLst>
              </a:blip>
              <a:stretch>
                <a:fillRect/>
              </a:stretch>
            </p:blipFill>
            <p:spPr>
              <a:xfrm>
                <a:off x="1316886" y="-279586"/>
                <a:ext cx="156107" cy="156107"/>
              </a:xfrm>
              <a:prstGeom prst="rect">
                <a:avLst/>
              </a:prstGeom>
            </p:spPr>
          </p:pic>
        </p:grpSp>
        <p:sp>
          <p:nvSpPr>
            <p:cNvPr id="68" name="Rectangle 67">
              <a:hlinkClick r:id="rId160" tooltip="Unified detection and response platform designed to simplify security operations with integrated detection, automated investigation and response across platforms and clouds. "/>
              <a:extLst>
                <a:ext uri="{FF2B5EF4-FFF2-40B4-BE49-F238E27FC236}">
                  <a16:creationId xmlns:a16="http://schemas.microsoft.com/office/drawing/2014/main" id="{A290D615-68B6-2611-1495-F8034E0DBE87}"/>
                </a:ext>
              </a:extLst>
            </p:cNvPr>
            <p:cNvSpPr/>
            <p:nvPr/>
          </p:nvSpPr>
          <p:spPr>
            <a:xfrm>
              <a:off x="255658" y="746376"/>
              <a:ext cx="4258788" cy="715258"/>
            </a:xfrm>
            <a:prstGeom prst="rect">
              <a:avLst/>
            </a:prstGeom>
            <a:noFill/>
            <a:ln w="19050" cap="flat" cmpd="sng" algn="ctr">
              <a:solidFill>
                <a:srgbClr val="003C6C"/>
              </a:solidFill>
              <a:prstDash val="solid"/>
            </a:ln>
            <a:effectLst/>
          </p:spPr>
          <p:txBody>
            <a:bodyPr lIns="45720" tIns="27432" rIns="45720" rtlCol="0" anchor="t"/>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grpSp>
      <p:grpSp>
        <p:nvGrpSpPr>
          <p:cNvPr id="170" name="Group 169">
            <a:extLst>
              <a:ext uri="{FF2B5EF4-FFF2-40B4-BE49-F238E27FC236}">
                <a16:creationId xmlns:a16="http://schemas.microsoft.com/office/drawing/2014/main" id="{1F455B86-A00D-0EB3-381C-03663449EF76}"/>
              </a:ext>
            </a:extLst>
          </p:cNvPr>
          <p:cNvGrpSpPr/>
          <p:nvPr/>
        </p:nvGrpSpPr>
        <p:grpSpPr>
          <a:xfrm>
            <a:off x="2724135" y="394478"/>
            <a:ext cx="1780533" cy="311785"/>
            <a:chOff x="9943238" y="2804841"/>
            <a:chExt cx="1780533" cy="306933"/>
          </a:xfrm>
        </p:grpSpPr>
        <p:sp>
          <p:nvSpPr>
            <p:cNvPr id="176" name="Rectangle 175">
              <a:hlinkClick r:id="rId169" tooltip="The Microsoft Intelligent Security Association (MISA) is an ecosystem of independent software vendors and managed security service providers that have integrated their solutions to better defend against a world of increasing threats."/>
              <a:extLst>
                <a:ext uri="{FF2B5EF4-FFF2-40B4-BE49-F238E27FC236}">
                  <a16:creationId xmlns:a16="http://schemas.microsoft.com/office/drawing/2014/main" id="{9192BBC3-E1BA-102D-2591-F804BC11BE84}"/>
                </a:ext>
              </a:extLst>
            </p:cNvPr>
            <p:cNvSpPr/>
            <p:nvPr/>
          </p:nvSpPr>
          <p:spPr>
            <a:xfrm>
              <a:off x="9943238" y="2804841"/>
              <a:ext cx="1780533" cy="306933"/>
            </a:xfrm>
            <a:prstGeom prst="rect">
              <a:avLst/>
            </a:prstGeom>
            <a:solidFill>
              <a:srgbClr val="EAFCEA"/>
            </a:solidFill>
            <a:ln w="12700">
              <a:solidFill>
                <a:srgbClr val="505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292608" tIns="73152" rIns="45720" bIns="73152"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Managed Security Operations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a:ea typeface="+mn-ea"/>
                  <a:cs typeface="Segoe UI" panose="020B0502040204020203" pitchFamily="34" charset="0"/>
                </a:rPr>
                <a:t>Using Microsoft Security</a:t>
              </a:r>
            </a:p>
          </p:txBody>
        </p:sp>
        <p:sp>
          <p:nvSpPr>
            <p:cNvPr id="188" name="Commitments_EC4D">
              <a:extLst>
                <a:ext uri="{FF2B5EF4-FFF2-40B4-BE49-F238E27FC236}">
                  <a16:creationId xmlns:a16="http://schemas.microsoft.com/office/drawing/2014/main" id="{CA1908E8-0219-3859-98BA-0953AA1FCA7B}"/>
                </a:ext>
              </a:extLst>
            </p:cNvPr>
            <p:cNvSpPr>
              <a:spLocks noChangeAspect="1" noEditPoints="1"/>
            </p:cNvSpPr>
            <p:nvPr/>
          </p:nvSpPr>
          <p:spPr bwMode="auto">
            <a:xfrm>
              <a:off x="10005919" y="2872352"/>
              <a:ext cx="171080" cy="158486"/>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207" name="Group 206">
            <a:extLst>
              <a:ext uri="{FF2B5EF4-FFF2-40B4-BE49-F238E27FC236}">
                <a16:creationId xmlns:a16="http://schemas.microsoft.com/office/drawing/2014/main" id="{199EF363-5516-72E1-9163-09D34DFB8080}"/>
              </a:ext>
            </a:extLst>
          </p:cNvPr>
          <p:cNvGrpSpPr/>
          <p:nvPr/>
        </p:nvGrpSpPr>
        <p:grpSpPr>
          <a:xfrm>
            <a:off x="256360" y="394478"/>
            <a:ext cx="2443036" cy="311785"/>
            <a:chOff x="256360" y="395132"/>
            <a:chExt cx="2443036" cy="311785"/>
          </a:xfrm>
        </p:grpSpPr>
        <p:sp>
          <p:nvSpPr>
            <p:cNvPr id="211" name="Rectangle 210">
              <a:extLst>
                <a:ext uri="{FF2B5EF4-FFF2-40B4-BE49-F238E27FC236}">
                  <a16:creationId xmlns:a16="http://schemas.microsoft.com/office/drawing/2014/main" id="{786D3F95-2D33-18A6-8D67-332BDE645197}"/>
                </a:ext>
              </a:extLst>
            </p:cNvPr>
            <p:cNvSpPr/>
            <p:nvPr/>
          </p:nvSpPr>
          <p:spPr>
            <a:xfrm>
              <a:off x="256360" y="395132"/>
              <a:ext cx="2443036" cy="311785"/>
            </a:xfrm>
            <a:prstGeom prst="rect">
              <a:avLst/>
            </a:prstGeom>
            <a:solidFill>
              <a:srgbClr val="EAFCEA"/>
            </a:solidFill>
            <a:ln w="12700" cap="flat" cmpd="sng" algn="ctr">
              <a:solidFill>
                <a:srgbClr val="505050"/>
              </a:solidFill>
              <a:prstDash val="solid"/>
            </a:ln>
            <a:effectLst/>
          </p:spPr>
          <p:txBody>
            <a:bodyPr lIns="274320" tIns="18288" rIns="45720" rtlCol="0" anchor="t"/>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Microsoft Security Experts</a:t>
              </a:r>
            </a:p>
          </p:txBody>
        </p:sp>
        <p:sp>
          <p:nvSpPr>
            <p:cNvPr id="214" name="Rectangle 213">
              <a:hlinkClick r:id="rId170" tooltip="Provides assistance with incident response, recovery, and hunting (onsite and remotely). The incident response is effectively &quot;on retainer&quot; for customers with Premier/Unified Support."/>
              <a:extLst>
                <a:ext uri="{FF2B5EF4-FFF2-40B4-BE49-F238E27FC236}">
                  <a16:creationId xmlns:a16="http://schemas.microsoft.com/office/drawing/2014/main" id="{13096903-9279-EDB6-3CA4-F07D968AB12C}"/>
                </a:ext>
              </a:extLst>
            </p:cNvPr>
            <p:cNvSpPr/>
            <p:nvPr/>
          </p:nvSpPr>
          <p:spPr>
            <a:xfrm>
              <a:off x="454841" y="561121"/>
              <a:ext cx="2187196" cy="134652"/>
            </a:xfrm>
            <a:prstGeom prst="rect">
              <a:avLst/>
            </a:prstGeom>
            <a:noFill/>
            <a:ln w="14224" cap="flat" cmpd="sng" algn="ctr">
              <a:noFill/>
              <a:prstDash val="solid"/>
            </a:ln>
            <a:effectLst/>
          </p:spPr>
          <p:txBody>
            <a:bodyPr lIns="45720" rIns="0" rtlCol="0" anchor="ct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6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Defender Experts | Detection and Response Team (DART)</a:t>
              </a:r>
            </a:p>
          </p:txBody>
        </p:sp>
        <p:sp>
          <p:nvSpPr>
            <p:cNvPr id="215" name="people_4" title="Icon of a person">
              <a:extLst>
                <a:ext uri="{FF2B5EF4-FFF2-40B4-BE49-F238E27FC236}">
                  <a16:creationId xmlns:a16="http://schemas.microsoft.com/office/drawing/2014/main" id="{D9F3A104-8AE7-08F3-7C14-05AB5BC1BEEC}"/>
                </a:ext>
              </a:extLst>
            </p:cNvPr>
            <p:cNvSpPr>
              <a:spLocks noChangeAspect="1" noEditPoints="1"/>
            </p:cNvSpPr>
            <p:nvPr/>
          </p:nvSpPr>
          <p:spPr bwMode="auto">
            <a:xfrm>
              <a:off x="303074" y="433870"/>
              <a:ext cx="151767" cy="158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58" name="Rectangle 57">
            <a:extLst>
              <a:ext uri="{FF2B5EF4-FFF2-40B4-BE49-F238E27FC236}">
                <a16:creationId xmlns:a16="http://schemas.microsoft.com/office/drawing/2014/main" id="{F52368FA-F477-8DAE-F519-93E22F766DAF}"/>
              </a:ext>
            </a:extLst>
          </p:cNvPr>
          <p:cNvSpPr/>
          <p:nvPr/>
        </p:nvSpPr>
        <p:spPr bwMode="auto">
          <a:xfrm>
            <a:off x="10281942" y="2218277"/>
            <a:ext cx="1306761" cy="318649"/>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9" name="Rectangle 58">
            <a:extLst>
              <a:ext uri="{FF2B5EF4-FFF2-40B4-BE49-F238E27FC236}">
                <a16:creationId xmlns:a16="http://schemas.microsoft.com/office/drawing/2014/main" id="{63D43DDE-0FA0-DE01-1A1F-8EA7A61B3A9D}"/>
              </a:ext>
            </a:extLst>
          </p:cNvPr>
          <p:cNvSpPr/>
          <p:nvPr/>
        </p:nvSpPr>
        <p:spPr bwMode="auto">
          <a:xfrm>
            <a:off x="10088420" y="6082122"/>
            <a:ext cx="1500284" cy="318649"/>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 name="Rectangle 59">
            <a:extLst>
              <a:ext uri="{FF2B5EF4-FFF2-40B4-BE49-F238E27FC236}">
                <a16:creationId xmlns:a16="http://schemas.microsoft.com/office/drawing/2014/main" id="{A21746A1-3D47-969F-5107-F1DDB0464386}"/>
              </a:ext>
            </a:extLst>
          </p:cNvPr>
          <p:cNvSpPr/>
          <p:nvPr/>
        </p:nvSpPr>
        <p:spPr bwMode="auto">
          <a:xfrm>
            <a:off x="2015487" y="3762718"/>
            <a:ext cx="1416130" cy="485298"/>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2" name="Rectangle 61">
            <a:extLst>
              <a:ext uri="{FF2B5EF4-FFF2-40B4-BE49-F238E27FC236}">
                <a16:creationId xmlns:a16="http://schemas.microsoft.com/office/drawing/2014/main" id="{B30221AA-AE0C-C012-5FD2-A63C54828128}"/>
              </a:ext>
            </a:extLst>
          </p:cNvPr>
          <p:cNvSpPr/>
          <p:nvPr/>
        </p:nvSpPr>
        <p:spPr bwMode="auto">
          <a:xfrm>
            <a:off x="8654842" y="2530485"/>
            <a:ext cx="1410025" cy="486945"/>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 name="Rectangle 62">
            <a:extLst>
              <a:ext uri="{FF2B5EF4-FFF2-40B4-BE49-F238E27FC236}">
                <a16:creationId xmlns:a16="http://schemas.microsoft.com/office/drawing/2014/main" id="{46FBE5C4-252E-E9E9-34B7-CA205FCB1BFE}"/>
              </a:ext>
            </a:extLst>
          </p:cNvPr>
          <p:cNvSpPr/>
          <p:nvPr/>
        </p:nvSpPr>
        <p:spPr bwMode="auto">
          <a:xfrm>
            <a:off x="10130248" y="974471"/>
            <a:ext cx="1949956" cy="331632"/>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4" name="Rectangle 63">
            <a:extLst>
              <a:ext uri="{FF2B5EF4-FFF2-40B4-BE49-F238E27FC236}">
                <a16:creationId xmlns:a16="http://schemas.microsoft.com/office/drawing/2014/main" id="{300712C4-32D2-7AE9-A18F-7E916795D1CD}"/>
              </a:ext>
            </a:extLst>
          </p:cNvPr>
          <p:cNvSpPr/>
          <p:nvPr/>
        </p:nvSpPr>
        <p:spPr bwMode="auto">
          <a:xfrm>
            <a:off x="4239684" y="5778335"/>
            <a:ext cx="473850" cy="235334"/>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 name="Rectangle 64">
            <a:extLst>
              <a:ext uri="{FF2B5EF4-FFF2-40B4-BE49-F238E27FC236}">
                <a16:creationId xmlns:a16="http://schemas.microsoft.com/office/drawing/2014/main" id="{8848BCD1-82F2-0991-C255-EABAED098A3F}"/>
              </a:ext>
            </a:extLst>
          </p:cNvPr>
          <p:cNvSpPr/>
          <p:nvPr/>
        </p:nvSpPr>
        <p:spPr bwMode="auto">
          <a:xfrm>
            <a:off x="2406353" y="4896868"/>
            <a:ext cx="4114179" cy="303269"/>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 name="Rectangle 66">
            <a:extLst>
              <a:ext uri="{FF2B5EF4-FFF2-40B4-BE49-F238E27FC236}">
                <a16:creationId xmlns:a16="http://schemas.microsoft.com/office/drawing/2014/main" id="{978F3620-7DC2-C38F-EA67-3A9928E40941}"/>
              </a:ext>
            </a:extLst>
          </p:cNvPr>
          <p:cNvSpPr/>
          <p:nvPr/>
        </p:nvSpPr>
        <p:spPr bwMode="auto">
          <a:xfrm>
            <a:off x="47318" y="2473581"/>
            <a:ext cx="2033451" cy="600725"/>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Rectangle 68">
            <a:extLst>
              <a:ext uri="{FF2B5EF4-FFF2-40B4-BE49-F238E27FC236}">
                <a16:creationId xmlns:a16="http://schemas.microsoft.com/office/drawing/2014/main" id="{37DC17F7-3FD1-F9F6-793C-EEDA36B7AC6D}"/>
              </a:ext>
            </a:extLst>
          </p:cNvPr>
          <p:cNvSpPr/>
          <p:nvPr/>
        </p:nvSpPr>
        <p:spPr bwMode="auto">
          <a:xfrm>
            <a:off x="1492582" y="3221574"/>
            <a:ext cx="542111" cy="471599"/>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Rectangle 69">
            <a:extLst>
              <a:ext uri="{FF2B5EF4-FFF2-40B4-BE49-F238E27FC236}">
                <a16:creationId xmlns:a16="http://schemas.microsoft.com/office/drawing/2014/main" id="{846C8E46-D3EC-0C6E-96C5-94EDC9705728}"/>
              </a:ext>
            </a:extLst>
          </p:cNvPr>
          <p:cNvSpPr/>
          <p:nvPr/>
        </p:nvSpPr>
        <p:spPr bwMode="auto">
          <a:xfrm>
            <a:off x="4665951" y="1086862"/>
            <a:ext cx="1759723" cy="893356"/>
          </a:xfrm>
          <a:prstGeom prst="rect">
            <a:avLst/>
          </a:prstGeom>
          <a:solidFill>
            <a:srgbClr val="FFD6D6"/>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3200" b="1" i="0" u="none" strike="noStrike" kern="1200" cap="none" spc="0" normalizeH="0" baseline="0" noProof="0">
                <a:ln>
                  <a:noFill/>
                </a:ln>
                <a:solidFill>
                  <a:schemeClr val="tx1"/>
                </a:solidFill>
                <a:effectLst/>
                <a:uLnTx/>
                <a:uFillTx/>
                <a:latin typeface="Segoe UI"/>
                <a:ea typeface="Segoe UI" pitchFamily="34" charset="0"/>
                <a:cs typeface="Segoe UI" pitchFamily="34" charset="0"/>
              </a:rPr>
              <a:t>Changes</a:t>
            </a:r>
          </a:p>
        </p:txBody>
      </p:sp>
      <p:sp>
        <p:nvSpPr>
          <p:cNvPr id="71" name="Rectangle 70">
            <a:extLst>
              <a:ext uri="{FF2B5EF4-FFF2-40B4-BE49-F238E27FC236}">
                <a16:creationId xmlns:a16="http://schemas.microsoft.com/office/drawing/2014/main" id="{9AC5E0EC-6298-CDC8-A9D4-322C15CA2D81}"/>
              </a:ext>
            </a:extLst>
          </p:cNvPr>
          <p:cNvSpPr/>
          <p:nvPr/>
        </p:nvSpPr>
        <p:spPr bwMode="auto">
          <a:xfrm>
            <a:off x="6742442" y="6178556"/>
            <a:ext cx="1352860" cy="318649"/>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 name="Rectangle 71">
            <a:extLst>
              <a:ext uri="{FF2B5EF4-FFF2-40B4-BE49-F238E27FC236}">
                <a16:creationId xmlns:a16="http://schemas.microsoft.com/office/drawing/2014/main" id="{22C766D0-4271-F0CF-250C-333A928418E8}"/>
              </a:ext>
            </a:extLst>
          </p:cNvPr>
          <p:cNvSpPr/>
          <p:nvPr/>
        </p:nvSpPr>
        <p:spPr bwMode="auto">
          <a:xfrm>
            <a:off x="1564053" y="6505598"/>
            <a:ext cx="692061" cy="318649"/>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Rectangle 73">
            <a:extLst>
              <a:ext uri="{FF2B5EF4-FFF2-40B4-BE49-F238E27FC236}">
                <a16:creationId xmlns:a16="http://schemas.microsoft.com/office/drawing/2014/main" id="{1CB8D617-B22C-C68E-750A-E4799B4F2F87}"/>
              </a:ext>
            </a:extLst>
          </p:cNvPr>
          <p:cNvSpPr/>
          <p:nvPr/>
        </p:nvSpPr>
        <p:spPr bwMode="auto">
          <a:xfrm>
            <a:off x="213759" y="5178560"/>
            <a:ext cx="11789271" cy="303269"/>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 name="Rectangle 74">
            <a:extLst>
              <a:ext uri="{FF2B5EF4-FFF2-40B4-BE49-F238E27FC236}">
                <a16:creationId xmlns:a16="http://schemas.microsoft.com/office/drawing/2014/main" id="{E6F5201A-9D22-A80C-1786-40B49C155973}"/>
              </a:ext>
            </a:extLst>
          </p:cNvPr>
          <p:cNvSpPr/>
          <p:nvPr/>
        </p:nvSpPr>
        <p:spPr bwMode="auto">
          <a:xfrm>
            <a:off x="201931" y="342114"/>
            <a:ext cx="4390526" cy="1668027"/>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 name="Rectangle 75">
            <a:extLst>
              <a:ext uri="{FF2B5EF4-FFF2-40B4-BE49-F238E27FC236}">
                <a16:creationId xmlns:a16="http://schemas.microsoft.com/office/drawing/2014/main" id="{79B41DBC-C8B4-A230-4218-C2539E66C4D2}"/>
              </a:ext>
            </a:extLst>
          </p:cNvPr>
          <p:cNvSpPr/>
          <p:nvPr/>
        </p:nvSpPr>
        <p:spPr bwMode="auto">
          <a:xfrm>
            <a:off x="10224710" y="682286"/>
            <a:ext cx="930363" cy="265894"/>
          </a:xfrm>
          <a:prstGeom prst="rect">
            <a:avLst/>
          </a:prstGeom>
          <a:solidFill>
            <a:srgbClr val="FF0000">
              <a:alpha val="16000"/>
            </a:srgbClr>
          </a:solidFill>
          <a:ln w="57150">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3566960851"/>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985CAD08-0FC0-CFBB-62E1-146ECF3AAAAA}"/>
              </a:ext>
            </a:extLst>
          </p:cNvPr>
          <p:cNvGrpSpPr/>
          <p:nvPr/>
        </p:nvGrpSpPr>
        <p:grpSpPr>
          <a:xfrm>
            <a:off x="8422632" y="103218"/>
            <a:ext cx="3580398" cy="1509440"/>
            <a:chOff x="8422632" y="103218"/>
            <a:chExt cx="3580398" cy="1509440"/>
          </a:xfrm>
        </p:grpSpPr>
        <p:grpSp>
          <p:nvGrpSpPr>
            <p:cNvPr id="56" name="Group 55">
              <a:extLst>
                <a:ext uri="{FF2B5EF4-FFF2-40B4-BE49-F238E27FC236}">
                  <a16:creationId xmlns:a16="http://schemas.microsoft.com/office/drawing/2014/main" id="{EB62B977-E102-EDFE-51F5-90DE1571606B}"/>
                </a:ext>
              </a:extLst>
            </p:cNvPr>
            <p:cNvGrpSpPr/>
            <p:nvPr/>
          </p:nvGrpSpPr>
          <p:grpSpPr>
            <a:xfrm>
              <a:off x="8422632" y="103218"/>
              <a:ext cx="3580398" cy="1509440"/>
              <a:chOff x="8422632" y="103218"/>
              <a:chExt cx="3580398" cy="1509440"/>
            </a:xfrm>
          </p:grpSpPr>
          <p:sp>
            <p:nvSpPr>
              <p:cNvPr id="129" name="L-Shape 128">
                <a:extLst>
                  <a:ext uri="{FF2B5EF4-FFF2-40B4-BE49-F238E27FC236}">
                    <a16:creationId xmlns:a16="http://schemas.microsoft.com/office/drawing/2014/main" id="{3E914202-C956-4DF3-91FE-8CE45BBF2583}"/>
                  </a:ext>
                </a:extLst>
              </p:cNvPr>
              <p:cNvSpPr/>
              <p:nvPr/>
            </p:nvSpPr>
            <p:spPr bwMode="auto">
              <a:xfrm rot="10800000" flipH="1">
                <a:off x="8434185" y="149878"/>
                <a:ext cx="3562833" cy="1462780"/>
              </a:xfrm>
              <a:prstGeom prst="corner">
                <a:avLst>
                  <a:gd name="adj1" fmla="val 66280"/>
                  <a:gd name="adj2" fmla="val 112383"/>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83" name="Rectangle 482">
                <a:extLst>
                  <a:ext uri="{FF2B5EF4-FFF2-40B4-BE49-F238E27FC236}">
                    <a16:creationId xmlns:a16="http://schemas.microsoft.com/office/drawing/2014/main" id="{683B3E27-5CEA-4665-AE95-53E3E02BE90B}"/>
                  </a:ext>
                </a:extLst>
              </p:cNvPr>
              <p:cNvSpPr/>
              <p:nvPr/>
            </p:nvSpPr>
            <p:spPr>
              <a:xfrm>
                <a:off x="8422632" y="103218"/>
                <a:ext cx="3580398" cy="257763"/>
              </a:xfrm>
              <a:prstGeom prst="rect">
                <a:avLst/>
              </a:prstGeom>
              <a:solidFill>
                <a:schemeClr val="bg1">
                  <a:lumMod val="50000"/>
                </a:schemeClr>
              </a:solidFill>
            </p:spPr>
            <p:txBody>
              <a:bodyPr wrap="square"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Software as a Service (SaaS)</a:t>
                </a:r>
              </a:p>
            </p:txBody>
          </p:sp>
        </p:grpSp>
        <p:grpSp>
          <p:nvGrpSpPr>
            <p:cNvPr id="51" name="Group 50">
              <a:extLst>
                <a:ext uri="{FF2B5EF4-FFF2-40B4-BE49-F238E27FC236}">
                  <a16:creationId xmlns:a16="http://schemas.microsoft.com/office/drawing/2014/main" id="{A6485193-5778-3B1B-8F53-1BC12AA38A48}"/>
                </a:ext>
              </a:extLst>
            </p:cNvPr>
            <p:cNvGrpSpPr/>
            <p:nvPr/>
          </p:nvGrpSpPr>
          <p:grpSpPr>
            <a:xfrm>
              <a:off x="10189957" y="467296"/>
              <a:ext cx="1704750" cy="487979"/>
              <a:chOff x="10189957" y="467296"/>
              <a:chExt cx="1704750" cy="487979"/>
            </a:xfrm>
          </p:grpSpPr>
          <p:sp>
            <p:nvSpPr>
              <p:cNvPr id="174" name="Rectangle 173">
                <a:extLst>
                  <a:ext uri="{FF2B5EF4-FFF2-40B4-BE49-F238E27FC236}">
                    <a16:creationId xmlns:a16="http://schemas.microsoft.com/office/drawing/2014/main" id="{FB99E1F1-C069-41B5-AF60-3AF92FB3DE66}"/>
                  </a:ext>
                </a:extLst>
              </p:cNvPr>
              <p:cNvSpPr/>
              <p:nvPr/>
            </p:nvSpPr>
            <p:spPr bwMode="auto">
              <a:xfrm>
                <a:off x="10451135" y="775878"/>
                <a:ext cx="77668" cy="8202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5" name="Picture 84">
                <a:extLst>
                  <a:ext uri="{FF2B5EF4-FFF2-40B4-BE49-F238E27FC236}">
                    <a16:creationId xmlns:a16="http://schemas.microsoft.com/office/drawing/2014/main" id="{C02E7335-CDD1-40B2-9517-9347EC109AB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189957" y="481512"/>
                <a:ext cx="156412" cy="204042"/>
              </a:xfrm>
              <a:prstGeom prst="rect">
                <a:avLst/>
              </a:prstGeom>
              <a:solidFill>
                <a:schemeClr val="bg1"/>
              </a:solidFill>
            </p:spPr>
          </p:pic>
          <p:pic>
            <p:nvPicPr>
              <p:cNvPr id="88" name="Picture 87">
                <a:extLst>
                  <a:ext uri="{FF2B5EF4-FFF2-40B4-BE49-F238E27FC236}">
                    <a16:creationId xmlns:a16="http://schemas.microsoft.com/office/drawing/2014/main" id="{6D3B45F0-1A93-44EE-BB95-ED276BCD6C73}"/>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10452693" y="467296"/>
                <a:ext cx="162282" cy="216221"/>
              </a:xfrm>
              <a:prstGeom prst="rect">
                <a:avLst/>
              </a:prstGeom>
            </p:spPr>
          </p:pic>
          <p:grpSp>
            <p:nvGrpSpPr>
              <p:cNvPr id="1110" name="Group 1109">
                <a:extLst>
                  <a:ext uri="{FF2B5EF4-FFF2-40B4-BE49-F238E27FC236}">
                    <a16:creationId xmlns:a16="http://schemas.microsoft.com/office/drawing/2014/main" id="{79DA6777-B372-48C2-842B-7EF5BC75527A}"/>
                  </a:ext>
                </a:extLst>
              </p:cNvPr>
              <p:cNvGrpSpPr/>
              <p:nvPr/>
            </p:nvGrpSpPr>
            <p:grpSpPr>
              <a:xfrm>
                <a:off x="10735954" y="474878"/>
                <a:ext cx="1158753" cy="480397"/>
                <a:chOff x="10616040" y="3089761"/>
                <a:chExt cx="1560016" cy="646755"/>
              </a:xfrm>
            </p:grpSpPr>
            <p:pic>
              <p:nvPicPr>
                <p:cNvPr id="1113" name="Picture 1112">
                  <a:extLst>
                    <a:ext uri="{FF2B5EF4-FFF2-40B4-BE49-F238E27FC236}">
                      <a16:creationId xmlns:a16="http://schemas.microsoft.com/office/drawing/2014/main" id="{EA4A2EF0-B585-4E4D-84C1-1B4305F3849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433313" y="3115320"/>
                  <a:ext cx="211649" cy="211647"/>
                </a:xfrm>
                <a:prstGeom prst="rect">
                  <a:avLst/>
                </a:prstGeom>
              </p:spPr>
            </p:pic>
            <p:pic>
              <p:nvPicPr>
                <p:cNvPr id="1114" name="Picture 1113">
                  <a:extLst>
                    <a:ext uri="{FF2B5EF4-FFF2-40B4-BE49-F238E27FC236}">
                      <a16:creationId xmlns:a16="http://schemas.microsoft.com/office/drawing/2014/main" id="{BB35EF6B-DBFE-4258-AC92-1B7D4EBC511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76257" y="3105197"/>
                  <a:ext cx="331111" cy="231892"/>
                </a:xfrm>
                <a:prstGeom prst="rect">
                  <a:avLst/>
                </a:prstGeom>
              </p:spPr>
            </p:pic>
            <p:pic>
              <p:nvPicPr>
                <p:cNvPr id="1115" name="Picture 1114">
                  <a:extLst>
                    <a:ext uri="{FF2B5EF4-FFF2-40B4-BE49-F238E27FC236}">
                      <a16:creationId xmlns:a16="http://schemas.microsoft.com/office/drawing/2014/main" id="{90487921-D28B-4F82-B646-AE6293F2587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616040" y="3104007"/>
                  <a:ext cx="234272" cy="234274"/>
                </a:xfrm>
                <a:prstGeom prst="rect">
                  <a:avLst/>
                </a:prstGeom>
              </p:spPr>
            </p:pic>
            <p:pic>
              <p:nvPicPr>
                <p:cNvPr id="1116" name="Picture 1115">
                  <a:extLst>
                    <a:ext uri="{FF2B5EF4-FFF2-40B4-BE49-F238E27FC236}">
                      <a16:creationId xmlns:a16="http://schemas.microsoft.com/office/drawing/2014/main" id="{B1C47098-7A7F-4DA1-BBF1-018BDA5C339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1770906" y="3089761"/>
                  <a:ext cx="266246" cy="262764"/>
                </a:xfrm>
                <a:prstGeom prst="rect">
                  <a:avLst/>
                </a:prstGeom>
              </p:spPr>
            </p:pic>
            <p:grpSp>
              <p:nvGrpSpPr>
                <p:cNvPr id="1117" name="Group 1116">
                  <a:extLst>
                    <a:ext uri="{FF2B5EF4-FFF2-40B4-BE49-F238E27FC236}">
                      <a16:creationId xmlns:a16="http://schemas.microsoft.com/office/drawing/2014/main" id="{CCE0982C-1824-47D9-B906-C9E57215F549}"/>
                    </a:ext>
                  </a:extLst>
                </p:cNvPr>
                <p:cNvGrpSpPr/>
                <p:nvPr/>
              </p:nvGrpSpPr>
              <p:grpSpPr>
                <a:xfrm>
                  <a:off x="12003847" y="3532251"/>
                  <a:ext cx="172209" cy="39752"/>
                  <a:chOff x="3696774" y="629014"/>
                  <a:chExt cx="412257" cy="115316"/>
                </a:xfrm>
                <a:solidFill>
                  <a:srgbClr val="000000">
                    <a:lumMod val="65000"/>
                    <a:lumOff val="35000"/>
                  </a:srgbClr>
                </a:solidFill>
              </p:grpSpPr>
              <p:sp>
                <p:nvSpPr>
                  <p:cNvPr id="1122" name="Oval 1121">
                    <a:extLst>
                      <a:ext uri="{FF2B5EF4-FFF2-40B4-BE49-F238E27FC236}">
                        <a16:creationId xmlns:a16="http://schemas.microsoft.com/office/drawing/2014/main" id="{52C471B6-82B3-4C67-9BF2-EA02D8FA45BF}"/>
                      </a:ext>
                    </a:extLst>
                  </p:cNvPr>
                  <p:cNvSpPr/>
                  <p:nvPr/>
                </p:nvSpPr>
                <p:spPr bwMode="auto">
                  <a:xfrm>
                    <a:off x="3696774" y="629034"/>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3" name="Oval 1122">
                    <a:extLst>
                      <a:ext uri="{FF2B5EF4-FFF2-40B4-BE49-F238E27FC236}">
                        <a16:creationId xmlns:a16="http://schemas.microsoft.com/office/drawing/2014/main" id="{76D8B735-C452-4468-9419-A46ACD5A9023}"/>
                      </a:ext>
                    </a:extLst>
                  </p:cNvPr>
                  <p:cNvSpPr/>
                  <p:nvPr/>
                </p:nvSpPr>
                <p:spPr bwMode="auto">
                  <a:xfrm>
                    <a:off x="3855355" y="629034"/>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4" name="Oval 1123">
                    <a:extLst>
                      <a:ext uri="{FF2B5EF4-FFF2-40B4-BE49-F238E27FC236}">
                        <a16:creationId xmlns:a16="http://schemas.microsoft.com/office/drawing/2014/main" id="{BE9106DD-D845-4101-95B4-D85CF8FBC3B8}"/>
                      </a:ext>
                    </a:extLst>
                  </p:cNvPr>
                  <p:cNvSpPr/>
                  <p:nvPr/>
                </p:nvSpPr>
                <p:spPr bwMode="auto">
                  <a:xfrm>
                    <a:off x="4013884" y="629014"/>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1119" name="Picture 1118">
                  <a:extLst>
                    <a:ext uri="{FF2B5EF4-FFF2-40B4-BE49-F238E27FC236}">
                      <a16:creationId xmlns:a16="http://schemas.microsoft.com/office/drawing/2014/main" id="{91353DEB-37F7-4862-80E8-BFCF51A08835}"/>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1225711" y="3466763"/>
                  <a:ext cx="211914" cy="196960"/>
                </a:xfrm>
                <a:prstGeom prst="rect">
                  <a:avLst/>
                </a:prstGeom>
              </p:spPr>
            </p:pic>
            <p:pic>
              <p:nvPicPr>
                <p:cNvPr id="1121" name="Picture 1120">
                  <a:extLst>
                    <a:ext uri="{FF2B5EF4-FFF2-40B4-BE49-F238E27FC236}">
                      <a16:creationId xmlns:a16="http://schemas.microsoft.com/office/drawing/2014/main" id="{A4F2D7C0-FF19-495A-B66B-90D9BCAA54F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541916" y="3378545"/>
                  <a:ext cx="342375" cy="357971"/>
                </a:xfrm>
                <a:prstGeom prst="rect">
                  <a:avLst/>
                </a:prstGeom>
              </p:spPr>
            </p:pic>
          </p:grpSp>
          <p:pic>
            <p:nvPicPr>
              <p:cNvPr id="73" name="Graphic 72">
                <a:extLst>
                  <a:ext uri="{FF2B5EF4-FFF2-40B4-BE49-F238E27FC236}">
                    <a16:creationId xmlns:a16="http://schemas.microsoft.com/office/drawing/2014/main" id="{A32B6C52-4CDE-6167-F9E1-BFEF0C78DC0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278651" y="724646"/>
                <a:ext cx="192854" cy="192854"/>
              </a:xfrm>
              <a:prstGeom prst="rect">
                <a:avLst/>
              </a:prstGeom>
            </p:spPr>
          </p:pic>
          <p:pic>
            <p:nvPicPr>
              <p:cNvPr id="49" name="Picture 48" descr="A colorful gradient stars on a black background&#10;&#10;Description automatically generated">
                <a:extLst>
                  <a:ext uri="{FF2B5EF4-FFF2-40B4-BE49-F238E27FC236}">
                    <a16:creationId xmlns:a16="http://schemas.microsoft.com/office/drawing/2014/main" id="{DBEA22A3-4183-5B2D-F941-417F4330547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69307" y="724646"/>
                <a:ext cx="192086" cy="192854"/>
              </a:xfrm>
              <a:prstGeom prst="rect">
                <a:avLst/>
              </a:prstGeom>
            </p:spPr>
          </p:pic>
          <p:pic>
            <p:nvPicPr>
              <p:cNvPr id="50" name="Picture 4">
                <a:extLst>
                  <a:ext uri="{FF2B5EF4-FFF2-40B4-BE49-F238E27FC236}">
                    <a16:creationId xmlns:a16="http://schemas.microsoft.com/office/drawing/2014/main" id="{AD4DF701-15AC-3705-BEE9-E872D175F70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560309" y="724646"/>
                <a:ext cx="192854" cy="192854"/>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419" name="Rectangle 418">
            <a:extLst>
              <a:ext uri="{FF2B5EF4-FFF2-40B4-BE49-F238E27FC236}">
                <a16:creationId xmlns:a16="http://schemas.microsoft.com/office/drawing/2014/main" id="{5EB95F04-038D-4A6A-819C-FD0B49733238}"/>
              </a:ext>
            </a:extLst>
          </p:cNvPr>
          <p:cNvSpPr/>
          <p:nvPr/>
        </p:nvSpPr>
        <p:spPr bwMode="auto">
          <a:xfrm>
            <a:off x="8434225" y="2288574"/>
            <a:ext cx="1696023" cy="2367012"/>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0" name="Rectangle 499">
            <a:extLst>
              <a:ext uri="{FF2B5EF4-FFF2-40B4-BE49-F238E27FC236}">
                <a16:creationId xmlns:a16="http://schemas.microsoft.com/office/drawing/2014/main" id="{41545B28-3909-43CD-9BD5-D41FE204B710}"/>
              </a:ext>
            </a:extLst>
          </p:cNvPr>
          <p:cNvSpPr/>
          <p:nvPr/>
        </p:nvSpPr>
        <p:spPr>
          <a:xfrm>
            <a:off x="4671020" y="1162598"/>
            <a:ext cx="1748456" cy="761106"/>
          </a:xfrm>
          <a:prstGeom prst="rect">
            <a:avLst/>
          </a:prstGeom>
          <a:noFill/>
          <a:ln w="14224">
            <a:noFill/>
          </a:ln>
        </p:spPr>
        <p:txBody>
          <a:bodyPr wrap="square" tIns="45720">
            <a:spAutoFit/>
          </a:bodyPr>
          <a:lstStyle/>
          <a:p>
            <a:pPr marL="0" marR="0" lvl="0" indent="0" algn="l" defTabSz="914400" rtl="0" eaLnBrk="1" fontAlgn="auto" latinLnBrk="0" hangingPunct="1">
              <a:lnSpc>
                <a:spcPct val="97000"/>
              </a:lnSpc>
              <a:spcBef>
                <a:spcPts val="0"/>
              </a:spcBef>
              <a:spcAft>
                <a:spcPts val="60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This is interactive!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Present Slide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Hover for Description</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Click for more information</a:t>
            </a:r>
          </a:p>
        </p:txBody>
      </p:sp>
      <p:sp>
        <p:nvSpPr>
          <p:cNvPr id="644" name="Title 1">
            <a:extLst>
              <a:ext uri="{FF2B5EF4-FFF2-40B4-BE49-F238E27FC236}">
                <a16:creationId xmlns:a16="http://schemas.microsoft.com/office/drawing/2014/main" id="{D4ABB5AA-FA8D-4F81-8691-B1FDE5D73144}"/>
              </a:ext>
            </a:extLst>
          </p:cNvPr>
          <p:cNvSpPr txBox="1">
            <a:spLocks/>
          </p:cNvSpPr>
          <p:nvPr/>
        </p:nvSpPr>
        <p:spPr>
          <a:xfrm>
            <a:off x="4610992" y="375311"/>
            <a:ext cx="3896353" cy="551907"/>
          </a:xfrm>
          <a:prstGeom prst="rect">
            <a:avLst/>
          </a:prstGeom>
          <a:noFill/>
          <a:effectLst>
            <a:softEdge rad="63500"/>
          </a:effectLst>
        </p:spPr>
        <p:txBody>
          <a:bodyP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400"/>
              </a:spcAft>
              <a:buClrTx/>
              <a:buSzTx/>
              <a:buFontTx/>
              <a:buNone/>
              <a:tabLst/>
              <a:defRPr/>
            </a:pPr>
            <a:r>
              <a:rPr kumimoji="0" lang="en-US" sz="160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Cybersecurity Reference Architecture</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1000" b="1"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Security modernization with Zero Trust Principles</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7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 – </a:t>
            </a:r>
            <a:r>
              <a:rPr kumimoji="0" lang="en-US" sz="7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15" tooltip="The latest published version of this document can be found at https://aka.ms/MCRA"/>
              </a:rPr>
              <a:t>aka.ms/MCRA</a:t>
            </a:r>
            <a:endParaRPr kumimoji="0" lang="en-US" sz="7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pic>
        <p:nvPicPr>
          <p:cNvPr id="658" name="Picture 657">
            <a:extLst>
              <a:ext uri="{FF2B5EF4-FFF2-40B4-BE49-F238E27FC236}">
                <a16:creationId xmlns:a16="http://schemas.microsoft.com/office/drawing/2014/main" id="{1E565F1F-D86B-4901-B358-089B4016AE32}"/>
              </a:ext>
            </a:extLst>
          </p:cNvPr>
          <p:cNvPicPr>
            <a:picLocks noChangeAspect="1"/>
          </p:cNvPicPr>
          <p:nvPr/>
        </p:nvPicPr>
        <p:blipFill>
          <a:blip r:embed="rId16" cstate="email">
            <a:extLst>
              <a:ext uri="{28A0092B-C50C-407E-A947-70E740481C1C}">
                <a14:useLocalDpi xmlns:a14="http://schemas.microsoft.com/office/drawing/2010/main" val="0"/>
              </a:ext>
            </a:extLst>
          </a:blip>
          <a:stretch>
            <a:fillRect/>
          </a:stretch>
        </p:blipFill>
        <p:spPr bwMode="invGray">
          <a:xfrm>
            <a:off x="6039974" y="122541"/>
            <a:ext cx="1038388" cy="222436"/>
          </a:xfrm>
          <a:prstGeom prst="rect">
            <a:avLst/>
          </a:prstGeom>
        </p:spPr>
      </p:pic>
      <p:grpSp>
        <p:nvGrpSpPr>
          <p:cNvPr id="664" name="Group 663">
            <a:extLst>
              <a:ext uri="{FF2B5EF4-FFF2-40B4-BE49-F238E27FC236}">
                <a16:creationId xmlns:a16="http://schemas.microsoft.com/office/drawing/2014/main" id="{30ED2720-C032-4EF0-9554-2CE1356DCED8}"/>
              </a:ext>
            </a:extLst>
          </p:cNvPr>
          <p:cNvGrpSpPr/>
          <p:nvPr/>
        </p:nvGrpSpPr>
        <p:grpSpPr>
          <a:xfrm>
            <a:off x="6025390" y="1150637"/>
            <a:ext cx="391537" cy="163189"/>
            <a:chOff x="5576198" y="965691"/>
            <a:chExt cx="493273" cy="217085"/>
          </a:xfrm>
        </p:grpSpPr>
        <p:sp>
          <p:nvSpPr>
            <p:cNvPr id="675" name="Rectangle 674">
              <a:extLst>
                <a:ext uri="{FF2B5EF4-FFF2-40B4-BE49-F238E27FC236}">
                  <a16:creationId xmlns:a16="http://schemas.microsoft.com/office/drawing/2014/main" id="{B188B324-E219-42F6-B4F8-6AAEF0A0857C}"/>
                </a:ext>
              </a:extLst>
            </p:cNvPr>
            <p:cNvSpPr/>
            <p:nvPr/>
          </p:nvSpPr>
          <p:spPr bwMode="auto">
            <a:xfrm>
              <a:off x="5576198" y="965691"/>
              <a:ext cx="493273" cy="217085"/>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6" name="Rectangle 675">
              <a:extLst>
                <a:ext uri="{FF2B5EF4-FFF2-40B4-BE49-F238E27FC236}">
                  <a16:creationId xmlns:a16="http://schemas.microsoft.com/office/drawing/2014/main" id="{C98EA7BA-D5FF-4EBD-A26F-51CD5FAA57B9}"/>
                </a:ext>
              </a:extLst>
            </p:cNvPr>
            <p:cNvSpPr/>
            <p:nvPr/>
          </p:nvSpPr>
          <p:spPr bwMode="auto">
            <a:xfrm>
              <a:off x="5628559" y="100026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8" name="Rectangle 677">
              <a:extLst>
                <a:ext uri="{FF2B5EF4-FFF2-40B4-BE49-F238E27FC236}">
                  <a16:creationId xmlns:a16="http://schemas.microsoft.com/office/drawing/2014/main" id="{6DBE709A-E628-4CA7-8652-10A07BB52F64}"/>
                </a:ext>
              </a:extLst>
            </p:cNvPr>
            <p:cNvSpPr/>
            <p:nvPr/>
          </p:nvSpPr>
          <p:spPr bwMode="auto">
            <a:xfrm>
              <a:off x="5628559" y="106010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1" name="Rectangle 680">
              <a:extLst>
                <a:ext uri="{FF2B5EF4-FFF2-40B4-BE49-F238E27FC236}">
                  <a16:creationId xmlns:a16="http://schemas.microsoft.com/office/drawing/2014/main" id="{F96F13A7-999A-4E23-9C7C-264936D7A5BF}"/>
                </a:ext>
              </a:extLst>
            </p:cNvPr>
            <p:cNvSpPr/>
            <p:nvPr/>
          </p:nvSpPr>
          <p:spPr bwMode="auto">
            <a:xfrm>
              <a:off x="5628559" y="111994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682" name="Straight Arrow Connector 681">
            <a:extLst>
              <a:ext uri="{FF2B5EF4-FFF2-40B4-BE49-F238E27FC236}">
                <a16:creationId xmlns:a16="http://schemas.microsoft.com/office/drawing/2014/main" id="{36FD1DA1-D80F-4559-B67C-41B1D4C25469}"/>
              </a:ext>
            </a:extLst>
          </p:cNvPr>
          <p:cNvCxnSpPr>
            <a:cxnSpLocks/>
          </p:cNvCxnSpPr>
          <p:nvPr/>
        </p:nvCxnSpPr>
        <p:spPr>
          <a:xfrm flipH="1" flipV="1">
            <a:off x="5914995" y="1305425"/>
            <a:ext cx="120464" cy="76923"/>
          </a:xfrm>
          <a:prstGeom prst="straightConnector1">
            <a:avLst/>
          </a:prstGeom>
          <a:ln w="34925">
            <a:solidFill>
              <a:schemeClr val="bg1">
                <a:lumMod val="65000"/>
              </a:schemeClr>
            </a:solidFill>
            <a:headEnd type="none" w="lg" len="lg"/>
            <a:tailEnd type="triangle"/>
          </a:ln>
        </p:spPr>
        <p:style>
          <a:lnRef idx="1">
            <a:schemeClr val="accent1"/>
          </a:lnRef>
          <a:fillRef idx="0">
            <a:schemeClr val="accent1"/>
          </a:fillRef>
          <a:effectRef idx="0">
            <a:schemeClr val="accent1"/>
          </a:effectRef>
          <a:fontRef idx="minor">
            <a:schemeClr val="tx1"/>
          </a:fontRef>
        </p:style>
      </p:cxnSp>
      <p:sp>
        <p:nvSpPr>
          <p:cNvPr id="683" name="Rectangle 682">
            <a:extLst>
              <a:ext uri="{FF2B5EF4-FFF2-40B4-BE49-F238E27FC236}">
                <a16:creationId xmlns:a16="http://schemas.microsoft.com/office/drawing/2014/main" id="{E95003E2-91AE-4446-902B-F4DA9DCBE9B8}"/>
              </a:ext>
            </a:extLst>
          </p:cNvPr>
          <p:cNvSpPr/>
          <p:nvPr/>
        </p:nvSpPr>
        <p:spPr>
          <a:xfrm>
            <a:off x="4670293" y="1162559"/>
            <a:ext cx="1748456" cy="761106"/>
          </a:xfrm>
          <a:prstGeom prst="rect">
            <a:avLst/>
          </a:prstGeom>
          <a:noFill/>
          <a:ln w="14224">
            <a:noFill/>
          </a:ln>
        </p:spPr>
        <p:txBody>
          <a:bodyPr wrap="square" tIns="45720">
            <a:spAutoFit/>
          </a:bodyPr>
          <a:lstStyle/>
          <a:p>
            <a:pPr marL="0" marR="0" lvl="0" indent="0" algn="l" defTabSz="914400" rtl="0" eaLnBrk="1" fontAlgn="auto" latinLnBrk="0" hangingPunct="1">
              <a:lnSpc>
                <a:spcPct val="97000"/>
              </a:lnSpc>
              <a:spcBef>
                <a:spcPts val="0"/>
              </a:spcBef>
              <a:spcAft>
                <a:spcPts val="60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This is interactive!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Present Slide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Hover for Description</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Click for more information</a:t>
            </a:r>
          </a:p>
        </p:txBody>
      </p:sp>
      <p:sp>
        <p:nvSpPr>
          <p:cNvPr id="38" name="Rectangle 115">
            <a:extLst>
              <a:ext uri="{FF2B5EF4-FFF2-40B4-BE49-F238E27FC236}">
                <a16:creationId xmlns:a16="http://schemas.microsoft.com/office/drawing/2014/main" id="{EA2444D1-D8CB-4939-AF4A-E82B529E3F2F}"/>
              </a:ext>
            </a:extLst>
          </p:cNvPr>
          <p:cNvSpPr/>
          <p:nvPr/>
        </p:nvSpPr>
        <p:spPr bwMode="auto">
          <a:xfrm flipV="1">
            <a:off x="6171305" y="3568728"/>
            <a:ext cx="217478" cy="152729"/>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29" name="L-Shape 628">
            <a:hlinkClick r:id="rId17"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0FB29255-896A-4B5E-9183-571CCADB85B4}"/>
              </a:ext>
            </a:extLst>
          </p:cNvPr>
          <p:cNvSpPr/>
          <p:nvPr/>
        </p:nvSpPr>
        <p:spPr bwMode="auto">
          <a:xfrm flipH="1">
            <a:off x="5422405" y="2254157"/>
            <a:ext cx="2799777" cy="4157270"/>
          </a:xfrm>
          <a:prstGeom prst="corner">
            <a:avLst>
              <a:gd name="adj1" fmla="val 33671"/>
              <a:gd name="adj2" fmla="val 57985"/>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05" name="Group 504">
            <a:extLst>
              <a:ext uri="{FF2B5EF4-FFF2-40B4-BE49-F238E27FC236}">
                <a16:creationId xmlns:a16="http://schemas.microsoft.com/office/drawing/2014/main" id="{69C45AAC-82D4-4BCB-8C8A-32C915D80F8B}"/>
              </a:ext>
            </a:extLst>
          </p:cNvPr>
          <p:cNvGrpSpPr/>
          <p:nvPr/>
        </p:nvGrpSpPr>
        <p:grpSpPr>
          <a:xfrm>
            <a:off x="8655248" y="2568293"/>
            <a:ext cx="1397204" cy="1570145"/>
            <a:chOff x="5742785" y="2601087"/>
            <a:chExt cx="1397204" cy="1537904"/>
          </a:xfrm>
        </p:grpSpPr>
        <p:sp>
          <p:nvSpPr>
            <p:cNvPr id="509" name="Rectangle 508">
              <a:hlinkClick r:id="rId18" tooltip="Microsoft Purview is a family of data governance, risk, and compliance solutions that can help your organization govern, protect, and manage your entire data estate. This includes the former Azure Purview + Microsoft 365 compliance solutions"/>
              <a:extLst>
                <a:ext uri="{FF2B5EF4-FFF2-40B4-BE49-F238E27FC236}">
                  <a16:creationId xmlns:a16="http://schemas.microsoft.com/office/drawing/2014/main" id="{F3834052-50A3-45AE-A496-056A34B7115D}"/>
                </a:ext>
              </a:extLst>
            </p:cNvPr>
            <p:cNvSpPr/>
            <p:nvPr/>
          </p:nvSpPr>
          <p:spPr>
            <a:xfrm>
              <a:off x="5742785" y="2601087"/>
              <a:ext cx="1397204" cy="1537904"/>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tIns="36576" rIns="0" rtlCol="0" anchor="t" anchorCtr="0">
              <a:noAutofit/>
            </a:bodyPr>
            <a:lstStyle/>
            <a:p>
              <a:pPr marL="171450" marR="0" lvl="0" algn="l" defTabSz="914400" rtl="0" eaLnBrk="1" fontAlgn="auto" latinLnBrk="0" hangingPunct="1">
                <a:lnSpc>
                  <a:spcPct val="100000"/>
                </a:lnSpc>
                <a:spcBef>
                  <a:spcPts val="0"/>
                </a:spcBef>
                <a:spcAft>
                  <a:spcPts val="300"/>
                </a:spcAft>
                <a:buClrTx/>
                <a:buSzTx/>
                <a:buFontTx/>
                <a:buNone/>
                <a:tabLst/>
                <a:defRPr/>
              </a:pPr>
              <a:r>
                <a:rPr kumimoji="0" lang="en-US" alt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Microsoft Purview</a:t>
              </a:r>
            </a:p>
            <a:p>
              <a:pPr marL="57150" marR="0" lvl="0" algn="l" defTabSz="914400" rtl="0" eaLnBrk="1" fontAlgn="auto" latinLnBrk="0" hangingPunct="1">
                <a:lnSpc>
                  <a:spcPct val="100000"/>
                </a:lnSpc>
                <a:spcBef>
                  <a:spcPts val="0"/>
                </a:spcBef>
                <a:spcAft>
                  <a:spcPts val="200"/>
                </a:spcAft>
                <a:buClrTx/>
                <a:buSzTx/>
                <a:buFontTx/>
                <a:buNone/>
                <a:tabLst/>
                <a:defRPr/>
              </a:pPr>
              <a:r>
                <a:rPr kumimoji="0" lang="en-US" sz="60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rPr>
                <a:t>Information protection and governance across data lifecycle</a:t>
              </a:r>
            </a:p>
          </p:txBody>
        </p:sp>
        <p:sp>
          <p:nvSpPr>
            <p:cNvPr id="513" name="Rectangle 512">
              <a:hlinkClick r:id="rId19" tooltip="The AIP scanner helps you discover, classify, and protect files on UNC paths for network shares over SMB and on SharePoint Server 2013-2016 Sites and libraries."/>
              <a:extLst>
                <a:ext uri="{FF2B5EF4-FFF2-40B4-BE49-F238E27FC236}">
                  <a16:creationId xmlns:a16="http://schemas.microsoft.com/office/drawing/2014/main" id="{010B4D9D-C9B6-4063-BE21-E38AE5D549C2}"/>
                </a:ext>
              </a:extLst>
            </p:cNvPr>
            <p:cNvSpPr/>
            <p:nvPr/>
          </p:nvSpPr>
          <p:spPr>
            <a:xfrm>
              <a:off x="5870898" y="3471161"/>
              <a:ext cx="1226300" cy="259150"/>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cs typeface="Segoe UI Semibold" panose="020B0702040204020203" pitchFamily="34" charset="0"/>
                </a:rPr>
                <a:t>File Scanner</a:t>
              </a:r>
              <a:b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7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ea typeface="+mn-ea"/>
                  <a:cs typeface="Segoe UI Semibold" panose="020B0702040204020203" pitchFamily="34" charset="0"/>
                </a:rPr>
                <a:t>(on-premises and cloud)</a:t>
              </a:r>
            </a:p>
          </p:txBody>
        </p:sp>
        <p:grpSp>
          <p:nvGrpSpPr>
            <p:cNvPr id="528" name="Group 527">
              <a:extLst>
                <a:ext uri="{FF2B5EF4-FFF2-40B4-BE49-F238E27FC236}">
                  <a16:creationId xmlns:a16="http://schemas.microsoft.com/office/drawing/2014/main" id="{A3A6DF02-F5A3-4380-8FAB-03632FD6929F}"/>
                </a:ext>
              </a:extLst>
            </p:cNvPr>
            <p:cNvGrpSpPr/>
            <p:nvPr/>
          </p:nvGrpSpPr>
          <p:grpSpPr>
            <a:xfrm>
              <a:off x="5827495" y="3747116"/>
              <a:ext cx="1137564" cy="379376"/>
              <a:chOff x="5036432" y="1762711"/>
              <a:chExt cx="1204378" cy="401658"/>
            </a:xfrm>
          </p:grpSpPr>
          <p:grpSp>
            <p:nvGrpSpPr>
              <p:cNvPr id="529" name="Group 528">
                <a:extLst>
                  <a:ext uri="{FF2B5EF4-FFF2-40B4-BE49-F238E27FC236}">
                    <a16:creationId xmlns:a16="http://schemas.microsoft.com/office/drawing/2014/main" id="{4C3884A3-8C69-4C75-AAF6-6BCC4B93F7E7}"/>
                  </a:ext>
                </a:extLst>
              </p:cNvPr>
              <p:cNvGrpSpPr/>
              <p:nvPr/>
            </p:nvGrpSpPr>
            <p:grpSpPr>
              <a:xfrm>
                <a:off x="5871491" y="1804527"/>
                <a:ext cx="200678" cy="176026"/>
                <a:chOff x="5705504" y="1373906"/>
                <a:chExt cx="278295" cy="244109"/>
              </a:xfrm>
            </p:grpSpPr>
            <p:pic>
              <p:nvPicPr>
                <p:cNvPr id="616" name="Picture 615">
                  <a:hlinkClick r:id="rId20"/>
                  <a:extLst>
                    <a:ext uri="{FF2B5EF4-FFF2-40B4-BE49-F238E27FC236}">
                      <a16:creationId xmlns:a16="http://schemas.microsoft.com/office/drawing/2014/main" id="{7AF78761-5F1A-4F74-BFB6-6D1ED58D0477}"/>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705504" y="1373906"/>
                  <a:ext cx="278295" cy="209651"/>
                </a:xfrm>
                <a:prstGeom prst="rect">
                  <a:avLst/>
                </a:prstGeom>
              </p:spPr>
            </p:pic>
            <p:grpSp>
              <p:nvGrpSpPr>
                <p:cNvPr id="621" name="Group 620">
                  <a:extLst>
                    <a:ext uri="{FF2B5EF4-FFF2-40B4-BE49-F238E27FC236}">
                      <a16:creationId xmlns:a16="http://schemas.microsoft.com/office/drawing/2014/main" id="{FB7BCA48-4ABC-4DE8-A7B4-1DBF377D34A7}"/>
                    </a:ext>
                  </a:extLst>
                </p:cNvPr>
                <p:cNvGrpSpPr/>
                <p:nvPr/>
              </p:nvGrpSpPr>
              <p:grpSpPr bwMode="black">
                <a:xfrm>
                  <a:off x="5864559" y="1549698"/>
                  <a:ext cx="112186" cy="68317"/>
                  <a:chOff x="10387012" y="4179358"/>
                  <a:chExt cx="974726" cy="593725"/>
                </a:xfrm>
                <a:solidFill>
                  <a:srgbClr val="505050"/>
                </a:solidFill>
              </p:grpSpPr>
              <p:sp>
                <p:nvSpPr>
                  <p:cNvPr id="623" name="Freeform 26">
                    <a:extLst>
                      <a:ext uri="{FF2B5EF4-FFF2-40B4-BE49-F238E27FC236}">
                        <a16:creationId xmlns:a16="http://schemas.microsoft.com/office/drawing/2014/main" id="{2C2DCBF1-52C6-4922-BFEE-28DFA65DF1FF}"/>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34" name="Freeform 27">
                    <a:extLst>
                      <a:ext uri="{FF2B5EF4-FFF2-40B4-BE49-F238E27FC236}">
                        <a16:creationId xmlns:a16="http://schemas.microsoft.com/office/drawing/2014/main" id="{9E22B5ED-5654-442F-9EB2-8537327E1482}"/>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40" name="Freeform 28">
                    <a:extLst>
                      <a:ext uri="{FF2B5EF4-FFF2-40B4-BE49-F238E27FC236}">
                        <a16:creationId xmlns:a16="http://schemas.microsoft.com/office/drawing/2014/main" id="{9D774EAB-E086-438B-812F-538D244EE509}"/>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41" name="Freeform 29">
                    <a:extLst>
                      <a:ext uri="{FF2B5EF4-FFF2-40B4-BE49-F238E27FC236}">
                        <a16:creationId xmlns:a16="http://schemas.microsoft.com/office/drawing/2014/main" id="{5B5A9B10-5FCD-4CB2-AC67-B965767E688B}"/>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42" name="Freeform 30">
                    <a:extLst>
                      <a:ext uri="{FF2B5EF4-FFF2-40B4-BE49-F238E27FC236}">
                        <a16:creationId xmlns:a16="http://schemas.microsoft.com/office/drawing/2014/main" id="{48F78AE9-BB2A-4861-970F-C5E4B57243F2}"/>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grpSp>
          <p:grpSp>
            <p:nvGrpSpPr>
              <p:cNvPr id="530" name="Group 529">
                <a:extLst>
                  <a:ext uri="{FF2B5EF4-FFF2-40B4-BE49-F238E27FC236}">
                    <a16:creationId xmlns:a16="http://schemas.microsoft.com/office/drawing/2014/main" id="{93FA80CE-E303-47B3-B495-B2A910516198}"/>
                  </a:ext>
                </a:extLst>
              </p:cNvPr>
              <p:cNvGrpSpPr/>
              <p:nvPr/>
            </p:nvGrpSpPr>
            <p:grpSpPr>
              <a:xfrm>
                <a:off x="6103642" y="1813499"/>
                <a:ext cx="137168" cy="158081"/>
                <a:chOff x="5979850" y="1393026"/>
                <a:chExt cx="190223" cy="219224"/>
              </a:xfrm>
            </p:grpSpPr>
            <p:pic>
              <p:nvPicPr>
                <p:cNvPr id="565" name="Picture 564">
                  <a:hlinkClick r:id="rId22"/>
                  <a:extLst>
                    <a:ext uri="{FF2B5EF4-FFF2-40B4-BE49-F238E27FC236}">
                      <a16:creationId xmlns:a16="http://schemas.microsoft.com/office/drawing/2014/main" id="{B0CC5208-FA36-458C-972D-664DE7800C22}"/>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5979850" y="1393026"/>
                  <a:ext cx="169500" cy="169501"/>
                </a:xfrm>
                <a:prstGeom prst="rect">
                  <a:avLst/>
                </a:prstGeom>
              </p:spPr>
            </p:pic>
            <p:grpSp>
              <p:nvGrpSpPr>
                <p:cNvPr id="578" name="Group 577">
                  <a:extLst>
                    <a:ext uri="{FF2B5EF4-FFF2-40B4-BE49-F238E27FC236}">
                      <a16:creationId xmlns:a16="http://schemas.microsoft.com/office/drawing/2014/main" id="{B5A29995-3803-460F-B875-2C75A7920388}"/>
                    </a:ext>
                  </a:extLst>
                </p:cNvPr>
                <p:cNvGrpSpPr/>
                <p:nvPr/>
              </p:nvGrpSpPr>
              <p:grpSpPr bwMode="black">
                <a:xfrm>
                  <a:off x="6057887" y="1543933"/>
                  <a:ext cx="112186" cy="68317"/>
                  <a:chOff x="10387012" y="4179358"/>
                  <a:chExt cx="974726" cy="593725"/>
                </a:xfrm>
                <a:solidFill>
                  <a:srgbClr val="505050"/>
                </a:solidFill>
              </p:grpSpPr>
              <p:sp>
                <p:nvSpPr>
                  <p:cNvPr id="585" name="Freeform 26">
                    <a:extLst>
                      <a:ext uri="{FF2B5EF4-FFF2-40B4-BE49-F238E27FC236}">
                        <a16:creationId xmlns:a16="http://schemas.microsoft.com/office/drawing/2014/main" id="{C1750CC6-5B21-4F0D-8F30-3CA0C4938650}"/>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592" name="Freeform 27">
                    <a:extLst>
                      <a:ext uri="{FF2B5EF4-FFF2-40B4-BE49-F238E27FC236}">
                        <a16:creationId xmlns:a16="http://schemas.microsoft.com/office/drawing/2014/main" id="{DF47419D-7BD2-4E42-94D1-C1D26C2E90F4}"/>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05" name="Freeform 28">
                    <a:extLst>
                      <a:ext uri="{FF2B5EF4-FFF2-40B4-BE49-F238E27FC236}">
                        <a16:creationId xmlns:a16="http://schemas.microsoft.com/office/drawing/2014/main" id="{0FB48E38-F7AC-43EC-B974-ED6F72992A0C}"/>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11" name="Freeform 29">
                    <a:extLst>
                      <a:ext uri="{FF2B5EF4-FFF2-40B4-BE49-F238E27FC236}">
                        <a16:creationId xmlns:a16="http://schemas.microsoft.com/office/drawing/2014/main" id="{5402D69B-22E1-4C4E-A5CB-605399F38CDD}"/>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612" name="Freeform 30">
                    <a:extLst>
                      <a:ext uri="{FF2B5EF4-FFF2-40B4-BE49-F238E27FC236}">
                        <a16:creationId xmlns:a16="http://schemas.microsoft.com/office/drawing/2014/main" id="{EAC1BD96-9192-435A-B6FF-390E2AB6250D}"/>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grpSp>
          <p:pic>
            <p:nvPicPr>
              <p:cNvPr id="531" name="Picture 171">
                <a:extLst>
                  <a:ext uri="{FF2B5EF4-FFF2-40B4-BE49-F238E27FC236}">
                    <a16:creationId xmlns:a16="http://schemas.microsoft.com/office/drawing/2014/main" id="{4CDD0761-6240-42D5-A31F-C85F971BFA11}"/>
                  </a:ext>
                </a:extLst>
              </p:cNvPr>
              <p:cNvPicPr>
                <a:picLocks noChangeAspect="1"/>
              </p:cNvPicPr>
              <p:nvPr/>
            </p:nvPicPr>
            <p:blipFill>
              <a:blip r:embed="rId24">
                <a:extLst>
                  <a:ext uri="{28A0092B-C50C-407E-A947-70E740481C1C}">
                    <a14:useLocalDpi xmlns:a14="http://schemas.microsoft.com/office/drawing/2010/main" val="0"/>
                  </a:ext>
                </a:extLst>
              </a:blip>
              <a:srcRect/>
              <a:stretch>
                <a:fillRect/>
              </a:stretch>
            </p:blipFill>
            <p:spPr bwMode="auto">
              <a:xfrm>
                <a:off x="5150462" y="1992181"/>
                <a:ext cx="126292" cy="126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 name="Graphic 531">
                <a:extLst>
                  <a:ext uri="{FF2B5EF4-FFF2-40B4-BE49-F238E27FC236}">
                    <a16:creationId xmlns:a16="http://schemas.microsoft.com/office/drawing/2014/main" id="{11D4DD99-1296-481E-A5A5-32543AC09510}"/>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5529025" y="1992859"/>
                <a:ext cx="124976" cy="124976"/>
              </a:xfrm>
              <a:prstGeom prst="rect">
                <a:avLst/>
              </a:prstGeom>
            </p:spPr>
          </p:pic>
          <p:pic>
            <p:nvPicPr>
              <p:cNvPr id="533" name="Graphic 532">
                <a:extLst>
                  <a:ext uri="{FF2B5EF4-FFF2-40B4-BE49-F238E27FC236}">
                    <a16:creationId xmlns:a16="http://schemas.microsoft.com/office/drawing/2014/main" id="{4DF4D9A4-2848-426C-BDA5-0F0520CD086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5340401" y="1992859"/>
                <a:ext cx="124976" cy="124976"/>
              </a:xfrm>
              <a:prstGeom prst="rect">
                <a:avLst/>
              </a:prstGeom>
            </p:spPr>
          </p:pic>
          <p:grpSp>
            <p:nvGrpSpPr>
              <p:cNvPr id="534" name="Group 533">
                <a:extLst>
                  <a:ext uri="{FF2B5EF4-FFF2-40B4-BE49-F238E27FC236}">
                    <a16:creationId xmlns:a16="http://schemas.microsoft.com/office/drawing/2014/main" id="{EA1B41AD-D0A2-47FF-AA0F-B40615B0D741}"/>
                  </a:ext>
                </a:extLst>
              </p:cNvPr>
              <p:cNvGrpSpPr/>
              <p:nvPr/>
            </p:nvGrpSpPr>
            <p:grpSpPr>
              <a:xfrm>
                <a:off x="6011489" y="2035990"/>
                <a:ext cx="159799" cy="38716"/>
                <a:chOff x="9779309" y="3865093"/>
                <a:chExt cx="161337" cy="39088"/>
              </a:xfrm>
            </p:grpSpPr>
            <p:sp>
              <p:nvSpPr>
                <p:cNvPr id="549" name="Oval 548">
                  <a:extLst>
                    <a:ext uri="{FF2B5EF4-FFF2-40B4-BE49-F238E27FC236}">
                      <a16:creationId xmlns:a16="http://schemas.microsoft.com/office/drawing/2014/main" id="{52E20C5C-D2D6-47EF-BC54-71F7FFC39ED8}"/>
                    </a:ext>
                  </a:extLst>
                </p:cNvPr>
                <p:cNvSpPr/>
                <p:nvPr/>
              </p:nvSpPr>
              <p:spPr bwMode="auto">
                <a:xfrm>
                  <a:off x="9779309"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50" name="Oval 549">
                  <a:extLst>
                    <a:ext uri="{FF2B5EF4-FFF2-40B4-BE49-F238E27FC236}">
                      <a16:creationId xmlns:a16="http://schemas.microsoft.com/office/drawing/2014/main" id="{4C4E11BC-C580-4A6B-923D-4A1B34464646}"/>
                    </a:ext>
                  </a:extLst>
                </p:cNvPr>
                <p:cNvSpPr/>
                <p:nvPr/>
              </p:nvSpPr>
              <p:spPr bwMode="auto">
                <a:xfrm>
                  <a:off x="9840454"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52" name="Oval 551">
                  <a:extLst>
                    <a:ext uri="{FF2B5EF4-FFF2-40B4-BE49-F238E27FC236}">
                      <a16:creationId xmlns:a16="http://schemas.microsoft.com/office/drawing/2014/main" id="{9A0BD839-32AD-4790-AF6A-ACE1602973E2}"/>
                    </a:ext>
                  </a:extLst>
                </p:cNvPr>
                <p:cNvSpPr/>
                <p:nvPr/>
              </p:nvSpPr>
              <p:spPr bwMode="auto">
                <a:xfrm>
                  <a:off x="9901557"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nvGrpSpPr>
              <p:cNvPr id="535" name="Group 534">
                <a:extLst>
                  <a:ext uri="{FF2B5EF4-FFF2-40B4-BE49-F238E27FC236}">
                    <a16:creationId xmlns:a16="http://schemas.microsoft.com/office/drawing/2014/main" id="{069A78F0-CCC6-4826-9D8A-AF6FF0D50B76}"/>
                  </a:ext>
                </a:extLst>
              </p:cNvPr>
              <p:cNvGrpSpPr/>
              <p:nvPr/>
            </p:nvGrpSpPr>
            <p:grpSpPr>
              <a:xfrm>
                <a:off x="5717649" y="1934179"/>
                <a:ext cx="230190" cy="230190"/>
                <a:chOff x="9273516" y="3238279"/>
                <a:chExt cx="914400" cy="914400"/>
              </a:xfrm>
            </p:grpSpPr>
            <p:pic>
              <p:nvPicPr>
                <p:cNvPr id="547" name="Graphic 546" descr="Cloud">
                  <a:extLst>
                    <a:ext uri="{FF2B5EF4-FFF2-40B4-BE49-F238E27FC236}">
                      <a16:creationId xmlns:a16="http://schemas.microsoft.com/office/drawing/2014/main" id="{ED567528-AE73-4C16-A2F2-1AAB1B75EEA0}"/>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9273516" y="3238279"/>
                  <a:ext cx="914400" cy="914400"/>
                </a:xfrm>
                <a:prstGeom prst="rect">
                  <a:avLst/>
                </a:prstGeom>
              </p:spPr>
            </p:pic>
            <p:sp>
              <p:nvSpPr>
                <p:cNvPr id="548" name="TextBox 547">
                  <a:extLst>
                    <a:ext uri="{FF2B5EF4-FFF2-40B4-BE49-F238E27FC236}">
                      <a16:creationId xmlns:a16="http://schemas.microsoft.com/office/drawing/2014/main" id="{C8A7D128-8905-40E9-9446-2E00C1EFF2DC}"/>
                    </a:ext>
                  </a:extLst>
                </p:cNvPr>
                <p:cNvSpPr txBox="1"/>
                <p:nvPr/>
              </p:nvSpPr>
              <p:spPr>
                <a:xfrm>
                  <a:off x="9534803" y="3556493"/>
                  <a:ext cx="391024" cy="399369"/>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700" b="0" i="0" u="none" strike="noStrike" kern="1200" cap="none" spc="0" normalizeH="0" baseline="0" noProof="0">
                      <a:ln>
                        <a:noFill/>
                      </a:ln>
                      <a:solidFill>
                        <a:srgbClr val="FFFFFF"/>
                      </a:solidFill>
                      <a:effectLst/>
                      <a:uLnTx/>
                      <a:uFillTx/>
                      <a:latin typeface="Verdana Pro Cond" panose="020B0604020202020204" pitchFamily="34" charset="0"/>
                      <a:ea typeface="+mn-ea"/>
                      <a:cs typeface="Segoe UI Semibold" panose="020B0702040204020203" pitchFamily="34" charset="0"/>
                    </a:rPr>
                    <a:t>S</a:t>
                  </a:r>
                  <a:r>
                    <a:rPr kumimoji="0" lang="en-US" sz="700" b="0" i="0" u="none" strike="noStrike" kern="1200" cap="none" spc="0" normalizeH="0" baseline="0" noProof="0">
                      <a:ln>
                        <a:noFill/>
                      </a:ln>
                      <a:solidFill>
                        <a:srgbClr val="FFFFFF"/>
                      </a:solidFill>
                      <a:effectLst/>
                      <a:uLnTx/>
                      <a:uFillTx/>
                      <a:latin typeface="Verdana Pro Cond Light" panose="020B0604020202020204" pitchFamily="34" charset="0"/>
                      <a:ea typeface="+mn-ea"/>
                      <a:cs typeface="+mn-cs"/>
                    </a:rPr>
                    <a:t>3</a:t>
                  </a:r>
                </a:p>
              </p:txBody>
            </p:sp>
          </p:grpSp>
          <p:pic>
            <p:nvPicPr>
              <p:cNvPr id="537" name="Picture 536" descr="Graphical user interface, application, icon&#10;&#10;Description automatically generated">
                <a:extLst>
                  <a:ext uri="{FF2B5EF4-FFF2-40B4-BE49-F238E27FC236}">
                    <a16:creationId xmlns:a16="http://schemas.microsoft.com/office/drawing/2014/main" id="{1A6AC03F-3308-4C7A-BF09-8CF7ED01A3FA}"/>
                  </a:ext>
                </a:extLst>
              </p:cNvPr>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a:off x="5698498" y="1762900"/>
                <a:ext cx="243816" cy="243816"/>
              </a:xfrm>
              <a:prstGeom prst="rect">
                <a:avLst/>
              </a:prstGeom>
            </p:spPr>
          </p:pic>
          <p:pic>
            <p:nvPicPr>
              <p:cNvPr id="538" name="Picture 537" descr="A picture containing icon&#10;&#10;Description automatically generated">
                <a:extLst>
                  <a:ext uri="{FF2B5EF4-FFF2-40B4-BE49-F238E27FC236}">
                    <a16:creationId xmlns:a16="http://schemas.microsoft.com/office/drawing/2014/main" id="{D7FC4204-73FD-4262-83BD-C401D1598FA7}"/>
                  </a:ext>
                </a:extLst>
              </p:cNvPr>
              <p:cNvPicPr>
                <a:picLocks noChangeAspect="1"/>
              </p:cNvPicPr>
              <p:nvPr/>
            </p:nvPicPr>
            <p:blipFill>
              <a:blip r:embed="rId32">
                <a:extLst>
                  <a:ext uri="{28A0092B-C50C-407E-A947-70E740481C1C}">
                    <a14:useLocalDpi xmlns:a14="http://schemas.microsoft.com/office/drawing/2010/main" val="0"/>
                  </a:ext>
                </a:extLst>
              </a:blip>
              <a:stretch>
                <a:fillRect/>
              </a:stretch>
            </p:blipFill>
            <p:spPr>
              <a:xfrm>
                <a:off x="5036432" y="1762711"/>
                <a:ext cx="243816" cy="243816"/>
              </a:xfrm>
              <a:prstGeom prst="rect">
                <a:avLst/>
              </a:prstGeom>
            </p:spPr>
          </p:pic>
          <p:pic>
            <p:nvPicPr>
              <p:cNvPr id="544" name="Picture 543" descr="Icon&#10;&#10;Description automatically generated">
                <a:extLst>
                  <a:ext uri="{FF2B5EF4-FFF2-40B4-BE49-F238E27FC236}">
                    <a16:creationId xmlns:a16="http://schemas.microsoft.com/office/drawing/2014/main" id="{6FB22555-0CAD-4A17-AE6E-2FE8A17D061C}"/>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5201948" y="1762711"/>
                <a:ext cx="243816" cy="243816"/>
              </a:xfrm>
              <a:prstGeom prst="rect">
                <a:avLst/>
              </a:prstGeom>
            </p:spPr>
          </p:pic>
          <p:pic>
            <p:nvPicPr>
              <p:cNvPr id="545" name="Picture 544" descr="Graphical user interface, icon&#10;&#10;Description automatically generated">
                <a:extLst>
                  <a:ext uri="{FF2B5EF4-FFF2-40B4-BE49-F238E27FC236}">
                    <a16:creationId xmlns:a16="http://schemas.microsoft.com/office/drawing/2014/main" id="{E3E9706C-AF97-4663-AF8C-47BA531DB794}"/>
                  </a:ext>
                </a:extLst>
              </p:cNvPr>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a:off x="5532981" y="1762711"/>
                <a:ext cx="243816" cy="243816"/>
              </a:xfrm>
              <a:prstGeom prst="rect">
                <a:avLst/>
              </a:prstGeom>
            </p:spPr>
          </p:pic>
          <p:pic>
            <p:nvPicPr>
              <p:cNvPr id="546" name="Picture 545" descr="Graphical user interface, application&#10;&#10;Description automatically generated">
                <a:extLst>
                  <a:ext uri="{FF2B5EF4-FFF2-40B4-BE49-F238E27FC236}">
                    <a16:creationId xmlns:a16="http://schemas.microsoft.com/office/drawing/2014/main" id="{1872696E-8BFF-4F07-8441-ED31588F0549}"/>
                  </a:ext>
                </a:extLst>
              </p:cNvPr>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5367464" y="1762711"/>
                <a:ext cx="243816" cy="243816"/>
              </a:xfrm>
              <a:prstGeom prst="rect">
                <a:avLst/>
              </a:prstGeom>
            </p:spPr>
          </p:pic>
        </p:grpSp>
      </p:grpSp>
      <p:grpSp>
        <p:nvGrpSpPr>
          <p:cNvPr id="208" name="Group 207">
            <a:extLst>
              <a:ext uri="{FF2B5EF4-FFF2-40B4-BE49-F238E27FC236}">
                <a16:creationId xmlns:a16="http://schemas.microsoft.com/office/drawing/2014/main" id="{485A36FA-DD4C-43CC-B299-3DAFA207094E}"/>
              </a:ext>
            </a:extLst>
          </p:cNvPr>
          <p:cNvGrpSpPr/>
          <p:nvPr/>
        </p:nvGrpSpPr>
        <p:grpSpPr>
          <a:xfrm>
            <a:off x="10319876" y="1363999"/>
            <a:ext cx="1671182" cy="3899520"/>
            <a:chOff x="10319876" y="1363999"/>
            <a:chExt cx="1671182" cy="3899520"/>
          </a:xfrm>
        </p:grpSpPr>
        <p:sp>
          <p:nvSpPr>
            <p:cNvPr id="395" name="Rectangle 394">
              <a:extLst>
                <a:ext uri="{FF2B5EF4-FFF2-40B4-BE49-F238E27FC236}">
                  <a16:creationId xmlns:a16="http://schemas.microsoft.com/office/drawing/2014/main" id="{17C1F6CF-E499-44BF-8FD8-CCCBC1846237}"/>
                </a:ext>
              </a:extLst>
            </p:cNvPr>
            <p:cNvSpPr/>
            <p:nvPr/>
          </p:nvSpPr>
          <p:spPr bwMode="auto">
            <a:xfrm>
              <a:off x="10322474" y="1363999"/>
              <a:ext cx="1653579" cy="389952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8" name="Rectangle 407">
              <a:extLst>
                <a:ext uri="{FF2B5EF4-FFF2-40B4-BE49-F238E27FC236}">
                  <a16:creationId xmlns:a16="http://schemas.microsoft.com/office/drawing/2014/main" id="{8C4E18A5-B800-44B1-B107-2F0CC16AD7A4}"/>
                </a:ext>
              </a:extLst>
            </p:cNvPr>
            <p:cNvSpPr/>
            <p:nvPr/>
          </p:nvSpPr>
          <p:spPr>
            <a:xfrm>
              <a:off x="10319876" y="1363999"/>
              <a:ext cx="1671182" cy="257763"/>
            </a:xfrm>
            <a:prstGeom prst="rect">
              <a:avLst/>
            </a:prstGeom>
            <a:solidFill>
              <a:schemeClr val="accent4"/>
            </a:solidFill>
          </p:spPr>
          <p:txBody>
            <a:bodyPr wrap="square" t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Identity &amp; Access</a:t>
              </a:r>
            </a:p>
          </p:txBody>
        </p:sp>
      </p:grpSp>
      <p:grpSp>
        <p:nvGrpSpPr>
          <p:cNvPr id="197" name="Group 196">
            <a:extLst>
              <a:ext uri="{FF2B5EF4-FFF2-40B4-BE49-F238E27FC236}">
                <a16:creationId xmlns:a16="http://schemas.microsoft.com/office/drawing/2014/main" id="{8E78AA2F-F4A6-4A02-A90C-CCB5ED1C6853}"/>
              </a:ext>
            </a:extLst>
          </p:cNvPr>
          <p:cNvGrpSpPr/>
          <p:nvPr/>
        </p:nvGrpSpPr>
        <p:grpSpPr>
          <a:xfrm>
            <a:off x="10331848" y="2221179"/>
            <a:ext cx="1637112" cy="2288467"/>
            <a:chOff x="10331848" y="2221179"/>
            <a:chExt cx="1637112" cy="2288467"/>
          </a:xfrm>
        </p:grpSpPr>
        <p:grpSp>
          <p:nvGrpSpPr>
            <p:cNvPr id="194" name="Group 193">
              <a:extLst>
                <a:ext uri="{FF2B5EF4-FFF2-40B4-BE49-F238E27FC236}">
                  <a16:creationId xmlns:a16="http://schemas.microsoft.com/office/drawing/2014/main" id="{D7234FF2-A6BE-4C87-8C74-488F52E2A33E}"/>
                </a:ext>
              </a:extLst>
            </p:cNvPr>
            <p:cNvGrpSpPr/>
            <p:nvPr/>
          </p:nvGrpSpPr>
          <p:grpSpPr>
            <a:xfrm>
              <a:off x="10331848" y="2221179"/>
              <a:ext cx="1637112" cy="2288467"/>
              <a:chOff x="10331848" y="2221179"/>
              <a:chExt cx="1637112" cy="2288467"/>
            </a:xfrm>
          </p:grpSpPr>
          <p:sp>
            <p:nvSpPr>
              <p:cNvPr id="396" name="Rectangle 395">
                <a:hlinkClick r:id="rId36" tooltip="Azure Active Directory (Azure AD) is Microsoft’s multi-tenant, cloud-based directory, and identity management service that combines core directory services, application access management, and identity protection into a single solution."/>
                <a:extLst>
                  <a:ext uri="{FF2B5EF4-FFF2-40B4-BE49-F238E27FC236}">
                    <a16:creationId xmlns:a16="http://schemas.microsoft.com/office/drawing/2014/main" id="{232F512B-4073-48D9-888F-D4C61A9BEAB4}"/>
                  </a:ext>
                </a:extLst>
              </p:cNvPr>
              <p:cNvSpPr/>
              <p:nvPr/>
            </p:nvSpPr>
            <p:spPr>
              <a:xfrm>
                <a:off x="10373802" y="2221179"/>
                <a:ext cx="1595158" cy="332413"/>
              </a:xfrm>
              <a:prstGeom prst="rect">
                <a:avLst/>
              </a:prstGeom>
              <a:solidFill>
                <a:schemeClr val="bg1"/>
              </a:solidFill>
              <a:ln w="14224">
                <a:noFill/>
              </a:ln>
            </p:spPr>
            <p:style>
              <a:lnRef idx="2">
                <a:schemeClr val="accent1">
                  <a:shade val="50000"/>
                </a:schemeClr>
              </a:lnRef>
              <a:fillRef idx="1">
                <a:schemeClr val="accent1"/>
              </a:fillRef>
              <a:effectRef idx="0">
                <a:schemeClr val="accent1"/>
              </a:effectRef>
              <a:fontRef idx="minor">
                <a:schemeClr val="lt1"/>
              </a:fontRef>
            </p:style>
            <p:txBody>
              <a:bodyPr lIns="274320" rtlCol="0" anchor="ctr"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a:t>
                </a:r>
              </a:p>
            </p:txBody>
          </p:sp>
          <p:cxnSp>
            <p:nvCxnSpPr>
              <p:cNvPr id="416" name="Straight Connector 415">
                <a:extLst>
                  <a:ext uri="{FF2B5EF4-FFF2-40B4-BE49-F238E27FC236}">
                    <a16:creationId xmlns:a16="http://schemas.microsoft.com/office/drawing/2014/main" id="{1FB27A8A-986B-4EE1-A675-365750CE6C35}"/>
                  </a:ext>
                </a:extLst>
              </p:cNvPr>
              <p:cNvCxnSpPr>
                <a:cxnSpLocks/>
              </p:cNvCxnSpPr>
              <p:nvPr/>
            </p:nvCxnSpPr>
            <p:spPr>
              <a:xfrm>
                <a:off x="10436665" y="2383742"/>
                <a:ext cx="0" cy="2125904"/>
              </a:xfrm>
              <a:prstGeom prst="line">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458" name="Picture 457">
                <a:extLst>
                  <a:ext uri="{FF2B5EF4-FFF2-40B4-BE49-F238E27FC236}">
                    <a16:creationId xmlns:a16="http://schemas.microsoft.com/office/drawing/2014/main" id="{FD46B378-1E6A-4F89-BCCD-3DEE2EDF89DF}"/>
                  </a:ext>
                </a:extLst>
              </p:cNvPr>
              <p:cNvPicPr>
                <a:picLocks noChangeAspect="1"/>
              </p:cNvPicPr>
              <p:nvPr/>
            </p:nvPicPr>
            <p:blipFill>
              <a:blip r:embed="rId37">
                <a:biLevel thresh="25000"/>
              </a:blip>
              <a:stretch>
                <a:fillRect/>
              </a:stretch>
            </p:blipFill>
            <p:spPr>
              <a:xfrm>
                <a:off x="10331848" y="2244326"/>
                <a:ext cx="278831" cy="278832"/>
              </a:xfrm>
              <a:prstGeom prst="rect">
                <a:avLst/>
              </a:prstGeom>
            </p:spPr>
          </p:pic>
        </p:grpSp>
        <p:pic>
          <p:nvPicPr>
            <p:cNvPr id="128" name="Graphic 127">
              <a:extLst>
                <a:ext uri="{FF2B5EF4-FFF2-40B4-BE49-F238E27FC236}">
                  <a16:creationId xmlns:a16="http://schemas.microsoft.com/office/drawing/2014/main" id="{567A140F-C107-43A8-872F-3489546185CF}"/>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10361387" y="2262833"/>
              <a:ext cx="257470" cy="257470"/>
            </a:xfrm>
            <a:prstGeom prst="rect">
              <a:avLst/>
            </a:prstGeom>
          </p:spPr>
        </p:pic>
      </p:grpSp>
      <p:grpSp>
        <p:nvGrpSpPr>
          <p:cNvPr id="210" name="Group 209">
            <a:extLst>
              <a:ext uri="{FF2B5EF4-FFF2-40B4-BE49-F238E27FC236}">
                <a16:creationId xmlns:a16="http://schemas.microsoft.com/office/drawing/2014/main" id="{823BECBC-9E46-429E-A91E-34F87DD16424}"/>
              </a:ext>
            </a:extLst>
          </p:cNvPr>
          <p:cNvGrpSpPr/>
          <p:nvPr/>
        </p:nvGrpSpPr>
        <p:grpSpPr>
          <a:xfrm>
            <a:off x="2048164" y="5486332"/>
            <a:ext cx="3281298" cy="915273"/>
            <a:chOff x="2048164" y="5486332"/>
            <a:chExt cx="3281298" cy="915273"/>
          </a:xfrm>
        </p:grpSpPr>
        <p:sp>
          <p:nvSpPr>
            <p:cNvPr id="148" name="Rectangle 147">
              <a:extLst>
                <a:ext uri="{FF2B5EF4-FFF2-40B4-BE49-F238E27FC236}">
                  <a16:creationId xmlns:a16="http://schemas.microsoft.com/office/drawing/2014/main" id="{6975333C-0C34-4997-B671-17CC4C1D1916}"/>
                </a:ext>
              </a:extLst>
            </p:cNvPr>
            <p:cNvSpPr/>
            <p:nvPr/>
          </p:nvSpPr>
          <p:spPr bwMode="auto">
            <a:xfrm>
              <a:off x="2048164" y="5517055"/>
              <a:ext cx="3280859" cy="88455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181" name="Group 180">
              <a:extLst>
                <a:ext uri="{FF2B5EF4-FFF2-40B4-BE49-F238E27FC236}">
                  <a16:creationId xmlns:a16="http://schemas.microsoft.com/office/drawing/2014/main" id="{07B49584-D5C0-4D90-95EA-88D082943EFF}"/>
                </a:ext>
              </a:extLst>
            </p:cNvPr>
            <p:cNvGrpSpPr/>
            <p:nvPr/>
          </p:nvGrpSpPr>
          <p:grpSpPr>
            <a:xfrm>
              <a:off x="2048603" y="5486332"/>
              <a:ext cx="3280859" cy="257763"/>
              <a:chOff x="2048166" y="5509238"/>
              <a:chExt cx="3280859" cy="257763"/>
            </a:xfrm>
          </p:grpSpPr>
          <p:grpSp>
            <p:nvGrpSpPr>
              <p:cNvPr id="37" name="Group 36">
                <a:extLst>
                  <a:ext uri="{FF2B5EF4-FFF2-40B4-BE49-F238E27FC236}">
                    <a16:creationId xmlns:a16="http://schemas.microsoft.com/office/drawing/2014/main" id="{94DEB955-D431-494F-B055-E02E3AAD9A9E}"/>
                  </a:ext>
                </a:extLst>
              </p:cNvPr>
              <p:cNvGrpSpPr/>
              <p:nvPr/>
            </p:nvGrpSpPr>
            <p:grpSpPr>
              <a:xfrm>
                <a:off x="2048166" y="5509238"/>
                <a:ext cx="3280859" cy="257763"/>
                <a:chOff x="2048165" y="5509238"/>
                <a:chExt cx="3030897" cy="257763"/>
              </a:xfrm>
            </p:grpSpPr>
            <p:sp>
              <p:nvSpPr>
                <p:cNvPr id="668" name="Rectangle 667">
                  <a:extLst>
                    <a:ext uri="{FF2B5EF4-FFF2-40B4-BE49-F238E27FC236}">
                      <a16:creationId xmlns:a16="http://schemas.microsoft.com/office/drawing/2014/main" id="{6183ED31-37AA-4F47-AC7E-1F9B4813AD98}"/>
                    </a:ext>
                  </a:extLst>
                </p:cNvPr>
                <p:cNvSpPr/>
                <p:nvPr/>
              </p:nvSpPr>
              <p:spPr>
                <a:xfrm>
                  <a:off x="2048165" y="5509238"/>
                  <a:ext cx="3030897" cy="257763"/>
                </a:xfrm>
                <a:prstGeom prst="rect">
                  <a:avLst/>
                </a:prstGeom>
                <a:solidFill>
                  <a:srgbClr val="D83B01"/>
                </a:solidFill>
              </p:spPr>
              <p:txBody>
                <a:bodyPr wrap="square" rIns="914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IoT and Operational Technology (OT)</a:t>
                  </a:r>
                </a:p>
              </p:txBody>
            </p:sp>
            <p:sp>
              <p:nvSpPr>
                <p:cNvPr id="553" name="IoT">
                  <a:extLst>
                    <a:ext uri="{FF2B5EF4-FFF2-40B4-BE49-F238E27FC236}">
                      <a16:creationId xmlns:a16="http://schemas.microsoft.com/office/drawing/2014/main" id="{A590417D-DD59-4D57-8984-6587158FF907}"/>
                    </a:ext>
                  </a:extLst>
                </p:cNvPr>
                <p:cNvSpPr>
                  <a:spLocks noChangeAspect="1" noEditPoints="1"/>
                </p:cNvSpPr>
                <p:nvPr/>
              </p:nvSpPr>
              <p:spPr bwMode="auto">
                <a:xfrm>
                  <a:off x="2209861" y="5549560"/>
                  <a:ext cx="184761" cy="185056"/>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4224" cap="sq">
                  <a:solidFill>
                    <a:schemeClr val="bg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pic>
            <p:nvPicPr>
              <p:cNvPr id="36" name="Graphic 35" descr="Factory">
                <a:extLst>
                  <a:ext uri="{FF2B5EF4-FFF2-40B4-BE49-F238E27FC236}">
                    <a16:creationId xmlns:a16="http://schemas.microsoft.com/office/drawing/2014/main" id="{F3329862-FB6F-48F7-A41B-A2369F388254}"/>
                  </a:ext>
                </a:extLst>
              </p:cNvPr>
              <p:cNvPicPr>
                <a:picLocks noChangeAspect="1"/>
              </p:cNvPicPr>
              <p:nvPr/>
            </p:nvPicPr>
            <p:blipFill>
              <a:blip r:embed="rId40">
                <a:extLst>
                  <a:ext uri="{28A0092B-C50C-407E-A947-70E740481C1C}">
                    <a14:useLocalDpi xmlns:a14="http://schemas.microsoft.com/office/drawing/2010/main" val="0"/>
                  </a:ext>
                  <a:ext uri="{96DAC541-7B7A-43D3-8B79-37D633B846F1}">
                    <asvg:svgBlip xmlns:asvg="http://schemas.microsoft.com/office/drawing/2016/SVG/main" r:embed="rId41"/>
                  </a:ext>
                </a:extLst>
              </a:blip>
              <a:stretch>
                <a:fillRect/>
              </a:stretch>
            </p:blipFill>
            <p:spPr>
              <a:xfrm>
                <a:off x="5018255" y="5522475"/>
                <a:ext cx="207466" cy="207466"/>
              </a:xfrm>
              <a:prstGeom prst="rect">
                <a:avLst/>
              </a:prstGeom>
            </p:spPr>
          </p:pic>
        </p:grpSp>
      </p:grpSp>
      <p:grpSp>
        <p:nvGrpSpPr>
          <p:cNvPr id="209" name="Group 208">
            <a:extLst>
              <a:ext uri="{FF2B5EF4-FFF2-40B4-BE49-F238E27FC236}">
                <a16:creationId xmlns:a16="http://schemas.microsoft.com/office/drawing/2014/main" id="{1F5367C4-B40E-4994-BAA4-E30D5D87B7DE}"/>
              </a:ext>
            </a:extLst>
          </p:cNvPr>
          <p:cNvGrpSpPr/>
          <p:nvPr/>
        </p:nvGrpSpPr>
        <p:grpSpPr>
          <a:xfrm>
            <a:off x="8304730" y="5464837"/>
            <a:ext cx="3599041" cy="641432"/>
            <a:chOff x="8304730" y="5418388"/>
            <a:chExt cx="3599041" cy="641432"/>
          </a:xfrm>
        </p:grpSpPr>
        <p:sp>
          <p:nvSpPr>
            <p:cNvPr id="108" name="Rectangle 107">
              <a:extLst>
                <a:ext uri="{FF2B5EF4-FFF2-40B4-BE49-F238E27FC236}">
                  <a16:creationId xmlns:a16="http://schemas.microsoft.com/office/drawing/2014/main" id="{F36A1F21-B710-4B22-83DD-22E98515DA38}"/>
                </a:ext>
              </a:extLst>
            </p:cNvPr>
            <p:cNvSpPr/>
            <p:nvPr/>
          </p:nvSpPr>
          <p:spPr bwMode="auto">
            <a:xfrm>
              <a:off x="8307885" y="5420073"/>
              <a:ext cx="3595886" cy="639747"/>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3" name="Rectangle 122">
              <a:extLst>
                <a:ext uri="{FF2B5EF4-FFF2-40B4-BE49-F238E27FC236}">
                  <a16:creationId xmlns:a16="http://schemas.microsoft.com/office/drawing/2014/main" id="{72DFDBA4-AC0D-4698-98B9-1D96BFAFF1FF}"/>
                </a:ext>
              </a:extLst>
            </p:cNvPr>
            <p:cNvSpPr/>
            <p:nvPr/>
          </p:nvSpPr>
          <p:spPr>
            <a:xfrm>
              <a:off x="8304730" y="5418388"/>
              <a:ext cx="3599012" cy="261610"/>
            </a:xfrm>
            <a:prstGeom prst="rect">
              <a:avLst/>
            </a:prstGeom>
            <a:solidFill>
              <a:srgbClr val="00B050"/>
            </a:solidFill>
          </p:spPr>
          <p:txBody>
            <a:bodyPr wrap="square" rIns="914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People Security</a:t>
              </a:r>
            </a:p>
          </p:txBody>
        </p:sp>
      </p:grpSp>
      <p:grpSp>
        <p:nvGrpSpPr>
          <p:cNvPr id="196" name="Group 195">
            <a:extLst>
              <a:ext uri="{FF2B5EF4-FFF2-40B4-BE49-F238E27FC236}">
                <a16:creationId xmlns:a16="http://schemas.microsoft.com/office/drawing/2014/main" id="{4135EB06-30CD-4B04-B4E0-37CCE1CA98BB}"/>
              </a:ext>
            </a:extLst>
          </p:cNvPr>
          <p:cNvGrpSpPr/>
          <p:nvPr/>
        </p:nvGrpSpPr>
        <p:grpSpPr>
          <a:xfrm>
            <a:off x="3830820" y="2905602"/>
            <a:ext cx="1293855" cy="2126788"/>
            <a:chOff x="3830820" y="2905602"/>
            <a:chExt cx="1293855" cy="2126788"/>
          </a:xfrm>
        </p:grpSpPr>
        <p:sp>
          <p:nvSpPr>
            <p:cNvPr id="152" name="Rectangle 151">
              <a:extLst>
                <a:ext uri="{FF2B5EF4-FFF2-40B4-BE49-F238E27FC236}">
                  <a16:creationId xmlns:a16="http://schemas.microsoft.com/office/drawing/2014/main" id="{E9A1C1E5-5EB0-4F4F-B33A-2FD16A538B73}"/>
                </a:ext>
              </a:extLst>
            </p:cNvPr>
            <p:cNvSpPr/>
            <p:nvPr/>
          </p:nvSpPr>
          <p:spPr bwMode="auto">
            <a:xfrm>
              <a:off x="4198753" y="3146703"/>
              <a:ext cx="598169" cy="1885687"/>
            </a:xfrm>
            <a:prstGeom prst="rect">
              <a:avLst/>
            </a:prstGeom>
            <a:solidFill>
              <a:srgbClr val="F8CF5A">
                <a:alpha val="21961"/>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91440" rIns="4572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91" name="TextBox 490">
              <a:extLst>
                <a:ext uri="{FF2B5EF4-FFF2-40B4-BE49-F238E27FC236}">
                  <a16:creationId xmlns:a16="http://schemas.microsoft.com/office/drawing/2014/main" id="{3344623C-5BC6-480B-BA98-B820168FAD76}"/>
                </a:ext>
              </a:extLst>
            </p:cNvPr>
            <p:cNvSpPr txBox="1"/>
            <p:nvPr/>
          </p:nvSpPr>
          <p:spPr>
            <a:xfrm>
              <a:off x="3830820" y="2905602"/>
              <a:ext cx="1293855" cy="215444"/>
            </a:xfrm>
            <a:prstGeom prst="rect">
              <a:avLst/>
            </a:prstGeom>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gs>
                      <a:gs pos="100000">
                        <a:srgbClr val="505050"/>
                      </a:gs>
                    </a:gsLst>
                    <a:lin ang="5400000" scaled="1"/>
                  </a:gradFill>
                  <a:effectLst/>
                  <a:uLnTx/>
                  <a:uFillTx/>
                  <a:latin typeface="Segoe UI Semibold" panose="020B0702040204020203" pitchFamily="34" charset="0"/>
                  <a:ea typeface="+mn-ea"/>
                  <a:cs typeface="Segoe UI Semibold" panose="020B0702040204020203" pitchFamily="34" charset="0"/>
                </a:rPr>
                <a:t>3rd party IaaS &amp; PaaS</a:t>
              </a:r>
            </a:p>
          </p:txBody>
        </p:sp>
        <p:grpSp>
          <p:nvGrpSpPr>
            <p:cNvPr id="27" name="Group 26">
              <a:extLst>
                <a:ext uri="{FF2B5EF4-FFF2-40B4-BE49-F238E27FC236}">
                  <a16:creationId xmlns:a16="http://schemas.microsoft.com/office/drawing/2014/main" id="{A7BEEB42-1927-43BB-BC1B-0955992CCF86}"/>
                </a:ext>
              </a:extLst>
            </p:cNvPr>
            <p:cNvGrpSpPr/>
            <p:nvPr/>
          </p:nvGrpSpPr>
          <p:grpSpPr>
            <a:xfrm>
              <a:off x="4280352" y="3190391"/>
              <a:ext cx="389408" cy="277495"/>
              <a:chOff x="3627007" y="2775692"/>
              <a:chExt cx="426222" cy="303732"/>
            </a:xfrm>
          </p:grpSpPr>
          <p:pic>
            <p:nvPicPr>
              <p:cNvPr id="39" name="Picture 38">
                <a:extLst>
                  <a:ext uri="{FF2B5EF4-FFF2-40B4-BE49-F238E27FC236}">
                    <a16:creationId xmlns:a16="http://schemas.microsoft.com/office/drawing/2014/main" id="{38922EE3-F77D-4E74-AB22-AA5F08B2A84A}"/>
                  </a:ext>
                </a:extLst>
              </p:cNvPr>
              <p:cNvPicPr>
                <a:picLocks noChangeAspect="1"/>
              </p:cNvPicPr>
              <p:nvPr/>
            </p:nvPicPr>
            <p:blipFill>
              <a:blip r:embed="rId42">
                <a:extLst>
                  <a:ext uri="{28A0092B-C50C-407E-A947-70E740481C1C}">
                    <a14:useLocalDpi xmlns:a14="http://schemas.microsoft.com/office/drawing/2010/main" val="0"/>
                  </a:ext>
                </a:extLst>
              </a:blip>
              <a:stretch>
                <a:fillRect/>
              </a:stretch>
            </p:blipFill>
            <p:spPr>
              <a:xfrm>
                <a:off x="3774185" y="2775692"/>
                <a:ext cx="211732" cy="126583"/>
              </a:xfrm>
              <a:prstGeom prst="rect">
                <a:avLst/>
              </a:prstGeom>
            </p:spPr>
          </p:pic>
          <p:pic>
            <p:nvPicPr>
              <p:cNvPr id="84" name="Shape 458">
                <a:extLst>
                  <a:ext uri="{FF2B5EF4-FFF2-40B4-BE49-F238E27FC236}">
                    <a16:creationId xmlns:a16="http://schemas.microsoft.com/office/drawing/2014/main" id="{C9A34AA6-4E5C-4B21-957C-CCECC2918B9B}"/>
                  </a:ext>
                </a:extLst>
              </p:cNvPr>
              <p:cNvPicPr preferRelativeResize="0"/>
              <p:nvPr/>
            </p:nvPicPr>
            <p:blipFill rotWithShape="1">
              <a:blip r:embed="rId43">
                <a:alphaModFix/>
              </a:blip>
              <a:srcRect r="85330"/>
              <a:stretch/>
            </p:blipFill>
            <p:spPr>
              <a:xfrm>
                <a:off x="3627007" y="2891434"/>
                <a:ext cx="216058" cy="187990"/>
              </a:xfrm>
              <a:prstGeom prst="rect">
                <a:avLst/>
              </a:prstGeom>
              <a:noFill/>
              <a:ln>
                <a:noFill/>
              </a:ln>
            </p:spPr>
          </p:pic>
          <p:grpSp>
            <p:nvGrpSpPr>
              <p:cNvPr id="586" name="Group 585">
                <a:extLst>
                  <a:ext uri="{FF2B5EF4-FFF2-40B4-BE49-F238E27FC236}">
                    <a16:creationId xmlns:a16="http://schemas.microsoft.com/office/drawing/2014/main" id="{F66133D2-610C-41BB-BB2F-ABDC2EF66F77}"/>
                  </a:ext>
                </a:extLst>
              </p:cNvPr>
              <p:cNvGrpSpPr/>
              <p:nvPr/>
            </p:nvGrpSpPr>
            <p:grpSpPr>
              <a:xfrm flipV="1">
                <a:off x="3864561" y="2998636"/>
                <a:ext cx="188668" cy="45719"/>
                <a:chOff x="6660452" y="3094221"/>
                <a:chExt cx="188672" cy="45719"/>
              </a:xfrm>
            </p:grpSpPr>
            <p:sp>
              <p:nvSpPr>
                <p:cNvPr id="587" name="Oval 586">
                  <a:extLst>
                    <a:ext uri="{FF2B5EF4-FFF2-40B4-BE49-F238E27FC236}">
                      <a16:creationId xmlns:a16="http://schemas.microsoft.com/office/drawing/2014/main" id="{B8189DEC-7916-4C44-AC6A-182F7174BC18}"/>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8" name="Oval 587">
                  <a:extLst>
                    <a:ext uri="{FF2B5EF4-FFF2-40B4-BE49-F238E27FC236}">
                      <a16:creationId xmlns:a16="http://schemas.microsoft.com/office/drawing/2014/main" id="{5DF59CBE-E468-4B6A-B91A-0EE0701D5C0D}"/>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9" name="Oval 588">
                  <a:extLst>
                    <a:ext uri="{FF2B5EF4-FFF2-40B4-BE49-F238E27FC236}">
                      <a16:creationId xmlns:a16="http://schemas.microsoft.com/office/drawing/2014/main" id="{ED16FFC3-A084-4B14-9750-F862EF632E54}"/>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grpSp>
        <p:nvGrpSpPr>
          <p:cNvPr id="173" name="Group 172">
            <a:extLst>
              <a:ext uri="{FF2B5EF4-FFF2-40B4-BE49-F238E27FC236}">
                <a16:creationId xmlns:a16="http://schemas.microsoft.com/office/drawing/2014/main" id="{F51090BF-4774-4C24-8964-53EC6DF46B30}"/>
              </a:ext>
            </a:extLst>
          </p:cNvPr>
          <p:cNvGrpSpPr/>
          <p:nvPr/>
        </p:nvGrpSpPr>
        <p:grpSpPr>
          <a:xfrm>
            <a:off x="2354296" y="4340924"/>
            <a:ext cx="5790096" cy="219445"/>
            <a:chOff x="2354296" y="4340924"/>
            <a:chExt cx="5790096" cy="219445"/>
          </a:xfrm>
        </p:grpSpPr>
        <p:sp>
          <p:nvSpPr>
            <p:cNvPr id="96" name="Rectangle 95">
              <a:hlinkClick r:id="rId44" tooltip="Azure Arc extends Azure management to resources in other clouds and on-premises datacenters, enabling consistent management &amp; security experience across platforms. Azure Arc projects these resources into ARM so they can be managed by Azure tooling like ASC"/>
              <a:extLst>
                <a:ext uri="{FF2B5EF4-FFF2-40B4-BE49-F238E27FC236}">
                  <a16:creationId xmlns:a16="http://schemas.microsoft.com/office/drawing/2014/main" id="{1757E108-FCF2-4FE3-A57E-49C14BF707E0}"/>
                </a:ext>
              </a:extLst>
            </p:cNvPr>
            <p:cNvSpPr/>
            <p:nvPr/>
          </p:nvSpPr>
          <p:spPr>
            <a:xfrm>
              <a:off x="2354296" y="4340924"/>
              <a:ext cx="5790096"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Arc</a:t>
              </a:r>
            </a:p>
          </p:txBody>
        </p:sp>
        <p:pic>
          <p:nvPicPr>
            <p:cNvPr id="122" name="Picture 121">
              <a:extLst>
                <a:ext uri="{FF2B5EF4-FFF2-40B4-BE49-F238E27FC236}">
                  <a16:creationId xmlns:a16="http://schemas.microsoft.com/office/drawing/2014/main" id="{D65BB8A6-57AB-47A6-A182-D63EAAD8D9D9}"/>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384715" y="4397101"/>
              <a:ext cx="150932" cy="112545"/>
            </a:xfrm>
            <a:prstGeom prst="rect">
              <a:avLst/>
            </a:prstGeom>
          </p:spPr>
        </p:pic>
      </p:grpSp>
      <p:cxnSp>
        <p:nvCxnSpPr>
          <p:cNvPr id="43" name="Straight Connector 42">
            <a:extLst>
              <a:ext uri="{FF2B5EF4-FFF2-40B4-BE49-F238E27FC236}">
                <a16:creationId xmlns:a16="http://schemas.microsoft.com/office/drawing/2014/main" id="{686979AD-7506-4848-A0CB-AAE0010A1835}"/>
              </a:ext>
            </a:extLst>
          </p:cNvPr>
          <p:cNvCxnSpPr>
            <a:cxnSpLocks/>
          </p:cNvCxnSpPr>
          <p:nvPr/>
        </p:nvCxnSpPr>
        <p:spPr>
          <a:xfrm>
            <a:off x="2444481" y="4067629"/>
            <a:ext cx="4266882" cy="0"/>
          </a:xfrm>
          <a:prstGeom prst="line">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42" name="Straight Connector 41">
            <a:extLst>
              <a:ext uri="{FF2B5EF4-FFF2-40B4-BE49-F238E27FC236}">
                <a16:creationId xmlns:a16="http://schemas.microsoft.com/office/drawing/2014/main" id="{FD781F73-245A-4B7F-B681-07D153FF2E55}"/>
              </a:ext>
            </a:extLst>
          </p:cNvPr>
          <p:cNvCxnSpPr/>
          <p:nvPr/>
        </p:nvCxnSpPr>
        <p:spPr>
          <a:xfrm>
            <a:off x="9278513" y="1526476"/>
            <a:ext cx="0" cy="178543"/>
          </a:xfrm>
          <a:prstGeom prst="line">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62" name="Rectangle 561">
            <a:extLst>
              <a:ext uri="{FF2B5EF4-FFF2-40B4-BE49-F238E27FC236}">
                <a16:creationId xmlns:a16="http://schemas.microsoft.com/office/drawing/2014/main" id="{54630357-784F-40AC-A0AB-995EBF460BA8}"/>
              </a:ext>
            </a:extLst>
          </p:cNvPr>
          <p:cNvSpPr/>
          <p:nvPr/>
        </p:nvSpPr>
        <p:spPr>
          <a:xfrm rot="16200000">
            <a:off x="1818495" y="4356280"/>
            <a:ext cx="765063" cy="257763"/>
          </a:xfrm>
          <a:prstGeom prst="rect">
            <a:avLst/>
          </a:prstGeom>
          <a:solidFill>
            <a:schemeClr val="bg1">
              <a:lumMod val="95000"/>
            </a:schemeClr>
          </a:solidFill>
        </p:spPr>
        <p:txBody>
          <a:bodyPr wrap="square" lIns="0" r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Intranet</a:t>
            </a:r>
          </a:p>
        </p:txBody>
      </p:sp>
      <p:sp>
        <p:nvSpPr>
          <p:cNvPr id="510" name="Rectangle 509">
            <a:extLst>
              <a:ext uri="{FF2B5EF4-FFF2-40B4-BE49-F238E27FC236}">
                <a16:creationId xmlns:a16="http://schemas.microsoft.com/office/drawing/2014/main" id="{6ECCD49E-51AE-4DD3-AE0C-3543F282C7EB}"/>
              </a:ext>
            </a:extLst>
          </p:cNvPr>
          <p:cNvSpPr/>
          <p:nvPr/>
        </p:nvSpPr>
        <p:spPr>
          <a:xfrm rot="16200000">
            <a:off x="1747687" y="3471352"/>
            <a:ext cx="910563" cy="257763"/>
          </a:xfrm>
          <a:prstGeom prst="rect">
            <a:avLst/>
          </a:prstGeom>
          <a:solidFill>
            <a:schemeClr val="bg1">
              <a:lumMod val="95000"/>
            </a:schemeClr>
          </a:solidFill>
        </p:spPr>
        <p:txBody>
          <a:bodyPr wrap="square" rIns="45720">
            <a:spAutoFit/>
          </a:bodyPr>
          <a:lstStyle/>
          <a:p>
            <a:pPr marL="17145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Extranet</a:t>
            </a:r>
          </a:p>
        </p:txBody>
      </p:sp>
      <p:sp>
        <p:nvSpPr>
          <p:cNvPr id="175" name="Left Bracket 174">
            <a:extLst>
              <a:ext uri="{FF2B5EF4-FFF2-40B4-BE49-F238E27FC236}">
                <a16:creationId xmlns:a16="http://schemas.microsoft.com/office/drawing/2014/main" id="{7B9DD59C-3364-4C6F-871D-7472CD5F9D83}"/>
              </a:ext>
            </a:extLst>
          </p:cNvPr>
          <p:cNvSpPr/>
          <p:nvPr/>
        </p:nvSpPr>
        <p:spPr>
          <a:xfrm rot="5400000">
            <a:off x="4753176" y="3336239"/>
            <a:ext cx="244870" cy="2403613"/>
          </a:xfrm>
          <a:prstGeom prst="leftBracket">
            <a:avLst>
              <a:gd name="adj" fmla="val 0"/>
            </a:avLst>
          </a:prstGeom>
          <a:gradFill>
            <a:gsLst>
              <a:gs pos="0">
                <a:schemeClr val="accent1">
                  <a:lumMod val="5000"/>
                  <a:lumOff val="95000"/>
                  <a:alpha val="50000"/>
                </a:schemeClr>
              </a:gs>
              <a:gs pos="78000">
                <a:srgbClr val="5C2D91">
                  <a:alpha val="20000"/>
                </a:srgbClr>
              </a:gs>
            </a:gsLst>
            <a:lin ang="10800000" scaled="1"/>
          </a:gradFill>
          <a:ln w="19050">
            <a:gradFill flip="none" rotWithShape="1">
              <a:gsLst>
                <a:gs pos="8000">
                  <a:schemeClr val="accent1">
                    <a:lumMod val="5000"/>
                    <a:lumOff val="95000"/>
                  </a:schemeClr>
                </a:gs>
                <a:gs pos="78000">
                  <a:srgbClr val="5C2D91"/>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187" name="Left Bracket 186">
            <a:extLst>
              <a:ext uri="{FF2B5EF4-FFF2-40B4-BE49-F238E27FC236}">
                <a16:creationId xmlns:a16="http://schemas.microsoft.com/office/drawing/2014/main" id="{9A2E5098-3908-4165-8A2A-57DCE86B82A5}"/>
              </a:ext>
            </a:extLst>
          </p:cNvPr>
          <p:cNvSpPr/>
          <p:nvPr/>
        </p:nvSpPr>
        <p:spPr>
          <a:xfrm rot="5400000">
            <a:off x="4409159" y="2805630"/>
            <a:ext cx="246369" cy="1645508"/>
          </a:xfrm>
          <a:custGeom>
            <a:avLst/>
            <a:gdLst>
              <a:gd name="connsiteX0" fmla="*/ 244870 w 244870"/>
              <a:gd name="connsiteY0" fmla="*/ 1645508 h 1645508"/>
              <a:gd name="connsiteX1" fmla="*/ 0 w 244870"/>
              <a:gd name="connsiteY1" fmla="*/ 1645506 h 1645508"/>
              <a:gd name="connsiteX2" fmla="*/ 0 w 244870"/>
              <a:gd name="connsiteY2" fmla="*/ 2 h 1645508"/>
              <a:gd name="connsiteX3" fmla="*/ 244870 w 244870"/>
              <a:gd name="connsiteY3" fmla="*/ 0 h 1645508"/>
              <a:gd name="connsiteX4" fmla="*/ 244870 w 244870"/>
              <a:gd name="connsiteY4" fmla="*/ 1645508 h 1645508"/>
              <a:gd name="connsiteX0" fmla="*/ 244870 w 244870"/>
              <a:gd name="connsiteY0" fmla="*/ 1645508 h 1645508"/>
              <a:gd name="connsiteX1" fmla="*/ 0 w 244870"/>
              <a:gd name="connsiteY1" fmla="*/ 1645506 h 1645508"/>
              <a:gd name="connsiteX2" fmla="*/ 0 w 244870"/>
              <a:gd name="connsiteY2" fmla="*/ 2 h 1645508"/>
              <a:gd name="connsiteX3" fmla="*/ 244870 w 244870"/>
              <a:gd name="connsiteY3" fmla="*/ 0 h 1645508"/>
              <a:gd name="connsiteX0" fmla="*/ 246369 w 246369"/>
              <a:gd name="connsiteY0" fmla="*/ 1645508 h 1645508"/>
              <a:gd name="connsiteX1" fmla="*/ 1499 w 246369"/>
              <a:gd name="connsiteY1" fmla="*/ 1645506 h 1645508"/>
              <a:gd name="connsiteX2" fmla="*/ 1499 w 246369"/>
              <a:gd name="connsiteY2" fmla="*/ 2 h 1645508"/>
              <a:gd name="connsiteX3" fmla="*/ 246369 w 246369"/>
              <a:gd name="connsiteY3" fmla="*/ 0 h 1645508"/>
              <a:gd name="connsiteX4" fmla="*/ 246369 w 246369"/>
              <a:gd name="connsiteY4" fmla="*/ 1645508 h 1645508"/>
              <a:gd name="connsiteX0" fmla="*/ 246369 w 246369"/>
              <a:gd name="connsiteY0" fmla="*/ 1645508 h 1645508"/>
              <a:gd name="connsiteX1" fmla="*/ 1499 w 246369"/>
              <a:gd name="connsiteY1" fmla="*/ 1645506 h 1645508"/>
              <a:gd name="connsiteX2" fmla="*/ 0 w 246369"/>
              <a:gd name="connsiteY2" fmla="*/ 1295067 h 1645508"/>
              <a:gd name="connsiteX3" fmla="*/ 1499 w 246369"/>
              <a:gd name="connsiteY3" fmla="*/ 2 h 1645508"/>
              <a:gd name="connsiteX4" fmla="*/ 246369 w 246369"/>
              <a:gd name="connsiteY4" fmla="*/ 0 h 164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369" h="1645508" stroke="0" extrusionOk="0">
                <a:moveTo>
                  <a:pt x="246369" y="1645508"/>
                </a:moveTo>
                <a:lnTo>
                  <a:pt x="1499" y="1645506"/>
                </a:lnTo>
                <a:lnTo>
                  <a:pt x="1499" y="2"/>
                </a:lnTo>
                <a:cubicBezTo>
                  <a:pt x="1499" y="1"/>
                  <a:pt x="111131" y="0"/>
                  <a:pt x="246369" y="0"/>
                </a:cubicBezTo>
                <a:lnTo>
                  <a:pt x="246369" y="1645508"/>
                </a:lnTo>
                <a:close/>
              </a:path>
              <a:path w="246369" h="1645508" fill="none">
                <a:moveTo>
                  <a:pt x="246369" y="1645508"/>
                </a:moveTo>
                <a:lnTo>
                  <a:pt x="1499" y="1645506"/>
                </a:lnTo>
                <a:cubicBezTo>
                  <a:pt x="999" y="1528693"/>
                  <a:pt x="500" y="1411880"/>
                  <a:pt x="0" y="1295067"/>
                </a:cubicBezTo>
                <a:cubicBezTo>
                  <a:pt x="500" y="863379"/>
                  <a:pt x="999" y="431690"/>
                  <a:pt x="1499" y="2"/>
                </a:cubicBezTo>
                <a:cubicBezTo>
                  <a:pt x="1499" y="1"/>
                  <a:pt x="111131" y="0"/>
                  <a:pt x="246369" y="0"/>
                </a:cubicBezTo>
              </a:path>
            </a:pathLst>
          </a:custGeom>
          <a:gradFill>
            <a:gsLst>
              <a:gs pos="0">
                <a:schemeClr val="accent1">
                  <a:lumMod val="5000"/>
                  <a:lumOff val="95000"/>
                  <a:alpha val="50000"/>
                </a:schemeClr>
              </a:gs>
              <a:gs pos="78000">
                <a:srgbClr val="5C2D91">
                  <a:alpha val="20000"/>
                </a:srgbClr>
              </a:gs>
            </a:gsLst>
            <a:lin ang="10800000" scaled="1"/>
          </a:gradFill>
          <a:ln w="19050">
            <a:gradFill flip="none" rotWithShape="1">
              <a:gsLst>
                <a:gs pos="8000">
                  <a:schemeClr val="accent1">
                    <a:lumMod val="5000"/>
                    <a:lumOff val="95000"/>
                  </a:schemeClr>
                </a:gs>
                <a:gs pos="78000">
                  <a:srgbClr val="5C2D91"/>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97" name="Rectangle 96">
            <a:hlinkClick r:id="rId46" tooltip="Azure Security Center provides critical security hygiene issue detection and remediation (no additional charge) as well as threat detection to monitor for advanced and emerging threats across a hybrid environment (cloud + on premises) "/>
            <a:extLst>
              <a:ext uri="{FF2B5EF4-FFF2-40B4-BE49-F238E27FC236}">
                <a16:creationId xmlns:a16="http://schemas.microsoft.com/office/drawing/2014/main" id="{3E4B678D-9BB9-445E-AEED-FE1F10067B9A}"/>
              </a:ext>
            </a:extLst>
          </p:cNvPr>
          <p:cNvSpPr/>
          <p:nvPr/>
        </p:nvSpPr>
        <p:spPr>
          <a:xfrm>
            <a:off x="6846868" y="3075593"/>
            <a:ext cx="1322358" cy="2498896"/>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274320" rtlCol="0" anchor="t" anchorCtr="0">
            <a:noAutofit/>
          </a:bodyPr>
          <a:lstStyle/>
          <a:p>
            <a:pPr marL="0" marR="0" lvl="0" indent="0" algn="l" defTabSz="914400" rtl="0" eaLnBrk="1" fontAlgn="auto" latinLnBrk="0" hangingPunct="1">
              <a:lnSpc>
                <a:spcPct val="97000"/>
              </a:lnSpc>
              <a:spcBef>
                <a:spcPts val="0"/>
              </a:spcBef>
              <a:spcAft>
                <a:spcPts val="300"/>
              </a:spcAft>
              <a:buClrTx/>
              <a:buSzTx/>
              <a:buFontTx/>
              <a:buNone/>
              <a:tabLst/>
              <a:defRPr/>
            </a:pP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674" name="Rectangle 673">
            <a:extLst>
              <a:ext uri="{FF2B5EF4-FFF2-40B4-BE49-F238E27FC236}">
                <a16:creationId xmlns:a16="http://schemas.microsoft.com/office/drawing/2014/main" id="{BAEFD1F7-2704-46E2-81EB-AFE24783923B}"/>
              </a:ext>
            </a:extLst>
          </p:cNvPr>
          <p:cNvSpPr/>
          <p:nvPr/>
        </p:nvSpPr>
        <p:spPr bwMode="auto">
          <a:xfrm>
            <a:off x="2914697" y="4239668"/>
            <a:ext cx="314436" cy="18433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 name="Group 9">
            <a:extLst>
              <a:ext uri="{FF2B5EF4-FFF2-40B4-BE49-F238E27FC236}">
                <a16:creationId xmlns:a16="http://schemas.microsoft.com/office/drawing/2014/main" id="{F7160ACE-7B4C-45EB-9A58-FF0126B35852}"/>
              </a:ext>
            </a:extLst>
          </p:cNvPr>
          <p:cNvGrpSpPr/>
          <p:nvPr/>
        </p:nvGrpSpPr>
        <p:grpSpPr>
          <a:xfrm>
            <a:off x="4366364" y="3547430"/>
            <a:ext cx="370338" cy="327772"/>
            <a:chOff x="4723767" y="3080378"/>
            <a:chExt cx="439858" cy="389301"/>
          </a:xfrm>
        </p:grpSpPr>
        <p:pic>
          <p:nvPicPr>
            <p:cNvPr id="414" name="Picture 413">
              <a:extLst>
                <a:ext uri="{FF2B5EF4-FFF2-40B4-BE49-F238E27FC236}">
                  <a16:creationId xmlns:a16="http://schemas.microsoft.com/office/drawing/2014/main" id="{AC4D97CD-ACA8-4170-8C77-7F9D3EA7DBCE}"/>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492" name="Group 491">
              <a:extLst>
                <a:ext uri="{FF2B5EF4-FFF2-40B4-BE49-F238E27FC236}">
                  <a16:creationId xmlns:a16="http://schemas.microsoft.com/office/drawing/2014/main" id="{7E096FC3-A8AB-44D7-B8D1-2D794A1DEA11}"/>
                </a:ext>
              </a:extLst>
            </p:cNvPr>
            <p:cNvGrpSpPr/>
            <p:nvPr/>
          </p:nvGrpSpPr>
          <p:grpSpPr>
            <a:xfrm>
              <a:off x="4723767" y="3080378"/>
              <a:ext cx="439858" cy="389301"/>
              <a:chOff x="3131835" y="4047725"/>
              <a:chExt cx="439858" cy="389301"/>
            </a:xfrm>
          </p:grpSpPr>
          <p:grpSp>
            <p:nvGrpSpPr>
              <p:cNvPr id="504" name="Group 503">
                <a:extLst>
                  <a:ext uri="{FF2B5EF4-FFF2-40B4-BE49-F238E27FC236}">
                    <a16:creationId xmlns:a16="http://schemas.microsoft.com/office/drawing/2014/main" id="{603ACBF0-4791-46D1-8877-6BF43FAA0A34}"/>
                  </a:ext>
                </a:extLst>
              </p:cNvPr>
              <p:cNvGrpSpPr/>
              <p:nvPr/>
            </p:nvGrpSpPr>
            <p:grpSpPr>
              <a:xfrm>
                <a:off x="3131835" y="4047725"/>
                <a:ext cx="182560" cy="348911"/>
                <a:chOff x="2136298" y="4226790"/>
                <a:chExt cx="196678" cy="375893"/>
              </a:xfrm>
            </p:grpSpPr>
            <p:sp>
              <p:nvSpPr>
                <p:cNvPr id="526" name="Rectangle 525">
                  <a:extLst>
                    <a:ext uri="{FF2B5EF4-FFF2-40B4-BE49-F238E27FC236}">
                      <a16:creationId xmlns:a16="http://schemas.microsoft.com/office/drawing/2014/main" id="{87EFA601-FD9E-4D5D-8FFD-CBD9B5212D2E}"/>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7" name="server">
                  <a:extLst>
                    <a:ext uri="{FF2B5EF4-FFF2-40B4-BE49-F238E27FC236}">
                      <a16:creationId xmlns:a16="http://schemas.microsoft.com/office/drawing/2014/main" id="{EDE8AC5B-7EEB-40A1-9A6A-49737AF8575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11" name="Oval 510">
                <a:extLst>
                  <a:ext uri="{FF2B5EF4-FFF2-40B4-BE49-F238E27FC236}">
                    <a16:creationId xmlns:a16="http://schemas.microsoft.com/office/drawing/2014/main" id="{E669F53A-DF4D-4F6F-8215-054195ECAC18}"/>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14" name="Picture 513">
                <a:extLst>
                  <a:ext uri="{FF2B5EF4-FFF2-40B4-BE49-F238E27FC236}">
                    <a16:creationId xmlns:a16="http://schemas.microsoft.com/office/drawing/2014/main" id="{5EF35BED-A8F0-46B3-872D-4BA54321A35B}"/>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25" name="Freeform 6">
                <a:extLst>
                  <a:ext uri="{FF2B5EF4-FFF2-40B4-BE49-F238E27FC236}">
                    <a16:creationId xmlns:a16="http://schemas.microsoft.com/office/drawing/2014/main" id="{34A491C2-1FD1-416E-9510-2116BB52E1E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66" name="Group 565">
            <a:extLst>
              <a:ext uri="{FF2B5EF4-FFF2-40B4-BE49-F238E27FC236}">
                <a16:creationId xmlns:a16="http://schemas.microsoft.com/office/drawing/2014/main" id="{7B9BE697-26B5-41AB-8E29-5C6F7B140006}"/>
              </a:ext>
            </a:extLst>
          </p:cNvPr>
          <p:cNvGrpSpPr/>
          <p:nvPr/>
        </p:nvGrpSpPr>
        <p:grpSpPr>
          <a:xfrm>
            <a:off x="3777220" y="3547430"/>
            <a:ext cx="370338" cy="327772"/>
            <a:chOff x="4723767" y="3080378"/>
            <a:chExt cx="439858" cy="389301"/>
          </a:xfrm>
        </p:grpSpPr>
        <p:pic>
          <p:nvPicPr>
            <p:cNvPr id="571" name="Picture 570">
              <a:extLst>
                <a:ext uri="{FF2B5EF4-FFF2-40B4-BE49-F238E27FC236}">
                  <a16:creationId xmlns:a16="http://schemas.microsoft.com/office/drawing/2014/main" id="{915EC2B4-9841-4A3D-A13A-81A78491D057}"/>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72" name="Group 571">
              <a:extLst>
                <a:ext uri="{FF2B5EF4-FFF2-40B4-BE49-F238E27FC236}">
                  <a16:creationId xmlns:a16="http://schemas.microsoft.com/office/drawing/2014/main" id="{003C0D33-B8C2-46C1-9173-157D9CE6B07B}"/>
                </a:ext>
              </a:extLst>
            </p:cNvPr>
            <p:cNvGrpSpPr/>
            <p:nvPr/>
          </p:nvGrpSpPr>
          <p:grpSpPr>
            <a:xfrm>
              <a:off x="4723767" y="3080378"/>
              <a:ext cx="439858" cy="389301"/>
              <a:chOff x="3131835" y="4047725"/>
              <a:chExt cx="439858" cy="389301"/>
            </a:xfrm>
          </p:grpSpPr>
          <p:grpSp>
            <p:nvGrpSpPr>
              <p:cNvPr id="573" name="Group 572">
                <a:extLst>
                  <a:ext uri="{FF2B5EF4-FFF2-40B4-BE49-F238E27FC236}">
                    <a16:creationId xmlns:a16="http://schemas.microsoft.com/office/drawing/2014/main" id="{CF6F55E2-C9B2-4A1E-B06E-B6C023D03929}"/>
                  </a:ext>
                </a:extLst>
              </p:cNvPr>
              <p:cNvGrpSpPr/>
              <p:nvPr/>
            </p:nvGrpSpPr>
            <p:grpSpPr>
              <a:xfrm>
                <a:off x="3131835" y="4047725"/>
                <a:ext cx="182560" cy="348911"/>
                <a:chOff x="2136298" y="4226790"/>
                <a:chExt cx="196678" cy="375893"/>
              </a:xfrm>
            </p:grpSpPr>
            <p:sp>
              <p:nvSpPr>
                <p:cNvPr id="603" name="Rectangle 602">
                  <a:extLst>
                    <a:ext uri="{FF2B5EF4-FFF2-40B4-BE49-F238E27FC236}">
                      <a16:creationId xmlns:a16="http://schemas.microsoft.com/office/drawing/2014/main" id="{6154AC2F-DA5B-47A2-93E6-529AF8BC187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4" name="server">
                  <a:extLst>
                    <a:ext uri="{FF2B5EF4-FFF2-40B4-BE49-F238E27FC236}">
                      <a16:creationId xmlns:a16="http://schemas.microsoft.com/office/drawing/2014/main" id="{16EC4974-35DF-4BF8-9978-9C96B28EDBDD}"/>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74" name="Oval 573">
                <a:extLst>
                  <a:ext uri="{FF2B5EF4-FFF2-40B4-BE49-F238E27FC236}">
                    <a16:creationId xmlns:a16="http://schemas.microsoft.com/office/drawing/2014/main" id="{C1AEE6E6-9AFE-4FC0-A3FD-EF5BFB3F6B07}"/>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6" name="Picture 575">
                <a:extLst>
                  <a:ext uri="{FF2B5EF4-FFF2-40B4-BE49-F238E27FC236}">
                    <a16:creationId xmlns:a16="http://schemas.microsoft.com/office/drawing/2014/main" id="{D739B82B-3215-4F0F-831B-AAA3C73A7268}"/>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02" name="Freeform 6">
                <a:extLst>
                  <a:ext uri="{FF2B5EF4-FFF2-40B4-BE49-F238E27FC236}">
                    <a16:creationId xmlns:a16="http://schemas.microsoft.com/office/drawing/2014/main" id="{33346D4F-7832-4AE9-97ED-1BB54263221F}"/>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734" name="Rectangle 733">
            <a:extLst>
              <a:ext uri="{FF2B5EF4-FFF2-40B4-BE49-F238E27FC236}">
                <a16:creationId xmlns:a16="http://schemas.microsoft.com/office/drawing/2014/main" id="{D99ED82C-3F1B-4841-B3CC-3B5DF8285ABA}"/>
              </a:ext>
            </a:extLst>
          </p:cNvPr>
          <p:cNvSpPr/>
          <p:nvPr/>
        </p:nvSpPr>
        <p:spPr>
          <a:xfrm>
            <a:off x="186803" y="2251021"/>
            <a:ext cx="1764730" cy="257763"/>
          </a:xfrm>
          <a:prstGeom prst="rect">
            <a:avLst/>
          </a:prstGeom>
          <a:solidFill>
            <a:schemeClr val="tx2"/>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Endpoints &amp; Devices</a:t>
            </a:r>
          </a:p>
        </p:txBody>
      </p:sp>
      <p:sp>
        <p:nvSpPr>
          <p:cNvPr id="715" name="Rectangle 714">
            <a:extLst>
              <a:ext uri="{FF2B5EF4-FFF2-40B4-BE49-F238E27FC236}">
                <a16:creationId xmlns:a16="http://schemas.microsoft.com/office/drawing/2014/main" id="{5B2F8445-8EF1-431E-9FF4-70481E88613F}"/>
              </a:ext>
            </a:extLst>
          </p:cNvPr>
          <p:cNvSpPr/>
          <p:nvPr/>
        </p:nvSpPr>
        <p:spPr>
          <a:xfrm>
            <a:off x="2050375" y="2246630"/>
            <a:ext cx="6176844" cy="257763"/>
          </a:xfrm>
          <a:prstGeom prst="rect">
            <a:avLst/>
          </a:prstGeom>
          <a:solidFill>
            <a:schemeClr val="tx2"/>
          </a:solidFill>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Hybrid Infrastructure – IaaS, PaaS, On-Premises</a:t>
            </a:r>
          </a:p>
        </p:txBody>
      </p:sp>
      <p:sp>
        <p:nvSpPr>
          <p:cNvPr id="98" name="Rectangle 97">
            <a:hlinkClick r:id="rId49" tooltip="Key vault mitigates risk of compromised secrets (e.g. inadvertently publishing keys to GitHub) by ensuring they are safeguarded by hardware security modules (HSMs) and readily available to applications"/>
            <a:extLst>
              <a:ext uri="{FF2B5EF4-FFF2-40B4-BE49-F238E27FC236}">
                <a16:creationId xmlns:a16="http://schemas.microsoft.com/office/drawing/2014/main" id="{A3B8550D-2DB7-40D7-B7D2-21A4CAD5C8EC}"/>
              </a:ext>
            </a:extLst>
          </p:cNvPr>
          <p:cNvSpPr/>
          <p:nvPr/>
        </p:nvSpPr>
        <p:spPr>
          <a:xfrm>
            <a:off x="6810129" y="3907001"/>
            <a:ext cx="1328356"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C3C3C"/>
                </a:solidFill>
                <a:effectLst/>
                <a:uLnTx/>
                <a:uFillTx/>
                <a:latin typeface="Segoe UI" panose="020B0502040204020203" pitchFamily="34" charset="0"/>
                <a:ea typeface="+mn-ea"/>
                <a:cs typeface="Segoe UI" panose="020B0502040204020203" pitchFamily="34" charset="0"/>
              </a:rPr>
              <a:t>Azure Key Vault</a:t>
            </a:r>
          </a:p>
        </p:txBody>
      </p:sp>
      <p:pic>
        <p:nvPicPr>
          <p:cNvPr id="99" name="Picture 98">
            <a:extLst>
              <a:ext uri="{FF2B5EF4-FFF2-40B4-BE49-F238E27FC236}">
                <a16:creationId xmlns:a16="http://schemas.microsoft.com/office/drawing/2014/main" id="{27564F04-F98A-49DB-A1E6-BE18E4FD944B}"/>
              </a:ext>
            </a:extLst>
          </p:cNvPr>
          <p:cNvPicPr>
            <a:picLocks noChangeAspect="1"/>
          </p:cNvPicPr>
          <p:nvPr/>
        </p:nvPicPr>
        <p:blipFill>
          <a:blip r:embed="rId50">
            <a:extLst>
              <a:ext uri="{28A0092B-C50C-407E-A947-70E740481C1C}">
                <a14:useLocalDpi xmlns:a14="http://schemas.microsoft.com/office/drawing/2010/main" val="0"/>
              </a:ext>
            </a:extLst>
          </a:blip>
          <a:stretch>
            <a:fillRect/>
          </a:stretch>
        </p:blipFill>
        <p:spPr>
          <a:xfrm>
            <a:off x="6865346" y="3961512"/>
            <a:ext cx="126336" cy="126336"/>
          </a:xfrm>
          <a:prstGeom prst="rect">
            <a:avLst/>
          </a:prstGeom>
        </p:spPr>
      </p:pic>
      <p:sp>
        <p:nvSpPr>
          <p:cNvPr id="103" name="Rectangle 102">
            <a:hlinkClick r:id="rId51" tooltip="Feature of Application Gateway that provides centralized protection of your web applications from common exploits and vulnerabilities like SQL injection attacks, cross site scripting attacks using OWASP core rule sets 3.0 or 2.2.9. "/>
            <a:extLst>
              <a:ext uri="{FF2B5EF4-FFF2-40B4-BE49-F238E27FC236}">
                <a16:creationId xmlns:a16="http://schemas.microsoft.com/office/drawing/2014/main" id="{93288A76-0F88-4155-A0C4-1009831C3593}"/>
              </a:ext>
            </a:extLst>
          </p:cNvPr>
          <p:cNvSpPr/>
          <p:nvPr/>
        </p:nvSpPr>
        <p:spPr>
          <a:xfrm>
            <a:off x="6807663" y="3467018"/>
            <a:ext cx="1328356"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WAF</a:t>
            </a:r>
          </a:p>
        </p:txBody>
      </p:sp>
      <p:pic>
        <p:nvPicPr>
          <p:cNvPr id="104" name="Picture 103" descr="A picture containing text&#10;&#10;Description generated with high confidence">
            <a:extLst>
              <a:ext uri="{FF2B5EF4-FFF2-40B4-BE49-F238E27FC236}">
                <a16:creationId xmlns:a16="http://schemas.microsoft.com/office/drawing/2014/main" id="{E366301C-9FDD-402D-B4F8-48DCD9D5E79A}"/>
              </a:ext>
            </a:extLst>
          </p:cNvPr>
          <p:cNvPicPr>
            <a:picLocks noChangeAspect="1"/>
          </p:cNvPicPr>
          <p:nvPr/>
        </p:nvPicPr>
        <p:blipFill rotWithShape="1">
          <a:blip r:embed="rId52">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6841891" y="3506467"/>
            <a:ext cx="168314" cy="165488"/>
          </a:xfrm>
          <a:prstGeom prst="rect">
            <a:avLst/>
          </a:prstGeom>
        </p:spPr>
      </p:pic>
      <p:sp>
        <p:nvSpPr>
          <p:cNvPr id="132" name="Rectangle 131">
            <a:hlinkClick r:id="rId53" tooltip="Azure natively provides basic DDoS protection for all public IPs. You can increase protection with adaptive tuning of thresholds (with machine learning), real-time and historical telemetry, alerting, cost guarantee and more."/>
            <a:extLst>
              <a:ext uri="{FF2B5EF4-FFF2-40B4-BE49-F238E27FC236}">
                <a16:creationId xmlns:a16="http://schemas.microsoft.com/office/drawing/2014/main" id="{24AA6736-30B3-474F-A68B-5A198D7C53FD}"/>
              </a:ext>
            </a:extLst>
          </p:cNvPr>
          <p:cNvSpPr/>
          <p:nvPr/>
        </p:nvSpPr>
        <p:spPr>
          <a:xfrm>
            <a:off x="6809913" y="3685617"/>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DDoS Protection</a:t>
            </a:r>
          </a:p>
        </p:txBody>
      </p:sp>
      <p:sp>
        <p:nvSpPr>
          <p:cNvPr id="134" name="Rectangle 133">
            <a:hlinkClick r:id="rId54" tooltip="Protection against disasters &amp; ransomware attacks with simple and reliable cloud integrated backup as a service. Site Recovery can protect Hyper-V, VMware and physical servers and you can use Azure or your secondary datacenter as your recovery site"/>
            <a:extLst>
              <a:ext uri="{FF2B5EF4-FFF2-40B4-BE49-F238E27FC236}">
                <a16:creationId xmlns:a16="http://schemas.microsoft.com/office/drawing/2014/main" id="{6C0F1C9C-66B0-4D4F-90EA-44EEDDDAD6D7}"/>
              </a:ext>
            </a:extLst>
          </p:cNvPr>
          <p:cNvSpPr/>
          <p:nvPr/>
        </p:nvSpPr>
        <p:spPr>
          <a:xfrm>
            <a:off x="6813731" y="4551828"/>
            <a:ext cx="1332140" cy="202529"/>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solidFill>
                  <a:srgbClr val="3C3C3C"/>
                </a:solidFill>
                <a:effectLst/>
                <a:uLnTx/>
                <a:uFillTx/>
                <a:latin typeface="Segoe UI" panose="020B0502040204020203" pitchFamily="34" charset="0"/>
                <a:ea typeface="+mn-ea"/>
                <a:cs typeface="Segoe UI" panose="020B0502040204020203" pitchFamily="34" charset="0"/>
              </a:rPr>
              <a:t>Azure Backup</a:t>
            </a:r>
          </a:p>
        </p:txBody>
      </p:sp>
      <p:pic>
        <p:nvPicPr>
          <p:cNvPr id="620" name="Picture 619">
            <a:extLst>
              <a:ext uri="{FF2B5EF4-FFF2-40B4-BE49-F238E27FC236}">
                <a16:creationId xmlns:a16="http://schemas.microsoft.com/office/drawing/2014/main" id="{0B6E7126-46C1-4BDE-A074-ABE7A44A2C56}"/>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4652" y="4594318"/>
            <a:ext cx="150932" cy="112545"/>
          </a:xfrm>
          <a:prstGeom prst="rect">
            <a:avLst/>
          </a:prstGeom>
        </p:spPr>
      </p:pic>
      <p:pic>
        <p:nvPicPr>
          <p:cNvPr id="625" name="Picture 624">
            <a:extLst>
              <a:ext uri="{FF2B5EF4-FFF2-40B4-BE49-F238E27FC236}">
                <a16:creationId xmlns:a16="http://schemas.microsoft.com/office/drawing/2014/main" id="{D6D48658-313A-4BD5-9A9A-25C2B4FC3878}"/>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53373" y="3742411"/>
            <a:ext cx="150932" cy="112545"/>
          </a:xfrm>
          <a:prstGeom prst="rect">
            <a:avLst/>
          </a:prstGeom>
        </p:spPr>
      </p:pic>
      <p:sp>
        <p:nvSpPr>
          <p:cNvPr id="87" name="Rectangle 86">
            <a:extLst>
              <a:ext uri="{FF2B5EF4-FFF2-40B4-BE49-F238E27FC236}">
                <a16:creationId xmlns:a16="http://schemas.microsoft.com/office/drawing/2014/main" id="{F5935FB9-47A5-4A3E-83C1-D47D32D1680B}"/>
              </a:ext>
            </a:extLst>
          </p:cNvPr>
          <p:cNvSpPr/>
          <p:nvPr/>
        </p:nvSpPr>
        <p:spPr bwMode="auto">
          <a:xfrm>
            <a:off x="8502616" y="1808988"/>
            <a:ext cx="1627632" cy="142844"/>
          </a:xfrm>
          <a:prstGeom prst="rect">
            <a:avLst/>
          </a:pr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99" name="TextBox 598">
            <a:extLst>
              <a:ext uri="{FF2B5EF4-FFF2-40B4-BE49-F238E27FC236}">
                <a16:creationId xmlns:a16="http://schemas.microsoft.com/office/drawing/2014/main" id="{40B4C77D-397F-42D5-B6B4-BF3347FC5BEF}"/>
              </a:ext>
            </a:extLst>
          </p:cNvPr>
          <p:cNvSpPr txBox="1"/>
          <p:nvPr/>
        </p:nvSpPr>
        <p:spPr>
          <a:xfrm>
            <a:off x="2376310" y="2905602"/>
            <a:ext cx="1706076" cy="215444"/>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gs>
                    <a:gs pos="100000">
                      <a:srgbClr val="505050"/>
                    </a:gs>
                  </a:gsLst>
                  <a:lin ang="5400000" scaled="1"/>
                </a:gradFill>
                <a:effectLst/>
                <a:uLnTx/>
                <a:uFillTx/>
                <a:latin typeface="Segoe UI Semibold" panose="020B0702040204020203" pitchFamily="34" charset="0"/>
                <a:ea typeface="+mn-ea"/>
                <a:cs typeface="Segoe UI Semibold" panose="020B0702040204020203" pitchFamily="34" charset="0"/>
              </a:rPr>
              <a:t>On Premises Datacenter(s)</a:t>
            </a:r>
          </a:p>
        </p:txBody>
      </p:sp>
      <p:sp>
        <p:nvSpPr>
          <p:cNvPr id="769" name="Rectangle 768">
            <a:hlinkClick r:id="rId55" tooltip="Azure Firewall is a managed, cloud-based network security service that protects your Azure Virtual Network resources. It is a fully stateful firewall as a service with built-in high availability and unrestricted cloud scalability. "/>
            <a:extLst>
              <a:ext uri="{FF2B5EF4-FFF2-40B4-BE49-F238E27FC236}">
                <a16:creationId xmlns:a16="http://schemas.microsoft.com/office/drawing/2014/main" id="{D530773A-7363-49F0-BE5C-D8AFA6187932}"/>
              </a:ext>
            </a:extLst>
          </p:cNvPr>
          <p:cNvSpPr/>
          <p:nvPr/>
        </p:nvSpPr>
        <p:spPr>
          <a:xfrm>
            <a:off x="6806570" y="3137675"/>
            <a:ext cx="1328356" cy="3290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Firewall</a:t>
            </a:r>
            <a:b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&amp; Firewall Manager</a:t>
            </a:r>
          </a:p>
        </p:txBody>
      </p:sp>
      <p:grpSp>
        <p:nvGrpSpPr>
          <p:cNvPr id="708" name="Group 707">
            <a:extLst>
              <a:ext uri="{FF2B5EF4-FFF2-40B4-BE49-F238E27FC236}">
                <a16:creationId xmlns:a16="http://schemas.microsoft.com/office/drawing/2014/main" id="{A242CD45-ED2D-4659-96FD-2D3F4C834E05}"/>
              </a:ext>
            </a:extLst>
          </p:cNvPr>
          <p:cNvGrpSpPr/>
          <p:nvPr/>
        </p:nvGrpSpPr>
        <p:grpSpPr>
          <a:xfrm>
            <a:off x="6833323" y="3237319"/>
            <a:ext cx="173366" cy="127841"/>
            <a:chOff x="4787760" y="956202"/>
            <a:chExt cx="587793" cy="433438"/>
          </a:xfrm>
        </p:grpSpPr>
        <p:sp>
          <p:nvSpPr>
            <p:cNvPr id="724" name="cloud">
              <a:extLst>
                <a:ext uri="{FF2B5EF4-FFF2-40B4-BE49-F238E27FC236}">
                  <a16:creationId xmlns:a16="http://schemas.microsoft.com/office/drawing/2014/main" id="{BC3143E0-B8B1-45DE-BA86-680A06C24607}"/>
                </a:ext>
              </a:extLst>
            </p:cNvPr>
            <p:cNvSpPr>
              <a:spLocks noChangeAspect="1"/>
            </p:cNvSpPr>
            <p:nvPr/>
          </p:nvSpPr>
          <p:spPr bwMode="auto">
            <a:xfrm>
              <a:off x="5003940" y="956202"/>
              <a:ext cx="371613" cy="236754"/>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pic>
          <p:nvPicPr>
            <p:cNvPr id="735" name="Graphic 734">
              <a:extLst>
                <a:ext uri="{FF2B5EF4-FFF2-40B4-BE49-F238E27FC236}">
                  <a16:creationId xmlns:a16="http://schemas.microsoft.com/office/drawing/2014/main" id="{67CF9900-E23B-48DC-BEBB-FD647B99821C}"/>
                </a:ext>
              </a:extLst>
            </p:cNvPr>
            <p:cNvPicPr>
              <a:picLocks noChangeAspect="1"/>
            </p:cNvPicPr>
            <p:nvPr/>
          </p:nvPicPr>
          <p:blipFill>
            <a:blip r:embed="rId56">
              <a:extLst>
                <a:ext uri="{96DAC541-7B7A-43D3-8B79-37D633B846F1}">
                  <asvg:svgBlip xmlns:asvg="http://schemas.microsoft.com/office/drawing/2016/SVG/main" r:embed="rId57"/>
                </a:ext>
              </a:extLst>
            </a:blip>
            <a:stretch>
              <a:fillRect/>
            </a:stretch>
          </p:blipFill>
          <p:spPr>
            <a:xfrm>
              <a:off x="4787760" y="1112170"/>
              <a:ext cx="371613" cy="277470"/>
            </a:xfrm>
            <a:prstGeom prst="rect">
              <a:avLst/>
            </a:prstGeom>
          </p:spPr>
        </p:pic>
      </p:grpSp>
      <p:sp>
        <p:nvSpPr>
          <p:cNvPr id="125" name="Rectangle 124">
            <a:hlinkClick r:id="rId58" tooltip="Attack Simulator in the Security &amp; Compliance Center can be used to run realistic attack scenarios in your organization to help you identify and find vulnerable users before a real attack impacts your bottom line."/>
            <a:extLst>
              <a:ext uri="{FF2B5EF4-FFF2-40B4-BE49-F238E27FC236}">
                <a16:creationId xmlns:a16="http://schemas.microsoft.com/office/drawing/2014/main" id="{8EABA08C-E5A2-4203-9730-576031EC49F1}"/>
              </a:ext>
            </a:extLst>
          </p:cNvPr>
          <p:cNvSpPr/>
          <p:nvPr/>
        </p:nvSpPr>
        <p:spPr>
          <a:xfrm>
            <a:off x="8350944" y="5802589"/>
            <a:ext cx="830673" cy="233479"/>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Attack Simulator</a:t>
            </a:r>
          </a:p>
        </p:txBody>
      </p:sp>
      <p:sp>
        <p:nvSpPr>
          <p:cNvPr id="126" name="Rectangle 125">
            <a:hlinkClick r:id="rId59" tooltip="Insider risk management in Microsoft 365 helps minimize internal risks by enabling you to detect, investigate, and act on malicious and inadvertent activities in your organization."/>
            <a:extLst>
              <a:ext uri="{FF2B5EF4-FFF2-40B4-BE49-F238E27FC236}">
                <a16:creationId xmlns:a16="http://schemas.microsoft.com/office/drawing/2014/main" id="{9A0975CE-8659-4CF5-8429-718F38427FEB}"/>
              </a:ext>
            </a:extLst>
          </p:cNvPr>
          <p:cNvSpPr/>
          <p:nvPr/>
        </p:nvSpPr>
        <p:spPr>
          <a:xfrm>
            <a:off x="9260887" y="5802589"/>
            <a:ext cx="1198429" cy="233479"/>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Insider Risk Management</a:t>
            </a:r>
          </a:p>
        </p:txBody>
      </p:sp>
      <p:grpSp>
        <p:nvGrpSpPr>
          <p:cNvPr id="31" name="Group 30">
            <a:extLst>
              <a:ext uri="{FF2B5EF4-FFF2-40B4-BE49-F238E27FC236}">
                <a16:creationId xmlns:a16="http://schemas.microsoft.com/office/drawing/2014/main" id="{37EB6364-F148-420D-97C3-AE6E4D78B812}"/>
              </a:ext>
            </a:extLst>
          </p:cNvPr>
          <p:cNvGrpSpPr/>
          <p:nvPr/>
        </p:nvGrpSpPr>
        <p:grpSpPr>
          <a:xfrm>
            <a:off x="2132397" y="5805674"/>
            <a:ext cx="852881" cy="512671"/>
            <a:chOff x="3154581" y="5818532"/>
            <a:chExt cx="852881" cy="512671"/>
          </a:xfrm>
        </p:grpSpPr>
        <p:sp>
          <p:nvSpPr>
            <p:cNvPr id="482" name="Rectangle 481">
              <a:hlinkClick r:id="rId60" tooltip="End to end solution to securing new IoT devices with a hardened Linux OS, certified microcontrollers (MCUs), and security service which collectively provide the &quot;Seven Properties of Highly-Secure Devices&quot;"/>
              <a:extLst>
                <a:ext uri="{FF2B5EF4-FFF2-40B4-BE49-F238E27FC236}">
                  <a16:creationId xmlns:a16="http://schemas.microsoft.com/office/drawing/2014/main" id="{5132D995-1367-4454-A21A-E03209386998}"/>
                </a:ext>
              </a:extLst>
            </p:cNvPr>
            <p:cNvSpPr/>
            <p:nvPr/>
          </p:nvSpPr>
          <p:spPr>
            <a:xfrm>
              <a:off x="3154581" y="5818532"/>
              <a:ext cx="852881" cy="512671"/>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b">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Sphere</a:t>
              </a:r>
            </a:p>
          </p:txBody>
        </p:sp>
        <p:pic>
          <p:nvPicPr>
            <p:cNvPr id="19" name="Picture 18" descr="A close up of a logo&#10;&#10;Description generated with very high confidence">
              <a:extLst>
                <a:ext uri="{FF2B5EF4-FFF2-40B4-BE49-F238E27FC236}">
                  <a16:creationId xmlns:a16="http://schemas.microsoft.com/office/drawing/2014/main" id="{5D8E06AE-CB14-40C7-AD0A-5937E765D86F}"/>
                </a:ext>
              </a:extLst>
            </p:cNvPr>
            <p:cNvPicPr>
              <a:picLocks noChangeAspect="1"/>
            </p:cNvPicPr>
            <p:nvPr/>
          </p:nvPicPr>
          <p:blipFill>
            <a:blip r:embed="rId61">
              <a:extLst>
                <a:ext uri="{28A0092B-C50C-407E-A947-70E740481C1C}">
                  <a14:useLocalDpi xmlns:a14="http://schemas.microsoft.com/office/drawing/2010/main" val="0"/>
                </a:ext>
              </a:extLst>
            </a:blip>
            <a:stretch>
              <a:fillRect/>
            </a:stretch>
          </p:blipFill>
          <p:spPr>
            <a:xfrm>
              <a:off x="3360209" y="5867373"/>
              <a:ext cx="411994" cy="271762"/>
            </a:xfrm>
            <a:prstGeom prst="rect">
              <a:avLst/>
            </a:prstGeom>
          </p:spPr>
        </p:pic>
      </p:grpSp>
      <p:sp>
        <p:nvSpPr>
          <p:cNvPr id="165" name="Rectangle 164">
            <a:hlinkClick r:id="rId62" tooltip="The Compliance Manager dashboard helps you achieve compliance goals by evaluating cloud workloads against compliance regimes as well as data protection standards and assign/track/record compliance and assessment-related activities. "/>
            <a:extLst>
              <a:ext uri="{FF2B5EF4-FFF2-40B4-BE49-F238E27FC236}">
                <a16:creationId xmlns:a16="http://schemas.microsoft.com/office/drawing/2014/main" id="{7346CE92-B589-47C6-B4BA-3917DC801FA0}"/>
              </a:ext>
            </a:extLst>
          </p:cNvPr>
          <p:cNvSpPr/>
          <p:nvPr/>
        </p:nvSpPr>
        <p:spPr>
          <a:xfrm>
            <a:off x="8685028" y="4707201"/>
            <a:ext cx="1365662" cy="180229"/>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Manager</a:t>
            </a:r>
          </a:p>
        </p:txBody>
      </p:sp>
      <p:cxnSp>
        <p:nvCxnSpPr>
          <p:cNvPr id="729" name="Connector: Elbow 728">
            <a:extLst>
              <a:ext uri="{FF2B5EF4-FFF2-40B4-BE49-F238E27FC236}">
                <a16:creationId xmlns:a16="http://schemas.microsoft.com/office/drawing/2014/main" id="{709024E8-D411-4EC3-83A4-48F66AAFAE7C}"/>
              </a:ext>
            </a:extLst>
          </p:cNvPr>
          <p:cNvCxnSpPr>
            <a:cxnSpLocks/>
          </p:cNvCxnSpPr>
          <p:nvPr/>
        </p:nvCxnSpPr>
        <p:spPr>
          <a:xfrm rot="5400000">
            <a:off x="10082319" y="1343657"/>
            <a:ext cx="1296267" cy="588042"/>
          </a:xfrm>
          <a:prstGeom prst="bentConnector3">
            <a:avLst>
              <a:gd name="adj1" fmla="val 24098"/>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93" name="Group 192">
            <a:extLst>
              <a:ext uri="{FF2B5EF4-FFF2-40B4-BE49-F238E27FC236}">
                <a16:creationId xmlns:a16="http://schemas.microsoft.com/office/drawing/2014/main" id="{50E602D8-7B24-4699-9E52-662DDF3DBACD}"/>
              </a:ext>
            </a:extLst>
          </p:cNvPr>
          <p:cNvGrpSpPr/>
          <p:nvPr/>
        </p:nvGrpSpPr>
        <p:grpSpPr>
          <a:xfrm>
            <a:off x="2780680" y="4754757"/>
            <a:ext cx="691377" cy="85751"/>
            <a:chOff x="2780680" y="4754757"/>
            <a:chExt cx="691377" cy="85751"/>
          </a:xfrm>
        </p:grpSpPr>
        <p:cxnSp>
          <p:nvCxnSpPr>
            <p:cNvPr id="499" name="Straight Connector 498">
              <a:extLst>
                <a:ext uri="{FF2B5EF4-FFF2-40B4-BE49-F238E27FC236}">
                  <a16:creationId xmlns:a16="http://schemas.microsoft.com/office/drawing/2014/main" id="{74A9F8F1-0CDE-4520-B377-D6F80339A051}"/>
                </a:ext>
              </a:extLst>
            </p:cNvPr>
            <p:cNvCxnSpPr>
              <a:cxnSpLocks/>
            </p:cNvCxnSpPr>
            <p:nvPr/>
          </p:nvCxnSpPr>
          <p:spPr>
            <a:xfrm>
              <a:off x="2789307" y="4754757"/>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03" name="Straight Connector 502">
              <a:extLst>
                <a:ext uri="{FF2B5EF4-FFF2-40B4-BE49-F238E27FC236}">
                  <a16:creationId xmlns:a16="http://schemas.microsoft.com/office/drawing/2014/main" id="{76FEB3FD-42FB-441F-919F-668A0A01CCCF}"/>
                </a:ext>
              </a:extLst>
            </p:cNvPr>
            <p:cNvCxnSpPr>
              <a:cxnSpLocks/>
            </p:cNvCxnSpPr>
            <p:nvPr/>
          </p:nvCxnSpPr>
          <p:spPr>
            <a:xfrm>
              <a:off x="2780680" y="4840508"/>
              <a:ext cx="691377"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2" name="Group 1">
            <a:extLst>
              <a:ext uri="{FF2B5EF4-FFF2-40B4-BE49-F238E27FC236}">
                <a16:creationId xmlns:a16="http://schemas.microsoft.com/office/drawing/2014/main" id="{A2356521-D897-487A-A414-A196BCC41096}"/>
              </a:ext>
            </a:extLst>
          </p:cNvPr>
          <p:cNvGrpSpPr/>
          <p:nvPr/>
        </p:nvGrpSpPr>
        <p:grpSpPr>
          <a:xfrm>
            <a:off x="5150838" y="4063431"/>
            <a:ext cx="1560525" cy="238020"/>
            <a:chOff x="5150838" y="4063431"/>
            <a:chExt cx="1560525" cy="238020"/>
          </a:xfrm>
        </p:grpSpPr>
        <p:sp>
          <p:nvSpPr>
            <p:cNvPr id="685" name="Rectangle 684">
              <a:hlinkClick r:id="rId63" tooltip="Azure Private Link enables you to access Azure PaaS Services (for example, Azure Storage and SQL Database) and Azure hosted customer-owned/partner services over a Private Endpoint in your virtual network."/>
              <a:extLst>
                <a:ext uri="{FF2B5EF4-FFF2-40B4-BE49-F238E27FC236}">
                  <a16:creationId xmlns:a16="http://schemas.microsoft.com/office/drawing/2014/main" id="{11EEBB05-E679-45FE-837B-DC5390BB9745}"/>
                </a:ext>
              </a:extLst>
            </p:cNvPr>
            <p:cNvSpPr/>
            <p:nvPr/>
          </p:nvSpPr>
          <p:spPr bwMode="auto">
            <a:xfrm>
              <a:off x="5506000" y="4123332"/>
              <a:ext cx="786158"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182880"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Private Link</a:t>
              </a:r>
            </a:p>
          </p:txBody>
        </p:sp>
        <p:grpSp>
          <p:nvGrpSpPr>
            <p:cNvPr id="557" name="Group 556">
              <a:extLst>
                <a:ext uri="{FF2B5EF4-FFF2-40B4-BE49-F238E27FC236}">
                  <a16:creationId xmlns:a16="http://schemas.microsoft.com/office/drawing/2014/main" id="{DE1C8CAC-36FA-4A50-9C48-36D8C69107D8}"/>
                </a:ext>
              </a:extLst>
            </p:cNvPr>
            <p:cNvGrpSpPr/>
            <p:nvPr/>
          </p:nvGrpSpPr>
          <p:grpSpPr>
            <a:xfrm>
              <a:off x="5150838" y="4063431"/>
              <a:ext cx="1560525" cy="198673"/>
              <a:chOff x="5150838" y="4063431"/>
              <a:chExt cx="1560525" cy="198673"/>
            </a:xfrm>
          </p:grpSpPr>
          <p:grpSp>
            <p:nvGrpSpPr>
              <p:cNvPr id="558" name="Group 557">
                <a:extLst>
                  <a:ext uri="{FF2B5EF4-FFF2-40B4-BE49-F238E27FC236}">
                    <a16:creationId xmlns:a16="http://schemas.microsoft.com/office/drawing/2014/main" id="{2E8F6C9E-4030-4679-B75C-C94EE49913A1}"/>
                  </a:ext>
                </a:extLst>
              </p:cNvPr>
              <p:cNvGrpSpPr/>
              <p:nvPr/>
            </p:nvGrpSpPr>
            <p:grpSpPr>
              <a:xfrm>
                <a:off x="5529341" y="4149559"/>
                <a:ext cx="1182022" cy="112545"/>
                <a:chOff x="5529341" y="4149559"/>
                <a:chExt cx="1182022" cy="112545"/>
              </a:xfrm>
            </p:grpSpPr>
            <p:cxnSp>
              <p:nvCxnSpPr>
                <p:cNvPr id="686" name="Straight Connector 685">
                  <a:extLst>
                    <a:ext uri="{FF2B5EF4-FFF2-40B4-BE49-F238E27FC236}">
                      <a16:creationId xmlns:a16="http://schemas.microsoft.com/office/drawing/2014/main" id="{952716D6-1C6B-4021-8AEE-DCA06C88D379}"/>
                    </a:ext>
                  </a:extLst>
                </p:cNvPr>
                <p:cNvCxnSpPr>
                  <a:cxnSpLocks/>
                </p:cNvCxnSpPr>
                <p:nvPr/>
              </p:nvCxnSpPr>
              <p:spPr>
                <a:xfrm>
                  <a:off x="6292158" y="4212392"/>
                  <a:ext cx="419205" cy="0"/>
                </a:xfrm>
                <a:prstGeom prst="line">
                  <a:avLst/>
                </a:prstGeom>
                <a:ln w="190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684" name="Picture 683">
                  <a:extLst>
                    <a:ext uri="{FF2B5EF4-FFF2-40B4-BE49-F238E27FC236}">
                      <a16:creationId xmlns:a16="http://schemas.microsoft.com/office/drawing/2014/main" id="{63B73E22-43F2-4768-8682-EB4529C49973}"/>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529341" y="4149559"/>
                  <a:ext cx="150932" cy="112545"/>
                </a:xfrm>
                <a:prstGeom prst="rect">
                  <a:avLst/>
                </a:prstGeom>
              </p:spPr>
            </p:pic>
          </p:grpSp>
          <p:cxnSp>
            <p:nvCxnSpPr>
              <p:cNvPr id="559" name="Straight Connector 663">
                <a:extLst>
                  <a:ext uri="{FF2B5EF4-FFF2-40B4-BE49-F238E27FC236}">
                    <a16:creationId xmlns:a16="http://schemas.microsoft.com/office/drawing/2014/main" id="{206EAFC7-A8B1-4055-B8AC-DE94F0B2AB04}"/>
                  </a:ext>
                </a:extLst>
              </p:cNvPr>
              <p:cNvCxnSpPr>
                <a:cxnSpLocks/>
              </p:cNvCxnSpPr>
              <p:nvPr/>
            </p:nvCxnSpPr>
            <p:spPr>
              <a:xfrm>
                <a:off x="5150838" y="4063431"/>
                <a:ext cx="355162" cy="148961"/>
              </a:xfrm>
              <a:prstGeom prst="bentConnector3">
                <a:avLst>
                  <a:gd name="adj1" fmla="val 50000"/>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grpSp>
      </p:grpSp>
      <p:grpSp>
        <p:nvGrpSpPr>
          <p:cNvPr id="195" name="Group 194">
            <a:extLst>
              <a:ext uri="{FF2B5EF4-FFF2-40B4-BE49-F238E27FC236}">
                <a16:creationId xmlns:a16="http://schemas.microsoft.com/office/drawing/2014/main" id="{6AE307D3-53B7-48BA-9041-F1BC6BB52A9C}"/>
              </a:ext>
            </a:extLst>
          </p:cNvPr>
          <p:cNvGrpSpPr/>
          <p:nvPr/>
        </p:nvGrpSpPr>
        <p:grpSpPr>
          <a:xfrm>
            <a:off x="2614674" y="3122312"/>
            <a:ext cx="3856151" cy="1745387"/>
            <a:chOff x="2614674" y="3122312"/>
            <a:chExt cx="3856151" cy="1745387"/>
          </a:xfrm>
        </p:grpSpPr>
        <p:cxnSp>
          <p:nvCxnSpPr>
            <p:cNvPr id="727" name="Straight Connector 726">
              <a:extLst>
                <a:ext uri="{FF2B5EF4-FFF2-40B4-BE49-F238E27FC236}">
                  <a16:creationId xmlns:a16="http://schemas.microsoft.com/office/drawing/2014/main" id="{64CC8E28-889A-42AE-BC46-62AB329051E9}"/>
                </a:ext>
              </a:extLst>
            </p:cNvPr>
            <p:cNvCxnSpPr/>
            <p:nvPr/>
          </p:nvCxnSpPr>
          <p:spPr>
            <a:xfrm>
              <a:off x="385734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nvGrpSpPr>
            <p:cNvPr id="192" name="Group 191">
              <a:extLst>
                <a:ext uri="{FF2B5EF4-FFF2-40B4-BE49-F238E27FC236}">
                  <a16:creationId xmlns:a16="http://schemas.microsoft.com/office/drawing/2014/main" id="{D29D0BE1-356A-49A2-A739-176088326DFE}"/>
                </a:ext>
              </a:extLst>
            </p:cNvPr>
            <p:cNvGrpSpPr/>
            <p:nvPr/>
          </p:nvGrpSpPr>
          <p:grpSpPr>
            <a:xfrm>
              <a:off x="2614674" y="3122312"/>
              <a:ext cx="3856151" cy="1745387"/>
              <a:chOff x="2614674" y="3122312"/>
              <a:chExt cx="3856151" cy="1745387"/>
            </a:xfrm>
          </p:grpSpPr>
          <p:grpSp>
            <p:nvGrpSpPr>
              <p:cNvPr id="191" name="Group 190">
                <a:extLst>
                  <a:ext uri="{FF2B5EF4-FFF2-40B4-BE49-F238E27FC236}">
                    <a16:creationId xmlns:a16="http://schemas.microsoft.com/office/drawing/2014/main" id="{262009F5-E28E-4759-9D3E-7F04C9DDD906}"/>
                  </a:ext>
                </a:extLst>
              </p:cNvPr>
              <p:cNvGrpSpPr/>
              <p:nvPr/>
            </p:nvGrpSpPr>
            <p:grpSpPr>
              <a:xfrm>
                <a:off x="2614674" y="3122312"/>
                <a:ext cx="3773814" cy="1720024"/>
                <a:chOff x="2614674" y="3122312"/>
                <a:chExt cx="3773814" cy="1720024"/>
              </a:xfrm>
            </p:grpSpPr>
            <p:cxnSp>
              <p:nvCxnSpPr>
                <p:cNvPr id="202" name="Straight Connector 201">
                  <a:extLst>
                    <a:ext uri="{FF2B5EF4-FFF2-40B4-BE49-F238E27FC236}">
                      <a16:creationId xmlns:a16="http://schemas.microsoft.com/office/drawing/2014/main" id="{DEF14F5E-A9F1-49E8-B80F-3DD8F6374A7C}"/>
                    </a:ext>
                  </a:extLst>
                </p:cNvPr>
                <p:cNvCxnSpPr>
                  <a:cxnSpLocks/>
                </p:cNvCxnSpPr>
                <p:nvPr/>
              </p:nvCxnSpPr>
              <p:spPr>
                <a:xfrm>
                  <a:off x="2614674" y="3915841"/>
                  <a:ext cx="1824456"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2" name="Straight Connector 211">
                  <a:extLst>
                    <a:ext uri="{FF2B5EF4-FFF2-40B4-BE49-F238E27FC236}">
                      <a16:creationId xmlns:a16="http://schemas.microsoft.com/office/drawing/2014/main" id="{EE171817-09FA-430B-B729-CA2574A6DDF9}"/>
                    </a:ext>
                  </a:extLst>
                </p:cNvPr>
                <p:cNvCxnSpPr/>
                <p:nvPr/>
              </p:nvCxnSpPr>
              <p:spPr>
                <a:xfrm>
                  <a:off x="443429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16" name="Rectangle 115">
                  <a:extLst>
                    <a:ext uri="{FF2B5EF4-FFF2-40B4-BE49-F238E27FC236}">
                      <a16:creationId xmlns:a16="http://schemas.microsoft.com/office/drawing/2014/main" id="{22B9AE6C-27F6-4AFE-9162-A0514AAD05F0}"/>
                    </a:ext>
                  </a:extLst>
                </p:cNvPr>
                <p:cNvSpPr/>
                <p:nvPr/>
              </p:nvSpPr>
              <p:spPr bwMode="auto">
                <a:xfrm>
                  <a:off x="4909558" y="3787654"/>
                  <a:ext cx="107450"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06" name="Rectangle 115">
                  <a:extLst>
                    <a:ext uri="{FF2B5EF4-FFF2-40B4-BE49-F238E27FC236}">
                      <a16:creationId xmlns:a16="http://schemas.microsoft.com/office/drawing/2014/main" id="{81DABEDA-3853-49F9-A385-DFDC4183D6CB}"/>
                    </a:ext>
                  </a:extLst>
                </p:cNvPr>
                <p:cNvSpPr/>
                <p:nvPr/>
              </p:nvSpPr>
              <p:spPr bwMode="auto">
                <a:xfrm flipH="1">
                  <a:off x="5017008" y="3787662"/>
                  <a:ext cx="1365433"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190" name="Group 189">
                  <a:extLst>
                    <a:ext uri="{FF2B5EF4-FFF2-40B4-BE49-F238E27FC236}">
                      <a16:creationId xmlns:a16="http://schemas.microsoft.com/office/drawing/2014/main" id="{682AF941-9125-4CB4-8D54-9317A11FE644}"/>
                    </a:ext>
                  </a:extLst>
                </p:cNvPr>
                <p:cNvGrpSpPr/>
                <p:nvPr/>
              </p:nvGrpSpPr>
              <p:grpSpPr>
                <a:xfrm>
                  <a:off x="3485488" y="3122312"/>
                  <a:ext cx="2903000" cy="1720024"/>
                  <a:chOff x="3485488" y="3122312"/>
                  <a:chExt cx="2903000" cy="1720024"/>
                </a:xfrm>
              </p:grpSpPr>
              <p:cxnSp>
                <p:nvCxnSpPr>
                  <p:cNvPr id="709" name="Straight Connector 708">
                    <a:extLst>
                      <a:ext uri="{FF2B5EF4-FFF2-40B4-BE49-F238E27FC236}">
                        <a16:creationId xmlns:a16="http://schemas.microsoft.com/office/drawing/2014/main" id="{E9568F12-BDB6-4786-9FDF-9011B5792C49}"/>
                      </a:ext>
                    </a:extLst>
                  </p:cNvPr>
                  <p:cNvCxnSpPr>
                    <a:cxnSpLocks/>
                  </p:cNvCxnSpPr>
                  <p:nvPr/>
                </p:nvCxnSpPr>
                <p:spPr>
                  <a:xfrm>
                    <a:off x="3485488" y="3122312"/>
                    <a:ext cx="0" cy="1664459"/>
                  </a:xfrm>
                  <a:prstGeom prst="line">
                    <a:avLst/>
                  </a:prstGeom>
                  <a:noFill/>
                  <a:ln w="19050">
                    <a:gradFill>
                      <a:gsLst>
                        <a:gs pos="7000">
                          <a:srgbClr val="505050"/>
                        </a:gs>
                        <a:gs pos="0">
                          <a:schemeClr val="bg1"/>
                        </a:gs>
                      </a:gsLst>
                      <a:lin ang="5400000" scaled="1"/>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grpSp>
                <p:nvGrpSpPr>
                  <p:cNvPr id="41" name="Group 40">
                    <a:extLst>
                      <a:ext uri="{FF2B5EF4-FFF2-40B4-BE49-F238E27FC236}">
                        <a16:creationId xmlns:a16="http://schemas.microsoft.com/office/drawing/2014/main" id="{B6D83BDE-D1AD-4C44-8DE8-B684127D8D6D}"/>
                      </a:ext>
                    </a:extLst>
                  </p:cNvPr>
                  <p:cNvGrpSpPr/>
                  <p:nvPr/>
                </p:nvGrpSpPr>
                <p:grpSpPr>
                  <a:xfrm>
                    <a:off x="3585949" y="4741493"/>
                    <a:ext cx="1963638" cy="100843"/>
                    <a:chOff x="3585949" y="4741493"/>
                    <a:chExt cx="1963638" cy="100843"/>
                  </a:xfrm>
                </p:grpSpPr>
                <p:cxnSp>
                  <p:nvCxnSpPr>
                    <p:cNvPr id="870" name="Straight Connector 869">
                      <a:extLst>
                        <a:ext uri="{FF2B5EF4-FFF2-40B4-BE49-F238E27FC236}">
                          <a16:creationId xmlns:a16="http://schemas.microsoft.com/office/drawing/2014/main" id="{4511C4C6-AA74-4BA4-94E5-564876F0FD53}"/>
                        </a:ext>
                      </a:extLst>
                    </p:cNvPr>
                    <p:cNvCxnSpPr>
                      <a:cxnSpLocks/>
                    </p:cNvCxnSpPr>
                    <p:nvPr/>
                  </p:nvCxnSpPr>
                  <p:spPr>
                    <a:xfrm>
                      <a:off x="5102278" y="4743486"/>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872" name="Straight Connector 871">
                      <a:extLst>
                        <a:ext uri="{FF2B5EF4-FFF2-40B4-BE49-F238E27FC236}">
                          <a16:creationId xmlns:a16="http://schemas.microsoft.com/office/drawing/2014/main" id="{2B005413-33E8-45D5-83B6-1763E5D5F6E4}"/>
                        </a:ext>
                      </a:extLst>
                    </p:cNvPr>
                    <p:cNvCxnSpPr>
                      <a:cxnSpLocks/>
                    </p:cNvCxnSpPr>
                    <p:nvPr/>
                  </p:nvCxnSpPr>
                  <p:spPr>
                    <a:xfrm>
                      <a:off x="3887072" y="4741493"/>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869" name="Straight Connector 868">
                      <a:extLst>
                        <a:ext uri="{FF2B5EF4-FFF2-40B4-BE49-F238E27FC236}">
                          <a16:creationId xmlns:a16="http://schemas.microsoft.com/office/drawing/2014/main" id="{45549B5E-A53E-4C0F-95E7-BB4D69E7C73A}"/>
                        </a:ext>
                      </a:extLst>
                    </p:cNvPr>
                    <p:cNvCxnSpPr>
                      <a:cxnSpLocks/>
                    </p:cNvCxnSpPr>
                    <p:nvPr/>
                  </p:nvCxnSpPr>
                  <p:spPr>
                    <a:xfrm>
                      <a:off x="3585949" y="4842336"/>
                      <a:ext cx="1963638"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73" name="Straight Connector 872">
                      <a:extLst>
                        <a:ext uri="{FF2B5EF4-FFF2-40B4-BE49-F238E27FC236}">
                          <a16:creationId xmlns:a16="http://schemas.microsoft.com/office/drawing/2014/main" id="{338C5F6D-4B5C-4EE0-9417-68ACE2228D11}"/>
                        </a:ext>
                      </a:extLst>
                    </p:cNvPr>
                    <p:cNvCxnSpPr>
                      <a:cxnSpLocks/>
                    </p:cNvCxnSpPr>
                    <p:nvPr/>
                  </p:nvCxnSpPr>
                  <p:spPr>
                    <a:xfrm>
                      <a:off x="4514918" y="4747289"/>
                      <a:ext cx="0" cy="85117"/>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189" name="Group 188">
                    <a:extLst>
                      <a:ext uri="{FF2B5EF4-FFF2-40B4-BE49-F238E27FC236}">
                        <a16:creationId xmlns:a16="http://schemas.microsoft.com/office/drawing/2014/main" id="{63CCEA69-7118-494F-A396-46CC56476495}"/>
                      </a:ext>
                    </a:extLst>
                  </p:cNvPr>
                  <p:cNvGrpSpPr/>
                  <p:nvPr/>
                </p:nvGrpSpPr>
                <p:grpSpPr>
                  <a:xfrm>
                    <a:off x="4918735" y="3122635"/>
                    <a:ext cx="1469753" cy="1719462"/>
                    <a:chOff x="4918735" y="3122635"/>
                    <a:chExt cx="1469753" cy="1719462"/>
                  </a:xfrm>
                </p:grpSpPr>
                <p:sp>
                  <p:nvSpPr>
                    <p:cNvPr id="11" name="Rectangle 10">
                      <a:extLst>
                        <a:ext uri="{FF2B5EF4-FFF2-40B4-BE49-F238E27FC236}">
                          <a16:creationId xmlns:a16="http://schemas.microsoft.com/office/drawing/2014/main" id="{6D5A3232-7F2D-46ED-8C82-BF7A9D46C38B}"/>
                        </a:ext>
                      </a:extLst>
                    </p:cNvPr>
                    <p:cNvSpPr/>
                    <p:nvPr/>
                  </p:nvSpPr>
                  <p:spPr bwMode="auto">
                    <a:xfrm>
                      <a:off x="5525937" y="3122635"/>
                      <a:ext cx="862551" cy="1719462"/>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0" fmla="*/ 840623 w 914400"/>
                        <a:gd name="connsiteY0" fmla="*/ 9859 h 914400"/>
                        <a:gd name="connsiteX1" fmla="*/ 914400 w 914400"/>
                        <a:gd name="connsiteY1" fmla="*/ 0 h 914400"/>
                        <a:gd name="connsiteX2" fmla="*/ 914400 w 914400"/>
                        <a:gd name="connsiteY2" fmla="*/ 914400 h 914400"/>
                        <a:gd name="connsiteX3" fmla="*/ 0 w 914400"/>
                        <a:gd name="connsiteY3" fmla="*/ 914400 h 914400"/>
                        <a:gd name="connsiteX0" fmla="*/ 914400 w 914400"/>
                        <a:gd name="connsiteY0" fmla="*/ 0 h 914400"/>
                        <a:gd name="connsiteX1" fmla="*/ 914400 w 914400"/>
                        <a:gd name="connsiteY1" fmla="*/ 914400 h 914400"/>
                        <a:gd name="connsiteX2" fmla="*/ 0 w 914400"/>
                        <a:gd name="connsiteY2" fmla="*/ 914400 h 914400"/>
                      </a:gdLst>
                      <a:ahLst/>
                      <a:cxnLst>
                        <a:cxn ang="0">
                          <a:pos x="connsiteX0" y="connsiteY0"/>
                        </a:cxn>
                        <a:cxn ang="0">
                          <a:pos x="connsiteX1" y="connsiteY1"/>
                        </a:cxn>
                        <a:cxn ang="0">
                          <a:pos x="connsiteX2" y="connsiteY2"/>
                        </a:cxn>
                      </a:cxnLst>
                      <a:rect l="l" t="t" r="r" b="b"/>
                      <a:pathLst>
                        <a:path w="914400" h="914400">
                          <a:moveTo>
                            <a:pt x="914400" y="0"/>
                          </a:moveTo>
                          <a:lnTo>
                            <a:pt x="914400" y="914400"/>
                          </a:lnTo>
                          <a:lnTo>
                            <a:pt x="0" y="914400"/>
                          </a:lnTo>
                        </a:path>
                      </a:pathLst>
                    </a:custGeom>
                    <a:noFill/>
                    <a:ln w="19050">
                      <a:gradFill>
                        <a:gsLst>
                          <a:gs pos="10000">
                            <a:srgbClr val="505050"/>
                          </a:gs>
                          <a:gs pos="0">
                            <a:schemeClr val="bg1"/>
                          </a:gs>
                        </a:gsLst>
                        <a:lin ang="5400000" scaled="1"/>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C6C"/>
                        </a:solidFill>
                        <a:effectLst/>
                        <a:uLnTx/>
                        <a:uFillTx/>
                        <a:latin typeface="Segoe UI"/>
                        <a:ea typeface="Segoe UI" pitchFamily="34" charset="0"/>
                        <a:cs typeface="Segoe UI" pitchFamily="34" charset="0"/>
                      </a:endParaRPr>
                    </a:p>
                  </p:txBody>
                </p:sp>
                <p:cxnSp>
                  <p:nvCxnSpPr>
                    <p:cNvPr id="480" name="Straight Connector 479">
                      <a:extLst>
                        <a:ext uri="{FF2B5EF4-FFF2-40B4-BE49-F238E27FC236}">
                          <a16:creationId xmlns:a16="http://schemas.microsoft.com/office/drawing/2014/main" id="{E5C0F550-75D5-4369-8D21-BAD77D83DC92}"/>
                        </a:ext>
                      </a:extLst>
                    </p:cNvPr>
                    <p:cNvCxnSpPr>
                      <a:cxnSpLocks/>
                    </p:cNvCxnSpPr>
                    <p:nvPr/>
                  </p:nvCxnSpPr>
                  <p:spPr>
                    <a:xfrm>
                      <a:off x="4918735" y="3915135"/>
                      <a:ext cx="1617" cy="921821"/>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grpSp>
          <p:pic>
            <p:nvPicPr>
              <p:cNvPr id="728" name="Graphic 727">
                <a:extLst>
                  <a:ext uri="{FF2B5EF4-FFF2-40B4-BE49-F238E27FC236}">
                    <a16:creationId xmlns:a16="http://schemas.microsoft.com/office/drawing/2014/main" id="{BD13DC4B-891F-412F-953A-99D8BD0F91D0}"/>
                  </a:ext>
                </a:extLst>
              </p:cNvPr>
              <p:cNvPicPr>
                <a:picLocks noChangeAspect="1"/>
              </p:cNvPicPr>
              <p:nvPr/>
            </p:nvPicPr>
            <p:blipFill>
              <a:blip r:embed="rId64">
                <a:extLst>
                  <a:ext uri="{96DAC541-7B7A-43D3-8B79-37D633B846F1}">
                    <asvg:svgBlip xmlns:asvg="http://schemas.microsoft.com/office/drawing/2016/SVG/main" r:embed="rId65"/>
                  </a:ext>
                </a:extLst>
              </a:blip>
              <a:stretch>
                <a:fillRect/>
              </a:stretch>
            </p:blipFill>
            <p:spPr>
              <a:xfrm>
                <a:off x="3390454" y="3455968"/>
                <a:ext cx="179094" cy="97688"/>
              </a:xfrm>
              <a:prstGeom prst="rect">
                <a:avLst/>
              </a:prstGeom>
            </p:spPr>
          </p:pic>
          <p:pic>
            <p:nvPicPr>
              <p:cNvPr id="154" name="Graphic 153">
                <a:extLst>
                  <a:ext uri="{FF2B5EF4-FFF2-40B4-BE49-F238E27FC236}">
                    <a16:creationId xmlns:a16="http://schemas.microsoft.com/office/drawing/2014/main" id="{65A36AA8-A9F1-41B2-A4AB-7465E03C2320}"/>
                  </a:ext>
                </a:extLst>
              </p:cNvPr>
              <p:cNvPicPr>
                <a:picLocks noChangeAspect="1"/>
              </p:cNvPicPr>
              <p:nvPr/>
            </p:nvPicPr>
            <p:blipFill>
              <a:blip r:embed="rId64">
                <a:extLst>
                  <a:ext uri="{96DAC541-7B7A-43D3-8B79-37D633B846F1}">
                    <asvg:svgBlip xmlns:asvg="http://schemas.microsoft.com/office/drawing/2016/SVG/main" r:embed="rId65"/>
                  </a:ext>
                </a:extLst>
              </a:blip>
              <a:stretch>
                <a:fillRect/>
              </a:stretch>
            </p:blipFill>
            <p:spPr>
              <a:xfrm>
                <a:off x="3394372" y="3853121"/>
                <a:ext cx="179094" cy="97688"/>
              </a:xfrm>
              <a:prstGeom prst="rect">
                <a:avLst/>
              </a:prstGeom>
            </p:spPr>
          </p:pic>
          <p:pic>
            <p:nvPicPr>
              <p:cNvPr id="710" name="Graphic 709">
                <a:extLst>
                  <a:ext uri="{FF2B5EF4-FFF2-40B4-BE49-F238E27FC236}">
                    <a16:creationId xmlns:a16="http://schemas.microsoft.com/office/drawing/2014/main" id="{CB1D2C0D-E006-4B23-8877-788EA47094A9}"/>
                  </a:ext>
                </a:extLst>
              </p:cNvPr>
              <p:cNvPicPr>
                <a:picLocks noChangeAspect="1"/>
              </p:cNvPicPr>
              <p:nvPr/>
            </p:nvPicPr>
            <p:blipFill>
              <a:blip r:embed="rId66">
                <a:extLst>
                  <a:ext uri="{96DAC541-7B7A-43D3-8B79-37D633B846F1}">
                    <asvg:svgBlip xmlns:asvg="http://schemas.microsoft.com/office/drawing/2016/SVG/main" r:embed="rId67"/>
                  </a:ext>
                </a:extLst>
              </a:blip>
              <a:stretch>
                <a:fillRect/>
              </a:stretch>
            </p:blipFill>
            <p:spPr>
              <a:xfrm>
                <a:off x="3412268" y="3989053"/>
                <a:ext cx="155363" cy="144264"/>
              </a:xfrm>
              <a:prstGeom prst="rect">
                <a:avLst/>
              </a:prstGeom>
            </p:spPr>
          </p:pic>
          <p:sp>
            <p:nvSpPr>
              <p:cNvPr id="198" name="Graphic 873">
                <a:extLst>
                  <a:ext uri="{FF2B5EF4-FFF2-40B4-BE49-F238E27FC236}">
                    <a16:creationId xmlns:a16="http://schemas.microsoft.com/office/drawing/2014/main" id="{0FEFE1BE-24F7-4991-A404-36C77790CEE3}"/>
                  </a:ext>
                </a:extLst>
              </p:cNvPr>
              <p:cNvSpPr/>
              <p:nvPr/>
            </p:nvSpPr>
            <p:spPr>
              <a:xfrm>
                <a:off x="3401667" y="4786108"/>
                <a:ext cx="260069" cy="81591"/>
              </a:xfrm>
              <a:custGeom>
                <a:avLst/>
                <a:gdLst>
                  <a:gd name="connsiteX0" fmla="*/ 178479 w 353558"/>
                  <a:gd name="connsiteY0" fmla="*/ 81591 h 81591"/>
                  <a:gd name="connsiteX1" fmla="*/ 93489 w 353558"/>
                  <a:gd name="connsiteY1" fmla="*/ 81591 h 81591"/>
                  <a:gd name="connsiteX2" fmla="*/ 93489 w 353558"/>
                  <a:gd name="connsiteY2" fmla="*/ 28897 h 81591"/>
                  <a:gd name="connsiteX3" fmla="*/ 151282 w 353558"/>
                  <a:gd name="connsiteY3" fmla="*/ 28897 h 81591"/>
                  <a:gd name="connsiteX4" fmla="*/ 151282 w 353558"/>
                  <a:gd name="connsiteY4" fmla="*/ 0 h 81591"/>
                  <a:gd name="connsiteX5" fmla="*/ 205676 w 353558"/>
                  <a:gd name="connsiteY5" fmla="*/ 0 h 81591"/>
                  <a:gd name="connsiteX6" fmla="*/ 205676 w 353558"/>
                  <a:gd name="connsiteY6" fmla="*/ 28897 h 81591"/>
                  <a:gd name="connsiteX7" fmla="*/ 260069 w 353558"/>
                  <a:gd name="connsiteY7" fmla="*/ 28897 h 81591"/>
                  <a:gd name="connsiteX8" fmla="*/ 260069 w 353558"/>
                  <a:gd name="connsiteY8" fmla="*/ 81591 h 81591"/>
                  <a:gd name="connsiteX9" fmla="*/ 178479 w 353558"/>
                  <a:gd name="connsiteY9" fmla="*/ 81591 h 81591"/>
                  <a:gd name="connsiteX10" fmla="*/ 178479 w 353558"/>
                  <a:gd name="connsiteY10" fmla="*/ 81591 h 81591"/>
                  <a:gd name="connsiteX11" fmla="*/ 178479 w 353558"/>
                  <a:gd name="connsiteY11" fmla="*/ 81591 h 81591"/>
                  <a:gd name="connsiteX12" fmla="*/ 93489 w 353558"/>
                  <a:gd name="connsiteY12" fmla="*/ 56094 h 81591"/>
                  <a:gd name="connsiteX13" fmla="*/ 0 w 353558"/>
                  <a:gd name="connsiteY13" fmla="*/ 56094 h 81591"/>
                  <a:gd name="connsiteX14" fmla="*/ 260069 w 353558"/>
                  <a:gd name="connsiteY14" fmla="*/ 56094 h 81591"/>
                  <a:gd name="connsiteX15" fmla="*/ 353558 w 353558"/>
                  <a:gd name="connsiteY15" fmla="*/ 56094 h 81591"/>
                  <a:gd name="connsiteX0" fmla="*/ 84990 w 260069"/>
                  <a:gd name="connsiteY0" fmla="*/ 81591 h 81591"/>
                  <a:gd name="connsiteX1" fmla="*/ 0 w 260069"/>
                  <a:gd name="connsiteY1" fmla="*/ 81591 h 81591"/>
                  <a:gd name="connsiteX2" fmla="*/ 0 w 260069"/>
                  <a:gd name="connsiteY2" fmla="*/ 28897 h 81591"/>
                  <a:gd name="connsiteX3" fmla="*/ 57793 w 260069"/>
                  <a:gd name="connsiteY3" fmla="*/ 28897 h 81591"/>
                  <a:gd name="connsiteX4" fmla="*/ 57793 w 260069"/>
                  <a:gd name="connsiteY4" fmla="*/ 0 h 81591"/>
                  <a:gd name="connsiteX5" fmla="*/ 112187 w 260069"/>
                  <a:gd name="connsiteY5" fmla="*/ 0 h 81591"/>
                  <a:gd name="connsiteX6" fmla="*/ 112187 w 260069"/>
                  <a:gd name="connsiteY6" fmla="*/ 28897 h 81591"/>
                  <a:gd name="connsiteX7" fmla="*/ 166580 w 260069"/>
                  <a:gd name="connsiteY7" fmla="*/ 28897 h 81591"/>
                  <a:gd name="connsiteX8" fmla="*/ 166580 w 260069"/>
                  <a:gd name="connsiteY8" fmla="*/ 81591 h 81591"/>
                  <a:gd name="connsiteX9" fmla="*/ 84990 w 260069"/>
                  <a:gd name="connsiteY9" fmla="*/ 81591 h 81591"/>
                  <a:gd name="connsiteX10" fmla="*/ 84990 w 260069"/>
                  <a:gd name="connsiteY10" fmla="*/ 81591 h 81591"/>
                  <a:gd name="connsiteX11" fmla="*/ 84990 w 260069"/>
                  <a:gd name="connsiteY11" fmla="*/ 81591 h 81591"/>
                  <a:gd name="connsiteX12" fmla="*/ 166580 w 260069"/>
                  <a:gd name="connsiteY12" fmla="*/ 56094 h 81591"/>
                  <a:gd name="connsiteX13" fmla="*/ 260069 w 260069"/>
                  <a:gd name="connsiteY13" fmla="*/ 56094 h 8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0069" h="81591">
                    <a:moveTo>
                      <a:pt x="84990" y="81591"/>
                    </a:moveTo>
                    <a:lnTo>
                      <a:pt x="0" y="81591"/>
                    </a:lnTo>
                    <a:lnTo>
                      <a:pt x="0" y="28897"/>
                    </a:lnTo>
                    <a:lnTo>
                      <a:pt x="57793" y="28897"/>
                    </a:lnTo>
                    <a:lnTo>
                      <a:pt x="57793" y="0"/>
                    </a:lnTo>
                    <a:lnTo>
                      <a:pt x="112187" y="0"/>
                    </a:lnTo>
                    <a:lnTo>
                      <a:pt x="112187" y="28897"/>
                    </a:lnTo>
                    <a:lnTo>
                      <a:pt x="166580" y="28897"/>
                    </a:lnTo>
                    <a:lnTo>
                      <a:pt x="166580" y="81591"/>
                    </a:lnTo>
                    <a:lnTo>
                      <a:pt x="84990" y="81591"/>
                    </a:lnTo>
                    <a:lnTo>
                      <a:pt x="84990" y="81591"/>
                    </a:lnTo>
                    <a:lnTo>
                      <a:pt x="84990" y="81591"/>
                    </a:lnTo>
                    <a:close/>
                    <a:moveTo>
                      <a:pt x="166580" y="56094"/>
                    </a:moveTo>
                    <a:lnTo>
                      <a:pt x="260069" y="56094"/>
                    </a:lnTo>
                  </a:path>
                </a:pathLst>
              </a:custGeom>
              <a:solidFill>
                <a:schemeClr val="bg1"/>
              </a:solidFill>
              <a:ln w="18969" cap="flat">
                <a:solidFill>
                  <a:srgbClr val="5151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pic>
            <p:nvPicPr>
              <p:cNvPr id="137" name="Graphic 136">
                <a:extLst>
                  <a:ext uri="{FF2B5EF4-FFF2-40B4-BE49-F238E27FC236}">
                    <a16:creationId xmlns:a16="http://schemas.microsoft.com/office/drawing/2014/main" id="{929BA507-8B5F-4AA7-A450-057145620696}"/>
                  </a:ext>
                </a:extLst>
              </p:cNvPr>
              <p:cNvPicPr>
                <a:picLocks noChangeAspect="1"/>
              </p:cNvPicPr>
              <p:nvPr/>
            </p:nvPicPr>
            <p:blipFill>
              <a:blip r:embed="rId66">
                <a:extLst>
                  <a:ext uri="{96DAC541-7B7A-43D3-8B79-37D633B846F1}">
                    <asvg:svgBlip xmlns:asvg="http://schemas.microsoft.com/office/drawing/2016/SVG/main" r:embed="rId67"/>
                  </a:ext>
                </a:extLst>
              </a:blip>
              <a:stretch>
                <a:fillRect/>
              </a:stretch>
            </p:blipFill>
            <p:spPr>
              <a:xfrm>
                <a:off x="6315462" y="3489369"/>
                <a:ext cx="155363" cy="144264"/>
              </a:xfrm>
              <a:prstGeom prst="rect">
                <a:avLst/>
              </a:prstGeom>
            </p:spPr>
          </p:pic>
          <p:pic>
            <p:nvPicPr>
              <p:cNvPr id="607" name="Graphic 606">
                <a:extLst>
                  <a:ext uri="{FF2B5EF4-FFF2-40B4-BE49-F238E27FC236}">
                    <a16:creationId xmlns:a16="http://schemas.microsoft.com/office/drawing/2014/main" id="{B357B54B-824E-4012-A8CD-4F858D8A0189}"/>
                  </a:ext>
                </a:extLst>
              </p:cNvPr>
              <p:cNvPicPr>
                <a:picLocks noChangeAspect="1"/>
              </p:cNvPicPr>
              <p:nvPr/>
            </p:nvPicPr>
            <p:blipFill>
              <a:blip r:embed="rId68">
                <a:extLst>
                  <a:ext uri="{96DAC541-7B7A-43D3-8B79-37D633B846F1}">
                    <asvg:svgBlip xmlns:asvg="http://schemas.microsoft.com/office/drawing/2016/SVG/main" r:embed="rId69"/>
                  </a:ext>
                </a:extLst>
              </a:blip>
              <a:stretch>
                <a:fillRect/>
              </a:stretch>
            </p:blipFill>
            <p:spPr>
              <a:xfrm rot="16200000">
                <a:off x="6186094" y="3864658"/>
                <a:ext cx="373956" cy="101989"/>
              </a:xfrm>
              <a:prstGeom prst="rect">
                <a:avLst/>
              </a:prstGeom>
            </p:spPr>
          </p:pic>
        </p:grpSp>
      </p:grpSp>
      <p:grpSp>
        <p:nvGrpSpPr>
          <p:cNvPr id="717" name="Group 716">
            <a:extLst>
              <a:ext uri="{FF2B5EF4-FFF2-40B4-BE49-F238E27FC236}">
                <a16:creationId xmlns:a16="http://schemas.microsoft.com/office/drawing/2014/main" id="{30D2ACFA-C2F4-4D0E-8607-4F84B9903B4F}"/>
              </a:ext>
            </a:extLst>
          </p:cNvPr>
          <p:cNvGrpSpPr/>
          <p:nvPr/>
        </p:nvGrpSpPr>
        <p:grpSpPr>
          <a:xfrm>
            <a:off x="3824005" y="4469544"/>
            <a:ext cx="370338" cy="327772"/>
            <a:chOff x="4723767" y="3080378"/>
            <a:chExt cx="439858" cy="389301"/>
          </a:xfrm>
        </p:grpSpPr>
        <p:pic>
          <p:nvPicPr>
            <p:cNvPr id="718" name="Picture 717">
              <a:extLst>
                <a:ext uri="{FF2B5EF4-FFF2-40B4-BE49-F238E27FC236}">
                  <a16:creationId xmlns:a16="http://schemas.microsoft.com/office/drawing/2014/main" id="{EDABC81B-5CDF-4995-B033-597AF5E58AC7}"/>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21" name="Group 720">
              <a:extLst>
                <a:ext uri="{FF2B5EF4-FFF2-40B4-BE49-F238E27FC236}">
                  <a16:creationId xmlns:a16="http://schemas.microsoft.com/office/drawing/2014/main" id="{6904D6A0-6E77-4CC9-ABCE-BADF8F55760B}"/>
                </a:ext>
              </a:extLst>
            </p:cNvPr>
            <p:cNvGrpSpPr/>
            <p:nvPr/>
          </p:nvGrpSpPr>
          <p:grpSpPr>
            <a:xfrm>
              <a:off x="4723767" y="3080378"/>
              <a:ext cx="439858" cy="389301"/>
              <a:chOff x="3131835" y="4047725"/>
              <a:chExt cx="439858" cy="389301"/>
            </a:xfrm>
          </p:grpSpPr>
          <p:grpSp>
            <p:nvGrpSpPr>
              <p:cNvPr id="722" name="Group 721">
                <a:extLst>
                  <a:ext uri="{FF2B5EF4-FFF2-40B4-BE49-F238E27FC236}">
                    <a16:creationId xmlns:a16="http://schemas.microsoft.com/office/drawing/2014/main" id="{587FF1AF-FABE-4AAC-8E4F-B6460E9285AE}"/>
                  </a:ext>
                </a:extLst>
              </p:cNvPr>
              <p:cNvGrpSpPr/>
              <p:nvPr/>
            </p:nvGrpSpPr>
            <p:grpSpPr>
              <a:xfrm>
                <a:off x="3131835" y="4047725"/>
                <a:ext cx="182560" cy="348911"/>
                <a:chOff x="2136298" y="4226790"/>
                <a:chExt cx="196678" cy="375893"/>
              </a:xfrm>
            </p:grpSpPr>
            <p:sp>
              <p:nvSpPr>
                <p:cNvPr id="731" name="Rectangle 730">
                  <a:extLst>
                    <a:ext uri="{FF2B5EF4-FFF2-40B4-BE49-F238E27FC236}">
                      <a16:creationId xmlns:a16="http://schemas.microsoft.com/office/drawing/2014/main" id="{3E5B16F2-3D5A-4671-BBB0-B4C502FB112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2" name="server">
                  <a:extLst>
                    <a:ext uri="{FF2B5EF4-FFF2-40B4-BE49-F238E27FC236}">
                      <a16:creationId xmlns:a16="http://schemas.microsoft.com/office/drawing/2014/main" id="{C5532183-AB50-4003-B709-1FB11B2B635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23" name="Oval 722">
                <a:extLst>
                  <a:ext uri="{FF2B5EF4-FFF2-40B4-BE49-F238E27FC236}">
                    <a16:creationId xmlns:a16="http://schemas.microsoft.com/office/drawing/2014/main" id="{48D35492-3E2F-4D9F-8DCD-A76C59961ED4}"/>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25" name="Picture 724">
                <a:extLst>
                  <a:ext uri="{FF2B5EF4-FFF2-40B4-BE49-F238E27FC236}">
                    <a16:creationId xmlns:a16="http://schemas.microsoft.com/office/drawing/2014/main" id="{FDE070DE-E1C4-42BD-9159-1445C180E371}"/>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30" name="Freeform 6">
                <a:extLst>
                  <a:ext uri="{FF2B5EF4-FFF2-40B4-BE49-F238E27FC236}">
                    <a16:creationId xmlns:a16="http://schemas.microsoft.com/office/drawing/2014/main" id="{8750EAEB-9821-4801-8F64-B93C161CEC8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650" name="Group 649">
            <a:extLst>
              <a:ext uri="{FF2B5EF4-FFF2-40B4-BE49-F238E27FC236}">
                <a16:creationId xmlns:a16="http://schemas.microsoft.com/office/drawing/2014/main" id="{2D817036-31AF-4512-A3D7-9D591DD3FA6C}"/>
              </a:ext>
            </a:extLst>
          </p:cNvPr>
          <p:cNvGrpSpPr/>
          <p:nvPr/>
        </p:nvGrpSpPr>
        <p:grpSpPr>
          <a:xfrm>
            <a:off x="5032495" y="4473938"/>
            <a:ext cx="370338" cy="327772"/>
            <a:chOff x="4723767" y="3080378"/>
            <a:chExt cx="439858" cy="389301"/>
          </a:xfrm>
        </p:grpSpPr>
        <p:pic>
          <p:nvPicPr>
            <p:cNvPr id="651" name="Picture 650">
              <a:extLst>
                <a:ext uri="{FF2B5EF4-FFF2-40B4-BE49-F238E27FC236}">
                  <a16:creationId xmlns:a16="http://schemas.microsoft.com/office/drawing/2014/main" id="{4DC7C6E3-9DC8-45BE-BF82-2138F5832614}"/>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52" name="Group 651">
              <a:extLst>
                <a:ext uri="{FF2B5EF4-FFF2-40B4-BE49-F238E27FC236}">
                  <a16:creationId xmlns:a16="http://schemas.microsoft.com/office/drawing/2014/main" id="{DD2DD0EA-342E-4E97-8FF7-5936FA62B3A5}"/>
                </a:ext>
              </a:extLst>
            </p:cNvPr>
            <p:cNvGrpSpPr/>
            <p:nvPr/>
          </p:nvGrpSpPr>
          <p:grpSpPr>
            <a:xfrm>
              <a:off x="4723767" y="3080378"/>
              <a:ext cx="439858" cy="389301"/>
              <a:chOff x="3131835" y="4047725"/>
              <a:chExt cx="439858" cy="389301"/>
            </a:xfrm>
          </p:grpSpPr>
          <p:grpSp>
            <p:nvGrpSpPr>
              <p:cNvPr id="653" name="Group 652">
                <a:extLst>
                  <a:ext uri="{FF2B5EF4-FFF2-40B4-BE49-F238E27FC236}">
                    <a16:creationId xmlns:a16="http://schemas.microsoft.com/office/drawing/2014/main" id="{3C720BB6-1FF2-4CB9-9F3D-22FC32117C56}"/>
                  </a:ext>
                </a:extLst>
              </p:cNvPr>
              <p:cNvGrpSpPr/>
              <p:nvPr/>
            </p:nvGrpSpPr>
            <p:grpSpPr>
              <a:xfrm>
                <a:off x="3131835" y="4047725"/>
                <a:ext cx="182560" cy="348911"/>
                <a:chOff x="2136298" y="4226790"/>
                <a:chExt cx="196678" cy="375893"/>
              </a:xfrm>
            </p:grpSpPr>
            <p:sp>
              <p:nvSpPr>
                <p:cNvPr id="666" name="Rectangle 665">
                  <a:extLst>
                    <a:ext uri="{FF2B5EF4-FFF2-40B4-BE49-F238E27FC236}">
                      <a16:creationId xmlns:a16="http://schemas.microsoft.com/office/drawing/2014/main" id="{719B7FA9-7CC0-41D3-BAF4-B3433A4BC5F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7" name="server">
                  <a:extLst>
                    <a:ext uri="{FF2B5EF4-FFF2-40B4-BE49-F238E27FC236}">
                      <a16:creationId xmlns:a16="http://schemas.microsoft.com/office/drawing/2014/main" id="{A05B6DA1-2B69-4E13-A636-FA37F8AA5DD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1" name="Oval 660">
                <a:extLst>
                  <a:ext uri="{FF2B5EF4-FFF2-40B4-BE49-F238E27FC236}">
                    <a16:creationId xmlns:a16="http://schemas.microsoft.com/office/drawing/2014/main" id="{32951057-9049-41F1-9CEC-8FB37939C4CC}"/>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62" name="Picture 661">
                <a:extLst>
                  <a:ext uri="{FF2B5EF4-FFF2-40B4-BE49-F238E27FC236}">
                    <a16:creationId xmlns:a16="http://schemas.microsoft.com/office/drawing/2014/main" id="{949717CA-63E1-4658-AC78-817C25CC47E5}"/>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63" name="Freeform 6">
                <a:extLst>
                  <a:ext uri="{FF2B5EF4-FFF2-40B4-BE49-F238E27FC236}">
                    <a16:creationId xmlns:a16="http://schemas.microsoft.com/office/drawing/2014/main" id="{9B31D166-51ED-4330-B9E9-44FDFD738DC3}"/>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5" name="Group 24">
            <a:extLst>
              <a:ext uri="{FF2B5EF4-FFF2-40B4-BE49-F238E27FC236}">
                <a16:creationId xmlns:a16="http://schemas.microsoft.com/office/drawing/2014/main" id="{1F2B699B-F23A-42AC-B7F4-9FF3F933CC3F}"/>
              </a:ext>
            </a:extLst>
          </p:cNvPr>
          <p:cNvGrpSpPr/>
          <p:nvPr/>
        </p:nvGrpSpPr>
        <p:grpSpPr>
          <a:xfrm>
            <a:off x="182834" y="1705019"/>
            <a:ext cx="11727323" cy="483549"/>
            <a:chOff x="182834" y="1705019"/>
            <a:chExt cx="11727323" cy="483549"/>
          </a:xfrm>
        </p:grpSpPr>
        <p:sp>
          <p:nvSpPr>
            <p:cNvPr id="30" name="L-Shape 29">
              <a:extLst>
                <a:ext uri="{FF2B5EF4-FFF2-40B4-BE49-F238E27FC236}">
                  <a16:creationId xmlns:a16="http://schemas.microsoft.com/office/drawing/2014/main" id="{F3504ABD-8A71-4723-9CE7-A38355730D50}"/>
                </a:ext>
              </a:extLst>
            </p:cNvPr>
            <p:cNvSpPr/>
            <p:nvPr/>
          </p:nvSpPr>
          <p:spPr bwMode="auto">
            <a:xfrm flipH="1">
              <a:off x="182834" y="1706127"/>
              <a:ext cx="11727315" cy="482441"/>
            </a:xfrm>
            <a:prstGeom prst="corner">
              <a:avLst>
                <a:gd name="adj1" fmla="val 20789"/>
                <a:gd name="adj2" fmla="val 802015"/>
              </a:avLst>
            </a:prstGeom>
            <a:solidFill>
              <a:srgbClr val="F5F0FA"/>
            </a:solidFill>
            <a:ln w="19050">
              <a:solidFill>
                <a:srgbClr val="5C2D91"/>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L="22860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70" name="Rectangle 469">
              <a:hlinkClick r:id="rId70"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C0A35AAB-245E-44BA-B88E-D9B13D1F5A89}"/>
                </a:ext>
              </a:extLst>
            </p:cNvPr>
            <p:cNvSpPr/>
            <p:nvPr/>
          </p:nvSpPr>
          <p:spPr>
            <a:xfrm>
              <a:off x="8729710" y="1705019"/>
              <a:ext cx="3180447" cy="431028"/>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lIns="91440" tIns="91440" b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Conditional Access </a:t>
              </a:r>
              <a:r>
                <a:rPr kumimoji="0" lang="en-US" sz="8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Zero Trust Access Control decisions based on explicit validation of user trust and endpoint integrity</a:t>
              </a:r>
              <a:endParaRPr kumimoji="0" lang="en-US" sz="8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grpSp>
          <p:nvGrpSpPr>
            <p:cNvPr id="133" name="Group 132">
              <a:extLst>
                <a:ext uri="{FF2B5EF4-FFF2-40B4-BE49-F238E27FC236}">
                  <a16:creationId xmlns:a16="http://schemas.microsoft.com/office/drawing/2014/main" id="{C79F5DA1-2DA6-42AE-85A0-375A52152E8E}"/>
                </a:ext>
              </a:extLst>
            </p:cNvPr>
            <p:cNvGrpSpPr/>
            <p:nvPr/>
          </p:nvGrpSpPr>
          <p:grpSpPr>
            <a:xfrm>
              <a:off x="8119433" y="1769730"/>
              <a:ext cx="649901" cy="308564"/>
              <a:chOff x="8602097" y="2090236"/>
              <a:chExt cx="441333" cy="212672"/>
            </a:xfrm>
          </p:grpSpPr>
          <p:cxnSp>
            <p:nvCxnSpPr>
              <p:cNvPr id="130" name="Straight Arrow Connector 129">
                <a:extLst>
                  <a:ext uri="{FF2B5EF4-FFF2-40B4-BE49-F238E27FC236}">
                    <a16:creationId xmlns:a16="http://schemas.microsoft.com/office/drawing/2014/main" id="{52FC44EB-2425-4898-87AC-70A8B458A1E3}"/>
                  </a:ext>
                </a:extLst>
              </p:cNvPr>
              <p:cNvCxnSpPr>
                <a:cxnSpLocks/>
              </p:cNvCxnSpPr>
              <p:nvPr/>
            </p:nvCxnSpPr>
            <p:spPr>
              <a:xfrm>
                <a:off x="8779173" y="2196572"/>
                <a:ext cx="264257" cy="0"/>
              </a:xfrm>
              <a:prstGeom prst="straightConnector1">
                <a:avLst/>
              </a:prstGeom>
              <a:ln w="19050">
                <a:solidFill>
                  <a:srgbClr val="000000"/>
                </a:solidFill>
                <a:headEnd type="none"/>
                <a:tailEnd type="triangle" w="sm" len="med"/>
              </a:ln>
            </p:spPr>
            <p:style>
              <a:lnRef idx="1">
                <a:schemeClr val="accent1"/>
              </a:lnRef>
              <a:fillRef idx="0">
                <a:schemeClr val="accent1"/>
              </a:fillRef>
              <a:effectRef idx="0">
                <a:schemeClr val="accent1"/>
              </a:effectRef>
              <a:fontRef idx="minor">
                <a:schemeClr val="tx1"/>
              </a:fontRef>
            </p:style>
          </p:cxnSp>
          <p:grpSp>
            <p:nvGrpSpPr>
              <p:cNvPr id="670" name="Group 669">
                <a:extLst>
                  <a:ext uri="{FF2B5EF4-FFF2-40B4-BE49-F238E27FC236}">
                    <a16:creationId xmlns:a16="http://schemas.microsoft.com/office/drawing/2014/main" id="{0D74050D-04A1-4AA1-99DF-9312159D54BB}"/>
                  </a:ext>
                </a:extLst>
              </p:cNvPr>
              <p:cNvGrpSpPr/>
              <p:nvPr/>
            </p:nvGrpSpPr>
            <p:grpSpPr>
              <a:xfrm>
                <a:off x="8602097" y="2090236"/>
                <a:ext cx="317134" cy="212672"/>
                <a:chOff x="4603038" y="2460876"/>
                <a:chExt cx="874087" cy="586170"/>
              </a:xfrm>
            </p:grpSpPr>
            <p:sp>
              <p:nvSpPr>
                <p:cNvPr id="671" name="Flowchart: Decision 670">
                  <a:extLst>
                    <a:ext uri="{FF2B5EF4-FFF2-40B4-BE49-F238E27FC236}">
                      <a16:creationId xmlns:a16="http://schemas.microsoft.com/office/drawing/2014/main" id="{C068924F-5C72-4E72-9D84-FE4784705D1A}"/>
                    </a:ext>
                  </a:extLst>
                </p:cNvPr>
                <p:cNvSpPr/>
                <p:nvPr/>
              </p:nvSpPr>
              <p:spPr bwMode="auto">
                <a:xfrm>
                  <a:off x="4603038" y="2460876"/>
                  <a:ext cx="874087" cy="586170"/>
                </a:xfrm>
                <a:prstGeom prst="flowChartDecision">
                  <a:avLst/>
                </a:prstGeom>
                <a:solidFill>
                  <a:srgbClr val="000000"/>
                </a:solidFill>
                <a:ln w="2857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2" name="Rectangle 671">
                  <a:extLst>
                    <a:ext uri="{FF2B5EF4-FFF2-40B4-BE49-F238E27FC236}">
                      <a16:creationId xmlns:a16="http://schemas.microsoft.com/office/drawing/2014/main" id="{97C93E14-6BD3-4A4E-8122-BEA0EE40DBBE}"/>
                    </a:ext>
                  </a:extLst>
                </p:cNvPr>
                <p:cNvSpPr/>
                <p:nvPr/>
              </p:nvSpPr>
              <p:spPr bwMode="auto">
                <a:xfrm>
                  <a:off x="4945912" y="2732988"/>
                  <a:ext cx="290368" cy="45719"/>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80" name="Group 679">
                  <a:extLst>
                    <a:ext uri="{FF2B5EF4-FFF2-40B4-BE49-F238E27FC236}">
                      <a16:creationId xmlns:a16="http://schemas.microsoft.com/office/drawing/2014/main" id="{B7BBB008-3150-4157-AD39-1FADCF8A4980}"/>
                    </a:ext>
                  </a:extLst>
                </p:cNvPr>
                <p:cNvGrpSpPr/>
                <p:nvPr/>
              </p:nvGrpSpPr>
              <p:grpSpPr>
                <a:xfrm>
                  <a:off x="4945912" y="2654084"/>
                  <a:ext cx="246315" cy="202204"/>
                  <a:chOff x="4919039" y="2627071"/>
                  <a:chExt cx="318420" cy="202204"/>
                </a:xfrm>
              </p:grpSpPr>
              <p:sp>
                <p:nvSpPr>
                  <p:cNvPr id="707" name="Rectangle 706">
                    <a:extLst>
                      <a:ext uri="{FF2B5EF4-FFF2-40B4-BE49-F238E27FC236}">
                        <a16:creationId xmlns:a16="http://schemas.microsoft.com/office/drawing/2014/main" id="{C312DED8-BFAC-466C-BA0E-D960855E6B60}"/>
                      </a:ext>
                    </a:extLst>
                  </p:cNvPr>
                  <p:cNvSpPr/>
                  <p:nvPr/>
                </p:nvSpPr>
                <p:spPr bwMode="auto">
                  <a:xfrm>
                    <a:off x="4919044" y="2627071"/>
                    <a:ext cx="290365" cy="45718"/>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6" name="Rectangle 745">
                    <a:extLst>
                      <a:ext uri="{FF2B5EF4-FFF2-40B4-BE49-F238E27FC236}">
                        <a16:creationId xmlns:a16="http://schemas.microsoft.com/office/drawing/2014/main" id="{9E765780-060D-4319-999A-82653241196F}"/>
                      </a:ext>
                    </a:extLst>
                  </p:cNvPr>
                  <p:cNvSpPr/>
                  <p:nvPr/>
                </p:nvSpPr>
                <p:spPr bwMode="auto">
                  <a:xfrm>
                    <a:off x="4919039" y="2783557"/>
                    <a:ext cx="318420" cy="45718"/>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699" name="Oval 698">
                  <a:extLst>
                    <a:ext uri="{FF2B5EF4-FFF2-40B4-BE49-F238E27FC236}">
                      <a16:creationId xmlns:a16="http://schemas.microsoft.com/office/drawing/2014/main" id="{D8ED1663-79F1-48F6-BD8C-0602114EBCEC}"/>
                    </a:ext>
                  </a:extLst>
                </p:cNvPr>
                <p:cNvSpPr/>
                <p:nvPr/>
              </p:nvSpPr>
              <p:spPr bwMode="auto">
                <a:xfrm>
                  <a:off x="4867499" y="2654596"/>
                  <a:ext cx="49292" cy="45719"/>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1" name="Oval 700">
                  <a:extLst>
                    <a:ext uri="{FF2B5EF4-FFF2-40B4-BE49-F238E27FC236}">
                      <a16:creationId xmlns:a16="http://schemas.microsoft.com/office/drawing/2014/main" id="{A2CC4B58-D7D0-44A1-A756-008486040B40}"/>
                    </a:ext>
                  </a:extLst>
                </p:cNvPr>
                <p:cNvSpPr/>
                <p:nvPr/>
              </p:nvSpPr>
              <p:spPr bwMode="auto">
                <a:xfrm>
                  <a:off x="4869577" y="2815015"/>
                  <a:ext cx="49292" cy="45719"/>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6" name="Oval 705">
                  <a:extLst>
                    <a:ext uri="{FF2B5EF4-FFF2-40B4-BE49-F238E27FC236}">
                      <a16:creationId xmlns:a16="http://schemas.microsoft.com/office/drawing/2014/main" id="{8AE71B22-BDDC-46ED-AFCA-881F5985BCFA}"/>
                    </a:ext>
                  </a:extLst>
                </p:cNvPr>
                <p:cNvSpPr/>
                <p:nvPr/>
              </p:nvSpPr>
              <p:spPr bwMode="auto">
                <a:xfrm>
                  <a:off x="4869577" y="2731876"/>
                  <a:ext cx="49292" cy="45719"/>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cxnSp>
        <p:nvCxnSpPr>
          <p:cNvPr id="95" name="Straight Connector 94">
            <a:extLst>
              <a:ext uri="{FF2B5EF4-FFF2-40B4-BE49-F238E27FC236}">
                <a16:creationId xmlns:a16="http://schemas.microsoft.com/office/drawing/2014/main" id="{1310528B-7D54-4B17-8910-DFEE87C91BDB}"/>
              </a:ext>
            </a:extLst>
          </p:cNvPr>
          <p:cNvCxnSpPr>
            <a:cxnSpLocks/>
          </p:cNvCxnSpPr>
          <p:nvPr/>
        </p:nvCxnSpPr>
        <p:spPr>
          <a:xfrm>
            <a:off x="10017471" y="989744"/>
            <a:ext cx="1837523" cy="11916"/>
          </a:xfrm>
          <a:prstGeom prst="line">
            <a:avLst/>
          </a:prstGeom>
          <a:ln w="28575">
            <a:gradFill flip="none" rotWithShape="1">
              <a:gsLst>
                <a:gs pos="20000">
                  <a:srgbClr val="5C2D91"/>
                </a:gs>
                <a:gs pos="80000">
                  <a:srgbClr val="5C2D91"/>
                </a:gs>
                <a:gs pos="100000">
                  <a:schemeClr val="bg1"/>
                </a:gs>
              </a:gsLst>
              <a:lin ang="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359C4404-1F78-4C51-AE4D-2E2998A4D775}"/>
              </a:ext>
            </a:extLst>
          </p:cNvPr>
          <p:cNvGrpSpPr/>
          <p:nvPr/>
        </p:nvGrpSpPr>
        <p:grpSpPr>
          <a:xfrm>
            <a:off x="201931" y="6160516"/>
            <a:ext cx="11720761" cy="306656"/>
            <a:chOff x="201931" y="6160516"/>
            <a:chExt cx="11720761" cy="306656"/>
          </a:xfrm>
        </p:grpSpPr>
        <p:sp>
          <p:nvSpPr>
            <p:cNvPr id="115" name="L-Shape 114">
              <a:extLst>
                <a:ext uri="{FF2B5EF4-FFF2-40B4-BE49-F238E27FC236}">
                  <a16:creationId xmlns:a16="http://schemas.microsoft.com/office/drawing/2014/main" id="{51796C53-83DD-473F-BCE9-B907C01BF44A}"/>
                </a:ext>
              </a:extLst>
            </p:cNvPr>
            <p:cNvSpPr/>
            <p:nvPr/>
          </p:nvSpPr>
          <p:spPr bwMode="auto">
            <a:xfrm flipH="1">
              <a:off x="201931" y="6161795"/>
              <a:ext cx="11720761" cy="303571"/>
            </a:xfrm>
            <a:prstGeom prst="corner">
              <a:avLst>
                <a:gd name="adj1" fmla="val 24931"/>
                <a:gd name="adj2" fmla="val 1172250"/>
              </a:avLst>
            </a:prstGeom>
            <a:solidFill>
              <a:schemeClr val="bg1">
                <a:lumMod val="95000"/>
              </a:schemeClr>
            </a:solid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L="22860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83" name="Rectangle 82">
              <a:hlinkClick r:id="rId71" tooltip="DevSecOps and Application development security that integrates natively in the developer workflow including code scanning, secret scanning, alerting, security policies, and more. "/>
              <a:extLst>
                <a:ext uri="{FF2B5EF4-FFF2-40B4-BE49-F238E27FC236}">
                  <a16:creationId xmlns:a16="http://schemas.microsoft.com/office/drawing/2014/main" id="{D7C219A4-1495-47CB-BC7B-EDD3E4B41E55}"/>
                </a:ext>
              </a:extLst>
            </p:cNvPr>
            <p:cNvSpPr/>
            <p:nvPr/>
          </p:nvSpPr>
          <p:spPr bwMode="auto">
            <a:xfrm>
              <a:off x="8341997" y="6160516"/>
              <a:ext cx="3561746" cy="306656"/>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tIns="0" rIns="274320" bIns="0" rtlCol="0" anchor="ctr">
              <a:noAutofit/>
            </a:bodyPr>
            <a:lstStyle/>
            <a:p>
              <a:pPr marL="171450" algn="ctr" defTabSz="932472" fontAlgn="base">
                <a:lnSpc>
                  <a:spcPct val="90000"/>
                </a:lnSpc>
                <a:spcBef>
                  <a:spcPct val="0"/>
                </a:spcBef>
                <a:spcAft>
                  <a:spcPts val="100"/>
                </a:spcAft>
                <a:defRPr/>
              </a:pPr>
              <a:r>
                <a:rPr kumimoji="0" lang="en-US" sz="850" b="1"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GitHub Advanced Security &amp; </a:t>
              </a:r>
              <a:r>
                <a:rPr lang="en-US" sz="850" b="1">
                  <a:solidFill>
                    <a:sysClr val="windowText" lastClr="000000"/>
                  </a:solidFill>
                  <a:latin typeface="Segoe UI"/>
                  <a:ea typeface="Segoe UI" pitchFamily="34" charset="0"/>
                  <a:cs typeface="Segoe UI" pitchFamily="34" charset="0"/>
                </a:rPr>
                <a:t>Azure DevOps Security</a:t>
              </a:r>
            </a:p>
            <a:p>
              <a:pPr marL="171450" marR="0" lvl="0" indent="0" algn="ctr" defTabSz="932472" rtl="0" eaLnBrk="1" fontAlgn="base" latinLnBrk="0" hangingPunct="1">
                <a:lnSpc>
                  <a:spcPct val="90000"/>
                </a:lnSpc>
                <a:spcBef>
                  <a:spcPct val="0"/>
                </a:spcBef>
                <a:spcAft>
                  <a:spcPct val="0"/>
                </a:spcAft>
                <a:buClrTx/>
                <a:buSzTx/>
                <a:buFontTx/>
                <a:buNone/>
                <a:tabLst/>
                <a:defRPr/>
              </a:pPr>
              <a:r>
                <a:rPr kumimoji="0" lang="en-US" sz="800" b="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Secure development and software supply chain</a:t>
              </a:r>
            </a:p>
          </p:txBody>
        </p:sp>
        <p:pic>
          <p:nvPicPr>
            <p:cNvPr id="1026" name="Picture 2" descr="See the source image">
              <a:extLst>
                <a:ext uri="{FF2B5EF4-FFF2-40B4-BE49-F238E27FC236}">
                  <a16:creationId xmlns:a16="http://schemas.microsoft.com/office/drawing/2014/main" id="{A8A5C70E-4246-4A1F-838C-F3ACE9035E3B}"/>
                </a:ext>
              </a:extLst>
            </p:cNvPr>
            <p:cNvPicPr>
              <a:picLocks noChangeAspect="1" noChangeArrowheads="1"/>
            </p:cNvPicPr>
            <p:nvPr/>
          </p:nvPicPr>
          <p:blipFill>
            <a:blip r:embed="rId7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368771" y="6201181"/>
              <a:ext cx="300884" cy="17092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97" name="Group 1096">
            <a:extLst>
              <a:ext uri="{FF2B5EF4-FFF2-40B4-BE49-F238E27FC236}">
                <a16:creationId xmlns:a16="http://schemas.microsoft.com/office/drawing/2014/main" id="{49366495-36D3-44B8-A5A6-19B20309AF5E}"/>
              </a:ext>
            </a:extLst>
          </p:cNvPr>
          <p:cNvGrpSpPr/>
          <p:nvPr/>
        </p:nvGrpSpPr>
        <p:grpSpPr>
          <a:xfrm>
            <a:off x="5433191" y="4467156"/>
            <a:ext cx="533026" cy="253182"/>
            <a:chOff x="10037345" y="4277217"/>
            <a:chExt cx="887532" cy="421571"/>
          </a:xfrm>
        </p:grpSpPr>
        <p:pic>
          <p:nvPicPr>
            <p:cNvPr id="1098" name="Picture 1097">
              <a:extLst>
                <a:ext uri="{FF2B5EF4-FFF2-40B4-BE49-F238E27FC236}">
                  <a16:creationId xmlns:a16="http://schemas.microsoft.com/office/drawing/2014/main" id="{3DFB37C2-0F93-4BBD-A558-6DAA58BE4231}"/>
                </a:ext>
              </a:extLst>
            </p:cNvPr>
            <p:cNvPicPr>
              <a:picLocks noChangeAspect="1"/>
            </p:cNvPicPr>
            <p:nvPr/>
          </p:nvPicPr>
          <p:blipFill>
            <a:blip r:embed="rId73">
              <a:extLst>
                <a:ext uri="{28A0092B-C50C-407E-A947-70E740481C1C}">
                  <a14:useLocalDpi xmlns:a14="http://schemas.microsoft.com/office/drawing/2010/main" val="0"/>
                </a:ext>
              </a:extLst>
            </a:blip>
            <a:stretch>
              <a:fillRect/>
            </a:stretch>
          </p:blipFill>
          <p:spPr>
            <a:xfrm>
              <a:off x="10037345" y="4277217"/>
              <a:ext cx="140386" cy="257327"/>
            </a:xfrm>
            <a:prstGeom prst="rect">
              <a:avLst/>
            </a:prstGeom>
          </p:spPr>
        </p:pic>
        <p:pic>
          <p:nvPicPr>
            <p:cNvPr id="1099" name="Picture 1098">
              <a:extLst>
                <a:ext uri="{FF2B5EF4-FFF2-40B4-BE49-F238E27FC236}">
                  <a16:creationId xmlns:a16="http://schemas.microsoft.com/office/drawing/2014/main" id="{689CDAF5-C757-479E-94BF-6697C9BA4C0F}"/>
                </a:ext>
              </a:extLst>
            </p:cNvPr>
            <p:cNvPicPr>
              <a:picLocks noChangeAspect="1"/>
            </p:cNvPicPr>
            <p:nvPr/>
          </p:nvPicPr>
          <p:blipFill>
            <a:blip r:embed="rId74">
              <a:extLst>
                <a:ext uri="{28A0092B-C50C-407E-A947-70E740481C1C}">
                  <a14:useLocalDpi xmlns:a14="http://schemas.microsoft.com/office/drawing/2010/main" val="0"/>
                </a:ext>
              </a:extLst>
            </a:blip>
            <a:stretch>
              <a:fillRect/>
            </a:stretch>
          </p:blipFill>
          <p:spPr>
            <a:xfrm>
              <a:off x="10158802" y="4553797"/>
              <a:ext cx="269515" cy="144991"/>
            </a:xfrm>
            <a:prstGeom prst="rect">
              <a:avLst/>
            </a:prstGeom>
          </p:spPr>
        </p:pic>
        <p:pic>
          <p:nvPicPr>
            <p:cNvPr id="1100" name="Picture 1099">
              <a:extLst>
                <a:ext uri="{FF2B5EF4-FFF2-40B4-BE49-F238E27FC236}">
                  <a16:creationId xmlns:a16="http://schemas.microsoft.com/office/drawing/2014/main" id="{28F88C71-BD01-4297-8742-697D6C551224}"/>
                </a:ext>
              </a:extLst>
            </p:cNvPr>
            <p:cNvPicPr>
              <a:picLocks noChangeAspect="1"/>
            </p:cNvPicPr>
            <p:nvPr/>
          </p:nvPicPr>
          <p:blipFill>
            <a:blip r:embed="rId75">
              <a:extLst>
                <a:ext uri="{28A0092B-C50C-407E-A947-70E740481C1C}">
                  <a14:useLocalDpi xmlns:a14="http://schemas.microsoft.com/office/drawing/2010/main" val="0"/>
                </a:ext>
              </a:extLst>
            </a:blip>
            <a:stretch>
              <a:fillRect/>
            </a:stretch>
          </p:blipFill>
          <p:spPr>
            <a:xfrm>
              <a:off x="10648679" y="4326594"/>
              <a:ext cx="276198" cy="172623"/>
            </a:xfrm>
            <a:prstGeom prst="rect">
              <a:avLst/>
            </a:prstGeom>
          </p:spPr>
        </p:pic>
        <p:grpSp>
          <p:nvGrpSpPr>
            <p:cNvPr id="1101" name="Group 1100">
              <a:extLst>
                <a:ext uri="{FF2B5EF4-FFF2-40B4-BE49-F238E27FC236}">
                  <a16:creationId xmlns:a16="http://schemas.microsoft.com/office/drawing/2014/main" id="{2E2B234F-5BFF-4F0C-A7E1-F17A527D541B}"/>
                </a:ext>
              </a:extLst>
            </p:cNvPr>
            <p:cNvGrpSpPr/>
            <p:nvPr/>
          </p:nvGrpSpPr>
          <p:grpSpPr>
            <a:xfrm>
              <a:off x="10529411" y="4598758"/>
              <a:ext cx="203852" cy="49419"/>
              <a:chOff x="11279844" y="3739404"/>
              <a:chExt cx="343140" cy="83186"/>
            </a:xfrm>
          </p:grpSpPr>
          <p:sp>
            <p:nvSpPr>
              <p:cNvPr id="1103" name="Oval 1102">
                <a:extLst>
                  <a:ext uri="{FF2B5EF4-FFF2-40B4-BE49-F238E27FC236}">
                    <a16:creationId xmlns:a16="http://schemas.microsoft.com/office/drawing/2014/main" id="{A70C9EB8-0A4A-41C8-BCF5-AB49E14C6AC0}"/>
                  </a:ext>
                </a:extLst>
              </p:cNvPr>
              <p:cNvSpPr/>
              <p:nvPr/>
            </p:nvSpPr>
            <p:spPr bwMode="auto">
              <a:xfrm>
                <a:off x="11279844" y="3739404"/>
                <a:ext cx="83149"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1104" name="Oval 1103">
                <a:extLst>
                  <a:ext uri="{FF2B5EF4-FFF2-40B4-BE49-F238E27FC236}">
                    <a16:creationId xmlns:a16="http://schemas.microsoft.com/office/drawing/2014/main" id="{87037EC8-3314-4170-8CEB-F690B102252C}"/>
                  </a:ext>
                </a:extLst>
              </p:cNvPr>
              <p:cNvSpPr/>
              <p:nvPr/>
            </p:nvSpPr>
            <p:spPr bwMode="auto">
              <a:xfrm>
                <a:off x="11409843" y="3739422"/>
                <a:ext cx="83150"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1105" name="Oval 1104">
                <a:extLst>
                  <a:ext uri="{FF2B5EF4-FFF2-40B4-BE49-F238E27FC236}">
                    <a16:creationId xmlns:a16="http://schemas.microsoft.com/office/drawing/2014/main" id="{B88E2FF4-A452-4EDE-AC83-826787B9FC40}"/>
                  </a:ext>
                </a:extLst>
              </p:cNvPr>
              <p:cNvSpPr/>
              <p:nvPr/>
            </p:nvSpPr>
            <p:spPr bwMode="auto">
              <a:xfrm>
                <a:off x="11539834" y="3739442"/>
                <a:ext cx="83150"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pic>
          <p:nvPicPr>
            <p:cNvPr id="1102" name="Picture 1101">
              <a:extLst>
                <a:ext uri="{FF2B5EF4-FFF2-40B4-BE49-F238E27FC236}">
                  <a16:creationId xmlns:a16="http://schemas.microsoft.com/office/drawing/2014/main" id="{E5AFFB4A-AA0D-48B1-9250-DDDBDA14F7C9}"/>
                </a:ext>
              </a:extLst>
            </p:cNvPr>
            <p:cNvPicPr>
              <a:picLocks noChangeAspect="1"/>
            </p:cNvPicPr>
            <p:nvPr/>
          </p:nvPicPr>
          <p:blipFill rotWithShape="1">
            <a:blip r:embed="rId76">
              <a:extLst>
                <a:ext uri="{28A0092B-C50C-407E-A947-70E740481C1C}">
                  <a14:useLocalDpi xmlns:a14="http://schemas.microsoft.com/office/drawing/2010/main" val="0"/>
                </a:ext>
              </a:extLst>
            </a:blip>
            <a:srcRect l="13212" t="27676" r="12301" b="27919"/>
            <a:stretch/>
          </p:blipFill>
          <p:spPr>
            <a:xfrm>
              <a:off x="10279119" y="4296277"/>
              <a:ext cx="367709" cy="219207"/>
            </a:xfrm>
            <a:prstGeom prst="rect">
              <a:avLst/>
            </a:prstGeom>
          </p:spPr>
        </p:pic>
      </p:grpSp>
      <p:grpSp>
        <p:nvGrpSpPr>
          <p:cNvPr id="631" name="Group 630">
            <a:extLst>
              <a:ext uri="{FF2B5EF4-FFF2-40B4-BE49-F238E27FC236}">
                <a16:creationId xmlns:a16="http://schemas.microsoft.com/office/drawing/2014/main" id="{C39DC576-9AAC-43F9-9B25-FC0D1EF9B677}"/>
              </a:ext>
            </a:extLst>
          </p:cNvPr>
          <p:cNvGrpSpPr/>
          <p:nvPr/>
        </p:nvGrpSpPr>
        <p:grpSpPr>
          <a:xfrm>
            <a:off x="4368917" y="4469544"/>
            <a:ext cx="370338" cy="327772"/>
            <a:chOff x="4723767" y="3080378"/>
            <a:chExt cx="439858" cy="389301"/>
          </a:xfrm>
        </p:grpSpPr>
        <p:pic>
          <p:nvPicPr>
            <p:cNvPr id="632" name="Picture 631">
              <a:extLst>
                <a:ext uri="{FF2B5EF4-FFF2-40B4-BE49-F238E27FC236}">
                  <a16:creationId xmlns:a16="http://schemas.microsoft.com/office/drawing/2014/main" id="{BEDCB63A-A4BE-4551-BEB1-C07D35CF435D}"/>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33" name="Group 632">
              <a:extLst>
                <a:ext uri="{FF2B5EF4-FFF2-40B4-BE49-F238E27FC236}">
                  <a16:creationId xmlns:a16="http://schemas.microsoft.com/office/drawing/2014/main" id="{BBE0AFD2-DCCD-4B3E-90C3-5763893476FC}"/>
                </a:ext>
              </a:extLst>
            </p:cNvPr>
            <p:cNvGrpSpPr/>
            <p:nvPr/>
          </p:nvGrpSpPr>
          <p:grpSpPr>
            <a:xfrm>
              <a:off x="4723767" y="3080378"/>
              <a:ext cx="439858" cy="389301"/>
              <a:chOff x="3131835" y="4047725"/>
              <a:chExt cx="439858" cy="389301"/>
            </a:xfrm>
          </p:grpSpPr>
          <p:grpSp>
            <p:nvGrpSpPr>
              <p:cNvPr id="635" name="Group 634">
                <a:extLst>
                  <a:ext uri="{FF2B5EF4-FFF2-40B4-BE49-F238E27FC236}">
                    <a16:creationId xmlns:a16="http://schemas.microsoft.com/office/drawing/2014/main" id="{99C86171-C454-4F91-B278-7ECA34197906}"/>
                  </a:ext>
                </a:extLst>
              </p:cNvPr>
              <p:cNvGrpSpPr/>
              <p:nvPr/>
            </p:nvGrpSpPr>
            <p:grpSpPr>
              <a:xfrm>
                <a:off x="3131835" y="4047725"/>
                <a:ext cx="182560" cy="348911"/>
                <a:chOff x="2136298" y="4226790"/>
                <a:chExt cx="196678" cy="375893"/>
              </a:xfrm>
            </p:grpSpPr>
            <p:sp>
              <p:nvSpPr>
                <p:cNvPr id="648" name="Rectangle 647">
                  <a:extLst>
                    <a:ext uri="{FF2B5EF4-FFF2-40B4-BE49-F238E27FC236}">
                      <a16:creationId xmlns:a16="http://schemas.microsoft.com/office/drawing/2014/main" id="{57044A60-969C-4B2D-BC56-EE3C5A019B35}"/>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49" name="server">
                  <a:extLst>
                    <a:ext uri="{FF2B5EF4-FFF2-40B4-BE49-F238E27FC236}">
                      <a16:creationId xmlns:a16="http://schemas.microsoft.com/office/drawing/2014/main" id="{EDD3E45D-59C3-4AAC-942E-E51F10BD7AEA}"/>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36" name="Oval 635">
                <a:extLst>
                  <a:ext uri="{FF2B5EF4-FFF2-40B4-BE49-F238E27FC236}">
                    <a16:creationId xmlns:a16="http://schemas.microsoft.com/office/drawing/2014/main" id="{1AC50614-D910-4F74-9FCB-AAF49AC244BB}"/>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46" name="Picture 645">
                <a:extLst>
                  <a:ext uri="{FF2B5EF4-FFF2-40B4-BE49-F238E27FC236}">
                    <a16:creationId xmlns:a16="http://schemas.microsoft.com/office/drawing/2014/main" id="{A6B2F45D-B39D-4559-9199-2B4016ED0E18}"/>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47" name="Freeform 6">
                <a:extLst>
                  <a:ext uri="{FF2B5EF4-FFF2-40B4-BE49-F238E27FC236}">
                    <a16:creationId xmlns:a16="http://schemas.microsoft.com/office/drawing/2014/main" id="{282E1AE3-CD2C-4152-B75D-02480AB1A38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cxnSp>
        <p:nvCxnSpPr>
          <p:cNvPr id="169" name="Connector: Elbow 168">
            <a:extLst>
              <a:ext uri="{FF2B5EF4-FFF2-40B4-BE49-F238E27FC236}">
                <a16:creationId xmlns:a16="http://schemas.microsoft.com/office/drawing/2014/main" id="{A33D7D39-6C68-4FBC-ACD0-0A68989EB83E}"/>
              </a:ext>
            </a:extLst>
          </p:cNvPr>
          <p:cNvCxnSpPr>
            <a:cxnSpLocks/>
            <a:stCxn id="582" idx="0"/>
            <a:endCxn id="175" idx="1"/>
          </p:cNvCxnSpPr>
          <p:nvPr/>
        </p:nvCxnSpPr>
        <p:spPr>
          <a:xfrm rot="16200000" flipH="1">
            <a:off x="3509943" y="3049944"/>
            <a:ext cx="584737" cy="2146597"/>
          </a:xfrm>
          <a:prstGeom prst="bentConnector3">
            <a:avLst>
              <a:gd name="adj1" fmla="val 72843"/>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06" name="Connector: Elbow 1105">
            <a:extLst>
              <a:ext uri="{FF2B5EF4-FFF2-40B4-BE49-F238E27FC236}">
                <a16:creationId xmlns:a16="http://schemas.microsoft.com/office/drawing/2014/main" id="{8D2E90D5-5F83-4EF7-9C45-1EF704DA83D7}"/>
              </a:ext>
            </a:extLst>
          </p:cNvPr>
          <p:cNvCxnSpPr>
            <a:cxnSpLocks/>
          </p:cNvCxnSpPr>
          <p:nvPr/>
        </p:nvCxnSpPr>
        <p:spPr>
          <a:xfrm rot="16200000" flipH="1">
            <a:off x="1382180" y="2820181"/>
            <a:ext cx="1636705" cy="383565"/>
          </a:xfrm>
          <a:prstGeom prst="bentConnector3">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205" name="Group 204">
            <a:extLst>
              <a:ext uri="{FF2B5EF4-FFF2-40B4-BE49-F238E27FC236}">
                <a16:creationId xmlns:a16="http://schemas.microsoft.com/office/drawing/2014/main" id="{3D993FEE-D3B7-4B3F-8811-8B23BF89FCD2}"/>
              </a:ext>
            </a:extLst>
          </p:cNvPr>
          <p:cNvGrpSpPr/>
          <p:nvPr/>
        </p:nvGrpSpPr>
        <p:grpSpPr>
          <a:xfrm>
            <a:off x="9432393" y="5534357"/>
            <a:ext cx="123684" cy="130517"/>
            <a:chOff x="5272950" y="2774444"/>
            <a:chExt cx="168221" cy="177514"/>
          </a:xfrm>
        </p:grpSpPr>
        <p:sp>
          <p:nvSpPr>
            <p:cNvPr id="203" name="Freeform 1059">
              <a:extLst>
                <a:ext uri="{FF2B5EF4-FFF2-40B4-BE49-F238E27FC236}">
                  <a16:creationId xmlns:a16="http://schemas.microsoft.com/office/drawing/2014/main" id="{3A643D51-67FF-4ED3-BF2A-8598DF9F11C7}"/>
                </a:ext>
              </a:extLst>
            </p:cNvPr>
            <p:cNvSpPr>
              <a:spLocks/>
            </p:cNvSpPr>
            <p:nvPr/>
          </p:nvSpPr>
          <p:spPr bwMode="auto">
            <a:xfrm>
              <a:off x="5272950" y="2869497"/>
              <a:ext cx="168221" cy="82461"/>
            </a:xfrm>
            <a:custGeom>
              <a:avLst/>
              <a:gdLst>
                <a:gd name="T0" fmla="*/ 32 w 64"/>
                <a:gd name="T1" fmla="*/ 0 h 32"/>
                <a:gd name="T2" fmla="*/ 0 w 64"/>
                <a:gd name="T3" fmla="*/ 32 h 32"/>
                <a:gd name="T4" fmla="*/ 64 w 64"/>
                <a:gd name="T5" fmla="*/ 32 h 32"/>
                <a:gd name="T6" fmla="*/ 32 w 64"/>
                <a:gd name="T7" fmla="*/ 0 h 32"/>
              </a:gdLst>
              <a:ahLst/>
              <a:cxnLst>
                <a:cxn ang="0">
                  <a:pos x="T0" y="T1"/>
                </a:cxn>
                <a:cxn ang="0">
                  <a:pos x="T2" y="T3"/>
                </a:cxn>
                <a:cxn ang="0">
                  <a:pos x="T4" y="T5"/>
                </a:cxn>
                <a:cxn ang="0">
                  <a:pos x="T6" y="T7"/>
                </a:cxn>
              </a:cxnLst>
              <a:rect l="0" t="0" r="r" b="b"/>
              <a:pathLst>
                <a:path w="64" h="32">
                  <a:moveTo>
                    <a:pt x="32" y="0"/>
                  </a:moveTo>
                  <a:cubicBezTo>
                    <a:pt x="14" y="0"/>
                    <a:pt x="0" y="14"/>
                    <a:pt x="0" y="32"/>
                  </a:cubicBezTo>
                  <a:cubicBezTo>
                    <a:pt x="64" y="32"/>
                    <a:pt x="64" y="32"/>
                    <a:pt x="64" y="32"/>
                  </a:cubicBezTo>
                  <a:cubicBezTo>
                    <a:pt x="64" y="14"/>
                    <a:pt x="50" y="0"/>
                    <a:pt x="3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sp>
          <p:nvSpPr>
            <p:cNvPr id="204" name="Oval 1060">
              <a:extLst>
                <a:ext uri="{FF2B5EF4-FFF2-40B4-BE49-F238E27FC236}">
                  <a16:creationId xmlns:a16="http://schemas.microsoft.com/office/drawing/2014/main" id="{555F8BD9-C9EE-41BF-9B74-22FAD0A8CF89}"/>
                </a:ext>
              </a:extLst>
            </p:cNvPr>
            <p:cNvSpPr>
              <a:spLocks noChangeArrowheads="1"/>
            </p:cNvSpPr>
            <p:nvPr/>
          </p:nvSpPr>
          <p:spPr bwMode="auto">
            <a:xfrm>
              <a:off x="5312012" y="2774444"/>
              <a:ext cx="90098" cy="845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171" name="Group 170">
            <a:extLst>
              <a:ext uri="{FF2B5EF4-FFF2-40B4-BE49-F238E27FC236}">
                <a16:creationId xmlns:a16="http://schemas.microsoft.com/office/drawing/2014/main" id="{A8402CA3-2303-4CD4-8DBB-0171D2A95881}"/>
              </a:ext>
            </a:extLst>
          </p:cNvPr>
          <p:cNvGrpSpPr/>
          <p:nvPr/>
        </p:nvGrpSpPr>
        <p:grpSpPr>
          <a:xfrm>
            <a:off x="284627" y="5490836"/>
            <a:ext cx="1623782" cy="830688"/>
            <a:chOff x="284627" y="5490836"/>
            <a:chExt cx="1623782" cy="830688"/>
          </a:xfrm>
        </p:grpSpPr>
        <p:grpSp>
          <p:nvGrpSpPr>
            <p:cNvPr id="13" name="Group 12">
              <a:extLst>
                <a:ext uri="{FF2B5EF4-FFF2-40B4-BE49-F238E27FC236}">
                  <a16:creationId xmlns:a16="http://schemas.microsoft.com/office/drawing/2014/main" id="{F5D285D6-BB19-4EF3-A4AA-722AA062D872}"/>
                </a:ext>
              </a:extLst>
            </p:cNvPr>
            <p:cNvGrpSpPr/>
            <p:nvPr/>
          </p:nvGrpSpPr>
          <p:grpSpPr>
            <a:xfrm>
              <a:off x="284627" y="5490836"/>
              <a:ext cx="1623782" cy="830688"/>
              <a:chOff x="136776" y="5337327"/>
              <a:chExt cx="1623782" cy="830688"/>
            </a:xfrm>
          </p:grpSpPr>
          <p:grpSp>
            <p:nvGrpSpPr>
              <p:cNvPr id="502" name="Group 501">
                <a:extLst>
                  <a:ext uri="{FF2B5EF4-FFF2-40B4-BE49-F238E27FC236}">
                    <a16:creationId xmlns:a16="http://schemas.microsoft.com/office/drawing/2014/main" id="{62B05F48-488F-419C-8A2F-20BE6F7116C0}"/>
                  </a:ext>
                </a:extLst>
              </p:cNvPr>
              <p:cNvGrpSpPr/>
              <p:nvPr/>
            </p:nvGrpSpPr>
            <p:grpSpPr>
              <a:xfrm>
                <a:off x="136776" y="5337327"/>
                <a:ext cx="1623782" cy="830688"/>
                <a:chOff x="3829108" y="5417189"/>
                <a:chExt cx="1623782" cy="830688"/>
              </a:xfrm>
            </p:grpSpPr>
            <p:sp>
              <p:nvSpPr>
                <p:cNvPr id="567" name="Rectangle 566">
                  <a:hlinkClick r:id="rId77" tooltip="Windows 10 is designed to protect against known and emerging security threats across the spectrum of attackers and attack vectors. Windows 10 focuses on providing excellence in both security and productivity."/>
                  <a:extLst>
                    <a:ext uri="{FF2B5EF4-FFF2-40B4-BE49-F238E27FC236}">
                      <a16:creationId xmlns:a16="http://schemas.microsoft.com/office/drawing/2014/main" id="{12F47460-432B-44C0-B838-482409AFCE7B}"/>
                    </a:ext>
                  </a:extLst>
                </p:cNvPr>
                <p:cNvSpPr/>
                <p:nvPr/>
              </p:nvSpPr>
              <p:spPr bwMode="auto">
                <a:xfrm>
                  <a:off x="3829108" y="5417189"/>
                  <a:ext cx="1623782" cy="830688"/>
                </a:xfrm>
                <a:prstGeom prst="rect">
                  <a:avLst/>
                </a:prstGeom>
                <a:solidFill>
                  <a:schemeClr val="bg1"/>
                </a:solidFill>
                <a:ln w="14224">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marR="0" lvl="0" indent="0" algn="l" defTabSz="914400" rtl="0" eaLnBrk="1" fontAlgn="auto" latinLnBrk="0" hangingPunct="1">
                    <a:lnSpc>
                      <a:spcPct val="97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68" name="Rounded Rectangle 1457">
                  <a:hlinkClick r:id="rId77" tooltip="Windows 10 is designed to protect against known and emerging security threats across the spectrum of attackers and attack vectors. Windows 10 focus on providing excellence in both security and productivity. "/>
                  <a:extLst>
                    <a:ext uri="{FF2B5EF4-FFF2-40B4-BE49-F238E27FC236}">
                      <a16:creationId xmlns:a16="http://schemas.microsoft.com/office/drawing/2014/main" id="{C70FE1D3-B317-4288-9465-092462159B1A}"/>
                    </a:ext>
                  </a:extLst>
                </p:cNvPr>
                <p:cNvSpPr/>
                <p:nvPr/>
              </p:nvSpPr>
              <p:spPr>
                <a:xfrm>
                  <a:off x="3870875" y="5601157"/>
                  <a:ext cx="1203095" cy="561573"/>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Network protection</a:t>
                  </a:r>
                </a:p>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Credential protection</a:t>
                  </a:r>
                </a:p>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Full Disk Encryption</a:t>
                  </a:r>
                </a:p>
                <a:p>
                  <a:pPr marL="5715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t>Attack surface</a:t>
                  </a:r>
                  <a:b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b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t>reduction</a:t>
                  </a:r>
                </a:p>
              </p:txBody>
            </p:sp>
            <p:pic>
              <p:nvPicPr>
                <p:cNvPr id="600" name="Picture 599">
                  <a:extLst>
                    <a:ext uri="{FF2B5EF4-FFF2-40B4-BE49-F238E27FC236}">
                      <a16:creationId xmlns:a16="http://schemas.microsoft.com/office/drawing/2014/main" id="{29020BBF-288B-4126-9EDC-5EB18559A0B2}"/>
                    </a:ext>
                  </a:extLst>
                </p:cNvPr>
                <p:cNvPicPr>
                  <a:picLocks noChangeAspect="1"/>
                </p:cNvPicPr>
                <p:nvPr/>
              </p:nvPicPr>
              <p:blipFill>
                <a:blip r:embed="rId78">
                  <a:duotone>
                    <a:prstClr val="black"/>
                    <a:schemeClr val="accent1">
                      <a:tint val="45000"/>
                      <a:satMod val="400000"/>
                    </a:schemeClr>
                  </a:duotone>
                </a:blip>
                <a:stretch>
                  <a:fillRect/>
                </a:stretch>
              </p:blipFill>
              <p:spPr>
                <a:xfrm>
                  <a:off x="3926237" y="5465007"/>
                  <a:ext cx="121976" cy="120106"/>
                </a:xfrm>
                <a:prstGeom prst="rect">
                  <a:avLst/>
                </a:prstGeom>
              </p:spPr>
            </p:pic>
            <p:sp>
              <p:nvSpPr>
                <p:cNvPr id="601" name="Rectangle 600">
                  <a:extLst>
                    <a:ext uri="{FF2B5EF4-FFF2-40B4-BE49-F238E27FC236}">
                      <a16:creationId xmlns:a16="http://schemas.microsoft.com/office/drawing/2014/main" id="{B24BB291-14EB-43D7-9A23-E0E905E953B4}"/>
                    </a:ext>
                  </a:extLst>
                </p:cNvPr>
                <p:cNvSpPr/>
                <p:nvPr/>
              </p:nvSpPr>
              <p:spPr>
                <a:xfrm>
                  <a:off x="4032242" y="5425922"/>
                  <a:ext cx="1329024" cy="204287"/>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11 &amp; 10 Security</a:t>
                  </a:r>
                </a:p>
              </p:txBody>
            </p:sp>
          </p:grpSp>
          <p:sp>
            <p:nvSpPr>
              <p:cNvPr id="12" name="TextBox 11">
                <a:extLst>
                  <a:ext uri="{FF2B5EF4-FFF2-40B4-BE49-F238E27FC236}">
                    <a16:creationId xmlns:a16="http://schemas.microsoft.com/office/drawing/2014/main" id="{342EC1DB-EF2C-47DC-90E6-DB50D215BE3B}"/>
                  </a:ext>
                </a:extLst>
              </p:cNvPr>
              <p:cNvSpPr txBox="1"/>
              <p:nvPr/>
            </p:nvSpPr>
            <p:spPr>
              <a:xfrm>
                <a:off x="917529" y="5519636"/>
                <a:ext cx="832784" cy="532921"/>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numCol="1" rtlCol="0" anchor="t" anchorCtr="0"/>
              <a:lstStyle>
                <a:defPPr>
                  <a:defRPr lang="en-US"/>
                </a:defPPr>
                <a:lvl1pPr marL="114300">
                  <a:lnSpc>
                    <a:spcPct val="97000"/>
                  </a:lnSpc>
                  <a:spcAft>
                    <a:spcPts val="300"/>
                  </a:spcAft>
                  <a:defRPr sz="75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App control</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Exploit protection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 monitoring</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Next-generation </a:t>
                </a:r>
                <a:b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protection</a:t>
                </a:r>
              </a:p>
            </p:txBody>
          </p:sp>
        </p:grpSp>
        <p:grpSp>
          <p:nvGrpSpPr>
            <p:cNvPr id="551" name="Group 550">
              <a:extLst>
                <a:ext uri="{FF2B5EF4-FFF2-40B4-BE49-F238E27FC236}">
                  <a16:creationId xmlns:a16="http://schemas.microsoft.com/office/drawing/2014/main" id="{D204D56D-16CA-4865-91F5-F8200B5F4CC1}"/>
                </a:ext>
              </a:extLst>
            </p:cNvPr>
            <p:cNvGrpSpPr/>
            <p:nvPr/>
          </p:nvGrpSpPr>
          <p:grpSpPr>
            <a:xfrm>
              <a:off x="959028" y="6237098"/>
              <a:ext cx="188672" cy="45740"/>
              <a:chOff x="6071763" y="3898466"/>
              <a:chExt cx="188672" cy="45740"/>
            </a:xfrm>
            <a:solidFill>
              <a:srgbClr val="8D8D8D"/>
            </a:solidFill>
          </p:grpSpPr>
          <p:sp>
            <p:nvSpPr>
              <p:cNvPr id="556" name="Oval 555">
                <a:extLst>
                  <a:ext uri="{FF2B5EF4-FFF2-40B4-BE49-F238E27FC236}">
                    <a16:creationId xmlns:a16="http://schemas.microsoft.com/office/drawing/2014/main" id="{EC84D73B-3506-4E36-A5EA-669DF2C80E3D}"/>
                  </a:ext>
                </a:extLst>
              </p:cNvPr>
              <p:cNvSpPr/>
              <p:nvPr/>
            </p:nvSpPr>
            <p:spPr bwMode="auto">
              <a:xfrm>
                <a:off x="6071763" y="3898466"/>
                <a:ext cx="45720" cy="4571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9" name="Oval 578">
                <a:extLst>
                  <a:ext uri="{FF2B5EF4-FFF2-40B4-BE49-F238E27FC236}">
                    <a16:creationId xmlns:a16="http://schemas.microsoft.com/office/drawing/2014/main" id="{47ACE184-5411-449F-85D3-30C80EFFA3F8}"/>
                  </a:ext>
                </a:extLst>
              </p:cNvPr>
              <p:cNvSpPr/>
              <p:nvPr/>
            </p:nvSpPr>
            <p:spPr bwMode="auto">
              <a:xfrm>
                <a:off x="6143239" y="3898470"/>
                <a:ext cx="45720" cy="45717"/>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0" name="Oval 579">
                <a:extLst>
                  <a:ext uri="{FF2B5EF4-FFF2-40B4-BE49-F238E27FC236}">
                    <a16:creationId xmlns:a16="http://schemas.microsoft.com/office/drawing/2014/main" id="{6F5DC873-2E22-4CEA-8580-1BB31CEF4AB0}"/>
                  </a:ext>
                </a:extLst>
              </p:cNvPr>
              <p:cNvSpPr/>
              <p:nvPr/>
            </p:nvSpPr>
            <p:spPr bwMode="auto">
              <a:xfrm>
                <a:off x="6214715" y="3898487"/>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486" name="Group 485">
            <a:extLst>
              <a:ext uri="{FF2B5EF4-FFF2-40B4-BE49-F238E27FC236}">
                <a16:creationId xmlns:a16="http://schemas.microsoft.com/office/drawing/2014/main" id="{0A68461A-8EF0-4D8C-8323-E66AB3C5D78F}"/>
              </a:ext>
            </a:extLst>
          </p:cNvPr>
          <p:cNvGrpSpPr/>
          <p:nvPr/>
        </p:nvGrpSpPr>
        <p:grpSpPr>
          <a:xfrm>
            <a:off x="152400" y="101085"/>
            <a:ext cx="4422525" cy="1882098"/>
            <a:chOff x="152400" y="101085"/>
            <a:chExt cx="4422525" cy="1707904"/>
          </a:xfrm>
        </p:grpSpPr>
        <p:sp>
          <p:nvSpPr>
            <p:cNvPr id="487" name="Rectangle 486">
              <a:extLst>
                <a:ext uri="{FF2B5EF4-FFF2-40B4-BE49-F238E27FC236}">
                  <a16:creationId xmlns:a16="http://schemas.microsoft.com/office/drawing/2014/main" id="{F7D633E9-D43B-4820-A3DD-2DAD4021813C}"/>
                </a:ext>
              </a:extLst>
            </p:cNvPr>
            <p:cNvSpPr/>
            <p:nvPr/>
          </p:nvSpPr>
          <p:spPr bwMode="auto">
            <a:xfrm>
              <a:off x="152400" y="101085"/>
              <a:ext cx="4422525" cy="1707904"/>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8" name="Rectangle 487">
              <a:extLst>
                <a:ext uri="{FF2B5EF4-FFF2-40B4-BE49-F238E27FC236}">
                  <a16:creationId xmlns:a16="http://schemas.microsoft.com/office/drawing/2014/main" id="{9B85FBD6-6E0D-4CE6-B79B-A1912DE3D402}"/>
                </a:ext>
              </a:extLst>
            </p:cNvPr>
            <p:cNvSpPr/>
            <p:nvPr/>
          </p:nvSpPr>
          <p:spPr>
            <a:xfrm>
              <a:off x="155473" y="103218"/>
              <a:ext cx="4419452" cy="233906"/>
            </a:xfrm>
            <a:prstGeom prst="rect">
              <a:avLst/>
            </a:prstGeom>
            <a:solidFill>
              <a:schemeClr val="tx2">
                <a:lumMod val="5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Security Operations /  SOC</a:t>
              </a:r>
            </a:p>
          </p:txBody>
        </p:sp>
      </p:grpSp>
      <p:cxnSp>
        <p:nvCxnSpPr>
          <p:cNvPr id="92" name="Straight Connector 91">
            <a:extLst>
              <a:ext uri="{FF2B5EF4-FFF2-40B4-BE49-F238E27FC236}">
                <a16:creationId xmlns:a16="http://schemas.microsoft.com/office/drawing/2014/main" id="{6B17952F-06A6-4BB5-A7F3-B4DCFF1E9126}"/>
              </a:ext>
            </a:extLst>
          </p:cNvPr>
          <p:cNvCxnSpPr>
            <a:cxnSpLocks/>
          </p:cNvCxnSpPr>
          <p:nvPr/>
        </p:nvCxnSpPr>
        <p:spPr>
          <a:xfrm>
            <a:off x="1107439" y="3034198"/>
            <a:ext cx="0" cy="237345"/>
          </a:xfrm>
          <a:prstGeom prst="line">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630" name="Straight Connector 629">
            <a:extLst>
              <a:ext uri="{FF2B5EF4-FFF2-40B4-BE49-F238E27FC236}">
                <a16:creationId xmlns:a16="http://schemas.microsoft.com/office/drawing/2014/main" id="{7F63C01E-81EB-4FD5-B705-AACFC33F76A5}"/>
              </a:ext>
            </a:extLst>
          </p:cNvPr>
          <p:cNvCxnSpPr>
            <a:cxnSpLocks/>
          </p:cNvCxnSpPr>
          <p:nvPr/>
        </p:nvCxnSpPr>
        <p:spPr>
          <a:xfrm>
            <a:off x="1107439" y="3675417"/>
            <a:ext cx="0" cy="151369"/>
          </a:xfrm>
          <a:prstGeom prst="line">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sp>
        <p:nvSpPr>
          <p:cNvPr id="44" name="Rectangle 43">
            <a:extLst>
              <a:ext uri="{FF2B5EF4-FFF2-40B4-BE49-F238E27FC236}">
                <a16:creationId xmlns:a16="http://schemas.microsoft.com/office/drawing/2014/main" id="{32BAD089-192A-4476-9522-433AD508E454}"/>
              </a:ext>
            </a:extLst>
          </p:cNvPr>
          <p:cNvSpPr/>
          <p:nvPr/>
        </p:nvSpPr>
        <p:spPr bwMode="auto">
          <a:xfrm>
            <a:off x="167468" y="3288516"/>
            <a:ext cx="1827144" cy="386332"/>
          </a:xfrm>
          <a:prstGeom prst="rect">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22" name="Rectangle 621">
            <a:hlinkClick r:id="rId79"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861B52B9-C9BF-4E8F-8F85-379792DACC29}"/>
              </a:ext>
            </a:extLst>
          </p:cNvPr>
          <p:cNvSpPr/>
          <p:nvPr/>
        </p:nvSpPr>
        <p:spPr>
          <a:xfrm>
            <a:off x="293032" y="3809380"/>
            <a:ext cx="1646703" cy="1058315"/>
          </a:xfrm>
          <a:prstGeom prst="rect">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t">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97000"/>
              </a:lnSpc>
              <a:spcBef>
                <a:spcPts val="0"/>
              </a:spcBef>
              <a:spcAft>
                <a:spcPts val="100"/>
              </a:spcAft>
              <a:buClrTx/>
              <a:buSzTx/>
              <a:buFontTx/>
              <a:buNone/>
              <a:tabLst>
                <a:tab pos="1028700" algn="l"/>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Microsoft Defender for Endpoint</a:t>
            </a:r>
          </a:p>
          <a:p>
            <a:pPr marL="0" marR="0" lvl="0" indent="0" algn="ctr" defTabSz="914400" rtl="0" eaLnBrk="1" fontAlgn="auto" latinLnBrk="0" hangingPunct="1">
              <a:lnSpc>
                <a:spcPct val="97000"/>
              </a:lnSpc>
              <a:spcBef>
                <a:spcPts val="0"/>
              </a:spcBef>
              <a:spcAft>
                <a:spcPts val="300"/>
              </a:spcAft>
              <a:buClrTx/>
              <a:buSzTx/>
              <a:buFontTx/>
              <a:buNone/>
              <a:tabLst>
                <a:tab pos="1028700" algn="l"/>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Unified Endpoint Security</a:t>
            </a:r>
          </a:p>
        </p:txBody>
      </p:sp>
      <p:sp>
        <p:nvSpPr>
          <p:cNvPr id="4" name="Rectangle 3">
            <a:hlinkClick r:id="rId80"/>
            <a:extLst>
              <a:ext uri="{FF2B5EF4-FFF2-40B4-BE49-F238E27FC236}">
                <a16:creationId xmlns:a16="http://schemas.microsoft.com/office/drawing/2014/main" id="{8560328C-4562-4C24-936C-9AE9C20CFFE2}"/>
              </a:ext>
            </a:extLst>
          </p:cNvPr>
          <p:cNvSpPr/>
          <p:nvPr/>
        </p:nvSpPr>
        <p:spPr>
          <a:xfrm>
            <a:off x="388835" y="4589983"/>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Endpoint Data Loss Protection (DLP)</a:t>
            </a:r>
          </a:p>
        </p:txBody>
      </p:sp>
      <p:sp>
        <p:nvSpPr>
          <p:cNvPr id="6" name="Rectangle 5">
            <a:hlinkClick r:id="rId81"/>
            <a:extLst>
              <a:ext uri="{FF2B5EF4-FFF2-40B4-BE49-F238E27FC236}">
                <a16:creationId xmlns:a16="http://schemas.microsoft.com/office/drawing/2014/main" id="{1464AD76-D4D6-4AF5-ADF3-E0AF93F35A19}"/>
              </a:ext>
            </a:extLst>
          </p:cNvPr>
          <p:cNvSpPr/>
          <p:nvPr/>
        </p:nvSpPr>
        <p:spPr>
          <a:xfrm>
            <a:off x="388835" y="4268624"/>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Web Content Filtering</a:t>
            </a:r>
          </a:p>
        </p:txBody>
      </p:sp>
      <p:grpSp>
        <p:nvGrpSpPr>
          <p:cNvPr id="28" name="Group 27">
            <a:extLst>
              <a:ext uri="{FF2B5EF4-FFF2-40B4-BE49-F238E27FC236}">
                <a16:creationId xmlns:a16="http://schemas.microsoft.com/office/drawing/2014/main" id="{9C4C3076-4E82-4D65-9B7F-E482C4C19C5B}"/>
              </a:ext>
            </a:extLst>
          </p:cNvPr>
          <p:cNvGrpSpPr/>
          <p:nvPr/>
        </p:nvGrpSpPr>
        <p:grpSpPr>
          <a:xfrm>
            <a:off x="1000385" y="4776164"/>
            <a:ext cx="188672" cy="45740"/>
            <a:chOff x="6071763" y="3898466"/>
            <a:chExt cx="188672" cy="45740"/>
          </a:xfrm>
          <a:solidFill>
            <a:srgbClr val="0078D7"/>
          </a:solidFill>
        </p:grpSpPr>
        <p:sp>
          <p:nvSpPr>
            <p:cNvPr id="9" name="Oval 8">
              <a:extLst>
                <a:ext uri="{FF2B5EF4-FFF2-40B4-BE49-F238E27FC236}">
                  <a16:creationId xmlns:a16="http://schemas.microsoft.com/office/drawing/2014/main" id="{6B224E69-B4D0-4161-87C2-E2487A013C96}"/>
                </a:ext>
              </a:extLst>
            </p:cNvPr>
            <p:cNvSpPr/>
            <p:nvPr/>
          </p:nvSpPr>
          <p:spPr bwMode="auto">
            <a:xfrm>
              <a:off x="6071763" y="3898466"/>
              <a:ext cx="45720" cy="4571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Oval 13">
              <a:extLst>
                <a:ext uri="{FF2B5EF4-FFF2-40B4-BE49-F238E27FC236}">
                  <a16:creationId xmlns:a16="http://schemas.microsoft.com/office/drawing/2014/main" id="{395613B7-D819-4708-9FD7-74A53C50548A}"/>
                </a:ext>
              </a:extLst>
            </p:cNvPr>
            <p:cNvSpPr/>
            <p:nvPr/>
          </p:nvSpPr>
          <p:spPr bwMode="auto">
            <a:xfrm>
              <a:off x="6143239" y="3898470"/>
              <a:ext cx="45720" cy="45717"/>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Oval 21">
              <a:extLst>
                <a:ext uri="{FF2B5EF4-FFF2-40B4-BE49-F238E27FC236}">
                  <a16:creationId xmlns:a16="http://schemas.microsoft.com/office/drawing/2014/main" id="{44EF1DAA-333B-4852-8041-10332B6BD364}"/>
                </a:ext>
              </a:extLst>
            </p:cNvPr>
            <p:cNvSpPr/>
            <p:nvPr/>
          </p:nvSpPr>
          <p:spPr bwMode="auto">
            <a:xfrm>
              <a:off x="6214715" y="3898487"/>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2" name="Rectangle 31">
            <a:hlinkClick r:id="rId79"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6B386A09-7E67-45B5-8984-4B9EAD075067}"/>
              </a:ext>
            </a:extLst>
          </p:cNvPr>
          <p:cNvSpPr/>
          <p:nvPr/>
        </p:nvSpPr>
        <p:spPr>
          <a:xfrm>
            <a:off x="388835" y="4107944"/>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Endpoint Detection &amp; Response (EDR)</a:t>
            </a:r>
          </a:p>
        </p:txBody>
      </p:sp>
      <p:sp>
        <p:nvSpPr>
          <p:cNvPr id="33" name="Rectangle 32">
            <a:hlinkClick r:id="rId82"/>
            <a:extLst>
              <a:ext uri="{FF2B5EF4-FFF2-40B4-BE49-F238E27FC236}">
                <a16:creationId xmlns:a16="http://schemas.microsoft.com/office/drawing/2014/main" id="{0C81D2C1-7412-49F5-8285-C4BDCACB3A06}"/>
              </a:ext>
            </a:extLst>
          </p:cNvPr>
          <p:cNvSpPr/>
          <p:nvPr/>
        </p:nvSpPr>
        <p:spPr>
          <a:xfrm>
            <a:off x="388835" y="4429304"/>
            <a:ext cx="1420702" cy="13506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Threat &amp; Vuln Management</a:t>
            </a:r>
          </a:p>
        </p:txBody>
      </p:sp>
      <p:cxnSp>
        <p:nvCxnSpPr>
          <p:cNvPr id="617" name="Straight Connector 616">
            <a:extLst>
              <a:ext uri="{FF2B5EF4-FFF2-40B4-BE49-F238E27FC236}">
                <a16:creationId xmlns:a16="http://schemas.microsoft.com/office/drawing/2014/main" id="{DF0411BC-7BCC-4413-98AA-2FC35D64F42C}"/>
              </a:ext>
            </a:extLst>
          </p:cNvPr>
          <p:cNvCxnSpPr>
            <a:cxnSpLocks/>
          </p:cNvCxnSpPr>
          <p:nvPr/>
        </p:nvCxnSpPr>
        <p:spPr>
          <a:xfrm>
            <a:off x="6711363" y="3121046"/>
            <a:ext cx="0" cy="2452014"/>
          </a:xfrm>
          <a:prstGeom prst="line">
            <a:avLst/>
          </a:prstGeom>
          <a:ln w="190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27" name="Group 126">
            <a:extLst>
              <a:ext uri="{FF2B5EF4-FFF2-40B4-BE49-F238E27FC236}">
                <a16:creationId xmlns:a16="http://schemas.microsoft.com/office/drawing/2014/main" id="{093C57A3-BDCB-413C-BBB5-303C7813D4EA}"/>
              </a:ext>
            </a:extLst>
          </p:cNvPr>
          <p:cNvGrpSpPr/>
          <p:nvPr/>
        </p:nvGrpSpPr>
        <p:grpSpPr>
          <a:xfrm>
            <a:off x="3053186" y="5532991"/>
            <a:ext cx="5138706" cy="785136"/>
            <a:chOff x="3053186" y="5532991"/>
            <a:chExt cx="5138706" cy="785136"/>
          </a:xfrm>
        </p:grpSpPr>
        <p:sp>
          <p:nvSpPr>
            <p:cNvPr id="149" name="L-Shape 148">
              <a:hlinkClick r:id="rId83" tooltip="(formerly ASC Standard) provides XDR capabilities designed to simplify detection, automated investigation and response for Azure resources (Linux and Windows VMs, Networks, Kubernetes/Containers, SQL, Storage, IoT/OT, and more) "/>
              <a:extLst>
                <a:ext uri="{FF2B5EF4-FFF2-40B4-BE49-F238E27FC236}">
                  <a16:creationId xmlns:a16="http://schemas.microsoft.com/office/drawing/2014/main" id="{03B711DE-E01C-45E2-A866-CE699D618E9C}"/>
                </a:ext>
              </a:extLst>
            </p:cNvPr>
            <p:cNvSpPr/>
            <p:nvPr/>
          </p:nvSpPr>
          <p:spPr bwMode="auto">
            <a:xfrm flipH="1">
              <a:off x="3053186" y="5532991"/>
              <a:ext cx="5092220" cy="785136"/>
            </a:xfrm>
            <a:prstGeom prst="corner">
              <a:avLst>
                <a:gd name="adj1" fmla="val 65944"/>
                <a:gd name="adj2" fmla="val 338827"/>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oAutofit/>
            </a:bodyPr>
            <a:lstStyle/>
            <a:p>
              <a:pPr marL="2343150" marR="0" lvl="0" indent="0" algn="ctr" defTabSz="914400" rtl="0" eaLnBrk="1" fontAlgn="auto" latinLnBrk="0" hangingPunct="1">
                <a:lnSpc>
                  <a:spcPct val="97000"/>
                </a:lnSpc>
                <a:spcBef>
                  <a:spcPts val="0"/>
                </a:spcBef>
                <a:spcAft>
                  <a:spcPts val="0"/>
                </a:spcAft>
                <a:buClrTx/>
                <a:buSzTx/>
                <a:buFontTx/>
                <a:buNone/>
                <a:tabLst/>
                <a:defRPr/>
              </a:pPr>
              <a:endPar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891" name="TextBox 890">
              <a:hlinkClick r:id="rId84" tooltip="Microsoft Defender for Cloud provides XDR and CSPM capabilities to posture management and security operations for Azure, AWS, GCP, and on-premises resources (VMs, Networks, Kubernetes/Containers, SQL, Storage, IoT/OT, &amp; more)"/>
              <a:extLst>
                <a:ext uri="{FF2B5EF4-FFF2-40B4-BE49-F238E27FC236}">
                  <a16:creationId xmlns:a16="http://schemas.microsoft.com/office/drawing/2014/main" id="{45C80C1E-85C2-4882-88DD-AA6FE6855501}"/>
                </a:ext>
              </a:extLst>
            </p:cNvPr>
            <p:cNvSpPr txBox="1"/>
            <p:nvPr/>
          </p:nvSpPr>
          <p:spPr>
            <a:xfrm>
              <a:off x="5463208" y="5549081"/>
              <a:ext cx="2728684" cy="564514"/>
            </a:xfrm>
            <a:prstGeom prst="rect">
              <a:avLst/>
            </a:prstGeom>
            <a:noFill/>
          </p:spPr>
          <p:txBody>
            <a:bodyPr wrap="square">
              <a:spAutoFit/>
            </a:bodyPr>
            <a:lstStyle/>
            <a:p>
              <a:pPr marL="0" marR="0" lvl="0" indent="0" algn="ctr" defTabSz="914400" rtl="0" eaLnBrk="1" fontAlgn="auto" latinLnBrk="0" hangingPunct="1">
                <a:lnSpc>
                  <a:spcPct val="97000"/>
                </a:lnSpc>
                <a:spcBef>
                  <a:spcPts val="0"/>
                </a:spcBef>
                <a:spcAft>
                  <a:spcPts val="20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Defender for Cloud – </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Cross-Platform, Multi-Cloud XDR</a:t>
              </a:r>
            </a:p>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7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Detection and response capabilities for infrastructure and development across IaaS, PaaS, and on-premises</a:t>
              </a:r>
            </a:p>
            <a:p>
              <a:pPr marL="0" marR="0" lvl="0" indent="0" algn="ctr" defTabSz="914400" rtl="0" eaLnBrk="1" fontAlgn="auto" latinLnBrk="0" hangingPunct="1">
                <a:lnSpc>
                  <a:spcPct val="97000"/>
                </a:lnSpc>
                <a:spcBef>
                  <a:spcPts val="0"/>
                </a:spcBef>
                <a:spcAft>
                  <a:spcPts val="0"/>
                </a:spcAft>
                <a:buClrTx/>
                <a:buSzTx/>
                <a:buFontTx/>
                <a:buNone/>
                <a:tabLst/>
                <a:defRPr/>
              </a:pP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24" name="Group 123">
              <a:extLst>
                <a:ext uri="{FF2B5EF4-FFF2-40B4-BE49-F238E27FC236}">
                  <a16:creationId xmlns:a16="http://schemas.microsoft.com/office/drawing/2014/main" id="{DF6C9B17-8853-485C-8B1B-F860536D696C}"/>
                </a:ext>
              </a:extLst>
            </p:cNvPr>
            <p:cNvGrpSpPr/>
            <p:nvPr/>
          </p:nvGrpSpPr>
          <p:grpSpPr>
            <a:xfrm>
              <a:off x="4739609" y="5987595"/>
              <a:ext cx="3346444" cy="286748"/>
              <a:chOff x="4739609" y="5987595"/>
              <a:chExt cx="3346444" cy="286748"/>
            </a:xfrm>
          </p:grpSpPr>
          <p:sp>
            <p:nvSpPr>
              <p:cNvPr id="46" name="Rectangle: Rounded Corners 45">
                <a:extLst>
                  <a:ext uri="{FF2B5EF4-FFF2-40B4-BE49-F238E27FC236}">
                    <a16:creationId xmlns:a16="http://schemas.microsoft.com/office/drawing/2014/main" id="{E403BC0E-12DD-454D-8C22-5B3FA5E3444C}"/>
                  </a:ext>
                </a:extLst>
              </p:cNvPr>
              <p:cNvSpPr/>
              <p:nvPr/>
            </p:nvSpPr>
            <p:spPr bwMode="auto">
              <a:xfrm>
                <a:off x="4739609" y="5987595"/>
                <a:ext cx="3346444" cy="286748"/>
              </a:xfrm>
              <a:prstGeom prst="roundRect">
                <a:avLst>
                  <a:gd name="adj" fmla="val 45337"/>
                </a:avLst>
              </a:prstGeom>
              <a:solidFill>
                <a:schemeClr val="bg1"/>
              </a:solidFill>
              <a:ln>
                <a:noFill/>
                <a:headEnd type="none" w="med" len="med"/>
                <a:tailEnd type="none" w="med" len="med"/>
              </a:ln>
              <a:effectLst>
                <a:softEdge rad="3175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21" name="Picture 171">
                <a:extLst>
                  <a:ext uri="{FF2B5EF4-FFF2-40B4-BE49-F238E27FC236}">
                    <a16:creationId xmlns:a16="http://schemas.microsoft.com/office/drawing/2014/main" id="{61C78D51-FEAF-4ADB-BB34-DFE89CD70DE5}"/>
                  </a:ext>
                </a:extLst>
              </p:cNvPr>
              <p:cNvPicPr>
                <a:picLocks noChangeAspect="1"/>
              </p:cNvPicPr>
              <p:nvPr/>
            </p:nvPicPr>
            <p:blipFill>
              <a:blip r:embed="rId24">
                <a:extLst>
                  <a:ext uri="{28A0092B-C50C-407E-A947-70E740481C1C}">
                    <a14:useLocalDpi xmlns:a14="http://schemas.microsoft.com/office/drawing/2010/main" val="0"/>
                  </a:ext>
                </a:extLst>
              </a:blip>
              <a:srcRect/>
              <a:stretch>
                <a:fillRect/>
              </a:stretch>
            </p:blipFill>
            <p:spPr bwMode="auto">
              <a:xfrm>
                <a:off x="4866207" y="6056637"/>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7" name="Picture 806">
                <a:extLst>
                  <a:ext uri="{FF2B5EF4-FFF2-40B4-BE49-F238E27FC236}">
                    <a16:creationId xmlns:a16="http://schemas.microsoft.com/office/drawing/2014/main" id="{C8C2E460-FCAD-4DDD-A68E-4D6F1BAF8E2B}"/>
                  </a:ext>
                </a:extLst>
              </p:cNvPr>
              <p:cNvPicPr>
                <a:picLocks noChangeAspect="1"/>
              </p:cNvPicPr>
              <p:nvPr/>
            </p:nvPicPr>
            <p:blipFill>
              <a:blip r:embed="rId85"/>
              <a:stretch>
                <a:fillRect/>
              </a:stretch>
            </p:blipFill>
            <p:spPr>
              <a:xfrm>
                <a:off x="5252931" y="6072611"/>
                <a:ext cx="102167" cy="116716"/>
              </a:xfrm>
              <a:prstGeom prst="rect">
                <a:avLst/>
              </a:prstGeom>
            </p:spPr>
          </p:pic>
          <p:pic>
            <p:nvPicPr>
              <p:cNvPr id="808" name="Picture 807">
                <a:extLst>
                  <a:ext uri="{FF2B5EF4-FFF2-40B4-BE49-F238E27FC236}">
                    <a16:creationId xmlns:a16="http://schemas.microsoft.com/office/drawing/2014/main" id="{AA54CB95-4E55-4C25-909A-0F917575181B}"/>
                  </a:ext>
                </a:extLst>
              </p:cNvPr>
              <p:cNvPicPr>
                <a:picLocks noChangeAspect="1"/>
              </p:cNvPicPr>
              <p:nvPr/>
            </p:nvPicPr>
            <p:blipFill>
              <a:blip r:embed="rId86"/>
              <a:stretch>
                <a:fillRect/>
              </a:stretch>
            </p:blipFill>
            <p:spPr>
              <a:xfrm>
                <a:off x="6518059" y="6057557"/>
                <a:ext cx="161926" cy="146825"/>
              </a:xfrm>
              <a:prstGeom prst="rect">
                <a:avLst/>
              </a:prstGeom>
            </p:spPr>
          </p:pic>
          <p:pic>
            <p:nvPicPr>
              <p:cNvPr id="809" name="Picture 808">
                <a:extLst>
                  <a:ext uri="{FF2B5EF4-FFF2-40B4-BE49-F238E27FC236}">
                    <a16:creationId xmlns:a16="http://schemas.microsoft.com/office/drawing/2014/main" id="{008FCE99-22D5-4C65-839C-B01C115F3413}"/>
                  </a:ext>
                </a:extLst>
              </p:cNvPr>
              <p:cNvPicPr>
                <a:picLocks noChangeAspect="1"/>
              </p:cNvPicPr>
              <p:nvPr/>
            </p:nvPicPr>
            <p:blipFill>
              <a:blip r:embed="rId87"/>
              <a:stretch>
                <a:fillRect/>
              </a:stretch>
            </p:blipFill>
            <p:spPr>
              <a:xfrm>
                <a:off x="7546787" y="6066521"/>
                <a:ext cx="142280" cy="128897"/>
              </a:xfrm>
              <a:prstGeom prst="rect">
                <a:avLst/>
              </a:prstGeom>
            </p:spPr>
          </p:pic>
          <p:pic>
            <p:nvPicPr>
              <p:cNvPr id="810" name="Picture 809">
                <a:extLst>
                  <a:ext uri="{FF2B5EF4-FFF2-40B4-BE49-F238E27FC236}">
                    <a16:creationId xmlns:a16="http://schemas.microsoft.com/office/drawing/2014/main" id="{35787053-EDB4-4807-BBEC-F682F01C44CE}"/>
                  </a:ext>
                </a:extLst>
              </p:cNvPr>
              <p:cNvPicPr>
                <a:picLocks noChangeAspect="1"/>
              </p:cNvPicPr>
              <p:nvPr/>
            </p:nvPicPr>
            <p:blipFill>
              <a:blip r:embed="rId88"/>
              <a:stretch>
                <a:fillRect/>
              </a:stretch>
            </p:blipFill>
            <p:spPr>
              <a:xfrm>
                <a:off x="5086415" y="6076475"/>
                <a:ext cx="94923" cy="108989"/>
              </a:xfrm>
              <a:prstGeom prst="rect">
                <a:avLst/>
              </a:prstGeom>
            </p:spPr>
          </p:pic>
          <p:pic>
            <p:nvPicPr>
              <p:cNvPr id="811" name="図 379">
                <a:extLst>
                  <a:ext uri="{FF2B5EF4-FFF2-40B4-BE49-F238E27FC236}">
                    <a16:creationId xmlns:a16="http://schemas.microsoft.com/office/drawing/2014/main" id="{349D6979-6712-427E-8F21-17646043B1C3}"/>
                  </a:ext>
                </a:extLst>
              </p:cNvPr>
              <p:cNvPicPr>
                <a:picLocks noChangeAspect="1"/>
              </p:cNvPicPr>
              <p:nvPr/>
            </p:nvPicPr>
            <p:blipFill>
              <a:blip r:embed="rId89" cstate="screen">
                <a:extLst>
                  <a:ext uri="{28A0092B-C50C-407E-A947-70E740481C1C}">
                    <a14:useLocalDpi xmlns:a14="http://schemas.microsoft.com/office/drawing/2010/main"/>
                  </a:ext>
                </a:extLst>
              </a:blip>
              <a:stretch>
                <a:fillRect/>
              </a:stretch>
            </p:blipFill>
            <p:spPr>
              <a:xfrm>
                <a:off x="5905217" y="6068493"/>
                <a:ext cx="124953" cy="124953"/>
              </a:xfrm>
              <a:prstGeom prst="rect">
                <a:avLst/>
              </a:prstGeom>
            </p:spPr>
          </p:pic>
          <p:pic>
            <p:nvPicPr>
              <p:cNvPr id="812" name="Picture 10" descr="תוצאת תמונה עבור ‪azure virtual machine logo‬‏">
                <a:extLst>
                  <a:ext uri="{FF2B5EF4-FFF2-40B4-BE49-F238E27FC236}">
                    <a16:creationId xmlns:a16="http://schemas.microsoft.com/office/drawing/2014/main" id="{80225B61-D811-49F1-9D76-D4D8776DD6E5}"/>
                  </a:ext>
                </a:extLst>
              </p:cNvPr>
              <p:cNvPicPr>
                <a:picLocks noChangeAspect="1" noChangeArrowheads="1"/>
              </p:cNvPicPr>
              <p:nvPr/>
            </p:nvPicPr>
            <p:blipFill>
              <a:blip r:embed="rId90">
                <a:extLst>
                  <a:ext uri="{28A0092B-C50C-407E-A947-70E740481C1C}">
                    <a14:useLocalDpi xmlns:a14="http://schemas.microsoft.com/office/drawing/2010/main" val="0"/>
                  </a:ext>
                </a:extLst>
              </a:blip>
              <a:srcRect/>
              <a:stretch>
                <a:fillRect/>
              </a:stretch>
            </p:blipFill>
            <p:spPr bwMode="auto">
              <a:xfrm>
                <a:off x="6930735" y="6071750"/>
                <a:ext cx="139817" cy="118438"/>
              </a:xfrm>
              <a:prstGeom prst="rect">
                <a:avLst/>
              </a:prstGeom>
              <a:noFill/>
              <a:extLst>
                <a:ext uri="{909E8E84-426E-40DD-AFC4-6F175D3DCCD1}">
                  <a14:hiddenFill xmlns:a14="http://schemas.microsoft.com/office/drawing/2010/main">
                    <a:solidFill>
                      <a:srgbClr val="FFFFFF"/>
                    </a:solidFill>
                  </a14:hiddenFill>
                </a:ext>
              </a:extLst>
            </p:spPr>
          </p:pic>
          <p:pic>
            <p:nvPicPr>
              <p:cNvPr id="813" name="Picture 12" descr="תוצאת תמונה עבור ‪azure virtual machine logo‬‏">
                <a:extLst>
                  <a:ext uri="{FF2B5EF4-FFF2-40B4-BE49-F238E27FC236}">
                    <a16:creationId xmlns:a16="http://schemas.microsoft.com/office/drawing/2014/main" id="{EB46932B-E16F-4B3E-9E08-A01EFEBF473B}"/>
                  </a:ext>
                </a:extLst>
              </p:cNvPr>
              <p:cNvPicPr>
                <a:picLocks noChangeAspect="1" noChangeArrowheads="1"/>
              </p:cNvPicPr>
              <p:nvPr/>
            </p:nvPicPr>
            <p:blipFill>
              <a:blip r:embed="rId91">
                <a:extLst>
                  <a:ext uri="{28A0092B-C50C-407E-A947-70E740481C1C}">
                    <a14:useLocalDpi xmlns:a14="http://schemas.microsoft.com/office/drawing/2010/main" val="0"/>
                  </a:ext>
                </a:extLst>
              </a:blip>
              <a:srcRect/>
              <a:stretch>
                <a:fillRect/>
              </a:stretch>
            </p:blipFill>
            <p:spPr bwMode="auto">
              <a:xfrm>
                <a:off x="7142145" y="6077041"/>
                <a:ext cx="127651" cy="107856"/>
              </a:xfrm>
              <a:prstGeom prst="rect">
                <a:avLst/>
              </a:prstGeom>
              <a:noFill/>
              <a:extLst>
                <a:ext uri="{909E8E84-426E-40DD-AFC4-6F175D3DCCD1}">
                  <a14:hiddenFill xmlns:a14="http://schemas.microsoft.com/office/drawing/2010/main">
                    <a:solidFill>
                      <a:srgbClr val="FFFFFF"/>
                    </a:solidFill>
                  </a14:hiddenFill>
                </a:ext>
              </a:extLst>
            </p:spPr>
          </p:pic>
          <p:pic>
            <p:nvPicPr>
              <p:cNvPr id="815" name="Picture 10" descr="תוצאת תמונה עבור ‪azure kubernetes service‬‏">
                <a:extLst>
                  <a:ext uri="{FF2B5EF4-FFF2-40B4-BE49-F238E27FC236}">
                    <a16:creationId xmlns:a16="http://schemas.microsoft.com/office/drawing/2014/main" id="{B8200BC0-B58E-460A-938C-5439D76A8390}"/>
                  </a:ext>
                </a:extLst>
              </p:cNvPr>
              <p:cNvPicPr>
                <a:picLocks noChangeAspect="1" noChangeArrowheads="1"/>
              </p:cNvPicPr>
              <p:nvPr/>
            </p:nvPicPr>
            <p:blipFill>
              <a:blip r:embed="rId92">
                <a:extLst>
                  <a:ext uri="{28A0092B-C50C-407E-A947-70E740481C1C}">
                    <a14:useLocalDpi xmlns:a14="http://schemas.microsoft.com/office/drawing/2010/main" val="0"/>
                  </a:ext>
                </a:extLst>
              </a:blip>
              <a:srcRect/>
              <a:stretch>
                <a:fillRect/>
              </a:stretch>
            </p:blipFill>
            <p:spPr bwMode="auto">
              <a:xfrm>
                <a:off x="6101763" y="6071671"/>
                <a:ext cx="142873" cy="118596"/>
              </a:xfrm>
              <a:prstGeom prst="rect">
                <a:avLst/>
              </a:prstGeom>
              <a:noFill/>
              <a:extLst>
                <a:ext uri="{909E8E84-426E-40DD-AFC4-6F175D3DCCD1}">
                  <a14:hiddenFill xmlns:a14="http://schemas.microsoft.com/office/drawing/2010/main">
                    <a:solidFill>
                      <a:srgbClr val="FFFFFF"/>
                    </a:solidFill>
                  </a14:hiddenFill>
                </a:ext>
              </a:extLst>
            </p:spPr>
          </p:pic>
          <p:pic>
            <p:nvPicPr>
              <p:cNvPr id="816" name="Picture 6" descr="Image result for Azure Files   icon">
                <a:extLst>
                  <a:ext uri="{FF2B5EF4-FFF2-40B4-BE49-F238E27FC236}">
                    <a16:creationId xmlns:a16="http://schemas.microsoft.com/office/drawing/2014/main" id="{44F202ED-846E-4AFF-830E-FDE4BBAC152F}"/>
                  </a:ext>
                </a:extLst>
              </p:cNvPr>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7341389" y="6071375"/>
                <a:ext cx="133805" cy="119188"/>
              </a:xfrm>
              <a:prstGeom prst="rect">
                <a:avLst/>
              </a:prstGeom>
              <a:noFill/>
              <a:extLst>
                <a:ext uri="{909E8E84-426E-40DD-AFC4-6F175D3DCCD1}">
                  <a14:hiddenFill xmlns:a14="http://schemas.microsoft.com/office/drawing/2010/main">
                    <a:solidFill>
                      <a:srgbClr val="FFFFFF"/>
                    </a:solidFill>
                  </a14:hiddenFill>
                </a:ext>
              </a:extLst>
            </p:spPr>
          </p:pic>
          <p:pic>
            <p:nvPicPr>
              <p:cNvPr id="827" name="Picture 826">
                <a:extLst>
                  <a:ext uri="{FF2B5EF4-FFF2-40B4-BE49-F238E27FC236}">
                    <a16:creationId xmlns:a16="http://schemas.microsoft.com/office/drawing/2014/main" id="{C207E0E8-E457-4382-9760-2149FC32CDB7}"/>
                  </a:ext>
                </a:extLst>
              </p:cNvPr>
              <p:cNvPicPr>
                <a:picLocks noChangeAspect="1"/>
              </p:cNvPicPr>
              <p:nvPr/>
            </p:nvPicPr>
            <p:blipFill>
              <a:blip r:embed="rId94"/>
              <a:stretch>
                <a:fillRect/>
              </a:stretch>
            </p:blipFill>
            <p:spPr>
              <a:xfrm>
                <a:off x="6751578" y="6066659"/>
                <a:ext cx="107564" cy="128620"/>
              </a:xfrm>
              <a:prstGeom prst="rect">
                <a:avLst/>
              </a:prstGeom>
            </p:spPr>
          </p:pic>
          <p:pic>
            <p:nvPicPr>
              <p:cNvPr id="829" name="Picture 2" descr="Azure Blob File System | Drupal.org">
                <a:extLst>
                  <a:ext uri="{FF2B5EF4-FFF2-40B4-BE49-F238E27FC236}">
                    <a16:creationId xmlns:a16="http://schemas.microsoft.com/office/drawing/2014/main" id="{35891F9A-4DC7-4C7D-ABC3-EA4375ECC407}"/>
                  </a:ext>
                </a:extLst>
              </p:cNvPr>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316229" y="6065851"/>
                <a:ext cx="130237" cy="130237"/>
              </a:xfrm>
              <a:prstGeom prst="rect">
                <a:avLst/>
              </a:prstGeom>
              <a:noFill/>
              <a:extLst>
                <a:ext uri="{909E8E84-426E-40DD-AFC4-6F175D3DCCD1}">
                  <a14:hiddenFill xmlns:a14="http://schemas.microsoft.com/office/drawing/2010/main">
                    <a:solidFill>
                      <a:srgbClr val="FFFFFF"/>
                    </a:solidFill>
                  </a14:hiddenFill>
                </a:ext>
              </a:extLst>
            </p:spPr>
          </p:pic>
          <p:pic>
            <p:nvPicPr>
              <p:cNvPr id="821" name="Picture 2" descr="Image result for azure network icon">
                <a:extLst>
                  <a:ext uri="{FF2B5EF4-FFF2-40B4-BE49-F238E27FC236}">
                    <a16:creationId xmlns:a16="http://schemas.microsoft.com/office/drawing/2014/main" id="{FD9FE50A-BF4C-44C3-9AF4-748C6298FB1C}"/>
                  </a:ext>
                </a:extLst>
              </p:cNvPr>
              <p:cNvPicPr>
                <a:picLocks noChangeAspect="1" noChangeArrowheads="1"/>
              </p:cNvPicPr>
              <p:nvPr/>
            </p:nvPicPr>
            <p:blipFill>
              <a:blip r:embed="rId9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26691" y="6025146"/>
                <a:ext cx="211646" cy="211646"/>
              </a:xfrm>
              <a:prstGeom prst="rect">
                <a:avLst/>
              </a:prstGeom>
              <a:noFill/>
              <a:extLst>
                <a:ext uri="{909E8E84-426E-40DD-AFC4-6F175D3DCCD1}">
                  <a14:hiddenFill xmlns:a14="http://schemas.microsoft.com/office/drawing/2010/main">
                    <a:solidFill>
                      <a:srgbClr val="FFFFFF"/>
                    </a:solidFill>
                  </a14:hiddenFill>
                </a:ext>
              </a:extLst>
            </p:spPr>
          </p:pic>
          <p:pic>
            <p:nvPicPr>
              <p:cNvPr id="846" name="Picture 2" descr="Why Use Azure DNS? | Aidan Finn, IT Pro">
                <a:extLst>
                  <a:ext uri="{FF2B5EF4-FFF2-40B4-BE49-F238E27FC236}">
                    <a16:creationId xmlns:a16="http://schemas.microsoft.com/office/drawing/2014/main" id="{CFF30382-F57D-4861-A34A-9AF1E70B0ADB}"/>
                  </a:ext>
                </a:extLst>
              </p:cNvPr>
              <p:cNvPicPr>
                <a:picLocks noChangeAspect="1" noChangeArrowheads="1"/>
              </p:cNvPicPr>
              <p:nvPr/>
            </p:nvPicPr>
            <p:blipFill>
              <a:blip r:embed="rId97">
                <a:extLst>
                  <a:ext uri="{28A0092B-C50C-407E-A947-70E740481C1C}">
                    <a14:useLocalDpi xmlns:a14="http://schemas.microsoft.com/office/drawing/2010/main" val="0"/>
                  </a:ext>
                </a:extLst>
              </a:blip>
              <a:srcRect/>
              <a:stretch>
                <a:fillRect/>
              </a:stretch>
            </p:blipFill>
            <p:spPr bwMode="auto">
              <a:xfrm>
                <a:off x="5709930" y="6068351"/>
                <a:ext cx="123694" cy="125236"/>
              </a:xfrm>
              <a:prstGeom prst="rect">
                <a:avLst/>
              </a:prstGeom>
              <a:noFill/>
              <a:extLst>
                <a:ext uri="{909E8E84-426E-40DD-AFC4-6F175D3DCCD1}">
                  <a14:hiddenFill xmlns:a14="http://schemas.microsoft.com/office/drawing/2010/main">
                    <a:solidFill>
                      <a:srgbClr val="FFFFFF"/>
                    </a:solidFill>
                  </a14:hiddenFill>
                </a:ext>
              </a:extLst>
            </p:spPr>
          </p:pic>
          <p:grpSp>
            <p:nvGrpSpPr>
              <p:cNvPr id="554" name="Group 553">
                <a:extLst>
                  <a:ext uri="{FF2B5EF4-FFF2-40B4-BE49-F238E27FC236}">
                    <a16:creationId xmlns:a16="http://schemas.microsoft.com/office/drawing/2014/main" id="{9A71DA0F-812D-4C87-9312-B2057781DF37}"/>
                  </a:ext>
                </a:extLst>
              </p:cNvPr>
              <p:cNvGrpSpPr/>
              <p:nvPr/>
            </p:nvGrpSpPr>
            <p:grpSpPr>
              <a:xfrm>
                <a:off x="7760659" y="6108110"/>
                <a:ext cx="188672" cy="45719"/>
                <a:chOff x="6660452" y="3094221"/>
                <a:chExt cx="188672" cy="45719"/>
              </a:xfrm>
              <a:solidFill>
                <a:schemeClr val="tx1"/>
              </a:solidFill>
            </p:grpSpPr>
            <p:sp>
              <p:nvSpPr>
                <p:cNvPr id="555" name="Oval 554">
                  <a:extLst>
                    <a:ext uri="{FF2B5EF4-FFF2-40B4-BE49-F238E27FC236}">
                      <a16:creationId xmlns:a16="http://schemas.microsoft.com/office/drawing/2014/main" id="{4F61EB34-571F-4F7B-B00A-EFD7613F6222}"/>
                    </a:ext>
                  </a:extLst>
                </p:cNvPr>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9" name="Oval 568">
                  <a:extLst>
                    <a:ext uri="{FF2B5EF4-FFF2-40B4-BE49-F238E27FC236}">
                      <a16:creationId xmlns:a16="http://schemas.microsoft.com/office/drawing/2014/main" id="{592442AC-C6D9-4036-9815-05A79E5802AB}"/>
                    </a:ext>
                  </a:extLst>
                </p:cNvPr>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7" name="Oval 576">
                  <a:extLst>
                    <a:ext uri="{FF2B5EF4-FFF2-40B4-BE49-F238E27FC236}">
                      <a16:creationId xmlns:a16="http://schemas.microsoft.com/office/drawing/2014/main" id="{0A476E0E-0CAD-40AD-8F2E-CB71E7D06FC9}"/>
                    </a:ext>
                  </a:extLst>
                </p:cNvPr>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18" name="Rectangle 17">
            <a:hlinkClick r:id="rId98" tooltip="Communication compliance is an insider risk solution in Microsoft 365 that helps minimize communication risks by helping you detect, capture, and act on inappropriate messages in your organization."/>
            <a:extLst>
              <a:ext uri="{FF2B5EF4-FFF2-40B4-BE49-F238E27FC236}">
                <a16:creationId xmlns:a16="http://schemas.microsoft.com/office/drawing/2014/main" id="{3A189D1C-92E3-4DC0-8CCB-340C3FEDAFAA}"/>
              </a:ext>
            </a:extLst>
          </p:cNvPr>
          <p:cNvSpPr/>
          <p:nvPr/>
        </p:nvSpPr>
        <p:spPr>
          <a:xfrm>
            <a:off x="10538586" y="5802589"/>
            <a:ext cx="1304170" cy="233479"/>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Communication Compliance</a:t>
            </a:r>
          </a:p>
        </p:txBody>
      </p:sp>
      <p:sp>
        <p:nvSpPr>
          <p:cNvPr id="45" name="Rectangle 44">
            <a:hlinkClick r:id="rId99" tooltip="Azure Lighthouse enables cross- and multi-tenant management, allowing for higher automation, scalability, and enhanced governance across resources and tenants."/>
            <a:extLst>
              <a:ext uri="{FF2B5EF4-FFF2-40B4-BE49-F238E27FC236}">
                <a16:creationId xmlns:a16="http://schemas.microsoft.com/office/drawing/2014/main" id="{83588B1B-F386-431A-8F85-C955ECA76C51}"/>
              </a:ext>
            </a:extLst>
          </p:cNvPr>
          <p:cNvSpPr/>
          <p:nvPr/>
        </p:nvSpPr>
        <p:spPr>
          <a:xfrm>
            <a:off x="6589010" y="4341280"/>
            <a:ext cx="1554018" cy="219445"/>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Lighthouse</a:t>
            </a:r>
          </a:p>
        </p:txBody>
      </p:sp>
      <p:pic>
        <p:nvPicPr>
          <p:cNvPr id="47" name="Picture 46">
            <a:extLst>
              <a:ext uri="{FF2B5EF4-FFF2-40B4-BE49-F238E27FC236}">
                <a16:creationId xmlns:a16="http://schemas.microsoft.com/office/drawing/2014/main" id="{C40408B8-7A8B-4FF9-BF6D-953172A80D31}"/>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627476" y="4385654"/>
            <a:ext cx="150932" cy="112545"/>
          </a:xfrm>
          <a:prstGeom prst="rect">
            <a:avLst/>
          </a:prstGeom>
        </p:spPr>
      </p:pic>
      <p:grpSp>
        <p:nvGrpSpPr>
          <p:cNvPr id="172" name="Group 171">
            <a:extLst>
              <a:ext uri="{FF2B5EF4-FFF2-40B4-BE49-F238E27FC236}">
                <a16:creationId xmlns:a16="http://schemas.microsoft.com/office/drawing/2014/main" id="{F59AF5E7-FF73-4D1D-BB8F-2D47AE61F8F9}"/>
              </a:ext>
            </a:extLst>
          </p:cNvPr>
          <p:cNvGrpSpPr/>
          <p:nvPr/>
        </p:nvGrpSpPr>
        <p:grpSpPr>
          <a:xfrm>
            <a:off x="2072144" y="2573320"/>
            <a:ext cx="6075908" cy="562912"/>
            <a:chOff x="2072144" y="2573320"/>
            <a:chExt cx="6075908" cy="562912"/>
          </a:xfrm>
        </p:grpSpPr>
        <p:grpSp>
          <p:nvGrpSpPr>
            <p:cNvPr id="643" name="Group 642">
              <a:extLst>
                <a:ext uri="{FF2B5EF4-FFF2-40B4-BE49-F238E27FC236}">
                  <a16:creationId xmlns:a16="http://schemas.microsoft.com/office/drawing/2014/main" id="{3054C0BD-FE0F-4235-BF38-C4B0FC18FB4C}"/>
                </a:ext>
              </a:extLst>
            </p:cNvPr>
            <p:cNvGrpSpPr/>
            <p:nvPr/>
          </p:nvGrpSpPr>
          <p:grpSpPr>
            <a:xfrm>
              <a:off x="2072144" y="2573320"/>
              <a:ext cx="6075908" cy="562912"/>
              <a:chOff x="-5672052" y="1703909"/>
              <a:chExt cx="6069895" cy="562912"/>
            </a:xfrm>
          </p:grpSpPr>
          <p:sp>
            <p:nvSpPr>
              <p:cNvPr id="645" name="L-Shape 644">
                <a:extLst>
                  <a:ext uri="{FF2B5EF4-FFF2-40B4-BE49-F238E27FC236}">
                    <a16:creationId xmlns:a16="http://schemas.microsoft.com/office/drawing/2014/main" id="{070E6783-A7F1-4D00-A9EC-557BC13CB161}"/>
                  </a:ext>
                </a:extLst>
              </p:cNvPr>
              <p:cNvSpPr/>
              <p:nvPr/>
            </p:nvSpPr>
            <p:spPr bwMode="auto">
              <a:xfrm rot="10800000">
                <a:off x="-5672052" y="1703909"/>
                <a:ext cx="6069895" cy="562912"/>
              </a:xfrm>
              <a:prstGeom prst="corner">
                <a:avLst>
                  <a:gd name="adj1" fmla="val 43679"/>
                  <a:gd name="adj2" fmla="val 265297"/>
                </a:avLst>
              </a:prstGeom>
              <a:solidFill>
                <a:srgbClr val="E5F3FF"/>
              </a:solidFill>
              <a:ln w="127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endParaRPr>
              </a:p>
            </p:txBody>
          </p:sp>
          <p:sp>
            <p:nvSpPr>
              <p:cNvPr id="654" name="Rectangle 653">
                <a:hlinkClick r:id="rId100" tooltip="Defender for Cloud provides unified infrastructure security management system that strengthens the security posture of your data centers across multiple clouds and on-premises."/>
                <a:extLst>
                  <a:ext uri="{FF2B5EF4-FFF2-40B4-BE49-F238E27FC236}">
                    <a16:creationId xmlns:a16="http://schemas.microsoft.com/office/drawing/2014/main" id="{95F46EE9-86EB-4629-8FEA-24461EA9E1E7}"/>
                  </a:ext>
                </a:extLst>
              </p:cNvPr>
              <p:cNvSpPr/>
              <p:nvPr/>
            </p:nvSpPr>
            <p:spPr>
              <a:xfrm>
                <a:off x="-5649605" y="1706580"/>
                <a:ext cx="6042687" cy="24459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11430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Defender for Cloud – </a:t>
                </a:r>
                <a:r>
                  <a:rPr kumimoji="0" lang="en-US" sz="900" b="0"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Cross-Platform Cloud Security Posture Management (CSPM)</a:t>
                </a:r>
              </a:p>
            </p:txBody>
          </p:sp>
          <p:sp>
            <p:nvSpPr>
              <p:cNvPr id="655" name="Rectangle 654">
                <a:hlinkClick r:id="rId101" tooltip="The regulatory compliance dashboard provides insight into your compliance posture for a set of supported standards and regulations, based on continuous assessments of your Azure environment."/>
                <a:extLst>
                  <a:ext uri="{FF2B5EF4-FFF2-40B4-BE49-F238E27FC236}">
                    <a16:creationId xmlns:a16="http://schemas.microsoft.com/office/drawing/2014/main" id="{5EE73FEF-1503-4F06-8475-1ECD7F3B41A4}"/>
                  </a:ext>
                </a:extLst>
              </p:cNvPr>
              <p:cNvSpPr/>
              <p:nvPr/>
            </p:nvSpPr>
            <p:spPr>
              <a:xfrm>
                <a:off x="-1020349" y="1912005"/>
                <a:ext cx="1322029" cy="176612"/>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Dashboard</a:t>
                </a:r>
              </a:p>
            </p:txBody>
          </p:sp>
          <p:sp>
            <p:nvSpPr>
              <p:cNvPr id="656" name="Rectangle 655">
                <a:hlinkClick r:id="rId102" tooltip="Security Center continually assesses your resources, subscriptions, and organization for security issues. It then aggregates all the findings into a single score so that you can tell, at a glance, your current security situation: the higher the score, the "/>
                <a:extLst>
                  <a:ext uri="{FF2B5EF4-FFF2-40B4-BE49-F238E27FC236}">
                    <a16:creationId xmlns:a16="http://schemas.microsoft.com/office/drawing/2014/main" id="{6E34BFFA-A7AD-4A4A-9EC3-393169513663}"/>
                  </a:ext>
                </a:extLst>
              </p:cNvPr>
              <p:cNvSpPr/>
              <p:nvPr/>
            </p:nvSpPr>
            <p:spPr>
              <a:xfrm>
                <a:off x="-1022171" y="1736762"/>
                <a:ext cx="1325880" cy="176612"/>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Secure Score</a:t>
                </a:r>
              </a:p>
            </p:txBody>
          </p:sp>
          <p:grpSp>
            <p:nvGrpSpPr>
              <p:cNvPr id="657" name="Group 656">
                <a:extLst>
                  <a:ext uri="{FF2B5EF4-FFF2-40B4-BE49-F238E27FC236}">
                    <a16:creationId xmlns:a16="http://schemas.microsoft.com/office/drawing/2014/main" id="{AED6E7BC-D5E0-4AD5-8F37-EE9F72A4B170}"/>
                  </a:ext>
                </a:extLst>
              </p:cNvPr>
              <p:cNvGrpSpPr/>
              <p:nvPr/>
            </p:nvGrpSpPr>
            <p:grpSpPr>
              <a:xfrm>
                <a:off x="-456294" y="2147605"/>
                <a:ext cx="188672" cy="45719"/>
                <a:chOff x="6662695" y="2902103"/>
                <a:chExt cx="188672" cy="45719"/>
              </a:xfrm>
            </p:grpSpPr>
            <p:sp>
              <p:nvSpPr>
                <p:cNvPr id="659" name="Oval 658">
                  <a:extLst>
                    <a:ext uri="{FF2B5EF4-FFF2-40B4-BE49-F238E27FC236}">
                      <a16:creationId xmlns:a16="http://schemas.microsoft.com/office/drawing/2014/main" id="{D2880ADF-2868-4117-BCB9-8616A7B6FE2A}"/>
                    </a:ext>
                  </a:extLst>
                </p:cNvPr>
                <p:cNvSpPr/>
                <p:nvPr/>
              </p:nvSpPr>
              <p:spPr bwMode="auto">
                <a:xfrm>
                  <a:off x="6662695" y="2902103"/>
                  <a:ext cx="45720" cy="45719"/>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0" name="Oval 659">
                  <a:extLst>
                    <a:ext uri="{FF2B5EF4-FFF2-40B4-BE49-F238E27FC236}">
                      <a16:creationId xmlns:a16="http://schemas.microsoft.com/office/drawing/2014/main" id="{917DAF8C-AD3B-4874-8E90-83A4062CD6B7}"/>
                    </a:ext>
                  </a:extLst>
                </p:cNvPr>
                <p:cNvSpPr/>
                <p:nvPr/>
              </p:nvSpPr>
              <p:spPr bwMode="auto">
                <a:xfrm>
                  <a:off x="6734171" y="2902103"/>
                  <a:ext cx="45720" cy="45719"/>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3" name="Oval 672">
                  <a:extLst>
                    <a:ext uri="{FF2B5EF4-FFF2-40B4-BE49-F238E27FC236}">
                      <a16:creationId xmlns:a16="http://schemas.microsoft.com/office/drawing/2014/main" id="{8280AF23-3396-44FB-940E-CB825FE53068}"/>
                    </a:ext>
                  </a:extLst>
                </p:cNvPr>
                <p:cNvSpPr/>
                <p:nvPr/>
              </p:nvSpPr>
              <p:spPr bwMode="auto">
                <a:xfrm>
                  <a:off x="6805647" y="2902103"/>
                  <a:ext cx="45720" cy="45719"/>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pic>
          <p:nvPicPr>
            <p:cNvPr id="107" name="Picture 106">
              <a:extLst>
                <a:ext uri="{FF2B5EF4-FFF2-40B4-BE49-F238E27FC236}">
                  <a16:creationId xmlns:a16="http://schemas.microsoft.com/office/drawing/2014/main" id="{2EF74B27-1735-4A8F-9B1B-5EB96F46BA01}"/>
                </a:ext>
              </a:extLst>
            </p:cNvPr>
            <p:cNvPicPr>
              <a:picLocks noChangeAspect="1"/>
            </p:cNvPicPr>
            <p:nvPr/>
          </p:nvPicPr>
          <p:blipFill>
            <a:blip r:embed="rId103">
              <a:clrChange>
                <a:clrFrom>
                  <a:srgbClr val="FFFFFF"/>
                </a:clrFrom>
                <a:clrTo>
                  <a:srgbClr val="FFFFFF">
                    <a:alpha val="0"/>
                  </a:srgbClr>
                </a:clrTo>
              </a:clrChange>
            </a:blip>
            <a:stretch>
              <a:fillRect/>
            </a:stretch>
          </p:blipFill>
          <p:spPr>
            <a:xfrm>
              <a:off x="2108140" y="2629929"/>
              <a:ext cx="167209" cy="143337"/>
            </a:xfrm>
            <a:prstGeom prst="rect">
              <a:avLst/>
            </a:prstGeom>
            <a:ln w="14224">
              <a:noFill/>
            </a:ln>
          </p:spPr>
        </p:pic>
      </p:grpSp>
      <p:sp>
        <p:nvSpPr>
          <p:cNvPr id="139" name="Rectangle 138">
            <a:hlinkClick r:id="rId104" tooltip="Azure Bastion provides secure and seamless RDP/SSH connectivity to your virtual machines directly from the Azure portal over TLS. When you connect via Azure Bastion, your virtual machines do not need a public IP address, agent, or special client software."/>
            <a:extLst>
              <a:ext uri="{FF2B5EF4-FFF2-40B4-BE49-F238E27FC236}">
                <a16:creationId xmlns:a16="http://schemas.microsoft.com/office/drawing/2014/main" id="{CDE07A68-2428-45E5-9968-1A90B5CDDF9B}"/>
              </a:ext>
            </a:extLst>
          </p:cNvPr>
          <p:cNvSpPr/>
          <p:nvPr/>
        </p:nvSpPr>
        <p:spPr>
          <a:xfrm>
            <a:off x="6815278" y="4123811"/>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Bastion</a:t>
            </a:r>
          </a:p>
        </p:txBody>
      </p:sp>
      <p:pic>
        <p:nvPicPr>
          <p:cNvPr id="141" name="Picture 140">
            <a:extLst>
              <a:ext uri="{FF2B5EF4-FFF2-40B4-BE49-F238E27FC236}">
                <a16:creationId xmlns:a16="http://schemas.microsoft.com/office/drawing/2014/main" id="{1EF9AB41-2CE5-415B-B724-DFDF664A612A}"/>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58738" y="4180605"/>
            <a:ext cx="150932" cy="112545"/>
          </a:xfrm>
          <a:prstGeom prst="rect">
            <a:avLst/>
          </a:prstGeom>
        </p:spPr>
      </p:pic>
      <p:grpSp>
        <p:nvGrpSpPr>
          <p:cNvPr id="156" name="Group 155">
            <a:extLst>
              <a:ext uri="{FF2B5EF4-FFF2-40B4-BE49-F238E27FC236}">
                <a16:creationId xmlns:a16="http://schemas.microsoft.com/office/drawing/2014/main" id="{B737F583-2D54-4701-902D-BE882AE251EB}"/>
              </a:ext>
            </a:extLst>
          </p:cNvPr>
          <p:cNvGrpSpPr/>
          <p:nvPr/>
        </p:nvGrpSpPr>
        <p:grpSpPr>
          <a:xfrm>
            <a:off x="8496606" y="2022764"/>
            <a:ext cx="203471" cy="2500256"/>
            <a:chOff x="8496606" y="2022764"/>
            <a:chExt cx="203471" cy="2500256"/>
          </a:xfrm>
        </p:grpSpPr>
        <p:cxnSp>
          <p:nvCxnSpPr>
            <p:cNvPr id="35" name="Connector: Elbow 34">
              <a:extLst>
                <a:ext uri="{FF2B5EF4-FFF2-40B4-BE49-F238E27FC236}">
                  <a16:creationId xmlns:a16="http://schemas.microsoft.com/office/drawing/2014/main" id="{4B151B1C-8727-499D-AA3F-92C3D3CFF5D8}"/>
                </a:ext>
              </a:extLst>
            </p:cNvPr>
            <p:cNvCxnSpPr>
              <a:cxnSpLocks/>
              <a:endCxn id="26" idx="1"/>
            </p:cNvCxnSpPr>
            <p:nvPr/>
          </p:nvCxnSpPr>
          <p:spPr>
            <a:xfrm rot="16200000" flipH="1">
              <a:off x="7386266" y="3226548"/>
              <a:ext cx="2500256" cy="92688"/>
            </a:xfrm>
            <a:prstGeom prst="bentConnector2">
              <a:avLst/>
            </a:prstGeom>
            <a:ln w="28575">
              <a:gradFill flip="none" rotWithShape="1">
                <a:gsLst>
                  <a:gs pos="0">
                    <a:srgbClr val="F5F0FA"/>
                  </a:gs>
                  <a:gs pos="4000">
                    <a:srgbClr val="008272"/>
                  </a:gs>
                </a:gsLst>
                <a:lin ang="0" scaled="1"/>
                <a:tileRect/>
              </a:gradFill>
              <a:headEnd type="none"/>
              <a:tailEnd type="none"/>
            </a:ln>
          </p:spPr>
          <p:style>
            <a:lnRef idx="1">
              <a:schemeClr val="accent1"/>
            </a:lnRef>
            <a:fillRef idx="0">
              <a:schemeClr val="accent1"/>
            </a:fillRef>
            <a:effectRef idx="0">
              <a:schemeClr val="accent1"/>
            </a:effectRef>
            <a:fontRef idx="minor">
              <a:schemeClr val="tx1"/>
            </a:fontRef>
          </p:style>
        </p:cxnSp>
        <p:sp>
          <p:nvSpPr>
            <p:cNvPr id="575" name="Rectangle 574">
              <a:extLst>
                <a:ext uri="{FF2B5EF4-FFF2-40B4-BE49-F238E27FC236}">
                  <a16:creationId xmlns:a16="http://schemas.microsoft.com/office/drawing/2014/main" id="{20CEB19A-55EE-424D-B0DB-D664A591C27E}"/>
                </a:ext>
              </a:extLst>
            </p:cNvPr>
            <p:cNvSpPr/>
            <p:nvPr/>
          </p:nvSpPr>
          <p:spPr>
            <a:xfrm rot="16200000">
              <a:off x="7810398" y="3256760"/>
              <a:ext cx="1564866" cy="192449"/>
            </a:xfrm>
            <a:prstGeom prst="rect">
              <a:avLst/>
            </a:prstGeom>
            <a:solidFill>
              <a:srgbClr val="CDFFF9"/>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45720" rtlCol="0" anchor="ct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50" b="1"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Semilight" panose="020B0402040204020203" pitchFamily="34" charset="0"/>
                </a:rPr>
                <a:t>Classification Labels</a:t>
              </a:r>
            </a:p>
          </p:txBody>
        </p:sp>
        <p:cxnSp>
          <p:nvCxnSpPr>
            <p:cNvPr id="594" name="Connector: Elbow 799">
              <a:extLst>
                <a:ext uri="{FF2B5EF4-FFF2-40B4-BE49-F238E27FC236}">
                  <a16:creationId xmlns:a16="http://schemas.microsoft.com/office/drawing/2014/main" id="{F2C3CB5F-7A56-4B01-A435-9149D5D8765A}"/>
                </a:ext>
              </a:extLst>
            </p:cNvPr>
            <p:cNvCxnSpPr>
              <a:cxnSpLocks/>
            </p:cNvCxnSpPr>
            <p:nvPr/>
          </p:nvCxnSpPr>
          <p:spPr>
            <a:xfrm flipH="1">
              <a:off x="8589931" y="4294718"/>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420" name="Rectangle 419">
            <a:extLst>
              <a:ext uri="{FF2B5EF4-FFF2-40B4-BE49-F238E27FC236}">
                <a16:creationId xmlns:a16="http://schemas.microsoft.com/office/drawing/2014/main" id="{1B6FAF7A-D9DA-47AB-BDE1-4EFFC2A16B0B}"/>
              </a:ext>
            </a:extLst>
          </p:cNvPr>
          <p:cNvSpPr/>
          <p:nvPr/>
        </p:nvSpPr>
        <p:spPr>
          <a:xfrm>
            <a:off x="8429503" y="2254156"/>
            <a:ext cx="1700887" cy="261610"/>
          </a:xfrm>
          <a:prstGeom prst="rect">
            <a:avLst/>
          </a:prstGeom>
          <a:solidFill>
            <a:schemeClr val="accent2"/>
          </a:solidFill>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Information Protection</a:t>
            </a:r>
          </a:p>
        </p:txBody>
      </p:sp>
      <p:sp>
        <p:nvSpPr>
          <p:cNvPr id="26" name="Rectangle 25">
            <a:hlinkClick r:id="rId105" tooltip="Simplifies the eDiscovery process and helps analyze unstructured data within Office 365, efficiently review documents, and make scope reduction decisions for eDiscovery."/>
            <a:extLst>
              <a:ext uri="{FF2B5EF4-FFF2-40B4-BE49-F238E27FC236}">
                <a16:creationId xmlns:a16="http://schemas.microsoft.com/office/drawing/2014/main" id="{7409DD85-1AA1-449A-9AEB-AB048482721D}"/>
              </a:ext>
            </a:extLst>
          </p:cNvPr>
          <p:cNvSpPr/>
          <p:nvPr/>
        </p:nvSpPr>
        <p:spPr>
          <a:xfrm>
            <a:off x="8682738" y="4415611"/>
            <a:ext cx="1370243" cy="214818"/>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Advanced eDiscovery</a:t>
            </a:r>
          </a:p>
        </p:txBody>
      </p:sp>
      <p:sp>
        <p:nvSpPr>
          <p:cNvPr id="590" name="Rectangle 589">
            <a:hlinkClick r:id="rId106" tooltip="Allows for full content lifecycle management from creating/importing through retention and deletion. Supervision also lets you define policies that capture communications in your organization for internal or external reviewers. "/>
            <a:extLst>
              <a:ext uri="{FF2B5EF4-FFF2-40B4-BE49-F238E27FC236}">
                <a16:creationId xmlns:a16="http://schemas.microsoft.com/office/drawing/2014/main" id="{C798E8FB-BDBF-4357-8D0F-B433633B7B56}"/>
              </a:ext>
            </a:extLst>
          </p:cNvPr>
          <p:cNvSpPr/>
          <p:nvPr/>
        </p:nvSpPr>
        <p:spPr>
          <a:xfrm>
            <a:off x="8684404" y="4172501"/>
            <a:ext cx="1370243" cy="214818"/>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Data Governance</a:t>
            </a:r>
          </a:p>
        </p:txBody>
      </p:sp>
      <p:grpSp>
        <p:nvGrpSpPr>
          <p:cNvPr id="180" name="Group 179">
            <a:extLst>
              <a:ext uri="{FF2B5EF4-FFF2-40B4-BE49-F238E27FC236}">
                <a16:creationId xmlns:a16="http://schemas.microsoft.com/office/drawing/2014/main" id="{0B1C9A7E-E7B4-46A9-B8A9-D8AA572BFEDC}"/>
              </a:ext>
            </a:extLst>
          </p:cNvPr>
          <p:cNvGrpSpPr/>
          <p:nvPr/>
        </p:nvGrpSpPr>
        <p:grpSpPr>
          <a:xfrm>
            <a:off x="2982622" y="5780024"/>
            <a:ext cx="1767228" cy="563622"/>
            <a:chOff x="2982622" y="5780024"/>
            <a:chExt cx="1767228" cy="563622"/>
          </a:xfrm>
        </p:grpSpPr>
        <p:sp>
          <p:nvSpPr>
            <p:cNvPr id="177" name="Rectangle 176" descr="Azure Defender for IoT provides agentless security for unmanaged IoT/OT devices (via integration of CyberX technology) plus security for greenfield devices managed via Azure IoT Hub. It is deployed either as a cloud-connected or fully on-premises solution.">
              <a:hlinkClick r:id="rId107" tooltip="Azure Defender for IoT offers agentless, network-layer security that is rapidly deployed, works with diverse industrial equipment, and interoperates with Azure Sentinel and other SOC tools."/>
              <a:extLst>
                <a:ext uri="{FF2B5EF4-FFF2-40B4-BE49-F238E27FC236}">
                  <a16:creationId xmlns:a16="http://schemas.microsoft.com/office/drawing/2014/main" id="{631FEFCA-F9EA-4A84-BCEE-FFCCCB1804A9}"/>
                </a:ext>
              </a:extLst>
            </p:cNvPr>
            <p:cNvSpPr/>
            <p:nvPr/>
          </p:nvSpPr>
          <p:spPr>
            <a:xfrm>
              <a:off x="3029366" y="5780024"/>
              <a:ext cx="1700344" cy="533970"/>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Microsoft Defender for IoT (and OT)</a:t>
              </a:r>
            </a:p>
          </p:txBody>
        </p:sp>
        <p:sp>
          <p:nvSpPr>
            <p:cNvPr id="178" name="Rounded Rectangle 1457">
              <a:extLst>
                <a:ext uri="{FF2B5EF4-FFF2-40B4-BE49-F238E27FC236}">
                  <a16:creationId xmlns:a16="http://schemas.microsoft.com/office/drawing/2014/main" id="{CA3C7093-6239-47C5-AC3D-A705F2187BE7}"/>
                </a:ext>
              </a:extLst>
            </p:cNvPr>
            <p:cNvSpPr/>
            <p:nvPr/>
          </p:nvSpPr>
          <p:spPr>
            <a:xfrm>
              <a:off x="3818384" y="5927564"/>
              <a:ext cx="931466" cy="411738"/>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Asset &amp; Vulnerability management</a:t>
              </a:r>
            </a:p>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Threat Detection </a:t>
              </a:r>
              <a:b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b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&amp; Response</a:t>
              </a:r>
            </a:p>
          </p:txBody>
        </p:sp>
        <p:sp>
          <p:nvSpPr>
            <p:cNvPr id="179" name="Rounded Rectangle 1457">
              <a:extLst>
                <a:ext uri="{FF2B5EF4-FFF2-40B4-BE49-F238E27FC236}">
                  <a16:creationId xmlns:a16="http://schemas.microsoft.com/office/drawing/2014/main" id="{0F0B677C-0283-4FEF-B8AB-B580CD51E216}"/>
                </a:ext>
              </a:extLst>
            </p:cNvPr>
            <p:cNvSpPr/>
            <p:nvPr/>
          </p:nvSpPr>
          <p:spPr>
            <a:xfrm>
              <a:off x="2982622" y="5931908"/>
              <a:ext cx="1088559" cy="411738"/>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ICS, SCADA, OT</a:t>
              </a:r>
            </a:p>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Internet of Things (IoT)</a:t>
              </a:r>
            </a:p>
            <a:p>
              <a:pPr marL="171450" marR="0" lvl="0" indent="-5715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Industrial IoT (</a:t>
              </a:r>
              <a:r>
                <a:rPr kumimoji="0" lang="en-US" sz="550" b="0" i="1" u="none" strike="noStrike" kern="120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IIoT</a:t>
              </a:r>
              <a:r>
                <a:rPr kumimoji="0" lang="en-US" sz="5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t>
              </a:r>
            </a:p>
          </p:txBody>
        </p:sp>
      </p:grpSp>
      <p:sp>
        <p:nvSpPr>
          <p:cNvPr id="117" name="Rectangle 116">
            <a:extLst>
              <a:ext uri="{FF2B5EF4-FFF2-40B4-BE49-F238E27FC236}">
                <a16:creationId xmlns:a16="http://schemas.microsoft.com/office/drawing/2014/main" id="{00D9F366-EF89-4BE2-8427-0E9140087F42}"/>
              </a:ext>
            </a:extLst>
          </p:cNvPr>
          <p:cNvSpPr/>
          <p:nvPr/>
        </p:nvSpPr>
        <p:spPr bwMode="auto">
          <a:xfrm>
            <a:off x="184949" y="6484874"/>
            <a:ext cx="11756793" cy="311147"/>
          </a:xfrm>
          <a:prstGeom prst="rect">
            <a:avLst/>
          </a:prstGeom>
          <a:solidFill>
            <a:srgbClr val="000000"/>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8286750" marR="0" lvl="0" indent="0" algn="ctr" defTabSz="914400" rtl="0" eaLnBrk="1" fontAlgn="auto" latinLnBrk="0" hangingPunct="1">
              <a:lnSpc>
                <a:spcPct val="97000"/>
              </a:lnSpc>
              <a:spcBef>
                <a:spcPts val="0"/>
              </a:spcBef>
              <a:spcAft>
                <a:spcPts val="0"/>
              </a:spcAft>
              <a:buClrTx/>
              <a:buSzTx/>
              <a:buFontTx/>
              <a:buNone/>
              <a:tabLst/>
              <a:defRPr/>
            </a:pPr>
            <a:endParaRPr kumimoji="0" lang="en-US" sz="1050" b="1" i="0"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endParaRPr>
          </a:p>
        </p:txBody>
      </p:sp>
      <p:sp>
        <p:nvSpPr>
          <p:cNvPr id="40" name="Rounded Rectangle 804">
            <a:hlinkClick r:id="rId108" tooltip="The Security Development Lifecycle (SDL) is a software development process that helps developers build more secure software and address security compliance requirements while reducing development cost "/>
            <a:extLst>
              <a:ext uri="{FF2B5EF4-FFF2-40B4-BE49-F238E27FC236}">
                <a16:creationId xmlns:a16="http://schemas.microsoft.com/office/drawing/2014/main" id="{24774F23-CBC0-48B0-993F-3B770F9FE91D}"/>
              </a:ext>
            </a:extLst>
          </p:cNvPr>
          <p:cNvSpPr/>
          <p:nvPr/>
        </p:nvSpPr>
        <p:spPr>
          <a:xfrm>
            <a:off x="8026114" y="6558019"/>
            <a:ext cx="3787404" cy="165874"/>
          </a:xfrm>
          <a:prstGeom prst="roundRect">
            <a:avLst>
              <a:gd name="adj" fmla="val 0"/>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Development Lifecycle (SDL)</a:t>
            </a:r>
          </a:p>
        </p:txBody>
      </p:sp>
      <p:sp>
        <p:nvSpPr>
          <p:cNvPr id="847" name="Rectangle 846">
            <a:hlinkClick r:id="rId109" tooltip="Review independent audit reports for Microsoft's Cloud services to learn how Microsoft works to secure your data, protect its privacy, and comply with global standards in Microsoft business cloud services. "/>
            <a:extLst>
              <a:ext uri="{FF2B5EF4-FFF2-40B4-BE49-F238E27FC236}">
                <a16:creationId xmlns:a16="http://schemas.microsoft.com/office/drawing/2014/main" id="{767F699E-8BF5-48FD-8960-24B3421585D2}"/>
              </a:ext>
            </a:extLst>
          </p:cNvPr>
          <p:cNvSpPr/>
          <p:nvPr/>
        </p:nvSpPr>
        <p:spPr>
          <a:xfrm>
            <a:off x="4159573" y="6558019"/>
            <a:ext cx="3787404"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Service Trust Portal – </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How Microsoft secures cloud services</a:t>
            </a:r>
          </a:p>
        </p:txBody>
      </p:sp>
      <p:grpSp>
        <p:nvGrpSpPr>
          <p:cNvPr id="119" name="Group 118">
            <a:extLst>
              <a:ext uri="{FF2B5EF4-FFF2-40B4-BE49-F238E27FC236}">
                <a16:creationId xmlns:a16="http://schemas.microsoft.com/office/drawing/2014/main" id="{8D777644-76C8-477B-B501-9070FC01C645}"/>
              </a:ext>
            </a:extLst>
          </p:cNvPr>
          <p:cNvGrpSpPr/>
          <p:nvPr/>
        </p:nvGrpSpPr>
        <p:grpSpPr>
          <a:xfrm>
            <a:off x="293032" y="6558019"/>
            <a:ext cx="3787404" cy="165874"/>
            <a:chOff x="4130626" y="6557510"/>
            <a:chExt cx="3787404" cy="165874"/>
          </a:xfrm>
        </p:grpSpPr>
        <p:sp>
          <p:nvSpPr>
            <p:cNvPr id="848" name="Rectangle 847">
              <a:hlinkClick r:id="rId110" tooltip="Microsoft processes over 8 trillion signals daily that offer insight into normal baseline activity, potentially anomalous behaviors, and verified attacks that help us provide high quality detection by filtering out false positives &amp; amplifying real attacks"/>
              <a:extLst>
                <a:ext uri="{FF2B5EF4-FFF2-40B4-BE49-F238E27FC236}">
                  <a16:creationId xmlns:a16="http://schemas.microsoft.com/office/drawing/2014/main" id="{81DCF43F-6876-458C-8AE6-3AFEB739D463}"/>
                </a:ext>
              </a:extLst>
            </p:cNvPr>
            <p:cNvSpPr/>
            <p:nvPr/>
          </p:nvSpPr>
          <p:spPr>
            <a:xfrm>
              <a:off x="4130626" y="6557510"/>
              <a:ext cx="3787404"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17145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Intelligence – </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65+ Trillion signals per day of security context</a:t>
              </a:r>
            </a:p>
          </p:txBody>
        </p:sp>
        <p:grpSp>
          <p:nvGrpSpPr>
            <p:cNvPr id="598" name="Group 4">
              <a:extLst>
                <a:ext uri="{FF2B5EF4-FFF2-40B4-BE49-F238E27FC236}">
                  <a16:creationId xmlns:a16="http://schemas.microsoft.com/office/drawing/2014/main" id="{6AFA49D0-A4F3-4095-9735-07C2B0FCDA21}"/>
                </a:ext>
              </a:extLst>
            </p:cNvPr>
            <p:cNvGrpSpPr>
              <a:grpSpLocks noChangeAspect="1"/>
            </p:cNvGrpSpPr>
            <p:nvPr/>
          </p:nvGrpSpPr>
          <p:grpSpPr bwMode="auto">
            <a:xfrm>
              <a:off x="4180872" y="6573533"/>
              <a:ext cx="137530" cy="137530"/>
              <a:chOff x="380" y="3325"/>
              <a:chExt cx="286" cy="286"/>
            </a:xfrm>
            <a:solidFill>
              <a:srgbClr val="243A5E"/>
            </a:solidFill>
          </p:grpSpPr>
          <p:sp>
            <p:nvSpPr>
              <p:cNvPr id="613" name="Freeform 5">
                <a:extLst>
                  <a:ext uri="{FF2B5EF4-FFF2-40B4-BE49-F238E27FC236}">
                    <a16:creationId xmlns:a16="http://schemas.microsoft.com/office/drawing/2014/main" id="{D66A1841-5E59-4B8B-908B-FD0E85320666}"/>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4" name="Oval 6">
                <a:extLst>
                  <a:ext uri="{FF2B5EF4-FFF2-40B4-BE49-F238E27FC236}">
                    <a16:creationId xmlns:a16="http://schemas.microsoft.com/office/drawing/2014/main" id="{C213541D-E211-4BC4-B7FD-2B5BD7CD8C5D}"/>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5" name="Oval 7">
                <a:extLst>
                  <a:ext uri="{FF2B5EF4-FFF2-40B4-BE49-F238E27FC236}">
                    <a16:creationId xmlns:a16="http://schemas.microsoft.com/office/drawing/2014/main" id="{7EA3803F-69B8-4AB9-A7C0-AE70C1166128}"/>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8" name="Oval 8">
                <a:extLst>
                  <a:ext uri="{FF2B5EF4-FFF2-40B4-BE49-F238E27FC236}">
                    <a16:creationId xmlns:a16="http://schemas.microsoft.com/office/drawing/2014/main" id="{A7714CA2-9144-4DF5-82B1-B16E7A48F105}"/>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19" name="Oval 9">
                <a:extLst>
                  <a:ext uri="{FF2B5EF4-FFF2-40B4-BE49-F238E27FC236}">
                    <a16:creationId xmlns:a16="http://schemas.microsoft.com/office/drawing/2014/main" id="{6DE389F1-AFE0-49CC-AE04-05759ABFF6DA}"/>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24" name="Oval 10">
                <a:extLst>
                  <a:ext uri="{FF2B5EF4-FFF2-40B4-BE49-F238E27FC236}">
                    <a16:creationId xmlns:a16="http://schemas.microsoft.com/office/drawing/2014/main" id="{D41E8FF0-5564-4713-9649-9AE88699F58A}"/>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26" name="Oval 11">
                <a:extLst>
                  <a:ext uri="{FF2B5EF4-FFF2-40B4-BE49-F238E27FC236}">
                    <a16:creationId xmlns:a16="http://schemas.microsoft.com/office/drawing/2014/main" id="{6AC30DE2-818D-4EC9-A85C-EF08B14D4975}"/>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628" name="Oval 12">
                <a:extLst>
                  <a:ext uri="{FF2B5EF4-FFF2-40B4-BE49-F238E27FC236}">
                    <a16:creationId xmlns:a16="http://schemas.microsoft.com/office/drawing/2014/main" id="{F27FBAA1-96DE-412E-A78A-BBC762382183}"/>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grpSp>
      </p:grpSp>
      <p:grpSp>
        <p:nvGrpSpPr>
          <p:cNvPr id="206" name="Group 205">
            <a:extLst>
              <a:ext uri="{FF2B5EF4-FFF2-40B4-BE49-F238E27FC236}">
                <a16:creationId xmlns:a16="http://schemas.microsoft.com/office/drawing/2014/main" id="{008BDAAF-D66A-491B-8A24-C547CDC3F84E}"/>
              </a:ext>
            </a:extLst>
          </p:cNvPr>
          <p:cNvGrpSpPr/>
          <p:nvPr/>
        </p:nvGrpSpPr>
        <p:grpSpPr>
          <a:xfrm>
            <a:off x="10547144" y="2569628"/>
            <a:ext cx="1334265" cy="2084696"/>
            <a:chOff x="10547144" y="2569628"/>
            <a:chExt cx="1334265" cy="2084696"/>
          </a:xfrm>
        </p:grpSpPr>
        <p:grpSp>
          <p:nvGrpSpPr>
            <p:cNvPr id="20" name="Group 19">
              <a:extLst>
                <a:ext uri="{FF2B5EF4-FFF2-40B4-BE49-F238E27FC236}">
                  <a16:creationId xmlns:a16="http://schemas.microsoft.com/office/drawing/2014/main" id="{C9D30C8A-9BAD-4322-977E-31F911113822}"/>
                </a:ext>
              </a:extLst>
            </p:cNvPr>
            <p:cNvGrpSpPr/>
            <p:nvPr/>
          </p:nvGrpSpPr>
          <p:grpSpPr>
            <a:xfrm>
              <a:off x="10648282" y="4457475"/>
              <a:ext cx="1175080" cy="196849"/>
              <a:chOff x="10648282" y="4457475"/>
              <a:chExt cx="1175080" cy="196849"/>
            </a:xfrm>
          </p:grpSpPr>
          <p:sp>
            <p:nvSpPr>
              <p:cNvPr id="417" name="Rectangle 416">
                <a:hlinkClick r:id="rId111" tooltip="Defender for Identity  is a cloud-based security solution that leverages your on-premises Active Directory signals to identify, detect, and investigate advanced threats, compromised identities, and malicious insider actions directed at your organization."/>
                <a:extLst>
                  <a:ext uri="{FF2B5EF4-FFF2-40B4-BE49-F238E27FC236}">
                    <a16:creationId xmlns:a16="http://schemas.microsoft.com/office/drawing/2014/main" id="{0D191FAB-41E4-4F33-A585-0EAAB6AEC018}"/>
                  </a:ext>
                </a:extLst>
              </p:cNvPr>
              <p:cNvSpPr/>
              <p:nvPr/>
            </p:nvSpPr>
            <p:spPr>
              <a:xfrm>
                <a:off x="10774685" y="4457475"/>
                <a:ext cx="1048677" cy="196849"/>
              </a:xfrm>
              <a:prstGeom prst="rect">
                <a:avLst/>
              </a:prstGeom>
              <a:no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rIns="91440" rtlCol="0" anchor="ctr">
                <a:spAutoFit/>
              </a:bodyPr>
              <a:lstStyle/>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7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Defender for Identity</a:t>
                </a:r>
              </a:p>
            </p:txBody>
          </p:sp>
          <p:cxnSp>
            <p:nvCxnSpPr>
              <p:cNvPr id="418" name="Straight Connector 417">
                <a:extLst>
                  <a:ext uri="{FF2B5EF4-FFF2-40B4-BE49-F238E27FC236}">
                    <a16:creationId xmlns:a16="http://schemas.microsoft.com/office/drawing/2014/main" id="{783A7AE9-61E5-4373-ABC1-5A4C811792EC}"/>
                  </a:ext>
                </a:extLst>
              </p:cNvPr>
              <p:cNvCxnSpPr>
                <a:cxnSpLocks/>
              </p:cNvCxnSpPr>
              <p:nvPr/>
            </p:nvCxnSpPr>
            <p:spPr>
              <a:xfrm flipH="1">
                <a:off x="10648282" y="4536214"/>
                <a:ext cx="135776" cy="0"/>
              </a:xfrm>
              <a:prstGeom prst="line">
                <a:avLst/>
              </a:prstGeom>
              <a:ln w="19050">
                <a:solidFill>
                  <a:schemeClr val="tx1"/>
                </a:solidFill>
                <a:prstDash val="solid"/>
                <a:headEnd type="none"/>
                <a:tailEnd type="triangle" w="sm" len="med"/>
              </a:ln>
            </p:spPr>
            <p:style>
              <a:lnRef idx="1">
                <a:schemeClr val="accent1"/>
              </a:lnRef>
              <a:fillRef idx="0">
                <a:schemeClr val="accent1"/>
              </a:fillRef>
              <a:effectRef idx="0">
                <a:schemeClr val="accent1"/>
              </a:effectRef>
              <a:fontRef idx="minor">
                <a:schemeClr val="tx1"/>
              </a:fontRef>
            </p:style>
          </p:cxnSp>
        </p:grpSp>
        <p:sp>
          <p:nvSpPr>
            <p:cNvPr id="402" name="Rectangle 401">
              <a:hlinkClick r:id="rId112" tooltip="Azure AD Privileged Identity Management allows you to manage, control, and monitor privileged access using approval workflows. This includes access to resources in Azure AD, Azure Resources (Preview), and other Microsoft Online Services like Office 365"/>
              <a:extLst>
                <a:ext uri="{FF2B5EF4-FFF2-40B4-BE49-F238E27FC236}">
                  <a16:creationId xmlns:a16="http://schemas.microsoft.com/office/drawing/2014/main" id="{E723D4FA-8CC0-4BE4-BE34-1C668C225965}"/>
                </a:ext>
              </a:extLst>
            </p:cNvPr>
            <p:cNvSpPr/>
            <p:nvPr/>
          </p:nvSpPr>
          <p:spPr>
            <a:xfrm>
              <a:off x="10599960" y="3975844"/>
              <a:ext cx="1244432" cy="198851"/>
            </a:xfrm>
            <a:prstGeom prst="rect">
              <a:avLst/>
            </a:prstGeom>
            <a:solidFill>
              <a:srgbClr val="FFFFFF"/>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Entra PIM</a:t>
              </a:r>
            </a:p>
          </p:txBody>
        </p:sp>
        <p:sp>
          <p:nvSpPr>
            <p:cNvPr id="403" name="Freeform 113">
              <a:extLst>
                <a:ext uri="{FF2B5EF4-FFF2-40B4-BE49-F238E27FC236}">
                  <a16:creationId xmlns:a16="http://schemas.microsoft.com/office/drawing/2014/main" id="{C191784B-F9C9-43C9-8B26-077B2C219B19}"/>
                </a:ext>
              </a:extLst>
            </p:cNvPr>
            <p:cNvSpPr>
              <a:spLocks noChangeAspect="1" noEditPoints="1"/>
            </p:cNvSpPr>
            <p:nvPr/>
          </p:nvSpPr>
          <p:spPr bwMode="black">
            <a:xfrm>
              <a:off x="10655410" y="4030373"/>
              <a:ext cx="101207" cy="100027"/>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tx1"/>
            </a:solidFill>
            <a:ln w="3175">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06" name="Rectangle 405">
              <a:hlinkClick r:id="rId113" tooltip="Azure Active Directory Identity Protection provides you with a consolidated view into risk events and potential vulnerabilities affecting your organization’s identities."/>
              <a:extLst>
                <a:ext uri="{FF2B5EF4-FFF2-40B4-BE49-F238E27FC236}">
                  <a16:creationId xmlns:a16="http://schemas.microsoft.com/office/drawing/2014/main" id="{7BCF6318-29A9-42F7-B0D2-CC21A3CD0CF8}"/>
                </a:ext>
              </a:extLst>
            </p:cNvPr>
            <p:cNvSpPr/>
            <p:nvPr/>
          </p:nvSpPr>
          <p:spPr>
            <a:xfrm>
              <a:off x="10548964" y="3225812"/>
              <a:ext cx="1293608" cy="557870"/>
            </a:xfrm>
            <a:prstGeom prst="rect">
              <a:avLst/>
            </a:prstGeom>
            <a:solidFill>
              <a:srgbClr val="FFFFFF"/>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85" name="Rectangle 484">
              <a:hlinkClick r:id="rId114" tooltip="Enables secure interaction with users outside of your organization including Business to Business and Business (B2B) to Customer/Citizen (B2C) scenarios"/>
              <a:extLst>
                <a:ext uri="{FF2B5EF4-FFF2-40B4-BE49-F238E27FC236}">
                  <a16:creationId xmlns:a16="http://schemas.microsoft.com/office/drawing/2014/main" id="{4A5A50C5-4BDD-46CD-978D-07E992BE557D}"/>
                </a:ext>
              </a:extLst>
            </p:cNvPr>
            <p:cNvSpPr/>
            <p:nvPr/>
          </p:nvSpPr>
          <p:spPr>
            <a:xfrm>
              <a:off x="10548964" y="4174695"/>
              <a:ext cx="1295428" cy="198851"/>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External Identities</a:t>
              </a:r>
            </a:p>
          </p:txBody>
        </p:sp>
        <p:sp>
          <p:nvSpPr>
            <p:cNvPr id="17" name="Rectangle 16">
              <a:hlinkClick r:id="rId113" tooltip="Azure Active Directory Identity Protection provides you with a consolidated view into risk events and potential vulnerabilities affecting your organization’s identities."/>
              <a:extLst>
                <a:ext uri="{FF2B5EF4-FFF2-40B4-BE49-F238E27FC236}">
                  <a16:creationId xmlns:a16="http://schemas.microsoft.com/office/drawing/2014/main" id="{FE85BA3A-08CE-4426-8AF8-2592EFA76B28}"/>
                </a:ext>
              </a:extLst>
            </p:cNvPr>
            <p:cNvSpPr/>
            <p:nvPr/>
          </p:nvSpPr>
          <p:spPr>
            <a:xfrm>
              <a:off x="10707826" y="3198438"/>
              <a:ext cx="1173583" cy="51039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Entra ID Protection</a:t>
              </a:r>
            </a:p>
            <a:p>
              <a:pPr marL="57150" marR="0" lvl="0" indent="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Leaked cred protection</a:t>
              </a:r>
            </a:p>
            <a:p>
              <a:pPr marL="57150" marR="0" lvl="0" indent="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Behavioral Analytics</a:t>
              </a:r>
              <a:endParaRPr kumimoji="0" lang="en-US" sz="1400" b="0" i="0" u="none" strike="noStrike" kern="1200" cap="none" spc="0" normalizeH="0" baseline="0" noProof="0">
                <a:ln>
                  <a:noFill/>
                </a:ln>
                <a:solidFill>
                  <a:srgbClr val="505050"/>
                </a:solidFill>
                <a:effectLst/>
                <a:uLnTx/>
                <a:uFillTx/>
                <a:latin typeface="Segoe UI"/>
                <a:ea typeface="+mn-ea"/>
                <a:cs typeface="+mn-cs"/>
              </a:endParaRPr>
            </a:p>
          </p:txBody>
        </p:sp>
        <p:grpSp>
          <p:nvGrpSpPr>
            <p:cNvPr id="627" name="Group 626">
              <a:extLst>
                <a:ext uri="{FF2B5EF4-FFF2-40B4-BE49-F238E27FC236}">
                  <a16:creationId xmlns:a16="http://schemas.microsoft.com/office/drawing/2014/main" id="{42D9751D-1CB1-45F7-811D-A2A8A69DCF92}"/>
                </a:ext>
              </a:extLst>
            </p:cNvPr>
            <p:cNvGrpSpPr/>
            <p:nvPr/>
          </p:nvGrpSpPr>
          <p:grpSpPr>
            <a:xfrm flipV="1">
              <a:off x="10861166" y="3698908"/>
              <a:ext cx="126960" cy="30766"/>
              <a:chOff x="6648232" y="3041841"/>
              <a:chExt cx="188672" cy="45719"/>
            </a:xfrm>
          </p:grpSpPr>
          <p:sp>
            <p:nvSpPr>
              <p:cNvPr id="637" name="Oval 636">
                <a:extLst>
                  <a:ext uri="{FF2B5EF4-FFF2-40B4-BE49-F238E27FC236}">
                    <a16:creationId xmlns:a16="http://schemas.microsoft.com/office/drawing/2014/main" id="{DE094C63-8ECC-40E8-98B3-94295989F960}"/>
                  </a:ext>
                </a:extLst>
              </p:cNvPr>
              <p:cNvSpPr/>
              <p:nvPr/>
            </p:nvSpPr>
            <p:spPr bwMode="auto">
              <a:xfrm>
                <a:off x="6648232" y="304184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8" name="Oval 637">
                <a:extLst>
                  <a:ext uri="{FF2B5EF4-FFF2-40B4-BE49-F238E27FC236}">
                    <a16:creationId xmlns:a16="http://schemas.microsoft.com/office/drawing/2014/main" id="{F6B4ADE7-5FDC-4ECD-9497-85EEE26D651F}"/>
                  </a:ext>
                </a:extLst>
              </p:cNvPr>
              <p:cNvSpPr/>
              <p:nvPr/>
            </p:nvSpPr>
            <p:spPr bwMode="auto">
              <a:xfrm>
                <a:off x="6719708" y="304184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9" name="Oval 638">
                <a:extLst>
                  <a:ext uri="{FF2B5EF4-FFF2-40B4-BE49-F238E27FC236}">
                    <a16:creationId xmlns:a16="http://schemas.microsoft.com/office/drawing/2014/main" id="{270AF6C2-C1D3-4862-A1AE-4371B73DF1BF}"/>
                  </a:ext>
                </a:extLst>
              </p:cNvPr>
              <p:cNvSpPr/>
              <p:nvPr/>
            </p:nvSpPr>
            <p:spPr bwMode="auto">
              <a:xfrm>
                <a:off x="6791184" y="304184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04" name="Rectangle 403">
              <a:hlinkClick r:id="rId115" tooltip="Azure MFA helps safeguard access to data and applications while meeting user demand for a simple sign-in process. It delivers strong authentication via a range of verification methods, including phone call, text message, or mobile app verification."/>
              <a:extLst>
                <a:ext uri="{FF2B5EF4-FFF2-40B4-BE49-F238E27FC236}">
                  <a16:creationId xmlns:a16="http://schemas.microsoft.com/office/drawing/2014/main" id="{E338DB8C-FDF6-4A92-98CE-1AC7C014C8C6}"/>
                </a:ext>
              </a:extLst>
            </p:cNvPr>
            <p:cNvSpPr/>
            <p:nvPr/>
          </p:nvSpPr>
          <p:spPr>
            <a:xfrm>
              <a:off x="10548964" y="2569628"/>
              <a:ext cx="1295428" cy="664906"/>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18288" rIns="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Passwordless &amp; MFA</a:t>
              </a:r>
              <a:endPar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405" name="Picture 404">
              <a:extLst>
                <a:ext uri="{FF2B5EF4-FFF2-40B4-BE49-F238E27FC236}">
                  <a16:creationId xmlns:a16="http://schemas.microsoft.com/office/drawing/2014/main" id="{8931422A-8697-4C61-B61E-221C57DB6244}"/>
                </a:ext>
              </a:extLst>
            </p:cNvPr>
            <p:cNvPicPr>
              <a:picLocks noChangeAspect="1"/>
            </p:cNvPicPr>
            <p:nvPr/>
          </p:nvPicPr>
          <p:blipFill rotWithShape="1">
            <a:blip r:embed="rId116">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10750387" y="2773266"/>
              <a:ext cx="118558" cy="110976"/>
            </a:xfrm>
            <a:prstGeom prst="rect">
              <a:avLst/>
            </a:prstGeom>
          </p:spPr>
        </p:pic>
        <p:sp>
          <p:nvSpPr>
            <p:cNvPr id="398" name="Rectangle 397">
              <a:hlinkClick r:id="rId117" tooltip="Authenticator App allows you to sign into your personal Microsoft account without a password. For security, you’ll use a fingerprint, face recognition, or a PIN."/>
              <a:extLst>
                <a:ext uri="{FF2B5EF4-FFF2-40B4-BE49-F238E27FC236}">
                  <a16:creationId xmlns:a16="http://schemas.microsoft.com/office/drawing/2014/main" id="{38B5028E-1B95-4B9A-8F85-AED30974983A}"/>
                </a:ext>
              </a:extLst>
            </p:cNvPr>
            <p:cNvSpPr/>
            <p:nvPr/>
          </p:nvSpPr>
          <p:spPr>
            <a:xfrm>
              <a:off x="10707826" y="2912741"/>
              <a:ext cx="1046398" cy="147494"/>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182880" tIns="0" rIns="0" bIns="0" rtlCol="0" anchor="ctr"/>
            <a:lstStyle/>
            <a:p>
              <a:pPr marL="0" marR="0" lvl="0" indent="5715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Authenticator App </a:t>
              </a:r>
            </a:p>
          </p:txBody>
        </p:sp>
        <p:pic>
          <p:nvPicPr>
            <p:cNvPr id="399" name="Picture 195" descr="Multi-Factor Authentication.png">
              <a:extLst>
                <a:ext uri="{FF2B5EF4-FFF2-40B4-BE49-F238E27FC236}">
                  <a16:creationId xmlns:a16="http://schemas.microsoft.com/office/drawing/2014/main" id="{3951C321-991D-440D-8504-042569611F8C}"/>
                </a:ext>
              </a:extLst>
            </p:cNvPr>
            <p:cNvPicPr>
              <a:picLocks noChangeAspect="1"/>
            </p:cNvPicPr>
            <p:nvPr/>
          </p:nvPicPr>
          <p:blipFill>
            <a:blip r:embed="rId118">
              <a:extLst>
                <a:ext uri="{28A0092B-C50C-407E-A947-70E740481C1C}">
                  <a14:useLocalDpi xmlns:a14="http://schemas.microsoft.com/office/drawing/2010/main" val="0"/>
                </a:ext>
              </a:extLst>
            </a:blip>
            <a:srcRect/>
            <a:stretch>
              <a:fillRect/>
            </a:stretch>
          </p:blipFill>
          <p:spPr bwMode="auto">
            <a:xfrm>
              <a:off x="10762734" y="2926592"/>
              <a:ext cx="126290" cy="112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Rectangle 90">
              <a:hlinkClick r:id="rId119" tooltip="Windows Hello for Business enables you to replace passwords with easy to use but strong multifactor authentication. Windows Hello uses a public and private key pair secured by the TPM, unlocked using a gesture like fingerprint, facial recognition or PIN. "/>
              <a:extLst>
                <a:ext uri="{FF2B5EF4-FFF2-40B4-BE49-F238E27FC236}">
                  <a16:creationId xmlns:a16="http://schemas.microsoft.com/office/drawing/2014/main" id="{D04BFAC6-E70B-45FD-9FBF-11437F6BA267}"/>
                </a:ext>
              </a:extLst>
            </p:cNvPr>
            <p:cNvSpPr/>
            <p:nvPr/>
          </p:nvSpPr>
          <p:spPr>
            <a:xfrm>
              <a:off x="10707827" y="2747070"/>
              <a:ext cx="1046398" cy="147494"/>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182880" tIns="0" rIns="0" bIns="0" rtlCol="0" anchor="ctr"/>
            <a:lstStyle/>
            <a:p>
              <a:pPr marL="0" marR="0" lvl="0" indent="5715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Hello for Business</a:t>
              </a:r>
            </a:p>
          </p:txBody>
        </p:sp>
        <p:sp>
          <p:nvSpPr>
            <p:cNvPr id="109" name="Rectangle 108">
              <a:hlinkClick r:id="rId120" tooltip="Azure AD ID Governance allows you to balance your organization's need for security and employee productivity with the right processes and visibility. You get capabilities to ensure that the right people have the right access to the right resources."/>
              <a:extLst>
                <a:ext uri="{FF2B5EF4-FFF2-40B4-BE49-F238E27FC236}">
                  <a16:creationId xmlns:a16="http://schemas.microsoft.com/office/drawing/2014/main" id="{33D596F4-3F7B-4A4E-AFA8-F87C38EB2D87}"/>
                </a:ext>
              </a:extLst>
            </p:cNvPr>
            <p:cNvSpPr/>
            <p:nvPr/>
          </p:nvSpPr>
          <p:spPr>
            <a:xfrm>
              <a:off x="10547144" y="3781104"/>
              <a:ext cx="1295428" cy="198851"/>
            </a:xfrm>
            <a:prstGeom prst="rect">
              <a:avLst/>
            </a:prstGeom>
            <a:solidFill>
              <a:srgbClr val="EAEAEA"/>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ID Governance</a:t>
              </a:r>
            </a:p>
          </p:txBody>
        </p:sp>
        <p:pic>
          <p:nvPicPr>
            <p:cNvPr id="140" name="Graphic 139">
              <a:extLst>
                <a:ext uri="{FF2B5EF4-FFF2-40B4-BE49-F238E27FC236}">
                  <a16:creationId xmlns:a16="http://schemas.microsoft.com/office/drawing/2014/main" id="{B783EBC1-169D-4816-A432-F57DE8FBA16C}"/>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10588177" y="3254738"/>
              <a:ext cx="164018" cy="164018"/>
            </a:xfrm>
            <a:prstGeom prst="rect">
              <a:avLst/>
            </a:prstGeom>
          </p:spPr>
        </p:pic>
        <p:pic>
          <p:nvPicPr>
            <p:cNvPr id="142" name="Graphic 141">
              <a:extLst>
                <a:ext uri="{FF2B5EF4-FFF2-40B4-BE49-F238E27FC236}">
                  <a16:creationId xmlns:a16="http://schemas.microsoft.com/office/drawing/2014/main" id="{B70E15E0-9257-4C83-A6A9-22D86D8D4AE3}"/>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10576623" y="4186131"/>
              <a:ext cx="164018" cy="164018"/>
            </a:xfrm>
            <a:prstGeom prst="rect">
              <a:avLst/>
            </a:prstGeom>
          </p:spPr>
        </p:pic>
        <p:pic>
          <p:nvPicPr>
            <p:cNvPr id="144" name="Graphic 143">
              <a:extLst>
                <a:ext uri="{FF2B5EF4-FFF2-40B4-BE49-F238E27FC236}">
                  <a16:creationId xmlns:a16="http://schemas.microsoft.com/office/drawing/2014/main" id="{F95C0396-4FDF-4FDA-8698-1DFC8088E8D0}"/>
                </a:ext>
              </a:extLst>
            </p:cNvPr>
            <p:cNvPicPr>
              <a:picLocks noChangeAspect="1"/>
            </p:cNvPicPr>
            <p:nvPr/>
          </p:nvPicPr>
          <p:blipFill>
            <a:blip r:embed="rId121">
              <a:extLst>
                <a:ext uri="{28A0092B-C50C-407E-A947-70E740481C1C}">
                  <a14:useLocalDpi xmlns:a14="http://schemas.microsoft.com/office/drawing/2010/main" val="0"/>
                </a:ext>
                <a:ext uri="{96DAC541-7B7A-43D3-8B79-37D633B846F1}">
                  <asvg:svgBlip xmlns:asvg="http://schemas.microsoft.com/office/drawing/2016/SVG/main" r:embed="rId122"/>
                </a:ext>
              </a:extLst>
            </a:blip>
            <a:srcRect/>
            <a:stretch/>
          </p:blipFill>
          <p:spPr>
            <a:xfrm>
              <a:off x="10572572" y="3804167"/>
              <a:ext cx="164018" cy="164018"/>
            </a:xfrm>
            <a:prstGeom prst="rect">
              <a:avLst/>
            </a:prstGeom>
          </p:spPr>
        </p:pic>
        <p:sp>
          <p:nvSpPr>
            <p:cNvPr id="185" name="Rectangle 184">
              <a:hlinkClick r:id="rId123" tooltip="Allows you to sign in to web-based applications with your Azure AD account using a FIDO2 security key."/>
              <a:extLst>
                <a:ext uri="{FF2B5EF4-FFF2-40B4-BE49-F238E27FC236}">
                  <a16:creationId xmlns:a16="http://schemas.microsoft.com/office/drawing/2014/main" id="{3A125EF7-AC3B-4AC1-A8FD-CB446D715983}"/>
                </a:ext>
              </a:extLst>
            </p:cNvPr>
            <p:cNvSpPr/>
            <p:nvPr/>
          </p:nvSpPr>
          <p:spPr>
            <a:xfrm>
              <a:off x="10705046" y="3065293"/>
              <a:ext cx="1046398" cy="147494"/>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182880" tIns="0" rIns="0" bIns="0" rtlCol="0" anchor="ctr"/>
            <a:lstStyle/>
            <a:p>
              <a:pPr marL="0" marR="0" lvl="0" indent="5715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FIDO2 Keys</a:t>
              </a:r>
            </a:p>
          </p:txBody>
        </p:sp>
        <p:pic>
          <p:nvPicPr>
            <p:cNvPr id="186" name="Picture 2" descr="See the source image">
              <a:extLst>
                <a:ext uri="{FF2B5EF4-FFF2-40B4-BE49-F238E27FC236}">
                  <a16:creationId xmlns:a16="http://schemas.microsoft.com/office/drawing/2014/main" id="{CFBD2AAC-D1BF-42B1-9D93-9D7AED045312}"/>
                </a:ext>
              </a:extLst>
            </p:cNvPr>
            <p:cNvPicPr>
              <a:picLocks noChangeAspect="1" noChangeArrowheads="1"/>
            </p:cNvPicPr>
            <p:nvPr/>
          </p:nvPicPr>
          <p:blipFill>
            <a:blip r:embed="rId124">
              <a:extLst>
                <a:ext uri="{28A0092B-C50C-407E-A947-70E740481C1C}">
                  <a14:useLocalDpi xmlns:a14="http://schemas.microsoft.com/office/drawing/2010/main" val="0"/>
                </a:ext>
              </a:extLst>
            </a:blip>
            <a:srcRect/>
            <a:stretch>
              <a:fillRect/>
            </a:stretch>
          </p:blipFill>
          <p:spPr bwMode="auto">
            <a:xfrm>
              <a:off x="10722943" y="3085904"/>
              <a:ext cx="167348" cy="102983"/>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501" name="Connector: Elbow 500">
            <a:extLst>
              <a:ext uri="{FF2B5EF4-FFF2-40B4-BE49-F238E27FC236}">
                <a16:creationId xmlns:a16="http://schemas.microsoft.com/office/drawing/2014/main" id="{66243A20-6D84-4721-A352-985C9971F762}"/>
              </a:ext>
            </a:extLst>
          </p:cNvPr>
          <p:cNvCxnSpPr>
            <a:cxnSpLocks/>
            <a:endCxn id="187" idx="2"/>
          </p:cNvCxnSpPr>
          <p:nvPr/>
        </p:nvCxnSpPr>
        <p:spPr>
          <a:xfrm rot="5400000" flipH="1" flipV="1">
            <a:off x="3481620" y="3667741"/>
            <a:ext cx="740952" cy="415870"/>
          </a:xfrm>
          <a:prstGeom prst="bentConnector5">
            <a:avLst>
              <a:gd name="adj1" fmla="val 105733"/>
              <a:gd name="adj2" fmla="val 99706"/>
              <a:gd name="adj3" fmla="val 100803"/>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36" name="Group 535">
            <a:extLst>
              <a:ext uri="{FF2B5EF4-FFF2-40B4-BE49-F238E27FC236}">
                <a16:creationId xmlns:a16="http://schemas.microsoft.com/office/drawing/2014/main" id="{07A89111-815C-4E3E-B908-29E81FD27153}"/>
              </a:ext>
            </a:extLst>
          </p:cNvPr>
          <p:cNvGrpSpPr/>
          <p:nvPr/>
        </p:nvGrpSpPr>
        <p:grpSpPr>
          <a:xfrm>
            <a:off x="4940299" y="3547430"/>
            <a:ext cx="370338" cy="327772"/>
            <a:chOff x="4723767" y="3080378"/>
            <a:chExt cx="439858" cy="389301"/>
          </a:xfrm>
        </p:grpSpPr>
        <p:pic>
          <p:nvPicPr>
            <p:cNvPr id="539" name="Picture 538">
              <a:extLst>
                <a:ext uri="{FF2B5EF4-FFF2-40B4-BE49-F238E27FC236}">
                  <a16:creationId xmlns:a16="http://schemas.microsoft.com/office/drawing/2014/main" id="{97330FDC-C486-4918-B985-8DF889619523}"/>
                </a:ext>
              </a:extLst>
            </p:cNvPr>
            <p:cNvPicPr>
              <a:picLocks noChangeAspect="1"/>
            </p:cNvPicPr>
            <p:nvPr/>
          </p:nvPicPr>
          <p:blipFill rotWithShape="1">
            <a:blip r:embed="rId4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40" name="Group 539">
              <a:extLst>
                <a:ext uri="{FF2B5EF4-FFF2-40B4-BE49-F238E27FC236}">
                  <a16:creationId xmlns:a16="http://schemas.microsoft.com/office/drawing/2014/main" id="{9CEC46AC-FDAF-4D4D-A745-9EC37156BCB2}"/>
                </a:ext>
              </a:extLst>
            </p:cNvPr>
            <p:cNvGrpSpPr/>
            <p:nvPr/>
          </p:nvGrpSpPr>
          <p:grpSpPr>
            <a:xfrm>
              <a:off x="4723767" y="3080378"/>
              <a:ext cx="439858" cy="389301"/>
              <a:chOff x="3131835" y="4047725"/>
              <a:chExt cx="439858" cy="389301"/>
            </a:xfrm>
          </p:grpSpPr>
          <p:grpSp>
            <p:nvGrpSpPr>
              <p:cNvPr id="541" name="Group 540">
                <a:extLst>
                  <a:ext uri="{FF2B5EF4-FFF2-40B4-BE49-F238E27FC236}">
                    <a16:creationId xmlns:a16="http://schemas.microsoft.com/office/drawing/2014/main" id="{BF4D4ECF-6516-4F09-A7B6-22A8B6EAF3F3}"/>
                  </a:ext>
                </a:extLst>
              </p:cNvPr>
              <p:cNvGrpSpPr/>
              <p:nvPr/>
            </p:nvGrpSpPr>
            <p:grpSpPr>
              <a:xfrm>
                <a:off x="3131835" y="4047725"/>
                <a:ext cx="182560" cy="348911"/>
                <a:chOff x="2136298" y="4226790"/>
                <a:chExt cx="196678" cy="375893"/>
              </a:xfrm>
            </p:grpSpPr>
            <p:sp>
              <p:nvSpPr>
                <p:cNvPr id="563" name="Rectangle 562">
                  <a:extLst>
                    <a:ext uri="{FF2B5EF4-FFF2-40B4-BE49-F238E27FC236}">
                      <a16:creationId xmlns:a16="http://schemas.microsoft.com/office/drawing/2014/main" id="{F4E49CA2-BDB0-491C-B0C3-0B815366D768}"/>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4" name="server">
                  <a:extLst>
                    <a:ext uri="{FF2B5EF4-FFF2-40B4-BE49-F238E27FC236}">
                      <a16:creationId xmlns:a16="http://schemas.microsoft.com/office/drawing/2014/main" id="{908D9736-3389-4037-86CE-495CCDB816F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42" name="Oval 541">
                <a:extLst>
                  <a:ext uri="{FF2B5EF4-FFF2-40B4-BE49-F238E27FC236}">
                    <a16:creationId xmlns:a16="http://schemas.microsoft.com/office/drawing/2014/main" id="{D8960E09-FAB7-426D-8743-82C8E0258493}"/>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43" name="Picture 542">
                <a:extLst>
                  <a:ext uri="{FF2B5EF4-FFF2-40B4-BE49-F238E27FC236}">
                    <a16:creationId xmlns:a16="http://schemas.microsoft.com/office/drawing/2014/main" id="{E61D430D-6764-40F4-A135-5FA8B1335F5E}"/>
                  </a:ext>
                </a:extLst>
              </p:cNvPr>
              <p:cNvPicPr>
                <a:picLocks noChangeAspect="1"/>
              </p:cNvPicPr>
              <p:nvPr/>
            </p:nvPicPr>
            <p:blipFill rotWithShape="1">
              <a:blip r:embed="rId4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60" name="Freeform 6">
                <a:extLst>
                  <a:ext uri="{FF2B5EF4-FFF2-40B4-BE49-F238E27FC236}">
                    <a16:creationId xmlns:a16="http://schemas.microsoft.com/office/drawing/2014/main" id="{C153E579-C699-4076-AC2E-CFF21CF4E83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4" name="Group 23">
            <a:extLst>
              <a:ext uri="{FF2B5EF4-FFF2-40B4-BE49-F238E27FC236}">
                <a16:creationId xmlns:a16="http://schemas.microsoft.com/office/drawing/2014/main" id="{20A24230-FAAD-4142-93D9-29BD7408BC32}"/>
              </a:ext>
            </a:extLst>
          </p:cNvPr>
          <p:cNvGrpSpPr/>
          <p:nvPr/>
        </p:nvGrpSpPr>
        <p:grpSpPr>
          <a:xfrm>
            <a:off x="2479889" y="3223015"/>
            <a:ext cx="1164272" cy="187645"/>
            <a:chOff x="2479889" y="3223015"/>
            <a:chExt cx="1164272" cy="187645"/>
          </a:xfrm>
        </p:grpSpPr>
        <p:sp>
          <p:nvSpPr>
            <p:cNvPr id="712" name="Rectangle 711">
              <a:extLst>
                <a:ext uri="{FF2B5EF4-FFF2-40B4-BE49-F238E27FC236}">
                  <a16:creationId xmlns:a16="http://schemas.microsoft.com/office/drawing/2014/main" id="{165F883C-3213-47A6-9EAA-9E6D0433D0A6}"/>
                </a:ext>
              </a:extLst>
            </p:cNvPr>
            <p:cNvSpPr/>
            <p:nvPr/>
          </p:nvSpPr>
          <p:spPr>
            <a:xfrm>
              <a:off x="2479889" y="3223015"/>
              <a:ext cx="1164272" cy="18764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NGFW</a:t>
              </a:r>
            </a:p>
          </p:txBody>
        </p:sp>
        <p:pic>
          <p:nvPicPr>
            <p:cNvPr id="677" name="Graphic 676">
              <a:extLst>
                <a:ext uri="{FF2B5EF4-FFF2-40B4-BE49-F238E27FC236}">
                  <a16:creationId xmlns:a16="http://schemas.microsoft.com/office/drawing/2014/main" id="{DD69935D-7AC7-4CFD-AD89-E5E87B0675FD}"/>
                </a:ext>
              </a:extLst>
            </p:cNvPr>
            <p:cNvPicPr>
              <a:picLocks noChangeAspect="1"/>
            </p:cNvPicPr>
            <p:nvPr/>
          </p:nvPicPr>
          <p:blipFill>
            <a:blip r:embed="rId66">
              <a:extLst>
                <a:ext uri="{96DAC541-7B7A-43D3-8B79-37D633B846F1}">
                  <asvg:svgBlip xmlns:asvg="http://schemas.microsoft.com/office/drawing/2016/SVG/main" r:embed="rId125"/>
                </a:ext>
              </a:extLst>
            </a:blip>
            <a:stretch>
              <a:fillRect/>
            </a:stretch>
          </p:blipFill>
          <p:spPr>
            <a:xfrm>
              <a:off x="3412268" y="3248214"/>
              <a:ext cx="155363" cy="144264"/>
            </a:xfrm>
            <a:prstGeom prst="rect">
              <a:avLst/>
            </a:prstGeom>
          </p:spPr>
        </p:pic>
        <p:sp>
          <p:nvSpPr>
            <p:cNvPr id="719" name="Commitments_EC4D">
              <a:extLst>
                <a:ext uri="{FF2B5EF4-FFF2-40B4-BE49-F238E27FC236}">
                  <a16:creationId xmlns:a16="http://schemas.microsoft.com/office/drawing/2014/main" id="{C958996F-57E6-494D-B883-4E65280A7B8B}"/>
                </a:ext>
              </a:extLst>
            </p:cNvPr>
            <p:cNvSpPr>
              <a:spLocks noChangeAspect="1" noEditPoints="1"/>
            </p:cNvSpPr>
            <p:nvPr/>
          </p:nvSpPr>
          <p:spPr bwMode="auto">
            <a:xfrm>
              <a:off x="2541886" y="3271543"/>
              <a:ext cx="110871" cy="90284"/>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5" name="Group 14">
            <a:extLst>
              <a:ext uri="{FF2B5EF4-FFF2-40B4-BE49-F238E27FC236}">
                <a16:creationId xmlns:a16="http://schemas.microsoft.com/office/drawing/2014/main" id="{EFD24189-C621-438B-9B19-2FB6362EE70A}"/>
              </a:ext>
            </a:extLst>
          </p:cNvPr>
          <p:cNvGrpSpPr/>
          <p:nvPr/>
        </p:nvGrpSpPr>
        <p:grpSpPr>
          <a:xfrm>
            <a:off x="4093028" y="3938898"/>
            <a:ext cx="1057810" cy="241352"/>
            <a:chOff x="4155658" y="3909402"/>
            <a:chExt cx="1057810" cy="241352"/>
          </a:xfrm>
        </p:grpSpPr>
        <p:sp>
          <p:nvSpPr>
            <p:cNvPr id="665" name="Rectangle 664">
              <a:hlinkClick r:id="rId126" tooltip="Azure ExpressRoute lets you create private connections between Azure datacenters and infrastructure on your premises or in a colocation environment. ExpressRoute connections don't go over the public Internet. "/>
              <a:extLst>
                <a:ext uri="{FF2B5EF4-FFF2-40B4-BE49-F238E27FC236}">
                  <a16:creationId xmlns:a16="http://schemas.microsoft.com/office/drawing/2014/main" id="{F9889187-DF3A-4619-A6E2-E7055AEA957C}"/>
                </a:ext>
              </a:extLst>
            </p:cNvPr>
            <p:cNvSpPr/>
            <p:nvPr/>
          </p:nvSpPr>
          <p:spPr bwMode="auto">
            <a:xfrm>
              <a:off x="4155658" y="3944875"/>
              <a:ext cx="1057810"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304705"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Express Route</a:t>
              </a:r>
            </a:p>
          </p:txBody>
        </p:sp>
        <p:pic>
          <p:nvPicPr>
            <p:cNvPr id="669" name="Picture 227">
              <a:extLst>
                <a:ext uri="{FF2B5EF4-FFF2-40B4-BE49-F238E27FC236}">
                  <a16:creationId xmlns:a16="http://schemas.microsoft.com/office/drawing/2014/main" id="{E96E8648-A8C5-46D1-820B-621CD3841A38}"/>
                </a:ext>
              </a:extLst>
            </p:cNvPr>
            <p:cNvPicPr>
              <a:picLocks noChangeAspect="1"/>
            </p:cNvPicPr>
            <p:nvPr/>
          </p:nvPicPr>
          <p:blipFill>
            <a:blip r:embed="rId127">
              <a:extLst>
                <a:ext uri="{28A0092B-C50C-407E-A947-70E740481C1C}">
                  <a14:useLocalDpi xmlns:a14="http://schemas.microsoft.com/office/drawing/2010/main" val="0"/>
                </a:ext>
              </a:extLst>
            </a:blip>
            <a:stretch>
              <a:fillRect/>
            </a:stretch>
          </p:blipFill>
          <p:spPr bwMode="auto">
            <a:xfrm>
              <a:off x="4188574" y="3909402"/>
              <a:ext cx="247386" cy="241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39" name="TextBox 550">
            <a:extLst>
              <a:ext uri="{FF2B5EF4-FFF2-40B4-BE49-F238E27FC236}">
                <a16:creationId xmlns:a16="http://schemas.microsoft.com/office/drawing/2014/main" id="{25A1CD42-C2EA-4EFD-8659-36436EF9138C}"/>
              </a:ext>
            </a:extLst>
          </p:cNvPr>
          <p:cNvSpPr txBox="1"/>
          <p:nvPr/>
        </p:nvSpPr>
        <p:spPr>
          <a:xfrm>
            <a:off x="5063521" y="2874825"/>
            <a:ext cx="1247220" cy="2616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gradFill>
                  <a:gsLst>
                    <a:gs pos="0">
                      <a:srgbClr val="0078D7"/>
                    </a:gs>
                    <a:gs pos="100000">
                      <a:srgbClr val="0078D7"/>
                    </a:gs>
                  </a:gsLst>
                  <a:lin ang="5400000" scaled="1"/>
                </a:gradFill>
                <a:effectLst/>
                <a:uLnTx/>
                <a:uFillTx/>
                <a:latin typeface="Segoe UI"/>
                <a:ea typeface="+mn-ea"/>
                <a:cs typeface="+mn-cs"/>
              </a:rPr>
              <a:t>Microsoft Azure</a:t>
            </a:r>
          </a:p>
        </p:txBody>
      </p:sp>
      <p:grpSp>
        <p:nvGrpSpPr>
          <p:cNvPr id="199" name="Group 198">
            <a:extLst>
              <a:ext uri="{FF2B5EF4-FFF2-40B4-BE49-F238E27FC236}">
                <a16:creationId xmlns:a16="http://schemas.microsoft.com/office/drawing/2014/main" id="{ABF66358-FE70-4502-B1EF-A44A6770DDC9}"/>
              </a:ext>
            </a:extLst>
          </p:cNvPr>
          <p:cNvGrpSpPr/>
          <p:nvPr/>
        </p:nvGrpSpPr>
        <p:grpSpPr>
          <a:xfrm>
            <a:off x="4947501" y="3164751"/>
            <a:ext cx="1371209" cy="683351"/>
            <a:chOff x="4947501" y="3164751"/>
            <a:chExt cx="1371209" cy="683351"/>
          </a:xfrm>
        </p:grpSpPr>
        <p:sp>
          <p:nvSpPr>
            <p:cNvPr id="100" name="L-Shape 99">
              <a:hlinkClick r:id="rId128"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D49ECEC5-C8B8-4456-B57B-A195AA2835B9}"/>
                </a:ext>
              </a:extLst>
            </p:cNvPr>
            <p:cNvSpPr/>
            <p:nvPr/>
          </p:nvSpPr>
          <p:spPr bwMode="auto">
            <a:xfrm flipH="1" flipV="1">
              <a:off x="5021982" y="3164751"/>
              <a:ext cx="1221616" cy="683351"/>
            </a:xfrm>
            <a:prstGeom prst="corner">
              <a:avLst>
                <a:gd name="adj1" fmla="val 38559"/>
                <a:gd name="adj2" fmla="val 121668"/>
              </a:avLst>
            </a:prstGeom>
            <a:solidFill>
              <a:schemeClr val="bg1"/>
            </a:solidFill>
            <a:ln w="14224">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tIns="18288" rIns="18288"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05" name="TextBox 104">
              <a:extLst>
                <a:ext uri="{FF2B5EF4-FFF2-40B4-BE49-F238E27FC236}">
                  <a16:creationId xmlns:a16="http://schemas.microsoft.com/office/drawing/2014/main" id="{BFCEC4A4-0230-4F56-94B0-E4C1A59D5ABE}"/>
                </a:ext>
              </a:extLst>
            </p:cNvPr>
            <p:cNvSpPr txBox="1"/>
            <p:nvPr/>
          </p:nvSpPr>
          <p:spPr>
            <a:xfrm>
              <a:off x="4947501" y="3196090"/>
              <a:ext cx="1371209" cy="192199"/>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Marketplace</a:t>
              </a:r>
              <a:endParaRPr kumimoji="0" lang="en-US" sz="2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endParaRPr>
            </a:p>
          </p:txBody>
        </p:sp>
        <p:grpSp>
          <p:nvGrpSpPr>
            <p:cNvPr id="515" name="Group 514">
              <a:extLst>
                <a:ext uri="{FF2B5EF4-FFF2-40B4-BE49-F238E27FC236}">
                  <a16:creationId xmlns:a16="http://schemas.microsoft.com/office/drawing/2014/main" id="{AE0522EF-59F8-4201-8B38-AB6774DD8651}"/>
                </a:ext>
              </a:extLst>
            </p:cNvPr>
            <p:cNvGrpSpPr/>
            <p:nvPr/>
          </p:nvGrpSpPr>
          <p:grpSpPr>
            <a:xfrm>
              <a:off x="5478090" y="3428019"/>
              <a:ext cx="704463" cy="408092"/>
              <a:chOff x="6109711" y="3090710"/>
              <a:chExt cx="627485" cy="363499"/>
            </a:xfrm>
          </p:grpSpPr>
          <p:pic>
            <p:nvPicPr>
              <p:cNvPr id="516" name="Picture 515">
                <a:extLst>
                  <a:ext uri="{FF2B5EF4-FFF2-40B4-BE49-F238E27FC236}">
                    <a16:creationId xmlns:a16="http://schemas.microsoft.com/office/drawing/2014/main" id="{E789CB8D-EF79-4F04-AEB9-BB401CAC3B99}"/>
                  </a:ext>
                </a:extLst>
              </p:cNvPr>
              <p:cNvPicPr>
                <a:picLocks noChangeAspect="1"/>
              </p:cNvPicPr>
              <p:nvPr/>
            </p:nvPicPr>
            <p:blipFill>
              <a:blip r:embed="rId129">
                <a:extLst>
                  <a:ext uri="{28A0092B-C50C-407E-A947-70E740481C1C}">
                    <a14:useLocalDpi xmlns:a14="http://schemas.microsoft.com/office/drawing/2010/main" val="0"/>
                  </a:ext>
                </a:extLst>
              </a:blip>
              <a:stretch>
                <a:fillRect/>
              </a:stretch>
            </p:blipFill>
            <p:spPr>
              <a:xfrm>
                <a:off x="6110502" y="3310834"/>
                <a:ext cx="143375" cy="143375"/>
              </a:xfrm>
              <a:prstGeom prst="rect">
                <a:avLst/>
              </a:prstGeom>
            </p:spPr>
          </p:pic>
          <p:pic>
            <p:nvPicPr>
              <p:cNvPr id="517" name="Picture 516">
                <a:extLst>
                  <a:ext uri="{FF2B5EF4-FFF2-40B4-BE49-F238E27FC236}">
                    <a16:creationId xmlns:a16="http://schemas.microsoft.com/office/drawing/2014/main" id="{8DA88A3E-8446-475A-9D4D-5B873018DA5E}"/>
                  </a:ext>
                </a:extLst>
              </p:cNvPr>
              <p:cNvPicPr>
                <a:picLocks noChangeAspect="1"/>
              </p:cNvPicPr>
              <p:nvPr/>
            </p:nvPicPr>
            <p:blipFill>
              <a:blip r:embed="rId130">
                <a:extLst>
                  <a:ext uri="{28A0092B-C50C-407E-A947-70E740481C1C}">
                    <a14:useLocalDpi xmlns:a14="http://schemas.microsoft.com/office/drawing/2010/main" val="0"/>
                  </a:ext>
                </a:extLst>
              </a:blip>
              <a:stretch>
                <a:fillRect/>
              </a:stretch>
            </p:blipFill>
            <p:spPr>
              <a:xfrm>
                <a:off x="6335864" y="3281630"/>
                <a:ext cx="140760" cy="140760"/>
              </a:xfrm>
              <a:prstGeom prst="rect">
                <a:avLst/>
              </a:prstGeom>
            </p:spPr>
          </p:pic>
          <p:pic>
            <p:nvPicPr>
              <p:cNvPr id="518" name="Picture 517">
                <a:extLst>
                  <a:ext uri="{FF2B5EF4-FFF2-40B4-BE49-F238E27FC236}">
                    <a16:creationId xmlns:a16="http://schemas.microsoft.com/office/drawing/2014/main" id="{18542EE9-DBE3-49C2-B25F-1EBC4CF1FE84}"/>
                  </a:ext>
                </a:extLst>
              </p:cNvPr>
              <p:cNvPicPr>
                <a:picLocks noChangeAspect="1"/>
              </p:cNvPicPr>
              <p:nvPr/>
            </p:nvPicPr>
            <p:blipFill>
              <a:blip r:embed="rId131">
                <a:extLst>
                  <a:ext uri="{28A0092B-C50C-407E-A947-70E740481C1C}">
                    <a14:useLocalDpi xmlns:a14="http://schemas.microsoft.com/office/drawing/2010/main" val="0"/>
                  </a:ext>
                </a:extLst>
              </a:blip>
              <a:stretch>
                <a:fillRect/>
              </a:stretch>
            </p:blipFill>
            <p:spPr>
              <a:xfrm>
                <a:off x="6109711" y="3096167"/>
                <a:ext cx="144712" cy="144712"/>
              </a:xfrm>
              <a:prstGeom prst="rect">
                <a:avLst/>
              </a:prstGeom>
            </p:spPr>
          </p:pic>
          <p:pic>
            <p:nvPicPr>
              <p:cNvPr id="519" name="Picture 518">
                <a:extLst>
                  <a:ext uri="{FF2B5EF4-FFF2-40B4-BE49-F238E27FC236}">
                    <a16:creationId xmlns:a16="http://schemas.microsoft.com/office/drawing/2014/main" id="{DFDDEE88-6B06-4C7E-893D-67D5B4CAC215}"/>
                  </a:ext>
                </a:extLst>
              </p:cNvPr>
              <p:cNvPicPr>
                <a:picLocks noChangeAspect="1"/>
              </p:cNvPicPr>
              <p:nvPr/>
            </p:nvPicPr>
            <p:blipFill>
              <a:blip r:embed="rId132">
                <a:extLst>
                  <a:ext uri="{28A0092B-C50C-407E-A947-70E740481C1C}">
                    <a14:useLocalDpi xmlns:a14="http://schemas.microsoft.com/office/drawing/2010/main" val="0"/>
                  </a:ext>
                </a:extLst>
              </a:blip>
              <a:stretch>
                <a:fillRect/>
              </a:stretch>
            </p:blipFill>
            <p:spPr>
              <a:xfrm>
                <a:off x="6325693" y="3090710"/>
                <a:ext cx="143375" cy="143375"/>
              </a:xfrm>
              <a:prstGeom prst="rect">
                <a:avLst/>
              </a:prstGeom>
            </p:spPr>
          </p:pic>
          <p:grpSp>
            <p:nvGrpSpPr>
              <p:cNvPr id="520" name="Group 519">
                <a:extLst>
                  <a:ext uri="{FF2B5EF4-FFF2-40B4-BE49-F238E27FC236}">
                    <a16:creationId xmlns:a16="http://schemas.microsoft.com/office/drawing/2014/main" id="{1D86705C-4908-4323-92FB-7C81F15C9C46}"/>
                  </a:ext>
                </a:extLst>
              </p:cNvPr>
              <p:cNvGrpSpPr/>
              <p:nvPr/>
            </p:nvGrpSpPr>
            <p:grpSpPr>
              <a:xfrm>
                <a:off x="6548524" y="3342843"/>
                <a:ext cx="188672" cy="45740"/>
                <a:chOff x="1287209" y="960836"/>
                <a:chExt cx="418504" cy="101463"/>
              </a:xfrm>
              <a:solidFill>
                <a:schemeClr val="tx1">
                  <a:lumMod val="65000"/>
                  <a:lumOff val="35000"/>
                </a:schemeClr>
              </a:solidFill>
            </p:grpSpPr>
            <p:sp>
              <p:nvSpPr>
                <p:cNvPr id="522" name="Oval 521">
                  <a:extLst>
                    <a:ext uri="{FF2B5EF4-FFF2-40B4-BE49-F238E27FC236}">
                      <a16:creationId xmlns:a16="http://schemas.microsoft.com/office/drawing/2014/main" id="{4DC86AFC-F905-440D-8DA7-C7ABF53D304A}"/>
                    </a:ext>
                  </a:extLst>
                </p:cNvPr>
                <p:cNvSpPr/>
                <p:nvPr/>
              </p:nvSpPr>
              <p:spPr bwMode="auto">
                <a:xfrm>
                  <a:off x="1287209" y="960836"/>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3" name="Oval 522">
                  <a:extLst>
                    <a:ext uri="{FF2B5EF4-FFF2-40B4-BE49-F238E27FC236}">
                      <a16:creationId xmlns:a16="http://schemas.microsoft.com/office/drawing/2014/main" id="{8EE34B56-4BD7-46FB-B548-1C8FFE495111}"/>
                    </a:ext>
                  </a:extLst>
                </p:cNvPr>
                <p:cNvSpPr/>
                <p:nvPr/>
              </p:nvSpPr>
              <p:spPr bwMode="auto">
                <a:xfrm>
                  <a:off x="1445754" y="960845"/>
                  <a:ext cx="101414"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4" name="Oval 523">
                  <a:extLst>
                    <a:ext uri="{FF2B5EF4-FFF2-40B4-BE49-F238E27FC236}">
                      <a16:creationId xmlns:a16="http://schemas.microsoft.com/office/drawing/2014/main" id="{3694CA44-D4AF-4863-8DA4-20BD46436FE0}"/>
                    </a:ext>
                  </a:extLst>
                </p:cNvPr>
                <p:cNvSpPr/>
                <p:nvPr/>
              </p:nvSpPr>
              <p:spPr bwMode="auto">
                <a:xfrm>
                  <a:off x="1604299" y="960883"/>
                  <a:ext cx="101414"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21" name="Picture 520">
                <a:extLst>
                  <a:ext uri="{FF2B5EF4-FFF2-40B4-BE49-F238E27FC236}">
                    <a16:creationId xmlns:a16="http://schemas.microsoft.com/office/drawing/2014/main" id="{137DE8CA-6A4A-4865-995B-E2BA11CF575B}"/>
                  </a:ext>
                </a:extLst>
              </p:cNvPr>
              <p:cNvPicPr>
                <a:picLocks noChangeAspect="1"/>
              </p:cNvPicPr>
              <p:nvPr/>
            </p:nvPicPr>
            <p:blipFill>
              <a:blip r:embed="rId133">
                <a:extLst>
                  <a:ext uri="{28A0092B-C50C-407E-A947-70E740481C1C}">
                    <a14:useLocalDpi xmlns:a14="http://schemas.microsoft.com/office/drawing/2010/main" val="0"/>
                  </a:ext>
                </a:extLst>
              </a:blip>
              <a:stretch>
                <a:fillRect/>
              </a:stretch>
            </p:blipFill>
            <p:spPr>
              <a:xfrm>
                <a:off x="6574513" y="3095267"/>
                <a:ext cx="140332" cy="140332"/>
              </a:xfrm>
              <a:prstGeom prst="rect">
                <a:avLst/>
              </a:prstGeom>
            </p:spPr>
          </p:pic>
        </p:grpSp>
      </p:grpSp>
      <p:grpSp>
        <p:nvGrpSpPr>
          <p:cNvPr id="153" name="Group 152">
            <a:extLst>
              <a:ext uri="{FF2B5EF4-FFF2-40B4-BE49-F238E27FC236}">
                <a16:creationId xmlns:a16="http://schemas.microsoft.com/office/drawing/2014/main" id="{D2A4DE7F-EF4F-4F7E-801D-650E1FEB6053}"/>
              </a:ext>
            </a:extLst>
          </p:cNvPr>
          <p:cNvGrpSpPr/>
          <p:nvPr/>
        </p:nvGrpSpPr>
        <p:grpSpPr>
          <a:xfrm>
            <a:off x="2472457" y="3456261"/>
            <a:ext cx="885959" cy="512471"/>
            <a:chOff x="2144444" y="2975502"/>
            <a:chExt cx="935157" cy="512471"/>
          </a:xfrm>
        </p:grpSpPr>
        <p:sp>
          <p:nvSpPr>
            <p:cNvPr id="679" name="Rectangle 678">
              <a:extLst>
                <a:ext uri="{FF2B5EF4-FFF2-40B4-BE49-F238E27FC236}">
                  <a16:creationId xmlns:a16="http://schemas.microsoft.com/office/drawing/2014/main" id="{A029A06F-AE8A-4377-A597-25D203344D73}"/>
                </a:ext>
              </a:extLst>
            </p:cNvPr>
            <p:cNvSpPr/>
            <p:nvPr/>
          </p:nvSpPr>
          <p:spPr>
            <a:xfrm>
              <a:off x="2144444" y="3350115"/>
              <a:ext cx="935157" cy="137858"/>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VPN &amp; Proxy</a:t>
              </a:r>
            </a:p>
          </p:txBody>
        </p:sp>
        <p:sp>
          <p:nvSpPr>
            <p:cNvPr id="687" name="Rectangle 686">
              <a:extLst>
                <a:ext uri="{FF2B5EF4-FFF2-40B4-BE49-F238E27FC236}">
                  <a16:creationId xmlns:a16="http://schemas.microsoft.com/office/drawing/2014/main" id="{B2CFCAB9-AC85-4853-A575-B4421DF8EA45}"/>
                </a:ext>
              </a:extLst>
            </p:cNvPr>
            <p:cNvSpPr/>
            <p:nvPr/>
          </p:nvSpPr>
          <p:spPr>
            <a:xfrm>
              <a:off x="2144445" y="2975502"/>
              <a:ext cx="922069" cy="137858"/>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Edge DLP</a:t>
              </a:r>
            </a:p>
          </p:txBody>
        </p:sp>
        <p:sp>
          <p:nvSpPr>
            <p:cNvPr id="695" name="Rectangle 694">
              <a:extLst>
                <a:ext uri="{FF2B5EF4-FFF2-40B4-BE49-F238E27FC236}">
                  <a16:creationId xmlns:a16="http://schemas.microsoft.com/office/drawing/2014/main" id="{C3BB896A-BBFC-432A-ADC2-6DFC18D6B8DF}"/>
                </a:ext>
              </a:extLst>
            </p:cNvPr>
            <p:cNvSpPr/>
            <p:nvPr/>
          </p:nvSpPr>
          <p:spPr>
            <a:xfrm>
              <a:off x="2144445" y="3162132"/>
              <a:ext cx="926257" cy="137858"/>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IPS/IDS/NDR</a:t>
              </a:r>
            </a:p>
          </p:txBody>
        </p:sp>
        <p:sp>
          <p:nvSpPr>
            <p:cNvPr id="702" name="Commitments_EC4D">
              <a:extLst>
                <a:ext uri="{FF2B5EF4-FFF2-40B4-BE49-F238E27FC236}">
                  <a16:creationId xmlns:a16="http://schemas.microsoft.com/office/drawing/2014/main" id="{71108290-3BBA-47E5-8047-0B4C91CBC6A6}"/>
                </a:ext>
              </a:extLst>
            </p:cNvPr>
            <p:cNvSpPr>
              <a:spLocks noChangeAspect="1" noEditPoints="1"/>
            </p:cNvSpPr>
            <p:nvPr/>
          </p:nvSpPr>
          <p:spPr bwMode="auto">
            <a:xfrm>
              <a:off x="2223657" y="2994105"/>
              <a:ext cx="117028" cy="94800"/>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3" name="Commitments_EC4D">
              <a:extLst>
                <a:ext uri="{FF2B5EF4-FFF2-40B4-BE49-F238E27FC236}">
                  <a16:creationId xmlns:a16="http://schemas.microsoft.com/office/drawing/2014/main" id="{291327A9-64EF-4BDA-A268-B4F6573F7064}"/>
                </a:ext>
              </a:extLst>
            </p:cNvPr>
            <p:cNvSpPr>
              <a:spLocks noChangeAspect="1" noEditPoints="1"/>
            </p:cNvSpPr>
            <p:nvPr/>
          </p:nvSpPr>
          <p:spPr bwMode="auto">
            <a:xfrm>
              <a:off x="2210247" y="3193361"/>
              <a:ext cx="117028" cy="8945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4" name="Commitments_EC4D">
              <a:extLst>
                <a:ext uri="{FF2B5EF4-FFF2-40B4-BE49-F238E27FC236}">
                  <a16:creationId xmlns:a16="http://schemas.microsoft.com/office/drawing/2014/main" id="{9181397D-D9C8-4F52-9921-D94F9DB5B67E}"/>
                </a:ext>
              </a:extLst>
            </p:cNvPr>
            <p:cNvSpPr>
              <a:spLocks noChangeAspect="1" noEditPoints="1"/>
            </p:cNvSpPr>
            <p:nvPr/>
          </p:nvSpPr>
          <p:spPr bwMode="auto">
            <a:xfrm>
              <a:off x="2222036" y="3372522"/>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20" name="Group 119">
            <a:extLst>
              <a:ext uri="{FF2B5EF4-FFF2-40B4-BE49-F238E27FC236}">
                <a16:creationId xmlns:a16="http://schemas.microsoft.com/office/drawing/2014/main" id="{2587F4DC-1CE2-4B98-BDF6-2408197FE26C}"/>
              </a:ext>
            </a:extLst>
          </p:cNvPr>
          <p:cNvGrpSpPr/>
          <p:nvPr/>
        </p:nvGrpSpPr>
        <p:grpSpPr>
          <a:xfrm>
            <a:off x="2357272" y="4593403"/>
            <a:ext cx="1017153" cy="175683"/>
            <a:chOff x="2357272" y="4593403"/>
            <a:chExt cx="1017153" cy="175683"/>
          </a:xfrm>
        </p:grpSpPr>
        <p:sp>
          <p:nvSpPr>
            <p:cNvPr id="787" name="Rectangle 786">
              <a:hlinkClick r:id="rId134" tooltip="Microsoft Azure Stack is a hybrid cloud platform that lets you provide Azure services from your datacenter. Security and compliance are areas of major investment for Azure Stack."/>
              <a:extLst>
                <a:ext uri="{FF2B5EF4-FFF2-40B4-BE49-F238E27FC236}">
                  <a16:creationId xmlns:a16="http://schemas.microsoft.com/office/drawing/2014/main" id="{1EF0A278-F7DA-44D1-BB99-7A7B7089A10E}"/>
                </a:ext>
              </a:extLst>
            </p:cNvPr>
            <p:cNvSpPr/>
            <p:nvPr/>
          </p:nvSpPr>
          <p:spPr>
            <a:xfrm>
              <a:off x="2357272" y="4593403"/>
              <a:ext cx="1017153"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Stack</a:t>
              </a:r>
            </a:p>
          </p:txBody>
        </p:sp>
        <p:pic>
          <p:nvPicPr>
            <p:cNvPr id="150" name="Picture 149">
              <a:extLst>
                <a:ext uri="{FF2B5EF4-FFF2-40B4-BE49-F238E27FC236}">
                  <a16:creationId xmlns:a16="http://schemas.microsoft.com/office/drawing/2014/main" id="{2BC538A9-F2EF-42A1-9153-5CFA9F774EC1}"/>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392864" y="4625084"/>
              <a:ext cx="150932" cy="112545"/>
            </a:xfrm>
            <a:prstGeom prst="rect">
              <a:avLst/>
            </a:prstGeom>
          </p:spPr>
        </p:pic>
      </p:grpSp>
      <p:grpSp>
        <p:nvGrpSpPr>
          <p:cNvPr id="101" name="Group 100">
            <a:extLst>
              <a:ext uri="{FF2B5EF4-FFF2-40B4-BE49-F238E27FC236}">
                <a16:creationId xmlns:a16="http://schemas.microsoft.com/office/drawing/2014/main" id="{2F7EC89E-8A15-4049-AC02-BE30889D474E}"/>
              </a:ext>
            </a:extLst>
          </p:cNvPr>
          <p:cNvGrpSpPr/>
          <p:nvPr/>
        </p:nvGrpSpPr>
        <p:grpSpPr>
          <a:xfrm>
            <a:off x="2093762" y="3830874"/>
            <a:ext cx="1270503" cy="353424"/>
            <a:chOff x="2123430" y="3828285"/>
            <a:chExt cx="1187138" cy="353424"/>
          </a:xfrm>
        </p:grpSpPr>
        <p:sp>
          <p:nvSpPr>
            <p:cNvPr id="582" name="Rectangle 581">
              <a:hlinkClick r:id="rId135" tooltip="Microsoft Entra Private Access &amp; App Proxy are modern secure replacements for VPN for users accessing private apps and resources. Microsoft Entra Private Access is for FQDNs &amp; IPs, App Proxy is for HTTPS and modern authentication protocols. "/>
              <a:extLst>
                <a:ext uri="{FF2B5EF4-FFF2-40B4-BE49-F238E27FC236}">
                  <a16:creationId xmlns:a16="http://schemas.microsoft.com/office/drawing/2014/main" id="{5417E46D-6511-48A9-8F0F-7A083A78B4E5}"/>
                </a:ext>
              </a:extLst>
            </p:cNvPr>
            <p:cNvSpPr/>
            <p:nvPr/>
          </p:nvSpPr>
          <p:spPr>
            <a:xfrm>
              <a:off x="2123430" y="3828285"/>
              <a:ext cx="1187138" cy="353424"/>
            </a:xfrm>
            <a:prstGeom prst="rect">
              <a:avLst/>
            </a:prstGeom>
            <a:solidFill>
              <a:schemeClr val="bg1"/>
            </a:solidFill>
            <a:ln w="19050">
              <a:solidFill>
                <a:srgbClr val="5C2D9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91440" rtlCol="0" anchor="ctr">
              <a:noAutofit/>
            </a:bodyPr>
            <a:lstStyle/>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72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 Private Access &amp; App Proxy</a:t>
              </a:r>
            </a:p>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600" b="0" i="1" u="none" strike="noStrike" kern="1200" cap="none" spc="0" normalizeH="0" baseline="0" noProof="0">
                  <a:ln>
                    <a:noFill/>
                  </a:ln>
                  <a:solidFill>
                    <a:srgbClr val="5C2D91"/>
                  </a:solidFill>
                  <a:effectLst/>
                  <a:uLnTx/>
                  <a:uFillTx/>
                  <a:latin typeface="Segoe UI Semibold" panose="020B0702040204020203" pitchFamily="34" charset="0"/>
                  <a:cs typeface="Segoe UI Semibold" panose="020B0702040204020203" pitchFamily="34" charset="0"/>
                </a:rPr>
                <a:t>Beyond User VPN</a:t>
              </a:r>
            </a:p>
          </p:txBody>
        </p:sp>
        <p:pic>
          <p:nvPicPr>
            <p:cNvPr id="113" name="Picture 112">
              <a:extLst>
                <a:ext uri="{FF2B5EF4-FFF2-40B4-BE49-F238E27FC236}">
                  <a16:creationId xmlns:a16="http://schemas.microsoft.com/office/drawing/2014/main" id="{B3E627A3-008C-4961-B31E-74DB333A5DBA}"/>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2175425" y="3957243"/>
              <a:ext cx="170198" cy="189843"/>
            </a:xfrm>
            <a:prstGeom prst="rect">
              <a:avLst/>
            </a:prstGeom>
          </p:spPr>
        </p:pic>
      </p:grpSp>
      <p:sp>
        <p:nvSpPr>
          <p:cNvPr id="3" name="Rectangle 2">
            <a:extLst>
              <a:ext uri="{FF2B5EF4-FFF2-40B4-BE49-F238E27FC236}">
                <a16:creationId xmlns:a16="http://schemas.microsoft.com/office/drawing/2014/main" id="{84745DB0-7B18-4A4B-AE44-64FA48E6E057}"/>
              </a:ext>
            </a:extLst>
          </p:cNvPr>
          <p:cNvSpPr/>
          <p:nvPr/>
        </p:nvSpPr>
        <p:spPr>
          <a:xfrm>
            <a:off x="6443622" y="1152404"/>
            <a:ext cx="1803257" cy="803553"/>
          </a:xfrm>
          <a:prstGeom prst="rect">
            <a:avLst/>
          </a:prstGeom>
          <a:noFill/>
          <a:ln w="14224">
            <a:noFill/>
          </a:ln>
        </p:spPr>
        <p:txBody>
          <a:bodyPr wrap="square">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Security Guidance</a:t>
            </a:r>
          </a:p>
          <a:p>
            <a:pPr marL="0" marR="0" lvl="0" indent="0" algn="l" defTabSz="914400" rtl="0" eaLnBrk="1" fontAlgn="auto" latinLnBrk="0" hangingPunct="1">
              <a:lnSpc>
                <a:spcPct val="97000"/>
              </a:lnSpc>
              <a:spcBef>
                <a:spcPts val="0"/>
              </a:spcBef>
              <a:spcAft>
                <a:spcPts val="0"/>
              </a:spcAft>
              <a:buClrTx/>
              <a:buSzTx/>
              <a:buFontTx/>
              <a:buNone/>
              <a:tabLst/>
              <a:defRPr/>
            </a:pPr>
            <a:endPar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 action="ppaction://noaction"/>
              </a:rPr>
              <a:t>Security Adoption Framework</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 action="ppaction://noaction"/>
              </a:rPr>
              <a:t>Security </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6" tooltip="Technical guidance to help security professionals build and implement cybersecurity strategy, architecture, prioritized roadmaps, best practices, getting started guides, and more. "/>
              </a:rPr>
              <a:t>Documentation</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 action="ppaction://noaction"/>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Security </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7" tooltip="The Azure Security Benchmark (ASB) provides prescriptive best practices and recommendations to help improve the security of workloads, data, and services on Azure."/>
              </a:rPr>
              <a:t>Benchmarks</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36" name="Group 135">
            <a:extLst>
              <a:ext uri="{FF2B5EF4-FFF2-40B4-BE49-F238E27FC236}">
                <a16:creationId xmlns:a16="http://schemas.microsoft.com/office/drawing/2014/main" id="{940E99A8-8667-4981-B671-471AD815E4FE}"/>
              </a:ext>
            </a:extLst>
          </p:cNvPr>
          <p:cNvGrpSpPr/>
          <p:nvPr/>
        </p:nvGrpSpPr>
        <p:grpSpPr>
          <a:xfrm>
            <a:off x="6813731" y="4750846"/>
            <a:ext cx="1332140" cy="153063"/>
            <a:chOff x="6813731" y="4750846"/>
            <a:chExt cx="1332140" cy="153063"/>
          </a:xfrm>
        </p:grpSpPr>
        <p:sp>
          <p:nvSpPr>
            <p:cNvPr id="688" name="Rectangle 687">
              <a:hlinkClick r:id="rId138" tooltip="Azure offers hundreds of services to help organizations meet security and productivity objectives"/>
              <a:extLst>
                <a:ext uri="{FF2B5EF4-FFF2-40B4-BE49-F238E27FC236}">
                  <a16:creationId xmlns:a16="http://schemas.microsoft.com/office/drawing/2014/main" id="{7963C6CD-FC37-4FE2-AF9B-8C2E4680BA37}"/>
                </a:ext>
              </a:extLst>
            </p:cNvPr>
            <p:cNvSpPr/>
            <p:nvPr/>
          </p:nvSpPr>
          <p:spPr>
            <a:xfrm>
              <a:off x="6813731" y="4750846"/>
              <a:ext cx="1332140" cy="153063"/>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700" b="0" i="1" u="none" strike="noStrike" kern="1200" cap="none" spc="0" normalizeH="0" baseline="0" noProof="0">
                  <a:ln>
                    <a:noFill/>
                  </a:ln>
                  <a:solidFill>
                    <a:srgbClr val="3C3C3C"/>
                  </a:solidFill>
                  <a:effectLst/>
                  <a:uLnTx/>
                  <a:uFillTx/>
                  <a:latin typeface="Segoe UI" panose="020B0502040204020203" pitchFamily="34" charset="0"/>
                  <a:ea typeface="+mn-ea"/>
                  <a:cs typeface="Segoe UI" panose="020B0502040204020203" pitchFamily="34" charset="0"/>
                </a:rPr>
                <a:t>Security &amp; Other Services</a:t>
              </a:r>
            </a:p>
          </p:txBody>
        </p:sp>
        <p:grpSp>
          <p:nvGrpSpPr>
            <p:cNvPr id="102" name="Group 101">
              <a:extLst>
                <a:ext uri="{FF2B5EF4-FFF2-40B4-BE49-F238E27FC236}">
                  <a16:creationId xmlns:a16="http://schemas.microsoft.com/office/drawing/2014/main" id="{0DB0F1ED-6A41-424B-868C-BBD6BBB667E7}"/>
                </a:ext>
              </a:extLst>
            </p:cNvPr>
            <p:cNvGrpSpPr/>
            <p:nvPr/>
          </p:nvGrpSpPr>
          <p:grpSpPr>
            <a:xfrm>
              <a:off x="6885357" y="4817123"/>
              <a:ext cx="105570" cy="25583"/>
              <a:chOff x="6660452" y="3094221"/>
              <a:chExt cx="188672" cy="45719"/>
            </a:xfrm>
          </p:grpSpPr>
          <p:sp>
            <p:nvSpPr>
              <p:cNvPr id="110" name="Oval 109">
                <a:extLst>
                  <a:ext uri="{FF2B5EF4-FFF2-40B4-BE49-F238E27FC236}">
                    <a16:creationId xmlns:a16="http://schemas.microsoft.com/office/drawing/2014/main" id="{7B3E62CD-7F8A-46CC-8BAE-4691724F58E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1" name="Oval 110">
                <a:extLst>
                  <a:ext uri="{FF2B5EF4-FFF2-40B4-BE49-F238E27FC236}">
                    <a16:creationId xmlns:a16="http://schemas.microsoft.com/office/drawing/2014/main" id="{0343811B-56C3-461D-B065-DB1BB6421E5D}"/>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D5EF34EC-591A-477C-AA1B-83A2FC1B9695}"/>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697" name="Group 696">
            <a:extLst>
              <a:ext uri="{FF2B5EF4-FFF2-40B4-BE49-F238E27FC236}">
                <a16:creationId xmlns:a16="http://schemas.microsoft.com/office/drawing/2014/main" id="{60967A4C-6687-4949-884E-EB39984EFB95}"/>
              </a:ext>
            </a:extLst>
          </p:cNvPr>
          <p:cNvGrpSpPr/>
          <p:nvPr/>
        </p:nvGrpSpPr>
        <p:grpSpPr>
          <a:xfrm>
            <a:off x="8697244" y="3005674"/>
            <a:ext cx="1283140" cy="409387"/>
            <a:chOff x="8686501" y="2842004"/>
            <a:chExt cx="1384866" cy="457176"/>
          </a:xfrm>
        </p:grpSpPr>
        <p:grpSp>
          <p:nvGrpSpPr>
            <p:cNvPr id="698" name="Group 697">
              <a:extLst>
                <a:ext uri="{FF2B5EF4-FFF2-40B4-BE49-F238E27FC236}">
                  <a16:creationId xmlns:a16="http://schemas.microsoft.com/office/drawing/2014/main" id="{D6ED7781-96EC-4A69-8F58-34134CA39400}"/>
                </a:ext>
              </a:extLst>
            </p:cNvPr>
            <p:cNvGrpSpPr/>
            <p:nvPr/>
          </p:nvGrpSpPr>
          <p:grpSpPr>
            <a:xfrm>
              <a:off x="8686501" y="2842004"/>
              <a:ext cx="1384866" cy="457176"/>
              <a:chOff x="4095283" y="4588248"/>
              <a:chExt cx="1460967" cy="482298"/>
            </a:xfrm>
          </p:grpSpPr>
          <p:sp>
            <p:nvSpPr>
              <p:cNvPr id="714" name="TextBox 713">
                <a:extLst>
                  <a:ext uri="{FF2B5EF4-FFF2-40B4-BE49-F238E27FC236}">
                    <a16:creationId xmlns:a16="http://schemas.microsoft.com/office/drawing/2014/main" id="{37A8412A-AB6F-4033-BC4F-B0E20E32D9F7}"/>
                  </a:ext>
                </a:extLst>
              </p:cNvPr>
              <p:cNvSpPr txBox="1"/>
              <p:nvPr/>
            </p:nvSpPr>
            <p:spPr>
              <a:xfrm>
                <a:off x="4362919" y="4588248"/>
                <a:ext cx="769840" cy="482298"/>
              </a:xfrm>
              <a:prstGeom prst="rect">
                <a:avLst/>
              </a:prstGeom>
              <a:noFill/>
            </p:spPr>
            <p:txBody>
              <a:bodyPr wrap="square">
                <a:spAutoFit/>
              </a:bodyPr>
              <a:lstStyle/>
              <a:p>
                <a:pPr marL="169863" marR="0" lvl="0" indent="0" algn="ctr" defTabSz="914400" rtl="0" eaLnBrk="1" fontAlgn="auto" latinLnBrk="0" hangingPunct="1">
                  <a:lnSpc>
                    <a:spcPct val="97000"/>
                  </a:lnSpc>
                  <a:spcBef>
                    <a:spcPts val="0"/>
                  </a:spcBef>
                  <a:spcAft>
                    <a:spcPts val="200"/>
                  </a:spcAft>
                  <a:buClrTx/>
                  <a:buSzTx/>
                  <a:buFontTx/>
                  <a:buNone/>
                  <a:tabLst/>
                  <a:defRPr/>
                </a:pPr>
                <a:r>
                  <a:rPr kumimoji="0" lang="en-US" sz="600" b="0" i="0" u="none" strike="noStrike" kern="1200" cap="none" spc="0" normalizeH="0" baseline="0" noProof="0">
                    <a:ln>
                      <a:noFill/>
                    </a:ln>
                    <a:solidFill>
                      <a:schemeClr val="bg2">
                        <a:lumMod val="50000"/>
                      </a:schemeClr>
                    </a:solidFill>
                    <a:effectLst/>
                    <a:uLnTx/>
                    <a:uFillTx/>
                    <a:latin typeface="Segoe UI Semibold" panose="020B0702040204020203" pitchFamily="34" charset="0"/>
                    <a:cs typeface="Segoe UI Semibold" panose="020B0702040204020203" pitchFamily="34" charset="0"/>
                  </a:rPr>
                  <a:t>Discover</a:t>
                </a:r>
              </a:p>
              <a:p>
                <a:pPr marL="169863" marR="0" lvl="0" indent="0" algn="ctr" defTabSz="914400" rtl="0" eaLnBrk="1" fontAlgn="auto" latinLnBrk="0" hangingPunct="1">
                  <a:lnSpc>
                    <a:spcPct val="97000"/>
                  </a:lnSpc>
                  <a:spcBef>
                    <a:spcPts val="0"/>
                  </a:spcBef>
                  <a:spcAft>
                    <a:spcPts val="200"/>
                  </a:spcAft>
                  <a:buClrTx/>
                  <a:buSzTx/>
                  <a:buFontTx/>
                  <a:buNone/>
                  <a:tabLst/>
                  <a:defRPr/>
                </a:pPr>
                <a:endParaRPr kumimoji="0" lang="en-US" sz="600" b="0" i="0" u="none" strike="noStrike" kern="1200" cap="none" spc="0" normalizeH="0" baseline="0" noProof="0">
                  <a:ln>
                    <a:noFill/>
                  </a:ln>
                  <a:solidFill>
                    <a:schemeClr val="bg2">
                      <a:lumMod val="50000"/>
                    </a:schemeClr>
                  </a:solidFill>
                  <a:effectLst/>
                  <a:uLnTx/>
                  <a:uFillTx/>
                  <a:latin typeface="Segoe UI Semibold" panose="020B0702040204020203" pitchFamily="34" charset="0"/>
                  <a:cs typeface="Segoe UI Semibold" panose="020B0702040204020203" pitchFamily="34" charset="0"/>
                </a:endParaRPr>
              </a:p>
              <a:p>
                <a:pPr marL="169863" marR="0" lvl="0" indent="0" algn="ctr" defTabSz="914400" rtl="0" eaLnBrk="1" fontAlgn="auto" latinLnBrk="0" hangingPunct="1">
                  <a:lnSpc>
                    <a:spcPct val="97000"/>
                  </a:lnSpc>
                  <a:spcBef>
                    <a:spcPts val="0"/>
                  </a:spcBef>
                  <a:spcAft>
                    <a:spcPts val="200"/>
                  </a:spcAft>
                  <a:buClrTx/>
                  <a:buSzTx/>
                  <a:buFontTx/>
                  <a:buNone/>
                  <a:tabLst/>
                  <a:defRPr/>
                </a:pPr>
                <a:r>
                  <a:rPr kumimoji="0" lang="en-US" sz="600" b="0" i="0" u="none" strike="noStrike" kern="1200" cap="none" spc="0" normalizeH="0" baseline="0" noProof="0">
                    <a:ln>
                      <a:noFill/>
                    </a:ln>
                    <a:solidFill>
                      <a:schemeClr val="bg2">
                        <a:lumMod val="50000"/>
                      </a:schemeClr>
                    </a:solidFill>
                    <a:effectLst/>
                    <a:uLnTx/>
                    <a:uFillTx/>
                    <a:latin typeface="Segoe UI Semibold" panose="020B0702040204020203" pitchFamily="34" charset="0"/>
                    <a:cs typeface="Segoe UI Semibold" panose="020B0702040204020203" pitchFamily="34" charset="0"/>
                  </a:rPr>
                  <a:t>Protect</a:t>
                </a:r>
              </a:p>
            </p:txBody>
          </p:sp>
          <p:sp>
            <p:nvSpPr>
              <p:cNvPr id="716" name="TextBox 715">
                <a:extLst>
                  <a:ext uri="{FF2B5EF4-FFF2-40B4-BE49-F238E27FC236}">
                    <a16:creationId xmlns:a16="http://schemas.microsoft.com/office/drawing/2014/main" id="{AFDD54AA-289D-4449-A210-1D98AAA981FD}"/>
                  </a:ext>
                </a:extLst>
              </p:cNvPr>
              <p:cNvSpPr txBox="1"/>
              <p:nvPr/>
            </p:nvSpPr>
            <p:spPr>
              <a:xfrm>
                <a:off x="5038726" y="4723311"/>
                <a:ext cx="517524" cy="21755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a:solidFill>
                      <a:schemeClr val="bg2">
                        <a:lumMod val="50000"/>
                      </a:schemeClr>
                    </a:solidFill>
                    <a:latin typeface="Segoe UI Semibold" panose="020B0702040204020203" pitchFamily="34" charset="0"/>
                    <a:cs typeface="Segoe UI Semibold" panose="020B0702040204020203" pitchFamily="34" charset="0"/>
                  </a:rPr>
                  <a:t>Classify</a:t>
                </a:r>
              </a:p>
            </p:txBody>
          </p:sp>
          <p:sp>
            <p:nvSpPr>
              <p:cNvPr id="720" name="TextBox 719">
                <a:extLst>
                  <a:ext uri="{FF2B5EF4-FFF2-40B4-BE49-F238E27FC236}">
                    <a16:creationId xmlns:a16="http://schemas.microsoft.com/office/drawing/2014/main" id="{84DDC6B3-A5B4-4115-860A-4D4BA5099389}"/>
                  </a:ext>
                </a:extLst>
              </p:cNvPr>
              <p:cNvSpPr txBox="1"/>
              <p:nvPr/>
            </p:nvSpPr>
            <p:spPr>
              <a:xfrm>
                <a:off x="4095283" y="4723310"/>
                <a:ext cx="831056" cy="21755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a:solidFill>
                      <a:schemeClr val="bg2">
                        <a:lumMod val="50000"/>
                      </a:schemeClr>
                    </a:solidFill>
                    <a:latin typeface="Segoe UI Semibold" panose="020B0702040204020203" pitchFamily="34" charset="0"/>
                    <a:cs typeface="Segoe UI Semibold" panose="020B0702040204020203" pitchFamily="34" charset="0"/>
                  </a:rPr>
                  <a:t>Monitor</a:t>
                </a:r>
              </a:p>
            </p:txBody>
          </p:sp>
        </p:grpSp>
        <p:sp>
          <p:nvSpPr>
            <p:cNvPr id="700" name="Freeform: Shape 699">
              <a:extLst>
                <a:ext uri="{FF2B5EF4-FFF2-40B4-BE49-F238E27FC236}">
                  <a16:creationId xmlns:a16="http://schemas.microsoft.com/office/drawing/2014/main" id="{4F7FBB88-C824-48BF-8DA6-04129CBBFD64}"/>
                </a:ext>
              </a:extLst>
            </p:cNvPr>
            <p:cNvSpPr/>
            <p:nvPr/>
          </p:nvSpPr>
          <p:spPr bwMode="auto">
            <a:xfrm rot="4500000">
              <a:off x="9628187" y="2889708"/>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600">
                <a:latin typeface="Segoe UI Semibold" panose="020B0702040204020203" pitchFamily="34" charset="0"/>
                <a:cs typeface="Segoe UI Semibold" panose="020B0702040204020203" pitchFamily="34" charset="0"/>
              </a:endParaRPr>
            </a:p>
          </p:txBody>
        </p:sp>
        <p:sp>
          <p:nvSpPr>
            <p:cNvPr id="705" name="Freeform: Shape 704">
              <a:extLst>
                <a:ext uri="{FF2B5EF4-FFF2-40B4-BE49-F238E27FC236}">
                  <a16:creationId xmlns:a16="http://schemas.microsoft.com/office/drawing/2014/main" id="{B2E70263-16B1-47D3-9BBE-9013D41C2F90}"/>
                </a:ext>
              </a:extLst>
            </p:cNvPr>
            <p:cNvSpPr/>
            <p:nvPr/>
          </p:nvSpPr>
          <p:spPr bwMode="auto">
            <a:xfrm rot="4500000" flipH="1" flipV="1">
              <a:off x="9025150" y="3100758"/>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600">
                <a:latin typeface="Segoe UI Semibold" panose="020B0702040204020203" pitchFamily="34" charset="0"/>
                <a:cs typeface="Segoe UI Semibold" panose="020B0702040204020203" pitchFamily="34" charset="0"/>
              </a:endParaRPr>
            </a:p>
          </p:txBody>
        </p:sp>
        <p:sp>
          <p:nvSpPr>
            <p:cNvPr id="711" name="Freeform: Shape 710">
              <a:extLst>
                <a:ext uri="{FF2B5EF4-FFF2-40B4-BE49-F238E27FC236}">
                  <a16:creationId xmlns:a16="http://schemas.microsoft.com/office/drawing/2014/main" id="{12986C3E-F0C2-46FF-B092-FC1B7FA5C891}"/>
                </a:ext>
              </a:extLst>
            </p:cNvPr>
            <p:cNvSpPr/>
            <p:nvPr/>
          </p:nvSpPr>
          <p:spPr bwMode="auto">
            <a:xfrm rot="1831267">
              <a:off x="9024729" y="2894232"/>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600">
                <a:latin typeface="Segoe UI Semibold" panose="020B0702040204020203" pitchFamily="34" charset="0"/>
                <a:cs typeface="Segoe UI Semibold" panose="020B0702040204020203" pitchFamily="34" charset="0"/>
              </a:endParaRPr>
            </a:p>
          </p:txBody>
        </p:sp>
        <p:sp>
          <p:nvSpPr>
            <p:cNvPr id="713" name="Freeform: Shape 712">
              <a:extLst>
                <a:ext uri="{FF2B5EF4-FFF2-40B4-BE49-F238E27FC236}">
                  <a16:creationId xmlns:a16="http://schemas.microsoft.com/office/drawing/2014/main" id="{B0B727C9-11E2-4EA0-9A5E-F47FEB2DF819}"/>
                </a:ext>
              </a:extLst>
            </p:cNvPr>
            <p:cNvSpPr/>
            <p:nvPr/>
          </p:nvSpPr>
          <p:spPr bwMode="auto">
            <a:xfrm rot="12907056">
              <a:off x="9628186" y="3097227"/>
              <a:ext cx="119476" cy="159016"/>
            </a:xfrm>
            <a:custGeom>
              <a:avLst/>
              <a:gdLst>
                <a:gd name="connsiteX0" fmla="*/ 0 w 533400"/>
                <a:gd name="connsiteY0" fmla="*/ 425450 h 425450"/>
                <a:gd name="connsiteX1" fmla="*/ 533400 w 533400"/>
                <a:gd name="connsiteY1" fmla="*/ 0 h 425450"/>
                <a:gd name="connsiteX2" fmla="*/ 533400 w 533400"/>
                <a:gd name="connsiteY2" fmla="*/ 9525 h 425450"/>
                <a:gd name="connsiteX0" fmla="*/ 0 w 533400"/>
                <a:gd name="connsiteY0" fmla="*/ 425450 h 425450"/>
                <a:gd name="connsiteX1" fmla="*/ 250825 w 533400"/>
                <a:gd name="connsiteY1" fmla="*/ 219075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184150 w 533400"/>
                <a:gd name="connsiteY1" fmla="*/ 165100 h 425450"/>
                <a:gd name="connsiteX2" fmla="*/ 533400 w 533400"/>
                <a:gd name="connsiteY2" fmla="*/ 0 h 425450"/>
                <a:gd name="connsiteX3" fmla="*/ 533400 w 533400"/>
                <a:gd name="connsiteY3" fmla="*/ 9525 h 425450"/>
                <a:gd name="connsiteX0" fmla="*/ 0 w 533400"/>
                <a:gd name="connsiteY0" fmla="*/ 425450 h 425450"/>
                <a:gd name="connsiteX1" fmla="*/ 212806 w 533400"/>
                <a:gd name="connsiteY1" fmla="*/ 176023 h 425450"/>
                <a:gd name="connsiteX2" fmla="*/ 533400 w 533400"/>
                <a:gd name="connsiteY2" fmla="*/ 0 h 425450"/>
                <a:gd name="connsiteX3" fmla="*/ 533400 w 533400"/>
                <a:gd name="connsiteY3" fmla="*/ 9525 h 425450"/>
                <a:gd name="connsiteX0" fmla="*/ 0 w 538178"/>
                <a:gd name="connsiteY0" fmla="*/ 426848 h 426848"/>
                <a:gd name="connsiteX1" fmla="*/ 212806 w 538178"/>
                <a:gd name="connsiteY1" fmla="*/ 177421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207069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93701 w 538178"/>
                <a:gd name="connsiteY1" fmla="*/ 188344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8178"/>
                <a:gd name="connsiteY0" fmla="*/ 426848 h 426848"/>
                <a:gd name="connsiteX1" fmla="*/ 187944 w 538178"/>
                <a:gd name="connsiteY1" fmla="*/ 183746 h 426848"/>
                <a:gd name="connsiteX2" fmla="*/ 533400 w 538178"/>
                <a:gd name="connsiteY2" fmla="*/ 1398 h 426848"/>
                <a:gd name="connsiteX3" fmla="*/ 538178 w 538178"/>
                <a:gd name="connsiteY3" fmla="*/ 0 h 426848"/>
                <a:gd name="connsiteX0" fmla="*/ 0 w 533400"/>
                <a:gd name="connsiteY0" fmla="*/ 425450 h 425450"/>
                <a:gd name="connsiteX1" fmla="*/ 187944 w 533400"/>
                <a:gd name="connsiteY1" fmla="*/ 182348 h 425450"/>
                <a:gd name="connsiteX2" fmla="*/ 533400 w 533400"/>
                <a:gd name="connsiteY2" fmla="*/ 0 h 425450"/>
                <a:gd name="connsiteX0" fmla="*/ 0 w 533400"/>
                <a:gd name="connsiteY0" fmla="*/ 425450 h 425450"/>
                <a:gd name="connsiteX1" fmla="*/ 187944 w 533400"/>
                <a:gd name="connsiteY1" fmla="*/ 182348 h 425450"/>
                <a:gd name="connsiteX2" fmla="*/ 533400 w 533400"/>
                <a:gd name="connsiteY2" fmla="*/ 0 h 425450"/>
              </a:gdLst>
              <a:ahLst/>
              <a:cxnLst>
                <a:cxn ang="0">
                  <a:pos x="connsiteX0" y="connsiteY0"/>
                </a:cxn>
                <a:cxn ang="0">
                  <a:pos x="connsiteX1" y="connsiteY1"/>
                </a:cxn>
                <a:cxn ang="0">
                  <a:pos x="connsiteX2" y="connsiteY2"/>
                </a:cxn>
              </a:cxnLst>
              <a:rect l="l" t="t" r="r" b="b"/>
              <a:pathLst>
                <a:path w="533400" h="425450">
                  <a:moveTo>
                    <a:pt x="0" y="425450"/>
                  </a:moveTo>
                  <a:cubicBezTo>
                    <a:pt x="37501" y="337108"/>
                    <a:pt x="76357" y="274099"/>
                    <a:pt x="187944" y="182348"/>
                  </a:cubicBezTo>
                  <a:cubicBezTo>
                    <a:pt x="299531" y="90597"/>
                    <a:pt x="379884" y="58950"/>
                    <a:pt x="533400" y="0"/>
                  </a:cubicBezTo>
                </a:path>
              </a:pathLst>
            </a:custGeom>
            <a:noFill/>
            <a:ln w="9525">
              <a:solidFill>
                <a:srgbClr val="757575"/>
              </a:solidFill>
              <a:headEnd type="none"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sz="1600">
                <a:latin typeface="Segoe UI Semibold" panose="020B0702040204020203" pitchFamily="34" charset="0"/>
                <a:cs typeface="Segoe UI Semibold" panose="020B0702040204020203" pitchFamily="34" charset="0"/>
              </a:endParaRPr>
            </a:p>
          </p:txBody>
        </p:sp>
      </p:grpSp>
      <p:pic>
        <p:nvPicPr>
          <p:cNvPr id="733" name="Picture 732">
            <a:extLst>
              <a:ext uri="{FF2B5EF4-FFF2-40B4-BE49-F238E27FC236}">
                <a16:creationId xmlns:a16="http://schemas.microsoft.com/office/drawing/2014/main" id="{5FD83A9D-03A9-4EA5-ACE1-3622A6EB8392}"/>
              </a:ext>
            </a:extLst>
          </p:cNvPr>
          <p:cNvPicPr>
            <a:picLocks noChangeAspect="1"/>
          </p:cNvPicPr>
          <p:nvPr/>
        </p:nvPicPr>
        <p:blipFill>
          <a:blip r:embed="rId139">
            <a:extLst>
              <a:ext uri="{28A0092B-C50C-407E-A947-70E740481C1C}">
                <a14:useLocalDpi xmlns:a14="http://schemas.microsoft.com/office/drawing/2010/main" val="0"/>
              </a:ext>
              <a:ext uri="{96DAC541-7B7A-43D3-8B79-37D633B846F1}">
                <asvg:svgBlip xmlns:asvg="http://schemas.microsoft.com/office/drawing/2016/SVG/main" r:embed="rId140"/>
              </a:ext>
            </a:extLst>
          </a:blip>
          <a:srcRect/>
          <a:stretch/>
        </p:blipFill>
        <p:spPr>
          <a:xfrm>
            <a:off x="8730208" y="2636658"/>
            <a:ext cx="150932" cy="92677"/>
          </a:xfrm>
          <a:prstGeom prst="rect">
            <a:avLst/>
          </a:prstGeom>
        </p:spPr>
      </p:pic>
      <p:sp>
        <p:nvSpPr>
          <p:cNvPr id="738" name="Rectangle 737">
            <a:extLst>
              <a:ext uri="{FF2B5EF4-FFF2-40B4-BE49-F238E27FC236}">
                <a16:creationId xmlns:a16="http://schemas.microsoft.com/office/drawing/2014/main" id="{19E787F4-2247-46BF-92D7-43FA37063416}"/>
              </a:ext>
            </a:extLst>
          </p:cNvPr>
          <p:cNvSpPr/>
          <p:nvPr/>
        </p:nvSpPr>
        <p:spPr bwMode="auto">
          <a:xfrm>
            <a:off x="284626" y="5224782"/>
            <a:ext cx="11619115" cy="191068"/>
          </a:xfrm>
          <a:prstGeom prst="rect">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tIns="0" rIns="45720" bIns="0" rtlCol="0" anchor="ctr">
            <a:noAutofit/>
          </a:bodyPr>
          <a:lstStyle/>
          <a:p>
            <a:pPr lvl="0">
              <a:lnSpc>
                <a:spcPct val="97000"/>
              </a:lnSpc>
              <a:defRPr/>
            </a:pPr>
            <a:r>
              <a:rPr lang="en-US" sz="83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Security Posture Management – </a:t>
            </a:r>
            <a:r>
              <a:rPr lang="en-US" sz="83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Monitor and mitigate technical security risks using </a:t>
            </a:r>
            <a:r>
              <a:rPr lang="en-US" sz="83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hlinkClick r:id="rId141" tooltip="Microsoft Secure Score is a measurement of an organization's security posture."/>
              </a:rPr>
              <a:t>Secure Score</a:t>
            </a:r>
            <a:r>
              <a:rPr lang="en-US" sz="83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 </a:t>
            </a:r>
            <a:r>
              <a:rPr lang="en-US" sz="83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hlinkClick r:id="rId142" tooltip="The compliance score in Compliance Manager helps you understand your current compliance posture, measures your progress in completing recommended improvement actions within controls, and helps you prioritize actions based on their potential to reduce risk."/>
              </a:rPr>
              <a:t>Compliance Score</a:t>
            </a:r>
            <a:r>
              <a:rPr lang="en-US" sz="83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 </a:t>
            </a:r>
            <a:r>
              <a:rPr lang="en-US" sz="83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hlinkClick r:id="rId143" tooltip="Defender for Cloud provides unified infrastructure security management system that strengthens the security posture of your data centers across multiple clouds and on-premises."/>
              </a:rPr>
              <a:t>CSPM: Defender for Cloud</a:t>
            </a:r>
            <a:r>
              <a:rPr lang="en-US" sz="83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 </a:t>
            </a:r>
            <a:r>
              <a:rPr lang="en-US" sz="83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hlinkClick r:id="rId144" tooltip="Microsoft Defender External Attack Surface Management (Defender EASM) continuously discovers and maps your digital attack surface to provide an external view of your online infrastructure. "/>
              </a:rPr>
              <a:t>Microsoft Defender External Attack Surface Management (EASM)</a:t>
            </a:r>
            <a:r>
              <a:rPr lang="en-US" sz="83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 and </a:t>
            </a:r>
            <a:r>
              <a:rPr lang="en-US" sz="83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hlinkClick r:id="rId145" tooltip="Defender Vulnerability Management provides asset visibility, intelligent assessments, and built-in remediation tools for Windows, macOS, Linux, Android, iOS, and network devices. "/>
              </a:rPr>
              <a:t>Vulnerability Management</a:t>
            </a:r>
            <a:endParaRPr lang="en-US" sz="83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cxnSp>
        <p:nvCxnSpPr>
          <p:cNvPr id="561" name="Connector: Elbow 560">
            <a:extLst>
              <a:ext uri="{FF2B5EF4-FFF2-40B4-BE49-F238E27FC236}">
                <a16:creationId xmlns:a16="http://schemas.microsoft.com/office/drawing/2014/main" id="{BD6C6ADC-0B03-4C5A-A3AB-53E6217B25A1}"/>
              </a:ext>
            </a:extLst>
          </p:cNvPr>
          <p:cNvCxnSpPr>
            <a:cxnSpLocks/>
          </p:cNvCxnSpPr>
          <p:nvPr/>
        </p:nvCxnSpPr>
        <p:spPr>
          <a:xfrm flipH="1">
            <a:off x="8351395" y="2194147"/>
            <a:ext cx="1" cy="2765203"/>
          </a:xfrm>
          <a:prstGeom prst="straightConnector1">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610" name="Group 609">
            <a:extLst>
              <a:ext uri="{FF2B5EF4-FFF2-40B4-BE49-F238E27FC236}">
                <a16:creationId xmlns:a16="http://schemas.microsoft.com/office/drawing/2014/main" id="{0B1ECF1E-3DA5-4638-832F-ED8635E6A4CA}"/>
              </a:ext>
            </a:extLst>
          </p:cNvPr>
          <p:cNvGrpSpPr/>
          <p:nvPr/>
        </p:nvGrpSpPr>
        <p:grpSpPr>
          <a:xfrm>
            <a:off x="185279" y="2570750"/>
            <a:ext cx="1757251" cy="452225"/>
            <a:chOff x="184949" y="2570552"/>
            <a:chExt cx="1757251" cy="452225"/>
          </a:xfrm>
        </p:grpSpPr>
        <p:sp>
          <p:nvSpPr>
            <p:cNvPr id="689" name="Rectangle 688">
              <a:hlinkClick r:id="rId146" tooltip="Microsoft Endpoint Manager enables you to manage and monitor mobile devices, desktop computers, virtual machines, embedded devices, and servers."/>
              <a:extLst>
                <a:ext uri="{FF2B5EF4-FFF2-40B4-BE49-F238E27FC236}">
                  <a16:creationId xmlns:a16="http://schemas.microsoft.com/office/drawing/2014/main" id="{D9E31D1F-BE8B-450B-8D65-191466F34159}"/>
                </a:ext>
              </a:extLst>
            </p:cNvPr>
            <p:cNvSpPr/>
            <p:nvPr/>
          </p:nvSpPr>
          <p:spPr bwMode="auto">
            <a:xfrm>
              <a:off x="184949" y="2570552"/>
              <a:ext cx="1757251" cy="452225"/>
            </a:xfrm>
            <a:prstGeom prst="rect">
              <a:avLst/>
            </a:prstGeom>
            <a:solidFill>
              <a:srgbClr val="E5F3FF"/>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oAutofit/>
            </a:bodyPr>
            <a:lstStyle/>
            <a:p>
              <a:pPr marL="0" marR="0" lvl="0" indent="0" algn="ctr" defTabSz="914400" rtl="0" eaLnBrk="1" fontAlgn="auto" latinLnBrk="0" hangingPunct="1">
                <a:lnSpc>
                  <a:spcPct val="97000"/>
                </a:lnSpc>
                <a:spcBef>
                  <a:spcPts val="0"/>
                </a:spcBef>
                <a:spcAft>
                  <a:spcPts val="300"/>
                </a:spcAft>
                <a:buClrTx/>
                <a:buSzTx/>
                <a:buFontTx/>
                <a:buNone/>
                <a:tabLst>
                  <a:tab pos="1028700" algn="l"/>
                </a:tabLst>
                <a:defRPr/>
              </a:pPr>
              <a:r>
                <a:rPr lang="en-US" sz="75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Unified Endpoint Management (UEM)</a:t>
              </a:r>
            </a:p>
          </p:txBody>
        </p:sp>
        <p:sp>
          <p:nvSpPr>
            <p:cNvPr id="690" name="Rectangle 689">
              <a:hlinkClick r:id="rId147" tooltip="Microsoft Intune is a cloud-based service that focuses on mobile device management (MDM) and mobile application management (MAM). Intune integrates with Azure Active Directory (Azure AD) Conditional Access to provide device security health signals."/>
              <a:extLst>
                <a:ext uri="{FF2B5EF4-FFF2-40B4-BE49-F238E27FC236}">
                  <a16:creationId xmlns:a16="http://schemas.microsoft.com/office/drawing/2014/main" id="{EB541516-4160-4D91-9222-36D7B87D6890}"/>
                </a:ext>
              </a:extLst>
            </p:cNvPr>
            <p:cNvSpPr/>
            <p:nvPr/>
          </p:nvSpPr>
          <p:spPr>
            <a:xfrm>
              <a:off x="296109" y="2768239"/>
              <a:ext cx="398723" cy="18773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Intune</a:t>
              </a:r>
            </a:p>
          </p:txBody>
        </p:sp>
        <p:sp>
          <p:nvSpPr>
            <p:cNvPr id="691" name="Rectangle 690">
              <a:hlinkClick r:id="rId148" tooltip="Microsoft Configuration Manager provides security update and other management capabilities for endpoints"/>
              <a:extLst>
                <a:ext uri="{FF2B5EF4-FFF2-40B4-BE49-F238E27FC236}">
                  <a16:creationId xmlns:a16="http://schemas.microsoft.com/office/drawing/2014/main" id="{8FE7BF0D-F375-45D1-94B1-6BA8122B3524}"/>
                </a:ext>
              </a:extLst>
            </p:cNvPr>
            <p:cNvSpPr/>
            <p:nvPr/>
          </p:nvSpPr>
          <p:spPr>
            <a:xfrm>
              <a:off x="723227" y="2769476"/>
              <a:ext cx="1143570" cy="18773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Configuration Manager</a:t>
              </a:r>
            </a:p>
          </p:txBody>
        </p:sp>
      </p:grpSp>
      <p:sp>
        <p:nvSpPr>
          <p:cNvPr id="415" name="Rectangle 414">
            <a:hlinkClick r:id="rId149" tooltip="Prescriptive guidance on securing privileged access including strategy, models, planning, and implementation guidance to accelerate your application of zero trust principles to protect against these attack techniques. "/>
            <a:extLst>
              <a:ext uri="{FF2B5EF4-FFF2-40B4-BE49-F238E27FC236}">
                <a16:creationId xmlns:a16="http://schemas.microsoft.com/office/drawing/2014/main" id="{DA0E1A56-6BCA-4D48-A3D8-5864518B1100}"/>
              </a:ext>
            </a:extLst>
          </p:cNvPr>
          <p:cNvSpPr/>
          <p:nvPr/>
        </p:nvSpPr>
        <p:spPr>
          <a:xfrm>
            <a:off x="284627" y="4947225"/>
            <a:ext cx="11619115" cy="210312"/>
          </a:xfrm>
          <a:prstGeom prst="rect">
            <a:avLst/>
          </a:prstGeom>
          <a:solidFill>
            <a:srgbClr val="FEECED"/>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83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Securing Privileged Access – </a:t>
            </a:r>
            <a:r>
              <a:rPr kumimoji="0" lang="en-US" sz="83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hlinkClick r:id="rId150"/>
              </a:rPr>
              <a:t>aka.ms/SPA</a:t>
            </a:r>
            <a:endParaRPr kumimoji="0" lang="en-US" sz="83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38" name="Group 137">
            <a:extLst>
              <a:ext uri="{FF2B5EF4-FFF2-40B4-BE49-F238E27FC236}">
                <a16:creationId xmlns:a16="http://schemas.microsoft.com/office/drawing/2014/main" id="{DACD9FFD-559E-4E46-8787-DFA6B871322D}"/>
              </a:ext>
            </a:extLst>
          </p:cNvPr>
          <p:cNvGrpSpPr/>
          <p:nvPr/>
        </p:nvGrpSpPr>
        <p:grpSpPr>
          <a:xfrm>
            <a:off x="8545398" y="411357"/>
            <a:ext cx="1459835" cy="1156196"/>
            <a:chOff x="8545398" y="411357"/>
            <a:chExt cx="1459835" cy="1156196"/>
          </a:xfrm>
        </p:grpSpPr>
        <p:sp>
          <p:nvSpPr>
            <p:cNvPr id="803" name="Rectangle 802">
              <a:hlinkClick r:id="rId151"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4820CA1C-AE52-4ABF-9AB8-6E761A361A99}"/>
                </a:ext>
              </a:extLst>
            </p:cNvPr>
            <p:cNvSpPr/>
            <p:nvPr/>
          </p:nvSpPr>
          <p:spPr>
            <a:xfrm>
              <a:off x="8545398" y="411357"/>
              <a:ext cx="1459835" cy="1156196"/>
            </a:xfrm>
            <a:prstGeom prst="rect">
              <a:avLst/>
            </a:prstGeom>
            <a:solidFill>
              <a:schemeClr val="bg1"/>
            </a:solidFill>
            <a:ln w="28575">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t"/>
            <a:lstStyle/>
            <a:p>
              <a:pPr marL="342900" marR="0" lvl="0" algn="l" defTabSz="914400" rtl="0" eaLnBrk="1" fontAlgn="auto" latinLnBrk="0" hangingPunct="1">
                <a:lnSpc>
                  <a:spcPct val="100000"/>
                </a:lnSpc>
                <a:spcBef>
                  <a:spcPts val="0"/>
                </a:spcBef>
                <a:spcAft>
                  <a:spcPts val="400"/>
                </a:spcAft>
                <a:buClrTx/>
                <a:buSzTx/>
                <a:buFontTx/>
                <a:buNone/>
                <a:tabLst/>
                <a:defRPr/>
              </a:pPr>
              <a:r>
                <a:rPr kumimoji="0" lang="en-US" sz="7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rPr>
                <a:t>Microsoft Defender for Cloud Apps</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App Discovery &amp; Risk Scoring (Shadow IT)</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Threat Detection &amp; Response</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Policy Audit &amp; Enforcement</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Session monitoring &amp; control</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Information Protection &amp; </a:t>
              </a:r>
              <a:b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br>
              <a:r>
                <a:rPr kumimoji="0" lang="en-US" sz="65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rPr>
                <a:t>Data Loss Prevention (DLP)</a:t>
              </a:r>
            </a:p>
          </p:txBody>
        </p:sp>
        <p:pic>
          <p:nvPicPr>
            <p:cNvPr id="118" name="Picture 117" descr="Icon&#10;&#10;Description automatically generated with medium confidence">
              <a:extLst>
                <a:ext uri="{FF2B5EF4-FFF2-40B4-BE49-F238E27FC236}">
                  <a16:creationId xmlns:a16="http://schemas.microsoft.com/office/drawing/2014/main" id="{471059BE-55B8-4ECA-B46E-DF82362A5913}"/>
                </a:ext>
              </a:extLst>
            </p:cNvPr>
            <p:cNvPicPr>
              <a:picLocks noChangeAspect="1"/>
            </p:cNvPicPr>
            <p:nvPr/>
          </p:nvPicPr>
          <p:blipFill>
            <a:blip r:embed="rId152">
              <a:extLst>
                <a:ext uri="{28A0092B-C50C-407E-A947-70E740481C1C}">
                  <a14:useLocalDpi xmlns:a14="http://schemas.microsoft.com/office/drawing/2010/main" val="0"/>
                </a:ext>
              </a:extLst>
            </a:blip>
            <a:stretch>
              <a:fillRect/>
            </a:stretch>
          </p:blipFill>
          <p:spPr>
            <a:xfrm>
              <a:off x="8654842" y="479641"/>
              <a:ext cx="277462" cy="175019"/>
            </a:xfrm>
            <a:prstGeom prst="rect">
              <a:avLst/>
            </a:prstGeom>
          </p:spPr>
        </p:pic>
      </p:grpSp>
      <p:sp>
        <p:nvSpPr>
          <p:cNvPr id="16" name="Rectangle 15">
            <a:extLst>
              <a:ext uri="{FF2B5EF4-FFF2-40B4-BE49-F238E27FC236}">
                <a16:creationId xmlns:a16="http://schemas.microsoft.com/office/drawing/2014/main" id="{100B0426-E478-4A33-BD4D-8F4AB137A45C}"/>
              </a:ext>
            </a:extLst>
          </p:cNvPr>
          <p:cNvSpPr/>
          <p:nvPr/>
        </p:nvSpPr>
        <p:spPr>
          <a:xfrm>
            <a:off x="10373803" y="4672881"/>
            <a:ext cx="149154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Active Directory</a:t>
            </a:r>
          </a:p>
        </p:txBody>
      </p:sp>
      <p:pic>
        <p:nvPicPr>
          <p:cNvPr id="34" name="Picture 33">
            <a:extLst>
              <a:ext uri="{FF2B5EF4-FFF2-40B4-BE49-F238E27FC236}">
                <a16:creationId xmlns:a16="http://schemas.microsoft.com/office/drawing/2014/main" id="{BE6F078E-30E1-4797-90A8-94D9F23CEC49}"/>
              </a:ext>
            </a:extLst>
          </p:cNvPr>
          <p:cNvPicPr>
            <a:picLocks noChangeAspect="1"/>
          </p:cNvPicPr>
          <p:nvPr/>
        </p:nvPicPr>
        <p:blipFill>
          <a:blip r:embed="rId153" cstate="email">
            <a:extLst>
              <a:ext uri="{28A0092B-C50C-407E-A947-70E740481C1C}">
                <a14:useLocalDpi xmlns:a14="http://schemas.microsoft.com/office/drawing/2010/main"/>
              </a:ext>
            </a:extLst>
          </a:blip>
          <a:stretch>
            <a:fillRect/>
          </a:stretch>
        </p:blipFill>
        <p:spPr>
          <a:xfrm>
            <a:off x="10413761" y="4463078"/>
            <a:ext cx="308944" cy="204512"/>
          </a:xfrm>
          <a:prstGeom prst="rect">
            <a:avLst/>
          </a:prstGeom>
        </p:spPr>
      </p:pic>
      <p:sp>
        <p:nvSpPr>
          <p:cNvPr id="596" name="Rectangle 595">
            <a:hlinkClick r:id="rId79"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140124BA-9C7B-4BFB-A65C-82071BB1C786}"/>
              </a:ext>
            </a:extLst>
          </p:cNvPr>
          <p:cNvSpPr/>
          <p:nvPr/>
        </p:nvSpPr>
        <p:spPr>
          <a:xfrm>
            <a:off x="796051" y="1022209"/>
            <a:ext cx="600043" cy="929320"/>
          </a:xfrm>
          <a:prstGeom prst="rect">
            <a:avLst/>
          </a:prstGeom>
          <a:solidFill>
            <a:schemeClr val="bg1"/>
          </a:solidFill>
          <a:ln w="14224" cap="flat" cmpd="sng" algn="ctr">
            <a:solidFill>
              <a:srgbClr val="80BCEB"/>
            </a:solidFill>
            <a:prstDash val="solid"/>
          </a:ln>
          <a:effectLst/>
        </p:spPr>
        <p:txBody>
          <a:bodyPr lIns="0" tIns="502920" rIns="45720" bIns="0" rtlCol="0" anchor="t" anchorCtr="0">
            <a:noAutofit/>
          </a:bodyPr>
          <a:lstStyle/>
          <a:p>
            <a:pPr marR="0" lvl="0" algn="ctr" fontAlgn="auto">
              <a:lnSpc>
                <a:spcPct val="97000"/>
              </a:lnSpc>
              <a:spcBef>
                <a:spcPts val="0"/>
              </a:spcBef>
              <a:spcAft>
                <a:spcPts val="200"/>
              </a:spcAft>
              <a:buClrTx/>
              <a:buSzTx/>
              <a:buFontTx/>
              <a:buNone/>
              <a:tabLst/>
              <a:defRPr/>
            </a:pPr>
            <a:r>
              <a:rPr lang="en-US" sz="900" b="1" kern="0">
                <a:solidFill>
                  <a:schemeClr val="tx1">
                    <a:lumMod val="60000"/>
                    <a:lumOff val="40000"/>
                  </a:schemeClr>
                </a:solidFill>
                <a:latin typeface="Segoe Pro Semibold" panose="020B0702040504020203" pitchFamily="34" charset="0"/>
                <a:cs typeface="Segoe UI" panose="020B0502040204020203" pitchFamily="34" charset="0"/>
              </a:rPr>
              <a:t>Endpoint</a:t>
            </a:r>
          </a:p>
          <a:p>
            <a:pPr marL="45720" marR="0" lvl="0" indent="0" algn="ctr" fontAlgn="auto">
              <a:lnSpc>
                <a:spcPct val="97000"/>
              </a:lnSpc>
              <a:spcBef>
                <a:spcPts val="0"/>
              </a:spcBef>
              <a:spcAft>
                <a:spcPts val="0"/>
              </a:spcAft>
              <a:buClrTx/>
              <a:buSzTx/>
              <a:buFontTx/>
              <a:buNone/>
              <a:tabLst/>
              <a:defRPr/>
            </a:pPr>
            <a: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t>Workstations,  Server/VM, Containers, etc.</a:t>
            </a:r>
          </a:p>
        </p:txBody>
      </p:sp>
      <p:sp>
        <p:nvSpPr>
          <p:cNvPr id="693" name="Rectangle 692">
            <a:hlinkClick r:id="rId154" tooltip="Microsoft Defender for Office 365 (formerly Office 365 ATP) provides XDR capabilities including sandbox detonation, integrated threat intelligence, attack simulation &amp; more across Email, SharePoint Online, OneDrive for Business, Teams, etc. "/>
            <a:extLst>
              <a:ext uri="{FF2B5EF4-FFF2-40B4-BE49-F238E27FC236}">
                <a16:creationId xmlns:a16="http://schemas.microsoft.com/office/drawing/2014/main" id="{F6FDF8CE-5E66-4188-B395-9C263FAE57DC}"/>
              </a:ext>
            </a:extLst>
          </p:cNvPr>
          <p:cNvSpPr/>
          <p:nvPr/>
        </p:nvSpPr>
        <p:spPr>
          <a:xfrm>
            <a:off x="1440476" y="1022209"/>
            <a:ext cx="604569" cy="929320"/>
          </a:xfrm>
          <a:prstGeom prst="rect">
            <a:avLst/>
          </a:prstGeom>
          <a:solidFill>
            <a:schemeClr val="bg1"/>
          </a:solidFill>
          <a:ln w="14224" cap="flat" cmpd="sng" algn="ctr">
            <a:solidFill>
              <a:srgbClr val="F59E80"/>
            </a:solidFill>
            <a:prstDash val="solid"/>
          </a:ln>
          <a:effectLst/>
        </p:spPr>
        <p:txBody>
          <a:bodyPr lIns="0" tIns="502920" rIns="0" bIns="0" rtlCol="0" anchor="t" anchorCtr="0"/>
          <a:lstStyle/>
          <a:p>
            <a:pPr algn="ctr">
              <a:lnSpc>
                <a:spcPct val="97000"/>
              </a:lnSpc>
              <a:spcAft>
                <a:spcPts val="200"/>
              </a:spcAft>
              <a:defRPr/>
            </a:pPr>
            <a:r>
              <a:rPr lang="en-US" sz="900" b="1" kern="0">
                <a:solidFill>
                  <a:schemeClr val="tx1">
                    <a:lumMod val="60000"/>
                    <a:lumOff val="40000"/>
                  </a:schemeClr>
                </a:solidFill>
                <a:latin typeface="Segoe Pro Semibold" panose="020B0702040504020203" pitchFamily="34" charset="0"/>
                <a:cs typeface="Segoe UI" panose="020B0502040204020203" pitchFamily="34" charset="0"/>
              </a:rPr>
              <a:t>Office 365</a:t>
            </a:r>
          </a:p>
          <a:p>
            <a:pPr marL="45720" algn="ctr">
              <a:lnSpc>
                <a:spcPct val="97000"/>
              </a:lnSpc>
              <a:defRPr/>
            </a:pPr>
            <a: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t>Email, Teams, </a:t>
            </a:r>
            <a:b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br>
            <a: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t>and more</a:t>
            </a:r>
          </a:p>
        </p:txBody>
      </p:sp>
      <p:sp>
        <p:nvSpPr>
          <p:cNvPr id="696" name="Rectangle 695">
            <a:hlinkClick r:id="rId83" tooltip="(formerly ASC Standard) provides XDR capabilities to simplify detection, automated investigation and response for Azure resources (Linux and Windows VMs, Networks, Kubernetes/Containers, SQL, Storage, IoT/OT, and more) "/>
            <a:extLst>
              <a:ext uri="{FF2B5EF4-FFF2-40B4-BE49-F238E27FC236}">
                <a16:creationId xmlns:a16="http://schemas.microsoft.com/office/drawing/2014/main" id="{092BBB6F-97F7-471B-9FF3-F74E9408DA5F}"/>
              </a:ext>
            </a:extLst>
          </p:cNvPr>
          <p:cNvSpPr/>
          <p:nvPr/>
        </p:nvSpPr>
        <p:spPr>
          <a:xfrm>
            <a:off x="247327" y="1022209"/>
            <a:ext cx="504342" cy="929320"/>
          </a:xfrm>
          <a:prstGeom prst="rect">
            <a:avLst/>
          </a:prstGeom>
          <a:solidFill>
            <a:schemeClr val="bg1"/>
          </a:solidFill>
          <a:ln w="14224">
            <a:solidFill>
              <a:srgbClr val="80BCEB"/>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tIns="502920" rIns="45720" bIns="0" rtlCol="0" anchor="t">
            <a:noAutofit/>
          </a:bodyPr>
          <a:lstStyle/>
          <a:p>
            <a:pPr algn="ctr">
              <a:lnSpc>
                <a:spcPct val="97000"/>
              </a:lnSpc>
              <a:spcAft>
                <a:spcPts val="200"/>
              </a:spcAft>
              <a:defRPr/>
            </a:pPr>
            <a:r>
              <a:rPr lang="en-US" sz="900" b="1" kern="0">
                <a:solidFill>
                  <a:schemeClr val="tx1">
                    <a:lumMod val="60000"/>
                    <a:lumOff val="40000"/>
                  </a:schemeClr>
                </a:solidFill>
                <a:latin typeface="Segoe Pro Semibold" panose="020B0702040504020203" pitchFamily="34" charset="0"/>
                <a:cs typeface="Segoe UI" panose="020B0502040204020203" pitchFamily="34" charset="0"/>
              </a:rPr>
              <a:t>Cloud</a:t>
            </a:r>
          </a:p>
          <a:p>
            <a:pPr algn="ctr">
              <a:lnSpc>
                <a:spcPct val="97000"/>
              </a:lnSpc>
              <a:defRPr/>
            </a:pPr>
            <a: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t>Azure, AWS, GCP, On Prem &amp; more</a:t>
            </a:r>
          </a:p>
          <a:p>
            <a:pPr marL="45720" marR="0" lvl="0" indent="0" algn="ctr" defTabSz="914400" rtl="0" eaLnBrk="1" fontAlgn="auto" latinLnBrk="0" hangingPunct="1">
              <a:lnSpc>
                <a:spcPct val="97000"/>
              </a:lnSpc>
              <a:spcBef>
                <a:spcPts val="0"/>
              </a:spcBef>
              <a:spcAft>
                <a:spcPts val="0"/>
              </a:spcAft>
              <a:buClrTx/>
              <a:buSzTx/>
              <a:buFontTx/>
              <a:buNone/>
              <a:tabLst/>
              <a:defRPr/>
            </a:pPr>
            <a:endParaRPr kumimoji="0" lang="en-US" sz="900" b="1" i="0" u="none" strike="noStrike" kern="0" cap="none" spc="0" normalizeH="0" baseline="0" noProof="0">
              <a:ln>
                <a:noFill/>
              </a:ln>
              <a:solidFill>
                <a:schemeClr val="tx1">
                  <a:lumMod val="60000"/>
                  <a:lumOff val="40000"/>
                </a:schemeClr>
              </a:solidFill>
              <a:effectLst/>
              <a:uLnTx/>
              <a:uFillTx/>
              <a:latin typeface="Segoe Pro Semibold" panose="020B0702040504020203" pitchFamily="34" charset="0"/>
              <a:cs typeface="Segoe UI" panose="020B0502040204020203" pitchFamily="34" charset="0"/>
            </a:endParaRPr>
          </a:p>
        </p:txBody>
      </p:sp>
      <p:sp>
        <p:nvSpPr>
          <p:cNvPr id="737" name="Rectangle 736">
            <a:hlinkClick r:id="rId155" tooltip="Microsoft Defender for Identity (formerly Azure ATP) detects on-premises identity attacks using behavioral analysis (UEBA) + specific detections for Pass the Hash/Ticket/Password, Golden Ticket, Skeleton Key, and others."/>
            <a:extLst>
              <a:ext uri="{FF2B5EF4-FFF2-40B4-BE49-F238E27FC236}">
                <a16:creationId xmlns:a16="http://schemas.microsoft.com/office/drawing/2014/main" id="{CA278162-C640-4CD6-8BA0-6F4DDE47F6AC}"/>
              </a:ext>
            </a:extLst>
          </p:cNvPr>
          <p:cNvSpPr/>
          <p:nvPr/>
        </p:nvSpPr>
        <p:spPr>
          <a:xfrm>
            <a:off x="2089427" y="1022209"/>
            <a:ext cx="552610" cy="929320"/>
          </a:xfrm>
          <a:prstGeom prst="rect">
            <a:avLst/>
          </a:prstGeom>
          <a:solidFill>
            <a:schemeClr val="bg1"/>
          </a:solidFill>
          <a:ln w="14224" cap="flat" cmpd="sng" algn="ctr">
            <a:solidFill>
              <a:srgbClr val="AE96C8"/>
            </a:solidFill>
            <a:prstDash val="solid"/>
          </a:ln>
          <a:effectLst/>
        </p:spPr>
        <p:txBody>
          <a:bodyPr lIns="45720" tIns="502920" rIns="45720" bIns="0" rtlCol="0" anchor="t"/>
          <a:lstStyle/>
          <a:p>
            <a:pPr marR="0" lvl="0" algn="ctr" fontAlgn="auto">
              <a:lnSpc>
                <a:spcPct val="97000"/>
              </a:lnSpc>
              <a:spcBef>
                <a:spcPts val="0"/>
              </a:spcBef>
              <a:spcAft>
                <a:spcPts val="200"/>
              </a:spcAft>
              <a:buClrTx/>
              <a:buSzTx/>
              <a:buFontTx/>
              <a:buNone/>
              <a:tabLst/>
              <a:defRPr/>
            </a:pPr>
            <a:r>
              <a:rPr lang="en-US" sz="900" b="1" kern="0">
                <a:solidFill>
                  <a:schemeClr val="tx1">
                    <a:lumMod val="60000"/>
                    <a:lumOff val="40000"/>
                  </a:schemeClr>
                </a:solidFill>
                <a:latin typeface="Segoe Pro Semibold" panose="020B0702040504020203" pitchFamily="34" charset="0"/>
                <a:cs typeface="Segoe UI" panose="020B0502040204020203" pitchFamily="34" charset="0"/>
              </a:rPr>
              <a:t>Identity</a:t>
            </a:r>
          </a:p>
          <a:p>
            <a:pPr algn="ctr">
              <a:lnSpc>
                <a:spcPct val="97000"/>
              </a:lnSpc>
              <a:defRPr/>
            </a:pPr>
            <a: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t>Cloud &amp; </a:t>
            </a:r>
            <a:b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br>
            <a: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t>On-Premises</a:t>
            </a:r>
          </a:p>
        </p:txBody>
      </p:sp>
      <p:sp>
        <p:nvSpPr>
          <p:cNvPr id="743" name="Rectangle 742">
            <a:hlinkClick r:id="rId151"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C6DCE581-C4A4-46E2-A7D4-B4311FA1CD84}"/>
              </a:ext>
            </a:extLst>
          </p:cNvPr>
          <p:cNvSpPr/>
          <p:nvPr/>
        </p:nvSpPr>
        <p:spPr>
          <a:xfrm>
            <a:off x="2686419" y="1022209"/>
            <a:ext cx="369661" cy="929320"/>
          </a:xfrm>
          <a:prstGeom prst="rect">
            <a:avLst/>
          </a:prstGeom>
          <a:solidFill>
            <a:schemeClr val="bg1"/>
          </a:solidFill>
          <a:ln w="14224" cap="flat" cmpd="sng" algn="ctr">
            <a:solidFill>
              <a:srgbClr val="80C1B9"/>
            </a:solidFill>
            <a:prstDash val="solid"/>
          </a:ln>
          <a:effectLst/>
        </p:spPr>
        <p:txBody>
          <a:bodyPr lIns="0" tIns="502920" rIns="0" bIns="0" rtlCol="0" anchor="t"/>
          <a:lstStyle/>
          <a:p>
            <a:pPr marR="0" lvl="0" algn="ctr" fontAlgn="auto">
              <a:lnSpc>
                <a:spcPct val="97000"/>
              </a:lnSpc>
              <a:spcBef>
                <a:spcPts val="0"/>
              </a:spcBef>
              <a:spcAft>
                <a:spcPts val="200"/>
              </a:spcAft>
              <a:buClrTx/>
              <a:buSzTx/>
              <a:buFontTx/>
              <a:buNone/>
              <a:tabLst/>
              <a:defRPr/>
            </a:pPr>
            <a:r>
              <a:rPr lang="en-US" sz="900" b="1" kern="0">
                <a:solidFill>
                  <a:schemeClr val="tx1">
                    <a:lumMod val="60000"/>
                    <a:lumOff val="40000"/>
                  </a:schemeClr>
                </a:solidFill>
                <a:latin typeface="Segoe Pro Semibold" panose="020B0702040504020203" pitchFamily="34" charset="0"/>
                <a:cs typeface="Segoe UI" panose="020B0502040204020203" pitchFamily="34" charset="0"/>
              </a:rPr>
              <a:t>SaaS</a:t>
            </a:r>
          </a:p>
          <a:p>
            <a:pPr algn="ctr">
              <a:lnSpc>
                <a:spcPct val="97000"/>
              </a:lnSpc>
              <a:defRPr/>
            </a:pPr>
            <a:r>
              <a:rPr lang="nn-NO" sz="500" b="1" i="1" kern="0">
                <a:solidFill>
                  <a:schemeClr val="tx1">
                    <a:lumMod val="60000"/>
                    <a:lumOff val="40000"/>
                  </a:schemeClr>
                </a:solidFill>
                <a:latin typeface="Segoe Pro Semibold" panose="020B0702040504020203" pitchFamily="34" charset="0"/>
                <a:cs typeface="Segoe UI" panose="020B0502040204020203" pitchFamily="34" charset="0"/>
              </a:rPr>
              <a:t>Cloud Apps</a:t>
            </a:r>
            <a:endParaRPr lang="en-US" sz="500" b="1" i="1" kern="0">
              <a:solidFill>
                <a:schemeClr val="tx1">
                  <a:lumMod val="60000"/>
                  <a:lumOff val="40000"/>
                </a:schemeClr>
              </a:solidFill>
              <a:latin typeface="Segoe Pro Semibold" panose="020B0702040504020203" pitchFamily="34" charset="0"/>
              <a:cs typeface="Segoe UI" panose="020B0502040204020203" pitchFamily="34" charset="0"/>
            </a:endParaRPr>
          </a:p>
          <a:p>
            <a:pPr marL="45720" marR="0" lvl="0" indent="0" algn="ctr" defTabSz="914400" rtl="0" eaLnBrk="1" fontAlgn="auto" latinLnBrk="0" hangingPunct="1">
              <a:lnSpc>
                <a:spcPct val="97000"/>
              </a:lnSpc>
              <a:spcBef>
                <a:spcPts val="0"/>
              </a:spcBef>
              <a:spcAft>
                <a:spcPts val="0"/>
              </a:spcAft>
              <a:buClrTx/>
              <a:buSzTx/>
              <a:buFontTx/>
              <a:buNone/>
              <a:tabLst/>
              <a:defRPr/>
            </a:pPr>
            <a:endParaRPr kumimoji="0" lang="en-US" sz="900" b="1" i="0" u="none" strike="noStrike" kern="0" cap="none" spc="0" normalizeH="0" baseline="0" noProof="0">
              <a:ln>
                <a:noFill/>
              </a:ln>
              <a:solidFill>
                <a:schemeClr val="tx1">
                  <a:lumMod val="60000"/>
                  <a:lumOff val="40000"/>
                </a:schemeClr>
              </a:solidFill>
              <a:effectLst/>
              <a:uLnTx/>
              <a:uFillTx/>
              <a:latin typeface="Segoe Pro Semibold" panose="020B0702040504020203" pitchFamily="34" charset="0"/>
              <a:cs typeface="Segoe UI" panose="020B0502040204020203" pitchFamily="34" charset="0"/>
            </a:endParaRPr>
          </a:p>
        </p:txBody>
      </p:sp>
      <p:sp>
        <p:nvSpPr>
          <p:cNvPr id="745" name="Rectangle 744">
            <a:extLst>
              <a:ext uri="{FF2B5EF4-FFF2-40B4-BE49-F238E27FC236}">
                <a16:creationId xmlns:a16="http://schemas.microsoft.com/office/drawing/2014/main" id="{DD00FED0-6CBD-403E-A9E8-9CF59BD626C8}"/>
              </a:ext>
            </a:extLst>
          </p:cNvPr>
          <p:cNvSpPr/>
          <p:nvPr/>
        </p:nvSpPr>
        <p:spPr>
          <a:xfrm>
            <a:off x="4045375" y="1043977"/>
            <a:ext cx="462586" cy="907551"/>
          </a:xfrm>
          <a:prstGeom prst="rect">
            <a:avLst/>
          </a:prstGeom>
          <a:solidFill>
            <a:schemeClr val="bg1"/>
          </a:solidFill>
          <a:ln w="14224">
            <a:solidFill>
              <a:srgbClr val="A8A8A8"/>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502920" rIns="0" bIns="0" rtlCol="0" anchor="t">
            <a:noAutofit/>
          </a:bodyPr>
          <a:lstStyle/>
          <a:p>
            <a:pPr marR="0" lvl="0" indent="0" algn="ctr" fontAlgn="auto">
              <a:lnSpc>
                <a:spcPct val="97000"/>
              </a:lnSpc>
              <a:spcBef>
                <a:spcPts val="0"/>
              </a:spcBef>
              <a:spcAft>
                <a:spcPts val="200"/>
              </a:spcAft>
              <a:buClrTx/>
              <a:buSzTx/>
              <a:buFontTx/>
              <a:buNone/>
              <a:tabLst/>
              <a:defRPr/>
            </a:pPr>
            <a:r>
              <a:rPr lang="en-US" sz="900" b="1" kern="0">
                <a:solidFill>
                  <a:schemeClr val="tx1">
                    <a:lumMod val="60000"/>
                    <a:lumOff val="40000"/>
                  </a:schemeClr>
                </a:solidFill>
                <a:latin typeface="Segoe Pro Semibold" panose="020B0702040504020203" pitchFamily="34" charset="0"/>
                <a:cs typeface="Segoe UI" panose="020B0502040204020203" pitchFamily="34" charset="0"/>
              </a:rPr>
              <a:t>Other </a:t>
            </a:r>
          </a:p>
          <a:p>
            <a:pPr marR="0" lvl="0" algn="ctr" fontAlgn="auto">
              <a:lnSpc>
                <a:spcPct val="97000"/>
              </a:lnSpc>
              <a:spcBef>
                <a:spcPts val="0"/>
              </a:spcBef>
              <a:spcAft>
                <a:spcPts val="0"/>
              </a:spcAft>
              <a:buClrTx/>
              <a:buSzTx/>
              <a:buFontTx/>
              <a:buNone/>
              <a:tabLst/>
              <a:defRPr/>
            </a:pPr>
            <a: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t>Tools, Logs, </a:t>
            </a:r>
            <a:b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br>
            <a: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t>&amp; Data</a:t>
            </a:r>
          </a:p>
        </p:txBody>
      </p:sp>
      <p:sp>
        <p:nvSpPr>
          <p:cNvPr id="753" name="Rectangle 752">
            <a:hlinkClick r:id="rId151"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CC6EF46D-A332-4BDF-BE07-D919F6AA8525}"/>
              </a:ext>
            </a:extLst>
          </p:cNvPr>
          <p:cNvSpPr/>
          <p:nvPr/>
        </p:nvSpPr>
        <p:spPr>
          <a:xfrm>
            <a:off x="3583292" y="1026619"/>
            <a:ext cx="417700" cy="924910"/>
          </a:xfrm>
          <a:prstGeom prst="rect">
            <a:avLst/>
          </a:prstGeom>
          <a:solidFill>
            <a:schemeClr val="bg1"/>
          </a:solidFill>
          <a:ln w="14224" cap="flat" cmpd="sng" algn="ctr">
            <a:solidFill>
              <a:srgbClr val="80BCEB"/>
            </a:solidFill>
            <a:prstDash val="solid"/>
          </a:ln>
          <a:effectLst/>
        </p:spPr>
        <p:txBody>
          <a:bodyPr lIns="27432" tIns="502920" rIns="27432" bIns="0" rtlCol="0" anchor="t"/>
          <a:lstStyle/>
          <a:p>
            <a:pPr marR="0" lvl="0" algn="ctr" fontAlgn="auto">
              <a:lnSpc>
                <a:spcPct val="97000"/>
              </a:lnSpc>
              <a:spcBef>
                <a:spcPts val="0"/>
              </a:spcBef>
              <a:spcAft>
                <a:spcPts val="200"/>
              </a:spcAft>
              <a:buClrTx/>
              <a:buSzTx/>
              <a:buFontTx/>
              <a:buNone/>
              <a:tabLst/>
              <a:defRPr/>
            </a:pPr>
            <a:r>
              <a:rPr lang="en-US" sz="900" b="1" kern="0">
                <a:solidFill>
                  <a:schemeClr val="tx1">
                    <a:lumMod val="60000"/>
                    <a:lumOff val="40000"/>
                  </a:schemeClr>
                </a:solidFill>
                <a:latin typeface="Segoe Pro Semibold" panose="020B0702040504020203" pitchFamily="34" charset="0"/>
                <a:cs typeface="Segoe UI" panose="020B0502040204020203" pitchFamily="34" charset="0"/>
              </a:rPr>
              <a:t>OT/IoT</a:t>
            </a:r>
          </a:p>
          <a:p>
            <a:pPr algn="ctr">
              <a:lnSpc>
                <a:spcPct val="97000"/>
              </a:lnSpc>
              <a:defRPr/>
            </a:pPr>
            <a: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t>devices</a:t>
            </a:r>
          </a:p>
        </p:txBody>
      </p:sp>
      <p:sp>
        <p:nvSpPr>
          <p:cNvPr id="5" name="Rectangle 4">
            <a:hlinkClick r:id="rId156" tooltip="Cloud infrastructure entitlement management (CIEM) solution that detects, automatically right-sizes, and continuously monitors unused/excessive permissions across multicloud infrastructures in Azure, Amazon Web Services (AWS), &amp; Google Cloud Platform (GCP)"/>
            <a:extLst>
              <a:ext uri="{FF2B5EF4-FFF2-40B4-BE49-F238E27FC236}">
                <a16:creationId xmlns:a16="http://schemas.microsoft.com/office/drawing/2014/main" id="{3F30C61A-7F61-4622-BA64-9936B2974F60}"/>
              </a:ext>
            </a:extLst>
          </p:cNvPr>
          <p:cNvSpPr/>
          <p:nvPr/>
        </p:nvSpPr>
        <p:spPr>
          <a:xfrm>
            <a:off x="2500195" y="4974897"/>
            <a:ext cx="4017863" cy="156261"/>
          </a:xfrm>
          <a:prstGeom prst="rect">
            <a:avLst/>
          </a:prstGeom>
          <a:solidFill>
            <a:srgbClr val="FEF4F4"/>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730" b="1">
                <a:gradFill>
                  <a:gsLst>
                    <a:gs pos="0">
                      <a:srgbClr val="D41123"/>
                    </a:gs>
                    <a:gs pos="100000">
                      <a:srgbClr val="D41123"/>
                    </a:gs>
                  </a:gsLst>
                  <a:lin ang="5400000" scaled="1"/>
                </a:gradFill>
                <a:latin typeface="Segoe UI" panose="020B0502040204020203" pitchFamily="34" charset="0"/>
                <a:cs typeface="Segoe UI" panose="020B0502040204020203" pitchFamily="34" charset="0"/>
              </a:rPr>
              <a:t>Entra Permission Management </a:t>
            </a:r>
            <a:r>
              <a:rPr lang="en-US" sz="730">
                <a:gradFill>
                  <a:gsLst>
                    <a:gs pos="0">
                      <a:srgbClr val="D41123"/>
                    </a:gs>
                    <a:gs pos="100000">
                      <a:srgbClr val="D41123"/>
                    </a:gs>
                  </a:gsLst>
                  <a:lin ang="5400000" scaled="1"/>
                </a:gradFill>
                <a:latin typeface="Segoe UI" panose="020B0502040204020203" pitchFamily="34" charset="0"/>
                <a:cs typeface="Segoe UI" panose="020B0502040204020203" pitchFamily="34" charset="0"/>
              </a:rPr>
              <a:t>– Discover and Mitigate Cloud Infrastructure Permission Creep</a:t>
            </a:r>
          </a:p>
        </p:txBody>
      </p:sp>
      <p:grpSp>
        <p:nvGrpSpPr>
          <p:cNvPr id="581" name="Group 580">
            <a:extLst>
              <a:ext uri="{FF2B5EF4-FFF2-40B4-BE49-F238E27FC236}">
                <a16:creationId xmlns:a16="http://schemas.microsoft.com/office/drawing/2014/main" id="{CFB52CC8-4F6E-498C-A85E-10415D708BE9}"/>
              </a:ext>
            </a:extLst>
          </p:cNvPr>
          <p:cNvGrpSpPr/>
          <p:nvPr/>
        </p:nvGrpSpPr>
        <p:grpSpPr>
          <a:xfrm>
            <a:off x="6593221" y="4971415"/>
            <a:ext cx="5249351" cy="161732"/>
            <a:chOff x="6523847" y="4964655"/>
            <a:chExt cx="5249351" cy="161732"/>
          </a:xfrm>
        </p:grpSpPr>
        <p:sp>
          <p:nvSpPr>
            <p:cNvPr id="583" name="Rectangle 582">
              <a:hlinkClick r:id="rId157" tooltip="PAWs are an integral part of a privileged access security strategy designed to enable and protect administrator, developer, and other sensitive user accounts that would cause significant business impact if compromised."/>
              <a:extLst>
                <a:ext uri="{FF2B5EF4-FFF2-40B4-BE49-F238E27FC236}">
                  <a16:creationId xmlns:a16="http://schemas.microsoft.com/office/drawing/2014/main" id="{C99A859D-50D7-4633-9192-1EC6A4852383}"/>
                </a:ext>
              </a:extLst>
            </p:cNvPr>
            <p:cNvSpPr/>
            <p:nvPr/>
          </p:nvSpPr>
          <p:spPr>
            <a:xfrm>
              <a:off x="6523847" y="4964655"/>
              <a:ext cx="5249351" cy="161732"/>
            </a:xfrm>
            <a:prstGeom prst="rect">
              <a:avLst/>
            </a:prstGeom>
            <a:solidFill>
              <a:srgbClr val="FEECED"/>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Privileged Access Workstations (PAWs) - </a:t>
              </a:r>
              <a:r>
                <a:rPr kumimoji="0" lang="en-US" sz="720" b="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Secure workstations for administrators, developers, and other sensitive users</a:t>
              </a:r>
            </a:p>
          </p:txBody>
        </p:sp>
        <p:sp>
          <p:nvSpPr>
            <p:cNvPr id="584" name="Laptop_E770">
              <a:extLst>
                <a:ext uri="{FF2B5EF4-FFF2-40B4-BE49-F238E27FC236}">
                  <a16:creationId xmlns:a16="http://schemas.microsoft.com/office/drawing/2014/main" id="{1AC1ED1A-DAD0-4DBC-9745-512B9C88B649}"/>
                </a:ext>
              </a:extLst>
            </p:cNvPr>
            <p:cNvSpPr>
              <a:spLocks noChangeAspect="1" noEditPoints="1"/>
            </p:cNvSpPr>
            <p:nvPr/>
          </p:nvSpPr>
          <p:spPr bwMode="auto">
            <a:xfrm>
              <a:off x="6570973" y="4994932"/>
              <a:ext cx="155658" cy="103866"/>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grpSp>
        <p:nvGrpSpPr>
          <p:cNvPr id="135" name="Group 134">
            <a:extLst>
              <a:ext uri="{FF2B5EF4-FFF2-40B4-BE49-F238E27FC236}">
                <a16:creationId xmlns:a16="http://schemas.microsoft.com/office/drawing/2014/main" id="{1C06C6E8-22A3-540E-2AD7-C1C22E11FF2D}"/>
              </a:ext>
            </a:extLst>
          </p:cNvPr>
          <p:cNvGrpSpPr/>
          <p:nvPr/>
        </p:nvGrpSpPr>
        <p:grpSpPr>
          <a:xfrm>
            <a:off x="10262860" y="1061128"/>
            <a:ext cx="1657122" cy="177976"/>
            <a:chOff x="2123429" y="3916009"/>
            <a:chExt cx="1640379" cy="177976"/>
          </a:xfrm>
        </p:grpSpPr>
        <p:sp>
          <p:nvSpPr>
            <p:cNvPr id="143" name="Rectangle 142">
              <a:hlinkClick r:id="rId158" tooltip="Microsoft Entra Internet Access protects against malicious internet traffic, unsafe or non-compliant content, and other threats."/>
              <a:extLst>
                <a:ext uri="{FF2B5EF4-FFF2-40B4-BE49-F238E27FC236}">
                  <a16:creationId xmlns:a16="http://schemas.microsoft.com/office/drawing/2014/main" id="{06E152BE-2F93-0AFB-BDF1-C6B0B29A124B}"/>
                </a:ext>
              </a:extLst>
            </p:cNvPr>
            <p:cNvSpPr/>
            <p:nvPr/>
          </p:nvSpPr>
          <p:spPr>
            <a:xfrm>
              <a:off x="2123429" y="3916009"/>
              <a:ext cx="1640379" cy="177976"/>
            </a:xfrm>
            <a:prstGeom prst="rect">
              <a:avLst/>
            </a:prstGeom>
            <a:solidFill>
              <a:schemeClr val="bg1"/>
            </a:solidFill>
            <a:ln w="19050">
              <a:solidFill>
                <a:srgbClr val="5C2D9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 Internet Access</a:t>
              </a:r>
              <a:endParaRPr kumimoji="0" lang="en-US" sz="700" b="0" i="1"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endParaRPr>
            </a:p>
          </p:txBody>
        </p:sp>
        <p:pic>
          <p:nvPicPr>
            <p:cNvPr id="145" name="Picture 112">
              <a:extLst>
                <a:ext uri="{FF2B5EF4-FFF2-40B4-BE49-F238E27FC236}">
                  <a16:creationId xmlns:a16="http://schemas.microsoft.com/office/drawing/2014/main" id="{91F4DE37-831E-38FD-F1FB-60142C7582DD}"/>
                </a:ext>
              </a:extLst>
            </p:cNvPr>
            <p:cNvPicPr>
              <a:picLocks noChangeAspect="1"/>
            </p:cNvPicPr>
            <p:nvPr/>
          </p:nvPicPr>
          <p:blipFill>
            <a:blip r:embed="rId38">
              <a:extLst>
                <a:ext uri="{28A0092B-C50C-407E-A947-70E740481C1C}">
                  <a14:useLocalDpi xmlns:a14="http://schemas.microsoft.com/office/drawing/2010/main" val="0"/>
                </a:ext>
                <a:ext uri="{96DAC541-7B7A-43D3-8B79-37D633B846F1}">
                  <asvg:svgBlip xmlns:asvg="http://schemas.microsoft.com/office/drawing/2016/SVG/main" r:embed="rId39"/>
                </a:ext>
              </a:extLst>
            </a:blip>
            <a:srcRect/>
            <a:stretch/>
          </p:blipFill>
          <p:spPr>
            <a:xfrm>
              <a:off x="2158242" y="3938309"/>
              <a:ext cx="137494" cy="137494"/>
            </a:xfrm>
            <a:prstGeom prst="rect">
              <a:avLst/>
            </a:prstGeom>
          </p:spPr>
        </p:pic>
      </p:grpSp>
      <p:grpSp>
        <p:nvGrpSpPr>
          <p:cNvPr id="162" name="Group 161">
            <a:extLst>
              <a:ext uri="{FF2B5EF4-FFF2-40B4-BE49-F238E27FC236}">
                <a16:creationId xmlns:a16="http://schemas.microsoft.com/office/drawing/2014/main" id="{62E7C57D-32DC-2757-508F-FA419C98038E}"/>
              </a:ext>
            </a:extLst>
          </p:cNvPr>
          <p:cNvGrpSpPr/>
          <p:nvPr/>
        </p:nvGrpSpPr>
        <p:grpSpPr>
          <a:xfrm>
            <a:off x="6796005" y="6232861"/>
            <a:ext cx="1255214" cy="196268"/>
            <a:chOff x="5560227" y="6246542"/>
            <a:chExt cx="1255214" cy="196268"/>
          </a:xfrm>
        </p:grpSpPr>
        <p:sp>
          <p:nvSpPr>
            <p:cNvPr id="7" name="TextBox 6">
              <a:extLst>
                <a:ext uri="{FF2B5EF4-FFF2-40B4-BE49-F238E27FC236}">
                  <a16:creationId xmlns:a16="http://schemas.microsoft.com/office/drawing/2014/main" id="{BE9A0DD7-908B-268E-4826-22671A9BEB87}"/>
                </a:ext>
              </a:extLst>
            </p:cNvPr>
            <p:cNvSpPr txBox="1"/>
            <p:nvPr/>
          </p:nvSpPr>
          <p:spPr>
            <a:xfrm>
              <a:off x="5560227" y="6246542"/>
              <a:ext cx="1255214" cy="196268"/>
            </a:xfrm>
            <a:prstGeom prst="rect">
              <a:avLst/>
            </a:prstGeom>
            <a:solidFill>
              <a:schemeClr val="bg1"/>
            </a:solidFill>
            <a:ln w="14224">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182880" rIns="45720" rtlCol="0" anchor="ctr">
              <a:noAutofit/>
            </a:bodyPr>
            <a:lstStyle>
              <a:defPPr>
                <a:defRPr lang="en-US"/>
              </a:defPPr>
              <a:lvl1pPr marR="0" lvl="0" indent="0" algn="ctr" fontAlgn="auto">
                <a:lnSpc>
                  <a:spcPct val="97000"/>
                </a:lnSpc>
                <a:spcBef>
                  <a:spcPts val="0"/>
                </a:spcBef>
                <a:spcAft>
                  <a:spcPts val="0"/>
                </a:spcAft>
                <a:buClrTx/>
                <a:buSzTx/>
                <a:buFontTx/>
                <a:buNone/>
                <a:tabLst/>
                <a:defRPr kumimoji="0" sz="720" b="1" i="0" u="none" strike="noStrike" cap="none" spc="0" normalizeH="0" baseline="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600"/>
                <a:t>Defender for APIs </a:t>
              </a:r>
              <a:r>
                <a:rPr lang="en-US" sz="600" b="0" i="1"/>
                <a:t>(preview)</a:t>
              </a:r>
            </a:p>
          </p:txBody>
        </p:sp>
        <p:grpSp>
          <p:nvGrpSpPr>
            <p:cNvPr id="21" name="Group 20">
              <a:extLst>
                <a:ext uri="{FF2B5EF4-FFF2-40B4-BE49-F238E27FC236}">
                  <a16:creationId xmlns:a16="http://schemas.microsoft.com/office/drawing/2014/main" id="{D957288E-9B92-2985-CFA5-B588231D5280}"/>
                </a:ext>
              </a:extLst>
            </p:cNvPr>
            <p:cNvGrpSpPr/>
            <p:nvPr/>
          </p:nvGrpSpPr>
          <p:grpSpPr>
            <a:xfrm>
              <a:off x="5597976" y="6277507"/>
              <a:ext cx="130735" cy="130735"/>
              <a:chOff x="9473320" y="2375073"/>
              <a:chExt cx="1915959" cy="1915955"/>
            </a:xfrm>
          </p:grpSpPr>
          <p:grpSp>
            <p:nvGrpSpPr>
              <p:cNvPr id="29" name="Group 28">
                <a:extLst>
                  <a:ext uri="{FF2B5EF4-FFF2-40B4-BE49-F238E27FC236}">
                    <a16:creationId xmlns:a16="http://schemas.microsoft.com/office/drawing/2014/main" id="{F5140325-FC4F-B807-BF98-0E5B44952134}"/>
                  </a:ext>
                </a:extLst>
              </p:cNvPr>
              <p:cNvGrpSpPr/>
              <p:nvPr/>
            </p:nvGrpSpPr>
            <p:grpSpPr>
              <a:xfrm>
                <a:off x="9473320" y="2375073"/>
                <a:ext cx="1915959" cy="1915955"/>
                <a:chOff x="-1180530" y="2922823"/>
                <a:chExt cx="2397909" cy="2397907"/>
              </a:xfrm>
            </p:grpSpPr>
            <p:sp>
              <p:nvSpPr>
                <p:cNvPr id="157" name="Arc 156">
                  <a:extLst>
                    <a:ext uri="{FF2B5EF4-FFF2-40B4-BE49-F238E27FC236}">
                      <a16:creationId xmlns:a16="http://schemas.microsoft.com/office/drawing/2014/main" id="{2FEC2457-5FFF-1E08-91F7-808B594B0574}"/>
                    </a:ext>
                  </a:extLst>
                </p:cNvPr>
                <p:cNvSpPr/>
                <p:nvPr/>
              </p:nvSpPr>
              <p:spPr>
                <a:xfrm rot="10800000">
                  <a:off x="-1180529" y="2922824"/>
                  <a:ext cx="2397908" cy="2397906"/>
                </a:xfrm>
                <a:prstGeom prst="arc">
                  <a:avLst>
                    <a:gd name="adj1" fmla="val 153468"/>
                    <a:gd name="adj2" fmla="val 5327528"/>
                  </a:avLst>
                </a:prstGeom>
                <a:solidFill>
                  <a:srgbClr val="0078D4">
                    <a:lumMod val="75000"/>
                  </a:srgbClr>
                </a:solidFill>
                <a:ln w="53975" cap="flat" cmpd="sng" algn="ctr">
                  <a:noFill/>
                  <a:prstDash val="solid"/>
                  <a:headEnd type="none" w="med" len="med"/>
                  <a:tailEnd type="arrow" w="lg"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sp>
              <p:nvSpPr>
                <p:cNvPr id="159" name="Arc 158">
                  <a:extLst>
                    <a:ext uri="{FF2B5EF4-FFF2-40B4-BE49-F238E27FC236}">
                      <a16:creationId xmlns:a16="http://schemas.microsoft.com/office/drawing/2014/main" id="{C9459D89-6963-E5F6-5829-EA56B425A025}"/>
                    </a:ext>
                  </a:extLst>
                </p:cNvPr>
                <p:cNvSpPr/>
                <p:nvPr/>
              </p:nvSpPr>
              <p:spPr>
                <a:xfrm rot="10800000">
                  <a:off x="-1180529" y="2922824"/>
                  <a:ext cx="2397908" cy="2397906"/>
                </a:xfrm>
                <a:prstGeom prst="arc">
                  <a:avLst>
                    <a:gd name="adj1" fmla="val 16290144"/>
                    <a:gd name="adj2" fmla="val 517"/>
                  </a:avLst>
                </a:prstGeom>
                <a:solidFill>
                  <a:srgbClr val="0078D4">
                    <a:lumMod val="75000"/>
                  </a:srgbClr>
                </a:solidFill>
                <a:ln w="53975" cap="flat" cmpd="sng" algn="ctr">
                  <a:noFill/>
                  <a:prstDash val="solid"/>
                  <a:headEnd type="none" w="med" len="med"/>
                  <a:tailEnd type="arrow" w="lg"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sp>
              <p:nvSpPr>
                <p:cNvPr id="160" name="Arc 159">
                  <a:extLst>
                    <a:ext uri="{FF2B5EF4-FFF2-40B4-BE49-F238E27FC236}">
                      <a16:creationId xmlns:a16="http://schemas.microsoft.com/office/drawing/2014/main" id="{DAB518E3-DFB8-76FE-5DAC-ABAD417402F7}"/>
                    </a:ext>
                  </a:extLst>
                </p:cNvPr>
                <p:cNvSpPr/>
                <p:nvPr/>
              </p:nvSpPr>
              <p:spPr>
                <a:xfrm>
                  <a:off x="-1180530" y="2922824"/>
                  <a:ext cx="2397908" cy="2397906"/>
                </a:xfrm>
                <a:prstGeom prst="arc">
                  <a:avLst>
                    <a:gd name="adj1" fmla="val 94612"/>
                    <a:gd name="adj2" fmla="val 5295947"/>
                  </a:avLst>
                </a:prstGeom>
                <a:solidFill>
                  <a:srgbClr val="0078D4"/>
                </a:solidFill>
                <a:ln w="53975" cap="flat" cmpd="sng" algn="ctr">
                  <a:noFill/>
                  <a:prstDash val="solid"/>
                  <a:headEnd type="none" w="med" len="med"/>
                  <a:tailEnd type="arrow" w="lg"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sp>
              <p:nvSpPr>
                <p:cNvPr id="161" name="Arc 160">
                  <a:extLst>
                    <a:ext uri="{FF2B5EF4-FFF2-40B4-BE49-F238E27FC236}">
                      <a16:creationId xmlns:a16="http://schemas.microsoft.com/office/drawing/2014/main" id="{2BA00C8F-6D79-BBD9-F0D1-1EA934E8E4BF}"/>
                    </a:ext>
                  </a:extLst>
                </p:cNvPr>
                <p:cNvSpPr/>
                <p:nvPr/>
              </p:nvSpPr>
              <p:spPr>
                <a:xfrm>
                  <a:off x="-1180530" y="2922823"/>
                  <a:ext cx="2397908" cy="2397906"/>
                </a:xfrm>
                <a:prstGeom prst="arc">
                  <a:avLst>
                    <a:gd name="adj1" fmla="val 16316543"/>
                    <a:gd name="adj2" fmla="val 21543372"/>
                  </a:avLst>
                </a:prstGeom>
                <a:solidFill>
                  <a:srgbClr val="0078D4"/>
                </a:solidFill>
                <a:ln w="53975" cap="flat" cmpd="sng" algn="ctr">
                  <a:noFill/>
                  <a:prstDash val="solid"/>
                  <a:headEnd type="none" w="med" len="med"/>
                  <a:tailEnd type="arrow" w="lg"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1A1A1A"/>
                    </a:solidFill>
                    <a:effectLst/>
                    <a:uLnTx/>
                    <a:uFillTx/>
                    <a:latin typeface="Segoe UI"/>
                    <a:ea typeface="+mn-ea"/>
                    <a:cs typeface="+mn-cs"/>
                  </a:endParaRPr>
                </a:p>
              </p:txBody>
            </p:sp>
          </p:grpSp>
          <p:grpSp>
            <p:nvGrpSpPr>
              <p:cNvPr id="86" name="Group 85">
                <a:extLst>
                  <a:ext uri="{FF2B5EF4-FFF2-40B4-BE49-F238E27FC236}">
                    <a16:creationId xmlns:a16="http://schemas.microsoft.com/office/drawing/2014/main" id="{A34B4EFF-1252-7A0D-A427-949356110CF3}"/>
                  </a:ext>
                </a:extLst>
              </p:cNvPr>
              <p:cNvGrpSpPr/>
              <p:nvPr/>
            </p:nvGrpSpPr>
            <p:grpSpPr>
              <a:xfrm>
                <a:off x="9730909" y="2632664"/>
                <a:ext cx="1400774" cy="1400774"/>
                <a:chOff x="-3375459" y="2941983"/>
                <a:chExt cx="1634612" cy="1634612"/>
              </a:xfrm>
            </p:grpSpPr>
            <p:sp>
              <p:nvSpPr>
                <p:cNvPr id="90" name="Oval 89">
                  <a:extLst>
                    <a:ext uri="{FF2B5EF4-FFF2-40B4-BE49-F238E27FC236}">
                      <a16:creationId xmlns:a16="http://schemas.microsoft.com/office/drawing/2014/main" id="{7A14FC75-E55E-1BBF-5654-8413D936C4D7}"/>
                    </a:ext>
                  </a:extLst>
                </p:cNvPr>
                <p:cNvSpPr/>
                <p:nvPr/>
              </p:nvSpPr>
              <p:spPr bwMode="auto">
                <a:xfrm>
                  <a:off x="-3375459" y="2941983"/>
                  <a:ext cx="1634612" cy="1634612"/>
                </a:xfrm>
                <a:prstGeom prst="ellipse">
                  <a:avLst/>
                </a:prstGeom>
                <a:solidFill>
                  <a:srgbClr val="FFFFFF"/>
                </a:solidFill>
                <a:ln w="10795" cap="flat" cmpd="sng" algn="ctr">
                  <a:noFill/>
                  <a:prstDash val="solid"/>
                </a:ln>
                <a:effectLst>
                  <a:outerShdw blurRad="190500" dist="38100" dir="2700000" algn="ctr" rotWithShape="0">
                    <a:prstClr val="black">
                      <a:alpha val="30000"/>
                    </a:prstClr>
                  </a:outerShdw>
                </a:effectLst>
              </p:spPr>
              <p:txBody>
                <a:bodyPr vert="horz" wrap="square" lIns="228600" tIns="274320" rIns="228600" bIns="274320" rtlCol="0">
                  <a:noAutofit/>
                </a:bodyPr>
                <a:lstStyle/>
                <a:p>
                  <a:pPr marL="0" marR="0" lvl="0" indent="0" algn="ctr" defTabSz="914400" eaLnBrk="1" fontAlgn="base" latinLnBrk="0" hangingPunct="1">
                    <a:lnSpc>
                      <a:spcPct val="100000"/>
                    </a:lnSpc>
                    <a:spcBef>
                      <a:spcPts val="0"/>
                    </a:spcBef>
                    <a:spcAft>
                      <a:spcPts val="1600"/>
                    </a:spcAft>
                    <a:buClrTx/>
                    <a:buSzTx/>
                    <a:buFontTx/>
                    <a:buNone/>
                    <a:tabLst/>
                    <a:defRPr/>
                  </a:pPr>
                  <a:endParaRPr kumimoji="0" lang="en-US" sz="2400" b="1" i="0" u="none" strike="noStrike" kern="0" cap="all" spc="0" normalizeH="0" baseline="0" noProof="0" err="1">
                    <a:ln>
                      <a:noFill/>
                    </a:ln>
                    <a:gradFill>
                      <a:gsLst>
                        <a:gs pos="1250">
                          <a:srgbClr val="107C10"/>
                        </a:gs>
                        <a:gs pos="100000">
                          <a:srgbClr val="107C10"/>
                        </a:gs>
                      </a:gsLst>
                      <a:lin ang="5400000" scaled="0"/>
                    </a:gradFill>
                    <a:effectLst/>
                    <a:uLnTx/>
                    <a:uFillTx/>
                    <a:latin typeface="Segoe UI"/>
                    <a:ea typeface="+mn-ea"/>
                    <a:cs typeface="Segoe UI" panose="020B0502040204020203" pitchFamily="34" charset="0"/>
                  </a:endParaRPr>
                </a:p>
              </p:txBody>
            </p:sp>
            <p:pic>
              <p:nvPicPr>
                <p:cNvPr id="93" name="Picture 92">
                  <a:extLst>
                    <a:ext uri="{FF2B5EF4-FFF2-40B4-BE49-F238E27FC236}">
                      <a16:creationId xmlns:a16="http://schemas.microsoft.com/office/drawing/2014/main" id="{29DCE118-2DCD-457A-EDB2-7B5A3339B941}"/>
                    </a:ext>
                  </a:extLst>
                </p:cNvPr>
                <p:cNvPicPr>
                  <a:picLocks noChangeAspect="1"/>
                </p:cNvPicPr>
                <p:nvPr/>
              </p:nvPicPr>
              <p:blipFill>
                <a:blip r:embed="rId159"/>
                <a:stretch>
                  <a:fillRect/>
                </a:stretch>
              </p:blipFill>
              <p:spPr>
                <a:xfrm>
                  <a:off x="-3222980" y="3197431"/>
                  <a:ext cx="1037683" cy="1037695"/>
                </a:xfrm>
                <a:prstGeom prst="rect">
                  <a:avLst/>
                </a:prstGeom>
              </p:spPr>
            </p:pic>
            <p:grpSp>
              <p:nvGrpSpPr>
                <p:cNvPr id="114" name="Group 113">
                  <a:extLst>
                    <a:ext uri="{FF2B5EF4-FFF2-40B4-BE49-F238E27FC236}">
                      <a16:creationId xmlns:a16="http://schemas.microsoft.com/office/drawing/2014/main" id="{BB97DCBD-ED3B-3CA3-7851-92EEF518FBE9}"/>
                    </a:ext>
                  </a:extLst>
                </p:cNvPr>
                <p:cNvGrpSpPr/>
                <p:nvPr/>
              </p:nvGrpSpPr>
              <p:grpSpPr>
                <a:xfrm rot="2299755">
                  <a:off x="-2416424" y="3447664"/>
                  <a:ext cx="283053" cy="283049"/>
                  <a:chOff x="7532385" y="4078788"/>
                  <a:chExt cx="468337" cy="468333"/>
                </a:xfrm>
              </p:grpSpPr>
              <p:sp>
                <p:nvSpPr>
                  <p:cNvPr id="131" name="Freeform 1120">
                    <a:extLst>
                      <a:ext uri="{FF2B5EF4-FFF2-40B4-BE49-F238E27FC236}">
                        <a16:creationId xmlns:a16="http://schemas.microsoft.com/office/drawing/2014/main" id="{42A3B08F-28AA-5AAD-2311-B2937C41AE6F}"/>
                      </a:ext>
                    </a:extLst>
                  </p:cNvPr>
                  <p:cNvSpPr>
                    <a:spLocks/>
                  </p:cNvSpPr>
                  <p:nvPr/>
                </p:nvSpPr>
                <p:spPr bwMode="auto">
                  <a:xfrm>
                    <a:off x="7741034" y="4326108"/>
                    <a:ext cx="68411" cy="221013"/>
                  </a:xfrm>
                  <a:custGeom>
                    <a:avLst/>
                    <a:gdLst>
                      <a:gd name="T0" fmla="*/ 16 w 16"/>
                      <a:gd name="T1" fmla="*/ 0 h 52"/>
                      <a:gd name="T2" fmla="*/ 16 w 16"/>
                      <a:gd name="T3" fmla="*/ 44 h 52"/>
                      <a:gd name="T4" fmla="*/ 15 w 16"/>
                      <a:gd name="T5" fmla="*/ 47 h 52"/>
                      <a:gd name="T6" fmla="*/ 13 w 16"/>
                      <a:gd name="T7" fmla="*/ 50 h 52"/>
                      <a:gd name="T8" fmla="*/ 11 w 16"/>
                      <a:gd name="T9" fmla="*/ 51 h 52"/>
                      <a:gd name="T10" fmla="*/ 8 w 16"/>
                      <a:gd name="T11" fmla="*/ 52 h 52"/>
                      <a:gd name="T12" fmla="*/ 5 w 16"/>
                      <a:gd name="T13" fmla="*/ 51 h 52"/>
                      <a:gd name="T14" fmla="*/ 2 w 16"/>
                      <a:gd name="T15" fmla="*/ 50 h 52"/>
                      <a:gd name="T16" fmla="*/ 0 w 16"/>
                      <a:gd name="T17" fmla="*/ 47 h 52"/>
                      <a:gd name="T18" fmla="*/ 0 w 16"/>
                      <a:gd name="T19" fmla="*/ 44 h 52"/>
                      <a:gd name="T20" fmla="*/ 0 w 16"/>
                      <a:gd name="T21" fmla="*/ 0 h 52"/>
                      <a:gd name="T22" fmla="*/ 16 w 16"/>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52">
                        <a:moveTo>
                          <a:pt x="16" y="0"/>
                        </a:moveTo>
                        <a:cubicBezTo>
                          <a:pt x="16" y="44"/>
                          <a:pt x="16" y="44"/>
                          <a:pt x="16" y="44"/>
                        </a:cubicBezTo>
                        <a:cubicBezTo>
                          <a:pt x="16" y="45"/>
                          <a:pt x="16" y="46"/>
                          <a:pt x="15" y="47"/>
                        </a:cubicBezTo>
                        <a:cubicBezTo>
                          <a:pt x="15" y="48"/>
                          <a:pt x="14" y="49"/>
                          <a:pt x="13" y="50"/>
                        </a:cubicBezTo>
                        <a:cubicBezTo>
                          <a:pt x="13" y="50"/>
                          <a:pt x="12" y="51"/>
                          <a:pt x="11" y="51"/>
                        </a:cubicBezTo>
                        <a:cubicBezTo>
                          <a:pt x="10" y="52"/>
                          <a:pt x="9" y="52"/>
                          <a:pt x="8" y="52"/>
                        </a:cubicBezTo>
                        <a:cubicBezTo>
                          <a:pt x="7" y="52"/>
                          <a:pt x="6" y="52"/>
                          <a:pt x="5" y="51"/>
                        </a:cubicBezTo>
                        <a:cubicBezTo>
                          <a:pt x="4" y="51"/>
                          <a:pt x="3" y="50"/>
                          <a:pt x="2" y="50"/>
                        </a:cubicBezTo>
                        <a:cubicBezTo>
                          <a:pt x="1" y="49"/>
                          <a:pt x="1" y="48"/>
                          <a:pt x="0" y="47"/>
                        </a:cubicBezTo>
                        <a:cubicBezTo>
                          <a:pt x="0" y="46"/>
                          <a:pt x="0" y="45"/>
                          <a:pt x="0" y="44"/>
                        </a:cubicBezTo>
                        <a:cubicBezTo>
                          <a:pt x="0" y="0"/>
                          <a:pt x="0" y="0"/>
                          <a:pt x="0" y="0"/>
                        </a:cubicBezTo>
                        <a:lnTo>
                          <a:pt x="16" y="0"/>
                        </a:lnTo>
                        <a:close/>
                      </a:path>
                    </a:pathLst>
                  </a:custGeom>
                  <a:solidFill>
                    <a:srgbClr val="2F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endParaRPr>
                  </a:p>
                </p:txBody>
              </p:sp>
              <p:sp>
                <p:nvSpPr>
                  <p:cNvPr id="146" name="Freeform 1121">
                    <a:extLst>
                      <a:ext uri="{FF2B5EF4-FFF2-40B4-BE49-F238E27FC236}">
                        <a16:creationId xmlns:a16="http://schemas.microsoft.com/office/drawing/2014/main" id="{F6ECA808-1802-446D-3BC0-825876ADFC7E}"/>
                      </a:ext>
                    </a:extLst>
                  </p:cNvPr>
                  <p:cNvSpPr>
                    <a:spLocks/>
                  </p:cNvSpPr>
                  <p:nvPr/>
                </p:nvSpPr>
                <p:spPr bwMode="auto">
                  <a:xfrm>
                    <a:off x="7741035" y="4078788"/>
                    <a:ext cx="68411" cy="247325"/>
                  </a:xfrm>
                  <a:custGeom>
                    <a:avLst/>
                    <a:gdLst>
                      <a:gd name="T0" fmla="*/ 13 w 13"/>
                      <a:gd name="T1" fmla="*/ 0 h 47"/>
                      <a:gd name="T2" fmla="*/ 0 w 13"/>
                      <a:gd name="T3" fmla="*/ 0 h 47"/>
                      <a:gd name="T4" fmla="*/ 0 w 13"/>
                      <a:gd name="T5" fmla="*/ 12 h 47"/>
                      <a:gd name="T6" fmla="*/ 4 w 13"/>
                      <a:gd name="T7" fmla="*/ 15 h 47"/>
                      <a:gd name="T8" fmla="*/ 4 w 13"/>
                      <a:gd name="T9" fmla="*/ 47 h 47"/>
                      <a:gd name="T10" fmla="*/ 10 w 13"/>
                      <a:gd name="T11" fmla="*/ 47 h 47"/>
                      <a:gd name="T12" fmla="*/ 10 w 13"/>
                      <a:gd name="T13" fmla="*/ 15 h 47"/>
                      <a:gd name="T14" fmla="*/ 13 w 13"/>
                      <a:gd name="T15" fmla="*/ 12 h 47"/>
                      <a:gd name="T16" fmla="*/ 13 w 1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7">
                        <a:moveTo>
                          <a:pt x="13" y="0"/>
                        </a:moveTo>
                        <a:lnTo>
                          <a:pt x="0" y="0"/>
                        </a:lnTo>
                        <a:lnTo>
                          <a:pt x="0" y="12"/>
                        </a:lnTo>
                        <a:lnTo>
                          <a:pt x="4" y="15"/>
                        </a:lnTo>
                        <a:lnTo>
                          <a:pt x="4" y="47"/>
                        </a:lnTo>
                        <a:lnTo>
                          <a:pt x="10" y="47"/>
                        </a:lnTo>
                        <a:lnTo>
                          <a:pt x="10" y="15"/>
                        </a:lnTo>
                        <a:lnTo>
                          <a:pt x="13" y="12"/>
                        </a:lnTo>
                        <a:lnTo>
                          <a:pt x="13" y="0"/>
                        </a:lnTo>
                        <a:close/>
                      </a:path>
                    </a:pathLst>
                  </a:cu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endParaRPr>
                  </a:p>
                </p:txBody>
              </p:sp>
              <p:sp>
                <p:nvSpPr>
                  <p:cNvPr id="147" name="Rectangle 1122">
                    <a:extLst>
                      <a:ext uri="{FF2B5EF4-FFF2-40B4-BE49-F238E27FC236}">
                        <a16:creationId xmlns:a16="http://schemas.microsoft.com/office/drawing/2014/main" id="{8325DA54-EFE8-003C-ABB6-A3898F22E66B}"/>
                      </a:ext>
                    </a:extLst>
                  </p:cNvPr>
                  <p:cNvSpPr>
                    <a:spLocks noChangeArrowheads="1"/>
                  </p:cNvSpPr>
                  <p:nvPr/>
                </p:nvSpPr>
                <p:spPr bwMode="auto">
                  <a:xfrm>
                    <a:off x="7741034" y="4362942"/>
                    <a:ext cx="68411" cy="31573"/>
                  </a:xfrm>
                  <a:prstGeom prst="rect">
                    <a:avLst/>
                  </a:prstGeom>
                  <a:solidFill>
                    <a:srgbClr val="3C3C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09728" tIns="54864" rIns="109728" bIns="54864"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endParaRPr>
                  </a:p>
                </p:txBody>
              </p:sp>
              <p:sp>
                <p:nvSpPr>
                  <p:cNvPr id="151" name="Freeform 1123">
                    <a:extLst>
                      <a:ext uri="{FF2B5EF4-FFF2-40B4-BE49-F238E27FC236}">
                        <a16:creationId xmlns:a16="http://schemas.microsoft.com/office/drawing/2014/main" id="{C03C5AA1-7105-30A8-02F1-E52CF589AA53}"/>
                      </a:ext>
                    </a:extLst>
                  </p:cNvPr>
                  <p:cNvSpPr>
                    <a:spLocks noEditPoints="1"/>
                  </p:cNvSpPr>
                  <p:nvPr/>
                </p:nvSpPr>
                <p:spPr bwMode="auto">
                  <a:xfrm rot="16643472">
                    <a:off x="7690252" y="4067783"/>
                    <a:ext cx="152604" cy="468337"/>
                  </a:xfrm>
                  <a:custGeom>
                    <a:avLst/>
                    <a:gdLst>
                      <a:gd name="T0" fmla="*/ 34 w 36"/>
                      <a:gd name="T1" fmla="*/ 9 h 112"/>
                      <a:gd name="T2" fmla="*/ 30 w 36"/>
                      <a:gd name="T3" fmla="*/ 3 h 112"/>
                      <a:gd name="T4" fmla="*/ 26 w 36"/>
                      <a:gd name="T5" fmla="*/ 0 h 112"/>
                      <a:gd name="T6" fmla="*/ 26 w 36"/>
                      <a:gd name="T7" fmla="*/ 20 h 112"/>
                      <a:gd name="T8" fmla="*/ 10 w 36"/>
                      <a:gd name="T9" fmla="*/ 20 h 112"/>
                      <a:gd name="T10" fmla="*/ 10 w 36"/>
                      <a:gd name="T11" fmla="*/ 0 h 112"/>
                      <a:gd name="T12" fmla="*/ 5 w 36"/>
                      <a:gd name="T13" fmla="*/ 3 h 112"/>
                      <a:gd name="T14" fmla="*/ 1 w 36"/>
                      <a:gd name="T15" fmla="*/ 9 h 112"/>
                      <a:gd name="T16" fmla="*/ 0 w 36"/>
                      <a:gd name="T17" fmla="*/ 16 h 112"/>
                      <a:gd name="T18" fmla="*/ 1 w 36"/>
                      <a:gd name="T19" fmla="*/ 22 h 112"/>
                      <a:gd name="T20" fmla="*/ 5 w 36"/>
                      <a:gd name="T21" fmla="*/ 28 h 112"/>
                      <a:gd name="T22" fmla="*/ 7 w 36"/>
                      <a:gd name="T23" fmla="*/ 30 h 112"/>
                      <a:gd name="T24" fmla="*/ 10 w 36"/>
                      <a:gd name="T25" fmla="*/ 32 h 112"/>
                      <a:gd name="T26" fmla="*/ 10 w 36"/>
                      <a:gd name="T27" fmla="*/ 104 h 112"/>
                      <a:gd name="T28" fmla="*/ 10 w 36"/>
                      <a:gd name="T29" fmla="*/ 107 h 112"/>
                      <a:gd name="T30" fmla="*/ 12 w 36"/>
                      <a:gd name="T31" fmla="*/ 110 h 112"/>
                      <a:gd name="T32" fmla="*/ 15 w 36"/>
                      <a:gd name="T33" fmla="*/ 112 h 112"/>
                      <a:gd name="T34" fmla="*/ 18 w 36"/>
                      <a:gd name="T35" fmla="*/ 112 h 112"/>
                      <a:gd name="T36" fmla="*/ 21 w 36"/>
                      <a:gd name="T37" fmla="*/ 112 h 112"/>
                      <a:gd name="T38" fmla="*/ 24 w 36"/>
                      <a:gd name="T39" fmla="*/ 110 h 112"/>
                      <a:gd name="T40" fmla="*/ 25 w 36"/>
                      <a:gd name="T41" fmla="*/ 107 h 112"/>
                      <a:gd name="T42" fmla="*/ 26 w 36"/>
                      <a:gd name="T43" fmla="*/ 104 h 112"/>
                      <a:gd name="T44" fmla="*/ 26 w 36"/>
                      <a:gd name="T45" fmla="*/ 32 h 112"/>
                      <a:gd name="T46" fmla="*/ 28 w 36"/>
                      <a:gd name="T47" fmla="*/ 30 h 112"/>
                      <a:gd name="T48" fmla="*/ 30 w 36"/>
                      <a:gd name="T49" fmla="*/ 28 h 112"/>
                      <a:gd name="T50" fmla="*/ 34 w 36"/>
                      <a:gd name="T51" fmla="*/ 23 h 112"/>
                      <a:gd name="T52" fmla="*/ 36 w 36"/>
                      <a:gd name="T53" fmla="*/ 16 h 112"/>
                      <a:gd name="T54" fmla="*/ 34 w 36"/>
                      <a:gd name="T55" fmla="*/ 9 h 112"/>
                      <a:gd name="T56" fmla="*/ 18 w 36"/>
                      <a:gd name="T57" fmla="*/ 108 h 112"/>
                      <a:gd name="T58" fmla="*/ 14 w 36"/>
                      <a:gd name="T59" fmla="*/ 104 h 112"/>
                      <a:gd name="T60" fmla="*/ 18 w 36"/>
                      <a:gd name="T61" fmla="*/ 100 h 112"/>
                      <a:gd name="T62" fmla="*/ 22 w 36"/>
                      <a:gd name="T63" fmla="*/ 104 h 112"/>
                      <a:gd name="T64" fmla="*/ 18 w 36"/>
                      <a:gd name="T65"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112">
                        <a:moveTo>
                          <a:pt x="34" y="9"/>
                        </a:moveTo>
                        <a:cubicBezTo>
                          <a:pt x="33" y="7"/>
                          <a:pt x="32" y="5"/>
                          <a:pt x="30" y="3"/>
                        </a:cubicBezTo>
                        <a:cubicBezTo>
                          <a:pt x="29" y="2"/>
                          <a:pt x="28" y="1"/>
                          <a:pt x="26" y="0"/>
                        </a:cubicBezTo>
                        <a:cubicBezTo>
                          <a:pt x="26" y="20"/>
                          <a:pt x="26" y="20"/>
                          <a:pt x="26" y="20"/>
                        </a:cubicBezTo>
                        <a:cubicBezTo>
                          <a:pt x="10" y="20"/>
                          <a:pt x="10" y="20"/>
                          <a:pt x="10" y="20"/>
                        </a:cubicBezTo>
                        <a:cubicBezTo>
                          <a:pt x="10" y="0"/>
                          <a:pt x="10" y="0"/>
                          <a:pt x="10" y="0"/>
                        </a:cubicBezTo>
                        <a:cubicBezTo>
                          <a:pt x="8" y="1"/>
                          <a:pt x="7" y="2"/>
                          <a:pt x="5" y="3"/>
                        </a:cubicBezTo>
                        <a:cubicBezTo>
                          <a:pt x="4" y="5"/>
                          <a:pt x="2" y="7"/>
                          <a:pt x="1" y="9"/>
                        </a:cubicBezTo>
                        <a:cubicBezTo>
                          <a:pt x="1" y="11"/>
                          <a:pt x="0" y="14"/>
                          <a:pt x="0" y="16"/>
                        </a:cubicBezTo>
                        <a:cubicBezTo>
                          <a:pt x="0" y="18"/>
                          <a:pt x="1" y="20"/>
                          <a:pt x="1" y="22"/>
                        </a:cubicBezTo>
                        <a:cubicBezTo>
                          <a:pt x="2" y="25"/>
                          <a:pt x="4" y="27"/>
                          <a:pt x="5" y="28"/>
                        </a:cubicBezTo>
                        <a:cubicBezTo>
                          <a:pt x="6" y="29"/>
                          <a:pt x="7" y="30"/>
                          <a:pt x="7" y="30"/>
                        </a:cubicBezTo>
                        <a:cubicBezTo>
                          <a:pt x="8" y="31"/>
                          <a:pt x="9" y="31"/>
                          <a:pt x="10" y="32"/>
                        </a:cubicBezTo>
                        <a:cubicBezTo>
                          <a:pt x="10" y="104"/>
                          <a:pt x="10" y="104"/>
                          <a:pt x="10" y="104"/>
                        </a:cubicBezTo>
                        <a:cubicBezTo>
                          <a:pt x="10" y="105"/>
                          <a:pt x="10" y="106"/>
                          <a:pt x="10" y="107"/>
                        </a:cubicBezTo>
                        <a:cubicBezTo>
                          <a:pt x="11" y="108"/>
                          <a:pt x="11" y="109"/>
                          <a:pt x="12" y="110"/>
                        </a:cubicBezTo>
                        <a:cubicBezTo>
                          <a:pt x="13" y="111"/>
                          <a:pt x="14" y="111"/>
                          <a:pt x="15" y="112"/>
                        </a:cubicBezTo>
                        <a:cubicBezTo>
                          <a:pt x="16" y="112"/>
                          <a:pt x="17" y="112"/>
                          <a:pt x="18" y="112"/>
                        </a:cubicBezTo>
                        <a:cubicBezTo>
                          <a:pt x="19" y="112"/>
                          <a:pt x="20" y="112"/>
                          <a:pt x="21" y="112"/>
                        </a:cubicBezTo>
                        <a:cubicBezTo>
                          <a:pt x="22" y="111"/>
                          <a:pt x="23" y="111"/>
                          <a:pt x="24" y="110"/>
                        </a:cubicBezTo>
                        <a:cubicBezTo>
                          <a:pt x="24" y="109"/>
                          <a:pt x="25" y="108"/>
                          <a:pt x="25" y="107"/>
                        </a:cubicBezTo>
                        <a:cubicBezTo>
                          <a:pt x="26" y="106"/>
                          <a:pt x="26" y="105"/>
                          <a:pt x="26" y="104"/>
                        </a:cubicBezTo>
                        <a:cubicBezTo>
                          <a:pt x="26" y="32"/>
                          <a:pt x="26" y="32"/>
                          <a:pt x="26" y="32"/>
                        </a:cubicBezTo>
                        <a:cubicBezTo>
                          <a:pt x="27" y="31"/>
                          <a:pt x="28" y="31"/>
                          <a:pt x="28" y="30"/>
                        </a:cubicBezTo>
                        <a:cubicBezTo>
                          <a:pt x="29" y="30"/>
                          <a:pt x="30" y="29"/>
                          <a:pt x="30" y="28"/>
                        </a:cubicBezTo>
                        <a:cubicBezTo>
                          <a:pt x="32" y="27"/>
                          <a:pt x="33" y="25"/>
                          <a:pt x="34" y="23"/>
                        </a:cubicBezTo>
                        <a:cubicBezTo>
                          <a:pt x="35" y="20"/>
                          <a:pt x="36" y="18"/>
                          <a:pt x="36" y="16"/>
                        </a:cubicBezTo>
                        <a:cubicBezTo>
                          <a:pt x="36" y="14"/>
                          <a:pt x="35" y="11"/>
                          <a:pt x="34" y="9"/>
                        </a:cubicBezTo>
                        <a:close/>
                        <a:moveTo>
                          <a:pt x="18" y="108"/>
                        </a:moveTo>
                        <a:cubicBezTo>
                          <a:pt x="16" y="108"/>
                          <a:pt x="14" y="106"/>
                          <a:pt x="14" y="104"/>
                        </a:cubicBezTo>
                        <a:cubicBezTo>
                          <a:pt x="14" y="102"/>
                          <a:pt x="16" y="100"/>
                          <a:pt x="18" y="100"/>
                        </a:cubicBezTo>
                        <a:cubicBezTo>
                          <a:pt x="20" y="100"/>
                          <a:pt x="22" y="102"/>
                          <a:pt x="22" y="104"/>
                        </a:cubicBezTo>
                        <a:cubicBezTo>
                          <a:pt x="22" y="106"/>
                          <a:pt x="20" y="108"/>
                          <a:pt x="18" y="108"/>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3C3C41"/>
                      </a:solidFill>
                      <a:effectLst/>
                      <a:uLnTx/>
                      <a:uFillTx/>
                    </a:endParaRPr>
                  </a:p>
                </p:txBody>
              </p:sp>
            </p:grpSp>
          </p:grpSp>
        </p:grpSp>
      </p:grpSp>
      <p:pic>
        <p:nvPicPr>
          <p:cNvPr id="164" name="Picture 163">
            <a:extLst>
              <a:ext uri="{FF2B5EF4-FFF2-40B4-BE49-F238E27FC236}">
                <a16:creationId xmlns:a16="http://schemas.microsoft.com/office/drawing/2014/main" id="{5EC1DCCD-2B74-BA82-83BA-296A4888D26B}"/>
              </a:ext>
            </a:extLst>
          </p:cNvPr>
          <p:cNvPicPr>
            <a:picLocks noChangeAspect="1"/>
          </p:cNvPicPr>
          <p:nvPr/>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1607653" y="6220147"/>
            <a:ext cx="205865" cy="153507"/>
          </a:xfrm>
          <a:prstGeom prst="rect">
            <a:avLst/>
          </a:prstGeom>
        </p:spPr>
      </p:pic>
      <p:grpSp>
        <p:nvGrpSpPr>
          <p:cNvPr id="475" name="Group 474">
            <a:extLst>
              <a:ext uri="{FF2B5EF4-FFF2-40B4-BE49-F238E27FC236}">
                <a16:creationId xmlns:a16="http://schemas.microsoft.com/office/drawing/2014/main" id="{80EA3D8E-9921-73BE-A30C-CE3DE1B2BA86}"/>
              </a:ext>
            </a:extLst>
          </p:cNvPr>
          <p:cNvGrpSpPr/>
          <p:nvPr/>
        </p:nvGrpSpPr>
        <p:grpSpPr>
          <a:xfrm>
            <a:off x="235102" y="3350793"/>
            <a:ext cx="1699150" cy="272212"/>
            <a:chOff x="206532" y="3347120"/>
            <a:chExt cx="1745001" cy="279557"/>
          </a:xfrm>
        </p:grpSpPr>
        <p:grpSp>
          <p:nvGrpSpPr>
            <p:cNvPr id="433" name="Group 432">
              <a:extLst>
                <a:ext uri="{FF2B5EF4-FFF2-40B4-BE49-F238E27FC236}">
                  <a16:creationId xmlns:a16="http://schemas.microsoft.com/office/drawing/2014/main" id="{0057B60D-E1B5-6CAC-487B-31B93AF31E57}"/>
                </a:ext>
              </a:extLst>
            </p:cNvPr>
            <p:cNvGrpSpPr/>
            <p:nvPr/>
          </p:nvGrpSpPr>
          <p:grpSpPr>
            <a:xfrm>
              <a:off x="1582909" y="3347120"/>
              <a:ext cx="368624" cy="278260"/>
              <a:chOff x="7156514" y="2459865"/>
              <a:chExt cx="1747624" cy="1319212"/>
            </a:xfrm>
          </p:grpSpPr>
          <p:grpSp>
            <p:nvGrpSpPr>
              <p:cNvPr id="471" name="Group 470">
                <a:extLst>
                  <a:ext uri="{FF2B5EF4-FFF2-40B4-BE49-F238E27FC236}">
                    <a16:creationId xmlns:a16="http://schemas.microsoft.com/office/drawing/2014/main" id="{D460C0FE-73FD-2ACB-6FA3-9DB993E4161A}"/>
                  </a:ext>
                </a:extLst>
              </p:cNvPr>
              <p:cNvGrpSpPr/>
              <p:nvPr/>
            </p:nvGrpSpPr>
            <p:grpSpPr>
              <a:xfrm>
                <a:off x="7156514" y="2459865"/>
                <a:ext cx="1747624" cy="1319212"/>
                <a:chOff x="7987238" y="1610486"/>
                <a:chExt cx="506061" cy="382007"/>
              </a:xfrm>
            </p:grpSpPr>
            <p:sp>
              <p:nvSpPr>
                <p:cNvPr id="473" name="Rectangle 472">
                  <a:extLst>
                    <a:ext uri="{FF2B5EF4-FFF2-40B4-BE49-F238E27FC236}">
                      <a16:creationId xmlns:a16="http://schemas.microsoft.com/office/drawing/2014/main" id="{AAF26CDE-5A8F-D253-3DAA-9A5157FDAF71}"/>
                    </a:ext>
                  </a:extLst>
                </p:cNvPr>
                <p:cNvSpPr/>
                <p:nvPr/>
              </p:nvSpPr>
              <p:spPr bwMode="auto">
                <a:xfrm>
                  <a:off x="7994852" y="1610486"/>
                  <a:ext cx="498447" cy="30271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74" name="monitor">
                  <a:extLst>
                    <a:ext uri="{FF2B5EF4-FFF2-40B4-BE49-F238E27FC236}">
                      <a16:creationId xmlns:a16="http://schemas.microsoft.com/office/drawing/2014/main" id="{BF3B12AD-7F5A-3CCA-44EC-73F84CC6BA6A}"/>
                    </a:ext>
                  </a:extLst>
                </p:cNvPr>
                <p:cNvSpPr>
                  <a:spLocks noChangeAspect="1" noEditPoints="1"/>
                </p:cNvSpPr>
                <p:nvPr/>
              </p:nvSpPr>
              <p:spPr bwMode="auto">
                <a:xfrm>
                  <a:off x="7987238"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solidFill>
                  <a:schemeClr val="bg1">
                    <a:lumMod val="95000"/>
                  </a:schemeClr>
                </a:solidFill>
                <a:ln w="14224" cap="sq">
                  <a:solidFill>
                    <a:schemeClr val="bg2">
                      <a:lumMod val="10000"/>
                    </a:scheme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sp>
            <p:nvSpPr>
              <p:cNvPr id="472" name="Freeform 6">
                <a:extLst>
                  <a:ext uri="{FF2B5EF4-FFF2-40B4-BE49-F238E27FC236}">
                    <a16:creationId xmlns:a16="http://schemas.microsoft.com/office/drawing/2014/main" id="{4EDD3165-52D8-9314-2B9F-D80075378BE3}"/>
                  </a:ext>
                </a:extLst>
              </p:cNvPr>
              <p:cNvSpPr>
                <a:spLocks noEditPoints="1"/>
              </p:cNvSpPr>
              <p:nvPr/>
            </p:nvSpPr>
            <p:spPr bwMode="auto">
              <a:xfrm>
                <a:off x="7685435" y="2645550"/>
                <a:ext cx="663488" cy="656450"/>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nvGrpSpPr>
            <p:cNvPr id="434" name="Group 433">
              <a:extLst>
                <a:ext uri="{FF2B5EF4-FFF2-40B4-BE49-F238E27FC236}">
                  <a16:creationId xmlns:a16="http://schemas.microsoft.com/office/drawing/2014/main" id="{31D2F130-9163-DDC2-19DA-C6AF6D31BBF9}"/>
                </a:ext>
              </a:extLst>
            </p:cNvPr>
            <p:cNvGrpSpPr/>
            <p:nvPr/>
          </p:nvGrpSpPr>
          <p:grpSpPr>
            <a:xfrm>
              <a:off x="1130422" y="3348417"/>
              <a:ext cx="368624" cy="278260"/>
              <a:chOff x="7987238" y="1610486"/>
              <a:chExt cx="506061" cy="382007"/>
            </a:xfrm>
          </p:grpSpPr>
          <p:sp>
            <p:nvSpPr>
              <p:cNvPr id="464" name="Rectangle 463">
                <a:extLst>
                  <a:ext uri="{FF2B5EF4-FFF2-40B4-BE49-F238E27FC236}">
                    <a16:creationId xmlns:a16="http://schemas.microsoft.com/office/drawing/2014/main" id="{96AA21B6-2D36-026B-CFA7-C4B075E9BEB5}"/>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65" name="Group 464">
                <a:extLst>
                  <a:ext uri="{FF2B5EF4-FFF2-40B4-BE49-F238E27FC236}">
                    <a16:creationId xmlns:a16="http://schemas.microsoft.com/office/drawing/2014/main" id="{BBDB8AC7-A9F7-0014-4165-59D326E2CA24}"/>
                  </a:ext>
                </a:extLst>
              </p:cNvPr>
              <p:cNvGrpSpPr/>
              <p:nvPr/>
            </p:nvGrpSpPr>
            <p:grpSpPr>
              <a:xfrm>
                <a:off x="7987238" y="1610486"/>
                <a:ext cx="498447" cy="382007"/>
                <a:chOff x="9563138" y="2462727"/>
                <a:chExt cx="516394" cy="395761"/>
              </a:xfrm>
            </p:grpSpPr>
            <p:sp>
              <p:nvSpPr>
                <p:cNvPr id="466" name="monitor">
                  <a:extLst>
                    <a:ext uri="{FF2B5EF4-FFF2-40B4-BE49-F238E27FC236}">
                      <a16:creationId xmlns:a16="http://schemas.microsoft.com/office/drawing/2014/main" id="{882057FA-2756-66B4-DEE4-C9923AC63AC3}"/>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467" name="Group 466">
                  <a:extLst>
                    <a:ext uri="{FF2B5EF4-FFF2-40B4-BE49-F238E27FC236}">
                      <a16:creationId xmlns:a16="http://schemas.microsoft.com/office/drawing/2014/main" id="{AEC760FA-5C88-5039-5B68-87C11FA303F2}"/>
                    </a:ext>
                  </a:extLst>
                </p:cNvPr>
                <p:cNvGrpSpPr/>
                <p:nvPr/>
              </p:nvGrpSpPr>
              <p:grpSpPr>
                <a:xfrm>
                  <a:off x="9746672" y="2545410"/>
                  <a:ext cx="107950" cy="134938"/>
                  <a:chOff x="9444088" y="2885171"/>
                  <a:chExt cx="107950" cy="134938"/>
                </a:xfrm>
                <a:solidFill>
                  <a:schemeClr val="tx1"/>
                </a:solidFill>
              </p:grpSpPr>
              <p:sp>
                <p:nvSpPr>
                  <p:cNvPr id="468" name="Freeform 26">
                    <a:extLst>
                      <a:ext uri="{FF2B5EF4-FFF2-40B4-BE49-F238E27FC236}">
                        <a16:creationId xmlns:a16="http://schemas.microsoft.com/office/drawing/2014/main" id="{151922E0-885D-BF58-854F-63AFA23BB24C}"/>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9" name="Freeform 27">
                    <a:extLst>
                      <a:ext uri="{FF2B5EF4-FFF2-40B4-BE49-F238E27FC236}">
                        <a16:creationId xmlns:a16="http://schemas.microsoft.com/office/drawing/2014/main" id="{ED2EBC6B-C2B3-E9F6-3590-15740B25DB3F}"/>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435" name="Group 434">
              <a:extLst>
                <a:ext uri="{FF2B5EF4-FFF2-40B4-BE49-F238E27FC236}">
                  <a16:creationId xmlns:a16="http://schemas.microsoft.com/office/drawing/2014/main" id="{0A0D76FF-42E3-4484-3688-03832A47B9CF}"/>
                </a:ext>
              </a:extLst>
            </p:cNvPr>
            <p:cNvGrpSpPr/>
            <p:nvPr/>
          </p:nvGrpSpPr>
          <p:grpSpPr>
            <a:xfrm>
              <a:off x="683484" y="3348417"/>
              <a:ext cx="363077" cy="278260"/>
              <a:chOff x="7398246" y="1610486"/>
              <a:chExt cx="498447" cy="382007"/>
            </a:xfrm>
          </p:grpSpPr>
          <p:sp>
            <p:nvSpPr>
              <p:cNvPr id="456" name="monitor">
                <a:extLst>
                  <a:ext uri="{FF2B5EF4-FFF2-40B4-BE49-F238E27FC236}">
                    <a16:creationId xmlns:a16="http://schemas.microsoft.com/office/drawing/2014/main" id="{743CEFBB-CCAF-5D28-A073-D6A1DA206F94}"/>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457" name="Rectangle 456">
                <a:extLst>
                  <a:ext uri="{FF2B5EF4-FFF2-40B4-BE49-F238E27FC236}">
                    <a16:creationId xmlns:a16="http://schemas.microsoft.com/office/drawing/2014/main" id="{1BF1422F-E270-992A-EA0B-2F01C749E602}"/>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59" name="Group 11">
                <a:extLst>
                  <a:ext uri="{FF2B5EF4-FFF2-40B4-BE49-F238E27FC236}">
                    <a16:creationId xmlns:a16="http://schemas.microsoft.com/office/drawing/2014/main" id="{F4DE516A-425F-8B29-4FF6-C3C3B62E2B1F}"/>
                  </a:ext>
                </a:extLst>
              </p:cNvPr>
              <p:cNvGrpSpPr>
                <a:grpSpLocks noChangeAspect="1"/>
              </p:cNvGrpSpPr>
              <p:nvPr/>
            </p:nvGrpSpPr>
            <p:grpSpPr bwMode="auto">
              <a:xfrm>
                <a:off x="7581678" y="1714920"/>
                <a:ext cx="111860" cy="111860"/>
                <a:chOff x="5664" y="1835"/>
                <a:chExt cx="73" cy="73"/>
              </a:xfrm>
              <a:solidFill>
                <a:schemeClr val="bg1"/>
              </a:solidFill>
            </p:grpSpPr>
            <p:sp>
              <p:nvSpPr>
                <p:cNvPr id="460" name="Freeform 12">
                  <a:extLst>
                    <a:ext uri="{FF2B5EF4-FFF2-40B4-BE49-F238E27FC236}">
                      <a16:creationId xmlns:a16="http://schemas.microsoft.com/office/drawing/2014/main" id="{26C7D507-431C-B5C8-7F9C-665BC82B5CFC}"/>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1" name="Freeform 13">
                  <a:extLst>
                    <a:ext uri="{FF2B5EF4-FFF2-40B4-BE49-F238E27FC236}">
                      <a16:creationId xmlns:a16="http://schemas.microsoft.com/office/drawing/2014/main" id="{42CEAA2D-6A0D-7CD5-D970-3E626E530596}"/>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2" name="Freeform 14">
                  <a:extLst>
                    <a:ext uri="{FF2B5EF4-FFF2-40B4-BE49-F238E27FC236}">
                      <a16:creationId xmlns:a16="http://schemas.microsoft.com/office/drawing/2014/main" id="{33397A29-893B-53F2-D8FE-12748C8B808E}"/>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3" name="Freeform 15">
                  <a:extLst>
                    <a:ext uri="{FF2B5EF4-FFF2-40B4-BE49-F238E27FC236}">
                      <a16:creationId xmlns:a16="http://schemas.microsoft.com/office/drawing/2014/main" id="{CD461D08-FB09-C347-C5EB-DFE6EB37DC03}"/>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nvGrpSpPr>
            <p:cNvPr id="436" name="Group 435">
              <a:extLst>
                <a:ext uri="{FF2B5EF4-FFF2-40B4-BE49-F238E27FC236}">
                  <a16:creationId xmlns:a16="http://schemas.microsoft.com/office/drawing/2014/main" id="{C04ED8E8-BC30-A8CE-E9E8-0CAA1BF196A9}"/>
                </a:ext>
              </a:extLst>
            </p:cNvPr>
            <p:cNvGrpSpPr/>
            <p:nvPr/>
          </p:nvGrpSpPr>
          <p:grpSpPr>
            <a:xfrm>
              <a:off x="444718" y="3348417"/>
              <a:ext cx="154905" cy="257165"/>
              <a:chOff x="7084723" y="1610486"/>
              <a:chExt cx="212660" cy="353049"/>
            </a:xfrm>
          </p:grpSpPr>
          <p:sp>
            <p:nvSpPr>
              <p:cNvPr id="450" name="Rectangle 449">
                <a:extLst>
                  <a:ext uri="{FF2B5EF4-FFF2-40B4-BE49-F238E27FC236}">
                    <a16:creationId xmlns:a16="http://schemas.microsoft.com/office/drawing/2014/main" id="{E2EE7EDA-3219-0E32-1950-26CF4378E26E}"/>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51" name="Group 450">
                <a:extLst>
                  <a:ext uri="{FF2B5EF4-FFF2-40B4-BE49-F238E27FC236}">
                    <a16:creationId xmlns:a16="http://schemas.microsoft.com/office/drawing/2014/main" id="{D0EF9F19-7F41-467D-21B4-D061F3DD78B2}"/>
                  </a:ext>
                </a:extLst>
              </p:cNvPr>
              <p:cNvGrpSpPr/>
              <p:nvPr/>
            </p:nvGrpSpPr>
            <p:grpSpPr>
              <a:xfrm>
                <a:off x="7138556" y="1706457"/>
                <a:ext cx="104198" cy="130248"/>
                <a:chOff x="9444088" y="2885171"/>
                <a:chExt cx="107950" cy="134938"/>
              </a:xfrm>
              <a:solidFill>
                <a:schemeClr val="bg1"/>
              </a:solidFill>
            </p:grpSpPr>
            <p:sp>
              <p:nvSpPr>
                <p:cNvPr id="454" name="Freeform 26">
                  <a:extLst>
                    <a:ext uri="{FF2B5EF4-FFF2-40B4-BE49-F238E27FC236}">
                      <a16:creationId xmlns:a16="http://schemas.microsoft.com/office/drawing/2014/main" id="{5B841E0F-A5B7-0032-F904-3740127F199C}"/>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55" name="Freeform 27">
                  <a:extLst>
                    <a:ext uri="{FF2B5EF4-FFF2-40B4-BE49-F238E27FC236}">
                      <a16:creationId xmlns:a16="http://schemas.microsoft.com/office/drawing/2014/main" id="{D8C1EF40-9A31-D302-267A-9581C44D2C46}"/>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452" name="CellPhone_E8EA">
                <a:extLst>
                  <a:ext uri="{FF2B5EF4-FFF2-40B4-BE49-F238E27FC236}">
                    <a16:creationId xmlns:a16="http://schemas.microsoft.com/office/drawing/2014/main" id="{B8D1855E-0B09-621B-8E6D-5C451C8967A6}"/>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453" name="Straight Connector 452">
                <a:extLst>
                  <a:ext uri="{FF2B5EF4-FFF2-40B4-BE49-F238E27FC236}">
                    <a16:creationId xmlns:a16="http://schemas.microsoft.com/office/drawing/2014/main" id="{4AEDA56B-CE41-9A03-2FB3-1AD5DC768B08}"/>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437" name="Group 436">
              <a:extLst>
                <a:ext uri="{FF2B5EF4-FFF2-40B4-BE49-F238E27FC236}">
                  <a16:creationId xmlns:a16="http://schemas.microsoft.com/office/drawing/2014/main" id="{21CC7332-0635-4D2E-0D7A-9ADB34A8AA18}"/>
                </a:ext>
              </a:extLst>
            </p:cNvPr>
            <p:cNvGrpSpPr/>
            <p:nvPr/>
          </p:nvGrpSpPr>
          <p:grpSpPr>
            <a:xfrm>
              <a:off x="206532" y="3348790"/>
              <a:ext cx="154325" cy="257165"/>
              <a:chOff x="6490922" y="1610486"/>
              <a:chExt cx="211865" cy="353049"/>
            </a:xfrm>
          </p:grpSpPr>
          <p:sp>
            <p:nvSpPr>
              <p:cNvPr id="438" name="Rectangle 437">
                <a:extLst>
                  <a:ext uri="{FF2B5EF4-FFF2-40B4-BE49-F238E27FC236}">
                    <a16:creationId xmlns:a16="http://schemas.microsoft.com/office/drawing/2014/main" id="{A05951B9-174D-8EAA-9150-9F1BC432F6D8}"/>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39" name="Group 30">
                <a:extLst>
                  <a:ext uri="{FF2B5EF4-FFF2-40B4-BE49-F238E27FC236}">
                    <a16:creationId xmlns:a16="http://schemas.microsoft.com/office/drawing/2014/main" id="{363F6079-787A-FE5C-1B8A-F0DDD07261C4}"/>
                  </a:ext>
                </a:extLst>
              </p:cNvPr>
              <p:cNvGrpSpPr>
                <a:grpSpLocks noChangeAspect="1"/>
              </p:cNvGrpSpPr>
              <p:nvPr/>
            </p:nvGrpSpPr>
            <p:grpSpPr bwMode="auto">
              <a:xfrm>
                <a:off x="6545792" y="1729376"/>
                <a:ext cx="111361" cy="115269"/>
                <a:chOff x="5049" y="1841"/>
                <a:chExt cx="57" cy="59"/>
              </a:xfrm>
              <a:solidFill>
                <a:schemeClr val="bg1"/>
              </a:solidFill>
            </p:grpSpPr>
            <p:sp>
              <p:nvSpPr>
                <p:cNvPr id="442" name="Freeform 31">
                  <a:extLst>
                    <a:ext uri="{FF2B5EF4-FFF2-40B4-BE49-F238E27FC236}">
                      <a16:creationId xmlns:a16="http://schemas.microsoft.com/office/drawing/2014/main" id="{47B4EF4D-617B-E708-4CAB-82BBBA2B069F}"/>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3" name="Freeform 32">
                  <a:extLst>
                    <a:ext uri="{FF2B5EF4-FFF2-40B4-BE49-F238E27FC236}">
                      <a16:creationId xmlns:a16="http://schemas.microsoft.com/office/drawing/2014/main" id="{576DC067-1ECB-1E0E-FC2C-D0AF9A7EE3DD}"/>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4" name="Freeform 33">
                  <a:extLst>
                    <a:ext uri="{FF2B5EF4-FFF2-40B4-BE49-F238E27FC236}">
                      <a16:creationId xmlns:a16="http://schemas.microsoft.com/office/drawing/2014/main" id="{F9DC2247-500B-B5E9-54CC-B1256D764127}"/>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5" name="Freeform 34">
                  <a:extLst>
                    <a:ext uri="{FF2B5EF4-FFF2-40B4-BE49-F238E27FC236}">
                      <a16:creationId xmlns:a16="http://schemas.microsoft.com/office/drawing/2014/main" id="{9379A1F1-5526-90AD-423A-5A049249EE22}"/>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6" name="Freeform 35">
                  <a:extLst>
                    <a:ext uri="{FF2B5EF4-FFF2-40B4-BE49-F238E27FC236}">
                      <a16:creationId xmlns:a16="http://schemas.microsoft.com/office/drawing/2014/main" id="{730262F3-B59D-8F4B-B114-DA2C553AF112}"/>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7" name="Freeform 36">
                  <a:extLst>
                    <a:ext uri="{FF2B5EF4-FFF2-40B4-BE49-F238E27FC236}">
                      <a16:creationId xmlns:a16="http://schemas.microsoft.com/office/drawing/2014/main" id="{06CC74F8-50CE-2E69-D910-1BD2056FDF27}"/>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8" name="Freeform 37">
                  <a:extLst>
                    <a:ext uri="{FF2B5EF4-FFF2-40B4-BE49-F238E27FC236}">
                      <a16:creationId xmlns:a16="http://schemas.microsoft.com/office/drawing/2014/main" id="{5D0E759B-135A-E685-59B0-4CA00C3E8F32}"/>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49" name="Freeform 38">
                  <a:extLst>
                    <a:ext uri="{FF2B5EF4-FFF2-40B4-BE49-F238E27FC236}">
                      <a16:creationId xmlns:a16="http://schemas.microsoft.com/office/drawing/2014/main" id="{6C2AC31F-838D-0FDE-ABDC-44B597C505E4}"/>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440" name="CellPhone_E8EA">
                <a:extLst>
                  <a:ext uri="{FF2B5EF4-FFF2-40B4-BE49-F238E27FC236}">
                    <a16:creationId xmlns:a16="http://schemas.microsoft.com/office/drawing/2014/main" id="{521C34FC-26FA-6DFF-226E-97DEF93AB250}"/>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441" name="Straight Connector 440">
                <a:extLst>
                  <a:ext uri="{FF2B5EF4-FFF2-40B4-BE49-F238E27FC236}">
                    <a16:creationId xmlns:a16="http://schemas.microsoft.com/office/drawing/2014/main" id="{CD11BD71-A9F4-3B24-77F8-0E944DEAAAD9}"/>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sp>
        <p:nvSpPr>
          <p:cNvPr id="48" name="Rectangle 47">
            <a:hlinkClick r:id="rId155" tooltip="Microsoft Defender for Identity (formerly Azure ATP) detects on-premises identity attacks using behavioral analysis (UEBA) + specific detections for Pass the Hash/Ticket/Password, Golden Ticket, Skeleton Key, and others."/>
            <a:extLst>
              <a:ext uri="{FF2B5EF4-FFF2-40B4-BE49-F238E27FC236}">
                <a16:creationId xmlns:a16="http://schemas.microsoft.com/office/drawing/2014/main" id="{64445BA6-6D0B-5914-76FA-E448C63B4082}"/>
              </a:ext>
            </a:extLst>
          </p:cNvPr>
          <p:cNvSpPr/>
          <p:nvPr/>
        </p:nvSpPr>
        <p:spPr>
          <a:xfrm>
            <a:off x="3100462" y="1022209"/>
            <a:ext cx="438448" cy="929320"/>
          </a:xfrm>
          <a:prstGeom prst="rect">
            <a:avLst/>
          </a:prstGeom>
          <a:solidFill>
            <a:schemeClr val="bg1"/>
          </a:solidFill>
          <a:ln w="14224" cap="flat" cmpd="sng" algn="ctr">
            <a:solidFill>
              <a:schemeClr val="accent3">
                <a:lumMod val="20000"/>
                <a:lumOff val="80000"/>
              </a:schemeClr>
            </a:solidFill>
            <a:prstDash val="solid"/>
          </a:ln>
          <a:effectLst/>
        </p:spPr>
        <p:txBody>
          <a:bodyPr lIns="45720" tIns="502920" rIns="45720" bIns="0" rtlCol="0" anchor="t"/>
          <a:lstStyle/>
          <a:p>
            <a:pPr marR="0" lvl="0" algn="ctr" fontAlgn="auto">
              <a:lnSpc>
                <a:spcPct val="97000"/>
              </a:lnSpc>
              <a:spcBef>
                <a:spcPts val="0"/>
              </a:spcBef>
              <a:spcAft>
                <a:spcPts val="200"/>
              </a:spcAft>
              <a:buClrTx/>
              <a:buSzTx/>
              <a:buFontTx/>
              <a:buNone/>
              <a:tabLst/>
              <a:defRPr/>
            </a:pPr>
            <a:r>
              <a:rPr lang="en-US" sz="900" b="1" kern="0">
                <a:solidFill>
                  <a:schemeClr val="tx1">
                    <a:lumMod val="60000"/>
                    <a:lumOff val="40000"/>
                  </a:schemeClr>
                </a:solidFill>
                <a:latin typeface="Segoe Pro Semibold" panose="020B0702040504020203" pitchFamily="34" charset="0"/>
                <a:cs typeface="Segoe UI" panose="020B0502040204020203" pitchFamily="34" charset="0"/>
              </a:rPr>
              <a:t>Data</a:t>
            </a:r>
          </a:p>
          <a:p>
            <a:pPr algn="ctr">
              <a:lnSpc>
                <a:spcPct val="97000"/>
              </a:lnSpc>
              <a:defRPr/>
            </a:pPr>
            <a:r>
              <a:rPr lang="en-US" sz="500" b="1" i="1" kern="0">
                <a:solidFill>
                  <a:schemeClr val="tx1">
                    <a:lumMod val="60000"/>
                    <a:lumOff val="40000"/>
                  </a:schemeClr>
                </a:solidFill>
                <a:latin typeface="Segoe Pro Semibold" panose="020B0702040504020203" pitchFamily="34" charset="0"/>
                <a:cs typeface="Segoe UI" panose="020B0502040204020203" pitchFamily="34" charset="0"/>
              </a:rPr>
              <a:t>SQL, DLP,  &amp; more</a:t>
            </a:r>
          </a:p>
        </p:txBody>
      </p:sp>
      <p:grpSp>
        <p:nvGrpSpPr>
          <p:cNvPr id="168" name="Group 167">
            <a:extLst>
              <a:ext uri="{FF2B5EF4-FFF2-40B4-BE49-F238E27FC236}">
                <a16:creationId xmlns:a16="http://schemas.microsoft.com/office/drawing/2014/main" id="{D2C0CBE9-F687-C40F-53A4-B113CAAC742A}"/>
              </a:ext>
            </a:extLst>
          </p:cNvPr>
          <p:cNvGrpSpPr/>
          <p:nvPr/>
        </p:nvGrpSpPr>
        <p:grpSpPr>
          <a:xfrm>
            <a:off x="252603" y="746376"/>
            <a:ext cx="4420904" cy="723605"/>
            <a:chOff x="252603" y="746376"/>
            <a:chExt cx="4420904" cy="723605"/>
          </a:xfrm>
        </p:grpSpPr>
        <p:sp>
          <p:nvSpPr>
            <p:cNvPr id="756" name="Rectangle 755">
              <a:hlinkClick r:id="rId160" tooltip="Unified detection and response platform designed to simplify security operations with integrated detection, automated investigation and response across platforms and clouds. "/>
              <a:extLst>
                <a:ext uri="{FF2B5EF4-FFF2-40B4-BE49-F238E27FC236}">
                  <a16:creationId xmlns:a16="http://schemas.microsoft.com/office/drawing/2014/main" id="{85BCED09-695D-4641-A2DF-3AF6A077FBD8}"/>
                </a:ext>
              </a:extLst>
            </p:cNvPr>
            <p:cNvSpPr/>
            <p:nvPr/>
          </p:nvSpPr>
          <p:spPr>
            <a:xfrm>
              <a:off x="252603" y="749016"/>
              <a:ext cx="4258788" cy="720465"/>
            </a:xfrm>
            <a:prstGeom prst="rect">
              <a:avLst/>
            </a:prstGeom>
            <a:solidFill>
              <a:srgbClr val="E5F3FF"/>
            </a:solidFill>
            <a:ln w="19050" cap="flat" cmpd="sng" algn="ctr">
              <a:solidFill>
                <a:srgbClr val="003C6C"/>
              </a:solidFill>
              <a:prstDash val="solid"/>
            </a:ln>
            <a:effectLst/>
          </p:spPr>
          <p:txBody>
            <a:bodyPr lIns="45720" tIns="27432" rIns="548640" rtlCol="0" anchor="t"/>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1050" b="1" i="0" u="none" strike="noStrike" kern="0" cap="none" spc="0" normalizeH="0" baseline="0" noProof="0">
                  <a:ln>
                    <a:noFill/>
                  </a:ln>
                  <a:solidFill>
                    <a:srgbClr val="000000"/>
                  </a:solidFill>
                  <a:effectLst/>
                  <a:uLnTx/>
                  <a:uFillTx/>
                  <a:latin typeface="Segoe UI"/>
                  <a:ea typeface="+mn-ea"/>
                  <a:cs typeface="Segoe UI Semibold" panose="020B0702040204020203" pitchFamily="34" charset="0"/>
                </a:rPr>
                <a:t>Microsoft Defender XDR</a:t>
              </a:r>
            </a:p>
            <a:p>
              <a:pPr algn="ctr">
                <a:lnSpc>
                  <a:spcPct val="97000"/>
                </a:lnSpc>
                <a:spcAft>
                  <a:spcPts val="100"/>
                </a:spcAft>
                <a:tabLst>
                  <a:tab pos="571500" algn="l"/>
                </a:tabLst>
                <a:defRPr/>
              </a:pPr>
              <a:r>
                <a:rPr kumimoji="0" lang="en-US" sz="800" b="0" i="1" u="none" strike="noStrike" kern="1200" cap="none" spc="0" normalizeH="0" baseline="0" noProof="0">
                  <a:ln>
                    <a:noFill/>
                  </a:ln>
                  <a:solidFill>
                    <a:sysClr val="windowText" lastClr="000000"/>
                  </a:solidFill>
                  <a:effectLst/>
                  <a:uLnTx/>
                  <a:uFillTx/>
                  <a:latin typeface="Segoe UI Semibold" panose="020B0702040204020203" pitchFamily="34" charset="0"/>
                  <a:cs typeface="Segoe UI Semibold" panose="020B0702040204020203" pitchFamily="34" charset="0"/>
                </a:rPr>
                <a:t>Unified Threat Detection and Response across IT, OT, and IoT Assets </a:t>
              </a:r>
            </a:p>
            <a:p>
              <a:pPr marL="57150" marR="0" lvl="0" indent="0" algn="ctr" defTabSz="914400" rtl="0" eaLnBrk="1" fontAlgn="auto" latinLnBrk="0" hangingPunct="1">
                <a:lnSpc>
                  <a:spcPct val="90000"/>
                </a:lnSpc>
                <a:spcBef>
                  <a:spcPts val="200"/>
                </a:spcBef>
                <a:spcAft>
                  <a:spcPts val="150"/>
                </a:spcAft>
                <a:buClrTx/>
                <a:buSzTx/>
                <a:buFontTx/>
                <a:buNone/>
                <a:tabLst/>
                <a:defRPr/>
              </a:pPr>
              <a:r>
                <a:rPr kumimoji="0" lang="en-US" sz="70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Incident Response | Automation </a:t>
              </a:r>
              <a:r>
                <a:rPr kumimoji="0" lang="en-US" sz="70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sym typeface="Wingdings" panose="05000000000000000000" pitchFamily="2" charset="2"/>
                </a:rPr>
                <a:t>| </a:t>
              </a:r>
              <a:r>
                <a:rPr kumimoji="0" lang="en-US" sz="700" b="0" i="1" u="none" strike="noStrike" kern="1200" cap="none" spc="0" normalizeH="0" baseline="0" noProof="0">
                  <a:ln>
                    <a:noFill/>
                  </a:ln>
                  <a:solidFill>
                    <a:srgbClr val="000000"/>
                  </a:solidFill>
                  <a:effectLst/>
                  <a:uLnTx/>
                  <a:uFillTx/>
                  <a:latin typeface="Segoe UI"/>
                  <a:ea typeface="+mn-ea"/>
                  <a:cs typeface="Segoe UI Semibold" panose="020B0702040204020203" pitchFamily="34" charset="0"/>
                </a:rPr>
                <a:t>Threat Hunting | Threat Intelligence</a:t>
              </a:r>
            </a:p>
            <a:p>
              <a:pPr algn="ctr">
                <a:lnSpc>
                  <a:spcPct val="97000"/>
                </a:lnSpc>
                <a:spcAft>
                  <a:spcPts val="100"/>
                </a:spcAft>
                <a:tabLst>
                  <a:tab pos="571500" algn="l"/>
                </a:tabLst>
                <a:defRPr/>
              </a:pPr>
              <a:endParaRPr kumimoji="0" lang="en-US" sz="800" b="0" i="1" u="none" strike="noStrike" kern="1200" cap="none" spc="0" normalizeH="0" baseline="0" noProof="0">
                <a:ln>
                  <a:noFill/>
                </a:ln>
                <a:solidFill>
                  <a:sysClr val="windowText" lastClr="000000"/>
                </a:solidFill>
                <a:effectLst/>
                <a:uLnTx/>
                <a:uFillTx/>
                <a:latin typeface="Segoe UI Semibold" panose="020B0702040204020203" pitchFamily="34" charset="0"/>
                <a:cs typeface="Segoe UI Semibold" panose="020B0702040204020203" pitchFamily="34" charset="0"/>
              </a:endParaRP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1050" b="1" i="1" u="none" strike="noStrike" kern="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endParaRP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23" name="L-Shape 22">
              <a:extLst>
                <a:ext uri="{FF2B5EF4-FFF2-40B4-BE49-F238E27FC236}">
                  <a16:creationId xmlns:a16="http://schemas.microsoft.com/office/drawing/2014/main" id="{1E79F032-0612-2B55-DBF8-08F5C1BAE180}"/>
                </a:ext>
              </a:extLst>
            </p:cNvPr>
            <p:cNvSpPr/>
            <p:nvPr/>
          </p:nvSpPr>
          <p:spPr bwMode="auto">
            <a:xfrm flipH="1">
              <a:off x="252819" y="836267"/>
              <a:ext cx="4262285" cy="633714"/>
            </a:xfrm>
            <a:prstGeom prst="corner">
              <a:avLst>
                <a:gd name="adj1" fmla="val 9239"/>
                <a:gd name="adj2" fmla="val 76811"/>
              </a:avLst>
            </a:prstGeom>
            <a:solidFill>
              <a:srgbClr val="E5F3FF"/>
            </a:solidFill>
            <a:ln w="19050">
              <a:gradFill>
                <a:gsLst>
                  <a:gs pos="0">
                    <a:srgbClr val="003C6C"/>
                  </a:gs>
                  <a:gs pos="74000">
                    <a:srgbClr val="003C6C"/>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40" tIns="27432" bIns="45720" rtlCol="0" anchor="ctr"/>
            <a:lstStyle/>
            <a:p>
              <a:pPr algn="ctr"/>
              <a:endParaRPr lang="en-US" sz="900" b="1" err="1">
                <a:solidFill>
                  <a:sysClr val="windowText" lastClr="000000"/>
                </a:solidFill>
                <a:latin typeface="Segoe UI" panose="020B0502040204020203" pitchFamily="34" charset="0"/>
                <a:cs typeface="Segoe UI" panose="020B0502040204020203" pitchFamily="34" charset="0"/>
              </a:endParaRPr>
            </a:p>
          </p:txBody>
        </p:sp>
        <p:sp>
          <p:nvSpPr>
            <p:cNvPr id="53" name="Rectangle 52">
              <a:hlinkClick r:id="rId161" tooltip="Microsoft Azure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E4D38D7F-0E76-3F95-87AD-06D7F06C58D0}"/>
                </a:ext>
              </a:extLst>
            </p:cNvPr>
            <p:cNvSpPr/>
            <p:nvPr/>
          </p:nvSpPr>
          <p:spPr>
            <a:xfrm>
              <a:off x="3862153" y="922088"/>
              <a:ext cx="811354" cy="291989"/>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Microsoft Sentinel </a:t>
              </a:r>
            </a:p>
          </p:txBody>
        </p:sp>
        <p:grpSp>
          <p:nvGrpSpPr>
            <p:cNvPr id="55" name="Group 54">
              <a:extLst>
                <a:ext uri="{FF2B5EF4-FFF2-40B4-BE49-F238E27FC236}">
                  <a16:creationId xmlns:a16="http://schemas.microsoft.com/office/drawing/2014/main" id="{D9FDD3D5-385F-C7D1-EF49-B118D92E3C51}"/>
                </a:ext>
              </a:extLst>
            </p:cNvPr>
            <p:cNvGrpSpPr/>
            <p:nvPr/>
          </p:nvGrpSpPr>
          <p:grpSpPr>
            <a:xfrm>
              <a:off x="4222130" y="869462"/>
              <a:ext cx="93267" cy="96421"/>
              <a:chOff x="1489569" y="-398422"/>
              <a:chExt cx="123825" cy="128013"/>
            </a:xfrm>
          </p:grpSpPr>
          <p:pic>
            <p:nvPicPr>
              <p:cNvPr id="54" name="Graphic 53">
                <a:extLst>
                  <a:ext uri="{FF2B5EF4-FFF2-40B4-BE49-F238E27FC236}">
                    <a16:creationId xmlns:a16="http://schemas.microsoft.com/office/drawing/2014/main" id="{6D24A654-495B-D272-5612-86D14C63105E}"/>
                  </a:ext>
                </a:extLst>
              </p:cNvPr>
              <p:cNvPicPr>
                <a:picLocks noChangeAspect="1"/>
              </p:cNvPicPr>
              <p:nvPr/>
            </p:nvPicPr>
            <p:blipFill>
              <a:blip r:embed="rId162">
                <a:extLst>
                  <a:ext uri="{96DAC541-7B7A-43D3-8B79-37D633B846F1}">
                    <asvg:svgBlip xmlns:asvg="http://schemas.microsoft.com/office/drawing/2016/SVG/main" r:embed="rId163"/>
                  </a:ext>
                </a:extLst>
              </a:blip>
              <a:srcRect/>
              <a:stretch/>
            </p:blipFill>
            <p:spPr>
              <a:xfrm>
                <a:off x="1490061" y="-398422"/>
                <a:ext cx="122842" cy="122842"/>
              </a:xfrm>
              <a:prstGeom prst="rect">
                <a:avLst/>
              </a:prstGeom>
            </p:spPr>
          </p:pic>
          <p:pic>
            <p:nvPicPr>
              <p:cNvPr id="52" name="Graphic 51">
                <a:extLst>
                  <a:ext uri="{FF2B5EF4-FFF2-40B4-BE49-F238E27FC236}">
                    <a16:creationId xmlns:a16="http://schemas.microsoft.com/office/drawing/2014/main" id="{7E01E46D-7989-3280-2590-28ED4A4441D3}"/>
                  </a:ext>
                </a:extLst>
              </p:cNvPr>
              <p:cNvPicPr>
                <a:picLocks noChangeAspect="1"/>
              </p:cNvPicPr>
              <p:nvPr/>
            </p:nvPicPr>
            <p:blipFill>
              <a:blip r:embed="rId164">
                <a:extLst>
                  <a:ext uri="{96DAC541-7B7A-43D3-8B79-37D633B846F1}">
                    <asvg:svgBlip xmlns:asvg="http://schemas.microsoft.com/office/drawing/2016/SVG/main" r:embed="rId165"/>
                  </a:ext>
                </a:extLst>
              </a:blip>
              <a:srcRect/>
              <a:stretch/>
            </p:blipFill>
            <p:spPr>
              <a:xfrm>
                <a:off x="1489569" y="-393251"/>
                <a:ext cx="123825" cy="122842"/>
              </a:xfrm>
              <a:prstGeom prst="rect">
                <a:avLst/>
              </a:prstGeom>
            </p:spPr>
          </p:pic>
        </p:grpSp>
        <p:sp>
          <p:nvSpPr>
            <p:cNvPr id="61" name="TextBox 60">
              <a:extLst>
                <a:ext uri="{FF2B5EF4-FFF2-40B4-BE49-F238E27FC236}">
                  <a16:creationId xmlns:a16="http://schemas.microsoft.com/office/drawing/2014/main" id="{4D066AE0-3D4F-2504-9302-338B9A4B1B8F}"/>
                </a:ext>
              </a:extLst>
            </p:cNvPr>
            <p:cNvSpPr txBox="1"/>
            <p:nvPr/>
          </p:nvSpPr>
          <p:spPr>
            <a:xfrm>
              <a:off x="3994080" y="1183571"/>
              <a:ext cx="549367" cy="20774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Cloud Native </a:t>
              </a:r>
              <a:b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br>
              <a: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SIEM, SOAR, </a:t>
              </a:r>
              <a:b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br>
              <a:r>
                <a:rPr kumimoji="0" lang="en-US" sz="450" b="0"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and UEBA</a:t>
              </a:r>
              <a:endParaRPr kumimoji="0" lang="en-US" sz="450" b="1" i="1"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endParaRPr>
            </a:p>
          </p:txBody>
        </p:sp>
        <p:grpSp>
          <p:nvGrpSpPr>
            <p:cNvPr id="66" name="Group 65">
              <a:extLst>
                <a:ext uri="{FF2B5EF4-FFF2-40B4-BE49-F238E27FC236}">
                  <a16:creationId xmlns:a16="http://schemas.microsoft.com/office/drawing/2014/main" id="{7A1B2B44-D554-F7EE-4C77-C3FB24C314A8}"/>
                </a:ext>
              </a:extLst>
            </p:cNvPr>
            <p:cNvGrpSpPr/>
            <p:nvPr/>
          </p:nvGrpSpPr>
          <p:grpSpPr>
            <a:xfrm>
              <a:off x="1019899" y="1222268"/>
              <a:ext cx="2220831" cy="232195"/>
              <a:chOff x="1277743" y="-310499"/>
              <a:chExt cx="2220831" cy="232195"/>
            </a:xfrm>
          </p:grpSpPr>
          <p:sp>
            <p:nvSpPr>
              <p:cNvPr id="158" name="Rectangle 157">
                <a:hlinkClick r:id="rId166" tooltip="Microsoft Security Copilot (Preview) uses generative AI to help detect threats, investigate incidents, write up investigations, and improve security posture."/>
                <a:extLst>
                  <a:ext uri="{FF2B5EF4-FFF2-40B4-BE49-F238E27FC236}">
                    <a16:creationId xmlns:a16="http://schemas.microsoft.com/office/drawing/2014/main" id="{D10504FB-6C77-E3A3-035C-AE041E7B59CD}"/>
                  </a:ext>
                </a:extLst>
              </p:cNvPr>
              <p:cNvSpPr/>
              <p:nvPr/>
            </p:nvSpPr>
            <p:spPr>
              <a:xfrm>
                <a:off x="1277743" y="-310499"/>
                <a:ext cx="2220831" cy="232195"/>
              </a:xfrm>
              <a:prstGeom prst="rect">
                <a:avLst/>
              </a:prstGeom>
              <a:solidFill>
                <a:srgbClr val="E5F3FF"/>
              </a:solidFill>
              <a:ln w="19050" cap="flat" cmpd="sng" algn="ctr">
                <a:gradFill>
                  <a:gsLst>
                    <a:gs pos="7000">
                      <a:srgbClr val="E5F3FF"/>
                    </a:gs>
                    <a:gs pos="16000">
                      <a:srgbClr val="003C6C"/>
                    </a:gs>
                    <a:gs pos="83000">
                      <a:srgbClr val="003C6C"/>
                    </a:gs>
                    <a:gs pos="93000">
                      <a:srgbClr val="E5F3FF"/>
                    </a:gs>
                  </a:gsLst>
                  <a:lin ang="5400000" scaled="1"/>
                </a:gradFill>
                <a:prstDash val="solid"/>
              </a:ln>
              <a:effectLst/>
            </p:spPr>
            <p:txBody>
              <a:bodyPr lIns="182880" rIns="45720" rtlCol="0" anchor="ctr"/>
              <a:lstStyle/>
              <a:p>
                <a:pPr algn="ctr">
                  <a:lnSpc>
                    <a:spcPct val="97000"/>
                  </a:lnSpc>
                  <a:spcAft>
                    <a:spcPts val="100"/>
                  </a:spcAft>
                  <a:tabLst>
                    <a:tab pos="571500" algn="l"/>
                  </a:tabLst>
                  <a:defRPr/>
                </a:pPr>
                <a:r>
                  <a:rPr lang="en-US" sz="900" b="1" kern="0">
                    <a:solidFill>
                      <a:schemeClr val="accent1">
                        <a:lumMod val="75000"/>
                      </a:schemeClr>
                    </a:solidFill>
                    <a:latin typeface="Segoe UI Semibold" panose="020B0702040204020203" pitchFamily="34" charset="0"/>
                    <a:cs typeface="Segoe UI Semibold" panose="020B0702040204020203" pitchFamily="34" charset="0"/>
                  </a:rPr>
                  <a:t>Microsoft Security Copilot (Preview)</a:t>
                </a:r>
              </a:p>
            </p:txBody>
          </p:sp>
          <p:pic>
            <p:nvPicPr>
              <p:cNvPr id="106" name="Graphic 105">
                <a:extLst>
                  <a:ext uri="{FF2B5EF4-FFF2-40B4-BE49-F238E27FC236}">
                    <a16:creationId xmlns:a16="http://schemas.microsoft.com/office/drawing/2014/main" id="{58788F87-9B45-E485-6717-68514C42EC5E}"/>
                  </a:ext>
                </a:extLst>
              </p:cNvPr>
              <p:cNvPicPr>
                <a:picLocks noChangeAspect="1"/>
              </p:cNvPicPr>
              <p:nvPr/>
            </p:nvPicPr>
            <p:blipFill>
              <a:blip r:embed="rId167">
                <a:extLst>
                  <a:ext uri="{28A0092B-C50C-407E-A947-70E740481C1C}">
                    <a14:useLocalDpi xmlns:a14="http://schemas.microsoft.com/office/drawing/2010/main" val="0"/>
                  </a:ext>
                  <a:ext uri="{96DAC541-7B7A-43D3-8B79-37D633B846F1}">
                    <asvg:svgBlip xmlns:asvg="http://schemas.microsoft.com/office/drawing/2016/SVG/main" r:embed="rId168"/>
                  </a:ext>
                </a:extLst>
              </a:blip>
              <a:stretch>
                <a:fillRect/>
              </a:stretch>
            </p:blipFill>
            <p:spPr>
              <a:xfrm>
                <a:off x="1316886" y="-279586"/>
                <a:ext cx="156107" cy="156107"/>
              </a:xfrm>
              <a:prstGeom prst="rect">
                <a:avLst/>
              </a:prstGeom>
            </p:spPr>
          </p:pic>
        </p:grpSp>
        <p:sp>
          <p:nvSpPr>
            <p:cNvPr id="68" name="Rectangle 67">
              <a:hlinkClick r:id="rId160" tooltip="Unified detection and response platform designed to simplify security operations with integrated detection, automated investigation and response across platforms and clouds. "/>
              <a:extLst>
                <a:ext uri="{FF2B5EF4-FFF2-40B4-BE49-F238E27FC236}">
                  <a16:creationId xmlns:a16="http://schemas.microsoft.com/office/drawing/2014/main" id="{A290D615-68B6-2611-1495-F8034E0DBE87}"/>
                </a:ext>
              </a:extLst>
            </p:cNvPr>
            <p:cNvSpPr/>
            <p:nvPr/>
          </p:nvSpPr>
          <p:spPr>
            <a:xfrm>
              <a:off x="255658" y="746376"/>
              <a:ext cx="4258788" cy="715258"/>
            </a:xfrm>
            <a:prstGeom prst="rect">
              <a:avLst/>
            </a:prstGeom>
            <a:noFill/>
            <a:ln w="19050" cap="flat" cmpd="sng" algn="ctr">
              <a:solidFill>
                <a:srgbClr val="003C6C"/>
              </a:solidFill>
              <a:prstDash val="solid"/>
            </a:ln>
            <a:effectLst/>
          </p:spPr>
          <p:txBody>
            <a:bodyPr lIns="45720" tIns="27432" rIns="45720" rtlCol="0" anchor="t"/>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grpSp>
      <p:grpSp>
        <p:nvGrpSpPr>
          <p:cNvPr id="170" name="Group 169">
            <a:extLst>
              <a:ext uri="{FF2B5EF4-FFF2-40B4-BE49-F238E27FC236}">
                <a16:creationId xmlns:a16="http://schemas.microsoft.com/office/drawing/2014/main" id="{1F455B86-A00D-0EB3-381C-03663449EF76}"/>
              </a:ext>
            </a:extLst>
          </p:cNvPr>
          <p:cNvGrpSpPr/>
          <p:nvPr/>
        </p:nvGrpSpPr>
        <p:grpSpPr>
          <a:xfrm>
            <a:off x="2724135" y="394478"/>
            <a:ext cx="1780533" cy="311785"/>
            <a:chOff x="9943238" y="2804841"/>
            <a:chExt cx="1780533" cy="306933"/>
          </a:xfrm>
        </p:grpSpPr>
        <p:sp>
          <p:nvSpPr>
            <p:cNvPr id="176" name="Rectangle 175">
              <a:hlinkClick r:id="rId169" tooltip="The Microsoft Intelligent Security Association (MISA) is an ecosystem of independent software vendors and managed security service providers that have integrated their solutions to better defend against a world of increasing threats."/>
              <a:extLst>
                <a:ext uri="{FF2B5EF4-FFF2-40B4-BE49-F238E27FC236}">
                  <a16:creationId xmlns:a16="http://schemas.microsoft.com/office/drawing/2014/main" id="{9192BBC3-E1BA-102D-2591-F804BC11BE84}"/>
                </a:ext>
              </a:extLst>
            </p:cNvPr>
            <p:cNvSpPr/>
            <p:nvPr/>
          </p:nvSpPr>
          <p:spPr>
            <a:xfrm>
              <a:off x="9943238" y="2804841"/>
              <a:ext cx="1780533" cy="306933"/>
            </a:xfrm>
            <a:prstGeom prst="rect">
              <a:avLst/>
            </a:prstGeom>
            <a:solidFill>
              <a:srgbClr val="EAFCEA"/>
            </a:solidFill>
            <a:ln w="12700">
              <a:solidFill>
                <a:srgbClr val="505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292608" tIns="73152" rIns="45720" bIns="73152"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Managed Security Operations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a:ea typeface="+mn-ea"/>
                  <a:cs typeface="Segoe UI" panose="020B0502040204020203" pitchFamily="34" charset="0"/>
                </a:rPr>
                <a:t>Using Microsoft Security</a:t>
              </a:r>
            </a:p>
          </p:txBody>
        </p:sp>
        <p:sp>
          <p:nvSpPr>
            <p:cNvPr id="188" name="Commitments_EC4D">
              <a:extLst>
                <a:ext uri="{FF2B5EF4-FFF2-40B4-BE49-F238E27FC236}">
                  <a16:creationId xmlns:a16="http://schemas.microsoft.com/office/drawing/2014/main" id="{CA1908E8-0219-3859-98BA-0953AA1FCA7B}"/>
                </a:ext>
              </a:extLst>
            </p:cNvPr>
            <p:cNvSpPr>
              <a:spLocks noChangeAspect="1" noEditPoints="1"/>
            </p:cNvSpPr>
            <p:nvPr/>
          </p:nvSpPr>
          <p:spPr bwMode="auto">
            <a:xfrm>
              <a:off x="10005919" y="2872352"/>
              <a:ext cx="171080" cy="158486"/>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207" name="Group 206">
            <a:extLst>
              <a:ext uri="{FF2B5EF4-FFF2-40B4-BE49-F238E27FC236}">
                <a16:creationId xmlns:a16="http://schemas.microsoft.com/office/drawing/2014/main" id="{199EF363-5516-72E1-9163-09D34DFB8080}"/>
              </a:ext>
            </a:extLst>
          </p:cNvPr>
          <p:cNvGrpSpPr/>
          <p:nvPr/>
        </p:nvGrpSpPr>
        <p:grpSpPr>
          <a:xfrm>
            <a:off x="256360" y="394478"/>
            <a:ext cx="2443036" cy="311785"/>
            <a:chOff x="256360" y="395132"/>
            <a:chExt cx="2443036" cy="311785"/>
          </a:xfrm>
        </p:grpSpPr>
        <p:sp>
          <p:nvSpPr>
            <p:cNvPr id="211" name="Rectangle 210">
              <a:extLst>
                <a:ext uri="{FF2B5EF4-FFF2-40B4-BE49-F238E27FC236}">
                  <a16:creationId xmlns:a16="http://schemas.microsoft.com/office/drawing/2014/main" id="{786D3F95-2D33-18A6-8D67-332BDE645197}"/>
                </a:ext>
              </a:extLst>
            </p:cNvPr>
            <p:cNvSpPr/>
            <p:nvPr/>
          </p:nvSpPr>
          <p:spPr>
            <a:xfrm>
              <a:off x="256360" y="395132"/>
              <a:ext cx="2443036" cy="311785"/>
            </a:xfrm>
            <a:prstGeom prst="rect">
              <a:avLst/>
            </a:prstGeom>
            <a:solidFill>
              <a:srgbClr val="EAFCEA"/>
            </a:solidFill>
            <a:ln w="12700" cap="flat" cmpd="sng" algn="ctr">
              <a:solidFill>
                <a:srgbClr val="505050"/>
              </a:solidFill>
              <a:prstDash val="solid"/>
            </a:ln>
            <a:effectLst/>
          </p:spPr>
          <p:txBody>
            <a:bodyPr lIns="274320" tIns="18288" rIns="45720" rtlCol="0" anchor="t"/>
            <a:lstStyle/>
            <a:p>
              <a:pPr marR="0" lvl="0" algn="ctr" defTabSz="914400" rtl="0" eaLnBrk="1" fontAlgn="auto" latinLnBrk="0" hangingPunct="1">
                <a:lnSpc>
                  <a:spcPct val="97000"/>
                </a:lnSpc>
                <a:spcBef>
                  <a:spcPts val="0"/>
                </a:spcBef>
                <a:spcAft>
                  <a:spcPts val="0"/>
                </a:spcAft>
                <a:buClrTx/>
                <a:buSzTx/>
                <a:buFontTx/>
                <a:buNone/>
                <a:tabLst/>
                <a:defRPr/>
              </a:pPr>
              <a:r>
                <a:rPr lang="en-US" sz="900" b="1">
                  <a:solidFill>
                    <a:sysClr val="windowText" lastClr="000000"/>
                  </a:solidFill>
                  <a:latin typeface="Segoe UI" panose="020B0502040204020203" pitchFamily="34" charset="0"/>
                  <a:cs typeface="Segoe UI" panose="020B0502040204020203" pitchFamily="34" charset="0"/>
                </a:rPr>
                <a:t>Microsoft Security Experts</a:t>
              </a:r>
            </a:p>
          </p:txBody>
        </p:sp>
        <p:sp>
          <p:nvSpPr>
            <p:cNvPr id="214" name="Rectangle 213">
              <a:hlinkClick r:id="rId170" tooltip="Provides assistance with incident response, recovery, and hunting (onsite and remotely). The incident response is effectively &quot;on retainer&quot; for customers with Premier/Unified Support."/>
              <a:extLst>
                <a:ext uri="{FF2B5EF4-FFF2-40B4-BE49-F238E27FC236}">
                  <a16:creationId xmlns:a16="http://schemas.microsoft.com/office/drawing/2014/main" id="{13096903-9279-EDB6-3CA4-F07D968AB12C}"/>
                </a:ext>
              </a:extLst>
            </p:cNvPr>
            <p:cNvSpPr/>
            <p:nvPr/>
          </p:nvSpPr>
          <p:spPr>
            <a:xfrm>
              <a:off x="454841" y="561121"/>
              <a:ext cx="2187196" cy="134652"/>
            </a:xfrm>
            <a:prstGeom prst="rect">
              <a:avLst/>
            </a:prstGeom>
            <a:noFill/>
            <a:ln w="14224" cap="flat" cmpd="sng" algn="ctr">
              <a:noFill/>
              <a:prstDash val="solid"/>
            </a:ln>
            <a:effectLst/>
          </p:spPr>
          <p:txBody>
            <a:bodyPr lIns="45720" rIns="0" rtlCol="0" anchor="ctr"/>
            <a:lstStyle/>
            <a:p>
              <a:pPr algn="ctr">
                <a:lnSpc>
                  <a:spcPct val="97000"/>
                </a:lnSpc>
              </a:pPr>
              <a:r>
                <a:rPr kumimoji="0" lang="en-US" sz="6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cs typeface="Segoe UI Semibold" panose="020B0702040204020203" pitchFamily="34" charset="0"/>
                </a:rPr>
                <a:t>Defender Experts</a:t>
              </a:r>
              <a:r>
                <a:rPr lang="en-US" sz="650" i="1" kern="0">
                  <a:gradFill>
                    <a:gsLst>
                      <a:gs pos="0">
                        <a:srgbClr val="505050">
                          <a:lumMod val="75000"/>
                        </a:srgbClr>
                      </a:gs>
                      <a:gs pos="100000">
                        <a:srgbClr val="505050">
                          <a:lumMod val="75000"/>
                        </a:srgbClr>
                      </a:gs>
                    </a:gsLst>
                    <a:lin ang="5400000" scaled="1"/>
                  </a:gradFill>
                  <a:latin typeface="Segoe UI Semibold" panose="020B0702040204020203" pitchFamily="34" charset="0"/>
                  <a:cs typeface="Segoe UI Semibold" panose="020B0702040204020203" pitchFamily="34" charset="0"/>
                </a:rPr>
                <a:t> | Detection and Response Team (DART)</a:t>
              </a:r>
            </a:p>
          </p:txBody>
        </p:sp>
        <p:sp>
          <p:nvSpPr>
            <p:cNvPr id="215" name="people_4" title="Icon of a person">
              <a:extLst>
                <a:ext uri="{FF2B5EF4-FFF2-40B4-BE49-F238E27FC236}">
                  <a16:creationId xmlns:a16="http://schemas.microsoft.com/office/drawing/2014/main" id="{D9F3A104-8AE7-08F3-7C14-05AB5BC1BEEC}"/>
                </a:ext>
              </a:extLst>
            </p:cNvPr>
            <p:cNvSpPr>
              <a:spLocks noChangeAspect="1" noEditPoints="1"/>
            </p:cNvSpPr>
            <p:nvPr/>
          </p:nvSpPr>
          <p:spPr bwMode="auto">
            <a:xfrm>
              <a:off x="303074" y="433870"/>
              <a:ext cx="151767" cy="158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Tree>
    <p:extLst>
      <p:ext uri="{BB962C8B-B14F-4D97-AF65-F5344CB8AC3E}">
        <p14:creationId xmlns:p14="http://schemas.microsoft.com/office/powerpoint/2010/main" val="19586283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17"/>
                                        </p:tgtEl>
                                        <p:attrNameLst>
                                          <p:attrName>style.visibility</p:attrName>
                                        </p:attrNameLst>
                                      </p:cBhvr>
                                      <p:to>
                                        <p:strVal val="visible"/>
                                      </p:to>
                                    </p:set>
                                    <p:animEffect transition="in" filter="fade">
                                      <p:cBhvr>
                                        <p:cTn id="7" dur="500"/>
                                        <p:tgtEl>
                                          <p:spTgt spid="717"/>
                                        </p:tgtEl>
                                      </p:cBhvr>
                                    </p:animEffect>
                                  </p:childTnLst>
                                </p:cTn>
                              </p:par>
                              <p:par>
                                <p:cTn id="8" presetID="10" presetClass="entr" presetSubtype="0" fill="hold" nodeType="withEffect">
                                  <p:stCondLst>
                                    <p:cond delay="0"/>
                                  </p:stCondLst>
                                  <p:childTnLst>
                                    <p:set>
                                      <p:cBhvr>
                                        <p:cTn id="9" dur="1" fill="hold">
                                          <p:stCondLst>
                                            <p:cond delay="0"/>
                                          </p:stCondLst>
                                        </p:cTn>
                                        <p:tgtEl>
                                          <p:spTgt spid="566"/>
                                        </p:tgtEl>
                                        <p:attrNameLst>
                                          <p:attrName>style.visibility</p:attrName>
                                        </p:attrNameLst>
                                      </p:cBhvr>
                                      <p:to>
                                        <p:strVal val="visible"/>
                                      </p:to>
                                    </p:set>
                                    <p:animEffect transition="in" filter="fade">
                                      <p:cBhvr>
                                        <p:cTn id="10" dur="500"/>
                                        <p:tgtEl>
                                          <p:spTgt spid="566"/>
                                        </p:tgtEl>
                                      </p:cBhvr>
                                    </p:animEffect>
                                  </p:childTnLst>
                                </p:cTn>
                              </p:par>
                              <p:par>
                                <p:cTn id="11" presetID="10" presetClass="entr" presetSubtype="0" fill="hold" nodeType="withEffect">
                                  <p:stCondLst>
                                    <p:cond delay="0"/>
                                  </p:stCondLst>
                                  <p:childTnLst>
                                    <p:set>
                                      <p:cBhvr>
                                        <p:cTn id="12" dur="1" fill="hold">
                                          <p:stCondLst>
                                            <p:cond delay="0"/>
                                          </p:stCondLst>
                                        </p:cTn>
                                        <p:tgtEl>
                                          <p:spTgt spid="1097"/>
                                        </p:tgtEl>
                                        <p:attrNameLst>
                                          <p:attrName>style.visibility</p:attrName>
                                        </p:attrNameLst>
                                      </p:cBhvr>
                                      <p:to>
                                        <p:strVal val="visible"/>
                                      </p:to>
                                    </p:set>
                                    <p:animEffect transition="in" filter="fade">
                                      <p:cBhvr>
                                        <p:cTn id="13" dur="500"/>
                                        <p:tgtEl>
                                          <p:spTgt spid="1097"/>
                                        </p:tgtEl>
                                      </p:cBhvr>
                                    </p:animEffect>
                                  </p:childTnLst>
                                </p:cTn>
                              </p:par>
                              <p:par>
                                <p:cTn id="14" presetID="10" presetClass="entr" presetSubtype="0" fill="hold"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0"/>
                                  </p:stCondLst>
                                  <p:childTnLst>
                                    <p:set>
                                      <p:cBhvr>
                                        <p:cTn id="18" dur="1" fill="hold">
                                          <p:stCondLst>
                                            <p:cond delay="0"/>
                                          </p:stCondLst>
                                        </p:cTn>
                                        <p:tgtEl>
                                          <p:spTgt spid="631"/>
                                        </p:tgtEl>
                                        <p:attrNameLst>
                                          <p:attrName>style.visibility</p:attrName>
                                        </p:attrNameLst>
                                      </p:cBhvr>
                                      <p:to>
                                        <p:strVal val="visible"/>
                                      </p:to>
                                    </p:set>
                                    <p:animEffect transition="in" filter="fade">
                                      <p:cBhvr>
                                        <p:cTn id="19" dur="500"/>
                                        <p:tgtEl>
                                          <p:spTgt spid="631"/>
                                        </p:tgtEl>
                                      </p:cBhvr>
                                    </p:animEffect>
                                  </p:childTnLst>
                                </p:cTn>
                              </p:par>
                              <p:par>
                                <p:cTn id="20" presetID="10" presetClass="entr" presetSubtype="0" fill="hold" nodeType="withEffect">
                                  <p:stCondLst>
                                    <p:cond delay="0"/>
                                  </p:stCondLst>
                                  <p:childTnLst>
                                    <p:set>
                                      <p:cBhvr>
                                        <p:cTn id="21" dur="1" fill="hold">
                                          <p:stCondLst>
                                            <p:cond delay="0"/>
                                          </p:stCondLst>
                                        </p:cTn>
                                        <p:tgtEl>
                                          <p:spTgt spid="536"/>
                                        </p:tgtEl>
                                        <p:attrNameLst>
                                          <p:attrName>style.visibility</p:attrName>
                                        </p:attrNameLst>
                                      </p:cBhvr>
                                      <p:to>
                                        <p:strVal val="visible"/>
                                      </p:to>
                                    </p:set>
                                    <p:animEffect transition="in" filter="fade">
                                      <p:cBhvr>
                                        <p:cTn id="22" dur="500"/>
                                        <p:tgtEl>
                                          <p:spTgt spid="536"/>
                                        </p:tgtEl>
                                      </p:cBhvr>
                                    </p:animEffect>
                                  </p:childTnLst>
                                </p:cTn>
                              </p:par>
                              <p:par>
                                <p:cTn id="23" presetID="10" presetClass="entr" presetSubtype="0" fill="hold" nodeType="withEffect">
                                  <p:stCondLst>
                                    <p:cond delay="0"/>
                                  </p:stCondLst>
                                  <p:childTnLst>
                                    <p:set>
                                      <p:cBhvr>
                                        <p:cTn id="24" dur="1" fill="hold">
                                          <p:stCondLst>
                                            <p:cond delay="0"/>
                                          </p:stCondLst>
                                        </p:cTn>
                                        <p:tgtEl>
                                          <p:spTgt spid="650"/>
                                        </p:tgtEl>
                                        <p:attrNameLst>
                                          <p:attrName>style.visibility</p:attrName>
                                        </p:attrNameLst>
                                      </p:cBhvr>
                                      <p:to>
                                        <p:strVal val="visible"/>
                                      </p:to>
                                    </p:set>
                                    <p:animEffect transition="in" filter="fade">
                                      <p:cBhvr>
                                        <p:cTn id="25" dur="500"/>
                                        <p:tgtEl>
                                          <p:spTgt spid="650"/>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510"/>
                                        </p:tgtEl>
                                        <p:attrNameLst>
                                          <p:attrName>style.visibility</p:attrName>
                                        </p:attrNameLst>
                                      </p:cBhvr>
                                      <p:to>
                                        <p:strVal val="visible"/>
                                      </p:to>
                                    </p:set>
                                    <p:anim calcmode="lin" valueType="num">
                                      <p:cBhvr>
                                        <p:cTn id="28" dur="500" fill="hold"/>
                                        <p:tgtEl>
                                          <p:spTgt spid="510"/>
                                        </p:tgtEl>
                                        <p:attrNameLst>
                                          <p:attrName>ppt_w</p:attrName>
                                        </p:attrNameLst>
                                      </p:cBhvr>
                                      <p:tavLst>
                                        <p:tav tm="0">
                                          <p:val>
                                            <p:fltVal val="0"/>
                                          </p:val>
                                        </p:tav>
                                        <p:tav tm="100000">
                                          <p:val>
                                            <p:strVal val="#ppt_w"/>
                                          </p:val>
                                        </p:tav>
                                      </p:tavLst>
                                    </p:anim>
                                    <p:anim calcmode="lin" valueType="num">
                                      <p:cBhvr>
                                        <p:cTn id="29" dur="500" fill="hold"/>
                                        <p:tgtEl>
                                          <p:spTgt spid="510"/>
                                        </p:tgtEl>
                                        <p:attrNameLst>
                                          <p:attrName>ppt_h</p:attrName>
                                        </p:attrNameLst>
                                      </p:cBhvr>
                                      <p:tavLst>
                                        <p:tav tm="0">
                                          <p:val>
                                            <p:fltVal val="0"/>
                                          </p:val>
                                        </p:tav>
                                        <p:tav tm="100000">
                                          <p:val>
                                            <p:strVal val="#ppt_h"/>
                                          </p:val>
                                        </p:tav>
                                      </p:tavLst>
                                    </p:anim>
                                    <p:animEffect transition="in" filter="fade">
                                      <p:cBhvr>
                                        <p:cTn id="30" dur="500"/>
                                        <p:tgtEl>
                                          <p:spTgt spid="510"/>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562"/>
                                        </p:tgtEl>
                                        <p:attrNameLst>
                                          <p:attrName>style.visibility</p:attrName>
                                        </p:attrNameLst>
                                      </p:cBhvr>
                                      <p:to>
                                        <p:strVal val="visible"/>
                                      </p:to>
                                    </p:set>
                                    <p:anim calcmode="lin" valueType="num">
                                      <p:cBhvr>
                                        <p:cTn id="33" dur="500" fill="hold"/>
                                        <p:tgtEl>
                                          <p:spTgt spid="562"/>
                                        </p:tgtEl>
                                        <p:attrNameLst>
                                          <p:attrName>ppt_w</p:attrName>
                                        </p:attrNameLst>
                                      </p:cBhvr>
                                      <p:tavLst>
                                        <p:tav tm="0">
                                          <p:val>
                                            <p:fltVal val="0"/>
                                          </p:val>
                                        </p:tav>
                                        <p:tav tm="100000">
                                          <p:val>
                                            <p:strVal val="#ppt_w"/>
                                          </p:val>
                                        </p:tav>
                                      </p:tavLst>
                                    </p:anim>
                                    <p:anim calcmode="lin" valueType="num">
                                      <p:cBhvr>
                                        <p:cTn id="34" dur="500" fill="hold"/>
                                        <p:tgtEl>
                                          <p:spTgt spid="562"/>
                                        </p:tgtEl>
                                        <p:attrNameLst>
                                          <p:attrName>ppt_h</p:attrName>
                                        </p:attrNameLst>
                                      </p:cBhvr>
                                      <p:tavLst>
                                        <p:tav tm="0">
                                          <p:val>
                                            <p:fltVal val="0"/>
                                          </p:val>
                                        </p:tav>
                                        <p:tav tm="100000">
                                          <p:val>
                                            <p:strVal val="#ppt_h"/>
                                          </p:val>
                                        </p:tav>
                                      </p:tavLst>
                                    </p:anim>
                                    <p:animEffect transition="in" filter="fade">
                                      <p:cBhvr>
                                        <p:cTn id="35" dur="500"/>
                                        <p:tgtEl>
                                          <p:spTgt spid="562"/>
                                        </p:tgtEl>
                                      </p:cBhvr>
                                    </p:animEffect>
                                  </p:childTnLst>
                                </p:cTn>
                              </p:par>
                              <p:par>
                                <p:cTn id="36" presetID="53" presetClass="entr" presetSubtype="16" fill="hold" nodeType="withEffect">
                                  <p:stCondLst>
                                    <p:cond delay="0"/>
                                  </p:stCondLst>
                                  <p:childTnLst>
                                    <p:set>
                                      <p:cBhvr>
                                        <p:cTn id="37" dur="1" fill="hold">
                                          <p:stCondLst>
                                            <p:cond delay="0"/>
                                          </p:stCondLst>
                                        </p:cTn>
                                        <p:tgtEl>
                                          <p:spTgt spid="195"/>
                                        </p:tgtEl>
                                        <p:attrNameLst>
                                          <p:attrName>style.visibility</p:attrName>
                                        </p:attrNameLst>
                                      </p:cBhvr>
                                      <p:to>
                                        <p:strVal val="visible"/>
                                      </p:to>
                                    </p:set>
                                    <p:anim calcmode="lin" valueType="num">
                                      <p:cBhvr>
                                        <p:cTn id="38" dur="500" fill="hold"/>
                                        <p:tgtEl>
                                          <p:spTgt spid="195"/>
                                        </p:tgtEl>
                                        <p:attrNameLst>
                                          <p:attrName>ppt_w</p:attrName>
                                        </p:attrNameLst>
                                      </p:cBhvr>
                                      <p:tavLst>
                                        <p:tav tm="0">
                                          <p:val>
                                            <p:fltVal val="0"/>
                                          </p:val>
                                        </p:tav>
                                        <p:tav tm="100000">
                                          <p:val>
                                            <p:strVal val="#ppt_w"/>
                                          </p:val>
                                        </p:tav>
                                      </p:tavLst>
                                    </p:anim>
                                    <p:anim calcmode="lin" valueType="num">
                                      <p:cBhvr>
                                        <p:cTn id="39" dur="500" fill="hold"/>
                                        <p:tgtEl>
                                          <p:spTgt spid="195"/>
                                        </p:tgtEl>
                                        <p:attrNameLst>
                                          <p:attrName>ppt_h</p:attrName>
                                        </p:attrNameLst>
                                      </p:cBhvr>
                                      <p:tavLst>
                                        <p:tav tm="0">
                                          <p:val>
                                            <p:fltVal val="0"/>
                                          </p:val>
                                        </p:tav>
                                        <p:tav tm="100000">
                                          <p:val>
                                            <p:strVal val="#ppt_h"/>
                                          </p:val>
                                        </p:tav>
                                      </p:tavLst>
                                    </p:anim>
                                    <p:animEffect transition="in" filter="fade">
                                      <p:cBhvr>
                                        <p:cTn id="40" dur="500"/>
                                        <p:tgtEl>
                                          <p:spTgt spid="195"/>
                                        </p:tgtEl>
                                      </p:cBhvr>
                                    </p:animEffect>
                                  </p:childTnLst>
                                </p:cTn>
                              </p:par>
                              <p:par>
                                <p:cTn id="41" presetID="10" presetClass="entr" presetSubtype="0" fill="hold"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500"/>
                                        <p:tgtEl>
                                          <p:spTgt spid="4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99"/>
                                        </p:tgtEl>
                                        <p:attrNameLst>
                                          <p:attrName>style.visibility</p:attrName>
                                        </p:attrNameLst>
                                      </p:cBhvr>
                                      <p:to>
                                        <p:strVal val="visible"/>
                                      </p:to>
                                    </p:set>
                                    <p:animEffect transition="in" filter="fade">
                                      <p:cBhvr>
                                        <p:cTn id="46" dur="500"/>
                                        <p:tgtEl>
                                          <p:spTgt spid="599"/>
                                        </p:tgtEl>
                                      </p:cBhvr>
                                    </p:animEffect>
                                  </p:childTnLst>
                                </p:cTn>
                              </p:par>
                            </p:childTnLst>
                          </p:cTn>
                        </p:par>
                        <p:par>
                          <p:cTn id="47" fill="hold">
                            <p:stCondLst>
                              <p:cond delay="500"/>
                            </p:stCondLst>
                            <p:childTnLst>
                              <p:par>
                                <p:cTn id="48" presetID="53" presetClass="entr" presetSubtype="16" fill="hold" nodeType="afterEffect">
                                  <p:stCondLst>
                                    <p:cond delay="0"/>
                                  </p:stCondLst>
                                  <p:childTnLst>
                                    <p:set>
                                      <p:cBhvr>
                                        <p:cTn id="49" dur="1" fill="hold">
                                          <p:stCondLst>
                                            <p:cond delay="0"/>
                                          </p:stCondLst>
                                        </p:cTn>
                                        <p:tgtEl>
                                          <p:spTgt spid="153"/>
                                        </p:tgtEl>
                                        <p:attrNameLst>
                                          <p:attrName>style.visibility</p:attrName>
                                        </p:attrNameLst>
                                      </p:cBhvr>
                                      <p:to>
                                        <p:strVal val="visible"/>
                                      </p:to>
                                    </p:set>
                                    <p:anim calcmode="lin" valueType="num">
                                      <p:cBhvr>
                                        <p:cTn id="50" dur="500" fill="hold"/>
                                        <p:tgtEl>
                                          <p:spTgt spid="153"/>
                                        </p:tgtEl>
                                        <p:attrNameLst>
                                          <p:attrName>ppt_w</p:attrName>
                                        </p:attrNameLst>
                                      </p:cBhvr>
                                      <p:tavLst>
                                        <p:tav tm="0">
                                          <p:val>
                                            <p:fltVal val="0"/>
                                          </p:val>
                                        </p:tav>
                                        <p:tav tm="100000">
                                          <p:val>
                                            <p:strVal val="#ppt_w"/>
                                          </p:val>
                                        </p:tav>
                                      </p:tavLst>
                                    </p:anim>
                                    <p:anim calcmode="lin" valueType="num">
                                      <p:cBhvr>
                                        <p:cTn id="51" dur="500" fill="hold"/>
                                        <p:tgtEl>
                                          <p:spTgt spid="153"/>
                                        </p:tgtEl>
                                        <p:attrNameLst>
                                          <p:attrName>ppt_h</p:attrName>
                                        </p:attrNameLst>
                                      </p:cBhvr>
                                      <p:tavLst>
                                        <p:tav tm="0">
                                          <p:val>
                                            <p:fltVal val="0"/>
                                          </p:val>
                                        </p:tav>
                                        <p:tav tm="100000">
                                          <p:val>
                                            <p:strVal val="#ppt_h"/>
                                          </p:val>
                                        </p:tav>
                                      </p:tavLst>
                                    </p:anim>
                                    <p:animEffect transition="in" filter="fade">
                                      <p:cBhvr>
                                        <p:cTn id="52" dur="500"/>
                                        <p:tgtEl>
                                          <p:spTgt spid="153"/>
                                        </p:tgtEl>
                                      </p:cBhvr>
                                    </p:animEffect>
                                  </p:childTnLst>
                                </p:cTn>
                              </p:par>
                              <p:par>
                                <p:cTn id="53" presetID="53" presetClass="entr" presetSubtype="16"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p:cTn id="55" dur="500" fill="hold"/>
                                        <p:tgtEl>
                                          <p:spTgt spid="24"/>
                                        </p:tgtEl>
                                        <p:attrNameLst>
                                          <p:attrName>ppt_w</p:attrName>
                                        </p:attrNameLst>
                                      </p:cBhvr>
                                      <p:tavLst>
                                        <p:tav tm="0">
                                          <p:val>
                                            <p:fltVal val="0"/>
                                          </p:val>
                                        </p:tav>
                                        <p:tav tm="100000">
                                          <p:val>
                                            <p:strVal val="#ppt_w"/>
                                          </p:val>
                                        </p:tav>
                                      </p:tavLst>
                                    </p:anim>
                                    <p:anim calcmode="lin" valueType="num">
                                      <p:cBhvr>
                                        <p:cTn id="56" dur="500" fill="hold"/>
                                        <p:tgtEl>
                                          <p:spTgt spid="24"/>
                                        </p:tgtEl>
                                        <p:attrNameLst>
                                          <p:attrName>ppt_h</p:attrName>
                                        </p:attrNameLst>
                                      </p:cBhvr>
                                      <p:tavLst>
                                        <p:tav tm="0">
                                          <p:val>
                                            <p:fltVal val="0"/>
                                          </p:val>
                                        </p:tav>
                                        <p:tav tm="100000">
                                          <p:val>
                                            <p:strVal val="#ppt_h"/>
                                          </p:val>
                                        </p:tav>
                                      </p:tavLst>
                                    </p:anim>
                                    <p:animEffect transition="in" filter="fade">
                                      <p:cBhvr>
                                        <p:cTn id="57" dur="500"/>
                                        <p:tgtEl>
                                          <p:spTgt spid="24"/>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475"/>
                                        </p:tgtEl>
                                        <p:attrNameLst>
                                          <p:attrName>style.visibility</p:attrName>
                                        </p:attrNameLst>
                                      </p:cBhvr>
                                      <p:to>
                                        <p:strVal val="visible"/>
                                      </p:to>
                                    </p:set>
                                    <p:animEffect transition="in" filter="fade">
                                      <p:cBhvr>
                                        <p:cTn id="62" dur="500"/>
                                        <p:tgtEl>
                                          <p:spTgt spid="475"/>
                                        </p:tgtEl>
                                      </p:cBhvr>
                                    </p:animEffect>
                                  </p:childTnLst>
                                </p:cTn>
                              </p:par>
                              <p:par>
                                <p:cTn id="63" presetID="10" presetClass="entr" presetSubtype="0" fill="hold" nodeType="withEffect">
                                  <p:stCondLst>
                                    <p:cond delay="0"/>
                                  </p:stCondLst>
                                  <p:childTnLst>
                                    <p:set>
                                      <p:cBhvr>
                                        <p:cTn id="64" dur="1" fill="hold">
                                          <p:stCondLst>
                                            <p:cond delay="0"/>
                                          </p:stCondLst>
                                        </p:cTn>
                                        <p:tgtEl>
                                          <p:spTgt spid="171"/>
                                        </p:tgtEl>
                                        <p:attrNameLst>
                                          <p:attrName>style.visibility</p:attrName>
                                        </p:attrNameLst>
                                      </p:cBhvr>
                                      <p:to>
                                        <p:strVal val="visible"/>
                                      </p:to>
                                    </p:set>
                                    <p:animEffect transition="in" filter="fade">
                                      <p:cBhvr>
                                        <p:cTn id="65" dur="250"/>
                                        <p:tgtEl>
                                          <p:spTgt spid="171"/>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734"/>
                                        </p:tgtEl>
                                        <p:attrNameLst>
                                          <p:attrName>style.visibility</p:attrName>
                                        </p:attrNameLst>
                                      </p:cBhvr>
                                      <p:to>
                                        <p:strVal val="visible"/>
                                      </p:to>
                                    </p:set>
                                    <p:animEffect transition="in" filter="fade">
                                      <p:cBhvr>
                                        <p:cTn id="68" dur="500"/>
                                        <p:tgtEl>
                                          <p:spTgt spid="734"/>
                                        </p:tgtEl>
                                      </p:cBhvr>
                                    </p:animEffect>
                                  </p:childTnLst>
                                </p:cTn>
                              </p:par>
                            </p:childTnLst>
                          </p:cTn>
                        </p:par>
                        <p:par>
                          <p:cTn id="69" fill="hold">
                            <p:stCondLst>
                              <p:cond delay="500"/>
                            </p:stCondLst>
                            <p:childTnLst>
                              <p:par>
                                <p:cTn id="70" presetID="16" presetClass="entr" presetSubtype="42" fill="hold" grpId="0" nodeType="after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barn(outHorizontal)">
                                      <p:cBhvr>
                                        <p:cTn id="72" dur="300"/>
                                        <p:tgtEl>
                                          <p:spTgt spid="44"/>
                                        </p:tgtEl>
                                      </p:cBhvr>
                                    </p:animEffect>
                                  </p:childTnLst>
                                </p:cTn>
                              </p:par>
                            </p:childTnLst>
                          </p:cTn>
                        </p:par>
                        <p:par>
                          <p:cTn id="73" fill="hold">
                            <p:stCondLst>
                              <p:cond delay="800"/>
                            </p:stCondLst>
                            <p:childTnLst>
                              <p:par>
                                <p:cTn id="74" presetID="22" presetClass="entr" presetSubtype="4" fill="hold" nodeType="afterEffect">
                                  <p:stCondLst>
                                    <p:cond delay="0"/>
                                  </p:stCondLst>
                                  <p:childTnLst>
                                    <p:set>
                                      <p:cBhvr>
                                        <p:cTn id="75" dur="1" fill="hold">
                                          <p:stCondLst>
                                            <p:cond delay="0"/>
                                          </p:stCondLst>
                                        </p:cTn>
                                        <p:tgtEl>
                                          <p:spTgt spid="92"/>
                                        </p:tgtEl>
                                        <p:attrNameLst>
                                          <p:attrName>style.visibility</p:attrName>
                                        </p:attrNameLst>
                                      </p:cBhvr>
                                      <p:to>
                                        <p:strVal val="visible"/>
                                      </p:to>
                                    </p:set>
                                    <p:animEffect transition="in" filter="wipe(down)">
                                      <p:cBhvr>
                                        <p:cTn id="76" dur="250"/>
                                        <p:tgtEl>
                                          <p:spTgt spid="92"/>
                                        </p:tgtEl>
                                      </p:cBhvr>
                                    </p:animEffect>
                                  </p:childTnLst>
                                </p:cTn>
                              </p:par>
                            </p:childTnLst>
                          </p:cTn>
                        </p:par>
                        <p:par>
                          <p:cTn id="77" fill="hold">
                            <p:stCondLst>
                              <p:cond delay="1050"/>
                            </p:stCondLst>
                            <p:childTnLst>
                              <p:par>
                                <p:cTn id="78" presetID="10" presetClass="entr" presetSubtype="0" fill="hold" nodeType="afterEffect">
                                  <p:stCondLst>
                                    <p:cond delay="0"/>
                                  </p:stCondLst>
                                  <p:childTnLst>
                                    <p:set>
                                      <p:cBhvr>
                                        <p:cTn id="79" dur="1" fill="hold">
                                          <p:stCondLst>
                                            <p:cond delay="0"/>
                                          </p:stCondLst>
                                        </p:cTn>
                                        <p:tgtEl>
                                          <p:spTgt spid="610"/>
                                        </p:tgtEl>
                                        <p:attrNameLst>
                                          <p:attrName>style.visibility</p:attrName>
                                        </p:attrNameLst>
                                      </p:cBhvr>
                                      <p:to>
                                        <p:strVal val="visible"/>
                                      </p:to>
                                    </p:set>
                                    <p:animEffect transition="in" filter="fade">
                                      <p:cBhvr>
                                        <p:cTn id="80" dur="500"/>
                                        <p:tgtEl>
                                          <p:spTgt spid="610"/>
                                        </p:tgtEl>
                                      </p:cBhvr>
                                    </p:animEffect>
                                  </p:childTnLst>
                                </p:cTn>
                              </p:par>
                            </p:childTnLst>
                          </p:cTn>
                        </p:par>
                        <p:par>
                          <p:cTn id="81" fill="hold">
                            <p:stCondLst>
                              <p:cond delay="1550"/>
                            </p:stCondLst>
                            <p:childTnLst>
                              <p:par>
                                <p:cTn id="82" presetID="22" presetClass="entr" presetSubtype="1" fill="hold" nodeType="afterEffect">
                                  <p:stCondLst>
                                    <p:cond delay="0"/>
                                  </p:stCondLst>
                                  <p:childTnLst>
                                    <p:set>
                                      <p:cBhvr>
                                        <p:cTn id="83" dur="1" fill="hold">
                                          <p:stCondLst>
                                            <p:cond delay="0"/>
                                          </p:stCondLst>
                                        </p:cTn>
                                        <p:tgtEl>
                                          <p:spTgt spid="630"/>
                                        </p:tgtEl>
                                        <p:attrNameLst>
                                          <p:attrName>style.visibility</p:attrName>
                                        </p:attrNameLst>
                                      </p:cBhvr>
                                      <p:to>
                                        <p:strVal val="visible"/>
                                      </p:to>
                                    </p:set>
                                    <p:animEffect transition="in" filter="wipe(up)">
                                      <p:cBhvr>
                                        <p:cTn id="84" dur="250"/>
                                        <p:tgtEl>
                                          <p:spTgt spid="630"/>
                                        </p:tgtEl>
                                      </p:cBhvr>
                                    </p:animEffect>
                                  </p:childTnLst>
                                </p:cTn>
                              </p:par>
                            </p:childTnLst>
                          </p:cTn>
                        </p:par>
                        <p:par>
                          <p:cTn id="85" fill="hold">
                            <p:stCondLst>
                              <p:cond delay="1800"/>
                            </p:stCondLst>
                            <p:childTnLst>
                              <p:par>
                                <p:cTn id="86" presetID="10" presetClass="entr" presetSubtype="0" fill="hold" grpId="0" nodeType="afterEffect">
                                  <p:stCondLst>
                                    <p:cond delay="0"/>
                                  </p:stCondLst>
                                  <p:childTnLst>
                                    <p:set>
                                      <p:cBhvr>
                                        <p:cTn id="87" dur="1" fill="hold">
                                          <p:stCondLst>
                                            <p:cond delay="0"/>
                                          </p:stCondLst>
                                        </p:cTn>
                                        <p:tgtEl>
                                          <p:spTgt spid="622"/>
                                        </p:tgtEl>
                                        <p:attrNameLst>
                                          <p:attrName>style.visibility</p:attrName>
                                        </p:attrNameLst>
                                      </p:cBhvr>
                                      <p:to>
                                        <p:strVal val="visible"/>
                                      </p:to>
                                    </p:set>
                                    <p:animEffect transition="in" filter="fade">
                                      <p:cBhvr>
                                        <p:cTn id="88" dur="500"/>
                                        <p:tgtEl>
                                          <p:spTgt spid="622"/>
                                        </p:tgtEl>
                                      </p:cBhvr>
                                    </p:animEffect>
                                  </p:childTnLst>
                                </p:cTn>
                              </p:par>
                            </p:childTnLst>
                          </p:cTn>
                        </p:par>
                        <p:par>
                          <p:cTn id="89" fill="hold">
                            <p:stCondLst>
                              <p:cond delay="2300"/>
                            </p:stCondLst>
                            <p:childTnLst>
                              <p:par>
                                <p:cTn id="90" presetID="10" presetClass="entr" presetSubtype="0" fill="hold" grpId="0" nodeType="afterEffect">
                                  <p:stCondLst>
                                    <p:cond delay="0"/>
                                  </p:stCondLst>
                                  <p:childTnLst>
                                    <p:set>
                                      <p:cBhvr>
                                        <p:cTn id="91" dur="1" fill="hold">
                                          <p:stCondLst>
                                            <p:cond delay="0"/>
                                          </p:stCondLst>
                                        </p:cTn>
                                        <p:tgtEl>
                                          <p:spTgt spid="32"/>
                                        </p:tgtEl>
                                        <p:attrNameLst>
                                          <p:attrName>style.visibility</p:attrName>
                                        </p:attrNameLst>
                                      </p:cBhvr>
                                      <p:to>
                                        <p:strVal val="visible"/>
                                      </p:to>
                                    </p:set>
                                    <p:animEffect transition="in" filter="fade">
                                      <p:cBhvr>
                                        <p:cTn id="92" dur="250"/>
                                        <p:tgtEl>
                                          <p:spTgt spid="32"/>
                                        </p:tgtEl>
                                      </p:cBhvr>
                                    </p:animEffect>
                                  </p:childTnLst>
                                </p:cTn>
                              </p:par>
                            </p:childTnLst>
                          </p:cTn>
                        </p:par>
                        <p:par>
                          <p:cTn id="93" fill="hold">
                            <p:stCondLst>
                              <p:cond delay="2550"/>
                            </p:stCondLst>
                            <p:childTnLst>
                              <p:par>
                                <p:cTn id="94" presetID="10" presetClass="entr" presetSubtype="0" fill="hold" grpId="0" nodeType="after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fade">
                                      <p:cBhvr>
                                        <p:cTn id="96" dur="250"/>
                                        <p:tgtEl>
                                          <p:spTgt spid="6"/>
                                        </p:tgtEl>
                                      </p:cBhvr>
                                    </p:animEffect>
                                  </p:childTnLst>
                                </p:cTn>
                              </p:par>
                            </p:childTnLst>
                          </p:cTn>
                        </p:par>
                        <p:par>
                          <p:cTn id="97" fill="hold">
                            <p:stCondLst>
                              <p:cond delay="2800"/>
                            </p:stCondLst>
                            <p:childTnLst>
                              <p:par>
                                <p:cTn id="98" presetID="10" presetClass="entr" presetSubtype="0" fill="hold" grpId="0" nodeType="afterEffect">
                                  <p:stCondLst>
                                    <p:cond delay="0"/>
                                  </p:stCondLst>
                                  <p:childTnLst>
                                    <p:set>
                                      <p:cBhvr>
                                        <p:cTn id="99" dur="1" fill="hold">
                                          <p:stCondLst>
                                            <p:cond delay="0"/>
                                          </p:stCondLst>
                                        </p:cTn>
                                        <p:tgtEl>
                                          <p:spTgt spid="33"/>
                                        </p:tgtEl>
                                        <p:attrNameLst>
                                          <p:attrName>style.visibility</p:attrName>
                                        </p:attrNameLst>
                                      </p:cBhvr>
                                      <p:to>
                                        <p:strVal val="visible"/>
                                      </p:to>
                                    </p:set>
                                    <p:animEffect transition="in" filter="fade">
                                      <p:cBhvr>
                                        <p:cTn id="100" dur="250"/>
                                        <p:tgtEl>
                                          <p:spTgt spid="33"/>
                                        </p:tgtEl>
                                      </p:cBhvr>
                                    </p:animEffect>
                                  </p:childTnLst>
                                </p:cTn>
                              </p:par>
                            </p:childTnLst>
                          </p:cTn>
                        </p:par>
                        <p:par>
                          <p:cTn id="101" fill="hold">
                            <p:stCondLst>
                              <p:cond delay="3050"/>
                            </p:stCondLst>
                            <p:childTnLst>
                              <p:par>
                                <p:cTn id="102" presetID="10" presetClass="entr" presetSubtype="0" fill="hold" grpId="0" nodeType="afterEffect">
                                  <p:stCondLst>
                                    <p:cond delay="0"/>
                                  </p:stCondLst>
                                  <p:childTnLst>
                                    <p:set>
                                      <p:cBhvr>
                                        <p:cTn id="103" dur="1" fill="hold">
                                          <p:stCondLst>
                                            <p:cond delay="0"/>
                                          </p:stCondLst>
                                        </p:cTn>
                                        <p:tgtEl>
                                          <p:spTgt spid="4"/>
                                        </p:tgtEl>
                                        <p:attrNameLst>
                                          <p:attrName>style.visibility</p:attrName>
                                        </p:attrNameLst>
                                      </p:cBhvr>
                                      <p:to>
                                        <p:strVal val="visible"/>
                                      </p:to>
                                    </p:set>
                                    <p:animEffect transition="in" filter="fade">
                                      <p:cBhvr>
                                        <p:cTn id="104" dur="250"/>
                                        <p:tgtEl>
                                          <p:spTgt spid="4"/>
                                        </p:tgtEl>
                                      </p:cBhvr>
                                    </p:animEffect>
                                  </p:childTnLst>
                                </p:cTn>
                              </p:par>
                            </p:childTnLst>
                          </p:cTn>
                        </p:par>
                        <p:par>
                          <p:cTn id="105" fill="hold">
                            <p:stCondLst>
                              <p:cond delay="3300"/>
                            </p:stCondLst>
                            <p:childTnLst>
                              <p:par>
                                <p:cTn id="106" presetID="2" presetClass="entr" presetSubtype="2" fill="hold" grpId="0" nodeType="afterEffect">
                                  <p:stCondLst>
                                    <p:cond delay="500"/>
                                  </p:stCondLst>
                                  <p:childTnLst>
                                    <p:set>
                                      <p:cBhvr>
                                        <p:cTn id="107" dur="1" fill="hold">
                                          <p:stCondLst>
                                            <p:cond delay="0"/>
                                          </p:stCondLst>
                                        </p:cTn>
                                        <p:tgtEl>
                                          <p:spTgt spid="16"/>
                                        </p:tgtEl>
                                        <p:attrNameLst>
                                          <p:attrName>style.visibility</p:attrName>
                                        </p:attrNameLst>
                                      </p:cBhvr>
                                      <p:to>
                                        <p:strVal val="visible"/>
                                      </p:to>
                                    </p:set>
                                    <p:anim calcmode="lin" valueType="num">
                                      <p:cBhvr additive="base">
                                        <p:cTn id="108" dur="500" fill="hold"/>
                                        <p:tgtEl>
                                          <p:spTgt spid="16"/>
                                        </p:tgtEl>
                                        <p:attrNameLst>
                                          <p:attrName>ppt_x</p:attrName>
                                        </p:attrNameLst>
                                      </p:cBhvr>
                                      <p:tavLst>
                                        <p:tav tm="0">
                                          <p:val>
                                            <p:strVal val="1+#ppt_w/2"/>
                                          </p:val>
                                        </p:tav>
                                        <p:tav tm="100000">
                                          <p:val>
                                            <p:strVal val="#ppt_x"/>
                                          </p:val>
                                        </p:tav>
                                      </p:tavLst>
                                    </p:anim>
                                    <p:anim calcmode="lin" valueType="num">
                                      <p:cBhvr additive="base">
                                        <p:cTn id="109" dur="500" fill="hold"/>
                                        <p:tgtEl>
                                          <p:spTgt spid="16"/>
                                        </p:tgtEl>
                                        <p:attrNameLst>
                                          <p:attrName>ppt_y</p:attrName>
                                        </p:attrNameLst>
                                      </p:cBhvr>
                                      <p:tavLst>
                                        <p:tav tm="0">
                                          <p:val>
                                            <p:strVal val="#ppt_y"/>
                                          </p:val>
                                        </p:tav>
                                        <p:tav tm="100000">
                                          <p:val>
                                            <p:strVal val="#ppt_y"/>
                                          </p:val>
                                        </p:tav>
                                      </p:tavLst>
                                    </p:anim>
                                  </p:childTnLst>
                                </p:cTn>
                              </p:par>
                              <p:par>
                                <p:cTn id="110" presetID="2" presetClass="entr" presetSubtype="2" fill="hold" nodeType="withEffect">
                                  <p:stCondLst>
                                    <p:cond delay="500"/>
                                  </p:stCondLst>
                                  <p:childTnLst>
                                    <p:set>
                                      <p:cBhvr>
                                        <p:cTn id="111" dur="1" fill="hold">
                                          <p:stCondLst>
                                            <p:cond delay="0"/>
                                          </p:stCondLst>
                                        </p:cTn>
                                        <p:tgtEl>
                                          <p:spTgt spid="34"/>
                                        </p:tgtEl>
                                        <p:attrNameLst>
                                          <p:attrName>style.visibility</p:attrName>
                                        </p:attrNameLst>
                                      </p:cBhvr>
                                      <p:to>
                                        <p:strVal val="visible"/>
                                      </p:to>
                                    </p:set>
                                    <p:anim calcmode="lin" valueType="num">
                                      <p:cBhvr additive="base">
                                        <p:cTn id="112" dur="500" fill="hold"/>
                                        <p:tgtEl>
                                          <p:spTgt spid="34"/>
                                        </p:tgtEl>
                                        <p:attrNameLst>
                                          <p:attrName>ppt_x</p:attrName>
                                        </p:attrNameLst>
                                      </p:cBhvr>
                                      <p:tavLst>
                                        <p:tav tm="0">
                                          <p:val>
                                            <p:strVal val="1+#ppt_w/2"/>
                                          </p:val>
                                        </p:tav>
                                        <p:tav tm="100000">
                                          <p:val>
                                            <p:strVal val="#ppt_x"/>
                                          </p:val>
                                        </p:tav>
                                      </p:tavLst>
                                    </p:anim>
                                    <p:anim calcmode="lin" valueType="num">
                                      <p:cBhvr additive="base">
                                        <p:cTn id="113" dur="500" fill="hold"/>
                                        <p:tgtEl>
                                          <p:spTgt spid="34"/>
                                        </p:tgtEl>
                                        <p:attrNameLst>
                                          <p:attrName>ppt_y</p:attrName>
                                        </p:attrNameLst>
                                      </p:cBhvr>
                                      <p:tavLst>
                                        <p:tav tm="0">
                                          <p:val>
                                            <p:strVal val="#ppt_y"/>
                                          </p:val>
                                        </p:tav>
                                        <p:tav tm="100000">
                                          <p:val>
                                            <p:strVal val="#ppt_y"/>
                                          </p:val>
                                        </p:tav>
                                      </p:tavLst>
                                    </p:anim>
                                  </p:childTnLst>
                                </p:cTn>
                              </p:par>
                              <p:par>
                                <p:cTn id="114" presetID="10" presetClass="entr" presetSubtype="0" fill="hold" nodeType="withEffect">
                                  <p:stCondLst>
                                    <p:cond delay="500"/>
                                  </p:stCondLst>
                                  <p:childTnLst>
                                    <p:set>
                                      <p:cBhvr>
                                        <p:cTn id="115" dur="1" fill="hold">
                                          <p:stCondLst>
                                            <p:cond delay="0"/>
                                          </p:stCondLst>
                                        </p:cTn>
                                        <p:tgtEl>
                                          <p:spTgt spid="208"/>
                                        </p:tgtEl>
                                        <p:attrNameLst>
                                          <p:attrName>style.visibility</p:attrName>
                                        </p:attrNameLst>
                                      </p:cBhvr>
                                      <p:to>
                                        <p:strVal val="visible"/>
                                      </p:to>
                                    </p:set>
                                    <p:animEffect transition="in" filter="fade">
                                      <p:cBhvr>
                                        <p:cTn id="116" dur="500"/>
                                        <p:tgtEl>
                                          <p:spTgt spid="208"/>
                                        </p:tgtEl>
                                      </p:cBhvr>
                                    </p:animEffect>
                                  </p:childTnLst>
                                </p:cTn>
                              </p:par>
                            </p:childTnLst>
                          </p:cTn>
                        </p:par>
                      </p:childTnLst>
                    </p:cTn>
                  </p:par>
                  <p:par>
                    <p:cTn id="117" fill="hold">
                      <p:stCondLst>
                        <p:cond delay="indefinite"/>
                      </p:stCondLst>
                      <p:childTnLst>
                        <p:par>
                          <p:cTn id="118" fill="hold">
                            <p:stCondLst>
                              <p:cond delay="0"/>
                            </p:stCondLst>
                            <p:childTnLst>
                              <p:par>
                                <p:cTn id="119" presetID="10" presetClass="entr" presetSubtype="0" fill="hold" nodeType="clickEffect">
                                  <p:stCondLst>
                                    <p:cond delay="0"/>
                                  </p:stCondLst>
                                  <p:childTnLst>
                                    <p:set>
                                      <p:cBhvr>
                                        <p:cTn id="120" dur="1" fill="hold">
                                          <p:stCondLst>
                                            <p:cond delay="0"/>
                                          </p:stCondLst>
                                        </p:cTn>
                                        <p:tgtEl>
                                          <p:spTgt spid="57"/>
                                        </p:tgtEl>
                                        <p:attrNameLst>
                                          <p:attrName>style.visibility</p:attrName>
                                        </p:attrNameLst>
                                      </p:cBhvr>
                                      <p:to>
                                        <p:strVal val="visible"/>
                                      </p:to>
                                    </p:set>
                                    <p:animEffect transition="in" filter="fade">
                                      <p:cBhvr>
                                        <p:cTn id="121" dur="500"/>
                                        <p:tgtEl>
                                          <p:spTgt spid="57"/>
                                        </p:tgtEl>
                                      </p:cBhvr>
                                    </p:animEffect>
                                  </p:childTnLst>
                                </p:cTn>
                              </p:par>
                            </p:childTnLst>
                          </p:cTn>
                        </p:par>
                        <p:par>
                          <p:cTn id="122" fill="hold">
                            <p:stCondLst>
                              <p:cond delay="500"/>
                            </p:stCondLst>
                            <p:childTnLst>
                              <p:par>
                                <p:cTn id="123" presetID="22" presetClass="entr" presetSubtype="4" fill="hold" nodeType="afterEffect">
                                  <p:stCondLst>
                                    <p:cond delay="500"/>
                                  </p:stCondLst>
                                  <p:childTnLst>
                                    <p:set>
                                      <p:cBhvr>
                                        <p:cTn id="124" dur="1" fill="hold">
                                          <p:stCondLst>
                                            <p:cond delay="0"/>
                                          </p:stCondLst>
                                        </p:cTn>
                                        <p:tgtEl>
                                          <p:spTgt spid="197"/>
                                        </p:tgtEl>
                                        <p:attrNameLst>
                                          <p:attrName>style.visibility</p:attrName>
                                        </p:attrNameLst>
                                      </p:cBhvr>
                                      <p:to>
                                        <p:strVal val="visible"/>
                                      </p:to>
                                    </p:set>
                                    <p:animEffect transition="in" filter="wipe(down)">
                                      <p:cBhvr>
                                        <p:cTn id="125" dur="500"/>
                                        <p:tgtEl>
                                          <p:spTgt spid="197"/>
                                        </p:tgtEl>
                                      </p:cBhvr>
                                    </p:animEffect>
                                  </p:childTnLst>
                                </p:cTn>
                              </p:par>
                            </p:childTnLst>
                          </p:cTn>
                        </p:par>
                        <p:par>
                          <p:cTn id="126" fill="hold">
                            <p:stCondLst>
                              <p:cond delay="1500"/>
                            </p:stCondLst>
                            <p:childTnLst>
                              <p:par>
                                <p:cTn id="127" presetID="22" presetClass="entr" presetSubtype="1" fill="hold" nodeType="afterEffect">
                                  <p:stCondLst>
                                    <p:cond delay="0"/>
                                  </p:stCondLst>
                                  <p:childTnLst>
                                    <p:set>
                                      <p:cBhvr>
                                        <p:cTn id="128" dur="1" fill="hold">
                                          <p:stCondLst>
                                            <p:cond delay="0"/>
                                          </p:stCondLst>
                                        </p:cTn>
                                        <p:tgtEl>
                                          <p:spTgt spid="206"/>
                                        </p:tgtEl>
                                        <p:attrNameLst>
                                          <p:attrName>style.visibility</p:attrName>
                                        </p:attrNameLst>
                                      </p:cBhvr>
                                      <p:to>
                                        <p:strVal val="visible"/>
                                      </p:to>
                                    </p:set>
                                    <p:animEffect transition="in" filter="wipe(up)">
                                      <p:cBhvr>
                                        <p:cTn id="129" dur="500"/>
                                        <p:tgtEl>
                                          <p:spTgt spid="206"/>
                                        </p:tgtEl>
                                      </p:cBhvr>
                                    </p:animEffect>
                                  </p:childTnLst>
                                </p:cTn>
                              </p:par>
                            </p:childTnLst>
                          </p:cTn>
                        </p:par>
                        <p:par>
                          <p:cTn id="130" fill="hold">
                            <p:stCondLst>
                              <p:cond delay="2000"/>
                            </p:stCondLst>
                            <p:childTnLst>
                              <p:par>
                                <p:cTn id="131" presetID="22" presetClass="entr" presetSubtype="4" fill="hold" nodeType="afterEffect">
                                  <p:stCondLst>
                                    <p:cond delay="0"/>
                                  </p:stCondLst>
                                  <p:childTnLst>
                                    <p:set>
                                      <p:cBhvr>
                                        <p:cTn id="132" dur="1" fill="hold">
                                          <p:stCondLst>
                                            <p:cond delay="0"/>
                                          </p:stCondLst>
                                        </p:cTn>
                                        <p:tgtEl>
                                          <p:spTgt spid="729"/>
                                        </p:tgtEl>
                                        <p:attrNameLst>
                                          <p:attrName>style.visibility</p:attrName>
                                        </p:attrNameLst>
                                      </p:cBhvr>
                                      <p:to>
                                        <p:strVal val="visible"/>
                                      </p:to>
                                    </p:set>
                                    <p:animEffect transition="in" filter="wipe(down)">
                                      <p:cBhvr>
                                        <p:cTn id="133" dur="500"/>
                                        <p:tgtEl>
                                          <p:spTgt spid="729"/>
                                        </p:tgtEl>
                                      </p:cBhvr>
                                    </p:animEffect>
                                  </p:childTnLst>
                                </p:cTn>
                              </p:par>
                            </p:childTnLst>
                          </p:cTn>
                        </p:par>
                        <p:par>
                          <p:cTn id="134" fill="hold">
                            <p:stCondLst>
                              <p:cond delay="2500"/>
                            </p:stCondLst>
                            <p:childTnLst>
                              <p:par>
                                <p:cTn id="135" presetID="10" presetClass="entr" presetSubtype="0" fill="hold" nodeType="afterEffect">
                                  <p:stCondLst>
                                    <p:cond delay="0"/>
                                  </p:stCondLst>
                                  <p:childTnLst>
                                    <p:set>
                                      <p:cBhvr>
                                        <p:cTn id="136" dur="1" fill="hold">
                                          <p:stCondLst>
                                            <p:cond delay="0"/>
                                          </p:stCondLst>
                                        </p:cTn>
                                        <p:tgtEl>
                                          <p:spTgt spid="135"/>
                                        </p:tgtEl>
                                        <p:attrNameLst>
                                          <p:attrName>style.visibility</p:attrName>
                                        </p:attrNameLst>
                                      </p:cBhvr>
                                      <p:to>
                                        <p:strVal val="visible"/>
                                      </p:to>
                                    </p:set>
                                    <p:animEffect transition="in" filter="fade">
                                      <p:cBhvr>
                                        <p:cTn id="137" dur="500"/>
                                        <p:tgtEl>
                                          <p:spTgt spid="135"/>
                                        </p:tgtEl>
                                      </p:cBhvr>
                                    </p:animEffect>
                                  </p:childTnLst>
                                </p:cTn>
                              </p:par>
                            </p:childTnLst>
                          </p:cTn>
                        </p:par>
                        <p:par>
                          <p:cTn id="138" fill="hold">
                            <p:stCondLst>
                              <p:cond delay="3000"/>
                            </p:stCondLst>
                            <p:childTnLst>
                              <p:par>
                                <p:cTn id="139" presetID="22" presetClass="entr" presetSubtype="2" fill="hold" nodeType="afterEffect">
                                  <p:stCondLst>
                                    <p:cond delay="0"/>
                                  </p:stCondLst>
                                  <p:childTnLst>
                                    <p:set>
                                      <p:cBhvr>
                                        <p:cTn id="140" dur="1" fill="hold">
                                          <p:stCondLst>
                                            <p:cond delay="0"/>
                                          </p:stCondLst>
                                        </p:cTn>
                                        <p:tgtEl>
                                          <p:spTgt spid="25"/>
                                        </p:tgtEl>
                                        <p:attrNameLst>
                                          <p:attrName>style.visibility</p:attrName>
                                        </p:attrNameLst>
                                      </p:cBhvr>
                                      <p:to>
                                        <p:strVal val="visible"/>
                                      </p:to>
                                    </p:set>
                                    <p:animEffect transition="in" filter="wipe(right)">
                                      <p:cBhvr>
                                        <p:cTn id="141" dur="1000"/>
                                        <p:tgtEl>
                                          <p:spTgt spid="25"/>
                                        </p:tgtEl>
                                      </p:cBhvr>
                                    </p:animEffect>
                                  </p:childTnLst>
                                </p:cTn>
                              </p:par>
                              <p:par>
                                <p:cTn id="142" presetID="42" presetClass="entr" presetSubtype="0" fill="hold" grpId="0" nodeType="withEffect">
                                  <p:stCondLst>
                                    <p:cond delay="0"/>
                                  </p:stCondLst>
                                  <p:childTnLst>
                                    <p:set>
                                      <p:cBhvr>
                                        <p:cTn id="143" dur="1" fill="hold">
                                          <p:stCondLst>
                                            <p:cond delay="0"/>
                                          </p:stCondLst>
                                        </p:cTn>
                                        <p:tgtEl>
                                          <p:spTgt spid="117"/>
                                        </p:tgtEl>
                                        <p:attrNameLst>
                                          <p:attrName>style.visibility</p:attrName>
                                        </p:attrNameLst>
                                      </p:cBhvr>
                                      <p:to>
                                        <p:strVal val="visible"/>
                                      </p:to>
                                    </p:set>
                                    <p:animEffect transition="in" filter="fade">
                                      <p:cBhvr>
                                        <p:cTn id="144" dur="750"/>
                                        <p:tgtEl>
                                          <p:spTgt spid="117"/>
                                        </p:tgtEl>
                                      </p:cBhvr>
                                    </p:animEffect>
                                    <p:anim calcmode="lin" valueType="num">
                                      <p:cBhvr>
                                        <p:cTn id="145" dur="750" fill="hold"/>
                                        <p:tgtEl>
                                          <p:spTgt spid="117"/>
                                        </p:tgtEl>
                                        <p:attrNameLst>
                                          <p:attrName>ppt_x</p:attrName>
                                        </p:attrNameLst>
                                      </p:cBhvr>
                                      <p:tavLst>
                                        <p:tav tm="0">
                                          <p:val>
                                            <p:strVal val="#ppt_x"/>
                                          </p:val>
                                        </p:tav>
                                        <p:tav tm="100000">
                                          <p:val>
                                            <p:strVal val="#ppt_x"/>
                                          </p:val>
                                        </p:tav>
                                      </p:tavLst>
                                    </p:anim>
                                    <p:anim calcmode="lin" valueType="num">
                                      <p:cBhvr>
                                        <p:cTn id="146" dur="750" fill="hold"/>
                                        <p:tgtEl>
                                          <p:spTgt spid="117"/>
                                        </p:tgtEl>
                                        <p:attrNameLst>
                                          <p:attrName>ppt_y</p:attrName>
                                        </p:attrNameLst>
                                      </p:cBhvr>
                                      <p:tavLst>
                                        <p:tav tm="0">
                                          <p:val>
                                            <p:strVal val="#ppt_y+.1"/>
                                          </p:val>
                                        </p:tav>
                                        <p:tav tm="100000">
                                          <p:val>
                                            <p:strVal val="#ppt_y"/>
                                          </p:val>
                                        </p:tav>
                                      </p:tavLst>
                                    </p:anim>
                                  </p:childTnLst>
                                </p:cTn>
                              </p:par>
                              <p:par>
                                <p:cTn id="147" presetID="10" presetClass="entr" presetSubtype="0" fill="hold" grpId="0" nodeType="withEffect">
                                  <p:stCondLst>
                                    <p:cond delay="0"/>
                                  </p:stCondLst>
                                  <p:childTnLst>
                                    <p:set>
                                      <p:cBhvr>
                                        <p:cTn id="148" dur="1" fill="hold">
                                          <p:stCondLst>
                                            <p:cond delay="0"/>
                                          </p:stCondLst>
                                        </p:cTn>
                                        <p:tgtEl>
                                          <p:spTgt spid="847"/>
                                        </p:tgtEl>
                                        <p:attrNameLst>
                                          <p:attrName>style.visibility</p:attrName>
                                        </p:attrNameLst>
                                      </p:cBhvr>
                                      <p:to>
                                        <p:strVal val="visible"/>
                                      </p:to>
                                    </p:set>
                                    <p:animEffect transition="in" filter="fade">
                                      <p:cBhvr>
                                        <p:cTn id="149" dur="500"/>
                                        <p:tgtEl>
                                          <p:spTgt spid="847"/>
                                        </p:tgtEl>
                                      </p:cBhvr>
                                    </p:animEffect>
                                  </p:childTnLst>
                                </p:cTn>
                              </p:par>
                            </p:childTnLst>
                          </p:cTn>
                        </p:par>
                      </p:childTnLst>
                    </p:cTn>
                  </p:par>
                  <p:par>
                    <p:cTn id="150" fill="hold">
                      <p:stCondLst>
                        <p:cond delay="indefinite"/>
                      </p:stCondLst>
                      <p:childTnLst>
                        <p:par>
                          <p:cTn id="151" fill="hold">
                            <p:stCondLst>
                              <p:cond delay="0"/>
                            </p:stCondLst>
                            <p:childTnLst>
                              <p:par>
                                <p:cTn id="152" presetID="22" presetClass="entr" presetSubtype="1" fill="hold" nodeType="clickEffect">
                                  <p:stCondLst>
                                    <p:cond delay="0"/>
                                  </p:stCondLst>
                                  <p:childTnLst>
                                    <p:set>
                                      <p:cBhvr>
                                        <p:cTn id="153" dur="1" fill="hold">
                                          <p:stCondLst>
                                            <p:cond delay="0"/>
                                          </p:stCondLst>
                                        </p:cTn>
                                        <p:tgtEl>
                                          <p:spTgt spid="1106"/>
                                        </p:tgtEl>
                                        <p:attrNameLst>
                                          <p:attrName>style.visibility</p:attrName>
                                        </p:attrNameLst>
                                      </p:cBhvr>
                                      <p:to>
                                        <p:strVal val="visible"/>
                                      </p:to>
                                    </p:set>
                                    <p:animEffect transition="in" filter="wipe(up)">
                                      <p:cBhvr>
                                        <p:cTn id="154" dur="500"/>
                                        <p:tgtEl>
                                          <p:spTgt spid="1106"/>
                                        </p:tgtEl>
                                      </p:cBhvr>
                                    </p:animEffect>
                                  </p:childTnLst>
                                </p:cTn>
                              </p:par>
                            </p:childTnLst>
                          </p:cTn>
                        </p:par>
                        <p:par>
                          <p:cTn id="155" fill="hold">
                            <p:stCondLst>
                              <p:cond delay="500"/>
                            </p:stCondLst>
                            <p:childTnLst>
                              <p:par>
                                <p:cTn id="156" presetID="10" presetClass="entr" presetSubtype="0" fill="hold" nodeType="afterEffect">
                                  <p:stCondLst>
                                    <p:cond delay="0"/>
                                  </p:stCondLst>
                                  <p:childTnLst>
                                    <p:set>
                                      <p:cBhvr>
                                        <p:cTn id="157" dur="1" fill="hold">
                                          <p:stCondLst>
                                            <p:cond delay="0"/>
                                          </p:stCondLst>
                                        </p:cTn>
                                        <p:tgtEl>
                                          <p:spTgt spid="101"/>
                                        </p:tgtEl>
                                        <p:attrNameLst>
                                          <p:attrName>style.visibility</p:attrName>
                                        </p:attrNameLst>
                                      </p:cBhvr>
                                      <p:to>
                                        <p:strVal val="visible"/>
                                      </p:to>
                                    </p:set>
                                    <p:animEffect transition="in" filter="fade">
                                      <p:cBhvr>
                                        <p:cTn id="158" dur="500"/>
                                        <p:tgtEl>
                                          <p:spTgt spid="101"/>
                                        </p:tgtEl>
                                      </p:cBhvr>
                                    </p:animEffect>
                                  </p:childTnLst>
                                </p:cTn>
                              </p:par>
                            </p:childTnLst>
                          </p:cTn>
                        </p:par>
                        <p:par>
                          <p:cTn id="159" fill="hold">
                            <p:stCondLst>
                              <p:cond delay="1000"/>
                            </p:stCondLst>
                            <p:childTnLst>
                              <p:par>
                                <p:cTn id="160" presetID="22" presetClass="entr" presetSubtype="8" fill="hold" nodeType="afterEffect">
                                  <p:stCondLst>
                                    <p:cond delay="0"/>
                                  </p:stCondLst>
                                  <p:childTnLst>
                                    <p:set>
                                      <p:cBhvr>
                                        <p:cTn id="161" dur="1" fill="hold">
                                          <p:stCondLst>
                                            <p:cond delay="0"/>
                                          </p:stCondLst>
                                        </p:cTn>
                                        <p:tgtEl>
                                          <p:spTgt spid="169"/>
                                        </p:tgtEl>
                                        <p:attrNameLst>
                                          <p:attrName>style.visibility</p:attrName>
                                        </p:attrNameLst>
                                      </p:cBhvr>
                                      <p:to>
                                        <p:strVal val="visible"/>
                                      </p:to>
                                    </p:set>
                                    <p:animEffect transition="in" filter="wipe(left)">
                                      <p:cBhvr>
                                        <p:cTn id="162" dur="500"/>
                                        <p:tgtEl>
                                          <p:spTgt spid="169"/>
                                        </p:tgtEl>
                                      </p:cBhvr>
                                    </p:animEffect>
                                  </p:childTnLst>
                                </p:cTn>
                              </p:par>
                              <p:par>
                                <p:cTn id="163" presetID="22" presetClass="entr" presetSubtype="4" fill="hold" nodeType="withEffect">
                                  <p:stCondLst>
                                    <p:cond delay="250"/>
                                  </p:stCondLst>
                                  <p:childTnLst>
                                    <p:set>
                                      <p:cBhvr>
                                        <p:cTn id="164" dur="1" fill="hold">
                                          <p:stCondLst>
                                            <p:cond delay="0"/>
                                          </p:stCondLst>
                                        </p:cTn>
                                        <p:tgtEl>
                                          <p:spTgt spid="501"/>
                                        </p:tgtEl>
                                        <p:attrNameLst>
                                          <p:attrName>style.visibility</p:attrName>
                                        </p:attrNameLst>
                                      </p:cBhvr>
                                      <p:to>
                                        <p:strVal val="visible"/>
                                      </p:to>
                                    </p:set>
                                    <p:animEffect transition="in" filter="wipe(down)">
                                      <p:cBhvr>
                                        <p:cTn id="165" dur="250"/>
                                        <p:tgtEl>
                                          <p:spTgt spid="501"/>
                                        </p:tgtEl>
                                      </p:cBhvr>
                                    </p:animEffect>
                                  </p:childTnLst>
                                </p:cTn>
                              </p:par>
                            </p:childTnLst>
                          </p:cTn>
                        </p:par>
                        <p:par>
                          <p:cTn id="166" fill="hold">
                            <p:stCondLst>
                              <p:cond delay="1500"/>
                            </p:stCondLst>
                            <p:childTnLst>
                              <p:par>
                                <p:cTn id="167" presetID="22" presetClass="entr" presetSubtype="1" fill="hold" grpId="0" nodeType="afterEffect">
                                  <p:stCondLst>
                                    <p:cond delay="0"/>
                                  </p:stCondLst>
                                  <p:childTnLst>
                                    <p:set>
                                      <p:cBhvr>
                                        <p:cTn id="168" dur="1" fill="hold">
                                          <p:stCondLst>
                                            <p:cond delay="0"/>
                                          </p:stCondLst>
                                        </p:cTn>
                                        <p:tgtEl>
                                          <p:spTgt spid="187"/>
                                        </p:tgtEl>
                                        <p:attrNameLst>
                                          <p:attrName>style.visibility</p:attrName>
                                        </p:attrNameLst>
                                      </p:cBhvr>
                                      <p:to>
                                        <p:strVal val="visible"/>
                                      </p:to>
                                    </p:set>
                                    <p:animEffect transition="in" filter="wipe(up)">
                                      <p:cBhvr>
                                        <p:cTn id="169" dur="500"/>
                                        <p:tgtEl>
                                          <p:spTgt spid="187"/>
                                        </p:tgtEl>
                                      </p:cBhvr>
                                    </p:animEffect>
                                  </p:childTnLst>
                                </p:cTn>
                              </p:par>
                              <p:par>
                                <p:cTn id="170" presetID="22" presetClass="entr" presetSubtype="1" fill="hold" grpId="0" nodeType="withEffect">
                                  <p:stCondLst>
                                    <p:cond delay="0"/>
                                  </p:stCondLst>
                                  <p:childTnLst>
                                    <p:set>
                                      <p:cBhvr>
                                        <p:cTn id="171" dur="1" fill="hold">
                                          <p:stCondLst>
                                            <p:cond delay="0"/>
                                          </p:stCondLst>
                                        </p:cTn>
                                        <p:tgtEl>
                                          <p:spTgt spid="175"/>
                                        </p:tgtEl>
                                        <p:attrNameLst>
                                          <p:attrName>style.visibility</p:attrName>
                                        </p:attrNameLst>
                                      </p:cBhvr>
                                      <p:to>
                                        <p:strVal val="visible"/>
                                      </p:to>
                                    </p:set>
                                    <p:animEffect transition="in" filter="wipe(up)">
                                      <p:cBhvr>
                                        <p:cTn id="172" dur="500"/>
                                        <p:tgtEl>
                                          <p:spTgt spid="175"/>
                                        </p:tgtEl>
                                      </p:cBhvr>
                                    </p:animEffect>
                                  </p:childTnLst>
                                </p:cTn>
                              </p:par>
                            </p:childTnLst>
                          </p:cTn>
                        </p:par>
                      </p:childTnLst>
                    </p:cTn>
                  </p:par>
                  <p:par>
                    <p:cTn id="173" fill="hold">
                      <p:stCondLst>
                        <p:cond delay="indefinite"/>
                      </p:stCondLst>
                      <p:childTnLst>
                        <p:par>
                          <p:cTn id="174" fill="hold">
                            <p:stCondLst>
                              <p:cond delay="0"/>
                            </p:stCondLst>
                            <p:childTnLst>
                              <p:par>
                                <p:cTn id="175" presetID="22" presetClass="entr" presetSubtype="8" fill="hold" grpId="0" nodeType="clickEffect">
                                  <p:stCondLst>
                                    <p:cond delay="0"/>
                                  </p:stCondLst>
                                  <p:childTnLst>
                                    <p:set>
                                      <p:cBhvr>
                                        <p:cTn id="176" dur="1" fill="hold">
                                          <p:stCondLst>
                                            <p:cond delay="0"/>
                                          </p:stCondLst>
                                        </p:cTn>
                                        <p:tgtEl>
                                          <p:spTgt spid="715"/>
                                        </p:tgtEl>
                                        <p:attrNameLst>
                                          <p:attrName>style.visibility</p:attrName>
                                        </p:attrNameLst>
                                      </p:cBhvr>
                                      <p:to>
                                        <p:strVal val="visible"/>
                                      </p:to>
                                    </p:set>
                                    <p:animEffect transition="in" filter="wipe(left)">
                                      <p:cBhvr>
                                        <p:cTn id="177" dur="500"/>
                                        <p:tgtEl>
                                          <p:spTgt spid="715"/>
                                        </p:tgtEl>
                                      </p:cBhvr>
                                    </p:animEffect>
                                  </p:childTnLst>
                                </p:cTn>
                              </p:par>
                            </p:childTnLst>
                          </p:cTn>
                        </p:par>
                        <p:par>
                          <p:cTn id="178" fill="hold">
                            <p:stCondLst>
                              <p:cond delay="500"/>
                            </p:stCondLst>
                            <p:childTnLst>
                              <p:par>
                                <p:cTn id="179" presetID="22" presetClass="entr" presetSubtype="8" fill="hold" nodeType="afterEffect">
                                  <p:stCondLst>
                                    <p:cond delay="0"/>
                                  </p:stCondLst>
                                  <p:childTnLst>
                                    <p:set>
                                      <p:cBhvr>
                                        <p:cTn id="180" dur="1" fill="hold">
                                          <p:stCondLst>
                                            <p:cond delay="0"/>
                                          </p:stCondLst>
                                        </p:cTn>
                                        <p:tgtEl>
                                          <p:spTgt spid="196"/>
                                        </p:tgtEl>
                                        <p:attrNameLst>
                                          <p:attrName>style.visibility</p:attrName>
                                        </p:attrNameLst>
                                      </p:cBhvr>
                                      <p:to>
                                        <p:strVal val="visible"/>
                                      </p:to>
                                    </p:set>
                                    <p:animEffect transition="in" filter="wipe(left)">
                                      <p:cBhvr>
                                        <p:cTn id="181" dur="500"/>
                                        <p:tgtEl>
                                          <p:spTgt spid="196"/>
                                        </p:tgtEl>
                                      </p:cBhvr>
                                    </p:animEffect>
                                  </p:childTnLst>
                                </p:cTn>
                              </p:par>
                            </p:childTnLst>
                          </p:cTn>
                        </p:par>
                        <p:par>
                          <p:cTn id="182" fill="hold">
                            <p:stCondLst>
                              <p:cond delay="1000"/>
                            </p:stCondLst>
                            <p:childTnLst>
                              <p:par>
                                <p:cTn id="183" presetID="22" presetClass="entr" presetSubtype="8" fill="hold" grpId="0" nodeType="afterEffect">
                                  <p:stCondLst>
                                    <p:cond delay="0"/>
                                  </p:stCondLst>
                                  <p:childTnLst>
                                    <p:set>
                                      <p:cBhvr>
                                        <p:cTn id="184" dur="1" fill="hold">
                                          <p:stCondLst>
                                            <p:cond delay="0"/>
                                          </p:stCondLst>
                                        </p:cTn>
                                        <p:tgtEl>
                                          <p:spTgt spid="739"/>
                                        </p:tgtEl>
                                        <p:attrNameLst>
                                          <p:attrName>style.visibility</p:attrName>
                                        </p:attrNameLst>
                                      </p:cBhvr>
                                      <p:to>
                                        <p:strVal val="visible"/>
                                      </p:to>
                                    </p:set>
                                    <p:animEffect transition="in" filter="wipe(left)">
                                      <p:cBhvr>
                                        <p:cTn id="185" dur="500"/>
                                        <p:tgtEl>
                                          <p:spTgt spid="739"/>
                                        </p:tgtEl>
                                      </p:cBhvr>
                                    </p:animEffect>
                                  </p:childTnLst>
                                </p:cTn>
                              </p:par>
                            </p:childTnLst>
                          </p:cTn>
                        </p:par>
                        <p:par>
                          <p:cTn id="186" fill="hold">
                            <p:stCondLst>
                              <p:cond delay="1500"/>
                            </p:stCondLst>
                            <p:childTnLst>
                              <p:par>
                                <p:cTn id="187" presetID="22" presetClass="entr" presetSubtype="2" fill="hold" grpId="0" nodeType="afterEffect">
                                  <p:stCondLst>
                                    <p:cond delay="0"/>
                                  </p:stCondLst>
                                  <p:childTnLst>
                                    <p:set>
                                      <p:cBhvr>
                                        <p:cTn id="188" dur="1" fill="hold">
                                          <p:stCondLst>
                                            <p:cond delay="0"/>
                                          </p:stCondLst>
                                        </p:cTn>
                                        <p:tgtEl>
                                          <p:spTgt spid="38"/>
                                        </p:tgtEl>
                                        <p:attrNameLst>
                                          <p:attrName>style.visibility</p:attrName>
                                        </p:attrNameLst>
                                      </p:cBhvr>
                                      <p:to>
                                        <p:strVal val="visible"/>
                                      </p:to>
                                    </p:set>
                                    <p:animEffect transition="in" filter="wipe(right)">
                                      <p:cBhvr>
                                        <p:cTn id="189" dur="500"/>
                                        <p:tgtEl>
                                          <p:spTgt spid="38"/>
                                        </p:tgtEl>
                                      </p:cBhvr>
                                    </p:animEffect>
                                  </p:childTnLst>
                                </p:cTn>
                              </p:par>
                              <p:par>
                                <p:cTn id="190" presetID="10" presetClass="entr" presetSubtype="0" fill="hold" nodeType="withEffect">
                                  <p:stCondLst>
                                    <p:cond delay="250"/>
                                  </p:stCondLst>
                                  <p:childTnLst>
                                    <p:set>
                                      <p:cBhvr>
                                        <p:cTn id="191" dur="1" fill="hold">
                                          <p:stCondLst>
                                            <p:cond delay="0"/>
                                          </p:stCondLst>
                                        </p:cTn>
                                        <p:tgtEl>
                                          <p:spTgt spid="199"/>
                                        </p:tgtEl>
                                        <p:attrNameLst>
                                          <p:attrName>style.visibility</p:attrName>
                                        </p:attrNameLst>
                                      </p:cBhvr>
                                      <p:to>
                                        <p:strVal val="visible"/>
                                      </p:to>
                                    </p:set>
                                    <p:animEffect transition="in" filter="fade">
                                      <p:cBhvr>
                                        <p:cTn id="192" dur="500"/>
                                        <p:tgtEl>
                                          <p:spTgt spid="199"/>
                                        </p:tgtEl>
                                      </p:cBhvr>
                                    </p:animEffect>
                                  </p:childTnLst>
                                </p:cTn>
                              </p:par>
                              <p:par>
                                <p:cTn id="193" presetID="10" presetClass="entr" presetSubtype="0" fill="hold" nodeType="withEffect">
                                  <p:stCondLst>
                                    <p:cond delay="500"/>
                                  </p:stCondLst>
                                  <p:childTnLst>
                                    <p:set>
                                      <p:cBhvr>
                                        <p:cTn id="194" dur="1" fill="hold">
                                          <p:stCondLst>
                                            <p:cond delay="0"/>
                                          </p:stCondLst>
                                        </p:cTn>
                                        <p:tgtEl>
                                          <p:spTgt spid="15"/>
                                        </p:tgtEl>
                                        <p:attrNameLst>
                                          <p:attrName>style.visibility</p:attrName>
                                        </p:attrNameLst>
                                      </p:cBhvr>
                                      <p:to>
                                        <p:strVal val="visible"/>
                                      </p:to>
                                    </p:set>
                                    <p:animEffect transition="in" filter="fade">
                                      <p:cBhvr>
                                        <p:cTn id="195" dur="500"/>
                                        <p:tgtEl>
                                          <p:spTgt spid="15"/>
                                        </p:tgtEl>
                                      </p:cBhvr>
                                    </p:animEffect>
                                  </p:childTnLst>
                                </p:cTn>
                              </p:par>
                            </p:childTnLst>
                          </p:cTn>
                        </p:par>
                        <p:par>
                          <p:cTn id="196" fill="hold">
                            <p:stCondLst>
                              <p:cond delay="2500"/>
                            </p:stCondLst>
                            <p:childTnLst>
                              <p:par>
                                <p:cTn id="197" presetID="22" presetClass="entr" presetSubtype="8" fill="hold" nodeType="afterEffect">
                                  <p:stCondLst>
                                    <p:cond delay="0"/>
                                  </p:stCondLst>
                                  <p:childTnLst>
                                    <p:set>
                                      <p:cBhvr>
                                        <p:cTn id="198" dur="1" fill="hold">
                                          <p:stCondLst>
                                            <p:cond delay="0"/>
                                          </p:stCondLst>
                                        </p:cTn>
                                        <p:tgtEl>
                                          <p:spTgt spid="2"/>
                                        </p:tgtEl>
                                        <p:attrNameLst>
                                          <p:attrName>style.visibility</p:attrName>
                                        </p:attrNameLst>
                                      </p:cBhvr>
                                      <p:to>
                                        <p:strVal val="visible"/>
                                      </p:to>
                                    </p:set>
                                    <p:animEffect transition="in" filter="wipe(left)">
                                      <p:cBhvr>
                                        <p:cTn id="199" dur="500"/>
                                        <p:tgtEl>
                                          <p:spTgt spid="2"/>
                                        </p:tgtEl>
                                      </p:cBhvr>
                                    </p:animEffect>
                                  </p:childTnLst>
                                </p:cTn>
                              </p:par>
                            </p:childTnLst>
                          </p:cTn>
                        </p:par>
                      </p:childTnLst>
                    </p:cTn>
                  </p:par>
                  <p:par>
                    <p:cTn id="200" fill="hold">
                      <p:stCondLst>
                        <p:cond delay="indefinite"/>
                      </p:stCondLst>
                      <p:childTnLst>
                        <p:par>
                          <p:cTn id="201" fill="hold">
                            <p:stCondLst>
                              <p:cond delay="0"/>
                            </p:stCondLst>
                            <p:childTnLst>
                              <p:par>
                                <p:cTn id="202" presetID="22" presetClass="entr" presetSubtype="8" fill="hold" nodeType="clickEffect">
                                  <p:stCondLst>
                                    <p:cond delay="0"/>
                                  </p:stCondLst>
                                  <p:childTnLst>
                                    <p:set>
                                      <p:cBhvr>
                                        <p:cTn id="203" dur="1" fill="hold">
                                          <p:stCondLst>
                                            <p:cond delay="0"/>
                                          </p:stCondLst>
                                        </p:cTn>
                                        <p:tgtEl>
                                          <p:spTgt spid="172"/>
                                        </p:tgtEl>
                                        <p:attrNameLst>
                                          <p:attrName>style.visibility</p:attrName>
                                        </p:attrNameLst>
                                      </p:cBhvr>
                                      <p:to>
                                        <p:strVal val="visible"/>
                                      </p:to>
                                    </p:set>
                                    <p:animEffect transition="in" filter="wipe(left)">
                                      <p:cBhvr>
                                        <p:cTn id="204" dur="300"/>
                                        <p:tgtEl>
                                          <p:spTgt spid="172"/>
                                        </p:tgtEl>
                                      </p:cBhvr>
                                    </p:animEffect>
                                  </p:childTnLst>
                                </p:cTn>
                              </p:par>
                              <p:par>
                                <p:cTn id="205" presetID="22" presetClass="entr" presetSubtype="1" fill="hold" nodeType="withEffect">
                                  <p:stCondLst>
                                    <p:cond delay="300"/>
                                  </p:stCondLst>
                                  <p:childTnLst>
                                    <p:set>
                                      <p:cBhvr>
                                        <p:cTn id="206" dur="1" fill="hold">
                                          <p:stCondLst>
                                            <p:cond delay="0"/>
                                          </p:stCondLst>
                                        </p:cTn>
                                        <p:tgtEl>
                                          <p:spTgt spid="617"/>
                                        </p:tgtEl>
                                        <p:attrNameLst>
                                          <p:attrName>style.visibility</p:attrName>
                                        </p:attrNameLst>
                                      </p:cBhvr>
                                      <p:to>
                                        <p:strVal val="visible"/>
                                      </p:to>
                                    </p:set>
                                    <p:animEffect transition="in" filter="wipe(up)">
                                      <p:cBhvr>
                                        <p:cTn id="207" dur="500"/>
                                        <p:tgtEl>
                                          <p:spTgt spid="617"/>
                                        </p:tgtEl>
                                      </p:cBhvr>
                                    </p:animEffect>
                                  </p:childTnLst>
                                </p:cTn>
                              </p:par>
                              <p:par>
                                <p:cTn id="208" presetID="10" presetClass="entr" presetSubtype="0" fill="hold" grpId="0" nodeType="withEffect">
                                  <p:stCondLst>
                                    <p:cond delay="750"/>
                                  </p:stCondLst>
                                  <p:childTnLst>
                                    <p:set>
                                      <p:cBhvr>
                                        <p:cTn id="209" dur="1" fill="hold">
                                          <p:stCondLst>
                                            <p:cond delay="0"/>
                                          </p:stCondLst>
                                        </p:cTn>
                                        <p:tgtEl>
                                          <p:spTgt spid="629"/>
                                        </p:tgtEl>
                                        <p:attrNameLst>
                                          <p:attrName>style.visibility</p:attrName>
                                        </p:attrNameLst>
                                      </p:cBhvr>
                                      <p:to>
                                        <p:strVal val="visible"/>
                                      </p:to>
                                    </p:set>
                                    <p:animEffect transition="in" filter="fade">
                                      <p:cBhvr>
                                        <p:cTn id="210" dur="300"/>
                                        <p:tgtEl>
                                          <p:spTgt spid="629"/>
                                        </p:tgtEl>
                                      </p:cBhvr>
                                    </p:animEffect>
                                  </p:childTnLst>
                                </p:cTn>
                              </p:par>
                              <p:par>
                                <p:cTn id="211" presetID="10" presetClass="entr" presetSubtype="0" fill="hold" nodeType="withEffect">
                                  <p:stCondLst>
                                    <p:cond delay="2000"/>
                                  </p:stCondLst>
                                  <p:childTnLst>
                                    <p:set>
                                      <p:cBhvr>
                                        <p:cTn id="212" dur="1" fill="hold">
                                          <p:stCondLst>
                                            <p:cond delay="0"/>
                                          </p:stCondLst>
                                        </p:cTn>
                                        <p:tgtEl>
                                          <p:spTgt spid="708"/>
                                        </p:tgtEl>
                                        <p:attrNameLst>
                                          <p:attrName>style.visibility</p:attrName>
                                        </p:attrNameLst>
                                      </p:cBhvr>
                                      <p:to>
                                        <p:strVal val="visible"/>
                                      </p:to>
                                    </p:set>
                                    <p:animEffect transition="in" filter="fade">
                                      <p:cBhvr>
                                        <p:cTn id="213" dur="300"/>
                                        <p:tgtEl>
                                          <p:spTgt spid="708"/>
                                        </p:tgtEl>
                                      </p:cBhvr>
                                    </p:animEffect>
                                  </p:childTnLst>
                                </p:cTn>
                              </p:par>
                              <p:par>
                                <p:cTn id="214" presetID="10" presetClass="entr" presetSubtype="0" fill="hold" grpId="0" nodeType="withEffect">
                                  <p:stCondLst>
                                    <p:cond delay="2000"/>
                                  </p:stCondLst>
                                  <p:childTnLst>
                                    <p:set>
                                      <p:cBhvr>
                                        <p:cTn id="215" dur="1" fill="hold">
                                          <p:stCondLst>
                                            <p:cond delay="0"/>
                                          </p:stCondLst>
                                        </p:cTn>
                                        <p:tgtEl>
                                          <p:spTgt spid="769"/>
                                        </p:tgtEl>
                                        <p:attrNameLst>
                                          <p:attrName>style.visibility</p:attrName>
                                        </p:attrNameLst>
                                      </p:cBhvr>
                                      <p:to>
                                        <p:strVal val="visible"/>
                                      </p:to>
                                    </p:set>
                                    <p:animEffect transition="in" filter="fade">
                                      <p:cBhvr>
                                        <p:cTn id="216" dur="300"/>
                                        <p:tgtEl>
                                          <p:spTgt spid="769"/>
                                        </p:tgtEl>
                                      </p:cBhvr>
                                    </p:animEffect>
                                  </p:childTnLst>
                                </p:cTn>
                              </p:par>
                            </p:childTnLst>
                          </p:cTn>
                        </p:par>
                        <p:par>
                          <p:cTn id="217" fill="hold">
                            <p:stCondLst>
                              <p:cond delay="2300"/>
                            </p:stCondLst>
                            <p:childTnLst>
                              <p:par>
                                <p:cTn id="218" presetID="10" presetClass="entr" presetSubtype="0" fill="hold" nodeType="afterEffect">
                                  <p:stCondLst>
                                    <p:cond delay="0"/>
                                  </p:stCondLst>
                                  <p:childTnLst>
                                    <p:set>
                                      <p:cBhvr>
                                        <p:cTn id="219" dur="1" fill="hold">
                                          <p:stCondLst>
                                            <p:cond delay="0"/>
                                          </p:stCondLst>
                                        </p:cTn>
                                        <p:tgtEl>
                                          <p:spTgt spid="104"/>
                                        </p:tgtEl>
                                        <p:attrNameLst>
                                          <p:attrName>style.visibility</p:attrName>
                                        </p:attrNameLst>
                                      </p:cBhvr>
                                      <p:to>
                                        <p:strVal val="visible"/>
                                      </p:to>
                                    </p:set>
                                    <p:animEffect transition="in" filter="fade">
                                      <p:cBhvr>
                                        <p:cTn id="220" dur="300"/>
                                        <p:tgtEl>
                                          <p:spTgt spid="104"/>
                                        </p:tgtEl>
                                      </p:cBhvr>
                                    </p:animEffect>
                                  </p:childTnLst>
                                </p:cTn>
                              </p:par>
                              <p:par>
                                <p:cTn id="221" presetID="10" presetClass="entr" presetSubtype="0" fill="hold" grpId="0" nodeType="withEffect">
                                  <p:stCondLst>
                                    <p:cond delay="0"/>
                                  </p:stCondLst>
                                  <p:childTnLst>
                                    <p:set>
                                      <p:cBhvr>
                                        <p:cTn id="222" dur="1" fill="hold">
                                          <p:stCondLst>
                                            <p:cond delay="0"/>
                                          </p:stCondLst>
                                        </p:cTn>
                                        <p:tgtEl>
                                          <p:spTgt spid="103"/>
                                        </p:tgtEl>
                                        <p:attrNameLst>
                                          <p:attrName>style.visibility</p:attrName>
                                        </p:attrNameLst>
                                      </p:cBhvr>
                                      <p:to>
                                        <p:strVal val="visible"/>
                                      </p:to>
                                    </p:set>
                                    <p:animEffect transition="in" filter="fade">
                                      <p:cBhvr>
                                        <p:cTn id="223" dur="300"/>
                                        <p:tgtEl>
                                          <p:spTgt spid="103"/>
                                        </p:tgtEl>
                                      </p:cBhvr>
                                    </p:animEffect>
                                  </p:childTnLst>
                                </p:cTn>
                              </p:par>
                            </p:childTnLst>
                          </p:cTn>
                        </p:par>
                        <p:par>
                          <p:cTn id="224" fill="hold">
                            <p:stCondLst>
                              <p:cond delay="2600"/>
                            </p:stCondLst>
                            <p:childTnLst>
                              <p:par>
                                <p:cTn id="225" presetID="10" presetClass="entr" presetSubtype="0" fill="hold" nodeType="afterEffect">
                                  <p:stCondLst>
                                    <p:cond delay="0"/>
                                  </p:stCondLst>
                                  <p:childTnLst>
                                    <p:set>
                                      <p:cBhvr>
                                        <p:cTn id="226" dur="1" fill="hold">
                                          <p:stCondLst>
                                            <p:cond delay="0"/>
                                          </p:stCondLst>
                                        </p:cTn>
                                        <p:tgtEl>
                                          <p:spTgt spid="625"/>
                                        </p:tgtEl>
                                        <p:attrNameLst>
                                          <p:attrName>style.visibility</p:attrName>
                                        </p:attrNameLst>
                                      </p:cBhvr>
                                      <p:to>
                                        <p:strVal val="visible"/>
                                      </p:to>
                                    </p:set>
                                    <p:animEffect transition="in" filter="fade">
                                      <p:cBhvr>
                                        <p:cTn id="227" dur="300"/>
                                        <p:tgtEl>
                                          <p:spTgt spid="625"/>
                                        </p:tgtEl>
                                      </p:cBhvr>
                                    </p:animEffect>
                                  </p:childTnLst>
                                </p:cTn>
                              </p:par>
                              <p:par>
                                <p:cTn id="228" presetID="10" presetClass="entr" presetSubtype="0" fill="hold" grpId="0" nodeType="withEffect">
                                  <p:stCondLst>
                                    <p:cond delay="0"/>
                                  </p:stCondLst>
                                  <p:childTnLst>
                                    <p:set>
                                      <p:cBhvr>
                                        <p:cTn id="229" dur="1" fill="hold">
                                          <p:stCondLst>
                                            <p:cond delay="0"/>
                                          </p:stCondLst>
                                        </p:cTn>
                                        <p:tgtEl>
                                          <p:spTgt spid="132"/>
                                        </p:tgtEl>
                                        <p:attrNameLst>
                                          <p:attrName>style.visibility</p:attrName>
                                        </p:attrNameLst>
                                      </p:cBhvr>
                                      <p:to>
                                        <p:strVal val="visible"/>
                                      </p:to>
                                    </p:set>
                                    <p:animEffect transition="in" filter="fade">
                                      <p:cBhvr>
                                        <p:cTn id="230" dur="300"/>
                                        <p:tgtEl>
                                          <p:spTgt spid="132"/>
                                        </p:tgtEl>
                                      </p:cBhvr>
                                    </p:animEffect>
                                  </p:childTnLst>
                                </p:cTn>
                              </p:par>
                            </p:childTnLst>
                          </p:cTn>
                        </p:par>
                        <p:par>
                          <p:cTn id="231" fill="hold">
                            <p:stCondLst>
                              <p:cond delay="2900"/>
                            </p:stCondLst>
                            <p:childTnLst>
                              <p:par>
                                <p:cTn id="232" presetID="10" presetClass="entr" presetSubtype="0" fill="hold" nodeType="afterEffect">
                                  <p:stCondLst>
                                    <p:cond delay="0"/>
                                  </p:stCondLst>
                                  <p:childTnLst>
                                    <p:set>
                                      <p:cBhvr>
                                        <p:cTn id="233" dur="1" fill="hold">
                                          <p:stCondLst>
                                            <p:cond delay="0"/>
                                          </p:stCondLst>
                                        </p:cTn>
                                        <p:tgtEl>
                                          <p:spTgt spid="99"/>
                                        </p:tgtEl>
                                        <p:attrNameLst>
                                          <p:attrName>style.visibility</p:attrName>
                                        </p:attrNameLst>
                                      </p:cBhvr>
                                      <p:to>
                                        <p:strVal val="visible"/>
                                      </p:to>
                                    </p:set>
                                    <p:animEffect transition="in" filter="fade">
                                      <p:cBhvr>
                                        <p:cTn id="234" dur="300"/>
                                        <p:tgtEl>
                                          <p:spTgt spid="99"/>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98"/>
                                        </p:tgtEl>
                                        <p:attrNameLst>
                                          <p:attrName>style.visibility</p:attrName>
                                        </p:attrNameLst>
                                      </p:cBhvr>
                                      <p:to>
                                        <p:strVal val="visible"/>
                                      </p:to>
                                    </p:set>
                                    <p:animEffect transition="in" filter="fade">
                                      <p:cBhvr>
                                        <p:cTn id="237" dur="300"/>
                                        <p:tgtEl>
                                          <p:spTgt spid="98"/>
                                        </p:tgtEl>
                                      </p:cBhvr>
                                    </p:animEffect>
                                  </p:childTnLst>
                                </p:cTn>
                              </p:par>
                            </p:childTnLst>
                          </p:cTn>
                        </p:par>
                        <p:par>
                          <p:cTn id="238" fill="hold">
                            <p:stCondLst>
                              <p:cond delay="3200"/>
                            </p:stCondLst>
                            <p:childTnLst>
                              <p:par>
                                <p:cTn id="239" presetID="10" presetClass="entr" presetSubtype="0" fill="hold" nodeType="afterEffect">
                                  <p:stCondLst>
                                    <p:cond delay="0"/>
                                  </p:stCondLst>
                                  <p:childTnLst>
                                    <p:set>
                                      <p:cBhvr>
                                        <p:cTn id="240" dur="1" fill="hold">
                                          <p:stCondLst>
                                            <p:cond delay="0"/>
                                          </p:stCondLst>
                                        </p:cTn>
                                        <p:tgtEl>
                                          <p:spTgt spid="141"/>
                                        </p:tgtEl>
                                        <p:attrNameLst>
                                          <p:attrName>style.visibility</p:attrName>
                                        </p:attrNameLst>
                                      </p:cBhvr>
                                      <p:to>
                                        <p:strVal val="visible"/>
                                      </p:to>
                                    </p:set>
                                    <p:animEffect transition="in" filter="fade">
                                      <p:cBhvr>
                                        <p:cTn id="241" dur="300"/>
                                        <p:tgtEl>
                                          <p:spTgt spid="141"/>
                                        </p:tgtEl>
                                      </p:cBhvr>
                                    </p:animEffect>
                                  </p:childTnLst>
                                </p:cTn>
                              </p:par>
                              <p:par>
                                <p:cTn id="242" presetID="10" presetClass="entr" presetSubtype="0" fill="hold" grpId="0" nodeType="withEffect">
                                  <p:stCondLst>
                                    <p:cond delay="0"/>
                                  </p:stCondLst>
                                  <p:childTnLst>
                                    <p:set>
                                      <p:cBhvr>
                                        <p:cTn id="243" dur="1" fill="hold">
                                          <p:stCondLst>
                                            <p:cond delay="0"/>
                                          </p:stCondLst>
                                        </p:cTn>
                                        <p:tgtEl>
                                          <p:spTgt spid="139"/>
                                        </p:tgtEl>
                                        <p:attrNameLst>
                                          <p:attrName>style.visibility</p:attrName>
                                        </p:attrNameLst>
                                      </p:cBhvr>
                                      <p:to>
                                        <p:strVal val="visible"/>
                                      </p:to>
                                    </p:set>
                                    <p:animEffect transition="in" filter="fade">
                                      <p:cBhvr>
                                        <p:cTn id="244" dur="300"/>
                                        <p:tgtEl>
                                          <p:spTgt spid="139"/>
                                        </p:tgtEl>
                                      </p:cBhvr>
                                    </p:animEffect>
                                  </p:childTnLst>
                                </p:cTn>
                              </p:par>
                            </p:childTnLst>
                          </p:cTn>
                        </p:par>
                        <p:par>
                          <p:cTn id="245" fill="hold">
                            <p:stCondLst>
                              <p:cond delay="3500"/>
                            </p:stCondLst>
                            <p:childTnLst>
                              <p:par>
                                <p:cTn id="246" presetID="10" presetClass="entr" presetSubtype="0" fill="hold" nodeType="afterEffect">
                                  <p:stCondLst>
                                    <p:cond delay="0"/>
                                  </p:stCondLst>
                                  <p:childTnLst>
                                    <p:set>
                                      <p:cBhvr>
                                        <p:cTn id="247" dur="1" fill="hold">
                                          <p:stCondLst>
                                            <p:cond delay="0"/>
                                          </p:stCondLst>
                                        </p:cTn>
                                        <p:tgtEl>
                                          <p:spTgt spid="47"/>
                                        </p:tgtEl>
                                        <p:attrNameLst>
                                          <p:attrName>style.visibility</p:attrName>
                                        </p:attrNameLst>
                                      </p:cBhvr>
                                      <p:to>
                                        <p:strVal val="visible"/>
                                      </p:to>
                                    </p:set>
                                    <p:animEffect transition="in" filter="fade">
                                      <p:cBhvr>
                                        <p:cTn id="248" dur="300"/>
                                        <p:tgtEl>
                                          <p:spTgt spid="47"/>
                                        </p:tgtEl>
                                      </p:cBhvr>
                                    </p:animEffect>
                                  </p:childTnLst>
                                </p:cTn>
                              </p:par>
                              <p:par>
                                <p:cTn id="249" presetID="10" presetClass="entr" presetSubtype="0" fill="hold" grpId="0" nodeType="withEffect">
                                  <p:stCondLst>
                                    <p:cond delay="0"/>
                                  </p:stCondLst>
                                  <p:childTnLst>
                                    <p:set>
                                      <p:cBhvr>
                                        <p:cTn id="250" dur="1" fill="hold">
                                          <p:stCondLst>
                                            <p:cond delay="0"/>
                                          </p:stCondLst>
                                        </p:cTn>
                                        <p:tgtEl>
                                          <p:spTgt spid="45"/>
                                        </p:tgtEl>
                                        <p:attrNameLst>
                                          <p:attrName>style.visibility</p:attrName>
                                        </p:attrNameLst>
                                      </p:cBhvr>
                                      <p:to>
                                        <p:strVal val="visible"/>
                                      </p:to>
                                    </p:set>
                                    <p:animEffect transition="in" filter="fade">
                                      <p:cBhvr>
                                        <p:cTn id="251" dur="300"/>
                                        <p:tgtEl>
                                          <p:spTgt spid="45"/>
                                        </p:tgtEl>
                                      </p:cBhvr>
                                    </p:animEffect>
                                  </p:childTnLst>
                                </p:cTn>
                              </p:par>
                            </p:childTnLst>
                          </p:cTn>
                        </p:par>
                        <p:par>
                          <p:cTn id="252" fill="hold">
                            <p:stCondLst>
                              <p:cond delay="3800"/>
                            </p:stCondLst>
                            <p:childTnLst>
                              <p:par>
                                <p:cTn id="253" presetID="22" presetClass="entr" presetSubtype="2" fill="hold" nodeType="afterEffect">
                                  <p:stCondLst>
                                    <p:cond delay="0"/>
                                  </p:stCondLst>
                                  <p:childTnLst>
                                    <p:set>
                                      <p:cBhvr>
                                        <p:cTn id="254" dur="1" fill="hold">
                                          <p:stCondLst>
                                            <p:cond delay="0"/>
                                          </p:stCondLst>
                                        </p:cTn>
                                        <p:tgtEl>
                                          <p:spTgt spid="173"/>
                                        </p:tgtEl>
                                        <p:attrNameLst>
                                          <p:attrName>style.visibility</p:attrName>
                                        </p:attrNameLst>
                                      </p:cBhvr>
                                      <p:to>
                                        <p:strVal val="visible"/>
                                      </p:to>
                                    </p:set>
                                    <p:animEffect transition="in" filter="wipe(right)">
                                      <p:cBhvr>
                                        <p:cTn id="255" dur="300"/>
                                        <p:tgtEl>
                                          <p:spTgt spid="173"/>
                                        </p:tgtEl>
                                      </p:cBhvr>
                                    </p:animEffect>
                                  </p:childTnLst>
                                </p:cTn>
                              </p:par>
                            </p:childTnLst>
                          </p:cTn>
                        </p:par>
                        <p:par>
                          <p:cTn id="256" fill="hold">
                            <p:stCondLst>
                              <p:cond delay="4100"/>
                            </p:stCondLst>
                            <p:childTnLst>
                              <p:par>
                                <p:cTn id="257" presetID="22" presetClass="entr" presetSubtype="2" fill="hold" nodeType="afterEffect">
                                  <p:stCondLst>
                                    <p:cond delay="0"/>
                                  </p:stCondLst>
                                  <p:childTnLst>
                                    <p:set>
                                      <p:cBhvr>
                                        <p:cTn id="258" dur="1" fill="hold">
                                          <p:stCondLst>
                                            <p:cond delay="0"/>
                                          </p:stCondLst>
                                        </p:cTn>
                                        <p:tgtEl>
                                          <p:spTgt spid="193"/>
                                        </p:tgtEl>
                                        <p:attrNameLst>
                                          <p:attrName>style.visibility</p:attrName>
                                        </p:attrNameLst>
                                      </p:cBhvr>
                                      <p:to>
                                        <p:strVal val="visible"/>
                                      </p:to>
                                    </p:set>
                                    <p:animEffect transition="in" filter="wipe(right)">
                                      <p:cBhvr>
                                        <p:cTn id="259" dur="250"/>
                                        <p:tgtEl>
                                          <p:spTgt spid="193"/>
                                        </p:tgtEl>
                                      </p:cBhvr>
                                    </p:animEffect>
                                  </p:childTnLst>
                                </p:cTn>
                              </p:par>
                              <p:par>
                                <p:cTn id="260" presetID="10" presetClass="entr" presetSubtype="0" fill="hold" nodeType="withEffect">
                                  <p:stCondLst>
                                    <p:cond delay="0"/>
                                  </p:stCondLst>
                                  <p:childTnLst>
                                    <p:set>
                                      <p:cBhvr>
                                        <p:cTn id="261" dur="1" fill="hold">
                                          <p:stCondLst>
                                            <p:cond delay="0"/>
                                          </p:stCondLst>
                                        </p:cTn>
                                        <p:tgtEl>
                                          <p:spTgt spid="120"/>
                                        </p:tgtEl>
                                        <p:attrNameLst>
                                          <p:attrName>style.visibility</p:attrName>
                                        </p:attrNameLst>
                                      </p:cBhvr>
                                      <p:to>
                                        <p:strVal val="visible"/>
                                      </p:to>
                                    </p:set>
                                    <p:animEffect transition="in" filter="fade">
                                      <p:cBhvr>
                                        <p:cTn id="262" dur="500"/>
                                        <p:tgtEl>
                                          <p:spTgt spid="120"/>
                                        </p:tgtEl>
                                      </p:cBhvr>
                                    </p:animEffect>
                                  </p:childTnLst>
                                </p:cTn>
                              </p:par>
                            </p:childTnLst>
                          </p:cTn>
                        </p:par>
                        <p:par>
                          <p:cTn id="263" fill="hold">
                            <p:stCondLst>
                              <p:cond delay="4600"/>
                            </p:stCondLst>
                            <p:childTnLst>
                              <p:par>
                                <p:cTn id="264" presetID="10" presetClass="entr" presetSubtype="0" fill="hold" nodeType="afterEffect">
                                  <p:stCondLst>
                                    <p:cond delay="0"/>
                                  </p:stCondLst>
                                  <p:childTnLst>
                                    <p:set>
                                      <p:cBhvr>
                                        <p:cTn id="265" dur="1" fill="hold">
                                          <p:stCondLst>
                                            <p:cond delay="0"/>
                                          </p:stCondLst>
                                        </p:cTn>
                                        <p:tgtEl>
                                          <p:spTgt spid="620"/>
                                        </p:tgtEl>
                                        <p:attrNameLst>
                                          <p:attrName>style.visibility</p:attrName>
                                        </p:attrNameLst>
                                      </p:cBhvr>
                                      <p:to>
                                        <p:strVal val="visible"/>
                                      </p:to>
                                    </p:set>
                                    <p:animEffect transition="in" filter="fade">
                                      <p:cBhvr>
                                        <p:cTn id="266" dur="300"/>
                                        <p:tgtEl>
                                          <p:spTgt spid="620"/>
                                        </p:tgtEl>
                                      </p:cBhvr>
                                    </p:animEffect>
                                  </p:childTnLst>
                                </p:cTn>
                              </p:par>
                              <p:par>
                                <p:cTn id="267" presetID="10" presetClass="entr" presetSubtype="0" fill="hold" grpId="0" nodeType="withEffect">
                                  <p:stCondLst>
                                    <p:cond delay="0"/>
                                  </p:stCondLst>
                                  <p:childTnLst>
                                    <p:set>
                                      <p:cBhvr>
                                        <p:cTn id="268" dur="1" fill="hold">
                                          <p:stCondLst>
                                            <p:cond delay="0"/>
                                          </p:stCondLst>
                                        </p:cTn>
                                        <p:tgtEl>
                                          <p:spTgt spid="134"/>
                                        </p:tgtEl>
                                        <p:attrNameLst>
                                          <p:attrName>style.visibility</p:attrName>
                                        </p:attrNameLst>
                                      </p:cBhvr>
                                      <p:to>
                                        <p:strVal val="visible"/>
                                      </p:to>
                                    </p:set>
                                    <p:animEffect transition="in" filter="fade">
                                      <p:cBhvr>
                                        <p:cTn id="269" dur="300"/>
                                        <p:tgtEl>
                                          <p:spTgt spid="134"/>
                                        </p:tgtEl>
                                      </p:cBhvr>
                                    </p:animEffect>
                                  </p:childTnLst>
                                </p:cTn>
                              </p:par>
                            </p:childTnLst>
                          </p:cTn>
                        </p:par>
                        <p:par>
                          <p:cTn id="270" fill="hold">
                            <p:stCondLst>
                              <p:cond delay="4900"/>
                            </p:stCondLst>
                            <p:childTnLst>
                              <p:par>
                                <p:cTn id="271" presetID="10" presetClass="entr" presetSubtype="0" fill="hold" nodeType="afterEffect">
                                  <p:stCondLst>
                                    <p:cond delay="0"/>
                                  </p:stCondLst>
                                  <p:childTnLst>
                                    <p:set>
                                      <p:cBhvr>
                                        <p:cTn id="272" dur="1" fill="hold">
                                          <p:stCondLst>
                                            <p:cond delay="0"/>
                                          </p:stCondLst>
                                        </p:cTn>
                                        <p:tgtEl>
                                          <p:spTgt spid="136"/>
                                        </p:tgtEl>
                                        <p:attrNameLst>
                                          <p:attrName>style.visibility</p:attrName>
                                        </p:attrNameLst>
                                      </p:cBhvr>
                                      <p:to>
                                        <p:strVal val="visible"/>
                                      </p:to>
                                    </p:set>
                                    <p:animEffect transition="in" filter="fade">
                                      <p:cBhvr>
                                        <p:cTn id="273" dur="500"/>
                                        <p:tgtEl>
                                          <p:spTgt spid="136"/>
                                        </p:tgtEl>
                                      </p:cBhvr>
                                    </p:animEffect>
                                  </p:childTnLst>
                                </p:cTn>
                              </p:par>
                            </p:childTnLst>
                          </p:cTn>
                        </p:par>
                      </p:childTnLst>
                    </p:cTn>
                  </p:par>
                  <p:par>
                    <p:cTn id="274" fill="hold">
                      <p:stCondLst>
                        <p:cond delay="indefinite"/>
                      </p:stCondLst>
                      <p:childTnLst>
                        <p:par>
                          <p:cTn id="275" fill="hold">
                            <p:stCondLst>
                              <p:cond delay="0"/>
                            </p:stCondLst>
                            <p:childTnLst>
                              <p:par>
                                <p:cTn id="276" presetID="22" presetClass="entr" presetSubtype="2" fill="hold" nodeType="clickEffect">
                                  <p:stCondLst>
                                    <p:cond delay="0"/>
                                  </p:stCondLst>
                                  <p:childTnLst>
                                    <p:set>
                                      <p:cBhvr>
                                        <p:cTn id="277" dur="1" fill="hold">
                                          <p:stCondLst>
                                            <p:cond delay="0"/>
                                          </p:stCondLst>
                                        </p:cTn>
                                        <p:tgtEl>
                                          <p:spTgt spid="127"/>
                                        </p:tgtEl>
                                        <p:attrNameLst>
                                          <p:attrName>style.visibility</p:attrName>
                                        </p:attrNameLst>
                                      </p:cBhvr>
                                      <p:to>
                                        <p:strVal val="visible"/>
                                      </p:to>
                                    </p:set>
                                    <p:animEffect transition="in" filter="wipe(right)">
                                      <p:cBhvr>
                                        <p:cTn id="278" dur="500"/>
                                        <p:tgtEl>
                                          <p:spTgt spid="127"/>
                                        </p:tgtEl>
                                      </p:cBhvr>
                                    </p:animEffect>
                                  </p:childTnLst>
                                </p:cTn>
                              </p:par>
                            </p:childTnLst>
                          </p:cTn>
                        </p:par>
                        <p:par>
                          <p:cTn id="279" fill="hold">
                            <p:stCondLst>
                              <p:cond delay="500"/>
                            </p:stCondLst>
                            <p:childTnLst>
                              <p:par>
                                <p:cTn id="280" presetID="10" presetClass="entr" presetSubtype="0" fill="hold" nodeType="afterEffect">
                                  <p:stCondLst>
                                    <p:cond delay="500"/>
                                  </p:stCondLst>
                                  <p:childTnLst>
                                    <p:set>
                                      <p:cBhvr>
                                        <p:cTn id="281" dur="1" fill="hold">
                                          <p:stCondLst>
                                            <p:cond delay="0"/>
                                          </p:stCondLst>
                                        </p:cTn>
                                        <p:tgtEl>
                                          <p:spTgt spid="210"/>
                                        </p:tgtEl>
                                        <p:attrNameLst>
                                          <p:attrName>style.visibility</p:attrName>
                                        </p:attrNameLst>
                                      </p:cBhvr>
                                      <p:to>
                                        <p:strVal val="visible"/>
                                      </p:to>
                                    </p:set>
                                    <p:animEffect transition="in" filter="fade">
                                      <p:cBhvr>
                                        <p:cTn id="282" dur="500"/>
                                        <p:tgtEl>
                                          <p:spTgt spid="210"/>
                                        </p:tgtEl>
                                      </p:cBhvr>
                                    </p:animEffect>
                                  </p:childTnLst>
                                </p:cTn>
                              </p:par>
                              <p:par>
                                <p:cTn id="283" presetID="10" presetClass="entr" presetSubtype="0" fill="hold" nodeType="withEffect">
                                  <p:stCondLst>
                                    <p:cond delay="500"/>
                                  </p:stCondLst>
                                  <p:childTnLst>
                                    <p:set>
                                      <p:cBhvr>
                                        <p:cTn id="284" dur="1" fill="hold">
                                          <p:stCondLst>
                                            <p:cond delay="0"/>
                                          </p:stCondLst>
                                        </p:cTn>
                                        <p:tgtEl>
                                          <p:spTgt spid="31"/>
                                        </p:tgtEl>
                                        <p:attrNameLst>
                                          <p:attrName>style.visibility</p:attrName>
                                        </p:attrNameLst>
                                      </p:cBhvr>
                                      <p:to>
                                        <p:strVal val="visible"/>
                                      </p:to>
                                    </p:set>
                                    <p:animEffect transition="in" filter="fade">
                                      <p:cBhvr>
                                        <p:cTn id="285" dur="500"/>
                                        <p:tgtEl>
                                          <p:spTgt spid="31"/>
                                        </p:tgtEl>
                                      </p:cBhvr>
                                    </p:animEffect>
                                  </p:childTnLst>
                                </p:cTn>
                              </p:par>
                            </p:childTnLst>
                          </p:cTn>
                        </p:par>
                        <p:par>
                          <p:cTn id="286" fill="hold">
                            <p:stCondLst>
                              <p:cond delay="1500"/>
                            </p:stCondLst>
                            <p:childTnLst>
                              <p:par>
                                <p:cTn id="287" presetID="10" presetClass="entr" presetSubtype="0" fill="hold" nodeType="afterEffect">
                                  <p:stCondLst>
                                    <p:cond delay="0"/>
                                  </p:stCondLst>
                                  <p:childTnLst>
                                    <p:set>
                                      <p:cBhvr>
                                        <p:cTn id="288" dur="1" fill="hold">
                                          <p:stCondLst>
                                            <p:cond delay="0"/>
                                          </p:stCondLst>
                                        </p:cTn>
                                        <p:tgtEl>
                                          <p:spTgt spid="180"/>
                                        </p:tgtEl>
                                        <p:attrNameLst>
                                          <p:attrName>style.visibility</p:attrName>
                                        </p:attrNameLst>
                                      </p:cBhvr>
                                      <p:to>
                                        <p:strVal val="visible"/>
                                      </p:to>
                                    </p:set>
                                    <p:animEffect transition="in" filter="fade">
                                      <p:cBhvr>
                                        <p:cTn id="289" dur="500"/>
                                        <p:tgtEl>
                                          <p:spTgt spid="180"/>
                                        </p:tgtEl>
                                      </p:cBhvr>
                                    </p:animEffect>
                                  </p:childTnLst>
                                </p:cTn>
                              </p:par>
                              <p:par>
                                <p:cTn id="290" presetID="10" presetClass="entr" presetSubtype="0" fill="hold" nodeType="withEffect">
                                  <p:stCondLst>
                                    <p:cond delay="250"/>
                                  </p:stCondLst>
                                  <p:childTnLst>
                                    <p:set>
                                      <p:cBhvr>
                                        <p:cTn id="291" dur="1" fill="hold">
                                          <p:stCondLst>
                                            <p:cond delay="0"/>
                                          </p:stCondLst>
                                        </p:cTn>
                                        <p:tgtEl>
                                          <p:spTgt spid="119"/>
                                        </p:tgtEl>
                                        <p:attrNameLst>
                                          <p:attrName>style.visibility</p:attrName>
                                        </p:attrNameLst>
                                      </p:cBhvr>
                                      <p:to>
                                        <p:strVal val="visible"/>
                                      </p:to>
                                    </p:set>
                                    <p:animEffect transition="in" filter="fade">
                                      <p:cBhvr>
                                        <p:cTn id="292" dur="400"/>
                                        <p:tgtEl>
                                          <p:spTgt spid="119"/>
                                        </p:tgtEl>
                                      </p:cBhvr>
                                    </p:animEffect>
                                  </p:childTnLst>
                                </p:cTn>
                              </p:par>
                            </p:childTnLst>
                          </p:cTn>
                        </p:par>
                      </p:childTnLst>
                    </p:cTn>
                  </p:par>
                  <p:par>
                    <p:cTn id="293" fill="hold">
                      <p:stCondLst>
                        <p:cond delay="indefinite"/>
                      </p:stCondLst>
                      <p:childTnLst>
                        <p:par>
                          <p:cTn id="294" fill="hold">
                            <p:stCondLst>
                              <p:cond delay="0"/>
                            </p:stCondLst>
                            <p:childTnLst>
                              <p:par>
                                <p:cTn id="295" presetID="10" presetClass="entr" presetSubtype="0" fill="hold" nodeType="clickEffect">
                                  <p:stCondLst>
                                    <p:cond delay="0"/>
                                  </p:stCondLst>
                                  <p:childTnLst>
                                    <p:set>
                                      <p:cBhvr>
                                        <p:cTn id="296" dur="1" fill="hold">
                                          <p:stCondLst>
                                            <p:cond delay="0"/>
                                          </p:stCondLst>
                                        </p:cTn>
                                        <p:tgtEl>
                                          <p:spTgt spid="486"/>
                                        </p:tgtEl>
                                        <p:attrNameLst>
                                          <p:attrName>style.visibility</p:attrName>
                                        </p:attrNameLst>
                                      </p:cBhvr>
                                      <p:to>
                                        <p:strVal val="visible"/>
                                      </p:to>
                                    </p:set>
                                    <p:animEffect transition="in" filter="fade">
                                      <p:cBhvr>
                                        <p:cTn id="297" dur="500"/>
                                        <p:tgtEl>
                                          <p:spTgt spid="486"/>
                                        </p:tgtEl>
                                      </p:cBhvr>
                                    </p:animEffect>
                                  </p:childTnLst>
                                </p:cTn>
                              </p:par>
                              <p:par>
                                <p:cTn id="298" presetID="10" presetClass="entr" presetSubtype="0" fill="hold" nodeType="withEffect">
                                  <p:stCondLst>
                                    <p:cond delay="0"/>
                                  </p:stCondLst>
                                  <p:childTnLst>
                                    <p:set>
                                      <p:cBhvr>
                                        <p:cTn id="299" dur="1" fill="hold">
                                          <p:stCondLst>
                                            <p:cond delay="0"/>
                                          </p:stCondLst>
                                        </p:cTn>
                                        <p:tgtEl>
                                          <p:spTgt spid="170"/>
                                        </p:tgtEl>
                                        <p:attrNameLst>
                                          <p:attrName>style.visibility</p:attrName>
                                        </p:attrNameLst>
                                      </p:cBhvr>
                                      <p:to>
                                        <p:strVal val="visible"/>
                                      </p:to>
                                    </p:set>
                                    <p:animEffect transition="in" filter="fade">
                                      <p:cBhvr>
                                        <p:cTn id="300" dur="500"/>
                                        <p:tgtEl>
                                          <p:spTgt spid="170"/>
                                        </p:tgtEl>
                                      </p:cBhvr>
                                    </p:animEffect>
                                  </p:childTnLst>
                                </p:cTn>
                              </p:par>
                              <p:par>
                                <p:cTn id="301" presetID="10" presetClass="entr" presetSubtype="0" fill="hold" nodeType="withEffect">
                                  <p:stCondLst>
                                    <p:cond delay="0"/>
                                  </p:stCondLst>
                                  <p:childTnLst>
                                    <p:set>
                                      <p:cBhvr>
                                        <p:cTn id="302" dur="1" fill="hold">
                                          <p:stCondLst>
                                            <p:cond delay="0"/>
                                          </p:stCondLst>
                                        </p:cTn>
                                        <p:tgtEl>
                                          <p:spTgt spid="207"/>
                                        </p:tgtEl>
                                        <p:attrNameLst>
                                          <p:attrName>style.visibility</p:attrName>
                                        </p:attrNameLst>
                                      </p:cBhvr>
                                      <p:to>
                                        <p:strVal val="visible"/>
                                      </p:to>
                                    </p:set>
                                    <p:animEffect transition="in" filter="fade">
                                      <p:cBhvr>
                                        <p:cTn id="303" dur="500"/>
                                        <p:tgtEl>
                                          <p:spTgt spid="207"/>
                                        </p:tgtEl>
                                      </p:cBhvr>
                                    </p:animEffect>
                                  </p:childTnLst>
                                </p:cTn>
                              </p:par>
                            </p:childTnLst>
                          </p:cTn>
                        </p:par>
                        <p:par>
                          <p:cTn id="304" fill="hold">
                            <p:stCondLst>
                              <p:cond delay="500"/>
                            </p:stCondLst>
                            <p:childTnLst>
                              <p:par>
                                <p:cTn id="305" presetID="42" presetClass="entr" presetSubtype="0" fill="hold" nodeType="afterEffect">
                                  <p:stCondLst>
                                    <p:cond delay="0"/>
                                  </p:stCondLst>
                                  <p:childTnLst>
                                    <p:set>
                                      <p:cBhvr>
                                        <p:cTn id="306" dur="1" fill="hold">
                                          <p:stCondLst>
                                            <p:cond delay="0"/>
                                          </p:stCondLst>
                                        </p:cTn>
                                        <p:tgtEl>
                                          <p:spTgt spid="168"/>
                                        </p:tgtEl>
                                        <p:attrNameLst>
                                          <p:attrName>style.visibility</p:attrName>
                                        </p:attrNameLst>
                                      </p:cBhvr>
                                      <p:to>
                                        <p:strVal val="visible"/>
                                      </p:to>
                                    </p:set>
                                    <p:animEffect transition="in" filter="fade">
                                      <p:cBhvr>
                                        <p:cTn id="307" dur="1000"/>
                                        <p:tgtEl>
                                          <p:spTgt spid="168"/>
                                        </p:tgtEl>
                                      </p:cBhvr>
                                    </p:animEffect>
                                    <p:anim calcmode="lin" valueType="num">
                                      <p:cBhvr>
                                        <p:cTn id="308" dur="1000" fill="hold"/>
                                        <p:tgtEl>
                                          <p:spTgt spid="168"/>
                                        </p:tgtEl>
                                        <p:attrNameLst>
                                          <p:attrName>ppt_x</p:attrName>
                                        </p:attrNameLst>
                                      </p:cBhvr>
                                      <p:tavLst>
                                        <p:tav tm="0">
                                          <p:val>
                                            <p:strVal val="#ppt_x"/>
                                          </p:val>
                                        </p:tav>
                                        <p:tav tm="100000">
                                          <p:val>
                                            <p:strVal val="#ppt_x"/>
                                          </p:val>
                                        </p:tav>
                                      </p:tavLst>
                                    </p:anim>
                                    <p:anim calcmode="lin" valueType="num">
                                      <p:cBhvr>
                                        <p:cTn id="309" dur="1000" fill="hold"/>
                                        <p:tgtEl>
                                          <p:spTgt spid="168"/>
                                        </p:tgtEl>
                                        <p:attrNameLst>
                                          <p:attrName>ppt_y</p:attrName>
                                        </p:attrNameLst>
                                      </p:cBhvr>
                                      <p:tavLst>
                                        <p:tav tm="0">
                                          <p:val>
                                            <p:strVal val="#ppt_y+.1"/>
                                          </p:val>
                                        </p:tav>
                                        <p:tav tm="100000">
                                          <p:val>
                                            <p:strVal val="#ppt_y"/>
                                          </p:val>
                                        </p:tav>
                                      </p:tavLst>
                                    </p:anim>
                                  </p:childTnLst>
                                </p:cTn>
                              </p:par>
                            </p:childTnLst>
                          </p:cTn>
                        </p:par>
                        <p:par>
                          <p:cTn id="310" fill="hold">
                            <p:stCondLst>
                              <p:cond delay="1500"/>
                            </p:stCondLst>
                            <p:childTnLst>
                              <p:par>
                                <p:cTn id="311" presetID="22" presetClass="entr" presetSubtype="1" fill="hold" grpId="0" nodeType="afterEffect">
                                  <p:stCondLst>
                                    <p:cond delay="0"/>
                                  </p:stCondLst>
                                  <p:childTnLst>
                                    <p:set>
                                      <p:cBhvr>
                                        <p:cTn id="312" dur="1" fill="hold">
                                          <p:stCondLst>
                                            <p:cond delay="0"/>
                                          </p:stCondLst>
                                        </p:cTn>
                                        <p:tgtEl>
                                          <p:spTgt spid="696"/>
                                        </p:tgtEl>
                                        <p:attrNameLst>
                                          <p:attrName>style.visibility</p:attrName>
                                        </p:attrNameLst>
                                      </p:cBhvr>
                                      <p:to>
                                        <p:strVal val="visible"/>
                                      </p:to>
                                    </p:set>
                                    <p:animEffect transition="in" filter="wipe(up)">
                                      <p:cBhvr>
                                        <p:cTn id="313" dur="350"/>
                                        <p:tgtEl>
                                          <p:spTgt spid="696"/>
                                        </p:tgtEl>
                                      </p:cBhvr>
                                    </p:animEffect>
                                  </p:childTnLst>
                                </p:cTn>
                              </p:par>
                            </p:childTnLst>
                          </p:cTn>
                        </p:par>
                        <p:par>
                          <p:cTn id="314" fill="hold">
                            <p:stCondLst>
                              <p:cond delay="1850"/>
                            </p:stCondLst>
                            <p:childTnLst>
                              <p:par>
                                <p:cTn id="315" presetID="22" presetClass="entr" presetSubtype="1" fill="hold" grpId="0" nodeType="afterEffect">
                                  <p:stCondLst>
                                    <p:cond delay="0"/>
                                  </p:stCondLst>
                                  <p:childTnLst>
                                    <p:set>
                                      <p:cBhvr>
                                        <p:cTn id="316" dur="1" fill="hold">
                                          <p:stCondLst>
                                            <p:cond delay="0"/>
                                          </p:stCondLst>
                                        </p:cTn>
                                        <p:tgtEl>
                                          <p:spTgt spid="596"/>
                                        </p:tgtEl>
                                        <p:attrNameLst>
                                          <p:attrName>style.visibility</p:attrName>
                                        </p:attrNameLst>
                                      </p:cBhvr>
                                      <p:to>
                                        <p:strVal val="visible"/>
                                      </p:to>
                                    </p:set>
                                    <p:animEffect transition="in" filter="wipe(up)">
                                      <p:cBhvr>
                                        <p:cTn id="317" dur="350"/>
                                        <p:tgtEl>
                                          <p:spTgt spid="596"/>
                                        </p:tgtEl>
                                      </p:cBhvr>
                                    </p:animEffect>
                                  </p:childTnLst>
                                </p:cTn>
                              </p:par>
                            </p:childTnLst>
                          </p:cTn>
                        </p:par>
                        <p:par>
                          <p:cTn id="318" fill="hold">
                            <p:stCondLst>
                              <p:cond delay="2200"/>
                            </p:stCondLst>
                            <p:childTnLst>
                              <p:par>
                                <p:cTn id="319" presetID="22" presetClass="entr" presetSubtype="1" fill="hold" grpId="0" nodeType="afterEffect">
                                  <p:stCondLst>
                                    <p:cond delay="0"/>
                                  </p:stCondLst>
                                  <p:childTnLst>
                                    <p:set>
                                      <p:cBhvr>
                                        <p:cTn id="320" dur="1" fill="hold">
                                          <p:stCondLst>
                                            <p:cond delay="0"/>
                                          </p:stCondLst>
                                        </p:cTn>
                                        <p:tgtEl>
                                          <p:spTgt spid="693"/>
                                        </p:tgtEl>
                                        <p:attrNameLst>
                                          <p:attrName>style.visibility</p:attrName>
                                        </p:attrNameLst>
                                      </p:cBhvr>
                                      <p:to>
                                        <p:strVal val="visible"/>
                                      </p:to>
                                    </p:set>
                                    <p:animEffect transition="in" filter="wipe(up)">
                                      <p:cBhvr>
                                        <p:cTn id="321" dur="350"/>
                                        <p:tgtEl>
                                          <p:spTgt spid="693"/>
                                        </p:tgtEl>
                                      </p:cBhvr>
                                    </p:animEffect>
                                  </p:childTnLst>
                                </p:cTn>
                              </p:par>
                            </p:childTnLst>
                          </p:cTn>
                        </p:par>
                        <p:par>
                          <p:cTn id="322" fill="hold">
                            <p:stCondLst>
                              <p:cond delay="2550"/>
                            </p:stCondLst>
                            <p:childTnLst>
                              <p:par>
                                <p:cTn id="323" presetID="22" presetClass="entr" presetSubtype="1" fill="hold" grpId="0" nodeType="afterEffect">
                                  <p:stCondLst>
                                    <p:cond delay="0"/>
                                  </p:stCondLst>
                                  <p:childTnLst>
                                    <p:set>
                                      <p:cBhvr>
                                        <p:cTn id="324" dur="1" fill="hold">
                                          <p:stCondLst>
                                            <p:cond delay="0"/>
                                          </p:stCondLst>
                                        </p:cTn>
                                        <p:tgtEl>
                                          <p:spTgt spid="737"/>
                                        </p:tgtEl>
                                        <p:attrNameLst>
                                          <p:attrName>style.visibility</p:attrName>
                                        </p:attrNameLst>
                                      </p:cBhvr>
                                      <p:to>
                                        <p:strVal val="visible"/>
                                      </p:to>
                                    </p:set>
                                    <p:animEffect transition="in" filter="wipe(up)">
                                      <p:cBhvr>
                                        <p:cTn id="325" dur="350"/>
                                        <p:tgtEl>
                                          <p:spTgt spid="737"/>
                                        </p:tgtEl>
                                      </p:cBhvr>
                                    </p:animEffect>
                                  </p:childTnLst>
                                </p:cTn>
                              </p:par>
                            </p:childTnLst>
                          </p:cTn>
                        </p:par>
                        <p:par>
                          <p:cTn id="326" fill="hold">
                            <p:stCondLst>
                              <p:cond delay="2900"/>
                            </p:stCondLst>
                            <p:childTnLst>
                              <p:par>
                                <p:cTn id="327" presetID="22" presetClass="entr" presetSubtype="1" fill="hold" grpId="0" nodeType="afterEffect">
                                  <p:stCondLst>
                                    <p:cond delay="0"/>
                                  </p:stCondLst>
                                  <p:childTnLst>
                                    <p:set>
                                      <p:cBhvr>
                                        <p:cTn id="328" dur="1" fill="hold">
                                          <p:stCondLst>
                                            <p:cond delay="0"/>
                                          </p:stCondLst>
                                        </p:cTn>
                                        <p:tgtEl>
                                          <p:spTgt spid="743"/>
                                        </p:tgtEl>
                                        <p:attrNameLst>
                                          <p:attrName>style.visibility</p:attrName>
                                        </p:attrNameLst>
                                      </p:cBhvr>
                                      <p:to>
                                        <p:strVal val="visible"/>
                                      </p:to>
                                    </p:set>
                                    <p:animEffect transition="in" filter="wipe(up)">
                                      <p:cBhvr>
                                        <p:cTn id="329" dur="350"/>
                                        <p:tgtEl>
                                          <p:spTgt spid="743"/>
                                        </p:tgtEl>
                                      </p:cBhvr>
                                    </p:animEffect>
                                  </p:childTnLst>
                                </p:cTn>
                              </p:par>
                            </p:childTnLst>
                          </p:cTn>
                        </p:par>
                        <p:par>
                          <p:cTn id="330" fill="hold">
                            <p:stCondLst>
                              <p:cond delay="3250"/>
                            </p:stCondLst>
                            <p:childTnLst>
                              <p:par>
                                <p:cTn id="331" presetID="22" presetClass="entr" presetSubtype="1" fill="hold" grpId="0" nodeType="afterEffect">
                                  <p:stCondLst>
                                    <p:cond delay="0"/>
                                  </p:stCondLst>
                                  <p:childTnLst>
                                    <p:set>
                                      <p:cBhvr>
                                        <p:cTn id="332" dur="1" fill="hold">
                                          <p:stCondLst>
                                            <p:cond delay="0"/>
                                          </p:stCondLst>
                                        </p:cTn>
                                        <p:tgtEl>
                                          <p:spTgt spid="48"/>
                                        </p:tgtEl>
                                        <p:attrNameLst>
                                          <p:attrName>style.visibility</p:attrName>
                                        </p:attrNameLst>
                                      </p:cBhvr>
                                      <p:to>
                                        <p:strVal val="visible"/>
                                      </p:to>
                                    </p:set>
                                    <p:animEffect transition="in" filter="wipe(up)">
                                      <p:cBhvr>
                                        <p:cTn id="333" dur="350"/>
                                        <p:tgtEl>
                                          <p:spTgt spid="48"/>
                                        </p:tgtEl>
                                      </p:cBhvr>
                                    </p:animEffect>
                                  </p:childTnLst>
                                </p:cTn>
                              </p:par>
                            </p:childTnLst>
                          </p:cTn>
                        </p:par>
                        <p:par>
                          <p:cTn id="334" fill="hold">
                            <p:stCondLst>
                              <p:cond delay="3600"/>
                            </p:stCondLst>
                            <p:childTnLst>
                              <p:par>
                                <p:cTn id="335" presetID="22" presetClass="entr" presetSubtype="1" fill="hold" grpId="0" nodeType="afterEffect">
                                  <p:stCondLst>
                                    <p:cond delay="0"/>
                                  </p:stCondLst>
                                  <p:childTnLst>
                                    <p:set>
                                      <p:cBhvr>
                                        <p:cTn id="336" dur="1" fill="hold">
                                          <p:stCondLst>
                                            <p:cond delay="0"/>
                                          </p:stCondLst>
                                        </p:cTn>
                                        <p:tgtEl>
                                          <p:spTgt spid="753"/>
                                        </p:tgtEl>
                                        <p:attrNameLst>
                                          <p:attrName>style.visibility</p:attrName>
                                        </p:attrNameLst>
                                      </p:cBhvr>
                                      <p:to>
                                        <p:strVal val="visible"/>
                                      </p:to>
                                    </p:set>
                                    <p:animEffect transition="in" filter="wipe(up)">
                                      <p:cBhvr>
                                        <p:cTn id="337" dur="350"/>
                                        <p:tgtEl>
                                          <p:spTgt spid="753"/>
                                        </p:tgtEl>
                                      </p:cBhvr>
                                    </p:animEffect>
                                  </p:childTnLst>
                                </p:cTn>
                              </p:par>
                            </p:childTnLst>
                          </p:cTn>
                        </p:par>
                        <p:par>
                          <p:cTn id="338" fill="hold">
                            <p:stCondLst>
                              <p:cond delay="3950"/>
                            </p:stCondLst>
                            <p:childTnLst>
                              <p:par>
                                <p:cTn id="339" presetID="22" presetClass="entr" presetSubtype="1" fill="hold" grpId="0" nodeType="afterEffect">
                                  <p:stCondLst>
                                    <p:cond delay="0"/>
                                  </p:stCondLst>
                                  <p:childTnLst>
                                    <p:set>
                                      <p:cBhvr>
                                        <p:cTn id="340" dur="1" fill="hold">
                                          <p:stCondLst>
                                            <p:cond delay="0"/>
                                          </p:stCondLst>
                                        </p:cTn>
                                        <p:tgtEl>
                                          <p:spTgt spid="745"/>
                                        </p:tgtEl>
                                        <p:attrNameLst>
                                          <p:attrName>style.visibility</p:attrName>
                                        </p:attrNameLst>
                                      </p:cBhvr>
                                      <p:to>
                                        <p:strVal val="visible"/>
                                      </p:to>
                                    </p:set>
                                    <p:animEffect transition="in" filter="wipe(up)">
                                      <p:cBhvr>
                                        <p:cTn id="341" dur="350"/>
                                        <p:tgtEl>
                                          <p:spTgt spid="745"/>
                                        </p:tgtEl>
                                      </p:cBhvr>
                                    </p:animEffect>
                                  </p:childTnLst>
                                </p:cTn>
                              </p:par>
                            </p:childTnLst>
                          </p:cTn>
                        </p:par>
                        <p:par>
                          <p:cTn id="342" fill="hold">
                            <p:stCondLst>
                              <p:cond delay="4300"/>
                            </p:stCondLst>
                            <p:childTnLst>
                              <p:par>
                                <p:cTn id="343" presetID="4" presetClass="entr" presetSubtype="32" fill="hold" nodeType="afterEffect">
                                  <p:stCondLst>
                                    <p:cond delay="0"/>
                                  </p:stCondLst>
                                  <p:childTnLst>
                                    <p:set>
                                      <p:cBhvr>
                                        <p:cTn id="344" dur="1" fill="hold">
                                          <p:stCondLst>
                                            <p:cond delay="0"/>
                                          </p:stCondLst>
                                        </p:cTn>
                                        <p:tgtEl>
                                          <p:spTgt spid="138"/>
                                        </p:tgtEl>
                                        <p:attrNameLst>
                                          <p:attrName>style.visibility</p:attrName>
                                        </p:attrNameLst>
                                      </p:cBhvr>
                                      <p:to>
                                        <p:strVal val="visible"/>
                                      </p:to>
                                    </p:set>
                                    <p:animEffect transition="in" filter="box(out)">
                                      <p:cBhvr>
                                        <p:cTn id="345" dur="750"/>
                                        <p:tgtEl>
                                          <p:spTgt spid="138"/>
                                        </p:tgtEl>
                                      </p:cBhvr>
                                    </p:animEffect>
                                  </p:childTnLst>
                                </p:cTn>
                              </p:par>
                            </p:childTnLst>
                          </p:cTn>
                        </p:par>
                        <p:par>
                          <p:cTn id="346" fill="hold">
                            <p:stCondLst>
                              <p:cond delay="5050"/>
                            </p:stCondLst>
                            <p:childTnLst>
                              <p:par>
                                <p:cTn id="347" presetID="22" presetClass="entr" presetSubtype="4" fill="hold" nodeType="afterEffect">
                                  <p:stCondLst>
                                    <p:cond delay="0"/>
                                  </p:stCondLst>
                                  <p:childTnLst>
                                    <p:set>
                                      <p:cBhvr>
                                        <p:cTn id="348" dur="1" fill="hold">
                                          <p:stCondLst>
                                            <p:cond delay="0"/>
                                          </p:stCondLst>
                                        </p:cTn>
                                        <p:tgtEl>
                                          <p:spTgt spid="42"/>
                                        </p:tgtEl>
                                        <p:attrNameLst>
                                          <p:attrName>style.visibility</p:attrName>
                                        </p:attrNameLst>
                                      </p:cBhvr>
                                      <p:to>
                                        <p:strVal val="visible"/>
                                      </p:to>
                                    </p:set>
                                    <p:animEffect transition="in" filter="wipe(down)">
                                      <p:cBhvr>
                                        <p:cTn id="349" dur="500"/>
                                        <p:tgtEl>
                                          <p:spTgt spid="42"/>
                                        </p:tgtEl>
                                      </p:cBhvr>
                                    </p:animEffect>
                                  </p:childTnLst>
                                </p:cTn>
                              </p:par>
                              <p:par>
                                <p:cTn id="350" presetID="22" presetClass="entr" presetSubtype="8" fill="hold" nodeType="withEffect">
                                  <p:stCondLst>
                                    <p:cond delay="250"/>
                                  </p:stCondLst>
                                  <p:childTnLst>
                                    <p:set>
                                      <p:cBhvr>
                                        <p:cTn id="351" dur="1" fill="hold">
                                          <p:stCondLst>
                                            <p:cond delay="0"/>
                                          </p:stCondLst>
                                        </p:cTn>
                                        <p:tgtEl>
                                          <p:spTgt spid="95"/>
                                        </p:tgtEl>
                                        <p:attrNameLst>
                                          <p:attrName>style.visibility</p:attrName>
                                        </p:attrNameLst>
                                      </p:cBhvr>
                                      <p:to>
                                        <p:strVal val="visible"/>
                                      </p:to>
                                    </p:set>
                                    <p:animEffect transition="in" filter="wipe(left)">
                                      <p:cBhvr>
                                        <p:cTn id="352" dur="500"/>
                                        <p:tgtEl>
                                          <p:spTgt spid="95"/>
                                        </p:tgtEl>
                                      </p:cBhvr>
                                    </p:animEffect>
                                  </p:childTnLst>
                                </p:cTn>
                              </p:par>
                            </p:childTnLst>
                          </p:cTn>
                        </p:par>
                      </p:childTnLst>
                    </p:cTn>
                  </p:par>
                  <p:par>
                    <p:cTn id="353" fill="hold">
                      <p:stCondLst>
                        <p:cond delay="indefinite"/>
                      </p:stCondLst>
                      <p:childTnLst>
                        <p:par>
                          <p:cTn id="354" fill="hold">
                            <p:stCondLst>
                              <p:cond delay="0"/>
                            </p:stCondLst>
                            <p:childTnLst>
                              <p:par>
                                <p:cTn id="355" presetID="10" presetClass="entr" presetSubtype="0" fill="hold" grpId="0" nodeType="clickEffect">
                                  <p:stCondLst>
                                    <p:cond delay="0"/>
                                  </p:stCondLst>
                                  <p:childTnLst>
                                    <p:set>
                                      <p:cBhvr>
                                        <p:cTn id="356" dur="1" fill="hold">
                                          <p:stCondLst>
                                            <p:cond delay="0"/>
                                          </p:stCondLst>
                                        </p:cTn>
                                        <p:tgtEl>
                                          <p:spTgt spid="40"/>
                                        </p:tgtEl>
                                        <p:attrNameLst>
                                          <p:attrName>style.visibility</p:attrName>
                                        </p:attrNameLst>
                                      </p:cBhvr>
                                      <p:to>
                                        <p:strVal val="visible"/>
                                      </p:to>
                                    </p:set>
                                    <p:animEffect transition="in" filter="fade">
                                      <p:cBhvr>
                                        <p:cTn id="357" dur="400"/>
                                        <p:tgtEl>
                                          <p:spTgt spid="40"/>
                                        </p:tgtEl>
                                      </p:cBhvr>
                                    </p:animEffect>
                                  </p:childTnLst>
                                </p:cTn>
                              </p:par>
                            </p:childTnLst>
                          </p:cTn>
                        </p:par>
                        <p:par>
                          <p:cTn id="358" fill="hold">
                            <p:stCondLst>
                              <p:cond delay="400"/>
                            </p:stCondLst>
                            <p:childTnLst>
                              <p:par>
                                <p:cTn id="359" presetID="42" presetClass="entr" presetSubtype="0" fill="hold" nodeType="afterEffect">
                                  <p:stCondLst>
                                    <p:cond delay="0"/>
                                  </p:stCondLst>
                                  <p:childTnLst>
                                    <p:set>
                                      <p:cBhvr>
                                        <p:cTn id="360" dur="1" fill="hold">
                                          <p:stCondLst>
                                            <p:cond delay="0"/>
                                          </p:stCondLst>
                                        </p:cTn>
                                        <p:tgtEl>
                                          <p:spTgt spid="8"/>
                                        </p:tgtEl>
                                        <p:attrNameLst>
                                          <p:attrName>style.visibility</p:attrName>
                                        </p:attrNameLst>
                                      </p:cBhvr>
                                      <p:to>
                                        <p:strVal val="visible"/>
                                      </p:to>
                                    </p:set>
                                    <p:animEffect transition="in" filter="fade">
                                      <p:cBhvr>
                                        <p:cTn id="361" dur="500"/>
                                        <p:tgtEl>
                                          <p:spTgt spid="8"/>
                                        </p:tgtEl>
                                      </p:cBhvr>
                                    </p:animEffect>
                                    <p:anim calcmode="lin" valueType="num">
                                      <p:cBhvr>
                                        <p:cTn id="362" dur="500" fill="hold"/>
                                        <p:tgtEl>
                                          <p:spTgt spid="8"/>
                                        </p:tgtEl>
                                        <p:attrNameLst>
                                          <p:attrName>ppt_x</p:attrName>
                                        </p:attrNameLst>
                                      </p:cBhvr>
                                      <p:tavLst>
                                        <p:tav tm="0">
                                          <p:val>
                                            <p:strVal val="#ppt_x"/>
                                          </p:val>
                                        </p:tav>
                                        <p:tav tm="100000">
                                          <p:val>
                                            <p:strVal val="#ppt_x"/>
                                          </p:val>
                                        </p:tav>
                                      </p:tavLst>
                                    </p:anim>
                                    <p:anim calcmode="lin" valueType="num">
                                      <p:cBhvr>
                                        <p:cTn id="363" dur="500" fill="hold"/>
                                        <p:tgtEl>
                                          <p:spTgt spid="8"/>
                                        </p:tgtEl>
                                        <p:attrNameLst>
                                          <p:attrName>ppt_y</p:attrName>
                                        </p:attrNameLst>
                                      </p:cBhvr>
                                      <p:tavLst>
                                        <p:tav tm="0">
                                          <p:val>
                                            <p:strVal val="#ppt_y+.1"/>
                                          </p:val>
                                        </p:tav>
                                        <p:tav tm="100000">
                                          <p:val>
                                            <p:strVal val="#ppt_y"/>
                                          </p:val>
                                        </p:tav>
                                      </p:tavLst>
                                    </p:anim>
                                  </p:childTnLst>
                                </p:cTn>
                              </p:par>
                              <p:par>
                                <p:cTn id="364" presetID="10" presetClass="entr" presetSubtype="0" fill="hold" nodeType="withEffect">
                                  <p:stCondLst>
                                    <p:cond delay="450"/>
                                  </p:stCondLst>
                                  <p:childTnLst>
                                    <p:set>
                                      <p:cBhvr>
                                        <p:cTn id="365" dur="1" fill="hold">
                                          <p:stCondLst>
                                            <p:cond delay="0"/>
                                          </p:stCondLst>
                                        </p:cTn>
                                        <p:tgtEl>
                                          <p:spTgt spid="162"/>
                                        </p:tgtEl>
                                        <p:attrNameLst>
                                          <p:attrName>style.visibility</p:attrName>
                                        </p:attrNameLst>
                                      </p:cBhvr>
                                      <p:to>
                                        <p:strVal val="visible"/>
                                      </p:to>
                                    </p:set>
                                    <p:animEffect transition="in" filter="fade">
                                      <p:cBhvr>
                                        <p:cTn id="366" dur="350"/>
                                        <p:tgtEl>
                                          <p:spTgt spid="162"/>
                                        </p:tgtEl>
                                      </p:cBhvr>
                                    </p:animEffect>
                                  </p:childTnLst>
                                </p:cTn>
                              </p:par>
                            </p:childTnLst>
                          </p:cTn>
                        </p:par>
                        <p:par>
                          <p:cTn id="367" fill="hold">
                            <p:stCondLst>
                              <p:cond delay="1200"/>
                            </p:stCondLst>
                            <p:childTnLst>
                              <p:par>
                                <p:cTn id="368" presetID="10" presetClass="entr" presetSubtype="0" fill="hold" nodeType="afterEffect">
                                  <p:stCondLst>
                                    <p:cond delay="0"/>
                                  </p:stCondLst>
                                  <p:childTnLst>
                                    <p:set>
                                      <p:cBhvr>
                                        <p:cTn id="369" dur="1" fill="hold">
                                          <p:stCondLst>
                                            <p:cond delay="0"/>
                                          </p:stCondLst>
                                        </p:cTn>
                                        <p:tgtEl>
                                          <p:spTgt spid="28"/>
                                        </p:tgtEl>
                                        <p:attrNameLst>
                                          <p:attrName>style.visibility</p:attrName>
                                        </p:attrNameLst>
                                      </p:cBhvr>
                                      <p:to>
                                        <p:strVal val="visible"/>
                                      </p:to>
                                    </p:set>
                                    <p:animEffect transition="in" filter="fade">
                                      <p:cBhvr>
                                        <p:cTn id="370" dur="250"/>
                                        <p:tgtEl>
                                          <p:spTgt spid="28"/>
                                        </p:tgtEl>
                                      </p:cBhvr>
                                    </p:animEffect>
                                  </p:childTnLst>
                                </p:cTn>
                              </p:par>
                            </p:childTnLst>
                          </p:cTn>
                        </p:par>
                      </p:childTnLst>
                    </p:cTn>
                  </p:par>
                  <p:par>
                    <p:cTn id="371" fill="hold">
                      <p:stCondLst>
                        <p:cond delay="indefinite"/>
                      </p:stCondLst>
                      <p:childTnLst>
                        <p:par>
                          <p:cTn id="372" fill="hold">
                            <p:stCondLst>
                              <p:cond delay="0"/>
                            </p:stCondLst>
                            <p:childTnLst>
                              <p:par>
                                <p:cTn id="373" presetID="10" presetClass="entr" presetSubtype="0" fill="hold" grpId="0" nodeType="clickEffect">
                                  <p:stCondLst>
                                    <p:cond delay="0"/>
                                  </p:stCondLst>
                                  <p:childTnLst>
                                    <p:set>
                                      <p:cBhvr>
                                        <p:cTn id="374" dur="1" fill="hold">
                                          <p:stCondLst>
                                            <p:cond delay="0"/>
                                          </p:stCondLst>
                                        </p:cTn>
                                        <p:tgtEl>
                                          <p:spTgt spid="5"/>
                                        </p:tgtEl>
                                        <p:attrNameLst>
                                          <p:attrName>style.visibility</p:attrName>
                                        </p:attrNameLst>
                                      </p:cBhvr>
                                      <p:to>
                                        <p:strVal val="visible"/>
                                      </p:to>
                                    </p:set>
                                    <p:animEffect transition="in" filter="fade">
                                      <p:cBhvr>
                                        <p:cTn id="375" dur="500"/>
                                        <p:tgtEl>
                                          <p:spTgt spid="5"/>
                                        </p:tgtEl>
                                      </p:cBhvr>
                                    </p:animEffect>
                                  </p:childTnLst>
                                </p:cTn>
                              </p:par>
                            </p:childTnLst>
                          </p:cTn>
                        </p:par>
                        <p:par>
                          <p:cTn id="376" fill="hold">
                            <p:stCondLst>
                              <p:cond delay="500"/>
                            </p:stCondLst>
                            <p:childTnLst>
                              <p:par>
                                <p:cTn id="377" presetID="22" presetClass="entr" presetSubtype="8" fill="hold" grpId="0" nodeType="afterEffect">
                                  <p:stCondLst>
                                    <p:cond delay="0"/>
                                  </p:stCondLst>
                                  <p:childTnLst>
                                    <p:set>
                                      <p:cBhvr>
                                        <p:cTn id="378" dur="1" fill="hold">
                                          <p:stCondLst>
                                            <p:cond delay="0"/>
                                          </p:stCondLst>
                                        </p:cTn>
                                        <p:tgtEl>
                                          <p:spTgt spid="415"/>
                                        </p:tgtEl>
                                        <p:attrNameLst>
                                          <p:attrName>style.visibility</p:attrName>
                                        </p:attrNameLst>
                                      </p:cBhvr>
                                      <p:to>
                                        <p:strVal val="visible"/>
                                      </p:to>
                                    </p:set>
                                    <p:animEffect transition="in" filter="wipe(left)">
                                      <p:cBhvr>
                                        <p:cTn id="379" dur="750"/>
                                        <p:tgtEl>
                                          <p:spTgt spid="415"/>
                                        </p:tgtEl>
                                      </p:cBhvr>
                                    </p:animEffect>
                                  </p:childTnLst>
                                </p:cTn>
                              </p:par>
                              <p:par>
                                <p:cTn id="380" presetID="22" presetClass="entr" presetSubtype="1" fill="hold" nodeType="withEffect">
                                  <p:stCondLst>
                                    <p:cond delay="250"/>
                                  </p:stCondLst>
                                  <p:childTnLst>
                                    <p:set>
                                      <p:cBhvr>
                                        <p:cTn id="381" dur="1" fill="hold">
                                          <p:stCondLst>
                                            <p:cond delay="0"/>
                                          </p:stCondLst>
                                        </p:cTn>
                                        <p:tgtEl>
                                          <p:spTgt spid="561"/>
                                        </p:tgtEl>
                                        <p:attrNameLst>
                                          <p:attrName>style.visibility</p:attrName>
                                        </p:attrNameLst>
                                      </p:cBhvr>
                                      <p:to>
                                        <p:strVal val="visible"/>
                                      </p:to>
                                    </p:set>
                                    <p:animEffect transition="in" filter="wipe(up)">
                                      <p:cBhvr>
                                        <p:cTn id="382" dur="500"/>
                                        <p:tgtEl>
                                          <p:spTgt spid="561"/>
                                        </p:tgtEl>
                                      </p:cBhvr>
                                    </p:animEffect>
                                  </p:childTnLst>
                                </p:cTn>
                              </p:par>
                              <p:par>
                                <p:cTn id="383" presetID="10" presetClass="entr" presetSubtype="0" fill="hold" nodeType="withEffect">
                                  <p:stCondLst>
                                    <p:cond delay="0"/>
                                  </p:stCondLst>
                                  <p:childTnLst>
                                    <p:set>
                                      <p:cBhvr>
                                        <p:cTn id="384" dur="1" fill="hold">
                                          <p:stCondLst>
                                            <p:cond delay="0"/>
                                          </p:stCondLst>
                                        </p:cTn>
                                        <p:tgtEl>
                                          <p:spTgt spid="581"/>
                                        </p:tgtEl>
                                        <p:attrNameLst>
                                          <p:attrName>style.visibility</p:attrName>
                                        </p:attrNameLst>
                                      </p:cBhvr>
                                      <p:to>
                                        <p:strVal val="visible"/>
                                      </p:to>
                                    </p:set>
                                    <p:animEffect transition="in" filter="fade">
                                      <p:cBhvr>
                                        <p:cTn id="385" dur="500"/>
                                        <p:tgtEl>
                                          <p:spTgt spid="581"/>
                                        </p:tgtEl>
                                      </p:cBhvr>
                                    </p:animEffect>
                                  </p:childTnLst>
                                </p:cTn>
                              </p:par>
                            </p:childTnLst>
                          </p:cTn>
                        </p:par>
                      </p:childTnLst>
                    </p:cTn>
                  </p:par>
                  <p:par>
                    <p:cTn id="386" fill="hold">
                      <p:stCondLst>
                        <p:cond delay="indefinite"/>
                      </p:stCondLst>
                      <p:childTnLst>
                        <p:par>
                          <p:cTn id="387" fill="hold">
                            <p:stCondLst>
                              <p:cond delay="0"/>
                            </p:stCondLst>
                            <p:childTnLst>
                              <p:par>
                                <p:cTn id="388" presetID="10" presetClass="entr" presetSubtype="0" fill="hold" grpId="0" nodeType="clickEffect">
                                  <p:stCondLst>
                                    <p:cond delay="0"/>
                                  </p:stCondLst>
                                  <p:childTnLst>
                                    <p:set>
                                      <p:cBhvr>
                                        <p:cTn id="389" dur="1" fill="hold">
                                          <p:stCondLst>
                                            <p:cond delay="0"/>
                                          </p:stCondLst>
                                        </p:cTn>
                                        <p:tgtEl>
                                          <p:spTgt spid="420"/>
                                        </p:tgtEl>
                                        <p:attrNameLst>
                                          <p:attrName>style.visibility</p:attrName>
                                        </p:attrNameLst>
                                      </p:cBhvr>
                                      <p:to>
                                        <p:strVal val="visible"/>
                                      </p:to>
                                    </p:set>
                                    <p:animEffect transition="in" filter="fade">
                                      <p:cBhvr>
                                        <p:cTn id="390" dur="500"/>
                                        <p:tgtEl>
                                          <p:spTgt spid="420"/>
                                        </p:tgtEl>
                                      </p:cBhvr>
                                    </p:animEffect>
                                  </p:childTnLst>
                                </p:cTn>
                              </p:par>
                              <p:par>
                                <p:cTn id="391" presetID="10" presetClass="entr" presetSubtype="0" fill="hold" grpId="0" nodeType="withEffect">
                                  <p:stCondLst>
                                    <p:cond delay="0"/>
                                  </p:stCondLst>
                                  <p:childTnLst>
                                    <p:set>
                                      <p:cBhvr>
                                        <p:cTn id="392" dur="1" fill="hold">
                                          <p:stCondLst>
                                            <p:cond delay="0"/>
                                          </p:stCondLst>
                                        </p:cTn>
                                        <p:tgtEl>
                                          <p:spTgt spid="419"/>
                                        </p:tgtEl>
                                        <p:attrNameLst>
                                          <p:attrName>style.visibility</p:attrName>
                                        </p:attrNameLst>
                                      </p:cBhvr>
                                      <p:to>
                                        <p:strVal val="visible"/>
                                      </p:to>
                                    </p:set>
                                    <p:animEffect transition="in" filter="fade">
                                      <p:cBhvr>
                                        <p:cTn id="393" dur="500"/>
                                        <p:tgtEl>
                                          <p:spTgt spid="419"/>
                                        </p:tgtEl>
                                      </p:cBhvr>
                                    </p:animEffect>
                                  </p:childTnLst>
                                </p:cTn>
                              </p:par>
                            </p:childTnLst>
                          </p:cTn>
                        </p:par>
                        <p:par>
                          <p:cTn id="394" fill="hold">
                            <p:stCondLst>
                              <p:cond delay="500"/>
                            </p:stCondLst>
                            <p:childTnLst>
                              <p:par>
                                <p:cTn id="395" presetID="22" presetClass="entr" presetSubtype="1" fill="hold" nodeType="afterEffect">
                                  <p:stCondLst>
                                    <p:cond delay="0"/>
                                  </p:stCondLst>
                                  <p:childTnLst>
                                    <p:set>
                                      <p:cBhvr>
                                        <p:cTn id="396" dur="1" fill="hold">
                                          <p:stCondLst>
                                            <p:cond delay="0"/>
                                          </p:stCondLst>
                                        </p:cTn>
                                        <p:tgtEl>
                                          <p:spTgt spid="156"/>
                                        </p:tgtEl>
                                        <p:attrNameLst>
                                          <p:attrName>style.visibility</p:attrName>
                                        </p:attrNameLst>
                                      </p:cBhvr>
                                      <p:to>
                                        <p:strVal val="visible"/>
                                      </p:to>
                                    </p:set>
                                    <p:animEffect transition="in" filter="wipe(up)">
                                      <p:cBhvr>
                                        <p:cTn id="397" dur="500"/>
                                        <p:tgtEl>
                                          <p:spTgt spid="156"/>
                                        </p:tgtEl>
                                      </p:cBhvr>
                                    </p:animEffect>
                                  </p:childTnLst>
                                </p:cTn>
                              </p:par>
                            </p:childTnLst>
                          </p:cTn>
                        </p:par>
                        <p:par>
                          <p:cTn id="398" fill="hold">
                            <p:stCondLst>
                              <p:cond delay="1000"/>
                            </p:stCondLst>
                            <p:childTnLst>
                              <p:par>
                                <p:cTn id="399" presetID="21" presetClass="entr" presetSubtype="1" fill="hold" nodeType="afterEffect">
                                  <p:stCondLst>
                                    <p:cond delay="0"/>
                                  </p:stCondLst>
                                  <p:childTnLst>
                                    <p:set>
                                      <p:cBhvr>
                                        <p:cTn id="400" dur="1" fill="hold">
                                          <p:stCondLst>
                                            <p:cond delay="0"/>
                                          </p:stCondLst>
                                        </p:cTn>
                                        <p:tgtEl>
                                          <p:spTgt spid="697"/>
                                        </p:tgtEl>
                                        <p:attrNameLst>
                                          <p:attrName>style.visibility</p:attrName>
                                        </p:attrNameLst>
                                      </p:cBhvr>
                                      <p:to>
                                        <p:strVal val="visible"/>
                                      </p:to>
                                    </p:set>
                                    <p:animEffect transition="in" filter="wheel(1)">
                                      <p:cBhvr>
                                        <p:cTn id="401" dur="500"/>
                                        <p:tgtEl>
                                          <p:spTgt spid="697"/>
                                        </p:tgtEl>
                                      </p:cBhvr>
                                    </p:animEffect>
                                  </p:childTnLst>
                                </p:cTn>
                              </p:par>
                              <p:par>
                                <p:cTn id="402" presetID="10" presetClass="entr" presetSubtype="0" fill="hold" nodeType="withEffect">
                                  <p:stCondLst>
                                    <p:cond delay="0"/>
                                  </p:stCondLst>
                                  <p:childTnLst>
                                    <p:set>
                                      <p:cBhvr>
                                        <p:cTn id="403" dur="1" fill="hold">
                                          <p:stCondLst>
                                            <p:cond delay="0"/>
                                          </p:stCondLst>
                                        </p:cTn>
                                        <p:tgtEl>
                                          <p:spTgt spid="733"/>
                                        </p:tgtEl>
                                        <p:attrNameLst>
                                          <p:attrName>style.visibility</p:attrName>
                                        </p:attrNameLst>
                                      </p:cBhvr>
                                      <p:to>
                                        <p:strVal val="visible"/>
                                      </p:to>
                                    </p:set>
                                    <p:animEffect transition="in" filter="fade">
                                      <p:cBhvr>
                                        <p:cTn id="404" dur="300"/>
                                        <p:tgtEl>
                                          <p:spTgt spid="733"/>
                                        </p:tgtEl>
                                      </p:cBhvr>
                                    </p:animEffect>
                                  </p:childTnLst>
                                </p:cTn>
                              </p:par>
                              <p:par>
                                <p:cTn id="405" presetID="10" presetClass="entr" presetSubtype="0" fill="hold" nodeType="withEffect">
                                  <p:stCondLst>
                                    <p:cond delay="0"/>
                                  </p:stCondLst>
                                  <p:childTnLst>
                                    <p:set>
                                      <p:cBhvr>
                                        <p:cTn id="406" dur="1" fill="hold">
                                          <p:stCondLst>
                                            <p:cond delay="0"/>
                                          </p:stCondLst>
                                        </p:cTn>
                                        <p:tgtEl>
                                          <p:spTgt spid="505"/>
                                        </p:tgtEl>
                                        <p:attrNameLst>
                                          <p:attrName>style.visibility</p:attrName>
                                        </p:attrNameLst>
                                      </p:cBhvr>
                                      <p:to>
                                        <p:strVal val="visible"/>
                                      </p:to>
                                    </p:set>
                                    <p:animEffect transition="in" filter="fade">
                                      <p:cBhvr>
                                        <p:cTn id="407" dur="500"/>
                                        <p:tgtEl>
                                          <p:spTgt spid="505"/>
                                        </p:tgtEl>
                                      </p:cBhvr>
                                    </p:animEffect>
                                  </p:childTnLst>
                                </p:cTn>
                              </p:par>
                            </p:childTnLst>
                          </p:cTn>
                        </p:par>
                        <p:par>
                          <p:cTn id="408" fill="hold">
                            <p:stCondLst>
                              <p:cond delay="1500"/>
                            </p:stCondLst>
                            <p:childTnLst>
                              <p:par>
                                <p:cTn id="409" presetID="10" presetClass="entr" presetSubtype="0" fill="hold" grpId="0" nodeType="afterEffect">
                                  <p:stCondLst>
                                    <p:cond delay="0"/>
                                  </p:stCondLst>
                                  <p:childTnLst>
                                    <p:set>
                                      <p:cBhvr>
                                        <p:cTn id="410" dur="1" fill="hold">
                                          <p:stCondLst>
                                            <p:cond delay="0"/>
                                          </p:stCondLst>
                                        </p:cTn>
                                        <p:tgtEl>
                                          <p:spTgt spid="590"/>
                                        </p:tgtEl>
                                        <p:attrNameLst>
                                          <p:attrName>style.visibility</p:attrName>
                                        </p:attrNameLst>
                                      </p:cBhvr>
                                      <p:to>
                                        <p:strVal val="visible"/>
                                      </p:to>
                                    </p:set>
                                    <p:animEffect transition="in" filter="fade">
                                      <p:cBhvr>
                                        <p:cTn id="411" dur="500"/>
                                        <p:tgtEl>
                                          <p:spTgt spid="590"/>
                                        </p:tgtEl>
                                      </p:cBhvr>
                                    </p:animEffect>
                                  </p:childTnLst>
                                </p:cTn>
                              </p:par>
                            </p:childTnLst>
                          </p:cTn>
                        </p:par>
                        <p:par>
                          <p:cTn id="412" fill="hold">
                            <p:stCondLst>
                              <p:cond delay="2000"/>
                            </p:stCondLst>
                            <p:childTnLst>
                              <p:par>
                                <p:cTn id="413" presetID="10" presetClass="entr" presetSubtype="0" fill="hold" grpId="0" nodeType="afterEffect">
                                  <p:stCondLst>
                                    <p:cond delay="0"/>
                                  </p:stCondLst>
                                  <p:childTnLst>
                                    <p:set>
                                      <p:cBhvr>
                                        <p:cTn id="414" dur="1" fill="hold">
                                          <p:stCondLst>
                                            <p:cond delay="0"/>
                                          </p:stCondLst>
                                        </p:cTn>
                                        <p:tgtEl>
                                          <p:spTgt spid="26"/>
                                        </p:tgtEl>
                                        <p:attrNameLst>
                                          <p:attrName>style.visibility</p:attrName>
                                        </p:attrNameLst>
                                      </p:cBhvr>
                                      <p:to>
                                        <p:strVal val="visible"/>
                                      </p:to>
                                    </p:set>
                                    <p:animEffect transition="in" filter="fade">
                                      <p:cBhvr>
                                        <p:cTn id="415" dur="500"/>
                                        <p:tgtEl>
                                          <p:spTgt spid="26"/>
                                        </p:tgtEl>
                                      </p:cBhvr>
                                    </p:animEffect>
                                  </p:childTnLst>
                                </p:cTn>
                              </p:par>
                            </p:childTnLst>
                          </p:cTn>
                        </p:par>
                        <p:par>
                          <p:cTn id="416" fill="hold">
                            <p:stCondLst>
                              <p:cond delay="2500"/>
                            </p:stCondLst>
                            <p:childTnLst>
                              <p:par>
                                <p:cTn id="417" presetID="10" presetClass="entr" presetSubtype="0" fill="hold" grpId="0" nodeType="afterEffect">
                                  <p:stCondLst>
                                    <p:cond delay="0"/>
                                  </p:stCondLst>
                                  <p:childTnLst>
                                    <p:set>
                                      <p:cBhvr>
                                        <p:cTn id="418" dur="1" fill="hold">
                                          <p:stCondLst>
                                            <p:cond delay="0"/>
                                          </p:stCondLst>
                                        </p:cTn>
                                        <p:tgtEl>
                                          <p:spTgt spid="165"/>
                                        </p:tgtEl>
                                        <p:attrNameLst>
                                          <p:attrName>style.visibility</p:attrName>
                                        </p:attrNameLst>
                                      </p:cBhvr>
                                      <p:to>
                                        <p:strVal val="visible"/>
                                      </p:to>
                                    </p:set>
                                    <p:animEffect transition="in" filter="fade">
                                      <p:cBhvr>
                                        <p:cTn id="419" dur="500"/>
                                        <p:tgtEl>
                                          <p:spTgt spid="165"/>
                                        </p:tgtEl>
                                      </p:cBhvr>
                                    </p:animEffect>
                                  </p:childTnLst>
                                </p:cTn>
                              </p:par>
                            </p:childTnLst>
                          </p:cTn>
                        </p:par>
                      </p:childTnLst>
                    </p:cTn>
                  </p:par>
                  <p:par>
                    <p:cTn id="420" fill="hold">
                      <p:stCondLst>
                        <p:cond delay="indefinite"/>
                      </p:stCondLst>
                      <p:childTnLst>
                        <p:par>
                          <p:cTn id="421" fill="hold">
                            <p:stCondLst>
                              <p:cond delay="0"/>
                            </p:stCondLst>
                            <p:childTnLst>
                              <p:par>
                                <p:cTn id="422" presetID="22" presetClass="entr" presetSubtype="8" fill="hold" grpId="0" nodeType="clickEffect">
                                  <p:stCondLst>
                                    <p:cond delay="0"/>
                                  </p:stCondLst>
                                  <p:childTnLst>
                                    <p:set>
                                      <p:cBhvr>
                                        <p:cTn id="423" dur="1" fill="hold">
                                          <p:stCondLst>
                                            <p:cond delay="0"/>
                                          </p:stCondLst>
                                        </p:cTn>
                                        <p:tgtEl>
                                          <p:spTgt spid="738"/>
                                        </p:tgtEl>
                                        <p:attrNameLst>
                                          <p:attrName>style.visibility</p:attrName>
                                        </p:attrNameLst>
                                      </p:cBhvr>
                                      <p:to>
                                        <p:strVal val="visible"/>
                                      </p:to>
                                    </p:set>
                                    <p:animEffect transition="in" filter="wipe(left)">
                                      <p:cBhvr>
                                        <p:cTn id="424" dur="500"/>
                                        <p:tgtEl>
                                          <p:spTgt spid="738"/>
                                        </p:tgtEl>
                                      </p:cBhvr>
                                    </p:animEffect>
                                  </p:childTnLst>
                                </p:cTn>
                              </p:par>
                            </p:childTnLst>
                          </p:cTn>
                        </p:par>
                      </p:childTnLst>
                    </p:cTn>
                  </p:par>
                  <p:par>
                    <p:cTn id="425" fill="hold">
                      <p:stCondLst>
                        <p:cond delay="indefinite"/>
                      </p:stCondLst>
                      <p:childTnLst>
                        <p:par>
                          <p:cTn id="426" fill="hold">
                            <p:stCondLst>
                              <p:cond delay="0"/>
                            </p:stCondLst>
                            <p:childTnLst>
                              <p:par>
                                <p:cTn id="427" presetID="10" presetClass="entr" presetSubtype="0" fill="hold" nodeType="clickEffect">
                                  <p:stCondLst>
                                    <p:cond delay="0"/>
                                  </p:stCondLst>
                                  <p:childTnLst>
                                    <p:set>
                                      <p:cBhvr>
                                        <p:cTn id="428" dur="1" fill="hold">
                                          <p:stCondLst>
                                            <p:cond delay="0"/>
                                          </p:stCondLst>
                                        </p:cTn>
                                        <p:tgtEl>
                                          <p:spTgt spid="209"/>
                                        </p:tgtEl>
                                        <p:attrNameLst>
                                          <p:attrName>style.visibility</p:attrName>
                                        </p:attrNameLst>
                                      </p:cBhvr>
                                      <p:to>
                                        <p:strVal val="visible"/>
                                      </p:to>
                                    </p:set>
                                    <p:animEffect transition="in" filter="fade">
                                      <p:cBhvr>
                                        <p:cTn id="429" dur="500"/>
                                        <p:tgtEl>
                                          <p:spTgt spid="209"/>
                                        </p:tgtEl>
                                      </p:cBhvr>
                                    </p:animEffect>
                                  </p:childTnLst>
                                </p:cTn>
                              </p:par>
                            </p:childTnLst>
                          </p:cTn>
                        </p:par>
                        <p:par>
                          <p:cTn id="430" fill="hold">
                            <p:stCondLst>
                              <p:cond delay="500"/>
                            </p:stCondLst>
                            <p:childTnLst>
                              <p:par>
                                <p:cTn id="431" presetID="10" presetClass="entr" presetSubtype="0" fill="hold" grpId="0" nodeType="afterEffect">
                                  <p:stCondLst>
                                    <p:cond delay="0"/>
                                  </p:stCondLst>
                                  <p:childTnLst>
                                    <p:set>
                                      <p:cBhvr>
                                        <p:cTn id="432" dur="1" fill="hold">
                                          <p:stCondLst>
                                            <p:cond delay="0"/>
                                          </p:stCondLst>
                                        </p:cTn>
                                        <p:tgtEl>
                                          <p:spTgt spid="125"/>
                                        </p:tgtEl>
                                        <p:attrNameLst>
                                          <p:attrName>style.visibility</p:attrName>
                                        </p:attrNameLst>
                                      </p:cBhvr>
                                      <p:to>
                                        <p:strVal val="visible"/>
                                      </p:to>
                                    </p:set>
                                    <p:animEffect transition="in" filter="fade">
                                      <p:cBhvr>
                                        <p:cTn id="433" dur="400"/>
                                        <p:tgtEl>
                                          <p:spTgt spid="125"/>
                                        </p:tgtEl>
                                      </p:cBhvr>
                                    </p:animEffect>
                                  </p:childTnLst>
                                </p:cTn>
                              </p:par>
                            </p:childTnLst>
                          </p:cTn>
                        </p:par>
                        <p:par>
                          <p:cTn id="434" fill="hold">
                            <p:stCondLst>
                              <p:cond delay="900"/>
                            </p:stCondLst>
                            <p:childTnLst>
                              <p:par>
                                <p:cTn id="435" presetID="10" presetClass="entr" presetSubtype="0" fill="hold" grpId="0" nodeType="afterEffect">
                                  <p:stCondLst>
                                    <p:cond delay="0"/>
                                  </p:stCondLst>
                                  <p:childTnLst>
                                    <p:set>
                                      <p:cBhvr>
                                        <p:cTn id="436" dur="1" fill="hold">
                                          <p:stCondLst>
                                            <p:cond delay="0"/>
                                          </p:stCondLst>
                                        </p:cTn>
                                        <p:tgtEl>
                                          <p:spTgt spid="126"/>
                                        </p:tgtEl>
                                        <p:attrNameLst>
                                          <p:attrName>style.visibility</p:attrName>
                                        </p:attrNameLst>
                                      </p:cBhvr>
                                      <p:to>
                                        <p:strVal val="visible"/>
                                      </p:to>
                                    </p:set>
                                    <p:animEffect transition="in" filter="fade">
                                      <p:cBhvr>
                                        <p:cTn id="437" dur="400"/>
                                        <p:tgtEl>
                                          <p:spTgt spid="126"/>
                                        </p:tgtEl>
                                      </p:cBhvr>
                                    </p:animEffect>
                                  </p:childTnLst>
                                </p:cTn>
                              </p:par>
                            </p:childTnLst>
                          </p:cTn>
                        </p:par>
                        <p:par>
                          <p:cTn id="438" fill="hold">
                            <p:stCondLst>
                              <p:cond delay="1300"/>
                            </p:stCondLst>
                            <p:childTnLst>
                              <p:par>
                                <p:cTn id="439" presetID="10" presetClass="entr" presetSubtype="0" fill="hold" grpId="0" nodeType="afterEffect">
                                  <p:stCondLst>
                                    <p:cond delay="0"/>
                                  </p:stCondLst>
                                  <p:childTnLst>
                                    <p:set>
                                      <p:cBhvr>
                                        <p:cTn id="440" dur="1" fill="hold">
                                          <p:stCondLst>
                                            <p:cond delay="0"/>
                                          </p:stCondLst>
                                        </p:cTn>
                                        <p:tgtEl>
                                          <p:spTgt spid="18"/>
                                        </p:tgtEl>
                                        <p:attrNameLst>
                                          <p:attrName>style.visibility</p:attrName>
                                        </p:attrNameLst>
                                      </p:cBhvr>
                                      <p:to>
                                        <p:strVal val="visible"/>
                                      </p:to>
                                    </p:set>
                                    <p:animEffect transition="in" filter="fade">
                                      <p:cBhvr>
                                        <p:cTn id="441" dur="400"/>
                                        <p:tgtEl>
                                          <p:spTgt spid="18"/>
                                        </p:tgtEl>
                                      </p:cBhvr>
                                    </p:animEffect>
                                  </p:childTnLst>
                                </p:cTn>
                              </p:par>
                            </p:childTnLst>
                          </p:cTn>
                        </p:par>
                      </p:childTnLst>
                    </p:cTn>
                  </p:par>
                  <p:par>
                    <p:cTn id="442" fill="hold">
                      <p:stCondLst>
                        <p:cond delay="indefinite"/>
                      </p:stCondLst>
                      <p:childTnLst>
                        <p:par>
                          <p:cTn id="443" fill="hold">
                            <p:stCondLst>
                              <p:cond delay="0"/>
                            </p:stCondLst>
                            <p:childTnLst>
                              <p:par>
                                <p:cTn id="444" presetID="26" presetClass="emph" presetSubtype="0" fill="hold" grpId="0" nodeType="clickEffect">
                                  <p:stCondLst>
                                    <p:cond delay="0"/>
                                  </p:stCondLst>
                                  <p:childTnLst>
                                    <p:animEffect transition="out" filter="fade">
                                      <p:cBhvr>
                                        <p:cTn id="445" dur="500" tmFilter="0, 0; .2, .5; .8, .5; 1, 0"/>
                                        <p:tgtEl>
                                          <p:spTgt spid="500"/>
                                        </p:tgtEl>
                                      </p:cBhvr>
                                    </p:animEffect>
                                    <p:animScale>
                                      <p:cBhvr>
                                        <p:cTn id="446" dur="250" autoRev="1" fill="hold"/>
                                        <p:tgtEl>
                                          <p:spTgt spid="500"/>
                                        </p:tgtEl>
                                      </p:cBhvr>
                                      <p:by x="105000" y="105000"/>
                                    </p:animScale>
                                  </p:childTnLst>
                                </p:cTn>
                              </p:par>
                            </p:childTnLst>
                          </p:cTn>
                        </p:par>
                        <p:par>
                          <p:cTn id="447" fill="hold">
                            <p:stCondLst>
                              <p:cond delay="500"/>
                            </p:stCondLst>
                            <p:childTnLst>
                              <p:par>
                                <p:cTn id="448" presetID="26" presetClass="emph" presetSubtype="0" fill="hold" grpId="0" nodeType="afterEffect">
                                  <p:stCondLst>
                                    <p:cond delay="0"/>
                                  </p:stCondLst>
                                  <p:childTnLst>
                                    <p:animEffect transition="out" filter="fade">
                                      <p:cBhvr>
                                        <p:cTn id="449" dur="500" tmFilter="0, 0; .2, .5; .8, .5; 1, 0"/>
                                        <p:tgtEl>
                                          <p:spTgt spid="3"/>
                                        </p:tgtEl>
                                      </p:cBhvr>
                                    </p:animEffect>
                                    <p:animScale>
                                      <p:cBhvr>
                                        <p:cTn id="450" dur="250" autoRev="1" fill="hold"/>
                                        <p:tgtEl>
                                          <p:spTgt spid="3"/>
                                        </p:tgtEl>
                                      </p:cBhvr>
                                      <p:by x="105000" y="105000"/>
                                    </p:animScale>
                                  </p:childTnLst>
                                </p:cTn>
                              </p:par>
                            </p:childTnLst>
                          </p:cTn>
                        </p:par>
                        <p:par>
                          <p:cTn id="451" fill="hold">
                            <p:stCondLst>
                              <p:cond delay="1000"/>
                            </p:stCondLst>
                            <p:childTnLst>
                              <p:par>
                                <p:cTn id="452" presetID="10" presetClass="entr" presetSubtype="0" fill="hold" nodeType="afterEffect">
                                  <p:stCondLst>
                                    <p:cond delay="0"/>
                                  </p:stCondLst>
                                  <p:childTnLst>
                                    <p:set>
                                      <p:cBhvr>
                                        <p:cTn id="453" dur="1" fill="hold">
                                          <p:stCondLst>
                                            <p:cond delay="0"/>
                                          </p:stCondLst>
                                        </p:cTn>
                                        <p:tgtEl>
                                          <p:spTgt spid="164"/>
                                        </p:tgtEl>
                                        <p:attrNameLst>
                                          <p:attrName>style.visibility</p:attrName>
                                        </p:attrNameLst>
                                      </p:cBhvr>
                                      <p:to>
                                        <p:strVal val="visible"/>
                                      </p:to>
                                    </p:set>
                                    <p:animEffect transition="in" filter="fade">
                                      <p:cBhvr>
                                        <p:cTn id="454" dur="3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 grpId="0" animBg="1"/>
      <p:bldP spid="500" grpId="0"/>
      <p:bldP spid="38" grpId="0" animBg="1"/>
      <p:bldP spid="629" grpId="0" animBg="1"/>
      <p:bldP spid="562" grpId="0" animBg="1"/>
      <p:bldP spid="510" grpId="0" animBg="1"/>
      <p:bldP spid="175" grpId="0" animBg="1"/>
      <p:bldP spid="187" grpId="0" animBg="1"/>
      <p:bldP spid="734" grpId="0" animBg="1"/>
      <p:bldP spid="715" grpId="0" animBg="1"/>
      <p:bldP spid="98" grpId="0" animBg="1"/>
      <p:bldP spid="103" grpId="0" animBg="1"/>
      <p:bldP spid="132" grpId="0" animBg="1"/>
      <p:bldP spid="134" grpId="0" animBg="1"/>
      <p:bldP spid="599" grpId="0"/>
      <p:bldP spid="769" grpId="0" animBg="1"/>
      <p:bldP spid="125" grpId="0" animBg="1"/>
      <p:bldP spid="126" grpId="0" animBg="1"/>
      <p:bldP spid="165" grpId="0" animBg="1"/>
      <p:bldP spid="44" grpId="0" animBg="1"/>
      <p:bldP spid="622" grpId="0" animBg="1"/>
      <p:bldP spid="4" grpId="0" animBg="1"/>
      <p:bldP spid="6" grpId="0" animBg="1"/>
      <p:bldP spid="32" grpId="0" animBg="1"/>
      <p:bldP spid="33" grpId="0" animBg="1"/>
      <p:bldP spid="18" grpId="0" animBg="1"/>
      <p:bldP spid="45" grpId="0" animBg="1"/>
      <p:bldP spid="139" grpId="0" animBg="1"/>
      <p:bldP spid="420" grpId="0" animBg="1"/>
      <p:bldP spid="26" grpId="0" animBg="1"/>
      <p:bldP spid="590" grpId="0" animBg="1"/>
      <p:bldP spid="117" grpId="0" animBg="1"/>
      <p:bldP spid="40" grpId="0" animBg="1"/>
      <p:bldP spid="847" grpId="0" animBg="1"/>
      <p:bldP spid="739" grpId="0"/>
      <p:bldP spid="3" grpId="0"/>
      <p:bldP spid="738" grpId="0" animBg="1"/>
      <p:bldP spid="415" grpId="0" animBg="1"/>
      <p:bldP spid="16" grpId="0"/>
      <p:bldP spid="596" grpId="0" animBg="1"/>
      <p:bldP spid="693" grpId="0" animBg="1"/>
      <p:bldP spid="696" grpId="0" animBg="1"/>
      <p:bldP spid="737" grpId="0" animBg="1"/>
      <p:bldP spid="743" grpId="0" animBg="1"/>
      <p:bldP spid="745" grpId="0" animBg="1"/>
      <p:bldP spid="753" grpId="0" animBg="1"/>
      <p:bldP spid="5" grpId="0" animBg="1"/>
      <p:bldP spid="48"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5518BE05-36A2-421C-B86B-F56F5AB9C7D5}"/>
              </a:ext>
              <a:ext uri="{C183D7F6-B498-43B3-948B-1728B52AA6E4}">
                <adec:decorative xmlns:adec="http://schemas.microsoft.com/office/drawing/2017/decorative" val="1"/>
              </a:ext>
            </a:extLst>
          </p:cNvPr>
          <p:cNvGrpSpPr/>
          <p:nvPr/>
        </p:nvGrpSpPr>
        <p:grpSpPr>
          <a:xfrm>
            <a:off x="7675768" y="3997739"/>
            <a:ext cx="3693543" cy="477891"/>
            <a:chOff x="6879104" y="4015114"/>
            <a:chExt cx="3693543" cy="477891"/>
          </a:xfrm>
        </p:grpSpPr>
        <p:pic>
          <p:nvPicPr>
            <p:cNvPr id="242" name="Picture 241" descr="Logo&#10;&#10;Description automatically generated">
              <a:extLst>
                <a:ext uri="{FF2B5EF4-FFF2-40B4-BE49-F238E27FC236}">
                  <a16:creationId xmlns:a16="http://schemas.microsoft.com/office/drawing/2014/main" id="{F26D69B6-91E3-4E1D-B70F-BDB2BCE4EC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473954" y="4101295"/>
              <a:ext cx="312466" cy="312466"/>
            </a:xfrm>
            <a:prstGeom prst="rect">
              <a:avLst/>
            </a:prstGeom>
          </p:spPr>
        </p:pic>
        <p:pic>
          <p:nvPicPr>
            <p:cNvPr id="243" name="Picture 242" descr="Icon&#10;&#10;Description automatically generated">
              <a:extLst>
                <a:ext uri="{FF2B5EF4-FFF2-40B4-BE49-F238E27FC236}">
                  <a16:creationId xmlns:a16="http://schemas.microsoft.com/office/drawing/2014/main" id="{195331E0-48B3-4473-A1BB-7F490C6DA1C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915034" y="4119929"/>
              <a:ext cx="261202" cy="293486"/>
            </a:xfrm>
            <a:prstGeom prst="rect">
              <a:avLst/>
            </a:prstGeom>
          </p:spPr>
        </p:pic>
        <p:pic>
          <p:nvPicPr>
            <p:cNvPr id="244" name="Picture 243" descr="Icon&#10;&#10;Description automatically generated">
              <a:extLst>
                <a:ext uri="{FF2B5EF4-FFF2-40B4-BE49-F238E27FC236}">
                  <a16:creationId xmlns:a16="http://schemas.microsoft.com/office/drawing/2014/main" id="{FEBC13B0-12F7-48C6-BD4B-E638AC018DB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552391" y="4015114"/>
              <a:ext cx="477891" cy="477891"/>
            </a:xfrm>
            <a:prstGeom prst="rect">
              <a:avLst/>
            </a:prstGeom>
          </p:spPr>
        </p:pic>
        <p:pic>
          <p:nvPicPr>
            <p:cNvPr id="245" name="Picture 244" descr="Logo&#10;&#10;Description automatically generated">
              <a:extLst>
                <a:ext uri="{FF2B5EF4-FFF2-40B4-BE49-F238E27FC236}">
                  <a16:creationId xmlns:a16="http://schemas.microsoft.com/office/drawing/2014/main" id="{8A44842F-177B-4E6F-B0D5-C7FAE90B471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58896" y="4072490"/>
              <a:ext cx="186444" cy="341749"/>
            </a:xfrm>
            <a:prstGeom prst="rect">
              <a:avLst/>
            </a:prstGeom>
          </p:spPr>
        </p:pic>
        <p:pic>
          <p:nvPicPr>
            <p:cNvPr id="246" name="Picture 2" descr="See the source image">
              <a:extLst>
                <a:ext uri="{FF2B5EF4-FFF2-40B4-BE49-F238E27FC236}">
                  <a16:creationId xmlns:a16="http://schemas.microsoft.com/office/drawing/2014/main" id="{A48270A9-8722-4572-AC24-F3010AFD327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79104" y="4102111"/>
              <a:ext cx="303799" cy="303799"/>
            </a:xfrm>
            <a:prstGeom prst="rect">
              <a:avLst/>
            </a:prstGeom>
            <a:noFill/>
            <a:extLst>
              <a:ext uri="{909E8E84-426E-40DD-AFC4-6F175D3DCCD1}">
                <a14:hiddenFill xmlns:a14="http://schemas.microsoft.com/office/drawing/2010/main">
                  <a:solidFill>
                    <a:srgbClr val="FFFFFF"/>
                  </a:solidFill>
                </a14:hiddenFill>
              </a:ext>
            </a:extLst>
          </p:spPr>
        </p:pic>
        <p:pic>
          <p:nvPicPr>
            <p:cNvPr id="247" name="Picture 4" descr="See the source image">
              <a:extLst>
                <a:ext uri="{FF2B5EF4-FFF2-40B4-BE49-F238E27FC236}">
                  <a16:creationId xmlns:a16="http://schemas.microsoft.com/office/drawing/2014/main" id="{7D8D6253-E57F-47AB-B2E0-F3D6709820E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311517" y="4071537"/>
              <a:ext cx="369557" cy="369557"/>
            </a:xfrm>
            <a:prstGeom prst="rect">
              <a:avLst/>
            </a:prstGeom>
            <a:noFill/>
            <a:extLst>
              <a:ext uri="{909E8E84-426E-40DD-AFC4-6F175D3DCCD1}">
                <a14:hiddenFill xmlns:a14="http://schemas.microsoft.com/office/drawing/2010/main">
                  <a:solidFill>
                    <a:srgbClr val="FFFFFF"/>
                  </a:solidFill>
                </a14:hiddenFill>
              </a:ext>
            </a:extLst>
          </p:spPr>
        </p:pic>
        <p:pic>
          <p:nvPicPr>
            <p:cNvPr id="248" name="Picture 6" descr="See the source image">
              <a:extLst>
                <a:ext uri="{FF2B5EF4-FFF2-40B4-BE49-F238E27FC236}">
                  <a16:creationId xmlns:a16="http://schemas.microsoft.com/office/drawing/2014/main" id="{5A491304-0D44-4C47-871C-D1FE7930D2C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809688" y="4201412"/>
              <a:ext cx="614089" cy="150731"/>
            </a:xfrm>
            <a:prstGeom prst="rect">
              <a:avLst/>
            </a:prstGeom>
            <a:noFill/>
            <a:extLst>
              <a:ext uri="{909E8E84-426E-40DD-AFC4-6F175D3DCCD1}">
                <a14:hiddenFill xmlns:a14="http://schemas.microsoft.com/office/drawing/2010/main">
                  <a:solidFill>
                    <a:srgbClr val="FFFFFF"/>
                  </a:solidFill>
                </a14:hiddenFill>
              </a:ext>
            </a:extLst>
          </p:spPr>
        </p:pic>
        <p:grpSp>
          <p:nvGrpSpPr>
            <p:cNvPr id="249" name="Group 248">
              <a:extLst>
                <a:ext uri="{FF2B5EF4-FFF2-40B4-BE49-F238E27FC236}">
                  <a16:creationId xmlns:a16="http://schemas.microsoft.com/office/drawing/2014/main" id="{5CB70055-B228-445A-A6FC-F95622990065}"/>
                </a:ext>
              </a:extLst>
            </p:cNvPr>
            <p:cNvGrpSpPr/>
            <p:nvPr/>
          </p:nvGrpSpPr>
          <p:grpSpPr>
            <a:xfrm>
              <a:off x="10304850" y="4231790"/>
              <a:ext cx="267797" cy="64881"/>
              <a:chOff x="9779309" y="3865093"/>
              <a:chExt cx="161337" cy="39088"/>
            </a:xfrm>
          </p:grpSpPr>
          <p:sp>
            <p:nvSpPr>
              <p:cNvPr id="250" name="Oval 249">
                <a:extLst>
                  <a:ext uri="{FF2B5EF4-FFF2-40B4-BE49-F238E27FC236}">
                    <a16:creationId xmlns:a16="http://schemas.microsoft.com/office/drawing/2014/main" id="{EAFB1AFD-5A41-416E-AE1E-2D6D167BCE00}"/>
                  </a:ext>
                </a:extLst>
              </p:cNvPr>
              <p:cNvSpPr/>
              <p:nvPr/>
            </p:nvSpPr>
            <p:spPr bwMode="auto">
              <a:xfrm>
                <a:off x="9779309"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286" name="Oval 285">
                <a:extLst>
                  <a:ext uri="{FF2B5EF4-FFF2-40B4-BE49-F238E27FC236}">
                    <a16:creationId xmlns:a16="http://schemas.microsoft.com/office/drawing/2014/main" id="{62D3EE28-A98F-4ED5-BEF6-D6F5A484884D}"/>
                  </a:ext>
                </a:extLst>
              </p:cNvPr>
              <p:cNvSpPr/>
              <p:nvPr/>
            </p:nvSpPr>
            <p:spPr bwMode="auto">
              <a:xfrm>
                <a:off x="9840454"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287" name="Oval 286">
                <a:extLst>
                  <a:ext uri="{FF2B5EF4-FFF2-40B4-BE49-F238E27FC236}">
                    <a16:creationId xmlns:a16="http://schemas.microsoft.com/office/drawing/2014/main" id="{AC14421E-F663-42C7-9D2E-1F2225D24571}"/>
                  </a:ext>
                </a:extLst>
              </p:cNvPr>
              <p:cNvSpPr/>
              <p:nvPr/>
            </p:nvSpPr>
            <p:spPr bwMode="auto">
              <a:xfrm>
                <a:off x="9901557"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sp>
        <p:nvSpPr>
          <p:cNvPr id="7" name="Title 6">
            <a:extLst>
              <a:ext uri="{FF2B5EF4-FFF2-40B4-BE49-F238E27FC236}">
                <a16:creationId xmlns:a16="http://schemas.microsoft.com/office/drawing/2014/main" id="{825C2888-8DE7-42D7-A80C-262CD346EA44}"/>
              </a:ext>
            </a:extLst>
          </p:cNvPr>
          <p:cNvSpPr>
            <a:spLocks noGrp="1"/>
          </p:cNvSpPr>
          <p:nvPr>
            <p:ph type="title"/>
          </p:nvPr>
        </p:nvSpPr>
        <p:spPr>
          <a:xfrm>
            <a:off x="588263" y="412230"/>
            <a:ext cx="11018520" cy="861774"/>
          </a:xfrm>
        </p:spPr>
        <p:txBody>
          <a:bodyPr/>
          <a:lstStyle/>
          <a:p>
            <a:r>
              <a:rPr lang="en-US"/>
              <a:t>Cross-cloud and cross-platform</a:t>
            </a:r>
            <a:br>
              <a:rPr lang="en-US"/>
            </a:br>
            <a:r>
              <a:rPr lang="en-US" sz="1800" i="1">
                <a:latin typeface="+mn-lt"/>
              </a:rPr>
              <a:t>Comprehensive Security, Compliance and Identity capabilities that integrate with your existing solutions</a:t>
            </a:r>
            <a:endParaRPr lang="en-US" sz="2000" i="1">
              <a:latin typeface="+mn-lt"/>
            </a:endParaRPr>
          </a:p>
        </p:txBody>
      </p:sp>
      <p:grpSp>
        <p:nvGrpSpPr>
          <p:cNvPr id="27" name="Group 26" descr="Industry Partnerships with NIST / CIS / The Open Group / Others, Microsoft Intelligent Security Association, Solution Integration and MDR/MSSP Partners, CERTs / ISACs / Others, and Law Enforcement&#10;&#10;">
            <a:extLst>
              <a:ext uri="{FF2B5EF4-FFF2-40B4-BE49-F238E27FC236}">
                <a16:creationId xmlns:a16="http://schemas.microsoft.com/office/drawing/2014/main" id="{A4BF5826-3839-4950-8D53-ACD0AA3B3814}"/>
              </a:ext>
            </a:extLst>
          </p:cNvPr>
          <p:cNvGrpSpPr/>
          <p:nvPr/>
        </p:nvGrpSpPr>
        <p:grpSpPr>
          <a:xfrm>
            <a:off x="383052" y="1527288"/>
            <a:ext cx="11466576" cy="655673"/>
            <a:chOff x="476838" y="1297610"/>
            <a:chExt cx="11466576" cy="655673"/>
          </a:xfrm>
        </p:grpSpPr>
        <p:sp>
          <p:nvSpPr>
            <p:cNvPr id="295" name="Rounded Rectangle 3">
              <a:extLst>
                <a:ext uri="{FF2B5EF4-FFF2-40B4-BE49-F238E27FC236}">
                  <a16:creationId xmlns:a16="http://schemas.microsoft.com/office/drawing/2014/main" id="{EE83B011-1749-4D72-AE89-1E816C6B6B55}"/>
                </a:ext>
              </a:extLst>
            </p:cNvPr>
            <p:cNvSpPr/>
            <p:nvPr/>
          </p:nvSpPr>
          <p:spPr bwMode="auto">
            <a:xfrm>
              <a:off x="476838" y="1313203"/>
              <a:ext cx="11466576" cy="640080"/>
            </a:xfrm>
            <a:prstGeom prst="roundRect">
              <a:avLst>
                <a:gd name="adj" fmla="val 13042"/>
              </a:avLst>
            </a:prstGeom>
            <a:solidFill>
              <a:schemeClr val="bg1">
                <a:lumMod val="9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lumMod val="50000"/>
                  </a:srgbClr>
                </a:solidFill>
                <a:effectLst/>
                <a:uLnTx/>
                <a:uFillTx/>
                <a:latin typeface="Segoe UI"/>
                <a:ea typeface="+mn-ea"/>
                <a:cs typeface="Segoe UI" pitchFamily="34" charset="0"/>
              </a:endParaRPr>
            </a:p>
          </p:txBody>
        </p:sp>
        <p:grpSp>
          <p:nvGrpSpPr>
            <p:cNvPr id="25" name="Group 24">
              <a:extLst>
                <a:ext uri="{FF2B5EF4-FFF2-40B4-BE49-F238E27FC236}">
                  <a16:creationId xmlns:a16="http://schemas.microsoft.com/office/drawing/2014/main" id="{969497EF-844A-4C3A-A73C-CB60D2EABBD7}"/>
                </a:ext>
              </a:extLst>
            </p:cNvPr>
            <p:cNvGrpSpPr/>
            <p:nvPr/>
          </p:nvGrpSpPr>
          <p:grpSpPr>
            <a:xfrm>
              <a:off x="703335" y="1626686"/>
              <a:ext cx="10768042" cy="216916"/>
              <a:chOff x="273376" y="1626686"/>
              <a:chExt cx="10768042" cy="216916"/>
            </a:xfrm>
          </p:grpSpPr>
          <p:sp>
            <p:nvSpPr>
              <p:cNvPr id="214" name="Rounded Rectangle 213"/>
              <p:cNvSpPr/>
              <p:nvPr/>
            </p:nvSpPr>
            <p:spPr>
              <a:xfrm>
                <a:off x="7938730" y="1626686"/>
                <a:ext cx="1463040" cy="216916"/>
              </a:xfrm>
              <a:prstGeom prst="roundRect">
                <a:avLst>
                  <a:gd name="adj" fmla="val 50000"/>
                </a:avLst>
              </a:prstGeom>
              <a:noFill/>
              <a:ln>
                <a:noFill/>
              </a:ln>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gradFill>
                      <a:gsLst>
                        <a:gs pos="0">
                          <a:srgbClr val="000000"/>
                        </a:gs>
                        <a:gs pos="100000">
                          <a:srgbClr val="000000"/>
                        </a:gs>
                      </a:gsLst>
                      <a:lin ang="5400000" scaled="1"/>
                    </a:gradFill>
                    <a:effectLst/>
                    <a:uLnTx/>
                    <a:uFillTx/>
                    <a:latin typeface="Segoe UI Semilight" panose="020B0402040204020203" pitchFamily="34" charset="0"/>
                    <a:ea typeface="+mn-ea"/>
                    <a:cs typeface="Segoe UI Semilight" panose="020B0402040204020203" pitchFamily="34" charset="0"/>
                  </a:rPr>
                  <a:t>CERTs / ISACs / Others</a:t>
                </a:r>
              </a:p>
            </p:txBody>
          </p:sp>
          <p:sp>
            <p:nvSpPr>
              <p:cNvPr id="257" name="Rounded Rectangle 256"/>
              <p:cNvSpPr/>
              <p:nvPr/>
            </p:nvSpPr>
            <p:spPr>
              <a:xfrm>
                <a:off x="273376" y="1626686"/>
                <a:ext cx="2377440" cy="216916"/>
              </a:xfrm>
              <a:prstGeom prst="roundRect">
                <a:avLst>
                  <a:gd name="adj" fmla="val 50000"/>
                </a:avLst>
              </a:prstGeom>
              <a:noFill/>
              <a:ln>
                <a:noFill/>
              </a:ln>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gradFill>
                      <a:gsLst>
                        <a:gs pos="0">
                          <a:srgbClr val="000000"/>
                        </a:gs>
                        <a:gs pos="100000">
                          <a:srgbClr val="000000"/>
                        </a:gs>
                      </a:gsLst>
                      <a:lin ang="5400000" scaled="1"/>
                    </a:gradFill>
                    <a:effectLst/>
                    <a:uLnTx/>
                    <a:uFillTx/>
                    <a:latin typeface="Segoe UI Semilight" panose="020B0402040204020203" pitchFamily="34" charset="0"/>
                    <a:ea typeface="+mn-ea"/>
                    <a:cs typeface="Segoe UI Semilight" panose="020B0402040204020203" pitchFamily="34" charset="0"/>
                  </a:rPr>
                  <a:t>NIST / CIS / The Open Group / Others</a:t>
                </a:r>
              </a:p>
            </p:txBody>
          </p:sp>
          <p:sp>
            <p:nvSpPr>
              <p:cNvPr id="259" name="Rounded Rectangle 282">
                <a:extLst>
                  <a:ext uri="{FF2B5EF4-FFF2-40B4-BE49-F238E27FC236}">
                    <a16:creationId xmlns:a16="http://schemas.microsoft.com/office/drawing/2014/main" id="{C459C37C-CD65-4E9E-B569-8F104ABB650F}"/>
                  </a:ext>
                </a:extLst>
              </p:cNvPr>
              <p:cNvSpPr/>
              <p:nvPr/>
            </p:nvSpPr>
            <p:spPr>
              <a:xfrm>
                <a:off x="5220254" y="1626686"/>
                <a:ext cx="2651760" cy="216916"/>
              </a:xfrm>
              <a:prstGeom prst="roundRect">
                <a:avLst>
                  <a:gd name="adj" fmla="val 50000"/>
                </a:avLst>
              </a:prstGeom>
              <a:noFill/>
              <a:ln>
                <a:noFill/>
              </a:ln>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gradFill>
                      <a:gsLst>
                        <a:gs pos="0">
                          <a:srgbClr val="000000"/>
                        </a:gs>
                        <a:gs pos="100000">
                          <a:srgbClr val="000000"/>
                        </a:gs>
                      </a:gsLst>
                      <a:lin ang="5400000" scaled="1"/>
                    </a:gradFill>
                    <a:effectLst/>
                    <a:uLnTx/>
                    <a:uFillTx/>
                    <a:latin typeface="Segoe UI Semilight" panose="020B0402040204020203" pitchFamily="34" charset="0"/>
                    <a:ea typeface="+mn-ea"/>
                    <a:cs typeface="Segoe UI Semilight" panose="020B0402040204020203" pitchFamily="34" charset="0"/>
                  </a:rPr>
                  <a:t>Solution Integration and MDR/MSSP Partners</a:t>
                </a:r>
              </a:p>
            </p:txBody>
          </p:sp>
          <p:sp>
            <p:nvSpPr>
              <p:cNvPr id="261" name="Rounded Rectangle 282">
                <a:extLst>
                  <a:ext uri="{FF2B5EF4-FFF2-40B4-BE49-F238E27FC236}">
                    <a16:creationId xmlns:a16="http://schemas.microsoft.com/office/drawing/2014/main" id="{D21BC781-C8AF-4E48-8A36-47612A174560}"/>
                  </a:ext>
                </a:extLst>
              </p:cNvPr>
              <p:cNvSpPr/>
              <p:nvPr/>
            </p:nvSpPr>
            <p:spPr>
              <a:xfrm>
                <a:off x="2614792" y="1626686"/>
                <a:ext cx="2651760" cy="216916"/>
              </a:xfrm>
              <a:prstGeom prst="roundRect">
                <a:avLst>
                  <a:gd name="adj" fmla="val 50000"/>
                </a:avLst>
              </a:prstGeom>
              <a:noFill/>
              <a:ln>
                <a:noFill/>
              </a:ln>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gradFill>
                      <a:gsLst>
                        <a:gs pos="0">
                          <a:srgbClr val="000000"/>
                        </a:gs>
                        <a:gs pos="100000">
                          <a:srgbClr val="000000"/>
                        </a:gs>
                      </a:gsLst>
                      <a:lin ang="5400000" scaled="1"/>
                    </a:gradFill>
                    <a:effectLst/>
                    <a:uLnTx/>
                    <a:uFillTx/>
                    <a:latin typeface="Segoe UI Semilight" panose="020B0402040204020203" pitchFamily="34" charset="0"/>
                    <a:ea typeface="+mn-ea"/>
                    <a:cs typeface="Segoe UI Semilight" panose="020B0402040204020203" pitchFamily="34" charset="0"/>
                  </a:rPr>
                  <a:t>Microsoft Intelligent Security Association</a:t>
                </a:r>
              </a:p>
            </p:txBody>
          </p:sp>
          <p:sp>
            <p:nvSpPr>
              <p:cNvPr id="3" name="Rounded Rectangle 213">
                <a:extLst>
                  <a:ext uri="{FF2B5EF4-FFF2-40B4-BE49-F238E27FC236}">
                    <a16:creationId xmlns:a16="http://schemas.microsoft.com/office/drawing/2014/main" id="{24086A3D-D5CA-4590-AE77-546A6C3D1109}"/>
                  </a:ext>
                </a:extLst>
              </p:cNvPr>
              <p:cNvSpPr/>
              <p:nvPr/>
            </p:nvSpPr>
            <p:spPr>
              <a:xfrm>
                <a:off x="9396567" y="1626686"/>
                <a:ext cx="1280160" cy="216916"/>
              </a:xfrm>
              <a:prstGeom prst="roundRect">
                <a:avLst>
                  <a:gd name="adj" fmla="val 50000"/>
                </a:avLst>
              </a:prstGeom>
              <a:noFill/>
              <a:ln>
                <a:noFill/>
              </a:ln>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gradFill>
                      <a:gsLst>
                        <a:gs pos="0">
                          <a:srgbClr val="000000"/>
                        </a:gs>
                        <a:gs pos="100000">
                          <a:srgbClr val="000000"/>
                        </a:gs>
                      </a:gsLst>
                      <a:lin ang="5400000" scaled="1"/>
                    </a:gradFill>
                    <a:effectLst/>
                    <a:uLnTx/>
                    <a:uFillTx/>
                    <a:latin typeface="Segoe UI Semilight" panose="020B0402040204020203" pitchFamily="34" charset="0"/>
                    <a:ea typeface="+mn-ea"/>
                    <a:cs typeface="Segoe UI Semilight" panose="020B0402040204020203" pitchFamily="34" charset="0"/>
                  </a:rPr>
                  <a:t>Law Enforcement</a:t>
                </a:r>
              </a:p>
            </p:txBody>
          </p:sp>
          <p:grpSp>
            <p:nvGrpSpPr>
              <p:cNvPr id="23" name="Group 22">
                <a:extLst>
                  <a:ext uri="{FF2B5EF4-FFF2-40B4-BE49-F238E27FC236}">
                    <a16:creationId xmlns:a16="http://schemas.microsoft.com/office/drawing/2014/main" id="{8C12E994-76A0-4D4F-B8F4-529E8C0CD4B6}"/>
                  </a:ext>
                </a:extLst>
              </p:cNvPr>
              <p:cNvGrpSpPr/>
              <p:nvPr/>
            </p:nvGrpSpPr>
            <p:grpSpPr>
              <a:xfrm>
                <a:off x="10805416" y="1705065"/>
                <a:ext cx="236002" cy="57209"/>
                <a:chOff x="10821395" y="1726392"/>
                <a:chExt cx="331514" cy="80362"/>
              </a:xfrm>
              <a:solidFill>
                <a:srgbClr val="7F7F7F"/>
              </a:solidFill>
            </p:grpSpPr>
            <p:sp>
              <p:nvSpPr>
                <p:cNvPr id="4" name="Oval 3">
                  <a:extLst>
                    <a:ext uri="{FF2B5EF4-FFF2-40B4-BE49-F238E27FC236}">
                      <a16:creationId xmlns:a16="http://schemas.microsoft.com/office/drawing/2014/main" id="{030002DA-1B1C-48DE-A573-AA26C0D89BB3}"/>
                    </a:ext>
                  </a:extLst>
                </p:cNvPr>
                <p:cNvSpPr/>
                <p:nvPr/>
              </p:nvSpPr>
              <p:spPr bwMode="auto">
                <a:xfrm flipV="1">
                  <a:off x="10821395" y="1726403"/>
                  <a:ext cx="80341" cy="80339"/>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Oval 13">
                  <a:extLst>
                    <a:ext uri="{FF2B5EF4-FFF2-40B4-BE49-F238E27FC236}">
                      <a16:creationId xmlns:a16="http://schemas.microsoft.com/office/drawing/2014/main" id="{CA9DC2E1-95A8-4529-A206-48F6F9314436}"/>
                    </a:ext>
                  </a:extLst>
                </p:cNvPr>
                <p:cNvSpPr/>
                <p:nvPr/>
              </p:nvSpPr>
              <p:spPr bwMode="auto">
                <a:xfrm flipV="1">
                  <a:off x="10946995" y="1726415"/>
                  <a:ext cx="80341" cy="80339"/>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Oval 21">
                  <a:extLst>
                    <a:ext uri="{FF2B5EF4-FFF2-40B4-BE49-F238E27FC236}">
                      <a16:creationId xmlns:a16="http://schemas.microsoft.com/office/drawing/2014/main" id="{9BFF17FE-9D3F-4498-9F27-D703E8359D20}"/>
                    </a:ext>
                  </a:extLst>
                </p:cNvPr>
                <p:cNvSpPr/>
                <p:nvPr/>
              </p:nvSpPr>
              <p:spPr bwMode="auto">
                <a:xfrm flipV="1">
                  <a:off x="11072568" y="1726392"/>
                  <a:ext cx="80341" cy="80339"/>
                </a:xfrm>
                <a:prstGeom prst="ellipse">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2" name="TextBox 1">
              <a:extLst>
                <a:ext uri="{FF2B5EF4-FFF2-40B4-BE49-F238E27FC236}">
                  <a16:creationId xmlns:a16="http://schemas.microsoft.com/office/drawing/2014/main" id="{04705078-A7D9-4EFD-92BF-056155DB71AA}"/>
                </a:ext>
              </a:extLst>
            </p:cNvPr>
            <p:cNvSpPr txBox="1"/>
            <p:nvPr/>
          </p:nvSpPr>
          <p:spPr>
            <a:xfrm>
              <a:off x="4992480" y="1297610"/>
              <a:ext cx="2410386" cy="447815"/>
            </a:xfrm>
            <a:prstGeom prst="rect">
              <a:avLst/>
            </a:prstGeom>
            <a:noFill/>
          </p:spPr>
          <p:txBody>
            <a:bodyPr wrap="square" lIns="182880" tIns="146304" rIns="182880" bIns="146304" rtlCol="0" anchor="ctr">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0" cap="none" spc="0" normalizeH="0" baseline="0" noProof="0">
                  <a:ln>
                    <a:noFill/>
                  </a:ln>
                  <a:gradFill>
                    <a:gsLst>
                      <a:gs pos="0">
                        <a:srgbClr val="000000"/>
                      </a:gs>
                      <a:gs pos="100000">
                        <a:srgbClr val="000000"/>
                      </a:gs>
                    </a:gsLst>
                    <a:lin ang="5400000" scaled="1"/>
                  </a:gradFill>
                  <a:effectLst/>
                  <a:uLnTx/>
                  <a:uFillTx/>
                  <a:latin typeface="Segoe UI"/>
                  <a:ea typeface="+mn-ea"/>
                  <a:cs typeface="+mn-cs"/>
                </a:rPr>
                <a:t>Industry Partnerships</a:t>
              </a:r>
              <a:endParaRPr kumimoji="0" lang="en-US" sz="1100" b="0" i="1" u="none" strike="noStrike" kern="0" cap="none" spc="0" normalizeH="0" baseline="0" noProof="0">
                <a:ln>
                  <a:noFill/>
                </a:ln>
                <a:gradFill>
                  <a:gsLst>
                    <a:gs pos="0">
                      <a:srgbClr val="000000"/>
                    </a:gs>
                    <a:gs pos="100000">
                      <a:srgbClr val="000000"/>
                    </a:gs>
                  </a:gsLst>
                  <a:lin ang="5400000" scaled="1"/>
                </a:gradFill>
                <a:effectLst/>
                <a:uLnTx/>
                <a:uFillTx/>
                <a:latin typeface="Segoe UI"/>
                <a:ea typeface="+mn-ea"/>
                <a:cs typeface="+mn-cs"/>
              </a:endParaRPr>
            </a:p>
          </p:txBody>
        </p:sp>
      </p:grpSp>
      <p:grpSp>
        <p:nvGrpSpPr>
          <p:cNvPr id="15" name="Group 14" descr="Microsoft Security, Compliance, and Identity Capabilities&#10;">
            <a:extLst>
              <a:ext uri="{FF2B5EF4-FFF2-40B4-BE49-F238E27FC236}">
                <a16:creationId xmlns:a16="http://schemas.microsoft.com/office/drawing/2014/main" id="{FCCC45C4-1105-4816-ADC1-2759E3B6C66C}"/>
              </a:ext>
            </a:extLst>
          </p:cNvPr>
          <p:cNvGrpSpPr/>
          <p:nvPr/>
        </p:nvGrpSpPr>
        <p:grpSpPr>
          <a:xfrm>
            <a:off x="198120" y="2486216"/>
            <a:ext cx="11795760" cy="3933422"/>
            <a:chOff x="198120" y="2486216"/>
            <a:chExt cx="11795760" cy="3933422"/>
          </a:xfrm>
        </p:grpSpPr>
        <p:sp>
          <p:nvSpPr>
            <p:cNvPr id="205" name="Rounded Rectangle 204">
              <a:extLst>
                <a:ext uri="{C183D7F6-B498-43B3-948B-1728B52AA6E4}">
                  <adec:decorative xmlns:adec="http://schemas.microsoft.com/office/drawing/2017/decorative" val="1"/>
                </a:ext>
              </a:extLst>
            </p:cNvPr>
            <p:cNvSpPr/>
            <p:nvPr/>
          </p:nvSpPr>
          <p:spPr bwMode="auto">
            <a:xfrm>
              <a:off x="198120" y="2643166"/>
              <a:ext cx="11795760" cy="3776472"/>
            </a:xfrm>
            <a:prstGeom prst="roundRect">
              <a:avLst>
                <a:gd name="adj" fmla="val 0"/>
              </a:avLst>
            </a:prstGeom>
            <a:noFill/>
            <a:ln w="22225">
              <a:solidFill>
                <a:srgbClr val="BFBFB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sym typeface="Segoe UI"/>
              </a:endParaRPr>
            </a:p>
          </p:txBody>
        </p:sp>
        <p:sp>
          <p:nvSpPr>
            <p:cNvPr id="446" name="TextBox 445">
              <a:extLst>
                <a:ext uri="{FF2B5EF4-FFF2-40B4-BE49-F238E27FC236}">
                  <a16:creationId xmlns:a16="http://schemas.microsoft.com/office/drawing/2014/main" id="{955FE238-E4F1-4D0B-BC78-E7904723F37D}"/>
                </a:ext>
                <a:ext uri="{C183D7F6-B498-43B3-948B-1728B52AA6E4}">
                  <adec:decorative xmlns:adec="http://schemas.microsoft.com/office/drawing/2017/decorative" val="0"/>
                </a:ext>
              </a:extLst>
            </p:cNvPr>
            <p:cNvSpPr txBox="1"/>
            <p:nvPr/>
          </p:nvSpPr>
          <p:spPr>
            <a:xfrm>
              <a:off x="3162423" y="2486216"/>
              <a:ext cx="5882932" cy="313932"/>
            </a:xfrm>
            <a:prstGeom prst="rect">
              <a:avLst/>
            </a:prstGeom>
            <a:solidFill>
              <a:schemeClr val="bg1"/>
            </a:solidFill>
          </p:spPr>
          <p:txBody>
            <a:bodyPr wrap="square" anchor="ctr">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0" cap="none" spc="0" normalizeH="0" baseline="0" noProof="0">
                  <a:ln>
                    <a:noFill/>
                  </a:ln>
                  <a:gradFill>
                    <a:gsLst>
                      <a:gs pos="0">
                        <a:srgbClr val="000000"/>
                      </a:gs>
                      <a:gs pos="100000">
                        <a:srgbClr val="000000"/>
                      </a:gs>
                    </a:gsLst>
                    <a:lin ang="5400000" scaled="1"/>
                  </a:gradFill>
                  <a:effectLst/>
                  <a:uLnTx/>
                  <a:uFillTx/>
                  <a:latin typeface="Segoe UI"/>
                  <a:ea typeface="+mn-ea"/>
                  <a:cs typeface="+mn-cs"/>
                </a:rPr>
                <a:t>Microsoft Security, Compliance, and Identity Capabilities</a:t>
              </a:r>
              <a:endParaRPr kumimoji="0" lang="en-US" sz="1600" b="0" i="1" u="none" strike="noStrike" kern="0" cap="none" spc="0" normalizeH="0" baseline="0" noProof="0">
                <a:ln>
                  <a:noFill/>
                </a:ln>
                <a:gradFill>
                  <a:gsLst>
                    <a:gs pos="0">
                      <a:srgbClr val="000000"/>
                    </a:gs>
                    <a:gs pos="100000">
                      <a:srgbClr val="000000"/>
                    </a:gs>
                  </a:gsLst>
                  <a:lin ang="5400000" scaled="1"/>
                </a:gradFill>
                <a:effectLst/>
                <a:uLnTx/>
                <a:uFillTx/>
                <a:latin typeface="Segoe UI"/>
                <a:ea typeface="+mn-ea"/>
                <a:cs typeface="+mn-cs"/>
              </a:endParaRPr>
            </a:p>
          </p:txBody>
        </p:sp>
      </p:grpSp>
      <p:sp>
        <p:nvSpPr>
          <p:cNvPr id="206" name="Rectangle 205">
            <a:extLst>
              <a:ext uri="{FF2B5EF4-FFF2-40B4-BE49-F238E27FC236}">
                <a16:creationId xmlns:a16="http://schemas.microsoft.com/office/drawing/2014/main" id="{37D6B135-ECC4-42DD-B750-42E07A9D1D43}"/>
              </a:ext>
            </a:extLst>
          </p:cNvPr>
          <p:cNvSpPr/>
          <p:nvPr/>
        </p:nvSpPr>
        <p:spPr>
          <a:xfrm>
            <a:off x="360397" y="3209568"/>
            <a:ext cx="1524748" cy="369332"/>
          </a:xfrm>
          <a:prstGeom prst="rect">
            <a:avLst/>
          </a:prstGeom>
        </p:spPr>
        <p:txBody>
          <a:bodyPr wrap="square" tIns="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Access Control </a:t>
            </a:r>
          </a:p>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Identity and Network</a:t>
            </a:r>
          </a:p>
        </p:txBody>
      </p:sp>
      <p:sp>
        <p:nvSpPr>
          <p:cNvPr id="11" name="Rectangle 10">
            <a:extLst>
              <a:ext uri="{FF2B5EF4-FFF2-40B4-BE49-F238E27FC236}">
                <a16:creationId xmlns:a16="http://schemas.microsoft.com/office/drawing/2014/main" id="{2217A93D-9995-4A48-873F-FC5A22C7B6A8}"/>
              </a:ext>
            </a:extLst>
          </p:cNvPr>
          <p:cNvSpPr/>
          <p:nvPr/>
        </p:nvSpPr>
        <p:spPr>
          <a:xfrm>
            <a:off x="2035279" y="3209568"/>
            <a:ext cx="3435236" cy="323165"/>
          </a:xfrm>
          <a:prstGeom prst="rect">
            <a:avLst/>
          </a:prstGeom>
          <a:ln>
            <a:noFill/>
          </a:ln>
        </p:spPr>
        <p:txBody>
          <a:bodyPr wrap="square" lIns="0" tIns="0" rIns="0" bIns="0" anchor="ctr">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ctr" defTabSz="80594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Modern Security Operations</a:t>
            </a:r>
          </a:p>
          <a:p>
            <a:pPr marL="0" marR="0" lvl="0" indent="0" algn="ctr" defTabSz="805949"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Rapid Resolution with XDR, SIEM, SOAR, UEBA and more</a:t>
            </a:r>
          </a:p>
        </p:txBody>
      </p:sp>
      <p:sp>
        <p:nvSpPr>
          <p:cNvPr id="13" name="Rectangle 12">
            <a:extLst>
              <a:ext uri="{FF2B5EF4-FFF2-40B4-BE49-F238E27FC236}">
                <a16:creationId xmlns:a16="http://schemas.microsoft.com/office/drawing/2014/main" id="{11CED654-9EE2-4D6A-8DE1-993CDA827F36}"/>
              </a:ext>
            </a:extLst>
          </p:cNvPr>
          <p:cNvSpPr/>
          <p:nvPr/>
        </p:nvSpPr>
        <p:spPr>
          <a:xfrm>
            <a:off x="5702710" y="3209568"/>
            <a:ext cx="3139444" cy="323165"/>
          </a:xfrm>
          <a:prstGeom prst="rect">
            <a:avLst/>
          </a:prstGeom>
          <a:ln>
            <a:noFill/>
          </a:ln>
        </p:spPr>
        <p:txBody>
          <a:bodyPr wrap="square" lIns="0" tIns="0" rIns="0" bIns="0" anchor="ctr">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ctr" defTabSz="80594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Asset Protection</a:t>
            </a:r>
            <a:br>
              <a:rPr kumimoji="0" lang="en-US" sz="110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br>
            <a:r>
              <a:rPr kumimoji="0" lang="en-US" sz="100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Information Protection and App Security / DevSecOps</a:t>
            </a:r>
          </a:p>
        </p:txBody>
      </p:sp>
      <p:sp>
        <p:nvSpPr>
          <p:cNvPr id="12" name="Rectangle 11">
            <a:extLst>
              <a:ext uri="{FF2B5EF4-FFF2-40B4-BE49-F238E27FC236}">
                <a16:creationId xmlns:a16="http://schemas.microsoft.com/office/drawing/2014/main" id="{38CD7EBF-1519-411E-A4C4-0E9B8CFE9566}"/>
              </a:ext>
            </a:extLst>
          </p:cNvPr>
          <p:cNvSpPr/>
          <p:nvPr/>
        </p:nvSpPr>
        <p:spPr>
          <a:xfrm>
            <a:off x="8992288" y="3209568"/>
            <a:ext cx="2813411" cy="323165"/>
          </a:xfrm>
          <a:prstGeom prst="rect">
            <a:avLst/>
          </a:prstGeom>
          <a:ln>
            <a:noFill/>
          </a:ln>
        </p:spPr>
        <p:txBody>
          <a:bodyPr wrap="square" lIns="0" tIns="0" rIns="0" bIns="0" anchor="ctr">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ctr" defTabSz="80594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Technical Governance</a:t>
            </a:r>
          </a:p>
          <a:p>
            <a:pPr marL="0" marR="0" lvl="0" indent="0" algn="ctr" defTabSz="805949"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Risk Visibility, Scoring, and Policy Enforcement</a:t>
            </a:r>
          </a:p>
        </p:txBody>
      </p:sp>
      <p:cxnSp>
        <p:nvCxnSpPr>
          <p:cNvPr id="8" name="Straight Arrow Connector 7">
            <a:extLst>
              <a:ext uri="{FF2B5EF4-FFF2-40B4-BE49-F238E27FC236}">
                <a16:creationId xmlns:a16="http://schemas.microsoft.com/office/drawing/2014/main" id="{9708F28E-3755-4127-B63B-0BB0AD036276}"/>
              </a:ext>
              <a:ext uri="{C183D7F6-B498-43B3-948B-1728B52AA6E4}">
                <adec:decorative xmlns:adec="http://schemas.microsoft.com/office/drawing/2017/decorative" val="1"/>
              </a:ext>
            </a:extLst>
          </p:cNvPr>
          <p:cNvCxnSpPr>
            <a:cxnSpLocks/>
          </p:cNvCxnSpPr>
          <p:nvPr/>
        </p:nvCxnSpPr>
        <p:spPr>
          <a:xfrm flipV="1">
            <a:off x="6059406" y="2148832"/>
            <a:ext cx="0" cy="274320"/>
          </a:xfrm>
          <a:prstGeom prst="straightConnector1">
            <a:avLst/>
          </a:prstGeom>
          <a:ln w="28575">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97" name="Straight Arrow Connector 296">
            <a:extLst>
              <a:ext uri="{FF2B5EF4-FFF2-40B4-BE49-F238E27FC236}">
                <a16:creationId xmlns:a16="http://schemas.microsoft.com/office/drawing/2014/main" id="{A9FC91A8-89CC-4FD6-8388-E6B20BB60E87}"/>
              </a:ext>
              <a:ext uri="{C183D7F6-B498-43B3-948B-1728B52AA6E4}">
                <adec:decorative xmlns:adec="http://schemas.microsoft.com/office/drawing/2017/decorative" val="1"/>
              </a:ext>
            </a:extLst>
          </p:cNvPr>
          <p:cNvCxnSpPr>
            <a:cxnSpLocks/>
          </p:cNvCxnSpPr>
          <p:nvPr/>
        </p:nvCxnSpPr>
        <p:spPr>
          <a:xfrm>
            <a:off x="6243100" y="2195817"/>
            <a:ext cx="0" cy="274320"/>
          </a:xfrm>
          <a:prstGeom prst="straightConnector1">
            <a:avLst/>
          </a:prstGeom>
          <a:ln w="28575">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grpSp>
        <p:nvGrpSpPr>
          <p:cNvPr id="207" name="Group 206">
            <a:extLst>
              <a:ext uri="{FF2B5EF4-FFF2-40B4-BE49-F238E27FC236}">
                <a16:creationId xmlns:a16="http://schemas.microsoft.com/office/drawing/2014/main" id="{F2CB6673-6368-432A-9A75-BAA61EDDAE25}"/>
              </a:ext>
              <a:ext uri="{C183D7F6-B498-43B3-948B-1728B52AA6E4}">
                <adec:decorative xmlns:adec="http://schemas.microsoft.com/office/drawing/2017/decorative" val="1"/>
              </a:ext>
            </a:extLst>
          </p:cNvPr>
          <p:cNvGrpSpPr/>
          <p:nvPr/>
        </p:nvGrpSpPr>
        <p:grpSpPr>
          <a:xfrm>
            <a:off x="4108514" y="2802588"/>
            <a:ext cx="4297680" cy="165874"/>
            <a:chOff x="4130626" y="6557510"/>
            <a:chExt cx="4297680" cy="165874"/>
          </a:xfrm>
        </p:grpSpPr>
        <p:sp>
          <p:nvSpPr>
            <p:cNvPr id="208" name="Rectangle 207">
              <a:hlinkClick r:id="rId10" tooltip="Microsoft processes over 8 trillion signals daily that offer insight into normal baseline activity, potentially anomalous behaviors, and verified attacks that help us provide high quality detection by filtering out false positives &amp; amplifying real attacks"/>
              <a:extLst>
                <a:ext uri="{FF2B5EF4-FFF2-40B4-BE49-F238E27FC236}">
                  <a16:creationId xmlns:a16="http://schemas.microsoft.com/office/drawing/2014/main" id="{FD8F7E14-E371-43F8-85EC-6AF9C483692B}"/>
                </a:ext>
              </a:extLst>
            </p:cNvPr>
            <p:cNvSpPr/>
            <p:nvPr/>
          </p:nvSpPr>
          <p:spPr>
            <a:xfrm>
              <a:off x="4130626" y="6557510"/>
              <a:ext cx="4297680"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171450" marR="0" lvl="0" indent="0" algn="l" defTabSz="914400" rtl="0" eaLnBrk="1" fontAlgn="auto" latinLnBrk="0" hangingPunct="1">
                <a:lnSpc>
                  <a:spcPct val="97000"/>
                </a:lnSpc>
                <a:spcBef>
                  <a:spcPts val="0"/>
                </a:spcBef>
                <a:spcAft>
                  <a:spcPts val="0"/>
                </a:spcAft>
                <a:buClrTx/>
                <a:buSzTx/>
                <a:buFontTx/>
                <a:buNone/>
                <a:tabLst/>
                <a:defRPr/>
              </a:pPr>
              <a:r>
                <a:rPr kumimoji="0" lang="en-US" sz="10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Intelligence </a:t>
              </a:r>
              <a:r>
                <a:rPr kumimoji="0" lang="en-US" sz="10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a:ea typeface="+mn-ea"/>
                  <a:cs typeface="Segoe UI" panose="020B0502040204020203" pitchFamily="34" charset="0"/>
                </a:rPr>
                <a:t>– </a:t>
              </a:r>
              <a:r>
                <a:rPr kumimoji="0" lang="en-US" sz="10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a:ea typeface="+mn-ea"/>
                  <a:cs typeface="Segoe UI" panose="020B0502040204020203" pitchFamily="34" charset="0"/>
                </a:rPr>
                <a:t>65+ Trillion signals per day of security context</a:t>
              </a:r>
            </a:p>
          </p:txBody>
        </p:sp>
        <p:grpSp>
          <p:nvGrpSpPr>
            <p:cNvPr id="210" name="Group 4">
              <a:extLst>
                <a:ext uri="{FF2B5EF4-FFF2-40B4-BE49-F238E27FC236}">
                  <a16:creationId xmlns:a16="http://schemas.microsoft.com/office/drawing/2014/main" id="{C3152434-8E44-4140-A324-BC8A5DA92172}"/>
                </a:ext>
              </a:extLst>
            </p:cNvPr>
            <p:cNvGrpSpPr>
              <a:grpSpLocks noChangeAspect="1"/>
            </p:cNvGrpSpPr>
            <p:nvPr/>
          </p:nvGrpSpPr>
          <p:grpSpPr bwMode="auto">
            <a:xfrm>
              <a:off x="4180872" y="6573533"/>
              <a:ext cx="137530" cy="137530"/>
              <a:chOff x="380" y="3325"/>
              <a:chExt cx="286" cy="286"/>
            </a:xfrm>
            <a:solidFill>
              <a:srgbClr val="243A5E"/>
            </a:solidFill>
          </p:grpSpPr>
          <p:sp>
            <p:nvSpPr>
              <p:cNvPr id="211" name="Freeform 5">
                <a:extLst>
                  <a:ext uri="{FF2B5EF4-FFF2-40B4-BE49-F238E27FC236}">
                    <a16:creationId xmlns:a16="http://schemas.microsoft.com/office/drawing/2014/main" id="{BD85B859-8270-401E-AA85-BE089C36D52B}"/>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12" name="Oval 6">
                <a:extLst>
                  <a:ext uri="{FF2B5EF4-FFF2-40B4-BE49-F238E27FC236}">
                    <a16:creationId xmlns:a16="http://schemas.microsoft.com/office/drawing/2014/main" id="{D33A571A-D41B-4BDF-9760-AA5B14EAEF94}"/>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13" name="Oval 7">
                <a:extLst>
                  <a:ext uri="{FF2B5EF4-FFF2-40B4-BE49-F238E27FC236}">
                    <a16:creationId xmlns:a16="http://schemas.microsoft.com/office/drawing/2014/main" id="{D652A351-EF94-4A50-96BC-FD3B1CFB7CB7}"/>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19" name="Oval 8">
                <a:extLst>
                  <a:ext uri="{FF2B5EF4-FFF2-40B4-BE49-F238E27FC236}">
                    <a16:creationId xmlns:a16="http://schemas.microsoft.com/office/drawing/2014/main" id="{A8453F33-9A09-4F04-B6A1-25EF2809D4BE}"/>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20" name="Oval 9">
                <a:extLst>
                  <a:ext uri="{FF2B5EF4-FFF2-40B4-BE49-F238E27FC236}">
                    <a16:creationId xmlns:a16="http://schemas.microsoft.com/office/drawing/2014/main" id="{2DDEEB72-6FCD-4D88-8E44-EA75E6F7651D}"/>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21" name="Oval 10">
                <a:extLst>
                  <a:ext uri="{FF2B5EF4-FFF2-40B4-BE49-F238E27FC236}">
                    <a16:creationId xmlns:a16="http://schemas.microsoft.com/office/drawing/2014/main" id="{3877DE46-5A7F-4100-93D5-0E7A4097C7E1}"/>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22" name="Oval 11">
                <a:extLst>
                  <a:ext uri="{FF2B5EF4-FFF2-40B4-BE49-F238E27FC236}">
                    <a16:creationId xmlns:a16="http://schemas.microsoft.com/office/drawing/2014/main" id="{BB2F3FC0-0A15-4B51-8039-628073AB8F32}"/>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23" name="Oval 12">
                <a:extLst>
                  <a:ext uri="{FF2B5EF4-FFF2-40B4-BE49-F238E27FC236}">
                    <a16:creationId xmlns:a16="http://schemas.microsoft.com/office/drawing/2014/main" id="{7EDEE131-81AC-4E33-B13E-FF1330B9444A}"/>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grpSp>
      </p:grpSp>
      <p:sp>
        <p:nvSpPr>
          <p:cNvPr id="289" name="Rectangle 288">
            <a:extLst>
              <a:ext uri="{FF2B5EF4-FFF2-40B4-BE49-F238E27FC236}">
                <a16:creationId xmlns:a16="http://schemas.microsoft.com/office/drawing/2014/main" id="{15F98EB4-4ACF-4B14-BAAC-6D13268215AA}"/>
              </a:ext>
            </a:extLst>
          </p:cNvPr>
          <p:cNvSpPr/>
          <p:nvPr/>
        </p:nvSpPr>
        <p:spPr>
          <a:xfrm>
            <a:off x="260002" y="3690635"/>
            <a:ext cx="11676888" cy="257763"/>
          </a:xfrm>
          <a:prstGeom prst="rect">
            <a:avLst/>
          </a:prstGeom>
          <a:solidFill>
            <a:srgbClr val="107C10"/>
          </a:solidFill>
        </p:spPr>
        <p:txBody>
          <a:bodyPr wrap="square" lIns="0" r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People Security </a:t>
            </a: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UI Semibold"/>
                <a:ea typeface="+mn-ea"/>
                <a:cs typeface="+mn-cs"/>
              </a:rPr>
              <a:t>– </a:t>
            </a:r>
            <a:r>
              <a:rPr kumimoji="0" lang="en-US" sz="1075" b="0" i="0" u="none" strike="noStrike" kern="1200" cap="none" spc="0" normalizeH="0" baseline="0" noProof="0">
                <a:ln>
                  <a:noFill/>
                </a:ln>
                <a:gradFill>
                  <a:gsLst>
                    <a:gs pos="0">
                      <a:srgbClr val="FFFFFF"/>
                    </a:gs>
                    <a:gs pos="100000">
                      <a:srgbClr val="FFFFFF"/>
                    </a:gs>
                  </a:gsLst>
                  <a:lin ang="5400000" scaled="1"/>
                </a:gradFill>
                <a:effectLst/>
                <a:uLnTx/>
                <a:uFillTx/>
                <a:latin typeface="Segoe UI Semibold"/>
                <a:ea typeface="+mn-ea"/>
                <a:cs typeface="+mn-cs"/>
              </a:rPr>
              <a:t>User Education/Empowerment and Insider Threats</a:t>
            </a:r>
          </a:p>
        </p:txBody>
      </p:sp>
      <p:sp>
        <p:nvSpPr>
          <p:cNvPr id="294" name="!! SOC">
            <a:extLst>
              <a:ext uri="{FF2B5EF4-FFF2-40B4-BE49-F238E27FC236}">
                <a16:creationId xmlns:a16="http://schemas.microsoft.com/office/drawing/2014/main" id="{BF268E3C-32DF-41D2-BD54-17F0B15E71AD}"/>
              </a:ext>
            </a:extLst>
          </p:cNvPr>
          <p:cNvSpPr/>
          <p:nvPr/>
        </p:nvSpPr>
        <p:spPr>
          <a:xfrm>
            <a:off x="260002" y="6070079"/>
            <a:ext cx="11671996" cy="257763"/>
          </a:xfrm>
          <a:prstGeom prst="rect">
            <a:avLst/>
          </a:prstGeom>
          <a:solidFill>
            <a:srgbClr val="0078D7">
              <a:lumMod val="50000"/>
            </a:srgbClr>
          </a:solidFill>
        </p:spPr>
        <p:txBody>
          <a:bodyPr wrap="square"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Security Operations [Center] (SOC) </a:t>
            </a: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UI Semibold"/>
                <a:ea typeface="+mn-ea"/>
                <a:cs typeface="+mn-cs"/>
              </a:rPr>
              <a:t>– </a:t>
            </a:r>
            <a:r>
              <a:rPr kumimoji="0" lang="en-US" sz="1075" b="0" i="0" u="none" strike="noStrike" kern="0" cap="none" spc="0" normalizeH="0" baseline="0" noProof="0">
                <a:ln>
                  <a:noFill/>
                </a:ln>
                <a:gradFill>
                  <a:gsLst>
                    <a:gs pos="0">
                      <a:srgbClr val="FFFFFF"/>
                    </a:gs>
                    <a:gs pos="100000">
                      <a:srgbClr val="FFFFFF"/>
                    </a:gs>
                  </a:gsLst>
                  <a:lin ang="5400000" scaled="1"/>
                </a:gradFill>
                <a:effectLst/>
                <a:uLnTx/>
                <a:uFillTx/>
                <a:latin typeface="Segoe UI Semibold"/>
                <a:ea typeface="+mn-ea"/>
                <a:cs typeface="+mn-cs"/>
              </a:rPr>
              <a:t>Reduce attacker time/opportunity to impact business</a:t>
            </a:r>
          </a:p>
        </p:txBody>
      </p:sp>
      <p:grpSp>
        <p:nvGrpSpPr>
          <p:cNvPr id="63" name="Group 62">
            <a:extLst>
              <a:ext uri="{FF2B5EF4-FFF2-40B4-BE49-F238E27FC236}">
                <a16:creationId xmlns:a16="http://schemas.microsoft.com/office/drawing/2014/main" id="{5204334B-62BD-470E-AC32-878E89F7B69F}"/>
              </a:ext>
              <a:ext uri="{C183D7F6-B498-43B3-948B-1728B52AA6E4}">
                <adec:decorative xmlns:adec="http://schemas.microsoft.com/office/drawing/2017/decorative" val="1"/>
              </a:ext>
            </a:extLst>
          </p:cNvPr>
          <p:cNvGrpSpPr/>
          <p:nvPr/>
        </p:nvGrpSpPr>
        <p:grpSpPr>
          <a:xfrm>
            <a:off x="260002" y="4553575"/>
            <a:ext cx="1801368" cy="1353312"/>
            <a:chOff x="260002" y="4553575"/>
            <a:chExt cx="1801368" cy="1353312"/>
          </a:xfrm>
        </p:grpSpPr>
        <p:sp>
          <p:nvSpPr>
            <p:cNvPr id="204" name="Rectangle 203">
              <a:extLst>
                <a:ext uri="{FF2B5EF4-FFF2-40B4-BE49-F238E27FC236}">
                  <a16:creationId xmlns:a16="http://schemas.microsoft.com/office/drawing/2014/main" id="{F3E4A7C6-ACFB-47D3-A688-809AC9190D22}"/>
                </a:ext>
              </a:extLst>
            </p:cNvPr>
            <p:cNvSpPr/>
            <p:nvPr/>
          </p:nvSpPr>
          <p:spPr bwMode="auto">
            <a:xfrm>
              <a:off x="260002" y="4553575"/>
              <a:ext cx="1801368" cy="1353312"/>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 name="Rectangle 16">
              <a:extLst>
                <a:ext uri="{FF2B5EF4-FFF2-40B4-BE49-F238E27FC236}">
                  <a16:creationId xmlns:a16="http://schemas.microsoft.com/office/drawing/2014/main" id="{8A7DE52B-6AB5-4E2A-9C59-E2CCA34F390B}"/>
                </a:ext>
              </a:extLst>
            </p:cNvPr>
            <p:cNvSpPr/>
            <p:nvPr/>
          </p:nvSpPr>
          <p:spPr>
            <a:xfrm>
              <a:off x="260002" y="4553575"/>
              <a:ext cx="1801368" cy="274320"/>
            </a:xfrm>
            <a:prstGeom prst="rect">
              <a:avLst/>
            </a:prstGeom>
            <a:solidFill>
              <a:srgbClr val="0076D3"/>
            </a:solidFill>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Endpoints &amp; Devices</a:t>
              </a:r>
            </a:p>
          </p:txBody>
        </p:sp>
      </p:grpSp>
      <p:grpSp>
        <p:nvGrpSpPr>
          <p:cNvPr id="6" name="!! Hybrid">
            <a:extLst>
              <a:ext uri="{FF2B5EF4-FFF2-40B4-BE49-F238E27FC236}">
                <a16:creationId xmlns:a16="http://schemas.microsoft.com/office/drawing/2014/main" id="{9EEE7999-EEC0-451E-B657-A251B13BF216}"/>
              </a:ext>
              <a:ext uri="{C183D7F6-B498-43B3-948B-1728B52AA6E4}">
                <adec:decorative xmlns:adec="http://schemas.microsoft.com/office/drawing/2017/decorative" val="1"/>
              </a:ext>
            </a:extLst>
          </p:cNvPr>
          <p:cNvGrpSpPr/>
          <p:nvPr/>
        </p:nvGrpSpPr>
        <p:grpSpPr>
          <a:xfrm>
            <a:off x="4307532" y="4553575"/>
            <a:ext cx="5221224" cy="1353312"/>
            <a:chOff x="4307532" y="4553575"/>
            <a:chExt cx="5221224" cy="1353312"/>
          </a:xfrm>
        </p:grpSpPr>
        <p:sp>
          <p:nvSpPr>
            <p:cNvPr id="30" name="Rectangle 29">
              <a:extLst>
                <a:ext uri="{FF2B5EF4-FFF2-40B4-BE49-F238E27FC236}">
                  <a16:creationId xmlns:a16="http://schemas.microsoft.com/office/drawing/2014/main" id="{50B5E60E-F2EA-496E-8EC6-76E2585BA080}"/>
                </a:ext>
              </a:extLst>
            </p:cNvPr>
            <p:cNvSpPr/>
            <p:nvPr/>
          </p:nvSpPr>
          <p:spPr bwMode="auto">
            <a:xfrm>
              <a:off x="4307532" y="4553575"/>
              <a:ext cx="5221224" cy="1353312"/>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 name="Rectangle 20">
              <a:extLst>
                <a:ext uri="{FF2B5EF4-FFF2-40B4-BE49-F238E27FC236}">
                  <a16:creationId xmlns:a16="http://schemas.microsoft.com/office/drawing/2014/main" id="{557D2E08-C534-4B1A-9189-B5ADFB3F5803}"/>
                </a:ext>
              </a:extLst>
            </p:cNvPr>
            <p:cNvSpPr/>
            <p:nvPr/>
          </p:nvSpPr>
          <p:spPr>
            <a:xfrm>
              <a:off x="4307532" y="4553575"/>
              <a:ext cx="5221224" cy="274320"/>
            </a:xfrm>
            <a:prstGeom prst="rect">
              <a:avLst/>
            </a:prstGeom>
            <a:solidFill>
              <a:srgbClr val="0078D7"/>
            </a:solidFill>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Hybrid Infrastructure – IaaS, PaaS, On-Premises</a:t>
              </a:r>
            </a:p>
          </p:txBody>
        </p:sp>
      </p:grpSp>
      <p:grpSp>
        <p:nvGrpSpPr>
          <p:cNvPr id="5" name="!! Soft">
            <a:extLst>
              <a:ext uri="{FF2B5EF4-FFF2-40B4-BE49-F238E27FC236}">
                <a16:creationId xmlns:a16="http://schemas.microsoft.com/office/drawing/2014/main" id="{E5FE4729-BA18-44ED-85F0-1E2C4FE63029}"/>
              </a:ext>
              <a:ext uri="{C183D7F6-B498-43B3-948B-1728B52AA6E4}">
                <adec:decorative xmlns:adec="http://schemas.microsoft.com/office/drawing/2017/decorative" val="1"/>
              </a:ext>
            </a:extLst>
          </p:cNvPr>
          <p:cNvGrpSpPr/>
          <p:nvPr/>
        </p:nvGrpSpPr>
        <p:grpSpPr>
          <a:xfrm>
            <a:off x="2178611" y="4553575"/>
            <a:ext cx="2011680" cy="1353312"/>
            <a:chOff x="2178611" y="4553575"/>
            <a:chExt cx="2011680" cy="1353312"/>
          </a:xfrm>
        </p:grpSpPr>
        <p:sp>
          <p:nvSpPr>
            <p:cNvPr id="209" name="Rectangle 208">
              <a:extLst>
                <a:ext uri="{FF2B5EF4-FFF2-40B4-BE49-F238E27FC236}">
                  <a16:creationId xmlns:a16="http://schemas.microsoft.com/office/drawing/2014/main" id="{C0372406-FF58-443A-8E0C-3D2DC02B12B8}"/>
                </a:ext>
                <a:ext uri="{C183D7F6-B498-43B3-948B-1728B52AA6E4}">
                  <adec:decorative xmlns:adec="http://schemas.microsoft.com/office/drawing/2017/decorative" val="1"/>
                </a:ext>
              </a:extLst>
            </p:cNvPr>
            <p:cNvSpPr/>
            <p:nvPr/>
          </p:nvSpPr>
          <p:spPr bwMode="auto">
            <a:xfrm>
              <a:off x="2178611" y="4553575"/>
              <a:ext cx="2011680" cy="1353312"/>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 name="Rectangle 19">
              <a:extLst>
                <a:ext uri="{FF2B5EF4-FFF2-40B4-BE49-F238E27FC236}">
                  <a16:creationId xmlns:a16="http://schemas.microsoft.com/office/drawing/2014/main" id="{E371788A-F061-4546-B2AD-C4E68486ED93}"/>
                </a:ext>
              </a:extLst>
            </p:cNvPr>
            <p:cNvSpPr/>
            <p:nvPr/>
          </p:nvSpPr>
          <p:spPr>
            <a:xfrm>
              <a:off x="2178611" y="4561853"/>
              <a:ext cx="2011680" cy="257763"/>
            </a:xfrm>
            <a:prstGeom prst="rect">
              <a:avLst/>
            </a:prstGeom>
            <a:solidFill>
              <a:srgbClr val="75767A"/>
            </a:solidFill>
          </p:spPr>
          <p:txBody>
            <a:bodyPr wrap="square" lIns="0" r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Software as a Service (SaaS)</a:t>
              </a:r>
            </a:p>
          </p:txBody>
        </p:sp>
      </p:grpSp>
      <p:grpSp>
        <p:nvGrpSpPr>
          <p:cNvPr id="52" name="!! Soft icons">
            <a:extLst>
              <a:ext uri="{FF2B5EF4-FFF2-40B4-BE49-F238E27FC236}">
                <a16:creationId xmlns:a16="http://schemas.microsoft.com/office/drawing/2014/main" id="{7504C009-102A-4FC6-959B-BFF225D7C5C1}"/>
              </a:ext>
              <a:ext uri="{C183D7F6-B498-43B3-948B-1728B52AA6E4}">
                <adec:decorative xmlns:adec="http://schemas.microsoft.com/office/drawing/2017/decorative" val="1"/>
              </a:ext>
            </a:extLst>
          </p:cNvPr>
          <p:cNvGrpSpPr/>
          <p:nvPr/>
        </p:nvGrpSpPr>
        <p:grpSpPr>
          <a:xfrm>
            <a:off x="2362099" y="5067446"/>
            <a:ext cx="1652537" cy="633950"/>
            <a:chOff x="2104721" y="4788846"/>
            <a:chExt cx="1412900" cy="542021"/>
          </a:xfrm>
        </p:grpSpPr>
        <p:pic>
          <p:nvPicPr>
            <p:cNvPr id="368" name="Picture 367">
              <a:extLst>
                <a:ext uri="{FF2B5EF4-FFF2-40B4-BE49-F238E27FC236}">
                  <a16:creationId xmlns:a16="http://schemas.microsoft.com/office/drawing/2014/main" id="{0F72A251-EB91-40D0-B328-F5213C87D909}"/>
                </a:ext>
              </a:extLst>
            </p:cNvPr>
            <p:cNvPicPr>
              <a:picLocks noChangeAspect="1"/>
            </p:cNvPicPr>
            <p:nvPr/>
          </p:nvPicPr>
          <p:blipFill rotWithShape="1">
            <a:blip r:embed="rId11">
              <a:extLst>
                <a:ext uri="{28A0092B-C50C-407E-A947-70E740481C1C}">
                  <a14:useLocalDpi xmlns:a14="http://schemas.microsoft.com/office/drawing/2010/main" val="0"/>
                </a:ext>
              </a:extLst>
            </a:blip>
            <a:srcRect/>
            <a:stretch/>
          </p:blipFill>
          <p:spPr>
            <a:xfrm>
              <a:off x="2427359" y="4789439"/>
              <a:ext cx="168902" cy="225041"/>
            </a:xfrm>
            <a:prstGeom prst="rect">
              <a:avLst/>
            </a:prstGeom>
          </p:spPr>
        </p:pic>
        <p:pic>
          <p:nvPicPr>
            <p:cNvPr id="369" name="Picture 368">
              <a:extLst>
                <a:ext uri="{FF2B5EF4-FFF2-40B4-BE49-F238E27FC236}">
                  <a16:creationId xmlns:a16="http://schemas.microsoft.com/office/drawing/2014/main" id="{CE19CEAB-6E5F-4AAA-A916-5399FAFC397D}"/>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353999" y="4817091"/>
              <a:ext cx="163622" cy="163620"/>
            </a:xfrm>
            <a:prstGeom prst="rect">
              <a:avLst/>
            </a:prstGeom>
          </p:spPr>
        </p:pic>
        <p:pic>
          <p:nvPicPr>
            <p:cNvPr id="370" name="Picture 369">
              <a:extLst>
                <a:ext uri="{FF2B5EF4-FFF2-40B4-BE49-F238E27FC236}">
                  <a16:creationId xmlns:a16="http://schemas.microsoft.com/office/drawing/2014/main" id="{E018AC9C-5E66-4F0D-B9D9-4F52008A368D}"/>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3000655" y="4809265"/>
              <a:ext cx="255977" cy="179271"/>
            </a:xfrm>
            <a:prstGeom prst="rect">
              <a:avLst/>
            </a:prstGeom>
          </p:spPr>
        </p:pic>
        <p:pic>
          <p:nvPicPr>
            <p:cNvPr id="371" name="Picture 370">
              <a:extLst>
                <a:ext uri="{FF2B5EF4-FFF2-40B4-BE49-F238E27FC236}">
                  <a16:creationId xmlns:a16="http://schemas.microsoft.com/office/drawing/2014/main" id="{5250F273-EF95-4790-802E-749178E14567}"/>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2722178" y="4808345"/>
              <a:ext cx="181112" cy="181112"/>
            </a:xfrm>
            <a:prstGeom prst="rect">
              <a:avLst/>
            </a:prstGeom>
          </p:spPr>
        </p:pic>
        <p:pic>
          <p:nvPicPr>
            <p:cNvPr id="372" name="Picture 371">
              <a:extLst>
                <a:ext uri="{FF2B5EF4-FFF2-40B4-BE49-F238E27FC236}">
                  <a16:creationId xmlns:a16="http://schemas.microsoft.com/office/drawing/2014/main" id="{6F273129-B1DE-4F98-A9AE-91A1884FFAA4}"/>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2220810" y="5097610"/>
              <a:ext cx="205831" cy="203137"/>
            </a:xfrm>
            <a:prstGeom prst="rect">
              <a:avLst/>
            </a:prstGeom>
          </p:spPr>
        </p:pic>
        <p:grpSp>
          <p:nvGrpSpPr>
            <p:cNvPr id="380" name="Group 379">
              <a:extLst>
                <a:ext uri="{FF2B5EF4-FFF2-40B4-BE49-F238E27FC236}">
                  <a16:creationId xmlns:a16="http://schemas.microsoft.com/office/drawing/2014/main" id="{FE157082-FBE3-4AF0-9A36-7BE5B2A4D03D}"/>
                </a:ext>
              </a:extLst>
            </p:cNvPr>
            <p:cNvGrpSpPr/>
            <p:nvPr/>
          </p:nvGrpSpPr>
          <p:grpSpPr>
            <a:xfrm>
              <a:off x="3358773" y="5173883"/>
              <a:ext cx="133128" cy="30728"/>
              <a:chOff x="2345739" y="758385"/>
              <a:chExt cx="412246" cy="115305"/>
            </a:xfrm>
            <a:solidFill>
              <a:srgbClr val="000000">
                <a:lumMod val="65000"/>
                <a:lumOff val="35000"/>
              </a:srgbClr>
            </a:solidFill>
          </p:grpSpPr>
          <p:sp>
            <p:nvSpPr>
              <p:cNvPr id="421" name="Oval 420">
                <a:extLst>
                  <a:ext uri="{FF2B5EF4-FFF2-40B4-BE49-F238E27FC236}">
                    <a16:creationId xmlns:a16="http://schemas.microsoft.com/office/drawing/2014/main" id="{5156E890-44A1-4825-AA00-BC499ACF9599}"/>
                  </a:ext>
                </a:extLst>
              </p:cNvPr>
              <p:cNvSpPr/>
              <p:nvPr/>
            </p:nvSpPr>
            <p:spPr bwMode="auto">
              <a:xfrm>
                <a:off x="2345739" y="758385"/>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2" name="Oval 421">
                <a:extLst>
                  <a:ext uri="{FF2B5EF4-FFF2-40B4-BE49-F238E27FC236}">
                    <a16:creationId xmlns:a16="http://schemas.microsoft.com/office/drawing/2014/main" id="{7566839F-9FF2-4225-8461-9619A0C17CE3}"/>
                  </a:ext>
                </a:extLst>
              </p:cNvPr>
              <p:cNvSpPr/>
              <p:nvPr/>
            </p:nvSpPr>
            <p:spPr bwMode="auto">
              <a:xfrm>
                <a:off x="2504292" y="758394"/>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3" name="Oval 422">
                <a:extLst>
                  <a:ext uri="{FF2B5EF4-FFF2-40B4-BE49-F238E27FC236}">
                    <a16:creationId xmlns:a16="http://schemas.microsoft.com/office/drawing/2014/main" id="{336DDF60-00E5-4B0D-826F-351A851724C2}"/>
                  </a:ext>
                </a:extLst>
              </p:cNvPr>
              <p:cNvSpPr/>
              <p:nvPr/>
            </p:nvSpPr>
            <p:spPr bwMode="auto">
              <a:xfrm>
                <a:off x="2662838" y="758385"/>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406" name="Picture 405">
              <a:extLst>
                <a:ext uri="{FF2B5EF4-FFF2-40B4-BE49-F238E27FC236}">
                  <a16:creationId xmlns:a16="http://schemas.microsoft.com/office/drawing/2014/main" id="{A3204BBF-8070-4E44-A739-DCF2A623C1C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2508901" y="5115883"/>
              <a:ext cx="163827" cy="152266"/>
            </a:xfrm>
            <a:prstGeom prst="rect">
              <a:avLst/>
            </a:prstGeom>
          </p:spPr>
        </p:pic>
        <p:pic>
          <p:nvPicPr>
            <p:cNvPr id="419" name="Picture 418">
              <a:extLst>
                <a:ext uri="{FF2B5EF4-FFF2-40B4-BE49-F238E27FC236}">
                  <a16:creationId xmlns:a16="http://schemas.microsoft.com/office/drawing/2014/main" id="{C9B603F6-24CC-42E1-8A79-29D4B876B434}"/>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790840" y="5103728"/>
              <a:ext cx="175469" cy="175467"/>
            </a:xfrm>
            <a:prstGeom prst="rect">
              <a:avLst/>
            </a:prstGeom>
          </p:spPr>
        </p:pic>
        <p:pic>
          <p:nvPicPr>
            <p:cNvPr id="420" name="Picture 419">
              <a:extLst>
                <a:ext uri="{FF2B5EF4-FFF2-40B4-BE49-F238E27FC236}">
                  <a16:creationId xmlns:a16="http://schemas.microsoft.com/office/drawing/2014/main" id="{2BC59E2E-F958-4708-827B-91CD77E2229F}"/>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3041199" y="5054126"/>
              <a:ext cx="264684" cy="276741"/>
            </a:xfrm>
            <a:prstGeom prst="rect">
              <a:avLst/>
            </a:prstGeom>
          </p:spPr>
        </p:pic>
        <p:pic>
          <p:nvPicPr>
            <p:cNvPr id="255" name="Picture 254" descr="A close up of a logo&#10;&#10;Description automatically generated">
              <a:extLst>
                <a:ext uri="{FF2B5EF4-FFF2-40B4-BE49-F238E27FC236}">
                  <a16:creationId xmlns:a16="http://schemas.microsoft.com/office/drawing/2014/main" id="{A7E6D388-A105-46C3-9D8B-B51B454BB7DE}"/>
                </a:ext>
              </a:extLst>
            </p:cNvPr>
            <p:cNvPicPr>
              <a:picLocks noChangeAspect="1"/>
            </p:cNvPicPr>
            <p:nvPr/>
          </p:nvPicPr>
          <p:blipFill>
            <a:blip r:embed="rId19"/>
            <a:stretch>
              <a:fillRect/>
            </a:stretch>
          </p:blipFill>
          <p:spPr>
            <a:xfrm>
              <a:off x="2104721" y="4788846"/>
              <a:ext cx="228414" cy="219604"/>
            </a:xfrm>
            <a:prstGeom prst="rect">
              <a:avLst/>
            </a:prstGeom>
          </p:spPr>
        </p:pic>
      </p:grpSp>
      <p:grpSp>
        <p:nvGrpSpPr>
          <p:cNvPr id="54" name="!! Apps">
            <a:extLst>
              <a:ext uri="{FF2B5EF4-FFF2-40B4-BE49-F238E27FC236}">
                <a16:creationId xmlns:a16="http://schemas.microsoft.com/office/drawing/2014/main" id="{29731314-57A9-4B05-A6E9-9000495398EF}"/>
              </a:ext>
              <a:ext uri="{C183D7F6-B498-43B3-948B-1728B52AA6E4}">
                <adec:decorative xmlns:adec="http://schemas.microsoft.com/office/drawing/2017/decorative" val="1"/>
              </a:ext>
            </a:extLst>
          </p:cNvPr>
          <p:cNvGrpSpPr/>
          <p:nvPr/>
        </p:nvGrpSpPr>
        <p:grpSpPr>
          <a:xfrm>
            <a:off x="441702" y="3952878"/>
            <a:ext cx="5467867" cy="505802"/>
            <a:chOff x="723855" y="4007275"/>
            <a:chExt cx="5467867" cy="505802"/>
          </a:xfrm>
        </p:grpSpPr>
        <p:pic>
          <p:nvPicPr>
            <p:cNvPr id="230" name="Picture 171">
              <a:extLst>
                <a:ext uri="{FF2B5EF4-FFF2-40B4-BE49-F238E27FC236}">
                  <a16:creationId xmlns:a16="http://schemas.microsoft.com/office/drawing/2014/main" id="{1D763C19-1182-4CA3-9BED-C4CE6459EC53}"/>
                </a:ext>
              </a:extLst>
            </p:cNvPr>
            <p:cNvPicPr>
              <a:picLocks noChangeAspect="1"/>
            </p:cNvPicPr>
            <p:nvPr/>
          </p:nvPicPr>
          <p:blipFill>
            <a:blip r:embed="rId20">
              <a:extLst>
                <a:ext uri="{28A0092B-C50C-407E-A947-70E740481C1C}">
                  <a14:useLocalDpi xmlns:a14="http://schemas.microsoft.com/office/drawing/2010/main" val="0"/>
                </a:ext>
              </a:extLst>
            </a:blip>
            <a:srcRect/>
            <a:stretch>
              <a:fillRect/>
            </a:stretch>
          </p:blipFill>
          <p:spPr bwMode="auto">
            <a:xfrm>
              <a:off x="4158689" y="4154750"/>
              <a:ext cx="261996" cy="262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1" name="Graphic 230">
              <a:extLst>
                <a:ext uri="{FF2B5EF4-FFF2-40B4-BE49-F238E27FC236}">
                  <a16:creationId xmlns:a16="http://schemas.microsoft.com/office/drawing/2014/main" id="{92EF6491-C411-4451-8C6F-6DA7F8D0ADC0}"/>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4944027" y="4156157"/>
              <a:ext cx="259267" cy="259267"/>
            </a:xfrm>
            <a:prstGeom prst="rect">
              <a:avLst/>
            </a:prstGeom>
          </p:spPr>
        </p:pic>
        <p:pic>
          <p:nvPicPr>
            <p:cNvPr id="232" name="Graphic 231">
              <a:extLst>
                <a:ext uri="{FF2B5EF4-FFF2-40B4-BE49-F238E27FC236}">
                  <a16:creationId xmlns:a16="http://schemas.microsoft.com/office/drawing/2014/main" id="{3FF4075D-56E8-4F23-8172-D739B1E88E3C}"/>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4552723" y="4156157"/>
              <a:ext cx="259267" cy="259267"/>
            </a:xfrm>
            <a:prstGeom prst="rect">
              <a:avLst/>
            </a:prstGeom>
          </p:spPr>
        </p:pic>
        <p:grpSp>
          <p:nvGrpSpPr>
            <p:cNvPr id="234" name="Group 233">
              <a:extLst>
                <a:ext uri="{FF2B5EF4-FFF2-40B4-BE49-F238E27FC236}">
                  <a16:creationId xmlns:a16="http://schemas.microsoft.com/office/drawing/2014/main" id="{5F89E5BE-9F9F-4114-BBDD-C1206EE53C88}"/>
                </a:ext>
              </a:extLst>
            </p:cNvPr>
            <p:cNvGrpSpPr/>
            <p:nvPr/>
          </p:nvGrpSpPr>
          <p:grpSpPr>
            <a:xfrm>
              <a:off x="5335332" y="4034423"/>
              <a:ext cx="477535" cy="477534"/>
              <a:chOff x="9273516" y="3238279"/>
              <a:chExt cx="914400" cy="914400"/>
            </a:xfrm>
          </p:grpSpPr>
          <p:pic>
            <p:nvPicPr>
              <p:cNvPr id="240" name="Graphic 239" descr="Cloud">
                <a:extLst>
                  <a:ext uri="{FF2B5EF4-FFF2-40B4-BE49-F238E27FC236}">
                    <a16:creationId xmlns:a16="http://schemas.microsoft.com/office/drawing/2014/main" id="{0ADA2418-B73B-482E-BC52-6C13302E334F}"/>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9273516" y="3238279"/>
                <a:ext cx="914400" cy="914400"/>
              </a:xfrm>
              <a:prstGeom prst="rect">
                <a:avLst/>
              </a:prstGeom>
            </p:spPr>
          </p:pic>
          <p:sp>
            <p:nvSpPr>
              <p:cNvPr id="241" name="TextBox 240">
                <a:extLst>
                  <a:ext uri="{FF2B5EF4-FFF2-40B4-BE49-F238E27FC236}">
                    <a16:creationId xmlns:a16="http://schemas.microsoft.com/office/drawing/2014/main" id="{63434B2E-29D0-4569-9849-05435126BC82}"/>
                  </a:ext>
                </a:extLst>
              </p:cNvPr>
              <p:cNvSpPr txBox="1"/>
              <p:nvPr/>
            </p:nvSpPr>
            <p:spPr>
              <a:xfrm>
                <a:off x="9615208" y="3636833"/>
                <a:ext cx="230213" cy="238684"/>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900" b="0" i="0" u="none" strike="noStrike" kern="1200" cap="none" spc="0" normalizeH="0" baseline="0" noProof="0">
                    <a:ln>
                      <a:noFill/>
                    </a:ln>
                    <a:solidFill>
                      <a:srgbClr val="FFFFFF"/>
                    </a:solidFill>
                    <a:effectLst/>
                    <a:uLnTx/>
                    <a:uFillTx/>
                    <a:latin typeface="Verdana Pro Cond" panose="020B0604020202020204" pitchFamily="34" charset="0"/>
                    <a:ea typeface="+mn-ea"/>
                    <a:cs typeface="Segoe UI Semibold" panose="020B0702040204020203" pitchFamily="34" charset="0"/>
                  </a:rPr>
                  <a:t>S</a:t>
                </a:r>
                <a:r>
                  <a:rPr kumimoji="0" lang="en-US" sz="900" b="0" i="0" u="none" strike="noStrike" kern="1200" cap="none" spc="0" normalizeH="0" baseline="0" noProof="0">
                    <a:ln>
                      <a:noFill/>
                    </a:ln>
                    <a:solidFill>
                      <a:srgbClr val="FFFFFF"/>
                    </a:solidFill>
                    <a:effectLst/>
                    <a:uLnTx/>
                    <a:uFillTx/>
                    <a:latin typeface="Verdana Pro Cond Light" panose="020B0604020202020204" pitchFamily="34" charset="0"/>
                    <a:ea typeface="+mn-ea"/>
                    <a:cs typeface="+mn-cs"/>
                  </a:rPr>
                  <a:t>3</a:t>
                </a:r>
              </a:p>
            </p:txBody>
          </p:sp>
        </p:grpSp>
        <p:pic>
          <p:nvPicPr>
            <p:cNvPr id="235" name="Picture 234" descr="Graphical user interface, application, icon&#10;&#10;Description automatically generated">
              <a:extLst>
                <a:ext uri="{FF2B5EF4-FFF2-40B4-BE49-F238E27FC236}">
                  <a16:creationId xmlns:a16="http://schemas.microsoft.com/office/drawing/2014/main" id="{27A63F86-CE39-4B72-AC75-5D9A9B4EDC8B}"/>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2682879" y="4007275"/>
              <a:ext cx="505802" cy="505802"/>
            </a:xfrm>
            <a:prstGeom prst="rect">
              <a:avLst/>
            </a:prstGeom>
          </p:spPr>
        </p:pic>
        <p:pic>
          <p:nvPicPr>
            <p:cNvPr id="236" name="Picture 235" descr="A picture containing icon&#10;&#10;Description automatically generated">
              <a:extLst>
                <a:ext uri="{FF2B5EF4-FFF2-40B4-BE49-F238E27FC236}">
                  <a16:creationId xmlns:a16="http://schemas.microsoft.com/office/drawing/2014/main" id="{2C160363-C192-4A7C-8557-059C2B3F818E}"/>
                </a:ext>
              </a:extLst>
            </p:cNvPr>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a:off x="723855" y="4007275"/>
              <a:ext cx="505802" cy="505802"/>
            </a:xfrm>
            <a:prstGeom prst="rect">
              <a:avLst/>
            </a:prstGeom>
          </p:spPr>
        </p:pic>
        <p:pic>
          <p:nvPicPr>
            <p:cNvPr id="237" name="Picture 236" descr="Icon&#10;&#10;Description automatically generated">
              <a:extLst>
                <a:ext uri="{FF2B5EF4-FFF2-40B4-BE49-F238E27FC236}">
                  <a16:creationId xmlns:a16="http://schemas.microsoft.com/office/drawing/2014/main" id="{4C026F19-5782-4256-9750-D01625E3C38A}"/>
                </a:ext>
              </a:extLst>
            </p:cNvPr>
            <p:cNvPicPr>
              <a:picLocks noChangeAspect="1"/>
            </p:cNvPicPr>
            <p:nvPr/>
          </p:nvPicPr>
          <p:blipFill>
            <a:blip r:embed="rId29">
              <a:extLst>
                <a:ext uri="{28A0092B-C50C-407E-A947-70E740481C1C}">
                  <a14:useLocalDpi xmlns:a14="http://schemas.microsoft.com/office/drawing/2010/main" val="0"/>
                </a:ext>
              </a:extLst>
            </a:blip>
            <a:stretch>
              <a:fillRect/>
            </a:stretch>
          </p:blipFill>
          <p:spPr>
            <a:xfrm>
              <a:off x="1216421" y="4007275"/>
              <a:ext cx="505802" cy="505802"/>
            </a:xfrm>
            <a:prstGeom prst="rect">
              <a:avLst/>
            </a:prstGeom>
          </p:spPr>
        </p:pic>
        <p:pic>
          <p:nvPicPr>
            <p:cNvPr id="238" name="Picture 237" descr="Graphical user interface, icon&#10;&#10;Description automatically generated">
              <a:extLst>
                <a:ext uri="{FF2B5EF4-FFF2-40B4-BE49-F238E27FC236}">
                  <a16:creationId xmlns:a16="http://schemas.microsoft.com/office/drawing/2014/main" id="{19DCC7E9-C5E6-4DB4-AC1F-D69A48696DAE}"/>
                </a:ext>
              </a:extLst>
            </p:cNvPr>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2201554" y="4007275"/>
              <a:ext cx="505802" cy="505802"/>
            </a:xfrm>
            <a:prstGeom prst="rect">
              <a:avLst/>
            </a:prstGeom>
          </p:spPr>
        </p:pic>
        <p:pic>
          <p:nvPicPr>
            <p:cNvPr id="239" name="Picture 238" descr="Graphical user interface, application&#10;&#10;Description automatically generated">
              <a:extLst>
                <a:ext uri="{FF2B5EF4-FFF2-40B4-BE49-F238E27FC236}">
                  <a16:creationId xmlns:a16="http://schemas.microsoft.com/office/drawing/2014/main" id="{459A1E7E-E8AC-48E8-84B9-DC6CFD8C55E0}"/>
                </a:ext>
              </a:extLst>
            </p:cNvPr>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a:off x="1708987" y="4007275"/>
              <a:ext cx="505802" cy="505802"/>
            </a:xfrm>
            <a:prstGeom prst="rect">
              <a:avLst/>
            </a:prstGeom>
          </p:spPr>
        </p:pic>
        <p:grpSp>
          <p:nvGrpSpPr>
            <p:cNvPr id="50" name="Group 49">
              <a:extLst>
                <a:ext uri="{FF2B5EF4-FFF2-40B4-BE49-F238E27FC236}">
                  <a16:creationId xmlns:a16="http://schemas.microsoft.com/office/drawing/2014/main" id="{D0CC7F50-0CC1-43C7-8D1A-E128D139A0FD}"/>
                </a:ext>
              </a:extLst>
            </p:cNvPr>
            <p:cNvGrpSpPr/>
            <p:nvPr/>
          </p:nvGrpSpPr>
          <p:grpSpPr>
            <a:xfrm>
              <a:off x="3193744" y="4103207"/>
              <a:ext cx="420211" cy="360404"/>
              <a:chOff x="3193744" y="4103207"/>
              <a:chExt cx="420211" cy="360404"/>
            </a:xfrm>
          </p:grpSpPr>
          <p:pic>
            <p:nvPicPr>
              <p:cNvPr id="300" name="Picture 299">
                <a:hlinkClick r:id="rId32"/>
                <a:extLst>
                  <a:ext uri="{FF2B5EF4-FFF2-40B4-BE49-F238E27FC236}">
                    <a16:creationId xmlns:a16="http://schemas.microsoft.com/office/drawing/2014/main" id="{4DAFC0D0-D801-4160-9BB1-2917FCB9C616}"/>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3193744" y="4103207"/>
                <a:ext cx="416311" cy="313622"/>
              </a:xfrm>
              <a:prstGeom prst="rect">
                <a:avLst/>
              </a:prstGeom>
            </p:spPr>
          </p:pic>
          <p:grpSp>
            <p:nvGrpSpPr>
              <p:cNvPr id="49" name="Group 48">
                <a:extLst>
                  <a:ext uri="{FF2B5EF4-FFF2-40B4-BE49-F238E27FC236}">
                    <a16:creationId xmlns:a16="http://schemas.microsoft.com/office/drawing/2014/main" id="{1FAE72F8-01DD-4735-838A-29004F9C656B}"/>
                  </a:ext>
                </a:extLst>
              </p:cNvPr>
              <p:cNvGrpSpPr/>
              <p:nvPr/>
            </p:nvGrpSpPr>
            <p:grpSpPr>
              <a:xfrm>
                <a:off x="3439951" y="4289609"/>
                <a:ext cx="174004" cy="174002"/>
                <a:chOff x="3445377" y="4314828"/>
                <a:chExt cx="174004" cy="174002"/>
              </a:xfrm>
            </p:grpSpPr>
            <p:sp>
              <p:nvSpPr>
                <p:cNvPr id="48" name="Oval 47">
                  <a:extLst>
                    <a:ext uri="{FF2B5EF4-FFF2-40B4-BE49-F238E27FC236}">
                      <a16:creationId xmlns:a16="http://schemas.microsoft.com/office/drawing/2014/main" id="{5B16F2AA-DC7F-4C1C-B7FC-4DA4140701A2}"/>
                    </a:ext>
                  </a:extLst>
                </p:cNvPr>
                <p:cNvSpPr/>
                <p:nvPr/>
              </p:nvSpPr>
              <p:spPr bwMode="auto">
                <a:xfrm>
                  <a:off x="3445377" y="4314828"/>
                  <a:ext cx="174004" cy="17400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grpSp>
              <p:nvGrpSpPr>
                <p:cNvPr id="40" name="Group 4">
                  <a:extLst>
                    <a:ext uri="{FF2B5EF4-FFF2-40B4-BE49-F238E27FC236}">
                      <a16:creationId xmlns:a16="http://schemas.microsoft.com/office/drawing/2014/main" id="{22110187-FF22-4DE3-9148-AAF3CD56358F}"/>
                    </a:ext>
                  </a:extLst>
                </p:cNvPr>
                <p:cNvGrpSpPr>
                  <a:grpSpLocks noChangeAspect="1"/>
                </p:cNvGrpSpPr>
                <p:nvPr/>
              </p:nvGrpSpPr>
              <p:grpSpPr bwMode="auto">
                <a:xfrm>
                  <a:off x="3470135" y="4342230"/>
                  <a:ext cx="124488" cy="119198"/>
                  <a:chOff x="3230" y="1450"/>
                  <a:chExt cx="353" cy="338"/>
                </a:xfrm>
                <a:solidFill>
                  <a:schemeClr val="tx1"/>
                </a:solidFill>
              </p:grpSpPr>
              <p:sp>
                <p:nvSpPr>
                  <p:cNvPr id="42" name="Freeform 5">
                    <a:extLst>
                      <a:ext uri="{FF2B5EF4-FFF2-40B4-BE49-F238E27FC236}">
                        <a16:creationId xmlns:a16="http://schemas.microsoft.com/office/drawing/2014/main" id="{528CB370-371E-405F-92B0-04B1EB7ED033}"/>
                      </a:ext>
                    </a:extLst>
                  </p:cNvPr>
                  <p:cNvSpPr>
                    <a:spLocks noEditPoints="1"/>
                  </p:cNvSpPr>
                  <p:nvPr/>
                </p:nvSpPr>
                <p:spPr bwMode="auto">
                  <a:xfrm>
                    <a:off x="3230" y="1456"/>
                    <a:ext cx="344" cy="331"/>
                  </a:xfrm>
                  <a:custGeom>
                    <a:avLst/>
                    <a:gdLst>
                      <a:gd name="T0" fmla="*/ 325 w 334"/>
                      <a:gd name="T1" fmla="*/ 180 h 325"/>
                      <a:gd name="T2" fmla="*/ 312 w 334"/>
                      <a:gd name="T3" fmla="*/ 167 h 325"/>
                      <a:gd name="T4" fmla="*/ 294 w 334"/>
                      <a:gd name="T5" fmla="*/ 174 h 325"/>
                      <a:gd name="T6" fmla="*/ 275 w 334"/>
                      <a:gd name="T7" fmla="*/ 167 h 325"/>
                      <a:gd name="T8" fmla="*/ 190 w 334"/>
                      <a:gd name="T9" fmla="*/ 81 h 325"/>
                      <a:gd name="T10" fmla="*/ 183 w 334"/>
                      <a:gd name="T11" fmla="*/ 79 h 325"/>
                      <a:gd name="T12" fmla="*/ 164 w 334"/>
                      <a:gd name="T13" fmla="*/ 98 h 325"/>
                      <a:gd name="T14" fmla="*/ 113 w 334"/>
                      <a:gd name="T15" fmla="*/ 150 h 325"/>
                      <a:gd name="T16" fmla="*/ 79 w 334"/>
                      <a:gd name="T17" fmla="*/ 130 h 325"/>
                      <a:gd name="T18" fmla="*/ 74 w 334"/>
                      <a:gd name="T19" fmla="*/ 109 h 325"/>
                      <a:gd name="T20" fmla="*/ 78 w 334"/>
                      <a:gd name="T21" fmla="*/ 89 h 325"/>
                      <a:gd name="T22" fmla="*/ 99 w 334"/>
                      <a:gd name="T23" fmla="*/ 29 h 325"/>
                      <a:gd name="T24" fmla="*/ 105 w 334"/>
                      <a:gd name="T25" fmla="*/ 23 h 325"/>
                      <a:gd name="T26" fmla="*/ 128 w 334"/>
                      <a:gd name="T27" fmla="*/ 13 h 325"/>
                      <a:gd name="T28" fmla="*/ 119 w 334"/>
                      <a:gd name="T29" fmla="*/ 4 h 325"/>
                      <a:gd name="T30" fmla="*/ 103 w 334"/>
                      <a:gd name="T31" fmla="*/ 4 h 325"/>
                      <a:gd name="T32" fmla="*/ 4 w 334"/>
                      <a:gd name="T33" fmla="*/ 104 h 325"/>
                      <a:gd name="T34" fmla="*/ 4 w 334"/>
                      <a:gd name="T35" fmla="*/ 119 h 325"/>
                      <a:gd name="T36" fmla="*/ 29 w 334"/>
                      <a:gd name="T37" fmla="*/ 144 h 325"/>
                      <a:gd name="T38" fmla="*/ 83 w 334"/>
                      <a:gd name="T39" fmla="*/ 147 h 325"/>
                      <a:gd name="T40" fmla="*/ 95 w 334"/>
                      <a:gd name="T41" fmla="*/ 171 h 325"/>
                      <a:gd name="T42" fmla="*/ 118 w 334"/>
                      <a:gd name="T43" fmla="*/ 182 h 325"/>
                      <a:gd name="T44" fmla="*/ 129 w 334"/>
                      <a:gd name="T45" fmla="*/ 206 h 325"/>
                      <a:gd name="T46" fmla="*/ 153 w 334"/>
                      <a:gd name="T47" fmla="*/ 217 h 325"/>
                      <a:gd name="T48" fmla="*/ 164 w 334"/>
                      <a:gd name="T49" fmla="*/ 241 h 325"/>
                      <a:gd name="T50" fmla="*/ 197 w 334"/>
                      <a:gd name="T51" fmla="*/ 271 h 325"/>
                      <a:gd name="T52" fmla="*/ 184 w 334"/>
                      <a:gd name="T53" fmla="*/ 312 h 325"/>
                      <a:gd name="T54" fmla="*/ 171 w 334"/>
                      <a:gd name="T55" fmla="*/ 324 h 325"/>
                      <a:gd name="T56" fmla="*/ 179 w 334"/>
                      <a:gd name="T57" fmla="*/ 325 h 325"/>
                      <a:gd name="T58" fmla="*/ 207 w 334"/>
                      <a:gd name="T59" fmla="*/ 298 h 325"/>
                      <a:gd name="T60" fmla="*/ 205 w 334"/>
                      <a:gd name="T61" fmla="*/ 289 h 325"/>
                      <a:gd name="T62" fmla="*/ 237 w 334"/>
                      <a:gd name="T63" fmla="*/ 303 h 325"/>
                      <a:gd name="T64" fmla="*/ 255 w 334"/>
                      <a:gd name="T65" fmla="*/ 285 h 325"/>
                      <a:gd name="T66" fmla="*/ 249 w 334"/>
                      <a:gd name="T67" fmla="*/ 258 h 325"/>
                      <a:gd name="T68" fmla="*/ 275 w 334"/>
                      <a:gd name="T69" fmla="*/ 265 h 325"/>
                      <a:gd name="T70" fmla="*/ 294 w 334"/>
                      <a:gd name="T71" fmla="*/ 245 h 325"/>
                      <a:gd name="T72" fmla="*/ 287 w 334"/>
                      <a:gd name="T73" fmla="*/ 219 h 325"/>
                      <a:gd name="T74" fmla="*/ 309 w 334"/>
                      <a:gd name="T75" fmla="*/ 226 h 325"/>
                      <a:gd name="T76" fmla="*/ 332 w 334"/>
                      <a:gd name="T77" fmla="*/ 204 h 325"/>
                      <a:gd name="T78" fmla="*/ 325 w 334"/>
                      <a:gd name="T79" fmla="*/ 180 h 325"/>
                      <a:gd name="T80" fmla="*/ 325 w 334"/>
                      <a:gd name="T81" fmla="*/ 180 h 325"/>
                      <a:gd name="T82" fmla="*/ 286 w 334"/>
                      <a:gd name="T83" fmla="*/ 218 h 325"/>
                      <a:gd name="T84" fmla="*/ 286 w 334"/>
                      <a:gd name="T85" fmla="*/ 218 h 325"/>
                      <a:gd name="T86" fmla="*/ 286 w 334"/>
                      <a:gd name="T87" fmla="*/ 219 h 325"/>
                      <a:gd name="T88" fmla="*/ 286 w 334"/>
                      <a:gd name="T89" fmla="*/ 21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25">
                        <a:moveTo>
                          <a:pt x="325" y="180"/>
                        </a:moveTo>
                        <a:cubicBezTo>
                          <a:pt x="312" y="167"/>
                          <a:pt x="312" y="167"/>
                          <a:pt x="312" y="167"/>
                        </a:cubicBezTo>
                        <a:cubicBezTo>
                          <a:pt x="307" y="172"/>
                          <a:pt x="300" y="174"/>
                          <a:pt x="294" y="174"/>
                        </a:cubicBezTo>
                        <a:cubicBezTo>
                          <a:pt x="287" y="174"/>
                          <a:pt x="280" y="172"/>
                          <a:pt x="275" y="167"/>
                        </a:cubicBezTo>
                        <a:cubicBezTo>
                          <a:pt x="190" y="81"/>
                          <a:pt x="190" y="81"/>
                          <a:pt x="190" y="81"/>
                        </a:cubicBezTo>
                        <a:cubicBezTo>
                          <a:pt x="188" y="80"/>
                          <a:pt x="186" y="79"/>
                          <a:pt x="183" y="79"/>
                        </a:cubicBezTo>
                        <a:cubicBezTo>
                          <a:pt x="173" y="79"/>
                          <a:pt x="164" y="88"/>
                          <a:pt x="164" y="98"/>
                        </a:cubicBezTo>
                        <a:cubicBezTo>
                          <a:pt x="164" y="127"/>
                          <a:pt x="141" y="150"/>
                          <a:pt x="113" y="150"/>
                        </a:cubicBezTo>
                        <a:cubicBezTo>
                          <a:pt x="99" y="150"/>
                          <a:pt x="87" y="143"/>
                          <a:pt x="79" y="130"/>
                        </a:cubicBezTo>
                        <a:cubicBezTo>
                          <a:pt x="75" y="124"/>
                          <a:pt x="73" y="117"/>
                          <a:pt x="74" y="109"/>
                        </a:cubicBezTo>
                        <a:cubicBezTo>
                          <a:pt x="74" y="102"/>
                          <a:pt x="75" y="95"/>
                          <a:pt x="78" y="89"/>
                        </a:cubicBezTo>
                        <a:cubicBezTo>
                          <a:pt x="99" y="29"/>
                          <a:pt x="99" y="29"/>
                          <a:pt x="99" y="29"/>
                        </a:cubicBezTo>
                        <a:cubicBezTo>
                          <a:pt x="100" y="26"/>
                          <a:pt x="102" y="24"/>
                          <a:pt x="105" y="23"/>
                        </a:cubicBezTo>
                        <a:cubicBezTo>
                          <a:pt x="128" y="13"/>
                          <a:pt x="128" y="13"/>
                          <a:pt x="128" y="13"/>
                        </a:cubicBezTo>
                        <a:cubicBezTo>
                          <a:pt x="119" y="4"/>
                          <a:pt x="119" y="4"/>
                          <a:pt x="119" y="4"/>
                        </a:cubicBezTo>
                        <a:cubicBezTo>
                          <a:pt x="114" y="0"/>
                          <a:pt x="107" y="0"/>
                          <a:pt x="103" y="4"/>
                        </a:cubicBezTo>
                        <a:cubicBezTo>
                          <a:pt x="4" y="104"/>
                          <a:pt x="4" y="104"/>
                          <a:pt x="4" y="104"/>
                        </a:cubicBezTo>
                        <a:cubicBezTo>
                          <a:pt x="0" y="108"/>
                          <a:pt x="0" y="115"/>
                          <a:pt x="4" y="119"/>
                        </a:cubicBezTo>
                        <a:cubicBezTo>
                          <a:pt x="29" y="144"/>
                          <a:pt x="29" y="144"/>
                          <a:pt x="29" y="144"/>
                        </a:cubicBezTo>
                        <a:cubicBezTo>
                          <a:pt x="45" y="132"/>
                          <a:pt x="69" y="132"/>
                          <a:pt x="83" y="147"/>
                        </a:cubicBezTo>
                        <a:cubicBezTo>
                          <a:pt x="90" y="153"/>
                          <a:pt x="93" y="162"/>
                          <a:pt x="95" y="171"/>
                        </a:cubicBezTo>
                        <a:cubicBezTo>
                          <a:pt x="103" y="172"/>
                          <a:pt x="112" y="175"/>
                          <a:pt x="118" y="182"/>
                        </a:cubicBezTo>
                        <a:cubicBezTo>
                          <a:pt x="124" y="188"/>
                          <a:pt x="128" y="197"/>
                          <a:pt x="129" y="206"/>
                        </a:cubicBezTo>
                        <a:cubicBezTo>
                          <a:pt x="138" y="207"/>
                          <a:pt x="146" y="210"/>
                          <a:pt x="153" y="217"/>
                        </a:cubicBezTo>
                        <a:cubicBezTo>
                          <a:pt x="159" y="223"/>
                          <a:pt x="163" y="232"/>
                          <a:pt x="164" y="241"/>
                        </a:cubicBezTo>
                        <a:cubicBezTo>
                          <a:pt x="179" y="243"/>
                          <a:pt x="192" y="252"/>
                          <a:pt x="197" y="271"/>
                        </a:cubicBezTo>
                        <a:cubicBezTo>
                          <a:pt x="202" y="286"/>
                          <a:pt x="196" y="299"/>
                          <a:pt x="184" y="312"/>
                        </a:cubicBezTo>
                        <a:cubicBezTo>
                          <a:pt x="171" y="324"/>
                          <a:pt x="171" y="324"/>
                          <a:pt x="171" y="324"/>
                        </a:cubicBezTo>
                        <a:cubicBezTo>
                          <a:pt x="173" y="324"/>
                          <a:pt x="177" y="325"/>
                          <a:pt x="179" y="325"/>
                        </a:cubicBezTo>
                        <a:cubicBezTo>
                          <a:pt x="194" y="325"/>
                          <a:pt x="207" y="313"/>
                          <a:pt x="207" y="298"/>
                        </a:cubicBezTo>
                        <a:cubicBezTo>
                          <a:pt x="207" y="295"/>
                          <a:pt x="206" y="292"/>
                          <a:pt x="205" y="289"/>
                        </a:cubicBezTo>
                        <a:cubicBezTo>
                          <a:pt x="211" y="300"/>
                          <a:pt x="223" y="307"/>
                          <a:pt x="237" y="303"/>
                        </a:cubicBezTo>
                        <a:cubicBezTo>
                          <a:pt x="246" y="300"/>
                          <a:pt x="253" y="293"/>
                          <a:pt x="255" y="285"/>
                        </a:cubicBezTo>
                        <a:cubicBezTo>
                          <a:pt x="258" y="274"/>
                          <a:pt x="255" y="265"/>
                          <a:pt x="249" y="258"/>
                        </a:cubicBezTo>
                        <a:cubicBezTo>
                          <a:pt x="256" y="265"/>
                          <a:pt x="265" y="268"/>
                          <a:pt x="275" y="265"/>
                        </a:cubicBezTo>
                        <a:cubicBezTo>
                          <a:pt x="284" y="263"/>
                          <a:pt x="292" y="255"/>
                          <a:pt x="294" y="245"/>
                        </a:cubicBezTo>
                        <a:cubicBezTo>
                          <a:pt x="297" y="235"/>
                          <a:pt x="293" y="226"/>
                          <a:pt x="287" y="219"/>
                        </a:cubicBezTo>
                        <a:cubicBezTo>
                          <a:pt x="293" y="224"/>
                          <a:pt x="300" y="227"/>
                          <a:pt x="309" y="226"/>
                        </a:cubicBezTo>
                        <a:cubicBezTo>
                          <a:pt x="320" y="225"/>
                          <a:pt x="330" y="216"/>
                          <a:pt x="332" y="204"/>
                        </a:cubicBezTo>
                        <a:cubicBezTo>
                          <a:pt x="334" y="195"/>
                          <a:pt x="331" y="186"/>
                          <a:pt x="325" y="180"/>
                        </a:cubicBezTo>
                        <a:cubicBezTo>
                          <a:pt x="325" y="180"/>
                          <a:pt x="325" y="180"/>
                          <a:pt x="325" y="180"/>
                        </a:cubicBezTo>
                        <a:close/>
                        <a:moveTo>
                          <a:pt x="286" y="218"/>
                        </a:moveTo>
                        <a:cubicBezTo>
                          <a:pt x="286" y="218"/>
                          <a:pt x="286" y="218"/>
                          <a:pt x="286" y="218"/>
                        </a:cubicBezTo>
                        <a:cubicBezTo>
                          <a:pt x="286" y="218"/>
                          <a:pt x="286" y="219"/>
                          <a:pt x="286" y="219"/>
                        </a:cubicBezTo>
                        <a:cubicBezTo>
                          <a:pt x="286" y="219"/>
                          <a:pt x="286" y="218"/>
                          <a:pt x="286" y="2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3" name="Freeform 6">
                    <a:extLst>
                      <a:ext uri="{FF2B5EF4-FFF2-40B4-BE49-F238E27FC236}">
                        <a16:creationId xmlns:a16="http://schemas.microsoft.com/office/drawing/2014/main" id="{7BCBC459-36FC-43D1-9FEF-46714A09D9EE}"/>
                      </a:ext>
                    </a:extLst>
                  </p:cNvPr>
                  <p:cNvSpPr>
                    <a:spLocks/>
                  </p:cNvSpPr>
                  <p:nvPr/>
                </p:nvSpPr>
                <p:spPr bwMode="auto">
                  <a:xfrm>
                    <a:off x="3347" y="1714"/>
                    <a:ext cx="75" cy="74"/>
                  </a:xfrm>
                  <a:custGeom>
                    <a:avLst/>
                    <a:gdLst>
                      <a:gd name="T0" fmla="*/ 63 w 73"/>
                      <a:gd name="T1" fmla="*/ 44 h 73"/>
                      <a:gd name="T2" fmla="*/ 44 w 73"/>
                      <a:gd name="T3" fmla="*/ 64 h 73"/>
                      <a:gd name="T4" fmla="*/ 9 w 73"/>
                      <a:gd name="T5" fmla="*/ 64 h 73"/>
                      <a:gd name="T6" fmla="*/ 9 w 73"/>
                      <a:gd name="T7" fmla="*/ 64 h 73"/>
                      <a:gd name="T8" fmla="*/ 9 w 73"/>
                      <a:gd name="T9" fmla="*/ 29 h 73"/>
                      <a:gd name="T10" fmla="*/ 28 w 73"/>
                      <a:gd name="T11" fmla="*/ 9 h 73"/>
                      <a:gd name="T12" fmla="*/ 63 w 73"/>
                      <a:gd name="T13" fmla="*/ 9 h 73"/>
                      <a:gd name="T14" fmla="*/ 63 w 73"/>
                      <a:gd name="T15" fmla="*/ 9 h 73"/>
                      <a:gd name="T16" fmla="*/ 63 w 73"/>
                      <a:gd name="T17" fmla="*/ 4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63" y="44"/>
                        </a:moveTo>
                        <a:cubicBezTo>
                          <a:pt x="44" y="64"/>
                          <a:pt x="44" y="64"/>
                          <a:pt x="44" y="64"/>
                        </a:cubicBezTo>
                        <a:cubicBezTo>
                          <a:pt x="34" y="73"/>
                          <a:pt x="19" y="73"/>
                          <a:pt x="9" y="64"/>
                        </a:cubicBezTo>
                        <a:cubicBezTo>
                          <a:pt x="9" y="64"/>
                          <a:pt x="9" y="64"/>
                          <a:pt x="9" y="64"/>
                        </a:cubicBezTo>
                        <a:cubicBezTo>
                          <a:pt x="0" y="54"/>
                          <a:pt x="0" y="38"/>
                          <a:pt x="9" y="29"/>
                        </a:cubicBezTo>
                        <a:cubicBezTo>
                          <a:pt x="28" y="9"/>
                          <a:pt x="28" y="9"/>
                          <a:pt x="28" y="9"/>
                        </a:cubicBezTo>
                        <a:cubicBezTo>
                          <a:pt x="38" y="0"/>
                          <a:pt x="54" y="0"/>
                          <a:pt x="63" y="9"/>
                        </a:cubicBezTo>
                        <a:cubicBezTo>
                          <a:pt x="63" y="9"/>
                          <a:pt x="63" y="9"/>
                          <a:pt x="63" y="9"/>
                        </a:cubicBezTo>
                        <a:cubicBezTo>
                          <a:pt x="73" y="19"/>
                          <a:pt x="73" y="35"/>
                          <a:pt x="63"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 name="Freeform 7">
                    <a:extLst>
                      <a:ext uri="{FF2B5EF4-FFF2-40B4-BE49-F238E27FC236}">
                        <a16:creationId xmlns:a16="http://schemas.microsoft.com/office/drawing/2014/main" id="{F40F0A82-3C84-44BD-BA6E-64697E179770}"/>
                      </a:ext>
                    </a:extLst>
                  </p:cNvPr>
                  <p:cNvSpPr>
                    <a:spLocks/>
                  </p:cNvSpPr>
                  <p:nvPr/>
                </p:nvSpPr>
                <p:spPr bwMode="auto">
                  <a:xfrm>
                    <a:off x="3311" y="1678"/>
                    <a:ext cx="75" cy="74"/>
                  </a:xfrm>
                  <a:custGeom>
                    <a:avLst/>
                    <a:gdLst>
                      <a:gd name="T0" fmla="*/ 64 w 73"/>
                      <a:gd name="T1" fmla="*/ 44 h 73"/>
                      <a:gd name="T2" fmla="*/ 44 w 73"/>
                      <a:gd name="T3" fmla="*/ 64 h 73"/>
                      <a:gd name="T4" fmla="*/ 9 w 73"/>
                      <a:gd name="T5" fmla="*/ 64 h 73"/>
                      <a:gd name="T6" fmla="*/ 9 w 73"/>
                      <a:gd name="T7" fmla="*/ 64 h 73"/>
                      <a:gd name="T8" fmla="*/ 9 w 73"/>
                      <a:gd name="T9" fmla="*/ 29 h 73"/>
                      <a:gd name="T10" fmla="*/ 29 w 73"/>
                      <a:gd name="T11" fmla="*/ 9 h 73"/>
                      <a:gd name="T12" fmla="*/ 64 w 73"/>
                      <a:gd name="T13" fmla="*/ 9 h 73"/>
                      <a:gd name="T14" fmla="*/ 64 w 73"/>
                      <a:gd name="T15" fmla="*/ 9 h 73"/>
                      <a:gd name="T16" fmla="*/ 64 w 73"/>
                      <a:gd name="T17" fmla="*/ 4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64" y="44"/>
                        </a:moveTo>
                        <a:cubicBezTo>
                          <a:pt x="44" y="64"/>
                          <a:pt x="44" y="64"/>
                          <a:pt x="44" y="64"/>
                        </a:cubicBezTo>
                        <a:cubicBezTo>
                          <a:pt x="35" y="73"/>
                          <a:pt x="19" y="73"/>
                          <a:pt x="9" y="64"/>
                        </a:cubicBezTo>
                        <a:cubicBezTo>
                          <a:pt x="9" y="64"/>
                          <a:pt x="9" y="64"/>
                          <a:pt x="9" y="64"/>
                        </a:cubicBezTo>
                        <a:cubicBezTo>
                          <a:pt x="0" y="54"/>
                          <a:pt x="0" y="39"/>
                          <a:pt x="9" y="29"/>
                        </a:cubicBezTo>
                        <a:cubicBezTo>
                          <a:pt x="29" y="9"/>
                          <a:pt x="29" y="9"/>
                          <a:pt x="29" y="9"/>
                        </a:cubicBezTo>
                        <a:cubicBezTo>
                          <a:pt x="38" y="0"/>
                          <a:pt x="54" y="0"/>
                          <a:pt x="64" y="9"/>
                        </a:cubicBezTo>
                        <a:cubicBezTo>
                          <a:pt x="64" y="9"/>
                          <a:pt x="64" y="9"/>
                          <a:pt x="64" y="9"/>
                        </a:cubicBezTo>
                        <a:cubicBezTo>
                          <a:pt x="73" y="19"/>
                          <a:pt x="73"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 name="Freeform 8">
                    <a:extLst>
                      <a:ext uri="{FF2B5EF4-FFF2-40B4-BE49-F238E27FC236}">
                        <a16:creationId xmlns:a16="http://schemas.microsoft.com/office/drawing/2014/main" id="{A6E220D5-8776-40F9-B587-C521F54B02CF}"/>
                      </a:ext>
                    </a:extLst>
                  </p:cNvPr>
                  <p:cNvSpPr>
                    <a:spLocks/>
                  </p:cNvSpPr>
                  <p:nvPr/>
                </p:nvSpPr>
                <p:spPr bwMode="auto">
                  <a:xfrm>
                    <a:off x="3275" y="1642"/>
                    <a:ext cx="75" cy="76"/>
                  </a:xfrm>
                  <a:custGeom>
                    <a:avLst/>
                    <a:gdLst>
                      <a:gd name="T0" fmla="*/ 64 w 73"/>
                      <a:gd name="T1" fmla="*/ 44 h 74"/>
                      <a:gd name="T2" fmla="*/ 44 w 73"/>
                      <a:gd name="T3" fmla="*/ 64 h 74"/>
                      <a:gd name="T4" fmla="*/ 10 w 73"/>
                      <a:gd name="T5" fmla="*/ 64 h 74"/>
                      <a:gd name="T6" fmla="*/ 10 w 73"/>
                      <a:gd name="T7" fmla="*/ 64 h 74"/>
                      <a:gd name="T8" fmla="*/ 10 w 73"/>
                      <a:gd name="T9" fmla="*/ 29 h 74"/>
                      <a:gd name="T10" fmla="*/ 29 w 73"/>
                      <a:gd name="T11" fmla="*/ 9 h 74"/>
                      <a:gd name="T12" fmla="*/ 64 w 73"/>
                      <a:gd name="T13" fmla="*/ 9 h 74"/>
                      <a:gd name="T14" fmla="*/ 64 w 73"/>
                      <a:gd name="T15" fmla="*/ 9 h 74"/>
                      <a:gd name="T16" fmla="*/ 64 w 73"/>
                      <a:gd name="T17"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4">
                        <a:moveTo>
                          <a:pt x="64" y="44"/>
                        </a:moveTo>
                        <a:cubicBezTo>
                          <a:pt x="44" y="64"/>
                          <a:pt x="44" y="64"/>
                          <a:pt x="44" y="64"/>
                        </a:cubicBezTo>
                        <a:cubicBezTo>
                          <a:pt x="35" y="74"/>
                          <a:pt x="19" y="74"/>
                          <a:pt x="10" y="64"/>
                        </a:cubicBezTo>
                        <a:cubicBezTo>
                          <a:pt x="10" y="64"/>
                          <a:pt x="10" y="64"/>
                          <a:pt x="10" y="64"/>
                        </a:cubicBezTo>
                        <a:cubicBezTo>
                          <a:pt x="0" y="54"/>
                          <a:pt x="0" y="39"/>
                          <a:pt x="10" y="29"/>
                        </a:cubicBezTo>
                        <a:cubicBezTo>
                          <a:pt x="29" y="9"/>
                          <a:pt x="29" y="9"/>
                          <a:pt x="29" y="9"/>
                        </a:cubicBezTo>
                        <a:cubicBezTo>
                          <a:pt x="39" y="0"/>
                          <a:pt x="54" y="0"/>
                          <a:pt x="64" y="9"/>
                        </a:cubicBezTo>
                        <a:cubicBezTo>
                          <a:pt x="64" y="9"/>
                          <a:pt x="64" y="9"/>
                          <a:pt x="64" y="9"/>
                        </a:cubicBezTo>
                        <a:cubicBezTo>
                          <a:pt x="73" y="19"/>
                          <a:pt x="73"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 name="Freeform 9">
                    <a:extLst>
                      <a:ext uri="{FF2B5EF4-FFF2-40B4-BE49-F238E27FC236}">
                        <a16:creationId xmlns:a16="http://schemas.microsoft.com/office/drawing/2014/main" id="{695C1A1F-5B38-4F65-9297-49ADA157A2BE}"/>
                      </a:ext>
                    </a:extLst>
                  </p:cNvPr>
                  <p:cNvSpPr>
                    <a:spLocks/>
                  </p:cNvSpPr>
                  <p:nvPr/>
                </p:nvSpPr>
                <p:spPr bwMode="auto">
                  <a:xfrm>
                    <a:off x="3239" y="1607"/>
                    <a:ext cx="76" cy="75"/>
                  </a:xfrm>
                  <a:custGeom>
                    <a:avLst/>
                    <a:gdLst>
                      <a:gd name="T0" fmla="*/ 64 w 74"/>
                      <a:gd name="T1" fmla="*/ 44 h 74"/>
                      <a:gd name="T2" fmla="*/ 45 w 74"/>
                      <a:gd name="T3" fmla="*/ 64 h 74"/>
                      <a:gd name="T4" fmla="*/ 10 w 74"/>
                      <a:gd name="T5" fmla="*/ 64 h 74"/>
                      <a:gd name="T6" fmla="*/ 10 w 74"/>
                      <a:gd name="T7" fmla="*/ 64 h 74"/>
                      <a:gd name="T8" fmla="*/ 10 w 74"/>
                      <a:gd name="T9" fmla="*/ 29 h 74"/>
                      <a:gd name="T10" fmla="*/ 29 w 74"/>
                      <a:gd name="T11" fmla="*/ 10 h 74"/>
                      <a:gd name="T12" fmla="*/ 64 w 74"/>
                      <a:gd name="T13" fmla="*/ 10 h 74"/>
                      <a:gd name="T14" fmla="*/ 64 w 74"/>
                      <a:gd name="T15" fmla="*/ 10 h 74"/>
                      <a:gd name="T16" fmla="*/ 64 w 74"/>
                      <a:gd name="T17"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4">
                        <a:moveTo>
                          <a:pt x="64" y="44"/>
                        </a:moveTo>
                        <a:cubicBezTo>
                          <a:pt x="45" y="64"/>
                          <a:pt x="45" y="64"/>
                          <a:pt x="45" y="64"/>
                        </a:cubicBezTo>
                        <a:cubicBezTo>
                          <a:pt x="35" y="74"/>
                          <a:pt x="20" y="74"/>
                          <a:pt x="10" y="64"/>
                        </a:cubicBezTo>
                        <a:cubicBezTo>
                          <a:pt x="10" y="64"/>
                          <a:pt x="10" y="64"/>
                          <a:pt x="10" y="64"/>
                        </a:cubicBezTo>
                        <a:cubicBezTo>
                          <a:pt x="0" y="54"/>
                          <a:pt x="0" y="39"/>
                          <a:pt x="10" y="29"/>
                        </a:cubicBezTo>
                        <a:cubicBezTo>
                          <a:pt x="29" y="10"/>
                          <a:pt x="29" y="10"/>
                          <a:pt x="29" y="10"/>
                        </a:cubicBezTo>
                        <a:cubicBezTo>
                          <a:pt x="39" y="0"/>
                          <a:pt x="55" y="0"/>
                          <a:pt x="64" y="10"/>
                        </a:cubicBezTo>
                        <a:cubicBezTo>
                          <a:pt x="64" y="10"/>
                          <a:pt x="64" y="10"/>
                          <a:pt x="64" y="10"/>
                        </a:cubicBezTo>
                        <a:cubicBezTo>
                          <a:pt x="74" y="19"/>
                          <a:pt x="74"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 name="Freeform 10">
                    <a:extLst>
                      <a:ext uri="{FF2B5EF4-FFF2-40B4-BE49-F238E27FC236}">
                        <a16:creationId xmlns:a16="http://schemas.microsoft.com/office/drawing/2014/main" id="{FE228EF6-03B5-4A83-987F-89BC5E8B45DE}"/>
                      </a:ext>
                    </a:extLst>
                  </p:cNvPr>
                  <p:cNvSpPr>
                    <a:spLocks/>
                  </p:cNvSpPr>
                  <p:nvPr/>
                </p:nvSpPr>
                <p:spPr bwMode="auto">
                  <a:xfrm>
                    <a:off x="3324" y="1450"/>
                    <a:ext cx="259" cy="167"/>
                  </a:xfrm>
                  <a:custGeom>
                    <a:avLst/>
                    <a:gdLst>
                      <a:gd name="T0" fmla="*/ 132 w 252"/>
                      <a:gd name="T1" fmla="*/ 1 h 164"/>
                      <a:gd name="T2" fmla="*/ 28 w 252"/>
                      <a:gd name="T3" fmla="*/ 41 h 164"/>
                      <a:gd name="T4" fmla="*/ 22 w 252"/>
                      <a:gd name="T5" fmla="*/ 48 h 164"/>
                      <a:gd name="T6" fmla="*/ 3 w 252"/>
                      <a:gd name="T7" fmla="*/ 100 h 164"/>
                      <a:gd name="T8" fmla="*/ 0 w 252"/>
                      <a:gd name="T9" fmla="*/ 115 h 164"/>
                      <a:gd name="T10" fmla="*/ 7 w 252"/>
                      <a:gd name="T11" fmla="*/ 132 h 164"/>
                      <a:gd name="T12" fmla="*/ 23 w 252"/>
                      <a:gd name="T13" fmla="*/ 139 h 164"/>
                      <a:gd name="T14" fmla="*/ 58 w 252"/>
                      <a:gd name="T15" fmla="*/ 103 h 164"/>
                      <a:gd name="T16" fmla="*/ 93 w 252"/>
                      <a:gd name="T17" fmla="*/ 68 h 164"/>
                      <a:gd name="T18" fmla="*/ 111 w 252"/>
                      <a:gd name="T19" fmla="*/ 74 h 164"/>
                      <a:gd name="T20" fmla="*/ 197 w 252"/>
                      <a:gd name="T21" fmla="*/ 160 h 164"/>
                      <a:gd name="T22" fmla="*/ 212 w 252"/>
                      <a:gd name="T23" fmla="*/ 160 h 164"/>
                      <a:gd name="T24" fmla="*/ 248 w 252"/>
                      <a:gd name="T25" fmla="*/ 124 h 164"/>
                      <a:gd name="T26" fmla="*/ 248 w 252"/>
                      <a:gd name="T27" fmla="*/ 108 h 164"/>
                      <a:gd name="T28" fmla="*/ 143 w 252"/>
                      <a:gd name="T29" fmla="*/ 3 h 164"/>
                      <a:gd name="T30" fmla="*/ 132 w 252"/>
                      <a:gd name="T31" fmla="*/ 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2" h="164">
                        <a:moveTo>
                          <a:pt x="132" y="1"/>
                        </a:moveTo>
                        <a:cubicBezTo>
                          <a:pt x="28" y="41"/>
                          <a:pt x="28" y="41"/>
                          <a:pt x="28" y="41"/>
                        </a:cubicBezTo>
                        <a:cubicBezTo>
                          <a:pt x="25" y="42"/>
                          <a:pt x="23" y="45"/>
                          <a:pt x="22" y="48"/>
                        </a:cubicBezTo>
                        <a:cubicBezTo>
                          <a:pt x="3" y="100"/>
                          <a:pt x="3" y="100"/>
                          <a:pt x="3" y="100"/>
                        </a:cubicBezTo>
                        <a:cubicBezTo>
                          <a:pt x="1" y="105"/>
                          <a:pt x="0" y="110"/>
                          <a:pt x="0" y="115"/>
                        </a:cubicBezTo>
                        <a:cubicBezTo>
                          <a:pt x="0" y="122"/>
                          <a:pt x="3" y="127"/>
                          <a:pt x="7" y="132"/>
                        </a:cubicBezTo>
                        <a:cubicBezTo>
                          <a:pt x="11" y="136"/>
                          <a:pt x="17" y="139"/>
                          <a:pt x="23" y="139"/>
                        </a:cubicBezTo>
                        <a:cubicBezTo>
                          <a:pt x="43" y="139"/>
                          <a:pt x="58" y="123"/>
                          <a:pt x="58" y="103"/>
                        </a:cubicBezTo>
                        <a:cubicBezTo>
                          <a:pt x="58" y="84"/>
                          <a:pt x="74" y="68"/>
                          <a:pt x="93" y="68"/>
                        </a:cubicBezTo>
                        <a:cubicBezTo>
                          <a:pt x="100" y="68"/>
                          <a:pt x="106" y="70"/>
                          <a:pt x="111" y="74"/>
                        </a:cubicBezTo>
                        <a:cubicBezTo>
                          <a:pt x="197" y="160"/>
                          <a:pt x="197" y="160"/>
                          <a:pt x="197" y="160"/>
                        </a:cubicBezTo>
                        <a:cubicBezTo>
                          <a:pt x="201" y="164"/>
                          <a:pt x="208" y="164"/>
                          <a:pt x="212" y="160"/>
                        </a:cubicBezTo>
                        <a:cubicBezTo>
                          <a:pt x="221" y="150"/>
                          <a:pt x="238" y="134"/>
                          <a:pt x="248" y="124"/>
                        </a:cubicBezTo>
                        <a:cubicBezTo>
                          <a:pt x="252" y="119"/>
                          <a:pt x="252" y="113"/>
                          <a:pt x="248" y="108"/>
                        </a:cubicBezTo>
                        <a:cubicBezTo>
                          <a:pt x="143" y="3"/>
                          <a:pt x="143" y="3"/>
                          <a:pt x="143" y="3"/>
                        </a:cubicBezTo>
                        <a:cubicBezTo>
                          <a:pt x="140" y="0"/>
                          <a:pt x="135" y="0"/>
                          <a:pt x="1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51" name="Group 50">
              <a:extLst>
                <a:ext uri="{FF2B5EF4-FFF2-40B4-BE49-F238E27FC236}">
                  <a16:creationId xmlns:a16="http://schemas.microsoft.com/office/drawing/2014/main" id="{8E688190-86BD-45BD-A040-6D27AC7899F8}"/>
                </a:ext>
              </a:extLst>
            </p:cNvPr>
            <p:cNvGrpSpPr/>
            <p:nvPr/>
          </p:nvGrpSpPr>
          <p:grpSpPr>
            <a:xfrm>
              <a:off x="3742092" y="4121818"/>
              <a:ext cx="336922" cy="341793"/>
              <a:chOff x="3742092" y="4121818"/>
              <a:chExt cx="336922" cy="341793"/>
            </a:xfrm>
          </p:grpSpPr>
          <p:pic>
            <p:nvPicPr>
              <p:cNvPr id="254" name="Picture 253">
                <a:hlinkClick r:id="rId34"/>
                <a:extLst>
                  <a:ext uri="{FF2B5EF4-FFF2-40B4-BE49-F238E27FC236}">
                    <a16:creationId xmlns:a16="http://schemas.microsoft.com/office/drawing/2014/main" id="{050295FE-2171-482D-A3A5-CD55DA939AD6}"/>
                  </a:ext>
                </a:extLst>
              </p:cNvPr>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3742092" y="4121818"/>
                <a:ext cx="253559" cy="253560"/>
              </a:xfrm>
              <a:prstGeom prst="rect">
                <a:avLst/>
              </a:prstGeom>
            </p:spPr>
          </p:pic>
          <p:grpSp>
            <p:nvGrpSpPr>
              <p:cNvPr id="258" name="Group 257">
                <a:extLst>
                  <a:ext uri="{FF2B5EF4-FFF2-40B4-BE49-F238E27FC236}">
                    <a16:creationId xmlns:a16="http://schemas.microsoft.com/office/drawing/2014/main" id="{1003F75D-5D70-4355-9840-28CD2C1B48E3}"/>
                  </a:ext>
                </a:extLst>
              </p:cNvPr>
              <p:cNvGrpSpPr/>
              <p:nvPr/>
            </p:nvGrpSpPr>
            <p:grpSpPr>
              <a:xfrm>
                <a:off x="3905010" y="4289609"/>
                <a:ext cx="174004" cy="174002"/>
                <a:chOff x="3445377" y="4314828"/>
                <a:chExt cx="174004" cy="174002"/>
              </a:xfrm>
            </p:grpSpPr>
            <p:sp>
              <p:nvSpPr>
                <p:cNvPr id="260" name="Oval 259">
                  <a:extLst>
                    <a:ext uri="{FF2B5EF4-FFF2-40B4-BE49-F238E27FC236}">
                      <a16:creationId xmlns:a16="http://schemas.microsoft.com/office/drawing/2014/main" id="{EC687C8C-C535-443B-9B0D-A47050FAEF86}"/>
                    </a:ext>
                  </a:extLst>
                </p:cNvPr>
                <p:cNvSpPr/>
                <p:nvPr/>
              </p:nvSpPr>
              <p:spPr bwMode="auto">
                <a:xfrm>
                  <a:off x="3445377" y="4314828"/>
                  <a:ext cx="174004" cy="17400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grpSp>
              <p:nvGrpSpPr>
                <p:cNvPr id="262" name="Group 4">
                  <a:extLst>
                    <a:ext uri="{FF2B5EF4-FFF2-40B4-BE49-F238E27FC236}">
                      <a16:creationId xmlns:a16="http://schemas.microsoft.com/office/drawing/2014/main" id="{4141E579-6CBE-40A8-BA0C-99B857F93C30}"/>
                    </a:ext>
                  </a:extLst>
                </p:cNvPr>
                <p:cNvGrpSpPr>
                  <a:grpSpLocks noChangeAspect="1"/>
                </p:cNvGrpSpPr>
                <p:nvPr/>
              </p:nvGrpSpPr>
              <p:grpSpPr bwMode="auto">
                <a:xfrm>
                  <a:off x="3470135" y="4342230"/>
                  <a:ext cx="124488" cy="119198"/>
                  <a:chOff x="3230" y="1450"/>
                  <a:chExt cx="353" cy="338"/>
                </a:xfrm>
                <a:solidFill>
                  <a:schemeClr val="tx1"/>
                </a:solidFill>
              </p:grpSpPr>
              <p:sp>
                <p:nvSpPr>
                  <p:cNvPr id="263" name="Freeform 5">
                    <a:extLst>
                      <a:ext uri="{FF2B5EF4-FFF2-40B4-BE49-F238E27FC236}">
                        <a16:creationId xmlns:a16="http://schemas.microsoft.com/office/drawing/2014/main" id="{6395A723-0992-4DBD-850F-EAFFB8E0EDAF}"/>
                      </a:ext>
                    </a:extLst>
                  </p:cNvPr>
                  <p:cNvSpPr>
                    <a:spLocks noEditPoints="1"/>
                  </p:cNvSpPr>
                  <p:nvPr/>
                </p:nvSpPr>
                <p:spPr bwMode="auto">
                  <a:xfrm>
                    <a:off x="3230" y="1456"/>
                    <a:ext cx="344" cy="331"/>
                  </a:xfrm>
                  <a:custGeom>
                    <a:avLst/>
                    <a:gdLst>
                      <a:gd name="T0" fmla="*/ 325 w 334"/>
                      <a:gd name="T1" fmla="*/ 180 h 325"/>
                      <a:gd name="T2" fmla="*/ 312 w 334"/>
                      <a:gd name="T3" fmla="*/ 167 h 325"/>
                      <a:gd name="T4" fmla="*/ 294 w 334"/>
                      <a:gd name="T5" fmla="*/ 174 h 325"/>
                      <a:gd name="T6" fmla="*/ 275 w 334"/>
                      <a:gd name="T7" fmla="*/ 167 h 325"/>
                      <a:gd name="T8" fmla="*/ 190 w 334"/>
                      <a:gd name="T9" fmla="*/ 81 h 325"/>
                      <a:gd name="T10" fmla="*/ 183 w 334"/>
                      <a:gd name="T11" fmla="*/ 79 h 325"/>
                      <a:gd name="T12" fmla="*/ 164 w 334"/>
                      <a:gd name="T13" fmla="*/ 98 h 325"/>
                      <a:gd name="T14" fmla="*/ 113 w 334"/>
                      <a:gd name="T15" fmla="*/ 150 h 325"/>
                      <a:gd name="T16" fmla="*/ 79 w 334"/>
                      <a:gd name="T17" fmla="*/ 130 h 325"/>
                      <a:gd name="T18" fmla="*/ 74 w 334"/>
                      <a:gd name="T19" fmla="*/ 109 h 325"/>
                      <a:gd name="T20" fmla="*/ 78 w 334"/>
                      <a:gd name="T21" fmla="*/ 89 h 325"/>
                      <a:gd name="T22" fmla="*/ 99 w 334"/>
                      <a:gd name="T23" fmla="*/ 29 h 325"/>
                      <a:gd name="T24" fmla="*/ 105 w 334"/>
                      <a:gd name="T25" fmla="*/ 23 h 325"/>
                      <a:gd name="T26" fmla="*/ 128 w 334"/>
                      <a:gd name="T27" fmla="*/ 13 h 325"/>
                      <a:gd name="T28" fmla="*/ 119 w 334"/>
                      <a:gd name="T29" fmla="*/ 4 h 325"/>
                      <a:gd name="T30" fmla="*/ 103 w 334"/>
                      <a:gd name="T31" fmla="*/ 4 h 325"/>
                      <a:gd name="T32" fmla="*/ 4 w 334"/>
                      <a:gd name="T33" fmla="*/ 104 h 325"/>
                      <a:gd name="T34" fmla="*/ 4 w 334"/>
                      <a:gd name="T35" fmla="*/ 119 h 325"/>
                      <a:gd name="T36" fmla="*/ 29 w 334"/>
                      <a:gd name="T37" fmla="*/ 144 h 325"/>
                      <a:gd name="T38" fmla="*/ 83 w 334"/>
                      <a:gd name="T39" fmla="*/ 147 h 325"/>
                      <a:gd name="T40" fmla="*/ 95 w 334"/>
                      <a:gd name="T41" fmla="*/ 171 h 325"/>
                      <a:gd name="T42" fmla="*/ 118 w 334"/>
                      <a:gd name="T43" fmla="*/ 182 h 325"/>
                      <a:gd name="T44" fmla="*/ 129 w 334"/>
                      <a:gd name="T45" fmla="*/ 206 h 325"/>
                      <a:gd name="T46" fmla="*/ 153 w 334"/>
                      <a:gd name="T47" fmla="*/ 217 h 325"/>
                      <a:gd name="T48" fmla="*/ 164 w 334"/>
                      <a:gd name="T49" fmla="*/ 241 h 325"/>
                      <a:gd name="T50" fmla="*/ 197 w 334"/>
                      <a:gd name="T51" fmla="*/ 271 h 325"/>
                      <a:gd name="T52" fmla="*/ 184 w 334"/>
                      <a:gd name="T53" fmla="*/ 312 h 325"/>
                      <a:gd name="T54" fmla="*/ 171 w 334"/>
                      <a:gd name="T55" fmla="*/ 324 h 325"/>
                      <a:gd name="T56" fmla="*/ 179 w 334"/>
                      <a:gd name="T57" fmla="*/ 325 h 325"/>
                      <a:gd name="T58" fmla="*/ 207 w 334"/>
                      <a:gd name="T59" fmla="*/ 298 h 325"/>
                      <a:gd name="T60" fmla="*/ 205 w 334"/>
                      <a:gd name="T61" fmla="*/ 289 h 325"/>
                      <a:gd name="T62" fmla="*/ 237 w 334"/>
                      <a:gd name="T63" fmla="*/ 303 h 325"/>
                      <a:gd name="T64" fmla="*/ 255 w 334"/>
                      <a:gd name="T65" fmla="*/ 285 h 325"/>
                      <a:gd name="T66" fmla="*/ 249 w 334"/>
                      <a:gd name="T67" fmla="*/ 258 h 325"/>
                      <a:gd name="T68" fmla="*/ 275 w 334"/>
                      <a:gd name="T69" fmla="*/ 265 h 325"/>
                      <a:gd name="T70" fmla="*/ 294 w 334"/>
                      <a:gd name="T71" fmla="*/ 245 h 325"/>
                      <a:gd name="T72" fmla="*/ 287 w 334"/>
                      <a:gd name="T73" fmla="*/ 219 h 325"/>
                      <a:gd name="T74" fmla="*/ 309 w 334"/>
                      <a:gd name="T75" fmla="*/ 226 h 325"/>
                      <a:gd name="T76" fmla="*/ 332 w 334"/>
                      <a:gd name="T77" fmla="*/ 204 h 325"/>
                      <a:gd name="T78" fmla="*/ 325 w 334"/>
                      <a:gd name="T79" fmla="*/ 180 h 325"/>
                      <a:gd name="T80" fmla="*/ 325 w 334"/>
                      <a:gd name="T81" fmla="*/ 180 h 325"/>
                      <a:gd name="T82" fmla="*/ 286 w 334"/>
                      <a:gd name="T83" fmla="*/ 218 h 325"/>
                      <a:gd name="T84" fmla="*/ 286 w 334"/>
                      <a:gd name="T85" fmla="*/ 218 h 325"/>
                      <a:gd name="T86" fmla="*/ 286 w 334"/>
                      <a:gd name="T87" fmla="*/ 219 h 325"/>
                      <a:gd name="T88" fmla="*/ 286 w 334"/>
                      <a:gd name="T89" fmla="*/ 21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25">
                        <a:moveTo>
                          <a:pt x="325" y="180"/>
                        </a:moveTo>
                        <a:cubicBezTo>
                          <a:pt x="312" y="167"/>
                          <a:pt x="312" y="167"/>
                          <a:pt x="312" y="167"/>
                        </a:cubicBezTo>
                        <a:cubicBezTo>
                          <a:pt x="307" y="172"/>
                          <a:pt x="300" y="174"/>
                          <a:pt x="294" y="174"/>
                        </a:cubicBezTo>
                        <a:cubicBezTo>
                          <a:pt x="287" y="174"/>
                          <a:pt x="280" y="172"/>
                          <a:pt x="275" y="167"/>
                        </a:cubicBezTo>
                        <a:cubicBezTo>
                          <a:pt x="190" y="81"/>
                          <a:pt x="190" y="81"/>
                          <a:pt x="190" y="81"/>
                        </a:cubicBezTo>
                        <a:cubicBezTo>
                          <a:pt x="188" y="80"/>
                          <a:pt x="186" y="79"/>
                          <a:pt x="183" y="79"/>
                        </a:cubicBezTo>
                        <a:cubicBezTo>
                          <a:pt x="173" y="79"/>
                          <a:pt x="164" y="88"/>
                          <a:pt x="164" y="98"/>
                        </a:cubicBezTo>
                        <a:cubicBezTo>
                          <a:pt x="164" y="127"/>
                          <a:pt x="141" y="150"/>
                          <a:pt x="113" y="150"/>
                        </a:cubicBezTo>
                        <a:cubicBezTo>
                          <a:pt x="99" y="150"/>
                          <a:pt x="87" y="143"/>
                          <a:pt x="79" y="130"/>
                        </a:cubicBezTo>
                        <a:cubicBezTo>
                          <a:pt x="75" y="124"/>
                          <a:pt x="73" y="117"/>
                          <a:pt x="74" y="109"/>
                        </a:cubicBezTo>
                        <a:cubicBezTo>
                          <a:pt x="74" y="102"/>
                          <a:pt x="75" y="95"/>
                          <a:pt x="78" y="89"/>
                        </a:cubicBezTo>
                        <a:cubicBezTo>
                          <a:pt x="99" y="29"/>
                          <a:pt x="99" y="29"/>
                          <a:pt x="99" y="29"/>
                        </a:cubicBezTo>
                        <a:cubicBezTo>
                          <a:pt x="100" y="26"/>
                          <a:pt x="102" y="24"/>
                          <a:pt x="105" y="23"/>
                        </a:cubicBezTo>
                        <a:cubicBezTo>
                          <a:pt x="128" y="13"/>
                          <a:pt x="128" y="13"/>
                          <a:pt x="128" y="13"/>
                        </a:cubicBezTo>
                        <a:cubicBezTo>
                          <a:pt x="119" y="4"/>
                          <a:pt x="119" y="4"/>
                          <a:pt x="119" y="4"/>
                        </a:cubicBezTo>
                        <a:cubicBezTo>
                          <a:pt x="114" y="0"/>
                          <a:pt x="107" y="0"/>
                          <a:pt x="103" y="4"/>
                        </a:cubicBezTo>
                        <a:cubicBezTo>
                          <a:pt x="4" y="104"/>
                          <a:pt x="4" y="104"/>
                          <a:pt x="4" y="104"/>
                        </a:cubicBezTo>
                        <a:cubicBezTo>
                          <a:pt x="0" y="108"/>
                          <a:pt x="0" y="115"/>
                          <a:pt x="4" y="119"/>
                        </a:cubicBezTo>
                        <a:cubicBezTo>
                          <a:pt x="29" y="144"/>
                          <a:pt x="29" y="144"/>
                          <a:pt x="29" y="144"/>
                        </a:cubicBezTo>
                        <a:cubicBezTo>
                          <a:pt x="45" y="132"/>
                          <a:pt x="69" y="132"/>
                          <a:pt x="83" y="147"/>
                        </a:cubicBezTo>
                        <a:cubicBezTo>
                          <a:pt x="90" y="153"/>
                          <a:pt x="93" y="162"/>
                          <a:pt x="95" y="171"/>
                        </a:cubicBezTo>
                        <a:cubicBezTo>
                          <a:pt x="103" y="172"/>
                          <a:pt x="112" y="175"/>
                          <a:pt x="118" y="182"/>
                        </a:cubicBezTo>
                        <a:cubicBezTo>
                          <a:pt x="124" y="188"/>
                          <a:pt x="128" y="197"/>
                          <a:pt x="129" y="206"/>
                        </a:cubicBezTo>
                        <a:cubicBezTo>
                          <a:pt x="138" y="207"/>
                          <a:pt x="146" y="210"/>
                          <a:pt x="153" y="217"/>
                        </a:cubicBezTo>
                        <a:cubicBezTo>
                          <a:pt x="159" y="223"/>
                          <a:pt x="163" y="232"/>
                          <a:pt x="164" y="241"/>
                        </a:cubicBezTo>
                        <a:cubicBezTo>
                          <a:pt x="179" y="243"/>
                          <a:pt x="192" y="252"/>
                          <a:pt x="197" y="271"/>
                        </a:cubicBezTo>
                        <a:cubicBezTo>
                          <a:pt x="202" y="286"/>
                          <a:pt x="196" y="299"/>
                          <a:pt x="184" y="312"/>
                        </a:cubicBezTo>
                        <a:cubicBezTo>
                          <a:pt x="171" y="324"/>
                          <a:pt x="171" y="324"/>
                          <a:pt x="171" y="324"/>
                        </a:cubicBezTo>
                        <a:cubicBezTo>
                          <a:pt x="173" y="324"/>
                          <a:pt x="177" y="325"/>
                          <a:pt x="179" y="325"/>
                        </a:cubicBezTo>
                        <a:cubicBezTo>
                          <a:pt x="194" y="325"/>
                          <a:pt x="207" y="313"/>
                          <a:pt x="207" y="298"/>
                        </a:cubicBezTo>
                        <a:cubicBezTo>
                          <a:pt x="207" y="295"/>
                          <a:pt x="206" y="292"/>
                          <a:pt x="205" y="289"/>
                        </a:cubicBezTo>
                        <a:cubicBezTo>
                          <a:pt x="211" y="300"/>
                          <a:pt x="223" y="307"/>
                          <a:pt x="237" y="303"/>
                        </a:cubicBezTo>
                        <a:cubicBezTo>
                          <a:pt x="246" y="300"/>
                          <a:pt x="253" y="293"/>
                          <a:pt x="255" y="285"/>
                        </a:cubicBezTo>
                        <a:cubicBezTo>
                          <a:pt x="258" y="274"/>
                          <a:pt x="255" y="265"/>
                          <a:pt x="249" y="258"/>
                        </a:cubicBezTo>
                        <a:cubicBezTo>
                          <a:pt x="256" y="265"/>
                          <a:pt x="265" y="268"/>
                          <a:pt x="275" y="265"/>
                        </a:cubicBezTo>
                        <a:cubicBezTo>
                          <a:pt x="284" y="263"/>
                          <a:pt x="292" y="255"/>
                          <a:pt x="294" y="245"/>
                        </a:cubicBezTo>
                        <a:cubicBezTo>
                          <a:pt x="297" y="235"/>
                          <a:pt x="293" y="226"/>
                          <a:pt x="287" y="219"/>
                        </a:cubicBezTo>
                        <a:cubicBezTo>
                          <a:pt x="293" y="224"/>
                          <a:pt x="300" y="227"/>
                          <a:pt x="309" y="226"/>
                        </a:cubicBezTo>
                        <a:cubicBezTo>
                          <a:pt x="320" y="225"/>
                          <a:pt x="330" y="216"/>
                          <a:pt x="332" y="204"/>
                        </a:cubicBezTo>
                        <a:cubicBezTo>
                          <a:pt x="334" y="195"/>
                          <a:pt x="331" y="186"/>
                          <a:pt x="325" y="180"/>
                        </a:cubicBezTo>
                        <a:cubicBezTo>
                          <a:pt x="325" y="180"/>
                          <a:pt x="325" y="180"/>
                          <a:pt x="325" y="180"/>
                        </a:cubicBezTo>
                        <a:close/>
                        <a:moveTo>
                          <a:pt x="286" y="218"/>
                        </a:moveTo>
                        <a:cubicBezTo>
                          <a:pt x="286" y="218"/>
                          <a:pt x="286" y="218"/>
                          <a:pt x="286" y="218"/>
                        </a:cubicBezTo>
                        <a:cubicBezTo>
                          <a:pt x="286" y="218"/>
                          <a:pt x="286" y="219"/>
                          <a:pt x="286" y="219"/>
                        </a:cubicBezTo>
                        <a:cubicBezTo>
                          <a:pt x="286" y="219"/>
                          <a:pt x="286" y="218"/>
                          <a:pt x="286" y="2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4" name="Freeform 6">
                    <a:extLst>
                      <a:ext uri="{FF2B5EF4-FFF2-40B4-BE49-F238E27FC236}">
                        <a16:creationId xmlns:a16="http://schemas.microsoft.com/office/drawing/2014/main" id="{F931E7ED-2A56-4263-9597-2DAC159A1382}"/>
                      </a:ext>
                    </a:extLst>
                  </p:cNvPr>
                  <p:cNvSpPr>
                    <a:spLocks/>
                  </p:cNvSpPr>
                  <p:nvPr/>
                </p:nvSpPr>
                <p:spPr bwMode="auto">
                  <a:xfrm>
                    <a:off x="3347" y="1714"/>
                    <a:ext cx="75" cy="74"/>
                  </a:xfrm>
                  <a:custGeom>
                    <a:avLst/>
                    <a:gdLst>
                      <a:gd name="T0" fmla="*/ 63 w 73"/>
                      <a:gd name="T1" fmla="*/ 44 h 73"/>
                      <a:gd name="T2" fmla="*/ 44 w 73"/>
                      <a:gd name="T3" fmla="*/ 64 h 73"/>
                      <a:gd name="T4" fmla="*/ 9 w 73"/>
                      <a:gd name="T5" fmla="*/ 64 h 73"/>
                      <a:gd name="T6" fmla="*/ 9 w 73"/>
                      <a:gd name="T7" fmla="*/ 64 h 73"/>
                      <a:gd name="T8" fmla="*/ 9 w 73"/>
                      <a:gd name="T9" fmla="*/ 29 h 73"/>
                      <a:gd name="T10" fmla="*/ 28 w 73"/>
                      <a:gd name="T11" fmla="*/ 9 h 73"/>
                      <a:gd name="T12" fmla="*/ 63 w 73"/>
                      <a:gd name="T13" fmla="*/ 9 h 73"/>
                      <a:gd name="T14" fmla="*/ 63 w 73"/>
                      <a:gd name="T15" fmla="*/ 9 h 73"/>
                      <a:gd name="T16" fmla="*/ 63 w 73"/>
                      <a:gd name="T17" fmla="*/ 4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63" y="44"/>
                        </a:moveTo>
                        <a:cubicBezTo>
                          <a:pt x="44" y="64"/>
                          <a:pt x="44" y="64"/>
                          <a:pt x="44" y="64"/>
                        </a:cubicBezTo>
                        <a:cubicBezTo>
                          <a:pt x="34" y="73"/>
                          <a:pt x="19" y="73"/>
                          <a:pt x="9" y="64"/>
                        </a:cubicBezTo>
                        <a:cubicBezTo>
                          <a:pt x="9" y="64"/>
                          <a:pt x="9" y="64"/>
                          <a:pt x="9" y="64"/>
                        </a:cubicBezTo>
                        <a:cubicBezTo>
                          <a:pt x="0" y="54"/>
                          <a:pt x="0" y="38"/>
                          <a:pt x="9" y="29"/>
                        </a:cubicBezTo>
                        <a:cubicBezTo>
                          <a:pt x="28" y="9"/>
                          <a:pt x="28" y="9"/>
                          <a:pt x="28" y="9"/>
                        </a:cubicBezTo>
                        <a:cubicBezTo>
                          <a:pt x="38" y="0"/>
                          <a:pt x="54" y="0"/>
                          <a:pt x="63" y="9"/>
                        </a:cubicBezTo>
                        <a:cubicBezTo>
                          <a:pt x="63" y="9"/>
                          <a:pt x="63" y="9"/>
                          <a:pt x="63" y="9"/>
                        </a:cubicBezTo>
                        <a:cubicBezTo>
                          <a:pt x="73" y="19"/>
                          <a:pt x="73" y="35"/>
                          <a:pt x="63"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5" name="Freeform 7">
                    <a:extLst>
                      <a:ext uri="{FF2B5EF4-FFF2-40B4-BE49-F238E27FC236}">
                        <a16:creationId xmlns:a16="http://schemas.microsoft.com/office/drawing/2014/main" id="{EE1AC424-F160-4CCD-8992-A55EB4D1E813}"/>
                      </a:ext>
                    </a:extLst>
                  </p:cNvPr>
                  <p:cNvSpPr>
                    <a:spLocks/>
                  </p:cNvSpPr>
                  <p:nvPr/>
                </p:nvSpPr>
                <p:spPr bwMode="auto">
                  <a:xfrm>
                    <a:off x="3311" y="1678"/>
                    <a:ext cx="75" cy="74"/>
                  </a:xfrm>
                  <a:custGeom>
                    <a:avLst/>
                    <a:gdLst>
                      <a:gd name="T0" fmla="*/ 64 w 73"/>
                      <a:gd name="T1" fmla="*/ 44 h 73"/>
                      <a:gd name="T2" fmla="*/ 44 w 73"/>
                      <a:gd name="T3" fmla="*/ 64 h 73"/>
                      <a:gd name="T4" fmla="*/ 9 w 73"/>
                      <a:gd name="T5" fmla="*/ 64 h 73"/>
                      <a:gd name="T6" fmla="*/ 9 w 73"/>
                      <a:gd name="T7" fmla="*/ 64 h 73"/>
                      <a:gd name="T8" fmla="*/ 9 w 73"/>
                      <a:gd name="T9" fmla="*/ 29 h 73"/>
                      <a:gd name="T10" fmla="*/ 29 w 73"/>
                      <a:gd name="T11" fmla="*/ 9 h 73"/>
                      <a:gd name="T12" fmla="*/ 64 w 73"/>
                      <a:gd name="T13" fmla="*/ 9 h 73"/>
                      <a:gd name="T14" fmla="*/ 64 w 73"/>
                      <a:gd name="T15" fmla="*/ 9 h 73"/>
                      <a:gd name="T16" fmla="*/ 64 w 73"/>
                      <a:gd name="T17" fmla="*/ 4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64" y="44"/>
                        </a:moveTo>
                        <a:cubicBezTo>
                          <a:pt x="44" y="64"/>
                          <a:pt x="44" y="64"/>
                          <a:pt x="44" y="64"/>
                        </a:cubicBezTo>
                        <a:cubicBezTo>
                          <a:pt x="35" y="73"/>
                          <a:pt x="19" y="73"/>
                          <a:pt x="9" y="64"/>
                        </a:cubicBezTo>
                        <a:cubicBezTo>
                          <a:pt x="9" y="64"/>
                          <a:pt x="9" y="64"/>
                          <a:pt x="9" y="64"/>
                        </a:cubicBezTo>
                        <a:cubicBezTo>
                          <a:pt x="0" y="54"/>
                          <a:pt x="0" y="39"/>
                          <a:pt x="9" y="29"/>
                        </a:cubicBezTo>
                        <a:cubicBezTo>
                          <a:pt x="29" y="9"/>
                          <a:pt x="29" y="9"/>
                          <a:pt x="29" y="9"/>
                        </a:cubicBezTo>
                        <a:cubicBezTo>
                          <a:pt x="38" y="0"/>
                          <a:pt x="54" y="0"/>
                          <a:pt x="64" y="9"/>
                        </a:cubicBezTo>
                        <a:cubicBezTo>
                          <a:pt x="64" y="9"/>
                          <a:pt x="64" y="9"/>
                          <a:pt x="64" y="9"/>
                        </a:cubicBezTo>
                        <a:cubicBezTo>
                          <a:pt x="73" y="19"/>
                          <a:pt x="73"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6" name="Freeform 8">
                    <a:extLst>
                      <a:ext uri="{FF2B5EF4-FFF2-40B4-BE49-F238E27FC236}">
                        <a16:creationId xmlns:a16="http://schemas.microsoft.com/office/drawing/2014/main" id="{F6A9CAB3-8C04-4B0D-8DAF-F0E17E5C5CBD}"/>
                      </a:ext>
                    </a:extLst>
                  </p:cNvPr>
                  <p:cNvSpPr>
                    <a:spLocks/>
                  </p:cNvSpPr>
                  <p:nvPr/>
                </p:nvSpPr>
                <p:spPr bwMode="auto">
                  <a:xfrm>
                    <a:off x="3275" y="1642"/>
                    <a:ext cx="75" cy="76"/>
                  </a:xfrm>
                  <a:custGeom>
                    <a:avLst/>
                    <a:gdLst>
                      <a:gd name="T0" fmla="*/ 64 w 73"/>
                      <a:gd name="T1" fmla="*/ 44 h 74"/>
                      <a:gd name="T2" fmla="*/ 44 w 73"/>
                      <a:gd name="T3" fmla="*/ 64 h 74"/>
                      <a:gd name="T4" fmla="*/ 10 w 73"/>
                      <a:gd name="T5" fmla="*/ 64 h 74"/>
                      <a:gd name="T6" fmla="*/ 10 w 73"/>
                      <a:gd name="T7" fmla="*/ 64 h 74"/>
                      <a:gd name="T8" fmla="*/ 10 w 73"/>
                      <a:gd name="T9" fmla="*/ 29 h 74"/>
                      <a:gd name="T10" fmla="*/ 29 w 73"/>
                      <a:gd name="T11" fmla="*/ 9 h 74"/>
                      <a:gd name="T12" fmla="*/ 64 w 73"/>
                      <a:gd name="T13" fmla="*/ 9 h 74"/>
                      <a:gd name="T14" fmla="*/ 64 w 73"/>
                      <a:gd name="T15" fmla="*/ 9 h 74"/>
                      <a:gd name="T16" fmla="*/ 64 w 73"/>
                      <a:gd name="T17"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4">
                        <a:moveTo>
                          <a:pt x="64" y="44"/>
                        </a:moveTo>
                        <a:cubicBezTo>
                          <a:pt x="44" y="64"/>
                          <a:pt x="44" y="64"/>
                          <a:pt x="44" y="64"/>
                        </a:cubicBezTo>
                        <a:cubicBezTo>
                          <a:pt x="35" y="74"/>
                          <a:pt x="19" y="74"/>
                          <a:pt x="10" y="64"/>
                        </a:cubicBezTo>
                        <a:cubicBezTo>
                          <a:pt x="10" y="64"/>
                          <a:pt x="10" y="64"/>
                          <a:pt x="10" y="64"/>
                        </a:cubicBezTo>
                        <a:cubicBezTo>
                          <a:pt x="0" y="54"/>
                          <a:pt x="0" y="39"/>
                          <a:pt x="10" y="29"/>
                        </a:cubicBezTo>
                        <a:cubicBezTo>
                          <a:pt x="29" y="9"/>
                          <a:pt x="29" y="9"/>
                          <a:pt x="29" y="9"/>
                        </a:cubicBezTo>
                        <a:cubicBezTo>
                          <a:pt x="39" y="0"/>
                          <a:pt x="54" y="0"/>
                          <a:pt x="64" y="9"/>
                        </a:cubicBezTo>
                        <a:cubicBezTo>
                          <a:pt x="64" y="9"/>
                          <a:pt x="64" y="9"/>
                          <a:pt x="64" y="9"/>
                        </a:cubicBezTo>
                        <a:cubicBezTo>
                          <a:pt x="73" y="19"/>
                          <a:pt x="73"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7" name="Freeform 9">
                    <a:extLst>
                      <a:ext uri="{FF2B5EF4-FFF2-40B4-BE49-F238E27FC236}">
                        <a16:creationId xmlns:a16="http://schemas.microsoft.com/office/drawing/2014/main" id="{B76D53FB-40B2-4798-8846-3BCBC28D0B58}"/>
                      </a:ext>
                    </a:extLst>
                  </p:cNvPr>
                  <p:cNvSpPr>
                    <a:spLocks/>
                  </p:cNvSpPr>
                  <p:nvPr/>
                </p:nvSpPr>
                <p:spPr bwMode="auto">
                  <a:xfrm>
                    <a:off x="3239" y="1607"/>
                    <a:ext cx="76" cy="75"/>
                  </a:xfrm>
                  <a:custGeom>
                    <a:avLst/>
                    <a:gdLst>
                      <a:gd name="T0" fmla="*/ 64 w 74"/>
                      <a:gd name="T1" fmla="*/ 44 h 74"/>
                      <a:gd name="T2" fmla="*/ 45 w 74"/>
                      <a:gd name="T3" fmla="*/ 64 h 74"/>
                      <a:gd name="T4" fmla="*/ 10 w 74"/>
                      <a:gd name="T5" fmla="*/ 64 h 74"/>
                      <a:gd name="T6" fmla="*/ 10 w 74"/>
                      <a:gd name="T7" fmla="*/ 64 h 74"/>
                      <a:gd name="T8" fmla="*/ 10 w 74"/>
                      <a:gd name="T9" fmla="*/ 29 h 74"/>
                      <a:gd name="T10" fmla="*/ 29 w 74"/>
                      <a:gd name="T11" fmla="*/ 10 h 74"/>
                      <a:gd name="T12" fmla="*/ 64 w 74"/>
                      <a:gd name="T13" fmla="*/ 10 h 74"/>
                      <a:gd name="T14" fmla="*/ 64 w 74"/>
                      <a:gd name="T15" fmla="*/ 10 h 74"/>
                      <a:gd name="T16" fmla="*/ 64 w 74"/>
                      <a:gd name="T17"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4">
                        <a:moveTo>
                          <a:pt x="64" y="44"/>
                        </a:moveTo>
                        <a:cubicBezTo>
                          <a:pt x="45" y="64"/>
                          <a:pt x="45" y="64"/>
                          <a:pt x="45" y="64"/>
                        </a:cubicBezTo>
                        <a:cubicBezTo>
                          <a:pt x="35" y="74"/>
                          <a:pt x="20" y="74"/>
                          <a:pt x="10" y="64"/>
                        </a:cubicBezTo>
                        <a:cubicBezTo>
                          <a:pt x="10" y="64"/>
                          <a:pt x="10" y="64"/>
                          <a:pt x="10" y="64"/>
                        </a:cubicBezTo>
                        <a:cubicBezTo>
                          <a:pt x="0" y="54"/>
                          <a:pt x="0" y="39"/>
                          <a:pt x="10" y="29"/>
                        </a:cubicBezTo>
                        <a:cubicBezTo>
                          <a:pt x="29" y="10"/>
                          <a:pt x="29" y="10"/>
                          <a:pt x="29" y="10"/>
                        </a:cubicBezTo>
                        <a:cubicBezTo>
                          <a:pt x="39" y="0"/>
                          <a:pt x="55" y="0"/>
                          <a:pt x="64" y="10"/>
                        </a:cubicBezTo>
                        <a:cubicBezTo>
                          <a:pt x="64" y="10"/>
                          <a:pt x="64" y="10"/>
                          <a:pt x="64" y="10"/>
                        </a:cubicBezTo>
                        <a:cubicBezTo>
                          <a:pt x="74" y="19"/>
                          <a:pt x="74"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8" name="Freeform 10">
                    <a:extLst>
                      <a:ext uri="{FF2B5EF4-FFF2-40B4-BE49-F238E27FC236}">
                        <a16:creationId xmlns:a16="http://schemas.microsoft.com/office/drawing/2014/main" id="{B66BAB94-6EC3-4D10-960F-91653DE5138D}"/>
                      </a:ext>
                    </a:extLst>
                  </p:cNvPr>
                  <p:cNvSpPr>
                    <a:spLocks/>
                  </p:cNvSpPr>
                  <p:nvPr/>
                </p:nvSpPr>
                <p:spPr bwMode="auto">
                  <a:xfrm>
                    <a:off x="3324" y="1450"/>
                    <a:ext cx="259" cy="167"/>
                  </a:xfrm>
                  <a:custGeom>
                    <a:avLst/>
                    <a:gdLst>
                      <a:gd name="T0" fmla="*/ 132 w 252"/>
                      <a:gd name="T1" fmla="*/ 1 h 164"/>
                      <a:gd name="T2" fmla="*/ 28 w 252"/>
                      <a:gd name="T3" fmla="*/ 41 h 164"/>
                      <a:gd name="T4" fmla="*/ 22 w 252"/>
                      <a:gd name="T5" fmla="*/ 48 h 164"/>
                      <a:gd name="T6" fmla="*/ 3 w 252"/>
                      <a:gd name="T7" fmla="*/ 100 h 164"/>
                      <a:gd name="T8" fmla="*/ 0 w 252"/>
                      <a:gd name="T9" fmla="*/ 115 h 164"/>
                      <a:gd name="T10" fmla="*/ 7 w 252"/>
                      <a:gd name="T11" fmla="*/ 132 h 164"/>
                      <a:gd name="T12" fmla="*/ 23 w 252"/>
                      <a:gd name="T13" fmla="*/ 139 h 164"/>
                      <a:gd name="T14" fmla="*/ 58 w 252"/>
                      <a:gd name="T15" fmla="*/ 103 h 164"/>
                      <a:gd name="T16" fmla="*/ 93 w 252"/>
                      <a:gd name="T17" fmla="*/ 68 h 164"/>
                      <a:gd name="T18" fmla="*/ 111 w 252"/>
                      <a:gd name="T19" fmla="*/ 74 h 164"/>
                      <a:gd name="T20" fmla="*/ 197 w 252"/>
                      <a:gd name="T21" fmla="*/ 160 h 164"/>
                      <a:gd name="T22" fmla="*/ 212 w 252"/>
                      <a:gd name="T23" fmla="*/ 160 h 164"/>
                      <a:gd name="T24" fmla="*/ 248 w 252"/>
                      <a:gd name="T25" fmla="*/ 124 h 164"/>
                      <a:gd name="T26" fmla="*/ 248 w 252"/>
                      <a:gd name="T27" fmla="*/ 108 h 164"/>
                      <a:gd name="T28" fmla="*/ 143 w 252"/>
                      <a:gd name="T29" fmla="*/ 3 h 164"/>
                      <a:gd name="T30" fmla="*/ 132 w 252"/>
                      <a:gd name="T31" fmla="*/ 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2" h="164">
                        <a:moveTo>
                          <a:pt x="132" y="1"/>
                        </a:moveTo>
                        <a:cubicBezTo>
                          <a:pt x="28" y="41"/>
                          <a:pt x="28" y="41"/>
                          <a:pt x="28" y="41"/>
                        </a:cubicBezTo>
                        <a:cubicBezTo>
                          <a:pt x="25" y="42"/>
                          <a:pt x="23" y="45"/>
                          <a:pt x="22" y="48"/>
                        </a:cubicBezTo>
                        <a:cubicBezTo>
                          <a:pt x="3" y="100"/>
                          <a:pt x="3" y="100"/>
                          <a:pt x="3" y="100"/>
                        </a:cubicBezTo>
                        <a:cubicBezTo>
                          <a:pt x="1" y="105"/>
                          <a:pt x="0" y="110"/>
                          <a:pt x="0" y="115"/>
                        </a:cubicBezTo>
                        <a:cubicBezTo>
                          <a:pt x="0" y="122"/>
                          <a:pt x="3" y="127"/>
                          <a:pt x="7" y="132"/>
                        </a:cubicBezTo>
                        <a:cubicBezTo>
                          <a:pt x="11" y="136"/>
                          <a:pt x="17" y="139"/>
                          <a:pt x="23" y="139"/>
                        </a:cubicBezTo>
                        <a:cubicBezTo>
                          <a:pt x="43" y="139"/>
                          <a:pt x="58" y="123"/>
                          <a:pt x="58" y="103"/>
                        </a:cubicBezTo>
                        <a:cubicBezTo>
                          <a:pt x="58" y="84"/>
                          <a:pt x="74" y="68"/>
                          <a:pt x="93" y="68"/>
                        </a:cubicBezTo>
                        <a:cubicBezTo>
                          <a:pt x="100" y="68"/>
                          <a:pt x="106" y="70"/>
                          <a:pt x="111" y="74"/>
                        </a:cubicBezTo>
                        <a:cubicBezTo>
                          <a:pt x="197" y="160"/>
                          <a:pt x="197" y="160"/>
                          <a:pt x="197" y="160"/>
                        </a:cubicBezTo>
                        <a:cubicBezTo>
                          <a:pt x="201" y="164"/>
                          <a:pt x="208" y="164"/>
                          <a:pt x="212" y="160"/>
                        </a:cubicBezTo>
                        <a:cubicBezTo>
                          <a:pt x="221" y="150"/>
                          <a:pt x="238" y="134"/>
                          <a:pt x="248" y="124"/>
                        </a:cubicBezTo>
                        <a:cubicBezTo>
                          <a:pt x="252" y="119"/>
                          <a:pt x="252" y="113"/>
                          <a:pt x="248" y="108"/>
                        </a:cubicBezTo>
                        <a:cubicBezTo>
                          <a:pt x="143" y="3"/>
                          <a:pt x="143" y="3"/>
                          <a:pt x="143" y="3"/>
                        </a:cubicBezTo>
                        <a:cubicBezTo>
                          <a:pt x="140" y="0"/>
                          <a:pt x="135" y="0"/>
                          <a:pt x="1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269" name="Group 268">
              <a:extLst>
                <a:ext uri="{FF2B5EF4-FFF2-40B4-BE49-F238E27FC236}">
                  <a16:creationId xmlns:a16="http://schemas.microsoft.com/office/drawing/2014/main" id="{F8BB8C01-E6AC-43B1-A8A2-40B4C975CBAE}"/>
                </a:ext>
              </a:extLst>
            </p:cNvPr>
            <p:cNvGrpSpPr/>
            <p:nvPr/>
          </p:nvGrpSpPr>
          <p:grpSpPr>
            <a:xfrm>
              <a:off x="5923926" y="4240750"/>
              <a:ext cx="267796" cy="64881"/>
              <a:chOff x="9779309" y="3865093"/>
              <a:chExt cx="161337" cy="39088"/>
            </a:xfrm>
          </p:grpSpPr>
          <p:sp>
            <p:nvSpPr>
              <p:cNvPr id="270" name="Oval 269">
                <a:extLst>
                  <a:ext uri="{FF2B5EF4-FFF2-40B4-BE49-F238E27FC236}">
                    <a16:creationId xmlns:a16="http://schemas.microsoft.com/office/drawing/2014/main" id="{8777F613-2764-45C3-AF15-325E9BF32ED8}"/>
                  </a:ext>
                </a:extLst>
              </p:cNvPr>
              <p:cNvSpPr/>
              <p:nvPr/>
            </p:nvSpPr>
            <p:spPr bwMode="auto">
              <a:xfrm>
                <a:off x="9779309"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271" name="Oval 270">
                <a:extLst>
                  <a:ext uri="{FF2B5EF4-FFF2-40B4-BE49-F238E27FC236}">
                    <a16:creationId xmlns:a16="http://schemas.microsoft.com/office/drawing/2014/main" id="{C123F279-E6FD-425F-9A19-87482FCEDFE0}"/>
                  </a:ext>
                </a:extLst>
              </p:cNvPr>
              <p:cNvSpPr/>
              <p:nvPr/>
            </p:nvSpPr>
            <p:spPr bwMode="auto">
              <a:xfrm>
                <a:off x="9840454"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272" name="Oval 271">
                <a:extLst>
                  <a:ext uri="{FF2B5EF4-FFF2-40B4-BE49-F238E27FC236}">
                    <a16:creationId xmlns:a16="http://schemas.microsoft.com/office/drawing/2014/main" id="{054D5768-C975-4873-9F61-11CFA2754D09}"/>
                  </a:ext>
                </a:extLst>
              </p:cNvPr>
              <p:cNvSpPr/>
              <p:nvPr/>
            </p:nvSpPr>
            <p:spPr bwMode="auto">
              <a:xfrm>
                <a:off x="9901557"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grpSp>
        <p:nvGrpSpPr>
          <p:cNvPr id="9" name="!! IOT">
            <a:extLst>
              <a:ext uri="{FF2B5EF4-FFF2-40B4-BE49-F238E27FC236}">
                <a16:creationId xmlns:a16="http://schemas.microsoft.com/office/drawing/2014/main" id="{7DD1DE11-6A2D-4395-A60D-2BA23381E9B4}"/>
              </a:ext>
              <a:ext uri="{C183D7F6-B498-43B3-948B-1728B52AA6E4}">
                <adec:decorative xmlns:adec="http://schemas.microsoft.com/office/drawing/2017/decorative" val="1"/>
              </a:ext>
            </a:extLst>
          </p:cNvPr>
          <p:cNvGrpSpPr/>
          <p:nvPr/>
        </p:nvGrpSpPr>
        <p:grpSpPr>
          <a:xfrm>
            <a:off x="9645998" y="4553575"/>
            <a:ext cx="2286000" cy="1359218"/>
            <a:chOff x="9645998" y="4553575"/>
            <a:chExt cx="2286000" cy="1359218"/>
          </a:xfrm>
        </p:grpSpPr>
        <p:sp>
          <p:nvSpPr>
            <p:cNvPr id="16" name="Rectangle 15">
              <a:extLst>
                <a:ext uri="{FF2B5EF4-FFF2-40B4-BE49-F238E27FC236}">
                  <a16:creationId xmlns:a16="http://schemas.microsoft.com/office/drawing/2014/main" id="{75FCE76B-4F8E-44E4-A171-D60102E9E625}"/>
                </a:ext>
              </a:extLst>
            </p:cNvPr>
            <p:cNvSpPr/>
            <p:nvPr/>
          </p:nvSpPr>
          <p:spPr bwMode="auto">
            <a:xfrm>
              <a:off x="9645998" y="4559481"/>
              <a:ext cx="2286000" cy="1353312"/>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 name="Rectangle 23">
              <a:extLst>
                <a:ext uri="{FF2B5EF4-FFF2-40B4-BE49-F238E27FC236}">
                  <a16:creationId xmlns:a16="http://schemas.microsoft.com/office/drawing/2014/main" id="{C268C1A0-CDE2-463D-8BF2-A11EBEFC15EF}"/>
                </a:ext>
              </a:extLst>
            </p:cNvPr>
            <p:cNvSpPr/>
            <p:nvPr/>
          </p:nvSpPr>
          <p:spPr>
            <a:xfrm>
              <a:off x="9645998" y="5638473"/>
              <a:ext cx="2286000" cy="274320"/>
            </a:xfrm>
            <a:prstGeom prst="rect">
              <a:avLst/>
            </a:prstGeom>
            <a:solidFill>
              <a:srgbClr val="D83B01"/>
            </a:solidFill>
          </p:spPr>
          <p:txBody>
            <a:bodyPr wrap="square" lIns="0" tIns="0" rIns="0" bIns="27432"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Operational Technology (OT)</a:t>
              </a:r>
            </a:p>
          </p:txBody>
        </p:sp>
        <p:sp>
          <p:nvSpPr>
            <p:cNvPr id="278" name="Rectangle 277">
              <a:extLst>
                <a:ext uri="{FF2B5EF4-FFF2-40B4-BE49-F238E27FC236}">
                  <a16:creationId xmlns:a16="http://schemas.microsoft.com/office/drawing/2014/main" id="{AAB7EEF2-112B-490E-A1EE-93D3065988A8}"/>
                </a:ext>
              </a:extLst>
            </p:cNvPr>
            <p:cNvSpPr/>
            <p:nvPr/>
          </p:nvSpPr>
          <p:spPr>
            <a:xfrm>
              <a:off x="9645998" y="4553575"/>
              <a:ext cx="2286000" cy="274320"/>
            </a:xfrm>
            <a:prstGeom prst="rect">
              <a:avLst/>
            </a:prstGeom>
            <a:solidFill>
              <a:srgbClr val="D83B01"/>
            </a:solidFill>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IoT Devices</a:t>
              </a:r>
            </a:p>
          </p:txBody>
        </p:sp>
      </p:grpSp>
      <p:grpSp>
        <p:nvGrpSpPr>
          <p:cNvPr id="215" name="!! End icons">
            <a:extLst>
              <a:ext uri="{FF2B5EF4-FFF2-40B4-BE49-F238E27FC236}">
                <a16:creationId xmlns:a16="http://schemas.microsoft.com/office/drawing/2014/main" id="{2872399A-9D6E-4B19-803A-3DC555292CC5}"/>
              </a:ext>
              <a:ext uri="{C183D7F6-B498-43B3-948B-1728B52AA6E4}">
                <adec:decorative xmlns:adec="http://schemas.microsoft.com/office/drawing/2017/decorative" val="1"/>
              </a:ext>
            </a:extLst>
          </p:cNvPr>
          <p:cNvGrpSpPr/>
          <p:nvPr/>
        </p:nvGrpSpPr>
        <p:grpSpPr>
          <a:xfrm>
            <a:off x="667425" y="5090132"/>
            <a:ext cx="986523" cy="582906"/>
            <a:chOff x="459591" y="5484095"/>
            <a:chExt cx="1418640" cy="838230"/>
          </a:xfrm>
        </p:grpSpPr>
        <p:grpSp>
          <p:nvGrpSpPr>
            <p:cNvPr id="516" name="Group 515">
              <a:extLst>
                <a:ext uri="{FF2B5EF4-FFF2-40B4-BE49-F238E27FC236}">
                  <a16:creationId xmlns:a16="http://schemas.microsoft.com/office/drawing/2014/main" id="{DE1F351C-B869-4204-9C54-DD23283C5D81}"/>
                </a:ext>
              </a:extLst>
            </p:cNvPr>
            <p:cNvGrpSpPr/>
            <p:nvPr/>
          </p:nvGrpSpPr>
          <p:grpSpPr>
            <a:xfrm>
              <a:off x="459591" y="6032021"/>
              <a:ext cx="1418640" cy="290304"/>
              <a:chOff x="10417031" y="4114550"/>
              <a:chExt cx="1095203" cy="224116"/>
            </a:xfrm>
          </p:grpSpPr>
          <p:grpSp>
            <p:nvGrpSpPr>
              <p:cNvPr id="517" name="Group 516">
                <a:extLst>
                  <a:ext uri="{FF2B5EF4-FFF2-40B4-BE49-F238E27FC236}">
                    <a16:creationId xmlns:a16="http://schemas.microsoft.com/office/drawing/2014/main" id="{CF9FCABC-478D-48AA-8EF6-3043497E4904}"/>
                  </a:ext>
                </a:extLst>
              </p:cNvPr>
              <p:cNvGrpSpPr/>
              <p:nvPr/>
            </p:nvGrpSpPr>
            <p:grpSpPr>
              <a:xfrm>
                <a:off x="11215336" y="4114550"/>
                <a:ext cx="296898" cy="224116"/>
                <a:chOff x="7987238" y="1610486"/>
                <a:chExt cx="506061" cy="382007"/>
              </a:xfrm>
            </p:grpSpPr>
            <p:sp>
              <p:nvSpPr>
                <p:cNvPr id="546" name="Rectangle 545">
                  <a:extLst>
                    <a:ext uri="{FF2B5EF4-FFF2-40B4-BE49-F238E27FC236}">
                      <a16:creationId xmlns:a16="http://schemas.microsoft.com/office/drawing/2014/main" id="{90A2D546-4238-4703-A6DE-FF67ABB9CB6F}"/>
                    </a:ext>
                  </a:extLst>
                </p:cNvPr>
                <p:cNvSpPr/>
                <p:nvPr/>
              </p:nvSpPr>
              <p:spPr bwMode="auto">
                <a:xfrm>
                  <a:off x="7994852" y="1610486"/>
                  <a:ext cx="498447" cy="302717"/>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7" name="Group 546">
                  <a:extLst>
                    <a:ext uri="{FF2B5EF4-FFF2-40B4-BE49-F238E27FC236}">
                      <a16:creationId xmlns:a16="http://schemas.microsoft.com/office/drawing/2014/main" id="{3C4ED54C-44E3-4ED2-AD7D-CEF0A7846C34}"/>
                    </a:ext>
                  </a:extLst>
                </p:cNvPr>
                <p:cNvGrpSpPr/>
                <p:nvPr/>
              </p:nvGrpSpPr>
              <p:grpSpPr>
                <a:xfrm>
                  <a:off x="7987238" y="1610486"/>
                  <a:ext cx="498447" cy="382007"/>
                  <a:chOff x="9563138" y="2462727"/>
                  <a:chExt cx="516394" cy="395761"/>
                </a:xfrm>
              </p:grpSpPr>
              <p:sp>
                <p:nvSpPr>
                  <p:cNvPr id="548" name="monitor">
                    <a:extLst>
                      <a:ext uri="{FF2B5EF4-FFF2-40B4-BE49-F238E27FC236}">
                        <a16:creationId xmlns:a16="http://schemas.microsoft.com/office/drawing/2014/main" id="{DA97740F-9792-44EB-BFB1-79D72A4A021B}"/>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49" name="Group 548">
                    <a:extLst>
                      <a:ext uri="{FF2B5EF4-FFF2-40B4-BE49-F238E27FC236}">
                        <a16:creationId xmlns:a16="http://schemas.microsoft.com/office/drawing/2014/main" id="{3AF7BDA7-BCD9-449B-A874-1E1B3D7A26A4}"/>
                      </a:ext>
                    </a:extLst>
                  </p:cNvPr>
                  <p:cNvGrpSpPr/>
                  <p:nvPr/>
                </p:nvGrpSpPr>
                <p:grpSpPr>
                  <a:xfrm>
                    <a:off x="9746672" y="2545410"/>
                    <a:ext cx="107950" cy="134938"/>
                    <a:chOff x="9444088" y="2885171"/>
                    <a:chExt cx="107950" cy="134938"/>
                  </a:xfrm>
                  <a:solidFill>
                    <a:srgbClr val="505050"/>
                  </a:solidFill>
                </p:grpSpPr>
                <p:sp>
                  <p:nvSpPr>
                    <p:cNvPr id="550" name="Freeform 26">
                      <a:extLst>
                        <a:ext uri="{FF2B5EF4-FFF2-40B4-BE49-F238E27FC236}">
                          <a16:creationId xmlns:a16="http://schemas.microsoft.com/office/drawing/2014/main" id="{2C94C17D-7F8B-4DAF-9F60-C70E7C71B6D6}"/>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51" name="Freeform 27">
                      <a:extLst>
                        <a:ext uri="{FF2B5EF4-FFF2-40B4-BE49-F238E27FC236}">
                          <a16:creationId xmlns:a16="http://schemas.microsoft.com/office/drawing/2014/main" id="{1162C42C-AB5F-4D46-AB10-8C6E70F4A4DB}"/>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grpSp>
            <p:nvGrpSpPr>
              <p:cNvPr id="518" name="Group 517">
                <a:extLst>
                  <a:ext uri="{FF2B5EF4-FFF2-40B4-BE49-F238E27FC236}">
                    <a16:creationId xmlns:a16="http://schemas.microsoft.com/office/drawing/2014/main" id="{BB9CC31F-A992-4BBF-BB9D-F5095AEB9C38}"/>
                  </a:ext>
                </a:extLst>
              </p:cNvPr>
              <p:cNvGrpSpPr/>
              <p:nvPr/>
            </p:nvGrpSpPr>
            <p:grpSpPr>
              <a:xfrm>
                <a:off x="10835169" y="4114550"/>
                <a:ext cx="292430" cy="224116"/>
                <a:chOff x="7398246" y="1610486"/>
                <a:chExt cx="498447" cy="382007"/>
              </a:xfrm>
            </p:grpSpPr>
            <p:sp>
              <p:nvSpPr>
                <p:cNvPr id="539" name="monitor">
                  <a:extLst>
                    <a:ext uri="{FF2B5EF4-FFF2-40B4-BE49-F238E27FC236}">
                      <a16:creationId xmlns:a16="http://schemas.microsoft.com/office/drawing/2014/main" id="{CEBDA503-10EB-4E45-81DC-00D532829C76}"/>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40" name="Rectangle 539">
                  <a:extLst>
                    <a:ext uri="{FF2B5EF4-FFF2-40B4-BE49-F238E27FC236}">
                      <a16:creationId xmlns:a16="http://schemas.microsoft.com/office/drawing/2014/main" id="{54F951CA-69B9-4BC9-98B1-4CE25FB26945}"/>
                    </a:ext>
                  </a:extLst>
                </p:cNvPr>
                <p:cNvSpPr/>
                <p:nvPr/>
              </p:nvSpPr>
              <p:spPr bwMode="auto">
                <a:xfrm>
                  <a:off x="7398246" y="1610486"/>
                  <a:ext cx="498447" cy="302717"/>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1" name="Group 11">
                  <a:extLst>
                    <a:ext uri="{FF2B5EF4-FFF2-40B4-BE49-F238E27FC236}">
                      <a16:creationId xmlns:a16="http://schemas.microsoft.com/office/drawing/2014/main" id="{0E546B20-1ED4-4CA5-AFB7-A2188950DBD2}"/>
                    </a:ext>
                  </a:extLst>
                </p:cNvPr>
                <p:cNvGrpSpPr>
                  <a:grpSpLocks noChangeAspect="1"/>
                </p:cNvGrpSpPr>
                <p:nvPr/>
              </p:nvGrpSpPr>
              <p:grpSpPr bwMode="auto">
                <a:xfrm>
                  <a:off x="7581678" y="1714920"/>
                  <a:ext cx="111860" cy="111860"/>
                  <a:chOff x="5664" y="1835"/>
                  <a:chExt cx="73" cy="73"/>
                </a:xfrm>
                <a:solidFill>
                  <a:srgbClr val="FFFFFF"/>
                </a:solidFill>
              </p:grpSpPr>
              <p:sp>
                <p:nvSpPr>
                  <p:cNvPr id="542" name="Freeform 12">
                    <a:extLst>
                      <a:ext uri="{FF2B5EF4-FFF2-40B4-BE49-F238E27FC236}">
                        <a16:creationId xmlns:a16="http://schemas.microsoft.com/office/drawing/2014/main" id="{4F1EA0F4-D5E7-4DBF-BC99-8EA3BF7A0E56}"/>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43" name="Freeform 13">
                    <a:extLst>
                      <a:ext uri="{FF2B5EF4-FFF2-40B4-BE49-F238E27FC236}">
                        <a16:creationId xmlns:a16="http://schemas.microsoft.com/office/drawing/2014/main" id="{77F1DCF5-0D0F-401B-9FC7-0C0F1D2A6953}"/>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44" name="Freeform 14">
                    <a:extLst>
                      <a:ext uri="{FF2B5EF4-FFF2-40B4-BE49-F238E27FC236}">
                        <a16:creationId xmlns:a16="http://schemas.microsoft.com/office/drawing/2014/main" id="{058B01F2-38BA-42DA-B5E9-5408B346D92C}"/>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45" name="Freeform 15">
                    <a:extLst>
                      <a:ext uri="{FF2B5EF4-FFF2-40B4-BE49-F238E27FC236}">
                        <a16:creationId xmlns:a16="http://schemas.microsoft.com/office/drawing/2014/main" id="{523B4466-7C99-4F45-8F7B-55AE4A86F6F0}"/>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nvGrpSpPr>
              <p:cNvPr id="519" name="Group 518">
                <a:extLst>
                  <a:ext uri="{FF2B5EF4-FFF2-40B4-BE49-F238E27FC236}">
                    <a16:creationId xmlns:a16="http://schemas.microsoft.com/office/drawing/2014/main" id="{63794A5C-88AC-4373-B3C6-CCFA5ECB2345}"/>
                  </a:ext>
                </a:extLst>
              </p:cNvPr>
              <p:cNvGrpSpPr/>
              <p:nvPr/>
            </p:nvGrpSpPr>
            <p:grpSpPr>
              <a:xfrm>
                <a:off x="10623665" y="4114550"/>
                <a:ext cx="124764" cy="207126"/>
                <a:chOff x="7084723" y="1610486"/>
                <a:chExt cx="212660" cy="353049"/>
              </a:xfrm>
            </p:grpSpPr>
            <p:sp>
              <p:nvSpPr>
                <p:cNvPr id="533" name="Rectangle 532">
                  <a:extLst>
                    <a:ext uri="{FF2B5EF4-FFF2-40B4-BE49-F238E27FC236}">
                      <a16:creationId xmlns:a16="http://schemas.microsoft.com/office/drawing/2014/main" id="{F3C0EEDB-E6A3-4494-A208-DB7CC3938C0F}"/>
                    </a:ext>
                  </a:extLst>
                </p:cNvPr>
                <p:cNvSpPr/>
                <p:nvPr/>
              </p:nvSpPr>
              <p:spPr bwMode="auto">
                <a:xfrm>
                  <a:off x="7085519" y="1610486"/>
                  <a:ext cx="211864" cy="353049"/>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34" name="Group 533">
                  <a:extLst>
                    <a:ext uri="{FF2B5EF4-FFF2-40B4-BE49-F238E27FC236}">
                      <a16:creationId xmlns:a16="http://schemas.microsoft.com/office/drawing/2014/main" id="{62B03310-A50D-45ED-A864-182109E73B4E}"/>
                    </a:ext>
                  </a:extLst>
                </p:cNvPr>
                <p:cNvGrpSpPr/>
                <p:nvPr/>
              </p:nvGrpSpPr>
              <p:grpSpPr>
                <a:xfrm>
                  <a:off x="7138556" y="1706457"/>
                  <a:ext cx="104198" cy="130248"/>
                  <a:chOff x="9444088" y="2885171"/>
                  <a:chExt cx="107950" cy="134938"/>
                </a:xfrm>
                <a:solidFill>
                  <a:srgbClr val="FFFFFF"/>
                </a:solidFill>
              </p:grpSpPr>
              <p:sp>
                <p:nvSpPr>
                  <p:cNvPr id="537" name="Freeform 26">
                    <a:extLst>
                      <a:ext uri="{FF2B5EF4-FFF2-40B4-BE49-F238E27FC236}">
                        <a16:creationId xmlns:a16="http://schemas.microsoft.com/office/drawing/2014/main" id="{12DC2AD3-69FC-4361-BBA6-5667A78835AB}"/>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8" name="Freeform 27">
                    <a:extLst>
                      <a:ext uri="{FF2B5EF4-FFF2-40B4-BE49-F238E27FC236}">
                        <a16:creationId xmlns:a16="http://schemas.microsoft.com/office/drawing/2014/main" id="{1B3A30F2-8D89-4C7B-9C69-499A0456AF0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535" name="CellPhone_E8EA">
                  <a:extLst>
                    <a:ext uri="{FF2B5EF4-FFF2-40B4-BE49-F238E27FC236}">
                      <a16:creationId xmlns:a16="http://schemas.microsoft.com/office/drawing/2014/main" id="{6C80A073-5C8B-4500-B68C-E17CAB3B0792}"/>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536" name="Straight Connector 535">
                  <a:extLst>
                    <a:ext uri="{FF2B5EF4-FFF2-40B4-BE49-F238E27FC236}">
                      <a16:creationId xmlns:a16="http://schemas.microsoft.com/office/drawing/2014/main" id="{EF5508B9-F031-4192-A7B3-5C867631C4DD}"/>
                    </a:ext>
                  </a:extLst>
                </p:cNvPr>
                <p:cNvCxnSpPr>
                  <a:cxnSpLocks/>
                </p:cNvCxnSpPr>
                <p:nvPr/>
              </p:nvCxnSpPr>
              <p:spPr>
                <a:xfrm>
                  <a:off x="7165583" y="1916461"/>
                  <a:ext cx="47081" cy="0"/>
                </a:xfrm>
                <a:prstGeom prst="line">
                  <a:avLst/>
                </a:prstGeom>
                <a:noFill/>
                <a:ln w="9525" cap="flat" cmpd="sng" algn="ctr">
                  <a:solidFill>
                    <a:srgbClr val="FFFFFF"/>
                  </a:solidFill>
                  <a:prstDash val="solid"/>
                  <a:headEnd type="none"/>
                  <a:tailEnd type="none"/>
                </a:ln>
                <a:effectLst/>
              </p:spPr>
            </p:cxnSp>
          </p:grpSp>
          <p:grpSp>
            <p:nvGrpSpPr>
              <p:cNvPr id="520" name="Group 519">
                <a:extLst>
                  <a:ext uri="{FF2B5EF4-FFF2-40B4-BE49-F238E27FC236}">
                    <a16:creationId xmlns:a16="http://schemas.microsoft.com/office/drawing/2014/main" id="{D57B192F-05EB-4B61-967D-4BFB6BADC421}"/>
                  </a:ext>
                </a:extLst>
              </p:cNvPr>
              <p:cNvGrpSpPr/>
              <p:nvPr/>
            </p:nvGrpSpPr>
            <p:grpSpPr>
              <a:xfrm>
                <a:off x="10417031" y="4114550"/>
                <a:ext cx="124297" cy="207126"/>
                <a:chOff x="6490922" y="1610486"/>
                <a:chExt cx="211865" cy="353049"/>
              </a:xfrm>
            </p:grpSpPr>
            <p:sp>
              <p:nvSpPr>
                <p:cNvPr id="521" name="Rectangle 520">
                  <a:extLst>
                    <a:ext uri="{FF2B5EF4-FFF2-40B4-BE49-F238E27FC236}">
                      <a16:creationId xmlns:a16="http://schemas.microsoft.com/office/drawing/2014/main" id="{4197D510-3A7C-4459-89EB-C23A40EF04C5}"/>
                    </a:ext>
                  </a:extLst>
                </p:cNvPr>
                <p:cNvSpPr/>
                <p:nvPr/>
              </p:nvSpPr>
              <p:spPr bwMode="auto">
                <a:xfrm>
                  <a:off x="6490922" y="1610486"/>
                  <a:ext cx="211864" cy="353049"/>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2" name="Group 30">
                  <a:extLst>
                    <a:ext uri="{FF2B5EF4-FFF2-40B4-BE49-F238E27FC236}">
                      <a16:creationId xmlns:a16="http://schemas.microsoft.com/office/drawing/2014/main" id="{5CB2E4E8-27FF-46ED-8D95-88E4D62CDE7E}"/>
                    </a:ext>
                  </a:extLst>
                </p:cNvPr>
                <p:cNvGrpSpPr>
                  <a:grpSpLocks noChangeAspect="1"/>
                </p:cNvGrpSpPr>
                <p:nvPr/>
              </p:nvGrpSpPr>
              <p:grpSpPr bwMode="auto">
                <a:xfrm>
                  <a:off x="6545792" y="1729376"/>
                  <a:ext cx="111361" cy="115269"/>
                  <a:chOff x="5049" y="1841"/>
                  <a:chExt cx="57" cy="59"/>
                </a:xfrm>
                <a:solidFill>
                  <a:srgbClr val="FFFFFF"/>
                </a:solidFill>
              </p:grpSpPr>
              <p:sp>
                <p:nvSpPr>
                  <p:cNvPr id="525" name="Freeform 31">
                    <a:extLst>
                      <a:ext uri="{FF2B5EF4-FFF2-40B4-BE49-F238E27FC236}">
                        <a16:creationId xmlns:a16="http://schemas.microsoft.com/office/drawing/2014/main" id="{CAE9D119-2B72-4DDB-BEE5-AF2CB22E0E00}"/>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6" name="Freeform 32">
                    <a:extLst>
                      <a:ext uri="{FF2B5EF4-FFF2-40B4-BE49-F238E27FC236}">
                        <a16:creationId xmlns:a16="http://schemas.microsoft.com/office/drawing/2014/main" id="{0F11F251-5C2D-4972-85D6-4C65540A1E08}"/>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7" name="Freeform 33">
                    <a:extLst>
                      <a:ext uri="{FF2B5EF4-FFF2-40B4-BE49-F238E27FC236}">
                        <a16:creationId xmlns:a16="http://schemas.microsoft.com/office/drawing/2014/main" id="{78951532-56CE-45F7-86C8-A555BB1EE810}"/>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8" name="Freeform 34">
                    <a:extLst>
                      <a:ext uri="{FF2B5EF4-FFF2-40B4-BE49-F238E27FC236}">
                        <a16:creationId xmlns:a16="http://schemas.microsoft.com/office/drawing/2014/main" id="{156BA534-E059-4144-8A6E-D3D47C65390F}"/>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9" name="Freeform 35">
                    <a:extLst>
                      <a:ext uri="{FF2B5EF4-FFF2-40B4-BE49-F238E27FC236}">
                        <a16:creationId xmlns:a16="http://schemas.microsoft.com/office/drawing/2014/main" id="{81CF44DE-3ADF-4D29-BDD3-0A65E3D2A2FE}"/>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0" name="Freeform 36">
                    <a:extLst>
                      <a:ext uri="{FF2B5EF4-FFF2-40B4-BE49-F238E27FC236}">
                        <a16:creationId xmlns:a16="http://schemas.microsoft.com/office/drawing/2014/main" id="{85668B6D-23FC-4E07-9745-C997741D97B9}"/>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1" name="Freeform 37">
                    <a:extLst>
                      <a:ext uri="{FF2B5EF4-FFF2-40B4-BE49-F238E27FC236}">
                        <a16:creationId xmlns:a16="http://schemas.microsoft.com/office/drawing/2014/main" id="{50DF5ED0-263B-4207-A209-E1171B98314E}"/>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2" name="Freeform 38">
                    <a:extLst>
                      <a:ext uri="{FF2B5EF4-FFF2-40B4-BE49-F238E27FC236}">
                        <a16:creationId xmlns:a16="http://schemas.microsoft.com/office/drawing/2014/main" id="{17F7504B-4C9C-4132-A2C1-72F3973822F1}"/>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523" name="CellPhone_E8EA">
                  <a:extLst>
                    <a:ext uri="{FF2B5EF4-FFF2-40B4-BE49-F238E27FC236}">
                      <a16:creationId xmlns:a16="http://schemas.microsoft.com/office/drawing/2014/main" id="{374640B9-C429-42E7-884F-53926F474C78}"/>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524" name="Straight Connector 523">
                  <a:extLst>
                    <a:ext uri="{FF2B5EF4-FFF2-40B4-BE49-F238E27FC236}">
                      <a16:creationId xmlns:a16="http://schemas.microsoft.com/office/drawing/2014/main" id="{6C95481E-7DDA-4DAC-A71E-C30D5227162B}"/>
                    </a:ext>
                  </a:extLst>
                </p:cNvPr>
                <p:cNvCxnSpPr>
                  <a:cxnSpLocks/>
                </p:cNvCxnSpPr>
                <p:nvPr/>
              </p:nvCxnSpPr>
              <p:spPr>
                <a:xfrm>
                  <a:off x="6573314" y="1916461"/>
                  <a:ext cx="47081" cy="0"/>
                </a:xfrm>
                <a:prstGeom prst="line">
                  <a:avLst/>
                </a:prstGeom>
                <a:noFill/>
                <a:ln w="9525" cap="flat" cmpd="sng" algn="ctr">
                  <a:solidFill>
                    <a:srgbClr val="FFFFFF"/>
                  </a:solidFill>
                  <a:prstDash val="solid"/>
                  <a:headEnd type="none"/>
                  <a:tailEnd type="none"/>
                </a:ln>
                <a:effectLst/>
              </p:spPr>
            </p:cxnSp>
          </p:grpSp>
        </p:grpSp>
        <p:pic>
          <p:nvPicPr>
            <p:cNvPr id="552" name="Picture 551">
              <a:extLst>
                <a:ext uri="{FF2B5EF4-FFF2-40B4-BE49-F238E27FC236}">
                  <a16:creationId xmlns:a16="http://schemas.microsoft.com/office/drawing/2014/main" id="{2F8A17B6-408C-4653-8F4B-054DD26D6DE1}"/>
                </a:ext>
              </a:extLst>
            </p:cNvPr>
            <p:cNvPicPr>
              <a:picLocks noChangeAspect="1"/>
            </p:cNvPicPr>
            <p:nvPr/>
          </p:nvPicPr>
          <p:blipFill rotWithShape="1">
            <a:blip r:embed="rId36" cstate="email">
              <a:extLst>
                <a:ext uri="{28A0092B-C50C-407E-A947-70E740481C1C}">
                  <a14:useLocalDpi xmlns:a14="http://schemas.microsoft.com/office/drawing/2010/main"/>
                </a:ext>
              </a:extLst>
            </a:blip>
            <a:srcRect r="83295"/>
            <a:stretch/>
          </p:blipFill>
          <p:spPr>
            <a:xfrm>
              <a:off x="1221257" y="5484095"/>
              <a:ext cx="421887" cy="367856"/>
            </a:xfrm>
            <a:prstGeom prst="rect">
              <a:avLst/>
            </a:prstGeom>
          </p:spPr>
        </p:pic>
        <p:sp>
          <p:nvSpPr>
            <p:cNvPr id="553" name="Freeform 6">
              <a:extLst>
                <a:ext uri="{FF2B5EF4-FFF2-40B4-BE49-F238E27FC236}">
                  <a16:creationId xmlns:a16="http://schemas.microsoft.com/office/drawing/2014/main" id="{D868F724-252D-4565-B8BD-B036387534B3}"/>
                </a:ext>
              </a:extLst>
            </p:cNvPr>
            <p:cNvSpPr>
              <a:spLocks noEditPoints="1"/>
            </p:cNvSpPr>
            <p:nvPr/>
          </p:nvSpPr>
          <p:spPr bwMode="auto">
            <a:xfrm>
              <a:off x="666193" y="5501210"/>
              <a:ext cx="363410" cy="359552"/>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nvGrpSpPr>
          <p:cNvPr id="381" name="!! IOT 4">
            <a:extLst>
              <a:ext uri="{FF2B5EF4-FFF2-40B4-BE49-F238E27FC236}">
                <a16:creationId xmlns:a16="http://schemas.microsoft.com/office/drawing/2014/main" id="{80ED289F-105D-45D2-82F2-FA4E69CC8BFC}"/>
              </a:ext>
              <a:ext uri="{C183D7F6-B498-43B3-948B-1728B52AA6E4}">
                <adec:decorative xmlns:adec="http://schemas.microsoft.com/office/drawing/2017/decorative" val="1"/>
              </a:ext>
            </a:extLst>
          </p:cNvPr>
          <p:cNvGrpSpPr/>
          <p:nvPr/>
        </p:nvGrpSpPr>
        <p:grpSpPr>
          <a:xfrm>
            <a:off x="8081870" y="4957382"/>
            <a:ext cx="1353235" cy="215781"/>
            <a:chOff x="9119484" y="4472960"/>
            <a:chExt cx="1613779" cy="257327"/>
          </a:xfrm>
        </p:grpSpPr>
        <p:pic>
          <p:nvPicPr>
            <p:cNvPr id="382" name="Picture 381">
              <a:extLst>
                <a:ext uri="{FF2B5EF4-FFF2-40B4-BE49-F238E27FC236}">
                  <a16:creationId xmlns:a16="http://schemas.microsoft.com/office/drawing/2014/main" id="{5B54A35C-52FC-414B-871D-F84643FBFB4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277454" y="4472960"/>
              <a:ext cx="140386" cy="257327"/>
            </a:xfrm>
            <a:prstGeom prst="rect">
              <a:avLst/>
            </a:prstGeom>
          </p:spPr>
        </p:pic>
        <p:pic>
          <p:nvPicPr>
            <p:cNvPr id="383" name="Picture 382">
              <a:extLst>
                <a:ext uri="{FF2B5EF4-FFF2-40B4-BE49-F238E27FC236}">
                  <a16:creationId xmlns:a16="http://schemas.microsoft.com/office/drawing/2014/main" id="{903142E2-96BF-4567-BC7B-A7BF2516CF3D}"/>
                </a:ext>
              </a:extLst>
            </p:cNvPr>
            <p:cNvPicPr>
              <a:picLocks noChangeAspect="1"/>
            </p:cNvPicPr>
            <p:nvPr/>
          </p:nvPicPr>
          <p:blipFill>
            <a:blip r:embed="rId37">
              <a:extLst>
                <a:ext uri="{28A0092B-C50C-407E-A947-70E740481C1C}">
                  <a14:useLocalDpi xmlns:a14="http://schemas.microsoft.com/office/drawing/2010/main" val="0"/>
                </a:ext>
              </a:extLst>
            </a:blip>
            <a:stretch>
              <a:fillRect/>
            </a:stretch>
          </p:blipFill>
          <p:spPr>
            <a:xfrm>
              <a:off x="9119484" y="4543680"/>
              <a:ext cx="269515" cy="144991"/>
            </a:xfrm>
            <a:prstGeom prst="rect">
              <a:avLst/>
            </a:prstGeom>
          </p:spPr>
        </p:pic>
        <p:pic>
          <p:nvPicPr>
            <p:cNvPr id="384" name="Picture 383">
              <a:extLst>
                <a:ext uri="{FF2B5EF4-FFF2-40B4-BE49-F238E27FC236}">
                  <a16:creationId xmlns:a16="http://schemas.microsoft.com/office/drawing/2014/main" id="{72A602A2-B7DB-4DA7-A0E5-437595C9A781}"/>
                </a:ext>
              </a:extLst>
            </p:cNvPr>
            <p:cNvPicPr>
              <a:picLocks noChangeAspect="1"/>
            </p:cNvPicPr>
            <p:nvPr/>
          </p:nvPicPr>
          <p:blipFill>
            <a:blip r:embed="rId38">
              <a:extLst>
                <a:ext uri="{28A0092B-C50C-407E-A947-70E740481C1C}">
                  <a14:useLocalDpi xmlns:a14="http://schemas.microsoft.com/office/drawing/2010/main" val="0"/>
                </a:ext>
              </a:extLst>
            </a:blip>
            <a:stretch>
              <a:fillRect/>
            </a:stretch>
          </p:blipFill>
          <p:spPr>
            <a:xfrm>
              <a:off x="9915072" y="4524864"/>
              <a:ext cx="276198" cy="172624"/>
            </a:xfrm>
            <a:prstGeom prst="rect">
              <a:avLst/>
            </a:prstGeom>
          </p:spPr>
        </p:pic>
        <p:grpSp>
          <p:nvGrpSpPr>
            <p:cNvPr id="385" name="Group 384">
              <a:extLst>
                <a:ext uri="{FF2B5EF4-FFF2-40B4-BE49-F238E27FC236}">
                  <a16:creationId xmlns:a16="http://schemas.microsoft.com/office/drawing/2014/main" id="{8745E08E-823E-4158-953C-4AF78FFF1340}"/>
                </a:ext>
              </a:extLst>
            </p:cNvPr>
            <p:cNvGrpSpPr/>
            <p:nvPr/>
          </p:nvGrpSpPr>
          <p:grpSpPr>
            <a:xfrm>
              <a:off x="10529411" y="4598758"/>
              <a:ext cx="203852" cy="49419"/>
              <a:chOff x="11279844" y="3739404"/>
              <a:chExt cx="343140" cy="83186"/>
            </a:xfrm>
          </p:grpSpPr>
          <p:sp>
            <p:nvSpPr>
              <p:cNvPr id="387" name="Oval 386">
                <a:extLst>
                  <a:ext uri="{FF2B5EF4-FFF2-40B4-BE49-F238E27FC236}">
                    <a16:creationId xmlns:a16="http://schemas.microsoft.com/office/drawing/2014/main" id="{41F6D076-36D1-44AF-8F6D-0FB9CB510C72}"/>
                  </a:ext>
                </a:extLst>
              </p:cNvPr>
              <p:cNvSpPr/>
              <p:nvPr/>
            </p:nvSpPr>
            <p:spPr bwMode="auto">
              <a:xfrm>
                <a:off x="11279844" y="3739404"/>
                <a:ext cx="83149"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388" name="Oval 387">
                <a:extLst>
                  <a:ext uri="{FF2B5EF4-FFF2-40B4-BE49-F238E27FC236}">
                    <a16:creationId xmlns:a16="http://schemas.microsoft.com/office/drawing/2014/main" id="{A37D2D35-3255-4C41-8489-71FF95ADE1BB}"/>
                  </a:ext>
                </a:extLst>
              </p:cNvPr>
              <p:cNvSpPr/>
              <p:nvPr/>
            </p:nvSpPr>
            <p:spPr bwMode="auto">
              <a:xfrm>
                <a:off x="11409843" y="3739422"/>
                <a:ext cx="83150"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389" name="Oval 388">
                <a:extLst>
                  <a:ext uri="{FF2B5EF4-FFF2-40B4-BE49-F238E27FC236}">
                    <a16:creationId xmlns:a16="http://schemas.microsoft.com/office/drawing/2014/main" id="{22E3D38A-504A-4384-8BB1-2F26FB16F404}"/>
                  </a:ext>
                </a:extLst>
              </p:cNvPr>
              <p:cNvSpPr/>
              <p:nvPr/>
            </p:nvSpPr>
            <p:spPr bwMode="auto">
              <a:xfrm>
                <a:off x="11539834" y="3739442"/>
                <a:ext cx="83150"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pic>
          <p:nvPicPr>
            <p:cNvPr id="386" name="Picture 385">
              <a:extLst>
                <a:ext uri="{FF2B5EF4-FFF2-40B4-BE49-F238E27FC236}">
                  <a16:creationId xmlns:a16="http://schemas.microsoft.com/office/drawing/2014/main" id="{46D100BE-F16B-4C2C-976B-025C2446FC4C}"/>
                </a:ext>
              </a:extLst>
            </p:cNvPr>
            <p:cNvPicPr>
              <a:picLocks noChangeAspect="1"/>
            </p:cNvPicPr>
            <p:nvPr/>
          </p:nvPicPr>
          <p:blipFill rotWithShape="1">
            <a:blip r:embed="rId39">
              <a:extLst>
                <a:ext uri="{28A0092B-C50C-407E-A947-70E740481C1C}">
                  <a14:useLocalDpi xmlns:a14="http://schemas.microsoft.com/office/drawing/2010/main" val="0"/>
                </a:ext>
              </a:extLst>
            </a:blip>
            <a:srcRect l="13212" t="27676" r="12301" b="27919"/>
            <a:stretch/>
          </p:blipFill>
          <p:spPr>
            <a:xfrm>
              <a:off x="9482726" y="4505425"/>
              <a:ext cx="367709" cy="219208"/>
            </a:xfrm>
            <a:prstGeom prst="rect">
              <a:avLst/>
            </a:prstGeom>
          </p:spPr>
        </p:pic>
      </p:grpSp>
      <p:grpSp>
        <p:nvGrpSpPr>
          <p:cNvPr id="390" name="!! IOT 1">
            <a:extLst>
              <a:ext uri="{FF2B5EF4-FFF2-40B4-BE49-F238E27FC236}">
                <a16:creationId xmlns:a16="http://schemas.microsoft.com/office/drawing/2014/main" id="{E0F5CE7C-49B5-4B0D-BE9D-A1FC79E84491}"/>
              </a:ext>
              <a:ext uri="{C183D7F6-B498-43B3-948B-1728B52AA6E4}">
                <adec:decorative xmlns:adec="http://schemas.microsoft.com/office/drawing/2017/decorative" val="1"/>
              </a:ext>
            </a:extLst>
          </p:cNvPr>
          <p:cNvGrpSpPr/>
          <p:nvPr/>
        </p:nvGrpSpPr>
        <p:grpSpPr>
          <a:xfrm>
            <a:off x="4503358" y="4932433"/>
            <a:ext cx="1358368" cy="349526"/>
            <a:chOff x="5033079" y="6986941"/>
            <a:chExt cx="1344941" cy="346071"/>
          </a:xfrm>
        </p:grpSpPr>
        <p:pic>
          <p:nvPicPr>
            <p:cNvPr id="391" name="Picture 171">
              <a:extLst>
                <a:ext uri="{FF2B5EF4-FFF2-40B4-BE49-F238E27FC236}">
                  <a16:creationId xmlns:a16="http://schemas.microsoft.com/office/drawing/2014/main" id="{F837F537-58DB-4DFE-A55B-88E033B7CAC5}"/>
                </a:ext>
              </a:extLst>
            </p:cNvPr>
            <p:cNvPicPr>
              <a:picLocks noChangeAspect="1"/>
            </p:cNvPicPr>
            <p:nvPr/>
          </p:nvPicPr>
          <p:blipFill>
            <a:blip r:embed="rId20">
              <a:extLst>
                <a:ext uri="{28A0092B-C50C-407E-A947-70E740481C1C}">
                  <a14:useLocalDpi xmlns:a14="http://schemas.microsoft.com/office/drawing/2010/main" val="0"/>
                </a:ext>
              </a:extLst>
            </a:blip>
            <a:srcRect/>
            <a:stretch>
              <a:fillRect/>
            </a:stretch>
          </p:blipFill>
          <p:spPr bwMode="auto">
            <a:xfrm>
              <a:off x="5033079" y="6986941"/>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2" name="Picture 391">
              <a:extLst>
                <a:ext uri="{FF2B5EF4-FFF2-40B4-BE49-F238E27FC236}">
                  <a16:creationId xmlns:a16="http://schemas.microsoft.com/office/drawing/2014/main" id="{E59F5C12-947B-4EC7-B574-07B941AD1FD3}"/>
                </a:ext>
              </a:extLst>
            </p:cNvPr>
            <p:cNvPicPr>
              <a:picLocks noChangeAspect="1"/>
            </p:cNvPicPr>
            <p:nvPr/>
          </p:nvPicPr>
          <p:blipFill>
            <a:blip r:embed="rId40"/>
            <a:stretch>
              <a:fillRect/>
            </a:stretch>
          </p:blipFill>
          <p:spPr>
            <a:xfrm>
              <a:off x="5419803" y="7002915"/>
              <a:ext cx="102167" cy="116716"/>
            </a:xfrm>
            <a:prstGeom prst="rect">
              <a:avLst/>
            </a:prstGeom>
          </p:spPr>
        </p:pic>
        <p:pic>
          <p:nvPicPr>
            <p:cNvPr id="393" name="Picture 392">
              <a:extLst>
                <a:ext uri="{FF2B5EF4-FFF2-40B4-BE49-F238E27FC236}">
                  <a16:creationId xmlns:a16="http://schemas.microsoft.com/office/drawing/2014/main" id="{8BE515D4-5F3F-4A72-A08F-6A40FE8D2DFB}"/>
                </a:ext>
              </a:extLst>
            </p:cNvPr>
            <p:cNvPicPr>
              <a:picLocks noChangeAspect="1"/>
            </p:cNvPicPr>
            <p:nvPr/>
          </p:nvPicPr>
          <p:blipFill>
            <a:blip r:embed="rId41"/>
            <a:stretch>
              <a:fillRect/>
            </a:stretch>
          </p:blipFill>
          <p:spPr>
            <a:xfrm>
              <a:off x="5135286" y="7186187"/>
              <a:ext cx="161926" cy="146825"/>
            </a:xfrm>
            <a:prstGeom prst="rect">
              <a:avLst/>
            </a:prstGeom>
          </p:spPr>
        </p:pic>
        <p:pic>
          <p:nvPicPr>
            <p:cNvPr id="394" name="Picture 393">
              <a:extLst>
                <a:ext uri="{FF2B5EF4-FFF2-40B4-BE49-F238E27FC236}">
                  <a16:creationId xmlns:a16="http://schemas.microsoft.com/office/drawing/2014/main" id="{10BB5997-25B9-4D9D-AFD4-192CE7083E3B}"/>
                </a:ext>
              </a:extLst>
            </p:cNvPr>
            <p:cNvPicPr>
              <a:picLocks noChangeAspect="1"/>
            </p:cNvPicPr>
            <p:nvPr/>
          </p:nvPicPr>
          <p:blipFill>
            <a:blip r:embed="rId42"/>
            <a:stretch>
              <a:fillRect/>
            </a:stretch>
          </p:blipFill>
          <p:spPr>
            <a:xfrm>
              <a:off x="5566064" y="7186187"/>
              <a:ext cx="142280" cy="128897"/>
            </a:xfrm>
            <a:prstGeom prst="rect">
              <a:avLst/>
            </a:prstGeom>
          </p:spPr>
        </p:pic>
        <p:pic>
          <p:nvPicPr>
            <p:cNvPr id="395" name="Picture 394">
              <a:extLst>
                <a:ext uri="{FF2B5EF4-FFF2-40B4-BE49-F238E27FC236}">
                  <a16:creationId xmlns:a16="http://schemas.microsoft.com/office/drawing/2014/main" id="{6FDDE74B-C9C1-4326-95BA-8A068AB8E77D}"/>
                </a:ext>
              </a:extLst>
            </p:cNvPr>
            <p:cNvPicPr>
              <a:picLocks noChangeAspect="1"/>
            </p:cNvPicPr>
            <p:nvPr/>
          </p:nvPicPr>
          <p:blipFill>
            <a:blip r:embed="rId43"/>
            <a:stretch>
              <a:fillRect/>
            </a:stretch>
          </p:blipFill>
          <p:spPr>
            <a:xfrm>
              <a:off x="5253287" y="7006779"/>
              <a:ext cx="94923" cy="108989"/>
            </a:xfrm>
            <a:prstGeom prst="rect">
              <a:avLst/>
            </a:prstGeom>
          </p:spPr>
        </p:pic>
        <p:pic>
          <p:nvPicPr>
            <p:cNvPr id="396" name="図 379">
              <a:extLst>
                <a:ext uri="{FF2B5EF4-FFF2-40B4-BE49-F238E27FC236}">
                  <a16:creationId xmlns:a16="http://schemas.microsoft.com/office/drawing/2014/main" id="{678405EC-6426-4908-AC6B-603F18585382}"/>
                </a:ext>
              </a:extLst>
            </p:cNvPr>
            <p:cNvPicPr>
              <a:picLocks noChangeAspect="1"/>
            </p:cNvPicPr>
            <p:nvPr/>
          </p:nvPicPr>
          <p:blipFill>
            <a:blip r:embed="rId44" cstate="screen">
              <a:extLst>
                <a:ext uri="{28A0092B-C50C-407E-A947-70E740481C1C}">
                  <a14:useLocalDpi xmlns:a14="http://schemas.microsoft.com/office/drawing/2010/main"/>
                </a:ext>
              </a:extLst>
            </a:blip>
            <a:stretch>
              <a:fillRect/>
            </a:stretch>
          </p:blipFill>
          <p:spPr>
            <a:xfrm>
              <a:off x="5799116" y="7192661"/>
              <a:ext cx="124953" cy="124953"/>
            </a:xfrm>
            <a:prstGeom prst="rect">
              <a:avLst/>
            </a:prstGeom>
          </p:spPr>
        </p:pic>
        <p:pic>
          <p:nvPicPr>
            <p:cNvPr id="397" name="Picture 10" descr="תוצאת תמונה עבור ‪azure kubernetes service‬‏">
              <a:extLst>
                <a:ext uri="{FF2B5EF4-FFF2-40B4-BE49-F238E27FC236}">
                  <a16:creationId xmlns:a16="http://schemas.microsoft.com/office/drawing/2014/main" id="{9E78AA79-0041-475A-AC8C-1A66DF9229B4}"/>
                </a:ext>
              </a:extLst>
            </p:cNvPr>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6040453" y="7013156"/>
              <a:ext cx="142873" cy="118596"/>
            </a:xfrm>
            <a:prstGeom prst="rect">
              <a:avLst/>
            </a:prstGeom>
            <a:noFill/>
            <a:extLst>
              <a:ext uri="{909E8E84-426E-40DD-AFC4-6F175D3DCCD1}">
                <a14:hiddenFill xmlns:a14="http://schemas.microsoft.com/office/drawing/2010/main">
                  <a:solidFill>
                    <a:srgbClr val="FFFFFF"/>
                  </a:solidFill>
                </a14:hiddenFill>
              </a:ext>
            </a:extLst>
          </p:spPr>
        </p:pic>
        <p:pic>
          <p:nvPicPr>
            <p:cNvPr id="398" name="Picture 6" descr="Image result for Azure Files   icon">
              <a:extLst>
                <a:ext uri="{FF2B5EF4-FFF2-40B4-BE49-F238E27FC236}">
                  <a16:creationId xmlns:a16="http://schemas.microsoft.com/office/drawing/2014/main" id="{877E8608-0922-4881-80FF-EFBDF90C6649}"/>
                </a:ext>
              </a:extLst>
            </p:cNvPr>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5589892" y="7014644"/>
              <a:ext cx="133805" cy="119188"/>
            </a:xfrm>
            <a:prstGeom prst="rect">
              <a:avLst/>
            </a:prstGeom>
            <a:noFill/>
            <a:extLst>
              <a:ext uri="{909E8E84-426E-40DD-AFC4-6F175D3DCCD1}">
                <a14:hiddenFill xmlns:a14="http://schemas.microsoft.com/office/drawing/2010/main">
                  <a:solidFill>
                    <a:srgbClr val="FFFFFF"/>
                  </a:solidFill>
                </a14:hiddenFill>
              </a:ext>
            </a:extLst>
          </p:spPr>
        </p:pic>
        <p:pic>
          <p:nvPicPr>
            <p:cNvPr id="399" name="Picture 398">
              <a:extLst>
                <a:ext uri="{FF2B5EF4-FFF2-40B4-BE49-F238E27FC236}">
                  <a16:creationId xmlns:a16="http://schemas.microsoft.com/office/drawing/2014/main" id="{733CDE76-E842-4FFB-8FEC-67E03E3B4DBC}"/>
                </a:ext>
              </a:extLst>
            </p:cNvPr>
            <p:cNvPicPr>
              <a:picLocks noChangeAspect="1"/>
            </p:cNvPicPr>
            <p:nvPr/>
          </p:nvPicPr>
          <p:blipFill>
            <a:blip r:embed="rId47"/>
            <a:stretch>
              <a:fillRect/>
            </a:stretch>
          </p:blipFill>
          <p:spPr>
            <a:xfrm>
              <a:off x="5368805" y="7195289"/>
              <a:ext cx="107564" cy="128620"/>
            </a:xfrm>
            <a:prstGeom prst="rect">
              <a:avLst/>
            </a:prstGeom>
          </p:spPr>
        </p:pic>
        <p:pic>
          <p:nvPicPr>
            <p:cNvPr id="400" name="Picture 2" descr="Azure Blob File System | Drupal.org">
              <a:extLst>
                <a:ext uri="{FF2B5EF4-FFF2-40B4-BE49-F238E27FC236}">
                  <a16:creationId xmlns:a16="http://schemas.microsoft.com/office/drawing/2014/main" id="{8A719D03-6769-499E-B2B3-2D53AE2BDD5B}"/>
                </a:ext>
              </a:extLst>
            </p:cNvPr>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5801485" y="7008934"/>
              <a:ext cx="130237" cy="130237"/>
            </a:xfrm>
            <a:prstGeom prst="rect">
              <a:avLst/>
            </a:prstGeom>
            <a:noFill/>
            <a:extLst>
              <a:ext uri="{909E8E84-426E-40DD-AFC4-6F175D3DCCD1}">
                <a14:hiddenFill xmlns:a14="http://schemas.microsoft.com/office/drawing/2010/main">
                  <a:solidFill>
                    <a:srgbClr val="FFFFFF"/>
                  </a:solidFill>
                </a14:hiddenFill>
              </a:ext>
            </a:extLst>
          </p:spPr>
        </p:pic>
        <p:pic>
          <p:nvPicPr>
            <p:cNvPr id="401" name="Picture 2" descr="Why Use Azure DNS? | Aidan Finn, IT Pro">
              <a:extLst>
                <a:ext uri="{FF2B5EF4-FFF2-40B4-BE49-F238E27FC236}">
                  <a16:creationId xmlns:a16="http://schemas.microsoft.com/office/drawing/2014/main" id="{2EC2FEAD-49E6-449D-9291-CF3F2048FFF4}"/>
                </a:ext>
              </a:extLst>
            </p:cNvPr>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6000429" y="7186857"/>
              <a:ext cx="123694" cy="125236"/>
            </a:xfrm>
            <a:prstGeom prst="rect">
              <a:avLst/>
            </a:prstGeom>
            <a:noFill/>
            <a:extLst>
              <a:ext uri="{909E8E84-426E-40DD-AFC4-6F175D3DCCD1}">
                <a14:hiddenFill xmlns:a14="http://schemas.microsoft.com/office/drawing/2010/main">
                  <a:solidFill>
                    <a:srgbClr val="FFFFFF"/>
                  </a:solidFill>
                </a14:hiddenFill>
              </a:ext>
            </a:extLst>
          </p:spPr>
        </p:pic>
        <p:grpSp>
          <p:nvGrpSpPr>
            <p:cNvPr id="402" name="Group 401">
              <a:extLst>
                <a:ext uri="{FF2B5EF4-FFF2-40B4-BE49-F238E27FC236}">
                  <a16:creationId xmlns:a16="http://schemas.microsoft.com/office/drawing/2014/main" id="{496D1372-2A8A-4018-A0C8-2D8B80AB3A7D}"/>
                </a:ext>
              </a:extLst>
            </p:cNvPr>
            <p:cNvGrpSpPr/>
            <p:nvPr/>
          </p:nvGrpSpPr>
          <p:grpSpPr>
            <a:xfrm>
              <a:off x="6189348" y="7233478"/>
              <a:ext cx="188672" cy="45719"/>
              <a:chOff x="6471914" y="3036854"/>
              <a:chExt cx="188672" cy="45719"/>
            </a:xfrm>
            <a:solidFill>
              <a:schemeClr val="tx1"/>
            </a:solidFill>
          </p:grpSpPr>
          <p:sp>
            <p:nvSpPr>
              <p:cNvPr id="403" name="Oval 402">
                <a:extLst>
                  <a:ext uri="{FF2B5EF4-FFF2-40B4-BE49-F238E27FC236}">
                    <a16:creationId xmlns:a16="http://schemas.microsoft.com/office/drawing/2014/main" id="{717B9A76-7DBD-4520-A78D-EE5BBCA07D0C}"/>
                  </a:ext>
                </a:extLst>
              </p:cNvPr>
              <p:cNvSpPr/>
              <p:nvPr/>
            </p:nvSpPr>
            <p:spPr bwMode="auto">
              <a:xfrm>
                <a:off x="6471914" y="3036854"/>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4" name="Oval 403">
                <a:extLst>
                  <a:ext uri="{FF2B5EF4-FFF2-40B4-BE49-F238E27FC236}">
                    <a16:creationId xmlns:a16="http://schemas.microsoft.com/office/drawing/2014/main" id="{64000044-6089-4842-9C69-2CD5ADF2A49E}"/>
                  </a:ext>
                </a:extLst>
              </p:cNvPr>
              <p:cNvSpPr/>
              <p:nvPr/>
            </p:nvSpPr>
            <p:spPr bwMode="auto">
              <a:xfrm>
                <a:off x="6543390" y="3036854"/>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5" name="Oval 404">
                <a:extLst>
                  <a:ext uri="{FF2B5EF4-FFF2-40B4-BE49-F238E27FC236}">
                    <a16:creationId xmlns:a16="http://schemas.microsoft.com/office/drawing/2014/main" id="{1406FADA-21C9-4547-AF07-E6A35CDC3F60}"/>
                  </a:ext>
                </a:extLst>
              </p:cNvPr>
              <p:cNvSpPr/>
              <p:nvPr/>
            </p:nvSpPr>
            <p:spPr bwMode="auto">
              <a:xfrm>
                <a:off x="6614866" y="3036854"/>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407" name="!! IOT 2">
            <a:extLst>
              <a:ext uri="{FF2B5EF4-FFF2-40B4-BE49-F238E27FC236}">
                <a16:creationId xmlns:a16="http://schemas.microsoft.com/office/drawing/2014/main" id="{3D7FEAD6-ECAE-4261-95F4-7C448615BB1D}"/>
              </a:ext>
              <a:ext uri="{C183D7F6-B498-43B3-948B-1728B52AA6E4}">
                <adec:decorative xmlns:adec="http://schemas.microsoft.com/office/drawing/2017/decorative" val="1"/>
              </a:ext>
            </a:extLst>
          </p:cNvPr>
          <p:cNvGrpSpPr/>
          <p:nvPr/>
        </p:nvGrpSpPr>
        <p:grpSpPr>
          <a:xfrm>
            <a:off x="6069307" y="4951805"/>
            <a:ext cx="714439" cy="232920"/>
            <a:chOff x="6793691" y="3178808"/>
            <a:chExt cx="649185" cy="211646"/>
          </a:xfrm>
        </p:grpSpPr>
        <p:pic>
          <p:nvPicPr>
            <p:cNvPr id="415" name="Picture 10" descr="תוצאת תמונה עבור ‪azure virtual machine logo‬‏">
              <a:extLst>
                <a:ext uri="{FF2B5EF4-FFF2-40B4-BE49-F238E27FC236}">
                  <a16:creationId xmlns:a16="http://schemas.microsoft.com/office/drawing/2014/main" id="{043C91C7-8B62-4A0A-BE80-6F1442251786}"/>
                </a:ext>
              </a:extLst>
            </p:cNvPr>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6793691" y="3221324"/>
              <a:ext cx="139817" cy="118438"/>
            </a:xfrm>
            <a:prstGeom prst="rect">
              <a:avLst/>
            </a:prstGeom>
            <a:noFill/>
            <a:extLst>
              <a:ext uri="{909E8E84-426E-40DD-AFC4-6F175D3DCCD1}">
                <a14:hiddenFill xmlns:a14="http://schemas.microsoft.com/office/drawing/2010/main">
                  <a:solidFill>
                    <a:srgbClr val="FFFFFF"/>
                  </a:solidFill>
                </a14:hiddenFill>
              </a:ext>
            </a:extLst>
          </p:spPr>
        </p:pic>
        <p:pic>
          <p:nvPicPr>
            <p:cNvPr id="416" name="Picture 12" descr="תוצאת תמונה עבור ‪azure virtual machine logo‬‏">
              <a:extLst>
                <a:ext uri="{FF2B5EF4-FFF2-40B4-BE49-F238E27FC236}">
                  <a16:creationId xmlns:a16="http://schemas.microsoft.com/office/drawing/2014/main" id="{AA90226A-8A06-42B4-8C9E-215340052106}"/>
                </a:ext>
              </a:extLst>
            </p:cNvPr>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7005101" y="3226615"/>
              <a:ext cx="127651" cy="107856"/>
            </a:xfrm>
            <a:prstGeom prst="rect">
              <a:avLst/>
            </a:prstGeom>
            <a:noFill/>
            <a:extLst>
              <a:ext uri="{909E8E84-426E-40DD-AFC4-6F175D3DCCD1}">
                <a14:hiddenFill xmlns:a14="http://schemas.microsoft.com/office/drawing/2010/main">
                  <a:solidFill>
                    <a:srgbClr val="FFFFFF"/>
                  </a:solidFill>
                </a14:hiddenFill>
              </a:ext>
            </a:extLst>
          </p:spPr>
        </p:pic>
        <p:pic>
          <p:nvPicPr>
            <p:cNvPr id="417" name="Picture 2" descr="Image result for azure network icon">
              <a:extLst>
                <a:ext uri="{FF2B5EF4-FFF2-40B4-BE49-F238E27FC236}">
                  <a16:creationId xmlns:a16="http://schemas.microsoft.com/office/drawing/2014/main" id="{19C66F27-D3A7-4BDD-B3AF-327A7E398083}"/>
                </a:ext>
              </a:extLst>
            </p:cNvPr>
            <p:cNvPicPr>
              <a:picLocks noChangeAspect="1" noChangeArrowheads="1"/>
            </p:cNvPicPr>
            <p:nvPr/>
          </p:nvPicPr>
          <p:blipFill>
            <a:blip r:embed="rId5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231230" y="3178808"/>
              <a:ext cx="211646" cy="211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7" name="!! IOT 3">
            <a:extLst>
              <a:ext uri="{FF2B5EF4-FFF2-40B4-BE49-F238E27FC236}">
                <a16:creationId xmlns:a16="http://schemas.microsoft.com/office/drawing/2014/main" id="{424D84C7-0921-4021-81EA-B2DEA6A43097}"/>
              </a:ext>
              <a:ext uri="{C183D7F6-B498-43B3-948B-1728B52AA6E4}">
                <adec:decorative xmlns:adec="http://schemas.microsoft.com/office/drawing/2017/decorative" val="1"/>
              </a:ext>
            </a:extLst>
          </p:cNvPr>
          <p:cNvGrpSpPr/>
          <p:nvPr/>
        </p:nvGrpSpPr>
        <p:grpSpPr>
          <a:xfrm>
            <a:off x="6827230" y="4964571"/>
            <a:ext cx="798988" cy="191670"/>
            <a:chOff x="6646340" y="7135252"/>
            <a:chExt cx="798988" cy="191670"/>
          </a:xfrm>
        </p:grpSpPr>
        <p:pic>
          <p:nvPicPr>
            <p:cNvPr id="408" name="Graphic 51">
              <a:extLst>
                <a:ext uri="{FF2B5EF4-FFF2-40B4-BE49-F238E27FC236}">
                  <a16:creationId xmlns:a16="http://schemas.microsoft.com/office/drawing/2014/main" id="{F9C5BA16-FC8D-4660-8ECB-6D63CF82ADB7}"/>
                </a:ext>
              </a:extLst>
            </p:cNvPr>
            <p:cNvPicPr>
              <a:picLocks noChangeAspect="1"/>
            </p:cNvPicPr>
            <p:nvPr/>
          </p:nvPicPr>
          <p:blipFill>
            <a:blip r:embed="rId53">
              <a:extLst>
                <a:ext uri="{96DAC541-7B7A-43D3-8B79-37D633B846F1}">
                  <asvg:svgBlip xmlns:asvg="http://schemas.microsoft.com/office/drawing/2016/SVG/main" r:embed="rId54"/>
                </a:ext>
              </a:extLst>
            </a:blip>
            <a:stretch>
              <a:fillRect/>
            </a:stretch>
          </p:blipFill>
          <p:spPr>
            <a:xfrm>
              <a:off x="7049952" y="7150165"/>
              <a:ext cx="160736" cy="160736"/>
            </a:xfrm>
            <a:prstGeom prst="rect">
              <a:avLst/>
            </a:prstGeom>
          </p:spPr>
        </p:pic>
        <p:pic>
          <p:nvPicPr>
            <p:cNvPr id="409" name="Graphic 6">
              <a:extLst>
                <a:ext uri="{FF2B5EF4-FFF2-40B4-BE49-F238E27FC236}">
                  <a16:creationId xmlns:a16="http://schemas.microsoft.com/office/drawing/2014/main" id="{6FB30BE1-3297-4433-9469-9400D70884D8}"/>
                </a:ext>
              </a:extLst>
            </p:cNvPr>
            <p:cNvPicPr>
              <a:picLocks noChangeAspect="1"/>
            </p:cNvPicPr>
            <p:nvPr/>
          </p:nvPicPr>
          <p:blipFill>
            <a:blip r:embed="rId55">
              <a:extLst>
                <a:ext uri="{96DAC541-7B7A-43D3-8B79-37D633B846F1}">
                  <asvg:svgBlip xmlns:asvg="http://schemas.microsoft.com/office/drawing/2016/SVG/main" r:embed="rId56"/>
                </a:ext>
              </a:extLst>
            </a:blip>
            <a:stretch>
              <a:fillRect/>
            </a:stretch>
          </p:blipFill>
          <p:spPr>
            <a:xfrm>
              <a:off x="6646340" y="7136331"/>
              <a:ext cx="190591" cy="190591"/>
            </a:xfrm>
            <a:prstGeom prst="rect">
              <a:avLst/>
            </a:prstGeom>
          </p:spPr>
        </p:pic>
        <p:grpSp>
          <p:nvGrpSpPr>
            <p:cNvPr id="410" name="Group 409">
              <a:extLst>
                <a:ext uri="{FF2B5EF4-FFF2-40B4-BE49-F238E27FC236}">
                  <a16:creationId xmlns:a16="http://schemas.microsoft.com/office/drawing/2014/main" id="{60F2B090-C3D4-4BE4-A2FE-179092B66D2D}"/>
                </a:ext>
              </a:extLst>
            </p:cNvPr>
            <p:cNvGrpSpPr/>
            <p:nvPr/>
          </p:nvGrpSpPr>
          <p:grpSpPr>
            <a:xfrm>
              <a:off x="7292902" y="7207676"/>
              <a:ext cx="152426" cy="36952"/>
              <a:chOff x="9272535" y="3213362"/>
              <a:chExt cx="169251" cy="41031"/>
            </a:xfrm>
          </p:grpSpPr>
          <p:sp>
            <p:nvSpPr>
              <p:cNvPr id="412" name="Oval 411">
                <a:extLst>
                  <a:ext uri="{FF2B5EF4-FFF2-40B4-BE49-F238E27FC236}">
                    <a16:creationId xmlns:a16="http://schemas.microsoft.com/office/drawing/2014/main" id="{92C17585-942D-4F5B-A0AB-2711094F0FFB}"/>
                  </a:ext>
                </a:extLst>
              </p:cNvPr>
              <p:cNvSpPr/>
              <p:nvPr/>
            </p:nvSpPr>
            <p:spPr bwMode="auto">
              <a:xfrm>
                <a:off x="9272535" y="3213362"/>
                <a:ext cx="41013" cy="41012"/>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413" name="Oval 412">
                <a:extLst>
                  <a:ext uri="{FF2B5EF4-FFF2-40B4-BE49-F238E27FC236}">
                    <a16:creationId xmlns:a16="http://schemas.microsoft.com/office/drawing/2014/main" id="{FCE6BC79-4327-4FFC-BD18-3D4B8753305E}"/>
                  </a:ext>
                </a:extLst>
              </p:cNvPr>
              <p:cNvSpPr/>
              <p:nvPr/>
            </p:nvSpPr>
            <p:spPr bwMode="auto">
              <a:xfrm>
                <a:off x="9336656" y="3213371"/>
                <a:ext cx="41013" cy="41012"/>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414" name="Oval 413">
                <a:extLst>
                  <a:ext uri="{FF2B5EF4-FFF2-40B4-BE49-F238E27FC236}">
                    <a16:creationId xmlns:a16="http://schemas.microsoft.com/office/drawing/2014/main" id="{72785C09-4592-44F1-B81D-CED46F447EBD}"/>
                  </a:ext>
                </a:extLst>
              </p:cNvPr>
              <p:cNvSpPr/>
              <p:nvPr/>
            </p:nvSpPr>
            <p:spPr bwMode="auto">
              <a:xfrm>
                <a:off x="9400773" y="3213381"/>
                <a:ext cx="41013" cy="41012"/>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pic>
          <p:nvPicPr>
            <p:cNvPr id="411" name="Graphic 5">
              <a:extLst>
                <a:ext uri="{FF2B5EF4-FFF2-40B4-BE49-F238E27FC236}">
                  <a16:creationId xmlns:a16="http://schemas.microsoft.com/office/drawing/2014/main" id="{D5EBB180-A395-4762-90D1-E5F1A4B9A61C}"/>
                </a:ext>
              </a:extLst>
            </p:cNvPr>
            <p:cNvPicPr>
              <a:picLocks noChangeAspect="1"/>
            </p:cNvPicPr>
            <p:nvPr/>
          </p:nvPicPr>
          <p:blipFill>
            <a:blip r:embed="rId57">
              <a:extLst>
                <a:ext uri="{96DAC541-7B7A-43D3-8B79-37D633B846F1}">
                  <asvg:svgBlip xmlns:asvg="http://schemas.microsoft.com/office/drawing/2016/SVG/main" r:embed="rId58"/>
                </a:ext>
              </a:extLst>
            </a:blip>
            <a:stretch>
              <a:fillRect/>
            </a:stretch>
          </p:blipFill>
          <p:spPr>
            <a:xfrm>
              <a:off x="6832422" y="7135252"/>
              <a:ext cx="190591" cy="190591"/>
            </a:xfrm>
            <a:prstGeom prst="rect">
              <a:avLst/>
            </a:prstGeom>
          </p:spPr>
        </p:pic>
      </p:grpSp>
      <p:sp>
        <p:nvSpPr>
          <p:cNvPr id="418" name="!! White box">
            <a:extLst>
              <a:ext uri="{FF2B5EF4-FFF2-40B4-BE49-F238E27FC236}">
                <a16:creationId xmlns:a16="http://schemas.microsoft.com/office/drawing/2014/main" id="{BBB9283B-2717-4470-AE6C-06637143F37E}"/>
              </a:ext>
              <a:ext uri="{C183D7F6-B498-43B3-948B-1728B52AA6E4}">
                <adec:decorative xmlns:adec="http://schemas.microsoft.com/office/drawing/2017/decorative" val="1"/>
              </a:ext>
            </a:extLst>
          </p:cNvPr>
          <p:cNvSpPr/>
          <p:nvPr/>
        </p:nvSpPr>
        <p:spPr bwMode="auto">
          <a:xfrm>
            <a:off x="4326670" y="4881545"/>
            <a:ext cx="5166510" cy="547042"/>
          </a:xfrm>
          <a:prstGeom prst="rect">
            <a:avLst/>
          </a:prstGeom>
          <a:solidFill>
            <a:srgbClr val="FFFFFF">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33" name="!! IOT 5">
            <a:extLst>
              <a:ext uri="{FF2B5EF4-FFF2-40B4-BE49-F238E27FC236}">
                <a16:creationId xmlns:a16="http://schemas.microsoft.com/office/drawing/2014/main" id="{1A43A446-8BDE-4B4C-979B-76254AC0FB22}"/>
              </a:ext>
              <a:ext uri="{C183D7F6-B498-43B3-948B-1728B52AA6E4}">
                <adec:decorative xmlns:adec="http://schemas.microsoft.com/office/drawing/2017/decorative" val="1"/>
              </a:ext>
            </a:extLst>
          </p:cNvPr>
          <p:cNvGrpSpPr/>
          <p:nvPr/>
        </p:nvGrpSpPr>
        <p:grpSpPr>
          <a:xfrm>
            <a:off x="7008183" y="5433353"/>
            <a:ext cx="1703835" cy="343833"/>
            <a:chOff x="5749707" y="3604312"/>
            <a:chExt cx="1089474" cy="219856"/>
          </a:xfrm>
        </p:grpSpPr>
        <p:pic>
          <p:nvPicPr>
            <p:cNvPr id="334" name="Picture 333">
              <a:extLst>
                <a:ext uri="{FF2B5EF4-FFF2-40B4-BE49-F238E27FC236}">
                  <a16:creationId xmlns:a16="http://schemas.microsoft.com/office/drawing/2014/main" id="{57F01F42-5F9A-4B4B-A09C-816D624562D4}"/>
                </a:ext>
              </a:extLst>
            </p:cNvPr>
            <p:cNvPicPr>
              <a:picLocks noChangeAspect="1"/>
            </p:cNvPicPr>
            <p:nvPr/>
          </p:nvPicPr>
          <p:blipFill>
            <a:blip r:embed="rId59">
              <a:extLst>
                <a:ext uri="{28A0092B-C50C-407E-A947-70E740481C1C}">
                  <a14:useLocalDpi xmlns:a14="http://schemas.microsoft.com/office/drawing/2010/main" val="0"/>
                </a:ext>
              </a:extLst>
            </a:blip>
            <a:stretch>
              <a:fillRect/>
            </a:stretch>
          </p:blipFill>
          <p:spPr>
            <a:xfrm>
              <a:off x="5749707" y="3659878"/>
              <a:ext cx="247625" cy="148039"/>
            </a:xfrm>
            <a:prstGeom prst="rect">
              <a:avLst/>
            </a:prstGeom>
          </p:spPr>
        </p:pic>
        <p:pic>
          <p:nvPicPr>
            <p:cNvPr id="335" name="Shape 458">
              <a:extLst>
                <a:ext uri="{FF2B5EF4-FFF2-40B4-BE49-F238E27FC236}">
                  <a16:creationId xmlns:a16="http://schemas.microsoft.com/office/drawing/2014/main" id="{D8E84F80-E74E-42B7-992B-4B728B0B4646}"/>
                </a:ext>
              </a:extLst>
            </p:cNvPr>
            <p:cNvPicPr preferRelativeResize="0"/>
            <p:nvPr/>
          </p:nvPicPr>
          <p:blipFill rotWithShape="1">
            <a:blip r:embed="rId60">
              <a:alphaModFix/>
            </a:blip>
            <a:srcRect r="85330"/>
            <a:stretch/>
          </p:blipFill>
          <p:spPr>
            <a:xfrm>
              <a:off x="6064848" y="3604312"/>
              <a:ext cx="252684" cy="219856"/>
            </a:xfrm>
            <a:prstGeom prst="rect">
              <a:avLst/>
            </a:prstGeom>
            <a:noFill/>
            <a:ln>
              <a:noFill/>
            </a:ln>
          </p:spPr>
        </p:pic>
        <p:grpSp>
          <p:nvGrpSpPr>
            <p:cNvPr id="336" name="Group 335">
              <a:extLst>
                <a:ext uri="{FF2B5EF4-FFF2-40B4-BE49-F238E27FC236}">
                  <a16:creationId xmlns:a16="http://schemas.microsoft.com/office/drawing/2014/main" id="{347EE4C1-F8C0-499B-92D3-891572DD6BCD}"/>
                </a:ext>
              </a:extLst>
            </p:cNvPr>
            <p:cNvGrpSpPr/>
            <p:nvPr/>
          </p:nvGrpSpPr>
          <p:grpSpPr>
            <a:xfrm flipV="1">
              <a:off x="6664079" y="3700416"/>
              <a:ext cx="175102" cy="41318"/>
              <a:chOff x="6620419" y="3107375"/>
              <a:chExt cx="149722" cy="35332"/>
            </a:xfrm>
          </p:grpSpPr>
          <p:sp>
            <p:nvSpPr>
              <p:cNvPr id="345" name="Oval 344">
                <a:extLst>
                  <a:ext uri="{FF2B5EF4-FFF2-40B4-BE49-F238E27FC236}">
                    <a16:creationId xmlns:a16="http://schemas.microsoft.com/office/drawing/2014/main" id="{788B5983-52FB-4B59-B4F3-95DB89E5594F}"/>
                  </a:ext>
                </a:extLst>
              </p:cNvPr>
              <p:cNvSpPr/>
              <p:nvPr/>
            </p:nvSpPr>
            <p:spPr bwMode="auto">
              <a:xfrm>
                <a:off x="6620419" y="3107710"/>
                <a:ext cx="34997" cy="34997"/>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6" name="Oval 345">
                <a:extLst>
                  <a:ext uri="{FF2B5EF4-FFF2-40B4-BE49-F238E27FC236}">
                    <a16:creationId xmlns:a16="http://schemas.microsoft.com/office/drawing/2014/main" id="{D98120C1-C842-4B15-B33C-1BA180B1444F}"/>
                  </a:ext>
                </a:extLst>
              </p:cNvPr>
              <p:cNvSpPr/>
              <p:nvPr/>
            </p:nvSpPr>
            <p:spPr bwMode="auto">
              <a:xfrm>
                <a:off x="6677781" y="3107375"/>
                <a:ext cx="34997" cy="34997"/>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7" name="Oval 346">
                <a:extLst>
                  <a:ext uri="{FF2B5EF4-FFF2-40B4-BE49-F238E27FC236}">
                    <a16:creationId xmlns:a16="http://schemas.microsoft.com/office/drawing/2014/main" id="{F4A10282-83FB-435D-A76E-82097E941065}"/>
                  </a:ext>
                </a:extLst>
              </p:cNvPr>
              <p:cNvSpPr/>
              <p:nvPr/>
            </p:nvSpPr>
            <p:spPr bwMode="auto">
              <a:xfrm>
                <a:off x="6735144" y="3107694"/>
                <a:ext cx="34997" cy="34997"/>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344" name="Picture 343">
              <a:extLst>
                <a:ext uri="{FF2B5EF4-FFF2-40B4-BE49-F238E27FC236}">
                  <a16:creationId xmlns:a16="http://schemas.microsoft.com/office/drawing/2014/main" id="{C5553AC6-9268-4AC3-812E-841D15C485A8}"/>
                </a:ext>
              </a:extLst>
            </p:cNvPr>
            <p:cNvPicPr>
              <a:picLocks noChangeAspect="1"/>
            </p:cNvPicPr>
            <p:nvPr/>
          </p:nvPicPr>
          <p:blipFill>
            <a:blip r:embed="rId6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356494" y="3609441"/>
              <a:ext cx="280002" cy="208786"/>
            </a:xfrm>
            <a:prstGeom prst="rect">
              <a:avLst/>
            </a:prstGeom>
          </p:spPr>
        </p:pic>
      </p:grpSp>
      <p:pic>
        <p:nvPicPr>
          <p:cNvPr id="224" name="!! Enterprise">
            <a:extLst>
              <a:ext uri="{FF2B5EF4-FFF2-40B4-BE49-F238E27FC236}">
                <a16:creationId xmlns:a16="http://schemas.microsoft.com/office/drawing/2014/main" id="{AE28D762-58FA-445D-B920-453360A541C9}"/>
              </a:ext>
              <a:ext uri="{C183D7F6-B498-43B3-948B-1728B52AA6E4}">
                <adec:decorative xmlns:adec="http://schemas.microsoft.com/office/drawing/2017/decorative" val="1"/>
              </a:ext>
            </a:extLst>
          </p:cNvPr>
          <p:cNvPicPr>
            <a:picLocks noChangeAspect="1"/>
          </p:cNvPicPr>
          <p:nvPr/>
        </p:nvPicPr>
        <p:blipFill>
          <a:blip r:embed="rId62"/>
          <a:stretch>
            <a:fillRect/>
          </a:stretch>
        </p:blipFill>
        <p:spPr>
          <a:xfrm>
            <a:off x="6464697" y="5359609"/>
            <a:ext cx="437897" cy="437897"/>
          </a:xfrm>
          <a:prstGeom prst="rect">
            <a:avLst/>
          </a:prstGeom>
        </p:spPr>
      </p:pic>
      <p:sp>
        <p:nvSpPr>
          <p:cNvPr id="26" name="TextBox 25">
            <a:extLst>
              <a:ext uri="{FF2B5EF4-FFF2-40B4-BE49-F238E27FC236}">
                <a16:creationId xmlns:a16="http://schemas.microsoft.com/office/drawing/2014/main" id="{1ED312CD-73F1-4CAB-859A-1C59753EE092}"/>
              </a:ext>
            </a:extLst>
          </p:cNvPr>
          <p:cNvSpPr txBox="1"/>
          <p:nvPr/>
        </p:nvSpPr>
        <p:spPr>
          <a:xfrm>
            <a:off x="10706908" y="1016268"/>
            <a:ext cx="1116791" cy="313932"/>
          </a:xfrm>
          <a:prstGeom prst="rect">
            <a:avLst/>
          </a:prstGeom>
          <a:noFill/>
        </p:spPr>
        <p:txBody>
          <a:bodyPr wrap="square" lIns="0">
            <a:spAutoFit/>
          </a:bodyPr>
          <a:lstStyle/>
          <a:p>
            <a:pPr marL="0" marR="0" lvl="0" indent="0" defTabSz="914400" rtl="0" eaLnBrk="1" fontAlgn="auto" latinLnBrk="0" hangingPunct="1">
              <a:lnSpc>
                <a:spcPct val="90000"/>
              </a:lnSpc>
              <a:spcBef>
                <a:spcPct val="0"/>
              </a:spcBef>
              <a:spcAft>
                <a:spcPts val="60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a:t>
            </a:r>
            <a:b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b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63" tooltip="The latest published version of this document can be found at https://aka.ms/MCRA"/>
              </a:rPr>
              <a:t>https://aka.ms/MCRA</a:t>
            </a:r>
            <a:endParaRPr kumimoji="0" lang="en-US" sz="8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pic>
        <p:nvPicPr>
          <p:cNvPr id="28" name="Picture 27">
            <a:extLst>
              <a:ext uri="{FF2B5EF4-FFF2-40B4-BE49-F238E27FC236}">
                <a16:creationId xmlns:a16="http://schemas.microsoft.com/office/drawing/2014/main" id="{DA60F0C5-A122-4B01-9790-BA4AED2211B0}"/>
              </a:ext>
            </a:extLst>
          </p:cNvPr>
          <p:cNvPicPr>
            <a:picLocks noChangeAspect="1"/>
          </p:cNvPicPr>
          <p:nvPr/>
        </p:nvPicPr>
        <p:blipFill>
          <a:blip r:embed="rId64" cstate="email">
            <a:extLst>
              <a:ext uri="{28A0092B-C50C-407E-A947-70E740481C1C}">
                <a14:useLocalDpi xmlns:a14="http://schemas.microsoft.com/office/drawing/2010/main" val="0"/>
              </a:ext>
            </a:extLst>
          </a:blip>
          <a:stretch>
            <a:fillRect/>
          </a:stretch>
        </p:blipFill>
        <p:spPr bwMode="invGray">
          <a:xfrm>
            <a:off x="10706908" y="641155"/>
            <a:ext cx="1038388" cy="222436"/>
          </a:xfrm>
          <a:prstGeom prst="rect">
            <a:avLst/>
          </a:prstGeom>
        </p:spPr>
      </p:pic>
      <p:grpSp>
        <p:nvGrpSpPr>
          <p:cNvPr id="29" name="Group 28">
            <a:extLst>
              <a:ext uri="{FF2B5EF4-FFF2-40B4-BE49-F238E27FC236}">
                <a16:creationId xmlns:a16="http://schemas.microsoft.com/office/drawing/2014/main" id="{F8A37D28-60ED-03AB-3CA9-91BFEE4045D6}"/>
              </a:ext>
            </a:extLst>
          </p:cNvPr>
          <p:cNvGrpSpPr/>
          <p:nvPr/>
        </p:nvGrpSpPr>
        <p:grpSpPr>
          <a:xfrm>
            <a:off x="9721866" y="4922733"/>
            <a:ext cx="2140139" cy="589033"/>
            <a:chOff x="9721866" y="4922733"/>
            <a:chExt cx="2140139" cy="589033"/>
          </a:xfrm>
        </p:grpSpPr>
        <p:pic>
          <p:nvPicPr>
            <p:cNvPr id="337" name="Picture 336" descr="A picture containing computer, computer, sky&#10;&#10;Description automatically generated">
              <a:extLst>
                <a:ext uri="{FF2B5EF4-FFF2-40B4-BE49-F238E27FC236}">
                  <a16:creationId xmlns:a16="http://schemas.microsoft.com/office/drawing/2014/main" id="{BCE7472F-7332-4935-8C81-B23865A230FC}"/>
                </a:ext>
              </a:extLst>
            </p:cNvPr>
            <p:cNvPicPr>
              <a:picLocks noChangeAspect="1"/>
            </p:cNvPicPr>
            <p:nvPr/>
          </p:nvPicPr>
          <p:blipFill rotWithShape="1">
            <a:blip r:embed="rId65">
              <a:extLst>
                <a:ext uri="{28A0092B-C50C-407E-A947-70E740481C1C}">
                  <a14:useLocalDpi xmlns:a14="http://schemas.microsoft.com/office/drawing/2010/main" val="0"/>
                </a:ext>
              </a:extLst>
            </a:blip>
            <a:srcRect l="51290" t="68219" r="39420"/>
            <a:stretch/>
          </p:blipFill>
          <p:spPr>
            <a:xfrm>
              <a:off x="11082208" y="5087955"/>
              <a:ext cx="288149" cy="212444"/>
            </a:xfrm>
            <a:prstGeom prst="rect">
              <a:avLst/>
            </a:prstGeom>
          </p:spPr>
        </p:pic>
        <p:pic>
          <p:nvPicPr>
            <p:cNvPr id="338" name="Graphic 337">
              <a:extLst>
                <a:ext uri="{FF2B5EF4-FFF2-40B4-BE49-F238E27FC236}">
                  <a16:creationId xmlns:a16="http://schemas.microsoft.com/office/drawing/2014/main" id="{10427003-CECD-4FB0-87EB-C54129C71BCB}"/>
                </a:ext>
              </a:extLst>
            </p:cNvPr>
            <p:cNvPicPr>
              <a:picLocks noChangeAspect="1"/>
            </p:cNvPicPr>
            <p:nvPr/>
          </p:nvPicPr>
          <p:blipFill>
            <a:blip r:embed="rId66">
              <a:extLst>
                <a:ext uri="{28A0092B-C50C-407E-A947-70E740481C1C}">
                  <a14:useLocalDpi xmlns:a14="http://schemas.microsoft.com/office/drawing/2010/main" val="0"/>
                </a:ext>
                <a:ext uri="{96DAC541-7B7A-43D3-8B79-37D633B846F1}">
                  <asvg:svgBlip xmlns:asvg="http://schemas.microsoft.com/office/drawing/2016/SVG/main" r:embed="rId67"/>
                </a:ext>
              </a:extLst>
            </a:blip>
            <a:stretch>
              <a:fillRect/>
            </a:stretch>
          </p:blipFill>
          <p:spPr>
            <a:xfrm>
              <a:off x="9721866" y="5155162"/>
              <a:ext cx="384856" cy="86058"/>
            </a:xfrm>
            <a:prstGeom prst="rect">
              <a:avLst/>
            </a:prstGeom>
          </p:spPr>
        </p:pic>
        <p:pic>
          <p:nvPicPr>
            <p:cNvPr id="339" name="Picture 338" descr="A screen shot of a building&#10;&#10;Description automatically generated">
              <a:extLst>
                <a:ext uri="{FF2B5EF4-FFF2-40B4-BE49-F238E27FC236}">
                  <a16:creationId xmlns:a16="http://schemas.microsoft.com/office/drawing/2014/main" id="{2FB8BCB5-3132-49B3-8678-40EE792575E8}"/>
                </a:ext>
              </a:extLst>
            </p:cNvPr>
            <p:cNvPicPr>
              <a:picLocks noChangeAspect="1"/>
            </p:cNvPicPr>
            <p:nvPr/>
          </p:nvPicPr>
          <p:blipFill>
            <a:blip r:embed="rId68">
              <a:extLst>
                <a:ext uri="{28A0092B-C50C-407E-A947-70E740481C1C}">
                  <a14:useLocalDpi xmlns:a14="http://schemas.microsoft.com/office/drawing/2010/main" val="0"/>
                </a:ext>
              </a:extLst>
            </a:blip>
            <a:stretch>
              <a:fillRect/>
            </a:stretch>
          </p:blipFill>
          <p:spPr>
            <a:xfrm>
              <a:off x="9721866" y="4941542"/>
              <a:ext cx="213343" cy="82211"/>
            </a:xfrm>
            <a:prstGeom prst="rect">
              <a:avLst/>
            </a:prstGeom>
          </p:spPr>
        </p:pic>
        <p:pic>
          <p:nvPicPr>
            <p:cNvPr id="340" name="Picture 339" descr="Logo&#10;&#10;Description automatically generated">
              <a:extLst>
                <a:ext uri="{FF2B5EF4-FFF2-40B4-BE49-F238E27FC236}">
                  <a16:creationId xmlns:a16="http://schemas.microsoft.com/office/drawing/2014/main" id="{31786070-05A8-4027-903B-150ADB6DD62E}"/>
                </a:ext>
              </a:extLst>
            </p:cNvPr>
            <p:cNvPicPr>
              <a:picLocks noChangeAspect="1"/>
            </p:cNvPicPr>
            <p:nvPr/>
          </p:nvPicPr>
          <p:blipFill>
            <a:blip r:embed="rId69">
              <a:extLst>
                <a:ext uri="{28A0092B-C50C-407E-A947-70E740481C1C}">
                  <a14:useLocalDpi xmlns:a14="http://schemas.microsoft.com/office/drawing/2010/main" val="0"/>
                </a:ext>
              </a:extLst>
            </a:blip>
            <a:stretch>
              <a:fillRect/>
            </a:stretch>
          </p:blipFill>
          <p:spPr>
            <a:xfrm>
              <a:off x="10619105" y="4922733"/>
              <a:ext cx="368099" cy="142644"/>
            </a:xfrm>
            <a:prstGeom prst="rect">
              <a:avLst/>
            </a:prstGeom>
          </p:spPr>
        </p:pic>
        <p:pic>
          <p:nvPicPr>
            <p:cNvPr id="341" name="Picture 340" descr="Text&#10;&#10;Description automatically generated">
              <a:extLst>
                <a:ext uri="{FF2B5EF4-FFF2-40B4-BE49-F238E27FC236}">
                  <a16:creationId xmlns:a16="http://schemas.microsoft.com/office/drawing/2014/main" id="{409D6E0E-5184-4D79-AA68-3270FD9509E7}"/>
                </a:ext>
              </a:extLst>
            </p:cNvPr>
            <p:cNvPicPr>
              <a:picLocks noChangeAspect="1"/>
            </p:cNvPicPr>
            <p:nvPr/>
          </p:nvPicPr>
          <p:blipFill>
            <a:blip r:embed="rId7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713217" y="5365896"/>
              <a:ext cx="439400" cy="145870"/>
            </a:xfrm>
            <a:prstGeom prst="rect">
              <a:avLst/>
            </a:prstGeom>
          </p:spPr>
        </p:pic>
        <p:pic>
          <p:nvPicPr>
            <p:cNvPr id="342" name="Picture 341" descr="A picture containing logo&#10;&#10;Description automatically generated">
              <a:extLst>
                <a:ext uri="{FF2B5EF4-FFF2-40B4-BE49-F238E27FC236}">
                  <a16:creationId xmlns:a16="http://schemas.microsoft.com/office/drawing/2014/main" id="{A4E2FF68-0F07-432B-80A3-DA4609AF3F65}"/>
                </a:ext>
              </a:extLst>
            </p:cNvPr>
            <p:cNvPicPr>
              <a:picLocks noChangeAspect="1"/>
            </p:cNvPicPr>
            <p:nvPr/>
          </p:nvPicPr>
          <p:blipFill>
            <a:blip r:embed="rId71">
              <a:extLst>
                <a:ext uri="{28A0092B-C50C-407E-A947-70E740481C1C}">
                  <a14:useLocalDpi xmlns:a14="http://schemas.microsoft.com/office/drawing/2010/main" val="0"/>
                </a:ext>
              </a:extLst>
            </a:blip>
            <a:stretch>
              <a:fillRect/>
            </a:stretch>
          </p:blipFill>
          <p:spPr>
            <a:xfrm>
              <a:off x="9721866" y="5382995"/>
              <a:ext cx="345945" cy="111672"/>
            </a:xfrm>
            <a:prstGeom prst="rect">
              <a:avLst/>
            </a:prstGeom>
          </p:spPr>
        </p:pic>
        <p:pic>
          <p:nvPicPr>
            <p:cNvPr id="343" name="Picture 342" descr="Icon&#10;&#10;Description automatically generated">
              <a:extLst>
                <a:ext uri="{FF2B5EF4-FFF2-40B4-BE49-F238E27FC236}">
                  <a16:creationId xmlns:a16="http://schemas.microsoft.com/office/drawing/2014/main" id="{EA4AC5B6-DB31-4F22-9240-3456C9D480AB}"/>
                </a:ext>
              </a:extLst>
            </p:cNvPr>
            <p:cNvPicPr>
              <a:picLocks noChangeAspect="1"/>
            </p:cNvPicPr>
            <p:nvPr/>
          </p:nvPicPr>
          <p:blipFill>
            <a:blip r:embed="rId72">
              <a:extLst>
                <a:ext uri="{28A0092B-C50C-407E-A947-70E740481C1C}">
                  <a14:useLocalDpi xmlns:a14="http://schemas.microsoft.com/office/drawing/2010/main" val="0"/>
                </a:ext>
              </a:extLst>
            </a:blip>
            <a:stretch>
              <a:fillRect/>
            </a:stretch>
          </p:blipFill>
          <p:spPr>
            <a:xfrm>
              <a:off x="10229507" y="5117608"/>
              <a:ext cx="150628" cy="145870"/>
            </a:xfrm>
            <a:prstGeom prst="rect">
              <a:avLst/>
            </a:prstGeom>
          </p:spPr>
        </p:pic>
        <p:pic>
          <p:nvPicPr>
            <p:cNvPr id="353" name="Picture 352" descr="A picture containing drawing&#10;&#10;Description automatically generated">
              <a:extLst>
                <a:ext uri="{FF2B5EF4-FFF2-40B4-BE49-F238E27FC236}">
                  <a16:creationId xmlns:a16="http://schemas.microsoft.com/office/drawing/2014/main" id="{E52AE997-A1C4-47CA-B2FE-B0BB641169AF}"/>
                </a:ext>
              </a:extLst>
            </p:cNvPr>
            <p:cNvPicPr>
              <a:picLocks noChangeAspect="1"/>
            </p:cNvPicPr>
            <p:nvPr/>
          </p:nvPicPr>
          <p:blipFill>
            <a:blip r:embed="rId73">
              <a:extLst>
                <a:ext uri="{28A0092B-C50C-407E-A947-70E740481C1C}">
                  <a14:useLocalDpi xmlns:a14="http://schemas.microsoft.com/office/drawing/2010/main" val="0"/>
                </a:ext>
              </a:extLst>
            </a:blip>
            <a:stretch>
              <a:fillRect/>
            </a:stretch>
          </p:blipFill>
          <p:spPr>
            <a:xfrm>
              <a:off x="10467817" y="5170369"/>
              <a:ext cx="478152" cy="81847"/>
            </a:xfrm>
            <a:prstGeom prst="rect">
              <a:avLst/>
            </a:prstGeom>
          </p:spPr>
        </p:pic>
        <p:pic>
          <p:nvPicPr>
            <p:cNvPr id="354" name="Picture 353" descr="Logo, company name&#10;&#10;Description automatically generated">
              <a:extLst>
                <a:ext uri="{FF2B5EF4-FFF2-40B4-BE49-F238E27FC236}">
                  <a16:creationId xmlns:a16="http://schemas.microsoft.com/office/drawing/2014/main" id="{11FFFF1C-FE94-45FD-ADF1-6565C9D629EA}"/>
                </a:ext>
              </a:extLst>
            </p:cNvPr>
            <p:cNvPicPr>
              <a:picLocks noChangeAspect="1"/>
            </p:cNvPicPr>
            <p:nvPr/>
          </p:nvPicPr>
          <p:blipFill rotWithShape="1">
            <a:blip r:embed="rId74">
              <a:extLst>
                <a:ext uri="{28A0092B-C50C-407E-A947-70E740481C1C}">
                  <a14:useLocalDpi xmlns:a14="http://schemas.microsoft.com/office/drawing/2010/main" val="0"/>
                </a:ext>
              </a:extLst>
            </a:blip>
            <a:srcRect/>
            <a:stretch/>
          </p:blipFill>
          <p:spPr>
            <a:xfrm>
              <a:off x="10978049" y="4938457"/>
              <a:ext cx="620296" cy="103753"/>
            </a:xfrm>
            <a:prstGeom prst="rect">
              <a:avLst/>
            </a:prstGeom>
          </p:spPr>
        </p:pic>
        <p:pic>
          <p:nvPicPr>
            <p:cNvPr id="355" name="Picture 354" descr="Logo&#10;&#10;Description automatically generated">
              <a:extLst>
                <a:ext uri="{FF2B5EF4-FFF2-40B4-BE49-F238E27FC236}">
                  <a16:creationId xmlns:a16="http://schemas.microsoft.com/office/drawing/2014/main" id="{C29DB4FC-0435-4CB5-A55D-070860A55B86}"/>
                </a:ext>
              </a:extLst>
            </p:cNvPr>
            <p:cNvPicPr>
              <a:picLocks noChangeAspect="1"/>
            </p:cNvPicPr>
            <p:nvPr/>
          </p:nvPicPr>
          <p:blipFill>
            <a:blip r:embed="rId75">
              <a:extLst>
                <a:ext uri="{28A0092B-C50C-407E-A947-70E740481C1C}">
                  <a14:useLocalDpi xmlns:a14="http://schemas.microsoft.com/office/drawing/2010/main" val="0"/>
                </a:ext>
              </a:extLst>
            </a:blip>
            <a:stretch>
              <a:fillRect/>
            </a:stretch>
          </p:blipFill>
          <p:spPr>
            <a:xfrm>
              <a:off x="11199204" y="5410961"/>
              <a:ext cx="377829" cy="55741"/>
            </a:xfrm>
            <a:prstGeom prst="rect">
              <a:avLst/>
            </a:prstGeom>
          </p:spPr>
        </p:pic>
        <p:pic>
          <p:nvPicPr>
            <p:cNvPr id="356" name="Picture 355" descr="A picture containing shape&#10;&#10;Description automatically generated">
              <a:extLst>
                <a:ext uri="{FF2B5EF4-FFF2-40B4-BE49-F238E27FC236}">
                  <a16:creationId xmlns:a16="http://schemas.microsoft.com/office/drawing/2014/main" id="{3C520037-A19F-4103-A175-2B69D25C4540}"/>
                </a:ext>
              </a:extLst>
            </p:cNvPr>
            <p:cNvPicPr>
              <a:picLocks noChangeAspect="1"/>
            </p:cNvPicPr>
            <p:nvPr/>
          </p:nvPicPr>
          <p:blipFill>
            <a:blip r:embed="rId76">
              <a:extLst>
                <a:ext uri="{28A0092B-C50C-407E-A947-70E740481C1C}">
                  <a14:useLocalDpi xmlns:a14="http://schemas.microsoft.com/office/drawing/2010/main" val="0"/>
                </a:ext>
              </a:extLst>
            </a:blip>
            <a:stretch>
              <a:fillRect/>
            </a:stretch>
          </p:blipFill>
          <p:spPr>
            <a:xfrm>
              <a:off x="10003489" y="4933375"/>
              <a:ext cx="578852" cy="98932"/>
            </a:xfrm>
            <a:prstGeom prst="rect">
              <a:avLst/>
            </a:prstGeom>
          </p:spPr>
        </p:pic>
        <p:pic>
          <p:nvPicPr>
            <p:cNvPr id="357" name="Picture 356" descr="A picture containing clock, drawing&#10;&#10;Description automatically generated">
              <a:extLst>
                <a:ext uri="{FF2B5EF4-FFF2-40B4-BE49-F238E27FC236}">
                  <a16:creationId xmlns:a16="http://schemas.microsoft.com/office/drawing/2014/main" id="{72CDE161-6D95-4BF4-A59A-1C8B3F761D09}"/>
                </a:ext>
              </a:extLst>
            </p:cNvPr>
            <p:cNvPicPr>
              <a:picLocks noChangeAspect="1"/>
            </p:cNvPicPr>
            <p:nvPr/>
          </p:nvPicPr>
          <p:blipFill>
            <a:blip r:embed="rId77">
              <a:extLst>
                <a:ext uri="{28A0092B-C50C-407E-A947-70E740481C1C}">
                  <a14:useLocalDpi xmlns:a14="http://schemas.microsoft.com/office/drawing/2010/main" val="0"/>
                </a:ext>
              </a:extLst>
            </a:blip>
            <a:stretch>
              <a:fillRect/>
            </a:stretch>
          </p:blipFill>
          <p:spPr>
            <a:xfrm>
              <a:off x="11462504" y="5175816"/>
              <a:ext cx="335740" cy="61775"/>
            </a:xfrm>
            <a:prstGeom prst="rect">
              <a:avLst/>
            </a:prstGeom>
          </p:spPr>
        </p:pic>
        <p:pic>
          <p:nvPicPr>
            <p:cNvPr id="358" name="Picture 357" descr="A picture containing shape&#10;&#10;Description automatically generated">
              <a:extLst>
                <a:ext uri="{FF2B5EF4-FFF2-40B4-BE49-F238E27FC236}">
                  <a16:creationId xmlns:a16="http://schemas.microsoft.com/office/drawing/2014/main" id="{75AD8B04-7E68-44FB-B8F1-B9B43CF8B26A}"/>
                </a:ext>
              </a:extLst>
            </p:cNvPr>
            <p:cNvPicPr>
              <a:picLocks noChangeAspect="1"/>
            </p:cNvPicPr>
            <p:nvPr/>
          </p:nvPicPr>
          <p:blipFill>
            <a:blip r:embed="rId78">
              <a:extLst>
                <a:ext uri="{28A0092B-C50C-407E-A947-70E740481C1C}">
                  <a14:useLocalDpi xmlns:a14="http://schemas.microsoft.com/office/drawing/2010/main" val="0"/>
                </a:ext>
              </a:extLst>
            </a:blip>
            <a:stretch>
              <a:fillRect/>
            </a:stretch>
          </p:blipFill>
          <p:spPr>
            <a:xfrm>
              <a:off x="10187030" y="5382304"/>
              <a:ext cx="454843" cy="113054"/>
            </a:xfrm>
            <a:prstGeom prst="rect">
              <a:avLst/>
            </a:prstGeom>
          </p:spPr>
        </p:pic>
        <p:grpSp>
          <p:nvGrpSpPr>
            <p:cNvPr id="359" name="Group 358">
              <a:extLst>
                <a:ext uri="{FF2B5EF4-FFF2-40B4-BE49-F238E27FC236}">
                  <a16:creationId xmlns:a16="http://schemas.microsoft.com/office/drawing/2014/main" id="{D5FB0382-FFB0-44C3-A0AC-E06D173C0224}"/>
                </a:ext>
              </a:extLst>
            </p:cNvPr>
            <p:cNvGrpSpPr/>
            <p:nvPr/>
          </p:nvGrpSpPr>
          <p:grpSpPr>
            <a:xfrm>
              <a:off x="11668205" y="5416364"/>
              <a:ext cx="191391" cy="44934"/>
              <a:chOff x="11747105" y="3392325"/>
              <a:chExt cx="402854" cy="97663"/>
            </a:xfrm>
          </p:grpSpPr>
          <p:sp>
            <p:nvSpPr>
              <p:cNvPr id="360" name="Oval 359">
                <a:extLst>
                  <a:ext uri="{FF2B5EF4-FFF2-40B4-BE49-F238E27FC236}">
                    <a16:creationId xmlns:a16="http://schemas.microsoft.com/office/drawing/2014/main" id="{372DD1C9-A5C2-4CAE-B5D3-B2266EC34FB7}"/>
                  </a:ext>
                </a:extLst>
              </p:cNvPr>
              <p:cNvSpPr/>
              <p:nvPr/>
            </p:nvSpPr>
            <p:spPr bwMode="auto">
              <a:xfrm flipV="1">
                <a:off x="11747105" y="3392359"/>
                <a:ext cx="97626" cy="9762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61" name="Oval 360">
                <a:extLst>
                  <a:ext uri="{FF2B5EF4-FFF2-40B4-BE49-F238E27FC236}">
                    <a16:creationId xmlns:a16="http://schemas.microsoft.com/office/drawing/2014/main" id="{FE0551D2-D747-43A5-8642-0F91E890E1F4}"/>
                  </a:ext>
                </a:extLst>
              </p:cNvPr>
              <p:cNvSpPr/>
              <p:nvPr/>
            </p:nvSpPr>
            <p:spPr bwMode="auto">
              <a:xfrm flipV="1">
                <a:off x="11899729" y="3392362"/>
                <a:ext cx="97626" cy="9762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62" name="Oval 361">
                <a:extLst>
                  <a:ext uri="{FF2B5EF4-FFF2-40B4-BE49-F238E27FC236}">
                    <a16:creationId xmlns:a16="http://schemas.microsoft.com/office/drawing/2014/main" id="{CFAAEE64-E2B5-4076-8479-225716FF7B35}"/>
                  </a:ext>
                </a:extLst>
              </p:cNvPr>
              <p:cNvSpPr/>
              <p:nvPr/>
            </p:nvSpPr>
            <p:spPr bwMode="auto">
              <a:xfrm flipV="1">
                <a:off x="12052333" y="3392325"/>
                <a:ext cx="97626" cy="9762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19" name="Picture 18" descr="A blue and black logo&#10;&#10;Description automatically generated">
              <a:extLst>
                <a:ext uri="{FF2B5EF4-FFF2-40B4-BE49-F238E27FC236}">
                  <a16:creationId xmlns:a16="http://schemas.microsoft.com/office/drawing/2014/main" id="{27D38337-B6C2-710E-8D0E-5800B12990E1}"/>
                </a:ext>
              </a:extLst>
            </p:cNvPr>
            <p:cNvPicPr>
              <a:picLocks noChangeAspect="1"/>
            </p:cNvPicPr>
            <p:nvPr/>
          </p:nvPicPr>
          <p:blipFill rotWithShape="1">
            <a:blip r:embed="rId79">
              <a:extLst>
                <a:ext uri="{28A0092B-C50C-407E-A947-70E740481C1C}">
                  <a14:useLocalDpi xmlns:a14="http://schemas.microsoft.com/office/drawing/2010/main" val="0"/>
                </a:ext>
              </a:extLst>
            </a:blip>
            <a:srcRect/>
            <a:stretch/>
          </p:blipFill>
          <p:spPr>
            <a:xfrm>
              <a:off x="11589431" y="4959790"/>
              <a:ext cx="272574" cy="75507"/>
            </a:xfrm>
            <a:prstGeom prst="rect">
              <a:avLst/>
            </a:prstGeom>
          </p:spPr>
        </p:pic>
      </p:grpSp>
      <p:grpSp>
        <p:nvGrpSpPr>
          <p:cNvPr id="61" name="Group 60">
            <a:extLst>
              <a:ext uri="{FF2B5EF4-FFF2-40B4-BE49-F238E27FC236}">
                <a16:creationId xmlns:a16="http://schemas.microsoft.com/office/drawing/2014/main" id="{8E3F13D0-A725-7932-E705-398770D92BFB}"/>
              </a:ext>
            </a:extLst>
          </p:cNvPr>
          <p:cNvGrpSpPr/>
          <p:nvPr/>
        </p:nvGrpSpPr>
        <p:grpSpPr>
          <a:xfrm>
            <a:off x="6326608" y="4096155"/>
            <a:ext cx="967964" cy="288905"/>
            <a:chOff x="6326608" y="4096155"/>
            <a:chExt cx="967964" cy="288905"/>
          </a:xfrm>
        </p:grpSpPr>
        <p:pic>
          <p:nvPicPr>
            <p:cNvPr id="18" name="Graphic 17">
              <a:extLst>
                <a:ext uri="{FF2B5EF4-FFF2-40B4-BE49-F238E27FC236}">
                  <a16:creationId xmlns:a16="http://schemas.microsoft.com/office/drawing/2014/main" id="{75D88433-1FD5-1251-B30E-F8DDAF57C489}"/>
                </a:ext>
              </a:extLst>
            </p:cNvPr>
            <p:cNvPicPr>
              <a:picLocks noChangeAspect="1"/>
            </p:cNvPicPr>
            <p:nvPr/>
          </p:nvPicPr>
          <p:blipFill>
            <a:blip r:embed="rId80">
              <a:extLst>
                <a:ext uri="{28A0092B-C50C-407E-A947-70E740481C1C}">
                  <a14:useLocalDpi xmlns:a14="http://schemas.microsoft.com/office/drawing/2010/main" val="0"/>
                </a:ext>
                <a:ext uri="{96DAC541-7B7A-43D3-8B79-37D633B846F1}">
                  <asvg:svgBlip xmlns:asvg="http://schemas.microsoft.com/office/drawing/2016/SVG/main" r:embed="rId81"/>
                </a:ext>
              </a:extLst>
            </a:blip>
            <a:stretch>
              <a:fillRect/>
            </a:stretch>
          </p:blipFill>
          <p:spPr>
            <a:xfrm>
              <a:off x="6661289" y="4101833"/>
              <a:ext cx="277549" cy="277549"/>
            </a:xfrm>
            <a:prstGeom prst="rect">
              <a:avLst/>
            </a:prstGeom>
          </p:spPr>
        </p:pic>
        <p:grpSp>
          <p:nvGrpSpPr>
            <p:cNvPr id="33" name="Group 32">
              <a:extLst>
                <a:ext uri="{FF2B5EF4-FFF2-40B4-BE49-F238E27FC236}">
                  <a16:creationId xmlns:a16="http://schemas.microsoft.com/office/drawing/2014/main" id="{E37D4920-2D58-6CD8-2BD5-8343B2F6832B}"/>
                </a:ext>
              </a:extLst>
            </p:cNvPr>
            <p:cNvGrpSpPr/>
            <p:nvPr/>
          </p:nvGrpSpPr>
          <p:grpSpPr>
            <a:xfrm>
              <a:off x="6326608" y="4096155"/>
              <a:ext cx="262652" cy="288905"/>
              <a:chOff x="5715000" y="3009937"/>
              <a:chExt cx="762000" cy="838164"/>
            </a:xfrm>
          </p:grpSpPr>
          <p:sp>
            <p:nvSpPr>
              <p:cNvPr id="34" name="Freeform: Shape 33">
                <a:extLst>
                  <a:ext uri="{FF2B5EF4-FFF2-40B4-BE49-F238E27FC236}">
                    <a16:creationId xmlns:a16="http://schemas.microsoft.com/office/drawing/2014/main" id="{438FEE2C-0058-17D5-C594-35577A178426}"/>
                  </a:ext>
                </a:extLst>
              </p:cNvPr>
              <p:cNvSpPr/>
              <p:nvPr/>
            </p:nvSpPr>
            <p:spPr>
              <a:xfrm>
                <a:off x="5715000" y="3029443"/>
                <a:ext cx="419100" cy="704360"/>
              </a:xfrm>
              <a:custGeom>
                <a:avLst/>
                <a:gdLst>
                  <a:gd name="connsiteX0" fmla="*/ 306404 w 419100"/>
                  <a:gd name="connsiteY0" fmla="*/ 0 h 704360"/>
                  <a:gd name="connsiteX1" fmla="*/ 302124 w 419100"/>
                  <a:gd name="connsiteY1" fmla="*/ 2589 h 704360"/>
                  <a:gd name="connsiteX2" fmla="*/ 282916 w 419100"/>
                  <a:gd name="connsiteY2" fmla="*/ 16344 h 704360"/>
                  <a:gd name="connsiteX3" fmla="*/ 295262 w 419100"/>
                  <a:gd name="connsiteY3" fmla="*/ 7660 h 704360"/>
                  <a:gd name="connsiteX4" fmla="*/ 400050 w 419100"/>
                  <a:gd name="connsiteY4" fmla="*/ 7660 h 704360"/>
                  <a:gd name="connsiteX5" fmla="*/ 419100 w 419100"/>
                  <a:gd name="connsiteY5" fmla="*/ 151907 h 704360"/>
                  <a:gd name="connsiteX6" fmla="*/ 323850 w 419100"/>
                  <a:gd name="connsiteY6" fmla="*/ 247157 h 704360"/>
                  <a:gd name="connsiteX7" fmla="*/ 228600 w 419100"/>
                  <a:gd name="connsiteY7" fmla="*/ 313363 h 704360"/>
                  <a:gd name="connsiteX8" fmla="*/ 228600 w 419100"/>
                  <a:gd name="connsiteY8" fmla="*/ 389706 h 704360"/>
                  <a:gd name="connsiteX9" fmla="*/ 302084 w 419100"/>
                  <a:gd name="connsiteY9" fmla="*/ 520083 h 704360"/>
                  <a:gd name="connsiteX10" fmla="*/ 402357 w 419100"/>
                  <a:gd name="connsiteY10" fmla="*/ 580778 h 704360"/>
                  <a:gd name="connsiteX11" fmla="*/ 190500 w 419100"/>
                  <a:gd name="connsiteY11" fmla="*/ 704361 h 704360"/>
                  <a:gd name="connsiteX12" fmla="*/ 149639 w 419100"/>
                  <a:gd name="connsiteY12" fmla="*/ 704361 h 704360"/>
                  <a:gd name="connsiteX13" fmla="*/ 73483 w 419100"/>
                  <a:gd name="connsiteY13" fmla="*/ 658264 h 704360"/>
                  <a:gd name="connsiteX14" fmla="*/ 0 w 419100"/>
                  <a:gd name="connsiteY14" fmla="*/ 527887 h 704360"/>
                  <a:gd name="connsiteX15" fmla="*/ 0 w 419100"/>
                  <a:gd name="connsiteY15" fmla="*/ 271170 h 704360"/>
                  <a:gd name="connsiteX16" fmla="*/ 73523 w 419100"/>
                  <a:gd name="connsiteY16" fmla="*/ 140770 h 704360"/>
                  <a:gd name="connsiteX17" fmla="*/ 302124 w 419100"/>
                  <a:gd name="connsiteY17" fmla="*/ 2495 h 704360"/>
                  <a:gd name="connsiteX18" fmla="*/ 306404 w 419100"/>
                  <a:gd name="connsiteY18" fmla="*/ 0 h 70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9100" h="704360">
                    <a:moveTo>
                      <a:pt x="306404" y="0"/>
                    </a:moveTo>
                    <a:lnTo>
                      <a:pt x="302124" y="2589"/>
                    </a:lnTo>
                    <a:cubicBezTo>
                      <a:pt x="295315" y="6708"/>
                      <a:pt x="288901" y="11313"/>
                      <a:pt x="282916" y="16344"/>
                    </a:cubicBezTo>
                    <a:lnTo>
                      <a:pt x="295262" y="7660"/>
                    </a:lnTo>
                    <a:lnTo>
                      <a:pt x="400050" y="7660"/>
                    </a:lnTo>
                    <a:lnTo>
                      <a:pt x="419100" y="151907"/>
                    </a:lnTo>
                    <a:lnTo>
                      <a:pt x="323850" y="247157"/>
                    </a:lnTo>
                    <a:lnTo>
                      <a:pt x="228600" y="313363"/>
                    </a:lnTo>
                    <a:lnTo>
                      <a:pt x="228600" y="389706"/>
                    </a:lnTo>
                    <a:cubicBezTo>
                      <a:pt x="228600" y="443027"/>
                      <a:pt x="256468" y="492471"/>
                      <a:pt x="302084" y="520083"/>
                    </a:cubicBezTo>
                    <a:lnTo>
                      <a:pt x="402357" y="580778"/>
                    </a:lnTo>
                    <a:lnTo>
                      <a:pt x="190500" y="704361"/>
                    </a:lnTo>
                    <a:lnTo>
                      <a:pt x="149639" y="704361"/>
                    </a:lnTo>
                    <a:lnTo>
                      <a:pt x="73483" y="658264"/>
                    </a:lnTo>
                    <a:cubicBezTo>
                      <a:pt x="27867" y="630653"/>
                      <a:pt x="0" y="581208"/>
                      <a:pt x="0" y="527887"/>
                    </a:cubicBezTo>
                    <a:lnTo>
                      <a:pt x="0" y="271170"/>
                    </a:lnTo>
                    <a:cubicBezTo>
                      <a:pt x="0" y="217832"/>
                      <a:pt x="27885" y="168376"/>
                      <a:pt x="73523" y="140770"/>
                    </a:cubicBezTo>
                    <a:lnTo>
                      <a:pt x="302124" y="2495"/>
                    </a:lnTo>
                    <a:cubicBezTo>
                      <a:pt x="303541" y="1639"/>
                      <a:pt x="304968" y="807"/>
                      <a:pt x="306404" y="0"/>
                    </a:cubicBezTo>
                    <a:close/>
                  </a:path>
                </a:pathLst>
              </a:custGeom>
              <a:solidFill>
                <a:srgbClr val="AE7FE2"/>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5" name="Freeform: Shape 34">
                <a:extLst>
                  <a:ext uri="{FF2B5EF4-FFF2-40B4-BE49-F238E27FC236}">
                    <a16:creationId xmlns:a16="http://schemas.microsoft.com/office/drawing/2014/main" id="{E8B270E1-9F50-A5B3-63D8-726465565C63}"/>
                  </a:ext>
                </a:extLst>
              </p:cNvPr>
              <p:cNvSpPr/>
              <p:nvPr/>
            </p:nvSpPr>
            <p:spPr>
              <a:xfrm>
                <a:off x="5715000" y="3029443"/>
                <a:ext cx="419100" cy="704360"/>
              </a:xfrm>
              <a:custGeom>
                <a:avLst/>
                <a:gdLst>
                  <a:gd name="connsiteX0" fmla="*/ 306404 w 419100"/>
                  <a:gd name="connsiteY0" fmla="*/ 0 h 704360"/>
                  <a:gd name="connsiteX1" fmla="*/ 302124 w 419100"/>
                  <a:gd name="connsiteY1" fmla="*/ 2589 h 704360"/>
                  <a:gd name="connsiteX2" fmla="*/ 282916 w 419100"/>
                  <a:gd name="connsiteY2" fmla="*/ 16344 h 704360"/>
                  <a:gd name="connsiteX3" fmla="*/ 295262 w 419100"/>
                  <a:gd name="connsiteY3" fmla="*/ 7660 h 704360"/>
                  <a:gd name="connsiteX4" fmla="*/ 400050 w 419100"/>
                  <a:gd name="connsiteY4" fmla="*/ 7660 h 704360"/>
                  <a:gd name="connsiteX5" fmla="*/ 419100 w 419100"/>
                  <a:gd name="connsiteY5" fmla="*/ 151907 h 704360"/>
                  <a:gd name="connsiteX6" fmla="*/ 323850 w 419100"/>
                  <a:gd name="connsiteY6" fmla="*/ 247157 h 704360"/>
                  <a:gd name="connsiteX7" fmla="*/ 228600 w 419100"/>
                  <a:gd name="connsiteY7" fmla="*/ 313363 h 704360"/>
                  <a:gd name="connsiteX8" fmla="*/ 228600 w 419100"/>
                  <a:gd name="connsiteY8" fmla="*/ 389706 h 704360"/>
                  <a:gd name="connsiteX9" fmla="*/ 302084 w 419100"/>
                  <a:gd name="connsiteY9" fmla="*/ 520083 h 704360"/>
                  <a:gd name="connsiteX10" fmla="*/ 402357 w 419100"/>
                  <a:gd name="connsiteY10" fmla="*/ 580778 h 704360"/>
                  <a:gd name="connsiteX11" fmla="*/ 190500 w 419100"/>
                  <a:gd name="connsiteY11" fmla="*/ 704361 h 704360"/>
                  <a:gd name="connsiteX12" fmla="*/ 149639 w 419100"/>
                  <a:gd name="connsiteY12" fmla="*/ 704361 h 704360"/>
                  <a:gd name="connsiteX13" fmla="*/ 73483 w 419100"/>
                  <a:gd name="connsiteY13" fmla="*/ 658264 h 704360"/>
                  <a:gd name="connsiteX14" fmla="*/ 0 w 419100"/>
                  <a:gd name="connsiteY14" fmla="*/ 527887 h 704360"/>
                  <a:gd name="connsiteX15" fmla="*/ 0 w 419100"/>
                  <a:gd name="connsiteY15" fmla="*/ 271170 h 704360"/>
                  <a:gd name="connsiteX16" fmla="*/ 73523 w 419100"/>
                  <a:gd name="connsiteY16" fmla="*/ 140770 h 704360"/>
                  <a:gd name="connsiteX17" fmla="*/ 302124 w 419100"/>
                  <a:gd name="connsiteY17" fmla="*/ 2495 h 704360"/>
                  <a:gd name="connsiteX18" fmla="*/ 306404 w 419100"/>
                  <a:gd name="connsiteY18" fmla="*/ 0 h 70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9100" h="704360">
                    <a:moveTo>
                      <a:pt x="306404" y="0"/>
                    </a:moveTo>
                    <a:lnTo>
                      <a:pt x="302124" y="2589"/>
                    </a:lnTo>
                    <a:cubicBezTo>
                      <a:pt x="295315" y="6708"/>
                      <a:pt x="288901" y="11313"/>
                      <a:pt x="282916" y="16344"/>
                    </a:cubicBezTo>
                    <a:lnTo>
                      <a:pt x="295262" y="7660"/>
                    </a:lnTo>
                    <a:lnTo>
                      <a:pt x="400050" y="7660"/>
                    </a:lnTo>
                    <a:lnTo>
                      <a:pt x="419100" y="151907"/>
                    </a:lnTo>
                    <a:lnTo>
                      <a:pt x="323850" y="247157"/>
                    </a:lnTo>
                    <a:lnTo>
                      <a:pt x="228600" y="313363"/>
                    </a:lnTo>
                    <a:lnTo>
                      <a:pt x="228600" y="389706"/>
                    </a:lnTo>
                    <a:cubicBezTo>
                      <a:pt x="228600" y="443027"/>
                      <a:pt x="256468" y="492471"/>
                      <a:pt x="302084" y="520083"/>
                    </a:cubicBezTo>
                    <a:lnTo>
                      <a:pt x="402357" y="580778"/>
                    </a:lnTo>
                    <a:lnTo>
                      <a:pt x="190500" y="704361"/>
                    </a:lnTo>
                    <a:lnTo>
                      <a:pt x="149639" y="704361"/>
                    </a:lnTo>
                    <a:lnTo>
                      <a:pt x="73483" y="658264"/>
                    </a:lnTo>
                    <a:cubicBezTo>
                      <a:pt x="27867" y="630653"/>
                      <a:pt x="0" y="581208"/>
                      <a:pt x="0" y="527887"/>
                    </a:cubicBezTo>
                    <a:lnTo>
                      <a:pt x="0" y="271170"/>
                    </a:lnTo>
                    <a:cubicBezTo>
                      <a:pt x="0" y="217832"/>
                      <a:pt x="27885" y="168376"/>
                      <a:pt x="73523" y="140770"/>
                    </a:cubicBezTo>
                    <a:lnTo>
                      <a:pt x="302124" y="2495"/>
                    </a:lnTo>
                    <a:cubicBezTo>
                      <a:pt x="303541" y="1639"/>
                      <a:pt x="304968" y="807"/>
                      <a:pt x="306404" y="0"/>
                    </a:cubicBezTo>
                    <a:close/>
                  </a:path>
                </a:pathLst>
              </a:custGeom>
              <a:gradFill>
                <a:gsLst>
                  <a:gs pos="0">
                    <a:srgbClr val="114A8B"/>
                  </a:gs>
                  <a:gs pos="50000">
                    <a:srgbClr val="0861AF">
                      <a:alpha val="49804"/>
                    </a:srgbClr>
                  </a:gs>
                  <a:gs pos="100000">
                    <a:srgbClr val="0078D4">
                      <a:alpha val="0"/>
                    </a:srgbClr>
                  </a:gs>
                </a:gsLst>
                <a:lin ang="14397836"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 name="Freeform: Shape 35">
                <a:extLst>
                  <a:ext uri="{FF2B5EF4-FFF2-40B4-BE49-F238E27FC236}">
                    <a16:creationId xmlns:a16="http://schemas.microsoft.com/office/drawing/2014/main" id="{EE012CE8-DDE4-D8EA-CED4-C46045D88362}"/>
                  </a:ext>
                </a:extLst>
              </p:cNvPr>
              <p:cNvSpPr/>
              <p:nvPr/>
            </p:nvSpPr>
            <p:spPr>
              <a:xfrm>
                <a:off x="5793783" y="3333750"/>
                <a:ext cx="683216" cy="514351"/>
              </a:xfrm>
              <a:custGeom>
                <a:avLst/>
                <a:gdLst>
                  <a:gd name="connsiteX0" fmla="*/ 454618 w 683216"/>
                  <a:gd name="connsiteY0" fmla="*/ 0 h 514351"/>
                  <a:gd name="connsiteX1" fmla="*/ 454618 w 683216"/>
                  <a:gd name="connsiteY1" fmla="*/ 85350 h 514351"/>
                  <a:gd name="connsiteX2" fmla="*/ 381135 w 683216"/>
                  <a:gd name="connsiteY2" fmla="*/ 215725 h 514351"/>
                  <a:gd name="connsiteX3" fmla="*/ 152535 w 683216"/>
                  <a:gd name="connsiteY3" fmla="*/ 354099 h 514351"/>
                  <a:gd name="connsiteX4" fmla="*/ 0 w 683216"/>
                  <a:gd name="connsiteY4" fmla="*/ 357163 h 514351"/>
                  <a:gd name="connsiteX5" fmla="*/ 223300 w 683216"/>
                  <a:gd name="connsiteY5" fmla="*/ 492327 h 514351"/>
                  <a:gd name="connsiteX6" fmla="*/ 381134 w 683216"/>
                  <a:gd name="connsiteY6" fmla="*/ 492327 h 514351"/>
                  <a:gd name="connsiteX7" fmla="*/ 609734 w 683216"/>
                  <a:gd name="connsiteY7" fmla="*/ 353955 h 514351"/>
                  <a:gd name="connsiteX8" fmla="*/ 683217 w 683216"/>
                  <a:gd name="connsiteY8" fmla="*/ 223579 h 514351"/>
                  <a:gd name="connsiteX9" fmla="*/ 683217 w 683216"/>
                  <a:gd name="connsiteY9" fmla="*/ 161924 h 514351"/>
                  <a:gd name="connsiteX10" fmla="*/ 664168 w 683216"/>
                  <a:gd name="connsiteY10" fmla="*/ 133350 h 514351"/>
                  <a:gd name="connsiteX11" fmla="*/ 454618 w 683216"/>
                  <a:gd name="connsiteY11" fmla="*/ 0 h 51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3216" h="514351">
                    <a:moveTo>
                      <a:pt x="454618" y="0"/>
                    </a:moveTo>
                    <a:lnTo>
                      <a:pt x="454618" y="85350"/>
                    </a:lnTo>
                    <a:cubicBezTo>
                      <a:pt x="454618" y="138671"/>
                      <a:pt x="426751" y="188114"/>
                      <a:pt x="381135" y="215725"/>
                    </a:cubicBezTo>
                    <a:lnTo>
                      <a:pt x="152535" y="354099"/>
                    </a:lnTo>
                    <a:cubicBezTo>
                      <a:pt x="105772" y="382404"/>
                      <a:pt x="47587" y="383426"/>
                      <a:pt x="0" y="357163"/>
                    </a:cubicBezTo>
                    <a:lnTo>
                      <a:pt x="223300" y="492327"/>
                    </a:lnTo>
                    <a:cubicBezTo>
                      <a:pt x="271814" y="521693"/>
                      <a:pt x="332621" y="521693"/>
                      <a:pt x="381134" y="492327"/>
                    </a:cubicBezTo>
                    <a:lnTo>
                      <a:pt x="609734" y="353955"/>
                    </a:lnTo>
                    <a:cubicBezTo>
                      <a:pt x="655350" y="326344"/>
                      <a:pt x="683217" y="276900"/>
                      <a:pt x="683217" y="223579"/>
                    </a:cubicBezTo>
                    <a:lnTo>
                      <a:pt x="683217" y="161924"/>
                    </a:lnTo>
                    <a:lnTo>
                      <a:pt x="664168" y="133350"/>
                    </a:lnTo>
                    <a:lnTo>
                      <a:pt x="454618" y="0"/>
                    </a:lnTo>
                    <a:close/>
                  </a:path>
                </a:pathLst>
              </a:custGeom>
              <a:solidFill>
                <a:srgbClr val="D59DFF"/>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 name="Freeform: Shape 36">
                <a:extLst>
                  <a:ext uri="{FF2B5EF4-FFF2-40B4-BE49-F238E27FC236}">
                    <a16:creationId xmlns:a16="http://schemas.microsoft.com/office/drawing/2014/main" id="{5C6DFB59-2D9B-EA9E-3CFB-EC74D9F8BA39}"/>
                  </a:ext>
                </a:extLst>
              </p:cNvPr>
              <p:cNvSpPr/>
              <p:nvPr/>
            </p:nvSpPr>
            <p:spPr>
              <a:xfrm>
                <a:off x="5793783" y="3333750"/>
                <a:ext cx="683216" cy="514351"/>
              </a:xfrm>
              <a:custGeom>
                <a:avLst/>
                <a:gdLst>
                  <a:gd name="connsiteX0" fmla="*/ 454618 w 683216"/>
                  <a:gd name="connsiteY0" fmla="*/ 0 h 514351"/>
                  <a:gd name="connsiteX1" fmla="*/ 454618 w 683216"/>
                  <a:gd name="connsiteY1" fmla="*/ 85350 h 514351"/>
                  <a:gd name="connsiteX2" fmla="*/ 381135 w 683216"/>
                  <a:gd name="connsiteY2" fmla="*/ 215725 h 514351"/>
                  <a:gd name="connsiteX3" fmla="*/ 152535 w 683216"/>
                  <a:gd name="connsiteY3" fmla="*/ 354099 h 514351"/>
                  <a:gd name="connsiteX4" fmla="*/ 0 w 683216"/>
                  <a:gd name="connsiteY4" fmla="*/ 357163 h 514351"/>
                  <a:gd name="connsiteX5" fmla="*/ 223300 w 683216"/>
                  <a:gd name="connsiteY5" fmla="*/ 492327 h 514351"/>
                  <a:gd name="connsiteX6" fmla="*/ 381134 w 683216"/>
                  <a:gd name="connsiteY6" fmla="*/ 492327 h 514351"/>
                  <a:gd name="connsiteX7" fmla="*/ 609734 w 683216"/>
                  <a:gd name="connsiteY7" fmla="*/ 353955 h 514351"/>
                  <a:gd name="connsiteX8" fmla="*/ 683217 w 683216"/>
                  <a:gd name="connsiteY8" fmla="*/ 223579 h 514351"/>
                  <a:gd name="connsiteX9" fmla="*/ 683217 w 683216"/>
                  <a:gd name="connsiteY9" fmla="*/ 161924 h 514351"/>
                  <a:gd name="connsiteX10" fmla="*/ 664168 w 683216"/>
                  <a:gd name="connsiteY10" fmla="*/ 133350 h 514351"/>
                  <a:gd name="connsiteX11" fmla="*/ 454618 w 683216"/>
                  <a:gd name="connsiteY11" fmla="*/ 0 h 51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3216" h="514351">
                    <a:moveTo>
                      <a:pt x="454618" y="0"/>
                    </a:moveTo>
                    <a:lnTo>
                      <a:pt x="454618" y="85350"/>
                    </a:lnTo>
                    <a:cubicBezTo>
                      <a:pt x="454618" y="138671"/>
                      <a:pt x="426751" y="188114"/>
                      <a:pt x="381135" y="215725"/>
                    </a:cubicBezTo>
                    <a:lnTo>
                      <a:pt x="152535" y="354099"/>
                    </a:lnTo>
                    <a:cubicBezTo>
                      <a:pt x="105772" y="382404"/>
                      <a:pt x="47587" y="383426"/>
                      <a:pt x="0" y="357163"/>
                    </a:cubicBezTo>
                    <a:lnTo>
                      <a:pt x="223300" y="492327"/>
                    </a:lnTo>
                    <a:cubicBezTo>
                      <a:pt x="271814" y="521693"/>
                      <a:pt x="332621" y="521693"/>
                      <a:pt x="381134" y="492327"/>
                    </a:cubicBezTo>
                    <a:lnTo>
                      <a:pt x="609734" y="353955"/>
                    </a:lnTo>
                    <a:cubicBezTo>
                      <a:pt x="655350" y="326344"/>
                      <a:pt x="683217" y="276900"/>
                      <a:pt x="683217" y="223579"/>
                    </a:cubicBezTo>
                    <a:lnTo>
                      <a:pt x="683217" y="161924"/>
                    </a:lnTo>
                    <a:lnTo>
                      <a:pt x="664168" y="133350"/>
                    </a:lnTo>
                    <a:lnTo>
                      <a:pt x="454618" y="0"/>
                    </a:lnTo>
                    <a:close/>
                  </a:path>
                </a:pathLst>
              </a:custGeom>
              <a:gradFill>
                <a:gsLst>
                  <a:gs pos="0">
                    <a:srgbClr val="493474"/>
                  </a:gs>
                  <a:gs pos="50000">
                    <a:srgbClr val="6A4D97">
                      <a:alpha val="49804"/>
                    </a:srgbClr>
                  </a:gs>
                  <a:gs pos="100000">
                    <a:srgbClr val="8C66BA">
                      <a:alpha val="0"/>
                    </a:srgbClr>
                  </a:gs>
                </a:gsLst>
                <a:lin ang="7493545"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 name="Freeform: Shape 37">
                <a:extLst>
                  <a:ext uri="{FF2B5EF4-FFF2-40B4-BE49-F238E27FC236}">
                    <a16:creationId xmlns:a16="http://schemas.microsoft.com/office/drawing/2014/main" id="{EABDB35F-1D5B-1587-9E23-251AB48D0CB3}"/>
                  </a:ext>
                </a:extLst>
              </p:cNvPr>
              <p:cNvSpPr/>
              <p:nvPr/>
            </p:nvSpPr>
            <p:spPr>
              <a:xfrm>
                <a:off x="5943600" y="3009937"/>
                <a:ext cx="533400" cy="552384"/>
              </a:xfrm>
              <a:custGeom>
                <a:avLst/>
                <a:gdLst>
                  <a:gd name="connsiteX0" fmla="*/ 459877 w 533400"/>
                  <a:gd name="connsiteY0" fmla="*/ 160274 h 552384"/>
                  <a:gd name="connsiteX1" fmla="*/ 231277 w 533400"/>
                  <a:gd name="connsiteY1" fmla="*/ 21999 h 552384"/>
                  <a:gd name="connsiteX2" fmla="*/ 78065 w 533400"/>
                  <a:gd name="connsiteY2" fmla="*/ 19358 h 552384"/>
                  <a:gd name="connsiteX3" fmla="*/ 73524 w 533400"/>
                  <a:gd name="connsiteY3" fmla="*/ 22105 h 552384"/>
                  <a:gd name="connsiteX4" fmla="*/ 0 w 533400"/>
                  <a:gd name="connsiteY4" fmla="*/ 152506 h 552384"/>
                  <a:gd name="connsiteX5" fmla="*/ 0 w 533400"/>
                  <a:gd name="connsiteY5" fmla="*/ 333173 h 552384"/>
                  <a:gd name="connsiteX6" fmla="*/ 73524 w 533400"/>
                  <a:gd name="connsiteY6" fmla="*/ 288701 h 552384"/>
                  <a:gd name="connsiteX7" fmla="*/ 231277 w 533400"/>
                  <a:gd name="connsiteY7" fmla="*/ 288701 h 552384"/>
                  <a:gd name="connsiteX8" fmla="*/ 459877 w 533400"/>
                  <a:gd name="connsiteY8" fmla="*/ 426975 h 552384"/>
                  <a:gd name="connsiteX9" fmla="*/ 533319 w 533400"/>
                  <a:gd name="connsiteY9" fmla="*/ 552384 h 552384"/>
                  <a:gd name="connsiteX10" fmla="*/ 533400 w 533400"/>
                  <a:gd name="connsiteY10" fmla="*/ 547392 h 552384"/>
                  <a:gd name="connsiteX11" fmla="*/ 533400 w 533400"/>
                  <a:gd name="connsiteY11" fmla="*/ 290675 h 552384"/>
                  <a:gd name="connsiteX12" fmla="*/ 459877 w 533400"/>
                  <a:gd name="connsiteY12" fmla="*/ 160274 h 55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00" h="552384">
                    <a:moveTo>
                      <a:pt x="459877" y="160274"/>
                    </a:moveTo>
                    <a:lnTo>
                      <a:pt x="231277" y="21999"/>
                    </a:lnTo>
                    <a:cubicBezTo>
                      <a:pt x="184285" y="-6424"/>
                      <a:pt x="125771" y="-7305"/>
                      <a:pt x="78065" y="19358"/>
                    </a:cubicBezTo>
                    <a:lnTo>
                      <a:pt x="73524" y="22105"/>
                    </a:lnTo>
                    <a:cubicBezTo>
                      <a:pt x="27885" y="49711"/>
                      <a:pt x="0" y="99167"/>
                      <a:pt x="0" y="152506"/>
                    </a:cubicBezTo>
                    <a:lnTo>
                      <a:pt x="0" y="333173"/>
                    </a:lnTo>
                    <a:lnTo>
                      <a:pt x="73524" y="288701"/>
                    </a:lnTo>
                    <a:cubicBezTo>
                      <a:pt x="122017" y="259368"/>
                      <a:pt x="182783" y="259368"/>
                      <a:pt x="231277" y="288701"/>
                    </a:cubicBezTo>
                    <a:lnTo>
                      <a:pt x="459877" y="426975"/>
                    </a:lnTo>
                    <a:cubicBezTo>
                      <a:pt x="504088" y="453718"/>
                      <a:pt x="531639" y="500966"/>
                      <a:pt x="533319" y="552384"/>
                    </a:cubicBezTo>
                    <a:cubicBezTo>
                      <a:pt x="533373" y="550724"/>
                      <a:pt x="533400" y="549060"/>
                      <a:pt x="533400" y="547392"/>
                    </a:cubicBezTo>
                    <a:lnTo>
                      <a:pt x="533400" y="290675"/>
                    </a:lnTo>
                    <a:cubicBezTo>
                      <a:pt x="533400" y="237336"/>
                      <a:pt x="505516" y="187880"/>
                      <a:pt x="459877" y="160274"/>
                    </a:cubicBezTo>
                    <a:close/>
                  </a:path>
                </a:pathLst>
              </a:custGeom>
              <a:solidFill>
                <a:srgbClr val="50E6FF"/>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9" name="Freeform: Shape 38">
                <a:extLst>
                  <a:ext uri="{FF2B5EF4-FFF2-40B4-BE49-F238E27FC236}">
                    <a16:creationId xmlns:a16="http://schemas.microsoft.com/office/drawing/2014/main" id="{03F65BAC-4C27-E91E-434B-3B57EA731EF3}"/>
                  </a:ext>
                </a:extLst>
              </p:cNvPr>
              <p:cNvSpPr/>
              <p:nvPr/>
            </p:nvSpPr>
            <p:spPr>
              <a:xfrm>
                <a:off x="5943600" y="3009937"/>
                <a:ext cx="533400" cy="552384"/>
              </a:xfrm>
              <a:custGeom>
                <a:avLst/>
                <a:gdLst>
                  <a:gd name="connsiteX0" fmla="*/ 459877 w 533400"/>
                  <a:gd name="connsiteY0" fmla="*/ 160274 h 552384"/>
                  <a:gd name="connsiteX1" fmla="*/ 231277 w 533400"/>
                  <a:gd name="connsiteY1" fmla="*/ 21999 h 552384"/>
                  <a:gd name="connsiteX2" fmla="*/ 78065 w 533400"/>
                  <a:gd name="connsiteY2" fmla="*/ 19358 h 552384"/>
                  <a:gd name="connsiteX3" fmla="*/ 73524 w 533400"/>
                  <a:gd name="connsiteY3" fmla="*/ 22105 h 552384"/>
                  <a:gd name="connsiteX4" fmla="*/ 0 w 533400"/>
                  <a:gd name="connsiteY4" fmla="*/ 152506 h 552384"/>
                  <a:gd name="connsiteX5" fmla="*/ 0 w 533400"/>
                  <a:gd name="connsiteY5" fmla="*/ 333173 h 552384"/>
                  <a:gd name="connsiteX6" fmla="*/ 73524 w 533400"/>
                  <a:gd name="connsiteY6" fmla="*/ 288701 h 552384"/>
                  <a:gd name="connsiteX7" fmla="*/ 231277 w 533400"/>
                  <a:gd name="connsiteY7" fmla="*/ 288701 h 552384"/>
                  <a:gd name="connsiteX8" fmla="*/ 459877 w 533400"/>
                  <a:gd name="connsiteY8" fmla="*/ 426975 h 552384"/>
                  <a:gd name="connsiteX9" fmla="*/ 533319 w 533400"/>
                  <a:gd name="connsiteY9" fmla="*/ 552384 h 552384"/>
                  <a:gd name="connsiteX10" fmla="*/ 533400 w 533400"/>
                  <a:gd name="connsiteY10" fmla="*/ 547392 h 552384"/>
                  <a:gd name="connsiteX11" fmla="*/ 533400 w 533400"/>
                  <a:gd name="connsiteY11" fmla="*/ 290675 h 552384"/>
                  <a:gd name="connsiteX12" fmla="*/ 459877 w 533400"/>
                  <a:gd name="connsiteY12" fmla="*/ 160274 h 55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00" h="552384">
                    <a:moveTo>
                      <a:pt x="459877" y="160274"/>
                    </a:moveTo>
                    <a:lnTo>
                      <a:pt x="231277" y="21999"/>
                    </a:lnTo>
                    <a:cubicBezTo>
                      <a:pt x="184285" y="-6424"/>
                      <a:pt x="125771" y="-7305"/>
                      <a:pt x="78065" y="19358"/>
                    </a:cubicBezTo>
                    <a:lnTo>
                      <a:pt x="73524" y="22105"/>
                    </a:lnTo>
                    <a:cubicBezTo>
                      <a:pt x="27885" y="49711"/>
                      <a:pt x="0" y="99167"/>
                      <a:pt x="0" y="152506"/>
                    </a:cubicBezTo>
                    <a:lnTo>
                      <a:pt x="0" y="333173"/>
                    </a:lnTo>
                    <a:lnTo>
                      <a:pt x="73524" y="288701"/>
                    </a:lnTo>
                    <a:cubicBezTo>
                      <a:pt x="122017" y="259368"/>
                      <a:pt x="182783" y="259368"/>
                      <a:pt x="231277" y="288701"/>
                    </a:cubicBezTo>
                    <a:lnTo>
                      <a:pt x="459877" y="426975"/>
                    </a:lnTo>
                    <a:cubicBezTo>
                      <a:pt x="504088" y="453718"/>
                      <a:pt x="531639" y="500966"/>
                      <a:pt x="533319" y="552384"/>
                    </a:cubicBezTo>
                    <a:cubicBezTo>
                      <a:pt x="533373" y="550724"/>
                      <a:pt x="533400" y="549060"/>
                      <a:pt x="533400" y="547392"/>
                    </a:cubicBezTo>
                    <a:lnTo>
                      <a:pt x="533400" y="290675"/>
                    </a:lnTo>
                    <a:cubicBezTo>
                      <a:pt x="533400" y="237336"/>
                      <a:pt x="505516" y="187880"/>
                      <a:pt x="459877" y="160274"/>
                    </a:cubicBezTo>
                    <a:close/>
                  </a:path>
                </a:pathLst>
              </a:custGeom>
              <a:gradFill>
                <a:gsLst>
                  <a:gs pos="0">
                    <a:srgbClr val="2D3F80"/>
                  </a:gs>
                  <a:gs pos="50000">
                    <a:srgbClr val="3856A6">
                      <a:alpha val="49804"/>
                    </a:srgbClr>
                  </a:gs>
                  <a:gs pos="100000">
                    <a:srgbClr val="436DCD">
                      <a:alpha val="0"/>
                    </a:srgbClr>
                  </a:gs>
                </a:gsLst>
                <a:lin ang="0"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1" name="Freeform: Shape 40">
                <a:extLst>
                  <a:ext uri="{FF2B5EF4-FFF2-40B4-BE49-F238E27FC236}">
                    <a16:creationId xmlns:a16="http://schemas.microsoft.com/office/drawing/2014/main" id="{334ED034-60D9-EA39-BE3F-4C1648E0C1B4}"/>
                  </a:ext>
                </a:extLst>
              </p:cNvPr>
              <p:cNvSpPr/>
              <p:nvPr/>
            </p:nvSpPr>
            <p:spPr>
              <a:xfrm>
                <a:off x="5715081" y="3562319"/>
                <a:ext cx="9525" cy="0"/>
              </a:xfrm>
              <a:custGeom>
                <a:avLst/>
                <a:gdLst>
                  <a:gd name="connsiteX0" fmla="*/ 0 w 9525"/>
                  <a:gd name="connsiteY0" fmla="*/ 0 h 0"/>
                  <a:gd name="connsiteX1" fmla="*/ 0 w 9525"/>
                  <a:gd name="connsiteY1" fmla="*/ 0 h 0"/>
                  <a:gd name="connsiteX2" fmla="*/ 0 w 9525"/>
                  <a:gd name="connsiteY2" fmla="*/ 0 h 0"/>
                </a:gdLst>
                <a:ahLst/>
                <a:cxnLst>
                  <a:cxn ang="0">
                    <a:pos x="connsiteX0" y="connsiteY0"/>
                  </a:cxn>
                  <a:cxn ang="0">
                    <a:pos x="connsiteX1" y="connsiteY1"/>
                  </a:cxn>
                  <a:cxn ang="0">
                    <a:pos x="connsiteX2" y="connsiteY2"/>
                  </a:cxn>
                </a:cxnLst>
                <a:rect l="l" t="t" r="r" b="b"/>
                <a:pathLst>
                  <a:path w="9525">
                    <a:moveTo>
                      <a:pt x="0" y="0"/>
                    </a:moveTo>
                    <a:cubicBezTo>
                      <a:pt x="0" y="1"/>
                      <a:pt x="0" y="0"/>
                      <a:pt x="0" y="0"/>
                    </a:cubicBezTo>
                    <a:lnTo>
                      <a:pt x="0" y="0"/>
                    </a:lnTo>
                    <a:close/>
                  </a:path>
                </a:pathLst>
              </a:custGeom>
              <a:solidFill>
                <a:srgbClr val="50E6FF"/>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5" name="Freeform: Shape 54">
                <a:extLst>
                  <a:ext uri="{FF2B5EF4-FFF2-40B4-BE49-F238E27FC236}">
                    <a16:creationId xmlns:a16="http://schemas.microsoft.com/office/drawing/2014/main" id="{0EAC5EF9-E294-BD40-A0EC-F9660C7F79BC}"/>
                  </a:ext>
                </a:extLst>
              </p:cNvPr>
              <p:cNvSpPr/>
              <p:nvPr/>
            </p:nvSpPr>
            <p:spPr>
              <a:xfrm>
                <a:off x="5715081" y="3562319"/>
                <a:ext cx="9525" cy="0"/>
              </a:xfrm>
              <a:custGeom>
                <a:avLst/>
                <a:gdLst>
                  <a:gd name="connsiteX0" fmla="*/ 0 w 9525"/>
                  <a:gd name="connsiteY0" fmla="*/ 0 h 0"/>
                  <a:gd name="connsiteX1" fmla="*/ 0 w 9525"/>
                  <a:gd name="connsiteY1" fmla="*/ 0 h 0"/>
                  <a:gd name="connsiteX2" fmla="*/ 0 w 9525"/>
                  <a:gd name="connsiteY2" fmla="*/ 0 h 0"/>
                </a:gdLst>
                <a:ahLst/>
                <a:cxnLst>
                  <a:cxn ang="0">
                    <a:pos x="connsiteX0" y="connsiteY0"/>
                  </a:cxn>
                  <a:cxn ang="0">
                    <a:pos x="connsiteX1" y="connsiteY1"/>
                  </a:cxn>
                  <a:cxn ang="0">
                    <a:pos x="connsiteX2" y="connsiteY2"/>
                  </a:cxn>
                </a:cxnLst>
                <a:rect l="l" t="t" r="r" b="b"/>
                <a:pathLst>
                  <a:path w="9525">
                    <a:moveTo>
                      <a:pt x="0" y="0"/>
                    </a:moveTo>
                    <a:cubicBezTo>
                      <a:pt x="0" y="1"/>
                      <a:pt x="0" y="0"/>
                      <a:pt x="0" y="0"/>
                    </a:cubicBezTo>
                    <a:lnTo>
                      <a:pt x="0" y="0"/>
                    </a:lnTo>
                    <a:close/>
                  </a:path>
                </a:pathLst>
              </a:custGeom>
              <a:gradFill>
                <a:gsLst>
                  <a:gs pos="0">
                    <a:srgbClr val="2D3F80"/>
                  </a:gs>
                  <a:gs pos="50000">
                    <a:srgbClr val="3856A6">
                      <a:alpha val="49804"/>
                    </a:srgbClr>
                  </a:gs>
                  <a:gs pos="100000">
                    <a:srgbClr val="436DCD">
                      <a:alpha val="0"/>
                    </a:srgbClr>
                  </a:gs>
                </a:gsLst>
                <a:lin ang="0"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60" name="Group 59">
              <a:extLst>
                <a:ext uri="{FF2B5EF4-FFF2-40B4-BE49-F238E27FC236}">
                  <a16:creationId xmlns:a16="http://schemas.microsoft.com/office/drawing/2014/main" id="{C235083F-FBD1-8D09-82E3-C6E26A358D21}"/>
                </a:ext>
              </a:extLst>
            </p:cNvPr>
            <p:cNvGrpSpPr/>
            <p:nvPr/>
          </p:nvGrpSpPr>
          <p:grpSpPr>
            <a:xfrm>
              <a:off x="7026776" y="4208167"/>
              <a:ext cx="267796" cy="64881"/>
              <a:chOff x="5794173" y="4338753"/>
              <a:chExt cx="267796" cy="64881"/>
            </a:xfrm>
          </p:grpSpPr>
          <p:sp>
            <p:nvSpPr>
              <p:cNvPr id="56" name="Oval 55">
                <a:extLst>
                  <a:ext uri="{FF2B5EF4-FFF2-40B4-BE49-F238E27FC236}">
                    <a16:creationId xmlns:a16="http://schemas.microsoft.com/office/drawing/2014/main" id="{2C4CC89D-B232-EA1B-1B8B-8369C9686AEB}"/>
                  </a:ext>
                </a:extLst>
              </p:cNvPr>
              <p:cNvSpPr/>
              <p:nvPr/>
            </p:nvSpPr>
            <p:spPr bwMode="auto">
              <a:xfrm>
                <a:off x="5794173" y="4338753"/>
                <a:ext cx="64882" cy="64881"/>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8" name="Oval 57">
                <a:extLst>
                  <a:ext uri="{FF2B5EF4-FFF2-40B4-BE49-F238E27FC236}">
                    <a16:creationId xmlns:a16="http://schemas.microsoft.com/office/drawing/2014/main" id="{B27B9602-CBC8-AFC0-15B2-3EE404C2EC58}"/>
                  </a:ext>
                </a:extLst>
              </p:cNvPr>
              <p:cNvSpPr/>
              <p:nvPr/>
            </p:nvSpPr>
            <p:spPr bwMode="auto">
              <a:xfrm>
                <a:off x="5895665" y="4338753"/>
                <a:ext cx="64882" cy="64881"/>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9" name="Oval 58">
                <a:extLst>
                  <a:ext uri="{FF2B5EF4-FFF2-40B4-BE49-F238E27FC236}">
                    <a16:creationId xmlns:a16="http://schemas.microsoft.com/office/drawing/2014/main" id="{CC05C8BD-0D05-9321-C38A-EAD425AE7F05}"/>
                  </a:ext>
                </a:extLst>
              </p:cNvPr>
              <p:cNvSpPr/>
              <p:nvPr/>
            </p:nvSpPr>
            <p:spPr bwMode="auto">
              <a:xfrm>
                <a:off x="5997087" y="4338753"/>
                <a:ext cx="64882" cy="64881"/>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spTree>
    <p:extLst>
      <p:ext uri="{BB962C8B-B14F-4D97-AF65-F5344CB8AC3E}">
        <p14:creationId xmlns:p14="http://schemas.microsoft.com/office/powerpoint/2010/main" val="2311808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89"/>
                                        </p:tgtEl>
                                        <p:attrNameLst>
                                          <p:attrName>style.visibility</p:attrName>
                                        </p:attrNameLst>
                                      </p:cBhvr>
                                      <p:to>
                                        <p:strVal val="visible"/>
                                      </p:to>
                                    </p:set>
                                    <p:animEffect transition="in" filter="wipe(right)">
                                      <p:cBhvr>
                                        <p:cTn id="7" dur="500"/>
                                        <p:tgtEl>
                                          <p:spTgt spid="28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94"/>
                                        </p:tgtEl>
                                        <p:attrNameLst>
                                          <p:attrName>style.visibility</p:attrName>
                                        </p:attrNameLst>
                                      </p:cBhvr>
                                      <p:to>
                                        <p:strVal val="visible"/>
                                      </p:to>
                                    </p:set>
                                    <p:animEffect transition="in" filter="wipe(left)">
                                      <p:cBhvr>
                                        <p:cTn id="10" dur="500"/>
                                        <p:tgtEl>
                                          <p:spTgt spid="29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22" presetClass="entr" presetSubtype="1"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par>
                                <p:cTn id="19" presetID="22" presetClass="entr" presetSubtype="4" fill="hold" nodeType="withEffect">
                                  <p:stCondLst>
                                    <p:cond delay="0"/>
                                  </p:stCondLst>
                                  <p:childTnLst>
                                    <p:set>
                                      <p:cBhvr>
                                        <p:cTn id="20" dur="1" fill="hold">
                                          <p:stCondLst>
                                            <p:cond delay="0"/>
                                          </p:stCondLst>
                                        </p:cTn>
                                        <p:tgtEl>
                                          <p:spTgt spid="297"/>
                                        </p:tgtEl>
                                        <p:attrNameLst>
                                          <p:attrName>style.visibility</p:attrName>
                                        </p:attrNameLst>
                                      </p:cBhvr>
                                      <p:to>
                                        <p:strVal val="visible"/>
                                      </p:to>
                                    </p:set>
                                    <p:animEffect transition="in" filter="wipe(down)">
                                      <p:cBhvr>
                                        <p:cTn id="21" dur="500"/>
                                        <p:tgtEl>
                                          <p:spTgt spid="297"/>
                                        </p:tgtEl>
                                      </p:cBhvr>
                                    </p:animEffect>
                                  </p:childTnLst>
                                </p:cTn>
                              </p:par>
                              <p:par>
                                <p:cTn id="22" presetID="10" presetClass="entr" presetSubtype="0" fill="hold"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400"/>
                                        <p:tgtEl>
                                          <p:spTgt spid="207"/>
                                        </p:tgtEl>
                                      </p:cBhvr>
                                    </p:animEffect>
                                  </p:childTnLst>
                                </p:cTn>
                              </p:par>
                            </p:childTnLst>
                          </p:cTn>
                        </p:par>
                        <p:par>
                          <p:cTn id="29" fill="hold">
                            <p:stCondLst>
                              <p:cond delay="900"/>
                            </p:stCondLst>
                            <p:childTnLst>
                              <p:par>
                                <p:cTn id="30" presetID="22" presetClass="entr" presetSubtype="8" fill="hold" grpId="0" nodeType="afterEffect">
                                  <p:stCondLst>
                                    <p:cond delay="0"/>
                                  </p:stCondLst>
                                  <p:childTnLst>
                                    <p:set>
                                      <p:cBhvr>
                                        <p:cTn id="31" dur="1" fill="hold">
                                          <p:stCondLst>
                                            <p:cond delay="0"/>
                                          </p:stCondLst>
                                        </p:cTn>
                                        <p:tgtEl>
                                          <p:spTgt spid="206"/>
                                        </p:tgtEl>
                                        <p:attrNameLst>
                                          <p:attrName>style.visibility</p:attrName>
                                        </p:attrNameLst>
                                      </p:cBhvr>
                                      <p:to>
                                        <p:strVal val="visible"/>
                                      </p:to>
                                    </p:set>
                                    <p:animEffect transition="in" filter="wipe(left)">
                                      <p:cBhvr>
                                        <p:cTn id="32" dur="500"/>
                                        <p:tgtEl>
                                          <p:spTgt spid="206"/>
                                        </p:tgtEl>
                                      </p:cBhvr>
                                    </p:animEffect>
                                  </p:childTnLst>
                                </p:cTn>
                              </p:par>
                            </p:childTnLst>
                          </p:cTn>
                        </p:par>
                        <p:par>
                          <p:cTn id="33" fill="hold">
                            <p:stCondLst>
                              <p:cond delay="1400"/>
                            </p:stCondLst>
                            <p:childTnLst>
                              <p:par>
                                <p:cTn id="34" presetID="22" presetClass="entr" presetSubtype="8" fill="hold" grpId="0"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wipe(left)">
                                      <p:cBhvr>
                                        <p:cTn id="36" dur="500"/>
                                        <p:tgtEl>
                                          <p:spTgt spid="11"/>
                                        </p:tgtEl>
                                      </p:cBhvr>
                                    </p:animEffect>
                                  </p:childTnLst>
                                </p:cTn>
                              </p:par>
                            </p:childTnLst>
                          </p:cTn>
                        </p:par>
                        <p:par>
                          <p:cTn id="37" fill="hold">
                            <p:stCondLst>
                              <p:cond delay="1900"/>
                            </p:stCondLst>
                            <p:childTnLst>
                              <p:par>
                                <p:cTn id="38" presetID="22" presetClass="entr" presetSubtype="8"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wipe(left)">
                                      <p:cBhvr>
                                        <p:cTn id="40" dur="500"/>
                                        <p:tgtEl>
                                          <p:spTgt spid="13"/>
                                        </p:tgtEl>
                                      </p:cBhvr>
                                    </p:animEffect>
                                  </p:childTnLst>
                                </p:cTn>
                              </p:par>
                            </p:childTnLst>
                          </p:cTn>
                        </p:par>
                        <p:par>
                          <p:cTn id="41" fill="hold">
                            <p:stCondLst>
                              <p:cond delay="2400"/>
                            </p:stCondLst>
                            <p:childTnLst>
                              <p:par>
                                <p:cTn id="42" presetID="22" presetClass="entr" presetSubtype="8"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wipe(left)">
                                      <p:cBhvr>
                                        <p:cTn id="4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11" grpId="0"/>
      <p:bldP spid="13" grpId="0"/>
      <p:bldP spid="12" grpId="0"/>
      <p:bldP spid="289" grpId="0" animBg="1"/>
      <p:bldP spid="29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Straight Connector 29">
            <a:extLst>
              <a:ext uri="{FF2B5EF4-FFF2-40B4-BE49-F238E27FC236}">
                <a16:creationId xmlns:a16="http://schemas.microsoft.com/office/drawing/2014/main" id="{ECC64F8A-54D3-4A21-B16C-F59148C0F1FE}"/>
              </a:ext>
            </a:extLst>
          </p:cNvPr>
          <p:cNvCxnSpPr/>
          <p:nvPr/>
        </p:nvCxnSpPr>
        <p:spPr>
          <a:xfrm>
            <a:off x="7548" y="4397777"/>
            <a:ext cx="12191827" cy="0"/>
          </a:xfrm>
          <a:prstGeom prst="line">
            <a:avLst/>
          </a:prstGeom>
          <a:ln w="25400">
            <a:solidFill>
              <a:schemeClr val="bg1">
                <a:lumMod val="6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321ADED1-D185-4018-B378-B41EA9E5F5BF}"/>
              </a:ext>
            </a:extLst>
          </p:cNvPr>
          <p:cNvSpPr>
            <a:spLocks noGrp="1"/>
          </p:cNvSpPr>
          <p:nvPr>
            <p:ph type="title"/>
          </p:nvPr>
        </p:nvSpPr>
        <p:spPr>
          <a:xfrm>
            <a:off x="883710" y="273526"/>
            <a:ext cx="10756860" cy="553998"/>
          </a:xfrm>
        </p:spPr>
        <p:txBody>
          <a:bodyPr/>
          <a:lstStyle/>
          <a:p>
            <a:r>
              <a:rPr lang="en-US"/>
              <a:t>Whiteboard – Current Security Architecture</a:t>
            </a:r>
            <a:endParaRPr lang="en-US">
              <a:highlight>
                <a:srgbClr val="FFFF00"/>
              </a:highlight>
            </a:endParaRPr>
          </a:p>
        </p:txBody>
      </p:sp>
      <p:sp>
        <p:nvSpPr>
          <p:cNvPr id="8" name="Speech Bubble: Rectangle 7">
            <a:extLst>
              <a:ext uri="{FF2B5EF4-FFF2-40B4-BE49-F238E27FC236}">
                <a16:creationId xmlns:a16="http://schemas.microsoft.com/office/drawing/2014/main" id="{F67B63CA-CF09-4262-A59E-E530272BBE9F}"/>
              </a:ext>
            </a:extLst>
          </p:cNvPr>
          <p:cNvSpPr/>
          <p:nvPr/>
        </p:nvSpPr>
        <p:spPr bwMode="auto">
          <a:xfrm>
            <a:off x="182717" y="4982660"/>
            <a:ext cx="4232265" cy="1292662"/>
          </a:xfrm>
          <a:prstGeom prst="wedgeRectCallout">
            <a:avLst>
              <a:gd name="adj1" fmla="val 25405"/>
              <a:gd name="adj2" fmla="val -69918"/>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78" tIns="91440" rIns="182878" bIns="91440" numCol="1" spcCol="0" rtlCol="0" fromWordArt="0" anchor="t" anchorCtr="0" forceAA="0" compatLnSpc="1">
            <a:prstTxWarp prst="textNoShape">
              <a:avLst/>
            </a:prstTxWarp>
            <a:spAutoFit/>
          </a:bodyPr>
          <a:lstStyle/>
          <a:p>
            <a:pPr marL="0" marR="0" lvl="0" indent="0" algn="l" defTabSz="932483" rtl="0" eaLnBrk="1" fontAlgn="base" latinLnBrk="0" hangingPunct="1">
              <a:lnSpc>
                <a:spcPct val="100000"/>
              </a:lnSpc>
              <a:spcBef>
                <a:spcPct val="0"/>
              </a:spcBef>
              <a:spcAft>
                <a:spcPts val="600"/>
              </a:spcAft>
              <a:buClrTx/>
              <a:buSzTx/>
              <a:buFontTx/>
              <a:buNone/>
              <a:tabLst/>
              <a:defRPr/>
            </a:pPr>
            <a:r>
              <a:rPr kumimoji="0" lang="en-US" sz="20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Geography and Cloud Usage</a:t>
            </a:r>
            <a:endParaRPr kumimoji="0" lang="en-US" sz="2000" b="0" i="0" u="none" strike="noStrike" kern="1200" cap="none" spc="0" normalizeH="0" baseline="0" noProof="0">
              <a:ln>
                <a:noFill/>
              </a:ln>
              <a:gradFill>
                <a:gsLst>
                  <a:gs pos="83000">
                    <a:srgbClr val="1A1A1A"/>
                  </a:gs>
                  <a:gs pos="100000">
                    <a:srgbClr val="1A1A1A"/>
                  </a:gs>
                </a:gsLst>
                <a:lin ang="5400000" scaled="1"/>
              </a:gradFill>
              <a:effectLst/>
              <a:highlight>
                <a:srgbClr val="FFFF00"/>
              </a:highlight>
              <a:uLnTx/>
              <a:uFillTx/>
              <a:latin typeface="Segoe UI" panose="020B0502040204020203" pitchFamily="34" charset="0"/>
              <a:cs typeface="Segoe UI" panose="020B0502040204020203" pitchFamily="34" charset="0"/>
            </a:endParaRPr>
          </a:p>
          <a:p>
            <a:pPr marL="282578" marR="0" lvl="0" indent="-163515" algn="l" defTabSz="93248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Where does your organization operate?</a:t>
            </a:r>
          </a:p>
          <a:p>
            <a:pPr marL="282578" marR="0" lvl="0" indent="-163515" algn="l" defTabSz="93248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Which workloads are in the cloud? Which major cloud providers? (SaaS, PaaS, IaaS)</a:t>
            </a:r>
          </a:p>
        </p:txBody>
      </p:sp>
      <p:grpSp>
        <p:nvGrpSpPr>
          <p:cNvPr id="10" name="Group 9">
            <a:extLst>
              <a:ext uri="{FF2B5EF4-FFF2-40B4-BE49-F238E27FC236}">
                <a16:creationId xmlns:a16="http://schemas.microsoft.com/office/drawing/2014/main" id="{253B923C-0FCC-4D3D-A52B-4B2BFCB04053}"/>
              </a:ext>
            </a:extLst>
          </p:cNvPr>
          <p:cNvGrpSpPr/>
          <p:nvPr/>
        </p:nvGrpSpPr>
        <p:grpSpPr>
          <a:xfrm>
            <a:off x="1425655" y="4079411"/>
            <a:ext cx="636732" cy="636732"/>
            <a:chOff x="7430196" y="1957780"/>
            <a:chExt cx="754428" cy="754428"/>
          </a:xfrm>
        </p:grpSpPr>
        <p:sp>
          <p:nvSpPr>
            <p:cNvPr id="11" name="Oval 10">
              <a:extLst>
                <a:ext uri="{FF2B5EF4-FFF2-40B4-BE49-F238E27FC236}">
                  <a16:creationId xmlns:a16="http://schemas.microsoft.com/office/drawing/2014/main" id="{D642FDE1-8B9F-46DD-A1B4-A92EF672F1BB}"/>
                </a:ext>
              </a:extLst>
            </p:cNvPr>
            <p:cNvSpPr/>
            <p:nvPr/>
          </p:nvSpPr>
          <p:spPr bwMode="auto">
            <a:xfrm>
              <a:off x="7430196" y="1957780"/>
              <a:ext cx="754428" cy="754428"/>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2" rIns="274316"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 name="Financial_E7BB">
              <a:extLst>
                <a:ext uri="{FF2B5EF4-FFF2-40B4-BE49-F238E27FC236}">
                  <a16:creationId xmlns:a16="http://schemas.microsoft.com/office/drawing/2014/main" id="{97B82FDE-844A-4D51-84FB-0AFAF02E4F59}"/>
                </a:ext>
              </a:extLst>
            </p:cNvPr>
            <p:cNvSpPr>
              <a:spLocks noChangeAspect="1" noEditPoints="1"/>
            </p:cNvSpPr>
            <p:nvPr/>
          </p:nvSpPr>
          <p:spPr bwMode="auto">
            <a:xfrm>
              <a:off x="7602395" y="2152114"/>
              <a:ext cx="410030" cy="365760"/>
            </a:xfrm>
            <a:custGeom>
              <a:avLst/>
              <a:gdLst>
                <a:gd name="T0" fmla="*/ 47 w 4770"/>
                <a:gd name="T1" fmla="*/ 4255 h 4255"/>
                <a:gd name="T2" fmla="*/ 47 w 4770"/>
                <a:gd name="T3" fmla="*/ 3626 h 4255"/>
                <a:gd name="T4" fmla="*/ 676 w 4770"/>
                <a:gd name="T5" fmla="*/ 4255 h 4255"/>
                <a:gd name="T6" fmla="*/ 676 w 4770"/>
                <a:gd name="T7" fmla="*/ 2996 h 4255"/>
                <a:gd name="T8" fmla="*/ 1306 w 4770"/>
                <a:gd name="T9" fmla="*/ 4255 h 4255"/>
                <a:gd name="T10" fmla="*/ 1306 w 4770"/>
                <a:gd name="T11" fmla="*/ 2366 h 4255"/>
                <a:gd name="T12" fmla="*/ 1935 w 4770"/>
                <a:gd name="T13" fmla="*/ 4255 h 4255"/>
                <a:gd name="T14" fmla="*/ 1935 w 4770"/>
                <a:gd name="T15" fmla="*/ 1736 h 4255"/>
                <a:gd name="T16" fmla="*/ 2564 w 4770"/>
                <a:gd name="T17" fmla="*/ 4255 h 4255"/>
                <a:gd name="T18" fmla="*/ 2564 w 4770"/>
                <a:gd name="T19" fmla="*/ 1736 h 4255"/>
                <a:gd name="T20" fmla="*/ 3194 w 4770"/>
                <a:gd name="T21" fmla="*/ 4255 h 4255"/>
                <a:gd name="T22" fmla="*/ 3194 w 4770"/>
                <a:gd name="T23" fmla="*/ 2361 h 4255"/>
                <a:gd name="T24" fmla="*/ 3823 w 4770"/>
                <a:gd name="T25" fmla="*/ 4255 h 4255"/>
                <a:gd name="T26" fmla="*/ 3823 w 4770"/>
                <a:gd name="T27" fmla="*/ 1736 h 4255"/>
                <a:gd name="T28" fmla="*/ 4453 w 4770"/>
                <a:gd name="T29" fmla="*/ 4255 h 4255"/>
                <a:gd name="T30" fmla="*/ 4453 w 4770"/>
                <a:gd name="T31" fmla="*/ 1424 h 4255"/>
                <a:gd name="T32" fmla="*/ 4760 w 4770"/>
                <a:gd name="T33" fmla="*/ 5 h 4255"/>
                <a:gd name="T34" fmla="*/ 3191 w 4770"/>
                <a:gd name="T35" fmla="*/ 1575 h 4255"/>
                <a:gd name="T36" fmla="*/ 2247 w 4770"/>
                <a:gd name="T37" fmla="*/ 630 h 4255"/>
                <a:gd name="T38" fmla="*/ 0 w 4770"/>
                <a:gd name="T39" fmla="*/ 2879 h 4255"/>
                <a:gd name="T40" fmla="*/ 4770 w 4770"/>
                <a:gd name="T41" fmla="*/ 948 h 4255"/>
                <a:gd name="T42" fmla="*/ 4770 w 4770"/>
                <a:gd name="T43" fmla="*/ 0 h 4255"/>
                <a:gd name="T44" fmla="*/ 3818 w 4770"/>
                <a:gd name="T45" fmla="*/ 0 h 4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70" h="4255">
                  <a:moveTo>
                    <a:pt x="47" y="4255"/>
                  </a:moveTo>
                  <a:lnTo>
                    <a:pt x="47" y="3626"/>
                  </a:lnTo>
                  <a:moveTo>
                    <a:pt x="676" y="4255"/>
                  </a:moveTo>
                  <a:lnTo>
                    <a:pt x="676" y="2996"/>
                  </a:lnTo>
                  <a:moveTo>
                    <a:pt x="1306" y="4255"/>
                  </a:moveTo>
                  <a:lnTo>
                    <a:pt x="1306" y="2366"/>
                  </a:lnTo>
                  <a:moveTo>
                    <a:pt x="1935" y="4255"/>
                  </a:moveTo>
                  <a:lnTo>
                    <a:pt x="1935" y="1736"/>
                  </a:lnTo>
                  <a:moveTo>
                    <a:pt x="2564" y="4255"/>
                  </a:moveTo>
                  <a:lnTo>
                    <a:pt x="2564" y="1736"/>
                  </a:lnTo>
                  <a:moveTo>
                    <a:pt x="3194" y="4255"/>
                  </a:moveTo>
                  <a:lnTo>
                    <a:pt x="3194" y="2361"/>
                  </a:lnTo>
                  <a:moveTo>
                    <a:pt x="3823" y="4255"/>
                  </a:moveTo>
                  <a:lnTo>
                    <a:pt x="3823" y="1736"/>
                  </a:lnTo>
                  <a:moveTo>
                    <a:pt x="4453" y="4255"/>
                  </a:moveTo>
                  <a:lnTo>
                    <a:pt x="4453" y="1424"/>
                  </a:lnTo>
                  <a:moveTo>
                    <a:pt x="4760" y="5"/>
                  </a:moveTo>
                  <a:lnTo>
                    <a:pt x="3191" y="1575"/>
                  </a:lnTo>
                  <a:lnTo>
                    <a:pt x="2247" y="630"/>
                  </a:lnTo>
                  <a:lnTo>
                    <a:pt x="0" y="2879"/>
                  </a:lnTo>
                  <a:moveTo>
                    <a:pt x="4770" y="948"/>
                  </a:moveTo>
                  <a:lnTo>
                    <a:pt x="4770" y="0"/>
                  </a:lnTo>
                  <a:lnTo>
                    <a:pt x="3818" y="0"/>
                  </a:lnTo>
                </a:path>
              </a:pathLst>
            </a:custGeom>
            <a:noFill/>
            <a:ln w="19050" cap="sq">
              <a:solidFill>
                <a:schemeClr val="bg1"/>
              </a:solidFill>
              <a:prstDash val="solid"/>
              <a:miter lim="800000"/>
              <a:headEnd/>
              <a:tailEnd/>
            </a:ln>
          </p:spPr>
          <p:txBody>
            <a:bodyPr vert="horz" wrap="square" lIns="27432" tIns="45719" rIns="274316" bIns="45719"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cs typeface="Arial" pitchFamily="34" charset="0"/>
              </a:endParaRPr>
            </a:p>
          </p:txBody>
        </p:sp>
      </p:grpSp>
      <p:grpSp>
        <p:nvGrpSpPr>
          <p:cNvPr id="19" name="Group 18">
            <a:extLst>
              <a:ext uri="{FF2B5EF4-FFF2-40B4-BE49-F238E27FC236}">
                <a16:creationId xmlns:a16="http://schemas.microsoft.com/office/drawing/2014/main" id="{3226C93C-36B1-4114-800C-C73E0F9213F4}"/>
              </a:ext>
            </a:extLst>
          </p:cNvPr>
          <p:cNvGrpSpPr/>
          <p:nvPr/>
        </p:nvGrpSpPr>
        <p:grpSpPr>
          <a:xfrm>
            <a:off x="3124094" y="4079411"/>
            <a:ext cx="636732" cy="636732"/>
            <a:chOff x="4889501" y="3600994"/>
            <a:chExt cx="636741" cy="636741"/>
          </a:xfrm>
        </p:grpSpPr>
        <p:sp>
          <p:nvSpPr>
            <p:cNvPr id="20" name="Oval 19">
              <a:extLst>
                <a:ext uri="{FF2B5EF4-FFF2-40B4-BE49-F238E27FC236}">
                  <a16:creationId xmlns:a16="http://schemas.microsoft.com/office/drawing/2014/main" id="{58C05CAF-0B7E-434B-9ED8-BA12E70EDA7B}"/>
                </a:ext>
              </a:extLst>
            </p:cNvPr>
            <p:cNvSpPr/>
            <p:nvPr/>
          </p:nvSpPr>
          <p:spPr bwMode="auto">
            <a:xfrm>
              <a:off x="4889501" y="3600994"/>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2" rIns="274316"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 name="globe">
              <a:extLst>
                <a:ext uri="{FF2B5EF4-FFF2-40B4-BE49-F238E27FC236}">
                  <a16:creationId xmlns:a16="http://schemas.microsoft.com/office/drawing/2014/main" id="{EEE264ED-F6F9-4F64-A6A4-1CB2EAEC63EF}"/>
                </a:ext>
              </a:extLst>
            </p:cNvPr>
            <p:cNvSpPr>
              <a:spLocks noChangeAspect="1" noEditPoints="1"/>
            </p:cNvSpPr>
            <p:nvPr/>
          </p:nvSpPr>
          <p:spPr bwMode="auto">
            <a:xfrm>
              <a:off x="5025611" y="3736484"/>
              <a:ext cx="364520" cy="365760"/>
            </a:xfrm>
            <a:custGeom>
              <a:avLst/>
              <a:gdLst>
                <a:gd name="T0" fmla="*/ 0 w 332"/>
                <a:gd name="T1" fmla="*/ 167 h 333"/>
                <a:gd name="T2" fmla="*/ 36 w 332"/>
                <a:gd name="T3" fmla="*/ 63 h 333"/>
                <a:gd name="T4" fmla="*/ 166 w 332"/>
                <a:gd name="T5" fmla="*/ 0 h 333"/>
                <a:gd name="T6" fmla="*/ 332 w 332"/>
                <a:gd name="T7" fmla="*/ 167 h 333"/>
                <a:gd name="T8" fmla="*/ 166 w 332"/>
                <a:gd name="T9" fmla="*/ 333 h 333"/>
                <a:gd name="T10" fmla="*/ 0 w 332"/>
                <a:gd name="T11" fmla="*/ 167 h 333"/>
                <a:gd name="T12" fmla="*/ 89 w 332"/>
                <a:gd name="T13" fmla="*/ 314 h 333"/>
                <a:gd name="T14" fmla="*/ 102 w 332"/>
                <a:gd name="T15" fmla="*/ 299 h 333"/>
                <a:gd name="T16" fmla="*/ 98 w 332"/>
                <a:gd name="T17" fmla="*/ 272 h 333"/>
                <a:gd name="T18" fmla="*/ 72 w 332"/>
                <a:gd name="T19" fmla="*/ 255 h 333"/>
                <a:gd name="T20" fmla="*/ 42 w 332"/>
                <a:gd name="T21" fmla="*/ 246 h 333"/>
                <a:gd name="T22" fmla="*/ 21 w 332"/>
                <a:gd name="T23" fmla="*/ 217 h 333"/>
                <a:gd name="T24" fmla="*/ 38 w 332"/>
                <a:gd name="T25" fmla="*/ 168 h 333"/>
                <a:gd name="T26" fmla="*/ 58 w 332"/>
                <a:gd name="T27" fmla="*/ 167 h 333"/>
                <a:gd name="T28" fmla="*/ 80 w 332"/>
                <a:gd name="T29" fmla="*/ 193 h 333"/>
                <a:gd name="T30" fmla="*/ 102 w 332"/>
                <a:gd name="T31" fmla="*/ 182 h 333"/>
                <a:gd name="T32" fmla="*/ 93 w 332"/>
                <a:gd name="T33" fmla="*/ 156 h 333"/>
                <a:gd name="T34" fmla="*/ 101 w 332"/>
                <a:gd name="T35" fmla="*/ 124 h 333"/>
                <a:gd name="T36" fmla="*/ 145 w 332"/>
                <a:gd name="T37" fmla="*/ 80 h 333"/>
                <a:gd name="T38" fmla="*/ 119 w 332"/>
                <a:gd name="T39" fmla="*/ 47 h 333"/>
                <a:gd name="T40" fmla="*/ 101 w 332"/>
                <a:gd name="T41" fmla="*/ 68 h 333"/>
                <a:gd name="T42" fmla="*/ 32 w 332"/>
                <a:gd name="T43" fmla="*/ 68 h 333"/>
                <a:gd name="T44" fmla="*/ 251 w 332"/>
                <a:gd name="T45" fmla="*/ 24 h 333"/>
                <a:gd name="T46" fmla="*/ 187 w 332"/>
                <a:gd name="T47" fmla="*/ 56 h 333"/>
                <a:gd name="T48" fmla="*/ 201 w 332"/>
                <a:gd name="T49" fmla="*/ 92 h 333"/>
                <a:gd name="T50" fmla="*/ 235 w 332"/>
                <a:gd name="T51" fmla="*/ 92 h 333"/>
                <a:gd name="T52" fmla="*/ 219 w 332"/>
                <a:gd name="T53" fmla="*/ 115 h 333"/>
                <a:gd name="T54" fmla="*/ 187 w 332"/>
                <a:gd name="T55" fmla="*/ 130 h 333"/>
                <a:gd name="T56" fmla="*/ 161 w 332"/>
                <a:gd name="T57" fmla="*/ 168 h 333"/>
                <a:gd name="T58" fmla="*/ 169 w 332"/>
                <a:gd name="T59" fmla="*/ 204 h 333"/>
                <a:gd name="T60" fmla="*/ 206 w 332"/>
                <a:gd name="T61" fmla="*/ 225 h 333"/>
                <a:gd name="T62" fmla="*/ 218 w 332"/>
                <a:gd name="T63" fmla="*/ 212 h 333"/>
                <a:gd name="T64" fmla="*/ 229 w 332"/>
                <a:gd name="T65" fmla="*/ 244 h 333"/>
                <a:gd name="T66" fmla="*/ 217 w 332"/>
                <a:gd name="T67" fmla="*/ 289 h 333"/>
                <a:gd name="T68" fmla="*/ 245 w 332"/>
                <a:gd name="T69" fmla="*/ 276 h 333"/>
                <a:gd name="T70" fmla="*/ 259 w 332"/>
                <a:gd name="T71" fmla="*/ 256 h 333"/>
                <a:gd name="T72" fmla="*/ 259 w 332"/>
                <a:gd name="T73" fmla="*/ 168 h 333"/>
                <a:gd name="T74" fmla="*/ 239 w 332"/>
                <a:gd name="T75" fmla="*/ 137 h 333"/>
                <a:gd name="T76" fmla="*/ 259 w 332"/>
                <a:gd name="T77" fmla="*/ 124 h 333"/>
                <a:gd name="T78" fmla="*/ 284 w 332"/>
                <a:gd name="T79" fmla="*/ 137 h 333"/>
                <a:gd name="T80" fmla="*/ 306 w 332"/>
                <a:gd name="T81" fmla="*/ 170 h 333"/>
                <a:gd name="T82" fmla="*/ 306 w 332"/>
                <a:gd name="T83" fmla="*/ 186 h 333"/>
                <a:gd name="T84" fmla="*/ 332 w 332"/>
                <a:gd name="T85" fmla="*/ 18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2" h="333">
                  <a:moveTo>
                    <a:pt x="0" y="167"/>
                  </a:moveTo>
                  <a:cubicBezTo>
                    <a:pt x="0" y="128"/>
                    <a:pt x="13" y="92"/>
                    <a:pt x="36" y="63"/>
                  </a:cubicBezTo>
                  <a:cubicBezTo>
                    <a:pt x="66" y="25"/>
                    <a:pt x="113" y="0"/>
                    <a:pt x="166" y="0"/>
                  </a:cubicBezTo>
                  <a:cubicBezTo>
                    <a:pt x="258" y="0"/>
                    <a:pt x="332" y="75"/>
                    <a:pt x="332" y="167"/>
                  </a:cubicBezTo>
                  <a:cubicBezTo>
                    <a:pt x="332" y="258"/>
                    <a:pt x="258" y="333"/>
                    <a:pt x="166" y="333"/>
                  </a:cubicBezTo>
                  <a:cubicBezTo>
                    <a:pt x="74" y="333"/>
                    <a:pt x="0" y="258"/>
                    <a:pt x="0" y="167"/>
                  </a:cubicBezTo>
                  <a:close/>
                  <a:moveTo>
                    <a:pt x="89" y="314"/>
                  </a:moveTo>
                  <a:cubicBezTo>
                    <a:pt x="102" y="299"/>
                    <a:pt x="102" y="299"/>
                    <a:pt x="102" y="299"/>
                  </a:cubicBezTo>
                  <a:cubicBezTo>
                    <a:pt x="98" y="272"/>
                    <a:pt x="98" y="272"/>
                    <a:pt x="98" y="272"/>
                  </a:cubicBezTo>
                  <a:cubicBezTo>
                    <a:pt x="72" y="255"/>
                    <a:pt x="72" y="255"/>
                    <a:pt x="72" y="255"/>
                  </a:cubicBezTo>
                  <a:cubicBezTo>
                    <a:pt x="42" y="246"/>
                    <a:pt x="42" y="246"/>
                    <a:pt x="42" y="246"/>
                  </a:cubicBezTo>
                  <a:cubicBezTo>
                    <a:pt x="21" y="217"/>
                    <a:pt x="21" y="217"/>
                    <a:pt x="21" y="217"/>
                  </a:cubicBezTo>
                  <a:cubicBezTo>
                    <a:pt x="38" y="168"/>
                    <a:pt x="38" y="168"/>
                    <a:pt x="38" y="168"/>
                  </a:cubicBezTo>
                  <a:cubicBezTo>
                    <a:pt x="58" y="167"/>
                    <a:pt x="58" y="167"/>
                    <a:pt x="58" y="167"/>
                  </a:cubicBezTo>
                  <a:cubicBezTo>
                    <a:pt x="80" y="193"/>
                    <a:pt x="80" y="193"/>
                    <a:pt x="80" y="193"/>
                  </a:cubicBezTo>
                  <a:cubicBezTo>
                    <a:pt x="102" y="182"/>
                    <a:pt x="102" y="182"/>
                    <a:pt x="102" y="182"/>
                  </a:cubicBezTo>
                  <a:cubicBezTo>
                    <a:pt x="93" y="156"/>
                    <a:pt x="93" y="156"/>
                    <a:pt x="93" y="156"/>
                  </a:cubicBezTo>
                  <a:cubicBezTo>
                    <a:pt x="101" y="124"/>
                    <a:pt x="101" y="124"/>
                    <a:pt x="101" y="124"/>
                  </a:cubicBezTo>
                  <a:cubicBezTo>
                    <a:pt x="145" y="80"/>
                    <a:pt x="145" y="80"/>
                    <a:pt x="145" y="80"/>
                  </a:cubicBezTo>
                  <a:cubicBezTo>
                    <a:pt x="119" y="47"/>
                    <a:pt x="119" y="47"/>
                    <a:pt x="119" y="47"/>
                  </a:cubicBezTo>
                  <a:cubicBezTo>
                    <a:pt x="101" y="68"/>
                    <a:pt x="101" y="68"/>
                    <a:pt x="101" y="68"/>
                  </a:cubicBezTo>
                  <a:cubicBezTo>
                    <a:pt x="32" y="68"/>
                    <a:pt x="32" y="68"/>
                    <a:pt x="32" y="68"/>
                  </a:cubicBezTo>
                  <a:moveTo>
                    <a:pt x="251" y="24"/>
                  </a:moveTo>
                  <a:cubicBezTo>
                    <a:pt x="187" y="56"/>
                    <a:pt x="187" y="56"/>
                    <a:pt x="187" y="56"/>
                  </a:cubicBezTo>
                  <a:cubicBezTo>
                    <a:pt x="201" y="92"/>
                    <a:pt x="201" y="92"/>
                    <a:pt x="201" y="92"/>
                  </a:cubicBezTo>
                  <a:cubicBezTo>
                    <a:pt x="235" y="92"/>
                    <a:pt x="235" y="92"/>
                    <a:pt x="235" y="92"/>
                  </a:cubicBezTo>
                  <a:cubicBezTo>
                    <a:pt x="219" y="115"/>
                    <a:pt x="219" y="115"/>
                    <a:pt x="219" y="115"/>
                  </a:cubicBezTo>
                  <a:cubicBezTo>
                    <a:pt x="187" y="130"/>
                    <a:pt x="187" y="130"/>
                    <a:pt x="187" y="130"/>
                  </a:cubicBezTo>
                  <a:cubicBezTo>
                    <a:pt x="161" y="168"/>
                    <a:pt x="161" y="168"/>
                    <a:pt x="161" y="168"/>
                  </a:cubicBezTo>
                  <a:cubicBezTo>
                    <a:pt x="169" y="204"/>
                    <a:pt x="169" y="204"/>
                    <a:pt x="169" y="204"/>
                  </a:cubicBezTo>
                  <a:cubicBezTo>
                    <a:pt x="206" y="225"/>
                    <a:pt x="206" y="225"/>
                    <a:pt x="206" y="225"/>
                  </a:cubicBezTo>
                  <a:cubicBezTo>
                    <a:pt x="218" y="212"/>
                    <a:pt x="218" y="212"/>
                    <a:pt x="218" y="212"/>
                  </a:cubicBezTo>
                  <a:cubicBezTo>
                    <a:pt x="229" y="244"/>
                    <a:pt x="229" y="244"/>
                    <a:pt x="229" y="244"/>
                  </a:cubicBezTo>
                  <a:cubicBezTo>
                    <a:pt x="217" y="289"/>
                    <a:pt x="217" y="289"/>
                    <a:pt x="217" y="289"/>
                  </a:cubicBezTo>
                  <a:cubicBezTo>
                    <a:pt x="245" y="276"/>
                    <a:pt x="245" y="276"/>
                    <a:pt x="245" y="276"/>
                  </a:cubicBezTo>
                  <a:cubicBezTo>
                    <a:pt x="259" y="256"/>
                    <a:pt x="259" y="256"/>
                    <a:pt x="259" y="256"/>
                  </a:cubicBezTo>
                  <a:cubicBezTo>
                    <a:pt x="259" y="168"/>
                    <a:pt x="259" y="168"/>
                    <a:pt x="259" y="168"/>
                  </a:cubicBezTo>
                  <a:cubicBezTo>
                    <a:pt x="239" y="137"/>
                    <a:pt x="239" y="137"/>
                    <a:pt x="239" y="137"/>
                  </a:cubicBezTo>
                  <a:cubicBezTo>
                    <a:pt x="259" y="124"/>
                    <a:pt x="259" y="124"/>
                    <a:pt x="259" y="124"/>
                  </a:cubicBezTo>
                  <a:cubicBezTo>
                    <a:pt x="284" y="137"/>
                    <a:pt x="284" y="137"/>
                    <a:pt x="284" y="137"/>
                  </a:cubicBezTo>
                  <a:cubicBezTo>
                    <a:pt x="306" y="170"/>
                    <a:pt x="306" y="170"/>
                    <a:pt x="306" y="170"/>
                  </a:cubicBezTo>
                  <a:cubicBezTo>
                    <a:pt x="306" y="186"/>
                    <a:pt x="306" y="186"/>
                    <a:pt x="306" y="186"/>
                  </a:cubicBezTo>
                  <a:cubicBezTo>
                    <a:pt x="332" y="181"/>
                    <a:pt x="332" y="181"/>
                    <a:pt x="332" y="181"/>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8" tIns="45719" rIns="91438" bIns="45719"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cs typeface="Arial" pitchFamily="34" charset="0"/>
              </a:endParaRPr>
            </a:p>
          </p:txBody>
        </p:sp>
      </p:grpSp>
      <p:grpSp>
        <p:nvGrpSpPr>
          <p:cNvPr id="25" name="Group 24">
            <a:extLst>
              <a:ext uri="{FF2B5EF4-FFF2-40B4-BE49-F238E27FC236}">
                <a16:creationId xmlns:a16="http://schemas.microsoft.com/office/drawing/2014/main" id="{18EFE54F-7FC4-4B20-8593-30D0EBD8CE63}"/>
              </a:ext>
            </a:extLst>
          </p:cNvPr>
          <p:cNvGrpSpPr/>
          <p:nvPr/>
        </p:nvGrpSpPr>
        <p:grpSpPr>
          <a:xfrm>
            <a:off x="5013388" y="4079411"/>
            <a:ext cx="636732" cy="636732"/>
            <a:chOff x="6752957" y="3689358"/>
            <a:chExt cx="636741" cy="636741"/>
          </a:xfrm>
        </p:grpSpPr>
        <p:sp>
          <p:nvSpPr>
            <p:cNvPr id="26" name="Oval 25">
              <a:extLst>
                <a:ext uri="{FF2B5EF4-FFF2-40B4-BE49-F238E27FC236}">
                  <a16:creationId xmlns:a16="http://schemas.microsoft.com/office/drawing/2014/main" id="{110A9775-969E-4237-8806-3CE20F7ABAA9}"/>
                </a:ext>
              </a:extLst>
            </p:cNvPr>
            <p:cNvSpPr/>
            <p:nvPr/>
          </p:nvSpPr>
          <p:spPr bwMode="auto">
            <a:xfrm>
              <a:off x="6752957" y="3689358"/>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2" rIns="274316"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 name="list_4_bidi">
              <a:extLst>
                <a:ext uri="{FF2B5EF4-FFF2-40B4-BE49-F238E27FC236}">
                  <a16:creationId xmlns:a16="http://schemas.microsoft.com/office/drawing/2014/main" id="{C6CB2001-B04A-4E72-B80D-7438BFC6D907}"/>
                </a:ext>
              </a:extLst>
            </p:cNvPr>
            <p:cNvSpPr>
              <a:spLocks noChangeAspect="1" noEditPoints="1"/>
            </p:cNvSpPr>
            <p:nvPr/>
          </p:nvSpPr>
          <p:spPr bwMode="auto">
            <a:xfrm>
              <a:off x="6873051" y="3855671"/>
              <a:ext cx="396552" cy="304114"/>
            </a:xfrm>
            <a:custGeom>
              <a:avLst/>
              <a:gdLst>
                <a:gd name="T0" fmla="*/ 0 w 489"/>
                <a:gd name="T1" fmla="*/ 47 h 325"/>
                <a:gd name="T2" fmla="*/ 309 w 489"/>
                <a:gd name="T3" fmla="*/ 47 h 325"/>
                <a:gd name="T4" fmla="*/ 0 w 489"/>
                <a:gd name="T5" fmla="*/ 139 h 325"/>
                <a:gd name="T6" fmla="*/ 309 w 489"/>
                <a:gd name="T7" fmla="*/ 139 h 325"/>
                <a:gd name="T8" fmla="*/ 0 w 489"/>
                <a:gd name="T9" fmla="*/ 231 h 325"/>
                <a:gd name="T10" fmla="*/ 309 w 489"/>
                <a:gd name="T11" fmla="*/ 231 h 325"/>
                <a:gd name="T12" fmla="*/ 0 w 489"/>
                <a:gd name="T13" fmla="*/ 325 h 325"/>
                <a:gd name="T14" fmla="*/ 309 w 489"/>
                <a:gd name="T15" fmla="*/ 325 h 325"/>
                <a:gd name="T16" fmla="*/ 377 w 489"/>
                <a:gd name="T17" fmla="*/ 44 h 325"/>
                <a:gd name="T18" fmla="*/ 412 w 489"/>
                <a:gd name="T19" fmla="*/ 77 h 325"/>
                <a:gd name="T20" fmla="*/ 489 w 489"/>
                <a:gd name="T21" fmla="*/ 0 h 325"/>
                <a:gd name="T22" fmla="*/ 377 w 489"/>
                <a:gd name="T23" fmla="*/ 230 h 325"/>
                <a:gd name="T24" fmla="*/ 412 w 489"/>
                <a:gd name="T25" fmla="*/ 263 h 325"/>
                <a:gd name="T26" fmla="*/ 489 w 489"/>
                <a:gd name="T27" fmla="*/ 18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9" h="325">
                  <a:moveTo>
                    <a:pt x="0" y="47"/>
                  </a:moveTo>
                  <a:lnTo>
                    <a:pt x="309" y="47"/>
                  </a:lnTo>
                  <a:moveTo>
                    <a:pt x="0" y="139"/>
                  </a:moveTo>
                  <a:lnTo>
                    <a:pt x="309" y="139"/>
                  </a:lnTo>
                  <a:moveTo>
                    <a:pt x="0" y="231"/>
                  </a:moveTo>
                  <a:lnTo>
                    <a:pt x="309" y="231"/>
                  </a:lnTo>
                  <a:moveTo>
                    <a:pt x="0" y="325"/>
                  </a:moveTo>
                  <a:lnTo>
                    <a:pt x="309" y="325"/>
                  </a:lnTo>
                  <a:moveTo>
                    <a:pt x="377" y="44"/>
                  </a:moveTo>
                  <a:lnTo>
                    <a:pt x="412" y="77"/>
                  </a:lnTo>
                  <a:lnTo>
                    <a:pt x="489" y="0"/>
                  </a:lnTo>
                  <a:moveTo>
                    <a:pt x="377" y="230"/>
                  </a:moveTo>
                  <a:lnTo>
                    <a:pt x="412" y="263"/>
                  </a:lnTo>
                  <a:lnTo>
                    <a:pt x="489" y="186"/>
                  </a:lnTo>
                </a:path>
              </a:pathLst>
            </a:custGeom>
            <a:noFill/>
            <a:ln w="190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8" tIns="45719" rIns="91438" bIns="45719"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cs typeface="Arial" pitchFamily="34" charset="0"/>
              </a:endParaRPr>
            </a:p>
          </p:txBody>
        </p:sp>
      </p:grpSp>
      <p:pic>
        <p:nvPicPr>
          <p:cNvPr id="5" name="Picture 4" descr="Rolls of blueprints">
            <a:extLst>
              <a:ext uri="{FF2B5EF4-FFF2-40B4-BE49-F238E27FC236}">
                <a16:creationId xmlns:a16="http://schemas.microsoft.com/office/drawing/2014/main" id="{5D9D0025-38F5-EF98-7B2B-60F6DA220858}"/>
              </a:ext>
            </a:extLst>
          </p:cNvPr>
          <p:cNvPicPr>
            <a:picLocks noChangeAspect="1"/>
          </p:cNvPicPr>
          <p:nvPr/>
        </p:nvPicPr>
        <p:blipFill rotWithShape="1">
          <a:blip r:embed="rId3"/>
          <a:srcRect l="58377" t="1856" r="402" b="38824"/>
          <a:stretch/>
        </p:blipFill>
        <p:spPr>
          <a:xfrm>
            <a:off x="182717" y="273463"/>
            <a:ext cx="576789" cy="554052"/>
          </a:xfrm>
          <a:prstGeom prst="ellipse">
            <a:avLst/>
          </a:prstGeom>
          <a:ln w="9525" cap="rnd">
            <a:solidFill>
              <a:schemeClr val="tx1"/>
            </a:solidFill>
          </a:ln>
          <a:effectLst/>
          <a:scene3d>
            <a:camera prst="orthographicFront"/>
            <a:lightRig rig="contrasting" dir="t">
              <a:rot lat="0" lon="0" rev="3000000"/>
            </a:lightRig>
          </a:scene3d>
          <a:sp3d contourW="7620">
            <a:bevelT w="95250" h="31750"/>
            <a:contourClr>
              <a:srgbClr val="333333"/>
            </a:contourClr>
          </a:sp3d>
        </p:spPr>
      </p:pic>
      <p:sp>
        <p:nvSpPr>
          <p:cNvPr id="24" name="Speech Bubble: Rectangle 23">
            <a:extLst>
              <a:ext uri="{FF2B5EF4-FFF2-40B4-BE49-F238E27FC236}">
                <a16:creationId xmlns:a16="http://schemas.microsoft.com/office/drawing/2014/main" id="{DD63E13A-A6F8-C7EF-E2F3-7CEF17CC446D}"/>
              </a:ext>
            </a:extLst>
          </p:cNvPr>
          <p:cNvSpPr/>
          <p:nvPr/>
        </p:nvSpPr>
        <p:spPr bwMode="auto">
          <a:xfrm>
            <a:off x="89991" y="1938417"/>
            <a:ext cx="4462661" cy="1754326"/>
          </a:xfrm>
          <a:prstGeom prst="wedgeRectCallout">
            <a:avLst>
              <a:gd name="adj1" fmla="val -13726"/>
              <a:gd name="adj2" fmla="val 72652"/>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37160" tIns="91440" rIns="137160" bIns="182880" numCol="1" spcCol="0" rtlCol="0" fromWordArt="0" anchor="ctr" anchorCtr="0" forceAA="0" compatLnSpc="1">
            <a:prstTxWarp prst="textNoShape">
              <a:avLst/>
            </a:prstTxWarp>
            <a:spAutoFit/>
          </a:bodyPr>
          <a:lstStyle/>
          <a:p>
            <a:pPr marL="0" marR="0" lvl="0" indent="0" algn="l" defTabSz="932483" rtl="0" eaLnBrk="1" fontAlgn="base" latinLnBrk="0" hangingPunct="1">
              <a:lnSpc>
                <a:spcPct val="100000"/>
              </a:lnSpc>
              <a:spcBef>
                <a:spcPct val="0"/>
              </a:spcBef>
              <a:spcAft>
                <a:spcPts val="600"/>
              </a:spcAft>
              <a:buClrTx/>
              <a:buSzTx/>
              <a:buFontTx/>
              <a:buNone/>
              <a:tabLst/>
              <a:defRPr/>
            </a:pPr>
            <a:r>
              <a:rPr kumimoji="0" lang="en-US" sz="20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Business and Technical Drivers</a:t>
            </a:r>
            <a:endParaRPr kumimoji="0" lang="en-US" sz="2000" b="0" i="0" u="none" strike="noStrike" kern="1200" cap="none" spc="0" normalizeH="0" baseline="0" noProof="0">
              <a:ln>
                <a:noFill/>
              </a:ln>
              <a:gradFill>
                <a:gsLst>
                  <a:gs pos="83000">
                    <a:srgbClr val="1A1A1A"/>
                  </a:gs>
                  <a:gs pos="100000">
                    <a:srgbClr val="1A1A1A"/>
                  </a:gs>
                </a:gsLst>
                <a:lin ang="5400000" scaled="1"/>
              </a:gradFill>
              <a:effectLst/>
              <a:highlight>
                <a:srgbClr val="FFFF00"/>
              </a:highlight>
              <a:uLnTx/>
              <a:uFillTx/>
              <a:latin typeface="Segoe UI" panose="020B0502040204020203" pitchFamily="34" charset="0"/>
              <a:cs typeface="Segoe UI" panose="020B0502040204020203" pitchFamily="34" charset="0"/>
            </a:endParaRPr>
          </a:p>
          <a:p>
            <a:pPr marL="282578" marR="0" lvl="0" indent="-163515" algn="l" defTabSz="93248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What is top of mind for business stakeholders?</a:t>
            </a:r>
          </a:p>
          <a:p>
            <a:pPr marL="282578" marR="0" lvl="0" indent="-163515" algn="l" defTabSz="93248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What risks are important to the business?</a:t>
            </a:r>
          </a:p>
          <a:p>
            <a:pPr marL="282578" marR="0" lvl="0" indent="-163515" algn="l" defTabSz="93248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Business/technology initiatives </a:t>
            </a:r>
            <a:r>
              <a:rPr lang="en-US" sz="1400" b="1">
                <a:gradFill>
                  <a:gsLst>
                    <a:gs pos="83000">
                      <a:srgbClr val="1A1A1A"/>
                    </a:gs>
                    <a:gs pos="100000">
                      <a:srgbClr val="1A1A1A"/>
                    </a:gs>
                  </a:gsLst>
                  <a:lin ang="5400000" scaled="1"/>
                </a:gradFill>
                <a:latin typeface="Segoe UI Semibold"/>
                <a:cs typeface="Segoe UI" pitchFamily="34" charset="0"/>
              </a:rPr>
              <a:t>d</a:t>
            </a:r>
            <a:r>
              <a:rPr kumimoji="0" lang="en-US" sz="14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riving change?</a:t>
            </a:r>
          </a:p>
          <a:p>
            <a:pPr marL="282578" marR="0" lvl="0" indent="-163515" algn="l" defTabSz="93248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What metrics are important to your program?</a:t>
            </a:r>
          </a:p>
        </p:txBody>
      </p:sp>
      <p:grpSp>
        <p:nvGrpSpPr>
          <p:cNvPr id="3" name="Group 2">
            <a:extLst>
              <a:ext uri="{FF2B5EF4-FFF2-40B4-BE49-F238E27FC236}">
                <a16:creationId xmlns:a16="http://schemas.microsoft.com/office/drawing/2014/main" id="{2DFEDBC5-0EAD-50F6-113A-18EC811A9740}"/>
              </a:ext>
            </a:extLst>
          </p:cNvPr>
          <p:cNvGrpSpPr/>
          <p:nvPr/>
        </p:nvGrpSpPr>
        <p:grpSpPr>
          <a:xfrm>
            <a:off x="7271842" y="4058060"/>
            <a:ext cx="636732" cy="701245"/>
            <a:chOff x="7271842" y="4047155"/>
            <a:chExt cx="636732" cy="701245"/>
          </a:xfrm>
        </p:grpSpPr>
        <p:grpSp>
          <p:nvGrpSpPr>
            <p:cNvPr id="37" name="Group 36">
              <a:extLst>
                <a:ext uri="{FF2B5EF4-FFF2-40B4-BE49-F238E27FC236}">
                  <a16:creationId xmlns:a16="http://schemas.microsoft.com/office/drawing/2014/main" id="{17F4E5C0-C8CD-B91D-A090-F6DFF5DE58B6}"/>
                </a:ext>
              </a:extLst>
            </p:cNvPr>
            <p:cNvGrpSpPr/>
            <p:nvPr/>
          </p:nvGrpSpPr>
          <p:grpSpPr>
            <a:xfrm>
              <a:off x="7271842" y="4047155"/>
              <a:ext cx="636732" cy="657409"/>
              <a:chOff x="6770435" y="3138620"/>
              <a:chExt cx="636732" cy="657409"/>
            </a:xfrm>
          </p:grpSpPr>
          <p:sp>
            <p:nvSpPr>
              <p:cNvPr id="23" name="Oval 22">
                <a:extLst>
                  <a:ext uri="{FF2B5EF4-FFF2-40B4-BE49-F238E27FC236}">
                    <a16:creationId xmlns:a16="http://schemas.microsoft.com/office/drawing/2014/main" id="{EF531391-C124-4361-9C47-62C67A8E6EBC}"/>
                  </a:ext>
                </a:extLst>
              </p:cNvPr>
              <p:cNvSpPr/>
              <p:nvPr/>
            </p:nvSpPr>
            <p:spPr bwMode="auto">
              <a:xfrm>
                <a:off x="6770435" y="3159297"/>
                <a:ext cx="636732" cy="636732"/>
              </a:xfrm>
              <a:prstGeom prst="ellipse">
                <a:avLst/>
              </a:prstGeom>
              <a:gradFill>
                <a:gsLst>
                  <a:gs pos="49000">
                    <a:srgbClr val="0078D4"/>
                  </a:gs>
                  <a:gs pos="51000">
                    <a:srgbClr val="FF8585"/>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2" rIns="274316"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32" name="Graphic 31" descr="Users outline">
                <a:extLst>
                  <a:ext uri="{FF2B5EF4-FFF2-40B4-BE49-F238E27FC236}">
                    <a16:creationId xmlns:a16="http://schemas.microsoft.com/office/drawing/2014/main" id="{B4C80F52-0756-780C-EBF0-F9F7DE5AB87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flipH="1">
                <a:off x="6871644" y="3138620"/>
                <a:ext cx="408268" cy="408268"/>
              </a:xfrm>
              <a:prstGeom prst="rect">
                <a:avLst/>
              </a:prstGeom>
            </p:spPr>
          </p:pic>
        </p:grpSp>
        <p:pic>
          <p:nvPicPr>
            <p:cNvPr id="42" name="Graphic 41" descr="Users outline">
              <a:extLst>
                <a:ext uri="{FF2B5EF4-FFF2-40B4-BE49-F238E27FC236}">
                  <a16:creationId xmlns:a16="http://schemas.microsoft.com/office/drawing/2014/main" id="{0E60B0AC-AC7E-7165-CAD8-79C2A5D50D50}"/>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flipH="1">
              <a:off x="7386074" y="4340132"/>
              <a:ext cx="408268" cy="408268"/>
            </a:xfrm>
            <a:prstGeom prst="rect">
              <a:avLst/>
            </a:prstGeom>
          </p:spPr>
        </p:pic>
      </p:grpSp>
      <p:sp>
        <p:nvSpPr>
          <p:cNvPr id="43" name="Speech Bubble: Rectangle 42">
            <a:extLst>
              <a:ext uri="{FF2B5EF4-FFF2-40B4-BE49-F238E27FC236}">
                <a16:creationId xmlns:a16="http://schemas.microsoft.com/office/drawing/2014/main" id="{A36CF018-1DA4-A91A-FCDF-B3309951FB25}"/>
              </a:ext>
            </a:extLst>
          </p:cNvPr>
          <p:cNvSpPr/>
          <p:nvPr/>
        </p:nvSpPr>
        <p:spPr bwMode="auto">
          <a:xfrm>
            <a:off x="7088801" y="4982661"/>
            <a:ext cx="3105066" cy="1071006"/>
          </a:xfrm>
          <a:prstGeom prst="wedgeRectCallout">
            <a:avLst>
              <a:gd name="adj1" fmla="val -32274"/>
              <a:gd name="adj2" fmla="val -76015"/>
            </a:avLst>
          </a:prstGeom>
          <a:solidFill>
            <a:srgbClr val="FFDDDD"/>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6521" tIns="91440" rIns="93260" bIns="91440" numCol="1" spcCol="0" rtlCol="0" fromWordArt="0" anchor="ctr" anchorCtr="0" forceAA="0" compatLnSpc="1">
            <a:prstTxWarp prst="textNoShape">
              <a:avLst/>
            </a:prstTxWarp>
            <a:noAutofit/>
          </a:bodyPr>
          <a:lstStyle/>
          <a:p>
            <a:pPr marL="0" marR="0" lvl="0" indent="0" algn="l" defTabSz="951028" rtl="0" eaLnBrk="1" fontAlgn="base" latinLnBrk="0" hangingPunct="1">
              <a:lnSpc>
                <a:spcPct val="100000"/>
              </a:lnSpc>
              <a:spcBef>
                <a:spcPct val="0"/>
              </a:spcBef>
              <a:spcAft>
                <a:spcPts val="612"/>
              </a:spcAft>
              <a:buClrTx/>
              <a:buSzTx/>
              <a:buFontTx/>
              <a:buNone/>
              <a:tabLst/>
              <a:defRPr/>
            </a:pPr>
            <a:r>
              <a:rPr kumimoji="0" lang="en-US" sz="204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Threats</a:t>
            </a:r>
          </a:p>
          <a:p>
            <a:pPr marL="0" marR="0" lvl="0" indent="0" algn="l" defTabSz="951028" rtl="0" eaLnBrk="1" fontAlgn="base" latinLnBrk="0" hangingPunct="1">
              <a:lnSpc>
                <a:spcPct val="100000"/>
              </a:lnSpc>
              <a:spcBef>
                <a:spcPct val="0"/>
              </a:spcBef>
              <a:spcAft>
                <a:spcPts val="612"/>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UI"/>
                <a:cs typeface="Arial" pitchFamily="34" charset="0"/>
              </a:rPr>
              <a:t>What types of attacks and adversaries are top of mind?</a:t>
            </a:r>
          </a:p>
        </p:txBody>
      </p:sp>
      <p:sp>
        <p:nvSpPr>
          <p:cNvPr id="6" name="Speech Bubble: Rectangle 5">
            <a:extLst>
              <a:ext uri="{FF2B5EF4-FFF2-40B4-BE49-F238E27FC236}">
                <a16:creationId xmlns:a16="http://schemas.microsoft.com/office/drawing/2014/main" id="{17BEA457-37AD-27D1-3393-F38D779D6D81}"/>
              </a:ext>
            </a:extLst>
          </p:cNvPr>
          <p:cNvSpPr/>
          <p:nvPr/>
        </p:nvSpPr>
        <p:spPr bwMode="auto">
          <a:xfrm>
            <a:off x="4714202" y="4982660"/>
            <a:ext cx="1873280" cy="1296926"/>
          </a:xfrm>
          <a:prstGeom prst="wedgeRectCallout">
            <a:avLst>
              <a:gd name="adj1" fmla="val -16577"/>
              <a:gd name="adj2" fmla="val -70842"/>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6521" tIns="91440" rIns="93260" bIns="91440" numCol="1" spcCol="0" rtlCol="0" fromWordArt="0" anchor="ctr" anchorCtr="0" forceAA="0" compatLnSpc="1">
            <a:prstTxWarp prst="textNoShape">
              <a:avLst/>
            </a:prstTxWarp>
            <a:noAutofit/>
          </a:bodyPr>
          <a:lstStyle/>
          <a:p>
            <a:pPr marL="0" marR="0" lvl="0" indent="0" algn="l" defTabSz="951028" rtl="0" eaLnBrk="1" fontAlgn="base" latinLnBrk="0" hangingPunct="1">
              <a:lnSpc>
                <a:spcPct val="100000"/>
              </a:lnSpc>
              <a:spcBef>
                <a:spcPct val="0"/>
              </a:spcBef>
              <a:spcAft>
                <a:spcPts val="612"/>
              </a:spcAft>
              <a:buClrTx/>
              <a:buSzTx/>
              <a:buFontTx/>
              <a:buNone/>
              <a:tabLst/>
              <a:defRPr/>
            </a:pPr>
            <a:r>
              <a:rPr kumimoji="0" lang="en-US" sz="204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Compliance </a:t>
            </a:r>
          </a:p>
          <a:p>
            <a:pPr marL="0" marR="0" lvl="0" indent="0" algn="l" defTabSz="951028" rtl="0" eaLnBrk="1" fontAlgn="base" latinLnBrk="0" hangingPunct="1">
              <a:lnSpc>
                <a:spcPct val="100000"/>
              </a:lnSpc>
              <a:spcBef>
                <a:spcPct val="0"/>
              </a:spcBef>
              <a:spcAft>
                <a:spcPts val="612"/>
              </a:spcAft>
              <a:buClrTx/>
              <a:buSzTx/>
              <a:buFontTx/>
              <a:buNone/>
              <a:tabLst/>
              <a:defRPr/>
            </a:pPr>
            <a:r>
              <a:rPr kumimoji="0" lang="en-US" sz="1632" b="0" i="0" u="none" strike="noStrike" kern="1200" cap="none" spc="0" normalizeH="0" baseline="0" noProof="0">
                <a:ln>
                  <a:noFill/>
                </a:ln>
                <a:gradFill>
                  <a:gsLst>
                    <a:gs pos="83000">
                      <a:srgbClr val="1A1A1A"/>
                    </a:gs>
                    <a:gs pos="100000">
                      <a:srgbClr val="1A1A1A"/>
                    </a:gs>
                  </a:gsLst>
                  <a:lin ang="5400000" scaled="1"/>
                </a:gradFill>
                <a:effectLst/>
                <a:uLnTx/>
                <a:uFillTx/>
                <a:latin typeface="Segoe UI" panose="020B0502040204020203" pitchFamily="34" charset="0"/>
                <a:cs typeface="Segoe UI" panose="020B0502040204020203" pitchFamily="34" charset="0"/>
              </a:rPr>
              <a:t>Large &amp; notable regulatory requirements</a:t>
            </a:r>
          </a:p>
        </p:txBody>
      </p:sp>
      <p:sp>
        <p:nvSpPr>
          <p:cNvPr id="4" name="Speech Bubble: Rectangle 3">
            <a:extLst>
              <a:ext uri="{FF2B5EF4-FFF2-40B4-BE49-F238E27FC236}">
                <a16:creationId xmlns:a16="http://schemas.microsoft.com/office/drawing/2014/main" id="{E9E6A689-1EA1-E744-BBF6-2A28A1A54214}"/>
              </a:ext>
            </a:extLst>
          </p:cNvPr>
          <p:cNvSpPr/>
          <p:nvPr/>
        </p:nvSpPr>
        <p:spPr bwMode="auto">
          <a:xfrm>
            <a:off x="4655653" y="1222287"/>
            <a:ext cx="7446356" cy="2470456"/>
          </a:xfrm>
          <a:prstGeom prst="wedgeRectCallout">
            <a:avLst>
              <a:gd name="adj1" fmla="val -12188"/>
              <a:gd name="adj2" fmla="val 64031"/>
            </a:avLst>
          </a:prstGeom>
          <a:solidFill>
            <a:srgbClr val="EBF6FF"/>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78" tIns="91440" rIns="182878" bIns="91440"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600"/>
              </a:spcAft>
              <a:buClrTx/>
              <a:buSzTx/>
              <a:buFontTx/>
              <a:buNone/>
              <a:tabLst/>
              <a:defRPr/>
            </a:pPr>
            <a:r>
              <a:rPr kumimoji="0" lang="en-US" sz="20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Architecture</a:t>
            </a:r>
            <a:r>
              <a:rPr lang="en-US" sz="2000" b="1">
                <a:gradFill>
                  <a:gsLst>
                    <a:gs pos="83000">
                      <a:srgbClr val="1A1A1A"/>
                    </a:gs>
                    <a:gs pos="100000">
                      <a:srgbClr val="1A1A1A"/>
                    </a:gs>
                  </a:gsLst>
                  <a:lin ang="5400000" scaled="1"/>
                </a:gradFill>
                <a:latin typeface="Segoe UI Semibold"/>
                <a:cs typeface="Segoe UI" pitchFamily="34" charset="0"/>
              </a:rPr>
              <a:t>, </a:t>
            </a:r>
            <a:r>
              <a:rPr kumimoji="0" lang="en-US" sz="2000" b="1" i="0" u="none" strike="noStrike" kern="1200" cap="none" spc="0" normalizeH="0" baseline="0" noProof="0">
                <a:ln>
                  <a:noFill/>
                </a:ln>
                <a:gradFill>
                  <a:gsLst>
                    <a:gs pos="83000">
                      <a:srgbClr val="1A1A1A"/>
                    </a:gs>
                    <a:gs pos="100000">
                      <a:srgbClr val="1A1A1A"/>
                    </a:gs>
                  </a:gsLst>
                  <a:lin ang="5400000" scaled="1"/>
                </a:gradFill>
                <a:effectLst/>
                <a:uLnTx/>
                <a:uFillTx/>
                <a:latin typeface="Segoe UI Semibold"/>
                <a:cs typeface="Segoe UI" pitchFamily="34" charset="0"/>
              </a:rPr>
              <a:t>Policy, and Collaboration </a:t>
            </a:r>
          </a:p>
          <a:p>
            <a:pPr lvl="0" defTabSz="932483" fontAlgn="base">
              <a:spcBef>
                <a:spcPct val="0"/>
              </a:spcBef>
              <a:spcAft>
                <a:spcPts val="600"/>
              </a:spcAft>
              <a:defRPr/>
            </a:pPr>
            <a:r>
              <a:rPr kumimoji="0" lang="en-US" sz="1400" b="0" i="1" u="none" strike="noStrike" kern="1200" cap="none" spc="0" normalizeH="0" baseline="0" noProof="0">
                <a:ln>
                  <a:noFill/>
                </a:ln>
                <a:gradFill>
                  <a:gsLst>
                    <a:gs pos="83000">
                      <a:srgbClr val="1A1A1A"/>
                    </a:gs>
                    <a:gs pos="100000">
                      <a:srgbClr val="1A1A1A"/>
                    </a:gs>
                  </a:gsLst>
                  <a:lin ang="5400000" scaled="1"/>
                </a:gradFill>
                <a:effectLst/>
                <a:uLnTx/>
                <a:uFillTx/>
                <a:latin typeface="Segoe UI" panose="020B0502040204020203" pitchFamily="34" charset="0"/>
                <a:cs typeface="Segoe UI" panose="020B0502040204020203" pitchFamily="34" charset="0"/>
              </a:rPr>
              <a:t>Describe how teams work together on </a:t>
            </a:r>
            <a:r>
              <a:rPr lang="en-US" sz="1400" i="1">
                <a:gradFill>
                  <a:gsLst>
                    <a:gs pos="83000">
                      <a:srgbClr val="1A1A1A"/>
                    </a:gs>
                    <a:gs pos="100000">
                      <a:srgbClr val="1A1A1A"/>
                    </a:gs>
                  </a:gsLst>
                  <a:lin ang="5400000" scaled="1"/>
                </a:gradFill>
                <a:latin typeface="Segoe UI" panose="020B0502040204020203" pitchFamily="34" charset="0"/>
                <a:cs typeface="Segoe UI" panose="020B0502040204020203" pitchFamily="34" charset="0"/>
              </a:rPr>
              <a:t>end to end security </a:t>
            </a:r>
            <a:r>
              <a:rPr kumimoji="0" lang="en-US" sz="1400" b="0" i="1" u="none" strike="noStrike" kern="1200" cap="none" spc="0" normalizeH="0" baseline="0" noProof="0">
                <a:ln>
                  <a:noFill/>
                </a:ln>
                <a:gradFill>
                  <a:gsLst>
                    <a:gs pos="83000">
                      <a:srgbClr val="1A1A1A"/>
                    </a:gs>
                    <a:gs pos="100000">
                      <a:srgbClr val="1A1A1A"/>
                    </a:gs>
                  </a:gsLst>
                  <a:lin ang="5400000" scaled="1"/>
                </a:gradFill>
                <a:effectLst/>
                <a:uLnTx/>
                <a:uFillTx/>
                <a:latin typeface="Segoe UI" panose="020B0502040204020203" pitchFamily="34" charset="0"/>
                <a:cs typeface="Segoe UI" panose="020B0502040204020203" pitchFamily="34" charset="0"/>
              </a:rPr>
              <a:t>+ guiding documents/artifacts</a:t>
            </a:r>
          </a:p>
          <a:p>
            <a:pPr marL="169863" indent="-169863" defTabSz="932483" fontAlgn="base">
              <a:spcBef>
                <a:spcPct val="0"/>
              </a:spcBef>
              <a:spcAft>
                <a:spcPts val="600"/>
              </a:spcAft>
              <a:buFont typeface="Arial" panose="020B0604020202020204" pitchFamily="34" charset="0"/>
              <a:buChar char="•"/>
              <a:defRPr/>
            </a:pPr>
            <a:r>
              <a:rPr lang="en-US" sz="1400" b="1">
                <a:gradFill>
                  <a:gsLst>
                    <a:gs pos="83000">
                      <a:srgbClr val="1A1A1A"/>
                    </a:gs>
                    <a:gs pos="100000">
                      <a:srgbClr val="1A1A1A"/>
                    </a:gs>
                  </a:gsLst>
                  <a:lin ang="5400000" scaled="1"/>
                </a:gradFill>
                <a:latin typeface="Segoe UI Semibold"/>
                <a:cs typeface="Segoe UI" pitchFamily="34" charset="0"/>
              </a:rPr>
              <a:t>Enterprise-wide security architecture approach and documentation</a:t>
            </a:r>
          </a:p>
          <a:p>
            <a:pPr marL="169863" indent="-169863" defTabSz="932483" fontAlgn="base">
              <a:spcBef>
                <a:spcPct val="0"/>
              </a:spcBef>
              <a:spcAft>
                <a:spcPts val="600"/>
              </a:spcAft>
              <a:buFont typeface="Arial" panose="020B0604020202020204" pitchFamily="34" charset="0"/>
              <a:buChar char="•"/>
              <a:defRPr/>
            </a:pPr>
            <a:r>
              <a:rPr lang="en-US" sz="1400" b="1">
                <a:gradFill>
                  <a:gsLst>
                    <a:gs pos="83000">
                      <a:srgbClr val="1A1A1A"/>
                    </a:gs>
                    <a:gs pos="100000">
                      <a:srgbClr val="1A1A1A"/>
                    </a:gs>
                  </a:gsLst>
                  <a:lin ang="5400000" scaled="1"/>
                </a:gradFill>
                <a:latin typeface="Segoe UI Semibold"/>
                <a:cs typeface="Segoe UI" pitchFamily="34" charset="0"/>
              </a:rPr>
              <a:t>Policy update, monitoring, and related governance processes</a:t>
            </a:r>
          </a:p>
          <a:p>
            <a:pPr marL="169863" indent="-169863" defTabSz="932483" fontAlgn="base">
              <a:spcBef>
                <a:spcPct val="0"/>
              </a:spcBef>
              <a:spcAft>
                <a:spcPts val="600"/>
              </a:spcAft>
              <a:buFont typeface="Arial" panose="020B0604020202020204" pitchFamily="34" charset="0"/>
              <a:buChar char="•"/>
              <a:defRPr/>
            </a:pPr>
            <a:r>
              <a:rPr lang="en-US" sz="1400" b="1">
                <a:gradFill>
                  <a:gsLst>
                    <a:gs pos="83000">
                      <a:srgbClr val="1A1A1A"/>
                    </a:gs>
                    <a:gs pos="100000">
                      <a:srgbClr val="1A1A1A"/>
                    </a:gs>
                  </a:gsLst>
                  <a:lin ang="5400000" scaled="1"/>
                </a:gradFill>
                <a:latin typeface="Segoe UI Semibold"/>
                <a:cs typeface="Segoe UI" pitchFamily="34" charset="0"/>
              </a:rPr>
              <a:t>Posture and vulnerability management processes</a:t>
            </a:r>
          </a:p>
          <a:p>
            <a:pPr marL="169863" indent="-169863" defTabSz="932483" fontAlgn="base">
              <a:spcBef>
                <a:spcPct val="0"/>
              </a:spcBef>
              <a:spcAft>
                <a:spcPts val="600"/>
              </a:spcAft>
              <a:buFont typeface="Arial" panose="020B0604020202020204" pitchFamily="34" charset="0"/>
              <a:buChar char="•"/>
              <a:defRPr/>
            </a:pPr>
            <a:r>
              <a:rPr lang="en-US" sz="1400" b="1">
                <a:gradFill>
                  <a:gsLst>
                    <a:gs pos="83000">
                      <a:srgbClr val="1A1A1A"/>
                    </a:gs>
                    <a:gs pos="100000">
                      <a:srgbClr val="1A1A1A"/>
                    </a:gs>
                  </a:gsLst>
                  <a:lin ang="5400000" scaled="1"/>
                </a:gradFill>
                <a:latin typeface="Segoe UI Semibold"/>
                <a:cs typeface="Segoe UI" pitchFamily="34" charset="0"/>
              </a:rPr>
              <a:t>Technical collaboration processes </a:t>
            </a:r>
            <a:r>
              <a:rPr lang="en-US" sz="1400" i="1">
                <a:gradFill>
                  <a:gsLst>
                    <a:gs pos="83000">
                      <a:srgbClr val="1A1A1A"/>
                    </a:gs>
                    <a:gs pos="100000">
                      <a:srgbClr val="1A1A1A"/>
                    </a:gs>
                  </a:gsLst>
                  <a:lin ang="5400000" scaled="1"/>
                </a:gradFill>
                <a:cs typeface="Segoe UI" panose="020B0502040204020203" pitchFamily="34" charset="0"/>
              </a:rPr>
              <a:t>(e.g. sharing learnings, joint technical planning, etc. with security operations, architects, engineers, posture management, governance, others)</a:t>
            </a:r>
          </a:p>
          <a:p>
            <a:pPr marL="169863" indent="-169863" defTabSz="932483" fontAlgn="base">
              <a:spcBef>
                <a:spcPct val="0"/>
              </a:spcBef>
              <a:spcAft>
                <a:spcPts val="600"/>
              </a:spcAft>
              <a:buFont typeface="Arial" panose="020B0604020202020204" pitchFamily="34" charset="0"/>
              <a:buChar char="•"/>
              <a:defRPr/>
            </a:pPr>
            <a:r>
              <a:rPr lang="en-US" sz="1400" b="1">
                <a:gradFill>
                  <a:gsLst>
                    <a:gs pos="83000">
                      <a:srgbClr val="1A1A1A"/>
                    </a:gs>
                    <a:gs pos="100000">
                      <a:srgbClr val="1A1A1A"/>
                    </a:gs>
                  </a:gsLst>
                  <a:lin ang="5400000" scaled="1"/>
                </a:gradFill>
                <a:latin typeface="Segoe UI Semibold"/>
                <a:cs typeface="Segoe UI" pitchFamily="34" charset="0"/>
              </a:rPr>
              <a:t>Differences between on premises vs. cloud processes</a:t>
            </a:r>
          </a:p>
        </p:txBody>
      </p:sp>
    </p:spTree>
    <p:extLst>
      <p:ext uri="{BB962C8B-B14F-4D97-AF65-F5344CB8AC3E}">
        <p14:creationId xmlns:p14="http://schemas.microsoft.com/office/powerpoint/2010/main" val="17917566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par>
                                <p:cTn id="8" presetID="1" presetClass="entr" presetSubtype="0" fill="hold" nodeType="withEffect">
                                  <p:stCondLst>
                                    <p:cond delay="500"/>
                                  </p:stCondLst>
                                  <p:childTnLst>
                                    <p:set>
                                      <p:cBhvr>
                                        <p:cTn id="9" dur="1" fill="hold">
                                          <p:stCondLst>
                                            <p:cond delay="0"/>
                                          </p:stCondLst>
                                        </p:cTn>
                                        <p:tgtEl>
                                          <p:spTgt spid="10"/>
                                        </p:tgtEl>
                                        <p:attrNameLst>
                                          <p:attrName>style.visibility</p:attrName>
                                        </p:attrNameLst>
                                      </p:cBhvr>
                                      <p:to>
                                        <p:strVal val="visible"/>
                                      </p:to>
                                    </p:set>
                                  </p:childTnLst>
                                </p:cTn>
                              </p:par>
                              <p:par>
                                <p:cTn id="10" presetID="6" presetClass="emph" presetSubtype="0" accel="100000" autoRev="1" fill="hold" nodeType="withEffect">
                                  <p:stCondLst>
                                    <p:cond delay="0"/>
                                  </p:stCondLst>
                                  <p:childTnLst>
                                    <p:animScale>
                                      <p:cBhvr>
                                        <p:cTn id="11" dur="500" fill="hold"/>
                                        <p:tgtEl>
                                          <p:spTgt spid="10"/>
                                        </p:tgtEl>
                                      </p:cBhvr>
                                      <p:by x="0" y="0"/>
                                    </p:animScale>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750"/>
                                        <p:tgtEl>
                                          <p:spTgt spid="24"/>
                                        </p:tgtEl>
                                      </p:cBhvr>
                                    </p:animEffect>
                                  </p:childTnLst>
                                </p:cTn>
                              </p:par>
                              <p:par>
                                <p:cTn id="16" presetID="63" presetClass="path" presetSubtype="0" decel="100000" fill="hold" grpId="1" nodeType="withEffect">
                                  <p:stCondLst>
                                    <p:cond delay="0"/>
                                  </p:stCondLst>
                                  <p:childTnLst>
                                    <p:animMotion origin="layout" path="M -0.00039 0.05139 L -0.00026 3.33333E-6 " pathEditMode="relative" rAng="0" ptsTypes="AA">
                                      <p:cBhvr>
                                        <p:cTn id="17" dur="500" fill="hold"/>
                                        <p:tgtEl>
                                          <p:spTgt spid="24"/>
                                        </p:tgtEl>
                                        <p:attrNameLst>
                                          <p:attrName>ppt_x</p:attrName>
                                          <p:attrName>ppt_y</p:attrName>
                                        </p:attrNameLst>
                                      </p:cBhvr>
                                      <p:rCtr x="0" y="-2569"/>
                                    </p:animMotion>
                                  </p:childTnLst>
                                </p:cTn>
                              </p:par>
                              <p:par>
                                <p:cTn id="18" presetID="1" presetClass="entr" presetSubtype="0" fill="hold" nodeType="withEffect">
                                  <p:stCondLst>
                                    <p:cond delay="500"/>
                                  </p:stCondLst>
                                  <p:childTnLst>
                                    <p:set>
                                      <p:cBhvr>
                                        <p:cTn id="19" dur="1" fill="hold">
                                          <p:stCondLst>
                                            <p:cond delay="0"/>
                                          </p:stCondLst>
                                        </p:cTn>
                                        <p:tgtEl>
                                          <p:spTgt spid="19"/>
                                        </p:tgtEl>
                                        <p:attrNameLst>
                                          <p:attrName>style.visibility</p:attrName>
                                        </p:attrNameLst>
                                      </p:cBhvr>
                                      <p:to>
                                        <p:strVal val="visible"/>
                                      </p:to>
                                    </p:set>
                                  </p:childTnLst>
                                </p:cTn>
                              </p:par>
                              <p:par>
                                <p:cTn id="20" presetID="6" presetClass="emph" presetSubtype="0" accel="100000" autoRev="1" fill="hold" nodeType="withEffect">
                                  <p:stCondLst>
                                    <p:cond delay="0"/>
                                  </p:stCondLst>
                                  <p:childTnLst>
                                    <p:animScale>
                                      <p:cBhvr>
                                        <p:cTn id="21" dur="500" fill="hold"/>
                                        <p:tgtEl>
                                          <p:spTgt spid="19"/>
                                        </p:tgtEl>
                                      </p:cBhvr>
                                      <p:by x="0" y="0"/>
                                    </p:animScale>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750"/>
                                        <p:tgtEl>
                                          <p:spTgt spid="8"/>
                                        </p:tgtEl>
                                      </p:cBhvr>
                                    </p:animEffect>
                                  </p:childTnLst>
                                </p:cTn>
                              </p:par>
                              <p:par>
                                <p:cTn id="26" presetID="63" presetClass="path" presetSubtype="0" decel="100000" fill="hold" grpId="1" nodeType="withEffect">
                                  <p:stCondLst>
                                    <p:cond delay="0"/>
                                  </p:stCondLst>
                                  <p:childTnLst>
                                    <p:animMotion origin="layout" path="M -0.00039 0.05139 L -0.00026 -2.96296E-6 " pathEditMode="relative" rAng="0" ptsTypes="AA">
                                      <p:cBhvr>
                                        <p:cTn id="27" dur="500" fill="hold"/>
                                        <p:tgtEl>
                                          <p:spTgt spid="8"/>
                                        </p:tgtEl>
                                        <p:attrNameLst>
                                          <p:attrName>ppt_x</p:attrName>
                                          <p:attrName>ppt_y</p:attrName>
                                        </p:attrNameLst>
                                      </p:cBhvr>
                                      <p:rCtr x="0" y="-2569"/>
                                    </p:animMotion>
                                  </p:childTnLst>
                                </p:cTn>
                              </p:par>
                              <p:par>
                                <p:cTn id="28" presetID="1" presetClass="entr" presetSubtype="0" fill="hold" nodeType="withEffect">
                                  <p:stCondLst>
                                    <p:cond delay="500"/>
                                  </p:stCondLst>
                                  <p:childTnLst>
                                    <p:set>
                                      <p:cBhvr>
                                        <p:cTn id="29" dur="1" fill="hold">
                                          <p:stCondLst>
                                            <p:cond delay="0"/>
                                          </p:stCondLst>
                                        </p:cTn>
                                        <p:tgtEl>
                                          <p:spTgt spid="25"/>
                                        </p:tgtEl>
                                        <p:attrNameLst>
                                          <p:attrName>style.visibility</p:attrName>
                                        </p:attrNameLst>
                                      </p:cBhvr>
                                      <p:to>
                                        <p:strVal val="visible"/>
                                      </p:to>
                                    </p:set>
                                  </p:childTnLst>
                                </p:cTn>
                              </p:par>
                              <p:par>
                                <p:cTn id="30" presetID="6" presetClass="emph" presetSubtype="0" accel="100000" autoRev="1" fill="hold" nodeType="withEffect">
                                  <p:stCondLst>
                                    <p:cond delay="0"/>
                                  </p:stCondLst>
                                  <p:childTnLst>
                                    <p:animScale>
                                      <p:cBhvr>
                                        <p:cTn id="31" dur="500" fill="hold"/>
                                        <p:tgtEl>
                                          <p:spTgt spid="25"/>
                                        </p:tgtEl>
                                      </p:cBhvr>
                                      <p:by x="0" y="0"/>
                                    </p:animScale>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750"/>
                                        <p:tgtEl>
                                          <p:spTgt spid="6"/>
                                        </p:tgtEl>
                                      </p:cBhvr>
                                    </p:animEffect>
                                  </p:childTnLst>
                                </p:cTn>
                              </p:par>
                              <p:par>
                                <p:cTn id="36" presetID="63" presetClass="path" presetSubtype="0" decel="100000" fill="hold" grpId="1" nodeType="withEffect">
                                  <p:stCondLst>
                                    <p:cond delay="0"/>
                                  </p:stCondLst>
                                  <p:childTnLst>
                                    <p:animMotion origin="layout" path="M -0.00013 -0.03935 L -0.00026 -4.81481E-6 " pathEditMode="relative" rAng="0" ptsTypes="AA">
                                      <p:cBhvr>
                                        <p:cTn id="37" dur="500" fill="hold"/>
                                        <p:tgtEl>
                                          <p:spTgt spid="6"/>
                                        </p:tgtEl>
                                        <p:attrNameLst>
                                          <p:attrName>ppt_x</p:attrName>
                                          <p:attrName>ppt_y</p:attrName>
                                        </p:attrNameLst>
                                      </p:cBhvr>
                                      <p:rCtr x="-13" y="1968"/>
                                    </p:animMotion>
                                  </p:childTnLst>
                                </p:cTn>
                              </p:par>
                            </p:childTnLst>
                          </p:cTn>
                        </p:par>
                      </p:childTnLst>
                    </p:cTn>
                  </p:par>
                  <p:par>
                    <p:cTn id="38" fill="hold">
                      <p:stCondLst>
                        <p:cond delay="indefinite"/>
                      </p:stCondLst>
                      <p:childTnLst>
                        <p:par>
                          <p:cTn id="39" fill="hold">
                            <p:stCondLst>
                              <p:cond delay="0"/>
                            </p:stCondLst>
                            <p:childTnLst>
                              <p:par>
                                <p:cTn id="40" presetID="16" presetClass="entr" presetSubtype="42" fill="hold" nodeType="click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barn(outHorizontal)">
                                      <p:cBhvr>
                                        <p:cTn id="42" dur="500"/>
                                        <p:tgtEl>
                                          <p:spTgt spid="3"/>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750"/>
                                        <p:tgtEl>
                                          <p:spTgt spid="43"/>
                                        </p:tgtEl>
                                      </p:cBhvr>
                                    </p:animEffect>
                                  </p:childTnLst>
                                </p:cTn>
                              </p:par>
                              <p:par>
                                <p:cTn id="47" presetID="63" presetClass="path" presetSubtype="0" decel="100000" fill="hold" grpId="1" nodeType="withEffect">
                                  <p:stCondLst>
                                    <p:cond delay="0"/>
                                  </p:stCondLst>
                                  <p:childTnLst>
                                    <p:animMotion origin="layout" path="M -0.00013 -0.03935 L -0.00026 1.48148E-6 " pathEditMode="relative" rAng="0" ptsTypes="AA">
                                      <p:cBhvr>
                                        <p:cTn id="48" dur="500" fill="hold"/>
                                        <p:tgtEl>
                                          <p:spTgt spid="43"/>
                                        </p:tgtEl>
                                        <p:attrNameLst>
                                          <p:attrName>ppt_x</p:attrName>
                                          <p:attrName>ppt_y</p:attrName>
                                        </p:attrNameLst>
                                      </p:cBhvr>
                                      <p:rCtr x="-13" y="1968"/>
                                    </p:animMotion>
                                  </p:childTnLst>
                                </p:cTn>
                              </p:par>
                            </p:childTnLst>
                          </p:cTn>
                        </p:par>
                        <p:par>
                          <p:cTn id="49" fill="hold">
                            <p:stCondLst>
                              <p:cond delay="12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750"/>
                                        <p:tgtEl>
                                          <p:spTgt spid="4"/>
                                        </p:tgtEl>
                                      </p:cBhvr>
                                    </p:animEffect>
                                  </p:childTnLst>
                                </p:cTn>
                              </p:par>
                              <p:par>
                                <p:cTn id="53" presetID="63" presetClass="path" presetSubtype="0" decel="100000" fill="hold" grpId="1" nodeType="withEffect">
                                  <p:stCondLst>
                                    <p:cond delay="0"/>
                                  </p:stCondLst>
                                  <p:childTnLst>
                                    <p:animMotion origin="layout" path="M -0.00039 0.05139 L -0.00026 3.7037E-7 " pathEditMode="relative" rAng="0" ptsTypes="AA">
                                      <p:cBhvr>
                                        <p:cTn id="54" dur="500" fill="hold"/>
                                        <p:tgtEl>
                                          <p:spTgt spid="4"/>
                                        </p:tgtEl>
                                        <p:attrNameLst>
                                          <p:attrName>ppt_x</p:attrName>
                                          <p:attrName>ppt_y</p:attrName>
                                        </p:attrNameLst>
                                      </p:cBhvr>
                                      <p:rCtr x="0" y="-25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24" grpId="0" animBg="1"/>
      <p:bldP spid="24" grpId="1" animBg="1"/>
      <p:bldP spid="43" grpId="0" animBg="1"/>
      <p:bldP spid="43" grpId="1" animBg="1"/>
      <p:bldP spid="6" grpId="0" animBg="1"/>
      <p:bldP spid="6" grpId="1" animBg="1"/>
      <p:bldP spid="4" grpId="0" animBg="1"/>
      <p:bldP spid="4" grpId="1"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alpha val="95000"/>
          </a:schemeClr>
        </a:solidFill>
        <a:effectLst/>
      </p:bgPr>
    </p:bg>
    <p:spTree>
      <p:nvGrpSpPr>
        <p:cNvPr id="1" name=""/>
        <p:cNvGrpSpPr/>
        <p:nvPr/>
      </p:nvGrpSpPr>
      <p:grpSpPr>
        <a:xfrm>
          <a:off x="0" y="0"/>
          <a:ext cx="0" cy="0"/>
          <a:chOff x="0" y="0"/>
          <a:chExt cx="0" cy="0"/>
        </a:xfrm>
      </p:grpSpPr>
      <p:sp>
        <p:nvSpPr>
          <p:cNvPr id="91" name="Rectangle 90">
            <a:hlinkClick r:id="rId3" tooltip="Microsoft Entra (formerly Azure AD) is Microsoft’s cloud-based identity and access management solution including directory services, MFA, application access management, identity protection, security service edge, and more."/>
            <a:extLst>
              <a:ext uri="{FF2B5EF4-FFF2-40B4-BE49-F238E27FC236}">
                <a16:creationId xmlns:a16="http://schemas.microsoft.com/office/drawing/2014/main" id="{E12E0D29-9F8B-4151-93AA-E41A1F8FB96F}"/>
              </a:ext>
              <a:ext uri="{C183D7F6-B498-43B3-948B-1728B52AA6E4}">
                <adec:decorative xmlns:adec="http://schemas.microsoft.com/office/drawing/2017/decorative" val="1"/>
              </a:ext>
            </a:extLst>
          </p:cNvPr>
          <p:cNvSpPr/>
          <p:nvPr/>
        </p:nvSpPr>
        <p:spPr>
          <a:xfrm>
            <a:off x="239526" y="2118823"/>
            <a:ext cx="11704320" cy="569340"/>
          </a:xfrm>
          <a:prstGeom prst="rect">
            <a:avLst/>
          </a:prstGeom>
          <a:solidFill>
            <a:srgbClr val="E5D9F3"/>
          </a:solidFill>
          <a:ln w="19050">
            <a:solidFill>
              <a:srgbClr val="5C2D9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ysClr val="windowText" lastClr="000000"/>
              </a:soli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7" name="Title 6">
            <a:extLst>
              <a:ext uri="{FF2B5EF4-FFF2-40B4-BE49-F238E27FC236}">
                <a16:creationId xmlns:a16="http://schemas.microsoft.com/office/drawing/2014/main" id="{44A98BBF-6C8A-4752-97BE-FBE918528455}"/>
              </a:ext>
            </a:extLst>
          </p:cNvPr>
          <p:cNvSpPr>
            <a:spLocks noGrp="1"/>
          </p:cNvSpPr>
          <p:nvPr>
            <p:ph type="title"/>
          </p:nvPr>
        </p:nvSpPr>
        <p:spPr>
          <a:xfrm>
            <a:off x="586740" y="281836"/>
            <a:ext cx="11018520" cy="769441"/>
          </a:xfrm>
        </p:spPr>
        <p:txBody>
          <a:bodyPr/>
          <a:lstStyle/>
          <a:p>
            <a:r>
              <a:rPr lang="en-US" sz="3200"/>
              <a:t>Multi-Cloud and Cross-Platform Technology </a:t>
            </a:r>
            <a:br>
              <a:rPr lang="en-US" sz="3200"/>
            </a:br>
            <a:r>
              <a:rPr lang="en-US" sz="1800" i="1">
                <a:latin typeface="+mn-lt"/>
              </a:rPr>
              <a:t>Secure the enterprise you have</a:t>
            </a:r>
          </a:p>
        </p:txBody>
      </p:sp>
      <p:sp>
        <p:nvSpPr>
          <p:cNvPr id="429" name="Rectangle 428">
            <a:hlinkClick r:id="rId4" tooltip="Microsoft Purview is a family of data governance, risk, and compliance solutions that can help your organization govern, protect, and manage your entire data estate. This includes the former Azure Purview + Microsoft 365 compliance solutions"/>
            <a:extLst>
              <a:ext uri="{FF2B5EF4-FFF2-40B4-BE49-F238E27FC236}">
                <a16:creationId xmlns:a16="http://schemas.microsoft.com/office/drawing/2014/main" id="{7D4BA65B-E5C7-4A37-82F6-B51505A20291}"/>
              </a:ext>
              <a:ext uri="{C183D7F6-B498-43B3-948B-1728B52AA6E4}">
                <adec:decorative xmlns:adec="http://schemas.microsoft.com/office/drawing/2017/decorative" val="1"/>
              </a:ext>
            </a:extLst>
          </p:cNvPr>
          <p:cNvSpPr/>
          <p:nvPr/>
        </p:nvSpPr>
        <p:spPr>
          <a:xfrm>
            <a:off x="246295" y="1243143"/>
            <a:ext cx="11687394" cy="471924"/>
          </a:xfrm>
          <a:prstGeom prst="rect">
            <a:avLst/>
          </a:prstGeom>
          <a:solidFill>
            <a:srgbClr val="C9FFF9"/>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91440" rtlCol="0" anchor="ctr">
            <a:spAutoFit/>
          </a:bodyPr>
          <a:lstStyle/>
          <a:p>
            <a:pPr marL="0" marR="0" lvl="0" indent="0" algn="ctr" defTabSz="914400" rtl="0" eaLnBrk="1" fontAlgn="auto" latinLnBrk="0" hangingPunct="1">
              <a:lnSpc>
                <a:spcPct val="100000"/>
              </a:lnSpc>
              <a:spcBef>
                <a:spcPts val="0"/>
              </a:spcBef>
              <a:spcAft>
                <a:spcPts val="200"/>
              </a:spcAft>
              <a:buClrTx/>
              <a:buSzTx/>
              <a:buFontTx/>
              <a:buNone/>
              <a:tabLst>
                <a:tab pos="571500" algn="l"/>
              </a:tabLst>
              <a:defRPr/>
            </a:pPr>
            <a:r>
              <a:rPr kumimoji="0" lang="en-US" sz="1100" b="1" i="0" u="none" strike="noStrike" kern="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Microsoft Purview</a:t>
            </a:r>
          </a:p>
          <a:p>
            <a:pPr marL="0" marR="0" lvl="0" indent="0" algn="ctr" defTabSz="914400" rtl="0" eaLnBrk="1" fontAlgn="auto" latinLnBrk="0" hangingPunct="1">
              <a:lnSpc>
                <a:spcPct val="100000"/>
              </a:lnSpc>
              <a:spcBef>
                <a:spcPts val="0"/>
              </a:spcBef>
              <a:spcAft>
                <a:spcPts val="200"/>
              </a:spcAft>
              <a:buClrTx/>
              <a:buSzTx/>
              <a:buFontTx/>
              <a:buNone/>
              <a:tabLst>
                <a:tab pos="571500" algn="l"/>
              </a:tabLst>
              <a:defRPr/>
            </a:pPr>
            <a:r>
              <a:rPr kumimoji="0" lang="en-US" sz="900" b="0"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Discovery, Classify, Protect,</a:t>
            </a:r>
            <a:r>
              <a:rPr kumimoji="0" lang="en-US" sz="900" b="0" i="0" u="none" strike="noStrike" kern="1200" cap="none" spc="0" normalizeH="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 </a:t>
            </a:r>
            <a:r>
              <a:rPr kumimoji="0" lang="en-US" sz="900" b="0"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and Monitor across unstructured data (documents, spreadsheets, files, etc.) and structured data (SQL, Databases, etc.) to identify and mitigate</a:t>
            </a:r>
            <a:r>
              <a:rPr kumimoji="0" lang="en-US" sz="900" b="0" i="0" u="none" strike="noStrike" kern="1200" cap="none" spc="0" normalizeH="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 </a:t>
            </a:r>
            <a:r>
              <a:rPr kumimoji="0" lang="en-US" sz="900" b="0"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critical risks</a:t>
            </a:r>
          </a:p>
        </p:txBody>
      </p:sp>
      <p:sp>
        <p:nvSpPr>
          <p:cNvPr id="88" name="L-Shape 87">
            <a:extLst>
              <a:ext uri="{FF2B5EF4-FFF2-40B4-BE49-F238E27FC236}">
                <a16:creationId xmlns:a16="http://schemas.microsoft.com/office/drawing/2014/main" id="{448B542F-06EF-417A-9B1F-071B16D6D026}"/>
              </a:ext>
              <a:ext uri="{C183D7F6-B498-43B3-948B-1728B52AA6E4}">
                <adec:decorative xmlns:adec="http://schemas.microsoft.com/office/drawing/2017/decorative" val="1"/>
              </a:ext>
            </a:extLst>
          </p:cNvPr>
          <p:cNvSpPr/>
          <p:nvPr/>
        </p:nvSpPr>
        <p:spPr bwMode="auto">
          <a:xfrm flipH="1" flipV="1">
            <a:off x="236538" y="1683822"/>
            <a:ext cx="11706908" cy="324685"/>
          </a:xfrm>
          <a:prstGeom prst="corner">
            <a:avLst>
              <a:gd name="adj1" fmla="val 12170"/>
              <a:gd name="adj2" fmla="val 1157259"/>
            </a:avLst>
          </a:prstGeom>
          <a:solidFill>
            <a:srgbClr val="008272"/>
          </a:solidFill>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endParaRPr>
          </a:p>
        </p:txBody>
      </p:sp>
      <p:sp>
        <p:nvSpPr>
          <p:cNvPr id="62" name="Rectangle 61">
            <a:extLst>
              <a:ext uri="{FF2B5EF4-FFF2-40B4-BE49-F238E27FC236}">
                <a16:creationId xmlns:a16="http://schemas.microsoft.com/office/drawing/2014/main" id="{5EA6A1E4-FA03-4C3A-B50E-4F7607339528}"/>
              </a:ext>
              <a:ext uri="{C183D7F6-B498-43B3-948B-1728B52AA6E4}">
                <adec:decorative xmlns:adec="http://schemas.microsoft.com/office/drawing/2017/decorative" val="1"/>
              </a:ext>
            </a:extLst>
          </p:cNvPr>
          <p:cNvSpPr/>
          <p:nvPr/>
        </p:nvSpPr>
        <p:spPr>
          <a:xfrm>
            <a:off x="9060156" y="1722538"/>
            <a:ext cx="2618159" cy="257763"/>
          </a:xfrm>
          <a:prstGeom prst="rect">
            <a:avLst/>
          </a:prstGeom>
          <a:noFill/>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Information Protection</a:t>
            </a:r>
          </a:p>
        </p:txBody>
      </p:sp>
      <p:grpSp>
        <p:nvGrpSpPr>
          <p:cNvPr id="94" name="Group 93" descr="Identity &amp; Access">
            <a:extLst>
              <a:ext uri="{FF2B5EF4-FFF2-40B4-BE49-F238E27FC236}">
                <a16:creationId xmlns:a16="http://schemas.microsoft.com/office/drawing/2014/main" id="{56A98A1A-0357-4589-9CCC-F244229A03ED}"/>
              </a:ext>
              <a:ext uri="{C183D7F6-B498-43B3-948B-1728B52AA6E4}">
                <adec:decorative xmlns:adec="http://schemas.microsoft.com/office/drawing/2017/decorative" val="0"/>
              </a:ext>
            </a:extLst>
          </p:cNvPr>
          <p:cNvGrpSpPr/>
          <p:nvPr/>
        </p:nvGrpSpPr>
        <p:grpSpPr>
          <a:xfrm>
            <a:off x="239526" y="1792516"/>
            <a:ext cx="11703921" cy="324685"/>
            <a:chOff x="263644" y="1615283"/>
            <a:chExt cx="11703921" cy="324685"/>
          </a:xfrm>
        </p:grpSpPr>
        <p:sp>
          <p:nvSpPr>
            <p:cNvPr id="2059" name="L-Shape 2058">
              <a:extLst>
                <a:ext uri="{FF2B5EF4-FFF2-40B4-BE49-F238E27FC236}">
                  <a16:creationId xmlns:a16="http://schemas.microsoft.com/office/drawing/2014/main" id="{3C807F47-3774-4CE4-9A21-5450DECB6097}"/>
                </a:ext>
              </a:extLst>
            </p:cNvPr>
            <p:cNvSpPr/>
            <p:nvPr/>
          </p:nvSpPr>
          <p:spPr bwMode="auto">
            <a:xfrm rot="10800000" flipH="1" flipV="1">
              <a:off x="263644" y="1615283"/>
              <a:ext cx="11703921" cy="324685"/>
            </a:xfrm>
            <a:prstGeom prst="corner">
              <a:avLst>
                <a:gd name="adj1" fmla="val 12170"/>
                <a:gd name="adj2" fmla="val 1226179"/>
              </a:avLst>
            </a:prstGeom>
            <a:solidFill>
              <a:srgbClr val="5C2D91"/>
            </a:solidFill>
            <a:ln w="19050">
              <a:solidFill>
                <a:srgbClr val="5C2D91"/>
              </a:solidFill>
            </a:ln>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endParaRPr>
            </a:p>
          </p:txBody>
        </p:sp>
        <p:sp>
          <p:nvSpPr>
            <p:cNvPr id="64" name="Rectangle 63">
              <a:extLst>
                <a:ext uri="{FF2B5EF4-FFF2-40B4-BE49-F238E27FC236}">
                  <a16:creationId xmlns:a16="http://schemas.microsoft.com/office/drawing/2014/main" id="{A7373F7C-9E3D-44FB-B0FE-CBF0C06B8725}"/>
                </a:ext>
              </a:extLst>
            </p:cNvPr>
            <p:cNvSpPr/>
            <p:nvPr/>
          </p:nvSpPr>
          <p:spPr>
            <a:xfrm>
              <a:off x="677137" y="1632118"/>
              <a:ext cx="1600200" cy="257763"/>
            </a:xfrm>
            <a:prstGeom prst="rect">
              <a:avLst/>
            </a:prstGeom>
            <a:solidFill>
              <a:srgbClr val="5C2D91"/>
            </a:solidFill>
          </p:spPr>
          <p:txBody>
            <a:bodyPr wrap="square" t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Identity &amp; Access</a:t>
              </a:r>
            </a:p>
          </p:txBody>
        </p:sp>
      </p:grpSp>
      <p:cxnSp>
        <p:nvCxnSpPr>
          <p:cNvPr id="401" name="Straight Connector 400">
            <a:extLst>
              <a:ext uri="{FF2B5EF4-FFF2-40B4-BE49-F238E27FC236}">
                <a16:creationId xmlns:a16="http://schemas.microsoft.com/office/drawing/2014/main" id="{5048362F-EA68-4357-8F7F-401AD72CE7BC}"/>
              </a:ext>
              <a:ext uri="{C183D7F6-B498-43B3-948B-1728B52AA6E4}">
                <adec:decorative xmlns:adec="http://schemas.microsoft.com/office/drawing/2017/decorative" val="1"/>
              </a:ext>
            </a:extLst>
          </p:cNvPr>
          <p:cNvCxnSpPr>
            <a:cxnSpLocks/>
          </p:cNvCxnSpPr>
          <p:nvPr/>
        </p:nvCxnSpPr>
        <p:spPr>
          <a:xfrm>
            <a:off x="272499" y="2281374"/>
            <a:ext cx="11623887" cy="0"/>
          </a:xfrm>
          <a:prstGeom prst="line">
            <a:avLst/>
          </a:prstGeom>
          <a:ln w="28575">
            <a:gradFill flip="none" rotWithShape="1">
              <a:gsLst>
                <a:gs pos="0">
                  <a:schemeClr val="accent1">
                    <a:lumMod val="75000"/>
                    <a:alpha val="0"/>
                  </a:schemeClr>
                </a:gs>
                <a:gs pos="97000">
                  <a:srgbClr val="005A9F"/>
                </a:gs>
                <a:gs pos="3000">
                  <a:srgbClr val="5C2D91"/>
                </a:gs>
                <a:gs pos="100000">
                  <a:schemeClr val="accent1">
                    <a:lumMod val="75000"/>
                    <a:alpha val="0"/>
                  </a:schemeClr>
                </a:gs>
              </a:gsLst>
              <a:lin ang="0" scaled="1"/>
              <a:tileRect/>
            </a:gradFill>
            <a:headEnd type="none"/>
            <a:tailEnd type="none"/>
          </a:ln>
        </p:spPr>
        <p:style>
          <a:lnRef idx="1">
            <a:schemeClr val="accent1"/>
          </a:lnRef>
          <a:fillRef idx="0">
            <a:schemeClr val="accent1"/>
          </a:fillRef>
          <a:effectRef idx="0">
            <a:schemeClr val="accent1"/>
          </a:effectRef>
          <a:fontRef idx="minor">
            <a:schemeClr val="tx1"/>
          </a:fontRef>
        </p:style>
      </p:cxnSp>
      <p:sp>
        <p:nvSpPr>
          <p:cNvPr id="405" name="TextBox 404">
            <a:extLst>
              <a:ext uri="{FF2B5EF4-FFF2-40B4-BE49-F238E27FC236}">
                <a16:creationId xmlns:a16="http://schemas.microsoft.com/office/drawing/2014/main" id="{22566071-DEBB-4458-8EA8-4C1E3D6D6808}"/>
              </a:ext>
              <a:ext uri="{C183D7F6-B498-43B3-948B-1728B52AA6E4}">
                <adec:decorative xmlns:adec="http://schemas.microsoft.com/office/drawing/2017/decorative" val="1"/>
              </a:ext>
            </a:extLst>
          </p:cNvPr>
          <p:cNvSpPr txBox="1"/>
          <p:nvPr/>
        </p:nvSpPr>
        <p:spPr>
          <a:xfrm>
            <a:off x="1618465" y="2163725"/>
            <a:ext cx="1345652" cy="230832"/>
          </a:xfrm>
          <a:prstGeom prst="rect">
            <a:avLst/>
          </a:prstGeom>
          <a:solidFill>
            <a:srgbClr val="E5D9F3"/>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Segoe UI" pitchFamily="34" charset="0"/>
                <a:cs typeface="Segoe UI" pitchFamily="34" charset="0"/>
              </a:rPr>
              <a:t>Identity Enablement </a:t>
            </a:r>
          </a:p>
        </p:txBody>
      </p:sp>
      <p:sp>
        <p:nvSpPr>
          <p:cNvPr id="400" name="TextBox 399">
            <a:extLst>
              <a:ext uri="{FF2B5EF4-FFF2-40B4-BE49-F238E27FC236}">
                <a16:creationId xmlns:a16="http://schemas.microsoft.com/office/drawing/2014/main" id="{872B8279-F609-48ED-A07A-5E422A7F08CA}"/>
              </a:ext>
              <a:ext uri="{C183D7F6-B498-43B3-948B-1728B52AA6E4}">
                <adec:decorative xmlns:adec="http://schemas.microsoft.com/office/drawing/2017/decorative" val="1"/>
              </a:ext>
            </a:extLst>
          </p:cNvPr>
          <p:cNvSpPr txBox="1"/>
          <p:nvPr/>
        </p:nvSpPr>
        <p:spPr>
          <a:xfrm>
            <a:off x="786129" y="2315247"/>
            <a:ext cx="3010324" cy="3231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cs typeface="Segoe UI" panose="020B0502040204020203" pitchFamily="34" charset="0"/>
              </a:rPr>
              <a:t>Access cloud and legacy applications for Enterprise users and External Identities </a:t>
            </a:r>
            <a:r>
              <a:rPr lang="en-US" sz="750">
                <a:gradFill>
                  <a:gsLst>
                    <a:gs pos="0">
                      <a:srgbClr val="000000"/>
                    </a:gs>
                    <a:gs pos="100000">
                      <a:srgbClr val="000000"/>
                    </a:gs>
                  </a:gsLst>
                  <a:lin ang="5400000" scaled="1"/>
                </a:gradFill>
                <a:latin typeface="Segoe UI" panose="020B0502040204020203" pitchFamily="34" charset="0"/>
                <a:cs typeface="Segoe UI" panose="020B0502040204020203" pitchFamily="34" charset="0"/>
              </a:rPr>
              <a:t>like </a:t>
            </a:r>
            <a:r>
              <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cs typeface="Segoe UI" panose="020B0502040204020203" pitchFamily="34" charset="0"/>
              </a:rPr>
              <a:t>Partners (B2B)</a:t>
            </a:r>
            <a:r>
              <a:rPr kumimoji="0" lang="en-US" sz="750" b="0" i="0" u="none" strike="noStrike" kern="1200" cap="none" spc="0" normalizeH="0" noProof="0">
                <a:ln>
                  <a:noFill/>
                </a:ln>
                <a:gradFill>
                  <a:gsLst>
                    <a:gs pos="0">
                      <a:srgbClr val="000000"/>
                    </a:gs>
                    <a:gs pos="100000">
                      <a:srgbClr val="000000"/>
                    </a:gs>
                  </a:gsLst>
                  <a:lin ang="5400000" scaled="1"/>
                </a:gradFill>
                <a:effectLst/>
                <a:uLnTx/>
                <a:uFillTx/>
                <a:latin typeface="Segoe UI" panose="020B0502040204020203" pitchFamily="34" charset="0"/>
                <a:cs typeface="Segoe UI" panose="020B0502040204020203" pitchFamily="34" charset="0"/>
              </a:rPr>
              <a:t> </a:t>
            </a:r>
            <a:r>
              <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cs typeface="Segoe UI" panose="020B0502040204020203" pitchFamily="34" charset="0"/>
              </a:rPr>
              <a:t>and Customers/Citizens (B2C)</a:t>
            </a:r>
          </a:p>
        </p:txBody>
      </p:sp>
      <p:sp>
        <p:nvSpPr>
          <p:cNvPr id="104" name="TextBox 103">
            <a:extLst>
              <a:ext uri="{FF2B5EF4-FFF2-40B4-BE49-F238E27FC236}">
                <a16:creationId xmlns:a16="http://schemas.microsoft.com/office/drawing/2014/main" id="{37CC7599-EAC8-4A67-A235-C1C631905FD2}"/>
              </a:ext>
              <a:ext uri="{C183D7F6-B498-43B3-948B-1728B52AA6E4}">
                <adec:decorative xmlns:adec="http://schemas.microsoft.com/office/drawing/2017/decorative" val="1"/>
              </a:ext>
            </a:extLst>
          </p:cNvPr>
          <p:cNvSpPr txBox="1"/>
          <p:nvPr/>
        </p:nvSpPr>
        <p:spPr>
          <a:xfrm>
            <a:off x="9052886" y="2168130"/>
            <a:ext cx="1271392" cy="230832"/>
          </a:xfrm>
          <a:prstGeom prst="rect">
            <a:avLst/>
          </a:prstGeom>
          <a:solidFill>
            <a:srgbClr val="E5D9F3"/>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Segoe UI" pitchFamily="34" charset="0"/>
                <a:cs typeface="Segoe UI" pitchFamily="34" charset="0"/>
              </a:rPr>
              <a:t>Identity Security </a:t>
            </a:r>
          </a:p>
        </p:txBody>
      </p:sp>
      <p:sp>
        <p:nvSpPr>
          <p:cNvPr id="403" name="TextBox 402">
            <a:extLst>
              <a:ext uri="{FF2B5EF4-FFF2-40B4-BE49-F238E27FC236}">
                <a16:creationId xmlns:a16="http://schemas.microsoft.com/office/drawing/2014/main" id="{164E4557-EA00-49A8-B179-650E6EBD80B3}"/>
              </a:ext>
              <a:ext uri="{C183D7F6-B498-43B3-948B-1728B52AA6E4}">
                <adec:decorative xmlns:adec="http://schemas.microsoft.com/office/drawing/2017/decorative" val="1"/>
              </a:ext>
            </a:extLst>
          </p:cNvPr>
          <p:cNvSpPr txBox="1"/>
          <p:nvPr/>
        </p:nvSpPr>
        <p:spPr>
          <a:xfrm>
            <a:off x="8065583" y="2329249"/>
            <a:ext cx="3245999" cy="3231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Zero Trust Access Control using Behavioral Analytics, Threat Intelligence, and integration of device and app trust signals</a:t>
            </a:r>
          </a:p>
        </p:txBody>
      </p:sp>
      <p:sp>
        <p:nvSpPr>
          <p:cNvPr id="95" name="TextBox 94">
            <a:extLst>
              <a:ext uri="{FF2B5EF4-FFF2-40B4-BE49-F238E27FC236}">
                <a16:creationId xmlns:a16="http://schemas.microsoft.com/office/drawing/2014/main" id="{EF3F6BF7-2C07-4C1F-8D49-9A27A326316C}"/>
              </a:ext>
              <a:ext uri="{C183D7F6-B498-43B3-948B-1728B52AA6E4}">
                <adec:decorative xmlns:adec="http://schemas.microsoft.com/office/drawing/2017/decorative" val="1"/>
              </a:ext>
            </a:extLst>
          </p:cNvPr>
          <p:cNvSpPr txBox="1"/>
          <p:nvPr/>
        </p:nvSpPr>
        <p:spPr>
          <a:xfrm>
            <a:off x="5290347" y="2164903"/>
            <a:ext cx="1584586" cy="331181"/>
          </a:xfrm>
          <a:prstGeom prst="rect">
            <a:avLst/>
          </a:prstGeom>
          <a:solidFill>
            <a:srgbClr val="E5D9F3"/>
          </a:solidFill>
          <a:effectLst>
            <a:softEdge rad="50800"/>
          </a:effectLst>
        </p:spPr>
        <p:txBody>
          <a:bodyPr wrap="square" lIns="457200">
            <a:spAutoFit/>
          </a:bodyPr>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1000" b="1" i="0" u="none" strike="noStrike" kern="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Microsoft Entra</a:t>
            </a:r>
            <a:br>
              <a:rPr kumimoji="0" lang="en-US" sz="1000" b="1" i="0" u="none" strike="noStrike" kern="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br>
            <a:r>
              <a:rPr kumimoji="0" lang="en-US" sz="600" i="1" u="none" strike="noStrike" kern="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formerly Azure AD</a:t>
            </a:r>
            <a:endParaRPr kumimoji="0" lang="en-US" sz="1000" i="1" u="none" strike="noStrike" kern="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2" name="Group 11" descr="Security Operations Center (SOC)">
            <a:extLst>
              <a:ext uri="{FF2B5EF4-FFF2-40B4-BE49-F238E27FC236}">
                <a16:creationId xmlns:a16="http://schemas.microsoft.com/office/drawing/2014/main" id="{BF050741-D9EF-44AB-9242-EB92F6CCB8FC}"/>
              </a:ext>
              <a:ext uri="{C183D7F6-B498-43B3-948B-1728B52AA6E4}">
                <adec:decorative xmlns:adec="http://schemas.microsoft.com/office/drawing/2017/decorative" val="0"/>
              </a:ext>
            </a:extLst>
          </p:cNvPr>
          <p:cNvGrpSpPr/>
          <p:nvPr/>
        </p:nvGrpSpPr>
        <p:grpSpPr>
          <a:xfrm>
            <a:off x="246293" y="4611703"/>
            <a:ext cx="11704321" cy="1887167"/>
            <a:chOff x="198095" y="4730994"/>
            <a:chExt cx="11704321" cy="1887167"/>
          </a:xfrm>
        </p:grpSpPr>
        <p:sp>
          <p:nvSpPr>
            <p:cNvPr id="56" name="Rectangle 55">
              <a:extLst>
                <a:ext uri="{FF2B5EF4-FFF2-40B4-BE49-F238E27FC236}">
                  <a16:creationId xmlns:a16="http://schemas.microsoft.com/office/drawing/2014/main" id="{907A234B-6FED-48CF-B830-2D27130257CF}"/>
                </a:ext>
              </a:extLst>
            </p:cNvPr>
            <p:cNvSpPr/>
            <p:nvPr/>
          </p:nvSpPr>
          <p:spPr bwMode="auto">
            <a:xfrm>
              <a:off x="198095" y="4735168"/>
              <a:ext cx="11704320" cy="1882993"/>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 name="Rectangle 71">
              <a:extLst>
                <a:ext uri="{FF2B5EF4-FFF2-40B4-BE49-F238E27FC236}">
                  <a16:creationId xmlns:a16="http://schemas.microsoft.com/office/drawing/2014/main" id="{242CCF9A-4C9F-4F78-A295-C68853C2C9C2}"/>
                </a:ext>
              </a:extLst>
            </p:cNvPr>
            <p:cNvSpPr/>
            <p:nvPr/>
          </p:nvSpPr>
          <p:spPr>
            <a:xfrm>
              <a:off x="198096" y="4730994"/>
              <a:ext cx="11704320" cy="257763"/>
            </a:xfrm>
            <a:prstGeom prst="rect">
              <a:avLst/>
            </a:prstGeom>
            <a:solidFill>
              <a:srgbClr val="0078D7">
                <a:lumMod val="50000"/>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Security Operations [Center] (SOC)</a:t>
              </a:r>
            </a:p>
          </p:txBody>
        </p:sp>
      </p:grpSp>
      <p:grpSp>
        <p:nvGrpSpPr>
          <p:cNvPr id="288" name="Group 287">
            <a:extLst>
              <a:ext uri="{FF2B5EF4-FFF2-40B4-BE49-F238E27FC236}">
                <a16:creationId xmlns:a16="http://schemas.microsoft.com/office/drawing/2014/main" id="{D849A624-94F8-4AD2-9687-299E5A54714C}"/>
              </a:ext>
              <a:ext uri="{C183D7F6-B498-43B3-948B-1728B52AA6E4}">
                <adec:decorative xmlns:adec="http://schemas.microsoft.com/office/drawing/2017/decorative" val="1"/>
              </a:ext>
            </a:extLst>
          </p:cNvPr>
          <p:cNvGrpSpPr/>
          <p:nvPr/>
        </p:nvGrpSpPr>
        <p:grpSpPr>
          <a:xfrm>
            <a:off x="246293" y="4919990"/>
            <a:ext cx="11704320" cy="213550"/>
            <a:chOff x="-3539977" y="2249304"/>
            <a:chExt cx="11611399" cy="213550"/>
          </a:xfrm>
        </p:grpSpPr>
        <p:sp>
          <p:nvSpPr>
            <p:cNvPr id="289" name="Rectangle 288" descr="Azure Sentinel ">
              <a:hlinkClick r:id="rId5" tooltip="Microsoft Azure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35CFED53-0E8C-4A90-A624-04EE45A8C58A}"/>
                </a:ext>
              </a:extLst>
            </p:cNvPr>
            <p:cNvSpPr/>
            <p:nvPr/>
          </p:nvSpPr>
          <p:spPr>
            <a:xfrm>
              <a:off x="-3539977" y="2249304"/>
              <a:ext cx="11611399" cy="213550"/>
            </a:xfrm>
            <a:prstGeom prst="rect">
              <a:avLst/>
            </a:prstGeom>
            <a:solidFill>
              <a:srgbClr val="DDF0FF"/>
            </a:solidFill>
            <a:ln w="19050">
              <a:solidFill>
                <a:srgbClr val="5C2D9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Microsoft Sentinel </a:t>
              </a:r>
              <a:r>
                <a:rPr kumimoji="0" lang="en-US" sz="900" b="0"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 Cloud Native SIEM, SOAR, and UEBA for IT, OT, and IoT</a:t>
              </a:r>
              <a:endParaRPr kumimoji="0" lang="en-US" sz="900" b="1"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290" name="Graphic 289">
              <a:extLst>
                <a:ext uri="{FF2B5EF4-FFF2-40B4-BE49-F238E27FC236}">
                  <a16:creationId xmlns:a16="http://schemas.microsoft.com/office/drawing/2014/main" id="{7D7268E3-C7EB-47EA-925A-C638197F6760}"/>
                </a:ext>
              </a:extLst>
            </p:cNvPr>
            <p:cNvPicPr>
              <a:picLocks noChangeAspect="1"/>
            </p:cNvPicPr>
            <p:nvPr/>
          </p:nvPicPr>
          <p:blipFill>
            <a:blip r:embed="rId6">
              <a:extLst>
                <a:ext uri="{96DAC541-7B7A-43D3-8B79-37D633B846F1}">
                  <asvg:svgBlip xmlns:asvg="http://schemas.microsoft.com/office/drawing/2016/SVG/main" r:embed="rId7"/>
                </a:ext>
              </a:extLst>
            </a:blip>
            <a:srcRect/>
            <a:stretch/>
          </p:blipFill>
          <p:spPr>
            <a:xfrm>
              <a:off x="137028" y="2288935"/>
              <a:ext cx="122842" cy="122842"/>
            </a:xfrm>
            <a:prstGeom prst="rect">
              <a:avLst/>
            </a:prstGeom>
          </p:spPr>
        </p:pic>
      </p:grpSp>
      <p:sp>
        <p:nvSpPr>
          <p:cNvPr id="2092" name="L-Shape 2091">
            <a:extLst>
              <a:ext uri="{FF2B5EF4-FFF2-40B4-BE49-F238E27FC236}">
                <a16:creationId xmlns:a16="http://schemas.microsoft.com/office/drawing/2014/main" id="{6B562786-A36B-41E7-9BD5-F4905474403C}"/>
              </a:ext>
              <a:ext uri="{C183D7F6-B498-43B3-948B-1728B52AA6E4}">
                <adec:decorative xmlns:adec="http://schemas.microsoft.com/office/drawing/2017/decorative" val="1"/>
              </a:ext>
            </a:extLst>
          </p:cNvPr>
          <p:cNvSpPr/>
          <p:nvPr/>
        </p:nvSpPr>
        <p:spPr bwMode="auto">
          <a:xfrm rot="10800000" flipH="1">
            <a:off x="246293" y="5181756"/>
            <a:ext cx="11704320" cy="1214596"/>
          </a:xfrm>
          <a:custGeom>
            <a:avLst/>
            <a:gdLst>
              <a:gd name="connsiteX0" fmla="*/ 0 w 11676522"/>
              <a:gd name="connsiteY0" fmla="*/ 0 h 1373179"/>
              <a:gd name="connsiteX1" fmla="*/ 2134085 w 11676522"/>
              <a:gd name="connsiteY1" fmla="*/ 0 h 1373179"/>
              <a:gd name="connsiteX2" fmla="*/ 2134085 w 11676522"/>
              <a:gd name="connsiteY2" fmla="*/ 877187 h 1373179"/>
              <a:gd name="connsiteX3" fmla="*/ 11676522 w 11676522"/>
              <a:gd name="connsiteY3" fmla="*/ 877187 h 1373179"/>
              <a:gd name="connsiteX4" fmla="*/ 11676522 w 11676522"/>
              <a:gd name="connsiteY4" fmla="*/ 1373179 h 1373179"/>
              <a:gd name="connsiteX5" fmla="*/ 0 w 11676522"/>
              <a:gd name="connsiteY5" fmla="*/ 1373179 h 1373179"/>
              <a:gd name="connsiteX6" fmla="*/ 0 w 11676522"/>
              <a:gd name="connsiteY6" fmla="*/ 0 h 1373179"/>
              <a:gd name="connsiteX0" fmla="*/ 0 w 11676522"/>
              <a:gd name="connsiteY0" fmla="*/ 0 h 1373179"/>
              <a:gd name="connsiteX1" fmla="*/ 2134085 w 11676522"/>
              <a:gd name="connsiteY1" fmla="*/ 0 h 1373179"/>
              <a:gd name="connsiteX2" fmla="*/ 2134085 w 11676522"/>
              <a:gd name="connsiteY2" fmla="*/ 877187 h 1373179"/>
              <a:gd name="connsiteX3" fmla="*/ 3938158 w 11676522"/>
              <a:gd name="connsiteY3" fmla="*/ 875929 h 1373179"/>
              <a:gd name="connsiteX4" fmla="*/ 11676522 w 11676522"/>
              <a:gd name="connsiteY4" fmla="*/ 877187 h 1373179"/>
              <a:gd name="connsiteX5" fmla="*/ 11676522 w 11676522"/>
              <a:gd name="connsiteY5" fmla="*/ 1373179 h 1373179"/>
              <a:gd name="connsiteX6" fmla="*/ 0 w 11676522"/>
              <a:gd name="connsiteY6" fmla="*/ 1373179 h 1373179"/>
              <a:gd name="connsiteX7" fmla="*/ 0 w 11676522"/>
              <a:gd name="connsiteY7" fmla="*/ 0 h 1373179"/>
              <a:gd name="connsiteX0" fmla="*/ 0 w 11676522"/>
              <a:gd name="connsiteY0" fmla="*/ 0 h 1373179"/>
              <a:gd name="connsiteX1" fmla="*/ 2134085 w 11676522"/>
              <a:gd name="connsiteY1" fmla="*/ 0 h 1373179"/>
              <a:gd name="connsiteX2" fmla="*/ 2134085 w 11676522"/>
              <a:gd name="connsiteY2" fmla="*/ 877187 h 1373179"/>
              <a:gd name="connsiteX3" fmla="*/ 3938158 w 11676522"/>
              <a:gd name="connsiteY3" fmla="*/ 875929 h 1373179"/>
              <a:gd name="connsiteX4" fmla="*/ 4288202 w 11676522"/>
              <a:gd name="connsiteY4" fmla="*/ 873548 h 1373179"/>
              <a:gd name="connsiteX5" fmla="*/ 11676522 w 11676522"/>
              <a:gd name="connsiteY5" fmla="*/ 877187 h 1373179"/>
              <a:gd name="connsiteX6" fmla="*/ 11676522 w 11676522"/>
              <a:gd name="connsiteY6" fmla="*/ 1373179 h 1373179"/>
              <a:gd name="connsiteX7" fmla="*/ 0 w 11676522"/>
              <a:gd name="connsiteY7" fmla="*/ 1373179 h 1373179"/>
              <a:gd name="connsiteX8" fmla="*/ 0 w 11676522"/>
              <a:gd name="connsiteY8" fmla="*/ 0 h 1373179"/>
              <a:gd name="connsiteX0" fmla="*/ 0 w 11676522"/>
              <a:gd name="connsiteY0" fmla="*/ 0 h 1373179"/>
              <a:gd name="connsiteX1" fmla="*/ 2134085 w 11676522"/>
              <a:gd name="connsiteY1" fmla="*/ 0 h 1373179"/>
              <a:gd name="connsiteX2" fmla="*/ 2134085 w 11676522"/>
              <a:gd name="connsiteY2" fmla="*/ 877187 h 1373179"/>
              <a:gd name="connsiteX3" fmla="*/ 3938158 w 11676522"/>
              <a:gd name="connsiteY3" fmla="*/ 875929 h 1373179"/>
              <a:gd name="connsiteX4" fmla="*/ 4288202 w 11676522"/>
              <a:gd name="connsiteY4" fmla="*/ 873548 h 1373179"/>
              <a:gd name="connsiteX5" fmla="*/ 4847796 w 11676522"/>
              <a:gd name="connsiteY5" fmla="*/ 873548 h 1373179"/>
              <a:gd name="connsiteX6" fmla="*/ 11676522 w 11676522"/>
              <a:gd name="connsiteY6" fmla="*/ 877187 h 1373179"/>
              <a:gd name="connsiteX7" fmla="*/ 11676522 w 11676522"/>
              <a:gd name="connsiteY7" fmla="*/ 1373179 h 1373179"/>
              <a:gd name="connsiteX8" fmla="*/ 0 w 11676522"/>
              <a:gd name="connsiteY8" fmla="*/ 1373179 h 1373179"/>
              <a:gd name="connsiteX9" fmla="*/ 0 w 11676522"/>
              <a:gd name="connsiteY9" fmla="*/ 0 h 1373179"/>
              <a:gd name="connsiteX0" fmla="*/ 0 w 11676522"/>
              <a:gd name="connsiteY0" fmla="*/ 0 h 1373179"/>
              <a:gd name="connsiteX1" fmla="*/ 2134085 w 11676522"/>
              <a:gd name="connsiteY1" fmla="*/ 0 h 1373179"/>
              <a:gd name="connsiteX2" fmla="*/ 2134085 w 11676522"/>
              <a:gd name="connsiteY2" fmla="*/ 877187 h 1373179"/>
              <a:gd name="connsiteX3" fmla="*/ 3938158 w 11676522"/>
              <a:gd name="connsiteY3" fmla="*/ 875929 h 1373179"/>
              <a:gd name="connsiteX4" fmla="*/ 3940539 w 11676522"/>
              <a:gd name="connsiteY4" fmla="*/ 335386 h 1373179"/>
              <a:gd name="connsiteX5" fmla="*/ 4847796 w 11676522"/>
              <a:gd name="connsiteY5" fmla="*/ 873548 h 1373179"/>
              <a:gd name="connsiteX6" fmla="*/ 11676522 w 11676522"/>
              <a:gd name="connsiteY6" fmla="*/ 877187 h 1373179"/>
              <a:gd name="connsiteX7" fmla="*/ 11676522 w 11676522"/>
              <a:gd name="connsiteY7" fmla="*/ 1373179 h 1373179"/>
              <a:gd name="connsiteX8" fmla="*/ 0 w 11676522"/>
              <a:gd name="connsiteY8" fmla="*/ 1373179 h 1373179"/>
              <a:gd name="connsiteX9" fmla="*/ 0 w 11676522"/>
              <a:gd name="connsiteY9" fmla="*/ 0 h 1373179"/>
              <a:gd name="connsiteX0" fmla="*/ 0 w 11676522"/>
              <a:gd name="connsiteY0" fmla="*/ 0 h 1373179"/>
              <a:gd name="connsiteX1" fmla="*/ 2134085 w 11676522"/>
              <a:gd name="connsiteY1" fmla="*/ 0 h 1373179"/>
              <a:gd name="connsiteX2" fmla="*/ 2134085 w 11676522"/>
              <a:gd name="connsiteY2" fmla="*/ 877187 h 1373179"/>
              <a:gd name="connsiteX3" fmla="*/ 3938158 w 11676522"/>
              <a:gd name="connsiteY3" fmla="*/ 875929 h 1373179"/>
              <a:gd name="connsiteX4" fmla="*/ 3940539 w 11676522"/>
              <a:gd name="connsiteY4" fmla="*/ 335386 h 1373179"/>
              <a:gd name="connsiteX5" fmla="*/ 11348608 w 11676522"/>
              <a:gd name="connsiteY5" fmla="*/ 459211 h 1373179"/>
              <a:gd name="connsiteX6" fmla="*/ 11676522 w 11676522"/>
              <a:gd name="connsiteY6" fmla="*/ 877187 h 1373179"/>
              <a:gd name="connsiteX7" fmla="*/ 11676522 w 11676522"/>
              <a:gd name="connsiteY7" fmla="*/ 1373179 h 1373179"/>
              <a:gd name="connsiteX8" fmla="*/ 0 w 11676522"/>
              <a:gd name="connsiteY8" fmla="*/ 1373179 h 1373179"/>
              <a:gd name="connsiteX9" fmla="*/ 0 w 11676522"/>
              <a:gd name="connsiteY9" fmla="*/ 0 h 1373179"/>
              <a:gd name="connsiteX0" fmla="*/ 0 w 11676522"/>
              <a:gd name="connsiteY0" fmla="*/ 0 h 1373179"/>
              <a:gd name="connsiteX1" fmla="*/ 2134085 w 11676522"/>
              <a:gd name="connsiteY1" fmla="*/ 0 h 1373179"/>
              <a:gd name="connsiteX2" fmla="*/ 2134085 w 11676522"/>
              <a:gd name="connsiteY2" fmla="*/ 877187 h 1373179"/>
              <a:gd name="connsiteX3" fmla="*/ 3938158 w 11676522"/>
              <a:gd name="connsiteY3" fmla="*/ 875929 h 1373179"/>
              <a:gd name="connsiteX4" fmla="*/ 3940539 w 11676522"/>
              <a:gd name="connsiteY4" fmla="*/ 335386 h 1373179"/>
              <a:gd name="connsiteX5" fmla="*/ 11676522 w 11676522"/>
              <a:gd name="connsiteY5" fmla="*/ 877187 h 1373179"/>
              <a:gd name="connsiteX6" fmla="*/ 11676522 w 11676522"/>
              <a:gd name="connsiteY6" fmla="*/ 1373179 h 1373179"/>
              <a:gd name="connsiteX7" fmla="*/ 0 w 11676522"/>
              <a:gd name="connsiteY7" fmla="*/ 1373179 h 1373179"/>
              <a:gd name="connsiteX8" fmla="*/ 0 w 11676522"/>
              <a:gd name="connsiteY8" fmla="*/ 0 h 1373179"/>
              <a:gd name="connsiteX0" fmla="*/ 0 w 11676522"/>
              <a:gd name="connsiteY0" fmla="*/ 0 h 1373179"/>
              <a:gd name="connsiteX1" fmla="*/ 2134085 w 11676522"/>
              <a:gd name="connsiteY1" fmla="*/ 0 h 1373179"/>
              <a:gd name="connsiteX2" fmla="*/ 2134085 w 11676522"/>
              <a:gd name="connsiteY2" fmla="*/ 877187 h 1373179"/>
              <a:gd name="connsiteX3" fmla="*/ 3938158 w 11676522"/>
              <a:gd name="connsiteY3" fmla="*/ 875929 h 1373179"/>
              <a:gd name="connsiteX4" fmla="*/ 3940539 w 11676522"/>
              <a:gd name="connsiteY4" fmla="*/ 335386 h 1373179"/>
              <a:gd name="connsiteX5" fmla="*/ 11676522 w 11676522"/>
              <a:gd name="connsiteY5" fmla="*/ 324737 h 1373179"/>
              <a:gd name="connsiteX6" fmla="*/ 11676522 w 11676522"/>
              <a:gd name="connsiteY6" fmla="*/ 1373179 h 1373179"/>
              <a:gd name="connsiteX7" fmla="*/ 0 w 11676522"/>
              <a:gd name="connsiteY7" fmla="*/ 1373179 h 1373179"/>
              <a:gd name="connsiteX8" fmla="*/ 0 w 11676522"/>
              <a:gd name="connsiteY8" fmla="*/ 0 h 1373179"/>
              <a:gd name="connsiteX0" fmla="*/ 0 w 11676522"/>
              <a:gd name="connsiteY0" fmla="*/ 0 h 1373179"/>
              <a:gd name="connsiteX1" fmla="*/ 2134085 w 11676522"/>
              <a:gd name="connsiteY1" fmla="*/ 0 h 1373179"/>
              <a:gd name="connsiteX2" fmla="*/ 2134085 w 11676522"/>
              <a:gd name="connsiteY2" fmla="*/ 877187 h 1373179"/>
              <a:gd name="connsiteX3" fmla="*/ 3938158 w 11676522"/>
              <a:gd name="connsiteY3" fmla="*/ 875929 h 1373179"/>
              <a:gd name="connsiteX4" fmla="*/ 4045153 w 11676522"/>
              <a:gd name="connsiteY4" fmla="*/ 335386 h 1373179"/>
              <a:gd name="connsiteX5" fmla="*/ 11676522 w 11676522"/>
              <a:gd name="connsiteY5" fmla="*/ 324737 h 1373179"/>
              <a:gd name="connsiteX6" fmla="*/ 11676522 w 11676522"/>
              <a:gd name="connsiteY6" fmla="*/ 1373179 h 1373179"/>
              <a:gd name="connsiteX7" fmla="*/ 0 w 11676522"/>
              <a:gd name="connsiteY7" fmla="*/ 1373179 h 1373179"/>
              <a:gd name="connsiteX8" fmla="*/ 0 w 11676522"/>
              <a:gd name="connsiteY8" fmla="*/ 0 h 1373179"/>
              <a:gd name="connsiteX0" fmla="*/ 0 w 11676522"/>
              <a:gd name="connsiteY0" fmla="*/ 0 h 1373179"/>
              <a:gd name="connsiteX1" fmla="*/ 2134085 w 11676522"/>
              <a:gd name="connsiteY1" fmla="*/ 0 h 1373179"/>
              <a:gd name="connsiteX2" fmla="*/ 2134085 w 11676522"/>
              <a:gd name="connsiteY2" fmla="*/ 877187 h 1373179"/>
              <a:gd name="connsiteX3" fmla="*/ 4036583 w 11676522"/>
              <a:gd name="connsiteY3" fmla="*/ 875929 h 1373179"/>
              <a:gd name="connsiteX4" fmla="*/ 4045153 w 11676522"/>
              <a:gd name="connsiteY4" fmla="*/ 335386 h 1373179"/>
              <a:gd name="connsiteX5" fmla="*/ 11676522 w 11676522"/>
              <a:gd name="connsiteY5" fmla="*/ 324737 h 1373179"/>
              <a:gd name="connsiteX6" fmla="*/ 11676522 w 11676522"/>
              <a:gd name="connsiteY6" fmla="*/ 1373179 h 1373179"/>
              <a:gd name="connsiteX7" fmla="*/ 0 w 11676522"/>
              <a:gd name="connsiteY7" fmla="*/ 1373179 h 1373179"/>
              <a:gd name="connsiteX8" fmla="*/ 0 w 11676522"/>
              <a:gd name="connsiteY8" fmla="*/ 0 h 1373179"/>
              <a:gd name="connsiteX0" fmla="*/ 0 w 11676522"/>
              <a:gd name="connsiteY0" fmla="*/ 0 h 1373179"/>
              <a:gd name="connsiteX1" fmla="*/ 2134085 w 11676522"/>
              <a:gd name="connsiteY1" fmla="*/ 0 h 1373179"/>
              <a:gd name="connsiteX2" fmla="*/ 2134085 w 11676522"/>
              <a:gd name="connsiteY2" fmla="*/ 877187 h 1373179"/>
              <a:gd name="connsiteX3" fmla="*/ 4052061 w 11676522"/>
              <a:gd name="connsiteY3" fmla="*/ 875929 h 1373179"/>
              <a:gd name="connsiteX4" fmla="*/ 4045153 w 11676522"/>
              <a:gd name="connsiteY4" fmla="*/ 335386 h 1373179"/>
              <a:gd name="connsiteX5" fmla="*/ 11676522 w 11676522"/>
              <a:gd name="connsiteY5" fmla="*/ 324737 h 1373179"/>
              <a:gd name="connsiteX6" fmla="*/ 11676522 w 11676522"/>
              <a:gd name="connsiteY6" fmla="*/ 1373179 h 1373179"/>
              <a:gd name="connsiteX7" fmla="*/ 0 w 11676522"/>
              <a:gd name="connsiteY7" fmla="*/ 1373179 h 1373179"/>
              <a:gd name="connsiteX8" fmla="*/ 0 w 11676522"/>
              <a:gd name="connsiteY8" fmla="*/ 0 h 1373179"/>
              <a:gd name="connsiteX0" fmla="*/ 0 w 11676522"/>
              <a:gd name="connsiteY0" fmla="*/ 0 h 1373179"/>
              <a:gd name="connsiteX1" fmla="*/ 2134085 w 11676522"/>
              <a:gd name="connsiteY1" fmla="*/ 0 h 1373179"/>
              <a:gd name="connsiteX2" fmla="*/ 2134085 w 11676522"/>
              <a:gd name="connsiteY2" fmla="*/ 877187 h 1373179"/>
              <a:gd name="connsiteX3" fmla="*/ 4050870 w 11676522"/>
              <a:gd name="connsiteY3" fmla="*/ 873548 h 1373179"/>
              <a:gd name="connsiteX4" fmla="*/ 4045153 w 11676522"/>
              <a:gd name="connsiteY4" fmla="*/ 335386 h 1373179"/>
              <a:gd name="connsiteX5" fmla="*/ 11676522 w 11676522"/>
              <a:gd name="connsiteY5" fmla="*/ 324737 h 1373179"/>
              <a:gd name="connsiteX6" fmla="*/ 11676522 w 11676522"/>
              <a:gd name="connsiteY6" fmla="*/ 1373179 h 1373179"/>
              <a:gd name="connsiteX7" fmla="*/ 0 w 11676522"/>
              <a:gd name="connsiteY7" fmla="*/ 1373179 h 1373179"/>
              <a:gd name="connsiteX8" fmla="*/ 0 w 11676522"/>
              <a:gd name="connsiteY8" fmla="*/ 0 h 1373179"/>
              <a:gd name="connsiteX0" fmla="*/ 0 w 11676522"/>
              <a:gd name="connsiteY0" fmla="*/ 0 h 1373179"/>
              <a:gd name="connsiteX1" fmla="*/ 2134085 w 11676522"/>
              <a:gd name="connsiteY1" fmla="*/ 0 h 1373179"/>
              <a:gd name="connsiteX2" fmla="*/ 2134085 w 11676522"/>
              <a:gd name="connsiteY2" fmla="*/ 877187 h 1373179"/>
              <a:gd name="connsiteX3" fmla="*/ 4040155 w 11676522"/>
              <a:gd name="connsiteY3" fmla="*/ 873548 h 1373179"/>
              <a:gd name="connsiteX4" fmla="*/ 4045153 w 11676522"/>
              <a:gd name="connsiteY4" fmla="*/ 335386 h 1373179"/>
              <a:gd name="connsiteX5" fmla="*/ 11676522 w 11676522"/>
              <a:gd name="connsiteY5" fmla="*/ 324737 h 1373179"/>
              <a:gd name="connsiteX6" fmla="*/ 11676522 w 11676522"/>
              <a:gd name="connsiteY6" fmla="*/ 1373179 h 1373179"/>
              <a:gd name="connsiteX7" fmla="*/ 0 w 11676522"/>
              <a:gd name="connsiteY7" fmla="*/ 1373179 h 1373179"/>
              <a:gd name="connsiteX8" fmla="*/ 0 w 11676522"/>
              <a:gd name="connsiteY8" fmla="*/ 0 h 1373179"/>
              <a:gd name="connsiteX0" fmla="*/ 0 w 11676522"/>
              <a:gd name="connsiteY0" fmla="*/ 0 h 1373179"/>
              <a:gd name="connsiteX1" fmla="*/ 2134085 w 11676522"/>
              <a:gd name="connsiteY1" fmla="*/ 0 h 1373179"/>
              <a:gd name="connsiteX2" fmla="*/ 2134085 w 11676522"/>
              <a:gd name="connsiteY2" fmla="*/ 877187 h 1373179"/>
              <a:gd name="connsiteX3" fmla="*/ 4046109 w 11676522"/>
              <a:gd name="connsiteY3" fmla="*/ 873548 h 1373179"/>
              <a:gd name="connsiteX4" fmla="*/ 4045153 w 11676522"/>
              <a:gd name="connsiteY4" fmla="*/ 335386 h 1373179"/>
              <a:gd name="connsiteX5" fmla="*/ 11676522 w 11676522"/>
              <a:gd name="connsiteY5" fmla="*/ 324737 h 1373179"/>
              <a:gd name="connsiteX6" fmla="*/ 11676522 w 11676522"/>
              <a:gd name="connsiteY6" fmla="*/ 1373179 h 1373179"/>
              <a:gd name="connsiteX7" fmla="*/ 0 w 11676522"/>
              <a:gd name="connsiteY7" fmla="*/ 1373179 h 1373179"/>
              <a:gd name="connsiteX8" fmla="*/ 0 w 11676522"/>
              <a:gd name="connsiteY8" fmla="*/ 0 h 1373179"/>
              <a:gd name="connsiteX0" fmla="*/ 0 w 11676522"/>
              <a:gd name="connsiteY0" fmla="*/ 16572 h 1389751"/>
              <a:gd name="connsiteX1" fmla="*/ 1886435 w 11676522"/>
              <a:gd name="connsiteY1" fmla="*/ 0 h 1389751"/>
              <a:gd name="connsiteX2" fmla="*/ 2134085 w 11676522"/>
              <a:gd name="connsiteY2" fmla="*/ 893759 h 1389751"/>
              <a:gd name="connsiteX3" fmla="*/ 4046109 w 11676522"/>
              <a:gd name="connsiteY3" fmla="*/ 890120 h 1389751"/>
              <a:gd name="connsiteX4" fmla="*/ 4045153 w 11676522"/>
              <a:gd name="connsiteY4" fmla="*/ 351958 h 1389751"/>
              <a:gd name="connsiteX5" fmla="*/ 11676522 w 11676522"/>
              <a:gd name="connsiteY5" fmla="*/ 341309 h 1389751"/>
              <a:gd name="connsiteX6" fmla="*/ 11676522 w 11676522"/>
              <a:gd name="connsiteY6" fmla="*/ 1389751 h 1389751"/>
              <a:gd name="connsiteX7" fmla="*/ 0 w 11676522"/>
              <a:gd name="connsiteY7" fmla="*/ 1389751 h 1389751"/>
              <a:gd name="connsiteX8" fmla="*/ 0 w 11676522"/>
              <a:gd name="connsiteY8" fmla="*/ 16572 h 1389751"/>
              <a:gd name="connsiteX0" fmla="*/ 0 w 11676522"/>
              <a:gd name="connsiteY0" fmla="*/ 16572 h 1389751"/>
              <a:gd name="connsiteX1" fmla="*/ 1886435 w 11676522"/>
              <a:gd name="connsiteY1" fmla="*/ 0 h 1389751"/>
              <a:gd name="connsiteX2" fmla="*/ 1890245 w 11676522"/>
              <a:gd name="connsiteY2" fmla="*/ 893759 h 1389751"/>
              <a:gd name="connsiteX3" fmla="*/ 4046109 w 11676522"/>
              <a:gd name="connsiteY3" fmla="*/ 890120 h 1389751"/>
              <a:gd name="connsiteX4" fmla="*/ 4045153 w 11676522"/>
              <a:gd name="connsiteY4" fmla="*/ 351958 h 1389751"/>
              <a:gd name="connsiteX5" fmla="*/ 11676522 w 11676522"/>
              <a:gd name="connsiteY5" fmla="*/ 341309 h 1389751"/>
              <a:gd name="connsiteX6" fmla="*/ 11676522 w 11676522"/>
              <a:gd name="connsiteY6" fmla="*/ 1389751 h 1389751"/>
              <a:gd name="connsiteX7" fmla="*/ 0 w 11676522"/>
              <a:gd name="connsiteY7" fmla="*/ 1389751 h 1389751"/>
              <a:gd name="connsiteX8" fmla="*/ 0 w 11676522"/>
              <a:gd name="connsiteY8" fmla="*/ 16572 h 1389751"/>
              <a:gd name="connsiteX0" fmla="*/ 1587 w 11676522"/>
              <a:gd name="connsiteY0" fmla="*/ 0 h 1758040"/>
              <a:gd name="connsiteX1" fmla="*/ 1886435 w 11676522"/>
              <a:gd name="connsiteY1" fmla="*/ 368289 h 1758040"/>
              <a:gd name="connsiteX2" fmla="*/ 1890245 w 11676522"/>
              <a:gd name="connsiteY2" fmla="*/ 1262048 h 1758040"/>
              <a:gd name="connsiteX3" fmla="*/ 4046109 w 11676522"/>
              <a:gd name="connsiteY3" fmla="*/ 1258409 h 1758040"/>
              <a:gd name="connsiteX4" fmla="*/ 4045153 w 11676522"/>
              <a:gd name="connsiteY4" fmla="*/ 720247 h 1758040"/>
              <a:gd name="connsiteX5" fmla="*/ 11676522 w 11676522"/>
              <a:gd name="connsiteY5" fmla="*/ 709598 h 1758040"/>
              <a:gd name="connsiteX6" fmla="*/ 11676522 w 11676522"/>
              <a:gd name="connsiteY6" fmla="*/ 1758040 h 1758040"/>
              <a:gd name="connsiteX7" fmla="*/ 0 w 11676522"/>
              <a:gd name="connsiteY7" fmla="*/ 1758040 h 1758040"/>
              <a:gd name="connsiteX8" fmla="*/ 1587 w 11676522"/>
              <a:gd name="connsiteY8" fmla="*/ 0 h 1758040"/>
              <a:gd name="connsiteX0" fmla="*/ 1587 w 11676522"/>
              <a:gd name="connsiteY0" fmla="*/ 0 h 1758040"/>
              <a:gd name="connsiteX1" fmla="*/ 1881672 w 11676522"/>
              <a:gd name="connsiteY1" fmla="*/ 2887 h 1758040"/>
              <a:gd name="connsiteX2" fmla="*/ 1890245 w 11676522"/>
              <a:gd name="connsiteY2" fmla="*/ 1262048 h 1758040"/>
              <a:gd name="connsiteX3" fmla="*/ 4046109 w 11676522"/>
              <a:gd name="connsiteY3" fmla="*/ 1258409 h 1758040"/>
              <a:gd name="connsiteX4" fmla="*/ 4045153 w 11676522"/>
              <a:gd name="connsiteY4" fmla="*/ 720247 h 1758040"/>
              <a:gd name="connsiteX5" fmla="*/ 11676522 w 11676522"/>
              <a:gd name="connsiteY5" fmla="*/ 709598 h 1758040"/>
              <a:gd name="connsiteX6" fmla="*/ 11676522 w 11676522"/>
              <a:gd name="connsiteY6" fmla="*/ 1758040 h 1758040"/>
              <a:gd name="connsiteX7" fmla="*/ 0 w 11676522"/>
              <a:gd name="connsiteY7" fmla="*/ 1758040 h 1758040"/>
              <a:gd name="connsiteX8" fmla="*/ 1587 w 11676522"/>
              <a:gd name="connsiteY8" fmla="*/ 0 h 1758040"/>
              <a:gd name="connsiteX0" fmla="*/ 1587 w 11676522"/>
              <a:gd name="connsiteY0" fmla="*/ 0 h 1758040"/>
              <a:gd name="connsiteX1" fmla="*/ 1881672 w 11676522"/>
              <a:gd name="connsiteY1" fmla="*/ 2887 h 1758040"/>
              <a:gd name="connsiteX2" fmla="*/ 1890245 w 11676522"/>
              <a:gd name="connsiteY2" fmla="*/ 1262048 h 1758040"/>
              <a:gd name="connsiteX3" fmla="*/ 1967396 w 11676522"/>
              <a:gd name="connsiteY3" fmla="*/ 1263106 h 1758040"/>
              <a:gd name="connsiteX4" fmla="*/ 4046109 w 11676522"/>
              <a:gd name="connsiteY4" fmla="*/ 1258409 h 1758040"/>
              <a:gd name="connsiteX5" fmla="*/ 4045153 w 11676522"/>
              <a:gd name="connsiteY5" fmla="*/ 720247 h 1758040"/>
              <a:gd name="connsiteX6" fmla="*/ 11676522 w 11676522"/>
              <a:gd name="connsiteY6" fmla="*/ 709598 h 1758040"/>
              <a:gd name="connsiteX7" fmla="*/ 11676522 w 11676522"/>
              <a:gd name="connsiteY7" fmla="*/ 1758040 h 1758040"/>
              <a:gd name="connsiteX8" fmla="*/ 0 w 11676522"/>
              <a:gd name="connsiteY8" fmla="*/ 1758040 h 1758040"/>
              <a:gd name="connsiteX9" fmla="*/ 1587 w 11676522"/>
              <a:gd name="connsiteY9" fmla="*/ 0 h 1758040"/>
              <a:gd name="connsiteX0" fmla="*/ 1587 w 11676522"/>
              <a:gd name="connsiteY0" fmla="*/ 0 h 1758040"/>
              <a:gd name="connsiteX1" fmla="*/ 1881672 w 11676522"/>
              <a:gd name="connsiteY1" fmla="*/ 2887 h 1758040"/>
              <a:gd name="connsiteX2" fmla="*/ 1890245 w 11676522"/>
              <a:gd name="connsiteY2" fmla="*/ 1381399 h 1758040"/>
              <a:gd name="connsiteX3" fmla="*/ 1967396 w 11676522"/>
              <a:gd name="connsiteY3" fmla="*/ 1263106 h 1758040"/>
              <a:gd name="connsiteX4" fmla="*/ 4046109 w 11676522"/>
              <a:gd name="connsiteY4" fmla="*/ 1258409 h 1758040"/>
              <a:gd name="connsiteX5" fmla="*/ 4045153 w 11676522"/>
              <a:gd name="connsiteY5" fmla="*/ 720247 h 1758040"/>
              <a:gd name="connsiteX6" fmla="*/ 11676522 w 11676522"/>
              <a:gd name="connsiteY6" fmla="*/ 709598 h 1758040"/>
              <a:gd name="connsiteX7" fmla="*/ 11676522 w 11676522"/>
              <a:gd name="connsiteY7" fmla="*/ 1758040 h 1758040"/>
              <a:gd name="connsiteX8" fmla="*/ 0 w 11676522"/>
              <a:gd name="connsiteY8" fmla="*/ 1758040 h 1758040"/>
              <a:gd name="connsiteX9" fmla="*/ 1587 w 11676522"/>
              <a:gd name="connsiteY9" fmla="*/ 0 h 1758040"/>
              <a:gd name="connsiteX0" fmla="*/ 1587 w 11676522"/>
              <a:gd name="connsiteY0" fmla="*/ 0 h 1758040"/>
              <a:gd name="connsiteX1" fmla="*/ 1881672 w 11676522"/>
              <a:gd name="connsiteY1" fmla="*/ 2887 h 1758040"/>
              <a:gd name="connsiteX2" fmla="*/ 1890245 w 11676522"/>
              <a:gd name="connsiteY2" fmla="*/ 1381399 h 1758040"/>
              <a:gd name="connsiteX3" fmla="*/ 1994066 w 11676522"/>
              <a:gd name="connsiteY3" fmla="*/ 1361699 h 1758040"/>
              <a:gd name="connsiteX4" fmla="*/ 4046109 w 11676522"/>
              <a:gd name="connsiteY4" fmla="*/ 1258409 h 1758040"/>
              <a:gd name="connsiteX5" fmla="*/ 4045153 w 11676522"/>
              <a:gd name="connsiteY5" fmla="*/ 720247 h 1758040"/>
              <a:gd name="connsiteX6" fmla="*/ 11676522 w 11676522"/>
              <a:gd name="connsiteY6" fmla="*/ 709598 h 1758040"/>
              <a:gd name="connsiteX7" fmla="*/ 11676522 w 11676522"/>
              <a:gd name="connsiteY7" fmla="*/ 1758040 h 1758040"/>
              <a:gd name="connsiteX8" fmla="*/ 0 w 11676522"/>
              <a:gd name="connsiteY8" fmla="*/ 1758040 h 1758040"/>
              <a:gd name="connsiteX9" fmla="*/ 1587 w 11676522"/>
              <a:gd name="connsiteY9" fmla="*/ 0 h 1758040"/>
              <a:gd name="connsiteX0" fmla="*/ 1587 w 11676522"/>
              <a:gd name="connsiteY0" fmla="*/ 0 h 1758040"/>
              <a:gd name="connsiteX1" fmla="*/ 1881672 w 11676522"/>
              <a:gd name="connsiteY1" fmla="*/ 2887 h 1758040"/>
              <a:gd name="connsiteX2" fmla="*/ 1890245 w 11676522"/>
              <a:gd name="connsiteY2" fmla="*/ 1381399 h 1758040"/>
              <a:gd name="connsiteX3" fmla="*/ 4046109 w 11676522"/>
              <a:gd name="connsiteY3" fmla="*/ 1258409 h 1758040"/>
              <a:gd name="connsiteX4" fmla="*/ 4045153 w 11676522"/>
              <a:gd name="connsiteY4" fmla="*/ 720247 h 1758040"/>
              <a:gd name="connsiteX5" fmla="*/ 11676522 w 11676522"/>
              <a:gd name="connsiteY5" fmla="*/ 709598 h 1758040"/>
              <a:gd name="connsiteX6" fmla="*/ 11676522 w 11676522"/>
              <a:gd name="connsiteY6" fmla="*/ 1758040 h 1758040"/>
              <a:gd name="connsiteX7" fmla="*/ 0 w 11676522"/>
              <a:gd name="connsiteY7" fmla="*/ 1758040 h 1758040"/>
              <a:gd name="connsiteX8" fmla="*/ 1587 w 11676522"/>
              <a:gd name="connsiteY8" fmla="*/ 0 h 1758040"/>
              <a:gd name="connsiteX0" fmla="*/ 1587 w 11676522"/>
              <a:gd name="connsiteY0" fmla="*/ 0 h 1758040"/>
              <a:gd name="connsiteX1" fmla="*/ 1881672 w 11676522"/>
              <a:gd name="connsiteY1" fmla="*/ 2887 h 1758040"/>
              <a:gd name="connsiteX2" fmla="*/ 1890245 w 11676522"/>
              <a:gd name="connsiteY2" fmla="*/ 1381399 h 1758040"/>
              <a:gd name="connsiteX3" fmla="*/ 4049919 w 11676522"/>
              <a:gd name="connsiteY3" fmla="*/ 1377760 h 1758040"/>
              <a:gd name="connsiteX4" fmla="*/ 4045153 w 11676522"/>
              <a:gd name="connsiteY4" fmla="*/ 720247 h 1758040"/>
              <a:gd name="connsiteX5" fmla="*/ 11676522 w 11676522"/>
              <a:gd name="connsiteY5" fmla="*/ 709598 h 1758040"/>
              <a:gd name="connsiteX6" fmla="*/ 11676522 w 11676522"/>
              <a:gd name="connsiteY6" fmla="*/ 1758040 h 1758040"/>
              <a:gd name="connsiteX7" fmla="*/ 0 w 11676522"/>
              <a:gd name="connsiteY7" fmla="*/ 1758040 h 1758040"/>
              <a:gd name="connsiteX8" fmla="*/ 1587 w 11676522"/>
              <a:gd name="connsiteY8" fmla="*/ 0 h 1758040"/>
              <a:gd name="connsiteX0" fmla="*/ 1587 w 11676522"/>
              <a:gd name="connsiteY0" fmla="*/ 0 h 1758040"/>
              <a:gd name="connsiteX1" fmla="*/ 1881672 w 11676522"/>
              <a:gd name="connsiteY1" fmla="*/ 2887 h 1758040"/>
              <a:gd name="connsiteX2" fmla="*/ 1890245 w 11676522"/>
              <a:gd name="connsiteY2" fmla="*/ 1381399 h 1758040"/>
              <a:gd name="connsiteX3" fmla="*/ 4042299 w 11676522"/>
              <a:gd name="connsiteY3" fmla="*/ 1377760 h 1758040"/>
              <a:gd name="connsiteX4" fmla="*/ 4045153 w 11676522"/>
              <a:gd name="connsiteY4" fmla="*/ 720247 h 1758040"/>
              <a:gd name="connsiteX5" fmla="*/ 11676522 w 11676522"/>
              <a:gd name="connsiteY5" fmla="*/ 709598 h 1758040"/>
              <a:gd name="connsiteX6" fmla="*/ 11676522 w 11676522"/>
              <a:gd name="connsiteY6" fmla="*/ 1758040 h 1758040"/>
              <a:gd name="connsiteX7" fmla="*/ 0 w 11676522"/>
              <a:gd name="connsiteY7" fmla="*/ 1758040 h 1758040"/>
              <a:gd name="connsiteX8" fmla="*/ 1587 w 11676522"/>
              <a:gd name="connsiteY8" fmla="*/ 0 h 1758040"/>
              <a:gd name="connsiteX0" fmla="*/ 1587 w 11676522"/>
              <a:gd name="connsiteY0" fmla="*/ 0 h 1758040"/>
              <a:gd name="connsiteX1" fmla="*/ 1900722 w 11676522"/>
              <a:gd name="connsiteY1" fmla="*/ 111860 h 1758040"/>
              <a:gd name="connsiteX2" fmla="*/ 1890245 w 11676522"/>
              <a:gd name="connsiteY2" fmla="*/ 1381399 h 1758040"/>
              <a:gd name="connsiteX3" fmla="*/ 4042299 w 11676522"/>
              <a:gd name="connsiteY3" fmla="*/ 1377760 h 1758040"/>
              <a:gd name="connsiteX4" fmla="*/ 4045153 w 11676522"/>
              <a:gd name="connsiteY4" fmla="*/ 720247 h 1758040"/>
              <a:gd name="connsiteX5" fmla="*/ 11676522 w 11676522"/>
              <a:gd name="connsiteY5" fmla="*/ 709598 h 1758040"/>
              <a:gd name="connsiteX6" fmla="*/ 11676522 w 11676522"/>
              <a:gd name="connsiteY6" fmla="*/ 1758040 h 1758040"/>
              <a:gd name="connsiteX7" fmla="*/ 0 w 11676522"/>
              <a:gd name="connsiteY7" fmla="*/ 1758040 h 1758040"/>
              <a:gd name="connsiteX8" fmla="*/ 1587 w 11676522"/>
              <a:gd name="connsiteY8" fmla="*/ 0 h 1758040"/>
              <a:gd name="connsiteX0" fmla="*/ 5397 w 11676522"/>
              <a:gd name="connsiteY0" fmla="*/ 0 h 1654257"/>
              <a:gd name="connsiteX1" fmla="*/ 1900722 w 11676522"/>
              <a:gd name="connsiteY1" fmla="*/ 8077 h 1654257"/>
              <a:gd name="connsiteX2" fmla="*/ 1890245 w 11676522"/>
              <a:gd name="connsiteY2" fmla="*/ 1277616 h 1654257"/>
              <a:gd name="connsiteX3" fmla="*/ 4042299 w 11676522"/>
              <a:gd name="connsiteY3" fmla="*/ 1273977 h 1654257"/>
              <a:gd name="connsiteX4" fmla="*/ 4045153 w 11676522"/>
              <a:gd name="connsiteY4" fmla="*/ 616464 h 1654257"/>
              <a:gd name="connsiteX5" fmla="*/ 11676522 w 11676522"/>
              <a:gd name="connsiteY5" fmla="*/ 605815 h 1654257"/>
              <a:gd name="connsiteX6" fmla="*/ 11676522 w 11676522"/>
              <a:gd name="connsiteY6" fmla="*/ 1654257 h 1654257"/>
              <a:gd name="connsiteX7" fmla="*/ 0 w 11676522"/>
              <a:gd name="connsiteY7" fmla="*/ 1654257 h 1654257"/>
              <a:gd name="connsiteX8" fmla="*/ 5397 w 11676522"/>
              <a:gd name="connsiteY8" fmla="*/ 0 h 1654257"/>
              <a:gd name="connsiteX0" fmla="*/ 5397 w 11676522"/>
              <a:gd name="connsiteY0" fmla="*/ 0 h 1654257"/>
              <a:gd name="connsiteX1" fmla="*/ 1900722 w 11676522"/>
              <a:gd name="connsiteY1" fmla="*/ 8077 h 1654257"/>
              <a:gd name="connsiteX2" fmla="*/ 1890245 w 11676522"/>
              <a:gd name="connsiteY2" fmla="*/ 1277616 h 1654257"/>
              <a:gd name="connsiteX3" fmla="*/ 4042299 w 11676522"/>
              <a:gd name="connsiteY3" fmla="*/ 1273977 h 1654257"/>
              <a:gd name="connsiteX4" fmla="*/ 4045153 w 11676522"/>
              <a:gd name="connsiteY4" fmla="*/ 404483 h 1654257"/>
              <a:gd name="connsiteX5" fmla="*/ 11676522 w 11676522"/>
              <a:gd name="connsiteY5" fmla="*/ 605815 h 1654257"/>
              <a:gd name="connsiteX6" fmla="*/ 11676522 w 11676522"/>
              <a:gd name="connsiteY6" fmla="*/ 1654257 h 1654257"/>
              <a:gd name="connsiteX7" fmla="*/ 0 w 11676522"/>
              <a:gd name="connsiteY7" fmla="*/ 1654257 h 1654257"/>
              <a:gd name="connsiteX8" fmla="*/ 5397 w 11676522"/>
              <a:gd name="connsiteY8" fmla="*/ 0 h 1654257"/>
              <a:gd name="connsiteX0" fmla="*/ 5397 w 11705636"/>
              <a:gd name="connsiteY0" fmla="*/ 0 h 1654257"/>
              <a:gd name="connsiteX1" fmla="*/ 1900722 w 11705636"/>
              <a:gd name="connsiteY1" fmla="*/ 8077 h 1654257"/>
              <a:gd name="connsiteX2" fmla="*/ 1890245 w 11705636"/>
              <a:gd name="connsiteY2" fmla="*/ 1277616 h 1654257"/>
              <a:gd name="connsiteX3" fmla="*/ 4042299 w 11705636"/>
              <a:gd name="connsiteY3" fmla="*/ 1273977 h 1654257"/>
              <a:gd name="connsiteX4" fmla="*/ 4045153 w 11705636"/>
              <a:gd name="connsiteY4" fmla="*/ 404483 h 1654257"/>
              <a:gd name="connsiteX5" fmla="*/ 11705636 w 11705636"/>
              <a:gd name="connsiteY5" fmla="*/ 367336 h 1654257"/>
              <a:gd name="connsiteX6" fmla="*/ 11676522 w 11705636"/>
              <a:gd name="connsiteY6" fmla="*/ 1654257 h 1654257"/>
              <a:gd name="connsiteX7" fmla="*/ 0 w 11705636"/>
              <a:gd name="connsiteY7" fmla="*/ 1654257 h 1654257"/>
              <a:gd name="connsiteX8" fmla="*/ 5397 w 11705636"/>
              <a:gd name="connsiteY8" fmla="*/ 0 h 1654257"/>
              <a:gd name="connsiteX0" fmla="*/ 5397 w 11676522"/>
              <a:gd name="connsiteY0" fmla="*/ 0 h 1654257"/>
              <a:gd name="connsiteX1" fmla="*/ 1900722 w 11676522"/>
              <a:gd name="connsiteY1" fmla="*/ 8077 h 1654257"/>
              <a:gd name="connsiteX2" fmla="*/ 1890245 w 11676522"/>
              <a:gd name="connsiteY2" fmla="*/ 1277616 h 1654257"/>
              <a:gd name="connsiteX3" fmla="*/ 4042299 w 11676522"/>
              <a:gd name="connsiteY3" fmla="*/ 1273977 h 1654257"/>
              <a:gd name="connsiteX4" fmla="*/ 4045153 w 11676522"/>
              <a:gd name="connsiteY4" fmla="*/ 404483 h 1654257"/>
              <a:gd name="connsiteX5" fmla="*/ 11666817 w 11676522"/>
              <a:gd name="connsiteY5" fmla="*/ 367336 h 1654257"/>
              <a:gd name="connsiteX6" fmla="*/ 11676522 w 11676522"/>
              <a:gd name="connsiteY6" fmla="*/ 1654257 h 1654257"/>
              <a:gd name="connsiteX7" fmla="*/ 0 w 11676522"/>
              <a:gd name="connsiteY7" fmla="*/ 1654257 h 1654257"/>
              <a:gd name="connsiteX8" fmla="*/ 5397 w 11676522"/>
              <a:gd name="connsiteY8" fmla="*/ 0 h 1654257"/>
              <a:gd name="connsiteX0" fmla="*/ 5397 w 11695931"/>
              <a:gd name="connsiteY0" fmla="*/ 0 h 1654257"/>
              <a:gd name="connsiteX1" fmla="*/ 1900722 w 11695931"/>
              <a:gd name="connsiteY1" fmla="*/ 8077 h 1654257"/>
              <a:gd name="connsiteX2" fmla="*/ 1890245 w 11695931"/>
              <a:gd name="connsiteY2" fmla="*/ 1277616 h 1654257"/>
              <a:gd name="connsiteX3" fmla="*/ 4042299 w 11695931"/>
              <a:gd name="connsiteY3" fmla="*/ 1273977 h 1654257"/>
              <a:gd name="connsiteX4" fmla="*/ 4045153 w 11695931"/>
              <a:gd name="connsiteY4" fmla="*/ 404483 h 1654257"/>
              <a:gd name="connsiteX5" fmla="*/ 11695931 w 11695931"/>
              <a:gd name="connsiteY5" fmla="*/ 433581 h 1654257"/>
              <a:gd name="connsiteX6" fmla="*/ 11676522 w 11695931"/>
              <a:gd name="connsiteY6" fmla="*/ 1654257 h 1654257"/>
              <a:gd name="connsiteX7" fmla="*/ 0 w 11695931"/>
              <a:gd name="connsiteY7" fmla="*/ 1654257 h 1654257"/>
              <a:gd name="connsiteX8" fmla="*/ 5397 w 11695931"/>
              <a:gd name="connsiteY8" fmla="*/ 0 h 1654257"/>
              <a:gd name="connsiteX0" fmla="*/ 5397 w 11676522"/>
              <a:gd name="connsiteY0" fmla="*/ 0 h 1654257"/>
              <a:gd name="connsiteX1" fmla="*/ 1900722 w 11676522"/>
              <a:gd name="connsiteY1" fmla="*/ 8077 h 1654257"/>
              <a:gd name="connsiteX2" fmla="*/ 1890245 w 11676522"/>
              <a:gd name="connsiteY2" fmla="*/ 1277616 h 1654257"/>
              <a:gd name="connsiteX3" fmla="*/ 4042299 w 11676522"/>
              <a:gd name="connsiteY3" fmla="*/ 1273977 h 1654257"/>
              <a:gd name="connsiteX4" fmla="*/ 4045153 w 11676522"/>
              <a:gd name="connsiteY4" fmla="*/ 404483 h 1654257"/>
              <a:gd name="connsiteX5" fmla="*/ 11676522 w 11676522"/>
              <a:gd name="connsiteY5" fmla="*/ 420332 h 1654257"/>
              <a:gd name="connsiteX6" fmla="*/ 11676522 w 11676522"/>
              <a:gd name="connsiteY6" fmla="*/ 1654257 h 1654257"/>
              <a:gd name="connsiteX7" fmla="*/ 0 w 11676522"/>
              <a:gd name="connsiteY7" fmla="*/ 1654257 h 1654257"/>
              <a:gd name="connsiteX8" fmla="*/ 5397 w 11676522"/>
              <a:gd name="connsiteY8" fmla="*/ 0 h 1654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76522" h="1654257">
                <a:moveTo>
                  <a:pt x="5397" y="0"/>
                </a:moveTo>
                <a:lnTo>
                  <a:pt x="1900722" y="8077"/>
                </a:lnTo>
                <a:cubicBezTo>
                  <a:pt x="1903580" y="427797"/>
                  <a:pt x="1887387" y="857896"/>
                  <a:pt x="1890245" y="1277616"/>
                </a:cubicBezTo>
                <a:lnTo>
                  <a:pt x="4042299" y="1273977"/>
                </a:lnTo>
                <a:cubicBezTo>
                  <a:pt x="4043093" y="1093796"/>
                  <a:pt x="4044359" y="584664"/>
                  <a:pt x="4045153" y="404483"/>
                </a:cubicBezTo>
                <a:lnTo>
                  <a:pt x="11676522" y="420332"/>
                </a:lnTo>
                <a:lnTo>
                  <a:pt x="11676522" y="1654257"/>
                </a:lnTo>
                <a:lnTo>
                  <a:pt x="0" y="1654257"/>
                </a:lnTo>
                <a:lnTo>
                  <a:pt x="5397" y="0"/>
                </a:lnTo>
                <a:close/>
              </a:path>
            </a:pathLst>
          </a:custGeom>
          <a:solidFill>
            <a:srgbClr val="DDF0FF"/>
          </a:solidFill>
          <a:ln w="19050" cap="flat" cmpd="sng" algn="ctr">
            <a:solidFill>
              <a:srgbClr val="5C2D91"/>
            </a:solidFill>
            <a:prstDash val="solid"/>
          </a:ln>
          <a:effectLst/>
        </p:spPr>
        <p:txBody>
          <a:bodyPr lIns="45720" rIns="45720" rtlCol="0" anchor="t"/>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cxnSp>
        <p:nvCxnSpPr>
          <p:cNvPr id="283" name="Straight Connector 282">
            <a:extLst>
              <a:ext uri="{FF2B5EF4-FFF2-40B4-BE49-F238E27FC236}">
                <a16:creationId xmlns:a16="http://schemas.microsoft.com/office/drawing/2014/main" id="{B25D9553-B9EF-4CCC-AA63-3119F95F3802}"/>
              </a:ext>
              <a:ext uri="{C183D7F6-B498-43B3-948B-1728B52AA6E4}">
                <adec:decorative xmlns:adec="http://schemas.microsoft.com/office/drawing/2017/decorative" val="1"/>
              </a:ext>
            </a:extLst>
          </p:cNvPr>
          <p:cNvCxnSpPr>
            <a:cxnSpLocks/>
          </p:cNvCxnSpPr>
          <p:nvPr/>
        </p:nvCxnSpPr>
        <p:spPr>
          <a:xfrm>
            <a:off x="442653" y="5319865"/>
            <a:ext cx="11460195" cy="0"/>
          </a:xfrm>
          <a:prstGeom prst="line">
            <a:avLst/>
          </a:prstGeom>
          <a:ln w="28575">
            <a:gradFill flip="none" rotWithShape="1">
              <a:gsLst>
                <a:gs pos="0">
                  <a:schemeClr val="accent1">
                    <a:lumMod val="75000"/>
                    <a:alpha val="0"/>
                  </a:schemeClr>
                </a:gs>
                <a:gs pos="97000">
                  <a:srgbClr val="005A9F"/>
                </a:gs>
                <a:gs pos="14000">
                  <a:schemeClr val="accent1">
                    <a:lumMod val="75000"/>
                  </a:schemeClr>
                </a:gs>
                <a:gs pos="100000">
                  <a:schemeClr val="accent1">
                    <a:lumMod val="75000"/>
                    <a:alpha val="0"/>
                  </a:schemeClr>
                </a:gs>
              </a:gsLst>
              <a:lin ang="0" scaled="1"/>
              <a:tileRect/>
            </a:gra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7" name="Connector: Elbow 176">
            <a:extLst>
              <a:ext uri="{FF2B5EF4-FFF2-40B4-BE49-F238E27FC236}">
                <a16:creationId xmlns:a16="http://schemas.microsoft.com/office/drawing/2014/main" id="{146833F5-AACC-4822-9115-42F9854EC099}"/>
              </a:ext>
              <a:ext uri="{C183D7F6-B498-43B3-948B-1728B52AA6E4}">
                <adec:decorative xmlns:adec="http://schemas.microsoft.com/office/drawing/2017/decorative" val="1"/>
              </a:ext>
            </a:extLst>
          </p:cNvPr>
          <p:cNvCxnSpPr>
            <a:cxnSpLocks/>
            <a:stCxn id="2059" idx="2"/>
            <a:endCxn id="281" idx="1"/>
          </p:cNvCxnSpPr>
          <p:nvPr/>
        </p:nvCxnSpPr>
        <p:spPr>
          <a:xfrm rot="10800000" flipH="1" flipV="1">
            <a:off x="239525" y="1954858"/>
            <a:ext cx="2840379" cy="3364775"/>
          </a:xfrm>
          <a:prstGeom prst="bentConnector3">
            <a:avLst>
              <a:gd name="adj1" fmla="val -5067"/>
            </a:avLst>
          </a:prstGeom>
          <a:noFill/>
          <a:ln w="28575" cap="flat" cmpd="sng" algn="ctr">
            <a:gradFill flip="none" rotWithShape="1">
              <a:gsLst>
                <a:gs pos="0">
                  <a:srgbClr val="5C2D91"/>
                </a:gs>
                <a:gs pos="55000">
                  <a:srgbClr val="005A9F"/>
                </a:gs>
              </a:gsLst>
              <a:lin ang="0" scaled="1"/>
              <a:tileRect/>
            </a:gradFill>
            <a:prstDash val="solid"/>
            <a:headEnd type="none"/>
            <a:tailEnd type="none"/>
          </a:ln>
          <a:effectLst/>
        </p:spPr>
      </p:cxnSp>
      <p:grpSp>
        <p:nvGrpSpPr>
          <p:cNvPr id="19" name="Group 18">
            <a:extLst>
              <a:ext uri="{FF2B5EF4-FFF2-40B4-BE49-F238E27FC236}">
                <a16:creationId xmlns:a16="http://schemas.microsoft.com/office/drawing/2014/main" id="{242CC789-C98E-44FF-8F03-4FBE8A3672CA}"/>
              </a:ext>
              <a:ext uri="{C183D7F6-B498-43B3-948B-1728B52AA6E4}">
                <adec:decorative xmlns:adec="http://schemas.microsoft.com/office/drawing/2017/decorative" val="1"/>
              </a:ext>
            </a:extLst>
          </p:cNvPr>
          <p:cNvGrpSpPr/>
          <p:nvPr/>
        </p:nvGrpSpPr>
        <p:grpSpPr>
          <a:xfrm>
            <a:off x="3079905" y="5198831"/>
            <a:ext cx="4751685" cy="749766"/>
            <a:chOff x="3079905" y="5198831"/>
            <a:chExt cx="4751685" cy="749766"/>
          </a:xfrm>
        </p:grpSpPr>
        <p:sp>
          <p:nvSpPr>
            <p:cNvPr id="278" name="Rounded Rectangle 1457">
              <a:extLst>
                <a:ext uri="{FF2B5EF4-FFF2-40B4-BE49-F238E27FC236}">
                  <a16:creationId xmlns:a16="http://schemas.microsoft.com/office/drawing/2014/main" id="{088315D5-3362-497C-8A6A-E8FC89E77958}"/>
                </a:ext>
              </a:extLst>
            </p:cNvPr>
            <p:cNvSpPr/>
            <p:nvPr/>
          </p:nvSpPr>
          <p:spPr>
            <a:xfrm>
              <a:off x="4447150" y="5536859"/>
              <a:ext cx="1729390" cy="411738"/>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Threat &amp; Vulnerability Management</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Integrated data classification</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Threat analytics on top attacks</a:t>
              </a:r>
            </a:p>
          </p:txBody>
        </p:sp>
        <p:sp>
          <p:nvSpPr>
            <p:cNvPr id="280" name="Rounded Rectangle 1457">
              <a:extLst>
                <a:ext uri="{FF2B5EF4-FFF2-40B4-BE49-F238E27FC236}">
                  <a16:creationId xmlns:a16="http://schemas.microsoft.com/office/drawing/2014/main" id="{4DA82741-B6E2-4967-AF7E-11D810E2A68C}"/>
                </a:ext>
              </a:extLst>
            </p:cNvPr>
            <p:cNvSpPr/>
            <p:nvPr/>
          </p:nvSpPr>
          <p:spPr>
            <a:xfrm>
              <a:off x="6073371" y="5529937"/>
              <a:ext cx="1758219" cy="342306"/>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Advanced Detection &amp; Remediation</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Automated Investigation &amp; Remediation</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1"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Advanced Threat Hunting</a:t>
              </a:r>
            </a:p>
          </p:txBody>
        </p:sp>
        <p:sp>
          <p:nvSpPr>
            <p:cNvPr id="281" name="TextBox 280">
              <a:extLst>
                <a:ext uri="{FF2B5EF4-FFF2-40B4-BE49-F238E27FC236}">
                  <a16:creationId xmlns:a16="http://schemas.microsoft.com/office/drawing/2014/main" id="{84F46F04-D91C-43D8-B0ED-F966E5F76CD2}"/>
                </a:ext>
              </a:extLst>
            </p:cNvPr>
            <p:cNvSpPr txBox="1"/>
            <p:nvPr/>
          </p:nvSpPr>
          <p:spPr>
            <a:xfrm>
              <a:off x="3079905" y="5198831"/>
              <a:ext cx="3758603" cy="241605"/>
            </a:xfrm>
            <a:prstGeom prst="rect">
              <a:avLst/>
            </a:prstGeom>
            <a:solidFill>
              <a:srgbClr val="DDF0FF"/>
            </a:solidFill>
          </p:spPr>
          <p:txBody>
            <a:bodyPr wrap="square">
              <a:spAutoFit/>
            </a:bodyPr>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lang="en-US" sz="1000" b="1">
                  <a:gradFill>
                    <a:gsLst>
                      <a:gs pos="0">
                        <a:srgbClr val="000000"/>
                      </a:gs>
                      <a:gs pos="100000">
                        <a:srgbClr val="000000"/>
                      </a:gs>
                    </a:gsLst>
                    <a:lin ang="5400000" scaled="1"/>
                  </a:gradFill>
                  <a:latin typeface="Segoe UI"/>
                  <a:cs typeface="Segoe UI" pitchFamily="34" charset="0"/>
                </a:rPr>
                <a:t>Microsoft Defender XDR </a:t>
              </a:r>
              <a:r>
                <a:rPr kumimoji="0" lang="en-US" sz="1000" b="1" i="1" u="none" strike="noStrike" kern="0" cap="none" spc="0" normalizeH="0" baseline="0" noProof="0">
                  <a:ln>
                    <a:noFill/>
                  </a:ln>
                  <a:gradFill>
                    <a:gsLst>
                      <a:gs pos="0">
                        <a:srgbClr val="000000"/>
                      </a:gs>
                      <a:gs pos="100000">
                        <a:srgbClr val="000000"/>
                      </a:gs>
                    </a:gsLst>
                    <a:lin ang="5400000" scaled="1"/>
                  </a:gradFill>
                  <a:effectLst/>
                  <a:uLnTx/>
                  <a:uFillTx/>
                  <a:latin typeface="+mj-lt"/>
                  <a:ea typeface="+mn-ea"/>
                  <a:cs typeface="Segoe UI" panose="020B0502040204020203" pitchFamily="34" charset="0"/>
                </a:rPr>
                <a:t>- Extended Detection and Response</a:t>
              </a:r>
              <a:endParaRPr kumimoji="0" lang="en-US" sz="1000" b="0" i="1" u="none" strike="noStrike" kern="0" cap="none" spc="0" normalizeH="0" baseline="0" noProof="0">
                <a:ln>
                  <a:noFill/>
                </a:ln>
                <a:gradFill>
                  <a:gsLst>
                    <a:gs pos="0">
                      <a:srgbClr val="000000"/>
                    </a:gs>
                    <a:gs pos="100000">
                      <a:srgbClr val="000000"/>
                    </a:gs>
                  </a:gsLst>
                  <a:lin ang="5400000" scaled="1"/>
                </a:gradFill>
                <a:effectLst/>
                <a:uLnTx/>
                <a:uFillTx/>
                <a:latin typeface="+mj-lt"/>
                <a:ea typeface="+mn-ea"/>
                <a:cs typeface="Segoe UI" panose="020B0502040204020203" pitchFamily="34" charset="0"/>
              </a:endParaRPr>
            </a:p>
          </p:txBody>
        </p:sp>
        <p:sp>
          <p:nvSpPr>
            <p:cNvPr id="258" name="TextBox 257">
              <a:extLst>
                <a:ext uri="{FF2B5EF4-FFF2-40B4-BE49-F238E27FC236}">
                  <a16:creationId xmlns:a16="http://schemas.microsoft.com/office/drawing/2014/main" id="{A84561C7-D996-43E1-B94B-BAB9E7C552A2}"/>
                </a:ext>
              </a:extLst>
            </p:cNvPr>
            <p:cNvSpPr txBox="1"/>
            <p:nvPr/>
          </p:nvSpPr>
          <p:spPr>
            <a:xfrm>
              <a:off x="4507624" y="5371262"/>
              <a:ext cx="2938546" cy="196849"/>
            </a:xfrm>
            <a:prstGeom prst="rect">
              <a:avLst/>
            </a:prstGeom>
            <a:noFill/>
          </p:spPr>
          <p:txBody>
            <a:bodyPr wrap="square">
              <a:spAutoFit/>
            </a:bodyPr>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670" b="0" i="1" u="none" strike="noStrike" kern="1200" cap="none" spc="0" normalizeH="0" baseline="0" noProof="0">
                  <a:ln>
                    <a:noFill/>
                  </a:ln>
                  <a:gradFill>
                    <a:gsLst>
                      <a:gs pos="0">
                        <a:srgbClr val="000000"/>
                      </a:gs>
                      <a:gs pos="100000">
                        <a:srgbClr val="000000"/>
                      </a:gs>
                    </a:gsLst>
                    <a:lin ang="5400000" scaled="1"/>
                  </a:gradFill>
                  <a:effectLst/>
                  <a:uLnTx/>
                  <a:uFillTx/>
                  <a:latin typeface="Segoe UI Semibold" panose="020B0702040204020203" pitchFamily="34" charset="0"/>
                  <a:ea typeface="+mn-ea"/>
                  <a:cs typeface="Segoe UI Semibold" panose="020B0702040204020203" pitchFamily="34" charset="0"/>
                </a:rPr>
                <a:t>Threat visibility and capabilities tailored to resources</a:t>
              </a:r>
            </a:p>
          </p:txBody>
        </p:sp>
      </p:grpSp>
      <p:grpSp>
        <p:nvGrpSpPr>
          <p:cNvPr id="17" name="Group 16">
            <a:extLst>
              <a:ext uri="{FF2B5EF4-FFF2-40B4-BE49-F238E27FC236}">
                <a16:creationId xmlns:a16="http://schemas.microsoft.com/office/drawing/2014/main" id="{D136635E-4A45-44CD-8A9E-916ADDE2BA46}"/>
              </a:ext>
              <a:ext uri="{C183D7F6-B498-43B3-948B-1728B52AA6E4}">
                <adec:decorative xmlns:adec="http://schemas.microsoft.com/office/drawing/2017/decorative" val="1"/>
              </a:ext>
            </a:extLst>
          </p:cNvPr>
          <p:cNvGrpSpPr/>
          <p:nvPr/>
        </p:nvGrpSpPr>
        <p:grpSpPr>
          <a:xfrm>
            <a:off x="7803485" y="5191369"/>
            <a:ext cx="1891052" cy="846614"/>
            <a:chOff x="7803485" y="5191369"/>
            <a:chExt cx="1891052" cy="846614"/>
          </a:xfrm>
        </p:grpSpPr>
        <p:sp>
          <p:nvSpPr>
            <p:cNvPr id="282" name="TextBox 281">
              <a:extLst>
                <a:ext uri="{FF2B5EF4-FFF2-40B4-BE49-F238E27FC236}">
                  <a16:creationId xmlns:a16="http://schemas.microsoft.com/office/drawing/2014/main" id="{1367B314-AFE2-4E06-84F6-14121BAF2917}"/>
                </a:ext>
              </a:extLst>
            </p:cNvPr>
            <p:cNvSpPr txBox="1"/>
            <p:nvPr/>
          </p:nvSpPr>
          <p:spPr>
            <a:xfrm>
              <a:off x="7930622" y="5191369"/>
              <a:ext cx="1619648" cy="246221"/>
            </a:xfrm>
            <a:prstGeom prst="rect">
              <a:avLst/>
            </a:prstGeom>
            <a:solidFill>
              <a:srgbClr val="DDF0FF"/>
            </a:solidFill>
          </p:spPr>
          <p:txBody>
            <a:bodyPr wrap="square" lIns="0" rIns="0" anchor="ctr">
              <a:noAutofit/>
            </a:bodyPr>
            <a:lstStyle>
              <a:defPPr>
                <a:defRPr lang="en-US"/>
              </a:defPPr>
              <a:lvl1pPr marR="0" lvl="0" indent="0" algn="ctr" fontAlgn="auto">
                <a:lnSpc>
                  <a:spcPct val="97000"/>
                </a:lnSpc>
                <a:spcBef>
                  <a:spcPts val="0"/>
                </a:spcBef>
                <a:spcAft>
                  <a:spcPts val="100"/>
                </a:spcAft>
                <a:buClrTx/>
                <a:buSzTx/>
                <a:buFontTx/>
                <a:buNone/>
                <a:tabLst>
                  <a:tab pos="571500" algn="l"/>
                </a:tabLst>
                <a:defRPr kumimoji="0" sz="700" b="1" i="1" u="none" strike="noStrike" kern="0" cap="none" spc="0" normalizeH="0" baseline="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a:gradFill>
                    <a:gsLst>
                      <a:gs pos="0">
                        <a:srgbClr val="000000"/>
                      </a:gs>
                      <a:gs pos="100000">
                        <a:srgbClr val="000000"/>
                      </a:gs>
                    </a:gsLst>
                    <a:lin ang="5400000" scaled="1"/>
                  </a:gradFill>
                  <a:latin typeface="+mj-lt"/>
                  <a:cs typeface="Segoe UI" panose="020B0502040204020203" pitchFamily="34" charset="0"/>
                </a:rPr>
                <a:t>Microsoft Defender for Cloud</a:t>
              </a:r>
            </a:p>
          </p:txBody>
        </p:sp>
        <p:sp>
          <p:nvSpPr>
            <p:cNvPr id="265" name="TextBox 264">
              <a:extLst>
                <a:ext uri="{FF2B5EF4-FFF2-40B4-BE49-F238E27FC236}">
                  <a16:creationId xmlns:a16="http://schemas.microsoft.com/office/drawing/2014/main" id="{0E2EBFEC-ACFC-40BA-9804-DA7A06CAAA99}"/>
                </a:ext>
              </a:extLst>
            </p:cNvPr>
            <p:cNvSpPr txBox="1"/>
            <p:nvPr/>
          </p:nvSpPr>
          <p:spPr>
            <a:xfrm>
              <a:off x="7803485" y="5365206"/>
              <a:ext cx="1891052" cy="196849"/>
            </a:xfrm>
            <a:prstGeom prst="rect">
              <a:avLst/>
            </a:prstGeom>
            <a:noFill/>
          </p:spPr>
          <p:txBody>
            <a:bodyPr wrap="square" lIns="0" rIns="0">
              <a:spAutoFit/>
            </a:bodyPr>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700" b="0" i="0" u="none" strike="noStrike" kern="1200" cap="none" spc="0" normalizeH="0" baseline="0" noProof="0">
                  <a:ln>
                    <a:noFill/>
                  </a:ln>
                  <a:gradFill>
                    <a:gsLst>
                      <a:gs pos="0">
                        <a:srgbClr val="000000"/>
                      </a:gs>
                      <a:gs pos="100000">
                        <a:srgbClr val="000000"/>
                      </a:gs>
                    </a:gsLst>
                    <a:lin ang="5400000" scaled="1"/>
                  </a:gradFill>
                  <a:effectLst/>
                  <a:uLnTx/>
                  <a:uFillTx/>
                  <a:latin typeface="Segoe UI Semibold" panose="020B0702040204020203" pitchFamily="34" charset="0"/>
                  <a:ea typeface="+mn-ea"/>
                  <a:cs typeface="Segoe UI Semibold" panose="020B0702040204020203" pitchFamily="34" charset="0"/>
                </a:rPr>
                <a:t>IaaS, PaaS, and On-Premises</a:t>
              </a:r>
            </a:p>
          </p:txBody>
        </p:sp>
        <p:sp>
          <p:nvSpPr>
            <p:cNvPr id="53" name="Rounded Rectangle 1457">
              <a:extLst>
                <a:ext uri="{FF2B5EF4-FFF2-40B4-BE49-F238E27FC236}">
                  <a16:creationId xmlns:a16="http://schemas.microsoft.com/office/drawing/2014/main" id="{7A0E43A7-643A-444C-9A42-53F08FEC756D}"/>
                </a:ext>
              </a:extLst>
            </p:cNvPr>
            <p:cNvSpPr/>
            <p:nvPr/>
          </p:nvSpPr>
          <p:spPr>
            <a:xfrm>
              <a:off x="7982264" y="5529937"/>
              <a:ext cx="1601266" cy="508046"/>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VMs, Servers, App Environments</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Storage and Databases</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Containers and Orchestration</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DevOps, APIs, CI/CD, and more</a:t>
              </a:r>
            </a:p>
          </p:txBody>
        </p:sp>
      </p:grpSp>
      <p:sp>
        <p:nvSpPr>
          <p:cNvPr id="167" name="Rectangle 166">
            <a:hlinkClick r:id="rId8"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0AF2F62A-060C-4CD7-BC47-71570D5ACBA4}"/>
              </a:ext>
              <a:ext uri="{C183D7F6-B498-43B3-948B-1728B52AA6E4}">
                <adec:decorative xmlns:adec="http://schemas.microsoft.com/office/drawing/2017/decorative" val="1"/>
              </a:ext>
            </a:extLst>
          </p:cNvPr>
          <p:cNvSpPr/>
          <p:nvPr/>
        </p:nvSpPr>
        <p:spPr>
          <a:xfrm>
            <a:off x="297275" y="5451056"/>
            <a:ext cx="1802368" cy="844212"/>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t">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97000"/>
              </a:lnSpc>
              <a:spcBef>
                <a:spcPts val="0"/>
              </a:spcBef>
              <a:spcAft>
                <a:spcPts val="100"/>
              </a:spcAft>
              <a:buClrTx/>
              <a:buSzTx/>
              <a:buFontTx/>
              <a:buNone/>
              <a:tabLst>
                <a:tab pos="1028700" algn="l"/>
              </a:tabLst>
              <a:defRPr/>
            </a:pPr>
            <a:r>
              <a:rPr kumimoji="0" lang="en-US" sz="750" b="1"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 </a:t>
            </a:r>
            <a:r>
              <a:rPr kumimoji="0" lang="en-US" sz="750" b="1"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Segoe UI" pitchFamily="34" charset="0"/>
                <a:cs typeface="Segoe UI" pitchFamily="34" charset="0"/>
              </a:rPr>
              <a:t>Microsoft Defender for Endpoint</a:t>
            </a:r>
          </a:p>
          <a:p>
            <a:pPr marL="0" marR="0" lvl="0" indent="0" algn="ctr" defTabSz="914400" rtl="0" eaLnBrk="1" fontAlgn="auto" latinLnBrk="0" hangingPunct="1">
              <a:lnSpc>
                <a:spcPct val="97000"/>
              </a:lnSpc>
              <a:spcBef>
                <a:spcPts val="0"/>
              </a:spcBef>
              <a:spcAft>
                <a:spcPts val="600"/>
              </a:spcAft>
              <a:buClrTx/>
              <a:buSzTx/>
              <a:buFontTx/>
              <a:buNone/>
              <a:tabLst>
                <a:tab pos="571500" algn="l"/>
              </a:tabLst>
              <a:defRPr/>
            </a:pPr>
            <a:r>
              <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Semibold" panose="020B0702040204020203" pitchFamily="34" charset="0"/>
                <a:ea typeface="+mn-ea"/>
                <a:cs typeface="Segoe UI Semibold" panose="020B0702040204020203" pitchFamily="34" charset="0"/>
              </a:rPr>
              <a:t>Unified Endpoint Security</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Endpoint Detection &amp; Response (EDR)</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Data Loss Protection (DLP)</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Web Content Filtering</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Threat &amp; Vuln Management</a:t>
            </a:r>
            <a:endPar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Semibold" panose="020B0702040204020203" pitchFamily="34" charset="0"/>
              <a:ea typeface="+mn-ea"/>
              <a:cs typeface="Segoe UI Semibold" panose="020B0702040204020203" pitchFamily="34" charset="0"/>
            </a:endParaRP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Semibold" panose="020B0702040204020203" pitchFamily="34" charset="0"/>
              <a:ea typeface="+mn-ea"/>
              <a:cs typeface="Segoe UI Semibold" panose="020B0702040204020203" pitchFamily="34" charset="0"/>
            </a:endParaRPr>
          </a:p>
          <a:p>
            <a:pPr marL="0" marR="0" lvl="0" indent="0" algn="ctr" defTabSz="914400" rtl="0" eaLnBrk="1" fontAlgn="auto" latinLnBrk="0" hangingPunct="1">
              <a:lnSpc>
                <a:spcPct val="97000"/>
              </a:lnSpc>
              <a:spcBef>
                <a:spcPts val="0"/>
              </a:spcBef>
              <a:spcAft>
                <a:spcPts val="300"/>
              </a:spcAft>
              <a:buClrTx/>
              <a:buSzTx/>
              <a:buFontTx/>
              <a:buNone/>
              <a:tabLst>
                <a:tab pos="1028700" algn="l"/>
              </a:tabLst>
              <a:defRPr/>
            </a:pPr>
            <a:endPar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82" name="Group 81">
            <a:extLst>
              <a:ext uri="{FF2B5EF4-FFF2-40B4-BE49-F238E27FC236}">
                <a16:creationId xmlns:a16="http://schemas.microsoft.com/office/drawing/2014/main" id="{7E648449-C5BC-46F6-AF45-62D5A2AF775E}"/>
              </a:ext>
              <a:ext uri="{C183D7F6-B498-43B3-948B-1728B52AA6E4}">
                <adec:decorative xmlns:adec="http://schemas.microsoft.com/office/drawing/2017/decorative" val="1"/>
              </a:ext>
            </a:extLst>
          </p:cNvPr>
          <p:cNvGrpSpPr/>
          <p:nvPr/>
        </p:nvGrpSpPr>
        <p:grpSpPr>
          <a:xfrm>
            <a:off x="2265045" y="5523192"/>
            <a:ext cx="1934047" cy="933926"/>
            <a:chOff x="5562542" y="4034295"/>
            <a:chExt cx="1420434" cy="880737"/>
          </a:xfrm>
        </p:grpSpPr>
        <p:sp>
          <p:nvSpPr>
            <p:cNvPr id="35" name="Rectangle 34">
              <a:hlinkClick r:id="rId9" tooltip="Defender for Cloud Apps provides key capabilities for Shadow IT Risk management (discover, assess, approve, and manage SaaS apps via API + Proxy), Info Protection (discover/protect), and SOC (alerting and investigation)"/>
              <a:extLst>
                <a:ext uri="{FF2B5EF4-FFF2-40B4-BE49-F238E27FC236}">
                  <a16:creationId xmlns:a16="http://schemas.microsoft.com/office/drawing/2014/main" id="{6DCD5854-3D6E-4A38-9D02-5FD91D513E3C}"/>
                </a:ext>
              </a:extLst>
            </p:cNvPr>
            <p:cNvSpPr/>
            <p:nvPr/>
          </p:nvSpPr>
          <p:spPr>
            <a:xfrm>
              <a:off x="5562542" y="4034295"/>
              <a:ext cx="1420434" cy="816920"/>
            </a:xfrm>
            <a:prstGeom prst="rect">
              <a:avLst/>
            </a:prstGeom>
            <a:solidFill>
              <a:srgbClr val="DDF0FF"/>
            </a:solidFill>
            <a:ln w="28575">
              <a:solidFill>
                <a:srgbClr val="5C2D9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n-NO" sz="850" b="1"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pitchFamily="34" charset="0"/>
                </a:rPr>
                <a:t>Microsoft Defender for Cloud Apps</a:t>
              </a:r>
              <a:endParaRPr kumimoji="0" lang="en-US" sz="850" b="1"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pitchFamily="34" charset="0"/>
              </a:endParaRPr>
            </a:p>
          </p:txBody>
        </p:sp>
        <p:sp>
          <p:nvSpPr>
            <p:cNvPr id="20" name="Rounded Rectangle 1457">
              <a:hlinkClick r:id="rId9" tooltip="Defender for Cloud Apps provides key capabilities for Shadow IT Risk management (discover, assess, approve, and manage SaaS apps via API + Proxy), Info Protection (discover/protect), and SOC (alerting and investigation)"/>
              <a:extLst>
                <a:ext uri="{FF2B5EF4-FFF2-40B4-BE49-F238E27FC236}">
                  <a16:creationId xmlns:a16="http://schemas.microsoft.com/office/drawing/2014/main" id="{3B269FFE-97C8-44E3-BB52-B7D53EAF0647}"/>
                </a:ext>
              </a:extLst>
            </p:cNvPr>
            <p:cNvSpPr/>
            <p:nvPr/>
          </p:nvSpPr>
          <p:spPr>
            <a:xfrm>
              <a:off x="5639490" y="4225262"/>
              <a:ext cx="1304903" cy="689770"/>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Semibold" panose="020B0702040204020203" pitchFamily="34" charset="0"/>
                </a:rPr>
                <a:t>App Discovery &amp; Risk Scoring (Shadow IT)</a:t>
              </a:r>
            </a:p>
            <a:p>
              <a:pPr marL="11430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Semibold" panose="020B0702040204020203" pitchFamily="34" charset="0"/>
                </a:rPr>
                <a:t>Threat Detection &amp; Response</a:t>
              </a:r>
            </a:p>
            <a:p>
              <a:pPr marL="11430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Semibold" panose="020B0702040204020203" pitchFamily="34" charset="0"/>
                </a:rPr>
                <a:t>Policy Audit &amp; Enforcement</a:t>
              </a:r>
            </a:p>
            <a:p>
              <a:pPr marL="11430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Semibold" panose="020B0702040204020203" pitchFamily="34" charset="0"/>
                </a:rPr>
                <a:t>Session monitoring &amp; control</a:t>
              </a:r>
            </a:p>
            <a:p>
              <a:pPr marL="11430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Semibold" panose="020B0702040204020203" pitchFamily="34" charset="0"/>
                </a:rPr>
                <a:t>Info Protection &amp; Data Loss Prevention (DLP)</a:t>
              </a:r>
            </a:p>
            <a:p>
              <a:pPr marL="114300" marR="0" lvl="0" indent="-114300" algn="l" defTabSz="914400" rtl="0" eaLnBrk="1" fontAlgn="auto" latinLnBrk="0" hangingPunct="1">
                <a:lnSpc>
                  <a:spcPct val="90000"/>
                </a:lnSpc>
                <a:spcBef>
                  <a:spcPts val="0"/>
                </a:spcBef>
                <a:spcAft>
                  <a:spcPts val="250"/>
                </a:spcAft>
                <a:buClrTx/>
                <a:buSzTx/>
                <a:buFont typeface="Arial" panose="020B0604020202020204" pitchFamily="34" charset="0"/>
                <a:buChar char="•"/>
                <a:tabLst/>
                <a:defRPr/>
              </a:pPr>
              <a:endParaRPr kumimoji="0" lang="en-US" sz="6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Semibold" panose="020B0702040204020203" pitchFamily="34" charset="0"/>
                <a:ea typeface="+mn-ea"/>
                <a:cs typeface="Segoe UI Semibold" panose="020B0702040204020203" pitchFamily="34" charset="0"/>
              </a:endParaRPr>
            </a:p>
          </p:txBody>
        </p:sp>
      </p:grpSp>
      <p:grpSp>
        <p:nvGrpSpPr>
          <p:cNvPr id="18" name="Group 17">
            <a:extLst>
              <a:ext uri="{FF2B5EF4-FFF2-40B4-BE49-F238E27FC236}">
                <a16:creationId xmlns:a16="http://schemas.microsoft.com/office/drawing/2014/main" id="{D763AFD0-CB2E-4E86-831B-64C3C8DAC710}"/>
              </a:ext>
              <a:ext uri="{C183D7F6-B498-43B3-948B-1728B52AA6E4}">
                <adec:decorative xmlns:adec="http://schemas.microsoft.com/office/drawing/2017/decorative" val="1"/>
              </a:ext>
            </a:extLst>
          </p:cNvPr>
          <p:cNvGrpSpPr/>
          <p:nvPr/>
        </p:nvGrpSpPr>
        <p:grpSpPr>
          <a:xfrm>
            <a:off x="9570878" y="5246482"/>
            <a:ext cx="2302435" cy="619367"/>
            <a:chOff x="9570878" y="5246482"/>
            <a:chExt cx="2302435" cy="619367"/>
          </a:xfrm>
        </p:grpSpPr>
        <p:sp>
          <p:nvSpPr>
            <p:cNvPr id="2075" name="Rectangle 2074">
              <a:hlinkClick r:id="rId10"/>
              <a:extLst>
                <a:ext uri="{FF2B5EF4-FFF2-40B4-BE49-F238E27FC236}">
                  <a16:creationId xmlns:a16="http://schemas.microsoft.com/office/drawing/2014/main" id="{AD2AD10D-5DA9-44B4-8D59-41EEA891FEEE}"/>
                </a:ext>
              </a:extLst>
            </p:cNvPr>
            <p:cNvSpPr/>
            <p:nvPr/>
          </p:nvSpPr>
          <p:spPr>
            <a:xfrm>
              <a:off x="10121900" y="5246482"/>
              <a:ext cx="1197150" cy="163695"/>
            </a:xfrm>
            <a:prstGeom prst="rect">
              <a:avLst/>
            </a:prstGeom>
            <a:solidFill>
              <a:srgbClr val="DDF0FF"/>
            </a:solidFill>
          </p:spPr>
          <p:txBody>
            <a:bodyPr wrap="square" lIns="0" rIns="0" anchor="ctr">
              <a:noAutofit/>
            </a:bodyPr>
            <a:lstStyle/>
            <a:p>
              <a:pPr algn="ctr"/>
              <a:r>
                <a:rPr lang="en-US" sz="700" b="1" i="1" kern="0">
                  <a:gradFill>
                    <a:gsLst>
                      <a:gs pos="0">
                        <a:srgbClr val="000000"/>
                      </a:gs>
                      <a:gs pos="100000">
                        <a:srgbClr val="000000"/>
                      </a:gs>
                    </a:gsLst>
                    <a:lin ang="5400000" scaled="1"/>
                  </a:gradFill>
                  <a:latin typeface="+mj-lt"/>
                  <a:cs typeface="Segoe UI" panose="020B0502040204020203" pitchFamily="34" charset="0"/>
                </a:rPr>
                <a:t>Microsoft Defender for IoT</a:t>
              </a:r>
            </a:p>
          </p:txBody>
        </p:sp>
        <p:sp>
          <p:nvSpPr>
            <p:cNvPr id="2076" name="Rounded Rectangle 1457">
              <a:extLst>
                <a:ext uri="{FF2B5EF4-FFF2-40B4-BE49-F238E27FC236}">
                  <a16:creationId xmlns:a16="http://schemas.microsoft.com/office/drawing/2014/main" id="{EC9B3B8E-FE10-4B3A-B11F-999AE1673494}"/>
                </a:ext>
              </a:extLst>
            </p:cNvPr>
            <p:cNvSpPr/>
            <p:nvPr/>
          </p:nvSpPr>
          <p:spPr>
            <a:xfrm>
              <a:off x="10571591" y="5454111"/>
              <a:ext cx="1301722" cy="411738"/>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Asset &amp; </a:t>
              </a:r>
              <a:b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br>
              <a: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Vulnerability management</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Threat Detection &amp; Response</a:t>
              </a:r>
            </a:p>
          </p:txBody>
        </p:sp>
        <p:sp>
          <p:nvSpPr>
            <p:cNvPr id="2077" name="Rounded Rectangle 1457">
              <a:extLst>
                <a:ext uri="{FF2B5EF4-FFF2-40B4-BE49-F238E27FC236}">
                  <a16:creationId xmlns:a16="http://schemas.microsoft.com/office/drawing/2014/main" id="{49000C79-826E-4D01-A5B7-F26C7A70911F}"/>
                </a:ext>
              </a:extLst>
            </p:cNvPr>
            <p:cNvSpPr/>
            <p:nvPr/>
          </p:nvSpPr>
          <p:spPr>
            <a:xfrm>
              <a:off x="9570878" y="5454111"/>
              <a:ext cx="1295152" cy="411738"/>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ICS, SCADA, OT</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Internet of Things (IoT)</a:t>
              </a:r>
            </a:p>
            <a:p>
              <a:pPr marL="171450" marR="0" lvl="0" indent="-114300" algn="l" defTabSz="914400" rtl="0" eaLnBrk="1" fontAlgn="auto" latinLnBrk="0" hangingPunct="1">
                <a:lnSpc>
                  <a:spcPct val="90000"/>
                </a:lnSpc>
                <a:spcBef>
                  <a:spcPts val="0"/>
                </a:spcBef>
                <a:spcAft>
                  <a:spcPts val="150"/>
                </a:spcAft>
                <a:buClrTx/>
                <a:buSzTx/>
                <a:buFont typeface="Arial" panose="020B0604020202020204" pitchFamily="34" charset="0"/>
                <a:buChar char="•"/>
                <a:tabLst/>
                <a:defRPr/>
              </a:pPr>
              <a: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Industrial IoT (</a:t>
              </a:r>
              <a:r>
                <a:rPr kumimoji="0" lang="en-US" sz="650" b="0" i="0" u="none" strike="noStrike" kern="1200" cap="none" spc="0" normalizeH="0" baseline="0" noProof="0" err="1">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IIoT</a:t>
              </a:r>
              <a:r>
                <a:rPr kumimoji="0" lang="en-US" sz="65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Segoe UI Semibold" panose="020B0702040204020203" pitchFamily="34" charset="0"/>
                </a:rPr>
                <a:t>)</a:t>
              </a:r>
            </a:p>
          </p:txBody>
        </p:sp>
      </p:grpSp>
      <p:grpSp>
        <p:nvGrpSpPr>
          <p:cNvPr id="10" name="Group 9">
            <a:extLst>
              <a:ext uri="{FF2B5EF4-FFF2-40B4-BE49-F238E27FC236}">
                <a16:creationId xmlns:a16="http://schemas.microsoft.com/office/drawing/2014/main" id="{BCECE049-A919-4F70-A659-C0E36D17C4FD}"/>
              </a:ext>
              <a:ext uri="{C183D7F6-B498-43B3-948B-1728B52AA6E4}">
                <adec:decorative xmlns:adec="http://schemas.microsoft.com/office/drawing/2017/decorative" val="1"/>
              </a:ext>
            </a:extLst>
          </p:cNvPr>
          <p:cNvGrpSpPr/>
          <p:nvPr/>
        </p:nvGrpSpPr>
        <p:grpSpPr>
          <a:xfrm>
            <a:off x="4303048" y="6161421"/>
            <a:ext cx="5257800" cy="219445"/>
            <a:chOff x="4390600" y="6364603"/>
            <a:chExt cx="5257800" cy="219445"/>
          </a:xfrm>
        </p:grpSpPr>
        <p:sp>
          <p:nvSpPr>
            <p:cNvPr id="4" name="Rectangle 3">
              <a:hlinkClick r:id="rId11" tooltip="Azure Arc extends Azure management to resources in other clouds and on-premises datacenters, enabling consistent management &amp; security experience across platforms. Azure Arc projects these resources into ARM so they can be managed by Azure tooling like ASC"/>
              <a:extLst>
                <a:ext uri="{FF2B5EF4-FFF2-40B4-BE49-F238E27FC236}">
                  <a16:creationId xmlns:a16="http://schemas.microsoft.com/office/drawing/2014/main" id="{0640AB46-4F45-49F2-80AF-883AD0DE5925}"/>
                </a:ext>
              </a:extLst>
            </p:cNvPr>
            <p:cNvSpPr/>
            <p:nvPr/>
          </p:nvSpPr>
          <p:spPr>
            <a:xfrm>
              <a:off x="4390600" y="6364603"/>
              <a:ext cx="5257800" cy="219445"/>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Arc</a:t>
              </a:r>
            </a:p>
          </p:txBody>
        </p:sp>
        <p:pic>
          <p:nvPicPr>
            <p:cNvPr id="101" name="Picture 100">
              <a:extLst>
                <a:ext uri="{FF2B5EF4-FFF2-40B4-BE49-F238E27FC236}">
                  <a16:creationId xmlns:a16="http://schemas.microsoft.com/office/drawing/2014/main" id="{69AAFE5E-ECE7-46A8-A2FC-CB130112AD33}"/>
                </a:ext>
              </a:extLst>
            </p:cNvPr>
            <p:cNvPicPr>
              <a:picLocks noChangeAspect="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443508" y="6420071"/>
              <a:ext cx="150932" cy="112545"/>
            </a:xfrm>
            <a:prstGeom prst="rect">
              <a:avLst/>
            </a:prstGeom>
          </p:spPr>
        </p:pic>
      </p:grpSp>
      <p:cxnSp>
        <p:nvCxnSpPr>
          <p:cNvPr id="271" name="Connector: Elbow 270">
            <a:extLst>
              <a:ext uri="{FF2B5EF4-FFF2-40B4-BE49-F238E27FC236}">
                <a16:creationId xmlns:a16="http://schemas.microsoft.com/office/drawing/2014/main" id="{47C4F24E-4489-4398-B902-40A8D00AA994}"/>
              </a:ext>
              <a:ext uri="{C183D7F6-B498-43B3-948B-1728B52AA6E4}">
                <adec:decorative xmlns:adec="http://schemas.microsoft.com/office/drawing/2017/decorative" val="1"/>
              </a:ext>
            </a:extLst>
          </p:cNvPr>
          <p:cNvCxnSpPr>
            <a:cxnSpLocks/>
            <a:endCxn id="35" idx="1"/>
          </p:cNvCxnSpPr>
          <p:nvPr/>
        </p:nvCxnSpPr>
        <p:spPr>
          <a:xfrm rot="16200000" flipH="1">
            <a:off x="1980774" y="5672048"/>
            <a:ext cx="515883" cy="52660"/>
          </a:xfrm>
          <a:prstGeom prst="bentConnector2">
            <a:avLst/>
          </a:prstGeom>
          <a:noFill/>
          <a:ln w="28575" cap="flat" cmpd="sng" algn="ctr">
            <a:solidFill>
              <a:srgbClr val="7F7F7F"/>
            </a:solidFill>
            <a:prstDash val="solid"/>
            <a:headEnd type="none"/>
            <a:tailEnd type="none"/>
          </a:ln>
          <a:effectLst/>
        </p:spPr>
      </p:cxnSp>
      <p:sp>
        <p:nvSpPr>
          <p:cNvPr id="92" name="L-Shape 91">
            <a:extLst>
              <a:ext uri="{FF2B5EF4-FFF2-40B4-BE49-F238E27FC236}">
                <a16:creationId xmlns:a16="http://schemas.microsoft.com/office/drawing/2014/main" id="{C5905F3A-DB02-4A7E-9DC0-B47973179921}"/>
              </a:ext>
              <a:ext uri="{C183D7F6-B498-43B3-948B-1728B52AA6E4}">
                <adec:decorative xmlns:adec="http://schemas.microsoft.com/office/drawing/2017/decorative" val="1"/>
              </a:ext>
            </a:extLst>
          </p:cNvPr>
          <p:cNvSpPr/>
          <p:nvPr/>
        </p:nvSpPr>
        <p:spPr bwMode="auto">
          <a:xfrm rot="16200000">
            <a:off x="5922802" y="485940"/>
            <a:ext cx="351303" cy="11704321"/>
          </a:xfrm>
          <a:prstGeom prst="corner">
            <a:avLst>
              <a:gd name="adj1" fmla="val 662637"/>
              <a:gd name="adj2" fmla="val 20413"/>
            </a:avLst>
          </a:prstGeom>
          <a:solidFill>
            <a:srgbClr val="000000"/>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8286750" marR="0" lvl="0" indent="0" algn="ctr" defTabSz="914400" rtl="0" eaLnBrk="1" fontAlgn="auto" latinLnBrk="0" hangingPunct="1">
              <a:lnSpc>
                <a:spcPct val="97000"/>
              </a:lnSpc>
              <a:spcBef>
                <a:spcPts val="0"/>
              </a:spcBef>
              <a:spcAft>
                <a:spcPts val="0"/>
              </a:spcAft>
              <a:buClrTx/>
              <a:buSzTx/>
              <a:buFontTx/>
              <a:buNone/>
              <a:tabLst/>
              <a:defRPr/>
            </a:pPr>
            <a:endParaRPr kumimoji="0" lang="en-US" sz="1050" b="1" i="0" u="none" strike="noStrike" kern="1200" cap="none" spc="0" normalizeH="0" baseline="0" noProof="0" err="1">
              <a:ln>
                <a:noFill/>
              </a:ln>
              <a:solidFill>
                <a:srgbClr val="FFFFFF"/>
              </a:solidFill>
              <a:effectLst/>
              <a:uLnTx/>
              <a:uFillTx/>
              <a:latin typeface="Segoe UI" panose="020B0502040204020203" pitchFamily="34" charset="0"/>
              <a:ea typeface="+mn-ea"/>
              <a:cs typeface="Segoe UI" panose="020B0502040204020203" pitchFamily="34" charset="0"/>
            </a:endParaRPr>
          </a:p>
        </p:txBody>
      </p:sp>
      <p:grpSp>
        <p:nvGrpSpPr>
          <p:cNvPr id="11" name="Group 10">
            <a:extLst>
              <a:ext uri="{FF2B5EF4-FFF2-40B4-BE49-F238E27FC236}">
                <a16:creationId xmlns:a16="http://schemas.microsoft.com/office/drawing/2014/main" id="{F5CAEC9C-EC21-4A29-A0C7-9CE36D93882A}"/>
              </a:ext>
              <a:ext uri="{C183D7F6-B498-43B3-948B-1728B52AA6E4}">
                <adec:decorative xmlns:adec="http://schemas.microsoft.com/office/drawing/2017/decorative" val="1"/>
              </a:ext>
            </a:extLst>
          </p:cNvPr>
          <p:cNvGrpSpPr/>
          <p:nvPr/>
        </p:nvGrpSpPr>
        <p:grpSpPr>
          <a:xfrm>
            <a:off x="9667760" y="6193281"/>
            <a:ext cx="2249424" cy="285438"/>
            <a:chOff x="9679756" y="6397534"/>
            <a:chExt cx="2249424" cy="285438"/>
          </a:xfrm>
        </p:grpSpPr>
        <p:sp>
          <p:nvSpPr>
            <p:cNvPr id="257" name="Rectangle 256">
              <a:hlinkClick r:id="rId13" tooltip="Microsoft processes 65+ trillion signals daily that offer insight into normal baseline activity, potentially anomalous behaviors, and verified attacks that help us provide high quality detection by filtering out false positives &amp; amplifying real attacks"/>
              <a:extLst>
                <a:ext uri="{FF2B5EF4-FFF2-40B4-BE49-F238E27FC236}">
                  <a16:creationId xmlns:a16="http://schemas.microsoft.com/office/drawing/2014/main" id="{36A0FDA2-1D6D-43DB-A126-77E39C7F1C66}"/>
                </a:ext>
              </a:extLst>
            </p:cNvPr>
            <p:cNvSpPr/>
            <p:nvPr/>
          </p:nvSpPr>
          <p:spPr>
            <a:xfrm>
              <a:off x="9679756" y="6397534"/>
              <a:ext cx="2249424" cy="285438"/>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28575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Intelligence – </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65+ Trillion </a:t>
              </a:r>
              <a:b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signals per day of security context</a:t>
              </a:r>
            </a:p>
          </p:txBody>
        </p:sp>
        <p:grpSp>
          <p:nvGrpSpPr>
            <p:cNvPr id="259" name="Group 4">
              <a:extLst>
                <a:ext uri="{FF2B5EF4-FFF2-40B4-BE49-F238E27FC236}">
                  <a16:creationId xmlns:a16="http://schemas.microsoft.com/office/drawing/2014/main" id="{F5F59388-6755-4905-A591-0119258FF99F}"/>
                </a:ext>
              </a:extLst>
            </p:cNvPr>
            <p:cNvGrpSpPr>
              <a:grpSpLocks noChangeAspect="1"/>
            </p:cNvGrpSpPr>
            <p:nvPr/>
          </p:nvGrpSpPr>
          <p:grpSpPr bwMode="auto">
            <a:xfrm>
              <a:off x="9749759" y="6443422"/>
              <a:ext cx="202675" cy="202675"/>
              <a:chOff x="380" y="3325"/>
              <a:chExt cx="286" cy="286"/>
            </a:xfrm>
            <a:solidFill>
              <a:srgbClr val="243A5E"/>
            </a:solidFill>
          </p:grpSpPr>
          <p:sp>
            <p:nvSpPr>
              <p:cNvPr id="260" name="Freeform 5">
                <a:extLst>
                  <a:ext uri="{FF2B5EF4-FFF2-40B4-BE49-F238E27FC236}">
                    <a16:creationId xmlns:a16="http://schemas.microsoft.com/office/drawing/2014/main" id="{D4FEFBFB-DA46-4181-9126-8593C292A94F}"/>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63" name="Oval 6">
                <a:extLst>
                  <a:ext uri="{FF2B5EF4-FFF2-40B4-BE49-F238E27FC236}">
                    <a16:creationId xmlns:a16="http://schemas.microsoft.com/office/drawing/2014/main" id="{5FB00BCA-CC8B-4626-B060-10D0187FD6D0}"/>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64" name="Oval 7">
                <a:extLst>
                  <a:ext uri="{FF2B5EF4-FFF2-40B4-BE49-F238E27FC236}">
                    <a16:creationId xmlns:a16="http://schemas.microsoft.com/office/drawing/2014/main" id="{5F21F002-E547-47CC-8A22-632DC3E1FAAE}"/>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66" name="Oval 8">
                <a:extLst>
                  <a:ext uri="{FF2B5EF4-FFF2-40B4-BE49-F238E27FC236}">
                    <a16:creationId xmlns:a16="http://schemas.microsoft.com/office/drawing/2014/main" id="{4D82AB53-C187-4E9A-823F-A67A8769F22C}"/>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67" name="Oval 9">
                <a:extLst>
                  <a:ext uri="{FF2B5EF4-FFF2-40B4-BE49-F238E27FC236}">
                    <a16:creationId xmlns:a16="http://schemas.microsoft.com/office/drawing/2014/main" id="{3D82C114-B1DD-44BE-B288-485D5FB54A6D}"/>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68" name="Oval 10">
                <a:extLst>
                  <a:ext uri="{FF2B5EF4-FFF2-40B4-BE49-F238E27FC236}">
                    <a16:creationId xmlns:a16="http://schemas.microsoft.com/office/drawing/2014/main" id="{20A2EF8C-7500-4942-8E5C-8325B4F4788D}"/>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69" name="Oval 11">
                <a:extLst>
                  <a:ext uri="{FF2B5EF4-FFF2-40B4-BE49-F238E27FC236}">
                    <a16:creationId xmlns:a16="http://schemas.microsoft.com/office/drawing/2014/main" id="{8AD57867-45AC-48A8-9A50-18E3D55BBCA8}"/>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sp>
            <p:nvSpPr>
              <p:cNvPr id="270" name="Oval 12">
                <a:extLst>
                  <a:ext uri="{FF2B5EF4-FFF2-40B4-BE49-F238E27FC236}">
                    <a16:creationId xmlns:a16="http://schemas.microsoft.com/office/drawing/2014/main" id="{22C1C554-F6AA-4849-88C4-D434BFC60EBA}"/>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a:ln>
                    <a:noFill/>
                  </a:ln>
                  <a:solidFill>
                    <a:srgbClr val="000000"/>
                  </a:solidFill>
                  <a:effectLst/>
                  <a:uLnTx/>
                  <a:uFillTx/>
                  <a:latin typeface="Segoe UI"/>
                  <a:ea typeface="+mn-ea"/>
                  <a:cs typeface="+mn-cs"/>
                </a:endParaRPr>
              </a:p>
            </p:txBody>
          </p:sp>
        </p:grpSp>
      </p:grpSp>
      <p:grpSp>
        <p:nvGrpSpPr>
          <p:cNvPr id="107" name="Group 106">
            <a:extLst>
              <a:ext uri="{FF2B5EF4-FFF2-40B4-BE49-F238E27FC236}">
                <a16:creationId xmlns:a16="http://schemas.microsoft.com/office/drawing/2014/main" id="{59608A28-D4FF-4BCE-99E4-3170D9E826E3}"/>
              </a:ext>
              <a:ext uri="{C183D7F6-B498-43B3-948B-1728B52AA6E4}">
                <adec:decorative xmlns:adec="http://schemas.microsoft.com/office/drawing/2017/decorative" val="1"/>
              </a:ext>
            </a:extLst>
          </p:cNvPr>
          <p:cNvGrpSpPr/>
          <p:nvPr/>
        </p:nvGrpSpPr>
        <p:grpSpPr>
          <a:xfrm>
            <a:off x="5423916" y="2129839"/>
            <a:ext cx="338044" cy="291036"/>
            <a:chOff x="5164187" y="1926546"/>
            <a:chExt cx="348251" cy="299824"/>
          </a:xfrm>
          <a:effectLst/>
        </p:grpSpPr>
        <p:sp>
          <p:nvSpPr>
            <p:cNvPr id="106" name="Diamond 105">
              <a:extLst>
                <a:ext uri="{FF2B5EF4-FFF2-40B4-BE49-F238E27FC236}">
                  <a16:creationId xmlns:a16="http://schemas.microsoft.com/office/drawing/2014/main" id="{BBA427EE-2CB6-4405-A825-9B72437346F9}"/>
                </a:ext>
              </a:extLst>
            </p:cNvPr>
            <p:cNvSpPr/>
            <p:nvPr/>
          </p:nvSpPr>
          <p:spPr bwMode="auto">
            <a:xfrm>
              <a:off x="5164187" y="1926546"/>
              <a:ext cx="348251" cy="299824"/>
            </a:xfrm>
            <a:custGeom>
              <a:avLst/>
              <a:gdLst>
                <a:gd name="connsiteX0" fmla="*/ 0 w 398962"/>
                <a:gd name="connsiteY0" fmla="*/ 218637 h 437274"/>
                <a:gd name="connsiteX1" fmla="*/ 199481 w 398962"/>
                <a:gd name="connsiteY1" fmla="*/ 0 h 437274"/>
                <a:gd name="connsiteX2" fmla="*/ 398962 w 398962"/>
                <a:gd name="connsiteY2" fmla="*/ 218637 h 437274"/>
                <a:gd name="connsiteX3" fmla="*/ 199481 w 398962"/>
                <a:gd name="connsiteY3" fmla="*/ 437274 h 437274"/>
                <a:gd name="connsiteX4" fmla="*/ 0 w 398962"/>
                <a:gd name="connsiteY4" fmla="*/ 218637 h 437274"/>
                <a:gd name="connsiteX0" fmla="*/ 0 w 359274"/>
                <a:gd name="connsiteY0" fmla="*/ 194825 h 437274"/>
                <a:gd name="connsiteX1" fmla="*/ 159793 w 359274"/>
                <a:gd name="connsiteY1" fmla="*/ 0 h 437274"/>
                <a:gd name="connsiteX2" fmla="*/ 359274 w 359274"/>
                <a:gd name="connsiteY2" fmla="*/ 218637 h 437274"/>
                <a:gd name="connsiteX3" fmla="*/ 159793 w 359274"/>
                <a:gd name="connsiteY3" fmla="*/ 437274 h 437274"/>
                <a:gd name="connsiteX4" fmla="*/ 0 w 359274"/>
                <a:gd name="connsiteY4" fmla="*/ 194825 h 437274"/>
                <a:gd name="connsiteX0" fmla="*/ 0 w 317999"/>
                <a:gd name="connsiteY0" fmla="*/ 194825 h 437274"/>
                <a:gd name="connsiteX1" fmla="*/ 159793 w 317999"/>
                <a:gd name="connsiteY1" fmla="*/ 0 h 437274"/>
                <a:gd name="connsiteX2" fmla="*/ 317999 w 317999"/>
                <a:gd name="connsiteY2" fmla="*/ 197999 h 437274"/>
                <a:gd name="connsiteX3" fmla="*/ 159793 w 317999"/>
                <a:gd name="connsiteY3" fmla="*/ 437274 h 437274"/>
                <a:gd name="connsiteX4" fmla="*/ 0 w 317999"/>
                <a:gd name="connsiteY4" fmla="*/ 194825 h 437274"/>
                <a:gd name="connsiteX0" fmla="*/ 0 w 317999"/>
                <a:gd name="connsiteY0" fmla="*/ 194825 h 340437"/>
                <a:gd name="connsiteX1" fmla="*/ 159793 w 317999"/>
                <a:gd name="connsiteY1" fmla="*/ 0 h 340437"/>
                <a:gd name="connsiteX2" fmla="*/ 317999 w 317999"/>
                <a:gd name="connsiteY2" fmla="*/ 197999 h 340437"/>
                <a:gd name="connsiteX3" fmla="*/ 169318 w 317999"/>
                <a:gd name="connsiteY3" fmla="*/ 340437 h 340437"/>
                <a:gd name="connsiteX4" fmla="*/ 0 w 317999"/>
                <a:gd name="connsiteY4" fmla="*/ 194825 h 340437"/>
                <a:gd name="connsiteX0" fmla="*/ 0 w 317999"/>
                <a:gd name="connsiteY0" fmla="*/ 194825 h 318212"/>
                <a:gd name="connsiteX1" fmla="*/ 159793 w 317999"/>
                <a:gd name="connsiteY1" fmla="*/ 0 h 318212"/>
                <a:gd name="connsiteX2" fmla="*/ 317999 w 317999"/>
                <a:gd name="connsiteY2" fmla="*/ 197999 h 318212"/>
                <a:gd name="connsiteX3" fmla="*/ 164556 w 317999"/>
                <a:gd name="connsiteY3" fmla="*/ 318212 h 318212"/>
                <a:gd name="connsiteX4" fmla="*/ 0 w 317999"/>
                <a:gd name="connsiteY4" fmla="*/ 194825 h 318212"/>
                <a:gd name="connsiteX0" fmla="*/ 0 w 317999"/>
                <a:gd name="connsiteY0" fmla="*/ 194825 h 318212"/>
                <a:gd name="connsiteX1" fmla="*/ 159793 w 317999"/>
                <a:gd name="connsiteY1" fmla="*/ 0 h 318212"/>
                <a:gd name="connsiteX2" fmla="*/ 317999 w 317999"/>
                <a:gd name="connsiteY2" fmla="*/ 197999 h 318212"/>
                <a:gd name="connsiteX3" fmla="*/ 157723 w 317999"/>
                <a:gd name="connsiteY3" fmla="*/ 318212 h 318212"/>
                <a:gd name="connsiteX4" fmla="*/ 0 w 317999"/>
                <a:gd name="connsiteY4" fmla="*/ 194825 h 318212"/>
                <a:gd name="connsiteX0" fmla="*/ 0 w 328250"/>
                <a:gd name="connsiteY0" fmla="*/ 194825 h 318212"/>
                <a:gd name="connsiteX1" fmla="*/ 170044 w 328250"/>
                <a:gd name="connsiteY1" fmla="*/ 0 h 318212"/>
                <a:gd name="connsiteX2" fmla="*/ 328250 w 328250"/>
                <a:gd name="connsiteY2" fmla="*/ 197999 h 318212"/>
                <a:gd name="connsiteX3" fmla="*/ 167974 w 328250"/>
                <a:gd name="connsiteY3" fmla="*/ 318212 h 318212"/>
                <a:gd name="connsiteX4" fmla="*/ 0 w 328250"/>
                <a:gd name="connsiteY4" fmla="*/ 194825 h 31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250" h="318212">
                  <a:moveTo>
                    <a:pt x="0" y="194825"/>
                  </a:moveTo>
                  <a:lnTo>
                    <a:pt x="170044" y="0"/>
                  </a:lnTo>
                  <a:lnTo>
                    <a:pt x="328250" y="197999"/>
                  </a:lnTo>
                  <a:lnTo>
                    <a:pt x="167974" y="318212"/>
                  </a:lnTo>
                  <a:lnTo>
                    <a:pt x="0" y="194825"/>
                  </a:lnTo>
                  <a:close/>
                </a:path>
              </a:pathLst>
            </a:custGeom>
            <a:solidFill>
              <a:srgbClr val="FFFFFF"/>
            </a:solidFill>
            <a:ln>
              <a:noFill/>
              <a:headEnd type="none" w="med" len="med"/>
              <a:tailEnd type="none" w="med" len="med"/>
            </a:ln>
            <a:effectLst>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05" name="Graphic 104">
              <a:extLst>
                <a:ext uri="{FF2B5EF4-FFF2-40B4-BE49-F238E27FC236}">
                  <a16:creationId xmlns:a16="http://schemas.microsoft.com/office/drawing/2014/main" id="{9A5E7347-02B1-4E44-8071-44CB437BD419}"/>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rcRect/>
            <a:stretch/>
          </p:blipFill>
          <p:spPr>
            <a:xfrm>
              <a:off x="5214735" y="1955353"/>
              <a:ext cx="257470" cy="257470"/>
            </a:xfrm>
            <a:prstGeom prst="rect">
              <a:avLst/>
            </a:prstGeom>
            <a:effectLst/>
          </p:spPr>
        </p:pic>
      </p:grpSp>
      <p:grpSp>
        <p:nvGrpSpPr>
          <p:cNvPr id="261" name="Group 260">
            <a:extLst>
              <a:ext uri="{FF2B5EF4-FFF2-40B4-BE49-F238E27FC236}">
                <a16:creationId xmlns:a16="http://schemas.microsoft.com/office/drawing/2014/main" id="{1AB5A82D-206B-4BD4-A866-5006EE06C8AC}"/>
              </a:ext>
              <a:ext uri="{C183D7F6-B498-43B3-948B-1728B52AA6E4}">
                <adec:decorative xmlns:adec="http://schemas.microsoft.com/office/drawing/2017/decorative" val="1"/>
              </a:ext>
            </a:extLst>
          </p:cNvPr>
          <p:cNvGrpSpPr/>
          <p:nvPr/>
        </p:nvGrpSpPr>
        <p:grpSpPr>
          <a:xfrm>
            <a:off x="4631461" y="2711685"/>
            <a:ext cx="2401021" cy="310657"/>
            <a:chOff x="6797612" y="3887761"/>
            <a:chExt cx="3693543" cy="477891"/>
          </a:xfrm>
        </p:grpSpPr>
        <p:pic>
          <p:nvPicPr>
            <p:cNvPr id="262" name="Picture 261" descr="Logo&#10;&#10;Description automatically generated">
              <a:extLst>
                <a:ext uri="{FF2B5EF4-FFF2-40B4-BE49-F238E27FC236}">
                  <a16:creationId xmlns:a16="http://schemas.microsoft.com/office/drawing/2014/main" id="{ED59FC4B-11E6-4850-A6CF-9394DB8BAC91}"/>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9392462" y="3973942"/>
              <a:ext cx="312466" cy="312466"/>
            </a:xfrm>
            <a:prstGeom prst="rect">
              <a:avLst/>
            </a:prstGeom>
          </p:spPr>
        </p:pic>
        <p:pic>
          <p:nvPicPr>
            <p:cNvPr id="274" name="Picture 273" descr="Icon&#10;&#10;Description automatically generated">
              <a:extLst>
                <a:ext uri="{FF2B5EF4-FFF2-40B4-BE49-F238E27FC236}">
                  <a16:creationId xmlns:a16="http://schemas.microsoft.com/office/drawing/2014/main" id="{D663E054-AAF1-4DA6-8F7C-7C9D3259533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9833542" y="3992576"/>
              <a:ext cx="261202" cy="293486"/>
            </a:xfrm>
            <a:prstGeom prst="rect">
              <a:avLst/>
            </a:prstGeom>
          </p:spPr>
        </p:pic>
        <p:pic>
          <p:nvPicPr>
            <p:cNvPr id="276" name="Picture 275" descr="Icon&#10;&#10;Description automatically generated">
              <a:extLst>
                <a:ext uri="{FF2B5EF4-FFF2-40B4-BE49-F238E27FC236}">
                  <a16:creationId xmlns:a16="http://schemas.microsoft.com/office/drawing/2014/main" id="{A716DAFD-7094-4AD6-8A5F-F4683D6E31DA}"/>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8470899" y="3887761"/>
              <a:ext cx="477891" cy="477891"/>
            </a:xfrm>
            <a:prstGeom prst="rect">
              <a:avLst/>
            </a:prstGeom>
          </p:spPr>
        </p:pic>
        <p:pic>
          <p:nvPicPr>
            <p:cNvPr id="277" name="Picture 276" descr="Logo&#10;&#10;Description automatically generated">
              <a:extLst>
                <a:ext uri="{FF2B5EF4-FFF2-40B4-BE49-F238E27FC236}">
                  <a16:creationId xmlns:a16="http://schemas.microsoft.com/office/drawing/2014/main" id="{6FCBA6F1-2D5B-4AB8-AB5F-D008D8231D5D}"/>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9077404" y="3945137"/>
              <a:ext cx="186444" cy="341749"/>
            </a:xfrm>
            <a:prstGeom prst="rect">
              <a:avLst/>
            </a:prstGeom>
          </p:spPr>
        </p:pic>
        <p:pic>
          <p:nvPicPr>
            <p:cNvPr id="279" name="Picture 2" descr="See the source image">
              <a:extLst>
                <a:ext uri="{FF2B5EF4-FFF2-40B4-BE49-F238E27FC236}">
                  <a16:creationId xmlns:a16="http://schemas.microsoft.com/office/drawing/2014/main" id="{1240F7C6-83A1-45A7-AFC4-7B42FC9BFF2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797612" y="3974758"/>
              <a:ext cx="303799" cy="303799"/>
            </a:xfrm>
            <a:prstGeom prst="rect">
              <a:avLst/>
            </a:prstGeom>
            <a:noFill/>
            <a:extLst>
              <a:ext uri="{909E8E84-426E-40DD-AFC4-6F175D3DCCD1}">
                <a14:hiddenFill xmlns:a14="http://schemas.microsoft.com/office/drawing/2010/main">
                  <a:solidFill>
                    <a:srgbClr val="FFFFFF"/>
                  </a:solidFill>
                </a14:hiddenFill>
              </a:ext>
            </a:extLst>
          </p:spPr>
        </p:pic>
        <p:pic>
          <p:nvPicPr>
            <p:cNvPr id="292" name="Picture 4" descr="See the source image">
              <a:extLst>
                <a:ext uri="{FF2B5EF4-FFF2-40B4-BE49-F238E27FC236}">
                  <a16:creationId xmlns:a16="http://schemas.microsoft.com/office/drawing/2014/main" id="{61361854-FC40-4572-AE58-F8D357B545AD}"/>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230025" y="3944184"/>
              <a:ext cx="369557" cy="369557"/>
            </a:xfrm>
            <a:prstGeom prst="rect">
              <a:avLst/>
            </a:prstGeom>
            <a:noFill/>
            <a:extLst>
              <a:ext uri="{909E8E84-426E-40DD-AFC4-6F175D3DCCD1}">
                <a14:hiddenFill xmlns:a14="http://schemas.microsoft.com/office/drawing/2010/main">
                  <a:solidFill>
                    <a:srgbClr val="FFFFFF"/>
                  </a:solidFill>
                </a14:hiddenFill>
              </a:ext>
            </a:extLst>
          </p:spPr>
        </p:pic>
        <p:pic>
          <p:nvPicPr>
            <p:cNvPr id="293" name="Picture 6" descr="See the source image">
              <a:extLst>
                <a:ext uri="{FF2B5EF4-FFF2-40B4-BE49-F238E27FC236}">
                  <a16:creationId xmlns:a16="http://schemas.microsoft.com/office/drawing/2014/main" id="{8800FCE3-B00B-4A3C-98E1-3CD21E74341A}"/>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728196" y="4074059"/>
              <a:ext cx="614089" cy="150731"/>
            </a:xfrm>
            <a:prstGeom prst="rect">
              <a:avLst/>
            </a:prstGeom>
            <a:noFill/>
            <a:extLst>
              <a:ext uri="{909E8E84-426E-40DD-AFC4-6F175D3DCCD1}">
                <a14:hiddenFill xmlns:a14="http://schemas.microsoft.com/office/drawing/2010/main">
                  <a:solidFill>
                    <a:srgbClr val="FFFFFF"/>
                  </a:solidFill>
                </a14:hiddenFill>
              </a:ext>
            </a:extLst>
          </p:spPr>
        </p:pic>
        <p:grpSp>
          <p:nvGrpSpPr>
            <p:cNvPr id="294" name="Group 293">
              <a:extLst>
                <a:ext uri="{FF2B5EF4-FFF2-40B4-BE49-F238E27FC236}">
                  <a16:creationId xmlns:a16="http://schemas.microsoft.com/office/drawing/2014/main" id="{672EFD26-F463-4126-B97C-CDBE78CE0292}"/>
                </a:ext>
              </a:extLst>
            </p:cNvPr>
            <p:cNvGrpSpPr/>
            <p:nvPr/>
          </p:nvGrpSpPr>
          <p:grpSpPr>
            <a:xfrm>
              <a:off x="10223358" y="4104437"/>
              <a:ext cx="267797" cy="64881"/>
              <a:chOff x="9779309" y="3865093"/>
              <a:chExt cx="161337" cy="39088"/>
            </a:xfrm>
          </p:grpSpPr>
          <p:sp>
            <p:nvSpPr>
              <p:cNvPr id="299" name="Oval 298">
                <a:extLst>
                  <a:ext uri="{FF2B5EF4-FFF2-40B4-BE49-F238E27FC236}">
                    <a16:creationId xmlns:a16="http://schemas.microsoft.com/office/drawing/2014/main" id="{44D3FE95-0BB2-439D-BA72-82166A63527F}"/>
                  </a:ext>
                </a:extLst>
              </p:cNvPr>
              <p:cNvSpPr/>
              <p:nvPr/>
            </p:nvSpPr>
            <p:spPr bwMode="auto">
              <a:xfrm>
                <a:off x="9779309"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300" name="Oval 299">
                <a:extLst>
                  <a:ext uri="{FF2B5EF4-FFF2-40B4-BE49-F238E27FC236}">
                    <a16:creationId xmlns:a16="http://schemas.microsoft.com/office/drawing/2014/main" id="{B8316777-9FF5-4341-87B3-658E9BED36CB}"/>
                  </a:ext>
                </a:extLst>
              </p:cNvPr>
              <p:cNvSpPr/>
              <p:nvPr/>
            </p:nvSpPr>
            <p:spPr bwMode="auto">
              <a:xfrm>
                <a:off x="9840454"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301" name="Oval 300">
                <a:extLst>
                  <a:ext uri="{FF2B5EF4-FFF2-40B4-BE49-F238E27FC236}">
                    <a16:creationId xmlns:a16="http://schemas.microsoft.com/office/drawing/2014/main" id="{26FB7EC6-6704-4BE3-B30B-2D822FB93EA2}"/>
                  </a:ext>
                </a:extLst>
              </p:cNvPr>
              <p:cNvSpPr/>
              <p:nvPr/>
            </p:nvSpPr>
            <p:spPr bwMode="auto">
              <a:xfrm>
                <a:off x="9901557"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grpSp>
        <p:nvGrpSpPr>
          <p:cNvPr id="314" name="Group 313">
            <a:extLst>
              <a:ext uri="{FF2B5EF4-FFF2-40B4-BE49-F238E27FC236}">
                <a16:creationId xmlns:a16="http://schemas.microsoft.com/office/drawing/2014/main" id="{A9F81FB0-D787-422C-9C70-6E91BD12915B}"/>
              </a:ext>
              <a:ext uri="{C183D7F6-B498-43B3-948B-1728B52AA6E4}">
                <adec:decorative xmlns:adec="http://schemas.microsoft.com/office/drawing/2017/decorative" val="1"/>
              </a:ext>
            </a:extLst>
          </p:cNvPr>
          <p:cNvGrpSpPr/>
          <p:nvPr/>
        </p:nvGrpSpPr>
        <p:grpSpPr>
          <a:xfrm>
            <a:off x="260002" y="3186507"/>
            <a:ext cx="1801368" cy="1353312"/>
            <a:chOff x="260002" y="4553575"/>
            <a:chExt cx="1801368" cy="1353312"/>
          </a:xfrm>
        </p:grpSpPr>
        <p:sp>
          <p:nvSpPr>
            <p:cNvPr id="315" name="Rectangle 314">
              <a:extLst>
                <a:ext uri="{FF2B5EF4-FFF2-40B4-BE49-F238E27FC236}">
                  <a16:creationId xmlns:a16="http://schemas.microsoft.com/office/drawing/2014/main" id="{2B4C58F8-8C75-4017-A374-0F4053342639}"/>
                </a:ext>
              </a:extLst>
            </p:cNvPr>
            <p:cNvSpPr/>
            <p:nvPr/>
          </p:nvSpPr>
          <p:spPr bwMode="auto">
            <a:xfrm>
              <a:off x="260002" y="4553575"/>
              <a:ext cx="1801368" cy="1353312"/>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16" name="Rectangle 315">
              <a:extLst>
                <a:ext uri="{FF2B5EF4-FFF2-40B4-BE49-F238E27FC236}">
                  <a16:creationId xmlns:a16="http://schemas.microsoft.com/office/drawing/2014/main" id="{39470E92-134E-4F42-987C-7DCAF81D496F}"/>
                </a:ext>
              </a:extLst>
            </p:cNvPr>
            <p:cNvSpPr/>
            <p:nvPr/>
          </p:nvSpPr>
          <p:spPr>
            <a:xfrm>
              <a:off x="260002" y="4553575"/>
              <a:ext cx="1801368" cy="274320"/>
            </a:xfrm>
            <a:prstGeom prst="rect">
              <a:avLst/>
            </a:prstGeom>
            <a:solidFill>
              <a:srgbClr val="0076D3"/>
            </a:solidFill>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Endpoints &amp; Devices</a:t>
              </a:r>
            </a:p>
          </p:txBody>
        </p:sp>
      </p:grpSp>
      <p:grpSp>
        <p:nvGrpSpPr>
          <p:cNvPr id="323" name="!! Hybrid">
            <a:extLst>
              <a:ext uri="{FF2B5EF4-FFF2-40B4-BE49-F238E27FC236}">
                <a16:creationId xmlns:a16="http://schemas.microsoft.com/office/drawing/2014/main" id="{8721962C-922D-4E66-B8E0-2D894D22B297}"/>
              </a:ext>
              <a:ext uri="{C183D7F6-B498-43B3-948B-1728B52AA6E4}">
                <adec:decorative xmlns:adec="http://schemas.microsoft.com/office/drawing/2017/decorative" val="1"/>
              </a:ext>
            </a:extLst>
          </p:cNvPr>
          <p:cNvGrpSpPr/>
          <p:nvPr/>
        </p:nvGrpSpPr>
        <p:grpSpPr>
          <a:xfrm>
            <a:off x="4269432" y="3186507"/>
            <a:ext cx="5053938" cy="1353312"/>
            <a:chOff x="4307532" y="4553575"/>
            <a:chExt cx="5221224" cy="1353312"/>
          </a:xfrm>
        </p:grpSpPr>
        <p:sp>
          <p:nvSpPr>
            <p:cNvPr id="324" name="Rectangle 323">
              <a:extLst>
                <a:ext uri="{FF2B5EF4-FFF2-40B4-BE49-F238E27FC236}">
                  <a16:creationId xmlns:a16="http://schemas.microsoft.com/office/drawing/2014/main" id="{9FABEE73-B739-4913-A964-2E744BCC5B40}"/>
                </a:ext>
              </a:extLst>
            </p:cNvPr>
            <p:cNvSpPr/>
            <p:nvPr/>
          </p:nvSpPr>
          <p:spPr bwMode="auto">
            <a:xfrm>
              <a:off x="4307532" y="4553575"/>
              <a:ext cx="5221224" cy="1353312"/>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25" name="Rectangle 324">
              <a:extLst>
                <a:ext uri="{FF2B5EF4-FFF2-40B4-BE49-F238E27FC236}">
                  <a16:creationId xmlns:a16="http://schemas.microsoft.com/office/drawing/2014/main" id="{D3208EEC-3B99-4762-AFA3-97D618800C86}"/>
                </a:ext>
              </a:extLst>
            </p:cNvPr>
            <p:cNvSpPr/>
            <p:nvPr/>
          </p:nvSpPr>
          <p:spPr>
            <a:xfrm>
              <a:off x="4307532" y="4553575"/>
              <a:ext cx="5221224" cy="274320"/>
            </a:xfrm>
            <a:prstGeom prst="rect">
              <a:avLst/>
            </a:prstGeom>
            <a:solidFill>
              <a:srgbClr val="0078D7"/>
            </a:solidFill>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Hybrid Infrastructure – IaaS, PaaS, On-Premises</a:t>
              </a:r>
            </a:p>
          </p:txBody>
        </p:sp>
      </p:grpSp>
      <p:grpSp>
        <p:nvGrpSpPr>
          <p:cNvPr id="327" name="!! Soft">
            <a:extLst>
              <a:ext uri="{FF2B5EF4-FFF2-40B4-BE49-F238E27FC236}">
                <a16:creationId xmlns:a16="http://schemas.microsoft.com/office/drawing/2014/main" id="{6F200DAD-A54F-40C6-A6D5-604F4EE56FA6}"/>
              </a:ext>
              <a:ext uri="{C183D7F6-B498-43B3-948B-1728B52AA6E4}">
                <adec:decorative xmlns:adec="http://schemas.microsoft.com/office/drawing/2017/decorative" val="1"/>
              </a:ext>
            </a:extLst>
          </p:cNvPr>
          <p:cNvGrpSpPr/>
          <p:nvPr/>
        </p:nvGrpSpPr>
        <p:grpSpPr>
          <a:xfrm>
            <a:off x="2140511" y="3186507"/>
            <a:ext cx="2011680" cy="1353312"/>
            <a:chOff x="2178611" y="4553575"/>
            <a:chExt cx="2011680" cy="1353312"/>
          </a:xfrm>
        </p:grpSpPr>
        <p:sp>
          <p:nvSpPr>
            <p:cNvPr id="330" name="Rectangle 329">
              <a:extLst>
                <a:ext uri="{FF2B5EF4-FFF2-40B4-BE49-F238E27FC236}">
                  <a16:creationId xmlns:a16="http://schemas.microsoft.com/office/drawing/2014/main" id="{D36DAF91-107F-4E87-A759-B2F5C43E9BE0}"/>
                </a:ext>
                <a:ext uri="{C183D7F6-B498-43B3-948B-1728B52AA6E4}">
                  <adec:decorative xmlns:adec="http://schemas.microsoft.com/office/drawing/2017/decorative" val="1"/>
                </a:ext>
              </a:extLst>
            </p:cNvPr>
            <p:cNvSpPr/>
            <p:nvPr/>
          </p:nvSpPr>
          <p:spPr bwMode="auto">
            <a:xfrm>
              <a:off x="2178611" y="4553575"/>
              <a:ext cx="2011680" cy="1353312"/>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1" name="Rectangle 330">
              <a:extLst>
                <a:ext uri="{FF2B5EF4-FFF2-40B4-BE49-F238E27FC236}">
                  <a16:creationId xmlns:a16="http://schemas.microsoft.com/office/drawing/2014/main" id="{80FFD39F-5FA3-4B89-8530-F60E86995185}"/>
                </a:ext>
              </a:extLst>
            </p:cNvPr>
            <p:cNvSpPr/>
            <p:nvPr/>
          </p:nvSpPr>
          <p:spPr>
            <a:xfrm>
              <a:off x="2178611" y="4553575"/>
              <a:ext cx="2011680" cy="274320"/>
            </a:xfrm>
            <a:prstGeom prst="rect">
              <a:avLst/>
            </a:prstGeom>
            <a:solidFill>
              <a:srgbClr val="75767A"/>
            </a:solidFill>
          </p:spPr>
          <p:txBody>
            <a:bodyPr wrap="square" lIns="0" r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Software as a Service (SaaS)</a:t>
              </a:r>
            </a:p>
          </p:txBody>
        </p:sp>
      </p:grpSp>
      <p:grpSp>
        <p:nvGrpSpPr>
          <p:cNvPr id="332" name="!! Soft icons">
            <a:extLst>
              <a:ext uri="{FF2B5EF4-FFF2-40B4-BE49-F238E27FC236}">
                <a16:creationId xmlns:a16="http://schemas.microsoft.com/office/drawing/2014/main" id="{4962F567-1EA8-4D69-B061-D1846BAA939E}"/>
              </a:ext>
              <a:ext uri="{C183D7F6-B498-43B3-948B-1728B52AA6E4}">
                <adec:decorative xmlns:adec="http://schemas.microsoft.com/office/drawing/2017/decorative" val="1"/>
              </a:ext>
            </a:extLst>
          </p:cNvPr>
          <p:cNvGrpSpPr/>
          <p:nvPr/>
        </p:nvGrpSpPr>
        <p:grpSpPr>
          <a:xfrm>
            <a:off x="2289247" y="3563316"/>
            <a:ext cx="1652537" cy="633950"/>
            <a:chOff x="2104721" y="4788846"/>
            <a:chExt cx="1412900" cy="542021"/>
          </a:xfrm>
        </p:grpSpPr>
        <p:pic>
          <p:nvPicPr>
            <p:cNvPr id="333" name="Picture 332">
              <a:extLst>
                <a:ext uri="{FF2B5EF4-FFF2-40B4-BE49-F238E27FC236}">
                  <a16:creationId xmlns:a16="http://schemas.microsoft.com/office/drawing/2014/main" id="{BE7F26F3-5C54-4907-8C06-AED2D57780A9}"/>
                </a:ext>
              </a:extLst>
            </p:cNvPr>
            <p:cNvPicPr>
              <a:picLocks noChangeAspect="1"/>
            </p:cNvPicPr>
            <p:nvPr/>
          </p:nvPicPr>
          <p:blipFill rotWithShape="1">
            <a:blip r:embed="rId23">
              <a:extLst>
                <a:ext uri="{28A0092B-C50C-407E-A947-70E740481C1C}">
                  <a14:useLocalDpi xmlns:a14="http://schemas.microsoft.com/office/drawing/2010/main" val="0"/>
                </a:ext>
              </a:extLst>
            </a:blip>
            <a:srcRect/>
            <a:stretch/>
          </p:blipFill>
          <p:spPr>
            <a:xfrm>
              <a:off x="2427359" y="4789439"/>
              <a:ext cx="168902" cy="225041"/>
            </a:xfrm>
            <a:prstGeom prst="rect">
              <a:avLst/>
            </a:prstGeom>
          </p:spPr>
        </p:pic>
        <p:pic>
          <p:nvPicPr>
            <p:cNvPr id="335" name="Picture 334">
              <a:extLst>
                <a:ext uri="{FF2B5EF4-FFF2-40B4-BE49-F238E27FC236}">
                  <a16:creationId xmlns:a16="http://schemas.microsoft.com/office/drawing/2014/main" id="{321B28A0-67E3-4B96-897D-0552E5D5E034}"/>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3353999" y="4817091"/>
              <a:ext cx="163622" cy="163620"/>
            </a:xfrm>
            <a:prstGeom prst="rect">
              <a:avLst/>
            </a:prstGeom>
          </p:spPr>
        </p:pic>
        <p:pic>
          <p:nvPicPr>
            <p:cNvPr id="336" name="Picture 335">
              <a:extLst>
                <a:ext uri="{FF2B5EF4-FFF2-40B4-BE49-F238E27FC236}">
                  <a16:creationId xmlns:a16="http://schemas.microsoft.com/office/drawing/2014/main" id="{FEBA00EC-BB05-42A0-88D9-B603194E7932}"/>
                </a:ext>
              </a:extLst>
            </p:cNvPr>
            <p:cNvPicPr>
              <a:picLocks noChangeAspect="1"/>
            </p:cNvPicPr>
            <p:nvPr/>
          </p:nvPicPr>
          <p:blipFill>
            <a:blip r:embed="rId25" cstate="print">
              <a:extLst>
                <a:ext uri="{28A0092B-C50C-407E-A947-70E740481C1C}">
                  <a14:useLocalDpi xmlns:a14="http://schemas.microsoft.com/office/drawing/2010/main" val="0"/>
                </a:ext>
              </a:extLst>
            </a:blip>
            <a:stretch>
              <a:fillRect/>
            </a:stretch>
          </p:blipFill>
          <p:spPr>
            <a:xfrm>
              <a:off x="3000655" y="4809265"/>
              <a:ext cx="255977" cy="179271"/>
            </a:xfrm>
            <a:prstGeom prst="rect">
              <a:avLst/>
            </a:prstGeom>
          </p:spPr>
        </p:pic>
        <p:pic>
          <p:nvPicPr>
            <p:cNvPr id="337" name="Picture 336">
              <a:extLst>
                <a:ext uri="{FF2B5EF4-FFF2-40B4-BE49-F238E27FC236}">
                  <a16:creationId xmlns:a16="http://schemas.microsoft.com/office/drawing/2014/main" id="{E5769BB8-4337-4667-9E82-2FBF59204297}"/>
                </a:ext>
              </a:extLst>
            </p:cNvPr>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2722178" y="4808345"/>
              <a:ext cx="181112" cy="181112"/>
            </a:xfrm>
            <a:prstGeom prst="rect">
              <a:avLst/>
            </a:prstGeom>
          </p:spPr>
        </p:pic>
        <p:pic>
          <p:nvPicPr>
            <p:cNvPr id="340" name="Picture 339">
              <a:extLst>
                <a:ext uri="{FF2B5EF4-FFF2-40B4-BE49-F238E27FC236}">
                  <a16:creationId xmlns:a16="http://schemas.microsoft.com/office/drawing/2014/main" id="{7058C3DE-BB98-4974-B970-71689C7D2EA2}"/>
                </a:ext>
              </a:extLst>
            </p:cNvPr>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2220810" y="5097610"/>
              <a:ext cx="205831" cy="203137"/>
            </a:xfrm>
            <a:prstGeom prst="rect">
              <a:avLst/>
            </a:prstGeom>
          </p:spPr>
        </p:pic>
        <p:grpSp>
          <p:nvGrpSpPr>
            <p:cNvPr id="341" name="Group 340">
              <a:extLst>
                <a:ext uri="{FF2B5EF4-FFF2-40B4-BE49-F238E27FC236}">
                  <a16:creationId xmlns:a16="http://schemas.microsoft.com/office/drawing/2014/main" id="{18B7473F-5239-466F-A750-53754091DFEF}"/>
                </a:ext>
              </a:extLst>
            </p:cNvPr>
            <p:cNvGrpSpPr/>
            <p:nvPr/>
          </p:nvGrpSpPr>
          <p:grpSpPr>
            <a:xfrm>
              <a:off x="3358773" y="5173883"/>
              <a:ext cx="133128" cy="30728"/>
              <a:chOff x="2345739" y="758385"/>
              <a:chExt cx="412246" cy="115305"/>
            </a:xfrm>
            <a:solidFill>
              <a:srgbClr val="000000">
                <a:lumMod val="65000"/>
                <a:lumOff val="35000"/>
              </a:srgbClr>
            </a:solidFill>
          </p:grpSpPr>
          <p:sp>
            <p:nvSpPr>
              <p:cNvPr id="500" name="Oval 499">
                <a:extLst>
                  <a:ext uri="{FF2B5EF4-FFF2-40B4-BE49-F238E27FC236}">
                    <a16:creationId xmlns:a16="http://schemas.microsoft.com/office/drawing/2014/main" id="{1FB9A641-A836-4A8D-AF30-F60E4F266A34}"/>
                  </a:ext>
                </a:extLst>
              </p:cNvPr>
              <p:cNvSpPr/>
              <p:nvPr/>
            </p:nvSpPr>
            <p:spPr bwMode="auto">
              <a:xfrm>
                <a:off x="2345739" y="758385"/>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1" name="Oval 500">
                <a:extLst>
                  <a:ext uri="{FF2B5EF4-FFF2-40B4-BE49-F238E27FC236}">
                    <a16:creationId xmlns:a16="http://schemas.microsoft.com/office/drawing/2014/main" id="{967B110F-95AE-4C31-B1A5-E8F694FE1251}"/>
                  </a:ext>
                </a:extLst>
              </p:cNvPr>
              <p:cNvSpPr/>
              <p:nvPr/>
            </p:nvSpPr>
            <p:spPr bwMode="auto">
              <a:xfrm>
                <a:off x="2504292" y="758394"/>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2" name="Oval 501">
                <a:extLst>
                  <a:ext uri="{FF2B5EF4-FFF2-40B4-BE49-F238E27FC236}">
                    <a16:creationId xmlns:a16="http://schemas.microsoft.com/office/drawing/2014/main" id="{867FD449-25E0-40C1-9660-0EE3288C2075}"/>
                  </a:ext>
                </a:extLst>
              </p:cNvPr>
              <p:cNvSpPr/>
              <p:nvPr/>
            </p:nvSpPr>
            <p:spPr bwMode="auto">
              <a:xfrm>
                <a:off x="2662838" y="758385"/>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474" name="Picture 473">
              <a:extLst>
                <a:ext uri="{FF2B5EF4-FFF2-40B4-BE49-F238E27FC236}">
                  <a16:creationId xmlns:a16="http://schemas.microsoft.com/office/drawing/2014/main" id="{2BFF2390-07AA-4A67-BD93-25FDFD0F0702}"/>
                </a:ext>
              </a:extLst>
            </p:cNvPr>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2508901" y="5115883"/>
              <a:ext cx="163827" cy="152266"/>
            </a:xfrm>
            <a:prstGeom prst="rect">
              <a:avLst/>
            </a:prstGeom>
          </p:spPr>
        </p:pic>
        <p:pic>
          <p:nvPicPr>
            <p:cNvPr id="478" name="Picture 477">
              <a:extLst>
                <a:ext uri="{FF2B5EF4-FFF2-40B4-BE49-F238E27FC236}">
                  <a16:creationId xmlns:a16="http://schemas.microsoft.com/office/drawing/2014/main" id="{DE669F59-EF70-42AC-9946-F37581C98B23}"/>
                </a:ext>
              </a:extLst>
            </p:cNvPr>
            <p:cNvPicPr>
              <a:picLocks noChangeAspect="1"/>
            </p:cNvPicPr>
            <p:nvPr/>
          </p:nvPicPr>
          <p:blipFill>
            <a:blip r:embed="rId29" cstate="print">
              <a:extLst>
                <a:ext uri="{28A0092B-C50C-407E-A947-70E740481C1C}">
                  <a14:useLocalDpi xmlns:a14="http://schemas.microsoft.com/office/drawing/2010/main" val="0"/>
                </a:ext>
              </a:extLst>
            </a:blip>
            <a:stretch>
              <a:fillRect/>
            </a:stretch>
          </p:blipFill>
          <p:spPr>
            <a:xfrm>
              <a:off x="2790840" y="5103728"/>
              <a:ext cx="175469" cy="175467"/>
            </a:xfrm>
            <a:prstGeom prst="rect">
              <a:avLst/>
            </a:prstGeom>
          </p:spPr>
        </p:pic>
        <p:pic>
          <p:nvPicPr>
            <p:cNvPr id="498" name="Picture 497">
              <a:extLst>
                <a:ext uri="{FF2B5EF4-FFF2-40B4-BE49-F238E27FC236}">
                  <a16:creationId xmlns:a16="http://schemas.microsoft.com/office/drawing/2014/main" id="{88FDBB73-235D-41A6-8FC0-D9402F686EED}"/>
                </a:ext>
              </a:extLst>
            </p:cNvPr>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3041199" y="5054126"/>
              <a:ext cx="264684" cy="276741"/>
            </a:xfrm>
            <a:prstGeom prst="rect">
              <a:avLst/>
            </a:prstGeom>
          </p:spPr>
        </p:pic>
        <p:pic>
          <p:nvPicPr>
            <p:cNvPr id="499" name="Picture 498" descr="A close up of a logo&#10;&#10;Description automatically generated">
              <a:extLst>
                <a:ext uri="{FF2B5EF4-FFF2-40B4-BE49-F238E27FC236}">
                  <a16:creationId xmlns:a16="http://schemas.microsoft.com/office/drawing/2014/main" id="{0D786A47-4733-4F32-BF9F-7DD7379E6EE9}"/>
                </a:ext>
              </a:extLst>
            </p:cNvPr>
            <p:cNvPicPr>
              <a:picLocks noChangeAspect="1"/>
            </p:cNvPicPr>
            <p:nvPr/>
          </p:nvPicPr>
          <p:blipFill>
            <a:blip r:embed="rId31"/>
            <a:stretch>
              <a:fillRect/>
            </a:stretch>
          </p:blipFill>
          <p:spPr>
            <a:xfrm>
              <a:off x="2104721" y="4788846"/>
              <a:ext cx="228414" cy="219604"/>
            </a:xfrm>
            <a:prstGeom prst="rect">
              <a:avLst/>
            </a:prstGeom>
          </p:spPr>
        </p:pic>
      </p:grpSp>
      <p:grpSp>
        <p:nvGrpSpPr>
          <p:cNvPr id="503" name="!! IOT">
            <a:extLst>
              <a:ext uri="{FF2B5EF4-FFF2-40B4-BE49-F238E27FC236}">
                <a16:creationId xmlns:a16="http://schemas.microsoft.com/office/drawing/2014/main" id="{4374FF58-B27B-46E4-84F2-4B1DA03FE611}"/>
              </a:ext>
              <a:ext uri="{C183D7F6-B498-43B3-948B-1728B52AA6E4}">
                <adec:decorative xmlns:adec="http://schemas.microsoft.com/office/drawing/2017/decorative" val="1"/>
              </a:ext>
            </a:extLst>
          </p:cNvPr>
          <p:cNvGrpSpPr/>
          <p:nvPr/>
        </p:nvGrpSpPr>
        <p:grpSpPr>
          <a:xfrm>
            <a:off x="9645998" y="3186507"/>
            <a:ext cx="2286000" cy="1359218"/>
            <a:chOff x="9645998" y="4553575"/>
            <a:chExt cx="2286000" cy="1359218"/>
          </a:xfrm>
        </p:grpSpPr>
        <p:sp>
          <p:nvSpPr>
            <p:cNvPr id="504" name="Rectangle 503">
              <a:extLst>
                <a:ext uri="{FF2B5EF4-FFF2-40B4-BE49-F238E27FC236}">
                  <a16:creationId xmlns:a16="http://schemas.microsoft.com/office/drawing/2014/main" id="{3A3E7FDD-2273-421B-8988-028A297583C1}"/>
                </a:ext>
              </a:extLst>
            </p:cNvPr>
            <p:cNvSpPr/>
            <p:nvPr/>
          </p:nvSpPr>
          <p:spPr bwMode="auto">
            <a:xfrm>
              <a:off x="9645998" y="4559481"/>
              <a:ext cx="2286000" cy="1353312"/>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5" name="Rectangle 504">
              <a:extLst>
                <a:ext uri="{FF2B5EF4-FFF2-40B4-BE49-F238E27FC236}">
                  <a16:creationId xmlns:a16="http://schemas.microsoft.com/office/drawing/2014/main" id="{4DE149B9-304C-4C51-AEA3-71E36CFE3DE4}"/>
                </a:ext>
              </a:extLst>
            </p:cNvPr>
            <p:cNvSpPr/>
            <p:nvPr/>
          </p:nvSpPr>
          <p:spPr>
            <a:xfrm>
              <a:off x="9645998" y="5638473"/>
              <a:ext cx="2286000" cy="274320"/>
            </a:xfrm>
            <a:prstGeom prst="rect">
              <a:avLst/>
            </a:prstGeom>
            <a:solidFill>
              <a:srgbClr val="D83B01"/>
            </a:solidFill>
          </p:spPr>
          <p:txBody>
            <a:bodyPr wrap="square" lIns="0" tIns="0" rIns="0" bIns="27432"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Operational Technology (OT)</a:t>
              </a:r>
            </a:p>
          </p:txBody>
        </p:sp>
        <p:sp>
          <p:nvSpPr>
            <p:cNvPr id="506" name="Rectangle 505">
              <a:extLst>
                <a:ext uri="{FF2B5EF4-FFF2-40B4-BE49-F238E27FC236}">
                  <a16:creationId xmlns:a16="http://schemas.microsoft.com/office/drawing/2014/main" id="{A9CB8DA7-634B-41A4-8048-EBA351D1E77C}"/>
                </a:ext>
              </a:extLst>
            </p:cNvPr>
            <p:cNvSpPr/>
            <p:nvPr/>
          </p:nvSpPr>
          <p:spPr>
            <a:xfrm>
              <a:off x="9645998" y="4553575"/>
              <a:ext cx="2286000" cy="274320"/>
            </a:xfrm>
            <a:prstGeom prst="rect">
              <a:avLst/>
            </a:prstGeom>
            <a:solidFill>
              <a:srgbClr val="D83B01"/>
            </a:solidFill>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IoT Devices</a:t>
              </a:r>
            </a:p>
          </p:txBody>
        </p:sp>
      </p:grpSp>
      <p:grpSp>
        <p:nvGrpSpPr>
          <p:cNvPr id="507" name="!! End icons">
            <a:extLst>
              <a:ext uri="{FF2B5EF4-FFF2-40B4-BE49-F238E27FC236}">
                <a16:creationId xmlns:a16="http://schemas.microsoft.com/office/drawing/2014/main" id="{F968500F-E2C8-4ED2-A683-834B9F7451D4}"/>
              </a:ext>
              <a:ext uri="{C183D7F6-B498-43B3-948B-1728B52AA6E4}">
                <adec:decorative xmlns:adec="http://schemas.microsoft.com/office/drawing/2017/decorative" val="1"/>
              </a:ext>
            </a:extLst>
          </p:cNvPr>
          <p:cNvGrpSpPr/>
          <p:nvPr/>
        </p:nvGrpSpPr>
        <p:grpSpPr>
          <a:xfrm>
            <a:off x="667426" y="3560023"/>
            <a:ext cx="886222" cy="523641"/>
            <a:chOff x="459591" y="5484095"/>
            <a:chExt cx="1418640" cy="838230"/>
          </a:xfrm>
        </p:grpSpPr>
        <p:grpSp>
          <p:nvGrpSpPr>
            <p:cNvPr id="508" name="Group 507">
              <a:extLst>
                <a:ext uri="{FF2B5EF4-FFF2-40B4-BE49-F238E27FC236}">
                  <a16:creationId xmlns:a16="http://schemas.microsoft.com/office/drawing/2014/main" id="{7C5F0941-484A-4D9F-A409-BE60094DB4B2}"/>
                </a:ext>
              </a:extLst>
            </p:cNvPr>
            <p:cNvGrpSpPr/>
            <p:nvPr/>
          </p:nvGrpSpPr>
          <p:grpSpPr>
            <a:xfrm>
              <a:off x="459591" y="6032021"/>
              <a:ext cx="1418640" cy="290304"/>
              <a:chOff x="10417031" y="4114550"/>
              <a:chExt cx="1095203" cy="224116"/>
            </a:xfrm>
          </p:grpSpPr>
          <p:grpSp>
            <p:nvGrpSpPr>
              <p:cNvPr id="511" name="Group 510">
                <a:extLst>
                  <a:ext uri="{FF2B5EF4-FFF2-40B4-BE49-F238E27FC236}">
                    <a16:creationId xmlns:a16="http://schemas.microsoft.com/office/drawing/2014/main" id="{0F63E908-5A9F-4835-8CE7-630583704677}"/>
                  </a:ext>
                </a:extLst>
              </p:cNvPr>
              <p:cNvGrpSpPr/>
              <p:nvPr/>
            </p:nvGrpSpPr>
            <p:grpSpPr>
              <a:xfrm>
                <a:off x="11215336" y="4114550"/>
                <a:ext cx="296898" cy="224116"/>
                <a:chOff x="7987238" y="1610486"/>
                <a:chExt cx="506061" cy="382007"/>
              </a:xfrm>
            </p:grpSpPr>
            <p:sp>
              <p:nvSpPr>
                <p:cNvPr id="540" name="Rectangle 539">
                  <a:extLst>
                    <a:ext uri="{FF2B5EF4-FFF2-40B4-BE49-F238E27FC236}">
                      <a16:creationId xmlns:a16="http://schemas.microsoft.com/office/drawing/2014/main" id="{CB832123-A204-4535-ABDA-122ACC2C20E5}"/>
                    </a:ext>
                  </a:extLst>
                </p:cNvPr>
                <p:cNvSpPr/>
                <p:nvPr/>
              </p:nvSpPr>
              <p:spPr bwMode="auto">
                <a:xfrm>
                  <a:off x="7994852" y="1610486"/>
                  <a:ext cx="498447" cy="302717"/>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1" name="Group 540">
                  <a:extLst>
                    <a:ext uri="{FF2B5EF4-FFF2-40B4-BE49-F238E27FC236}">
                      <a16:creationId xmlns:a16="http://schemas.microsoft.com/office/drawing/2014/main" id="{CD0A7E1C-EB77-4B02-A1D7-02E0C72AF111}"/>
                    </a:ext>
                  </a:extLst>
                </p:cNvPr>
                <p:cNvGrpSpPr/>
                <p:nvPr/>
              </p:nvGrpSpPr>
              <p:grpSpPr>
                <a:xfrm>
                  <a:off x="7987238" y="1610486"/>
                  <a:ext cx="498447" cy="382007"/>
                  <a:chOff x="9563138" y="2462727"/>
                  <a:chExt cx="516394" cy="395761"/>
                </a:xfrm>
              </p:grpSpPr>
              <p:sp>
                <p:nvSpPr>
                  <p:cNvPr id="542" name="monitor">
                    <a:extLst>
                      <a:ext uri="{FF2B5EF4-FFF2-40B4-BE49-F238E27FC236}">
                        <a16:creationId xmlns:a16="http://schemas.microsoft.com/office/drawing/2014/main" id="{E2F7AAB5-FA9D-432E-A9E4-91BB610E34FA}"/>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43" name="Group 542">
                    <a:extLst>
                      <a:ext uri="{FF2B5EF4-FFF2-40B4-BE49-F238E27FC236}">
                        <a16:creationId xmlns:a16="http://schemas.microsoft.com/office/drawing/2014/main" id="{8A799AB2-DFE1-41DF-955C-DE9B4EC0CA13}"/>
                      </a:ext>
                    </a:extLst>
                  </p:cNvPr>
                  <p:cNvGrpSpPr/>
                  <p:nvPr/>
                </p:nvGrpSpPr>
                <p:grpSpPr>
                  <a:xfrm>
                    <a:off x="9746672" y="2545410"/>
                    <a:ext cx="107950" cy="134938"/>
                    <a:chOff x="9444088" y="2885171"/>
                    <a:chExt cx="107950" cy="134938"/>
                  </a:xfrm>
                  <a:solidFill>
                    <a:srgbClr val="505050"/>
                  </a:solidFill>
                </p:grpSpPr>
                <p:sp>
                  <p:nvSpPr>
                    <p:cNvPr id="544" name="Freeform 26">
                      <a:extLst>
                        <a:ext uri="{FF2B5EF4-FFF2-40B4-BE49-F238E27FC236}">
                          <a16:creationId xmlns:a16="http://schemas.microsoft.com/office/drawing/2014/main" id="{977C2666-FD08-4C11-A489-A1638DB2C6D8}"/>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45" name="Freeform 27">
                      <a:extLst>
                        <a:ext uri="{FF2B5EF4-FFF2-40B4-BE49-F238E27FC236}">
                          <a16:creationId xmlns:a16="http://schemas.microsoft.com/office/drawing/2014/main" id="{C3376218-B82E-479E-A4B4-A7C39D43DE47}"/>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grpSp>
            <p:nvGrpSpPr>
              <p:cNvPr id="512" name="Group 511">
                <a:extLst>
                  <a:ext uri="{FF2B5EF4-FFF2-40B4-BE49-F238E27FC236}">
                    <a16:creationId xmlns:a16="http://schemas.microsoft.com/office/drawing/2014/main" id="{AB11A300-F015-477B-9B17-F664F11BD995}"/>
                  </a:ext>
                </a:extLst>
              </p:cNvPr>
              <p:cNvGrpSpPr/>
              <p:nvPr/>
            </p:nvGrpSpPr>
            <p:grpSpPr>
              <a:xfrm>
                <a:off x="10835169" y="4114550"/>
                <a:ext cx="292430" cy="224116"/>
                <a:chOff x="7398246" y="1610486"/>
                <a:chExt cx="498447" cy="382007"/>
              </a:xfrm>
            </p:grpSpPr>
            <p:sp>
              <p:nvSpPr>
                <p:cNvPr id="533" name="monitor">
                  <a:extLst>
                    <a:ext uri="{FF2B5EF4-FFF2-40B4-BE49-F238E27FC236}">
                      <a16:creationId xmlns:a16="http://schemas.microsoft.com/office/drawing/2014/main" id="{8F7A8160-AAB2-4551-9D24-64D27D9111B5}"/>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34" name="Rectangle 533">
                  <a:extLst>
                    <a:ext uri="{FF2B5EF4-FFF2-40B4-BE49-F238E27FC236}">
                      <a16:creationId xmlns:a16="http://schemas.microsoft.com/office/drawing/2014/main" id="{993DB61A-2AC5-4FCC-AD48-5640D350F8FC}"/>
                    </a:ext>
                  </a:extLst>
                </p:cNvPr>
                <p:cNvSpPr/>
                <p:nvPr/>
              </p:nvSpPr>
              <p:spPr bwMode="auto">
                <a:xfrm>
                  <a:off x="7398246" y="1610486"/>
                  <a:ext cx="498447" cy="302717"/>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35" name="Group 11">
                  <a:extLst>
                    <a:ext uri="{FF2B5EF4-FFF2-40B4-BE49-F238E27FC236}">
                      <a16:creationId xmlns:a16="http://schemas.microsoft.com/office/drawing/2014/main" id="{0D592BD8-91C8-4C72-9E63-FDDCBFF561EE}"/>
                    </a:ext>
                  </a:extLst>
                </p:cNvPr>
                <p:cNvGrpSpPr>
                  <a:grpSpLocks noChangeAspect="1"/>
                </p:cNvGrpSpPr>
                <p:nvPr/>
              </p:nvGrpSpPr>
              <p:grpSpPr bwMode="auto">
                <a:xfrm>
                  <a:off x="7581678" y="1714920"/>
                  <a:ext cx="111860" cy="111860"/>
                  <a:chOff x="5664" y="1835"/>
                  <a:chExt cx="73" cy="73"/>
                </a:xfrm>
                <a:solidFill>
                  <a:srgbClr val="FFFFFF"/>
                </a:solidFill>
              </p:grpSpPr>
              <p:sp>
                <p:nvSpPr>
                  <p:cNvPr id="536" name="Freeform 12">
                    <a:extLst>
                      <a:ext uri="{FF2B5EF4-FFF2-40B4-BE49-F238E27FC236}">
                        <a16:creationId xmlns:a16="http://schemas.microsoft.com/office/drawing/2014/main" id="{09B65A2B-20A8-4C12-84D8-FFD47A66CC11}"/>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7" name="Freeform 13">
                    <a:extLst>
                      <a:ext uri="{FF2B5EF4-FFF2-40B4-BE49-F238E27FC236}">
                        <a16:creationId xmlns:a16="http://schemas.microsoft.com/office/drawing/2014/main" id="{5A00B4DE-FACA-4997-8675-F3032E6769B0}"/>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8" name="Freeform 14">
                    <a:extLst>
                      <a:ext uri="{FF2B5EF4-FFF2-40B4-BE49-F238E27FC236}">
                        <a16:creationId xmlns:a16="http://schemas.microsoft.com/office/drawing/2014/main" id="{29F796AB-5F59-4BD9-8327-16C2213C6E84}"/>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9" name="Freeform 15">
                    <a:extLst>
                      <a:ext uri="{FF2B5EF4-FFF2-40B4-BE49-F238E27FC236}">
                        <a16:creationId xmlns:a16="http://schemas.microsoft.com/office/drawing/2014/main" id="{DF35A58D-5BF9-41E1-8D09-349BE5FC1968}"/>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nvGrpSpPr>
              <p:cNvPr id="513" name="Group 512">
                <a:extLst>
                  <a:ext uri="{FF2B5EF4-FFF2-40B4-BE49-F238E27FC236}">
                    <a16:creationId xmlns:a16="http://schemas.microsoft.com/office/drawing/2014/main" id="{68C789CD-4B89-4048-A611-F6E6E0C844AA}"/>
                  </a:ext>
                </a:extLst>
              </p:cNvPr>
              <p:cNvGrpSpPr/>
              <p:nvPr/>
            </p:nvGrpSpPr>
            <p:grpSpPr>
              <a:xfrm>
                <a:off x="10623665" y="4114550"/>
                <a:ext cx="124764" cy="207126"/>
                <a:chOff x="7084723" y="1610486"/>
                <a:chExt cx="212660" cy="353049"/>
              </a:xfrm>
            </p:grpSpPr>
            <p:sp>
              <p:nvSpPr>
                <p:cNvPr id="527" name="Rectangle 526">
                  <a:extLst>
                    <a:ext uri="{FF2B5EF4-FFF2-40B4-BE49-F238E27FC236}">
                      <a16:creationId xmlns:a16="http://schemas.microsoft.com/office/drawing/2014/main" id="{DB255EEA-94F6-4239-9729-70104F2BF3FF}"/>
                    </a:ext>
                  </a:extLst>
                </p:cNvPr>
                <p:cNvSpPr/>
                <p:nvPr/>
              </p:nvSpPr>
              <p:spPr bwMode="auto">
                <a:xfrm>
                  <a:off x="7085519" y="1610486"/>
                  <a:ext cx="211864" cy="353049"/>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8" name="Group 527">
                  <a:extLst>
                    <a:ext uri="{FF2B5EF4-FFF2-40B4-BE49-F238E27FC236}">
                      <a16:creationId xmlns:a16="http://schemas.microsoft.com/office/drawing/2014/main" id="{5798BE61-692A-44CF-BAA9-51DAA12B1F28}"/>
                    </a:ext>
                  </a:extLst>
                </p:cNvPr>
                <p:cNvGrpSpPr/>
                <p:nvPr/>
              </p:nvGrpSpPr>
              <p:grpSpPr>
                <a:xfrm>
                  <a:off x="7138556" y="1706457"/>
                  <a:ext cx="104198" cy="130248"/>
                  <a:chOff x="9444088" y="2885171"/>
                  <a:chExt cx="107950" cy="134938"/>
                </a:xfrm>
                <a:solidFill>
                  <a:srgbClr val="FFFFFF"/>
                </a:solidFill>
              </p:grpSpPr>
              <p:sp>
                <p:nvSpPr>
                  <p:cNvPr id="531" name="Freeform 26">
                    <a:extLst>
                      <a:ext uri="{FF2B5EF4-FFF2-40B4-BE49-F238E27FC236}">
                        <a16:creationId xmlns:a16="http://schemas.microsoft.com/office/drawing/2014/main" id="{A93AE841-715F-4F49-B0E6-6AC3852BEA9B}"/>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2" name="Freeform 27">
                    <a:extLst>
                      <a:ext uri="{FF2B5EF4-FFF2-40B4-BE49-F238E27FC236}">
                        <a16:creationId xmlns:a16="http://schemas.microsoft.com/office/drawing/2014/main" id="{826FC518-EBCC-4E60-9E29-86DBD01C2305}"/>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529" name="CellPhone_E8EA">
                  <a:extLst>
                    <a:ext uri="{FF2B5EF4-FFF2-40B4-BE49-F238E27FC236}">
                      <a16:creationId xmlns:a16="http://schemas.microsoft.com/office/drawing/2014/main" id="{07D0B161-1546-42BD-9079-D0790728CCC1}"/>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530" name="Straight Connector 529">
                  <a:extLst>
                    <a:ext uri="{FF2B5EF4-FFF2-40B4-BE49-F238E27FC236}">
                      <a16:creationId xmlns:a16="http://schemas.microsoft.com/office/drawing/2014/main" id="{55D124CB-DE54-40DB-8FA7-2669A5B2CECE}"/>
                    </a:ext>
                  </a:extLst>
                </p:cNvPr>
                <p:cNvCxnSpPr>
                  <a:cxnSpLocks/>
                </p:cNvCxnSpPr>
                <p:nvPr/>
              </p:nvCxnSpPr>
              <p:spPr>
                <a:xfrm>
                  <a:off x="7165583" y="1916461"/>
                  <a:ext cx="47081" cy="0"/>
                </a:xfrm>
                <a:prstGeom prst="line">
                  <a:avLst/>
                </a:prstGeom>
                <a:noFill/>
                <a:ln w="9525" cap="flat" cmpd="sng" algn="ctr">
                  <a:solidFill>
                    <a:srgbClr val="FFFFFF"/>
                  </a:solidFill>
                  <a:prstDash val="solid"/>
                  <a:headEnd type="none"/>
                  <a:tailEnd type="none"/>
                </a:ln>
                <a:effectLst/>
              </p:spPr>
            </p:cxnSp>
          </p:grpSp>
          <p:grpSp>
            <p:nvGrpSpPr>
              <p:cNvPr id="514" name="Group 513">
                <a:extLst>
                  <a:ext uri="{FF2B5EF4-FFF2-40B4-BE49-F238E27FC236}">
                    <a16:creationId xmlns:a16="http://schemas.microsoft.com/office/drawing/2014/main" id="{7AB615CB-36F5-44BA-A03D-8EEEAD744CC3}"/>
                  </a:ext>
                </a:extLst>
              </p:cNvPr>
              <p:cNvGrpSpPr/>
              <p:nvPr/>
            </p:nvGrpSpPr>
            <p:grpSpPr>
              <a:xfrm>
                <a:off x="10417031" y="4114550"/>
                <a:ext cx="124297" cy="207126"/>
                <a:chOff x="6490922" y="1610486"/>
                <a:chExt cx="211865" cy="353049"/>
              </a:xfrm>
            </p:grpSpPr>
            <p:sp>
              <p:nvSpPr>
                <p:cNvPr id="515" name="Rectangle 514">
                  <a:extLst>
                    <a:ext uri="{FF2B5EF4-FFF2-40B4-BE49-F238E27FC236}">
                      <a16:creationId xmlns:a16="http://schemas.microsoft.com/office/drawing/2014/main" id="{29632013-2FAD-4CD2-8F75-1F458A90CC18}"/>
                    </a:ext>
                  </a:extLst>
                </p:cNvPr>
                <p:cNvSpPr/>
                <p:nvPr/>
              </p:nvSpPr>
              <p:spPr bwMode="auto">
                <a:xfrm>
                  <a:off x="6490922" y="1610486"/>
                  <a:ext cx="211864" cy="353049"/>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16" name="Group 30">
                  <a:extLst>
                    <a:ext uri="{FF2B5EF4-FFF2-40B4-BE49-F238E27FC236}">
                      <a16:creationId xmlns:a16="http://schemas.microsoft.com/office/drawing/2014/main" id="{2D6AA0D0-1375-431B-A4B3-17DC96098C26}"/>
                    </a:ext>
                  </a:extLst>
                </p:cNvPr>
                <p:cNvGrpSpPr>
                  <a:grpSpLocks noChangeAspect="1"/>
                </p:cNvGrpSpPr>
                <p:nvPr/>
              </p:nvGrpSpPr>
              <p:grpSpPr bwMode="auto">
                <a:xfrm>
                  <a:off x="6545792" y="1729376"/>
                  <a:ext cx="111361" cy="115269"/>
                  <a:chOff x="5049" y="1841"/>
                  <a:chExt cx="57" cy="59"/>
                </a:xfrm>
                <a:solidFill>
                  <a:srgbClr val="FFFFFF"/>
                </a:solidFill>
              </p:grpSpPr>
              <p:sp>
                <p:nvSpPr>
                  <p:cNvPr id="519" name="Freeform 31">
                    <a:extLst>
                      <a:ext uri="{FF2B5EF4-FFF2-40B4-BE49-F238E27FC236}">
                        <a16:creationId xmlns:a16="http://schemas.microsoft.com/office/drawing/2014/main" id="{113BD195-1304-4AD9-9A78-0FB972691153}"/>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0" name="Freeform 32">
                    <a:extLst>
                      <a:ext uri="{FF2B5EF4-FFF2-40B4-BE49-F238E27FC236}">
                        <a16:creationId xmlns:a16="http://schemas.microsoft.com/office/drawing/2014/main" id="{71ABB8E5-7AAB-4A19-AE74-0F4989DE77C8}"/>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1" name="Freeform 33">
                    <a:extLst>
                      <a:ext uri="{FF2B5EF4-FFF2-40B4-BE49-F238E27FC236}">
                        <a16:creationId xmlns:a16="http://schemas.microsoft.com/office/drawing/2014/main" id="{ACA0FE10-C0C5-4A0A-9F05-01A7FC32E9E9}"/>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2" name="Freeform 34">
                    <a:extLst>
                      <a:ext uri="{FF2B5EF4-FFF2-40B4-BE49-F238E27FC236}">
                        <a16:creationId xmlns:a16="http://schemas.microsoft.com/office/drawing/2014/main" id="{8F43E2FB-51C0-4192-A901-7815010BCB7A}"/>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3" name="Freeform 35">
                    <a:extLst>
                      <a:ext uri="{FF2B5EF4-FFF2-40B4-BE49-F238E27FC236}">
                        <a16:creationId xmlns:a16="http://schemas.microsoft.com/office/drawing/2014/main" id="{197DFDF9-BF60-41AB-A983-CB5F2B9064B6}"/>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4" name="Freeform 36">
                    <a:extLst>
                      <a:ext uri="{FF2B5EF4-FFF2-40B4-BE49-F238E27FC236}">
                        <a16:creationId xmlns:a16="http://schemas.microsoft.com/office/drawing/2014/main" id="{4F38A0CA-2161-41D7-8B7B-0D5AD897DE12}"/>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5" name="Freeform 37">
                    <a:extLst>
                      <a:ext uri="{FF2B5EF4-FFF2-40B4-BE49-F238E27FC236}">
                        <a16:creationId xmlns:a16="http://schemas.microsoft.com/office/drawing/2014/main" id="{692C2BD8-293B-4521-BAEA-7F945C985287}"/>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6" name="Freeform 38">
                    <a:extLst>
                      <a:ext uri="{FF2B5EF4-FFF2-40B4-BE49-F238E27FC236}">
                        <a16:creationId xmlns:a16="http://schemas.microsoft.com/office/drawing/2014/main" id="{80C82C9F-F02B-45BB-A33E-9FEA862AEEE7}"/>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517" name="CellPhone_E8EA">
                  <a:extLst>
                    <a:ext uri="{FF2B5EF4-FFF2-40B4-BE49-F238E27FC236}">
                      <a16:creationId xmlns:a16="http://schemas.microsoft.com/office/drawing/2014/main" id="{C6B8C56F-7DA4-4A00-997C-609D2488F940}"/>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518" name="Straight Connector 517">
                  <a:extLst>
                    <a:ext uri="{FF2B5EF4-FFF2-40B4-BE49-F238E27FC236}">
                      <a16:creationId xmlns:a16="http://schemas.microsoft.com/office/drawing/2014/main" id="{9844C7C4-48FA-4B43-9FB0-81575DD05E4D}"/>
                    </a:ext>
                  </a:extLst>
                </p:cNvPr>
                <p:cNvCxnSpPr>
                  <a:cxnSpLocks/>
                </p:cNvCxnSpPr>
                <p:nvPr/>
              </p:nvCxnSpPr>
              <p:spPr>
                <a:xfrm>
                  <a:off x="6573314" y="1916461"/>
                  <a:ext cx="47081" cy="0"/>
                </a:xfrm>
                <a:prstGeom prst="line">
                  <a:avLst/>
                </a:prstGeom>
                <a:noFill/>
                <a:ln w="9525" cap="flat" cmpd="sng" algn="ctr">
                  <a:solidFill>
                    <a:srgbClr val="FFFFFF"/>
                  </a:solidFill>
                  <a:prstDash val="solid"/>
                  <a:headEnd type="none"/>
                  <a:tailEnd type="none"/>
                </a:ln>
                <a:effectLst/>
              </p:spPr>
            </p:cxnSp>
          </p:grpSp>
        </p:grpSp>
        <p:pic>
          <p:nvPicPr>
            <p:cNvPr id="509" name="Picture 508">
              <a:extLst>
                <a:ext uri="{FF2B5EF4-FFF2-40B4-BE49-F238E27FC236}">
                  <a16:creationId xmlns:a16="http://schemas.microsoft.com/office/drawing/2014/main" id="{265C085B-A8C1-4DE8-AE46-609066442A01}"/>
                </a:ext>
              </a:extLst>
            </p:cNvPr>
            <p:cNvPicPr>
              <a:picLocks noChangeAspect="1"/>
            </p:cNvPicPr>
            <p:nvPr/>
          </p:nvPicPr>
          <p:blipFill rotWithShape="1">
            <a:blip r:embed="rId32" cstate="email">
              <a:extLst>
                <a:ext uri="{28A0092B-C50C-407E-A947-70E740481C1C}">
                  <a14:useLocalDpi xmlns:a14="http://schemas.microsoft.com/office/drawing/2010/main"/>
                </a:ext>
              </a:extLst>
            </a:blip>
            <a:srcRect r="83295"/>
            <a:stretch/>
          </p:blipFill>
          <p:spPr>
            <a:xfrm>
              <a:off x="1221257" y="5484095"/>
              <a:ext cx="421887" cy="367856"/>
            </a:xfrm>
            <a:prstGeom prst="rect">
              <a:avLst/>
            </a:prstGeom>
          </p:spPr>
        </p:pic>
        <p:sp>
          <p:nvSpPr>
            <p:cNvPr id="510" name="Freeform 6">
              <a:extLst>
                <a:ext uri="{FF2B5EF4-FFF2-40B4-BE49-F238E27FC236}">
                  <a16:creationId xmlns:a16="http://schemas.microsoft.com/office/drawing/2014/main" id="{4E88BB4E-E02F-41AF-9273-F5188625D430}"/>
                </a:ext>
              </a:extLst>
            </p:cNvPr>
            <p:cNvSpPr>
              <a:spLocks noEditPoints="1"/>
            </p:cNvSpPr>
            <p:nvPr/>
          </p:nvSpPr>
          <p:spPr bwMode="auto">
            <a:xfrm>
              <a:off x="666193" y="5501210"/>
              <a:ext cx="363410" cy="359552"/>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nvGrpSpPr>
          <p:cNvPr id="546" name="!! IOT 4">
            <a:extLst>
              <a:ext uri="{FF2B5EF4-FFF2-40B4-BE49-F238E27FC236}">
                <a16:creationId xmlns:a16="http://schemas.microsoft.com/office/drawing/2014/main" id="{7516D503-0D9E-4530-A91D-69B9E18576B2}"/>
              </a:ext>
              <a:ext uri="{C183D7F6-B498-43B3-948B-1728B52AA6E4}">
                <adec:decorative xmlns:adec="http://schemas.microsoft.com/office/drawing/2017/decorative" val="1"/>
              </a:ext>
            </a:extLst>
          </p:cNvPr>
          <p:cNvGrpSpPr/>
          <p:nvPr/>
        </p:nvGrpSpPr>
        <p:grpSpPr>
          <a:xfrm>
            <a:off x="7820300" y="3571915"/>
            <a:ext cx="1353235" cy="215781"/>
            <a:chOff x="9119484" y="4472960"/>
            <a:chExt cx="1613779" cy="257327"/>
          </a:xfrm>
        </p:grpSpPr>
        <p:pic>
          <p:nvPicPr>
            <p:cNvPr id="547" name="Picture 546">
              <a:extLst>
                <a:ext uri="{FF2B5EF4-FFF2-40B4-BE49-F238E27FC236}">
                  <a16:creationId xmlns:a16="http://schemas.microsoft.com/office/drawing/2014/main" id="{5AB80677-A62B-467C-955B-F7BA51FE1905}"/>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0277454" y="4472960"/>
              <a:ext cx="140386" cy="257327"/>
            </a:xfrm>
            <a:prstGeom prst="rect">
              <a:avLst/>
            </a:prstGeom>
          </p:spPr>
        </p:pic>
        <p:pic>
          <p:nvPicPr>
            <p:cNvPr id="548" name="Picture 547">
              <a:extLst>
                <a:ext uri="{FF2B5EF4-FFF2-40B4-BE49-F238E27FC236}">
                  <a16:creationId xmlns:a16="http://schemas.microsoft.com/office/drawing/2014/main" id="{4141D801-0EB9-411D-8084-850F2EED80C8}"/>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9119484" y="4543680"/>
              <a:ext cx="269515" cy="144991"/>
            </a:xfrm>
            <a:prstGeom prst="rect">
              <a:avLst/>
            </a:prstGeom>
          </p:spPr>
        </p:pic>
        <p:pic>
          <p:nvPicPr>
            <p:cNvPr id="549" name="Picture 548">
              <a:extLst>
                <a:ext uri="{FF2B5EF4-FFF2-40B4-BE49-F238E27FC236}">
                  <a16:creationId xmlns:a16="http://schemas.microsoft.com/office/drawing/2014/main" id="{FAAB225B-2253-4C81-81F6-713D9FAB9A68}"/>
                </a:ext>
              </a:extLst>
            </p:cNvPr>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a:off x="9915072" y="4524864"/>
              <a:ext cx="276198" cy="172624"/>
            </a:xfrm>
            <a:prstGeom prst="rect">
              <a:avLst/>
            </a:prstGeom>
          </p:spPr>
        </p:pic>
        <p:grpSp>
          <p:nvGrpSpPr>
            <p:cNvPr id="550" name="Group 549">
              <a:extLst>
                <a:ext uri="{FF2B5EF4-FFF2-40B4-BE49-F238E27FC236}">
                  <a16:creationId xmlns:a16="http://schemas.microsoft.com/office/drawing/2014/main" id="{B5C9BF46-8182-43A3-9380-2375D692216E}"/>
                </a:ext>
              </a:extLst>
            </p:cNvPr>
            <p:cNvGrpSpPr/>
            <p:nvPr/>
          </p:nvGrpSpPr>
          <p:grpSpPr>
            <a:xfrm>
              <a:off x="10529411" y="4598758"/>
              <a:ext cx="203852" cy="49419"/>
              <a:chOff x="11279844" y="3739404"/>
              <a:chExt cx="343140" cy="83186"/>
            </a:xfrm>
          </p:grpSpPr>
          <p:sp>
            <p:nvSpPr>
              <p:cNvPr id="552" name="Oval 551">
                <a:extLst>
                  <a:ext uri="{FF2B5EF4-FFF2-40B4-BE49-F238E27FC236}">
                    <a16:creationId xmlns:a16="http://schemas.microsoft.com/office/drawing/2014/main" id="{43B1F0F2-F88D-4125-8439-1A2EA57D90FB}"/>
                  </a:ext>
                </a:extLst>
              </p:cNvPr>
              <p:cNvSpPr/>
              <p:nvPr/>
            </p:nvSpPr>
            <p:spPr bwMode="auto">
              <a:xfrm>
                <a:off x="11279844" y="3739404"/>
                <a:ext cx="83149"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53" name="Oval 552">
                <a:extLst>
                  <a:ext uri="{FF2B5EF4-FFF2-40B4-BE49-F238E27FC236}">
                    <a16:creationId xmlns:a16="http://schemas.microsoft.com/office/drawing/2014/main" id="{B51C1399-A15A-499B-AC2B-3E71D5CC5B53}"/>
                  </a:ext>
                </a:extLst>
              </p:cNvPr>
              <p:cNvSpPr/>
              <p:nvPr/>
            </p:nvSpPr>
            <p:spPr bwMode="auto">
              <a:xfrm>
                <a:off x="11409843" y="3739422"/>
                <a:ext cx="83150"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54" name="Oval 553">
                <a:extLst>
                  <a:ext uri="{FF2B5EF4-FFF2-40B4-BE49-F238E27FC236}">
                    <a16:creationId xmlns:a16="http://schemas.microsoft.com/office/drawing/2014/main" id="{81774189-45BC-445D-9B2E-8B7FAC2107F3}"/>
                  </a:ext>
                </a:extLst>
              </p:cNvPr>
              <p:cNvSpPr/>
              <p:nvPr/>
            </p:nvSpPr>
            <p:spPr bwMode="auto">
              <a:xfrm>
                <a:off x="11539834" y="3739442"/>
                <a:ext cx="83150" cy="8314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pic>
          <p:nvPicPr>
            <p:cNvPr id="551" name="Picture 550">
              <a:extLst>
                <a:ext uri="{FF2B5EF4-FFF2-40B4-BE49-F238E27FC236}">
                  <a16:creationId xmlns:a16="http://schemas.microsoft.com/office/drawing/2014/main" id="{8727A27F-719F-42F4-A47A-86748AF08A65}"/>
                </a:ext>
              </a:extLst>
            </p:cNvPr>
            <p:cNvPicPr>
              <a:picLocks noChangeAspect="1"/>
            </p:cNvPicPr>
            <p:nvPr/>
          </p:nvPicPr>
          <p:blipFill rotWithShape="1">
            <a:blip r:embed="rId35">
              <a:extLst>
                <a:ext uri="{28A0092B-C50C-407E-A947-70E740481C1C}">
                  <a14:useLocalDpi xmlns:a14="http://schemas.microsoft.com/office/drawing/2010/main" val="0"/>
                </a:ext>
              </a:extLst>
            </a:blip>
            <a:srcRect l="13212" t="27676" r="12301" b="27919"/>
            <a:stretch/>
          </p:blipFill>
          <p:spPr>
            <a:xfrm>
              <a:off x="9482726" y="4505425"/>
              <a:ext cx="367709" cy="219208"/>
            </a:xfrm>
            <a:prstGeom prst="rect">
              <a:avLst/>
            </a:prstGeom>
          </p:spPr>
        </p:pic>
      </p:grpSp>
      <p:grpSp>
        <p:nvGrpSpPr>
          <p:cNvPr id="555" name="!! IOT 1">
            <a:extLst>
              <a:ext uri="{FF2B5EF4-FFF2-40B4-BE49-F238E27FC236}">
                <a16:creationId xmlns:a16="http://schemas.microsoft.com/office/drawing/2014/main" id="{0DAA5EAD-8E43-4EA9-9948-FF45EEBD8343}"/>
              </a:ext>
              <a:ext uri="{C183D7F6-B498-43B3-948B-1728B52AA6E4}">
                <adec:decorative xmlns:adec="http://schemas.microsoft.com/office/drawing/2017/decorative" val="1"/>
              </a:ext>
            </a:extLst>
          </p:cNvPr>
          <p:cNvGrpSpPr/>
          <p:nvPr/>
        </p:nvGrpSpPr>
        <p:grpSpPr>
          <a:xfrm>
            <a:off x="4503358" y="3508245"/>
            <a:ext cx="1358368" cy="337271"/>
            <a:chOff x="5033079" y="6986941"/>
            <a:chExt cx="1344941" cy="333936"/>
          </a:xfrm>
        </p:grpSpPr>
        <p:pic>
          <p:nvPicPr>
            <p:cNvPr id="556" name="Picture 171">
              <a:extLst>
                <a:ext uri="{FF2B5EF4-FFF2-40B4-BE49-F238E27FC236}">
                  <a16:creationId xmlns:a16="http://schemas.microsoft.com/office/drawing/2014/main" id="{8916B34B-D4A3-4D1A-A9EE-B02AA139C325}"/>
                </a:ext>
              </a:extLst>
            </p:cNvPr>
            <p:cNvPicPr>
              <a:picLocks noChangeAspect="1"/>
            </p:cNvPicPr>
            <p:nvPr/>
          </p:nvPicPr>
          <p:blipFill>
            <a:blip r:embed="rId36">
              <a:extLst>
                <a:ext uri="{28A0092B-C50C-407E-A947-70E740481C1C}">
                  <a14:useLocalDpi xmlns:a14="http://schemas.microsoft.com/office/drawing/2010/main" val="0"/>
                </a:ext>
              </a:extLst>
            </a:blip>
            <a:srcRect/>
            <a:stretch>
              <a:fillRect/>
            </a:stretch>
          </p:blipFill>
          <p:spPr bwMode="auto">
            <a:xfrm>
              <a:off x="5033079" y="6986941"/>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7" name="Picture 556">
              <a:extLst>
                <a:ext uri="{FF2B5EF4-FFF2-40B4-BE49-F238E27FC236}">
                  <a16:creationId xmlns:a16="http://schemas.microsoft.com/office/drawing/2014/main" id="{6F02E11E-781C-45A3-9507-C9AEE3B6C454}"/>
                </a:ext>
              </a:extLst>
            </p:cNvPr>
            <p:cNvPicPr>
              <a:picLocks noChangeAspect="1"/>
            </p:cNvPicPr>
            <p:nvPr/>
          </p:nvPicPr>
          <p:blipFill>
            <a:blip r:embed="rId37"/>
            <a:stretch>
              <a:fillRect/>
            </a:stretch>
          </p:blipFill>
          <p:spPr>
            <a:xfrm>
              <a:off x="5419803" y="7002915"/>
              <a:ext cx="102167" cy="116716"/>
            </a:xfrm>
            <a:prstGeom prst="rect">
              <a:avLst/>
            </a:prstGeom>
          </p:spPr>
        </p:pic>
        <p:pic>
          <p:nvPicPr>
            <p:cNvPr id="558" name="Picture 557">
              <a:extLst>
                <a:ext uri="{FF2B5EF4-FFF2-40B4-BE49-F238E27FC236}">
                  <a16:creationId xmlns:a16="http://schemas.microsoft.com/office/drawing/2014/main" id="{9BA0E7EC-D26D-4EEA-857D-CE6DB0FFC454}"/>
                </a:ext>
              </a:extLst>
            </p:cNvPr>
            <p:cNvPicPr>
              <a:picLocks noChangeAspect="1"/>
            </p:cNvPicPr>
            <p:nvPr/>
          </p:nvPicPr>
          <p:blipFill>
            <a:blip r:embed="rId38"/>
            <a:stretch>
              <a:fillRect/>
            </a:stretch>
          </p:blipFill>
          <p:spPr>
            <a:xfrm>
              <a:off x="5135286" y="7174052"/>
              <a:ext cx="161926" cy="146825"/>
            </a:xfrm>
            <a:prstGeom prst="rect">
              <a:avLst/>
            </a:prstGeom>
          </p:spPr>
        </p:pic>
        <p:pic>
          <p:nvPicPr>
            <p:cNvPr id="559" name="Picture 558">
              <a:extLst>
                <a:ext uri="{FF2B5EF4-FFF2-40B4-BE49-F238E27FC236}">
                  <a16:creationId xmlns:a16="http://schemas.microsoft.com/office/drawing/2014/main" id="{7E319FA7-CF71-4739-803D-0ED2BEB5F90C}"/>
                </a:ext>
              </a:extLst>
            </p:cNvPr>
            <p:cNvPicPr>
              <a:picLocks noChangeAspect="1"/>
            </p:cNvPicPr>
            <p:nvPr/>
          </p:nvPicPr>
          <p:blipFill>
            <a:blip r:embed="rId39"/>
            <a:stretch>
              <a:fillRect/>
            </a:stretch>
          </p:blipFill>
          <p:spPr>
            <a:xfrm>
              <a:off x="5566064" y="7174052"/>
              <a:ext cx="142280" cy="128897"/>
            </a:xfrm>
            <a:prstGeom prst="rect">
              <a:avLst/>
            </a:prstGeom>
          </p:spPr>
        </p:pic>
        <p:pic>
          <p:nvPicPr>
            <p:cNvPr id="560" name="Picture 559">
              <a:extLst>
                <a:ext uri="{FF2B5EF4-FFF2-40B4-BE49-F238E27FC236}">
                  <a16:creationId xmlns:a16="http://schemas.microsoft.com/office/drawing/2014/main" id="{AB9F3534-C28E-4173-B5A7-7CA03CDF99B9}"/>
                </a:ext>
              </a:extLst>
            </p:cNvPr>
            <p:cNvPicPr>
              <a:picLocks noChangeAspect="1"/>
            </p:cNvPicPr>
            <p:nvPr/>
          </p:nvPicPr>
          <p:blipFill>
            <a:blip r:embed="rId40"/>
            <a:stretch>
              <a:fillRect/>
            </a:stretch>
          </p:blipFill>
          <p:spPr>
            <a:xfrm>
              <a:off x="5253287" y="7006779"/>
              <a:ext cx="94923" cy="108989"/>
            </a:xfrm>
            <a:prstGeom prst="rect">
              <a:avLst/>
            </a:prstGeom>
          </p:spPr>
        </p:pic>
        <p:pic>
          <p:nvPicPr>
            <p:cNvPr id="561" name="図 379">
              <a:extLst>
                <a:ext uri="{FF2B5EF4-FFF2-40B4-BE49-F238E27FC236}">
                  <a16:creationId xmlns:a16="http://schemas.microsoft.com/office/drawing/2014/main" id="{445F6A92-16CF-41D8-AFB6-4E3A46E6C076}"/>
                </a:ext>
              </a:extLst>
            </p:cNvPr>
            <p:cNvPicPr>
              <a:picLocks noChangeAspect="1"/>
            </p:cNvPicPr>
            <p:nvPr/>
          </p:nvPicPr>
          <p:blipFill>
            <a:blip r:embed="rId41" cstate="screen">
              <a:extLst>
                <a:ext uri="{28A0092B-C50C-407E-A947-70E740481C1C}">
                  <a14:useLocalDpi xmlns:a14="http://schemas.microsoft.com/office/drawing/2010/main"/>
                </a:ext>
              </a:extLst>
            </a:blip>
            <a:stretch>
              <a:fillRect/>
            </a:stretch>
          </p:blipFill>
          <p:spPr>
            <a:xfrm>
              <a:off x="5799116" y="7180529"/>
              <a:ext cx="124953" cy="124953"/>
            </a:xfrm>
            <a:prstGeom prst="rect">
              <a:avLst/>
            </a:prstGeom>
          </p:spPr>
        </p:pic>
        <p:pic>
          <p:nvPicPr>
            <p:cNvPr id="562" name="Picture 10" descr="תוצאת תמונה עבור ‪azure kubernetes service‬‏">
              <a:extLst>
                <a:ext uri="{FF2B5EF4-FFF2-40B4-BE49-F238E27FC236}">
                  <a16:creationId xmlns:a16="http://schemas.microsoft.com/office/drawing/2014/main" id="{34396C39-79E8-4BFD-9127-26D263A3F1A6}"/>
                </a:ext>
              </a:extLst>
            </p:cNvPr>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6040453" y="7013156"/>
              <a:ext cx="142873" cy="118596"/>
            </a:xfrm>
            <a:prstGeom prst="rect">
              <a:avLst/>
            </a:prstGeom>
            <a:noFill/>
            <a:extLst>
              <a:ext uri="{909E8E84-426E-40DD-AFC4-6F175D3DCCD1}">
                <a14:hiddenFill xmlns:a14="http://schemas.microsoft.com/office/drawing/2010/main">
                  <a:solidFill>
                    <a:srgbClr val="FFFFFF"/>
                  </a:solidFill>
                </a14:hiddenFill>
              </a:ext>
            </a:extLst>
          </p:spPr>
        </p:pic>
        <p:pic>
          <p:nvPicPr>
            <p:cNvPr id="563" name="Picture 6" descr="Image result for Azure Files   icon">
              <a:extLst>
                <a:ext uri="{FF2B5EF4-FFF2-40B4-BE49-F238E27FC236}">
                  <a16:creationId xmlns:a16="http://schemas.microsoft.com/office/drawing/2014/main" id="{ECC04AD9-8D93-4463-AF1C-1F61D7E5F3CD}"/>
                </a:ext>
              </a:extLst>
            </p:cNvPr>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5589892" y="7014644"/>
              <a:ext cx="133805" cy="119188"/>
            </a:xfrm>
            <a:prstGeom prst="rect">
              <a:avLst/>
            </a:prstGeom>
            <a:noFill/>
            <a:extLst>
              <a:ext uri="{909E8E84-426E-40DD-AFC4-6F175D3DCCD1}">
                <a14:hiddenFill xmlns:a14="http://schemas.microsoft.com/office/drawing/2010/main">
                  <a:solidFill>
                    <a:srgbClr val="FFFFFF"/>
                  </a:solidFill>
                </a14:hiddenFill>
              </a:ext>
            </a:extLst>
          </p:spPr>
        </p:pic>
        <p:pic>
          <p:nvPicPr>
            <p:cNvPr id="564" name="Picture 563">
              <a:extLst>
                <a:ext uri="{FF2B5EF4-FFF2-40B4-BE49-F238E27FC236}">
                  <a16:creationId xmlns:a16="http://schemas.microsoft.com/office/drawing/2014/main" id="{9AF27171-4ED2-4E4F-BD26-81B4C5FC5338}"/>
                </a:ext>
              </a:extLst>
            </p:cNvPr>
            <p:cNvPicPr>
              <a:picLocks noChangeAspect="1"/>
            </p:cNvPicPr>
            <p:nvPr/>
          </p:nvPicPr>
          <p:blipFill>
            <a:blip r:embed="rId44"/>
            <a:stretch>
              <a:fillRect/>
            </a:stretch>
          </p:blipFill>
          <p:spPr>
            <a:xfrm>
              <a:off x="5368805" y="7183154"/>
              <a:ext cx="107564" cy="128620"/>
            </a:xfrm>
            <a:prstGeom prst="rect">
              <a:avLst/>
            </a:prstGeom>
          </p:spPr>
        </p:pic>
        <p:pic>
          <p:nvPicPr>
            <p:cNvPr id="565" name="Picture 2" descr="Azure Blob File System | Drupal.org">
              <a:extLst>
                <a:ext uri="{FF2B5EF4-FFF2-40B4-BE49-F238E27FC236}">
                  <a16:creationId xmlns:a16="http://schemas.microsoft.com/office/drawing/2014/main" id="{2555746E-C8A6-48F6-B214-34D64CD65667}"/>
                </a:ext>
              </a:extLst>
            </p:cNvPr>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5801485" y="7008934"/>
              <a:ext cx="130237" cy="130237"/>
            </a:xfrm>
            <a:prstGeom prst="rect">
              <a:avLst/>
            </a:prstGeom>
            <a:noFill/>
            <a:extLst>
              <a:ext uri="{909E8E84-426E-40DD-AFC4-6F175D3DCCD1}">
                <a14:hiddenFill xmlns:a14="http://schemas.microsoft.com/office/drawing/2010/main">
                  <a:solidFill>
                    <a:srgbClr val="FFFFFF"/>
                  </a:solidFill>
                </a14:hiddenFill>
              </a:ext>
            </a:extLst>
          </p:spPr>
        </p:pic>
        <p:pic>
          <p:nvPicPr>
            <p:cNvPr id="566" name="Picture 2" descr="Why Use Azure DNS? | Aidan Finn, IT Pro">
              <a:extLst>
                <a:ext uri="{FF2B5EF4-FFF2-40B4-BE49-F238E27FC236}">
                  <a16:creationId xmlns:a16="http://schemas.microsoft.com/office/drawing/2014/main" id="{4DC09FCE-BC97-432C-A9BE-5B4DE432532B}"/>
                </a:ext>
              </a:extLst>
            </p:cNvPr>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6000429" y="7174725"/>
              <a:ext cx="123694" cy="125236"/>
            </a:xfrm>
            <a:prstGeom prst="rect">
              <a:avLst/>
            </a:prstGeom>
            <a:noFill/>
            <a:extLst>
              <a:ext uri="{909E8E84-426E-40DD-AFC4-6F175D3DCCD1}">
                <a14:hiddenFill xmlns:a14="http://schemas.microsoft.com/office/drawing/2010/main">
                  <a:solidFill>
                    <a:srgbClr val="FFFFFF"/>
                  </a:solidFill>
                </a14:hiddenFill>
              </a:ext>
            </a:extLst>
          </p:spPr>
        </p:pic>
        <p:grpSp>
          <p:nvGrpSpPr>
            <p:cNvPr id="567" name="Group 566">
              <a:extLst>
                <a:ext uri="{FF2B5EF4-FFF2-40B4-BE49-F238E27FC236}">
                  <a16:creationId xmlns:a16="http://schemas.microsoft.com/office/drawing/2014/main" id="{FEE9E47A-4880-4DC5-A26E-1545E45F8C76}"/>
                </a:ext>
              </a:extLst>
            </p:cNvPr>
            <p:cNvGrpSpPr/>
            <p:nvPr/>
          </p:nvGrpSpPr>
          <p:grpSpPr>
            <a:xfrm>
              <a:off x="6189348" y="7221343"/>
              <a:ext cx="188672" cy="45719"/>
              <a:chOff x="6471914" y="3024719"/>
              <a:chExt cx="188672" cy="45719"/>
            </a:xfrm>
            <a:solidFill>
              <a:schemeClr val="tx1"/>
            </a:solidFill>
          </p:grpSpPr>
          <p:sp>
            <p:nvSpPr>
              <p:cNvPr id="568" name="Oval 567">
                <a:extLst>
                  <a:ext uri="{FF2B5EF4-FFF2-40B4-BE49-F238E27FC236}">
                    <a16:creationId xmlns:a16="http://schemas.microsoft.com/office/drawing/2014/main" id="{410AC63C-11B0-4BCA-A881-1F71DCC1236D}"/>
                  </a:ext>
                </a:extLst>
              </p:cNvPr>
              <p:cNvSpPr/>
              <p:nvPr/>
            </p:nvSpPr>
            <p:spPr bwMode="auto">
              <a:xfrm>
                <a:off x="6471914" y="3024719"/>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9" name="Oval 568">
                <a:extLst>
                  <a:ext uri="{FF2B5EF4-FFF2-40B4-BE49-F238E27FC236}">
                    <a16:creationId xmlns:a16="http://schemas.microsoft.com/office/drawing/2014/main" id="{20AB6C57-5B3D-46BF-96D9-1A39B2B83EF6}"/>
                  </a:ext>
                </a:extLst>
              </p:cNvPr>
              <p:cNvSpPr/>
              <p:nvPr/>
            </p:nvSpPr>
            <p:spPr bwMode="auto">
              <a:xfrm>
                <a:off x="6543390" y="3024719"/>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0" name="Oval 569">
                <a:extLst>
                  <a:ext uri="{FF2B5EF4-FFF2-40B4-BE49-F238E27FC236}">
                    <a16:creationId xmlns:a16="http://schemas.microsoft.com/office/drawing/2014/main" id="{FF8A4CE8-5BCC-408D-8651-4F9D4B7D4D3E}"/>
                  </a:ext>
                </a:extLst>
              </p:cNvPr>
              <p:cNvSpPr/>
              <p:nvPr/>
            </p:nvSpPr>
            <p:spPr bwMode="auto">
              <a:xfrm>
                <a:off x="6614866" y="3024719"/>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571" name="!! IOT 2">
            <a:extLst>
              <a:ext uri="{FF2B5EF4-FFF2-40B4-BE49-F238E27FC236}">
                <a16:creationId xmlns:a16="http://schemas.microsoft.com/office/drawing/2014/main" id="{AE6A81B6-8A25-4D46-8FDF-D7005A08254D}"/>
              </a:ext>
              <a:ext uri="{C183D7F6-B498-43B3-948B-1728B52AA6E4}">
                <adec:decorative xmlns:adec="http://schemas.microsoft.com/office/drawing/2017/decorative" val="1"/>
              </a:ext>
            </a:extLst>
          </p:cNvPr>
          <p:cNvGrpSpPr/>
          <p:nvPr/>
        </p:nvGrpSpPr>
        <p:grpSpPr>
          <a:xfrm>
            <a:off x="6069307" y="3584737"/>
            <a:ext cx="714439" cy="232920"/>
            <a:chOff x="6793691" y="3178808"/>
            <a:chExt cx="649185" cy="211646"/>
          </a:xfrm>
        </p:grpSpPr>
        <p:pic>
          <p:nvPicPr>
            <p:cNvPr id="572" name="Picture 10" descr="תוצאת תמונה עבור ‪azure virtual machine logo‬‏">
              <a:extLst>
                <a:ext uri="{FF2B5EF4-FFF2-40B4-BE49-F238E27FC236}">
                  <a16:creationId xmlns:a16="http://schemas.microsoft.com/office/drawing/2014/main" id="{6EEC838C-4D2C-45C4-98CF-70812AD1B2B2}"/>
                </a:ext>
              </a:extLst>
            </p:cNvPr>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6793691" y="3221324"/>
              <a:ext cx="139817" cy="118438"/>
            </a:xfrm>
            <a:prstGeom prst="rect">
              <a:avLst/>
            </a:prstGeom>
            <a:noFill/>
            <a:extLst>
              <a:ext uri="{909E8E84-426E-40DD-AFC4-6F175D3DCCD1}">
                <a14:hiddenFill xmlns:a14="http://schemas.microsoft.com/office/drawing/2010/main">
                  <a:solidFill>
                    <a:srgbClr val="FFFFFF"/>
                  </a:solidFill>
                </a14:hiddenFill>
              </a:ext>
            </a:extLst>
          </p:spPr>
        </p:pic>
        <p:pic>
          <p:nvPicPr>
            <p:cNvPr id="573" name="Picture 12" descr="תוצאת תמונה עבור ‪azure virtual machine logo‬‏">
              <a:extLst>
                <a:ext uri="{FF2B5EF4-FFF2-40B4-BE49-F238E27FC236}">
                  <a16:creationId xmlns:a16="http://schemas.microsoft.com/office/drawing/2014/main" id="{3ECA2248-483D-480C-A4DB-9F7EE5264287}"/>
                </a:ext>
              </a:extLst>
            </p:cNvPr>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7005101" y="3226615"/>
              <a:ext cx="127651" cy="107856"/>
            </a:xfrm>
            <a:prstGeom prst="rect">
              <a:avLst/>
            </a:prstGeom>
            <a:noFill/>
            <a:extLst>
              <a:ext uri="{909E8E84-426E-40DD-AFC4-6F175D3DCCD1}">
                <a14:hiddenFill xmlns:a14="http://schemas.microsoft.com/office/drawing/2010/main">
                  <a:solidFill>
                    <a:srgbClr val="FFFFFF"/>
                  </a:solidFill>
                </a14:hiddenFill>
              </a:ext>
            </a:extLst>
          </p:spPr>
        </p:pic>
        <p:pic>
          <p:nvPicPr>
            <p:cNvPr id="574" name="Picture 2" descr="Image result for azure network icon">
              <a:extLst>
                <a:ext uri="{FF2B5EF4-FFF2-40B4-BE49-F238E27FC236}">
                  <a16:creationId xmlns:a16="http://schemas.microsoft.com/office/drawing/2014/main" id="{309CBC95-7C75-466E-96CE-3713FDD73FD7}"/>
                </a:ext>
              </a:extLst>
            </p:cNvPr>
            <p:cNvPicPr>
              <a:picLocks noChangeAspect="1" noChangeArrowheads="1"/>
            </p:cNvPicPr>
            <p:nvPr/>
          </p:nvPicPr>
          <p:blipFill>
            <a:blip r:embed="rId4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231230" y="3178808"/>
              <a:ext cx="211646" cy="211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75" name="!! IOT 3">
            <a:extLst>
              <a:ext uri="{FF2B5EF4-FFF2-40B4-BE49-F238E27FC236}">
                <a16:creationId xmlns:a16="http://schemas.microsoft.com/office/drawing/2014/main" id="{AA503B32-2402-4C33-819F-55AB1651F5D7}"/>
              </a:ext>
              <a:ext uri="{C183D7F6-B498-43B3-948B-1728B52AA6E4}">
                <adec:decorative xmlns:adec="http://schemas.microsoft.com/office/drawing/2017/decorative" val="1"/>
              </a:ext>
            </a:extLst>
          </p:cNvPr>
          <p:cNvGrpSpPr/>
          <p:nvPr/>
        </p:nvGrpSpPr>
        <p:grpSpPr>
          <a:xfrm>
            <a:off x="6827230" y="3597503"/>
            <a:ext cx="799041" cy="191670"/>
            <a:chOff x="6646340" y="7135252"/>
            <a:chExt cx="799041" cy="191670"/>
          </a:xfrm>
        </p:grpSpPr>
        <p:pic>
          <p:nvPicPr>
            <p:cNvPr id="576" name="Graphic 51">
              <a:extLst>
                <a:ext uri="{FF2B5EF4-FFF2-40B4-BE49-F238E27FC236}">
                  <a16:creationId xmlns:a16="http://schemas.microsoft.com/office/drawing/2014/main" id="{C46D6173-938C-4C07-BD42-A2676A37CD20}"/>
                </a:ext>
              </a:extLst>
            </p:cNvPr>
            <p:cNvPicPr>
              <a:picLocks noChangeAspect="1"/>
            </p:cNvPicPr>
            <p:nvPr/>
          </p:nvPicPr>
          <p:blipFill>
            <a:blip r:embed="rId50">
              <a:extLst>
                <a:ext uri="{96DAC541-7B7A-43D3-8B79-37D633B846F1}">
                  <asvg:svgBlip xmlns:asvg="http://schemas.microsoft.com/office/drawing/2016/SVG/main" r:embed="rId51"/>
                </a:ext>
              </a:extLst>
            </a:blip>
            <a:stretch>
              <a:fillRect/>
            </a:stretch>
          </p:blipFill>
          <p:spPr>
            <a:xfrm>
              <a:off x="7049952" y="7150165"/>
              <a:ext cx="160736" cy="160736"/>
            </a:xfrm>
            <a:prstGeom prst="rect">
              <a:avLst/>
            </a:prstGeom>
          </p:spPr>
        </p:pic>
        <p:pic>
          <p:nvPicPr>
            <p:cNvPr id="577" name="Graphic 6">
              <a:extLst>
                <a:ext uri="{FF2B5EF4-FFF2-40B4-BE49-F238E27FC236}">
                  <a16:creationId xmlns:a16="http://schemas.microsoft.com/office/drawing/2014/main" id="{D36AB28C-3005-4ECA-935C-6185BA7DAE91}"/>
                </a:ext>
              </a:extLst>
            </p:cNvPr>
            <p:cNvPicPr>
              <a:picLocks noChangeAspect="1"/>
            </p:cNvPicPr>
            <p:nvPr/>
          </p:nvPicPr>
          <p:blipFill>
            <a:blip r:embed="rId52">
              <a:extLst>
                <a:ext uri="{96DAC541-7B7A-43D3-8B79-37D633B846F1}">
                  <asvg:svgBlip xmlns:asvg="http://schemas.microsoft.com/office/drawing/2016/SVG/main" r:embed="rId53"/>
                </a:ext>
              </a:extLst>
            </a:blip>
            <a:stretch>
              <a:fillRect/>
            </a:stretch>
          </p:blipFill>
          <p:spPr>
            <a:xfrm>
              <a:off x="6646340" y="7136331"/>
              <a:ext cx="190591" cy="190591"/>
            </a:xfrm>
            <a:prstGeom prst="rect">
              <a:avLst/>
            </a:prstGeom>
          </p:spPr>
        </p:pic>
        <p:grpSp>
          <p:nvGrpSpPr>
            <p:cNvPr id="578" name="Group 577">
              <a:extLst>
                <a:ext uri="{FF2B5EF4-FFF2-40B4-BE49-F238E27FC236}">
                  <a16:creationId xmlns:a16="http://schemas.microsoft.com/office/drawing/2014/main" id="{213F7CAB-A82E-4365-B179-7DA187CFE71B}"/>
                </a:ext>
              </a:extLst>
            </p:cNvPr>
            <p:cNvGrpSpPr/>
            <p:nvPr/>
          </p:nvGrpSpPr>
          <p:grpSpPr>
            <a:xfrm>
              <a:off x="7292954" y="7207673"/>
              <a:ext cx="152427" cy="36952"/>
              <a:chOff x="9272535" y="3213362"/>
              <a:chExt cx="169251" cy="41031"/>
            </a:xfrm>
          </p:grpSpPr>
          <p:sp>
            <p:nvSpPr>
              <p:cNvPr id="580" name="Oval 579">
                <a:extLst>
                  <a:ext uri="{FF2B5EF4-FFF2-40B4-BE49-F238E27FC236}">
                    <a16:creationId xmlns:a16="http://schemas.microsoft.com/office/drawing/2014/main" id="{96D7B9FF-FDC5-4168-9146-7F18CD9010D0}"/>
                  </a:ext>
                </a:extLst>
              </p:cNvPr>
              <p:cNvSpPr/>
              <p:nvPr/>
            </p:nvSpPr>
            <p:spPr bwMode="auto">
              <a:xfrm>
                <a:off x="9272535" y="3213362"/>
                <a:ext cx="41013" cy="41012"/>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81" name="Oval 580">
                <a:extLst>
                  <a:ext uri="{FF2B5EF4-FFF2-40B4-BE49-F238E27FC236}">
                    <a16:creationId xmlns:a16="http://schemas.microsoft.com/office/drawing/2014/main" id="{46B4A42F-6862-41A1-B775-CE6F7FD94B53}"/>
                  </a:ext>
                </a:extLst>
              </p:cNvPr>
              <p:cNvSpPr/>
              <p:nvPr/>
            </p:nvSpPr>
            <p:spPr bwMode="auto">
              <a:xfrm>
                <a:off x="9336656" y="3213371"/>
                <a:ext cx="41013" cy="41012"/>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82" name="Oval 581">
                <a:extLst>
                  <a:ext uri="{FF2B5EF4-FFF2-40B4-BE49-F238E27FC236}">
                    <a16:creationId xmlns:a16="http://schemas.microsoft.com/office/drawing/2014/main" id="{102837A0-8606-4E46-B4AE-BF491FFA81E6}"/>
                  </a:ext>
                </a:extLst>
              </p:cNvPr>
              <p:cNvSpPr/>
              <p:nvPr/>
            </p:nvSpPr>
            <p:spPr bwMode="auto">
              <a:xfrm>
                <a:off x="9400773" y="3213381"/>
                <a:ext cx="41013" cy="41012"/>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pic>
          <p:nvPicPr>
            <p:cNvPr id="579" name="Graphic 5">
              <a:extLst>
                <a:ext uri="{FF2B5EF4-FFF2-40B4-BE49-F238E27FC236}">
                  <a16:creationId xmlns:a16="http://schemas.microsoft.com/office/drawing/2014/main" id="{4F9A0117-CD37-40E4-A491-5E7410E948A9}"/>
                </a:ext>
              </a:extLst>
            </p:cNvPr>
            <p:cNvPicPr>
              <a:picLocks noChangeAspect="1"/>
            </p:cNvPicPr>
            <p:nvPr/>
          </p:nvPicPr>
          <p:blipFill>
            <a:blip r:embed="rId54">
              <a:extLst>
                <a:ext uri="{96DAC541-7B7A-43D3-8B79-37D633B846F1}">
                  <asvg:svgBlip xmlns:asvg="http://schemas.microsoft.com/office/drawing/2016/SVG/main" r:embed="rId55"/>
                </a:ext>
              </a:extLst>
            </a:blip>
            <a:stretch>
              <a:fillRect/>
            </a:stretch>
          </p:blipFill>
          <p:spPr>
            <a:xfrm>
              <a:off x="6832422" y="7135252"/>
              <a:ext cx="190591" cy="190591"/>
            </a:xfrm>
            <a:prstGeom prst="rect">
              <a:avLst/>
            </a:prstGeom>
          </p:spPr>
        </p:pic>
      </p:grpSp>
      <p:grpSp>
        <p:nvGrpSpPr>
          <p:cNvPr id="584" name="!! IOT 5">
            <a:extLst>
              <a:ext uri="{FF2B5EF4-FFF2-40B4-BE49-F238E27FC236}">
                <a16:creationId xmlns:a16="http://schemas.microsoft.com/office/drawing/2014/main" id="{094A64CD-409B-4BF2-A760-D6E00BEA712A}"/>
              </a:ext>
              <a:ext uri="{C183D7F6-B498-43B3-948B-1728B52AA6E4}">
                <adec:decorative xmlns:adec="http://schemas.microsoft.com/office/drawing/2017/decorative" val="1"/>
              </a:ext>
            </a:extLst>
          </p:cNvPr>
          <p:cNvGrpSpPr/>
          <p:nvPr/>
        </p:nvGrpSpPr>
        <p:grpSpPr>
          <a:xfrm>
            <a:off x="6595292" y="3872951"/>
            <a:ext cx="1559030" cy="314611"/>
            <a:chOff x="5749707" y="3604312"/>
            <a:chExt cx="1089474" cy="219856"/>
          </a:xfrm>
        </p:grpSpPr>
        <p:pic>
          <p:nvPicPr>
            <p:cNvPr id="585" name="Picture 584">
              <a:extLst>
                <a:ext uri="{FF2B5EF4-FFF2-40B4-BE49-F238E27FC236}">
                  <a16:creationId xmlns:a16="http://schemas.microsoft.com/office/drawing/2014/main" id="{ABDF526B-8C86-42D9-AFCA-FCB744DA09DB}"/>
                </a:ext>
              </a:extLst>
            </p:cNvPr>
            <p:cNvPicPr>
              <a:picLocks noChangeAspect="1"/>
            </p:cNvPicPr>
            <p:nvPr/>
          </p:nvPicPr>
          <p:blipFill>
            <a:blip r:embed="rId56">
              <a:extLst>
                <a:ext uri="{28A0092B-C50C-407E-A947-70E740481C1C}">
                  <a14:useLocalDpi xmlns:a14="http://schemas.microsoft.com/office/drawing/2010/main" val="0"/>
                </a:ext>
              </a:extLst>
            </a:blip>
            <a:stretch>
              <a:fillRect/>
            </a:stretch>
          </p:blipFill>
          <p:spPr>
            <a:xfrm>
              <a:off x="5749707" y="3659878"/>
              <a:ext cx="247625" cy="148039"/>
            </a:xfrm>
            <a:prstGeom prst="rect">
              <a:avLst/>
            </a:prstGeom>
          </p:spPr>
        </p:pic>
        <p:pic>
          <p:nvPicPr>
            <p:cNvPr id="586" name="Shape 458">
              <a:extLst>
                <a:ext uri="{FF2B5EF4-FFF2-40B4-BE49-F238E27FC236}">
                  <a16:creationId xmlns:a16="http://schemas.microsoft.com/office/drawing/2014/main" id="{14FCDED2-9EE1-4410-8601-353AD5136CC7}"/>
                </a:ext>
              </a:extLst>
            </p:cNvPr>
            <p:cNvPicPr preferRelativeResize="0"/>
            <p:nvPr/>
          </p:nvPicPr>
          <p:blipFill rotWithShape="1">
            <a:blip r:embed="rId57">
              <a:alphaModFix/>
            </a:blip>
            <a:srcRect r="85330"/>
            <a:stretch/>
          </p:blipFill>
          <p:spPr>
            <a:xfrm>
              <a:off x="6064848" y="3604312"/>
              <a:ext cx="252684" cy="219856"/>
            </a:xfrm>
            <a:prstGeom prst="rect">
              <a:avLst/>
            </a:prstGeom>
            <a:noFill/>
            <a:ln>
              <a:noFill/>
            </a:ln>
          </p:spPr>
        </p:pic>
        <p:grpSp>
          <p:nvGrpSpPr>
            <p:cNvPr id="587" name="Group 586">
              <a:extLst>
                <a:ext uri="{FF2B5EF4-FFF2-40B4-BE49-F238E27FC236}">
                  <a16:creationId xmlns:a16="http://schemas.microsoft.com/office/drawing/2014/main" id="{276AEC88-57DA-4F14-B0DC-20C546FE4725}"/>
                </a:ext>
              </a:extLst>
            </p:cNvPr>
            <p:cNvGrpSpPr/>
            <p:nvPr/>
          </p:nvGrpSpPr>
          <p:grpSpPr>
            <a:xfrm flipV="1">
              <a:off x="6664079" y="3700416"/>
              <a:ext cx="175102" cy="41318"/>
              <a:chOff x="6620419" y="3107375"/>
              <a:chExt cx="149722" cy="35332"/>
            </a:xfrm>
          </p:grpSpPr>
          <p:sp>
            <p:nvSpPr>
              <p:cNvPr id="589" name="Oval 588">
                <a:extLst>
                  <a:ext uri="{FF2B5EF4-FFF2-40B4-BE49-F238E27FC236}">
                    <a16:creationId xmlns:a16="http://schemas.microsoft.com/office/drawing/2014/main" id="{3399F41E-F825-4670-A5ED-560A55C2DA99}"/>
                  </a:ext>
                </a:extLst>
              </p:cNvPr>
              <p:cNvSpPr/>
              <p:nvPr/>
            </p:nvSpPr>
            <p:spPr bwMode="auto">
              <a:xfrm>
                <a:off x="6620419" y="3107710"/>
                <a:ext cx="34997" cy="34997"/>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90" name="Oval 589">
                <a:extLst>
                  <a:ext uri="{FF2B5EF4-FFF2-40B4-BE49-F238E27FC236}">
                    <a16:creationId xmlns:a16="http://schemas.microsoft.com/office/drawing/2014/main" id="{2D99D2A8-A18E-4C5F-903E-24459DDDDE37}"/>
                  </a:ext>
                </a:extLst>
              </p:cNvPr>
              <p:cNvSpPr/>
              <p:nvPr/>
            </p:nvSpPr>
            <p:spPr bwMode="auto">
              <a:xfrm>
                <a:off x="6677781" y="3107375"/>
                <a:ext cx="34997" cy="34997"/>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91" name="Oval 590">
                <a:extLst>
                  <a:ext uri="{FF2B5EF4-FFF2-40B4-BE49-F238E27FC236}">
                    <a16:creationId xmlns:a16="http://schemas.microsoft.com/office/drawing/2014/main" id="{C3FD1F54-5F91-41F6-8CA5-7D30ADA009EC}"/>
                  </a:ext>
                </a:extLst>
              </p:cNvPr>
              <p:cNvSpPr/>
              <p:nvPr/>
            </p:nvSpPr>
            <p:spPr bwMode="auto">
              <a:xfrm>
                <a:off x="6735144" y="3107694"/>
                <a:ext cx="34997" cy="34997"/>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88" name="Picture 587">
              <a:extLst>
                <a:ext uri="{FF2B5EF4-FFF2-40B4-BE49-F238E27FC236}">
                  <a16:creationId xmlns:a16="http://schemas.microsoft.com/office/drawing/2014/main" id="{3F734B93-F388-4057-84E8-9026207100FC}"/>
                </a:ext>
              </a:extLst>
            </p:cNvPr>
            <p:cNvPicPr>
              <a:picLocks noChangeAspect="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356494" y="3609441"/>
              <a:ext cx="280002" cy="208786"/>
            </a:xfrm>
            <a:prstGeom prst="rect">
              <a:avLst/>
            </a:prstGeom>
          </p:spPr>
        </p:pic>
      </p:grpSp>
      <p:pic>
        <p:nvPicPr>
          <p:cNvPr id="592" name="!! Enterprise">
            <a:extLst>
              <a:ext uri="{FF2B5EF4-FFF2-40B4-BE49-F238E27FC236}">
                <a16:creationId xmlns:a16="http://schemas.microsoft.com/office/drawing/2014/main" id="{F23F48AA-7620-4107-8759-C637AA128124}"/>
              </a:ext>
              <a:ext uri="{C183D7F6-B498-43B3-948B-1728B52AA6E4}">
                <adec:decorative xmlns:adec="http://schemas.microsoft.com/office/drawing/2017/decorative" val="1"/>
              </a:ext>
            </a:extLst>
          </p:cNvPr>
          <p:cNvPicPr>
            <a:picLocks noChangeAspect="1"/>
          </p:cNvPicPr>
          <p:nvPr/>
        </p:nvPicPr>
        <p:blipFill>
          <a:blip r:embed="rId58"/>
          <a:stretch>
            <a:fillRect/>
          </a:stretch>
        </p:blipFill>
        <p:spPr>
          <a:xfrm>
            <a:off x="4503358" y="3866795"/>
            <a:ext cx="329751" cy="329751"/>
          </a:xfrm>
          <a:prstGeom prst="rect">
            <a:avLst/>
          </a:prstGeom>
        </p:spPr>
      </p:pic>
      <p:sp>
        <p:nvSpPr>
          <p:cNvPr id="477" name="Rectangle 476">
            <a:hlinkClick r:id="rId59" tooltip="Microsoft Intune is a cloud-based mobile device management (MDM) and mobile application management (MAM) service. Intune integrates with Conditional Access to provide device security health signals."/>
            <a:extLst>
              <a:ext uri="{FF2B5EF4-FFF2-40B4-BE49-F238E27FC236}">
                <a16:creationId xmlns:a16="http://schemas.microsoft.com/office/drawing/2014/main" id="{C2A00D76-071B-4951-8865-0CCC5C7441F5}"/>
              </a:ext>
              <a:ext uri="{C183D7F6-B498-43B3-948B-1728B52AA6E4}">
                <adec:decorative xmlns:adec="http://schemas.microsoft.com/office/drawing/2017/decorative" val="1"/>
              </a:ext>
            </a:extLst>
          </p:cNvPr>
          <p:cNvSpPr/>
          <p:nvPr/>
        </p:nvSpPr>
        <p:spPr bwMode="auto">
          <a:xfrm>
            <a:off x="260002" y="4195911"/>
            <a:ext cx="1801368" cy="343908"/>
          </a:xfrm>
          <a:prstGeom prst="rect">
            <a:avLst/>
          </a:prstGeom>
          <a:solidFill>
            <a:srgbClr val="DDF0FF"/>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100"/>
              </a:spcAft>
              <a:buClrTx/>
              <a:buSzTx/>
              <a:buFontTx/>
              <a:buNone/>
              <a:tabLst>
                <a:tab pos="1028700" algn="l"/>
              </a:tabLst>
              <a:defRPr/>
            </a:pPr>
            <a:r>
              <a:rPr kumimoji="0" lang="en-US" sz="750" b="1"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Microsoft Intune</a:t>
            </a:r>
          </a:p>
          <a:p>
            <a:pPr marL="0" marR="0" lvl="0" indent="0" algn="ctr" defTabSz="914400" rtl="0" eaLnBrk="1" fontAlgn="auto" latinLnBrk="0" hangingPunct="1">
              <a:lnSpc>
                <a:spcPct val="100000"/>
              </a:lnSpc>
              <a:spcBef>
                <a:spcPts val="0"/>
              </a:spcBef>
              <a:spcAft>
                <a:spcPts val="100"/>
              </a:spcAft>
              <a:buClrTx/>
              <a:buSzTx/>
              <a:buFontTx/>
              <a:buNone/>
              <a:tabLst>
                <a:tab pos="1028700" algn="l"/>
              </a:tabLst>
              <a:defRPr/>
            </a:pPr>
            <a:r>
              <a:rPr kumimoji="0" lang="en-US" sz="750" b="0" i="0" u="none" strike="noStrike" kern="1200" cap="none" spc="0" normalizeH="0" baseline="0" noProof="0">
                <a:ln>
                  <a:noFill/>
                </a:ln>
                <a:gradFill>
                  <a:gsLst>
                    <a:gs pos="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Unified Endpoint Management (UEM)</a:t>
            </a:r>
          </a:p>
        </p:txBody>
      </p:sp>
      <p:sp>
        <p:nvSpPr>
          <p:cNvPr id="311" name="Rectangle 310">
            <a:extLst>
              <a:ext uri="{FF2B5EF4-FFF2-40B4-BE49-F238E27FC236}">
                <a16:creationId xmlns:a16="http://schemas.microsoft.com/office/drawing/2014/main" id="{1EE7DB68-3C15-4DC4-8433-BC3B8C75A96C}"/>
              </a:ext>
              <a:ext uri="{C183D7F6-B498-43B3-948B-1728B52AA6E4}">
                <adec:decorative xmlns:adec="http://schemas.microsoft.com/office/drawing/2017/decorative" val="1"/>
              </a:ext>
            </a:extLst>
          </p:cNvPr>
          <p:cNvSpPr/>
          <p:nvPr/>
        </p:nvSpPr>
        <p:spPr bwMode="auto">
          <a:xfrm>
            <a:off x="8507099" y="3825484"/>
            <a:ext cx="696519" cy="457200"/>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243A5E"/>
                </a:solidFill>
                <a:effectLst/>
                <a:uLnTx/>
                <a:uFillTx/>
                <a:latin typeface="Segoe UI Semibold"/>
                <a:ea typeface="+mn-ea"/>
                <a:cs typeface="Segoe UI" pitchFamily="34" charset="0"/>
              </a:rPr>
              <a:t>PaaS</a:t>
            </a:r>
          </a:p>
        </p:txBody>
      </p:sp>
      <p:sp>
        <p:nvSpPr>
          <p:cNvPr id="312" name="Rectangle 311">
            <a:extLst>
              <a:ext uri="{FF2B5EF4-FFF2-40B4-BE49-F238E27FC236}">
                <a16:creationId xmlns:a16="http://schemas.microsoft.com/office/drawing/2014/main" id="{592BD8EB-272F-4582-A3B1-10E3C1FCF84E}"/>
              </a:ext>
              <a:ext uri="{C183D7F6-B498-43B3-948B-1728B52AA6E4}">
                <adec:decorative xmlns:adec="http://schemas.microsoft.com/office/drawing/2017/decorative" val="1"/>
              </a:ext>
            </a:extLst>
          </p:cNvPr>
          <p:cNvSpPr/>
          <p:nvPr/>
        </p:nvSpPr>
        <p:spPr bwMode="auto">
          <a:xfrm>
            <a:off x="4644939" y="3847237"/>
            <a:ext cx="1271232" cy="457200"/>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243A5E"/>
                </a:solidFill>
                <a:effectLst/>
                <a:uLnTx/>
                <a:uFillTx/>
                <a:latin typeface="Segoe UI Semibold"/>
                <a:ea typeface="+mn-ea"/>
                <a:cs typeface="Segoe UI" pitchFamily="34" charset="0"/>
              </a:rPr>
              <a:t>On-Premises</a:t>
            </a:r>
          </a:p>
        </p:txBody>
      </p:sp>
      <p:sp>
        <p:nvSpPr>
          <p:cNvPr id="313" name="Rectangle 312">
            <a:extLst>
              <a:ext uri="{FF2B5EF4-FFF2-40B4-BE49-F238E27FC236}">
                <a16:creationId xmlns:a16="http://schemas.microsoft.com/office/drawing/2014/main" id="{1A014C93-E303-433A-863A-A13744F6E087}"/>
              </a:ext>
              <a:ext uri="{C183D7F6-B498-43B3-948B-1728B52AA6E4}">
                <adec:decorative xmlns:adec="http://schemas.microsoft.com/office/drawing/2017/decorative" val="1"/>
              </a:ext>
            </a:extLst>
          </p:cNvPr>
          <p:cNvSpPr/>
          <p:nvPr/>
        </p:nvSpPr>
        <p:spPr bwMode="auto">
          <a:xfrm>
            <a:off x="5836261" y="3841285"/>
            <a:ext cx="1019663" cy="457200"/>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243A5E"/>
                </a:solidFill>
                <a:effectLst/>
                <a:uLnTx/>
                <a:uFillTx/>
                <a:latin typeface="Segoe UI Semibold"/>
                <a:ea typeface="+mn-ea"/>
                <a:cs typeface="Segoe UI" pitchFamily="34" charset="0"/>
              </a:rPr>
              <a:t>IaaS</a:t>
            </a:r>
          </a:p>
        </p:txBody>
      </p:sp>
      <p:grpSp>
        <p:nvGrpSpPr>
          <p:cNvPr id="612" name="!! Apps">
            <a:extLst>
              <a:ext uri="{FF2B5EF4-FFF2-40B4-BE49-F238E27FC236}">
                <a16:creationId xmlns:a16="http://schemas.microsoft.com/office/drawing/2014/main" id="{EAFBBFEA-43D8-4DF9-8532-405F6A12BE64}"/>
              </a:ext>
              <a:ext uri="{C183D7F6-B498-43B3-948B-1728B52AA6E4}">
                <adec:decorative xmlns:adec="http://schemas.microsoft.com/office/drawing/2017/decorative" val="1"/>
              </a:ext>
            </a:extLst>
          </p:cNvPr>
          <p:cNvGrpSpPr/>
          <p:nvPr/>
        </p:nvGrpSpPr>
        <p:grpSpPr>
          <a:xfrm>
            <a:off x="4321342" y="1714914"/>
            <a:ext cx="3727281" cy="344786"/>
            <a:chOff x="723855" y="4007275"/>
            <a:chExt cx="5467929" cy="505802"/>
          </a:xfrm>
        </p:grpSpPr>
        <p:pic>
          <p:nvPicPr>
            <p:cNvPr id="613" name="Picture 171">
              <a:extLst>
                <a:ext uri="{FF2B5EF4-FFF2-40B4-BE49-F238E27FC236}">
                  <a16:creationId xmlns:a16="http://schemas.microsoft.com/office/drawing/2014/main" id="{0C73A0BA-78B4-41D8-9426-832D0817F713}"/>
                </a:ext>
              </a:extLst>
            </p:cNvPr>
            <p:cNvPicPr>
              <a:picLocks noChangeAspect="1"/>
            </p:cNvPicPr>
            <p:nvPr/>
          </p:nvPicPr>
          <p:blipFill>
            <a:blip r:embed="rId36">
              <a:extLst>
                <a:ext uri="{28A0092B-C50C-407E-A947-70E740481C1C}">
                  <a14:useLocalDpi xmlns:a14="http://schemas.microsoft.com/office/drawing/2010/main" val="0"/>
                </a:ext>
              </a:extLst>
            </a:blip>
            <a:srcRect/>
            <a:stretch>
              <a:fillRect/>
            </a:stretch>
          </p:blipFill>
          <p:spPr bwMode="auto">
            <a:xfrm>
              <a:off x="4158689" y="4154750"/>
              <a:ext cx="261996" cy="262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 name="Graphic 613">
              <a:extLst>
                <a:ext uri="{FF2B5EF4-FFF2-40B4-BE49-F238E27FC236}">
                  <a16:creationId xmlns:a16="http://schemas.microsoft.com/office/drawing/2014/main" id="{ECBDD65F-60CA-4530-B4DC-3465ADCD5C20}"/>
                </a:ext>
              </a:extLst>
            </p:cNvPr>
            <p:cNvPicPr>
              <a:picLocks noChangeAspect="1"/>
            </p:cNvPicPr>
            <p:nvPr/>
          </p:nvPicPr>
          <p:blipFill>
            <a:blip r:embed="rId60">
              <a:extLst>
                <a:ext uri="{28A0092B-C50C-407E-A947-70E740481C1C}">
                  <a14:useLocalDpi xmlns:a14="http://schemas.microsoft.com/office/drawing/2010/main" val="0"/>
                </a:ext>
                <a:ext uri="{96DAC541-7B7A-43D3-8B79-37D633B846F1}">
                  <asvg:svgBlip xmlns:asvg="http://schemas.microsoft.com/office/drawing/2016/SVG/main" r:embed="rId61"/>
                </a:ext>
              </a:extLst>
            </a:blip>
            <a:stretch>
              <a:fillRect/>
            </a:stretch>
          </p:blipFill>
          <p:spPr>
            <a:xfrm>
              <a:off x="4944027" y="4156157"/>
              <a:ext cx="259267" cy="259267"/>
            </a:xfrm>
            <a:prstGeom prst="rect">
              <a:avLst/>
            </a:prstGeom>
          </p:spPr>
        </p:pic>
        <p:pic>
          <p:nvPicPr>
            <p:cNvPr id="615" name="Graphic 614">
              <a:extLst>
                <a:ext uri="{FF2B5EF4-FFF2-40B4-BE49-F238E27FC236}">
                  <a16:creationId xmlns:a16="http://schemas.microsoft.com/office/drawing/2014/main" id="{8325A932-558B-4EE4-BAA8-7F50777BAD1B}"/>
                </a:ext>
              </a:extLst>
            </p:cNvPr>
            <p:cNvPicPr>
              <a:picLocks noChangeAspect="1"/>
            </p:cNvPicPr>
            <p:nvPr/>
          </p:nvPicPr>
          <p:blipFill>
            <a:blip r:embed="rId62">
              <a:extLst>
                <a:ext uri="{28A0092B-C50C-407E-A947-70E740481C1C}">
                  <a14:useLocalDpi xmlns:a14="http://schemas.microsoft.com/office/drawing/2010/main" val="0"/>
                </a:ext>
                <a:ext uri="{96DAC541-7B7A-43D3-8B79-37D633B846F1}">
                  <asvg:svgBlip xmlns:asvg="http://schemas.microsoft.com/office/drawing/2016/SVG/main" r:embed="rId63"/>
                </a:ext>
              </a:extLst>
            </a:blip>
            <a:stretch>
              <a:fillRect/>
            </a:stretch>
          </p:blipFill>
          <p:spPr>
            <a:xfrm>
              <a:off x="4552723" y="4156157"/>
              <a:ext cx="259267" cy="259267"/>
            </a:xfrm>
            <a:prstGeom prst="rect">
              <a:avLst/>
            </a:prstGeom>
          </p:spPr>
        </p:pic>
        <p:grpSp>
          <p:nvGrpSpPr>
            <p:cNvPr id="616" name="Group 615">
              <a:extLst>
                <a:ext uri="{FF2B5EF4-FFF2-40B4-BE49-F238E27FC236}">
                  <a16:creationId xmlns:a16="http://schemas.microsoft.com/office/drawing/2014/main" id="{D46496C1-8097-4CD6-AE41-3C57898C8033}"/>
                </a:ext>
              </a:extLst>
            </p:cNvPr>
            <p:cNvGrpSpPr/>
            <p:nvPr/>
          </p:nvGrpSpPr>
          <p:grpSpPr>
            <a:xfrm>
              <a:off x="5335332" y="4034423"/>
              <a:ext cx="477535" cy="477534"/>
              <a:chOff x="9273516" y="3238279"/>
              <a:chExt cx="914400" cy="914400"/>
            </a:xfrm>
          </p:grpSpPr>
          <p:pic>
            <p:nvPicPr>
              <p:cNvPr id="648" name="Graphic 647" descr="Cloud">
                <a:extLst>
                  <a:ext uri="{FF2B5EF4-FFF2-40B4-BE49-F238E27FC236}">
                    <a16:creationId xmlns:a16="http://schemas.microsoft.com/office/drawing/2014/main" id="{2279ACAE-4372-4851-B4DE-AFDF2F3F3CCE}"/>
                  </a:ext>
                </a:extLst>
              </p:cNvPr>
              <p:cNvPicPr>
                <a:picLocks noChangeAspect="1"/>
              </p:cNvPicPr>
              <p:nvPr/>
            </p:nvPicPr>
            <p:blipFill>
              <a:blip r:embed="rId64">
                <a:extLst>
                  <a:ext uri="{28A0092B-C50C-407E-A947-70E740481C1C}">
                    <a14:useLocalDpi xmlns:a14="http://schemas.microsoft.com/office/drawing/2010/main" val="0"/>
                  </a:ext>
                  <a:ext uri="{96DAC541-7B7A-43D3-8B79-37D633B846F1}">
                    <asvg:svgBlip xmlns:asvg="http://schemas.microsoft.com/office/drawing/2016/SVG/main" r:embed="rId65"/>
                  </a:ext>
                </a:extLst>
              </a:blip>
              <a:stretch>
                <a:fillRect/>
              </a:stretch>
            </p:blipFill>
            <p:spPr>
              <a:xfrm>
                <a:off x="9273516" y="3238279"/>
                <a:ext cx="914400" cy="914400"/>
              </a:xfrm>
              <a:prstGeom prst="rect">
                <a:avLst/>
              </a:prstGeom>
            </p:spPr>
          </p:pic>
          <p:sp>
            <p:nvSpPr>
              <p:cNvPr id="649" name="TextBox 648">
                <a:extLst>
                  <a:ext uri="{FF2B5EF4-FFF2-40B4-BE49-F238E27FC236}">
                    <a16:creationId xmlns:a16="http://schemas.microsoft.com/office/drawing/2014/main" id="{22BEBA4F-8A99-40E2-91B6-E745F194E41E}"/>
                  </a:ext>
                </a:extLst>
              </p:cNvPr>
              <p:cNvSpPr txBox="1"/>
              <p:nvPr/>
            </p:nvSpPr>
            <p:spPr>
              <a:xfrm>
                <a:off x="9560229" y="3579832"/>
                <a:ext cx="340170" cy="352687"/>
              </a:xfrm>
              <a:prstGeom prst="rect">
                <a:avLst/>
              </a:prstGeom>
              <a:noFill/>
            </p:spPr>
            <p:txBody>
              <a:bodyPr wrap="none" lIns="0" tIns="0" rIns="0" bIns="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900" b="0" i="0" u="none" strike="noStrike" kern="1200" cap="none" spc="0" normalizeH="0" baseline="0" noProof="0">
                    <a:ln>
                      <a:noFill/>
                    </a:ln>
                    <a:solidFill>
                      <a:srgbClr val="FFFFFF"/>
                    </a:solidFill>
                    <a:effectLst/>
                    <a:uLnTx/>
                    <a:uFillTx/>
                    <a:latin typeface="Verdana Pro Cond" panose="020B0604020202020204" pitchFamily="34" charset="0"/>
                    <a:ea typeface="+mn-ea"/>
                    <a:cs typeface="Segoe UI Semibold" panose="020B0702040204020203" pitchFamily="34" charset="0"/>
                  </a:rPr>
                  <a:t>S</a:t>
                </a:r>
                <a:r>
                  <a:rPr kumimoji="0" lang="en-US" sz="900" b="0" i="0" u="none" strike="noStrike" kern="1200" cap="none" spc="0" normalizeH="0" baseline="0" noProof="0">
                    <a:ln>
                      <a:noFill/>
                    </a:ln>
                    <a:solidFill>
                      <a:srgbClr val="FFFFFF"/>
                    </a:solidFill>
                    <a:effectLst/>
                    <a:uLnTx/>
                    <a:uFillTx/>
                    <a:latin typeface="Verdana Pro Cond Light" panose="020B0604020202020204" pitchFamily="34" charset="0"/>
                    <a:ea typeface="+mn-ea"/>
                    <a:cs typeface="+mn-cs"/>
                  </a:rPr>
                  <a:t>3</a:t>
                </a:r>
              </a:p>
            </p:txBody>
          </p:sp>
        </p:grpSp>
        <p:pic>
          <p:nvPicPr>
            <p:cNvPr id="617" name="Picture 616" descr="Graphical user interface, application, icon&#10;&#10;Description automatically generated">
              <a:extLst>
                <a:ext uri="{FF2B5EF4-FFF2-40B4-BE49-F238E27FC236}">
                  <a16:creationId xmlns:a16="http://schemas.microsoft.com/office/drawing/2014/main" id="{B7ABB6FF-5235-4CDD-A505-91DF9408713C}"/>
                </a:ext>
              </a:extLst>
            </p:cNvPr>
            <p:cNvPicPr>
              <a:picLocks noChangeAspect="1"/>
            </p:cNvPicPr>
            <p:nvPr/>
          </p:nvPicPr>
          <p:blipFill>
            <a:blip r:embed="rId66">
              <a:extLst>
                <a:ext uri="{28A0092B-C50C-407E-A947-70E740481C1C}">
                  <a14:useLocalDpi xmlns:a14="http://schemas.microsoft.com/office/drawing/2010/main" val="0"/>
                </a:ext>
              </a:extLst>
            </a:blip>
            <a:stretch>
              <a:fillRect/>
            </a:stretch>
          </p:blipFill>
          <p:spPr>
            <a:xfrm>
              <a:off x="2682879" y="4007275"/>
              <a:ext cx="505802" cy="505802"/>
            </a:xfrm>
            <a:prstGeom prst="rect">
              <a:avLst/>
            </a:prstGeom>
          </p:spPr>
        </p:pic>
        <p:pic>
          <p:nvPicPr>
            <p:cNvPr id="618" name="Picture 617" descr="A picture containing icon&#10;&#10;Description automatically generated">
              <a:extLst>
                <a:ext uri="{FF2B5EF4-FFF2-40B4-BE49-F238E27FC236}">
                  <a16:creationId xmlns:a16="http://schemas.microsoft.com/office/drawing/2014/main" id="{C1DCCAF9-90E2-4573-B6C6-CC788E79244A}"/>
                </a:ext>
              </a:extLst>
            </p:cNvPr>
            <p:cNvPicPr>
              <a:picLocks noChangeAspect="1"/>
            </p:cNvPicPr>
            <p:nvPr/>
          </p:nvPicPr>
          <p:blipFill>
            <a:blip r:embed="rId67">
              <a:extLst>
                <a:ext uri="{28A0092B-C50C-407E-A947-70E740481C1C}">
                  <a14:useLocalDpi xmlns:a14="http://schemas.microsoft.com/office/drawing/2010/main" val="0"/>
                </a:ext>
              </a:extLst>
            </a:blip>
            <a:stretch>
              <a:fillRect/>
            </a:stretch>
          </p:blipFill>
          <p:spPr>
            <a:xfrm>
              <a:off x="723855" y="4007275"/>
              <a:ext cx="505802" cy="505802"/>
            </a:xfrm>
            <a:prstGeom prst="rect">
              <a:avLst/>
            </a:prstGeom>
          </p:spPr>
        </p:pic>
        <p:pic>
          <p:nvPicPr>
            <p:cNvPr id="619" name="Picture 618" descr="Icon&#10;&#10;Description automatically generated">
              <a:extLst>
                <a:ext uri="{FF2B5EF4-FFF2-40B4-BE49-F238E27FC236}">
                  <a16:creationId xmlns:a16="http://schemas.microsoft.com/office/drawing/2014/main" id="{F0EFAB78-E94C-4782-9D6B-BD7D82D73300}"/>
                </a:ext>
              </a:extLst>
            </p:cNvPr>
            <p:cNvPicPr>
              <a:picLocks noChangeAspect="1"/>
            </p:cNvPicPr>
            <p:nvPr/>
          </p:nvPicPr>
          <p:blipFill>
            <a:blip r:embed="rId68">
              <a:extLst>
                <a:ext uri="{28A0092B-C50C-407E-A947-70E740481C1C}">
                  <a14:useLocalDpi xmlns:a14="http://schemas.microsoft.com/office/drawing/2010/main" val="0"/>
                </a:ext>
              </a:extLst>
            </a:blip>
            <a:stretch>
              <a:fillRect/>
            </a:stretch>
          </p:blipFill>
          <p:spPr>
            <a:xfrm>
              <a:off x="1216421" y="4007275"/>
              <a:ext cx="505802" cy="505802"/>
            </a:xfrm>
            <a:prstGeom prst="rect">
              <a:avLst/>
            </a:prstGeom>
          </p:spPr>
        </p:pic>
        <p:pic>
          <p:nvPicPr>
            <p:cNvPr id="620" name="Picture 619" descr="Graphical user interface, icon&#10;&#10;Description automatically generated">
              <a:extLst>
                <a:ext uri="{FF2B5EF4-FFF2-40B4-BE49-F238E27FC236}">
                  <a16:creationId xmlns:a16="http://schemas.microsoft.com/office/drawing/2014/main" id="{83270B97-220C-4658-BAF5-7F33EF090BB2}"/>
                </a:ext>
              </a:extLst>
            </p:cNvPr>
            <p:cNvPicPr>
              <a:picLocks noChangeAspect="1"/>
            </p:cNvPicPr>
            <p:nvPr/>
          </p:nvPicPr>
          <p:blipFill>
            <a:blip r:embed="rId69">
              <a:extLst>
                <a:ext uri="{28A0092B-C50C-407E-A947-70E740481C1C}">
                  <a14:useLocalDpi xmlns:a14="http://schemas.microsoft.com/office/drawing/2010/main" val="0"/>
                </a:ext>
              </a:extLst>
            </a:blip>
            <a:stretch>
              <a:fillRect/>
            </a:stretch>
          </p:blipFill>
          <p:spPr>
            <a:xfrm>
              <a:off x="2201554" y="4007275"/>
              <a:ext cx="505802" cy="505802"/>
            </a:xfrm>
            <a:prstGeom prst="rect">
              <a:avLst/>
            </a:prstGeom>
          </p:spPr>
        </p:pic>
        <p:pic>
          <p:nvPicPr>
            <p:cNvPr id="621" name="Picture 620" descr="Graphical user interface, application&#10;&#10;Description automatically generated">
              <a:extLst>
                <a:ext uri="{FF2B5EF4-FFF2-40B4-BE49-F238E27FC236}">
                  <a16:creationId xmlns:a16="http://schemas.microsoft.com/office/drawing/2014/main" id="{CAA943EF-3406-4F40-AF1C-60CCBD0EC993}"/>
                </a:ext>
              </a:extLst>
            </p:cNvPr>
            <p:cNvPicPr>
              <a:picLocks noChangeAspect="1"/>
            </p:cNvPicPr>
            <p:nvPr/>
          </p:nvPicPr>
          <p:blipFill>
            <a:blip r:embed="rId70">
              <a:extLst>
                <a:ext uri="{28A0092B-C50C-407E-A947-70E740481C1C}">
                  <a14:useLocalDpi xmlns:a14="http://schemas.microsoft.com/office/drawing/2010/main" val="0"/>
                </a:ext>
              </a:extLst>
            </a:blip>
            <a:stretch>
              <a:fillRect/>
            </a:stretch>
          </p:blipFill>
          <p:spPr>
            <a:xfrm>
              <a:off x="1708987" y="4007275"/>
              <a:ext cx="505802" cy="505802"/>
            </a:xfrm>
            <a:prstGeom prst="rect">
              <a:avLst/>
            </a:prstGeom>
          </p:spPr>
        </p:pic>
        <p:grpSp>
          <p:nvGrpSpPr>
            <p:cNvPr id="622" name="Group 621">
              <a:extLst>
                <a:ext uri="{FF2B5EF4-FFF2-40B4-BE49-F238E27FC236}">
                  <a16:creationId xmlns:a16="http://schemas.microsoft.com/office/drawing/2014/main" id="{413BC63E-EF06-4CE5-9594-D3C6A21304F2}"/>
                </a:ext>
              </a:extLst>
            </p:cNvPr>
            <p:cNvGrpSpPr/>
            <p:nvPr/>
          </p:nvGrpSpPr>
          <p:grpSpPr>
            <a:xfrm>
              <a:off x="3193744" y="4103207"/>
              <a:ext cx="420211" cy="360404"/>
              <a:chOff x="3193744" y="4103207"/>
              <a:chExt cx="420211" cy="360404"/>
            </a:xfrm>
          </p:grpSpPr>
          <p:pic>
            <p:nvPicPr>
              <p:cNvPr id="638" name="Picture 637">
                <a:hlinkClick r:id="rId71"/>
                <a:extLst>
                  <a:ext uri="{FF2B5EF4-FFF2-40B4-BE49-F238E27FC236}">
                    <a16:creationId xmlns:a16="http://schemas.microsoft.com/office/drawing/2014/main" id="{DCD06842-F495-42BB-B7B8-27C26B2D8F54}"/>
                  </a:ext>
                </a:extLst>
              </p:cNvPr>
              <p:cNvPicPr>
                <a:picLocks noChangeAspect="1"/>
              </p:cNvPicPr>
              <p:nvPr/>
            </p:nvPicPr>
            <p:blipFill>
              <a:blip r:embed="rId72">
                <a:extLst>
                  <a:ext uri="{28A0092B-C50C-407E-A947-70E740481C1C}">
                    <a14:useLocalDpi xmlns:a14="http://schemas.microsoft.com/office/drawing/2010/main" val="0"/>
                  </a:ext>
                </a:extLst>
              </a:blip>
              <a:stretch>
                <a:fillRect/>
              </a:stretch>
            </p:blipFill>
            <p:spPr>
              <a:xfrm>
                <a:off x="3193744" y="4103207"/>
                <a:ext cx="416311" cy="313622"/>
              </a:xfrm>
              <a:prstGeom prst="rect">
                <a:avLst/>
              </a:prstGeom>
            </p:spPr>
          </p:pic>
          <p:grpSp>
            <p:nvGrpSpPr>
              <p:cNvPr id="639" name="Group 638">
                <a:extLst>
                  <a:ext uri="{FF2B5EF4-FFF2-40B4-BE49-F238E27FC236}">
                    <a16:creationId xmlns:a16="http://schemas.microsoft.com/office/drawing/2014/main" id="{F5F2C8E1-C08B-4198-B0DC-8A86D0F1DB20}"/>
                  </a:ext>
                </a:extLst>
              </p:cNvPr>
              <p:cNvGrpSpPr/>
              <p:nvPr/>
            </p:nvGrpSpPr>
            <p:grpSpPr>
              <a:xfrm>
                <a:off x="3439951" y="4289609"/>
                <a:ext cx="174004" cy="174002"/>
                <a:chOff x="3445377" y="4314828"/>
                <a:chExt cx="174004" cy="174002"/>
              </a:xfrm>
            </p:grpSpPr>
            <p:sp>
              <p:nvSpPr>
                <p:cNvPr id="640" name="Oval 639">
                  <a:extLst>
                    <a:ext uri="{FF2B5EF4-FFF2-40B4-BE49-F238E27FC236}">
                      <a16:creationId xmlns:a16="http://schemas.microsoft.com/office/drawing/2014/main" id="{99553119-1709-4F60-83BE-65AC0A271FDE}"/>
                    </a:ext>
                  </a:extLst>
                </p:cNvPr>
                <p:cNvSpPr/>
                <p:nvPr/>
              </p:nvSpPr>
              <p:spPr bwMode="auto">
                <a:xfrm>
                  <a:off x="3445377" y="4314828"/>
                  <a:ext cx="174004" cy="17400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641" name="Group 4">
                  <a:extLst>
                    <a:ext uri="{FF2B5EF4-FFF2-40B4-BE49-F238E27FC236}">
                      <a16:creationId xmlns:a16="http://schemas.microsoft.com/office/drawing/2014/main" id="{F4A8EB45-E48B-4562-8D64-08E7B9CF6B29}"/>
                    </a:ext>
                  </a:extLst>
                </p:cNvPr>
                <p:cNvGrpSpPr>
                  <a:grpSpLocks noChangeAspect="1"/>
                </p:cNvGrpSpPr>
                <p:nvPr/>
              </p:nvGrpSpPr>
              <p:grpSpPr bwMode="auto">
                <a:xfrm>
                  <a:off x="3470135" y="4342230"/>
                  <a:ext cx="124488" cy="119198"/>
                  <a:chOff x="3230" y="1450"/>
                  <a:chExt cx="353" cy="338"/>
                </a:xfrm>
                <a:solidFill>
                  <a:schemeClr val="tx1"/>
                </a:solidFill>
              </p:grpSpPr>
              <p:sp>
                <p:nvSpPr>
                  <p:cNvPr id="642" name="Freeform 5">
                    <a:extLst>
                      <a:ext uri="{FF2B5EF4-FFF2-40B4-BE49-F238E27FC236}">
                        <a16:creationId xmlns:a16="http://schemas.microsoft.com/office/drawing/2014/main" id="{13EA8244-D35C-4B32-8FDD-26602251865D}"/>
                      </a:ext>
                    </a:extLst>
                  </p:cNvPr>
                  <p:cNvSpPr>
                    <a:spLocks noEditPoints="1"/>
                  </p:cNvSpPr>
                  <p:nvPr/>
                </p:nvSpPr>
                <p:spPr bwMode="auto">
                  <a:xfrm>
                    <a:off x="3230" y="1456"/>
                    <a:ext cx="344" cy="331"/>
                  </a:xfrm>
                  <a:custGeom>
                    <a:avLst/>
                    <a:gdLst>
                      <a:gd name="T0" fmla="*/ 325 w 334"/>
                      <a:gd name="T1" fmla="*/ 180 h 325"/>
                      <a:gd name="T2" fmla="*/ 312 w 334"/>
                      <a:gd name="T3" fmla="*/ 167 h 325"/>
                      <a:gd name="T4" fmla="*/ 294 w 334"/>
                      <a:gd name="T5" fmla="*/ 174 h 325"/>
                      <a:gd name="T6" fmla="*/ 275 w 334"/>
                      <a:gd name="T7" fmla="*/ 167 h 325"/>
                      <a:gd name="T8" fmla="*/ 190 w 334"/>
                      <a:gd name="T9" fmla="*/ 81 h 325"/>
                      <a:gd name="T10" fmla="*/ 183 w 334"/>
                      <a:gd name="T11" fmla="*/ 79 h 325"/>
                      <a:gd name="T12" fmla="*/ 164 w 334"/>
                      <a:gd name="T13" fmla="*/ 98 h 325"/>
                      <a:gd name="T14" fmla="*/ 113 w 334"/>
                      <a:gd name="T15" fmla="*/ 150 h 325"/>
                      <a:gd name="T16" fmla="*/ 79 w 334"/>
                      <a:gd name="T17" fmla="*/ 130 h 325"/>
                      <a:gd name="T18" fmla="*/ 74 w 334"/>
                      <a:gd name="T19" fmla="*/ 109 h 325"/>
                      <a:gd name="T20" fmla="*/ 78 w 334"/>
                      <a:gd name="T21" fmla="*/ 89 h 325"/>
                      <a:gd name="T22" fmla="*/ 99 w 334"/>
                      <a:gd name="T23" fmla="*/ 29 h 325"/>
                      <a:gd name="T24" fmla="*/ 105 w 334"/>
                      <a:gd name="T25" fmla="*/ 23 h 325"/>
                      <a:gd name="T26" fmla="*/ 128 w 334"/>
                      <a:gd name="T27" fmla="*/ 13 h 325"/>
                      <a:gd name="T28" fmla="*/ 119 w 334"/>
                      <a:gd name="T29" fmla="*/ 4 h 325"/>
                      <a:gd name="T30" fmla="*/ 103 w 334"/>
                      <a:gd name="T31" fmla="*/ 4 h 325"/>
                      <a:gd name="T32" fmla="*/ 4 w 334"/>
                      <a:gd name="T33" fmla="*/ 104 h 325"/>
                      <a:gd name="T34" fmla="*/ 4 w 334"/>
                      <a:gd name="T35" fmla="*/ 119 h 325"/>
                      <a:gd name="T36" fmla="*/ 29 w 334"/>
                      <a:gd name="T37" fmla="*/ 144 h 325"/>
                      <a:gd name="T38" fmla="*/ 83 w 334"/>
                      <a:gd name="T39" fmla="*/ 147 h 325"/>
                      <a:gd name="T40" fmla="*/ 95 w 334"/>
                      <a:gd name="T41" fmla="*/ 171 h 325"/>
                      <a:gd name="T42" fmla="*/ 118 w 334"/>
                      <a:gd name="T43" fmla="*/ 182 h 325"/>
                      <a:gd name="T44" fmla="*/ 129 w 334"/>
                      <a:gd name="T45" fmla="*/ 206 h 325"/>
                      <a:gd name="T46" fmla="*/ 153 w 334"/>
                      <a:gd name="T47" fmla="*/ 217 h 325"/>
                      <a:gd name="T48" fmla="*/ 164 w 334"/>
                      <a:gd name="T49" fmla="*/ 241 h 325"/>
                      <a:gd name="T50" fmla="*/ 197 w 334"/>
                      <a:gd name="T51" fmla="*/ 271 h 325"/>
                      <a:gd name="T52" fmla="*/ 184 w 334"/>
                      <a:gd name="T53" fmla="*/ 312 h 325"/>
                      <a:gd name="T54" fmla="*/ 171 w 334"/>
                      <a:gd name="T55" fmla="*/ 324 h 325"/>
                      <a:gd name="T56" fmla="*/ 179 w 334"/>
                      <a:gd name="T57" fmla="*/ 325 h 325"/>
                      <a:gd name="T58" fmla="*/ 207 w 334"/>
                      <a:gd name="T59" fmla="*/ 298 h 325"/>
                      <a:gd name="T60" fmla="*/ 205 w 334"/>
                      <a:gd name="T61" fmla="*/ 289 h 325"/>
                      <a:gd name="T62" fmla="*/ 237 w 334"/>
                      <a:gd name="T63" fmla="*/ 303 h 325"/>
                      <a:gd name="T64" fmla="*/ 255 w 334"/>
                      <a:gd name="T65" fmla="*/ 285 h 325"/>
                      <a:gd name="T66" fmla="*/ 249 w 334"/>
                      <a:gd name="T67" fmla="*/ 258 h 325"/>
                      <a:gd name="T68" fmla="*/ 275 w 334"/>
                      <a:gd name="T69" fmla="*/ 265 h 325"/>
                      <a:gd name="T70" fmla="*/ 294 w 334"/>
                      <a:gd name="T71" fmla="*/ 245 h 325"/>
                      <a:gd name="T72" fmla="*/ 287 w 334"/>
                      <a:gd name="T73" fmla="*/ 219 h 325"/>
                      <a:gd name="T74" fmla="*/ 309 w 334"/>
                      <a:gd name="T75" fmla="*/ 226 h 325"/>
                      <a:gd name="T76" fmla="*/ 332 w 334"/>
                      <a:gd name="T77" fmla="*/ 204 h 325"/>
                      <a:gd name="T78" fmla="*/ 325 w 334"/>
                      <a:gd name="T79" fmla="*/ 180 h 325"/>
                      <a:gd name="T80" fmla="*/ 325 w 334"/>
                      <a:gd name="T81" fmla="*/ 180 h 325"/>
                      <a:gd name="T82" fmla="*/ 286 w 334"/>
                      <a:gd name="T83" fmla="*/ 218 h 325"/>
                      <a:gd name="T84" fmla="*/ 286 w 334"/>
                      <a:gd name="T85" fmla="*/ 218 h 325"/>
                      <a:gd name="T86" fmla="*/ 286 w 334"/>
                      <a:gd name="T87" fmla="*/ 219 h 325"/>
                      <a:gd name="T88" fmla="*/ 286 w 334"/>
                      <a:gd name="T89" fmla="*/ 21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25">
                        <a:moveTo>
                          <a:pt x="325" y="180"/>
                        </a:moveTo>
                        <a:cubicBezTo>
                          <a:pt x="312" y="167"/>
                          <a:pt x="312" y="167"/>
                          <a:pt x="312" y="167"/>
                        </a:cubicBezTo>
                        <a:cubicBezTo>
                          <a:pt x="307" y="172"/>
                          <a:pt x="300" y="174"/>
                          <a:pt x="294" y="174"/>
                        </a:cubicBezTo>
                        <a:cubicBezTo>
                          <a:pt x="287" y="174"/>
                          <a:pt x="280" y="172"/>
                          <a:pt x="275" y="167"/>
                        </a:cubicBezTo>
                        <a:cubicBezTo>
                          <a:pt x="190" y="81"/>
                          <a:pt x="190" y="81"/>
                          <a:pt x="190" y="81"/>
                        </a:cubicBezTo>
                        <a:cubicBezTo>
                          <a:pt x="188" y="80"/>
                          <a:pt x="186" y="79"/>
                          <a:pt x="183" y="79"/>
                        </a:cubicBezTo>
                        <a:cubicBezTo>
                          <a:pt x="173" y="79"/>
                          <a:pt x="164" y="88"/>
                          <a:pt x="164" y="98"/>
                        </a:cubicBezTo>
                        <a:cubicBezTo>
                          <a:pt x="164" y="127"/>
                          <a:pt x="141" y="150"/>
                          <a:pt x="113" y="150"/>
                        </a:cubicBezTo>
                        <a:cubicBezTo>
                          <a:pt x="99" y="150"/>
                          <a:pt x="87" y="143"/>
                          <a:pt x="79" y="130"/>
                        </a:cubicBezTo>
                        <a:cubicBezTo>
                          <a:pt x="75" y="124"/>
                          <a:pt x="73" y="117"/>
                          <a:pt x="74" y="109"/>
                        </a:cubicBezTo>
                        <a:cubicBezTo>
                          <a:pt x="74" y="102"/>
                          <a:pt x="75" y="95"/>
                          <a:pt x="78" y="89"/>
                        </a:cubicBezTo>
                        <a:cubicBezTo>
                          <a:pt x="99" y="29"/>
                          <a:pt x="99" y="29"/>
                          <a:pt x="99" y="29"/>
                        </a:cubicBezTo>
                        <a:cubicBezTo>
                          <a:pt x="100" y="26"/>
                          <a:pt x="102" y="24"/>
                          <a:pt x="105" y="23"/>
                        </a:cubicBezTo>
                        <a:cubicBezTo>
                          <a:pt x="128" y="13"/>
                          <a:pt x="128" y="13"/>
                          <a:pt x="128" y="13"/>
                        </a:cubicBezTo>
                        <a:cubicBezTo>
                          <a:pt x="119" y="4"/>
                          <a:pt x="119" y="4"/>
                          <a:pt x="119" y="4"/>
                        </a:cubicBezTo>
                        <a:cubicBezTo>
                          <a:pt x="114" y="0"/>
                          <a:pt x="107" y="0"/>
                          <a:pt x="103" y="4"/>
                        </a:cubicBezTo>
                        <a:cubicBezTo>
                          <a:pt x="4" y="104"/>
                          <a:pt x="4" y="104"/>
                          <a:pt x="4" y="104"/>
                        </a:cubicBezTo>
                        <a:cubicBezTo>
                          <a:pt x="0" y="108"/>
                          <a:pt x="0" y="115"/>
                          <a:pt x="4" y="119"/>
                        </a:cubicBezTo>
                        <a:cubicBezTo>
                          <a:pt x="29" y="144"/>
                          <a:pt x="29" y="144"/>
                          <a:pt x="29" y="144"/>
                        </a:cubicBezTo>
                        <a:cubicBezTo>
                          <a:pt x="45" y="132"/>
                          <a:pt x="69" y="132"/>
                          <a:pt x="83" y="147"/>
                        </a:cubicBezTo>
                        <a:cubicBezTo>
                          <a:pt x="90" y="153"/>
                          <a:pt x="93" y="162"/>
                          <a:pt x="95" y="171"/>
                        </a:cubicBezTo>
                        <a:cubicBezTo>
                          <a:pt x="103" y="172"/>
                          <a:pt x="112" y="175"/>
                          <a:pt x="118" y="182"/>
                        </a:cubicBezTo>
                        <a:cubicBezTo>
                          <a:pt x="124" y="188"/>
                          <a:pt x="128" y="197"/>
                          <a:pt x="129" y="206"/>
                        </a:cubicBezTo>
                        <a:cubicBezTo>
                          <a:pt x="138" y="207"/>
                          <a:pt x="146" y="210"/>
                          <a:pt x="153" y="217"/>
                        </a:cubicBezTo>
                        <a:cubicBezTo>
                          <a:pt x="159" y="223"/>
                          <a:pt x="163" y="232"/>
                          <a:pt x="164" y="241"/>
                        </a:cubicBezTo>
                        <a:cubicBezTo>
                          <a:pt x="179" y="243"/>
                          <a:pt x="192" y="252"/>
                          <a:pt x="197" y="271"/>
                        </a:cubicBezTo>
                        <a:cubicBezTo>
                          <a:pt x="202" y="286"/>
                          <a:pt x="196" y="299"/>
                          <a:pt x="184" y="312"/>
                        </a:cubicBezTo>
                        <a:cubicBezTo>
                          <a:pt x="171" y="324"/>
                          <a:pt x="171" y="324"/>
                          <a:pt x="171" y="324"/>
                        </a:cubicBezTo>
                        <a:cubicBezTo>
                          <a:pt x="173" y="324"/>
                          <a:pt x="177" y="325"/>
                          <a:pt x="179" y="325"/>
                        </a:cubicBezTo>
                        <a:cubicBezTo>
                          <a:pt x="194" y="325"/>
                          <a:pt x="207" y="313"/>
                          <a:pt x="207" y="298"/>
                        </a:cubicBezTo>
                        <a:cubicBezTo>
                          <a:pt x="207" y="295"/>
                          <a:pt x="206" y="292"/>
                          <a:pt x="205" y="289"/>
                        </a:cubicBezTo>
                        <a:cubicBezTo>
                          <a:pt x="211" y="300"/>
                          <a:pt x="223" y="307"/>
                          <a:pt x="237" y="303"/>
                        </a:cubicBezTo>
                        <a:cubicBezTo>
                          <a:pt x="246" y="300"/>
                          <a:pt x="253" y="293"/>
                          <a:pt x="255" y="285"/>
                        </a:cubicBezTo>
                        <a:cubicBezTo>
                          <a:pt x="258" y="274"/>
                          <a:pt x="255" y="265"/>
                          <a:pt x="249" y="258"/>
                        </a:cubicBezTo>
                        <a:cubicBezTo>
                          <a:pt x="256" y="265"/>
                          <a:pt x="265" y="268"/>
                          <a:pt x="275" y="265"/>
                        </a:cubicBezTo>
                        <a:cubicBezTo>
                          <a:pt x="284" y="263"/>
                          <a:pt x="292" y="255"/>
                          <a:pt x="294" y="245"/>
                        </a:cubicBezTo>
                        <a:cubicBezTo>
                          <a:pt x="297" y="235"/>
                          <a:pt x="293" y="226"/>
                          <a:pt x="287" y="219"/>
                        </a:cubicBezTo>
                        <a:cubicBezTo>
                          <a:pt x="293" y="224"/>
                          <a:pt x="300" y="227"/>
                          <a:pt x="309" y="226"/>
                        </a:cubicBezTo>
                        <a:cubicBezTo>
                          <a:pt x="320" y="225"/>
                          <a:pt x="330" y="216"/>
                          <a:pt x="332" y="204"/>
                        </a:cubicBezTo>
                        <a:cubicBezTo>
                          <a:pt x="334" y="195"/>
                          <a:pt x="331" y="186"/>
                          <a:pt x="325" y="180"/>
                        </a:cubicBezTo>
                        <a:cubicBezTo>
                          <a:pt x="325" y="180"/>
                          <a:pt x="325" y="180"/>
                          <a:pt x="325" y="180"/>
                        </a:cubicBezTo>
                        <a:close/>
                        <a:moveTo>
                          <a:pt x="286" y="218"/>
                        </a:moveTo>
                        <a:cubicBezTo>
                          <a:pt x="286" y="218"/>
                          <a:pt x="286" y="218"/>
                          <a:pt x="286" y="218"/>
                        </a:cubicBezTo>
                        <a:cubicBezTo>
                          <a:pt x="286" y="218"/>
                          <a:pt x="286" y="219"/>
                          <a:pt x="286" y="219"/>
                        </a:cubicBezTo>
                        <a:cubicBezTo>
                          <a:pt x="286" y="219"/>
                          <a:pt x="286" y="218"/>
                          <a:pt x="286" y="2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3" name="Freeform 6">
                    <a:extLst>
                      <a:ext uri="{FF2B5EF4-FFF2-40B4-BE49-F238E27FC236}">
                        <a16:creationId xmlns:a16="http://schemas.microsoft.com/office/drawing/2014/main" id="{7501AA6C-C4ED-4EDD-9746-E248AFD6AB77}"/>
                      </a:ext>
                    </a:extLst>
                  </p:cNvPr>
                  <p:cNvSpPr>
                    <a:spLocks/>
                  </p:cNvSpPr>
                  <p:nvPr/>
                </p:nvSpPr>
                <p:spPr bwMode="auto">
                  <a:xfrm>
                    <a:off x="3347" y="1714"/>
                    <a:ext cx="75" cy="74"/>
                  </a:xfrm>
                  <a:custGeom>
                    <a:avLst/>
                    <a:gdLst>
                      <a:gd name="T0" fmla="*/ 63 w 73"/>
                      <a:gd name="T1" fmla="*/ 44 h 73"/>
                      <a:gd name="T2" fmla="*/ 44 w 73"/>
                      <a:gd name="T3" fmla="*/ 64 h 73"/>
                      <a:gd name="T4" fmla="*/ 9 w 73"/>
                      <a:gd name="T5" fmla="*/ 64 h 73"/>
                      <a:gd name="T6" fmla="*/ 9 w 73"/>
                      <a:gd name="T7" fmla="*/ 64 h 73"/>
                      <a:gd name="T8" fmla="*/ 9 w 73"/>
                      <a:gd name="T9" fmla="*/ 29 h 73"/>
                      <a:gd name="T10" fmla="*/ 28 w 73"/>
                      <a:gd name="T11" fmla="*/ 9 h 73"/>
                      <a:gd name="T12" fmla="*/ 63 w 73"/>
                      <a:gd name="T13" fmla="*/ 9 h 73"/>
                      <a:gd name="T14" fmla="*/ 63 w 73"/>
                      <a:gd name="T15" fmla="*/ 9 h 73"/>
                      <a:gd name="T16" fmla="*/ 63 w 73"/>
                      <a:gd name="T17" fmla="*/ 4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63" y="44"/>
                        </a:moveTo>
                        <a:cubicBezTo>
                          <a:pt x="44" y="64"/>
                          <a:pt x="44" y="64"/>
                          <a:pt x="44" y="64"/>
                        </a:cubicBezTo>
                        <a:cubicBezTo>
                          <a:pt x="34" y="73"/>
                          <a:pt x="19" y="73"/>
                          <a:pt x="9" y="64"/>
                        </a:cubicBezTo>
                        <a:cubicBezTo>
                          <a:pt x="9" y="64"/>
                          <a:pt x="9" y="64"/>
                          <a:pt x="9" y="64"/>
                        </a:cubicBezTo>
                        <a:cubicBezTo>
                          <a:pt x="0" y="54"/>
                          <a:pt x="0" y="38"/>
                          <a:pt x="9" y="29"/>
                        </a:cubicBezTo>
                        <a:cubicBezTo>
                          <a:pt x="28" y="9"/>
                          <a:pt x="28" y="9"/>
                          <a:pt x="28" y="9"/>
                        </a:cubicBezTo>
                        <a:cubicBezTo>
                          <a:pt x="38" y="0"/>
                          <a:pt x="54" y="0"/>
                          <a:pt x="63" y="9"/>
                        </a:cubicBezTo>
                        <a:cubicBezTo>
                          <a:pt x="63" y="9"/>
                          <a:pt x="63" y="9"/>
                          <a:pt x="63" y="9"/>
                        </a:cubicBezTo>
                        <a:cubicBezTo>
                          <a:pt x="73" y="19"/>
                          <a:pt x="73" y="35"/>
                          <a:pt x="63"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4" name="Freeform 7">
                    <a:extLst>
                      <a:ext uri="{FF2B5EF4-FFF2-40B4-BE49-F238E27FC236}">
                        <a16:creationId xmlns:a16="http://schemas.microsoft.com/office/drawing/2014/main" id="{6565193D-B457-4FE1-9D58-63D4D3EF833A}"/>
                      </a:ext>
                    </a:extLst>
                  </p:cNvPr>
                  <p:cNvSpPr>
                    <a:spLocks/>
                  </p:cNvSpPr>
                  <p:nvPr/>
                </p:nvSpPr>
                <p:spPr bwMode="auto">
                  <a:xfrm>
                    <a:off x="3311" y="1678"/>
                    <a:ext cx="75" cy="74"/>
                  </a:xfrm>
                  <a:custGeom>
                    <a:avLst/>
                    <a:gdLst>
                      <a:gd name="T0" fmla="*/ 64 w 73"/>
                      <a:gd name="T1" fmla="*/ 44 h 73"/>
                      <a:gd name="T2" fmla="*/ 44 w 73"/>
                      <a:gd name="T3" fmla="*/ 64 h 73"/>
                      <a:gd name="T4" fmla="*/ 9 w 73"/>
                      <a:gd name="T5" fmla="*/ 64 h 73"/>
                      <a:gd name="T6" fmla="*/ 9 w 73"/>
                      <a:gd name="T7" fmla="*/ 64 h 73"/>
                      <a:gd name="T8" fmla="*/ 9 w 73"/>
                      <a:gd name="T9" fmla="*/ 29 h 73"/>
                      <a:gd name="T10" fmla="*/ 29 w 73"/>
                      <a:gd name="T11" fmla="*/ 9 h 73"/>
                      <a:gd name="T12" fmla="*/ 64 w 73"/>
                      <a:gd name="T13" fmla="*/ 9 h 73"/>
                      <a:gd name="T14" fmla="*/ 64 w 73"/>
                      <a:gd name="T15" fmla="*/ 9 h 73"/>
                      <a:gd name="T16" fmla="*/ 64 w 73"/>
                      <a:gd name="T17" fmla="*/ 4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64" y="44"/>
                        </a:moveTo>
                        <a:cubicBezTo>
                          <a:pt x="44" y="64"/>
                          <a:pt x="44" y="64"/>
                          <a:pt x="44" y="64"/>
                        </a:cubicBezTo>
                        <a:cubicBezTo>
                          <a:pt x="35" y="73"/>
                          <a:pt x="19" y="73"/>
                          <a:pt x="9" y="64"/>
                        </a:cubicBezTo>
                        <a:cubicBezTo>
                          <a:pt x="9" y="64"/>
                          <a:pt x="9" y="64"/>
                          <a:pt x="9" y="64"/>
                        </a:cubicBezTo>
                        <a:cubicBezTo>
                          <a:pt x="0" y="54"/>
                          <a:pt x="0" y="39"/>
                          <a:pt x="9" y="29"/>
                        </a:cubicBezTo>
                        <a:cubicBezTo>
                          <a:pt x="29" y="9"/>
                          <a:pt x="29" y="9"/>
                          <a:pt x="29" y="9"/>
                        </a:cubicBezTo>
                        <a:cubicBezTo>
                          <a:pt x="38" y="0"/>
                          <a:pt x="54" y="0"/>
                          <a:pt x="64" y="9"/>
                        </a:cubicBezTo>
                        <a:cubicBezTo>
                          <a:pt x="64" y="9"/>
                          <a:pt x="64" y="9"/>
                          <a:pt x="64" y="9"/>
                        </a:cubicBezTo>
                        <a:cubicBezTo>
                          <a:pt x="73" y="19"/>
                          <a:pt x="73"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5" name="Freeform 8">
                    <a:extLst>
                      <a:ext uri="{FF2B5EF4-FFF2-40B4-BE49-F238E27FC236}">
                        <a16:creationId xmlns:a16="http://schemas.microsoft.com/office/drawing/2014/main" id="{18D74E6E-1B0C-4718-8B91-633BA4EE52AB}"/>
                      </a:ext>
                    </a:extLst>
                  </p:cNvPr>
                  <p:cNvSpPr>
                    <a:spLocks/>
                  </p:cNvSpPr>
                  <p:nvPr/>
                </p:nvSpPr>
                <p:spPr bwMode="auto">
                  <a:xfrm>
                    <a:off x="3275" y="1642"/>
                    <a:ext cx="75" cy="76"/>
                  </a:xfrm>
                  <a:custGeom>
                    <a:avLst/>
                    <a:gdLst>
                      <a:gd name="T0" fmla="*/ 64 w 73"/>
                      <a:gd name="T1" fmla="*/ 44 h 74"/>
                      <a:gd name="T2" fmla="*/ 44 w 73"/>
                      <a:gd name="T3" fmla="*/ 64 h 74"/>
                      <a:gd name="T4" fmla="*/ 10 w 73"/>
                      <a:gd name="T5" fmla="*/ 64 h 74"/>
                      <a:gd name="T6" fmla="*/ 10 w 73"/>
                      <a:gd name="T7" fmla="*/ 64 h 74"/>
                      <a:gd name="T8" fmla="*/ 10 w 73"/>
                      <a:gd name="T9" fmla="*/ 29 h 74"/>
                      <a:gd name="T10" fmla="*/ 29 w 73"/>
                      <a:gd name="T11" fmla="*/ 9 h 74"/>
                      <a:gd name="T12" fmla="*/ 64 w 73"/>
                      <a:gd name="T13" fmla="*/ 9 h 74"/>
                      <a:gd name="T14" fmla="*/ 64 w 73"/>
                      <a:gd name="T15" fmla="*/ 9 h 74"/>
                      <a:gd name="T16" fmla="*/ 64 w 73"/>
                      <a:gd name="T17"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4">
                        <a:moveTo>
                          <a:pt x="64" y="44"/>
                        </a:moveTo>
                        <a:cubicBezTo>
                          <a:pt x="44" y="64"/>
                          <a:pt x="44" y="64"/>
                          <a:pt x="44" y="64"/>
                        </a:cubicBezTo>
                        <a:cubicBezTo>
                          <a:pt x="35" y="74"/>
                          <a:pt x="19" y="74"/>
                          <a:pt x="10" y="64"/>
                        </a:cubicBezTo>
                        <a:cubicBezTo>
                          <a:pt x="10" y="64"/>
                          <a:pt x="10" y="64"/>
                          <a:pt x="10" y="64"/>
                        </a:cubicBezTo>
                        <a:cubicBezTo>
                          <a:pt x="0" y="54"/>
                          <a:pt x="0" y="39"/>
                          <a:pt x="10" y="29"/>
                        </a:cubicBezTo>
                        <a:cubicBezTo>
                          <a:pt x="29" y="9"/>
                          <a:pt x="29" y="9"/>
                          <a:pt x="29" y="9"/>
                        </a:cubicBezTo>
                        <a:cubicBezTo>
                          <a:pt x="39" y="0"/>
                          <a:pt x="54" y="0"/>
                          <a:pt x="64" y="9"/>
                        </a:cubicBezTo>
                        <a:cubicBezTo>
                          <a:pt x="64" y="9"/>
                          <a:pt x="64" y="9"/>
                          <a:pt x="64" y="9"/>
                        </a:cubicBezTo>
                        <a:cubicBezTo>
                          <a:pt x="73" y="19"/>
                          <a:pt x="73"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6" name="Freeform 9">
                    <a:extLst>
                      <a:ext uri="{FF2B5EF4-FFF2-40B4-BE49-F238E27FC236}">
                        <a16:creationId xmlns:a16="http://schemas.microsoft.com/office/drawing/2014/main" id="{DE60D8E3-C250-4791-BA24-1713FED8CF41}"/>
                      </a:ext>
                    </a:extLst>
                  </p:cNvPr>
                  <p:cNvSpPr>
                    <a:spLocks/>
                  </p:cNvSpPr>
                  <p:nvPr/>
                </p:nvSpPr>
                <p:spPr bwMode="auto">
                  <a:xfrm>
                    <a:off x="3239" y="1607"/>
                    <a:ext cx="76" cy="75"/>
                  </a:xfrm>
                  <a:custGeom>
                    <a:avLst/>
                    <a:gdLst>
                      <a:gd name="T0" fmla="*/ 64 w 74"/>
                      <a:gd name="T1" fmla="*/ 44 h 74"/>
                      <a:gd name="T2" fmla="*/ 45 w 74"/>
                      <a:gd name="T3" fmla="*/ 64 h 74"/>
                      <a:gd name="T4" fmla="*/ 10 w 74"/>
                      <a:gd name="T5" fmla="*/ 64 h 74"/>
                      <a:gd name="T6" fmla="*/ 10 w 74"/>
                      <a:gd name="T7" fmla="*/ 64 h 74"/>
                      <a:gd name="T8" fmla="*/ 10 w 74"/>
                      <a:gd name="T9" fmla="*/ 29 h 74"/>
                      <a:gd name="T10" fmla="*/ 29 w 74"/>
                      <a:gd name="T11" fmla="*/ 10 h 74"/>
                      <a:gd name="T12" fmla="*/ 64 w 74"/>
                      <a:gd name="T13" fmla="*/ 10 h 74"/>
                      <a:gd name="T14" fmla="*/ 64 w 74"/>
                      <a:gd name="T15" fmla="*/ 10 h 74"/>
                      <a:gd name="T16" fmla="*/ 64 w 74"/>
                      <a:gd name="T17"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4">
                        <a:moveTo>
                          <a:pt x="64" y="44"/>
                        </a:moveTo>
                        <a:cubicBezTo>
                          <a:pt x="45" y="64"/>
                          <a:pt x="45" y="64"/>
                          <a:pt x="45" y="64"/>
                        </a:cubicBezTo>
                        <a:cubicBezTo>
                          <a:pt x="35" y="74"/>
                          <a:pt x="20" y="74"/>
                          <a:pt x="10" y="64"/>
                        </a:cubicBezTo>
                        <a:cubicBezTo>
                          <a:pt x="10" y="64"/>
                          <a:pt x="10" y="64"/>
                          <a:pt x="10" y="64"/>
                        </a:cubicBezTo>
                        <a:cubicBezTo>
                          <a:pt x="0" y="54"/>
                          <a:pt x="0" y="39"/>
                          <a:pt x="10" y="29"/>
                        </a:cubicBezTo>
                        <a:cubicBezTo>
                          <a:pt x="29" y="10"/>
                          <a:pt x="29" y="10"/>
                          <a:pt x="29" y="10"/>
                        </a:cubicBezTo>
                        <a:cubicBezTo>
                          <a:pt x="39" y="0"/>
                          <a:pt x="55" y="0"/>
                          <a:pt x="64" y="10"/>
                        </a:cubicBezTo>
                        <a:cubicBezTo>
                          <a:pt x="64" y="10"/>
                          <a:pt x="64" y="10"/>
                          <a:pt x="64" y="10"/>
                        </a:cubicBezTo>
                        <a:cubicBezTo>
                          <a:pt x="74" y="19"/>
                          <a:pt x="74"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47" name="Freeform 10">
                    <a:extLst>
                      <a:ext uri="{FF2B5EF4-FFF2-40B4-BE49-F238E27FC236}">
                        <a16:creationId xmlns:a16="http://schemas.microsoft.com/office/drawing/2014/main" id="{51AD9B37-3F3D-4759-ABE5-3F7EC1D4AFBE}"/>
                      </a:ext>
                    </a:extLst>
                  </p:cNvPr>
                  <p:cNvSpPr>
                    <a:spLocks/>
                  </p:cNvSpPr>
                  <p:nvPr/>
                </p:nvSpPr>
                <p:spPr bwMode="auto">
                  <a:xfrm>
                    <a:off x="3324" y="1450"/>
                    <a:ext cx="259" cy="167"/>
                  </a:xfrm>
                  <a:custGeom>
                    <a:avLst/>
                    <a:gdLst>
                      <a:gd name="T0" fmla="*/ 132 w 252"/>
                      <a:gd name="T1" fmla="*/ 1 h 164"/>
                      <a:gd name="T2" fmla="*/ 28 w 252"/>
                      <a:gd name="T3" fmla="*/ 41 h 164"/>
                      <a:gd name="T4" fmla="*/ 22 w 252"/>
                      <a:gd name="T5" fmla="*/ 48 h 164"/>
                      <a:gd name="T6" fmla="*/ 3 w 252"/>
                      <a:gd name="T7" fmla="*/ 100 h 164"/>
                      <a:gd name="T8" fmla="*/ 0 w 252"/>
                      <a:gd name="T9" fmla="*/ 115 h 164"/>
                      <a:gd name="T10" fmla="*/ 7 w 252"/>
                      <a:gd name="T11" fmla="*/ 132 h 164"/>
                      <a:gd name="T12" fmla="*/ 23 w 252"/>
                      <a:gd name="T13" fmla="*/ 139 h 164"/>
                      <a:gd name="T14" fmla="*/ 58 w 252"/>
                      <a:gd name="T15" fmla="*/ 103 h 164"/>
                      <a:gd name="T16" fmla="*/ 93 w 252"/>
                      <a:gd name="T17" fmla="*/ 68 h 164"/>
                      <a:gd name="T18" fmla="*/ 111 w 252"/>
                      <a:gd name="T19" fmla="*/ 74 h 164"/>
                      <a:gd name="T20" fmla="*/ 197 w 252"/>
                      <a:gd name="T21" fmla="*/ 160 h 164"/>
                      <a:gd name="T22" fmla="*/ 212 w 252"/>
                      <a:gd name="T23" fmla="*/ 160 h 164"/>
                      <a:gd name="T24" fmla="*/ 248 w 252"/>
                      <a:gd name="T25" fmla="*/ 124 h 164"/>
                      <a:gd name="T26" fmla="*/ 248 w 252"/>
                      <a:gd name="T27" fmla="*/ 108 h 164"/>
                      <a:gd name="T28" fmla="*/ 143 w 252"/>
                      <a:gd name="T29" fmla="*/ 3 h 164"/>
                      <a:gd name="T30" fmla="*/ 132 w 252"/>
                      <a:gd name="T31" fmla="*/ 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2" h="164">
                        <a:moveTo>
                          <a:pt x="132" y="1"/>
                        </a:moveTo>
                        <a:cubicBezTo>
                          <a:pt x="28" y="41"/>
                          <a:pt x="28" y="41"/>
                          <a:pt x="28" y="41"/>
                        </a:cubicBezTo>
                        <a:cubicBezTo>
                          <a:pt x="25" y="42"/>
                          <a:pt x="23" y="45"/>
                          <a:pt x="22" y="48"/>
                        </a:cubicBezTo>
                        <a:cubicBezTo>
                          <a:pt x="3" y="100"/>
                          <a:pt x="3" y="100"/>
                          <a:pt x="3" y="100"/>
                        </a:cubicBezTo>
                        <a:cubicBezTo>
                          <a:pt x="1" y="105"/>
                          <a:pt x="0" y="110"/>
                          <a:pt x="0" y="115"/>
                        </a:cubicBezTo>
                        <a:cubicBezTo>
                          <a:pt x="0" y="122"/>
                          <a:pt x="3" y="127"/>
                          <a:pt x="7" y="132"/>
                        </a:cubicBezTo>
                        <a:cubicBezTo>
                          <a:pt x="11" y="136"/>
                          <a:pt x="17" y="139"/>
                          <a:pt x="23" y="139"/>
                        </a:cubicBezTo>
                        <a:cubicBezTo>
                          <a:pt x="43" y="139"/>
                          <a:pt x="58" y="123"/>
                          <a:pt x="58" y="103"/>
                        </a:cubicBezTo>
                        <a:cubicBezTo>
                          <a:pt x="58" y="84"/>
                          <a:pt x="74" y="68"/>
                          <a:pt x="93" y="68"/>
                        </a:cubicBezTo>
                        <a:cubicBezTo>
                          <a:pt x="100" y="68"/>
                          <a:pt x="106" y="70"/>
                          <a:pt x="111" y="74"/>
                        </a:cubicBezTo>
                        <a:cubicBezTo>
                          <a:pt x="197" y="160"/>
                          <a:pt x="197" y="160"/>
                          <a:pt x="197" y="160"/>
                        </a:cubicBezTo>
                        <a:cubicBezTo>
                          <a:pt x="201" y="164"/>
                          <a:pt x="208" y="164"/>
                          <a:pt x="212" y="160"/>
                        </a:cubicBezTo>
                        <a:cubicBezTo>
                          <a:pt x="221" y="150"/>
                          <a:pt x="238" y="134"/>
                          <a:pt x="248" y="124"/>
                        </a:cubicBezTo>
                        <a:cubicBezTo>
                          <a:pt x="252" y="119"/>
                          <a:pt x="252" y="113"/>
                          <a:pt x="248" y="108"/>
                        </a:cubicBezTo>
                        <a:cubicBezTo>
                          <a:pt x="143" y="3"/>
                          <a:pt x="143" y="3"/>
                          <a:pt x="143" y="3"/>
                        </a:cubicBezTo>
                        <a:cubicBezTo>
                          <a:pt x="140" y="0"/>
                          <a:pt x="135" y="0"/>
                          <a:pt x="1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623" name="Group 622">
              <a:extLst>
                <a:ext uri="{FF2B5EF4-FFF2-40B4-BE49-F238E27FC236}">
                  <a16:creationId xmlns:a16="http://schemas.microsoft.com/office/drawing/2014/main" id="{13AB547F-7503-4174-B4D1-A67E793FC7B2}"/>
                </a:ext>
              </a:extLst>
            </p:cNvPr>
            <p:cNvGrpSpPr/>
            <p:nvPr/>
          </p:nvGrpSpPr>
          <p:grpSpPr>
            <a:xfrm>
              <a:off x="3742092" y="4121818"/>
              <a:ext cx="336922" cy="341793"/>
              <a:chOff x="3742092" y="4121818"/>
              <a:chExt cx="336922" cy="341793"/>
            </a:xfrm>
          </p:grpSpPr>
          <p:pic>
            <p:nvPicPr>
              <p:cNvPr id="628" name="Picture 627">
                <a:hlinkClick r:id="rId73"/>
                <a:extLst>
                  <a:ext uri="{FF2B5EF4-FFF2-40B4-BE49-F238E27FC236}">
                    <a16:creationId xmlns:a16="http://schemas.microsoft.com/office/drawing/2014/main" id="{965864B2-3C21-43ED-BAA4-97F3B023BF86}"/>
                  </a:ext>
                </a:extLst>
              </p:cNvPr>
              <p:cNvPicPr>
                <a:picLocks noChangeAspect="1"/>
              </p:cNvPicPr>
              <p:nvPr/>
            </p:nvPicPr>
            <p:blipFill>
              <a:blip r:embed="rId74">
                <a:extLst>
                  <a:ext uri="{28A0092B-C50C-407E-A947-70E740481C1C}">
                    <a14:useLocalDpi xmlns:a14="http://schemas.microsoft.com/office/drawing/2010/main" val="0"/>
                  </a:ext>
                </a:extLst>
              </a:blip>
              <a:stretch>
                <a:fillRect/>
              </a:stretch>
            </p:blipFill>
            <p:spPr>
              <a:xfrm>
                <a:off x="3742092" y="4121818"/>
                <a:ext cx="253559" cy="253560"/>
              </a:xfrm>
              <a:prstGeom prst="rect">
                <a:avLst/>
              </a:prstGeom>
            </p:spPr>
          </p:pic>
          <p:grpSp>
            <p:nvGrpSpPr>
              <p:cNvPr id="629" name="Group 628">
                <a:extLst>
                  <a:ext uri="{FF2B5EF4-FFF2-40B4-BE49-F238E27FC236}">
                    <a16:creationId xmlns:a16="http://schemas.microsoft.com/office/drawing/2014/main" id="{40C1A0A7-5AE3-45C5-911D-C2EF7F11DBE6}"/>
                  </a:ext>
                </a:extLst>
              </p:cNvPr>
              <p:cNvGrpSpPr/>
              <p:nvPr/>
            </p:nvGrpSpPr>
            <p:grpSpPr>
              <a:xfrm>
                <a:off x="3905010" y="4289609"/>
                <a:ext cx="174004" cy="174002"/>
                <a:chOff x="3445377" y="4314828"/>
                <a:chExt cx="174004" cy="174002"/>
              </a:xfrm>
            </p:grpSpPr>
            <p:sp>
              <p:nvSpPr>
                <p:cNvPr id="630" name="Oval 629">
                  <a:extLst>
                    <a:ext uri="{FF2B5EF4-FFF2-40B4-BE49-F238E27FC236}">
                      <a16:creationId xmlns:a16="http://schemas.microsoft.com/office/drawing/2014/main" id="{D2F25E96-E499-4EEC-98DA-3063975796F1}"/>
                    </a:ext>
                  </a:extLst>
                </p:cNvPr>
                <p:cNvSpPr/>
                <p:nvPr/>
              </p:nvSpPr>
              <p:spPr bwMode="auto">
                <a:xfrm>
                  <a:off x="3445377" y="4314828"/>
                  <a:ext cx="174004" cy="17400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631" name="Group 4">
                  <a:extLst>
                    <a:ext uri="{FF2B5EF4-FFF2-40B4-BE49-F238E27FC236}">
                      <a16:creationId xmlns:a16="http://schemas.microsoft.com/office/drawing/2014/main" id="{A4442F59-A8D1-4724-849D-EFB6F01C6897}"/>
                    </a:ext>
                  </a:extLst>
                </p:cNvPr>
                <p:cNvGrpSpPr>
                  <a:grpSpLocks noChangeAspect="1"/>
                </p:cNvGrpSpPr>
                <p:nvPr/>
              </p:nvGrpSpPr>
              <p:grpSpPr bwMode="auto">
                <a:xfrm>
                  <a:off x="3470135" y="4342230"/>
                  <a:ext cx="124488" cy="119198"/>
                  <a:chOff x="3230" y="1450"/>
                  <a:chExt cx="353" cy="338"/>
                </a:xfrm>
                <a:solidFill>
                  <a:schemeClr val="tx1"/>
                </a:solidFill>
              </p:grpSpPr>
              <p:sp>
                <p:nvSpPr>
                  <p:cNvPr id="632" name="Freeform 5">
                    <a:extLst>
                      <a:ext uri="{FF2B5EF4-FFF2-40B4-BE49-F238E27FC236}">
                        <a16:creationId xmlns:a16="http://schemas.microsoft.com/office/drawing/2014/main" id="{54C1B691-F434-4D11-B095-783F4745B80D}"/>
                      </a:ext>
                    </a:extLst>
                  </p:cNvPr>
                  <p:cNvSpPr>
                    <a:spLocks noEditPoints="1"/>
                  </p:cNvSpPr>
                  <p:nvPr/>
                </p:nvSpPr>
                <p:spPr bwMode="auto">
                  <a:xfrm>
                    <a:off x="3230" y="1456"/>
                    <a:ext cx="344" cy="331"/>
                  </a:xfrm>
                  <a:custGeom>
                    <a:avLst/>
                    <a:gdLst>
                      <a:gd name="T0" fmla="*/ 325 w 334"/>
                      <a:gd name="T1" fmla="*/ 180 h 325"/>
                      <a:gd name="T2" fmla="*/ 312 w 334"/>
                      <a:gd name="T3" fmla="*/ 167 h 325"/>
                      <a:gd name="T4" fmla="*/ 294 w 334"/>
                      <a:gd name="T5" fmla="*/ 174 h 325"/>
                      <a:gd name="T6" fmla="*/ 275 w 334"/>
                      <a:gd name="T7" fmla="*/ 167 h 325"/>
                      <a:gd name="T8" fmla="*/ 190 w 334"/>
                      <a:gd name="T9" fmla="*/ 81 h 325"/>
                      <a:gd name="T10" fmla="*/ 183 w 334"/>
                      <a:gd name="T11" fmla="*/ 79 h 325"/>
                      <a:gd name="T12" fmla="*/ 164 w 334"/>
                      <a:gd name="T13" fmla="*/ 98 h 325"/>
                      <a:gd name="T14" fmla="*/ 113 w 334"/>
                      <a:gd name="T15" fmla="*/ 150 h 325"/>
                      <a:gd name="T16" fmla="*/ 79 w 334"/>
                      <a:gd name="T17" fmla="*/ 130 h 325"/>
                      <a:gd name="T18" fmla="*/ 74 w 334"/>
                      <a:gd name="T19" fmla="*/ 109 h 325"/>
                      <a:gd name="T20" fmla="*/ 78 w 334"/>
                      <a:gd name="T21" fmla="*/ 89 h 325"/>
                      <a:gd name="T22" fmla="*/ 99 w 334"/>
                      <a:gd name="T23" fmla="*/ 29 h 325"/>
                      <a:gd name="T24" fmla="*/ 105 w 334"/>
                      <a:gd name="T25" fmla="*/ 23 h 325"/>
                      <a:gd name="T26" fmla="*/ 128 w 334"/>
                      <a:gd name="T27" fmla="*/ 13 h 325"/>
                      <a:gd name="T28" fmla="*/ 119 w 334"/>
                      <a:gd name="T29" fmla="*/ 4 h 325"/>
                      <a:gd name="T30" fmla="*/ 103 w 334"/>
                      <a:gd name="T31" fmla="*/ 4 h 325"/>
                      <a:gd name="T32" fmla="*/ 4 w 334"/>
                      <a:gd name="T33" fmla="*/ 104 h 325"/>
                      <a:gd name="T34" fmla="*/ 4 w 334"/>
                      <a:gd name="T35" fmla="*/ 119 h 325"/>
                      <a:gd name="T36" fmla="*/ 29 w 334"/>
                      <a:gd name="T37" fmla="*/ 144 h 325"/>
                      <a:gd name="T38" fmla="*/ 83 w 334"/>
                      <a:gd name="T39" fmla="*/ 147 h 325"/>
                      <a:gd name="T40" fmla="*/ 95 w 334"/>
                      <a:gd name="T41" fmla="*/ 171 h 325"/>
                      <a:gd name="T42" fmla="*/ 118 w 334"/>
                      <a:gd name="T43" fmla="*/ 182 h 325"/>
                      <a:gd name="T44" fmla="*/ 129 w 334"/>
                      <a:gd name="T45" fmla="*/ 206 h 325"/>
                      <a:gd name="T46" fmla="*/ 153 w 334"/>
                      <a:gd name="T47" fmla="*/ 217 h 325"/>
                      <a:gd name="T48" fmla="*/ 164 w 334"/>
                      <a:gd name="T49" fmla="*/ 241 h 325"/>
                      <a:gd name="T50" fmla="*/ 197 w 334"/>
                      <a:gd name="T51" fmla="*/ 271 h 325"/>
                      <a:gd name="T52" fmla="*/ 184 w 334"/>
                      <a:gd name="T53" fmla="*/ 312 h 325"/>
                      <a:gd name="T54" fmla="*/ 171 w 334"/>
                      <a:gd name="T55" fmla="*/ 324 h 325"/>
                      <a:gd name="T56" fmla="*/ 179 w 334"/>
                      <a:gd name="T57" fmla="*/ 325 h 325"/>
                      <a:gd name="T58" fmla="*/ 207 w 334"/>
                      <a:gd name="T59" fmla="*/ 298 h 325"/>
                      <a:gd name="T60" fmla="*/ 205 w 334"/>
                      <a:gd name="T61" fmla="*/ 289 h 325"/>
                      <a:gd name="T62" fmla="*/ 237 w 334"/>
                      <a:gd name="T63" fmla="*/ 303 h 325"/>
                      <a:gd name="T64" fmla="*/ 255 w 334"/>
                      <a:gd name="T65" fmla="*/ 285 h 325"/>
                      <a:gd name="T66" fmla="*/ 249 w 334"/>
                      <a:gd name="T67" fmla="*/ 258 h 325"/>
                      <a:gd name="T68" fmla="*/ 275 w 334"/>
                      <a:gd name="T69" fmla="*/ 265 h 325"/>
                      <a:gd name="T70" fmla="*/ 294 w 334"/>
                      <a:gd name="T71" fmla="*/ 245 h 325"/>
                      <a:gd name="T72" fmla="*/ 287 w 334"/>
                      <a:gd name="T73" fmla="*/ 219 h 325"/>
                      <a:gd name="T74" fmla="*/ 309 w 334"/>
                      <a:gd name="T75" fmla="*/ 226 h 325"/>
                      <a:gd name="T76" fmla="*/ 332 w 334"/>
                      <a:gd name="T77" fmla="*/ 204 h 325"/>
                      <a:gd name="T78" fmla="*/ 325 w 334"/>
                      <a:gd name="T79" fmla="*/ 180 h 325"/>
                      <a:gd name="T80" fmla="*/ 325 w 334"/>
                      <a:gd name="T81" fmla="*/ 180 h 325"/>
                      <a:gd name="T82" fmla="*/ 286 w 334"/>
                      <a:gd name="T83" fmla="*/ 218 h 325"/>
                      <a:gd name="T84" fmla="*/ 286 w 334"/>
                      <a:gd name="T85" fmla="*/ 218 h 325"/>
                      <a:gd name="T86" fmla="*/ 286 w 334"/>
                      <a:gd name="T87" fmla="*/ 219 h 325"/>
                      <a:gd name="T88" fmla="*/ 286 w 334"/>
                      <a:gd name="T89" fmla="*/ 21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25">
                        <a:moveTo>
                          <a:pt x="325" y="180"/>
                        </a:moveTo>
                        <a:cubicBezTo>
                          <a:pt x="312" y="167"/>
                          <a:pt x="312" y="167"/>
                          <a:pt x="312" y="167"/>
                        </a:cubicBezTo>
                        <a:cubicBezTo>
                          <a:pt x="307" y="172"/>
                          <a:pt x="300" y="174"/>
                          <a:pt x="294" y="174"/>
                        </a:cubicBezTo>
                        <a:cubicBezTo>
                          <a:pt x="287" y="174"/>
                          <a:pt x="280" y="172"/>
                          <a:pt x="275" y="167"/>
                        </a:cubicBezTo>
                        <a:cubicBezTo>
                          <a:pt x="190" y="81"/>
                          <a:pt x="190" y="81"/>
                          <a:pt x="190" y="81"/>
                        </a:cubicBezTo>
                        <a:cubicBezTo>
                          <a:pt x="188" y="80"/>
                          <a:pt x="186" y="79"/>
                          <a:pt x="183" y="79"/>
                        </a:cubicBezTo>
                        <a:cubicBezTo>
                          <a:pt x="173" y="79"/>
                          <a:pt x="164" y="88"/>
                          <a:pt x="164" y="98"/>
                        </a:cubicBezTo>
                        <a:cubicBezTo>
                          <a:pt x="164" y="127"/>
                          <a:pt x="141" y="150"/>
                          <a:pt x="113" y="150"/>
                        </a:cubicBezTo>
                        <a:cubicBezTo>
                          <a:pt x="99" y="150"/>
                          <a:pt x="87" y="143"/>
                          <a:pt x="79" y="130"/>
                        </a:cubicBezTo>
                        <a:cubicBezTo>
                          <a:pt x="75" y="124"/>
                          <a:pt x="73" y="117"/>
                          <a:pt x="74" y="109"/>
                        </a:cubicBezTo>
                        <a:cubicBezTo>
                          <a:pt x="74" y="102"/>
                          <a:pt x="75" y="95"/>
                          <a:pt x="78" y="89"/>
                        </a:cubicBezTo>
                        <a:cubicBezTo>
                          <a:pt x="99" y="29"/>
                          <a:pt x="99" y="29"/>
                          <a:pt x="99" y="29"/>
                        </a:cubicBezTo>
                        <a:cubicBezTo>
                          <a:pt x="100" y="26"/>
                          <a:pt x="102" y="24"/>
                          <a:pt x="105" y="23"/>
                        </a:cubicBezTo>
                        <a:cubicBezTo>
                          <a:pt x="128" y="13"/>
                          <a:pt x="128" y="13"/>
                          <a:pt x="128" y="13"/>
                        </a:cubicBezTo>
                        <a:cubicBezTo>
                          <a:pt x="119" y="4"/>
                          <a:pt x="119" y="4"/>
                          <a:pt x="119" y="4"/>
                        </a:cubicBezTo>
                        <a:cubicBezTo>
                          <a:pt x="114" y="0"/>
                          <a:pt x="107" y="0"/>
                          <a:pt x="103" y="4"/>
                        </a:cubicBezTo>
                        <a:cubicBezTo>
                          <a:pt x="4" y="104"/>
                          <a:pt x="4" y="104"/>
                          <a:pt x="4" y="104"/>
                        </a:cubicBezTo>
                        <a:cubicBezTo>
                          <a:pt x="0" y="108"/>
                          <a:pt x="0" y="115"/>
                          <a:pt x="4" y="119"/>
                        </a:cubicBezTo>
                        <a:cubicBezTo>
                          <a:pt x="29" y="144"/>
                          <a:pt x="29" y="144"/>
                          <a:pt x="29" y="144"/>
                        </a:cubicBezTo>
                        <a:cubicBezTo>
                          <a:pt x="45" y="132"/>
                          <a:pt x="69" y="132"/>
                          <a:pt x="83" y="147"/>
                        </a:cubicBezTo>
                        <a:cubicBezTo>
                          <a:pt x="90" y="153"/>
                          <a:pt x="93" y="162"/>
                          <a:pt x="95" y="171"/>
                        </a:cubicBezTo>
                        <a:cubicBezTo>
                          <a:pt x="103" y="172"/>
                          <a:pt x="112" y="175"/>
                          <a:pt x="118" y="182"/>
                        </a:cubicBezTo>
                        <a:cubicBezTo>
                          <a:pt x="124" y="188"/>
                          <a:pt x="128" y="197"/>
                          <a:pt x="129" y="206"/>
                        </a:cubicBezTo>
                        <a:cubicBezTo>
                          <a:pt x="138" y="207"/>
                          <a:pt x="146" y="210"/>
                          <a:pt x="153" y="217"/>
                        </a:cubicBezTo>
                        <a:cubicBezTo>
                          <a:pt x="159" y="223"/>
                          <a:pt x="163" y="232"/>
                          <a:pt x="164" y="241"/>
                        </a:cubicBezTo>
                        <a:cubicBezTo>
                          <a:pt x="179" y="243"/>
                          <a:pt x="192" y="252"/>
                          <a:pt x="197" y="271"/>
                        </a:cubicBezTo>
                        <a:cubicBezTo>
                          <a:pt x="202" y="286"/>
                          <a:pt x="196" y="299"/>
                          <a:pt x="184" y="312"/>
                        </a:cubicBezTo>
                        <a:cubicBezTo>
                          <a:pt x="171" y="324"/>
                          <a:pt x="171" y="324"/>
                          <a:pt x="171" y="324"/>
                        </a:cubicBezTo>
                        <a:cubicBezTo>
                          <a:pt x="173" y="324"/>
                          <a:pt x="177" y="325"/>
                          <a:pt x="179" y="325"/>
                        </a:cubicBezTo>
                        <a:cubicBezTo>
                          <a:pt x="194" y="325"/>
                          <a:pt x="207" y="313"/>
                          <a:pt x="207" y="298"/>
                        </a:cubicBezTo>
                        <a:cubicBezTo>
                          <a:pt x="207" y="295"/>
                          <a:pt x="206" y="292"/>
                          <a:pt x="205" y="289"/>
                        </a:cubicBezTo>
                        <a:cubicBezTo>
                          <a:pt x="211" y="300"/>
                          <a:pt x="223" y="307"/>
                          <a:pt x="237" y="303"/>
                        </a:cubicBezTo>
                        <a:cubicBezTo>
                          <a:pt x="246" y="300"/>
                          <a:pt x="253" y="293"/>
                          <a:pt x="255" y="285"/>
                        </a:cubicBezTo>
                        <a:cubicBezTo>
                          <a:pt x="258" y="274"/>
                          <a:pt x="255" y="265"/>
                          <a:pt x="249" y="258"/>
                        </a:cubicBezTo>
                        <a:cubicBezTo>
                          <a:pt x="256" y="265"/>
                          <a:pt x="265" y="268"/>
                          <a:pt x="275" y="265"/>
                        </a:cubicBezTo>
                        <a:cubicBezTo>
                          <a:pt x="284" y="263"/>
                          <a:pt x="292" y="255"/>
                          <a:pt x="294" y="245"/>
                        </a:cubicBezTo>
                        <a:cubicBezTo>
                          <a:pt x="297" y="235"/>
                          <a:pt x="293" y="226"/>
                          <a:pt x="287" y="219"/>
                        </a:cubicBezTo>
                        <a:cubicBezTo>
                          <a:pt x="293" y="224"/>
                          <a:pt x="300" y="227"/>
                          <a:pt x="309" y="226"/>
                        </a:cubicBezTo>
                        <a:cubicBezTo>
                          <a:pt x="320" y="225"/>
                          <a:pt x="330" y="216"/>
                          <a:pt x="332" y="204"/>
                        </a:cubicBezTo>
                        <a:cubicBezTo>
                          <a:pt x="334" y="195"/>
                          <a:pt x="331" y="186"/>
                          <a:pt x="325" y="180"/>
                        </a:cubicBezTo>
                        <a:cubicBezTo>
                          <a:pt x="325" y="180"/>
                          <a:pt x="325" y="180"/>
                          <a:pt x="325" y="180"/>
                        </a:cubicBezTo>
                        <a:close/>
                        <a:moveTo>
                          <a:pt x="286" y="218"/>
                        </a:moveTo>
                        <a:cubicBezTo>
                          <a:pt x="286" y="218"/>
                          <a:pt x="286" y="218"/>
                          <a:pt x="286" y="218"/>
                        </a:cubicBezTo>
                        <a:cubicBezTo>
                          <a:pt x="286" y="218"/>
                          <a:pt x="286" y="219"/>
                          <a:pt x="286" y="219"/>
                        </a:cubicBezTo>
                        <a:cubicBezTo>
                          <a:pt x="286" y="219"/>
                          <a:pt x="286" y="218"/>
                          <a:pt x="286" y="2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3" name="Freeform 6">
                    <a:extLst>
                      <a:ext uri="{FF2B5EF4-FFF2-40B4-BE49-F238E27FC236}">
                        <a16:creationId xmlns:a16="http://schemas.microsoft.com/office/drawing/2014/main" id="{A8EFDE5A-127D-4315-AA59-09080401C40D}"/>
                      </a:ext>
                    </a:extLst>
                  </p:cNvPr>
                  <p:cNvSpPr>
                    <a:spLocks/>
                  </p:cNvSpPr>
                  <p:nvPr/>
                </p:nvSpPr>
                <p:spPr bwMode="auto">
                  <a:xfrm>
                    <a:off x="3347" y="1714"/>
                    <a:ext cx="75" cy="74"/>
                  </a:xfrm>
                  <a:custGeom>
                    <a:avLst/>
                    <a:gdLst>
                      <a:gd name="T0" fmla="*/ 63 w 73"/>
                      <a:gd name="T1" fmla="*/ 44 h 73"/>
                      <a:gd name="T2" fmla="*/ 44 w 73"/>
                      <a:gd name="T3" fmla="*/ 64 h 73"/>
                      <a:gd name="T4" fmla="*/ 9 w 73"/>
                      <a:gd name="T5" fmla="*/ 64 h 73"/>
                      <a:gd name="T6" fmla="*/ 9 w 73"/>
                      <a:gd name="T7" fmla="*/ 64 h 73"/>
                      <a:gd name="T8" fmla="*/ 9 w 73"/>
                      <a:gd name="T9" fmla="*/ 29 h 73"/>
                      <a:gd name="T10" fmla="*/ 28 w 73"/>
                      <a:gd name="T11" fmla="*/ 9 h 73"/>
                      <a:gd name="T12" fmla="*/ 63 w 73"/>
                      <a:gd name="T13" fmla="*/ 9 h 73"/>
                      <a:gd name="T14" fmla="*/ 63 w 73"/>
                      <a:gd name="T15" fmla="*/ 9 h 73"/>
                      <a:gd name="T16" fmla="*/ 63 w 73"/>
                      <a:gd name="T17" fmla="*/ 4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63" y="44"/>
                        </a:moveTo>
                        <a:cubicBezTo>
                          <a:pt x="44" y="64"/>
                          <a:pt x="44" y="64"/>
                          <a:pt x="44" y="64"/>
                        </a:cubicBezTo>
                        <a:cubicBezTo>
                          <a:pt x="34" y="73"/>
                          <a:pt x="19" y="73"/>
                          <a:pt x="9" y="64"/>
                        </a:cubicBezTo>
                        <a:cubicBezTo>
                          <a:pt x="9" y="64"/>
                          <a:pt x="9" y="64"/>
                          <a:pt x="9" y="64"/>
                        </a:cubicBezTo>
                        <a:cubicBezTo>
                          <a:pt x="0" y="54"/>
                          <a:pt x="0" y="38"/>
                          <a:pt x="9" y="29"/>
                        </a:cubicBezTo>
                        <a:cubicBezTo>
                          <a:pt x="28" y="9"/>
                          <a:pt x="28" y="9"/>
                          <a:pt x="28" y="9"/>
                        </a:cubicBezTo>
                        <a:cubicBezTo>
                          <a:pt x="38" y="0"/>
                          <a:pt x="54" y="0"/>
                          <a:pt x="63" y="9"/>
                        </a:cubicBezTo>
                        <a:cubicBezTo>
                          <a:pt x="63" y="9"/>
                          <a:pt x="63" y="9"/>
                          <a:pt x="63" y="9"/>
                        </a:cubicBezTo>
                        <a:cubicBezTo>
                          <a:pt x="73" y="19"/>
                          <a:pt x="73" y="35"/>
                          <a:pt x="63"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4" name="Freeform 7">
                    <a:extLst>
                      <a:ext uri="{FF2B5EF4-FFF2-40B4-BE49-F238E27FC236}">
                        <a16:creationId xmlns:a16="http://schemas.microsoft.com/office/drawing/2014/main" id="{58BFE60A-3127-419B-B031-5436077D74E1}"/>
                      </a:ext>
                    </a:extLst>
                  </p:cNvPr>
                  <p:cNvSpPr>
                    <a:spLocks/>
                  </p:cNvSpPr>
                  <p:nvPr/>
                </p:nvSpPr>
                <p:spPr bwMode="auto">
                  <a:xfrm>
                    <a:off x="3311" y="1678"/>
                    <a:ext cx="75" cy="74"/>
                  </a:xfrm>
                  <a:custGeom>
                    <a:avLst/>
                    <a:gdLst>
                      <a:gd name="T0" fmla="*/ 64 w 73"/>
                      <a:gd name="T1" fmla="*/ 44 h 73"/>
                      <a:gd name="T2" fmla="*/ 44 w 73"/>
                      <a:gd name="T3" fmla="*/ 64 h 73"/>
                      <a:gd name="T4" fmla="*/ 9 w 73"/>
                      <a:gd name="T5" fmla="*/ 64 h 73"/>
                      <a:gd name="T6" fmla="*/ 9 w 73"/>
                      <a:gd name="T7" fmla="*/ 64 h 73"/>
                      <a:gd name="T8" fmla="*/ 9 w 73"/>
                      <a:gd name="T9" fmla="*/ 29 h 73"/>
                      <a:gd name="T10" fmla="*/ 29 w 73"/>
                      <a:gd name="T11" fmla="*/ 9 h 73"/>
                      <a:gd name="T12" fmla="*/ 64 w 73"/>
                      <a:gd name="T13" fmla="*/ 9 h 73"/>
                      <a:gd name="T14" fmla="*/ 64 w 73"/>
                      <a:gd name="T15" fmla="*/ 9 h 73"/>
                      <a:gd name="T16" fmla="*/ 64 w 73"/>
                      <a:gd name="T17" fmla="*/ 4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64" y="44"/>
                        </a:moveTo>
                        <a:cubicBezTo>
                          <a:pt x="44" y="64"/>
                          <a:pt x="44" y="64"/>
                          <a:pt x="44" y="64"/>
                        </a:cubicBezTo>
                        <a:cubicBezTo>
                          <a:pt x="35" y="73"/>
                          <a:pt x="19" y="73"/>
                          <a:pt x="9" y="64"/>
                        </a:cubicBezTo>
                        <a:cubicBezTo>
                          <a:pt x="9" y="64"/>
                          <a:pt x="9" y="64"/>
                          <a:pt x="9" y="64"/>
                        </a:cubicBezTo>
                        <a:cubicBezTo>
                          <a:pt x="0" y="54"/>
                          <a:pt x="0" y="39"/>
                          <a:pt x="9" y="29"/>
                        </a:cubicBezTo>
                        <a:cubicBezTo>
                          <a:pt x="29" y="9"/>
                          <a:pt x="29" y="9"/>
                          <a:pt x="29" y="9"/>
                        </a:cubicBezTo>
                        <a:cubicBezTo>
                          <a:pt x="38" y="0"/>
                          <a:pt x="54" y="0"/>
                          <a:pt x="64" y="9"/>
                        </a:cubicBezTo>
                        <a:cubicBezTo>
                          <a:pt x="64" y="9"/>
                          <a:pt x="64" y="9"/>
                          <a:pt x="64" y="9"/>
                        </a:cubicBezTo>
                        <a:cubicBezTo>
                          <a:pt x="73" y="19"/>
                          <a:pt x="73"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5" name="Freeform 8">
                    <a:extLst>
                      <a:ext uri="{FF2B5EF4-FFF2-40B4-BE49-F238E27FC236}">
                        <a16:creationId xmlns:a16="http://schemas.microsoft.com/office/drawing/2014/main" id="{8C9E86DB-8C99-46B0-8C3D-BA4020F139BD}"/>
                      </a:ext>
                    </a:extLst>
                  </p:cNvPr>
                  <p:cNvSpPr>
                    <a:spLocks/>
                  </p:cNvSpPr>
                  <p:nvPr/>
                </p:nvSpPr>
                <p:spPr bwMode="auto">
                  <a:xfrm>
                    <a:off x="3275" y="1642"/>
                    <a:ext cx="75" cy="76"/>
                  </a:xfrm>
                  <a:custGeom>
                    <a:avLst/>
                    <a:gdLst>
                      <a:gd name="T0" fmla="*/ 64 w 73"/>
                      <a:gd name="T1" fmla="*/ 44 h 74"/>
                      <a:gd name="T2" fmla="*/ 44 w 73"/>
                      <a:gd name="T3" fmla="*/ 64 h 74"/>
                      <a:gd name="T4" fmla="*/ 10 w 73"/>
                      <a:gd name="T5" fmla="*/ 64 h 74"/>
                      <a:gd name="T6" fmla="*/ 10 w 73"/>
                      <a:gd name="T7" fmla="*/ 64 h 74"/>
                      <a:gd name="T8" fmla="*/ 10 w 73"/>
                      <a:gd name="T9" fmla="*/ 29 h 74"/>
                      <a:gd name="T10" fmla="*/ 29 w 73"/>
                      <a:gd name="T11" fmla="*/ 9 h 74"/>
                      <a:gd name="T12" fmla="*/ 64 w 73"/>
                      <a:gd name="T13" fmla="*/ 9 h 74"/>
                      <a:gd name="T14" fmla="*/ 64 w 73"/>
                      <a:gd name="T15" fmla="*/ 9 h 74"/>
                      <a:gd name="T16" fmla="*/ 64 w 73"/>
                      <a:gd name="T17"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4">
                        <a:moveTo>
                          <a:pt x="64" y="44"/>
                        </a:moveTo>
                        <a:cubicBezTo>
                          <a:pt x="44" y="64"/>
                          <a:pt x="44" y="64"/>
                          <a:pt x="44" y="64"/>
                        </a:cubicBezTo>
                        <a:cubicBezTo>
                          <a:pt x="35" y="74"/>
                          <a:pt x="19" y="74"/>
                          <a:pt x="10" y="64"/>
                        </a:cubicBezTo>
                        <a:cubicBezTo>
                          <a:pt x="10" y="64"/>
                          <a:pt x="10" y="64"/>
                          <a:pt x="10" y="64"/>
                        </a:cubicBezTo>
                        <a:cubicBezTo>
                          <a:pt x="0" y="54"/>
                          <a:pt x="0" y="39"/>
                          <a:pt x="10" y="29"/>
                        </a:cubicBezTo>
                        <a:cubicBezTo>
                          <a:pt x="29" y="9"/>
                          <a:pt x="29" y="9"/>
                          <a:pt x="29" y="9"/>
                        </a:cubicBezTo>
                        <a:cubicBezTo>
                          <a:pt x="39" y="0"/>
                          <a:pt x="54" y="0"/>
                          <a:pt x="64" y="9"/>
                        </a:cubicBezTo>
                        <a:cubicBezTo>
                          <a:pt x="64" y="9"/>
                          <a:pt x="64" y="9"/>
                          <a:pt x="64" y="9"/>
                        </a:cubicBezTo>
                        <a:cubicBezTo>
                          <a:pt x="73" y="19"/>
                          <a:pt x="73"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6" name="Freeform 9">
                    <a:extLst>
                      <a:ext uri="{FF2B5EF4-FFF2-40B4-BE49-F238E27FC236}">
                        <a16:creationId xmlns:a16="http://schemas.microsoft.com/office/drawing/2014/main" id="{915F00C5-A9B4-404B-B95D-B19C95A7339D}"/>
                      </a:ext>
                    </a:extLst>
                  </p:cNvPr>
                  <p:cNvSpPr>
                    <a:spLocks/>
                  </p:cNvSpPr>
                  <p:nvPr/>
                </p:nvSpPr>
                <p:spPr bwMode="auto">
                  <a:xfrm>
                    <a:off x="3239" y="1607"/>
                    <a:ext cx="76" cy="75"/>
                  </a:xfrm>
                  <a:custGeom>
                    <a:avLst/>
                    <a:gdLst>
                      <a:gd name="T0" fmla="*/ 64 w 74"/>
                      <a:gd name="T1" fmla="*/ 44 h 74"/>
                      <a:gd name="T2" fmla="*/ 45 w 74"/>
                      <a:gd name="T3" fmla="*/ 64 h 74"/>
                      <a:gd name="T4" fmla="*/ 10 w 74"/>
                      <a:gd name="T5" fmla="*/ 64 h 74"/>
                      <a:gd name="T6" fmla="*/ 10 w 74"/>
                      <a:gd name="T7" fmla="*/ 64 h 74"/>
                      <a:gd name="T8" fmla="*/ 10 w 74"/>
                      <a:gd name="T9" fmla="*/ 29 h 74"/>
                      <a:gd name="T10" fmla="*/ 29 w 74"/>
                      <a:gd name="T11" fmla="*/ 10 h 74"/>
                      <a:gd name="T12" fmla="*/ 64 w 74"/>
                      <a:gd name="T13" fmla="*/ 10 h 74"/>
                      <a:gd name="T14" fmla="*/ 64 w 74"/>
                      <a:gd name="T15" fmla="*/ 10 h 74"/>
                      <a:gd name="T16" fmla="*/ 64 w 74"/>
                      <a:gd name="T17"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4">
                        <a:moveTo>
                          <a:pt x="64" y="44"/>
                        </a:moveTo>
                        <a:cubicBezTo>
                          <a:pt x="45" y="64"/>
                          <a:pt x="45" y="64"/>
                          <a:pt x="45" y="64"/>
                        </a:cubicBezTo>
                        <a:cubicBezTo>
                          <a:pt x="35" y="74"/>
                          <a:pt x="20" y="74"/>
                          <a:pt x="10" y="64"/>
                        </a:cubicBezTo>
                        <a:cubicBezTo>
                          <a:pt x="10" y="64"/>
                          <a:pt x="10" y="64"/>
                          <a:pt x="10" y="64"/>
                        </a:cubicBezTo>
                        <a:cubicBezTo>
                          <a:pt x="0" y="54"/>
                          <a:pt x="0" y="39"/>
                          <a:pt x="10" y="29"/>
                        </a:cubicBezTo>
                        <a:cubicBezTo>
                          <a:pt x="29" y="10"/>
                          <a:pt x="29" y="10"/>
                          <a:pt x="29" y="10"/>
                        </a:cubicBezTo>
                        <a:cubicBezTo>
                          <a:pt x="39" y="0"/>
                          <a:pt x="55" y="0"/>
                          <a:pt x="64" y="10"/>
                        </a:cubicBezTo>
                        <a:cubicBezTo>
                          <a:pt x="64" y="10"/>
                          <a:pt x="64" y="10"/>
                          <a:pt x="64" y="10"/>
                        </a:cubicBezTo>
                        <a:cubicBezTo>
                          <a:pt x="74" y="19"/>
                          <a:pt x="74" y="35"/>
                          <a:pt x="6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7" name="Freeform 10">
                    <a:extLst>
                      <a:ext uri="{FF2B5EF4-FFF2-40B4-BE49-F238E27FC236}">
                        <a16:creationId xmlns:a16="http://schemas.microsoft.com/office/drawing/2014/main" id="{DF903A55-B277-42F6-887F-CAF8B48C0F8A}"/>
                      </a:ext>
                    </a:extLst>
                  </p:cNvPr>
                  <p:cNvSpPr>
                    <a:spLocks/>
                  </p:cNvSpPr>
                  <p:nvPr/>
                </p:nvSpPr>
                <p:spPr bwMode="auto">
                  <a:xfrm>
                    <a:off x="3324" y="1450"/>
                    <a:ext cx="259" cy="167"/>
                  </a:xfrm>
                  <a:custGeom>
                    <a:avLst/>
                    <a:gdLst>
                      <a:gd name="T0" fmla="*/ 132 w 252"/>
                      <a:gd name="T1" fmla="*/ 1 h 164"/>
                      <a:gd name="T2" fmla="*/ 28 w 252"/>
                      <a:gd name="T3" fmla="*/ 41 h 164"/>
                      <a:gd name="T4" fmla="*/ 22 w 252"/>
                      <a:gd name="T5" fmla="*/ 48 h 164"/>
                      <a:gd name="T6" fmla="*/ 3 w 252"/>
                      <a:gd name="T7" fmla="*/ 100 h 164"/>
                      <a:gd name="T8" fmla="*/ 0 w 252"/>
                      <a:gd name="T9" fmla="*/ 115 h 164"/>
                      <a:gd name="T10" fmla="*/ 7 w 252"/>
                      <a:gd name="T11" fmla="*/ 132 h 164"/>
                      <a:gd name="T12" fmla="*/ 23 w 252"/>
                      <a:gd name="T13" fmla="*/ 139 h 164"/>
                      <a:gd name="T14" fmla="*/ 58 w 252"/>
                      <a:gd name="T15" fmla="*/ 103 h 164"/>
                      <a:gd name="T16" fmla="*/ 93 w 252"/>
                      <a:gd name="T17" fmla="*/ 68 h 164"/>
                      <a:gd name="T18" fmla="*/ 111 w 252"/>
                      <a:gd name="T19" fmla="*/ 74 h 164"/>
                      <a:gd name="T20" fmla="*/ 197 w 252"/>
                      <a:gd name="T21" fmla="*/ 160 h 164"/>
                      <a:gd name="T22" fmla="*/ 212 w 252"/>
                      <a:gd name="T23" fmla="*/ 160 h 164"/>
                      <a:gd name="T24" fmla="*/ 248 w 252"/>
                      <a:gd name="T25" fmla="*/ 124 h 164"/>
                      <a:gd name="T26" fmla="*/ 248 w 252"/>
                      <a:gd name="T27" fmla="*/ 108 h 164"/>
                      <a:gd name="T28" fmla="*/ 143 w 252"/>
                      <a:gd name="T29" fmla="*/ 3 h 164"/>
                      <a:gd name="T30" fmla="*/ 132 w 252"/>
                      <a:gd name="T31" fmla="*/ 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2" h="164">
                        <a:moveTo>
                          <a:pt x="132" y="1"/>
                        </a:moveTo>
                        <a:cubicBezTo>
                          <a:pt x="28" y="41"/>
                          <a:pt x="28" y="41"/>
                          <a:pt x="28" y="41"/>
                        </a:cubicBezTo>
                        <a:cubicBezTo>
                          <a:pt x="25" y="42"/>
                          <a:pt x="23" y="45"/>
                          <a:pt x="22" y="48"/>
                        </a:cubicBezTo>
                        <a:cubicBezTo>
                          <a:pt x="3" y="100"/>
                          <a:pt x="3" y="100"/>
                          <a:pt x="3" y="100"/>
                        </a:cubicBezTo>
                        <a:cubicBezTo>
                          <a:pt x="1" y="105"/>
                          <a:pt x="0" y="110"/>
                          <a:pt x="0" y="115"/>
                        </a:cubicBezTo>
                        <a:cubicBezTo>
                          <a:pt x="0" y="122"/>
                          <a:pt x="3" y="127"/>
                          <a:pt x="7" y="132"/>
                        </a:cubicBezTo>
                        <a:cubicBezTo>
                          <a:pt x="11" y="136"/>
                          <a:pt x="17" y="139"/>
                          <a:pt x="23" y="139"/>
                        </a:cubicBezTo>
                        <a:cubicBezTo>
                          <a:pt x="43" y="139"/>
                          <a:pt x="58" y="123"/>
                          <a:pt x="58" y="103"/>
                        </a:cubicBezTo>
                        <a:cubicBezTo>
                          <a:pt x="58" y="84"/>
                          <a:pt x="74" y="68"/>
                          <a:pt x="93" y="68"/>
                        </a:cubicBezTo>
                        <a:cubicBezTo>
                          <a:pt x="100" y="68"/>
                          <a:pt x="106" y="70"/>
                          <a:pt x="111" y="74"/>
                        </a:cubicBezTo>
                        <a:cubicBezTo>
                          <a:pt x="197" y="160"/>
                          <a:pt x="197" y="160"/>
                          <a:pt x="197" y="160"/>
                        </a:cubicBezTo>
                        <a:cubicBezTo>
                          <a:pt x="201" y="164"/>
                          <a:pt x="208" y="164"/>
                          <a:pt x="212" y="160"/>
                        </a:cubicBezTo>
                        <a:cubicBezTo>
                          <a:pt x="221" y="150"/>
                          <a:pt x="238" y="134"/>
                          <a:pt x="248" y="124"/>
                        </a:cubicBezTo>
                        <a:cubicBezTo>
                          <a:pt x="252" y="119"/>
                          <a:pt x="252" y="113"/>
                          <a:pt x="248" y="108"/>
                        </a:cubicBezTo>
                        <a:cubicBezTo>
                          <a:pt x="143" y="3"/>
                          <a:pt x="143" y="3"/>
                          <a:pt x="143" y="3"/>
                        </a:cubicBezTo>
                        <a:cubicBezTo>
                          <a:pt x="140" y="0"/>
                          <a:pt x="135" y="0"/>
                          <a:pt x="1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624" name="Group 623">
              <a:extLst>
                <a:ext uri="{FF2B5EF4-FFF2-40B4-BE49-F238E27FC236}">
                  <a16:creationId xmlns:a16="http://schemas.microsoft.com/office/drawing/2014/main" id="{7CFE2A1A-A51E-4A4E-BEC2-9DC028740BDF}"/>
                </a:ext>
              </a:extLst>
            </p:cNvPr>
            <p:cNvGrpSpPr/>
            <p:nvPr/>
          </p:nvGrpSpPr>
          <p:grpSpPr>
            <a:xfrm>
              <a:off x="5923987" y="4240750"/>
              <a:ext cx="267797" cy="64881"/>
              <a:chOff x="9779309" y="3865093"/>
              <a:chExt cx="161337" cy="39088"/>
            </a:xfrm>
          </p:grpSpPr>
          <p:sp>
            <p:nvSpPr>
              <p:cNvPr id="625" name="Oval 624">
                <a:extLst>
                  <a:ext uri="{FF2B5EF4-FFF2-40B4-BE49-F238E27FC236}">
                    <a16:creationId xmlns:a16="http://schemas.microsoft.com/office/drawing/2014/main" id="{26F6EECA-4072-472C-8AEB-C3755AFE4B47}"/>
                  </a:ext>
                </a:extLst>
              </p:cNvPr>
              <p:cNvSpPr/>
              <p:nvPr/>
            </p:nvSpPr>
            <p:spPr bwMode="auto">
              <a:xfrm>
                <a:off x="9779309"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626" name="Oval 625">
                <a:extLst>
                  <a:ext uri="{FF2B5EF4-FFF2-40B4-BE49-F238E27FC236}">
                    <a16:creationId xmlns:a16="http://schemas.microsoft.com/office/drawing/2014/main" id="{BF121704-2B51-493C-A8AD-722366184AF6}"/>
                  </a:ext>
                </a:extLst>
              </p:cNvPr>
              <p:cNvSpPr/>
              <p:nvPr/>
            </p:nvSpPr>
            <p:spPr bwMode="auto">
              <a:xfrm>
                <a:off x="9840454"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627" name="Oval 626">
                <a:extLst>
                  <a:ext uri="{FF2B5EF4-FFF2-40B4-BE49-F238E27FC236}">
                    <a16:creationId xmlns:a16="http://schemas.microsoft.com/office/drawing/2014/main" id="{7CA5F399-6644-49D6-BF3D-1DDC7BB6CA15}"/>
                  </a:ext>
                </a:extLst>
              </p:cNvPr>
              <p:cNvSpPr/>
              <p:nvPr/>
            </p:nvSpPr>
            <p:spPr bwMode="auto">
              <a:xfrm>
                <a:off x="9901557" y="3865093"/>
                <a:ext cx="39089" cy="39088"/>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sp>
        <p:nvSpPr>
          <p:cNvPr id="583" name="!! White box">
            <a:extLst>
              <a:ext uri="{FF2B5EF4-FFF2-40B4-BE49-F238E27FC236}">
                <a16:creationId xmlns:a16="http://schemas.microsoft.com/office/drawing/2014/main" id="{475C4001-2563-4A27-96EB-BF448F7F53C5}"/>
              </a:ext>
              <a:ext uri="{C183D7F6-B498-43B3-948B-1728B52AA6E4}">
                <adec:decorative xmlns:adec="http://schemas.microsoft.com/office/drawing/2017/decorative" val="1"/>
              </a:ext>
            </a:extLst>
          </p:cNvPr>
          <p:cNvSpPr/>
          <p:nvPr/>
        </p:nvSpPr>
        <p:spPr bwMode="auto">
          <a:xfrm>
            <a:off x="4276574" y="3499753"/>
            <a:ext cx="5019455" cy="390753"/>
          </a:xfrm>
          <a:prstGeom prst="rect">
            <a:avLst/>
          </a:prstGeom>
          <a:solidFill>
            <a:srgbClr val="FFFFFF">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extBox 1">
            <a:extLst>
              <a:ext uri="{FF2B5EF4-FFF2-40B4-BE49-F238E27FC236}">
                <a16:creationId xmlns:a16="http://schemas.microsoft.com/office/drawing/2014/main" id="{58D112BD-EB1C-4075-A9A7-6B03E2547143}"/>
              </a:ext>
            </a:extLst>
          </p:cNvPr>
          <p:cNvSpPr txBox="1"/>
          <p:nvPr/>
        </p:nvSpPr>
        <p:spPr>
          <a:xfrm>
            <a:off x="10269804" y="716259"/>
            <a:ext cx="1820293" cy="313932"/>
          </a:xfrm>
          <a:prstGeom prst="rect">
            <a:avLst/>
          </a:prstGeom>
          <a:noFill/>
        </p:spPr>
        <p:txBody>
          <a:bodyPr wrap="square" lIns="0">
            <a:spAutoFit/>
          </a:bodyPr>
          <a:lstStyle/>
          <a:p>
            <a:pPr marL="0" marR="0" lvl="0" indent="0" defTabSz="914400" rtl="0" eaLnBrk="1" fontAlgn="auto" latinLnBrk="0" hangingPunct="1">
              <a:lnSpc>
                <a:spcPct val="90000"/>
              </a:lnSpc>
              <a:spcBef>
                <a:spcPct val="0"/>
              </a:spcBef>
              <a:spcAft>
                <a:spcPts val="60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a:t>
            </a:r>
            <a:b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b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75" tooltip="The latest published version of this document can be found at https://aka.ms/MCRA"/>
              </a:rPr>
              <a:t>https://aka.ms/MCRA</a:t>
            </a:r>
            <a:endParaRPr kumimoji="0" lang="en-US" sz="8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pic>
        <p:nvPicPr>
          <p:cNvPr id="3" name="Picture 2">
            <a:extLst>
              <a:ext uri="{FF2B5EF4-FFF2-40B4-BE49-F238E27FC236}">
                <a16:creationId xmlns:a16="http://schemas.microsoft.com/office/drawing/2014/main" id="{42FE9CAB-3384-4F71-A477-0525355ED02A}"/>
              </a:ext>
            </a:extLst>
          </p:cNvPr>
          <p:cNvPicPr>
            <a:picLocks noChangeAspect="1"/>
          </p:cNvPicPr>
          <p:nvPr/>
        </p:nvPicPr>
        <p:blipFill>
          <a:blip r:embed="rId76" cstate="email">
            <a:extLst>
              <a:ext uri="{28A0092B-C50C-407E-A947-70E740481C1C}">
                <a14:useLocalDpi xmlns:a14="http://schemas.microsoft.com/office/drawing/2010/main" val="0"/>
              </a:ext>
            </a:extLst>
          </a:blip>
          <a:stretch>
            <a:fillRect/>
          </a:stretch>
        </p:blipFill>
        <p:spPr bwMode="invGray">
          <a:xfrm>
            <a:off x="10269804" y="350017"/>
            <a:ext cx="1038388" cy="222436"/>
          </a:xfrm>
          <a:prstGeom prst="rect">
            <a:avLst/>
          </a:prstGeom>
        </p:spPr>
      </p:pic>
      <p:sp>
        <p:nvSpPr>
          <p:cNvPr id="13" name="Rectangle 12">
            <a:hlinkClick r:id="rId77"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DBAF2F8E-92FB-44A7-BA23-C8259726BA0A}"/>
              </a:ext>
            </a:extLst>
          </p:cNvPr>
          <p:cNvSpPr/>
          <p:nvPr/>
        </p:nvSpPr>
        <p:spPr>
          <a:xfrm>
            <a:off x="316862" y="5518524"/>
            <a:ext cx="1784877" cy="83025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a:solidFill>
                <a:srgbClr val="FFFFFF"/>
              </a:solidFill>
              <a:cs typeface="Segoe UI" pitchFamily="34" charset="0"/>
            </a:endParaRPr>
          </a:p>
        </p:txBody>
      </p:sp>
      <p:grpSp>
        <p:nvGrpSpPr>
          <p:cNvPr id="6" name="Group 5">
            <a:extLst>
              <a:ext uri="{FF2B5EF4-FFF2-40B4-BE49-F238E27FC236}">
                <a16:creationId xmlns:a16="http://schemas.microsoft.com/office/drawing/2014/main" id="{2E52A66E-3CED-992E-E686-F5AB5BCED2B3}"/>
              </a:ext>
            </a:extLst>
          </p:cNvPr>
          <p:cNvGrpSpPr/>
          <p:nvPr/>
        </p:nvGrpSpPr>
        <p:grpSpPr>
          <a:xfrm>
            <a:off x="9705550" y="3576097"/>
            <a:ext cx="2140139" cy="589033"/>
            <a:chOff x="9721866" y="4922733"/>
            <a:chExt cx="2140139" cy="589033"/>
          </a:xfrm>
        </p:grpSpPr>
        <p:pic>
          <p:nvPicPr>
            <p:cNvPr id="9" name="Picture 8" descr="A picture containing computer, computer, sky&#10;&#10;Description automatically generated">
              <a:extLst>
                <a:ext uri="{FF2B5EF4-FFF2-40B4-BE49-F238E27FC236}">
                  <a16:creationId xmlns:a16="http://schemas.microsoft.com/office/drawing/2014/main" id="{13228F93-6AC2-4878-68EC-4712FB4A9822}"/>
                </a:ext>
              </a:extLst>
            </p:cNvPr>
            <p:cNvPicPr>
              <a:picLocks noChangeAspect="1"/>
            </p:cNvPicPr>
            <p:nvPr/>
          </p:nvPicPr>
          <p:blipFill rotWithShape="1">
            <a:blip r:embed="rId78">
              <a:extLst>
                <a:ext uri="{28A0092B-C50C-407E-A947-70E740481C1C}">
                  <a14:useLocalDpi xmlns:a14="http://schemas.microsoft.com/office/drawing/2010/main" val="0"/>
                </a:ext>
              </a:extLst>
            </a:blip>
            <a:srcRect l="51290" t="68219" r="39420"/>
            <a:stretch/>
          </p:blipFill>
          <p:spPr>
            <a:xfrm>
              <a:off x="11082208" y="5087955"/>
              <a:ext cx="288149" cy="212444"/>
            </a:xfrm>
            <a:prstGeom prst="rect">
              <a:avLst/>
            </a:prstGeom>
          </p:spPr>
        </p:pic>
        <p:pic>
          <p:nvPicPr>
            <p:cNvPr id="14" name="Graphic 13">
              <a:extLst>
                <a:ext uri="{FF2B5EF4-FFF2-40B4-BE49-F238E27FC236}">
                  <a16:creationId xmlns:a16="http://schemas.microsoft.com/office/drawing/2014/main" id="{1A5A073D-7B75-D375-32F7-670013D8CBAD}"/>
                </a:ext>
              </a:extLst>
            </p:cNvPr>
            <p:cNvPicPr>
              <a:picLocks noChangeAspect="1"/>
            </p:cNvPicPr>
            <p:nvPr/>
          </p:nvPicPr>
          <p:blipFill>
            <a:blip r:embed="rId79">
              <a:extLst>
                <a:ext uri="{28A0092B-C50C-407E-A947-70E740481C1C}">
                  <a14:useLocalDpi xmlns:a14="http://schemas.microsoft.com/office/drawing/2010/main" val="0"/>
                </a:ext>
                <a:ext uri="{96DAC541-7B7A-43D3-8B79-37D633B846F1}">
                  <asvg:svgBlip xmlns:asvg="http://schemas.microsoft.com/office/drawing/2016/SVG/main" r:embed="rId80"/>
                </a:ext>
              </a:extLst>
            </a:blip>
            <a:stretch>
              <a:fillRect/>
            </a:stretch>
          </p:blipFill>
          <p:spPr>
            <a:xfrm>
              <a:off x="9721866" y="5155162"/>
              <a:ext cx="384856" cy="86058"/>
            </a:xfrm>
            <a:prstGeom prst="rect">
              <a:avLst/>
            </a:prstGeom>
          </p:spPr>
        </p:pic>
        <p:pic>
          <p:nvPicPr>
            <p:cNvPr id="15" name="Picture 14" descr="A screen shot of a building&#10;&#10;Description automatically generated">
              <a:extLst>
                <a:ext uri="{FF2B5EF4-FFF2-40B4-BE49-F238E27FC236}">
                  <a16:creationId xmlns:a16="http://schemas.microsoft.com/office/drawing/2014/main" id="{2D1AAD72-6760-1A07-57F2-52F5C0E0A1C6}"/>
                </a:ext>
              </a:extLst>
            </p:cNvPr>
            <p:cNvPicPr>
              <a:picLocks noChangeAspect="1"/>
            </p:cNvPicPr>
            <p:nvPr/>
          </p:nvPicPr>
          <p:blipFill>
            <a:blip r:embed="rId81">
              <a:extLst>
                <a:ext uri="{28A0092B-C50C-407E-A947-70E740481C1C}">
                  <a14:useLocalDpi xmlns:a14="http://schemas.microsoft.com/office/drawing/2010/main" val="0"/>
                </a:ext>
              </a:extLst>
            </a:blip>
            <a:stretch>
              <a:fillRect/>
            </a:stretch>
          </p:blipFill>
          <p:spPr>
            <a:xfrm>
              <a:off x="9721866" y="4941542"/>
              <a:ext cx="213343" cy="82211"/>
            </a:xfrm>
            <a:prstGeom prst="rect">
              <a:avLst/>
            </a:prstGeom>
          </p:spPr>
        </p:pic>
        <p:pic>
          <p:nvPicPr>
            <p:cNvPr id="16" name="Picture 15" descr="Logo&#10;&#10;Description automatically generated">
              <a:extLst>
                <a:ext uri="{FF2B5EF4-FFF2-40B4-BE49-F238E27FC236}">
                  <a16:creationId xmlns:a16="http://schemas.microsoft.com/office/drawing/2014/main" id="{895522DD-8392-F107-535D-7361A93E583F}"/>
                </a:ext>
              </a:extLst>
            </p:cNvPr>
            <p:cNvPicPr>
              <a:picLocks noChangeAspect="1"/>
            </p:cNvPicPr>
            <p:nvPr/>
          </p:nvPicPr>
          <p:blipFill>
            <a:blip r:embed="rId82">
              <a:extLst>
                <a:ext uri="{28A0092B-C50C-407E-A947-70E740481C1C}">
                  <a14:useLocalDpi xmlns:a14="http://schemas.microsoft.com/office/drawing/2010/main" val="0"/>
                </a:ext>
              </a:extLst>
            </a:blip>
            <a:stretch>
              <a:fillRect/>
            </a:stretch>
          </p:blipFill>
          <p:spPr>
            <a:xfrm>
              <a:off x="10619105" y="4922733"/>
              <a:ext cx="368099" cy="142644"/>
            </a:xfrm>
            <a:prstGeom prst="rect">
              <a:avLst/>
            </a:prstGeom>
          </p:spPr>
        </p:pic>
        <p:pic>
          <p:nvPicPr>
            <p:cNvPr id="21" name="Picture 20" descr="Text&#10;&#10;Description automatically generated">
              <a:extLst>
                <a:ext uri="{FF2B5EF4-FFF2-40B4-BE49-F238E27FC236}">
                  <a16:creationId xmlns:a16="http://schemas.microsoft.com/office/drawing/2014/main" id="{9F04D8EA-65BC-A747-4C70-A9F1B006AB89}"/>
                </a:ext>
              </a:extLst>
            </p:cNvPr>
            <p:cNvPicPr>
              <a:picLocks noChangeAspect="1"/>
            </p:cNvPicPr>
            <p:nvPr/>
          </p:nvPicPr>
          <p:blipFill>
            <a:blip r:embed="rId8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713217" y="5365896"/>
              <a:ext cx="439400" cy="145870"/>
            </a:xfrm>
            <a:prstGeom prst="rect">
              <a:avLst/>
            </a:prstGeom>
          </p:spPr>
        </p:pic>
        <p:pic>
          <p:nvPicPr>
            <p:cNvPr id="22" name="Picture 21" descr="A picture containing logo&#10;&#10;Description automatically generated">
              <a:extLst>
                <a:ext uri="{FF2B5EF4-FFF2-40B4-BE49-F238E27FC236}">
                  <a16:creationId xmlns:a16="http://schemas.microsoft.com/office/drawing/2014/main" id="{73C9A416-C4E5-AEA0-0743-CDFFBB3B9714}"/>
                </a:ext>
              </a:extLst>
            </p:cNvPr>
            <p:cNvPicPr>
              <a:picLocks noChangeAspect="1"/>
            </p:cNvPicPr>
            <p:nvPr/>
          </p:nvPicPr>
          <p:blipFill>
            <a:blip r:embed="rId84">
              <a:extLst>
                <a:ext uri="{28A0092B-C50C-407E-A947-70E740481C1C}">
                  <a14:useLocalDpi xmlns:a14="http://schemas.microsoft.com/office/drawing/2010/main" val="0"/>
                </a:ext>
              </a:extLst>
            </a:blip>
            <a:stretch>
              <a:fillRect/>
            </a:stretch>
          </p:blipFill>
          <p:spPr>
            <a:xfrm>
              <a:off x="9721866" y="5382995"/>
              <a:ext cx="345945" cy="111672"/>
            </a:xfrm>
            <a:prstGeom prst="rect">
              <a:avLst/>
            </a:prstGeom>
          </p:spPr>
        </p:pic>
        <p:pic>
          <p:nvPicPr>
            <p:cNvPr id="23" name="Picture 22" descr="Icon&#10;&#10;Description automatically generated">
              <a:extLst>
                <a:ext uri="{FF2B5EF4-FFF2-40B4-BE49-F238E27FC236}">
                  <a16:creationId xmlns:a16="http://schemas.microsoft.com/office/drawing/2014/main" id="{3155C48D-5F35-A9FA-E49C-3E9F95D12BB5}"/>
                </a:ext>
              </a:extLst>
            </p:cNvPr>
            <p:cNvPicPr>
              <a:picLocks noChangeAspect="1"/>
            </p:cNvPicPr>
            <p:nvPr/>
          </p:nvPicPr>
          <p:blipFill>
            <a:blip r:embed="rId85">
              <a:extLst>
                <a:ext uri="{28A0092B-C50C-407E-A947-70E740481C1C}">
                  <a14:useLocalDpi xmlns:a14="http://schemas.microsoft.com/office/drawing/2010/main" val="0"/>
                </a:ext>
              </a:extLst>
            </a:blip>
            <a:stretch>
              <a:fillRect/>
            </a:stretch>
          </p:blipFill>
          <p:spPr>
            <a:xfrm>
              <a:off x="10229507" y="5117608"/>
              <a:ext cx="150628" cy="145870"/>
            </a:xfrm>
            <a:prstGeom prst="rect">
              <a:avLst/>
            </a:prstGeom>
          </p:spPr>
        </p:pic>
        <p:pic>
          <p:nvPicPr>
            <p:cNvPr id="24" name="Picture 23" descr="A picture containing drawing&#10;&#10;Description automatically generated">
              <a:extLst>
                <a:ext uri="{FF2B5EF4-FFF2-40B4-BE49-F238E27FC236}">
                  <a16:creationId xmlns:a16="http://schemas.microsoft.com/office/drawing/2014/main" id="{03DC768E-A3E6-25B0-2577-D57C63EB22CF}"/>
                </a:ext>
              </a:extLst>
            </p:cNvPr>
            <p:cNvPicPr>
              <a:picLocks noChangeAspect="1"/>
            </p:cNvPicPr>
            <p:nvPr/>
          </p:nvPicPr>
          <p:blipFill>
            <a:blip r:embed="rId86">
              <a:extLst>
                <a:ext uri="{28A0092B-C50C-407E-A947-70E740481C1C}">
                  <a14:useLocalDpi xmlns:a14="http://schemas.microsoft.com/office/drawing/2010/main" val="0"/>
                </a:ext>
              </a:extLst>
            </a:blip>
            <a:stretch>
              <a:fillRect/>
            </a:stretch>
          </p:blipFill>
          <p:spPr>
            <a:xfrm>
              <a:off x="10467817" y="5170369"/>
              <a:ext cx="478152" cy="81847"/>
            </a:xfrm>
            <a:prstGeom prst="rect">
              <a:avLst/>
            </a:prstGeom>
          </p:spPr>
        </p:pic>
        <p:pic>
          <p:nvPicPr>
            <p:cNvPr id="25" name="Picture 24" descr="Logo, company name&#10;&#10;Description automatically generated">
              <a:extLst>
                <a:ext uri="{FF2B5EF4-FFF2-40B4-BE49-F238E27FC236}">
                  <a16:creationId xmlns:a16="http://schemas.microsoft.com/office/drawing/2014/main" id="{775AD306-C748-37AB-B418-833FCA16CFB4}"/>
                </a:ext>
              </a:extLst>
            </p:cNvPr>
            <p:cNvPicPr>
              <a:picLocks noChangeAspect="1"/>
            </p:cNvPicPr>
            <p:nvPr/>
          </p:nvPicPr>
          <p:blipFill rotWithShape="1">
            <a:blip r:embed="rId87">
              <a:extLst>
                <a:ext uri="{28A0092B-C50C-407E-A947-70E740481C1C}">
                  <a14:useLocalDpi xmlns:a14="http://schemas.microsoft.com/office/drawing/2010/main" val="0"/>
                </a:ext>
              </a:extLst>
            </a:blip>
            <a:srcRect/>
            <a:stretch/>
          </p:blipFill>
          <p:spPr>
            <a:xfrm>
              <a:off x="10978049" y="4938457"/>
              <a:ext cx="620296" cy="103753"/>
            </a:xfrm>
            <a:prstGeom prst="rect">
              <a:avLst/>
            </a:prstGeom>
          </p:spPr>
        </p:pic>
        <p:pic>
          <p:nvPicPr>
            <p:cNvPr id="26" name="Picture 25" descr="Logo&#10;&#10;Description automatically generated">
              <a:extLst>
                <a:ext uri="{FF2B5EF4-FFF2-40B4-BE49-F238E27FC236}">
                  <a16:creationId xmlns:a16="http://schemas.microsoft.com/office/drawing/2014/main" id="{A640D449-E4B5-72D5-83F8-F7DA0E358FB1}"/>
                </a:ext>
              </a:extLst>
            </p:cNvPr>
            <p:cNvPicPr>
              <a:picLocks noChangeAspect="1"/>
            </p:cNvPicPr>
            <p:nvPr/>
          </p:nvPicPr>
          <p:blipFill>
            <a:blip r:embed="rId88">
              <a:extLst>
                <a:ext uri="{28A0092B-C50C-407E-A947-70E740481C1C}">
                  <a14:useLocalDpi xmlns:a14="http://schemas.microsoft.com/office/drawing/2010/main" val="0"/>
                </a:ext>
              </a:extLst>
            </a:blip>
            <a:stretch>
              <a:fillRect/>
            </a:stretch>
          </p:blipFill>
          <p:spPr>
            <a:xfrm>
              <a:off x="11199204" y="5410961"/>
              <a:ext cx="377829" cy="55741"/>
            </a:xfrm>
            <a:prstGeom prst="rect">
              <a:avLst/>
            </a:prstGeom>
          </p:spPr>
        </p:pic>
        <p:pic>
          <p:nvPicPr>
            <p:cNvPr id="27" name="Picture 26" descr="A picture containing shape&#10;&#10;Description automatically generated">
              <a:extLst>
                <a:ext uri="{FF2B5EF4-FFF2-40B4-BE49-F238E27FC236}">
                  <a16:creationId xmlns:a16="http://schemas.microsoft.com/office/drawing/2014/main" id="{6D9FAB22-861C-4BAB-0162-87DABED4D339}"/>
                </a:ext>
              </a:extLst>
            </p:cNvPr>
            <p:cNvPicPr>
              <a:picLocks noChangeAspect="1"/>
            </p:cNvPicPr>
            <p:nvPr/>
          </p:nvPicPr>
          <p:blipFill>
            <a:blip r:embed="rId89">
              <a:extLst>
                <a:ext uri="{28A0092B-C50C-407E-A947-70E740481C1C}">
                  <a14:useLocalDpi xmlns:a14="http://schemas.microsoft.com/office/drawing/2010/main" val="0"/>
                </a:ext>
              </a:extLst>
            </a:blip>
            <a:stretch>
              <a:fillRect/>
            </a:stretch>
          </p:blipFill>
          <p:spPr>
            <a:xfrm>
              <a:off x="10003489" y="4933375"/>
              <a:ext cx="578852" cy="98932"/>
            </a:xfrm>
            <a:prstGeom prst="rect">
              <a:avLst/>
            </a:prstGeom>
          </p:spPr>
        </p:pic>
        <p:pic>
          <p:nvPicPr>
            <p:cNvPr id="28" name="Picture 27" descr="A picture containing clock, drawing&#10;&#10;Description automatically generated">
              <a:extLst>
                <a:ext uri="{FF2B5EF4-FFF2-40B4-BE49-F238E27FC236}">
                  <a16:creationId xmlns:a16="http://schemas.microsoft.com/office/drawing/2014/main" id="{DC7F897D-30FE-7449-7144-214C4E8E50E6}"/>
                </a:ext>
              </a:extLst>
            </p:cNvPr>
            <p:cNvPicPr>
              <a:picLocks noChangeAspect="1"/>
            </p:cNvPicPr>
            <p:nvPr/>
          </p:nvPicPr>
          <p:blipFill>
            <a:blip r:embed="rId90">
              <a:extLst>
                <a:ext uri="{28A0092B-C50C-407E-A947-70E740481C1C}">
                  <a14:useLocalDpi xmlns:a14="http://schemas.microsoft.com/office/drawing/2010/main" val="0"/>
                </a:ext>
              </a:extLst>
            </a:blip>
            <a:stretch>
              <a:fillRect/>
            </a:stretch>
          </p:blipFill>
          <p:spPr>
            <a:xfrm>
              <a:off x="11462504" y="5175816"/>
              <a:ext cx="335740" cy="61775"/>
            </a:xfrm>
            <a:prstGeom prst="rect">
              <a:avLst/>
            </a:prstGeom>
          </p:spPr>
        </p:pic>
        <p:pic>
          <p:nvPicPr>
            <p:cNvPr id="29" name="Picture 28" descr="A picture containing shape&#10;&#10;Description automatically generated">
              <a:extLst>
                <a:ext uri="{FF2B5EF4-FFF2-40B4-BE49-F238E27FC236}">
                  <a16:creationId xmlns:a16="http://schemas.microsoft.com/office/drawing/2014/main" id="{2683488E-9BFC-6468-850D-12F7A6AE798E}"/>
                </a:ext>
              </a:extLst>
            </p:cNvPr>
            <p:cNvPicPr>
              <a:picLocks noChangeAspect="1"/>
            </p:cNvPicPr>
            <p:nvPr/>
          </p:nvPicPr>
          <p:blipFill>
            <a:blip r:embed="rId91">
              <a:extLst>
                <a:ext uri="{28A0092B-C50C-407E-A947-70E740481C1C}">
                  <a14:useLocalDpi xmlns:a14="http://schemas.microsoft.com/office/drawing/2010/main" val="0"/>
                </a:ext>
              </a:extLst>
            </a:blip>
            <a:stretch>
              <a:fillRect/>
            </a:stretch>
          </p:blipFill>
          <p:spPr>
            <a:xfrm>
              <a:off x="10187030" y="5382304"/>
              <a:ext cx="454843" cy="113054"/>
            </a:xfrm>
            <a:prstGeom prst="rect">
              <a:avLst/>
            </a:prstGeom>
          </p:spPr>
        </p:pic>
        <p:grpSp>
          <p:nvGrpSpPr>
            <p:cNvPr id="30" name="Group 29">
              <a:extLst>
                <a:ext uri="{FF2B5EF4-FFF2-40B4-BE49-F238E27FC236}">
                  <a16:creationId xmlns:a16="http://schemas.microsoft.com/office/drawing/2014/main" id="{539AC4E6-E854-679B-441A-C99D9AB02B3E}"/>
                </a:ext>
              </a:extLst>
            </p:cNvPr>
            <p:cNvGrpSpPr/>
            <p:nvPr/>
          </p:nvGrpSpPr>
          <p:grpSpPr>
            <a:xfrm>
              <a:off x="11668205" y="5416364"/>
              <a:ext cx="191391" cy="44934"/>
              <a:chOff x="11747105" y="3392325"/>
              <a:chExt cx="402854" cy="97663"/>
            </a:xfrm>
          </p:grpSpPr>
          <p:sp>
            <p:nvSpPr>
              <p:cNvPr id="32" name="Oval 31">
                <a:extLst>
                  <a:ext uri="{FF2B5EF4-FFF2-40B4-BE49-F238E27FC236}">
                    <a16:creationId xmlns:a16="http://schemas.microsoft.com/office/drawing/2014/main" id="{6CDF197F-2C12-3091-EBEE-BC37C6FD2737}"/>
                  </a:ext>
                </a:extLst>
              </p:cNvPr>
              <p:cNvSpPr/>
              <p:nvPr/>
            </p:nvSpPr>
            <p:spPr bwMode="auto">
              <a:xfrm flipV="1">
                <a:off x="11747105" y="3392359"/>
                <a:ext cx="97626" cy="9762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 name="Oval 32">
                <a:extLst>
                  <a:ext uri="{FF2B5EF4-FFF2-40B4-BE49-F238E27FC236}">
                    <a16:creationId xmlns:a16="http://schemas.microsoft.com/office/drawing/2014/main" id="{AF09E009-269F-9127-ED91-E85CDC51FA76}"/>
                  </a:ext>
                </a:extLst>
              </p:cNvPr>
              <p:cNvSpPr/>
              <p:nvPr/>
            </p:nvSpPr>
            <p:spPr bwMode="auto">
              <a:xfrm flipV="1">
                <a:off x="11899729" y="3392362"/>
                <a:ext cx="97626" cy="9762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 name="Oval 33">
                <a:extLst>
                  <a:ext uri="{FF2B5EF4-FFF2-40B4-BE49-F238E27FC236}">
                    <a16:creationId xmlns:a16="http://schemas.microsoft.com/office/drawing/2014/main" id="{598855E4-E058-FE5B-F17B-2409A58EBD55}"/>
                  </a:ext>
                </a:extLst>
              </p:cNvPr>
              <p:cNvSpPr/>
              <p:nvPr/>
            </p:nvSpPr>
            <p:spPr bwMode="auto">
              <a:xfrm flipV="1">
                <a:off x="12052333" y="3392325"/>
                <a:ext cx="97626" cy="9762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31" name="Picture 30" descr="A blue and black logo&#10;&#10;Description automatically generated">
              <a:extLst>
                <a:ext uri="{FF2B5EF4-FFF2-40B4-BE49-F238E27FC236}">
                  <a16:creationId xmlns:a16="http://schemas.microsoft.com/office/drawing/2014/main" id="{C043A7BC-0091-3BF4-9A3D-22ED5A4A154A}"/>
                </a:ext>
              </a:extLst>
            </p:cNvPr>
            <p:cNvPicPr>
              <a:picLocks noChangeAspect="1"/>
            </p:cNvPicPr>
            <p:nvPr/>
          </p:nvPicPr>
          <p:blipFill rotWithShape="1">
            <a:blip r:embed="rId92">
              <a:extLst>
                <a:ext uri="{28A0092B-C50C-407E-A947-70E740481C1C}">
                  <a14:useLocalDpi xmlns:a14="http://schemas.microsoft.com/office/drawing/2010/main" val="0"/>
                </a:ext>
              </a:extLst>
            </a:blip>
            <a:srcRect/>
            <a:stretch/>
          </p:blipFill>
          <p:spPr>
            <a:xfrm>
              <a:off x="11589431" y="4959790"/>
              <a:ext cx="272574" cy="75507"/>
            </a:xfrm>
            <a:prstGeom prst="rect">
              <a:avLst/>
            </a:prstGeom>
          </p:spPr>
        </p:pic>
      </p:grpSp>
      <p:pic>
        <p:nvPicPr>
          <p:cNvPr id="37" name="Picture 732">
            <a:extLst>
              <a:ext uri="{FF2B5EF4-FFF2-40B4-BE49-F238E27FC236}">
                <a16:creationId xmlns:a16="http://schemas.microsoft.com/office/drawing/2014/main" id="{77263FB4-45DE-8F30-4A53-5B52BF0D97E1}"/>
              </a:ext>
            </a:extLst>
          </p:cNvPr>
          <p:cNvPicPr>
            <a:picLocks noChangeAspect="1"/>
          </p:cNvPicPr>
          <p:nvPr/>
        </p:nvPicPr>
        <p:blipFill>
          <a:blip r:embed="rId93">
            <a:extLst>
              <a:ext uri="{28A0092B-C50C-407E-A947-70E740481C1C}">
                <a14:useLocalDpi xmlns:a14="http://schemas.microsoft.com/office/drawing/2010/main" val="0"/>
              </a:ext>
              <a:ext uri="{96DAC541-7B7A-43D3-8B79-37D633B846F1}">
                <asvg:svgBlip xmlns:asvg="http://schemas.microsoft.com/office/drawing/2016/SVG/main" r:embed="rId94"/>
              </a:ext>
            </a:extLst>
          </a:blip>
          <a:srcRect/>
          <a:stretch/>
        </p:blipFill>
        <p:spPr>
          <a:xfrm>
            <a:off x="5191767" y="1304686"/>
            <a:ext cx="240156" cy="147464"/>
          </a:xfrm>
          <a:prstGeom prst="rect">
            <a:avLst/>
          </a:prstGeom>
        </p:spPr>
      </p:pic>
      <p:sp>
        <p:nvSpPr>
          <p:cNvPr id="611" name="Rectangle 610">
            <a:hlinkClick r:id="rId95" tooltip="Microsoft Defender for Cloud provides XDR and CSPM capabilities to posture management and security operations for Azure, AWS, GCP, and on-premises resources (VMs, Networks, Kubernetes/Containers, SQL, Storage, IoT/OT, &amp; more)"/>
            <a:extLst>
              <a:ext uri="{FF2B5EF4-FFF2-40B4-BE49-F238E27FC236}">
                <a16:creationId xmlns:a16="http://schemas.microsoft.com/office/drawing/2014/main" id="{DA5A6F67-8047-4AFE-ABA0-D0753E577F4D}"/>
              </a:ext>
              <a:ext uri="{C183D7F6-B498-43B3-948B-1728B52AA6E4}">
                <adec:decorative xmlns:adec="http://schemas.microsoft.com/office/drawing/2017/decorative" val="1"/>
              </a:ext>
            </a:extLst>
          </p:cNvPr>
          <p:cNvSpPr/>
          <p:nvPr/>
        </p:nvSpPr>
        <p:spPr bwMode="auto">
          <a:xfrm>
            <a:off x="4271971" y="4195912"/>
            <a:ext cx="5051400" cy="343908"/>
          </a:xfrm>
          <a:prstGeom prst="rect">
            <a:avLst/>
          </a:prstGeom>
          <a:solidFill>
            <a:srgbClr val="D9D9D9"/>
          </a:solidFill>
          <a:ln w="19050">
            <a:solidFill>
              <a:srgbClr val="7F7F7F"/>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182880" tIns="0" rIns="182880" bIns="0" rtlCol="0" anchor="ctr" anchorCtr="0">
            <a:noAutofit/>
          </a:bodyPr>
          <a:lstStyle/>
          <a:p>
            <a:pPr algn="ctr">
              <a:lnSpc>
                <a:spcPct val="97000"/>
              </a:lnSpc>
              <a:spcAft>
                <a:spcPts val="200"/>
              </a:spcAft>
              <a:tabLst>
                <a:tab pos="1028700" algn="l"/>
              </a:tabLst>
              <a:defRPr/>
            </a:pPr>
            <a:r>
              <a:rPr lang="en-US" sz="1000" b="1">
                <a:gradFill>
                  <a:gsLst>
                    <a:gs pos="0">
                      <a:srgbClr val="000000"/>
                    </a:gs>
                    <a:gs pos="100000">
                      <a:srgbClr val="000000"/>
                    </a:gs>
                  </a:gsLst>
                  <a:lin ang="5400000" scaled="1"/>
                </a:gradFill>
                <a:latin typeface="Segoe UI"/>
                <a:cs typeface="Segoe UI" pitchFamily="34" charset="0"/>
              </a:rPr>
              <a:t>Cloud-native application protection platform (CNAPP) </a:t>
            </a:r>
          </a:p>
          <a:p>
            <a:pPr marL="0" marR="0" lvl="0" indent="0" algn="ctr" defTabSz="914400" rtl="0" eaLnBrk="1" fontAlgn="auto" latinLnBrk="0" hangingPunct="1">
              <a:lnSpc>
                <a:spcPct val="97000"/>
              </a:lnSpc>
              <a:spcBef>
                <a:spcPts val="0"/>
              </a:spcBef>
              <a:spcAft>
                <a:spcPts val="200"/>
              </a:spcAft>
              <a:buClrTx/>
              <a:buSzTx/>
              <a:buFontTx/>
              <a:buNone/>
              <a:tabLst>
                <a:tab pos="1028700" algn="l"/>
              </a:tabLst>
              <a:defRPr/>
            </a:pPr>
            <a:r>
              <a:rPr kumimoji="0" lang="en-US" sz="720" b="1" i="0" u="none" strike="noStrike" kern="1200" cap="none" spc="0" normalizeH="0" baseline="0" noProof="0">
                <a:ln>
                  <a:noFill/>
                </a:ln>
                <a:gradFill>
                  <a:gsLst>
                    <a:gs pos="0">
                      <a:srgbClr val="000000"/>
                    </a:gs>
                    <a:gs pos="100000">
                      <a:srgbClr val="000000"/>
                    </a:gs>
                  </a:gsLst>
                  <a:lin ang="5400000" scaled="1"/>
                </a:gradFill>
                <a:effectLst/>
                <a:uLnTx/>
                <a:uFillTx/>
                <a:latin typeface="+mj-lt"/>
                <a:ea typeface="+mn-ea"/>
                <a:cs typeface="Segoe UI" panose="020B0502040204020203" pitchFamily="34" charset="0"/>
              </a:rPr>
              <a:t>Microsoft Defender (CSPM+CWPP), Entra Permissions Management (CIEM), Azure Security (CSNS), DevSecOps</a:t>
            </a:r>
          </a:p>
        </p:txBody>
      </p:sp>
      <p:cxnSp>
        <p:nvCxnSpPr>
          <p:cNvPr id="40" name="Connector: Elbow 39">
            <a:extLst>
              <a:ext uri="{FF2B5EF4-FFF2-40B4-BE49-F238E27FC236}">
                <a16:creationId xmlns:a16="http://schemas.microsoft.com/office/drawing/2014/main" id="{9FA118A2-F2ED-699E-39E2-A90CB37081A9}"/>
              </a:ext>
            </a:extLst>
          </p:cNvPr>
          <p:cNvCxnSpPr>
            <a:cxnSpLocks/>
          </p:cNvCxnSpPr>
          <p:nvPr/>
        </p:nvCxnSpPr>
        <p:spPr>
          <a:xfrm rot="5400000" flipH="1" flipV="1">
            <a:off x="8618628" y="3614003"/>
            <a:ext cx="1408679" cy="317121"/>
          </a:xfrm>
          <a:prstGeom prst="bentConnector3">
            <a:avLst>
              <a:gd name="adj1" fmla="val -126"/>
            </a:avLst>
          </a:prstGeom>
          <a:ln w="28575">
            <a:solidFill>
              <a:schemeClr val="tx1">
                <a:lumMod val="65000"/>
                <a:lumOff val="3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50" name="Group 49">
            <a:extLst>
              <a:ext uri="{FF2B5EF4-FFF2-40B4-BE49-F238E27FC236}">
                <a16:creationId xmlns:a16="http://schemas.microsoft.com/office/drawing/2014/main" id="{03A5F1E6-D0EA-C5CC-7685-FD9A0E48A421}"/>
              </a:ext>
            </a:extLst>
          </p:cNvPr>
          <p:cNvGrpSpPr/>
          <p:nvPr/>
        </p:nvGrpSpPr>
        <p:grpSpPr>
          <a:xfrm>
            <a:off x="239526" y="2733476"/>
            <a:ext cx="11704320" cy="397417"/>
            <a:chOff x="239526" y="2733476"/>
            <a:chExt cx="11704320" cy="397417"/>
          </a:xfrm>
        </p:grpSpPr>
        <p:grpSp>
          <p:nvGrpSpPr>
            <p:cNvPr id="49" name="Group 48">
              <a:extLst>
                <a:ext uri="{FF2B5EF4-FFF2-40B4-BE49-F238E27FC236}">
                  <a16:creationId xmlns:a16="http://schemas.microsoft.com/office/drawing/2014/main" id="{02A849ED-A7B4-C910-088E-F430ABC7F633}"/>
                </a:ext>
              </a:extLst>
            </p:cNvPr>
            <p:cNvGrpSpPr/>
            <p:nvPr/>
          </p:nvGrpSpPr>
          <p:grpSpPr>
            <a:xfrm>
              <a:off x="239526" y="2733476"/>
              <a:ext cx="11704320" cy="397417"/>
              <a:chOff x="239526" y="2733476"/>
              <a:chExt cx="11704320" cy="397417"/>
            </a:xfrm>
          </p:grpSpPr>
          <p:sp>
            <p:nvSpPr>
              <p:cNvPr id="296" name="L-Shape 295">
                <a:hlinkClick r:id="rId96" tooltip="DevSecOps and Application development security that integrates natively in the developer workflow including code scanning, secret scanning, alerting, security policies, and more. "/>
                <a:extLst>
                  <a:ext uri="{FF2B5EF4-FFF2-40B4-BE49-F238E27FC236}">
                    <a16:creationId xmlns:a16="http://schemas.microsoft.com/office/drawing/2014/main" id="{BDD1F546-3D16-44D8-9759-F72BD9711C83}"/>
                  </a:ext>
                  <a:ext uri="{C183D7F6-B498-43B3-948B-1728B52AA6E4}">
                    <adec:decorative xmlns:adec="http://schemas.microsoft.com/office/drawing/2017/decorative" val="1"/>
                  </a:ext>
                </a:extLst>
              </p:cNvPr>
              <p:cNvSpPr/>
              <p:nvPr/>
            </p:nvSpPr>
            <p:spPr bwMode="auto">
              <a:xfrm flipH="1">
                <a:off x="239526" y="2746845"/>
                <a:ext cx="11704320" cy="384048"/>
              </a:xfrm>
              <a:custGeom>
                <a:avLst/>
                <a:gdLst>
                  <a:gd name="connsiteX0" fmla="*/ 0 w 11656381"/>
                  <a:gd name="connsiteY0" fmla="*/ 0 h 303571"/>
                  <a:gd name="connsiteX1" fmla="*/ 3558611 w 11656381"/>
                  <a:gd name="connsiteY1" fmla="*/ 0 h 303571"/>
                  <a:gd name="connsiteX2" fmla="*/ 3558611 w 11656381"/>
                  <a:gd name="connsiteY2" fmla="*/ 227888 h 303571"/>
                  <a:gd name="connsiteX3" fmla="*/ 11656381 w 11656381"/>
                  <a:gd name="connsiteY3" fmla="*/ 227888 h 303571"/>
                  <a:gd name="connsiteX4" fmla="*/ 11656381 w 11656381"/>
                  <a:gd name="connsiteY4" fmla="*/ 303571 h 303571"/>
                  <a:gd name="connsiteX5" fmla="*/ 0 w 11656381"/>
                  <a:gd name="connsiteY5" fmla="*/ 303571 h 303571"/>
                  <a:gd name="connsiteX6" fmla="*/ 0 w 11656381"/>
                  <a:gd name="connsiteY6" fmla="*/ 0 h 303571"/>
                  <a:gd name="connsiteX0" fmla="*/ 0 w 11656381"/>
                  <a:gd name="connsiteY0" fmla="*/ 0 h 303571"/>
                  <a:gd name="connsiteX1" fmla="*/ 3558611 w 11656381"/>
                  <a:gd name="connsiteY1" fmla="*/ 0 h 303571"/>
                  <a:gd name="connsiteX2" fmla="*/ 3558611 w 11656381"/>
                  <a:gd name="connsiteY2" fmla="*/ 227888 h 303571"/>
                  <a:gd name="connsiteX3" fmla="*/ 8368323 w 11656381"/>
                  <a:gd name="connsiteY3" fmla="*/ 227939 h 303571"/>
                  <a:gd name="connsiteX4" fmla="*/ 11656381 w 11656381"/>
                  <a:gd name="connsiteY4" fmla="*/ 227888 h 303571"/>
                  <a:gd name="connsiteX5" fmla="*/ 11656381 w 11656381"/>
                  <a:gd name="connsiteY5" fmla="*/ 303571 h 303571"/>
                  <a:gd name="connsiteX6" fmla="*/ 0 w 11656381"/>
                  <a:gd name="connsiteY6" fmla="*/ 303571 h 303571"/>
                  <a:gd name="connsiteX7" fmla="*/ 0 w 11656381"/>
                  <a:gd name="connsiteY7" fmla="*/ 0 h 303571"/>
                  <a:gd name="connsiteX0" fmla="*/ 0 w 11656381"/>
                  <a:gd name="connsiteY0" fmla="*/ 0 h 303571"/>
                  <a:gd name="connsiteX1" fmla="*/ 3558611 w 11656381"/>
                  <a:gd name="connsiteY1" fmla="*/ 0 h 303571"/>
                  <a:gd name="connsiteX2" fmla="*/ 3558611 w 11656381"/>
                  <a:gd name="connsiteY2" fmla="*/ 227888 h 303571"/>
                  <a:gd name="connsiteX3" fmla="*/ 8368323 w 11656381"/>
                  <a:gd name="connsiteY3" fmla="*/ 227939 h 303571"/>
                  <a:gd name="connsiteX4" fmla="*/ 9061743 w 11656381"/>
                  <a:gd name="connsiteY4" fmla="*/ 224129 h 303571"/>
                  <a:gd name="connsiteX5" fmla="*/ 11656381 w 11656381"/>
                  <a:gd name="connsiteY5" fmla="*/ 227888 h 303571"/>
                  <a:gd name="connsiteX6" fmla="*/ 11656381 w 11656381"/>
                  <a:gd name="connsiteY6" fmla="*/ 303571 h 303571"/>
                  <a:gd name="connsiteX7" fmla="*/ 0 w 11656381"/>
                  <a:gd name="connsiteY7" fmla="*/ 303571 h 303571"/>
                  <a:gd name="connsiteX8" fmla="*/ 0 w 11656381"/>
                  <a:gd name="connsiteY8" fmla="*/ 0 h 303571"/>
                  <a:gd name="connsiteX0" fmla="*/ 0 w 11656381"/>
                  <a:gd name="connsiteY0" fmla="*/ 0 h 303571"/>
                  <a:gd name="connsiteX1" fmla="*/ 3558611 w 11656381"/>
                  <a:gd name="connsiteY1" fmla="*/ 0 h 303571"/>
                  <a:gd name="connsiteX2" fmla="*/ 3558611 w 11656381"/>
                  <a:gd name="connsiteY2" fmla="*/ 227888 h 303571"/>
                  <a:gd name="connsiteX3" fmla="*/ 8368323 w 11656381"/>
                  <a:gd name="connsiteY3" fmla="*/ 227939 h 303571"/>
                  <a:gd name="connsiteX4" fmla="*/ 8360703 w 11656381"/>
                  <a:gd name="connsiteY4" fmla="*/ 14579 h 303571"/>
                  <a:gd name="connsiteX5" fmla="*/ 11656381 w 11656381"/>
                  <a:gd name="connsiteY5" fmla="*/ 227888 h 303571"/>
                  <a:gd name="connsiteX6" fmla="*/ 11656381 w 11656381"/>
                  <a:gd name="connsiteY6" fmla="*/ 303571 h 303571"/>
                  <a:gd name="connsiteX7" fmla="*/ 0 w 11656381"/>
                  <a:gd name="connsiteY7" fmla="*/ 303571 h 303571"/>
                  <a:gd name="connsiteX8" fmla="*/ 0 w 11656381"/>
                  <a:gd name="connsiteY8" fmla="*/ 0 h 303571"/>
                  <a:gd name="connsiteX0" fmla="*/ 0 w 11656381"/>
                  <a:gd name="connsiteY0" fmla="*/ 0 h 303571"/>
                  <a:gd name="connsiteX1" fmla="*/ 3558611 w 11656381"/>
                  <a:gd name="connsiteY1" fmla="*/ 0 h 303571"/>
                  <a:gd name="connsiteX2" fmla="*/ 3558611 w 11656381"/>
                  <a:gd name="connsiteY2" fmla="*/ 227888 h 303571"/>
                  <a:gd name="connsiteX3" fmla="*/ 8368323 w 11656381"/>
                  <a:gd name="connsiteY3" fmla="*/ 227939 h 303571"/>
                  <a:gd name="connsiteX4" fmla="*/ 8372609 w 11656381"/>
                  <a:gd name="connsiteY4" fmla="*/ 3864 h 303571"/>
                  <a:gd name="connsiteX5" fmla="*/ 11656381 w 11656381"/>
                  <a:gd name="connsiteY5" fmla="*/ 227888 h 303571"/>
                  <a:gd name="connsiteX6" fmla="*/ 11656381 w 11656381"/>
                  <a:gd name="connsiteY6" fmla="*/ 303571 h 303571"/>
                  <a:gd name="connsiteX7" fmla="*/ 0 w 11656381"/>
                  <a:gd name="connsiteY7" fmla="*/ 303571 h 303571"/>
                  <a:gd name="connsiteX8" fmla="*/ 0 w 11656381"/>
                  <a:gd name="connsiteY8" fmla="*/ 0 h 303571"/>
                  <a:gd name="connsiteX0" fmla="*/ 0 w 11656381"/>
                  <a:gd name="connsiteY0" fmla="*/ 0 h 303571"/>
                  <a:gd name="connsiteX1" fmla="*/ 3558611 w 11656381"/>
                  <a:gd name="connsiteY1" fmla="*/ 0 h 303571"/>
                  <a:gd name="connsiteX2" fmla="*/ 3558611 w 11656381"/>
                  <a:gd name="connsiteY2" fmla="*/ 227888 h 303571"/>
                  <a:gd name="connsiteX3" fmla="*/ 8368323 w 11656381"/>
                  <a:gd name="connsiteY3" fmla="*/ 227939 h 303571"/>
                  <a:gd name="connsiteX4" fmla="*/ 8369038 w 11656381"/>
                  <a:gd name="connsiteY4" fmla="*/ 3864 h 303571"/>
                  <a:gd name="connsiteX5" fmla="*/ 11656381 w 11656381"/>
                  <a:gd name="connsiteY5" fmla="*/ 227888 h 303571"/>
                  <a:gd name="connsiteX6" fmla="*/ 11656381 w 11656381"/>
                  <a:gd name="connsiteY6" fmla="*/ 303571 h 303571"/>
                  <a:gd name="connsiteX7" fmla="*/ 0 w 11656381"/>
                  <a:gd name="connsiteY7" fmla="*/ 303571 h 303571"/>
                  <a:gd name="connsiteX8" fmla="*/ 0 w 11656381"/>
                  <a:gd name="connsiteY8" fmla="*/ 0 h 303571"/>
                  <a:gd name="connsiteX0" fmla="*/ 0 w 11661144"/>
                  <a:gd name="connsiteY0" fmla="*/ 0 h 303571"/>
                  <a:gd name="connsiteX1" fmla="*/ 3558611 w 11661144"/>
                  <a:gd name="connsiteY1" fmla="*/ 0 h 303571"/>
                  <a:gd name="connsiteX2" fmla="*/ 3558611 w 11661144"/>
                  <a:gd name="connsiteY2" fmla="*/ 227888 h 303571"/>
                  <a:gd name="connsiteX3" fmla="*/ 8368323 w 11661144"/>
                  <a:gd name="connsiteY3" fmla="*/ 227939 h 303571"/>
                  <a:gd name="connsiteX4" fmla="*/ 8369038 w 11661144"/>
                  <a:gd name="connsiteY4" fmla="*/ 3864 h 303571"/>
                  <a:gd name="connsiteX5" fmla="*/ 11661144 w 11661144"/>
                  <a:gd name="connsiteY5" fmla="*/ 1669 h 303571"/>
                  <a:gd name="connsiteX6" fmla="*/ 11656381 w 11661144"/>
                  <a:gd name="connsiteY6" fmla="*/ 303571 h 303571"/>
                  <a:gd name="connsiteX7" fmla="*/ 0 w 11661144"/>
                  <a:gd name="connsiteY7" fmla="*/ 303571 h 303571"/>
                  <a:gd name="connsiteX8" fmla="*/ 0 w 11661144"/>
                  <a:gd name="connsiteY8" fmla="*/ 0 h 303571"/>
                  <a:gd name="connsiteX0" fmla="*/ 0 w 11656624"/>
                  <a:gd name="connsiteY0" fmla="*/ 0 h 303571"/>
                  <a:gd name="connsiteX1" fmla="*/ 3558611 w 11656624"/>
                  <a:gd name="connsiteY1" fmla="*/ 0 h 303571"/>
                  <a:gd name="connsiteX2" fmla="*/ 3558611 w 11656624"/>
                  <a:gd name="connsiteY2" fmla="*/ 227888 h 303571"/>
                  <a:gd name="connsiteX3" fmla="*/ 8368323 w 11656624"/>
                  <a:gd name="connsiteY3" fmla="*/ 227939 h 303571"/>
                  <a:gd name="connsiteX4" fmla="*/ 8369038 w 11656624"/>
                  <a:gd name="connsiteY4" fmla="*/ 3864 h 303571"/>
                  <a:gd name="connsiteX5" fmla="*/ 11652810 w 11656624"/>
                  <a:gd name="connsiteY5" fmla="*/ 1669 h 303571"/>
                  <a:gd name="connsiteX6" fmla="*/ 11656381 w 11656624"/>
                  <a:gd name="connsiteY6" fmla="*/ 303571 h 303571"/>
                  <a:gd name="connsiteX7" fmla="*/ 0 w 11656624"/>
                  <a:gd name="connsiteY7" fmla="*/ 303571 h 303571"/>
                  <a:gd name="connsiteX8" fmla="*/ 0 w 11656624"/>
                  <a:gd name="connsiteY8" fmla="*/ 0 h 303571"/>
                  <a:gd name="connsiteX0" fmla="*/ 0 w 11658763"/>
                  <a:gd name="connsiteY0" fmla="*/ 0 h 303571"/>
                  <a:gd name="connsiteX1" fmla="*/ 3558611 w 11658763"/>
                  <a:gd name="connsiteY1" fmla="*/ 0 h 303571"/>
                  <a:gd name="connsiteX2" fmla="*/ 3558611 w 11658763"/>
                  <a:gd name="connsiteY2" fmla="*/ 227888 h 303571"/>
                  <a:gd name="connsiteX3" fmla="*/ 8368323 w 11658763"/>
                  <a:gd name="connsiteY3" fmla="*/ 227939 h 303571"/>
                  <a:gd name="connsiteX4" fmla="*/ 8369038 w 11658763"/>
                  <a:gd name="connsiteY4" fmla="*/ 3864 h 303571"/>
                  <a:gd name="connsiteX5" fmla="*/ 11658763 w 11658763"/>
                  <a:gd name="connsiteY5" fmla="*/ 1669 h 303571"/>
                  <a:gd name="connsiteX6" fmla="*/ 11656381 w 11658763"/>
                  <a:gd name="connsiteY6" fmla="*/ 303571 h 303571"/>
                  <a:gd name="connsiteX7" fmla="*/ 0 w 11658763"/>
                  <a:gd name="connsiteY7" fmla="*/ 303571 h 303571"/>
                  <a:gd name="connsiteX8" fmla="*/ 0 w 11658763"/>
                  <a:gd name="connsiteY8" fmla="*/ 0 h 303571"/>
                  <a:gd name="connsiteX0" fmla="*/ 0 w 11656734"/>
                  <a:gd name="connsiteY0" fmla="*/ 0 h 303571"/>
                  <a:gd name="connsiteX1" fmla="*/ 3558611 w 11656734"/>
                  <a:gd name="connsiteY1" fmla="*/ 0 h 303571"/>
                  <a:gd name="connsiteX2" fmla="*/ 3558611 w 11656734"/>
                  <a:gd name="connsiteY2" fmla="*/ 227888 h 303571"/>
                  <a:gd name="connsiteX3" fmla="*/ 8368323 w 11656734"/>
                  <a:gd name="connsiteY3" fmla="*/ 227939 h 303571"/>
                  <a:gd name="connsiteX4" fmla="*/ 8369038 w 11656734"/>
                  <a:gd name="connsiteY4" fmla="*/ 3864 h 303571"/>
                  <a:gd name="connsiteX5" fmla="*/ 11655191 w 11656734"/>
                  <a:gd name="connsiteY5" fmla="*/ 478 h 303571"/>
                  <a:gd name="connsiteX6" fmla="*/ 11656381 w 11656734"/>
                  <a:gd name="connsiteY6" fmla="*/ 303571 h 303571"/>
                  <a:gd name="connsiteX7" fmla="*/ 0 w 11656734"/>
                  <a:gd name="connsiteY7" fmla="*/ 303571 h 303571"/>
                  <a:gd name="connsiteX8" fmla="*/ 0 w 11656734"/>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8368323 w 11656839"/>
                  <a:gd name="connsiteY3" fmla="*/ 227939 h 303571"/>
                  <a:gd name="connsiteX4" fmla="*/ 8369038 w 11656839"/>
                  <a:gd name="connsiteY4" fmla="*/ 3864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8369038 w 11656839"/>
                  <a:gd name="connsiteY4" fmla="*/ 3864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7526075 w 11656839"/>
                  <a:gd name="connsiteY4" fmla="*/ 3864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7529647 w 11656839"/>
                  <a:gd name="connsiteY4" fmla="*/ 3023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7528457 w 11656839"/>
                  <a:gd name="connsiteY4" fmla="*/ 3864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7528457 w 11656839"/>
                  <a:gd name="connsiteY4" fmla="*/ 3864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7528457 w 11656839"/>
                  <a:gd name="connsiteY4" fmla="*/ 3864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7528457 w 11656839"/>
                  <a:gd name="connsiteY4" fmla="*/ 3864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7528457 w 11656839"/>
                  <a:gd name="connsiteY4" fmla="*/ 961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7528457 w 11656839"/>
                  <a:gd name="connsiteY4" fmla="*/ 961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7528457 w 11656839"/>
                  <a:gd name="connsiteY4" fmla="*/ 961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7528457 w 11656839"/>
                  <a:gd name="connsiteY4" fmla="*/ 961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3558611 w 11656839"/>
                  <a:gd name="connsiteY2" fmla="*/ 227888 h 303571"/>
                  <a:gd name="connsiteX3" fmla="*/ 7527741 w 11656839"/>
                  <a:gd name="connsiteY3" fmla="*/ 231302 h 303571"/>
                  <a:gd name="connsiteX4" fmla="*/ 7528457 w 11656839"/>
                  <a:gd name="connsiteY4" fmla="*/ 961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3558611 w 11656839"/>
                  <a:gd name="connsiteY1" fmla="*/ 0 h 303571"/>
                  <a:gd name="connsiteX2" fmla="*/ 4619770 w 11656839"/>
                  <a:gd name="connsiteY2" fmla="*/ 228994 h 303571"/>
                  <a:gd name="connsiteX3" fmla="*/ 7527741 w 11656839"/>
                  <a:gd name="connsiteY3" fmla="*/ 231302 h 303571"/>
                  <a:gd name="connsiteX4" fmla="*/ 7528457 w 11656839"/>
                  <a:gd name="connsiteY4" fmla="*/ 961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 name="connsiteX0" fmla="*/ 0 w 11656839"/>
                  <a:gd name="connsiteY0" fmla="*/ 0 h 303571"/>
                  <a:gd name="connsiteX1" fmla="*/ 4620553 w 11656839"/>
                  <a:gd name="connsiteY1" fmla="*/ 553 h 303571"/>
                  <a:gd name="connsiteX2" fmla="*/ 4619770 w 11656839"/>
                  <a:gd name="connsiteY2" fmla="*/ 228994 h 303571"/>
                  <a:gd name="connsiteX3" fmla="*/ 7527741 w 11656839"/>
                  <a:gd name="connsiteY3" fmla="*/ 231302 h 303571"/>
                  <a:gd name="connsiteX4" fmla="*/ 7528457 w 11656839"/>
                  <a:gd name="connsiteY4" fmla="*/ 961 h 303571"/>
                  <a:gd name="connsiteX5" fmla="*/ 11656381 w 11656839"/>
                  <a:gd name="connsiteY5" fmla="*/ 478 h 303571"/>
                  <a:gd name="connsiteX6" fmla="*/ 11656381 w 11656839"/>
                  <a:gd name="connsiteY6" fmla="*/ 303571 h 303571"/>
                  <a:gd name="connsiteX7" fmla="*/ 0 w 11656839"/>
                  <a:gd name="connsiteY7" fmla="*/ 303571 h 303571"/>
                  <a:gd name="connsiteX8" fmla="*/ 0 w 11656839"/>
                  <a:gd name="connsiteY8" fmla="*/ 0 h 303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56839" h="303571">
                    <a:moveTo>
                      <a:pt x="0" y="0"/>
                    </a:moveTo>
                    <a:lnTo>
                      <a:pt x="4620553" y="553"/>
                    </a:lnTo>
                    <a:lnTo>
                      <a:pt x="4619770" y="228994"/>
                    </a:lnTo>
                    <a:lnTo>
                      <a:pt x="7527741" y="231302"/>
                    </a:lnTo>
                    <a:cubicBezTo>
                      <a:pt x="7528940" y="110455"/>
                      <a:pt x="7527060" y="105921"/>
                      <a:pt x="7528457" y="961"/>
                    </a:cubicBezTo>
                    <a:lnTo>
                      <a:pt x="11656381" y="478"/>
                    </a:lnTo>
                    <a:cubicBezTo>
                      <a:pt x="11654793" y="101112"/>
                      <a:pt x="11657969" y="202937"/>
                      <a:pt x="11656381" y="303571"/>
                    </a:cubicBezTo>
                    <a:lnTo>
                      <a:pt x="0" y="303571"/>
                    </a:lnTo>
                    <a:lnTo>
                      <a:pt x="0" y="0"/>
                    </a:lnTo>
                    <a:close/>
                  </a:path>
                </a:pathLst>
              </a:custGeom>
              <a:solidFill>
                <a:schemeClr val="bg1">
                  <a:lumMod val="85000"/>
                </a:schemeClr>
              </a:solid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L="22860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297" name="Rectangle 296">
                <a:extLst>
                  <a:ext uri="{FF2B5EF4-FFF2-40B4-BE49-F238E27FC236}">
                    <a16:creationId xmlns:a16="http://schemas.microsoft.com/office/drawing/2014/main" id="{AFB00AD2-01EA-46A0-B74A-BF2F085A8AEC}"/>
                  </a:ext>
                  <a:ext uri="{C183D7F6-B498-43B3-948B-1728B52AA6E4}">
                    <adec:decorative xmlns:adec="http://schemas.microsoft.com/office/drawing/2017/decorative" val="0"/>
                  </a:ext>
                </a:extLst>
              </p:cNvPr>
              <p:cNvSpPr/>
              <p:nvPr/>
            </p:nvSpPr>
            <p:spPr bwMode="auto">
              <a:xfrm>
                <a:off x="286166" y="2733476"/>
                <a:ext cx="4104434" cy="309315"/>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tIns="91440" rIns="91440" bIns="91440" rtlCol="0" anchor="ctr" anchorCtr="0">
                <a:spAutoFit/>
              </a:bodyPr>
              <a:lstStyle/>
              <a:p>
                <a:pPr marL="171450" marR="0" lvl="0" indent="0" algn="l" defTabSz="932472" rtl="0" eaLnBrk="1" fontAlgn="base" latinLnBrk="0" hangingPunct="1">
                  <a:lnSpc>
                    <a:spcPct val="90000"/>
                  </a:lnSpc>
                  <a:spcBef>
                    <a:spcPct val="0"/>
                  </a:spcBef>
                  <a:spcAft>
                    <a:spcPct val="0"/>
                  </a:spcAft>
                  <a:buClrTx/>
                  <a:buSzTx/>
                  <a:buFontTx/>
                  <a:buNone/>
                  <a:tabLst/>
                  <a:defRPr/>
                </a:pPr>
                <a:r>
                  <a:rPr kumimoji="0" lang="en-US" sz="900" b="1"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Segoe UI" pitchFamily="34" charset="0"/>
                    <a:cs typeface="Segoe UI" pitchFamily="34" charset="0"/>
                  </a:rPr>
                  <a:t>GitHub Advanced Security – </a:t>
                </a:r>
                <a:r>
                  <a:rPr kumimoji="0" lang="en-US" sz="90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Segoe UI" pitchFamily="34" charset="0"/>
                    <a:cs typeface="Segoe UI" pitchFamily="34" charset="0"/>
                  </a:rPr>
                  <a:t>Secure development capabilities</a:t>
                </a:r>
              </a:p>
            </p:txBody>
          </p:sp>
          <p:sp>
            <p:nvSpPr>
              <p:cNvPr id="255" name="TextBox 254">
                <a:extLst>
                  <a:ext uri="{FF2B5EF4-FFF2-40B4-BE49-F238E27FC236}">
                    <a16:creationId xmlns:a16="http://schemas.microsoft.com/office/drawing/2014/main" id="{0AF57CD4-77FC-42DF-A749-540F0BC28C5D}"/>
                  </a:ext>
                  <a:ext uri="{C183D7F6-B498-43B3-948B-1728B52AA6E4}">
                    <adec:decorative xmlns:adec="http://schemas.microsoft.com/office/drawing/2017/decorative" val="0"/>
                  </a:ext>
                </a:extLst>
              </p:cNvPr>
              <p:cNvSpPr txBox="1"/>
              <p:nvPr/>
            </p:nvSpPr>
            <p:spPr>
              <a:xfrm>
                <a:off x="7341508" y="2733476"/>
                <a:ext cx="4455391" cy="323165"/>
              </a:xfrm>
              <a:prstGeom prst="rect">
                <a:avLst/>
              </a:prstGeom>
              <a:noFill/>
            </p:spPr>
            <p:txBody>
              <a:bodyPr wrap="square" tIns="91440" bIns="9144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Segoe UI" pitchFamily="34" charset="0"/>
                    <a:cs typeface="Segoe UI" pitchFamily="34" charset="0"/>
                  </a:rPr>
                  <a:t>Securing components common most enterprise software supply chains</a:t>
                </a:r>
                <a:endParaRPr kumimoji="0" lang="en-US" sz="2000" b="0" i="0" u="none" strike="noStrike" kern="1200" cap="none" spc="0" normalizeH="0" baseline="0" noProof="0">
                  <a:ln>
                    <a:noFill/>
                  </a:ln>
                  <a:gradFill>
                    <a:gsLst>
                      <a:gs pos="0">
                        <a:srgbClr val="000000"/>
                      </a:gs>
                      <a:gs pos="100000">
                        <a:srgbClr val="000000"/>
                      </a:gs>
                    </a:gsLst>
                    <a:lin ang="5400000" scaled="1"/>
                  </a:gradFill>
                  <a:effectLst/>
                  <a:uLnTx/>
                  <a:uFillTx/>
                  <a:latin typeface="Segoe UI"/>
                  <a:ea typeface="+mn-ea"/>
                  <a:cs typeface="+mn-cs"/>
                </a:endParaRPr>
              </a:p>
            </p:txBody>
          </p:sp>
        </p:grpSp>
        <p:pic>
          <p:nvPicPr>
            <p:cNvPr id="298" name="Picture 2">
              <a:extLst>
                <a:ext uri="{FF2B5EF4-FFF2-40B4-BE49-F238E27FC236}">
                  <a16:creationId xmlns:a16="http://schemas.microsoft.com/office/drawing/2014/main" id="{94869601-4226-452B-ABB1-D642257B360C}"/>
                </a:ext>
                <a:ext uri="{C183D7F6-B498-43B3-948B-1728B52AA6E4}">
                  <adec:decorative xmlns:adec="http://schemas.microsoft.com/office/drawing/2017/decorative" val="1"/>
                </a:ext>
              </a:extLst>
            </p:cNvPr>
            <p:cNvPicPr>
              <a:picLocks noChangeAspect="1" noChangeArrowheads="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2499" y="2786123"/>
              <a:ext cx="299231" cy="17092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5" name="Group 44">
            <a:extLst>
              <a:ext uri="{FF2B5EF4-FFF2-40B4-BE49-F238E27FC236}">
                <a16:creationId xmlns:a16="http://schemas.microsoft.com/office/drawing/2014/main" id="{E17168ED-696F-CD36-B63B-820DAFF5F18A}"/>
              </a:ext>
            </a:extLst>
          </p:cNvPr>
          <p:cNvGrpSpPr/>
          <p:nvPr/>
        </p:nvGrpSpPr>
        <p:grpSpPr>
          <a:xfrm>
            <a:off x="2773734" y="4247790"/>
            <a:ext cx="788342" cy="235294"/>
            <a:chOff x="6326608" y="4096155"/>
            <a:chExt cx="967964" cy="288905"/>
          </a:xfrm>
        </p:grpSpPr>
        <p:pic>
          <p:nvPicPr>
            <p:cNvPr id="46" name="Graphic 45">
              <a:extLst>
                <a:ext uri="{FF2B5EF4-FFF2-40B4-BE49-F238E27FC236}">
                  <a16:creationId xmlns:a16="http://schemas.microsoft.com/office/drawing/2014/main" id="{03209234-9788-096A-31E6-E6215F75C4A1}"/>
                </a:ext>
              </a:extLst>
            </p:cNvPr>
            <p:cNvPicPr>
              <a:picLocks noChangeAspect="1"/>
            </p:cNvPicPr>
            <p:nvPr/>
          </p:nvPicPr>
          <p:blipFill>
            <a:blip r:embed="rId98">
              <a:extLst>
                <a:ext uri="{28A0092B-C50C-407E-A947-70E740481C1C}">
                  <a14:useLocalDpi xmlns:a14="http://schemas.microsoft.com/office/drawing/2010/main" val="0"/>
                </a:ext>
                <a:ext uri="{96DAC541-7B7A-43D3-8B79-37D633B846F1}">
                  <asvg:svgBlip xmlns:asvg="http://schemas.microsoft.com/office/drawing/2016/SVG/main" r:embed="rId99"/>
                </a:ext>
              </a:extLst>
            </a:blip>
            <a:stretch>
              <a:fillRect/>
            </a:stretch>
          </p:blipFill>
          <p:spPr>
            <a:xfrm>
              <a:off x="6661289" y="4101833"/>
              <a:ext cx="277549" cy="277549"/>
            </a:xfrm>
            <a:prstGeom prst="rect">
              <a:avLst/>
            </a:prstGeom>
          </p:spPr>
        </p:pic>
        <p:grpSp>
          <p:nvGrpSpPr>
            <p:cNvPr id="47" name="Group 46">
              <a:extLst>
                <a:ext uri="{FF2B5EF4-FFF2-40B4-BE49-F238E27FC236}">
                  <a16:creationId xmlns:a16="http://schemas.microsoft.com/office/drawing/2014/main" id="{51AD1A58-43DB-A3B6-FC8B-A219BCB485C7}"/>
                </a:ext>
              </a:extLst>
            </p:cNvPr>
            <p:cNvGrpSpPr/>
            <p:nvPr/>
          </p:nvGrpSpPr>
          <p:grpSpPr>
            <a:xfrm>
              <a:off x="6326608" y="4096155"/>
              <a:ext cx="262652" cy="288905"/>
              <a:chOff x="5715000" y="3009937"/>
              <a:chExt cx="762000" cy="838164"/>
            </a:xfrm>
          </p:grpSpPr>
          <p:sp>
            <p:nvSpPr>
              <p:cNvPr id="55" name="Freeform: Shape 54">
                <a:extLst>
                  <a:ext uri="{FF2B5EF4-FFF2-40B4-BE49-F238E27FC236}">
                    <a16:creationId xmlns:a16="http://schemas.microsoft.com/office/drawing/2014/main" id="{348F2322-E617-7C16-0A74-5C6C94EDE61D}"/>
                  </a:ext>
                </a:extLst>
              </p:cNvPr>
              <p:cNvSpPr/>
              <p:nvPr/>
            </p:nvSpPr>
            <p:spPr>
              <a:xfrm>
                <a:off x="5715000" y="3029443"/>
                <a:ext cx="419100" cy="704360"/>
              </a:xfrm>
              <a:custGeom>
                <a:avLst/>
                <a:gdLst>
                  <a:gd name="connsiteX0" fmla="*/ 306404 w 419100"/>
                  <a:gd name="connsiteY0" fmla="*/ 0 h 704360"/>
                  <a:gd name="connsiteX1" fmla="*/ 302124 w 419100"/>
                  <a:gd name="connsiteY1" fmla="*/ 2589 h 704360"/>
                  <a:gd name="connsiteX2" fmla="*/ 282916 w 419100"/>
                  <a:gd name="connsiteY2" fmla="*/ 16344 h 704360"/>
                  <a:gd name="connsiteX3" fmla="*/ 295262 w 419100"/>
                  <a:gd name="connsiteY3" fmla="*/ 7660 h 704360"/>
                  <a:gd name="connsiteX4" fmla="*/ 400050 w 419100"/>
                  <a:gd name="connsiteY4" fmla="*/ 7660 h 704360"/>
                  <a:gd name="connsiteX5" fmla="*/ 419100 w 419100"/>
                  <a:gd name="connsiteY5" fmla="*/ 151907 h 704360"/>
                  <a:gd name="connsiteX6" fmla="*/ 323850 w 419100"/>
                  <a:gd name="connsiteY6" fmla="*/ 247157 h 704360"/>
                  <a:gd name="connsiteX7" fmla="*/ 228600 w 419100"/>
                  <a:gd name="connsiteY7" fmla="*/ 313363 h 704360"/>
                  <a:gd name="connsiteX8" fmla="*/ 228600 w 419100"/>
                  <a:gd name="connsiteY8" fmla="*/ 389706 h 704360"/>
                  <a:gd name="connsiteX9" fmla="*/ 302084 w 419100"/>
                  <a:gd name="connsiteY9" fmla="*/ 520083 h 704360"/>
                  <a:gd name="connsiteX10" fmla="*/ 402357 w 419100"/>
                  <a:gd name="connsiteY10" fmla="*/ 580778 h 704360"/>
                  <a:gd name="connsiteX11" fmla="*/ 190500 w 419100"/>
                  <a:gd name="connsiteY11" fmla="*/ 704361 h 704360"/>
                  <a:gd name="connsiteX12" fmla="*/ 149639 w 419100"/>
                  <a:gd name="connsiteY12" fmla="*/ 704361 h 704360"/>
                  <a:gd name="connsiteX13" fmla="*/ 73483 w 419100"/>
                  <a:gd name="connsiteY13" fmla="*/ 658264 h 704360"/>
                  <a:gd name="connsiteX14" fmla="*/ 0 w 419100"/>
                  <a:gd name="connsiteY14" fmla="*/ 527887 h 704360"/>
                  <a:gd name="connsiteX15" fmla="*/ 0 w 419100"/>
                  <a:gd name="connsiteY15" fmla="*/ 271170 h 704360"/>
                  <a:gd name="connsiteX16" fmla="*/ 73523 w 419100"/>
                  <a:gd name="connsiteY16" fmla="*/ 140770 h 704360"/>
                  <a:gd name="connsiteX17" fmla="*/ 302124 w 419100"/>
                  <a:gd name="connsiteY17" fmla="*/ 2495 h 704360"/>
                  <a:gd name="connsiteX18" fmla="*/ 306404 w 419100"/>
                  <a:gd name="connsiteY18" fmla="*/ 0 h 70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9100" h="704360">
                    <a:moveTo>
                      <a:pt x="306404" y="0"/>
                    </a:moveTo>
                    <a:lnTo>
                      <a:pt x="302124" y="2589"/>
                    </a:lnTo>
                    <a:cubicBezTo>
                      <a:pt x="295315" y="6708"/>
                      <a:pt x="288901" y="11313"/>
                      <a:pt x="282916" y="16344"/>
                    </a:cubicBezTo>
                    <a:lnTo>
                      <a:pt x="295262" y="7660"/>
                    </a:lnTo>
                    <a:lnTo>
                      <a:pt x="400050" y="7660"/>
                    </a:lnTo>
                    <a:lnTo>
                      <a:pt x="419100" y="151907"/>
                    </a:lnTo>
                    <a:lnTo>
                      <a:pt x="323850" y="247157"/>
                    </a:lnTo>
                    <a:lnTo>
                      <a:pt x="228600" y="313363"/>
                    </a:lnTo>
                    <a:lnTo>
                      <a:pt x="228600" y="389706"/>
                    </a:lnTo>
                    <a:cubicBezTo>
                      <a:pt x="228600" y="443027"/>
                      <a:pt x="256468" y="492471"/>
                      <a:pt x="302084" y="520083"/>
                    </a:cubicBezTo>
                    <a:lnTo>
                      <a:pt x="402357" y="580778"/>
                    </a:lnTo>
                    <a:lnTo>
                      <a:pt x="190500" y="704361"/>
                    </a:lnTo>
                    <a:lnTo>
                      <a:pt x="149639" y="704361"/>
                    </a:lnTo>
                    <a:lnTo>
                      <a:pt x="73483" y="658264"/>
                    </a:lnTo>
                    <a:cubicBezTo>
                      <a:pt x="27867" y="630653"/>
                      <a:pt x="0" y="581208"/>
                      <a:pt x="0" y="527887"/>
                    </a:cubicBezTo>
                    <a:lnTo>
                      <a:pt x="0" y="271170"/>
                    </a:lnTo>
                    <a:cubicBezTo>
                      <a:pt x="0" y="217832"/>
                      <a:pt x="27885" y="168376"/>
                      <a:pt x="73523" y="140770"/>
                    </a:cubicBezTo>
                    <a:lnTo>
                      <a:pt x="302124" y="2495"/>
                    </a:lnTo>
                    <a:cubicBezTo>
                      <a:pt x="303541" y="1639"/>
                      <a:pt x="304968" y="807"/>
                      <a:pt x="306404" y="0"/>
                    </a:cubicBezTo>
                    <a:close/>
                  </a:path>
                </a:pathLst>
              </a:custGeom>
              <a:solidFill>
                <a:srgbClr val="AE7FE2"/>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7" name="Freeform: Shape 56">
                <a:extLst>
                  <a:ext uri="{FF2B5EF4-FFF2-40B4-BE49-F238E27FC236}">
                    <a16:creationId xmlns:a16="http://schemas.microsoft.com/office/drawing/2014/main" id="{829A35CE-8F39-3B85-CE7B-D741FA7BCFFD}"/>
                  </a:ext>
                </a:extLst>
              </p:cNvPr>
              <p:cNvSpPr/>
              <p:nvPr/>
            </p:nvSpPr>
            <p:spPr>
              <a:xfrm>
                <a:off x="5715000" y="3029443"/>
                <a:ext cx="419100" cy="704360"/>
              </a:xfrm>
              <a:custGeom>
                <a:avLst/>
                <a:gdLst>
                  <a:gd name="connsiteX0" fmla="*/ 306404 w 419100"/>
                  <a:gd name="connsiteY0" fmla="*/ 0 h 704360"/>
                  <a:gd name="connsiteX1" fmla="*/ 302124 w 419100"/>
                  <a:gd name="connsiteY1" fmla="*/ 2589 h 704360"/>
                  <a:gd name="connsiteX2" fmla="*/ 282916 w 419100"/>
                  <a:gd name="connsiteY2" fmla="*/ 16344 h 704360"/>
                  <a:gd name="connsiteX3" fmla="*/ 295262 w 419100"/>
                  <a:gd name="connsiteY3" fmla="*/ 7660 h 704360"/>
                  <a:gd name="connsiteX4" fmla="*/ 400050 w 419100"/>
                  <a:gd name="connsiteY4" fmla="*/ 7660 h 704360"/>
                  <a:gd name="connsiteX5" fmla="*/ 419100 w 419100"/>
                  <a:gd name="connsiteY5" fmla="*/ 151907 h 704360"/>
                  <a:gd name="connsiteX6" fmla="*/ 323850 w 419100"/>
                  <a:gd name="connsiteY6" fmla="*/ 247157 h 704360"/>
                  <a:gd name="connsiteX7" fmla="*/ 228600 w 419100"/>
                  <a:gd name="connsiteY7" fmla="*/ 313363 h 704360"/>
                  <a:gd name="connsiteX8" fmla="*/ 228600 w 419100"/>
                  <a:gd name="connsiteY8" fmla="*/ 389706 h 704360"/>
                  <a:gd name="connsiteX9" fmla="*/ 302084 w 419100"/>
                  <a:gd name="connsiteY9" fmla="*/ 520083 h 704360"/>
                  <a:gd name="connsiteX10" fmla="*/ 402357 w 419100"/>
                  <a:gd name="connsiteY10" fmla="*/ 580778 h 704360"/>
                  <a:gd name="connsiteX11" fmla="*/ 190500 w 419100"/>
                  <a:gd name="connsiteY11" fmla="*/ 704361 h 704360"/>
                  <a:gd name="connsiteX12" fmla="*/ 149639 w 419100"/>
                  <a:gd name="connsiteY12" fmla="*/ 704361 h 704360"/>
                  <a:gd name="connsiteX13" fmla="*/ 73483 w 419100"/>
                  <a:gd name="connsiteY13" fmla="*/ 658264 h 704360"/>
                  <a:gd name="connsiteX14" fmla="*/ 0 w 419100"/>
                  <a:gd name="connsiteY14" fmla="*/ 527887 h 704360"/>
                  <a:gd name="connsiteX15" fmla="*/ 0 w 419100"/>
                  <a:gd name="connsiteY15" fmla="*/ 271170 h 704360"/>
                  <a:gd name="connsiteX16" fmla="*/ 73523 w 419100"/>
                  <a:gd name="connsiteY16" fmla="*/ 140770 h 704360"/>
                  <a:gd name="connsiteX17" fmla="*/ 302124 w 419100"/>
                  <a:gd name="connsiteY17" fmla="*/ 2495 h 704360"/>
                  <a:gd name="connsiteX18" fmla="*/ 306404 w 419100"/>
                  <a:gd name="connsiteY18" fmla="*/ 0 h 70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9100" h="704360">
                    <a:moveTo>
                      <a:pt x="306404" y="0"/>
                    </a:moveTo>
                    <a:lnTo>
                      <a:pt x="302124" y="2589"/>
                    </a:lnTo>
                    <a:cubicBezTo>
                      <a:pt x="295315" y="6708"/>
                      <a:pt x="288901" y="11313"/>
                      <a:pt x="282916" y="16344"/>
                    </a:cubicBezTo>
                    <a:lnTo>
                      <a:pt x="295262" y="7660"/>
                    </a:lnTo>
                    <a:lnTo>
                      <a:pt x="400050" y="7660"/>
                    </a:lnTo>
                    <a:lnTo>
                      <a:pt x="419100" y="151907"/>
                    </a:lnTo>
                    <a:lnTo>
                      <a:pt x="323850" y="247157"/>
                    </a:lnTo>
                    <a:lnTo>
                      <a:pt x="228600" y="313363"/>
                    </a:lnTo>
                    <a:lnTo>
                      <a:pt x="228600" y="389706"/>
                    </a:lnTo>
                    <a:cubicBezTo>
                      <a:pt x="228600" y="443027"/>
                      <a:pt x="256468" y="492471"/>
                      <a:pt x="302084" y="520083"/>
                    </a:cubicBezTo>
                    <a:lnTo>
                      <a:pt x="402357" y="580778"/>
                    </a:lnTo>
                    <a:lnTo>
                      <a:pt x="190500" y="704361"/>
                    </a:lnTo>
                    <a:lnTo>
                      <a:pt x="149639" y="704361"/>
                    </a:lnTo>
                    <a:lnTo>
                      <a:pt x="73483" y="658264"/>
                    </a:lnTo>
                    <a:cubicBezTo>
                      <a:pt x="27867" y="630653"/>
                      <a:pt x="0" y="581208"/>
                      <a:pt x="0" y="527887"/>
                    </a:cubicBezTo>
                    <a:lnTo>
                      <a:pt x="0" y="271170"/>
                    </a:lnTo>
                    <a:cubicBezTo>
                      <a:pt x="0" y="217832"/>
                      <a:pt x="27885" y="168376"/>
                      <a:pt x="73523" y="140770"/>
                    </a:cubicBezTo>
                    <a:lnTo>
                      <a:pt x="302124" y="2495"/>
                    </a:lnTo>
                    <a:cubicBezTo>
                      <a:pt x="303541" y="1639"/>
                      <a:pt x="304968" y="807"/>
                      <a:pt x="306404" y="0"/>
                    </a:cubicBezTo>
                    <a:close/>
                  </a:path>
                </a:pathLst>
              </a:custGeom>
              <a:gradFill>
                <a:gsLst>
                  <a:gs pos="0">
                    <a:srgbClr val="114A8B"/>
                  </a:gs>
                  <a:gs pos="50000">
                    <a:srgbClr val="0861AF">
                      <a:alpha val="49804"/>
                    </a:srgbClr>
                  </a:gs>
                  <a:gs pos="100000">
                    <a:srgbClr val="0078D4">
                      <a:alpha val="0"/>
                    </a:srgbClr>
                  </a:gs>
                </a:gsLst>
                <a:lin ang="14397836"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 name="Freeform: Shape 57">
                <a:extLst>
                  <a:ext uri="{FF2B5EF4-FFF2-40B4-BE49-F238E27FC236}">
                    <a16:creationId xmlns:a16="http://schemas.microsoft.com/office/drawing/2014/main" id="{CB28505F-695A-CCFF-E8E7-F0ED2C178546}"/>
                  </a:ext>
                </a:extLst>
              </p:cNvPr>
              <p:cNvSpPr/>
              <p:nvPr/>
            </p:nvSpPr>
            <p:spPr>
              <a:xfrm>
                <a:off x="5793783" y="3333750"/>
                <a:ext cx="683216" cy="514351"/>
              </a:xfrm>
              <a:custGeom>
                <a:avLst/>
                <a:gdLst>
                  <a:gd name="connsiteX0" fmla="*/ 454618 w 683216"/>
                  <a:gd name="connsiteY0" fmla="*/ 0 h 514351"/>
                  <a:gd name="connsiteX1" fmla="*/ 454618 w 683216"/>
                  <a:gd name="connsiteY1" fmla="*/ 85350 h 514351"/>
                  <a:gd name="connsiteX2" fmla="*/ 381135 w 683216"/>
                  <a:gd name="connsiteY2" fmla="*/ 215725 h 514351"/>
                  <a:gd name="connsiteX3" fmla="*/ 152535 w 683216"/>
                  <a:gd name="connsiteY3" fmla="*/ 354099 h 514351"/>
                  <a:gd name="connsiteX4" fmla="*/ 0 w 683216"/>
                  <a:gd name="connsiteY4" fmla="*/ 357163 h 514351"/>
                  <a:gd name="connsiteX5" fmla="*/ 223300 w 683216"/>
                  <a:gd name="connsiteY5" fmla="*/ 492327 h 514351"/>
                  <a:gd name="connsiteX6" fmla="*/ 381134 w 683216"/>
                  <a:gd name="connsiteY6" fmla="*/ 492327 h 514351"/>
                  <a:gd name="connsiteX7" fmla="*/ 609734 w 683216"/>
                  <a:gd name="connsiteY7" fmla="*/ 353955 h 514351"/>
                  <a:gd name="connsiteX8" fmla="*/ 683217 w 683216"/>
                  <a:gd name="connsiteY8" fmla="*/ 223579 h 514351"/>
                  <a:gd name="connsiteX9" fmla="*/ 683217 w 683216"/>
                  <a:gd name="connsiteY9" fmla="*/ 161924 h 514351"/>
                  <a:gd name="connsiteX10" fmla="*/ 664168 w 683216"/>
                  <a:gd name="connsiteY10" fmla="*/ 133350 h 514351"/>
                  <a:gd name="connsiteX11" fmla="*/ 454618 w 683216"/>
                  <a:gd name="connsiteY11" fmla="*/ 0 h 51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3216" h="514351">
                    <a:moveTo>
                      <a:pt x="454618" y="0"/>
                    </a:moveTo>
                    <a:lnTo>
                      <a:pt x="454618" y="85350"/>
                    </a:lnTo>
                    <a:cubicBezTo>
                      <a:pt x="454618" y="138671"/>
                      <a:pt x="426751" y="188114"/>
                      <a:pt x="381135" y="215725"/>
                    </a:cubicBezTo>
                    <a:lnTo>
                      <a:pt x="152535" y="354099"/>
                    </a:lnTo>
                    <a:cubicBezTo>
                      <a:pt x="105772" y="382404"/>
                      <a:pt x="47587" y="383426"/>
                      <a:pt x="0" y="357163"/>
                    </a:cubicBezTo>
                    <a:lnTo>
                      <a:pt x="223300" y="492327"/>
                    </a:lnTo>
                    <a:cubicBezTo>
                      <a:pt x="271814" y="521693"/>
                      <a:pt x="332621" y="521693"/>
                      <a:pt x="381134" y="492327"/>
                    </a:cubicBezTo>
                    <a:lnTo>
                      <a:pt x="609734" y="353955"/>
                    </a:lnTo>
                    <a:cubicBezTo>
                      <a:pt x="655350" y="326344"/>
                      <a:pt x="683217" y="276900"/>
                      <a:pt x="683217" y="223579"/>
                    </a:cubicBezTo>
                    <a:lnTo>
                      <a:pt x="683217" y="161924"/>
                    </a:lnTo>
                    <a:lnTo>
                      <a:pt x="664168" y="133350"/>
                    </a:lnTo>
                    <a:lnTo>
                      <a:pt x="454618" y="0"/>
                    </a:lnTo>
                    <a:close/>
                  </a:path>
                </a:pathLst>
              </a:custGeom>
              <a:solidFill>
                <a:srgbClr val="D59DFF"/>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 name="Freeform: Shape 58">
                <a:extLst>
                  <a:ext uri="{FF2B5EF4-FFF2-40B4-BE49-F238E27FC236}">
                    <a16:creationId xmlns:a16="http://schemas.microsoft.com/office/drawing/2014/main" id="{31C28869-B0A7-AE93-A4DD-873B9AAB9E9B}"/>
                  </a:ext>
                </a:extLst>
              </p:cNvPr>
              <p:cNvSpPr/>
              <p:nvPr/>
            </p:nvSpPr>
            <p:spPr>
              <a:xfrm>
                <a:off x="5793783" y="3333750"/>
                <a:ext cx="683216" cy="514351"/>
              </a:xfrm>
              <a:custGeom>
                <a:avLst/>
                <a:gdLst>
                  <a:gd name="connsiteX0" fmla="*/ 454618 w 683216"/>
                  <a:gd name="connsiteY0" fmla="*/ 0 h 514351"/>
                  <a:gd name="connsiteX1" fmla="*/ 454618 w 683216"/>
                  <a:gd name="connsiteY1" fmla="*/ 85350 h 514351"/>
                  <a:gd name="connsiteX2" fmla="*/ 381135 w 683216"/>
                  <a:gd name="connsiteY2" fmla="*/ 215725 h 514351"/>
                  <a:gd name="connsiteX3" fmla="*/ 152535 w 683216"/>
                  <a:gd name="connsiteY3" fmla="*/ 354099 h 514351"/>
                  <a:gd name="connsiteX4" fmla="*/ 0 w 683216"/>
                  <a:gd name="connsiteY4" fmla="*/ 357163 h 514351"/>
                  <a:gd name="connsiteX5" fmla="*/ 223300 w 683216"/>
                  <a:gd name="connsiteY5" fmla="*/ 492327 h 514351"/>
                  <a:gd name="connsiteX6" fmla="*/ 381134 w 683216"/>
                  <a:gd name="connsiteY6" fmla="*/ 492327 h 514351"/>
                  <a:gd name="connsiteX7" fmla="*/ 609734 w 683216"/>
                  <a:gd name="connsiteY7" fmla="*/ 353955 h 514351"/>
                  <a:gd name="connsiteX8" fmla="*/ 683217 w 683216"/>
                  <a:gd name="connsiteY8" fmla="*/ 223579 h 514351"/>
                  <a:gd name="connsiteX9" fmla="*/ 683217 w 683216"/>
                  <a:gd name="connsiteY9" fmla="*/ 161924 h 514351"/>
                  <a:gd name="connsiteX10" fmla="*/ 664168 w 683216"/>
                  <a:gd name="connsiteY10" fmla="*/ 133350 h 514351"/>
                  <a:gd name="connsiteX11" fmla="*/ 454618 w 683216"/>
                  <a:gd name="connsiteY11" fmla="*/ 0 h 51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3216" h="514351">
                    <a:moveTo>
                      <a:pt x="454618" y="0"/>
                    </a:moveTo>
                    <a:lnTo>
                      <a:pt x="454618" y="85350"/>
                    </a:lnTo>
                    <a:cubicBezTo>
                      <a:pt x="454618" y="138671"/>
                      <a:pt x="426751" y="188114"/>
                      <a:pt x="381135" y="215725"/>
                    </a:cubicBezTo>
                    <a:lnTo>
                      <a:pt x="152535" y="354099"/>
                    </a:lnTo>
                    <a:cubicBezTo>
                      <a:pt x="105772" y="382404"/>
                      <a:pt x="47587" y="383426"/>
                      <a:pt x="0" y="357163"/>
                    </a:cubicBezTo>
                    <a:lnTo>
                      <a:pt x="223300" y="492327"/>
                    </a:lnTo>
                    <a:cubicBezTo>
                      <a:pt x="271814" y="521693"/>
                      <a:pt x="332621" y="521693"/>
                      <a:pt x="381134" y="492327"/>
                    </a:cubicBezTo>
                    <a:lnTo>
                      <a:pt x="609734" y="353955"/>
                    </a:lnTo>
                    <a:cubicBezTo>
                      <a:pt x="655350" y="326344"/>
                      <a:pt x="683217" y="276900"/>
                      <a:pt x="683217" y="223579"/>
                    </a:cubicBezTo>
                    <a:lnTo>
                      <a:pt x="683217" y="161924"/>
                    </a:lnTo>
                    <a:lnTo>
                      <a:pt x="664168" y="133350"/>
                    </a:lnTo>
                    <a:lnTo>
                      <a:pt x="454618" y="0"/>
                    </a:lnTo>
                    <a:close/>
                  </a:path>
                </a:pathLst>
              </a:custGeom>
              <a:gradFill>
                <a:gsLst>
                  <a:gs pos="0">
                    <a:srgbClr val="493474"/>
                  </a:gs>
                  <a:gs pos="50000">
                    <a:srgbClr val="6A4D97">
                      <a:alpha val="49804"/>
                    </a:srgbClr>
                  </a:gs>
                  <a:gs pos="100000">
                    <a:srgbClr val="8C66BA">
                      <a:alpha val="0"/>
                    </a:srgbClr>
                  </a:gs>
                </a:gsLst>
                <a:lin ang="7493545"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 name="Freeform: Shape 59">
                <a:extLst>
                  <a:ext uri="{FF2B5EF4-FFF2-40B4-BE49-F238E27FC236}">
                    <a16:creationId xmlns:a16="http://schemas.microsoft.com/office/drawing/2014/main" id="{A17D519B-2D14-34F0-C962-0B434B1782C7}"/>
                  </a:ext>
                </a:extLst>
              </p:cNvPr>
              <p:cNvSpPr/>
              <p:nvPr/>
            </p:nvSpPr>
            <p:spPr>
              <a:xfrm>
                <a:off x="5943600" y="3009937"/>
                <a:ext cx="533400" cy="552384"/>
              </a:xfrm>
              <a:custGeom>
                <a:avLst/>
                <a:gdLst>
                  <a:gd name="connsiteX0" fmla="*/ 459877 w 533400"/>
                  <a:gd name="connsiteY0" fmla="*/ 160274 h 552384"/>
                  <a:gd name="connsiteX1" fmla="*/ 231277 w 533400"/>
                  <a:gd name="connsiteY1" fmla="*/ 21999 h 552384"/>
                  <a:gd name="connsiteX2" fmla="*/ 78065 w 533400"/>
                  <a:gd name="connsiteY2" fmla="*/ 19358 h 552384"/>
                  <a:gd name="connsiteX3" fmla="*/ 73524 w 533400"/>
                  <a:gd name="connsiteY3" fmla="*/ 22105 h 552384"/>
                  <a:gd name="connsiteX4" fmla="*/ 0 w 533400"/>
                  <a:gd name="connsiteY4" fmla="*/ 152506 h 552384"/>
                  <a:gd name="connsiteX5" fmla="*/ 0 w 533400"/>
                  <a:gd name="connsiteY5" fmla="*/ 333173 h 552384"/>
                  <a:gd name="connsiteX6" fmla="*/ 73524 w 533400"/>
                  <a:gd name="connsiteY6" fmla="*/ 288701 h 552384"/>
                  <a:gd name="connsiteX7" fmla="*/ 231277 w 533400"/>
                  <a:gd name="connsiteY7" fmla="*/ 288701 h 552384"/>
                  <a:gd name="connsiteX8" fmla="*/ 459877 w 533400"/>
                  <a:gd name="connsiteY8" fmla="*/ 426975 h 552384"/>
                  <a:gd name="connsiteX9" fmla="*/ 533319 w 533400"/>
                  <a:gd name="connsiteY9" fmla="*/ 552384 h 552384"/>
                  <a:gd name="connsiteX10" fmla="*/ 533400 w 533400"/>
                  <a:gd name="connsiteY10" fmla="*/ 547392 h 552384"/>
                  <a:gd name="connsiteX11" fmla="*/ 533400 w 533400"/>
                  <a:gd name="connsiteY11" fmla="*/ 290675 h 552384"/>
                  <a:gd name="connsiteX12" fmla="*/ 459877 w 533400"/>
                  <a:gd name="connsiteY12" fmla="*/ 160274 h 55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00" h="552384">
                    <a:moveTo>
                      <a:pt x="459877" y="160274"/>
                    </a:moveTo>
                    <a:lnTo>
                      <a:pt x="231277" y="21999"/>
                    </a:lnTo>
                    <a:cubicBezTo>
                      <a:pt x="184285" y="-6424"/>
                      <a:pt x="125771" y="-7305"/>
                      <a:pt x="78065" y="19358"/>
                    </a:cubicBezTo>
                    <a:lnTo>
                      <a:pt x="73524" y="22105"/>
                    </a:lnTo>
                    <a:cubicBezTo>
                      <a:pt x="27885" y="49711"/>
                      <a:pt x="0" y="99167"/>
                      <a:pt x="0" y="152506"/>
                    </a:cubicBezTo>
                    <a:lnTo>
                      <a:pt x="0" y="333173"/>
                    </a:lnTo>
                    <a:lnTo>
                      <a:pt x="73524" y="288701"/>
                    </a:lnTo>
                    <a:cubicBezTo>
                      <a:pt x="122017" y="259368"/>
                      <a:pt x="182783" y="259368"/>
                      <a:pt x="231277" y="288701"/>
                    </a:cubicBezTo>
                    <a:lnTo>
                      <a:pt x="459877" y="426975"/>
                    </a:lnTo>
                    <a:cubicBezTo>
                      <a:pt x="504088" y="453718"/>
                      <a:pt x="531639" y="500966"/>
                      <a:pt x="533319" y="552384"/>
                    </a:cubicBezTo>
                    <a:cubicBezTo>
                      <a:pt x="533373" y="550724"/>
                      <a:pt x="533400" y="549060"/>
                      <a:pt x="533400" y="547392"/>
                    </a:cubicBezTo>
                    <a:lnTo>
                      <a:pt x="533400" y="290675"/>
                    </a:lnTo>
                    <a:cubicBezTo>
                      <a:pt x="533400" y="237336"/>
                      <a:pt x="505516" y="187880"/>
                      <a:pt x="459877" y="160274"/>
                    </a:cubicBezTo>
                    <a:close/>
                  </a:path>
                </a:pathLst>
              </a:custGeom>
              <a:solidFill>
                <a:srgbClr val="50E6FF"/>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1" name="Freeform: Shape 60">
                <a:extLst>
                  <a:ext uri="{FF2B5EF4-FFF2-40B4-BE49-F238E27FC236}">
                    <a16:creationId xmlns:a16="http://schemas.microsoft.com/office/drawing/2014/main" id="{7B70612B-08AE-BA6A-F39F-B7187355A66D}"/>
                  </a:ext>
                </a:extLst>
              </p:cNvPr>
              <p:cNvSpPr/>
              <p:nvPr/>
            </p:nvSpPr>
            <p:spPr>
              <a:xfrm>
                <a:off x="5943600" y="3009937"/>
                <a:ext cx="533400" cy="552384"/>
              </a:xfrm>
              <a:custGeom>
                <a:avLst/>
                <a:gdLst>
                  <a:gd name="connsiteX0" fmla="*/ 459877 w 533400"/>
                  <a:gd name="connsiteY0" fmla="*/ 160274 h 552384"/>
                  <a:gd name="connsiteX1" fmla="*/ 231277 w 533400"/>
                  <a:gd name="connsiteY1" fmla="*/ 21999 h 552384"/>
                  <a:gd name="connsiteX2" fmla="*/ 78065 w 533400"/>
                  <a:gd name="connsiteY2" fmla="*/ 19358 h 552384"/>
                  <a:gd name="connsiteX3" fmla="*/ 73524 w 533400"/>
                  <a:gd name="connsiteY3" fmla="*/ 22105 h 552384"/>
                  <a:gd name="connsiteX4" fmla="*/ 0 w 533400"/>
                  <a:gd name="connsiteY4" fmla="*/ 152506 h 552384"/>
                  <a:gd name="connsiteX5" fmla="*/ 0 w 533400"/>
                  <a:gd name="connsiteY5" fmla="*/ 333173 h 552384"/>
                  <a:gd name="connsiteX6" fmla="*/ 73524 w 533400"/>
                  <a:gd name="connsiteY6" fmla="*/ 288701 h 552384"/>
                  <a:gd name="connsiteX7" fmla="*/ 231277 w 533400"/>
                  <a:gd name="connsiteY7" fmla="*/ 288701 h 552384"/>
                  <a:gd name="connsiteX8" fmla="*/ 459877 w 533400"/>
                  <a:gd name="connsiteY8" fmla="*/ 426975 h 552384"/>
                  <a:gd name="connsiteX9" fmla="*/ 533319 w 533400"/>
                  <a:gd name="connsiteY9" fmla="*/ 552384 h 552384"/>
                  <a:gd name="connsiteX10" fmla="*/ 533400 w 533400"/>
                  <a:gd name="connsiteY10" fmla="*/ 547392 h 552384"/>
                  <a:gd name="connsiteX11" fmla="*/ 533400 w 533400"/>
                  <a:gd name="connsiteY11" fmla="*/ 290675 h 552384"/>
                  <a:gd name="connsiteX12" fmla="*/ 459877 w 533400"/>
                  <a:gd name="connsiteY12" fmla="*/ 160274 h 55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00" h="552384">
                    <a:moveTo>
                      <a:pt x="459877" y="160274"/>
                    </a:moveTo>
                    <a:lnTo>
                      <a:pt x="231277" y="21999"/>
                    </a:lnTo>
                    <a:cubicBezTo>
                      <a:pt x="184285" y="-6424"/>
                      <a:pt x="125771" y="-7305"/>
                      <a:pt x="78065" y="19358"/>
                    </a:cubicBezTo>
                    <a:lnTo>
                      <a:pt x="73524" y="22105"/>
                    </a:lnTo>
                    <a:cubicBezTo>
                      <a:pt x="27885" y="49711"/>
                      <a:pt x="0" y="99167"/>
                      <a:pt x="0" y="152506"/>
                    </a:cubicBezTo>
                    <a:lnTo>
                      <a:pt x="0" y="333173"/>
                    </a:lnTo>
                    <a:lnTo>
                      <a:pt x="73524" y="288701"/>
                    </a:lnTo>
                    <a:cubicBezTo>
                      <a:pt x="122017" y="259368"/>
                      <a:pt x="182783" y="259368"/>
                      <a:pt x="231277" y="288701"/>
                    </a:cubicBezTo>
                    <a:lnTo>
                      <a:pt x="459877" y="426975"/>
                    </a:lnTo>
                    <a:cubicBezTo>
                      <a:pt x="504088" y="453718"/>
                      <a:pt x="531639" y="500966"/>
                      <a:pt x="533319" y="552384"/>
                    </a:cubicBezTo>
                    <a:cubicBezTo>
                      <a:pt x="533373" y="550724"/>
                      <a:pt x="533400" y="549060"/>
                      <a:pt x="533400" y="547392"/>
                    </a:cubicBezTo>
                    <a:lnTo>
                      <a:pt x="533400" y="290675"/>
                    </a:lnTo>
                    <a:cubicBezTo>
                      <a:pt x="533400" y="237336"/>
                      <a:pt x="505516" y="187880"/>
                      <a:pt x="459877" y="160274"/>
                    </a:cubicBezTo>
                    <a:close/>
                  </a:path>
                </a:pathLst>
              </a:custGeom>
              <a:gradFill>
                <a:gsLst>
                  <a:gs pos="0">
                    <a:srgbClr val="2D3F80"/>
                  </a:gs>
                  <a:gs pos="50000">
                    <a:srgbClr val="3856A6">
                      <a:alpha val="49804"/>
                    </a:srgbClr>
                  </a:gs>
                  <a:gs pos="100000">
                    <a:srgbClr val="436DCD">
                      <a:alpha val="0"/>
                    </a:srgbClr>
                  </a:gs>
                </a:gsLst>
                <a:lin ang="0"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 name="Freeform: Shape 62">
                <a:extLst>
                  <a:ext uri="{FF2B5EF4-FFF2-40B4-BE49-F238E27FC236}">
                    <a16:creationId xmlns:a16="http://schemas.microsoft.com/office/drawing/2014/main" id="{3FA5D52A-BB9F-0F50-494A-484B37567DD0}"/>
                  </a:ext>
                </a:extLst>
              </p:cNvPr>
              <p:cNvSpPr/>
              <p:nvPr/>
            </p:nvSpPr>
            <p:spPr>
              <a:xfrm>
                <a:off x="5715081" y="3562319"/>
                <a:ext cx="9525" cy="0"/>
              </a:xfrm>
              <a:custGeom>
                <a:avLst/>
                <a:gdLst>
                  <a:gd name="connsiteX0" fmla="*/ 0 w 9525"/>
                  <a:gd name="connsiteY0" fmla="*/ 0 h 0"/>
                  <a:gd name="connsiteX1" fmla="*/ 0 w 9525"/>
                  <a:gd name="connsiteY1" fmla="*/ 0 h 0"/>
                  <a:gd name="connsiteX2" fmla="*/ 0 w 9525"/>
                  <a:gd name="connsiteY2" fmla="*/ 0 h 0"/>
                </a:gdLst>
                <a:ahLst/>
                <a:cxnLst>
                  <a:cxn ang="0">
                    <a:pos x="connsiteX0" y="connsiteY0"/>
                  </a:cxn>
                  <a:cxn ang="0">
                    <a:pos x="connsiteX1" y="connsiteY1"/>
                  </a:cxn>
                  <a:cxn ang="0">
                    <a:pos x="connsiteX2" y="connsiteY2"/>
                  </a:cxn>
                </a:cxnLst>
                <a:rect l="l" t="t" r="r" b="b"/>
                <a:pathLst>
                  <a:path w="9525">
                    <a:moveTo>
                      <a:pt x="0" y="0"/>
                    </a:moveTo>
                    <a:cubicBezTo>
                      <a:pt x="0" y="1"/>
                      <a:pt x="0" y="0"/>
                      <a:pt x="0" y="0"/>
                    </a:cubicBezTo>
                    <a:lnTo>
                      <a:pt x="0" y="0"/>
                    </a:lnTo>
                    <a:close/>
                  </a:path>
                </a:pathLst>
              </a:custGeom>
              <a:solidFill>
                <a:srgbClr val="50E6FF"/>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8" name="Freeform: Shape 447">
                <a:extLst>
                  <a:ext uri="{FF2B5EF4-FFF2-40B4-BE49-F238E27FC236}">
                    <a16:creationId xmlns:a16="http://schemas.microsoft.com/office/drawing/2014/main" id="{C1982EE9-E4BA-524D-B79E-2D0AB63AE6D4}"/>
                  </a:ext>
                </a:extLst>
              </p:cNvPr>
              <p:cNvSpPr/>
              <p:nvPr/>
            </p:nvSpPr>
            <p:spPr>
              <a:xfrm>
                <a:off x="5715081" y="3562319"/>
                <a:ext cx="9525" cy="0"/>
              </a:xfrm>
              <a:custGeom>
                <a:avLst/>
                <a:gdLst>
                  <a:gd name="connsiteX0" fmla="*/ 0 w 9525"/>
                  <a:gd name="connsiteY0" fmla="*/ 0 h 0"/>
                  <a:gd name="connsiteX1" fmla="*/ 0 w 9525"/>
                  <a:gd name="connsiteY1" fmla="*/ 0 h 0"/>
                  <a:gd name="connsiteX2" fmla="*/ 0 w 9525"/>
                  <a:gd name="connsiteY2" fmla="*/ 0 h 0"/>
                </a:gdLst>
                <a:ahLst/>
                <a:cxnLst>
                  <a:cxn ang="0">
                    <a:pos x="connsiteX0" y="connsiteY0"/>
                  </a:cxn>
                  <a:cxn ang="0">
                    <a:pos x="connsiteX1" y="connsiteY1"/>
                  </a:cxn>
                  <a:cxn ang="0">
                    <a:pos x="connsiteX2" y="connsiteY2"/>
                  </a:cxn>
                </a:cxnLst>
                <a:rect l="l" t="t" r="r" b="b"/>
                <a:pathLst>
                  <a:path w="9525">
                    <a:moveTo>
                      <a:pt x="0" y="0"/>
                    </a:moveTo>
                    <a:cubicBezTo>
                      <a:pt x="0" y="1"/>
                      <a:pt x="0" y="0"/>
                      <a:pt x="0" y="0"/>
                    </a:cubicBezTo>
                    <a:lnTo>
                      <a:pt x="0" y="0"/>
                    </a:lnTo>
                    <a:close/>
                  </a:path>
                </a:pathLst>
              </a:custGeom>
              <a:gradFill>
                <a:gsLst>
                  <a:gs pos="0">
                    <a:srgbClr val="2D3F80"/>
                  </a:gs>
                  <a:gs pos="50000">
                    <a:srgbClr val="3856A6">
                      <a:alpha val="49804"/>
                    </a:srgbClr>
                  </a:gs>
                  <a:gs pos="100000">
                    <a:srgbClr val="436DCD">
                      <a:alpha val="0"/>
                    </a:srgbClr>
                  </a:gs>
                </a:gsLst>
                <a:lin ang="0"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8" name="Group 47">
              <a:extLst>
                <a:ext uri="{FF2B5EF4-FFF2-40B4-BE49-F238E27FC236}">
                  <a16:creationId xmlns:a16="http://schemas.microsoft.com/office/drawing/2014/main" id="{E67676B9-D90A-0AED-F850-ED60D7598993}"/>
                </a:ext>
              </a:extLst>
            </p:cNvPr>
            <p:cNvGrpSpPr/>
            <p:nvPr/>
          </p:nvGrpSpPr>
          <p:grpSpPr>
            <a:xfrm>
              <a:off x="7026776" y="4208167"/>
              <a:ext cx="267796" cy="64881"/>
              <a:chOff x="5794173" y="4338753"/>
              <a:chExt cx="267796" cy="64881"/>
            </a:xfrm>
          </p:grpSpPr>
          <p:sp>
            <p:nvSpPr>
              <p:cNvPr id="51" name="Oval 50">
                <a:extLst>
                  <a:ext uri="{FF2B5EF4-FFF2-40B4-BE49-F238E27FC236}">
                    <a16:creationId xmlns:a16="http://schemas.microsoft.com/office/drawing/2014/main" id="{91CE3A3B-2C18-347E-36A8-741213B20411}"/>
                  </a:ext>
                </a:extLst>
              </p:cNvPr>
              <p:cNvSpPr/>
              <p:nvPr/>
            </p:nvSpPr>
            <p:spPr bwMode="auto">
              <a:xfrm>
                <a:off x="5794173" y="4338753"/>
                <a:ext cx="64882" cy="64881"/>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2" name="Oval 51">
                <a:extLst>
                  <a:ext uri="{FF2B5EF4-FFF2-40B4-BE49-F238E27FC236}">
                    <a16:creationId xmlns:a16="http://schemas.microsoft.com/office/drawing/2014/main" id="{7C5F7972-A682-92A4-E2DE-6C3C417FC6A4}"/>
                  </a:ext>
                </a:extLst>
              </p:cNvPr>
              <p:cNvSpPr/>
              <p:nvPr/>
            </p:nvSpPr>
            <p:spPr bwMode="auto">
              <a:xfrm>
                <a:off x="5895665" y="4338753"/>
                <a:ext cx="64882" cy="64881"/>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4" name="Oval 53">
                <a:extLst>
                  <a:ext uri="{FF2B5EF4-FFF2-40B4-BE49-F238E27FC236}">
                    <a16:creationId xmlns:a16="http://schemas.microsoft.com/office/drawing/2014/main" id="{FE2BBAD7-A1BB-AF39-3E56-23AD94DD774E}"/>
                  </a:ext>
                </a:extLst>
              </p:cNvPr>
              <p:cNvSpPr/>
              <p:nvPr/>
            </p:nvSpPr>
            <p:spPr bwMode="auto">
              <a:xfrm>
                <a:off x="5997087" y="4338753"/>
                <a:ext cx="64882" cy="64881"/>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spTree>
    <p:extLst>
      <p:ext uri="{BB962C8B-B14F-4D97-AF65-F5344CB8AC3E}">
        <p14:creationId xmlns:p14="http://schemas.microsoft.com/office/powerpoint/2010/main" val="6003220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7"/>
                                        </p:tgtEl>
                                        <p:attrNameLst>
                                          <p:attrName>style.visibility</p:attrName>
                                        </p:attrNameLst>
                                      </p:cBhvr>
                                      <p:to>
                                        <p:strVal val="visible"/>
                                      </p:to>
                                    </p:set>
                                    <p:animEffect transition="in" filter="wipe(left)">
                                      <p:cBhvr>
                                        <p:cTn id="7" dur="500"/>
                                        <p:tgtEl>
                                          <p:spTgt spid="47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11"/>
                                        </p:tgtEl>
                                        <p:attrNameLst>
                                          <p:attrName>style.visibility</p:attrName>
                                        </p:attrNameLst>
                                      </p:cBhvr>
                                      <p:to>
                                        <p:strVal val="visible"/>
                                      </p:to>
                                    </p:set>
                                    <p:animEffect transition="in" filter="wipe(left)">
                                      <p:cBhvr>
                                        <p:cTn id="11" dur="500"/>
                                        <p:tgtEl>
                                          <p:spTgt spid="611"/>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wipe(down)">
                                      <p:cBhvr>
                                        <p:cTn id="15" dur="500"/>
                                        <p:tgtEl>
                                          <p:spTgt spid="40"/>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500"/>
                                        <p:tgtEl>
                                          <p:spTgt spid="50"/>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82"/>
                                        </p:tgtEl>
                                        <p:attrNameLst>
                                          <p:attrName>style.visibility</p:attrName>
                                        </p:attrNameLst>
                                      </p:cBhvr>
                                      <p:to>
                                        <p:strVal val="visible"/>
                                      </p:to>
                                    </p:set>
                                    <p:animEffect transition="in" filter="fade">
                                      <p:cBhvr>
                                        <p:cTn id="23" dur="500"/>
                                        <p:tgtEl>
                                          <p:spTgt spid="82"/>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fade">
                                      <p:cBhvr>
                                        <p:cTn id="31" dur="500"/>
                                        <p:tgtEl>
                                          <p:spTgt spid="92"/>
                                        </p:tgtEl>
                                      </p:cBhvr>
                                    </p:animEffect>
                                  </p:childTnLst>
                                </p:cTn>
                              </p:par>
                              <p:par>
                                <p:cTn id="32" presetID="10" presetClass="entr" presetSubtype="0" fill="hold"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nodeType="withEffect">
                                  <p:stCondLst>
                                    <p:cond delay="0"/>
                                  </p:stCondLst>
                                  <p:childTnLst>
                                    <p:set>
                                      <p:cBhvr>
                                        <p:cTn id="36" dur="1" fill="hold">
                                          <p:stCondLst>
                                            <p:cond delay="0"/>
                                          </p:stCondLst>
                                        </p:cTn>
                                        <p:tgtEl>
                                          <p:spTgt spid="288"/>
                                        </p:tgtEl>
                                        <p:attrNameLst>
                                          <p:attrName>style.visibility</p:attrName>
                                        </p:attrNameLst>
                                      </p:cBhvr>
                                      <p:to>
                                        <p:strVal val="visible"/>
                                      </p:to>
                                    </p:set>
                                    <p:animEffect transition="in" filter="fade">
                                      <p:cBhvr>
                                        <p:cTn id="37" dur="500"/>
                                        <p:tgtEl>
                                          <p:spTgt spid="288"/>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2092"/>
                                        </p:tgtEl>
                                        <p:attrNameLst>
                                          <p:attrName>style.visibility</p:attrName>
                                        </p:attrNameLst>
                                      </p:cBhvr>
                                      <p:to>
                                        <p:strVal val="visible"/>
                                      </p:to>
                                    </p:set>
                                    <p:animEffect transition="in" filter="fade">
                                      <p:cBhvr>
                                        <p:cTn id="40" dur="500"/>
                                        <p:tgtEl>
                                          <p:spTgt spid="2092"/>
                                        </p:tgtEl>
                                      </p:cBhvr>
                                    </p:animEffect>
                                  </p:childTnLst>
                                </p:cTn>
                              </p:par>
                              <p:par>
                                <p:cTn id="41" presetID="16" presetClass="entr" presetSubtype="37" fill="hold" nodeType="withEffect">
                                  <p:stCondLst>
                                    <p:cond delay="500"/>
                                  </p:stCondLst>
                                  <p:childTnLst>
                                    <p:set>
                                      <p:cBhvr>
                                        <p:cTn id="42" dur="1" fill="hold">
                                          <p:stCondLst>
                                            <p:cond delay="0"/>
                                          </p:stCondLst>
                                        </p:cTn>
                                        <p:tgtEl>
                                          <p:spTgt spid="283"/>
                                        </p:tgtEl>
                                        <p:attrNameLst>
                                          <p:attrName>style.visibility</p:attrName>
                                        </p:attrNameLst>
                                      </p:cBhvr>
                                      <p:to>
                                        <p:strVal val="visible"/>
                                      </p:to>
                                    </p:set>
                                    <p:animEffect transition="in" filter="barn(outVertical)">
                                      <p:cBhvr>
                                        <p:cTn id="43" dur="500"/>
                                        <p:tgtEl>
                                          <p:spTgt spid="283"/>
                                        </p:tgtEl>
                                      </p:cBhvr>
                                    </p:animEffect>
                                  </p:childTnLst>
                                </p:cTn>
                              </p:par>
                              <p:par>
                                <p:cTn id="44" presetID="10" presetClass="entr" presetSubtype="0" fill="hold" nodeType="withEffect">
                                  <p:stCondLst>
                                    <p:cond delay="50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500"/>
                                        <p:tgtEl>
                                          <p:spTgt spid="19"/>
                                        </p:tgtEl>
                                      </p:cBhvr>
                                    </p:animEffect>
                                  </p:childTnLst>
                                </p:cTn>
                              </p:par>
                              <p:par>
                                <p:cTn id="47" presetID="22" presetClass="entr" presetSubtype="8" fill="hold" nodeType="withEffect">
                                  <p:stCondLst>
                                    <p:cond delay="750"/>
                                  </p:stCondLst>
                                  <p:childTnLst>
                                    <p:set>
                                      <p:cBhvr>
                                        <p:cTn id="48" dur="1" fill="hold">
                                          <p:stCondLst>
                                            <p:cond delay="0"/>
                                          </p:stCondLst>
                                        </p:cTn>
                                        <p:tgtEl>
                                          <p:spTgt spid="10"/>
                                        </p:tgtEl>
                                        <p:attrNameLst>
                                          <p:attrName>style.visibility</p:attrName>
                                        </p:attrNameLst>
                                      </p:cBhvr>
                                      <p:to>
                                        <p:strVal val="visible"/>
                                      </p:to>
                                    </p:set>
                                    <p:animEffect transition="in" filter="wipe(left)">
                                      <p:cBhvr>
                                        <p:cTn id="49" dur="500"/>
                                        <p:tgtEl>
                                          <p:spTgt spid="10"/>
                                        </p:tgtEl>
                                      </p:cBhvr>
                                    </p:animEffect>
                                  </p:childTnLst>
                                </p:cTn>
                              </p:par>
                              <p:par>
                                <p:cTn id="50" presetID="10" presetClass="entr" presetSubtype="0" fill="hold" nodeType="withEffect">
                                  <p:stCondLst>
                                    <p:cond delay="1000"/>
                                  </p:stCondLst>
                                  <p:childTnLst>
                                    <p:set>
                                      <p:cBhvr>
                                        <p:cTn id="51" dur="1" fill="hold">
                                          <p:stCondLst>
                                            <p:cond delay="0"/>
                                          </p:stCondLst>
                                        </p:cTn>
                                        <p:tgtEl>
                                          <p:spTgt spid="17"/>
                                        </p:tgtEl>
                                        <p:attrNameLst>
                                          <p:attrName>style.visibility</p:attrName>
                                        </p:attrNameLst>
                                      </p:cBhvr>
                                      <p:to>
                                        <p:strVal val="visible"/>
                                      </p:to>
                                    </p:set>
                                    <p:animEffect transition="in" filter="fade">
                                      <p:cBhvr>
                                        <p:cTn id="52" dur="500"/>
                                        <p:tgtEl>
                                          <p:spTgt spid="17"/>
                                        </p:tgtEl>
                                      </p:cBhvr>
                                    </p:animEffect>
                                  </p:childTnLst>
                                </p:cTn>
                              </p:par>
                              <p:par>
                                <p:cTn id="53" presetID="10" presetClass="entr" presetSubtype="0" fill="hold" nodeType="withEffect">
                                  <p:stCondLst>
                                    <p:cond delay="1250"/>
                                  </p:stCondLst>
                                  <p:childTnLst>
                                    <p:set>
                                      <p:cBhvr>
                                        <p:cTn id="54" dur="1" fill="hold">
                                          <p:stCondLst>
                                            <p:cond delay="0"/>
                                          </p:stCondLst>
                                        </p:cTn>
                                        <p:tgtEl>
                                          <p:spTgt spid="18"/>
                                        </p:tgtEl>
                                        <p:attrNameLst>
                                          <p:attrName>style.visibility</p:attrName>
                                        </p:attrNameLst>
                                      </p:cBhvr>
                                      <p:to>
                                        <p:strVal val="visible"/>
                                      </p:to>
                                    </p:set>
                                    <p:animEffect transition="in" filter="fade">
                                      <p:cBhvr>
                                        <p:cTn id="55" dur="500"/>
                                        <p:tgtEl>
                                          <p:spTgt spid="18"/>
                                        </p:tgtEl>
                                      </p:cBhvr>
                                    </p:animEffect>
                                  </p:childTnLst>
                                </p:cTn>
                              </p:par>
                              <p:par>
                                <p:cTn id="56" presetID="10" presetClass="entr" presetSubtype="0" fill="hold" grpId="0" nodeType="withEffect">
                                  <p:stCondLst>
                                    <p:cond delay="1750"/>
                                  </p:stCondLst>
                                  <p:childTnLst>
                                    <p:set>
                                      <p:cBhvr>
                                        <p:cTn id="57" dur="1" fill="hold">
                                          <p:stCondLst>
                                            <p:cond delay="0"/>
                                          </p:stCondLst>
                                        </p:cTn>
                                        <p:tgtEl>
                                          <p:spTgt spid="167"/>
                                        </p:tgtEl>
                                        <p:attrNameLst>
                                          <p:attrName>style.visibility</p:attrName>
                                        </p:attrNameLst>
                                      </p:cBhvr>
                                      <p:to>
                                        <p:strVal val="visible"/>
                                      </p:to>
                                    </p:set>
                                    <p:animEffect transition="in" filter="fade">
                                      <p:cBhvr>
                                        <p:cTn id="58" dur="500"/>
                                        <p:tgtEl>
                                          <p:spTgt spid="167"/>
                                        </p:tgtEl>
                                      </p:cBhvr>
                                    </p:animEffect>
                                  </p:childTnLst>
                                </p:cTn>
                              </p:par>
                              <p:par>
                                <p:cTn id="59" presetID="22" presetClass="entr" presetSubtype="1" fill="hold" nodeType="withEffect">
                                  <p:stCondLst>
                                    <p:cond delay="1750"/>
                                  </p:stCondLst>
                                  <p:childTnLst>
                                    <p:set>
                                      <p:cBhvr>
                                        <p:cTn id="60" dur="1" fill="hold">
                                          <p:stCondLst>
                                            <p:cond delay="0"/>
                                          </p:stCondLst>
                                        </p:cTn>
                                        <p:tgtEl>
                                          <p:spTgt spid="271"/>
                                        </p:tgtEl>
                                        <p:attrNameLst>
                                          <p:attrName>style.visibility</p:attrName>
                                        </p:attrNameLst>
                                      </p:cBhvr>
                                      <p:to>
                                        <p:strVal val="visible"/>
                                      </p:to>
                                    </p:set>
                                    <p:animEffect transition="in" filter="wipe(up)">
                                      <p:cBhvr>
                                        <p:cTn id="61" dur="250"/>
                                        <p:tgtEl>
                                          <p:spTgt spid="271"/>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4" fill="hold" nodeType="clickEffect">
                                  <p:stCondLst>
                                    <p:cond delay="0"/>
                                  </p:stCondLst>
                                  <p:childTnLst>
                                    <p:set>
                                      <p:cBhvr>
                                        <p:cTn id="65" dur="1" fill="hold">
                                          <p:stCondLst>
                                            <p:cond delay="0"/>
                                          </p:stCondLst>
                                        </p:cTn>
                                        <p:tgtEl>
                                          <p:spTgt spid="177"/>
                                        </p:tgtEl>
                                        <p:attrNameLst>
                                          <p:attrName>style.visibility</p:attrName>
                                        </p:attrNameLst>
                                      </p:cBhvr>
                                      <p:to>
                                        <p:strVal val="visible"/>
                                      </p:to>
                                    </p:set>
                                    <p:animEffect transition="in" filter="wipe(down)">
                                      <p:cBhvr>
                                        <p:cTn id="66" dur="1000"/>
                                        <p:tgtEl>
                                          <p:spTgt spid="177"/>
                                        </p:tgtEl>
                                      </p:cBhvr>
                                    </p:animEffect>
                                  </p:childTnLst>
                                </p:cTn>
                              </p:par>
                            </p:childTnLst>
                          </p:cTn>
                        </p:par>
                        <p:par>
                          <p:cTn id="67" fill="hold">
                            <p:stCondLst>
                              <p:cond delay="1000"/>
                            </p:stCondLst>
                            <p:childTnLst>
                              <p:par>
                                <p:cTn id="68" presetID="10" presetClass="entr" presetSubtype="0" fill="hold" nodeType="afterEffect">
                                  <p:stCondLst>
                                    <p:cond delay="0"/>
                                  </p:stCondLst>
                                  <p:childTnLst>
                                    <p:set>
                                      <p:cBhvr>
                                        <p:cTn id="69" dur="1" fill="hold">
                                          <p:stCondLst>
                                            <p:cond delay="0"/>
                                          </p:stCondLst>
                                        </p:cTn>
                                        <p:tgtEl>
                                          <p:spTgt spid="94"/>
                                        </p:tgtEl>
                                        <p:attrNameLst>
                                          <p:attrName>style.visibility</p:attrName>
                                        </p:attrNameLst>
                                      </p:cBhvr>
                                      <p:to>
                                        <p:strVal val="visible"/>
                                      </p:to>
                                    </p:set>
                                    <p:animEffect transition="in" filter="fade">
                                      <p:cBhvr>
                                        <p:cTn id="70" dur="500"/>
                                        <p:tgtEl>
                                          <p:spTgt spid="94"/>
                                        </p:tgtEl>
                                      </p:cBhvr>
                                    </p:animEffect>
                                  </p:childTnLst>
                                </p:cTn>
                              </p:par>
                            </p:childTnLst>
                          </p:cTn>
                        </p:par>
                        <p:par>
                          <p:cTn id="71" fill="hold">
                            <p:stCondLst>
                              <p:cond delay="1500"/>
                            </p:stCondLst>
                            <p:childTnLst>
                              <p:par>
                                <p:cTn id="72" presetID="47" presetClass="entr" presetSubtype="0" fill="hold" grpId="0" nodeType="afterEffect">
                                  <p:stCondLst>
                                    <p:cond delay="0"/>
                                  </p:stCondLst>
                                  <p:childTnLst>
                                    <p:set>
                                      <p:cBhvr>
                                        <p:cTn id="73" dur="1" fill="hold">
                                          <p:stCondLst>
                                            <p:cond delay="0"/>
                                          </p:stCondLst>
                                        </p:cTn>
                                        <p:tgtEl>
                                          <p:spTgt spid="91"/>
                                        </p:tgtEl>
                                        <p:attrNameLst>
                                          <p:attrName>style.visibility</p:attrName>
                                        </p:attrNameLst>
                                      </p:cBhvr>
                                      <p:to>
                                        <p:strVal val="visible"/>
                                      </p:to>
                                    </p:set>
                                    <p:animEffect transition="in" filter="fade">
                                      <p:cBhvr>
                                        <p:cTn id="74" dur="750"/>
                                        <p:tgtEl>
                                          <p:spTgt spid="91"/>
                                        </p:tgtEl>
                                      </p:cBhvr>
                                    </p:animEffect>
                                    <p:anim calcmode="lin" valueType="num">
                                      <p:cBhvr>
                                        <p:cTn id="75" dur="750" fill="hold"/>
                                        <p:tgtEl>
                                          <p:spTgt spid="91"/>
                                        </p:tgtEl>
                                        <p:attrNameLst>
                                          <p:attrName>ppt_x</p:attrName>
                                        </p:attrNameLst>
                                      </p:cBhvr>
                                      <p:tavLst>
                                        <p:tav tm="0">
                                          <p:val>
                                            <p:strVal val="#ppt_x"/>
                                          </p:val>
                                        </p:tav>
                                        <p:tav tm="100000">
                                          <p:val>
                                            <p:strVal val="#ppt_x"/>
                                          </p:val>
                                        </p:tav>
                                      </p:tavLst>
                                    </p:anim>
                                    <p:anim calcmode="lin" valueType="num">
                                      <p:cBhvr>
                                        <p:cTn id="76" dur="750" fill="hold"/>
                                        <p:tgtEl>
                                          <p:spTgt spid="91"/>
                                        </p:tgtEl>
                                        <p:attrNameLst>
                                          <p:attrName>ppt_y</p:attrName>
                                        </p:attrNameLst>
                                      </p:cBhvr>
                                      <p:tavLst>
                                        <p:tav tm="0">
                                          <p:val>
                                            <p:strVal val="#ppt_y-.1"/>
                                          </p:val>
                                        </p:tav>
                                        <p:tav tm="100000">
                                          <p:val>
                                            <p:strVal val="#ppt_y"/>
                                          </p:val>
                                        </p:tav>
                                      </p:tavLst>
                                    </p:anim>
                                  </p:childTnLst>
                                </p:cTn>
                              </p:par>
                              <p:par>
                                <p:cTn id="77" presetID="47" presetClass="entr" presetSubtype="0" fill="hold" nodeType="withEffect">
                                  <p:stCondLst>
                                    <p:cond delay="0"/>
                                  </p:stCondLst>
                                  <p:childTnLst>
                                    <p:set>
                                      <p:cBhvr>
                                        <p:cTn id="78" dur="1" fill="hold">
                                          <p:stCondLst>
                                            <p:cond delay="0"/>
                                          </p:stCondLst>
                                        </p:cTn>
                                        <p:tgtEl>
                                          <p:spTgt spid="107"/>
                                        </p:tgtEl>
                                        <p:attrNameLst>
                                          <p:attrName>style.visibility</p:attrName>
                                        </p:attrNameLst>
                                      </p:cBhvr>
                                      <p:to>
                                        <p:strVal val="visible"/>
                                      </p:to>
                                    </p:set>
                                    <p:animEffect transition="in" filter="fade">
                                      <p:cBhvr>
                                        <p:cTn id="79" dur="750"/>
                                        <p:tgtEl>
                                          <p:spTgt spid="107"/>
                                        </p:tgtEl>
                                      </p:cBhvr>
                                    </p:animEffect>
                                    <p:anim calcmode="lin" valueType="num">
                                      <p:cBhvr>
                                        <p:cTn id="80" dur="750" fill="hold"/>
                                        <p:tgtEl>
                                          <p:spTgt spid="107"/>
                                        </p:tgtEl>
                                        <p:attrNameLst>
                                          <p:attrName>ppt_x</p:attrName>
                                        </p:attrNameLst>
                                      </p:cBhvr>
                                      <p:tavLst>
                                        <p:tav tm="0">
                                          <p:val>
                                            <p:strVal val="#ppt_x"/>
                                          </p:val>
                                        </p:tav>
                                        <p:tav tm="100000">
                                          <p:val>
                                            <p:strVal val="#ppt_x"/>
                                          </p:val>
                                        </p:tav>
                                      </p:tavLst>
                                    </p:anim>
                                    <p:anim calcmode="lin" valueType="num">
                                      <p:cBhvr>
                                        <p:cTn id="81" dur="750" fill="hold"/>
                                        <p:tgtEl>
                                          <p:spTgt spid="107"/>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750"/>
                                        <p:tgtEl>
                                          <p:spTgt spid="95"/>
                                        </p:tgtEl>
                                      </p:cBhvr>
                                    </p:animEffect>
                                    <p:anim calcmode="lin" valueType="num">
                                      <p:cBhvr>
                                        <p:cTn id="85" dur="750" fill="hold"/>
                                        <p:tgtEl>
                                          <p:spTgt spid="95"/>
                                        </p:tgtEl>
                                        <p:attrNameLst>
                                          <p:attrName>ppt_x</p:attrName>
                                        </p:attrNameLst>
                                      </p:cBhvr>
                                      <p:tavLst>
                                        <p:tav tm="0">
                                          <p:val>
                                            <p:strVal val="#ppt_x"/>
                                          </p:val>
                                        </p:tav>
                                        <p:tav tm="100000">
                                          <p:val>
                                            <p:strVal val="#ppt_x"/>
                                          </p:val>
                                        </p:tav>
                                      </p:tavLst>
                                    </p:anim>
                                    <p:anim calcmode="lin" valueType="num">
                                      <p:cBhvr>
                                        <p:cTn id="86" dur="750" fill="hold"/>
                                        <p:tgtEl>
                                          <p:spTgt spid="95"/>
                                        </p:tgtEl>
                                        <p:attrNameLst>
                                          <p:attrName>ppt_y</p:attrName>
                                        </p:attrNameLst>
                                      </p:cBhvr>
                                      <p:tavLst>
                                        <p:tav tm="0">
                                          <p:val>
                                            <p:strVal val="#ppt_y-.1"/>
                                          </p:val>
                                        </p:tav>
                                        <p:tav tm="100000">
                                          <p:val>
                                            <p:strVal val="#ppt_y"/>
                                          </p:val>
                                        </p:tav>
                                      </p:tavLst>
                                    </p:anim>
                                  </p:childTnLst>
                                </p:cTn>
                              </p:par>
                              <p:par>
                                <p:cTn id="87" presetID="16" presetClass="entr" presetSubtype="37" fill="hold" nodeType="withEffect">
                                  <p:stCondLst>
                                    <p:cond delay="500"/>
                                  </p:stCondLst>
                                  <p:childTnLst>
                                    <p:set>
                                      <p:cBhvr>
                                        <p:cTn id="88" dur="1" fill="hold">
                                          <p:stCondLst>
                                            <p:cond delay="0"/>
                                          </p:stCondLst>
                                        </p:cTn>
                                        <p:tgtEl>
                                          <p:spTgt spid="401"/>
                                        </p:tgtEl>
                                        <p:attrNameLst>
                                          <p:attrName>style.visibility</p:attrName>
                                        </p:attrNameLst>
                                      </p:cBhvr>
                                      <p:to>
                                        <p:strVal val="visible"/>
                                      </p:to>
                                    </p:set>
                                    <p:animEffect transition="in" filter="barn(outVertical)">
                                      <p:cBhvr>
                                        <p:cTn id="89" dur="500"/>
                                        <p:tgtEl>
                                          <p:spTgt spid="401"/>
                                        </p:tgtEl>
                                      </p:cBhvr>
                                    </p:animEffect>
                                  </p:childTnLst>
                                </p:cTn>
                              </p:par>
                            </p:childTnLst>
                          </p:cTn>
                        </p:par>
                        <p:par>
                          <p:cTn id="90" fill="hold">
                            <p:stCondLst>
                              <p:cond delay="2500"/>
                            </p:stCondLst>
                            <p:childTnLst>
                              <p:par>
                                <p:cTn id="91" presetID="10" presetClass="entr" presetSubtype="0" fill="hold" grpId="0" nodeType="afterEffect">
                                  <p:stCondLst>
                                    <p:cond delay="500"/>
                                  </p:stCondLst>
                                  <p:childTnLst>
                                    <p:set>
                                      <p:cBhvr>
                                        <p:cTn id="92" dur="1" fill="hold">
                                          <p:stCondLst>
                                            <p:cond delay="0"/>
                                          </p:stCondLst>
                                        </p:cTn>
                                        <p:tgtEl>
                                          <p:spTgt spid="405"/>
                                        </p:tgtEl>
                                        <p:attrNameLst>
                                          <p:attrName>style.visibility</p:attrName>
                                        </p:attrNameLst>
                                      </p:cBhvr>
                                      <p:to>
                                        <p:strVal val="visible"/>
                                      </p:to>
                                    </p:set>
                                    <p:animEffect transition="in" filter="fade">
                                      <p:cBhvr>
                                        <p:cTn id="93" dur="500"/>
                                        <p:tgtEl>
                                          <p:spTgt spid="405"/>
                                        </p:tgtEl>
                                      </p:cBhvr>
                                    </p:animEffect>
                                  </p:childTnLst>
                                </p:cTn>
                              </p:par>
                              <p:par>
                                <p:cTn id="94" presetID="10" presetClass="entr" presetSubtype="0" fill="hold" grpId="0" nodeType="withEffect">
                                  <p:stCondLst>
                                    <p:cond delay="500"/>
                                  </p:stCondLst>
                                  <p:childTnLst>
                                    <p:set>
                                      <p:cBhvr>
                                        <p:cTn id="95" dur="1" fill="hold">
                                          <p:stCondLst>
                                            <p:cond delay="0"/>
                                          </p:stCondLst>
                                        </p:cTn>
                                        <p:tgtEl>
                                          <p:spTgt spid="400"/>
                                        </p:tgtEl>
                                        <p:attrNameLst>
                                          <p:attrName>style.visibility</p:attrName>
                                        </p:attrNameLst>
                                      </p:cBhvr>
                                      <p:to>
                                        <p:strVal val="visible"/>
                                      </p:to>
                                    </p:set>
                                    <p:animEffect transition="in" filter="fade">
                                      <p:cBhvr>
                                        <p:cTn id="96" dur="500"/>
                                        <p:tgtEl>
                                          <p:spTgt spid="400"/>
                                        </p:tgtEl>
                                      </p:cBhvr>
                                    </p:animEffect>
                                  </p:childTnLst>
                                </p:cTn>
                              </p:par>
                            </p:childTnLst>
                          </p:cTn>
                        </p:par>
                        <p:par>
                          <p:cTn id="97" fill="hold">
                            <p:stCondLst>
                              <p:cond delay="3500"/>
                            </p:stCondLst>
                            <p:childTnLst>
                              <p:par>
                                <p:cTn id="98" presetID="10" presetClass="entr" presetSubtype="0" fill="hold" grpId="0" nodeType="afterEffect">
                                  <p:stCondLst>
                                    <p:cond delay="0"/>
                                  </p:stCondLst>
                                  <p:childTnLst>
                                    <p:set>
                                      <p:cBhvr>
                                        <p:cTn id="99" dur="1" fill="hold">
                                          <p:stCondLst>
                                            <p:cond delay="0"/>
                                          </p:stCondLst>
                                        </p:cTn>
                                        <p:tgtEl>
                                          <p:spTgt spid="104"/>
                                        </p:tgtEl>
                                        <p:attrNameLst>
                                          <p:attrName>style.visibility</p:attrName>
                                        </p:attrNameLst>
                                      </p:cBhvr>
                                      <p:to>
                                        <p:strVal val="visible"/>
                                      </p:to>
                                    </p:set>
                                    <p:animEffect transition="in" filter="fade">
                                      <p:cBhvr>
                                        <p:cTn id="100" dur="500"/>
                                        <p:tgtEl>
                                          <p:spTgt spid="104"/>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03"/>
                                        </p:tgtEl>
                                        <p:attrNameLst>
                                          <p:attrName>style.visibility</p:attrName>
                                        </p:attrNameLst>
                                      </p:cBhvr>
                                      <p:to>
                                        <p:strVal val="visible"/>
                                      </p:to>
                                    </p:set>
                                    <p:animEffect transition="in" filter="fade">
                                      <p:cBhvr>
                                        <p:cTn id="103" dur="500"/>
                                        <p:tgtEl>
                                          <p:spTgt spid="403"/>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88"/>
                                        </p:tgtEl>
                                        <p:attrNameLst>
                                          <p:attrName>style.visibility</p:attrName>
                                        </p:attrNameLst>
                                      </p:cBhvr>
                                      <p:to>
                                        <p:strVal val="visible"/>
                                      </p:to>
                                    </p:set>
                                    <p:animEffect transition="in" filter="fade">
                                      <p:cBhvr>
                                        <p:cTn id="108" dur="500"/>
                                        <p:tgtEl>
                                          <p:spTgt spid="88"/>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429"/>
                                        </p:tgtEl>
                                        <p:attrNameLst>
                                          <p:attrName>style.visibility</p:attrName>
                                        </p:attrNameLst>
                                      </p:cBhvr>
                                      <p:to>
                                        <p:strVal val="visible"/>
                                      </p:to>
                                    </p:set>
                                    <p:animEffect transition="in" filter="fade">
                                      <p:cBhvr>
                                        <p:cTn id="111" dur="750"/>
                                        <p:tgtEl>
                                          <p:spTgt spid="429"/>
                                        </p:tgtEl>
                                      </p:cBhvr>
                                    </p:animEffect>
                                    <p:anim calcmode="lin" valueType="num">
                                      <p:cBhvr>
                                        <p:cTn id="112" dur="750" fill="hold"/>
                                        <p:tgtEl>
                                          <p:spTgt spid="429"/>
                                        </p:tgtEl>
                                        <p:attrNameLst>
                                          <p:attrName>ppt_x</p:attrName>
                                        </p:attrNameLst>
                                      </p:cBhvr>
                                      <p:tavLst>
                                        <p:tav tm="0">
                                          <p:val>
                                            <p:strVal val="#ppt_x"/>
                                          </p:val>
                                        </p:tav>
                                        <p:tav tm="100000">
                                          <p:val>
                                            <p:strVal val="#ppt_x"/>
                                          </p:val>
                                        </p:tav>
                                      </p:tavLst>
                                    </p:anim>
                                    <p:anim calcmode="lin" valueType="num">
                                      <p:cBhvr>
                                        <p:cTn id="113" dur="750" fill="hold"/>
                                        <p:tgtEl>
                                          <p:spTgt spid="429"/>
                                        </p:tgtEl>
                                        <p:attrNameLst>
                                          <p:attrName>ppt_y</p:attrName>
                                        </p:attrNameLst>
                                      </p:cBhvr>
                                      <p:tavLst>
                                        <p:tav tm="0">
                                          <p:val>
                                            <p:strVal val="#ppt_y+.1"/>
                                          </p:val>
                                        </p:tav>
                                        <p:tav tm="100000">
                                          <p:val>
                                            <p:strVal val="#ppt_y"/>
                                          </p:val>
                                        </p:tav>
                                      </p:tavLst>
                                    </p:anim>
                                  </p:childTnLst>
                                </p:cTn>
                              </p:par>
                              <p:par>
                                <p:cTn id="114" presetID="42" presetClass="entr" presetSubtype="0" fill="hold" nodeType="with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fade">
                                      <p:cBhvr>
                                        <p:cTn id="116" dur="750"/>
                                        <p:tgtEl>
                                          <p:spTgt spid="37"/>
                                        </p:tgtEl>
                                      </p:cBhvr>
                                    </p:animEffect>
                                    <p:anim calcmode="lin" valueType="num">
                                      <p:cBhvr>
                                        <p:cTn id="117" dur="750" fill="hold"/>
                                        <p:tgtEl>
                                          <p:spTgt spid="37"/>
                                        </p:tgtEl>
                                        <p:attrNameLst>
                                          <p:attrName>ppt_x</p:attrName>
                                        </p:attrNameLst>
                                      </p:cBhvr>
                                      <p:tavLst>
                                        <p:tav tm="0">
                                          <p:val>
                                            <p:strVal val="#ppt_x"/>
                                          </p:val>
                                        </p:tav>
                                        <p:tav tm="100000">
                                          <p:val>
                                            <p:strVal val="#ppt_x"/>
                                          </p:val>
                                        </p:tav>
                                      </p:tavLst>
                                    </p:anim>
                                    <p:anim calcmode="lin" valueType="num">
                                      <p:cBhvr>
                                        <p:cTn id="118" dur="75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429" grpId="0" animBg="1"/>
      <p:bldP spid="88" grpId="0" animBg="1"/>
      <p:bldP spid="405" grpId="0" animBg="1"/>
      <p:bldP spid="400" grpId="0"/>
      <p:bldP spid="104" grpId="0" animBg="1"/>
      <p:bldP spid="403" grpId="0"/>
      <p:bldP spid="95" grpId="0" animBg="1"/>
      <p:bldP spid="2092" grpId="0" animBg="1"/>
      <p:bldP spid="167" grpId="0"/>
      <p:bldP spid="92" grpId="0" animBg="1"/>
      <p:bldP spid="477" grpId="0" animBg="1"/>
      <p:bldP spid="61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F114E59C-BF86-897B-FC1E-5F5B359A313E}"/>
              </a:ext>
            </a:extLst>
          </p:cNvPr>
          <p:cNvPicPr>
            <a:picLocks noChangeAspect="1"/>
          </p:cNvPicPr>
          <p:nvPr/>
        </p:nvPicPr>
        <p:blipFill rotWithShape="1">
          <a:blip r:embed="rId3"/>
          <a:srcRect l="26418"/>
          <a:stretch/>
        </p:blipFill>
        <p:spPr>
          <a:xfrm>
            <a:off x="7053210" y="1464965"/>
            <a:ext cx="5053076" cy="4564030"/>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p:sp>
        <p:nvSpPr>
          <p:cNvPr id="2" name="Title 1">
            <a:extLst>
              <a:ext uri="{FF2B5EF4-FFF2-40B4-BE49-F238E27FC236}">
                <a16:creationId xmlns:a16="http://schemas.microsoft.com/office/drawing/2014/main" id="{0A92B07C-ABF1-4B9D-B785-08D2F1559531}"/>
              </a:ext>
            </a:extLst>
          </p:cNvPr>
          <p:cNvSpPr>
            <a:spLocks noGrp="1"/>
          </p:cNvSpPr>
          <p:nvPr>
            <p:ph type="title"/>
          </p:nvPr>
        </p:nvSpPr>
        <p:spPr>
          <a:xfrm>
            <a:off x="588263" y="457200"/>
            <a:ext cx="11018520" cy="553998"/>
          </a:xfrm>
        </p:spPr>
        <p:txBody>
          <a:bodyPr/>
          <a:lstStyle/>
          <a:p>
            <a:r>
              <a:rPr lang="en-US"/>
              <a:t>Key cross-platform and multi-cloud guidance</a:t>
            </a:r>
            <a:endParaRPr lang="en-US" i="1"/>
          </a:p>
        </p:txBody>
      </p:sp>
      <p:sp>
        <p:nvSpPr>
          <p:cNvPr id="5" name="TextBox 4">
            <a:extLst>
              <a:ext uri="{FF2B5EF4-FFF2-40B4-BE49-F238E27FC236}">
                <a16:creationId xmlns:a16="http://schemas.microsoft.com/office/drawing/2014/main" id="{5DBFC039-C342-46CC-A9FE-08DD8184A0DC}"/>
              </a:ext>
            </a:extLst>
          </p:cNvPr>
          <p:cNvSpPr txBox="1"/>
          <p:nvPr/>
        </p:nvSpPr>
        <p:spPr>
          <a:xfrm>
            <a:off x="588263" y="1342411"/>
            <a:ext cx="6265927" cy="2231380"/>
          </a:xfrm>
          <a:prstGeom prst="rect">
            <a:avLst/>
          </a:prstGeom>
          <a:noFill/>
        </p:spPr>
        <p:txBody>
          <a:bodyPr wrap="square" lIns="0" tIns="0">
            <a:spAutoFit/>
          </a:bodyPr>
          <a:lstStyle/>
          <a:p>
            <a:pPr marL="344488" lvl="0" indent="-344488" defTabSz="932742">
              <a:spcBef>
                <a:spcPct val="20000"/>
              </a:spcBef>
              <a:spcAft>
                <a:spcPts val="1200"/>
              </a:spcAft>
              <a:buSzPct val="90000"/>
              <a:buBlip>
                <a:blip r:embed="rId4"/>
              </a:buBlip>
            </a:pPr>
            <a:r>
              <a:rPr lang="en-US" sz="2000">
                <a:latin typeface="+mj-lt"/>
                <a:hlinkClick r:id="rId5"/>
              </a:rPr>
              <a:t>Microsoft Defender for Cloud </a:t>
            </a:r>
            <a:r>
              <a:rPr lang="en-US" sz="2000" err="1">
                <a:latin typeface="+mj-lt"/>
                <a:hlinkClick r:id="rId5"/>
              </a:rPr>
              <a:t>multicloud</a:t>
            </a:r>
            <a:r>
              <a:rPr lang="en-US" sz="2000">
                <a:latin typeface="+mj-lt"/>
                <a:hlinkClick r:id="rId5"/>
              </a:rPr>
              <a:t> solution</a:t>
            </a:r>
            <a:endParaRPr lang="en-US" sz="2000">
              <a:gradFill>
                <a:gsLst>
                  <a:gs pos="82000">
                    <a:schemeClr val="accent1"/>
                  </a:gs>
                  <a:gs pos="0">
                    <a:schemeClr val="accent1"/>
                  </a:gs>
                </a:gsLst>
                <a:lin ang="2700000" scaled="1"/>
              </a:gradFill>
              <a:latin typeface="+mj-lt"/>
              <a:cs typeface="Segoe UI" panose="020B0502040204020203" pitchFamily="34" charset="0"/>
              <a:hlinkClick r:id="rId6">
                <a:extLst>
                  <a:ext uri="{A12FA001-AC4F-418D-AE19-62706E023703}">
                    <ahyp:hlinkClr xmlns:ahyp="http://schemas.microsoft.com/office/drawing/2018/hyperlinkcolor" val="tx"/>
                  </a:ext>
                </a:extLst>
              </a:hlinkClick>
            </a:endParaRPr>
          </a:p>
          <a:p>
            <a:pPr marL="344488" lvl="0" indent="-344488" defTabSz="932742">
              <a:spcBef>
                <a:spcPct val="20000"/>
              </a:spcBef>
              <a:spcAft>
                <a:spcPts val="1200"/>
              </a:spcAft>
              <a:buSzPct val="90000"/>
              <a:buBlip>
                <a:blip r:embed="rId4"/>
              </a:buBlip>
            </a:pPr>
            <a:r>
              <a:rPr lang="en-US" sz="2000">
                <a:gradFill>
                  <a:gsLst>
                    <a:gs pos="82000">
                      <a:schemeClr val="accent1"/>
                    </a:gs>
                    <a:gs pos="0">
                      <a:schemeClr val="accent1"/>
                    </a:gs>
                  </a:gsLst>
                  <a:lin ang="2700000" scaled="1"/>
                </a:gradFill>
                <a:latin typeface="+mj-lt"/>
                <a:cs typeface="Segoe UI" panose="020B0502040204020203" pitchFamily="34" charset="0"/>
                <a:hlinkClick r:id="rId6">
                  <a:extLst>
                    <a:ext uri="{A12FA001-AC4F-418D-AE19-62706E023703}">
                      <ahyp:hlinkClr xmlns:ahyp="http://schemas.microsoft.com/office/drawing/2018/hyperlinkcolor" val="tx"/>
                    </a:ext>
                  </a:extLst>
                </a:hlinkClick>
              </a:rPr>
              <a:t>Microsoft Defender for Endpoint – Linux Support</a:t>
            </a:r>
            <a:r>
              <a:rPr lang="en-US" sz="2000">
                <a:gradFill>
                  <a:gsLst>
                    <a:gs pos="82000">
                      <a:schemeClr val="accent1"/>
                    </a:gs>
                    <a:gs pos="0">
                      <a:schemeClr val="accent1"/>
                    </a:gs>
                  </a:gsLst>
                  <a:lin ang="2700000" scaled="1"/>
                </a:gradFill>
                <a:latin typeface="+mj-lt"/>
                <a:cs typeface="Segoe UI" panose="020B0502040204020203" pitchFamily="34" charset="0"/>
              </a:rPr>
              <a:t> </a:t>
            </a:r>
          </a:p>
          <a:p>
            <a:pPr marL="344488" indent="-344488" defTabSz="932742">
              <a:spcBef>
                <a:spcPct val="20000"/>
              </a:spcBef>
              <a:spcAft>
                <a:spcPts val="1200"/>
              </a:spcAft>
              <a:buSzPct val="90000"/>
              <a:buBlip>
                <a:blip r:embed="rId4"/>
              </a:buBlip>
            </a:pPr>
            <a:r>
              <a:rPr lang="en-US" sz="2000">
                <a:gradFill>
                  <a:gsLst>
                    <a:gs pos="82000">
                      <a:schemeClr val="accent1"/>
                    </a:gs>
                    <a:gs pos="0">
                      <a:schemeClr val="accent1"/>
                    </a:gs>
                  </a:gsLst>
                  <a:lin ang="2700000" scaled="1"/>
                </a:gradFill>
                <a:latin typeface="+mj-lt"/>
                <a:cs typeface="Segoe UI" panose="020B0502040204020203" pitchFamily="34" charset="0"/>
                <a:hlinkClick r:id="rId7">
                  <a:extLst>
                    <a:ext uri="{A12FA001-AC4F-418D-AE19-62706E023703}">
                      <ahyp:hlinkClr xmlns:ahyp="http://schemas.microsoft.com/office/drawing/2018/hyperlinkcolor" val="tx"/>
                    </a:ext>
                  </a:extLst>
                </a:hlinkClick>
              </a:rPr>
              <a:t>Azure security solutions for AWS</a:t>
            </a:r>
            <a:endParaRPr lang="en-US" sz="2000">
              <a:gradFill>
                <a:gsLst>
                  <a:gs pos="82000">
                    <a:schemeClr val="accent1"/>
                  </a:gs>
                  <a:gs pos="0">
                    <a:schemeClr val="accent1"/>
                  </a:gs>
                </a:gsLst>
                <a:lin ang="2700000" scaled="1"/>
              </a:gradFill>
              <a:latin typeface="+mj-lt"/>
              <a:cs typeface="Segoe UI" panose="020B0502040204020203" pitchFamily="34" charset="0"/>
            </a:endParaRPr>
          </a:p>
          <a:p>
            <a:pPr marL="344488" lvl="0" indent="-344488" defTabSz="932742">
              <a:spcBef>
                <a:spcPct val="20000"/>
              </a:spcBef>
              <a:spcAft>
                <a:spcPts val="1200"/>
              </a:spcAft>
              <a:buSzPct val="90000"/>
              <a:buBlip>
                <a:blip r:embed="rId4"/>
              </a:buBlip>
            </a:pPr>
            <a:r>
              <a:rPr lang="en-US" sz="2000">
                <a:gradFill>
                  <a:gsLst>
                    <a:gs pos="82000">
                      <a:schemeClr val="accent1"/>
                    </a:gs>
                    <a:gs pos="0">
                      <a:schemeClr val="accent1"/>
                    </a:gs>
                  </a:gsLst>
                  <a:lin ang="2700000" scaled="1"/>
                </a:gradFill>
                <a:latin typeface="+mj-lt"/>
                <a:cs typeface="Segoe UI" panose="020B0502040204020203" pitchFamily="34" charset="0"/>
                <a:hlinkClick r:id="rId8">
                  <a:extLst>
                    <a:ext uri="{A12FA001-AC4F-418D-AE19-62706E023703}">
                      <ahyp:hlinkClr xmlns:ahyp="http://schemas.microsoft.com/office/drawing/2018/hyperlinkcolor" val="tx"/>
                    </a:ext>
                  </a:extLst>
                </a:hlinkClick>
              </a:rPr>
              <a:t>Entra ID identity and access </a:t>
            </a:r>
            <a:br>
              <a:rPr lang="en-US" sz="2000">
                <a:gradFill>
                  <a:gsLst>
                    <a:gs pos="82000">
                      <a:schemeClr val="accent1"/>
                    </a:gs>
                    <a:gs pos="0">
                      <a:schemeClr val="accent1"/>
                    </a:gs>
                  </a:gsLst>
                  <a:lin ang="2700000" scaled="1"/>
                </a:gradFill>
                <a:latin typeface="+mj-lt"/>
                <a:cs typeface="Segoe UI" panose="020B0502040204020203" pitchFamily="34" charset="0"/>
                <a:hlinkClick r:id="rId8">
                  <a:extLst>
                    <a:ext uri="{A12FA001-AC4F-418D-AE19-62706E023703}">
                      <ahyp:hlinkClr xmlns:ahyp="http://schemas.microsoft.com/office/drawing/2018/hyperlinkcolor" val="tx"/>
                    </a:ext>
                  </a:extLst>
                </a:hlinkClick>
              </a:rPr>
            </a:br>
            <a:r>
              <a:rPr lang="en-US" sz="2000">
                <a:gradFill>
                  <a:gsLst>
                    <a:gs pos="82000">
                      <a:schemeClr val="accent1"/>
                    </a:gs>
                    <a:gs pos="0">
                      <a:schemeClr val="accent1"/>
                    </a:gs>
                  </a:gsLst>
                  <a:lin ang="2700000" scaled="1"/>
                </a:gradFill>
                <a:latin typeface="+mj-lt"/>
                <a:cs typeface="Segoe UI" panose="020B0502040204020203" pitchFamily="34" charset="0"/>
                <a:hlinkClick r:id="rId8">
                  <a:extLst>
                    <a:ext uri="{A12FA001-AC4F-418D-AE19-62706E023703}">
                      <ahyp:hlinkClr xmlns:ahyp="http://schemas.microsoft.com/office/drawing/2018/hyperlinkcolor" val="tx"/>
                    </a:ext>
                  </a:extLst>
                </a:hlinkClick>
              </a:rPr>
              <a:t>management for AWS</a:t>
            </a:r>
            <a:endParaRPr lang="en-US" sz="2000">
              <a:gradFill>
                <a:gsLst>
                  <a:gs pos="82000">
                    <a:schemeClr val="accent1"/>
                  </a:gs>
                  <a:gs pos="0">
                    <a:schemeClr val="accent1"/>
                  </a:gs>
                </a:gsLst>
                <a:lin ang="2700000" scaled="1"/>
              </a:gradFill>
              <a:latin typeface="+mj-lt"/>
              <a:cs typeface="Segoe UI" panose="020B0502040204020203" pitchFamily="34" charset="0"/>
            </a:endParaRPr>
          </a:p>
        </p:txBody>
      </p:sp>
      <p:grpSp>
        <p:nvGrpSpPr>
          <p:cNvPr id="3" name="Group 2">
            <a:extLst>
              <a:ext uri="{FF2B5EF4-FFF2-40B4-BE49-F238E27FC236}">
                <a16:creationId xmlns:a16="http://schemas.microsoft.com/office/drawing/2014/main" id="{7B9F26D6-A47C-4218-A829-E278E523F962}"/>
              </a:ext>
            </a:extLst>
          </p:cNvPr>
          <p:cNvGrpSpPr/>
          <p:nvPr/>
        </p:nvGrpSpPr>
        <p:grpSpPr>
          <a:xfrm flipH="1">
            <a:off x="1510774" y="2718410"/>
            <a:ext cx="8666159" cy="4139590"/>
            <a:chOff x="-694482" y="1780196"/>
            <a:chExt cx="12200683" cy="5827938"/>
          </a:xfrm>
        </p:grpSpPr>
        <p:pic>
          <p:nvPicPr>
            <p:cNvPr id="12" name="Picture 11">
              <a:extLst>
                <a:ext uri="{FF2B5EF4-FFF2-40B4-BE49-F238E27FC236}">
                  <a16:creationId xmlns:a16="http://schemas.microsoft.com/office/drawing/2014/main" id="{F5D99754-EB11-4CF5-B7AA-0724B338ED46}"/>
                </a:ext>
              </a:extLst>
            </p:cNvPr>
            <p:cNvPicPr>
              <a:picLocks noChangeAspect="1"/>
            </p:cNvPicPr>
            <p:nvPr/>
          </p:nvPicPr>
          <p:blipFill rotWithShape="1">
            <a:blip r:embed="rId9"/>
            <a:srcRect l="592" t="4593" r="787" b="1033"/>
            <a:stretch/>
          </p:blipFill>
          <p:spPr>
            <a:xfrm flipH="1">
              <a:off x="-694482" y="1780196"/>
              <a:ext cx="6166984" cy="5827938"/>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p:pic>
          <p:nvPicPr>
            <p:cNvPr id="10" name="Picture 9">
              <a:extLst>
                <a:ext uri="{FF2B5EF4-FFF2-40B4-BE49-F238E27FC236}">
                  <a16:creationId xmlns:a16="http://schemas.microsoft.com/office/drawing/2014/main" id="{F3AC37FC-6569-4F81-B531-9D0B4A7AA268}"/>
                </a:ext>
              </a:extLst>
            </p:cNvPr>
            <p:cNvPicPr>
              <a:picLocks noChangeAspect="1"/>
            </p:cNvPicPr>
            <p:nvPr/>
          </p:nvPicPr>
          <p:blipFill rotWithShape="1">
            <a:blip r:embed="rId10"/>
            <a:srcRect l="396" t="242" r="352" b="36523"/>
            <a:stretch/>
          </p:blipFill>
          <p:spPr>
            <a:xfrm flipH="1">
              <a:off x="2950881" y="3249858"/>
              <a:ext cx="5707380" cy="4336691"/>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p:pic>
          <p:nvPicPr>
            <p:cNvPr id="8" name="Picture 7">
              <a:extLst>
                <a:ext uri="{FF2B5EF4-FFF2-40B4-BE49-F238E27FC236}">
                  <a16:creationId xmlns:a16="http://schemas.microsoft.com/office/drawing/2014/main" id="{88981BB7-F1E7-46E6-B4C7-687255331D52}"/>
                </a:ext>
              </a:extLst>
            </p:cNvPr>
            <p:cNvPicPr>
              <a:picLocks noChangeAspect="1"/>
            </p:cNvPicPr>
            <p:nvPr/>
          </p:nvPicPr>
          <p:blipFill rotWithShape="1">
            <a:blip r:embed="rId11"/>
            <a:srcRect l="749" t="186" r="409" b="49907"/>
            <a:stretch/>
          </p:blipFill>
          <p:spPr>
            <a:xfrm flipH="1">
              <a:off x="6136641" y="4308522"/>
              <a:ext cx="5369560" cy="3276894"/>
            </a:xfrm>
            <a:prstGeom prst="rect">
              <a:avLst/>
            </a:prstGeom>
            <a:solidFill>
              <a:schemeClr val="bg1"/>
            </a:solidFill>
            <a:ln>
              <a:noFill/>
              <a:headEnd type="none" w="med" len="med"/>
              <a:tailEnd type="none" w="med" len="med"/>
            </a:ln>
            <a:effectLst>
              <a:outerShdw blurRad="190500" dist="50800" dir="2700000" algn="ctr" rotWithShape="0">
                <a:prstClr val="black">
                  <a:alpha val="20000"/>
                </a:prstClr>
              </a:outerShdw>
            </a:effectLst>
          </p:spPr>
        </p:pic>
      </p:grpSp>
    </p:spTree>
    <p:extLst>
      <p:ext uri="{BB962C8B-B14F-4D97-AF65-F5344CB8AC3E}">
        <p14:creationId xmlns:p14="http://schemas.microsoft.com/office/powerpoint/2010/main" val="1194516351"/>
      </p:ext>
    </p:extLst>
  </p:cSld>
  <p:clrMapOvr>
    <a:masterClrMapping/>
  </p:clrMapOvr>
  <mc:AlternateContent xmlns:mc="http://schemas.openxmlformats.org/markup-compatibility/2006" xmlns:p14="http://schemas.microsoft.com/office/powerpoint/2010/main">
    <mc:Choice Requires="p14">
      <p:transition spd="slow" p14:dur="1750">
        <p:cover dir="ru"/>
      </p:transition>
    </mc:Choice>
    <mc:Fallback xmlns="">
      <p:transition spd="slow">
        <p:cover dir="ru"/>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22">
            <a:extLst>
              <a:ext uri="{FF2B5EF4-FFF2-40B4-BE49-F238E27FC236}">
                <a16:creationId xmlns:a16="http://schemas.microsoft.com/office/drawing/2014/main" id="{4990447C-989D-4157-A1C1-4B80735B6296}"/>
              </a:ext>
            </a:extLst>
          </p:cNvPr>
          <p:cNvSpPr>
            <a:spLocks noGrp="1"/>
          </p:cNvSpPr>
          <p:nvPr>
            <p:ph type="title"/>
          </p:nvPr>
        </p:nvSpPr>
        <p:spPr>
          <a:xfrm>
            <a:off x="349756" y="457200"/>
            <a:ext cx="11495534" cy="984885"/>
          </a:xfrm>
        </p:spPr>
        <p:txBody>
          <a:bodyPr/>
          <a:lstStyle/>
          <a:p>
            <a:r>
              <a:rPr lang="en-US" sz="3200"/>
              <a:t>Multi-cloud &amp; hybrid protection in Microsoft Defender for Cloud </a:t>
            </a:r>
          </a:p>
        </p:txBody>
      </p:sp>
      <p:sp>
        <p:nvSpPr>
          <p:cNvPr id="41" name="Rectangle 40">
            <a:extLst>
              <a:ext uri="{FF2B5EF4-FFF2-40B4-BE49-F238E27FC236}">
                <a16:creationId xmlns:a16="http://schemas.microsoft.com/office/drawing/2014/main" id="{5ECBF14B-6CB9-461B-8DC5-F58EB3C6CE83}"/>
              </a:ext>
              <a:ext uri="{C183D7F6-B498-43B3-948B-1728B52AA6E4}">
                <adec:decorative xmlns:adec="http://schemas.microsoft.com/office/drawing/2017/decorative" val="1"/>
              </a:ext>
            </a:extLst>
          </p:cNvPr>
          <p:cNvSpPr/>
          <p:nvPr/>
        </p:nvSpPr>
        <p:spPr bwMode="auto">
          <a:xfrm>
            <a:off x="293687" y="3748170"/>
            <a:ext cx="11604625" cy="2816142"/>
          </a:xfrm>
          <a:prstGeom prst="rect">
            <a:avLst/>
          </a:prstGeom>
          <a:noFill/>
          <a:ln w="25400" cap="rnd">
            <a:solidFill>
              <a:schemeClr val="bg2">
                <a:lumMod val="75000"/>
              </a:schemeClr>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72" name="Rectangle 71">
            <a:extLst>
              <a:ext uri="{FF2B5EF4-FFF2-40B4-BE49-F238E27FC236}">
                <a16:creationId xmlns:a16="http://schemas.microsoft.com/office/drawing/2014/main" id="{F6CEA8A4-7C56-4E49-9521-94F56E4D6FA3}"/>
              </a:ext>
            </a:extLst>
          </p:cNvPr>
          <p:cNvSpPr/>
          <p:nvPr/>
        </p:nvSpPr>
        <p:spPr>
          <a:xfrm>
            <a:off x="599085" y="4042086"/>
            <a:ext cx="11010303" cy="621655"/>
          </a:xfrm>
          <a:prstGeom prst="rect">
            <a:avLst/>
          </a:prstGeom>
          <a:solidFill>
            <a:schemeClr val="bg1"/>
          </a:solidFill>
          <a:ln w="25400">
            <a:noFill/>
          </a:ln>
          <a:effectLst>
            <a:outerShdw blurRad="190500" dist="38100" dir="2700000" algn="tl" rotWithShape="0">
              <a:prstClr val="black">
                <a:alpha val="30000"/>
              </a:prstClr>
            </a:outerShdw>
          </a:effectLst>
        </p:spPr>
        <p:txBody>
          <a:bodyPr wrap="none" lIns="182880" tIns="91440" rIns="182880" bIns="91440" anchor="ctr">
            <a:noAutofit/>
          </a:bodyPr>
          <a:lstStyle/>
          <a:p>
            <a:pPr marL="0" marR="0" lvl="0" indent="0" algn="l" defTabSz="93256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78D4"/>
              </a:solidFill>
              <a:effectLst/>
              <a:uLnTx/>
              <a:uFillTx/>
              <a:latin typeface="Segoe UI Semibold"/>
              <a:ea typeface="+mn-ea"/>
              <a:cs typeface="Segoe UI Semibold"/>
            </a:endParaRPr>
          </a:p>
        </p:txBody>
      </p:sp>
      <p:sp>
        <p:nvSpPr>
          <p:cNvPr id="48" name="TextBox 47">
            <a:extLst>
              <a:ext uri="{FF2B5EF4-FFF2-40B4-BE49-F238E27FC236}">
                <a16:creationId xmlns:a16="http://schemas.microsoft.com/office/drawing/2014/main" id="{98699268-356E-456A-993D-53CF70DC92DC}"/>
              </a:ext>
            </a:extLst>
          </p:cNvPr>
          <p:cNvSpPr txBox="1"/>
          <p:nvPr/>
        </p:nvSpPr>
        <p:spPr>
          <a:xfrm>
            <a:off x="3749339" y="4152858"/>
            <a:ext cx="2560320" cy="400110"/>
          </a:xfrm>
          <a:prstGeom prst="rect">
            <a:avLst/>
          </a:prstGeom>
          <a:noFill/>
        </p:spPr>
        <p:txBody>
          <a:bodyPr wrap="square" lIns="0" tIns="91440" rIns="0" bIns="91440" rtlCol="0">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rPr>
              <a:t>Secure score</a:t>
            </a:r>
          </a:p>
        </p:txBody>
      </p:sp>
      <p:sp>
        <p:nvSpPr>
          <p:cNvPr id="26" name="TextBox 25">
            <a:extLst>
              <a:ext uri="{FF2B5EF4-FFF2-40B4-BE49-F238E27FC236}">
                <a16:creationId xmlns:a16="http://schemas.microsoft.com/office/drawing/2014/main" id="{655D5E87-C328-AD4B-8518-DCD432ABFFF0}"/>
              </a:ext>
            </a:extLst>
          </p:cNvPr>
          <p:cNvSpPr txBox="1"/>
          <p:nvPr/>
        </p:nvSpPr>
        <p:spPr>
          <a:xfrm>
            <a:off x="6093856" y="4152858"/>
            <a:ext cx="2560320" cy="400110"/>
          </a:xfrm>
          <a:prstGeom prst="rect">
            <a:avLst/>
          </a:prstGeom>
          <a:noFill/>
        </p:spPr>
        <p:txBody>
          <a:bodyPr wrap="square" lIns="0" tIns="91440" rIns="0" bIns="91440" rtlCol="0">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rPr>
              <a:t>Asset management</a:t>
            </a:r>
          </a:p>
        </p:txBody>
      </p:sp>
      <p:sp>
        <p:nvSpPr>
          <p:cNvPr id="49" name="TextBox 48">
            <a:extLst>
              <a:ext uri="{FF2B5EF4-FFF2-40B4-BE49-F238E27FC236}">
                <a16:creationId xmlns:a16="http://schemas.microsoft.com/office/drawing/2014/main" id="{E1E6CE52-EC0A-4EF8-934B-4E6F76FDEB32}"/>
              </a:ext>
            </a:extLst>
          </p:cNvPr>
          <p:cNvSpPr txBox="1"/>
          <p:nvPr/>
        </p:nvSpPr>
        <p:spPr>
          <a:xfrm>
            <a:off x="8438373" y="4152858"/>
            <a:ext cx="2560320" cy="400110"/>
          </a:xfrm>
          <a:prstGeom prst="rect">
            <a:avLst/>
          </a:prstGeom>
          <a:noFill/>
        </p:spPr>
        <p:txBody>
          <a:bodyPr wrap="square" lIns="0" tIns="91440" rIns="0" bIns="91440" rtlCol="0">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rPr>
              <a:t>Policy</a:t>
            </a:r>
          </a:p>
        </p:txBody>
      </p:sp>
      <p:sp>
        <p:nvSpPr>
          <p:cNvPr id="75" name="Rectangle 74">
            <a:extLst>
              <a:ext uri="{FF2B5EF4-FFF2-40B4-BE49-F238E27FC236}">
                <a16:creationId xmlns:a16="http://schemas.microsoft.com/office/drawing/2014/main" id="{BAD70058-A948-465A-988E-AEE81C034814}"/>
              </a:ext>
            </a:extLst>
          </p:cNvPr>
          <p:cNvSpPr/>
          <p:nvPr/>
        </p:nvSpPr>
        <p:spPr>
          <a:xfrm>
            <a:off x="599085" y="4873577"/>
            <a:ext cx="11010303" cy="603472"/>
          </a:xfrm>
          <a:prstGeom prst="rect">
            <a:avLst/>
          </a:prstGeom>
          <a:solidFill>
            <a:schemeClr val="bg1"/>
          </a:solidFill>
          <a:ln w="25400">
            <a:noFill/>
          </a:ln>
          <a:effectLst>
            <a:outerShdw blurRad="190500" dist="38100" dir="2700000" algn="tl" rotWithShape="0">
              <a:prstClr val="black">
                <a:alpha val="30000"/>
              </a:prstClr>
            </a:outerShdw>
          </a:effectLst>
        </p:spPr>
        <p:txBody>
          <a:bodyPr wrap="none" lIns="182880" tIns="91440" rIns="182880" bIns="91440" anchor="ctr">
            <a:noAutofit/>
          </a:bodyPr>
          <a:lstStyle/>
          <a:p>
            <a:pPr marL="0" marR="0" lvl="0" indent="0" algn="l" defTabSz="93256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78D4"/>
              </a:solidFill>
              <a:effectLst/>
              <a:uLnTx/>
              <a:uFillTx/>
              <a:latin typeface="Segoe UI Semibold"/>
              <a:ea typeface="+mn-ea"/>
              <a:cs typeface="Segoe UI Semibold"/>
            </a:endParaRPr>
          </a:p>
        </p:txBody>
      </p:sp>
      <p:sp>
        <p:nvSpPr>
          <p:cNvPr id="43" name="TextBox 42">
            <a:extLst>
              <a:ext uri="{FF2B5EF4-FFF2-40B4-BE49-F238E27FC236}">
                <a16:creationId xmlns:a16="http://schemas.microsoft.com/office/drawing/2014/main" id="{116CE9B5-3B6D-4962-BE33-1EB99FD9B36E}"/>
              </a:ext>
            </a:extLst>
          </p:cNvPr>
          <p:cNvSpPr txBox="1"/>
          <p:nvPr/>
        </p:nvSpPr>
        <p:spPr>
          <a:xfrm>
            <a:off x="3749339" y="4975258"/>
            <a:ext cx="2560320" cy="400110"/>
          </a:xfrm>
          <a:prstGeom prst="rect">
            <a:avLst/>
          </a:prstGeom>
          <a:noFill/>
        </p:spPr>
        <p:txBody>
          <a:bodyPr wrap="square" lIns="0" tIns="91440" rIns="0" bIns="91440" rtlCol="0">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rPr>
              <a:t>Threat detection</a:t>
            </a:r>
          </a:p>
        </p:txBody>
      </p:sp>
      <p:sp>
        <p:nvSpPr>
          <p:cNvPr id="45" name="TextBox 44">
            <a:extLst>
              <a:ext uri="{FF2B5EF4-FFF2-40B4-BE49-F238E27FC236}">
                <a16:creationId xmlns:a16="http://schemas.microsoft.com/office/drawing/2014/main" id="{4AB15C35-60CE-4F01-AF07-72ABA274403B}"/>
              </a:ext>
            </a:extLst>
          </p:cNvPr>
          <p:cNvSpPr txBox="1"/>
          <p:nvPr/>
        </p:nvSpPr>
        <p:spPr>
          <a:xfrm>
            <a:off x="6093856" y="4975258"/>
            <a:ext cx="2560320" cy="400110"/>
          </a:xfrm>
          <a:prstGeom prst="rect">
            <a:avLst/>
          </a:prstGeom>
          <a:noFill/>
        </p:spPr>
        <p:txBody>
          <a:bodyPr wrap="square" lIns="0" tIns="91440" rIns="0" bIns="91440" rtlCol="0">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rPr>
              <a:t>Vulnerability Assessment</a:t>
            </a:r>
          </a:p>
        </p:txBody>
      </p:sp>
      <p:sp>
        <p:nvSpPr>
          <p:cNvPr id="46" name="TextBox 45">
            <a:extLst>
              <a:ext uri="{FF2B5EF4-FFF2-40B4-BE49-F238E27FC236}">
                <a16:creationId xmlns:a16="http://schemas.microsoft.com/office/drawing/2014/main" id="{9DCAF85F-4593-4866-A736-D6710A4F7F55}"/>
              </a:ext>
            </a:extLst>
          </p:cNvPr>
          <p:cNvSpPr txBox="1"/>
          <p:nvPr/>
        </p:nvSpPr>
        <p:spPr>
          <a:xfrm>
            <a:off x="8438373" y="4975258"/>
            <a:ext cx="2560320" cy="400110"/>
          </a:xfrm>
          <a:prstGeom prst="rect">
            <a:avLst/>
          </a:prstGeom>
          <a:noFill/>
        </p:spPr>
        <p:txBody>
          <a:bodyPr wrap="square" lIns="0" tIns="91440" rIns="0" bIns="91440" rtlCol="0">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rPr>
              <a:t>Application control</a:t>
            </a:r>
          </a:p>
        </p:txBody>
      </p:sp>
      <p:sp>
        <p:nvSpPr>
          <p:cNvPr id="76" name="Rectangle 75">
            <a:extLst>
              <a:ext uri="{FF2B5EF4-FFF2-40B4-BE49-F238E27FC236}">
                <a16:creationId xmlns:a16="http://schemas.microsoft.com/office/drawing/2014/main" id="{05A0BC03-1026-4F28-8734-C2449892BB52}"/>
              </a:ext>
            </a:extLst>
          </p:cNvPr>
          <p:cNvSpPr/>
          <p:nvPr/>
        </p:nvSpPr>
        <p:spPr>
          <a:xfrm>
            <a:off x="599085" y="5674299"/>
            <a:ext cx="11010303" cy="603471"/>
          </a:xfrm>
          <a:prstGeom prst="rect">
            <a:avLst/>
          </a:prstGeom>
          <a:solidFill>
            <a:schemeClr val="bg1"/>
          </a:solidFill>
          <a:ln w="25400">
            <a:noFill/>
          </a:ln>
          <a:effectLst>
            <a:outerShdw blurRad="190500" dist="38100" dir="2700000" algn="tl" rotWithShape="0">
              <a:prstClr val="black">
                <a:alpha val="30000"/>
              </a:prstClr>
            </a:outerShdw>
          </a:effectLst>
        </p:spPr>
        <p:txBody>
          <a:bodyPr wrap="none" lIns="182880" tIns="91440" rIns="182880" bIns="91440" anchor="ctr">
            <a:noAutofit/>
          </a:bodyPr>
          <a:lstStyle/>
          <a:p>
            <a:pPr marL="0" marR="0" lvl="0" indent="0" algn="l" defTabSz="93256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78D4"/>
              </a:solidFill>
              <a:effectLst/>
              <a:uLnTx/>
              <a:uFillTx/>
              <a:latin typeface="Segoe UI Semibold"/>
              <a:ea typeface="+mn-ea"/>
              <a:cs typeface="Segoe UI Semibold"/>
            </a:endParaRPr>
          </a:p>
        </p:txBody>
      </p:sp>
      <p:sp>
        <p:nvSpPr>
          <p:cNvPr id="9" name="TextBox 8">
            <a:extLst>
              <a:ext uri="{FF2B5EF4-FFF2-40B4-BE49-F238E27FC236}">
                <a16:creationId xmlns:a16="http://schemas.microsoft.com/office/drawing/2014/main" id="{7B549B72-BBDE-4886-8C94-A3392F9D04E8}"/>
              </a:ext>
            </a:extLst>
          </p:cNvPr>
          <p:cNvSpPr txBox="1"/>
          <p:nvPr/>
        </p:nvSpPr>
        <p:spPr>
          <a:xfrm>
            <a:off x="3749339" y="5775979"/>
            <a:ext cx="2560320" cy="400110"/>
          </a:xfrm>
          <a:prstGeom prst="rect">
            <a:avLst/>
          </a:prstGeom>
          <a:noFill/>
        </p:spPr>
        <p:txBody>
          <a:bodyPr wrap="square" lIns="0" tIns="91440" rIns="0" bIns="91440" rtlCol="0">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rPr>
              <a:t>Automation</a:t>
            </a:r>
          </a:p>
        </p:txBody>
      </p:sp>
      <p:pic>
        <p:nvPicPr>
          <p:cNvPr id="12" name="Picture 11">
            <a:extLst>
              <a:ext uri="{FF2B5EF4-FFF2-40B4-BE49-F238E27FC236}">
                <a16:creationId xmlns:a16="http://schemas.microsoft.com/office/drawing/2014/main" id="{D28935E2-34D1-4402-B192-2C27A7775E74}"/>
              </a:ext>
            </a:extLst>
          </p:cNvPr>
          <p:cNvPicPr>
            <a:picLocks noChangeAspect="1"/>
          </p:cNvPicPr>
          <p:nvPr/>
        </p:nvPicPr>
        <p:blipFill>
          <a:blip r:embed="rId3"/>
          <a:stretch>
            <a:fillRect/>
          </a:stretch>
        </p:blipFill>
        <p:spPr>
          <a:xfrm>
            <a:off x="707602" y="5763042"/>
            <a:ext cx="435146" cy="425984"/>
          </a:xfrm>
          <a:prstGeom prst="rect">
            <a:avLst/>
          </a:prstGeom>
        </p:spPr>
      </p:pic>
      <p:sp>
        <p:nvSpPr>
          <p:cNvPr id="13" name="TextBox 12">
            <a:extLst>
              <a:ext uri="{FF2B5EF4-FFF2-40B4-BE49-F238E27FC236}">
                <a16:creationId xmlns:a16="http://schemas.microsoft.com/office/drawing/2014/main" id="{E0C43547-F009-4937-91DC-8589D3886754}"/>
              </a:ext>
            </a:extLst>
          </p:cNvPr>
          <p:cNvSpPr txBox="1"/>
          <p:nvPr/>
        </p:nvSpPr>
        <p:spPr>
          <a:xfrm>
            <a:off x="6093856" y="5775979"/>
            <a:ext cx="2560320" cy="400110"/>
          </a:xfrm>
          <a:prstGeom prst="rect">
            <a:avLst/>
          </a:prstGeom>
          <a:noFill/>
        </p:spPr>
        <p:txBody>
          <a:bodyPr wrap="square" lIns="0" tIns="91440" rIns="0" bIns="91440" rtlCol="0">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rPr>
              <a:t>SIEM integration</a:t>
            </a:r>
          </a:p>
        </p:txBody>
      </p:sp>
      <p:sp>
        <p:nvSpPr>
          <p:cNvPr id="15" name="TextBox 14">
            <a:extLst>
              <a:ext uri="{FF2B5EF4-FFF2-40B4-BE49-F238E27FC236}">
                <a16:creationId xmlns:a16="http://schemas.microsoft.com/office/drawing/2014/main" id="{9CC197F1-0B54-45DE-BD1D-D0FEA5E607E4}"/>
              </a:ext>
            </a:extLst>
          </p:cNvPr>
          <p:cNvSpPr txBox="1"/>
          <p:nvPr/>
        </p:nvSpPr>
        <p:spPr>
          <a:xfrm>
            <a:off x="8438373" y="5775979"/>
            <a:ext cx="2560320" cy="400110"/>
          </a:xfrm>
          <a:prstGeom prst="rect">
            <a:avLst/>
          </a:prstGeom>
          <a:noFill/>
        </p:spPr>
        <p:txBody>
          <a:bodyPr wrap="square" lIns="0" tIns="91440" rIns="0" bIns="91440" rtlCol="0">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rPr>
              <a:t>Export</a:t>
            </a:r>
          </a:p>
        </p:txBody>
      </p:sp>
      <p:sp>
        <p:nvSpPr>
          <p:cNvPr id="1039" name="Arc 1038">
            <a:extLst>
              <a:ext uri="{FF2B5EF4-FFF2-40B4-BE49-F238E27FC236}">
                <a16:creationId xmlns:a16="http://schemas.microsoft.com/office/drawing/2014/main" id="{46397E29-5418-42E7-9E11-8F24A2E11B2D}"/>
              </a:ext>
              <a:ext uri="{C183D7F6-B498-43B3-948B-1728B52AA6E4}">
                <adec:decorative xmlns:adec="http://schemas.microsoft.com/office/drawing/2017/decorative" val="1"/>
              </a:ext>
            </a:extLst>
          </p:cNvPr>
          <p:cNvSpPr/>
          <p:nvPr/>
        </p:nvSpPr>
        <p:spPr>
          <a:xfrm>
            <a:off x="5398308" y="2475688"/>
            <a:ext cx="1272482" cy="1272482"/>
          </a:xfrm>
          <a:prstGeom prst="arc">
            <a:avLst>
              <a:gd name="adj1" fmla="val 10812729"/>
              <a:gd name="adj2" fmla="val 0"/>
            </a:avLst>
          </a:prstGeom>
          <a:ln w="38100" cap="rnd">
            <a:solidFill>
              <a:schemeClr val="bg2">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cxnSp>
        <p:nvCxnSpPr>
          <p:cNvPr id="130" name="Straight Connector 129">
            <a:extLst>
              <a:ext uri="{FF2B5EF4-FFF2-40B4-BE49-F238E27FC236}">
                <a16:creationId xmlns:a16="http://schemas.microsoft.com/office/drawing/2014/main" id="{2E1A9609-36CD-413E-A5E3-036B8B980C40}"/>
              </a:ext>
            </a:extLst>
          </p:cNvPr>
          <p:cNvCxnSpPr>
            <a:cxnSpLocks/>
          </p:cNvCxnSpPr>
          <p:nvPr/>
        </p:nvCxnSpPr>
        <p:spPr>
          <a:xfrm>
            <a:off x="9694776" y="2391444"/>
            <a:ext cx="530763" cy="0"/>
          </a:xfrm>
          <a:prstGeom prst="line">
            <a:avLst/>
          </a:prstGeom>
          <a:ln w="38100" cap="rnd">
            <a:solidFill>
              <a:schemeClr val="bg2">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pic>
        <p:nvPicPr>
          <p:cNvPr id="28" name="Picture 27" descr="Spot illustration of Security Center-a green shield with a lock in the center.">
            <a:extLst>
              <a:ext uri="{FF2B5EF4-FFF2-40B4-BE49-F238E27FC236}">
                <a16:creationId xmlns:a16="http://schemas.microsoft.com/office/drawing/2014/main" id="{260B36EB-F208-4456-9E7D-9199AE1D7EA8}"/>
              </a:ext>
            </a:extLst>
          </p:cNvPr>
          <p:cNvPicPr>
            <a:picLocks noChangeAspect="1"/>
          </p:cNvPicPr>
          <p:nvPr/>
        </p:nvPicPr>
        <p:blipFill>
          <a:blip r:embed="rId4"/>
          <a:stretch>
            <a:fillRect/>
          </a:stretch>
        </p:blipFill>
        <p:spPr>
          <a:xfrm>
            <a:off x="5685682" y="2750429"/>
            <a:ext cx="697734" cy="767508"/>
          </a:xfrm>
          <a:prstGeom prst="rect">
            <a:avLst/>
          </a:prstGeom>
        </p:spPr>
      </p:pic>
      <p:grpSp>
        <p:nvGrpSpPr>
          <p:cNvPr id="1048" name="Group 1047" descr="Line connecting from &quot;Azure&quot; to  &quot;Security Center&quot;">
            <a:extLst>
              <a:ext uri="{FF2B5EF4-FFF2-40B4-BE49-F238E27FC236}">
                <a16:creationId xmlns:a16="http://schemas.microsoft.com/office/drawing/2014/main" id="{0D29CF59-4FDF-4898-98C9-6D8A57869677}"/>
              </a:ext>
            </a:extLst>
          </p:cNvPr>
          <p:cNvGrpSpPr/>
          <p:nvPr/>
        </p:nvGrpSpPr>
        <p:grpSpPr>
          <a:xfrm>
            <a:off x="6642238" y="2515318"/>
            <a:ext cx="3310261" cy="401044"/>
            <a:chOff x="6703689" y="2055717"/>
            <a:chExt cx="3321278" cy="401044"/>
          </a:xfrm>
        </p:grpSpPr>
        <p:cxnSp>
          <p:nvCxnSpPr>
            <p:cNvPr id="40" name="Straight Arrow Connector 39">
              <a:extLst>
                <a:ext uri="{FF2B5EF4-FFF2-40B4-BE49-F238E27FC236}">
                  <a16:creationId xmlns:a16="http://schemas.microsoft.com/office/drawing/2014/main" id="{9B543E4A-C67F-41F7-89F7-EE7E8EBFF9B7}"/>
                </a:ext>
              </a:extLst>
            </p:cNvPr>
            <p:cNvCxnSpPr>
              <a:cxnSpLocks/>
            </p:cNvCxnSpPr>
            <p:nvPr/>
          </p:nvCxnSpPr>
          <p:spPr>
            <a:xfrm flipH="1">
              <a:off x="6703689" y="2456761"/>
              <a:ext cx="3321278" cy="0"/>
            </a:xfrm>
            <a:prstGeom prst="straightConnector1">
              <a:avLst/>
            </a:prstGeom>
            <a:ln w="25400" cap="rnd">
              <a:solidFill>
                <a:schemeClr val="bg2">
                  <a:lumMod val="75000"/>
                </a:schemeClr>
              </a:solidFill>
              <a:headEnd type="none" w="lg" len="med"/>
              <a:tailEnd type="oval" w="lg" len="lg"/>
            </a:ln>
          </p:spPr>
          <p:style>
            <a:lnRef idx="1">
              <a:schemeClr val="accent1"/>
            </a:lnRef>
            <a:fillRef idx="0">
              <a:schemeClr val="accent1"/>
            </a:fillRef>
            <a:effectRef idx="0">
              <a:schemeClr val="accent1"/>
            </a:effectRef>
            <a:fontRef idx="minor">
              <a:schemeClr val="tx1"/>
            </a:fontRef>
          </p:style>
        </p:cxnSp>
        <p:cxnSp>
          <p:nvCxnSpPr>
            <p:cNvPr id="1047" name="Straight Connector 1046">
              <a:extLst>
                <a:ext uri="{FF2B5EF4-FFF2-40B4-BE49-F238E27FC236}">
                  <a16:creationId xmlns:a16="http://schemas.microsoft.com/office/drawing/2014/main" id="{3A53BB8B-96CC-4FBE-A37A-1EACAB8C7691}"/>
                </a:ext>
              </a:extLst>
            </p:cNvPr>
            <p:cNvCxnSpPr>
              <a:cxnSpLocks/>
            </p:cNvCxnSpPr>
            <p:nvPr/>
          </p:nvCxnSpPr>
          <p:spPr>
            <a:xfrm flipV="1">
              <a:off x="10024967" y="2055717"/>
              <a:ext cx="0" cy="401044"/>
            </a:xfrm>
            <a:prstGeom prst="line">
              <a:avLst/>
            </a:prstGeom>
            <a:ln w="25400" cap="rnd">
              <a:solidFill>
                <a:schemeClr val="bg2">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pic>
        <p:nvPicPr>
          <p:cNvPr id="92" name="Picture 91">
            <a:extLst>
              <a:ext uri="{FF2B5EF4-FFF2-40B4-BE49-F238E27FC236}">
                <a16:creationId xmlns:a16="http://schemas.microsoft.com/office/drawing/2014/main" id="{FCC5CBB2-9A30-3E49-B5FA-3E5EEA1FF337}"/>
              </a:ext>
            </a:extLst>
          </p:cNvPr>
          <p:cNvPicPr>
            <a:picLocks noChangeAspect="1"/>
          </p:cNvPicPr>
          <p:nvPr/>
        </p:nvPicPr>
        <p:blipFill rotWithShape="1">
          <a:blip r:embed="rId5"/>
          <a:srcRect t="11592" b="7617"/>
          <a:stretch/>
        </p:blipFill>
        <p:spPr>
          <a:xfrm>
            <a:off x="762157" y="4175401"/>
            <a:ext cx="326036" cy="355024"/>
          </a:xfrm>
          <a:prstGeom prst="rect">
            <a:avLst/>
          </a:prstGeom>
        </p:spPr>
      </p:pic>
      <p:pic>
        <p:nvPicPr>
          <p:cNvPr id="16" name="Picture 15">
            <a:extLst>
              <a:ext uri="{FF2B5EF4-FFF2-40B4-BE49-F238E27FC236}">
                <a16:creationId xmlns:a16="http://schemas.microsoft.com/office/drawing/2014/main" id="{70760CC0-9CD9-1345-B92E-8310AE8E5069}"/>
              </a:ext>
            </a:extLst>
          </p:cNvPr>
          <p:cNvPicPr>
            <a:picLocks noChangeAspect="1"/>
          </p:cNvPicPr>
          <p:nvPr/>
        </p:nvPicPr>
        <p:blipFill>
          <a:blip r:embed="rId6"/>
          <a:stretch>
            <a:fillRect/>
          </a:stretch>
        </p:blipFill>
        <p:spPr>
          <a:xfrm>
            <a:off x="732633" y="4946873"/>
            <a:ext cx="385085" cy="456881"/>
          </a:xfrm>
          <a:prstGeom prst="rect">
            <a:avLst/>
          </a:prstGeom>
        </p:spPr>
      </p:pic>
      <p:sp>
        <p:nvSpPr>
          <p:cNvPr id="17" name="TextBox 16">
            <a:extLst>
              <a:ext uri="{FF2B5EF4-FFF2-40B4-BE49-F238E27FC236}">
                <a16:creationId xmlns:a16="http://schemas.microsoft.com/office/drawing/2014/main" id="{7FDB5AD2-7327-9642-8E59-37D33A517DD5}"/>
              </a:ext>
            </a:extLst>
          </p:cNvPr>
          <p:cNvSpPr txBox="1"/>
          <p:nvPr/>
        </p:nvSpPr>
        <p:spPr>
          <a:xfrm>
            <a:off x="1252137" y="4176088"/>
            <a:ext cx="2184133" cy="646331"/>
          </a:xfrm>
          <a:prstGeom prst="rect">
            <a:avLst/>
          </a:prstGeom>
          <a:noFill/>
        </p:spPr>
        <p:txBody>
          <a:bodyPr wrap="squar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bold"/>
                <a:ea typeface="+mn-ea"/>
                <a:cs typeface="Segoe UI Semibold"/>
              </a:rPr>
              <a:t>Security posture </a:t>
            </a:r>
            <a:br>
              <a:rPr kumimoji="0" lang="en-US" sz="12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bold"/>
                <a:ea typeface="+mn-ea"/>
                <a:cs typeface="Segoe UI Semibold"/>
              </a:rPr>
            </a:br>
            <a:r>
              <a:rPr kumimoji="0" lang="en-US" sz="12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bold"/>
                <a:ea typeface="+mn-ea"/>
                <a:cs typeface="Segoe UI Semibold"/>
              </a:rPr>
              <a:t>&amp; compliance</a:t>
            </a:r>
          </a:p>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83000">
                    <a:srgbClr val="0078D4"/>
                  </a:gs>
                  <a:gs pos="100000">
                    <a:srgbClr val="0078D4"/>
                  </a:gs>
                </a:gsLst>
                <a:lin ang="5400000" scaled="1"/>
              </a:gradFill>
              <a:effectLst/>
              <a:uLnTx/>
              <a:uFillTx/>
              <a:latin typeface="Segoe UI"/>
              <a:ea typeface="+mn-ea"/>
              <a:cs typeface="+mn-cs"/>
            </a:endParaRPr>
          </a:p>
        </p:txBody>
      </p:sp>
      <p:sp>
        <p:nvSpPr>
          <p:cNvPr id="95" name="TextBox 94">
            <a:extLst>
              <a:ext uri="{FF2B5EF4-FFF2-40B4-BE49-F238E27FC236}">
                <a16:creationId xmlns:a16="http://schemas.microsoft.com/office/drawing/2014/main" id="{BF881EB4-434D-5F41-A06D-936472B6135F}"/>
              </a:ext>
            </a:extLst>
          </p:cNvPr>
          <p:cNvSpPr txBox="1"/>
          <p:nvPr/>
        </p:nvSpPr>
        <p:spPr>
          <a:xfrm>
            <a:off x="1252136" y="4990647"/>
            <a:ext cx="2790274" cy="369332"/>
          </a:xfrm>
          <a:prstGeom prst="rect">
            <a:avLst/>
          </a:prstGeom>
          <a:noFill/>
        </p:spPr>
        <p:txBody>
          <a:bodyPr wrap="square" lIns="0" tIns="0" rIns="0" bIns="0" rtlCol="0">
            <a:spAutoFit/>
          </a:bodyPr>
          <a:lstStyle/>
          <a:p>
            <a:pPr marL="0" marR="0" lvl="0" indent="0" algn="l" defTabSz="932563"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bold"/>
                <a:ea typeface="+mn-ea"/>
                <a:cs typeface="Segoe UI Semibold"/>
              </a:rPr>
              <a:t>Server protection 	</a:t>
            </a:r>
          </a:p>
          <a:p>
            <a:pPr marL="0" marR="0" lvl="0" indent="0" algn="l" defTabSz="932563"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bold"/>
                <a:ea typeface="+mn-ea"/>
                <a:cs typeface="Segoe UI Semibold"/>
              </a:rPr>
              <a:t>(Microsoft Defender for Cloud for VMs)</a:t>
            </a:r>
          </a:p>
        </p:txBody>
      </p:sp>
      <p:sp>
        <p:nvSpPr>
          <p:cNvPr id="98" name="TextBox 97">
            <a:extLst>
              <a:ext uri="{FF2B5EF4-FFF2-40B4-BE49-F238E27FC236}">
                <a16:creationId xmlns:a16="http://schemas.microsoft.com/office/drawing/2014/main" id="{E8F42A9A-A5E3-EA41-9C21-F55D31A3FE7F}"/>
              </a:ext>
            </a:extLst>
          </p:cNvPr>
          <p:cNvSpPr txBox="1"/>
          <p:nvPr/>
        </p:nvSpPr>
        <p:spPr>
          <a:xfrm>
            <a:off x="1252135" y="5791368"/>
            <a:ext cx="2184133" cy="369332"/>
          </a:xfrm>
          <a:prstGeom prst="rect">
            <a:avLst/>
          </a:prstGeom>
          <a:noFill/>
        </p:spPr>
        <p:txBody>
          <a:bodyPr wrap="square" lIns="0" tIns="0" rIns="0" bIns="0" rtlCol="0">
            <a:spAutoFit/>
          </a:bodyPr>
          <a:lstStyle/>
          <a:p>
            <a:pPr marL="0" marR="0" lvl="0" indent="0" algn="l" defTabSz="932563"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bold"/>
                <a:ea typeface="+mn-ea"/>
                <a:cs typeface="Segoe UI Semibold"/>
              </a:rPr>
              <a:t>Automation &amp; </a:t>
            </a:r>
            <a:br>
              <a:rPr kumimoji="0" lang="en-US" sz="12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bold"/>
                <a:ea typeface="+mn-ea"/>
                <a:cs typeface="Segoe UI Semibold"/>
              </a:rPr>
            </a:br>
            <a:r>
              <a:rPr kumimoji="0" lang="en-US" sz="12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bold"/>
                <a:ea typeface="+mn-ea"/>
                <a:cs typeface="Segoe UI Semibold"/>
              </a:rPr>
              <a:t>management at scale</a:t>
            </a:r>
          </a:p>
        </p:txBody>
      </p:sp>
      <p:sp>
        <p:nvSpPr>
          <p:cNvPr id="74" name="Rectangle 73">
            <a:extLst>
              <a:ext uri="{FF2B5EF4-FFF2-40B4-BE49-F238E27FC236}">
                <a16:creationId xmlns:a16="http://schemas.microsoft.com/office/drawing/2014/main" id="{9B96D359-4F6B-4ADB-85F6-3F1B65D11642}"/>
              </a:ext>
            </a:extLst>
          </p:cNvPr>
          <p:cNvSpPr/>
          <p:nvPr/>
        </p:nvSpPr>
        <p:spPr bwMode="auto">
          <a:xfrm>
            <a:off x="5760432" y="1920792"/>
            <a:ext cx="722162" cy="51902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8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8" name="Group 77">
            <a:extLst>
              <a:ext uri="{FF2B5EF4-FFF2-40B4-BE49-F238E27FC236}">
                <a16:creationId xmlns:a16="http://schemas.microsoft.com/office/drawing/2014/main" id="{1850B4B1-3D46-4A11-A065-6BC14464E694}"/>
              </a:ext>
            </a:extLst>
          </p:cNvPr>
          <p:cNvGrpSpPr/>
          <p:nvPr/>
        </p:nvGrpSpPr>
        <p:grpSpPr>
          <a:xfrm>
            <a:off x="9619560" y="1607594"/>
            <a:ext cx="665852" cy="594622"/>
            <a:chOff x="8495451" y="1902162"/>
            <a:chExt cx="679205" cy="606545"/>
          </a:xfrm>
          <a:solidFill>
            <a:schemeClr val="bg1"/>
          </a:solidFill>
        </p:grpSpPr>
        <p:pic>
          <p:nvPicPr>
            <p:cNvPr id="85" name="Picture 84" descr="A picture containing clock, drawing&#10;&#10;Description automatically generated">
              <a:extLst>
                <a:ext uri="{FF2B5EF4-FFF2-40B4-BE49-F238E27FC236}">
                  <a16:creationId xmlns:a16="http://schemas.microsoft.com/office/drawing/2014/main" id="{9E133AF4-CDF3-4651-B102-E232031D032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8658218" y="1902162"/>
              <a:ext cx="353671" cy="266918"/>
            </a:xfrm>
            <a:prstGeom prst="rect">
              <a:avLst/>
            </a:prstGeom>
            <a:grpFill/>
          </p:spPr>
        </p:pic>
        <p:sp>
          <p:nvSpPr>
            <p:cNvPr id="86" name="TextBox 85">
              <a:extLst>
                <a:ext uri="{FF2B5EF4-FFF2-40B4-BE49-F238E27FC236}">
                  <a16:creationId xmlns:a16="http://schemas.microsoft.com/office/drawing/2014/main" id="{D132667C-745F-4041-9C58-B618CC34D389}"/>
                </a:ext>
              </a:extLst>
            </p:cNvPr>
            <p:cNvSpPr txBox="1"/>
            <p:nvPr/>
          </p:nvSpPr>
          <p:spPr>
            <a:xfrm>
              <a:off x="8495451" y="2325827"/>
              <a:ext cx="679205" cy="182880"/>
            </a:xfrm>
            <a:prstGeom prst="rect">
              <a:avLst/>
            </a:prstGeom>
            <a:grpFill/>
          </p:spPr>
          <p:txBody>
            <a:bodyPr wrap="square" lIns="0" tIns="0" rIns="0" bIns="0" rtlCol="0" anchor="ctr" anchorCtr="0">
              <a:noAutofit/>
            </a:bodyPr>
            <a:lstStyle>
              <a:defPPr>
                <a:defRPr lang="en-US"/>
              </a:defPPr>
              <a:lvl1pPr marR="0" lvl="0" indent="0" algn="ctr" defTabSz="913400" fontAlgn="base">
                <a:lnSpc>
                  <a:spcPct val="100000"/>
                </a:lnSpc>
                <a:spcBef>
                  <a:spcPct val="0"/>
                </a:spcBef>
                <a:spcAft>
                  <a:spcPct val="0"/>
                </a:spcAft>
                <a:buClrTx/>
                <a:buSzTx/>
                <a:buFontTx/>
                <a:buNone/>
                <a:tabLst/>
                <a:defRPr kumimoji="0" sz="1600" b="0" i="0" u="none" strike="noStrike" kern="0" cap="none" spc="0" normalizeH="0" baseline="0">
                  <a:ln>
                    <a:noFill/>
                  </a:ln>
                  <a:effectLst/>
                  <a:uLnTx/>
                  <a:uFillTx/>
                  <a:latin typeface="+mj-lt"/>
                  <a:ea typeface="Segoe UI" charset="0"/>
                  <a:cs typeface="Segoe UI" charset="0"/>
                </a:defRPr>
              </a:lvl1pPr>
            </a:lstStyle>
            <a:p>
              <a:pPr marL="0" marR="0" lvl="0" indent="0" algn="ctr" defTabSz="914158" rtl="0" eaLnBrk="1" fontAlgn="base" latinLnBrk="0" hangingPunct="1">
                <a:lnSpc>
                  <a:spcPct val="90000"/>
                </a:lnSpc>
                <a:spcBef>
                  <a:spcPct val="0"/>
                </a:spcBef>
                <a:spcAft>
                  <a:spcPct val="0"/>
                </a:spcAft>
                <a:buClrTx/>
                <a:buSzTx/>
                <a:buFontTx/>
                <a:buNone/>
                <a:tabLst/>
                <a:defRPr/>
              </a:pPr>
              <a:r>
                <a:rPr kumimoji="0" lang="en-US" sz="1000" b="0" i="0" u="none" strike="noStrike" kern="1200" cap="none" spc="-20" normalizeH="0" baseline="0" noProof="0">
                  <a:ln w="3175">
                    <a:noFill/>
                  </a:ln>
                  <a:gradFill>
                    <a:gsLst>
                      <a:gs pos="0">
                        <a:srgbClr val="282828"/>
                      </a:gs>
                      <a:gs pos="100000">
                        <a:srgbClr val="282828"/>
                      </a:gs>
                    </a:gsLst>
                    <a:lin ang="0" scaled="0"/>
                  </a:gradFill>
                  <a:effectLst/>
                  <a:uLnTx/>
                  <a:uFillTx/>
                  <a:latin typeface="Segoe UI Semibold"/>
                  <a:ea typeface="ＭＳ Ｐゴシック"/>
                  <a:cs typeface="Segoe UI"/>
                </a:rPr>
                <a:t>Microsoft </a:t>
              </a:r>
              <a:br>
                <a:rPr kumimoji="0" lang="en-US" sz="1000" b="0" i="0" u="none" strike="noStrike" kern="1200" cap="none" spc="-20" normalizeH="0" baseline="0" noProof="0">
                  <a:ln w="3175">
                    <a:noFill/>
                  </a:ln>
                  <a:gradFill>
                    <a:gsLst>
                      <a:gs pos="0">
                        <a:srgbClr val="282828"/>
                      </a:gs>
                      <a:gs pos="100000">
                        <a:srgbClr val="282828"/>
                      </a:gs>
                    </a:gsLst>
                    <a:lin ang="0" scaled="0"/>
                  </a:gradFill>
                  <a:effectLst/>
                  <a:uLnTx/>
                  <a:uFillTx/>
                  <a:latin typeface="Segoe UI Semibold"/>
                  <a:ea typeface="ＭＳ Ｐゴシック"/>
                  <a:cs typeface="Segoe UI"/>
                </a:rPr>
              </a:br>
              <a:r>
                <a:rPr kumimoji="0" lang="en-US" sz="1000" b="0" i="0" u="none" strike="noStrike" kern="1200" cap="none" spc="-20" normalizeH="0" baseline="0" noProof="0">
                  <a:ln w="3175">
                    <a:noFill/>
                  </a:ln>
                  <a:gradFill>
                    <a:gsLst>
                      <a:gs pos="0">
                        <a:srgbClr val="282828"/>
                      </a:gs>
                      <a:gs pos="100000">
                        <a:srgbClr val="282828"/>
                      </a:gs>
                    </a:gsLst>
                    <a:lin ang="0" scaled="0"/>
                  </a:gradFill>
                  <a:effectLst/>
                  <a:uLnTx/>
                  <a:uFillTx/>
                  <a:latin typeface="Segoe UI Semibold"/>
                  <a:ea typeface="ＭＳ Ｐゴシック"/>
                  <a:cs typeface="Segoe UI"/>
                </a:rPr>
                <a:t>Azure</a:t>
              </a:r>
            </a:p>
          </p:txBody>
        </p:sp>
      </p:grpSp>
      <p:grpSp>
        <p:nvGrpSpPr>
          <p:cNvPr id="2" name="Group 1">
            <a:extLst>
              <a:ext uri="{FF2B5EF4-FFF2-40B4-BE49-F238E27FC236}">
                <a16:creationId xmlns:a16="http://schemas.microsoft.com/office/drawing/2014/main" id="{E28FACF7-762C-4337-8E84-9169684A679D}"/>
              </a:ext>
            </a:extLst>
          </p:cNvPr>
          <p:cNvGrpSpPr/>
          <p:nvPr/>
        </p:nvGrpSpPr>
        <p:grpSpPr>
          <a:xfrm>
            <a:off x="919208" y="1513688"/>
            <a:ext cx="4507652" cy="1510228"/>
            <a:chOff x="919208" y="1513688"/>
            <a:chExt cx="4507652" cy="1510228"/>
          </a:xfrm>
        </p:grpSpPr>
        <p:cxnSp>
          <p:nvCxnSpPr>
            <p:cNvPr id="1029" name="Straight Connector 1028">
              <a:extLst>
                <a:ext uri="{FF2B5EF4-FFF2-40B4-BE49-F238E27FC236}">
                  <a16:creationId xmlns:a16="http://schemas.microsoft.com/office/drawing/2014/main" id="{E17C2830-FED8-4F62-ACB7-2E3A0A580524}"/>
                </a:ext>
              </a:extLst>
            </p:cNvPr>
            <p:cNvCxnSpPr>
              <a:cxnSpLocks/>
            </p:cNvCxnSpPr>
            <p:nvPr/>
          </p:nvCxnSpPr>
          <p:spPr>
            <a:xfrm>
              <a:off x="1005627" y="2385166"/>
              <a:ext cx="530763" cy="0"/>
            </a:xfrm>
            <a:prstGeom prst="line">
              <a:avLst/>
            </a:prstGeom>
            <a:ln w="38100"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60" name="Hexagon 159">
              <a:extLst>
                <a:ext uri="{FF2B5EF4-FFF2-40B4-BE49-F238E27FC236}">
                  <a16:creationId xmlns:a16="http://schemas.microsoft.com/office/drawing/2014/main" id="{4617E85D-3F56-440B-9DC1-38DE9701D1F5}"/>
                </a:ext>
              </a:extLst>
            </p:cNvPr>
            <p:cNvSpPr/>
            <p:nvPr/>
          </p:nvSpPr>
          <p:spPr bwMode="auto">
            <a:xfrm>
              <a:off x="985346" y="2514904"/>
              <a:ext cx="559790" cy="241192"/>
            </a:xfrm>
            <a:prstGeom prst="hexagon">
              <a:avLst/>
            </a:prstGeom>
            <a:solidFill>
              <a:schemeClr val="accent1"/>
            </a:solidFill>
            <a:ln w="25400">
              <a:solidFill>
                <a:srgbClr val="50E6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Segoe UI Semibold"/>
                <a:ea typeface="Segoe UI" pitchFamily="34" charset="0"/>
                <a:cs typeface="Segoe UI" pitchFamily="34" charset="0"/>
              </a:endParaRPr>
            </a:p>
          </p:txBody>
        </p:sp>
        <p:cxnSp>
          <p:nvCxnSpPr>
            <p:cNvPr id="102" name="Straight Connector 101">
              <a:extLst>
                <a:ext uri="{FF2B5EF4-FFF2-40B4-BE49-F238E27FC236}">
                  <a16:creationId xmlns:a16="http://schemas.microsoft.com/office/drawing/2014/main" id="{4FC4BEE3-817B-4965-B6A5-C17229CF42D3}"/>
                </a:ext>
              </a:extLst>
            </p:cNvPr>
            <p:cNvCxnSpPr>
              <a:cxnSpLocks/>
            </p:cNvCxnSpPr>
            <p:nvPr/>
          </p:nvCxnSpPr>
          <p:spPr>
            <a:xfrm>
              <a:off x="2575774" y="2385166"/>
              <a:ext cx="530763" cy="0"/>
            </a:xfrm>
            <a:prstGeom prst="line">
              <a:avLst/>
            </a:prstGeom>
            <a:ln w="38100"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9" name="Hexagon 158">
              <a:extLst>
                <a:ext uri="{FF2B5EF4-FFF2-40B4-BE49-F238E27FC236}">
                  <a16:creationId xmlns:a16="http://schemas.microsoft.com/office/drawing/2014/main" id="{A62752F1-3761-4199-9A08-9006997C8655}"/>
                </a:ext>
              </a:extLst>
            </p:cNvPr>
            <p:cNvSpPr/>
            <p:nvPr/>
          </p:nvSpPr>
          <p:spPr bwMode="auto">
            <a:xfrm>
              <a:off x="2556904" y="2507668"/>
              <a:ext cx="559790" cy="241192"/>
            </a:xfrm>
            <a:prstGeom prst="hexagon">
              <a:avLst/>
            </a:prstGeom>
            <a:solidFill>
              <a:schemeClr val="accent1"/>
            </a:solidFill>
            <a:ln w="25400">
              <a:solidFill>
                <a:srgbClr val="50E6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Segoe UI Semibold"/>
                <a:ea typeface="Segoe UI" pitchFamily="34" charset="0"/>
                <a:cs typeface="Segoe UI" pitchFamily="34" charset="0"/>
              </a:endParaRPr>
            </a:p>
          </p:txBody>
        </p:sp>
        <p:cxnSp>
          <p:nvCxnSpPr>
            <p:cNvPr id="147" name="Straight Arrow Connector 146">
              <a:extLst>
                <a:ext uri="{FF2B5EF4-FFF2-40B4-BE49-F238E27FC236}">
                  <a16:creationId xmlns:a16="http://schemas.microsoft.com/office/drawing/2014/main" id="{BFE991CA-25A7-49BD-9AF9-FF5D4FCE5C00}"/>
                </a:ext>
              </a:extLst>
            </p:cNvPr>
            <p:cNvCxnSpPr>
              <a:cxnSpLocks/>
            </p:cNvCxnSpPr>
            <p:nvPr/>
          </p:nvCxnSpPr>
          <p:spPr>
            <a:xfrm>
              <a:off x="1271590" y="2916362"/>
              <a:ext cx="4155270" cy="0"/>
            </a:xfrm>
            <a:prstGeom prst="straightConnector1">
              <a:avLst/>
            </a:prstGeom>
            <a:ln w="25400" cap="rnd">
              <a:solidFill>
                <a:schemeClr val="accent1"/>
              </a:solidFill>
              <a:headEnd type="none" w="lg" len="med"/>
              <a:tailEnd type="oval" w="lg" len="lg"/>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E624F9FA-142B-437E-A3DB-E258E0650944}"/>
                </a:ext>
              </a:extLst>
            </p:cNvPr>
            <p:cNvCxnSpPr>
              <a:cxnSpLocks/>
            </p:cNvCxnSpPr>
            <p:nvPr/>
          </p:nvCxnSpPr>
          <p:spPr>
            <a:xfrm flipH="1" flipV="1">
              <a:off x="1271008" y="2761539"/>
              <a:ext cx="582" cy="154824"/>
            </a:xfrm>
            <a:prstGeom prst="line">
              <a:avLst/>
            </a:prstGeom>
            <a:ln w="25400"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EE481199-C2EA-410A-81AB-794546299D97}"/>
                </a:ext>
              </a:extLst>
            </p:cNvPr>
            <p:cNvCxnSpPr>
              <a:cxnSpLocks/>
            </p:cNvCxnSpPr>
            <p:nvPr/>
          </p:nvCxnSpPr>
          <p:spPr>
            <a:xfrm flipH="1" flipV="1">
              <a:off x="2814400" y="2761539"/>
              <a:ext cx="582" cy="154824"/>
            </a:xfrm>
            <a:prstGeom prst="line">
              <a:avLst/>
            </a:prstGeom>
            <a:ln w="25400"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051" name="Group 1050" descr="Azure Arc">
              <a:extLst>
                <a:ext uri="{FF2B5EF4-FFF2-40B4-BE49-F238E27FC236}">
                  <a16:creationId xmlns:a16="http://schemas.microsoft.com/office/drawing/2014/main" id="{88D9FFCE-935A-4067-AD4F-19F179F16D05}"/>
                </a:ext>
              </a:extLst>
            </p:cNvPr>
            <p:cNvGrpSpPr/>
            <p:nvPr/>
          </p:nvGrpSpPr>
          <p:grpSpPr>
            <a:xfrm>
              <a:off x="3086146" y="2781210"/>
              <a:ext cx="1034424" cy="242706"/>
              <a:chOff x="3406845" y="2318867"/>
              <a:chExt cx="1034424" cy="242706"/>
            </a:xfrm>
          </p:grpSpPr>
          <p:pic>
            <p:nvPicPr>
              <p:cNvPr id="54" name="Picture 53">
                <a:extLst>
                  <a:ext uri="{FF2B5EF4-FFF2-40B4-BE49-F238E27FC236}">
                    <a16:creationId xmlns:a16="http://schemas.microsoft.com/office/drawing/2014/main" id="{B0A8F324-4A8C-4E10-A1B4-9150C1D74561}"/>
                  </a:ext>
                </a:extLst>
              </p:cNvPr>
              <p:cNvPicPr>
                <a:picLocks noChangeAspect="1"/>
              </p:cNvPicPr>
              <p:nvPr/>
            </p:nvPicPr>
            <p:blipFill>
              <a:blip r:embed="rId8"/>
              <a:stretch>
                <a:fillRect/>
              </a:stretch>
            </p:blipFill>
            <p:spPr>
              <a:xfrm>
                <a:off x="3406845" y="2318867"/>
                <a:ext cx="288673" cy="242706"/>
              </a:xfrm>
              <a:prstGeom prst="rect">
                <a:avLst/>
              </a:prstGeom>
            </p:spPr>
          </p:pic>
          <p:sp>
            <p:nvSpPr>
              <p:cNvPr id="56" name="TextBox 55">
                <a:extLst>
                  <a:ext uri="{FF2B5EF4-FFF2-40B4-BE49-F238E27FC236}">
                    <a16:creationId xmlns:a16="http://schemas.microsoft.com/office/drawing/2014/main" id="{111D24C8-70BA-4678-A9F7-A038934DC647}"/>
                  </a:ext>
                </a:extLst>
              </p:cNvPr>
              <p:cNvSpPr txBox="1"/>
              <p:nvPr/>
            </p:nvSpPr>
            <p:spPr>
              <a:xfrm>
                <a:off x="3765891" y="2347887"/>
                <a:ext cx="675378" cy="184666"/>
              </a:xfrm>
              <a:prstGeom prst="rect">
                <a:avLst/>
              </a:prstGeom>
              <a:noFill/>
            </p:spPr>
            <p:txBody>
              <a:bodyPr wrap="none" lIns="0" tIns="0" rIns="0" bIns="0" rtlCol="0" anchor="ctr">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highlight>
                      <a:srgbClr val="FFFFFF"/>
                    </a:highlight>
                    <a:uLnTx/>
                    <a:uFillTx/>
                    <a:latin typeface="Segoe UI Semibold"/>
                    <a:ea typeface="+mn-ea"/>
                    <a:cs typeface="+mn-cs"/>
                  </a:rPr>
                  <a:t>Azure Arc</a:t>
                </a:r>
              </a:p>
            </p:txBody>
          </p:sp>
        </p:grpSp>
        <p:sp>
          <p:nvSpPr>
            <p:cNvPr id="158" name="Hexagon 157">
              <a:extLst>
                <a:ext uri="{FF2B5EF4-FFF2-40B4-BE49-F238E27FC236}">
                  <a16:creationId xmlns:a16="http://schemas.microsoft.com/office/drawing/2014/main" id="{82513402-3A2C-43EB-B8D6-F86946AB34C4}"/>
                </a:ext>
              </a:extLst>
            </p:cNvPr>
            <p:cNvSpPr/>
            <p:nvPr/>
          </p:nvSpPr>
          <p:spPr bwMode="auto">
            <a:xfrm>
              <a:off x="3978336" y="2509439"/>
              <a:ext cx="559790" cy="241192"/>
            </a:xfrm>
            <a:prstGeom prst="hexagon">
              <a:avLst/>
            </a:prstGeom>
            <a:solidFill>
              <a:schemeClr val="accent1"/>
            </a:solidFill>
            <a:ln w="25400">
              <a:solidFill>
                <a:srgbClr val="50E6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Segoe UI Semibold"/>
                <a:ea typeface="Segoe UI" pitchFamily="34" charset="0"/>
                <a:cs typeface="Segoe UI" pitchFamily="34" charset="0"/>
              </a:endParaRPr>
            </a:p>
          </p:txBody>
        </p:sp>
        <p:sp>
          <p:nvSpPr>
            <p:cNvPr id="20" name="Rectangle 19">
              <a:extLst>
                <a:ext uri="{FF2B5EF4-FFF2-40B4-BE49-F238E27FC236}">
                  <a16:creationId xmlns:a16="http://schemas.microsoft.com/office/drawing/2014/main" id="{4674E7FB-BA68-42CF-B68B-4A86C19D8E44}"/>
                </a:ext>
              </a:extLst>
            </p:cNvPr>
            <p:cNvSpPr/>
            <p:nvPr/>
          </p:nvSpPr>
          <p:spPr>
            <a:xfrm>
              <a:off x="3941430" y="1942716"/>
              <a:ext cx="697307" cy="323165"/>
            </a:xfrm>
            <a:prstGeom prst="rect">
              <a:avLst/>
            </a:prstGeom>
          </p:spPr>
          <p:txBody>
            <a:bodyPr wrap="none" tIns="91440" bIns="91440" anchor="t">
              <a:spAutoFit/>
            </a:bodyPr>
            <a:lstStyle/>
            <a:p>
              <a:pPr marL="0" marR="0" lvl="0" indent="0" algn="ctr" defTabSz="914158" rtl="0" eaLnBrk="1" fontAlgn="base" latinLnBrk="0" hangingPunct="1">
                <a:lnSpc>
                  <a:spcPct val="90000"/>
                </a:lnSpc>
                <a:spcBef>
                  <a:spcPct val="0"/>
                </a:spcBef>
                <a:spcAft>
                  <a:spcPct val="0"/>
                </a:spcAft>
                <a:buClrTx/>
                <a:buSzTx/>
                <a:buFontTx/>
                <a:buNone/>
                <a:tabLst/>
                <a:defRPr/>
              </a:pPr>
              <a:r>
                <a:rPr kumimoji="0" lang="en-US" sz="1000" b="0" i="0" u="none" strike="noStrike" kern="1200" cap="none" spc="-20" normalizeH="0" baseline="0" noProof="0">
                  <a:ln w="3175">
                    <a:noFill/>
                  </a:ln>
                  <a:gradFill>
                    <a:gsLst>
                      <a:gs pos="0">
                        <a:srgbClr val="282828"/>
                      </a:gs>
                      <a:gs pos="100000">
                        <a:srgbClr val="282828"/>
                      </a:gs>
                    </a:gsLst>
                    <a:lin ang="0" scaled="0"/>
                  </a:gradFill>
                  <a:effectLst/>
                  <a:uLnTx/>
                  <a:uFillTx/>
                  <a:latin typeface="Segoe UI Semibold"/>
                  <a:ea typeface="ＭＳ Ｐゴシック"/>
                  <a:cs typeface="Segoe UI"/>
                </a:rPr>
                <a:t>On-prem</a:t>
              </a:r>
            </a:p>
          </p:txBody>
        </p:sp>
        <p:grpSp>
          <p:nvGrpSpPr>
            <p:cNvPr id="104" name="Group 164" descr="access, cloud">
              <a:extLst>
                <a:ext uri="{FF2B5EF4-FFF2-40B4-BE49-F238E27FC236}">
                  <a16:creationId xmlns:a16="http://schemas.microsoft.com/office/drawing/2014/main" id="{11681937-C8FA-4C6D-A6E1-879B8E84DDB4}"/>
                </a:ext>
              </a:extLst>
            </p:cNvPr>
            <p:cNvGrpSpPr>
              <a:grpSpLocks noChangeAspect="1"/>
            </p:cNvGrpSpPr>
            <p:nvPr/>
          </p:nvGrpSpPr>
          <p:grpSpPr bwMode="auto">
            <a:xfrm>
              <a:off x="4085296" y="1513688"/>
              <a:ext cx="409575" cy="409575"/>
              <a:chOff x="2821" y="3067"/>
              <a:chExt cx="258" cy="258"/>
            </a:xfrm>
          </p:grpSpPr>
          <p:sp>
            <p:nvSpPr>
              <p:cNvPr id="105" name="AutoShape 163">
                <a:extLst>
                  <a:ext uri="{FF2B5EF4-FFF2-40B4-BE49-F238E27FC236}">
                    <a16:creationId xmlns:a16="http://schemas.microsoft.com/office/drawing/2014/main" id="{1894175C-8BAA-4CB1-BDBD-F12C2DD7BF1A}"/>
                  </a:ext>
                </a:extLst>
              </p:cNvPr>
              <p:cNvSpPr>
                <a:spLocks noChangeAspect="1" noChangeArrowheads="1" noTextEdit="1"/>
              </p:cNvSpPr>
              <p:nvPr/>
            </p:nvSpPr>
            <p:spPr bwMode="auto">
              <a:xfrm>
                <a:off x="2821" y="3067"/>
                <a:ext cx="258"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09" name="Rectangle 168">
                <a:extLst>
                  <a:ext uri="{FF2B5EF4-FFF2-40B4-BE49-F238E27FC236}">
                    <a16:creationId xmlns:a16="http://schemas.microsoft.com/office/drawing/2014/main" id="{BA849C1A-BA98-4D99-8F53-7C8C0EFCFF57}"/>
                  </a:ext>
                </a:extLst>
              </p:cNvPr>
              <p:cNvSpPr>
                <a:spLocks noChangeArrowheads="1"/>
              </p:cNvSpPr>
              <p:nvPr/>
            </p:nvSpPr>
            <p:spPr bwMode="auto">
              <a:xfrm>
                <a:off x="2821" y="3067"/>
                <a:ext cx="129" cy="25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10" name="Rectangle 169">
                <a:extLst>
                  <a:ext uri="{FF2B5EF4-FFF2-40B4-BE49-F238E27FC236}">
                    <a16:creationId xmlns:a16="http://schemas.microsoft.com/office/drawing/2014/main" id="{ED2DEE1D-C64E-4437-9A05-DCE022D7A4F3}"/>
                  </a:ext>
                </a:extLst>
              </p:cNvPr>
              <p:cNvSpPr>
                <a:spLocks noChangeArrowheads="1"/>
              </p:cNvSpPr>
              <p:nvPr/>
            </p:nvSpPr>
            <p:spPr bwMode="auto">
              <a:xfrm>
                <a:off x="2950" y="3196"/>
                <a:ext cx="129" cy="129"/>
              </a:xfrm>
              <a:prstGeom prst="rect">
                <a:avLst/>
              </a:prstGeom>
              <a:solidFill>
                <a:srgbClr val="0078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11" name="Rectangle 170">
                <a:extLst>
                  <a:ext uri="{FF2B5EF4-FFF2-40B4-BE49-F238E27FC236}">
                    <a16:creationId xmlns:a16="http://schemas.microsoft.com/office/drawing/2014/main" id="{5FE47062-104D-44E7-A388-0C2B3DF06795}"/>
                  </a:ext>
                </a:extLst>
              </p:cNvPr>
              <p:cNvSpPr>
                <a:spLocks noChangeArrowheads="1"/>
              </p:cNvSpPr>
              <p:nvPr/>
            </p:nvSpPr>
            <p:spPr bwMode="auto">
              <a:xfrm>
                <a:off x="2853" y="3107"/>
                <a:ext cx="24"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12" name="Rectangle 171">
                <a:extLst>
                  <a:ext uri="{FF2B5EF4-FFF2-40B4-BE49-F238E27FC236}">
                    <a16:creationId xmlns:a16="http://schemas.microsoft.com/office/drawing/2014/main" id="{5D5F175B-B2BF-4561-AF83-17AA486C1941}"/>
                  </a:ext>
                </a:extLst>
              </p:cNvPr>
              <p:cNvSpPr>
                <a:spLocks noChangeArrowheads="1"/>
              </p:cNvSpPr>
              <p:nvPr/>
            </p:nvSpPr>
            <p:spPr bwMode="auto">
              <a:xfrm>
                <a:off x="2894" y="3107"/>
                <a:ext cx="24"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13" name="Rectangle 172">
                <a:extLst>
                  <a:ext uri="{FF2B5EF4-FFF2-40B4-BE49-F238E27FC236}">
                    <a16:creationId xmlns:a16="http://schemas.microsoft.com/office/drawing/2014/main" id="{EA333E3F-0E6A-4C2A-8922-B6DAEE514D26}"/>
                  </a:ext>
                </a:extLst>
              </p:cNvPr>
              <p:cNvSpPr>
                <a:spLocks noChangeArrowheads="1"/>
              </p:cNvSpPr>
              <p:nvPr/>
            </p:nvSpPr>
            <p:spPr bwMode="auto">
              <a:xfrm>
                <a:off x="2853" y="3148"/>
                <a:ext cx="24" cy="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14" name="Rectangle 173">
                <a:extLst>
                  <a:ext uri="{FF2B5EF4-FFF2-40B4-BE49-F238E27FC236}">
                    <a16:creationId xmlns:a16="http://schemas.microsoft.com/office/drawing/2014/main" id="{1BB5BC43-1EC7-434F-8615-9BD9CC09561D}"/>
                  </a:ext>
                </a:extLst>
              </p:cNvPr>
              <p:cNvSpPr>
                <a:spLocks noChangeArrowheads="1"/>
              </p:cNvSpPr>
              <p:nvPr/>
            </p:nvSpPr>
            <p:spPr bwMode="auto">
              <a:xfrm>
                <a:off x="2894" y="3148"/>
                <a:ext cx="24" cy="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15" name="Rectangle 174">
                <a:extLst>
                  <a:ext uri="{FF2B5EF4-FFF2-40B4-BE49-F238E27FC236}">
                    <a16:creationId xmlns:a16="http://schemas.microsoft.com/office/drawing/2014/main" id="{DFF89437-E73A-451C-9362-08D94456B041}"/>
                  </a:ext>
                </a:extLst>
              </p:cNvPr>
              <p:cNvSpPr>
                <a:spLocks noChangeArrowheads="1"/>
              </p:cNvSpPr>
              <p:nvPr/>
            </p:nvSpPr>
            <p:spPr bwMode="auto">
              <a:xfrm>
                <a:off x="2853" y="3188"/>
                <a:ext cx="24" cy="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16" name="Rectangle 175">
                <a:extLst>
                  <a:ext uri="{FF2B5EF4-FFF2-40B4-BE49-F238E27FC236}">
                    <a16:creationId xmlns:a16="http://schemas.microsoft.com/office/drawing/2014/main" id="{1BC30B56-9E7C-4117-82F0-CAC98F824967}"/>
                  </a:ext>
                </a:extLst>
              </p:cNvPr>
              <p:cNvSpPr>
                <a:spLocks noChangeArrowheads="1"/>
              </p:cNvSpPr>
              <p:nvPr/>
            </p:nvSpPr>
            <p:spPr bwMode="auto">
              <a:xfrm>
                <a:off x="2894" y="3188"/>
                <a:ext cx="24" cy="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17" name="Rectangle 176">
                <a:extLst>
                  <a:ext uri="{FF2B5EF4-FFF2-40B4-BE49-F238E27FC236}">
                    <a16:creationId xmlns:a16="http://schemas.microsoft.com/office/drawing/2014/main" id="{09EAFB11-B48B-4E48-BA7B-DD59C9A15108}"/>
                  </a:ext>
                </a:extLst>
              </p:cNvPr>
              <p:cNvSpPr>
                <a:spLocks noChangeArrowheads="1"/>
              </p:cNvSpPr>
              <p:nvPr/>
            </p:nvSpPr>
            <p:spPr bwMode="auto">
              <a:xfrm>
                <a:off x="2853" y="3228"/>
                <a:ext cx="24" cy="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18" name="Rectangle 177">
                <a:extLst>
                  <a:ext uri="{FF2B5EF4-FFF2-40B4-BE49-F238E27FC236}">
                    <a16:creationId xmlns:a16="http://schemas.microsoft.com/office/drawing/2014/main" id="{577DFDD0-100F-4C9B-BD49-221E8A370A84}"/>
                  </a:ext>
                </a:extLst>
              </p:cNvPr>
              <p:cNvSpPr>
                <a:spLocks noChangeArrowheads="1"/>
              </p:cNvSpPr>
              <p:nvPr/>
            </p:nvSpPr>
            <p:spPr bwMode="auto">
              <a:xfrm>
                <a:off x="2894" y="3228"/>
                <a:ext cx="24" cy="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19" name="Rectangle 178">
                <a:extLst>
                  <a:ext uri="{FF2B5EF4-FFF2-40B4-BE49-F238E27FC236}">
                    <a16:creationId xmlns:a16="http://schemas.microsoft.com/office/drawing/2014/main" id="{EB649BC0-EE17-4D74-8406-2B1B0A37DAB1}"/>
                  </a:ext>
                </a:extLst>
              </p:cNvPr>
              <p:cNvSpPr>
                <a:spLocks noChangeArrowheads="1"/>
              </p:cNvSpPr>
              <p:nvPr/>
            </p:nvSpPr>
            <p:spPr bwMode="auto">
              <a:xfrm>
                <a:off x="2869" y="3293"/>
                <a:ext cx="33" cy="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20" name="Rectangle 179">
                <a:extLst>
                  <a:ext uri="{FF2B5EF4-FFF2-40B4-BE49-F238E27FC236}">
                    <a16:creationId xmlns:a16="http://schemas.microsoft.com/office/drawing/2014/main" id="{29612524-C537-4BD5-AE3B-2605798AF4B2}"/>
                  </a:ext>
                </a:extLst>
              </p:cNvPr>
              <p:cNvSpPr>
                <a:spLocks noChangeArrowheads="1"/>
              </p:cNvSpPr>
              <p:nvPr/>
            </p:nvSpPr>
            <p:spPr bwMode="auto">
              <a:xfrm>
                <a:off x="2982" y="3228"/>
                <a:ext cx="24" cy="24"/>
              </a:xfrm>
              <a:prstGeom prst="rect">
                <a:avLst/>
              </a:prstGeom>
              <a:solidFill>
                <a:srgbClr val="50E6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21" name="Rectangle 180">
                <a:extLst>
                  <a:ext uri="{FF2B5EF4-FFF2-40B4-BE49-F238E27FC236}">
                    <a16:creationId xmlns:a16="http://schemas.microsoft.com/office/drawing/2014/main" id="{6EC28BFF-7DB8-4D30-B015-C985990C88BF}"/>
                  </a:ext>
                </a:extLst>
              </p:cNvPr>
              <p:cNvSpPr>
                <a:spLocks noChangeArrowheads="1"/>
              </p:cNvSpPr>
              <p:nvPr/>
            </p:nvSpPr>
            <p:spPr bwMode="auto">
              <a:xfrm>
                <a:off x="3023" y="3228"/>
                <a:ext cx="24" cy="24"/>
              </a:xfrm>
              <a:prstGeom prst="rect">
                <a:avLst/>
              </a:prstGeom>
              <a:solidFill>
                <a:srgbClr val="50E6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sp>
            <p:nvSpPr>
              <p:cNvPr id="122" name="Rectangle 181">
                <a:extLst>
                  <a:ext uri="{FF2B5EF4-FFF2-40B4-BE49-F238E27FC236}">
                    <a16:creationId xmlns:a16="http://schemas.microsoft.com/office/drawing/2014/main" id="{60FC1F28-61BF-4784-B06F-31F0FAF2D130}"/>
                  </a:ext>
                </a:extLst>
              </p:cNvPr>
              <p:cNvSpPr>
                <a:spLocks noChangeArrowheads="1"/>
              </p:cNvSpPr>
              <p:nvPr/>
            </p:nvSpPr>
            <p:spPr bwMode="auto">
              <a:xfrm>
                <a:off x="2998" y="3293"/>
                <a:ext cx="33" cy="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Segoe UI"/>
                  <a:ea typeface="+mn-ea"/>
                  <a:cs typeface="+mn-cs"/>
                </a:endParaRPr>
              </a:p>
            </p:txBody>
          </p:sp>
        </p:grpSp>
        <p:cxnSp>
          <p:nvCxnSpPr>
            <p:cNvPr id="91" name="Straight Connector 90">
              <a:extLst>
                <a:ext uri="{FF2B5EF4-FFF2-40B4-BE49-F238E27FC236}">
                  <a16:creationId xmlns:a16="http://schemas.microsoft.com/office/drawing/2014/main" id="{440FFDE0-A239-BC43-A01C-E7D148797832}"/>
                </a:ext>
              </a:extLst>
            </p:cNvPr>
            <p:cNvCxnSpPr>
              <a:cxnSpLocks/>
            </p:cNvCxnSpPr>
            <p:nvPr/>
          </p:nvCxnSpPr>
          <p:spPr>
            <a:xfrm flipH="1" flipV="1">
              <a:off x="4249500" y="2748839"/>
              <a:ext cx="582" cy="154824"/>
            </a:xfrm>
            <a:prstGeom prst="line">
              <a:avLst/>
            </a:prstGeom>
            <a:ln w="25400"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pic>
          <p:nvPicPr>
            <p:cNvPr id="83" name="Picture 4" descr="See the source image">
              <a:extLst>
                <a:ext uri="{FF2B5EF4-FFF2-40B4-BE49-F238E27FC236}">
                  <a16:creationId xmlns:a16="http://schemas.microsoft.com/office/drawing/2014/main" id="{93D8FDD6-5352-4C06-9BB5-9131E0D59E7E}"/>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l="27156" t="9388" r="27156" b="39903"/>
            <a:stretch/>
          </p:blipFill>
          <p:spPr bwMode="auto">
            <a:xfrm>
              <a:off x="1003187" y="1563057"/>
              <a:ext cx="497894" cy="310838"/>
            </a:xfrm>
            <a:prstGeom prst="rect">
              <a:avLst/>
            </a:prstGeom>
            <a:solidFill>
              <a:schemeClr val="bg1"/>
            </a:solidFill>
          </p:spPr>
        </p:pic>
        <p:sp>
          <p:nvSpPr>
            <p:cNvPr id="84" name="TextBox 83">
              <a:extLst>
                <a:ext uri="{FF2B5EF4-FFF2-40B4-BE49-F238E27FC236}">
                  <a16:creationId xmlns:a16="http://schemas.microsoft.com/office/drawing/2014/main" id="{B09D0402-F129-4955-9B2C-3186FF725835}"/>
                </a:ext>
              </a:extLst>
            </p:cNvPr>
            <p:cNvSpPr txBox="1"/>
            <p:nvPr/>
          </p:nvSpPr>
          <p:spPr>
            <a:xfrm>
              <a:off x="919208" y="2022927"/>
              <a:ext cx="665853" cy="179285"/>
            </a:xfrm>
            <a:prstGeom prst="rect">
              <a:avLst/>
            </a:prstGeom>
            <a:solidFill>
              <a:schemeClr val="bg1"/>
            </a:solidFill>
          </p:spPr>
          <p:txBody>
            <a:bodyPr wrap="square" lIns="0" tIns="0" rIns="0" bIns="0" rtlCol="0" anchor="ctr" anchorCtr="0">
              <a:noAutofit/>
            </a:bodyPr>
            <a:lstStyle>
              <a:defPPr>
                <a:defRPr lang="en-US"/>
              </a:defPPr>
              <a:lvl1pPr marR="0" lvl="0" indent="0" algn="ctr" defTabSz="913400" fontAlgn="base">
                <a:lnSpc>
                  <a:spcPct val="100000"/>
                </a:lnSpc>
                <a:spcBef>
                  <a:spcPct val="0"/>
                </a:spcBef>
                <a:spcAft>
                  <a:spcPct val="0"/>
                </a:spcAft>
                <a:buClrTx/>
                <a:buSzTx/>
                <a:buFontTx/>
                <a:buNone/>
                <a:tabLst/>
                <a:defRPr kumimoji="0" sz="1600" b="0" i="0" u="none" strike="noStrike" kern="0" cap="none" spc="0" normalizeH="0" baseline="0">
                  <a:ln>
                    <a:noFill/>
                  </a:ln>
                  <a:effectLst/>
                  <a:uLnTx/>
                  <a:uFillTx/>
                  <a:latin typeface="+mj-lt"/>
                  <a:ea typeface="Segoe UI" charset="0"/>
                  <a:cs typeface="Segoe UI" charset="0"/>
                </a:defRPr>
              </a:lvl1pPr>
            </a:lstStyle>
            <a:p>
              <a:pPr marL="0" marR="0" lvl="0" indent="0" algn="ctr" defTabSz="914158" rtl="0" eaLnBrk="1" fontAlgn="base" latinLnBrk="0" hangingPunct="1">
                <a:lnSpc>
                  <a:spcPct val="90000"/>
                </a:lnSpc>
                <a:spcBef>
                  <a:spcPct val="0"/>
                </a:spcBef>
                <a:spcAft>
                  <a:spcPct val="0"/>
                </a:spcAft>
                <a:buClrTx/>
                <a:buSzTx/>
                <a:buFontTx/>
                <a:buNone/>
                <a:tabLst/>
                <a:defRPr/>
              </a:pPr>
              <a:r>
                <a:rPr kumimoji="0" lang="en-US" sz="1000" b="0" i="0" u="none" strike="noStrike" kern="1200" cap="none" spc="-20" normalizeH="0" baseline="0" noProof="0">
                  <a:ln w="3175">
                    <a:noFill/>
                  </a:ln>
                  <a:gradFill>
                    <a:gsLst>
                      <a:gs pos="0">
                        <a:srgbClr val="282828"/>
                      </a:gs>
                      <a:gs pos="100000">
                        <a:srgbClr val="282828"/>
                      </a:gs>
                    </a:gsLst>
                    <a:lin ang="0" scaled="0"/>
                  </a:gradFill>
                  <a:effectLst/>
                  <a:uLnTx/>
                  <a:uFillTx/>
                  <a:latin typeface="Segoe UI Semibold"/>
                  <a:ea typeface="ＭＳ Ｐゴシック"/>
                  <a:cs typeface="Segoe UI"/>
                </a:rPr>
                <a:t>Google </a:t>
              </a:r>
              <a:br>
                <a:rPr kumimoji="0" lang="en-US" sz="1000" b="0" i="0" u="none" strike="noStrike" kern="1200" cap="none" spc="-20" normalizeH="0" baseline="0" noProof="0">
                  <a:ln w="3175">
                    <a:noFill/>
                  </a:ln>
                  <a:gradFill>
                    <a:gsLst>
                      <a:gs pos="0">
                        <a:srgbClr val="282828"/>
                      </a:gs>
                      <a:gs pos="100000">
                        <a:srgbClr val="282828"/>
                      </a:gs>
                    </a:gsLst>
                    <a:lin ang="0" scaled="0"/>
                  </a:gradFill>
                  <a:effectLst/>
                  <a:uLnTx/>
                  <a:uFillTx/>
                  <a:latin typeface="Segoe UI Semibold"/>
                  <a:ea typeface="ＭＳ Ｐゴシック"/>
                  <a:cs typeface="Segoe UI"/>
                </a:rPr>
              </a:br>
              <a:r>
                <a:rPr kumimoji="0" lang="en-US" sz="1000" b="0" i="0" u="none" strike="noStrike" kern="1200" cap="none" spc="-20" normalizeH="0" baseline="0" noProof="0">
                  <a:ln w="3175">
                    <a:noFill/>
                  </a:ln>
                  <a:gradFill>
                    <a:gsLst>
                      <a:gs pos="0">
                        <a:srgbClr val="282828"/>
                      </a:gs>
                      <a:gs pos="100000">
                        <a:srgbClr val="282828"/>
                      </a:gs>
                    </a:gsLst>
                    <a:lin ang="0" scaled="0"/>
                  </a:gradFill>
                  <a:effectLst/>
                  <a:uLnTx/>
                  <a:uFillTx/>
                  <a:latin typeface="Segoe UI Semibold"/>
                  <a:ea typeface="ＭＳ Ｐゴシック"/>
                  <a:cs typeface="Segoe UI"/>
                </a:rPr>
                <a:t>Cloud</a:t>
              </a:r>
            </a:p>
          </p:txBody>
        </p:sp>
        <p:sp>
          <p:nvSpPr>
            <p:cNvPr id="81" name="TextBox 80">
              <a:extLst>
                <a:ext uri="{FF2B5EF4-FFF2-40B4-BE49-F238E27FC236}">
                  <a16:creationId xmlns:a16="http://schemas.microsoft.com/office/drawing/2014/main" id="{233AD2D7-96AC-4C21-9D9A-C00E0125C865}"/>
                </a:ext>
              </a:extLst>
            </p:cNvPr>
            <p:cNvSpPr txBox="1"/>
            <p:nvPr/>
          </p:nvSpPr>
          <p:spPr>
            <a:xfrm>
              <a:off x="2407769" y="2044975"/>
              <a:ext cx="871232" cy="157237"/>
            </a:xfrm>
            <a:prstGeom prst="rect">
              <a:avLst/>
            </a:prstGeom>
            <a:solidFill>
              <a:schemeClr val="bg1"/>
            </a:solidFill>
          </p:spPr>
          <p:txBody>
            <a:bodyPr wrap="square" lIns="0" tIns="0" rIns="0" bIns="0" rtlCol="0" anchor="ctr" anchorCtr="0">
              <a:noAutofit/>
            </a:bodyPr>
            <a:lstStyle>
              <a:defPPr>
                <a:defRPr lang="en-US"/>
              </a:defPPr>
              <a:lvl1pPr marR="0" lvl="0" indent="0" algn="ctr" defTabSz="913400" fontAlgn="base">
                <a:lnSpc>
                  <a:spcPct val="100000"/>
                </a:lnSpc>
                <a:spcBef>
                  <a:spcPct val="0"/>
                </a:spcBef>
                <a:spcAft>
                  <a:spcPct val="0"/>
                </a:spcAft>
                <a:buClrTx/>
                <a:buSzTx/>
                <a:buFontTx/>
                <a:buNone/>
                <a:tabLst/>
                <a:defRPr kumimoji="0" sz="1600" b="0" i="0" u="none" strike="noStrike" kern="0" cap="none" spc="0" normalizeH="0" baseline="0">
                  <a:ln>
                    <a:noFill/>
                  </a:ln>
                  <a:effectLst/>
                  <a:uLnTx/>
                  <a:uFillTx/>
                  <a:latin typeface="+mj-lt"/>
                  <a:ea typeface="Segoe UI" charset="0"/>
                  <a:cs typeface="Segoe UI" charset="0"/>
                </a:defRPr>
              </a:lvl1pPr>
            </a:lstStyle>
            <a:p>
              <a:pPr marL="0" marR="0" lvl="0" indent="0" algn="ctr" defTabSz="914158" rtl="0" eaLnBrk="1" fontAlgn="base" latinLnBrk="0" hangingPunct="1">
                <a:lnSpc>
                  <a:spcPct val="90000"/>
                </a:lnSpc>
                <a:spcBef>
                  <a:spcPct val="0"/>
                </a:spcBef>
                <a:spcAft>
                  <a:spcPct val="0"/>
                </a:spcAft>
                <a:buClrTx/>
                <a:buSzTx/>
                <a:buFontTx/>
                <a:buNone/>
                <a:tabLst/>
                <a:defRPr/>
              </a:pPr>
              <a:r>
                <a:rPr kumimoji="0" lang="en-US" sz="1000" b="0" i="0" u="none" strike="noStrike" kern="1200" cap="none" spc="-20" normalizeH="0" baseline="0" noProof="0">
                  <a:ln w="3175">
                    <a:noFill/>
                  </a:ln>
                  <a:gradFill>
                    <a:gsLst>
                      <a:gs pos="0">
                        <a:srgbClr val="282828"/>
                      </a:gs>
                      <a:gs pos="100000">
                        <a:srgbClr val="282828"/>
                      </a:gs>
                    </a:gsLst>
                    <a:lin ang="0" scaled="0"/>
                  </a:gradFill>
                  <a:effectLst/>
                  <a:uLnTx/>
                  <a:uFillTx/>
                  <a:latin typeface="Segoe UI Semibold"/>
                  <a:ea typeface="ＭＳ Ｐゴシック"/>
                  <a:cs typeface="Segoe UI"/>
                </a:rPr>
                <a:t>Amazon </a:t>
              </a:r>
              <a:br>
                <a:rPr kumimoji="0" lang="en-US" sz="1000" b="0" i="0" u="none" strike="noStrike" kern="1200" cap="none" spc="-20" normalizeH="0" baseline="0" noProof="0">
                  <a:ln w="3175">
                    <a:noFill/>
                  </a:ln>
                  <a:gradFill>
                    <a:gsLst>
                      <a:gs pos="0">
                        <a:srgbClr val="282828"/>
                      </a:gs>
                      <a:gs pos="100000">
                        <a:srgbClr val="282828"/>
                      </a:gs>
                    </a:gsLst>
                    <a:lin ang="0" scaled="0"/>
                  </a:gradFill>
                  <a:effectLst/>
                  <a:uLnTx/>
                  <a:uFillTx/>
                  <a:latin typeface="Segoe UI Semibold"/>
                  <a:ea typeface="ＭＳ Ｐゴシック"/>
                  <a:cs typeface="Segoe UI"/>
                </a:rPr>
              </a:br>
              <a:r>
                <a:rPr kumimoji="0" lang="en-US" sz="1000" b="0" i="0" u="none" strike="noStrike" kern="1200" cap="none" spc="-20" normalizeH="0" baseline="0" noProof="0">
                  <a:ln w="3175">
                    <a:noFill/>
                  </a:ln>
                  <a:gradFill>
                    <a:gsLst>
                      <a:gs pos="0">
                        <a:srgbClr val="282828"/>
                      </a:gs>
                      <a:gs pos="100000">
                        <a:srgbClr val="282828"/>
                      </a:gs>
                    </a:gsLst>
                    <a:lin ang="0" scaled="0"/>
                  </a:gradFill>
                  <a:effectLst/>
                  <a:uLnTx/>
                  <a:uFillTx/>
                  <a:latin typeface="Segoe UI Semibold"/>
                  <a:ea typeface="ＭＳ Ｐゴシック"/>
                  <a:cs typeface="Segoe UI"/>
                </a:rPr>
                <a:t>Web Services</a:t>
              </a:r>
            </a:p>
          </p:txBody>
        </p:sp>
        <p:pic>
          <p:nvPicPr>
            <p:cNvPr id="82" name="Picture 2">
              <a:extLst>
                <a:ext uri="{FF2B5EF4-FFF2-40B4-BE49-F238E27FC236}">
                  <a16:creationId xmlns:a16="http://schemas.microsoft.com/office/drawing/2014/main" id="{A1FE0AD8-E4E4-4DD9-AC42-D7148E16EA2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618889" y="1601269"/>
              <a:ext cx="448992" cy="268676"/>
            </a:xfrm>
            <a:prstGeom prst="rect">
              <a:avLst/>
            </a:prstGeom>
            <a:solidFill>
              <a:schemeClr val="bg1"/>
            </a:solidFill>
          </p:spPr>
        </p:pic>
        <p:cxnSp>
          <p:nvCxnSpPr>
            <p:cNvPr id="93" name="Straight Connector 92">
              <a:extLst>
                <a:ext uri="{FF2B5EF4-FFF2-40B4-BE49-F238E27FC236}">
                  <a16:creationId xmlns:a16="http://schemas.microsoft.com/office/drawing/2014/main" id="{5B663B70-1F81-461E-8D05-B62C3E6C3961}"/>
                </a:ext>
              </a:extLst>
            </p:cNvPr>
            <p:cNvCxnSpPr>
              <a:cxnSpLocks/>
            </p:cNvCxnSpPr>
            <p:nvPr/>
          </p:nvCxnSpPr>
          <p:spPr>
            <a:xfrm>
              <a:off x="4007896" y="2385166"/>
              <a:ext cx="530763" cy="0"/>
            </a:xfrm>
            <a:prstGeom prst="line">
              <a:avLst/>
            </a:prstGeom>
            <a:ln w="38100"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5873789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C0CD78C4-FCDF-F54F-27A7-02235A0655B4}"/>
              </a:ext>
            </a:extLst>
          </p:cNvPr>
          <p:cNvGrpSpPr/>
          <p:nvPr/>
        </p:nvGrpSpPr>
        <p:grpSpPr>
          <a:xfrm>
            <a:off x="5804662" y="5776378"/>
            <a:ext cx="6387338" cy="1081622"/>
            <a:chOff x="5804662" y="5776378"/>
            <a:chExt cx="6387338" cy="1081622"/>
          </a:xfrm>
        </p:grpSpPr>
        <p:sp>
          <p:nvSpPr>
            <p:cNvPr id="5" name="Arrow: Pentagon 4">
              <a:extLst>
                <a:ext uri="{FF2B5EF4-FFF2-40B4-BE49-F238E27FC236}">
                  <a16:creationId xmlns:a16="http://schemas.microsoft.com/office/drawing/2014/main" id="{D9A55365-BA4E-90F6-9038-FDF1850D0584}"/>
                </a:ext>
              </a:extLst>
            </p:cNvPr>
            <p:cNvSpPr/>
            <p:nvPr/>
          </p:nvSpPr>
          <p:spPr bwMode="auto">
            <a:xfrm>
              <a:off x="5804662" y="5776378"/>
              <a:ext cx="6387338" cy="1081622"/>
            </a:xfrm>
            <a:prstGeom prst="homePlat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563" name="Text Placeholder 4">
              <a:extLst>
                <a:ext uri="{FF2B5EF4-FFF2-40B4-BE49-F238E27FC236}">
                  <a16:creationId xmlns:a16="http://schemas.microsoft.com/office/drawing/2014/main" id="{6C4761DF-F48D-56B7-8202-3A29B481B699}"/>
                </a:ext>
              </a:extLst>
            </p:cNvPr>
            <p:cNvSpPr txBox="1">
              <a:spLocks/>
            </p:cNvSpPr>
            <p:nvPr/>
          </p:nvSpPr>
          <p:spPr>
            <a:xfrm>
              <a:off x="6687574" y="5885264"/>
              <a:ext cx="3551134" cy="276999"/>
            </a:xfrm>
            <a:prstGeom prst="rect">
              <a:avLst/>
            </a:prstGeom>
          </p:spPr>
          <p:txBody>
            <a:bodyPr wrap="square" lIns="0" tIns="0" rIns="0" bIns="0" anchor="b">
              <a:spAutoFit/>
            </a:bodyPr>
            <a:lstStyle>
              <a:lvl1pPr marL="228556"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Segoe UI" panose="020B0502040204020203" pitchFamily="34" charset="0"/>
                </a:defRPr>
              </a:lvl1pPr>
              <a:lvl2pPr marL="457112"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2pPr>
              <a:lvl3pPr marL="657099" marR="0" indent="-19998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3pPr>
              <a:lvl4pPr marL="842801" marR="0" indent="-180940"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200" kern="1200" spc="0" baseline="0">
                  <a:solidFill>
                    <a:schemeClr val="tx1"/>
                  </a:solidFill>
                  <a:latin typeface="+mn-lt"/>
                  <a:ea typeface="+mn-ea"/>
                  <a:cs typeface="+mn-cs"/>
                </a:defRPr>
              </a:lvl4pPr>
              <a:lvl5pPr marL="1023741" marR="0" indent="-168243"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200" kern="1200" spc="0" baseline="0">
                  <a:solidFill>
                    <a:schemeClr val="tx1"/>
                  </a:solidFill>
                  <a:latin typeface="+mn-lt"/>
                  <a:ea typeface="+mn-ea"/>
                  <a:cs typeface="+mn-cs"/>
                </a:defRPr>
              </a:lvl5pPr>
              <a:lvl6pPr marL="2564547"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1"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563"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800" b="0" i="0" u="none" strike="noStrike" kern="1200" cap="none" spc="0" normalizeH="0" baseline="0" noProof="0">
                  <a:ln>
                    <a:noFill/>
                  </a:ln>
                  <a:solidFill>
                    <a:srgbClr val="0078D4"/>
                  </a:solidFill>
                  <a:effectLst/>
                  <a:uLnTx/>
                  <a:uFillTx/>
                  <a:latin typeface="Segoe UI Semibold" panose="020B0702040204020203" pitchFamily="34" charset="0"/>
                  <a:ea typeface="+mn-ea"/>
                  <a:cs typeface="Segoe UI Semibold" panose="020B0702040204020203" pitchFamily="34" charset="0"/>
                </a:rPr>
                <a:t>Consistent enforcement</a:t>
              </a:r>
            </a:p>
          </p:txBody>
        </p:sp>
        <p:sp>
          <p:nvSpPr>
            <p:cNvPr id="564" name="Content Placeholder 2">
              <a:extLst>
                <a:ext uri="{FF2B5EF4-FFF2-40B4-BE49-F238E27FC236}">
                  <a16:creationId xmlns:a16="http://schemas.microsoft.com/office/drawing/2014/main" id="{C66E8BBA-7039-CC9C-515F-9DA1ECDFC47A}"/>
                </a:ext>
              </a:extLst>
            </p:cNvPr>
            <p:cNvSpPr txBox="1">
              <a:spLocks/>
            </p:cNvSpPr>
            <p:nvPr/>
          </p:nvSpPr>
          <p:spPr>
            <a:xfrm>
              <a:off x="6687574" y="6206715"/>
              <a:ext cx="4864346" cy="553998"/>
            </a:xfrm>
            <a:prstGeom prst="rect">
              <a:avLst/>
            </a:prstGeom>
          </p:spPr>
          <p:txBody>
            <a:bodyPr wrap="square" lIns="0" tIns="0" rIns="0" bIns="0">
              <a:spAutoFit/>
            </a:bodyPr>
            <a:lstStyle>
              <a:lvl1pPr marL="228556"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Segoe UI" panose="020B0502040204020203" pitchFamily="34" charset="0"/>
                </a:defRPr>
              </a:lvl1pPr>
              <a:lvl2pPr marL="457112"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2pPr>
              <a:lvl3pPr marL="657099" marR="0" indent="-19998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3pPr>
              <a:lvl4pPr marL="842801" marR="0" indent="-180940"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200" kern="1200" spc="0" baseline="0">
                  <a:solidFill>
                    <a:schemeClr val="tx1"/>
                  </a:solidFill>
                  <a:latin typeface="+mn-lt"/>
                  <a:ea typeface="+mn-ea"/>
                  <a:cs typeface="+mn-cs"/>
                </a:defRPr>
              </a:lvl4pPr>
              <a:lvl5pPr marL="1023741" marR="0" indent="-168243"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200" kern="1200" spc="0" baseline="0">
                  <a:solidFill>
                    <a:schemeClr val="tx1"/>
                  </a:solidFill>
                  <a:latin typeface="+mn-lt"/>
                  <a:ea typeface="+mn-ea"/>
                  <a:cs typeface="+mn-cs"/>
                </a:defRPr>
              </a:lvl5pPr>
              <a:lvl6pPr marL="2564547"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1"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1" indent="0" algn="l" defTabSz="932563" rtl="0" eaLnBrk="1" fontAlgn="auto" latinLnBrk="0" hangingPunct="1">
                <a:lnSpc>
                  <a:spcPct val="100000"/>
                </a:lnSpc>
                <a:spcBef>
                  <a:spcPts val="0"/>
                </a:spcBef>
                <a:spcAft>
                  <a:spcPts val="120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2F2F2F"/>
                  </a:solidFill>
                  <a:effectLst/>
                  <a:uLnTx/>
                  <a:uFillTx/>
                  <a:latin typeface="Segoe UI"/>
                  <a:ea typeface="+mn-ea"/>
                  <a:cs typeface="+mn-cs"/>
                </a:rPr>
                <a:t>Centralized policy is consistently applied across all resources where the action happens (identity, data, network + infra and apps across cloud, on-premises, IoT, OT, and more)</a:t>
              </a:r>
            </a:p>
          </p:txBody>
        </p:sp>
      </p:grpSp>
      <p:grpSp>
        <p:nvGrpSpPr>
          <p:cNvPr id="21" name="Group 16">
            <a:extLst>
              <a:ext uri="{FF2B5EF4-FFF2-40B4-BE49-F238E27FC236}">
                <a16:creationId xmlns:a16="http://schemas.microsoft.com/office/drawing/2014/main" id="{4ABC3526-91BB-885E-645E-F713A8D246D1}"/>
              </a:ext>
            </a:extLst>
          </p:cNvPr>
          <p:cNvGrpSpPr>
            <a:grpSpLocks noChangeAspect="1"/>
          </p:cNvGrpSpPr>
          <p:nvPr/>
        </p:nvGrpSpPr>
        <p:grpSpPr bwMode="auto">
          <a:xfrm>
            <a:off x="1549483" y="3327182"/>
            <a:ext cx="226971" cy="192581"/>
            <a:chOff x="3269" y="828"/>
            <a:chExt cx="264" cy="224"/>
          </a:xfrm>
          <a:solidFill>
            <a:schemeClr val="accent1"/>
          </a:solidFill>
        </p:grpSpPr>
        <p:sp>
          <p:nvSpPr>
            <p:cNvPr id="22" name="Freeform 17">
              <a:extLst>
                <a:ext uri="{FF2B5EF4-FFF2-40B4-BE49-F238E27FC236}">
                  <a16:creationId xmlns:a16="http://schemas.microsoft.com/office/drawing/2014/main" id="{B77E296A-3FD7-A2A4-D435-874D4DE7939E}"/>
                </a:ext>
              </a:extLst>
            </p:cNvPr>
            <p:cNvSpPr>
              <a:spLocks noEditPoints="1"/>
            </p:cNvSpPr>
            <p:nvPr/>
          </p:nvSpPr>
          <p:spPr bwMode="auto">
            <a:xfrm>
              <a:off x="3442" y="828"/>
              <a:ext cx="91" cy="160"/>
            </a:xfrm>
            <a:custGeom>
              <a:avLst/>
              <a:gdLst>
                <a:gd name="T0" fmla="*/ 92 w 147"/>
                <a:gd name="T1" fmla="*/ 238 h 257"/>
                <a:gd name="T2" fmla="*/ 92 w 147"/>
                <a:gd name="T3" fmla="*/ 238 h 257"/>
                <a:gd name="T4" fmla="*/ 55 w 147"/>
                <a:gd name="T5" fmla="*/ 238 h 257"/>
                <a:gd name="T6" fmla="*/ 55 w 147"/>
                <a:gd name="T7" fmla="*/ 220 h 257"/>
                <a:gd name="T8" fmla="*/ 92 w 147"/>
                <a:gd name="T9" fmla="*/ 220 h 257"/>
                <a:gd name="T10" fmla="*/ 92 w 147"/>
                <a:gd name="T11" fmla="*/ 238 h 257"/>
                <a:gd name="T12" fmla="*/ 138 w 147"/>
                <a:gd name="T13" fmla="*/ 0 h 257"/>
                <a:gd name="T14" fmla="*/ 138 w 147"/>
                <a:gd name="T15" fmla="*/ 0 h 257"/>
                <a:gd name="T16" fmla="*/ 10 w 147"/>
                <a:gd name="T17" fmla="*/ 0 h 257"/>
                <a:gd name="T18" fmla="*/ 0 w 147"/>
                <a:gd name="T19" fmla="*/ 9 h 257"/>
                <a:gd name="T20" fmla="*/ 0 w 147"/>
                <a:gd name="T21" fmla="*/ 248 h 257"/>
                <a:gd name="T22" fmla="*/ 10 w 147"/>
                <a:gd name="T23" fmla="*/ 257 h 257"/>
                <a:gd name="T24" fmla="*/ 138 w 147"/>
                <a:gd name="T25" fmla="*/ 257 h 257"/>
                <a:gd name="T26" fmla="*/ 147 w 147"/>
                <a:gd name="T27" fmla="*/ 248 h 257"/>
                <a:gd name="T28" fmla="*/ 147 w 147"/>
                <a:gd name="T29" fmla="*/ 9 h 257"/>
                <a:gd name="T30" fmla="*/ 138 w 147"/>
                <a:gd name="T3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57">
                  <a:moveTo>
                    <a:pt x="92" y="238"/>
                  </a:moveTo>
                  <a:lnTo>
                    <a:pt x="92" y="238"/>
                  </a:lnTo>
                  <a:lnTo>
                    <a:pt x="55" y="238"/>
                  </a:lnTo>
                  <a:lnTo>
                    <a:pt x="55" y="220"/>
                  </a:lnTo>
                  <a:lnTo>
                    <a:pt x="92" y="220"/>
                  </a:lnTo>
                  <a:lnTo>
                    <a:pt x="92" y="238"/>
                  </a:lnTo>
                  <a:close/>
                  <a:moveTo>
                    <a:pt x="138" y="0"/>
                  </a:moveTo>
                  <a:lnTo>
                    <a:pt x="138" y="0"/>
                  </a:lnTo>
                  <a:lnTo>
                    <a:pt x="10" y="0"/>
                  </a:lnTo>
                  <a:cubicBezTo>
                    <a:pt x="5" y="0"/>
                    <a:pt x="0" y="4"/>
                    <a:pt x="0" y="9"/>
                  </a:cubicBezTo>
                  <a:lnTo>
                    <a:pt x="0" y="248"/>
                  </a:lnTo>
                  <a:cubicBezTo>
                    <a:pt x="0" y="253"/>
                    <a:pt x="5" y="257"/>
                    <a:pt x="10" y="257"/>
                  </a:cubicBezTo>
                  <a:lnTo>
                    <a:pt x="138" y="257"/>
                  </a:lnTo>
                  <a:cubicBezTo>
                    <a:pt x="143" y="257"/>
                    <a:pt x="147" y="253"/>
                    <a:pt x="147" y="248"/>
                  </a:cubicBezTo>
                  <a:lnTo>
                    <a:pt x="147" y="9"/>
                  </a:lnTo>
                  <a:cubicBezTo>
                    <a:pt x="147" y="4"/>
                    <a:pt x="143" y="0"/>
                    <a:pt x="13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23" name="Freeform 18">
              <a:extLst>
                <a:ext uri="{FF2B5EF4-FFF2-40B4-BE49-F238E27FC236}">
                  <a16:creationId xmlns:a16="http://schemas.microsoft.com/office/drawing/2014/main" id="{3579DBF2-BF8F-CC71-881A-5AA6BB12B9D7}"/>
                </a:ext>
              </a:extLst>
            </p:cNvPr>
            <p:cNvSpPr>
              <a:spLocks noEditPoints="1"/>
            </p:cNvSpPr>
            <p:nvPr/>
          </p:nvSpPr>
          <p:spPr bwMode="auto">
            <a:xfrm>
              <a:off x="3269" y="887"/>
              <a:ext cx="232" cy="165"/>
            </a:xfrm>
            <a:custGeom>
              <a:avLst/>
              <a:gdLst>
                <a:gd name="T0" fmla="*/ 159 w 373"/>
                <a:gd name="T1" fmla="*/ 213 h 266"/>
                <a:gd name="T2" fmla="*/ 159 w 373"/>
                <a:gd name="T3" fmla="*/ 213 h 266"/>
                <a:gd name="T4" fmla="*/ 213 w 373"/>
                <a:gd name="T5" fmla="*/ 213 h 266"/>
                <a:gd name="T6" fmla="*/ 213 w 373"/>
                <a:gd name="T7" fmla="*/ 240 h 266"/>
                <a:gd name="T8" fmla="*/ 159 w 373"/>
                <a:gd name="T9" fmla="*/ 240 h 266"/>
                <a:gd name="T10" fmla="*/ 159 w 373"/>
                <a:gd name="T11" fmla="*/ 213 h 266"/>
                <a:gd name="T12" fmla="*/ 12 w 373"/>
                <a:gd name="T13" fmla="*/ 266 h 266"/>
                <a:gd name="T14" fmla="*/ 12 w 373"/>
                <a:gd name="T15" fmla="*/ 266 h 266"/>
                <a:gd name="T16" fmla="*/ 360 w 373"/>
                <a:gd name="T17" fmla="*/ 266 h 266"/>
                <a:gd name="T18" fmla="*/ 373 w 373"/>
                <a:gd name="T19" fmla="*/ 254 h 266"/>
                <a:gd name="T20" fmla="*/ 373 w 373"/>
                <a:gd name="T21" fmla="*/ 189 h 266"/>
                <a:gd name="T22" fmla="*/ 289 w 373"/>
                <a:gd name="T23" fmla="*/ 189 h 266"/>
                <a:gd name="T24" fmla="*/ 253 w 373"/>
                <a:gd name="T25" fmla="*/ 154 h 266"/>
                <a:gd name="T26" fmla="*/ 253 w 373"/>
                <a:gd name="T27" fmla="*/ 0 h 266"/>
                <a:gd name="T28" fmla="*/ 12 w 373"/>
                <a:gd name="T29" fmla="*/ 0 h 266"/>
                <a:gd name="T30" fmla="*/ 0 w 373"/>
                <a:gd name="T31" fmla="*/ 13 h 266"/>
                <a:gd name="T32" fmla="*/ 0 w 373"/>
                <a:gd name="T33" fmla="*/ 254 h 266"/>
                <a:gd name="T34" fmla="*/ 12 w 373"/>
                <a:gd name="T35"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3" h="266">
                  <a:moveTo>
                    <a:pt x="159" y="213"/>
                  </a:moveTo>
                  <a:lnTo>
                    <a:pt x="159" y="213"/>
                  </a:lnTo>
                  <a:lnTo>
                    <a:pt x="213" y="213"/>
                  </a:lnTo>
                  <a:lnTo>
                    <a:pt x="213" y="240"/>
                  </a:lnTo>
                  <a:lnTo>
                    <a:pt x="159" y="240"/>
                  </a:lnTo>
                  <a:lnTo>
                    <a:pt x="159" y="213"/>
                  </a:lnTo>
                  <a:close/>
                  <a:moveTo>
                    <a:pt x="12" y="266"/>
                  </a:moveTo>
                  <a:lnTo>
                    <a:pt x="12" y="266"/>
                  </a:lnTo>
                  <a:lnTo>
                    <a:pt x="360" y="266"/>
                  </a:lnTo>
                  <a:cubicBezTo>
                    <a:pt x="367" y="266"/>
                    <a:pt x="373" y="261"/>
                    <a:pt x="373" y="254"/>
                  </a:cubicBezTo>
                  <a:lnTo>
                    <a:pt x="373" y="189"/>
                  </a:lnTo>
                  <a:lnTo>
                    <a:pt x="289" y="189"/>
                  </a:lnTo>
                  <a:cubicBezTo>
                    <a:pt x="269" y="189"/>
                    <a:pt x="253" y="173"/>
                    <a:pt x="253" y="154"/>
                  </a:cubicBezTo>
                  <a:lnTo>
                    <a:pt x="253" y="0"/>
                  </a:lnTo>
                  <a:lnTo>
                    <a:pt x="12" y="0"/>
                  </a:lnTo>
                  <a:cubicBezTo>
                    <a:pt x="5" y="0"/>
                    <a:pt x="0" y="6"/>
                    <a:pt x="0" y="13"/>
                  </a:cubicBezTo>
                  <a:lnTo>
                    <a:pt x="0" y="254"/>
                  </a:lnTo>
                  <a:cubicBezTo>
                    <a:pt x="0" y="261"/>
                    <a:pt x="5" y="266"/>
                    <a:pt x="12" y="266"/>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24" name="Group 89">
            <a:extLst>
              <a:ext uri="{FF2B5EF4-FFF2-40B4-BE49-F238E27FC236}">
                <a16:creationId xmlns:a16="http://schemas.microsoft.com/office/drawing/2014/main" id="{491902A2-2892-64F0-D80D-1CD11D31022B}"/>
              </a:ext>
            </a:extLst>
          </p:cNvPr>
          <p:cNvGrpSpPr>
            <a:grpSpLocks noChangeAspect="1"/>
          </p:cNvGrpSpPr>
          <p:nvPr/>
        </p:nvGrpSpPr>
        <p:grpSpPr bwMode="auto">
          <a:xfrm>
            <a:off x="1583094" y="2576670"/>
            <a:ext cx="160898" cy="200395"/>
            <a:chOff x="1577" y="1479"/>
            <a:chExt cx="197" cy="198"/>
          </a:xfrm>
          <a:solidFill>
            <a:schemeClr val="accent1"/>
          </a:solidFill>
        </p:grpSpPr>
        <p:sp>
          <p:nvSpPr>
            <p:cNvPr id="25" name="Freeform 90">
              <a:extLst>
                <a:ext uri="{FF2B5EF4-FFF2-40B4-BE49-F238E27FC236}">
                  <a16:creationId xmlns:a16="http://schemas.microsoft.com/office/drawing/2014/main" id="{93CAC372-B949-EAB8-4930-5EDDB0359A84}"/>
                </a:ext>
              </a:extLst>
            </p:cNvPr>
            <p:cNvSpPr>
              <a:spLocks/>
            </p:cNvSpPr>
            <p:nvPr/>
          </p:nvSpPr>
          <p:spPr bwMode="auto">
            <a:xfrm>
              <a:off x="1609" y="1479"/>
              <a:ext cx="132"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26" name="Freeform 91">
              <a:extLst>
                <a:ext uri="{FF2B5EF4-FFF2-40B4-BE49-F238E27FC236}">
                  <a16:creationId xmlns:a16="http://schemas.microsoft.com/office/drawing/2014/main" id="{9E073C7C-A31B-E896-2C07-C2B813EEE812}"/>
                </a:ext>
              </a:extLst>
            </p:cNvPr>
            <p:cNvSpPr>
              <a:spLocks/>
            </p:cNvSpPr>
            <p:nvPr/>
          </p:nvSpPr>
          <p:spPr bwMode="auto">
            <a:xfrm>
              <a:off x="1577" y="1598"/>
              <a:ext cx="197"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sp>
        <p:nvSpPr>
          <p:cNvPr id="7" name="Rectangle: Rounded Corners 6">
            <a:extLst>
              <a:ext uri="{FF2B5EF4-FFF2-40B4-BE49-F238E27FC236}">
                <a16:creationId xmlns:a16="http://schemas.microsoft.com/office/drawing/2014/main" id="{A2D68817-FB69-49B3-6BBC-F72865E48F2E}"/>
              </a:ext>
            </a:extLst>
          </p:cNvPr>
          <p:cNvSpPr/>
          <p:nvPr/>
        </p:nvSpPr>
        <p:spPr bwMode="auto">
          <a:xfrm>
            <a:off x="3471067" y="4824686"/>
            <a:ext cx="4831685" cy="458652"/>
          </a:xfrm>
          <a:prstGeom prst="roundRect">
            <a:avLst>
              <a:gd name="adj" fmla="val 38597"/>
            </a:avLst>
          </a:prstGeom>
          <a:noFill/>
          <a:ln>
            <a:solidFill>
              <a:schemeClr val="bg1">
                <a:lumMod val="8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6" name="Rectangle: Rounded Corners 5">
            <a:extLst>
              <a:ext uri="{FF2B5EF4-FFF2-40B4-BE49-F238E27FC236}">
                <a16:creationId xmlns:a16="http://schemas.microsoft.com/office/drawing/2014/main" id="{E5ECFA25-AD55-51F2-6816-ECE57F65903C}"/>
              </a:ext>
            </a:extLst>
          </p:cNvPr>
          <p:cNvSpPr/>
          <p:nvPr/>
        </p:nvSpPr>
        <p:spPr bwMode="auto">
          <a:xfrm>
            <a:off x="5076055" y="4697167"/>
            <a:ext cx="1885808" cy="27276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 name="Rectangle: Rounded Corners 3">
            <a:extLst>
              <a:ext uri="{FF2B5EF4-FFF2-40B4-BE49-F238E27FC236}">
                <a16:creationId xmlns:a16="http://schemas.microsoft.com/office/drawing/2014/main" id="{8F9F1845-1FFE-8CF4-0B92-22AD501D1D3C}"/>
              </a:ext>
            </a:extLst>
          </p:cNvPr>
          <p:cNvSpPr/>
          <p:nvPr/>
        </p:nvSpPr>
        <p:spPr bwMode="auto">
          <a:xfrm>
            <a:off x="5080448" y="1600467"/>
            <a:ext cx="1885808" cy="272765"/>
          </a:xfrm>
          <a:prstGeom prst="round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3" name="Text Placeholder 2">
            <a:extLst>
              <a:ext uri="{FF2B5EF4-FFF2-40B4-BE49-F238E27FC236}">
                <a16:creationId xmlns:a16="http://schemas.microsoft.com/office/drawing/2014/main" id="{FBF301B1-1349-7703-F868-0E782A20D3FD}"/>
              </a:ext>
            </a:extLst>
          </p:cNvPr>
          <p:cNvSpPr>
            <a:spLocks noGrp="1"/>
          </p:cNvSpPr>
          <p:nvPr>
            <p:ph type="body" sz="quarter" idx="10"/>
          </p:nvPr>
        </p:nvSpPr>
        <p:spPr>
          <a:xfrm>
            <a:off x="613202" y="993368"/>
            <a:ext cx="11018520" cy="609398"/>
          </a:xfrm>
        </p:spPr>
        <p:txBody>
          <a:bodyPr/>
          <a:lstStyle/>
          <a:p>
            <a:r>
              <a:rPr lang="en-US"/>
              <a:t>Trusted Fabric that protects all stages of the interaction between any two entities </a:t>
            </a:r>
          </a:p>
          <a:p>
            <a:endParaRPr lang="en-US"/>
          </a:p>
        </p:txBody>
      </p:sp>
      <p:sp>
        <p:nvSpPr>
          <p:cNvPr id="2" name="Title 1">
            <a:extLst>
              <a:ext uri="{FF2B5EF4-FFF2-40B4-BE49-F238E27FC236}">
                <a16:creationId xmlns:a16="http://schemas.microsoft.com/office/drawing/2014/main" id="{17A01ACB-CE6C-5594-56EB-64483045A2C8}"/>
              </a:ext>
            </a:extLst>
          </p:cNvPr>
          <p:cNvSpPr>
            <a:spLocks noGrp="1"/>
          </p:cNvSpPr>
          <p:nvPr>
            <p:ph type="title"/>
          </p:nvPr>
        </p:nvSpPr>
        <p:spPr>
          <a:xfrm>
            <a:off x="588263" y="457200"/>
            <a:ext cx="11018520" cy="492443"/>
          </a:xfrm>
        </p:spPr>
        <p:txBody>
          <a:bodyPr/>
          <a:lstStyle/>
          <a:p>
            <a:pPr marL="0" marR="0" lvl="0" indent="0" algn="l" defTabSz="932563" rtl="0" eaLnBrk="1" fontAlgn="auto" latinLnBrk="0" hangingPunct="1">
              <a:lnSpc>
                <a:spcPct val="100000"/>
              </a:lnSpc>
              <a:spcBef>
                <a:spcPct val="0"/>
              </a:spcBef>
              <a:spcAft>
                <a:spcPts val="0"/>
              </a:spcAft>
              <a:buClrTx/>
              <a:buSzTx/>
              <a:buFontTx/>
              <a:buNone/>
              <a:tabLst/>
              <a:defRPr/>
            </a:pPr>
            <a:r>
              <a:rPr kumimoji="0" lang="en-US" sz="3200" b="0" i="0" u="none" strike="noStrike" kern="1200" cap="none" spc="-50" normalizeH="0" baseline="0" noProof="0">
                <a:ln w="3175">
                  <a:noFill/>
                </a:ln>
                <a:gradFill>
                  <a:gsLst>
                    <a:gs pos="100000">
                      <a:srgbClr val="000000"/>
                    </a:gs>
                    <a:gs pos="83000">
                      <a:srgbClr val="000000"/>
                    </a:gs>
                  </a:gsLst>
                  <a:lin ang="5400000" scaled="1"/>
                </a:gradFill>
                <a:effectLst/>
                <a:highlight>
                  <a:srgbClr val="FDFDFD"/>
                </a:highlight>
                <a:uLnTx/>
                <a:uFillTx/>
                <a:latin typeface="Segoe UI Semibold"/>
                <a:ea typeface="+mn-ea"/>
                <a:cs typeface="Segoe UI" pitchFamily="34" charset="0"/>
              </a:rPr>
              <a:t>Conditional Access - Microsoft’s Adaptive Access Vision</a:t>
            </a:r>
          </a:p>
        </p:txBody>
      </p:sp>
      <p:sp>
        <p:nvSpPr>
          <p:cNvPr id="380" name="Rectangle: Rounded Corners 379">
            <a:extLst>
              <a:ext uri="{FF2B5EF4-FFF2-40B4-BE49-F238E27FC236}">
                <a16:creationId xmlns:a16="http://schemas.microsoft.com/office/drawing/2014/main" id="{BC6056CB-C54F-D5FE-851A-BE2FCB23ECC0}"/>
              </a:ext>
              <a:ext uri="{C183D7F6-B498-43B3-948B-1728B52AA6E4}">
                <adec:decorative xmlns:adec="http://schemas.microsoft.com/office/drawing/2017/decorative" val="1"/>
              </a:ext>
            </a:extLst>
          </p:cNvPr>
          <p:cNvSpPr/>
          <p:nvPr/>
        </p:nvSpPr>
        <p:spPr bwMode="auto">
          <a:xfrm>
            <a:off x="4600930" y="2063726"/>
            <a:ext cx="2873922" cy="2435116"/>
          </a:xfrm>
          <a:prstGeom prst="roundRect">
            <a:avLst>
              <a:gd name="adj" fmla="val 7092"/>
            </a:avLst>
          </a:prstGeom>
          <a:solidFill>
            <a:srgbClr val="FFFFFF"/>
          </a:solidFill>
          <a:ln w="19050">
            <a:solidFill>
              <a:srgbClr val="E6E6E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gradFill>
                <a:gsLst>
                  <a:gs pos="83000">
                    <a:srgbClr val="0078D4"/>
                  </a:gs>
                  <a:gs pos="100000">
                    <a:srgbClr val="0078D4"/>
                  </a:gs>
                </a:gsLst>
                <a:lin ang="5400000" scaled="1"/>
              </a:gradFill>
              <a:effectLst/>
              <a:uLnTx/>
              <a:uFillTx/>
              <a:latin typeface="Segoe UI Semibold"/>
              <a:ea typeface="+mn-ea"/>
              <a:cs typeface="+mn-cs"/>
            </a:endParaRPr>
          </a:p>
        </p:txBody>
      </p:sp>
      <p:grpSp>
        <p:nvGrpSpPr>
          <p:cNvPr id="538" name="Group 537">
            <a:extLst>
              <a:ext uri="{FF2B5EF4-FFF2-40B4-BE49-F238E27FC236}">
                <a16:creationId xmlns:a16="http://schemas.microsoft.com/office/drawing/2014/main" id="{73F58941-977D-C800-1ED8-BA311A816853}"/>
              </a:ext>
            </a:extLst>
          </p:cNvPr>
          <p:cNvGrpSpPr/>
          <p:nvPr/>
        </p:nvGrpSpPr>
        <p:grpSpPr>
          <a:xfrm>
            <a:off x="1000264" y="1529224"/>
            <a:ext cx="1370614" cy="3879714"/>
            <a:chOff x="585217" y="1491342"/>
            <a:chExt cx="1370614" cy="3879714"/>
          </a:xfrm>
        </p:grpSpPr>
        <p:sp>
          <p:nvSpPr>
            <p:cNvPr id="381" name="Rectangle: Rounded Corners 380">
              <a:extLst>
                <a:ext uri="{FF2B5EF4-FFF2-40B4-BE49-F238E27FC236}">
                  <a16:creationId xmlns:a16="http://schemas.microsoft.com/office/drawing/2014/main" id="{712467D5-5521-6760-F3B5-EE3754F727A3}"/>
                </a:ext>
                <a:ext uri="{C183D7F6-B498-43B3-948B-1728B52AA6E4}">
                  <adec:decorative xmlns:adec="http://schemas.microsoft.com/office/drawing/2017/decorative" val="1"/>
                </a:ext>
              </a:extLst>
            </p:cNvPr>
            <p:cNvSpPr/>
            <p:nvPr/>
          </p:nvSpPr>
          <p:spPr bwMode="auto">
            <a:xfrm>
              <a:off x="585217" y="1491342"/>
              <a:ext cx="1370614" cy="3879714"/>
            </a:xfrm>
            <a:prstGeom prst="roundRect">
              <a:avLst>
                <a:gd name="adj" fmla="val 7092"/>
              </a:avLst>
            </a:prstGeom>
            <a:solidFill>
              <a:srgbClr val="FFFFFF"/>
            </a:solidFill>
            <a:ln w="19050">
              <a:solidFill>
                <a:srgbClr val="E6E6E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46304" numCol="1" spcCol="0" rtlCol="0" fromWordArt="0" anchor="t"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t>Any user, </a:t>
              </a:r>
              <a:br>
                <a:rPr kumimoji="0" lang="en-US" sz="1400" b="0" i="0" u="none" strike="noStrike" kern="120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br>
              <a:r>
                <a:rPr kumimoji="0" lang="en-US" sz="1400" b="0" i="0" u="none" strike="noStrike" kern="120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t>any device</a:t>
              </a:r>
            </a:p>
          </p:txBody>
        </p:sp>
        <p:sp>
          <p:nvSpPr>
            <p:cNvPr id="382" name="Rectangle: Top Corners Rounded 381">
              <a:extLst>
                <a:ext uri="{FF2B5EF4-FFF2-40B4-BE49-F238E27FC236}">
                  <a16:creationId xmlns:a16="http://schemas.microsoft.com/office/drawing/2014/main" id="{419600C6-91C0-2A7F-2FB0-F2F2111951E1}"/>
                </a:ext>
              </a:extLst>
            </p:cNvPr>
            <p:cNvSpPr/>
            <p:nvPr/>
          </p:nvSpPr>
          <p:spPr>
            <a:xfrm>
              <a:off x="711767" y="3141243"/>
              <a:ext cx="1116377" cy="400811"/>
            </a:xfrm>
            <a:prstGeom prst="round2Same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mn-ea"/>
                  <a:cs typeface="Segoe UI Semilight" panose="020B0402040204020203" pitchFamily="34" charset="0"/>
                </a:rPr>
                <a:t>Endpoints</a:t>
              </a:r>
            </a:p>
          </p:txBody>
        </p:sp>
        <p:sp>
          <p:nvSpPr>
            <p:cNvPr id="383" name="Rectangle: Top Corners Rounded 382">
              <a:extLst>
                <a:ext uri="{FF2B5EF4-FFF2-40B4-BE49-F238E27FC236}">
                  <a16:creationId xmlns:a16="http://schemas.microsoft.com/office/drawing/2014/main" id="{A3004810-99FE-3C20-4FEE-72705879B4B3}"/>
                </a:ext>
              </a:extLst>
            </p:cNvPr>
            <p:cNvSpPr/>
            <p:nvPr/>
          </p:nvSpPr>
          <p:spPr>
            <a:xfrm>
              <a:off x="679677" y="4025409"/>
              <a:ext cx="1200065" cy="400811"/>
            </a:xfrm>
            <a:prstGeom prst="round2Same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mn-ea"/>
                  <a:cs typeface="Segoe UI Semilight" panose="020B0402040204020203" pitchFamily="34" charset="0"/>
                </a:rPr>
                <a:t>Remote networks</a:t>
              </a:r>
            </a:p>
          </p:txBody>
        </p:sp>
        <p:sp>
          <p:nvSpPr>
            <p:cNvPr id="384" name="Rectangle: Top Corners Rounded 383">
              <a:extLst>
                <a:ext uri="{FF2B5EF4-FFF2-40B4-BE49-F238E27FC236}">
                  <a16:creationId xmlns:a16="http://schemas.microsoft.com/office/drawing/2014/main" id="{3F12BA78-39AB-6B1C-02D8-3C07AD6D2D06}"/>
                </a:ext>
              </a:extLst>
            </p:cNvPr>
            <p:cNvSpPr/>
            <p:nvPr/>
          </p:nvSpPr>
          <p:spPr>
            <a:xfrm>
              <a:off x="711767" y="2378289"/>
              <a:ext cx="1116377" cy="400811"/>
            </a:xfrm>
            <a:prstGeom prst="round2Same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mn-ea"/>
                  <a:cs typeface="Segoe UI Semilight" panose="020B0402040204020203" pitchFamily="34" charset="0"/>
                </a:rPr>
                <a:t>Identities</a:t>
              </a:r>
            </a:p>
          </p:txBody>
        </p:sp>
        <p:cxnSp>
          <p:nvCxnSpPr>
            <p:cNvPr id="385" name="Straight Connector 384">
              <a:extLst>
                <a:ext uri="{FF2B5EF4-FFF2-40B4-BE49-F238E27FC236}">
                  <a16:creationId xmlns:a16="http://schemas.microsoft.com/office/drawing/2014/main" id="{B80B9F7F-1797-773D-C3C2-E7162B04B9DE}"/>
                </a:ext>
                <a:ext uri="{C183D7F6-B498-43B3-948B-1728B52AA6E4}">
                  <adec:decorative xmlns:adec="http://schemas.microsoft.com/office/drawing/2017/decorative" val="1"/>
                </a:ext>
              </a:extLst>
            </p:cNvPr>
            <p:cNvCxnSpPr>
              <a:cxnSpLocks/>
            </p:cNvCxnSpPr>
            <p:nvPr/>
          </p:nvCxnSpPr>
          <p:spPr>
            <a:xfrm>
              <a:off x="788396" y="2808662"/>
              <a:ext cx="963121" cy="0"/>
            </a:xfrm>
            <a:prstGeom prst="line">
              <a:avLst/>
            </a:prstGeom>
            <a:ln w="38100" cap="rnd">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86" name="Straight Connector 385">
              <a:extLst>
                <a:ext uri="{FF2B5EF4-FFF2-40B4-BE49-F238E27FC236}">
                  <a16:creationId xmlns:a16="http://schemas.microsoft.com/office/drawing/2014/main" id="{DC374686-3F9A-C4AD-1976-55D760CE848C}"/>
                </a:ext>
                <a:ext uri="{C183D7F6-B498-43B3-948B-1728B52AA6E4}">
                  <adec:decorative xmlns:adec="http://schemas.microsoft.com/office/drawing/2017/decorative" val="1"/>
                </a:ext>
              </a:extLst>
            </p:cNvPr>
            <p:cNvCxnSpPr>
              <a:cxnSpLocks/>
            </p:cNvCxnSpPr>
            <p:nvPr/>
          </p:nvCxnSpPr>
          <p:spPr>
            <a:xfrm>
              <a:off x="788396" y="3601176"/>
              <a:ext cx="963121" cy="0"/>
            </a:xfrm>
            <a:prstGeom prst="line">
              <a:avLst/>
            </a:prstGeom>
            <a:ln w="38100" cap="rnd">
              <a:solidFill>
                <a:schemeClr val="accent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87" name="Straight Connector 386">
              <a:extLst>
                <a:ext uri="{FF2B5EF4-FFF2-40B4-BE49-F238E27FC236}">
                  <a16:creationId xmlns:a16="http://schemas.microsoft.com/office/drawing/2014/main" id="{A043BC72-0847-9B68-C73C-0C5D7CC71393}"/>
                </a:ext>
                <a:ext uri="{C183D7F6-B498-43B3-948B-1728B52AA6E4}">
                  <adec:decorative xmlns:adec="http://schemas.microsoft.com/office/drawing/2017/decorative" val="1"/>
                </a:ext>
              </a:extLst>
            </p:cNvPr>
            <p:cNvCxnSpPr>
              <a:cxnSpLocks/>
            </p:cNvCxnSpPr>
            <p:nvPr/>
          </p:nvCxnSpPr>
          <p:spPr>
            <a:xfrm>
              <a:off x="788396" y="4576261"/>
              <a:ext cx="963121" cy="0"/>
            </a:xfrm>
            <a:prstGeom prst="line">
              <a:avLst/>
            </a:prstGeom>
            <a:ln w="38100"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389" name="Group 388">
            <a:extLst>
              <a:ext uri="{FF2B5EF4-FFF2-40B4-BE49-F238E27FC236}">
                <a16:creationId xmlns:a16="http://schemas.microsoft.com/office/drawing/2014/main" id="{FDF51E2B-2393-C826-5CA6-A1DA2BDA1A1F}"/>
              </a:ext>
            </a:extLst>
          </p:cNvPr>
          <p:cNvGrpSpPr/>
          <p:nvPr/>
        </p:nvGrpSpPr>
        <p:grpSpPr>
          <a:xfrm>
            <a:off x="4981322" y="2227932"/>
            <a:ext cx="2113138" cy="2113142"/>
            <a:chOff x="3078481" y="976076"/>
            <a:chExt cx="5424718" cy="5424724"/>
          </a:xfrm>
        </p:grpSpPr>
        <p:sp>
          <p:nvSpPr>
            <p:cNvPr id="390" name="Oval 389">
              <a:extLst>
                <a:ext uri="{FF2B5EF4-FFF2-40B4-BE49-F238E27FC236}">
                  <a16:creationId xmlns:a16="http://schemas.microsoft.com/office/drawing/2014/main" id="{22F9CB1C-4F79-CC84-374A-8124D32EEE8F}"/>
                </a:ext>
              </a:extLst>
            </p:cNvPr>
            <p:cNvSpPr/>
            <p:nvPr/>
          </p:nvSpPr>
          <p:spPr bwMode="auto">
            <a:xfrm>
              <a:off x="3078481" y="976076"/>
              <a:ext cx="5424718" cy="5424724"/>
            </a:xfrm>
            <a:prstGeom prst="ellipse">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391" name="Group 390">
              <a:extLst>
                <a:ext uri="{FF2B5EF4-FFF2-40B4-BE49-F238E27FC236}">
                  <a16:creationId xmlns:a16="http://schemas.microsoft.com/office/drawing/2014/main" id="{2C6AB855-DCC5-7223-312B-560A4BD6FADC}"/>
                </a:ext>
              </a:extLst>
            </p:cNvPr>
            <p:cNvGrpSpPr/>
            <p:nvPr/>
          </p:nvGrpSpPr>
          <p:grpSpPr>
            <a:xfrm>
              <a:off x="3341620" y="1282582"/>
              <a:ext cx="4909191" cy="4834861"/>
              <a:chOff x="3341620" y="1282582"/>
              <a:chExt cx="4909191" cy="4834861"/>
            </a:xfrm>
          </p:grpSpPr>
          <p:cxnSp>
            <p:nvCxnSpPr>
              <p:cNvPr id="392" name="Straight Connector 391">
                <a:extLst>
                  <a:ext uri="{FF2B5EF4-FFF2-40B4-BE49-F238E27FC236}">
                    <a16:creationId xmlns:a16="http://schemas.microsoft.com/office/drawing/2014/main" id="{827792FA-A83F-6614-D82E-83CF675F0106}"/>
                  </a:ext>
                </a:extLst>
              </p:cNvPr>
              <p:cNvCxnSpPr>
                <a:cxnSpLocks/>
              </p:cNvCxnSpPr>
              <p:nvPr/>
            </p:nvCxnSpPr>
            <p:spPr>
              <a:xfrm flipH="1">
                <a:off x="6572555" y="1440024"/>
                <a:ext cx="66457" cy="583555"/>
              </a:xfrm>
              <a:prstGeom prst="line">
                <a:avLst/>
              </a:prstGeom>
              <a:ln w="2857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393" name="Group 392">
                <a:extLst>
                  <a:ext uri="{FF2B5EF4-FFF2-40B4-BE49-F238E27FC236}">
                    <a16:creationId xmlns:a16="http://schemas.microsoft.com/office/drawing/2014/main" id="{CABFE7D0-938F-ED2F-08D1-9DD5FFFE9D5E}"/>
                  </a:ext>
                </a:extLst>
              </p:cNvPr>
              <p:cNvGrpSpPr>
                <a:grpSpLocks/>
              </p:cNvGrpSpPr>
              <p:nvPr/>
            </p:nvGrpSpPr>
            <p:grpSpPr>
              <a:xfrm>
                <a:off x="3388079" y="1322694"/>
                <a:ext cx="4814284" cy="4742541"/>
                <a:chOff x="3691709" y="1603375"/>
                <a:chExt cx="4829991" cy="4876800"/>
              </a:xfrm>
            </p:grpSpPr>
            <p:cxnSp>
              <p:nvCxnSpPr>
                <p:cNvPr id="441" name="Straight Connector 440">
                  <a:extLst>
                    <a:ext uri="{FF2B5EF4-FFF2-40B4-BE49-F238E27FC236}">
                      <a16:creationId xmlns:a16="http://schemas.microsoft.com/office/drawing/2014/main" id="{32DB5272-A17A-3C81-82B5-A896D9537D8E}"/>
                    </a:ext>
                  </a:extLst>
                </p:cNvPr>
                <p:cNvCxnSpPr>
                  <a:cxnSpLocks/>
                </p:cNvCxnSpPr>
                <p:nvPr/>
              </p:nvCxnSpPr>
              <p:spPr>
                <a:xfrm flipH="1" flipV="1">
                  <a:off x="6881813" y="2309813"/>
                  <a:ext cx="1147762" cy="25717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99395E6-4356-49D2-0106-5F3A7568DA82}"/>
                    </a:ext>
                  </a:extLst>
                </p:cNvPr>
                <p:cNvCxnSpPr>
                  <a:cxnSpLocks/>
                </p:cNvCxnSpPr>
                <p:nvPr/>
              </p:nvCxnSpPr>
              <p:spPr>
                <a:xfrm flipH="1" flipV="1">
                  <a:off x="6988175" y="5848350"/>
                  <a:ext cx="571500" cy="1746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43" name="Group 442">
                  <a:extLst>
                    <a:ext uri="{FF2B5EF4-FFF2-40B4-BE49-F238E27FC236}">
                      <a16:creationId xmlns:a16="http://schemas.microsoft.com/office/drawing/2014/main" id="{F67285CD-E605-6304-BB01-866FC7884A33}"/>
                    </a:ext>
                  </a:extLst>
                </p:cNvPr>
                <p:cNvGrpSpPr>
                  <a:grpSpLocks/>
                </p:cNvGrpSpPr>
                <p:nvPr/>
              </p:nvGrpSpPr>
              <p:grpSpPr>
                <a:xfrm>
                  <a:off x="3691709" y="1603375"/>
                  <a:ext cx="4829991" cy="4876800"/>
                  <a:chOff x="3691709" y="1603375"/>
                  <a:chExt cx="4829991" cy="4876800"/>
                </a:xfrm>
              </p:grpSpPr>
              <p:cxnSp>
                <p:nvCxnSpPr>
                  <p:cNvPr id="444" name="Straight Connector 443">
                    <a:extLst>
                      <a:ext uri="{FF2B5EF4-FFF2-40B4-BE49-F238E27FC236}">
                        <a16:creationId xmlns:a16="http://schemas.microsoft.com/office/drawing/2014/main" id="{3AA20493-9257-3A5D-1879-F1092E8121ED}"/>
                      </a:ext>
                    </a:extLst>
                  </p:cNvPr>
                  <p:cNvCxnSpPr>
                    <a:cxnSpLocks/>
                  </p:cNvCxnSpPr>
                  <p:nvPr/>
                </p:nvCxnSpPr>
                <p:spPr>
                  <a:xfrm flipH="1" flipV="1">
                    <a:off x="5721350" y="5632767"/>
                    <a:ext cx="1273175" cy="221933"/>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874385B6-2F79-FBC3-8B10-63B223FC7325}"/>
                      </a:ext>
                    </a:extLst>
                  </p:cNvPr>
                  <p:cNvCxnSpPr>
                    <a:cxnSpLocks/>
                  </p:cNvCxnSpPr>
                  <p:nvPr/>
                </p:nvCxnSpPr>
                <p:spPr>
                  <a:xfrm flipH="1" flipV="1">
                    <a:off x="5724525" y="5629275"/>
                    <a:ext cx="409575" cy="85090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F6CD05CC-58D6-1AD8-5074-F289CC176C82}"/>
                      </a:ext>
                    </a:extLst>
                  </p:cNvPr>
                  <p:cNvCxnSpPr>
                    <a:cxnSpLocks/>
                  </p:cNvCxnSpPr>
                  <p:nvPr/>
                </p:nvCxnSpPr>
                <p:spPr>
                  <a:xfrm flipH="1">
                    <a:off x="4657725" y="5613400"/>
                    <a:ext cx="1089025" cy="34290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47" name="Group 446">
                    <a:extLst>
                      <a:ext uri="{FF2B5EF4-FFF2-40B4-BE49-F238E27FC236}">
                        <a16:creationId xmlns:a16="http://schemas.microsoft.com/office/drawing/2014/main" id="{46FEF3A9-2EA0-B453-5D7C-AC08037E84A8}"/>
                      </a:ext>
                    </a:extLst>
                  </p:cNvPr>
                  <p:cNvGrpSpPr>
                    <a:grpSpLocks/>
                  </p:cNvGrpSpPr>
                  <p:nvPr/>
                </p:nvGrpSpPr>
                <p:grpSpPr>
                  <a:xfrm>
                    <a:off x="3691709" y="1603375"/>
                    <a:ext cx="4829991" cy="4870450"/>
                    <a:chOff x="3691709" y="1603375"/>
                    <a:chExt cx="4829991" cy="4870450"/>
                  </a:xfrm>
                </p:grpSpPr>
                <p:cxnSp>
                  <p:nvCxnSpPr>
                    <p:cNvPr id="448" name="Straight Connector 447">
                      <a:extLst>
                        <a:ext uri="{FF2B5EF4-FFF2-40B4-BE49-F238E27FC236}">
                          <a16:creationId xmlns:a16="http://schemas.microsoft.com/office/drawing/2014/main" id="{253DED62-6A0B-DF3C-792D-CFA95F5EB8A7}"/>
                        </a:ext>
                      </a:extLst>
                    </p:cNvPr>
                    <p:cNvCxnSpPr>
                      <a:cxnSpLocks/>
                    </p:cNvCxnSpPr>
                    <p:nvPr/>
                  </p:nvCxnSpPr>
                  <p:spPr>
                    <a:xfrm flipH="1">
                      <a:off x="5448300" y="2728913"/>
                      <a:ext cx="14288" cy="150495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49" name="Straight Connector 448">
                      <a:extLst>
                        <a:ext uri="{FF2B5EF4-FFF2-40B4-BE49-F238E27FC236}">
                          <a16:creationId xmlns:a16="http://schemas.microsoft.com/office/drawing/2014/main" id="{DDD854F4-3C17-AEEC-70BC-0C7C69D6B5C6}"/>
                        </a:ext>
                      </a:extLst>
                    </p:cNvPr>
                    <p:cNvCxnSpPr>
                      <a:cxnSpLocks/>
                    </p:cNvCxnSpPr>
                    <p:nvPr/>
                  </p:nvCxnSpPr>
                  <p:spPr>
                    <a:xfrm>
                      <a:off x="5451475" y="4216400"/>
                      <a:ext cx="273050" cy="142875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50" name="Group 449">
                      <a:extLst>
                        <a:ext uri="{FF2B5EF4-FFF2-40B4-BE49-F238E27FC236}">
                          <a16:creationId xmlns:a16="http://schemas.microsoft.com/office/drawing/2014/main" id="{F7682DDD-C972-8A4A-3E95-B40656056982}"/>
                        </a:ext>
                      </a:extLst>
                    </p:cNvPr>
                    <p:cNvGrpSpPr>
                      <a:grpSpLocks/>
                    </p:cNvGrpSpPr>
                    <p:nvPr/>
                  </p:nvGrpSpPr>
                  <p:grpSpPr>
                    <a:xfrm>
                      <a:off x="3691709" y="1603375"/>
                      <a:ext cx="4829991" cy="4870450"/>
                      <a:chOff x="3691709" y="1603375"/>
                      <a:chExt cx="4829991" cy="4870450"/>
                    </a:xfrm>
                  </p:grpSpPr>
                  <p:cxnSp>
                    <p:nvCxnSpPr>
                      <p:cNvPr id="451" name="Straight Connector 450">
                        <a:extLst>
                          <a:ext uri="{FF2B5EF4-FFF2-40B4-BE49-F238E27FC236}">
                            <a16:creationId xmlns:a16="http://schemas.microsoft.com/office/drawing/2014/main" id="{048AC35F-24EA-A1EC-D783-EFB3B194F646}"/>
                          </a:ext>
                        </a:extLst>
                      </p:cNvPr>
                      <p:cNvCxnSpPr>
                        <a:cxnSpLocks/>
                      </p:cNvCxnSpPr>
                      <p:nvPr/>
                    </p:nvCxnSpPr>
                    <p:spPr>
                      <a:xfrm flipV="1">
                        <a:off x="5467350" y="1681163"/>
                        <a:ext cx="200025" cy="102870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0BBE9E97-CBB8-9005-3E70-51644ED06A68}"/>
                          </a:ext>
                        </a:extLst>
                      </p:cNvPr>
                      <p:cNvCxnSpPr>
                        <a:cxnSpLocks/>
                      </p:cNvCxnSpPr>
                      <p:nvPr/>
                    </p:nvCxnSpPr>
                    <p:spPr>
                      <a:xfrm flipH="1" flipV="1">
                        <a:off x="4521200" y="2422525"/>
                        <a:ext cx="936625" cy="3016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53" name="Group 452">
                        <a:extLst>
                          <a:ext uri="{FF2B5EF4-FFF2-40B4-BE49-F238E27FC236}">
                            <a16:creationId xmlns:a16="http://schemas.microsoft.com/office/drawing/2014/main" id="{104CB6BB-98BA-F0A3-F772-824DF5123D64}"/>
                          </a:ext>
                        </a:extLst>
                      </p:cNvPr>
                      <p:cNvGrpSpPr>
                        <a:grpSpLocks/>
                      </p:cNvGrpSpPr>
                      <p:nvPr/>
                    </p:nvGrpSpPr>
                    <p:grpSpPr>
                      <a:xfrm>
                        <a:off x="3691709" y="1603375"/>
                        <a:ext cx="4829991" cy="4870450"/>
                        <a:chOff x="3691709" y="1603375"/>
                        <a:chExt cx="4829991" cy="4870450"/>
                      </a:xfrm>
                    </p:grpSpPr>
                    <p:cxnSp>
                      <p:nvCxnSpPr>
                        <p:cNvPr id="454" name="Straight Connector 453">
                          <a:extLst>
                            <a:ext uri="{FF2B5EF4-FFF2-40B4-BE49-F238E27FC236}">
                              <a16:creationId xmlns:a16="http://schemas.microsoft.com/office/drawing/2014/main" id="{EC1CFB2B-A50C-E4C4-544B-98F9BFDB147D}"/>
                            </a:ext>
                          </a:extLst>
                        </p:cNvPr>
                        <p:cNvCxnSpPr>
                          <a:cxnSpLocks/>
                        </p:cNvCxnSpPr>
                        <p:nvPr/>
                      </p:nvCxnSpPr>
                      <p:spPr>
                        <a:xfrm flipH="1">
                          <a:off x="4521200" y="1968500"/>
                          <a:ext cx="127000" cy="45085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55" name="Group 454">
                          <a:extLst>
                            <a:ext uri="{FF2B5EF4-FFF2-40B4-BE49-F238E27FC236}">
                              <a16:creationId xmlns:a16="http://schemas.microsoft.com/office/drawing/2014/main" id="{DCCC1E86-E293-CECF-2115-55941F614C9D}"/>
                            </a:ext>
                          </a:extLst>
                        </p:cNvPr>
                        <p:cNvGrpSpPr>
                          <a:grpSpLocks/>
                        </p:cNvGrpSpPr>
                        <p:nvPr/>
                      </p:nvGrpSpPr>
                      <p:grpSpPr>
                        <a:xfrm>
                          <a:off x="3691709" y="1603375"/>
                          <a:ext cx="4829991" cy="4870450"/>
                          <a:chOff x="3691709" y="1603375"/>
                          <a:chExt cx="4829991" cy="4870450"/>
                        </a:xfrm>
                      </p:grpSpPr>
                      <p:cxnSp>
                        <p:nvCxnSpPr>
                          <p:cNvPr id="456" name="Straight Connector 455">
                            <a:extLst>
                              <a:ext uri="{FF2B5EF4-FFF2-40B4-BE49-F238E27FC236}">
                                <a16:creationId xmlns:a16="http://schemas.microsoft.com/office/drawing/2014/main" id="{BCF46D5D-2C0F-1F37-9DFC-13068145408F}"/>
                              </a:ext>
                            </a:extLst>
                          </p:cNvPr>
                          <p:cNvCxnSpPr>
                            <a:cxnSpLocks/>
                          </p:cNvCxnSpPr>
                          <p:nvPr/>
                        </p:nvCxnSpPr>
                        <p:spPr>
                          <a:xfrm flipH="1" flipV="1">
                            <a:off x="3767693" y="3201335"/>
                            <a:ext cx="466170" cy="432453"/>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57" name="Group 456">
                            <a:extLst>
                              <a:ext uri="{FF2B5EF4-FFF2-40B4-BE49-F238E27FC236}">
                                <a16:creationId xmlns:a16="http://schemas.microsoft.com/office/drawing/2014/main" id="{AEB02942-F302-754F-CD81-4C356EBA7993}"/>
                              </a:ext>
                            </a:extLst>
                          </p:cNvPr>
                          <p:cNvGrpSpPr>
                            <a:grpSpLocks/>
                          </p:cNvGrpSpPr>
                          <p:nvPr/>
                        </p:nvGrpSpPr>
                        <p:grpSpPr>
                          <a:xfrm>
                            <a:off x="3691709" y="1603375"/>
                            <a:ext cx="4829991" cy="4870450"/>
                            <a:chOff x="3691709" y="1603375"/>
                            <a:chExt cx="4829991" cy="4870450"/>
                          </a:xfrm>
                        </p:grpSpPr>
                        <p:cxnSp>
                          <p:nvCxnSpPr>
                            <p:cNvPr id="458" name="Straight Connector 457">
                              <a:extLst>
                                <a:ext uri="{FF2B5EF4-FFF2-40B4-BE49-F238E27FC236}">
                                  <a16:creationId xmlns:a16="http://schemas.microsoft.com/office/drawing/2014/main" id="{BB2D3247-1126-6A2A-3744-45341D48178E}"/>
                                </a:ext>
                              </a:extLst>
                            </p:cNvPr>
                            <p:cNvCxnSpPr>
                              <a:cxnSpLocks/>
                            </p:cNvCxnSpPr>
                            <p:nvPr/>
                          </p:nvCxnSpPr>
                          <p:spPr>
                            <a:xfrm flipH="1" flipV="1">
                              <a:off x="5664200" y="1695450"/>
                              <a:ext cx="1298576" cy="15876"/>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E8C84805-FB06-6EAA-2ED1-8E933EB82C7B}"/>
                                </a:ext>
                              </a:extLst>
                            </p:cNvPr>
                            <p:cNvCxnSpPr>
                              <a:cxnSpLocks/>
                            </p:cNvCxnSpPr>
                            <p:nvPr/>
                          </p:nvCxnSpPr>
                          <p:spPr>
                            <a:xfrm flipH="1">
                              <a:off x="5667375" y="1603375"/>
                              <a:ext cx="450850" cy="9525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A028D56B-EA83-32C9-C1FD-D9375611BA4B}"/>
                                </a:ext>
                              </a:extLst>
                            </p:cNvPr>
                            <p:cNvCxnSpPr>
                              <a:cxnSpLocks/>
                            </p:cNvCxnSpPr>
                            <p:nvPr/>
                          </p:nvCxnSpPr>
                          <p:spPr>
                            <a:xfrm flipH="1" flipV="1">
                              <a:off x="6102523" y="1603742"/>
                              <a:ext cx="853902" cy="107583"/>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61" name="Group 460">
                              <a:extLst>
                                <a:ext uri="{FF2B5EF4-FFF2-40B4-BE49-F238E27FC236}">
                                  <a16:creationId xmlns:a16="http://schemas.microsoft.com/office/drawing/2014/main" id="{98FC15C2-9735-155F-ACDA-4E430D380F3B}"/>
                                </a:ext>
                              </a:extLst>
                            </p:cNvPr>
                            <p:cNvGrpSpPr>
                              <a:grpSpLocks/>
                            </p:cNvGrpSpPr>
                            <p:nvPr/>
                          </p:nvGrpSpPr>
                          <p:grpSpPr>
                            <a:xfrm>
                              <a:off x="3691709" y="1700213"/>
                              <a:ext cx="4829991" cy="4773612"/>
                              <a:chOff x="3691709" y="1700213"/>
                              <a:chExt cx="4829991" cy="4773612"/>
                            </a:xfrm>
                          </p:grpSpPr>
                          <p:cxnSp>
                            <p:nvCxnSpPr>
                              <p:cNvPr id="462" name="Straight Connector 461">
                                <a:extLst>
                                  <a:ext uri="{FF2B5EF4-FFF2-40B4-BE49-F238E27FC236}">
                                    <a16:creationId xmlns:a16="http://schemas.microsoft.com/office/drawing/2014/main" id="{87C0616D-BB55-D74E-7616-7884D0E41188}"/>
                                  </a:ext>
                                </a:extLst>
                              </p:cNvPr>
                              <p:cNvCxnSpPr>
                                <a:cxnSpLocks/>
                              </p:cNvCxnSpPr>
                              <p:nvPr/>
                            </p:nvCxnSpPr>
                            <p:spPr>
                              <a:xfrm flipV="1">
                                <a:off x="5462588" y="2309813"/>
                                <a:ext cx="1428750" cy="414337"/>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650D677B-24FC-8FF3-DDC4-3B72C92A3B24}"/>
                                  </a:ext>
                                </a:extLst>
                              </p:cNvPr>
                              <p:cNvCxnSpPr>
                                <a:cxnSpLocks/>
                              </p:cNvCxnSpPr>
                              <p:nvPr/>
                            </p:nvCxnSpPr>
                            <p:spPr>
                              <a:xfrm flipV="1">
                                <a:off x="6553200" y="2309813"/>
                                <a:ext cx="319088" cy="112395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DD67E2A3-FC1B-CCB6-1C9C-A5DC444B6DB0}"/>
                                  </a:ext>
                                </a:extLst>
                              </p:cNvPr>
                              <p:cNvCxnSpPr>
                                <a:cxnSpLocks/>
                              </p:cNvCxnSpPr>
                              <p:nvPr/>
                            </p:nvCxnSpPr>
                            <p:spPr>
                              <a:xfrm flipH="1" flipV="1">
                                <a:off x="6881813" y="2305050"/>
                                <a:ext cx="890587" cy="1252538"/>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ECC0ED12-2DA1-6306-7D1B-9BDE99E51798}"/>
                                  </a:ext>
                                </a:extLst>
                              </p:cNvPr>
                              <p:cNvCxnSpPr>
                                <a:cxnSpLocks/>
                              </p:cNvCxnSpPr>
                              <p:nvPr/>
                            </p:nvCxnSpPr>
                            <p:spPr>
                              <a:xfrm flipH="1">
                                <a:off x="7758113" y="2543175"/>
                                <a:ext cx="276225" cy="1004888"/>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15317EFA-1787-8CA0-09A5-0A5C3847A974}"/>
                                  </a:ext>
                                </a:extLst>
                              </p:cNvPr>
                              <p:cNvCxnSpPr>
                                <a:cxnSpLocks/>
                              </p:cNvCxnSpPr>
                              <p:nvPr/>
                            </p:nvCxnSpPr>
                            <p:spPr>
                              <a:xfrm flipH="1" flipV="1">
                                <a:off x="6553200" y="3419475"/>
                                <a:ext cx="1219200" cy="15240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67E4C2D4-50E5-EFE4-AA14-453C39FED1FB}"/>
                                  </a:ext>
                                </a:extLst>
                              </p:cNvPr>
                              <p:cNvCxnSpPr>
                                <a:cxnSpLocks/>
                              </p:cNvCxnSpPr>
                              <p:nvPr/>
                            </p:nvCxnSpPr>
                            <p:spPr>
                              <a:xfrm>
                                <a:off x="6562725" y="3457575"/>
                                <a:ext cx="323850" cy="128587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D572C283-6191-B495-6A3C-B8336BC7BDC1}"/>
                                  </a:ext>
                                </a:extLst>
                              </p:cNvPr>
                              <p:cNvCxnSpPr>
                                <a:cxnSpLocks/>
                              </p:cNvCxnSpPr>
                              <p:nvPr/>
                            </p:nvCxnSpPr>
                            <p:spPr>
                              <a:xfrm>
                                <a:off x="6962775" y="1733550"/>
                                <a:ext cx="604838" cy="37147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C2FB517C-E56C-6014-08FB-7AB13EDA934A}"/>
                                  </a:ext>
                                </a:extLst>
                              </p:cNvPr>
                              <p:cNvCxnSpPr>
                                <a:cxnSpLocks/>
                              </p:cNvCxnSpPr>
                              <p:nvPr/>
                            </p:nvCxnSpPr>
                            <p:spPr>
                              <a:xfrm>
                                <a:off x="7562850" y="2105025"/>
                                <a:ext cx="466725" cy="4667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FCE6717C-609B-BAB7-4C89-F14AFD18E32B}"/>
                                  </a:ext>
                                </a:extLst>
                              </p:cNvPr>
                              <p:cNvCxnSpPr>
                                <a:cxnSpLocks/>
                              </p:cNvCxnSpPr>
                              <p:nvPr/>
                            </p:nvCxnSpPr>
                            <p:spPr>
                              <a:xfrm>
                                <a:off x="8015288" y="2562225"/>
                                <a:ext cx="436562" cy="795338"/>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A65C31-EF1B-018F-FE56-C8C2BF7FB9F1}"/>
                                  </a:ext>
                                </a:extLst>
                              </p:cNvPr>
                              <p:cNvCxnSpPr>
                                <a:cxnSpLocks/>
                              </p:cNvCxnSpPr>
                              <p:nvPr/>
                            </p:nvCxnSpPr>
                            <p:spPr>
                              <a:xfrm>
                                <a:off x="8462963" y="3357563"/>
                                <a:ext cx="38100" cy="47625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125493DA-8D50-E59A-DA50-2BC4C3EE4728}"/>
                                  </a:ext>
                                </a:extLst>
                              </p:cNvPr>
                              <p:cNvCxnSpPr>
                                <a:cxnSpLocks/>
                              </p:cNvCxnSpPr>
                              <p:nvPr/>
                            </p:nvCxnSpPr>
                            <p:spPr>
                              <a:xfrm>
                                <a:off x="8024813" y="2566988"/>
                                <a:ext cx="476250" cy="12668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446E381B-5F7C-2073-6A91-DAEAE7BB8CE1}"/>
                                  </a:ext>
                                </a:extLst>
                              </p:cNvPr>
                              <p:cNvCxnSpPr>
                                <a:cxnSpLocks/>
                              </p:cNvCxnSpPr>
                              <p:nvPr/>
                            </p:nvCxnSpPr>
                            <p:spPr>
                              <a:xfrm>
                                <a:off x="7767638" y="3552825"/>
                                <a:ext cx="723900" cy="271463"/>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724ADCF5-A630-C1FC-D570-C207888C92B3}"/>
                                  </a:ext>
                                </a:extLst>
                              </p:cNvPr>
                              <p:cNvCxnSpPr>
                                <a:cxnSpLocks/>
                              </p:cNvCxnSpPr>
                              <p:nvPr/>
                            </p:nvCxnSpPr>
                            <p:spPr>
                              <a:xfrm flipH="1" flipV="1">
                                <a:off x="5657850" y="1700213"/>
                                <a:ext cx="1247775" cy="6191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1A81BBE6-FFE6-6E1B-ABB8-6DBBE8083C21}"/>
                                  </a:ext>
                                </a:extLst>
                              </p:cNvPr>
                              <p:cNvCxnSpPr>
                                <a:cxnSpLocks/>
                              </p:cNvCxnSpPr>
                              <p:nvPr/>
                            </p:nvCxnSpPr>
                            <p:spPr>
                              <a:xfrm flipH="1">
                                <a:off x="4664075" y="1701800"/>
                                <a:ext cx="1012825" cy="28257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91CF83C2-8051-B7AF-85C2-7FCF27C9AB7F}"/>
                                  </a:ext>
                                </a:extLst>
                              </p:cNvPr>
                              <p:cNvCxnSpPr>
                                <a:cxnSpLocks/>
                              </p:cNvCxnSpPr>
                              <p:nvPr/>
                            </p:nvCxnSpPr>
                            <p:spPr>
                              <a:xfrm flipH="1">
                                <a:off x="4516941" y="1709740"/>
                                <a:ext cx="1158875" cy="71120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981AC7A-B6F8-50CE-9B1E-A79988BC724A}"/>
                                  </a:ext>
                                </a:extLst>
                              </p:cNvPr>
                              <p:cNvCxnSpPr>
                                <a:cxnSpLocks/>
                              </p:cNvCxnSpPr>
                              <p:nvPr/>
                            </p:nvCxnSpPr>
                            <p:spPr>
                              <a:xfrm flipH="1">
                                <a:off x="3784600" y="1978025"/>
                                <a:ext cx="873125" cy="11906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044AACF5-4B87-93A9-0E85-E071DFD4B52C}"/>
                                  </a:ext>
                                </a:extLst>
                              </p:cNvPr>
                              <p:cNvCxnSpPr>
                                <a:cxnSpLocks/>
                              </p:cNvCxnSpPr>
                              <p:nvPr/>
                            </p:nvCxnSpPr>
                            <p:spPr>
                              <a:xfrm flipH="1">
                                <a:off x="3779044" y="2414588"/>
                                <a:ext cx="750094" cy="747712"/>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79" name="Group 478">
                                <a:extLst>
                                  <a:ext uri="{FF2B5EF4-FFF2-40B4-BE49-F238E27FC236}">
                                    <a16:creationId xmlns:a16="http://schemas.microsoft.com/office/drawing/2014/main" id="{82B62591-63F9-C50E-AAD6-9246171D15EE}"/>
                                  </a:ext>
                                </a:extLst>
                              </p:cNvPr>
                              <p:cNvGrpSpPr>
                                <a:grpSpLocks/>
                              </p:cNvGrpSpPr>
                              <p:nvPr/>
                            </p:nvGrpSpPr>
                            <p:grpSpPr>
                              <a:xfrm>
                                <a:off x="3691709" y="2397125"/>
                                <a:ext cx="4829991" cy="4076700"/>
                                <a:chOff x="3691709" y="2397125"/>
                                <a:chExt cx="4829991" cy="4076700"/>
                              </a:xfrm>
                            </p:grpSpPr>
                            <p:cxnSp>
                              <p:nvCxnSpPr>
                                <p:cNvPr id="480" name="Straight Connector 479">
                                  <a:extLst>
                                    <a:ext uri="{FF2B5EF4-FFF2-40B4-BE49-F238E27FC236}">
                                      <a16:creationId xmlns:a16="http://schemas.microsoft.com/office/drawing/2014/main" id="{0C63EBEF-6F8D-A5F4-C724-3083498D1304}"/>
                                    </a:ext>
                                  </a:extLst>
                                </p:cNvPr>
                                <p:cNvCxnSpPr>
                                  <a:cxnSpLocks/>
                                </p:cNvCxnSpPr>
                                <p:nvPr/>
                              </p:nvCxnSpPr>
                              <p:spPr>
                                <a:xfrm>
                                  <a:off x="5467350" y="2738438"/>
                                  <a:ext cx="1095375" cy="700087"/>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6E9B7A68-AB44-C398-C069-0DD15F1A8AA8}"/>
                                    </a:ext>
                                  </a:extLst>
                                </p:cNvPr>
                                <p:cNvCxnSpPr>
                                  <a:cxnSpLocks/>
                                </p:cNvCxnSpPr>
                                <p:nvPr/>
                              </p:nvCxnSpPr>
                              <p:spPr>
                                <a:xfrm flipH="1">
                                  <a:off x="5448300" y="3438525"/>
                                  <a:ext cx="1114425" cy="776288"/>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1D21BCB7-C044-2BD8-D50F-3F25666E5017}"/>
                                    </a:ext>
                                  </a:extLst>
                                </p:cNvPr>
                                <p:cNvCxnSpPr>
                                  <a:cxnSpLocks/>
                                </p:cNvCxnSpPr>
                                <p:nvPr/>
                              </p:nvCxnSpPr>
                              <p:spPr>
                                <a:xfrm flipH="1">
                                  <a:off x="6886575" y="3548063"/>
                                  <a:ext cx="890588" cy="1176337"/>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E5F4F722-5B5E-6590-5831-66A41C7A4484}"/>
                                    </a:ext>
                                  </a:extLst>
                                </p:cNvPr>
                                <p:cNvCxnSpPr>
                                  <a:cxnSpLocks/>
                                </p:cNvCxnSpPr>
                                <p:nvPr/>
                              </p:nvCxnSpPr>
                              <p:spPr>
                                <a:xfrm>
                                  <a:off x="5453094" y="4208463"/>
                                  <a:ext cx="1447769" cy="525462"/>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77513526-6024-CAD9-A88C-57DF225D0901}"/>
                                    </a:ext>
                                  </a:extLst>
                                </p:cNvPr>
                                <p:cNvCxnSpPr>
                                  <a:cxnSpLocks/>
                                </p:cNvCxnSpPr>
                                <p:nvPr/>
                              </p:nvCxnSpPr>
                              <p:spPr>
                                <a:xfrm flipH="1">
                                  <a:off x="5721350" y="4727575"/>
                                  <a:ext cx="1177925" cy="90805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08670DAC-76BB-B4B2-ECF8-662481502BC5}"/>
                                    </a:ext>
                                  </a:extLst>
                                </p:cNvPr>
                                <p:cNvCxnSpPr>
                                  <a:cxnSpLocks/>
                                </p:cNvCxnSpPr>
                                <p:nvPr/>
                              </p:nvCxnSpPr>
                              <p:spPr>
                                <a:xfrm flipH="1" flipV="1">
                                  <a:off x="6896100" y="4730750"/>
                                  <a:ext cx="1108075" cy="25717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C7CC58F7-299A-546B-2714-5D519EB468C6}"/>
                                    </a:ext>
                                  </a:extLst>
                                </p:cNvPr>
                                <p:cNvCxnSpPr>
                                  <a:cxnSpLocks/>
                                </p:cNvCxnSpPr>
                                <p:nvPr/>
                              </p:nvCxnSpPr>
                              <p:spPr>
                                <a:xfrm flipH="1" flipV="1">
                                  <a:off x="7775575" y="3571875"/>
                                  <a:ext cx="257175" cy="142240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6FC33B0C-3288-7E00-C8CC-BEF8D587EAC0}"/>
                                    </a:ext>
                                  </a:extLst>
                                </p:cNvPr>
                                <p:cNvCxnSpPr>
                                  <a:cxnSpLocks/>
                                </p:cNvCxnSpPr>
                                <p:nvPr/>
                              </p:nvCxnSpPr>
                              <p:spPr>
                                <a:xfrm flipV="1">
                                  <a:off x="8013700" y="3832225"/>
                                  <a:ext cx="508000" cy="11779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C3E08826-AD62-9A4C-2C04-96EA08452071}"/>
                                    </a:ext>
                                  </a:extLst>
                                </p:cNvPr>
                                <p:cNvCxnSpPr>
                                  <a:cxnSpLocks/>
                                </p:cNvCxnSpPr>
                                <p:nvPr/>
                              </p:nvCxnSpPr>
                              <p:spPr>
                                <a:xfrm flipV="1">
                                  <a:off x="8451850" y="3835400"/>
                                  <a:ext cx="60325" cy="105727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222A6B2B-15B7-8706-4520-CED2594D249F}"/>
                                    </a:ext>
                                  </a:extLst>
                                </p:cNvPr>
                                <p:cNvCxnSpPr>
                                  <a:cxnSpLocks/>
                                </p:cNvCxnSpPr>
                                <p:nvPr/>
                              </p:nvCxnSpPr>
                              <p:spPr>
                                <a:xfrm flipV="1">
                                  <a:off x="8020050" y="4876800"/>
                                  <a:ext cx="434975" cy="11430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50D438AE-9FEB-CD39-CA64-B9425E00E40C}"/>
                                    </a:ext>
                                  </a:extLst>
                                </p:cNvPr>
                                <p:cNvCxnSpPr>
                                  <a:cxnSpLocks/>
                                </p:cNvCxnSpPr>
                                <p:nvPr/>
                              </p:nvCxnSpPr>
                              <p:spPr>
                                <a:xfrm>
                                  <a:off x="6905625" y="4721225"/>
                                  <a:ext cx="82550" cy="114935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91" name="Straight Connector 490">
                                  <a:extLst>
                                    <a:ext uri="{FF2B5EF4-FFF2-40B4-BE49-F238E27FC236}">
                                      <a16:creationId xmlns:a16="http://schemas.microsoft.com/office/drawing/2014/main" id="{4320A60F-7B1A-9087-95CF-BA07CBF8E6B7}"/>
                                    </a:ext>
                                  </a:extLst>
                                </p:cNvPr>
                                <p:cNvCxnSpPr>
                                  <a:cxnSpLocks/>
                                </p:cNvCxnSpPr>
                                <p:nvPr/>
                              </p:nvCxnSpPr>
                              <p:spPr>
                                <a:xfrm flipH="1">
                                  <a:off x="6988175" y="4987925"/>
                                  <a:ext cx="1047750" cy="8604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92" name="Straight Connector 491">
                                  <a:extLst>
                                    <a:ext uri="{FF2B5EF4-FFF2-40B4-BE49-F238E27FC236}">
                                      <a16:creationId xmlns:a16="http://schemas.microsoft.com/office/drawing/2014/main" id="{5B7C4AC2-C448-25C9-7385-A8BC2E072651}"/>
                                    </a:ext>
                                  </a:extLst>
                                </p:cNvPr>
                                <p:cNvCxnSpPr>
                                  <a:cxnSpLocks/>
                                </p:cNvCxnSpPr>
                                <p:nvPr/>
                              </p:nvCxnSpPr>
                              <p:spPr>
                                <a:xfrm flipH="1">
                                  <a:off x="7553325" y="4873023"/>
                                  <a:ext cx="901700" cy="1165827"/>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93" name="Straight Connector 492">
                                  <a:extLst>
                                    <a:ext uri="{FF2B5EF4-FFF2-40B4-BE49-F238E27FC236}">
                                      <a16:creationId xmlns:a16="http://schemas.microsoft.com/office/drawing/2014/main" id="{7EF60F6B-8250-C2E9-D705-5291F6DD61C9}"/>
                                    </a:ext>
                                  </a:extLst>
                                </p:cNvPr>
                                <p:cNvCxnSpPr>
                                  <a:cxnSpLocks/>
                                </p:cNvCxnSpPr>
                                <p:nvPr/>
                              </p:nvCxnSpPr>
                              <p:spPr>
                                <a:xfrm flipH="1">
                                  <a:off x="7562850" y="4994275"/>
                                  <a:ext cx="457200" cy="104457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676B9CC6-7BF6-169A-4FBD-AB4D94A33689}"/>
                                    </a:ext>
                                  </a:extLst>
                                </p:cNvPr>
                                <p:cNvCxnSpPr>
                                  <a:cxnSpLocks/>
                                </p:cNvCxnSpPr>
                                <p:nvPr/>
                              </p:nvCxnSpPr>
                              <p:spPr>
                                <a:xfrm flipH="1">
                                  <a:off x="6102350" y="6369050"/>
                                  <a:ext cx="447675" cy="10477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F420A61F-04F5-241A-D0FE-E161F37E9012}"/>
                                    </a:ext>
                                  </a:extLst>
                                </p:cNvPr>
                                <p:cNvCxnSpPr>
                                  <a:cxnSpLocks/>
                                </p:cNvCxnSpPr>
                                <p:nvPr/>
                              </p:nvCxnSpPr>
                              <p:spPr>
                                <a:xfrm flipH="1">
                                  <a:off x="6529474" y="6026150"/>
                                  <a:ext cx="1039726" cy="34290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96" name="Group 495">
                                  <a:extLst>
                                    <a:ext uri="{FF2B5EF4-FFF2-40B4-BE49-F238E27FC236}">
                                      <a16:creationId xmlns:a16="http://schemas.microsoft.com/office/drawing/2014/main" id="{F18ABA26-F48F-56DC-E09F-AEC335CFBABF}"/>
                                    </a:ext>
                                  </a:extLst>
                                </p:cNvPr>
                                <p:cNvGrpSpPr>
                                  <a:grpSpLocks/>
                                </p:cNvGrpSpPr>
                                <p:nvPr/>
                              </p:nvGrpSpPr>
                              <p:grpSpPr>
                                <a:xfrm>
                                  <a:off x="3691709" y="2397125"/>
                                  <a:ext cx="2035991" cy="3575050"/>
                                  <a:chOff x="3691709" y="2397125"/>
                                  <a:chExt cx="2035991" cy="3575050"/>
                                </a:xfrm>
                              </p:grpSpPr>
                              <p:cxnSp>
                                <p:nvCxnSpPr>
                                  <p:cNvPr id="500" name="Straight Connector 499">
                                    <a:extLst>
                                      <a:ext uri="{FF2B5EF4-FFF2-40B4-BE49-F238E27FC236}">
                                        <a16:creationId xmlns:a16="http://schemas.microsoft.com/office/drawing/2014/main" id="{1D56AABA-0A7C-CC62-FF09-B9F61256130C}"/>
                                      </a:ext>
                                    </a:extLst>
                                  </p:cNvPr>
                                  <p:cNvCxnSpPr>
                                    <a:cxnSpLocks/>
                                  </p:cNvCxnSpPr>
                                  <p:nvPr/>
                                </p:nvCxnSpPr>
                                <p:spPr>
                                  <a:xfrm flipH="1">
                                    <a:off x="4225925" y="2727325"/>
                                    <a:ext cx="1231900" cy="9112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58389774-6185-DE4A-1823-DEE1C8B738A4}"/>
                                      </a:ext>
                                    </a:extLst>
                                  </p:cNvPr>
                                  <p:cNvCxnSpPr>
                                    <a:cxnSpLocks/>
                                  </p:cNvCxnSpPr>
                                  <p:nvPr/>
                                </p:nvCxnSpPr>
                                <p:spPr>
                                  <a:xfrm flipH="1">
                                    <a:off x="4225925" y="2397125"/>
                                    <a:ext cx="298450" cy="12414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98FFC5A2-5FCD-99B1-8C80-379A5C9251F4}"/>
                                      </a:ext>
                                    </a:extLst>
                                  </p:cNvPr>
                                  <p:cNvCxnSpPr>
                                    <a:cxnSpLocks/>
                                  </p:cNvCxnSpPr>
                                  <p:nvPr/>
                                </p:nvCxnSpPr>
                                <p:spPr>
                                  <a:xfrm flipH="1" flipV="1">
                                    <a:off x="4225925" y="3625197"/>
                                    <a:ext cx="1231900" cy="608666"/>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573E2E25-D9AA-2BA1-0E3A-8BA5B0F8F578}"/>
                                      </a:ext>
                                    </a:extLst>
                                  </p:cNvPr>
                                  <p:cNvCxnSpPr>
                                    <a:cxnSpLocks/>
                                  </p:cNvCxnSpPr>
                                  <p:nvPr/>
                                </p:nvCxnSpPr>
                                <p:spPr>
                                  <a:xfrm flipH="1" flipV="1">
                                    <a:off x="4233863" y="3631406"/>
                                    <a:ext cx="296862" cy="1356519"/>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30A3498-A24D-78BF-A20C-1ED14E5294E8}"/>
                                      </a:ext>
                                    </a:extLst>
                                  </p:cNvPr>
                                  <p:cNvCxnSpPr>
                                    <a:cxnSpLocks/>
                                  </p:cNvCxnSpPr>
                                  <p:nvPr/>
                                </p:nvCxnSpPr>
                                <p:spPr>
                                  <a:xfrm flipV="1">
                                    <a:off x="4530725" y="4210050"/>
                                    <a:ext cx="936625" cy="7715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05" name="Straight Connector 504">
                                    <a:extLst>
                                      <a:ext uri="{FF2B5EF4-FFF2-40B4-BE49-F238E27FC236}">
                                        <a16:creationId xmlns:a16="http://schemas.microsoft.com/office/drawing/2014/main" id="{405E79A6-5436-A10A-98C2-5F6DD3CCF913}"/>
                                      </a:ext>
                                    </a:extLst>
                                  </p:cNvPr>
                                  <p:cNvCxnSpPr>
                                    <a:cxnSpLocks/>
                                  </p:cNvCxnSpPr>
                                  <p:nvPr/>
                                </p:nvCxnSpPr>
                                <p:spPr>
                                  <a:xfrm flipV="1">
                                    <a:off x="3752849" y="3616325"/>
                                    <a:ext cx="479426" cy="1092154"/>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06" name="Straight Connector 505">
                                    <a:extLst>
                                      <a:ext uri="{FF2B5EF4-FFF2-40B4-BE49-F238E27FC236}">
                                        <a16:creationId xmlns:a16="http://schemas.microsoft.com/office/drawing/2014/main" id="{704FF681-7914-911C-1C03-0159A433A851}"/>
                                      </a:ext>
                                    </a:extLst>
                                  </p:cNvPr>
                                  <p:cNvCxnSpPr>
                                    <a:cxnSpLocks/>
                                  </p:cNvCxnSpPr>
                                  <p:nvPr/>
                                </p:nvCxnSpPr>
                                <p:spPr>
                                  <a:xfrm>
                                    <a:off x="3759200" y="4702175"/>
                                    <a:ext cx="790575" cy="27940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07" name="Straight Connector 506">
                                    <a:extLst>
                                      <a:ext uri="{FF2B5EF4-FFF2-40B4-BE49-F238E27FC236}">
                                        <a16:creationId xmlns:a16="http://schemas.microsoft.com/office/drawing/2014/main" id="{D9BDF108-0981-F2D3-F531-819823A9C932}"/>
                                      </a:ext>
                                    </a:extLst>
                                  </p:cNvPr>
                                  <p:cNvCxnSpPr>
                                    <a:cxnSpLocks/>
                                  </p:cNvCxnSpPr>
                                  <p:nvPr/>
                                </p:nvCxnSpPr>
                                <p:spPr>
                                  <a:xfrm flipH="1">
                                    <a:off x="3692525" y="3192557"/>
                                    <a:ext cx="54325" cy="1017493"/>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6EEE49A9-14B3-FBD4-37A1-082A2C993A1F}"/>
                                      </a:ext>
                                    </a:extLst>
                                  </p:cNvPr>
                                  <p:cNvCxnSpPr>
                                    <a:cxnSpLocks/>
                                  </p:cNvCxnSpPr>
                                  <p:nvPr/>
                                </p:nvCxnSpPr>
                                <p:spPr>
                                  <a:xfrm>
                                    <a:off x="3691709" y="4196300"/>
                                    <a:ext cx="57966" cy="5122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607B4AAD-684D-66AD-4D78-822F04AEEC74}"/>
                                      </a:ext>
                                    </a:extLst>
                                  </p:cNvPr>
                                  <p:cNvCxnSpPr>
                                    <a:cxnSpLocks/>
                                  </p:cNvCxnSpPr>
                                  <p:nvPr/>
                                </p:nvCxnSpPr>
                                <p:spPr>
                                  <a:xfrm flipH="1">
                                    <a:off x="3759200" y="3151932"/>
                                    <a:ext cx="1938" cy="1537543"/>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00889FE0-1B38-1AC2-749E-6163683A53CF}"/>
                                      </a:ext>
                                    </a:extLst>
                                  </p:cNvPr>
                                  <p:cNvCxnSpPr>
                                    <a:cxnSpLocks/>
                                  </p:cNvCxnSpPr>
                                  <p:nvPr/>
                                </p:nvCxnSpPr>
                                <p:spPr>
                                  <a:xfrm flipH="1" flipV="1">
                                    <a:off x="4540250" y="4984750"/>
                                    <a:ext cx="1187450" cy="6572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11" name="Straight Connector 510">
                                    <a:extLst>
                                      <a:ext uri="{FF2B5EF4-FFF2-40B4-BE49-F238E27FC236}">
                                        <a16:creationId xmlns:a16="http://schemas.microsoft.com/office/drawing/2014/main" id="{DE563873-45A3-6663-4BE8-AE7EB70EA76D}"/>
                                      </a:ext>
                                    </a:extLst>
                                  </p:cNvPr>
                                  <p:cNvCxnSpPr>
                                    <a:cxnSpLocks/>
                                  </p:cNvCxnSpPr>
                                  <p:nvPr/>
                                </p:nvCxnSpPr>
                                <p:spPr>
                                  <a:xfrm flipH="1" flipV="1">
                                    <a:off x="4521200" y="4972050"/>
                                    <a:ext cx="146050" cy="100012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12" name="Straight Connector 511">
                                    <a:extLst>
                                      <a:ext uri="{FF2B5EF4-FFF2-40B4-BE49-F238E27FC236}">
                                        <a16:creationId xmlns:a16="http://schemas.microsoft.com/office/drawing/2014/main" id="{73491AF4-231A-35CA-A153-3201BF7E7913}"/>
                                      </a:ext>
                                    </a:extLst>
                                  </p:cNvPr>
                                  <p:cNvCxnSpPr>
                                    <a:cxnSpLocks/>
                                  </p:cNvCxnSpPr>
                                  <p:nvPr/>
                                </p:nvCxnSpPr>
                                <p:spPr>
                                  <a:xfrm flipH="1" flipV="1">
                                    <a:off x="3756675" y="4689475"/>
                                    <a:ext cx="415275" cy="82867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C03266DF-F181-F731-7A18-B3910AE7B280}"/>
                                      </a:ext>
                                    </a:extLst>
                                  </p:cNvPr>
                                  <p:cNvCxnSpPr>
                                    <a:cxnSpLocks/>
                                  </p:cNvCxnSpPr>
                                  <p:nvPr/>
                                </p:nvCxnSpPr>
                                <p:spPr>
                                  <a:xfrm flipH="1" flipV="1">
                                    <a:off x="4156726" y="5499716"/>
                                    <a:ext cx="504174" cy="450234"/>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14" name="Straight Connector 513">
                                    <a:extLst>
                                      <a:ext uri="{FF2B5EF4-FFF2-40B4-BE49-F238E27FC236}">
                                        <a16:creationId xmlns:a16="http://schemas.microsoft.com/office/drawing/2014/main" id="{B3127414-1CFA-FEED-9B67-014CBDBA8FF4}"/>
                                      </a:ext>
                                    </a:extLst>
                                  </p:cNvPr>
                                  <p:cNvCxnSpPr>
                                    <a:cxnSpLocks/>
                                  </p:cNvCxnSpPr>
                                  <p:nvPr/>
                                </p:nvCxnSpPr>
                                <p:spPr>
                                  <a:xfrm flipH="1" flipV="1">
                                    <a:off x="3749675" y="4690045"/>
                                    <a:ext cx="930275" cy="127260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cxnSp>
                              <p:nvCxnSpPr>
                                <p:cNvPr id="497" name="Straight Connector 496">
                                  <a:extLst>
                                    <a:ext uri="{FF2B5EF4-FFF2-40B4-BE49-F238E27FC236}">
                                      <a16:creationId xmlns:a16="http://schemas.microsoft.com/office/drawing/2014/main" id="{517ADE1C-3145-ECC4-8194-FB19FD5D1232}"/>
                                    </a:ext>
                                  </a:extLst>
                                </p:cNvPr>
                                <p:cNvCxnSpPr>
                                  <a:cxnSpLocks/>
                                </p:cNvCxnSpPr>
                                <p:nvPr/>
                              </p:nvCxnSpPr>
                              <p:spPr>
                                <a:xfrm flipH="1" flipV="1">
                                  <a:off x="4650121" y="5939098"/>
                                  <a:ext cx="594979" cy="407727"/>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54B4C9B4-B891-99DD-BE12-89C46058718C}"/>
                                    </a:ext>
                                  </a:extLst>
                                </p:cNvPr>
                                <p:cNvCxnSpPr>
                                  <a:cxnSpLocks/>
                                </p:cNvCxnSpPr>
                                <p:nvPr/>
                              </p:nvCxnSpPr>
                              <p:spPr>
                                <a:xfrm flipH="1" flipV="1">
                                  <a:off x="4673600" y="5959475"/>
                                  <a:ext cx="1444625" cy="508000"/>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99" name="Straight Connector 498">
                                  <a:extLst>
                                    <a:ext uri="{FF2B5EF4-FFF2-40B4-BE49-F238E27FC236}">
                                      <a16:creationId xmlns:a16="http://schemas.microsoft.com/office/drawing/2014/main" id="{8B99AD2C-1CA9-C4F7-4114-196067C8CE31}"/>
                                    </a:ext>
                                  </a:extLst>
                                </p:cNvPr>
                                <p:cNvCxnSpPr>
                                  <a:cxnSpLocks/>
                                </p:cNvCxnSpPr>
                                <p:nvPr/>
                              </p:nvCxnSpPr>
                              <p:spPr>
                                <a:xfrm flipH="1" flipV="1">
                                  <a:off x="5228589" y="6336290"/>
                                  <a:ext cx="889636" cy="124835"/>
                                </a:xfrm>
                                <a:prstGeom prst="line">
                                  <a:avLst/>
                                </a:prstGeom>
                                <a:ln w="2222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grpSp>
                    </p:grpSp>
                  </p:grpSp>
                </p:grpSp>
              </p:grpSp>
            </p:grpSp>
          </p:grpSp>
          <p:cxnSp>
            <p:nvCxnSpPr>
              <p:cNvPr id="394" name="Straight Connector 393">
                <a:extLst>
                  <a:ext uri="{FF2B5EF4-FFF2-40B4-BE49-F238E27FC236}">
                    <a16:creationId xmlns:a16="http://schemas.microsoft.com/office/drawing/2014/main" id="{DD84E8C1-B3A0-F87E-3722-B60A02B7C7FA}"/>
                  </a:ext>
                </a:extLst>
              </p:cNvPr>
              <p:cNvCxnSpPr>
                <a:cxnSpLocks/>
              </p:cNvCxnSpPr>
              <p:nvPr/>
            </p:nvCxnSpPr>
            <p:spPr>
              <a:xfrm flipH="1">
                <a:off x="5821711" y="5452671"/>
                <a:ext cx="851467" cy="594037"/>
              </a:xfrm>
              <a:prstGeom prst="line">
                <a:avLst/>
              </a:prstGeom>
              <a:ln w="28575">
                <a:solidFill>
                  <a:schemeClr val="bg2">
                    <a:lumMod val="9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95" name="Oval 394">
                <a:extLst>
                  <a:ext uri="{FF2B5EF4-FFF2-40B4-BE49-F238E27FC236}">
                    <a16:creationId xmlns:a16="http://schemas.microsoft.com/office/drawing/2014/main" id="{242F000E-5041-15D6-4997-F7DD0049C6E0}"/>
                  </a:ext>
                </a:extLst>
              </p:cNvPr>
              <p:cNvSpPr/>
              <p:nvPr/>
            </p:nvSpPr>
            <p:spPr bwMode="auto">
              <a:xfrm>
                <a:off x="5080383" y="3806633"/>
                <a:ext cx="138670" cy="135294"/>
              </a:xfrm>
              <a:prstGeom prst="ellipse">
                <a:avLst/>
              </a:prstGeom>
              <a:solidFill>
                <a:schemeClr val="accent3"/>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396" name="Oval 395">
                <a:extLst>
                  <a:ext uri="{FF2B5EF4-FFF2-40B4-BE49-F238E27FC236}">
                    <a16:creationId xmlns:a16="http://schemas.microsoft.com/office/drawing/2014/main" id="{585DFFAB-83B3-2589-7DDE-1C72C7BE6F8B}"/>
                  </a:ext>
                </a:extLst>
              </p:cNvPr>
              <p:cNvSpPr/>
              <p:nvPr/>
            </p:nvSpPr>
            <p:spPr bwMode="auto">
              <a:xfrm>
                <a:off x="6593099" y="5401683"/>
                <a:ext cx="138670" cy="135294"/>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397" name="Oval 396">
                <a:extLst>
                  <a:ext uri="{FF2B5EF4-FFF2-40B4-BE49-F238E27FC236}">
                    <a16:creationId xmlns:a16="http://schemas.microsoft.com/office/drawing/2014/main" id="{87FA619D-5FD8-E9FC-45BC-6A38AA5DA21B}"/>
                  </a:ext>
                </a:extLst>
              </p:cNvPr>
              <p:cNvSpPr/>
              <p:nvPr/>
            </p:nvSpPr>
            <p:spPr bwMode="auto">
              <a:xfrm>
                <a:off x="3396778" y="4271625"/>
                <a:ext cx="138670" cy="135294"/>
              </a:xfrm>
              <a:prstGeom prst="ellipse">
                <a:avLst/>
              </a:prstGeom>
              <a:solidFill>
                <a:schemeClr val="accent2"/>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398" name="Oval 397">
                <a:extLst>
                  <a:ext uri="{FF2B5EF4-FFF2-40B4-BE49-F238E27FC236}">
                    <a16:creationId xmlns:a16="http://schemas.microsoft.com/office/drawing/2014/main" id="{29197A22-4762-F092-0CE5-50DC53D557E4}"/>
                  </a:ext>
                </a:extLst>
              </p:cNvPr>
              <p:cNvSpPr/>
              <p:nvPr/>
            </p:nvSpPr>
            <p:spPr bwMode="auto">
              <a:xfrm>
                <a:off x="4143639" y="2060909"/>
                <a:ext cx="138670" cy="135294"/>
              </a:xfrm>
              <a:prstGeom prst="ellipse">
                <a:avLst/>
              </a:prstGeom>
              <a:solidFill>
                <a:schemeClr val="accent2"/>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399" name="Oval 398">
                <a:extLst>
                  <a:ext uri="{FF2B5EF4-FFF2-40B4-BE49-F238E27FC236}">
                    <a16:creationId xmlns:a16="http://schemas.microsoft.com/office/drawing/2014/main" id="{652673D3-A441-33CC-148D-FB4A2A837CA2}"/>
                  </a:ext>
                </a:extLst>
              </p:cNvPr>
              <p:cNvSpPr/>
              <p:nvPr/>
            </p:nvSpPr>
            <p:spPr bwMode="auto">
              <a:xfrm>
                <a:off x="6504488" y="1949757"/>
                <a:ext cx="138670" cy="135294"/>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00" name="Oval 399">
                <a:extLst>
                  <a:ext uri="{FF2B5EF4-FFF2-40B4-BE49-F238E27FC236}">
                    <a16:creationId xmlns:a16="http://schemas.microsoft.com/office/drawing/2014/main" id="{D640CD2B-EF01-7816-03DA-F77CC23EE6F4}"/>
                  </a:ext>
                </a:extLst>
              </p:cNvPr>
              <p:cNvSpPr/>
              <p:nvPr/>
            </p:nvSpPr>
            <p:spPr bwMode="auto">
              <a:xfrm>
                <a:off x="8112141" y="3419450"/>
                <a:ext cx="138670" cy="135294"/>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01" name="Oval 400">
                <a:extLst>
                  <a:ext uri="{FF2B5EF4-FFF2-40B4-BE49-F238E27FC236}">
                    <a16:creationId xmlns:a16="http://schemas.microsoft.com/office/drawing/2014/main" id="{07DF8FA5-4930-7676-C59E-F0CA4703B19C}"/>
                  </a:ext>
                </a:extLst>
              </p:cNvPr>
              <p:cNvSpPr/>
              <p:nvPr/>
            </p:nvSpPr>
            <p:spPr bwMode="auto">
              <a:xfrm>
                <a:off x="7631111" y="4555682"/>
                <a:ext cx="138670" cy="135294"/>
              </a:xfrm>
              <a:prstGeom prst="ellipse">
                <a:avLst/>
              </a:prstGeom>
              <a:solidFill>
                <a:schemeClr val="accent2"/>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02" name="Oval 401">
                <a:extLst>
                  <a:ext uri="{FF2B5EF4-FFF2-40B4-BE49-F238E27FC236}">
                    <a16:creationId xmlns:a16="http://schemas.microsoft.com/office/drawing/2014/main" id="{F6C705C0-89AF-AFB9-F5FC-FEDCBFDDA370}"/>
                  </a:ext>
                </a:extLst>
              </p:cNvPr>
              <p:cNvSpPr/>
              <p:nvPr/>
            </p:nvSpPr>
            <p:spPr bwMode="auto">
              <a:xfrm>
                <a:off x="8055177" y="4432179"/>
                <a:ext cx="138670" cy="135294"/>
              </a:xfrm>
              <a:prstGeom prst="ellipse">
                <a:avLst/>
              </a:prstGeom>
              <a:solidFill>
                <a:schemeClr val="accent3"/>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03" name="Oval 402">
                <a:extLst>
                  <a:ext uri="{FF2B5EF4-FFF2-40B4-BE49-F238E27FC236}">
                    <a16:creationId xmlns:a16="http://schemas.microsoft.com/office/drawing/2014/main" id="{44EB898F-07CA-0ED7-2697-12F52444AF91}"/>
                  </a:ext>
                </a:extLst>
              </p:cNvPr>
              <p:cNvSpPr/>
              <p:nvPr/>
            </p:nvSpPr>
            <p:spPr bwMode="auto">
              <a:xfrm>
                <a:off x="5726581" y="5982149"/>
                <a:ext cx="138670" cy="135294"/>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04" name="Oval 403">
                <a:extLst>
                  <a:ext uri="{FF2B5EF4-FFF2-40B4-BE49-F238E27FC236}">
                    <a16:creationId xmlns:a16="http://schemas.microsoft.com/office/drawing/2014/main" id="{4F5090FA-F7D6-71AD-A332-F7463A40CA41}"/>
                  </a:ext>
                </a:extLst>
              </p:cNvPr>
              <p:cNvSpPr/>
              <p:nvPr/>
            </p:nvSpPr>
            <p:spPr bwMode="auto">
              <a:xfrm>
                <a:off x="4276557" y="5488137"/>
                <a:ext cx="138670" cy="135294"/>
              </a:xfrm>
              <a:prstGeom prst="ellipse">
                <a:avLst/>
              </a:prstGeom>
              <a:solidFill>
                <a:schemeClr val="accent2"/>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05" name="Oval 404">
                <a:extLst>
                  <a:ext uri="{FF2B5EF4-FFF2-40B4-BE49-F238E27FC236}">
                    <a16:creationId xmlns:a16="http://schemas.microsoft.com/office/drawing/2014/main" id="{CCB2AC24-E4CB-A6BE-3946-B9786FE0936C}"/>
                  </a:ext>
                </a:extLst>
              </p:cNvPr>
              <p:cNvSpPr/>
              <p:nvPr/>
            </p:nvSpPr>
            <p:spPr bwMode="auto">
              <a:xfrm>
                <a:off x="3803664" y="5069158"/>
                <a:ext cx="91440" cy="90196"/>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06" name="Oval 405">
                <a:extLst>
                  <a:ext uri="{FF2B5EF4-FFF2-40B4-BE49-F238E27FC236}">
                    <a16:creationId xmlns:a16="http://schemas.microsoft.com/office/drawing/2014/main" id="{7D2A1792-BE76-3D90-CCCC-157952D64D63}"/>
                  </a:ext>
                </a:extLst>
              </p:cNvPr>
              <p:cNvSpPr/>
              <p:nvPr/>
            </p:nvSpPr>
            <p:spPr bwMode="auto">
              <a:xfrm>
                <a:off x="4869512" y="5878669"/>
                <a:ext cx="91440" cy="90196"/>
              </a:xfrm>
              <a:prstGeom prst="ellipse">
                <a:avLst/>
              </a:prstGeom>
              <a:solidFill>
                <a:schemeClr val="accent3"/>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07" name="Oval 406">
                <a:extLst>
                  <a:ext uri="{FF2B5EF4-FFF2-40B4-BE49-F238E27FC236}">
                    <a16:creationId xmlns:a16="http://schemas.microsoft.com/office/drawing/2014/main" id="{928D65C1-0895-DAD1-2BB0-30554DF26AE2}"/>
                  </a:ext>
                </a:extLst>
              </p:cNvPr>
              <p:cNvSpPr/>
              <p:nvPr/>
            </p:nvSpPr>
            <p:spPr bwMode="auto">
              <a:xfrm>
                <a:off x="6173358" y="5912072"/>
                <a:ext cx="91440" cy="90196"/>
              </a:xfrm>
              <a:prstGeom prst="ellipse">
                <a:avLst/>
              </a:prstGeom>
              <a:solidFill>
                <a:schemeClr val="accent2"/>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08" name="Oval 407">
                <a:extLst>
                  <a:ext uri="{FF2B5EF4-FFF2-40B4-BE49-F238E27FC236}">
                    <a16:creationId xmlns:a16="http://schemas.microsoft.com/office/drawing/2014/main" id="{75C6D591-C462-B557-EE22-C304E6B2206F}"/>
                  </a:ext>
                </a:extLst>
              </p:cNvPr>
              <p:cNvSpPr/>
              <p:nvPr/>
            </p:nvSpPr>
            <p:spPr bwMode="auto">
              <a:xfrm>
                <a:off x="8087974" y="2984599"/>
                <a:ext cx="91440" cy="90196"/>
              </a:xfrm>
              <a:prstGeom prst="ellipse">
                <a:avLst/>
              </a:prstGeom>
              <a:solidFill>
                <a:schemeClr val="accent2"/>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09" name="Oval 408">
                <a:extLst>
                  <a:ext uri="{FF2B5EF4-FFF2-40B4-BE49-F238E27FC236}">
                    <a16:creationId xmlns:a16="http://schemas.microsoft.com/office/drawing/2014/main" id="{D70A2B9C-C88F-CF0D-50F3-CEEDA7FAFECA}"/>
                  </a:ext>
                </a:extLst>
              </p:cNvPr>
              <p:cNvSpPr/>
              <p:nvPr/>
            </p:nvSpPr>
            <p:spPr bwMode="auto">
              <a:xfrm>
                <a:off x="3341620" y="3803247"/>
                <a:ext cx="91440" cy="90196"/>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410" name="Oval 409">
                <a:extLst>
                  <a:ext uri="{FF2B5EF4-FFF2-40B4-BE49-F238E27FC236}">
                    <a16:creationId xmlns:a16="http://schemas.microsoft.com/office/drawing/2014/main" id="{5FA292F2-2A39-60F9-095D-2345C5CC8332}"/>
                  </a:ext>
                </a:extLst>
              </p:cNvPr>
              <p:cNvSpPr/>
              <p:nvPr/>
            </p:nvSpPr>
            <p:spPr bwMode="auto">
              <a:xfrm>
                <a:off x="4283019" y="1635448"/>
                <a:ext cx="138670" cy="135294"/>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11" name="Oval 410">
                <a:extLst>
                  <a:ext uri="{FF2B5EF4-FFF2-40B4-BE49-F238E27FC236}">
                    <a16:creationId xmlns:a16="http://schemas.microsoft.com/office/drawing/2014/main" id="{9D5F6693-898C-1AF3-FB02-5016DFFC1DF7}"/>
                  </a:ext>
                </a:extLst>
              </p:cNvPr>
              <p:cNvSpPr/>
              <p:nvPr/>
            </p:nvSpPr>
            <p:spPr bwMode="auto">
              <a:xfrm>
                <a:off x="5295579" y="1356939"/>
                <a:ext cx="138670" cy="135294"/>
              </a:xfrm>
              <a:prstGeom prst="ellipse">
                <a:avLst/>
              </a:prstGeom>
              <a:solidFill>
                <a:schemeClr val="accent3"/>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12" name="Oval 411">
                <a:extLst>
                  <a:ext uri="{FF2B5EF4-FFF2-40B4-BE49-F238E27FC236}">
                    <a16:creationId xmlns:a16="http://schemas.microsoft.com/office/drawing/2014/main" id="{C53014ED-DA6D-B899-7C09-F6CE31232481}"/>
                  </a:ext>
                </a:extLst>
              </p:cNvPr>
              <p:cNvSpPr/>
              <p:nvPr/>
            </p:nvSpPr>
            <p:spPr bwMode="auto">
              <a:xfrm>
                <a:off x="7192384" y="1759260"/>
                <a:ext cx="91440" cy="90196"/>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13" name="Oval 412">
                <a:extLst>
                  <a:ext uri="{FF2B5EF4-FFF2-40B4-BE49-F238E27FC236}">
                    <a16:creationId xmlns:a16="http://schemas.microsoft.com/office/drawing/2014/main" id="{D6FD5B42-7748-5A7E-80DB-9E628B610B26}"/>
                  </a:ext>
                </a:extLst>
              </p:cNvPr>
              <p:cNvSpPr/>
              <p:nvPr/>
            </p:nvSpPr>
            <p:spPr bwMode="auto">
              <a:xfrm>
                <a:off x="5753517" y="1282582"/>
                <a:ext cx="91440" cy="90196"/>
              </a:xfrm>
              <a:prstGeom prst="ellipse">
                <a:avLst/>
              </a:prstGeom>
              <a:solidFill>
                <a:schemeClr val="accent2"/>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14" name="Oval 413">
                <a:extLst>
                  <a:ext uri="{FF2B5EF4-FFF2-40B4-BE49-F238E27FC236}">
                    <a16:creationId xmlns:a16="http://schemas.microsoft.com/office/drawing/2014/main" id="{775D57F8-7CB9-A0ED-0631-0E14C6A91DB7}"/>
                  </a:ext>
                </a:extLst>
              </p:cNvPr>
              <p:cNvSpPr/>
              <p:nvPr/>
            </p:nvSpPr>
            <p:spPr bwMode="auto">
              <a:xfrm>
                <a:off x="5079356" y="2356119"/>
                <a:ext cx="138668" cy="135292"/>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15" name="Oval 414">
                <a:extLst>
                  <a:ext uri="{FF2B5EF4-FFF2-40B4-BE49-F238E27FC236}">
                    <a16:creationId xmlns:a16="http://schemas.microsoft.com/office/drawing/2014/main" id="{09F68A7E-3FE3-0D1F-0A1A-6D8CBCA3BCCA}"/>
                  </a:ext>
                </a:extLst>
              </p:cNvPr>
              <p:cNvSpPr/>
              <p:nvPr/>
            </p:nvSpPr>
            <p:spPr bwMode="auto">
              <a:xfrm>
                <a:off x="5041103" y="2318799"/>
                <a:ext cx="215174" cy="209932"/>
              </a:xfrm>
              <a:prstGeom prst="ellipse">
                <a:avLst/>
              </a:prstGeom>
              <a:noFill/>
              <a:ln w="63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16" name="Oval 415">
                <a:extLst>
                  <a:ext uri="{FF2B5EF4-FFF2-40B4-BE49-F238E27FC236}">
                    <a16:creationId xmlns:a16="http://schemas.microsoft.com/office/drawing/2014/main" id="{0265D9C3-5DDB-A71E-EF88-03B741A01F2E}"/>
                  </a:ext>
                </a:extLst>
              </p:cNvPr>
              <p:cNvSpPr/>
              <p:nvPr/>
            </p:nvSpPr>
            <p:spPr bwMode="auto">
              <a:xfrm>
                <a:off x="7377936" y="3165056"/>
                <a:ext cx="138668" cy="135292"/>
              </a:xfrm>
              <a:prstGeom prst="ellipse">
                <a:avLst/>
              </a:prstGeom>
              <a:solidFill>
                <a:schemeClr val="accent3"/>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17" name="Oval 416">
                <a:extLst>
                  <a:ext uri="{FF2B5EF4-FFF2-40B4-BE49-F238E27FC236}">
                    <a16:creationId xmlns:a16="http://schemas.microsoft.com/office/drawing/2014/main" id="{ABD4E3CF-E737-573A-2A6B-DD13535B8F73}"/>
                  </a:ext>
                </a:extLst>
              </p:cNvPr>
              <p:cNvSpPr/>
              <p:nvPr/>
            </p:nvSpPr>
            <p:spPr bwMode="auto">
              <a:xfrm>
                <a:off x="7339683" y="3127737"/>
                <a:ext cx="215174" cy="209932"/>
              </a:xfrm>
              <a:prstGeom prst="ellipse">
                <a:avLst/>
              </a:prstGeom>
              <a:noFill/>
              <a:ln w="6350">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18" name="Oval 417">
                <a:extLst>
                  <a:ext uri="{FF2B5EF4-FFF2-40B4-BE49-F238E27FC236}">
                    <a16:creationId xmlns:a16="http://schemas.microsoft.com/office/drawing/2014/main" id="{ED99D48B-A2E1-2388-FCCD-97450A5883F2}"/>
                  </a:ext>
                </a:extLst>
              </p:cNvPr>
              <p:cNvSpPr/>
              <p:nvPr/>
            </p:nvSpPr>
            <p:spPr bwMode="auto">
              <a:xfrm>
                <a:off x="6170864" y="3037141"/>
                <a:ext cx="138670" cy="135294"/>
              </a:xfrm>
              <a:prstGeom prst="ellipse">
                <a:avLst/>
              </a:prstGeom>
              <a:solidFill>
                <a:schemeClr val="accent2"/>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19" name="Oval 418">
                <a:extLst>
                  <a:ext uri="{FF2B5EF4-FFF2-40B4-BE49-F238E27FC236}">
                    <a16:creationId xmlns:a16="http://schemas.microsoft.com/office/drawing/2014/main" id="{B488CA64-45D6-CDC2-D3E6-50D4C19CFC4E}"/>
                  </a:ext>
                </a:extLst>
              </p:cNvPr>
              <p:cNvSpPr/>
              <p:nvPr/>
            </p:nvSpPr>
            <p:spPr bwMode="auto">
              <a:xfrm>
                <a:off x="6132612" y="2999821"/>
                <a:ext cx="215174" cy="209932"/>
              </a:xfrm>
              <a:prstGeom prst="ellipse">
                <a:avLst/>
              </a:prstGeom>
              <a:noFill/>
              <a:ln w="635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20" name="Oval 419">
                <a:extLst>
                  <a:ext uri="{FF2B5EF4-FFF2-40B4-BE49-F238E27FC236}">
                    <a16:creationId xmlns:a16="http://schemas.microsoft.com/office/drawing/2014/main" id="{0D9F1186-3711-8E82-4065-D8F8BC9F32C5}"/>
                  </a:ext>
                </a:extLst>
              </p:cNvPr>
              <p:cNvSpPr/>
              <p:nvPr/>
            </p:nvSpPr>
            <p:spPr bwMode="auto">
              <a:xfrm>
                <a:off x="6087277" y="2955589"/>
                <a:ext cx="305844" cy="298394"/>
              </a:xfrm>
              <a:prstGeom prst="ellipse">
                <a:avLst/>
              </a:prstGeom>
              <a:noFill/>
              <a:ln w="635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21" name="Oval 420">
                <a:extLst>
                  <a:ext uri="{FF2B5EF4-FFF2-40B4-BE49-F238E27FC236}">
                    <a16:creationId xmlns:a16="http://schemas.microsoft.com/office/drawing/2014/main" id="{A319877F-7ED1-2522-0744-A56646A59A29}"/>
                  </a:ext>
                </a:extLst>
              </p:cNvPr>
              <p:cNvSpPr/>
              <p:nvPr/>
            </p:nvSpPr>
            <p:spPr bwMode="auto">
              <a:xfrm>
                <a:off x="4153069" y="4539698"/>
                <a:ext cx="138670" cy="135294"/>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22" name="Oval 421">
                <a:extLst>
                  <a:ext uri="{FF2B5EF4-FFF2-40B4-BE49-F238E27FC236}">
                    <a16:creationId xmlns:a16="http://schemas.microsoft.com/office/drawing/2014/main" id="{01F323FB-D8DD-1986-EFD4-ABFBC5FFBAD8}"/>
                  </a:ext>
                </a:extLst>
              </p:cNvPr>
              <p:cNvSpPr/>
              <p:nvPr/>
            </p:nvSpPr>
            <p:spPr bwMode="auto">
              <a:xfrm>
                <a:off x="4114816" y="4502379"/>
                <a:ext cx="215174" cy="209932"/>
              </a:xfrm>
              <a:prstGeom prst="ellipse">
                <a:avLst/>
              </a:prstGeom>
              <a:noFill/>
              <a:ln w="63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23" name="Oval 422">
                <a:extLst>
                  <a:ext uri="{FF2B5EF4-FFF2-40B4-BE49-F238E27FC236}">
                    <a16:creationId xmlns:a16="http://schemas.microsoft.com/office/drawing/2014/main" id="{E22DE420-749E-D235-B9DB-FE5ADE4BE454}"/>
                  </a:ext>
                </a:extLst>
              </p:cNvPr>
              <p:cNvSpPr/>
              <p:nvPr/>
            </p:nvSpPr>
            <p:spPr bwMode="auto">
              <a:xfrm>
                <a:off x="4069481" y="4458147"/>
                <a:ext cx="305844" cy="298394"/>
              </a:xfrm>
              <a:prstGeom prst="ellipse">
                <a:avLst/>
              </a:prstGeom>
              <a:noFill/>
              <a:ln w="63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24" name="Oval 423">
                <a:extLst>
                  <a:ext uri="{FF2B5EF4-FFF2-40B4-BE49-F238E27FC236}">
                    <a16:creationId xmlns:a16="http://schemas.microsoft.com/office/drawing/2014/main" id="{240FA0D8-01DC-A858-8823-CC69F51F943A}"/>
                  </a:ext>
                </a:extLst>
              </p:cNvPr>
              <p:cNvSpPr/>
              <p:nvPr/>
            </p:nvSpPr>
            <p:spPr bwMode="auto">
              <a:xfrm>
                <a:off x="5357527" y="5183004"/>
                <a:ext cx="138668" cy="135292"/>
              </a:xfrm>
              <a:prstGeom prst="ellipse">
                <a:avLst/>
              </a:prstGeom>
              <a:solidFill>
                <a:schemeClr val="accent2"/>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25" name="Oval 424">
                <a:extLst>
                  <a:ext uri="{FF2B5EF4-FFF2-40B4-BE49-F238E27FC236}">
                    <a16:creationId xmlns:a16="http://schemas.microsoft.com/office/drawing/2014/main" id="{2A1CDA7F-057D-81CE-CF0C-B5404D12E13F}"/>
                  </a:ext>
                </a:extLst>
              </p:cNvPr>
              <p:cNvSpPr/>
              <p:nvPr/>
            </p:nvSpPr>
            <p:spPr bwMode="auto">
              <a:xfrm>
                <a:off x="5319274" y="5145684"/>
                <a:ext cx="215174" cy="209932"/>
              </a:xfrm>
              <a:prstGeom prst="ellipse">
                <a:avLst/>
              </a:prstGeom>
              <a:noFill/>
              <a:ln w="6350">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26" name="Oval 425">
                <a:extLst>
                  <a:ext uri="{FF2B5EF4-FFF2-40B4-BE49-F238E27FC236}">
                    <a16:creationId xmlns:a16="http://schemas.microsoft.com/office/drawing/2014/main" id="{EAF5F025-A9E8-2512-B725-43C162BE2451}"/>
                  </a:ext>
                </a:extLst>
              </p:cNvPr>
              <p:cNvSpPr/>
              <p:nvPr/>
            </p:nvSpPr>
            <p:spPr bwMode="auto">
              <a:xfrm>
                <a:off x="7169667" y="5564091"/>
                <a:ext cx="138670" cy="135294"/>
              </a:xfrm>
              <a:prstGeom prst="ellipse">
                <a:avLst/>
              </a:prstGeom>
              <a:solidFill>
                <a:schemeClr val="accent3"/>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27" name="Oval 426">
                <a:extLst>
                  <a:ext uri="{FF2B5EF4-FFF2-40B4-BE49-F238E27FC236}">
                    <a16:creationId xmlns:a16="http://schemas.microsoft.com/office/drawing/2014/main" id="{5C4649BE-95F8-2495-8915-ABF621F07DFE}"/>
                  </a:ext>
                </a:extLst>
              </p:cNvPr>
              <p:cNvSpPr/>
              <p:nvPr/>
            </p:nvSpPr>
            <p:spPr bwMode="auto">
              <a:xfrm>
                <a:off x="7131414" y="5526772"/>
                <a:ext cx="215174" cy="209932"/>
              </a:xfrm>
              <a:prstGeom prst="ellipse">
                <a:avLst/>
              </a:prstGeom>
              <a:noFill/>
              <a:ln w="6350">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28" name="Oval 427">
                <a:extLst>
                  <a:ext uri="{FF2B5EF4-FFF2-40B4-BE49-F238E27FC236}">
                    <a16:creationId xmlns:a16="http://schemas.microsoft.com/office/drawing/2014/main" id="{0AF6E2EF-CEEC-C99E-494A-7F4D59C42CCC}"/>
                  </a:ext>
                </a:extLst>
              </p:cNvPr>
              <p:cNvSpPr/>
              <p:nvPr/>
            </p:nvSpPr>
            <p:spPr bwMode="auto">
              <a:xfrm>
                <a:off x="7086080" y="5482540"/>
                <a:ext cx="305844" cy="298394"/>
              </a:xfrm>
              <a:prstGeom prst="ellipse">
                <a:avLst/>
              </a:prstGeom>
              <a:noFill/>
              <a:ln w="6350">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29" name="Oval 428">
                <a:extLst>
                  <a:ext uri="{FF2B5EF4-FFF2-40B4-BE49-F238E27FC236}">
                    <a16:creationId xmlns:a16="http://schemas.microsoft.com/office/drawing/2014/main" id="{CA872B1B-E9DF-6DCE-05B9-24A2419CEEC0}"/>
                  </a:ext>
                </a:extLst>
              </p:cNvPr>
              <p:cNvSpPr/>
              <p:nvPr/>
            </p:nvSpPr>
            <p:spPr bwMode="auto">
              <a:xfrm>
                <a:off x="7631111" y="2194238"/>
                <a:ext cx="138668" cy="135292"/>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30" name="Oval 429">
                <a:extLst>
                  <a:ext uri="{FF2B5EF4-FFF2-40B4-BE49-F238E27FC236}">
                    <a16:creationId xmlns:a16="http://schemas.microsoft.com/office/drawing/2014/main" id="{1370A2FB-ED14-9657-D669-C6A15EF9BF17}"/>
                  </a:ext>
                </a:extLst>
              </p:cNvPr>
              <p:cNvSpPr/>
              <p:nvPr/>
            </p:nvSpPr>
            <p:spPr bwMode="auto">
              <a:xfrm>
                <a:off x="7592859" y="2156919"/>
                <a:ext cx="215174" cy="209932"/>
              </a:xfrm>
              <a:prstGeom prst="ellipse">
                <a:avLst/>
              </a:prstGeom>
              <a:noFill/>
              <a:ln w="63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31" name="Oval 430">
                <a:extLst>
                  <a:ext uri="{FF2B5EF4-FFF2-40B4-BE49-F238E27FC236}">
                    <a16:creationId xmlns:a16="http://schemas.microsoft.com/office/drawing/2014/main" id="{70D5F33C-0854-3990-6918-44520556F5D4}"/>
                  </a:ext>
                </a:extLst>
              </p:cNvPr>
              <p:cNvSpPr/>
              <p:nvPr/>
            </p:nvSpPr>
            <p:spPr bwMode="auto">
              <a:xfrm>
                <a:off x="6569386" y="1365000"/>
                <a:ext cx="138670" cy="135294"/>
              </a:xfrm>
              <a:prstGeom prst="ellipse">
                <a:avLst/>
              </a:prstGeom>
              <a:solidFill>
                <a:schemeClr val="accent3"/>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32" name="Oval 431">
                <a:extLst>
                  <a:ext uri="{FF2B5EF4-FFF2-40B4-BE49-F238E27FC236}">
                    <a16:creationId xmlns:a16="http://schemas.microsoft.com/office/drawing/2014/main" id="{5DDAD33A-15DA-EC43-F145-3E29C286B68B}"/>
                  </a:ext>
                </a:extLst>
              </p:cNvPr>
              <p:cNvSpPr/>
              <p:nvPr/>
            </p:nvSpPr>
            <p:spPr bwMode="auto">
              <a:xfrm>
                <a:off x="6531134" y="1327680"/>
                <a:ext cx="215174" cy="209932"/>
              </a:xfrm>
              <a:prstGeom prst="ellipse">
                <a:avLst/>
              </a:prstGeom>
              <a:noFill/>
              <a:ln w="6350">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33" name="Oval 432">
                <a:extLst>
                  <a:ext uri="{FF2B5EF4-FFF2-40B4-BE49-F238E27FC236}">
                    <a16:creationId xmlns:a16="http://schemas.microsoft.com/office/drawing/2014/main" id="{28B5C6F4-EF76-798E-20AE-9B73BCE01B7B}"/>
                  </a:ext>
                </a:extLst>
              </p:cNvPr>
              <p:cNvSpPr/>
              <p:nvPr/>
            </p:nvSpPr>
            <p:spPr bwMode="auto">
              <a:xfrm>
                <a:off x="6485799" y="1283448"/>
                <a:ext cx="305844" cy="298394"/>
              </a:xfrm>
              <a:prstGeom prst="ellipse">
                <a:avLst/>
              </a:prstGeom>
              <a:noFill/>
              <a:ln w="6350">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34" name="Oval 433">
                <a:extLst>
                  <a:ext uri="{FF2B5EF4-FFF2-40B4-BE49-F238E27FC236}">
                    <a16:creationId xmlns:a16="http://schemas.microsoft.com/office/drawing/2014/main" id="{80F0464E-D762-5810-0E24-BE45FFB984E4}"/>
                  </a:ext>
                </a:extLst>
              </p:cNvPr>
              <p:cNvSpPr/>
              <p:nvPr/>
            </p:nvSpPr>
            <p:spPr bwMode="auto">
              <a:xfrm>
                <a:off x="3392819" y="2790826"/>
                <a:ext cx="138668" cy="135292"/>
              </a:xfrm>
              <a:prstGeom prst="ellipse">
                <a:avLst/>
              </a:prstGeom>
              <a:solidFill>
                <a:schemeClr val="accent3"/>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35" name="Oval 434">
                <a:extLst>
                  <a:ext uri="{FF2B5EF4-FFF2-40B4-BE49-F238E27FC236}">
                    <a16:creationId xmlns:a16="http://schemas.microsoft.com/office/drawing/2014/main" id="{204E7262-1E40-F212-B3F2-A1F378B5C21B}"/>
                  </a:ext>
                </a:extLst>
              </p:cNvPr>
              <p:cNvSpPr/>
              <p:nvPr/>
            </p:nvSpPr>
            <p:spPr bwMode="auto">
              <a:xfrm>
                <a:off x="3354567" y="2753505"/>
                <a:ext cx="215174" cy="209932"/>
              </a:xfrm>
              <a:prstGeom prst="ellipse">
                <a:avLst/>
              </a:prstGeom>
              <a:noFill/>
              <a:ln w="6350">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36" name="Oval 435">
                <a:extLst>
                  <a:ext uri="{FF2B5EF4-FFF2-40B4-BE49-F238E27FC236}">
                    <a16:creationId xmlns:a16="http://schemas.microsoft.com/office/drawing/2014/main" id="{380BCF8E-A3EB-DFE7-A90C-481FF34CA0C7}"/>
                  </a:ext>
                </a:extLst>
              </p:cNvPr>
              <p:cNvSpPr/>
              <p:nvPr/>
            </p:nvSpPr>
            <p:spPr bwMode="auto">
              <a:xfrm>
                <a:off x="6512782" y="4286526"/>
                <a:ext cx="138668" cy="135292"/>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37" name="Oval 436">
                <a:extLst>
                  <a:ext uri="{FF2B5EF4-FFF2-40B4-BE49-F238E27FC236}">
                    <a16:creationId xmlns:a16="http://schemas.microsoft.com/office/drawing/2014/main" id="{D4AA0D86-025E-DFBD-3CC9-CB1B9FEEBCC4}"/>
                  </a:ext>
                </a:extLst>
              </p:cNvPr>
              <p:cNvSpPr/>
              <p:nvPr/>
            </p:nvSpPr>
            <p:spPr bwMode="auto">
              <a:xfrm>
                <a:off x="6474529" y="4249207"/>
                <a:ext cx="215174" cy="209932"/>
              </a:xfrm>
              <a:prstGeom prst="ellipse">
                <a:avLst/>
              </a:prstGeom>
              <a:noFill/>
              <a:ln w="63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38" name="Oval 437">
                <a:extLst>
                  <a:ext uri="{FF2B5EF4-FFF2-40B4-BE49-F238E27FC236}">
                    <a16:creationId xmlns:a16="http://schemas.microsoft.com/office/drawing/2014/main" id="{81DF8F80-09F6-B49C-4A2E-C02841B387E3}"/>
                  </a:ext>
                </a:extLst>
              </p:cNvPr>
              <p:cNvSpPr/>
              <p:nvPr/>
            </p:nvSpPr>
            <p:spPr bwMode="auto">
              <a:xfrm>
                <a:off x="3871793" y="3203290"/>
                <a:ext cx="138670" cy="135294"/>
              </a:xfrm>
              <a:prstGeom prst="ellipse">
                <a:avLst/>
              </a:prstGeom>
              <a:solidFill>
                <a:schemeClr val="accent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39" name="Oval 438">
                <a:extLst>
                  <a:ext uri="{FF2B5EF4-FFF2-40B4-BE49-F238E27FC236}">
                    <a16:creationId xmlns:a16="http://schemas.microsoft.com/office/drawing/2014/main" id="{45C5DC55-0C2E-D770-669F-823667B010EA}"/>
                  </a:ext>
                </a:extLst>
              </p:cNvPr>
              <p:cNvSpPr/>
              <p:nvPr/>
            </p:nvSpPr>
            <p:spPr bwMode="auto">
              <a:xfrm>
                <a:off x="3833541" y="3165971"/>
                <a:ext cx="215174" cy="209932"/>
              </a:xfrm>
              <a:prstGeom prst="ellipse">
                <a:avLst/>
              </a:prstGeom>
              <a:noFill/>
              <a:ln w="63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40" name="Oval 439">
                <a:extLst>
                  <a:ext uri="{FF2B5EF4-FFF2-40B4-BE49-F238E27FC236}">
                    <a16:creationId xmlns:a16="http://schemas.microsoft.com/office/drawing/2014/main" id="{610F6D95-BED7-F6FE-F14E-CE95E966F223}"/>
                  </a:ext>
                </a:extLst>
              </p:cNvPr>
              <p:cNvSpPr/>
              <p:nvPr/>
            </p:nvSpPr>
            <p:spPr bwMode="auto">
              <a:xfrm>
                <a:off x="3788206" y="3121739"/>
                <a:ext cx="305844" cy="298394"/>
              </a:xfrm>
              <a:prstGeom prst="ellipse">
                <a:avLst/>
              </a:prstGeom>
              <a:noFill/>
              <a:ln w="63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grpSp>
      <p:sp>
        <p:nvSpPr>
          <p:cNvPr id="27" name="Trapezoid 26">
            <a:extLst>
              <a:ext uri="{FF2B5EF4-FFF2-40B4-BE49-F238E27FC236}">
                <a16:creationId xmlns:a16="http://schemas.microsoft.com/office/drawing/2014/main" id="{C28C219F-08F7-D752-C64B-8816D8B9FB82}"/>
              </a:ext>
              <a:ext uri="{C183D7F6-B498-43B3-948B-1728B52AA6E4}">
                <adec:decorative xmlns:adec="http://schemas.microsoft.com/office/drawing/2017/decorative" val="1"/>
              </a:ext>
            </a:extLst>
          </p:cNvPr>
          <p:cNvSpPr/>
          <p:nvPr/>
        </p:nvSpPr>
        <p:spPr bwMode="auto">
          <a:xfrm rot="16200000">
            <a:off x="5681903" y="1457007"/>
            <a:ext cx="4391022" cy="3654991"/>
          </a:xfrm>
          <a:prstGeom prst="trapezoid">
            <a:avLst>
              <a:gd name="adj" fmla="val 47074"/>
            </a:avLst>
          </a:prstGeom>
          <a:gradFill flip="none" rotWithShape="1">
            <a:gsLst>
              <a:gs pos="45000">
                <a:srgbClr val="0078D4">
                  <a:lumMod val="100000"/>
                  <a:alpha val="58000"/>
                </a:srgbClr>
              </a:gs>
              <a:gs pos="89000">
                <a:schemeClr val="bg1"/>
              </a:gs>
            </a:gsLst>
            <a:path path="circle">
              <a:fillToRect l="50000" t="-80000" r="50000" b="180000"/>
            </a:path>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grpSp>
        <p:nvGrpSpPr>
          <p:cNvPr id="523" name="Group 522">
            <a:extLst>
              <a:ext uri="{FF2B5EF4-FFF2-40B4-BE49-F238E27FC236}">
                <a16:creationId xmlns:a16="http://schemas.microsoft.com/office/drawing/2014/main" id="{41D6F3FB-B86D-2446-4014-AC0FD21E90DB}"/>
              </a:ext>
            </a:extLst>
          </p:cNvPr>
          <p:cNvGrpSpPr/>
          <p:nvPr/>
        </p:nvGrpSpPr>
        <p:grpSpPr>
          <a:xfrm>
            <a:off x="2879323" y="2812901"/>
            <a:ext cx="1213162" cy="945515"/>
            <a:chOff x="2788603" y="2235666"/>
            <a:chExt cx="1066556" cy="831253"/>
          </a:xfrm>
        </p:grpSpPr>
        <p:grpSp>
          <p:nvGrpSpPr>
            <p:cNvPr id="524" name="Group 523">
              <a:extLst>
                <a:ext uri="{FF2B5EF4-FFF2-40B4-BE49-F238E27FC236}">
                  <a16:creationId xmlns:a16="http://schemas.microsoft.com/office/drawing/2014/main" id="{7D5F0012-8FA8-5106-7595-96D606E29205}"/>
                </a:ext>
              </a:extLst>
            </p:cNvPr>
            <p:cNvGrpSpPr/>
            <p:nvPr/>
          </p:nvGrpSpPr>
          <p:grpSpPr>
            <a:xfrm>
              <a:off x="2788603" y="2370249"/>
              <a:ext cx="520234" cy="549738"/>
              <a:chOff x="2943088" y="3982731"/>
              <a:chExt cx="457200" cy="380106"/>
            </a:xfrm>
          </p:grpSpPr>
          <p:cxnSp>
            <p:nvCxnSpPr>
              <p:cNvPr id="532" name="Straight Connector 531">
                <a:extLst>
                  <a:ext uri="{FF2B5EF4-FFF2-40B4-BE49-F238E27FC236}">
                    <a16:creationId xmlns:a16="http://schemas.microsoft.com/office/drawing/2014/main" id="{E6D41CF9-C69E-14A7-16E9-60FD127AF40B}"/>
                  </a:ext>
                </a:extLst>
              </p:cNvPr>
              <p:cNvCxnSpPr>
                <a:cxnSpLocks/>
              </p:cNvCxnSpPr>
              <p:nvPr/>
            </p:nvCxnSpPr>
            <p:spPr>
              <a:xfrm>
                <a:off x="2943088" y="3982731"/>
                <a:ext cx="457200" cy="0"/>
              </a:xfrm>
              <a:prstGeom prst="line">
                <a:avLst/>
              </a:prstGeom>
              <a:noFill/>
              <a:ln w="15875" cap="flat" cmpd="sng" algn="ctr">
                <a:solidFill>
                  <a:schemeClr val="tx1"/>
                </a:solidFill>
                <a:prstDash val="solid"/>
                <a:round/>
                <a:headEnd type="none" w="med" len="med"/>
                <a:tailEnd type="none" w="med" len="sm"/>
              </a:ln>
              <a:effectLst/>
              <a:extLst>
                <a:ext uri="{909E8E84-426E-40DD-AFC4-6F175D3DCCD1}">
                  <a14:hiddenFill xmlns:a14="http://schemas.microsoft.com/office/drawing/2010/main">
                    <a:solidFill>
                      <a:srgbClr val="FFFFFF"/>
                    </a:solidFill>
                  </a14:hiddenFill>
                </a:ext>
              </a:extLst>
            </p:spPr>
          </p:cxnSp>
          <p:cxnSp>
            <p:nvCxnSpPr>
              <p:cNvPr id="533" name="Straight Connector 532">
                <a:extLst>
                  <a:ext uri="{FF2B5EF4-FFF2-40B4-BE49-F238E27FC236}">
                    <a16:creationId xmlns:a16="http://schemas.microsoft.com/office/drawing/2014/main" id="{26C8E7B1-D634-EDCF-94B2-31E95ED9AA4A}"/>
                  </a:ext>
                </a:extLst>
              </p:cNvPr>
              <p:cNvCxnSpPr>
                <a:cxnSpLocks/>
              </p:cNvCxnSpPr>
              <p:nvPr/>
            </p:nvCxnSpPr>
            <p:spPr>
              <a:xfrm>
                <a:off x="2943088" y="4109433"/>
                <a:ext cx="457200" cy="0"/>
              </a:xfrm>
              <a:prstGeom prst="line">
                <a:avLst/>
              </a:prstGeom>
              <a:noFill/>
              <a:ln w="15875" cap="flat" cmpd="sng" algn="ctr">
                <a:solidFill>
                  <a:schemeClr val="tx1"/>
                </a:solidFill>
                <a:prstDash val="solid"/>
                <a:round/>
                <a:headEnd type="none" w="med" len="med"/>
                <a:tailEnd type="none" w="med" len="sm"/>
              </a:ln>
              <a:effectLst/>
              <a:extLst>
                <a:ext uri="{909E8E84-426E-40DD-AFC4-6F175D3DCCD1}">
                  <a14:hiddenFill xmlns:a14="http://schemas.microsoft.com/office/drawing/2010/main">
                    <a:solidFill>
                      <a:srgbClr val="FFFFFF"/>
                    </a:solidFill>
                  </a14:hiddenFill>
                </a:ext>
              </a:extLst>
            </p:spPr>
          </p:cxnSp>
          <p:cxnSp>
            <p:nvCxnSpPr>
              <p:cNvPr id="534" name="Straight Connector 533">
                <a:extLst>
                  <a:ext uri="{FF2B5EF4-FFF2-40B4-BE49-F238E27FC236}">
                    <a16:creationId xmlns:a16="http://schemas.microsoft.com/office/drawing/2014/main" id="{7777F2AD-1FDB-D384-E5C4-28F370EB8BF4}"/>
                  </a:ext>
                </a:extLst>
              </p:cNvPr>
              <p:cNvCxnSpPr>
                <a:cxnSpLocks/>
              </p:cNvCxnSpPr>
              <p:nvPr/>
            </p:nvCxnSpPr>
            <p:spPr>
              <a:xfrm>
                <a:off x="2943088" y="4236135"/>
                <a:ext cx="457200" cy="0"/>
              </a:xfrm>
              <a:prstGeom prst="line">
                <a:avLst/>
              </a:prstGeom>
              <a:noFill/>
              <a:ln w="15875" cap="flat" cmpd="sng" algn="ctr">
                <a:solidFill>
                  <a:schemeClr val="tx1"/>
                </a:solidFill>
                <a:prstDash val="solid"/>
                <a:round/>
                <a:headEnd type="none" w="med" len="med"/>
                <a:tailEnd type="none" w="med" len="sm"/>
              </a:ln>
              <a:effectLst/>
              <a:extLst>
                <a:ext uri="{909E8E84-426E-40DD-AFC4-6F175D3DCCD1}">
                  <a14:hiddenFill xmlns:a14="http://schemas.microsoft.com/office/drawing/2010/main">
                    <a:solidFill>
                      <a:srgbClr val="FFFFFF"/>
                    </a:solidFill>
                  </a14:hiddenFill>
                </a:ext>
              </a:extLst>
            </p:spPr>
          </p:cxnSp>
          <p:cxnSp>
            <p:nvCxnSpPr>
              <p:cNvPr id="535" name="Straight Connector 534">
                <a:extLst>
                  <a:ext uri="{FF2B5EF4-FFF2-40B4-BE49-F238E27FC236}">
                    <a16:creationId xmlns:a16="http://schemas.microsoft.com/office/drawing/2014/main" id="{7152A19C-15F0-6161-30E5-60CAF9FEEC8C}"/>
                  </a:ext>
                </a:extLst>
              </p:cNvPr>
              <p:cNvCxnSpPr>
                <a:cxnSpLocks/>
              </p:cNvCxnSpPr>
              <p:nvPr/>
            </p:nvCxnSpPr>
            <p:spPr>
              <a:xfrm>
                <a:off x="2943088" y="4362837"/>
                <a:ext cx="457200" cy="0"/>
              </a:xfrm>
              <a:prstGeom prst="line">
                <a:avLst/>
              </a:prstGeom>
              <a:noFill/>
              <a:ln w="15875" cap="flat" cmpd="sng" algn="ctr">
                <a:solidFill>
                  <a:schemeClr val="tx1"/>
                </a:solidFill>
                <a:prstDash val="solid"/>
                <a:round/>
                <a:headEnd type="none" w="med" len="med"/>
                <a:tailEnd type="none" w="med" len="sm"/>
              </a:ln>
              <a:effectLst/>
              <a:extLst>
                <a:ext uri="{909E8E84-426E-40DD-AFC4-6F175D3DCCD1}">
                  <a14:hiddenFill xmlns:a14="http://schemas.microsoft.com/office/drawing/2010/main">
                    <a:solidFill>
                      <a:srgbClr val="FFFFFF"/>
                    </a:solidFill>
                  </a14:hiddenFill>
                </a:ext>
              </a:extLst>
            </p:spPr>
          </p:cxnSp>
        </p:grpSp>
        <p:sp>
          <p:nvSpPr>
            <p:cNvPr id="525" name="Oval 524">
              <a:extLst>
                <a:ext uri="{FF2B5EF4-FFF2-40B4-BE49-F238E27FC236}">
                  <a16:creationId xmlns:a16="http://schemas.microsoft.com/office/drawing/2014/main" id="{99C0CE0A-E41F-8FE6-CAE5-4429BAC16EBE}"/>
                </a:ext>
              </a:extLst>
            </p:cNvPr>
            <p:cNvSpPr/>
            <p:nvPr/>
          </p:nvSpPr>
          <p:spPr bwMode="auto">
            <a:xfrm>
              <a:off x="3209170" y="2235666"/>
              <a:ext cx="238447" cy="831253"/>
            </a:xfrm>
            <a:prstGeom prst="ellipse">
              <a:avLst/>
            </a:prstGeom>
            <a:solidFill>
              <a:srgbClr val="E6E6E6"/>
            </a:solidFill>
            <a:ln>
              <a:solidFill>
                <a:schemeClr val="bg1">
                  <a:lumMod val="65000"/>
                </a:schemeClr>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526" name="Oval 525">
              <a:extLst>
                <a:ext uri="{FF2B5EF4-FFF2-40B4-BE49-F238E27FC236}">
                  <a16:creationId xmlns:a16="http://schemas.microsoft.com/office/drawing/2014/main" id="{FA3D402C-1080-127D-2AF4-C76194BE71B2}"/>
                </a:ext>
              </a:extLst>
            </p:cNvPr>
            <p:cNvSpPr/>
            <p:nvPr/>
          </p:nvSpPr>
          <p:spPr bwMode="auto">
            <a:xfrm>
              <a:off x="3209170" y="2235666"/>
              <a:ext cx="238447" cy="831253"/>
            </a:xfrm>
            <a:prstGeom prst="ellipse">
              <a:avLst/>
            </a:prstGeom>
            <a:solidFill>
              <a:srgbClr val="E6E6E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grpSp>
          <p:nvGrpSpPr>
            <p:cNvPr id="527" name="Group 526">
              <a:extLst>
                <a:ext uri="{FF2B5EF4-FFF2-40B4-BE49-F238E27FC236}">
                  <a16:creationId xmlns:a16="http://schemas.microsoft.com/office/drawing/2014/main" id="{1AF121FB-CF24-FA74-B9E7-38CB995C1CBE}"/>
                </a:ext>
              </a:extLst>
            </p:cNvPr>
            <p:cNvGrpSpPr/>
            <p:nvPr/>
          </p:nvGrpSpPr>
          <p:grpSpPr>
            <a:xfrm>
              <a:off x="3334925" y="2370249"/>
              <a:ext cx="520234" cy="549738"/>
              <a:chOff x="2943088" y="3982731"/>
              <a:chExt cx="457200" cy="380106"/>
            </a:xfrm>
          </p:grpSpPr>
          <p:cxnSp>
            <p:nvCxnSpPr>
              <p:cNvPr id="528" name="Straight Connector 527">
                <a:extLst>
                  <a:ext uri="{FF2B5EF4-FFF2-40B4-BE49-F238E27FC236}">
                    <a16:creationId xmlns:a16="http://schemas.microsoft.com/office/drawing/2014/main" id="{EFB03CC1-516E-A2CE-FFF0-3A7917D5D758}"/>
                  </a:ext>
                </a:extLst>
              </p:cNvPr>
              <p:cNvCxnSpPr>
                <a:cxnSpLocks/>
              </p:cNvCxnSpPr>
              <p:nvPr/>
            </p:nvCxnSpPr>
            <p:spPr>
              <a:xfrm>
                <a:off x="2943088" y="3982731"/>
                <a:ext cx="457200" cy="0"/>
              </a:xfrm>
              <a:prstGeom prst="line">
                <a:avLst/>
              </a:prstGeom>
              <a:noFill/>
              <a:ln w="15875" cap="flat" cmpd="sng" algn="ctr">
                <a:solidFill>
                  <a:schemeClr val="tx1"/>
                </a:solidFill>
                <a:prstDash val="solid"/>
                <a:round/>
                <a:headEnd type="none" w="med" len="med"/>
                <a:tailEnd type="arrow" w="med" len="sm"/>
              </a:ln>
              <a:effectLst/>
              <a:extLst>
                <a:ext uri="{909E8E84-426E-40DD-AFC4-6F175D3DCCD1}">
                  <a14:hiddenFill xmlns:a14="http://schemas.microsoft.com/office/drawing/2010/main">
                    <a:solidFill>
                      <a:srgbClr val="FFFFFF"/>
                    </a:solidFill>
                  </a14:hiddenFill>
                </a:ext>
              </a:extLst>
            </p:spPr>
          </p:cxnSp>
          <p:cxnSp>
            <p:nvCxnSpPr>
              <p:cNvPr id="529" name="Straight Connector 528">
                <a:extLst>
                  <a:ext uri="{FF2B5EF4-FFF2-40B4-BE49-F238E27FC236}">
                    <a16:creationId xmlns:a16="http://schemas.microsoft.com/office/drawing/2014/main" id="{168173A9-973F-CD89-5531-635D282A1639}"/>
                  </a:ext>
                </a:extLst>
              </p:cNvPr>
              <p:cNvCxnSpPr>
                <a:cxnSpLocks/>
              </p:cNvCxnSpPr>
              <p:nvPr/>
            </p:nvCxnSpPr>
            <p:spPr>
              <a:xfrm>
                <a:off x="2943088" y="4109433"/>
                <a:ext cx="457200" cy="0"/>
              </a:xfrm>
              <a:prstGeom prst="line">
                <a:avLst/>
              </a:prstGeom>
              <a:noFill/>
              <a:ln w="15875" cap="flat" cmpd="sng" algn="ctr">
                <a:solidFill>
                  <a:schemeClr val="tx1"/>
                </a:solidFill>
                <a:prstDash val="solid"/>
                <a:round/>
                <a:headEnd type="none" w="med" len="med"/>
                <a:tailEnd type="arrow" w="med" len="sm"/>
              </a:ln>
              <a:effectLst/>
              <a:extLst>
                <a:ext uri="{909E8E84-426E-40DD-AFC4-6F175D3DCCD1}">
                  <a14:hiddenFill xmlns:a14="http://schemas.microsoft.com/office/drawing/2010/main">
                    <a:solidFill>
                      <a:srgbClr val="FFFFFF"/>
                    </a:solidFill>
                  </a14:hiddenFill>
                </a:ext>
              </a:extLst>
            </p:spPr>
          </p:cxnSp>
          <p:cxnSp>
            <p:nvCxnSpPr>
              <p:cNvPr id="530" name="Straight Connector 529">
                <a:extLst>
                  <a:ext uri="{FF2B5EF4-FFF2-40B4-BE49-F238E27FC236}">
                    <a16:creationId xmlns:a16="http://schemas.microsoft.com/office/drawing/2014/main" id="{F50CDA2E-F7AE-ABF7-9E13-3A8F20D09529}"/>
                  </a:ext>
                </a:extLst>
              </p:cNvPr>
              <p:cNvCxnSpPr>
                <a:cxnSpLocks/>
              </p:cNvCxnSpPr>
              <p:nvPr/>
            </p:nvCxnSpPr>
            <p:spPr>
              <a:xfrm>
                <a:off x="2943088" y="4236135"/>
                <a:ext cx="457200" cy="0"/>
              </a:xfrm>
              <a:prstGeom prst="line">
                <a:avLst/>
              </a:prstGeom>
              <a:noFill/>
              <a:ln w="15875" cap="flat" cmpd="sng" algn="ctr">
                <a:solidFill>
                  <a:schemeClr val="tx1"/>
                </a:solidFill>
                <a:prstDash val="solid"/>
                <a:round/>
                <a:headEnd type="none" w="med" len="med"/>
                <a:tailEnd type="arrow" w="med" len="sm"/>
              </a:ln>
              <a:effectLst/>
              <a:extLst>
                <a:ext uri="{909E8E84-426E-40DD-AFC4-6F175D3DCCD1}">
                  <a14:hiddenFill xmlns:a14="http://schemas.microsoft.com/office/drawing/2010/main">
                    <a:solidFill>
                      <a:srgbClr val="FFFFFF"/>
                    </a:solidFill>
                  </a14:hiddenFill>
                </a:ext>
              </a:extLst>
            </p:spPr>
          </p:cxnSp>
          <p:cxnSp>
            <p:nvCxnSpPr>
              <p:cNvPr id="531" name="Straight Connector 530">
                <a:extLst>
                  <a:ext uri="{FF2B5EF4-FFF2-40B4-BE49-F238E27FC236}">
                    <a16:creationId xmlns:a16="http://schemas.microsoft.com/office/drawing/2014/main" id="{2095189F-A3BD-4720-0E66-9B4FCC776F3D}"/>
                  </a:ext>
                </a:extLst>
              </p:cNvPr>
              <p:cNvCxnSpPr>
                <a:cxnSpLocks/>
              </p:cNvCxnSpPr>
              <p:nvPr/>
            </p:nvCxnSpPr>
            <p:spPr>
              <a:xfrm>
                <a:off x="2943088" y="4362837"/>
                <a:ext cx="457200" cy="0"/>
              </a:xfrm>
              <a:prstGeom prst="line">
                <a:avLst/>
              </a:prstGeom>
              <a:noFill/>
              <a:ln w="15875" cap="flat" cmpd="sng" algn="ctr">
                <a:solidFill>
                  <a:schemeClr val="tx1"/>
                </a:solidFill>
                <a:prstDash val="solid"/>
                <a:round/>
                <a:headEnd type="none" w="med" len="med"/>
                <a:tailEnd type="arrow" w="med" len="sm"/>
              </a:ln>
              <a:effectLst/>
              <a:extLst>
                <a:ext uri="{909E8E84-426E-40DD-AFC4-6F175D3DCCD1}">
                  <a14:hiddenFill xmlns:a14="http://schemas.microsoft.com/office/drawing/2010/main">
                    <a:solidFill>
                      <a:srgbClr val="FFFFFF"/>
                    </a:solidFill>
                  </a14:hiddenFill>
                </a:ext>
              </a:extLst>
            </p:spPr>
          </p:cxnSp>
        </p:grpSp>
      </p:grpSp>
      <p:cxnSp>
        <p:nvCxnSpPr>
          <p:cNvPr id="13" name="Straight Connector 12">
            <a:extLst>
              <a:ext uri="{FF2B5EF4-FFF2-40B4-BE49-F238E27FC236}">
                <a16:creationId xmlns:a16="http://schemas.microsoft.com/office/drawing/2014/main" id="{21EBE8E8-613E-F056-B8DD-001DAC80D2AB}"/>
              </a:ext>
            </a:extLst>
          </p:cNvPr>
          <p:cNvCxnSpPr>
            <a:cxnSpLocks/>
          </p:cNvCxnSpPr>
          <p:nvPr/>
        </p:nvCxnSpPr>
        <p:spPr>
          <a:xfrm>
            <a:off x="6037891" y="1911471"/>
            <a:ext cx="0" cy="2746065"/>
          </a:xfrm>
          <a:prstGeom prst="line">
            <a:avLst/>
          </a:prstGeom>
          <a:ln w="22225" cap="rnd">
            <a:solidFill>
              <a:schemeClr val="accent1">
                <a:alpha val="66000"/>
              </a:schemeClr>
            </a:solidFill>
            <a:prstDash val="sysDot"/>
            <a:headEnd type="arrow" w="med" len="sm"/>
            <a:tailEnd type="arrow" w="med" len="sm"/>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57DFE725-CCBA-4ECB-B101-1FA129DD2539}"/>
              </a:ext>
            </a:extLst>
          </p:cNvPr>
          <p:cNvGrpSpPr/>
          <p:nvPr/>
        </p:nvGrpSpPr>
        <p:grpSpPr>
          <a:xfrm>
            <a:off x="0" y="5776378"/>
            <a:ext cx="6387338" cy="1081622"/>
            <a:chOff x="0" y="5776378"/>
            <a:chExt cx="6387338" cy="1081622"/>
          </a:xfrm>
        </p:grpSpPr>
        <p:sp>
          <p:nvSpPr>
            <p:cNvPr id="567" name="Arrow: Pentagon 566">
              <a:extLst>
                <a:ext uri="{FF2B5EF4-FFF2-40B4-BE49-F238E27FC236}">
                  <a16:creationId xmlns:a16="http://schemas.microsoft.com/office/drawing/2014/main" id="{034F98B4-05C7-AEE8-865E-7ACE18C6E84F}"/>
                </a:ext>
              </a:extLst>
            </p:cNvPr>
            <p:cNvSpPr/>
            <p:nvPr/>
          </p:nvSpPr>
          <p:spPr bwMode="auto">
            <a:xfrm>
              <a:off x="0" y="5776378"/>
              <a:ext cx="6387338" cy="1081622"/>
            </a:xfrm>
            <a:prstGeom prst="homePlat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561" name="Text Placeholder 4">
              <a:extLst>
                <a:ext uri="{FF2B5EF4-FFF2-40B4-BE49-F238E27FC236}">
                  <a16:creationId xmlns:a16="http://schemas.microsoft.com/office/drawing/2014/main" id="{73C90ED2-14FC-057F-2768-8AEBDB4487B1}"/>
                </a:ext>
              </a:extLst>
            </p:cNvPr>
            <p:cNvSpPr txBox="1">
              <a:spLocks/>
            </p:cNvSpPr>
            <p:nvPr/>
          </p:nvSpPr>
          <p:spPr>
            <a:xfrm>
              <a:off x="613202" y="5885264"/>
              <a:ext cx="3549556" cy="276999"/>
            </a:xfrm>
            <a:prstGeom prst="rect">
              <a:avLst/>
            </a:prstGeom>
          </p:spPr>
          <p:txBody>
            <a:bodyPr wrap="square" lIns="0" tIns="0" rIns="0" bIns="0" anchor="b">
              <a:spAutoFit/>
            </a:bodyPr>
            <a:lstStyle>
              <a:lvl1pPr marL="228556"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Segoe UI" panose="020B0502040204020203" pitchFamily="34" charset="0"/>
                </a:defRPr>
              </a:lvl1pPr>
              <a:lvl2pPr marL="457112"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2pPr>
              <a:lvl3pPr marL="657099" marR="0" indent="-19998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3pPr>
              <a:lvl4pPr marL="842801" marR="0" indent="-180940"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200" kern="1200" spc="0" baseline="0">
                  <a:solidFill>
                    <a:schemeClr val="tx1"/>
                  </a:solidFill>
                  <a:latin typeface="+mn-lt"/>
                  <a:ea typeface="+mn-ea"/>
                  <a:cs typeface="+mn-cs"/>
                </a:defRPr>
              </a:lvl4pPr>
              <a:lvl5pPr marL="1023741" marR="0" indent="-168243"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200" kern="1200" spc="0" baseline="0">
                  <a:solidFill>
                    <a:schemeClr val="tx1"/>
                  </a:solidFill>
                  <a:latin typeface="+mn-lt"/>
                  <a:ea typeface="+mn-ea"/>
                  <a:cs typeface="+mn-cs"/>
                </a:defRPr>
              </a:lvl5pPr>
              <a:lvl6pPr marL="2564547"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1"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563"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8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Centralized control</a:t>
              </a:r>
            </a:p>
          </p:txBody>
        </p:sp>
        <p:sp>
          <p:nvSpPr>
            <p:cNvPr id="562" name="Content Placeholder 2">
              <a:extLst>
                <a:ext uri="{FF2B5EF4-FFF2-40B4-BE49-F238E27FC236}">
                  <a16:creationId xmlns:a16="http://schemas.microsoft.com/office/drawing/2014/main" id="{82D65A10-E5E5-ABB6-AD5E-0258EB788D73}"/>
                </a:ext>
              </a:extLst>
            </p:cNvPr>
            <p:cNvSpPr txBox="1">
              <a:spLocks/>
            </p:cNvSpPr>
            <p:nvPr/>
          </p:nvSpPr>
          <p:spPr>
            <a:xfrm>
              <a:off x="613202" y="6206715"/>
              <a:ext cx="4818186" cy="553998"/>
            </a:xfrm>
            <a:prstGeom prst="rect">
              <a:avLst/>
            </a:prstGeom>
          </p:spPr>
          <p:txBody>
            <a:bodyPr wrap="square" lIns="0" tIns="0" rIns="0" bIns="0">
              <a:spAutoFit/>
            </a:bodyPr>
            <a:lstStyle>
              <a:lvl1pPr marL="228556"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Segoe UI" panose="020B0502040204020203" pitchFamily="34" charset="0"/>
                </a:defRPr>
              </a:lvl1pPr>
              <a:lvl2pPr marL="457112" marR="0" indent="-22855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2pPr>
              <a:lvl3pPr marL="657099" marR="0" indent="-199986"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3pPr>
              <a:lvl4pPr marL="842801" marR="0" indent="-180940"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200" kern="1200" spc="0" baseline="0">
                  <a:solidFill>
                    <a:schemeClr val="tx1"/>
                  </a:solidFill>
                  <a:latin typeface="+mn-lt"/>
                  <a:ea typeface="+mn-ea"/>
                  <a:cs typeface="+mn-cs"/>
                </a:defRPr>
              </a:lvl4pPr>
              <a:lvl5pPr marL="1023741" marR="0" indent="-168243" algn="l" defTabSz="932563"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200" kern="1200" spc="0" baseline="0">
                  <a:solidFill>
                    <a:schemeClr val="tx1"/>
                  </a:solidFill>
                  <a:latin typeface="+mn-lt"/>
                  <a:ea typeface="+mn-ea"/>
                  <a:cs typeface="+mn-cs"/>
                </a:defRPr>
              </a:lvl5pPr>
              <a:lvl6pPr marL="2564547"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1"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1" indent="0" algn="l" defTabSz="932563" rtl="0" eaLnBrk="1" fontAlgn="auto" latinLnBrk="0" hangingPunct="1">
                <a:lnSpc>
                  <a:spcPct val="100000"/>
                </a:lnSpc>
                <a:spcBef>
                  <a:spcPts val="0"/>
                </a:spcBef>
                <a:spcAft>
                  <a:spcPts val="1200"/>
                </a:spcAft>
                <a:buClrTx/>
                <a:buSzPct val="90000"/>
                <a:buFont typeface="Wingdings" panose="05000000000000000000" pitchFamily="2" charset="2"/>
                <a:buNone/>
                <a:tabLst/>
                <a:defRPr/>
              </a:pPr>
              <a:r>
                <a:rPr kumimoji="0" lang="en-US" sz="1200" b="0" i="0" u="none" strike="noStrike" kern="1200" cap="none" spc="0" normalizeH="0" baseline="0" noProof="0">
                  <a:ln>
                    <a:noFill/>
                  </a:ln>
                  <a:solidFill>
                    <a:srgbClr val="FFFFFF"/>
                  </a:solidFill>
                  <a:effectLst/>
                  <a:uLnTx/>
                  <a:uFillTx/>
                  <a:latin typeface="Segoe UI"/>
                  <a:ea typeface="+mn-ea"/>
                  <a:cs typeface="+mn-cs"/>
                </a:rPr>
                <a:t>Unified Zero Trust architecture and policy engine simplifies management of access controls and technologies (Directory, SSO, Federation, RBAC, proxy, and more)</a:t>
              </a:r>
            </a:p>
          </p:txBody>
        </p:sp>
      </p:grpSp>
      <p:sp>
        <p:nvSpPr>
          <p:cNvPr id="574" name="TextBox 573">
            <a:extLst>
              <a:ext uri="{FF2B5EF4-FFF2-40B4-BE49-F238E27FC236}">
                <a16:creationId xmlns:a16="http://schemas.microsoft.com/office/drawing/2014/main" id="{DF349556-F63D-9524-581C-94A0D929BFB2}"/>
              </a:ext>
            </a:extLst>
          </p:cNvPr>
          <p:cNvSpPr txBox="1"/>
          <p:nvPr/>
        </p:nvSpPr>
        <p:spPr>
          <a:xfrm>
            <a:off x="5172686" y="1601402"/>
            <a:ext cx="1636079" cy="276999"/>
          </a:xfrm>
          <a:prstGeom prst="rect">
            <a:avLst/>
          </a:prstGeom>
          <a:noFill/>
        </p:spPr>
        <p:txBody>
          <a:bodyPr wrap="square">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78D4"/>
                </a:solidFill>
                <a:effectLst/>
                <a:uLnTx/>
                <a:uFillTx/>
                <a:latin typeface="Segoe UI Semilight" panose="020B0402040204020203" pitchFamily="34" charset="0"/>
                <a:ea typeface="+mn-ea"/>
                <a:cs typeface="Segoe UI Semilight" panose="020B0402040204020203" pitchFamily="34" charset="0"/>
              </a:rPr>
              <a:t>Organizational policy</a:t>
            </a:r>
          </a:p>
        </p:txBody>
      </p:sp>
      <p:sp>
        <p:nvSpPr>
          <p:cNvPr id="576" name="TextBox 575">
            <a:extLst>
              <a:ext uri="{FF2B5EF4-FFF2-40B4-BE49-F238E27FC236}">
                <a16:creationId xmlns:a16="http://schemas.microsoft.com/office/drawing/2014/main" id="{1422FDFC-CAB4-8320-5638-45F0D9C3E2ED}"/>
              </a:ext>
            </a:extLst>
          </p:cNvPr>
          <p:cNvSpPr txBox="1"/>
          <p:nvPr/>
        </p:nvSpPr>
        <p:spPr>
          <a:xfrm>
            <a:off x="5083825" y="4680930"/>
            <a:ext cx="1876186" cy="276999"/>
          </a:xfrm>
          <a:prstGeom prst="rect">
            <a:avLst/>
          </a:prstGeom>
          <a:noFill/>
        </p:spPr>
        <p:txBody>
          <a:bodyPr wrap="square">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78D4"/>
                </a:solidFill>
                <a:effectLst/>
                <a:uLnTx/>
                <a:uFillTx/>
                <a:latin typeface="Segoe UI Semilight" panose="020B0402040204020203" pitchFamily="34" charset="0"/>
                <a:ea typeface="+mn-ea"/>
                <a:cs typeface="Segoe UI Semilight" panose="020B0402040204020203" pitchFamily="34" charset="0"/>
              </a:rPr>
              <a:t>Security context</a:t>
            </a:r>
          </a:p>
        </p:txBody>
      </p:sp>
      <p:sp>
        <p:nvSpPr>
          <p:cNvPr id="544" name="Rectangle: Rounded Corners 543">
            <a:extLst>
              <a:ext uri="{FF2B5EF4-FFF2-40B4-BE49-F238E27FC236}">
                <a16:creationId xmlns:a16="http://schemas.microsoft.com/office/drawing/2014/main" id="{E0AE6371-6EE5-FCF7-9A41-7D8757A5DCCA}"/>
              </a:ext>
            </a:extLst>
          </p:cNvPr>
          <p:cNvSpPr/>
          <p:nvPr/>
        </p:nvSpPr>
        <p:spPr bwMode="auto">
          <a:xfrm>
            <a:off x="3416167" y="4981690"/>
            <a:ext cx="1437390" cy="290939"/>
          </a:xfrm>
          <a:prstGeom prst="roundRect">
            <a:avLst>
              <a:gd name="adj" fmla="val 17751"/>
            </a:avLst>
          </a:prstGeom>
          <a:noFill/>
          <a:ln w="190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F2F2F"/>
                </a:solidFill>
                <a:effectLst/>
                <a:uLnTx/>
                <a:uFillTx/>
                <a:latin typeface="Segoe UI"/>
                <a:ea typeface="Segoe UI" pitchFamily="34" charset="0"/>
                <a:cs typeface="Segoe UI Semilight" panose="020B0402040204020203" pitchFamily="34" charset="0"/>
              </a:rPr>
              <a:t>Behavior analytics</a:t>
            </a:r>
          </a:p>
        </p:txBody>
      </p:sp>
      <p:sp>
        <p:nvSpPr>
          <p:cNvPr id="545" name="Rectangle: Rounded Corners 544">
            <a:extLst>
              <a:ext uri="{FF2B5EF4-FFF2-40B4-BE49-F238E27FC236}">
                <a16:creationId xmlns:a16="http://schemas.microsoft.com/office/drawing/2014/main" id="{C87024BF-FC3C-006B-658A-48C67E9843DE}"/>
              </a:ext>
            </a:extLst>
          </p:cNvPr>
          <p:cNvSpPr/>
          <p:nvPr/>
        </p:nvSpPr>
        <p:spPr bwMode="auto">
          <a:xfrm>
            <a:off x="4635244" y="4982670"/>
            <a:ext cx="1483364" cy="290939"/>
          </a:xfrm>
          <a:prstGeom prst="roundRect">
            <a:avLst>
              <a:gd name="adj" fmla="val 17751"/>
            </a:avLst>
          </a:prstGeom>
          <a:noFill/>
          <a:ln w="190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F2F2F"/>
                </a:solidFill>
                <a:effectLst/>
                <a:uLnTx/>
                <a:uFillTx/>
                <a:latin typeface="Segoe UI"/>
                <a:ea typeface="Segoe UI" pitchFamily="34" charset="0"/>
                <a:cs typeface="Segoe UI Semilight" panose="020B0402040204020203" pitchFamily="34" charset="0"/>
              </a:rPr>
              <a:t>Threat intelligence</a:t>
            </a:r>
          </a:p>
        </p:txBody>
      </p:sp>
      <p:sp>
        <p:nvSpPr>
          <p:cNvPr id="546" name="Rectangle: Rounded Corners 545">
            <a:extLst>
              <a:ext uri="{FF2B5EF4-FFF2-40B4-BE49-F238E27FC236}">
                <a16:creationId xmlns:a16="http://schemas.microsoft.com/office/drawing/2014/main" id="{DBD1C379-CE90-D0E5-8FC3-F3B79CB194D4}"/>
              </a:ext>
            </a:extLst>
          </p:cNvPr>
          <p:cNvSpPr/>
          <p:nvPr/>
        </p:nvSpPr>
        <p:spPr bwMode="auto">
          <a:xfrm>
            <a:off x="5901401" y="4991060"/>
            <a:ext cx="1617483" cy="290939"/>
          </a:xfrm>
          <a:prstGeom prst="roundRect">
            <a:avLst>
              <a:gd name="adj" fmla="val 17751"/>
            </a:avLst>
          </a:prstGeom>
          <a:noFill/>
          <a:ln w="190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F2F2F"/>
                </a:solidFill>
                <a:effectLst/>
                <a:uLnTx/>
                <a:uFillTx/>
                <a:latin typeface="Segoe UI"/>
                <a:ea typeface="Segoe UI" pitchFamily="34" charset="0"/>
                <a:cs typeface="Segoe UI Semilight" panose="020B0402040204020203" pitchFamily="34" charset="0"/>
              </a:rPr>
              <a:t>User and session risk</a:t>
            </a:r>
          </a:p>
        </p:txBody>
      </p:sp>
      <p:sp>
        <p:nvSpPr>
          <p:cNvPr id="547" name="Rectangle: Rounded Corners 546">
            <a:extLst>
              <a:ext uri="{FF2B5EF4-FFF2-40B4-BE49-F238E27FC236}">
                <a16:creationId xmlns:a16="http://schemas.microsoft.com/office/drawing/2014/main" id="{F17A9A24-B7C1-8FCC-8D36-2E329E049D37}"/>
              </a:ext>
            </a:extLst>
          </p:cNvPr>
          <p:cNvSpPr/>
          <p:nvPr/>
        </p:nvSpPr>
        <p:spPr bwMode="auto">
          <a:xfrm>
            <a:off x="7347462" y="4991058"/>
            <a:ext cx="945584" cy="290939"/>
          </a:xfrm>
          <a:prstGeom prst="roundRect">
            <a:avLst>
              <a:gd name="adj" fmla="val 17751"/>
            </a:avLst>
          </a:prstGeom>
          <a:noFill/>
          <a:ln w="190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F2F2F"/>
                </a:solidFill>
                <a:effectLst/>
                <a:uLnTx/>
                <a:uFillTx/>
                <a:latin typeface="Segoe UI"/>
                <a:ea typeface="Segoe UI" pitchFamily="34" charset="0"/>
                <a:cs typeface="Segoe UI Semilight" panose="020B0402040204020203" pitchFamily="34" charset="0"/>
              </a:rPr>
              <a:t>Device risk</a:t>
            </a:r>
          </a:p>
        </p:txBody>
      </p:sp>
      <p:cxnSp>
        <p:nvCxnSpPr>
          <p:cNvPr id="9" name="Straight Connector 8">
            <a:extLst>
              <a:ext uri="{FF2B5EF4-FFF2-40B4-BE49-F238E27FC236}">
                <a16:creationId xmlns:a16="http://schemas.microsoft.com/office/drawing/2014/main" id="{609ACFCA-FB08-8C80-4935-7F50B383F664}"/>
              </a:ext>
            </a:extLst>
          </p:cNvPr>
          <p:cNvCxnSpPr>
            <a:cxnSpLocks/>
          </p:cNvCxnSpPr>
          <p:nvPr/>
        </p:nvCxnSpPr>
        <p:spPr>
          <a:xfrm>
            <a:off x="4757392" y="5010620"/>
            <a:ext cx="0" cy="228600"/>
          </a:xfrm>
          <a:prstGeom prst="line">
            <a:avLst/>
          </a:prstGeom>
          <a:ln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86D8DE23-F86B-FA09-9A14-4C7BD66CF79D}"/>
              </a:ext>
            </a:extLst>
          </p:cNvPr>
          <p:cNvCxnSpPr>
            <a:cxnSpLocks/>
          </p:cNvCxnSpPr>
          <p:nvPr/>
        </p:nvCxnSpPr>
        <p:spPr>
          <a:xfrm>
            <a:off x="6038427" y="5031340"/>
            <a:ext cx="0" cy="228600"/>
          </a:xfrm>
          <a:prstGeom prst="line">
            <a:avLst/>
          </a:prstGeom>
          <a:ln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7F4AA8AC-4C50-394D-EF6A-CD879FF17312}"/>
              </a:ext>
            </a:extLst>
          </p:cNvPr>
          <p:cNvCxnSpPr>
            <a:cxnSpLocks/>
          </p:cNvCxnSpPr>
          <p:nvPr/>
        </p:nvCxnSpPr>
        <p:spPr>
          <a:xfrm>
            <a:off x="7380702" y="5031340"/>
            <a:ext cx="0" cy="228600"/>
          </a:xfrm>
          <a:prstGeom prst="line">
            <a:avLst/>
          </a:prstGeom>
          <a:ln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54" name="Oval 553">
            <a:extLst>
              <a:ext uri="{FF2B5EF4-FFF2-40B4-BE49-F238E27FC236}">
                <a16:creationId xmlns:a16="http://schemas.microsoft.com/office/drawing/2014/main" id="{43B7525F-8DB9-084A-A0A6-2DCCC323B500}"/>
              </a:ext>
            </a:extLst>
          </p:cNvPr>
          <p:cNvSpPr/>
          <p:nvPr/>
        </p:nvSpPr>
        <p:spPr bwMode="auto">
          <a:xfrm>
            <a:off x="5549932" y="2782357"/>
            <a:ext cx="1005840" cy="1005840"/>
          </a:xfrm>
          <a:prstGeom prst="ellipse">
            <a:avLst/>
          </a:prstGeom>
          <a:solidFill>
            <a:schemeClr val="accent1"/>
          </a:solidFill>
          <a:ln w="15875">
            <a:solidFill>
              <a:schemeClr val="accent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FFFFFF"/>
                </a:solidFill>
                <a:effectLst/>
                <a:uLnTx/>
                <a:uFillTx/>
                <a:latin typeface="Segoe UI Semilight" panose="020B0402040204020203" pitchFamily="34" charset="0"/>
                <a:ea typeface="Segoe UI" pitchFamily="34" charset="0"/>
                <a:cs typeface="Segoe UI Semilight" panose="020B0402040204020203" pitchFamily="34" charset="0"/>
              </a:rPr>
              <a:t>Conditional Access</a:t>
            </a:r>
          </a:p>
        </p:txBody>
      </p:sp>
      <p:grpSp>
        <p:nvGrpSpPr>
          <p:cNvPr id="20" name="Group 19">
            <a:extLst>
              <a:ext uri="{FF2B5EF4-FFF2-40B4-BE49-F238E27FC236}">
                <a16:creationId xmlns:a16="http://schemas.microsoft.com/office/drawing/2014/main" id="{8158181B-BDB7-4884-66FD-34B9F8B44988}"/>
              </a:ext>
            </a:extLst>
          </p:cNvPr>
          <p:cNvGrpSpPr/>
          <p:nvPr/>
        </p:nvGrpSpPr>
        <p:grpSpPr>
          <a:xfrm>
            <a:off x="9652121" y="1137798"/>
            <a:ext cx="1671368" cy="4342216"/>
            <a:chOff x="9652121" y="1137798"/>
            <a:chExt cx="1671368" cy="4342216"/>
          </a:xfrm>
        </p:grpSpPr>
        <p:sp>
          <p:nvSpPr>
            <p:cNvPr id="366" name="Rectangle: Rounded Corners 365">
              <a:extLst>
                <a:ext uri="{FF2B5EF4-FFF2-40B4-BE49-F238E27FC236}">
                  <a16:creationId xmlns:a16="http://schemas.microsoft.com/office/drawing/2014/main" id="{2E84BEC0-F2ED-569E-5A72-552B4448A0C8}"/>
                </a:ext>
                <a:ext uri="{C183D7F6-B498-43B3-948B-1728B52AA6E4}">
                  <adec:decorative xmlns:adec="http://schemas.microsoft.com/office/drawing/2017/decorative" val="1"/>
                </a:ext>
              </a:extLst>
            </p:cNvPr>
            <p:cNvSpPr/>
            <p:nvPr/>
          </p:nvSpPr>
          <p:spPr bwMode="auto">
            <a:xfrm>
              <a:off x="9652121" y="1137798"/>
              <a:ext cx="1671368" cy="4342216"/>
            </a:xfrm>
            <a:prstGeom prst="roundRect">
              <a:avLst>
                <a:gd name="adj" fmla="val 7092"/>
              </a:avLst>
            </a:prstGeom>
            <a:solidFill>
              <a:srgbClr val="FFFFFF"/>
            </a:solidFill>
            <a:ln w="19050">
              <a:solidFill>
                <a:srgbClr val="E6E6E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46304" numCol="1" spcCol="0" rtlCol="0" fromWordArt="0" anchor="t"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t>Any apps </a:t>
              </a:r>
              <a:br>
                <a:rPr kumimoji="0" lang="en-US" sz="1400" b="0" i="0" u="none" strike="noStrike" kern="120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br>
              <a:r>
                <a:rPr kumimoji="0" lang="en-US" sz="1400" b="0" i="0" u="none" strike="noStrike" kern="120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t>and resources</a:t>
              </a:r>
            </a:p>
          </p:txBody>
        </p:sp>
        <p:grpSp>
          <p:nvGrpSpPr>
            <p:cNvPr id="367" name="Group 366">
              <a:extLst>
                <a:ext uri="{FF2B5EF4-FFF2-40B4-BE49-F238E27FC236}">
                  <a16:creationId xmlns:a16="http://schemas.microsoft.com/office/drawing/2014/main" id="{32EC77A5-D599-7F40-3CE4-28F1CD510A50}"/>
                </a:ext>
              </a:extLst>
            </p:cNvPr>
            <p:cNvGrpSpPr/>
            <p:nvPr/>
          </p:nvGrpSpPr>
          <p:grpSpPr>
            <a:xfrm>
              <a:off x="9815598" y="1779955"/>
              <a:ext cx="1344414" cy="767892"/>
              <a:chOff x="9561189" y="1872130"/>
              <a:chExt cx="1183487" cy="675975"/>
            </a:xfrm>
          </p:grpSpPr>
          <p:sp>
            <p:nvSpPr>
              <p:cNvPr id="377" name="Rectangle: Rounded Corners 376">
                <a:extLst>
                  <a:ext uri="{FF2B5EF4-FFF2-40B4-BE49-F238E27FC236}">
                    <a16:creationId xmlns:a16="http://schemas.microsoft.com/office/drawing/2014/main" id="{3DB25AC5-55BC-AC05-7AB0-9495766DC44D}"/>
                  </a:ext>
                  <a:ext uri="{C183D7F6-B498-43B3-948B-1728B52AA6E4}">
                    <adec:decorative xmlns:adec="http://schemas.microsoft.com/office/drawing/2017/decorative" val="1"/>
                  </a:ext>
                </a:extLst>
              </p:cNvPr>
              <p:cNvSpPr/>
              <p:nvPr/>
            </p:nvSpPr>
            <p:spPr bwMode="auto">
              <a:xfrm>
                <a:off x="9563905" y="1890852"/>
                <a:ext cx="917173" cy="643854"/>
              </a:xfrm>
              <a:prstGeom prst="roundRect">
                <a:avLst>
                  <a:gd name="adj" fmla="val 7092"/>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mn-ea"/>
                  <a:cs typeface="Segoe UI Semilight" panose="020B0402040204020203" pitchFamily="34" charset="0"/>
                </a:endParaRPr>
              </a:p>
            </p:txBody>
          </p:sp>
          <p:sp>
            <p:nvSpPr>
              <p:cNvPr id="378" name="TextBox 377">
                <a:extLst>
                  <a:ext uri="{FF2B5EF4-FFF2-40B4-BE49-F238E27FC236}">
                    <a16:creationId xmlns:a16="http://schemas.microsoft.com/office/drawing/2014/main" id="{12927DA3-76FC-0677-C949-56CEB41A4831}"/>
                  </a:ext>
                </a:extLst>
              </p:cNvPr>
              <p:cNvSpPr txBox="1"/>
              <p:nvPr/>
            </p:nvSpPr>
            <p:spPr>
              <a:xfrm>
                <a:off x="9561189" y="1877899"/>
                <a:ext cx="1183487" cy="670206"/>
              </a:xfrm>
              <a:prstGeom prst="roundRect">
                <a:avLst>
                  <a:gd name="adj" fmla="val 7202"/>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defPPr>
                  <a:defRPr lang="en-US"/>
                </a:defPPr>
                <a:lvl1pPr marR="0" lvl="0" indent="0" algn="ctr" defTabSz="888829" fontAlgn="base">
                  <a:lnSpc>
                    <a:spcPct val="100000"/>
                  </a:lnSpc>
                  <a:spcBef>
                    <a:spcPts val="0"/>
                  </a:spcBef>
                  <a:spcAft>
                    <a:spcPts val="0"/>
                  </a:spcAft>
                  <a:buClrTx/>
                  <a:buSzTx/>
                  <a:buFontTx/>
                  <a:buNone/>
                  <a:tabLst/>
                  <a:defRPr kumimoji="0" sz="700" b="1" i="0" u="none" strike="noStrike" cap="none" spc="0" normalizeH="0" baseline="0">
                    <a:ln>
                      <a:noFill/>
                    </a:ln>
                    <a:gradFill>
                      <a:gsLst>
                        <a:gs pos="83000">
                          <a:srgbClr val="000000"/>
                        </a:gs>
                        <a:gs pos="100000">
                          <a:srgbClr val="000000"/>
                        </a:gs>
                      </a:gsLst>
                      <a:lin ang="5400000" scaled="1"/>
                    </a:gradFill>
                    <a:effectLst/>
                    <a:uLnTx/>
                    <a:uFillTx/>
                    <a:latin typeface="Segoe UI Semibold"/>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Microsoft 365 apps and resources</a:t>
                </a:r>
              </a:p>
            </p:txBody>
          </p:sp>
          <p:sp>
            <p:nvSpPr>
              <p:cNvPr id="379" name="Rectangle: Top Corners Rounded 378">
                <a:extLst>
                  <a:ext uri="{FF2B5EF4-FFF2-40B4-BE49-F238E27FC236}">
                    <a16:creationId xmlns:a16="http://schemas.microsoft.com/office/drawing/2014/main" id="{D93F60EE-FB41-2BFE-A161-F5CBFF740792}"/>
                  </a:ext>
                </a:extLst>
              </p:cNvPr>
              <p:cNvSpPr/>
              <p:nvPr/>
            </p:nvSpPr>
            <p:spPr bwMode="auto">
              <a:xfrm rot="10800000">
                <a:off x="9563903" y="1872130"/>
                <a:ext cx="1180772" cy="93212"/>
              </a:xfrm>
              <a:prstGeom prst="round2SameRect">
                <a:avLst>
                  <a:gd name="adj1" fmla="val 0"/>
                  <a:gd name="adj2" fmla="val 50000"/>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err="1">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368" name="Group 367">
              <a:extLst>
                <a:ext uri="{FF2B5EF4-FFF2-40B4-BE49-F238E27FC236}">
                  <a16:creationId xmlns:a16="http://schemas.microsoft.com/office/drawing/2014/main" id="{B6E4AD46-946B-0F6C-136B-34CB68B4F3F4}"/>
                </a:ext>
              </a:extLst>
            </p:cNvPr>
            <p:cNvGrpSpPr/>
            <p:nvPr/>
          </p:nvGrpSpPr>
          <p:grpSpPr>
            <a:xfrm>
              <a:off x="9816832" y="2664462"/>
              <a:ext cx="1341946" cy="732437"/>
              <a:chOff x="9561189" y="2629013"/>
              <a:chExt cx="1181314" cy="644764"/>
            </a:xfrm>
          </p:grpSpPr>
          <p:sp>
            <p:nvSpPr>
              <p:cNvPr id="375" name="Rectangle: Rounded Corners 374">
                <a:extLst>
                  <a:ext uri="{FF2B5EF4-FFF2-40B4-BE49-F238E27FC236}">
                    <a16:creationId xmlns:a16="http://schemas.microsoft.com/office/drawing/2014/main" id="{727606D7-5342-7655-AE33-02C474AFD956}"/>
                  </a:ext>
                  <a:ext uri="{C183D7F6-B498-43B3-948B-1728B52AA6E4}">
                    <adec:decorative xmlns:adec="http://schemas.microsoft.com/office/drawing/2017/decorative" val="1"/>
                  </a:ext>
                </a:extLst>
              </p:cNvPr>
              <p:cNvSpPr/>
              <p:nvPr/>
            </p:nvSpPr>
            <p:spPr bwMode="auto">
              <a:xfrm>
                <a:off x="9563363" y="2629013"/>
                <a:ext cx="1179140" cy="644764"/>
              </a:xfrm>
              <a:prstGeom prst="roundRect">
                <a:avLst>
                  <a:gd name="adj" fmla="val 7092"/>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Internet and </a:t>
                </a:r>
                <a:b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b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SaaS apps</a:t>
                </a:r>
              </a:p>
            </p:txBody>
          </p:sp>
          <p:sp>
            <p:nvSpPr>
              <p:cNvPr id="376" name="Rectangle: Top Corners Rounded 375">
                <a:extLst>
                  <a:ext uri="{FF2B5EF4-FFF2-40B4-BE49-F238E27FC236}">
                    <a16:creationId xmlns:a16="http://schemas.microsoft.com/office/drawing/2014/main" id="{C0FC1E62-ED6C-0C2E-52D1-4D166E946A90}"/>
                  </a:ext>
                </a:extLst>
              </p:cNvPr>
              <p:cNvSpPr/>
              <p:nvPr/>
            </p:nvSpPr>
            <p:spPr bwMode="auto">
              <a:xfrm rot="10800000">
                <a:off x="9561189" y="2632395"/>
                <a:ext cx="1181313" cy="93212"/>
              </a:xfrm>
              <a:prstGeom prst="round2SameRect">
                <a:avLst>
                  <a:gd name="adj1" fmla="val 0"/>
                  <a:gd name="adj2" fmla="val 36866"/>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err="1">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369" name="Group 368">
              <a:extLst>
                <a:ext uri="{FF2B5EF4-FFF2-40B4-BE49-F238E27FC236}">
                  <a16:creationId xmlns:a16="http://schemas.microsoft.com/office/drawing/2014/main" id="{00813A87-E66D-909B-187A-33E294D4DAE7}"/>
                </a:ext>
              </a:extLst>
            </p:cNvPr>
            <p:cNvGrpSpPr/>
            <p:nvPr/>
          </p:nvGrpSpPr>
          <p:grpSpPr>
            <a:xfrm>
              <a:off x="9817815" y="3513514"/>
              <a:ext cx="1339980" cy="680088"/>
              <a:chOff x="9562918" y="3359635"/>
              <a:chExt cx="1179583" cy="598681"/>
            </a:xfrm>
          </p:grpSpPr>
          <p:sp>
            <p:nvSpPr>
              <p:cNvPr id="373" name="Rectangle: Rounded Corners 372">
                <a:extLst>
                  <a:ext uri="{FF2B5EF4-FFF2-40B4-BE49-F238E27FC236}">
                    <a16:creationId xmlns:a16="http://schemas.microsoft.com/office/drawing/2014/main" id="{71CC6D8E-1F02-5586-676A-A556DF432CC7}"/>
                  </a:ext>
                  <a:ext uri="{C183D7F6-B498-43B3-948B-1728B52AA6E4}">
                    <adec:decorative xmlns:adec="http://schemas.microsoft.com/office/drawing/2017/decorative" val="1"/>
                  </a:ext>
                </a:extLst>
              </p:cNvPr>
              <p:cNvSpPr/>
              <p:nvPr/>
            </p:nvSpPr>
            <p:spPr bwMode="auto">
              <a:xfrm>
                <a:off x="9563904" y="3359635"/>
                <a:ext cx="1178597" cy="598681"/>
              </a:xfrm>
              <a:prstGeom prst="roundRect">
                <a:avLst>
                  <a:gd name="adj" fmla="val 7092"/>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All private apps</a:t>
                </a:r>
              </a:p>
            </p:txBody>
          </p:sp>
          <p:sp>
            <p:nvSpPr>
              <p:cNvPr id="374" name="Rectangle: Top Corners Rounded 373">
                <a:extLst>
                  <a:ext uri="{FF2B5EF4-FFF2-40B4-BE49-F238E27FC236}">
                    <a16:creationId xmlns:a16="http://schemas.microsoft.com/office/drawing/2014/main" id="{CF266C04-7C83-18F5-1D7D-23BD3E9B6E61}"/>
                  </a:ext>
                </a:extLst>
              </p:cNvPr>
              <p:cNvSpPr/>
              <p:nvPr/>
            </p:nvSpPr>
            <p:spPr bwMode="auto">
              <a:xfrm rot="10800000">
                <a:off x="9562918" y="3359636"/>
                <a:ext cx="1178595" cy="93212"/>
              </a:xfrm>
              <a:prstGeom prst="round2SameRect">
                <a:avLst>
                  <a:gd name="adj1" fmla="val 0"/>
                  <a:gd name="adj2" fmla="val 39055"/>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370" name="Group 369">
              <a:extLst>
                <a:ext uri="{FF2B5EF4-FFF2-40B4-BE49-F238E27FC236}">
                  <a16:creationId xmlns:a16="http://schemas.microsoft.com/office/drawing/2014/main" id="{017D3BE5-646F-E8C7-C0B3-F363250CB590}"/>
                </a:ext>
              </a:extLst>
            </p:cNvPr>
            <p:cNvGrpSpPr/>
            <p:nvPr/>
          </p:nvGrpSpPr>
          <p:grpSpPr>
            <a:xfrm>
              <a:off x="9821097" y="4310217"/>
              <a:ext cx="1333416" cy="757605"/>
              <a:chOff x="9567708" y="4044174"/>
              <a:chExt cx="1173805" cy="666919"/>
            </a:xfrm>
          </p:grpSpPr>
          <p:sp>
            <p:nvSpPr>
              <p:cNvPr id="371" name="Rectangle: Rounded Corners 370">
                <a:extLst>
                  <a:ext uri="{FF2B5EF4-FFF2-40B4-BE49-F238E27FC236}">
                    <a16:creationId xmlns:a16="http://schemas.microsoft.com/office/drawing/2014/main" id="{0BC80349-F513-C94B-2BFF-DB526E032BCE}"/>
                  </a:ext>
                  <a:ext uri="{C183D7F6-B498-43B3-948B-1728B52AA6E4}">
                    <adec:decorative xmlns:adec="http://schemas.microsoft.com/office/drawing/2017/decorative" val="1"/>
                  </a:ext>
                </a:extLst>
              </p:cNvPr>
              <p:cNvSpPr/>
              <p:nvPr/>
            </p:nvSpPr>
            <p:spPr bwMode="auto">
              <a:xfrm>
                <a:off x="9568695" y="4044174"/>
                <a:ext cx="1172818" cy="666919"/>
              </a:xfrm>
              <a:prstGeom prst="roundRect">
                <a:avLst>
                  <a:gd name="adj" fmla="val 7092"/>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Private web apps</a:t>
                </a:r>
              </a:p>
            </p:txBody>
          </p:sp>
          <p:sp>
            <p:nvSpPr>
              <p:cNvPr id="372" name="Rectangle: Top Corners Rounded 371">
                <a:extLst>
                  <a:ext uri="{FF2B5EF4-FFF2-40B4-BE49-F238E27FC236}">
                    <a16:creationId xmlns:a16="http://schemas.microsoft.com/office/drawing/2014/main" id="{306EE1C9-C575-302F-77C5-F135E7BC488D}"/>
                  </a:ext>
                </a:extLst>
              </p:cNvPr>
              <p:cNvSpPr/>
              <p:nvPr/>
            </p:nvSpPr>
            <p:spPr bwMode="auto">
              <a:xfrm rot="10800000">
                <a:off x="9567708" y="4044176"/>
                <a:ext cx="1172816" cy="93212"/>
              </a:xfrm>
              <a:prstGeom prst="round2SameRect">
                <a:avLst>
                  <a:gd name="adj1" fmla="val 0"/>
                  <a:gd name="adj2" fmla="val 39055"/>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8" name="Group 7">
              <a:extLst>
                <a:ext uri="{FF2B5EF4-FFF2-40B4-BE49-F238E27FC236}">
                  <a16:creationId xmlns:a16="http://schemas.microsoft.com/office/drawing/2014/main" id="{DC779BE9-A15D-E827-58EE-DA4907AB539C}"/>
                </a:ext>
              </a:extLst>
            </p:cNvPr>
            <p:cNvGrpSpPr/>
            <p:nvPr/>
          </p:nvGrpSpPr>
          <p:grpSpPr>
            <a:xfrm>
              <a:off x="10246744" y="5207298"/>
              <a:ext cx="482122" cy="116878"/>
              <a:chOff x="2579119" y="5258155"/>
              <a:chExt cx="188591" cy="45719"/>
            </a:xfrm>
            <a:solidFill>
              <a:srgbClr val="E6E6E6"/>
            </a:solidFill>
          </p:grpSpPr>
          <p:sp>
            <p:nvSpPr>
              <p:cNvPr id="12" name="Oval 11">
                <a:extLst>
                  <a:ext uri="{FF2B5EF4-FFF2-40B4-BE49-F238E27FC236}">
                    <a16:creationId xmlns:a16="http://schemas.microsoft.com/office/drawing/2014/main" id="{380E6949-2C3B-A9EC-04D2-6092EFB7FF67}"/>
                  </a:ext>
                </a:extLst>
              </p:cNvPr>
              <p:cNvSpPr/>
              <p:nvPr/>
            </p:nvSpPr>
            <p:spPr bwMode="auto">
              <a:xfrm>
                <a:off x="2579119" y="5258155"/>
                <a:ext cx="45699"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14" name="Oval 13">
                <a:extLst>
                  <a:ext uri="{FF2B5EF4-FFF2-40B4-BE49-F238E27FC236}">
                    <a16:creationId xmlns:a16="http://schemas.microsoft.com/office/drawing/2014/main" id="{F3BC63F2-257F-329B-7019-009256083062}"/>
                  </a:ext>
                </a:extLst>
              </p:cNvPr>
              <p:cNvSpPr/>
              <p:nvPr/>
            </p:nvSpPr>
            <p:spPr bwMode="auto">
              <a:xfrm>
                <a:off x="2650567" y="5258165"/>
                <a:ext cx="45700"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15" name="Oval 14">
                <a:extLst>
                  <a:ext uri="{FF2B5EF4-FFF2-40B4-BE49-F238E27FC236}">
                    <a16:creationId xmlns:a16="http://schemas.microsoft.com/office/drawing/2014/main" id="{A19F9832-FA0F-8DAE-BBB4-68D91D8ADF8C}"/>
                  </a:ext>
                </a:extLst>
              </p:cNvPr>
              <p:cNvSpPr/>
              <p:nvPr/>
            </p:nvSpPr>
            <p:spPr bwMode="auto">
              <a:xfrm>
                <a:off x="2722010" y="5258176"/>
                <a:ext cx="45700"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grpSp>
        <p:nvGrpSpPr>
          <p:cNvPr id="16" name="Group 15">
            <a:extLst>
              <a:ext uri="{FF2B5EF4-FFF2-40B4-BE49-F238E27FC236}">
                <a16:creationId xmlns:a16="http://schemas.microsoft.com/office/drawing/2014/main" id="{44062132-3202-D80C-307E-72A26DBD2BBE}"/>
              </a:ext>
            </a:extLst>
          </p:cNvPr>
          <p:cNvGrpSpPr/>
          <p:nvPr/>
        </p:nvGrpSpPr>
        <p:grpSpPr>
          <a:xfrm>
            <a:off x="1444510" y="5024942"/>
            <a:ext cx="482122" cy="116878"/>
            <a:chOff x="2579119" y="5258155"/>
            <a:chExt cx="188591" cy="45719"/>
          </a:xfrm>
          <a:solidFill>
            <a:srgbClr val="E6E6E6"/>
          </a:solidFill>
        </p:grpSpPr>
        <p:sp>
          <p:nvSpPr>
            <p:cNvPr id="17" name="Oval 16">
              <a:extLst>
                <a:ext uri="{FF2B5EF4-FFF2-40B4-BE49-F238E27FC236}">
                  <a16:creationId xmlns:a16="http://schemas.microsoft.com/office/drawing/2014/main" id="{42BC412D-DC91-B067-18BE-F70B4983313F}"/>
                </a:ext>
              </a:extLst>
            </p:cNvPr>
            <p:cNvSpPr/>
            <p:nvPr/>
          </p:nvSpPr>
          <p:spPr bwMode="auto">
            <a:xfrm>
              <a:off x="2579119" y="5258155"/>
              <a:ext cx="45699"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18" name="Oval 17">
              <a:extLst>
                <a:ext uri="{FF2B5EF4-FFF2-40B4-BE49-F238E27FC236}">
                  <a16:creationId xmlns:a16="http://schemas.microsoft.com/office/drawing/2014/main" id="{EF013045-7D2A-B391-1B8E-A0FC524DB5CB}"/>
                </a:ext>
              </a:extLst>
            </p:cNvPr>
            <p:cNvSpPr/>
            <p:nvPr/>
          </p:nvSpPr>
          <p:spPr bwMode="auto">
            <a:xfrm>
              <a:off x="2650567" y="5258165"/>
              <a:ext cx="45700"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19" name="Oval 18">
              <a:extLst>
                <a:ext uri="{FF2B5EF4-FFF2-40B4-BE49-F238E27FC236}">
                  <a16:creationId xmlns:a16="http://schemas.microsoft.com/office/drawing/2014/main" id="{41A9453E-7655-09E0-5E91-3935F6277772}"/>
                </a:ext>
              </a:extLst>
            </p:cNvPr>
            <p:cNvSpPr/>
            <p:nvPr/>
          </p:nvSpPr>
          <p:spPr bwMode="auto">
            <a:xfrm>
              <a:off x="2722010" y="5258176"/>
              <a:ext cx="45700"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spTree>
    <p:extLst>
      <p:ext uri="{BB962C8B-B14F-4D97-AF65-F5344CB8AC3E}">
        <p14:creationId xmlns:p14="http://schemas.microsoft.com/office/powerpoint/2010/main" val="4048764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left)">
                                      <p:cBhvr>
                                        <p:cTn id="11"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a:extLst>
              <a:ext uri="{FF2B5EF4-FFF2-40B4-BE49-F238E27FC236}">
                <a16:creationId xmlns:a16="http://schemas.microsoft.com/office/drawing/2014/main" id="{0A3D611C-7868-D2F0-7E6B-CC10DA0C4E1A}"/>
              </a:ext>
            </a:extLst>
          </p:cNvPr>
          <p:cNvGrpSpPr/>
          <p:nvPr/>
        </p:nvGrpSpPr>
        <p:grpSpPr>
          <a:xfrm>
            <a:off x="2768415" y="2328464"/>
            <a:ext cx="1598601" cy="2372106"/>
            <a:chOff x="2768186" y="2328464"/>
            <a:chExt cx="1796907" cy="2372106"/>
          </a:xfrm>
        </p:grpSpPr>
        <p:cxnSp>
          <p:nvCxnSpPr>
            <p:cNvPr id="635" name="Straight Connector 25">
              <a:extLst>
                <a:ext uri="{FF2B5EF4-FFF2-40B4-BE49-F238E27FC236}">
                  <a16:creationId xmlns:a16="http://schemas.microsoft.com/office/drawing/2014/main" id="{BDAD08A1-C3BC-4463-8FC2-27EF3F78B020}"/>
                </a:ext>
              </a:extLst>
            </p:cNvPr>
            <p:cNvCxnSpPr>
              <a:cxnSpLocks/>
              <a:stCxn id="33" idx="3"/>
            </p:cNvCxnSpPr>
            <p:nvPr/>
          </p:nvCxnSpPr>
          <p:spPr>
            <a:xfrm>
              <a:off x="2768186" y="2328464"/>
              <a:ext cx="1796907" cy="986762"/>
            </a:xfrm>
            <a:prstGeom prst="bentConnector3">
              <a:avLst>
                <a:gd name="adj1" fmla="val 50000"/>
              </a:avLst>
            </a:prstGeom>
            <a:ln w="254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36" name="Straight Connector 25">
              <a:extLst>
                <a:ext uri="{FF2B5EF4-FFF2-40B4-BE49-F238E27FC236}">
                  <a16:creationId xmlns:a16="http://schemas.microsoft.com/office/drawing/2014/main" id="{6892C29B-14E1-46CC-A9D5-766FA35C030A}"/>
                </a:ext>
              </a:extLst>
            </p:cNvPr>
            <p:cNvCxnSpPr>
              <a:cxnSpLocks/>
            </p:cNvCxnSpPr>
            <p:nvPr/>
          </p:nvCxnSpPr>
          <p:spPr>
            <a:xfrm flipV="1">
              <a:off x="2770261" y="3720540"/>
              <a:ext cx="1794832" cy="980030"/>
            </a:xfrm>
            <a:prstGeom prst="bentConnector3">
              <a:avLst>
                <a:gd name="adj1" fmla="val 50000"/>
              </a:avLst>
            </a:prstGeom>
            <a:ln w="254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sp>
        <p:nvSpPr>
          <p:cNvPr id="6" name="Rectangle: Rounded Corners 5">
            <a:extLst>
              <a:ext uri="{FF2B5EF4-FFF2-40B4-BE49-F238E27FC236}">
                <a16:creationId xmlns:a16="http://schemas.microsoft.com/office/drawing/2014/main" id="{5948BA46-222C-0E94-780D-7E22FCD66FC1}"/>
              </a:ext>
            </a:extLst>
          </p:cNvPr>
          <p:cNvSpPr/>
          <p:nvPr/>
        </p:nvSpPr>
        <p:spPr bwMode="auto">
          <a:xfrm>
            <a:off x="334482" y="4100714"/>
            <a:ext cx="2428215" cy="1100301"/>
          </a:xfrm>
          <a:prstGeom prst="roundRect">
            <a:avLst>
              <a:gd name="adj" fmla="val 0"/>
            </a:avLst>
          </a:prstGeom>
          <a:ln w="25400">
            <a:solidFill>
              <a:srgbClr val="005A9F"/>
            </a:solidFill>
            <a:prstDash val="solid"/>
          </a:ln>
          <a:effectLst>
            <a:outerShdw blurRad="63500" dist="381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lIns="91440" tIns="91440" rIns="0" bIns="91440" rtlCol="0" anchor="t"/>
          <a:lstStyle/>
          <a:p>
            <a:pPr marL="228600" marR="0" lvl="0" indent="0" algn="l" defTabSz="914344"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a:ln>
                  <a:noFill/>
                </a:ln>
                <a:gradFill>
                  <a:gsLst>
                    <a:gs pos="2917">
                      <a:srgbClr val="0078D4"/>
                    </a:gs>
                    <a:gs pos="100000">
                      <a:srgbClr val="0078D4"/>
                    </a:gs>
                  </a:gsLst>
                  <a:lin ang="5400000" scaled="0"/>
                </a:gradFill>
                <a:effectLst/>
                <a:uLnTx/>
                <a:uFillTx/>
                <a:latin typeface="Segoe UI" panose="020B0502040204020203" pitchFamily="34" charset="0"/>
                <a:ea typeface="Segoe UI Black" panose="020B0A02040204020203" pitchFamily="34" charset="0"/>
                <a:cs typeface="Segoe UI" panose="020B0502040204020203" pitchFamily="34" charset="0"/>
              </a:rPr>
              <a:t>Device Risk</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Managed?</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Compliant?</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Infected with Malware?</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…and more</a:t>
            </a:r>
          </a:p>
        </p:txBody>
      </p:sp>
      <p:sp>
        <p:nvSpPr>
          <p:cNvPr id="3" name="Rectangle: Rounded Corners 2">
            <a:extLst>
              <a:ext uri="{FF2B5EF4-FFF2-40B4-BE49-F238E27FC236}">
                <a16:creationId xmlns:a16="http://schemas.microsoft.com/office/drawing/2014/main" id="{7430C440-5EE3-1C52-0217-4BC881718FFE}"/>
              </a:ext>
            </a:extLst>
          </p:cNvPr>
          <p:cNvSpPr/>
          <p:nvPr/>
        </p:nvSpPr>
        <p:spPr bwMode="auto">
          <a:xfrm>
            <a:off x="340811" y="1626227"/>
            <a:ext cx="2428215" cy="1443036"/>
          </a:xfrm>
          <a:prstGeom prst="roundRect">
            <a:avLst>
              <a:gd name="adj" fmla="val 0"/>
            </a:avLst>
          </a:prstGeom>
          <a:ln w="25400">
            <a:solidFill>
              <a:srgbClr val="005A9F"/>
            </a:solidFill>
            <a:prstDash val="solid"/>
          </a:ln>
          <a:effectLst>
            <a:outerShdw blurRad="63500" dist="381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lIns="91440" tIns="182880" rIns="0" bIns="91440" rtlCol="0" anchor="ctr"/>
          <a:lstStyle/>
          <a:p>
            <a:pPr marL="228600" marR="0" lvl="0" indent="0" algn="l" defTabSz="914344"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a:ln>
                  <a:noFill/>
                </a:ln>
                <a:gradFill>
                  <a:gsLst>
                    <a:gs pos="2917">
                      <a:srgbClr val="0078D4"/>
                    </a:gs>
                    <a:gs pos="100000">
                      <a:srgbClr val="0078D4"/>
                    </a:gs>
                  </a:gsLst>
                  <a:lin ang="5400000" scaled="0"/>
                </a:gradFill>
                <a:effectLst/>
                <a:uLnTx/>
                <a:uFillTx/>
                <a:latin typeface="Segoe UI" panose="020B0502040204020203" pitchFamily="34" charset="0"/>
                <a:ea typeface="Segoe UI Black" panose="020B0A02040204020203" pitchFamily="34" charset="0"/>
                <a:cs typeface="Segoe UI" panose="020B0502040204020203" pitchFamily="34" charset="0"/>
              </a:rPr>
              <a:t>User/Identity Risk</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Multi-factor Authentication?</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Impossible Travel?</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Unusual Locations?</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Password Leaked?</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…and more</a:t>
            </a:r>
          </a:p>
          <a:p>
            <a:pPr marL="0" marR="0" lvl="0" indent="0" algn="ctr" defTabSz="914344" rtl="0" eaLnBrk="1" fontAlgn="auto" latinLnBrk="0" hangingPunct="1">
              <a:lnSpc>
                <a:spcPct val="100000"/>
              </a:lnSpc>
              <a:spcBef>
                <a:spcPts val="0"/>
              </a:spcBef>
              <a:spcAft>
                <a:spcPts val="400"/>
              </a:spcAft>
              <a:buClrTx/>
              <a:buSzTx/>
              <a:buFontTx/>
              <a:buNone/>
              <a:tabLst/>
              <a:defRPr/>
            </a:pPr>
            <a:endParaRPr kumimoji="0" lang="en-US" sz="1100" b="1" i="0"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endParaRPr>
          </a:p>
        </p:txBody>
      </p:sp>
      <p:cxnSp>
        <p:nvCxnSpPr>
          <p:cNvPr id="43" name="Connector: Elbow 42">
            <a:extLst>
              <a:ext uri="{FF2B5EF4-FFF2-40B4-BE49-F238E27FC236}">
                <a16:creationId xmlns:a16="http://schemas.microsoft.com/office/drawing/2014/main" id="{C8518E1A-AC17-1710-89D0-9ADFDAE6BCAE}"/>
              </a:ext>
            </a:extLst>
          </p:cNvPr>
          <p:cNvCxnSpPr>
            <a:cxnSpLocks/>
            <a:stCxn id="42" idx="1"/>
            <a:endCxn id="10" idx="1"/>
          </p:cNvCxnSpPr>
          <p:nvPr/>
        </p:nvCxnSpPr>
        <p:spPr>
          <a:xfrm rot="10800000" flipH="1" flipV="1">
            <a:off x="7011811" y="5715724"/>
            <a:ext cx="4010270" cy="47565"/>
          </a:xfrm>
          <a:prstGeom prst="bentConnector4">
            <a:avLst>
              <a:gd name="adj1" fmla="val 19915"/>
              <a:gd name="adj2" fmla="val 285149"/>
            </a:avLst>
          </a:prstGeom>
          <a:ln w="25400">
            <a:solidFill>
              <a:schemeClr val="tx1">
                <a:lumMod val="65000"/>
                <a:lumOff val="3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40" name="Group 539">
            <a:extLst>
              <a:ext uri="{FF2B5EF4-FFF2-40B4-BE49-F238E27FC236}">
                <a16:creationId xmlns:a16="http://schemas.microsoft.com/office/drawing/2014/main" id="{104869A1-514C-A63B-406F-45AE8EA53CC7}"/>
              </a:ext>
            </a:extLst>
          </p:cNvPr>
          <p:cNvGrpSpPr/>
          <p:nvPr/>
        </p:nvGrpSpPr>
        <p:grpSpPr>
          <a:xfrm>
            <a:off x="10186960" y="1265785"/>
            <a:ext cx="1671368" cy="4342216"/>
            <a:chOff x="9652121" y="1137798"/>
            <a:chExt cx="1671368" cy="4342216"/>
          </a:xfrm>
        </p:grpSpPr>
        <p:sp>
          <p:nvSpPr>
            <p:cNvPr id="541" name="Rectangle: Rounded Corners 540">
              <a:extLst>
                <a:ext uri="{FF2B5EF4-FFF2-40B4-BE49-F238E27FC236}">
                  <a16:creationId xmlns:a16="http://schemas.microsoft.com/office/drawing/2014/main" id="{7FBA002D-F79F-79EA-0B59-8C47C65D0843}"/>
                </a:ext>
                <a:ext uri="{C183D7F6-B498-43B3-948B-1728B52AA6E4}">
                  <adec:decorative xmlns:adec="http://schemas.microsoft.com/office/drawing/2017/decorative" val="1"/>
                </a:ext>
              </a:extLst>
            </p:cNvPr>
            <p:cNvSpPr/>
            <p:nvPr/>
          </p:nvSpPr>
          <p:spPr bwMode="auto">
            <a:xfrm>
              <a:off x="9652121" y="1137798"/>
              <a:ext cx="1671368" cy="4342216"/>
            </a:xfrm>
            <a:prstGeom prst="roundRect">
              <a:avLst>
                <a:gd name="adj" fmla="val 7092"/>
              </a:avLst>
            </a:prstGeom>
            <a:solidFill>
              <a:srgbClr val="FFFFFF"/>
            </a:solidFill>
            <a:ln w="19050" cap="flat" cmpd="sng" algn="ctr">
              <a:solidFill>
                <a:srgbClr val="E6E6E6"/>
              </a:solidFill>
              <a:prstDash val="solid"/>
              <a:headEnd type="none" w="med" len="med"/>
              <a:tailEnd type="none" w="med" len="med"/>
            </a:ln>
            <a:effectLst/>
          </p:spPr>
          <p:txBody>
            <a:bodyPr rot="0" spcFirstLastPara="0" vertOverflow="overflow" horzOverflow="overflow" vert="horz" wrap="square" lIns="91440" tIns="91440" rIns="91440" bIns="146304" numCol="1" spcCol="0" rtlCol="0" fromWordArt="0" anchor="t"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t>Any apps </a:t>
              </a:r>
              <a:br>
                <a:rPr kumimoji="0" lang="en-US" sz="14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br>
              <a:r>
                <a:rPr kumimoji="0" lang="en-US" sz="14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t>and resources</a:t>
              </a:r>
            </a:p>
          </p:txBody>
        </p:sp>
        <p:grpSp>
          <p:nvGrpSpPr>
            <p:cNvPr id="542" name="Group 541">
              <a:extLst>
                <a:ext uri="{FF2B5EF4-FFF2-40B4-BE49-F238E27FC236}">
                  <a16:creationId xmlns:a16="http://schemas.microsoft.com/office/drawing/2014/main" id="{A23166B1-D997-32C8-39C5-176A03091AB4}"/>
                </a:ext>
              </a:extLst>
            </p:cNvPr>
            <p:cNvGrpSpPr/>
            <p:nvPr/>
          </p:nvGrpSpPr>
          <p:grpSpPr>
            <a:xfrm>
              <a:off x="9815598" y="1779955"/>
              <a:ext cx="1344414" cy="767892"/>
              <a:chOff x="9561189" y="1872130"/>
              <a:chExt cx="1183487" cy="675975"/>
            </a:xfrm>
          </p:grpSpPr>
          <p:sp>
            <p:nvSpPr>
              <p:cNvPr id="557" name="Rectangle: Rounded Corners 556">
                <a:extLst>
                  <a:ext uri="{FF2B5EF4-FFF2-40B4-BE49-F238E27FC236}">
                    <a16:creationId xmlns:a16="http://schemas.microsoft.com/office/drawing/2014/main" id="{8BF9153A-984D-B0F2-0103-06202ABF63AF}"/>
                  </a:ext>
                  <a:ext uri="{C183D7F6-B498-43B3-948B-1728B52AA6E4}">
                    <adec:decorative xmlns:adec="http://schemas.microsoft.com/office/drawing/2017/decorative" val="1"/>
                  </a:ext>
                </a:extLst>
              </p:cNvPr>
              <p:cNvSpPr/>
              <p:nvPr/>
            </p:nvSpPr>
            <p:spPr bwMode="auto">
              <a:xfrm>
                <a:off x="9563905" y="1890852"/>
                <a:ext cx="917173" cy="643854"/>
              </a:xfrm>
              <a:prstGeom prst="roundRect">
                <a:avLst>
                  <a:gd name="adj" fmla="val 7092"/>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mn-ea"/>
                  <a:cs typeface="Segoe UI Semilight" panose="020B0402040204020203" pitchFamily="34" charset="0"/>
                </a:endParaRPr>
              </a:p>
            </p:txBody>
          </p:sp>
          <p:sp>
            <p:nvSpPr>
              <p:cNvPr id="558" name="TextBox 557">
                <a:extLst>
                  <a:ext uri="{FF2B5EF4-FFF2-40B4-BE49-F238E27FC236}">
                    <a16:creationId xmlns:a16="http://schemas.microsoft.com/office/drawing/2014/main" id="{A4D79B52-D483-147D-D851-4F34B7E176DF}"/>
                  </a:ext>
                </a:extLst>
              </p:cNvPr>
              <p:cNvSpPr txBox="1"/>
              <p:nvPr/>
            </p:nvSpPr>
            <p:spPr>
              <a:xfrm>
                <a:off x="9561189" y="1877899"/>
                <a:ext cx="1183487" cy="670206"/>
              </a:xfrm>
              <a:prstGeom prst="roundRect">
                <a:avLst>
                  <a:gd name="adj" fmla="val 7202"/>
                </a:avLst>
              </a:prstGeom>
              <a:solidFill>
                <a:srgbClr val="FFFFFF">
                  <a:lumMod val="95000"/>
                </a:srgbClr>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defPPr>
                  <a:defRPr lang="en-US"/>
                </a:defPPr>
                <a:lvl1pPr marR="0" lvl="0" indent="0" algn="ctr" defTabSz="888829" fontAlgn="base">
                  <a:lnSpc>
                    <a:spcPct val="100000"/>
                  </a:lnSpc>
                  <a:spcBef>
                    <a:spcPts val="0"/>
                  </a:spcBef>
                  <a:spcAft>
                    <a:spcPts val="0"/>
                  </a:spcAft>
                  <a:buClrTx/>
                  <a:buSzTx/>
                  <a:buFontTx/>
                  <a:buNone/>
                  <a:tabLst/>
                  <a:defRPr kumimoji="0" sz="700" b="1" i="0" u="none" strike="noStrike" cap="none" spc="0" normalizeH="0" baseline="0">
                    <a:ln>
                      <a:noFill/>
                    </a:ln>
                    <a:gradFill>
                      <a:gsLst>
                        <a:gs pos="83000">
                          <a:srgbClr val="000000"/>
                        </a:gs>
                        <a:gs pos="100000">
                          <a:srgbClr val="000000"/>
                        </a:gs>
                      </a:gsLst>
                      <a:lin ang="5400000" scaled="1"/>
                    </a:gradFill>
                    <a:effectLst/>
                    <a:uLnTx/>
                    <a:uFillTx/>
                    <a:latin typeface="Segoe UI Semibold"/>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Microsoft 365 apps and resources</a:t>
                </a:r>
              </a:p>
            </p:txBody>
          </p:sp>
          <p:sp>
            <p:nvSpPr>
              <p:cNvPr id="559" name="Rectangle: Top Corners Rounded 558">
                <a:extLst>
                  <a:ext uri="{FF2B5EF4-FFF2-40B4-BE49-F238E27FC236}">
                    <a16:creationId xmlns:a16="http://schemas.microsoft.com/office/drawing/2014/main" id="{28664239-619D-8C45-0F71-A1E844E8B181}"/>
                  </a:ext>
                </a:extLst>
              </p:cNvPr>
              <p:cNvSpPr/>
              <p:nvPr/>
            </p:nvSpPr>
            <p:spPr bwMode="auto">
              <a:xfrm rot="10800000">
                <a:off x="9563903" y="1872130"/>
                <a:ext cx="1180772" cy="93212"/>
              </a:xfrm>
              <a:prstGeom prst="round2SameRect">
                <a:avLst>
                  <a:gd name="adj1" fmla="val 0"/>
                  <a:gd name="adj2" fmla="val 50000"/>
                </a:avLst>
              </a:prstGeom>
              <a:solidFill>
                <a:srgbClr val="FFB900"/>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0" cap="none" spc="0" normalizeH="0" baseline="0" noProof="0" err="1">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543" name="Group 542">
              <a:extLst>
                <a:ext uri="{FF2B5EF4-FFF2-40B4-BE49-F238E27FC236}">
                  <a16:creationId xmlns:a16="http://schemas.microsoft.com/office/drawing/2014/main" id="{9DFEB7D1-9285-399E-F9A9-A8286CE4A0D8}"/>
                </a:ext>
              </a:extLst>
            </p:cNvPr>
            <p:cNvGrpSpPr/>
            <p:nvPr/>
          </p:nvGrpSpPr>
          <p:grpSpPr>
            <a:xfrm>
              <a:off x="9816832" y="2664462"/>
              <a:ext cx="1341946" cy="732437"/>
              <a:chOff x="9561189" y="2629013"/>
              <a:chExt cx="1181314" cy="644764"/>
            </a:xfrm>
          </p:grpSpPr>
          <p:sp>
            <p:nvSpPr>
              <p:cNvPr id="555" name="Rectangle: Rounded Corners 554">
                <a:extLst>
                  <a:ext uri="{FF2B5EF4-FFF2-40B4-BE49-F238E27FC236}">
                    <a16:creationId xmlns:a16="http://schemas.microsoft.com/office/drawing/2014/main" id="{5C7F0F73-C174-7AE4-B941-E5B3D554D414}"/>
                  </a:ext>
                  <a:ext uri="{C183D7F6-B498-43B3-948B-1728B52AA6E4}">
                    <adec:decorative xmlns:adec="http://schemas.microsoft.com/office/drawing/2017/decorative" val="1"/>
                  </a:ext>
                </a:extLst>
              </p:cNvPr>
              <p:cNvSpPr/>
              <p:nvPr/>
            </p:nvSpPr>
            <p:spPr bwMode="auto">
              <a:xfrm>
                <a:off x="9563363" y="2629013"/>
                <a:ext cx="1179140" cy="644764"/>
              </a:xfrm>
              <a:prstGeom prst="roundRect">
                <a:avLst>
                  <a:gd name="adj" fmla="val 7092"/>
                </a:avLst>
              </a:prstGeom>
              <a:solidFill>
                <a:srgbClr val="FFFFFF">
                  <a:lumMod val="95000"/>
                </a:srgbClr>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Internet and </a:t>
                </a:r>
                <a:b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br>
                <a: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SaaS apps</a:t>
                </a:r>
              </a:p>
            </p:txBody>
          </p:sp>
          <p:sp>
            <p:nvSpPr>
              <p:cNvPr id="556" name="Rectangle: Top Corners Rounded 555">
                <a:extLst>
                  <a:ext uri="{FF2B5EF4-FFF2-40B4-BE49-F238E27FC236}">
                    <a16:creationId xmlns:a16="http://schemas.microsoft.com/office/drawing/2014/main" id="{BD7B2A8D-EE0B-EBAC-7ED6-3EEA9503E39D}"/>
                  </a:ext>
                </a:extLst>
              </p:cNvPr>
              <p:cNvSpPr/>
              <p:nvPr/>
            </p:nvSpPr>
            <p:spPr bwMode="auto">
              <a:xfrm rot="10800000">
                <a:off x="9561189" y="2632395"/>
                <a:ext cx="1181313" cy="93212"/>
              </a:xfrm>
              <a:prstGeom prst="round2SameRect">
                <a:avLst>
                  <a:gd name="adj1" fmla="val 0"/>
                  <a:gd name="adj2" fmla="val 36866"/>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0" cap="none" spc="0" normalizeH="0" baseline="0" noProof="0" err="1">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544" name="Group 543">
              <a:extLst>
                <a:ext uri="{FF2B5EF4-FFF2-40B4-BE49-F238E27FC236}">
                  <a16:creationId xmlns:a16="http://schemas.microsoft.com/office/drawing/2014/main" id="{6E62BC31-6A5E-4D43-7E01-52989A4EF55F}"/>
                </a:ext>
              </a:extLst>
            </p:cNvPr>
            <p:cNvGrpSpPr/>
            <p:nvPr/>
          </p:nvGrpSpPr>
          <p:grpSpPr>
            <a:xfrm>
              <a:off x="9817815" y="3513514"/>
              <a:ext cx="1339980" cy="680088"/>
              <a:chOff x="9562918" y="3359635"/>
              <a:chExt cx="1179583" cy="598681"/>
            </a:xfrm>
          </p:grpSpPr>
          <p:sp>
            <p:nvSpPr>
              <p:cNvPr id="553" name="Rectangle: Rounded Corners 552">
                <a:extLst>
                  <a:ext uri="{FF2B5EF4-FFF2-40B4-BE49-F238E27FC236}">
                    <a16:creationId xmlns:a16="http://schemas.microsoft.com/office/drawing/2014/main" id="{39991566-FB1D-78F1-B00F-DC420A3F256A}"/>
                  </a:ext>
                  <a:ext uri="{C183D7F6-B498-43B3-948B-1728B52AA6E4}">
                    <adec:decorative xmlns:adec="http://schemas.microsoft.com/office/drawing/2017/decorative" val="1"/>
                  </a:ext>
                </a:extLst>
              </p:cNvPr>
              <p:cNvSpPr/>
              <p:nvPr/>
            </p:nvSpPr>
            <p:spPr bwMode="auto">
              <a:xfrm>
                <a:off x="9563904" y="3359635"/>
                <a:ext cx="1178597" cy="598681"/>
              </a:xfrm>
              <a:prstGeom prst="roundRect">
                <a:avLst>
                  <a:gd name="adj" fmla="val 7092"/>
                </a:avLst>
              </a:prstGeom>
              <a:solidFill>
                <a:srgbClr val="FFFFFF">
                  <a:lumMod val="95000"/>
                </a:srgbClr>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All private apps</a:t>
                </a:r>
              </a:p>
            </p:txBody>
          </p:sp>
          <p:sp>
            <p:nvSpPr>
              <p:cNvPr id="554" name="Rectangle: Top Corners Rounded 553">
                <a:extLst>
                  <a:ext uri="{FF2B5EF4-FFF2-40B4-BE49-F238E27FC236}">
                    <a16:creationId xmlns:a16="http://schemas.microsoft.com/office/drawing/2014/main" id="{6A474C27-0DE2-4055-B388-7AC493C42476}"/>
                  </a:ext>
                </a:extLst>
              </p:cNvPr>
              <p:cNvSpPr/>
              <p:nvPr/>
            </p:nvSpPr>
            <p:spPr bwMode="auto">
              <a:xfrm rot="10800000">
                <a:off x="9562918" y="3359636"/>
                <a:ext cx="1178595" cy="93212"/>
              </a:xfrm>
              <a:prstGeom prst="round2SameRect">
                <a:avLst>
                  <a:gd name="adj1" fmla="val 0"/>
                  <a:gd name="adj2" fmla="val 39055"/>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545" name="Group 544">
              <a:extLst>
                <a:ext uri="{FF2B5EF4-FFF2-40B4-BE49-F238E27FC236}">
                  <a16:creationId xmlns:a16="http://schemas.microsoft.com/office/drawing/2014/main" id="{EFED87C7-08A0-D6B9-20CD-D8A7A22D853B}"/>
                </a:ext>
              </a:extLst>
            </p:cNvPr>
            <p:cNvGrpSpPr/>
            <p:nvPr/>
          </p:nvGrpSpPr>
          <p:grpSpPr>
            <a:xfrm>
              <a:off x="9821097" y="4310217"/>
              <a:ext cx="1333416" cy="757605"/>
              <a:chOff x="9567708" y="4044174"/>
              <a:chExt cx="1173805" cy="666919"/>
            </a:xfrm>
          </p:grpSpPr>
          <p:sp>
            <p:nvSpPr>
              <p:cNvPr id="550" name="Rectangle: Rounded Corners 549">
                <a:extLst>
                  <a:ext uri="{FF2B5EF4-FFF2-40B4-BE49-F238E27FC236}">
                    <a16:creationId xmlns:a16="http://schemas.microsoft.com/office/drawing/2014/main" id="{67A2E54A-77A6-5F02-DF66-8DFC09BB568A}"/>
                  </a:ext>
                  <a:ext uri="{C183D7F6-B498-43B3-948B-1728B52AA6E4}">
                    <adec:decorative xmlns:adec="http://schemas.microsoft.com/office/drawing/2017/decorative" val="1"/>
                  </a:ext>
                </a:extLst>
              </p:cNvPr>
              <p:cNvSpPr/>
              <p:nvPr/>
            </p:nvSpPr>
            <p:spPr bwMode="auto">
              <a:xfrm>
                <a:off x="9568695" y="4044174"/>
                <a:ext cx="1172818" cy="666919"/>
              </a:xfrm>
              <a:prstGeom prst="roundRect">
                <a:avLst>
                  <a:gd name="adj" fmla="val 7092"/>
                </a:avLst>
              </a:prstGeom>
              <a:solidFill>
                <a:srgbClr val="FFFFFF">
                  <a:lumMod val="95000"/>
                </a:srgbClr>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Private web apps</a:t>
                </a:r>
              </a:p>
            </p:txBody>
          </p:sp>
          <p:sp>
            <p:nvSpPr>
              <p:cNvPr id="552" name="Rectangle: Top Corners Rounded 551">
                <a:extLst>
                  <a:ext uri="{FF2B5EF4-FFF2-40B4-BE49-F238E27FC236}">
                    <a16:creationId xmlns:a16="http://schemas.microsoft.com/office/drawing/2014/main" id="{915E7FC4-90A3-FB55-C6AF-21A7E0FC5AAE}"/>
                  </a:ext>
                </a:extLst>
              </p:cNvPr>
              <p:cNvSpPr/>
              <p:nvPr/>
            </p:nvSpPr>
            <p:spPr bwMode="auto">
              <a:xfrm rot="10800000">
                <a:off x="9567708" y="4044176"/>
                <a:ext cx="1172816" cy="93212"/>
              </a:xfrm>
              <a:prstGeom prst="round2SameRect">
                <a:avLst>
                  <a:gd name="adj1" fmla="val 0"/>
                  <a:gd name="adj2" fmla="val 39055"/>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546" name="Group 545">
              <a:extLst>
                <a:ext uri="{FF2B5EF4-FFF2-40B4-BE49-F238E27FC236}">
                  <a16:creationId xmlns:a16="http://schemas.microsoft.com/office/drawing/2014/main" id="{B6363EF7-2427-C932-0EA9-ECE18C66979D}"/>
                </a:ext>
              </a:extLst>
            </p:cNvPr>
            <p:cNvGrpSpPr/>
            <p:nvPr/>
          </p:nvGrpSpPr>
          <p:grpSpPr>
            <a:xfrm>
              <a:off x="10246744" y="5207298"/>
              <a:ext cx="482122" cy="116878"/>
              <a:chOff x="2579119" y="5258155"/>
              <a:chExt cx="188591" cy="45719"/>
            </a:xfrm>
            <a:solidFill>
              <a:srgbClr val="E6E6E6"/>
            </a:solidFill>
          </p:grpSpPr>
          <p:sp>
            <p:nvSpPr>
              <p:cNvPr id="547" name="Oval 546">
                <a:extLst>
                  <a:ext uri="{FF2B5EF4-FFF2-40B4-BE49-F238E27FC236}">
                    <a16:creationId xmlns:a16="http://schemas.microsoft.com/office/drawing/2014/main" id="{3107F89A-2DD6-1421-4A2B-1A75CD6B11D1}"/>
                  </a:ext>
                </a:extLst>
              </p:cNvPr>
              <p:cNvSpPr/>
              <p:nvPr/>
            </p:nvSpPr>
            <p:spPr bwMode="auto">
              <a:xfrm>
                <a:off x="2579119" y="5258155"/>
                <a:ext cx="45699"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48" name="Oval 547">
                <a:extLst>
                  <a:ext uri="{FF2B5EF4-FFF2-40B4-BE49-F238E27FC236}">
                    <a16:creationId xmlns:a16="http://schemas.microsoft.com/office/drawing/2014/main" id="{20A2325E-9A1F-8CC6-69A7-70FD00361116}"/>
                  </a:ext>
                </a:extLst>
              </p:cNvPr>
              <p:cNvSpPr/>
              <p:nvPr/>
            </p:nvSpPr>
            <p:spPr bwMode="auto">
              <a:xfrm>
                <a:off x="2650567" y="5258165"/>
                <a:ext cx="45700"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49" name="Oval 548">
                <a:extLst>
                  <a:ext uri="{FF2B5EF4-FFF2-40B4-BE49-F238E27FC236}">
                    <a16:creationId xmlns:a16="http://schemas.microsoft.com/office/drawing/2014/main" id="{BA0BCC52-BC02-F74B-2F38-1EE0A03FFA95}"/>
                  </a:ext>
                </a:extLst>
              </p:cNvPr>
              <p:cNvSpPr/>
              <p:nvPr/>
            </p:nvSpPr>
            <p:spPr bwMode="auto">
              <a:xfrm>
                <a:off x="2722010" y="5258176"/>
                <a:ext cx="45700"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sp>
        <p:nvSpPr>
          <p:cNvPr id="448" name="Trapezoid 447">
            <a:extLst>
              <a:ext uri="{FF2B5EF4-FFF2-40B4-BE49-F238E27FC236}">
                <a16:creationId xmlns:a16="http://schemas.microsoft.com/office/drawing/2014/main" id="{14EFD520-458E-A7D4-239B-89678964E74E}"/>
              </a:ext>
              <a:ext uri="{C183D7F6-B498-43B3-948B-1728B52AA6E4}">
                <adec:decorative xmlns:adec="http://schemas.microsoft.com/office/drawing/2017/decorative" val="1"/>
              </a:ext>
            </a:extLst>
          </p:cNvPr>
          <p:cNvSpPr/>
          <p:nvPr/>
        </p:nvSpPr>
        <p:spPr bwMode="auto">
          <a:xfrm rot="16200000">
            <a:off x="5027849" y="1713030"/>
            <a:ext cx="3600034" cy="3581811"/>
          </a:xfrm>
          <a:prstGeom prst="trapezoid">
            <a:avLst>
              <a:gd name="adj" fmla="val 29098"/>
            </a:avLst>
          </a:prstGeom>
          <a:gradFill flip="none" rotWithShape="1">
            <a:gsLst>
              <a:gs pos="45000">
                <a:srgbClr val="0078D4">
                  <a:lumMod val="100000"/>
                  <a:alpha val="58000"/>
                </a:srgbClr>
              </a:gs>
              <a:gs pos="89000">
                <a:schemeClr val="bg1"/>
              </a:gs>
            </a:gsLst>
            <a:path path="circle">
              <a:fillToRect l="50000" t="-80000" r="50000" b="180000"/>
            </a:path>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2" name="Title 1" descr="Diagram of the Zero Trust Model">
            <a:extLst>
              <a:ext uri="{FF2B5EF4-FFF2-40B4-BE49-F238E27FC236}">
                <a16:creationId xmlns:a16="http://schemas.microsoft.com/office/drawing/2014/main" id="{E638514A-818C-4ADA-AB8C-4BC60C27D7D4}"/>
              </a:ext>
            </a:extLst>
          </p:cNvPr>
          <p:cNvSpPr>
            <a:spLocks noGrp="1"/>
          </p:cNvSpPr>
          <p:nvPr>
            <p:ph type="title" idx="4294967295"/>
          </p:nvPr>
        </p:nvSpPr>
        <p:spPr>
          <a:xfrm>
            <a:off x="217010" y="258183"/>
            <a:ext cx="7605875" cy="461665"/>
          </a:xfrm>
        </p:spPr>
        <p:txBody>
          <a:bodyPr/>
          <a:lstStyle/>
          <a:p>
            <a:pPr defTabSz="932719">
              <a:lnSpc>
                <a:spcPts val="3620"/>
              </a:lnSpc>
            </a:pPr>
            <a:r>
              <a:rPr lang="en-US" sz="3200" b="1" spc="-51"/>
              <a:t>Access Management Capabilities</a:t>
            </a:r>
          </a:p>
        </p:txBody>
      </p:sp>
      <p:sp>
        <p:nvSpPr>
          <p:cNvPr id="444" name="Rectangle 443" descr="Diagram of the Zero Trust Model">
            <a:extLst>
              <a:ext uri="{FF2B5EF4-FFF2-40B4-BE49-F238E27FC236}">
                <a16:creationId xmlns:a16="http://schemas.microsoft.com/office/drawing/2014/main" id="{F8793F62-19E6-4E4A-A91F-0483E919ADF5}"/>
              </a:ext>
            </a:extLst>
          </p:cNvPr>
          <p:cNvSpPr/>
          <p:nvPr/>
        </p:nvSpPr>
        <p:spPr>
          <a:xfrm>
            <a:off x="238473" y="647915"/>
            <a:ext cx="5402356" cy="369332"/>
          </a:xfrm>
          <a:prstGeom prst="rect">
            <a:avLst/>
          </a:prstGeom>
        </p:spPr>
        <p:txBody>
          <a:bodyPr wrap="square" lIns="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gradFill>
                  <a:gsLst>
                    <a:gs pos="2917">
                      <a:srgbClr val="000000"/>
                    </a:gs>
                    <a:gs pos="100000">
                      <a:srgbClr val="000000"/>
                    </a:gs>
                  </a:gsLst>
                  <a:lin ang="5400000" scaled="0"/>
                </a:gradFill>
                <a:effectLst/>
                <a:uLnTx/>
                <a:uFillTx/>
                <a:latin typeface="Segoe UI"/>
                <a:ea typeface="+mn-ea"/>
                <a:cs typeface="+mn-cs"/>
              </a:rPr>
              <a:t>Adaptive Access applying Zero Trust Principles</a:t>
            </a:r>
          </a:p>
        </p:txBody>
      </p:sp>
      <p:grpSp>
        <p:nvGrpSpPr>
          <p:cNvPr id="328" name="Group 327" descr="Diagram of the Zero Trust Model">
            <a:extLst>
              <a:ext uri="{FF2B5EF4-FFF2-40B4-BE49-F238E27FC236}">
                <a16:creationId xmlns:a16="http://schemas.microsoft.com/office/drawing/2014/main" id="{9FBF2101-D509-416F-9038-62C57DED6AEC}"/>
              </a:ext>
            </a:extLst>
          </p:cNvPr>
          <p:cNvGrpSpPr/>
          <p:nvPr/>
        </p:nvGrpSpPr>
        <p:grpSpPr>
          <a:xfrm>
            <a:off x="7163672" y="192949"/>
            <a:ext cx="4646009" cy="603058"/>
            <a:chOff x="7615469" y="-790859"/>
            <a:chExt cx="4646009" cy="603058"/>
          </a:xfrm>
        </p:grpSpPr>
        <p:sp>
          <p:nvSpPr>
            <p:cNvPr id="446" name="Rectangle 445">
              <a:extLst>
                <a:ext uri="{FF2B5EF4-FFF2-40B4-BE49-F238E27FC236}">
                  <a16:creationId xmlns:a16="http://schemas.microsoft.com/office/drawing/2014/main" id="{379C535B-C39C-4525-AE8C-15FA0EEC4AC2}"/>
                </a:ext>
              </a:extLst>
            </p:cNvPr>
            <p:cNvSpPr/>
            <p:nvPr/>
          </p:nvSpPr>
          <p:spPr bwMode="auto">
            <a:xfrm>
              <a:off x="7615469" y="-790859"/>
              <a:ext cx="4646009" cy="603058"/>
            </a:xfrm>
            <a:prstGeom prst="rect">
              <a:avLst/>
            </a:prstGeom>
            <a:solidFill>
              <a:schemeClr val="bg1"/>
            </a:solidFill>
            <a:ln w="19050">
              <a:solidFill>
                <a:schemeClr val="bg1">
                  <a:lumMod val="65000"/>
                </a:schemeClr>
              </a:solidFill>
              <a:headEnd type="none" w="med" len="med"/>
              <a:tailEnd type="none" w="med" len="med"/>
            </a:ln>
            <a:effectLst>
              <a:outerShdw blurRad="152400" dist="50800" dir="24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91440" numCol="1" spcCol="0" rtlCol="0" fromWordArt="0" anchor="ctr" anchorCtr="0" forceAA="0" compatLnSpc="1">
              <a:prstTxWarp prst="textNoShape">
                <a:avLst/>
              </a:prstTxWarp>
              <a:noAutofit/>
            </a:bodyPr>
            <a:lstStyle/>
            <a:p>
              <a:pPr marL="0" marR="0" lvl="0" indent="0" algn="l" defTabSz="93244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gradFill>
                    <a:gsLst>
                      <a:gs pos="0">
                        <a:srgbClr val="000000"/>
                      </a:gs>
                      <a:gs pos="100000">
                        <a:srgbClr val="000000"/>
                      </a:gs>
                    </a:gsLst>
                    <a:lin ang="5400000" scaled="0"/>
                  </a:gradFill>
                  <a:effectLst/>
                  <a:uLnTx/>
                  <a:uFillTx/>
                  <a:latin typeface="Segoe UI"/>
                  <a:ea typeface="Segoe UI" pitchFamily="34" charset="0"/>
                  <a:cs typeface="Segoe UI" pitchFamily="34" charset="0"/>
                </a:rPr>
                <a:t>Legend</a:t>
              </a:r>
            </a:p>
          </p:txBody>
        </p:sp>
        <p:sp>
          <p:nvSpPr>
            <p:cNvPr id="461" name="TextBox 460">
              <a:extLst>
                <a:ext uri="{FF2B5EF4-FFF2-40B4-BE49-F238E27FC236}">
                  <a16:creationId xmlns:a16="http://schemas.microsoft.com/office/drawing/2014/main" id="{A5867691-0F4A-4298-8F5A-E5CB5807096F}"/>
                </a:ext>
              </a:extLst>
            </p:cNvPr>
            <p:cNvSpPr txBox="1"/>
            <p:nvPr/>
          </p:nvSpPr>
          <p:spPr>
            <a:xfrm>
              <a:off x="8984727" y="-654135"/>
              <a:ext cx="618759" cy="138499"/>
            </a:xfrm>
            <a:prstGeom prst="rect">
              <a:avLst/>
            </a:prstGeom>
            <a:noFill/>
          </p:spPr>
          <p:txBody>
            <a:bodyPr wrap="none" lIns="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Trust Signal</a:t>
              </a:r>
            </a:p>
          </p:txBody>
        </p:sp>
        <p:sp>
          <p:nvSpPr>
            <p:cNvPr id="462" name="TextBox 461">
              <a:extLst>
                <a:ext uri="{FF2B5EF4-FFF2-40B4-BE49-F238E27FC236}">
                  <a16:creationId xmlns:a16="http://schemas.microsoft.com/office/drawing/2014/main" id="{64C8DFF6-A9FC-4239-951E-1504413582E1}"/>
                </a:ext>
              </a:extLst>
            </p:cNvPr>
            <p:cNvSpPr txBox="1"/>
            <p:nvPr/>
          </p:nvSpPr>
          <p:spPr>
            <a:xfrm>
              <a:off x="10552310" y="-676347"/>
              <a:ext cx="1189428" cy="138499"/>
            </a:xfrm>
            <a:prstGeom prst="rect">
              <a:avLst/>
            </a:prstGeom>
            <a:noFill/>
          </p:spPr>
          <p:txBody>
            <a:bodyPr wrap="none" lIns="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Adaptive Access Policy</a:t>
              </a:r>
            </a:p>
          </p:txBody>
        </p:sp>
        <p:sp>
          <p:nvSpPr>
            <p:cNvPr id="485" name="TextBox 484">
              <a:extLst>
                <a:ext uri="{FF2B5EF4-FFF2-40B4-BE49-F238E27FC236}">
                  <a16:creationId xmlns:a16="http://schemas.microsoft.com/office/drawing/2014/main" id="{E081FA70-FAB6-4273-A7A0-F414360D7184}"/>
                </a:ext>
              </a:extLst>
            </p:cNvPr>
            <p:cNvSpPr txBox="1"/>
            <p:nvPr/>
          </p:nvSpPr>
          <p:spPr>
            <a:xfrm>
              <a:off x="8984727" y="-416711"/>
              <a:ext cx="977832" cy="138499"/>
            </a:xfrm>
            <a:prstGeom prst="rect">
              <a:avLst/>
            </a:prstGeom>
            <a:noFill/>
          </p:spPr>
          <p:txBody>
            <a:bodyPr wrap="none" lIns="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Threat Intelligence</a:t>
              </a:r>
            </a:p>
          </p:txBody>
        </p:sp>
        <p:sp>
          <p:nvSpPr>
            <p:cNvPr id="252" name="TextBox 251">
              <a:extLst>
                <a:ext uri="{FF2B5EF4-FFF2-40B4-BE49-F238E27FC236}">
                  <a16:creationId xmlns:a16="http://schemas.microsoft.com/office/drawing/2014/main" id="{70A7BE87-F79B-40DE-8C21-50195718CDC7}"/>
                </a:ext>
              </a:extLst>
            </p:cNvPr>
            <p:cNvSpPr txBox="1"/>
            <p:nvPr/>
          </p:nvSpPr>
          <p:spPr>
            <a:xfrm>
              <a:off x="10552310" y="-438923"/>
              <a:ext cx="1630254" cy="138499"/>
            </a:xfrm>
            <a:prstGeom prst="rect">
              <a:avLst/>
            </a:prstGeom>
            <a:noFill/>
          </p:spPr>
          <p:txBody>
            <a:bodyPr wrap="none" lIns="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Additional Policy &amp; Monitoring</a:t>
              </a:r>
            </a:p>
          </p:txBody>
        </p:sp>
        <p:cxnSp>
          <p:nvCxnSpPr>
            <p:cNvPr id="459" name="Straight Connector 458">
              <a:extLst>
                <a:ext uri="{FF2B5EF4-FFF2-40B4-BE49-F238E27FC236}">
                  <a16:creationId xmlns:a16="http://schemas.microsoft.com/office/drawing/2014/main" id="{3AEFB144-84DF-4A5C-A7D4-7AAE72402600}"/>
                </a:ext>
              </a:extLst>
            </p:cNvPr>
            <p:cNvCxnSpPr/>
            <p:nvPr/>
          </p:nvCxnSpPr>
          <p:spPr>
            <a:xfrm>
              <a:off x="8607472" y="-584886"/>
              <a:ext cx="277256" cy="0"/>
            </a:xfrm>
            <a:prstGeom prst="line">
              <a:avLst/>
            </a:prstGeom>
            <a:ln w="25400">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9ACE0509-30F0-42C8-9A22-E383986305AB}"/>
                </a:ext>
              </a:extLst>
            </p:cNvPr>
            <p:cNvCxnSpPr/>
            <p:nvPr/>
          </p:nvCxnSpPr>
          <p:spPr>
            <a:xfrm>
              <a:off x="10139804" y="-584886"/>
              <a:ext cx="277256" cy="0"/>
            </a:xfrm>
            <a:prstGeom prst="line">
              <a:avLst/>
            </a:prstGeom>
            <a:ln w="25400">
              <a:solidFill>
                <a:schemeClr val="accent1">
                  <a:lumMod val="7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BBC4CE6C-21DD-4FA8-8B0D-437BEDC79522}"/>
                </a:ext>
              </a:extLst>
            </p:cNvPr>
            <p:cNvCxnSpPr>
              <a:cxnSpLocks/>
            </p:cNvCxnSpPr>
            <p:nvPr/>
          </p:nvCxnSpPr>
          <p:spPr>
            <a:xfrm>
              <a:off x="8590053" y="-348483"/>
              <a:ext cx="277256" cy="0"/>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53AD619F-419C-4584-853B-2728762F40E4}"/>
                </a:ext>
              </a:extLst>
            </p:cNvPr>
            <p:cNvCxnSpPr/>
            <p:nvPr/>
          </p:nvCxnSpPr>
          <p:spPr>
            <a:xfrm>
              <a:off x="10139804" y="-351921"/>
              <a:ext cx="277256" cy="0"/>
            </a:xfrm>
            <a:prstGeom prst="line">
              <a:avLst/>
            </a:prstGeom>
            <a:ln w="25400">
              <a:solidFill>
                <a:srgbClr val="005A9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472" name="Group 471" descr="Diagram of the Zero Trust Model">
            <a:extLst>
              <a:ext uri="{FF2B5EF4-FFF2-40B4-BE49-F238E27FC236}">
                <a16:creationId xmlns:a16="http://schemas.microsoft.com/office/drawing/2014/main" id="{854ED017-8FAE-4807-833A-08E76AA16CFF}"/>
              </a:ext>
            </a:extLst>
          </p:cNvPr>
          <p:cNvGrpSpPr/>
          <p:nvPr/>
        </p:nvGrpSpPr>
        <p:grpSpPr>
          <a:xfrm>
            <a:off x="4462878" y="6268928"/>
            <a:ext cx="2681767" cy="448491"/>
            <a:chOff x="4812409" y="5847588"/>
            <a:chExt cx="4091724" cy="684290"/>
          </a:xfrm>
        </p:grpSpPr>
        <p:sp>
          <p:nvSpPr>
            <p:cNvPr id="473" name="TextBox 472">
              <a:extLst>
                <a:ext uri="{FF2B5EF4-FFF2-40B4-BE49-F238E27FC236}">
                  <a16:creationId xmlns:a16="http://schemas.microsoft.com/office/drawing/2014/main" id="{346444D8-12F0-4CFA-82F3-C2554ED0BC82}"/>
                </a:ext>
              </a:extLst>
            </p:cNvPr>
            <p:cNvSpPr txBox="1"/>
            <p:nvPr/>
          </p:nvSpPr>
          <p:spPr>
            <a:xfrm>
              <a:off x="5392811" y="5921406"/>
              <a:ext cx="3511322" cy="610472"/>
            </a:xfrm>
            <a:prstGeom prst="rect">
              <a:avLst/>
            </a:prstGeom>
            <a:solidFill>
              <a:schemeClr val="bg1"/>
            </a:solidFill>
          </p:spPr>
          <p:txBody>
            <a:bodyPr wrap="square" lIns="18288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2917">
                        <a:srgbClr val="0078D4">
                          <a:lumMod val="75000"/>
                        </a:srgbClr>
                      </a:gs>
                      <a:gs pos="30000">
                        <a:srgbClr val="0078D4">
                          <a:lumMod val="75000"/>
                        </a:srgbClr>
                      </a:gs>
                    </a:gsLst>
                    <a:lin ang="5400000" scaled="0"/>
                  </a:gradFill>
                  <a:effectLst/>
                  <a:uLnTx/>
                  <a:uFillTx/>
                  <a:latin typeface="Segoe UI Semibold"/>
                  <a:ea typeface="+mn-ea"/>
                  <a:cs typeface="+mn-cs"/>
                </a:rPr>
                <a:t>Decision</a:t>
              </a:r>
              <a:br>
                <a:rPr kumimoji="0" lang="en-US" sz="160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br>
              <a:r>
                <a:rPr kumimoji="0" lang="en-US" sz="1200" b="0" i="0"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based on organizational policy</a:t>
              </a:r>
            </a:p>
          </p:txBody>
        </p:sp>
        <p:grpSp>
          <p:nvGrpSpPr>
            <p:cNvPr id="474" name="Group 473">
              <a:extLst>
                <a:ext uri="{FF2B5EF4-FFF2-40B4-BE49-F238E27FC236}">
                  <a16:creationId xmlns:a16="http://schemas.microsoft.com/office/drawing/2014/main" id="{D01A5F6C-D2DF-4634-BCD2-9B2459EBB36B}"/>
                </a:ext>
              </a:extLst>
            </p:cNvPr>
            <p:cNvGrpSpPr/>
            <p:nvPr/>
          </p:nvGrpSpPr>
          <p:grpSpPr>
            <a:xfrm>
              <a:off x="4812409" y="5847588"/>
              <a:ext cx="640080" cy="640080"/>
              <a:chOff x="4890881" y="5418443"/>
              <a:chExt cx="812414" cy="812410"/>
            </a:xfrm>
          </p:grpSpPr>
          <p:sp>
            <p:nvSpPr>
              <p:cNvPr id="475" name="Oval 474">
                <a:extLst>
                  <a:ext uri="{FF2B5EF4-FFF2-40B4-BE49-F238E27FC236}">
                    <a16:creationId xmlns:a16="http://schemas.microsoft.com/office/drawing/2014/main" id="{33C7BFAE-15D2-439C-8982-713419AFDC1B}"/>
                  </a:ext>
                </a:extLst>
              </p:cNvPr>
              <p:cNvSpPr/>
              <p:nvPr/>
            </p:nvSpPr>
            <p:spPr bwMode="auto">
              <a:xfrm>
                <a:off x="4890881" y="5418443"/>
                <a:ext cx="812414" cy="812410"/>
              </a:xfrm>
              <a:prstGeom prst="ellips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344"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Segoe UI"/>
                  <a:ea typeface="+mn-ea"/>
                  <a:cs typeface="+mn-cs"/>
                </a:endParaRPr>
              </a:p>
            </p:txBody>
          </p:sp>
          <p:grpSp>
            <p:nvGrpSpPr>
              <p:cNvPr id="476" name="Group 475">
                <a:extLst>
                  <a:ext uri="{FF2B5EF4-FFF2-40B4-BE49-F238E27FC236}">
                    <a16:creationId xmlns:a16="http://schemas.microsoft.com/office/drawing/2014/main" id="{E4F85201-215D-41E1-94B9-5760E0E47FDD}"/>
                  </a:ext>
                </a:extLst>
              </p:cNvPr>
              <p:cNvGrpSpPr/>
              <p:nvPr/>
            </p:nvGrpSpPr>
            <p:grpSpPr>
              <a:xfrm>
                <a:off x="5139021" y="5615746"/>
                <a:ext cx="316134" cy="417805"/>
                <a:chOff x="4691309" y="3200453"/>
                <a:chExt cx="768039" cy="1015047"/>
              </a:xfrm>
            </p:grpSpPr>
            <p:sp>
              <p:nvSpPr>
                <p:cNvPr id="477" name="Freeform 209">
                  <a:extLst>
                    <a:ext uri="{FF2B5EF4-FFF2-40B4-BE49-F238E27FC236}">
                      <a16:creationId xmlns:a16="http://schemas.microsoft.com/office/drawing/2014/main" id="{9AB17F32-C610-4961-870A-B3A0F6AA37D8}"/>
                    </a:ext>
                  </a:extLst>
                </p:cNvPr>
                <p:cNvSpPr>
                  <a:spLocks noEditPoints="1"/>
                </p:cNvSpPr>
                <p:nvPr/>
              </p:nvSpPr>
              <p:spPr bwMode="auto">
                <a:xfrm>
                  <a:off x="4691309" y="3200453"/>
                  <a:ext cx="768039" cy="1015047"/>
                </a:xfrm>
                <a:custGeom>
                  <a:avLst/>
                  <a:gdLst>
                    <a:gd name="T0" fmla="*/ 0 w 320"/>
                    <a:gd name="T1" fmla="*/ 0 h 425"/>
                    <a:gd name="T2" fmla="*/ 0 w 320"/>
                    <a:gd name="T3" fmla="*/ 0 h 425"/>
                    <a:gd name="T4" fmla="*/ 0 w 320"/>
                    <a:gd name="T5" fmla="*/ 425 h 425"/>
                    <a:gd name="T6" fmla="*/ 320 w 320"/>
                    <a:gd name="T7" fmla="*/ 425 h 425"/>
                    <a:gd name="T8" fmla="*/ 320 w 320"/>
                    <a:gd name="T9" fmla="*/ 132 h 425"/>
                    <a:gd name="T10" fmla="*/ 186 w 320"/>
                    <a:gd name="T11" fmla="*/ 132 h 425"/>
                    <a:gd name="T12" fmla="*/ 186 w 320"/>
                    <a:gd name="T13" fmla="*/ 0 h 425"/>
                    <a:gd name="T14" fmla="*/ 0 w 320"/>
                    <a:gd name="T15" fmla="*/ 0 h 425"/>
                    <a:gd name="T16" fmla="*/ 31 w 320"/>
                    <a:gd name="T17" fmla="*/ 138 h 425"/>
                    <a:gd name="T18" fmla="*/ 31 w 320"/>
                    <a:gd name="T19" fmla="*/ 138 h 425"/>
                    <a:gd name="T20" fmla="*/ 102 w 320"/>
                    <a:gd name="T21" fmla="*/ 138 h 425"/>
                    <a:gd name="T22" fmla="*/ 102 w 320"/>
                    <a:gd name="T23" fmla="*/ 165 h 425"/>
                    <a:gd name="T24" fmla="*/ 31 w 320"/>
                    <a:gd name="T25" fmla="*/ 165 h 425"/>
                    <a:gd name="T26" fmla="*/ 31 w 320"/>
                    <a:gd name="T27" fmla="*/ 138 h 425"/>
                    <a:gd name="T28" fmla="*/ 31 w 320"/>
                    <a:gd name="T29" fmla="*/ 192 h 425"/>
                    <a:gd name="T30" fmla="*/ 31 w 320"/>
                    <a:gd name="T31" fmla="*/ 192 h 425"/>
                    <a:gd name="T32" fmla="*/ 289 w 320"/>
                    <a:gd name="T33" fmla="*/ 192 h 425"/>
                    <a:gd name="T34" fmla="*/ 289 w 320"/>
                    <a:gd name="T35" fmla="*/ 218 h 425"/>
                    <a:gd name="T36" fmla="*/ 31 w 320"/>
                    <a:gd name="T37" fmla="*/ 218 h 425"/>
                    <a:gd name="T38" fmla="*/ 31 w 320"/>
                    <a:gd name="T39" fmla="*/ 192 h 425"/>
                    <a:gd name="T40" fmla="*/ 190 w 320"/>
                    <a:gd name="T41" fmla="*/ 245 h 425"/>
                    <a:gd name="T42" fmla="*/ 190 w 320"/>
                    <a:gd name="T43" fmla="*/ 245 h 425"/>
                    <a:gd name="T44" fmla="*/ 289 w 320"/>
                    <a:gd name="T45" fmla="*/ 245 h 425"/>
                    <a:gd name="T46" fmla="*/ 289 w 320"/>
                    <a:gd name="T47" fmla="*/ 272 h 425"/>
                    <a:gd name="T48" fmla="*/ 190 w 320"/>
                    <a:gd name="T49" fmla="*/ 272 h 425"/>
                    <a:gd name="T50" fmla="*/ 190 w 320"/>
                    <a:gd name="T51" fmla="*/ 245 h 425"/>
                    <a:gd name="T52" fmla="*/ 31 w 320"/>
                    <a:gd name="T53" fmla="*/ 245 h 425"/>
                    <a:gd name="T54" fmla="*/ 31 w 320"/>
                    <a:gd name="T55" fmla="*/ 245 h 425"/>
                    <a:gd name="T56" fmla="*/ 163 w 320"/>
                    <a:gd name="T57" fmla="*/ 245 h 425"/>
                    <a:gd name="T58" fmla="*/ 163 w 320"/>
                    <a:gd name="T59" fmla="*/ 272 h 425"/>
                    <a:gd name="T60" fmla="*/ 31 w 320"/>
                    <a:gd name="T61" fmla="*/ 272 h 425"/>
                    <a:gd name="T62" fmla="*/ 31 w 320"/>
                    <a:gd name="T63" fmla="*/ 245 h 425"/>
                    <a:gd name="T64" fmla="*/ 31 w 320"/>
                    <a:gd name="T65" fmla="*/ 298 h 425"/>
                    <a:gd name="T66" fmla="*/ 31 w 320"/>
                    <a:gd name="T67" fmla="*/ 298 h 425"/>
                    <a:gd name="T68" fmla="*/ 289 w 320"/>
                    <a:gd name="T69" fmla="*/ 298 h 425"/>
                    <a:gd name="T70" fmla="*/ 289 w 320"/>
                    <a:gd name="T71" fmla="*/ 325 h 425"/>
                    <a:gd name="T72" fmla="*/ 31 w 320"/>
                    <a:gd name="T73" fmla="*/ 325 h 425"/>
                    <a:gd name="T74" fmla="*/ 31 w 320"/>
                    <a:gd name="T75" fmla="*/ 298 h 425"/>
                    <a:gd name="T76" fmla="*/ 31 w 320"/>
                    <a:gd name="T77" fmla="*/ 352 h 425"/>
                    <a:gd name="T78" fmla="*/ 31 w 320"/>
                    <a:gd name="T79" fmla="*/ 352 h 425"/>
                    <a:gd name="T80" fmla="*/ 289 w 320"/>
                    <a:gd name="T81" fmla="*/ 352 h 425"/>
                    <a:gd name="T82" fmla="*/ 289 w 320"/>
                    <a:gd name="T83" fmla="*/ 378 h 425"/>
                    <a:gd name="T84" fmla="*/ 31 w 320"/>
                    <a:gd name="T85" fmla="*/ 378 h 425"/>
                    <a:gd name="T86" fmla="*/ 31 w 320"/>
                    <a:gd name="T87" fmla="*/ 35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0" h="425">
                      <a:moveTo>
                        <a:pt x="0" y="0"/>
                      </a:moveTo>
                      <a:lnTo>
                        <a:pt x="0" y="0"/>
                      </a:lnTo>
                      <a:lnTo>
                        <a:pt x="0" y="425"/>
                      </a:lnTo>
                      <a:lnTo>
                        <a:pt x="320" y="425"/>
                      </a:lnTo>
                      <a:lnTo>
                        <a:pt x="320" y="132"/>
                      </a:lnTo>
                      <a:lnTo>
                        <a:pt x="186" y="132"/>
                      </a:lnTo>
                      <a:lnTo>
                        <a:pt x="186" y="0"/>
                      </a:lnTo>
                      <a:lnTo>
                        <a:pt x="0" y="0"/>
                      </a:lnTo>
                      <a:close/>
                      <a:moveTo>
                        <a:pt x="31" y="138"/>
                      </a:moveTo>
                      <a:lnTo>
                        <a:pt x="31" y="138"/>
                      </a:lnTo>
                      <a:lnTo>
                        <a:pt x="102" y="138"/>
                      </a:lnTo>
                      <a:lnTo>
                        <a:pt x="102" y="165"/>
                      </a:lnTo>
                      <a:lnTo>
                        <a:pt x="31" y="165"/>
                      </a:lnTo>
                      <a:lnTo>
                        <a:pt x="31" y="138"/>
                      </a:lnTo>
                      <a:close/>
                      <a:moveTo>
                        <a:pt x="31" y="192"/>
                      </a:moveTo>
                      <a:lnTo>
                        <a:pt x="31" y="192"/>
                      </a:lnTo>
                      <a:lnTo>
                        <a:pt x="289" y="192"/>
                      </a:lnTo>
                      <a:lnTo>
                        <a:pt x="289" y="218"/>
                      </a:lnTo>
                      <a:lnTo>
                        <a:pt x="31" y="218"/>
                      </a:lnTo>
                      <a:lnTo>
                        <a:pt x="31" y="192"/>
                      </a:lnTo>
                      <a:close/>
                      <a:moveTo>
                        <a:pt x="190" y="245"/>
                      </a:moveTo>
                      <a:lnTo>
                        <a:pt x="190" y="245"/>
                      </a:lnTo>
                      <a:lnTo>
                        <a:pt x="289" y="245"/>
                      </a:lnTo>
                      <a:lnTo>
                        <a:pt x="289" y="272"/>
                      </a:lnTo>
                      <a:lnTo>
                        <a:pt x="190" y="272"/>
                      </a:lnTo>
                      <a:lnTo>
                        <a:pt x="190" y="245"/>
                      </a:lnTo>
                      <a:close/>
                      <a:moveTo>
                        <a:pt x="31" y="245"/>
                      </a:moveTo>
                      <a:lnTo>
                        <a:pt x="31" y="245"/>
                      </a:lnTo>
                      <a:lnTo>
                        <a:pt x="163" y="245"/>
                      </a:lnTo>
                      <a:lnTo>
                        <a:pt x="163" y="272"/>
                      </a:lnTo>
                      <a:lnTo>
                        <a:pt x="31" y="272"/>
                      </a:lnTo>
                      <a:lnTo>
                        <a:pt x="31" y="245"/>
                      </a:lnTo>
                      <a:close/>
                      <a:moveTo>
                        <a:pt x="31" y="298"/>
                      </a:moveTo>
                      <a:lnTo>
                        <a:pt x="31" y="298"/>
                      </a:lnTo>
                      <a:lnTo>
                        <a:pt x="289" y="298"/>
                      </a:lnTo>
                      <a:lnTo>
                        <a:pt x="289" y="325"/>
                      </a:lnTo>
                      <a:lnTo>
                        <a:pt x="31" y="325"/>
                      </a:lnTo>
                      <a:lnTo>
                        <a:pt x="31" y="298"/>
                      </a:lnTo>
                      <a:close/>
                      <a:moveTo>
                        <a:pt x="31" y="352"/>
                      </a:moveTo>
                      <a:lnTo>
                        <a:pt x="31" y="352"/>
                      </a:lnTo>
                      <a:lnTo>
                        <a:pt x="289" y="352"/>
                      </a:lnTo>
                      <a:lnTo>
                        <a:pt x="289" y="378"/>
                      </a:lnTo>
                      <a:lnTo>
                        <a:pt x="31" y="378"/>
                      </a:lnTo>
                      <a:lnTo>
                        <a:pt x="31" y="352"/>
                      </a:lnTo>
                      <a:close/>
                    </a:path>
                  </a:pathLst>
                </a:custGeom>
                <a:solidFill>
                  <a:srgbClr val="3E3E3E"/>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sp>
              <p:nvSpPr>
                <p:cNvPr id="478" name="Freeform 210">
                  <a:extLst>
                    <a:ext uri="{FF2B5EF4-FFF2-40B4-BE49-F238E27FC236}">
                      <a16:creationId xmlns:a16="http://schemas.microsoft.com/office/drawing/2014/main" id="{4560D433-BB02-4FC5-B6C7-514DCDB77CFB}"/>
                    </a:ext>
                  </a:extLst>
                </p:cNvPr>
                <p:cNvSpPr>
                  <a:spLocks/>
                </p:cNvSpPr>
                <p:nvPr/>
              </p:nvSpPr>
              <p:spPr bwMode="auto">
                <a:xfrm>
                  <a:off x="5200762" y="3200453"/>
                  <a:ext cx="258586" cy="250867"/>
                </a:xfrm>
                <a:custGeom>
                  <a:avLst/>
                  <a:gdLst>
                    <a:gd name="T0" fmla="*/ 0 w 107"/>
                    <a:gd name="T1" fmla="*/ 106 h 106"/>
                    <a:gd name="T2" fmla="*/ 0 w 107"/>
                    <a:gd name="T3" fmla="*/ 106 h 106"/>
                    <a:gd name="T4" fmla="*/ 107 w 107"/>
                    <a:gd name="T5" fmla="*/ 106 h 106"/>
                    <a:gd name="T6" fmla="*/ 0 w 107"/>
                    <a:gd name="T7" fmla="*/ 0 h 106"/>
                    <a:gd name="T8" fmla="*/ 0 w 107"/>
                    <a:gd name="T9" fmla="*/ 106 h 106"/>
                  </a:gdLst>
                  <a:ahLst/>
                  <a:cxnLst>
                    <a:cxn ang="0">
                      <a:pos x="T0" y="T1"/>
                    </a:cxn>
                    <a:cxn ang="0">
                      <a:pos x="T2" y="T3"/>
                    </a:cxn>
                    <a:cxn ang="0">
                      <a:pos x="T4" y="T5"/>
                    </a:cxn>
                    <a:cxn ang="0">
                      <a:pos x="T6" y="T7"/>
                    </a:cxn>
                    <a:cxn ang="0">
                      <a:pos x="T8" y="T9"/>
                    </a:cxn>
                  </a:cxnLst>
                  <a:rect l="0" t="0" r="r" b="b"/>
                  <a:pathLst>
                    <a:path w="107" h="106">
                      <a:moveTo>
                        <a:pt x="0" y="106"/>
                      </a:moveTo>
                      <a:lnTo>
                        <a:pt x="0" y="106"/>
                      </a:lnTo>
                      <a:lnTo>
                        <a:pt x="107" y="106"/>
                      </a:lnTo>
                      <a:lnTo>
                        <a:pt x="0" y="0"/>
                      </a:lnTo>
                      <a:lnTo>
                        <a:pt x="0" y="106"/>
                      </a:lnTo>
                      <a:close/>
                    </a:path>
                  </a:pathLst>
                </a:custGeom>
                <a:solidFill>
                  <a:srgbClr val="3E3E3E"/>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grpSp>
        </p:grpSp>
      </p:grpSp>
      <p:grpSp>
        <p:nvGrpSpPr>
          <p:cNvPr id="479" name="Group 478" descr="Diagram of the Zero Trust Model">
            <a:extLst>
              <a:ext uri="{FF2B5EF4-FFF2-40B4-BE49-F238E27FC236}">
                <a16:creationId xmlns:a16="http://schemas.microsoft.com/office/drawing/2014/main" id="{F475B3C1-8CDD-4A23-861B-3AFD2B5A4E3E}"/>
              </a:ext>
            </a:extLst>
          </p:cNvPr>
          <p:cNvGrpSpPr/>
          <p:nvPr/>
        </p:nvGrpSpPr>
        <p:grpSpPr>
          <a:xfrm>
            <a:off x="529627" y="6272655"/>
            <a:ext cx="2671496" cy="448491"/>
            <a:chOff x="846655" y="5847588"/>
            <a:chExt cx="4076053" cy="684290"/>
          </a:xfrm>
        </p:grpSpPr>
        <p:sp>
          <p:nvSpPr>
            <p:cNvPr id="480" name="TextBox 479">
              <a:extLst>
                <a:ext uri="{FF2B5EF4-FFF2-40B4-BE49-F238E27FC236}">
                  <a16:creationId xmlns:a16="http://schemas.microsoft.com/office/drawing/2014/main" id="{72CB41D8-9265-4D2F-AF03-E6F403C01316}"/>
                </a:ext>
              </a:extLst>
            </p:cNvPr>
            <p:cNvSpPr txBox="1"/>
            <p:nvPr/>
          </p:nvSpPr>
          <p:spPr>
            <a:xfrm>
              <a:off x="1424744" y="5921406"/>
              <a:ext cx="3497964" cy="610472"/>
            </a:xfrm>
            <a:prstGeom prst="rect">
              <a:avLst/>
            </a:prstGeom>
            <a:solidFill>
              <a:schemeClr val="bg1"/>
            </a:solidFill>
          </p:spPr>
          <p:txBody>
            <a:bodyPr wrap="square" lIns="18288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t>Signal</a:t>
              </a:r>
              <a:br>
                <a:rPr kumimoji="0" lang="en-US" sz="160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br>
              <a:r>
                <a:rPr kumimoji="0" lang="en-US" sz="1200" b="0" i="0"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to make an informed decision</a:t>
              </a:r>
            </a:p>
          </p:txBody>
        </p:sp>
        <p:grpSp>
          <p:nvGrpSpPr>
            <p:cNvPr id="481" name="Group 480">
              <a:extLst>
                <a:ext uri="{FF2B5EF4-FFF2-40B4-BE49-F238E27FC236}">
                  <a16:creationId xmlns:a16="http://schemas.microsoft.com/office/drawing/2014/main" id="{6D6DB8EB-7491-4222-830E-228F3B637866}"/>
                </a:ext>
              </a:extLst>
            </p:cNvPr>
            <p:cNvGrpSpPr/>
            <p:nvPr/>
          </p:nvGrpSpPr>
          <p:grpSpPr>
            <a:xfrm>
              <a:off x="846655" y="5847588"/>
              <a:ext cx="640080" cy="640080"/>
              <a:chOff x="529858" y="5558104"/>
              <a:chExt cx="812414" cy="812410"/>
            </a:xfrm>
          </p:grpSpPr>
          <p:sp>
            <p:nvSpPr>
              <p:cNvPr id="482" name="Oval 481">
                <a:extLst>
                  <a:ext uri="{FF2B5EF4-FFF2-40B4-BE49-F238E27FC236}">
                    <a16:creationId xmlns:a16="http://schemas.microsoft.com/office/drawing/2014/main" id="{0517EDB7-7BF7-4DA0-85D0-90B7726A5F6F}"/>
                  </a:ext>
                </a:extLst>
              </p:cNvPr>
              <p:cNvSpPr/>
              <p:nvPr/>
            </p:nvSpPr>
            <p:spPr bwMode="auto">
              <a:xfrm>
                <a:off x="529858" y="5558104"/>
                <a:ext cx="812414" cy="812410"/>
              </a:xfrm>
              <a:prstGeom prst="ellips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344"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Segoe UI"/>
                  <a:ea typeface="+mn-ea"/>
                  <a:cs typeface="+mn-cs"/>
                </a:endParaRPr>
              </a:p>
            </p:txBody>
          </p:sp>
          <p:grpSp>
            <p:nvGrpSpPr>
              <p:cNvPr id="483" name="Group 482">
                <a:extLst>
                  <a:ext uri="{FF2B5EF4-FFF2-40B4-BE49-F238E27FC236}">
                    <a16:creationId xmlns:a16="http://schemas.microsoft.com/office/drawing/2014/main" id="{2D2F8E9A-3CAD-4BD9-BE4E-9CABB21B357C}"/>
                  </a:ext>
                </a:extLst>
              </p:cNvPr>
              <p:cNvGrpSpPr/>
              <p:nvPr/>
            </p:nvGrpSpPr>
            <p:grpSpPr>
              <a:xfrm>
                <a:off x="673870" y="5746604"/>
                <a:ext cx="524389" cy="369332"/>
                <a:chOff x="1569824" y="2493431"/>
                <a:chExt cx="1534468" cy="1080738"/>
              </a:xfrm>
            </p:grpSpPr>
            <p:sp>
              <p:nvSpPr>
                <p:cNvPr id="484" name="Freeform: Shape 483">
                  <a:extLst>
                    <a:ext uri="{FF2B5EF4-FFF2-40B4-BE49-F238E27FC236}">
                      <a16:creationId xmlns:a16="http://schemas.microsoft.com/office/drawing/2014/main" id="{3CB9C7CD-B4B6-472E-9B5E-96C28CEB80B0}"/>
                    </a:ext>
                  </a:extLst>
                </p:cNvPr>
                <p:cNvSpPr/>
                <p:nvPr/>
              </p:nvSpPr>
              <p:spPr>
                <a:xfrm>
                  <a:off x="1739043" y="2493431"/>
                  <a:ext cx="1223653" cy="912741"/>
                </a:xfrm>
                <a:custGeom>
                  <a:avLst/>
                  <a:gdLst>
                    <a:gd name="connsiteX0" fmla="*/ 877641 w 928080"/>
                    <a:gd name="connsiteY0" fmla="*/ 700095 h 696060"/>
                    <a:gd name="connsiteX1" fmla="*/ 58509 w 928080"/>
                    <a:gd name="connsiteY1" fmla="*/ 700095 h 696060"/>
                    <a:gd name="connsiteX2" fmla="*/ 0 w 928080"/>
                    <a:gd name="connsiteY2" fmla="*/ 641586 h 696060"/>
                    <a:gd name="connsiteX3" fmla="*/ 0 w 928080"/>
                    <a:gd name="connsiteY3" fmla="*/ 58509 h 696060"/>
                    <a:gd name="connsiteX4" fmla="*/ 58509 w 928080"/>
                    <a:gd name="connsiteY4" fmla="*/ 0 h 696060"/>
                    <a:gd name="connsiteX5" fmla="*/ 877641 w 928080"/>
                    <a:gd name="connsiteY5" fmla="*/ 0 h 696060"/>
                    <a:gd name="connsiteX6" fmla="*/ 936150 w 928080"/>
                    <a:gd name="connsiteY6" fmla="*/ 58509 h 696060"/>
                    <a:gd name="connsiteX7" fmla="*/ 936150 w 928080"/>
                    <a:gd name="connsiteY7" fmla="*/ 641586 h 696060"/>
                    <a:gd name="connsiteX8" fmla="*/ 877641 w 928080"/>
                    <a:gd name="connsiteY8" fmla="*/ 700095 h 696060"/>
                    <a:gd name="connsiteX9" fmla="*/ 877641 w 928080"/>
                    <a:gd name="connsiteY9" fmla="*/ 700095 h 6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8080" h="696060">
                      <a:moveTo>
                        <a:pt x="877641" y="700095"/>
                      </a:moveTo>
                      <a:cubicBezTo>
                        <a:pt x="58509" y="700095"/>
                        <a:pt x="58509" y="700095"/>
                        <a:pt x="58509" y="700095"/>
                      </a:cubicBezTo>
                      <a:cubicBezTo>
                        <a:pt x="26228" y="700095"/>
                        <a:pt x="0" y="673867"/>
                        <a:pt x="0" y="641586"/>
                      </a:cubicBezTo>
                      <a:cubicBezTo>
                        <a:pt x="0" y="58509"/>
                        <a:pt x="0" y="58509"/>
                        <a:pt x="0" y="58509"/>
                      </a:cubicBezTo>
                      <a:cubicBezTo>
                        <a:pt x="0" y="26228"/>
                        <a:pt x="26228" y="0"/>
                        <a:pt x="58509" y="0"/>
                      </a:cubicBezTo>
                      <a:cubicBezTo>
                        <a:pt x="877641" y="0"/>
                        <a:pt x="877641" y="0"/>
                        <a:pt x="877641" y="0"/>
                      </a:cubicBezTo>
                      <a:cubicBezTo>
                        <a:pt x="909922" y="0"/>
                        <a:pt x="936150" y="26228"/>
                        <a:pt x="936150" y="58509"/>
                      </a:cubicBezTo>
                      <a:cubicBezTo>
                        <a:pt x="936150" y="641586"/>
                        <a:pt x="936150" y="641586"/>
                        <a:pt x="936150" y="641586"/>
                      </a:cubicBezTo>
                      <a:cubicBezTo>
                        <a:pt x="936150" y="674876"/>
                        <a:pt x="909922" y="700095"/>
                        <a:pt x="877641" y="700095"/>
                      </a:cubicBezTo>
                      <a:lnTo>
                        <a:pt x="877641" y="700095"/>
                      </a:lnTo>
                      <a:close/>
                    </a:path>
                  </a:pathLst>
                </a:custGeom>
                <a:solidFill>
                  <a:srgbClr val="3E3E3E"/>
                </a:solidFill>
                <a:ln w="10018" cap="flat">
                  <a:noFill/>
                  <a:prstDash val="solid"/>
                  <a:miter/>
                </a:ln>
              </p:spPr>
              <p:txBody>
                <a:bodyPr rtlCol="0" anchor="ct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Segoe UI"/>
                    <a:ea typeface="+mn-ea"/>
                    <a:cs typeface="+mn-cs"/>
                  </a:endParaRPr>
                </a:p>
              </p:txBody>
            </p:sp>
            <p:sp>
              <p:nvSpPr>
                <p:cNvPr id="486" name="Freeform: Shape 485">
                  <a:extLst>
                    <a:ext uri="{FF2B5EF4-FFF2-40B4-BE49-F238E27FC236}">
                      <a16:creationId xmlns:a16="http://schemas.microsoft.com/office/drawing/2014/main" id="{77F528A7-0F22-449E-88E0-2F93751C878D}"/>
                    </a:ext>
                  </a:extLst>
                </p:cNvPr>
                <p:cNvSpPr/>
                <p:nvPr/>
              </p:nvSpPr>
              <p:spPr>
                <a:xfrm>
                  <a:off x="1818847" y="2576769"/>
                  <a:ext cx="1077346" cy="687863"/>
                </a:xfrm>
                <a:custGeom>
                  <a:avLst/>
                  <a:gdLst>
                    <a:gd name="connsiteX0" fmla="*/ 819132 w 817114"/>
                    <a:gd name="connsiteY0" fmla="*/ 527594 h 524567"/>
                    <a:gd name="connsiteX1" fmla="*/ 0 w 817114"/>
                    <a:gd name="connsiteY1" fmla="*/ 527594 h 524567"/>
                    <a:gd name="connsiteX2" fmla="*/ 0 w 817114"/>
                    <a:gd name="connsiteY2" fmla="*/ 0 h 524567"/>
                    <a:gd name="connsiteX3" fmla="*/ 819132 w 817114"/>
                    <a:gd name="connsiteY3" fmla="*/ 0 h 524567"/>
                    <a:gd name="connsiteX4" fmla="*/ 819132 w 817114"/>
                    <a:gd name="connsiteY4" fmla="*/ 527594 h 52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114" h="524567">
                      <a:moveTo>
                        <a:pt x="819132" y="527594"/>
                      </a:moveTo>
                      <a:lnTo>
                        <a:pt x="0" y="527594"/>
                      </a:lnTo>
                      <a:lnTo>
                        <a:pt x="0" y="0"/>
                      </a:lnTo>
                      <a:lnTo>
                        <a:pt x="819132" y="0"/>
                      </a:lnTo>
                      <a:lnTo>
                        <a:pt x="819132" y="527594"/>
                      </a:lnTo>
                      <a:close/>
                    </a:path>
                  </a:pathLst>
                </a:custGeom>
                <a:solidFill>
                  <a:schemeClr val="bg1"/>
                </a:solidFill>
                <a:ln w="10018" cap="flat">
                  <a:noFill/>
                  <a:prstDash val="solid"/>
                  <a:miter/>
                </a:ln>
              </p:spPr>
              <p:txBody>
                <a:bodyPr rtlCol="0" anchor="ct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Segoe UI"/>
                    <a:ea typeface="+mn-ea"/>
                    <a:cs typeface="+mn-cs"/>
                  </a:endParaRPr>
                </a:p>
              </p:txBody>
            </p:sp>
            <p:sp>
              <p:nvSpPr>
                <p:cNvPr id="487" name="Freeform: Shape 486">
                  <a:extLst>
                    <a:ext uri="{FF2B5EF4-FFF2-40B4-BE49-F238E27FC236}">
                      <a16:creationId xmlns:a16="http://schemas.microsoft.com/office/drawing/2014/main" id="{FDB6D70E-D155-4877-85C6-24D287DE928E}"/>
                    </a:ext>
                  </a:extLst>
                </p:cNvPr>
                <p:cNvSpPr/>
                <p:nvPr/>
              </p:nvSpPr>
              <p:spPr>
                <a:xfrm>
                  <a:off x="1569824" y="3362519"/>
                  <a:ext cx="1534468" cy="211650"/>
                </a:xfrm>
                <a:custGeom>
                  <a:avLst/>
                  <a:gdLst>
                    <a:gd name="connsiteX0" fmla="*/ 1046654 w 1160100"/>
                    <a:gd name="connsiteY0" fmla="*/ 0 h 161405"/>
                    <a:gd name="connsiteX1" fmla="*/ 141776 w 1160100"/>
                    <a:gd name="connsiteY1" fmla="*/ 0 h 161405"/>
                    <a:gd name="connsiteX2" fmla="*/ 112522 w 1160100"/>
                    <a:gd name="connsiteY2" fmla="*/ 18158 h 161405"/>
                    <a:gd name="connsiteX3" fmla="*/ 3573 w 1160100"/>
                    <a:gd name="connsiteY3" fmla="*/ 115001 h 161405"/>
                    <a:gd name="connsiteX4" fmla="*/ 32828 w 1160100"/>
                    <a:gd name="connsiteY4" fmla="*/ 162414 h 161405"/>
                    <a:gd name="connsiteX5" fmla="*/ 1135427 w 1160100"/>
                    <a:gd name="connsiteY5" fmla="*/ 162414 h 161405"/>
                    <a:gd name="connsiteX6" fmla="*/ 1162664 w 1160100"/>
                    <a:gd name="connsiteY6" fmla="*/ 111975 h 161405"/>
                    <a:gd name="connsiteX7" fmla="*/ 1073892 w 1160100"/>
                    <a:gd name="connsiteY7" fmla="*/ 16141 h 161405"/>
                    <a:gd name="connsiteX8" fmla="*/ 1046654 w 1160100"/>
                    <a:gd name="connsiteY8" fmla="*/ 0 h 16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0100" h="161405">
                      <a:moveTo>
                        <a:pt x="1046654" y="0"/>
                      </a:moveTo>
                      <a:lnTo>
                        <a:pt x="141776" y="0"/>
                      </a:lnTo>
                      <a:cubicBezTo>
                        <a:pt x="129671" y="0"/>
                        <a:pt x="124627" y="8070"/>
                        <a:pt x="112522" y="18158"/>
                      </a:cubicBezTo>
                      <a:lnTo>
                        <a:pt x="3573" y="115001"/>
                      </a:lnTo>
                      <a:cubicBezTo>
                        <a:pt x="-7524" y="137194"/>
                        <a:pt x="8617" y="162414"/>
                        <a:pt x="32828" y="162414"/>
                      </a:cubicBezTo>
                      <a:lnTo>
                        <a:pt x="1135427" y="162414"/>
                      </a:lnTo>
                      <a:cubicBezTo>
                        <a:pt x="1161656" y="162414"/>
                        <a:pt x="1176787" y="134168"/>
                        <a:pt x="1162664" y="111975"/>
                      </a:cubicBezTo>
                      <a:lnTo>
                        <a:pt x="1073892" y="16141"/>
                      </a:lnTo>
                      <a:cubicBezTo>
                        <a:pt x="1064813" y="6053"/>
                        <a:pt x="1057751" y="0"/>
                        <a:pt x="1046654" y="0"/>
                      </a:cubicBezTo>
                      <a:close/>
                    </a:path>
                  </a:pathLst>
                </a:custGeom>
                <a:solidFill>
                  <a:srgbClr val="3E3E3E"/>
                </a:solidFill>
                <a:ln w="10018" cap="flat">
                  <a:noFill/>
                  <a:prstDash val="solid"/>
                  <a:miter/>
                </a:ln>
              </p:spPr>
              <p:txBody>
                <a:bodyPr rtlCol="0" anchor="ct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Segoe UI"/>
                    <a:ea typeface="+mn-ea"/>
                    <a:cs typeface="+mn-cs"/>
                  </a:endParaRPr>
                </a:p>
              </p:txBody>
            </p:sp>
          </p:grpSp>
        </p:grpSp>
      </p:grpSp>
      <p:cxnSp>
        <p:nvCxnSpPr>
          <p:cNvPr id="502" name="Straight Connector 501" descr="Diagram of the Zero Trust Model">
            <a:extLst>
              <a:ext uri="{FF2B5EF4-FFF2-40B4-BE49-F238E27FC236}">
                <a16:creationId xmlns:a16="http://schemas.microsoft.com/office/drawing/2014/main" id="{6F605C24-EF57-4B8A-93F1-36D75A3ADE69}"/>
              </a:ext>
            </a:extLst>
          </p:cNvPr>
          <p:cNvCxnSpPr>
            <a:cxnSpLocks/>
          </p:cNvCxnSpPr>
          <p:nvPr/>
        </p:nvCxnSpPr>
        <p:spPr>
          <a:xfrm>
            <a:off x="420557" y="6145807"/>
            <a:ext cx="3599391" cy="0"/>
          </a:xfrm>
          <a:prstGeom prst="line">
            <a:avLst/>
          </a:prstGeom>
          <a:ln w="381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05" name="Straight Connector 504" descr="Diagram of the Zero Trust Model">
            <a:extLst>
              <a:ext uri="{FF2B5EF4-FFF2-40B4-BE49-F238E27FC236}">
                <a16:creationId xmlns:a16="http://schemas.microsoft.com/office/drawing/2014/main" id="{497D0870-2DC5-4FEA-B1EC-34C8604620A7}"/>
              </a:ext>
            </a:extLst>
          </p:cNvPr>
          <p:cNvCxnSpPr>
            <a:cxnSpLocks/>
          </p:cNvCxnSpPr>
          <p:nvPr/>
        </p:nvCxnSpPr>
        <p:spPr>
          <a:xfrm>
            <a:off x="4355309" y="6145807"/>
            <a:ext cx="2955925" cy="0"/>
          </a:xfrm>
          <a:prstGeom prst="line">
            <a:avLst/>
          </a:prstGeom>
          <a:ln w="38100">
            <a:solidFill>
              <a:schemeClr val="accent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506" name="Group 505" descr="Diagram of the Zero Trust Model">
            <a:extLst>
              <a:ext uri="{FF2B5EF4-FFF2-40B4-BE49-F238E27FC236}">
                <a16:creationId xmlns:a16="http://schemas.microsoft.com/office/drawing/2014/main" id="{976C14E7-AA4B-4243-9836-F99547D167C1}"/>
              </a:ext>
            </a:extLst>
          </p:cNvPr>
          <p:cNvGrpSpPr/>
          <p:nvPr/>
        </p:nvGrpSpPr>
        <p:grpSpPr>
          <a:xfrm>
            <a:off x="7847938" y="6283415"/>
            <a:ext cx="3154764" cy="419516"/>
            <a:chOff x="8874272" y="5847588"/>
            <a:chExt cx="4813407" cy="640080"/>
          </a:xfrm>
        </p:grpSpPr>
        <p:sp>
          <p:nvSpPr>
            <p:cNvPr id="507" name="TextBox 506">
              <a:extLst>
                <a:ext uri="{FF2B5EF4-FFF2-40B4-BE49-F238E27FC236}">
                  <a16:creationId xmlns:a16="http://schemas.microsoft.com/office/drawing/2014/main" id="{628A84CD-8FBE-4411-A110-1DC287D57F57}"/>
                </a:ext>
              </a:extLst>
            </p:cNvPr>
            <p:cNvSpPr txBox="1"/>
            <p:nvPr/>
          </p:nvSpPr>
          <p:spPr>
            <a:xfrm>
              <a:off x="9401719" y="5870368"/>
              <a:ext cx="4285960" cy="610471"/>
            </a:xfrm>
            <a:prstGeom prst="rect">
              <a:avLst/>
            </a:prstGeom>
            <a:solidFill>
              <a:schemeClr val="bg1"/>
            </a:solidFill>
          </p:spPr>
          <p:txBody>
            <a:bodyPr wrap="square" lIns="18288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243A5E"/>
                      </a:gs>
                      <a:gs pos="100000">
                        <a:srgbClr val="243A5E"/>
                      </a:gs>
                    </a:gsLst>
                    <a:lin ang="5400000" scaled="0"/>
                  </a:gradFill>
                  <a:effectLst/>
                  <a:uLnTx/>
                  <a:uFillTx/>
                  <a:latin typeface="Segoe UI Semibold"/>
                  <a:ea typeface="+mn-ea"/>
                  <a:cs typeface="+mn-cs"/>
                </a:rPr>
                <a:t>Enablement and Enforcement</a:t>
              </a:r>
              <a:br>
                <a:rPr kumimoji="0" lang="en-US" sz="16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rPr>
              </a:br>
              <a:r>
                <a:rPr kumimoji="0" lang="en-US" sz="1200" b="0" i="0" u="none" strike="noStrike" kern="1200" cap="none" spc="0" normalizeH="0" baseline="0" noProof="0">
                  <a:ln>
                    <a:noFill/>
                  </a:ln>
                  <a:gradFill>
                    <a:gsLst>
                      <a:gs pos="0">
                        <a:srgbClr val="000000"/>
                      </a:gs>
                      <a:gs pos="100000">
                        <a:srgbClr val="000000"/>
                      </a:gs>
                    </a:gsLst>
                    <a:lin ang="5400000" scaled="0"/>
                  </a:gradFill>
                  <a:effectLst/>
                  <a:uLnTx/>
                  <a:uFillTx/>
                  <a:latin typeface="Segoe UI"/>
                  <a:ea typeface="+mn-ea"/>
                  <a:cs typeface="+mn-cs"/>
                </a:rPr>
                <a:t>of policy across resources</a:t>
              </a:r>
            </a:p>
          </p:txBody>
        </p:sp>
        <p:grpSp>
          <p:nvGrpSpPr>
            <p:cNvPr id="508" name="Group 507">
              <a:extLst>
                <a:ext uri="{FF2B5EF4-FFF2-40B4-BE49-F238E27FC236}">
                  <a16:creationId xmlns:a16="http://schemas.microsoft.com/office/drawing/2014/main" id="{F32CA2C1-BB16-4B04-9F58-482EE5B2C576}"/>
                </a:ext>
              </a:extLst>
            </p:cNvPr>
            <p:cNvGrpSpPr/>
            <p:nvPr/>
          </p:nvGrpSpPr>
          <p:grpSpPr>
            <a:xfrm>
              <a:off x="8874272" y="5847588"/>
              <a:ext cx="640080" cy="640080"/>
              <a:chOff x="8564293" y="6421758"/>
              <a:chExt cx="812414" cy="812410"/>
            </a:xfrm>
          </p:grpSpPr>
          <p:sp>
            <p:nvSpPr>
              <p:cNvPr id="509" name="Oval 508">
                <a:extLst>
                  <a:ext uri="{FF2B5EF4-FFF2-40B4-BE49-F238E27FC236}">
                    <a16:creationId xmlns:a16="http://schemas.microsoft.com/office/drawing/2014/main" id="{C2635100-41C2-4D0C-8D7B-F8695A5FBC26}"/>
                  </a:ext>
                </a:extLst>
              </p:cNvPr>
              <p:cNvSpPr/>
              <p:nvPr/>
            </p:nvSpPr>
            <p:spPr bwMode="auto">
              <a:xfrm>
                <a:off x="8564293" y="6421758"/>
                <a:ext cx="812414" cy="812410"/>
              </a:xfrm>
              <a:prstGeom prst="ellips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344"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Segoe UI"/>
                  <a:ea typeface="+mn-ea"/>
                  <a:cs typeface="+mn-cs"/>
                </a:endParaRPr>
              </a:p>
            </p:txBody>
          </p:sp>
          <p:sp>
            <p:nvSpPr>
              <p:cNvPr id="510" name="Freeform 13">
                <a:extLst>
                  <a:ext uri="{FF2B5EF4-FFF2-40B4-BE49-F238E27FC236}">
                    <a16:creationId xmlns:a16="http://schemas.microsoft.com/office/drawing/2014/main" id="{95F4ACE0-4879-4D0B-B5BB-CE2786B9BC2A}"/>
                  </a:ext>
                </a:extLst>
              </p:cNvPr>
              <p:cNvSpPr>
                <a:spLocks/>
              </p:cNvSpPr>
              <p:nvPr/>
            </p:nvSpPr>
            <p:spPr bwMode="auto">
              <a:xfrm>
                <a:off x="8749484" y="6597456"/>
                <a:ext cx="442033" cy="461015"/>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rgbClr val="3E3E3E"/>
              </a:solidFill>
              <a:ln w="41275">
                <a:solidFill>
                  <a:schemeClr val="bg1"/>
                </a:solid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488" name="Group 4">
            <a:extLst>
              <a:ext uri="{FF2B5EF4-FFF2-40B4-BE49-F238E27FC236}">
                <a16:creationId xmlns:a16="http://schemas.microsoft.com/office/drawing/2014/main" id="{522C7DE2-5E91-42C7-B00B-4ADEF0C5C819}"/>
              </a:ext>
            </a:extLst>
          </p:cNvPr>
          <p:cNvGrpSpPr>
            <a:grpSpLocks noChangeAspect="1"/>
          </p:cNvGrpSpPr>
          <p:nvPr/>
        </p:nvGrpSpPr>
        <p:grpSpPr bwMode="auto">
          <a:xfrm>
            <a:off x="648870" y="3277717"/>
            <a:ext cx="454025" cy="454025"/>
            <a:chOff x="380" y="3325"/>
            <a:chExt cx="286" cy="286"/>
          </a:xfrm>
          <a:solidFill>
            <a:schemeClr val="accent2"/>
          </a:solidFill>
        </p:grpSpPr>
        <p:sp>
          <p:nvSpPr>
            <p:cNvPr id="489" name="Freeform 5">
              <a:extLst>
                <a:ext uri="{FF2B5EF4-FFF2-40B4-BE49-F238E27FC236}">
                  <a16:creationId xmlns:a16="http://schemas.microsoft.com/office/drawing/2014/main" id="{C7D2FC19-3D4F-40AB-AF7E-3BE3FBF080DB}"/>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92" name="Oval 6">
              <a:extLst>
                <a:ext uri="{FF2B5EF4-FFF2-40B4-BE49-F238E27FC236}">
                  <a16:creationId xmlns:a16="http://schemas.microsoft.com/office/drawing/2014/main" id="{8377BEC0-1704-40FD-A24B-26FCD6494065}"/>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96" name="Oval 7">
              <a:extLst>
                <a:ext uri="{FF2B5EF4-FFF2-40B4-BE49-F238E27FC236}">
                  <a16:creationId xmlns:a16="http://schemas.microsoft.com/office/drawing/2014/main" id="{7557DE33-B677-4DDB-8B75-89D263805D2E}"/>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97" name="Oval 8">
              <a:extLst>
                <a:ext uri="{FF2B5EF4-FFF2-40B4-BE49-F238E27FC236}">
                  <a16:creationId xmlns:a16="http://schemas.microsoft.com/office/drawing/2014/main" id="{E49F74CC-4CD8-4D64-83B3-82CE6C65312E}"/>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98" name="Oval 9">
              <a:extLst>
                <a:ext uri="{FF2B5EF4-FFF2-40B4-BE49-F238E27FC236}">
                  <a16:creationId xmlns:a16="http://schemas.microsoft.com/office/drawing/2014/main" id="{23AA7430-3E50-4D15-9E6F-1B21832A5E87}"/>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99" name="Oval 10">
              <a:extLst>
                <a:ext uri="{FF2B5EF4-FFF2-40B4-BE49-F238E27FC236}">
                  <a16:creationId xmlns:a16="http://schemas.microsoft.com/office/drawing/2014/main" id="{35E64121-2CFF-4E60-AACE-33E1A63E2E02}"/>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500" name="Oval 11">
              <a:extLst>
                <a:ext uri="{FF2B5EF4-FFF2-40B4-BE49-F238E27FC236}">
                  <a16:creationId xmlns:a16="http://schemas.microsoft.com/office/drawing/2014/main" id="{839B42B4-1CF7-4389-8339-6E139FE4A67F}"/>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501" name="Oval 12">
              <a:extLst>
                <a:ext uri="{FF2B5EF4-FFF2-40B4-BE49-F238E27FC236}">
                  <a16:creationId xmlns:a16="http://schemas.microsoft.com/office/drawing/2014/main" id="{8CAF545F-0830-4A85-8F87-0D8C36862FAE}"/>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sp>
        <p:nvSpPr>
          <p:cNvPr id="593" name="Rectangle 592">
            <a:extLst>
              <a:ext uri="{FF2B5EF4-FFF2-40B4-BE49-F238E27FC236}">
                <a16:creationId xmlns:a16="http://schemas.microsoft.com/office/drawing/2014/main" id="{32E28DB4-8DB4-4C9B-ABFB-3AE75AC40DC5}"/>
              </a:ext>
            </a:extLst>
          </p:cNvPr>
          <p:cNvSpPr/>
          <p:nvPr/>
        </p:nvSpPr>
        <p:spPr>
          <a:xfrm>
            <a:off x="1128529" y="3346568"/>
            <a:ext cx="2440370" cy="276999"/>
          </a:xfrm>
          <a:prstGeom prst="rect">
            <a:avLst/>
          </a:prstGeom>
        </p:spPr>
        <p:txBody>
          <a:bodyPr wrap="square">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0">
                      <a:srgbClr val="243A5E"/>
                    </a:gs>
                    <a:gs pos="100000">
                      <a:srgbClr val="243A5E"/>
                    </a:gs>
                  </a:gsLst>
                  <a:lin ang="5400000" scaled="0"/>
                </a:gradFill>
                <a:effectLst/>
                <a:uLnTx/>
                <a:uFillTx/>
                <a:latin typeface="Segoe UI Semibold"/>
                <a:ea typeface="+mn-ea"/>
                <a:cs typeface="Segoe UI" panose="020B0502040204020203" pitchFamily="34" charset="0"/>
              </a:rPr>
              <a:t>Integrated Threat Intelligence</a:t>
            </a:r>
          </a:p>
        </p:txBody>
      </p:sp>
      <p:grpSp>
        <p:nvGrpSpPr>
          <p:cNvPr id="595" name="Group 594" descr="Diagram of the Zero Trust Model">
            <a:extLst>
              <a:ext uri="{FF2B5EF4-FFF2-40B4-BE49-F238E27FC236}">
                <a16:creationId xmlns:a16="http://schemas.microsoft.com/office/drawing/2014/main" id="{64057DD5-4025-47D1-B979-04AEF084CFEF}"/>
              </a:ext>
            </a:extLst>
          </p:cNvPr>
          <p:cNvGrpSpPr/>
          <p:nvPr/>
        </p:nvGrpSpPr>
        <p:grpSpPr>
          <a:xfrm>
            <a:off x="4453552" y="2454647"/>
            <a:ext cx="2035922" cy="2035922"/>
            <a:chOff x="4730870" y="2532601"/>
            <a:chExt cx="2035922" cy="2035922"/>
          </a:xfrm>
        </p:grpSpPr>
        <p:sp>
          <p:nvSpPr>
            <p:cNvPr id="596" name="Oval 595">
              <a:extLst>
                <a:ext uri="{FF2B5EF4-FFF2-40B4-BE49-F238E27FC236}">
                  <a16:creationId xmlns:a16="http://schemas.microsoft.com/office/drawing/2014/main" id="{A702160B-C7B8-4AFD-AF9B-F9A83513C495}"/>
                </a:ext>
              </a:extLst>
            </p:cNvPr>
            <p:cNvSpPr/>
            <p:nvPr/>
          </p:nvSpPr>
          <p:spPr>
            <a:xfrm>
              <a:off x="4730870" y="2532601"/>
              <a:ext cx="2035922" cy="2035922"/>
            </a:xfrm>
            <a:prstGeom prst="ellipse">
              <a:avLst/>
            </a:prstGeom>
            <a:solidFill>
              <a:schemeClr val="accent1">
                <a:lumMod val="75000"/>
              </a:schemeClr>
            </a:solidFill>
            <a:ln w="38100">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228600" rIns="0" bIns="146304" numCol="1" spcCol="0" rtlCol="0" fromWordArt="0" anchor="ctr" anchorCtr="0" forceAA="0" compatLnSpc="1">
              <a:prstTxWarp prst="textNoShape">
                <a:avLst/>
              </a:prstTxWarp>
              <a:noAutofit/>
            </a:bodyPr>
            <a:lstStyle/>
            <a:p>
              <a:pPr marL="0" marR="0" lvl="0" indent="0" algn="ctr" defTabSz="914344" rtl="0" eaLnBrk="1" fontAlgn="base" latinLnBrk="0" hangingPunct="1">
                <a:lnSpc>
                  <a:spcPct val="9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Segoe UI"/>
                  <a:ea typeface="+mn-ea"/>
                  <a:cs typeface="+mn-cs"/>
                </a:rPr>
                <a:t>Security Policy Engine</a:t>
              </a:r>
            </a:p>
          </p:txBody>
        </p:sp>
        <p:grpSp>
          <p:nvGrpSpPr>
            <p:cNvPr id="597" name="Group 596">
              <a:extLst>
                <a:ext uri="{FF2B5EF4-FFF2-40B4-BE49-F238E27FC236}">
                  <a16:creationId xmlns:a16="http://schemas.microsoft.com/office/drawing/2014/main" id="{E6587D1F-6F2F-4DB5-B903-26754C96627A}"/>
                </a:ext>
              </a:extLst>
            </p:cNvPr>
            <p:cNvGrpSpPr/>
            <p:nvPr/>
          </p:nvGrpSpPr>
          <p:grpSpPr>
            <a:xfrm>
              <a:off x="5477376" y="2820620"/>
              <a:ext cx="716814" cy="328712"/>
              <a:chOff x="4603038" y="2755305"/>
              <a:chExt cx="1278249" cy="586170"/>
            </a:xfrm>
          </p:grpSpPr>
          <p:sp>
            <p:nvSpPr>
              <p:cNvPr id="607" name="Flowchart: Decision 606">
                <a:extLst>
                  <a:ext uri="{FF2B5EF4-FFF2-40B4-BE49-F238E27FC236}">
                    <a16:creationId xmlns:a16="http://schemas.microsoft.com/office/drawing/2014/main" id="{12D04DAB-DEAB-4E14-AF73-026542E561DD}"/>
                  </a:ext>
                </a:extLst>
              </p:cNvPr>
              <p:cNvSpPr/>
              <p:nvPr/>
            </p:nvSpPr>
            <p:spPr bwMode="auto">
              <a:xfrm>
                <a:off x="4603038" y="2755305"/>
                <a:ext cx="874087" cy="586170"/>
              </a:xfrm>
              <a:prstGeom prst="flowChartDecision">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16" name="Straight Arrow Connector 615">
                <a:extLst>
                  <a:ext uri="{FF2B5EF4-FFF2-40B4-BE49-F238E27FC236}">
                    <a16:creationId xmlns:a16="http://schemas.microsoft.com/office/drawing/2014/main" id="{3DFAEF09-7258-4E1E-9487-D0AFF25163B6}"/>
                  </a:ext>
                </a:extLst>
              </p:cNvPr>
              <p:cNvCxnSpPr>
                <a:cxnSpLocks/>
              </p:cNvCxnSpPr>
              <p:nvPr/>
            </p:nvCxnSpPr>
            <p:spPr>
              <a:xfrm>
                <a:off x="5458164" y="3048390"/>
                <a:ext cx="423123" cy="0"/>
              </a:xfrm>
              <a:prstGeom prst="straightConnector1">
                <a:avLst/>
              </a:prstGeom>
              <a:noFill/>
              <a:ln w="28575">
                <a:solidFill>
                  <a:schemeClr val="bg1"/>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cxnSp>
          <p:sp>
            <p:nvSpPr>
              <p:cNvPr id="617" name="Rectangle 616">
                <a:extLst>
                  <a:ext uri="{FF2B5EF4-FFF2-40B4-BE49-F238E27FC236}">
                    <a16:creationId xmlns:a16="http://schemas.microsoft.com/office/drawing/2014/main" id="{F041D2E9-7DA0-4DD7-A911-062D8CA66317}"/>
                  </a:ext>
                </a:extLst>
              </p:cNvPr>
              <p:cNvSpPr/>
              <p:nvPr/>
            </p:nvSpPr>
            <p:spPr bwMode="auto">
              <a:xfrm>
                <a:off x="4945912" y="3027417"/>
                <a:ext cx="290368" cy="457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18" name="Group 617">
                <a:extLst>
                  <a:ext uri="{FF2B5EF4-FFF2-40B4-BE49-F238E27FC236}">
                    <a16:creationId xmlns:a16="http://schemas.microsoft.com/office/drawing/2014/main" id="{0272F110-E2A7-47CA-99CA-B64F6FADFE25}"/>
                  </a:ext>
                </a:extLst>
              </p:cNvPr>
              <p:cNvGrpSpPr/>
              <p:nvPr/>
            </p:nvGrpSpPr>
            <p:grpSpPr>
              <a:xfrm>
                <a:off x="4945912" y="2948513"/>
                <a:ext cx="246315" cy="202203"/>
                <a:chOff x="4919039" y="2921500"/>
                <a:chExt cx="318420" cy="202203"/>
              </a:xfrm>
            </p:grpSpPr>
            <p:sp>
              <p:nvSpPr>
                <p:cNvPr id="626" name="Rectangle 625">
                  <a:extLst>
                    <a:ext uri="{FF2B5EF4-FFF2-40B4-BE49-F238E27FC236}">
                      <a16:creationId xmlns:a16="http://schemas.microsoft.com/office/drawing/2014/main" id="{DB94FEBD-DF7B-4CE6-B39E-AE2148BF1127}"/>
                    </a:ext>
                  </a:extLst>
                </p:cNvPr>
                <p:cNvSpPr/>
                <p:nvPr/>
              </p:nvSpPr>
              <p:spPr bwMode="auto">
                <a:xfrm>
                  <a:off x="4919044" y="2921500"/>
                  <a:ext cx="290365" cy="457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27" name="Rectangle 626">
                  <a:extLst>
                    <a:ext uri="{FF2B5EF4-FFF2-40B4-BE49-F238E27FC236}">
                      <a16:creationId xmlns:a16="http://schemas.microsoft.com/office/drawing/2014/main" id="{598C1ED5-85E2-4455-AB2F-253688B86067}"/>
                    </a:ext>
                  </a:extLst>
                </p:cNvPr>
                <p:cNvSpPr/>
                <p:nvPr/>
              </p:nvSpPr>
              <p:spPr bwMode="auto">
                <a:xfrm>
                  <a:off x="4919039" y="3077984"/>
                  <a:ext cx="318420" cy="457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619" name="Oval 618">
                <a:extLst>
                  <a:ext uri="{FF2B5EF4-FFF2-40B4-BE49-F238E27FC236}">
                    <a16:creationId xmlns:a16="http://schemas.microsoft.com/office/drawing/2014/main" id="{68DFC07F-9C58-4E09-8EEE-500C4ABBEE0A}"/>
                  </a:ext>
                </a:extLst>
              </p:cNvPr>
              <p:cNvSpPr/>
              <p:nvPr/>
            </p:nvSpPr>
            <p:spPr bwMode="auto">
              <a:xfrm>
                <a:off x="4867499" y="2949025"/>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24" name="Oval 623">
                <a:extLst>
                  <a:ext uri="{FF2B5EF4-FFF2-40B4-BE49-F238E27FC236}">
                    <a16:creationId xmlns:a16="http://schemas.microsoft.com/office/drawing/2014/main" id="{90DB3655-421E-49A2-80A1-70DA4CE5E6B3}"/>
                  </a:ext>
                </a:extLst>
              </p:cNvPr>
              <p:cNvSpPr/>
              <p:nvPr/>
            </p:nvSpPr>
            <p:spPr bwMode="auto">
              <a:xfrm>
                <a:off x="4869577" y="3109444"/>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25" name="Oval 624">
                <a:extLst>
                  <a:ext uri="{FF2B5EF4-FFF2-40B4-BE49-F238E27FC236}">
                    <a16:creationId xmlns:a16="http://schemas.microsoft.com/office/drawing/2014/main" id="{1A3B2725-D154-4CB5-A742-7563D2125F0F}"/>
                  </a:ext>
                </a:extLst>
              </p:cNvPr>
              <p:cNvSpPr/>
              <p:nvPr/>
            </p:nvSpPr>
            <p:spPr bwMode="auto">
              <a:xfrm>
                <a:off x="4869577" y="3026305"/>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628" name="Group 627" descr="Diagram of the Zero Trust Model">
            <a:extLst>
              <a:ext uri="{FF2B5EF4-FFF2-40B4-BE49-F238E27FC236}">
                <a16:creationId xmlns:a16="http://schemas.microsoft.com/office/drawing/2014/main" id="{7D85DBA6-C45E-43DE-8481-74B737B3F5F9}"/>
              </a:ext>
            </a:extLst>
          </p:cNvPr>
          <p:cNvGrpSpPr/>
          <p:nvPr/>
        </p:nvGrpSpPr>
        <p:grpSpPr>
          <a:xfrm>
            <a:off x="4340120" y="1323400"/>
            <a:ext cx="1956340" cy="1034515"/>
            <a:chOff x="4723677" y="1403157"/>
            <a:chExt cx="1956340" cy="1034515"/>
          </a:xfrm>
        </p:grpSpPr>
        <p:grpSp>
          <p:nvGrpSpPr>
            <p:cNvPr id="629" name="Group 628">
              <a:extLst>
                <a:ext uri="{FF2B5EF4-FFF2-40B4-BE49-F238E27FC236}">
                  <a16:creationId xmlns:a16="http://schemas.microsoft.com/office/drawing/2014/main" id="{584AFCB4-554D-42D6-AB9E-4D0E15829D85}"/>
                </a:ext>
              </a:extLst>
            </p:cNvPr>
            <p:cNvGrpSpPr/>
            <p:nvPr/>
          </p:nvGrpSpPr>
          <p:grpSpPr>
            <a:xfrm>
              <a:off x="4723677" y="1513361"/>
              <a:ext cx="1136825" cy="924311"/>
              <a:chOff x="4723677" y="1513361"/>
              <a:chExt cx="1136825" cy="924311"/>
            </a:xfrm>
          </p:grpSpPr>
          <p:pic>
            <p:nvPicPr>
              <p:cNvPr id="632" name="Graphic 631" descr="Line arrow: Slight curve">
                <a:extLst>
                  <a:ext uri="{FF2B5EF4-FFF2-40B4-BE49-F238E27FC236}">
                    <a16:creationId xmlns:a16="http://schemas.microsoft.com/office/drawing/2014/main" id="{7D869A2E-C0F2-4A6A-9925-029ACE94848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723677" y="1513361"/>
                <a:ext cx="181356" cy="181356"/>
              </a:xfrm>
              <a:prstGeom prst="rect">
                <a:avLst/>
              </a:prstGeom>
            </p:spPr>
          </p:pic>
          <p:cxnSp>
            <p:nvCxnSpPr>
              <p:cNvPr id="633" name="Connector: Elbow 632">
                <a:extLst>
                  <a:ext uri="{FF2B5EF4-FFF2-40B4-BE49-F238E27FC236}">
                    <a16:creationId xmlns:a16="http://schemas.microsoft.com/office/drawing/2014/main" id="{8088CAD7-1C65-4443-92A4-1E8F2CFD7722}"/>
                  </a:ext>
                </a:extLst>
              </p:cNvPr>
              <p:cNvCxnSpPr>
                <a:cxnSpLocks/>
              </p:cNvCxnSpPr>
              <p:nvPr/>
            </p:nvCxnSpPr>
            <p:spPr>
              <a:xfrm rot="16200000" flipH="1">
                <a:off x="5683566" y="2260737"/>
                <a:ext cx="353871" cy="0"/>
              </a:xfrm>
              <a:prstGeom prst="bentConnector3">
                <a:avLst>
                  <a:gd name="adj1" fmla="val 4780"/>
                </a:avLst>
              </a:prstGeom>
              <a:ln w="25400">
                <a:solidFill>
                  <a:schemeClr val="tx1"/>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grpSp>
        <p:sp>
          <p:nvSpPr>
            <p:cNvPr id="630" name="Freeform 124">
              <a:extLst>
                <a:ext uri="{FF2B5EF4-FFF2-40B4-BE49-F238E27FC236}">
                  <a16:creationId xmlns:a16="http://schemas.microsoft.com/office/drawing/2014/main" id="{E80BA124-A5B0-46BD-9A3A-B8E974DCF327}"/>
                </a:ext>
              </a:extLst>
            </p:cNvPr>
            <p:cNvSpPr>
              <a:spLocks noEditPoints="1"/>
            </p:cNvSpPr>
            <p:nvPr/>
          </p:nvSpPr>
          <p:spPr bwMode="auto">
            <a:xfrm>
              <a:off x="5725246" y="1708101"/>
              <a:ext cx="270510" cy="314325"/>
            </a:xfrm>
            <a:custGeom>
              <a:avLst/>
              <a:gdLst>
                <a:gd name="T0" fmla="*/ 200 w 228"/>
                <a:gd name="T1" fmla="*/ 134 h 267"/>
                <a:gd name="T2" fmla="*/ 200 w 228"/>
                <a:gd name="T3" fmla="*/ 134 h 267"/>
                <a:gd name="T4" fmla="*/ 27 w 228"/>
                <a:gd name="T5" fmla="*/ 134 h 267"/>
                <a:gd name="T6" fmla="*/ 27 w 228"/>
                <a:gd name="T7" fmla="*/ 107 h 267"/>
                <a:gd name="T8" fmla="*/ 200 w 228"/>
                <a:gd name="T9" fmla="*/ 107 h 267"/>
                <a:gd name="T10" fmla="*/ 200 w 228"/>
                <a:gd name="T11" fmla="*/ 134 h 267"/>
                <a:gd name="T12" fmla="*/ 200 w 228"/>
                <a:gd name="T13" fmla="*/ 187 h 267"/>
                <a:gd name="T14" fmla="*/ 200 w 228"/>
                <a:gd name="T15" fmla="*/ 187 h 267"/>
                <a:gd name="T16" fmla="*/ 27 w 228"/>
                <a:gd name="T17" fmla="*/ 187 h 267"/>
                <a:gd name="T18" fmla="*/ 27 w 228"/>
                <a:gd name="T19" fmla="*/ 160 h 267"/>
                <a:gd name="T20" fmla="*/ 200 w 228"/>
                <a:gd name="T21" fmla="*/ 160 h 267"/>
                <a:gd name="T22" fmla="*/ 200 w 228"/>
                <a:gd name="T23" fmla="*/ 187 h 267"/>
                <a:gd name="T24" fmla="*/ 200 w 228"/>
                <a:gd name="T25" fmla="*/ 240 h 267"/>
                <a:gd name="T26" fmla="*/ 200 w 228"/>
                <a:gd name="T27" fmla="*/ 240 h 267"/>
                <a:gd name="T28" fmla="*/ 27 w 228"/>
                <a:gd name="T29" fmla="*/ 240 h 267"/>
                <a:gd name="T30" fmla="*/ 27 w 228"/>
                <a:gd name="T31" fmla="*/ 213 h 267"/>
                <a:gd name="T32" fmla="*/ 200 w 228"/>
                <a:gd name="T33" fmla="*/ 213 h 267"/>
                <a:gd name="T34" fmla="*/ 200 w 228"/>
                <a:gd name="T35" fmla="*/ 240 h 267"/>
                <a:gd name="T36" fmla="*/ 27 w 228"/>
                <a:gd name="T37" fmla="*/ 54 h 267"/>
                <a:gd name="T38" fmla="*/ 27 w 228"/>
                <a:gd name="T39" fmla="*/ 54 h 267"/>
                <a:gd name="T40" fmla="*/ 94 w 228"/>
                <a:gd name="T41" fmla="*/ 54 h 267"/>
                <a:gd name="T42" fmla="*/ 94 w 228"/>
                <a:gd name="T43" fmla="*/ 80 h 267"/>
                <a:gd name="T44" fmla="*/ 27 w 228"/>
                <a:gd name="T45" fmla="*/ 80 h 267"/>
                <a:gd name="T46" fmla="*/ 27 w 228"/>
                <a:gd name="T47" fmla="*/ 54 h 267"/>
                <a:gd name="T48" fmla="*/ 212 w 228"/>
                <a:gd name="T49" fmla="*/ 0 h 267"/>
                <a:gd name="T50" fmla="*/ 212 w 228"/>
                <a:gd name="T51" fmla="*/ 0 h 267"/>
                <a:gd name="T52" fmla="*/ 93 w 228"/>
                <a:gd name="T53" fmla="*/ 0 h 267"/>
                <a:gd name="T54" fmla="*/ 0 w 228"/>
                <a:gd name="T55" fmla="*/ 0 h 267"/>
                <a:gd name="T56" fmla="*/ 0 w 228"/>
                <a:gd name="T57" fmla="*/ 267 h 267"/>
                <a:gd name="T58" fmla="*/ 225 w 228"/>
                <a:gd name="T59" fmla="*/ 267 h 267"/>
                <a:gd name="T60" fmla="*/ 228 w 228"/>
                <a:gd name="T61" fmla="*/ 16 h 267"/>
                <a:gd name="T62" fmla="*/ 212 w 228"/>
                <a:gd name="T6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8" h="267">
                  <a:moveTo>
                    <a:pt x="200" y="134"/>
                  </a:moveTo>
                  <a:lnTo>
                    <a:pt x="200" y="134"/>
                  </a:lnTo>
                  <a:lnTo>
                    <a:pt x="27" y="134"/>
                  </a:lnTo>
                  <a:lnTo>
                    <a:pt x="27" y="107"/>
                  </a:lnTo>
                  <a:lnTo>
                    <a:pt x="200" y="107"/>
                  </a:lnTo>
                  <a:lnTo>
                    <a:pt x="200" y="134"/>
                  </a:lnTo>
                  <a:close/>
                  <a:moveTo>
                    <a:pt x="200" y="187"/>
                  </a:moveTo>
                  <a:lnTo>
                    <a:pt x="200" y="187"/>
                  </a:lnTo>
                  <a:lnTo>
                    <a:pt x="27" y="187"/>
                  </a:lnTo>
                  <a:lnTo>
                    <a:pt x="27" y="160"/>
                  </a:lnTo>
                  <a:lnTo>
                    <a:pt x="200" y="160"/>
                  </a:lnTo>
                  <a:lnTo>
                    <a:pt x="200" y="187"/>
                  </a:lnTo>
                  <a:close/>
                  <a:moveTo>
                    <a:pt x="200" y="240"/>
                  </a:moveTo>
                  <a:lnTo>
                    <a:pt x="200" y="240"/>
                  </a:lnTo>
                  <a:lnTo>
                    <a:pt x="27" y="240"/>
                  </a:lnTo>
                  <a:lnTo>
                    <a:pt x="27" y="213"/>
                  </a:lnTo>
                  <a:lnTo>
                    <a:pt x="200" y="213"/>
                  </a:lnTo>
                  <a:lnTo>
                    <a:pt x="200" y="240"/>
                  </a:lnTo>
                  <a:close/>
                  <a:moveTo>
                    <a:pt x="27" y="54"/>
                  </a:moveTo>
                  <a:lnTo>
                    <a:pt x="27" y="54"/>
                  </a:lnTo>
                  <a:lnTo>
                    <a:pt x="94" y="54"/>
                  </a:lnTo>
                  <a:lnTo>
                    <a:pt x="94" y="80"/>
                  </a:lnTo>
                  <a:lnTo>
                    <a:pt x="27" y="80"/>
                  </a:lnTo>
                  <a:lnTo>
                    <a:pt x="27" y="54"/>
                  </a:lnTo>
                  <a:close/>
                  <a:moveTo>
                    <a:pt x="212" y="0"/>
                  </a:moveTo>
                  <a:lnTo>
                    <a:pt x="212" y="0"/>
                  </a:lnTo>
                  <a:lnTo>
                    <a:pt x="93" y="0"/>
                  </a:lnTo>
                  <a:lnTo>
                    <a:pt x="0" y="0"/>
                  </a:lnTo>
                  <a:lnTo>
                    <a:pt x="0" y="267"/>
                  </a:lnTo>
                  <a:lnTo>
                    <a:pt x="225" y="267"/>
                  </a:lnTo>
                  <a:lnTo>
                    <a:pt x="228" y="16"/>
                  </a:lnTo>
                  <a:lnTo>
                    <a:pt x="212" y="0"/>
                  </a:lnTo>
                  <a:close/>
                </a:path>
              </a:pathLst>
            </a:custGeom>
            <a:solidFill>
              <a:schemeClr val="accent6"/>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3C3C41"/>
                </a:solidFill>
                <a:effectLst/>
                <a:uLnTx/>
                <a:uFillTx/>
                <a:latin typeface="Segoe UI"/>
                <a:ea typeface="+mn-ea"/>
                <a:cs typeface="+mn-cs"/>
              </a:endParaRPr>
            </a:p>
          </p:txBody>
        </p:sp>
        <p:sp>
          <p:nvSpPr>
            <p:cNvPr id="631" name="Rectangle 630">
              <a:extLst>
                <a:ext uri="{FF2B5EF4-FFF2-40B4-BE49-F238E27FC236}">
                  <a16:creationId xmlns:a16="http://schemas.microsoft.com/office/drawing/2014/main" id="{748A8B9C-F879-4ED4-8BE8-3A23630AC644}"/>
                </a:ext>
              </a:extLst>
            </p:cNvPr>
            <p:cNvSpPr/>
            <p:nvPr/>
          </p:nvSpPr>
          <p:spPr>
            <a:xfrm>
              <a:off x="5040985" y="1403157"/>
              <a:ext cx="1639032" cy="276999"/>
            </a:xfrm>
            <a:prstGeom prst="rect">
              <a:avLst/>
            </a:prstGeom>
          </p:spPr>
          <p:txBody>
            <a:bodyPr wrap="square">
              <a:spAutoFit/>
            </a:bodyPr>
            <a:lstStyle/>
            <a:p>
              <a:pPr marL="0" marR="0" lvl="0" indent="0" algn="ctr" defTabSz="91434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Segoe UI" panose="020B0502040204020203" pitchFamily="34" charset="0"/>
                </a:rPr>
                <a:t>Organization Policy</a:t>
              </a:r>
              <a:endParaRPr kumimoji="0" lang="en-US" sz="12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endParaRPr>
            </a:p>
          </p:txBody>
        </p:sp>
      </p:grpSp>
      <p:grpSp>
        <p:nvGrpSpPr>
          <p:cNvPr id="752" name="Group 751" descr="Diagram of the Zero Trust Model">
            <a:extLst>
              <a:ext uri="{FF2B5EF4-FFF2-40B4-BE49-F238E27FC236}">
                <a16:creationId xmlns:a16="http://schemas.microsoft.com/office/drawing/2014/main" id="{CC254030-492E-443C-8F12-E7DB7D34AE2F}"/>
              </a:ext>
            </a:extLst>
          </p:cNvPr>
          <p:cNvGrpSpPr/>
          <p:nvPr/>
        </p:nvGrpSpPr>
        <p:grpSpPr>
          <a:xfrm>
            <a:off x="4747395" y="3868275"/>
            <a:ext cx="1668872" cy="400110"/>
            <a:chOff x="4826014" y="1231138"/>
            <a:chExt cx="1668872" cy="400110"/>
          </a:xfrm>
        </p:grpSpPr>
        <p:pic>
          <p:nvPicPr>
            <p:cNvPr id="753" name="Graphic 752" descr="Arrow circle">
              <a:extLst>
                <a:ext uri="{FF2B5EF4-FFF2-40B4-BE49-F238E27FC236}">
                  <a16:creationId xmlns:a16="http://schemas.microsoft.com/office/drawing/2014/main" id="{8E891163-EF06-427D-98FB-76B721D6BA6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826014" y="1260412"/>
              <a:ext cx="341562" cy="341562"/>
            </a:xfrm>
            <a:prstGeom prst="rect">
              <a:avLst/>
            </a:prstGeom>
          </p:spPr>
        </p:pic>
        <p:sp>
          <p:nvSpPr>
            <p:cNvPr id="754" name="Rectangle 753">
              <a:extLst>
                <a:ext uri="{FF2B5EF4-FFF2-40B4-BE49-F238E27FC236}">
                  <a16:creationId xmlns:a16="http://schemas.microsoft.com/office/drawing/2014/main" id="{B6568A6C-A38D-4CE2-B36E-0F228F672760}"/>
                </a:ext>
              </a:extLst>
            </p:cNvPr>
            <p:cNvSpPr/>
            <p:nvPr/>
          </p:nvSpPr>
          <p:spPr>
            <a:xfrm>
              <a:off x="5177334" y="1231138"/>
              <a:ext cx="1317552" cy="400110"/>
            </a:xfrm>
            <a:prstGeom prst="rect">
              <a:avLst/>
            </a:prstGeom>
          </p:spPr>
          <p:txBody>
            <a:bodyPr wrap="square" lIns="0" rIns="0" anchor="t" anchorCtr="0">
              <a:noAutofit/>
            </a:bodyPr>
            <a:lstStyle/>
            <a:p>
              <a:pPr marL="0" marR="0" lvl="0" indent="0" algn="l" defTabSz="932449" rtl="0" eaLnBrk="1" fontAlgn="base" latinLnBrk="0" hangingPunct="1">
                <a:lnSpc>
                  <a:spcPct val="100000"/>
                </a:lnSpc>
                <a:spcBef>
                  <a:spcPct val="0"/>
                </a:spcBef>
                <a:spcAft>
                  <a:spcPts val="600"/>
                </a:spcAft>
                <a:buClrTx/>
                <a:buSzTx/>
                <a:buFontTx/>
                <a:buNone/>
                <a:tabLst/>
                <a:defRPr/>
              </a:pPr>
              <a:r>
                <a:rPr kumimoji="0" lang="en-US" sz="1000" b="1" i="0" u="none" strike="noStrike" kern="120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Black" panose="020B0A02040204020203" pitchFamily="34" charset="0"/>
                  <a:cs typeface="Segoe UI" panose="020B0502040204020203" pitchFamily="34" charset="0"/>
                </a:rPr>
                <a:t>Continuous Risk </a:t>
              </a:r>
              <a:br>
                <a:rPr kumimoji="0" lang="en-US" sz="1000" b="1" i="0" u="none" strike="noStrike" kern="120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Black" panose="020B0A02040204020203" pitchFamily="34" charset="0"/>
                  <a:cs typeface="Segoe UI" panose="020B0502040204020203" pitchFamily="34" charset="0"/>
                </a:rPr>
              </a:br>
              <a:r>
                <a:rPr kumimoji="0" lang="en-US" sz="1000" b="1" i="0" u="none" strike="noStrike" kern="120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Black" panose="020B0A02040204020203" pitchFamily="34" charset="0"/>
                  <a:cs typeface="Segoe UI" panose="020B0502040204020203" pitchFamily="34" charset="0"/>
                </a:rPr>
                <a:t>Evaluation</a:t>
              </a:r>
            </a:p>
          </p:txBody>
        </p:sp>
      </p:grpSp>
      <p:grpSp>
        <p:nvGrpSpPr>
          <p:cNvPr id="762" name="Group 761" descr="Diagram of the Zero Trust Model">
            <a:extLst>
              <a:ext uri="{FF2B5EF4-FFF2-40B4-BE49-F238E27FC236}">
                <a16:creationId xmlns:a16="http://schemas.microsoft.com/office/drawing/2014/main" id="{024B10EC-9AAB-4B98-83DF-6645AB7B1C83}"/>
              </a:ext>
            </a:extLst>
          </p:cNvPr>
          <p:cNvGrpSpPr/>
          <p:nvPr/>
        </p:nvGrpSpPr>
        <p:grpSpPr>
          <a:xfrm rot="2313077">
            <a:off x="4658267" y="4302762"/>
            <a:ext cx="178357" cy="309744"/>
            <a:chOff x="5642521" y="4578783"/>
            <a:chExt cx="178357" cy="570727"/>
          </a:xfrm>
        </p:grpSpPr>
        <p:cxnSp>
          <p:nvCxnSpPr>
            <p:cNvPr id="764" name="Straight Arrow Connector 763">
              <a:extLst>
                <a:ext uri="{FF2B5EF4-FFF2-40B4-BE49-F238E27FC236}">
                  <a16:creationId xmlns:a16="http://schemas.microsoft.com/office/drawing/2014/main" id="{4E15C5DC-5843-4E5E-84D3-6084C8D76063}"/>
                </a:ext>
              </a:extLst>
            </p:cNvPr>
            <p:cNvCxnSpPr>
              <a:cxnSpLocks/>
            </p:cNvCxnSpPr>
            <p:nvPr/>
          </p:nvCxnSpPr>
          <p:spPr>
            <a:xfrm>
              <a:off x="5642521" y="4578783"/>
              <a:ext cx="0" cy="565082"/>
            </a:xfrm>
            <a:prstGeom prst="straightConnector1">
              <a:avLst/>
            </a:prstGeom>
            <a:ln w="25400">
              <a:solidFill>
                <a:schemeClr val="accent1"/>
              </a:solidFill>
              <a:prstDash val="sysDot"/>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65" name="Straight Arrow Connector 764">
              <a:extLst>
                <a:ext uri="{FF2B5EF4-FFF2-40B4-BE49-F238E27FC236}">
                  <a16:creationId xmlns:a16="http://schemas.microsoft.com/office/drawing/2014/main" id="{9E21F9D7-1087-4A5A-BB4C-7FE94041E992}"/>
                </a:ext>
              </a:extLst>
            </p:cNvPr>
            <p:cNvCxnSpPr>
              <a:cxnSpLocks/>
            </p:cNvCxnSpPr>
            <p:nvPr/>
          </p:nvCxnSpPr>
          <p:spPr>
            <a:xfrm>
              <a:off x="5820878" y="4584428"/>
              <a:ext cx="0" cy="565082"/>
            </a:xfrm>
            <a:prstGeom prst="straightConnector1">
              <a:avLst/>
            </a:prstGeom>
            <a:ln w="25400">
              <a:solidFill>
                <a:srgbClr val="C000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cxnSp>
        <p:nvCxnSpPr>
          <p:cNvPr id="591" name="Straight Connector 590" descr="Diagram of the Zero Trust Model">
            <a:extLst>
              <a:ext uri="{FF2B5EF4-FFF2-40B4-BE49-F238E27FC236}">
                <a16:creationId xmlns:a16="http://schemas.microsoft.com/office/drawing/2014/main" id="{88D00FDC-89CD-4CDB-9DA2-F20A9182882F}"/>
              </a:ext>
            </a:extLst>
          </p:cNvPr>
          <p:cNvCxnSpPr>
            <a:cxnSpLocks/>
          </p:cNvCxnSpPr>
          <p:nvPr/>
        </p:nvCxnSpPr>
        <p:spPr>
          <a:xfrm>
            <a:off x="7681050" y="6145807"/>
            <a:ext cx="4233197" cy="0"/>
          </a:xfrm>
          <a:prstGeom prst="line">
            <a:avLst/>
          </a:prstGeom>
          <a:ln w="38100">
            <a:solidFill>
              <a:schemeClr val="accent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758" name="Group 16">
            <a:extLst>
              <a:ext uri="{FF2B5EF4-FFF2-40B4-BE49-F238E27FC236}">
                <a16:creationId xmlns:a16="http://schemas.microsoft.com/office/drawing/2014/main" id="{701EDE1B-A6F6-40ED-9B8B-B604AF678062}"/>
              </a:ext>
            </a:extLst>
          </p:cNvPr>
          <p:cNvGrpSpPr>
            <a:grpSpLocks noChangeAspect="1"/>
          </p:cNvGrpSpPr>
          <p:nvPr/>
        </p:nvGrpSpPr>
        <p:grpSpPr bwMode="auto">
          <a:xfrm>
            <a:off x="386198" y="4209170"/>
            <a:ext cx="226971" cy="192581"/>
            <a:chOff x="3269" y="828"/>
            <a:chExt cx="264" cy="224"/>
          </a:xfrm>
          <a:solidFill>
            <a:schemeClr val="accent1"/>
          </a:solidFill>
        </p:grpSpPr>
        <p:sp>
          <p:nvSpPr>
            <p:cNvPr id="759" name="Freeform 17">
              <a:extLst>
                <a:ext uri="{FF2B5EF4-FFF2-40B4-BE49-F238E27FC236}">
                  <a16:creationId xmlns:a16="http://schemas.microsoft.com/office/drawing/2014/main" id="{C9D03AB6-EBED-4621-B777-79AD6C6D80C3}"/>
                </a:ext>
              </a:extLst>
            </p:cNvPr>
            <p:cNvSpPr>
              <a:spLocks noEditPoints="1"/>
            </p:cNvSpPr>
            <p:nvPr/>
          </p:nvSpPr>
          <p:spPr bwMode="auto">
            <a:xfrm>
              <a:off x="3442" y="828"/>
              <a:ext cx="91" cy="160"/>
            </a:xfrm>
            <a:custGeom>
              <a:avLst/>
              <a:gdLst>
                <a:gd name="T0" fmla="*/ 92 w 147"/>
                <a:gd name="T1" fmla="*/ 238 h 257"/>
                <a:gd name="T2" fmla="*/ 92 w 147"/>
                <a:gd name="T3" fmla="*/ 238 h 257"/>
                <a:gd name="T4" fmla="*/ 55 w 147"/>
                <a:gd name="T5" fmla="*/ 238 h 257"/>
                <a:gd name="T6" fmla="*/ 55 w 147"/>
                <a:gd name="T7" fmla="*/ 220 h 257"/>
                <a:gd name="T8" fmla="*/ 92 w 147"/>
                <a:gd name="T9" fmla="*/ 220 h 257"/>
                <a:gd name="T10" fmla="*/ 92 w 147"/>
                <a:gd name="T11" fmla="*/ 238 h 257"/>
                <a:gd name="T12" fmla="*/ 138 w 147"/>
                <a:gd name="T13" fmla="*/ 0 h 257"/>
                <a:gd name="T14" fmla="*/ 138 w 147"/>
                <a:gd name="T15" fmla="*/ 0 h 257"/>
                <a:gd name="T16" fmla="*/ 10 w 147"/>
                <a:gd name="T17" fmla="*/ 0 h 257"/>
                <a:gd name="T18" fmla="*/ 0 w 147"/>
                <a:gd name="T19" fmla="*/ 9 h 257"/>
                <a:gd name="T20" fmla="*/ 0 w 147"/>
                <a:gd name="T21" fmla="*/ 248 h 257"/>
                <a:gd name="T22" fmla="*/ 10 w 147"/>
                <a:gd name="T23" fmla="*/ 257 h 257"/>
                <a:gd name="T24" fmla="*/ 138 w 147"/>
                <a:gd name="T25" fmla="*/ 257 h 257"/>
                <a:gd name="T26" fmla="*/ 147 w 147"/>
                <a:gd name="T27" fmla="*/ 248 h 257"/>
                <a:gd name="T28" fmla="*/ 147 w 147"/>
                <a:gd name="T29" fmla="*/ 9 h 257"/>
                <a:gd name="T30" fmla="*/ 138 w 147"/>
                <a:gd name="T3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57">
                  <a:moveTo>
                    <a:pt x="92" y="238"/>
                  </a:moveTo>
                  <a:lnTo>
                    <a:pt x="92" y="238"/>
                  </a:lnTo>
                  <a:lnTo>
                    <a:pt x="55" y="238"/>
                  </a:lnTo>
                  <a:lnTo>
                    <a:pt x="55" y="220"/>
                  </a:lnTo>
                  <a:lnTo>
                    <a:pt x="92" y="220"/>
                  </a:lnTo>
                  <a:lnTo>
                    <a:pt x="92" y="238"/>
                  </a:lnTo>
                  <a:close/>
                  <a:moveTo>
                    <a:pt x="138" y="0"/>
                  </a:moveTo>
                  <a:lnTo>
                    <a:pt x="138" y="0"/>
                  </a:lnTo>
                  <a:lnTo>
                    <a:pt x="10" y="0"/>
                  </a:lnTo>
                  <a:cubicBezTo>
                    <a:pt x="5" y="0"/>
                    <a:pt x="0" y="4"/>
                    <a:pt x="0" y="9"/>
                  </a:cubicBezTo>
                  <a:lnTo>
                    <a:pt x="0" y="248"/>
                  </a:lnTo>
                  <a:cubicBezTo>
                    <a:pt x="0" y="253"/>
                    <a:pt x="5" y="257"/>
                    <a:pt x="10" y="257"/>
                  </a:cubicBezTo>
                  <a:lnTo>
                    <a:pt x="138" y="257"/>
                  </a:lnTo>
                  <a:cubicBezTo>
                    <a:pt x="143" y="257"/>
                    <a:pt x="147" y="253"/>
                    <a:pt x="147" y="248"/>
                  </a:cubicBezTo>
                  <a:lnTo>
                    <a:pt x="147" y="9"/>
                  </a:lnTo>
                  <a:cubicBezTo>
                    <a:pt x="147" y="4"/>
                    <a:pt x="143" y="0"/>
                    <a:pt x="13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760" name="Freeform 18">
              <a:extLst>
                <a:ext uri="{FF2B5EF4-FFF2-40B4-BE49-F238E27FC236}">
                  <a16:creationId xmlns:a16="http://schemas.microsoft.com/office/drawing/2014/main" id="{48FC40A1-A99D-48BB-81B3-1D3409F7ABAD}"/>
                </a:ext>
              </a:extLst>
            </p:cNvPr>
            <p:cNvSpPr>
              <a:spLocks noEditPoints="1"/>
            </p:cNvSpPr>
            <p:nvPr/>
          </p:nvSpPr>
          <p:spPr bwMode="auto">
            <a:xfrm>
              <a:off x="3269" y="887"/>
              <a:ext cx="232" cy="165"/>
            </a:xfrm>
            <a:custGeom>
              <a:avLst/>
              <a:gdLst>
                <a:gd name="T0" fmla="*/ 159 w 373"/>
                <a:gd name="T1" fmla="*/ 213 h 266"/>
                <a:gd name="T2" fmla="*/ 159 w 373"/>
                <a:gd name="T3" fmla="*/ 213 h 266"/>
                <a:gd name="T4" fmla="*/ 213 w 373"/>
                <a:gd name="T5" fmla="*/ 213 h 266"/>
                <a:gd name="T6" fmla="*/ 213 w 373"/>
                <a:gd name="T7" fmla="*/ 240 h 266"/>
                <a:gd name="T8" fmla="*/ 159 w 373"/>
                <a:gd name="T9" fmla="*/ 240 h 266"/>
                <a:gd name="T10" fmla="*/ 159 w 373"/>
                <a:gd name="T11" fmla="*/ 213 h 266"/>
                <a:gd name="T12" fmla="*/ 12 w 373"/>
                <a:gd name="T13" fmla="*/ 266 h 266"/>
                <a:gd name="T14" fmla="*/ 12 w 373"/>
                <a:gd name="T15" fmla="*/ 266 h 266"/>
                <a:gd name="T16" fmla="*/ 360 w 373"/>
                <a:gd name="T17" fmla="*/ 266 h 266"/>
                <a:gd name="T18" fmla="*/ 373 w 373"/>
                <a:gd name="T19" fmla="*/ 254 h 266"/>
                <a:gd name="T20" fmla="*/ 373 w 373"/>
                <a:gd name="T21" fmla="*/ 189 h 266"/>
                <a:gd name="T22" fmla="*/ 289 w 373"/>
                <a:gd name="T23" fmla="*/ 189 h 266"/>
                <a:gd name="T24" fmla="*/ 253 w 373"/>
                <a:gd name="T25" fmla="*/ 154 h 266"/>
                <a:gd name="T26" fmla="*/ 253 w 373"/>
                <a:gd name="T27" fmla="*/ 0 h 266"/>
                <a:gd name="T28" fmla="*/ 12 w 373"/>
                <a:gd name="T29" fmla="*/ 0 h 266"/>
                <a:gd name="T30" fmla="*/ 0 w 373"/>
                <a:gd name="T31" fmla="*/ 13 h 266"/>
                <a:gd name="T32" fmla="*/ 0 w 373"/>
                <a:gd name="T33" fmla="*/ 254 h 266"/>
                <a:gd name="T34" fmla="*/ 12 w 373"/>
                <a:gd name="T35"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3" h="266">
                  <a:moveTo>
                    <a:pt x="159" y="213"/>
                  </a:moveTo>
                  <a:lnTo>
                    <a:pt x="159" y="213"/>
                  </a:lnTo>
                  <a:lnTo>
                    <a:pt x="213" y="213"/>
                  </a:lnTo>
                  <a:lnTo>
                    <a:pt x="213" y="240"/>
                  </a:lnTo>
                  <a:lnTo>
                    <a:pt x="159" y="240"/>
                  </a:lnTo>
                  <a:lnTo>
                    <a:pt x="159" y="213"/>
                  </a:lnTo>
                  <a:close/>
                  <a:moveTo>
                    <a:pt x="12" y="266"/>
                  </a:moveTo>
                  <a:lnTo>
                    <a:pt x="12" y="266"/>
                  </a:lnTo>
                  <a:lnTo>
                    <a:pt x="360" y="266"/>
                  </a:lnTo>
                  <a:cubicBezTo>
                    <a:pt x="367" y="266"/>
                    <a:pt x="373" y="261"/>
                    <a:pt x="373" y="254"/>
                  </a:cubicBezTo>
                  <a:lnTo>
                    <a:pt x="373" y="189"/>
                  </a:lnTo>
                  <a:lnTo>
                    <a:pt x="289" y="189"/>
                  </a:lnTo>
                  <a:cubicBezTo>
                    <a:pt x="269" y="189"/>
                    <a:pt x="253" y="173"/>
                    <a:pt x="253" y="154"/>
                  </a:cubicBezTo>
                  <a:lnTo>
                    <a:pt x="253" y="0"/>
                  </a:lnTo>
                  <a:lnTo>
                    <a:pt x="12" y="0"/>
                  </a:lnTo>
                  <a:cubicBezTo>
                    <a:pt x="5" y="0"/>
                    <a:pt x="0" y="6"/>
                    <a:pt x="0" y="13"/>
                  </a:cubicBezTo>
                  <a:lnTo>
                    <a:pt x="0" y="254"/>
                  </a:lnTo>
                  <a:cubicBezTo>
                    <a:pt x="0" y="261"/>
                    <a:pt x="5" y="266"/>
                    <a:pt x="12" y="266"/>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8" name="Group 7">
            <a:extLst>
              <a:ext uri="{FF2B5EF4-FFF2-40B4-BE49-F238E27FC236}">
                <a16:creationId xmlns:a16="http://schemas.microsoft.com/office/drawing/2014/main" id="{D13AB97C-05EC-482A-8D98-3DA21EB4F626}"/>
              </a:ext>
            </a:extLst>
          </p:cNvPr>
          <p:cNvGrpSpPr/>
          <p:nvPr/>
        </p:nvGrpSpPr>
        <p:grpSpPr>
          <a:xfrm>
            <a:off x="2406081" y="4188271"/>
            <a:ext cx="177198" cy="773573"/>
            <a:chOff x="2469618" y="4719857"/>
            <a:chExt cx="244921" cy="1069222"/>
          </a:xfrm>
        </p:grpSpPr>
        <p:grpSp>
          <p:nvGrpSpPr>
            <p:cNvPr id="667" name="Group 666">
              <a:extLst>
                <a:ext uri="{FF2B5EF4-FFF2-40B4-BE49-F238E27FC236}">
                  <a16:creationId xmlns:a16="http://schemas.microsoft.com/office/drawing/2014/main" id="{4AB48C4D-0D04-4BE4-AE48-47BD1800A0ED}"/>
                </a:ext>
              </a:extLst>
            </p:cNvPr>
            <p:cNvGrpSpPr/>
            <p:nvPr/>
          </p:nvGrpSpPr>
          <p:grpSpPr>
            <a:xfrm>
              <a:off x="2499016" y="4988247"/>
              <a:ext cx="176990" cy="221239"/>
              <a:chOff x="9444088" y="2885171"/>
              <a:chExt cx="107950" cy="134938"/>
            </a:xfrm>
            <a:solidFill>
              <a:schemeClr val="tx1"/>
            </a:solidFill>
          </p:grpSpPr>
          <p:sp>
            <p:nvSpPr>
              <p:cNvPr id="668" name="Freeform 26">
                <a:extLst>
                  <a:ext uri="{FF2B5EF4-FFF2-40B4-BE49-F238E27FC236}">
                    <a16:creationId xmlns:a16="http://schemas.microsoft.com/office/drawing/2014/main" id="{5DE2AE3D-16E6-4203-8CA3-FE967875F107}"/>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69" name="Freeform 27">
                <a:extLst>
                  <a:ext uri="{FF2B5EF4-FFF2-40B4-BE49-F238E27FC236}">
                    <a16:creationId xmlns:a16="http://schemas.microsoft.com/office/drawing/2014/main" id="{04DE3325-2F0A-46DD-8D1D-67C4596D8D78}"/>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nvGrpSpPr>
            <p:cNvPr id="670" name="Group 30">
              <a:extLst>
                <a:ext uri="{FF2B5EF4-FFF2-40B4-BE49-F238E27FC236}">
                  <a16:creationId xmlns:a16="http://schemas.microsoft.com/office/drawing/2014/main" id="{0E093BFC-C943-49A6-86C4-E74861890100}"/>
                </a:ext>
              </a:extLst>
            </p:cNvPr>
            <p:cNvGrpSpPr>
              <a:grpSpLocks noChangeAspect="1"/>
            </p:cNvGrpSpPr>
            <p:nvPr/>
          </p:nvGrpSpPr>
          <p:grpSpPr bwMode="auto">
            <a:xfrm>
              <a:off x="2500977" y="4719857"/>
              <a:ext cx="173603" cy="179694"/>
              <a:chOff x="5049" y="1841"/>
              <a:chExt cx="57" cy="59"/>
            </a:xfrm>
            <a:solidFill>
              <a:srgbClr val="107C10"/>
            </a:solidFill>
          </p:grpSpPr>
          <p:sp>
            <p:nvSpPr>
              <p:cNvPr id="683" name="Freeform 31">
                <a:extLst>
                  <a:ext uri="{FF2B5EF4-FFF2-40B4-BE49-F238E27FC236}">
                    <a16:creationId xmlns:a16="http://schemas.microsoft.com/office/drawing/2014/main" id="{290B1308-10F2-4EFB-B174-60EFD6783588}"/>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85" name="Freeform 32">
                <a:extLst>
                  <a:ext uri="{FF2B5EF4-FFF2-40B4-BE49-F238E27FC236}">
                    <a16:creationId xmlns:a16="http://schemas.microsoft.com/office/drawing/2014/main" id="{DD8D664F-00F0-40EA-83A5-F4AD6A1C0CAD}"/>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13" name="Freeform 33">
                <a:extLst>
                  <a:ext uri="{FF2B5EF4-FFF2-40B4-BE49-F238E27FC236}">
                    <a16:creationId xmlns:a16="http://schemas.microsoft.com/office/drawing/2014/main" id="{5165EF40-86C5-4499-A04A-236CE430BD34}"/>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15" name="Freeform 34">
                <a:extLst>
                  <a:ext uri="{FF2B5EF4-FFF2-40B4-BE49-F238E27FC236}">
                    <a16:creationId xmlns:a16="http://schemas.microsoft.com/office/drawing/2014/main" id="{3D46A975-812F-4F4B-BAF3-3C22C2819A5F}"/>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33" name="Freeform 35">
                <a:extLst>
                  <a:ext uri="{FF2B5EF4-FFF2-40B4-BE49-F238E27FC236}">
                    <a16:creationId xmlns:a16="http://schemas.microsoft.com/office/drawing/2014/main" id="{9F96A2BD-8676-49FC-94E1-0C8DA81075FA}"/>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34" name="Freeform 36">
                <a:extLst>
                  <a:ext uri="{FF2B5EF4-FFF2-40B4-BE49-F238E27FC236}">
                    <a16:creationId xmlns:a16="http://schemas.microsoft.com/office/drawing/2014/main" id="{032A4BF5-8DDB-4AB2-97CF-B0AC70744E31}"/>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35" name="Freeform 37">
                <a:extLst>
                  <a:ext uri="{FF2B5EF4-FFF2-40B4-BE49-F238E27FC236}">
                    <a16:creationId xmlns:a16="http://schemas.microsoft.com/office/drawing/2014/main" id="{A1081C02-ED01-458E-A4BF-E14DD3DFEAE2}"/>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36" name="Freeform 38">
                <a:extLst>
                  <a:ext uri="{FF2B5EF4-FFF2-40B4-BE49-F238E27FC236}">
                    <a16:creationId xmlns:a16="http://schemas.microsoft.com/office/drawing/2014/main" id="{6371B3BE-B992-4638-808C-9BB1B7900B54}"/>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61" name="Freeform 15">
              <a:extLst>
                <a:ext uri="{FF2B5EF4-FFF2-40B4-BE49-F238E27FC236}">
                  <a16:creationId xmlns:a16="http://schemas.microsoft.com/office/drawing/2014/main" id="{E912C085-4348-4FB8-A574-D3A706D2B00B}"/>
                </a:ext>
              </a:extLst>
            </p:cNvPr>
            <p:cNvSpPr>
              <a:spLocks noChangeAspect="1" noEditPoints="1"/>
            </p:cNvSpPr>
            <p:nvPr/>
          </p:nvSpPr>
          <p:spPr bwMode="black">
            <a:xfrm>
              <a:off x="2494906" y="5298125"/>
              <a:ext cx="185210" cy="184458"/>
            </a:xfrm>
            <a:custGeom>
              <a:avLst/>
              <a:gdLst>
                <a:gd name="T0" fmla="*/ 112 w 246"/>
                <a:gd name="T1" fmla="*/ 19 h 245"/>
                <a:gd name="T2" fmla="*/ 246 w 246"/>
                <a:gd name="T3" fmla="*/ 0 h 245"/>
                <a:gd name="T4" fmla="*/ 246 w 246"/>
                <a:gd name="T5" fmla="*/ 116 h 245"/>
                <a:gd name="T6" fmla="*/ 112 w 246"/>
                <a:gd name="T7" fmla="*/ 116 h 245"/>
                <a:gd name="T8" fmla="*/ 112 w 246"/>
                <a:gd name="T9" fmla="*/ 19 h 245"/>
                <a:gd name="T10" fmla="*/ 102 w 246"/>
                <a:gd name="T11" fmla="*/ 116 h 245"/>
                <a:gd name="T12" fmla="*/ 102 w 246"/>
                <a:gd name="T13" fmla="*/ 19 h 245"/>
                <a:gd name="T14" fmla="*/ 0 w 246"/>
                <a:gd name="T15" fmla="*/ 34 h 245"/>
                <a:gd name="T16" fmla="*/ 0 w 246"/>
                <a:gd name="T17" fmla="*/ 116 h 245"/>
                <a:gd name="T18" fmla="*/ 102 w 246"/>
                <a:gd name="T19" fmla="*/ 116 h 245"/>
                <a:gd name="T20" fmla="*/ 102 w 246"/>
                <a:gd name="T21" fmla="*/ 126 h 245"/>
                <a:gd name="T22" fmla="*/ 0 w 246"/>
                <a:gd name="T23" fmla="*/ 126 h 245"/>
                <a:gd name="T24" fmla="*/ 0 w 246"/>
                <a:gd name="T25" fmla="*/ 211 h 245"/>
                <a:gd name="T26" fmla="*/ 102 w 246"/>
                <a:gd name="T27" fmla="*/ 226 h 245"/>
                <a:gd name="T28" fmla="*/ 102 w 246"/>
                <a:gd name="T29" fmla="*/ 126 h 245"/>
                <a:gd name="T30" fmla="*/ 112 w 246"/>
                <a:gd name="T31" fmla="*/ 126 h 245"/>
                <a:gd name="T32" fmla="*/ 112 w 246"/>
                <a:gd name="T33" fmla="*/ 226 h 245"/>
                <a:gd name="T34" fmla="*/ 246 w 246"/>
                <a:gd name="T35" fmla="*/ 245 h 245"/>
                <a:gd name="T36" fmla="*/ 246 w 246"/>
                <a:gd name="T37" fmla="*/ 126 h 245"/>
                <a:gd name="T38" fmla="*/ 112 w 246"/>
                <a:gd name="T39" fmla="*/ 12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6" h="245">
                  <a:moveTo>
                    <a:pt x="112" y="19"/>
                  </a:moveTo>
                  <a:lnTo>
                    <a:pt x="246" y="0"/>
                  </a:lnTo>
                  <a:lnTo>
                    <a:pt x="246" y="116"/>
                  </a:lnTo>
                  <a:lnTo>
                    <a:pt x="112" y="116"/>
                  </a:lnTo>
                  <a:lnTo>
                    <a:pt x="112" y="19"/>
                  </a:lnTo>
                  <a:close/>
                  <a:moveTo>
                    <a:pt x="102" y="116"/>
                  </a:moveTo>
                  <a:lnTo>
                    <a:pt x="102" y="19"/>
                  </a:lnTo>
                  <a:lnTo>
                    <a:pt x="0" y="34"/>
                  </a:lnTo>
                  <a:lnTo>
                    <a:pt x="0" y="116"/>
                  </a:lnTo>
                  <a:lnTo>
                    <a:pt x="102" y="116"/>
                  </a:lnTo>
                  <a:close/>
                  <a:moveTo>
                    <a:pt x="102" y="126"/>
                  </a:moveTo>
                  <a:lnTo>
                    <a:pt x="0" y="126"/>
                  </a:lnTo>
                  <a:lnTo>
                    <a:pt x="0" y="211"/>
                  </a:lnTo>
                  <a:lnTo>
                    <a:pt x="102" y="226"/>
                  </a:lnTo>
                  <a:lnTo>
                    <a:pt x="102" y="126"/>
                  </a:lnTo>
                  <a:close/>
                  <a:moveTo>
                    <a:pt x="112" y="126"/>
                  </a:moveTo>
                  <a:lnTo>
                    <a:pt x="112" y="226"/>
                  </a:lnTo>
                  <a:lnTo>
                    <a:pt x="246" y="245"/>
                  </a:lnTo>
                  <a:lnTo>
                    <a:pt x="246" y="126"/>
                  </a:lnTo>
                  <a:lnTo>
                    <a:pt x="112" y="126"/>
                  </a:lnTo>
                  <a:close/>
                </a:path>
              </a:pathLst>
            </a:custGeom>
            <a:solidFill>
              <a:schemeClr val="accent1"/>
            </a:solidFill>
            <a:ln>
              <a:noFill/>
            </a:ln>
          </p:spPr>
          <p:txBody>
            <a:bodyPr vert="horz" wrap="square" lIns="91427" tIns="45713" rIns="91427" bIns="45713"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a:ea typeface="+mn-ea"/>
                <a:cs typeface="+mn-cs"/>
              </a:endParaRPr>
            </a:p>
          </p:txBody>
        </p:sp>
        <p:sp>
          <p:nvSpPr>
            <p:cNvPr id="213" name="Freeform 6">
              <a:extLst>
                <a:ext uri="{FF2B5EF4-FFF2-40B4-BE49-F238E27FC236}">
                  <a16:creationId xmlns:a16="http://schemas.microsoft.com/office/drawing/2014/main" id="{7BDBC9BA-55B5-4DFD-B595-0026503F14A2}"/>
                </a:ext>
              </a:extLst>
            </p:cNvPr>
            <p:cNvSpPr>
              <a:spLocks noEditPoints="1"/>
            </p:cNvSpPr>
            <p:nvPr/>
          </p:nvSpPr>
          <p:spPr bwMode="auto">
            <a:xfrm>
              <a:off x="2469618" y="5546758"/>
              <a:ext cx="244921" cy="242321"/>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7" tIns="146165" rIns="182707" bIns="146165" numCol="1" spcCol="0" rtlCol="0" fromWordArt="0" anchor="t" anchorCtr="0" forceAA="0" compatLnSpc="1">
              <a:prstTxWarp prst="textNoShape">
                <a:avLst/>
              </a:prstTxWarp>
              <a:noAutofit/>
            </a:bodyPr>
            <a:lstStyle/>
            <a:p>
              <a:pPr marL="0" marR="0" lvl="0" indent="0" algn="ctr" defTabSz="913088" rtl="0" eaLnBrk="1" fontAlgn="base" latinLnBrk="0" hangingPunct="1">
                <a:lnSpc>
                  <a:spcPct val="90000"/>
                </a:lnSpc>
                <a:spcBef>
                  <a:spcPct val="0"/>
                </a:spcBef>
                <a:spcAft>
                  <a:spcPct val="0"/>
                </a:spcAft>
                <a:buClrTx/>
                <a:buSzTx/>
                <a:buFontTx/>
                <a:buNone/>
                <a:tabLst/>
                <a:defRPr/>
              </a:pPr>
              <a:endParaRPr kumimoji="0" lang="en-US" sz="1999" b="0" i="0" u="none" strike="noStrike" kern="1200" cap="none" spc="-51"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nvGrpSpPr>
          <p:cNvPr id="9" name="Group 8">
            <a:extLst>
              <a:ext uri="{FF2B5EF4-FFF2-40B4-BE49-F238E27FC236}">
                <a16:creationId xmlns:a16="http://schemas.microsoft.com/office/drawing/2014/main" id="{84438A40-DD0A-4F0C-B991-5B12829D94D9}"/>
              </a:ext>
            </a:extLst>
          </p:cNvPr>
          <p:cNvGrpSpPr/>
          <p:nvPr/>
        </p:nvGrpSpPr>
        <p:grpSpPr>
          <a:xfrm>
            <a:off x="2406145" y="5060165"/>
            <a:ext cx="188591" cy="45719"/>
            <a:chOff x="11011074" y="5043172"/>
            <a:chExt cx="203852" cy="49419"/>
          </a:xfrm>
        </p:grpSpPr>
        <p:sp>
          <p:nvSpPr>
            <p:cNvPr id="215" name="Oval 214">
              <a:extLst>
                <a:ext uri="{FF2B5EF4-FFF2-40B4-BE49-F238E27FC236}">
                  <a16:creationId xmlns:a16="http://schemas.microsoft.com/office/drawing/2014/main" id="{0E045255-2EC5-481A-809D-F3139834C3BB}"/>
                </a:ext>
              </a:extLst>
            </p:cNvPr>
            <p:cNvSpPr/>
            <p:nvPr/>
          </p:nvSpPr>
          <p:spPr bwMode="auto">
            <a:xfrm>
              <a:off x="11011074" y="5043172"/>
              <a:ext cx="49397" cy="4939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216" name="Oval 215">
              <a:extLst>
                <a:ext uri="{FF2B5EF4-FFF2-40B4-BE49-F238E27FC236}">
                  <a16:creationId xmlns:a16="http://schemas.microsoft.com/office/drawing/2014/main" id="{AC4038D9-EF4C-4E4D-B082-61F16FFCD2DE}"/>
                </a:ext>
              </a:extLst>
            </p:cNvPr>
            <p:cNvSpPr/>
            <p:nvPr/>
          </p:nvSpPr>
          <p:spPr bwMode="auto">
            <a:xfrm>
              <a:off x="11088304" y="5043183"/>
              <a:ext cx="49398" cy="4939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217" name="Oval 216">
              <a:extLst>
                <a:ext uri="{FF2B5EF4-FFF2-40B4-BE49-F238E27FC236}">
                  <a16:creationId xmlns:a16="http://schemas.microsoft.com/office/drawing/2014/main" id="{5FA16587-1E8F-4027-9457-B16C2B254F48}"/>
                </a:ext>
              </a:extLst>
            </p:cNvPr>
            <p:cNvSpPr/>
            <p:nvPr/>
          </p:nvSpPr>
          <p:spPr bwMode="auto">
            <a:xfrm>
              <a:off x="11165528" y="5043195"/>
              <a:ext cx="49398" cy="4939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nvGrpSpPr>
          <p:cNvPr id="755" name="Group 89">
            <a:extLst>
              <a:ext uri="{FF2B5EF4-FFF2-40B4-BE49-F238E27FC236}">
                <a16:creationId xmlns:a16="http://schemas.microsoft.com/office/drawing/2014/main" id="{5DCB1EF1-E61C-46CF-8DAD-B66CC830E1CB}"/>
              </a:ext>
            </a:extLst>
          </p:cNvPr>
          <p:cNvGrpSpPr>
            <a:grpSpLocks noChangeAspect="1"/>
          </p:cNvGrpSpPr>
          <p:nvPr/>
        </p:nvGrpSpPr>
        <p:grpSpPr bwMode="auto">
          <a:xfrm>
            <a:off x="428610" y="1731789"/>
            <a:ext cx="160898" cy="200395"/>
            <a:chOff x="1577" y="1479"/>
            <a:chExt cx="197" cy="198"/>
          </a:xfrm>
          <a:solidFill>
            <a:schemeClr val="accent1"/>
          </a:solidFill>
        </p:grpSpPr>
        <p:sp>
          <p:nvSpPr>
            <p:cNvPr id="756" name="Freeform 90">
              <a:extLst>
                <a:ext uri="{FF2B5EF4-FFF2-40B4-BE49-F238E27FC236}">
                  <a16:creationId xmlns:a16="http://schemas.microsoft.com/office/drawing/2014/main" id="{D335B5BF-819D-45E8-B7AD-58B97FF96DBA}"/>
                </a:ext>
              </a:extLst>
            </p:cNvPr>
            <p:cNvSpPr>
              <a:spLocks/>
            </p:cNvSpPr>
            <p:nvPr/>
          </p:nvSpPr>
          <p:spPr bwMode="auto">
            <a:xfrm>
              <a:off x="1609" y="1479"/>
              <a:ext cx="132"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757" name="Freeform 91">
              <a:extLst>
                <a:ext uri="{FF2B5EF4-FFF2-40B4-BE49-F238E27FC236}">
                  <a16:creationId xmlns:a16="http://schemas.microsoft.com/office/drawing/2014/main" id="{A06C852A-5E66-4B60-B727-4E362670AD59}"/>
                </a:ext>
              </a:extLst>
            </p:cNvPr>
            <p:cNvSpPr>
              <a:spLocks/>
            </p:cNvSpPr>
            <p:nvPr/>
          </p:nvSpPr>
          <p:spPr bwMode="auto">
            <a:xfrm>
              <a:off x="1577" y="1598"/>
              <a:ext cx="197"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sp>
        <p:nvSpPr>
          <p:cNvPr id="30" name="boy" title="Icon of a man">
            <a:extLst>
              <a:ext uri="{FF2B5EF4-FFF2-40B4-BE49-F238E27FC236}">
                <a16:creationId xmlns:a16="http://schemas.microsoft.com/office/drawing/2014/main" id="{BFCE70E9-7D15-89AD-D48C-C780CF52AAC7}"/>
              </a:ext>
            </a:extLst>
          </p:cNvPr>
          <p:cNvSpPr>
            <a:spLocks noChangeAspect="1" noEditPoints="1"/>
          </p:cNvSpPr>
          <p:nvPr/>
        </p:nvSpPr>
        <p:spPr bwMode="auto">
          <a:xfrm>
            <a:off x="2433368" y="2411306"/>
            <a:ext cx="127582" cy="166058"/>
          </a:xfrm>
          <a:custGeom>
            <a:avLst/>
            <a:gdLst>
              <a:gd name="T0" fmla="*/ 27 w 261"/>
              <a:gd name="T1" fmla="*/ 104 h 339"/>
              <a:gd name="T2" fmla="*/ 131 w 261"/>
              <a:gd name="T3" fmla="*/ 0 h 339"/>
              <a:gd name="T4" fmla="*/ 235 w 261"/>
              <a:gd name="T5" fmla="*/ 104 h 339"/>
              <a:gd name="T6" fmla="*/ 131 w 261"/>
              <a:gd name="T7" fmla="*/ 208 h 339"/>
              <a:gd name="T8" fmla="*/ 27 w 261"/>
              <a:gd name="T9" fmla="*/ 104 h 339"/>
              <a:gd name="T10" fmla="*/ 261 w 261"/>
              <a:gd name="T11" fmla="*/ 339 h 339"/>
              <a:gd name="T12" fmla="*/ 131 w 261"/>
              <a:gd name="T13" fmla="*/ 208 h 339"/>
              <a:gd name="T14" fmla="*/ 0 w 261"/>
              <a:gd name="T15" fmla="*/ 339 h 339"/>
              <a:gd name="T16" fmla="*/ 74 w 261"/>
              <a:gd name="T17" fmla="*/ 221 h 339"/>
              <a:gd name="T18" fmla="*/ 131 w 261"/>
              <a:gd name="T19" fmla="*/ 274 h 339"/>
              <a:gd name="T20" fmla="*/ 187 w 261"/>
              <a:gd name="T21" fmla="*/ 2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39">
                <a:moveTo>
                  <a:pt x="27" y="104"/>
                </a:moveTo>
                <a:cubicBezTo>
                  <a:pt x="27" y="47"/>
                  <a:pt x="73" y="0"/>
                  <a:pt x="131" y="0"/>
                </a:cubicBezTo>
                <a:cubicBezTo>
                  <a:pt x="188" y="0"/>
                  <a:pt x="235" y="47"/>
                  <a:pt x="235" y="104"/>
                </a:cubicBezTo>
                <a:cubicBezTo>
                  <a:pt x="235" y="162"/>
                  <a:pt x="188" y="208"/>
                  <a:pt x="131" y="208"/>
                </a:cubicBezTo>
                <a:cubicBezTo>
                  <a:pt x="73" y="208"/>
                  <a:pt x="27" y="162"/>
                  <a:pt x="27" y="104"/>
                </a:cubicBezTo>
                <a:close/>
                <a:moveTo>
                  <a:pt x="261" y="339"/>
                </a:moveTo>
                <a:cubicBezTo>
                  <a:pt x="261" y="267"/>
                  <a:pt x="203" y="208"/>
                  <a:pt x="131" y="208"/>
                </a:cubicBezTo>
                <a:cubicBezTo>
                  <a:pt x="59" y="208"/>
                  <a:pt x="0" y="267"/>
                  <a:pt x="0" y="339"/>
                </a:cubicBezTo>
                <a:moveTo>
                  <a:pt x="74" y="221"/>
                </a:moveTo>
                <a:cubicBezTo>
                  <a:pt x="131" y="274"/>
                  <a:pt x="131" y="274"/>
                  <a:pt x="131" y="274"/>
                </a:cubicBezTo>
                <a:cubicBezTo>
                  <a:pt x="187" y="221"/>
                  <a:pt x="187" y="221"/>
                  <a:pt x="187" y="221"/>
                </a:cubicBez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Semibold" panose="020B0702040204020203" pitchFamily="34" charset="0"/>
              <a:ea typeface="+mn-ea"/>
              <a:cs typeface="Segoe UI Semibold" panose="020B0702040204020203" pitchFamily="34" charset="0"/>
            </a:endParaRPr>
          </a:p>
        </p:txBody>
      </p:sp>
      <p:sp>
        <p:nvSpPr>
          <p:cNvPr id="31" name="people_4" title="Icon of a person">
            <a:extLst>
              <a:ext uri="{FF2B5EF4-FFF2-40B4-BE49-F238E27FC236}">
                <a16:creationId xmlns:a16="http://schemas.microsoft.com/office/drawing/2014/main" id="{6C0FA339-8282-719D-0B05-F8247F777BC3}"/>
              </a:ext>
            </a:extLst>
          </p:cNvPr>
          <p:cNvSpPr>
            <a:spLocks noChangeAspect="1" noEditPoints="1"/>
          </p:cNvSpPr>
          <p:nvPr/>
        </p:nvSpPr>
        <p:spPr bwMode="auto">
          <a:xfrm>
            <a:off x="2410831" y="1703919"/>
            <a:ext cx="156048" cy="174458"/>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Semibold" panose="020B0702040204020203" pitchFamily="34" charset="0"/>
              <a:ea typeface="+mn-ea"/>
              <a:cs typeface="Segoe UI Semibold" panose="020B0702040204020203" pitchFamily="34" charset="0"/>
            </a:endParaRPr>
          </a:p>
        </p:txBody>
      </p:sp>
      <p:sp>
        <p:nvSpPr>
          <p:cNvPr id="32" name="people_7" title="Icon of two people">
            <a:extLst>
              <a:ext uri="{FF2B5EF4-FFF2-40B4-BE49-F238E27FC236}">
                <a16:creationId xmlns:a16="http://schemas.microsoft.com/office/drawing/2014/main" id="{E520C130-4529-F5EC-5973-DA6D67A15742}"/>
              </a:ext>
            </a:extLst>
          </p:cNvPr>
          <p:cNvSpPr>
            <a:spLocks noChangeAspect="1" noEditPoints="1"/>
          </p:cNvSpPr>
          <p:nvPr/>
        </p:nvSpPr>
        <p:spPr bwMode="auto">
          <a:xfrm>
            <a:off x="2393784" y="2038879"/>
            <a:ext cx="203676" cy="222354"/>
          </a:xfrm>
          <a:custGeom>
            <a:avLst/>
            <a:gdLst>
              <a:gd name="T0" fmla="*/ 26 w 316"/>
              <a:gd name="T1" fmla="*/ 200 h 345"/>
              <a:gd name="T2" fmla="*/ 85 w 316"/>
              <a:gd name="T3" fmla="*/ 141 h 345"/>
              <a:gd name="T4" fmla="*/ 144 w 316"/>
              <a:gd name="T5" fmla="*/ 200 h 345"/>
              <a:gd name="T6" fmla="*/ 85 w 316"/>
              <a:gd name="T7" fmla="*/ 259 h 345"/>
              <a:gd name="T8" fmla="*/ 26 w 316"/>
              <a:gd name="T9" fmla="*/ 200 h 345"/>
              <a:gd name="T10" fmla="*/ 172 w 316"/>
              <a:gd name="T11" fmla="*/ 345 h 345"/>
              <a:gd name="T12" fmla="*/ 86 w 316"/>
              <a:gd name="T13" fmla="*/ 259 h 345"/>
              <a:gd name="T14" fmla="*/ 0 w 316"/>
              <a:gd name="T15" fmla="*/ 345 h 345"/>
              <a:gd name="T16" fmla="*/ 229 w 316"/>
              <a:gd name="T17" fmla="*/ 118 h 345"/>
              <a:gd name="T18" fmla="*/ 288 w 316"/>
              <a:gd name="T19" fmla="*/ 59 h 345"/>
              <a:gd name="T20" fmla="*/ 229 w 316"/>
              <a:gd name="T21" fmla="*/ 0 h 345"/>
              <a:gd name="T22" fmla="*/ 170 w 316"/>
              <a:gd name="T23" fmla="*/ 59 h 345"/>
              <a:gd name="T24" fmla="*/ 229 w 316"/>
              <a:gd name="T25" fmla="*/ 118 h 345"/>
              <a:gd name="T26" fmla="*/ 316 w 316"/>
              <a:gd name="T27" fmla="*/ 204 h 345"/>
              <a:gd name="T28" fmla="*/ 230 w 316"/>
              <a:gd name="T29" fmla="*/ 118 h 345"/>
              <a:gd name="T30" fmla="*/ 144 w 316"/>
              <a:gd name="T31" fmla="*/ 20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6" h="345">
                <a:moveTo>
                  <a:pt x="26" y="200"/>
                </a:moveTo>
                <a:cubicBezTo>
                  <a:pt x="26" y="167"/>
                  <a:pt x="52" y="141"/>
                  <a:pt x="85" y="141"/>
                </a:cubicBezTo>
                <a:cubicBezTo>
                  <a:pt x="117" y="141"/>
                  <a:pt x="144" y="167"/>
                  <a:pt x="144" y="200"/>
                </a:cubicBezTo>
                <a:cubicBezTo>
                  <a:pt x="144" y="233"/>
                  <a:pt x="117" y="259"/>
                  <a:pt x="85" y="259"/>
                </a:cubicBezTo>
                <a:cubicBezTo>
                  <a:pt x="52" y="259"/>
                  <a:pt x="26" y="233"/>
                  <a:pt x="26" y="200"/>
                </a:cubicBezTo>
                <a:close/>
                <a:moveTo>
                  <a:pt x="172" y="345"/>
                </a:moveTo>
                <a:cubicBezTo>
                  <a:pt x="172" y="298"/>
                  <a:pt x="133" y="259"/>
                  <a:pt x="86" y="259"/>
                </a:cubicBezTo>
                <a:cubicBezTo>
                  <a:pt x="38" y="259"/>
                  <a:pt x="0" y="298"/>
                  <a:pt x="0" y="345"/>
                </a:cubicBezTo>
                <a:moveTo>
                  <a:pt x="229" y="118"/>
                </a:moveTo>
                <a:cubicBezTo>
                  <a:pt x="261" y="118"/>
                  <a:pt x="288" y="92"/>
                  <a:pt x="288" y="59"/>
                </a:cubicBezTo>
                <a:cubicBezTo>
                  <a:pt x="288" y="26"/>
                  <a:pt x="261" y="0"/>
                  <a:pt x="229" y="0"/>
                </a:cubicBezTo>
                <a:cubicBezTo>
                  <a:pt x="196" y="0"/>
                  <a:pt x="170" y="26"/>
                  <a:pt x="170" y="59"/>
                </a:cubicBezTo>
                <a:cubicBezTo>
                  <a:pt x="170" y="92"/>
                  <a:pt x="196" y="118"/>
                  <a:pt x="229" y="118"/>
                </a:cubicBezTo>
                <a:close/>
                <a:moveTo>
                  <a:pt x="316" y="204"/>
                </a:moveTo>
                <a:cubicBezTo>
                  <a:pt x="316" y="157"/>
                  <a:pt x="277" y="118"/>
                  <a:pt x="230" y="118"/>
                </a:cubicBezTo>
                <a:cubicBezTo>
                  <a:pt x="182" y="118"/>
                  <a:pt x="144" y="157"/>
                  <a:pt x="144" y="204"/>
                </a:cubicBezTo>
              </a:path>
            </a:pathLst>
          </a:custGeom>
          <a:noFill/>
          <a:ln w="15875" cap="sq">
            <a:solidFill>
              <a:schemeClr val="accent1">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Semibold" panose="020B0702040204020203" pitchFamily="34" charset="0"/>
              <a:ea typeface="+mn-ea"/>
              <a:cs typeface="Segoe UI Semibold" panose="020B0702040204020203" pitchFamily="34" charset="0"/>
            </a:endParaRPr>
          </a:p>
        </p:txBody>
      </p:sp>
      <p:sp>
        <p:nvSpPr>
          <p:cNvPr id="33" name="Rectangle 32">
            <a:extLst>
              <a:ext uri="{FF2B5EF4-FFF2-40B4-BE49-F238E27FC236}">
                <a16:creationId xmlns:a16="http://schemas.microsoft.com/office/drawing/2014/main" id="{E4982129-0C54-5B27-0EA3-07C4643BAC48}"/>
              </a:ext>
            </a:extLst>
          </p:cNvPr>
          <p:cNvSpPr/>
          <p:nvPr/>
        </p:nvSpPr>
        <p:spPr bwMode="auto">
          <a:xfrm>
            <a:off x="2222831" y="2251809"/>
            <a:ext cx="545584" cy="15331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Partner</a:t>
            </a:r>
          </a:p>
        </p:txBody>
      </p:sp>
      <p:sp>
        <p:nvSpPr>
          <p:cNvPr id="34" name="Rectangle 33">
            <a:extLst>
              <a:ext uri="{FF2B5EF4-FFF2-40B4-BE49-F238E27FC236}">
                <a16:creationId xmlns:a16="http://schemas.microsoft.com/office/drawing/2014/main" id="{E48EB697-86C0-53E1-F0CD-121EAA20D4D3}"/>
              </a:ext>
            </a:extLst>
          </p:cNvPr>
          <p:cNvSpPr/>
          <p:nvPr/>
        </p:nvSpPr>
        <p:spPr bwMode="auto">
          <a:xfrm>
            <a:off x="2208685" y="1864023"/>
            <a:ext cx="560342" cy="15331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Employee</a:t>
            </a:r>
          </a:p>
        </p:txBody>
      </p:sp>
      <p:sp>
        <p:nvSpPr>
          <p:cNvPr id="40" name="Rectangle 39">
            <a:extLst>
              <a:ext uri="{FF2B5EF4-FFF2-40B4-BE49-F238E27FC236}">
                <a16:creationId xmlns:a16="http://schemas.microsoft.com/office/drawing/2014/main" id="{547FFFBC-246E-236A-AEDF-9978B0AA41E7}"/>
              </a:ext>
            </a:extLst>
          </p:cNvPr>
          <p:cNvSpPr/>
          <p:nvPr/>
        </p:nvSpPr>
        <p:spPr bwMode="auto">
          <a:xfrm>
            <a:off x="2227611" y="2562147"/>
            <a:ext cx="545584" cy="15331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Customer</a:t>
            </a:r>
          </a:p>
        </p:txBody>
      </p:sp>
      <p:cxnSp>
        <p:nvCxnSpPr>
          <p:cNvPr id="569" name="Connector: Elbow 568">
            <a:extLst>
              <a:ext uri="{FF2B5EF4-FFF2-40B4-BE49-F238E27FC236}">
                <a16:creationId xmlns:a16="http://schemas.microsoft.com/office/drawing/2014/main" id="{23D8C16B-E50D-B28D-7313-7CFE9B85C320}"/>
              </a:ext>
            </a:extLst>
          </p:cNvPr>
          <p:cNvCxnSpPr>
            <a:cxnSpLocks/>
            <a:stCxn id="596" idx="6"/>
          </p:cNvCxnSpPr>
          <p:nvPr/>
        </p:nvCxnSpPr>
        <p:spPr>
          <a:xfrm>
            <a:off x="6489474" y="3472608"/>
            <a:ext cx="518631" cy="0"/>
          </a:xfrm>
          <a:prstGeom prst="straightConnector1">
            <a:avLst/>
          </a:prstGeom>
          <a:ln w="25400">
            <a:solidFill>
              <a:schemeClr val="accent1">
                <a:lumMod val="75000"/>
              </a:schemeClr>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73" name="Connector: Elbow 572">
            <a:extLst>
              <a:ext uri="{FF2B5EF4-FFF2-40B4-BE49-F238E27FC236}">
                <a16:creationId xmlns:a16="http://schemas.microsoft.com/office/drawing/2014/main" id="{D323EFBE-6AE9-BFC4-3B59-4120AB81707C}"/>
              </a:ext>
            </a:extLst>
          </p:cNvPr>
          <p:cNvCxnSpPr>
            <a:cxnSpLocks/>
            <a:stCxn id="596" idx="6"/>
            <a:endCxn id="490" idx="1"/>
          </p:cNvCxnSpPr>
          <p:nvPr/>
        </p:nvCxnSpPr>
        <p:spPr>
          <a:xfrm flipV="1">
            <a:off x="6489474" y="2686325"/>
            <a:ext cx="518631" cy="786283"/>
          </a:xfrm>
          <a:prstGeom prst="bentConnector3">
            <a:avLst>
              <a:gd name="adj1" fmla="val 50000"/>
            </a:avLst>
          </a:prstGeom>
          <a:ln w="25400">
            <a:solidFill>
              <a:schemeClr val="accent1">
                <a:lumMod val="7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8" name="Connector: Elbow 577">
            <a:extLst>
              <a:ext uri="{FF2B5EF4-FFF2-40B4-BE49-F238E27FC236}">
                <a16:creationId xmlns:a16="http://schemas.microsoft.com/office/drawing/2014/main" id="{E3E6B750-8C7F-97CD-AD86-C10068427071}"/>
              </a:ext>
            </a:extLst>
          </p:cNvPr>
          <p:cNvCxnSpPr>
            <a:cxnSpLocks/>
            <a:endCxn id="553" idx="1"/>
          </p:cNvCxnSpPr>
          <p:nvPr/>
        </p:nvCxnSpPr>
        <p:spPr>
          <a:xfrm>
            <a:off x="9553371" y="3472608"/>
            <a:ext cx="800403" cy="508937"/>
          </a:xfrm>
          <a:prstGeom prst="bentConnector3">
            <a:avLst>
              <a:gd name="adj1" fmla="val 50000"/>
            </a:avLst>
          </a:prstGeom>
          <a:ln w="25400">
            <a:solidFill>
              <a:srgbClr val="005A9F"/>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00" name="Connector: Elbow 599">
            <a:extLst>
              <a:ext uri="{FF2B5EF4-FFF2-40B4-BE49-F238E27FC236}">
                <a16:creationId xmlns:a16="http://schemas.microsoft.com/office/drawing/2014/main" id="{9CC4D5C5-4FA2-9038-C28F-926C19405566}"/>
              </a:ext>
            </a:extLst>
          </p:cNvPr>
          <p:cNvCxnSpPr>
            <a:cxnSpLocks/>
            <a:endCxn id="550" idx="1"/>
          </p:cNvCxnSpPr>
          <p:nvPr/>
        </p:nvCxnSpPr>
        <p:spPr>
          <a:xfrm>
            <a:off x="9553371" y="3472608"/>
            <a:ext cx="803686" cy="1344399"/>
          </a:xfrm>
          <a:prstGeom prst="bentConnector3">
            <a:avLst>
              <a:gd name="adj1" fmla="val 50000"/>
            </a:avLst>
          </a:prstGeom>
          <a:ln w="25400">
            <a:solidFill>
              <a:srgbClr val="005A9F"/>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10" name="Connector: Elbow 209">
            <a:extLst>
              <a:ext uri="{FF2B5EF4-FFF2-40B4-BE49-F238E27FC236}">
                <a16:creationId xmlns:a16="http://schemas.microsoft.com/office/drawing/2014/main" id="{AB852BD4-2275-4E41-B129-5FF4A7CF95DA}"/>
              </a:ext>
            </a:extLst>
          </p:cNvPr>
          <p:cNvCxnSpPr>
            <a:cxnSpLocks/>
            <a:stCxn id="596" idx="6"/>
            <a:endCxn id="449" idx="1"/>
          </p:cNvCxnSpPr>
          <p:nvPr/>
        </p:nvCxnSpPr>
        <p:spPr>
          <a:xfrm>
            <a:off x="6489474" y="3472608"/>
            <a:ext cx="522337" cy="856687"/>
          </a:xfrm>
          <a:prstGeom prst="bentConnector3">
            <a:avLst>
              <a:gd name="adj1" fmla="val 50000"/>
            </a:avLst>
          </a:prstGeom>
          <a:ln w="25400">
            <a:solidFill>
              <a:schemeClr val="accent1">
                <a:lumMod val="75000"/>
              </a:schemeClr>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49" name="Rectangle: Rounded Corners 448">
            <a:extLst>
              <a:ext uri="{FF2B5EF4-FFF2-40B4-BE49-F238E27FC236}">
                <a16:creationId xmlns:a16="http://schemas.microsoft.com/office/drawing/2014/main" id="{75672F93-5792-9914-72C2-563676F886C9}"/>
              </a:ext>
            </a:extLst>
          </p:cNvPr>
          <p:cNvSpPr/>
          <p:nvPr/>
        </p:nvSpPr>
        <p:spPr bwMode="auto">
          <a:xfrm>
            <a:off x="7011811" y="4087041"/>
            <a:ext cx="2545266" cy="484508"/>
          </a:xfrm>
          <a:prstGeom prst="roundRect">
            <a:avLst>
              <a:gd name="adj" fmla="val 0"/>
            </a:avLst>
          </a:prstGeom>
          <a:ln w="25400">
            <a:solidFill>
              <a:schemeClr val="tx1">
                <a:lumMod val="50000"/>
                <a:lumOff val="50000"/>
              </a:schemeClr>
            </a:solidFill>
            <a:prstDash val="sysDash"/>
          </a:ln>
          <a:effectLst>
            <a:outerShdw blurRad="63500" dist="381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lIns="0" tIns="91440" rIns="0" bIns="91440" rtlCol="0" anchor="ctr"/>
          <a:lstStyle/>
          <a:p>
            <a:pPr marL="0" marR="0" lvl="0" indent="0" algn="ctr" defTabSz="914344" rtl="0" eaLnBrk="1" fontAlgn="auto" latinLnBrk="0" hangingPunct="1">
              <a:lnSpc>
                <a:spcPct val="100000"/>
              </a:lnSpc>
              <a:spcBef>
                <a:spcPts val="0"/>
              </a:spcBef>
              <a:spcAft>
                <a:spcPts val="400"/>
              </a:spcAft>
              <a:buClrTx/>
              <a:buSzTx/>
              <a:buFontTx/>
              <a:buNone/>
              <a:tabLst/>
              <a:defRPr/>
            </a:pPr>
            <a:r>
              <a:rPr kumimoji="0" lang="en-US" sz="1100" b="1" i="0" u="none" strike="noStrike" kern="1200" cap="none" spc="0" normalizeH="0" baseline="0" noProof="0">
                <a:ln>
                  <a:noFill/>
                </a:ln>
                <a:solidFill>
                  <a:srgbClr val="000000">
                    <a:lumMod val="50000"/>
                    <a:lumOff val="50000"/>
                  </a:srgbClr>
                </a:solidFill>
                <a:effectLst/>
                <a:uLnTx/>
                <a:uFillTx/>
                <a:latin typeface="Segoe UI" panose="020B0502040204020203" pitchFamily="34" charset="0"/>
                <a:ea typeface="Segoe UI Black" panose="020B0A02040204020203" pitchFamily="34" charset="0"/>
                <a:cs typeface="Segoe UI" panose="020B0502040204020203" pitchFamily="34" charset="0"/>
              </a:rPr>
              <a:t>Virtual Private Network (VPN)</a:t>
            </a:r>
          </a:p>
          <a:p>
            <a:pPr marL="0" marR="0" lvl="0" indent="0" algn="ctr" defTabSz="914344" rtl="0" eaLnBrk="1" fontAlgn="auto" latinLnBrk="0" hangingPunct="1">
              <a:lnSpc>
                <a:spcPct val="100000"/>
              </a:lnSpc>
              <a:spcBef>
                <a:spcPts val="0"/>
              </a:spcBef>
              <a:spcAft>
                <a:spcPts val="600"/>
              </a:spcAft>
              <a:buClrTx/>
              <a:buSzTx/>
              <a:buFontTx/>
              <a:buNone/>
              <a:tabLst/>
              <a:defRPr/>
            </a:pPr>
            <a:r>
              <a:rPr kumimoji="0" lang="en-US" sz="1000" b="1" i="1" u="none" strike="noStrike" kern="1200" cap="none" spc="0" normalizeH="0" baseline="0" noProof="0">
                <a:ln>
                  <a:noFill/>
                </a:ln>
                <a:solidFill>
                  <a:srgbClr val="AEAEAE"/>
                </a:solidFill>
                <a:effectLst/>
                <a:uLnTx/>
                <a:uFillTx/>
                <a:latin typeface="Segoe UI Semibold"/>
                <a:ea typeface="+mn-ea"/>
                <a:cs typeface="Segoe UI" pitchFamily="34" charset="0"/>
              </a:rPr>
              <a:t>Legacy technology being retired</a:t>
            </a:r>
            <a:endParaRPr kumimoji="0" lang="en-US" sz="1600" b="1" i="1" u="none" strike="noStrike" kern="1200" cap="none" spc="0" normalizeH="0" baseline="0" noProof="0">
              <a:ln>
                <a:noFill/>
              </a:ln>
              <a:solidFill>
                <a:srgbClr val="AEAEAE"/>
              </a:solidFill>
              <a:effectLst/>
              <a:uLnTx/>
              <a:uFillTx/>
              <a:latin typeface="Segoe UI Semibold"/>
              <a:ea typeface="Segoe UI Black" panose="020B0A02040204020203" pitchFamily="34" charset="0"/>
              <a:cs typeface="Segoe UI" panose="020B0502040204020203" pitchFamily="34" charset="0"/>
            </a:endParaRPr>
          </a:p>
        </p:txBody>
      </p:sp>
      <p:sp>
        <p:nvSpPr>
          <p:cNvPr id="490" name="TextBox 489">
            <a:extLst>
              <a:ext uri="{FF2B5EF4-FFF2-40B4-BE49-F238E27FC236}">
                <a16:creationId xmlns:a16="http://schemas.microsoft.com/office/drawing/2014/main" id="{64F07684-BF93-EB95-1829-1B52F3D49EF2}"/>
              </a:ext>
            </a:extLst>
          </p:cNvPr>
          <p:cNvSpPr txBox="1"/>
          <p:nvPr/>
        </p:nvSpPr>
        <p:spPr>
          <a:xfrm>
            <a:off x="7008105" y="2420443"/>
            <a:ext cx="2194075" cy="531764"/>
          </a:xfrm>
          <a:prstGeom prst="rect">
            <a:avLst/>
          </a:prstGeom>
          <a:noFill/>
          <a:ln w="28575">
            <a:noFill/>
            <a:prstDash val="solid"/>
          </a:ln>
          <a:effectLst/>
        </p:spPr>
        <p:style>
          <a:lnRef idx="2">
            <a:schemeClr val="dk1"/>
          </a:lnRef>
          <a:fillRef idx="1">
            <a:schemeClr val="lt1"/>
          </a:fillRef>
          <a:effectRef idx="0">
            <a:schemeClr val="dk1"/>
          </a:effectRef>
          <a:fontRef idx="minor">
            <a:schemeClr val="dk1"/>
          </a:fontRef>
        </p:style>
        <p:txBody>
          <a:bodyPr lIns="365760" tIns="0" rIns="0" bIns="0" rtlCol="0" anchor="ctr"/>
          <a:lstStyle>
            <a:defPPr>
              <a:defRPr lang="en-US"/>
            </a:defPPr>
            <a:lvl1pPr algn="ctr" defTabSz="914344">
              <a:spcAft>
                <a:spcPts val="400"/>
              </a:spcAft>
              <a:defRPr sz="1100" b="1">
                <a:solidFill>
                  <a:schemeClr val="tx1"/>
                </a:solidFill>
                <a:latin typeface="Segoe UI" panose="020B0502040204020203" pitchFamily="34" charset="0"/>
                <a:ea typeface="Segoe UI Black" panose="020B0A02040204020203" pitchFamily="34" charset="0"/>
                <a:cs typeface="Segoe UI" panose="020B0502040204020203"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344" rtl="0" eaLnBrk="1" fontAlgn="auto" latinLnBrk="0" hangingPunct="1">
              <a:lnSpc>
                <a:spcPct val="100000"/>
              </a:lnSpc>
              <a:spcBef>
                <a:spcPts val="0"/>
              </a:spcBef>
              <a:spcAft>
                <a:spcPts val="400"/>
              </a:spcAft>
              <a:buClrTx/>
              <a:buSzTx/>
              <a:buFontTx/>
              <a:buNone/>
              <a:tabLst/>
              <a:defRPr/>
            </a:pPr>
            <a:r>
              <a:rPr kumimoji="0" lang="en-US" sz="1100" b="1" i="0"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t>Direct Application Access</a:t>
            </a:r>
          </a:p>
          <a:p>
            <a:pPr marL="0" marR="0" lvl="0" indent="0" algn="ctr" defTabSz="914344" rtl="0" eaLnBrk="1" fontAlgn="auto" latinLnBrk="0" hangingPunct="1">
              <a:lnSpc>
                <a:spcPct val="100000"/>
              </a:lnSpc>
              <a:spcBef>
                <a:spcPts val="0"/>
              </a:spcBef>
              <a:spcAft>
                <a:spcPts val="600"/>
              </a:spcAft>
              <a:buClrTx/>
              <a:buSzTx/>
              <a:buFontTx/>
              <a:buNone/>
              <a:tabLst/>
              <a:defRPr/>
            </a:pPr>
            <a:r>
              <a:rPr kumimoji="0" lang="en-US" sz="1100" b="1" i="1" u="none" strike="noStrike" kern="1200" cap="none" spc="0" normalizeH="0" baseline="0" noProof="0">
                <a:ln>
                  <a:noFill/>
                </a:ln>
                <a:solidFill>
                  <a:srgbClr val="000000"/>
                </a:solidFill>
                <a:effectLst/>
                <a:uLnTx/>
                <a:uFillTx/>
                <a:latin typeface="Segoe UI Semibold"/>
                <a:ea typeface="Segoe UI Black" panose="020B0A02040204020203" pitchFamily="34" charset="0"/>
                <a:cs typeface="Segoe UI" panose="020B0502040204020203" pitchFamily="34" charset="0"/>
              </a:rPr>
              <a:t>Core adaptive access policy</a:t>
            </a:r>
          </a:p>
        </p:txBody>
      </p:sp>
      <p:cxnSp>
        <p:nvCxnSpPr>
          <p:cNvPr id="583" name="Connector: Elbow 582">
            <a:extLst>
              <a:ext uri="{FF2B5EF4-FFF2-40B4-BE49-F238E27FC236}">
                <a16:creationId xmlns:a16="http://schemas.microsoft.com/office/drawing/2014/main" id="{467569D4-5382-CCF0-3224-231440028BAF}"/>
              </a:ext>
            </a:extLst>
          </p:cNvPr>
          <p:cNvCxnSpPr>
            <a:cxnSpLocks/>
            <a:endCxn id="558" idx="1"/>
          </p:cNvCxnSpPr>
          <p:nvPr/>
        </p:nvCxnSpPr>
        <p:spPr>
          <a:xfrm flipV="1">
            <a:off x="9553371" y="2295165"/>
            <a:ext cx="797066" cy="1177443"/>
          </a:xfrm>
          <a:prstGeom prst="bentConnector3">
            <a:avLst>
              <a:gd name="adj1" fmla="val 50000"/>
            </a:avLst>
          </a:prstGeom>
          <a:ln w="25400">
            <a:solidFill>
              <a:schemeClr val="accent1">
                <a:lumMod val="75000"/>
              </a:schemeClr>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81" name="Connector: Elbow 580">
            <a:extLst>
              <a:ext uri="{FF2B5EF4-FFF2-40B4-BE49-F238E27FC236}">
                <a16:creationId xmlns:a16="http://schemas.microsoft.com/office/drawing/2014/main" id="{8BD32B87-649D-023D-78D1-A18DABD58F4C}"/>
              </a:ext>
            </a:extLst>
          </p:cNvPr>
          <p:cNvCxnSpPr>
            <a:cxnSpLocks/>
            <a:endCxn id="555" idx="1"/>
          </p:cNvCxnSpPr>
          <p:nvPr/>
        </p:nvCxnSpPr>
        <p:spPr>
          <a:xfrm flipV="1">
            <a:off x="9553371" y="3158668"/>
            <a:ext cx="800770" cy="313940"/>
          </a:xfrm>
          <a:prstGeom prst="bentConnector3">
            <a:avLst>
              <a:gd name="adj1" fmla="val 50000"/>
            </a:avLst>
          </a:prstGeom>
          <a:ln w="25400">
            <a:solidFill>
              <a:srgbClr val="005A9F"/>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0" name="Right Brace 9">
            <a:extLst>
              <a:ext uri="{FF2B5EF4-FFF2-40B4-BE49-F238E27FC236}">
                <a16:creationId xmlns:a16="http://schemas.microsoft.com/office/drawing/2014/main" id="{F7B41CFE-E444-8BA0-1E17-B07AF13C4B6A}"/>
              </a:ext>
            </a:extLst>
          </p:cNvPr>
          <p:cNvSpPr/>
          <p:nvPr/>
        </p:nvSpPr>
        <p:spPr>
          <a:xfrm rot="5400000">
            <a:off x="10929527" y="4803687"/>
            <a:ext cx="185109" cy="1734097"/>
          </a:xfrm>
          <a:prstGeom prst="rightBrace">
            <a:avLst>
              <a:gd name="adj1" fmla="val 0"/>
              <a:gd name="adj2" fmla="val 50000"/>
            </a:avLst>
          </a:prstGeom>
          <a:ln w="25400">
            <a:solidFill>
              <a:schemeClr val="tx1">
                <a:lumMod val="65000"/>
                <a:lumOff val="3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cxnSp>
        <p:nvCxnSpPr>
          <p:cNvPr id="604" name="Connector: Elbow 603">
            <a:extLst>
              <a:ext uri="{FF2B5EF4-FFF2-40B4-BE49-F238E27FC236}">
                <a16:creationId xmlns:a16="http://schemas.microsoft.com/office/drawing/2014/main" id="{AE775278-693F-5F55-0897-E9248F288E23}"/>
              </a:ext>
            </a:extLst>
          </p:cNvPr>
          <p:cNvCxnSpPr>
            <a:cxnSpLocks/>
            <a:stCxn id="449" idx="3"/>
            <a:endCxn id="469" idx="6"/>
          </p:cNvCxnSpPr>
          <p:nvPr/>
        </p:nvCxnSpPr>
        <p:spPr>
          <a:xfrm>
            <a:off x="9557077" y="4329295"/>
            <a:ext cx="444574" cy="983825"/>
          </a:xfrm>
          <a:prstGeom prst="bentConnector3">
            <a:avLst>
              <a:gd name="adj1" fmla="val 50000"/>
            </a:avLst>
          </a:prstGeom>
          <a:ln w="25400">
            <a:solidFill>
              <a:srgbClr val="7F7F7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64" name="Group 463">
            <a:extLst>
              <a:ext uri="{FF2B5EF4-FFF2-40B4-BE49-F238E27FC236}">
                <a16:creationId xmlns:a16="http://schemas.microsoft.com/office/drawing/2014/main" id="{7C9EBF07-CC8A-0CB1-D742-B3E5C0400F4D}"/>
              </a:ext>
            </a:extLst>
          </p:cNvPr>
          <p:cNvGrpSpPr/>
          <p:nvPr/>
        </p:nvGrpSpPr>
        <p:grpSpPr>
          <a:xfrm rot="18900000">
            <a:off x="10364739" y="5062065"/>
            <a:ext cx="340685" cy="416448"/>
            <a:chOff x="7598860" y="1816106"/>
            <a:chExt cx="525016" cy="641772"/>
          </a:xfrm>
        </p:grpSpPr>
        <p:cxnSp>
          <p:nvCxnSpPr>
            <p:cNvPr id="465" name="Connector: Elbow 68">
              <a:extLst>
                <a:ext uri="{FF2B5EF4-FFF2-40B4-BE49-F238E27FC236}">
                  <a16:creationId xmlns:a16="http://schemas.microsoft.com/office/drawing/2014/main" id="{0058B569-130F-07B0-03BE-32C0800380FB}"/>
                </a:ext>
              </a:extLst>
            </p:cNvPr>
            <p:cNvCxnSpPr>
              <a:cxnSpLocks/>
            </p:cNvCxnSpPr>
            <p:nvPr/>
          </p:nvCxnSpPr>
          <p:spPr>
            <a:xfrm flipV="1">
              <a:off x="7608888" y="1816106"/>
              <a:ext cx="436262" cy="128684"/>
            </a:xfrm>
            <a:prstGeom prst="straightConnector1">
              <a:avLst/>
            </a:prstGeom>
            <a:ln w="25400">
              <a:gradFill flip="none" rotWithShape="1">
                <a:gsLst>
                  <a:gs pos="0">
                    <a:srgbClr val="E2E2E2"/>
                  </a:gs>
                  <a:gs pos="100000">
                    <a:srgbClr val="565656"/>
                  </a:gs>
                </a:gsLst>
                <a:lin ang="0" scaled="1"/>
                <a:tileRect/>
              </a:gradFill>
              <a:prstDash val="sysDot"/>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466" name="Connector: Elbow 68">
              <a:extLst>
                <a:ext uri="{FF2B5EF4-FFF2-40B4-BE49-F238E27FC236}">
                  <a16:creationId xmlns:a16="http://schemas.microsoft.com/office/drawing/2014/main" id="{D1E3A387-5F6B-FCFD-8C47-DACAF1B7BC1D}"/>
                </a:ext>
              </a:extLst>
            </p:cNvPr>
            <p:cNvCxnSpPr>
              <a:cxnSpLocks/>
            </p:cNvCxnSpPr>
            <p:nvPr/>
          </p:nvCxnSpPr>
          <p:spPr>
            <a:xfrm>
              <a:off x="7608888" y="1977563"/>
              <a:ext cx="514988" cy="234191"/>
            </a:xfrm>
            <a:prstGeom prst="straightConnector1">
              <a:avLst/>
            </a:prstGeom>
            <a:ln w="25400">
              <a:gradFill flip="none" rotWithShape="1">
                <a:gsLst>
                  <a:gs pos="0">
                    <a:srgbClr val="E2E2E2"/>
                  </a:gs>
                  <a:gs pos="100000">
                    <a:srgbClr val="565656"/>
                  </a:gs>
                </a:gsLst>
                <a:lin ang="0" scaled="1"/>
                <a:tileRect/>
              </a:gradFill>
              <a:prstDash val="sysDot"/>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467" name="Connector: Elbow 68">
              <a:extLst>
                <a:ext uri="{FF2B5EF4-FFF2-40B4-BE49-F238E27FC236}">
                  <a16:creationId xmlns:a16="http://schemas.microsoft.com/office/drawing/2014/main" id="{12A8D28D-56B2-D06B-BFB9-4CBD0CB44171}"/>
                </a:ext>
              </a:extLst>
            </p:cNvPr>
            <p:cNvCxnSpPr>
              <a:cxnSpLocks/>
            </p:cNvCxnSpPr>
            <p:nvPr/>
          </p:nvCxnSpPr>
          <p:spPr>
            <a:xfrm>
              <a:off x="7598860" y="2017679"/>
              <a:ext cx="336551" cy="440199"/>
            </a:xfrm>
            <a:prstGeom prst="straightConnector1">
              <a:avLst/>
            </a:prstGeom>
            <a:ln w="25400">
              <a:gradFill flip="none" rotWithShape="1">
                <a:gsLst>
                  <a:gs pos="0">
                    <a:srgbClr val="E2E2E2"/>
                  </a:gs>
                  <a:gs pos="100000">
                    <a:srgbClr val="565656"/>
                  </a:gs>
                </a:gsLst>
                <a:lin ang="0" scaled="1"/>
                <a:tileRect/>
              </a:gradFill>
              <a:prstDash val="sysDot"/>
              <a:headEnd type="none" w="lg" len="med"/>
              <a:tailEnd type="arrow" w="med" len="med"/>
            </a:ln>
          </p:spPr>
          <p:style>
            <a:lnRef idx="1">
              <a:schemeClr val="accent1"/>
            </a:lnRef>
            <a:fillRef idx="0">
              <a:schemeClr val="accent1"/>
            </a:fillRef>
            <a:effectRef idx="0">
              <a:schemeClr val="accent1"/>
            </a:effectRef>
            <a:fontRef idx="minor">
              <a:schemeClr val="tx1"/>
            </a:fontRef>
          </p:style>
        </p:cxnSp>
      </p:grpSp>
      <p:sp>
        <p:nvSpPr>
          <p:cNvPr id="469" name="Graphic 104">
            <a:extLst>
              <a:ext uri="{FF2B5EF4-FFF2-40B4-BE49-F238E27FC236}">
                <a16:creationId xmlns:a16="http://schemas.microsoft.com/office/drawing/2014/main" id="{877CF70B-F6FD-E9A5-33E4-2C5D4C291D70}"/>
              </a:ext>
            </a:extLst>
          </p:cNvPr>
          <p:cNvSpPr/>
          <p:nvPr/>
        </p:nvSpPr>
        <p:spPr>
          <a:xfrm rot="10800000">
            <a:off x="10001651" y="5261368"/>
            <a:ext cx="337372" cy="164526"/>
          </a:xfrm>
          <a:custGeom>
            <a:avLst/>
            <a:gdLst>
              <a:gd name="connsiteX0" fmla="*/ 726330 w 1383485"/>
              <a:gd name="connsiteY0" fmla="*/ 332040 h 276700"/>
              <a:gd name="connsiteX1" fmla="*/ 380459 w 1383485"/>
              <a:gd name="connsiteY1" fmla="*/ 332040 h 276700"/>
              <a:gd name="connsiteX2" fmla="*/ 380459 w 1383485"/>
              <a:gd name="connsiteY2" fmla="*/ 117598 h 276700"/>
              <a:gd name="connsiteX3" fmla="*/ 615651 w 1383485"/>
              <a:gd name="connsiteY3" fmla="*/ 117598 h 276700"/>
              <a:gd name="connsiteX4" fmla="*/ 615651 w 1383485"/>
              <a:gd name="connsiteY4" fmla="*/ 0 h 276700"/>
              <a:gd name="connsiteX5" fmla="*/ 837009 w 1383485"/>
              <a:gd name="connsiteY5" fmla="*/ 0 h 276700"/>
              <a:gd name="connsiteX6" fmla="*/ 837009 w 1383485"/>
              <a:gd name="connsiteY6" fmla="*/ 117598 h 276700"/>
              <a:gd name="connsiteX7" fmla="*/ 1058366 w 1383485"/>
              <a:gd name="connsiteY7" fmla="*/ 117598 h 276700"/>
              <a:gd name="connsiteX8" fmla="*/ 1058366 w 1383485"/>
              <a:gd name="connsiteY8" fmla="*/ 332040 h 276700"/>
              <a:gd name="connsiteX9" fmla="*/ 726330 w 1383485"/>
              <a:gd name="connsiteY9" fmla="*/ 332040 h 276700"/>
              <a:gd name="connsiteX10" fmla="*/ 726330 w 1383485"/>
              <a:gd name="connsiteY10" fmla="*/ 332040 h 276700"/>
              <a:gd name="connsiteX11" fmla="*/ 726330 w 1383485"/>
              <a:gd name="connsiteY11" fmla="*/ 332040 h 276700"/>
              <a:gd name="connsiteX12" fmla="*/ 380459 w 1383485"/>
              <a:gd name="connsiteY12" fmla="*/ 228278 h 276700"/>
              <a:gd name="connsiteX13" fmla="*/ 0 w 1383485"/>
              <a:gd name="connsiteY13" fmla="*/ 228278 h 276700"/>
              <a:gd name="connsiteX14" fmla="*/ 1058366 w 1383485"/>
              <a:gd name="connsiteY14" fmla="*/ 228278 h 276700"/>
              <a:gd name="connsiteX15" fmla="*/ 1438825 w 1383485"/>
              <a:gd name="connsiteY15" fmla="*/ 228278 h 276700"/>
              <a:gd name="connsiteX0" fmla="*/ 726330 w 1058366"/>
              <a:gd name="connsiteY0" fmla="*/ 332040 h 332040"/>
              <a:gd name="connsiteX1" fmla="*/ 380459 w 1058366"/>
              <a:gd name="connsiteY1" fmla="*/ 332040 h 332040"/>
              <a:gd name="connsiteX2" fmla="*/ 380459 w 1058366"/>
              <a:gd name="connsiteY2" fmla="*/ 117598 h 332040"/>
              <a:gd name="connsiteX3" fmla="*/ 615651 w 1058366"/>
              <a:gd name="connsiteY3" fmla="*/ 117598 h 332040"/>
              <a:gd name="connsiteX4" fmla="*/ 615651 w 1058366"/>
              <a:gd name="connsiteY4" fmla="*/ 0 h 332040"/>
              <a:gd name="connsiteX5" fmla="*/ 837009 w 1058366"/>
              <a:gd name="connsiteY5" fmla="*/ 0 h 332040"/>
              <a:gd name="connsiteX6" fmla="*/ 837009 w 1058366"/>
              <a:gd name="connsiteY6" fmla="*/ 117598 h 332040"/>
              <a:gd name="connsiteX7" fmla="*/ 1058366 w 1058366"/>
              <a:gd name="connsiteY7" fmla="*/ 117598 h 332040"/>
              <a:gd name="connsiteX8" fmla="*/ 1058366 w 1058366"/>
              <a:gd name="connsiteY8" fmla="*/ 332040 h 332040"/>
              <a:gd name="connsiteX9" fmla="*/ 726330 w 1058366"/>
              <a:gd name="connsiteY9" fmla="*/ 332040 h 332040"/>
              <a:gd name="connsiteX10" fmla="*/ 726330 w 1058366"/>
              <a:gd name="connsiteY10" fmla="*/ 332040 h 332040"/>
              <a:gd name="connsiteX11" fmla="*/ 726330 w 1058366"/>
              <a:gd name="connsiteY11" fmla="*/ 332040 h 332040"/>
              <a:gd name="connsiteX12" fmla="*/ 380459 w 1058366"/>
              <a:gd name="connsiteY12" fmla="*/ 228278 h 332040"/>
              <a:gd name="connsiteX13" fmla="*/ 0 w 1058366"/>
              <a:gd name="connsiteY13" fmla="*/ 228278 h 332040"/>
              <a:gd name="connsiteX0" fmla="*/ 345871 w 677907"/>
              <a:gd name="connsiteY0" fmla="*/ 332040 h 332040"/>
              <a:gd name="connsiteX1" fmla="*/ 0 w 677907"/>
              <a:gd name="connsiteY1" fmla="*/ 332040 h 332040"/>
              <a:gd name="connsiteX2" fmla="*/ 0 w 677907"/>
              <a:gd name="connsiteY2" fmla="*/ 117598 h 332040"/>
              <a:gd name="connsiteX3" fmla="*/ 235192 w 677907"/>
              <a:gd name="connsiteY3" fmla="*/ 117598 h 332040"/>
              <a:gd name="connsiteX4" fmla="*/ 235192 w 677907"/>
              <a:gd name="connsiteY4" fmla="*/ 0 h 332040"/>
              <a:gd name="connsiteX5" fmla="*/ 456550 w 677907"/>
              <a:gd name="connsiteY5" fmla="*/ 0 h 332040"/>
              <a:gd name="connsiteX6" fmla="*/ 456550 w 677907"/>
              <a:gd name="connsiteY6" fmla="*/ 117598 h 332040"/>
              <a:gd name="connsiteX7" fmla="*/ 677907 w 677907"/>
              <a:gd name="connsiteY7" fmla="*/ 117598 h 332040"/>
              <a:gd name="connsiteX8" fmla="*/ 677907 w 677907"/>
              <a:gd name="connsiteY8" fmla="*/ 332040 h 332040"/>
              <a:gd name="connsiteX9" fmla="*/ 345871 w 677907"/>
              <a:gd name="connsiteY9" fmla="*/ 332040 h 332040"/>
              <a:gd name="connsiteX10" fmla="*/ 345871 w 677907"/>
              <a:gd name="connsiteY10" fmla="*/ 332040 h 332040"/>
              <a:gd name="connsiteX11" fmla="*/ 345871 w 677907"/>
              <a:gd name="connsiteY11" fmla="*/ 332040 h 332040"/>
              <a:gd name="connsiteX0" fmla="*/ 0 w 677907"/>
              <a:gd name="connsiteY0" fmla="*/ 332040 h 423480"/>
              <a:gd name="connsiteX1" fmla="*/ 0 w 677907"/>
              <a:gd name="connsiteY1" fmla="*/ 117598 h 423480"/>
              <a:gd name="connsiteX2" fmla="*/ 235192 w 677907"/>
              <a:gd name="connsiteY2" fmla="*/ 117598 h 423480"/>
              <a:gd name="connsiteX3" fmla="*/ 235192 w 677907"/>
              <a:gd name="connsiteY3" fmla="*/ 0 h 423480"/>
              <a:gd name="connsiteX4" fmla="*/ 456550 w 677907"/>
              <a:gd name="connsiteY4" fmla="*/ 0 h 423480"/>
              <a:gd name="connsiteX5" fmla="*/ 456550 w 677907"/>
              <a:gd name="connsiteY5" fmla="*/ 117598 h 423480"/>
              <a:gd name="connsiteX6" fmla="*/ 677907 w 677907"/>
              <a:gd name="connsiteY6" fmla="*/ 117598 h 423480"/>
              <a:gd name="connsiteX7" fmla="*/ 677907 w 677907"/>
              <a:gd name="connsiteY7" fmla="*/ 332040 h 423480"/>
              <a:gd name="connsiteX8" fmla="*/ 345871 w 677907"/>
              <a:gd name="connsiteY8" fmla="*/ 332040 h 423480"/>
              <a:gd name="connsiteX9" fmla="*/ 345871 w 677907"/>
              <a:gd name="connsiteY9" fmla="*/ 332040 h 423480"/>
              <a:gd name="connsiteX10" fmla="*/ 345871 w 677907"/>
              <a:gd name="connsiteY10" fmla="*/ 332040 h 423480"/>
              <a:gd name="connsiteX11" fmla="*/ 91440 w 677907"/>
              <a:gd name="connsiteY11" fmla="*/ 423480 h 423480"/>
              <a:gd name="connsiteX0" fmla="*/ 2223 w 680130"/>
              <a:gd name="connsiteY0" fmla="*/ 332040 h 332040"/>
              <a:gd name="connsiteX1" fmla="*/ 2223 w 680130"/>
              <a:gd name="connsiteY1" fmla="*/ 117598 h 332040"/>
              <a:gd name="connsiteX2" fmla="*/ 237415 w 680130"/>
              <a:gd name="connsiteY2" fmla="*/ 117598 h 332040"/>
              <a:gd name="connsiteX3" fmla="*/ 237415 w 680130"/>
              <a:gd name="connsiteY3" fmla="*/ 0 h 332040"/>
              <a:gd name="connsiteX4" fmla="*/ 458773 w 680130"/>
              <a:gd name="connsiteY4" fmla="*/ 0 h 332040"/>
              <a:gd name="connsiteX5" fmla="*/ 458773 w 680130"/>
              <a:gd name="connsiteY5" fmla="*/ 117598 h 332040"/>
              <a:gd name="connsiteX6" fmla="*/ 680130 w 680130"/>
              <a:gd name="connsiteY6" fmla="*/ 117598 h 332040"/>
              <a:gd name="connsiteX7" fmla="*/ 680130 w 680130"/>
              <a:gd name="connsiteY7" fmla="*/ 332040 h 332040"/>
              <a:gd name="connsiteX8" fmla="*/ 348094 w 680130"/>
              <a:gd name="connsiteY8" fmla="*/ 332040 h 332040"/>
              <a:gd name="connsiteX9" fmla="*/ 348094 w 680130"/>
              <a:gd name="connsiteY9" fmla="*/ 332040 h 332040"/>
              <a:gd name="connsiteX10" fmla="*/ 348094 w 680130"/>
              <a:gd name="connsiteY10" fmla="*/ 332040 h 332040"/>
              <a:gd name="connsiteX11" fmla="*/ 0 w 680130"/>
              <a:gd name="connsiteY11" fmla="*/ 331405 h 332040"/>
              <a:gd name="connsiteX0" fmla="*/ 0 w 677907"/>
              <a:gd name="connsiteY0" fmla="*/ 332040 h 332040"/>
              <a:gd name="connsiteX1" fmla="*/ 0 w 677907"/>
              <a:gd name="connsiteY1" fmla="*/ 117598 h 332040"/>
              <a:gd name="connsiteX2" fmla="*/ 235192 w 677907"/>
              <a:gd name="connsiteY2" fmla="*/ 117598 h 332040"/>
              <a:gd name="connsiteX3" fmla="*/ 235192 w 677907"/>
              <a:gd name="connsiteY3" fmla="*/ 0 h 332040"/>
              <a:gd name="connsiteX4" fmla="*/ 456550 w 677907"/>
              <a:gd name="connsiteY4" fmla="*/ 0 h 332040"/>
              <a:gd name="connsiteX5" fmla="*/ 456550 w 677907"/>
              <a:gd name="connsiteY5" fmla="*/ 117598 h 332040"/>
              <a:gd name="connsiteX6" fmla="*/ 677907 w 677907"/>
              <a:gd name="connsiteY6" fmla="*/ 117598 h 332040"/>
              <a:gd name="connsiteX7" fmla="*/ 677907 w 677907"/>
              <a:gd name="connsiteY7" fmla="*/ 332040 h 332040"/>
              <a:gd name="connsiteX8" fmla="*/ 345871 w 677907"/>
              <a:gd name="connsiteY8" fmla="*/ 332040 h 332040"/>
              <a:gd name="connsiteX9" fmla="*/ 345871 w 677907"/>
              <a:gd name="connsiteY9" fmla="*/ 332040 h 332040"/>
              <a:gd name="connsiteX10" fmla="*/ 345871 w 677907"/>
              <a:gd name="connsiteY10" fmla="*/ 332040 h 332040"/>
              <a:gd name="connsiteX0" fmla="*/ 0 w 677907"/>
              <a:gd name="connsiteY0" fmla="*/ 117598 h 332040"/>
              <a:gd name="connsiteX1" fmla="*/ 235192 w 677907"/>
              <a:gd name="connsiteY1" fmla="*/ 117598 h 332040"/>
              <a:gd name="connsiteX2" fmla="*/ 235192 w 677907"/>
              <a:gd name="connsiteY2" fmla="*/ 0 h 332040"/>
              <a:gd name="connsiteX3" fmla="*/ 456550 w 677907"/>
              <a:gd name="connsiteY3" fmla="*/ 0 h 332040"/>
              <a:gd name="connsiteX4" fmla="*/ 456550 w 677907"/>
              <a:gd name="connsiteY4" fmla="*/ 117598 h 332040"/>
              <a:gd name="connsiteX5" fmla="*/ 677907 w 677907"/>
              <a:gd name="connsiteY5" fmla="*/ 117598 h 332040"/>
              <a:gd name="connsiteX6" fmla="*/ 677907 w 677907"/>
              <a:gd name="connsiteY6" fmla="*/ 332040 h 332040"/>
              <a:gd name="connsiteX7" fmla="*/ 345871 w 677907"/>
              <a:gd name="connsiteY7" fmla="*/ 332040 h 332040"/>
              <a:gd name="connsiteX8" fmla="*/ 345871 w 677907"/>
              <a:gd name="connsiteY8" fmla="*/ 332040 h 332040"/>
              <a:gd name="connsiteX9" fmla="*/ 345871 w 677907"/>
              <a:gd name="connsiteY9" fmla="*/ 332040 h 332040"/>
              <a:gd name="connsiteX0" fmla="*/ 0 w 677907"/>
              <a:gd name="connsiteY0" fmla="*/ 117598 h 332040"/>
              <a:gd name="connsiteX1" fmla="*/ 235192 w 677907"/>
              <a:gd name="connsiteY1" fmla="*/ 117598 h 332040"/>
              <a:gd name="connsiteX2" fmla="*/ 235192 w 677907"/>
              <a:gd name="connsiteY2" fmla="*/ 0 h 332040"/>
              <a:gd name="connsiteX3" fmla="*/ 456550 w 677907"/>
              <a:gd name="connsiteY3" fmla="*/ 0 h 332040"/>
              <a:gd name="connsiteX4" fmla="*/ 456550 w 677907"/>
              <a:gd name="connsiteY4" fmla="*/ 117598 h 332040"/>
              <a:gd name="connsiteX5" fmla="*/ 677907 w 677907"/>
              <a:gd name="connsiteY5" fmla="*/ 117598 h 332040"/>
              <a:gd name="connsiteX6" fmla="*/ 677907 w 677907"/>
              <a:gd name="connsiteY6" fmla="*/ 332040 h 332040"/>
              <a:gd name="connsiteX7" fmla="*/ 345871 w 677907"/>
              <a:gd name="connsiteY7" fmla="*/ 332040 h 332040"/>
              <a:gd name="connsiteX8" fmla="*/ 345871 w 677907"/>
              <a:gd name="connsiteY8" fmla="*/ 332040 h 332040"/>
              <a:gd name="connsiteX9" fmla="*/ 2971 w 677907"/>
              <a:gd name="connsiteY9" fmla="*/ 332040 h 332040"/>
              <a:gd name="connsiteX0" fmla="*/ 0 w 680874"/>
              <a:gd name="connsiteY0" fmla="*/ 117598 h 332040"/>
              <a:gd name="connsiteX1" fmla="*/ 235192 w 680874"/>
              <a:gd name="connsiteY1" fmla="*/ 117598 h 332040"/>
              <a:gd name="connsiteX2" fmla="*/ 235192 w 680874"/>
              <a:gd name="connsiteY2" fmla="*/ 0 h 332040"/>
              <a:gd name="connsiteX3" fmla="*/ 456550 w 680874"/>
              <a:gd name="connsiteY3" fmla="*/ 0 h 332040"/>
              <a:gd name="connsiteX4" fmla="*/ 456550 w 680874"/>
              <a:gd name="connsiteY4" fmla="*/ 117598 h 332040"/>
              <a:gd name="connsiteX5" fmla="*/ 677907 w 680874"/>
              <a:gd name="connsiteY5" fmla="*/ 117598 h 332040"/>
              <a:gd name="connsiteX6" fmla="*/ 680874 w 680874"/>
              <a:gd name="connsiteY6" fmla="*/ 227596 h 332040"/>
              <a:gd name="connsiteX7" fmla="*/ 677907 w 680874"/>
              <a:gd name="connsiteY7" fmla="*/ 332040 h 332040"/>
              <a:gd name="connsiteX8" fmla="*/ 345871 w 680874"/>
              <a:gd name="connsiteY8" fmla="*/ 332040 h 332040"/>
              <a:gd name="connsiteX9" fmla="*/ 345871 w 680874"/>
              <a:gd name="connsiteY9" fmla="*/ 332040 h 332040"/>
              <a:gd name="connsiteX10" fmla="*/ 2971 w 680874"/>
              <a:gd name="connsiteY10" fmla="*/ 332040 h 33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0874" h="332040">
                <a:moveTo>
                  <a:pt x="0" y="117598"/>
                </a:moveTo>
                <a:lnTo>
                  <a:pt x="235192" y="117598"/>
                </a:lnTo>
                <a:lnTo>
                  <a:pt x="235192" y="0"/>
                </a:lnTo>
                <a:lnTo>
                  <a:pt x="456550" y="0"/>
                </a:lnTo>
                <a:lnTo>
                  <a:pt x="456550" y="117598"/>
                </a:lnTo>
                <a:lnTo>
                  <a:pt x="677907" y="117598"/>
                </a:lnTo>
                <a:lnTo>
                  <a:pt x="680874" y="227596"/>
                </a:lnTo>
                <a:lnTo>
                  <a:pt x="677907" y="332040"/>
                </a:lnTo>
                <a:lnTo>
                  <a:pt x="345871" y="332040"/>
                </a:lnTo>
                <a:lnTo>
                  <a:pt x="345871" y="332040"/>
                </a:lnTo>
                <a:lnTo>
                  <a:pt x="2971" y="332040"/>
                </a:lnTo>
              </a:path>
            </a:pathLst>
          </a:custGeom>
          <a:solidFill>
            <a:schemeClr val="bg1"/>
          </a:solid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pic>
        <p:nvPicPr>
          <p:cNvPr id="11" name="Graphic 10" descr="Gears outline">
            <a:extLst>
              <a:ext uri="{FF2B5EF4-FFF2-40B4-BE49-F238E27FC236}">
                <a16:creationId xmlns:a16="http://schemas.microsoft.com/office/drawing/2014/main" id="{CC0BB6C8-1FF1-D233-B580-10365A61900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900000">
            <a:off x="2367186" y="2724618"/>
            <a:ext cx="224497" cy="224497"/>
          </a:xfrm>
          <a:prstGeom prst="rect">
            <a:avLst/>
          </a:prstGeom>
        </p:spPr>
      </p:pic>
      <p:sp>
        <p:nvSpPr>
          <p:cNvPr id="38" name="Rectangle 37">
            <a:extLst>
              <a:ext uri="{FF2B5EF4-FFF2-40B4-BE49-F238E27FC236}">
                <a16:creationId xmlns:a16="http://schemas.microsoft.com/office/drawing/2014/main" id="{9CCF094A-319E-586E-4574-12B40285844D}"/>
              </a:ext>
            </a:extLst>
          </p:cNvPr>
          <p:cNvSpPr/>
          <p:nvPr/>
        </p:nvSpPr>
        <p:spPr bwMode="auto">
          <a:xfrm>
            <a:off x="2221021" y="2901038"/>
            <a:ext cx="566974" cy="15331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Workload</a:t>
            </a:r>
          </a:p>
        </p:txBody>
      </p:sp>
      <p:cxnSp>
        <p:nvCxnSpPr>
          <p:cNvPr id="48" name="Straight Arrow Connector 47">
            <a:extLst>
              <a:ext uri="{FF2B5EF4-FFF2-40B4-BE49-F238E27FC236}">
                <a16:creationId xmlns:a16="http://schemas.microsoft.com/office/drawing/2014/main" id="{37D8D5BE-EBC7-99F9-205B-2428D4F82DCE}"/>
              </a:ext>
            </a:extLst>
          </p:cNvPr>
          <p:cNvCxnSpPr>
            <a:cxnSpLocks/>
          </p:cNvCxnSpPr>
          <p:nvPr/>
        </p:nvCxnSpPr>
        <p:spPr>
          <a:xfrm>
            <a:off x="3372920" y="3508586"/>
            <a:ext cx="925058" cy="0"/>
          </a:xfrm>
          <a:prstGeom prst="straightConnector1">
            <a:avLst/>
          </a:prstGeom>
          <a:ln w="25400">
            <a:solidFill>
              <a:schemeClr val="bg2">
                <a:lumMod val="50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70" name="Connector: Elbow 569">
            <a:extLst>
              <a:ext uri="{FF2B5EF4-FFF2-40B4-BE49-F238E27FC236}">
                <a16:creationId xmlns:a16="http://schemas.microsoft.com/office/drawing/2014/main" id="{F43E59FF-72F7-0C07-87A5-D2AFAFE2D48A}"/>
              </a:ext>
            </a:extLst>
          </p:cNvPr>
          <p:cNvCxnSpPr>
            <a:cxnSpLocks/>
            <a:stCxn id="490" idx="3"/>
            <a:endCxn id="490" idx="1"/>
          </p:cNvCxnSpPr>
          <p:nvPr/>
        </p:nvCxnSpPr>
        <p:spPr>
          <a:xfrm flipH="1">
            <a:off x="7008105" y="2686325"/>
            <a:ext cx="2194075" cy="0"/>
          </a:xfrm>
          <a:prstGeom prst="straightConnector1">
            <a:avLst/>
          </a:prstGeom>
          <a:ln w="25400">
            <a:solidFill>
              <a:schemeClr val="accent1">
                <a:lumMod val="7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6" name="Connector: Elbow 515">
            <a:extLst>
              <a:ext uri="{FF2B5EF4-FFF2-40B4-BE49-F238E27FC236}">
                <a16:creationId xmlns:a16="http://schemas.microsoft.com/office/drawing/2014/main" id="{0073DF70-ECE9-0AAB-38DC-A44233443229}"/>
              </a:ext>
            </a:extLst>
          </p:cNvPr>
          <p:cNvCxnSpPr>
            <a:cxnSpLocks/>
            <a:stCxn id="490" idx="3"/>
            <a:endCxn id="558" idx="1"/>
          </p:cNvCxnSpPr>
          <p:nvPr/>
        </p:nvCxnSpPr>
        <p:spPr>
          <a:xfrm flipV="1">
            <a:off x="9202180" y="2295165"/>
            <a:ext cx="1148257" cy="391160"/>
          </a:xfrm>
          <a:prstGeom prst="bentConnector3">
            <a:avLst>
              <a:gd name="adj1" fmla="val 50000"/>
            </a:avLst>
          </a:prstGeom>
          <a:ln w="25400">
            <a:solidFill>
              <a:schemeClr val="accent1">
                <a:lumMod val="75000"/>
              </a:schemeClr>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31" name="Connector: Elbow 530">
            <a:extLst>
              <a:ext uri="{FF2B5EF4-FFF2-40B4-BE49-F238E27FC236}">
                <a16:creationId xmlns:a16="http://schemas.microsoft.com/office/drawing/2014/main" id="{9B0EF7A3-13DC-6743-AEDE-351EF2DDCA82}"/>
              </a:ext>
            </a:extLst>
          </p:cNvPr>
          <p:cNvCxnSpPr>
            <a:cxnSpLocks/>
            <a:stCxn id="490" idx="3"/>
            <a:endCxn id="555" idx="1"/>
          </p:cNvCxnSpPr>
          <p:nvPr/>
        </p:nvCxnSpPr>
        <p:spPr>
          <a:xfrm>
            <a:off x="9202180" y="2686325"/>
            <a:ext cx="1151961" cy="472343"/>
          </a:xfrm>
          <a:prstGeom prst="bentConnector3">
            <a:avLst>
              <a:gd name="adj1" fmla="val 50000"/>
            </a:avLst>
          </a:prstGeom>
          <a:ln w="25400">
            <a:solidFill>
              <a:schemeClr val="accent1">
                <a:lumMod val="75000"/>
              </a:schemeClr>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EC2C928-A744-E27E-1CB5-2E535E997700}"/>
              </a:ext>
            </a:extLst>
          </p:cNvPr>
          <p:cNvSpPr txBox="1"/>
          <p:nvPr/>
        </p:nvSpPr>
        <p:spPr>
          <a:xfrm>
            <a:off x="7082443" y="825243"/>
            <a:ext cx="4811571"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a:ln>
                  <a:noFill/>
                </a:ln>
                <a:solidFill>
                  <a:srgbClr val="000000"/>
                </a:solidFill>
                <a:effectLst/>
                <a:uLnTx/>
                <a:uFillTx/>
                <a:latin typeface="Segoe UI"/>
                <a:ea typeface="+mn-ea"/>
                <a:cs typeface="+mn-cs"/>
              </a:rPr>
              <a:t>Can be implemented today using Microsoft and partner capabilities</a:t>
            </a:r>
          </a:p>
        </p:txBody>
      </p:sp>
      <p:cxnSp>
        <p:nvCxnSpPr>
          <p:cNvPr id="5" name="Connector: Elbow 4">
            <a:extLst>
              <a:ext uri="{FF2B5EF4-FFF2-40B4-BE49-F238E27FC236}">
                <a16:creationId xmlns:a16="http://schemas.microsoft.com/office/drawing/2014/main" id="{97B4CA42-114F-83AA-BBC3-4815AFEB9B01}"/>
              </a:ext>
            </a:extLst>
          </p:cNvPr>
          <p:cNvCxnSpPr>
            <a:cxnSpLocks/>
            <a:stCxn id="596" idx="4"/>
            <a:endCxn id="42" idx="3"/>
          </p:cNvCxnSpPr>
          <p:nvPr/>
        </p:nvCxnSpPr>
        <p:spPr>
          <a:xfrm rot="16200000" flipH="1">
            <a:off x="6901717" y="3060365"/>
            <a:ext cx="1225156" cy="4085564"/>
          </a:xfrm>
          <a:prstGeom prst="bentConnector4">
            <a:avLst>
              <a:gd name="adj1" fmla="val 111018"/>
              <a:gd name="adj2" fmla="val 64356"/>
            </a:avLst>
          </a:prstGeom>
          <a:ln w="25400">
            <a:solidFill>
              <a:schemeClr val="tx1">
                <a:lumMod val="65000"/>
                <a:lumOff val="35000"/>
              </a:schemeClr>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2" name="Rectangle: Rounded Corners 41">
            <a:extLst>
              <a:ext uri="{FF2B5EF4-FFF2-40B4-BE49-F238E27FC236}">
                <a16:creationId xmlns:a16="http://schemas.microsoft.com/office/drawing/2014/main" id="{3F70B5C4-861C-5329-DEE5-41235EB50006}"/>
              </a:ext>
            </a:extLst>
          </p:cNvPr>
          <p:cNvSpPr/>
          <p:nvPr/>
        </p:nvSpPr>
        <p:spPr bwMode="auto">
          <a:xfrm>
            <a:off x="7011811" y="5452108"/>
            <a:ext cx="2545266" cy="527233"/>
          </a:xfrm>
          <a:prstGeom prst="roundRect">
            <a:avLst>
              <a:gd name="adj" fmla="val 0"/>
            </a:avLst>
          </a:prstGeom>
          <a:ln w="28575">
            <a:solidFill>
              <a:schemeClr val="tx1">
                <a:lumMod val="65000"/>
                <a:lumOff val="35000"/>
              </a:schemeClr>
            </a:solidFill>
            <a:prstDash val="solid"/>
          </a:ln>
          <a:effectLst>
            <a:outerShdw blurRad="63500" dist="381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lIns="0" tIns="91440" rIns="0" bIns="91440" rtlCol="0" anchor="ctr"/>
          <a:lstStyle/>
          <a:p>
            <a:pPr marL="0" marR="0" lvl="0" indent="0" algn="ctr" defTabSz="914344"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t>Macro- and Micro-segmentation</a:t>
            </a:r>
          </a:p>
          <a:p>
            <a:pPr marL="0" marR="0" lvl="0" indent="0" algn="ctr" defTabSz="914344" rtl="0" eaLnBrk="1" fontAlgn="auto" latinLnBrk="0" hangingPunct="1">
              <a:lnSpc>
                <a:spcPct val="100000"/>
              </a:lnSpc>
              <a:spcBef>
                <a:spcPts val="0"/>
              </a:spcBef>
              <a:spcAft>
                <a:spcPts val="600"/>
              </a:spcAft>
              <a:buClrTx/>
              <a:buSzTx/>
              <a:buFontTx/>
              <a:buNone/>
              <a:tabLst/>
              <a:defRPr/>
            </a:pPr>
            <a:r>
              <a:rPr kumimoji="0" lang="en-US" sz="1000" b="0" i="1"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t>Workload isolation using identity, </a:t>
            </a:r>
            <a:br>
              <a:rPr kumimoji="0" lang="en-US" sz="1000" b="0" i="1"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br>
            <a:r>
              <a:rPr kumimoji="0" lang="en-US" sz="1000" b="0" i="1"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t>network, app, and other controls</a:t>
            </a:r>
          </a:p>
        </p:txBody>
      </p:sp>
      <p:sp>
        <p:nvSpPr>
          <p:cNvPr id="49" name="Speech Bubble: Rectangle with Corners Rounded 48">
            <a:extLst>
              <a:ext uri="{FF2B5EF4-FFF2-40B4-BE49-F238E27FC236}">
                <a16:creationId xmlns:a16="http://schemas.microsoft.com/office/drawing/2014/main" id="{9F56AAF3-8D53-4CD8-7850-AD98F1C91E17}"/>
              </a:ext>
            </a:extLst>
          </p:cNvPr>
          <p:cNvSpPr/>
          <p:nvPr/>
        </p:nvSpPr>
        <p:spPr bwMode="auto">
          <a:xfrm>
            <a:off x="3759185" y="4578446"/>
            <a:ext cx="892669" cy="577179"/>
          </a:xfrm>
          <a:prstGeom prst="wedgeRoundRectCallout">
            <a:avLst>
              <a:gd name="adj1" fmla="val 38995"/>
              <a:gd name="adj2" fmla="val -16346"/>
              <a:gd name="adj3" fmla="val 16667"/>
            </a:avLst>
          </a:prstGeom>
          <a:solidFill>
            <a:srgbClr val="FFB9B9"/>
          </a:solidFill>
          <a:ln w="19050">
            <a:solidFill>
              <a:srgbClr val="C00000"/>
            </a:solid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0" bIns="45720" numCol="1" spcCol="0" rtlCol="0" fromWordArt="0" anchor="t" anchorCtr="0" forceAA="0" compatLnSpc="1">
            <a:prstTxWarp prst="textNoShape">
              <a:avLst/>
            </a:prstTxWarp>
            <a:spAutoFit/>
          </a:bodyPr>
          <a:lstStyle/>
          <a:p>
            <a:pPr marL="0" marR="0" lvl="0" indent="0" algn="l" defTabSz="932449" rtl="0" eaLnBrk="1" fontAlgn="base" latinLnBrk="0" hangingPunct="1">
              <a:lnSpc>
                <a:spcPct val="90000"/>
              </a:lnSpc>
              <a:spcBef>
                <a:spcPct val="0"/>
              </a:spcBef>
              <a:spcAft>
                <a:spcPct val="0"/>
              </a:spcAft>
              <a:buClrTx/>
              <a:buSzTx/>
              <a:buFontTx/>
              <a:buNone/>
              <a:tabLst/>
              <a:defRPr/>
            </a:pPr>
            <a:r>
              <a:rPr kumimoji="0" lang="en-US" sz="1100" b="1" i="0" u="none" strike="noStrike" kern="1200" cap="none" spc="0" normalizeH="0" baseline="0" noProof="0">
                <a:ln>
                  <a:noFill/>
                </a:ln>
                <a:gradFill>
                  <a:gsLst>
                    <a:gs pos="2917">
                      <a:srgbClr val="353535"/>
                    </a:gs>
                    <a:gs pos="30000">
                      <a:srgbClr val="353535"/>
                    </a:gs>
                  </a:gsLst>
                  <a:lin ang="5400000" scaled="0"/>
                </a:gradFill>
                <a:effectLst/>
                <a:uLnTx/>
                <a:uFillTx/>
                <a:latin typeface="Segoe UI" panose="020B0502040204020203" pitchFamily="34" charset="0"/>
                <a:ea typeface="+mn-ea"/>
                <a:cs typeface="Segoe UI" panose="020B0502040204020203" pitchFamily="34" charset="0"/>
              </a:rPr>
              <a:t>Remediate </a:t>
            </a:r>
            <a:br>
              <a:rPr kumimoji="0" lang="en-US" sz="1100" b="1" i="0" u="none" strike="noStrike" kern="1200" cap="none" spc="0" normalizeH="0" baseline="0" noProof="0">
                <a:ln>
                  <a:noFill/>
                </a:ln>
                <a:gradFill>
                  <a:gsLst>
                    <a:gs pos="2917">
                      <a:srgbClr val="353535"/>
                    </a:gs>
                    <a:gs pos="30000">
                      <a:srgbClr val="353535"/>
                    </a:gs>
                  </a:gsLst>
                  <a:lin ang="5400000" scaled="0"/>
                </a:gradFill>
                <a:effectLst/>
                <a:uLnTx/>
                <a:uFillTx/>
                <a:latin typeface="Segoe UI" panose="020B0502040204020203" pitchFamily="34" charset="0"/>
                <a:ea typeface="+mn-ea"/>
                <a:cs typeface="Segoe UI" panose="020B0502040204020203" pitchFamily="34" charset="0"/>
              </a:rPr>
            </a:br>
            <a:r>
              <a:rPr kumimoji="0" lang="en-US" sz="1000" b="0" i="0" u="none" strike="noStrike" kern="1200" cap="none" spc="0" normalizeH="0" baseline="0" noProof="0">
                <a:ln>
                  <a:noFill/>
                </a:ln>
                <a:gradFill>
                  <a:gsLst>
                    <a:gs pos="2917">
                      <a:srgbClr val="353535"/>
                    </a:gs>
                    <a:gs pos="30000">
                      <a:srgbClr val="353535"/>
                    </a:gs>
                  </a:gsLst>
                  <a:lin ang="5400000" scaled="0"/>
                </a:gradFill>
                <a:effectLst/>
                <a:uLnTx/>
                <a:uFillTx/>
                <a:latin typeface="Segoe UI" panose="020B0502040204020203" pitchFamily="34" charset="0"/>
                <a:ea typeface="+mn-ea"/>
                <a:cs typeface="Segoe UI" panose="020B0502040204020203" pitchFamily="34" charset="0"/>
              </a:rPr>
              <a:t>User and Device Risk</a:t>
            </a:r>
            <a:endParaRPr kumimoji="0" lang="en-US" sz="1100" b="0" i="0" u="none" strike="noStrike" kern="1200" cap="none" spc="0" normalizeH="0" baseline="0" noProof="0">
              <a:ln>
                <a:noFill/>
              </a:ln>
              <a:gradFill>
                <a:gsLst>
                  <a:gs pos="2917">
                    <a:srgbClr val="353535"/>
                  </a:gs>
                  <a:gs pos="30000">
                    <a:srgbClr val="353535"/>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12" name="Rectangle: Rounded Corners 11">
            <a:extLst>
              <a:ext uri="{FF2B5EF4-FFF2-40B4-BE49-F238E27FC236}">
                <a16:creationId xmlns:a16="http://schemas.microsoft.com/office/drawing/2014/main" id="{E68B7AA3-5100-EABB-629F-A7DE8EC2827F}"/>
              </a:ext>
            </a:extLst>
          </p:cNvPr>
          <p:cNvSpPr/>
          <p:nvPr/>
        </p:nvSpPr>
        <p:spPr bwMode="auto">
          <a:xfrm>
            <a:off x="7008105" y="3019449"/>
            <a:ext cx="2545266" cy="906318"/>
          </a:xfrm>
          <a:prstGeom prst="roundRect">
            <a:avLst>
              <a:gd name="adj" fmla="val 0"/>
            </a:avLst>
          </a:prstGeom>
          <a:ln w="25400">
            <a:solidFill>
              <a:srgbClr val="005A9F"/>
            </a:solidFill>
            <a:prstDash val="solid"/>
          </a:ln>
          <a:effectLst>
            <a:outerShdw blurRad="63500" dist="381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lIns="91440" tIns="91440" rIns="91440" bIns="91440" rtlCol="0" anchor="ctr"/>
          <a:lstStyle/>
          <a:p>
            <a:pPr marL="0" marR="0" lvl="0" indent="0" algn="ctr" defTabSz="914344" rtl="0" eaLnBrk="1" fontAlgn="auto" latinLnBrk="0" hangingPunct="1">
              <a:lnSpc>
                <a:spcPct val="100000"/>
              </a:lnSpc>
              <a:spcBef>
                <a:spcPts val="0"/>
              </a:spcBef>
              <a:spcAft>
                <a:spcPts val="400"/>
              </a:spcAft>
              <a:buClrTx/>
              <a:buSzTx/>
              <a:buFontTx/>
              <a:buNone/>
              <a:tabLst/>
              <a:defRPr/>
            </a:pPr>
            <a:r>
              <a:rPr kumimoji="0" lang="en-US" sz="1100" b="1" i="0"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t>Security Service Edge (SSE)</a:t>
            </a:r>
          </a:p>
          <a:p>
            <a:pPr marL="0" marR="0" lvl="0" indent="0" algn="ctr" defTabSz="914344" rtl="0" eaLnBrk="1" fontAlgn="auto" latinLnBrk="0" hangingPunct="1">
              <a:lnSpc>
                <a:spcPct val="100000"/>
              </a:lnSpc>
              <a:spcBef>
                <a:spcPts val="0"/>
              </a:spcBef>
              <a:spcAft>
                <a:spcPts val="600"/>
              </a:spcAft>
              <a:buClrTx/>
              <a:buSzTx/>
              <a:buFontTx/>
              <a:buNone/>
              <a:tabLst/>
              <a:defRPr/>
            </a:pPr>
            <a:r>
              <a:rPr kumimoji="0" lang="en-US" sz="1000" b="1" i="1" u="none" strike="noStrike" kern="1200" cap="none" spc="0" normalizeH="0" baseline="0" noProof="0">
                <a:ln>
                  <a:noFill/>
                </a:ln>
                <a:solidFill>
                  <a:srgbClr val="000000"/>
                </a:solidFill>
                <a:effectLst/>
                <a:uLnTx/>
                <a:uFillTx/>
                <a:latin typeface="Segoe UI Semibold"/>
                <a:ea typeface="Segoe UI Black" panose="020B0A02040204020203" pitchFamily="34" charset="0"/>
                <a:cs typeface="Segoe UI" panose="020B0502040204020203" pitchFamily="34" charset="0"/>
              </a:rPr>
              <a:t>Additional policy control &amp; monitoring </a:t>
            </a:r>
            <a:r>
              <a:rPr kumimoji="0" lang="en-US" sz="800" b="1" i="1" u="none" strike="noStrike" kern="1200" cap="none" spc="0" normalizeH="0" baseline="0" noProof="0">
                <a:ln>
                  <a:noFill/>
                </a:ln>
                <a:solidFill>
                  <a:srgbClr val="000000"/>
                </a:solidFill>
                <a:effectLst/>
                <a:uLnTx/>
                <a:uFillTx/>
                <a:latin typeface="Segoe UI Semibold"/>
                <a:ea typeface="Segoe UI Black" panose="020B0A02040204020203" pitchFamily="34" charset="0"/>
                <a:cs typeface="Segoe UI" panose="020B0502040204020203" pitchFamily="34" charset="0"/>
              </a:rPr>
              <a:t>with Zero Trust Network Access (ZTNA), secure web gateway (SWG), Cloud Access Security Broker (CASB), and Firewall-as-a-Service (</a:t>
            </a:r>
            <a:r>
              <a:rPr kumimoji="0" lang="en-US" sz="800" b="1" i="1" u="none" strike="noStrike" kern="1200" cap="none" spc="0" normalizeH="0" baseline="0" noProof="0" err="1">
                <a:ln>
                  <a:noFill/>
                </a:ln>
                <a:solidFill>
                  <a:srgbClr val="000000"/>
                </a:solidFill>
                <a:effectLst/>
                <a:uLnTx/>
                <a:uFillTx/>
                <a:latin typeface="Segoe UI Semibold"/>
                <a:ea typeface="Segoe UI Black" panose="020B0A02040204020203" pitchFamily="34" charset="0"/>
                <a:cs typeface="Segoe UI" panose="020B0502040204020203" pitchFamily="34" charset="0"/>
              </a:rPr>
              <a:t>FWaaS</a:t>
            </a:r>
            <a:r>
              <a:rPr kumimoji="0" lang="en-US" sz="800" b="1" i="1" u="none" strike="noStrike" kern="1200" cap="none" spc="0" normalizeH="0" baseline="0" noProof="0">
                <a:ln>
                  <a:noFill/>
                </a:ln>
                <a:solidFill>
                  <a:srgbClr val="000000"/>
                </a:solidFill>
                <a:effectLst/>
                <a:uLnTx/>
                <a:uFillTx/>
                <a:latin typeface="Segoe UI Semibold"/>
                <a:ea typeface="Segoe UI Black" panose="020B0A02040204020203" pitchFamily="34" charset="0"/>
                <a:cs typeface="Segoe UI" panose="020B0502040204020203" pitchFamily="34" charset="0"/>
              </a:rPr>
              <a:t>)</a:t>
            </a:r>
            <a:endParaRPr kumimoji="0" lang="en-US" sz="1000" b="1" i="1" u="none" strike="noStrike" kern="1200" cap="none" spc="0" normalizeH="0" baseline="0" noProof="0">
              <a:ln>
                <a:noFill/>
              </a:ln>
              <a:solidFill>
                <a:srgbClr val="000000"/>
              </a:solidFill>
              <a:effectLst/>
              <a:uLnTx/>
              <a:uFillTx/>
              <a:latin typeface="Segoe UI Semibold"/>
              <a:ea typeface="Segoe UI Black" panose="020B0A02040204020203" pitchFamily="34" charset="0"/>
              <a:cs typeface="Segoe UI" panose="020B0502040204020203" pitchFamily="34" charset="0"/>
            </a:endParaRPr>
          </a:p>
        </p:txBody>
      </p:sp>
    </p:spTree>
    <p:extLst>
      <p:ext uri="{BB962C8B-B14F-4D97-AF65-F5344CB8AC3E}">
        <p14:creationId xmlns:p14="http://schemas.microsoft.com/office/powerpoint/2010/main" val="22400945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a:extLst>
              <a:ext uri="{FF2B5EF4-FFF2-40B4-BE49-F238E27FC236}">
                <a16:creationId xmlns:a16="http://schemas.microsoft.com/office/drawing/2014/main" id="{0A3D611C-7868-D2F0-7E6B-CC10DA0C4E1A}"/>
              </a:ext>
            </a:extLst>
          </p:cNvPr>
          <p:cNvGrpSpPr/>
          <p:nvPr/>
        </p:nvGrpSpPr>
        <p:grpSpPr>
          <a:xfrm>
            <a:off x="2768415" y="2328464"/>
            <a:ext cx="1598601" cy="2372106"/>
            <a:chOff x="2768186" y="2328464"/>
            <a:chExt cx="1796907" cy="2372106"/>
          </a:xfrm>
        </p:grpSpPr>
        <p:cxnSp>
          <p:nvCxnSpPr>
            <p:cNvPr id="635" name="Straight Connector 25">
              <a:extLst>
                <a:ext uri="{FF2B5EF4-FFF2-40B4-BE49-F238E27FC236}">
                  <a16:creationId xmlns:a16="http://schemas.microsoft.com/office/drawing/2014/main" id="{BDAD08A1-C3BC-4463-8FC2-27EF3F78B020}"/>
                </a:ext>
              </a:extLst>
            </p:cNvPr>
            <p:cNvCxnSpPr>
              <a:cxnSpLocks/>
              <a:stCxn id="33" idx="3"/>
            </p:cNvCxnSpPr>
            <p:nvPr/>
          </p:nvCxnSpPr>
          <p:spPr>
            <a:xfrm>
              <a:off x="2768186" y="2328464"/>
              <a:ext cx="1796907" cy="986762"/>
            </a:xfrm>
            <a:prstGeom prst="bentConnector3">
              <a:avLst>
                <a:gd name="adj1" fmla="val 50000"/>
              </a:avLst>
            </a:prstGeom>
            <a:ln w="254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36" name="Straight Connector 25">
              <a:extLst>
                <a:ext uri="{FF2B5EF4-FFF2-40B4-BE49-F238E27FC236}">
                  <a16:creationId xmlns:a16="http://schemas.microsoft.com/office/drawing/2014/main" id="{6892C29B-14E1-46CC-A9D5-766FA35C030A}"/>
                </a:ext>
              </a:extLst>
            </p:cNvPr>
            <p:cNvCxnSpPr>
              <a:cxnSpLocks/>
            </p:cNvCxnSpPr>
            <p:nvPr/>
          </p:nvCxnSpPr>
          <p:spPr>
            <a:xfrm flipV="1">
              <a:off x="2770261" y="3720540"/>
              <a:ext cx="1794832" cy="980030"/>
            </a:xfrm>
            <a:prstGeom prst="bentConnector3">
              <a:avLst>
                <a:gd name="adj1" fmla="val 50000"/>
              </a:avLst>
            </a:prstGeom>
            <a:ln w="254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sp>
        <p:nvSpPr>
          <p:cNvPr id="6" name="Rectangle: Rounded Corners 5">
            <a:extLst>
              <a:ext uri="{FF2B5EF4-FFF2-40B4-BE49-F238E27FC236}">
                <a16:creationId xmlns:a16="http://schemas.microsoft.com/office/drawing/2014/main" id="{5948BA46-222C-0E94-780D-7E22FCD66FC1}"/>
              </a:ext>
            </a:extLst>
          </p:cNvPr>
          <p:cNvSpPr/>
          <p:nvPr/>
        </p:nvSpPr>
        <p:spPr bwMode="auto">
          <a:xfrm>
            <a:off x="334482" y="4125053"/>
            <a:ext cx="2428215" cy="1100301"/>
          </a:xfrm>
          <a:prstGeom prst="roundRect">
            <a:avLst>
              <a:gd name="adj" fmla="val 0"/>
            </a:avLst>
          </a:prstGeom>
          <a:ln w="25400">
            <a:solidFill>
              <a:srgbClr val="005A9F"/>
            </a:solidFill>
            <a:prstDash val="solid"/>
          </a:ln>
          <a:effectLst>
            <a:outerShdw blurRad="63500" dist="381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lIns="91440" tIns="91440" rIns="0" bIns="91440" rtlCol="0" anchor="t"/>
          <a:lstStyle/>
          <a:p>
            <a:pPr marL="228600" marR="0" lvl="0" indent="0" algn="l" defTabSz="914344"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a:ln>
                  <a:noFill/>
                </a:ln>
                <a:gradFill>
                  <a:gsLst>
                    <a:gs pos="2917">
                      <a:srgbClr val="0078D4"/>
                    </a:gs>
                    <a:gs pos="100000">
                      <a:srgbClr val="0078D4"/>
                    </a:gs>
                  </a:gsLst>
                  <a:lin ang="5400000" scaled="0"/>
                </a:gradFill>
                <a:effectLst/>
                <a:uLnTx/>
                <a:uFillTx/>
                <a:latin typeface="Segoe UI" panose="020B0502040204020203" pitchFamily="34" charset="0"/>
                <a:ea typeface="Segoe UI Black" panose="020B0A02040204020203" pitchFamily="34" charset="0"/>
                <a:cs typeface="Segoe UI" panose="020B0502040204020203" pitchFamily="34" charset="0"/>
              </a:rPr>
              <a:t>Device Risk</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Managed?</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Compliant?</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Infected with Malware?</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…and more</a:t>
            </a:r>
          </a:p>
        </p:txBody>
      </p:sp>
      <p:sp>
        <p:nvSpPr>
          <p:cNvPr id="3" name="Rectangle: Rounded Corners 2">
            <a:extLst>
              <a:ext uri="{FF2B5EF4-FFF2-40B4-BE49-F238E27FC236}">
                <a16:creationId xmlns:a16="http://schemas.microsoft.com/office/drawing/2014/main" id="{7430C440-5EE3-1C52-0217-4BC881718FFE}"/>
              </a:ext>
            </a:extLst>
          </p:cNvPr>
          <p:cNvSpPr/>
          <p:nvPr/>
        </p:nvSpPr>
        <p:spPr bwMode="auto">
          <a:xfrm>
            <a:off x="340811" y="1626227"/>
            <a:ext cx="2428215" cy="1443036"/>
          </a:xfrm>
          <a:prstGeom prst="roundRect">
            <a:avLst>
              <a:gd name="adj" fmla="val 0"/>
            </a:avLst>
          </a:prstGeom>
          <a:ln w="25400">
            <a:solidFill>
              <a:srgbClr val="005A9F"/>
            </a:solidFill>
            <a:prstDash val="solid"/>
          </a:ln>
          <a:effectLst>
            <a:outerShdw blurRad="63500" dist="381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lIns="91440" tIns="182880" rIns="0" bIns="91440" rtlCol="0" anchor="ctr"/>
          <a:lstStyle/>
          <a:p>
            <a:pPr marL="228600" marR="0" lvl="0" indent="0" algn="l" defTabSz="914344"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a:ln>
                  <a:noFill/>
                </a:ln>
                <a:gradFill>
                  <a:gsLst>
                    <a:gs pos="2917">
                      <a:srgbClr val="0078D4"/>
                    </a:gs>
                    <a:gs pos="100000">
                      <a:srgbClr val="0078D4"/>
                    </a:gs>
                  </a:gsLst>
                  <a:lin ang="5400000" scaled="0"/>
                </a:gradFill>
                <a:effectLst/>
                <a:uLnTx/>
                <a:uFillTx/>
                <a:latin typeface="Segoe UI" panose="020B0502040204020203" pitchFamily="34" charset="0"/>
                <a:ea typeface="Segoe UI Black" panose="020B0A02040204020203" pitchFamily="34" charset="0"/>
                <a:cs typeface="Segoe UI" panose="020B0502040204020203" pitchFamily="34" charset="0"/>
              </a:rPr>
              <a:t>User/Identity Risk</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Multi-factor Authentication?</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Impossible Travel?</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Unusual Locations?</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Password Leaked?</a:t>
            </a:r>
          </a:p>
          <a:p>
            <a:pPr marL="114300" marR="0" lvl="0" indent="0" algn="l" defTabSz="914344" rtl="0" eaLnBrk="1" fontAlgn="auto" latinLnBrk="0" hangingPunct="1">
              <a:lnSpc>
                <a:spcPct val="100000"/>
              </a:lnSpc>
              <a:spcBef>
                <a:spcPts val="0"/>
              </a:spcBef>
              <a:spcAft>
                <a:spcPts val="300"/>
              </a:spcAft>
              <a:buClrTx/>
              <a:buSzTx/>
              <a:buFontTx/>
              <a:buNone/>
              <a:tabLst/>
              <a:defRPr/>
            </a:pPr>
            <a:r>
              <a:rPr kumimoji="0" lang="en-US" sz="900" b="1" i="0" u="none" strike="noStrike" kern="1200" cap="none" spc="0" normalizeH="0" baseline="0" noProof="0">
                <a:ln>
                  <a:noFill/>
                </a:ln>
                <a:gradFill>
                  <a:gsLst>
                    <a:gs pos="0">
                      <a:srgbClr val="3C3C3C"/>
                    </a:gs>
                    <a:gs pos="100000">
                      <a:srgbClr val="3C3C3C"/>
                    </a:gs>
                  </a:gsLst>
                  <a:lin ang="5400000" scaled="0"/>
                </a:gradFill>
                <a:effectLst/>
                <a:uLnTx/>
                <a:uFillTx/>
                <a:latin typeface="Segoe UI"/>
                <a:ea typeface="+mn-ea"/>
                <a:cs typeface="Segoe UI" pitchFamily="34" charset="0"/>
              </a:rPr>
              <a:t>…and more</a:t>
            </a:r>
          </a:p>
          <a:p>
            <a:pPr marL="0" marR="0" lvl="0" indent="0" algn="ctr" defTabSz="914344" rtl="0" eaLnBrk="1" fontAlgn="auto" latinLnBrk="0" hangingPunct="1">
              <a:lnSpc>
                <a:spcPct val="100000"/>
              </a:lnSpc>
              <a:spcBef>
                <a:spcPts val="0"/>
              </a:spcBef>
              <a:spcAft>
                <a:spcPts val="400"/>
              </a:spcAft>
              <a:buClrTx/>
              <a:buSzTx/>
              <a:buFontTx/>
              <a:buNone/>
              <a:tabLst/>
              <a:defRPr/>
            </a:pPr>
            <a:endParaRPr kumimoji="0" lang="en-US" sz="1100" b="1" i="0"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endParaRPr>
          </a:p>
        </p:txBody>
      </p:sp>
      <p:cxnSp>
        <p:nvCxnSpPr>
          <p:cNvPr id="43" name="Connector: Elbow 42">
            <a:extLst>
              <a:ext uri="{FF2B5EF4-FFF2-40B4-BE49-F238E27FC236}">
                <a16:creationId xmlns:a16="http://schemas.microsoft.com/office/drawing/2014/main" id="{C8518E1A-AC17-1710-89D0-9ADFDAE6BCAE}"/>
              </a:ext>
            </a:extLst>
          </p:cNvPr>
          <p:cNvCxnSpPr>
            <a:cxnSpLocks/>
            <a:stCxn id="42" idx="1"/>
            <a:endCxn id="10" idx="1"/>
          </p:cNvCxnSpPr>
          <p:nvPr/>
        </p:nvCxnSpPr>
        <p:spPr>
          <a:xfrm rot="10800000" flipH="1" flipV="1">
            <a:off x="7011811" y="5715724"/>
            <a:ext cx="4010270" cy="47565"/>
          </a:xfrm>
          <a:prstGeom prst="bentConnector4">
            <a:avLst>
              <a:gd name="adj1" fmla="val 19915"/>
              <a:gd name="adj2" fmla="val 285149"/>
            </a:avLst>
          </a:prstGeom>
          <a:ln w="25400">
            <a:solidFill>
              <a:schemeClr val="tx1">
                <a:lumMod val="65000"/>
                <a:lumOff val="3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40" name="Group 539">
            <a:extLst>
              <a:ext uri="{FF2B5EF4-FFF2-40B4-BE49-F238E27FC236}">
                <a16:creationId xmlns:a16="http://schemas.microsoft.com/office/drawing/2014/main" id="{104869A1-514C-A63B-406F-45AE8EA53CC7}"/>
              </a:ext>
            </a:extLst>
          </p:cNvPr>
          <p:cNvGrpSpPr/>
          <p:nvPr/>
        </p:nvGrpSpPr>
        <p:grpSpPr>
          <a:xfrm>
            <a:off x="10186960" y="1265785"/>
            <a:ext cx="1671368" cy="4342216"/>
            <a:chOff x="9652121" y="1137798"/>
            <a:chExt cx="1671368" cy="4342216"/>
          </a:xfrm>
        </p:grpSpPr>
        <p:sp>
          <p:nvSpPr>
            <p:cNvPr id="541" name="Rectangle: Rounded Corners 540">
              <a:extLst>
                <a:ext uri="{FF2B5EF4-FFF2-40B4-BE49-F238E27FC236}">
                  <a16:creationId xmlns:a16="http://schemas.microsoft.com/office/drawing/2014/main" id="{7FBA002D-F79F-79EA-0B59-8C47C65D0843}"/>
                </a:ext>
                <a:ext uri="{C183D7F6-B498-43B3-948B-1728B52AA6E4}">
                  <adec:decorative xmlns:adec="http://schemas.microsoft.com/office/drawing/2017/decorative" val="1"/>
                </a:ext>
              </a:extLst>
            </p:cNvPr>
            <p:cNvSpPr/>
            <p:nvPr/>
          </p:nvSpPr>
          <p:spPr bwMode="auto">
            <a:xfrm>
              <a:off x="9652121" y="1137798"/>
              <a:ext cx="1671368" cy="4342216"/>
            </a:xfrm>
            <a:prstGeom prst="roundRect">
              <a:avLst>
                <a:gd name="adj" fmla="val 7092"/>
              </a:avLst>
            </a:prstGeom>
            <a:solidFill>
              <a:srgbClr val="FFFFFF"/>
            </a:solidFill>
            <a:ln w="19050" cap="flat" cmpd="sng" algn="ctr">
              <a:solidFill>
                <a:srgbClr val="E6E6E6"/>
              </a:solidFill>
              <a:prstDash val="solid"/>
              <a:headEnd type="none" w="med" len="med"/>
              <a:tailEnd type="none" w="med" len="med"/>
            </a:ln>
            <a:effectLst/>
          </p:spPr>
          <p:txBody>
            <a:bodyPr rot="0" spcFirstLastPara="0" vertOverflow="overflow" horzOverflow="overflow" vert="horz" wrap="square" lIns="91440" tIns="91440" rIns="91440" bIns="146304" numCol="1" spcCol="0" rtlCol="0" fromWordArt="0" anchor="t"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t>Any apps </a:t>
              </a:r>
              <a:br>
                <a:rPr kumimoji="0" lang="en-US" sz="14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br>
              <a:r>
                <a:rPr kumimoji="0" lang="en-US" sz="1400" b="0" i="0" u="none" strike="noStrike" kern="0" cap="none" spc="0" normalizeH="0" baseline="0" noProof="0">
                  <a:ln>
                    <a:noFill/>
                  </a:ln>
                  <a:gradFill>
                    <a:gsLst>
                      <a:gs pos="83000">
                        <a:srgbClr val="0078D4"/>
                      </a:gs>
                      <a:gs pos="100000">
                        <a:srgbClr val="0078D4"/>
                      </a:gs>
                    </a:gsLst>
                    <a:lin ang="5400000" scaled="1"/>
                  </a:gradFill>
                  <a:effectLst/>
                  <a:uLnTx/>
                  <a:uFillTx/>
                  <a:latin typeface="Segoe UI Semilight" panose="020B0402040204020203" pitchFamily="34" charset="0"/>
                  <a:ea typeface="+mn-ea"/>
                  <a:cs typeface="Segoe UI Semilight" panose="020B0402040204020203" pitchFamily="34" charset="0"/>
                </a:rPr>
                <a:t>and resources</a:t>
              </a:r>
            </a:p>
          </p:txBody>
        </p:sp>
        <p:grpSp>
          <p:nvGrpSpPr>
            <p:cNvPr id="542" name="Group 541">
              <a:extLst>
                <a:ext uri="{FF2B5EF4-FFF2-40B4-BE49-F238E27FC236}">
                  <a16:creationId xmlns:a16="http://schemas.microsoft.com/office/drawing/2014/main" id="{A23166B1-D997-32C8-39C5-176A03091AB4}"/>
                </a:ext>
              </a:extLst>
            </p:cNvPr>
            <p:cNvGrpSpPr/>
            <p:nvPr/>
          </p:nvGrpSpPr>
          <p:grpSpPr>
            <a:xfrm>
              <a:off x="9815598" y="1779955"/>
              <a:ext cx="1344414" cy="767892"/>
              <a:chOff x="9561189" y="1872130"/>
              <a:chExt cx="1183487" cy="675975"/>
            </a:xfrm>
          </p:grpSpPr>
          <p:sp>
            <p:nvSpPr>
              <p:cNvPr id="557" name="Rectangle: Rounded Corners 556">
                <a:extLst>
                  <a:ext uri="{FF2B5EF4-FFF2-40B4-BE49-F238E27FC236}">
                    <a16:creationId xmlns:a16="http://schemas.microsoft.com/office/drawing/2014/main" id="{8BF9153A-984D-B0F2-0103-06202ABF63AF}"/>
                  </a:ext>
                  <a:ext uri="{C183D7F6-B498-43B3-948B-1728B52AA6E4}">
                    <adec:decorative xmlns:adec="http://schemas.microsoft.com/office/drawing/2017/decorative" val="1"/>
                  </a:ext>
                </a:extLst>
              </p:cNvPr>
              <p:cNvSpPr/>
              <p:nvPr/>
            </p:nvSpPr>
            <p:spPr bwMode="auto">
              <a:xfrm>
                <a:off x="9563905" y="1890852"/>
                <a:ext cx="917173" cy="643854"/>
              </a:xfrm>
              <a:prstGeom prst="roundRect">
                <a:avLst>
                  <a:gd name="adj" fmla="val 7092"/>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mn-ea"/>
                  <a:cs typeface="Segoe UI Semilight" panose="020B0402040204020203" pitchFamily="34" charset="0"/>
                </a:endParaRPr>
              </a:p>
            </p:txBody>
          </p:sp>
          <p:sp>
            <p:nvSpPr>
              <p:cNvPr id="558" name="TextBox 557">
                <a:extLst>
                  <a:ext uri="{FF2B5EF4-FFF2-40B4-BE49-F238E27FC236}">
                    <a16:creationId xmlns:a16="http://schemas.microsoft.com/office/drawing/2014/main" id="{A4D79B52-D483-147D-D851-4F34B7E176DF}"/>
                  </a:ext>
                </a:extLst>
              </p:cNvPr>
              <p:cNvSpPr txBox="1"/>
              <p:nvPr/>
            </p:nvSpPr>
            <p:spPr>
              <a:xfrm>
                <a:off x="9561189" y="1877899"/>
                <a:ext cx="1183487" cy="670206"/>
              </a:xfrm>
              <a:prstGeom prst="roundRect">
                <a:avLst>
                  <a:gd name="adj" fmla="val 7202"/>
                </a:avLst>
              </a:prstGeom>
              <a:solidFill>
                <a:srgbClr val="FFFFFF">
                  <a:lumMod val="95000"/>
                </a:srgbClr>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defPPr>
                  <a:defRPr lang="en-US"/>
                </a:defPPr>
                <a:lvl1pPr marR="0" lvl="0" indent="0" algn="ctr" defTabSz="888829" fontAlgn="base">
                  <a:lnSpc>
                    <a:spcPct val="100000"/>
                  </a:lnSpc>
                  <a:spcBef>
                    <a:spcPts val="0"/>
                  </a:spcBef>
                  <a:spcAft>
                    <a:spcPts val="0"/>
                  </a:spcAft>
                  <a:buClrTx/>
                  <a:buSzTx/>
                  <a:buFontTx/>
                  <a:buNone/>
                  <a:tabLst/>
                  <a:defRPr kumimoji="0" sz="700" b="1" i="0" u="none" strike="noStrike" cap="none" spc="0" normalizeH="0" baseline="0">
                    <a:ln>
                      <a:noFill/>
                    </a:ln>
                    <a:gradFill>
                      <a:gsLst>
                        <a:gs pos="83000">
                          <a:srgbClr val="000000"/>
                        </a:gs>
                        <a:gs pos="100000">
                          <a:srgbClr val="000000"/>
                        </a:gs>
                      </a:gsLst>
                      <a:lin ang="5400000" scaled="1"/>
                    </a:gradFill>
                    <a:effectLst/>
                    <a:uLnTx/>
                    <a:uFillTx/>
                    <a:latin typeface="Segoe UI Semibold"/>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Microsoft 365 apps and resources</a:t>
                </a:r>
              </a:p>
            </p:txBody>
          </p:sp>
          <p:sp>
            <p:nvSpPr>
              <p:cNvPr id="559" name="Rectangle: Top Corners Rounded 558">
                <a:extLst>
                  <a:ext uri="{FF2B5EF4-FFF2-40B4-BE49-F238E27FC236}">
                    <a16:creationId xmlns:a16="http://schemas.microsoft.com/office/drawing/2014/main" id="{28664239-619D-8C45-0F71-A1E844E8B181}"/>
                  </a:ext>
                </a:extLst>
              </p:cNvPr>
              <p:cNvSpPr/>
              <p:nvPr/>
            </p:nvSpPr>
            <p:spPr bwMode="auto">
              <a:xfrm rot="10800000">
                <a:off x="9563903" y="1872130"/>
                <a:ext cx="1180772" cy="93212"/>
              </a:xfrm>
              <a:prstGeom prst="round2SameRect">
                <a:avLst>
                  <a:gd name="adj1" fmla="val 0"/>
                  <a:gd name="adj2" fmla="val 50000"/>
                </a:avLst>
              </a:prstGeom>
              <a:solidFill>
                <a:srgbClr val="FFB900"/>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0" cap="none" spc="0" normalizeH="0" baseline="0" noProof="0" err="1">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543" name="Group 542">
              <a:extLst>
                <a:ext uri="{FF2B5EF4-FFF2-40B4-BE49-F238E27FC236}">
                  <a16:creationId xmlns:a16="http://schemas.microsoft.com/office/drawing/2014/main" id="{9DFEB7D1-9285-399E-F9A9-A8286CE4A0D8}"/>
                </a:ext>
              </a:extLst>
            </p:cNvPr>
            <p:cNvGrpSpPr/>
            <p:nvPr/>
          </p:nvGrpSpPr>
          <p:grpSpPr>
            <a:xfrm>
              <a:off x="9816832" y="2664462"/>
              <a:ext cx="1341946" cy="732437"/>
              <a:chOff x="9561189" y="2629013"/>
              <a:chExt cx="1181314" cy="644764"/>
            </a:xfrm>
          </p:grpSpPr>
          <p:sp>
            <p:nvSpPr>
              <p:cNvPr id="555" name="Rectangle: Rounded Corners 554">
                <a:extLst>
                  <a:ext uri="{FF2B5EF4-FFF2-40B4-BE49-F238E27FC236}">
                    <a16:creationId xmlns:a16="http://schemas.microsoft.com/office/drawing/2014/main" id="{5C7F0F73-C174-7AE4-B941-E5B3D554D414}"/>
                  </a:ext>
                  <a:ext uri="{C183D7F6-B498-43B3-948B-1728B52AA6E4}">
                    <adec:decorative xmlns:adec="http://schemas.microsoft.com/office/drawing/2017/decorative" val="1"/>
                  </a:ext>
                </a:extLst>
              </p:cNvPr>
              <p:cNvSpPr/>
              <p:nvPr/>
            </p:nvSpPr>
            <p:spPr bwMode="auto">
              <a:xfrm>
                <a:off x="9563363" y="2629013"/>
                <a:ext cx="1179140" cy="644764"/>
              </a:xfrm>
              <a:prstGeom prst="roundRect">
                <a:avLst>
                  <a:gd name="adj" fmla="val 7092"/>
                </a:avLst>
              </a:prstGeom>
              <a:solidFill>
                <a:srgbClr val="FFFFFF">
                  <a:lumMod val="95000"/>
                </a:srgbClr>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Internet and </a:t>
                </a:r>
                <a:b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br>
                <a: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SaaS apps</a:t>
                </a:r>
              </a:p>
            </p:txBody>
          </p:sp>
          <p:sp>
            <p:nvSpPr>
              <p:cNvPr id="556" name="Rectangle: Top Corners Rounded 555">
                <a:extLst>
                  <a:ext uri="{FF2B5EF4-FFF2-40B4-BE49-F238E27FC236}">
                    <a16:creationId xmlns:a16="http://schemas.microsoft.com/office/drawing/2014/main" id="{BD7B2A8D-EE0B-EBAC-7ED6-3EEA9503E39D}"/>
                  </a:ext>
                </a:extLst>
              </p:cNvPr>
              <p:cNvSpPr/>
              <p:nvPr/>
            </p:nvSpPr>
            <p:spPr bwMode="auto">
              <a:xfrm rot="10800000">
                <a:off x="9561189" y="2632395"/>
                <a:ext cx="1181313" cy="93212"/>
              </a:xfrm>
              <a:prstGeom prst="round2SameRect">
                <a:avLst>
                  <a:gd name="adj1" fmla="val 0"/>
                  <a:gd name="adj2" fmla="val 36866"/>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0" cap="none" spc="0" normalizeH="0" baseline="0" noProof="0" err="1">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544" name="Group 543">
              <a:extLst>
                <a:ext uri="{FF2B5EF4-FFF2-40B4-BE49-F238E27FC236}">
                  <a16:creationId xmlns:a16="http://schemas.microsoft.com/office/drawing/2014/main" id="{6E62BC31-6A5E-4D43-7E01-52989A4EF55F}"/>
                </a:ext>
              </a:extLst>
            </p:cNvPr>
            <p:cNvGrpSpPr/>
            <p:nvPr/>
          </p:nvGrpSpPr>
          <p:grpSpPr>
            <a:xfrm>
              <a:off x="9817815" y="3513514"/>
              <a:ext cx="1339980" cy="680088"/>
              <a:chOff x="9562918" y="3359635"/>
              <a:chExt cx="1179583" cy="598681"/>
            </a:xfrm>
          </p:grpSpPr>
          <p:sp>
            <p:nvSpPr>
              <p:cNvPr id="553" name="Rectangle: Rounded Corners 552">
                <a:extLst>
                  <a:ext uri="{FF2B5EF4-FFF2-40B4-BE49-F238E27FC236}">
                    <a16:creationId xmlns:a16="http://schemas.microsoft.com/office/drawing/2014/main" id="{39991566-FB1D-78F1-B00F-DC420A3F256A}"/>
                  </a:ext>
                  <a:ext uri="{C183D7F6-B498-43B3-948B-1728B52AA6E4}">
                    <adec:decorative xmlns:adec="http://schemas.microsoft.com/office/drawing/2017/decorative" val="1"/>
                  </a:ext>
                </a:extLst>
              </p:cNvPr>
              <p:cNvSpPr/>
              <p:nvPr/>
            </p:nvSpPr>
            <p:spPr bwMode="auto">
              <a:xfrm>
                <a:off x="9563904" y="3359635"/>
                <a:ext cx="1178597" cy="598681"/>
              </a:xfrm>
              <a:prstGeom prst="roundRect">
                <a:avLst>
                  <a:gd name="adj" fmla="val 7092"/>
                </a:avLst>
              </a:prstGeom>
              <a:solidFill>
                <a:srgbClr val="FFFFFF">
                  <a:lumMod val="95000"/>
                </a:srgbClr>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All private apps</a:t>
                </a:r>
              </a:p>
            </p:txBody>
          </p:sp>
          <p:sp>
            <p:nvSpPr>
              <p:cNvPr id="554" name="Rectangle: Top Corners Rounded 553">
                <a:extLst>
                  <a:ext uri="{FF2B5EF4-FFF2-40B4-BE49-F238E27FC236}">
                    <a16:creationId xmlns:a16="http://schemas.microsoft.com/office/drawing/2014/main" id="{6A474C27-0DE2-4055-B388-7AC493C42476}"/>
                  </a:ext>
                </a:extLst>
              </p:cNvPr>
              <p:cNvSpPr/>
              <p:nvPr/>
            </p:nvSpPr>
            <p:spPr bwMode="auto">
              <a:xfrm rot="10800000">
                <a:off x="9562918" y="3359636"/>
                <a:ext cx="1178595" cy="93212"/>
              </a:xfrm>
              <a:prstGeom prst="round2SameRect">
                <a:avLst>
                  <a:gd name="adj1" fmla="val 0"/>
                  <a:gd name="adj2" fmla="val 39055"/>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545" name="Group 544">
              <a:extLst>
                <a:ext uri="{FF2B5EF4-FFF2-40B4-BE49-F238E27FC236}">
                  <a16:creationId xmlns:a16="http://schemas.microsoft.com/office/drawing/2014/main" id="{EFED87C7-08A0-D6B9-20CD-D8A7A22D853B}"/>
                </a:ext>
              </a:extLst>
            </p:cNvPr>
            <p:cNvGrpSpPr/>
            <p:nvPr/>
          </p:nvGrpSpPr>
          <p:grpSpPr>
            <a:xfrm>
              <a:off x="9821097" y="4310217"/>
              <a:ext cx="1333416" cy="757605"/>
              <a:chOff x="9567708" y="4044174"/>
              <a:chExt cx="1173805" cy="666919"/>
            </a:xfrm>
          </p:grpSpPr>
          <p:sp>
            <p:nvSpPr>
              <p:cNvPr id="550" name="Rectangle: Rounded Corners 549">
                <a:extLst>
                  <a:ext uri="{FF2B5EF4-FFF2-40B4-BE49-F238E27FC236}">
                    <a16:creationId xmlns:a16="http://schemas.microsoft.com/office/drawing/2014/main" id="{67A2E54A-77A6-5F02-DF66-8DFC09BB568A}"/>
                  </a:ext>
                  <a:ext uri="{C183D7F6-B498-43B3-948B-1728B52AA6E4}">
                    <adec:decorative xmlns:adec="http://schemas.microsoft.com/office/drawing/2017/decorative" val="1"/>
                  </a:ext>
                </a:extLst>
              </p:cNvPr>
              <p:cNvSpPr/>
              <p:nvPr/>
            </p:nvSpPr>
            <p:spPr bwMode="auto">
              <a:xfrm>
                <a:off x="9568695" y="4044174"/>
                <a:ext cx="1172818" cy="666919"/>
              </a:xfrm>
              <a:prstGeom prst="roundRect">
                <a:avLst>
                  <a:gd name="adj" fmla="val 7092"/>
                </a:avLst>
              </a:prstGeom>
              <a:solidFill>
                <a:srgbClr val="FFFFFF">
                  <a:lumMod val="95000"/>
                </a:srgbClr>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ctr" defTabSz="888829" rtl="0" eaLnBrk="1" fontAlgn="base"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a:ea typeface="+mn-ea"/>
                    <a:cs typeface="Segoe UI Semilight" panose="020B0402040204020203" pitchFamily="34" charset="0"/>
                  </a:rPr>
                  <a:t>Private web apps</a:t>
                </a:r>
              </a:p>
            </p:txBody>
          </p:sp>
          <p:sp>
            <p:nvSpPr>
              <p:cNvPr id="552" name="Rectangle: Top Corners Rounded 551">
                <a:extLst>
                  <a:ext uri="{FF2B5EF4-FFF2-40B4-BE49-F238E27FC236}">
                    <a16:creationId xmlns:a16="http://schemas.microsoft.com/office/drawing/2014/main" id="{915E7FC4-90A3-FB55-C6AF-21A7E0FC5AAE}"/>
                  </a:ext>
                </a:extLst>
              </p:cNvPr>
              <p:cNvSpPr/>
              <p:nvPr/>
            </p:nvSpPr>
            <p:spPr bwMode="auto">
              <a:xfrm rot="10800000">
                <a:off x="9567708" y="4044176"/>
                <a:ext cx="1172816" cy="93212"/>
              </a:xfrm>
              <a:prstGeom prst="round2SameRect">
                <a:avLst>
                  <a:gd name="adj1" fmla="val 0"/>
                  <a:gd name="adj2" fmla="val 39055"/>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45720" tIns="182880" rIns="4572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0" i="0" u="none" strike="noStrike" kern="0" cap="none" spc="0" normalizeH="0" baseline="0" noProof="0">
                  <a:ln>
                    <a:noFill/>
                  </a:ln>
                  <a:gradFill>
                    <a:gsLst>
                      <a:gs pos="83000">
                        <a:srgbClr val="000000"/>
                      </a:gs>
                      <a:gs pos="100000">
                        <a:srgbClr val="000000"/>
                      </a:gs>
                    </a:gsLst>
                    <a:lin ang="5400000" scaled="1"/>
                  </a:gradFill>
                  <a:effectLst/>
                  <a:uLnTx/>
                  <a:uFillTx/>
                  <a:latin typeface="Segoe UI Semilight" panose="020B0402040204020203" pitchFamily="34" charset="0"/>
                  <a:ea typeface="Segoe UI" pitchFamily="34" charset="0"/>
                  <a:cs typeface="Segoe UI Semilight" panose="020B0402040204020203" pitchFamily="34" charset="0"/>
                </a:endParaRPr>
              </a:p>
            </p:txBody>
          </p:sp>
        </p:grpSp>
        <p:grpSp>
          <p:nvGrpSpPr>
            <p:cNvPr id="546" name="Group 545">
              <a:extLst>
                <a:ext uri="{FF2B5EF4-FFF2-40B4-BE49-F238E27FC236}">
                  <a16:creationId xmlns:a16="http://schemas.microsoft.com/office/drawing/2014/main" id="{B6363EF7-2427-C932-0EA9-ECE18C66979D}"/>
                </a:ext>
              </a:extLst>
            </p:cNvPr>
            <p:cNvGrpSpPr/>
            <p:nvPr/>
          </p:nvGrpSpPr>
          <p:grpSpPr>
            <a:xfrm>
              <a:off x="10246744" y="5207298"/>
              <a:ext cx="482122" cy="116878"/>
              <a:chOff x="2579119" y="5258155"/>
              <a:chExt cx="188591" cy="45719"/>
            </a:xfrm>
            <a:solidFill>
              <a:srgbClr val="E6E6E6"/>
            </a:solidFill>
          </p:grpSpPr>
          <p:sp>
            <p:nvSpPr>
              <p:cNvPr id="547" name="Oval 546">
                <a:extLst>
                  <a:ext uri="{FF2B5EF4-FFF2-40B4-BE49-F238E27FC236}">
                    <a16:creationId xmlns:a16="http://schemas.microsoft.com/office/drawing/2014/main" id="{3107F89A-2DD6-1421-4A2B-1A75CD6B11D1}"/>
                  </a:ext>
                </a:extLst>
              </p:cNvPr>
              <p:cNvSpPr/>
              <p:nvPr/>
            </p:nvSpPr>
            <p:spPr bwMode="auto">
              <a:xfrm>
                <a:off x="2579119" y="5258155"/>
                <a:ext cx="45699"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48" name="Oval 547">
                <a:extLst>
                  <a:ext uri="{FF2B5EF4-FFF2-40B4-BE49-F238E27FC236}">
                    <a16:creationId xmlns:a16="http://schemas.microsoft.com/office/drawing/2014/main" id="{20A2325E-9A1F-8CC6-69A7-70FD00361116}"/>
                  </a:ext>
                </a:extLst>
              </p:cNvPr>
              <p:cNvSpPr/>
              <p:nvPr/>
            </p:nvSpPr>
            <p:spPr bwMode="auto">
              <a:xfrm>
                <a:off x="2650567" y="5258165"/>
                <a:ext cx="45700"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549" name="Oval 548">
                <a:extLst>
                  <a:ext uri="{FF2B5EF4-FFF2-40B4-BE49-F238E27FC236}">
                    <a16:creationId xmlns:a16="http://schemas.microsoft.com/office/drawing/2014/main" id="{BA0BCC52-BC02-F74B-2F38-1EE0A03FFA95}"/>
                  </a:ext>
                </a:extLst>
              </p:cNvPr>
              <p:cNvSpPr/>
              <p:nvPr/>
            </p:nvSpPr>
            <p:spPr bwMode="auto">
              <a:xfrm>
                <a:off x="2722010" y="5258176"/>
                <a:ext cx="45700" cy="45698"/>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sp>
        <p:nvSpPr>
          <p:cNvPr id="448" name="Trapezoid 447">
            <a:extLst>
              <a:ext uri="{FF2B5EF4-FFF2-40B4-BE49-F238E27FC236}">
                <a16:creationId xmlns:a16="http://schemas.microsoft.com/office/drawing/2014/main" id="{14EFD520-458E-A7D4-239B-89678964E74E}"/>
              </a:ext>
              <a:ext uri="{C183D7F6-B498-43B3-948B-1728B52AA6E4}">
                <adec:decorative xmlns:adec="http://schemas.microsoft.com/office/drawing/2017/decorative" val="1"/>
              </a:ext>
            </a:extLst>
          </p:cNvPr>
          <p:cNvSpPr/>
          <p:nvPr/>
        </p:nvSpPr>
        <p:spPr bwMode="auto">
          <a:xfrm rot="16200000">
            <a:off x="5027849" y="1713030"/>
            <a:ext cx="3600034" cy="3581811"/>
          </a:xfrm>
          <a:prstGeom prst="trapezoid">
            <a:avLst>
              <a:gd name="adj" fmla="val 29098"/>
            </a:avLst>
          </a:prstGeom>
          <a:gradFill flip="none" rotWithShape="1">
            <a:gsLst>
              <a:gs pos="45000">
                <a:srgbClr val="0078D4">
                  <a:lumMod val="100000"/>
                  <a:alpha val="58000"/>
                </a:srgbClr>
              </a:gs>
              <a:gs pos="89000">
                <a:schemeClr val="bg1"/>
              </a:gs>
            </a:gsLst>
            <a:path path="circle">
              <a:fillToRect l="50000" t="-80000" r="50000" b="180000"/>
            </a:path>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2" name="Title 1" descr="Diagram of the Zero Trust Model">
            <a:extLst>
              <a:ext uri="{FF2B5EF4-FFF2-40B4-BE49-F238E27FC236}">
                <a16:creationId xmlns:a16="http://schemas.microsoft.com/office/drawing/2014/main" id="{E638514A-818C-4ADA-AB8C-4BC60C27D7D4}"/>
              </a:ext>
            </a:extLst>
          </p:cNvPr>
          <p:cNvSpPr>
            <a:spLocks noGrp="1"/>
          </p:cNvSpPr>
          <p:nvPr>
            <p:ph type="title" idx="4294967295"/>
          </p:nvPr>
        </p:nvSpPr>
        <p:spPr>
          <a:xfrm>
            <a:off x="217010" y="258183"/>
            <a:ext cx="7605875" cy="461665"/>
          </a:xfrm>
        </p:spPr>
        <p:txBody>
          <a:bodyPr/>
          <a:lstStyle/>
          <a:p>
            <a:pPr defTabSz="932719">
              <a:lnSpc>
                <a:spcPts val="3620"/>
              </a:lnSpc>
            </a:pPr>
            <a:r>
              <a:rPr lang="en-US" sz="3200" b="1" spc="-51"/>
              <a:t>Access Management Capabilities</a:t>
            </a:r>
          </a:p>
        </p:txBody>
      </p:sp>
      <p:sp>
        <p:nvSpPr>
          <p:cNvPr id="444" name="Rectangle 443" descr="Diagram of the Zero Trust Model">
            <a:extLst>
              <a:ext uri="{FF2B5EF4-FFF2-40B4-BE49-F238E27FC236}">
                <a16:creationId xmlns:a16="http://schemas.microsoft.com/office/drawing/2014/main" id="{F8793F62-19E6-4E4A-A91F-0483E919ADF5}"/>
              </a:ext>
            </a:extLst>
          </p:cNvPr>
          <p:cNvSpPr/>
          <p:nvPr/>
        </p:nvSpPr>
        <p:spPr>
          <a:xfrm>
            <a:off x="238473" y="647915"/>
            <a:ext cx="5402356" cy="369332"/>
          </a:xfrm>
          <a:prstGeom prst="rect">
            <a:avLst/>
          </a:prstGeom>
        </p:spPr>
        <p:txBody>
          <a:bodyPr wrap="square" lIns="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gradFill>
                  <a:gsLst>
                    <a:gs pos="2917">
                      <a:srgbClr val="000000"/>
                    </a:gs>
                    <a:gs pos="100000">
                      <a:srgbClr val="000000"/>
                    </a:gs>
                  </a:gsLst>
                  <a:lin ang="5400000" scaled="0"/>
                </a:gradFill>
                <a:effectLst/>
                <a:uLnTx/>
                <a:uFillTx/>
                <a:latin typeface="Segoe UI"/>
                <a:ea typeface="+mn-ea"/>
                <a:cs typeface="+mn-cs"/>
              </a:rPr>
              <a:t>Adaptive Access applying Zero Trust Principles</a:t>
            </a:r>
          </a:p>
        </p:txBody>
      </p:sp>
      <p:grpSp>
        <p:nvGrpSpPr>
          <p:cNvPr id="328" name="Group 327" descr="Diagram of the Zero Trust Model">
            <a:extLst>
              <a:ext uri="{FF2B5EF4-FFF2-40B4-BE49-F238E27FC236}">
                <a16:creationId xmlns:a16="http://schemas.microsoft.com/office/drawing/2014/main" id="{9FBF2101-D509-416F-9038-62C57DED6AEC}"/>
              </a:ext>
            </a:extLst>
          </p:cNvPr>
          <p:cNvGrpSpPr/>
          <p:nvPr/>
        </p:nvGrpSpPr>
        <p:grpSpPr>
          <a:xfrm>
            <a:off x="7163672" y="192949"/>
            <a:ext cx="4646009" cy="603058"/>
            <a:chOff x="7615469" y="-790859"/>
            <a:chExt cx="4646009" cy="603058"/>
          </a:xfrm>
        </p:grpSpPr>
        <p:sp>
          <p:nvSpPr>
            <p:cNvPr id="446" name="Rectangle 445">
              <a:extLst>
                <a:ext uri="{FF2B5EF4-FFF2-40B4-BE49-F238E27FC236}">
                  <a16:creationId xmlns:a16="http://schemas.microsoft.com/office/drawing/2014/main" id="{379C535B-C39C-4525-AE8C-15FA0EEC4AC2}"/>
                </a:ext>
              </a:extLst>
            </p:cNvPr>
            <p:cNvSpPr/>
            <p:nvPr/>
          </p:nvSpPr>
          <p:spPr bwMode="auto">
            <a:xfrm>
              <a:off x="7615469" y="-790859"/>
              <a:ext cx="4646009" cy="603058"/>
            </a:xfrm>
            <a:prstGeom prst="rect">
              <a:avLst/>
            </a:prstGeom>
            <a:solidFill>
              <a:schemeClr val="bg1"/>
            </a:solidFill>
            <a:ln w="19050">
              <a:solidFill>
                <a:schemeClr val="bg1">
                  <a:lumMod val="65000"/>
                </a:schemeClr>
              </a:solidFill>
              <a:headEnd type="none" w="med" len="med"/>
              <a:tailEnd type="none" w="med" len="med"/>
            </a:ln>
            <a:effectLst>
              <a:outerShdw blurRad="152400" dist="50800" dir="24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91440" numCol="1" spcCol="0" rtlCol="0" fromWordArt="0" anchor="ctr" anchorCtr="0" forceAA="0" compatLnSpc="1">
              <a:prstTxWarp prst="textNoShape">
                <a:avLst/>
              </a:prstTxWarp>
              <a:noAutofit/>
            </a:bodyPr>
            <a:lstStyle/>
            <a:p>
              <a:pPr marL="0" marR="0" lvl="0" indent="0" algn="l" defTabSz="93244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gradFill>
                    <a:gsLst>
                      <a:gs pos="0">
                        <a:srgbClr val="000000"/>
                      </a:gs>
                      <a:gs pos="100000">
                        <a:srgbClr val="000000"/>
                      </a:gs>
                    </a:gsLst>
                    <a:lin ang="5400000" scaled="0"/>
                  </a:gradFill>
                  <a:effectLst/>
                  <a:uLnTx/>
                  <a:uFillTx/>
                  <a:latin typeface="Segoe UI"/>
                  <a:ea typeface="Segoe UI" pitchFamily="34" charset="0"/>
                  <a:cs typeface="Segoe UI" pitchFamily="34" charset="0"/>
                </a:rPr>
                <a:t>Legend</a:t>
              </a:r>
            </a:p>
          </p:txBody>
        </p:sp>
        <p:sp>
          <p:nvSpPr>
            <p:cNvPr id="461" name="TextBox 460">
              <a:extLst>
                <a:ext uri="{FF2B5EF4-FFF2-40B4-BE49-F238E27FC236}">
                  <a16:creationId xmlns:a16="http://schemas.microsoft.com/office/drawing/2014/main" id="{A5867691-0F4A-4298-8F5A-E5CB5807096F}"/>
                </a:ext>
              </a:extLst>
            </p:cNvPr>
            <p:cNvSpPr txBox="1"/>
            <p:nvPr/>
          </p:nvSpPr>
          <p:spPr>
            <a:xfrm>
              <a:off x="8984727" y="-654135"/>
              <a:ext cx="618759" cy="138499"/>
            </a:xfrm>
            <a:prstGeom prst="rect">
              <a:avLst/>
            </a:prstGeom>
            <a:noFill/>
          </p:spPr>
          <p:txBody>
            <a:bodyPr wrap="none" lIns="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Trust Signal</a:t>
              </a:r>
            </a:p>
          </p:txBody>
        </p:sp>
        <p:sp>
          <p:nvSpPr>
            <p:cNvPr id="462" name="TextBox 461">
              <a:extLst>
                <a:ext uri="{FF2B5EF4-FFF2-40B4-BE49-F238E27FC236}">
                  <a16:creationId xmlns:a16="http://schemas.microsoft.com/office/drawing/2014/main" id="{64C8DFF6-A9FC-4239-951E-1504413582E1}"/>
                </a:ext>
              </a:extLst>
            </p:cNvPr>
            <p:cNvSpPr txBox="1"/>
            <p:nvPr/>
          </p:nvSpPr>
          <p:spPr>
            <a:xfrm>
              <a:off x="10552310" y="-676347"/>
              <a:ext cx="1189428" cy="138499"/>
            </a:xfrm>
            <a:prstGeom prst="rect">
              <a:avLst/>
            </a:prstGeom>
            <a:noFill/>
          </p:spPr>
          <p:txBody>
            <a:bodyPr wrap="none" lIns="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Adaptive Access Policy</a:t>
              </a:r>
            </a:p>
          </p:txBody>
        </p:sp>
        <p:sp>
          <p:nvSpPr>
            <p:cNvPr id="485" name="TextBox 484">
              <a:extLst>
                <a:ext uri="{FF2B5EF4-FFF2-40B4-BE49-F238E27FC236}">
                  <a16:creationId xmlns:a16="http://schemas.microsoft.com/office/drawing/2014/main" id="{E081FA70-FAB6-4273-A7A0-F414360D7184}"/>
                </a:ext>
              </a:extLst>
            </p:cNvPr>
            <p:cNvSpPr txBox="1"/>
            <p:nvPr/>
          </p:nvSpPr>
          <p:spPr>
            <a:xfrm>
              <a:off x="8984727" y="-416711"/>
              <a:ext cx="977832" cy="138499"/>
            </a:xfrm>
            <a:prstGeom prst="rect">
              <a:avLst/>
            </a:prstGeom>
            <a:noFill/>
          </p:spPr>
          <p:txBody>
            <a:bodyPr wrap="none" lIns="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Threat Intelligence</a:t>
              </a:r>
            </a:p>
          </p:txBody>
        </p:sp>
        <p:sp>
          <p:nvSpPr>
            <p:cNvPr id="252" name="TextBox 251">
              <a:extLst>
                <a:ext uri="{FF2B5EF4-FFF2-40B4-BE49-F238E27FC236}">
                  <a16:creationId xmlns:a16="http://schemas.microsoft.com/office/drawing/2014/main" id="{70A7BE87-F79B-40DE-8C21-50195718CDC7}"/>
                </a:ext>
              </a:extLst>
            </p:cNvPr>
            <p:cNvSpPr txBox="1"/>
            <p:nvPr/>
          </p:nvSpPr>
          <p:spPr>
            <a:xfrm>
              <a:off x="10552310" y="-438923"/>
              <a:ext cx="1630254" cy="138499"/>
            </a:xfrm>
            <a:prstGeom prst="rect">
              <a:avLst/>
            </a:prstGeom>
            <a:noFill/>
          </p:spPr>
          <p:txBody>
            <a:bodyPr wrap="none" lIns="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Additional Policy &amp; Monitoring</a:t>
              </a:r>
            </a:p>
          </p:txBody>
        </p:sp>
        <p:cxnSp>
          <p:nvCxnSpPr>
            <p:cNvPr id="459" name="Straight Connector 458">
              <a:extLst>
                <a:ext uri="{FF2B5EF4-FFF2-40B4-BE49-F238E27FC236}">
                  <a16:creationId xmlns:a16="http://schemas.microsoft.com/office/drawing/2014/main" id="{3AEFB144-84DF-4A5C-A7D4-7AAE72402600}"/>
                </a:ext>
              </a:extLst>
            </p:cNvPr>
            <p:cNvCxnSpPr/>
            <p:nvPr/>
          </p:nvCxnSpPr>
          <p:spPr>
            <a:xfrm>
              <a:off x="8607472" y="-584886"/>
              <a:ext cx="277256" cy="0"/>
            </a:xfrm>
            <a:prstGeom prst="line">
              <a:avLst/>
            </a:prstGeom>
            <a:ln w="25400">
              <a:solidFill>
                <a:schemeClr val="tx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9ACE0509-30F0-42C8-9A22-E383986305AB}"/>
                </a:ext>
              </a:extLst>
            </p:cNvPr>
            <p:cNvCxnSpPr/>
            <p:nvPr/>
          </p:nvCxnSpPr>
          <p:spPr>
            <a:xfrm>
              <a:off x="10139804" y="-584886"/>
              <a:ext cx="277256" cy="0"/>
            </a:xfrm>
            <a:prstGeom prst="line">
              <a:avLst/>
            </a:prstGeom>
            <a:ln w="25400">
              <a:solidFill>
                <a:schemeClr val="accent1">
                  <a:lumMod val="7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BBC4CE6C-21DD-4FA8-8B0D-437BEDC79522}"/>
                </a:ext>
              </a:extLst>
            </p:cNvPr>
            <p:cNvCxnSpPr>
              <a:cxnSpLocks/>
            </p:cNvCxnSpPr>
            <p:nvPr/>
          </p:nvCxnSpPr>
          <p:spPr>
            <a:xfrm>
              <a:off x="8590053" y="-348483"/>
              <a:ext cx="277256" cy="0"/>
            </a:xfrm>
            <a:prstGeom prst="line">
              <a:avLst/>
            </a:prstGeom>
            <a:ln w="25400">
              <a:solidFill>
                <a:schemeClr val="bg2">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53AD619F-419C-4584-853B-2728762F40E4}"/>
                </a:ext>
              </a:extLst>
            </p:cNvPr>
            <p:cNvCxnSpPr/>
            <p:nvPr/>
          </p:nvCxnSpPr>
          <p:spPr>
            <a:xfrm>
              <a:off x="10139804" y="-351921"/>
              <a:ext cx="277256" cy="0"/>
            </a:xfrm>
            <a:prstGeom prst="line">
              <a:avLst/>
            </a:prstGeom>
            <a:ln w="25400">
              <a:solidFill>
                <a:srgbClr val="005A9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472" name="Group 471" descr="Diagram of the Zero Trust Model">
            <a:extLst>
              <a:ext uri="{FF2B5EF4-FFF2-40B4-BE49-F238E27FC236}">
                <a16:creationId xmlns:a16="http://schemas.microsoft.com/office/drawing/2014/main" id="{854ED017-8FAE-4807-833A-08E76AA16CFF}"/>
              </a:ext>
            </a:extLst>
          </p:cNvPr>
          <p:cNvGrpSpPr/>
          <p:nvPr/>
        </p:nvGrpSpPr>
        <p:grpSpPr>
          <a:xfrm>
            <a:off x="4462878" y="6268928"/>
            <a:ext cx="2681767" cy="448491"/>
            <a:chOff x="4812409" y="5847588"/>
            <a:chExt cx="4091724" cy="684290"/>
          </a:xfrm>
        </p:grpSpPr>
        <p:sp>
          <p:nvSpPr>
            <p:cNvPr id="473" name="TextBox 472">
              <a:extLst>
                <a:ext uri="{FF2B5EF4-FFF2-40B4-BE49-F238E27FC236}">
                  <a16:creationId xmlns:a16="http://schemas.microsoft.com/office/drawing/2014/main" id="{346444D8-12F0-4CFA-82F3-C2554ED0BC82}"/>
                </a:ext>
              </a:extLst>
            </p:cNvPr>
            <p:cNvSpPr txBox="1"/>
            <p:nvPr/>
          </p:nvSpPr>
          <p:spPr>
            <a:xfrm>
              <a:off x="5392811" y="5921406"/>
              <a:ext cx="3511322" cy="610472"/>
            </a:xfrm>
            <a:prstGeom prst="rect">
              <a:avLst/>
            </a:prstGeom>
            <a:solidFill>
              <a:schemeClr val="bg1"/>
            </a:solidFill>
          </p:spPr>
          <p:txBody>
            <a:bodyPr wrap="square" lIns="18288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2917">
                        <a:srgbClr val="0078D4">
                          <a:lumMod val="75000"/>
                        </a:srgbClr>
                      </a:gs>
                      <a:gs pos="30000">
                        <a:srgbClr val="0078D4">
                          <a:lumMod val="75000"/>
                        </a:srgbClr>
                      </a:gs>
                    </a:gsLst>
                    <a:lin ang="5400000" scaled="0"/>
                  </a:gradFill>
                  <a:effectLst/>
                  <a:uLnTx/>
                  <a:uFillTx/>
                  <a:latin typeface="Segoe UI Semibold"/>
                  <a:ea typeface="+mn-ea"/>
                  <a:cs typeface="+mn-cs"/>
                </a:rPr>
                <a:t>Decision</a:t>
              </a:r>
              <a:br>
                <a:rPr kumimoji="0" lang="en-US" sz="160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br>
              <a:r>
                <a:rPr kumimoji="0" lang="en-US" sz="1200" b="0" i="0"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based on organizational policy</a:t>
              </a:r>
            </a:p>
          </p:txBody>
        </p:sp>
        <p:grpSp>
          <p:nvGrpSpPr>
            <p:cNvPr id="474" name="Group 473">
              <a:extLst>
                <a:ext uri="{FF2B5EF4-FFF2-40B4-BE49-F238E27FC236}">
                  <a16:creationId xmlns:a16="http://schemas.microsoft.com/office/drawing/2014/main" id="{D01A5F6C-D2DF-4634-BCD2-9B2459EBB36B}"/>
                </a:ext>
              </a:extLst>
            </p:cNvPr>
            <p:cNvGrpSpPr/>
            <p:nvPr/>
          </p:nvGrpSpPr>
          <p:grpSpPr>
            <a:xfrm>
              <a:off x="4812409" y="5847588"/>
              <a:ext cx="640080" cy="640080"/>
              <a:chOff x="4890881" y="5418443"/>
              <a:chExt cx="812414" cy="812410"/>
            </a:xfrm>
          </p:grpSpPr>
          <p:sp>
            <p:nvSpPr>
              <p:cNvPr id="475" name="Oval 474">
                <a:extLst>
                  <a:ext uri="{FF2B5EF4-FFF2-40B4-BE49-F238E27FC236}">
                    <a16:creationId xmlns:a16="http://schemas.microsoft.com/office/drawing/2014/main" id="{33C7BFAE-15D2-439C-8982-713419AFDC1B}"/>
                  </a:ext>
                </a:extLst>
              </p:cNvPr>
              <p:cNvSpPr/>
              <p:nvPr/>
            </p:nvSpPr>
            <p:spPr bwMode="auto">
              <a:xfrm>
                <a:off x="4890881" y="5418443"/>
                <a:ext cx="812414" cy="812410"/>
              </a:xfrm>
              <a:prstGeom prst="ellips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344"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Segoe UI"/>
                  <a:ea typeface="+mn-ea"/>
                  <a:cs typeface="+mn-cs"/>
                </a:endParaRPr>
              </a:p>
            </p:txBody>
          </p:sp>
          <p:grpSp>
            <p:nvGrpSpPr>
              <p:cNvPr id="476" name="Group 475">
                <a:extLst>
                  <a:ext uri="{FF2B5EF4-FFF2-40B4-BE49-F238E27FC236}">
                    <a16:creationId xmlns:a16="http://schemas.microsoft.com/office/drawing/2014/main" id="{E4F85201-215D-41E1-94B9-5760E0E47FDD}"/>
                  </a:ext>
                </a:extLst>
              </p:cNvPr>
              <p:cNvGrpSpPr/>
              <p:nvPr/>
            </p:nvGrpSpPr>
            <p:grpSpPr>
              <a:xfrm>
                <a:off x="5139021" y="5615746"/>
                <a:ext cx="316134" cy="417805"/>
                <a:chOff x="4691309" y="3200453"/>
                <a:chExt cx="768039" cy="1015047"/>
              </a:xfrm>
            </p:grpSpPr>
            <p:sp>
              <p:nvSpPr>
                <p:cNvPr id="477" name="Freeform 209">
                  <a:extLst>
                    <a:ext uri="{FF2B5EF4-FFF2-40B4-BE49-F238E27FC236}">
                      <a16:creationId xmlns:a16="http://schemas.microsoft.com/office/drawing/2014/main" id="{9AB17F32-C610-4961-870A-B3A0F6AA37D8}"/>
                    </a:ext>
                  </a:extLst>
                </p:cNvPr>
                <p:cNvSpPr>
                  <a:spLocks noEditPoints="1"/>
                </p:cNvSpPr>
                <p:nvPr/>
              </p:nvSpPr>
              <p:spPr bwMode="auto">
                <a:xfrm>
                  <a:off x="4691309" y="3200453"/>
                  <a:ext cx="768039" cy="1015047"/>
                </a:xfrm>
                <a:custGeom>
                  <a:avLst/>
                  <a:gdLst>
                    <a:gd name="T0" fmla="*/ 0 w 320"/>
                    <a:gd name="T1" fmla="*/ 0 h 425"/>
                    <a:gd name="T2" fmla="*/ 0 w 320"/>
                    <a:gd name="T3" fmla="*/ 0 h 425"/>
                    <a:gd name="T4" fmla="*/ 0 w 320"/>
                    <a:gd name="T5" fmla="*/ 425 h 425"/>
                    <a:gd name="T6" fmla="*/ 320 w 320"/>
                    <a:gd name="T7" fmla="*/ 425 h 425"/>
                    <a:gd name="T8" fmla="*/ 320 w 320"/>
                    <a:gd name="T9" fmla="*/ 132 h 425"/>
                    <a:gd name="T10" fmla="*/ 186 w 320"/>
                    <a:gd name="T11" fmla="*/ 132 h 425"/>
                    <a:gd name="T12" fmla="*/ 186 w 320"/>
                    <a:gd name="T13" fmla="*/ 0 h 425"/>
                    <a:gd name="T14" fmla="*/ 0 w 320"/>
                    <a:gd name="T15" fmla="*/ 0 h 425"/>
                    <a:gd name="T16" fmla="*/ 31 w 320"/>
                    <a:gd name="T17" fmla="*/ 138 h 425"/>
                    <a:gd name="T18" fmla="*/ 31 w 320"/>
                    <a:gd name="T19" fmla="*/ 138 h 425"/>
                    <a:gd name="T20" fmla="*/ 102 w 320"/>
                    <a:gd name="T21" fmla="*/ 138 h 425"/>
                    <a:gd name="T22" fmla="*/ 102 w 320"/>
                    <a:gd name="T23" fmla="*/ 165 h 425"/>
                    <a:gd name="T24" fmla="*/ 31 w 320"/>
                    <a:gd name="T25" fmla="*/ 165 h 425"/>
                    <a:gd name="T26" fmla="*/ 31 w 320"/>
                    <a:gd name="T27" fmla="*/ 138 h 425"/>
                    <a:gd name="T28" fmla="*/ 31 w 320"/>
                    <a:gd name="T29" fmla="*/ 192 h 425"/>
                    <a:gd name="T30" fmla="*/ 31 w 320"/>
                    <a:gd name="T31" fmla="*/ 192 h 425"/>
                    <a:gd name="T32" fmla="*/ 289 w 320"/>
                    <a:gd name="T33" fmla="*/ 192 h 425"/>
                    <a:gd name="T34" fmla="*/ 289 w 320"/>
                    <a:gd name="T35" fmla="*/ 218 h 425"/>
                    <a:gd name="T36" fmla="*/ 31 w 320"/>
                    <a:gd name="T37" fmla="*/ 218 h 425"/>
                    <a:gd name="T38" fmla="*/ 31 w 320"/>
                    <a:gd name="T39" fmla="*/ 192 h 425"/>
                    <a:gd name="T40" fmla="*/ 190 w 320"/>
                    <a:gd name="T41" fmla="*/ 245 h 425"/>
                    <a:gd name="T42" fmla="*/ 190 w 320"/>
                    <a:gd name="T43" fmla="*/ 245 h 425"/>
                    <a:gd name="T44" fmla="*/ 289 w 320"/>
                    <a:gd name="T45" fmla="*/ 245 h 425"/>
                    <a:gd name="T46" fmla="*/ 289 w 320"/>
                    <a:gd name="T47" fmla="*/ 272 h 425"/>
                    <a:gd name="T48" fmla="*/ 190 w 320"/>
                    <a:gd name="T49" fmla="*/ 272 h 425"/>
                    <a:gd name="T50" fmla="*/ 190 w 320"/>
                    <a:gd name="T51" fmla="*/ 245 h 425"/>
                    <a:gd name="T52" fmla="*/ 31 w 320"/>
                    <a:gd name="T53" fmla="*/ 245 h 425"/>
                    <a:gd name="T54" fmla="*/ 31 w 320"/>
                    <a:gd name="T55" fmla="*/ 245 h 425"/>
                    <a:gd name="T56" fmla="*/ 163 w 320"/>
                    <a:gd name="T57" fmla="*/ 245 h 425"/>
                    <a:gd name="T58" fmla="*/ 163 w 320"/>
                    <a:gd name="T59" fmla="*/ 272 h 425"/>
                    <a:gd name="T60" fmla="*/ 31 w 320"/>
                    <a:gd name="T61" fmla="*/ 272 h 425"/>
                    <a:gd name="T62" fmla="*/ 31 w 320"/>
                    <a:gd name="T63" fmla="*/ 245 h 425"/>
                    <a:gd name="T64" fmla="*/ 31 w 320"/>
                    <a:gd name="T65" fmla="*/ 298 h 425"/>
                    <a:gd name="T66" fmla="*/ 31 w 320"/>
                    <a:gd name="T67" fmla="*/ 298 h 425"/>
                    <a:gd name="T68" fmla="*/ 289 w 320"/>
                    <a:gd name="T69" fmla="*/ 298 h 425"/>
                    <a:gd name="T70" fmla="*/ 289 w 320"/>
                    <a:gd name="T71" fmla="*/ 325 h 425"/>
                    <a:gd name="T72" fmla="*/ 31 w 320"/>
                    <a:gd name="T73" fmla="*/ 325 h 425"/>
                    <a:gd name="T74" fmla="*/ 31 w 320"/>
                    <a:gd name="T75" fmla="*/ 298 h 425"/>
                    <a:gd name="T76" fmla="*/ 31 w 320"/>
                    <a:gd name="T77" fmla="*/ 352 h 425"/>
                    <a:gd name="T78" fmla="*/ 31 w 320"/>
                    <a:gd name="T79" fmla="*/ 352 h 425"/>
                    <a:gd name="T80" fmla="*/ 289 w 320"/>
                    <a:gd name="T81" fmla="*/ 352 h 425"/>
                    <a:gd name="T82" fmla="*/ 289 w 320"/>
                    <a:gd name="T83" fmla="*/ 378 h 425"/>
                    <a:gd name="T84" fmla="*/ 31 w 320"/>
                    <a:gd name="T85" fmla="*/ 378 h 425"/>
                    <a:gd name="T86" fmla="*/ 31 w 320"/>
                    <a:gd name="T87" fmla="*/ 35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0" h="425">
                      <a:moveTo>
                        <a:pt x="0" y="0"/>
                      </a:moveTo>
                      <a:lnTo>
                        <a:pt x="0" y="0"/>
                      </a:lnTo>
                      <a:lnTo>
                        <a:pt x="0" y="425"/>
                      </a:lnTo>
                      <a:lnTo>
                        <a:pt x="320" y="425"/>
                      </a:lnTo>
                      <a:lnTo>
                        <a:pt x="320" y="132"/>
                      </a:lnTo>
                      <a:lnTo>
                        <a:pt x="186" y="132"/>
                      </a:lnTo>
                      <a:lnTo>
                        <a:pt x="186" y="0"/>
                      </a:lnTo>
                      <a:lnTo>
                        <a:pt x="0" y="0"/>
                      </a:lnTo>
                      <a:close/>
                      <a:moveTo>
                        <a:pt x="31" y="138"/>
                      </a:moveTo>
                      <a:lnTo>
                        <a:pt x="31" y="138"/>
                      </a:lnTo>
                      <a:lnTo>
                        <a:pt x="102" y="138"/>
                      </a:lnTo>
                      <a:lnTo>
                        <a:pt x="102" y="165"/>
                      </a:lnTo>
                      <a:lnTo>
                        <a:pt x="31" y="165"/>
                      </a:lnTo>
                      <a:lnTo>
                        <a:pt x="31" y="138"/>
                      </a:lnTo>
                      <a:close/>
                      <a:moveTo>
                        <a:pt x="31" y="192"/>
                      </a:moveTo>
                      <a:lnTo>
                        <a:pt x="31" y="192"/>
                      </a:lnTo>
                      <a:lnTo>
                        <a:pt x="289" y="192"/>
                      </a:lnTo>
                      <a:lnTo>
                        <a:pt x="289" y="218"/>
                      </a:lnTo>
                      <a:lnTo>
                        <a:pt x="31" y="218"/>
                      </a:lnTo>
                      <a:lnTo>
                        <a:pt x="31" y="192"/>
                      </a:lnTo>
                      <a:close/>
                      <a:moveTo>
                        <a:pt x="190" y="245"/>
                      </a:moveTo>
                      <a:lnTo>
                        <a:pt x="190" y="245"/>
                      </a:lnTo>
                      <a:lnTo>
                        <a:pt x="289" y="245"/>
                      </a:lnTo>
                      <a:lnTo>
                        <a:pt x="289" y="272"/>
                      </a:lnTo>
                      <a:lnTo>
                        <a:pt x="190" y="272"/>
                      </a:lnTo>
                      <a:lnTo>
                        <a:pt x="190" y="245"/>
                      </a:lnTo>
                      <a:close/>
                      <a:moveTo>
                        <a:pt x="31" y="245"/>
                      </a:moveTo>
                      <a:lnTo>
                        <a:pt x="31" y="245"/>
                      </a:lnTo>
                      <a:lnTo>
                        <a:pt x="163" y="245"/>
                      </a:lnTo>
                      <a:lnTo>
                        <a:pt x="163" y="272"/>
                      </a:lnTo>
                      <a:lnTo>
                        <a:pt x="31" y="272"/>
                      </a:lnTo>
                      <a:lnTo>
                        <a:pt x="31" y="245"/>
                      </a:lnTo>
                      <a:close/>
                      <a:moveTo>
                        <a:pt x="31" y="298"/>
                      </a:moveTo>
                      <a:lnTo>
                        <a:pt x="31" y="298"/>
                      </a:lnTo>
                      <a:lnTo>
                        <a:pt x="289" y="298"/>
                      </a:lnTo>
                      <a:lnTo>
                        <a:pt x="289" y="325"/>
                      </a:lnTo>
                      <a:lnTo>
                        <a:pt x="31" y="325"/>
                      </a:lnTo>
                      <a:lnTo>
                        <a:pt x="31" y="298"/>
                      </a:lnTo>
                      <a:close/>
                      <a:moveTo>
                        <a:pt x="31" y="352"/>
                      </a:moveTo>
                      <a:lnTo>
                        <a:pt x="31" y="352"/>
                      </a:lnTo>
                      <a:lnTo>
                        <a:pt x="289" y="352"/>
                      </a:lnTo>
                      <a:lnTo>
                        <a:pt x="289" y="378"/>
                      </a:lnTo>
                      <a:lnTo>
                        <a:pt x="31" y="378"/>
                      </a:lnTo>
                      <a:lnTo>
                        <a:pt x="31" y="352"/>
                      </a:lnTo>
                      <a:close/>
                    </a:path>
                  </a:pathLst>
                </a:custGeom>
                <a:solidFill>
                  <a:srgbClr val="3E3E3E"/>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sp>
              <p:nvSpPr>
                <p:cNvPr id="478" name="Freeform 210">
                  <a:extLst>
                    <a:ext uri="{FF2B5EF4-FFF2-40B4-BE49-F238E27FC236}">
                      <a16:creationId xmlns:a16="http://schemas.microsoft.com/office/drawing/2014/main" id="{4560D433-BB02-4FC5-B6C7-514DCDB77CFB}"/>
                    </a:ext>
                  </a:extLst>
                </p:cNvPr>
                <p:cNvSpPr>
                  <a:spLocks/>
                </p:cNvSpPr>
                <p:nvPr/>
              </p:nvSpPr>
              <p:spPr bwMode="auto">
                <a:xfrm>
                  <a:off x="5200762" y="3200453"/>
                  <a:ext cx="258586" cy="250867"/>
                </a:xfrm>
                <a:custGeom>
                  <a:avLst/>
                  <a:gdLst>
                    <a:gd name="T0" fmla="*/ 0 w 107"/>
                    <a:gd name="T1" fmla="*/ 106 h 106"/>
                    <a:gd name="T2" fmla="*/ 0 w 107"/>
                    <a:gd name="T3" fmla="*/ 106 h 106"/>
                    <a:gd name="T4" fmla="*/ 107 w 107"/>
                    <a:gd name="T5" fmla="*/ 106 h 106"/>
                    <a:gd name="T6" fmla="*/ 0 w 107"/>
                    <a:gd name="T7" fmla="*/ 0 h 106"/>
                    <a:gd name="T8" fmla="*/ 0 w 107"/>
                    <a:gd name="T9" fmla="*/ 106 h 106"/>
                  </a:gdLst>
                  <a:ahLst/>
                  <a:cxnLst>
                    <a:cxn ang="0">
                      <a:pos x="T0" y="T1"/>
                    </a:cxn>
                    <a:cxn ang="0">
                      <a:pos x="T2" y="T3"/>
                    </a:cxn>
                    <a:cxn ang="0">
                      <a:pos x="T4" y="T5"/>
                    </a:cxn>
                    <a:cxn ang="0">
                      <a:pos x="T6" y="T7"/>
                    </a:cxn>
                    <a:cxn ang="0">
                      <a:pos x="T8" y="T9"/>
                    </a:cxn>
                  </a:cxnLst>
                  <a:rect l="0" t="0" r="r" b="b"/>
                  <a:pathLst>
                    <a:path w="107" h="106">
                      <a:moveTo>
                        <a:pt x="0" y="106"/>
                      </a:moveTo>
                      <a:lnTo>
                        <a:pt x="0" y="106"/>
                      </a:lnTo>
                      <a:lnTo>
                        <a:pt x="107" y="106"/>
                      </a:lnTo>
                      <a:lnTo>
                        <a:pt x="0" y="0"/>
                      </a:lnTo>
                      <a:lnTo>
                        <a:pt x="0" y="106"/>
                      </a:lnTo>
                      <a:close/>
                    </a:path>
                  </a:pathLst>
                </a:custGeom>
                <a:solidFill>
                  <a:srgbClr val="3E3E3E"/>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grpSp>
        </p:grpSp>
      </p:grpSp>
      <p:grpSp>
        <p:nvGrpSpPr>
          <p:cNvPr id="479" name="Group 478" descr="Diagram of the Zero Trust Model">
            <a:extLst>
              <a:ext uri="{FF2B5EF4-FFF2-40B4-BE49-F238E27FC236}">
                <a16:creationId xmlns:a16="http://schemas.microsoft.com/office/drawing/2014/main" id="{F475B3C1-8CDD-4A23-861B-3AFD2B5A4E3E}"/>
              </a:ext>
            </a:extLst>
          </p:cNvPr>
          <p:cNvGrpSpPr/>
          <p:nvPr/>
        </p:nvGrpSpPr>
        <p:grpSpPr>
          <a:xfrm>
            <a:off x="529627" y="6272655"/>
            <a:ext cx="2671496" cy="448491"/>
            <a:chOff x="846655" y="5847588"/>
            <a:chExt cx="4076053" cy="684290"/>
          </a:xfrm>
        </p:grpSpPr>
        <p:sp>
          <p:nvSpPr>
            <p:cNvPr id="480" name="TextBox 479">
              <a:extLst>
                <a:ext uri="{FF2B5EF4-FFF2-40B4-BE49-F238E27FC236}">
                  <a16:creationId xmlns:a16="http://schemas.microsoft.com/office/drawing/2014/main" id="{72CB41D8-9265-4D2F-AF03-E6F403C01316}"/>
                </a:ext>
              </a:extLst>
            </p:cNvPr>
            <p:cNvSpPr txBox="1"/>
            <p:nvPr/>
          </p:nvSpPr>
          <p:spPr>
            <a:xfrm>
              <a:off x="1424744" y="5921406"/>
              <a:ext cx="3497964" cy="610472"/>
            </a:xfrm>
            <a:prstGeom prst="rect">
              <a:avLst/>
            </a:prstGeom>
            <a:solidFill>
              <a:schemeClr val="bg1"/>
            </a:solidFill>
          </p:spPr>
          <p:txBody>
            <a:bodyPr wrap="square" lIns="18288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t>Signal</a:t>
              </a:r>
              <a:br>
                <a:rPr kumimoji="0" lang="en-US" sz="160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br>
              <a:r>
                <a:rPr kumimoji="0" lang="en-US" sz="1200" b="0" i="0"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to make an informed decision</a:t>
              </a:r>
            </a:p>
          </p:txBody>
        </p:sp>
        <p:grpSp>
          <p:nvGrpSpPr>
            <p:cNvPr id="481" name="Group 480">
              <a:extLst>
                <a:ext uri="{FF2B5EF4-FFF2-40B4-BE49-F238E27FC236}">
                  <a16:creationId xmlns:a16="http://schemas.microsoft.com/office/drawing/2014/main" id="{6D6DB8EB-7491-4222-830E-228F3B637866}"/>
                </a:ext>
              </a:extLst>
            </p:cNvPr>
            <p:cNvGrpSpPr/>
            <p:nvPr/>
          </p:nvGrpSpPr>
          <p:grpSpPr>
            <a:xfrm>
              <a:off x="846655" y="5847588"/>
              <a:ext cx="640080" cy="640080"/>
              <a:chOff x="529858" y="5558104"/>
              <a:chExt cx="812414" cy="812410"/>
            </a:xfrm>
          </p:grpSpPr>
          <p:sp>
            <p:nvSpPr>
              <p:cNvPr id="482" name="Oval 481">
                <a:extLst>
                  <a:ext uri="{FF2B5EF4-FFF2-40B4-BE49-F238E27FC236}">
                    <a16:creationId xmlns:a16="http://schemas.microsoft.com/office/drawing/2014/main" id="{0517EDB7-7BF7-4DA0-85D0-90B7726A5F6F}"/>
                  </a:ext>
                </a:extLst>
              </p:cNvPr>
              <p:cNvSpPr/>
              <p:nvPr/>
            </p:nvSpPr>
            <p:spPr bwMode="auto">
              <a:xfrm>
                <a:off x="529858" y="5558104"/>
                <a:ext cx="812414" cy="812410"/>
              </a:xfrm>
              <a:prstGeom prst="ellips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344"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Segoe UI"/>
                  <a:ea typeface="+mn-ea"/>
                  <a:cs typeface="+mn-cs"/>
                </a:endParaRPr>
              </a:p>
            </p:txBody>
          </p:sp>
          <p:grpSp>
            <p:nvGrpSpPr>
              <p:cNvPr id="483" name="Group 482">
                <a:extLst>
                  <a:ext uri="{FF2B5EF4-FFF2-40B4-BE49-F238E27FC236}">
                    <a16:creationId xmlns:a16="http://schemas.microsoft.com/office/drawing/2014/main" id="{2D2F8E9A-3CAD-4BD9-BE4E-9CABB21B357C}"/>
                  </a:ext>
                </a:extLst>
              </p:cNvPr>
              <p:cNvGrpSpPr/>
              <p:nvPr/>
            </p:nvGrpSpPr>
            <p:grpSpPr>
              <a:xfrm>
                <a:off x="673870" y="5746604"/>
                <a:ext cx="524389" cy="369332"/>
                <a:chOff x="1569824" y="2493431"/>
                <a:chExt cx="1534468" cy="1080738"/>
              </a:xfrm>
            </p:grpSpPr>
            <p:sp>
              <p:nvSpPr>
                <p:cNvPr id="484" name="Freeform: Shape 483">
                  <a:extLst>
                    <a:ext uri="{FF2B5EF4-FFF2-40B4-BE49-F238E27FC236}">
                      <a16:creationId xmlns:a16="http://schemas.microsoft.com/office/drawing/2014/main" id="{3CB9C7CD-B4B6-472E-9B5E-96C28CEB80B0}"/>
                    </a:ext>
                  </a:extLst>
                </p:cNvPr>
                <p:cNvSpPr/>
                <p:nvPr/>
              </p:nvSpPr>
              <p:spPr>
                <a:xfrm>
                  <a:off x="1739043" y="2493431"/>
                  <a:ext cx="1223653" cy="912741"/>
                </a:xfrm>
                <a:custGeom>
                  <a:avLst/>
                  <a:gdLst>
                    <a:gd name="connsiteX0" fmla="*/ 877641 w 928080"/>
                    <a:gd name="connsiteY0" fmla="*/ 700095 h 696060"/>
                    <a:gd name="connsiteX1" fmla="*/ 58509 w 928080"/>
                    <a:gd name="connsiteY1" fmla="*/ 700095 h 696060"/>
                    <a:gd name="connsiteX2" fmla="*/ 0 w 928080"/>
                    <a:gd name="connsiteY2" fmla="*/ 641586 h 696060"/>
                    <a:gd name="connsiteX3" fmla="*/ 0 w 928080"/>
                    <a:gd name="connsiteY3" fmla="*/ 58509 h 696060"/>
                    <a:gd name="connsiteX4" fmla="*/ 58509 w 928080"/>
                    <a:gd name="connsiteY4" fmla="*/ 0 h 696060"/>
                    <a:gd name="connsiteX5" fmla="*/ 877641 w 928080"/>
                    <a:gd name="connsiteY5" fmla="*/ 0 h 696060"/>
                    <a:gd name="connsiteX6" fmla="*/ 936150 w 928080"/>
                    <a:gd name="connsiteY6" fmla="*/ 58509 h 696060"/>
                    <a:gd name="connsiteX7" fmla="*/ 936150 w 928080"/>
                    <a:gd name="connsiteY7" fmla="*/ 641586 h 696060"/>
                    <a:gd name="connsiteX8" fmla="*/ 877641 w 928080"/>
                    <a:gd name="connsiteY8" fmla="*/ 700095 h 696060"/>
                    <a:gd name="connsiteX9" fmla="*/ 877641 w 928080"/>
                    <a:gd name="connsiteY9" fmla="*/ 700095 h 6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8080" h="696060">
                      <a:moveTo>
                        <a:pt x="877641" y="700095"/>
                      </a:moveTo>
                      <a:cubicBezTo>
                        <a:pt x="58509" y="700095"/>
                        <a:pt x="58509" y="700095"/>
                        <a:pt x="58509" y="700095"/>
                      </a:cubicBezTo>
                      <a:cubicBezTo>
                        <a:pt x="26228" y="700095"/>
                        <a:pt x="0" y="673867"/>
                        <a:pt x="0" y="641586"/>
                      </a:cubicBezTo>
                      <a:cubicBezTo>
                        <a:pt x="0" y="58509"/>
                        <a:pt x="0" y="58509"/>
                        <a:pt x="0" y="58509"/>
                      </a:cubicBezTo>
                      <a:cubicBezTo>
                        <a:pt x="0" y="26228"/>
                        <a:pt x="26228" y="0"/>
                        <a:pt x="58509" y="0"/>
                      </a:cubicBezTo>
                      <a:cubicBezTo>
                        <a:pt x="877641" y="0"/>
                        <a:pt x="877641" y="0"/>
                        <a:pt x="877641" y="0"/>
                      </a:cubicBezTo>
                      <a:cubicBezTo>
                        <a:pt x="909922" y="0"/>
                        <a:pt x="936150" y="26228"/>
                        <a:pt x="936150" y="58509"/>
                      </a:cubicBezTo>
                      <a:cubicBezTo>
                        <a:pt x="936150" y="641586"/>
                        <a:pt x="936150" y="641586"/>
                        <a:pt x="936150" y="641586"/>
                      </a:cubicBezTo>
                      <a:cubicBezTo>
                        <a:pt x="936150" y="674876"/>
                        <a:pt x="909922" y="700095"/>
                        <a:pt x="877641" y="700095"/>
                      </a:cubicBezTo>
                      <a:lnTo>
                        <a:pt x="877641" y="700095"/>
                      </a:lnTo>
                      <a:close/>
                    </a:path>
                  </a:pathLst>
                </a:custGeom>
                <a:solidFill>
                  <a:srgbClr val="3E3E3E"/>
                </a:solidFill>
                <a:ln w="10018" cap="flat">
                  <a:noFill/>
                  <a:prstDash val="solid"/>
                  <a:miter/>
                </a:ln>
              </p:spPr>
              <p:txBody>
                <a:bodyPr rtlCol="0" anchor="ct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Segoe UI"/>
                    <a:ea typeface="+mn-ea"/>
                    <a:cs typeface="+mn-cs"/>
                  </a:endParaRPr>
                </a:p>
              </p:txBody>
            </p:sp>
            <p:sp>
              <p:nvSpPr>
                <p:cNvPr id="486" name="Freeform: Shape 485">
                  <a:extLst>
                    <a:ext uri="{FF2B5EF4-FFF2-40B4-BE49-F238E27FC236}">
                      <a16:creationId xmlns:a16="http://schemas.microsoft.com/office/drawing/2014/main" id="{77F528A7-0F22-449E-88E0-2F93751C878D}"/>
                    </a:ext>
                  </a:extLst>
                </p:cNvPr>
                <p:cNvSpPr/>
                <p:nvPr/>
              </p:nvSpPr>
              <p:spPr>
                <a:xfrm>
                  <a:off x="1818847" y="2576769"/>
                  <a:ext cx="1077346" cy="687863"/>
                </a:xfrm>
                <a:custGeom>
                  <a:avLst/>
                  <a:gdLst>
                    <a:gd name="connsiteX0" fmla="*/ 819132 w 817114"/>
                    <a:gd name="connsiteY0" fmla="*/ 527594 h 524567"/>
                    <a:gd name="connsiteX1" fmla="*/ 0 w 817114"/>
                    <a:gd name="connsiteY1" fmla="*/ 527594 h 524567"/>
                    <a:gd name="connsiteX2" fmla="*/ 0 w 817114"/>
                    <a:gd name="connsiteY2" fmla="*/ 0 h 524567"/>
                    <a:gd name="connsiteX3" fmla="*/ 819132 w 817114"/>
                    <a:gd name="connsiteY3" fmla="*/ 0 h 524567"/>
                    <a:gd name="connsiteX4" fmla="*/ 819132 w 817114"/>
                    <a:gd name="connsiteY4" fmla="*/ 527594 h 52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114" h="524567">
                      <a:moveTo>
                        <a:pt x="819132" y="527594"/>
                      </a:moveTo>
                      <a:lnTo>
                        <a:pt x="0" y="527594"/>
                      </a:lnTo>
                      <a:lnTo>
                        <a:pt x="0" y="0"/>
                      </a:lnTo>
                      <a:lnTo>
                        <a:pt x="819132" y="0"/>
                      </a:lnTo>
                      <a:lnTo>
                        <a:pt x="819132" y="527594"/>
                      </a:lnTo>
                      <a:close/>
                    </a:path>
                  </a:pathLst>
                </a:custGeom>
                <a:solidFill>
                  <a:schemeClr val="bg1"/>
                </a:solidFill>
                <a:ln w="10018" cap="flat">
                  <a:noFill/>
                  <a:prstDash val="solid"/>
                  <a:miter/>
                </a:ln>
              </p:spPr>
              <p:txBody>
                <a:bodyPr rtlCol="0" anchor="ct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Segoe UI"/>
                    <a:ea typeface="+mn-ea"/>
                    <a:cs typeface="+mn-cs"/>
                  </a:endParaRPr>
                </a:p>
              </p:txBody>
            </p:sp>
            <p:sp>
              <p:nvSpPr>
                <p:cNvPr id="487" name="Freeform: Shape 486">
                  <a:extLst>
                    <a:ext uri="{FF2B5EF4-FFF2-40B4-BE49-F238E27FC236}">
                      <a16:creationId xmlns:a16="http://schemas.microsoft.com/office/drawing/2014/main" id="{FDB6D70E-D155-4877-85C6-24D287DE928E}"/>
                    </a:ext>
                  </a:extLst>
                </p:cNvPr>
                <p:cNvSpPr/>
                <p:nvPr/>
              </p:nvSpPr>
              <p:spPr>
                <a:xfrm>
                  <a:off x="1569824" y="3362519"/>
                  <a:ext cx="1534468" cy="211650"/>
                </a:xfrm>
                <a:custGeom>
                  <a:avLst/>
                  <a:gdLst>
                    <a:gd name="connsiteX0" fmla="*/ 1046654 w 1160100"/>
                    <a:gd name="connsiteY0" fmla="*/ 0 h 161405"/>
                    <a:gd name="connsiteX1" fmla="*/ 141776 w 1160100"/>
                    <a:gd name="connsiteY1" fmla="*/ 0 h 161405"/>
                    <a:gd name="connsiteX2" fmla="*/ 112522 w 1160100"/>
                    <a:gd name="connsiteY2" fmla="*/ 18158 h 161405"/>
                    <a:gd name="connsiteX3" fmla="*/ 3573 w 1160100"/>
                    <a:gd name="connsiteY3" fmla="*/ 115001 h 161405"/>
                    <a:gd name="connsiteX4" fmla="*/ 32828 w 1160100"/>
                    <a:gd name="connsiteY4" fmla="*/ 162414 h 161405"/>
                    <a:gd name="connsiteX5" fmla="*/ 1135427 w 1160100"/>
                    <a:gd name="connsiteY5" fmla="*/ 162414 h 161405"/>
                    <a:gd name="connsiteX6" fmla="*/ 1162664 w 1160100"/>
                    <a:gd name="connsiteY6" fmla="*/ 111975 h 161405"/>
                    <a:gd name="connsiteX7" fmla="*/ 1073892 w 1160100"/>
                    <a:gd name="connsiteY7" fmla="*/ 16141 h 161405"/>
                    <a:gd name="connsiteX8" fmla="*/ 1046654 w 1160100"/>
                    <a:gd name="connsiteY8" fmla="*/ 0 h 16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0100" h="161405">
                      <a:moveTo>
                        <a:pt x="1046654" y="0"/>
                      </a:moveTo>
                      <a:lnTo>
                        <a:pt x="141776" y="0"/>
                      </a:lnTo>
                      <a:cubicBezTo>
                        <a:pt x="129671" y="0"/>
                        <a:pt x="124627" y="8070"/>
                        <a:pt x="112522" y="18158"/>
                      </a:cubicBezTo>
                      <a:lnTo>
                        <a:pt x="3573" y="115001"/>
                      </a:lnTo>
                      <a:cubicBezTo>
                        <a:pt x="-7524" y="137194"/>
                        <a:pt x="8617" y="162414"/>
                        <a:pt x="32828" y="162414"/>
                      </a:cubicBezTo>
                      <a:lnTo>
                        <a:pt x="1135427" y="162414"/>
                      </a:lnTo>
                      <a:cubicBezTo>
                        <a:pt x="1161656" y="162414"/>
                        <a:pt x="1176787" y="134168"/>
                        <a:pt x="1162664" y="111975"/>
                      </a:cubicBezTo>
                      <a:lnTo>
                        <a:pt x="1073892" y="16141"/>
                      </a:lnTo>
                      <a:cubicBezTo>
                        <a:pt x="1064813" y="6053"/>
                        <a:pt x="1057751" y="0"/>
                        <a:pt x="1046654" y="0"/>
                      </a:cubicBezTo>
                      <a:close/>
                    </a:path>
                  </a:pathLst>
                </a:custGeom>
                <a:solidFill>
                  <a:srgbClr val="3E3E3E"/>
                </a:solidFill>
                <a:ln w="10018" cap="flat">
                  <a:noFill/>
                  <a:prstDash val="solid"/>
                  <a:miter/>
                </a:ln>
              </p:spPr>
              <p:txBody>
                <a:bodyPr rtlCol="0" anchor="ct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Segoe UI"/>
                    <a:ea typeface="+mn-ea"/>
                    <a:cs typeface="+mn-cs"/>
                  </a:endParaRPr>
                </a:p>
              </p:txBody>
            </p:sp>
          </p:grpSp>
        </p:grpSp>
      </p:grpSp>
      <p:cxnSp>
        <p:nvCxnSpPr>
          <p:cNvPr id="502" name="Straight Connector 501" descr="Diagram of the Zero Trust Model">
            <a:extLst>
              <a:ext uri="{FF2B5EF4-FFF2-40B4-BE49-F238E27FC236}">
                <a16:creationId xmlns:a16="http://schemas.microsoft.com/office/drawing/2014/main" id="{6F605C24-EF57-4B8A-93F1-36D75A3ADE69}"/>
              </a:ext>
            </a:extLst>
          </p:cNvPr>
          <p:cNvCxnSpPr>
            <a:cxnSpLocks/>
          </p:cNvCxnSpPr>
          <p:nvPr/>
        </p:nvCxnSpPr>
        <p:spPr>
          <a:xfrm>
            <a:off x="420557" y="6145807"/>
            <a:ext cx="3599391" cy="0"/>
          </a:xfrm>
          <a:prstGeom prst="line">
            <a:avLst/>
          </a:prstGeom>
          <a:ln w="381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05" name="Straight Connector 504" descr="Diagram of the Zero Trust Model">
            <a:extLst>
              <a:ext uri="{FF2B5EF4-FFF2-40B4-BE49-F238E27FC236}">
                <a16:creationId xmlns:a16="http://schemas.microsoft.com/office/drawing/2014/main" id="{497D0870-2DC5-4FEA-B1EC-34C8604620A7}"/>
              </a:ext>
            </a:extLst>
          </p:cNvPr>
          <p:cNvCxnSpPr>
            <a:cxnSpLocks/>
          </p:cNvCxnSpPr>
          <p:nvPr/>
        </p:nvCxnSpPr>
        <p:spPr>
          <a:xfrm>
            <a:off x="4355309" y="6145807"/>
            <a:ext cx="2955925" cy="0"/>
          </a:xfrm>
          <a:prstGeom prst="line">
            <a:avLst/>
          </a:prstGeom>
          <a:ln w="38100">
            <a:solidFill>
              <a:schemeClr val="accent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506" name="Group 505" descr="Diagram of the Zero Trust Model">
            <a:extLst>
              <a:ext uri="{FF2B5EF4-FFF2-40B4-BE49-F238E27FC236}">
                <a16:creationId xmlns:a16="http://schemas.microsoft.com/office/drawing/2014/main" id="{976C14E7-AA4B-4243-9836-F99547D167C1}"/>
              </a:ext>
            </a:extLst>
          </p:cNvPr>
          <p:cNvGrpSpPr/>
          <p:nvPr/>
        </p:nvGrpSpPr>
        <p:grpSpPr>
          <a:xfrm>
            <a:off x="7847938" y="6283415"/>
            <a:ext cx="3154764" cy="419516"/>
            <a:chOff x="8874272" y="5847588"/>
            <a:chExt cx="4813407" cy="640080"/>
          </a:xfrm>
        </p:grpSpPr>
        <p:sp>
          <p:nvSpPr>
            <p:cNvPr id="507" name="TextBox 506">
              <a:extLst>
                <a:ext uri="{FF2B5EF4-FFF2-40B4-BE49-F238E27FC236}">
                  <a16:creationId xmlns:a16="http://schemas.microsoft.com/office/drawing/2014/main" id="{628A84CD-8FBE-4411-A110-1DC287D57F57}"/>
                </a:ext>
              </a:extLst>
            </p:cNvPr>
            <p:cNvSpPr txBox="1"/>
            <p:nvPr/>
          </p:nvSpPr>
          <p:spPr>
            <a:xfrm>
              <a:off x="9401719" y="5870368"/>
              <a:ext cx="4285960" cy="610471"/>
            </a:xfrm>
            <a:prstGeom prst="rect">
              <a:avLst/>
            </a:prstGeom>
            <a:solidFill>
              <a:schemeClr val="bg1"/>
            </a:solidFill>
          </p:spPr>
          <p:txBody>
            <a:bodyPr wrap="square" lIns="182880" tIns="0" rIns="0" bIns="0" rtlCol="0">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gradFill>
                    <a:gsLst>
                      <a:gs pos="0">
                        <a:srgbClr val="243A5E"/>
                      </a:gs>
                      <a:gs pos="100000">
                        <a:srgbClr val="243A5E"/>
                      </a:gs>
                    </a:gsLst>
                    <a:lin ang="5400000" scaled="0"/>
                  </a:gradFill>
                  <a:effectLst/>
                  <a:uLnTx/>
                  <a:uFillTx/>
                  <a:latin typeface="Segoe UI Semibold"/>
                  <a:ea typeface="+mn-ea"/>
                  <a:cs typeface="+mn-cs"/>
                </a:rPr>
                <a:t>Enablement and Enforcement</a:t>
              </a:r>
              <a:br>
                <a:rPr kumimoji="0" lang="en-US" sz="16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rPr>
              </a:br>
              <a:r>
                <a:rPr kumimoji="0" lang="en-US" sz="1200" b="0" i="0" u="none" strike="noStrike" kern="1200" cap="none" spc="0" normalizeH="0" baseline="0" noProof="0">
                  <a:ln>
                    <a:noFill/>
                  </a:ln>
                  <a:gradFill>
                    <a:gsLst>
                      <a:gs pos="0">
                        <a:srgbClr val="000000"/>
                      </a:gs>
                      <a:gs pos="100000">
                        <a:srgbClr val="000000"/>
                      </a:gs>
                    </a:gsLst>
                    <a:lin ang="5400000" scaled="0"/>
                  </a:gradFill>
                  <a:effectLst/>
                  <a:uLnTx/>
                  <a:uFillTx/>
                  <a:latin typeface="Segoe UI"/>
                  <a:ea typeface="+mn-ea"/>
                  <a:cs typeface="+mn-cs"/>
                </a:rPr>
                <a:t>of policy across resources</a:t>
              </a:r>
            </a:p>
          </p:txBody>
        </p:sp>
        <p:grpSp>
          <p:nvGrpSpPr>
            <p:cNvPr id="508" name="Group 507">
              <a:extLst>
                <a:ext uri="{FF2B5EF4-FFF2-40B4-BE49-F238E27FC236}">
                  <a16:creationId xmlns:a16="http://schemas.microsoft.com/office/drawing/2014/main" id="{F32CA2C1-BB16-4B04-9F58-482EE5B2C576}"/>
                </a:ext>
              </a:extLst>
            </p:cNvPr>
            <p:cNvGrpSpPr/>
            <p:nvPr/>
          </p:nvGrpSpPr>
          <p:grpSpPr>
            <a:xfrm>
              <a:off x="8874272" y="5847588"/>
              <a:ext cx="640080" cy="640080"/>
              <a:chOff x="8564293" y="6421758"/>
              <a:chExt cx="812414" cy="812410"/>
            </a:xfrm>
          </p:grpSpPr>
          <p:sp>
            <p:nvSpPr>
              <p:cNvPr id="509" name="Oval 508">
                <a:extLst>
                  <a:ext uri="{FF2B5EF4-FFF2-40B4-BE49-F238E27FC236}">
                    <a16:creationId xmlns:a16="http://schemas.microsoft.com/office/drawing/2014/main" id="{C2635100-41C2-4D0C-8D7B-F8695A5FBC26}"/>
                  </a:ext>
                </a:extLst>
              </p:cNvPr>
              <p:cNvSpPr/>
              <p:nvPr/>
            </p:nvSpPr>
            <p:spPr bwMode="auto">
              <a:xfrm>
                <a:off x="8564293" y="6421758"/>
                <a:ext cx="812414" cy="812410"/>
              </a:xfrm>
              <a:prstGeom prst="ellips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344"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Segoe UI"/>
                  <a:ea typeface="+mn-ea"/>
                  <a:cs typeface="+mn-cs"/>
                </a:endParaRPr>
              </a:p>
            </p:txBody>
          </p:sp>
          <p:sp>
            <p:nvSpPr>
              <p:cNvPr id="510" name="Freeform 13">
                <a:extLst>
                  <a:ext uri="{FF2B5EF4-FFF2-40B4-BE49-F238E27FC236}">
                    <a16:creationId xmlns:a16="http://schemas.microsoft.com/office/drawing/2014/main" id="{95F4ACE0-4879-4D0B-B5BB-CE2786B9BC2A}"/>
                  </a:ext>
                </a:extLst>
              </p:cNvPr>
              <p:cNvSpPr>
                <a:spLocks/>
              </p:cNvSpPr>
              <p:nvPr/>
            </p:nvSpPr>
            <p:spPr bwMode="auto">
              <a:xfrm>
                <a:off x="8749484" y="6597456"/>
                <a:ext cx="442033" cy="461015"/>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rgbClr val="3E3E3E"/>
              </a:solidFill>
              <a:ln w="41275">
                <a:solidFill>
                  <a:schemeClr val="bg1"/>
                </a:solid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488" name="Group 4">
            <a:extLst>
              <a:ext uri="{FF2B5EF4-FFF2-40B4-BE49-F238E27FC236}">
                <a16:creationId xmlns:a16="http://schemas.microsoft.com/office/drawing/2014/main" id="{522C7DE2-5E91-42C7-B00B-4ADEF0C5C819}"/>
              </a:ext>
            </a:extLst>
          </p:cNvPr>
          <p:cNvGrpSpPr>
            <a:grpSpLocks noChangeAspect="1"/>
          </p:cNvGrpSpPr>
          <p:nvPr/>
        </p:nvGrpSpPr>
        <p:grpSpPr bwMode="auto">
          <a:xfrm>
            <a:off x="648870" y="3277717"/>
            <a:ext cx="454025" cy="454025"/>
            <a:chOff x="380" y="3325"/>
            <a:chExt cx="286" cy="286"/>
          </a:xfrm>
          <a:solidFill>
            <a:schemeClr val="accent2"/>
          </a:solidFill>
        </p:grpSpPr>
        <p:sp>
          <p:nvSpPr>
            <p:cNvPr id="489" name="Freeform 5">
              <a:extLst>
                <a:ext uri="{FF2B5EF4-FFF2-40B4-BE49-F238E27FC236}">
                  <a16:creationId xmlns:a16="http://schemas.microsoft.com/office/drawing/2014/main" id="{C7D2FC19-3D4F-40AB-AF7E-3BE3FBF080DB}"/>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92" name="Oval 6">
              <a:extLst>
                <a:ext uri="{FF2B5EF4-FFF2-40B4-BE49-F238E27FC236}">
                  <a16:creationId xmlns:a16="http://schemas.microsoft.com/office/drawing/2014/main" id="{8377BEC0-1704-40FD-A24B-26FCD6494065}"/>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96" name="Oval 7">
              <a:extLst>
                <a:ext uri="{FF2B5EF4-FFF2-40B4-BE49-F238E27FC236}">
                  <a16:creationId xmlns:a16="http://schemas.microsoft.com/office/drawing/2014/main" id="{7557DE33-B677-4DDB-8B75-89D263805D2E}"/>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97" name="Oval 8">
              <a:extLst>
                <a:ext uri="{FF2B5EF4-FFF2-40B4-BE49-F238E27FC236}">
                  <a16:creationId xmlns:a16="http://schemas.microsoft.com/office/drawing/2014/main" id="{E49F74CC-4CD8-4D64-83B3-82CE6C65312E}"/>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98" name="Oval 9">
              <a:extLst>
                <a:ext uri="{FF2B5EF4-FFF2-40B4-BE49-F238E27FC236}">
                  <a16:creationId xmlns:a16="http://schemas.microsoft.com/office/drawing/2014/main" id="{23AA7430-3E50-4D15-9E6F-1B21832A5E87}"/>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99" name="Oval 10">
              <a:extLst>
                <a:ext uri="{FF2B5EF4-FFF2-40B4-BE49-F238E27FC236}">
                  <a16:creationId xmlns:a16="http://schemas.microsoft.com/office/drawing/2014/main" id="{35E64121-2CFF-4E60-AACE-33E1A63E2E02}"/>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500" name="Oval 11">
              <a:extLst>
                <a:ext uri="{FF2B5EF4-FFF2-40B4-BE49-F238E27FC236}">
                  <a16:creationId xmlns:a16="http://schemas.microsoft.com/office/drawing/2014/main" id="{839B42B4-1CF7-4389-8339-6E139FE4A67F}"/>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501" name="Oval 12">
              <a:extLst>
                <a:ext uri="{FF2B5EF4-FFF2-40B4-BE49-F238E27FC236}">
                  <a16:creationId xmlns:a16="http://schemas.microsoft.com/office/drawing/2014/main" id="{8CAF545F-0830-4A85-8F87-0D8C36862FAE}"/>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sp>
        <p:nvSpPr>
          <p:cNvPr id="593" name="Rectangle 592">
            <a:extLst>
              <a:ext uri="{FF2B5EF4-FFF2-40B4-BE49-F238E27FC236}">
                <a16:creationId xmlns:a16="http://schemas.microsoft.com/office/drawing/2014/main" id="{32E28DB4-8DB4-4C9B-ABFB-3AE75AC40DC5}"/>
              </a:ext>
            </a:extLst>
          </p:cNvPr>
          <p:cNvSpPr/>
          <p:nvPr/>
        </p:nvSpPr>
        <p:spPr>
          <a:xfrm>
            <a:off x="1128529" y="3346568"/>
            <a:ext cx="2440370" cy="276999"/>
          </a:xfrm>
          <a:prstGeom prst="rect">
            <a:avLst/>
          </a:prstGeom>
        </p:spPr>
        <p:txBody>
          <a:bodyPr wrap="square">
            <a:spAutoFit/>
          </a:bodyPr>
          <a:lstStyle/>
          <a:p>
            <a:pPr marL="0" marR="0" lvl="0" indent="0" algn="l" defTabSz="91434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0">
                      <a:srgbClr val="243A5E"/>
                    </a:gs>
                    <a:gs pos="100000">
                      <a:srgbClr val="243A5E"/>
                    </a:gs>
                  </a:gsLst>
                  <a:lin ang="5400000" scaled="0"/>
                </a:gradFill>
                <a:effectLst/>
                <a:uLnTx/>
                <a:uFillTx/>
                <a:latin typeface="Segoe UI Semibold"/>
                <a:ea typeface="+mn-ea"/>
                <a:cs typeface="Segoe UI" panose="020B0502040204020203" pitchFamily="34" charset="0"/>
              </a:rPr>
              <a:t>Integrated Threat Intelligence</a:t>
            </a:r>
          </a:p>
        </p:txBody>
      </p:sp>
      <p:grpSp>
        <p:nvGrpSpPr>
          <p:cNvPr id="595" name="Group 594" descr="Diagram of the Zero Trust Model">
            <a:extLst>
              <a:ext uri="{FF2B5EF4-FFF2-40B4-BE49-F238E27FC236}">
                <a16:creationId xmlns:a16="http://schemas.microsoft.com/office/drawing/2014/main" id="{64057DD5-4025-47D1-B979-04AEF084CFEF}"/>
              </a:ext>
            </a:extLst>
          </p:cNvPr>
          <p:cNvGrpSpPr/>
          <p:nvPr/>
        </p:nvGrpSpPr>
        <p:grpSpPr>
          <a:xfrm>
            <a:off x="4453552" y="2454647"/>
            <a:ext cx="2035922" cy="2035922"/>
            <a:chOff x="4730870" y="2532601"/>
            <a:chExt cx="2035922" cy="2035922"/>
          </a:xfrm>
        </p:grpSpPr>
        <p:sp>
          <p:nvSpPr>
            <p:cNvPr id="596" name="Oval 595">
              <a:extLst>
                <a:ext uri="{FF2B5EF4-FFF2-40B4-BE49-F238E27FC236}">
                  <a16:creationId xmlns:a16="http://schemas.microsoft.com/office/drawing/2014/main" id="{A702160B-C7B8-4AFD-AF9B-F9A83513C495}"/>
                </a:ext>
              </a:extLst>
            </p:cNvPr>
            <p:cNvSpPr/>
            <p:nvPr/>
          </p:nvSpPr>
          <p:spPr>
            <a:xfrm>
              <a:off x="4730870" y="2532601"/>
              <a:ext cx="2035922" cy="2035922"/>
            </a:xfrm>
            <a:prstGeom prst="ellipse">
              <a:avLst/>
            </a:prstGeom>
            <a:solidFill>
              <a:schemeClr val="accent1">
                <a:lumMod val="75000"/>
              </a:schemeClr>
            </a:solidFill>
            <a:ln w="38100">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228600" rIns="0" bIns="146304" numCol="1" spcCol="0" rtlCol="0" fromWordArt="0" anchor="ctr" anchorCtr="0" forceAA="0" compatLnSpc="1">
              <a:prstTxWarp prst="textNoShape">
                <a:avLst/>
              </a:prstTxWarp>
              <a:noAutofit/>
            </a:bodyPr>
            <a:lstStyle/>
            <a:p>
              <a:pPr marL="0" marR="0" lvl="0" indent="0" algn="ctr" defTabSz="914344" rtl="0" eaLnBrk="1" fontAlgn="base" latinLnBrk="0" hangingPunct="1">
                <a:lnSpc>
                  <a:spcPct val="9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Segoe UI"/>
                  <a:ea typeface="+mn-ea"/>
                  <a:cs typeface="+mn-cs"/>
                </a:rPr>
                <a:t>Security Policy Engine</a:t>
              </a:r>
            </a:p>
          </p:txBody>
        </p:sp>
        <p:grpSp>
          <p:nvGrpSpPr>
            <p:cNvPr id="597" name="Group 596">
              <a:extLst>
                <a:ext uri="{FF2B5EF4-FFF2-40B4-BE49-F238E27FC236}">
                  <a16:creationId xmlns:a16="http://schemas.microsoft.com/office/drawing/2014/main" id="{E6587D1F-6F2F-4DB5-B903-26754C96627A}"/>
                </a:ext>
              </a:extLst>
            </p:cNvPr>
            <p:cNvGrpSpPr/>
            <p:nvPr/>
          </p:nvGrpSpPr>
          <p:grpSpPr>
            <a:xfrm>
              <a:off x="5477376" y="2820620"/>
              <a:ext cx="716814" cy="328712"/>
              <a:chOff x="4603038" y="2755305"/>
              <a:chExt cx="1278249" cy="586170"/>
            </a:xfrm>
          </p:grpSpPr>
          <p:sp>
            <p:nvSpPr>
              <p:cNvPr id="607" name="Flowchart: Decision 606">
                <a:extLst>
                  <a:ext uri="{FF2B5EF4-FFF2-40B4-BE49-F238E27FC236}">
                    <a16:creationId xmlns:a16="http://schemas.microsoft.com/office/drawing/2014/main" id="{12D04DAB-DEAB-4E14-AF73-026542E561DD}"/>
                  </a:ext>
                </a:extLst>
              </p:cNvPr>
              <p:cNvSpPr/>
              <p:nvPr/>
            </p:nvSpPr>
            <p:spPr bwMode="auto">
              <a:xfrm>
                <a:off x="4603038" y="2755305"/>
                <a:ext cx="874087" cy="586170"/>
              </a:xfrm>
              <a:prstGeom prst="flowChartDecision">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16" name="Straight Arrow Connector 615">
                <a:extLst>
                  <a:ext uri="{FF2B5EF4-FFF2-40B4-BE49-F238E27FC236}">
                    <a16:creationId xmlns:a16="http://schemas.microsoft.com/office/drawing/2014/main" id="{3DFAEF09-7258-4E1E-9487-D0AFF25163B6}"/>
                  </a:ext>
                </a:extLst>
              </p:cNvPr>
              <p:cNvCxnSpPr>
                <a:cxnSpLocks/>
              </p:cNvCxnSpPr>
              <p:nvPr/>
            </p:nvCxnSpPr>
            <p:spPr>
              <a:xfrm>
                <a:off x="5458164" y="3048390"/>
                <a:ext cx="423123" cy="0"/>
              </a:xfrm>
              <a:prstGeom prst="straightConnector1">
                <a:avLst/>
              </a:prstGeom>
              <a:noFill/>
              <a:ln w="28575">
                <a:solidFill>
                  <a:schemeClr val="bg1"/>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cxnSp>
          <p:sp>
            <p:nvSpPr>
              <p:cNvPr id="617" name="Rectangle 616">
                <a:extLst>
                  <a:ext uri="{FF2B5EF4-FFF2-40B4-BE49-F238E27FC236}">
                    <a16:creationId xmlns:a16="http://schemas.microsoft.com/office/drawing/2014/main" id="{F041D2E9-7DA0-4DD7-A911-062D8CA66317}"/>
                  </a:ext>
                </a:extLst>
              </p:cNvPr>
              <p:cNvSpPr/>
              <p:nvPr/>
            </p:nvSpPr>
            <p:spPr bwMode="auto">
              <a:xfrm>
                <a:off x="4945912" y="3027417"/>
                <a:ext cx="290368" cy="457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18" name="Group 617">
                <a:extLst>
                  <a:ext uri="{FF2B5EF4-FFF2-40B4-BE49-F238E27FC236}">
                    <a16:creationId xmlns:a16="http://schemas.microsoft.com/office/drawing/2014/main" id="{0272F110-E2A7-47CA-99CA-B64F6FADFE25}"/>
                  </a:ext>
                </a:extLst>
              </p:cNvPr>
              <p:cNvGrpSpPr/>
              <p:nvPr/>
            </p:nvGrpSpPr>
            <p:grpSpPr>
              <a:xfrm>
                <a:off x="4945912" y="2948513"/>
                <a:ext cx="246315" cy="202203"/>
                <a:chOff x="4919039" y="2921500"/>
                <a:chExt cx="318420" cy="202203"/>
              </a:xfrm>
            </p:grpSpPr>
            <p:sp>
              <p:nvSpPr>
                <p:cNvPr id="626" name="Rectangle 625">
                  <a:extLst>
                    <a:ext uri="{FF2B5EF4-FFF2-40B4-BE49-F238E27FC236}">
                      <a16:creationId xmlns:a16="http://schemas.microsoft.com/office/drawing/2014/main" id="{DB94FEBD-DF7B-4CE6-B39E-AE2148BF1127}"/>
                    </a:ext>
                  </a:extLst>
                </p:cNvPr>
                <p:cNvSpPr/>
                <p:nvPr/>
              </p:nvSpPr>
              <p:spPr bwMode="auto">
                <a:xfrm>
                  <a:off x="4919044" y="2921500"/>
                  <a:ext cx="290365" cy="457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27" name="Rectangle 626">
                  <a:extLst>
                    <a:ext uri="{FF2B5EF4-FFF2-40B4-BE49-F238E27FC236}">
                      <a16:creationId xmlns:a16="http://schemas.microsoft.com/office/drawing/2014/main" id="{598C1ED5-85E2-4455-AB2F-253688B86067}"/>
                    </a:ext>
                  </a:extLst>
                </p:cNvPr>
                <p:cNvSpPr/>
                <p:nvPr/>
              </p:nvSpPr>
              <p:spPr bwMode="auto">
                <a:xfrm>
                  <a:off x="4919039" y="3077984"/>
                  <a:ext cx="318420" cy="457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619" name="Oval 618">
                <a:extLst>
                  <a:ext uri="{FF2B5EF4-FFF2-40B4-BE49-F238E27FC236}">
                    <a16:creationId xmlns:a16="http://schemas.microsoft.com/office/drawing/2014/main" id="{68DFC07F-9C58-4E09-8EEE-500C4ABBEE0A}"/>
                  </a:ext>
                </a:extLst>
              </p:cNvPr>
              <p:cNvSpPr/>
              <p:nvPr/>
            </p:nvSpPr>
            <p:spPr bwMode="auto">
              <a:xfrm>
                <a:off x="4867499" y="2949025"/>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24" name="Oval 623">
                <a:extLst>
                  <a:ext uri="{FF2B5EF4-FFF2-40B4-BE49-F238E27FC236}">
                    <a16:creationId xmlns:a16="http://schemas.microsoft.com/office/drawing/2014/main" id="{90DB3655-421E-49A2-80A1-70DA4CE5E6B3}"/>
                  </a:ext>
                </a:extLst>
              </p:cNvPr>
              <p:cNvSpPr/>
              <p:nvPr/>
            </p:nvSpPr>
            <p:spPr bwMode="auto">
              <a:xfrm>
                <a:off x="4869577" y="3109444"/>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25" name="Oval 624">
                <a:extLst>
                  <a:ext uri="{FF2B5EF4-FFF2-40B4-BE49-F238E27FC236}">
                    <a16:creationId xmlns:a16="http://schemas.microsoft.com/office/drawing/2014/main" id="{1A3B2725-D154-4CB5-A742-7563D2125F0F}"/>
                  </a:ext>
                </a:extLst>
              </p:cNvPr>
              <p:cNvSpPr/>
              <p:nvPr/>
            </p:nvSpPr>
            <p:spPr bwMode="auto">
              <a:xfrm>
                <a:off x="4869577" y="3026305"/>
                <a:ext cx="49292" cy="4571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628" name="Group 627" descr="Diagram of the Zero Trust Model">
            <a:extLst>
              <a:ext uri="{FF2B5EF4-FFF2-40B4-BE49-F238E27FC236}">
                <a16:creationId xmlns:a16="http://schemas.microsoft.com/office/drawing/2014/main" id="{7D85DBA6-C45E-43DE-8481-74B737B3F5F9}"/>
              </a:ext>
            </a:extLst>
          </p:cNvPr>
          <p:cNvGrpSpPr/>
          <p:nvPr/>
        </p:nvGrpSpPr>
        <p:grpSpPr>
          <a:xfrm>
            <a:off x="4340120" y="1323400"/>
            <a:ext cx="1956340" cy="1034515"/>
            <a:chOff x="4723677" y="1403157"/>
            <a:chExt cx="1956340" cy="1034515"/>
          </a:xfrm>
        </p:grpSpPr>
        <p:grpSp>
          <p:nvGrpSpPr>
            <p:cNvPr id="629" name="Group 628">
              <a:extLst>
                <a:ext uri="{FF2B5EF4-FFF2-40B4-BE49-F238E27FC236}">
                  <a16:creationId xmlns:a16="http://schemas.microsoft.com/office/drawing/2014/main" id="{584AFCB4-554D-42D6-AB9E-4D0E15829D85}"/>
                </a:ext>
              </a:extLst>
            </p:cNvPr>
            <p:cNvGrpSpPr/>
            <p:nvPr/>
          </p:nvGrpSpPr>
          <p:grpSpPr>
            <a:xfrm>
              <a:off x="4723677" y="1513361"/>
              <a:ext cx="1136825" cy="924311"/>
              <a:chOff x="4723677" y="1513361"/>
              <a:chExt cx="1136825" cy="924311"/>
            </a:xfrm>
          </p:grpSpPr>
          <p:pic>
            <p:nvPicPr>
              <p:cNvPr id="632" name="Graphic 631" descr="Line arrow: Slight curve">
                <a:extLst>
                  <a:ext uri="{FF2B5EF4-FFF2-40B4-BE49-F238E27FC236}">
                    <a16:creationId xmlns:a16="http://schemas.microsoft.com/office/drawing/2014/main" id="{7D869A2E-C0F2-4A6A-9925-029ACE94848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723677" y="1513361"/>
                <a:ext cx="181356" cy="181356"/>
              </a:xfrm>
              <a:prstGeom prst="rect">
                <a:avLst/>
              </a:prstGeom>
            </p:spPr>
          </p:pic>
          <p:cxnSp>
            <p:nvCxnSpPr>
              <p:cNvPr id="633" name="Connector: Elbow 632">
                <a:extLst>
                  <a:ext uri="{FF2B5EF4-FFF2-40B4-BE49-F238E27FC236}">
                    <a16:creationId xmlns:a16="http://schemas.microsoft.com/office/drawing/2014/main" id="{8088CAD7-1C65-4443-92A4-1E8F2CFD7722}"/>
                  </a:ext>
                </a:extLst>
              </p:cNvPr>
              <p:cNvCxnSpPr>
                <a:cxnSpLocks/>
              </p:cNvCxnSpPr>
              <p:nvPr/>
            </p:nvCxnSpPr>
            <p:spPr>
              <a:xfrm rot="16200000" flipH="1">
                <a:off x="5683566" y="2260737"/>
                <a:ext cx="353871" cy="0"/>
              </a:xfrm>
              <a:prstGeom prst="bentConnector3">
                <a:avLst>
                  <a:gd name="adj1" fmla="val 4780"/>
                </a:avLst>
              </a:prstGeom>
              <a:ln w="25400">
                <a:solidFill>
                  <a:schemeClr val="tx1"/>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grpSp>
        <p:sp>
          <p:nvSpPr>
            <p:cNvPr id="630" name="Freeform 124">
              <a:extLst>
                <a:ext uri="{FF2B5EF4-FFF2-40B4-BE49-F238E27FC236}">
                  <a16:creationId xmlns:a16="http://schemas.microsoft.com/office/drawing/2014/main" id="{E80BA124-A5B0-46BD-9A3A-B8E974DCF327}"/>
                </a:ext>
              </a:extLst>
            </p:cNvPr>
            <p:cNvSpPr>
              <a:spLocks noEditPoints="1"/>
            </p:cNvSpPr>
            <p:nvPr/>
          </p:nvSpPr>
          <p:spPr bwMode="auto">
            <a:xfrm>
              <a:off x="5725246" y="1708101"/>
              <a:ext cx="270510" cy="314325"/>
            </a:xfrm>
            <a:custGeom>
              <a:avLst/>
              <a:gdLst>
                <a:gd name="T0" fmla="*/ 200 w 228"/>
                <a:gd name="T1" fmla="*/ 134 h 267"/>
                <a:gd name="T2" fmla="*/ 200 w 228"/>
                <a:gd name="T3" fmla="*/ 134 h 267"/>
                <a:gd name="T4" fmla="*/ 27 w 228"/>
                <a:gd name="T5" fmla="*/ 134 h 267"/>
                <a:gd name="T6" fmla="*/ 27 w 228"/>
                <a:gd name="T7" fmla="*/ 107 h 267"/>
                <a:gd name="T8" fmla="*/ 200 w 228"/>
                <a:gd name="T9" fmla="*/ 107 h 267"/>
                <a:gd name="T10" fmla="*/ 200 w 228"/>
                <a:gd name="T11" fmla="*/ 134 h 267"/>
                <a:gd name="T12" fmla="*/ 200 w 228"/>
                <a:gd name="T13" fmla="*/ 187 h 267"/>
                <a:gd name="T14" fmla="*/ 200 w 228"/>
                <a:gd name="T15" fmla="*/ 187 h 267"/>
                <a:gd name="T16" fmla="*/ 27 w 228"/>
                <a:gd name="T17" fmla="*/ 187 h 267"/>
                <a:gd name="T18" fmla="*/ 27 w 228"/>
                <a:gd name="T19" fmla="*/ 160 h 267"/>
                <a:gd name="T20" fmla="*/ 200 w 228"/>
                <a:gd name="T21" fmla="*/ 160 h 267"/>
                <a:gd name="T22" fmla="*/ 200 w 228"/>
                <a:gd name="T23" fmla="*/ 187 h 267"/>
                <a:gd name="T24" fmla="*/ 200 w 228"/>
                <a:gd name="T25" fmla="*/ 240 h 267"/>
                <a:gd name="T26" fmla="*/ 200 w 228"/>
                <a:gd name="T27" fmla="*/ 240 h 267"/>
                <a:gd name="T28" fmla="*/ 27 w 228"/>
                <a:gd name="T29" fmla="*/ 240 h 267"/>
                <a:gd name="T30" fmla="*/ 27 w 228"/>
                <a:gd name="T31" fmla="*/ 213 h 267"/>
                <a:gd name="T32" fmla="*/ 200 w 228"/>
                <a:gd name="T33" fmla="*/ 213 h 267"/>
                <a:gd name="T34" fmla="*/ 200 w 228"/>
                <a:gd name="T35" fmla="*/ 240 h 267"/>
                <a:gd name="T36" fmla="*/ 27 w 228"/>
                <a:gd name="T37" fmla="*/ 54 h 267"/>
                <a:gd name="T38" fmla="*/ 27 w 228"/>
                <a:gd name="T39" fmla="*/ 54 h 267"/>
                <a:gd name="T40" fmla="*/ 94 w 228"/>
                <a:gd name="T41" fmla="*/ 54 h 267"/>
                <a:gd name="T42" fmla="*/ 94 w 228"/>
                <a:gd name="T43" fmla="*/ 80 h 267"/>
                <a:gd name="T44" fmla="*/ 27 w 228"/>
                <a:gd name="T45" fmla="*/ 80 h 267"/>
                <a:gd name="T46" fmla="*/ 27 w 228"/>
                <a:gd name="T47" fmla="*/ 54 h 267"/>
                <a:gd name="T48" fmla="*/ 212 w 228"/>
                <a:gd name="T49" fmla="*/ 0 h 267"/>
                <a:gd name="T50" fmla="*/ 212 w 228"/>
                <a:gd name="T51" fmla="*/ 0 h 267"/>
                <a:gd name="T52" fmla="*/ 93 w 228"/>
                <a:gd name="T53" fmla="*/ 0 h 267"/>
                <a:gd name="T54" fmla="*/ 0 w 228"/>
                <a:gd name="T55" fmla="*/ 0 h 267"/>
                <a:gd name="T56" fmla="*/ 0 w 228"/>
                <a:gd name="T57" fmla="*/ 267 h 267"/>
                <a:gd name="T58" fmla="*/ 225 w 228"/>
                <a:gd name="T59" fmla="*/ 267 h 267"/>
                <a:gd name="T60" fmla="*/ 228 w 228"/>
                <a:gd name="T61" fmla="*/ 16 h 267"/>
                <a:gd name="T62" fmla="*/ 212 w 228"/>
                <a:gd name="T6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8" h="267">
                  <a:moveTo>
                    <a:pt x="200" y="134"/>
                  </a:moveTo>
                  <a:lnTo>
                    <a:pt x="200" y="134"/>
                  </a:lnTo>
                  <a:lnTo>
                    <a:pt x="27" y="134"/>
                  </a:lnTo>
                  <a:lnTo>
                    <a:pt x="27" y="107"/>
                  </a:lnTo>
                  <a:lnTo>
                    <a:pt x="200" y="107"/>
                  </a:lnTo>
                  <a:lnTo>
                    <a:pt x="200" y="134"/>
                  </a:lnTo>
                  <a:close/>
                  <a:moveTo>
                    <a:pt x="200" y="187"/>
                  </a:moveTo>
                  <a:lnTo>
                    <a:pt x="200" y="187"/>
                  </a:lnTo>
                  <a:lnTo>
                    <a:pt x="27" y="187"/>
                  </a:lnTo>
                  <a:lnTo>
                    <a:pt x="27" y="160"/>
                  </a:lnTo>
                  <a:lnTo>
                    <a:pt x="200" y="160"/>
                  </a:lnTo>
                  <a:lnTo>
                    <a:pt x="200" y="187"/>
                  </a:lnTo>
                  <a:close/>
                  <a:moveTo>
                    <a:pt x="200" y="240"/>
                  </a:moveTo>
                  <a:lnTo>
                    <a:pt x="200" y="240"/>
                  </a:lnTo>
                  <a:lnTo>
                    <a:pt x="27" y="240"/>
                  </a:lnTo>
                  <a:lnTo>
                    <a:pt x="27" y="213"/>
                  </a:lnTo>
                  <a:lnTo>
                    <a:pt x="200" y="213"/>
                  </a:lnTo>
                  <a:lnTo>
                    <a:pt x="200" y="240"/>
                  </a:lnTo>
                  <a:close/>
                  <a:moveTo>
                    <a:pt x="27" y="54"/>
                  </a:moveTo>
                  <a:lnTo>
                    <a:pt x="27" y="54"/>
                  </a:lnTo>
                  <a:lnTo>
                    <a:pt x="94" y="54"/>
                  </a:lnTo>
                  <a:lnTo>
                    <a:pt x="94" y="80"/>
                  </a:lnTo>
                  <a:lnTo>
                    <a:pt x="27" y="80"/>
                  </a:lnTo>
                  <a:lnTo>
                    <a:pt x="27" y="54"/>
                  </a:lnTo>
                  <a:close/>
                  <a:moveTo>
                    <a:pt x="212" y="0"/>
                  </a:moveTo>
                  <a:lnTo>
                    <a:pt x="212" y="0"/>
                  </a:lnTo>
                  <a:lnTo>
                    <a:pt x="93" y="0"/>
                  </a:lnTo>
                  <a:lnTo>
                    <a:pt x="0" y="0"/>
                  </a:lnTo>
                  <a:lnTo>
                    <a:pt x="0" y="267"/>
                  </a:lnTo>
                  <a:lnTo>
                    <a:pt x="225" y="267"/>
                  </a:lnTo>
                  <a:lnTo>
                    <a:pt x="228" y="16"/>
                  </a:lnTo>
                  <a:lnTo>
                    <a:pt x="212" y="0"/>
                  </a:lnTo>
                  <a:close/>
                </a:path>
              </a:pathLst>
            </a:custGeom>
            <a:solidFill>
              <a:schemeClr val="accent6"/>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44"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3C3C41"/>
                </a:solidFill>
                <a:effectLst/>
                <a:uLnTx/>
                <a:uFillTx/>
                <a:latin typeface="Segoe UI"/>
                <a:ea typeface="+mn-ea"/>
                <a:cs typeface="+mn-cs"/>
              </a:endParaRPr>
            </a:p>
          </p:txBody>
        </p:sp>
        <p:sp>
          <p:nvSpPr>
            <p:cNvPr id="631" name="Rectangle 630">
              <a:extLst>
                <a:ext uri="{FF2B5EF4-FFF2-40B4-BE49-F238E27FC236}">
                  <a16:creationId xmlns:a16="http://schemas.microsoft.com/office/drawing/2014/main" id="{748A8B9C-F879-4ED4-8BE8-3A23630AC644}"/>
                </a:ext>
              </a:extLst>
            </p:cNvPr>
            <p:cNvSpPr/>
            <p:nvPr/>
          </p:nvSpPr>
          <p:spPr>
            <a:xfrm>
              <a:off x="5040985" y="1403157"/>
              <a:ext cx="1639032" cy="276999"/>
            </a:xfrm>
            <a:prstGeom prst="rect">
              <a:avLst/>
            </a:prstGeom>
          </p:spPr>
          <p:txBody>
            <a:bodyPr wrap="square">
              <a:spAutoFit/>
            </a:bodyPr>
            <a:lstStyle/>
            <a:p>
              <a:pPr marL="0" marR="0" lvl="0" indent="0" algn="ctr" defTabSz="91434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Segoe UI" panose="020B0502040204020203" pitchFamily="34" charset="0"/>
                </a:rPr>
                <a:t>Organization Policy</a:t>
              </a:r>
              <a:endParaRPr kumimoji="0" lang="en-US" sz="1200" b="0"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a:ea typeface="+mn-ea"/>
                <a:cs typeface="+mn-cs"/>
              </a:endParaRPr>
            </a:p>
          </p:txBody>
        </p:sp>
      </p:grpSp>
      <p:grpSp>
        <p:nvGrpSpPr>
          <p:cNvPr id="752" name="Group 751" descr="Diagram of the Zero Trust Model">
            <a:extLst>
              <a:ext uri="{FF2B5EF4-FFF2-40B4-BE49-F238E27FC236}">
                <a16:creationId xmlns:a16="http://schemas.microsoft.com/office/drawing/2014/main" id="{CC254030-492E-443C-8F12-E7DB7D34AE2F}"/>
              </a:ext>
            </a:extLst>
          </p:cNvPr>
          <p:cNvGrpSpPr/>
          <p:nvPr/>
        </p:nvGrpSpPr>
        <p:grpSpPr>
          <a:xfrm>
            <a:off x="4747395" y="3868275"/>
            <a:ext cx="1668872" cy="400110"/>
            <a:chOff x="4826014" y="1231138"/>
            <a:chExt cx="1668872" cy="400110"/>
          </a:xfrm>
        </p:grpSpPr>
        <p:pic>
          <p:nvPicPr>
            <p:cNvPr id="753" name="Graphic 752" descr="Arrow circle">
              <a:extLst>
                <a:ext uri="{FF2B5EF4-FFF2-40B4-BE49-F238E27FC236}">
                  <a16:creationId xmlns:a16="http://schemas.microsoft.com/office/drawing/2014/main" id="{8E891163-EF06-427D-98FB-76B721D6BA6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826014" y="1260412"/>
              <a:ext cx="341562" cy="341562"/>
            </a:xfrm>
            <a:prstGeom prst="rect">
              <a:avLst/>
            </a:prstGeom>
          </p:spPr>
        </p:pic>
        <p:sp>
          <p:nvSpPr>
            <p:cNvPr id="754" name="Rectangle 753">
              <a:extLst>
                <a:ext uri="{FF2B5EF4-FFF2-40B4-BE49-F238E27FC236}">
                  <a16:creationId xmlns:a16="http://schemas.microsoft.com/office/drawing/2014/main" id="{B6568A6C-A38D-4CE2-B36E-0F228F672760}"/>
                </a:ext>
              </a:extLst>
            </p:cNvPr>
            <p:cNvSpPr/>
            <p:nvPr/>
          </p:nvSpPr>
          <p:spPr>
            <a:xfrm>
              <a:off x="5177334" y="1231138"/>
              <a:ext cx="1317552" cy="400110"/>
            </a:xfrm>
            <a:prstGeom prst="rect">
              <a:avLst/>
            </a:prstGeom>
          </p:spPr>
          <p:txBody>
            <a:bodyPr wrap="square" lIns="0" rIns="0" anchor="t" anchorCtr="0">
              <a:noAutofit/>
            </a:bodyPr>
            <a:lstStyle/>
            <a:p>
              <a:pPr marL="0" marR="0" lvl="0" indent="0" algn="l" defTabSz="932449" rtl="0" eaLnBrk="1" fontAlgn="base" latinLnBrk="0" hangingPunct="1">
                <a:lnSpc>
                  <a:spcPct val="100000"/>
                </a:lnSpc>
                <a:spcBef>
                  <a:spcPct val="0"/>
                </a:spcBef>
                <a:spcAft>
                  <a:spcPts val="600"/>
                </a:spcAft>
                <a:buClrTx/>
                <a:buSzTx/>
                <a:buFontTx/>
                <a:buNone/>
                <a:tabLst/>
                <a:defRPr/>
              </a:pPr>
              <a:r>
                <a:rPr kumimoji="0" lang="en-US" sz="1000" b="1" i="0" u="none" strike="noStrike" kern="120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Black" panose="020B0A02040204020203" pitchFamily="34" charset="0"/>
                  <a:cs typeface="Segoe UI" panose="020B0502040204020203" pitchFamily="34" charset="0"/>
                </a:rPr>
                <a:t>Continuous Risk </a:t>
              </a:r>
              <a:br>
                <a:rPr kumimoji="0" lang="en-US" sz="1000" b="1" i="0" u="none" strike="noStrike" kern="120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Black" panose="020B0A02040204020203" pitchFamily="34" charset="0"/>
                  <a:cs typeface="Segoe UI" panose="020B0502040204020203" pitchFamily="34" charset="0"/>
                </a:rPr>
              </a:br>
              <a:r>
                <a:rPr kumimoji="0" lang="en-US" sz="1000" b="1" i="0" u="none" strike="noStrike" kern="120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Black" panose="020B0A02040204020203" pitchFamily="34" charset="0"/>
                  <a:cs typeface="Segoe UI" panose="020B0502040204020203" pitchFamily="34" charset="0"/>
                </a:rPr>
                <a:t>Evaluation</a:t>
              </a:r>
            </a:p>
          </p:txBody>
        </p:sp>
      </p:grpSp>
      <p:grpSp>
        <p:nvGrpSpPr>
          <p:cNvPr id="762" name="Group 761" descr="Diagram of the Zero Trust Model">
            <a:extLst>
              <a:ext uri="{FF2B5EF4-FFF2-40B4-BE49-F238E27FC236}">
                <a16:creationId xmlns:a16="http://schemas.microsoft.com/office/drawing/2014/main" id="{024B10EC-9AAB-4B98-83DF-6645AB7B1C83}"/>
              </a:ext>
            </a:extLst>
          </p:cNvPr>
          <p:cNvGrpSpPr/>
          <p:nvPr/>
        </p:nvGrpSpPr>
        <p:grpSpPr>
          <a:xfrm rot="2313077">
            <a:off x="4658267" y="4302762"/>
            <a:ext cx="178357" cy="309744"/>
            <a:chOff x="5642521" y="4578783"/>
            <a:chExt cx="178357" cy="570727"/>
          </a:xfrm>
        </p:grpSpPr>
        <p:cxnSp>
          <p:nvCxnSpPr>
            <p:cNvPr id="764" name="Straight Arrow Connector 763">
              <a:extLst>
                <a:ext uri="{FF2B5EF4-FFF2-40B4-BE49-F238E27FC236}">
                  <a16:creationId xmlns:a16="http://schemas.microsoft.com/office/drawing/2014/main" id="{4E15C5DC-5843-4E5E-84D3-6084C8D76063}"/>
                </a:ext>
              </a:extLst>
            </p:cNvPr>
            <p:cNvCxnSpPr>
              <a:cxnSpLocks/>
            </p:cNvCxnSpPr>
            <p:nvPr/>
          </p:nvCxnSpPr>
          <p:spPr>
            <a:xfrm>
              <a:off x="5642521" y="4578783"/>
              <a:ext cx="0" cy="565082"/>
            </a:xfrm>
            <a:prstGeom prst="straightConnector1">
              <a:avLst/>
            </a:prstGeom>
            <a:ln w="25400">
              <a:solidFill>
                <a:schemeClr val="accent1"/>
              </a:solidFill>
              <a:prstDash val="sysDot"/>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65" name="Straight Arrow Connector 764">
              <a:extLst>
                <a:ext uri="{FF2B5EF4-FFF2-40B4-BE49-F238E27FC236}">
                  <a16:creationId xmlns:a16="http://schemas.microsoft.com/office/drawing/2014/main" id="{9E21F9D7-1087-4A5A-BB4C-7FE94041E992}"/>
                </a:ext>
              </a:extLst>
            </p:cNvPr>
            <p:cNvCxnSpPr>
              <a:cxnSpLocks/>
            </p:cNvCxnSpPr>
            <p:nvPr/>
          </p:nvCxnSpPr>
          <p:spPr>
            <a:xfrm>
              <a:off x="5820878" y="4584428"/>
              <a:ext cx="0" cy="565082"/>
            </a:xfrm>
            <a:prstGeom prst="straightConnector1">
              <a:avLst/>
            </a:prstGeom>
            <a:ln w="25400">
              <a:solidFill>
                <a:srgbClr val="C000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cxnSp>
        <p:nvCxnSpPr>
          <p:cNvPr id="591" name="Straight Connector 590" descr="Diagram of the Zero Trust Model">
            <a:extLst>
              <a:ext uri="{FF2B5EF4-FFF2-40B4-BE49-F238E27FC236}">
                <a16:creationId xmlns:a16="http://schemas.microsoft.com/office/drawing/2014/main" id="{88D00FDC-89CD-4CDB-9DA2-F20A9182882F}"/>
              </a:ext>
            </a:extLst>
          </p:cNvPr>
          <p:cNvCxnSpPr>
            <a:cxnSpLocks/>
          </p:cNvCxnSpPr>
          <p:nvPr/>
        </p:nvCxnSpPr>
        <p:spPr>
          <a:xfrm>
            <a:off x="7681050" y="6145807"/>
            <a:ext cx="4233197" cy="0"/>
          </a:xfrm>
          <a:prstGeom prst="line">
            <a:avLst/>
          </a:prstGeom>
          <a:ln w="38100">
            <a:solidFill>
              <a:schemeClr val="accent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758" name="Group 16">
            <a:extLst>
              <a:ext uri="{FF2B5EF4-FFF2-40B4-BE49-F238E27FC236}">
                <a16:creationId xmlns:a16="http://schemas.microsoft.com/office/drawing/2014/main" id="{701EDE1B-A6F6-40ED-9B8B-B604AF678062}"/>
              </a:ext>
            </a:extLst>
          </p:cNvPr>
          <p:cNvGrpSpPr>
            <a:grpSpLocks noChangeAspect="1"/>
          </p:cNvGrpSpPr>
          <p:nvPr/>
        </p:nvGrpSpPr>
        <p:grpSpPr bwMode="auto">
          <a:xfrm>
            <a:off x="386198" y="4233509"/>
            <a:ext cx="226971" cy="192581"/>
            <a:chOff x="3269" y="828"/>
            <a:chExt cx="264" cy="224"/>
          </a:xfrm>
          <a:solidFill>
            <a:schemeClr val="accent1"/>
          </a:solidFill>
        </p:grpSpPr>
        <p:sp>
          <p:nvSpPr>
            <p:cNvPr id="759" name="Freeform 17">
              <a:extLst>
                <a:ext uri="{FF2B5EF4-FFF2-40B4-BE49-F238E27FC236}">
                  <a16:creationId xmlns:a16="http://schemas.microsoft.com/office/drawing/2014/main" id="{C9D03AB6-EBED-4621-B777-79AD6C6D80C3}"/>
                </a:ext>
              </a:extLst>
            </p:cNvPr>
            <p:cNvSpPr>
              <a:spLocks noEditPoints="1"/>
            </p:cNvSpPr>
            <p:nvPr/>
          </p:nvSpPr>
          <p:spPr bwMode="auto">
            <a:xfrm>
              <a:off x="3442" y="828"/>
              <a:ext cx="91" cy="160"/>
            </a:xfrm>
            <a:custGeom>
              <a:avLst/>
              <a:gdLst>
                <a:gd name="T0" fmla="*/ 92 w 147"/>
                <a:gd name="T1" fmla="*/ 238 h 257"/>
                <a:gd name="T2" fmla="*/ 92 w 147"/>
                <a:gd name="T3" fmla="*/ 238 h 257"/>
                <a:gd name="T4" fmla="*/ 55 w 147"/>
                <a:gd name="T5" fmla="*/ 238 h 257"/>
                <a:gd name="T6" fmla="*/ 55 w 147"/>
                <a:gd name="T7" fmla="*/ 220 h 257"/>
                <a:gd name="T8" fmla="*/ 92 w 147"/>
                <a:gd name="T9" fmla="*/ 220 h 257"/>
                <a:gd name="T10" fmla="*/ 92 w 147"/>
                <a:gd name="T11" fmla="*/ 238 h 257"/>
                <a:gd name="T12" fmla="*/ 138 w 147"/>
                <a:gd name="T13" fmla="*/ 0 h 257"/>
                <a:gd name="T14" fmla="*/ 138 w 147"/>
                <a:gd name="T15" fmla="*/ 0 h 257"/>
                <a:gd name="T16" fmla="*/ 10 w 147"/>
                <a:gd name="T17" fmla="*/ 0 h 257"/>
                <a:gd name="T18" fmla="*/ 0 w 147"/>
                <a:gd name="T19" fmla="*/ 9 h 257"/>
                <a:gd name="T20" fmla="*/ 0 w 147"/>
                <a:gd name="T21" fmla="*/ 248 h 257"/>
                <a:gd name="T22" fmla="*/ 10 w 147"/>
                <a:gd name="T23" fmla="*/ 257 h 257"/>
                <a:gd name="T24" fmla="*/ 138 w 147"/>
                <a:gd name="T25" fmla="*/ 257 h 257"/>
                <a:gd name="T26" fmla="*/ 147 w 147"/>
                <a:gd name="T27" fmla="*/ 248 h 257"/>
                <a:gd name="T28" fmla="*/ 147 w 147"/>
                <a:gd name="T29" fmla="*/ 9 h 257"/>
                <a:gd name="T30" fmla="*/ 138 w 147"/>
                <a:gd name="T3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57">
                  <a:moveTo>
                    <a:pt x="92" y="238"/>
                  </a:moveTo>
                  <a:lnTo>
                    <a:pt x="92" y="238"/>
                  </a:lnTo>
                  <a:lnTo>
                    <a:pt x="55" y="238"/>
                  </a:lnTo>
                  <a:lnTo>
                    <a:pt x="55" y="220"/>
                  </a:lnTo>
                  <a:lnTo>
                    <a:pt x="92" y="220"/>
                  </a:lnTo>
                  <a:lnTo>
                    <a:pt x="92" y="238"/>
                  </a:lnTo>
                  <a:close/>
                  <a:moveTo>
                    <a:pt x="138" y="0"/>
                  </a:moveTo>
                  <a:lnTo>
                    <a:pt x="138" y="0"/>
                  </a:lnTo>
                  <a:lnTo>
                    <a:pt x="10" y="0"/>
                  </a:lnTo>
                  <a:cubicBezTo>
                    <a:pt x="5" y="0"/>
                    <a:pt x="0" y="4"/>
                    <a:pt x="0" y="9"/>
                  </a:cubicBezTo>
                  <a:lnTo>
                    <a:pt x="0" y="248"/>
                  </a:lnTo>
                  <a:cubicBezTo>
                    <a:pt x="0" y="253"/>
                    <a:pt x="5" y="257"/>
                    <a:pt x="10" y="257"/>
                  </a:cubicBezTo>
                  <a:lnTo>
                    <a:pt x="138" y="257"/>
                  </a:lnTo>
                  <a:cubicBezTo>
                    <a:pt x="143" y="257"/>
                    <a:pt x="147" y="253"/>
                    <a:pt x="147" y="248"/>
                  </a:cubicBezTo>
                  <a:lnTo>
                    <a:pt x="147" y="9"/>
                  </a:lnTo>
                  <a:cubicBezTo>
                    <a:pt x="147" y="4"/>
                    <a:pt x="143" y="0"/>
                    <a:pt x="13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760" name="Freeform 18">
              <a:extLst>
                <a:ext uri="{FF2B5EF4-FFF2-40B4-BE49-F238E27FC236}">
                  <a16:creationId xmlns:a16="http://schemas.microsoft.com/office/drawing/2014/main" id="{48FC40A1-A99D-48BB-81B3-1D3409F7ABAD}"/>
                </a:ext>
              </a:extLst>
            </p:cNvPr>
            <p:cNvSpPr>
              <a:spLocks noEditPoints="1"/>
            </p:cNvSpPr>
            <p:nvPr/>
          </p:nvSpPr>
          <p:spPr bwMode="auto">
            <a:xfrm>
              <a:off x="3269" y="887"/>
              <a:ext cx="232" cy="165"/>
            </a:xfrm>
            <a:custGeom>
              <a:avLst/>
              <a:gdLst>
                <a:gd name="T0" fmla="*/ 159 w 373"/>
                <a:gd name="T1" fmla="*/ 213 h 266"/>
                <a:gd name="T2" fmla="*/ 159 w 373"/>
                <a:gd name="T3" fmla="*/ 213 h 266"/>
                <a:gd name="T4" fmla="*/ 213 w 373"/>
                <a:gd name="T5" fmla="*/ 213 h 266"/>
                <a:gd name="T6" fmla="*/ 213 w 373"/>
                <a:gd name="T7" fmla="*/ 240 h 266"/>
                <a:gd name="T8" fmla="*/ 159 w 373"/>
                <a:gd name="T9" fmla="*/ 240 h 266"/>
                <a:gd name="T10" fmla="*/ 159 w 373"/>
                <a:gd name="T11" fmla="*/ 213 h 266"/>
                <a:gd name="T12" fmla="*/ 12 w 373"/>
                <a:gd name="T13" fmla="*/ 266 h 266"/>
                <a:gd name="T14" fmla="*/ 12 w 373"/>
                <a:gd name="T15" fmla="*/ 266 h 266"/>
                <a:gd name="T16" fmla="*/ 360 w 373"/>
                <a:gd name="T17" fmla="*/ 266 h 266"/>
                <a:gd name="T18" fmla="*/ 373 w 373"/>
                <a:gd name="T19" fmla="*/ 254 h 266"/>
                <a:gd name="T20" fmla="*/ 373 w 373"/>
                <a:gd name="T21" fmla="*/ 189 h 266"/>
                <a:gd name="T22" fmla="*/ 289 w 373"/>
                <a:gd name="T23" fmla="*/ 189 h 266"/>
                <a:gd name="T24" fmla="*/ 253 w 373"/>
                <a:gd name="T25" fmla="*/ 154 h 266"/>
                <a:gd name="T26" fmla="*/ 253 w 373"/>
                <a:gd name="T27" fmla="*/ 0 h 266"/>
                <a:gd name="T28" fmla="*/ 12 w 373"/>
                <a:gd name="T29" fmla="*/ 0 h 266"/>
                <a:gd name="T30" fmla="*/ 0 w 373"/>
                <a:gd name="T31" fmla="*/ 13 h 266"/>
                <a:gd name="T32" fmla="*/ 0 w 373"/>
                <a:gd name="T33" fmla="*/ 254 h 266"/>
                <a:gd name="T34" fmla="*/ 12 w 373"/>
                <a:gd name="T35"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3" h="266">
                  <a:moveTo>
                    <a:pt x="159" y="213"/>
                  </a:moveTo>
                  <a:lnTo>
                    <a:pt x="159" y="213"/>
                  </a:lnTo>
                  <a:lnTo>
                    <a:pt x="213" y="213"/>
                  </a:lnTo>
                  <a:lnTo>
                    <a:pt x="213" y="240"/>
                  </a:lnTo>
                  <a:lnTo>
                    <a:pt x="159" y="240"/>
                  </a:lnTo>
                  <a:lnTo>
                    <a:pt x="159" y="213"/>
                  </a:lnTo>
                  <a:close/>
                  <a:moveTo>
                    <a:pt x="12" y="266"/>
                  </a:moveTo>
                  <a:lnTo>
                    <a:pt x="12" y="266"/>
                  </a:lnTo>
                  <a:lnTo>
                    <a:pt x="360" y="266"/>
                  </a:lnTo>
                  <a:cubicBezTo>
                    <a:pt x="367" y="266"/>
                    <a:pt x="373" y="261"/>
                    <a:pt x="373" y="254"/>
                  </a:cubicBezTo>
                  <a:lnTo>
                    <a:pt x="373" y="189"/>
                  </a:lnTo>
                  <a:lnTo>
                    <a:pt x="289" y="189"/>
                  </a:lnTo>
                  <a:cubicBezTo>
                    <a:pt x="269" y="189"/>
                    <a:pt x="253" y="173"/>
                    <a:pt x="253" y="154"/>
                  </a:cubicBezTo>
                  <a:lnTo>
                    <a:pt x="253" y="0"/>
                  </a:lnTo>
                  <a:lnTo>
                    <a:pt x="12" y="0"/>
                  </a:lnTo>
                  <a:cubicBezTo>
                    <a:pt x="5" y="0"/>
                    <a:pt x="0" y="6"/>
                    <a:pt x="0" y="13"/>
                  </a:cubicBezTo>
                  <a:lnTo>
                    <a:pt x="0" y="254"/>
                  </a:lnTo>
                  <a:cubicBezTo>
                    <a:pt x="0" y="261"/>
                    <a:pt x="5" y="266"/>
                    <a:pt x="12" y="266"/>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8" name="Group 7">
            <a:extLst>
              <a:ext uri="{FF2B5EF4-FFF2-40B4-BE49-F238E27FC236}">
                <a16:creationId xmlns:a16="http://schemas.microsoft.com/office/drawing/2014/main" id="{D13AB97C-05EC-482A-8D98-3DA21EB4F626}"/>
              </a:ext>
            </a:extLst>
          </p:cNvPr>
          <p:cNvGrpSpPr/>
          <p:nvPr/>
        </p:nvGrpSpPr>
        <p:grpSpPr>
          <a:xfrm>
            <a:off x="2406081" y="4212610"/>
            <a:ext cx="177198" cy="773573"/>
            <a:chOff x="2469618" y="4719857"/>
            <a:chExt cx="244921" cy="1069222"/>
          </a:xfrm>
        </p:grpSpPr>
        <p:grpSp>
          <p:nvGrpSpPr>
            <p:cNvPr id="667" name="Group 666">
              <a:extLst>
                <a:ext uri="{FF2B5EF4-FFF2-40B4-BE49-F238E27FC236}">
                  <a16:creationId xmlns:a16="http://schemas.microsoft.com/office/drawing/2014/main" id="{4AB48C4D-0D04-4BE4-AE48-47BD1800A0ED}"/>
                </a:ext>
              </a:extLst>
            </p:cNvPr>
            <p:cNvGrpSpPr/>
            <p:nvPr/>
          </p:nvGrpSpPr>
          <p:grpSpPr>
            <a:xfrm>
              <a:off x="2499016" y="4988247"/>
              <a:ext cx="176990" cy="221239"/>
              <a:chOff x="9444088" y="2885171"/>
              <a:chExt cx="107950" cy="134938"/>
            </a:xfrm>
            <a:solidFill>
              <a:schemeClr val="tx1"/>
            </a:solidFill>
          </p:grpSpPr>
          <p:sp>
            <p:nvSpPr>
              <p:cNvPr id="668" name="Freeform 26">
                <a:extLst>
                  <a:ext uri="{FF2B5EF4-FFF2-40B4-BE49-F238E27FC236}">
                    <a16:creationId xmlns:a16="http://schemas.microsoft.com/office/drawing/2014/main" id="{5DE2AE3D-16E6-4203-8CA3-FE967875F107}"/>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69" name="Freeform 27">
                <a:extLst>
                  <a:ext uri="{FF2B5EF4-FFF2-40B4-BE49-F238E27FC236}">
                    <a16:creationId xmlns:a16="http://schemas.microsoft.com/office/drawing/2014/main" id="{04DE3325-2F0A-46DD-8D1D-67C4596D8D78}"/>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nvGrpSpPr>
            <p:cNvPr id="670" name="Group 30">
              <a:extLst>
                <a:ext uri="{FF2B5EF4-FFF2-40B4-BE49-F238E27FC236}">
                  <a16:creationId xmlns:a16="http://schemas.microsoft.com/office/drawing/2014/main" id="{0E093BFC-C943-49A6-86C4-E74861890100}"/>
                </a:ext>
              </a:extLst>
            </p:cNvPr>
            <p:cNvGrpSpPr>
              <a:grpSpLocks noChangeAspect="1"/>
            </p:cNvGrpSpPr>
            <p:nvPr/>
          </p:nvGrpSpPr>
          <p:grpSpPr bwMode="auto">
            <a:xfrm>
              <a:off x="2500977" y="4719857"/>
              <a:ext cx="173603" cy="179694"/>
              <a:chOff x="5049" y="1841"/>
              <a:chExt cx="57" cy="59"/>
            </a:xfrm>
            <a:solidFill>
              <a:srgbClr val="107C10"/>
            </a:solidFill>
          </p:grpSpPr>
          <p:sp>
            <p:nvSpPr>
              <p:cNvPr id="683" name="Freeform 31">
                <a:extLst>
                  <a:ext uri="{FF2B5EF4-FFF2-40B4-BE49-F238E27FC236}">
                    <a16:creationId xmlns:a16="http://schemas.microsoft.com/office/drawing/2014/main" id="{290B1308-10F2-4EFB-B174-60EFD6783588}"/>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85" name="Freeform 32">
                <a:extLst>
                  <a:ext uri="{FF2B5EF4-FFF2-40B4-BE49-F238E27FC236}">
                    <a16:creationId xmlns:a16="http://schemas.microsoft.com/office/drawing/2014/main" id="{DD8D664F-00F0-40EA-83A5-F4AD6A1C0CAD}"/>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13" name="Freeform 33">
                <a:extLst>
                  <a:ext uri="{FF2B5EF4-FFF2-40B4-BE49-F238E27FC236}">
                    <a16:creationId xmlns:a16="http://schemas.microsoft.com/office/drawing/2014/main" id="{5165EF40-86C5-4499-A04A-236CE430BD34}"/>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15" name="Freeform 34">
                <a:extLst>
                  <a:ext uri="{FF2B5EF4-FFF2-40B4-BE49-F238E27FC236}">
                    <a16:creationId xmlns:a16="http://schemas.microsoft.com/office/drawing/2014/main" id="{3D46A975-812F-4F4B-BAF3-3C22C2819A5F}"/>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33" name="Freeform 35">
                <a:extLst>
                  <a:ext uri="{FF2B5EF4-FFF2-40B4-BE49-F238E27FC236}">
                    <a16:creationId xmlns:a16="http://schemas.microsoft.com/office/drawing/2014/main" id="{9F96A2BD-8676-49FC-94E1-0C8DA81075FA}"/>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34" name="Freeform 36">
                <a:extLst>
                  <a:ext uri="{FF2B5EF4-FFF2-40B4-BE49-F238E27FC236}">
                    <a16:creationId xmlns:a16="http://schemas.microsoft.com/office/drawing/2014/main" id="{032A4BF5-8DDB-4AB2-97CF-B0AC70744E31}"/>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35" name="Freeform 37">
                <a:extLst>
                  <a:ext uri="{FF2B5EF4-FFF2-40B4-BE49-F238E27FC236}">
                    <a16:creationId xmlns:a16="http://schemas.microsoft.com/office/drawing/2014/main" id="{A1081C02-ED01-458E-A4BF-E14DD3DFEAE2}"/>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36" name="Freeform 38">
                <a:extLst>
                  <a:ext uri="{FF2B5EF4-FFF2-40B4-BE49-F238E27FC236}">
                    <a16:creationId xmlns:a16="http://schemas.microsoft.com/office/drawing/2014/main" id="{6371B3BE-B992-4638-808C-9BB1B7900B54}"/>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61" name="Freeform 15">
              <a:extLst>
                <a:ext uri="{FF2B5EF4-FFF2-40B4-BE49-F238E27FC236}">
                  <a16:creationId xmlns:a16="http://schemas.microsoft.com/office/drawing/2014/main" id="{E912C085-4348-4FB8-A574-D3A706D2B00B}"/>
                </a:ext>
              </a:extLst>
            </p:cNvPr>
            <p:cNvSpPr>
              <a:spLocks noChangeAspect="1" noEditPoints="1"/>
            </p:cNvSpPr>
            <p:nvPr/>
          </p:nvSpPr>
          <p:spPr bwMode="black">
            <a:xfrm>
              <a:off x="2494906" y="5298125"/>
              <a:ext cx="185210" cy="184458"/>
            </a:xfrm>
            <a:custGeom>
              <a:avLst/>
              <a:gdLst>
                <a:gd name="T0" fmla="*/ 112 w 246"/>
                <a:gd name="T1" fmla="*/ 19 h 245"/>
                <a:gd name="T2" fmla="*/ 246 w 246"/>
                <a:gd name="T3" fmla="*/ 0 h 245"/>
                <a:gd name="T4" fmla="*/ 246 w 246"/>
                <a:gd name="T5" fmla="*/ 116 h 245"/>
                <a:gd name="T6" fmla="*/ 112 w 246"/>
                <a:gd name="T7" fmla="*/ 116 h 245"/>
                <a:gd name="T8" fmla="*/ 112 w 246"/>
                <a:gd name="T9" fmla="*/ 19 h 245"/>
                <a:gd name="T10" fmla="*/ 102 w 246"/>
                <a:gd name="T11" fmla="*/ 116 h 245"/>
                <a:gd name="T12" fmla="*/ 102 w 246"/>
                <a:gd name="T13" fmla="*/ 19 h 245"/>
                <a:gd name="T14" fmla="*/ 0 w 246"/>
                <a:gd name="T15" fmla="*/ 34 h 245"/>
                <a:gd name="T16" fmla="*/ 0 w 246"/>
                <a:gd name="T17" fmla="*/ 116 h 245"/>
                <a:gd name="T18" fmla="*/ 102 w 246"/>
                <a:gd name="T19" fmla="*/ 116 h 245"/>
                <a:gd name="T20" fmla="*/ 102 w 246"/>
                <a:gd name="T21" fmla="*/ 126 h 245"/>
                <a:gd name="T22" fmla="*/ 0 w 246"/>
                <a:gd name="T23" fmla="*/ 126 h 245"/>
                <a:gd name="T24" fmla="*/ 0 w 246"/>
                <a:gd name="T25" fmla="*/ 211 h 245"/>
                <a:gd name="T26" fmla="*/ 102 w 246"/>
                <a:gd name="T27" fmla="*/ 226 h 245"/>
                <a:gd name="T28" fmla="*/ 102 w 246"/>
                <a:gd name="T29" fmla="*/ 126 h 245"/>
                <a:gd name="T30" fmla="*/ 112 w 246"/>
                <a:gd name="T31" fmla="*/ 126 h 245"/>
                <a:gd name="T32" fmla="*/ 112 w 246"/>
                <a:gd name="T33" fmla="*/ 226 h 245"/>
                <a:gd name="T34" fmla="*/ 246 w 246"/>
                <a:gd name="T35" fmla="*/ 245 h 245"/>
                <a:gd name="T36" fmla="*/ 246 w 246"/>
                <a:gd name="T37" fmla="*/ 126 h 245"/>
                <a:gd name="T38" fmla="*/ 112 w 246"/>
                <a:gd name="T39" fmla="*/ 12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6" h="245">
                  <a:moveTo>
                    <a:pt x="112" y="19"/>
                  </a:moveTo>
                  <a:lnTo>
                    <a:pt x="246" y="0"/>
                  </a:lnTo>
                  <a:lnTo>
                    <a:pt x="246" y="116"/>
                  </a:lnTo>
                  <a:lnTo>
                    <a:pt x="112" y="116"/>
                  </a:lnTo>
                  <a:lnTo>
                    <a:pt x="112" y="19"/>
                  </a:lnTo>
                  <a:close/>
                  <a:moveTo>
                    <a:pt x="102" y="116"/>
                  </a:moveTo>
                  <a:lnTo>
                    <a:pt x="102" y="19"/>
                  </a:lnTo>
                  <a:lnTo>
                    <a:pt x="0" y="34"/>
                  </a:lnTo>
                  <a:lnTo>
                    <a:pt x="0" y="116"/>
                  </a:lnTo>
                  <a:lnTo>
                    <a:pt x="102" y="116"/>
                  </a:lnTo>
                  <a:close/>
                  <a:moveTo>
                    <a:pt x="102" y="126"/>
                  </a:moveTo>
                  <a:lnTo>
                    <a:pt x="0" y="126"/>
                  </a:lnTo>
                  <a:lnTo>
                    <a:pt x="0" y="211"/>
                  </a:lnTo>
                  <a:lnTo>
                    <a:pt x="102" y="226"/>
                  </a:lnTo>
                  <a:lnTo>
                    <a:pt x="102" y="126"/>
                  </a:lnTo>
                  <a:close/>
                  <a:moveTo>
                    <a:pt x="112" y="126"/>
                  </a:moveTo>
                  <a:lnTo>
                    <a:pt x="112" y="226"/>
                  </a:lnTo>
                  <a:lnTo>
                    <a:pt x="246" y="245"/>
                  </a:lnTo>
                  <a:lnTo>
                    <a:pt x="246" y="126"/>
                  </a:lnTo>
                  <a:lnTo>
                    <a:pt x="112" y="126"/>
                  </a:lnTo>
                  <a:close/>
                </a:path>
              </a:pathLst>
            </a:custGeom>
            <a:solidFill>
              <a:schemeClr val="accent1"/>
            </a:solidFill>
            <a:ln>
              <a:noFill/>
            </a:ln>
          </p:spPr>
          <p:txBody>
            <a:bodyPr vert="horz" wrap="square" lIns="91427" tIns="45713" rIns="91427" bIns="45713"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Segoe UI"/>
                <a:ea typeface="+mn-ea"/>
                <a:cs typeface="+mn-cs"/>
              </a:endParaRPr>
            </a:p>
          </p:txBody>
        </p:sp>
        <p:sp>
          <p:nvSpPr>
            <p:cNvPr id="213" name="Freeform 6">
              <a:extLst>
                <a:ext uri="{FF2B5EF4-FFF2-40B4-BE49-F238E27FC236}">
                  <a16:creationId xmlns:a16="http://schemas.microsoft.com/office/drawing/2014/main" id="{7BDBC9BA-55B5-4DFD-B595-0026503F14A2}"/>
                </a:ext>
              </a:extLst>
            </p:cNvPr>
            <p:cNvSpPr>
              <a:spLocks noEditPoints="1"/>
            </p:cNvSpPr>
            <p:nvPr/>
          </p:nvSpPr>
          <p:spPr bwMode="auto">
            <a:xfrm>
              <a:off x="2469618" y="5546758"/>
              <a:ext cx="244921" cy="242321"/>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7" tIns="146165" rIns="182707" bIns="146165" numCol="1" spcCol="0" rtlCol="0" fromWordArt="0" anchor="t" anchorCtr="0" forceAA="0" compatLnSpc="1">
              <a:prstTxWarp prst="textNoShape">
                <a:avLst/>
              </a:prstTxWarp>
              <a:noAutofit/>
            </a:bodyPr>
            <a:lstStyle/>
            <a:p>
              <a:pPr marL="0" marR="0" lvl="0" indent="0" algn="ctr" defTabSz="913088" rtl="0" eaLnBrk="1" fontAlgn="base" latinLnBrk="0" hangingPunct="1">
                <a:lnSpc>
                  <a:spcPct val="90000"/>
                </a:lnSpc>
                <a:spcBef>
                  <a:spcPct val="0"/>
                </a:spcBef>
                <a:spcAft>
                  <a:spcPct val="0"/>
                </a:spcAft>
                <a:buClrTx/>
                <a:buSzTx/>
                <a:buFontTx/>
                <a:buNone/>
                <a:tabLst/>
                <a:defRPr/>
              </a:pPr>
              <a:endParaRPr kumimoji="0" lang="en-US" sz="1999" b="0" i="0" u="none" strike="noStrike" kern="1200" cap="none" spc="-51"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nvGrpSpPr>
          <p:cNvPr id="9" name="Group 8">
            <a:extLst>
              <a:ext uri="{FF2B5EF4-FFF2-40B4-BE49-F238E27FC236}">
                <a16:creationId xmlns:a16="http://schemas.microsoft.com/office/drawing/2014/main" id="{84438A40-DD0A-4F0C-B991-5B12829D94D9}"/>
              </a:ext>
            </a:extLst>
          </p:cNvPr>
          <p:cNvGrpSpPr/>
          <p:nvPr/>
        </p:nvGrpSpPr>
        <p:grpSpPr>
          <a:xfrm>
            <a:off x="2406145" y="5084504"/>
            <a:ext cx="188591" cy="45719"/>
            <a:chOff x="11011074" y="5043172"/>
            <a:chExt cx="203852" cy="49419"/>
          </a:xfrm>
        </p:grpSpPr>
        <p:sp>
          <p:nvSpPr>
            <p:cNvPr id="215" name="Oval 214">
              <a:extLst>
                <a:ext uri="{FF2B5EF4-FFF2-40B4-BE49-F238E27FC236}">
                  <a16:creationId xmlns:a16="http://schemas.microsoft.com/office/drawing/2014/main" id="{0E045255-2EC5-481A-809D-F3139834C3BB}"/>
                </a:ext>
              </a:extLst>
            </p:cNvPr>
            <p:cNvSpPr/>
            <p:nvPr/>
          </p:nvSpPr>
          <p:spPr bwMode="auto">
            <a:xfrm>
              <a:off x="11011074" y="5043172"/>
              <a:ext cx="49397" cy="4939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216" name="Oval 215">
              <a:extLst>
                <a:ext uri="{FF2B5EF4-FFF2-40B4-BE49-F238E27FC236}">
                  <a16:creationId xmlns:a16="http://schemas.microsoft.com/office/drawing/2014/main" id="{AC4038D9-EF4C-4E4D-B082-61F16FFCD2DE}"/>
                </a:ext>
              </a:extLst>
            </p:cNvPr>
            <p:cNvSpPr/>
            <p:nvPr/>
          </p:nvSpPr>
          <p:spPr bwMode="auto">
            <a:xfrm>
              <a:off x="11088304" y="5043183"/>
              <a:ext cx="49398" cy="4939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217" name="Oval 216">
              <a:extLst>
                <a:ext uri="{FF2B5EF4-FFF2-40B4-BE49-F238E27FC236}">
                  <a16:creationId xmlns:a16="http://schemas.microsoft.com/office/drawing/2014/main" id="{5FA16587-1E8F-4027-9457-B16C2B254F48}"/>
                </a:ext>
              </a:extLst>
            </p:cNvPr>
            <p:cNvSpPr/>
            <p:nvPr/>
          </p:nvSpPr>
          <p:spPr bwMode="auto">
            <a:xfrm>
              <a:off x="11165528" y="5043195"/>
              <a:ext cx="49398" cy="4939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marL="0" marR="0" lvl="0" indent="0" algn="l" defTabSz="932270"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grpSp>
        <p:nvGrpSpPr>
          <p:cNvPr id="755" name="Group 89">
            <a:extLst>
              <a:ext uri="{FF2B5EF4-FFF2-40B4-BE49-F238E27FC236}">
                <a16:creationId xmlns:a16="http://schemas.microsoft.com/office/drawing/2014/main" id="{5DCB1EF1-E61C-46CF-8DAD-B66CC830E1CB}"/>
              </a:ext>
            </a:extLst>
          </p:cNvPr>
          <p:cNvGrpSpPr>
            <a:grpSpLocks noChangeAspect="1"/>
          </p:cNvGrpSpPr>
          <p:nvPr/>
        </p:nvGrpSpPr>
        <p:grpSpPr bwMode="auto">
          <a:xfrm>
            <a:off x="428610" y="1731789"/>
            <a:ext cx="160898" cy="200395"/>
            <a:chOff x="1577" y="1479"/>
            <a:chExt cx="197" cy="198"/>
          </a:xfrm>
          <a:solidFill>
            <a:schemeClr val="accent1"/>
          </a:solidFill>
        </p:grpSpPr>
        <p:sp>
          <p:nvSpPr>
            <p:cNvPr id="756" name="Freeform 90">
              <a:extLst>
                <a:ext uri="{FF2B5EF4-FFF2-40B4-BE49-F238E27FC236}">
                  <a16:creationId xmlns:a16="http://schemas.microsoft.com/office/drawing/2014/main" id="{D335B5BF-819D-45E8-B7AD-58B97FF96DBA}"/>
                </a:ext>
              </a:extLst>
            </p:cNvPr>
            <p:cNvSpPr>
              <a:spLocks/>
            </p:cNvSpPr>
            <p:nvPr/>
          </p:nvSpPr>
          <p:spPr bwMode="auto">
            <a:xfrm>
              <a:off x="1609" y="1479"/>
              <a:ext cx="132"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757" name="Freeform 91">
              <a:extLst>
                <a:ext uri="{FF2B5EF4-FFF2-40B4-BE49-F238E27FC236}">
                  <a16:creationId xmlns:a16="http://schemas.microsoft.com/office/drawing/2014/main" id="{A06C852A-5E66-4B60-B727-4E362670AD59}"/>
                </a:ext>
              </a:extLst>
            </p:cNvPr>
            <p:cNvSpPr>
              <a:spLocks/>
            </p:cNvSpPr>
            <p:nvPr/>
          </p:nvSpPr>
          <p:spPr bwMode="auto">
            <a:xfrm>
              <a:off x="1577" y="1598"/>
              <a:ext cx="197"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sp>
        <p:nvSpPr>
          <p:cNvPr id="30" name="boy" title="Icon of a man">
            <a:extLst>
              <a:ext uri="{FF2B5EF4-FFF2-40B4-BE49-F238E27FC236}">
                <a16:creationId xmlns:a16="http://schemas.microsoft.com/office/drawing/2014/main" id="{BFCE70E9-7D15-89AD-D48C-C780CF52AAC7}"/>
              </a:ext>
            </a:extLst>
          </p:cNvPr>
          <p:cNvSpPr>
            <a:spLocks noChangeAspect="1" noEditPoints="1"/>
          </p:cNvSpPr>
          <p:nvPr/>
        </p:nvSpPr>
        <p:spPr bwMode="auto">
          <a:xfrm>
            <a:off x="2433368" y="2411306"/>
            <a:ext cx="127582" cy="166058"/>
          </a:xfrm>
          <a:custGeom>
            <a:avLst/>
            <a:gdLst>
              <a:gd name="T0" fmla="*/ 27 w 261"/>
              <a:gd name="T1" fmla="*/ 104 h 339"/>
              <a:gd name="T2" fmla="*/ 131 w 261"/>
              <a:gd name="T3" fmla="*/ 0 h 339"/>
              <a:gd name="T4" fmla="*/ 235 w 261"/>
              <a:gd name="T5" fmla="*/ 104 h 339"/>
              <a:gd name="T6" fmla="*/ 131 w 261"/>
              <a:gd name="T7" fmla="*/ 208 h 339"/>
              <a:gd name="T8" fmla="*/ 27 w 261"/>
              <a:gd name="T9" fmla="*/ 104 h 339"/>
              <a:gd name="T10" fmla="*/ 261 w 261"/>
              <a:gd name="T11" fmla="*/ 339 h 339"/>
              <a:gd name="T12" fmla="*/ 131 w 261"/>
              <a:gd name="T13" fmla="*/ 208 h 339"/>
              <a:gd name="T14" fmla="*/ 0 w 261"/>
              <a:gd name="T15" fmla="*/ 339 h 339"/>
              <a:gd name="T16" fmla="*/ 74 w 261"/>
              <a:gd name="T17" fmla="*/ 221 h 339"/>
              <a:gd name="T18" fmla="*/ 131 w 261"/>
              <a:gd name="T19" fmla="*/ 274 h 339"/>
              <a:gd name="T20" fmla="*/ 187 w 261"/>
              <a:gd name="T21" fmla="*/ 2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39">
                <a:moveTo>
                  <a:pt x="27" y="104"/>
                </a:moveTo>
                <a:cubicBezTo>
                  <a:pt x="27" y="47"/>
                  <a:pt x="73" y="0"/>
                  <a:pt x="131" y="0"/>
                </a:cubicBezTo>
                <a:cubicBezTo>
                  <a:pt x="188" y="0"/>
                  <a:pt x="235" y="47"/>
                  <a:pt x="235" y="104"/>
                </a:cubicBezTo>
                <a:cubicBezTo>
                  <a:pt x="235" y="162"/>
                  <a:pt x="188" y="208"/>
                  <a:pt x="131" y="208"/>
                </a:cubicBezTo>
                <a:cubicBezTo>
                  <a:pt x="73" y="208"/>
                  <a:pt x="27" y="162"/>
                  <a:pt x="27" y="104"/>
                </a:cubicBezTo>
                <a:close/>
                <a:moveTo>
                  <a:pt x="261" y="339"/>
                </a:moveTo>
                <a:cubicBezTo>
                  <a:pt x="261" y="267"/>
                  <a:pt x="203" y="208"/>
                  <a:pt x="131" y="208"/>
                </a:cubicBezTo>
                <a:cubicBezTo>
                  <a:pt x="59" y="208"/>
                  <a:pt x="0" y="267"/>
                  <a:pt x="0" y="339"/>
                </a:cubicBezTo>
                <a:moveTo>
                  <a:pt x="74" y="221"/>
                </a:moveTo>
                <a:cubicBezTo>
                  <a:pt x="131" y="274"/>
                  <a:pt x="131" y="274"/>
                  <a:pt x="131" y="274"/>
                </a:cubicBezTo>
                <a:cubicBezTo>
                  <a:pt x="187" y="221"/>
                  <a:pt x="187" y="221"/>
                  <a:pt x="187" y="221"/>
                </a:cubicBez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Semibold" panose="020B0702040204020203" pitchFamily="34" charset="0"/>
              <a:ea typeface="+mn-ea"/>
              <a:cs typeface="Segoe UI Semibold" panose="020B0702040204020203" pitchFamily="34" charset="0"/>
            </a:endParaRPr>
          </a:p>
        </p:txBody>
      </p:sp>
      <p:sp>
        <p:nvSpPr>
          <p:cNvPr id="31" name="people_4" title="Icon of a person">
            <a:extLst>
              <a:ext uri="{FF2B5EF4-FFF2-40B4-BE49-F238E27FC236}">
                <a16:creationId xmlns:a16="http://schemas.microsoft.com/office/drawing/2014/main" id="{6C0FA339-8282-719D-0B05-F8247F777BC3}"/>
              </a:ext>
            </a:extLst>
          </p:cNvPr>
          <p:cNvSpPr>
            <a:spLocks noChangeAspect="1" noEditPoints="1"/>
          </p:cNvSpPr>
          <p:nvPr/>
        </p:nvSpPr>
        <p:spPr bwMode="auto">
          <a:xfrm>
            <a:off x="2410831" y="1703919"/>
            <a:ext cx="156048" cy="174458"/>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Semibold" panose="020B0702040204020203" pitchFamily="34" charset="0"/>
              <a:ea typeface="+mn-ea"/>
              <a:cs typeface="Segoe UI Semibold" panose="020B0702040204020203" pitchFamily="34" charset="0"/>
            </a:endParaRPr>
          </a:p>
        </p:txBody>
      </p:sp>
      <p:sp>
        <p:nvSpPr>
          <p:cNvPr id="32" name="people_7" title="Icon of two people">
            <a:extLst>
              <a:ext uri="{FF2B5EF4-FFF2-40B4-BE49-F238E27FC236}">
                <a16:creationId xmlns:a16="http://schemas.microsoft.com/office/drawing/2014/main" id="{E520C130-4529-F5EC-5973-DA6D67A15742}"/>
              </a:ext>
            </a:extLst>
          </p:cNvPr>
          <p:cNvSpPr>
            <a:spLocks noChangeAspect="1" noEditPoints="1"/>
          </p:cNvSpPr>
          <p:nvPr/>
        </p:nvSpPr>
        <p:spPr bwMode="auto">
          <a:xfrm>
            <a:off x="2393784" y="2038879"/>
            <a:ext cx="203676" cy="222354"/>
          </a:xfrm>
          <a:custGeom>
            <a:avLst/>
            <a:gdLst>
              <a:gd name="T0" fmla="*/ 26 w 316"/>
              <a:gd name="T1" fmla="*/ 200 h 345"/>
              <a:gd name="T2" fmla="*/ 85 w 316"/>
              <a:gd name="T3" fmla="*/ 141 h 345"/>
              <a:gd name="T4" fmla="*/ 144 w 316"/>
              <a:gd name="T5" fmla="*/ 200 h 345"/>
              <a:gd name="T6" fmla="*/ 85 w 316"/>
              <a:gd name="T7" fmla="*/ 259 h 345"/>
              <a:gd name="T8" fmla="*/ 26 w 316"/>
              <a:gd name="T9" fmla="*/ 200 h 345"/>
              <a:gd name="T10" fmla="*/ 172 w 316"/>
              <a:gd name="T11" fmla="*/ 345 h 345"/>
              <a:gd name="T12" fmla="*/ 86 w 316"/>
              <a:gd name="T13" fmla="*/ 259 h 345"/>
              <a:gd name="T14" fmla="*/ 0 w 316"/>
              <a:gd name="T15" fmla="*/ 345 h 345"/>
              <a:gd name="T16" fmla="*/ 229 w 316"/>
              <a:gd name="T17" fmla="*/ 118 h 345"/>
              <a:gd name="T18" fmla="*/ 288 w 316"/>
              <a:gd name="T19" fmla="*/ 59 h 345"/>
              <a:gd name="T20" fmla="*/ 229 w 316"/>
              <a:gd name="T21" fmla="*/ 0 h 345"/>
              <a:gd name="T22" fmla="*/ 170 w 316"/>
              <a:gd name="T23" fmla="*/ 59 h 345"/>
              <a:gd name="T24" fmla="*/ 229 w 316"/>
              <a:gd name="T25" fmla="*/ 118 h 345"/>
              <a:gd name="T26" fmla="*/ 316 w 316"/>
              <a:gd name="T27" fmla="*/ 204 h 345"/>
              <a:gd name="T28" fmla="*/ 230 w 316"/>
              <a:gd name="T29" fmla="*/ 118 h 345"/>
              <a:gd name="T30" fmla="*/ 144 w 316"/>
              <a:gd name="T31" fmla="*/ 20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6" h="345">
                <a:moveTo>
                  <a:pt x="26" y="200"/>
                </a:moveTo>
                <a:cubicBezTo>
                  <a:pt x="26" y="167"/>
                  <a:pt x="52" y="141"/>
                  <a:pt x="85" y="141"/>
                </a:cubicBezTo>
                <a:cubicBezTo>
                  <a:pt x="117" y="141"/>
                  <a:pt x="144" y="167"/>
                  <a:pt x="144" y="200"/>
                </a:cubicBezTo>
                <a:cubicBezTo>
                  <a:pt x="144" y="233"/>
                  <a:pt x="117" y="259"/>
                  <a:pt x="85" y="259"/>
                </a:cubicBezTo>
                <a:cubicBezTo>
                  <a:pt x="52" y="259"/>
                  <a:pt x="26" y="233"/>
                  <a:pt x="26" y="200"/>
                </a:cubicBezTo>
                <a:close/>
                <a:moveTo>
                  <a:pt x="172" y="345"/>
                </a:moveTo>
                <a:cubicBezTo>
                  <a:pt x="172" y="298"/>
                  <a:pt x="133" y="259"/>
                  <a:pt x="86" y="259"/>
                </a:cubicBezTo>
                <a:cubicBezTo>
                  <a:pt x="38" y="259"/>
                  <a:pt x="0" y="298"/>
                  <a:pt x="0" y="345"/>
                </a:cubicBezTo>
                <a:moveTo>
                  <a:pt x="229" y="118"/>
                </a:moveTo>
                <a:cubicBezTo>
                  <a:pt x="261" y="118"/>
                  <a:pt x="288" y="92"/>
                  <a:pt x="288" y="59"/>
                </a:cubicBezTo>
                <a:cubicBezTo>
                  <a:pt x="288" y="26"/>
                  <a:pt x="261" y="0"/>
                  <a:pt x="229" y="0"/>
                </a:cubicBezTo>
                <a:cubicBezTo>
                  <a:pt x="196" y="0"/>
                  <a:pt x="170" y="26"/>
                  <a:pt x="170" y="59"/>
                </a:cubicBezTo>
                <a:cubicBezTo>
                  <a:pt x="170" y="92"/>
                  <a:pt x="196" y="118"/>
                  <a:pt x="229" y="118"/>
                </a:cubicBezTo>
                <a:close/>
                <a:moveTo>
                  <a:pt x="316" y="204"/>
                </a:moveTo>
                <a:cubicBezTo>
                  <a:pt x="316" y="157"/>
                  <a:pt x="277" y="118"/>
                  <a:pt x="230" y="118"/>
                </a:cubicBezTo>
                <a:cubicBezTo>
                  <a:pt x="182" y="118"/>
                  <a:pt x="144" y="157"/>
                  <a:pt x="144" y="204"/>
                </a:cubicBezTo>
              </a:path>
            </a:pathLst>
          </a:custGeom>
          <a:noFill/>
          <a:ln w="15875" cap="sq">
            <a:solidFill>
              <a:schemeClr val="accent1">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Semibold" panose="020B0702040204020203" pitchFamily="34" charset="0"/>
              <a:ea typeface="+mn-ea"/>
              <a:cs typeface="Segoe UI Semibold" panose="020B0702040204020203" pitchFamily="34" charset="0"/>
            </a:endParaRPr>
          </a:p>
        </p:txBody>
      </p:sp>
      <p:sp>
        <p:nvSpPr>
          <p:cNvPr id="33" name="Rectangle 32">
            <a:extLst>
              <a:ext uri="{FF2B5EF4-FFF2-40B4-BE49-F238E27FC236}">
                <a16:creationId xmlns:a16="http://schemas.microsoft.com/office/drawing/2014/main" id="{E4982129-0C54-5B27-0EA3-07C4643BAC48}"/>
              </a:ext>
            </a:extLst>
          </p:cNvPr>
          <p:cNvSpPr/>
          <p:nvPr/>
        </p:nvSpPr>
        <p:spPr bwMode="auto">
          <a:xfrm>
            <a:off x="2222831" y="2251809"/>
            <a:ext cx="545584" cy="15331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Partner</a:t>
            </a:r>
          </a:p>
        </p:txBody>
      </p:sp>
      <p:sp>
        <p:nvSpPr>
          <p:cNvPr id="34" name="Rectangle 33">
            <a:extLst>
              <a:ext uri="{FF2B5EF4-FFF2-40B4-BE49-F238E27FC236}">
                <a16:creationId xmlns:a16="http://schemas.microsoft.com/office/drawing/2014/main" id="{E48EB697-86C0-53E1-F0CD-121EAA20D4D3}"/>
              </a:ext>
            </a:extLst>
          </p:cNvPr>
          <p:cNvSpPr/>
          <p:nvPr/>
        </p:nvSpPr>
        <p:spPr bwMode="auto">
          <a:xfrm>
            <a:off x="2208685" y="1864023"/>
            <a:ext cx="560342" cy="15331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Employee</a:t>
            </a:r>
          </a:p>
        </p:txBody>
      </p:sp>
      <p:sp>
        <p:nvSpPr>
          <p:cNvPr id="40" name="Rectangle 39">
            <a:extLst>
              <a:ext uri="{FF2B5EF4-FFF2-40B4-BE49-F238E27FC236}">
                <a16:creationId xmlns:a16="http://schemas.microsoft.com/office/drawing/2014/main" id="{547FFFBC-246E-236A-AEDF-9978B0AA41E7}"/>
              </a:ext>
            </a:extLst>
          </p:cNvPr>
          <p:cNvSpPr/>
          <p:nvPr/>
        </p:nvSpPr>
        <p:spPr bwMode="auto">
          <a:xfrm>
            <a:off x="2227611" y="2562147"/>
            <a:ext cx="545584" cy="15331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Customer</a:t>
            </a:r>
          </a:p>
        </p:txBody>
      </p:sp>
      <p:cxnSp>
        <p:nvCxnSpPr>
          <p:cNvPr id="569" name="Connector: Elbow 568">
            <a:extLst>
              <a:ext uri="{FF2B5EF4-FFF2-40B4-BE49-F238E27FC236}">
                <a16:creationId xmlns:a16="http://schemas.microsoft.com/office/drawing/2014/main" id="{23D8C16B-E50D-B28D-7313-7CFE9B85C320}"/>
              </a:ext>
            </a:extLst>
          </p:cNvPr>
          <p:cNvCxnSpPr>
            <a:cxnSpLocks/>
            <a:stCxn id="596" idx="6"/>
          </p:cNvCxnSpPr>
          <p:nvPr/>
        </p:nvCxnSpPr>
        <p:spPr>
          <a:xfrm>
            <a:off x="6489474" y="3472608"/>
            <a:ext cx="518631" cy="0"/>
          </a:xfrm>
          <a:prstGeom prst="straightConnector1">
            <a:avLst/>
          </a:prstGeom>
          <a:ln w="25400">
            <a:solidFill>
              <a:schemeClr val="accent1">
                <a:lumMod val="75000"/>
              </a:schemeClr>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73" name="Connector: Elbow 572">
            <a:extLst>
              <a:ext uri="{FF2B5EF4-FFF2-40B4-BE49-F238E27FC236}">
                <a16:creationId xmlns:a16="http://schemas.microsoft.com/office/drawing/2014/main" id="{D323EFBE-6AE9-BFC4-3B59-4120AB81707C}"/>
              </a:ext>
            </a:extLst>
          </p:cNvPr>
          <p:cNvCxnSpPr>
            <a:cxnSpLocks/>
            <a:stCxn id="596" idx="6"/>
            <a:endCxn id="490" idx="1"/>
          </p:cNvCxnSpPr>
          <p:nvPr/>
        </p:nvCxnSpPr>
        <p:spPr>
          <a:xfrm flipV="1">
            <a:off x="6489474" y="2686325"/>
            <a:ext cx="518631" cy="786283"/>
          </a:xfrm>
          <a:prstGeom prst="bentConnector3">
            <a:avLst>
              <a:gd name="adj1" fmla="val 50000"/>
            </a:avLst>
          </a:prstGeom>
          <a:ln w="25400">
            <a:solidFill>
              <a:schemeClr val="accent1">
                <a:lumMod val="7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8" name="Connector: Elbow 577">
            <a:extLst>
              <a:ext uri="{FF2B5EF4-FFF2-40B4-BE49-F238E27FC236}">
                <a16:creationId xmlns:a16="http://schemas.microsoft.com/office/drawing/2014/main" id="{E3E6B750-8C7F-97CD-AD86-C10068427071}"/>
              </a:ext>
            </a:extLst>
          </p:cNvPr>
          <p:cNvCxnSpPr>
            <a:cxnSpLocks/>
            <a:endCxn id="553" idx="1"/>
          </p:cNvCxnSpPr>
          <p:nvPr/>
        </p:nvCxnSpPr>
        <p:spPr>
          <a:xfrm>
            <a:off x="9553371" y="3472608"/>
            <a:ext cx="800403" cy="508937"/>
          </a:xfrm>
          <a:prstGeom prst="bentConnector3">
            <a:avLst>
              <a:gd name="adj1" fmla="val 50000"/>
            </a:avLst>
          </a:prstGeom>
          <a:ln w="25400">
            <a:solidFill>
              <a:srgbClr val="005A9F"/>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00" name="Connector: Elbow 599">
            <a:extLst>
              <a:ext uri="{FF2B5EF4-FFF2-40B4-BE49-F238E27FC236}">
                <a16:creationId xmlns:a16="http://schemas.microsoft.com/office/drawing/2014/main" id="{9CC4D5C5-4FA2-9038-C28F-926C19405566}"/>
              </a:ext>
            </a:extLst>
          </p:cNvPr>
          <p:cNvCxnSpPr>
            <a:cxnSpLocks/>
            <a:endCxn id="550" idx="1"/>
          </p:cNvCxnSpPr>
          <p:nvPr/>
        </p:nvCxnSpPr>
        <p:spPr>
          <a:xfrm>
            <a:off x="9553371" y="3472608"/>
            <a:ext cx="803686" cy="1344399"/>
          </a:xfrm>
          <a:prstGeom prst="bentConnector3">
            <a:avLst>
              <a:gd name="adj1" fmla="val 50000"/>
            </a:avLst>
          </a:prstGeom>
          <a:ln w="25400">
            <a:solidFill>
              <a:srgbClr val="005A9F"/>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10" name="Connector: Elbow 209">
            <a:extLst>
              <a:ext uri="{FF2B5EF4-FFF2-40B4-BE49-F238E27FC236}">
                <a16:creationId xmlns:a16="http://schemas.microsoft.com/office/drawing/2014/main" id="{AB852BD4-2275-4E41-B129-5FF4A7CF95DA}"/>
              </a:ext>
            </a:extLst>
          </p:cNvPr>
          <p:cNvCxnSpPr>
            <a:cxnSpLocks/>
            <a:stCxn id="596" idx="6"/>
            <a:endCxn id="449" idx="1"/>
          </p:cNvCxnSpPr>
          <p:nvPr/>
        </p:nvCxnSpPr>
        <p:spPr>
          <a:xfrm>
            <a:off x="6489474" y="3472608"/>
            <a:ext cx="522337" cy="856687"/>
          </a:xfrm>
          <a:prstGeom prst="bentConnector3">
            <a:avLst>
              <a:gd name="adj1" fmla="val 50000"/>
            </a:avLst>
          </a:prstGeom>
          <a:ln w="25400">
            <a:solidFill>
              <a:schemeClr val="accent1">
                <a:lumMod val="75000"/>
              </a:schemeClr>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49" name="Rectangle: Rounded Corners 448">
            <a:extLst>
              <a:ext uri="{FF2B5EF4-FFF2-40B4-BE49-F238E27FC236}">
                <a16:creationId xmlns:a16="http://schemas.microsoft.com/office/drawing/2014/main" id="{75672F93-5792-9914-72C2-563676F886C9}"/>
              </a:ext>
            </a:extLst>
          </p:cNvPr>
          <p:cNvSpPr/>
          <p:nvPr/>
        </p:nvSpPr>
        <p:spPr bwMode="auto">
          <a:xfrm>
            <a:off x="7011811" y="4087041"/>
            <a:ext cx="2545266" cy="484508"/>
          </a:xfrm>
          <a:prstGeom prst="roundRect">
            <a:avLst>
              <a:gd name="adj" fmla="val 0"/>
            </a:avLst>
          </a:prstGeom>
          <a:ln w="25400">
            <a:solidFill>
              <a:schemeClr val="tx1">
                <a:lumMod val="50000"/>
                <a:lumOff val="50000"/>
              </a:schemeClr>
            </a:solidFill>
            <a:prstDash val="sysDash"/>
          </a:ln>
          <a:effectLst>
            <a:outerShdw blurRad="63500" dist="381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lIns="0" tIns="91440" rIns="0" bIns="91440" rtlCol="0" anchor="ctr"/>
          <a:lstStyle/>
          <a:p>
            <a:pPr marL="0" marR="0" lvl="0" indent="0" algn="ctr" defTabSz="914344" rtl="0" eaLnBrk="1" fontAlgn="auto" latinLnBrk="0" hangingPunct="1">
              <a:lnSpc>
                <a:spcPct val="100000"/>
              </a:lnSpc>
              <a:spcBef>
                <a:spcPts val="0"/>
              </a:spcBef>
              <a:spcAft>
                <a:spcPts val="400"/>
              </a:spcAft>
              <a:buClrTx/>
              <a:buSzTx/>
              <a:buFontTx/>
              <a:buNone/>
              <a:tabLst/>
              <a:defRPr/>
            </a:pPr>
            <a:r>
              <a:rPr kumimoji="0" lang="en-US" sz="1100" b="1" i="0" u="none" strike="noStrike" kern="1200" cap="none" spc="0" normalizeH="0" baseline="0" noProof="0">
                <a:ln>
                  <a:noFill/>
                </a:ln>
                <a:solidFill>
                  <a:srgbClr val="000000">
                    <a:lumMod val="50000"/>
                    <a:lumOff val="50000"/>
                  </a:srgbClr>
                </a:solidFill>
                <a:effectLst/>
                <a:uLnTx/>
                <a:uFillTx/>
                <a:latin typeface="Segoe UI" panose="020B0502040204020203" pitchFamily="34" charset="0"/>
                <a:ea typeface="Segoe UI Black" panose="020B0A02040204020203" pitchFamily="34" charset="0"/>
                <a:cs typeface="Segoe UI" panose="020B0502040204020203" pitchFamily="34" charset="0"/>
              </a:rPr>
              <a:t>Virtual Private Network (VPN)</a:t>
            </a:r>
          </a:p>
          <a:p>
            <a:pPr marL="0" marR="0" lvl="0" indent="0" algn="ctr" defTabSz="914344" rtl="0" eaLnBrk="1" fontAlgn="auto" latinLnBrk="0" hangingPunct="1">
              <a:lnSpc>
                <a:spcPct val="100000"/>
              </a:lnSpc>
              <a:spcBef>
                <a:spcPts val="0"/>
              </a:spcBef>
              <a:spcAft>
                <a:spcPts val="600"/>
              </a:spcAft>
              <a:buClrTx/>
              <a:buSzTx/>
              <a:buFontTx/>
              <a:buNone/>
              <a:tabLst/>
              <a:defRPr/>
            </a:pPr>
            <a:r>
              <a:rPr kumimoji="0" lang="en-US" sz="1000" b="1" i="1" u="none" strike="noStrike" kern="1200" cap="none" spc="0" normalizeH="0" baseline="0" noProof="0">
                <a:ln>
                  <a:noFill/>
                </a:ln>
                <a:solidFill>
                  <a:srgbClr val="AEAEAE"/>
                </a:solidFill>
                <a:effectLst/>
                <a:uLnTx/>
                <a:uFillTx/>
                <a:latin typeface="Segoe UI Semibold"/>
                <a:ea typeface="+mn-ea"/>
                <a:cs typeface="Segoe UI" pitchFamily="34" charset="0"/>
              </a:rPr>
              <a:t>Legacy technology being retired</a:t>
            </a:r>
            <a:endParaRPr kumimoji="0" lang="en-US" sz="1600" b="1" i="1" u="none" strike="noStrike" kern="1200" cap="none" spc="0" normalizeH="0" baseline="0" noProof="0">
              <a:ln>
                <a:noFill/>
              </a:ln>
              <a:solidFill>
                <a:srgbClr val="AEAEAE"/>
              </a:solidFill>
              <a:effectLst/>
              <a:uLnTx/>
              <a:uFillTx/>
              <a:latin typeface="Segoe UI Semibold"/>
              <a:ea typeface="Segoe UI Black" panose="020B0A02040204020203" pitchFamily="34" charset="0"/>
              <a:cs typeface="Segoe UI" panose="020B0502040204020203" pitchFamily="34" charset="0"/>
            </a:endParaRPr>
          </a:p>
        </p:txBody>
      </p:sp>
      <p:sp>
        <p:nvSpPr>
          <p:cNvPr id="490" name="TextBox 489">
            <a:extLst>
              <a:ext uri="{FF2B5EF4-FFF2-40B4-BE49-F238E27FC236}">
                <a16:creationId xmlns:a16="http://schemas.microsoft.com/office/drawing/2014/main" id="{64F07684-BF93-EB95-1829-1B52F3D49EF2}"/>
              </a:ext>
            </a:extLst>
          </p:cNvPr>
          <p:cNvSpPr txBox="1"/>
          <p:nvPr/>
        </p:nvSpPr>
        <p:spPr>
          <a:xfrm>
            <a:off x="7008105" y="2420443"/>
            <a:ext cx="2194075" cy="531764"/>
          </a:xfrm>
          <a:prstGeom prst="rect">
            <a:avLst/>
          </a:prstGeom>
          <a:noFill/>
          <a:ln w="28575">
            <a:noFill/>
            <a:prstDash val="solid"/>
          </a:ln>
          <a:effectLst/>
        </p:spPr>
        <p:style>
          <a:lnRef idx="2">
            <a:schemeClr val="dk1"/>
          </a:lnRef>
          <a:fillRef idx="1">
            <a:schemeClr val="lt1"/>
          </a:fillRef>
          <a:effectRef idx="0">
            <a:schemeClr val="dk1"/>
          </a:effectRef>
          <a:fontRef idx="minor">
            <a:schemeClr val="dk1"/>
          </a:fontRef>
        </p:style>
        <p:txBody>
          <a:bodyPr lIns="365760" tIns="0" rIns="0" bIns="0" rtlCol="0" anchor="ctr"/>
          <a:lstStyle>
            <a:defPPr>
              <a:defRPr lang="en-US"/>
            </a:defPPr>
            <a:lvl1pPr algn="ctr" defTabSz="914344">
              <a:spcAft>
                <a:spcPts val="400"/>
              </a:spcAft>
              <a:defRPr sz="1100" b="1">
                <a:solidFill>
                  <a:schemeClr val="tx1"/>
                </a:solidFill>
                <a:latin typeface="Segoe UI" panose="020B0502040204020203" pitchFamily="34" charset="0"/>
                <a:ea typeface="Segoe UI Black" panose="020B0A02040204020203" pitchFamily="34" charset="0"/>
                <a:cs typeface="Segoe UI" panose="020B0502040204020203"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344" rtl="0" eaLnBrk="1" fontAlgn="auto" latinLnBrk="0" hangingPunct="1">
              <a:lnSpc>
                <a:spcPct val="100000"/>
              </a:lnSpc>
              <a:spcBef>
                <a:spcPts val="0"/>
              </a:spcBef>
              <a:spcAft>
                <a:spcPts val="400"/>
              </a:spcAft>
              <a:buClrTx/>
              <a:buSzTx/>
              <a:buFontTx/>
              <a:buNone/>
              <a:tabLst/>
              <a:defRPr/>
            </a:pPr>
            <a:r>
              <a:rPr kumimoji="0" lang="en-US" sz="1100" b="1" i="0"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t>Direct Application Access</a:t>
            </a:r>
          </a:p>
          <a:p>
            <a:pPr marL="0" marR="0" lvl="0" indent="0" algn="ctr" defTabSz="914344" rtl="0" eaLnBrk="1" fontAlgn="auto" latinLnBrk="0" hangingPunct="1">
              <a:lnSpc>
                <a:spcPct val="100000"/>
              </a:lnSpc>
              <a:spcBef>
                <a:spcPts val="0"/>
              </a:spcBef>
              <a:spcAft>
                <a:spcPts val="600"/>
              </a:spcAft>
              <a:buClrTx/>
              <a:buSzTx/>
              <a:buFontTx/>
              <a:buNone/>
              <a:tabLst/>
              <a:defRPr/>
            </a:pPr>
            <a:r>
              <a:rPr kumimoji="0" lang="en-US" sz="1100" b="1" i="1" u="none" strike="noStrike" kern="1200" cap="none" spc="0" normalizeH="0" baseline="0" noProof="0">
                <a:ln>
                  <a:noFill/>
                </a:ln>
                <a:solidFill>
                  <a:srgbClr val="000000"/>
                </a:solidFill>
                <a:effectLst/>
                <a:uLnTx/>
                <a:uFillTx/>
                <a:latin typeface="Segoe UI Semibold"/>
                <a:ea typeface="Segoe UI Black" panose="020B0A02040204020203" pitchFamily="34" charset="0"/>
                <a:cs typeface="Segoe UI" panose="020B0502040204020203" pitchFamily="34" charset="0"/>
              </a:rPr>
              <a:t>Core adaptive access policy</a:t>
            </a:r>
          </a:p>
        </p:txBody>
      </p:sp>
      <p:cxnSp>
        <p:nvCxnSpPr>
          <p:cNvPr id="583" name="Connector: Elbow 582">
            <a:extLst>
              <a:ext uri="{FF2B5EF4-FFF2-40B4-BE49-F238E27FC236}">
                <a16:creationId xmlns:a16="http://schemas.microsoft.com/office/drawing/2014/main" id="{467569D4-5382-CCF0-3224-231440028BAF}"/>
              </a:ext>
            </a:extLst>
          </p:cNvPr>
          <p:cNvCxnSpPr>
            <a:cxnSpLocks/>
            <a:endCxn id="558" idx="1"/>
          </p:cNvCxnSpPr>
          <p:nvPr/>
        </p:nvCxnSpPr>
        <p:spPr>
          <a:xfrm flipV="1">
            <a:off x="9553371" y="2295165"/>
            <a:ext cx="797066" cy="1177443"/>
          </a:xfrm>
          <a:prstGeom prst="bentConnector3">
            <a:avLst>
              <a:gd name="adj1" fmla="val 50000"/>
            </a:avLst>
          </a:prstGeom>
          <a:ln w="25400">
            <a:solidFill>
              <a:schemeClr val="accent1">
                <a:lumMod val="75000"/>
              </a:schemeClr>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81" name="Connector: Elbow 580">
            <a:extLst>
              <a:ext uri="{FF2B5EF4-FFF2-40B4-BE49-F238E27FC236}">
                <a16:creationId xmlns:a16="http://schemas.microsoft.com/office/drawing/2014/main" id="{8BD32B87-649D-023D-78D1-A18DABD58F4C}"/>
              </a:ext>
            </a:extLst>
          </p:cNvPr>
          <p:cNvCxnSpPr>
            <a:cxnSpLocks/>
            <a:endCxn id="555" idx="1"/>
          </p:cNvCxnSpPr>
          <p:nvPr/>
        </p:nvCxnSpPr>
        <p:spPr>
          <a:xfrm flipV="1">
            <a:off x="9553371" y="3158668"/>
            <a:ext cx="800770" cy="313940"/>
          </a:xfrm>
          <a:prstGeom prst="bentConnector3">
            <a:avLst>
              <a:gd name="adj1" fmla="val 50000"/>
            </a:avLst>
          </a:prstGeom>
          <a:ln w="25400">
            <a:solidFill>
              <a:srgbClr val="005A9F"/>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0" name="Right Brace 9">
            <a:extLst>
              <a:ext uri="{FF2B5EF4-FFF2-40B4-BE49-F238E27FC236}">
                <a16:creationId xmlns:a16="http://schemas.microsoft.com/office/drawing/2014/main" id="{F7B41CFE-E444-8BA0-1E17-B07AF13C4B6A}"/>
              </a:ext>
            </a:extLst>
          </p:cNvPr>
          <p:cNvSpPr/>
          <p:nvPr/>
        </p:nvSpPr>
        <p:spPr>
          <a:xfrm rot="5400000">
            <a:off x="10929527" y="4803687"/>
            <a:ext cx="185109" cy="1734097"/>
          </a:xfrm>
          <a:prstGeom prst="rightBrace">
            <a:avLst>
              <a:gd name="adj1" fmla="val 0"/>
              <a:gd name="adj2" fmla="val 50000"/>
            </a:avLst>
          </a:prstGeom>
          <a:ln w="25400">
            <a:solidFill>
              <a:schemeClr val="tx1">
                <a:lumMod val="65000"/>
                <a:lumOff val="3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cxnSp>
        <p:nvCxnSpPr>
          <p:cNvPr id="604" name="Connector: Elbow 603">
            <a:extLst>
              <a:ext uri="{FF2B5EF4-FFF2-40B4-BE49-F238E27FC236}">
                <a16:creationId xmlns:a16="http://schemas.microsoft.com/office/drawing/2014/main" id="{AE775278-693F-5F55-0897-E9248F288E23}"/>
              </a:ext>
            </a:extLst>
          </p:cNvPr>
          <p:cNvCxnSpPr>
            <a:cxnSpLocks/>
            <a:stCxn id="449" idx="3"/>
            <a:endCxn id="469" idx="6"/>
          </p:cNvCxnSpPr>
          <p:nvPr/>
        </p:nvCxnSpPr>
        <p:spPr>
          <a:xfrm>
            <a:off x="9557077" y="4329295"/>
            <a:ext cx="444574" cy="983825"/>
          </a:xfrm>
          <a:prstGeom prst="bentConnector3">
            <a:avLst>
              <a:gd name="adj1" fmla="val 50000"/>
            </a:avLst>
          </a:prstGeom>
          <a:ln w="25400">
            <a:solidFill>
              <a:srgbClr val="7F7F7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64" name="Group 463">
            <a:extLst>
              <a:ext uri="{FF2B5EF4-FFF2-40B4-BE49-F238E27FC236}">
                <a16:creationId xmlns:a16="http://schemas.microsoft.com/office/drawing/2014/main" id="{7C9EBF07-CC8A-0CB1-D742-B3E5C0400F4D}"/>
              </a:ext>
            </a:extLst>
          </p:cNvPr>
          <p:cNvGrpSpPr/>
          <p:nvPr/>
        </p:nvGrpSpPr>
        <p:grpSpPr>
          <a:xfrm rot="18900000">
            <a:off x="10364739" y="5062065"/>
            <a:ext cx="340685" cy="416448"/>
            <a:chOff x="7598860" y="1816106"/>
            <a:chExt cx="525016" cy="641772"/>
          </a:xfrm>
        </p:grpSpPr>
        <p:cxnSp>
          <p:nvCxnSpPr>
            <p:cNvPr id="465" name="Connector: Elbow 68">
              <a:extLst>
                <a:ext uri="{FF2B5EF4-FFF2-40B4-BE49-F238E27FC236}">
                  <a16:creationId xmlns:a16="http://schemas.microsoft.com/office/drawing/2014/main" id="{0058B569-130F-07B0-03BE-32C0800380FB}"/>
                </a:ext>
              </a:extLst>
            </p:cNvPr>
            <p:cNvCxnSpPr>
              <a:cxnSpLocks/>
            </p:cNvCxnSpPr>
            <p:nvPr/>
          </p:nvCxnSpPr>
          <p:spPr>
            <a:xfrm flipV="1">
              <a:off x="7608888" y="1816106"/>
              <a:ext cx="436262" cy="128684"/>
            </a:xfrm>
            <a:prstGeom prst="straightConnector1">
              <a:avLst/>
            </a:prstGeom>
            <a:ln w="25400">
              <a:gradFill flip="none" rotWithShape="1">
                <a:gsLst>
                  <a:gs pos="0">
                    <a:srgbClr val="E2E2E2"/>
                  </a:gs>
                  <a:gs pos="100000">
                    <a:srgbClr val="565656"/>
                  </a:gs>
                </a:gsLst>
                <a:lin ang="0" scaled="1"/>
                <a:tileRect/>
              </a:gradFill>
              <a:prstDash val="sysDot"/>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466" name="Connector: Elbow 68">
              <a:extLst>
                <a:ext uri="{FF2B5EF4-FFF2-40B4-BE49-F238E27FC236}">
                  <a16:creationId xmlns:a16="http://schemas.microsoft.com/office/drawing/2014/main" id="{D1E3A387-5F6B-FCFD-8C47-DACAF1B7BC1D}"/>
                </a:ext>
              </a:extLst>
            </p:cNvPr>
            <p:cNvCxnSpPr>
              <a:cxnSpLocks/>
            </p:cNvCxnSpPr>
            <p:nvPr/>
          </p:nvCxnSpPr>
          <p:spPr>
            <a:xfrm>
              <a:off x="7608888" y="1977563"/>
              <a:ext cx="514988" cy="234191"/>
            </a:xfrm>
            <a:prstGeom prst="straightConnector1">
              <a:avLst/>
            </a:prstGeom>
            <a:ln w="25400">
              <a:gradFill flip="none" rotWithShape="1">
                <a:gsLst>
                  <a:gs pos="0">
                    <a:srgbClr val="E2E2E2"/>
                  </a:gs>
                  <a:gs pos="100000">
                    <a:srgbClr val="565656"/>
                  </a:gs>
                </a:gsLst>
                <a:lin ang="0" scaled="1"/>
                <a:tileRect/>
              </a:gradFill>
              <a:prstDash val="sysDot"/>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467" name="Connector: Elbow 68">
              <a:extLst>
                <a:ext uri="{FF2B5EF4-FFF2-40B4-BE49-F238E27FC236}">
                  <a16:creationId xmlns:a16="http://schemas.microsoft.com/office/drawing/2014/main" id="{12A8D28D-56B2-D06B-BFB9-4CBD0CB44171}"/>
                </a:ext>
              </a:extLst>
            </p:cNvPr>
            <p:cNvCxnSpPr>
              <a:cxnSpLocks/>
            </p:cNvCxnSpPr>
            <p:nvPr/>
          </p:nvCxnSpPr>
          <p:spPr>
            <a:xfrm>
              <a:off x="7598860" y="2017679"/>
              <a:ext cx="336551" cy="440199"/>
            </a:xfrm>
            <a:prstGeom prst="straightConnector1">
              <a:avLst/>
            </a:prstGeom>
            <a:ln w="25400">
              <a:gradFill flip="none" rotWithShape="1">
                <a:gsLst>
                  <a:gs pos="0">
                    <a:srgbClr val="E2E2E2"/>
                  </a:gs>
                  <a:gs pos="100000">
                    <a:srgbClr val="565656"/>
                  </a:gs>
                </a:gsLst>
                <a:lin ang="0" scaled="1"/>
                <a:tileRect/>
              </a:gradFill>
              <a:prstDash val="sysDot"/>
              <a:headEnd type="none" w="lg" len="med"/>
              <a:tailEnd type="arrow" w="med" len="med"/>
            </a:ln>
          </p:spPr>
          <p:style>
            <a:lnRef idx="1">
              <a:schemeClr val="accent1"/>
            </a:lnRef>
            <a:fillRef idx="0">
              <a:schemeClr val="accent1"/>
            </a:fillRef>
            <a:effectRef idx="0">
              <a:schemeClr val="accent1"/>
            </a:effectRef>
            <a:fontRef idx="minor">
              <a:schemeClr val="tx1"/>
            </a:fontRef>
          </p:style>
        </p:cxnSp>
      </p:grpSp>
      <p:sp>
        <p:nvSpPr>
          <p:cNvPr id="469" name="Graphic 104">
            <a:extLst>
              <a:ext uri="{FF2B5EF4-FFF2-40B4-BE49-F238E27FC236}">
                <a16:creationId xmlns:a16="http://schemas.microsoft.com/office/drawing/2014/main" id="{877CF70B-F6FD-E9A5-33E4-2C5D4C291D70}"/>
              </a:ext>
            </a:extLst>
          </p:cNvPr>
          <p:cNvSpPr/>
          <p:nvPr/>
        </p:nvSpPr>
        <p:spPr>
          <a:xfrm rot="10800000">
            <a:off x="10001651" y="5261368"/>
            <a:ext cx="337372" cy="164526"/>
          </a:xfrm>
          <a:custGeom>
            <a:avLst/>
            <a:gdLst>
              <a:gd name="connsiteX0" fmla="*/ 726330 w 1383485"/>
              <a:gd name="connsiteY0" fmla="*/ 332040 h 276700"/>
              <a:gd name="connsiteX1" fmla="*/ 380459 w 1383485"/>
              <a:gd name="connsiteY1" fmla="*/ 332040 h 276700"/>
              <a:gd name="connsiteX2" fmla="*/ 380459 w 1383485"/>
              <a:gd name="connsiteY2" fmla="*/ 117598 h 276700"/>
              <a:gd name="connsiteX3" fmla="*/ 615651 w 1383485"/>
              <a:gd name="connsiteY3" fmla="*/ 117598 h 276700"/>
              <a:gd name="connsiteX4" fmla="*/ 615651 w 1383485"/>
              <a:gd name="connsiteY4" fmla="*/ 0 h 276700"/>
              <a:gd name="connsiteX5" fmla="*/ 837009 w 1383485"/>
              <a:gd name="connsiteY5" fmla="*/ 0 h 276700"/>
              <a:gd name="connsiteX6" fmla="*/ 837009 w 1383485"/>
              <a:gd name="connsiteY6" fmla="*/ 117598 h 276700"/>
              <a:gd name="connsiteX7" fmla="*/ 1058366 w 1383485"/>
              <a:gd name="connsiteY7" fmla="*/ 117598 h 276700"/>
              <a:gd name="connsiteX8" fmla="*/ 1058366 w 1383485"/>
              <a:gd name="connsiteY8" fmla="*/ 332040 h 276700"/>
              <a:gd name="connsiteX9" fmla="*/ 726330 w 1383485"/>
              <a:gd name="connsiteY9" fmla="*/ 332040 h 276700"/>
              <a:gd name="connsiteX10" fmla="*/ 726330 w 1383485"/>
              <a:gd name="connsiteY10" fmla="*/ 332040 h 276700"/>
              <a:gd name="connsiteX11" fmla="*/ 726330 w 1383485"/>
              <a:gd name="connsiteY11" fmla="*/ 332040 h 276700"/>
              <a:gd name="connsiteX12" fmla="*/ 380459 w 1383485"/>
              <a:gd name="connsiteY12" fmla="*/ 228278 h 276700"/>
              <a:gd name="connsiteX13" fmla="*/ 0 w 1383485"/>
              <a:gd name="connsiteY13" fmla="*/ 228278 h 276700"/>
              <a:gd name="connsiteX14" fmla="*/ 1058366 w 1383485"/>
              <a:gd name="connsiteY14" fmla="*/ 228278 h 276700"/>
              <a:gd name="connsiteX15" fmla="*/ 1438825 w 1383485"/>
              <a:gd name="connsiteY15" fmla="*/ 228278 h 276700"/>
              <a:gd name="connsiteX0" fmla="*/ 726330 w 1058366"/>
              <a:gd name="connsiteY0" fmla="*/ 332040 h 332040"/>
              <a:gd name="connsiteX1" fmla="*/ 380459 w 1058366"/>
              <a:gd name="connsiteY1" fmla="*/ 332040 h 332040"/>
              <a:gd name="connsiteX2" fmla="*/ 380459 w 1058366"/>
              <a:gd name="connsiteY2" fmla="*/ 117598 h 332040"/>
              <a:gd name="connsiteX3" fmla="*/ 615651 w 1058366"/>
              <a:gd name="connsiteY3" fmla="*/ 117598 h 332040"/>
              <a:gd name="connsiteX4" fmla="*/ 615651 w 1058366"/>
              <a:gd name="connsiteY4" fmla="*/ 0 h 332040"/>
              <a:gd name="connsiteX5" fmla="*/ 837009 w 1058366"/>
              <a:gd name="connsiteY5" fmla="*/ 0 h 332040"/>
              <a:gd name="connsiteX6" fmla="*/ 837009 w 1058366"/>
              <a:gd name="connsiteY6" fmla="*/ 117598 h 332040"/>
              <a:gd name="connsiteX7" fmla="*/ 1058366 w 1058366"/>
              <a:gd name="connsiteY7" fmla="*/ 117598 h 332040"/>
              <a:gd name="connsiteX8" fmla="*/ 1058366 w 1058366"/>
              <a:gd name="connsiteY8" fmla="*/ 332040 h 332040"/>
              <a:gd name="connsiteX9" fmla="*/ 726330 w 1058366"/>
              <a:gd name="connsiteY9" fmla="*/ 332040 h 332040"/>
              <a:gd name="connsiteX10" fmla="*/ 726330 w 1058366"/>
              <a:gd name="connsiteY10" fmla="*/ 332040 h 332040"/>
              <a:gd name="connsiteX11" fmla="*/ 726330 w 1058366"/>
              <a:gd name="connsiteY11" fmla="*/ 332040 h 332040"/>
              <a:gd name="connsiteX12" fmla="*/ 380459 w 1058366"/>
              <a:gd name="connsiteY12" fmla="*/ 228278 h 332040"/>
              <a:gd name="connsiteX13" fmla="*/ 0 w 1058366"/>
              <a:gd name="connsiteY13" fmla="*/ 228278 h 332040"/>
              <a:gd name="connsiteX0" fmla="*/ 345871 w 677907"/>
              <a:gd name="connsiteY0" fmla="*/ 332040 h 332040"/>
              <a:gd name="connsiteX1" fmla="*/ 0 w 677907"/>
              <a:gd name="connsiteY1" fmla="*/ 332040 h 332040"/>
              <a:gd name="connsiteX2" fmla="*/ 0 w 677907"/>
              <a:gd name="connsiteY2" fmla="*/ 117598 h 332040"/>
              <a:gd name="connsiteX3" fmla="*/ 235192 w 677907"/>
              <a:gd name="connsiteY3" fmla="*/ 117598 h 332040"/>
              <a:gd name="connsiteX4" fmla="*/ 235192 w 677907"/>
              <a:gd name="connsiteY4" fmla="*/ 0 h 332040"/>
              <a:gd name="connsiteX5" fmla="*/ 456550 w 677907"/>
              <a:gd name="connsiteY5" fmla="*/ 0 h 332040"/>
              <a:gd name="connsiteX6" fmla="*/ 456550 w 677907"/>
              <a:gd name="connsiteY6" fmla="*/ 117598 h 332040"/>
              <a:gd name="connsiteX7" fmla="*/ 677907 w 677907"/>
              <a:gd name="connsiteY7" fmla="*/ 117598 h 332040"/>
              <a:gd name="connsiteX8" fmla="*/ 677907 w 677907"/>
              <a:gd name="connsiteY8" fmla="*/ 332040 h 332040"/>
              <a:gd name="connsiteX9" fmla="*/ 345871 w 677907"/>
              <a:gd name="connsiteY9" fmla="*/ 332040 h 332040"/>
              <a:gd name="connsiteX10" fmla="*/ 345871 w 677907"/>
              <a:gd name="connsiteY10" fmla="*/ 332040 h 332040"/>
              <a:gd name="connsiteX11" fmla="*/ 345871 w 677907"/>
              <a:gd name="connsiteY11" fmla="*/ 332040 h 332040"/>
              <a:gd name="connsiteX0" fmla="*/ 0 w 677907"/>
              <a:gd name="connsiteY0" fmla="*/ 332040 h 423480"/>
              <a:gd name="connsiteX1" fmla="*/ 0 w 677907"/>
              <a:gd name="connsiteY1" fmla="*/ 117598 h 423480"/>
              <a:gd name="connsiteX2" fmla="*/ 235192 w 677907"/>
              <a:gd name="connsiteY2" fmla="*/ 117598 h 423480"/>
              <a:gd name="connsiteX3" fmla="*/ 235192 w 677907"/>
              <a:gd name="connsiteY3" fmla="*/ 0 h 423480"/>
              <a:gd name="connsiteX4" fmla="*/ 456550 w 677907"/>
              <a:gd name="connsiteY4" fmla="*/ 0 h 423480"/>
              <a:gd name="connsiteX5" fmla="*/ 456550 w 677907"/>
              <a:gd name="connsiteY5" fmla="*/ 117598 h 423480"/>
              <a:gd name="connsiteX6" fmla="*/ 677907 w 677907"/>
              <a:gd name="connsiteY6" fmla="*/ 117598 h 423480"/>
              <a:gd name="connsiteX7" fmla="*/ 677907 w 677907"/>
              <a:gd name="connsiteY7" fmla="*/ 332040 h 423480"/>
              <a:gd name="connsiteX8" fmla="*/ 345871 w 677907"/>
              <a:gd name="connsiteY8" fmla="*/ 332040 h 423480"/>
              <a:gd name="connsiteX9" fmla="*/ 345871 w 677907"/>
              <a:gd name="connsiteY9" fmla="*/ 332040 h 423480"/>
              <a:gd name="connsiteX10" fmla="*/ 345871 w 677907"/>
              <a:gd name="connsiteY10" fmla="*/ 332040 h 423480"/>
              <a:gd name="connsiteX11" fmla="*/ 91440 w 677907"/>
              <a:gd name="connsiteY11" fmla="*/ 423480 h 423480"/>
              <a:gd name="connsiteX0" fmla="*/ 2223 w 680130"/>
              <a:gd name="connsiteY0" fmla="*/ 332040 h 332040"/>
              <a:gd name="connsiteX1" fmla="*/ 2223 w 680130"/>
              <a:gd name="connsiteY1" fmla="*/ 117598 h 332040"/>
              <a:gd name="connsiteX2" fmla="*/ 237415 w 680130"/>
              <a:gd name="connsiteY2" fmla="*/ 117598 h 332040"/>
              <a:gd name="connsiteX3" fmla="*/ 237415 w 680130"/>
              <a:gd name="connsiteY3" fmla="*/ 0 h 332040"/>
              <a:gd name="connsiteX4" fmla="*/ 458773 w 680130"/>
              <a:gd name="connsiteY4" fmla="*/ 0 h 332040"/>
              <a:gd name="connsiteX5" fmla="*/ 458773 w 680130"/>
              <a:gd name="connsiteY5" fmla="*/ 117598 h 332040"/>
              <a:gd name="connsiteX6" fmla="*/ 680130 w 680130"/>
              <a:gd name="connsiteY6" fmla="*/ 117598 h 332040"/>
              <a:gd name="connsiteX7" fmla="*/ 680130 w 680130"/>
              <a:gd name="connsiteY7" fmla="*/ 332040 h 332040"/>
              <a:gd name="connsiteX8" fmla="*/ 348094 w 680130"/>
              <a:gd name="connsiteY8" fmla="*/ 332040 h 332040"/>
              <a:gd name="connsiteX9" fmla="*/ 348094 w 680130"/>
              <a:gd name="connsiteY9" fmla="*/ 332040 h 332040"/>
              <a:gd name="connsiteX10" fmla="*/ 348094 w 680130"/>
              <a:gd name="connsiteY10" fmla="*/ 332040 h 332040"/>
              <a:gd name="connsiteX11" fmla="*/ 0 w 680130"/>
              <a:gd name="connsiteY11" fmla="*/ 331405 h 332040"/>
              <a:gd name="connsiteX0" fmla="*/ 0 w 677907"/>
              <a:gd name="connsiteY0" fmla="*/ 332040 h 332040"/>
              <a:gd name="connsiteX1" fmla="*/ 0 w 677907"/>
              <a:gd name="connsiteY1" fmla="*/ 117598 h 332040"/>
              <a:gd name="connsiteX2" fmla="*/ 235192 w 677907"/>
              <a:gd name="connsiteY2" fmla="*/ 117598 h 332040"/>
              <a:gd name="connsiteX3" fmla="*/ 235192 w 677907"/>
              <a:gd name="connsiteY3" fmla="*/ 0 h 332040"/>
              <a:gd name="connsiteX4" fmla="*/ 456550 w 677907"/>
              <a:gd name="connsiteY4" fmla="*/ 0 h 332040"/>
              <a:gd name="connsiteX5" fmla="*/ 456550 w 677907"/>
              <a:gd name="connsiteY5" fmla="*/ 117598 h 332040"/>
              <a:gd name="connsiteX6" fmla="*/ 677907 w 677907"/>
              <a:gd name="connsiteY6" fmla="*/ 117598 h 332040"/>
              <a:gd name="connsiteX7" fmla="*/ 677907 w 677907"/>
              <a:gd name="connsiteY7" fmla="*/ 332040 h 332040"/>
              <a:gd name="connsiteX8" fmla="*/ 345871 w 677907"/>
              <a:gd name="connsiteY8" fmla="*/ 332040 h 332040"/>
              <a:gd name="connsiteX9" fmla="*/ 345871 w 677907"/>
              <a:gd name="connsiteY9" fmla="*/ 332040 h 332040"/>
              <a:gd name="connsiteX10" fmla="*/ 345871 w 677907"/>
              <a:gd name="connsiteY10" fmla="*/ 332040 h 332040"/>
              <a:gd name="connsiteX0" fmla="*/ 0 w 677907"/>
              <a:gd name="connsiteY0" fmla="*/ 117598 h 332040"/>
              <a:gd name="connsiteX1" fmla="*/ 235192 w 677907"/>
              <a:gd name="connsiteY1" fmla="*/ 117598 h 332040"/>
              <a:gd name="connsiteX2" fmla="*/ 235192 w 677907"/>
              <a:gd name="connsiteY2" fmla="*/ 0 h 332040"/>
              <a:gd name="connsiteX3" fmla="*/ 456550 w 677907"/>
              <a:gd name="connsiteY3" fmla="*/ 0 h 332040"/>
              <a:gd name="connsiteX4" fmla="*/ 456550 w 677907"/>
              <a:gd name="connsiteY4" fmla="*/ 117598 h 332040"/>
              <a:gd name="connsiteX5" fmla="*/ 677907 w 677907"/>
              <a:gd name="connsiteY5" fmla="*/ 117598 h 332040"/>
              <a:gd name="connsiteX6" fmla="*/ 677907 w 677907"/>
              <a:gd name="connsiteY6" fmla="*/ 332040 h 332040"/>
              <a:gd name="connsiteX7" fmla="*/ 345871 w 677907"/>
              <a:gd name="connsiteY7" fmla="*/ 332040 h 332040"/>
              <a:gd name="connsiteX8" fmla="*/ 345871 w 677907"/>
              <a:gd name="connsiteY8" fmla="*/ 332040 h 332040"/>
              <a:gd name="connsiteX9" fmla="*/ 345871 w 677907"/>
              <a:gd name="connsiteY9" fmla="*/ 332040 h 332040"/>
              <a:gd name="connsiteX0" fmla="*/ 0 w 677907"/>
              <a:gd name="connsiteY0" fmla="*/ 117598 h 332040"/>
              <a:gd name="connsiteX1" fmla="*/ 235192 w 677907"/>
              <a:gd name="connsiteY1" fmla="*/ 117598 h 332040"/>
              <a:gd name="connsiteX2" fmla="*/ 235192 w 677907"/>
              <a:gd name="connsiteY2" fmla="*/ 0 h 332040"/>
              <a:gd name="connsiteX3" fmla="*/ 456550 w 677907"/>
              <a:gd name="connsiteY3" fmla="*/ 0 h 332040"/>
              <a:gd name="connsiteX4" fmla="*/ 456550 w 677907"/>
              <a:gd name="connsiteY4" fmla="*/ 117598 h 332040"/>
              <a:gd name="connsiteX5" fmla="*/ 677907 w 677907"/>
              <a:gd name="connsiteY5" fmla="*/ 117598 h 332040"/>
              <a:gd name="connsiteX6" fmla="*/ 677907 w 677907"/>
              <a:gd name="connsiteY6" fmla="*/ 332040 h 332040"/>
              <a:gd name="connsiteX7" fmla="*/ 345871 w 677907"/>
              <a:gd name="connsiteY7" fmla="*/ 332040 h 332040"/>
              <a:gd name="connsiteX8" fmla="*/ 345871 w 677907"/>
              <a:gd name="connsiteY8" fmla="*/ 332040 h 332040"/>
              <a:gd name="connsiteX9" fmla="*/ 2971 w 677907"/>
              <a:gd name="connsiteY9" fmla="*/ 332040 h 332040"/>
              <a:gd name="connsiteX0" fmla="*/ 0 w 680874"/>
              <a:gd name="connsiteY0" fmla="*/ 117598 h 332040"/>
              <a:gd name="connsiteX1" fmla="*/ 235192 w 680874"/>
              <a:gd name="connsiteY1" fmla="*/ 117598 h 332040"/>
              <a:gd name="connsiteX2" fmla="*/ 235192 w 680874"/>
              <a:gd name="connsiteY2" fmla="*/ 0 h 332040"/>
              <a:gd name="connsiteX3" fmla="*/ 456550 w 680874"/>
              <a:gd name="connsiteY3" fmla="*/ 0 h 332040"/>
              <a:gd name="connsiteX4" fmla="*/ 456550 w 680874"/>
              <a:gd name="connsiteY4" fmla="*/ 117598 h 332040"/>
              <a:gd name="connsiteX5" fmla="*/ 677907 w 680874"/>
              <a:gd name="connsiteY5" fmla="*/ 117598 h 332040"/>
              <a:gd name="connsiteX6" fmla="*/ 680874 w 680874"/>
              <a:gd name="connsiteY6" fmla="*/ 227596 h 332040"/>
              <a:gd name="connsiteX7" fmla="*/ 677907 w 680874"/>
              <a:gd name="connsiteY7" fmla="*/ 332040 h 332040"/>
              <a:gd name="connsiteX8" fmla="*/ 345871 w 680874"/>
              <a:gd name="connsiteY8" fmla="*/ 332040 h 332040"/>
              <a:gd name="connsiteX9" fmla="*/ 345871 w 680874"/>
              <a:gd name="connsiteY9" fmla="*/ 332040 h 332040"/>
              <a:gd name="connsiteX10" fmla="*/ 2971 w 680874"/>
              <a:gd name="connsiteY10" fmla="*/ 332040 h 33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0874" h="332040">
                <a:moveTo>
                  <a:pt x="0" y="117598"/>
                </a:moveTo>
                <a:lnTo>
                  <a:pt x="235192" y="117598"/>
                </a:lnTo>
                <a:lnTo>
                  <a:pt x="235192" y="0"/>
                </a:lnTo>
                <a:lnTo>
                  <a:pt x="456550" y="0"/>
                </a:lnTo>
                <a:lnTo>
                  <a:pt x="456550" y="117598"/>
                </a:lnTo>
                <a:lnTo>
                  <a:pt x="677907" y="117598"/>
                </a:lnTo>
                <a:lnTo>
                  <a:pt x="680874" y="227596"/>
                </a:lnTo>
                <a:lnTo>
                  <a:pt x="677907" y="332040"/>
                </a:lnTo>
                <a:lnTo>
                  <a:pt x="345871" y="332040"/>
                </a:lnTo>
                <a:lnTo>
                  <a:pt x="345871" y="332040"/>
                </a:lnTo>
                <a:lnTo>
                  <a:pt x="2971" y="332040"/>
                </a:lnTo>
              </a:path>
            </a:pathLst>
          </a:custGeom>
          <a:solidFill>
            <a:schemeClr val="bg1"/>
          </a:solid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pic>
        <p:nvPicPr>
          <p:cNvPr id="11" name="Graphic 10" descr="Gears outline">
            <a:extLst>
              <a:ext uri="{FF2B5EF4-FFF2-40B4-BE49-F238E27FC236}">
                <a16:creationId xmlns:a16="http://schemas.microsoft.com/office/drawing/2014/main" id="{CC0BB6C8-1FF1-D233-B580-10365A61900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900000">
            <a:off x="2367186" y="2724618"/>
            <a:ext cx="224497" cy="224497"/>
          </a:xfrm>
          <a:prstGeom prst="rect">
            <a:avLst/>
          </a:prstGeom>
        </p:spPr>
      </p:pic>
      <p:sp>
        <p:nvSpPr>
          <p:cNvPr id="38" name="Rectangle 37">
            <a:extLst>
              <a:ext uri="{FF2B5EF4-FFF2-40B4-BE49-F238E27FC236}">
                <a16:creationId xmlns:a16="http://schemas.microsoft.com/office/drawing/2014/main" id="{9CCF094A-319E-586E-4574-12B40285844D}"/>
              </a:ext>
            </a:extLst>
          </p:cNvPr>
          <p:cNvSpPr/>
          <p:nvPr/>
        </p:nvSpPr>
        <p:spPr bwMode="auto">
          <a:xfrm>
            <a:off x="2221021" y="2901038"/>
            <a:ext cx="566974" cy="15331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Semibold" panose="020B0702040204020203" pitchFamily="34" charset="0"/>
                <a:ea typeface="+mn-ea"/>
                <a:cs typeface="Segoe UI Semibold" panose="020B0702040204020203" pitchFamily="34" charset="0"/>
              </a:rPr>
              <a:t>Workload</a:t>
            </a:r>
          </a:p>
        </p:txBody>
      </p:sp>
      <p:cxnSp>
        <p:nvCxnSpPr>
          <p:cNvPr id="48" name="Straight Arrow Connector 47">
            <a:extLst>
              <a:ext uri="{FF2B5EF4-FFF2-40B4-BE49-F238E27FC236}">
                <a16:creationId xmlns:a16="http://schemas.microsoft.com/office/drawing/2014/main" id="{37D8D5BE-EBC7-99F9-205B-2428D4F82DCE}"/>
              </a:ext>
            </a:extLst>
          </p:cNvPr>
          <p:cNvCxnSpPr>
            <a:cxnSpLocks/>
          </p:cNvCxnSpPr>
          <p:nvPr/>
        </p:nvCxnSpPr>
        <p:spPr>
          <a:xfrm>
            <a:off x="3372920" y="3508586"/>
            <a:ext cx="925058" cy="0"/>
          </a:xfrm>
          <a:prstGeom prst="straightConnector1">
            <a:avLst/>
          </a:prstGeom>
          <a:ln w="25400">
            <a:solidFill>
              <a:schemeClr val="bg2">
                <a:lumMod val="50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70" name="Connector: Elbow 569">
            <a:extLst>
              <a:ext uri="{FF2B5EF4-FFF2-40B4-BE49-F238E27FC236}">
                <a16:creationId xmlns:a16="http://schemas.microsoft.com/office/drawing/2014/main" id="{F43E59FF-72F7-0C07-87A5-D2AFAFE2D48A}"/>
              </a:ext>
            </a:extLst>
          </p:cNvPr>
          <p:cNvCxnSpPr>
            <a:cxnSpLocks/>
            <a:stCxn id="490" idx="3"/>
            <a:endCxn id="490" idx="1"/>
          </p:cNvCxnSpPr>
          <p:nvPr/>
        </p:nvCxnSpPr>
        <p:spPr>
          <a:xfrm flipH="1">
            <a:off x="7008105" y="2686325"/>
            <a:ext cx="2194075" cy="0"/>
          </a:xfrm>
          <a:prstGeom prst="straightConnector1">
            <a:avLst/>
          </a:prstGeom>
          <a:ln w="25400">
            <a:solidFill>
              <a:schemeClr val="accent1">
                <a:lumMod val="7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6" name="Connector: Elbow 515">
            <a:extLst>
              <a:ext uri="{FF2B5EF4-FFF2-40B4-BE49-F238E27FC236}">
                <a16:creationId xmlns:a16="http://schemas.microsoft.com/office/drawing/2014/main" id="{0073DF70-ECE9-0AAB-38DC-A44233443229}"/>
              </a:ext>
            </a:extLst>
          </p:cNvPr>
          <p:cNvCxnSpPr>
            <a:cxnSpLocks/>
            <a:stCxn id="490" idx="3"/>
            <a:endCxn id="558" idx="1"/>
          </p:cNvCxnSpPr>
          <p:nvPr/>
        </p:nvCxnSpPr>
        <p:spPr>
          <a:xfrm flipV="1">
            <a:off x="9202180" y="2295165"/>
            <a:ext cx="1148257" cy="391160"/>
          </a:xfrm>
          <a:prstGeom prst="bentConnector3">
            <a:avLst>
              <a:gd name="adj1" fmla="val 50000"/>
            </a:avLst>
          </a:prstGeom>
          <a:ln w="25400">
            <a:solidFill>
              <a:schemeClr val="accent1">
                <a:lumMod val="75000"/>
              </a:schemeClr>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31" name="Connector: Elbow 530">
            <a:extLst>
              <a:ext uri="{FF2B5EF4-FFF2-40B4-BE49-F238E27FC236}">
                <a16:creationId xmlns:a16="http://schemas.microsoft.com/office/drawing/2014/main" id="{9B0EF7A3-13DC-6743-AEDE-351EF2DDCA82}"/>
              </a:ext>
            </a:extLst>
          </p:cNvPr>
          <p:cNvCxnSpPr>
            <a:cxnSpLocks/>
            <a:stCxn id="490" idx="3"/>
            <a:endCxn id="555" idx="1"/>
          </p:cNvCxnSpPr>
          <p:nvPr/>
        </p:nvCxnSpPr>
        <p:spPr>
          <a:xfrm>
            <a:off x="9202180" y="2686325"/>
            <a:ext cx="1151961" cy="472343"/>
          </a:xfrm>
          <a:prstGeom prst="bentConnector3">
            <a:avLst>
              <a:gd name="adj1" fmla="val 50000"/>
            </a:avLst>
          </a:prstGeom>
          <a:ln w="25400">
            <a:solidFill>
              <a:schemeClr val="accent1">
                <a:lumMod val="75000"/>
              </a:schemeClr>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EC2C928-A744-E27E-1CB5-2E535E997700}"/>
              </a:ext>
            </a:extLst>
          </p:cNvPr>
          <p:cNvSpPr txBox="1"/>
          <p:nvPr/>
        </p:nvSpPr>
        <p:spPr>
          <a:xfrm>
            <a:off x="7082443" y="825243"/>
            <a:ext cx="4811571"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a:ln>
                  <a:noFill/>
                </a:ln>
                <a:solidFill>
                  <a:srgbClr val="000000"/>
                </a:solidFill>
                <a:effectLst/>
                <a:uLnTx/>
                <a:uFillTx/>
                <a:latin typeface="Segoe UI"/>
                <a:ea typeface="+mn-ea"/>
                <a:cs typeface="+mn-cs"/>
              </a:rPr>
              <a:t>Can be implemented today using Microsoft and partner capabilities</a:t>
            </a:r>
          </a:p>
        </p:txBody>
      </p:sp>
      <p:cxnSp>
        <p:nvCxnSpPr>
          <p:cNvPr id="5" name="Connector: Elbow 4">
            <a:extLst>
              <a:ext uri="{FF2B5EF4-FFF2-40B4-BE49-F238E27FC236}">
                <a16:creationId xmlns:a16="http://schemas.microsoft.com/office/drawing/2014/main" id="{97B4CA42-114F-83AA-BBC3-4815AFEB9B01}"/>
              </a:ext>
            </a:extLst>
          </p:cNvPr>
          <p:cNvCxnSpPr>
            <a:cxnSpLocks/>
            <a:stCxn id="596" idx="4"/>
            <a:endCxn id="42" idx="3"/>
          </p:cNvCxnSpPr>
          <p:nvPr/>
        </p:nvCxnSpPr>
        <p:spPr>
          <a:xfrm rot="16200000" flipH="1">
            <a:off x="6901717" y="3060365"/>
            <a:ext cx="1225156" cy="4085564"/>
          </a:xfrm>
          <a:prstGeom prst="bentConnector4">
            <a:avLst>
              <a:gd name="adj1" fmla="val 111018"/>
              <a:gd name="adj2" fmla="val 64356"/>
            </a:avLst>
          </a:prstGeom>
          <a:ln w="25400">
            <a:solidFill>
              <a:schemeClr val="tx1">
                <a:lumMod val="65000"/>
                <a:lumOff val="35000"/>
              </a:schemeClr>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2" name="Rectangle: Rounded Corners 41">
            <a:extLst>
              <a:ext uri="{FF2B5EF4-FFF2-40B4-BE49-F238E27FC236}">
                <a16:creationId xmlns:a16="http://schemas.microsoft.com/office/drawing/2014/main" id="{3F70B5C4-861C-5329-DEE5-41235EB50006}"/>
              </a:ext>
            </a:extLst>
          </p:cNvPr>
          <p:cNvSpPr/>
          <p:nvPr/>
        </p:nvSpPr>
        <p:spPr bwMode="auto">
          <a:xfrm>
            <a:off x="7011811" y="5452108"/>
            <a:ext cx="2545266" cy="527233"/>
          </a:xfrm>
          <a:prstGeom prst="roundRect">
            <a:avLst>
              <a:gd name="adj" fmla="val 0"/>
            </a:avLst>
          </a:prstGeom>
          <a:ln w="28575">
            <a:solidFill>
              <a:schemeClr val="tx1">
                <a:lumMod val="65000"/>
                <a:lumOff val="35000"/>
              </a:schemeClr>
            </a:solidFill>
            <a:prstDash val="solid"/>
          </a:ln>
          <a:effectLst>
            <a:outerShdw blurRad="63500" dist="381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lIns="0" tIns="91440" rIns="0" bIns="91440" rtlCol="0" anchor="ctr"/>
          <a:lstStyle/>
          <a:p>
            <a:pPr marL="0" marR="0" lvl="0" indent="0" algn="ctr" defTabSz="914344"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t>Macro- and Micro-segmentation</a:t>
            </a:r>
          </a:p>
          <a:p>
            <a:pPr marL="0" marR="0" lvl="0" indent="0" algn="ctr" defTabSz="914344" rtl="0" eaLnBrk="1" fontAlgn="auto" latinLnBrk="0" hangingPunct="1">
              <a:lnSpc>
                <a:spcPct val="100000"/>
              </a:lnSpc>
              <a:spcBef>
                <a:spcPts val="0"/>
              </a:spcBef>
              <a:spcAft>
                <a:spcPts val="600"/>
              </a:spcAft>
              <a:buClrTx/>
              <a:buSzTx/>
              <a:buFontTx/>
              <a:buNone/>
              <a:tabLst/>
              <a:defRPr/>
            </a:pPr>
            <a:r>
              <a:rPr kumimoji="0" lang="en-US" sz="1000" b="0" i="1"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t>Workload isolation using identity, </a:t>
            </a:r>
            <a:br>
              <a:rPr kumimoji="0" lang="en-US" sz="1000" b="0" i="1"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br>
            <a:r>
              <a:rPr kumimoji="0" lang="en-US" sz="1000" b="0" i="1"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t>network, app, and other controls</a:t>
            </a:r>
          </a:p>
        </p:txBody>
      </p:sp>
      <p:sp>
        <p:nvSpPr>
          <p:cNvPr id="49" name="Speech Bubble: Rectangle with Corners Rounded 48">
            <a:extLst>
              <a:ext uri="{FF2B5EF4-FFF2-40B4-BE49-F238E27FC236}">
                <a16:creationId xmlns:a16="http://schemas.microsoft.com/office/drawing/2014/main" id="{9F56AAF3-8D53-4CD8-7850-AD98F1C91E17}"/>
              </a:ext>
            </a:extLst>
          </p:cNvPr>
          <p:cNvSpPr/>
          <p:nvPr/>
        </p:nvSpPr>
        <p:spPr bwMode="auto">
          <a:xfrm>
            <a:off x="3796660" y="4578446"/>
            <a:ext cx="880176" cy="577179"/>
          </a:xfrm>
          <a:prstGeom prst="wedgeRoundRectCallout">
            <a:avLst>
              <a:gd name="adj1" fmla="val 38995"/>
              <a:gd name="adj2" fmla="val -16346"/>
              <a:gd name="adj3" fmla="val 16667"/>
            </a:avLst>
          </a:prstGeom>
          <a:solidFill>
            <a:srgbClr val="FFB9B9"/>
          </a:solidFill>
          <a:ln w="19050">
            <a:solidFill>
              <a:srgbClr val="C00000"/>
            </a:solid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0" bIns="45720" numCol="1" spcCol="0" rtlCol="0" fromWordArt="0" anchor="t" anchorCtr="0" forceAA="0" compatLnSpc="1">
            <a:prstTxWarp prst="textNoShape">
              <a:avLst/>
            </a:prstTxWarp>
            <a:spAutoFit/>
          </a:bodyPr>
          <a:lstStyle/>
          <a:p>
            <a:pPr marL="0" marR="0" lvl="0" indent="0" algn="l" defTabSz="932449" rtl="0" eaLnBrk="1" fontAlgn="base" latinLnBrk="0" hangingPunct="1">
              <a:lnSpc>
                <a:spcPct val="90000"/>
              </a:lnSpc>
              <a:spcBef>
                <a:spcPct val="0"/>
              </a:spcBef>
              <a:spcAft>
                <a:spcPct val="0"/>
              </a:spcAft>
              <a:buClrTx/>
              <a:buSzTx/>
              <a:buFontTx/>
              <a:buNone/>
              <a:tabLst/>
              <a:defRPr/>
            </a:pPr>
            <a:r>
              <a:rPr kumimoji="0" lang="en-US" sz="1100" b="1" i="0" u="none" strike="noStrike" kern="1200" cap="none" spc="0" normalizeH="0" baseline="0" noProof="0">
                <a:ln>
                  <a:noFill/>
                </a:ln>
                <a:gradFill>
                  <a:gsLst>
                    <a:gs pos="2917">
                      <a:srgbClr val="353535"/>
                    </a:gs>
                    <a:gs pos="30000">
                      <a:srgbClr val="353535"/>
                    </a:gs>
                  </a:gsLst>
                  <a:lin ang="5400000" scaled="0"/>
                </a:gradFill>
                <a:effectLst/>
                <a:uLnTx/>
                <a:uFillTx/>
                <a:latin typeface="Segoe UI" panose="020B0502040204020203" pitchFamily="34" charset="0"/>
                <a:ea typeface="+mn-ea"/>
                <a:cs typeface="Segoe UI" panose="020B0502040204020203" pitchFamily="34" charset="0"/>
              </a:rPr>
              <a:t>Remediate </a:t>
            </a:r>
            <a:br>
              <a:rPr kumimoji="0" lang="en-US" sz="1100" b="1" i="0" u="none" strike="noStrike" kern="1200" cap="none" spc="0" normalizeH="0" baseline="0" noProof="0">
                <a:ln>
                  <a:noFill/>
                </a:ln>
                <a:gradFill>
                  <a:gsLst>
                    <a:gs pos="2917">
                      <a:srgbClr val="353535"/>
                    </a:gs>
                    <a:gs pos="30000">
                      <a:srgbClr val="353535"/>
                    </a:gs>
                  </a:gsLst>
                  <a:lin ang="5400000" scaled="0"/>
                </a:gradFill>
                <a:effectLst/>
                <a:uLnTx/>
                <a:uFillTx/>
                <a:latin typeface="Segoe UI" panose="020B0502040204020203" pitchFamily="34" charset="0"/>
                <a:ea typeface="+mn-ea"/>
                <a:cs typeface="Segoe UI" panose="020B0502040204020203" pitchFamily="34" charset="0"/>
              </a:rPr>
            </a:br>
            <a:r>
              <a:rPr kumimoji="0" lang="en-US" sz="1000" b="0" i="0" u="none" strike="noStrike" kern="1200" cap="none" spc="0" normalizeH="0" baseline="0" noProof="0">
                <a:ln>
                  <a:noFill/>
                </a:ln>
                <a:gradFill>
                  <a:gsLst>
                    <a:gs pos="2917">
                      <a:srgbClr val="353535"/>
                    </a:gs>
                    <a:gs pos="30000">
                      <a:srgbClr val="353535"/>
                    </a:gs>
                  </a:gsLst>
                  <a:lin ang="5400000" scaled="0"/>
                </a:gradFill>
                <a:effectLst/>
                <a:uLnTx/>
                <a:uFillTx/>
                <a:latin typeface="Segoe UI" panose="020B0502040204020203" pitchFamily="34" charset="0"/>
                <a:ea typeface="+mn-ea"/>
                <a:cs typeface="Segoe UI" panose="020B0502040204020203" pitchFamily="34" charset="0"/>
              </a:rPr>
              <a:t>User and Device Risk</a:t>
            </a:r>
            <a:endParaRPr kumimoji="0" lang="en-US" sz="1100" b="0" i="0" u="none" strike="noStrike" kern="1200" cap="none" spc="0" normalizeH="0" baseline="0" noProof="0">
              <a:ln>
                <a:noFill/>
              </a:ln>
              <a:gradFill>
                <a:gsLst>
                  <a:gs pos="2917">
                    <a:srgbClr val="353535"/>
                  </a:gs>
                  <a:gs pos="30000">
                    <a:srgbClr val="353535"/>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7" name="Speech Bubble: Rectangle 6">
            <a:hlinkClick r:id="rId9" tooltip="Microsoft Entra (formerly Azure AD) is Microsoft’s cloud-based identity and access control solution including directory services, MFA, application access management, identity protection, security service edge, and more."/>
            <a:extLst>
              <a:ext uri="{FF2B5EF4-FFF2-40B4-BE49-F238E27FC236}">
                <a16:creationId xmlns:a16="http://schemas.microsoft.com/office/drawing/2014/main" id="{D7BD7D40-A593-31BD-91D6-9B871EEA559C}"/>
              </a:ext>
            </a:extLst>
          </p:cNvPr>
          <p:cNvSpPr/>
          <p:nvPr/>
        </p:nvSpPr>
        <p:spPr bwMode="auto">
          <a:xfrm>
            <a:off x="467388" y="1067971"/>
            <a:ext cx="1899892" cy="431254"/>
          </a:xfrm>
          <a:prstGeom prst="wedgeRectCallout">
            <a:avLst>
              <a:gd name="adj1" fmla="val -16325"/>
              <a:gd name="adj2" fmla="val 96491"/>
            </a:avLst>
          </a:prstGeom>
          <a:solidFill>
            <a:srgbClr val="BDF7BD"/>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0" cap="none" spc="0" normalizeH="0" baseline="0" noProof="0">
                <a:ln>
                  <a:noFill/>
                </a:ln>
                <a:solidFill>
                  <a:srgbClr val="008000"/>
                </a:solidFill>
                <a:effectLst/>
                <a:uLnTx/>
                <a:uFillTx/>
                <a:latin typeface="Segoe UI"/>
                <a:ea typeface="+mn-ea"/>
              </a:rPr>
              <a:t>Microsoft Entra ID </a:t>
            </a:r>
            <a:br>
              <a:rPr kumimoji="0" lang="en-US" sz="1300" b="1" i="0" u="none" strike="noStrike" kern="0" cap="none" spc="0" normalizeH="0" baseline="0" noProof="0">
                <a:ln>
                  <a:noFill/>
                </a:ln>
                <a:solidFill>
                  <a:srgbClr val="008000"/>
                </a:solidFill>
                <a:effectLst/>
                <a:uLnTx/>
                <a:uFillTx/>
                <a:latin typeface="Segoe UI"/>
                <a:ea typeface="+mn-ea"/>
              </a:rPr>
            </a:br>
            <a:r>
              <a:rPr kumimoji="0" lang="en-US" sz="1050" b="0" i="1" u="none" strike="noStrike" kern="0" cap="none" spc="0" normalizeH="0" baseline="0" noProof="0">
                <a:ln>
                  <a:noFill/>
                </a:ln>
                <a:solidFill>
                  <a:srgbClr val="008000"/>
                </a:solidFill>
                <a:effectLst/>
                <a:uLnTx/>
                <a:uFillTx/>
                <a:latin typeface="Segoe UI"/>
                <a:ea typeface="+mn-ea"/>
              </a:rPr>
              <a:t>(formerly Azure AD)</a:t>
            </a:r>
            <a:endParaRPr kumimoji="0" lang="en-US" sz="1300" b="0" i="1" u="none" strike="noStrike" kern="0" cap="none" spc="0" normalizeH="0" baseline="0" noProof="0">
              <a:ln>
                <a:noFill/>
              </a:ln>
              <a:solidFill>
                <a:srgbClr val="008000"/>
              </a:solidFill>
              <a:effectLst/>
              <a:uLnTx/>
              <a:uFillTx/>
              <a:latin typeface="Segoe UI" panose="020B0502040204020203" pitchFamily="34" charset="0"/>
              <a:ea typeface="+mn-ea"/>
              <a:cs typeface="Segoe UI" panose="020B0502040204020203" pitchFamily="34" charset="0"/>
            </a:endParaRPr>
          </a:p>
        </p:txBody>
      </p:sp>
      <p:sp>
        <p:nvSpPr>
          <p:cNvPr id="12" name="Speech Bubble: Rectangle 11">
            <a:extLst>
              <a:ext uri="{FF2B5EF4-FFF2-40B4-BE49-F238E27FC236}">
                <a16:creationId xmlns:a16="http://schemas.microsoft.com/office/drawing/2014/main" id="{274D8533-5ED9-08A1-D08C-B989B64F96AD}"/>
              </a:ext>
            </a:extLst>
          </p:cNvPr>
          <p:cNvSpPr/>
          <p:nvPr/>
        </p:nvSpPr>
        <p:spPr bwMode="auto">
          <a:xfrm>
            <a:off x="238473" y="5427706"/>
            <a:ext cx="2605554" cy="369332"/>
          </a:xfrm>
          <a:prstGeom prst="wedgeRectCallout">
            <a:avLst>
              <a:gd name="adj1" fmla="val 9313"/>
              <a:gd name="adj2" fmla="val -122513"/>
            </a:avLst>
          </a:prstGeom>
          <a:solidFill>
            <a:srgbClr val="BDF7BD"/>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spcAft>
                <a:spcPts val="600"/>
              </a:spcAft>
              <a:defRPr/>
            </a:pPr>
            <a:r>
              <a:rPr lang="en-US" sz="1300" b="1" kern="0">
                <a:solidFill>
                  <a:srgbClr val="008000"/>
                </a:solidFill>
                <a:hlinkClick r:id="rId10" tooltip="Microsoft Defender for Endpoints (formerly Defender ATP) provides Endpoint Detection and Response (EDR), Threat and Vulnerability Management (TVM),  automated incident investigation/remediation, and more for Windows, Linux, iOS, and Android">
                  <a:extLst>
                    <a:ext uri="{A12FA001-AC4F-418D-AE19-62706E023703}">
                      <ahyp:hlinkClr xmlns:ahyp="http://schemas.microsoft.com/office/drawing/2018/hyperlinkcolor" val="tx"/>
                    </a:ext>
                  </a:extLst>
                </a:hlinkClick>
              </a:rPr>
              <a:t>Microsoft Defender</a:t>
            </a:r>
            <a:r>
              <a:rPr lang="en-US" sz="1300" b="1" kern="0">
                <a:solidFill>
                  <a:srgbClr val="008000"/>
                </a:solidFill>
              </a:rPr>
              <a:t> + </a:t>
            </a:r>
            <a:r>
              <a:rPr lang="en-US" sz="1300" b="1" kern="0">
                <a:solidFill>
                  <a:srgbClr val="008000"/>
                </a:solidFill>
                <a:latin typeface="Segoe UI"/>
                <a:hlinkClick r:id="rId11" tooltip="Microsoft Intune is a cloud-based mobile device management (MDM) and mobile application management (MAM) service. Intune integrates with Conditional Access to provide device security health signals.">
                  <a:extLst>
                    <a:ext uri="{A12FA001-AC4F-418D-AE19-62706E023703}">
                      <ahyp:hlinkClr xmlns:ahyp="http://schemas.microsoft.com/office/drawing/2018/hyperlinkcolor" val="tx"/>
                    </a:ext>
                  </a:extLst>
                </a:hlinkClick>
              </a:rPr>
              <a:t>Intune</a:t>
            </a:r>
            <a:endParaRPr lang="en-US" sz="1300" b="1" kern="0">
              <a:solidFill>
                <a:srgbClr val="008000"/>
              </a:solidFill>
              <a:latin typeface="Segoe UI"/>
            </a:endParaRPr>
          </a:p>
        </p:txBody>
      </p:sp>
      <p:sp>
        <p:nvSpPr>
          <p:cNvPr id="13" name="Speech Bubble: Rectangle 12">
            <a:hlinkClick r:id="rId12" tooltip="Entra ID (formerly Azure AD) self-service password reset (SSPR) gives users the ability to change or reset their password, with no administrator or help desk involvement. "/>
            <a:extLst>
              <a:ext uri="{FF2B5EF4-FFF2-40B4-BE49-F238E27FC236}">
                <a16:creationId xmlns:a16="http://schemas.microsoft.com/office/drawing/2014/main" id="{EFC58C28-50C3-6C60-8A62-8393DAB26BBF}"/>
              </a:ext>
            </a:extLst>
          </p:cNvPr>
          <p:cNvSpPr/>
          <p:nvPr/>
        </p:nvSpPr>
        <p:spPr bwMode="auto">
          <a:xfrm>
            <a:off x="3334971" y="5375164"/>
            <a:ext cx="1701990" cy="479801"/>
          </a:xfrm>
          <a:prstGeom prst="wedgeRectCallout">
            <a:avLst>
              <a:gd name="adj1" fmla="val -7577"/>
              <a:gd name="adj2" fmla="val -98273"/>
            </a:avLst>
          </a:prstGeom>
          <a:solidFill>
            <a:srgbClr val="BDF7BD"/>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0" cap="none" spc="0" normalizeH="0" baseline="0" noProof="0">
                <a:ln>
                  <a:noFill/>
                </a:ln>
                <a:solidFill>
                  <a:srgbClr val="008000"/>
                </a:solidFill>
                <a:effectLst/>
                <a:uLnTx/>
                <a:uFillTx/>
                <a:latin typeface="+mj-lt"/>
                <a:ea typeface="+mn-ea"/>
              </a:rPr>
              <a:t>Entra ID Self Service Password Reset (SSPR)</a:t>
            </a:r>
            <a:endParaRPr kumimoji="0" lang="en-US" sz="1100" b="1" i="1" u="none" strike="noStrike" kern="0" cap="none" spc="0" normalizeH="0" baseline="0" noProof="0">
              <a:ln>
                <a:noFill/>
              </a:ln>
              <a:solidFill>
                <a:srgbClr val="008000"/>
              </a:solidFill>
              <a:effectLst/>
              <a:uLnTx/>
              <a:uFillTx/>
              <a:latin typeface="+mj-lt"/>
              <a:ea typeface="+mn-ea"/>
              <a:cs typeface="Segoe UI" panose="020B0502040204020203" pitchFamily="34" charset="0"/>
            </a:endParaRPr>
          </a:p>
        </p:txBody>
      </p:sp>
      <p:sp>
        <p:nvSpPr>
          <p:cNvPr id="14" name="Speech Bubble: Rectangle 13">
            <a:hlinkClick r:id="rId13"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2A6F47C5-6938-6600-5DB2-51466905326D}"/>
              </a:ext>
            </a:extLst>
          </p:cNvPr>
          <p:cNvSpPr/>
          <p:nvPr/>
        </p:nvSpPr>
        <p:spPr bwMode="auto">
          <a:xfrm>
            <a:off x="3370829" y="1683552"/>
            <a:ext cx="1713806" cy="536343"/>
          </a:xfrm>
          <a:prstGeom prst="wedgeRectCallout">
            <a:avLst>
              <a:gd name="adj1" fmla="val 43306"/>
              <a:gd name="adj2" fmla="val 123595"/>
            </a:avLst>
          </a:prstGeom>
          <a:solidFill>
            <a:srgbClr val="BDF7BD"/>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0" cap="none" spc="0" normalizeH="0" baseline="0" noProof="0">
                <a:ln>
                  <a:noFill/>
                </a:ln>
                <a:solidFill>
                  <a:srgbClr val="008000"/>
                </a:solidFill>
                <a:effectLst/>
                <a:uLnTx/>
                <a:uFillTx/>
                <a:latin typeface="Segoe UI"/>
                <a:ea typeface="+mn-ea"/>
                <a:cs typeface="+mn-cs"/>
              </a:rPr>
              <a:t>Microsoft Entra Conditional Access</a:t>
            </a:r>
          </a:p>
        </p:txBody>
      </p:sp>
      <p:sp>
        <p:nvSpPr>
          <p:cNvPr id="16" name="Speech Bubble: Rectangle 15">
            <a:extLst>
              <a:ext uri="{FF2B5EF4-FFF2-40B4-BE49-F238E27FC236}">
                <a16:creationId xmlns:a16="http://schemas.microsoft.com/office/drawing/2014/main" id="{A52CF7B4-FF56-B453-DD4E-0AFEE284F378}"/>
              </a:ext>
            </a:extLst>
          </p:cNvPr>
          <p:cNvSpPr/>
          <p:nvPr/>
        </p:nvSpPr>
        <p:spPr bwMode="auto">
          <a:xfrm>
            <a:off x="4790353" y="720273"/>
            <a:ext cx="2184260" cy="255290"/>
          </a:xfrm>
          <a:prstGeom prst="wedgeRectCallout">
            <a:avLst>
              <a:gd name="adj1" fmla="val -10260"/>
              <a:gd name="adj2" fmla="val 11257"/>
            </a:avLst>
          </a:prstGeom>
          <a:solidFill>
            <a:srgbClr val="BDF7BD"/>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400" b="0" i="1" u="none" strike="noStrike" kern="0" cap="none" spc="0" normalizeH="0" baseline="0" noProof="0">
                <a:ln>
                  <a:noFill/>
                </a:ln>
                <a:solidFill>
                  <a:srgbClr val="008000"/>
                </a:solidFill>
                <a:effectLst/>
                <a:uLnTx/>
                <a:uFillTx/>
                <a:latin typeface="Segoe UI"/>
                <a:ea typeface="+mn-ea"/>
                <a:cs typeface="+mn-cs"/>
              </a:rPr>
              <a:t>Using Microsoft Technology</a:t>
            </a:r>
            <a:endParaRPr kumimoji="0" lang="en-US" sz="1400" b="0" i="1" u="none" strike="noStrike" kern="0" cap="none" spc="0" normalizeH="0" baseline="0" noProof="0">
              <a:ln>
                <a:noFill/>
              </a:ln>
              <a:solidFill>
                <a:srgbClr val="008000"/>
              </a:solidFill>
              <a:effectLst/>
              <a:uLnTx/>
              <a:uFillTx/>
              <a:latin typeface="Segoe UI" panose="020B0502040204020203" pitchFamily="34" charset="0"/>
              <a:ea typeface="+mn-ea"/>
              <a:cs typeface="Segoe UI" panose="020B0502040204020203" pitchFamily="34" charset="0"/>
            </a:endParaRPr>
          </a:p>
        </p:txBody>
      </p:sp>
      <p:sp>
        <p:nvSpPr>
          <p:cNvPr id="17" name="Speech Bubble: Rectangle 16">
            <a:extLst>
              <a:ext uri="{FF2B5EF4-FFF2-40B4-BE49-F238E27FC236}">
                <a16:creationId xmlns:a16="http://schemas.microsoft.com/office/drawing/2014/main" id="{C35B0463-C596-0B07-34DB-5087D1FED58D}"/>
              </a:ext>
            </a:extLst>
          </p:cNvPr>
          <p:cNvSpPr/>
          <p:nvPr/>
        </p:nvSpPr>
        <p:spPr bwMode="auto">
          <a:xfrm>
            <a:off x="7004792" y="5052510"/>
            <a:ext cx="2293850" cy="271963"/>
          </a:xfrm>
          <a:prstGeom prst="wedgeRectCallout">
            <a:avLst>
              <a:gd name="adj1" fmla="val 9300"/>
              <a:gd name="adj2" fmla="val 110152"/>
            </a:avLst>
          </a:prstGeom>
          <a:solidFill>
            <a:srgbClr val="BDF7BD"/>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300" b="1" i="1" u="none" strike="noStrike" kern="0" cap="none" spc="0" normalizeH="0" baseline="0" noProof="0">
                <a:ln>
                  <a:noFill/>
                </a:ln>
                <a:solidFill>
                  <a:srgbClr val="008000"/>
                </a:solidFill>
                <a:effectLst/>
                <a:uLnTx/>
                <a:uFillTx/>
                <a:latin typeface="Segoe UI Semibold"/>
                <a:ea typeface="+mn-ea"/>
                <a:cs typeface="+mn-cs"/>
                <a:hlinkClick r:id="rId14" tooltip="Microsoft partnered with Illumio, the leader in Zero Trust Segmentation, to build Illumio for Azure Firewall, an integrated solution that brings the benefits of Zero Trust Segmentation to Azure Firewall.">
                  <a:extLst>
                    <a:ext uri="{A12FA001-AC4F-418D-AE19-62706E023703}">
                      <ahyp:hlinkClr xmlns:ahyp="http://schemas.microsoft.com/office/drawing/2018/hyperlinkcolor" val="tx"/>
                    </a:ext>
                  </a:extLst>
                </a:hlinkClick>
              </a:rPr>
              <a:t>Illumio partnership</a:t>
            </a:r>
            <a:r>
              <a:rPr kumimoji="0" lang="en-US" sz="1300" b="1" i="1" u="none" strike="noStrike" kern="0" cap="none" spc="0" normalizeH="0" baseline="0" noProof="0">
                <a:ln>
                  <a:noFill/>
                </a:ln>
                <a:solidFill>
                  <a:srgbClr val="008000"/>
                </a:solidFill>
                <a:effectLst/>
                <a:uLnTx/>
                <a:uFillTx/>
                <a:latin typeface="Segoe UI Semibold"/>
                <a:ea typeface="+mn-ea"/>
                <a:cs typeface="+mn-cs"/>
              </a:rPr>
              <a:t>, </a:t>
            </a:r>
            <a:r>
              <a:rPr kumimoji="0" lang="en-US" sz="1300" b="1" i="1" u="none" strike="noStrike" kern="0" cap="none" spc="0" normalizeH="0" baseline="0" noProof="0">
                <a:ln>
                  <a:noFill/>
                </a:ln>
                <a:solidFill>
                  <a:srgbClr val="008000"/>
                </a:solidFill>
                <a:effectLst/>
                <a:uLnTx/>
                <a:uFillTx/>
                <a:latin typeface="Segoe UI Semibold"/>
                <a:ea typeface="+mn-ea"/>
                <a:cs typeface="+mn-cs"/>
                <a:hlinkClick r:id="rId15" tooltip="Local Administrator Password Solution (LAPS) is a increases isolation by automatically setting and managing random passowrds for local administrator accounts on Windows computers">
                  <a:extLst>
                    <a:ext uri="{A12FA001-AC4F-418D-AE19-62706E023703}">
                      <ahyp:hlinkClr xmlns:ahyp="http://schemas.microsoft.com/office/drawing/2018/hyperlinkcolor" val="tx"/>
                    </a:ext>
                  </a:extLst>
                </a:hlinkClick>
              </a:rPr>
              <a:t>LAPS</a:t>
            </a:r>
            <a:endParaRPr kumimoji="0" lang="en-US" sz="1300" b="1" i="1" u="none" strike="noStrike" kern="0" cap="none" spc="0" normalizeH="0" baseline="0" noProof="0">
              <a:ln>
                <a:noFill/>
              </a:ln>
              <a:solidFill>
                <a:srgbClr val="008000"/>
              </a:solidFill>
              <a:effectLst/>
              <a:uLnTx/>
              <a:uFillTx/>
              <a:latin typeface="Segoe UI Semibold"/>
              <a:ea typeface="+mn-ea"/>
              <a:cs typeface="+mn-cs"/>
            </a:endParaRPr>
          </a:p>
        </p:txBody>
      </p:sp>
      <p:sp>
        <p:nvSpPr>
          <p:cNvPr id="19" name="Rectangle: Rounded Corners 18">
            <a:extLst>
              <a:ext uri="{FF2B5EF4-FFF2-40B4-BE49-F238E27FC236}">
                <a16:creationId xmlns:a16="http://schemas.microsoft.com/office/drawing/2014/main" id="{192561F5-B2E8-B14F-CBD1-4EB23C946702}"/>
              </a:ext>
            </a:extLst>
          </p:cNvPr>
          <p:cNvSpPr/>
          <p:nvPr/>
        </p:nvSpPr>
        <p:spPr bwMode="auto">
          <a:xfrm>
            <a:off x="7008105" y="3019449"/>
            <a:ext cx="2545266" cy="906318"/>
          </a:xfrm>
          <a:prstGeom prst="roundRect">
            <a:avLst>
              <a:gd name="adj" fmla="val 0"/>
            </a:avLst>
          </a:prstGeom>
          <a:ln w="25400">
            <a:solidFill>
              <a:srgbClr val="005A9F"/>
            </a:solidFill>
            <a:prstDash val="solid"/>
          </a:ln>
          <a:effectLst>
            <a:outerShdw blurRad="63500" dist="38100" dir="2400000" algn="ctr" rotWithShape="0">
              <a:prstClr val="black">
                <a:alpha val="30000"/>
              </a:prstClr>
            </a:outerShdw>
          </a:effectLst>
        </p:spPr>
        <p:style>
          <a:lnRef idx="2">
            <a:schemeClr val="dk1"/>
          </a:lnRef>
          <a:fillRef idx="1">
            <a:schemeClr val="lt1"/>
          </a:fillRef>
          <a:effectRef idx="0">
            <a:schemeClr val="dk1"/>
          </a:effectRef>
          <a:fontRef idx="minor">
            <a:schemeClr val="dk1"/>
          </a:fontRef>
        </p:style>
        <p:txBody>
          <a:bodyPr lIns="91440" tIns="91440" rIns="91440" bIns="91440" rtlCol="0" anchor="ctr"/>
          <a:lstStyle/>
          <a:p>
            <a:pPr marL="0" marR="0" lvl="0" indent="0" algn="ctr" defTabSz="914344" rtl="0" eaLnBrk="1" fontAlgn="auto" latinLnBrk="0" hangingPunct="1">
              <a:lnSpc>
                <a:spcPct val="100000"/>
              </a:lnSpc>
              <a:spcBef>
                <a:spcPts val="0"/>
              </a:spcBef>
              <a:spcAft>
                <a:spcPts val="400"/>
              </a:spcAft>
              <a:buClrTx/>
              <a:buSzTx/>
              <a:buFontTx/>
              <a:buNone/>
              <a:tabLst/>
              <a:defRPr/>
            </a:pPr>
            <a:r>
              <a:rPr kumimoji="0" lang="en-US" sz="1100" b="1" i="0" u="none" strike="noStrike" kern="1200" cap="none" spc="0" normalizeH="0" baseline="0" noProof="0">
                <a:ln>
                  <a:noFill/>
                </a:ln>
                <a:solidFill>
                  <a:srgbClr val="000000"/>
                </a:solidFill>
                <a:effectLst/>
                <a:uLnTx/>
                <a:uFillTx/>
                <a:latin typeface="Segoe UI" panose="020B0502040204020203" pitchFamily="34" charset="0"/>
                <a:ea typeface="Segoe UI Black" panose="020B0A02040204020203" pitchFamily="34" charset="0"/>
                <a:cs typeface="Segoe UI" panose="020B0502040204020203" pitchFamily="34" charset="0"/>
              </a:rPr>
              <a:t>Security Service Edge (SSE)</a:t>
            </a:r>
          </a:p>
          <a:p>
            <a:pPr marL="0" marR="0" lvl="0" indent="0" algn="ctr" defTabSz="914344" rtl="0" eaLnBrk="1" fontAlgn="auto" latinLnBrk="0" hangingPunct="1">
              <a:lnSpc>
                <a:spcPct val="100000"/>
              </a:lnSpc>
              <a:spcBef>
                <a:spcPts val="0"/>
              </a:spcBef>
              <a:spcAft>
                <a:spcPts val="600"/>
              </a:spcAft>
              <a:buClrTx/>
              <a:buSzTx/>
              <a:buFontTx/>
              <a:buNone/>
              <a:tabLst/>
              <a:defRPr/>
            </a:pPr>
            <a:r>
              <a:rPr kumimoji="0" lang="en-US" sz="1000" b="1" i="1" u="none" strike="noStrike" kern="1200" cap="none" spc="0" normalizeH="0" baseline="0" noProof="0">
                <a:ln>
                  <a:noFill/>
                </a:ln>
                <a:solidFill>
                  <a:srgbClr val="000000"/>
                </a:solidFill>
                <a:effectLst/>
                <a:uLnTx/>
                <a:uFillTx/>
                <a:latin typeface="Segoe UI Semibold"/>
                <a:ea typeface="Segoe UI Black" panose="020B0A02040204020203" pitchFamily="34" charset="0"/>
                <a:cs typeface="Segoe UI" panose="020B0502040204020203" pitchFamily="34" charset="0"/>
              </a:rPr>
              <a:t>Additional policy control &amp; monitoring </a:t>
            </a:r>
            <a:r>
              <a:rPr kumimoji="0" lang="en-US" sz="800" b="1" i="1" u="none" strike="noStrike" kern="1200" cap="none" spc="0" normalizeH="0" baseline="0" noProof="0">
                <a:ln>
                  <a:noFill/>
                </a:ln>
                <a:solidFill>
                  <a:srgbClr val="000000"/>
                </a:solidFill>
                <a:effectLst/>
                <a:uLnTx/>
                <a:uFillTx/>
                <a:latin typeface="Segoe UI Semibold"/>
                <a:ea typeface="Segoe UI Black" panose="020B0A02040204020203" pitchFamily="34" charset="0"/>
                <a:cs typeface="Segoe UI" panose="020B0502040204020203" pitchFamily="34" charset="0"/>
              </a:rPr>
              <a:t>with Zero Trust Network Access (ZTNA), secure web gateway (SWG), Cloud Access Security Broker (CASB), and Firewall-as-a-Service (</a:t>
            </a:r>
            <a:r>
              <a:rPr kumimoji="0" lang="en-US" sz="800" b="1" i="1" u="none" strike="noStrike" kern="1200" cap="none" spc="0" normalizeH="0" baseline="0" noProof="0" err="1">
                <a:ln>
                  <a:noFill/>
                </a:ln>
                <a:solidFill>
                  <a:srgbClr val="000000"/>
                </a:solidFill>
                <a:effectLst/>
                <a:uLnTx/>
                <a:uFillTx/>
                <a:latin typeface="Segoe UI Semibold"/>
                <a:ea typeface="Segoe UI Black" panose="020B0A02040204020203" pitchFamily="34" charset="0"/>
                <a:cs typeface="Segoe UI" panose="020B0502040204020203" pitchFamily="34" charset="0"/>
              </a:rPr>
              <a:t>FWaaS</a:t>
            </a:r>
            <a:r>
              <a:rPr kumimoji="0" lang="en-US" sz="800" b="1" i="1" u="none" strike="noStrike" kern="1200" cap="none" spc="0" normalizeH="0" baseline="0" noProof="0">
                <a:ln>
                  <a:noFill/>
                </a:ln>
                <a:solidFill>
                  <a:srgbClr val="000000"/>
                </a:solidFill>
                <a:effectLst/>
                <a:uLnTx/>
                <a:uFillTx/>
                <a:latin typeface="Segoe UI Semibold"/>
                <a:ea typeface="Segoe UI Black" panose="020B0A02040204020203" pitchFamily="34" charset="0"/>
                <a:cs typeface="Segoe UI" panose="020B0502040204020203" pitchFamily="34" charset="0"/>
              </a:rPr>
              <a:t>)</a:t>
            </a:r>
            <a:endParaRPr kumimoji="0" lang="en-US" sz="1000" b="1" i="1" u="none" strike="noStrike" kern="1200" cap="none" spc="0" normalizeH="0" baseline="0" noProof="0">
              <a:ln>
                <a:noFill/>
              </a:ln>
              <a:solidFill>
                <a:srgbClr val="000000"/>
              </a:solidFill>
              <a:effectLst/>
              <a:uLnTx/>
              <a:uFillTx/>
              <a:latin typeface="Segoe UI Semibold"/>
              <a:ea typeface="Segoe UI Black" panose="020B0A02040204020203" pitchFamily="34" charset="0"/>
              <a:cs typeface="Segoe UI" panose="020B0502040204020203" pitchFamily="34" charset="0"/>
            </a:endParaRPr>
          </a:p>
        </p:txBody>
      </p:sp>
      <p:sp>
        <p:nvSpPr>
          <p:cNvPr id="15" name="Speech Bubble: Rectangle 14">
            <a:hlinkClick r:id="rId16" tooltip="Microsoft Entra Internet Access &amp; Private Access (coupled with Microsoft Defender for Cloud Apps) are uniquely built as a solution that converges network, identity, and endpoint access controls so you can secure access to any app or resource, from anywhere"/>
            <a:extLst>
              <a:ext uri="{FF2B5EF4-FFF2-40B4-BE49-F238E27FC236}">
                <a16:creationId xmlns:a16="http://schemas.microsoft.com/office/drawing/2014/main" id="{F749BA0C-5B37-50ED-5CCF-9888B86B6D32}"/>
              </a:ext>
            </a:extLst>
          </p:cNvPr>
          <p:cNvSpPr/>
          <p:nvPr/>
        </p:nvSpPr>
        <p:spPr bwMode="auto">
          <a:xfrm>
            <a:off x="6296461" y="1299542"/>
            <a:ext cx="2682436" cy="725023"/>
          </a:xfrm>
          <a:prstGeom prst="wedgeRectCallout">
            <a:avLst>
              <a:gd name="adj1" fmla="val -20073"/>
              <a:gd name="adj2" fmla="val 193994"/>
            </a:avLst>
          </a:prstGeom>
          <a:solidFill>
            <a:srgbClr val="BDF7BD"/>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91440" rIns="137160" bIns="9144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0" cap="none" spc="0" normalizeH="0" baseline="0" noProof="0">
                <a:ln>
                  <a:noFill/>
                </a:ln>
                <a:solidFill>
                  <a:srgbClr val="008000"/>
                </a:solidFill>
                <a:effectLst/>
                <a:uLnTx/>
                <a:uFillTx/>
                <a:latin typeface="Segoe UI"/>
              </a:rPr>
              <a:t>Entra Internet Access </a:t>
            </a:r>
            <a:r>
              <a:rPr kumimoji="0" lang="en-US" sz="1300" i="1" u="none" strike="noStrike" kern="0" cap="none" spc="0" normalizeH="0" baseline="0" noProof="0">
                <a:ln>
                  <a:noFill/>
                </a:ln>
                <a:solidFill>
                  <a:srgbClr val="008000"/>
                </a:solidFill>
                <a:effectLst/>
                <a:uLnTx/>
                <a:uFillTx/>
                <a:latin typeface="Segoe UI"/>
              </a:rPr>
              <a:t>(preview), </a:t>
            </a:r>
            <a:br>
              <a:rPr kumimoji="0" lang="en-US" sz="1300" b="1" i="0" u="none" strike="noStrike" kern="0" cap="none" spc="0" normalizeH="0" baseline="0" noProof="0">
                <a:ln>
                  <a:noFill/>
                </a:ln>
                <a:solidFill>
                  <a:srgbClr val="008000"/>
                </a:solidFill>
                <a:effectLst/>
                <a:uLnTx/>
                <a:uFillTx/>
                <a:latin typeface="Segoe UI"/>
              </a:rPr>
            </a:br>
            <a:r>
              <a:rPr kumimoji="0" lang="en-US" sz="1300" b="1" i="0" u="none" strike="noStrike" kern="0" cap="none" spc="0" normalizeH="0" baseline="0" noProof="0">
                <a:ln>
                  <a:noFill/>
                </a:ln>
                <a:solidFill>
                  <a:srgbClr val="008000"/>
                </a:solidFill>
                <a:effectLst/>
                <a:uLnTx/>
                <a:uFillTx/>
                <a:latin typeface="Segoe UI"/>
              </a:rPr>
              <a:t>Entra Private Access </a:t>
            </a:r>
            <a:r>
              <a:rPr lang="en-US" sz="1300" i="1" kern="0">
                <a:solidFill>
                  <a:srgbClr val="008000"/>
                </a:solidFill>
                <a:latin typeface="Segoe UI"/>
              </a:rPr>
              <a:t>(preview), </a:t>
            </a:r>
            <a:br>
              <a:rPr lang="en-US" sz="1300" i="1" kern="0">
                <a:solidFill>
                  <a:srgbClr val="008000"/>
                </a:solidFill>
                <a:latin typeface="Segoe UI"/>
              </a:rPr>
            </a:br>
            <a:r>
              <a:rPr kumimoji="0" lang="en-US" sz="1300" b="1" i="1" u="none" strike="noStrike" kern="0" cap="none" spc="0" normalizeH="0" baseline="0" noProof="0">
                <a:ln>
                  <a:noFill/>
                </a:ln>
                <a:solidFill>
                  <a:srgbClr val="008000"/>
                </a:solidFill>
                <a:effectLst/>
                <a:uLnTx/>
                <a:uFillTx/>
                <a:latin typeface="Segoe UI Semibold"/>
              </a:rPr>
              <a:t>and </a:t>
            </a:r>
            <a:r>
              <a:rPr kumimoji="0" lang="en-US" sz="1300" b="1" i="1" u="none" strike="noStrike" kern="0" cap="none" spc="0" normalizeH="0" baseline="0" noProof="0">
                <a:ln>
                  <a:noFill/>
                </a:ln>
                <a:solidFill>
                  <a:srgbClr val="008000"/>
                </a:solidFill>
                <a:effectLst/>
                <a:uLnTx/>
                <a:uFillTx/>
                <a:latin typeface="Segoe UI Semibold"/>
                <a:cs typeface="Segoe UI" panose="020B0502040204020203" pitchFamily="34" charset="0"/>
              </a:rPr>
              <a:t>Partners</a:t>
            </a:r>
          </a:p>
        </p:txBody>
      </p:sp>
      <p:sp>
        <p:nvSpPr>
          <p:cNvPr id="18" name="Speech Bubble: Rectangle 17">
            <a:hlinkClick r:id="rId17" tooltip="Microsoft processes 65+ trillion signals daily that offer insight into normal baseline activity, potentially anomalous behaviors, and verified attacks that help us provide high quality detection by filtering out false positives &amp; amplifying real attacks"/>
            <a:extLst>
              <a:ext uri="{FF2B5EF4-FFF2-40B4-BE49-F238E27FC236}">
                <a16:creationId xmlns:a16="http://schemas.microsoft.com/office/drawing/2014/main" id="{3487A80A-4BFA-6B5F-A49F-994F2BD22990}"/>
              </a:ext>
            </a:extLst>
          </p:cNvPr>
          <p:cNvSpPr/>
          <p:nvPr/>
        </p:nvSpPr>
        <p:spPr>
          <a:xfrm>
            <a:off x="1227488" y="3635807"/>
            <a:ext cx="2143341" cy="434129"/>
          </a:xfrm>
          <a:prstGeom prst="wedgeRectCallout">
            <a:avLst>
              <a:gd name="adj1" fmla="val -31789"/>
              <a:gd name="adj2" fmla="val -63713"/>
            </a:avLst>
          </a:prstGeom>
          <a:solidFill>
            <a:srgbClr val="BDF7BD"/>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spcAft>
                <a:spcPts val="600"/>
              </a:spcAft>
            </a:pPr>
            <a:r>
              <a:rPr lang="en-US" sz="900" b="1" kern="0">
                <a:solidFill>
                  <a:srgbClr val="008000"/>
                </a:solidFill>
                <a:latin typeface="Segoe UI"/>
              </a:rPr>
              <a:t>Microsoft Threat Intelligence </a:t>
            </a:r>
            <a:br>
              <a:rPr lang="en-US" sz="900" b="1" kern="0">
                <a:solidFill>
                  <a:srgbClr val="008000"/>
                </a:solidFill>
                <a:latin typeface="Segoe UI"/>
              </a:rPr>
            </a:br>
            <a:r>
              <a:rPr lang="en-US" sz="900" i="1" kern="0">
                <a:solidFill>
                  <a:srgbClr val="008000"/>
                </a:solidFill>
                <a:latin typeface="Segoe UI"/>
              </a:rPr>
              <a:t>65+ Trillion signals per day of security context &amp; Human Expertise</a:t>
            </a:r>
          </a:p>
        </p:txBody>
      </p:sp>
      <p:sp>
        <p:nvSpPr>
          <p:cNvPr id="20" name="TextBox 19">
            <a:extLst>
              <a:ext uri="{FF2B5EF4-FFF2-40B4-BE49-F238E27FC236}">
                <a16:creationId xmlns:a16="http://schemas.microsoft.com/office/drawing/2014/main" id="{7337DE5F-59C7-4C37-52C5-2BC5E67D50A8}"/>
              </a:ext>
            </a:extLst>
          </p:cNvPr>
          <p:cNvSpPr txBox="1"/>
          <p:nvPr/>
        </p:nvSpPr>
        <p:spPr>
          <a:xfrm>
            <a:off x="10304166" y="6550661"/>
            <a:ext cx="1919077" cy="313932"/>
          </a:xfrm>
          <a:prstGeom prst="rect">
            <a:avLst/>
          </a:prstGeom>
          <a:noFill/>
        </p:spPr>
        <p:txBody>
          <a:bodyPr wrap="square" lIns="0">
            <a:spAutoFit/>
          </a:bodyPr>
          <a:lstStyle/>
          <a:p>
            <a:pPr marL="0" marR="0" lvl="0" indent="0" algn="r" defTabSz="914400" rtl="0" eaLnBrk="1" fontAlgn="auto" latinLnBrk="0" hangingPunct="1">
              <a:lnSpc>
                <a:spcPct val="90000"/>
              </a:lnSpc>
              <a:spcBef>
                <a:spcPct val="0"/>
              </a:spcBef>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a:t>
            </a:r>
          </a:p>
          <a:p>
            <a:pPr marL="0" marR="0" lvl="0" indent="0" algn="r" defTabSz="914400" rtl="0" eaLnBrk="1" fontAlgn="auto" latinLnBrk="0" hangingPunct="1">
              <a:lnSpc>
                <a:spcPct val="90000"/>
              </a:lnSpc>
              <a:spcBef>
                <a:spcPct val="0"/>
              </a:spcBef>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18" tooltip="The latest published version of this document can be found at https://aka.ms/MCRA"/>
              </a:rPr>
              <a:t>https://aka.ms/MCRA</a:t>
            </a:r>
            <a:endParaRPr kumimoji="0" lang="en-US" sz="8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29580404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750"/>
                                        <p:tgtEl>
                                          <p:spTgt spid="12"/>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750"/>
                                        <p:tgtEl>
                                          <p:spTgt spid="13"/>
                                        </p:tgtEl>
                                      </p:cBhvr>
                                    </p:animEffect>
                                  </p:childTnLst>
                                </p:cTn>
                              </p:par>
                            </p:childTnLst>
                          </p:cTn>
                        </p:par>
                        <p:par>
                          <p:cTn id="16" fill="hold">
                            <p:stCondLst>
                              <p:cond delay="225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750"/>
                                        <p:tgtEl>
                                          <p:spTgt spid="14"/>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left)">
                                      <p:cBhvr>
                                        <p:cTn id="23" dur="750"/>
                                        <p:tgtEl>
                                          <p:spTgt spid="15"/>
                                        </p:tgtEl>
                                      </p:cBhvr>
                                    </p:animEffect>
                                  </p:childTnLst>
                                </p:cTn>
                              </p:par>
                            </p:childTnLst>
                          </p:cTn>
                        </p:par>
                        <p:par>
                          <p:cTn id="24" fill="hold">
                            <p:stCondLst>
                              <p:cond delay="3750"/>
                            </p:stCondLst>
                            <p:childTnLst>
                              <p:par>
                                <p:cTn id="25" presetID="22" presetClass="entr" presetSubtype="8" fill="hold" grpId="0"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750"/>
                                        <p:tgtEl>
                                          <p:spTgt spid="16"/>
                                        </p:tgtEl>
                                      </p:cBhvr>
                                    </p:animEffect>
                                  </p:childTnLst>
                                </p:cTn>
                              </p:par>
                            </p:childTnLst>
                          </p:cTn>
                        </p:par>
                        <p:par>
                          <p:cTn id="28" fill="hold">
                            <p:stCondLst>
                              <p:cond delay="4500"/>
                            </p:stCondLst>
                            <p:childTnLst>
                              <p:par>
                                <p:cTn id="29" presetID="22" presetClass="entr" presetSubtype="8"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left)">
                                      <p:cBhvr>
                                        <p:cTn id="31" dur="750"/>
                                        <p:tgtEl>
                                          <p:spTgt spid="17"/>
                                        </p:tgtEl>
                                      </p:cBhvr>
                                    </p:animEffect>
                                  </p:childTnLst>
                                </p:cTn>
                              </p:par>
                            </p:childTnLst>
                          </p:cTn>
                        </p:par>
                        <p:par>
                          <p:cTn id="32" fill="hold">
                            <p:stCondLst>
                              <p:cond delay="5250"/>
                            </p:stCondLst>
                            <p:childTnLst>
                              <p:par>
                                <p:cTn id="33" presetID="10"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500"/>
                                        <p:tgtEl>
                                          <p:spTgt spid="18"/>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animBg="1"/>
      <p:bldP spid="16" grpId="0" animBg="1"/>
      <p:bldP spid="17" grpId="0" animBg="1"/>
      <p:bldP spid="15" grpId="0" animBg="1"/>
      <p:bldP spid="18" grpId="0" animBg="1"/>
      <p:bldP spid="20"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0" name="Straight Connector 179">
            <a:extLst>
              <a:ext uri="{FF2B5EF4-FFF2-40B4-BE49-F238E27FC236}">
                <a16:creationId xmlns:a16="http://schemas.microsoft.com/office/drawing/2014/main" id="{14E6CDD2-5DAE-4C57-A806-34BC2D6BFD57}"/>
              </a:ext>
              <a:ext uri="{C183D7F6-B498-43B3-948B-1728B52AA6E4}">
                <adec:decorative xmlns:adec="http://schemas.microsoft.com/office/drawing/2017/decorative" val="1"/>
              </a:ext>
            </a:extLst>
          </p:cNvPr>
          <p:cNvCxnSpPr>
            <a:cxnSpLocks/>
            <a:stCxn id="174" idx="0"/>
            <a:endCxn id="39" idx="1"/>
          </p:cNvCxnSpPr>
          <p:nvPr/>
        </p:nvCxnSpPr>
        <p:spPr>
          <a:xfrm flipV="1">
            <a:off x="4416157" y="2579015"/>
            <a:ext cx="1032659" cy="860912"/>
          </a:xfrm>
          <a:prstGeom prst="line">
            <a:avLst/>
          </a:prstGeom>
          <a:ln w="28575">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82EDBFE7-9725-4861-A4C2-86FBE97C6EB1}"/>
              </a:ext>
              <a:ext uri="{C183D7F6-B498-43B3-948B-1728B52AA6E4}">
                <adec:decorative xmlns:adec="http://schemas.microsoft.com/office/drawing/2017/decorative" val="1"/>
              </a:ext>
            </a:extLst>
          </p:cNvPr>
          <p:cNvCxnSpPr>
            <a:cxnSpLocks/>
            <a:stCxn id="3" idx="2"/>
            <a:endCxn id="254" idx="1"/>
          </p:cNvCxnSpPr>
          <p:nvPr/>
        </p:nvCxnSpPr>
        <p:spPr>
          <a:xfrm>
            <a:off x="4424511" y="4065421"/>
            <a:ext cx="1024305" cy="609471"/>
          </a:xfrm>
          <a:prstGeom prst="line">
            <a:avLst/>
          </a:prstGeom>
          <a:ln w="28575">
            <a:solidFill>
              <a:schemeClr val="accent1"/>
            </a:solidFill>
            <a:prstDash val="sysDash"/>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04D1595F-A03E-409B-9E0B-38938D8B485E}"/>
              </a:ext>
              <a:ext uri="{C183D7F6-B498-43B3-948B-1728B52AA6E4}">
                <adec:decorative xmlns:adec="http://schemas.microsoft.com/office/drawing/2017/decorative" val="1"/>
              </a:ext>
            </a:extLst>
          </p:cNvPr>
          <p:cNvGrpSpPr/>
          <p:nvPr/>
        </p:nvGrpSpPr>
        <p:grpSpPr>
          <a:xfrm>
            <a:off x="3765422" y="3407104"/>
            <a:ext cx="1318178" cy="658317"/>
            <a:chOff x="3464345" y="3278791"/>
            <a:chExt cx="1318178" cy="658317"/>
          </a:xfrm>
        </p:grpSpPr>
        <p:sp>
          <p:nvSpPr>
            <p:cNvPr id="3" name="Rectangle: Rounded Corners 2">
              <a:extLst>
                <a:ext uri="{FF2B5EF4-FFF2-40B4-BE49-F238E27FC236}">
                  <a16:creationId xmlns:a16="http://schemas.microsoft.com/office/drawing/2014/main" id="{2C4F3B89-5A6B-427C-8022-793320CCE4C4}"/>
                </a:ext>
              </a:extLst>
            </p:cNvPr>
            <p:cNvSpPr/>
            <p:nvPr/>
          </p:nvSpPr>
          <p:spPr>
            <a:xfrm>
              <a:off x="3464345" y="3278791"/>
              <a:ext cx="1318178" cy="658317"/>
            </a:xfrm>
            <a:prstGeom prst="roundRect">
              <a:avLst>
                <a:gd name="adj" fmla="val 0"/>
              </a:avLst>
            </a:prstGeom>
            <a:solidFill>
              <a:schemeClr val="bg1"/>
            </a:solidFill>
            <a:ln w="12700">
              <a:solidFill>
                <a:srgbClr val="A5A5A5"/>
              </a:solidFill>
            </a:ln>
          </p:spPr>
          <p:style>
            <a:lnRef idx="2">
              <a:schemeClr val="dk1"/>
            </a:lnRef>
            <a:fillRef idx="1">
              <a:schemeClr val="lt1"/>
            </a:fillRef>
            <a:effectRef idx="0">
              <a:schemeClr val="dk1"/>
            </a:effectRef>
            <a:fontRef idx="minor">
              <a:schemeClr val="dk1"/>
            </a:fontRef>
          </p:style>
          <p:txBody>
            <a:bodyPr lIns="0" rIns="0" bIns="9144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a:ea typeface="+mn-ea"/>
                  <a:cs typeface="Segoe UI" panose="020B0502040204020203" pitchFamily="34" charset="0"/>
                </a:rPr>
                <a:t>Identity Systems</a:t>
              </a:r>
            </a:p>
          </p:txBody>
        </p:sp>
        <p:grpSp>
          <p:nvGrpSpPr>
            <p:cNvPr id="17" name="Group 16">
              <a:extLst>
                <a:ext uri="{FF2B5EF4-FFF2-40B4-BE49-F238E27FC236}">
                  <a16:creationId xmlns:a16="http://schemas.microsoft.com/office/drawing/2014/main" id="{E53ED279-072E-4EBA-B927-382566B7E6DF}"/>
                </a:ext>
              </a:extLst>
            </p:cNvPr>
            <p:cNvGrpSpPr/>
            <p:nvPr/>
          </p:nvGrpSpPr>
          <p:grpSpPr>
            <a:xfrm>
              <a:off x="3665286" y="3311614"/>
              <a:ext cx="930971" cy="319258"/>
              <a:chOff x="3888860" y="3220309"/>
              <a:chExt cx="930971" cy="319258"/>
            </a:xfrm>
          </p:grpSpPr>
          <p:grpSp>
            <p:nvGrpSpPr>
              <p:cNvPr id="168" name="Group 167">
                <a:extLst>
                  <a:ext uri="{FF2B5EF4-FFF2-40B4-BE49-F238E27FC236}">
                    <a16:creationId xmlns:a16="http://schemas.microsoft.com/office/drawing/2014/main" id="{613DD3AA-F5FE-4643-840A-134EDA447246}"/>
                  </a:ext>
                </a:extLst>
              </p:cNvPr>
              <p:cNvGrpSpPr/>
              <p:nvPr/>
            </p:nvGrpSpPr>
            <p:grpSpPr>
              <a:xfrm>
                <a:off x="3888860" y="3220309"/>
                <a:ext cx="640021" cy="319258"/>
                <a:chOff x="10021470" y="2244326"/>
                <a:chExt cx="640021" cy="319258"/>
              </a:xfrm>
            </p:grpSpPr>
            <p:grpSp>
              <p:nvGrpSpPr>
                <p:cNvPr id="169" name="Group 168">
                  <a:extLst>
                    <a:ext uri="{FF2B5EF4-FFF2-40B4-BE49-F238E27FC236}">
                      <a16:creationId xmlns:a16="http://schemas.microsoft.com/office/drawing/2014/main" id="{F79CE7C2-C405-48B2-ACC9-148DC6498577}"/>
                    </a:ext>
                  </a:extLst>
                </p:cNvPr>
                <p:cNvGrpSpPr/>
                <p:nvPr/>
              </p:nvGrpSpPr>
              <p:grpSpPr>
                <a:xfrm>
                  <a:off x="10331848" y="2244326"/>
                  <a:ext cx="329643" cy="281472"/>
                  <a:chOff x="10331848" y="2244326"/>
                  <a:chExt cx="329643" cy="281472"/>
                </a:xfrm>
              </p:grpSpPr>
              <p:pic>
                <p:nvPicPr>
                  <p:cNvPr id="174" name="Picture 173">
                    <a:extLst>
                      <a:ext uri="{FF2B5EF4-FFF2-40B4-BE49-F238E27FC236}">
                        <a16:creationId xmlns:a16="http://schemas.microsoft.com/office/drawing/2014/main" id="{6CBBB743-3098-4F97-BDD6-D099D17A5621}"/>
                      </a:ext>
                    </a:extLst>
                  </p:cNvPr>
                  <p:cNvPicPr>
                    <a:picLocks noChangeAspect="1"/>
                  </p:cNvPicPr>
                  <p:nvPr/>
                </p:nvPicPr>
                <p:blipFill>
                  <a:blip r:embed="rId3">
                    <a:biLevel thresh="25000"/>
                  </a:blip>
                  <a:stretch>
                    <a:fillRect/>
                  </a:stretch>
                </p:blipFill>
                <p:spPr>
                  <a:xfrm>
                    <a:off x="10331848" y="2244326"/>
                    <a:ext cx="278831" cy="278832"/>
                  </a:xfrm>
                  <a:prstGeom prst="rect">
                    <a:avLst/>
                  </a:prstGeom>
                </p:spPr>
              </p:pic>
              <p:pic>
                <p:nvPicPr>
                  <p:cNvPr id="175" name="Picture 174">
                    <a:extLst>
                      <a:ext uri="{FF2B5EF4-FFF2-40B4-BE49-F238E27FC236}">
                        <a16:creationId xmlns:a16="http://schemas.microsoft.com/office/drawing/2014/main" id="{D3270706-17D6-4AE1-AD12-7A468DB3571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86709" y="2343901"/>
                    <a:ext cx="274782" cy="181897"/>
                  </a:xfrm>
                  <a:prstGeom prst="rect">
                    <a:avLst/>
                  </a:prstGeom>
                </p:spPr>
              </p:pic>
            </p:grpSp>
            <p:pic>
              <p:nvPicPr>
                <p:cNvPr id="170" name="Graphic 169">
                  <a:extLst>
                    <a:ext uri="{FF2B5EF4-FFF2-40B4-BE49-F238E27FC236}">
                      <a16:creationId xmlns:a16="http://schemas.microsoft.com/office/drawing/2014/main" id="{10EBF92E-E065-4B95-BA1B-DC6587A2AD9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10021470" y="2306114"/>
                  <a:ext cx="257470" cy="257470"/>
                </a:xfrm>
                <a:prstGeom prst="rect">
                  <a:avLst/>
                </a:prstGeom>
              </p:spPr>
            </p:pic>
          </p:grpSp>
          <p:grpSp>
            <p:nvGrpSpPr>
              <p:cNvPr id="176" name="Group 175">
                <a:extLst>
                  <a:ext uri="{FF2B5EF4-FFF2-40B4-BE49-F238E27FC236}">
                    <a16:creationId xmlns:a16="http://schemas.microsoft.com/office/drawing/2014/main" id="{DFA27142-898F-442D-8249-BC044EFA165A}"/>
                  </a:ext>
                </a:extLst>
              </p:cNvPr>
              <p:cNvGrpSpPr/>
              <p:nvPr/>
            </p:nvGrpSpPr>
            <p:grpSpPr>
              <a:xfrm>
                <a:off x="4640303" y="3392544"/>
                <a:ext cx="179528" cy="36576"/>
                <a:chOff x="6822686" y="2966997"/>
                <a:chExt cx="179528" cy="36576"/>
              </a:xfrm>
            </p:grpSpPr>
            <p:sp>
              <p:nvSpPr>
                <p:cNvPr id="177" name="Oval 176">
                  <a:extLst>
                    <a:ext uri="{FF2B5EF4-FFF2-40B4-BE49-F238E27FC236}">
                      <a16:creationId xmlns:a16="http://schemas.microsoft.com/office/drawing/2014/main" id="{FBC89134-64B1-4A53-B85E-2D731BAE8326}"/>
                    </a:ext>
                  </a:extLst>
                </p:cNvPr>
                <p:cNvSpPr/>
                <p:nvPr/>
              </p:nvSpPr>
              <p:spPr bwMode="auto">
                <a:xfrm>
                  <a:off x="6822686" y="2966997"/>
                  <a:ext cx="36576" cy="3657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8" name="Oval 177">
                  <a:extLst>
                    <a:ext uri="{FF2B5EF4-FFF2-40B4-BE49-F238E27FC236}">
                      <a16:creationId xmlns:a16="http://schemas.microsoft.com/office/drawing/2014/main" id="{50C4FB04-B454-4B70-A410-7F858B4D459E}"/>
                    </a:ext>
                  </a:extLst>
                </p:cNvPr>
                <p:cNvSpPr/>
                <p:nvPr/>
              </p:nvSpPr>
              <p:spPr bwMode="auto">
                <a:xfrm>
                  <a:off x="6894162" y="2966997"/>
                  <a:ext cx="36576" cy="3657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9" name="Oval 178">
                  <a:extLst>
                    <a:ext uri="{FF2B5EF4-FFF2-40B4-BE49-F238E27FC236}">
                      <a16:creationId xmlns:a16="http://schemas.microsoft.com/office/drawing/2014/main" id="{72F67E73-4135-4BE2-A584-222DB1BFD423}"/>
                    </a:ext>
                  </a:extLst>
                </p:cNvPr>
                <p:cNvSpPr/>
                <p:nvPr/>
              </p:nvSpPr>
              <p:spPr bwMode="auto">
                <a:xfrm>
                  <a:off x="6965638" y="2966997"/>
                  <a:ext cx="36576" cy="3657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32" name="Title 31">
            <a:extLst>
              <a:ext uri="{FF2B5EF4-FFF2-40B4-BE49-F238E27FC236}">
                <a16:creationId xmlns:a16="http://schemas.microsoft.com/office/drawing/2014/main" id="{B95ACE72-F262-44CE-8388-E022711A08E9}"/>
              </a:ext>
            </a:extLst>
          </p:cNvPr>
          <p:cNvSpPr>
            <a:spLocks noGrp="1"/>
          </p:cNvSpPr>
          <p:nvPr>
            <p:ph type="title"/>
          </p:nvPr>
        </p:nvSpPr>
        <p:spPr>
          <a:xfrm>
            <a:off x="588263" y="457200"/>
            <a:ext cx="11018520" cy="861774"/>
          </a:xfrm>
        </p:spPr>
        <p:txBody>
          <a:bodyPr/>
          <a:lstStyle/>
          <a:p>
            <a:r>
              <a:rPr lang="en-US"/>
              <a:t>Attackers have options</a:t>
            </a:r>
            <a:br>
              <a:rPr lang="en-US"/>
            </a:br>
            <a:r>
              <a:rPr lang="en-US" sz="2000">
                <a:latin typeface="+mn-lt"/>
              </a:rPr>
              <a:t>to compromise privileged access</a:t>
            </a:r>
          </a:p>
        </p:txBody>
      </p:sp>
      <p:cxnSp>
        <p:nvCxnSpPr>
          <p:cNvPr id="164" name="Straight Connector 163">
            <a:extLst>
              <a:ext uri="{FF2B5EF4-FFF2-40B4-BE49-F238E27FC236}">
                <a16:creationId xmlns:a16="http://schemas.microsoft.com/office/drawing/2014/main" id="{9B2CE2EA-2EE9-4B88-8FAF-EE43EB64482D}"/>
              </a:ext>
              <a:ext uri="{C183D7F6-B498-43B3-948B-1728B52AA6E4}">
                <adec:decorative xmlns:adec="http://schemas.microsoft.com/office/drawing/2017/decorative" val="1"/>
              </a:ext>
            </a:extLst>
          </p:cNvPr>
          <p:cNvCxnSpPr>
            <a:cxnSpLocks/>
            <a:stCxn id="254" idx="0"/>
          </p:cNvCxnSpPr>
          <p:nvPr/>
        </p:nvCxnSpPr>
        <p:spPr>
          <a:xfrm flipV="1">
            <a:off x="5698000" y="3245259"/>
            <a:ext cx="825545" cy="1275624"/>
          </a:xfrm>
          <a:prstGeom prst="line">
            <a:avLst/>
          </a:prstGeom>
          <a:ln w="28575">
            <a:gradFill>
              <a:gsLst>
                <a:gs pos="0">
                  <a:srgbClr val="0078D4"/>
                </a:gs>
                <a:gs pos="70000">
                  <a:srgbClr val="243A5E"/>
                </a:gs>
              </a:gsLst>
              <a:lin ang="5400000" scaled="1"/>
            </a:gra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C38F96A9-1BF6-4F00-A0D4-66850C5B0645}"/>
              </a:ext>
              <a:ext uri="{C183D7F6-B498-43B3-948B-1728B52AA6E4}">
                <adec:decorative xmlns:adec="http://schemas.microsoft.com/office/drawing/2017/decorative" val="1"/>
              </a:ext>
            </a:extLst>
          </p:cNvPr>
          <p:cNvSpPr txBox="1"/>
          <p:nvPr/>
        </p:nvSpPr>
        <p:spPr>
          <a:xfrm rot="18174507">
            <a:off x="5564048" y="3635350"/>
            <a:ext cx="1072731" cy="4770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a:ea typeface="+mn-ea"/>
                <a:cs typeface="Segoe UI" panose="020B0502040204020203" pitchFamily="34" charset="0"/>
              </a:rPr>
              <a:t>Authorized</a:t>
            </a: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a:ea typeface="+mn-ea"/>
                <a:cs typeface="Segoe UI" panose="020B0502040204020203" pitchFamily="34" charset="0"/>
              </a:rPr>
              <a:t>Elevation Paths</a:t>
            </a:r>
          </a:p>
        </p:txBody>
      </p:sp>
      <p:sp>
        <p:nvSpPr>
          <p:cNvPr id="4" name="Trapezoid 103">
            <a:extLst>
              <a:ext uri="{FF2B5EF4-FFF2-40B4-BE49-F238E27FC236}">
                <a16:creationId xmlns:a16="http://schemas.microsoft.com/office/drawing/2014/main" id="{5761E011-545A-4B68-AFF2-40C00A8B34C4}"/>
              </a:ext>
              <a:ext uri="{C183D7F6-B498-43B3-948B-1728B52AA6E4}">
                <adec:decorative xmlns:adec="http://schemas.microsoft.com/office/drawing/2017/decorative" val="1"/>
              </a:ext>
            </a:extLst>
          </p:cNvPr>
          <p:cNvSpPr/>
          <p:nvPr/>
        </p:nvSpPr>
        <p:spPr>
          <a:xfrm rot="5400000" flipV="1">
            <a:off x="7845039" y="2985295"/>
            <a:ext cx="2654896" cy="1170289"/>
          </a:xfrm>
          <a:custGeom>
            <a:avLst/>
            <a:gdLst>
              <a:gd name="connsiteX0" fmla="*/ 0 w 604169"/>
              <a:gd name="connsiteY0" fmla="*/ 906095 h 906095"/>
              <a:gd name="connsiteX1" fmla="*/ 151042 w 604169"/>
              <a:gd name="connsiteY1" fmla="*/ 0 h 906095"/>
              <a:gd name="connsiteX2" fmla="*/ 453127 w 604169"/>
              <a:gd name="connsiteY2" fmla="*/ 0 h 906095"/>
              <a:gd name="connsiteX3" fmla="*/ 604169 w 604169"/>
              <a:gd name="connsiteY3" fmla="*/ 906095 h 906095"/>
              <a:gd name="connsiteX4" fmla="*/ 0 w 604169"/>
              <a:gd name="connsiteY4" fmla="*/ 906095 h 906095"/>
              <a:gd name="connsiteX0" fmla="*/ 0 w 2411538"/>
              <a:gd name="connsiteY0" fmla="*/ 906095 h 906095"/>
              <a:gd name="connsiteX1" fmla="*/ 151042 w 2411538"/>
              <a:gd name="connsiteY1" fmla="*/ 0 h 906095"/>
              <a:gd name="connsiteX2" fmla="*/ 453127 w 2411538"/>
              <a:gd name="connsiteY2" fmla="*/ 0 h 906095"/>
              <a:gd name="connsiteX3" fmla="*/ 2411538 w 2411538"/>
              <a:gd name="connsiteY3" fmla="*/ 906095 h 906095"/>
              <a:gd name="connsiteX4" fmla="*/ 0 w 2411538"/>
              <a:gd name="connsiteY4" fmla="*/ 906095 h 906095"/>
              <a:gd name="connsiteX0" fmla="*/ 0 w 2411538"/>
              <a:gd name="connsiteY0" fmla="*/ 915618 h 915618"/>
              <a:gd name="connsiteX1" fmla="*/ 151042 w 2411538"/>
              <a:gd name="connsiteY1" fmla="*/ 9523 h 915618"/>
              <a:gd name="connsiteX2" fmla="*/ 343590 w 2411538"/>
              <a:gd name="connsiteY2" fmla="*/ 0 h 915618"/>
              <a:gd name="connsiteX3" fmla="*/ 2411538 w 2411538"/>
              <a:gd name="connsiteY3" fmla="*/ 915618 h 915618"/>
              <a:gd name="connsiteX4" fmla="*/ 0 w 2411538"/>
              <a:gd name="connsiteY4" fmla="*/ 915618 h 915618"/>
              <a:gd name="connsiteX0" fmla="*/ 0 w 2411538"/>
              <a:gd name="connsiteY0" fmla="*/ 906095 h 906095"/>
              <a:gd name="connsiteX1" fmla="*/ 151042 w 2411538"/>
              <a:gd name="connsiteY1" fmla="*/ 0 h 906095"/>
              <a:gd name="connsiteX2" fmla="*/ 412647 w 2411538"/>
              <a:gd name="connsiteY2" fmla="*/ 18415 h 906095"/>
              <a:gd name="connsiteX3" fmla="*/ 2411538 w 2411538"/>
              <a:gd name="connsiteY3" fmla="*/ 906095 h 906095"/>
              <a:gd name="connsiteX4" fmla="*/ 0 w 2411538"/>
              <a:gd name="connsiteY4" fmla="*/ 906095 h 906095"/>
              <a:gd name="connsiteX0" fmla="*/ 0 w 2411538"/>
              <a:gd name="connsiteY0" fmla="*/ 906095 h 906095"/>
              <a:gd name="connsiteX1" fmla="*/ 151042 w 2411538"/>
              <a:gd name="connsiteY1" fmla="*/ 0 h 906095"/>
              <a:gd name="connsiteX2" fmla="*/ 413837 w 2411538"/>
              <a:gd name="connsiteY2" fmla="*/ 1345 h 906095"/>
              <a:gd name="connsiteX3" fmla="*/ 2411538 w 2411538"/>
              <a:gd name="connsiteY3" fmla="*/ 906095 h 906095"/>
              <a:gd name="connsiteX4" fmla="*/ 0 w 2411538"/>
              <a:gd name="connsiteY4" fmla="*/ 906095 h 906095"/>
              <a:gd name="connsiteX0" fmla="*/ 0 w 2411538"/>
              <a:gd name="connsiteY0" fmla="*/ 907644 h 907644"/>
              <a:gd name="connsiteX1" fmla="*/ 162952 w 2411538"/>
              <a:gd name="connsiteY1" fmla="*/ 0 h 907644"/>
              <a:gd name="connsiteX2" fmla="*/ 413837 w 2411538"/>
              <a:gd name="connsiteY2" fmla="*/ 2894 h 907644"/>
              <a:gd name="connsiteX3" fmla="*/ 2411538 w 2411538"/>
              <a:gd name="connsiteY3" fmla="*/ 907644 h 907644"/>
              <a:gd name="connsiteX4" fmla="*/ 0 w 2411538"/>
              <a:gd name="connsiteY4" fmla="*/ 907644 h 907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538" h="907644">
                <a:moveTo>
                  <a:pt x="0" y="907644"/>
                </a:moveTo>
                <a:lnTo>
                  <a:pt x="162952" y="0"/>
                </a:lnTo>
                <a:lnTo>
                  <a:pt x="413837" y="2894"/>
                </a:lnTo>
                <a:lnTo>
                  <a:pt x="2411538" y="907644"/>
                </a:lnTo>
                <a:lnTo>
                  <a:pt x="0" y="907644"/>
                </a:lnTo>
                <a:close/>
              </a:path>
            </a:pathLst>
          </a:custGeom>
          <a:solidFill>
            <a:srgbClr val="243A5E">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 User">
            <a:extLst>
              <a:ext uri="{FF2B5EF4-FFF2-40B4-BE49-F238E27FC236}">
                <a16:creationId xmlns:a16="http://schemas.microsoft.com/office/drawing/2014/main" id="{CCB6913D-FE82-4FF9-AD39-13BA1CA145A3}"/>
              </a:ext>
              <a:ext uri="{C183D7F6-B498-43B3-948B-1728B52AA6E4}">
                <adec:decorative xmlns:adec="http://schemas.microsoft.com/office/drawing/2017/decorative" val="1"/>
              </a:ext>
            </a:extLst>
          </p:cNvPr>
          <p:cNvSpPr txBox="1"/>
          <p:nvPr/>
        </p:nvSpPr>
        <p:spPr>
          <a:xfrm>
            <a:off x="1674084" y="4475213"/>
            <a:ext cx="1414170" cy="369332"/>
          </a:xfrm>
          <a:prstGeom prst="rect">
            <a:avLst/>
          </a:prstGeom>
          <a:noFill/>
        </p:spPr>
        <p:txBody>
          <a:bodyPr wrap="none" rtlCol="0">
            <a:spAutoFit/>
          </a:bodyPr>
          <a:lstStyle>
            <a:defPPr>
              <a:defRPr lang="en-US"/>
            </a:defPPr>
            <a:lvl1pPr marR="0" lvl="0" indent="0" algn="r" fontAlgn="auto">
              <a:lnSpc>
                <a:spcPct val="100000"/>
              </a:lnSpc>
              <a:spcBef>
                <a:spcPts val="0"/>
              </a:spcBef>
              <a:spcAft>
                <a:spcPts val="0"/>
              </a:spcAft>
              <a:buClrTx/>
              <a:buSzTx/>
              <a:buFontTx/>
              <a:buNone/>
              <a:tabLst/>
              <a:defRPr kumimoji="0" b="1" i="0" u="none" strike="noStrike" cap="none" spc="0" normalizeH="0" baseline="0">
                <a:ln>
                  <a:noFill/>
                </a:ln>
                <a:gradFill>
                  <a:gsLst>
                    <a:gs pos="83000">
                      <a:schemeClr val="accent2"/>
                    </a:gs>
                    <a:gs pos="100000">
                      <a:schemeClr val="accent2"/>
                    </a:gs>
                  </a:gsLst>
                  <a:lin ang="5400000" scaled="1"/>
                </a:gradFill>
                <a:effectLst/>
                <a:uLnTx/>
                <a:uFillTx/>
                <a:latin typeface="Calibri" panose="020F050202020403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gradFill>
                  <a:gsLst>
                    <a:gs pos="83000">
                      <a:srgbClr val="0078D4"/>
                    </a:gs>
                    <a:gs pos="100000">
                      <a:srgbClr val="0078D4"/>
                    </a:gs>
                  </a:gsLst>
                  <a:lin ang="5400000" scaled="1"/>
                </a:gradFill>
                <a:effectLst/>
                <a:uLnTx/>
                <a:uFillTx/>
                <a:latin typeface="Segoe UI Semibold"/>
                <a:ea typeface="+mn-ea"/>
                <a:cs typeface="+mn-cs"/>
              </a:rPr>
              <a:t>User Access</a:t>
            </a:r>
          </a:p>
        </p:txBody>
      </p:sp>
      <p:sp>
        <p:nvSpPr>
          <p:cNvPr id="5" name="!! Privileged">
            <a:extLst>
              <a:ext uri="{FF2B5EF4-FFF2-40B4-BE49-F238E27FC236}">
                <a16:creationId xmlns:a16="http://schemas.microsoft.com/office/drawing/2014/main" id="{EC4FBC96-77AD-4778-8EEC-F375A2B2CA18}"/>
              </a:ext>
              <a:ext uri="{C183D7F6-B498-43B3-948B-1728B52AA6E4}">
                <adec:decorative xmlns:adec="http://schemas.microsoft.com/office/drawing/2017/decorative" val="1"/>
              </a:ext>
            </a:extLst>
          </p:cNvPr>
          <p:cNvSpPr txBox="1"/>
          <p:nvPr/>
        </p:nvSpPr>
        <p:spPr>
          <a:xfrm>
            <a:off x="1098606" y="2388222"/>
            <a:ext cx="1989648"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gradFill>
                  <a:gsLst>
                    <a:gs pos="83000">
                      <a:srgbClr val="243A5E"/>
                    </a:gs>
                    <a:gs pos="100000">
                      <a:srgbClr val="243A5E"/>
                    </a:gs>
                  </a:gsLst>
                  <a:lin ang="5400000" scaled="1"/>
                </a:gradFill>
                <a:effectLst/>
                <a:uLnTx/>
                <a:uFillTx/>
                <a:latin typeface="Segoe UI Semibold"/>
                <a:ea typeface="+mn-ea"/>
                <a:cs typeface="+mn-cs"/>
              </a:rPr>
              <a:t>Privileged Access</a:t>
            </a:r>
          </a:p>
        </p:txBody>
      </p:sp>
      <p:sp>
        <p:nvSpPr>
          <p:cNvPr id="104" name="Trapezoid 103">
            <a:extLst>
              <a:ext uri="{FF2B5EF4-FFF2-40B4-BE49-F238E27FC236}">
                <a16:creationId xmlns:a16="http://schemas.microsoft.com/office/drawing/2014/main" id="{036C4E10-353A-4186-ADFC-8C5DA0D99317}"/>
              </a:ext>
              <a:ext uri="{C183D7F6-B498-43B3-948B-1728B52AA6E4}">
                <adec:decorative xmlns:adec="http://schemas.microsoft.com/office/drawing/2017/decorative" val="1"/>
              </a:ext>
            </a:extLst>
          </p:cNvPr>
          <p:cNvSpPr/>
          <p:nvPr/>
        </p:nvSpPr>
        <p:spPr>
          <a:xfrm rot="16200000">
            <a:off x="7846956" y="2998647"/>
            <a:ext cx="2654897" cy="1170289"/>
          </a:xfrm>
          <a:custGeom>
            <a:avLst/>
            <a:gdLst>
              <a:gd name="connsiteX0" fmla="*/ 0 w 604169"/>
              <a:gd name="connsiteY0" fmla="*/ 906095 h 906095"/>
              <a:gd name="connsiteX1" fmla="*/ 151042 w 604169"/>
              <a:gd name="connsiteY1" fmla="*/ 0 h 906095"/>
              <a:gd name="connsiteX2" fmla="*/ 453127 w 604169"/>
              <a:gd name="connsiteY2" fmla="*/ 0 h 906095"/>
              <a:gd name="connsiteX3" fmla="*/ 604169 w 604169"/>
              <a:gd name="connsiteY3" fmla="*/ 906095 h 906095"/>
              <a:gd name="connsiteX4" fmla="*/ 0 w 604169"/>
              <a:gd name="connsiteY4" fmla="*/ 906095 h 906095"/>
              <a:gd name="connsiteX0" fmla="*/ 0 w 2411538"/>
              <a:gd name="connsiteY0" fmla="*/ 906095 h 906095"/>
              <a:gd name="connsiteX1" fmla="*/ 151042 w 2411538"/>
              <a:gd name="connsiteY1" fmla="*/ 0 h 906095"/>
              <a:gd name="connsiteX2" fmla="*/ 453127 w 2411538"/>
              <a:gd name="connsiteY2" fmla="*/ 0 h 906095"/>
              <a:gd name="connsiteX3" fmla="*/ 2411538 w 2411538"/>
              <a:gd name="connsiteY3" fmla="*/ 906095 h 906095"/>
              <a:gd name="connsiteX4" fmla="*/ 0 w 2411538"/>
              <a:gd name="connsiteY4" fmla="*/ 906095 h 906095"/>
              <a:gd name="connsiteX0" fmla="*/ 0 w 2411538"/>
              <a:gd name="connsiteY0" fmla="*/ 915618 h 915618"/>
              <a:gd name="connsiteX1" fmla="*/ 151042 w 2411538"/>
              <a:gd name="connsiteY1" fmla="*/ 9523 h 915618"/>
              <a:gd name="connsiteX2" fmla="*/ 343590 w 2411538"/>
              <a:gd name="connsiteY2" fmla="*/ 0 h 915618"/>
              <a:gd name="connsiteX3" fmla="*/ 2411538 w 2411538"/>
              <a:gd name="connsiteY3" fmla="*/ 915618 h 915618"/>
              <a:gd name="connsiteX4" fmla="*/ 0 w 2411538"/>
              <a:gd name="connsiteY4" fmla="*/ 915618 h 915618"/>
              <a:gd name="connsiteX0" fmla="*/ 0 w 2411538"/>
              <a:gd name="connsiteY0" fmla="*/ 906095 h 906095"/>
              <a:gd name="connsiteX1" fmla="*/ 151042 w 2411538"/>
              <a:gd name="connsiteY1" fmla="*/ 0 h 906095"/>
              <a:gd name="connsiteX2" fmla="*/ 412647 w 2411538"/>
              <a:gd name="connsiteY2" fmla="*/ 18415 h 906095"/>
              <a:gd name="connsiteX3" fmla="*/ 2411538 w 2411538"/>
              <a:gd name="connsiteY3" fmla="*/ 906095 h 906095"/>
              <a:gd name="connsiteX4" fmla="*/ 0 w 2411538"/>
              <a:gd name="connsiteY4" fmla="*/ 906095 h 906095"/>
              <a:gd name="connsiteX0" fmla="*/ 0 w 2411538"/>
              <a:gd name="connsiteY0" fmla="*/ 906095 h 906095"/>
              <a:gd name="connsiteX1" fmla="*/ 151042 w 2411538"/>
              <a:gd name="connsiteY1" fmla="*/ 0 h 906095"/>
              <a:gd name="connsiteX2" fmla="*/ 413837 w 2411538"/>
              <a:gd name="connsiteY2" fmla="*/ 1345 h 906095"/>
              <a:gd name="connsiteX3" fmla="*/ 2411538 w 2411538"/>
              <a:gd name="connsiteY3" fmla="*/ 906095 h 906095"/>
              <a:gd name="connsiteX4" fmla="*/ 0 w 2411538"/>
              <a:gd name="connsiteY4" fmla="*/ 906095 h 906095"/>
              <a:gd name="connsiteX0" fmla="*/ 0 w 2411538"/>
              <a:gd name="connsiteY0" fmla="*/ 907644 h 907644"/>
              <a:gd name="connsiteX1" fmla="*/ 162952 w 2411538"/>
              <a:gd name="connsiteY1" fmla="*/ 0 h 907644"/>
              <a:gd name="connsiteX2" fmla="*/ 413837 w 2411538"/>
              <a:gd name="connsiteY2" fmla="*/ 2894 h 907644"/>
              <a:gd name="connsiteX3" fmla="*/ 2411538 w 2411538"/>
              <a:gd name="connsiteY3" fmla="*/ 907644 h 907644"/>
              <a:gd name="connsiteX4" fmla="*/ 0 w 2411538"/>
              <a:gd name="connsiteY4" fmla="*/ 907644 h 907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538" h="907644">
                <a:moveTo>
                  <a:pt x="0" y="907644"/>
                </a:moveTo>
                <a:lnTo>
                  <a:pt x="162952" y="0"/>
                </a:lnTo>
                <a:lnTo>
                  <a:pt x="413837" y="2894"/>
                </a:lnTo>
                <a:lnTo>
                  <a:pt x="2411538" y="907644"/>
                </a:lnTo>
                <a:lnTo>
                  <a:pt x="0" y="907644"/>
                </a:lnTo>
                <a:close/>
              </a:path>
            </a:pathLst>
          </a:custGeom>
          <a:solidFill>
            <a:srgbClr val="0078D4">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Freeform: Shape 51">
            <a:extLst>
              <a:ext uri="{FF2B5EF4-FFF2-40B4-BE49-F238E27FC236}">
                <a16:creationId xmlns:a16="http://schemas.microsoft.com/office/drawing/2014/main" id="{55B6A9E3-6977-413D-A24D-56F02D8757B3}"/>
              </a:ext>
              <a:ext uri="{C183D7F6-B498-43B3-948B-1728B52AA6E4}">
                <adec:decorative xmlns:adec="http://schemas.microsoft.com/office/drawing/2017/decorative" val="1"/>
              </a:ext>
            </a:extLst>
          </p:cNvPr>
          <p:cNvSpPr/>
          <p:nvPr/>
        </p:nvSpPr>
        <p:spPr bwMode="auto">
          <a:xfrm flipH="1">
            <a:off x="5953910" y="5538756"/>
            <a:ext cx="373390" cy="320049"/>
          </a:xfrm>
          <a:custGeom>
            <a:avLst/>
            <a:gdLst>
              <a:gd name="connsiteX0" fmla="*/ 194687 w 389369"/>
              <a:gd name="connsiteY0" fmla="*/ 311743 h 388302"/>
              <a:gd name="connsiteX1" fmla="*/ 176828 w 389369"/>
              <a:gd name="connsiteY1" fmla="*/ 330031 h 388302"/>
              <a:gd name="connsiteX2" fmla="*/ 194687 w 389369"/>
              <a:gd name="connsiteY2" fmla="*/ 348319 h 388302"/>
              <a:gd name="connsiteX3" fmla="*/ 212546 w 389369"/>
              <a:gd name="connsiteY3" fmla="*/ 330031 h 388302"/>
              <a:gd name="connsiteX4" fmla="*/ 194687 w 389369"/>
              <a:gd name="connsiteY4" fmla="*/ 311743 h 388302"/>
              <a:gd name="connsiteX5" fmla="*/ 176822 w 389369"/>
              <a:gd name="connsiteY5" fmla="*/ 128180 h 388302"/>
              <a:gd name="connsiteX6" fmla="*/ 183966 w 389369"/>
              <a:gd name="connsiteY6" fmla="*/ 273406 h 388302"/>
              <a:gd name="connsiteX7" fmla="*/ 205397 w 389369"/>
              <a:gd name="connsiteY7" fmla="*/ 273406 h 388302"/>
              <a:gd name="connsiteX8" fmla="*/ 212540 w 389369"/>
              <a:gd name="connsiteY8" fmla="*/ 128180 h 388302"/>
              <a:gd name="connsiteX9" fmla="*/ 194685 w 389369"/>
              <a:gd name="connsiteY9" fmla="*/ 0 h 388302"/>
              <a:gd name="connsiteX10" fmla="*/ 389369 w 389369"/>
              <a:gd name="connsiteY10" fmla="*/ 388302 h 388302"/>
              <a:gd name="connsiteX11" fmla="*/ 0 w 389369"/>
              <a:gd name="connsiteY11" fmla="*/ 388302 h 38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369" h="388302">
                <a:moveTo>
                  <a:pt x="194687" y="311743"/>
                </a:moveTo>
                <a:cubicBezTo>
                  <a:pt x="184824" y="311743"/>
                  <a:pt x="176828" y="319931"/>
                  <a:pt x="176828" y="330031"/>
                </a:cubicBezTo>
                <a:cubicBezTo>
                  <a:pt x="176828" y="340131"/>
                  <a:pt x="184824" y="348319"/>
                  <a:pt x="194687" y="348319"/>
                </a:cubicBezTo>
                <a:cubicBezTo>
                  <a:pt x="204550" y="348319"/>
                  <a:pt x="212546" y="340131"/>
                  <a:pt x="212546" y="330031"/>
                </a:cubicBezTo>
                <a:cubicBezTo>
                  <a:pt x="212546" y="319931"/>
                  <a:pt x="204550" y="311743"/>
                  <a:pt x="194687" y="311743"/>
                </a:cubicBezTo>
                <a:close/>
                <a:moveTo>
                  <a:pt x="176822" y="128180"/>
                </a:moveTo>
                <a:lnTo>
                  <a:pt x="183966" y="273406"/>
                </a:lnTo>
                <a:lnTo>
                  <a:pt x="205397" y="273406"/>
                </a:lnTo>
                <a:lnTo>
                  <a:pt x="212540" y="128180"/>
                </a:lnTo>
                <a:close/>
                <a:moveTo>
                  <a:pt x="194685" y="0"/>
                </a:moveTo>
                <a:lnTo>
                  <a:pt x="389369" y="388302"/>
                </a:lnTo>
                <a:lnTo>
                  <a:pt x="0" y="388302"/>
                </a:lnTo>
                <a:close/>
              </a:path>
            </a:pathLst>
          </a:custGeom>
          <a:solidFill>
            <a:srgbClr val="D7411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3" name="Freeform: Shape 52">
            <a:extLst>
              <a:ext uri="{FF2B5EF4-FFF2-40B4-BE49-F238E27FC236}">
                <a16:creationId xmlns:a16="http://schemas.microsoft.com/office/drawing/2014/main" id="{B8183F82-E5BD-4E15-86E7-EAEA92A16004}"/>
              </a:ext>
              <a:ext uri="{C183D7F6-B498-43B3-948B-1728B52AA6E4}">
                <adec:decorative xmlns:adec="http://schemas.microsoft.com/office/drawing/2017/decorative" val="1"/>
              </a:ext>
            </a:extLst>
          </p:cNvPr>
          <p:cNvSpPr/>
          <p:nvPr/>
        </p:nvSpPr>
        <p:spPr bwMode="auto">
          <a:xfrm flipH="1">
            <a:off x="5947183" y="1590325"/>
            <a:ext cx="373390" cy="320049"/>
          </a:xfrm>
          <a:custGeom>
            <a:avLst/>
            <a:gdLst>
              <a:gd name="connsiteX0" fmla="*/ 194687 w 389369"/>
              <a:gd name="connsiteY0" fmla="*/ 311743 h 388302"/>
              <a:gd name="connsiteX1" fmla="*/ 176828 w 389369"/>
              <a:gd name="connsiteY1" fmla="*/ 330031 h 388302"/>
              <a:gd name="connsiteX2" fmla="*/ 194687 w 389369"/>
              <a:gd name="connsiteY2" fmla="*/ 348319 h 388302"/>
              <a:gd name="connsiteX3" fmla="*/ 212546 w 389369"/>
              <a:gd name="connsiteY3" fmla="*/ 330031 h 388302"/>
              <a:gd name="connsiteX4" fmla="*/ 194687 w 389369"/>
              <a:gd name="connsiteY4" fmla="*/ 311743 h 388302"/>
              <a:gd name="connsiteX5" fmla="*/ 176822 w 389369"/>
              <a:gd name="connsiteY5" fmla="*/ 128180 h 388302"/>
              <a:gd name="connsiteX6" fmla="*/ 183966 w 389369"/>
              <a:gd name="connsiteY6" fmla="*/ 273406 h 388302"/>
              <a:gd name="connsiteX7" fmla="*/ 205397 w 389369"/>
              <a:gd name="connsiteY7" fmla="*/ 273406 h 388302"/>
              <a:gd name="connsiteX8" fmla="*/ 212540 w 389369"/>
              <a:gd name="connsiteY8" fmla="*/ 128180 h 388302"/>
              <a:gd name="connsiteX9" fmla="*/ 194685 w 389369"/>
              <a:gd name="connsiteY9" fmla="*/ 0 h 388302"/>
              <a:gd name="connsiteX10" fmla="*/ 389369 w 389369"/>
              <a:gd name="connsiteY10" fmla="*/ 388302 h 388302"/>
              <a:gd name="connsiteX11" fmla="*/ 0 w 389369"/>
              <a:gd name="connsiteY11" fmla="*/ 388302 h 38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369" h="388302">
                <a:moveTo>
                  <a:pt x="194687" y="311743"/>
                </a:moveTo>
                <a:cubicBezTo>
                  <a:pt x="184824" y="311743"/>
                  <a:pt x="176828" y="319931"/>
                  <a:pt x="176828" y="330031"/>
                </a:cubicBezTo>
                <a:cubicBezTo>
                  <a:pt x="176828" y="340131"/>
                  <a:pt x="184824" y="348319"/>
                  <a:pt x="194687" y="348319"/>
                </a:cubicBezTo>
                <a:cubicBezTo>
                  <a:pt x="204550" y="348319"/>
                  <a:pt x="212546" y="340131"/>
                  <a:pt x="212546" y="330031"/>
                </a:cubicBezTo>
                <a:cubicBezTo>
                  <a:pt x="212546" y="319931"/>
                  <a:pt x="204550" y="311743"/>
                  <a:pt x="194687" y="311743"/>
                </a:cubicBezTo>
                <a:close/>
                <a:moveTo>
                  <a:pt x="176822" y="128180"/>
                </a:moveTo>
                <a:lnTo>
                  <a:pt x="183966" y="273406"/>
                </a:lnTo>
                <a:lnTo>
                  <a:pt x="205397" y="273406"/>
                </a:lnTo>
                <a:lnTo>
                  <a:pt x="212540" y="128180"/>
                </a:lnTo>
                <a:close/>
                <a:moveTo>
                  <a:pt x="194685" y="0"/>
                </a:moveTo>
                <a:lnTo>
                  <a:pt x="389369" y="388302"/>
                </a:lnTo>
                <a:lnTo>
                  <a:pt x="0" y="388302"/>
                </a:lnTo>
                <a:close/>
              </a:path>
            </a:pathLst>
          </a:custGeom>
          <a:solidFill>
            <a:srgbClr val="D7411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24" name="Group 223">
            <a:extLst>
              <a:ext uri="{FF2B5EF4-FFF2-40B4-BE49-F238E27FC236}">
                <a16:creationId xmlns:a16="http://schemas.microsoft.com/office/drawing/2014/main" id="{1E731803-81BC-4E18-BDEA-2BD30F7E5ACE}"/>
              </a:ext>
              <a:ext uri="{C183D7F6-B498-43B3-948B-1728B52AA6E4}">
                <adec:decorative xmlns:adec="http://schemas.microsoft.com/office/drawing/2017/decorative" val="1"/>
              </a:ext>
            </a:extLst>
          </p:cNvPr>
          <p:cNvGrpSpPr/>
          <p:nvPr/>
        </p:nvGrpSpPr>
        <p:grpSpPr>
          <a:xfrm>
            <a:off x="3342275" y="2392017"/>
            <a:ext cx="5285019" cy="846691"/>
            <a:chOff x="3170825" y="2392017"/>
            <a:chExt cx="5285019" cy="846691"/>
          </a:xfrm>
        </p:grpSpPr>
        <p:cxnSp>
          <p:nvCxnSpPr>
            <p:cNvPr id="70" name="Straight Connector 69">
              <a:extLst>
                <a:ext uri="{FF2B5EF4-FFF2-40B4-BE49-F238E27FC236}">
                  <a16:creationId xmlns:a16="http://schemas.microsoft.com/office/drawing/2014/main" id="{40EA1A96-4772-401E-8873-2CB1196FB225}"/>
                </a:ext>
              </a:extLst>
            </p:cNvPr>
            <p:cNvCxnSpPr>
              <a:cxnSpLocks/>
            </p:cNvCxnSpPr>
            <p:nvPr/>
          </p:nvCxnSpPr>
          <p:spPr>
            <a:xfrm>
              <a:off x="4344881" y="2568049"/>
              <a:ext cx="907021"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5ED562CB-F618-4E27-BBAA-87846BF022E1}"/>
                </a:ext>
              </a:extLst>
            </p:cNvPr>
            <p:cNvSpPr txBox="1"/>
            <p:nvPr/>
          </p:nvSpPr>
          <p:spPr>
            <a:xfrm>
              <a:off x="5147278" y="2749663"/>
              <a:ext cx="758542"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Account</a:t>
              </a:r>
            </a:p>
          </p:txBody>
        </p:sp>
        <p:sp>
          <p:nvSpPr>
            <p:cNvPr id="100" name="TextBox 99">
              <a:extLst>
                <a:ext uri="{FF2B5EF4-FFF2-40B4-BE49-F238E27FC236}">
                  <a16:creationId xmlns:a16="http://schemas.microsoft.com/office/drawing/2014/main" id="{FF0F6E92-F5CE-4A62-BD61-47806B74FFF7}"/>
                </a:ext>
              </a:extLst>
            </p:cNvPr>
            <p:cNvSpPr txBox="1"/>
            <p:nvPr/>
          </p:nvSpPr>
          <p:spPr>
            <a:xfrm>
              <a:off x="3170825" y="2749663"/>
              <a:ext cx="1698798"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Devices/Workstations</a:t>
              </a:r>
            </a:p>
          </p:txBody>
        </p:sp>
        <p:sp>
          <p:nvSpPr>
            <p:cNvPr id="101" name="TextBox 100">
              <a:extLst>
                <a:ext uri="{FF2B5EF4-FFF2-40B4-BE49-F238E27FC236}">
                  <a16:creationId xmlns:a16="http://schemas.microsoft.com/office/drawing/2014/main" id="{05E053AD-19DF-4B9C-BE8A-184750B8212A}"/>
                </a:ext>
              </a:extLst>
            </p:cNvPr>
            <p:cNvSpPr txBox="1"/>
            <p:nvPr/>
          </p:nvSpPr>
          <p:spPr>
            <a:xfrm>
              <a:off x="6188270" y="2961709"/>
              <a:ext cx="119045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Intermediaries</a:t>
              </a:r>
            </a:p>
          </p:txBody>
        </p:sp>
        <p:sp>
          <p:nvSpPr>
            <p:cNvPr id="102" name="TextBox 101">
              <a:extLst>
                <a:ext uri="{FF2B5EF4-FFF2-40B4-BE49-F238E27FC236}">
                  <a16:creationId xmlns:a16="http://schemas.microsoft.com/office/drawing/2014/main" id="{D898F36B-1398-444C-B607-2B597DAC3FD8}"/>
                </a:ext>
              </a:extLst>
            </p:cNvPr>
            <p:cNvSpPr txBox="1"/>
            <p:nvPr/>
          </p:nvSpPr>
          <p:spPr>
            <a:xfrm>
              <a:off x="7651585" y="2749663"/>
              <a:ext cx="804259"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Interface</a:t>
              </a:r>
            </a:p>
          </p:txBody>
        </p:sp>
        <p:pic>
          <p:nvPicPr>
            <p:cNvPr id="38" name="Graphic 37">
              <a:extLst>
                <a:ext uri="{FF2B5EF4-FFF2-40B4-BE49-F238E27FC236}">
                  <a16:creationId xmlns:a16="http://schemas.microsoft.com/office/drawing/2014/main" id="{B6597019-3E24-4AB7-80B9-C750BB14C2D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792397" y="2392017"/>
              <a:ext cx="486194" cy="373994"/>
            </a:xfrm>
            <a:prstGeom prst="rect">
              <a:avLst/>
            </a:prstGeom>
          </p:spPr>
        </p:pic>
        <p:grpSp>
          <p:nvGrpSpPr>
            <p:cNvPr id="40" name="Group 39">
              <a:extLst>
                <a:ext uri="{FF2B5EF4-FFF2-40B4-BE49-F238E27FC236}">
                  <a16:creationId xmlns:a16="http://schemas.microsoft.com/office/drawing/2014/main" id="{23E32799-45D6-4F66-92D4-FEFADF216FC5}"/>
                </a:ext>
              </a:extLst>
            </p:cNvPr>
            <p:cNvGrpSpPr/>
            <p:nvPr/>
          </p:nvGrpSpPr>
          <p:grpSpPr>
            <a:xfrm>
              <a:off x="5277366" y="2425006"/>
              <a:ext cx="498367" cy="308017"/>
              <a:chOff x="4524585" y="2423461"/>
              <a:chExt cx="601881" cy="371994"/>
            </a:xfrm>
          </p:grpSpPr>
          <p:sp>
            <p:nvSpPr>
              <p:cNvPr id="39" name="Rectangle 38">
                <a:extLst>
                  <a:ext uri="{FF2B5EF4-FFF2-40B4-BE49-F238E27FC236}">
                    <a16:creationId xmlns:a16="http://schemas.microsoft.com/office/drawing/2014/main" id="{61458A96-F24D-4257-BD2C-55FE991CF30C}"/>
                  </a:ext>
                </a:extLst>
              </p:cNvPr>
              <p:cNvSpPr/>
              <p:nvPr/>
            </p:nvSpPr>
            <p:spPr bwMode="auto">
              <a:xfrm>
                <a:off x="4524585" y="2423461"/>
                <a:ext cx="601881" cy="371994"/>
              </a:xfrm>
              <a:prstGeom prst="rect">
                <a:avLst/>
              </a:prstGeom>
              <a:solidFill>
                <a:srgbClr val="243A5E"/>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126" name="Group 89">
                <a:extLst>
                  <a:ext uri="{FF2B5EF4-FFF2-40B4-BE49-F238E27FC236}">
                    <a16:creationId xmlns:a16="http://schemas.microsoft.com/office/drawing/2014/main" id="{CBCC8F53-A5F1-4EEA-BE35-B0C3E5BED265}"/>
                  </a:ext>
                </a:extLst>
              </p:cNvPr>
              <p:cNvGrpSpPr>
                <a:grpSpLocks noChangeAspect="1"/>
              </p:cNvGrpSpPr>
              <p:nvPr/>
            </p:nvGrpSpPr>
            <p:grpSpPr bwMode="auto">
              <a:xfrm>
                <a:off x="4584855" y="2488106"/>
                <a:ext cx="194899" cy="242704"/>
                <a:chOff x="1596" y="1479"/>
                <a:chExt cx="159" cy="198"/>
              </a:xfrm>
              <a:solidFill>
                <a:schemeClr val="bg1"/>
              </a:solidFill>
            </p:grpSpPr>
            <p:sp>
              <p:nvSpPr>
                <p:cNvPr id="128" name="Freeform 90">
                  <a:extLst>
                    <a:ext uri="{FF2B5EF4-FFF2-40B4-BE49-F238E27FC236}">
                      <a16:creationId xmlns:a16="http://schemas.microsoft.com/office/drawing/2014/main" id="{8DDFCD86-9F1B-4883-83F4-224E7F09C547}"/>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29" name="Freeform 91">
                  <a:extLst>
                    <a:ext uri="{FF2B5EF4-FFF2-40B4-BE49-F238E27FC236}">
                      <a16:creationId xmlns:a16="http://schemas.microsoft.com/office/drawing/2014/main" id="{72059E1D-7CF6-4EAB-88ED-ADEE11B92D75}"/>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130" name="Group 271">
                <a:extLst>
                  <a:ext uri="{FF2B5EF4-FFF2-40B4-BE49-F238E27FC236}">
                    <a16:creationId xmlns:a16="http://schemas.microsoft.com/office/drawing/2014/main" id="{4F24F734-15B5-40F7-9ACC-CB5F12F242C0}"/>
                  </a:ext>
                </a:extLst>
              </p:cNvPr>
              <p:cNvGrpSpPr>
                <a:grpSpLocks noChangeAspect="1"/>
              </p:cNvGrpSpPr>
              <p:nvPr/>
            </p:nvGrpSpPr>
            <p:grpSpPr bwMode="auto">
              <a:xfrm>
                <a:off x="4831448" y="2572669"/>
                <a:ext cx="219261" cy="73578"/>
                <a:chOff x="778" y="3414"/>
                <a:chExt cx="149" cy="50"/>
              </a:xfrm>
              <a:solidFill>
                <a:schemeClr val="bg1"/>
              </a:solidFill>
            </p:grpSpPr>
            <p:sp>
              <p:nvSpPr>
                <p:cNvPr id="133" name="Freeform 273">
                  <a:extLst>
                    <a:ext uri="{FF2B5EF4-FFF2-40B4-BE49-F238E27FC236}">
                      <a16:creationId xmlns:a16="http://schemas.microsoft.com/office/drawing/2014/main" id="{F5ECC222-73A9-4AD9-8D0F-B0953969923C}"/>
                    </a:ext>
                  </a:extLst>
                </p:cNvPr>
                <p:cNvSpPr>
                  <a:spLocks/>
                </p:cNvSpPr>
                <p:nvPr/>
              </p:nvSpPr>
              <p:spPr bwMode="auto">
                <a:xfrm>
                  <a:off x="778" y="3414"/>
                  <a:ext cx="149" cy="16"/>
                </a:xfrm>
                <a:custGeom>
                  <a:avLst/>
                  <a:gdLst>
                    <a:gd name="T0" fmla="*/ 0 w 240"/>
                    <a:gd name="T1" fmla="*/ 26 h 26"/>
                    <a:gd name="T2" fmla="*/ 0 w 240"/>
                    <a:gd name="T3" fmla="*/ 26 h 26"/>
                    <a:gd name="T4" fmla="*/ 240 w 240"/>
                    <a:gd name="T5" fmla="*/ 26 h 26"/>
                    <a:gd name="T6" fmla="*/ 240 w 240"/>
                    <a:gd name="T7" fmla="*/ 0 h 26"/>
                    <a:gd name="T8" fmla="*/ 0 w 240"/>
                    <a:gd name="T9" fmla="*/ 0 h 26"/>
                    <a:gd name="T10" fmla="*/ 0 w 240"/>
                    <a:gd name="T11" fmla="*/ 26 h 26"/>
                  </a:gdLst>
                  <a:ahLst/>
                  <a:cxnLst>
                    <a:cxn ang="0">
                      <a:pos x="T0" y="T1"/>
                    </a:cxn>
                    <a:cxn ang="0">
                      <a:pos x="T2" y="T3"/>
                    </a:cxn>
                    <a:cxn ang="0">
                      <a:pos x="T4" y="T5"/>
                    </a:cxn>
                    <a:cxn ang="0">
                      <a:pos x="T6" y="T7"/>
                    </a:cxn>
                    <a:cxn ang="0">
                      <a:pos x="T8" y="T9"/>
                    </a:cxn>
                    <a:cxn ang="0">
                      <a:pos x="T10" y="T11"/>
                    </a:cxn>
                  </a:cxnLst>
                  <a:rect l="0" t="0" r="r" b="b"/>
                  <a:pathLst>
                    <a:path w="240" h="26">
                      <a:moveTo>
                        <a:pt x="0" y="26"/>
                      </a:moveTo>
                      <a:lnTo>
                        <a:pt x="0" y="26"/>
                      </a:lnTo>
                      <a:lnTo>
                        <a:pt x="240" y="26"/>
                      </a:lnTo>
                      <a:lnTo>
                        <a:pt x="240" y="0"/>
                      </a:lnTo>
                      <a:lnTo>
                        <a:pt x="0" y="0"/>
                      </a:lnTo>
                      <a:lnTo>
                        <a:pt x="0" y="26"/>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35" name="Freeform 275">
                  <a:extLst>
                    <a:ext uri="{FF2B5EF4-FFF2-40B4-BE49-F238E27FC236}">
                      <a16:creationId xmlns:a16="http://schemas.microsoft.com/office/drawing/2014/main" id="{133BAB7A-030C-4C51-BF45-721F35EAFA90}"/>
                    </a:ext>
                  </a:extLst>
                </p:cNvPr>
                <p:cNvSpPr>
                  <a:spLocks/>
                </p:cNvSpPr>
                <p:nvPr/>
              </p:nvSpPr>
              <p:spPr bwMode="auto">
                <a:xfrm>
                  <a:off x="778" y="3447"/>
                  <a:ext cx="100" cy="17"/>
                </a:xfrm>
                <a:custGeom>
                  <a:avLst/>
                  <a:gdLst>
                    <a:gd name="T0" fmla="*/ 0 w 160"/>
                    <a:gd name="T1" fmla="*/ 27 h 27"/>
                    <a:gd name="T2" fmla="*/ 0 w 160"/>
                    <a:gd name="T3" fmla="*/ 27 h 27"/>
                    <a:gd name="T4" fmla="*/ 160 w 160"/>
                    <a:gd name="T5" fmla="*/ 27 h 27"/>
                    <a:gd name="T6" fmla="*/ 160 w 160"/>
                    <a:gd name="T7" fmla="*/ 0 h 27"/>
                    <a:gd name="T8" fmla="*/ 0 w 160"/>
                    <a:gd name="T9" fmla="*/ 0 h 27"/>
                    <a:gd name="T10" fmla="*/ 0 w 160"/>
                    <a:gd name="T11" fmla="*/ 27 h 27"/>
                  </a:gdLst>
                  <a:ahLst/>
                  <a:cxnLst>
                    <a:cxn ang="0">
                      <a:pos x="T0" y="T1"/>
                    </a:cxn>
                    <a:cxn ang="0">
                      <a:pos x="T2" y="T3"/>
                    </a:cxn>
                    <a:cxn ang="0">
                      <a:pos x="T4" y="T5"/>
                    </a:cxn>
                    <a:cxn ang="0">
                      <a:pos x="T6" y="T7"/>
                    </a:cxn>
                    <a:cxn ang="0">
                      <a:pos x="T8" y="T9"/>
                    </a:cxn>
                    <a:cxn ang="0">
                      <a:pos x="T10" y="T11"/>
                    </a:cxn>
                  </a:cxnLst>
                  <a:rect l="0" t="0" r="r" b="b"/>
                  <a:pathLst>
                    <a:path w="160" h="27">
                      <a:moveTo>
                        <a:pt x="0" y="27"/>
                      </a:moveTo>
                      <a:lnTo>
                        <a:pt x="0" y="27"/>
                      </a:lnTo>
                      <a:lnTo>
                        <a:pt x="160" y="27"/>
                      </a:lnTo>
                      <a:lnTo>
                        <a:pt x="160" y="0"/>
                      </a:lnTo>
                      <a:lnTo>
                        <a:pt x="0" y="0"/>
                      </a:lnTo>
                      <a:lnTo>
                        <a:pt x="0" y="27"/>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grpSp>
          <p:nvGrpSpPr>
            <p:cNvPr id="41" name="Group 40">
              <a:extLst>
                <a:ext uri="{FF2B5EF4-FFF2-40B4-BE49-F238E27FC236}">
                  <a16:creationId xmlns:a16="http://schemas.microsoft.com/office/drawing/2014/main" id="{88BF02CA-C5CE-46F7-B339-C2B5BFEF1D61}"/>
                </a:ext>
              </a:extLst>
            </p:cNvPr>
            <p:cNvGrpSpPr/>
            <p:nvPr/>
          </p:nvGrpSpPr>
          <p:grpSpPr>
            <a:xfrm>
              <a:off x="6576266" y="2626962"/>
              <a:ext cx="414462" cy="328196"/>
              <a:chOff x="6750025" y="2327160"/>
              <a:chExt cx="450383" cy="356642"/>
            </a:xfrm>
          </p:grpSpPr>
          <p:sp>
            <p:nvSpPr>
              <p:cNvPr id="146" name="Freeform: Shape 145">
                <a:extLst>
                  <a:ext uri="{FF2B5EF4-FFF2-40B4-BE49-F238E27FC236}">
                    <a16:creationId xmlns:a16="http://schemas.microsoft.com/office/drawing/2014/main" id="{8855BFF6-B191-4BFF-BD19-1023078D673F}"/>
                  </a:ext>
                </a:extLst>
              </p:cNvPr>
              <p:cNvSpPr/>
              <p:nvPr/>
            </p:nvSpPr>
            <p:spPr>
              <a:xfrm>
                <a:off x="6750025" y="2336634"/>
                <a:ext cx="450383" cy="347168"/>
              </a:xfrm>
              <a:custGeom>
                <a:avLst/>
                <a:gdLst>
                  <a:gd name="connsiteX0" fmla="*/ 2089 w 498751"/>
                  <a:gd name="connsiteY0" fmla="*/ 386127 h 384454"/>
                  <a:gd name="connsiteX1" fmla="*/ 500841 w 498751"/>
                  <a:gd name="connsiteY1" fmla="*/ 386127 h 384454"/>
                  <a:gd name="connsiteX2" fmla="*/ 500841 w 498751"/>
                  <a:gd name="connsiteY2" fmla="*/ 2089 h 384454"/>
                  <a:gd name="connsiteX3" fmla="*/ 2089 w 498751"/>
                  <a:gd name="connsiteY3" fmla="*/ 2089 h 384454"/>
                  <a:gd name="connsiteX4" fmla="*/ 2089 w 498751"/>
                  <a:gd name="connsiteY4" fmla="*/ 386127 h 38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384454">
                    <a:moveTo>
                      <a:pt x="2089" y="386127"/>
                    </a:moveTo>
                    <a:lnTo>
                      <a:pt x="500841" y="386127"/>
                    </a:lnTo>
                    <a:lnTo>
                      <a:pt x="500841" y="2089"/>
                    </a:lnTo>
                    <a:lnTo>
                      <a:pt x="2089" y="2089"/>
                    </a:lnTo>
                    <a:lnTo>
                      <a:pt x="2089" y="386127"/>
                    </a:lnTo>
                    <a:close/>
                  </a:path>
                </a:pathLst>
              </a:custGeom>
              <a:solidFill>
                <a:srgbClr val="243A5E"/>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 name="Freeform: Shape 148">
                <a:extLst>
                  <a:ext uri="{FF2B5EF4-FFF2-40B4-BE49-F238E27FC236}">
                    <a16:creationId xmlns:a16="http://schemas.microsoft.com/office/drawing/2014/main" id="{6BED2716-09F0-4A1F-9F40-B368F48DC299}"/>
                  </a:ext>
                </a:extLst>
              </p:cNvPr>
              <p:cNvSpPr/>
              <p:nvPr/>
            </p:nvSpPr>
            <p:spPr>
              <a:xfrm>
                <a:off x="6750025" y="2327160"/>
                <a:ext cx="450383" cy="46914"/>
              </a:xfrm>
              <a:custGeom>
                <a:avLst/>
                <a:gdLst>
                  <a:gd name="connsiteX0" fmla="*/ 2089 w 498751"/>
                  <a:gd name="connsiteY0" fmla="*/ 54064 h 51953"/>
                  <a:gd name="connsiteX1" fmla="*/ 500666 w 498751"/>
                  <a:gd name="connsiteY1" fmla="*/ 54064 h 51953"/>
                  <a:gd name="connsiteX2" fmla="*/ 500666 w 498751"/>
                  <a:gd name="connsiteY2" fmla="*/ 2089 h 51953"/>
                  <a:gd name="connsiteX3" fmla="*/ 2089 w 498751"/>
                  <a:gd name="connsiteY3" fmla="*/ 2089 h 51953"/>
                  <a:gd name="connsiteX4" fmla="*/ 2089 w 498751"/>
                  <a:gd name="connsiteY4" fmla="*/ 54064 h 51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51953">
                    <a:moveTo>
                      <a:pt x="2089" y="54064"/>
                    </a:moveTo>
                    <a:lnTo>
                      <a:pt x="500666" y="54064"/>
                    </a:lnTo>
                    <a:lnTo>
                      <a:pt x="500666" y="2089"/>
                    </a:lnTo>
                    <a:lnTo>
                      <a:pt x="2089" y="2089"/>
                    </a:lnTo>
                    <a:lnTo>
                      <a:pt x="2089" y="54064"/>
                    </a:lnTo>
                    <a:close/>
                  </a:path>
                </a:pathLst>
              </a:custGeom>
              <a:solidFill>
                <a:srgbClr val="243A5E"/>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0" name="Freeform: Shape 149">
                <a:extLst>
                  <a:ext uri="{FF2B5EF4-FFF2-40B4-BE49-F238E27FC236}">
                    <a16:creationId xmlns:a16="http://schemas.microsoft.com/office/drawing/2014/main" id="{68A39C32-1F6E-4809-BD6F-6C44340E29FA}"/>
                  </a:ext>
                </a:extLst>
              </p:cNvPr>
              <p:cNvSpPr/>
              <p:nvPr/>
            </p:nvSpPr>
            <p:spPr>
              <a:xfrm>
                <a:off x="6808733"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3" y="27464"/>
                      <a:pt x="27464" y="21784"/>
                      <a:pt x="27464" y="14776"/>
                    </a:cubicBezTo>
                    <a:cubicBezTo>
                      <a:pt x="27464" y="7769"/>
                      <a:pt x="21783"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 name="Freeform: Shape 150">
                <a:extLst>
                  <a:ext uri="{FF2B5EF4-FFF2-40B4-BE49-F238E27FC236}">
                    <a16:creationId xmlns:a16="http://schemas.microsoft.com/office/drawing/2014/main" id="{38D914F2-E09F-4741-8236-F6FA52AC2F87}"/>
                  </a:ext>
                </a:extLst>
              </p:cNvPr>
              <p:cNvSpPr/>
              <p:nvPr/>
            </p:nvSpPr>
            <p:spPr>
              <a:xfrm>
                <a:off x="6773176"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2" name="Freeform: Shape 151">
                <a:extLst>
                  <a:ext uri="{FF2B5EF4-FFF2-40B4-BE49-F238E27FC236}">
                    <a16:creationId xmlns:a16="http://schemas.microsoft.com/office/drawing/2014/main" id="{FC475087-6A44-4648-B72A-5E8BC5263C1E}"/>
                  </a:ext>
                </a:extLst>
              </p:cNvPr>
              <p:cNvSpPr/>
              <p:nvPr/>
            </p:nvSpPr>
            <p:spPr>
              <a:xfrm>
                <a:off x="6845078"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 name="Freeform: Shape 152">
                <a:extLst>
                  <a:ext uri="{FF2B5EF4-FFF2-40B4-BE49-F238E27FC236}">
                    <a16:creationId xmlns:a16="http://schemas.microsoft.com/office/drawing/2014/main" id="{7430F35F-9DE4-447B-9D09-078195705D6F}"/>
                  </a:ext>
                </a:extLst>
              </p:cNvPr>
              <p:cNvSpPr/>
              <p:nvPr/>
            </p:nvSpPr>
            <p:spPr>
              <a:xfrm>
                <a:off x="6798025" y="2421355"/>
                <a:ext cx="354383" cy="98521"/>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 name="Freeform: Shape 155">
                <a:extLst>
                  <a:ext uri="{FF2B5EF4-FFF2-40B4-BE49-F238E27FC236}">
                    <a16:creationId xmlns:a16="http://schemas.microsoft.com/office/drawing/2014/main" id="{2939F724-6394-4FEE-B913-4DF9DD05B90E}"/>
                  </a:ext>
                </a:extLst>
              </p:cNvPr>
              <p:cNvSpPr/>
              <p:nvPr/>
            </p:nvSpPr>
            <p:spPr>
              <a:xfrm>
                <a:off x="6798025" y="2539943"/>
                <a:ext cx="354383" cy="98521"/>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rgbClr val="FFFFFF"/>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6" name="Group 45">
              <a:extLst>
                <a:ext uri="{FF2B5EF4-FFF2-40B4-BE49-F238E27FC236}">
                  <a16:creationId xmlns:a16="http://schemas.microsoft.com/office/drawing/2014/main" id="{41E558B9-0757-43EF-9101-C299E784F4A6}"/>
                </a:ext>
              </a:extLst>
            </p:cNvPr>
            <p:cNvGrpSpPr/>
            <p:nvPr/>
          </p:nvGrpSpPr>
          <p:grpSpPr>
            <a:xfrm>
              <a:off x="7818630" y="2414916"/>
              <a:ext cx="414462" cy="328196"/>
              <a:chOff x="6660049" y="1655872"/>
              <a:chExt cx="1104052" cy="874260"/>
            </a:xfrm>
          </p:grpSpPr>
          <p:sp>
            <p:nvSpPr>
              <p:cNvPr id="161" name="Freeform: Shape 160">
                <a:extLst>
                  <a:ext uri="{FF2B5EF4-FFF2-40B4-BE49-F238E27FC236}">
                    <a16:creationId xmlns:a16="http://schemas.microsoft.com/office/drawing/2014/main" id="{605E0876-83C4-4243-A07B-2A9D46D4451A}"/>
                  </a:ext>
                </a:extLst>
              </p:cNvPr>
              <p:cNvSpPr/>
              <p:nvPr/>
            </p:nvSpPr>
            <p:spPr>
              <a:xfrm>
                <a:off x="6660049" y="1679098"/>
                <a:ext cx="1104052" cy="851034"/>
              </a:xfrm>
              <a:custGeom>
                <a:avLst/>
                <a:gdLst>
                  <a:gd name="connsiteX0" fmla="*/ 2089 w 498751"/>
                  <a:gd name="connsiteY0" fmla="*/ 386127 h 384454"/>
                  <a:gd name="connsiteX1" fmla="*/ 500841 w 498751"/>
                  <a:gd name="connsiteY1" fmla="*/ 386127 h 384454"/>
                  <a:gd name="connsiteX2" fmla="*/ 500841 w 498751"/>
                  <a:gd name="connsiteY2" fmla="*/ 2089 h 384454"/>
                  <a:gd name="connsiteX3" fmla="*/ 2089 w 498751"/>
                  <a:gd name="connsiteY3" fmla="*/ 2089 h 384454"/>
                  <a:gd name="connsiteX4" fmla="*/ 2089 w 498751"/>
                  <a:gd name="connsiteY4" fmla="*/ 386127 h 38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384454">
                    <a:moveTo>
                      <a:pt x="2089" y="386127"/>
                    </a:moveTo>
                    <a:lnTo>
                      <a:pt x="500841" y="386127"/>
                    </a:lnTo>
                    <a:lnTo>
                      <a:pt x="500841" y="2089"/>
                    </a:lnTo>
                    <a:lnTo>
                      <a:pt x="2089" y="2089"/>
                    </a:lnTo>
                    <a:lnTo>
                      <a:pt x="2089" y="386127"/>
                    </a:lnTo>
                    <a:close/>
                  </a:path>
                </a:pathLst>
              </a:custGeom>
              <a:solidFill>
                <a:schemeClr val="accent2"/>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2" name="Freeform: Shape 161">
                <a:extLst>
                  <a:ext uri="{FF2B5EF4-FFF2-40B4-BE49-F238E27FC236}">
                    <a16:creationId xmlns:a16="http://schemas.microsoft.com/office/drawing/2014/main" id="{7191162A-7DFC-42A1-8E6A-D7D642ED1710}"/>
                  </a:ext>
                </a:extLst>
              </p:cNvPr>
              <p:cNvSpPr/>
              <p:nvPr/>
            </p:nvSpPr>
            <p:spPr>
              <a:xfrm>
                <a:off x="6660049" y="1655872"/>
                <a:ext cx="1104052" cy="115002"/>
              </a:xfrm>
              <a:custGeom>
                <a:avLst/>
                <a:gdLst>
                  <a:gd name="connsiteX0" fmla="*/ 2089 w 498751"/>
                  <a:gd name="connsiteY0" fmla="*/ 54064 h 51953"/>
                  <a:gd name="connsiteX1" fmla="*/ 500666 w 498751"/>
                  <a:gd name="connsiteY1" fmla="*/ 54064 h 51953"/>
                  <a:gd name="connsiteX2" fmla="*/ 500666 w 498751"/>
                  <a:gd name="connsiteY2" fmla="*/ 2089 h 51953"/>
                  <a:gd name="connsiteX3" fmla="*/ 2089 w 498751"/>
                  <a:gd name="connsiteY3" fmla="*/ 2089 h 51953"/>
                  <a:gd name="connsiteX4" fmla="*/ 2089 w 498751"/>
                  <a:gd name="connsiteY4" fmla="*/ 54064 h 51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51953">
                    <a:moveTo>
                      <a:pt x="2089" y="54064"/>
                    </a:moveTo>
                    <a:lnTo>
                      <a:pt x="500666" y="54064"/>
                    </a:lnTo>
                    <a:lnTo>
                      <a:pt x="500666" y="2089"/>
                    </a:lnTo>
                    <a:lnTo>
                      <a:pt x="2089" y="2089"/>
                    </a:lnTo>
                    <a:lnTo>
                      <a:pt x="2089" y="54064"/>
                    </a:lnTo>
                    <a:close/>
                  </a:path>
                </a:pathLst>
              </a:custGeom>
              <a:solidFill>
                <a:schemeClr val="accent2"/>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 name="Freeform: Shape 162">
                <a:extLst>
                  <a:ext uri="{FF2B5EF4-FFF2-40B4-BE49-F238E27FC236}">
                    <a16:creationId xmlns:a16="http://schemas.microsoft.com/office/drawing/2014/main" id="{96852237-E46B-43FD-8370-AA43F6B362FC}"/>
                  </a:ext>
                </a:extLst>
              </p:cNvPr>
              <p:cNvSpPr/>
              <p:nvPr/>
            </p:nvSpPr>
            <p:spPr>
              <a:xfrm>
                <a:off x="6803965"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3" y="27464"/>
                      <a:pt x="27464" y="21784"/>
                      <a:pt x="27464" y="14776"/>
                    </a:cubicBezTo>
                    <a:cubicBezTo>
                      <a:pt x="27464" y="7769"/>
                      <a:pt x="21783"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5" name="Freeform: Shape 164">
                <a:extLst>
                  <a:ext uri="{FF2B5EF4-FFF2-40B4-BE49-F238E27FC236}">
                    <a16:creationId xmlns:a16="http://schemas.microsoft.com/office/drawing/2014/main" id="{C267718E-7D3C-4FD9-873B-4CE3EB648EF5}"/>
                  </a:ext>
                </a:extLst>
              </p:cNvPr>
              <p:cNvSpPr/>
              <p:nvPr/>
            </p:nvSpPr>
            <p:spPr>
              <a:xfrm>
                <a:off x="671679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 name="Freeform: Shape 165">
                <a:extLst>
                  <a:ext uri="{FF2B5EF4-FFF2-40B4-BE49-F238E27FC236}">
                    <a16:creationId xmlns:a16="http://schemas.microsoft.com/office/drawing/2014/main" id="{2477D288-9072-4594-AF14-50B4B9395227}"/>
                  </a:ext>
                </a:extLst>
              </p:cNvPr>
              <p:cNvSpPr/>
              <p:nvPr/>
            </p:nvSpPr>
            <p:spPr>
              <a:xfrm>
                <a:off x="689305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 name="Freeform: Shape 41">
                <a:extLst>
                  <a:ext uri="{FF2B5EF4-FFF2-40B4-BE49-F238E27FC236}">
                    <a16:creationId xmlns:a16="http://schemas.microsoft.com/office/drawing/2014/main" id="{E33DB03E-B322-44BE-B3C2-FAF2A9D606F2}"/>
                  </a:ext>
                </a:extLst>
              </p:cNvPr>
              <p:cNvSpPr/>
              <p:nvPr/>
            </p:nvSpPr>
            <p:spPr>
              <a:xfrm>
                <a:off x="6745551" y="1905644"/>
                <a:ext cx="375894" cy="51781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4" name="Freeform: Shape 43">
                <a:extLst>
                  <a:ext uri="{FF2B5EF4-FFF2-40B4-BE49-F238E27FC236}">
                    <a16:creationId xmlns:a16="http://schemas.microsoft.com/office/drawing/2014/main" id="{F8E50A09-9CCD-4CED-818E-FAFCC41D9554}"/>
                  </a:ext>
                </a:extLst>
              </p:cNvPr>
              <p:cNvSpPr/>
              <p:nvPr/>
            </p:nvSpPr>
            <p:spPr>
              <a:xfrm>
                <a:off x="7162467" y="1915636"/>
                <a:ext cx="375894"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 name="Freeform: Shape 44">
                <a:extLst>
                  <a:ext uri="{FF2B5EF4-FFF2-40B4-BE49-F238E27FC236}">
                    <a16:creationId xmlns:a16="http://schemas.microsoft.com/office/drawing/2014/main" id="{A8DA1AF1-4A47-4FA5-B811-5CAD5B35CEE5}"/>
                  </a:ext>
                </a:extLst>
              </p:cNvPr>
              <p:cNvSpPr/>
              <p:nvPr/>
            </p:nvSpPr>
            <p:spPr>
              <a:xfrm>
                <a:off x="7162467" y="2033865"/>
                <a:ext cx="299863"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cxnSp>
          <p:nvCxnSpPr>
            <p:cNvPr id="188" name="Straight Connector 187">
              <a:extLst>
                <a:ext uri="{FF2B5EF4-FFF2-40B4-BE49-F238E27FC236}">
                  <a16:creationId xmlns:a16="http://schemas.microsoft.com/office/drawing/2014/main" id="{286B316C-07C5-4889-9DD9-C19EBAC6A0C0}"/>
                </a:ext>
              </a:extLst>
            </p:cNvPr>
            <p:cNvCxnSpPr>
              <a:cxnSpLocks/>
            </p:cNvCxnSpPr>
            <p:nvPr/>
          </p:nvCxnSpPr>
          <p:spPr>
            <a:xfrm>
              <a:off x="5822510" y="2568049"/>
              <a:ext cx="1953461"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197FAEAB-A571-4F9B-BF6E-92079B5F226C}"/>
                </a:ext>
              </a:extLst>
            </p:cNvPr>
            <p:cNvCxnSpPr>
              <a:cxnSpLocks/>
            </p:cNvCxnSpPr>
            <p:nvPr/>
          </p:nvCxnSpPr>
          <p:spPr>
            <a:xfrm>
              <a:off x="3170825" y="2575307"/>
              <a:ext cx="558378"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7" name="Straight Connector 64">
              <a:extLst>
                <a:ext uri="{FF2B5EF4-FFF2-40B4-BE49-F238E27FC236}">
                  <a16:creationId xmlns:a16="http://schemas.microsoft.com/office/drawing/2014/main" id="{6532F3DA-62EC-40F7-AE24-594E86958FC9}"/>
                </a:ext>
              </a:extLst>
            </p:cNvPr>
            <p:cNvCxnSpPr>
              <a:cxnSpLocks/>
            </p:cNvCxnSpPr>
            <p:nvPr/>
          </p:nvCxnSpPr>
          <p:spPr>
            <a:xfrm flipV="1">
              <a:off x="7053363" y="2568049"/>
              <a:ext cx="457200" cy="228600"/>
            </a:xfrm>
            <a:prstGeom prst="bentConnector3">
              <a:avLst>
                <a:gd name="adj1" fmla="val 50000"/>
              </a:avLst>
            </a:prstGeom>
            <a:ln w="28575">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98" name="Straight Connector 76">
              <a:extLst>
                <a:ext uri="{FF2B5EF4-FFF2-40B4-BE49-F238E27FC236}">
                  <a16:creationId xmlns:a16="http://schemas.microsoft.com/office/drawing/2014/main" id="{F1A428AD-097E-478F-91D5-214D620AB4D0}"/>
                </a:ext>
              </a:extLst>
            </p:cNvPr>
            <p:cNvCxnSpPr>
              <a:cxnSpLocks/>
            </p:cNvCxnSpPr>
            <p:nvPr/>
          </p:nvCxnSpPr>
          <p:spPr>
            <a:xfrm>
              <a:off x="6096709" y="2568049"/>
              <a:ext cx="457200" cy="228600"/>
            </a:xfrm>
            <a:prstGeom prst="bentConnector3">
              <a:avLst>
                <a:gd name="adj1" fmla="val 44463"/>
              </a:avLst>
            </a:prstGeom>
            <a:ln w="28575">
              <a:solidFill>
                <a:schemeClr val="accent2"/>
              </a:solidFill>
              <a:prstDash val="sysDot"/>
            </a:ln>
          </p:spPr>
          <p:style>
            <a:lnRef idx="1">
              <a:schemeClr val="accent1"/>
            </a:lnRef>
            <a:fillRef idx="0">
              <a:schemeClr val="accent1"/>
            </a:fillRef>
            <a:effectRef idx="0">
              <a:schemeClr val="accent1"/>
            </a:effectRef>
            <a:fontRef idx="minor">
              <a:schemeClr val="tx1"/>
            </a:fontRef>
          </p:style>
        </p:cxnSp>
      </p:grpSp>
      <p:grpSp>
        <p:nvGrpSpPr>
          <p:cNvPr id="110" name="Group 109" descr="Attackers can gain privileged and user access through Devices/Workstations, accounts, Intermediaries and interfaces to reach business critical assets.&#10;">
            <a:extLst>
              <a:ext uri="{FF2B5EF4-FFF2-40B4-BE49-F238E27FC236}">
                <a16:creationId xmlns:a16="http://schemas.microsoft.com/office/drawing/2014/main" id="{7E09807D-2FD9-41DF-91D6-2F18CA8C6FA2}"/>
              </a:ext>
              <a:ext uri="{C183D7F6-B498-43B3-948B-1728B52AA6E4}">
                <adec:decorative xmlns:adec="http://schemas.microsoft.com/office/drawing/2017/decorative" val="0"/>
              </a:ext>
            </a:extLst>
          </p:cNvPr>
          <p:cNvGrpSpPr/>
          <p:nvPr/>
        </p:nvGrpSpPr>
        <p:grpSpPr>
          <a:xfrm>
            <a:off x="9601404" y="1995694"/>
            <a:ext cx="2153330" cy="3149490"/>
            <a:chOff x="9521394" y="1995694"/>
            <a:chExt cx="2153330" cy="3149490"/>
          </a:xfrm>
        </p:grpSpPr>
        <p:sp>
          <p:nvSpPr>
            <p:cNvPr id="79" name="Rectangle 78">
              <a:extLst>
                <a:ext uri="{FF2B5EF4-FFF2-40B4-BE49-F238E27FC236}">
                  <a16:creationId xmlns:a16="http://schemas.microsoft.com/office/drawing/2014/main" id="{00DF6D79-36FC-4422-8A33-ADF63814D3EB}"/>
                </a:ext>
              </a:extLst>
            </p:cNvPr>
            <p:cNvSpPr/>
            <p:nvPr/>
          </p:nvSpPr>
          <p:spPr>
            <a:xfrm>
              <a:off x="9521394" y="1995694"/>
              <a:ext cx="2153330" cy="3149490"/>
            </a:xfrm>
            <a:prstGeom prst="rect">
              <a:avLst/>
            </a:prstGeom>
            <a:solidFill>
              <a:schemeClr val="bg1"/>
            </a:solidFill>
            <a:ln>
              <a:noFill/>
            </a:ln>
            <a:effectLst>
              <a:outerShdw blurRad="190500" dist="50800" dir="270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0" name="Picture 89">
              <a:extLst>
                <a:ext uri="{FF2B5EF4-FFF2-40B4-BE49-F238E27FC236}">
                  <a16:creationId xmlns:a16="http://schemas.microsoft.com/office/drawing/2014/main" id="{DF23528C-2CB6-445F-972C-528D42E404E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96100" y="3474938"/>
              <a:ext cx="333813" cy="199566"/>
            </a:xfrm>
            <a:prstGeom prst="rect">
              <a:avLst/>
            </a:prstGeom>
          </p:spPr>
        </p:pic>
        <p:pic>
          <p:nvPicPr>
            <p:cNvPr id="92" name="Shape 458">
              <a:extLst>
                <a:ext uri="{FF2B5EF4-FFF2-40B4-BE49-F238E27FC236}">
                  <a16:creationId xmlns:a16="http://schemas.microsoft.com/office/drawing/2014/main" id="{E32DBAFC-F00A-4602-9CF7-FC7743384276}"/>
                </a:ext>
              </a:extLst>
            </p:cNvPr>
            <p:cNvPicPr preferRelativeResize="0"/>
            <p:nvPr/>
          </p:nvPicPr>
          <p:blipFill rotWithShape="1">
            <a:blip r:embed="rId10">
              <a:alphaModFix/>
            </a:blip>
            <a:srcRect r="85330"/>
            <a:stretch/>
          </p:blipFill>
          <p:spPr>
            <a:xfrm>
              <a:off x="10620928" y="3400036"/>
              <a:ext cx="340632" cy="296379"/>
            </a:xfrm>
            <a:prstGeom prst="rect">
              <a:avLst/>
            </a:prstGeom>
            <a:noFill/>
            <a:ln>
              <a:noFill/>
            </a:ln>
          </p:spPr>
        </p:pic>
        <p:pic>
          <p:nvPicPr>
            <p:cNvPr id="96" name="Picture 95">
              <a:extLst>
                <a:ext uri="{FF2B5EF4-FFF2-40B4-BE49-F238E27FC236}">
                  <a16:creationId xmlns:a16="http://schemas.microsoft.com/office/drawing/2014/main" id="{D867D7F7-88E5-4199-8AF1-C89427ECEEF2}"/>
                </a:ext>
              </a:extLst>
            </p:cNvPr>
            <p:cNvPicPr>
              <a:picLocks noChangeAspect="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9797730" y="3423014"/>
              <a:ext cx="377459" cy="281456"/>
            </a:xfrm>
            <a:prstGeom prst="rect">
              <a:avLst/>
            </a:prstGeom>
          </p:spPr>
        </p:pic>
        <p:sp>
          <p:nvSpPr>
            <p:cNvPr id="112" name="TextBox 111">
              <a:extLst>
                <a:ext uri="{FF2B5EF4-FFF2-40B4-BE49-F238E27FC236}">
                  <a16:creationId xmlns:a16="http://schemas.microsoft.com/office/drawing/2014/main" id="{B46AD4CF-D72B-40EC-B526-9DE020BD2141}"/>
                </a:ext>
              </a:extLst>
            </p:cNvPr>
            <p:cNvSpPr txBox="1"/>
            <p:nvPr/>
          </p:nvSpPr>
          <p:spPr>
            <a:xfrm>
              <a:off x="9897386" y="3708420"/>
              <a:ext cx="1401346" cy="246221"/>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1050" b="0" i="0" u="none" strike="noStrike" cap="none" spc="0" normalizeH="0" baseline="0">
                  <a:ln>
                    <a:noFill/>
                  </a:ln>
                  <a:gradFill>
                    <a:gsLst>
                      <a:gs pos="83000">
                        <a:srgbClr val="737373"/>
                      </a:gs>
                      <a:gs pos="100000">
                        <a:srgbClr val="737373"/>
                      </a:gs>
                    </a:gsLst>
                    <a:lin ang="5400000" scaled="1"/>
                  </a:gradFill>
                  <a:effectLst/>
                  <a:uLnTx/>
                  <a:uFillTx/>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panose="020B0702040204020203" pitchFamily="34" charset="0"/>
                  <a:ea typeface="+mn-ea"/>
                  <a:cs typeface="Segoe UI Semibold" panose="020B0702040204020203" pitchFamily="34" charset="0"/>
                </a:rPr>
                <a:t>Cloud Service Admin</a:t>
              </a:r>
            </a:p>
          </p:txBody>
        </p:sp>
        <p:pic>
          <p:nvPicPr>
            <p:cNvPr id="55" name="Picture 54">
              <a:extLst>
                <a:ext uri="{FF2B5EF4-FFF2-40B4-BE49-F238E27FC236}">
                  <a16:creationId xmlns:a16="http://schemas.microsoft.com/office/drawing/2014/main" id="{DE8B5D5D-287A-42BC-AF7F-B195E934906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990601" y="2857433"/>
              <a:ext cx="226640" cy="150030"/>
            </a:xfrm>
            <a:prstGeom prst="rect">
              <a:avLst/>
            </a:prstGeom>
          </p:spPr>
        </p:pic>
        <p:pic>
          <p:nvPicPr>
            <p:cNvPr id="59" name="Graphic 58">
              <a:extLst>
                <a:ext uri="{FF2B5EF4-FFF2-40B4-BE49-F238E27FC236}">
                  <a16:creationId xmlns:a16="http://schemas.microsoft.com/office/drawing/2014/main" id="{24A5F6CB-0105-4324-B513-F303565FBBA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9812758" y="2577836"/>
              <a:ext cx="257754" cy="257754"/>
            </a:xfrm>
            <a:prstGeom prst="rect">
              <a:avLst/>
            </a:prstGeom>
          </p:spPr>
        </p:pic>
        <p:pic>
          <p:nvPicPr>
            <p:cNvPr id="61" name="Picture 60">
              <a:extLst>
                <a:ext uri="{FF2B5EF4-FFF2-40B4-BE49-F238E27FC236}">
                  <a16:creationId xmlns:a16="http://schemas.microsoft.com/office/drawing/2014/main" id="{8C2783DA-CA5D-4BB6-8DD4-5F37470D0CB2}"/>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57421" y="2599153"/>
              <a:ext cx="181039" cy="181039"/>
            </a:xfrm>
            <a:prstGeom prst="rect">
              <a:avLst/>
            </a:prstGeom>
          </p:spPr>
        </p:pic>
        <p:pic>
          <p:nvPicPr>
            <p:cNvPr id="63" name="Picture 62" descr="A close up of a sign&#10;&#10;Description automatically generated">
              <a:extLst>
                <a:ext uri="{FF2B5EF4-FFF2-40B4-BE49-F238E27FC236}">
                  <a16:creationId xmlns:a16="http://schemas.microsoft.com/office/drawing/2014/main" id="{8CACB9D0-2FED-48DA-AAC5-051EE4DA5A0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98805" y="2870318"/>
              <a:ext cx="458322" cy="93186"/>
            </a:xfrm>
            <a:prstGeom prst="rect">
              <a:avLst/>
            </a:prstGeom>
          </p:spPr>
        </p:pic>
        <p:pic>
          <p:nvPicPr>
            <p:cNvPr id="74" name="Picture 73">
              <a:extLst>
                <a:ext uri="{FF2B5EF4-FFF2-40B4-BE49-F238E27FC236}">
                  <a16:creationId xmlns:a16="http://schemas.microsoft.com/office/drawing/2014/main" id="{23F6A0B9-BE82-496A-A747-3BDDC5CA172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836606" y="2861133"/>
              <a:ext cx="280590" cy="94699"/>
            </a:xfrm>
            <a:prstGeom prst="rect">
              <a:avLst/>
            </a:prstGeom>
          </p:spPr>
        </p:pic>
        <p:pic>
          <p:nvPicPr>
            <p:cNvPr id="75" name="Picture 2">
              <a:extLst>
                <a:ext uri="{FF2B5EF4-FFF2-40B4-BE49-F238E27FC236}">
                  <a16:creationId xmlns:a16="http://schemas.microsoft.com/office/drawing/2014/main" id="{5A93699D-B574-40DE-AC9B-67B4B625397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431379" y="2627011"/>
              <a:ext cx="651495" cy="132506"/>
            </a:xfrm>
            <a:prstGeom prst="rect">
              <a:avLst/>
            </a:prstGeom>
            <a:noFill/>
            <a:extLst>
              <a:ext uri="{909E8E84-426E-40DD-AFC4-6F175D3DCCD1}">
                <a14:hiddenFill xmlns:a14="http://schemas.microsoft.com/office/drawing/2010/main">
                  <a:solidFill>
                    <a:srgbClr val="FFFFFF"/>
                  </a:solidFill>
                </a14:hiddenFill>
              </a:ext>
            </a:extLst>
          </p:spPr>
        </p:pic>
        <p:sp>
          <p:nvSpPr>
            <p:cNvPr id="106" name="TextBox 105">
              <a:extLst>
                <a:ext uri="{FF2B5EF4-FFF2-40B4-BE49-F238E27FC236}">
                  <a16:creationId xmlns:a16="http://schemas.microsoft.com/office/drawing/2014/main" id="{D33E7D1B-00F6-4559-8B3E-284F46913A00}"/>
                </a:ext>
              </a:extLst>
            </p:cNvPr>
            <p:cNvSpPr txBox="1"/>
            <p:nvPr/>
          </p:nvSpPr>
          <p:spPr>
            <a:xfrm>
              <a:off x="10025627" y="3027031"/>
              <a:ext cx="1144865" cy="246221"/>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1050" b="0" i="0" u="none" strike="noStrike" cap="none" spc="0" normalizeH="0" baseline="0">
                  <a:ln>
                    <a:noFill/>
                  </a:ln>
                  <a:gradFill>
                    <a:gsLst>
                      <a:gs pos="83000">
                        <a:srgbClr val="737373"/>
                      </a:gs>
                      <a:gs pos="100000">
                        <a:srgbClr val="737373"/>
                      </a:gs>
                    </a:gsLst>
                    <a:lin ang="5400000" scaled="1"/>
                  </a:gradFill>
                  <a:effectLst/>
                  <a:uLnTx/>
                  <a:uFillTx/>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panose="020B0702040204020203" pitchFamily="34" charset="0"/>
                  <a:ea typeface="+mn-ea"/>
                  <a:cs typeface="Segoe UI Semibold" panose="020B0702040204020203" pitchFamily="34" charset="0"/>
                </a:rPr>
                <a:t>Identity Systems</a:t>
              </a:r>
            </a:p>
          </p:txBody>
        </p:sp>
        <p:grpSp>
          <p:nvGrpSpPr>
            <p:cNvPr id="122" name="Group 121">
              <a:extLst>
                <a:ext uri="{FF2B5EF4-FFF2-40B4-BE49-F238E27FC236}">
                  <a16:creationId xmlns:a16="http://schemas.microsoft.com/office/drawing/2014/main" id="{6610FD6D-4C0B-4176-9372-8EAB773C38CE}"/>
                </a:ext>
              </a:extLst>
            </p:cNvPr>
            <p:cNvGrpSpPr/>
            <p:nvPr/>
          </p:nvGrpSpPr>
          <p:grpSpPr>
            <a:xfrm>
              <a:off x="11180126" y="2800057"/>
              <a:ext cx="146583" cy="35533"/>
              <a:chOff x="11292252" y="2698464"/>
              <a:chExt cx="278451" cy="67498"/>
            </a:xfrm>
          </p:grpSpPr>
          <p:sp>
            <p:nvSpPr>
              <p:cNvPr id="114" name="Oval 113">
                <a:extLst>
                  <a:ext uri="{FF2B5EF4-FFF2-40B4-BE49-F238E27FC236}">
                    <a16:creationId xmlns:a16="http://schemas.microsoft.com/office/drawing/2014/main" id="{D3BBC0F5-4020-4B06-83E1-D811C483F297}"/>
                  </a:ext>
                </a:extLst>
              </p:cNvPr>
              <p:cNvSpPr/>
              <p:nvPr/>
            </p:nvSpPr>
            <p:spPr bwMode="auto">
              <a:xfrm flipV="1">
                <a:off x="11292252"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Oval 115">
                <a:extLst>
                  <a:ext uri="{FF2B5EF4-FFF2-40B4-BE49-F238E27FC236}">
                    <a16:creationId xmlns:a16="http://schemas.microsoft.com/office/drawing/2014/main" id="{3085DCD0-B9A1-4197-926F-E6F2E1E5B5F3}"/>
                  </a:ext>
                </a:extLst>
              </p:cNvPr>
              <p:cNvSpPr/>
              <p:nvPr/>
            </p:nvSpPr>
            <p:spPr bwMode="auto">
              <a:xfrm flipV="1">
                <a:off x="11397746"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 name="Oval 117">
                <a:extLst>
                  <a:ext uri="{FF2B5EF4-FFF2-40B4-BE49-F238E27FC236}">
                    <a16:creationId xmlns:a16="http://schemas.microsoft.com/office/drawing/2014/main" id="{58FF5492-B959-491E-B94A-CB076D144A51}"/>
                  </a:ext>
                </a:extLst>
              </p:cNvPr>
              <p:cNvSpPr/>
              <p:nvPr/>
            </p:nvSpPr>
            <p:spPr bwMode="auto">
              <a:xfrm flipV="1">
                <a:off x="11503223" y="2698464"/>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13" name="TextBox 112">
              <a:extLst>
                <a:ext uri="{FF2B5EF4-FFF2-40B4-BE49-F238E27FC236}">
                  <a16:creationId xmlns:a16="http://schemas.microsoft.com/office/drawing/2014/main" id="{354752B1-1AD6-4CB3-8AD2-D17A23C2E206}"/>
                </a:ext>
              </a:extLst>
            </p:cNvPr>
            <p:cNvSpPr txBox="1"/>
            <p:nvPr/>
          </p:nvSpPr>
          <p:spPr>
            <a:xfrm>
              <a:off x="9784375" y="4630875"/>
              <a:ext cx="1627369" cy="246221"/>
            </a:xfrm>
            <a:prstGeom prst="rect">
              <a:avLst/>
            </a:prstGeom>
            <a:noFill/>
          </p:spPr>
          <p:txBody>
            <a:bodyPr wrap="none" rtlCol="0">
              <a:spAutoFit/>
            </a:bodyPr>
            <a:lstStyle>
              <a:defPPr>
                <a:defRPr lang="en-US"/>
              </a:defPPr>
              <a:lvl1pPr algn="ctr">
                <a:defRPr sz="900">
                  <a:solidFill>
                    <a:schemeClr val="bg1">
                      <a:lumMod val="50000"/>
                    </a:schemeClr>
                  </a:solidFill>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panose="020B0702040204020203" pitchFamily="34" charset="0"/>
                  <a:ea typeface="+mn-ea"/>
                  <a:cs typeface="Segoe UI Semibold" panose="020B0702040204020203" pitchFamily="34" charset="0"/>
                </a:rPr>
                <a:t>Business Critical Systems</a:t>
              </a:r>
            </a:p>
          </p:txBody>
        </p:sp>
        <p:pic>
          <p:nvPicPr>
            <p:cNvPr id="33" name="Graphic 32">
              <a:extLst>
                <a:ext uri="{FF2B5EF4-FFF2-40B4-BE49-F238E27FC236}">
                  <a16:creationId xmlns:a16="http://schemas.microsoft.com/office/drawing/2014/main" id="{09FC7FE1-A90F-494F-9402-CC81B7DA3FBE}"/>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10704619" y="4250253"/>
              <a:ext cx="544772" cy="125791"/>
            </a:xfrm>
            <a:prstGeom prst="rect">
              <a:avLst/>
            </a:prstGeom>
          </p:spPr>
        </p:pic>
        <p:pic>
          <p:nvPicPr>
            <p:cNvPr id="34" name="Picture 33" descr="A screen shot of a building&#10;&#10;Description automatically generated">
              <a:extLst>
                <a:ext uri="{FF2B5EF4-FFF2-40B4-BE49-F238E27FC236}">
                  <a16:creationId xmlns:a16="http://schemas.microsoft.com/office/drawing/2014/main" id="{B236F582-F63D-40CE-9255-261453499B94}"/>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0332952" y="4253064"/>
              <a:ext cx="301993" cy="120169"/>
            </a:xfrm>
            <a:prstGeom prst="rect">
              <a:avLst/>
            </a:prstGeom>
          </p:spPr>
        </p:pic>
        <p:pic>
          <p:nvPicPr>
            <p:cNvPr id="35" name="Picture 34" descr="Icon&#10;&#10;Description automatically generated">
              <a:extLst>
                <a:ext uri="{FF2B5EF4-FFF2-40B4-BE49-F238E27FC236}">
                  <a16:creationId xmlns:a16="http://schemas.microsoft.com/office/drawing/2014/main" id="{5B2A3276-FDAC-451B-B89E-D1A17EED12EF}"/>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0985695" y="4423146"/>
              <a:ext cx="163339" cy="163339"/>
            </a:xfrm>
            <a:prstGeom prst="rect">
              <a:avLst/>
            </a:prstGeom>
          </p:spPr>
        </p:pic>
        <p:pic>
          <p:nvPicPr>
            <p:cNvPr id="36" name="Picture 35" descr="A picture containing drawing&#10;&#10;Description automatically generated">
              <a:extLst>
                <a:ext uri="{FF2B5EF4-FFF2-40B4-BE49-F238E27FC236}">
                  <a16:creationId xmlns:a16="http://schemas.microsoft.com/office/drawing/2014/main" id="{F15CBB7C-8EE6-4A98-9100-D0257AE22D6F}"/>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10356804" y="4453543"/>
              <a:ext cx="580145" cy="102545"/>
            </a:xfrm>
            <a:prstGeom prst="rect">
              <a:avLst/>
            </a:prstGeom>
          </p:spPr>
        </p:pic>
        <p:sp>
          <p:nvSpPr>
            <p:cNvPr id="8" name="TextBox 7">
              <a:extLst>
                <a:ext uri="{FF2B5EF4-FFF2-40B4-BE49-F238E27FC236}">
                  <a16:creationId xmlns:a16="http://schemas.microsoft.com/office/drawing/2014/main" id="{BD1B9DB0-E2D6-49D8-8539-8073987FDFA8}"/>
                </a:ext>
              </a:extLst>
            </p:cNvPr>
            <p:cNvSpPr txBox="1"/>
            <p:nvPr/>
          </p:nvSpPr>
          <p:spPr>
            <a:xfrm>
              <a:off x="9567750" y="2048146"/>
              <a:ext cx="2056973" cy="44627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Business Critical Assets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a:ln>
                    <a:noFill/>
                  </a:ln>
                  <a:gradFill>
                    <a:gsLst>
                      <a:gs pos="8300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Across On-Premises, Cloud, OT, &amp; IoT</a:t>
              </a:r>
            </a:p>
          </p:txBody>
        </p:sp>
        <p:pic>
          <p:nvPicPr>
            <p:cNvPr id="68" name="Graphic 67">
              <a:extLst>
                <a:ext uri="{FF2B5EF4-FFF2-40B4-BE49-F238E27FC236}">
                  <a16:creationId xmlns:a16="http://schemas.microsoft.com/office/drawing/2014/main" id="{3D049942-6BB2-406A-A5E1-0FFC5C959E5E}"/>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0035126" y="4288623"/>
              <a:ext cx="155035" cy="114962"/>
            </a:xfrm>
            <a:prstGeom prst="rect">
              <a:avLst/>
            </a:prstGeom>
          </p:spPr>
        </p:pic>
        <p:grpSp>
          <p:nvGrpSpPr>
            <p:cNvPr id="199" name="Group 198">
              <a:extLst>
                <a:ext uri="{FF2B5EF4-FFF2-40B4-BE49-F238E27FC236}">
                  <a16:creationId xmlns:a16="http://schemas.microsoft.com/office/drawing/2014/main" id="{DF4894D2-30F8-46EB-9B28-A7FA531B0ED7}"/>
                </a:ext>
              </a:extLst>
            </p:cNvPr>
            <p:cNvGrpSpPr/>
            <p:nvPr/>
          </p:nvGrpSpPr>
          <p:grpSpPr>
            <a:xfrm>
              <a:off x="11008883" y="3532839"/>
              <a:ext cx="146583" cy="35533"/>
              <a:chOff x="11292252" y="2698464"/>
              <a:chExt cx="278451" cy="67498"/>
            </a:xfrm>
          </p:grpSpPr>
          <p:sp>
            <p:nvSpPr>
              <p:cNvPr id="200" name="Oval 199">
                <a:extLst>
                  <a:ext uri="{FF2B5EF4-FFF2-40B4-BE49-F238E27FC236}">
                    <a16:creationId xmlns:a16="http://schemas.microsoft.com/office/drawing/2014/main" id="{722549B7-2F59-49B1-A3C3-21913D2E4148}"/>
                  </a:ext>
                </a:extLst>
              </p:cNvPr>
              <p:cNvSpPr/>
              <p:nvPr/>
            </p:nvSpPr>
            <p:spPr bwMode="auto">
              <a:xfrm flipV="1">
                <a:off x="11292252"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1" name="Oval 200">
                <a:extLst>
                  <a:ext uri="{FF2B5EF4-FFF2-40B4-BE49-F238E27FC236}">
                    <a16:creationId xmlns:a16="http://schemas.microsoft.com/office/drawing/2014/main" id="{19FC282A-DC6E-413A-892B-06C76E0593F3}"/>
                  </a:ext>
                </a:extLst>
              </p:cNvPr>
              <p:cNvSpPr/>
              <p:nvPr/>
            </p:nvSpPr>
            <p:spPr bwMode="auto">
              <a:xfrm flipV="1">
                <a:off x="11397746"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2" name="Oval 201">
                <a:extLst>
                  <a:ext uri="{FF2B5EF4-FFF2-40B4-BE49-F238E27FC236}">
                    <a16:creationId xmlns:a16="http://schemas.microsoft.com/office/drawing/2014/main" id="{34D2E4B7-9811-4D66-B0D5-67F456192004}"/>
                  </a:ext>
                </a:extLst>
              </p:cNvPr>
              <p:cNvSpPr/>
              <p:nvPr/>
            </p:nvSpPr>
            <p:spPr bwMode="auto">
              <a:xfrm flipV="1">
                <a:off x="11503223" y="2698464"/>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03" name="Group 202">
              <a:extLst>
                <a:ext uri="{FF2B5EF4-FFF2-40B4-BE49-F238E27FC236}">
                  <a16:creationId xmlns:a16="http://schemas.microsoft.com/office/drawing/2014/main" id="{7FFE54F1-61AA-405C-B4C6-0B2CE7556F95}"/>
                </a:ext>
              </a:extLst>
            </p:cNvPr>
            <p:cNvGrpSpPr/>
            <p:nvPr/>
          </p:nvGrpSpPr>
          <p:grpSpPr>
            <a:xfrm>
              <a:off x="11253417" y="4487049"/>
              <a:ext cx="146583" cy="35533"/>
              <a:chOff x="11292252" y="2698464"/>
              <a:chExt cx="278451" cy="67498"/>
            </a:xfrm>
          </p:grpSpPr>
          <p:sp>
            <p:nvSpPr>
              <p:cNvPr id="204" name="Oval 203">
                <a:extLst>
                  <a:ext uri="{FF2B5EF4-FFF2-40B4-BE49-F238E27FC236}">
                    <a16:creationId xmlns:a16="http://schemas.microsoft.com/office/drawing/2014/main" id="{3A9303DF-7EB1-4A72-B432-E4F84E4457E5}"/>
                  </a:ext>
                </a:extLst>
              </p:cNvPr>
              <p:cNvSpPr/>
              <p:nvPr/>
            </p:nvSpPr>
            <p:spPr bwMode="auto">
              <a:xfrm flipV="1">
                <a:off x="11292252"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5" name="Oval 204">
                <a:extLst>
                  <a:ext uri="{FF2B5EF4-FFF2-40B4-BE49-F238E27FC236}">
                    <a16:creationId xmlns:a16="http://schemas.microsoft.com/office/drawing/2014/main" id="{C47BA235-8021-4A9F-84AD-48403BEA15E8}"/>
                  </a:ext>
                </a:extLst>
              </p:cNvPr>
              <p:cNvSpPr/>
              <p:nvPr/>
            </p:nvSpPr>
            <p:spPr bwMode="auto">
              <a:xfrm flipV="1">
                <a:off x="11397746"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6" name="Oval 205">
                <a:extLst>
                  <a:ext uri="{FF2B5EF4-FFF2-40B4-BE49-F238E27FC236}">
                    <a16:creationId xmlns:a16="http://schemas.microsoft.com/office/drawing/2014/main" id="{C9974882-4E04-4C16-9E16-5630E8D4F5C9}"/>
                  </a:ext>
                </a:extLst>
              </p:cNvPr>
              <p:cNvSpPr/>
              <p:nvPr/>
            </p:nvSpPr>
            <p:spPr bwMode="auto">
              <a:xfrm flipV="1">
                <a:off x="11503223" y="2698464"/>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07" name="Group 206">
              <a:extLst>
                <a:ext uri="{FF2B5EF4-FFF2-40B4-BE49-F238E27FC236}">
                  <a16:creationId xmlns:a16="http://schemas.microsoft.com/office/drawing/2014/main" id="{D7781903-4CFF-49F3-86B7-750FA8371C30}"/>
                </a:ext>
              </a:extLst>
            </p:cNvPr>
            <p:cNvGrpSpPr/>
            <p:nvPr/>
          </p:nvGrpSpPr>
          <p:grpSpPr>
            <a:xfrm>
              <a:off x="9938185" y="4442477"/>
              <a:ext cx="129498" cy="102545"/>
              <a:chOff x="6660049" y="1655872"/>
              <a:chExt cx="1104052" cy="874260"/>
            </a:xfrm>
          </p:grpSpPr>
          <p:sp>
            <p:nvSpPr>
              <p:cNvPr id="208" name="Freeform: Shape 207">
                <a:extLst>
                  <a:ext uri="{FF2B5EF4-FFF2-40B4-BE49-F238E27FC236}">
                    <a16:creationId xmlns:a16="http://schemas.microsoft.com/office/drawing/2014/main" id="{135E6FED-21CF-4766-9BBC-E15DF24581A7}"/>
                  </a:ext>
                </a:extLst>
              </p:cNvPr>
              <p:cNvSpPr/>
              <p:nvPr/>
            </p:nvSpPr>
            <p:spPr>
              <a:xfrm>
                <a:off x="6660049" y="1679098"/>
                <a:ext cx="1104052" cy="851034"/>
              </a:xfrm>
              <a:custGeom>
                <a:avLst/>
                <a:gdLst>
                  <a:gd name="connsiteX0" fmla="*/ 2089 w 498751"/>
                  <a:gd name="connsiteY0" fmla="*/ 386127 h 384454"/>
                  <a:gd name="connsiteX1" fmla="*/ 500841 w 498751"/>
                  <a:gd name="connsiteY1" fmla="*/ 386127 h 384454"/>
                  <a:gd name="connsiteX2" fmla="*/ 500841 w 498751"/>
                  <a:gd name="connsiteY2" fmla="*/ 2089 h 384454"/>
                  <a:gd name="connsiteX3" fmla="*/ 2089 w 498751"/>
                  <a:gd name="connsiteY3" fmla="*/ 2089 h 384454"/>
                  <a:gd name="connsiteX4" fmla="*/ 2089 w 498751"/>
                  <a:gd name="connsiteY4" fmla="*/ 386127 h 38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384454">
                    <a:moveTo>
                      <a:pt x="2089" y="386127"/>
                    </a:moveTo>
                    <a:lnTo>
                      <a:pt x="500841" y="386127"/>
                    </a:lnTo>
                    <a:lnTo>
                      <a:pt x="500841" y="2089"/>
                    </a:lnTo>
                    <a:lnTo>
                      <a:pt x="2089" y="2089"/>
                    </a:lnTo>
                    <a:lnTo>
                      <a:pt x="2089" y="386127"/>
                    </a:lnTo>
                    <a:close/>
                  </a:path>
                </a:pathLst>
              </a:custGeom>
              <a:solidFill>
                <a:schemeClr val="accent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09" name="Freeform: Shape 208">
                <a:extLst>
                  <a:ext uri="{FF2B5EF4-FFF2-40B4-BE49-F238E27FC236}">
                    <a16:creationId xmlns:a16="http://schemas.microsoft.com/office/drawing/2014/main" id="{383D7055-D445-419F-94D9-B06F68654557}"/>
                  </a:ext>
                </a:extLst>
              </p:cNvPr>
              <p:cNvSpPr/>
              <p:nvPr/>
            </p:nvSpPr>
            <p:spPr>
              <a:xfrm>
                <a:off x="6660049" y="1655872"/>
                <a:ext cx="1104052" cy="115002"/>
              </a:xfrm>
              <a:custGeom>
                <a:avLst/>
                <a:gdLst>
                  <a:gd name="connsiteX0" fmla="*/ 2089 w 498751"/>
                  <a:gd name="connsiteY0" fmla="*/ 54064 h 51953"/>
                  <a:gd name="connsiteX1" fmla="*/ 500666 w 498751"/>
                  <a:gd name="connsiteY1" fmla="*/ 54064 h 51953"/>
                  <a:gd name="connsiteX2" fmla="*/ 500666 w 498751"/>
                  <a:gd name="connsiteY2" fmla="*/ 2089 h 51953"/>
                  <a:gd name="connsiteX3" fmla="*/ 2089 w 498751"/>
                  <a:gd name="connsiteY3" fmla="*/ 2089 h 51953"/>
                  <a:gd name="connsiteX4" fmla="*/ 2089 w 498751"/>
                  <a:gd name="connsiteY4" fmla="*/ 54064 h 51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51953">
                    <a:moveTo>
                      <a:pt x="2089" y="54064"/>
                    </a:moveTo>
                    <a:lnTo>
                      <a:pt x="500666" y="54064"/>
                    </a:lnTo>
                    <a:lnTo>
                      <a:pt x="500666" y="2089"/>
                    </a:lnTo>
                    <a:lnTo>
                      <a:pt x="2089" y="2089"/>
                    </a:lnTo>
                    <a:lnTo>
                      <a:pt x="2089" y="54064"/>
                    </a:lnTo>
                    <a:close/>
                  </a:path>
                </a:pathLst>
              </a:custGeom>
              <a:solidFill>
                <a:schemeClr val="accent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0" name="Freeform: Shape 209">
                <a:extLst>
                  <a:ext uri="{FF2B5EF4-FFF2-40B4-BE49-F238E27FC236}">
                    <a16:creationId xmlns:a16="http://schemas.microsoft.com/office/drawing/2014/main" id="{0A1EDE0A-A9C9-469A-A222-B1A5AC84B9B9}"/>
                  </a:ext>
                </a:extLst>
              </p:cNvPr>
              <p:cNvSpPr/>
              <p:nvPr/>
            </p:nvSpPr>
            <p:spPr>
              <a:xfrm>
                <a:off x="6803965"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3" y="27464"/>
                      <a:pt x="27464" y="21784"/>
                      <a:pt x="27464" y="14776"/>
                    </a:cubicBezTo>
                    <a:cubicBezTo>
                      <a:pt x="27464" y="7769"/>
                      <a:pt x="21783"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1" name="Freeform: Shape 210">
                <a:extLst>
                  <a:ext uri="{FF2B5EF4-FFF2-40B4-BE49-F238E27FC236}">
                    <a16:creationId xmlns:a16="http://schemas.microsoft.com/office/drawing/2014/main" id="{B255CDAB-643F-488D-A160-7B301D184953}"/>
                  </a:ext>
                </a:extLst>
              </p:cNvPr>
              <p:cNvSpPr/>
              <p:nvPr/>
            </p:nvSpPr>
            <p:spPr>
              <a:xfrm>
                <a:off x="671679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2" name="Freeform: Shape 211">
                <a:extLst>
                  <a:ext uri="{FF2B5EF4-FFF2-40B4-BE49-F238E27FC236}">
                    <a16:creationId xmlns:a16="http://schemas.microsoft.com/office/drawing/2014/main" id="{023B8009-68E2-41B4-9CA4-4134A7D820E4}"/>
                  </a:ext>
                </a:extLst>
              </p:cNvPr>
              <p:cNvSpPr/>
              <p:nvPr/>
            </p:nvSpPr>
            <p:spPr>
              <a:xfrm>
                <a:off x="689305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3" name="Freeform: Shape 212">
                <a:extLst>
                  <a:ext uri="{FF2B5EF4-FFF2-40B4-BE49-F238E27FC236}">
                    <a16:creationId xmlns:a16="http://schemas.microsoft.com/office/drawing/2014/main" id="{EECE88F9-199F-4E78-88C3-B2DBE17174CD}"/>
                  </a:ext>
                </a:extLst>
              </p:cNvPr>
              <p:cNvSpPr/>
              <p:nvPr/>
            </p:nvSpPr>
            <p:spPr>
              <a:xfrm>
                <a:off x="6745551" y="1905644"/>
                <a:ext cx="375894" cy="51781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4" name="Freeform: Shape 213">
                <a:extLst>
                  <a:ext uri="{FF2B5EF4-FFF2-40B4-BE49-F238E27FC236}">
                    <a16:creationId xmlns:a16="http://schemas.microsoft.com/office/drawing/2014/main" id="{962F4387-A702-4255-A56C-DF1A69054600}"/>
                  </a:ext>
                </a:extLst>
              </p:cNvPr>
              <p:cNvSpPr/>
              <p:nvPr/>
            </p:nvSpPr>
            <p:spPr>
              <a:xfrm>
                <a:off x="7162467" y="1915636"/>
                <a:ext cx="375894"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15" name="Freeform: Shape 214">
                <a:extLst>
                  <a:ext uri="{FF2B5EF4-FFF2-40B4-BE49-F238E27FC236}">
                    <a16:creationId xmlns:a16="http://schemas.microsoft.com/office/drawing/2014/main" id="{8413F175-7F37-43EF-B120-CDAF94D7A84A}"/>
                  </a:ext>
                </a:extLst>
              </p:cNvPr>
              <p:cNvSpPr/>
              <p:nvPr/>
            </p:nvSpPr>
            <p:spPr>
              <a:xfrm>
                <a:off x="7162467" y="2033865"/>
                <a:ext cx="299863"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16" name="Group 158">
              <a:extLst>
                <a:ext uri="{FF2B5EF4-FFF2-40B4-BE49-F238E27FC236}">
                  <a16:creationId xmlns:a16="http://schemas.microsoft.com/office/drawing/2014/main" id="{81662CFA-D94D-4C4D-9256-125D9FB0BB1D}"/>
                </a:ext>
              </a:extLst>
            </p:cNvPr>
            <p:cNvGrpSpPr>
              <a:grpSpLocks noChangeAspect="1"/>
            </p:cNvGrpSpPr>
            <p:nvPr/>
          </p:nvGrpSpPr>
          <p:grpSpPr bwMode="auto">
            <a:xfrm>
              <a:off x="10167520" y="4441429"/>
              <a:ext cx="99442" cy="109579"/>
              <a:chOff x="5906" y="2744"/>
              <a:chExt cx="206" cy="227"/>
            </a:xfrm>
            <a:solidFill>
              <a:schemeClr val="accent1"/>
            </a:solidFill>
          </p:grpSpPr>
          <p:sp>
            <p:nvSpPr>
              <p:cNvPr id="218" name="Freeform 159">
                <a:extLst>
                  <a:ext uri="{FF2B5EF4-FFF2-40B4-BE49-F238E27FC236}">
                    <a16:creationId xmlns:a16="http://schemas.microsoft.com/office/drawing/2014/main" id="{69CB5F9C-310F-44B7-BEF2-34D601291A9D}"/>
                  </a:ext>
                </a:extLst>
              </p:cNvPr>
              <p:cNvSpPr>
                <a:spLocks/>
              </p:cNvSpPr>
              <p:nvPr/>
            </p:nvSpPr>
            <p:spPr bwMode="auto">
              <a:xfrm>
                <a:off x="5906" y="2914"/>
                <a:ext cx="206" cy="57"/>
              </a:xfrm>
              <a:custGeom>
                <a:avLst/>
                <a:gdLst>
                  <a:gd name="T0" fmla="*/ 252 w 332"/>
                  <a:gd name="T1" fmla="*/ 25 h 92"/>
                  <a:gd name="T2" fmla="*/ 252 w 332"/>
                  <a:gd name="T3" fmla="*/ 25 h 92"/>
                  <a:gd name="T4" fmla="*/ 207 w 332"/>
                  <a:gd name="T5" fmla="*/ 30 h 92"/>
                  <a:gd name="T6" fmla="*/ 166 w 332"/>
                  <a:gd name="T7" fmla="*/ 31 h 92"/>
                  <a:gd name="T8" fmla="*/ 124 w 332"/>
                  <a:gd name="T9" fmla="*/ 30 h 92"/>
                  <a:gd name="T10" fmla="*/ 80 w 332"/>
                  <a:gd name="T11" fmla="*/ 25 h 92"/>
                  <a:gd name="T12" fmla="*/ 37 w 332"/>
                  <a:gd name="T13" fmla="*/ 15 h 92"/>
                  <a:gd name="T14" fmla="*/ 0 w 332"/>
                  <a:gd name="T15" fmla="*/ 0 h 92"/>
                  <a:gd name="T16" fmla="*/ 0 w 332"/>
                  <a:gd name="T17" fmla="*/ 46 h 92"/>
                  <a:gd name="T18" fmla="*/ 5 w 332"/>
                  <a:gd name="T19" fmla="*/ 56 h 92"/>
                  <a:gd name="T20" fmla="*/ 17 w 332"/>
                  <a:gd name="T21" fmla="*/ 64 h 92"/>
                  <a:gd name="T22" fmla="*/ 31 w 332"/>
                  <a:gd name="T23" fmla="*/ 71 h 92"/>
                  <a:gd name="T24" fmla="*/ 42 w 332"/>
                  <a:gd name="T25" fmla="*/ 75 h 92"/>
                  <a:gd name="T26" fmla="*/ 71 w 332"/>
                  <a:gd name="T27" fmla="*/ 83 h 92"/>
                  <a:gd name="T28" fmla="*/ 103 w 332"/>
                  <a:gd name="T29" fmla="*/ 88 h 92"/>
                  <a:gd name="T30" fmla="*/ 135 w 332"/>
                  <a:gd name="T31" fmla="*/ 91 h 92"/>
                  <a:gd name="T32" fmla="*/ 166 w 332"/>
                  <a:gd name="T33" fmla="*/ 92 h 92"/>
                  <a:gd name="T34" fmla="*/ 196 w 332"/>
                  <a:gd name="T35" fmla="*/ 91 h 92"/>
                  <a:gd name="T36" fmla="*/ 229 w 332"/>
                  <a:gd name="T37" fmla="*/ 88 h 92"/>
                  <a:gd name="T38" fmla="*/ 260 w 332"/>
                  <a:gd name="T39" fmla="*/ 83 h 92"/>
                  <a:gd name="T40" fmla="*/ 289 w 332"/>
                  <a:gd name="T41" fmla="*/ 75 h 92"/>
                  <a:gd name="T42" fmla="*/ 301 w 332"/>
                  <a:gd name="T43" fmla="*/ 71 h 92"/>
                  <a:gd name="T44" fmla="*/ 315 w 332"/>
                  <a:gd name="T45" fmla="*/ 64 h 92"/>
                  <a:gd name="T46" fmla="*/ 327 w 332"/>
                  <a:gd name="T47" fmla="*/ 56 h 92"/>
                  <a:gd name="T48" fmla="*/ 332 w 332"/>
                  <a:gd name="T49" fmla="*/ 46 h 92"/>
                  <a:gd name="T50" fmla="*/ 332 w 332"/>
                  <a:gd name="T51" fmla="*/ 0 h 92"/>
                  <a:gd name="T52" fmla="*/ 294 w 332"/>
                  <a:gd name="T53" fmla="*/ 15 h 92"/>
                  <a:gd name="T54" fmla="*/ 252 w 332"/>
                  <a:gd name="T55" fmla="*/ 2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2" h="92">
                    <a:moveTo>
                      <a:pt x="252" y="25"/>
                    </a:moveTo>
                    <a:lnTo>
                      <a:pt x="252" y="25"/>
                    </a:lnTo>
                    <a:cubicBezTo>
                      <a:pt x="237" y="27"/>
                      <a:pt x="222" y="29"/>
                      <a:pt x="207" y="30"/>
                    </a:cubicBezTo>
                    <a:cubicBezTo>
                      <a:pt x="192" y="31"/>
                      <a:pt x="179" y="31"/>
                      <a:pt x="166" y="31"/>
                    </a:cubicBezTo>
                    <a:cubicBezTo>
                      <a:pt x="153" y="31"/>
                      <a:pt x="139" y="31"/>
                      <a:pt x="124" y="30"/>
                    </a:cubicBezTo>
                    <a:cubicBezTo>
                      <a:pt x="110" y="29"/>
                      <a:pt x="95" y="27"/>
                      <a:pt x="80" y="25"/>
                    </a:cubicBezTo>
                    <a:cubicBezTo>
                      <a:pt x="65" y="22"/>
                      <a:pt x="51" y="19"/>
                      <a:pt x="37" y="15"/>
                    </a:cubicBezTo>
                    <a:cubicBezTo>
                      <a:pt x="23" y="11"/>
                      <a:pt x="11" y="6"/>
                      <a:pt x="0" y="0"/>
                    </a:cubicBezTo>
                    <a:lnTo>
                      <a:pt x="0" y="46"/>
                    </a:lnTo>
                    <a:cubicBezTo>
                      <a:pt x="0" y="50"/>
                      <a:pt x="2" y="53"/>
                      <a:pt x="5" y="56"/>
                    </a:cubicBezTo>
                    <a:cubicBezTo>
                      <a:pt x="8" y="59"/>
                      <a:pt x="12" y="62"/>
                      <a:pt x="17" y="64"/>
                    </a:cubicBezTo>
                    <a:cubicBezTo>
                      <a:pt x="21" y="67"/>
                      <a:pt x="26" y="69"/>
                      <a:pt x="31" y="71"/>
                    </a:cubicBezTo>
                    <a:cubicBezTo>
                      <a:pt x="36" y="73"/>
                      <a:pt x="40" y="74"/>
                      <a:pt x="42" y="75"/>
                    </a:cubicBezTo>
                    <a:cubicBezTo>
                      <a:pt x="51" y="79"/>
                      <a:pt x="61" y="81"/>
                      <a:pt x="71" y="83"/>
                    </a:cubicBezTo>
                    <a:cubicBezTo>
                      <a:pt x="82" y="85"/>
                      <a:pt x="92" y="87"/>
                      <a:pt x="103" y="88"/>
                    </a:cubicBezTo>
                    <a:cubicBezTo>
                      <a:pt x="114" y="90"/>
                      <a:pt x="125" y="91"/>
                      <a:pt x="135" y="91"/>
                    </a:cubicBezTo>
                    <a:cubicBezTo>
                      <a:pt x="146" y="92"/>
                      <a:pt x="156" y="92"/>
                      <a:pt x="166" y="92"/>
                    </a:cubicBezTo>
                    <a:cubicBezTo>
                      <a:pt x="176" y="92"/>
                      <a:pt x="186" y="92"/>
                      <a:pt x="196" y="91"/>
                    </a:cubicBezTo>
                    <a:cubicBezTo>
                      <a:pt x="207" y="91"/>
                      <a:pt x="218" y="90"/>
                      <a:pt x="229" y="88"/>
                    </a:cubicBezTo>
                    <a:cubicBezTo>
                      <a:pt x="239" y="87"/>
                      <a:pt x="250" y="85"/>
                      <a:pt x="260" y="83"/>
                    </a:cubicBezTo>
                    <a:cubicBezTo>
                      <a:pt x="271" y="81"/>
                      <a:pt x="280" y="79"/>
                      <a:pt x="289" y="75"/>
                    </a:cubicBezTo>
                    <a:cubicBezTo>
                      <a:pt x="292" y="74"/>
                      <a:pt x="296" y="73"/>
                      <a:pt x="301" y="71"/>
                    </a:cubicBezTo>
                    <a:cubicBezTo>
                      <a:pt x="306" y="69"/>
                      <a:pt x="310" y="67"/>
                      <a:pt x="315" y="64"/>
                    </a:cubicBezTo>
                    <a:cubicBezTo>
                      <a:pt x="319" y="62"/>
                      <a:pt x="323" y="59"/>
                      <a:pt x="327" y="56"/>
                    </a:cubicBezTo>
                    <a:cubicBezTo>
                      <a:pt x="330" y="53"/>
                      <a:pt x="332" y="50"/>
                      <a:pt x="332" y="46"/>
                    </a:cubicBezTo>
                    <a:lnTo>
                      <a:pt x="332" y="0"/>
                    </a:lnTo>
                    <a:cubicBezTo>
                      <a:pt x="321" y="6"/>
                      <a:pt x="308" y="11"/>
                      <a:pt x="294" y="15"/>
                    </a:cubicBezTo>
                    <a:cubicBezTo>
                      <a:pt x="281" y="19"/>
                      <a:pt x="266" y="22"/>
                      <a:pt x="252" y="25"/>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219" name="Freeform 160">
                <a:extLst>
                  <a:ext uri="{FF2B5EF4-FFF2-40B4-BE49-F238E27FC236}">
                    <a16:creationId xmlns:a16="http://schemas.microsoft.com/office/drawing/2014/main" id="{1ADCE1BA-A1C5-435F-A622-217B4C79D597}"/>
                  </a:ext>
                </a:extLst>
              </p:cNvPr>
              <p:cNvSpPr>
                <a:spLocks/>
              </p:cNvSpPr>
              <p:nvPr/>
            </p:nvSpPr>
            <p:spPr bwMode="auto">
              <a:xfrm>
                <a:off x="5906" y="2800"/>
                <a:ext cx="206" cy="57"/>
              </a:xfrm>
              <a:custGeom>
                <a:avLst/>
                <a:gdLst>
                  <a:gd name="T0" fmla="*/ 252 w 332"/>
                  <a:gd name="T1" fmla="*/ 25 h 92"/>
                  <a:gd name="T2" fmla="*/ 252 w 332"/>
                  <a:gd name="T3" fmla="*/ 25 h 92"/>
                  <a:gd name="T4" fmla="*/ 207 w 332"/>
                  <a:gd name="T5" fmla="*/ 30 h 92"/>
                  <a:gd name="T6" fmla="*/ 166 w 332"/>
                  <a:gd name="T7" fmla="*/ 31 h 92"/>
                  <a:gd name="T8" fmla="*/ 124 w 332"/>
                  <a:gd name="T9" fmla="*/ 30 h 92"/>
                  <a:gd name="T10" fmla="*/ 80 w 332"/>
                  <a:gd name="T11" fmla="*/ 25 h 92"/>
                  <a:gd name="T12" fmla="*/ 37 w 332"/>
                  <a:gd name="T13" fmla="*/ 15 h 92"/>
                  <a:gd name="T14" fmla="*/ 0 w 332"/>
                  <a:gd name="T15" fmla="*/ 0 h 92"/>
                  <a:gd name="T16" fmla="*/ 0 w 332"/>
                  <a:gd name="T17" fmla="*/ 46 h 92"/>
                  <a:gd name="T18" fmla="*/ 5 w 332"/>
                  <a:gd name="T19" fmla="*/ 56 h 92"/>
                  <a:gd name="T20" fmla="*/ 17 w 332"/>
                  <a:gd name="T21" fmla="*/ 64 h 92"/>
                  <a:gd name="T22" fmla="*/ 31 w 332"/>
                  <a:gd name="T23" fmla="*/ 71 h 92"/>
                  <a:gd name="T24" fmla="*/ 42 w 332"/>
                  <a:gd name="T25" fmla="*/ 75 h 92"/>
                  <a:gd name="T26" fmla="*/ 72 w 332"/>
                  <a:gd name="T27" fmla="*/ 83 h 92"/>
                  <a:gd name="T28" fmla="*/ 103 w 332"/>
                  <a:gd name="T29" fmla="*/ 88 h 92"/>
                  <a:gd name="T30" fmla="*/ 135 w 332"/>
                  <a:gd name="T31" fmla="*/ 91 h 92"/>
                  <a:gd name="T32" fmla="*/ 166 w 332"/>
                  <a:gd name="T33" fmla="*/ 92 h 92"/>
                  <a:gd name="T34" fmla="*/ 197 w 332"/>
                  <a:gd name="T35" fmla="*/ 91 h 92"/>
                  <a:gd name="T36" fmla="*/ 228 w 332"/>
                  <a:gd name="T37" fmla="*/ 88 h 92"/>
                  <a:gd name="T38" fmla="*/ 260 w 332"/>
                  <a:gd name="T39" fmla="*/ 83 h 92"/>
                  <a:gd name="T40" fmla="*/ 289 w 332"/>
                  <a:gd name="T41" fmla="*/ 75 h 92"/>
                  <a:gd name="T42" fmla="*/ 301 w 332"/>
                  <a:gd name="T43" fmla="*/ 71 h 92"/>
                  <a:gd name="T44" fmla="*/ 315 w 332"/>
                  <a:gd name="T45" fmla="*/ 64 h 92"/>
                  <a:gd name="T46" fmla="*/ 327 w 332"/>
                  <a:gd name="T47" fmla="*/ 56 h 92"/>
                  <a:gd name="T48" fmla="*/ 332 w 332"/>
                  <a:gd name="T49" fmla="*/ 46 h 92"/>
                  <a:gd name="T50" fmla="*/ 332 w 332"/>
                  <a:gd name="T51" fmla="*/ 0 h 92"/>
                  <a:gd name="T52" fmla="*/ 295 w 332"/>
                  <a:gd name="T53" fmla="*/ 15 h 92"/>
                  <a:gd name="T54" fmla="*/ 252 w 332"/>
                  <a:gd name="T55" fmla="*/ 2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2" h="92">
                    <a:moveTo>
                      <a:pt x="252" y="25"/>
                    </a:moveTo>
                    <a:lnTo>
                      <a:pt x="252" y="25"/>
                    </a:lnTo>
                    <a:cubicBezTo>
                      <a:pt x="237" y="27"/>
                      <a:pt x="222" y="29"/>
                      <a:pt x="207" y="30"/>
                    </a:cubicBezTo>
                    <a:cubicBezTo>
                      <a:pt x="193" y="31"/>
                      <a:pt x="179" y="31"/>
                      <a:pt x="166" y="31"/>
                    </a:cubicBezTo>
                    <a:cubicBezTo>
                      <a:pt x="153" y="31"/>
                      <a:pt x="139" y="31"/>
                      <a:pt x="124" y="30"/>
                    </a:cubicBezTo>
                    <a:cubicBezTo>
                      <a:pt x="110" y="29"/>
                      <a:pt x="95" y="27"/>
                      <a:pt x="80" y="25"/>
                    </a:cubicBezTo>
                    <a:cubicBezTo>
                      <a:pt x="65" y="22"/>
                      <a:pt x="51" y="19"/>
                      <a:pt x="37" y="15"/>
                    </a:cubicBezTo>
                    <a:cubicBezTo>
                      <a:pt x="23" y="11"/>
                      <a:pt x="11" y="6"/>
                      <a:pt x="0" y="0"/>
                    </a:cubicBezTo>
                    <a:lnTo>
                      <a:pt x="0" y="46"/>
                    </a:lnTo>
                    <a:cubicBezTo>
                      <a:pt x="0" y="50"/>
                      <a:pt x="2" y="53"/>
                      <a:pt x="5" y="56"/>
                    </a:cubicBezTo>
                    <a:cubicBezTo>
                      <a:pt x="8" y="59"/>
                      <a:pt x="12" y="62"/>
                      <a:pt x="17" y="64"/>
                    </a:cubicBezTo>
                    <a:cubicBezTo>
                      <a:pt x="21" y="67"/>
                      <a:pt x="26" y="69"/>
                      <a:pt x="31" y="71"/>
                    </a:cubicBezTo>
                    <a:cubicBezTo>
                      <a:pt x="36" y="73"/>
                      <a:pt x="40" y="75"/>
                      <a:pt x="42" y="75"/>
                    </a:cubicBezTo>
                    <a:cubicBezTo>
                      <a:pt x="52" y="79"/>
                      <a:pt x="61" y="81"/>
                      <a:pt x="72" y="83"/>
                    </a:cubicBezTo>
                    <a:cubicBezTo>
                      <a:pt x="82" y="85"/>
                      <a:pt x="93" y="87"/>
                      <a:pt x="103" y="88"/>
                    </a:cubicBezTo>
                    <a:cubicBezTo>
                      <a:pt x="114" y="90"/>
                      <a:pt x="125" y="91"/>
                      <a:pt x="135" y="91"/>
                    </a:cubicBezTo>
                    <a:cubicBezTo>
                      <a:pt x="146" y="92"/>
                      <a:pt x="156" y="92"/>
                      <a:pt x="166" y="92"/>
                    </a:cubicBezTo>
                    <a:cubicBezTo>
                      <a:pt x="176" y="92"/>
                      <a:pt x="186" y="92"/>
                      <a:pt x="197" y="91"/>
                    </a:cubicBezTo>
                    <a:cubicBezTo>
                      <a:pt x="207" y="91"/>
                      <a:pt x="218" y="90"/>
                      <a:pt x="228" y="88"/>
                    </a:cubicBezTo>
                    <a:cubicBezTo>
                      <a:pt x="239" y="87"/>
                      <a:pt x="250" y="85"/>
                      <a:pt x="260" y="83"/>
                    </a:cubicBezTo>
                    <a:cubicBezTo>
                      <a:pt x="270" y="81"/>
                      <a:pt x="280" y="79"/>
                      <a:pt x="289" y="75"/>
                    </a:cubicBezTo>
                    <a:cubicBezTo>
                      <a:pt x="292" y="75"/>
                      <a:pt x="296" y="73"/>
                      <a:pt x="301" y="71"/>
                    </a:cubicBezTo>
                    <a:cubicBezTo>
                      <a:pt x="306" y="69"/>
                      <a:pt x="310" y="67"/>
                      <a:pt x="315" y="64"/>
                    </a:cubicBezTo>
                    <a:cubicBezTo>
                      <a:pt x="319" y="62"/>
                      <a:pt x="323" y="59"/>
                      <a:pt x="327" y="56"/>
                    </a:cubicBezTo>
                    <a:cubicBezTo>
                      <a:pt x="330" y="53"/>
                      <a:pt x="332" y="50"/>
                      <a:pt x="332" y="46"/>
                    </a:cubicBezTo>
                    <a:lnTo>
                      <a:pt x="332" y="0"/>
                    </a:lnTo>
                    <a:cubicBezTo>
                      <a:pt x="321" y="6"/>
                      <a:pt x="308" y="11"/>
                      <a:pt x="295" y="15"/>
                    </a:cubicBezTo>
                    <a:cubicBezTo>
                      <a:pt x="281" y="19"/>
                      <a:pt x="267" y="22"/>
                      <a:pt x="252" y="25"/>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220" name="Freeform 161">
                <a:extLst>
                  <a:ext uri="{FF2B5EF4-FFF2-40B4-BE49-F238E27FC236}">
                    <a16:creationId xmlns:a16="http://schemas.microsoft.com/office/drawing/2014/main" id="{343DA991-8FCC-49A3-AA0E-4B7FEE32B9FB}"/>
                  </a:ext>
                </a:extLst>
              </p:cNvPr>
              <p:cNvSpPr>
                <a:spLocks/>
              </p:cNvSpPr>
              <p:nvPr/>
            </p:nvSpPr>
            <p:spPr bwMode="auto">
              <a:xfrm>
                <a:off x="5906" y="2744"/>
                <a:ext cx="206" cy="57"/>
              </a:xfrm>
              <a:custGeom>
                <a:avLst/>
                <a:gdLst>
                  <a:gd name="T0" fmla="*/ 315 w 332"/>
                  <a:gd name="T1" fmla="*/ 28 h 92"/>
                  <a:gd name="T2" fmla="*/ 315 w 332"/>
                  <a:gd name="T3" fmla="*/ 28 h 92"/>
                  <a:gd name="T4" fmla="*/ 301 w 332"/>
                  <a:gd name="T5" fmla="*/ 21 h 92"/>
                  <a:gd name="T6" fmla="*/ 289 w 332"/>
                  <a:gd name="T7" fmla="*/ 17 h 92"/>
                  <a:gd name="T8" fmla="*/ 260 w 332"/>
                  <a:gd name="T9" fmla="*/ 9 h 92"/>
                  <a:gd name="T10" fmla="*/ 228 w 332"/>
                  <a:gd name="T11" fmla="*/ 4 h 92"/>
                  <a:gd name="T12" fmla="*/ 196 w 332"/>
                  <a:gd name="T13" fmla="*/ 1 h 92"/>
                  <a:gd name="T14" fmla="*/ 166 w 332"/>
                  <a:gd name="T15" fmla="*/ 0 h 92"/>
                  <a:gd name="T16" fmla="*/ 135 w 332"/>
                  <a:gd name="T17" fmla="*/ 1 h 92"/>
                  <a:gd name="T18" fmla="*/ 103 w 332"/>
                  <a:gd name="T19" fmla="*/ 4 h 92"/>
                  <a:gd name="T20" fmla="*/ 72 w 332"/>
                  <a:gd name="T21" fmla="*/ 9 h 92"/>
                  <a:gd name="T22" fmla="*/ 42 w 332"/>
                  <a:gd name="T23" fmla="*/ 17 h 92"/>
                  <a:gd name="T24" fmla="*/ 31 w 332"/>
                  <a:gd name="T25" fmla="*/ 21 h 92"/>
                  <a:gd name="T26" fmla="*/ 17 w 332"/>
                  <a:gd name="T27" fmla="*/ 28 h 92"/>
                  <a:gd name="T28" fmla="*/ 5 w 332"/>
                  <a:gd name="T29" fmla="*/ 37 h 92"/>
                  <a:gd name="T30" fmla="*/ 0 w 332"/>
                  <a:gd name="T31" fmla="*/ 46 h 92"/>
                  <a:gd name="T32" fmla="*/ 1 w 332"/>
                  <a:gd name="T33" fmla="*/ 50 h 92"/>
                  <a:gd name="T34" fmla="*/ 3 w 332"/>
                  <a:gd name="T35" fmla="*/ 53 h 92"/>
                  <a:gd name="T36" fmla="*/ 21 w 332"/>
                  <a:gd name="T37" fmla="*/ 66 h 92"/>
                  <a:gd name="T38" fmla="*/ 46 w 332"/>
                  <a:gd name="T39" fmla="*/ 76 h 92"/>
                  <a:gd name="T40" fmla="*/ 77 w 332"/>
                  <a:gd name="T41" fmla="*/ 84 h 92"/>
                  <a:gd name="T42" fmla="*/ 109 w 332"/>
                  <a:gd name="T43" fmla="*/ 88 h 92"/>
                  <a:gd name="T44" fmla="*/ 140 w 332"/>
                  <a:gd name="T45" fmla="*/ 91 h 92"/>
                  <a:gd name="T46" fmla="*/ 166 w 332"/>
                  <a:gd name="T47" fmla="*/ 92 h 92"/>
                  <a:gd name="T48" fmla="*/ 192 w 332"/>
                  <a:gd name="T49" fmla="*/ 91 h 92"/>
                  <a:gd name="T50" fmla="*/ 223 w 332"/>
                  <a:gd name="T51" fmla="*/ 88 h 92"/>
                  <a:gd name="T52" fmla="*/ 255 w 332"/>
                  <a:gd name="T53" fmla="*/ 84 h 92"/>
                  <a:gd name="T54" fmla="*/ 285 w 332"/>
                  <a:gd name="T55" fmla="*/ 76 h 92"/>
                  <a:gd name="T56" fmla="*/ 311 w 332"/>
                  <a:gd name="T57" fmla="*/ 66 h 92"/>
                  <a:gd name="T58" fmla="*/ 328 w 332"/>
                  <a:gd name="T59" fmla="*/ 53 h 92"/>
                  <a:gd name="T60" fmla="*/ 331 w 332"/>
                  <a:gd name="T61" fmla="*/ 50 h 92"/>
                  <a:gd name="T62" fmla="*/ 332 w 332"/>
                  <a:gd name="T63" fmla="*/ 46 h 92"/>
                  <a:gd name="T64" fmla="*/ 327 w 332"/>
                  <a:gd name="T65" fmla="*/ 37 h 92"/>
                  <a:gd name="T66" fmla="*/ 315 w 332"/>
                  <a:gd name="T67" fmla="*/ 2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2" h="92">
                    <a:moveTo>
                      <a:pt x="315" y="28"/>
                    </a:moveTo>
                    <a:lnTo>
                      <a:pt x="315" y="28"/>
                    </a:lnTo>
                    <a:cubicBezTo>
                      <a:pt x="310" y="26"/>
                      <a:pt x="306" y="23"/>
                      <a:pt x="301" y="21"/>
                    </a:cubicBezTo>
                    <a:cubicBezTo>
                      <a:pt x="296" y="19"/>
                      <a:pt x="292" y="18"/>
                      <a:pt x="289" y="17"/>
                    </a:cubicBezTo>
                    <a:cubicBezTo>
                      <a:pt x="280" y="14"/>
                      <a:pt x="270" y="11"/>
                      <a:pt x="260" y="9"/>
                    </a:cubicBezTo>
                    <a:cubicBezTo>
                      <a:pt x="250" y="7"/>
                      <a:pt x="239" y="5"/>
                      <a:pt x="228" y="4"/>
                    </a:cubicBezTo>
                    <a:cubicBezTo>
                      <a:pt x="218" y="3"/>
                      <a:pt x="207" y="2"/>
                      <a:pt x="196" y="1"/>
                    </a:cubicBezTo>
                    <a:cubicBezTo>
                      <a:pt x="186" y="1"/>
                      <a:pt x="176" y="0"/>
                      <a:pt x="166" y="0"/>
                    </a:cubicBezTo>
                    <a:cubicBezTo>
                      <a:pt x="156" y="0"/>
                      <a:pt x="146" y="1"/>
                      <a:pt x="135" y="1"/>
                    </a:cubicBezTo>
                    <a:cubicBezTo>
                      <a:pt x="125" y="2"/>
                      <a:pt x="114" y="3"/>
                      <a:pt x="103" y="4"/>
                    </a:cubicBezTo>
                    <a:cubicBezTo>
                      <a:pt x="93" y="5"/>
                      <a:pt x="82" y="7"/>
                      <a:pt x="72" y="9"/>
                    </a:cubicBezTo>
                    <a:cubicBezTo>
                      <a:pt x="61" y="11"/>
                      <a:pt x="52" y="14"/>
                      <a:pt x="42" y="17"/>
                    </a:cubicBezTo>
                    <a:cubicBezTo>
                      <a:pt x="40" y="18"/>
                      <a:pt x="36" y="19"/>
                      <a:pt x="31" y="21"/>
                    </a:cubicBezTo>
                    <a:cubicBezTo>
                      <a:pt x="26" y="23"/>
                      <a:pt x="21" y="26"/>
                      <a:pt x="17" y="28"/>
                    </a:cubicBezTo>
                    <a:cubicBezTo>
                      <a:pt x="12" y="31"/>
                      <a:pt x="8" y="34"/>
                      <a:pt x="5" y="37"/>
                    </a:cubicBezTo>
                    <a:cubicBezTo>
                      <a:pt x="2" y="40"/>
                      <a:pt x="0" y="43"/>
                      <a:pt x="0" y="46"/>
                    </a:cubicBezTo>
                    <a:cubicBezTo>
                      <a:pt x="0" y="47"/>
                      <a:pt x="0" y="48"/>
                      <a:pt x="1" y="50"/>
                    </a:cubicBezTo>
                    <a:cubicBezTo>
                      <a:pt x="2" y="51"/>
                      <a:pt x="2" y="52"/>
                      <a:pt x="3" y="53"/>
                    </a:cubicBezTo>
                    <a:cubicBezTo>
                      <a:pt x="7" y="58"/>
                      <a:pt x="13" y="62"/>
                      <a:pt x="21" y="66"/>
                    </a:cubicBezTo>
                    <a:cubicBezTo>
                      <a:pt x="28" y="70"/>
                      <a:pt x="37" y="73"/>
                      <a:pt x="46" y="76"/>
                    </a:cubicBezTo>
                    <a:cubicBezTo>
                      <a:pt x="56" y="79"/>
                      <a:pt x="66" y="82"/>
                      <a:pt x="77" y="84"/>
                    </a:cubicBezTo>
                    <a:cubicBezTo>
                      <a:pt x="87" y="86"/>
                      <a:pt x="98" y="87"/>
                      <a:pt x="109" y="88"/>
                    </a:cubicBezTo>
                    <a:cubicBezTo>
                      <a:pt x="120" y="89"/>
                      <a:pt x="130" y="90"/>
                      <a:pt x="140" y="91"/>
                    </a:cubicBezTo>
                    <a:cubicBezTo>
                      <a:pt x="149" y="91"/>
                      <a:pt x="158" y="92"/>
                      <a:pt x="166" y="92"/>
                    </a:cubicBezTo>
                    <a:cubicBezTo>
                      <a:pt x="173" y="92"/>
                      <a:pt x="182" y="91"/>
                      <a:pt x="192" y="91"/>
                    </a:cubicBezTo>
                    <a:cubicBezTo>
                      <a:pt x="202" y="90"/>
                      <a:pt x="212" y="89"/>
                      <a:pt x="223" y="88"/>
                    </a:cubicBezTo>
                    <a:cubicBezTo>
                      <a:pt x="234" y="87"/>
                      <a:pt x="244" y="86"/>
                      <a:pt x="255" y="84"/>
                    </a:cubicBezTo>
                    <a:cubicBezTo>
                      <a:pt x="266" y="82"/>
                      <a:pt x="276" y="79"/>
                      <a:pt x="285" y="76"/>
                    </a:cubicBezTo>
                    <a:cubicBezTo>
                      <a:pt x="295" y="73"/>
                      <a:pt x="303" y="70"/>
                      <a:pt x="311" y="66"/>
                    </a:cubicBezTo>
                    <a:cubicBezTo>
                      <a:pt x="319" y="62"/>
                      <a:pt x="324" y="58"/>
                      <a:pt x="328" y="53"/>
                    </a:cubicBezTo>
                    <a:cubicBezTo>
                      <a:pt x="329" y="52"/>
                      <a:pt x="330" y="51"/>
                      <a:pt x="331" y="50"/>
                    </a:cubicBezTo>
                    <a:cubicBezTo>
                      <a:pt x="331" y="48"/>
                      <a:pt x="332" y="47"/>
                      <a:pt x="332" y="46"/>
                    </a:cubicBezTo>
                    <a:cubicBezTo>
                      <a:pt x="332" y="43"/>
                      <a:pt x="330" y="40"/>
                      <a:pt x="327" y="37"/>
                    </a:cubicBezTo>
                    <a:cubicBezTo>
                      <a:pt x="323" y="34"/>
                      <a:pt x="319" y="31"/>
                      <a:pt x="315" y="28"/>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221" name="Freeform 162">
                <a:extLst>
                  <a:ext uri="{FF2B5EF4-FFF2-40B4-BE49-F238E27FC236}">
                    <a16:creationId xmlns:a16="http://schemas.microsoft.com/office/drawing/2014/main" id="{2737745B-7AA5-48EA-A526-260AAADE6510}"/>
                  </a:ext>
                </a:extLst>
              </p:cNvPr>
              <p:cNvSpPr>
                <a:spLocks/>
              </p:cNvSpPr>
              <p:nvPr/>
            </p:nvSpPr>
            <p:spPr bwMode="auto">
              <a:xfrm>
                <a:off x="5906" y="2857"/>
                <a:ext cx="206" cy="57"/>
              </a:xfrm>
              <a:custGeom>
                <a:avLst/>
                <a:gdLst>
                  <a:gd name="T0" fmla="*/ 252 w 332"/>
                  <a:gd name="T1" fmla="*/ 24 h 92"/>
                  <a:gd name="T2" fmla="*/ 252 w 332"/>
                  <a:gd name="T3" fmla="*/ 24 h 92"/>
                  <a:gd name="T4" fmla="*/ 207 w 332"/>
                  <a:gd name="T5" fmla="*/ 29 h 92"/>
                  <a:gd name="T6" fmla="*/ 166 w 332"/>
                  <a:gd name="T7" fmla="*/ 31 h 92"/>
                  <a:gd name="T8" fmla="*/ 124 w 332"/>
                  <a:gd name="T9" fmla="*/ 29 h 92"/>
                  <a:gd name="T10" fmla="*/ 80 w 332"/>
                  <a:gd name="T11" fmla="*/ 24 h 92"/>
                  <a:gd name="T12" fmla="*/ 37 w 332"/>
                  <a:gd name="T13" fmla="*/ 15 h 92"/>
                  <a:gd name="T14" fmla="*/ 0 w 332"/>
                  <a:gd name="T15" fmla="*/ 0 h 92"/>
                  <a:gd name="T16" fmla="*/ 0 w 332"/>
                  <a:gd name="T17" fmla="*/ 46 h 92"/>
                  <a:gd name="T18" fmla="*/ 5 w 332"/>
                  <a:gd name="T19" fmla="*/ 55 h 92"/>
                  <a:gd name="T20" fmla="*/ 17 w 332"/>
                  <a:gd name="T21" fmla="*/ 64 h 92"/>
                  <a:gd name="T22" fmla="*/ 31 w 332"/>
                  <a:gd name="T23" fmla="*/ 71 h 92"/>
                  <a:gd name="T24" fmla="*/ 42 w 332"/>
                  <a:gd name="T25" fmla="*/ 75 h 92"/>
                  <a:gd name="T26" fmla="*/ 71 w 332"/>
                  <a:gd name="T27" fmla="*/ 83 h 92"/>
                  <a:gd name="T28" fmla="*/ 103 w 332"/>
                  <a:gd name="T29" fmla="*/ 88 h 92"/>
                  <a:gd name="T30" fmla="*/ 135 w 332"/>
                  <a:gd name="T31" fmla="*/ 91 h 92"/>
                  <a:gd name="T32" fmla="*/ 166 w 332"/>
                  <a:gd name="T33" fmla="*/ 92 h 92"/>
                  <a:gd name="T34" fmla="*/ 196 w 332"/>
                  <a:gd name="T35" fmla="*/ 91 h 92"/>
                  <a:gd name="T36" fmla="*/ 229 w 332"/>
                  <a:gd name="T37" fmla="*/ 88 h 92"/>
                  <a:gd name="T38" fmla="*/ 260 w 332"/>
                  <a:gd name="T39" fmla="*/ 83 h 92"/>
                  <a:gd name="T40" fmla="*/ 289 w 332"/>
                  <a:gd name="T41" fmla="*/ 75 h 92"/>
                  <a:gd name="T42" fmla="*/ 301 w 332"/>
                  <a:gd name="T43" fmla="*/ 71 h 92"/>
                  <a:gd name="T44" fmla="*/ 315 w 332"/>
                  <a:gd name="T45" fmla="*/ 64 h 92"/>
                  <a:gd name="T46" fmla="*/ 327 w 332"/>
                  <a:gd name="T47" fmla="*/ 55 h 92"/>
                  <a:gd name="T48" fmla="*/ 332 w 332"/>
                  <a:gd name="T49" fmla="*/ 46 h 92"/>
                  <a:gd name="T50" fmla="*/ 332 w 332"/>
                  <a:gd name="T51" fmla="*/ 0 h 92"/>
                  <a:gd name="T52" fmla="*/ 294 w 332"/>
                  <a:gd name="T53" fmla="*/ 15 h 92"/>
                  <a:gd name="T54" fmla="*/ 252 w 332"/>
                  <a:gd name="T55" fmla="*/ 2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2" h="92">
                    <a:moveTo>
                      <a:pt x="252" y="24"/>
                    </a:moveTo>
                    <a:lnTo>
                      <a:pt x="252" y="24"/>
                    </a:lnTo>
                    <a:cubicBezTo>
                      <a:pt x="237" y="27"/>
                      <a:pt x="222" y="28"/>
                      <a:pt x="207" y="29"/>
                    </a:cubicBezTo>
                    <a:cubicBezTo>
                      <a:pt x="192" y="30"/>
                      <a:pt x="179" y="31"/>
                      <a:pt x="166" y="31"/>
                    </a:cubicBezTo>
                    <a:cubicBezTo>
                      <a:pt x="153" y="31"/>
                      <a:pt x="139" y="30"/>
                      <a:pt x="124" y="29"/>
                    </a:cubicBezTo>
                    <a:cubicBezTo>
                      <a:pt x="110" y="28"/>
                      <a:pt x="95" y="27"/>
                      <a:pt x="80" y="24"/>
                    </a:cubicBezTo>
                    <a:cubicBezTo>
                      <a:pt x="65" y="22"/>
                      <a:pt x="51" y="19"/>
                      <a:pt x="37" y="15"/>
                    </a:cubicBezTo>
                    <a:cubicBezTo>
                      <a:pt x="23" y="11"/>
                      <a:pt x="11" y="6"/>
                      <a:pt x="0" y="0"/>
                    </a:cubicBezTo>
                    <a:lnTo>
                      <a:pt x="0" y="46"/>
                    </a:lnTo>
                    <a:cubicBezTo>
                      <a:pt x="0" y="49"/>
                      <a:pt x="2" y="52"/>
                      <a:pt x="5" y="55"/>
                    </a:cubicBezTo>
                    <a:cubicBezTo>
                      <a:pt x="8" y="58"/>
                      <a:pt x="12" y="61"/>
                      <a:pt x="17" y="64"/>
                    </a:cubicBezTo>
                    <a:cubicBezTo>
                      <a:pt x="21" y="66"/>
                      <a:pt x="26" y="69"/>
                      <a:pt x="31" y="71"/>
                    </a:cubicBezTo>
                    <a:cubicBezTo>
                      <a:pt x="36" y="73"/>
                      <a:pt x="40" y="74"/>
                      <a:pt x="42" y="75"/>
                    </a:cubicBezTo>
                    <a:cubicBezTo>
                      <a:pt x="51" y="78"/>
                      <a:pt x="61" y="81"/>
                      <a:pt x="71" y="83"/>
                    </a:cubicBezTo>
                    <a:cubicBezTo>
                      <a:pt x="82" y="85"/>
                      <a:pt x="92" y="87"/>
                      <a:pt x="103" y="88"/>
                    </a:cubicBezTo>
                    <a:cubicBezTo>
                      <a:pt x="114" y="89"/>
                      <a:pt x="125" y="90"/>
                      <a:pt x="135" y="91"/>
                    </a:cubicBezTo>
                    <a:cubicBezTo>
                      <a:pt x="146" y="91"/>
                      <a:pt x="156" y="92"/>
                      <a:pt x="166" y="92"/>
                    </a:cubicBezTo>
                    <a:cubicBezTo>
                      <a:pt x="176" y="92"/>
                      <a:pt x="186" y="91"/>
                      <a:pt x="196" y="91"/>
                    </a:cubicBezTo>
                    <a:cubicBezTo>
                      <a:pt x="207" y="90"/>
                      <a:pt x="218" y="89"/>
                      <a:pt x="229" y="88"/>
                    </a:cubicBezTo>
                    <a:cubicBezTo>
                      <a:pt x="239" y="87"/>
                      <a:pt x="250" y="85"/>
                      <a:pt x="260" y="83"/>
                    </a:cubicBezTo>
                    <a:cubicBezTo>
                      <a:pt x="271" y="81"/>
                      <a:pt x="280" y="78"/>
                      <a:pt x="289" y="75"/>
                    </a:cubicBezTo>
                    <a:cubicBezTo>
                      <a:pt x="292" y="74"/>
                      <a:pt x="296" y="73"/>
                      <a:pt x="301" y="71"/>
                    </a:cubicBezTo>
                    <a:cubicBezTo>
                      <a:pt x="306" y="69"/>
                      <a:pt x="310" y="66"/>
                      <a:pt x="315" y="64"/>
                    </a:cubicBezTo>
                    <a:cubicBezTo>
                      <a:pt x="319" y="61"/>
                      <a:pt x="323" y="58"/>
                      <a:pt x="327" y="55"/>
                    </a:cubicBezTo>
                    <a:cubicBezTo>
                      <a:pt x="330" y="52"/>
                      <a:pt x="332" y="49"/>
                      <a:pt x="332" y="46"/>
                    </a:cubicBezTo>
                    <a:lnTo>
                      <a:pt x="332" y="0"/>
                    </a:lnTo>
                    <a:cubicBezTo>
                      <a:pt x="321" y="6"/>
                      <a:pt x="308" y="11"/>
                      <a:pt x="294" y="15"/>
                    </a:cubicBezTo>
                    <a:cubicBezTo>
                      <a:pt x="281" y="19"/>
                      <a:pt x="266" y="22"/>
                      <a:pt x="252" y="24"/>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grpSp>
        <p:nvGrpSpPr>
          <p:cNvPr id="272" name="Group 271">
            <a:extLst>
              <a:ext uri="{FF2B5EF4-FFF2-40B4-BE49-F238E27FC236}">
                <a16:creationId xmlns:a16="http://schemas.microsoft.com/office/drawing/2014/main" id="{39ECF9C8-5DF5-4364-BF61-08EEF0771084}"/>
              </a:ext>
              <a:ext uri="{C183D7F6-B498-43B3-948B-1728B52AA6E4}">
                <adec:decorative xmlns:adec="http://schemas.microsoft.com/office/drawing/2017/decorative" val="1"/>
              </a:ext>
            </a:extLst>
          </p:cNvPr>
          <p:cNvGrpSpPr/>
          <p:nvPr/>
        </p:nvGrpSpPr>
        <p:grpSpPr>
          <a:xfrm>
            <a:off x="4117921" y="1940787"/>
            <a:ext cx="4045369" cy="424529"/>
            <a:chOff x="3946471" y="1940787"/>
            <a:chExt cx="4045369" cy="424529"/>
          </a:xfrm>
        </p:grpSpPr>
        <p:sp>
          <p:nvSpPr>
            <p:cNvPr id="111" name="Left Brace 110">
              <a:extLst>
                <a:ext uri="{FF2B5EF4-FFF2-40B4-BE49-F238E27FC236}">
                  <a16:creationId xmlns:a16="http://schemas.microsoft.com/office/drawing/2014/main" id="{B31476EF-A063-49AB-84C7-B5E62F23D694}"/>
                </a:ext>
              </a:extLst>
            </p:cNvPr>
            <p:cNvSpPr/>
            <p:nvPr/>
          </p:nvSpPr>
          <p:spPr>
            <a:xfrm rot="5400000">
              <a:off x="5773226" y="114032"/>
              <a:ext cx="391859" cy="4045369"/>
            </a:xfrm>
            <a:prstGeom prst="leftBrace">
              <a:avLst>
                <a:gd name="adj1" fmla="val 0"/>
                <a:gd name="adj2" fmla="val 50000"/>
              </a:avLst>
            </a:prstGeom>
            <a:ln w="28575">
              <a:solidFill>
                <a:srgbClr val="D83B01"/>
              </a:solidFill>
              <a:prstDash val="sysDash"/>
              <a:headEnd type="arrow" w="med" len="sm"/>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cxnSp>
          <p:nvCxnSpPr>
            <p:cNvPr id="117" name="Straight Arrow Connector 116">
              <a:extLst>
                <a:ext uri="{FF2B5EF4-FFF2-40B4-BE49-F238E27FC236}">
                  <a16:creationId xmlns:a16="http://schemas.microsoft.com/office/drawing/2014/main" id="{026DDE69-0FBE-4919-82B7-9A04AE56B228}"/>
                </a:ext>
              </a:extLst>
            </p:cNvPr>
            <p:cNvCxnSpPr/>
            <p:nvPr/>
          </p:nvCxnSpPr>
          <p:spPr>
            <a:xfrm>
              <a:off x="5496565" y="2122993"/>
              <a:ext cx="0" cy="228600"/>
            </a:xfrm>
            <a:prstGeom prst="straightConnector1">
              <a:avLst/>
            </a:prstGeom>
            <a:ln w="28575">
              <a:solidFill>
                <a:srgbClr val="D83B01"/>
              </a:solidFill>
              <a:prstDash val="sysDash"/>
              <a:headEnd type="none" w="med" len="sm"/>
              <a:tailEnd type="arrow" w="med" len="med"/>
            </a:ln>
          </p:spPr>
          <p:style>
            <a:lnRef idx="1">
              <a:schemeClr val="accent1"/>
            </a:lnRef>
            <a:fillRef idx="0">
              <a:schemeClr val="accent1"/>
            </a:fillRef>
            <a:effectRef idx="0">
              <a:schemeClr val="accent1"/>
            </a:effectRef>
            <a:fontRef idx="minor">
              <a:schemeClr val="tx1"/>
            </a:fontRef>
          </p:style>
        </p:cxnSp>
        <p:cxnSp>
          <p:nvCxnSpPr>
            <p:cNvPr id="222" name="Straight Arrow Connector 221">
              <a:extLst>
                <a:ext uri="{FF2B5EF4-FFF2-40B4-BE49-F238E27FC236}">
                  <a16:creationId xmlns:a16="http://schemas.microsoft.com/office/drawing/2014/main" id="{72C4EA5A-72B5-4CFE-B522-CC44ADE22DB4}"/>
                </a:ext>
              </a:extLst>
            </p:cNvPr>
            <p:cNvCxnSpPr>
              <a:cxnSpLocks/>
            </p:cNvCxnSpPr>
            <p:nvPr/>
          </p:nvCxnSpPr>
          <p:spPr>
            <a:xfrm>
              <a:off x="6809405" y="2136716"/>
              <a:ext cx="0" cy="228600"/>
            </a:xfrm>
            <a:prstGeom prst="straightConnector1">
              <a:avLst/>
            </a:prstGeom>
            <a:ln w="28575">
              <a:solidFill>
                <a:srgbClr val="D83B01"/>
              </a:solidFill>
              <a:prstDash val="sysDash"/>
              <a:headEnd type="none" w="med" len="sm"/>
              <a:tailEnd type="arrow" w="med" len="med"/>
            </a:ln>
          </p:spPr>
          <p:style>
            <a:lnRef idx="1">
              <a:schemeClr val="accent1"/>
            </a:lnRef>
            <a:fillRef idx="0">
              <a:schemeClr val="accent1"/>
            </a:fillRef>
            <a:effectRef idx="0">
              <a:schemeClr val="accent1"/>
            </a:effectRef>
            <a:fontRef idx="minor">
              <a:schemeClr val="tx1"/>
            </a:fontRef>
          </p:style>
        </p:cxnSp>
      </p:grpSp>
      <p:grpSp>
        <p:nvGrpSpPr>
          <p:cNvPr id="285" name="Group 284">
            <a:extLst>
              <a:ext uri="{FF2B5EF4-FFF2-40B4-BE49-F238E27FC236}">
                <a16:creationId xmlns:a16="http://schemas.microsoft.com/office/drawing/2014/main" id="{0BA4C1DF-EA11-4F71-8922-81B041887875}"/>
              </a:ext>
              <a:ext uri="{C183D7F6-B498-43B3-948B-1728B52AA6E4}">
                <adec:decorative xmlns:adec="http://schemas.microsoft.com/office/drawing/2017/decorative" val="1"/>
              </a:ext>
            </a:extLst>
          </p:cNvPr>
          <p:cNvGrpSpPr/>
          <p:nvPr/>
        </p:nvGrpSpPr>
        <p:grpSpPr>
          <a:xfrm>
            <a:off x="3342275" y="3989054"/>
            <a:ext cx="5285019" cy="1133485"/>
            <a:chOff x="3170825" y="3989054"/>
            <a:chExt cx="5285019" cy="1133485"/>
          </a:xfrm>
        </p:grpSpPr>
        <p:cxnSp>
          <p:nvCxnSpPr>
            <p:cNvPr id="226" name="Straight Connector 225">
              <a:extLst>
                <a:ext uri="{FF2B5EF4-FFF2-40B4-BE49-F238E27FC236}">
                  <a16:creationId xmlns:a16="http://schemas.microsoft.com/office/drawing/2014/main" id="{56E3236D-16C7-4D82-8298-E48B0473D58E}"/>
                </a:ext>
                <a:ext uri="{C183D7F6-B498-43B3-948B-1728B52AA6E4}">
                  <adec:decorative xmlns:adec="http://schemas.microsoft.com/office/drawing/2017/decorative" val="1"/>
                </a:ext>
              </a:extLst>
            </p:cNvPr>
            <p:cNvCxnSpPr>
              <a:cxnSpLocks/>
            </p:cNvCxnSpPr>
            <p:nvPr/>
          </p:nvCxnSpPr>
          <p:spPr>
            <a:xfrm>
              <a:off x="4344881" y="4663926"/>
              <a:ext cx="907021" cy="0"/>
            </a:xfrm>
            <a:prstGeom prst="line">
              <a:avLst/>
            </a:prstGeom>
            <a:ln w="28575">
              <a:solidFill>
                <a:srgbClr val="0078D4"/>
              </a:solidFill>
            </a:ln>
          </p:spPr>
          <p:style>
            <a:lnRef idx="1">
              <a:schemeClr val="accent1"/>
            </a:lnRef>
            <a:fillRef idx="0">
              <a:schemeClr val="accent1"/>
            </a:fillRef>
            <a:effectRef idx="0">
              <a:schemeClr val="accent1"/>
            </a:effectRef>
            <a:fontRef idx="minor">
              <a:schemeClr val="tx1"/>
            </a:fontRef>
          </p:style>
        </p:cxnSp>
        <p:sp>
          <p:nvSpPr>
            <p:cNvPr id="227" name="TextBox 226">
              <a:extLst>
                <a:ext uri="{FF2B5EF4-FFF2-40B4-BE49-F238E27FC236}">
                  <a16:creationId xmlns:a16="http://schemas.microsoft.com/office/drawing/2014/main" id="{54BA7AE1-98BD-4C4A-B203-889476F98EA0}"/>
                </a:ext>
                <a:ext uri="{C183D7F6-B498-43B3-948B-1728B52AA6E4}">
                  <adec:decorative xmlns:adec="http://schemas.microsoft.com/office/drawing/2017/decorative" val="1"/>
                </a:ext>
              </a:extLst>
            </p:cNvPr>
            <p:cNvSpPr txBox="1"/>
            <p:nvPr/>
          </p:nvSpPr>
          <p:spPr>
            <a:xfrm>
              <a:off x="5147278" y="4845540"/>
              <a:ext cx="758542"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Account</a:t>
              </a:r>
            </a:p>
          </p:txBody>
        </p:sp>
        <p:sp>
          <p:nvSpPr>
            <p:cNvPr id="228" name="TextBox 227">
              <a:extLst>
                <a:ext uri="{FF2B5EF4-FFF2-40B4-BE49-F238E27FC236}">
                  <a16:creationId xmlns:a16="http://schemas.microsoft.com/office/drawing/2014/main" id="{D5314404-1EA3-4A6C-B1CD-2E830ED2C76E}"/>
                </a:ext>
                <a:ext uri="{C183D7F6-B498-43B3-948B-1728B52AA6E4}">
                  <adec:decorative xmlns:adec="http://schemas.microsoft.com/office/drawing/2017/decorative" val="1"/>
                </a:ext>
              </a:extLst>
            </p:cNvPr>
            <p:cNvSpPr txBox="1"/>
            <p:nvPr/>
          </p:nvSpPr>
          <p:spPr>
            <a:xfrm>
              <a:off x="3170825" y="4845540"/>
              <a:ext cx="1698798"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Devices/Workstations</a:t>
              </a:r>
            </a:p>
          </p:txBody>
        </p:sp>
        <p:sp>
          <p:nvSpPr>
            <p:cNvPr id="229" name="TextBox 228">
              <a:extLst>
                <a:ext uri="{FF2B5EF4-FFF2-40B4-BE49-F238E27FC236}">
                  <a16:creationId xmlns:a16="http://schemas.microsoft.com/office/drawing/2014/main" id="{B2453890-060A-49E6-B0B4-C1E4407BD182}"/>
                </a:ext>
                <a:ext uri="{C183D7F6-B498-43B3-948B-1728B52AA6E4}">
                  <adec:decorative xmlns:adec="http://schemas.microsoft.com/office/drawing/2017/decorative" val="1"/>
                </a:ext>
              </a:extLst>
            </p:cNvPr>
            <p:cNvSpPr txBox="1"/>
            <p:nvPr/>
          </p:nvSpPr>
          <p:spPr>
            <a:xfrm>
              <a:off x="6188270" y="3989054"/>
              <a:ext cx="119045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Intermediaries</a:t>
              </a:r>
            </a:p>
          </p:txBody>
        </p:sp>
        <p:sp>
          <p:nvSpPr>
            <p:cNvPr id="230" name="TextBox 229">
              <a:extLst>
                <a:ext uri="{FF2B5EF4-FFF2-40B4-BE49-F238E27FC236}">
                  <a16:creationId xmlns:a16="http://schemas.microsoft.com/office/drawing/2014/main" id="{607D4F7D-DB97-40EB-B770-BDE2B2463B40}"/>
                </a:ext>
                <a:ext uri="{C183D7F6-B498-43B3-948B-1728B52AA6E4}">
                  <adec:decorative xmlns:adec="http://schemas.microsoft.com/office/drawing/2017/decorative" val="1"/>
                </a:ext>
              </a:extLst>
            </p:cNvPr>
            <p:cNvSpPr txBox="1"/>
            <p:nvPr/>
          </p:nvSpPr>
          <p:spPr>
            <a:xfrm>
              <a:off x="7651585" y="4845540"/>
              <a:ext cx="804259"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Interface</a:t>
              </a:r>
            </a:p>
          </p:txBody>
        </p:sp>
        <p:pic>
          <p:nvPicPr>
            <p:cNvPr id="231" name="Graphic 230">
              <a:extLst>
                <a:ext uri="{FF2B5EF4-FFF2-40B4-BE49-F238E27FC236}">
                  <a16:creationId xmlns:a16="http://schemas.microsoft.com/office/drawing/2014/main" id="{B248BE22-4945-44BD-94C9-70657CC0C1B8}"/>
                </a:ext>
                <a:ext uri="{C183D7F6-B498-43B3-948B-1728B52AA6E4}">
                  <adec:decorative xmlns:adec="http://schemas.microsoft.com/office/drawing/2017/decorative" val="1"/>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3792397" y="4487894"/>
              <a:ext cx="486194" cy="373994"/>
            </a:xfrm>
            <a:prstGeom prst="rect">
              <a:avLst/>
            </a:prstGeom>
            <a:effectLst/>
          </p:spPr>
        </p:pic>
        <p:grpSp>
          <p:nvGrpSpPr>
            <p:cNvPr id="232" name="Group 231">
              <a:extLst>
                <a:ext uri="{FF2B5EF4-FFF2-40B4-BE49-F238E27FC236}">
                  <a16:creationId xmlns:a16="http://schemas.microsoft.com/office/drawing/2014/main" id="{0BC29064-40DB-4B90-9782-15359D0726D1}"/>
                </a:ext>
                <a:ext uri="{C183D7F6-B498-43B3-948B-1728B52AA6E4}">
                  <adec:decorative xmlns:adec="http://schemas.microsoft.com/office/drawing/2017/decorative" val="1"/>
                </a:ext>
              </a:extLst>
            </p:cNvPr>
            <p:cNvGrpSpPr/>
            <p:nvPr/>
          </p:nvGrpSpPr>
          <p:grpSpPr>
            <a:xfrm>
              <a:off x="5277366" y="4520883"/>
              <a:ext cx="498367" cy="308017"/>
              <a:chOff x="4524585" y="2423461"/>
              <a:chExt cx="601881" cy="371994"/>
            </a:xfrm>
          </p:grpSpPr>
          <p:sp>
            <p:nvSpPr>
              <p:cNvPr id="254" name="Rectangle 253">
                <a:extLst>
                  <a:ext uri="{FF2B5EF4-FFF2-40B4-BE49-F238E27FC236}">
                    <a16:creationId xmlns:a16="http://schemas.microsoft.com/office/drawing/2014/main" id="{2E5DF0A9-F919-4C63-8A5D-0971A923A776}"/>
                  </a:ext>
                </a:extLst>
              </p:cNvPr>
              <p:cNvSpPr/>
              <p:nvPr/>
            </p:nvSpPr>
            <p:spPr bwMode="auto">
              <a:xfrm>
                <a:off x="4524585" y="2423461"/>
                <a:ext cx="601881" cy="371994"/>
              </a:xfrm>
              <a:prstGeom prst="rect">
                <a:avLst/>
              </a:pr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255" name="Group 89">
                <a:extLst>
                  <a:ext uri="{FF2B5EF4-FFF2-40B4-BE49-F238E27FC236}">
                    <a16:creationId xmlns:a16="http://schemas.microsoft.com/office/drawing/2014/main" id="{4E28CDBF-8D5A-4E3B-9BA6-4AB3EB837481}"/>
                  </a:ext>
                </a:extLst>
              </p:cNvPr>
              <p:cNvGrpSpPr>
                <a:grpSpLocks noChangeAspect="1"/>
              </p:cNvGrpSpPr>
              <p:nvPr/>
            </p:nvGrpSpPr>
            <p:grpSpPr bwMode="auto">
              <a:xfrm>
                <a:off x="4584855" y="2488106"/>
                <a:ext cx="194899" cy="242704"/>
                <a:chOff x="1596" y="1479"/>
                <a:chExt cx="159" cy="198"/>
              </a:xfrm>
              <a:solidFill>
                <a:schemeClr val="bg1"/>
              </a:solidFill>
            </p:grpSpPr>
            <p:sp>
              <p:nvSpPr>
                <p:cNvPr id="259" name="Freeform 90">
                  <a:extLst>
                    <a:ext uri="{FF2B5EF4-FFF2-40B4-BE49-F238E27FC236}">
                      <a16:creationId xmlns:a16="http://schemas.microsoft.com/office/drawing/2014/main" id="{7EC18DC4-3C1C-4E69-8B8E-C3DE52494671}"/>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260" name="Freeform 91">
                  <a:extLst>
                    <a:ext uri="{FF2B5EF4-FFF2-40B4-BE49-F238E27FC236}">
                      <a16:creationId xmlns:a16="http://schemas.microsoft.com/office/drawing/2014/main" id="{E8E1C6D4-419D-4F64-A96A-4A5B48AE7F29}"/>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256" name="Group 271">
                <a:extLst>
                  <a:ext uri="{FF2B5EF4-FFF2-40B4-BE49-F238E27FC236}">
                    <a16:creationId xmlns:a16="http://schemas.microsoft.com/office/drawing/2014/main" id="{4DF1A8F1-C94B-4EE6-9297-29E1E37991B5}"/>
                  </a:ext>
                </a:extLst>
              </p:cNvPr>
              <p:cNvGrpSpPr>
                <a:grpSpLocks noChangeAspect="1"/>
              </p:cNvGrpSpPr>
              <p:nvPr/>
            </p:nvGrpSpPr>
            <p:grpSpPr bwMode="auto">
              <a:xfrm>
                <a:off x="4831448" y="2572669"/>
                <a:ext cx="219261" cy="73578"/>
                <a:chOff x="778" y="3414"/>
                <a:chExt cx="149" cy="50"/>
              </a:xfrm>
              <a:solidFill>
                <a:schemeClr val="bg1"/>
              </a:solidFill>
            </p:grpSpPr>
            <p:sp>
              <p:nvSpPr>
                <p:cNvPr id="257" name="Freeform 273">
                  <a:extLst>
                    <a:ext uri="{FF2B5EF4-FFF2-40B4-BE49-F238E27FC236}">
                      <a16:creationId xmlns:a16="http://schemas.microsoft.com/office/drawing/2014/main" id="{1BD0F1A3-E294-4E3D-ABF5-294A7F8D8FCC}"/>
                    </a:ext>
                  </a:extLst>
                </p:cNvPr>
                <p:cNvSpPr>
                  <a:spLocks/>
                </p:cNvSpPr>
                <p:nvPr/>
              </p:nvSpPr>
              <p:spPr bwMode="auto">
                <a:xfrm>
                  <a:off x="778" y="3414"/>
                  <a:ext cx="149" cy="16"/>
                </a:xfrm>
                <a:custGeom>
                  <a:avLst/>
                  <a:gdLst>
                    <a:gd name="T0" fmla="*/ 0 w 240"/>
                    <a:gd name="T1" fmla="*/ 26 h 26"/>
                    <a:gd name="T2" fmla="*/ 0 w 240"/>
                    <a:gd name="T3" fmla="*/ 26 h 26"/>
                    <a:gd name="T4" fmla="*/ 240 w 240"/>
                    <a:gd name="T5" fmla="*/ 26 h 26"/>
                    <a:gd name="T6" fmla="*/ 240 w 240"/>
                    <a:gd name="T7" fmla="*/ 0 h 26"/>
                    <a:gd name="T8" fmla="*/ 0 w 240"/>
                    <a:gd name="T9" fmla="*/ 0 h 26"/>
                    <a:gd name="T10" fmla="*/ 0 w 240"/>
                    <a:gd name="T11" fmla="*/ 26 h 26"/>
                  </a:gdLst>
                  <a:ahLst/>
                  <a:cxnLst>
                    <a:cxn ang="0">
                      <a:pos x="T0" y="T1"/>
                    </a:cxn>
                    <a:cxn ang="0">
                      <a:pos x="T2" y="T3"/>
                    </a:cxn>
                    <a:cxn ang="0">
                      <a:pos x="T4" y="T5"/>
                    </a:cxn>
                    <a:cxn ang="0">
                      <a:pos x="T6" y="T7"/>
                    </a:cxn>
                    <a:cxn ang="0">
                      <a:pos x="T8" y="T9"/>
                    </a:cxn>
                    <a:cxn ang="0">
                      <a:pos x="T10" y="T11"/>
                    </a:cxn>
                  </a:cxnLst>
                  <a:rect l="0" t="0" r="r" b="b"/>
                  <a:pathLst>
                    <a:path w="240" h="26">
                      <a:moveTo>
                        <a:pt x="0" y="26"/>
                      </a:moveTo>
                      <a:lnTo>
                        <a:pt x="0" y="26"/>
                      </a:lnTo>
                      <a:lnTo>
                        <a:pt x="240" y="26"/>
                      </a:lnTo>
                      <a:lnTo>
                        <a:pt x="240" y="0"/>
                      </a:lnTo>
                      <a:lnTo>
                        <a:pt x="0" y="0"/>
                      </a:lnTo>
                      <a:lnTo>
                        <a:pt x="0" y="26"/>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258" name="Freeform 275">
                  <a:extLst>
                    <a:ext uri="{FF2B5EF4-FFF2-40B4-BE49-F238E27FC236}">
                      <a16:creationId xmlns:a16="http://schemas.microsoft.com/office/drawing/2014/main" id="{01E85CCF-BC5F-4BB1-AFDC-F712D312812D}"/>
                    </a:ext>
                  </a:extLst>
                </p:cNvPr>
                <p:cNvSpPr>
                  <a:spLocks/>
                </p:cNvSpPr>
                <p:nvPr/>
              </p:nvSpPr>
              <p:spPr bwMode="auto">
                <a:xfrm>
                  <a:off x="778" y="3447"/>
                  <a:ext cx="100" cy="17"/>
                </a:xfrm>
                <a:custGeom>
                  <a:avLst/>
                  <a:gdLst>
                    <a:gd name="T0" fmla="*/ 0 w 160"/>
                    <a:gd name="T1" fmla="*/ 27 h 27"/>
                    <a:gd name="T2" fmla="*/ 0 w 160"/>
                    <a:gd name="T3" fmla="*/ 27 h 27"/>
                    <a:gd name="T4" fmla="*/ 160 w 160"/>
                    <a:gd name="T5" fmla="*/ 27 h 27"/>
                    <a:gd name="T6" fmla="*/ 160 w 160"/>
                    <a:gd name="T7" fmla="*/ 0 h 27"/>
                    <a:gd name="T8" fmla="*/ 0 w 160"/>
                    <a:gd name="T9" fmla="*/ 0 h 27"/>
                    <a:gd name="T10" fmla="*/ 0 w 160"/>
                    <a:gd name="T11" fmla="*/ 27 h 27"/>
                  </a:gdLst>
                  <a:ahLst/>
                  <a:cxnLst>
                    <a:cxn ang="0">
                      <a:pos x="T0" y="T1"/>
                    </a:cxn>
                    <a:cxn ang="0">
                      <a:pos x="T2" y="T3"/>
                    </a:cxn>
                    <a:cxn ang="0">
                      <a:pos x="T4" y="T5"/>
                    </a:cxn>
                    <a:cxn ang="0">
                      <a:pos x="T6" y="T7"/>
                    </a:cxn>
                    <a:cxn ang="0">
                      <a:pos x="T8" y="T9"/>
                    </a:cxn>
                    <a:cxn ang="0">
                      <a:pos x="T10" y="T11"/>
                    </a:cxn>
                  </a:cxnLst>
                  <a:rect l="0" t="0" r="r" b="b"/>
                  <a:pathLst>
                    <a:path w="160" h="27">
                      <a:moveTo>
                        <a:pt x="0" y="27"/>
                      </a:moveTo>
                      <a:lnTo>
                        <a:pt x="0" y="27"/>
                      </a:lnTo>
                      <a:lnTo>
                        <a:pt x="160" y="27"/>
                      </a:lnTo>
                      <a:lnTo>
                        <a:pt x="160" y="0"/>
                      </a:lnTo>
                      <a:lnTo>
                        <a:pt x="0" y="0"/>
                      </a:lnTo>
                      <a:lnTo>
                        <a:pt x="0" y="27"/>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grpSp>
          <p:nvGrpSpPr>
            <p:cNvPr id="233" name="Group 232">
              <a:extLst>
                <a:ext uri="{FF2B5EF4-FFF2-40B4-BE49-F238E27FC236}">
                  <a16:creationId xmlns:a16="http://schemas.microsoft.com/office/drawing/2014/main" id="{35A64373-5C39-4A44-97FC-A64278340AC6}"/>
                </a:ext>
                <a:ext uri="{C183D7F6-B498-43B3-948B-1728B52AA6E4}">
                  <adec:decorative xmlns:adec="http://schemas.microsoft.com/office/drawing/2017/decorative" val="1"/>
                </a:ext>
              </a:extLst>
            </p:cNvPr>
            <p:cNvGrpSpPr/>
            <p:nvPr/>
          </p:nvGrpSpPr>
          <p:grpSpPr>
            <a:xfrm>
              <a:off x="6576266" y="4270171"/>
              <a:ext cx="414462" cy="328196"/>
              <a:chOff x="6750025" y="2327160"/>
              <a:chExt cx="450383" cy="356642"/>
            </a:xfrm>
          </p:grpSpPr>
          <p:sp>
            <p:nvSpPr>
              <p:cNvPr id="247" name="Freeform: Shape 246">
                <a:extLst>
                  <a:ext uri="{FF2B5EF4-FFF2-40B4-BE49-F238E27FC236}">
                    <a16:creationId xmlns:a16="http://schemas.microsoft.com/office/drawing/2014/main" id="{6C0EB1F9-5578-42C8-9970-C4EA64B415AC}"/>
                  </a:ext>
                </a:extLst>
              </p:cNvPr>
              <p:cNvSpPr/>
              <p:nvPr/>
            </p:nvSpPr>
            <p:spPr>
              <a:xfrm>
                <a:off x="6750025" y="2336634"/>
                <a:ext cx="450383" cy="347168"/>
              </a:xfrm>
              <a:custGeom>
                <a:avLst/>
                <a:gdLst>
                  <a:gd name="connsiteX0" fmla="*/ 2089 w 498751"/>
                  <a:gd name="connsiteY0" fmla="*/ 386127 h 384454"/>
                  <a:gd name="connsiteX1" fmla="*/ 500841 w 498751"/>
                  <a:gd name="connsiteY1" fmla="*/ 386127 h 384454"/>
                  <a:gd name="connsiteX2" fmla="*/ 500841 w 498751"/>
                  <a:gd name="connsiteY2" fmla="*/ 2089 h 384454"/>
                  <a:gd name="connsiteX3" fmla="*/ 2089 w 498751"/>
                  <a:gd name="connsiteY3" fmla="*/ 2089 h 384454"/>
                  <a:gd name="connsiteX4" fmla="*/ 2089 w 498751"/>
                  <a:gd name="connsiteY4" fmla="*/ 386127 h 38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384454">
                    <a:moveTo>
                      <a:pt x="2089" y="386127"/>
                    </a:moveTo>
                    <a:lnTo>
                      <a:pt x="500841" y="386127"/>
                    </a:lnTo>
                    <a:lnTo>
                      <a:pt x="500841" y="2089"/>
                    </a:lnTo>
                    <a:lnTo>
                      <a:pt x="2089" y="2089"/>
                    </a:lnTo>
                    <a:lnTo>
                      <a:pt x="2089" y="386127"/>
                    </a:lnTo>
                    <a:close/>
                  </a:path>
                </a:pathLst>
              </a:cu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248" name="Freeform: Shape 247">
                <a:extLst>
                  <a:ext uri="{FF2B5EF4-FFF2-40B4-BE49-F238E27FC236}">
                    <a16:creationId xmlns:a16="http://schemas.microsoft.com/office/drawing/2014/main" id="{EC9892B7-E4F9-4CB1-82AC-E337EB5E6443}"/>
                  </a:ext>
                </a:extLst>
              </p:cNvPr>
              <p:cNvSpPr/>
              <p:nvPr/>
            </p:nvSpPr>
            <p:spPr>
              <a:xfrm>
                <a:off x="6750025" y="2327160"/>
                <a:ext cx="450383" cy="46914"/>
              </a:xfrm>
              <a:custGeom>
                <a:avLst/>
                <a:gdLst>
                  <a:gd name="connsiteX0" fmla="*/ 2089 w 498751"/>
                  <a:gd name="connsiteY0" fmla="*/ 54064 h 51953"/>
                  <a:gd name="connsiteX1" fmla="*/ 500666 w 498751"/>
                  <a:gd name="connsiteY1" fmla="*/ 54064 h 51953"/>
                  <a:gd name="connsiteX2" fmla="*/ 500666 w 498751"/>
                  <a:gd name="connsiteY2" fmla="*/ 2089 h 51953"/>
                  <a:gd name="connsiteX3" fmla="*/ 2089 w 498751"/>
                  <a:gd name="connsiteY3" fmla="*/ 2089 h 51953"/>
                  <a:gd name="connsiteX4" fmla="*/ 2089 w 498751"/>
                  <a:gd name="connsiteY4" fmla="*/ 54064 h 51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51953">
                    <a:moveTo>
                      <a:pt x="2089" y="54064"/>
                    </a:moveTo>
                    <a:lnTo>
                      <a:pt x="500666" y="54064"/>
                    </a:lnTo>
                    <a:lnTo>
                      <a:pt x="500666" y="2089"/>
                    </a:lnTo>
                    <a:lnTo>
                      <a:pt x="2089" y="2089"/>
                    </a:lnTo>
                    <a:lnTo>
                      <a:pt x="2089" y="54064"/>
                    </a:lnTo>
                    <a:close/>
                  </a:path>
                </a:pathLst>
              </a:cu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249" name="Freeform: Shape 248">
                <a:extLst>
                  <a:ext uri="{FF2B5EF4-FFF2-40B4-BE49-F238E27FC236}">
                    <a16:creationId xmlns:a16="http://schemas.microsoft.com/office/drawing/2014/main" id="{246FE0A8-3A0A-4076-AA0F-C9428F25FF98}"/>
                  </a:ext>
                </a:extLst>
              </p:cNvPr>
              <p:cNvSpPr/>
              <p:nvPr/>
            </p:nvSpPr>
            <p:spPr>
              <a:xfrm>
                <a:off x="6808733"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3" y="27464"/>
                      <a:pt x="27464" y="21784"/>
                      <a:pt x="27464" y="14776"/>
                    </a:cubicBezTo>
                    <a:cubicBezTo>
                      <a:pt x="27464" y="7769"/>
                      <a:pt x="21783"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0" name="Freeform: Shape 249">
                <a:extLst>
                  <a:ext uri="{FF2B5EF4-FFF2-40B4-BE49-F238E27FC236}">
                    <a16:creationId xmlns:a16="http://schemas.microsoft.com/office/drawing/2014/main" id="{B6E32A74-45A6-465B-AF52-D00DF72CB445}"/>
                  </a:ext>
                </a:extLst>
              </p:cNvPr>
              <p:cNvSpPr/>
              <p:nvPr/>
            </p:nvSpPr>
            <p:spPr>
              <a:xfrm>
                <a:off x="6773176"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1" name="Freeform: Shape 250">
                <a:extLst>
                  <a:ext uri="{FF2B5EF4-FFF2-40B4-BE49-F238E27FC236}">
                    <a16:creationId xmlns:a16="http://schemas.microsoft.com/office/drawing/2014/main" id="{A30362FE-3EA0-45A9-BD2C-3447CA99C9BE}"/>
                  </a:ext>
                </a:extLst>
              </p:cNvPr>
              <p:cNvSpPr/>
              <p:nvPr/>
            </p:nvSpPr>
            <p:spPr>
              <a:xfrm>
                <a:off x="6845078"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2" name="Freeform: Shape 251">
                <a:extLst>
                  <a:ext uri="{FF2B5EF4-FFF2-40B4-BE49-F238E27FC236}">
                    <a16:creationId xmlns:a16="http://schemas.microsoft.com/office/drawing/2014/main" id="{FACBBCCE-C796-40C4-A1DE-F387403E5B2F}"/>
                  </a:ext>
                </a:extLst>
              </p:cNvPr>
              <p:cNvSpPr/>
              <p:nvPr/>
            </p:nvSpPr>
            <p:spPr>
              <a:xfrm>
                <a:off x="6798025" y="2421355"/>
                <a:ext cx="354383" cy="98521"/>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53" name="Freeform: Shape 252">
                <a:extLst>
                  <a:ext uri="{FF2B5EF4-FFF2-40B4-BE49-F238E27FC236}">
                    <a16:creationId xmlns:a16="http://schemas.microsoft.com/office/drawing/2014/main" id="{8650D0AB-787E-4523-8E3B-855E6ABEF539}"/>
                  </a:ext>
                </a:extLst>
              </p:cNvPr>
              <p:cNvSpPr/>
              <p:nvPr/>
            </p:nvSpPr>
            <p:spPr>
              <a:xfrm>
                <a:off x="6798025" y="2539943"/>
                <a:ext cx="354383" cy="98521"/>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rgbClr val="FFFFFF"/>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234" name="Group 233">
              <a:extLst>
                <a:ext uri="{FF2B5EF4-FFF2-40B4-BE49-F238E27FC236}">
                  <a16:creationId xmlns:a16="http://schemas.microsoft.com/office/drawing/2014/main" id="{49FE1E21-EE6F-4DD3-9FDA-022E9D8E7A66}"/>
                </a:ext>
                <a:ext uri="{C183D7F6-B498-43B3-948B-1728B52AA6E4}">
                  <adec:decorative xmlns:adec="http://schemas.microsoft.com/office/drawing/2017/decorative" val="1"/>
                </a:ext>
              </a:extLst>
            </p:cNvPr>
            <p:cNvGrpSpPr/>
            <p:nvPr/>
          </p:nvGrpSpPr>
          <p:grpSpPr>
            <a:xfrm>
              <a:off x="7818630" y="4510793"/>
              <a:ext cx="414462" cy="328196"/>
              <a:chOff x="6660049" y="1655872"/>
              <a:chExt cx="1104052" cy="874260"/>
            </a:xfrm>
          </p:grpSpPr>
          <p:sp>
            <p:nvSpPr>
              <p:cNvPr id="239" name="Freeform: Shape 238">
                <a:extLst>
                  <a:ext uri="{FF2B5EF4-FFF2-40B4-BE49-F238E27FC236}">
                    <a16:creationId xmlns:a16="http://schemas.microsoft.com/office/drawing/2014/main" id="{2D0C3F89-8772-40EA-A10A-E33A59DDFCCA}"/>
                  </a:ext>
                </a:extLst>
              </p:cNvPr>
              <p:cNvSpPr/>
              <p:nvPr/>
            </p:nvSpPr>
            <p:spPr>
              <a:xfrm>
                <a:off x="6660049" y="1679098"/>
                <a:ext cx="1104052" cy="851034"/>
              </a:xfrm>
              <a:custGeom>
                <a:avLst/>
                <a:gdLst>
                  <a:gd name="connsiteX0" fmla="*/ 2089 w 498751"/>
                  <a:gd name="connsiteY0" fmla="*/ 386127 h 384454"/>
                  <a:gd name="connsiteX1" fmla="*/ 500841 w 498751"/>
                  <a:gd name="connsiteY1" fmla="*/ 386127 h 384454"/>
                  <a:gd name="connsiteX2" fmla="*/ 500841 w 498751"/>
                  <a:gd name="connsiteY2" fmla="*/ 2089 h 384454"/>
                  <a:gd name="connsiteX3" fmla="*/ 2089 w 498751"/>
                  <a:gd name="connsiteY3" fmla="*/ 2089 h 384454"/>
                  <a:gd name="connsiteX4" fmla="*/ 2089 w 498751"/>
                  <a:gd name="connsiteY4" fmla="*/ 386127 h 38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384454">
                    <a:moveTo>
                      <a:pt x="2089" y="386127"/>
                    </a:moveTo>
                    <a:lnTo>
                      <a:pt x="500841" y="386127"/>
                    </a:lnTo>
                    <a:lnTo>
                      <a:pt x="500841" y="2089"/>
                    </a:lnTo>
                    <a:lnTo>
                      <a:pt x="2089" y="2089"/>
                    </a:lnTo>
                    <a:lnTo>
                      <a:pt x="2089" y="386127"/>
                    </a:lnTo>
                    <a:close/>
                  </a:path>
                </a:pathLst>
              </a:cu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240" name="Freeform: Shape 239">
                <a:extLst>
                  <a:ext uri="{FF2B5EF4-FFF2-40B4-BE49-F238E27FC236}">
                    <a16:creationId xmlns:a16="http://schemas.microsoft.com/office/drawing/2014/main" id="{425C173D-992F-4FB5-A1B5-38FE5BBAED82}"/>
                  </a:ext>
                </a:extLst>
              </p:cNvPr>
              <p:cNvSpPr/>
              <p:nvPr/>
            </p:nvSpPr>
            <p:spPr>
              <a:xfrm>
                <a:off x="6660049" y="1655872"/>
                <a:ext cx="1104052" cy="115002"/>
              </a:xfrm>
              <a:custGeom>
                <a:avLst/>
                <a:gdLst>
                  <a:gd name="connsiteX0" fmla="*/ 2089 w 498751"/>
                  <a:gd name="connsiteY0" fmla="*/ 54064 h 51953"/>
                  <a:gd name="connsiteX1" fmla="*/ 500666 w 498751"/>
                  <a:gd name="connsiteY1" fmla="*/ 54064 h 51953"/>
                  <a:gd name="connsiteX2" fmla="*/ 500666 w 498751"/>
                  <a:gd name="connsiteY2" fmla="*/ 2089 h 51953"/>
                  <a:gd name="connsiteX3" fmla="*/ 2089 w 498751"/>
                  <a:gd name="connsiteY3" fmla="*/ 2089 h 51953"/>
                  <a:gd name="connsiteX4" fmla="*/ 2089 w 498751"/>
                  <a:gd name="connsiteY4" fmla="*/ 54064 h 51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51953">
                    <a:moveTo>
                      <a:pt x="2089" y="54064"/>
                    </a:moveTo>
                    <a:lnTo>
                      <a:pt x="500666" y="54064"/>
                    </a:lnTo>
                    <a:lnTo>
                      <a:pt x="500666" y="2089"/>
                    </a:lnTo>
                    <a:lnTo>
                      <a:pt x="2089" y="2089"/>
                    </a:lnTo>
                    <a:lnTo>
                      <a:pt x="2089" y="54064"/>
                    </a:lnTo>
                    <a:close/>
                  </a:path>
                </a:pathLst>
              </a:cu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241" name="Freeform: Shape 240">
                <a:extLst>
                  <a:ext uri="{FF2B5EF4-FFF2-40B4-BE49-F238E27FC236}">
                    <a16:creationId xmlns:a16="http://schemas.microsoft.com/office/drawing/2014/main" id="{B3F550BD-229B-407E-B50C-A212AEFEF6D7}"/>
                  </a:ext>
                </a:extLst>
              </p:cNvPr>
              <p:cNvSpPr/>
              <p:nvPr/>
            </p:nvSpPr>
            <p:spPr>
              <a:xfrm>
                <a:off x="6803965"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3" y="27464"/>
                      <a:pt x="27464" y="21784"/>
                      <a:pt x="27464" y="14776"/>
                    </a:cubicBezTo>
                    <a:cubicBezTo>
                      <a:pt x="27464" y="7769"/>
                      <a:pt x="21783"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2" name="Freeform: Shape 241">
                <a:extLst>
                  <a:ext uri="{FF2B5EF4-FFF2-40B4-BE49-F238E27FC236}">
                    <a16:creationId xmlns:a16="http://schemas.microsoft.com/office/drawing/2014/main" id="{F8629A1B-C79A-42AF-84CA-07460111E324}"/>
                  </a:ext>
                </a:extLst>
              </p:cNvPr>
              <p:cNvSpPr/>
              <p:nvPr/>
            </p:nvSpPr>
            <p:spPr>
              <a:xfrm>
                <a:off x="671679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3" name="Freeform: Shape 242">
                <a:extLst>
                  <a:ext uri="{FF2B5EF4-FFF2-40B4-BE49-F238E27FC236}">
                    <a16:creationId xmlns:a16="http://schemas.microsoft.com/office/drawing/2014/main" id="{6C4282A1-2E81-4444-BAA6-76B07EED869B}"/>
                  </a:ext>
                </a:extLst>
              </p:cNvPr>
              <p:cNvSpPr/>
              <p:nvPr/>
            </p:nvSpPr>
            <p:spPr>
              <a:xfrm>
                <a:off x="689305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4" name="Freeform: Shape 243">
                <a:extLst>
                  <a:ext uri="{FF2B5EF4-FFF2-40B4-BE49-F238E27FC236}">
                    <a16:creationId xmlns:a16="http://schemas.microsoft.com/office/drawing/2014/main" id="{ECEB9C22-8E69-4C3D-8FBC-60A07DFBEFF5}"/>
                  </a:ext>
                </a:extLst>
              </p:cNvPr>
              <p:cNvSpPr/>
              <p:nvPr/>
            </p:nvSpPr>
            <p:spPr>
              <a:xfrm>
                <a:off x="6745551" y="1905644"/>
                <a:ext cx="375894" cy="51781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5" name="Freeform: Shape 244">
                <a:extLst>
                  <a:ext uri="{FF2B5EF4-FFF2-40B4-BE49-F238E27FC236}">
                    <a16:creationId xmlns:a16="http://schemas.microsoft.com/office/drawing/2014/main" id="{D5F79F1A-ECED-44CB-88FD-52697AA2470E}"/>
                  </a:ext>
                </a:extLst>
              </p:cNvPr>
              <p:cNvSpPr/>
              <p:nvPr/>
            </p:nvSpPr>
            <p:spPr>
              <a:xfrm>
                <a:off x="7162467" y="1915636"/>
                <a:ext cx="375894"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46" name="Freeform: Shape 245">
                <a:extLst>
                  <a:ext uri="{FF2B5EF4-FFF2-40B4-BE49-F238E27FC236}">
                    <a16:creationId xmlns:a16="http://schemas.microsoft.com/office/drawing/2014/main" id="{0B8819E8-7F87-40E8-A0EB-122CF26B7C9D}"/>
                  </a:ext>
                </a:extLst>
              </p:cNvPr>
              <p:cNvSpPr/>
              <p:nvPr/>
            </p:nvSpPr>
            <p:spPr>
              <a:xfrm>
                <a:off x="7162467" y="2033865"/>
                <a:ext cx="299863"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cxnSp>
          <p:nvCxnSpPr>
            <p:cNvPr id="235" name="Straight Connector 234">
              <a:extLst>
                <a:ext uri="{FF2B5EF4-FFF2-40B4-BE49-F238E27FC236}">
                  <a16:creationId xmlns:a16="http://schemas.microsoft.com/office/drawing/2014/main" id="{F2440260-C0E6-48ED-B0A2-49556F1032D2}"/>
                </a:ext>
                <a:ext uri="{C183D7F6-B498-43B3-948B-1728B52AA6E4}">
                  <adec:decorative xmlns:adec="http://schemas.microsoft.com/office/drawing/2017/decorative" val="1"/>
                </a:ext>
              </a:extLst>
            </p:cNvPr>
            <p:cNvCxnSpPr>
              <a:cxnSpLocks/>
            </p:cNvCxnSpPr>
            <p:nvPr/>
          </p:nvCxnSpPr>
          <p:spPr>
            <a:xfrm>
              <a:off x="5822510" y="4663926"/>
              <a:ext cx="1953461" cy="0"/>
            </a:xfrm>
            <a:prstGeom prst="line">
              <a:avLst/>
            </a:prstGeom>
            <a:ln w="28575">
              <a:solidFill>
                <a:srgbClr val="0078D4"/>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B9DD1579-F47E-4442-9144-1B7CAD5C282E}"/>
                </a:ext>
                <a:ext uri="{C183D7F6-B498-43B3-948B-1728B52AA6E4}">
                  <adec:decorative xmlns:adec="http://schemas.microsoft.com/office/drawing/2017/decorative" val="1"/>
                </a:ext>
              </a:extLst>
            </p:cNvPr>
            <p:cNvCxnSpPr>
              <a:cxnSpLocks/>
            </p:cNvCxnSpPr>
            <p:nvPr/>
          </p:nvCxnSpPr>
          <p:spPr>
            <a:xfrm>
              <a:off x="3170825" y="4671184"/>
              <a:ext cx="558378" cy="0"/>
            </a:xfrm>
            <a:prstGeom prst="line">
              <a:avLst/>
            </a:prstGeom>
            <a:ln w="28575">
              <a:solidFill>
                <a:srgbClr val="0078D4"/>
              </a:solidFill>
            </a:ln>
          </p:spPr>
          <p:style>
            <a:lnRef idx="1">
              <a:schemeClr val="accent1"/>
            </a:lnRef>
            <a:fillRef idx="0">
              <a:schemeClr val="accent1"/>
            </a:fillRef>
            <a:effectRef idx="0">
              <a:schemeClr val="accent1"/>
            </a:effectRef>
            <a:fontRef idx="minor">
              <a:schemeClr val="tx1"/>
            </a:fontRef>
          </p:style>
        </p:cxnSp>
        <p:cxnSp>
          <p:nvCxnSpPr>
            <p:cNvPr id="237" name="Straight Connector 64">
              <a:extLst>
                <a:ext uri="{FF2B5EF4-FFF2-40B4-BE49-F238E27FC236}">
                  <a16:creationId xmlns:a16="http://schemas.microsoft.com/office/drawing/2014/main" id="{6EC1DFE0-55EC-45A4-8587-89E6596A8DF8}"/>
                </a:ext>
                <a:ext uri="{C183D7F6-B498-43B3-948B-1728B52AA6E4}">
                  <adec:decorative xmlns:adec="http://schemas.microsoft.com/office/drawing/2017/decorative" val="1"/>
                </a:ext>
              </a:extLst>
            </p:cNvPr>
            <p:cNvCxnSpPr>
              <a:cxnSpLocks/>
            </p:cNvCxnSpPr>
            <p:nvPr/>
          </p:nvCxnSpPr>
          <p:spPr>
            <a:xfrm>
              <a:off x="7053363" y="4435326"/>
              <a:ext cx="457200" cy="228600"/>
            </a:xfrm>
            <a:prstGeom prst="bentConnector3">
              <a:avLst>
                <a:gd name="adj1" fmla="val 50000"/>
              </a:avLst>
            </a:prstGeom>
            <a:ln w="28575">
              <a:solidFill>
                <a:srgbClr val="0078D4"/>
              </a:solidFill>
              <a:prstDash val="sysDot"/>
            </a:ln>
          </p:spPr>
          <p:style>
            <a:lnRef idx="1">
              <a:schemeClr val="accent1"/>
            </a:lnRef>
            <a:fillRef idx="0">
              <a:schemeClr val="accent1"/>
            </a:fillRef>
            <a:effectRef idx="0">
              <a:schemeClr val="accent1"/>
            </a:effectRef>
            <a:fontRef idx="minor">
              <a:schemeClr val="tx1"/>
            </a:fontRef>
          </p:style>
        </p:cxnSp>
        <p:cxnSp>
          <p:nvCxnSpPr>
            <p:cNvPr id="238" name="Straight Connector 76">
              <a:extLst>
                <a:ext uri="{FF2B5EF4-FFF2-40B4-BE49-F238E27FC236}">
                  <a16:creationId xmlns:a16="http://schemas.microsoft.com/office/drawing/2014/main" id="{A365CA7C-856B-416F-BD23-167FA76BE664}"/>
                </a:ext>
                <a:ext uri="{C183D7F6-B498-43B3-948B-1728B52AA6E4}">
                  <adec:decorative xmlns:adec="http://schemas.microsoft.com/office/drawing/2017/decorative" val="1"/>
                </a:ext>
              </a:extLst>
            </p:cNvPr>
            <p:cNvCxnSpPr>
              <a:cxnSpLocks/>
            </p:cNvCxnSpPr>
            <p:nvPr/>
          </p:nvCxnSpPr>
          <p:spPr>
            <a:xfrm flipV="1">
              <a:off x="6096709" y="4435326"/>
              <a:ext cx="457200" cy="228600"/>
            </a:xfrm>
            <a:prstGeom prst="bentConnector3">
              <a:avLst>
                <a:gd name="adj1" fmla="val 44463"/>
              </a:avLst>
            </a:prstGeom>
            <a:ln w="28575">
              <a:solidFill>
                <a:srgbClr val="0078D4"/>
              </a:solidFill>
              <a:prstDash val="sysDot"/>
            </a:ln>
          </p:spPr>
          <p:style>
            <a:lnRef idx="1">
              <a:schemeClr val="accent1"/>
            </a:lnRef>
            <a:fillRef idx="0">
              <a:schemeClr val="accent1"/>
            </a:fillRef>
            <a:effectRef idx="0">
              <a:schemeClr val="accent1"/>
            </a:effectRef>
            <a:fontRef idx="minor">
              <a:schemeClr val="tx1"/>
            </a:fontRef>
          </p:style>
        </p:cxnSp>
      </p:grpSp>
      <p:grpSp>
        <p:nvGrpSpPr>
          <p:cNvPr id="273" name="Group 272">
            <a:extLst>
              <a:ext uri="{FF2B5EF4-FFF2-40B4-BE49-F238E27FC236}">
                <a16:creationId xmlns:a16="http://schemas.microsoft.com/office/drawing/2014/main" id="{AAC9E43C-6135-48AC-A885-6A4791F41BC4}"/>
              </a:ext>
              <a:ext uri="{C183D7F6-B498-43B3-948B-1728B52AA6E4}">
                <adec:decorative xmlns:adec="http://schemas.microsoft.com/office/drawing/2017/decorative" val="1"/>
              </a:ext>
            </a:extLst>
          </p:cNvPr>
          <p:cNvGrpSpPr/>
          <p:nvPr/>
        </p:nvGrpSpPr>
        <p:grpSpPr>
          <a:xfrm rot="10800000">
            <a:off x="4117921" y="5066486"/>
            <a:ext cx="4045369" cy="424529"/>
            <a:chOff x="3946471" y="1940787"/>
            <a:chExt cx="4045369" cy="424529"/>
          </a:xfrm>
        </p:grpSpPr>
        <p:sp>
          <p:nvSpPr>
            <p:cNvPr id="274" name="Left Brace 273">
              <a:extLst>
                <a:ext uri="{FF2B5EF4-FFF2-40B4-BE49-F238E27FC236}">
                  <a16:creationId xmlns:a16="http://schemas.microsoft.com/office/drawing/2014/main" id="{4EED0D6C-C9CF-4EC9-A4A8-BDE26BF3EC75}"/>
                </a:ext>
              </a:extLst>
            </p:cNvPr>
            <p:cNvSpPr/>
            <p:nvPr/>
          </p:nvSpPr>
          <p:spPr>
            <a:xfrm rot="5400000">
              <a:off x="5773226" y="114032"/>
              <a:ext cx="391859" cy="4045369"/>
            </a:xfrm>
            <a:prstGeom prst="leftBrace">
              <a:avLst>
                <a:gd name="adj1" fmla="val 0"/>
                <a:gd name="adj2" fmla="val 50000"/>
              </a:avLst>
            </a:prstGeom>
            <a:ln w="28575">
              <a:solidFill>
                <a:srgbClr val="D83B01"/>
              </a:solidFill>
              <a:prstDash val="sysDash"/>
              <a:headEnd type="arrow" w="med" len="sm"/>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cxnSp>
          <p:nvCxnSpPr>
            <p:cNvPr id="275" name="Straight Arrow Connector 274">
              <a:extLst>
                <a:ext uri="{FF2B5EF4-FFF2-40B4-BE49-F238E27FC236}">
                  <a16:creationId xmlns:a16="http://schemas.microsoft.com/office/drawing/2014/main" id="{1963A341-FD27-493F-83E8-81DC033BEBB9}"/>
                </a:ext>
              </a:extLst>
            </p:cNvPr>
            <p:cNvCxnSpPr/>
            <p:nvPr/>
          </p:nvCxnSpPr>
          <p:spPr>
            <a:xfrm>
              <a:off x="5128906" y="2122993"/>
              <a:ext cx="0" cy="228600"/>
            </a:xfrm>
            <a:prstGeom prst="straightConnector1">
              <a:avLst/>
            </a:prstGeom>
            <a:ln w="28575">
              <a:solidFill>
                <a:srgbClr val="D83B01"/>
              </a:solidFill>
              <a:prstDash val="sysDash"/>
              <a:headEnd type="none" w="med" len="sm"/>
              <a:tailEnd type="arrow" w="med" len="med"/>
            </a:ln>
          </p:spPr>
          <p:style>
            <a:lnRef idx="1">
              <a:schemeClr val="accent1"/>
            </a:lnRef>
            <a:fillRef idx="0">
              <a:schemeClr val="accent1"/>
            </a:fillRef>
            <a:effectRef idx="0">
              <a:schemeClr val="accent1"/>
            </a:effectRef>
            <a:fontRef idx="minor">
              <a:schemeClr val="tx1"/>
            </a:fontRef>
          </p:style>
        </p:cxnSp>
        <p:cxnSp>
          <p:nvCxnSpPr>
            <p:cNvPr id="276" name="Straight Arrow Connector 275">
              <a:extLst>
                <a:ext uri="{FF2B5EF4-FFF2-40B4-BE49-F238E27FC236}">
                  <a16:creationId xmlns:a16="http://schemas.microsoft.com/office/drawing/2014/main" id="{8CCB133B-D174-4B24-87CE-95555FC38EE2}"/>
                </a:ext>
              </a:extLst>
            </p:cNvPr>
            <p:cNvCxnSpPr>
              <a:cxnSpLocks/>
            </p:cNvCxnSpPr>
            <p:nvPr/>
          </p:nvCxnSpPr>
          <p:spPr>
            <a:xfrm>
              <a:off x="6441746" y="2136716"/>
              <a:ext cx="0" cy="228600"/>
            </a:xfrm>
            <a:prstGeom prst="straightConnector1">
              <a:avLst/>
            </a:prstGeom>
            <a:ln w="28575">
              <a:solidFill>
                <a:srgbClr val="D83B01"/>
              </a:solidFill>
              <a:prstDash val="sysDash"/>
              <a:headEnd type="none" w="med" len="sm"/>
              <a:tailEnd type="arrow" w="med" len="med"/>
            </a:ln>
          </p:spPr>
          <p:style>
            <a:lnRef idx="1">
              <a:schemeClr val="accent1"/>
            </a:lnRef>
            <a:fillRef idx="0">
              <a:schemeClr val="accent1"/>
            </a:fillRef>
            <a:effectRef idx="0">
              <a:schemeClr val="accent1"/>
            </a:effectRef>
            <a:fontRef idx="minor">
              <a:schemeClr val="tx1"/>
            </a:fontRef>
          </p:style>
        </p:cxnSp>
      </p:grpSp>
      <p:sp>
        <p:nvSpPr>
          <p:cNvPr id="279" name="Freeform: Shape 278">
            <a:extLst>
              <a:ext uri="{FF2B5EF4-FFF2-40B4-BE49-F238E27FC236}">
                <a16:creationId xmlns:a16="http://schemas.microsoft.com/office/drawing/2014/main" id="{FD8733F5-ED4F-4A96-BC67-462B97E1A3E2}"/>
              </a:ext>
              <a:ext uri="{C183D7F6-B498-43B3-948B-1728B52AA6E4}">
                <adec:decorative xmlns:adec="http://schemas.microsoft.com/office/drawing/2017/decorative" val="1"/>
              </a:ext>
            </a:extLst>
          </p:cNvPr>
          <p:cNvSpPr/>
          <p:nvPr/>
        </p:nvSpPr>
        <p:spPr bwMode="auto">
          <a:xfrm flipH="1">
            <a:off x="2826378" y="3596568"/>
            <a:ext cx="373390" cy="320049"/>
          </a:xfrm>
          <a:custGeom>
            <a:avLst/>
            <a:gdLst>
              <a:gd name="connsiteX0" fmla="*/ 194687 w 389369"/>
              <a:gd name="connsiteY0" fmla="*/ 311743 h 388302"/>
              <a:gd name="connsiteX1" fmla="*/ 176828 w 389369"/>
              <a:gd name="connsiteY1" fmla="*/ 330031 h 388302"/>
              <a:gd name="connsiteX2" fmla="*/ 194687 w 389369"/>
              <a:gd name="connsiteY2" fmla="*/ 348319 h 388302"/>
              <a:gd name="connsiteX3" fmla="*/ 212546 w 389369"/>
              <a:gd name="connsiteY3" fmla="*/ 330031 h 388302"/>
              <a:gd name="connsiteX4" fmla="*/ 194687 w 389369"/>
              <a:gd name="connsiteY4" fmla="*/ 311743 h 388302"/>
              <a:gd name="connsiteX5" fmla="*/ 176822 w 389369"/>
              <a:gd name="connsiteY5" fmla="*/ 128180 h 388302"/>
              <a:gd name="connsiteX6" fmla="*/ 183966 w 389369"/>
              <a:gd name="connsiteY6" fmla="*/ 273406 h 388302"/>
              <a:gd name="connsiteX7" fmla="*/ 205397 w 389369"/>
              <a:gd name="connsiteY7" fmla="*/ 273406 h 388302"/>
              <a:gd name="connsiteX8" fmla="*/ 212540 w 389369"/>
              <a:gd name="connsiteY8" fmla="*/ 128180 h 388302"/>
              <a:gd name="connsiteX9" fmla="*/ 194685 w 389369"/>
              <a:gd name="connsiteY9" fmla="*/ 0 h 388302"/>
              <a:gd name="connsiteX10" fmla="*/ 389369 w 389369"/>
              <a:gd name="connsiteY10" fmla="*/ 388302 h 388302"/>
              <a:gd name="connsiteX11" fmla="*/ 0 w 389369"/>
              <a:gd name="connsiteY11" fmla="*/ 388302 h 38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369" h="388302">
                <a:moveTo>
                  <a:pt x="194687" y="311743"/>
                </a:moveTo>
                <a:cubicBezTo>
                  <a:pt x="184824" y="311743"/>
                  <a:pt x="176828" y="319931"/>
                  <a:pt x="176828" y="330031"/>
                </a:cubicBezTo>
                <a:cubicBezTo>
                  <a:pt x="176828" y="340131"/>
                  <a:pt x="184824" y="348319"/>
                  <a:pt x="194687" y="348319"/>
                </a:cubicBezTo>
                <a:cubicBezTo>
                  <a:pt x="204550" y="348319"/>
                  <a:pt x="212546" y="340131"/>
                  <a:pt x="212546" y="330031"/>
                </a:cubicBezTo>
                <a:cubicBezTo>
                  <a:pt x="212546" y="319931"/>
                  <a:pt x="204550" y="311743"/>
                  <a:pt x="194687" y="311743"/>
                </a:cubicBezTo>
                <a:close/>
                <a:moveTo>
                  <a:pt x="176822" y="128180"/>
                </a:moveTo>
                <a:lnTo>
                  <a:pt x="183966" y="273406"/>
                </a:lnTo>
                <a:lnTo>
                  <a:pt x="205397" y="273406"/>
                </a:lnTo>
                <a:lnTo>
                  <a:pt x="212540" y="128180"/>
                </a:lnTo>
                <a:close/>
                <a:moveTo>
                  <a:pt x="194685" y="0"/>
                </a:moveTo>
                <a:lnTo>
                  <a:pt x="389369" y="388302"/>
                </a:lnTo>
                <a:lnTo>
                  <a:pt x="0" y="388302"/>
                </a:lnTo>
                <a:close/>
              </a:path>
            </a:pathLst>
          </a:custGeom>
          <a:solidFill>
            <a:srgbClr val="D7411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80" name="Straight Arrow Connector 279">
            <a:extLst>
              <a:ext uri="{FF2B5EF4-FFF2-40B4-BE49-F238E27FC236}">
                <a16:creationId xmlns:a16="http://schemas.microsoft.com/office/drawing/2014/main" id="{3804C629-9E1E-4A59-8845-75E94CF08B16}"/>
              </a:ext>
              <a:ext uri="{C183D7F6-B498-43B3-948B-1728B52AA6E4}">
                <adec:decorative xmlns:adec="http://schemas.microsoft.com/office/drawing/2017/decorative" val="1"/>
              </a:ext>
            </a:extLst>
          </p:cNvPr>
          <p:cNvCxnSpPr>
            <a:cxnSpLocks/>
          </p:cNvCxnSpPr>
          <p:nvPr/>
        </p:nvCxnSpPr>
        <p:spPr>
          <a:xfrm>
            <a:off x="3190715" y="3756592"/>
            <a:ext cx="537447" cy="0"/>
          </a:xfrm>
          <a:prstGeom prst="straightConnector1">
            <a:avLst/>
          </a:prstGeom>
          <a:ln w="28575">
            <a:solidFill>
              <a:srgbClr val="D83B01"/>
            </a:solidFill>
            <a:prstDash val="sysDash"/>
            <a:headEnd type="none" w="med" len="sm"/>
            <a:tailEnd type="arrow" w="med" len="med"/>
          </a:ln>
        </p:spPr>
        <p:style>
          <a:lnRef idx="1">
            <a:schemeClr val="accent1"/>
          </a:lnRef>
          <a:fillRef idx="0">
            <a:schemeClr val="accent1"/>
          </a:fillRef>
          <a:effectRef idx="0">
            <a:schemeClr val="accent1"/>
          </a:effectRef>
          <a:fontRef idx="minor">
            <a:schemeClr val="tx1"/>
          </a:fontRef>
        </p:style>
      </p:cxnSp>
      <p:sp>
        <p:nvSpPr>
          <p:cNvPr id="283" name="Freeform: Shape 282">
            <a:extLst>
              <a:ext uri="{FF2B5EF4-FFF2-40B4-BE49-F238E27FC236}">
                <a16:creationId xmlns:a16="http://schemas.microsoft.com/office/drawing/2014/main" id="{42414EE7-D8A9-404D-8194-5F6A5D7EE73F}"/>
              </a:ext>
              <a:ext uri="{C183D7F6-B498-43B3-948B-1728B52AA6E4}">
                <adec:decorative xmlns:adec="http://schemas.microsoft.com/office/drawing/2017/decorative" val="1"/>
              </a:ext>
            </a:extLst>
          </p:cNvPr>
          <p:cNvSpPr/>
          <p:nvPr/>
        </p:nvSpPr>
        <p:spPr bwMode="auto">
          <a:xfrm flipH="1">
            <a:off x="7215452" y="3497934"/>
            <a:ext cx="373390" cy="320049"/>
          </a:xfrm>
          <a:custGeom>
            <a:avLst/>
            <a:gdLst>
              <a:gd name="connsiteX0" fmla="*/ 194687 w 389369"/>
              <a:gd name="connsiteY0" fmla="*/ 311743 h 388302"/>
              <a:gd name="connsiteX1" fmla="*/ 176828 w 389369"/>
              <a:gd name="connsiteY1" fmla="*/ 330031 h 388302"/>
              <a:gd name="connsiteX2" fmla="*/ 194687 w 389369"/>
              <a:gd name="connsiteY2" fmla="*/ 348319 h 388302"/>
              <a:gd name="connsiteX3" fmla="*/ 212546 w 389369"/>
              <a:gd name="connsiteY3" fmla="*/ 330031 h 388302"/>
              <a:gd name="connsiteX4" fmla="*/ 194687 w 389369"/>
              <a:gd name="connsiteY4" fmla="*/ 311743 h 388302"/>
              <a:gd name="connsiteX5" fmla="*/ 176822 w 389369"/>
              <a:gd name="connsiteY5" fmla="*/ 128180 h 388302"/>
              <a:gd name="connsiteX6" fmla="*/ 183966 w 389369"/>
              <a:gd name="connsiteY6" fmla="*/ 273406 h 388302"/>
              <a:gd name="connsiteX7" fmla="*/ 205397 w 389369"/>
              <a:gd name="connsiteY7" fmla="*/ 273406 h 388302"/>
              <a:gd name="connsiteX8" fmla="*/ 212540 w 389369"/>
              <a:gd name="connsiteY8" fmla="*/ 128180 h 388302"/>
              <a:gd name="connsiteX9" fmla="*/ 194685 w 389369"/>
              <a:gd name="connsiteY9" fmla="*/ 0 h 388302"/>
              <a:gd name="connsiteX10" fmla="*/ 389369 w 389369"/>
              <a:gd name="connsiteY10" fmla="*/ 388302 h 388302"/>
              <a:gd name="connsiteX11" fmla="*/ 0 w 389369"/>
              <a:gd name="connsiteY11" fmla="*/ 388302 h 38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369" h="388302">
                <a:moveTo>
                  <a:pt x="194687" y="311743"/>
                </a:moveTo>
                <a:cubicBezTo>
                  <a:pt x="184824" y="311743"/>
                  <a:pt x="176828" y="319931"/>
                  <a:pt x="176828" y="330031"/>
                </a:cubicBezTo>
                <a:cubicBezTo>
                  <a:pt x="176828" y="340131"/>
                  <a:pt x="184824" y="348319"/>
                  <a:pt x="194687" y="348319"/>
                </a:cubicBezTo>
                <a:cubicBezTo>
                  <a:pt x="204550" y="348319"/>
                  <a:pt x="212546" y="340131"/>
                  <a:pt x="212546" y="330031"/>
                </a:cubicBezTo>
                <a:cubicBezTo>
                  <a:pt x="212546" y="319931"/>
                  <a:pt x="204550" y="311743"/>
                  <a:pt x="194687" y="311743"/>
                </a:cubicBezTo>
                <a:close/>
                <a:moveTo>
                  <a:pt x="176822" y="128180"/>
                </a:moveTo>
                <a:lnTo>
                  <a:pt x="183966" y="273406"/>
                </a:lnTo>
                <a:lnTo>
                  <a:pt x="205397" y="273406"/>
                </a:lnTo>
                <a:lnTo>
                  <a:pt x="212540" y="128180"/>
                </a:lnTo>
                <a:close/>
                <a:moveTo>
                  <a:pt x="194685" y="0"/>
                </a:moveTo>
                <a:lnTo>
                  <a:pt x="389369" y="388302"/>
                </a:lnTo>
                <a:lnTo>
                  <a:pt x="0" y="388302"/>
                </a:lnTo>
                <a:close/>
              </a:path>
            </a:pathLst>
          </a:custGeom>
          <a:solidFill>
            <a:srgbClr val="D7411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84" name="Straight Arrow Connector 283">
            <a:extLst>
              <a:ext uri="{FF2B5EF4-FFF2-40B4-BE49-F238E27FC236}">
                <a16:creationId xmlns:a16="http://schemas.microsoft.com/office/drawing/2014/main" id="{EE592A27-3726-4195-9575-955228875E6F}"/>
              </a:ext>
              <a:ext uri="{C183D7F6-B498-43B3-948B-1728B52AA6E4}">
                <adec:decorative xmlns:adec="http://schemas.microsoft.com/office/drawing/2017/decorative" val="1"/>
              </a:ext>
            </a:extLst>
          </p:cNvPr>
          <p:cNvCxnSpPr>
            <a:cxnSpLocks/>
          </p:cNvCxnSpPr>
          <p:nvPr/>
        </p:nvCxnSpPr>
        <p:spPr>
          <a:xfrm flipH="1">
            <a:off x="6632936" y="3657958"/>
            <a:ext cx="537447" cy="0"/>
          </a:xfrm>
          <a:prstGeom prst="straightConnector1">
            <a:avLst/>
          </a:prstGeom>
          <a:ln w="28575">
            <a:solidFill>
              <a:srgbClr val="D83B01"/>
            </a:solidFill>
            <a:prstDash val="sysDash"/>
            <a:headEnd type="none" w="med" len="sm"/>
            <a:tailEnd type="arrow" w="med" len="med"/>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E25AC157-B73A-4085-BCFF-B32F19A00D02}"/>
              </a:ext>
            </a:extLst>
          </p:cNvPr>
          <p:cNvGrpSpPr/>
          <p:nvPr/>
        </p:nvGrpSpPr>
        <p:grpSpPr>
          <a:xfrm>
            <a:off x="1674084" y="5481833"/>
            <a:ext cx="2222376" cy="427742"/>
            <a:chOff x="1674084" y="5481833"/>
            <a:chExt cx="2222376" cy="427742"/>
          </a:xfrm>
        </p:grpSpPr>
        <p:sp>
          <p:nvSpPr>
            <p:cNvPr id="155" name="Freeform: Shape 154">
              <a:extLst>
                <a:ext uri="{FF2B5EF4-FFF2-40B4-BE49-F238E27FC236}">
                  <a16:creationId xmlns:a16="http://schemas.microsoft.com/office/drawing/2014/main" id="{EA11CBC9-BFE0-4F02-9F65-05CB5E9F5C1A}"/>
                </a:ext>
                <a:ext uri="{C183D7F6-B498-43B3-948B-1728B52AA6E4}">
                  <adec:decorative xmlns:adec="http://schemas.microsoft.com/office/drawing/2017/decorative" val="1"/>
                </a:ext>
              </a:extLst>
            </p:cNvPr>
            <p:cNvSpPr/>
            <p:nvPr/>
          </p:nvSpPr>
          <p:spPr bwMode="auto">
            <a:xfrm flipH="1">
              <a:off x="1773197" y="5568477"/>
              <a:ext cx="273794" cy="234682"/>
            </a:xfrm>
            <a:custGeom>
              <a:avLst/>
              <a:gdLst>
                <a:gd name="connsiteX0" fmla="*/ 194687 w 389369"/>
                <a:gd name="connsiteY0" fmla="*/ 311743 h 388302"/>
                <a:gd name="connsiteX1" fmla="*/ 176828 w 389369"/>
                <a:gd name="connsiteY1" fmla="*/ 330031 h 388302"/>
                <a:gd name="connsiteX2" fmla="*/ 194687 w 389369"/>
                <a:gd name="connsiteY2" fmla="*/ 348319 h 388302"/>
                <a:gd name="connsiteX3" fmla="*/ 212546 w 389369"/>
                <a:gd name="connsiteY3" fmla="*/ 330031 h 388302"/>
                <a:gd name="connsiteX4" fmla="*/ 194687 w 389369"/>
                <a:gd name="connsiteY4" fmla="*/ 311743 h 388302"/>
                <a:gd name="connsiteX5" fmla="*/ 176822 w 389369"/>
                <a:gd name="connsiteY5" fmla="*/ 128180 h 388302"/>
                <a:gd name="connsiteX6" fmla="*/ 183966 w 389369"/>
                <a:gd name="connsiteY6" fmla="*/ 273406 h 388302"/>
                <a:gd name="connsiteX7" fmla="*/ 205397 w 389369"/>
                <a:gd name="connsiteY7" fmla="*/ 273406 h 388302"/>
                <a:gd name="connsiteX8" fmla="*/ 212540 w 389369"/>
                <a:gd name="connsiteY8" fmla="*/ 128180 h 388302"/>
                <a:gd name="connsiteX9" fmla="*/ 194685 w 389369"/>
                <a:gd name="connsiteY9" fmla="*/ 0 h 388302"/>
                <a:gd name="connsiteX10" fmla="*/ 389369 w 389369"/>
                <a:gd name="connsiteY10" fmla="*/ 388302 h 388302"/>
                <a:gd name="connsiteX11" fmla="*/ 0 w 389369"/>
                <a:gd name="connsiteY11" fmla="*/ 388302 h 38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369" h="388302">
                  <a:moveTo>
                    <a:pt x="194687" y="311743"/>
                  </a:moveTo>
                  <a:cubicBezTo>
                    <a:pt x="184824" y="311743"/>
                    <a:pt x="176828" y="319931"/>
                    <a:pt x="176828" y="330031"/>
                  </a:cubicBezTo>
                  <a:cubicBezTo>
                    <a:pt x="176828" y="340131"/>
                    <a:pt x="184824" y="348319"/>
                    <a:pt x="194687" y="348319"/>
                  </a:cubicBezTo>
                  <a:cubicBezTo>
                    <a:pt x="204550" y="348319"/>
                    <a:pt x="212546" y="340131"/>
                    <a:pt x="212546" y="330031"/>
                  </a:cubicBezTo>
                  <a:cubicBezTo>
                    <a:pt x="212546" y="319931"/>
                    <a:pt x="204550" y="311743"/>
                    <a:pt x="194687" y="311743"/>
                  </a:cubicBezTo>
                  <a:close/>
                  <a:moveTo>
                    <a:pt x="176822" y="128180"/>
                  </a:moveTo>
                  <a:lnTo>
                    <a:pt x="183966" y="273406"/>
                  </a:lnTo>
                  <a:lnTo>
                    <a:pt x="205397" y="273406"/>
                  </a:lnTo>
                  <a:lnTo>
                    <a:pt x="212540" y="128180"/>
                  </a:lnTo>
                  <a:close/>
                  <a:moveTo>
                    <a:pt x="194685" y="0"/>
                  </a:moveTo>
                  <a:lnTo>
                    <a:pt x="389369" y="388302"/>
                  </a:lnTo>
                  <a:lnTo>
                    <a:pt x="0" y="388302"/>
                  </a:lnTo>
                  <a:close/>
                </a:path>
              </a:pathLst>
            </a:custGeom>
            <a:solidFill>
              <a:srgbClr val="D7411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7" name="Rectangle 156">
              <a:extLst>
                <a:ext uri="{FF2B5EF4-FFF2-40B4-BE49-F238E27FC236}">
                  <a16:creationId xmlns:a16="http://schemas.microsoft.com/office/drawing/2014/main" id="{1910AA7A-983D-408A-9690-1FAD12C6DC4B}"/>
                </a:ext>
              </a:extLst>
            </p:cNvPr>
            <p:cNvSpPr/>
            <p:nvPr/>
          </p:nvSpPr>
          <p:spPr bwMode="auto">
            <a:xfrm>
              <a:off x="1674084" y="5481833"/>
              <a:ext cx="2222376" cy="427742"/>
            </a:xfrm>
            <a:prstGeom prst="rect">
              <a:avLst/>
            </a:prstGeom>
            <a:noFill/>
            <a:ln w="22225">
              <a:solidFill>
                <a:srgbClr val="BFBFB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58" name="!! User">
              <a:extLst>
                <a:ext uri="{FF2B5EF4-FFF2-40B4-BE49-F238E27FC236}">
                  <a16:creationId xmlns:a16="http://schemas.microsoft.com/office/drawing/2014/main" id="{0253D71A-322E-4115-9F97-EADFAB2D4C12}"/>
                </a:ext>
                <a:ext uri="{C183D7F6-B498-43B3-948B-1728B52AA6E4}">
                  <adec:decorative xmlns:adec="http://schemas.microsoft.com/office/drawing/2017/decorative" val="1"/>
                </a:ext>
              </a:extLst>
            </p:cNvPr>
            <p:cNvSpPr txBox="1"/>
            <p:nvPr/>
          </p:nvSpPr>
          <p:spPr>
            <a:xfrm>
              <a:off x="2081164" y="5568477"/>
              <a:ext cx="1803046" cy="276999"/>
            </a:xfrm>
            <a:prstGeom prst="rect">
              <a:avLst/>
            </a:prstGeom>
            <a:noFill/>
          </p:spPr>
          <p:txBody>
            <a:bodyPr wrap="square" lIns="45720" rIns="45720" rtlCol="0">
              <a:spAutoFit/>
            </a:bodyPr>
            <a:lstStyle>
              <a:defPPr>
                <a:defRPr lang="en-US"/>
              </a:defPPr>
              <a:lvl1pPr marR="0" lvl="0" indent="0" algn="ctr" fontAlgn="auto">
                <a:lnSpc>
                  <a:spcPct val="100000"/>
                </a:lnSpc>
                <a:spcBef>
                  <a:spcPts val="0"/>
                </a:spcBef>
                <a:spcAft>
                  <a:spcPts val="0"/>
                </a:spcAft>
                <a:buClrTx/>
                <a:buSzTx/>
                <a:buFontTx/>
                <a:buNone/>
                <a:tabLst/>
                <a:defRPr kumimoji="0" sz="1200" i="0" u="none" strike="noStrike" cap="none" spc="0" normalizeH="0" baseline="0">
                  <a:ln>
                    <a:noFill/>
                  </a:ln>
                  <a:solidFill>
                    <a:prstClr val="black"/>
                  </a:solidFill>
                  <a:effectLst/>
                  <a:uLnTx/>
                  <a:uFillTx/>
                  <a:latin typeface="+mj-lt"/>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Potential Attack Surface</a:t>
              </a:r>
            </a:p>
          </p:txBody>
        </p:sp>
      </p:grpSp>
    </p:spTree>
    <p:extLst>
      <p:ext uri="{BB962C8B-B14F-4D97-AF65-F5344CB8AC3E}">
        <p14:creationId xmlns:p14="http://schemas.microsoft.com/office/powerpoint/2010/main" val="418059239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22" presetClass="entr" presetSubtype="8" fill="hold" nodeType="withEffect">
                                  <p:stCondLst>
                                    <p:cond delay="250"/>
                                  </p:stCondLst>
                                  <p:childTnLst>
                                    <p:set>
                                      <p:cBhvr>
                                        <p:cTn id="9" dur="1" fill="hold">
                                          <p:stCondLst>
                                            <p:cond delay="0"/>
                                          </p:stCondLst>
                                        </p:cTn>
                                        <p:tgtEl>
                                          <p:spTgt spid="285"/>
                                        </p:tgtEl>
                                        <p:attrNameLst>
                                          <p:attrName>style.visibility</p:attrName>
                                        </p:attrNameLst>
                                      </p:cBhvr>
                                      <p:to>
                                        <p:strVal val="visible"/>
                                      </p:to>
                                    </p:set>
                                    <p:animEffect transition="in" filter="wipe(left)">
                                      <p:cBhvr>
                                        <p:cTn id="10" dur="750"/>
                                        <p:tgtEl>
                                          <p:spTgt spid="285"/>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104"/>
                                        </p:tgtEl>
                                        <p:attrNameLst>
                                          <p:attrName>style.visibility</p:attrName>
                                        </p:attrNameLst>
                                      </p:cBhvr>
                                      <p:to>
                                        <p:strVal val="visible"/>
                                      </p:to>
                                    </p:set>
                                    <p:animEffect transition="in" filter="wipe(left)">
                                      <p:cBhvr>
                                        <p:cTn id="14" dur="500"/>
                                        <p:tgtEl>
                                          <p:spTgt spid="10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22" presetClass="entr" presetSubtype="8" fill="hold" nodeType="withEffect">
                                  <p:stCondLst>
                                    <p:cond delay="250"/>
                                  </p:stCondLst>
                                  <p:childTnLst>
                                    <p:set>
                                      <p:cBhvr>
                                        <p:cTn id="20" dur="1" fill="hold">
                                          <p:stCondLst>
                                            <p:cond delay="0"/>
                                          </p:stCondLst>
                                        </p:cTn>
                                        <p:tgtEl>
                                          <p:spTgt spid="224"/>
                                        </p:tgtEl>
                                        <p:attrNameLst>
                                          <p:attrName>style.visibility</p:attrName>
                                        </p:attrNameLst>
                                      </p:cBhvr>
                                      <p:to>
                                        <p:strVal val="visible"/>
                                      </p:to>
                                    </p:set>
                                    <p:animEffect transition="in" filter="wipe(left)">
                                      <p:cBhvr>
                                        <p:cTn id="21" dur="750"/>
                                        <p:tgtEl>
                                          <p:spTgt spid="224"/>
                                        </p:tgtEl>
                                      </p:cBhvr>
                                    </p:animEffect>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par>
                                <p:cTn id="30" presetID="22" presetClass="entr" presetSubtype="8" fill="hold" nodeType="withEffect">
                                  <p:stCondLst>
                                    <p:cond delay="0"/>
                                  </p:stCondLst>
                                  <p:childTnLst>
                                    <p:set>
                                      <p:cBhvr>
                                        <p:cTn id="31" dur="1" fill="hold">
                                          <p:stCondLst>
                                            <p:cond delay="0"/>
                                          </p:stCondLst>
                                        </p:cTn>
                                        <p:tgtEl>
                                          <p:spTgt spid="180"/>
                                        </p:tgtEl>
                                        <p:attrNameLst>
                                          <p:attrName>style.visibility</p:attrName>
                                        </p:attrNameLst>
                                      </p:cBhvr>
                                      <p:to>
                                        <p:strVal val="visible"/>
                                      </p:to>
                                    </p:set>
                                    <p:animEffect transition="in" filter="wipe(left)">
                                      <p:cBhvr>
                                        <p:cTn id="32" dur="500"/>
                                        <p:tgtEl>
                                          <p:spTgt spid="180"/>
                                        </p:tgtEl>
                                      </p:cBhvr>
                                    </p:animEffect>
                                  </p:childTnLst>
                                </p:cTn>
                              </p:par>
                              <p:par>
                                <p:cTn id="33" presetID="22" presetClass="entr" presetSubtype="8" fill="hold" nodeType="withEffect">
                                  <p:stCondLst>
                                    <p:cond delay="0"/>
                                  </p:stCondLst>
                                  <p:childTnLst>
                                    <p:set>
                                      <p:cBhvr>
                                        <p:cTn id="34" dur="1" fill="hold">
                                          <p:stCondLst>
                                            <p:cond delay="0"/>
                                          </p:stCondLst>
                                        </p:cTn>
                                        <p:tgtEl>
                                          <p:spTgt spid="181"/>
                                        </p:tgtEl>
                                        <p:attrNameLst>
                                          <p:attrName>style.visibility</p:attrName>
                                        </p:attrNameLst>
                                      </p:cBhvr>
                                      <p:to>
                                        <p:strVal val="visible"/>
                                      </p:to>
                                    </p:set>
                                    <p:animEffect transition="in" filter="wipe(left)">
                                      <p:cBhvr>
                                        <p:cTn id="35" dur="500"/>
                                        <p:tgtEl>
                                          <p:spTgt spid="181"/>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childTnLst>
                                </p:cTn>
                              </p:par>
                              <p:par>
                                <p:cTn id="40" presetID="22" presetClass="entr" presetSubtype="4" fill="hold" nodeType="with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wipe(down)">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53"/>
                                        </p:tgtEl>
                                        <p:attrNameLst>
                                          <p:attrName>style.visibility</p:attrName>
                                        </p:attrNameLst>
                                      </p:cBhvr>
                                      <p:to>
                                        <p:strVal val="visible"/>
                                      </p:to>
                                    </p:set>
                                    <p:animEffect transition="in" filter="fade">
                                      <p:cBhvr>
                                        <p:cTn id="51" dur="500"/>
                                        <p:tgtEl>
                                          <p:spTgt spid="5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2"/>
                                        </p:tgtEl>
                                        <p:attrNameLst>
                                          <p:attrName>style.visibility</p:attrName>
                                        </p:attrNameLst>
                                      </p:cBhvr>
                                      <p:to>
                                        <p:strVal val="visible"/>
                                      </p:to>
                                    </p:set>
                                    <p:animEffect transition="in" filter="fade">
                                      <p:cBhvr>
                                        <p:cTn id="54" dur="500"/>
                                        <p:tgtEl>
                                          <p:spTgt spid="52"/>
                                        </p:tgtEl>
                                      </p:cBhvr>
                                    </p:animEffect>
                                  </p:childTnLst>
                                </p:cTn>
                              </p:par>
                              <p:par>
                                <p:cTn id="55" presetID="22" presetClass="entr" presetSubtype="4" fill="hold" nodeType="withEffect">
                                  <p:stCondLst>
                                    <p:cond delay="0"/>
                                  </p:stCondLst>
                                  <p:childTnLst>
                                    <p:set>
                                      <p:cBhvr>
                                        <p:cTn id="56" dur="1" fill="hold">
                                          <p:stCondLst>
                                            <p:cond delay="0"/>
                                          </p:stCondLst>
                                        </p:cTn>
                                        <p:tgtEl>
                                          <p:spTgt spid="273"/>
                                        </p:tgtEl>
                                        <p:attrNameLst>
                                          <p:attrName>style.visibility</p:attrName>
                                        </p:attrNameLst>
                                      </p:cBhvr>
                                      <p:to>
                                        <p:strVal val="visible"/>
                                      </p:to>
                                    </p:set>
                                    <p:animEffect transition="in" filter="wipe(down)">
                                      <p:cBhvr>
                                        <p:cTn id="57" dur="500"/>
                                        <p:tgtEl>
                                          <p:spTgt spid="273"/>
                                        </p:tgtEl>
                                      </p:cBhvr>
                                    </p:animEffect>
                                  </p:childTnLst>
                                </p:cTn>
                              </p:par>
                              <p:par>
                                <p:cTn id="58" presetID="22" presetClass="entr" presetSubtype="1" fill="hold" nodeType="withEffect">
                                  <p:stCondLst>
                                    <p:cond delay="0"/>
                                  </p:stCondLst>
                                  <p:childTnLst>
                                    <p:set>
                                      <p:cBhvr>
                                        <p:cTn id="59" dur="1" fill="hold">
                                          <p:stCondLst>
                                            <p:cond delay="0"/>
                                          </p:stCondLst>
                                        </p:cTn>
                                        <p:tgtEl>
                                          <p:spTgt spid="272"/>
                                        </p:tgtEl>
                                        <p:attrNameLst>
                                          <p:attrName>style.visibility</p:attrName>
                                        </p:attrNameLst>
                                      </p:cBhvr>
                                      <p:to>
                                        <p:strVal val="visible"/>
                                      </p:to>
                                    </p:set>
                                    <p:animEffect transition="in" filter="wipe(up)">
                                      <p:cBhvr>
                                        <p:cTn id="60" dur="500"/>
                                        <p:tgtEl>
                                          <p:spTgt spid="272"/>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83"/>
                                        </p:tgtEl>
                                        <p:attrNameLst>
                                          <p:attrName>style.visibility</p:attrName>
                                        </p:attrNameLst>
                                      </p:cBhvr>
                                      <p:to>
                                        <p:strVal val="visible"/>
                                      </p:to>
                                    </p:set>
                                    <p:animEffect transition="in" filter="fade">
                                      <p:cBhvr>
                                        <p:cTn id="63" dur="500"/>
                                        <p:tgtEl>
                                          <p:spTgt spid="28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9"/>
                                        </p:tgtEl>
                                        <p:attrNameLst>
                                          <p:attrName>style.visibility</p:attrName>
                                        </p:attrNameLst>
                                      </p:cBhvr>
                                      <p:to>
                                        <p:strVal val="visible"/>
                                      </p:to>
                                    </p:set>
                                    <p:animEffect transition="in" filter="fade">
                                      <p:cBhvr>
                                        <p:cTn id="66" dur="500"/>
                                        <p:tgtEl>
                                          <p:spTgt spid="279"/>
                                        </p:tgtEl>
                                      </p:cBhvr>
                                    </p:animEffect>
                                  </p:childTnLst>
                                </p:cTn>
                              </p:par>
                              <p:par>
                                <p:cTn id="67" presetID="22" presetClass="entr" presetSubtype="8" fill="hold" nodeType="withEffect">
                                  <p:stCondLst>
                                    <p:cond delay="0"/>
                                  </p:stCondLst>
                                  <p:childTnLst>
                                    <p:set>
                                      <p:cBhvr>
                                        <p:cTn id="68" dur="1" fill="hold">
                                          <p:stCondLst>
                                            <p:cond delay="0"/>
                                          </p:stCondLst>
                                        </p:cTn>
                                        <p:tgtEl>
                                          <p:spTgt spid="280"/>
                                        </p:tgtEl>
                                        <p:attrNameLst>
                                          <p:attrName>style.visibility</p:attrName>
                                        </p:attrNameLst>
                                      </p:cBhvr>
                                      <p:to>
                                        <p:strVal val="visible"/>
                                      </p:to>
                                    </p:set>
                                    <p:animEffect transition="in" filter="wipe(left)">
                                      <p:cBhvr>
                                        <p:cTn id="69" dur="500"/>
                                        <p:tgtEl>
                                          <p:spTgt spid="280"/>
                                        </p:tgtEl>
                                      </p:cBhvr>
                                    </p:animEffect>
                                  </p:childTnLst>
                                </p:cTn>
                              </p:par>
                              <p:par>
                                <p:cTn id="70" presetID="22" presetClass="entr" presetSubtype="2" fill="hold" nodeType="withEffect">
                                  <p:stCondLst>
                                    <p:cond delay="0"/>
                                  </p:stCondLst>
                                  <p:childTnLst>
                                    <p:set>
                                      <p:cBhvr>
                                        <p:cTn id="71" dur="1" fill="hold">
                                          <p:stCondLst>
                                            <p:cond delay="0"/>
                                          </p:stCondLst>
                                        </p:cTn>
                                        <p:tgtEl>
                                          <p:spTgt spid="284"/>
                                        </p:tgtEl>
                                        <p:attrNameLst>
                                          <p:attrName>style.visibility</p:attrName>
                                        </p:attrNameLst>
                                      </p:cBhvr>
                                      <p:to>
                                        <p:strVal val="visible"/>
                                      </p:to>
                                    </p:set>
                                    <p:animEffect transition="in" filter="wipe(right)">
                                      <p:cBhvr>
                                        <p:cTn id="72"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4" grpId="0" animBg="1"/>
      <p:bldP spid="2" grpId="0"/>
      <p:bldP spid="5" grpId="0"/>
      <p:bldP spid="104" grpId="0" animBg="1"/>
      <p:bldP spid="52" grpId="0" animBg="1"/>
      <p:bldP spid="53" grpId="0" animBg="1"/>
      <p:bldP spid="279" grpId="0" animBg="1"/>
      <p:bldP spid="28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31">
            <a:extLst>
              <a:ext uri="{FF2B5EF4-FFF2-40B4-BE49-F238E27FC236}">
                <a16:creationId xmlns:a16="http://schemas.microsoft.com/office/drawing/2014/main" id="{B95ACE72-F262-44CE-8388-E022711A08E9}"/>
              </a:ext>
            </a:extLst>
          </p:cNvPr>
          <p:cNvSpPr>
            <a:spLocks noGrp="1"/>
          </p:cNvSpPr>
          <p:nvPr>
            <p:ph type="title"/>
          </p:nvPr>
        </p:nvSpPr>
        <p:spPr>
          <a:xfrm>
            <a:off x="588263" y="457200"/>
            <a:ext cx="11018520" cy="861774"/>
          </a:xfrm>
        </p:spPr>
        <p:txBody>
          <a:bodyPr/>
          <a:lstStyle/>
          <a:p>
            <a:r>
              <a:rPr lang="en-US"/>
              <a:t>Limit and protect pathways to privileged access</a:t>
            </a:r>
            <a:br>
              <a:rPr lang="en-US"/>
            </a:br>
            <a:r>
              <a:rPr lang="en-US" sz="2000">
                <a:latin typeface="+mn-lt"/>
              </a:rPr>
              <a:t>Prevention and rapid response</a:t>
            </a:r>
          </a:p>
        </p:txBody>
      </p:sp>
      <p:cxnSp>
        <p:nvCxnSpPr>
          <p:cNvPr id="331" name="Straight Connector 330">
            <a:extLst>
              <a:ext uri="{FF2B5EF4-FFF2-40B4-BE49-F238E27FC236}">
                <a16:creationId xmlns:a16="http://schemas.microsoft.com/office/drawing/2014/main" id="{EDAA32E7-3BEB-414A-8367-E7C28366134F}"/>
              </a:ext>
              <a:ext uri="{C183D7F6-B498-43B3-948B-1728B52AA6E4}">
                <adec:decorative xmlns:adec="http://schemas.microsoft.com/office/drawing/2017/decorative" val="1"/>
              </a:ext>
            </a:extLst>
          </p:cNvPr>
          <p:cNvCxnSpPr>
            <a:cxnSpLocks/>
          </p:cNvCxnSpPr>
          <p:nvPr/>
        </p:nvCxnSpPr>
        <p:spPr>
          <a:xfrm flipV="1">
            <a:off x="4416157" y="2579015"/>
            <a:ext cx="1032659" cy="860912"/>
          </a:xfrm>
          <a:prstGeom prst="line">
            <a:avLst/>
          </a:prstGeom>
          <a:ln w="28575">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6FB90293-1807-434E-B3BF-A039896F4362}"/>
              </a:ext>
              <a:ext uri="{C183D7F6-B498-43B3-948B-1728B52AA6E4}">
                <adec:decorative xmlns:adec="http://schemas.microsoft.com/office/drawing/2017/decorative" val="1"/>
              </a:ext>
            </a:extLst>
          </p:cNvPr>
          <p:cNvCxnSpPr>
            <a:cxnSpLocks/>
            <a:endCxn id="446" idx="1"/>
          </p:cNvCxnSpPr>
          <p:nvPr/>
        </p:nvCxnSpPr>
        <p:spPr>
          <a:xfrm>
            <a:off x="4424511" y="4065421"/>
            <a:ext cx="1024305" cy="609471"/>
          </a:xfrm>
          <a:prstGeom prst="line">
            <a:avLst/>
          </a:prstGeom>
          <a:ln w="28575">
            <a:solidFill>
              <a:schemeClr val="accent1"/>
            </a:solidFill>
            <a:prstDash val="sysDash"/>
          </a:ln>
        </p:spPr>
        <p:style>
          <a:lnRef idx="1">
            <a:schemeClr val="accent1"/>
          </a:lnRef>
          <a:fillRef idx="0">
            <a:schemeClr val="accent1"/>
          </a:fillRef>
          <a:effectRef idx="0">
            <a:schemeClr val="accent1"/>
          </a:effectRef>
          <a:fontRef idx="minor">
            <a:schemeClr val="tx1"/>
          </a:fontRef>
        </p:style>
      </p:cxnSp>
      <p:grpSp>
        <p:nvGrpSpPr>
          <p:cNvPr id="333" name="Group 332">
            <a:extLst>
              <a:ext uri="{FF2B5EF4-FFF2-40B4-BE49-F238E27FC236}">
                <a16:creationId xmlns:a16="http://schemas.microsoft.com/office/drawing/2014/main" id="{9DAD9872-30C1-4295-9DEA-17C705E63E76}"/>
              </a:ext>
              <a:ext uri="{C183D7F6-B498-43B3-948B-1728B52AA6E4}">
                <adec:decorative xmlns:adec="http://schemas.microsoft.com/office/drawing/2017/decorative" val="1"/>
              </a:ext>
            </a:extLst>
          </p:cNvPr>
          <p:cNvGrpSpPr/>
          <p:nvPr/>
        </p:nvGrpSpPr>
        <p:grpSpPr>
          <a:xfrm>
            <a:off x="3765422" y="3407104"/>
            <a:ext cx="1318178" cy="658317"/>
            <a:chOff x="3464345" y="3278791"/>
            <a:chExt cx="1318178" cy="658317"/>
          </a:xfrm>
        </p:grpSpPr>
        <p:sp>
          <p:nvSpPr>
            <p:cNvPr id="334" name="Rectangle: Rounded Corners 333">
              <a:extLst>
                <a:ext uri="{FF2B5EF4-FFF2-40B4-BE49-F238E27FC236}">
                  <a16:creationId xmlns:a16="http://schemas.microsoft.com/office/drawing/2014/main" id="{EEE29E3E-38DF-4CE9-9F86-8B5B6F3DF8CF}"/>
                </a:ext>
              </a:extLst>
            </p:cNvPr>
            <p:cNvSpPr/>
            <p:nvPr/>
          </p:nvSpPr>
          <p:spPr>
            <a:xfrm>
              <a:off x="3464345" y="3278791"/>
              <a:ext cx="1318178" cy="658317"/>
            </a:xfrm>
            <a:prstGeom prst="roundRect">
              <a:avLst>
                <a:gd name="adj" fmla="val 0"/>
              </a:avLst>
            </a:prstGeom>
            <a:solidFill>
              <a:schemeClr val="bg1"/>
            </a:solidFill>
            <a:ln w="12700">
              <a:solidFill>
                <a:srgbClr val="A5A5A5"/>
              </a:solidFill>
            </a:ln>
          </p:spPr>
          <p:style>
            <a:lnRef idx="2">
              <a:schemeClr val="dk1"/>
            </a:lnRef>
            <a:fillRef idx="1">
              <a:schemeClr val="lt1"/>
            </a:fillRef>
            <a:effectRef idx="0">
              <a:schemeClr val="dk1"/>
            </a:effectRef>
            <a:fontRef idx="minor">
              <a:schemeClr val="dk1"/>
            </a:fontRef>
          </p:style>
          <p:txBody>
            <a:bodyPr lIns="0" rIns="0" bIns="9144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a:ea typeface="+mn-ea"/>
                  <a:cs typeface="Segoe UI" panose="020B0502040204020203" pitchFamily="34" charset="0"/>
                </a:rPr>
                <a:t>Identity Systems</a:t>
              </a:r>
            </a:p>
          </p:txBody>
        </p:sp>
        <p:grpSp>
          <p:nvGrpSpPr>
            <p:cNvPr id="335" name="Group 334">
              <a:extLst>
                <a:ext uri="{FF2B5EF4-FFF2-40B4-BE49-F238E27FC236}">
                  <a16:creationId xmlns:a16="http://schemas.microsoft.com/office/drawing/2014/main" id="{1AB289A6-DDCE-4E84-B554-F95B49CECB48}"/>
                </a:ext>
              </a:extLst>
            </p:cNvPr>
            <p:cNvGrpSpPr/>
            <p:nvPr/>
          </p:nvGrpSpPr>
          <p:grpSpPr>
            <a:xfrm>
              <a:off x="3665286" y="3311614"/>
              <a:ext cx="930971" cy="319258"/>
              <a:chOff x="3888860" y="3220309"/>
              <a:chExt cx="930971" cy="319258"/>
            </a:xfrm>
          </p:grpSpPr>
          <p:grpSp>
            <p:nvGrpSpPr>
              <p:cNvPr id="336" name="Group 335">
                <a:extLst>
                  <a:ext uri="{FF2B5EF4-FFF2-40B4-BE49-F238E27FC236}">
                    <a16:creationId xmlns:a16="http://schemas.microsoft.com/office/drawing/2014/main" id="{6E309D87-506C-48D6-989B-7499A679745B}"/>
                  </a:ext>
                </a:extLst>
              </p:cNvPr>
              <p:cNvGrpSpPr/>
              <p:nvPr/>
            </p:nvGrpSpPr>
            <p:grpSpPr>
              <a:xfrm>
                <a:off x="3888860" y="3220309"/>
                <a:ext cx="640021" cy="319258"/>
                <a:chOff x="10021470" y="2244326"/>
                <a:chExt cx="640021" cy="319258"/>
              </a:xfrm>
            </p:grpSpPr>
            <p:grpSp>
              <p:nvGrpSpPr>
                <p:cNvPr id="341" name="Group 340">
                  <a:extLst>
                    <a:ext uri="{FF2B5EF4-FFF2-40B4-BE49-F238E27FC236}">
                      <a16:creationId xmlns:a16="http://schemas.microsoft.com/office/drawing/2014/main" id="{CBE95CD0-E206-4DB9-91A5-AC080369C257}"/>
                    </a:ext>
                  </a:extLst>
                </p:cNvPr>
                <p:cNvGrpSpPr/>
                <p:nvPr/>
              </p:nvGrpSpPr>
              <p:grpSpPr>
                <a:xfrm>
                  <a:off x="10331848" y="2244326"/>
                  <a:ext cx="329643" cy="281472"/>
                  <a:chOff x="10331848" y="2244326"/>
                  <a:chExt cx="329643" cy="281472"/>
                </a:xfrm>
              </p:grpSpPr>
              <p:pic>
                <p:nvPicPr>
                  <p:cNvPr id="343" name="Picture 342">
                    <a:extLst>
                      <a:ext uri="{FF2B5EF4-FFF2-40B4-BE49-F238E27FC236}">
                        <a16:creationId xmlns:a16="http://schemas.microsoft.com/office/drawing/2014/main" id="{34DCB708-4728-4D0E-9325-A2399077FD2A}"/>
                      </a:ext>
                    </a:extLst>
                  </p:cNvPr>
                  <p:cNvPicPr>
                    <a:picLocks noChangeAspect="1"/>
                  </p:cNvPicPr>
                  <p:nvPr/>
                </p:nvPicPr>
                <p:blipFill>
                  <a:blip r:embed="rId3">
                    <a:biLevel thresh="25000"/>
                  </a:blip>
                  <a:stretch>
                    <a:fillRect/>
                  </a:stretch>
                </p:blipFill>
                <p:spPr>
                  <a:xfrm>
                    <a:off x="10331848" y="2244326"/>
                    <a:ext cx="278831" cy="278832"/>
                  </a:xfrm>
                  <a:prstGeom prst="rect">
                    <a:avLst/>
                  </a:prstGeom>
                </p:spPr>
              </p:pic>
              <p:pic>
                <p:nvPicPr>
                  <p:cNvPr id="344" name="Picture 343">
                    <a:extLst>
                      <a:ext uri="{FF2B5EF4-FFF2-40B4-BE49-F238E27FC236}">
                        <a16:creationId xmlns:a16="http://schemas.microsoft.com/office/drawing/2014/main" id="{576D845A-365F-4C5E-9F39-50CF842FA7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86709" y="2343901"/>
                    <a:ext cx="274782" cy="181897"/>
                  </a:xfrm>
                  <a:prstGeom prst="rect">
                    <a:avLst/>
                  </a:prstGeom>
                </p:spPr>
              </p:pic>
            </p:grpSp>
            <p:pic>
              <p:nvPicPr>
                <p:cNvPr id="342" name="Graphic 341">
                  <a:extLst>
                    <a:ext uri="{FF2B5EF4-FFF2-40B4-BE49-F238E27FC236}">
                      <a16:creationId xmlns:a16="http://schemas.microsoft.com/office/drawing/2014/main" id="{CD60A965-D8DE-4251-85E1-E46BD141036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10021470" y="2306114"/>
                  <a:ext cx="257470" cy="257470"/>
                </a:xfrm>
                <a:prstGeom prst="rect">
                  <a:avLst/>
                </a:prstGeom>
              </p:spPr>
            </p:pic>
          </p:grpSp>
          <p:grpSp>
            <p:nvGrpSpPr>
              <p:cNvPr id="337" name="Group 336">
                <a:extLst>
                  <a:ext uri="{FF2B5EF4-FFF2-40B4-BE49-F238E27FC236}">
                    <a16:creationId xmlns:a16="http://schemas.microsoft.com/office/drawing/2014/main" id="{4EC5AF8D-82EE-4C45-875D-FBA387BA7EE4}"/>
                  </a:ext>
                </a:extLst>
              </p:cNvPr>
              <p:cNvGrpSpPr/>
              <p:nvPr/>
            </p:nvGrpSpPr>
            <p:grpSpPr>
              <a:xfrm>
                <a:off x="4640303" y="3392544"/>
                <a:ext cx="179528" cy="36576"/>
                <a:chOff x="6822686" y="2966997"/>
                <a:chExt cx="179528" cy="36576"/>
              </a:xfrm>
            </p:grpSpPr>
            <p:sp>
              <p:nvSpPr>
                <p:cNvPr id="338" name="Oval 337">
                  <a:extLst>
                    <a:ext uri="{FF2B5EF4-FFF2-40B4-BE49-F238E27FC236}">
                      <a16:creationId xmlns:a16="http://schemas.microsoft.com/office/drawing/2014/main" id="{0044EE77-3912-4BC0-9300-5E056069690A}"/>
                    </a:ext>
                  </a:extLst>
                </p:cNvPr>
                <p:cNvSpPr/>
                <p:nvPr/>
              </p:nvSpPr>
              <p:spPr bwMode="auto">
                <a:xfrm>
                  <a:off x="6822686" y="2966997"/>
                  <a:ext cx="36576" cy="3657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9" name="Oval 338">
                  <a:extLst>
                    <a:ext uri="{FF2B5EF4-FFF2-40B4-BE49-F238E27FC236}">
                      <a16:creationId xmlns:a16="http://schemas.microsoft.com/office/drawing/2014/main" id="{DCFF59E7-B73D-4E76-A73A-75B7BF41A065}"/>
                    </a:ext>
                  </a:extLst>
                </p:cNvPr>
                <p:cNvSpPr/>
                <p:nvPr/>
              </p:nvSpPr>
              <p:spPr bwMode="auto">
                <a:xfrm>
                  <a:off x="6894162" y="2966997"/>
                  <a:ext cx="36576" cy="3657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0" name="Oval 339">
                  <a:extLst>
                    <a:ext uri="{FF2B5EF4-FFF2-40B4-BE49-F238E27FC236}">
                      <a16:creationId xmlns:a16="http://schemas.microsoft.com/office/drawing/2014/main" id="{91DCC733-7AB2-405A-B8BF-98233A2138C3}"/>
                    </a:ext>
                  </a:extLst>
                </p:cNvPr>
                <p:cNvSpPr/>
                <p:nvPr/>
              </p:nvSpPr>
              <p:spPr bwMode="auto">
                <a:xfrm>
                  <a:off x="6965638" y="2966997"/>
                  <a:ext cx="36576" cy="3657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cxnSp>
        <p:nvCxnSpPr>
          <p:cNvPr id="345" name="Straight Connector 344">
            <a:extLst>
              <a:ext uri="{FF2B5EF4-FFF2-40B4-BE49-F238E27FC236}">
                <a16:creationId xmlns:a16="http://schemas.microsoft.com/office/drawing/2014/main" id="{07B9DC03-EAB9-4531-B8B1-6238EFFC3BDE}"/>
              </a:ext>
              <a:ext uri="{C183D7F6-B498-43B3-948B-1728B52AA6E4}">
                <adec:decorative xmlns:adec="http://schemas.microsoft.com/office/drawing/2017/decorative" val="1"/>
              </a:ext>
            </a:extLst>
          </p:cNvPr>
          <p:cNvCxnSpPr>
            <a:cxnSpLocks/>
            <a:stCxn id="446" idx="0"/>
          </p:cNvCxnSpPr>
          <p:nvPr/>
        </p:nvCxnSpPr>
        <p:spPr>
          <a:xfrm flipV="1">
            <a:off x="5698000" y="3245259"/>
            <a:ext cx="825545" cy="1275624"/>
          </a:xfrm>
          <a:prstGeom prst="line">
            <a:avLst/>
          </a:prstGeom>
          <a:ln w="28575">
            <a:gradFill>
              <a:gsLst>
                <a:gs pos="0">
                  <a:srgbClr val="0078D4"/>
                </a:gs>
                <a:gs pos="70000">
                  <a:srgbClr val="243A5E"/>
                </a:gs>
              </a:gsLst>
              <a:lin ang="5400000" scaled="1"/>
            </a:gra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46" name="TextBox 345">
            <a:extLst>
              <a:ext uri="{FF2B5EF4-FFF2-40B4-BE49-F238E27FC236}">
                <a16:creationId xmlns:a16="http://schemas.microsoft.com/office/drawing/2014/main" id="{5722D345-5388-491E-9B81-033AE2E407C7}"/>
              </a:ext>
              <a:ext uri="{C183D7F6-B498-43B3-948B-1728B52AA6E4}">
                <adec:decorative xmlns:adec="http://schemas.microsoft.com/office/drawing/2017/decorative" val="1"/>
              </a:ext>
            </a:extLst>
          </p:cNvPr>
          <p:cNvSpPr txBox="1"/>
          <p:nvPr/>
        </p:nvSpPr>
        <p:spPr>
          <a:xfrm rot="18174507">
            <a:off x="5564048" y="3635350"/>
            <a:ext cx="1072731" cy="4770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a:ea typeface="+mn-ea"/>
                <a:cs typeface="Segoe UI" panose="020B0502040204020203" pitchFamily="34" charset="0"/>
              </a:rPr>
              <a:t>Authorized</a:t>
            </a: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a:ea typeface="+mn-ea"/>
                <a:cs typeface="Segoe UI" panose="020B0502040204020203" pitchFamily="34" charset="0"/>
              </a:rPr>
              <a:t>Elevation Paths</a:t>
            </a:r>
          </a:p>
        </p:txBody>
      </p:sp>
      <p:sp>
        <p:nvSpPr>
          <p:cNvPr id="347" name="Trapezoid 103">
            <a:extLst>
              <a:ext uri="{FF2B5EF4-FFF2-40B4-BE49-F238E27FC236}">
                <a16:creationId xmlns:a16="http://schemas.microsoft.com/office/drawing/2014/main" id="{D0A614FD-C8E9-4A71-AF97-A25A94F8FBE8}"/>
              </a:ext>
              <a:ext uri="{C183D7F6-B498-43B3-948B-1728B52AA6E4}">
                <adec:decorative xmlns:adec="http://schemas.microsoft.com/office/drawing/2017/decorative" val="1"/>
              </a:ext>
            </a:extLst>
          </p:cNvPr>
          <p:cNvSpPr/>
          <p:nvPr/>
        </p:nvSpPr>
        <p:spPr>
          <a:xfrm rot="5400000" flipV="1">
            <a:off x="7845039" y="2985295"/>
            <a:ext cx="2654896" cy="1170289"/>
          </a:xfrm>
          <a:custGeom>
            <a:avLst/>
            <a:gdLst>
              <a:gd name="connsiteX0" fmla="*/ 0 w 604169"/>
              <a:gd name="connsiteY0" fmla="*/ 906095 h 906095"/>
              <a:gd name="connsiteX1" fmla="*/ 151042 w 604169"/>
              <a:gd name="connsiteY1" fmla="*/ 0 h 906095"/>
              <a:gd name="connsiteX2" fmla="*/ 453127 w 604169"/>
              <a:gd name="connsiteY2" fmla="*/ 0 h 906095"/>
              <a:gd name="connsiteX3" fmla="*/ 604169 w 604169"/>
              <a:gd name="connsiteY3" fmla="*/ 906095 h 906095"/>
              <a:gd name="connsiteX4" fmla="*/ 0 w 604169"/>
              <a:gd name="connsiteY4" fmla="*/ 906095 h 906095"/>
              <a:gd name="connsiteX0" fmla="*/ 0 w 2411538"/>
              <a:gd name="connsiteY0" fmla="*/ 906095 h 906095"/>
              <a:gd name="connsiteX1" fmla="*/ 151042 w 2411538"/>
              <a:gd name="connsiteY1" fmla="*/ 0 h 906095"/>
              <a:gd name="connsiteX2" fmla="*/ 453127 w 2411538"/>
              <a:gd name="connsiteY2" fmla="*/ 0 h 906095"/>
              <a:gd name="connsiteX3" fmla="*/ 2411538 w 2411538"/>
              <a:gd name="connsiteY3" fmla="*/ 906095 h 906095"/>
              <a:gd name="connsiteX4" fmla="*/ 0 w 2411538"/>
              <a:gd name="connsiteY4" fmla="*/ 906095 h 906095"/>
              <a:gd name="connsiteX0" fmla="*/ 0 w 2411538"/>
              <a:gd name="connsiteY0" fmla="*/ 915618 h 915618"/>
              <a:gd name="connsiteX1" fmla="*/ 151042 w 2411538"/>
              <a:gd name="connsiteY1" fmla="*/ 9523 h 915618"/>
              <a:gd name="connsiteX2" fmla="*/ 343590 w 2411538"/>
              <a:gd name="connsiteY2" fmla="*/ 0 h 915618"/>
              <a:gd name="connsiteX3" fmla="*/ 2411538 w 2411538"/>
              <a:gd name="connsiteY3" fmla="*/ 915618 h 915618"/>
              <a:gd name="connsiteX4" fmla="*/ 0 w 2411538"/>
              <a:gd name="connsiteY4" fmla="*/ 915618 h 915618"/>
              <a:gd name="connsiteX0" fmla="*/ 0 w 2411538"/>
              <a:gd name="connsiteY0" fmla="*/ 906095 h 906095"/>
              <a:gd name="connsiteX1" fmla="*/ 151042 w 2411538"/>
              <a:gd name="connsiteY1" fmla="*/ 0 h 906095"/>
              <a:gd name="connsiteX2" fmla="*/ 412647 w 2411538"/>
              <a:gd name="connsiteY2" fmla="*/ 18415 h 906095"/>
              <a:gd name="connsiteX3" fmla="*/ 2411538 w 2411538"/>
              <a:gd name="connsiteY3" fmla="*/ 906095 h 906095"/>
              <a:gd name="connsiteX4" fmla="*/ 0 w 2411538"/>
              <a:gd name="connsiteY4" fmla="*/ 906095 h 906095"/>
              <a:gd name="connsiteX0" fmla="*/ 0 w 2411538"/>
              <a:gd name="connsiteY0" fmla="*/ 906095 h 906095"/>
              <a:gd name="connsiteX1" fmla="*/ 151042 w 2411538"/>
              <a:gd name="connsiteY1" fmla="*/ 0 h 906095"/>
              <a:gd name="connsiteX2" fmla="*/ 413837 w 2411538"/>
              <a:gd name="connsiteY2" fmla="*/ 1345 h 906095"/>
              <a:gd name="connsiteX3" fmla="*/ 2411538 w 2411538"/>
              <a:gd name="connsiteY3" fmla="*/ 906095 h 906095"/>
              <a:gd name="connsiteX4" fmla="*/ 0 w 2411538"/>
              <a:gd name="connsiteY4" fmla="*/ 906095 h 906095"/>
              <a:gd name="connsiteX0" fmla="*/ 0 w 2411538"/>
              <a:gd name="connsiteY0" fmla="*/ 907644 h 907644"/>
              <a:gd name="connsiteX1" fmla="*/ 162952 w 2411538"/>
              <a:gd name="connsiteY1" fmla="*/ 0 h 907644"/>
              <a:gd name="connsiteX2" fmla="*/ 413837 w 2411538"/>
              <a:gd name="connsiteY2" fmla="*/ 2894 h 907644"/>
              <a:gd name="connsiteX3" fmla="*/ 2411538 w 2411538"/>
              <a:gd name="connsiteY3" fmla="*/ 907644 h 907644"/>
              <a:gd name="connsiteX4" fmla="*/ 0 w 2411538"/>
              <a:gd name="connsiteY4" fmla="*/ 907644 h 907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538" h="907644">
                <a:moveTo>
                  <a:pt x="0" y="907644"/>
                </a:moveTo>
                <a:lnTo>
                  <a:pt x="162952" y="0"/>
                </a:lnTo>
                <a:lnTo>
                  <a:pt x="413837" y="2894"/>
                </a:lnTo>
                <a:lnTo>
                  <a:pt x="2411538" y="907644"/>
                </a:lnTo>
                <a:lnTo>
                  <a:pt x="0" y="907644"/>
                </a:lnTo>
                <a:close/>
              </a:path>
            </a:pathLst>
          </a:custGeom>
          <a:solidFill>
            <a:srgbClr val="243A5E">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 User">
            <a:extLst>
              <a:ext uri="{FF2B5EF4-FFF2-40B4-BE49-F238E27FC236}">
                <a16:creationId xmlns:a16="http://schemas.microsoft.com/office/drawing/2014/main" id="{59C62650-F2D4-4097-B8F5-9843A10435C2}"/>
              </a:ext>
              <a:ext uri="{C183D7F6-B498-43B3-948B-1728B52AA6E4}">
                <adec:decorative xmlns:adec="http://schemas.microsoft.com/office/drawing/2017/decorative" val="1"/>
              </a:ext>
            </a:extLst>
          </p:cNvPr>
          <p:cNvSpPr txBox="1"/>
          <p:nvPr/>
        </p:nvSpPr>
        <p:spPr>
          <a:xfrm>
            <a:off x="1674084" y="4475213"/>
            <a:ext cx="1414170" cy="369332"/>
          </a:xfrm>
          <a:prstGeom prst="rect">
            <a:avLst/>
          </a:prstGeom>
          <a:noFill/>
        </p:spPr>
        <p:txBody>
          <a:bodyPr wrap="none" rtlCol="0">
            <a:spAutoFit/>
          </a:bodyPr>
          <a:lstStyle>
            <a:defPPr>
              <a:defRPr lang="en-US"/>
            </a:defPPr>
            <a:lvl1pPr marR="0" lvl="0" indent="0" algn="r" fontAlgn="auto">
              <a:lnSpc>
                <a:spcPct val="100000"/>
              </a:lnSpc>
              <a:spcBef>
                <a:spcPts val="0"/>
              </a:spcBef>
              <a:spcAft>
                <a:spcPts val="0"/>
              </a:spcAft>
              <a:buClrTx/>
              <a:buSzTx/>
              <a:buFontTx/>
              <a:buNone/>
              <a:tabLst/>
              <a:defRPr kumimoji="0" b="1" i="0" u="none" strike="noStrike" cap="none" spc="0" normalizeH="0" baseline="0">
                <a:ln>
                  <a:noFill/>
                </a:ln>
                <a:gradFill>
                  <a:gsLst>
                    <a:gs pos="83000">
                      <a:schemeClr val="accent2"/>
                    </a:gs>
                    <a:gs pos="100000">
                      <a:schemeClr val="accent2"/>
                    </a:gs>
                  </a:gsLst>
                  <a:lin ang="5400000" scaled="1"/>
                </a:gradFill>
                <a:effectLst/>
                <a:uLnTx/>
                <a:uFillTx/>
                <a:latin typeface="Calibri" panose="020F050202020403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gradFill>
                  <a:gsLst>
                    <a:gs pos="83000">
                      <a:srgbClr val="0078D4"/>
                    </a:gs>
                    <a:gs pos="100000">
                      <a:srgbClr val="0078D4"/>
                    </a:gs>
                  </a:gsLst>
                  <a:lin ang="5400000" scaled="1"/>
                </a:gradFill>
                <a:effectLst/>
                <a:uLnTx/>
                <a:uFillTx/>
                <a:latin typeface="Segoe UI Semibold"/>
                <a:ea typeface="+mn-ea"/>
                <a:cs typeface="+mn-cs"/>
              </a:rPr>
              <a:t>User Access</a:t>
            </a:r>
          </a:p>
        </p:txBody>
      </p:sp>
      <p:sp>
        <p:nvSpPr>
          <p:cNvPr id="349" name="!! Privileged">
            <a:extLst>
              <a:ext uri="{FF2B5EF4-FFF2-40B4-BE49-F238E27FC236}">
                <a16:creationId xmlns:a16="http://schemas.microsoft.com/office/drawing/2014/main" id="{DC36EC3C-A8A8-4D85-BA36-2DD983FA41C3}"/>
              </a:ext>
              <a:ext uri="{C183D7F6-B498-43B3-948B-1728B52AA6E4}">
                <adec:decorative xmlns:adec="http://schemas.microsoft.com/office/drawing/2017/decorative" val="1"/>
              </a:ext>
            </a:extLst>
          </p:cNvPr>
          <p:cNvSpPr txBox="1"/>
          <p:nvPr/>
        </p:nvSpPr>
        <p:spPr>
          <a:xfrm>
            <a:off x="1098606" y="2388222"/>
            <a:ext cx="1989648"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gradFill>
                  <a:gsLst>
                    <a:gs pos="83000">
                      <a:srgbClr val="243A5E"/>
                    </a:gs>
                    <a:gs pos="100000">
                      <a:srgbClr val="243A5E"/>
                    </a:gs>
                  </a:gsLst>
                  <a:lin ang="5400000" scaled="1"/>
                </a:gradFill>
                <a:effectLst/>
                <a:uLnTx/>
                <a:uFillTx/>
                <a:latin typeface="Segoe UI Semibold"/>
                <a:ea typeface="+mn-ea"/>
                <a:cs typeface="+mn-cs"/>
              </a:rPr>
              <a:t>Privileged Access</a:t>
            </a:r>
          </a:p>
        </p:txBody>
      </p:sp>
      <p:sp>
        <p:nvSpPr>
          <p:cNvPr id="350" name="Trapezoid 103">
            <a:extLst>
              <a:ext uri="{FF2B5EF4-FFF2-40B4-BE49-F238E27FC236}">
                <a16:creationId xmlns:a16="http://schemas.microsoft.com/office/drawing/2014/main" id="{7C0D5BA7-13D7-47A2-A9B0-D768236DC7D2}"/>
              </a:ext>
              <a:ext uri="{C183D7F6-B498-43B3-948B-1728B52AA6E4}">
                <adec:decorative xmlns:adec="http://schemas.microsoft.com/office/drawing/2017/decorative" val="1"/>
              </a:ext>
            </a:extLst>
          </p:cNvPr>
          <p:cNvSpPr/>
          <p:nvPr/>
        </p:nvSpPr>
        <p:spPr>
          <a:xfrm rot="16200000">
            <a:off x="7846956" y="2998647"/>
            <a:ext cx="2654897" cy="1170289"/>
          </a:xfrm>
          <a:custGeom>
            <a:avLst/>
            <a:gdLst>
              <a:gd name="connsiteX0" fmla="*/ 0 w 604169"/>
              <a:gd name="connsiteY0" fmla="*/ 906095 h 906095"/>
              <a:gd name="connsiteX1" fmla="*/ 151042 w 604169"/>
              <a:gd name="connsiteY1" fmla="*/ 0 h 906095"/>
              <a:gd name="connsiteX2" fmla="*/ 453127 w 604169"/>
              <a:gd name="connsiteY2" fmla="*/ 0 h 906095"/>
              <a:gd name="connsiteX3" fmla="*/ 604169 w 604169"/>
              <a:gd name="connsiteY3" fmla="*/ 906095 h 906095"/>
              <a:gd name="connsiteX4" fmla="*/ 0 w 604169"/>
              <a:gd name="connsiteY4" fmla="*/ 906095 h 906095"/>
              <a:gd name="connsiteX0" fmla="*/ 0 w 2411538"/>
              <a:gd name="connsiteY0" fmla="*/ 906095 h 906095"/>
              <a:gd name="connsiteX1" fmla="*/ 151042 w 2411538"/>
              <a:gd name="connsiteY1" fmla="*/ 0 h 906095"/>
              <a:gd name="connsiteX2" fmla="*/ 453127 w 2411538"/>
              <a:gd name="connsiteY2" fmla="*/ 0 h 906095"/>
              <a:gd name="connsiteX3" fmla="*/ 2411538 w 2411538"/>
              <a:gd name="connsiteY3" fmla="*/ 906095 h 906095"/>
              <a:gd name="connsiteX4" fmla="*/ 0 w 2411538"/>
              <a:gd name="connsiteY4" fmla="*/ 906095 h 906095"/>
              <a:gd name="connsiteX0" fmla="*/ 0 w 2411538"/>
              <a:gd name="connsiteY0" fmla="*/ 915618 h 915618"/>
              <a:gd name="connsiteX1" fmla="*/ 151042 w 2411538"/>
              <a:gd name="connsiteY1" fmla="*/ 9523 h 915618"/>
              <a:gd name="connsiteX2" fmla="*/ 343590 w 2411538"/>
              <a:gd name="connsiteY2" fmla="*/ 0 h 915618"/>
              <a:gd name="connsiteX3" fmla="*/ 2411538 w 2411538"/>
              <a:gd name="connsiteY3" fmla="*/ 915618 h 915618"/>
              <a:gd name="connsiteX4" fmla="*/ 0 w 2411538"/>
              <a:gd name="connsiteY4" fmla="*/ 915618 h 915618"/>
              <a:gd name="connsiteX0" fmla="*/ 0 w 2411538"/>
              <a:gd name="connsiteY0" fmla="*/ 906095 h 906095"/>
              <a:gd name="connsiteX1" fmla="*/ 151042 w 2411538"/>
              <a:gd name="connsiteY1" fmla="*/ 0 h 906095"/>
              <a:gd name="connsiteX2" fmla="*/ 412647 w 2411538"/>
              <a:gd name="connsiteY2" fmla="*/ 18415 h 906095"/>
              <a:gd name="connsiteX3" fmla="*/ 2411538 w 2411538"/>
              <a:gd name="connsiteY3" fmla="*/ 906095 h 906095"/>
              <a:gd name="connsiteX4" fmla="*/ 0 w 2411538"/>
              <a:gd name="connsiteY4" fmla="*/ 906095 h 906095"/>
              <a:gd name="connsiteX0" fmla="*/ 0 w 2411538"/>
              <a:gd name="connsiteY0" fmla="*/ 906095 h 906095"/>
              <a:gd name="connsiteX1" fmla="*/ 151042 w 2411538"/>
              <a:gd name="connsiteY1" fmla="*/ 0 h 906095"/>
              <a:gd name="connsiteX2" fmla="*/ 413837 w 2411538"/>
              <a:gd name="connsiteY2" fmla="*/ 1345 h 906095"/>
              <a:gd name="connsiteX3" fmla="*/ 2411538 w 2411538"/>
              <a:gd name="connsiteY3" fmla="*/ 906095 h 906095"/>
              <a:gd name="connsiteX4" fmla="*/ 0 w 2411538"/>
              <a:gd name="connsiteY4" fmla="*/ 906095 h 906095"/>
              <a:gd name="connsiteX0" fmla="*/ 0 w 2411538"/>
              <a:gd name="connsiteY0" fmla="*/ 907644 h 907644"/>
              <a:gd name="connsiteX1" fmla="*/ 162952 w 2411538"/>
              <a:gd name="connsiteY1" fmla="*/ 0 h 907644"/>
              <a:gd name="connsiteX2" fmla="*/ 413837 w 2411538"/>
              <a:gd name="connsiteY2" fmla="*/ 2894 h 907644"/>
              <a:gd name="connsiteX3" fmla="*/ 2411538 w 2411538"/>
              <a:gd name="connsiteY3" fmla="*/ 907644 h 907644"/>
              <a:gd name="connsiteX4" fmla="*/ 0 w 2411538"/>
              <a:gd name="connsiteY4" fmla="*/ 907644 h 907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538" h="907644">
                <a:moveTo>
                  <a:pt x="0" y="907644"/>
                </a:moveTo>
                <a:lnTo>
                  <a:pt x="162952" y="0"/>
                </a:lnTo>
                <a:lnTo>
                  <a:pt x="413837" y="2894"/>
                </a:lnTo>
                <a:lnTo>
                  <a:pt x="2411538" y="907644"/>
                </a:lnTo>
                <a:lnTo>
                  <a:pt x="0" y="907644"/>
                </a:lnTo>
                <a:close/>
              </a:path>
            </a:pathLst>
          </a:custGeom>
          <a:solidFill>
            <a:srgbClr val="0078D4">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53" name="Group 352">
            <a:extLst>
              <a:ext uri="{FF2B5EF4-FFF2-40B4-BE49-F238E27FC236}">
                <a16:creationId xmlns:a16="http://schemas.microsoft.com/office/drawing/2014/main" id="{033E5558-FBE9-4F17-A7AA-FAC493A38D7A}"/>
              </a:ext>
              <a:ext uri="{C183D7F6-B498-43B3-948B-1728B52AA6E4}">
                <adec:decorative xmlns:adec="http://schemas.microsoft.com/office/drawing/2017/decorative" val="1"/>
              </a:ext>
            </a:extLst>
          </p:cNvPr>
          <p:cNvGrpSpPr/>
          <p:nvPr/>
        </p:nvGrpSpPr>
        <p:grpSpPr>
          <a:xfrm>
            <a:off x="3342275" y="2392017"/>
            <a:ext cx="5285019" cy="846691"/>
            <a:chOff x="3170825" y="2392017"/>
            <a:chExt cx="5285019" cy="846691"/>
          </a:xfrm>
        </p:grpSpPr>
        <p:cxnSp>
          <p:nvCxnSpPr>
            <p:cNvPr id="354" name="Straight Connector 353">
              <a:extLst>
                <a:ext uri="{FF2B5EF4-FFF2-40B4-BE49-F238E27FC236}">
                  <a16:creationId xmlns:a16="http://schemas.microsoft.com/office/drawing/2014/main" id="{84AA66EA-BFAC-4D65-8ACC-EE19E73D175C}"/>
                </a:ext>
              </a:extLst>
            </p:cNvPr>
            <p:cNvCxnSpPr>
              <a:cxnSpLocks/>
            </p:cNvCxnSpPr>
            <p:nvPr/>
          </p:nvCxnSpPr>
          <p:spPr>
            <a:xfrm>
              <a:off x="4344881" y="2568049"/>
              <a:ext cx="907021"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55" name="TextBox 354">
              <a:extLst>
                <a:ext uri="{FF2B5EF4-FFF2-40B4-BE49-F238E27FC236}">
                  <a16:creationId xmlns:a16="http://schemas.microsoft.com/office/drawing/2014/main" id="{D46688C7-5DAA-4FA8-BF68-C4F0F0A8E2FE}"/>
                </a:ext>
              </a:extLst>
            </p:cNvPr>
            <p:cNvSpPr txBox="1"/>
            <p:nvPr/>
          </p:nvSpPr>
          <p:spPr>
            <a:xfrm>
              <a:off x="5147278" y="2749663"/>
              <a:ext cx="758542"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Account</a:t>
              </a:r>
            </a:p>
          </p:txBody>
        </p:sp>
        <p:sp>
          <p:nvSpPr>
            <p:cNvPr id="356" name="TextBox 355">
              <a:extLst>
                <a:ext uri="{FF2B5EF4-FFF2-40B4-BE49-F238E27FC236}">
                  <a16:creationId xmlns:a16="http://schemas.microsoft.com/office/drawing/2014/main" id="{8C73DB74-B6A0-4913-9695-DDBA4F467BF1}"/>
                </a:ext>
              </a:extLst>
            </p:cNvPr>
            <p:cNvSpPr txBox="1"/>
            <p:nvPr/>
          </p:nvSpPr>
          <p:spPr>
            <a:xfrm>
              <a:off x="3170825" y="2749663"/>
              <a:ext cx="1698798"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Devices/Workstations</a:t>
              </a:r>
            </a:p>
          </p:txBody>
        </p:sp>
        <p:sp>
          <p:nvSpPr>
            <p:cNvPr id="357" name="TextBox 356">
              <a:extLst>
                <a:ext uri="{FF2B5EF4-FFF2-40B4-BE49-F238E27FC236}">
                  <a16:creationId xmlns:a16="http://schemas.microsoft.com/office/drawing/2014/main" id="{4D5168EA-794B-4C1A-9E61-9090565C5BA6}"/>
                </a:ext>
              </a:extLst>
            </p:cNvPr>
            <p:cNvSpPr txBox="1"/>
            <p:nvPr/>
          </p:nvSpPr>
          <p:spPr>
            <a:xfrm>
              <a:off x="6188270" y="2961709"/>
              <a:ext cx="119045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Intermediaries</a:t>
              </a:r>
            </a:p>
          </p:txBody>
        </p:sp>
        <p:sp>
          <p:nvSpPr>
            <p:cNvPr id="358" name="TextBox 357">
              <a:extLst>
                <a:ext uri="{FF2B5EF4-FFF2-40B4-BE49-F238E27FC236}">
                  <a16:creationId xmlns:a16="http://schemas.microsoft.com/office/drawing/2014/main" id="{EF7662CB-3033-4B96-AAE4-11A9213FFA02}"/>
                </a:ext>
              </a:extLst>
            </p:cNvPr>
            <p:cNvSpPr txBox="1"/>
            <p:nvPr/>
          </p:nvSpPr>
          <p:spPr>
            <a:xfrm>
              <a:off x="7651585" y="2749663"/>
              <a:ext cx="804259"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Interface</a:t>
              </a:r>
            </a:p>
          </p:txBody>
        </p:sp>
        <p:pic>
          <p:nvPicPr>
            <p:cNvPr id="359" name="Graphic 358">
              <a:extLst>
                <a:ext uri="{FF2B5EF4-FFF2-40B4-BE49-F238E27FC236}">
                  <a16:creationId xmlns:a16="http://schemas.microsoft.com/office/drawing/2014/main" id="{57FA5C5A-C652-4E9F-B47E-51238BB20AF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792397" y="2392017"/>
              <a:ext cx="486194" cy="373994"/>
            </a:xfrm>
            <a:prstGeom prst="rect">
              <a:avLst/>
            </a:prstGeom>
          </p:spPr>
        </p:pic>
        <p:grpSp>
          <p:nvGrpSpPr>
            <p:cNvPr id="360" name="Group 359">
              <a:extLst>
                <a:ext uri="{FF2B5EF4-FFF2-40B4-BE49-F238E27FC236}">
                  <a16:creationId xmlns:a16="http://schemas.microsoft.com/office/drawing/2014/main" id="{55B80C42-9CB3-41FD-A00C-D787601829C9}"/>
                </a:ext>
              </a:extLst>
            </p:cNvPr>
            <p:cNvGrpSpPr/>
            <p:nvPr/>
          </p:nvGrpSpPr>
          <p:grpSpPr>
            <a:xfrm>
              <a:off x="5277366" y="2425006"/>
              <a:ext cx="498367" cy="308017"/>
              <a:chOff x="4524585" y="2423461"/>
              <a:chExt cx="601881" cy="371994"/>
            </a:xfrm>
          </p:grpSpPr>
          <p:sp>
            <p:nvSpPr>
              <p:cNvPr id="382" name="Rectangle 381">
                <a:extLst>
                  <a:ext uri="{FF2B5EF4-FFF2-40B4-BE49-F238E27FC236}">
                    <a16:creationId xmlns:a16="http://schemas.microsoft.com/office/drawing/2014/main" id="{1CA77AA0-527F-4F71-B351-94D057BB8331}"/>
                  </a:ext>
                </a:extLst>
              </p:cNvPr>
              <p:cNvSpPr/>
              <p:nvPr/>
            </p:nvSpPr>
            <p:spPr bwMode="auto">
              <a:xfrm>
                <a:off x="4524585" y="2423461"/>
                <a:ext cx="601881" cy="371994"/>
              </a:xfrm>
              <a:prstGeom prst="rect">
                <a:avLst/>
              </a:prstGeom>
              <a:solidFill>
                <a:srgbClr val="243A5E"/>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383" name="Group 89">
                <a:extLst>
                  <a:ext uri="{FF2B5EF4-FFF2-40B4-BE49-F238E27FC236}">
                    <a16:creationId xmlns:a16="http://schemas.microsoft.com/office/drawing/2014/main" id="{4CFB1908-DAAA-4FD8-86CB-9C5ED1AF7B0F}"/>
                  </a:ext>
                </a:extLst>
              </p:cNvPr>
              <p:cNvGrpSpPr>
                <a:grpSpLocks noChangeAspect="1"/>
              </p:cNvGrpSpPr>
              <p:nvPr/>
            </p:nvGrpSpPr>
            <p:grpSpPr bwMode="auto">
              <a:xfrm>
                <a:off x="4584865" y="2488099"/>
                <a:ext cx="194900" cy="242703"/>
                <a:chOff x="1596" y="1479"/>
                <a:chExt cx="159" cy="198"/>
              </a:xfrm>
              <a:solidFill>
                <a:schemeClr val="bg1"/>
              </a:solidFill>
            </p:grpSpPr>
            <p:sp>
              <p:nvSpPr>
                <p:cNvPr id="387" name="Freeform 90">
                  <a:extLst>
                    <a:ext uri="{FF2B5EF4-FFF2-40B4-BE49-F238E27FC236}">
                      <a16:creationId xmlns:a16="http://schemas.microsoft.com/office/drawing/2014/main" id="{1303844F-6F8E-4890-A47C-44B54BAAD6AD}"/>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88" name="Freeform 91">
                  <a:extLst>
                    <a:ext uri="{FF2B5EF4-FFF2-40B4-BE49-F238E27FC236}">
                      <a16:creationId xmlns:a16="http://schemas.microsoft.com/office/drawing/2014/main" id="{5F495A7F-8A3B-44CE-A6D3-6CDF6C0B5B48}"/>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384" name="Group 271">
                <a:extLst>
                  <a:ext uri="{FF2B5EF4-FFF2-40B4-BE49-F238E27FC236}">
                    <a16:creationId xmlns:a16="http://schemas.microsoft.com/office/drawing/2014/main" id="{543CB35F-ACEC-4541-8C2A-BA9C72B05323}"/>
                  </a:ext>
                </a:extLst>
              </p:cNvPr>
              <p:cNvGrpSpPr>
                <a:grpSpLocks noChangeAspect="1"/>
              </p:cNvGrpSpPr>
              <p:nvPr/>
            </p:nvGrpSpPr>
            <p:grpSpPr bwMode="auto">
              <a:xfrm>
                <a:off x="4831448" y="2572669"/>
                <a:ext cx="219261" cy="73578"/>
                <a:chOff x="778" y="3414"/>
                <a:chExt cx="149" cy="50"/>
              </a:xfrm>
              <a:solidFill>
                <a:schemeClr val="bg1"/>
              </a:solidFill>
            </p:grpSpPr>
            <p:sp>
              <p:nvSpPr>
                <p:cNvPr id="385" name="Freeform 273">
                  <a:extLst>
                    <a:ext uri="{FF2B5EF4-FFF2-40B4-BE49-F238E27FC236}">
                      <a16:creationId xmlns:a16="http://schemas.microsoft.com/office/drawing/2014/main" id="{5CC5C3F8-9482-4253-90A0-952F710143F7}"/>
                    </a:ext>
                  </a:extLst>
                </p:cNvPr>
                <p:cNvSpPr>
                  <a:spLocks/>
                </p:cNvSpPr>
                <p:nvPr/>
              </p:nvSpPr>
              <p:spPr bwMode="auto">
                <a:xfrm>
                  <a:off x="778" y="3414"/>
                  <a:ext cx="149" cy="16"/>
                </a:xfrm>
                <a:custGeom>
                  <a:avLst/>
                  <a:gdLst>
                    <a:gd name="T0" fmla="*/ 0 w 240"/>
                    <a:gd name="T1" fmla="*/ 26 h 26"/>
                    <a:gd name="T2" fmla="*/ 0 w 240"/>
                    <a:gd name="T3" fmla="*/ 26 h 26"/>
                    <a:gd name="T4" fmla="*/ 240 w 240"/>
                    <a:gd name="T5" fmla="*/ 26 h 26"/>
                    <a:gd name="T6" fmla="*/ 240 w 240"/>
                    <a:gd name="T7" fmla="*/ 0 h 26"/>
                    <a:gd name="T8" fmla="*/ 0 w 240"/>
                    <a:gd name="T9" fmla="*/ 0 h 26"/>
                    <a:gd name="T10" fmla="*/ 0 w 240"/>
                    <a:gd name="T11" fmla="*/ 26 h 26"/>
                  </a:gdLst>
                  <a:ahLst/>
                  <a:cxnLst>
                    <a:cxn ang="0">
                      <a:pos x="T0" y="T1"/>
                    </a:cxn>
                    <a:cxn ang="0">
                      <a:pos x="T2" y="T3"/>
                    </a:cxn>
                    <a:cxn ang="0">
                      <a:pos x="T4" y="T5"/>
                    </a:cxn>
                    <a:cxn ang="0">
                      <a:pos x="T6" y="T7"/>
                    </a:cxn>
                    <a:cxn ang="0">
                      <a:pos x="T8" y="T9"/>
                    </a:cxn>
                    <a:cxn ang="0">
                      <a:pos x="T10" y="T11"/>
                    </a:cxn>
                  </a:cxnLst>
                  <a:rect l="0" t="0" r="r" b="b"/>
                  <a:pathLst>
                    <a:path w="240" h="26">
                      <a:moveTo>
                        <a:pt x="0" y="26"/>
                      </a:moveTo>
                      <a:lnTo>
                        <a:pt x="0" y="26"/>
                      </a:lnTo>
                      <a:lnTo>
                        <a:pt x="240" y="26"/>
                      </a:lnTo>
                      <a:lnTo>
                        <a:pt x="240" y="0"/>
                      </a:lnTo>
                      <a:lnTo>
                        <a:pt x="0" y="0"/>
                      </a:lnTo>
                      <a:lnTo>
                        <a:pt x="0" y="26"/>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86" name="Freeform 275">
                  <a:extLst>
                    <a:ext uri="{FF2B5EF4-FFF2-40B4-BE49-F238E27FC236}">
                      <a16:creationId xmlns:a16="http://schemas.microsoft.com/office/drawing/2014/main" id="{FE2EDD5E-677F-44CC-B5B3-C273EDC0A4FD}"/>
                    </a:ext>
                  </a:extLst>
                </p:cNvPr>
                <p:cNvSpPr>
                  <a:spLocks/>
                </p:cNvSpPr>
                <p:nvPr/>
              </p:nvSpPr>
              <p:spPr bwMode="auto">
                <a:xfrm>
                  <a:off x="778" y="3447"/>
                  <a:ext cx="100" cy="17"/>
                </a:xfrm>
                <a:custGeom>
                  <a:avLst/>
                  <a:gdLst>
                    <a:gd name="T0" fmla="*/ 0 w 160"/>
                    <a:gd name="T1" fmla="*/ 27 h 27"/>
                    <a:gd name="T2" fmla="*/ 0 w 160"/>
                    <a:gd name="T3" fmla="*/ 27 h 27"/>
                    <a:gd name="T4" fmla="*/ 160 w 160"/>
                    <a:gd name="T5" fmla="*/ 27 h 27"/>
                    <a:gd name="T6" fmla="*/ 160 w 160"/>
                    <a:gd name="T7" fmla="*/ 0 h 27"/>
                    <a:gd name="T8" fmla="*/ 0 w 160"/>
                    <a:gd name="T9" fmla="*/ 0 h 27"/>
                    <a:gd name="T10" fmla="*/ 0 w 160"/>
                    <a:gd name="T11" fmla="*/ 27 h 27"/>
                  </a:gdLst>
                  <a:ahLst/>
                  <a:cxnLst>
                    <a:cxn ang="0">
                      <a:pos x="T0" y="T1"/>
                    </a:cxn>
                    <a:cxn ang="0">
                      <a:pos x="T2" y="T3"/>
                    </a:cxn>
                    <a:cxn ang="0">
                      <a:pos x="T4" y="T5"/>
                    </a:cxn>
                    <a:cxn ang="0">
                      <a:pos x="T6" y="T7"/>
                    </a:cxn>
                    <a:cxn ang="0">
                      <a:pos x="T8" y="T9"/>
                    </a:cxn>
                    <a:cxn ang="0">
                      <a:pos x="T10" y="T11"/>
                    </a:cxn>
                  </a:cxnLst>
                  <a:rect l="0" t="0" r="r" b="b"/>
                  <a:pathLst>
                    <a:path w="160" h="27">
                      <a:moveTo>
                        <a:pt x="0" y="27"/>
                      </a:moveTo>
                      <a:lnTo>
                        <a:pt x="0" y="27"/>
                      </a:lnTo>
                      <a:lnTo>
                        <a:pt x="160" y="27"/>
                      </a:lnTo>
                      <a:lnTo>
                        <a:pt x="160" y="0"/>
                      </a:lnTo>
                      <a:lnTo>
                        <a:pt x="0" y="0"/>
                      </a:lnTo>
                      <a:lnTo>
                        <a:pt x="0" y="27"/>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grpSp>
          <p:nvGrpSpPr>
            <p:cNvPr id="361" name="Group 360">
              <a:extLst>
                <a:ext uri="{FF2B5EF4-FFF2-40B4-BE49-F238E27FC236}">
                  <a16:creationId xmlns:a16="http://schemas.microsoft.com/office/drawing/2014/main" id="{CD482412-73A2-4ED9-ABA3-CEC2317D722B}"/>
                </a:ext>
              </a:extLst>
            </p:cNvPr>
            <p:cNvGrpSpPr/>
            <p:nvPr/>
          </p:nvGrpSpPr>
          <p:grpSpPr>
            <a:xfrm>
              <a:off x="6576266" y="2626962"/>
              <a:ext cx="414462" cy="328196"/>
              <a:chOff x="6750025" y="2327160"/>
              <a:chExt cx="450383" cy="356642"/>
            </a:xfrm>
          </p:grpSpPr>
          <p:sp>
            <p:nvSpPr>
              <p:cNvPr id="375" name="Freeform: Shape 374">
                <a:extLst>
                  <a:ext uri="{FF2B5EF4-FFF2-40B4-BE49-F238E27FC236}">
                    <a16:creationId xmlns:a16="http://schemas.microsoft.com/office/drawing/2014/main" id="{8F834208-12BD-4E20-B384-05EC2AB183D5}"/>
                  </a:ext>
                </a:extLst>
              </p:cNvPr>
              <p:cNvSpPr/>
              <p:nvPr/>
            </p:nvSpPr>
            <p:spPr>
              <a:xfrm>
                <a:off x="6750025" y="2336634"/>
                <a:ext cx="450383" cy="347168"/>
              </a:xfrm>
              <a:custGeom>
                <a:avLst/>
                <a:gdLst>
                  <a:gd name="connsiteX0" fmla="*/ 2089 w 498751"/>
                  <a:gd name="connsiteY0" fmla="*/ 386127 h 384454"/>
                  <a:gd name="connsiteX1" fmla="*/ 500841 w 498751"/>
                  <a:gd name="connsiteY1" fmla="*/ 386127 h 384454"/>
                  <a:gd name="connsiteX2" fmla="*/ 500841 w 498751"/>
                  <a:gd name="connsiteY2" fmla="*/ 2089 h 384454"/>
                  <a:gd name="connsiteX3" fmla="*/ 2089 w 498751"/>
                  <a:gd name="connsiteY3" fmla="*/ 2089 h 384454"/>
                  <a:gd name="connsiteX4" fmla="*/ 2089 w 498751"/>
                  <a:gd name="connsiteY4" fmla="*/ 386127 h 38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384454">
                    <a:moveTo>
                      <a:pt x="2089" y="386127"/>
                    </a:moveTo>
                    <a:lnTo>
                      <a:pt x="500841" y="386127"/>
                    </a:lnTo>
                    <a:lnTo>
                      <a:pt x="500841" y="2089"/>
                    </a:lnTo>
                    <a:lnTo>
                      <a:pt x="2089" y="2089"/>
                    </a:lnTo>
                    <a:lnTo>
                      <a:pt x="2089" y="386127"/>
                    </a:lnTo>
                    <a:close/>
                  </a:path>
                </a:pathLst>
              </a:custGeom>
              <a:solidFill>
                <a:srgbClr val="243A5E"/>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6" name="Freeform: Shape 375">
                <a:extLst>
                  <a:ext uri="{FF2B5EF4-FFF2-40B4-BE49-F238E27FC236}">
                    <a16:creationId xmlns:a16="http://schemas.microsoft.com/office/drawing/2014/main" id="{96581625-8D7E-4F55-B928-196EB265CE0D}"/>
                  </a:ext>
                </a:extLst>
              </p:cNvPr>
              <p:cNvSpPr/>
              <p:nvPr/>
            </p:nvSpPr>
            <p:spPr>
              <a:xfrm>
                <a:off x="6750025" y="2327160"/>
                <a:ext cx="450383" cy="46914"/>
              </a:xfrm>
              <a:custGeom>
                <a:avLst/>
                <a:gdLst>
                  <a:gd name="connsiteX0" fmla="*/ 2089 w 498751"/>
                  <a:gd name="connsiteY0" fmla="*/ 54064 h 51953"/>
                  <a:gd name="connsiteX1" fmla="*/ 500666 w 498751"/>
                  <a:gd name="connsiteY1" fmla="*/ 54064 h 51953"/>
                  <a:gd name="connsiteX2" fmla="*/ 500666 w 498751"/>
                  <a:gd name="connsiteY2" fmla="*/ 2089 h 51953"/>
                  <a:gd name="connsiteX3" fmla="*/ 2089 w 498751"/>
                  <a:gd name="connsiteY3" fmla="*/ 2089 h 51953"/>
                  <a:gd name="connsiteX4" fmla="*/ 2089 w 498751"/>
                  <a:gd name="connsiteY4" fmla="*/ 54064 h 51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51953">
                    <a:moveTo>
                      <a:pt x="2089" y="54064"/>
                    </a:moveTo>
                    <a:lnTo>
                      <a:pt x="500666" y="54064"/>
                    </a:lnTo>
                    <a:lnTo>
                      <a:pt x="500666" y="2089"/>
                    </a:lnTo>
                    <a:lnTo>
                      <a:pt x="2089" y="2089"/>
                    </a:lnTo>
                    <a:lnTo>
                      <a:pt x="2089" y="54064"/>
                    </a:lnTo>
                    <a:close/>
                  </a:path>
                </a:pathLst>
              </a:custGeom>
              <a:solidFill>
                <a:srgbClr val="243A5E"/>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7" name="Freeform: Shape 376">
                <a:extLst>
                  <a:ext uri="{FF2B5EF4-FFF2-40B4-BE49-F238E27FC236}">
                    <a16:creationId xmlns:a16="http://schemas.microsoft.com/office/drawing/2014/main" id="{A52A1161-1076-42DF-834A-001B0E8E49F6}"/>
                  </a:ext>
                </a:extLst>
              </p:cNvPr>
              <p:cNvSpPr/>
              <p:nvPr/>
            </p:nvSpPr>
            <p:spPr>
              <a:xfrm>
                <a:off x="6808733"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3" y="27464"/>
                      <a:pt x="27464" y="21784"/>
                      <a:pt x="27464" y="14776"/>
                    </a:cubicBezTo>
                    <a:cubicBezTo>
                      <a:pt x="27464" y="7769"/>
                      <a:pt x="21783"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8" name="Freeform: Shape 377">
                <a:extLst>
                  <a:ext uri="{FF2B5EF4-FFF2-40B4-BE49-F238E27FC236}">
                    <a16:creationId xmlns:a16="http://schemas.microsoft.com/office/drawing/2014/main" id="{2EA59195-D970-462F-BB77-CA0091C679A6}"/>
                  </a:ext>
                </a:extLst>
              </p:cNvPr>
              <p:cNvSpPr/>
              <p:nvPr/>
            </p:nvSpPr>
            <p:spPr>
              <a:xfrm>
                <a:off x="6773176"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9" name="Freeform: Shape 378">
                <a:extLst>
                  <a:ext uri="{FF2B5EF4-FFF2-40B4-BE49-F238E27FC236}">
                    <a16:creationId xmlns:a16="http://schemas.microsoft.com/office/drawing/2014/main" id="{A37716B9-B537-48FE-9C71-744F784D9FF3}"/>
                  </a:ext>
                </a:extLst>
              </p:cNvPr>
              <p:cNvSpPr/>
              <p:nvPr/>
            </p:nvSpPr>
            <p:spPr>
              <a:xfrm>
                <a:off x="6845078"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0" name="Freeform: Shape 379">
                <a:extLst>
                  <a:ext uri="{FF2B5EF4-FFF2-40B4-BE49-F238E27FC236}">
                    <a16:creationId xmlns:a16="http://schemas.microsoft.com/office/drawing/2014/main" id="{10890D88-9D48-4175-93F4-8518A017E07E}"/>
                  </a:ext>
                </a:extLst>
              </p:cNvPr>
              <p:cNvSpPr/>
              <p:nvPr/>
            </p:nvSpPr>
            <p:spPr>
              <a:xfrm>
                <a:off x="6798025" y="2421355"/>
                <a:ext cx="354383" cy="98521"/>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1" name="Freeform: Shape 380">
                <a:extLst>
                  <a:ext uri="{FF2B5EF4-FFF2-40B4-BE49-F238E27FC236}">
                    <a16:creationId xmlns:a16="http://schemas.microsoft.com/office/drawing/2014/main" id="{A94BA9AF-9488-4FE9-A70C-1B44A5B43E8C}"/>
                  </a:ext>
                </a:extLst>
              </p:cNvPr>
              <p:cNvSpPr/>
              <p:nvPr/>
            </p:nvSpPr>
            <p:spPr>
              <a:xfrm>
                <a:off x="6798025" y="2539943"/>
                <a:ext cx="354383" cy="98521"/>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rgbClr val="FFFFFF"/>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362" name="Group 361">
              <a:extLst>
                <a:ext uri="{FF2B5EF4-FFF2-40B4-BE49-F238E27FC236}">
                  <a16:creationId xmlns:a16="http://schemas.microsoft.com/office/drawing/2014/main" id="{D7B87328-2472-42FA-BBB1-4DF29D79C1DE}"/>
                </a:ext>
              </a:extLst>
            </p:cNvPr>
            <p:cNvGrpSpPr/>
            <p:nvPr/>
          </p:nvGrpSpPr>
          <p:grpSpPr>
            <a:xfrm>
              <a:off x="7818630" y="2414916"/>
              <a:ext cx="414462" cy="328196"/>
              <a:chOff x="6660049" y="1655872"/>
              <a:chExt cx="1104052" cy="874260"/>
            </a:xfrm>
          </p:grpSpPr>
          <p:sp>
            <p:nvSpPr>
              <p:cNvPr id="367" name="Freeform: Shape 366">
                <a:extLst>
                  <a:ext uri="{FF2B5EF4-FFF2-40B4-BE49-F238E27FC236}">
                    <a16:creationId xmlns:a16="http://schemas.microsoft.com/office/drawing/2014/main" id="{9643BAD8-4E97-4518-BBAB-2E3F2738FCB1}"/>
                  </a:ext>
                </a:extLst>
              </p:cNvPr>
              <p:cNvSpPr/>
              <p:nvPr/>
            </p:nvSpPr>
            <p:spPr>
              <a:xfrm>
                <a:off x="6660049" y="1679098"/>
                <a:ext cx="1104052" cy="851034"/>
              </a:xfrm>
              <a:custGeom>
                <a:avLst/>
                <a:gdLst>
                  <a:gd name="connsiteX0" fmla="*/ 2089 w 498751"/>
                  <a:gd name="connsiteY0" fmla="*/ 386127 h 384454"/>
                  <a:gd name="connsiteX1" fmla="*/ 500841 w 498751"/>
                  <a:gd name="connsiteY1" fmla="*/ 386127 h 384454"/>
                  <a:gd name="connsiteX2" fmla="*/ 500841 w 498751"/>
                  <a:gd name="connsiteY2" fmla="*/ 2089 h 384454"/>
                  <a:gd name="connsiteX3" fmla="*/ 2089 w 498751"/>
                  <a:gd name="connsiteY3" fmla="*/ 2089 h 384454"/>
                  <a:gd name="connsiteX4" fmla="*/ 2089 w 498751"/>
                  <a:gd name="connsiteY4" fmla="*/ 386127 h 38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384454">
                    <a:moveTo>
                      <a:pt x="2089" y="386127"/>
                    </a:moveTo>
                    <a:lnTo>
                      <a:pt x="500841" y="386127"/>
                    </a:lnTo>
                    <a:lnTo>
                      <a:pt x="500841" y="2089"/>
                    </a:lnTo>
                    <a:lnTo>
                      <a:pt x="2089" y="2089"/>
                    </a:lnTo>
                    <a:lnTo>
                      <a:pt x="2089" y="386127"/>
                    </a:lnTo>
                    <a:close/>
                  </a:path>
                </a:pathLst>
              </a:custGeom>
              <a:solidFill>
                <a:schemeClr val="accent2"/>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8" name="Freeform: Shape 367">
                <a:extLst>
                  <a:ext uri="{FF2B5EF4-FFF2-40B4-BE49-F238E27FC236}">
                    <a16:creationId xmlns:a16="http://schemas.microsoft.com/office/drawing/2014/main" id="{626B79C3-CA69-4DD7-B865-2140ACCFC054}"/>
                  </a:ext>
                </a:extLst>
              </p:cNvPr>
              <p:cNvSpPr/>
              <p:nvPr/>
            </p:nvSpPr>
            <p:spPr>
              <a:xfrm>
                <a:off x="6660049" y="1655872"/>
                <a:ext cx="1104052" cy="115002"/>
              </a:xfrm>
              <a:custGeom>
                <a:avLst/>
                <a:gdLst>
                  <a:gd name="connsiteX0" fmla="*/ 2089 w 498751"/>
                  <a:gd name="connsiteY0" fmla="*/ 54064 h 51953"/>
                  <a:gd name="connsiteX1" fmla="*/ 500666 w 498751"/>
                  <a:gd name="connsiteY1" fmla="*/ 54064 h 51953"/>
                  <a:gd name="connsiteX2" fmla="*/ 500666 w 498751"/>
                  <a:gd name="connsiteY2" fmla="*/ 2089 h 51953"/>
                  <a:gd name="connsiteX3" fmla="*/ 2089 w 498751"/>
                  <a:gd name="connsiteY3" fmla="*/ 2089 h 51953"/>
                  <a:gd name="connsiteX4" fmla="*/ 2089 w 498751"/>
                  <a:gd name="connsiteY4" fmla="*/ 54064 h 51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51953">
                    <a:moveTo>
                      <a:pt x="2089" y="54064"/>
                    </a:moveTo>
                    <a:lnTo>
                      <a:pt x="500666" y="54064"/>
                    </a:lnTo>
                    <a:lnTo>
                      <a:pt x="500666" y="2089"/>
                    </a:lnTo>
                    <a:lnTo>
                      <a:pt x="2089" y="2089"/>
                    </a:lnTo>
                    <a:lnTo>
                      <a:pt x="2089" y="54064"/>
                    </a:lnTo>
                    <a:close/>
                  </a:path>
                </a:pathLst>
              </a:custGeom>
              <a:solidFill>
                <a:schemeClr val="accent2"/>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9" name="Freeform: Shape 368">
                <a:extLst>
                  <a:ext uri="{FF2B5EF4-FFF2-40B4-BE49-F238E27FC236}">
                    <a16:creationId xmlns:a16="http://schemas.microsoft.com/office/drawing/2014/main" id="{7DFD0932-05A7-489B-8AF4-5104467FFFED}"/>
                  </a:ext>
                </a:extLst>
              </p:cNvPr>
              <p:cNvSpPr/>
              <p:nvPr/>
            </p:nvSpPr>
            <p:spPr>
              <a:xfrm>
                <a:off x="6803965"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3" y="27464"/>
                      <a:pt x="27464" y="21784"/>
                      <a:pt x="27464" y="14776"/>
                    </a:cubicBezTo>
                    <a:cubicBezTo>
                      <a:pt x="27464" y="7769"/>
                      <a:pt x="21783"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0" name="Freeform: Shape 369">
                <a:extLst>
                  <a:ext uri="{FF2B5EF4-FFF2-40B4-BE49-F238E27FC236}">
                    <a16:creationId xmlns:a16="http://schemas.microsoft.com/office/drawing/2014/main" id="{09593EE9-4728-4CD9-916A-5EC6113FF103}"/>
                  </a:ext>
                </a:extLst>
              </p:cNvPr>
              <p:cNvSpPr/>
              <p:nvPr/>
            </p:nvSpPr>
            <p:spPr>
              <a:xfrm>
                <a:off x="671679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1" name="Freeform: Shape 370">
                <a:extLst>
                  <a:ext uri="{FF2B5EF4-FFF2-40B4-BE49-F238E27FC236}">
                    <a16:creationId xmlns:a16="http://schemas.microsoft.com/office/drawing/2014/main" id="{05DB53D3-F924-488E-9DF0-FF19046EB79A}"/>
                  </a:ext>
                </a:extLst>
              </p:cNvPr>
              <p:cNvSpPr/>
              <p:nvPr/>
            </p:nvSpPr>
            <p:spPr>
              <a:xfrm>
                <a:off x="689305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2" name="Freeform: Shape 371">
                <a:extLst>
                  <a:ext uri="{FF2B5EF4-FFF2-40B4-BE49-F238E27FC236}">
                    <a16:creationId xmlns:a16="http://schemas.microsoft.com/office/drawing/2014/main" id="{AF2F9BDE-EC8F-425E-B19A-1C2A55E3141A}"/>
                  </a:ext>
                </a:extLst>
              </p:cNvPr>
              <p:cNvSpPr/>
              <p:nvPr/>
            </p:nvSpPr>
            <p:spPr>
              <a:xfrm>
                <a:off x="6745551" y="1905644"/>
                <a:ext cx="375894" cy="51781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3" name="Freeform: Shape 372">
                <a:extLst>
                  <a:ext uri="{FF2B5EF4-FFF2-40B4-BE49-F238E27FC236}">
                    <a16:creationId xmlns:a16="http://schemas.microsoft.com/office/drawing/2014/main" id="{D4835211-0EC9-46AB-8AC0-7FB2343B5C30}"/>
                  </a:ext>
                </a:extLst>
              </p:cNvPr>
              <p:cNvSpPr/>
              <p:nvPr/>
            </p:nvSpPr>
            <p:spPr>
              <a:xfrm>
                <a:off x="7162467" y="1915636"/>
                <a:ext cx="375894"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4" name="Freeform: Shape 373">
                <a:extLst>
                  <a:ext uri="{FF2B5EF4-FFF2-40B4-BE49-F238E27FC236}">
                    <a16:creationId xmlns:a16="http://schemas.microsoft.com/office/drawing/2014/main" id="{8F56C02A-26B0-46F4-8F5D-7F30DCCA937F}"/>
                  </a:ext>
                </a:extLst>
              </p:cNvPr>
              <p:cNvSpPr/>
              <p:nvPr/>
            </p:nvSpPr>
            <p:spPr>
              <a:xfrm>
                <a:off x="7162467" y="2033865"/>
                <a:ext cx="299863"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cxnSp>
          <p:nvCxnSpPr>
            <p:cNvPr id="363" name="Straight Connector 362">
              <a:extLst>
                <a:ext uri="{FF2B5EF4-FFF2-40B4-BE49-F238E27FC236}">
                  <a16:creationId xmlns:a16="http://schemas.microsoft.com/office/drawing/2014/main" id="{3F56A34D-D1EE-43A5-9F0D-7846D130A985}"/>
                </a:ext>
              </a:extLst>
            </p:cNvPr>
            <p:cNvCxnSpPr>
              <a:cxnSpLocks/>
            </p:cNvCxnSpPr>
            <p:nvPr/>
          </p:nvCxnSpPr>
          <p:spPr>
            <a:xfrm>
              <a:off x="5822510" y="2568049"/>
              <a:ext cx="1953461"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65B2FC74-9B98-4637-849A-DF24B3901543}"/>
                </a:ext>
              </a:extLst>
            </p:cNvPr>
            <p:cNvCxnSpPr>
              <a:cxnSpLocks/>
            </p:cNvCxnSpPr>
            <p:nvPr/>
          </p:nvCxnSpPr>
          <p:spPr>
            <a:xfrm>
              <a:off x="3170825" y="2575307"/>
              <a:ext cx="558378"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5" name="Straight Connector 64">
              <a:extLst>
                <a:ext uri="{FF2B5EF4-FFF2-40B4-BE49-F238E27FC236}">
                  <a16:creationId xmlns:a16="http://schemas.microsoft.com/office/drawing/2014/main" id="{1CCF9020-B00D-4E3A-B710-E74BE137EEBE}"/>
                </a:ext>
              </a:extLst>
            </p:cNvPr>
            <p:cNvCxnSpPr>
              <a:cxnSpLocks/>
            </p:cNvCxnSpPr>
            <p:nvPr/>
          </p:nvCxnSpPr>
          <p:spPr>
            <a:xfrm flipV="1">
              <a:off x="7053363" y="2568049"/>
              <a:ext cx="457200" cy="228600"/>
            </a:xfrm>
            <a:prstGeom prst="bentConnector3">
              <a:avLst>
                <a:gd name="adj1" fmla="val 50000"/>
              </a:avLst>
            </a:prstGeom>
            <a:ln w="28575">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366" name="Straight Connector 76">
              <a:extLst>
                <a:ext uri="{FF2B5EF4-FFF2-40B4-BE49-F238E27FC236}">
                  <a16:creationId xmlns:a16="http://schemas.microsoft.com/office/drawing/2014/main" id="{BF016025-6D3D-4C1B-A5A2-2087A3BA9AD2}"/>
                </a:ext>
              </a:extLst>
            </p:cNvPr>
            <p:cNvCxnSpPr>
              <a:cxnSpLocks/>
            </p:cNvCxnSpPr>
            <p:nvPr/>
          </p:nvCxnSpPr>
          <p:spPr>
            <a:xfrm>
              <a:off x="6096709" y="2568049"/>
              <a:ext cx="457200" cy="228600"/>
            </a:xfrm>
            <a:prstGeom prst="bentConnector3">
              <a:avLst>
                <a:gd name="adj1" fmla="val 44463"/>
              </a:avLst>
            </a:prstGeom>
            <a:ln w="28575">
              <a:solidFill>
                <a:schemeClr val="accent2"/>
              </a:solidFill>
              <a:prstDash val="sysDot"/>
            </a:ln>
          </p:spPr>
          <p:style>
            <a:lnRef idx="1">
              <a:schemeClr val="accent1"/>
            </a:lnRef>
            <a:fillRef idx="0">
              <a:schemeClr val="accent1"/>
            </a:fillRef>
            <a:effectRef idx="0">
              <a:schemeClr val="accent1"/>
            </a:effectRef>
            <a:fontRef idx="minor">
              <a:schemeClr val="tx1"/>
            </a:fontRef>
          </p:style>
        </p:cxnSp>
      </p:grpSp>
      <p:grpSp>
        <p:nvGrpSpPr>
          <p:cNvPr id="389" name="Group 388">
            <a:extLst>
              <a:ext uri="{FF2B5EF4-FFF2-40B4-BE49-F238E27FC236}">
                <a16:creationId xmlns:a16="http://schemas.microsoft.com/office/drawing/2014/main" id="{5E32DF07-350D-4A99-86BA-0DA419A52D46}"/>
              </a:ext>
              <a:ext uri="{C183D7F6-B498-43B3-948B-1728B52AA6E4}">
                <adec:decorative xmlns:adec="http://schemas.microsoft.com/office/drawing/2017/decorative" val="1"/>
              </a:ext>
            </a:extLst>
          </p:cNvPr>
          <p:cNvGrpSpPr/>
          <p:nvPr/>
        </p:nvGrpSpPr>
        <p:grpSpPr>
          <a:xfrm>
            <a:off x="9601404" y="1995694"/>
            <a:ext cx="2153330" cy="3149490"/>
            <a:chOff x="9521394" y="1995694"/>
            <a:chExt cx="2153330" cy="3149490"/>
          </a:xfrm>
        </p:grpSpPr>
        <p:sp>
          <p:nvSpPr>
            <p:cNvPr id="390" name="Rectangle 389">
              <a:extLst>
                <a:ext uri="{FF2B5EF4-FFF2-40B4-BE49-F238E27FC236}">
                  <a16:creationId xmlns:a16="http://schemas.microsoft.com/office/drawing/2014/main" id="{7D057C5A-0E08-4315-B544-091047A62293}"/>
                </a:ext>
              </a:extLst>
            </p:cNvPr>
            <p:cNvSpPr/>
            <p:nvPr/>
          </p:nvSpPr>
          <p:spPr>
            <a:xfrm>
              <a:off x="9521394" y="1995694"/>
              <a:ext cx="2153330" cy="3149490"/>
            </a:xfrm>
            <a:prstGeom prst="rect">
              <a:avLst/>
            </a:prstGeom>
            <a:solidFill>
              <a:schemeClr val="bg1"/>
            </a:solidFill>
            <a:ln>
              <a:noFill/>
            </a:ln>
            <a:effectLst>
              <a:outerShdw blurRad="190500" dist="50800" dir="2700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91" name="Picture 390">
              <a:extLst>
                <a:ext uri="{FF2B5EF4-FFF2-40B4-BE49-F238E27FC236}">
                  <a16:creationId xmlns:a16="http://schemas.microsoft.com/office/drawing/2014/main" id="{CF7F9F5B-FACB-4F5D-BF9B-BD268D16478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96100" y="3474938"/>
              <a:ext cx="333813" cy="199566"/>
            </a:xfrm>
            <a:prstGeom prst="rect">
              <a:avLst/>
            </a:prstGeom>
          </p:spPr>
        </p:pic>
        <p:pic>
          <p:nvPicPr>
            <p:cNvPr id="392" name="Shape 458">
              <a:extLst>
                <a:ext uri="{FF2B5EF4-FFF2-40B4-BE49-F238E27FC236}">
                  <a16:creationId xmlns:a16="http://schemas.microsoft.com/office/drawing/2014/main" id="{BCA085D9-FD93-4482-9339-84114FA06B10}"/>
                </a:ext>
              </a:extLst>
            </p:cNvPr>
            <p:cNvPicPr preferRelativeResize="0"/>
            <p:nvPr/>
          </p:nvPicPr>
          <p:blipFill rotWithShape="1">
            <a:blip r:embed="rId10">
              <a:alphaModFix/>
            </a:blip>
            <a:srcRect r="85330"/>
            <a:stretch/>
          </p:blipFill>
          <p:spPr>
            <a:xfrm>
              <a:off x="10620928" y="3400036"/>
              <a:ext cx="340632" cy="296379"/>
            </a:xfrm>
            <a:prstGeom prst="rect">
              <a:avLst/>
            </a:prstGeom>
            <a:noFill/>
            <a:ln>
              <a:noFill/>
            </a:ln>
          </p:spPr>
        </p:pic>
        <p:pic>
          <p:nvPicPr>
            <p:cNvPr id="393" name="Picture 392">
              <a:extLst>
                <a:ext uri="{FF2B5EF4-FFF2-40B4-BE49-F238E27FC236}">
                  <a16:creationId xmlns:a16="http://schemas.microsoft.com/office/drawing/2014/main" id="{0E5B39AB-D947-4366-BF5E-98D72EA7A5F7}"/>
                </a:ext>
              </a:extLst>
            </p:cNvPr>
            <p:cNvPicPr>
              <a:picLocks noChangeAspect="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9797730" y="3423014"/>
              <a:ext cx="377459" cy="281456"/>
            </a:xfrm>
            <a:prstGeom prst="rect">
              <a:avLst/>
            </a:prstGeom>
          </p:spPr>
        </p:pic>
        <p:sp>
          <p:nvSpPr>
            <p:cNvPr id="394" name="TextBox 393">
              <a:extLst>
                <a:ext uri="{FF2B5EF4-FFF2-40B4-BE49-F238E27FC236}">
                  <a16:creationId xmlns:a16="http://schemas.microsoft.com/office/drawing/2014/main" id="{172A0E9E-7B07-4148-9650-15E197BD3CCE}"/>
                </a:ext>
              </a:extLst>
            </p:cNvPr>
            <p:cNvSpPr txBox="1"/>
            <p:nvPr/>
          </p:nvSpPr>
          <p:spPr>
            <a:xfrm>
              <a:off x="9897386" y="3708420"/>
              <a:ext cx="1401346" cy="246221"/>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1050" b="0" i="0" u="none" strike="noStrike" cap="none" spc="0" normalizeH="0" baseline="0">
                  <a:ln>
                    <a:noFill/>
                  </a:ln>
                  <a:gradFill>
                    <a:gsLst>
                      <a:gs pos="83000">
                        <a:srgbClr val="737373"/>
                      </a:gs>
                      <a:gs pos="100000">
                        <a:srgbClr val="737373"/>
                      </a:gs>
                    </a:gsLst>
                    <a:lin ang="5400000" scaled="1"/>
                  </a:gradFill>
                  <a:effectLst/>
                  <a:uLnTx/>
                  <a:uFillTx/>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panose="020B0702040204020203" pitchFamily="34" charset="0"/>
                  <a:ea typeface="+mn-ea"/>
                  <a:cs typeface="Segoe UI Semibold" panose="020B0702040204020203" pitchFamily="34" charset="0"/>
                </a:rPr>
                <a:t>Cloud Service Admin</a:t>
              </a:r>
            </a:p>
          </p:txBody>
        </p:sp>
        <p:pic>
          <p:nvPicPr>
            <p:cNvPr id="395" name="Picture 394">
              <a:extLst>
                <a:ext uri="{FF2B5EF4-FFF2-40B4-BE49-F238E27FC236}">
                  <a16:creationId xmlns:a16="http://schemas.microsoft.com/office/drawing/2014/main" id="{44A29B5D-0F12-4266-9F02-6DD4E57B6E6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990601" y="2857433"/>
              <a:ext cx="226640" cy="150030"/>
            </a:xfrm>
            <a:prstGeom prst="rect">
              <a:avLst/>
            </a:prstGeom>
          </p:spPr>
        </p:pic>
        <p:pic>
          <p:nvPicPr>
            <p:cNvPr id="396" name="Graphic 395">
              <a:extLst>
                <a:ext uri="{FF2B5EF4-FFF2-40B4-BE49-F238E27FC236}">
                  <a16:creationId xmlns:a16="http://schemas.microsoft.com/office/drawing/2014/main" id="{C3AA8BFC-6AE8-4C3A-A428-1E85FA87B39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9812758" y="2577836"/>
              <a:ext cx="257754" cy="257754"/>
            </a:xfrm>
            <a:prstGeom prst="rect">
              <a:avLst/>
            </a:prstGeom>
          </p:spPr>
        </p:pic>
        <p:pic>
          <p:nvPicPr>
            <p:cNvPr id="397" name="Picture 396">
              <a:extLst>
                <a:ext uri="{FF2B5EF4-FFF2-40B4-BE49-F238E27FC236}">
                  <a16:creationId xmlns:a16="http://schemas.microsoft.com/office/drawing/2014/main" id="{AA57B083-8EDA-422C-8022-E8A32B73D9D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57421" y="2599153"/>
              <a:ext cx="181039" cy="181039"/>
            </a:xfrm>
            <a:prstGeom prst="rect">
              <a:avLst/>
            </a:prstGeom>
          </p:spPr>
        </p:pic>
        <p:pic>
          <p:nvPicPr>
            <p:cNvPr id="398" name="Picture 397" descr="A close up of a sign&#10;&#10;Description automatically generated">
              <a:extLst>
                <a:ext uri="{FF2B5EF4-FFF2-40B4-BE49-F238E27FC236}">
                  <a16:creationId xmlns:a16="http://schemas.microsoft.com/office/drawing/2014/main" id="{D1327ECC-74F2-4AE4-88E6-629EB0A7B0D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98805" y="2870318"/>
              <a:ext cx="458322" cy="93186"/>
            </a:xfrm>
            <a:prstGeom prst="rect">
              <a:avLst/>
            </a:prstGeom>
          </p:spPr>
        </p:pic>
        <p:pic>
          <p:nvPicPr>
            <p:cNvPr id="399" name="Picture 398">
              <a:extLst>
                <a:ext uri="{FF2B5EF4-FFF2-40B4-BE49-F238E27FC236}">
                  <a16:creationId xmlns:a16="http://schemas.microsoft.com/office/drawing/2014/main" id="{BB7B3BDB-9D39-49A6-91D9-8FD294F1CD10}"/>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836606" y="2861133"/>
              <a:ext cx="280590" cy="94699"/>
            </a:xfrm>
            <a:prstGeom prst="rect">
              <a:avLst/>
            </a:prstGeom>
          </p:spPr>
        </p:pic>
        <p:pic>
          <p:nvPicPr>
            <p:cNvPr id="400" name="Picture 2">
              <a:extLst>
                <a:ext uri="{FF2B5EF4-FFF2-40B4-BE49-F238E27FC236}">
                  <a16:creationId xmlns:a16="http://schemas.microsoft.com/office/drawing/2014/main" id="{14800915-453B-456C-BA96-394E31392007}"/>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431379" y="2627011"/>
              <a:ext cx="651495" cy="132506"/>
            </a:xfrm>
            <a:prstGeom prst="rect">
              <a:avLst/>
            </a:prstGeom>
            <a:noFill/>
            <a:extLst>
              <a:ext uri="{909E8E84-426E-40DD-AFC4-6F175D3DCCD1}">
                <a14:hiddenFill xmlns:a14="http://schemas.microsoft.com/office/drawing/2010/main">
                  <a:solidFill>
                    <a:srgbClr val="FFFFFF"/>
                  </a:solidFill>
                </a14:hiddenFill>
              </a:ext>
            </a:extLst>
          </p:spPr>
        </p:pic>
        <p:sp>
          <p:nvSpPr>
            <p:cNvPr id="401" name="TextBox 400">
              <a:extLst>
                <a:ext uri="{FF2B5EF4-FFF2-40B4-BE49-F238E27FC236}">
                  <a16:creationId xmlns:a16="http://schemas.microsoft.com/office/drawing/2014/main" id="{789CADBF-98EA-42BC-9884-A3D7205FAF61}"/>
                </a:ext>
              </a:extLst>
            </p:cNvPr>
            <p:cNvSpPr txBox="1"/>
            <p:nvPr/>
          </p:nvSpPr>
          <p:spPr>
            <a:xfrm>
              <a:off x="10025627" y="3027031"/>
              <a:ext cx="1144865" cy="246221"/>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1050" b="0" i="0" u="none" strike="noStrike" cap="none" spc="0" normalizeH="0" baseline="0">
                  <a:ln>
                    <a:noFill/>
                  </a:ln>
                  <a:gradFill>
                    <a:gsLst>
                      <a:gs pos="83000">
                        <a:srgbClr val="737373"/>
                      </a:gs>
                      <a:gs pos="100000">
                        <a:srgbClr val="737373"/>
                      </a:gs>
                    </a:gsLst>
                    <a:lin ang="5400000" scaled="1"/>
                  </a:gradFill>
                  <a:effectLst/>
                  <a:uLnTx/>
                  <a:uFillTx/>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panose="020B0702040204020203" pitchFamily="34" charset="0"/>
                  <a:ea typeface="+mn-ea"/>
                  <a:cs typeface="Segoe UI Semibold" panose="020B0702040204020203" pitchFamily="34" charset="0"/>
                </a:rPr>
                <a:t>Identity Systems</a:t>
              </a:r>
            </a:p>
          </p:txBody>
        </p:sp>
        <p:grpSp>
          <p:nvGrpSpPr>
            <p:cNvPr id="402" name="Group 401">
              <a:extLst>
                <a:ext uri="{FF2B5EF4-FFF2-40B4-BE49-F238E27FC236}">
                  <a16:creationId xmlns:a16="http://schemas.microsoft.com/office/drawing/2014/main" id="{1713AA32-C18A-44D2-A499-8B3CEEE83E5D}"/>
                </a:ext>
              </a:extLst>
            </p:cNvPr>
            <p:cNvGrpSpPr/>
            <p:nvPr/>
          </p:nvGrpSpPr>
          <p:grpSpPr>
            <a:xfrm>
              <a:off x="11180085" y="2800057"/>
              <a:ext cx="146582" cy="35533"/>
              <a:chOff x="11292252" y="2698464"/>
              <a:chExt cx="278451" cy="67498"/>
            </a:xfrm>
          </p:grpSpPr>
          <p:sp>
            <p:nvSpPr>
              <p:cNvPr id="432" name="Oval 431">
                <a:extLst>
                  <a:ext uri="{FF2B5EF4-FFF2-40B4-BE49-F238E27FC236}">
                    <a16:creationId xmlns:a16="http://schemas.microsoft.com/office/drawing/2014/main" id="{F9F740CA-7426-471E-9D64-87D2EDCACA62}"/>
                  </a:ext>
                </a:extLst>
              </p:cNvPr>
              <p:cNvSpPr/>
              <p:nvPr/>
            </p:nvSpPr>
            <p:spPr bwMode="auto">
              <a:xfrm flipV="1">
                <a:off x="11292252"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3" name="Oval 432">
                <a:extLst>
                  <a:ext uri="{FF2B5EF4-FFF2-40B4-BE49-F238E27FC236}">
                    <a16:creationId xmlns:a16="http://schemas.microsoft.com/office/drawing/2014/main" id="{6A5AFCDF-2F64-4EB4-B689-1D872FA57C69}"/>
                  </a:ext>
                </a:extLst>
              </p:cNvPr>
              <p:cNvSpPr/>
              <p:nvPr/>
            </p:nvSpPr>
            <p:spPr bwMode="auto">
              <a:xfrm flipV="1">
                <a:off x="11397746"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4" name="Oval 433">
                <a:extLst>
                  <a:ext uri="{FF2B5EF4-FFF2-40B4-BE49-F238E27FC236}">
                    <a16:creationId xmlns:a16="http://schemas.microsoft.com/office/drawing/2014/main" id="{1EF36BB9-E85D-4D49-A82C-35801C2B468E}"/>
                  </a:ext>
                </a:extLst>
              </p:cNvPr>
              <p:cNvSpPr/>
              <p:nvPr/>
            </p:nvSpPr>
            <p:spPr bwMode="auto">
              <a:xfrm flipV="1">
                <a:off x="11503223" y="2698464"/>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03" name="TextBox 402">
              <a:extLst>
                <a:ext uri="{FF2B5EF4-FFF2-40B4-BE49-F238E27FC236}">
                  <a16:creationId xmlns:a16="http://schemas.microsoft.com/office/drawing/2014/main" id="{E4495EF4-5B56-406C-A681-0166858E1384}"/>
                </a:ext>
              </a:extLst>
            </p:cNvPr>
            <p:cNvSpPr txBox="1"/>
            <p:nvPr/>
          </p:nvSpPr>
          <p:spPr>
            <a:xfrm>
              <a:off x="9784375" y="4630875"/>
              <a:ext cx="1627369" cy="246221"/>
            </a:xfrm>
            <a:prstGeom prst="rect">
              <a:avLst/>
            </a:prstGeom>
            <a:noFill/>
          </p:spPr>
          <p:txBody>
            <a:bodyPr wrap="none" rtlCol="0">
              <a:spAutoFit/>
            </a:bodyPr>
            <a:lstStyle>
              <a:defPPr>
                <a:defRPr lang="en-US"/>
              </a:defPPr>
              <a:lvl1pPr algn="ctr">
                <a:defRPr sz="900">
                  <a:solidFill>
                    <a:schemeClr val="bg1">
                      <a:lumMod val="50000"/>
                    </a:schemeClr>
                  </a:solidFill>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gradFill>
                    <a:gsLst>
                      <a:gs pos="83000">
                        <a:srgbClr val="000000"/>
                      </a:gs>
                      <a:gs pos="100000">
                        <a:srgbClr val="000000"/>
                      </a:gs>
                    </a:gsLst>
                    <a:lin ang="5400000" scaled="1"/>
                  </a:gradFill>
                  <a:effectLst/>
                  <a:uLnTx/>
                  <a:uFillTx/>
                  <a:latin typeface="Segoe UI Semibold" panose="020B0702040204020203" pitchFamily="34" charset="0"/>
                  <a:ea typeface="+mn-ea"/>
                  <a:cs typeface="Segoe UI Semibold" panose="020B0702040204020203" pitchFamily="34" charset="0"/>
                </a:rPr>
                <a:t>Business Critical Systems</a:t>
              </a:r>
            </a:p>
          </p:txBody>
        </p:sp>
        <p:pic>
          <p:nvPicPr>
            <p:cNvPr id="404" name="Graphic 403">
              <a:extLst>
                <a:ext uri="{FF2B5EF4-FFF2-40B4-BE49-F238E27FC236}">
                  <a16:creationId xmlns:a16="http://schemas.microsoft.com/office/drawing/2014/main" id="{AB6C5F37-9F80-4C70-9B70-CE59FABC6777}"/>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10704619" y="4250253"/>
              <a:ext cx="544772" cy="125791"/>
            </a:xfrm>
            <a:prstGeom prst="rect">
              <a:avLst/>
            </a:prstGeom>
          </p:spPr>
        </p:pic>
        <p:pic>
          <p:nvPicPr>
            <p:cNvPr id="405" name="Picture 404" descr="A screen shot of a building&#10;&#10;Description automatically generated">
              <a:extLst>
                <a:ext uri="{FF2B5EF4-FFF2-40B4-BE49-F238E27FC236}">
                  <a16:creationId xmlns:a16="http://schemas.microsoft.com/office/drawing/2014/main" id="{BA119E57-A232-4A79-8035-16636D95135B}"/>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0332952" y="4253064"/>
              <a:ext cx="301993" cy="120169"/>
            </a:xfrm>
            <a:prstGeom prst="rect">
              <a:avLst/>
            </a:prstGeom>
          </p:spPr>
        </p:pic>
        <p:pic>
          <p:nvPicPr>
            <p:cNvPr id="406" name="Picture 405" descr="Icon&#10;&#10;Description automatically generated">
              <a:extLst>
                <a:ext uri="{FF2B5EF4-FFF2-40B4-BE49-F238E27FC236}">
                  <a16:creationId xmlns:a16="http://schemas.microsoft.com/office/drawing/2014/main" id="{2DD1B3C5-7DDD-45C8-BDBB-D5033A19B2A9}"/>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0985695" y="4423146"/>
              <a:ext cx="163339" cy="163339"/>
            </a:xfrm>
            <a:prstGeom prst="rect">
              <a:avLst/>
            </a:prstGeom>
          </p:spPr>
        </p:pic>
        <p:pic>
          <p:nvPicPr>
            <p:cNvPr id="407" name="Picture 406" descr="A picture containing drawing&#10;&#10;Description automatically generated">
              <a:extLst>
                <a:ext uri="{FF2B5EF4-FFF2-40B4-BE49-F238E27FC236}">
                  <a16:creationId xmlns:a16="http://schemas.microsoft.com/office/drawing/2014/main" id="{59124ABC-16E9-4DA1-B4B0-8DB4437C1D07}"/>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10356804" y="4453543"/>
              <a:ext cx="580145" cy="102545"/>
            </a:xfrm>
            <a:prstGeom prst="rect">
              <a:avLst/>
            </a:prstGeom>
          </p:spPr>
        </p:pic>
        <p:sp>
          <p:nvSpPr>
            <p:cNvPr id="408" name="TextBox 407">
              <a:extLst>
                <a:ext uri="{FF2B5EF4-FFF2-40B4-BE49-F238E27FC236}">
                  <a16:creationId xmlns:a16="http://schemas.microsoft.com/office/drawing/2014/main" id="{998639A2-B017-4F19-80FB-6EACF39A6A71}"/>
                </a:ext>
              </a:extLst>
            </p:cNvPr>
            <p:cNvSpPr txBox="1"/>
            <p:nvPr/>
          </p:nvSpPr>
          <p:spPr>
            <a:xfrm>
              <a:off x="9567750" y="2048146"/>
              <a:ext cx="2056973" cy="44627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Business Critical Assets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a:ln>
                    <a:noFill/>
                  </a:ln>
                  <a:gradFill>
                    <a:gsLst>
                      <a:gs pos="83000">
                        <a:srgbClr val="000000"/>
                      </a:gs>
                      <a:gs pos="100000">
                        <a:srgbClr val="000000"/>
                      </a:gs>
                    </a:gsLst>
                    <a:lin ang="5400000" scaled="1"/>
                  </a:gradFill>
                  <a:effectLst/>
                  <a:uLnTx/>
                  <a:uFillTx/>
                  <a:latin typeface="Segoe UI" panose="020B0502040204020203" pitchFamily="34" charset="0"/>
                  <a:ea typeface="+mn-ea"/>
                  <a:cs typeface="Segoe UI" panose="020B0502040204020203" pitchFamily="34" charset="0"/>
                </a:rPr>
                <a:t>Across On-Premises, Cloud, OT, &amp; IoT</a:t>
              </a:r>
            </a:p>
          </p:txBody>
        </p:sp>
        <p:pic>
          <p:nvPicPr>
            <p:cNvPr id="409" name="Graphic 408">
              <a:extLst>
                <a:ext uri="{FF2B5EF4-FFF2-40B4-BE49-F238E27FC236}">
                  <a16:creationId xmlns:a16="http://schemas.microsoft.com/office/drawing/2014/main" id="{19964AF6-348C-4F93-B805-F7BACA27B2AC}"/>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0035126" y="4288623"/>
              <a:ext cx="155035" cy="114962"/>
            </a:xfrm>
            <a:prstGeom prst="rect">
              <a:avLst/>
            </a:prstGeom>
          </p:spPr>
        </p:pic>
        <p:grpSp>
          <p:nvGrpSpPr>
            <p:cNvPr id="410" name="Group 409">
              <a:extLst>
                <a:ext uri="{FF2B5EF4-FFF2-40B4-BE49-F238E27FC236}">
                  <a16:creationId xmlns:a16="http://schemas.microsoft.com/office/drawing/2014/main" id="{D04DF69A-D38B-4316-A939-7C5F3955D73F}"/>
                </a:ext>
              </a:extLst>
            </p:cNvPr>
            <p:cNvGrpSpPr/>
            <p:nvPr/>
          </p:nvGrpSpPr>
          <p:grpSpPr>
            <a:xfrm>
              <a:off x="11008842" y="3532839"/>
              <a:ext cx="146582" cy="35533"/>
              <a:chOff x="11292252" y="2698464"/>
              <a:chExt cx="278451" cy="67498"/>
            </a:xfrm>
          </p:grpSpPr>
          <p:sp>
            <p:nvSpPr>
              <p:cNvPr id="429" name="Oval 428">
                <a:extLst>
                  <a:ext uri="{FF2B5EF4-FFF2-40B4-BE49-F238E27FC236}">
                    <a16:creationId xmlns:a16="http://schemas.microsoft.com/office/drawing/2014/main" id="{613FEF32-1620-429A-AEED-480677B47662}"/>
                  </a:ext>
                </a:extLst>
              </p:cNvPr>
              <p:cNvSpPr/>
              <p:nvPr/>
            </p:nvSpPr>
            <p:spPr bwMode="auto">
              <a:xfrm flipV="1">
                <a:off x="11292252"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0" name="Oval 429">
                <a:extLst>
                  <a:ext uri="{FF2B5EF4-FFF2-40B4-BE49-F238E27FC236}">
                    <a16:creationId xmlns:a16="http://schemas.microsoft.com/office/drawing/2014/main" id="{C6DC0984-51B8-4661-8864-211C5501B9AB}"/>
                  </a:ext>
                </a:extLst>
              </p:cNvPr>
              <p:cNvSpPr/>
              <p:nvPr/>
            </p:nvSpPr>
            <p:spPr bwMode="auto">
              <a:xfrm flipV="1">
                <a:off x="11397746"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1" name="Oval 430">
                <a:extLst>
                  <a:ext uri="{FF2B5EF4-FFF2-40B4-BE49-F238E27FC236}">
                    <a16:creationId xmlns:a16="http://schemas.microsoft.com/office/drawing/2014/main" id="{71D2B876-66A8-46FB-B5D4-7A1EA721AC21}"/>
                  </a:ext>
                </a:extLst>
              </p:cNvPr>
              <p:cNvSpPr/>
              <p:nvPr/>
            </p:nvSpPr>
            <p:spPr bwMode="auto">
              <a:xfrm flipV="1">
                <a:off x="11503223" y="2698464"/>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11" name="Group 410">
              <a:extLst>
                <a:ext uri="{FF2B5EF4-FFF2-40B4-BE49-F238E27FC236}">
                  <a16:creationId xmlns:a16="http://schemas.microsoft.com/office/drawing/2014/main" id="{BA14CC5A-8B79-4B28-BF6C-A1160E0D5AF6}"/>
                </a:ext>
              </a:extLst>
            </p:cNvPr>
            <p:cNvGrpSpPr/>
            <p:nvPr/>
          </p:nvGrpSpPr>
          <p:grpSpPr>
            <a:xfrm>
              <a:off x="11253376" y="4487049"/>
              <a:ext cx="146582" cy="35533"/>
              <a:chOff x="11292252" y="2698464"/>
              <a:chExt cx="278451" cy="67498"/>
            </a:xfrm>
          </p:grpSpPr>
          <p:sp>
            <p:nvSpPr>
              <p:cNvPr id="426" name="Oval 425">
                <a:extLst>
                  <a:ext uri="{FF2B5EF4-FFF2-40B4-BE49-F238E27FC236}">
                    <a16:creationId xmlns:a16="http://schemas.microsoft.com/office/drawing/2014/main" id="{26787667-BE68-4D0B-A06F-3D66479866C9}"/>
                  </a:ext>
                </a:extLst>
              </p:cNvPr>
              <p:cNvSpPr/>
              <p:nvPr/>
            </p:nvSpPr>
            <p:spPr bwMode="auto">
              <a:xfrm flipV="1">
                <a:off x="11292252"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7" name="Oval 426">
                <a:extLst>
                  <a:ext uri="{FF2B5EF4-FFF2-40B4-BE49-F238E27FC236}">
                    <a16:creationId xmlns:a16="http://schemas.microsoft.com/office/drawing/2014/main" id="{B09C9398-1273-42B6-A668-4BC65D460DFD}"/>
                  </a:ext>
                </a:extLst>
              </p:cNvPr>
              <p:cNvSpPr/>
              <p:nvPr/>
            </p:nvSpPr>
            <p:spPr bwMode="auto">
              <a:xfrm flipV="1">
                <a:off x="11397746" y="2698483"/>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8" name="Oval 427">
                <a:extLst>
                  <a:ext uri="{FF2B5EF4-FFF2-40B4-BE49-F238E27FC236}">
                    <a16:creationId xmlns:a16="http://schemas.microsoft.com/office/drawing/2014/main" id="{8F8D7B0C-E5EB-4C9B-81E6-E7235562C127}"/>
                  </a:ext>
                </a:extLst>
              </p:cNvPr>
              <p:cNvSpPr/>
              <p:nvPr/>
            </p:nvSpPr>
            <p:spPr bwMode="auto">
              <a:xfrm flipV="1">
                <a:off x="11503223" y="2698464"/>
                <a:ext cx="67480" cy="6747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12" name="Group 411">
              <a:extLst>
                <a:ext uri="{FF2B5EF4-FFF2-40B4-BE49-F238E27FC236}">
                  <a16:creationId xmlns:a16="http://schemas.microsoft.com/office/drawing/2014/main" id="{DE645E99-6734-4229-97DF-B495330EFE7F}"/>
                </a:ext>
              </a:extLst>
            </p:cNvPr>
            <p:cNvGrpSpPr/>
            <p:nvPr/>
          </p:nvGrpSpPr>
          <p:grpSpPr>
            <a:xfrm>
              <a:off x="9938185" y="4442477"/>
              <a:ext cx="129498" cy="102545"/>
              <a:chOff x="6660049" y="1655872"/>
              <a:chExt cx="1104052" cy="874260"/>
            </a:xfrm>
          </p:grpSpPr>
          <p:sp>
            <p:nvSpPr>
              <p:cNvPr id="418" name="Freeform: Shape 417">
                <a:extLst>
                  <a:ext uri="{FF2B5EF4-FFF2-40B4-BE49-F238E27FC236}">
                    <a16:creationId xmlns:a16="http://schemas.microsoft.com/office/drawing/2014/main" id="{DC60BE96-0BFB-459E-A2AF-1B6A1A988734}"/>
                  </a:ext>
                </a:extLst>
              </p:cNvPr>
              <p:cNvSpPr/>
              <p:nvPr/>
            </p:nvSpPr>
            <p:spPr>
              <a:xfrm>
                <a:off x="6660049" y="1679098"/>
                <a:ext cx="1104052" cy="851034"/>
              </a:xfrm>
              <a:custGeom>
                <a:avLst/>
                <a:gdLst>
                  <a:gd name="connsiteX0" fmla="*/ 2089 w 498751"/>
                  <a:gd name="connsiteY0" fmla="*/ 386127 h 384454"/>
                  <a:gd name="connsiteX1" fmla="*/ 500841 w 498751"/>
                  <a:gd name="connsiteY1" fmla="*/ 386127 h 384454"/>
                  <a:gd name="connsiteX2" fmla="*/ 500841 w 498751"/>
                  <a:gd name="connsiteY2" fmla="*/ 2089 h 384454"/>
                  <a:gd name="connsiteX3" fmla="*/ 2089 w 498751"/>
                  <a:gd name="connsiteY3" fmla="*/ 2089 h 384454"/>
                  <a:gd name="connsiteX4" fmla="*/ 2089 w 498751"/>
                  <a:gd name="connsiteY4" fmla="*/ 386127 h 38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384454">
                    <a:moveTo>
                      <a:pt x="2089" y="386127"/>
                    </a:moveTo>
                    <a:lnTo>
                      <a:pt x="500841" y="386127"/>
                    </a:lnTo>
                    <a:lnTo>
                      <a:pt x="500841" y="2089"/>
                    </a:lnTo>
                    <a:lnTo>
                      <a:pt x="2089" y="2089"/>
                    </a:lnTo>
                    <a:lnTo>
                      <a:pt x="2089" y="386127"/>
                    </a:lnTo>
                    <a:close/>
                  </a:path>
                </a:pathLst>
              </a:custGeom>
              <a:solidFill>
                <a:schemeClr val="accent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19" name="Freeform: Shape 418">
                <a:extLst>
                  <a:ext uri="{FF2B5EF4-FFF2-40B4-BE49-F238E27FC236}">
                    <a16:creationId xmlns:a16="http://schemas.microsoft.com/office/drawing/2014/main" id="{E22AB61C-F04C-424E-9465-44DA4704DEB2}"/>
                  </a:ext>
                </a:extLst>
              </p:cNvPr>
              <p:cNvSpPr/>
              <p:nvPr/>
            </p:nvSpPr>
            <p:spPr>
              <a:xfrm>
                <a:off x="6660049" y="1655872"/>
                <a:ext cx="1104052" cy="115002"/>
              </a:xfrm>
              <a:custGeom>
                <a:avLst/>
                <a:gdLst>
                  <a:gd name="connsiteX0" fmla="*/ 2089 w 498751"/>
                  <a:gd name="connsiteY0" fmla="*/ 54064 h 51953"/>
                  <a:gd name="connsiteX1" fmla="*/ 500666 w 498751"/>
                  <a:gd name="connsiteY1" fmla="*/ 54064 h 51953"/>
                  <a:gd name="connsiteX2" fmla="*/ 500666 w 498751"/>
                  <a:gd name="connsiteY2" fmla="*/ 2089 h 51953"/>
                  <a:gd name="connsiteX3" fmla="*/ 2089 w 498751"/>
                  <a:gd name="connsiteY3" fmla="*/ 2089 h 51953"/>
                  <a:gd name="connsiteX4" fmla="*/ 2089 w 498751"/>
                  <a:gd name="connsiteY4" fmla="*/ 54064 h 51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51953">
                    <a:moveTo>
                      <a:pt x="2089" y="54064"/>
                    </a:moveTo>
                    <a:lnTo>
                      <a:pt x="500666" y="54064"/>
                    </a:lnTo>
                    <a:lnTo>
                      <a:pt x="500666" y="2089"/>
                    </a:lnTo>
                    <a:lnTo>
                      <a:pt x="2089" y="2089"/>
                    </a:lnTo>
                    <a:lnTo>
                      <a:pt x="2089" y="54064"/>
                    </a:lnTo>
                    <a:close/>
                  </a:path>
                </a:pathLst>
              </a:custGeom>
              <a:solidFill>
                <a:schemeClr val="accent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0" name="Freeform: Shape 419">
                <a:extLst>
                  <a:ext uri="{FF2B5EF4-FFF2-40B4-BE49-F238E27FC236}">
                    <a16:creationId xmlns:a16="http://schemas.microsoft.com/office/drawing/2014/main" id="{3B3837C9-6CAA-4AC6-A3F2-55665B1A334E}"/>
                  </a:ext>
                </a:extLst>
              </p:cNvPr>
              <p:cNvSpPr/>
              <p:nvPr/>
            </p:nvSpPr>
            <p:spPr>
              <a:xfrm>
                <a:off x="6803965"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3" y="27464"/>
                      <a:pt x="27464" y="21784"/>
                      <a:pt x="27464" y="14776"/>
                    </a:cubicBezTo>
                    <a:cubicBezTo>
                      <a:pt x="27464" y="7769"/>
                      <a:pt x="21783"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1" name="Freeform: Shape 420">
                <a:extLst>
                  <a:ext uri="{FF2B5EF4-FFF2-40B4-BE49-F238E27FC236}">
                    <a16:creationId xmlns:a16="http://schemas.microsoft.com/office/drawing/2014/main" id="{8BC8F073-28F1-4500-A15C-D5C585A35638}"/>
                  </a:ext>
                </a:extLst>
              </p:cNvPr>
              <p:cNvSpPr/>
              <p:nvPr/>
            </p:nvSpPr>
            <p:spPr>
              <a:xfrm>
                <a:off x="671679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2" name="Freeform: Shape 421">
                <a:extLst>
                  <a:ext uri="{FF2B5EF4-FFF2-40B4-BE49-F238E27FC236}">
                    <a16:creationId xmlns:a16="http://schemas.microsoft.com/office/drawing/2014/main" id="{B0360CDA-21E6-4821-BB8E-5C3B63556BE5}"/>
                  </a:ext>
                </a:extLst>
              </p:cNvPr>
              <p:cNvSpPr/>
              <p:nvPr/>
            </p:nvSpPr>
            <p:spPr>
              <a:xfrm>
                <a:off x="689305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3" name="Freeform: Shape 422">
                <a:extLst>
                  <a:ext uri="{FF2B5EF4-FFF2-40B4-BE49-F238E27FC236}">
                    <a16:creationId xmlns:a16="http://schemas.microsoft.com/office/drawing/2014/main" id="{ED48D7A7-CE8C-45C3-887E-12AB68BAEF54}"/>
                  </a:ext>
                </a:extLst>
              </p:cNvPr>
              <p:cNvSpPr/>
              <p:nvPr/>
            </p:nvSpPr>
            <p:spPr>
              <a:xfrm>
                <a:off x="6745551" y="1905644"/>
                <a:ext cx="375894" cy="51781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4" name="Freeform: Shape 423">
                <a:extLst>
                  <a:ext uri="{FF2B5EF4-FFF2-40B4-BE49-F238E27FC236}">
                    <a16:creationId xmlns:a16="http://schemas.microsoft.com/office/drawing/2014/main" id="{AD26C268-864E-4BCF-B32A-82F33106CCFB}"/>
                  </a:ext>
                </a:extLst>
              </p:cNvPr>
              <p:cNvSpPr/>
              <p:nvPr/>
            </p:nvSpPr>
            <p:spPr>
              <a:xfrm>
                <a:off x="7162467" y="1915636"/>
                <a:ext cx="375894"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25" name="Freeform: Shape 424">
                <a:extLst>
                  <a:ext uri="{FF2B5EF4-FFF2-40B4-BE49-F238E27FC236}">
                    <a16:creationId xmlns:a16="http://schemas.microsoft.com/office/drawing/2014/main" id="{8ADC8017-338E-4E97-AEDE-51EFF50D88DB}"/>
                  </a:ext>
                </a:extLst>
              </p:cNvPr>
              <p:cNvSpPr/>
              <p:nvPr/>
            </p:nvSpPr>
            <p:spPr>
              <a:xfrm>
                <a:off x="7162467" y="2033865"/>
                <a:ext cx="299863"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13" name="Group 158">
              <a:extLst>
                <a:ext uri="{FF2B5EF4-FFF2-40B4-BE49-F238E27FC236}">
                  <a16:creationId xmlns:a16="http://schemas.microsoft.com/office/drawing/2014/main" id="{425A3549-AADB-4DFC-8DBD-3361154E0319}"/>
                </a:ext>
              </a:extLst>
            </p:cNvPr>
            <p:cNvGrpSpPr>
              <a:grpSpLocks noChangeAspect="1"/>
            </p:cNvGrpSpPr>
            <p:nvPr/>
          </p:nvGrpSpPr>
          <p:grpSpPr bwMode="auto">
            <a:xfrm>
              <a:off x="10167520" y="4441404"/>
              <a:ext cx="99442" cy="109577"/>
              <a:chOff x="5906" y="2744"/>
              <a:chExt cx="206" cy="227"/>
            </a:xfrm>
            <a:solidFill>
              <a:schemeClr val="accent1"/>
            </a:solidFill>
          </p:grpSpPr>
          <p:sp>
            <p:nvSpPr>
              <p:cNvPr id="414" name="Freeform 159">
                <a:extLst>
                  <a:ext uri="{FF2B5EF4-FFF2-40B4-BE49-F238E27FC236}">
                    <a16:creationId xmlns:a16="http://schemas.microsoft.com/office/drawing/2014/main" id="{B4542411-EE30-4D29-8B3F-6DE4E7083C88}"/>
                  </a:ext>
                </a:extLst>
              </p:cNvPr>
              <p:cNvSpPr>
                <a:spLocks/>
              </p:cNvSpPr>
              <p:nvPr/>
            </p:nvSpPr>
            <p:spPr bwMode="auto">
              <a:xfrm>
                <a:off x="5906" y="2914"/>
                <a:ext cx="206" cy="57"/>
              </a:xfrm>
              <a:custGeom>
                <a:avLst/>
                <a:gdLst>
                  <a:gd name="T0" fmla="*/ 252 w 332"/>
                  <a:gd name="T1" fmla="*/ 25 h 92"/>
                  <a:gd name="T2" fmla="*/ 252 w 332"/>
                  <a:gd name="T3" fmla="*/ 25 h 92"/>
                  <a:gd name="T4" fmla="*/ 207 w 332"/>
                  <a:gd name="T5" fmla="*/ 30 h 92"/>
                  <a:gd name="T6" fmla="*/ 166 w 332"/>
                  <a:gd name="T7" fmla="*/ 31 h 92"/>
                  <a:gd name="T8" fmla="*/ 124 w 332"/>
                  <a:gd name="T9" fmla="*/ 30 h 92"/>
                  <a:gd name="T10" fmla="*/ 80 w 332"/>
                  <a:gd name="T11" fmla="*/ 25 h 92"/>
                  <a:gd name="T12" fmla="*/ 37 w 332"/>
                  <a:gd name="T13" fmla="*/ 15 h 92"/>
                  <a:gd name="T14" fmla="*/ 0 w 332"/>
                  <a:gd name="T15" fmla="*/ 0 h 92"/>
                  <a:gd name="T16" fmla="*/ 0 w 332"/>
                  <a:gd name="T17" fmla="*/ 46 h 92"/>
                  <a:gd name="T18" fmla="*/ 5 w 332"/>
                  <a:gd name="T19" fmla="*/ 56 h 92"/>
                  <a:gd name="T20" fmla="*/ 17 w 332"/>
                  <a:gd name="T21" fmla="*/ 64 h 92"/>
                  <a:gd name="T22" fmla="*/ 31 w 332"/>
                  <a:gd name="T23" fmla="*/ 71 h 92"/>
                  <a:gd name="T24" fmla="*/ 42 w 332"/>
                  <a:gd name="T25" fmla="*/ 75 h 92"/>
                  <a:gd name="T26" fmla="*/ 71 w 332"/>
                  <a:gd name="T27" fmla="*/ 83 h 92"/>
                  <a:gd name="T28" fmla="*/ 103 w 332"/>
                  <a:gd name="T29" fmla="*/ 88 h 92"/>
                  <a:gd name="T30" fmla="*/ 135 w 332"/>
                  <a:gd name="T31" fmla="*/ 91 h 92"/>
                  <a:gd name="T32" fmla="*/ 166 w 332"/>
                  <a:gd name="T33" fmla="*/ 92 h 92"/>
                  <a:gd name="T34" fmla="*/ 196 w 332"/>
                  <a:gd name="T35" fmla="*/ 91 h 92"/>
                  <a:gd name="T36" fmla="*/ 229 w 332"/>
                  <a:gd name="T37" fmla="*/ 88 h 92"/>
                  <a:gd name="T38" fmla="*/ 260 w 332"/>
                  <a:gd name="T39" fmla="*/ 83 h 92"/>
                  <a:gd name="T40" fmla="*/ 289 w 332"/>
                  <a:gd name="T41" fmla="*/ 75 h 92"/>
                  <a:gd name="T42" fmla="*/ 301 w 332"/>
                  <a:gd name="T43" fmla="*/ 71 h 92"/>
                  <a:gd name="T44" fmla="*/ 315 w 332"/>
                  <a:gd name="T45" fmla="*/ 64 h 92"/>
                  <a:gd name="T46" fmla="*/ 327 w 332"/>
                  <a:gd name="T47" fmla="*/ 56 h 92"/>
                  <a:gd name="T48" fmla="*/ 332 w 332"/>
                  <a:gd name="T49" fmla="*/ 46 h 92"/>
                  <a:gd name="T50" fmla="*/ 332 w 332"/>
                  <a:gd name="T51" fmla="*/ 0 h 92"/>
                  <a:gd name="T52" fmla="*/ 294 w 332"/>
                  <a:gd name="T53" fmla="*/ 15 h 92"/>
                  <a:gd name="T54" fmla="*/ 252 w 332"/>
                  <a:gd name="T55" fmla="*/ 2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2" h="92">
                    <a:moveTo>
                      <a:pt x="252" y="25"/>
                    </a:moveTo>
                    <a:lnTo>
                      <a:pt x="252" y="25"/>
                    </a:lnTo>
                    <a:cubicBezTo>
                      <a:pt x="237" y="27"/>
                      <a:pt x="222" y="29"/>
                      <a:pt x="207" y="30"/>
                    </a:cubicBezTo>
                    <a:cubicBezTo>
                      <a:pt x="192" y="31"/>
                      <a:pt x="179" y="31"/>
                      <a:pt x="166" y="31"/>
                    </a:cubicBezTo>
                    <a:cubicBezTo>
                      <a:pt x="153" y="31"/>
                      <a:pt x="139" y="31"/>
                      <a:pt x="124" y="30"/>
                    </a:cubicBezTo>
                    <a:cubicBezTo>
                      <a:pt x="110" y="29"/>
                      <a:pt x="95" y="27"/>
                      <a:pt x="80" y="25"/>
                    </a:cubicBezTo>
                    <a:cubicBezTo>
                      <a:pt x="65" y="22"/>
                      <a:pt x="51" y="19"/>
                      <a:pt x="37" y="15"/>
                    </a:cubicBezTo>
                    <a:cubicBezTo>
                      <a:pt x="23" y="11"/>
                      <a:pt x="11" y="6"/>
                      <a:pt x="0" y="0"/>
                    </a:cubicBezTo>
                    <a:lnTo>
                      <a:pt x="0" y="46"/>
                    </a:lnTo>
                    <a:cubicBezTo>
                      <a:pt x="0" y="50"/>
                      <a:pt x="2" y="53"/>
                      <a:pt x="5" y="56"/>
                    </a:cubicBezTo>
                    <a:cubicBezTo>
                      <a:pt x="8" y="59"/>
                      <a:pt x="12" y="62"/>
                      <a:pt x="17" y="64"/>
                    </a:cubicBezTo>
                    <a:cubicBezTo>
                      <a:pt x="21" y="67"/>
                      <a:pt x="26" y="69"/>
                      <a:pt x="31" y="71"/>
                    </a:cubicBezTo>
                    <a:cubicBezTo>
                      <a:pt x="36" y="73"/>
                      <a:pt x="40" y="74"/>
                      <a:pt x="42" y="75"/>
                    </a:cubicBezTo>
                    <a:cubicBezTo>
                      <a:pt x="51" y="79"/>
                      <a:pt x="61" y="81"/>
                      <a:pt x="71" y="83"/>
                    </a:cubicBezTo>
                    <a:cubicBezTo>
                      <a:pt x="82" y="85"/>
                      <a:pt x="92" y="87"/>
                      <a:pt x="103" y="88"/>
                    </a:cubicBezTo>
                    <a:cubicBezTo>
                      <a:pt x="114" y="90"/>
                      <a:pt x="125" y="91"/>
                      <a:pt x="135" y="91"/>
                    </a:cubicBezTo>
                    <a:cubicBezTo>
                      <a:pt x="146" y="92"/>
                      <a:pt x="156" y="92"/>
                      <a:pt x="166" y="92"/>
                    </a:cubicBezTo>
                    <a:cubicBezTo>
                      <a:pt x="176" y="92"/>
                      <a:pt x="186" y="92"/>
                      <a:pt x="196" y="91"/>
                    </a:cubicBezTo>
                    <a:cubicBezTo>
                      <a:pt x="207" y="91"/>
                      <a:pt x="218" y="90"/>
                      <a:pt x="229" y="88"/>
                    </a:cubicBezTo>
                    <a:cubicBezTo>
                      <a:pt x="239" y="87"/>
                      <a:pt x="250" y="85"/>
                      <a:pt x="260" y="83"/>
                    </a:cubicBezTo>
                    <a:cubicBezTo>
                      <a:pt x="271" y="81"/>
                      <a:pt x="280" y="79"/>
                      <a:pt x="289" y="75"/>
                    </a:cubicBezTo>
                    <a:cubicBezTo>
                      <a:pt x="292" y="74"/>
                      <a:pt x="296" y="73"/>
                      <a:pt x="301" y="71"/>
                    </a:cubicBezTo>
                    <a:cubicBezTo>
                      <a:pt x="306" y="69"/>
                      <a:pt x="310" y="67"/>
                      <a:pt x="315" y="64"/>
                    </a:cubicBezTo>
                    <a:cubicBezTo>
                      <a:pt x="319" y="62"/>
                      <a:pt x="323" y="59"/>
                      <a:pt x="327" y="56"/>
                    </a:cubicBezTo>
                    <a:cubicBezTo>
                      <a:pt x="330" y="53"/>
                      <a:pt x="332" y="50"/>
                      <a:pt x="332" y="46"/>
                    </a:cubicBezTo>
                    <a:lnTo>
                      <a:pt x="332" y="0"/>
                    </a:lnTo>
                    <a:cubicBezTo>
                      <a:pt x="321" y="6"/>
                      <a:pt x="308" y="11"/>
                      <a:pt x="294" y="15"/>
                    </a:cubicBezTo>
                    <a:cubicBezTo>
                      <a:pt x="281" y="19"/>
                      <a:pt x="266" y="22"/>
                      <a:pt x="252" y="25"/>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415" name="Freeform 160">
                <a:extLst>
                  <a:ext uri="{FF2B5EF4-FFF2-40B4-BE49-F238E27FC236}">
                    <a16:creationId xmlns:a16="http://schemas.microsoft.com/office/drawing/2014/main" id="{07E54773-DC12-496A-BA6D-F116144F32B8}"/>
                  </a:ext>
                </a:extLst>
              </p:cNvPr>
              <p:cNvSpPr>
                <a:spLocks/>
              </p:cNvSpPr>
              <p:nvPr/>
            </p:nvSpPr>
            <p:spPr bwMode="auto">
              <a:xfrm>
                <a:off x="5906" y="2800"/>
                <a:ext cx="206" cy="57"/>
              </a:xfrm>
              <a:custGeom>
                <a:avLst/>
                <a:gdLst>
                  <a:gd name="T0" fmla="*/ 252 w 332"/>
                  <a:gd name="T1" fmla="*/ 25 h 92"/>
                  <a:gd name="T2" fmla="*/ 252 w 332"/>
                  <a:gd name="T3" fmla="*/ 25 h 92"/>
                  <a:gd name="T4" fmla="*/ 207 w 332"/>
                  <a:gd name="T5" fmla="*/ 30 h 92"/>
                  <a:gd name="T6" fmla="*/ 166 w 332"/>
                  <a:gd name="T7" fmla="*/ 31 h 92"/>
                  <a:gd name="T8" fmla="*/ 124 w 332"/>
                  <a:gd name="T9" fmla="*/ 30 h 92"/>
                  <a:gd name="T10" fmla="*/ 80 w 332"/>
                  <a:gd name="T11" fmla="*/ 25 h 92"/>
                  <a:gd name="T12" fmla="*/ 37 w 332"/>
                  <a:gd name="T13" fmla="*/ 15 h 92"/>
                  <a:gd name="T14" fmla="*/ 0 w 332"/>
                  <a:gd name="T15" fmla="*/ 0 h 92"/>
                  <a:gd name="T16" fmla="*/ 0 w 332"/>
                  <a:gd name="T17" fmla="*/ 46 h 92"/>
                  <a:gd name="T18" fmla="*/ 5 w 332"/>
                  <a:gd name="T19" fmla="*/ 56 h 92"/>
                  <a:gd name="T20" fmla="*/ 17 w 332"/>
                  <a:gd name="T21" fmla="*/ 64 h 92"/>
                  <a:gd name="T22" fmla="*/ 31 w 332"/>
                  <a:gd name="T23" fmla="*/ 71 h 92"/>
                  <a:gd name="T24" fmla="*/ 42 w 332"/>
                  <a:gd name="T25" fmla="*/ 75 h 92"/>
                  <a:gd name="T26" fmla="*/ 72 w 332"/>
                  <a:gd name="T27" fmla="*/ 83 h 92"/>
                  <a:gd name="T28" fmla="*/ 103 w 332"/>
                  <a:gd name="T29" fmla="*/ 88 h 92"/>
                  <a:gd name="T30" fmla="*/ 135 w 332"/>
                  <a:gd name="T31" fmla="*/ 91 h 92"/>
                  <a:gd name="T32" fmla="*/ 166 w 332"/>
                  <a:gd name="T33" fmla="*/ 92 h 92"/>
                  <a:gd name="T34" fmla="*/ 197 w 332"/>
                  <a:gd name="T35" fmla="*/ 91 h 92"/>
                  <a:gd name="T36" fmla="*/ 228 w 332"/>
                  <a:gd name="T37" fmla="*/ 88 h 92"/>
                  <a:gd name="T38" fmla="*/ 260 w 332"/>
                  <a:gd name="T39" fmla="*/ 83 h 92"/>
                  <a:gd name="T40" fmla="*/ 289 w 332"/>
                  <a:gd name="T41" fmla="*/ 75 h 92"/>
                  <a:gd name="T42" fmla="*/ 301 w 332"/>
                  <a:gd name="T43" fmla="*/ 71 h 92"/>
                  <a:gd name="T44" fmla="*/ 315 w 332"/>
                  <a:gd name="T45" fmla="*/ 64 h 92"/>
                  <a:gd name="T46" fmla="*/ 327 w 332"/>
                  <a:gd name="T47" fmla="*/ 56 h 92"/>
                  <a:gd name="T48" fmla="*/ 332 w 332"/>
                  <a:gd name="T49" fmla="*/ 46 h 92"/>
                  <a:gd name="T50" fmla="*/ 332 w 332"/>
                  <a:gd name="T51" fmla="*/ 0 h 92"/>
                  <a:gd name="T52" fmla="*/ 295 w 332"/>
                  <a:gd name="T53" fmla="*/ 15 h 92"/>
                  <a:gd name="T54" fmla="*/ 252 w 332"/>
                  <a:gd name="T55" fmla="*/ 2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2" h="92">
                    <a:moveTo>
                      <a:pt x="252" y="25"/>
                    </a:moveTo>
                    <a:lnTo>
                      <a:pt x="252" y="25"/>
                    </a:lnTo>
                    <a:cubicBezTo>
                      <a:pt x="237" y="27"/>
                      <a:pt x="222" y="29"/>
                      <a:pt x="207" y="30"/>
                    </a:cubicBezTo>
                    <a:cubicBezTo>
                      <a:pt x="193" y="31"/>
                      <a:pt x="179" y="31"/>
                      <a:pt x="166" y="31"/>
                    </a:cubicBezTo>
                    <a:cubicBezTo>
                      <a:pt x="153" y="31"/>
                      <a:pt x="139" y="31"/>
                      <a:pt x="124" y="30"/>
                    </a:cubicBezTo>
                    <a:cubicBezTo>
                      <a:pt x="110" y="29"/>
                      <a:pt x="95" y="27"/>
                      <a:pt x="80" y="25"/>
                    </a:cubicBezTo>
                    <a:cubicBezTo>
                      <a:pt x="65" y="22"/>
                      <a:pt x="51" y="19"/>
                      <a:pt x="37" y="15"/>
                    </a:cubicBezTo>
                    <a:cubicBezTo>
                      <a:pt x="23" y="11"/>
                      <a:pt x="11" y="6"/>
                      <a:pt x="0" y="0"/>
                    </a:cubicBezTo>
                    <a:lnTo>
                      <a:pt x="0" y="46"/>
                    </a:lnTo>
                    <a:cubicBezTo>
                      <a:pt x="0" y="50"/>
                      <a:pt x="2" y="53"/>
                      <a:pt x="5" y="56"/>
                    </a:cubicBezTo>
                    <a:cubicBezTo>
                      <a:pt x="8" y="59"/>
                      <a:pt x="12" y="62"/>
                      <a:pt x="17" y="64"/>
                    </a:cubicBezTo>
                    <a:cubicBezTo>
                      <a:pt x="21" y="67"/>
                      <a:pt x="26" y="69"/>
                      <a:pt x="31" y="71"/>
                    </a:cubicBezTo>
                    <a:cubicBezTo>
                      <a:pt x="36" y="73"/>
                      <a:pt x="40" y="75"/>
                      <a:pt x="42" y="75"/>
                    </a:cubicBezTo>
                    <a:cubicBezTo>
                      <a:pt x="52" y="79"/>
                      <a:pt x="61" y="81"/>
                      <a:pt x="72" y="83"/>
                    </a:cubicBezTo>
                    <a:cubicBezTo>
                      <a:pt x="82" y="85"/>
                      <a:pt x="93" y="87"/>
                      <a:pt x="103" y="88"/>
                    </a:cubicBezTo>
                    <a:cubicBezTo>
                      <a:pt x="114" y="90"/>
                      <a:pt x="125" y="91"/>
                      <a:pt x="135" y="91"/>
                    </a:cubicBezTo>
                    <a:cubicBezTo>
                      <a:pt x="146" y="92"/>
                      <a:pt x="156" y="92"/>
                      <a:pt x="166" y="92"/>
                    </a:cubicBezTo>
                    <a:cubicBezTo>
                      <a:pt x="176" y="92"/>
                      <a:pt x="186" y="92"/>
                      <a:pt x="197" y="91"/>
                    </a:cubicBezTo>
                    <a:cubicBezTo>
                      <a:pt x="207" y="91"/>
                      <a:pt x="218" y="90"/>
                      <a:pt x="228" y="88"/>
                    </a:cubicBezTo>
                    <a:cubicBezTo>
                      <a:pt x="239" y="87"/>
                      <a:pt x="250" y="85"/>
                      <a:pt x="260" y="83"/>
                    </a:cubicBezTo>
                    <a:cubicBezTo>
                      <a:pt x="270" y="81"/>
                      <a:pt x="280" y="79"/>
                      <a:pt x="289" y="75"/>
                    </a:cubicBezTo>
                    <a:cubicBezTo>
                      <a:pt x="292" y="75"/>
                      <a:pt x="296" y="73"/>
                      <a:pt x="301" y="71"/>
                    </a:cubicBezTo>
                    <a:cubicBezTo>
                      <a:pt x="306" y="69"/>
                      <a:pt x="310" y="67"/>
                      <a:pt x="315" y="64"/>
                    </a:cubicBezTo>
                    <a:cubicBezTo>
                      <a:pt x="319" y="62"/>
                      <a:pt x="323" y="59"/>
                      <a:pt x="327" y="56"/>
                    </a:cubicBezTo>
                    <a:cubicBezTo>
                      <a:pt x="330" y="53"/>
                      <a:pt x="332" y="50"/>
                      <a:pt x="332" y="46"/>
                    </a:cubicBezTo>
                    <a:lnTo>
                      <a:pt x="332" y="0"/>
                    </a:lnTo>
                    <a:cubicBezTo>
                      <a:pt x="321" y="6"/>
                      <a:pt x="308" y="11"/>
                      <a:pt x="295" y="15"/>
                    </a:cubicBezTo>
                    <a:cubicBezTo>
                      <a:pt x="281" y="19"/>
                      <a:pt x="267" y="22"/>
                      <a:pt x="252" y="25"/>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416" name="Freeform 161">
                <a:extLst>
                  <a:ext uri="{FF2B5EF4-FFF2-40B4-BE49-F238E27FC236}">
                    <a16:creationId xmlns:a16="http://schemas.microsoft.com/office/drawing/2014/main" id="{FF199CF4-A79D-437D-871D-D259634ABAB4}"/>
                  </a:ext>
                </a:extLst>
              </p:cNvPr>
              <p:cNvSpPr>
                <a:spLocks/>
              </p:cNvSpPr>
              <p:nvPr/>
            </p:nvSpPr>
            <p:spPr bwMode="auto">
              <a:xfrm>
                <a:off x="5906" y="2744"/>
                <a:ext cx="206" cy="57"/>
              </a:xfrm>
              <a:custGeom>
                <a:avLst/>
                <a:gdLst>
                  <a:gd name="T0" fmla="*/ 315 w 332"/>
                  <a:gd name="T1" fmla="*/ 28 h 92"/>
                  <a:gd name="T2" fmla="*/ 315 w 332"/>
                  <a:gd name="T3" fmla="*/ 28 h 92"/>
                  <a:gd name="T4" fmla="*/ 301 w 332"/>
                  <a:gd name="T5" fmla="*/ 21 h 92"/>
                  <a:gd name="T6" fmla="*/ 289 w 332"/>
                  <a:gd name="T7" fmla="*/ 17 h 92"/>
                  <a:gd name="T8" fmla="*/ 260 w 332"/>
                  <a:gd name="T9" fmla="*/ 9 h 92"/>
                  <a:gd name="T10" fmla="*/ 228 w 332"/>
                  <a:gd name="T11" fmla="*/ 4 h 92"/>
                  <a:gd name="T12" fmla="*/ 196 w 332"/>
                  <a:gd name="T13" fmla="*/ 1 h 92"/>
                  <a:gd name="T14" fmla="*/ 166 w 332"/>
                  <a:gd name="T15" fmla="*/ 0 h 92"/>
                  <a:gd name="T16" fmla="*/ 135 w 332"/>
                  <a:gd name="T17" fmla="*/ 1 h 92"/>
                  <a:gd name="T18" fmla="*/ 103 w 332"/>
                  <a:gd name="T19" fmla="*/ 4 h 92"/>
                  <a:gd name="T20" fmla="*/ 72 w 332"/>
                  <a:gd name="T21" fmla="*/ 9 h 92"/>
                  <a:gd name="T22" fmla="*/ 42 w 332"/>
                  <a:gd name="T23" fmla="*/ 17 h 92"/>
                  <a:gd name="T24" fmla="*/ 31 w 332"/>
                  <a:gd name="T25" fmla="*/ 21 h 92"/>
                  <a:gd name="T26" fmla="*/ 17 w 332"/>
                  <a:gd name="T27" fmla="*/ 28 h 92"/>
                  <a:gd name="T28" fmla="*/ 5 w 332"/>
                  <a:gd name="T29" fmla="*/ 37 h 92"/>
                  <a:gd name="T30" fmla="*/ 0 w 332"/>
                  <a:gd name="T31" fmla="*/ 46 h 92"/>
                  <a:gd name="T32" fmla="*/ 1 w 332"/>
                  <a:gd name="T33" fmla="*/ 50 h 92"/>
                  <a:gd name="T34" fmla="*/ 3 w 332"/>
                  <a:gd name="T35" fmla="*/ 53 h 92"/>
                  <a:gd name="T36" fmla="*/ 21 w 332"/>
                  <a:gd name="T37" fmla="*/ 66 h 92"/>
                  <a:gd name="T38" fmla="*/ 46 w 332"/>
                  <a:gd name="T39" fmla="*/ 76 h 92"/>
                  <a:gd name="T40" fmla="*/ 77 w 332"/>
                  <a:gd name="T41" fmla="*/ 84 h 92"/>
                  <a:gd name="T42" fmla="*/ 109 w 332"/>
                  <a:gd name="T43" fmla="*/ 88 h 92"/>
                  <a:gd name="T44" fmla="*/ 140 w 332"/>
                  <a:gd name="T45" fmla="*/ 91 h 92"/>
                  <a:gd name="T46" fmla="*/ 166 w 332"/>
                  <a:gd name="T47" fmla="*/ 92 h 92"/>
                  <a:gd name="T48" fmla="*/ 192 w 332"/>
                  <a:gd name="T49" fmla="*/ 91 h 92"/>
                  <a:gd name="T50" fmla="*/ 223 w 332"/>
                  <a:gd name="T51" fmla="*/ 88 h 92"/>
                  <a:gd name="T52" fmla="*/ 255 w 332"/>
                  <a:gd name="T53" fmla="*/ 84 h 92"/>
                  <a:gd name="T54" fmla="*/ 285 w 332"/>
                  <a:gd name="T55" fmla="*/ 76 h 92"/>
                  <a:gd name="T56" fmla="*/ 311 w 332"/>
                  <a:gd name="T57" fmla="*/ 66 h 92"/>
                  <a:gd name="T58" fmla="*/ 328 w 332"/>
                  <a:gd name="T59" fmla="*/ 53 h 92"/>
                  <a:gd name="T60" fmla="*/ 331 w 332"/>
                  <a:gd name="T61" fmla="*/ 50 h 92"/>
                  <a:gd name="T62" fmla="*/ 332 w 332"/>
                  <a:gd name="T63" fmla="*/ 46 h 92"/>
                  <a:gd name="T64" fmla="*/ 327 w 332"/>
                  <a:gd name="T65" fmla="*/ 37 h 92"/>
                  <a:gd name="T66" fmla="*/ 315 w 332"/>
                  <a:gd name="T67" fmla="*/ 2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2" h="92">
                    <a:moveTo>
                      <a:pt x="315" y="28"/>
                    </a:moveTo>
                    <a:lnTo>
                      <a:pt x="315" y="28"/>
                    </a:lnTo>
                    <a:cubicBezTo>
                      <a:pt x="310" y="26"/>
                      <a:pt x="306" y="23"/>
                      <a:pt x="301" y="21"/>
                    </a:cubicBezTo>
                    <a:cubicBezTo>
                      <a:pt x="296" y="19"/>
                      <a:pt x="292" y="18"/>
                      <a:pt x="289" y="17"/>
                    </a:cubicBezTo>
                    <a:cubicBezTo>
                      <a:pt x="280" y="14"/>
                      <a:pt x="270" y="11"/>
                      <a:pt x="260" y="9"/>
                    </a:cubicBezTo>
                    <a:cubicBezTo>
                      <a:pt x="250" y="7"/>
                      <a:pt x="239" y="5"/>
                      <a:pt x="228" y="4"/>
                    </a:cubicBezTo>
                    <a:cubicBezTo>
                      <a:pt x="218" y="3"/>
                      <a:pt x="207" y="2"/>
                      <a:pt x="196" y="1"/>
                    </a:cubicBezTo>
                    <a:cubicBezTo>
                      <a:pt x="186" y="1"/>
                      <a:pt x="176" y="0"/>
                      <a:pt x="166" y="0"/>
                    </a:cubicBezTo>
                    <a:cubicBezTo>
                      <a:pt x="156" y="0"/>
                      <a:pt x="146" y="1"/>
                      <a:pt x="135" y="1"/>
                    </a:cubicBezTo>
                    <a:cubicBezTo>
                      <a:pt x="125" y="2"/>
                      <a:pt x="114" y="3"/>
                      <a:pt x="103" y="4"/>
                    </a:cubicBezTo>
                    <a:cubicBezTo>
                      <a:pt x="93" y="5"/>
                      <a:pt x="82" y="7"/>
                      <a:pt x="72" y="9"/>
                    </a:cubicBezTo>
                    <a:cubicBezTo>
                      <a:pt x="61" y="11"/>
                      <a:pt x="52" y="14"/>
                      <a:pt x="42" y="17"/>
                    </a:cubicBezTo>
                    <a:cubicBezTo>
                      <a:pt x="40" y="18"/>
                      <a:pt x="36" y="19"/>
                      <a:pt x="31" y="21"/>
                    </a:cubicBezTo>
                    <a:cubicBezTo>
                      <a:pt x="26" y="23"/>
                      <a:pt x="21" y="26"/>
                      <a:pt x="17" y="28"/>
                    </a:cubicBezTo>
                    <a:cubicBezTo>
                      <a:pt x="12" y="31"/>
                      <a:pt x="8" y="34"/>
                      <a:pt x="5" y="37"/>
                    </a:cubicBezTo>
                    <a:cubicBezTo>
                      <a:pt x="2" y="40"/>
                      <a:pt x="0" y="43"/>
                      <a:pt x="0" y="46"/>
                    </a:cubicBezTo>
                    <a:cubicBezTo>
                      <a:pt x="0" y="47"/>
                      <a:pt x="0" y="48"/>
                      <a:pt x="1" y="50"/>
                    </a:cubicBezTo>
                    <a:cubicBezTo>
                      <a:pt x="2" y="51"/>
                      <a:pt x="2" y="52"/>
                      <a:pt x="3" y="53"/>
                    </a:cubicBezTo>
                    <a:cubicBezTo>
                      <a:pt x="7" y="58"/>
                      <a:pt x="13" y="62"/>
                      <a:pt x="21" y="66"/>
                    </a:cubicBezTo>
                    <a:cubicBezTo>
                      <a:pt x="28" y="70"/>
                      <a:pt x="37" y="73"/>
                      <a:pt x="46" y="76"/>
                    </a:cubicBezTo>
                    <a:cubicBezTo>
                      <a:pt x="56" y="79"/>
                      <a:pt x="66" y="82"/>
                      <a:pt x="77" y="84"/>
                    </a:cubicBezTo>
                    <a:cubicBezTo>
                      <a:pt x="87" y="86"/>
                      <a:pt x="98" y="87"/>
                      <a:pt x="109" y="88"/>
                    </a:cubicBezTo>
                    <a:cubicBezTo>
                      <a:pt x="120" y="89"/>
                      <a:pt x="130" y="90"/>
                      <a:pt x="140" y="91"/>
                    </a:cubicBezTo>
                    <a:cubicBezTo>
                      <a:pt x="149" y="91"/>
                      <a:pt x="158" y="92"/>
                      <a:pt x="166" y="92"/>
                    </a:cubicBezTo>
                    <a:cubicBezTo>
                      <a:pt x="173" y="92"/>
                      <a:pt x="182" y="91"/>
                      <a:pt x="192" y="91"/>
                    </a:cubicBezTo>
                    <a:cubicBezTo>
                      <a:pt x="202" y="90"/>
                      <a:pt x="212" y="89"/>
                      <a:pt x="223" y="88"/>
                    </a:cubicBezTo>
                    <a:cubicBezTo>
                      <a:pt x="234" y="87"/>
                      <a:pt x="244" y="86"/>
                      <a:pt x="255" y="84"/>
                    </a:cubicBezTo>
                    <a:cubicBezTo>
                      <a:pt x="266" y="82"/>
                      <a:pt x="276" y="79"/>
                      <a:pt x="285" y="76"/>
                    </a:cubicBezTo>
                    <a:cubicBezTo>
                      <a:pt x="295" y="73"/>
                      <a:pt x="303" y="70"/>
                      <a:pt x="311" y="66"/>
                    </a:cubicBezTo>
                    <a:cubicBezTo>
                      <a:pt x="319" y="62"/>
                      <a:pt x="324" y="58"/>
                      <a:pt x="328" y="53"/>
                    </a:cubicBezTo>
                    <a:cubicBezTo>
                      <a:pt x="329" y="52"/>
                      <a:pt x="330" y="51"/>
                      <a:pt x="331" y="50"/>
                    </a:cubicBezTo>
                    <a:cubicBezTo>
                      <a:pt x="331" y="48"/>
                      <a:pt x="332" y="47"/>
                      <a:pt x="332" y="46"/>
                    </a:cubicBezTo>
                    <a:cubicBezTo>
                      <a:pt x="332" y="43"/>
                      <a:pt x="330" y="40"/>
                      <a:pt x="327" y="37"/>
                    </a:cubicBezTo>
                    <a:cubicBezTo>
                      <a:pt x="323" y="34"/>
                      <a:pt x="319" y="31"/>
                      <a:pt x="315" y="28"/>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417" name="Freeform 162">
                <a:extLst>
                  <a:ext uri="{FF2B5EF4-FFF2-40B4-BE49-F238E27FC236}">
                    <a16:creationId xmlns:a16="http://schemas.microsoft.com/office/drawing/2014/main" id="{BA9BED18-6D1A-4E9A-A38C-C27AF4BD2B8B}"/>
                  </a:ext>
                </a:extLst>
              </p:cNvPr>
              <p:cNvSpPr>
                <a:spLocks/>
              </p:cNvSpPr>
              <p:nvPr/>
            </p:nvSpPr>
            <p:spPr bwMode="auto">
              <a:xfrm>
                <a:off x="5906" y="2857"/>
                <a:ext cx="206" cy="57"/>
              </a:xfrm>
              <a:custGeom>
                <a:avLst/>
                <a:gdLst>
                  <a:gd name="T0" fmla="*/ 252 w 332"/>
                  <a:gd name="T1" fmla="*/ 24 h 92"/>
                  <a:gd name="T2" fmla="*/ 252 w 332"/>
                  <a:gd name="T3" fmla="*/ 24 h 92"/>
                  <a:gd name="T4" fmla="*/ 207 w 332"/>
                  <a:gd name="T5" fmla="*/ 29 h 92"/>
                  <a:gd name="T6" fmla="*/ 166 w 332"/>
                  <a:gd name="T7" fmla="*/ 31 h 92"/>
                  <a:gd name="T8" fmla="*/ 124 w 332"/>
                  <a:gd name="T9" fmla="*/ 29 h 92"/>
                  <a:gd name="T10" fmla="*/ 80 w 332"/>
                  <a:gd name="T11" fmla="*/ 24 h 92"/>
                  <a:gd name="T12" fmla="*/ 37 w 332"/>
                  <a:gd name="T13" fmla="*/ 15 h 92"/>
                  <a:gd name="T14" fmla="*/ 0 w 332"/>
                  <a:gd name="T15" fmla="*/ 0 h 92"/>
                  <a:gd name="T16" fmla="*/ 0 w 332"/>
                  <a:gd name="T17" fmla="*/ 46 h 92"/>
                  <a:gd name="T18" fmla="*/ 5 w 332"/>
                  <a:gd name="T19" fmla="*/ 55 h 92"/>
                  <a:gd name="T20" fmla="*/ 17 w 332"/>
                  <a:gd name="T21" fmla="*/ 64 h 92"/>
                  <a:gd name="T22" fmla="*/ 31 w 332"/>
                  <a:gd name="T23" fmla="*/ 71 h 92"/>
                  <a:gd name="T24" fmla="*/ 42 w 332"/>
                  <a:gd name="T25" fmla="*/ 75 h 92"/>
                  <a:gd name="T26" fmla="*/ 71 w 332"/>
                  <a:gd name="T27" fmla="*/ 83 h 92"/>
                  <a:gd name="T28" fmla="*/ 103 w 332"/>
                  <a:gd name="T29" fmla="*/ 88 h 92"/>
                  <a:gd name="T30" fmla="*/ 135 w 332"/>
                  <a:gd name="T31" fmla="*/ 91 h 92"/>
                  <a:gd name="T32" fmla="*/ 166 w 332"/>
                  <a:gd name="T33" fmla="*/ 92 h 92"/>
                  <a:gd name="T34" fmla="*/ 196 w 332"/>
                  <a:gd name="T35" fmla="*/ 91 h 92"/>
                  <a:gd name="T36" fmla="*/ 229 w 332"/>
                  <a:gd name="T37" fmla="*/ 88 h 92"/>
                  <a:gd name="T38" fmla="*/ 260 w 332"/>
                  <a:gd name="T39" fmla="*/ 83 h 92"/>
                  <a:gd name="T40" fmla="*/ 289 w 332"/>
                  <a:gd name="T41" fmla="*/ 75 h 92"/>
                  <a:gd name="T42" fmla="*/ 301 w 332"/>
                  <a:gd name="T43" fmla="*/ 71 h 92"/>
                  <a:gd name="T44" fmla="*/ 315 w 332"/>
                  <a:gd name="T45" fmla="*/ 64 h 92"/>
                  <a:gd name="T46" fmla="*/ 327 w 332"/>
                  <a:gd name="T47" fmla="*/ 55 h 92"/>
                  <a:gd name="T48" fmla="*/ 332 w 332"/>
                  <a:gd name="T49" fmla="*/ 46 h 92"/>
                  <a:gd name="T50" fmla="*/ 332 w 332"/>
                  <a:gd name="T51" fmla="*/ 0 h 92"/>
                  <a:gd name="T52" fmla="*/ 294 w 332"/>
                  <a:gd name="T53" fmla="*/ 15 h 92"/>
                  <a:gd name="T54" fmla="*/ 252 w 332"/>
                  <a:gd name="T55" fmla="*/ 2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2" h="92">
                    <a:moveTo>
                      <a:pt x="252" y="24"/>
                    </a:moveTo>
                    <a:lnTo>
                      <a:pt x="252" y="24"/>
                    </a:lnTo>
                    <a:cubicBezTo>
                      <a:pt x="237" y="27"/>
                      <a:pt x="222" y="28"/>
                      <a:pt x="207" y="29"/>
                    </a:cubicBezTo>
                    <a:cubicBezTo>
                      <a:pt x="192" y="30"/>
                      <a:pt x="179" y="31"/>
                      <a:pt x="166" y="31"/>
                    </a:cubicBezTo>
                    <a:cubicBezTo>
                      <a:pt x="153" y="31"/>
                      <a:pt x="139" y="30"/>
                      <a:pt x="124" y="29"/>
                    </a:cubicBezTo>
                    <a:cubicBezTo>
                      <a:pt x="110" y="28"/>
                      <a:pt x="95" y="27"/>
                      <a:pt x="80" y="24"/>
                    </a:cubicBezTo>
                    <a:cubicBezTo>
                      <a:pt x="65" y="22"/>
                      <a:pt x="51" y="19"/>
                      <a:pt x="37" y="15"/>
                    </a:cubicBezTo>
                    <a:cubicBezTo>
                      <a:pt x="23" y="11"/>
                      <a:pt x="11" y="6"/>
                      <a:pt x="0" y="0"/>
                    </a:cubicBezTo>
                    <a:lnTo>
                      <a:pt x="0" y="46"/>
                    </a:lnTo>
                    <a:cubicBezTo>
                      <a:pt x="0" y="49"/>
                      <a:pt x="2" y="52"/>
                      <a:pt x="5" y="55"/>
                    </a:cubicBezTo>
                    <a:cubicBezTo>
                      <a:pt x="8" y="58"/>
                      <a:pt x="12" y="61"/>
                      <a:pt x="17" y="64"/>
                    </a:cubicBezTo>
                    <a:cubicBezTo>
                      <a:pt x="21" y="66"/>
                      <a:pt x="26" y="69"/>
                      <a:pt x="31" y="71"/>
                    </a:cubicBezTo>
                    <a:cubicBezTo>
                      <a:pt x="36" y="73"/>
                      <a:pt x="40" y="74"/>
                      <a:pt x="42" y="75"/>
                    </a:cubicBezTo>
                    <a:cubicBezTo>
                      <a:pt x="51" y="78"/>
                      <a:pt x="61" y="81"/>
                      <a:pt x="71" y="83"/>
                    </a:cubicBezTo>
                    <a:cubicBezTo>
                      <a:pt x="82" y="85"/>
                      <a:pt x="92" y="87"/>
                      <a:pt x="103" y="88"/>
                    </a:cubicBezTo>
                    <a:cubicBezTo>
                      <a:pt x="114" y="89"/>
                      <a:pt x="125" y="90"/>
                      <a:pt x="135" y="91"/>
                    </a:cubicBezTo>
                    <a:cubicBezTo>
                      <a:pt x="146" y="91"/>
                      <a:pt x="156" y="92"/>
                      <a:pt x="166" y="92"/>
                    </a:cubicBezTo>
                    <a:cubicBezTo>
                      <a:pt x="176" y="92"/>
                      <a:pt x="186" y="91"/>
                      <a:pt x="196" y="91"/>
                    </a:cubicBezTo>
                    <a:cubicBezTo>
                      <a:pt x="207" y="90"/>
                      <a:pt x="218" y="89"/>
                      <a:pt x="229" y="88"/>
                    </a:cubicBezTo>
                    <a:cubicBezTo>
                      <a:pt x="239" y="87"/>
                      <a:pt x="250" y="85"/>
                      <a:pt x="260" y="83"/>
                    </a:cubicBezTo>
                    <a:cubicBezTo>
                      <a:pt x="271" y="81"/>
                      <a:pt x="280" y="78"/>
                      <a:pt x="289" y="75"/>
                    </a:cubicBezTo>
                    <a:cubicBezTo>
                      <a:pt x="292" y="74"/>
                      <a:pt x="296" y="73"/>
                      <a:pt x="301" y="71"/>
                    </a:cubicBezTo>
                    <a:cubicBezTo>
                      <a:pt x="306" y="69"/>
                      <a:pt x="310" y="66"/>
                      <a:pt x="315" y="64"/>
                    </a:cubicBezTo>
                    <a:cubicBezTo>
                      <a:pt x="319" y="61"/>
                      <a:pt x="323" y="58"/>
                      <a:pt x="327" y="55"/>
                    </a:cubicBezTo>
                    <a:cubicBezTo>
                      <a:pt x="330" y="52"/>
                      <a:pt x="332" y="49"/>
                      <a:pt x="332" y="46"/>
                    </a:cubicBezTo>
                    <a:lnTo>
                      <a:pt x="332" y="0"/>
                    </a:lnTo>
                    <a:cubicBezTo>
                      <a:pt x="321" y="6"/>
                      <a:pt x="308" y="11"/>
                      <a:pt x="294" y="15"/>
                    </a:cubicBezTo>
                    <a:cubicBezTo>
                      <a:pt x="281" y="19"/>
                      <a:pt x="266" y="22"/>
                      <a:pt x="252" y="24"/>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cxnSp>
        <p:nvCxnSpPr>
          <p:cNvPr id="439" name="Straight Connector 438">
            <a:extLst>
              <a:ext uri="{FF2B5EF4-FFF2-40B4-BE49-F238E27FC236}">
                <a16:creationId xmlns:a16="http://schemas.microsoft.com/office/drawing/2014/main" id="{027B8898-599C-48EF-8B9A-ABD86574DE48}"/>
              </a:ext>
              <a:ext uri="{C183D7F6-B498-43B3-948B-1728B52AA6E4}">
                <adec:decorative xmlns:adec="http://schemas.microsoft.com/office/drawing/2017/decorative" val="1"/>
              </a:ext>
            </a:extLst>
          </p:cNvPr>
          <p:cNvCxnSpPr>
            <a:cxnSpLocks/>
          </p:cNvCxnSpPr>
          <p:nvPr/>
        </p:nvCxnSpPr>
        <p:spPr>
          <a:xfrm>
            <a:off x="4516331" y="4663926"/>
            <a:ext cx="907021" cy="0"/>
          </a:xfrm>
          <a:prstGeom prst="line">
            <a:avLst/>
          </a:prstGeom>
          <a:ln w="28575">
            <a:solidFill>
              <a:srgbClr val="0078D4"/>
            </a:solidFill>
          </a:ln>
        </p:spPr>
        <p:style>
          <a:lnRef idx="1">
            <a:schemeClr val="accent1"/>
          </a:lnRef>
          <a:fillRef idx="0">
            <a:schemeClr val="accent1"/>
          </a:fillRef>
          <a:effectRef idx="0">
            <a:schemeClr val="accent1"/>
          </a:effectRef>
          <a:fontRef idx="minor">
            <a:schemeClr val="tx1"/>
          </a:fontRef>
        </p:style>
      </p:cxnSp>
      <p:sp>
        <p:nvSpPr>
          <p:cNvPr id="440" name="TextBox 439">
            <a:extLst>
              <a:ext uri="{FF2B5EF4-FFF2-40B4-BE49-F238E27FC236}">
                <a16:creationId xmlns:a16="http://schemas.microsoft.com/office/drawing/2014/main" id="{D2E0E994-9ABF-477A-B367-CB73D6EC3591}"/>
              </a:ext>
              <a:ext uri="{C183D7F6-B498-43B3-948B-1728B52AA6E4}">
                <adec:decorative xmlns:adec="http://schemas.microsoft.com/office/drawing/2017/decorative" val="1"/>
              </a:ext>
            </a:extLst>
          </p:cNvPr>
          <p:cNvSpPr txBox="1"/>
          <p:nvPr/>
        </p:nvSpPr>
        <p:spPr>
          <a:xfrm>
            <a:off x="5318728" y="4845540"/>
            <a:ext cx="758542"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Account</a:t>
            </a:r>
          </a:p>
        </p:txBody>
      </p:sp>
      <p:sp>
        <p:nvSpPr>
          <p:cNvPr id="441" name="TextBox 440">
            <a:extLst>
              <a:ext uri="{FF2B5EF4-FFF2-40B4-BE49-F238E27FC236}">
                <a16:creationId xmlns:a16="http://schemas.microsoft.com/office/drawing/2014/main" id="{E4A91F08-2E2C-491D-B1A2-E686E6519970}"/>
              </a:ext>
              <a:ext uri="{C183D7F6-B498-43B3-948B-1728B52AA6E4}">
                <adec:decorative xmlns:adec="http://schemas.microsoft.com/office/drawing/2017/decorative" val="1"/>
              </a:ext>
            </a:extLst>
          </p:cNvPr>
          <p:cNvSpPr txBox="1"/>
          <p:nvPr/>
        </p:nvSpPr>
        <p:spPr>
          <a:xfrm>
            <a:off x="3342275" y="4845540"/>
            <a:ext cx="1698798"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Devices/Workstations</a:t>
            </a:r>
          </a:p>
        </p:txBody>
      </p:sp>
      <p:sp>
        <p:nvSpPr>
          <p:cNvPr id="442" name="TextBox 441">
            <a:extLst>
              <a:ext uri="{FF2B5EF4-FFF2-40B4-BE49-F238E27FC236}">
                <a16:creationId xmlns:a16="http://schemas.microsoft.com/office/drawing/2014/main" id="{7D911540-9D54-45B0-83C7-D80E7610DA30}"/>
              </a:ext>
              <a:ext uri="{C183D7F6-B498-43B3-948B-1728B52AA6E4}">
                <adec:decorative xmlns:adec="http://schemas.microsoft.com/office/drawing/2017/decorative" val="1"/>
              </a:ext>
            </a:extLst>
          </p:cNvPr>
          <p:cNvSpPr txBox="1"/>
          <p:nvPr/>
        </p:nvSpPr>
        <p:spPr>
          <a:xfrm>
            <a:off x="6359720" y="3989054"/>
            <a:ext cx="119045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Intermediaries</a:t>
            </a:r>
          </a:p>
        </p:txBody>
      </p:sp>
      <p:sp>
        <p:nvSpPr>
          <p:cNvPr id="443" name="TextBox 442">
            <a:extLst>
              <a:ext uri="{FF2B5EF4-FFF2-40B4-BE49-F238E27FC236}">
                <a16:creationId xmlns:a16="http://schemas.microsoft.com/office/drawing/2014/main" id="{E968883C-E026-4169-83E8-459B75C90208}"/>
              </a:ext>
              <a:ext uri="{C183D7F6-B498-43B3-948B-1728B52AA6E4}">
                <adec:decorative xmlns:adec="http://schemas.microsoft.com/office/drawing/2017/decorative" val="1"/>
              </a:ext>
            </a:extLst>
          </p:cNvPr>
          <p:cNvSpPr txBox="1"/>
          <p:nvPr/>
        </p:nvSpPr>
        <p:spPr>
          <a:xfrm>
            <a:off x="7811605" y="4845540"/>
            <a:ext cx="804259"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Semibold"/>
                <a:ea typeface="+mn-ea"/>
                <a:cs typeface="Segoe UI" panose="020B0502040204020203" pitchFamily="34" charset="0"/>
              </a:rPr>
              <a:t>Interface</a:t>
            </a:r>
          </a:p>
        </p:txBody>
      </p:sp>
      <p:pic>
        <p:nvPicPr>
          <p:cNvPr id="444" name="Graphic 443">
            <a:extLst>
              <a:ext uri="{FF2B5EF4-FFF2-40B4-BE49-F238E27FC236}">
                <a16:creationId xmlns:a16="http://schemas.microsoft.com/office/drawing/2014/main" id="{FEC33799-1032-4EE1-8FB4-CA50E08BC2DD}"/>
              </a:ext>
              <a:ext uri="{C183D7F6-B498-43B3-948B-1728B52AA6E4}">
                <adec:decorative xmlns:adec="http://schemas.microsoft.com/office/drawing/2017/decorative" val="1"/>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3963847" y="4487894"/>
            <a:ext cx="486194" cy="373994"/>
          </a:xfrm>
          <a:prstGeom prst="rect">
            <a:avLst/>
          </a:prstGeom>
          <a:effectLst/>
        </p:spPr>
      </p:pic>
      <p:grpSp>
        <p:nvGrpSpPr>
          <p:cNvPr id="445" name="Group 444">
            <a:extLst>
              <a:ext uri="{FF2B5EF4-FFF2-40B4-BE49-F238E27FC236}">
                <a16:creationId xmlns:a16="http://schemas.microsoft.com/office/drawing/2014/main" id="{0237A04F-E9F2-4F5C-BB4B-11DB86DFC62E}"/>
              </a:ext>
              <a:ext uri="{C183D7F6-B498-43B3-948B-1728B52AA6E4}">
                <adec:decorative xmlns:adec="http://schemas.microsoft.com/office/drawing/2017/decorative" val="1"/>
              </a:ext>
            </a:extLst>
          </p:cNvPr>
          <p:cNvGrpSpPr/>
          <p:nvPr/>
        </p:nvGrpSpPr>
        <p:grpSpPr>
          <a:xfrm>
            <a:off x="5448816" y="4520883"/>
            <a:ext cx="498367" cy="308017"/>
            <a:chOff x="4524585" y="2423461"/>
            <a:chExt cx="601881" cy="371994"/>
          </a:xfrm>
        </p:grpSpPr>
        <p:sp>
          <p:nvSpPr>
            <p:cNvPr id="446" name="Rectangle 445">
              <a:extLst>
                <a:ext uri="{FF2B5EF4-FFF2-40B4-BE49-F238E27FC236}">
                  <a16:creationId xmlns:a16="http://schemas.microsoft.com/office/drawing/2014/main" id="{0CD15917-8DBC-41D3-9E7C-C7EBCD39EC3E}"/>
                </a:ext>
              </a:extLst>
            </p:cNvPr>
            <p:cNvSpPr/>
            <p:nvPr/>
          </p:nvSpPr>
          <p:spPr bwMode="auto">
            <a:xfrm>
              <a:off x="4524585" y="2423461"/>
              <a:ext cx="601881" cy="371994"/>
            </a:xfrm>
            <a:prstGeom prst="rect">
              <a:avLst/>
            </a:pr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447" name="Group 89">
              <a:extLst>
                <a:ext uri="{FF2B5EF4-FFF2-40B4-BE49-F238E27FC236}">
                  <a16:creationId xmlns:a16="http://schemas.microsoft.com/office/drawing/2014/main" id="{9DE887CE-C8D0-4DBD-B2FA-E8905D41BB7E}"/>
                </a:ext>
              </a:extLst>
            </p:cNvPr>
            <p:cNvGrpSpPr>
              <a:grpSpLocks noChangeAspect="1"/>
            </p:cNvGrpSpPr>
            <p:nvPr/>
          </p:nvGrpSpPr>
          <p:grpSpPr bwMode="auto">
            <a:xfrm>
              <a:off x="4584855" y="2488106"/>
              <a:ext cx="194899" cy="242704"/>
              <a:chOff x="1596" y="1479"/>
              <a:chExt cx="159" cy="198"/>
            </a:xfrm>
            <a:solidFill>
              <a:schemeClr val="bg1"/>
            </a:solidFill>
          </p:grpSpPr>
          <p:sp>
            <p:nvSpPr>
              <p:cNvPr id="451" name="Freeform 90">
                <a:extLst>
                  <a:ext uri="{FF2B5EF4-FFF2-40B4-BE49-F238E27FC236}">
                    <a16:creationId xmlns:a16="http://schemas.microsoft.com/office/drawing/2014/main" id="{AD6E1B47-FFD2-4EE6-BFE7-0EC2C8587110}"/>
                  </a:ext>
                </a:extLst>
              </p:cNvPr>
              <p:cNvSpPr>
                <a:spLocks/>
              </p:cNvSpPr>
              <p:nvPr/>
            </p:nvSpPr>
            <p:spPr bwMode="auto">
              <a:xfrm>
                <a:off x="1622" y="1479"/>
                <a:ext cx="106" cy="10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452" name="Freeform 91">
                <a:extLst>
                  <a:ext uri="{FF2B5EF4-FFF2-40B4-BE49-F238E27FC236}">
                    <a16:creationId xmlns:a16="http://schemas.microsoft.com/office/drawing/2014/main" id="{49124564-157F-41E3-BC8D-B1725A0BFAC7}"/>
                  </a:ext>
                </a:extLst>
              </p:cNvPr>
              <p:cNvSpPr>
                <a:spLocks/>
              </p:cNvSpPr>
              <p:nvPr/>
            </p:nvSpPr>
            <p:spPr bwMode="auto">
              <a:xfrm>
                <a:off x="1596" y="1598"/>
                <a:ext cx="159" cy="79"/>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448" name="Group 271">
              <a:extLst>
                <a:ext uri="{FF2B5EF4-FFF2-40B4-BE49-F238E27FC236}">
                  <a16:creationId xmlns:a16="http://schemas.microsoft.com/office/drawing/2014/main" id="{7AC8F07B-BBDD-4410-BF29-5F3779308A95}"/>
                </a:ext>
              </a:extLst>
            </p:cNvPr>
            <p:cNvGrpSpPr>
              <a:grpSpLocks noChangeAspect="1"/>
            </p:cNvGrpSpPr>
            <p:nvPr/>
          </p:nvGrpSpPr>
          <p:grpSpPr bwMode="auto">
            <a:xfrm>
              <a:off x="4831448" y="2572669"/>
              <a:ext cx="219261" cy="73578"/>
              <a:chOff x="778" y="3414"/>
              <a:chExt cx="149" cy="50"/>
            </a:xfrm>
            <a:solidFill>
              <a:schemeClr val="bg1"/>
            </a:solidFill>
          </p:grpSpPr>
          <p:sp>
            <p:nvSpPr>
              <p:cNvPr id="449" name="Freeform 273">
                <a:extLst>
                  <a:ext uri="{FF2B5EF4-FFF2-40B4-BE49-F238E27FC236}">
                    <a16:creationId xmlns:a16="http://schemas.microsoft.com/office/drawing/2014/main" id="{3556DE48-A052-4552-A53F-1A4A7F40A108}"/>
                  </a:ext>
                </a:extLst>
              </p:cNvPr>
              <p:cNvSpPr>
                <a:spLocks/>
              </p:cNvSpPr>
              <p:nvPr/>
            </p:nvSpPr>
            <p:spPr bwMode="auto">
              <a:xfrm>
                <a:off x="778" y="3414"/>
                <a:ext cx="149" cy="16"/>
              </a:xfrm>
              <a:custGeom>
                <a:avLst/>
                <a:gdLst>
                  <a:gd name="T0" fmla="*/ 0 w 240"/>
                  <a:gd name="T1" fmla="*/ 26 h 26"/>
                  <a:gd name="T2" fmla="*/ 0 w 240"/>
                  <a:gd name="T3" fmla="*/ 26 h 26"/>
                  <a:gd name="T4" fmla="*/ 240 w 240"/>
                  <a:gd name="T5" fmla="*/ 26 h 26"/>
                  <a:gd name="T6" fmla="*/ 240 w 240"/>
                  <a:gd name="T7" fmla="*/ 0 h 26"/>
                  <a:gd name="T8" fmla="*/ 0 w 240"/>
                  <a:gd name="T9" fmla="*/ 0 h 26"/>
                  <a:gd name="T10" fmla="*/ 0 w 240"/>
                  <a:gd name="T11" fmla="*/ 26 h 26"/>
                </a:gdLst>
                <a:ahLst/>
                <a:cxnLst>
                  <a:cxn ang="0">
                    <a:pos x="T0" y="T1"/>
                  </a:cxn>
                  <a:cxn ang="0">
                    <a:pos x="T2" y="T3"/>
                  </a:cxn>
                  <a:cxn ang="0">
                    <a:pos x="T4" y="T5"/>
                  </a:cxn>
                  <a:cxn ang="0">
                    <a:pos x="T6" y="T7"/>
                  </a:cxn>
                  <a:cxn ang="0">
                    <a:pos x="T8" y="T9"/>
                  </a:cxn>
                  <a:cxn ang="0">
                    <a:pos x="T10" y="T11"/>
                  </a:cxn>
                </a:cxnLst>
                <a:rect l="0" t="0" r="r" b="b"/>
                <a:pathLst>
                  <a:path w="240" h="26">
                    <a:moveTo>
                      <a:pt x="0" y="26"/>
                    </a:moveTo>
                    <a:lnTo>
                      <a:pt x="0" y="26"/>
                    </a:lnTo>
                    <a:lnTo>
                      <a:pt x="240" y="26"/>
                    </a:lnTo>
                    <a:lnTo>
                      <a:pt x="240" y="0"/>
                    </a:lnTo>
                    <a:lnTo>
                      <a:pt x="0" y="0"/>
                    </a:lnTo>
                    <a:lnTo>
                      <a:pt x="0" y="26"/>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450" name="Freeform 275">
                <a:extLst>
                  <a:ext uri="{FF2B5EF4-FFF2-40B4-BE49-F238E27FC236}">
                    <a16:creationId xmlns:a16="http://schemas.microsoft.com/office/drawing/2014/main" id="{953D65C7-517F-496B-AA7B-6ED7CFD6A3D5}"/>
                  </a:ext>
                </a:extLst>
              </p:cNvPr>
              <p:cNvSpPr>
                <a:spLocks/>
              </p:cNvSpPr>
              <p:nvPr/>
            </p:nvSpPr>
            <p:spPr bwMode="auto">
              <a:xfrm>
                <a:off x="778" y="3447"/>
                <a:ext cx="100" cy="17"/>
              </a:xfrm>
              <a:custGeom>
                <a:avLst/>
                <a:gdLst>
                  <a:gd name="T0" fmla="*/ 0 w 160"/>
                  <a:gd name="T1" fmla="*/ 27 h 27"/>
                  <a:gd name="T2" fmla="*/ 0 w 160"/>
                  <a:gd name="T3" fmla="*/ 27 h 27"/>
                  <a:gd name="T4" fmla="*/ 160 w 160"/>
                  <a:gd name="T5" fmla="*/ 27 h 27"/>
                  <a:gd name="T6" fmla="*/ 160 w 160"/>
                  <a:gd name="T7" fmla="*/ 0 h 27"/>
                  <a:gd name="T8" fmla="*/ 0 w 160"/>
                  <a:gd name="T9" fmla="*/ 0 h 27"/>
                  <a:gd name="T10" fmla="*/ 0 w 160"/>
                  <a:gd name="T11" fmla="*/ 27 h 27"/>
                </a:gdLst>
                <a:ahLst/>
                <a:cxnLst>
                  <a:cxn ang="0">
                    <a:pos x="T0" y="T1"/>
                  </a:cxn>
                  <a:cxn ang="0">
                    <a:pos x="T2" y="T3"/>
                  </a:cxn>
                  <a:cxn ang="0">
                    <a:pos x="T4" y="T5"/>
                  </a:cxn>
                  <a:cxn ang="0">
                    <a:pos x="T6" y="T7"/>
                  </a:cxn>
                  <a:cxn ang="0">
                    <a:pos x="T8" y="T9"/>
                  </a:cxn>
                  <a:cxn ang="0">
                    <a:pos x="T10" y="T11"/>
                  </a:cxn>
                </a:cxnLst>
                <a:rect l="0" t="0" r="r" b="b"/>
                <a:pathLst>
                  <a:path w="160" h="27">
                    <a:moveTo>
                      <a:pt x="0" y="27"/>
                    </a:moveTo>
                    <a:lnTo>
                      <a:pt x="0" y="27"/>
                    </a:lnTo>
                    <a:lnTo>
                      <a:pt x="160" y="27"/>
                    </a:lnTo>
                    <a:lnTo>
                      <a:pt x="160" y="0"/>
                    </a:lnTo>
                    <a:lnTo>
                      <a:pt x="0" y="0"/>
                    </a:lnTo>
                    <a:lnTo>
                      <a:pt x="0" y="27"/>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grpSp>
        <p:nvGrpSpPr>
          <p:cNvPr id="453" name="Group 452">
            <a:extLst>
              <a:ext uri="{FF2B5EF4-FFF2-40B4-BE49-F238E27FC236}">
                <a16:creationId xmlns:a16="http://schemas.microsoft.com/office/drawing/2014/main" id="{86537068-55F4-4BE6-92CD-0609459E093A}"/>
              </a:ext>
              <a:ext uri="{C183D7F6-B498-43B3-948B-1728B52AA6E4}">
                <adec:decorative xmlns:adec="http://schemas.microsoft.com/office/drawing/2017/decorative" val="1"/>
              </a:ext>
            </a:extLst>
          </p:cNvPr>
          <p:cNvGrpSpPr/>
          <p:nvPr/>
        </p:nvGrpSpPr>
        <p:grpSpPr>
          <a:xfrm>
            <a:off x="6747716" y="4270171"/>
            <a:ext cx="414462" cy="328196"/>
            <a:chOff x="6750025" y="2327160"/>
            <a:chExt cx="450383" cy="356642"/>
          </a:xfrm>
        </p:grpSpPr>
        <p:sp>
          <p:nvSpPr>
            <p:cNvPr id="454" name="Freeform: Shape 453">
              <a:extLst>
                <a:ext uri="{FF2B5EF4-FFF2-40B4-BE49-F238E27FC236}">
                  <a16:creationId xmlns:a16="http://schemas.microsoft.com/office/drawing/2014/main" id="{55103DB6-D94B-4363-BBDB-1BF2DC615876}"/>
                </a:ext>
              </a:extLst>
            </p:cNvPr>
            <p:cNvSpPr/>
            <p:nvPr/>
          </p:nvSpPr>
          <p:spPr>
            <a:xfrm>
              <a:off x="6750025" y="2336634"/>
              <a:ext cx="450383" cy="347168"/>
            </a:xfrm>
            <a:custGeom>
              <a:avLst/>
              <a:gdLst>
                <a:gd name="connsiteX0" fmla="*/ 2089 w 498751"/>
                <a:gd name="connsiteY0" fmla="*/ 386127 h 384454"/>
                <a:gd name="connsiteX1" fmla="*/ 500841 w 498751"/>
                <a:gd name="connsiteY1" fmla="*/ 386127 h 384454"/>
                <a:gd name="connsiteX2" fmla="*/ 500841 w 498751"/>
                <a:gd name="connsiteY2" fmla="*/ 2089 h 384454"/>
                <a:gd name="connsiteX3" fmla="*/ 2089 w 498751"/>
                <a:gd name="connsiteY3" fmla="*/ 2089 h 384454"/>
                <a:gd name="connsiteX4" fmla="*/ 2089 w 498751"/>
                <a:gd name="connsiteY4" fmla="*/ 386127 h 38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384454">
                  <a:moveTo>
                    <a:pt x="2089" y="386127"/>
                  </a:moveTo>
                  <a:lnTo>
                    <a:pt x="500841" y="386127"/>
                  </a:lnTo>
                  <a:lnTo>
                    <a:pt x="500841" y="2089"/>
                  </a:lnTo>
                  <a:lnTo>
                    <a:pt x="2089" y="2089"/>
                  </a:lnTo>
                  <a:lnTo>
                    <a:pt x="2089" y="386127"/>
                  </a:lnTo>
                  <a:close/>
                </a:path>
              </a:pathLst>
            </a:cu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455" name="Freeform: Shape 454">
              <a:extLst>
                <a:ext uri="{FF2B5EF4-FFF2-40B4-BE49-F238E27FC236}">
                  <a16:creationId xmlns:a16="http://schemas.microsoft.com/office/drawing/2014/main" id="{DA0EDDD5-0836-4F6F-AC6D-DD4D45D5E5AF}"/>
                </a:ext>
              </a:extLst>
            </p:cNvPr>
            <p:cNvSpPr/>
            <p:nvPr/>
          </p:nvSpPr>
          <p:spPr>
            <a:xfrm>
              <a:off x="6750025" y="2327160"/>
              <a:ext cx="450383" cy="46914"/>
            </a:xfrm>
            <a:custGeom>
              <a:avLst/>
              <a:gdLst>
                <a:gd name="connsiteX0" fmla="*/ 2089 w 498751"/>
                <a:gd name="connsiteY0" fmla="*/ 54064 h 51953"/>
                <a:gd name="connsiteX1" fmla="*/ 500666 w 498751"/>
                <a:gd name="connsiteY1" fmla="*/ 54064 h 51953"/>
                <a:gd name="connsiteX2" fmla="*/ 500666 w 498751"/>
                <a:gd name="connsiteY2" fmla="*/ 2089 h 51953"/>
                <a:gd name="connsiteX3" fmla="*/ 2089 w 498751"/>
                <a:gd name="connsiteY3" fmla="*/ 2089 h 51953"/>
                <a:gd name="connsiteX4" fmla="*/ 2089 w 498751"/>
                <a:gd name="connsiteY4" fmla="*/ 54064 h 51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51953">
                  <a:moveTo>
                    <a:pt x="2089" y="54064"/>
                  </a:moveTo>
                  <a:lnTo>
                    <a:pt x="500666" y="54064"/>
                  </a:lnTo>
                  <a:lnTo>
                    <a:pt x="500666" y="2089"/>
                  </a:lnTo>
                  <a:lnTo>
                    <a:pt x="2089" y="2089"/>
                  </a:lnTo>
                  <a:lnTo>
                    <a:pt x="2089" y="54064"/>
                  </a:lnTo>
                  <a:close/>
                </a:path>
              </a:pathLst>
            </a:cu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456" name="Freeform: Shape 455">
              <a:extLst>
                <a:ext uri="{FF2B5EF4-FFF2-40B4-BE49-F238E27FC236}">
                  <a16:creationId xmlns:a16="http://schemas.microsoft.com/office/drawing/2014/main" id="{E9EA1662-441F-45A5-9673-AFA25A6F9785}"/>
                </a:ext>
              </a:extLst>
            </p:cNvPr>
            <p:cNvSpPr/>
            <p:nvPr/>
          </p:nvSpPr>
          <p:spPr>
            <a:xfrm>
              <a:off x="6808733"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3" y="27464"/>
                    <a:pt x="27464" y="21784"/>
                    <a:pt x="27464" y="14776"/>
                  </a:cubicBezTo>
                  <a:cubicBezTo>
                    <a:pt x="27464" y="7769"/>
                    <a:pt x="21783"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7" name="Freeform: Shape 456">
              <a:extLst>
                <a:ext uri="{FF2B5EF4-FFF2-40B4-BE49-F238E27FC236}">
                  <a16:creationId xmlns:a16="http://schemas.microsoft.com/office/drawing/2014/main" id="{F36D704F-8811-41CD-865F-606BB2453507}"/>
                </a:ext>
              </a:extLst>
            </p:cNvPr>
            <p:cNvSpPr/>
            <p:nvPr/>
          </p:nvSpPr>
          <p:spPr>
            <a:xfrm>
              <a:off x="6773176"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8" name="Freeform: Shape 457">
              <a:extLst>
                <a:ext uri="{FF2B5EF4-FFF2-40B4-BE49-F238E27FC236}">
                  <a16:creationId xmlns:a16="http://schemas.microsoft.com/office/drawing/2014/main" id="{A3713188-5F8C-4E32-A42E-FA23DAB8F30E}"/>
                </a:ext>
              </a:extLst>
            </p:cNvPr>
            <p:cNvSpPr/>
            <p:nvPr/>
          </p:nvSpPr>
          <p:spPr>
            <a:xfrm>
              <a:off x="6845078" y="2340116"/>
              <a:ext cx="23458" cy="23458"/>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59" name="Freeform: Shape 458">
              <a:extLst>
                <a:ext uri="{FF2B5EF4-FFF2-40B4-BE49-F238E27FC236}">
                  <a16:creationId xmlns:a16="http://schemas.microsoft.com/office/drawing/2014/main" id="{9C48143A-452D-4E11-B4B6-B96CAF706418}"/>
                </a:ext>
              </a:extLst>
            </p:cNvPr>
            <p:cNvSpPr/>
            <p:nvPr/>
          </p:nvSpPr>
          <p:spPr>
            <a:xfrm>
              <a:off x="6798025" y="2421355"/>
              <a:ext cx="354383" cy="98521"/>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0" name="Freeform: Shape 459">
              <a:extLst>
                <a:ext uri="{FF2B5EF4-FFF2-40B4-BE49-F238E27FC236}">
                  <a16:creationId xmlns:a16="http://schemas.microsoft.com/office/drawing/2014/main" id="{CC5B853C-19C9-4E53-8070-B9979CFF3B5D}"/>
                </a:ext>
              </a:extLst>
            </p:cNvPr>
            <p:cNvSpPr/>
            <p:nvPr/>
          </p:nvSpPr>
          <p:spPr>
            <a:xfrm>
              <a:off x="6798025" y="2539943"/>
              <a:ext cx="354383" cy="98521"/>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rgbClr val="FFFFFF"/>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61" name="Group 460">
            <a:extLst>
              <a:ext uri="{FF2B5EF4-FFF2-40B4-BE49-F238E27FC236}">
                <a16:creationId xmlns:a16="http://schemas.microsoft.com/office/drawing/2014/main" id="{31AD0CFE-7ABD-406E-BEAD-BE954C064125}"/>
              </a:ext>
              <a:ext uri="{C183D7F6-B498-43B3-948B-1728B52AA6E4}">
                <adec:decorative xmlns:adec="http://schemas.microsoft.com/office/drawing/2017/decorative" val="1"/>
              </a:ext>
            </a:extLst>
          </p:cNvPr>
          <p:cNvGrpSpPr/>
          <p:nvPr/>
        </p:nvGrpSpPr>
        <p:grpSpPr>
          <a:xfrm>
            <a:off x="7990080" y="4510793"/>
            <a:ext cx="414462" cy="328196"/>
            <a:chOff x="6660049" y="1655872"/>
            <a:chExt cx="1104052" cy="874260"/>
          </a:xfrm>
        </p:grpSpPr>
        <p:sp>
          <p:nvSpPr>
            <p:cNvPr id="462" name="Freeform: Shape 461">
              <a:extLst>
                <a:ext uri="{FF2B5EF4-FFF2-40B4-BE49-F238E27FC236}">
                  <a16:creationId xmlns:a16="http://schemas.microsoft.com/office/drawing/2014/main" id="{1FCC2DA4-12D7-4CF0-8C04-A63EBB297D22}"/>
                </a:ext>
              </a:extLst>
            </p:cNvPr>
            <p:cNvSpPr/>
            <p:nvPr/>
          </p:nvSpPr>
          <p:spPr>
            <a:xfrm>
              <a:off x="6660049" y="1679098"/>
              <a:ext cx="1104052" cy="851034"/>
            </a:xfrm>
            <a:custGeom>
              <a:avLst/>
              <a:gdLst>
                <a:gd name="connsiteX0" fmla="*/ 2089 w 498751"/>
                <a:gd name="connsiteY0" fmla="*/ 386127 h 384454"/>
                <a:gd name="connsiteX1" fmla="*/ 500841 w 498751"/>
                <a:gd name="connsiteY1" fmla="*/ 386127 h 384454"/>
                <a:gd name="connsiteX2" fmla="*/ 500841 w 498751"/>
                <a:gd name="connsiteY2" fmla="*/ 2089 h 384454"/>
                <a:gd name="connsiteX3" fmla="*/ 2089 w 498751"/>
                <a:gd name="connsiteY3" fmla="*/ 2089 h 384454"/>
                <a:gd name="connsiteX4" fmla="*/ 2089 w 498751"/>
                <a:gd name="connsiteY4" fmla="*/ 386127 h 38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384454">
                  <a:moveTo>
                    <a:pt x="2089" y="386127"/>
                  </a:moveTo>
                  <a:lnTo>
                    <a:pt x="500841" y="386127"/>
                  </a:lnTo>
                  <a:lnTo>
                    <a:pt x="500841" y="2089"/>
                  </a:lnTo>
                  <a:lnTo>
                    <a:pt x="2089" y="2089"/>
                  </a:lnTo>
                  <a:lnTo>
                    <a:pt x="2089" y="386127"/>
                  </a:lnTo>
                  <a:close/>
                </a:path>
              </a:pathLst>
            </a:cu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463" name="Freeform: Shape 462">
              <a:extLst>
                <a:ext uri="{FF2B5EF4-FFF2-40B4-BE49-F238E27FC236}">
                  <a16:creationId xmlns:a16="http://schemas.microsoft.com/office/drawing/2014/main" id="{F7EE265D-8F8A-482F-ABDB-1FCBA84DBEC6}"/>
                </a:ext>
              </a:extLst>
            </p:cNvPr>
            <p:cNvSpPr/>
            <p:nvPr/>
          </p:nvSpPr>
          <p:spPr>
            <a:xfrm>
              <a:off x="6660049" y="1655872"/>
              <a:ext cx="1104052" cy="115002"/>
            </a:xfrm>
            <a:custGeom>
              <a:avLst/>
              <a:gdLst>
                <a:gd name="connsiteX0" fmla="*/ 2089 w 498751"/>
                <a:gd name="connsiteY0" fmla="*/ 54064 h 51953"/>
                <a:gd name="connsiteX1" fmla="*/ 500666 w 498751"/>
                <a:gd name="connsiteY1" fmla="*/ 54064 h 51953"/>
                <a:gd name="connsiteX2" fmla="*/ 500666 w 498751"/>
                <a:gd name="connsiteY2" fmla="*/ 2089 h 51953"/>
                <a:gd name="connsiteX3" fmla="*/ 2089 w 498751"/>
                <a:gd name="connsiteY3" fmla="*/ 2089 h 51953"/>
                <a:gd name="connsiteX4" fmla="*/ 2089 w 498751"/>
                <a:gd name="connsiteY4" fmla="*/ 54064 h 51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51953">
                  <a:moveTo>
                    <a:pt x="2089" y="54064"/>
                  </a:moveTo>
                  <a:lnTo>
                    <a:pt x="500666" y="54064"/>
                  </a:lnTo>
                  <a:lnTo>
                    <a:pt x="500666" y="2089"/>
                  </a:lnTo>
                  <a:lnTo>
                    <a:pt x="2089" y="2089"/>
                  </a:lnTo>
                  <a:lnTo>
                    <a:pt x="2089" y="54064"/>
                  </a:lnTo>
                  <a:close/>
                </a:path>
              </a:pathLst>
            </a:cu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464" name="Freeform: Shape 463">
              <a:extLst>
                <a:ext uri="{FF2B5EF4-FFF2-40B4-BE49-F238E27FC236}">
                  <a16:creationId xmlns:a16="http://schemas.microsoft.com/office/drawing/2014/main" id="{A0A99EA8-3D85-4595-AC89-BF8A44C58A79}"/>
                </a:ext>
              </a:extLst>
            </p:cNvPr>
            <p:cNvSpPr/>
            <p:nvPr/>
          </p:nvSpPr>
          <p:spPr>
            <a:xfrm>
              <a:off x="6803965"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3" y="27464"/>
                    <a:pt x="27464" y="21784"/>
                    <a:pt x="27464" y="14776"/>
                  </a:cubicBezTo>
                  <a:cubicBezTo>
                    <a:pt x="27464" y="7769"/>
                    <a:pt x="21783"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5" name="Freeform: Shape 464">
              <a:extLst>
                <a:ext uri="{FF2B5EF4-FFF2-40B4-BE49-F238E27FC236}">
                  <a16:creationId xmlns:a16="http://schemas.microsoft.com/office/drawing/2014/main" id="{864317C0-39F3-4CFA-B37C-F71FBB83A0F8}"/>
                </a:ext>
              </a:extLst>
            </p:cNvPr>
            <p:cNvSpPr/>
            <p:nvPr/>
          </p:nvSpPr>
          <p:spPr>
            <a:xfrm>
              <a:off x="671679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6" name="Freeform: Shape 465">
              <a:extLst>
                <a:ext uri="{FF2B5EF4-FFF2-40B4-BE49-F238E27FC236}">
                  <a16:creationId xmlns:a16="http://schemas.microsoft.com/office/drawing/2014/main" id="{DA29D2D1-12A1-451C-B62B-0A4582131DB9}"/>
                </a:ext>
              </a:extLst>
            </p:cNvPr>
            <p:cNvSpPr/>
            <p:nvPr/>
          </p:nvSpPr>
          <p:spPr>
            <a:xfrm>
              <a:off x="6893059" y="1687632"/>
              <a:ext cx="57504" cy="57504"/>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7" name="Freeform: Shape 466">
              <a:extLst>
                <a:ext uri="{FF2B5EF4-FFF2-40B4-BE49-F238E27FC236}">
                  <a16:creationId xmlns:a16="http://schemas.microsoft.com/office/drawing/2014/main" id="{23AB4C32-7219-469D-8A95-93739F9412F2}"/>
                </a:ext>
              </a:extLst>
            </p:cNvPr>
            <p:cNvSpPr/>
            <p:nvPr/>
          </p:nvSpPr>
          <p:spPr>
            <a:xfrm>
              <a:off x="6745551" y="1905644"/>
              <a:ext cx="375894" cy="51781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8" name="Freeform: Shape 467">
              <a:extLst>
                <a:ext uri="{FF2B5EF4-FFF2-40B4-BE49-F238E27FC236}">
                  <a16:creationId xmlns:a16="http://schemas.microsoft.com/office/drawing/2014/main" id="{3AFC5DA6-9F86-42AD-96D9-1881ACAB63DB}"/>
                </a:ext>
              </a:extLst>
            </p:cNvPr>
            <p:cNvSpPr/>
            <p:nvPr/>
          </p:nvSpPr>
          <p:spPr>
            <a:xfrm>
              <a:off x="7162467" y="1915636"/>
              <a:ext cx="375894"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69" name="Freeform: Shape 468">
              <a:extLst>
                <a:ext uri="{FF2B5EF4-FFF2-40B4-BE49-F238E27FC236}">
                  <a16:creationId xmlns:a16="http://schemas.microsoft.com/office/drawing/2014/main" id="{2A9EBE8B-EC8F-40F2-8D4D-C453814B8BA6}"/>
                </a:ext>
              </a:extLst>
            </p:cNvPr>
            <p:cNvSpPr/>
            <p:nvPr/>
          </p:nvSpPr>
          <p:spPr>
            <a:xfrm>
              <a:off x="7162467" y="2033865"/>
              <a:ext cx="299863" cy="86007"/>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chemeClr val="bg1"/>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cxnSp>
        <p:nvCxnSpPr>
          <p:cNvPr id="470" name="Straight Connector 469">
            <a:extLst>
              <a:ext uri="{FF2B5EF4-FFF2-40B4-BE49-F238E27FC236}">
                <a16:creationId xmlns:a16="http://schemas.microsoft.com/office/drawing/2014/main" id="{1081AB28-9851-4BA7-AB10-58472C68DF5D}"/>
              </a:ext>
              <a:ext uri="{C183D7F6-B498-43B3-948B-1728B52AA6E4}">
                <adec:decorative xmlns:adec="http://schemas.microsoft.com/office/drawing/2017/decorative" val="1"/>
              </a:ext>
            </a:extLst>
          </p:cNvPr>
          <p:cNvCxnSpPr>
            <a:cxnSpLocks/>
          </p:cNvCxnSpPr>
          <p:nvPr/>
        </p:nvCxnSpPr>
        <p:spPr>
          <a:xfrm>
            <a:off x="5993960" y="4663926"/>
            <a:ext cx="1953461" cy="0"/>
          </a:xfrm>
          <a:prstGeom prst="line">
            <a:avLst/>
          </a:prstGeom>
          <a:ln w="28575">
            <a:solidFill>
              <a:srgbClr val="0078D4"/>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E27B352F-A117-4FBD-9F04-205082129EAB}"/>
              </a:ext>
              <a:ext uri="{C183D7F6-B498-43B3-948B-1728B52AA6E4}">
                <adec:decorative xmlns:adec="http://schemas.microsoft.com/office/drawing/2017/decorative" val="1"/>
              </a:ext>
            </a:extLst>
          </p:cNvPr>
          <p:cNvCxnSpPr>
            <a:cxnSpLocks/>
          </p:cNvCxnSpPr>
          <p:nvPr/>
        </p:nvCxnSpPr>
        <p:spPr>
          <a:xfrm>
            <a:off x="3342275" y="4671184"/>
            <a:ext cx="558378" cy="0"/>
          </a:xfrm>
          <a:prstGeom prst="line">
            <a:avLst/>
          </a:prstGeom>
          <a:ln w="28575">
            <a:solidFill>
              <a:srgbClr val="0078D4"/>
            </a:solidFill>
          </a:ln>
        </p:spPr>
        <p:style>
          <a:lnRef idx="1">
            <a:schemeClr val="accent1"/>
          </a:lnRef>
          <a:fillRef idx="0">
            <a:schemeClr val="accent1"/>
          </a:fillRef>
          <a:effectRef idx="0">
            <a:schemeClr val="accent1"/>
          </a:effectRef>
          <a:fontRef idx="minor">
            <a:schemeClr val="tx1"/>
          </a:fontRef>
        </p:style>
      </p:cxnSp>
      <p:cxnSp>
        <p:nvCxnSpPr>
          <p:cNvPr id="472" name="Straight Connector 64">
            <a:extLst>
              <a:ext uri="{FF2B5EF4-FFF2-40B4-BE49-F238E27FC236}">
                <a16:creationId xmlns:a16="http://schemas.microsoft.com/office/drawing/2014/main" id="{DFF1CFAE-975E-4F28-9235-474F0A7137E2}"/>
              </a:ext>
              <a:ext uri="{C183D7F6-B498-43B3-948B-1728B52AA6E4}">
                <adec:decorative xmlns:adec="http://schemas.microsoft.com/office/drawing/2017/decorative" val="1"/>
              </a:ext>
            </a:extLst>
          </p:cNvPr>
          <p:cNvCxnSpPr>
            <a:cxnSpLocks/>
          </p:cNvCxnSpPr>
          <p:nvPr/>
        </p:nvCxnSpPr>
        <p:spPr>
          <a:xfrm>
            <a:off x="7224813" y="4435326"/>
            <a:ext cx="457200" cy="228600"/>
          </a:xfrm>
          <a:prstGeom prst="bentConnector3">
            <a:avLst>
              <a:gd name="adj1" fmla="val 50000"/>
            </a:avLst>
          </a:prstGeom>
          <a:ln w="28575">
            <a:solidFill>
              <a:srgbClr val="0078D4"/>
            </a:solidFill>
            <a:prstDash val="sysDot"/>
          </a:ln>
        </p:spPr>
        <p:style>
          <a:lnRef idx="1">
            <a:schemeClr val="accent1"/>
          </a:lnRef>
          <a:fillRef idx="0">
            <a:schemeClr val="accent1"/>
          </a:fillRef>
          <a:effectRef idx="0">
            <a:schemeClr val="accent1"/>
          </a:effectRef>
          <a:fontRef idx="minor">
            <a:schemeClr val="tx1"/>
          </a:fontRef>
        </p:style>
      </p:cxnSp>
      <p:cxnSp>
        <p:nvCxnSpPr>
          <p:cNvPr id="473" name="Straight Connector 76">
            <a:extLst>
              <a:ext uri="{FF2B5EF4-FFF2-40B4-BE49-F238E27FC236}">
                <a16:creationId xmlns:a16="http://schemas.microsoft.com/office/drawing/2014/main" id="{E0C0F947-C705-43B1-A447-44FE972CF19F}"/>
              </a:ext>
              <a:ext uri="{C183D7F6-B498-43B3-948B-1728B52AA6E4}">
                <adec:decorative xmlns:adec="http://schemas.microsoft.com/office/drawing/2017/decorative" val="1"/>
              </a:ext>
            </a:extLst>
          </p:cNvPr>
          <p:cNvCxnSpPr>
            <a:cxnSpLocks/>
          </p:cNvCxnSpPr>
          <p:nvPr/>
        </p:nvCxnSpPr>
        <p:spPr>
          <a:xfrm flipV="1">
            <a:off x="6268159" y="4435326"/>
            <a:ext cx="457200" cy="228600"/>
          </a:xfrm>
          <a:prstGeom prst="bentConnector3">
            <a:avLst>
              <a:gd name="adj1" fmla="val 44463"/>
            </a:avLst>
          </a:prstGeom>
          <a:ln w="28575">
            <a:solidFill>
              <a:srgbClr val="0078D4"/>
            </a:solidFill>
            <a:prstDash val="sysDot"/>
          </a:ln>
        </p:spPr>
        <p:style>
          <a:lnRef idx="1">
            <a:schemeClr val="accent1"/>
          </a:lnRef>
          <a:fillRef idx="0">
            <a:schemeClr val="accent1"/>
          </a:fillRef>
          <a:effectRef idx="0">
            <a:schemeClr val="accent1"/>
          </a:effectRef>
          <a:fontRef idx="minor">
            <a:schemeClr val="tx1"/>
          </a:fontRef>
        </p:style>
      </p:cxnSp>
      <p:sp>
        <p:nvSpPr>
          <p:cNvPr id="478" name="Freeform: Shape 477">
            <a:extLst>
              <a:ext uri="{FF2B5EF4-FFF2-40B4-BE49-F238E27FC236}">
                <a16:creationId xmlns:a16="http://schemas.microsoft.com/office/drawing/2014/main" id="{55723159-6C0B-42FC-B5B9-A8EE531099A2}"/>
              </a:ext>
              <a:ext uri="{C183D7F6-B498-43B3-948B-1728B52AA6E4}">
                <adec:decorative xmlns:adec="http://schemas.microsoft.com/office/drawing/2017/decorative" val="1"/>
              </a:ext>
            </a:extLst>
          </p:cNvPr>
          <p:cNvSpPr/>
          <p:nvPr/>
        </p:nvSpPr>
        <p:spPr bwMode="auto">
          <a:xfrm flipH="1">
            <a:off x="2917579" y="3718759"/>
            <a:ext cx="373390" cy="320049"/>
          </a:xfrm>
          <a:custGeom>
            <a:avLst/>
            <a:gdLst>
              <a:gd name="connsiteX0" fmla="*/ 194687 w 389369"/>
              <a:gd name="connsiteY0" fmla="*/ 311743 h 388302"/>
              <a:gd name="connsiteX1" fmla="*/ 176828 w 389369"/>
              <a:gd name="connsiteY1" fmla="*/ 330031 h 388302"/>
              <a:gd name="connsiteX2" fmla="*/ 194687 w 389369"/>
              <a:gd name="connsiteY2" fmla="*/ 348319 h 388302"/>
              <a:gd name="connsiteX3" fmla="*/ 212546 w 389369"/>
              <a:gd name="connsiteY3" fmla="*/ 330031 h 388302"/>
              <a:gd name="connsiteX4" fmla="*/ 194687 w 389369"/>
              <a:gd name="connsiteY4" fmla="*/ 311743 h 388302"/>
              <a:gd name="connsiteX5" fmla="*/ 176822 w 389369"/>
              <a:gd name="connsiteY5" fmla="*/ 128180 h 388302"/>
              <a:gd name="connsiteX6" fmla="*/ 183966 w 389369"/>
              <a:gd name="connsiteY6" fmla="*/ 273406 h 388302"/>
              <a:gd name="connsiteX7" fmla="*/ 205397 w 389369"/>
              <a:gd name="connsiteY7" fmla="*/ 273406 h 388302"/>
              <a:gd name="connsiteX8" fmla="*/ 212540 w 389369"/>
              <a:gd name="connsiteY8" fmla="*/ 128180 h 388302"/>
              <a:gd name="connsiteX9" fmla="*/ 194685 w 389369"/>
              <a:gd name="connsiteY9" fmla="*/ 0 h 388302"/>
              <a:gd name="connsiteX10" fmla="*/ 389369 w 389369"/>
              <a:gd name="connsiteY10" fmla="*/ 388302 h 388302"/>
              <a:gd name="connsiteX11" fmla="*/ 0 w 389369"/>
              <a:gd name="connsiteY11" fmla="*/ 388302 h 38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369" h="388302">
                <a:moveTo>
                  <a:pt x="194687" y="311743"/>
                </a:moveTo>
                <a:cubicBezTo>
                  <a:pt x="184824" y="311743"/>
                  <a:pt x="176828" y="319931"/>
                  <a:pt x="176828" y="330031"/>
                </a:cubicBezTo>
                <a:cubicBezTo>
                  <a:pt x="176828" y="340131"/>
                  <a:pt x="184824" y="348319"/>
                  <a:pt x="194687" y="348319"/>
                </a:cubicBezTo>
                <a:cubicBezTo>
                  <a:pt x="204550" y="348319"/>
                  <a:pt x="212546" y="340131"/>
                  <a:pt x="212546" y="330031"/>
                </a:cubicBezTo>
                <a:cubicBezTo>
                  <a:pt x="212546" y="319931"/>
                  <a:pt x="204550" y="311743"/>
                  <a:pt x="194687" y="311743"/>
                </a:cubicBezTo>
                <a:close/>
                <a:moveTo>
                  <a:pt x="176822" y="128180"/>
                </a:moveTo>
                <a:lnTo>
                  <a:pt x="183966" y="273406"/>
                </a:lnTo>
                <a:lnTo>
                  <a:pt x="205397" y="273406"/>
                </a:lnTo>
                <a:lnTo>
                  <a:pt x="212540" y="128180"/>
                </a:lnTo>
                <a:close/>
                <a:moveTo>
                  <a:pt x="194685" y="0"/>
                </a:moveTo>
                <a:lnTo>
                  <a:pt x="389369" y="388302"/>
                </a:lnTo>
                <a:lnTo>
                  <a:pt x="0" y="388302"/>
                </a:lnTo>
                <a:close/>
              </a:path>
            </a:pathLst>
          </a:custGeom>
          <a:solidFill>
            <a:srgbClr val="D7411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79" name="Straight Arrow Connector 478">
            <a:extLst>
              <a:ext uri="{FF2B5EF4-FFF2-40B4-BE49-F238E27FC236}">
                <a16:creationId xmlns:a16="http://schemas.microsoft.com/office/drawing/2014/main" id="{332C11A1-34A8-4E0F-9F18-B21FDCE788BC}"/>
              </a:ext>
              <a:ext uri="{C183D7F6-B498-43B3-948B-1728B52AA6E4}">
                <adec:decorative xmlns:adec="http://schemas.microsoft.com/office/drawing/2017/decorative" val="1"/>
              </a:ext>
            </a:extLst>
          </p:cNvPr>
          <p:cNvCxnSpPr>
            <a:cxnSpLocks/>
          </p:cNvCxnSpPr>
          <p:nvPr/>
        </p:nvCxnSpPr>
        <p:spPr>
          <a:xfrm flipV="1">
            <a:off x="3239186" y="3738581"/>
            <a:ext cx="392579" cy="123110"/>
          </a:xfrm>
          <a:prstGeom prst="straightConnector1">
            <a:avLst/>
          </a:prstGeom>
          <a:ln w="28575">
            <a:solidFill>
              <a:srgbClr val="D83B01"/>
            </a:solidFill>
            <a:prstDash val="sysDash"/>
            <a:headEnd type="none" w="med" len="sm"/>
            <a:tailEnd type="arrow" w="med" len="med"/>
          </a:ln>
        </p:spPr>
        <p:style>
          <a:lnRef idx="1">
            <a:schemeClr val="accent1"/>
          </a:lnRef>
          <a:fillRef idx="0">
            <a:schemeClr val="accent1"/>
          </a:fillRef>
          <a:effectRef idx="0">
            <a:schemeClr val="accent1"/>
          </a:effectRef>
          <a:fontRef idx="minor">
            <a:schemeClr val="tx1"/>
          </a:fontRef>
        </p:style>
      </p:cxnSp>
      <p:sp>
        <p:nvSpPr>
          <p:cNvPr id="480" name="Freeform: Shape 479">
            <a:extLst>
              <a:ext uri="{FF2B5EF4-FFF2-40B4-BE49-F238E27FC236}">
                <a16:creationId xmlns:a16="http://schemas.microsoft.com/office/drawing/2014/main" id="{4E86D2E6-D158-4381-A31C-BDE9CD731672}"/>
              </a:ext>
              <a:ext uri="{C183D7F6-B498-43B3-948B-1728B52AA6E4}">
                <adec:decorative xmlns:adec="http://schemas.microsoft.com/office/drawing/2017/decorative" val="1"/>
              </a:ext>
            </a:extLst>
          </p:cNvPr>
          <p:cNvSpPr/>
          <p:nvPr/>
        </p:nvSpPr>
        <p:spPr bwMode="auto">
          <a:xfrm flipH="1">
            <a:off x="7129992" y="3657412"/>
            <a:ext cx="373390" cy="320049"/>
          </a:xfrm>
          <a:custGeom>
            <a:avLst/>
            <a:gdLst>
              <a:gd name="connsiteX0" fmla="*/ 194687 w 389369"/>
              <a:gd name="connsiteY0" fmla="*/ 311743 h 388302"/>
              <a:gd name="connsiteX1" fmla="*/ 176828 w 389369"/>
              <a:gd name="connsiteY1" fmla="*/ 330031 h 388302"/>
              <a:gd name="connsiteX2" fmla="*/ 194687 w 389369"/>
              <a:gd name="connsiteY2" fmla="*/ 348319 h 388302"/>
              <a:gd name="connsiteX3" fmla="*/ 212546 w 389369"/>
              <a:gd name="connsiteY3" fmla="*/ 330031 h 388302"/>
              <a:gd name="connsiteX4" fmla="*/ 194687 w 389369"/>
              <a:gd name="connsiteY4" fmla="*/ 311743 h 388302"/>
              <a:gd name="connsiteX5" fmla="*/ 176822 w 389369"/>
              <a:gd name="connsiteY5" fmla="*/ 128180 h 388302"/>
              <a:gd name="connsiteX6" fmla="*/ 183966 w 389369"/>
              <a:gd name="connsiteY6" fmla="*/ 273406 h 388302"/>
              <a:gd name="connsiteX7" fmla="*/ 205397 w 389369"/>
              <a:gd name="connsiteY7" fmla="*/ 273406 h 388302"/>
              <a:gd name="connsiteX8" fmla="*/ 212540 w 389369"/>
              <a:gd name="connsiteY8" fmla="*/ 128180 h 388302"/>
              <a:gd name="connsiteX9" fmla="*/ 194685 w 389369"/>
              <a:gd name="connsiteY9" fmla="*/ 0 h 388302"/>
              <a:gd name="connsiteX10" fmla="*/ 389369 w 389369"/>
              <a:gd name="connsiteY10" fmla="*/ 388302 h 388302"/>
              <a:gd name="connsiteX11" fmla="*/ 0 w 389369"/>
              <a:gd name="connsiteY11" fmla="*/ 388302 h 38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369" h="388302">
                <a:moveTo>
                  <a:pt x="194687" y="311743"/>
                </a:moveTo>
                <a:cubicBezTo>
                  <a:pt x="184824" y="311743"/>
                  <a:pt x="176828" y="319931"/>
                  <a:pt x="176828" y="330031"/>
                </a:cubicBezTo>
                <a:cubicBezTo>
                  <a:pt x="176828" y="340131"/>
                  <a:pt x="184824" y="348319"/>
                  <a:pt x="194687" y="348319"/>
                </a:cubicBezTo>
                <a:cubicBezTo>
                  <a:pt x="204550" y="348319"/>
                  <a:pt x="212546" y="340131"/>
                  <a:pt x="212546" y="330031"/>
                </a:cubicBezTo>
                <a:cubicBezTo>
                  <a:pt x="212546" y="319931"/>
                  <a:pt x="204550" y="311743"/>
                  <a:pt x="194687" y="311743"/>
                </a:cubicBezTo>
                <a:close/>
                <a:moveTo>
                  <a:pt x="176822" y="128180"/>
                </a:moveTo>
                <a:lnTo>
                  <a:pt x="183966" y="273406"/>
                </a:lnTo>
                <a:lnTo>
                  <a:pt x="205397" y="273406"/>
                </a:lnTo>
                <a:lnTo>
                  <a:pt x="212540" y="128180"/>
                </a:lnTo>
                <a:close/>
                <a:moveTo>
                  <a:pt x="194685" y="0"/>
                </a:moveTo>
                <a:lnTo>
                  <a:pt x="389369" y="388302"/>
                </a:lnTo>
                <a:lnTo>
                  <a:pt x="0" y="388302"/>
                </a:lnTo>
                <a:close/>
              </a:path>
            </a:pathLst>
          </a:custGeom>
          <a:solidFill>
            <a:srgbClr val="D7411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81" name="Straight Arrow Connector 480">
            <a:extLst>
              <a:ext uri="{FF2B5EF4-FFF2-40B4-BE49-F238E27FC236}">
                <a16:creationId xmlns:a16="http://schemas.microsoft.com/office/drawing/2014/main" id="{835B2F22-F98C-4054-BBB1-F2C5AFFDB9EB}"/>
              </a:ext>
              <a:ext uri="{C183D7F6-B498-43B3-948B-1728B52AA6E4}">
                <adec:decorative xmlns:adec="http://schemas.microsoft.com/office/drawing/2017/decorative" val="1"/>
              </a:ext>
            </a:extLst>
          </p:cNvPr>
          <p:cNvCxnSpPr>
            <a:cxnSpLocks/>
          </p:cNvCxnSpPr>
          <p:nvPr/>
        </p:nvCxnSpPr>
        <p:spPr>
          <a:xfrm flipH="1" flipV="1">
            <a:off x="6861731" y="3736262"/>
            <a:ext cx="308654" cy="98267"/>
          </a:xfrm>
          <a:prstGeom prst="straightConnector1">
            <a:avLst/>
          </a:prstGeom>
          <a:ln w="28575">
            <a:solidFill>
              <a:srgbClr val="D83B01"/>
            </a:solidFill>
            <a:prstDash val="sysDash"/>
            <a:headEnd type="none" w="med" len="sm"/>
            <a:tailEnd type="arrow" w="med" len="med"/>
          </a:ln>
        </p:spPr>
        <p:style>
          <a:lnRef idx="1">
            <a:schemeClr val="accent1"/>
          </a:lnRef>
          <a:fillRef idx="0">
            <a:schemeClr val="accent1"/>
          </a:fillRef>
          <a:effectRef idx="0">
            <a:schemeClr val="accent1"/>
          </a:effectRef>
          <a:fontRef idx="minor">
            <a:schemeClr val="tx1"/>
          </a:fontRef>
        </p:style>
      </p:cxnSp>
      <p:sp>
        <p:nvSpPr>
          <p:cNvPr id="7" name="L-Shape 6" descr="The key is to reduce the number of entry points an attacker can exploit and defend and monitor the ones they could.">
            <a:extLst>
              <a:ext uri="{FF2B5EF4-FFF2-40B4-BE49-F238E27FC236}">
                <a16:creationId xmlns:a16="http://schemas.microsoft.com/office/drawing/2014/main" id="{14B1EEF4-5087-470B-AB3C-AC2EAF488B41}"/>
              </a:ext>
            </a:extLst>
          </p:cNvPr>
          <p:cNvSpPr/>
          <p:nvPr/>
        </p:nvSpPr>
        <p:spPr>
          <a:xfrm flipH="1" flipV="1">
            <a:off x="3159683" y="1921669"/>
            <a:ext cx="8780983" cy="3357227"/>
          </a:xfrm>
          <a:prstGeom prst="corner">
            <a:avLst>
              <a:gd name="adj1" fmla="val 51882"/>
              <a:gd name="adj2" fmla="val 98937"/>
            </a:avLst>
          </a:prstGeom>
          <a:gradFill flip="none" rotWithShape="1">
            <a:gsLst>
              <a:gs pos="86000">
                <a:srgbClr val="243A5E">
                  <a:alpha val="14000"/>
                </a:srgbClr>
              </a:gs>
              <a:gs pos="87000">
                <a:schemeClr val="tx1">
                  <a:alpha val="0"/>
                </a:schemeClr>
              </a:gs>
            </a:gsLst>
            <a:lin ang="10800000" scaled="1"/>
            <a:tileRect/>
          </a:gradFill>
          <a:ln w="22225">
            <a:gradFill flip="none" rotWithShape="1">
              <a:gsLst>
                <a:gs pos="85000">
                  <a:srgbClr val="243A5E"/>
                </a:gs>
                <a:gs pos="87000">
                  <a:srgbClr val="243A5E">
                    <a:alpha val="0"/>
                  </a:srgbClr>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illegal">
            <a:extLst>
              <a:ext uri="{FF2B5EF4-FFF2-40B4-BE49-F238E27FC236}">
                <a16:creationId xmlns:a16="http://schemas.microsoft.com/office/drawing/2014/main" id="{BDDCA642-B28F-471E-8DB6-7E041E15D511}"/>
              </a:ext>
              <a:ext uri="{C183D7F6-B498-43B3-948B-1728B52AA6E4}">
                <adec:decorative xmlns:adec="http://schemas.microsoft.com/office/drawing/2017/decorative" val="1"/>
              </a:ext>
            </a:extLst>
          </p:cNvPr>
          <p:cNvSpPr>
            <a:spLocks noChangeAspect="1" noEditPoints="1"/>
          </p:cNvSpPr>
          <p:nvPr/>
        </p:nvSpPr>
        <p:spPr bwMode="auto">
          <a:xfrm>
            <a:off x="3641219" y="3539503"/>
            <a:ext cx="240328" cy="240022"/>
          </a:xfrm>
          <a:custGeom>
            <a:avLst/>
            <a:gdLst>
              <a:gd name="T0" fmla="*/ 265 w 265"/>
              <a:gd name="T1" fmla="*/ 133 h 265"/>
              <a:gd name="T2" fmla="*/ 132 w 265"/>
              <a:gd name="T3" fmla="*/ 265 h 265"/>
              <a:gd name="T4" fmla="*/ 0 w 265"/>
              <a:gd name="T5" fmla="*/ 133 h 265"/>
              <a:gd name="T6" fmla="*/ 132 w 265"/>
              <a:gd name="T7" fmla="*/ 0 h 265"/>
              <a:gd name="T8" fmla="*/ 265 w 265"/>
              <a:gd name="T9" fmla="*/ 133 h 265"/>
              <a:gd name="T10" fmla="*/ 226 w 265"/>
              <a:gd name="T11" fmla="*/ 227 h 265"/>
              <a:gd name="T12" fmla="*/ 39 w 265"/>
              <a:gd name="T13" fmla="*/ 39 h 265"/>
            </a:gdLst>
            <a:ahLst/>
            <a:cxnLst>
              <a:cxn ang="0">
                <a:pos x="T0" y="T1"/>
              </a:cxn>
              <a:cxn ang="0">
                <a:pos x="T2" y="T3"/>
              </a:cxn>
              <a:cxn ang="0">
                <a:pos x="T4" y="T5"/>
              </a:cxn>
              <a:cxn ang="0">
                <a:pos x="T6" y="T7"/>
              </a:cxn>
              <a:cxn ang="0">
                <a:pos x="T8" y="T9"/>
              </a:cxn>
              <a:cxn ang="0">
                <a:pos x="T10" y="T11"/>
              </a:cxn>
              <a:cxn ang="0">
                <a:pos x="T12" y="T13"/>
              </a:cxn>
            </a:cxnLst>
            <a:rect l="0" t="0" r="r" b="b"/>
            <a:pathLst>
              <a:path w="265" h="265">
                <a:moveTo>
                  <a:pt x="265" y="133"/>
                </a:moveTo>
                <a:cubicBezTo>
                  <a:pt x="265" y="206"/>
                  <a:pt x="205" y="265"/>
                  <a:pt x="132" y="265"/>
                </a:cubicBezTo>
                <a:cubicBezTo>
                  <a:pt x="59" y="265"/>
                  <a:pt x="0" y="206"/>
                  <a:pt x="0" y="133"/>
                </a:cubicBezTo>
                <a:cubicBezTo>
                  <a:pt x="0" y="60"/>
                  <a:pt x="59" y="0"/>
                  <a:pt x="132" y="0"/>
                </a:cubicBezTo>
                <a:cubicBezTo>
                  <a:pt x="205" y="0"/>
                  <a:pt x="265" y="60"/>
                  <a:pt x="265" y="133"/>
                </a:cubicBezTo>
                <a:close/>
                <a:moveTo>
                  <a:pt x="226" y="227"/>
                </a:moveTo>
                <a:cubicBezTo>
                  <a:pt x="39" y="39"/>
                  <a:pt x="39" y="39"/>
                  <a:pt x="39" y="39"/>
                </a:cubicBezTo>
              </a:path>
            </a:pathLst>
          </a:custGeom>
          <a:solidFill>
            <a:schemeClr val="bg1"/>
          </a:solidFill>
          <a:ln w="31750" cap="sq">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1" name="illegal">
            <a:extLst>
              <a:ext uri="{FF2B5EF4-FFF2-40B4-BE49-F238E27FC236}">
                <a16:creationId xmlns:a16="http://schemas.microsoft.com/office/drawing/2014/main" id="{6FBFF273-7999-49BA-AEAD-ED1304A961B5}"/>
              </a:ext>
              <a:ext uri="{C183D7F6-B498-43B3-948B-1728B52AA6E4}">
                <adec:decorative xmlns:adec="http://schemas.microsoft.com/office/drawing/2017/decorative" val="1"/>
              </a:ext>
            </a:extLst>
          </p:cNvPr>
          <p:cNvSpPr>
            <a:spLocks noChangeAspect="1" noEditPoints="1"/>
          </p:cNvSpPr>
          <p:nvPr/>
        </p:nvSpPr>
        <p:spPr bwMode="auto">
          <a:xfrm>
            <a:off x="6555208" y="3554901"/>
            <a:ext cx="240328" cy="240022"/>
          </a:xfrm>
          <a:custGeom>
            <a:avLst/>
            <a:gdLst>
              <a:gd name="T0" fmla="*/ 265 w 265"/>
              <a:gd name="T1" fmla="*/ 133 h 265"/>
              <a:gd name="T2" fmla="*/ 132 w 265"/>
              <a:gd name="T3" fmla="*/ 265 h 265"/>
              <a:gd name="T4" fmla="*/ 0 w 265"/>
              <a:gd name="T5" fmla="*/ 133 h 265"/>
              <a:gd name="T6" fmla="*/ 132 w 265"/>
              <a:gd name="T7" fmla="*/ 0 h 265"/>
              <a:gd name="T8" fmla="*/ 265 w 265"/>
              <a:gd name="T9" fmla="*/ 133 h 265"/>
              <a:gd name="T10" fmla="*/ 226 w 265"/>
              <a:gd name="T11" fmla="*/ 227 h 265"/>
              <a:gd name="T12" fmla="*/ 39 w 265"/>
              <a:gd name="T13" fmla="*/ 39 h 265"/>
            </a:gdLst>
            <a:ahLst/>
            <a:cxnLst>
              <a:cxn ang="0">
                <a:pos x="T0" y="T1"/>
              </a:cxn>
              <a:cxn ang="0">
                <a:pos x="T2" y="T3"/>
              </a:cxn>
              <a:cxn ang="0">
                <a:pos x="T4" y="T5"/>
              </a:cxn>
              <a:cxn ang="0">
                <a:pos x="T6" y="T7"/>
              </a:cxn>
              <a:cxn ang="0">
                <a:pos x="T8" y="T9"/>
              </a:cxn>
              <a:cxn ang="0">
                <a:pos x="T10" y="T11"/>
              </a:cxn>
              <a:cxn ang="0">
                <a:pos x="T12" y="T13"/>
              </a:cxn>
            </a:cxnLst>
            <a:rect l="0" t="0" r="r" b="b"/>
            <a:pathLst>
              <a:path w="265" h="265">
                <a:moveTo>
                  <a:pt x="265" y="133"/>
                </a:moveTo>
                <a:cubicBezTo>
                  <a:pt x="265" y="206"/>
                  <a:pt x="205" y="265"/>
                  <a:pt x="132" y="265"/>
                </a:cubicBezTo>
                <a:cubicBezTo>
                  <a:pt x="59" y="265"/>
                  <a:pt x="0" y="206"/>
                  <a:pt x="0" y="133"/>
                </a:cubicBezTo>
                <a:cubicBezTo>
                  <a:pt x="0" y="60"/>
                  <a:pt x="59" y="0"/>
                  <a:pt x="132" y="0"/>
                </a:cubicBezTo>
                <a:cubicBezTo>
                  <a:pt x="205" y="0"/>
                  <a:pt x="265" y="60"/>
                  <a:pt x="265" y="133"/>
                </a:cubicBezTo>
                <a:close/>
                <a:moveTo>
                  <a:pt x="226" y="227"/>
                </a:moveTo>
                <a:cubicBezTo>
                  <a:pt x="39" y="39"/>
                  <a:pt x="39" y="39"/>
                  <a:pt x="39" y="39"/>
                </a:cubicBezTo>
              </a:path>
            </a:pathLst>
          </a:custGeom>
          <a:solidFill>
            <a:schemeClr val="bg1"/>
          </a:solidFill>
          <a:ln w="31750" cap="sq">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 name="illegal">
            <a:extLst>
              <a:ext uri="{FF2B5EF4-FFF2-40B4-BE49-F238E27FC236}">
                <a16:creationId xmlns:a16="http://schemas.microsoft.com/office/drawing/2014/main" id="{A470E5B9-A25B-4D71-B000-D040CE096998}"/>
              </a:ext>
              <a:ext uri="{C183D7F6-B498-43B3-948B-1728B52AA6E4}">
                <adec:decorative xmlns:adec="http://schemas.microsoft.com/office/drawing/2017/decorative" val="1"/>
              </a:ext>
            </a:extLst>
          </p:cNvPr>
          <p:cNvSpPr>
            <a:spLocks noChangeAspect="1" noEditPoints="1"/>
          </p:cNvSpPr>
          <p:nvPr/>
        </p:nvSpPr>
        <p:spPr bwMode="auto">
          <a:xfrm>
            <a:off x="8511913" y="5103196"/>
            <a:ext cx="240328" cy="240022"/>
          </a:xfrm>
          <a:custGeom>
            <a:avLst/>
            <a:gdLst>
              <a:gd name="T0" fmla="*/ 265 w 265"/>
              <a:gd name="T1" fmla="*/ 133 h 265"/>
              <a:gd name="T2" fmla="*/ 132 w 265"/>
              <a:gd name="T3" fmla="*/ 265 h 265"/>
              <a:gd name="T4" fmla="*/ 0 w 265"/>
              <a:gd name="T5" fmla="*/ 133 h 265"/>
              <a:gd name="T6" fmla="*/ 132 w 265"/>
              <a:gd name="T7" fmla="*/ 0 h 265"/>
              <a:gd name="T8" fmla="*/ 265 w 265"/>
              <a:gd name="T9" fmla="*/ 133 h 265"/>
              <a:gd name="T10" fmla="*/ 226 w 265"/>
              <a:gd name="T11" fmla="*/ 227 h 265"/>
              <a:gd name="T12" fmla="*/ 39 w 265"/>
              <a:gd name="T13" fmla="*/ 39 h 265"/>
            </a:gdLst>
            <a:ahLst/>
            <a:cxnLst>
              <a:cxn ang="0">
                <a:pos x="T0" y="T1"/>
              </a:cxn>
              <a:cxn ang="0">
                <a:pos x="T2" y="T3"/>
              </a:cxn>
              <a:cxn ang="0">
                <a:pos x="T4" y="T5"/>
              </a:cxn>
              <a:cxn ang="0">
                <a:pos x="T6" y="T7"/>
              </a:cxn>
              <a:cxn ang="0">
                <a:pos x="T8" y="T9"/>
              </a:cxn>
              <a:cxn ang="0">
                <a:pos x="T10" y="T11"/>
              </a:cxn>
              <a:cxn ang="0">
                <a:pos x="T12" y="T13"/>
              </a:cxn>
            </a:cxnLst>
            <a:rect l="0" t="0" r="r" b="b"/>
            <a:pathLst>
              <a:path w="265" h="265">
                <a:moveTo>
                  <a:pt x="265" y="133"/>
                </a:moveTo>
                <a:cubicBezTo>
                  <a:pt x="265" y="206"/>
                  <a:pt x="205" y="265"/>
                  <a:pt x="132" y="265"/>
                </a:cubicBezTo>
                <a:cubicBezTo>
                  <a:pt x="59" y="265"/>
                  <a:pt x="0" y="206"/>
                  <a:pt x="0" y="133"/>
                </a:cubicBezTo>
                <a:cubicBezTo>
                  <a:pt x="0" y="60"/>
                  <a:pt x="59" y="0"/>
                  <a:pt x="132" y="0"/>
                </a:cubicBezTo>
                <a:cubicBezTo>
                  <a:pt x="205" y="0"/>
                  <a:pt x="265" y="60"/>
                  <a:pt x="265" y="133"/>
                </a:cubicBezTo>
                <a:close/>
                <a:moveTo>
                  <a:pt x="226" y="227"/>
                </a:moveTo>
                <a:cubicBezTo>
                  <a:pt x="39" y="39"/>
                  <a:pt x="39" y="39"/>
                  <a:pt x="39" y="39"/>
                </a:cubicBezTo>
              </a:path>
            </a:pathLst>
          </a:custGeom>
          <a:solidFill>
            <a:schemeClr val="bg1"/>
          </a:solidFill>
          <a:ln w="31750" cap="sq">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86" name="Freeform: Shape 485">
            <a:extLst>
              <a:ext uri="{FF2B5EF4-FFF2-40B4-BE49-F238E27FC236}">
                <a16:creationId xmlns:a16="http://schemas.microsoft.com/office/drawing/2014/main" id="{AF50C8D6-881A-4F07-808C-AAA225FEF48D}"/>
              </a:ext>
              <a:ext uri="{C183D7F6-B498-43B3-948B-1728B52AA6E4}">
                <adec:decorative xmlns:adec="http://schemas.microsoft.com/office/drawing/2017/decorative" val="1"/>
              </a:ext>
            </a:extLst>
          </p:cNvPr>
          <p:cNvSpPr/>
          <p:nvPr/>
        </p:nvSpPr>
        <p:spPr bwMode="auto">
          <a:xfrm flipH="1">
            <a:off x="7760726" y="5243446"/>
            <a:ext cx="373390" cy="320049"/>
          </a:xfrm>
          <a:custGeom>
            <a:avLst/>
            <a:gdLst>
              <a:gd name="connsiteX0" fmla="*/ 194687 w 389369"/>
              <a:gd name="connsiteY0" fmla="*/ 311743 h 388302"/>
              <a:gd name="connsiteX1" fmla="*/ 176828 w 389369"/>
              <a:gd name="connsiteY1" fmla="*/ 330031 h 388302"/>
              <a:gd name="connsiteX2" fmla="*/ 194687 w 389369"/>
              <a:gd name="connsiteY2" fmla="*/ 348319 h 388302"/>
              <a:gd name="connsiteX3" fmla="*/ 212546 w 389369"/>
              <a:gd name="connsiteY3" fmla="*/ 330031 h 388302"/>
              <a:gd name="connsiteX4" fmla="*/ 194687 w 389369"/>
              <a:gd name="connsiteY4" fmla="*/ 311743 h 388302"/>
              <a:gd name="connsiteX5" fmla="*/ 176822 w 389369"/>
              <a:gd name="connsiteY5" fmla="*/ 128180 h 388302"/>
              <a:gd name="connsiteX6" fmla="*/ 183966 w 389369"/>
              <a:gd name="connsiteY6" fmla="*/ 273406 h 388302"/>
              <a:gd name="connsiteX7" fmla="*/ 205397 w 389369"/>
              <a:gd name="connsiteY7" fmla="*/ 273406 h 388302"/>
              <a:gd name="connsiteX8" fmla="*/ 212540 w 389369"/>
              <a:gd name="connsiteY8" fmla="*/ 128180 h 388302"/>
              <a:gd name="connsiteX9" fmla="*/ 194685 w 389369"/>
              <a:gd name="connsiteY9" fmla="*/ 0 h 388302"/>
              <a:gd name="connsiteX10" fmla="*/ 389369 w 389369"/>
              <a:gd name="connsiteY10" fmla="*/ 388302 h 388302"/>
              <a:gd name="connsiteX11" fmla="*/ 0 w 389369"/>
              <a:gd name="connsiteY11" fmla="*/ 388302 h 38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369" h="388302">
                <a:moveTo>
                  <a:pt x="194687" y="311743"/>
                </a:moveTo>
                <a:cubicBezTo>
                  <a:pt x="184824" y="311743"/>
                  <a:pt x="176828" y="319931"/>
                  <a:pt x="176828" y="330031"/>
                </a:cubicBezTo>
                <a:cubicBezTo>
                  <a:pt x="176828" y="340131"/>
                  <a:pt x="184824" y="348319"/>
                  <a:pt x="194687" y="348319"/>
                </a:cubicBezTo>
                <a:cubicBezTo>
                  <a:pt x="204550" y="348319"/>
                  <a:pt x="212546" y="340131"/>
                  <a:pt x="212546" y="330031"/>
                </a:cubicBezTo>
                <a:cubicBezTo>
                  <a:pt x="212546" y="319931"/>
                  <a:pt x="204550" y="311743"/>
                  <a:pt x="194687" y="311743"/>
                </a:cubicBezTo>
                <a:close/>
                <a:moveTo>
                  <a:pt x="176822" y="128180"/>
                </a:moveTo>
                <a:lnTo>
                  <a:pt x="183966" y="273406"/>
                </a:lnTo>
                <a:lnTo>
                  <a:pt x="205397" y="273406"/>
                </a:lnTo>
                <a:lnTo>
                  <a:pt x="212540" y="128180"/>
                </a:lnTo>
                <a:close/>
                <a:moveTo>
                  <a:pt x="194685" y="0"/>
                </a:moveTo>
                <a:lnTo>
                  <a:pt x="389369" y="388302"/>
                </a:lnTo>
                <a:lnTo>
                  <a:pt x="0" y="388302"/>
                </a:lnTo>
                <a:close/>
              </a:path>
            </a:pathLst>
          </a:custGeom>
          <a:solidFill>
            <a:srgbClr val="D7411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87" name="Straight Arrow Connector 486">
            <a:extLst>
              <a:ext uri="{FF2B5EF4-FFF2-40B4-BE49-F238E27FC236}">
                <a16:creationId xmlns:a16="http://schemas.microsoft.com/office/drawing/2014/main" id="{50854E2B-45BC-418D-B45A-4138F3CFBCCF}"/>
              </a:ext>
              <a:ext uri="{C183D7F6-B498-43B3-948B-1728B52AA6E4}">
                <adec:decorative xmlns:adec="http://schemas.microsoft.com/office/drawing/2017/decorative" val="1"/>
              </a:ext>
            </a:extLst>
          </p:cNvPr>
          <p:cNvCxnSpPr>
            <a:cxnSpLocks/>
          </p:cNvCxnSpPr>
          <p:nvPr/>
        </p:nvCxnSpPr>
        <p:spPr>
          <a:xfrm flipV="1">
            <a:off x="8063023" y="5266043"/>
            <a:ext cx="445026" cy="115770"/>
          </a:xfrm>
          <a:prstGeom prst="straightConnector1">
            <a:avLst/>
          </a:prstGeom>
          <a:ln w="28575">
            <a:solidFill>
              <a:srgbClr val="D83B01"/>
            </a:solidFill>
            <a:prstDash val="sysDash"/>
            <a:headEnd type="none" w="med" len="sm"/>
            <a:tailEnd type="arrow" w="med" len="med"/>
          </a:ln>
        </p:spPr>
        <p:style>
          <a:lnRef idx="1">
            <a:schemeClr val="accent1"/>
          </a:lnRef>
          <a:fillRef idx="0">
            <a:schemeClr val="accent1"/>
          </a:fillRef>
          <a:effectRef idx="0">
            <a:schemeClr val="accent1"/>
          </a:effectRef>
          <a:fontRef idx="minor">
            <a:schemeClr val="tx1"/>
          </a:fontRef>
        </p:style>
      </p:cxnSp>
      <p:cxnSp>
        <p:nvCxnSpPr>
          <p:cNvPr id="150" name="Straight Arrow Connector 149">
            <a:extLst>
              <a:ext uri="{FF2B5EF4-FFF2-40B4-BE49-F238E27FC236}">
                <a16:creationId xmlns:a16="http://schemas.microsoft.com/office/drawing/2014/main" id="{40F614DA-A8FB-4EEC-96BF-273C99AF0B3F}"/>
              </a:ext>
              <a:ext uri="{C183D7F6-B498-43B3-948B-1728B52AA6E4}">
                <adec:decorative xmlns:adec="http://schemas.microsoft.com/office/drawing/2017/decorative" val="1"/>
              </a:ext>
            </a:extLst>
          </p:cNvPr>
          <p:cNvCxnSpPr>
            <a:cxnSpLocks/>
          </p:cNvCxnSpPr>
          <p:nvPr/>
        </p:nvCxnSpPr>
        <p:spPr>
          <a:xfrm>
            <a:off x="3148623" y="6020345"/>
            <a:ext cx="8686323" cy="0"/>
          </a:xfrm>
          <a:prstGeom prst="straightConnector1">
            <a:avLst/>
          </a:prstGeom>
          <a:ln w="4445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8A848D66-C4F5-4275-8DD0-F16FB82F70CF}"/>
              </a:ext>
            </a:extLst>
          </p:cNvPr>
          <p:cNvSpPr txBox="1"/>
          <p:nvPr/>
        </p:nvSpPr>
        <p:spPr>
          <a:xfrm>
            <a:off x="5630423" y="5727799"/>
            <a:ext cx="3722722" cy="626325"/>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90000"/>
              </a:lnSpc>
              <a:spcBef>
                <a:spcPts val="0"/>
              </a:spcBef>
              <a:spcAft>
                <a:spcPts val="300"/>
              </a:spcAft>
              <a:buClrTx/>
              <a:buSzTx/>
              <a:buFontTx/>
              <a:buNone/>
              <a:tabLst/>
              <a:defRPr/>
            </a:pPr>
            <a:r>
              <a:rPr kumimoji="0" lang="en-US" sz="1800" b="1" i="0" u="none" strike="noStrike" kern="1200" cap="none" spc="0" normalizeH="0" baseline="0" noProof="0">
                <a:ln>
                  <a:noFill/>
                </a:ln>
                <a:gradFill>
                  <a:gsLst>
                    <a:gs pos="24000">
                      <a:srgbClr val="000000"/>
                    </a:gs>
                    <a:gs pos="0">
                      <a:srgbClr val="000000"/>
                    </a:gs>
                  </a:gsLst>
                  <a:lin ang="0" scaled="1"/>
                </a:gradFill>
                <a:effectLst/>
                <a:uLnTx/>
                <a:uFillTx/>
                <a:latin typeface="Segoe UI" panose="020B0502040204020203" pitchFamily="34" charset="0"/>
                <a:ea typeface="+mn-ea"/>
                <a:cs typeface="Segoe UI" panose="020B0502040204020203" pitchFamily="34" charset="0"/>
              </a:rPr>
              <a:t>Complete End-to-end approach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gradFill>
                  <a:gsLst>
                    <a:gs pos="24000">
                      <a:srgbClr val="000000"/>
                    </a:gs>
                    <a:gs pos="0">
                      <a:srgbClr val="000000"/>
                    </a:gs>
                  </a:gsLst>
                  <a:lin ang="0" scaled="1"/>
                </a:gradFill>
                <a:effectLst/>
                <a:uLnTx/>
                <a:uFillTx/>
                <a:latin typeface="Segoe UI" panose="020B0502040204020203" pitchFamily="34" charset="0"/>
                <a:ea typeface="+mn-ea"/>
                <a:cs typeface="Segoe UI" panose="020B0502040204020203" pitchFamily="34" charset="0"/>
              </a:rPr>
              <a:t>Required for meaningful security</a:t>
            </a:r>
          </a:p>
        </p:txBody>
      </p:sp>
      <p:sp>
        <p:nvSpPr>
          <p:cNvPr id="155" name="!!End-to-End">
            <a:extLst>
              <a:ext uri="{FF2B5EF4-FFF2-40B4-BE49-F238E27FC236}">
                <a16:creationId xmlns:a16="http://schemas.microsoft.com/office/drawing/2014/main" id="{82521615-1089-4EB4-9981-CF695EB7E495}"/>
              </a:ext>
            </a:extLst>
          </p:cNvPr>
          <p:cNvSpPr txBox="1"/>
          <p:nvPr/>
        </p:nvSpPr>
        <p:spPr>
          <a:xfrm>
            <a:off x="6809653" y="5700670"/>
            <a:ext cx="149226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gradFill>
                  <a:gsLst>
                    <a:gs pos="24000">
                      <a:srgbClr val="000000"/>
                    </a:gs>
                    <a:gs pos="0">
                      <a:srgbClr val="000000"/>
                    </a:gs>
                  </a:gsLst>
                  <a:lin ang="0" scaled="1"/>
                </a:gradFill>
                <a:effectLst/>
                <a:uLnTx/>
                <a:uFillTx/>
                <a:latin typeface="Segoe UI" panose="020B0502040204020203" pitchFamily="34" charset="0"/>
                <a:ea typeface="+mn-ea"/>
                <a:cs typeface="Segoe UI" panose="020B0502040204020203" pitchFamily="34" charset="0"/>
              </a:rPr>
              <a:t>End-to-end </a:t>
            </a: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 name="Speech Bubble: Rectangle 155">
            <a:extLst>
              <a:ext uri="{FF2B5EF4-FFF2-40B4-BE49-F238E27FC236}">
                <a16:creationId xmlns:a16="http://schemas.microsoft.com/office/drawing/2014/main" id="{EE7C4C18-21ED-4400-BB9A-DB8D4E06E907}"/>
              </a:ext>
            </a:extLst>
          </p:cNvPr>
          <p:cNvSpPr/>
          <p:nvPr/>
        </p:nvSpPr>
        <p:spPr>
          <a:xfrm>
            <a:off x="9429750" y="1067102"/>
            <a:ext cx="2418779" cy="689101"/>
          </a:xfrm>
          <a:prstGeom prst="wedgeRectCallout">
            <a:avLst>
              <a:gd name="adj1" fmla="val 23641"/>
              <a:gd name="adj2" fmla="val 80273"/>
            </a:avLst>
          </a:prstGeom>
          <a:solidFill>
            <a:srgbClr val="ECECEC"/>
          </a:solidFill>
          <a:ln>
            <a:solidFill>
              <a:schemeClr val="bg1">
                <a:lumMod val="75000"/>
              </a:schemeClr>
            </a:solidFill>
            <a:headEnd type="none" w="med" len="med"/>
            <a:tailEnd type="none" w="med" len="med"/>
          </a:ln>
          <a:effectLst>
            <a:outerShdw blurRad="254000" dist="38100" dir="2700000" algn="tl"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91440" bIns="0" numCol="1" spcCol="0" rtlCol="0" fromWordArt="0" anchor="ctr"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ts val="300"/>
              </a:spcAft>
              <a:buClrTx/>
              <a:buSzTx/>
              <a:buFontTx/>
              <a:buNone/>
              <a:tabLst/>
              <a:defRPr/>
            </a:pPr>
            <a:r>
              <a:rPr kumimoji="0" lang="en-US" sz="1200" b="1" i="0" u="none" strike="noStrike" kern="1200" cap="none" spc="0" normalizeH="0" baseline="0" noProof="0">
                <a:ln>
                  <a:noFill/>
                </a:ln>
                <a:solidFill>
                  <a:srgbClr val="515151"/>
                </a:solidFill>
                <a:effectLst/>
                <a:uLnTx/>
                <a:uFillTx/>
                <a:latin typeface="Segoe UI"/>
                <a:ea typeface="+mn-ea"/>
                <a:cs typeface="Segoe UI" pitchFamily="34" charset="0"/>
              </a:rPr>
              <a:t>Asset Protection also required</a:t>
            </a:r>
            <a:br>
              <a:rPr kumimoji="0" lang="en-US" sz="1200" b="1" i="0" u="none" strike="noStrike" kern="1200" cap="none" spc="0" normalizeH="0" baseline="0" noProof="0">
                <a:ln>
                  <a:noFill/>
                </a:ln>
                <a:solidFill>
                  <a:srgbClr val="515151"/>
                </a:solidFill>
                <a:effectLst/>
                <a:uLnTx/>
                <a:uFillTx/>
                <a:latin typeface="Segoe UI"/>
                <a:ea typeface="Segoe UI" pitchFamily="34" charset="0"/>
                <a:cs typeface="Segoe UI" pitchFamily="34" charset="0"/>
              </a:rPr>
            </a:br>
            <a:r>
              <a:rPr kumimoji="0" lang="en-US" sz="1200" b="0" i="1" u="none" strike="noStrike" kern="1200" cap="none" spc="0" normalizeH="0" baseline="0" noProof="0">
                <a:ln>
                  <a:noFill/>
                </a:ln>
                <a:solidFill>
                  <a:srgbClr val="515151"/>
                </a:solidFill>
                <a:effectLst/>
                <a:uLnTx/>
                <a:uFillTx/>
                <a:latin typeface="Segoe UI"/>
                <a:ea typeface="Segoe UI" pitchFamily="34" charset="0"/>
                <a:cs typeface="Segoe UI" pitchFamily="34" charset="0"/>
              </a:rPr>
              <a:t>Security updates, DevSecOps, data at rest / in transit, etc. </a:t>
            </a:r>
          </a:p>
        </p:txBody>
      </p:sp>
    </p:spTree>
    <p:extLst>
      <p:ext uri="{BB962C8B-B14F-4D97-AF65-F5344CB8AC3E}">
        <p14:creationId xmlns:p14="http://schemas.microsoft.com/office/powerpoint/2010/main" val="2695771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6" presetClass="entr" presetSubtype="32" fill="hold" grpId="0" nodeType="withEffect">
                                  <p:stCondLst>
                                    <p:cond delay="250"/>
                                  </p:stCondLst>
                                  <p:childTnLst>
                                    <p:set>
                                      <p:cBhvr>
                                        <p:cTn id="9" dur="1" fill="hold">
                                          <p:stCondLst>
                                            <p:cond delay="0"/>
                                          </p:stCondLst>
                                        </p:cTn>
                                        <p:tgtEl>
                                          <p:spTgt spid="8"/>
                                        </p:tgtEl>
                                        <p:attrNameLst>
                                          <p:attrName>style.visibility</p:attrName>
                                        </p:attrNameLst>
                                      </p:cBhvr>
                                      <p:to>
                                        <p:strVal val="visible"/>
                                      </p:to>
                                    </p:set>
                                    <p:animEffect transition="in" filter="circle(out)">
                                      <p:cBhvr>
                                        <p:cTn id="10" dur="500"/>
                                        <p:tgtEl>
                                          <p:spTgt spid="8"/>
                                        </p:tgtEl>
                                      </p:cBhvr>
                                    </p:animEffect>
                                  </p:childTnLst>
                                </p:cTn>
                              </p:par>
                              <p:par>
                                <p:cTn id="11" presetID="6" presetClass="entr" presetSubtype="32" fill="hold" grpId="0" nodeType="withEffect">
                                  <p:stCondLst>
                                    <p:cond delay="250"/>
                                  </p:stCondLst>
                                  <p:childTnLst>
                                    <p:set>
                                      <p:cBhvr>
                                        <p:cTn id="12" dur="1" fill="hold">
                                          <p:stCondLst>
                                            <p:cond delay="0"/>
                                          </p:stCondLst>
                                        </p:cTn>
                                        <p:tgtEl>
                                          <p:spTgt spid="11"/>
                                        </p:tgtEl>
                                        <p:attrNameLst>
                                          <p:attrName>style.visibility</p:attrName>
                                        </p:attrNameLst>
                                      </p:cBhvr>
                                      <p:to>
                                        <p:strVal val="visible"/>
                                      </p:to>
                                    </p:set>
                                    <p:animEffect transition="in" filter="circle(out)">
                                      <p:cBhvr>
                                        <p:cTn id="13" dur="500"/>
                                        <p:tgtEl>
                                          <p:spTgt spid="11"/>
                                        </p:tgtEl>
                                      </p:cBhvr>
                                    </p:animEffect>
                                  </p:childTnLst>
                                </p:cTn>
                              </p:par>
                              <p:par>
                                <p:cTn id="14" presetID="6" presetClass="entr" presetSubtype="32" fill="hold" grpId="0" nodeType="withEffect">
                                  <p:stCondLst>
                                    <p:cond delay="250"/>
                                  </p:stCondLst>
                                  <p:childTnLst>
                                    <p:set>
                                      <p:cBhvr>
                                        <p:cTn id="15" dur="1" fill="hold">
                                          <p:stCondLst>
                                            <p:cond delay="0"/>
                                          </p:stCondLst>
                                        </p:cTn>
                                        <p:tgtEl>
                                          <p:spTgt spid="27"/>
                                        </p:tgtEl>
                                        <p:attrNameLst>
                                          <p:attrName>style.visibility</p:attrName>
                                        </p:attrNameLst>
                                      </p:cBhvr>
                                      <p:to>
                                        <p:strVal val="visible"/>
                                      </p:to>
                                    </p:set>
                                    <p:animEffect transition="in" filter="circle(out)">
                                      <p:cBhvr>
                                        <p:cTn id="16" dur="500"/>
                                        <p:tgtEl>
                                          <p:spTgt spid="27"/>
                                        </p:tgtEl>
                                      </p:cBhvr>
                                    </p:animEffect>
                                  </p:childTnLst>
                                </p:cTn>
                              </p:par>
                              <p:par>
                                <p:cTn id="17" presetID="22" presetClass="entr" presetSubtype="8" fill="hold" nodeType="withEffect">
                                  <p:stCondLst>
                                    <p:cond delay="250"/>
                                  </p:stCondLst>
                                  <p:childTnLst>
                                    <p:set>
                                      <p:cBhvr>
                                        <p:cTn id="18" dur="1" fill="hold">
                                          <p:stCondLst>
                                            <p:cond delay="0"/>
                                          </p:stCondLst>
                                        </p:cTn>
                                        <p:tgtEl>
                                          <p:spTgt spid="479"/>
                                        </p:tgtEl>
                                        <p:attrNameLst>
                                          <p:attrName>style.visibility</p:attrName>
                                        </p:attrNameLst>
                                      </p:cBhvr>
                                      <p:to>
                                        <p:strVal val="visible"/>
                                      </p:to>
                                    </p:set>
                                    <p:animEffect transition="in" filter="wipe(left)">
                                      <p:cBhvr>
                                        <p:cTn id="19" dur="500"/>
                                        <p:tgtEl>
                                          <p:spTgt spid="479"/>
                                        </p:tgtEl>
                                      </p:cBhvr>
                                    </p:animEffect>
                                  </p:childTnLst>
                                </p:cTn>
                              </p:par>
                              <p:par>
                                <p:cTn id="20" presetID="22" presetClass="entr" presetSubtype="2" fill="hold" nodeType="withEffect">
                                  <p:stCondLst>
                                    <p:cond delay="250"/>
                                  </p:stCondLst>
                                  <p:childTnLst>
                                    <p:set>
                                      <p:cBhvr>
                                        <p:cTn id="21" dur="1" fill="hold">
                                          <p:stCondLst>
                                            <p:cond delay="0"/>
                                          </p:stCondLst>
                                        </p:cTn>
                                        <p:tgtEl>
                                          <p:spTgt spid="481"/>
                                        </p:tgtEl>
                                        <p:attrNameLst>
                                          <p:attrName>style.visibility</p:attrName>
                                        </p:attrNameLst>
                                      </p:cBhvr>
                                      <p:to>
                                        <p:strVal val="visible"/>
                                      </p:to>
                                    </p:set>
                                    <p:animEffect transition="in" filter="wipe(right)">
                                      <p:cBhvr>
                                        <p:cTn id="22" dur="500"/>
                                        <p:tgtEl>
                                          <p:spTgt spid="481"/>
                                        </p:tgtEl>
                                      </p:cBhvr>
                                    </p:animEffect>
                                  </p:childTnLst>
                                </p:cTn>
                              </p:par>
                              <p:par>
                                <p:cTn id="23" presetID="22" presetClass="entr" presetSubtype="8" fill="hold" nodeType="withEffect">
                                  <p:stCondLst>
                                    <p:cond delay="250"/>
                                  </p:stCondLst>
                                  <p:childTnLst>
                                    <p:set>
                                      <p:cBhvr>
                                        <p:cTn id="24" dur="1" fill="hold">
                                          <p:stCondLst>
                                            <p:cond delay="0"/>
                                          </p:stCondLst>
                                        </p:cTn>
                                        <p:tgtEl>
                                          <p:spTgt spid="487"/>
                                        </p:tgtEl>
                                        <p:attrNameLst>
                                          <p:attrName>style.visibility</p:attrName>
                                        </p:attrNameLst>
                                      </p:cBhvr>
                                      <p:to>
                                        <p:strVal val="visible"/>
                                      </p:to>
                                    </p:set>
                                    <p:animEffect transition="in" filter="wipe(left)">
                                      <p:cBhvr>
                                        <p:cTn id="25" dur="500"/>
                                        <p:tgtEl>
                                          <p:spTgt spid="487"/>
                                        </p:tgtEl>
                                      </p:cBhvr>
                                    </p:animEffect>
                                  </p:childTnLst>
                                </p:cTn>
                              </p:par>
                              <p:par>
                                <p:cTn id="26" presetID="10" presetClass="entr" presetSubtype="0" fill="hold" grpId="0" nodeType="withEffect">
                                  <p:stCondLst>
                                    <p:cond delay="250"/>
                                  </p:stCondLst>
                                  <p:childTnLst>
                                    <p:set>
                                      <p:cBhvr>
                                        <p:cTn id="27" dur="1" fill="hold">
                                          <p:stCondLst>
                                            <p:cond delay="0"/>
                                          </p:stCondLst>
                                        </p:cTn>
                                        <p:tgtEl>
                                          <p:spTgt spid="486"/>
                                        </p:tgtEl>
                                        <p:attrNameLst>
                                          <p:attrName>style.visibility</p:attrName>
                                        </p:attrNameLst>
                                      </p:cBhvr>
                                      <p:to>
                                        <p:strVal val="visible"/>
                                      </p:to>
                                    </p:set>
                                    <p:animEffect transition="in" filter="fade">
                                      <p:cBhvr>
                                        <p:cTn id="28" dur="500"/>
                                        <p:tgtEl>
                                          <p:spTgt spid="486"/>
                                        </p:tgtEl>
                                      </p:cBhvr>
                                    </p:animEffect>
                                  </p:childTnLst>
                                </p:cTn>
                              </p:par>
                              <p:par>
                                <p:cTn id="29" presetID="10" presetClass="entr" presetSubtype="0" fill="hold" grpId="0" nodeType="withEffect">
                                  <p:stCondLst>
                                    <p:cond delay="250"/>
                                  </p:stCondLst>
                                  <p:childTnLst>
                                    <p:set>
                                      <p:cBhvr>
                                        <p:cTn id="30" dur="1" fill="hold">
                                          <p:stCondLst>
                                            <p:cond delay="0"/>
                                          </p:stCondLst>
                                        </p:cTn>
                                        <p:tgtEl>
                                          <p:spTgt spid="480"/>
                                        </p:tgtEl>
                                        <p:attrNameLst>
                                          <p:attrName>style.visibility</p:attrName>
                                        </p:attrNameLst>
                                      </p:cBhvr>
                                      <p:to>
                                        <p:strVal val="visible"/>
                                      </p:to>
                                    </p:set>
                                    <p:animEffect transition="in" filter="fade">
                                      <p:cBhvr>
                                        <p:cTn id="31" dur="500"/>
                                        <p:tgtEl>
                                          <p:spTgt spid="480"/>
                                        </p:tgtEl>
                                      </p:cBhvr>
                                    </p:animEffect>
                                  </p:childTnLst>
                                </p:cTn>
                              </p:par>
                              <p:par>
                                <p:cTn id="32" presetID="10" presetClass="entr" presetSubtype="0" fill="hold" grpId="0" nodeType="withEffect">
                                  <p:stCondLst>
                                    <p:cond delay="250"/>
                                  </p:stCondLst>
                                  <p:childTnLst>
                                    <p:set>
                                      <p:cBhvr>
                                        <p:cTn id="33" dur="1" fill="hold">
                                          <p:stCondLst>
                                            <p:cond delay="0"/>
                                          </p:stCondLst>
                                        </p:cTn>
                                        <p:tgtEl>
                                          <p:spTgt spid="478"/>
                                        </p:tgtEl>
                                        <p:attrNameLst>
                                          <p:attrName>style.visibility</p:attrName>
                                        </p:attrNameLst>
                                      </p:cBhvr>
                                      <p:to>
                                        <p:strVal val="visible"/>
                                      </p:to>
                                    </p:set>
                                    <p:animEffect transition="in" filter="fade">
                                      <p:cBhvr>
                                        <p:cTn id="34" dur="500"/>
                                        <p:tgtEl>
                                          <p:spTgt spid="478"/>
                                        </p:tgtEl>
                                      </p:cBhvr>
                                    </p:animEffect>
                                  </p:childTnLst>
                                </p:cTn>
                              </p:par>
                            </p:childTnLst>
                          </p:cTn>
                        </p:par>
                        <p:par>
                          <p:cTn id="35" fill="hold">
                            <p:stCondLst>
                              <p:cond delay="750"/>
                            </p:stCondLst>
                            <p:childTnLst>
                              <p:par>
                                <p:cTn id="36" presetID="16" presetClass="entr" presetSubtype="37" fill="hold" nodeType="afterEffect">
                                  <p:stCondLst>
                                    <p:cond delay="0"/>
                                  </p:stCondLst>
                                  <p:childTnLst>
                                    <p:set>
                                      <p:cBhvr>
                                        <p:cTn id="37" dur="1" fill="hold">
                                          <p:stCondLst>
                                            <p:cond delay="0"/>
                                          </p:stCondLst>
                                        </p:cTn>
                                        <p:tgtEl>
                                          <p:spTgt spid="150"/>
                                        </p:tgtEl>
                                        <p:attrNameLst>
                                          <p:attrName>style.visibility</p:attrName>
                                        </p:attrNameLst>
                                      </p:cBhvr>
                                      <p:to>
                                        <p:strVal val="visible"/>
                                      </p:to>
                                    </p:set>
                                    <p:animEffect transition="in" filter="barn(outVertical)">
                                      <p:cBhvr>
                                        <p:cTn id="38" dur="500"/>
                                        <p:tgtEl>
                                          <p:spTgt spid="15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1"/>
                                        </p:tgtEl>
                                        <p:attrNameLst>
                                          <p:attrName>style.visibility</p:attrName>
                                        </p:attrNameLst>
                                      </p:cBhvr>
                                      <p:to>
                                        <p:strVal val="visible"/>
                                      </p:to>
                                    </p:set>
                                    <p:animEffect transition="in" filter="fade">
                                      <p:cBhvr>
                                        <p:cTn id="41" dur="500"/>
                                        <p:tgtEl>
                                          <p:spTgt spid="15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55"/>
                                        </p:tgtEl>
                                        <p:attrNameLst>
                                          <p:attrName>style.visibility</p:attrName>
                                        </p:attrNameLst>
                                      </p:cBhvr>
                                      <p:to>
                                        <p:strVal val="visible"/>
                                      </p:to>
                                    </p:set>
                                    <p:animEffect transition="in" filter="fade">
                                      <p:cBhvr>
                                        <p:cTn id="46" dur="500"/>
                                        <p:tgtEl>
                                          <p:spTgt spid="155"/>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156"/>
                                        </p:tgtEl>
                                        <p:attrNameLst>
                                          <p:attrName>style.visibility</p:attrName>
                                        </p:attrNameLst>
                                      </p:cBhvr>
                                      <p:to>
                                        <p:strVal val="visible"/>
                                      </p:to>
                                    </p:set>
                                    <p:animEffect transition="in" filter="fade">
                                      <p:cBhvr>
                                        <p:cTn id="50"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8" grpId="0" animBg="1"/>
      <p:bldP spid="480" grpId="0" animBg="1"/>
      <p:bldP spid="7" grpId="0" animBg="1"/>
      <p:bldP spid="8" grpId="0" animBg="1"/>
      <p:bldP spid="11" grpId="0" animBg="1"/>
      <p:bldP spid="27" grpId="0" animBg="1"/>
      <p:bldP spid="486" grpId="0" animBg="1"/>
      <p:bldP spid="151" grpId="0" animBg="1"/>
      <p:bldP spid="155" grpId="0"/>
      <p:bldP spid="15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 name="Group 132">
            <a:extLst>
              <a:ext uri="{FF2B5EF4-FFF2-40B4-BE49-F238E27FC236}">
                <a16:creationId xmlns:a16="http://schemas.microsoft.com/office/drawing/2014/main" id="{64B78A7E-1378-4181-A3F1-CCAE357E81B1}"/>
              </a:ext>
            </a:extLst>
          </p:cNvPr>
          <p:cNvGrpSpPr/>
          <p:nvPr/>
        </p:nvGrpSpPr>
        <p:grpSpPr>
          <a:xfrm>
            <a:off x="727472" y="5894816"/>
            <a:ext cx="10703689" cy="308609"/>
            <a:chOff x="719138" y="6384412"/>
            <a:chExt cx="10712023" cy="233362"/>
          </a:xfrm>
        </p:grpSpPr>
        <p:cxnSp>
          <p:nvCxnSpPr>
            <p:cNvPr id="624" name="Straight Connector 623">
              <a:extLst>
                <a:ext uri="{FF2B5EF4-FFF2-40B4-BE49-F238E27FC236}">
                  <a16:creationId xmlns:a16="http://schemas.microsoft.com/office/drawing/2014/main" id="{3ECA87C9-4561-40DB-9B97-559DC258B259}"/>
                </a:ext>
              </a:extLst>
            </p:cNvPr>
            <p:cNvCxnSpPr>
              <a:cxnSpLocks/>
            </p:cNvCxnSpPr>
            <p:nvPr/>
          </p:nvCxnSpPr>
          <p:spPr>
            <a:xfrm>
              <a:off x="719138" y="6616670"/>
              <a:ext cx="10712023" cy="0"/>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B3AF94A8-9741-46F7-8826-11FE68AFA054}"/>
                </a:ext>
              </a:extLst>
            </p:cNvPr>
            <p:cNvCxnSpPr>
              <a:cxnSpLocks/>
            </p:cNvCxnSpPr>
            <p:nvPr/>
          </p:nvCxnSpPr>
          <p:spPr>
            <a:xfrm flipV="1">
              <a:off x="3260370"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28" name="Straight Connector 627">
              <a:extLst>
                <a:ext uri="{FF2B5EF4-FFF2-40B4-BE49-F238E27FC236}">
                  <a16:creationId xmlns:a16="http://schemas.microsoft.com/office/drawing/2014/main" id="{7F0A50A7-8C1E-4E02-874A-7319377E1161}"/>
                </a:ext>
              </a:extLst>
            </p:cNvPr>
            <p:cNvCxnSpPr>
              <a:cxnSpLocks/>
            </p:cNvCxnSpPr>
            <p:nvPr/>
          </p:nvCxnSpPr>
          <p:spPr>
            <a:xfrm flipV="1">
              <a:off x="9871557"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29" name="Straight Connector 628">
              <a:extLst>
                <a:ext uri="{FF2B5EF4-FFF2-40B4-BE49-F238E27FC236}">
                  <a16:creationId xmlns:a16="http://schemas.microsoft.com/office/drawing/2014/main" id="{50B074C1-3DEE-4C77-B32E-5D7A43A13541}"/>
                </a:ext>
              </a:extLst>
            </p:cNvPr>
            <p:cNvCxnSpPr>
              <a:cxnSpLocks/>
            </p:cNvCxnSpPr>
            <p:nvPr/>
          </p:nvCxnSpPr>
          <p:spPr>
            <a:xfrm flipV="1">
              <a:off x="8631708"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30" name="Straight Connector 629">
              <a:extLst>
                <a:ext uri="{FF2B5EF4-FFF2-40B4-BE49-F238E27FC236}">
                  <a16:creationId xmlns:a16="http://schemas.microsoft.com/office/drawing/2014/main" id="{6FD9F943-E8F6-466F-9BEC-31F6BF751A98}"/>
                </a:ext>
              </a:extLst>
            </p:cNvPr>
            <p:cNvCxnSpPr>
              <a:cxnSpLocks/>
            </p:cNvCxnSpPr>
            <p:nvPr/>
          </p:nvCxnSpPr>
          <p:spPr>
            <a:xfrm flipV="1">
              <a:off x="7546793"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32" name="Straight Connector 631">
              <a:extLst>
                <a:ext uri="{FF2B5EF4-FFF2-40B4-BE49-F238E27FC236}">
                  <a16:creationId xmlns:a16="http://schemas.microsoft.com/office/drawing/2014/main" id="{7FFB0275-D3B0-4AB8-8177-A4719275DDC6}"/>
                </a:ext>
              </a:extLst>
            </p:cNvPr>
            <p:cNvCxnSpPr>
              <a:cxnSpLocks/>
            </p:cNvCxnSpPr>
            <p:nvPr/>
          </p:nvCxnSpPr>
          <p:spPr>
            <a:xfrm flipV="1">
              <a:off x="6462542"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8F4693EB-D6DE-46B6-B30D-E867A93572A1}"/>
                </a:ext>
              </a:extLst>
            </p:cNvPr>
            <p:cNvCxnSpPr>
              <a:cxnSpLocks/>
            </p:cNvCxnSpPr>
            <p:nvPr/>
          </p:nvCxnSpPr>
          <p:spPr>
            <a:xfrm flipV="1">
              <a:off x="5655515"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4" name="Straight Connector 683">
              <a:extLst>
                <a:ext uri="{FF2B5EF4-FFF2-40B4-BE49-F238E27FC236}">
                  <a16:creationId xmlns:a16="http://schemas.microsoft.com/office/drawing/2014/main" id="{53E6053B-3655-4738-8611-63D54BD9AF7E}"/>
                </a:ext>
              </a:extLst>
            </p:cNvPr>
            <p:cNvCxnSpPr>
              <a:cxnSpLocks/>
            </p:cNvCxnSpPr>
            <p:nvPr/>
          </p:nvCxnSpPr>
          <p:spPr>
            <a:xfrm flipV="1">
              <a:off x="4486221"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5" name="Straight Connector 684">
              <a:extLst>
                <a:ext uri="{FF2B5EF4-FFF2-40B4-BE49-F238E27FC236}">
                  <a16:creationId xmlns:a16="http://schemas.microsoft.com/office/drawing/2014/main" id="{E15CC60C-5F93-47B3-9D95-AC6165D28397}"/>
                </a:ext>
              </a:extLst>
            </p:cNvPr>
            <p:cNvCxnSpPr>
              <a:cxnSpLocks/>
            </p:cNvCxnSpPr>
            <p:nvPr/>
          </p:nvCxnSpPr>
          <p:spPr>
            <a:xfrm flipV="1">
              <a:off x="11431161"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sp>
        <p:nvSpPr>
          <p:cNvPr id="436" name="Rectangle 435">
            <a:extLst>
              <a:ext uri="{FF2B5EF4-FFF2-40B4-BE49-F238E27FC236}">
                <a16:creationId xmlns:a16="http://schemas.microsoft.com/office/drawing/2014/main" id="{E971A6DB-262A-4D5E-A331-5B01656C363E}"/>
              </a:ext>
            </a:extLst>
          </p:cNvPr>
          <p:cNvSpPr/>
          <p:nvPr/>
        </p:nvSpPr>
        <p:spPr bwMode="auto">
          <a:xfrm>
            <a:off x="1" y="4138677"/>
            <a:ext cx="12191999" cy="124805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60" name="Speech Bubble: Rectangle 59">
            <a:extLst>
              <a:ext uri="{FF2B5EF4-FFF2-40B4-BE49-F238E27FC236}">
                <a16:creationId xmlns:a16="http://schemas.microsoft.com/office/drawing/2014/main" id="{A0D27038-5F82-4CCF-8D4C-E8A5093B6487}"/>
              </a:ext>
            </a:extLst>
          </p:cNvPr>
          <p:cNvSpPr/>
          <p:nvPr/>
        </p:nvSpPr>
        <p:spPr bwMode="auto">
          <a:xfrm>
            <a:off x="2860675" y="5247477"/>
            <a:ext cx="9146236" cy="428472"/>
          </a:xfrm>
          <a:prstGeom prst="wedgeRectCallout">
            <a:avLst>
              <a:gd name="adj1" fmla="val 20014"/>
              <a:gd name="adj2" fmla="val -9125"/>
            </a:avLst>
          </a:prstGeom>
          <a:solidFill>
            <a:schemeClr val="accent4">
              <a:lumMod val="40000"/>
              <a:lumOff val="60000"/>
            </a:schemeClr>
          </a:solidFill>
          <a:ln w="22225">
            <a:solidFill>
              <a:schemeClr val="accent4">
                <a:lumMod val="50000"/>
              </a:schemeClr>
            </a:solid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050" b="1">
                <a:solidFill>
                  <a:schemeClr val="tx1"/>
                </a:solidFill>
                <a:cs typeface="Segoe UI" pitchFamily="34" charset="0"/>
              </a:rPr>
              <a:t>Enterprise Assets </a:t>
            </a:r>
            <a:r>
              <a:rPr lang="en-US" sz="1050" b="1" i="1">
                <a:solidFill>
                  <a:schemeClr val="tx1"/>
                </a:solidFill>
                <a:latin typeface="+mj-lt"/>
                <a:cs typeface="Segoe UI" pitchFamily="34" charset="0"/>
              </a:rPr>
              <a:t>– Multiple generations of technology spanning clouds, Devices, Operating Systems, Applications, Data Formats, and more</a:t>
            </a:r>
          </a:p>
        </p:txBody>
      </p:sp>
      <p:sp>
        <p:nvSpPr>
          <p:cNvPr id="642" name="Rectangle 641">
            <a:extLst>
              <a:ext uri="{FF2B5EF4-FFF2-40B4-BE49-F238E27FC236}">
                <a16:creationId xmlns:a16="http://schemas.microsoft.com/office/drawing/2014/main" id="{9A231465-F50B-4452-A6AF-0FEA89D36E2F}"/>
              </a:ext>
            </a:extLst>
          </p:cNvPr>
          <p:cNvSpPr/>
          <p:nvPr/>
        </p:nvSpPr>
        <p:spPr bwMode="auto">
          <a:xfrm rot="5400000">
            <a:off x="6426322" y="2215109"/>
            <a:ext cx="264042" cy="1412842"/>
          </a:xfrm>
          <a:prstGeom prst="rect">
            <a:avLst/>
          </a:prstGeom>
          <a:solidFill>
            <a:srgbClr val="9BE5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7" name="TextBox 6">
            <a:extLst>
              <a:ext uri="{FF2B5EF4-FFF2-40B4-BE49-F238E27FC236}">
                <a16:creationId xmlns:a16="http://schemas.microsoft.com/office/drawing/2014/main" id="{5B0E2EA4-B32B-4DB3-A0D5-D682ADA1EE7E}"/>
              </a:ext>
            </a:extLst>
          </p:cNvPr>
          <p:cNvSpPr txBox="1"/>
          <p:nvPr/>
        </p:nvSpPr>
        <p:spPr>
          <a:xfrm>
            <a:off x="877640" y="1817156"/>
            <a:ext cx="2335865" cy="523220"/>
          </a:xfrm>
          <a:prstGeom prst="rect">
            <a:avLst/>
          </a:prstGeom>
          <a:noFill/>
        </p:spPr>
        <p:txBody>
          <a:bodyPr wrap="square" lIns="182880" tIns="0" rIns="0" bIns="0" rtlCol="0">
            <a:spAutoFit/>
          </a:bodyPr>
          <a:lstStyle>
            <a:defPPr>
              <a:defRPr lang="en-US"/>
            </a:defPPr>
            <a:lvl1pPr>
              <a:defRPr sz="1200" b="1">
                <a:gradFill>
                  <a:gsLst>
                    <a:gs pos="2917">
                      <a:schemeClr val="tx2">
                        <a:lumMod val="50000"/>
                      </a:schemeClr>
                    </a:gs>
                    <a:gs pos="30000">
                      <a:schemeClr val="tx2">
                        <a:lumMod val="50000"/>
                      </a:schemeClr>
                    </a:gs>
                  </a:gsLst>
                  <a:lin ang="5400000" scaled="0"/>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gradFill>
                  <a:gsLst>
                    <a:gs pos="2917">
                      <a:srgbClr val="002050"/>
                    </a:gs>
                    <a:gs pos="30000">
                      <a:srgbClr val="002050"/>
                    </a:gs>
                  </a:gsLst>
                  <a:lin ang="5400000" scaled="0"/>
                </a:gradFill>
                <a:effectLst/>
                <a:uLnTx/>
                <a:uFillTx/>
                <a:latin typeface="Segoe UI" panose="020B0502040204020203" pitchFamily="34" charset="0"/>
                <a:ea typeface="+mn-ea"/>
                <a:cs typeface="Segoe UI" panose="020B0502040204020203" pitchFamily="34" charset="0"/>
              </a:rPr>
              <a:t>Broad Enterprise View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Correlated/Unified </a:t>
            </a:r>
            <a:br>
              <a:rPr kumimoji="0" lang="en-US" sz="1000" b="1" i="0" u="none" strike="noStrike" kern="1200" cap="none" spc="0" normalizeH="0" baseline="0" noProof="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000" b="1" i="0" u="none" strike="noStrike" kern="1200" cap="none" spc="0" normalizeH="0" baseline="0" noProof="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Incident View</a:t>
            </a:r>
          </a:p>
        </p:txBody>
      </p:sp>
      <p:grpSp>
        <p:nvGrpSpPr>
          <p:cNvPr id="8" name="Group 7">
            <a:extLst>
              <a:ext uri="{FF2B5EF4-FFF2-40B4-BE49-F238E27FC236}">
                <a16:creationId xmlns:a16="http://schemas.microsoft.com/office/drawing/2014/main" id="{7A547BD6-5399-4DD9-A6BC-A8CBFB5FE6E3}"/>
              </a:ext>
            </a:extLst>
          </p:cNvPr>
          <p:cNvGrpSpPr/>
          <p:nvPr/>
        </p:nvGrpSpPr>
        <p:grpSpPr>
          <a:xfrm>
            <a:off x="527233" y="1827983"/>
            <a:ext cx="419516" cy="419516"/>
            <a:chOff x="8564293" y="6421758"/>
            <a:chExt cx="812414" cy="812410"/>
          </a:xfrm>
        </p:grpSpPr>
        <p:sp>
          <p:nvSpPr>
            <p:cNvPr id="9" name="Oval 8">
              <a:extLst>
                <a:ext uri="{FF2B5EF4-FFF2-40B4-BE49-F238E27FC236}">
                  <a16:creationId xmlns:a16="http://schemas.microsoft.com/office/drawing/2014/main" id="{1BB983F1-F4DE-48D1-86F9-57FC09D7BC36}"/>
                </a:ext>
              </a:extLst>
            </p:cNvPr>
            <p:cNvSpPr/>
            <p:nvPr/>
          </p:nvSpPr>
          <p:spPr bwMode="auto">
            <a:xfrm>
              <a:off x="8564293" y="6421758"/>
              <a:ext cx="812414" cy="812410"/>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Calibri" panose="020F0502020204030204"/>
                <a:ea typeface="+mn-ea"/>
                <a:cs typeface="+mn-cs"/>
              </a:endParaRPr>
            </a:p>
          </p:txBody>
        </p:sp>
        <p:sp>
          <p:nvSpPr>
            <p:cNvPr id="10" name="Freeform 13">
              <a:extLst>
                <a:ext uri="{FF2B5EF4-FFF2-40B4-BE49-F238E27FC236}">
                  <a16:creationId xmlns:a16="http://schemas.microsoft.com/office/drawing/2014/main" id="{5818682B-5BCA-48D4-AED1-9ABCD3566748}"/>
                </a:ext>
              </a:extLst>
            </p:cNvPr>
            <p:cNvSpPr>
              <a:spLocks/>
            </p:cNvSpPr>
            <p:nvPr/>
          </p:nvSpPr>
          <p:spPr bwMode="auto">
            <a:xfrm>
              <a:off x="8749484" y="6597456"/>
              <a:ext cx="442033" cy="461015"/>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chemeClr val="bg1"/>
            </a:solidFill>
            <a:ln w="41275">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9" name="Rectangle 378">
            <a:extLst>
              <a:ext uri="{FF2B5EF4-FFF2-40B4-BE49-F238E27FC236}">
                <a16:creationId xmlns:a16="http://schemas.microsoft.com/office/drawing/2014/main" id="{C0F55E5B-56DB-4E4F-B7CA-6030CDA4FCD1}"/>
              </a:ext>
            </a:extLst>
          </p:cNvPr>
          <p:cNvSpPr/>
          <p:nvPr/>
        </p:nvSpPr>
        <p:spPr>
          <a:xfrm>
            <a:off x="452481" y="782218"/>
            <a:ext cx="6898107" cy="338554"/>
          </a:xfrm>
          <a:prstGeom prst="rect">
            <a:avLst/>
          </a:prstGeom>
        </p:spPr>
        <p:txBody>
          <a:bodyPr wrap="none">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gradFill>
                  <a:gsLst>
                    <a:gs pos="2917">
                      <a:srgbClr val="000000"/>
                    </a:gs>
                    <a:gs pos="100000">
                      <a:srgbClr val="000000"/>
                    </a:gs>
                  </a:gsLst>
                  <a:lin ang="5400000" scaled="0"/>
                </a:gradFill>
                <a:effectLst/>
                <a:uLnTx/>
                <a:uFillTx/>
                <a:latin typeface="Segoe UI"/>
                <a:ea typeface="+mn-ea"/>
                <a:cs typeface="+mn-cs"/>
              </a:rPr>
              <a:t>Enabling a people-centric function focused rapid remediation of realized risk</a:t>
            </a:r>
          </a:p>
        </p:txBody>
      </p:sp>
      <p:sp>
        <p:nvSpPr>
          <p:cNvPr id="573" name="TextBox 572">
            <a:extLst>
              <a:ext uri="{FF2B5EF4-FFF2-40B4-BE49-F238E27FC236}">
                <a16:creationId xmlns:a16="http://schemas.microsoft.com/office/drawing/2014/main" id="{E852D892-6323-41F0-8089-420E74F190D7}"/>
              </a:ext>
            </a:extLst>
          </p:cNvPr>
          <p:cNvSpPr txBox="1"/>
          <p:nvPr/>
        </p:nvSpPr>
        <p:spPr>
          <a:xfrm>
            <a:off x="9782931" y="2183160"/>
            <a:ext cx="2113881" cy="323165"/>
          </a:xfrm>
          <a:prstGeom prst="rect">
            <a:avLst/>
          </a:prstGeom>
          <a:noFill/>
        </p:spPr>
        <p:txBody>
          <a:bodyPr wrap="square" lIns="182880" tIns="0" rIns="0" bIns="0" rtlCol="0">
            <a:spAutoFit/>
          </a:bodyPr>
          <a:lstStyle>
            <a:defPPr>
              <a:defRPr lang="en-US"/>
            </a:defPPr>
            <a:lvl1pPr>
              <a:defRPr sz="1200" b="1">
                <a:gradFill>
                  <a:gsLst>
                    <a:gs pos="2917">
                      <a:schemeClr val="tx2">
                        <a:lumMod val="50000"/>
                      </a:schemeClr>
                    </a:gs>
                    <a:gs pos="30000">
                      <a:schemeClr val="tx2">
                        <a:lumMod val="50000"/>
                      </a:schemeClr>
                    </a:gs>
                  </a:gsLst>
                  <a:lin ang="5400000" scaled="0"/>
                </a:gradFill>
                <a:latin typeface="Segoe UI" panose="020B0502040204020203" pitchFamily="34" charset="0"/>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2917">
                      <a:srgbClr val="00B050"/>
                    </a:gs>
                    <a:gs pos="30000">
                      <a:srgbClr val="00B050"/>
                    </a:gs>
                  </a:gsLst>
                  <a:lin ang="5400000" scaled="0"/>
                </a:gradFill>
                <a:effectLst/>
                <a:uLnTx/>
                <a:uFillTx/>
                <a:latin typeface="Segoe UI" panose="020B0502040204020203" pitchFamily="34" charset="0"/>
                <a:ea typeface="+mn-ea"/>
                <a:cs typeface="Segoe UI" panose="020B0502040204020203" pitchFamily="34" charset="0"/>
              </a:rPr>
              <a:t>Expert Assistance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Enabling analysts with scarce skills</a:t>
            </a:r>
          </a:p>
        </p:txBody>
      </p:sp>
      <p:sp>
        <p:nvSpPr>
          <p:cNvPr id="12" name="TextBox 11">
            <a:extLst>
              <a:ext uri="{FF2B5EF4-FFF2-40B4-BE49-F238E27FC236}">
                <a16:creationId xmlns:a16="http://schemas.microsoft.com/office/drawing/2014/main" id="{7ABDBB40-F0A8-4299-8B8D-C9202FC6CD32}"/>
              </a:ext>
            </a:extLst>
          </p:cNvPr>
          <p:cNvSpPr txBox="1"/>
          <p:nvPr/>
        </p:nvSpPr>
        <p:spPr>
          <a:xfrm>
            <a:off x="869792" y="4476268"/>
            <a:ext cx="2739426" cy="523220"/>
          </a:xfrm>
          <a:prstGeom prst="rect">
            <a:avLst/>
          </a:prstGeom>
          <a:noFill/>
        </p:spPr>
        <p:txBody>
          <a:bodyPr wrap="square" lIns="18288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gradFill>
                  <a:gsLst>
                    <a:gs pos="2917">
                      <a:srgbClr val="002050"/>
                    </a:gs>
                    <a:gs pos="30000">
                      <a:srgbClr val="002050"/>
                    </a:gs>
                  </a:gsLst>
                  <a:lin ang="5400000" scaled="0"/>
                </a:gradFill>
                <a:effectLst/>
                <a:uLnTx/>
                <a:uFillTx/>
                <a:latin typeface="Segoe UI" panose="020B0502040204020203" pitchFamily="34" charset="0"/>
                <a:ea typeface="+mn-ea"/>
                <a:cs typeface="Segoe UI" panose="020B0502040204020203" pitchFamily="34" charset="0"/>
              </a:rPr>
              <a:t>Deep Insights</a:t>
            </a:r>
            <a:br>
              <a:rPr kumimoji="0" lang="en-US" sz="1400" b="0" i="0" u="none" strike="noStrike" kern="1200" cap="none" spc="0" normalizeH="0" baseline="0" noProof="0">
                <a:ln>
                  <a:noFill/>
                </a:ln>
                <a:gradFill>
                  <a:gsLst>
                    <a:gs pos="2917">
                      <a:prstClr val="black"/>
                    </a:gs>
                    <a:gs pos="30000">
                      <a:prstClr val="black"/>
                    </a:gs>
                  </a:gsLst>
                  <a:lin ang="5400000" scaled="0"/>
                </a:gradFill>
                <a:effectLst/>
                <a:uLnTx/>
                <a:uFillTx/>
                <a:latin typeface="Calibri" panose="020F0502020204030204"/>
                <a:ea typeface="+mn-ea"/>
              </a:rPr>
            </a:br>
            <a:r>
              <a:rPr kumimoji="0" lang="en-US" sz="1000" b="0"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Actionable alerts derived from deep knowledge of assets and advanced analytics</a:t>
            </a:r>
            <a:endParaRPr kumimoji="0" lang="en-US" sz="1050" b="0"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sp>
        <p:nvSpPr>
          <p:cNvPr id="19" name="TextBox 18">
            <a:extLst>
              <a:ext uri="{FF2B5EF4-FFF2-40B4-BE49-F238E27FC236}">
                <a16:creationId xmlns:a16="http://schemas.microsoft.com/office/drawing/2014/main" id="{B562237C-5D0E-4088-B174-0A149A2A6F1D}"/>
              </a:ext>
            </a:extLst>
          </p:cNvPr>
          <p:cNvSpPr txBox="1"/>
          <p:nvPr/>
        </p:nvSpPr>
        <p:spPr>
          <a:xfrm>
            <a:off x="877640" y="5540287"/>
            <a:ext cx="2058626" cy="523220"/>
          </a:xfrm>
          <a:prstGeom prst="rect">
            <a:avLst/>
          </a:prstGeom>
          <a:noFill/>
        </p:spPr>
        <p:txBody>
          <a:bodyPr wrap="square" lIns="182880" tIns="0" rIns="0" bIns="0" rtlCol="0">
            <a:spAutoFit/>
          </a:bodyPr>
          <a:lstStyle>
            <a:defPPr>
              <a:defRPr lang="en-US"/>
            </a:defPPr>
            <a:lvl1pPr>
              <a:defRPr sz="1400">
                <a:gradFill>
                  <a:gsLst>
                    <a:gs pos="2917">
                      <a:schemeClr val="accent1"/>
                    </a:gs>
                    <a:gs pos="30000">
                      <a:schemeClr val="accent1"/>
                    </a:gs>
                  </a:gsLst>
                  <a:lin ang="5400000" scaled="0"/>
                </a:gra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gradFill>
                  <a:gsLst>
                    <a:gs pos="2917">
                      <a:srgbClr val="002050"/>
                    </a:gs>
                    <a:gs pos="30000">
                      <a:srgbClr val="002050"/>
                    </a:gs>
                  </a:gsLst>
                  <a:lin ang="5400000" scaled="0"/>
                </a:gradFill>
                <a:effectLst/>
                <a:uLnTx/>
                <a:uFillTx/>
                <a:latin typeface="Segoe UI" panose="020B0502040204020203" pitchFamily="34" charset="0"/>
                <a:ea typeface="+mn-ea"/>
                <a:cs typeface="Segoe UI" panose="020B0502040204020203" pitchFamily="34" charset="0"/>
              </a:rPr>
              <a:t>Raw Data</a:t>
            </a:r>
            <a:br>
              <a:rPr kumimoji="0" lang="en-US" sz="1600" b="0" i="0" u="none" strike="noStrike" kern="1200" cap="none" spc="0" normalizeH="0" baseline="0" noProof="0">
                <a:ln>
                  <a:noFill/>
                </a:ln>
                <a:gradFill>
                  <a:gsLst>
                    <a:gs pos="2917">
                      <a:srgbClr val="4472C4"/>
                    </a:gs>
                    <a:gs pos="30000">
                      <a:srgbClr val="4472C4"/>
                    </a:gs>
                  </a:gsLst>
                  <a:lin ang="5400000" scaled="0"/>
                </a:gradFill>
                <a:effectLst/>
                <a:uLnTx/>
                <a:uFillTx/>
                <a:latin typeface="Segoe UI" panose="020B0502040204020203" pitchFamily="34" charset="0"/>
                <a:ea typeface="+mn-ea"/>
                <a:cs typeface="Segoe UI" panose="020B0502040204020203" pitchFamily="34" charset="0"/>
              </a:rPr>
            </a:br>
            <a:r>
              <a:rPr kumimoji="0" lang="en-US" sz="1000" b="0"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Security &amp; </a:t>
            </a:r>
            <a:br>
              <a:rPr kumimoji="0" lang="en-US" sz="1000" b="0"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000" b="0"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Activity Logs</a:t>
            </a:r>
            <a:endParaRPr kumimoji="0" lang="en-US" b="0"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sp>
        <p:nvSpPr>
          <p:cNvPr id="547" name="Rectangle 546">
            <a:hlinkClick r:id="rId3" tooltip="Microsoft Azure Sentinel is a cloud native SIEM+SOAR solution that helps your SOC to rapidly detect and remediate threats across your enterprise. ASI includes cloud-native security analytics and automation across all security data in your hybrid enterprise"/>
            <a:extLst>
              <a:ext uri="{FF2B5EF4-FFF2-40B4-BE49-F238E27FC236}">
                <a16:creationId xmlns:a16="http://schemas.microsoft.com/office/drawing/2014/main" id="{EA6D4892-F104-45D5-BDF8-8ADD0C736EC4}"/>
              </a:ext>
            </a:extLst>
          </p:cNvPr>
          <p:cNvSpPr/>
          <p:nvPr/>
        </p:nvSpPr>
        <p:spPr>
          <a:xfrm>
            <a:off x="3138488" y="2179354"/>
            <a:ext cx="2831517" cy="312587"/>
          </a:xfrm>
          <a:prstGeom prst="rect">
            <a:avLst/>
          </a:prstGeom>
          <a:noFill/>
          <a:ln w="14224">
            <a:no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gradFill>
                  <a:gsLst>
                    <a:gs pos="0">
                      <a:prstClr val="white"/>
                    </a:gs>
                    <a:gs pos="100000">
                      <a:prstClr val="white"/>
                    </a:gs>
                  </a:gsLst>
                  <a:lin ang="5400000" scaled="1"/>
                </a:gradFill>
                <a:effectLst/>
                <a:uLnTx/>
                <a:uFillTx/>
                <a:latin typeface="Segoe UI" panose="020B0502040204020203" pitchFamily="34" charset="0"/>
                <a:ea typeface="+mn-ea"/>
                <a:cs typeface="Segoe UI" panose="020B0502040204020203" pitchFamily="34" charset="0"/>
              </a:rPr>
              <a:t>(</a:t>
            </a:r>
            <a:r>
              <a:rPr lang="en-US" sz="1000" b="1">
                <a:solidFill>
                  <a:sysClr val="windowText" lastClr="000000"/>
                </a:solidFill>
                <a:cs typeface="Segoe UI" pitchFamily="34" charset="0"/>
              </a:rPr>
              <a:t>Case Management</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800" b="1">
                <a:gradFill>
                  <a:gsLst>
                    <a:gs pos="2917">
                      <a:srgbClr val="5B9BD5"/>
                    </a:gs>
                    <a:gs pos="30000">
                      <a:prstClr val="black"/>
                    </a:gs>
                  </a:gsLst>
                  <a:lin ang="5400000" scaled="0"/>
                </a:gradFill>
                <a:latin typeface="Segoe UI Semibold" panose="020B0702040204020203" pitchFamily="34" charset="0"/>
                <a:cs typeface="Segoe UI Semibold" panose="020B0702040204020203" pitchFamily="34" charset="0"/>
              </a:rPr>
              <a:t>Ensure consistent workflow and measurement of success</a:t>
            </a:r>
          </a:p>
        </p:txBody>
      </p:sp>
      <p:sp>
        <p:nvSpPr>
          <p:cNvPr id="484" name="Rectangle 483">
            <a:extLst>
              <a:ext uri="{FF2B5EF4-FFF2-40B4-BE49-F238E27FC236}">
                <a16:creationId xmlns:a16="http://schemas.microsoft.com/office/drawing/2014/main" id="{23889AD8-5E00-459A-8EE5-2936051AFE9B}"/>
              </a:ext>
            </a:extLst>
          </p:cNvPr>
          <p:cNvSpPr/>
          <p:nvPr/>
        </p:nvSpPr>
        <p:spPr>
          <a:xfrm>
            <a:off x="3670156" y="3556240"/>
            <a:ext cx="1831004" cy="415498"/>
          </a:xfrm>
          <a:prstGeom prst="rect">
            <a:avLst/>
          </a:prstGeom>
        </p:spPr>
        <p:txBody>
          <a:bodyPr wrap="square">
            <a:spAutoFit/>
          </a:bodyPr>
          <a:lstStyle/>
          <a:p>
            <a:pPr lvl="0" defTabSz="914367">
              <a:defRPr/>
            </a:pPr>
            <a:r>
              <a:rPr lang="en-US" sz="1200" b="1">
                <a:solidFill>
                  <a:sysClr val="windowText" lastClr="000000"/>
                </a:solidFill>
                <a:cs typeface="Segoe UI" pitchFamily="34" charset="0"/>
              </a:rPr>
              <a:t>Threat Intelligence (TI)</a:t>
            </a:r>
            <a:br>
              <a:rPr kumimoji="0" lang="en-US" sz="800" b="1" i="0" u="none" strike="noStrike" kern="0" cap="none" spc="0" normalizeH="0" noProof="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br>
            <a:r>
              <a:rPr lang="en-US" sz="900" b="1">
                <a:gradFill>
                  <a:gsLst>
                    <a:gs pos="2917">
                      <a:srgbClr val="5B9BD5"/>
                    </a:gs>
                    <a:gs pos="30000">
                      <a:prstClr val="black"/>
                    </a:gs>
                  </a:gsLst>
                  <a:lin ang="5400000" scaled="0"/>
                </a:gradFill>
                <a:latin typeface="Segoe UI Semibold" panose="020B0702040204020203" pitchFamily="34" charset="0"/>
                <a:cs typeface="Segoe UI Semibold" panose="020B0702040204020203" pitchFamily="34" charset="0"/>
              </a:rPr>
              <a:t>Critical security context</a:t>
            </a:r>
          </a:p>
        </p:txBody>
      </p:sp>
      <p:grpSp>
        <p:nvGrpSpPr>
          <p:cNvPr id="475" name="Group 4">
            <a:extLst>
              <a:ext uri="{FF2B5EF4-FFF2-40B4-BE49-F238E27FC236}">
                <a16:creationId xmlns:a16="http://schemas.microsoft.com/office/drawing/2014/main" id="{72521804-A921-44EF-891D-5AB5D9733B41}"/>
              </a:ext>
            </a:extLst>
          </p:cNvPr>
          <p:cNvGrpSpPr>
            <a:grpSpLocks noChangeAspect="1"/>
          </p:cNvGrpSpPr>
          <p:nvPr/>
        </p:nvGrpSpPr>
        <p:grpSpPr bwMode="auto">
          <a:xfrm>
            <a:off x="3411685" y="3616979"/>
            <a:ext cx="281366" cy="281366"/>
            <a:chOff x="380" y="3325"/>
            <a:chExt cx="286" cy="286"/>
          </a:xfrm>
          <a:solidFill>
            <a:srgbClr val="243A5E"/>
          </a:solidFill>
        </p:grpSpPr>
        <p:sp>
          <p:nvSpPr>
            <p:cNvPr id="476" name="Freeform 5">
              <a:extLst>
                <a:ext uri="{FF2B5EF4-FFF2-40B4-BE49-F238E27FC236}">
                  <a16:creationId xmlns:a16="http://schemas.microsoft.com/office/drawing/2014/main" id="{B5BAE5BC-E489-4108-ACC5-4853B11DA0A1}"/>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7" name="Oval 6">
              <a:extLst>
                <a:ext uri="{FF2B5EF4-FFF2-40B4-BE49-F238E27FC236}">
                  <a16:creationId xmlns:a16="http://schemas.microsoft.com/office/drawing/2014/main" id="{560C0B5E-7135-45A8-9F62-3800E17BB983}"/>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8" name="Oval 7">
              <a:extLst>
                <a:ext uri="{FF2B5EF4-FFF2-40B4-BE49-F238E27FC236}">
                  <a16:creationId xmlns:a16="http://schemas.microsoft.com/office/drawing/2014/main" id="{34A31975-0A55-4320-907E-406F70186908}"/>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9" name="Oval 8">
              <a:extLst>
                <a:ext uri="{FF2B5EF4-FFF2-40B4-BE49-F238E27FC236}">
                  <a16:creationId xmlns:a16="http://schemas.microsoft.com/office/drawing/2014/main" id="{EB278A63-B72C-47C0-B17F-731BA2FDE609}"/>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0" name="Oval 9">
              <a:extLst>
                <a:ext uri="{FF2B5EF4-FFF2-40B4-BE49-F238E27FC236}">
                  <a16:creationId xmlns:a16="http://schemas.microsoft.com/office/drawing/2014/main" id="{C180C6B3-141D-4DF3-B416-1FE094A31EE0}"/>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1" name="Oval 10">
              <a:extLst>
                <a:ext uri="{FF2B5EF4-FFF2-40B4-BE49-F238E27FC236}">
                  <a16:creationId xmlns:a16="http://schemas.microsoft.com/office/drawing/2014/main" id="{8CDA87B8-FBDF-40A7-BE9F-8AC46D18AF36}"/>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2" name="Oval 11">
              <a:extLst>
                <a:ext uri="{FF2B5EF4-FFF2-40B4-BE49-F238E27FC236}">
                  <a16:creationId xmlns:a16="http://schemas.microsoft.com/office/drawing/2014/main" id="{52A85B32-29E1-4778-8BEF-D16E0C556196}"/>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3" name="Oval 12">
              <a:extLst>
                <a:ext uri="{FF2B5EF4-FFF2-40B4-BE49-F238E27FC236}">
                  <a16:creationId xmlns:a16="http://schemas.microsoft.com/office/drawing/2014/main" id="{371555FD-6E4F-46D7-B2BE-07C55957E891}"/>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grpSp>
      <p:cxnSp>
        <p:nvCxnSpPr>
          <p:cNvPr id="307" name="Straight Arrow Connector 306">
            <a:extLst>
              <a:ext uri="{FF2B5EF4-FFF2-40B4-BE49-F238E27FC236}">
                <a16:creationId xmlns:a16="http://schemas.microsoft.com/office/drawing/2014/main" id="{32D6A491-A845-4B4C-A825-181B5E155A65}"/>
              </a:ext>
            </a:extLst>
          </p:cNvPr>
          <p:cNvCxnSpPr>
            <a:cxnSpLocks/>
          </p:cNvCxnSpPr>
          <p:nvPr/>
        </p:nvCxnSpPr>
        <p:spPr>
          <a:xfrm flipV="1">
            <a:off x="4517522" y="3343276"/>
            <a:ext cx="0" cy="235330"/>
          </a:xfrm>
          <a:prstGeom prst="straightConnector1">
            <a:avLst/>
          </a:prstGeom>
          <a:noFill/>
          <a:ln w="25400" cap="flat" cmpd="sng" algn="ctr">
            <a:solidFill>
              <a:schemeClr val="tx2">
                <a:lumMod val="75000"/>
              </a:schemeClr>
            </a:solidFill>
            <a:prstDash val="solid"/>
            <a:headEnd type="none" w="med" len="med"/>
            <a:tailEnd type="arrow" w="med" len="med"/>
          </a:ln>
          <a:effectLst/>
        </p:spPr>
      </p:cxnSp>
      <p:sp>
        <p:nvSpPr>
          <p:cNvPr id="1025" name="Title 1024">
            <a:extLst>
              <a:ext uri="{FF2B5EF4-FFF2-40B4-BE49-F238E27FC236}">
                <a16:creationId xmlns:a16="http://schemas.microsoft.com/office/drawing/2014/main" id="{4202B954-DF6D-40CF-82BA-431AA42EC20B}"/>
              </a:ext>
            </a:extLst>
          </p:cNvPr>
          <p:cNvSpPr>
            <a:spLocks noGrp="1"/>
          </p:cNvSpPr>
          <p:nvPr>
            <p:ph type="title"/>
          </p:nvPr>
        </p:nvSpPr>
        <p:spPr>
          <a:xfrm>
            <a:off x="440088" y="260271"/>
            <a:ext cx="6710958" cy="553998"/>
          </a:xfrm>
        </p:spPr>
        <p:txBody>
          <a:bodyPr>
            <a:normAutofit/>
          </a:bodyPr>
          <a:lstStyle/>
          <a:p>
            <a:r>
              <a:rPr lang="en-US"/>
              <a:t>Security Operations Capabilities</a:t>
            </a:r>
          </a:p>
        </p:txBody>
      </p:sp>
      <p:sp>
        <p:nvSpPr>
          <p:cNvPr id="1041" name="Rectangle 1040">
            <a:extLst>
              <a:ext uri="{FF2B5EF4-FFF2-40B4-BE49-F238E27FC236}">
                <a16:creationId xmlns:a16="http://schemas.microsoft.com/office/drawing/2014/main" id="{7DF3B4F6-B187-47D1-929A-FF019E5C11B9}"/>
              </a:ext>
            </a:extLst>
          </p:cNvPr>
          <p:cNvSpPr/>
          <p:nvPr/>
        </p:nvSpPr>
        <p:spPr bwMode="auto">
          <a:xfrm>
            <a:off x="7794608" y="3750511"/>
            <a:ext cx="264042" cy="703617"/>
          </a:xfrm>
          <a:prstGeom prst="rect">
            <a:avLst/>
          </a:prstGeom>
          <a:solidFill>
            <a:srgbClr val="9BE5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614" name="Speech Bubble: Rectangle 613">
            <a:extLst>
              <a:ext uri="{FF2B5EF4-FFF2-40B4-BE49-F238E27FC236}">
                <a16:creationId xmlns:a16="http://schemas.microsoft.com/office/drawing/2014/main" id="{A5FA23C0-F39F-4F51-82F3-6142092C9A78}"/>
              </a:ext>
            </a:extLst>
          </p:cNvPr>
          <p:cNvSpPr/>
          <p:nvPr/>
        </p:nvSpPr>
        <p:spPr bwMode="auto">
          <a:xfrm>
            <a:off x="5490753" y="3834910"/>
            <a:ext cx="1965494" cy="523220"/>
          </a:xfrm>
          <a:prstGeom prst="wedgeRectCallout">
            <a:avLst>
              <a:gd name="adj1" fmla="val 69397"/>
              <a:gd name="adj2" fmla="val 20592"/>
            </a:avLst>
          </a:prstGeom>
          <a:solidFill>
            <a:srgbClr val="002050"/>
          </a:solidFill>
          <a:ln>
            <a:solidFill>
              <a:srgbClr val="00B6F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spAutoFit/>
          </a:bodyPr>
          <a:lstStyle/>
          <a:p>
            <a:pPr marL="228600" marR="0" lvl="0" algn="l"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cs typeface="Segoe UI" pitchFamily="34" charset="0"/>
              </a:rPr>
              <a:t>Automation (SOAR) </a:t>
            </a:r>
            <a:br>
              <a:rPr lang="en-US" sz="1200" b="1">
                <a:solidFill>
                  <a:schemeClr val="bg1"/>
                </a:solidFill>
                <a:cs typeface="Segoe UI" pitchFamily="34" charset="0"/>
              </a:rPr>
            </a:br>
            <a:r>
              <a:rPr kumimoji="0" lang="en-US" sz="800" b="0" i="0" u="none" strike="noStrike" kern="1200" cap="none" spc="0" normalizeH="0" baseline="0" noProof="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reduces analyst effort/time per incident, increasing SecOps capacity</a:t>
            </a:r>
          </a:p>
        </p:txBody>
      </p:sp>
      <p:grpSp>
        <p:nvGrpSpPr>
          <p:cNvPr id="559" name="Group 558">
            <a:extLst>
              <a:ext uri="{FF2B5EF4-FFF2-40B4-BE49-F238E27FC236}">
                <a16:creationId xmlns:a16="http://schemas.microsoft.com/office/drawing/2014/main" id="{FD124B9F-CE3D-4DF1-9232-0C2E23DA06FC}"/>
              </a:ext>
            </a:extLst>
          </p:cNvPr>
          <p:cNvGrpSpPr/>
          <p:nvPr/>
        </p:nvGrpSpPr>
        <p:grpSpPr>
          <a:xfrm>
            <a:off x="9238498" y="2613283"/>
            <a:ext cx="2768413" cy="440120"/>
            <a:chOff x="8876764" y="2283286"/>
            <a:chExt cx="3080257" cy="440120"/>
          </a:xfrm>
        </p:grpSpPr>
        <p:sp>
          <p:nvSpPr>
            <p:cNvPr id="335" name="Rectangle 334">
              <a:hlinkClick r:id="rId4" tooltip="Microsoft's Detection and Response Team (DART) provides onsite and remote assistance with incident response, recovery, and threat hunting. The incident response is effectively &quot;on retainer&quot; for customers with Premier Support."/>
              <a:extLst>
                <a:ext uri="{FF2B5EF4-FFF2-40B4-BE49-F238E27FC236}">
                  <a16:creationId xmlns:a16="http://schemas.microsoft.com/office/drawing/2014/main" id="{36AD41C8-34F3-4AB5-8E97-4CF40228B93A}"/>
                </a:ext>
              </a:extLst>
            </p:cNvPr>
            <p:cNvSpPr/>
            <p:nvPr/>
          </p:nvSpPr>
          <p:spPr>
            <a:xfrm>
              <a:off x="8876764" y="2283286"/>
              <a:ext cx="3080257" cy="440120"/>
            </a:xfrm>
            <a:prstGeom prst="rect">
              <a:avLst/>
            </a:prstGeom>
            <a:solidFill>
              <a:srgbClr val="EAFCEA"/>
            </a:solidFill>
            <a:ln w="12700">
              <a:solidFill>
                <a:srgbClr val="107C1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320040" tIns="73152" rIns="45720" bIns="73152" rtlCol="0" anchor="t" anchorCtr="0">
              <a:spAutoFit/>
            </a:bodyPr>
            <a:lstStyle/>
            <a:p>
              <a:pPr>
                <a:defRPr/>
              </a:pPr>
              <a:r>
                <a:rPr lang="en-US" sz="1000" b="1">
                  <a:solidFill>
                    <a:sysClr val="windowText" lastClr="000000"/>
                  </a:solidFill>
                  <a:cs typeface="Segoe UI" pitchFamily="34" charset="0"/>
                </a:rPr>
                <a:t>Incident Response/Recovery Assistance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gradFill>
                    <a:gsLst>
                      <a:gs pos="2917">
                        <a:srgbClr val="5B9BD5"/>
                      </a:gs>
                      <a:gs pos="30000">
                        <a:prstClr val="black"/>
                      </a:gs>
                    </a:gsLst>
                    <a:lin ang="5400000" scaled="0"/>
                  </a:gradFill>
                  <a:latin typeface="Segoe UI Semibold" panose="020B0702040204020203" pitchFamily="34" charset="0"/>
                  <a:cs typeface="Segoe UI Semibold" panose="020B0702040204020203" pitchFamily="34" charset="0"/>
                </a:rPr>
                <a:t>technical, legal, communication, and other</a:t>
              </a:r>
            </a:p>
          </p:txBody>
        </p:sp>
        <p:pic>
          <p:nvPicPr>
            <p:cNvPr id="26" name="Graphic 25">
              <a:extLst>
                <a:ext uri="{FF2B5EF4-FFF2-40B4-BE49-F238E27FC236}">
                  <a16:creationId xmlns:a16="http://schemas.microsoft.com/office/drawing/2014/main" id="{A155968B-1DA6-423F-8A23-11303090788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955988" y="2366966"/>
              <a:ext cx="177663" cy="191330"/>
            </a:xfrm>
            <a:prstGeom prst="rect">
              <a:avLst/>
            </a:prstGeom>
          </p:spPr>
        </p:pic>
      </p:grpSp>
      <p:grpSp>
        <p:nvGrpSpPr>
          <p:cNvPr id="132" name="Group 131">
            <a:extLst>
              <a:ext uri="{FF2B5EF4-FFF2-40B4-BE49-F238E27FC236}">
                <a16:creationId xmlns:a16="http://schemas.microsoft.com/office/drawing/2014/main" id="{86B7F9AC-7A2F-47B8-9D9D-7D5B2881810B}"/>
              </a:ext>
            </a:extLst>
          </p:cNvPr>
          <p:cNvGrpSpPr/>
          <p:nvPr/>
        </p:nvGrpSpPr>
        <p:grpSpPr>
          <a:xfrm>
            <a:off x="736990" y="2881625"/>
            <a:ext cx="331563" cy="3320696"/>
            <a:chOff x="736990" y="3393406"/>
            <a:chExt cx="331563" cy="3223264"/>
          </a:xfrm>
        </p:grpSpPr>
        <p:cxnSp>
          <p:nvCxnSpPr>
            <p:cNvPr id="407" name="Connector: Elbow 406">
              <a:extLst>
                <a:ext uri="{FF2B5EF4-FFF2-40B4-BE49-F238E27FC236}">
                  <a16:creationId xmlns:a16="http://schemas.microsoft.com/office/drawing/2014/main" id="{30FBA894-6C53-4710-BCB8-A45D2FD242DF}"/>
                </a:ext>
              </a:extLst>
            </p:cNvPr>
            <p:cNvCxnSpPr>
              <a:cxnSpLocks/>
              <a:stCxn id="21" idx="0"/>
            </p:cNvCxnSpPr>
            <p:nvPr/>
          </p:nvCxnSpPr>
          <p:spPr>
            <a:xfrm rot="5400000" flipH="1" flipV="1">
              <a:off x="-406343" y="4536739"/>
              <a:ext cx="2618230" cy="331563"/>
            </a:xfrm>
            <a:prstGeom prst="bentConnector3">
              <a:avLst>
                <a:gd name="adj1" fmla="val 99725"/>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6" name="Straight Connector 685">
              <a:extLst>
                <a:ext uri="{FF2B5EF4-FFF2-40B4-BE49-F238E27FC236}">
                  <a16:creationId xmlns:a16="http://schemas.microsoft.com/office/drawing/2014/main" id="{47240021-8552-48A3-BDDA-1F466E3095DF}"/>
                </a:ext>
              </a:extLst>
            </p:cNvPr>
            <p:cNvCxnSpPr>
              <a:cxnSpLocks/>
              <a:endCxn id="21" idx="4"/>
            </p:cNvCxnSpPr>
            <p:nvPr/>
          </p:nvCxnSpPr>
          <p:spPr>
            <a:xfrm flipV="1">
              <a:off x="736990" y="6362561"/>
              <a:ext cx="1" cy="254109"/>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577" name="Group 576">
            <a:extLst>
              <a:ext uri="{FF2B5EF4-FFF2-40B4-BE49-F238E27FC236}">
                <a16:creationId xmlns:a16="http://schemas.microsoft.com/office/drawing/2014/main" id="{F962D0E5-53F2-435C-B2F7-B2EDDB14E151}"/>
              </a:ext>
            </a:extLst>
          </p:cNvPr>
          <p:cNvGrpSpPr/>
          <p:nvPr/>
        </p:nvGrpSpPr>
        <p:grpSpPr>
          <a:xfrm>
            <a:off x="9498812" y="3225668"/>
            <a:ext cx="2508099" cy="458834"/>
            <a:chOff x="795250" y="3985860"/>
            <a:chExt cx="2046493" cy="458834"/>
          </a:xfrm>
        </p:grpSpPr>
        <p:sp>
          <p:nvSpPr>
            <p:cNvPr id="578" name="Rectangle 577">
              <a:hlinkClick r:id="rId4" tooltip="Microsoft's Detection and Response Team (DART) provides onsite and remote assistance with incident response, recovery, and threat hunting. The incident response is effectively &quot;on retainer&quot; for customers with Premier Support."/>
              <a:extLst>
                <a:ext uri="{FF2B5EF4-FFF2-40B4-BE49-F238E27FC236}">
                  <a16:creationId xmlns:a16="http://schemas.microsoft.com/office/drawing/2014/main" id="{DF3D4F8C-C4DD-404C-AE7B-79A88304DDE8}"/>
                </a:ext>
              </a:extLst>
            </p:cNvPr>
            <p:cNvSpPr/>
            <p:nvPr/>
          </p:nvSpPr>
          <p:spPr>
            <a:xfrm>
              <a:off x="795250" y="3985860"/>
              <a:ext cx="2046493" cy="458834"/>
            </a:xfrm>
            <a:prstGeom prst="rect">
              <a:avLst/>
            </a:prstGeom>
            <a:solidFill>
              <a:srgbClr val="EAFCEA"/>
            </a:solidFill>
            <a:ln w="12700">
              <a:solidFill>
                <a:srgbClr val="107C10"/>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5760" tIns="73152" rIns="45720" bIns="73152"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solidFill>
                    <a:sysClr val="windowText" lastClr="000000"/>
                  </a:solidFill>
                  <a:cs typeface="Segoe UI" pitchFamily="34" charset="0"/>
                </a:rPr>
                <a:t>Managed Detection and Response</a:t>
              </a:r>
            </a:p>
            <a:p>
              <a:pPr>
                <a:defRPr/>
              </a:pPr>
              <a:r>
                <a:rPr lang="en-US" sz="900" b="1">
                  <a:gradFill>
                    <a:gsLst>
                      <a:gs pos="2917">
                        <a:srgbClr val="5B9BD5"/>
                      </a:gs>
                      <a:gs pos="30000">
                        <a:prstClr val="black"/>
                      </a:gs>
                    </a:gsLst>
                    <a:lin ang="5400000" scaled="0"/>
                  </a:gradFill>
                  <a:latin typeface="Segoe UI Semibold" panose="020B0702040204020203" pitchFamily="34" charset="0"/>
                  <a:cs typeface="Segoe UI Semibold" panose="020B0702040204020203" pitchFamily="34" charset="0"/>
                </a:rPr>
                <a:t>Outsourced technical functions</a:t>
              </a:r>
            </a:p>
          </p:txBody>
        </p:sp>
        <p:sp>
          <p:nvSpPr>
            <p:cNvPr id="579" name="Commitments_EC4D">
              <a:extLst>
                <a:ext uri="{FF2B5EF4-FFF2-40B4-BE49-F238E27FC236}">
                  <a16:creationId xmlns:a16="http://schemas.microsoft.com/office/drawing/2014/main" id="{B01AB7E8-231A-43F1-88EE-54BA8E24F5B2}"/>
                </a:ext>
              </a:extLst>
            </p:cNvPr>
            <p:cNvSpPr>
              <a:spLocks noChangeAspect="1" noEditPoints="1"/>
            </p:cNvSpPr>
            <p:nvPr/>
          </p:nvSpPr>
          <p:spPr bwMode="auto">
            <a:xfrm>
              <a:off x="845725" y="4084059"/>
              <a:ext cx="171080" cy="171256"/>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3" name="Group 12">
            <a:extLst>
              <a:ext uri="{FF2B5EF4-FFF2-40B4-BE49-F238E27FC236}">
                <a16:creationId xmlns:a16="http://schemas.microsoft.com/office/drawing/2014/main" id="{B23AD12E-CFDA-4532-86EB-0307B71C0077}"/>
              </a:ext>
            </a:extLst>
          </p:cNvPr>
          <p:cNvGrpSpPr/>
          <p:nvPr/>
        </p:nvGrpSpPr>
        <p:grpSpPr>
          <a:xfrm>
            <a:off x="527233" y="4496536"/>
            <a:ext cx="419516" cy="419517"/>
            <a:chOff x="4890881" y="5910062"/>
            <a:chExt cx="812414" cy="812410"/>
          </a:xfrm>
        </p:grpSpPr>
        <p:sp>
          <p:nvSpPr>
            <p:cNvPr id="14" name="Oval 13">
              <a:extLst>
                <a:ext uri="{FF2B5EF4-FFF2-40B4-BE49-F238E27FC236}">
                  <a16:creationId xmlns:a16="http://schemas.microsoft.com/office/drawing/2014/main" id="{010D593C-6804-4E85-B349-F7ADBF96594F}"/>
                </a:ext>
              </a:extLst>
            </p:cNvPr>
            <p:cNvSpPr/>
            <p:nvPr/>
          </p:nvSpPr>
          <p:spPr bwMode="auto">
            <a:xfrm>
              <a:off x="4890881" y="5910062"/>
              <a:ext cx="812414" cy="812410"/>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0E091A44-41A8-448C-9547-AD3685230FF1}"/>
                </a:ext>
              </a:extLst>
            </p:cNvPr>
            <p:cNvGrpSpPr/>
            <p:nvPr/>
          </p:nvGrpSpPr>
          <p:grpSpPr>
            <a:xfrm>
              <a:off x="5139021" y="6107362"/>
              <a:ext cx="316134" cy="417805"/>
              <a:chOff x="4691309" y="4394828"/>
              <a:chExt cx="768039" cy="1015048"/>
            </a:xfrm>
          </p:grpSpPr>
          <p:sp>
            <p:nvSpPr>
              <p:cNvPr id="16" name="Freeform 209">
                <a:extLst>
                  <a:ext uri="{FF2B5EF4-FFF2-40B4-BE49-F238E27FC236}">
                    <a16:creationId xmlns:a16="http://schemas.microsoft.com/office/drawing/2014/main" id="{6F4542D6-EDC2-43E0-B38E-F7B06A1D2162}"/>
                  </a:ext>
                </a:extLst>
              </p:cNvPr>
              <p:cNvSpPr>
                <a:spLocks noEditPoints="1"/>
              </p:cNvSpPr>
              <p:nvPr/>
            </p:nvSpPr>
            <p:spPr bwMode="auto">
              <a:xfrm>
                <a:off x="4691309" y="4394828"/>
                <a:ext cx="768039" cy="1015048"/>
              </a:xfrm>
              <a:custGeom>
                <a:avLst/>
                <a:gdLst>
                  <a:gd name="T0" fmla="*/ 0 w 320"/>
                  <a:gd name="T1" fmla="*/ 0 h 425"/>
                  <a:gd name="T2" fmla="*/ 0 w 320"/>
                  <a:gd name="T3" fmla="*/ 0 h 425"/>
                  <a:gd name="T4" fmla="*/ 0 w 320"/>
                  <a:gd name="T5" fmla="*/ 425 h 425"/>
                  <a:gd name="T6" fmla="*/ 320 w 320"/>
                  <a:gd name="T7" fmla="*/ 425 h 425"/>
                  <a:gd name="T8" fmla="*/ 320 w 320"/>
                  <a:gd name="T9" fmla="*/ 132 h 425"/>
                  <a:gd name="T10" fmla="*/ 186 w 320"/>
                  <a:gd name="T11" fmla="*/ 132 h 425"/>
                  <a:gd name="T12" fmla="*/ 186 w 320"/>
                  <a:gd name="T13" fmla="*/ 0 h 425"/>
                  <a:gd name="T14" fmla="*/ 0 w 320"/>
                  <a:gd name="T15" fmla="*/ 0 h 425"/>
                  <a:gd name="T16" fmla="*/ 31 w 320"/>
                  <a:gd name="T17" fmla="*/ 138 h 425"/>
                  <a:gd name="T18" fmla="*/ 31 w 320"/>
                  <a:gd name="T19" fmla="*/ 138 h 425"/>
                  <a:gd name="T20" fmla="*/ 102 w 320"/>
                  <a:gd name="T21" fmla="*/ 138 h 425"/>
                  <a:gd name="T22" fmla="*/ 102 w 320"/>
                  <a:gd name="T23" fmla="*/ 165 h 425"/>
                  <a:gd name="T24" fmla="*/ 31 w 320"/>
                  <a:gd name="T25" fmla="*/ 165 h 425"/>
                  <a:gd name="T26" fmla="*/ 31 w 320"/>
                  <a:gd name="T27" fmla="*/ 138 h 425"/>
                  <a:gd name="T28" fmla="*/ 31 w 320"/>
                  <a:gd name="T29" fmla="*/ 192 h 425"/>
                  <a:gd name="T30" fmla="*/ 31 w 320"/>
                  <a:gd name="T31" fmla="*/ 192 h 425"/>
                  <a:gd name="T32" fmla="*/ 289 w 320"/>
                  <a:gd name="T33" fmla="*/ 192 h 425"/>
                  <a:gd name="T34" fmla="*/ 289 w 320"/>
                  <a:gd name="T35" fmla="*/ 218 h 425"/>
                  <a:gd name="T36" fmla="*/ 31 w 320"/>
                  <a:gd name="T37" fmla="*/ 218 h 425"/>
                  <a:gd name="T38" fmla="*/ 31 w 320"/>
                  <a:gd name="T39" fmla="*/ 192 h 425"/>
                  <a:gd name="T40" fmla="*/ 190 w 320"/>
                  <a:gd name="T41" fmla="*/ 245 h 425"/>
                  <a:gd name="T42" fmla="*/ 190 w 320"/>
                  <a:gd name="T43" fmla="*/ 245 h 425"/>
                  <a:gd name="T44" fmla="*/ 289 w 320"/>
                  <a:gd name="T45" fmla="*/ 245 h 425"/>
                  <a:gd name="T46" fmla="*/ 289 w 320"/>
                  <a:gd name="T47" fmla="*/ 272 h 425"/>
                  <a:gd name="T48" fmla="*/ 190 w 320"/>
                  <a:gd name="T49" fmla="*/ 272 h 425"/>
                  <a:gd name="T50" fmla="*/ 190 w 320"/>
                  <a:gd name="T51" fmla="*/ 245 h 425"/>
                  <a:gd name="T52" fmla="*/ 31 w 320"/>
                  <a:gd name="T53" fmla="*/ 245 h 425"/>
                  <a:gd name="T54" fmla="*/ 31 w 320"/>
                  <a:gd name="T55" fmla="*/ 245 h 425"/>
                  <a:gd name="T56" fmla="*/ 163 w 320"/>
                  <a:gd name="T57" fmla="*/ 245 h 425"/>
                  <a:gd name="T58" fmla="*/ 163 w 320"/>
                  <a:gd name="T59" fmla="*/ 272 h 425"/>
                  <a:gd name="T60" fmla="*/ 31 w 320"/>
                  <a:gd name="T61" fmla="*/ 272 h 425"/>
                  <a:gd name="T62" fmla="*/ 31 w 320"/>
                  <a:gd name="T63" fmla="*/ 245 h 425"/>
                  <a:gd name="T64" fmla="*/ 31 w 320"/>
                  <a:gd name="T65" fmla="*/ 298 h 425"/>
                  <a:gd name="T66" fmla="*/ 31 w 320"/>
                  <a:gd name="T67" fmla="*/ 298 h 425"/>
                  <a:gd name="T68" fmla="*/ 289 w 320"/>
                  <a:gd name="T69" fmla="*/ 298 h 425"/>
                  <a:gd name="T70" fmla="*/ 289 w 320"/>
                  <a:gd name="T71" fmla="*/ 325 h 425"/>
                  <a:gd name="T72" fmla="*/ 31 w 320"/>
                  <a:gd name="T73" fmla="*/ 325 h 425"/>
                  <a:gd name="T74" fmla="*/ 31 w 320"/>
                  <a:gd name="T75" fmla="*/ 298 h 425"/>
                  <a:gd name="T76" fmla="*/ 31 w 320"/>
                  <a:gd name="T77" fmla="*/ 352 h 425"/>
                  <a:gd name="T78" fmla="*/ 31 w 320"/>
                  <a:gd name="T79" fmla="*/ 352 h 425"/>
                  <a:gd name="T80" fmla="*/ 289 w 320"/>
                  <a:gd name="T81" fmla="*/ 352 h 425"/>
                  <a:gd name="T82" fmla="*/ 289 w 320"/>
                  <a:gd name="T83" fmla="*/ 378 h 425"/>
                  <a:gd name="T84" fmla="*/ 31 w 320"/>
                  <a:gd name="T85" fmla="*/ 378 h 425"/>
                  <a:gd name="T86" fmla="*/ 31 w 320"/>
                  <a:gd name="T87" fmla="*/ 35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0" h="425">
                    <a:moveTo>
                      <a:pt x="0" y="0"/>
                    </a:moveTo>
                    <a:lnTo>
                      <a:pt x="0" y="0"/>
                    </a:lnTo>
                    <a:lnTo>
                      <a:pt x="0" y="425"/>
                    </a:lnTo>
                    <a:lnTo>
                      <a:pt x="320" y="425"/>
                    </a:lnTo>
                    <a:lnTo>
                      <a:pt x="320" y="132"/>
                    </a:lnTo>
                    <a:lnTo>
                      <a:pt x="186" y="132"/>
                    </a:lnTo>
                    <a:lnTo>
                      <a:pt x="186" y="0"/>
                    </a:lnTo>
                    <a:lnTo>
                      <a:pt x="0" y="0"/>
                    </a:lnTo>
                    <a:close/>
                    <a:moveTo>
                      <a:pt x="31" y="138"/>
                    </a:moveTo>
                    <a:lnTo>
                      <a:pt x="31" y="138"/>
                    </a:lnTo>
                    <a:lnTo>
                      <a:pt x="102" y="138"/>
                    </a:lnTo>
                    <a:lnTo>
                      <a:pt x="102" y="165"/>
                    </a:lnTo>
                    <a:lnTo>
                      <a:pt x="31" y="165"/>
                    </a:lnTo>
                    <a:lnTo>
                      <a:pt x="31" y="138"/>
                    </a:lnTo>
                    <a:close/>
                    <a:moveTo>
                      <a:pt x="31" y="192"/>
                    </a:moveTo>
                    <a:lnTo>
                      <a:pt x="31" y="192"/>
                    </a:lnTo>
                    <a:lnTo>
                      <a:pt x="289" y="192"/>
                    </a:lnTo>
                    <a:lnTo>
                      <a:pt x="289" y="218"/>
                    </a:lnTo>
                    <a:lnTo>
                      <a:pt x="31" y="218"/>
                    </a:lnTo>
                    <a:lnTo>
                      <a:pt x="31" y="192"/>
                    </a:lnTo>
                    <a:close/>
                    <a:moveTo>
                      <a:pt x="190" y="245"/>
                    </a:moveTo>
                    <a:lnTo>
                      <a:pt x="190" y="245"/>
                    </a:lnTo>
                    <a:lnTo>
                      <a:pt x="289" y="245"/>
                    </a:lnTo>
                    <a:lnTo>
                      <a:pt x="289" y="272"/>
                    </a:lnTo>
                    <a:lnTo>
                      <a:pt x="190" y="272"/>
                    </a:lnTo>
                    <a:lnTo>
                      <a:pt x="190" y="245"/>
                    </a:lnTo>
                    <a:close/>
                    <a:moveTo>
                      <a:pt x="31" y="245"/>
                    </a:moveTo>
                    <a:lnTo>
                      <a:pt x="31" y="245"/>
                    </a:lnTo>
                    <a:lnTo>
                      <a:pt x="163" y="245"/>
                    </a:lnTo>
                    <a:lnTo>
                      <a:pt x="163" y="272"/>
                    </a:lnTo>
                    <a:lnTo>
                      <a:pt x="31" y="272"/>
                    </a:lnTo>
                    <a:lnTo>
                      <a:pt x="31" y="245"/>
                    </a:lnTo>
                    <a:close/>
                    <a:moveTo>
                      <a:pt x="31" y="298"/>
                    </a:moveTo>
                    <a:lnTo>
                      <a:pt x="31" y="298"/>
                    </a:lnTo>
                    <a:lnTo>
                      <a:pt x="289" y="298"/>
                    </a:lnTo>
                    <a:lnTo>
                      <a:pt x="289" y="325"/>
                    </a:lnTo>
                    <a:lnTo>
                      <a:pt x="31" y="325"/>
                    </a:lnTo>
                    <a:lnTo>
                      <a:pt x="31" y="298"/>
                    </a:lnTo>
                    <a:close/>
                    <a:moveTo>
                      <a:pt x="31" y="352"/>
                    </a:moveTo>
                    <a:lnTo>
                      <a:pt x="31" y="352"/>
                    </a:lnTo>
                    <a:lnTo>
                      <a:pt x="289" y="352"/>
                    </a:lnTo>
                    <a:lnTo>
                      <a:pt x="289" y="378"/>
                    </a:lnTo>
                    <a:lnTo>
                      <a:pt x="31" y="378"/>
                    </a:lnTo>
                    <a:lnTo>
                      <a:pt x="31" y="352"/>
                    </a:lnTo>
                    <a:close/>
                  </a:path>
                </a:pathLst>
              </a:custGeom>
              <a:solidFill>
                <a:schemeClr val="bg1"/>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sp>
            <p:nvSpPr>
              <p:cNvPr id="17" name="Freeform 210">
                <a:extLst>
                  <a:ext uri="{FF2B5EF4-FFF2-40B4-BE49-F238E27FC236}">
                    <a16:creationId xmlns:a16="http://schemas.microsoft.com/office/drawing/2014/main" id="{128240E2-EA41-43DA-A637-B21D943A332D}"/>
                  </a:ext>
                </a:extLst>
              </p:cNvPr>
              <p:cNvSpPr>
                <a:spLocks/>
              </p:cNvSpPr>
              <p:nvPr/>
            </p:nvSpPr>
            <p:spPr bwMode="auto">
              <a:xfrm>
                <a:off x="5200763" y="4394832"/>
                <a:ext cx="258585" cy="250868"/>
              </a:xfrm>
              <a:custGeom>
                <a:avLst/>
                <a:gdLst>
                  <a:gd name="T0" fmla="*/ 0 w 107"/>
                  <a:gd name="T1" fmla="*/ 106 h 106"/>
                  <a:gd name="T2" fmla="*/ 0 w 107"/>
                  <a:gd name="T3" fmla="*/ 106 h 106"/>
                  <a:gd name="T4" fmla="*/ 107 w 107"/>
                  <a:gd name="T5" fmla="*/ 106 h 106"/>
                  <a:gd name="T6" fmla="*/ 0 w 107"/>
                  <a:gd name="T7" fmla="*/ 0 h 106"/>
                  <a:gd name="T8" fmla="*/ 0 w 107"/>
                  <a:gd name="T9" fmla="*/ 106 h 106"/>
                </a:gdLst>
                <a:ahLst/>
                <a:cxnLst>
                  <a:cxn ang="0">
                    <a:pos x="T0" y="T1"/>
                  </a:cxn>
                  <a:cxn ang="0">
                    <a:pos x="T2" y="T3"/>
                  </a:cxn>
                  <a:cxn ang="0">
                    <a:pos x="T4" y="T5"/>
                  </a:cxn>
                  <a:cxn ang="0">
                    <a:pos x="T6" y="T7"/>
                  </a:cxn>
                  <a:cxn ang="0">
                    <a:pos x="T8" y="T9"/>
                  </a:cxn>
                </a:cxnLst>
                <a:rect l="0" t="0" r="r" b="b"/>
                <a:pathLst>
                  <a:path w="107" h="106">
                    <a:moveTo>
                      <a:pt x="0" y="106"/>
                    </a:moveTo>
                    <a:lnTo>
                      <a:pt x="0" y="106"/>
                    </a:lnTo>
                    <a:lnTo>
                      <a:pt x="107" y="106"/>
                    </a:lnTo>
                    <a:lnTo>
                      <a:pt x="0" y="0"/>
                    </a:lnTo>
                    <a:lnTo>
                      <a:pt x="0" y="106"/>
                    </a:lnTo>
                    <a:close/>
                  </a:path>
                </a:pathLst>
              </a:custGeom>
              <a:solidFill>
                <a:schemeClr val="bg1"/>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grpSp>
      </p:grpSp>
      <p:cxnSp>
        <p:nvCxnSpPr>
          <p:cNvPr id="485" name="Straight Arrow Connector 484">
            <a:extLst>
              <a:ext uri="{FF2B5EF4-FFF2-40B4-BE49-F238E27FC236}">
                <a16:creationId xmlns:a16="http://schemas.microsoft.com/office/drawing/2014/main" id="{8F60E8D9-9AE8-403D-BFD1-E60A22DEE6C7}"/>
              </a:ext>
            </a:extLst>
          </p:cNvPr>
          <p:cNvCxnSpPr>
            <a:cxnSpLocks/>
          </p:cNvCxnSpPr>
          <p:nvPr/>
        </p:nvCxnSpPr>
        <p:spPr>
          <a:xfrm>
            <a:off x="4517522" y="3987800"/>
            <a:ext cx="0" cy="430966"/>
          </a:xfrm>
          <a:prstGeom prst="straightConnector1">
            <a:avLst/>
          </a:prstGeom>
          <a:noFill/>
          <a:ln w="25400" cap="flat" cmpd="sng" algn="ctr">
            <a:solidFill>
              <a:schemeClr val="tx2">
                <a:lumMod val="75000"/>
              </a:schemeClr>
            </a:solidFill>
            <a:prstDash val="solid"/>
            <a:headEnd type="none" w="med" len="med"/>
            <a:tailEnd type="arrow" w="med" len="med"/>
          </a:ln>
          <a:effectLst/>
        </p:spPr>
      </p:cxnSp>
      <p:sp>
        <p:nvSpPr>
          <p:cNvPr id="6" name="Speech Bubble: Rectangle 5">
            <a:extLst>
              <a:ext uri="{FF2B5EF4-FFF2-40B4-BE49-F238E27FC236}">
                <a16:creationId xmlns:a16="http://schemas.microsoft.com/office/drawing/2014/main" id="{F776746F-3C9E-49EF-8D17-C7579A34B0D2}"/>
              </a:ext>
            </a:extLst>
          </p:cNvPr>
          <p:cNvSpPr/>
          <p:nvPr/>
        </p:nvSpPr>
        <p:spPr bwMode="auto">
          <a:xfrm>
            <a:off x="1063365" y="2572715"/>
            <a:ext cx="4788558" cy="782261"/>
          </a:xfrm>
          <a:prstGeom prst="wedgeRectCallout">
            <a:avLst>
              <a:gd name="adj1" fmla="val 20014"/>
              <a:gd name="adj2" fmla="val -9125"/>
            </a:avLst>
          </a:prstGeom>
          <a:solidFill>
            <a:schemeClr val="bg1"/>
          </a:solidFill>
          <a:ln w="22225">
            <a:solidFill>
              <a:srgbClr val="0078D4"/>
            </a:solid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defRPr/>
            </a:pPr>
            <a:r>
              <a:rPr lang="en-US" sz="1400" b="1">
                <a:solidFill>
                  <a:sysClr val="windowText" lastClr="000000"/>
                </a:solidFill>
                <a:cs typeface="Segoe UI" pitchFamily="34" charset="0"/>
              </a:rPr>
              <a:t>Security Information and Event Management (SIEM) </a:t>
            </a:r>
            <a:r>
              <a:rPr lang="en-US" sz="1000" b="1">
                <a:gradFill>
                  <a:gsLst>
                    <a:gs pos="2917">
                      <a:srgbClr val="5B9BD5"/>
                    </a:gs>
                    <a:gs pos="30000">
                      <a:prstClr val="black"/>
                    </a:gs>
                  </a:gsLst>
                  <a:lin ang="5400000" scaled="0"/>
                </a:gradFill>
                <a:latin typeface="Segoe UI Semibold" panose="020B0702040204020203" pitchFamily="34" charset="0"/>
                <a:cs typeface="Segoe UI Semibold" panose="020B0702040204020203" pitchFamily="34" charset="0"/>
              </a:rPr>
              <a:t>Hunting + Investigation platform with Automation and Orchestration </a:t>
            </a:r>
            <a:br>
              <a:rPr lang="en-US" sz="1000" b="1">
                <a:gradFill>
                  <a:gsLst>
                    <a:gs pos="2917">
                      <a:srgbClr val="5B9BD5"/>
                    </a:gs>
                    <a:gs pos="30000">
                      <a:prstClr val="black"/>
                    </a:gs>
                  </a:gsLst>
                  <a:lin ang="5400000" scaled="0"/>
                </a:gradFill>
                <a:latin typeface="Segoe UI Semibold" panose="020B0702040204020203" pitchFamily="34" charset="0"/>
                <a:cs typeface="Segoe UI Semibold" panose="020B0702040204020203" pitchFamily="34" charset="0"/>
              </a:rPr>
            </a:br>
            <a:r>
              <a:rPr lang="en-US" sz="800" b="1">
                <a:gradFill>
                  <a:gsLst>
                    <a:gs pos="2917">
                      <a:srgbClr val="5B9BD5"/>
                    </a:gs>
                    <a:gs pos="30000">
                      <a:prstClr val="black"/>
                    </a:gs>
                  </a:gsLst>
                  <a:lin ang="5400000" scaled="0"/>
                </a:gradFill>
                <a:latin typeface="Segoe UI Semibold" panose="020B0702040204020203" pitchFamily="34" charset="0"/>
                <a:cs typeface="Segoe UI Semibold" panose="020B0702040204020203" pitchFamily="34" charset="0"/>
              </a:rPr>
              <a:t>(including machine learning (ML), User/ Entity Behavior Analytics (UEBA), &amp; Security Data Lake)</a:t>
            </a:r>
          </a:p>
        </p:txBody>
      </p:sp>
      <p:sp>
        <p:nvSpPr>
          <p:cNvPr id="470" name="Rectangle 469">
            <a:extLst>
              <a:ext uri="{FF2B5EF4-FFF2-40B4-BE49-F238E27FC236}">
                <a16:creationId xmlns:a16="http://schemas.microsoft.com/office/drawing/2014/main" id="{825EC3D0-E68A-4F19-A0FF-0AF864747034}"/>
              </a:ext>
            </a:extLst>
          </p:cNvPr>
          <p:cNvSpPr/>
          <p:nvPr/>
        </p:nvSpPr>
        <p:spPr>
          <a:xfrm>
            <a:off x="10696725" y="5636788"/>
            <a:ext cx="1246508" cy="308259"/>
          </a:xfrm>
          <a:prstGeom prst="rect">
            <a:avLst/>
          </a:prstGeom>
          <a:solidFill>
            <a:srgbClr val="757575"/>
          </a:solidFill>
          <a:effectLst/>
        </p:spPr>
        <p:txBody>
          <a:bodyPr wrap="square" lIns="91440" tIns="45720" rIns="73152" bIns="45720" anchor="ctr" anchorCtr="0">
            <a:noAutofit/>
          </a:bodyPr>
          <a:lstStyle/>
          <a:p>
            <a:pPr marL="0" marR="0" lvl="0" indent="0"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Information &amp; Data</a:t>
            </a:r>
          </a:p>
        </p:txBody>
      </p:sp>
      <p:sp>
        <p:nvSpPr>
          <p:cNvPr id="539" name="Rectangle 538">
            <a:extLst>
              <a:ext uri="{FF2B5EF4-FFF2-40B4-BE49-F238E27FC236}">
                <a16:creationId xmlns:a16="http://schemas.microsoft.com/office/drawing/2014/main" id="{09C93811-9F3C-4411-A00C-9616D26B3EA8}"/>
              </a:ext>
            </a:extLst>
          </p:cNvPr>
          <p:cNvSpPr/>
          <p:nvPr/>
        </p:nvSpPr>
        <p:spPr>
          <a:xfrm>
            <a:off x="8895866" y="5636788"/>
            <a:ext cx="1731190" cy="308259"/>
          </a:xfrm>
          <a:prstGeom prst="rect">
            <a:avLst/>
          </a:prstGeom>
          <a:solidFill>
            <a:srgbClr val="757575"/>
          </a:solidFill>
          <a:effectLst/>
        </p:spPr>
        <p:txBody>
          <a:bodyPr wrap="square" lIns="91440" tIns="45720" rIns="73152" bIns="45720" anchor="ctr" anchorCtr="0">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Applications </a:t>
            </a:r>
            <a:br>
              <a:rPr kumimoji="0" lang="en-US" sz="10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br>
            <a:r>
              <a:rPr kumimoji="0" lang="en-US" sz="7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(SaaS, AI, legacy, DevOps, and other)</a:t>
            </a:r>
            <a:endPar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45" name="Rectangle 544">
            <a:extLst>
              <a:ext uri="{FF2B5EF4-FFF2-40B4-BE49-F238E27FC236}">
                <a16:creationId xmlns:a16="http://schemas.microsoft.com/office/drawing/2014/main" id="{61182886-33E4-4795-A639-BFDC4E70205B}"/>
              </a:ext>
            </a:extLst>
          </p:cNvPr>
          <p:cNvSpPr/>
          <p:nvPr/>
        </p:nvSpPr>
        <p:spPr>
          <a:xfrm>
            <a:off x="8093613" y="5636788"/>
            <a:ext cx="732582" cy="308259"/>
          </a:xfrm>
          <a:prstGeom prst="rect">
            <a:avLst/>
          </a:prstGeom>
          <a:solidFill>
            <a:srgbClr val="757575"/>
          </a:solidFill>
          <a:effectLst/>
        </p:spPr>
        <p:txBody>
          <a:bodyPr wrap="square" lIns="91440" tIns="45720" rIns="73152" bIns="45720" anchor="ctr" anchorCtr="0">
            <a:noAutofit/>
          </a:bodyPr>
          <a:lstStyle/>
          <a:p>
            <a:pPr marL="0" marR="0" lvl="0" indent="0"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Endpoint </a:t>
            </a:r>
            <a:b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b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&amp; Mobile</a:t>
            </a:r>
          </a:p>
        </p:txBody>
      </p:sp>
      <p:sp>
        <p:nvSpPr>
          <p:cNvPr id="550" name="Rectangle 549">
            <a:extLst>
              <a:ext uri="{FF2B5EF4-FFF2-40B4-BE49-F238E27FC236}">
                <a16:creationId xmlns:a16="http://schemas.microsoft.com/office/drawing/2014/main" id="{C1F369CD-A57A-4417-90C6-47DBE1EA37DD}"/>
              </a:ext>
            </a:extLst>
          </p:cNvPr>
          <p:cNvSpPr/>
          <p:nvPr/>
        </p:nvSpPr>
        <p:spPr>
          <a:xfrm>
            <a:off x="6873759" y="5636788"/>
            <a:ext cx="1150183" cy="308259"/>
          </a:xfrm>
          <a:prstGeom prst="rect">
            <a:avLst/>
          </a:prstGeom>
          <a:solidFill>
            <a:srgbClr val="757575"/>
          </a:solidFill>
          <a:effectLst/>
        </p:spPr>
        <p:txBody>
          <a:bodyPr wrap="square" lIns="91440" tIns="45720" rIns="73152" bIns="45720" anchor="ctr" anchorCtr="0">
            <a:noAutofit/>
          </a:bodyPr>
          <a:lstStyle/>
          <a:p>
            <a:pPr marL="0" marR="0" lvl="0" indent="0"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Identity &amp; Access Management</a:t>
            </a:r>
          </a:p>
        </p:txBody>
      </p:sp>
      <p:sp>
        <p:nvSpPr>
          <p:cNvPr id="554" name="Rectangle 553">
            <a:extLst>
              <a:ext uri="{FF2B5EF4-FFF2-40B4-BE49-F238E27FC236}">
                <a16:creationId xmlns:a16="http://schemas.microsoft.com/office/drawing/2014/main" id="{FC6FE755-68BE-42CE-BAC1-357439673B8B}"/>
              </a:ext>
            </a:extLst>
          </p:cNvPr>
          <p:cNvSpPr/>
          <p:nvPr/>
        </p:nvSpPr>
        <p:spPr>
          <a:xfrm>
            <a:off x="6053195" y="5636788"/>
            <a:ext cx="750893" cy="308259"/>
          </a:xfrm>
          <a:prstGeom prst="rect">
            <a:avLst/>
          </a:prstGeom>
          <a:solidFill>
            <a:srgbClr val="757575"/>
          </a:solidFill>
          <a:effectLst/>
        </p:spPr>
        <p:txBody>
          <a:bodyPr wrap="square" lIns="91440" tIns="45720" rIns="73152" bIns="45720" anchor="ctr" anchorCtr="0">
            <a:noAutofit/>
          </a:bodyPr>
          <a:lstStyle/>
          <a:p>
            <a:pPr marL="0" marR="0" lvl="0" indent="0"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OT &amp; IoT</a:t>
            </a:r>
          </a:p>
        </p:txBody>
      </p:sp>
      <p:sp>
        <p:nvSpPr>
          <p:cNvPr id="560" name="Rectangle 559">
            <a:extLst>
              <a:ext uri="{FF2B5EF4-FFF2-40B4-BE49-F238E27FC236}">
                <a16:creationId xmlns:a16="http://schemas.microsoft.com/office/drawing/2014/main" id="{A92D5D77-346E-4B7F-8E5E-7F3E83058894}"/>
              </a:ext>
            </a:extLst>
          </p:cNvPr>
          <p:cNvSpPr/>
          <p:nvPr/>
        </p:nvSpPr>
        <p:spPr>
          <a:xfrm>
            <a:off x="5058445" y="5636788"/>
            <a:ext cx="925079" cy="308259"/>
          </a:xfrm>
          <a:prstGeom prst="rect">
            <a:avLst/>
          </a:prstGeom>
          <a:solidFill>
            <a:srgbClr val="757575"/>
          </a:solidFill>
          <a:effectLst/>
        </p:spPr>
        <p:txBody>
          <a:bodyPr wrap="square" lIns="91440" tIns="45720" rIns="73152" bIns="45720" anchor="ctr" anchorCtr="0">
            <a:noAutofit/>
          </a:bodyPr>
          <a:lstStyle/>
          <a:p>
            <a:pPr marL="0" marR="0" lvl="0" indent="0"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Platform as a Service (PaaS)</a:t>
            </a:r>
          </a:p>
        </p:txBody>
      </p:sp>
      <p:sp>
        <p:nvSpPr>
          <p:cNvPr id="567" name="Rectangle 566">
            <a:extLst>
              <a:ext uri="{FF2B5EF4-FFF2-40B4-BE49-F238E27FC236}">
                <a16:creationId xmlns:a16="http://schemas.microsoft.com/office/drawing/2014/main" id="{84C089C0-17E6-4A35-958E-20EDFCBDD2D6}"/>
              </a:ext>
            </a:extLst>
          </p:cNvPr>
          <p:cNvSpPr/>
          <p:nvPr/>
        </p:nvSpPr>
        <p:spPr>
          <a:xfrm>
            <a:off x="3618202" y="5636788"/>
            <a:ext cx="1370572" cy="308259"/>
          </a:xfrm>
          <a:prstGeom prst="rect">
            <a:avLst/>
          </a:prstGeom>
          <a:solidFill>
            <a:srgbClr val="757575"/>
          </a:solidFill>
          <a:effectLst/>
        </p:spPr>
        <p:txBody>
          <a:bodyPr wrap="square" lIns="91440" tIns="45720" rIns="73152" bIns="45720" anchor="ctr" anchorCtr="0">
            <a:noAutofit/>
          </a:bodyPr>
          <a:lstStyle/>
          <a:p>
            <a:pPr marL="0" marR="0" lvl="0" indent="0"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Infrastructure &amp; Apps</a:t>
            </a:r>
          </a:p>
        </p:txBody>
      </p:sp>
      <p:sp>
        <p:nvSpPr>
          <p:cNvPr id="585" name="Rectangle 584">
            <a:extLst>
              <a:ext uri="{FF2B5EF4-FFF2-40B4-BE49-F238E27FC236}">
                <a16:creationId xmlns:a16="http://schemas.microsoft.com/office/drawing/2014/main" id="{C699AA2F-1C49-4B5F-A115-413632A6FFC6}"/>
              </a:ext>
            </a:extLst>
          </p:cNvPr>
          <p:cNvSpPr/>
          <p:nvPr/>
        </p:nvSpPr>
        <p:spPr>
          <a:xfrm>
            <a:off x="2916470" y="5636788"/>
            <a:ext cx="632061" cy="308259"/>
          </a:xfrm>
          <a:prstGeom prst="rect">
            <a:avLst/>
          </a:prstGeom>
          <a:solidFill>
            <a:srgbClr val="757575"/>
          </a:solidFill>
          <a:effectLst/>
        </p:spPr>
        <p:txBody>
          <a:bodyPr wrap="square" lIns="91440" tIns="45720" rIns="73152" bIns="45720" anchor="ctr" anchorCtr="0">
            <a:noAutofit/>
          </a:bodyPr>
          <a:lstStyle/>
          <a:p>
            <a:pPr marL="0" marR="0" lvl="0" indent="0"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Network</a:t>
            </a:r>
          </a:p>
        </p:txBody>
      </p:sp>
      <p:sp>
        <p:nvSpPr>
          <p:cNvPr id="604" name="Freeform 1054">
            <a:extLst>
              <a:ext uri="{FF2B5EF4-FFF2-40B4-BE49-F238E27FC236}">
                <a16:creationId xmlns:a16="http://schemas.microsoft.com/office/drawing/2014/main" id="{54D8D1E2-1758-4068-A801-4C00DF7D176B}"/>
              </a:ext>
            </a:extLst>
          </p:cNvPr>
          <p:cNvSpPr>
            <a:spLocks noEditPoints="1"/>
          </p:cNvSpPr>
          <p:nvPr/>
        </p:nvSpPr>
        <p:spPr bwMode="auto">
          <a:xfrm>
            <a:off x="5559737" y="3912752"/>
            <a:ext cx="127248" cy="130978"/>
          </a:xfrm>
          <a:custGeom>
            <a:avLst/>
            <a:gdLst>
              <a:gd name="T0" fmla="*/ 73 w 80"/>
              <a:gd name="T1" fmla="*/ 46 h 80"/>
              <a:gd name="T2" fmla="*/ 73 w 80"/>
              <a:gd name="T3" fmla="*/ 33 h 80"/>
              <a:gd name="T4" fmla="*/ 80 w 80"/>
              <a:gd name="T5" fmla="*/ 28 h 80"/>
              <a:gd name="T6" fmla="*/ 77 w 80"/>
              <a:gd name="T7" fmla="*/ 20 h 80"/>
              <a:gd name="T8" fmla="*/ 68 w 80"/>
              <a:gd name="T9" fmla="*/ 21 h 80"/>
              <a:gd name="T10" fmla="*/ 59 w 80"/>
              <a:gd name="T11" fmla="*/ 12 h 80"/>
              <a:gd name="T12" fmla="*/ 60 w 80"/>
              <a:gd name="T13" fmla="*/ 3 h 80"/>
              <a:gd name="T14" fmla="*/ 52 w 80"/>
              <a:gd name="T15" fmla="*/ 0 h 80"/>
              <a:gd name="T16" fmla="*/ 47 w 80"/>
              <a:gd name="T17" fmla="*/ 7 h 80"/>
              <a:gd name="T18" fmla="*/ 33 w 80"/>
              <a:gd name="T19" fmla="*/ 7 h 80"/>
              <a:gd name="T20" fmla="*/ 28 w 80"/>
              <a:gd name="T21" fmla="*/ 0 h 80"/>
              <a:gd name="T22" fmla="*/ 20 w 80"/>
              <a:gd name="T23" fmla="*/ 3 h 80"/>
              <a:gd name="T24" fmla="*/ 22 w 80"/>
              <a:gd name="T25" fmla="*/ 12 h 80"/>
              <a:gd name="T26" fmla="*/ 12 w 80"/>
              <a:gd name="T27" fmla="*/ 21 h 80"/>
              <a:gd name="T28" fmla="*/ 3 w 80"/>
              <a:gd name="T29" fmla="*/ 20 h 80"/>
              <a:gd name="T30" fmla="*/ 0 w 80"/>
              <a:gd name="T31" fmla="*/ 28 h 80"/>
              <a:gd name="T32" fmla="*/ 7 w 80"/>
              <a:gd name="T33" fmla="*/ 33 h 80"/>
              <a:gd name="T34" fmla="*/ 7 w 80"/>
              <a:gd name="T35" fmla="*/ 47 h 80"/>
              <a:gd name="T36" fmla="*/ 0 w 80"/>
              <a:gd name="T37" fmla="*/ 52 h 80"/>
              <a:gd name="T38" fmla="*/ 3 w 80"/>
              <a:gd name="T39" fmla="*/ 60 h 80"/>
              <a:gd name="T40" fmla="*/ 12 w 80"/>
              <a:gd name="T41" fmla="*/ 58 h 80"/>
              <a:gd name="T42" fmla="*/ 22 w 80"/>
              <a:gd name="T43" fmla="*/ 68 h 80"/>
              <a:gd name="T44" fmla="*/ 20 w 80"/>
              <a:gd name="T45" fmla="*/ 77 h 80"/>
              <a:gd name="T46" fmla="*/ 28 w 80"/>
              <a:gd name="T47" fmla="*/ 80 h 80"/>
              <a:gd name="T48" fmla="*/ 34 w 80"/>
              <a:gd name="T49" fmla="*/ 73 h 80"/>
              <a:gd name="T50" fmla="*/ 47 w 80"/>
              <a:gd name="T51" fmla="*/ 73 h 80"/>
              <a:gd name="T52" fmla="*/ 52 w 80"/>
              <a:gd name="T53" fmla="*/ 80 h 80"/>
              <a:gd name="T54" fmla="*/ 60 w 80"/>
              <a:gd name="T55" fmla="*/ 77 h 80"/>
              <a:gd name="T56" fmla="*/ 59 w 80"/>
              <a:gd name="T57" fmla="*/ 68 h 80"/>
              <a:gd name="T58" fmla="*/ 68 w 80"/>
              <a:gd name="T59" fmla="*/ 58 h 80"/>
              <a:gd name="T60" fmla="*/ 77 w 80"/>
              <a:gd name="T61" fmla="*/ 60 h 80"/>
              <a:gd name="T62" fmla="*/ 80 w 80"/>
              <a:gd name="T63" fmla="*/ 52 h 80"/>
              <a:gd name="T64" fmla="*/ 73 w 80"/>
              <a:gd name="T65" fmla="*/ 46 h 80"/>
              <a:gd name="T66" fmla="*/ 32 w 80"/>
              <a:gd name="T67" fmla="*/ 59 h 80"/>
              <a:gd name="T68" fmla="*/ 21 w 80"/>
              <a:gd name="T69" fmla="*/ 32 h 80"/>
              <a:gd name="T70" fmla="*/ 48 w 80"/>
              <a:gd name="T71" fmla="*/ 21 h 80"/>
              <a:gd name="T72" fmla="*/ 59 w 80"/>
              <a:gd name="T73" fmla="*/ 48 h 80"/>
              <a:gd name="T74" fmla="*/ 32 w 80"/>
              <a:gd name="T75" fmla="*/ 5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73" y="46"/>
                </a:moveTo>
                <a:cubicBezTo>
                  <a:pt x="74" y="42"/>
                  <a:pt x="74" y="37"/>
                  <a:pt x="73" y="33"/>
                </a:cubicBezTo>
                <a:cubicBezTo>
                  <a:pt x="80" y="28"/>
                  <a:pt x="80" y="28"/>
                  <a:pt x="80" y="28"/>
                </a:cubicBezTo>
                <a:cubicBezTo>
                  <a:pt x="77" y="20"/>
                  <a:pt x="77" y="20"/>
                  <a:pt x="77" y="20"/>
                </a:cubicBezTo>
                <a:cubicBezTo>
                  <a:pt x="68" y="21"/>
                  <a:pt x="68" y="21"/>
                  <a:pt x="68" y="21"/>
                </a:cubicBezTo>
                <a:cubicBezTo>
                  <a:pt x="66" y="18"/>
                  <a:pt x="62" y="14"/>
                  <a:pt x="59" y="12"/>
                </a:cubicBezTo>
                <a:cubicBezTo>
                  <a:pt x="60" y="3"/>
                  <a:pt x="60" y="3"/>
                  <a:pt x="60" y="3"/>
                </a:cubicBezTo>
                <a:cubicBezTo>
                  <a:pt x="52" y="0"/>
                  <a:pt x="52" y="0"/>
                  <a:pt x="52" y="0"/>
                </a:cubicBezTo>
                <a:cubicBezTo>
                  <a:pt x="47" y="7"/>
                  <a:pt x="47" y="7"/>
                  <a:pt x="47" y="7"/>
                </a:cubicBezTo>
                <a:cubicBezTo>
                  <a:pt x="42" y="6"/>
                  <a:pt x="38" y="6"/>
                  <a:pt x="33" y="7"/>
                </a:cubicBezTo>
                <a:cubicBezTo>
                  <a:pt x="28" y="0"/>
                  <a:pt x="28" y="0"/>
                  <a:pt x="28" y="0"/>
                </a:cubicBezTo>
                <a:cubicBezTo>
                  <a:pt x="20" y="3"/>
                  <a:pt x="20" y="3"/>
                  <a:pt x="20" y="3"/>
                </a:cubicBezTo>
                <a:cubicBezTo>
                  <a:pt x="22" y="12"/>
                  <a:pt x="22" y="12"/>
                  <a:pt x="22" y="12"/>
                </a:cubicBezTo>
                <a:cubicBezTo>
                  <a:pt x="18" y="14"/>
                  <a:pt x="15" y="18"/>
                  <a:pt x="12" y="21"/>
                </a:cubicBezTo>
                <a:cubicBezTo>
                  <a:pt x="3" y="20"/>
                  <a:pt x="3" y="20"/>
                  <a:pt x="3" y="20"/>
                </a:cubicBezTo>
                <a:cubicBezTo>
                  <a:pt x="0" y="28"/>
                  <a:pt x="0" y="28"/>
                  <a:pt x="0" y="28"/>
                </a:cubicBezTo>
                <a:cubicBezTo>
                  <a:pt x="7" y="33"/>
                  <a:pt x="7" y="33"/>
                  <a:pt x="7" y="33"/>
                </a:cubicBezTo>
                <a:cubicBezTo>
                  <a:pt x="7" y="38"/>
                  <a:pt x="7" y="42"/>
                  <a:pt x="7" y="47"/>
                </a:cubicBezTo>
                <a:cubicBezTo>
                  <a:pt x="0" y="52"/>
                  <a:pt x="0" y="52"/>
                  <a:pt x="0" y="52"/>
                </a:cubicBezTo>
                <a:cubicBezTo>
                  <a:pt x="3" y="60"/>
                  <a:pt x="3" y="60"/>
                  <a:pt x="3" y="60"/>
                </a:cubicBezTo>
                <a:cubicBezTo>
                  <a:pt x="12" y="58"/>
                  <a:pt x="12" y="58"/>
                  <a:pt x="12" y="58"/>
                </a:cubicBezTo>
                <a:cubicBezTo>
                  <a:pt x="15" y="62"/>
                  <a:pt x="18" y="65"/>
                  <a:pt x="22" y="68"/>
                </a:cubicBezTo>
                <a:cubicBezTo>
                  <a:pt x="20" y="77"/>
                  <a:pt x="20" y="77"/>
                  <a:pt x="20" y="77"/>
                </a:cubicBezTo>
                <a:cubicBezTo>
                  <a:pt x="28" y="80"/>
                  <a:pt x="28" y="80"/>
                  <a:pt x="28" y="80"/>
                </a:cubicBezTo>
                <a:cubicBezTo>
                  <a:pt x="34" y="73"/>
                  <a:pt x="34" y="73"/>
                  <a:pt x="34" y="73"/>
                </a:cubicBezTo>
                <a:cubicBezTo>
                  <a:pt x="38" y="73"/>
                  <a:pt x="43" y="73"/>
                  <a:pt x="47" y="73"/>
                </a:cubicBezTo>
                <a:cubicBezTo>
                  <a:pt x="52" y="80"/>
                  <a:pt x="52" y="80"/>
                  <a:pt x="52" y="80"/>
                </a:cubicBezTo>
                <a:cubicBezTo>
                  <a:pt x="60" y="77"/>
                  <a:pt x="60" y="77"/>
                  <a:pt x="60" y="77"/>
                </a:cubicBezTo>
                <a:cubicBezTo>
                  <a:pt x="59" y="68"/>
                  <a:pt x="59" y="68"/>
                  <a:pt x="59" y="68"/>
                </a:cubicBezTo>
                <a:cubicBezTo>
                  <a:pt x="62" y="65"/>
                  <a:pt x="66" y="62"/>
                  <a:pt x="68" y="58"/>
                </a:cubicBezTo>
                <a:cubicBezTo>
                  <a:pt x="77" y="60"/>
                  <a:pt x="77" y="60"/>
                  <a:pt x="77" y="60"/>
                </a:cubicBezTo>
                <a:cubicBezTo>
                  <a:pt x="80" y="52"/>
                  <a:pt x="80" y="52"/>
                  <a:pt x="80" y="52"/>
                </a:cubicBezTo>
                <a:lnTo>
                  <a:pt x="73" y="46"/>
                </a:lnTo>
                <a:close/>
                <a:moveTo>
                  <a:pt x="32" y="59"/>
                </a:moveTo>
                <a:cubicBezTo>
                  <a:pt x="22" y="55"/>
                  <a:pt x="16" y="43"/>
                  <a:pt x="21" y="32"/>
                </a:cubicBezTo>
                <a:cubicBezTo>
                  <a:pt x="25" y="21"/>
                  <a:pt x="37" y="16"/>
                  <a:pt x="48" y="21"/>
                </a:cubicBezTo>
                <a:cubicBezTo>
                  <a:pt x="59" y="25"/>
                  <a:pt x="64" y="37"/>
                  <a:pt x="59" y="48"/>
                </a:cubicBezTo>
                <a:cubicBezTo>
                  <a:pt x="55" y="58"/>
                  <a:pt x="43" y="64"/>
                  <a:pt x="32"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nvGrpSpPr>
          <p:cNvPr id="143" name="Group 142">
            <a:extLst>
              <a:ext uri="{FF2B5EF4-FFF2-40B4-BE49-F238E27FC236}">
                <a16:creationId xmlns:a16="http://schemas.microsoft.com/office/drawing/2014/main" id="{CD1B9CFB-BC56-462C-B450-D2F708C21B00}"/>
              </a:ext>
            </a:extLst>
          </p:cNvPr>
          <p:cNvGrpSpPr/>
          <p:nvPr/>
        </p:nvGrpSpPr>
        <p:grpSpPr>
          <a:xfrm>
            <a:off x="4390880" y="4986730"/>
            <a:ext cx="6744928" cy="341890"/>
            <a:chOff x="4390880" y="4986730"/>
            <a:chExt cx="6744928" cy="341890"/>
          </a:xfrm>
        </p:grpSpPr>
        <p:cxnSp>
          <p:nvCxnSpPr>
            <p:cNvPr id="429" name="Connector: Elbow 428">
              <a:extLst>
                <a:ext uri="{FF2B5EF4-FFF2-40B4-BE49-F238E27FC236}">
                  <a16:creationId xmlns:a16="http://schemas.microsoft.com/office/drawing/2014/main" id="{3A72B98B-CEC2-44B6-8534-31365D37A14B}"/>
                </a:ext>
              </a:extLst>
            </p:cNvPr>
            <p:cNvCxnSpPr>
              <a:cxnSpLocks/>
            </p:cNvCxnSpPr>
            <p:nvPr/>
          </p:nvCxnSpPr>
          <p:spPr>
            <a:xfrm rot="5400000" flipH="1" flipV="1">
              <a:off x="8582122" y="4725130"/>
              <a:ext cx="341890" cy="865089"/>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nvGrpSpPr>
            <p:cNvPr id="574" name="Group 573">
              <a:extLst>
                <a:ext uri="{FF2B5EF4-FFF2-40B4-BE49-F238E27FC236}">
                  <a16:creationId xmlns:a16="http://schemas.microsoft.com/office/drawing/2014/main" id="{137C6834-F9EF-4A9E-B4FE-18FF9B2CF937}"/>
                </a:ext>
              </a:extLst>
            </p:cNvPr>
            <p:cNvGrpSpPr/>
            <p:nvPr/>
          </p:nvGrpSpPr>
          <p:grpSpPr>
            <a:xfrm>
              <a:off x="7129341" y="4990625"/>
              <a:ext cx="1034374" cy="337994"/>
              <a:chOff x="8586752" y="-776065"/>
              <a:chExt cx="1034374" cy="399425"/>
            </a:xfrm>
          </p:grpSpPr>
          <p:cxnSp>
            <p:nvCxnSpPr>
              <p:cNvPr id="435" name="Connector: Elbow 434">
                <a:extLst>
                  <a:ext uri="{FF2B5EF4-FFF2-40B4-BE49-F238E27FC236}">
                    <a16:creationId xmlns:a16="http://schemas.microsoft.com/office/drawing/2014/main" id="{F082A8CB-85AF-4994-B76F-EFE8FFCEA6EC}"/>
                  </a:ext>
                </a:extLst>
              </p:cNvPr>
              <p:cNvCxnSpPr>
                <a:cxnSpLocks/>
                <a:endCxn id="322" idx="2"/>
              </p:cNvCxnSpPr>
              <p:nvPr/>
            </p:nvCxnSpPr>
            <p:spPr>
              <a:xfrm rot="16200000" flipV="1">
                <a:off x="8459110" y="-648423"/>
                <a:ext cx="399424" cy="144140"/>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533" name="Connector: Elbow 532">
                <a:extLst>
                  <a:ext uri="{FF2B5EF4-FFF2-40B4-BE49-F238E27FC236}">
                    <a16:creationId xmlns:a16="http://schemas.microsoft.com/office/drawing/2014/main" id="{DB4B7073-6799-460A-AB32-62A55684F282}"/>
                  </a:ext>
                </a:extLst>
              </p:cNvPr>
              <p:cNvCxnSpPr>
                <a:cxnSpLocks/>
                <a:endCxn id="490" idx="2"/>
              </p:cNvCxnSpPr>
              <p:nvPr/>
            </p:nvCxnSpPr>
            <p:spPr>
              <a:xfrm rot="5400000" flipH="1" flipV="1">
                <a:off x="8976980" y="-1020787"/>
                <a:ext cx="398059" cy="890235"/>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grpSp>
          <p:nvGrpSpPr>
            <p:cNvPr id="575" name="Group 574">
              <a:extLst>
                <a:ext uri="{FF2B5EF4-FFF2-40B4-BE49-F238E27FC236}">
                  <a16:creationId xmlns:a16="http://schemas.microsoft.com/office/drawing/2014/main" id="{861E6C18-3E5C-4176-AD2A-D54C4D34E0FD}"/>
                </a:ext>
              </a:extLst>
            </p:cNvPr>
            <p:cNvGrpSpPr/>
            <p:nvPr/>
          </p:nvGrpSpPr>
          <p:grpSpPr>
            <a:xfrm>
              <a:off x="9562359" y="4988904"/>
              <a:ext cx="1573449" cy="339715"/>
              <a:chOff x="11019770" y="-778099"/>
              <a:chExt cx="1573449" cy="401459"/>
            </a:xfrm>
          </p:grpSpPr>
          <p:cxnSp>
            <p:nvCxnSpPr>
              <p:cNvPr id="342" name="Connector: Elbow 341">
                <a:extLst>
                  <a:ext uri="{FF2B5EF4-FFF2-40B4-BE49-F238E27FC236}">
                    <a16:creationId xmlns:a16="http://schemas.microsoft.com/office/drawing/2014/main" id="{58811937-4287-4379-A6F6-A604428CC9F4}"/>
                  </a:ext>
                </a:extLst>
              </p:cNvPr>
              <p:cNvCxnSpPr>
                <a:cxnSpLocks/>
                <a:endCxn id="414" idx="2"/>
              </p:cNvCxnSpPr>
              <p:nvPr/>
            </p:nvCxnSpPr>
            <p:spPr>
              <a:xfrm rot="5400000" flipH="1" flipV="1">
                <a:off x="11583310" y="-1341639"/>
                <a:ext cx="401459" cy="1528539"/>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38" name="Connector: Elbow 437">
                <a:extLst>
                  <a:ext uri="{FF2B5EF4-FFF2-40B4-BE49-F238E27FC236}">
                    <a16:creationId xmlns:a16="http://schemas.microsoft.com/office/drawing/2014/main" id="{42C9B422-0EFE-42EF-AC6A-D27CE535A051}"/>
                  </a:ext>
                </a:extLst>
              </p:cNvPr>
              <p:cNvCxnSpPr>
                <a:cxnSpLocks/>
                <a:endCxn id="421" idx="2"/>
              </p:cNvCxnSpPr>
              <p:nvPr/>
            </p:nvCxnSpPr>
            <p:spPr>
              <a:xfrm rot="16200000" flipV="1">
                <a:off x="11880465" y="-1089395"/>
                <a:ext cx="399303" cy="1026205"/>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grpSp>
          <p:nvGrpSpPr>
            <p:cNvPr id="571" name="Group 570">
              <a:extLst>
                <a:ext uri="{FF2B5EF4-FFF2-40B4-BE49-F238E27FC236}">
                  <a16:creationId xmlns:a16="http://schemas.microsoft.com/office/drawing/2014/main" id="{518F9CE3-2B55-4C40-B05E-6C5D184AAF24}"/>
                </a:ext>
              </a:extLst>
            </p:cNvPr>
            <p:cNvGrpSpPr/>
            <p:nvPr/>
          </p:nvGrpSpPr>
          <p:grpSpPr>
            <a:xfrm>
              <a:off x="4390880" y="5008887"/>
              <a:ext cx="1949169" cy="305348"/>
              <a:chOff x="5698272" y="-707217"/>
              <a:chExt cx="1949169" cy="330576"/>
            </a:xfrm>
          </p:grpSpPr>
          <p:cxnSp>
            <p:nvCxnSpPr>
              <p:cNvPr id="432" name="Connector: Elbow 431">
                <a:extLst>
                  <a:ext uri="{FF2B5EF4-FFF2-40B4-BE49-F238E27FC236}">
                    <a16:creationId xmlns:a16="http://schemas.microsoft.com/office/drawing/2014/main" id="{8F3D1CD9-2C28-4908-BF7E-28FE57DCFFFB}"/>
                  </a:ext>
                </a:extLst>
              </p:cNvPr>
              <p:cNvCxnSpPr>
                <a:cxnSpLocks/>
                <a:endCxn id="608" idx="2"/>
              </p:cNvCxnSpPr>
              <p:nvPr/>
            </p:nvCxnSpPr>
            <p:spPr>
              <a:xfrm rot="5400000" flipH="1" flipV="1">
                <a:off x="5934737" y="-943682"/>
                <a:ext cx="330576" cy="803506"/>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41" name="Connector: Elbow 440">
                <a:extLst>
                  <a:ext uri="{FF2B5EF4-FFF2-40B4-BE49-F238E27FC236}">
                    <a16:creationId xmlns:a16="http://schemas.microsoft.com/office/drawing/2014/main" id="{BA5213C8-C2BD-42F4-9DA6-9C995884B075}"/>
                  </a:ext>
                </a:extLst>
              </p:cNvPr>
              <p:cNvCxnSpPr>
                <a:cxnSpLocks/>
                <a:endCxn id="608" idx="2"/>
              </p:cNvCxnSpPr>
              <p:nvPr/>
            </p:nvCxnSpPr>
            <p:spPr>
              <a:xfrm rot="16200000" flipV="1">
                <a:off x="6515007" y="-720446"/>
                <a:ext cx="330576" cy="357034"/>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570" name="Connector: Elbow 569">
                <a:extLst>
                  <a:ext uri="{FF2B5EF4-FFF2-40B4-BE49-F238E27FC236}">
                    <a16:creationId xmlns:a16="http://schemas.microsoft.com/office/drawing/2014/main" id="{9B5CDEC3-BADC-432F-8D74-4CDB1FA5FE18}"/>
                  </a:ext>
                </a:extLst>
              </p:cNvPr>
              <p:cNvCxnSpPr>
                <a:cxnSpLocks/>
                <a:endCxn id="608" idx="2"/>
              </p:cNvCxnSpPr>
              <p:nvPr/>
            </p:nvCxnSpPr>
            <p:spPr>
              <a:xfrm rot="16200000" flipV="1">
                <a:off x="6909322" y="-1114761"/>
                <a:ext cx="330576" cy="1145663"/>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grpSp>
      <p:sp>
        <p:nvSpPr>
          <p:cNvPr id="54" name="Speech Bubble: Rectangle 53">
            <a:extLst>
              <a:ext uri="{FF2B5EF4-FFF2-40B4-BE49-F238E27FC236}">
                <a16:creationId xmlns:a16="http://schemas.microsoft.com/office/drawing/2014/main" id="{9028AFE2-1ADC-41BC-B199-377EEE6ECF57}"/>
              </a:ext>
            </a:extLst>
          </p:cNvPr>
          <p:cNvSpPr/>
          <p:nvPr/>
        </p:nvSpPr>
        <p:spPr bwMode="auto">
          <a:xfrm>
            <a:off x="3864481" y="4468319"/>
            <a:ext cx="8078756" cy="547062"/>
          </a:xfrm>
          <a:prstGeom prst="wedgeRectCallout">
            <a:avLst>
              <a:gd name="adj1" fmla="val 20014"/>
              <a:gd name="adj2" fmla="val -9125"/>
            </a:avLst>
          </a:prstGeom>
          <a:solidFill>
            <a:schemeClr val="bg1"/>
          </a:solidFill>
          <a:ln w="22225">
            <a:solidFill>
              <a:srgbClr val="0078D4"/>
            </a:solid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400" b="1">
                <a:solidFill>
                  <a:sysClr val="windowText" lastClr="000000"/>
                </a:solidFill>
                <a:cs typeface="Segoe UI" pitchFamily="34" charset="0"/>
              </a:rPr>
              <a:t>Extended Detection and Response (XDR) </a:t>
            </a:r>
            <a:br>
              <a:rPr lang="en-US" sz="1400" b="1">
                <a:solidFill>
                  <a:sysClr val="windowText" lastClr="000000"/>
                </a:solidFill>
                <a:cs typeface="Segoe UI" pitchFamily="34" charset="0"/>
              </a:rPr>
            </a:br>
            <a:r>
              <a:rPr lang="en-US" sz="1000" b="1">
                <a:gradFill>
                  <a:gsLst>
                    <a:gs pos="2917">
                      <a:srgbClr val="5B9BD5"/>
                    </a:gs>
                    <a:gs pos="30000">
                      <a:prstClr val="black"/>
                    </a:gs>
                  </a:gsLst>
                  <a:lin ang="5400000" scaled="0"/>
                </a:gradFill>
                <a:latin typeface="Segoe UI Semibold" panose="020B0702040204020203" pitchFamily="34" charset="0"/>
                <a:cs typeface="Segoe UI Semibold" panose="020B0702040204020203" pitchFamily="34" charset="0"/>
              </a:rPr>
              <a:t>High quality detection for each asset + investigation remediation capabilities</a:t>
            </a:r>
            <a:endParaRPr lang="en-US" sz="1000" b="1">
              <a:gradFill>
                <a:gsLst>
                  <a:gs pos="2917">
                    <a:srgbClr val="5B9BD5"/>
                  </a:gs>
                  <a:gs pos="30000">
                    <a:prstClr val="black"/>
                  </a:gs>
                </a:gsLst>
                <a:lin ang="5400000" scaled="0"/>
              </a:gradFill>
              <a:highlight>
                <a:srgbClr val="FFFF00"/>
              </a:highlight>
              <a:latin typeface="Segoe UI Semibold" panose="020B0702040204020203" pitchFamily="34" charset="0"/>
              <a:cs typeface="Segoe UI Semibold" panose="020B0702040204020203" pitchFamily="34" charset="0"/>
            </a:endParaRPr>
          </a:p>
        </p:txBody>
      </p:sp>
      <p:sp>
        <p:nvSpPr>
          <p:cNvPr id="638" name="L-Shape 637">
            <a:extLst>
              <a:ext uri="{FF2B5EF4-FFF2-40B4-BE49-F238E27FC236}">
                <a16:creationId xmlns:a16="http://schemas.microsoft.com/office/drawing/2014/main" id="{A2EAFC8E-022C-4019-A59A-832E26BD41BC}"/>
              </a:ext>
            </a:extLst>
          </p:cNvPr>
          <p:cNvSpPr/>
          <p:nvPr/>
        </p:nvSpPr>
        <p:spPr bwMode="auto">
          <a:xfrm flipH="1" flipV="1">
            <a:off x="3122370" y="2155683"/>
            <a:ext cx="2845559" cy="742630"/>
          </a:xfrm>
          <a:prstGeom prst="corner">
            <a:avLst>
              <a:gd name="adj1" fmla="val 46692"/>
              <a:gd name="adj2" fmla="val 8386"/>
            </a:avLst>
          </a:prstGeom>
          <a:noFill/>
          <a:ln w="14224">
            <a:solidFill>
              <a:srgbClr val="505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20040" tIns="73152" rIns="45720" rtlCol="0" anchor="t" anchorCtr="0"/>
          <a:lstStyle/>
          <a:p>
            <a:endParaRPr lang="en-US" sz="1000" b="1" kern="0">
              <a:gradFill>
                <a:gsLst>
                  <a:gs pos="0">
                    <a:prstClr val="white"/>
                  </a:gs>
                  <a:gs pos="100000">
                    <a:prstClr val="white"/>
                  </a:gs>
                </a:gsLst>
                <a:lin ang="5400000" scaled="1"/>
              </a:gradFill>
              <a:latin typeface="Segoe UI" panose="020B0502040204020203" pitchFamily="34" charset="0"/>
              <a:cs typeface="Segoe UI" panose="020B0502040204020203" pitchFamily="34" charset="0"/>
            </a:endParaRPr>
          </a:p>
        </p:txBody>
      </p:sp>
      <p:grpSp>
        <p:nvGrpSpPr>
          <p:cNvPr id="140" name="Group 139">
            <a:extLst>
              <a:ext uri="{FF2B5EF4-FFF2-40B4-BE49-F238E27FC236}">
                <a16:creationId xmlns:a16="http://schemas.microsoft.com/office/drawing/2014/main" id="{DDFDEB75-B8E7-466C-935A-5A566D51F39D}"/>
              </a:ext>
            </a:extLst>
          </p:cNvPr>
          <p:cNvGrpSpPr/>
          <p:nvPr/>
        </p:nvGrpSpPr>
        <p:grpSpPr>
          <a:xfrm>
            <a:off x="1061377" y="3292343"/>
            <a:ext cx="3245364" cy="1428762"/>
            <a:chOff x="1129957" y="3291967"/>
            <a:chExt cx="3245364" cy="1325686"/>
          </a:xfrm>
        </p:grpSpPr>
        <p:grpSp>
          <p:nvGrpSpPr>
            <p:cNvPr id="622" name="Group 621">
              <a:extLst>
                <a:ext uri="{FF2B5EF4-FFF2-40B4-BE49-F238E27FC236}">
                  <a16:creationId xmlns:a16="http://schemas.microsoft.com/office/drawing/2014/main" id="{93B1D473-4D5E-44F8-8B3C-FAE820BD42C5}"/>
                </a:ext>
              </a:extLst>
            </p:cNvPr>
            <p:cNvGrpSpPr/>
            <p:nvPr/>
          </p:nvGrpSpPr>
          <p:grpSpPr>
            <a:xfrm>
              <a:off x="1129957" y="3291967"/>
              <a:ext cx="2432983" cy="585909"/>
              <a:chOff x="1074578" y="3710026"/>
              <a:chExt cx="2509160" cy="585909"/>
            </a:xfrm>
          </p:grpSpPr>
          <p:sp>
            <p:nvSpPr>
              <p:cNvPr id="623" name="Arrow: Bent 622">
                <a:extLst>
                  <a:ext uri="{FF2B5EF4-FFF2-40B4-BE49-F238E27FC236}">
                    <a16:creationId xmlns:a16="http://schemas.microsoft.com/office/drawing/2014/main" id="{3F38F71C-28DF-429D-89AB-2855F71F9244}"/>
                  </a:ext>
                </a:extLst>
              </p:cNvPr>
              <p:cNvSpPr/>
              <p:nvPr/>
            </p:nvSpPr>
            <p:spPr>
              <a:xfrm rot="5400000">
                <a:off x="1972554" y="2812050"/>
                <a:ext cx="585909" cy="2381861"/>
              </a:xfrm>
              <a:prstGeom prst="bentArrow">
                <a:avLst>
                  <a:gd name="adj1" fmla="val 30000"/>
                  <a:gd name="adj2" fmla="val 25099"/>
                  <a:gd name="adj3" fmla="val 0"/>
                  <a:gd name="adj4" fmla="val 51095"/>
                </a:avLst>
              </a:prstGeom>
              <a:solidFill>
                <a:schemeClr val="tx1">
                  <a:lumMod val="50000"/>
                </a:schemeClr>
              </a:solidFill>
              <a:ln w="254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5" name="Rectangle 624">
                <a:extLst>
                  <a:ext uri="{FF2B5EF4-FFF2-40B4-BE49-F238E27FC236}">
                    <a16:creationId xmlns:a16="http://schemas.microsoft.com/office/drawing/2014/main" id="{FEA3A7FC-04C8-4E3B-93E5-E54C270961DE}"/>
                  </a:ext>
                </a:extLst>
              </p:cNvPr>
              <p:cNvSpPr/>
              <p:nvPr/>
            </p:nvSpPr>
            <p:spPr>
              <a:xfrm>
                <a:off x="1492623" y="3711794"/>
                <a:ext cx="2091115" cy="169916"/>
              </a:xfrm>
              <a:prstGeom prst="rect">
                <a:avLst/>
              </a:prstGeom>
              <a:noFill/>
              <a:ln w="38100">
                <a:noFill/>
              </a:ln>
            </p:spPr>
            <p:txBody>
              <a:bodyPr wrap="square" lIns="0" tIns="18288" rIns="0" bIns="18288" anchor="ctr" anchorCtr="0">
                <a:spAutoFit/>
              </a:bodyPr>
              <a:lstStyle/>
              <a:p>
                <a:pPr marL="112713" marR="0" lvl="0" defTabSz="914400" rtl="0" eaLnBrk="1" fontAlgn="auto" latinLnBrk="0" hangingPunct="1">
                  <a:lnSpc>
                    <a:spcPct val="100000"/>
                  </a:lnSpc>
                  <a:spcBef>
                    <a:spcPts val="0"/>
                  </a:spcBef>
                  <a:spcAft>
                    <a:spcPts val="0"/>
                  </a:spcAft>
                  <a:buClrTx/>
                  <a:buSzTx/>
                  <a:buFontTx/>
                  <a:buNone/>
                  <a:tabLst/>
                  <a:defRPr/>
                </a:pPr>
                <a:r>
                  <a:rPr kumimoji="0" lang="en-US" sz="950" b="1" i="0" u="none" strike="noStrike" kern="1200" cap="none" spc="0" normalizeH="0" baseline="0" noProof="0">
                    <a:ln>
                      <a:noFill/>
                    </a:ln>
                    <a:gradFill>
                      <a:gsLst>
                        <a:gs pos="0">
                          <a:prstClr val="white"/>
                        </a:gs>
                        <a:gs pos="100000">
                          <a:prstClr val="white"/>
                        </a:gs>
                      </a:gsLst>
                      <a:lin ang="5400000" scaled="1"/>
                    </a:gradFill>
                    <a:effectLst/>
                    <a:uLnTx/>
                    <a:uFillTx/>
                    <a:latin typeface="Calibri" panose="020F0502020204030204"/>
                    <a:ea typeface="+mn-ea"/>
                    <a:cs typeface="+mn-cs"/>
                  </a:rPr>
                  <a:t>API integration</a:t>
                </a:r>
                <a:endParaRPr kumimoji="0" lang="en-US" sz="950" b="0" i="0" u="none" strike="noStrike" kern="1200" cap="none" spc="0" normalizeH="0" baseline="0" noProof="0">
                  <a:ln>
                    <a:noFill/>
                  </a:ln>
                  <a:gradFill>
                    <a:gsLst>
                      <a:gs pos="0">
                        <a:prstClr val="white"/>
                      </a:gs>
                      <a:gs pos="100000">
                        <a:prstClr val="white"/>
                      </a:gs>
                    </a:gsLst>
                    <a:lin ang="5400000" scaled="1"/>
                  </a:gradFill>
                  <a:effectLst/>
                  <a:uLnTx/>
                  <a:uFillTx/>
                  <a:latin typeface="Calibri" panose="020F0502020204030204"/>
                  <a:ea typeface="+mn-ea"/>
                  <a:cs typeface="+mn-cs"/>
                </a:endParaRPr>
              </a:p>
            </p:txBody>
          </p:sp>
        </p:grpSp>
        <p:sp>
          <p:nvSpPr>
            <p:cNvPr id="128" name="Arrow: Bent 127">
              <a:extLst>
                <a:ext uri="{FF2B5EF4-FFF2-40B4-BE49-F238E27FC236}">
                  <a16:creationId xmlns:a16="http://schemas.microsoft.com/office/drawing/2014/main" id="{6C1D7604-FA0C-4B5F-AF95-466A209956E3}"/>
                </a:ext>
              </a:extLst>
            </p:cNvPr>
            <p:cNvSpPr/>
            <p:nvPr/>
          </p:nvSpPr>
          <p:spPr>
            <a:xfrm rot="10800000" flipH="1">
              <a:off x="3185622" y="3632160"/>
              <a:ext cx="1189699" cy="985493"/>
            </a:xfrm>
            <a:prstGeom prst="bentArrow">
              <a:avLst>
                <a:gd name="adj1" fmla="val 17928"/>
                <a:gd name="adj2" fmla="val 25099"/>
                <a:gd name="adj3" fmla="val 0"/>
                <a:gd name="adj4" fmla="val 35673"/>
              </a:avLst>
            </a:prstGeom>
            <a:solidFill>
              <a:schemeClr val="tx1">
                <a:lumMod val="50000"/>
              </a:schemeClr>
            </a:solidFill>
            <a:ln w="254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13" name="Group 512">
            <a:extLst>
              <a:ext uri="{FF2B5EF4-FFF2-40B4-BE49-F238E27FC236}">
                <a16:creationId xmlns:a16="http://schemas.microsoft.com/office/drawing/2014/main" id="{1F11148C-BCB1-455A-AFA6-FD007C3CC08E}"/>
              </a:ext>
            </a:extLst>
          </p:cNvPr>
          <p:cNvGrpSpPr/>
          <p:nvPr/>
        </p:nvGrpSpPr>
        <p:grpSpPr>
          <a:xfrm>
            <a:off x="527233" y="5561361"/>
            <a:ext cx="419516" cy="419517"/>
            <a:chOff x="292136" y="5723519"/>
            <a:chExt cx="419516" cy="419517"/>
          </a:xfrm>
        </p:grpSpPr>
        <p:sp>
          <p:nvSpPr>
            <p:cNvPr id="21" name="Oval 20">
              <a:extLst>
                <a:ext uri="{FF2B5EF4-FFF2-40B4-BE49-F238E27FC236}">
                  <a16:creationId xmlns:a16="http://schemas.microsoft.com/office/drawing/2014/main" id="{4246CB7A-3548-4038-881D-FA38C8FD3B31}"/>
                </a:ext>
              </a:extLst>
            </p:cNvPr>
            <p:cNvSpPr/>
            <p:nvPr/>
          </p:nvSpPr>
          <p:spPr bwMode="auto">
            <a:xfrm>
              <a:off x="292136" y="5723519"/>
              <a:ext cx="419516" cy="419517"/>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00DF62AF-F436-48AD-97CF-EDBFACDB3966}"/>
                </a:ext>
              </a:extLst>
            </p:cNvPr>
            <p:cNvGrpSpPr/>
            <p:nvPr/>
          </p:nvGrpSpPr>
          <p:grpSpPr>
            <a:xfrm>
              <a:off x="366501" y="5820858"/>
              <a:ext cx="270785" cy="190718"/>
              <a:chOff x="1569824" y="2493431"/>
              <a:chExt cx="1534468" cy="1080738"/>
            </a:xfrm>
            <a:solidFill>
              <a:schemeClr val="bg1"/>
            </a:solidFill>
          </p:grpSpPr>
          <p:sp>
            <p:nvSpPr>
              <p:cNvPr id="23" name="Freeform: Shape 22">
                <a:extLst>
                  <a:ext uri="{FF2B5EF4-FFF2-40B4-BE49-F238E27FC236}">
                    <a16:creationId xmlns:a16="http://schemas.microsoft.com/office/drawing/2014/main" id="{D422E599-DD52-41AD-89BA-94C41C50E1B1}"/>
                  </a:ext>
                </a:extLst>
              </p:cNvPr>
              <p:cNvSpPr/>
              <p:nvPr/>
            </p:nvSpPr>
            <p:spPr>
              <a:xfrm>
                <a:off x="1739043" y="2493431"/>
                <a:ext cx="1223653" cy="912741"/>
              </a:xfrm>
              <a:custGeom>
                <a:avLst/>
                <a:gdLst>
                  <a:gd name="connsiteX0" fmla="*/ 877641 w 928080"/>
                  <a:gd name="connsiteY0" fmla="*/ 700095 h 696060"/>
                  <a:gd name="connsiteX1" fmla="*/ 58509 w 928080"/>
                  <a:gd name="connsiteY1" fmla="*/ 700095 h 696060"/>
                  <a:gd name="connsiteX2" fmla="*/ 0 w 928080"/>
                  <a:gd name="connsiteY2" fmla="*/ 641586 h 696060"/>
                  <a:gd name="connsiteX3" fmla="*/ 0 w 928080"/>
                  <a:gd name="connsiteY3" fmla="*/ 58509 h 696060"/>
                  <a:gd name="connsiteX4" fmla="*/ 58509 w 928080"/>
                  <a:gd name="connsiteY4" fmla="*/ 0 h 696060"/>
                  <a:gd name="connsiteX5" fmla="*/ 877641 w 928080"/>
                  <a:gd name="connsiteY5" fmla="*/ 0 h 696060"/>
                  <a:gd name="connsiteX6" fmla="*/ 936150 w 928080"/>
                  <a:gd name="connsiteY6" fmla="*/ 58509 h 696060"/>
                  <a:gd name="connsiteX7" fmla="*/ 936150 w 928080"/>
                  <a:gd name="connsiteY7" fmla="*/ 641586 h 696060"/>
                  <a:gd name="connsiteX8" fmla="*/ 877641 w 928080"/>
                  <a:gd name="connsiteY8" fmla="*/ 700095 h 696060"/>
                  <a:gd name="connsiteX9" fmla="*/ 877641 w 928080"/>
                  <a:gd name="connsiteY9" fmla="*/ 700095 h 6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8080" h="696060">
                    <a:moveTo>
                      <a:pt x="877641" y="700095"/>
                    </a:moveTo>
                    <a:cubicBezTo>
                      <a:pt x="58509" y="700095"/>
                      <a:pt x="58509" y="700095"/>
                      <a:pt x="58509" y="700095"/>
                    </a:cubicBezTo>
                    <a:cubicBezTo>
                      <a:pt x="26228" y="700095"/>
                      <a:pt x="0" y="673867"/>
                      <a:pt x="0" y="641586"/>
                    </a:cubicBezTo>
                    <a:cubicBezTo>
                      <a:pt x="0" y="58509"/>
                      <a:pt x="0" y="58509"/>
                      <a:pt x="0" y="58509"/>
                    </a:cubicBezTo>
                    <a:cubicBezTo>
                      <a:pt x="0" y="26228"/>
                      <a:pt x="26228" y="0"/>
                      <a:pt x="58509" y="0"/>
                    </a:cubicBezTo>
                    <a:cubicBezTo>
                      <a:pt x="877641" y="0"/>
                      <a:pt x="877641" y="0"/>
                      <a:pt x="877641" y="0"/>
                    </a:cubicBezTo>
                    <a:cubicBezTo>
                      <a:pt x="909922" y="0"/>
                      <a:pt x="936150" y="26228"/>
                      <a:pt x="936150" y="58509"/>
                    </a:cubicBezTo>
                    <a:cubicBezTo>
                      <a:pt x="936150" y="641586"/>
                      <a:pt x="936150" y="641586"/>
                      <a:pt x="936150" y="641586"/>
                    </a:cubicBezTo>
                    <a:cubicBezTo>
                      <a:pt x="936150" y="674876"/>
                      <a:pt x="909922" y="700095"/>
                      <a:pt x="877641" y="700095"/>
                    </a:cubicBezTo>
                    <a:lnTo>
                      <a:pt x="877641" y="700095"/>
                    </a:lnTo>
                    <a:close/>
                  </a:path>
                </a:pathLst>
              </a:custGeom>
              <a:grp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454D96B3-5E8D-4F99-A46D-593026EE1F15}"/>
                  </a:ext>
                </a:extLst>
              </p:cNvPr>
              <p:cNvSpPr/>
              <p:nvPr/>
            </p:nvSpPr>
            <p:spPr>
              <a:xfrm>
                <a:off x="1818847" y="2576769"/>
                <a:ext cx="1077346" cy="687863"/>
              </a:xfrm>
              <a:custGeom>
                <a:avLst/>
                <a:gdLst>
                  <a:gd name="connsiteX0" fmla="*/ 819132 w 817114"/>
                  <a:gd name="connsiteY0" fmla="*/ 527594 h 524567"/>
                  <a:gd name="connsiteX1" fmla="*/ 0 w 817114"/>
                  <a:gd name="connsiteY1" fmla="*/ 527594 h 524567"/>
                  <a:gd name="connsiteX2" fmla="*/ 0 w 817114"/>
                  <a:gd name="connsiteY2" fmla="*/ 0 h 524567"/>
                  <a:gd name="connsiteX3" fmla="*/ 819132 w 817114"/>
                  <a:gd name="connsiteY3" fmla="*/ 0 h 524567"/>
                  <a:gd name="connsiteX4" fmla="*/ 819132 w 817114"/>
                  <a:gd name="connsiteY4" fmla="*/ 527594 h 52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114" h="524567">
                    <a:moveTo>
                      <a:pt x="819132" y="527594"/>
                    </a:moveTo>
                    <a:lnTo>
                      <a:pt x="0" y="527594"/>
                    </a:lnTo>
                    <a:lnTo>
                      <a:pt x="0" y="0"/>
                    </a:lnTo>
                    <a:lnTo>
                      <a:pt x="819132" y="0"/>
                    </a:lnTo>
                    <a:lnTo>
                      <a:pt x="819132" y="527594"/>
                    </a:lnTo>
                    <a:close/>
                  </a:path>
                </a:pathLst>
              </a:custGeom>
              <a:solidFill>
                <a:srgbClr val="002050"/>
              </a:solid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Shape 24">
                <a:extLst>
                  <a:ext uri="{FF2B5EF4-FFF2-40B4-BE49-F238E27FC236}">
                    <a16:creationId xmlns:a16="http://schemas.microsoft.com/office/drawing/2014/main" id="{1ADABB9E-9DDD-4016-95ED-D8BE543A21CA}"/>
                  </a:ext>
                </a:extLst>
              </p:cNvPr>
              <p:cNvSpPr/>
              <p:nvPr/>
            </p:nvSpPr>
            <p:spPr>
              <a:xfrm>
                <a:off x="1569824" y="3362519"/>
                <a:ext cx="1534468" cy="211650"/>
              </a:xfrm>
              <a:custGeom>
                <a:avLst/>
                <a:gdLst>
                  <a:gd name="connsiteX0" fmla="*/ 1046654 w 1160100"/>
                  <a:gd name="connsiteY0" fmla="*/ 0 h 161405"/>
                  <a:gd name="connsiteX1" fmla="*/ 141776 w 1160100"/>
                  <a:gd name="connsiteY1" fmla="*/ 0 h 161405"/>
                  <a:gd name="connsiteX2" fmla="*/ 112522 w 1160100"/>
                  <a:gd name="connsiteY2" fmla="*/ 18158 h 161405"/>
                  <a:gd name="connsiteX3" fmla="*/ 3573 w 1160100"/>
                  <a:gd name="connsiteY3" fmla="*/ 115001 h 161405"/>
                  <a:gd name="connsiteX4" fmla="*/ 32828 w 1160100"/>
                  <a:gd name="connsiteY4" fmla="*/ 162414 h 161405"/>
                  <a:gd name="connsiteX5" fmla="*/ 1135427 w 1160100"/>
                  <a:gd name="connsiteY5" fmla="*/ 162414 h 161405"/>
                  <a:gd name="connsiteX6" fmla="*/ 1162664 w 1160100"/>
                  <a:gd name="connsiteY6" fmla="*/ 111975 h 161405"/>
                  <a:gd name="connsiteX7" fmla="*/ 1073892 w 1160100"/>
                  <a:gd name="connsiteY7" fmla="*/ 16141 h 161405"/>
                  <a:gd name="connsiteX8" fmla="*/ 1046654 w 1160100"/>
                  <a:gd name="connsiteY8" fmla="*/ 0 h 16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0100" h="161405">
                    <a:moveTo>
                      <a:pt x="1046654" y="0"/>
                    </a:moveTo>
                    <a:lnTo>
                      <a:pt x="141776" y="0"/>
                    </a:lnTo>
                    <a:cubicBezTo>
                      <a:pt x="129671" y="0"/>
                      <a:pt x="124627" y="8070"/>
                      <a:pt x="112522" y="18158"/>
                    </a:cubicBezTo>
                    <a:lnTo>
                      <a:pt x="3573" y="115001"/>
                    </a:lnTo>
                    <a:cubicBezTo>
                      <a:pt x="-7524" y="137194"/>
                      <a:pt x="8617" y="162414"/>
                      <a:pt x="32828" y="162414"/>
                    </a:cubicBezTo>
                    <a:lnTo>
                      <a:pt x="1135427" y="162414"/>
                    </a:lnTo>
                    <a:cubicBezTo>
                      <a:pt x="1161656" y="162414"/>
                      <a:pt x="1176787" y="134168"/>
                      <a:pt x="1162664" y="111975"/>
                    </a:cubicBezTo>
                    <a:lnTo>
                      <a:pt x="1073892" y="16141"/>
                    </a:lnTo>
                    <a:cubicBezTo>
                      <a:pt x="1064813" y="6053"/>
                      <a:pt x="1057751" y="0"/>
                      <a:pt x="1046654" y="0"/>
                    </a:cubicBezTo>
                    <a:close/>
                  </a:path>
                </a:pathLst>
              </a:custGeom>
              <a:grp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 name="Oval 1">
            <a:extLst>
              <a:ext uri="{FF2B5EF4-FFF2-40B4-BE49-F238E27FC236}">
                <a16:creationId xmlns:a16="http://schemas.microsoft.com/office/drawing/2014/main" id="{96905FBF-F22D-F857-6D40-CBED73592AF3}"/>
              </a:ext>
            </a:extLst>
          </p:cNvPr>
          <p:cNvSpPr/>
          <p:nvPr/>
        </p:nvSpPr>
        <p:spPr bwMode="auto">
          <a:xfrm>
            <a:off x="7025142" y="2088591"/>
            <a:ext cx="1820278" cy="1850968"/>
          </a:xfrm>
          <a:prstGeom prst="ellipse">
            <a:avLst/>
          </a:prstGeom>
          <a:solidFill>
            <a:srgbClr val="E5F3FF"/>
          </a:solidFill>
          <a:ln w="9525" cap="flat" cmpd="sng" algn="ctr">
            <a:noFill/>
            <a:prstDash val="solid"/>
            <a:headEnd type="none" w="med" len="med"/>
            <a:tailEnd type="none" w="med" len="med"/>
          </a:ln>
          <a:effectLst>
            <a:outerShdw blurRad="190500" dist="254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16" name="Arrow: Bent 615">
            <a:extLst>
              <a:ext uri="{FF2B5EF4-FFF2-40B4-BE49-F238E27FC236}">
                <a16:creationId xmlns:a16="http://schemas.microsoft.com/office/drawing/2014/main" id="{019A5EE0-1F05-42B0-85B1-E61AC1832B3B}"/>
              </a:ext>
            </a:extLst>
          </p:cNvPr>
          <p:cNvSpPr/>
          <p:nvPr/>
        </p:nvSpPr>
        <p:spPr>
          <a:xfrm rot="10800000" flipH="1" flipV="1">
            <a:off x="7881163" y="2800690"/>
            <a:ext cx="1321734" cy="459138"/>
          </a:xfrm>
          <a:prstGeom prst="bentArrow">
            <a:avLst>
              <a:gd name="adj1" fmla="val 9635"/>
              <a:gd name="adj2" fmla="val 15734"/>
              <a:gd name="adj3" fmla="val 25013"/>
              <a:gd name="adj4" fmla="val 43750"/>
            </a:avLst>
          </a:prstGeom>
          <a:solidFill>
            <a:srgbClr val="00B050"/>
          </a:solidFill>
          <a:ln>
            <a:solidFill>
              <a:srgbClr val="107C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Arrow: Bent 630">
            <a:extLst>
              <a:ext uri="{FF2B5EF4-FFF2-40B4-BE49-F238E27FC236}">
                <a16:creationId xmlns:a16="http://schemas.microsoft.com/office/drawing/2014/main" id="{36984D5A-7126-41AF-B20B-00A2BF29098A}"/>
              </a:ext>
            </a:extLst>
          </p:cNvPr>
          <p:cNvSpPr/>
          <p:nvPr/>
        </p:nvSpPr>
        <p:spPr>
          <a:xfrm rot="10800000" flipH="1">
            <a:off x="8408363" y="2970591"/>
            <a:ext cx="1048376" cy="562502"/>
          </a:xfrm>
          <a:prstGeom prst="bentArrow">
            <a:avLst>
              <a:gd name="adj1" fmla="val 9635"/>
              <a:gd name="adj2" fmla="val 15734"/>
              <a:gd name="adj3" fmla="val 25013"/>
              <a:gd name="adj4" fmla="val 43750"/>
            </a:avLst>
          </a:prstGeom>
          <a:solidFill>
            <a:srgbClr val="E2F0D9"/>
          </a:solidFill>
          <a:ln w="12700">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606" name="Straight Arrow Connector 605">
            <a:extLst>
              <a:ext uri="{FF2B5EF4-FFF2-40B4-BE49-F238E27FC236}">
                <a16:creationId xmlns:a16="http://schemas.microsoft.com/office/drawing/2014/main" id="{E690233D-0398-44C5-BF52-F66F7142C2B4}"/>
              </a:ext>
            </a:extLst>
          </p:cNvPr>
          <p:cNvCxnSpPr>
            <a:cxnSpLocks/>
            <a:stCxn id="366" idx="4"/>
          </p:cNvCxnSpPr>
          <p:nvPr/>
        </p:nvCxnSpPr>
        <p:spPr>
          <a:xfrm flipH="1">
            <a:off x="7928823" y="3762030"/>
            <a:ext cx="1236" cy="639489"/>
          </a:xfrm>
          <a:prstGeom prst="straightConnector1">
            <a:avLst/>
          </a:prstGeom>
          <a:ln w="31750">
            <a:solidFill>
              <a:srgbClr val="00205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19" name="Straight Arrow Connector 418">
            <a:extLst>
              <a:ext uri="{FF2B5EF4-FFF2-40B4-BE49-F238E27FC236}">
                <a16:creationId xmlns:a16="http://schemas.microsoft.com/office/drawing/2014/main" id="{FC165758-3CC4-4BFB-960E-2CE4E7904E64}"/>
              </a:ext>
            </a:extLst>
          </p:cNvPr>
          <p:cNvCxnSpPr>
            <a:cxnSpLocks/>
          </p:cNvCxnSpPr>
          <p:nvPr/>
        </p:nvCxnSpPr>
        <p:spPr>
          <a:xfrm flipH="1">
            <a:off x="5851924" y="2909453"/>
            <a:ext cx="1340629" cy="0"/>
          </a:xfrm>
          <a:prstGeom prst="straightConnector1">
            <a:avLst/>
          </a:prstGeom>
          <a:ln w="31750">
            <a:solidFill>
              <a:srgbClr val="00205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3" name="Speech Bubble: Rectangle 2">
            <a:extLst>
              <a:ext uri="{FF2B5EF4-FFF2-40B4-BE49-F238E27FC236}">
                <a16:creationId xmlns:a16="http://schemas.microsoft.com/office/drawing/2014/main" id="{D03E5C86-E1B8-E593-BC52-C117158A3EE0}"/>
              </a:ext>
            </a:extLst>
          </p:cNvPr>
          <p:cNvSpPr/>
          <p:nvPr/>
        </p:nvSpPr>
        <p:spPr>
          <a:xfrm>
            <a:off x="8722276" y="3822960"/>
            <a:ext cx="2230767" cy="550380"/>
          </a:xfrm>
          <a:prstGeom prst="wedgeRectCallout">
            <a:avLst>
              <a:gd name="adj1" fmla="val -71015"/>
              <a:gd name="adj2" fmla="val -55768"/>
            </a:avLst>
          </a:prstGeom>
          <a:solidFill>
            <a:srgbClr val="E5F3FF"/>
          </a:solidFill>
          <a:ln w="12700" cap="flat" cmpd="sng" algn="ctr">
            <a:solidFill>
              <a:schemeClr val="accent1">
                <a:lumMod val="50000"/>
              </a:schemeClr>
            </a:solidFill>
            <a:prstDash val="solid"/>
          </a:ln>
          <a:effectLst/>
        </p:spPr>
        <p:txBody>
          <a:bodyPr lIns="91440" tIns="91440" rIns="91440" bIns="91440" rtlCol="0" anchor="ctr"/>
          <a:lstStyle/>
          <a:p>
            <a:pPr algn="ctr">
              <a:lnSpc>
                <a:spcPct val="97000"/>
              </a:lnSpc>
              <a:spcAft>
                <a:spcPts val="100"/>
              </a:spcAft>
              <a:tabLst>
                <a:tab pos="571500" algn="l"/>
              </a:tabLst>
              <a:defRPr/>
            </a:pPr>
            <a:r>
              <a:rPr lang="en-US" sz="1200" b="1" kern="0">
                <a:solidFill>
                  <a:schemeClr val="accent1">
                    <a:lumMod val="75000"/>
                  </a:schemeClr>
                </a:solidFill>
                <a:cs typeface="Segoe UI Semibold" panose="020B0702040204020203" pitchFamily="34" charset="0"/>
              </a:rPr>
              <a:t>Generative AI</a:t>
            </a:r>
          </a:p>
          <a:p>
            <a:pPr algn="ctr">
              <a:lnSpc>
                <a:spcPct val="97000"/>
              </a:lnSpc>
              <a:spcAft>
                <a:spcPts val="100"/>
              </a:spcAft>
              <a:tabLst>
                <a:tab pos="571500" algn="l"/>
              </a:tabLst>
              <a:defRPr/>
            </a:pPr>
            <a:r>
              <a:rPr lang="en-US" sz="900" b="1" kern="0">
                <a:solidFill>
                  <a:schemeClr val="accent1">
                    <a:lumMod val="75000"/>
                  </a:schemeClr>
                </a:solidFill>
                <a:latin typeface="Segoe UI Semibold" panose="020B0702040204020203" pitchFamily="34" charset="0"/>
                <a:cs typeface="Segoe UI Semibold" panose="020B0702040204020203" pitchFamily="34" charset="0"/>
              </a:rPr>
              <a:t>Simplifies tasks and performs advanced tasks through chat interface</a:t>
            </a:r>
          </a:p>
        </p:txBody>
      </p:sp>
      <p:sp>
        <p:nvSpPr>
          <p:cNvPr id="5" name="Trapezoid 4">
            <a:hlinkClick r:id="rId7" tooltip="Tracking and trending these measurments drives risk reduction. Because external factors dominate a SOC workload, we strongly recommend viewing deviations as learning opportunities and not 'failures' by the SOC team. "/>
            <a:extLst>
              <a:ext uri="{FF2B5EF4-FFF2-40B4-BE49-F238E27FC236}">
                <a16:creationId xmlns:a16="http://schemas.microsoft.com/office/drawing/2014/main" id="{2C2118DB-350F-6FA0-BA2D-E6E98B3120AE}"/>
              </a:ext>
            </a:extLst>
          </p:cNvPr>
          <p:cNvSpPr/>
          <p:nvPr/>
        </p:nvSpPr>
        <p:spPr bwMode="auto">
          <a:xfrm flipV="1">
            <a:off x="5997791" y="1480904"/>
            <a:ext cx="3874980" cy="1304454"/>
          </a:xfrm>
          <a:prstGeom prst="trapezoid">
            <a:avLst>
              <a:gd name="adj" fmla="val 96023"/>
            </a:avLst>
          </a:prstGeom>
          <a:gradFill>
            <a:gsLst>
              <a:gs pos="0">
                <a:schemeClr val="bg1"/>
              </a:gs>
              <a:gs pos="45000">
                <a:srgbClr val="C1E4FF"/>
              </a:gs>
              <a:gs pos="60000">
                <a:srgbClr val="C1E4FF"/>
              </a:gs>
              <a:gs pos="100000">
                <a:srgbClr val="80B8E2"/>
              </a:gs>
            </a:gsLst>
            <a:lin ang="16200000" scaled="1"/>
          </a:gradFill>
          <a:ln w="28575">
            <a:gradFill flip="none" rotWithShape="1">
              <a:gsLst>
                <a:gs pos="0">
                  <a:schemeClr val="bg1"/>
                </a:gs>
                <a:gs pos="46000">
                  <a:schemeClr val="accent1">
                    <a:lumMod val="45000"/>
                    <a:lumOff val="55000"/>
                  </a:schemeClr>
                </a:gs>
                <a:gs pos="67000">
                  <a:schemeClr val="accent1">
                    <a:lumMod val="45000"/>
                    <a:lumOff val="55000"/>
                  </a:schemeClr>
                </a:gs>
                <a:gs pos="100000">
                  <a:srgbClr val="0078D4"/>
                </a:gs>
              </a:gsLst>
              <a:lin ang="16200000" scaled="1"/>
              <a:tileRect/>
            </a:gra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300"/>
              </a:spcAft>
              <a:buClrTx/>
              <a:buSzTx/>
              <a:buFontTx/>
              <a:buNone/>
              <a:tabLst/>
              <a:defRPr/>
            </a:pPr>
            <a:endParaRPr kumimoji="0" lang="en-US" sz="900" b="0" i="0" u="none" strike="noStrike" kern="1200" cap="none" spc="0" normalizeH="0" baseline="0" noProof="0">
              <a:ln>
                <a:noFill/>
              </a:ln>
              <a:solidFill>
                <a:schemeClr val="accent1">
                  <a:lumMod val="75000"/>
                </a:schemeClr>
              </a:solidFill>
              <a:effectLst/>
              <a:uLnTx/>
              <a:uFillTx/>
              <a:latin typeface="Segoe UI Semibold"/>
              <a:ea typeface="Segoe UI" pitchFamily="34" charset="0"/>
              <a:cs typeface="Segoe UI" pitchFamily="34" charset="0"/>
            </a:endParaRPr>
          </a:p>
        </p:txBody>
      </p:sp>
      <p:grpSp>
        <p:nvGrpSpPr>
          <p:cNvPr id="1034" name="Group 1033">
            <a:extLst>
              <a:ext uri="{FF2B5EF4-FFF2-40B4-BE49-F238E27FC236}">
                <a16:creationId xmlns:a16="http://schemas.microsoft.com/office/drawing/2014/main" id="{858A0450-5119-414B-83F1-F1FD24796479}"/>
              </a:ext>
            </a:extLst>
          </p:cNvPr>
          <p:cNvGrpSpPr/>
          <p:nvPr/>
        </p:nvGrpSpPr>
        <p:grpSpPr>
          <a:xfrm>
            <a:off x="7192553" y="2262151"/>
            <a:ext cx="1475012" cy="1499879"/>
            <a:chOff x="7192553" y="2262151"/>
            <a:chExt cx="1475012" cy="1499879"/>
          </a:xfrm>
        </p:grpSpPr>
        <p:sp>
          <p:nvSpPr>
            <p:cNvPr id="366" name="Oval 365">
              <a:extLst>
                <a:ext uri="{FF2B5EF4-FFF2-40B4-BE49-F238E27FC236}">
                  <a16:creationId xmlns:a16="http://schemas.microsoft.com/office/drawing/2014/main" id="{645FA7FD-B616-4C64-BB91-A453F2549962}"/>
                </a:ext>
              </a:extLst>
            </p:cNvPr>
            <p:cNvSpPr/>
            <p:nvPr/>
          </p:nvSpPr>
          <p:spPr bwMode="auto">
            <a:xfrm>
              <a:off x="7192553" y="2262151"/>
              <a:ext cx="1475012" cy="1499879"/>
            </a:xfrm>
            <a:prstGeom prst="ellipse">
              <a:avLst/>
            </a:prstGeom>
            <a:solidFill>
              <a:schemeClr val="bg1"/>
            </a:solidFill>
            <a:ln w="9525" cap="flat" cmpd="sng" algn="ctr">
              <a:noFill/>
              <a:prstDash val="solid"/>
              <a:headEnd type="none" w="med" len="med"/>
              <a:tailEnd type="none" w="med" len="med"/>
            </a:ln>
            <a:effectLst>
              <a:outerShdw blurRad="190500" dist="254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2" name="Rectangle 571">
              <a:extLst>
                <a:ext uri="{FF2B5EF4-FFF2-40B4-BE49-F238E27FC236}">
                  <a16:creationId xmlns:a16="http://schemas.microsoft.com/office/drawing/2014/main" id="{FB1F60E9-5BE4-49A6-BDAF-7DCF165A35AF}"/>
                </a:ext>
              </a:extLst>
            </p:cNvPr>
            <p:cNvSpPr/>
            <p:nvPr/>
          </p:nvSpPr>
          <p:spPr>
            <a:xfrm>
              <a:off x="7331555" y="2336395"/>
              <a:ext cx="1200812" cy="420756"/>
            </a:xfrm>
            <a:prstGeom prst="rect">
              <a:avLst/>
            </a:prstGeom>
          </p:spPr>
          <p:txBody>
            <a:bodyPr wrap="square">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lang="en-US" sz="1100" b="1" i="1" kern="0">
                  <a:solidFill>
                    <a:schemeClr val="accent1">
                      <a:lumMod val="75000"/>
                    </a:schemeClr>
                  </a:solidFill>
                  <a:latin typeface="Segoe UI" panose="020B0502040204020203" pitchFamily="34" charset="0"/>
                  <a:cs typeface="Segoe UI" panose="020B0502040204020203" pitchFamily="34" charset="0"/>
                </a:rPr>
                <a:t>Analysts</a:t>
              </a:r>
              <a:br>
                <a:rPr lang="en-US" sz="1100" b="1" i="1" kern="0">
                  <a:solidFill>
                    <a:schemeClr val="accent1">
                      <a:lumMod val="75000"/>
                    </a:schemeClr>
                  </a:solidFill>
                  <a:latin typeface="Segoe UI" panose="020B0502040204020203" pitchFamily="34" charset="0"/>
                  <a:cs typeface="Segoe UI" panose="020B0502040204020203" pitchFamily="34" charset="0"/>
                </a:rPr>
              </a:br>
              <a:r>
                <a:rPr lang="en-US" sz="1100" b="1" i="1" kern="0">
                  <a:solidFill>
                    <a:schemeClr val="accent1">
                      <a:lumMod val="75000"/>
                    </a:schemeClr>
                  </a:solidFill>
                  <a:latin typeface="Segoe UI" panose="020B0502040204020203" pitchFamily="34" charset="0"/>
                  <a:cs typeface="Segoe UI" panose="020B0502040204020203" pitchFamily="34" charset="0"/>
                </a:rPr>
                <a:t>and Hunters</a:t>
              </a:r>
            </a:p>
          </p:txBody>
        </p:sp>
        <p:grpSp>
          <p:nvGrpSpPr>
            <p:cNvPr id="310" name="Group 309">
              <a:extLst>
                <a:ext uri="{FF2B5EF4-FFF2-40B4-BE49-F238E27FC236}">
                  <a16:creationId xmlns:a16="http://schemas.microsoft.com/office/drawing/2014/main" id="{E8F7B2DF-F690-4370-84A7-112F7183D7DC}"/>
                </a:ext>
              </a:extLst>
            </p:cNvPr>
            <p:cNvGrpSpPr/>
            <p:nvPr/>
          </p:nvGrpSpPr>
          <p:grpSpPr>
            <a:xfrm>
              <a:off x="7598077" y="2787666"/>
              <a:ext cx="686640" cy="737232"/>
              <a:chOff x="5387169" y="1276544"/>
              <a:chExt cx="474140" cy="509075"/>
            </a:xfrm>
            <a:solidFill>
              <a:schemeClr val="accent1"/>
            </a:solidFill>
          </p:grpSpPr>
          <p:sp>
            <p:nvSpPr>
              <p:cNvPr id="326" name="Oval 1124">
                <a:extLst>
                  <a:ext uri="{FF2B5EF4-FFF2-40B4-BE49-F238E27FC236}">
                    <a16:creationId xmlns:a16="http://schemas.microsoft.com/office/drawing/2014/main" id="{D279C9F2-800D-40A6-8186-B6A29B52C2D8}"/>
                  </a:ext>
                </a:extLst>
              </p:cNvPr>
              <p:cNvSpPr>
                <a:spLocks noChangeArrowheads="1"/>
              </p:cNvSpPr>
              <p:nvPr/>
            </p:nvSpPr>
            <p:spPr bwMode="auto">
              <a:xfrm>
                <a:off x="5541890" y="1466199"/>
                <a:ext cx="159709" cy="159709"/>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28" name="Freeform 1125">
                <a:extLst>
                  <a:ext uri="{FF2B5EF4-FFF2-40B4-BE49-F238E27FC236}">
                    <a16:creationId xmlns:a16="http://schemas.microsoft.com/office/drawing/2014/main" id="{B399DEFD-CB3B-41C9-BAC9-47DC7C5F0339}"/>
                  </a:ext>
                </a:extLst>
              </p:cNvPr>
              <p:cNvSpPr>
                <a:spLocks/>
              </p:cNvSpPr>
              <p:nvPr/>
            </p:nvSpPr>
            <p:spPr bwMode="auto">
              <a:xfrm>
                <a:off x="5486988" y="1645873"/>
                <a:ext cx="274502" cy="139746"/>
              </a:xfrm>
              <a:custGeom>
                <a:avLst/>
                <a:gdLst>
                  <a:gd name="T0" fmla="*/ 35 w 69"/>
                  <a:gd name="T1" fmla="*/ 0 h 35"/>
                  <a:gd name="T2" fmla="*/ 0 w 69"/>
                  <a:gd name="T3" fmla="*/ 35 h 35"/>
                  <a:gd name="T4" fmla="*/ 69 w 69"/>
                  <a:gd name="T5" fmla="*/ 35 h 35"/>
                  <a:gd name="T6" fmla="*/ 35 w 69"/>
                  <a:gd name="T7" fmla="*/ 0 h 35"/>
                </a:gdLst>
                <a:ahLst/>
                <a:cxnLst>
                  <a:cxn ang="0">
                    <a:pos x="T0" y="T1"/>
                  </a:cxn>
                  <a:cxn ang="0">
                    <a:pos x="T2" y="T3"/>
                  </a:cxn>
                  <a:cxn ang="0">
                    <a:pos x="T4" y="T5"/>
                  </a:cxn>
                  <a:cxn ang="0">
                    <a:pos x="T6" y="T7"/>
                  </a:cxn>
                </a:cxnLst>
                <a:rect l="0" t="0" r="r" b="b"/>
                <a:pathLst>
                  <a:path w="69" h="35">
                    <a:moveTo>
                      <a:pt x="35" y="0"/>
                    </a:moveTo>
                    <a:cubicBezTo>
                      <a:pt x="16" y="0"/>
                      <a:pt x="0" y="16"/>
                      <a:pt x="0" y="35"/>
                    </a:cubicBezTo>
                    <a:cubicBezTo>
                      <a:pt x="69" y="35"/>
                      <a:pt x="69" y="35"/>
                      <a:pt x="69" y="35"/>
                    </a:cubicBezTo>
                    <a:cubicBezTo>
                      <a:pt x="69" y="16"/>
                      <a:pt x="54" y="0"/>
                      <a:pt x="35" y="0"/>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29" name="Oval 1126">
                <a:extLst>
                  <a:ext uri="{FF2B5EF4-FFF2-40B4-BE49-F238E27FC236}">
                    <a16:creationId xmlns:a16="http://schemas.microsoft.com/office/drawing/2014/main" id="{3DD5598D-925A-476D-8EAA-7B299BFD4066}"/>
                  </a:ext>
                </a:extLst>
              </p:cNvPr>
              <p:cNvSpPr>
                <a:spLocks noChangeArrowheads="1"/>
              </p:cNvSpPr>
              <p:nvPr/>
            </p:nvSpPr>
            <p:spPr bwMode="auto">
              <a:xfrm>
                <a:off x="5736533" y="1326454"/>
                <a:ext cx="79856" cy="79856"/>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1" name="Oval 1127">
                <a:extLst>
                  <a:ext uri="{FF2B5EF4-FFF2-40B4-BE49-F238E27FC236}">
                    <a16:creationId xmlns:a16="http://schemas.microsoft.com/office/drawing/2014/main" id="{3DAD9A32-A31B-40A1-A55F-AC2E7AF218E1}"/>
                  </a:ext>
                </a:extLst>
              </p:cNvPr>
              <p:cNvSpPr>
                <a:spLocks noChangeArrowheads="1"/>
              </p:cNvSpPr>
              <p:nvPr/>
            </p:nvSpPr>
            <p:spPr bwMode="auto">
              <a:xfrm>
                <a:off x="5387169" y="1486164"/>
                <a:ext cx="44920" cy="44920"/>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2" name="Oval 1128">
                <a:extLst>
                  <a:ext uri="{FF2B5EF4-FFF2-40B4-BE49-F238E27FC236}">
                    <a16:creationId xmlns:a16="http://schemas.microsoft.com/office/drawing/2014/main" id="{4050E9E8-9136-4F64-8914-ED6BF53C87B7}"/>
                  </a:ext>
                </a:extLst>
              </p:cNvPr>
              <p:cNvSpPr>
                <a:spLocks noChangeArrowheads="1"/>
              </p:cNvSpPr>
              <p:nvPr/>
            </p:nvSpPr>
            <p:spPr bwMode="auto">
              <a:xfrm>
                <a:off x="5447060" y="1341425"/>
                <a:ext cx="64884" cy="64884"/>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3" name="Oval 1129">
                <a:extLst>
                  <a:ext uri="{FF2B5EF4-FFF2-40B4-BE49-F238E27FC236}">
                    <a16:creationId xmlns:a16="http://schemas.microsoft.com/office/drawing/2014/main" id="{B4D68E2C-BFE5-40DB-9F8C-801E5D1367DF}"/>
                  </a:ext>
                </a:extLst>
              </p:cNvPr>
              <p:cNvSpPr>
                <a:spLocks noChangeArrowheads="1"/>
              </p:cNvSpPr>
              <p:nvPr/>
            </p:nvSpPr>
            <p:spPr bwMode="auto">
              <a:xfrm>
                <a:off x="5591798" y="1276544"/>
                <a:ext cx="64884" cy="64884"/>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6" name="Oval 1130">
                <a:extLst>
                  <a:ext uri="{FF2B5EF4-FFF2-40B4-BE49-F238E27FC236}">
                    <a16:creationId xmlns:a16="http://schemas.microsoft.com/office/drawing/2014/main" id="{E49B99C8-9120-4A2C-A45A-5326E2FD9187}"/>
                  </a:ext>
                </a:extLst>
              </p:cNvPr>
              <p:cNvSpPr>
                <a:spLocks noChangeArrowheads="1"/>
              </p:cNvSpPr>
              <p:nvPr/>
            </p:nvSpPr>
            <p:spPr bwMode="auto">
              <a:xfrm>
                <a:off x="5816389" y="1466199"/>
                <a:ext cx="44920" cy="49910"/>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8" name="Oval 1131">
                <a:extLst>
                  <a:ext uri="{FF2B5EF4-FFF2-40B4-BE49-F238E27FC236}">
                    <a16:creationId xmlns:a16="http://schemas.microsoft.com/office/drawing/2014/main" id="{CFB2A31F-07E2-4772-92E8-E09F484DF3D4}"/>
                  </a:ext>
                </a:extLst>
              </p:cNvPr>
              <p:cNvSpPr>
                <a:spLocks noChangeArrowheads="1"/>
              </p:cNvSpPr>
              <p:nvPr/>
            </p:nvSpPr>
            <p:spPr bwMode="auto">
              <a:xfrm>
                <a:off x="5447060" y="1610936"/>
                <a:ext cx="34937" cy="29945"/>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9" name="Oval 1132">
                <a:extLst>
                  <a:ext uri="{FF2B5EF4-FFF2-40B4-BE49-F238E27FC236}">
                    <a16:creationId xmlns:a16="http://schemas.microsoft.com/office/drawing/2014/main" id="{5A4519E7-B12D-4754-AC3F-F051CE249B30}"/>
                  </a:ext>
                </a:extLst>
              </p:cNvPr>
              <p:cNvSpPr>
                <a:spLocks noChangeArrowheads="1"/>
              </p:cNvSpPr>
              <p:nvPr/>
            </p:nvSpPr>
            <p:spPr bwMode="auto">
              <a:xfrm>
                <a:off x="5766479" y="1610936"/>
                <a:ext cx="29945" cy="29945"/>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sp>
        <p:nvSpPr>
          <p:cNvPr id="386" name="Rectangle 385">
            <a:hlinkClick r:id="rId7" tooltip="Tracking and trending these measurments drives risk reduction. Because external factors dominate a SOC workload, we strongly recommend viewing deviations as learning opportunities and not 'failures' by the SOC team. "/>
            <a:extLst>
              <a:ext uri="{FF2B5EF4-FFF2-40B4-BE49-F238E27FC236}">
                <a16:creationId xmlns:a16="http://schemas.microsoft.com/office/drawing/2014/main" id="{940811EE-9689-4A49-BD2E-2E3C1C06861C}"/>
              </a:ext>
            </a:extLst>
          </p:cNvPr>
          <p:cNvSpPr/>
          <p:nvPr/>
        </p:nvSpPr>
        <p:spPr bwMode="auto">
          <a:xfrm>
            <a:off x="6201654" y="1391854"/>
            <a:ext cx="3359018" cy="831615"/>
          </a:xfrm>
          <a:prstGeom prst="rect">
            <a:avLst/>
          </a:prstGeom>
          <a:noFill/>
          <a:ln w="28575">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300"/>
              </a:spcAft>
              <a:buClrTx/>
              <a:buSzTx/>
              <a:buFontTx/>
              <a:buNone/>
              <a:tabLst/>
              <a:defRPr/>
            </a:pPr>
            <a:r>
              <a:rPr kumimoji="0" lang="en-US" sz="1300" b="1" i="0" u="none" strike="noStrike" kern="1200" cap="none" spc="0" normalizeH="0" baseline="0" noProof="0">
                <a:ln>
                  <a:noFill/>
                </a:ln>
                <a:solidFill>
                  <a:schemeClr val="accent1">
                    <a:lumMod val="75000"/>
                  </a:schemeClr>
                </a:solidFill>
                <a:effectLst/>
                <a:uLnTx/>
                <a:uFillTx/>
                <a:latin typeface="Segoe UI"/>
                <a:ea typeface="Segoe UI" pitchFamily="34" charset="0"/>
                <a:cs typeface="Segoe UI" pitchFamily="34" charset="0"/>
              </a:rPr>
              <a:t>Align to Mission + Continuously</a:t>
            </a:r>
            <a:r>
              <a:rPr kumimoji="0" lang="en-US" sz="1300" b="1" i="0" u="none" strike="noStrike" kern="1200" cap="none" spc="0" normalizeH="0" noProof="0">
                <a:ln>
                  <a:noFill/>
                </a:ln>
                <a:solidFill>
                  <a:schemeClr val="accent1">
                    <a:lumMod val="75000"/>
                  </a:schemeClr>
                </a:solidFill>
                <a:effectLst/>
                <a:uLnTx/>
                <a:uFillTx/>
                <a:latin typeface="Segoe UI"/>
                <a:ea typeface="Segoe UI" pitchFamily="34" charset="0"/>
                <a:cs typeface="Segoe UI" pitchFamily="34" charset="0"/>
              </a:rPr>
              <a:t> </a:t>
            </a:r>
            <a:r>
              <a:rPr kumimoji="0" lang="en-US" sz="1300" b="1" i="0" u="none" strike="noStrike" kern="1200" cap="none" spc="0" normalizeH="0" baseline="0" noProof="0">
                <a:ln>
                  <a:noFill/>
                </a:ln>
                <a:solidFill>
                  <a:schemeClr val="accent1">
                    <a:lumMod val="75000"/>
                  </a:schemeClr>
                </a:solidFill>
                <a:effectLst/>
                <a:uLnTx/>
                <a:uFillTx/>
                <a:latin typeface="Segoe UI"/>
                <a:ea typeface="Segoe UI" pitchFamily="34" charset="0"/>
                <a:cs typeface="Segoe UI" pitchFamily="34" charset="0"/>
              </a:rPr>
              <a:t>Improve</a:t>
            </a:r>
          </a:p>
          <a:p>
            <a:pPr marL="57150" algn="ctr" defTabSz="932472" fontAlgn="base">
              <a:spcBef>
                <a:spcPct val="0"/>
              </a:spcBef>
              <a:spcAft>
                <a:spcPts val="300"/>
              </a:spcAft>
              <a:defRPr/>
            </a:pPr>
            <a:r>
              <a:rPr lang="en-US" sz="1050" b="1">
                <a:solidFill>
                  <a:schemeClr val="accent1">
                    <a:lumMod val="75000"/>
                  </a:schemeClr>
                </a:solidFill>
                <a:cs typeface="Segoe UI Semibold" panose="020B0702040204020203" pitchFamily="34" charset="0"/>
              </a:rPr>
              <a:t>Measure and reduce attacker dwell </a:t>
            </a:r>
            <a:r>
              <a:rPr lang="en-US" sz="1050" b="1">
                <a:solidFill>
                  <a:schemeClr val="accent1">
                    <a:lumMod val="75000"/>
                  </a:schemeClr>
                </a:solidFill>
                <a:cs typeface="Segoe UI" pitchFamily="34" charset="0"/>
              </a:rPr>
              <a:t>time </a:t>
            </a:r>
            <a:br>
              <a:rPr lang="en-US" sz="1050" b="1">
                <a:solidFill>
                  <a:schemeClr val="accent1">
                    <a:lumMod val="75000"/>
                  </a:schemeClr>
                </a:solidFill>
                <a:cs typeface="Segoe UI" pitchFamily="34" charset="0"/>
              </a:rPr>
            </a:br>
            <a:r>
              <a:rPr lang="en-US" sz="1050" i="1">
                <a:solidFill>
                  <a:schemeClr val="accent1">
                    <a:lumMod val="75000"/>
                  </a:schemeClr>
                </a:solidFill>
                <a:cs typeface="Segoe UI" pitchFamily="34" charset="0"/>
              </a:rPr>
              <a:t>(attacker access to business assets) via</a:t>
            </a:r>
            <a:br>
              <a:rPr lang="en-US" sz="1050">
                <a:solidFill>
                  <a:schemeClr val="accent1">
                    <a:lumMod val="75000"/>
                  </a:schemeClr>
                </a:solidFill>
                <a:cs typeface="Segoe UI" pitchFamily="34" charset="0"/>
              </a:rPr>
            </a:br>
            <a:r>
              <a:rPr lang="en-US" sz="1000" i="1">
                <a:solidFill>
                  <a:schemeClr val="accent1">
                    <a:lumMod val="75000"/>
                  </a:schemeClr>
                </a:solidFill>
                <a:latin typeface="Segoe UI Semibold"/>
                <a:cs typeface="Segoe UI" pitchFamily="34" charset="0"/>
              </a:rPr>
              <a:t>Mean Time to Remediate (</a:t>
            </a:r>
            <a:r>
              <a:rPr kumimoji="0" lang="en-US" sz="1000" b="0" i="1" u="none" strike="noStrike" kern="1200" cap="none" spc="0" normalizeH="0" baseline="0" noProof="0">
                <a:ln>
                  <a:noFill/>
                </a:ln>
                <a:solidFill>
                  <a:schemeClr val="accent1">
                    <a:lumMod val="75000"/>
                  </a:schemeClr>
                </a:solidFill>
                <a:effectLst/>
                <a:uLnTx/>
                <a:uFillTx/>
                <a:latin typeface="Segoe UI Semibold"/>
                <a:ea typeface="Segoe UI" pitchFamily="34" charset="0"/>
                <a:cs typeface="Segoe UI" pitchFamily="34" charset="0"/>
              </a:rPr>
              <a:t>MTTR)</a:t>
            </a:r>
          </a:p>
        </p:txBody>
      </p:sp>
      <p:sp>
        <p:nvSpPr>
          <p:cNvPr id="4" name="TextBox 3">
            <a:extLst>
              <a:ext uri="{FF2B5EF4-FFF2-40B4-BE49-F238E27FC236}">
                <a16:creationId xmlns:a16="http://schemas.microsoft.com/office/drawing/2014/main" id="{E19A6EF5-ABC6-50ED-9BD3-922BEAF131B6}"/>
              </a:ext>
            </a:extLst>
          </p:cNvPr>
          <p:cNvSpPr txBox="1"/>
          <p:nvPr/>
        </p:nvSpPr>
        <p:spPr>
          <a:xfrm>
            <a:off x="10041284" y="6506796"/>
            <a:ext cx="1919077" cy="203133"/>
          </a:xfrm>
          <a:prstGeom prst="rect">
            <a:avLst/>
          </a:prstGeom>
          <a:noFill/>
        </p:spPr>
        <p:txBody>
          <a:bodyPr wrap="square" lIns="0">
            <a:spAutoFit/>
          </a:bodyPr>
          <a:lstStyle/>
          <a:p>
            <a:pPr marL="0" marR="0" lvl="0" indent="0" algn="r" defTabSz="914400" rtl="0" eaLnBrk="1" fontAlgn="auto" latinLnBrk="0" hangingPunct="1">
              <a:lnSpc>
                <a:spcPct val="90000"/>
              </a:lnSpc>
              <a:spcBef>
                <a:spcPct val="0"/>
              </a:spcBef>
              <a:spcAft>
                <a:spcPts val="60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 – </a:t>
            </a: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8" tooltip="The latest published version of this document can be found at https://aka.ms/MCRA"/>
              </a:rPr>
              <a:t>https://aka.ms/MCRA</a:t>
            </a:r>
            <a:endParaRPr kumimoji="0" lang="en-US" sz="8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1042" name="Isosceles Triangle 1041">
            <a:extLst>
              <a:ext uri="{FF2B5EF4-FFF2-40B4-BE49-F238E27FC236}">
                <a16:creationId xmlns:a16="http://schemas.microsoft.com/office/drawing/2014/main" id="{63640A0E-9C2F-4AF0-9FDF-13C415217186}"/>
              </a:ext>
            </a:extLst>
          </p:cNvPr>
          <p:cNvSpPr/>
          <p:nvPr/>
        </p:nvSpPr>
        <p:spPr bwMode="auto">
          <a:xfrm>
            <a:off x="6621555" y="3006112"/>
            <a:ext cx="159011" cy="847280"/>
          </a:xfrm>
          <a:prstGeom prst="triangle">
            <a:avLst/>
          </a:prstGeom>
          <a:solidFill>
            <a:srgbClr val="002050"/>
          </a:solidFill>
          <a:ln>
            <a:gradFill>
              <a:gsLst>
                <a:gs pos="98000">
                  <a:srgbClr val="00B6F6"/>
                </a:gs>
                <a:gs pos="98000">
                  <a:srgbClr val="00B6F6">
                    <a:alpha val="0"/>
                  </a:srgb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endParaRPr>
          </a:p>
        </p:txBody>
      </p:sp>
    </p:spTree>
    <p:extLst>
      <p:ext uri="{BB962C8B-B14F-4D97-AF65-F5344CB8AC3E}">
        <p14:creationId xmlns:p14="http://schemas.microsoft.com/office/powerpoint/2010/main" val="3188474037"/>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artial Circle 5">
            <a:extLst>
              <a:ext uri="{FF2B5EF4-FFF2-40B4-BE49-F238E27FC236}">
                <a16:creationId xmlns:a16="http://schemas.microsoft.com/office/drawing/2014/main" id="{92D2926D-0DF6-459D-BDC3-E241F11C3E38}"/>
              </a:ext>
            </a:extLst>
          </p:cNvPr>
          <p:cNvSpPr/>
          <p:nvPr/>
        </p:nvSpPr>
        <p:spPr bwMode="auto">
          <a:xfrm>
            <a:off x="6845912" y="2004205"/>
            <a:ext cx="2053191" cy="2105647"/>
          </a:xfrm>
          <a:prstGeom prst="pie">
            <a:avLst>
              <a:gd name="adj1" fmla="val 5386901"/>
              <a:gd name="adj2" fmla="val 10963352"/>
            </a:avLst>
          </a:prstGeom>
          <a:solidFill>
            <a:srgbClr val="9BE5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gradFill>
                <a:gsLst>
                  <a:gs pos="0">
                    <a:srgbClr val="FFFFFF"/>
                  </a:gs>
                  <a:gs pos="100000">
                    <a:srgbClr val="FFFFFF"/>
                  </a:gs>
                </a:gsLst>
                <a:lin ang="5400000" scaled="0"/>
              </a:gradFill>
              <a:ea typeface="Segoe UI" pitchFamily="34" charset="0"/>
              <a:cs typeface="Segoe UI" pitchFamily="34" charset="0"/>
            </a:endParaRPr>
          </a:p>
        </p:txBody>
      </p:sp>
      <p:sp>
        <p:nvSpPr>
          <p:cNvPr id="436" name="Rectangle 435">
            <a:extLst>
              <a:ext uri="{FF2B5EF4-FFF2-40B4-BE49-F238E27FC236}">
                <a16:creationId xmlns:a16="http://schemas.microsoft.com/office/drawing/2014/main" id="{E971A6DB-262A-4D5E-A331-5B01656C363E}"/>
              </a:ext>
            </a:extLst>
          </p:cNvPr>
          <p:cNvSpPr/>
          <p:nvPr/>
        </p:nvSpPr>
        <p:spPr bwMode="auto">
          <a:xfrm>
            <a:off x="1" y="4138677"/>
            <a:ext cx="12191999" cy="124805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642" name="Rectangle 641">
            <a:extLst>
              <a:ext uri="{FF2B5EF4-FFF2-40B4-BE49-F238E27FC236}">
                <a16:creationId xmlns:a16="http://schemas.microsoft.com/office/drawing/2014/main" id="{9A231465-F50B-4452-A6AF-0FEA89D36E2F}"/>
              </a:ext>
            </a:extLst>
          </p:cNvPr>
          <p:cNvSpPr/>
          <p:nvPr/>
        </p:nvSpPr>
        <p:spPr bwMode="auto">
          <a:xfrm rot="5400000">
            <a:off x="6432583" y="2221230"/>
            <a:ext cx="264042" cy="1400600"/>
          </a:xfrm>
          <a:prstGeom prst="rect">
            <a:avLst/>
          </a:prstGeom>
          <a:solidFill>
            <a:srgbClr val="9BE5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612" name="Arrow: Bent 611">
            <a:extLst>
              <a:ext uri="{FF2B5EF4-FFF2-40B4-BE49-F238E27FC236}">
                <a16:creationId xmlns:a16="http://schemas.microsoft.com/office/drawing/2014/main" id="{510A614B-60CC-4DC5-993B-CC84F4E22622}"/>
              </a:ext>
            </a:extLst>
          </p:cNvPr>
          <p:cNvSpPr/>
          <p:nvPr/>
        </p:nvSpPr>
        <p:spPr>
          <a:xfrm rot="16200000" flipV="1">
            <a:off x="2260343" y="2757327"/>
            <a:ext cx="1732301" cy="380450"/>
          </a:xfrm>
          <a:custGeom>
            <a:avLst/>
            <a:gdLst>
              <a:gd name="connsiteX0" fmla="*/ 0 w 2074232"/>
              <a:gd name="connsiteY0" fmla="*/ 1913541 h 1913541"/>
              <a:gd name="connsiteX1" fmla="*/ 0 w 2074232"/>
              <a:gd name="connsiteY1" fmla="*/ 517718 h 1913541"/>
              <a:gd name="connsiteX2" fmla="*/ 380450 w 2074232"/>
              <a:gd name="connsiteY2" fmla="*/ 137268 h 1913541"/>
              <a:gd name="connsiteX3" fmla="*/ 2074232 w 2074232"/>
              <a:gd name="connsiteY3" fmla="*/ 137268 h 1913541"/>
              <a:gd name="connsiteX4" fmla="*/ 2074232 w 2074232"/>
              <a:gd name="connsiteY4" fmla="*/ 0 h 1913541"/>
              <a:gd name="connsiteX5" fmla="*/ 2074232 w 2074232"/>
              <a:gd name="connsiteY5" fmla="*/ 187871 h 1913541"/>
              <a:gd name="connsiteX6" fmla="*/ 2074232 w 2074232"/>
              <a:gd name="connsiteY6" fmla="*/ 375743 h 1913541"/>
              <a:gd name="connsiteX7" fmla="*/ 2074232 w 2074232"/>
              <a:gd name="connsiteY7" fmla="*/ 238475 h 1913541"/>
              <a:gd name="connsiteX8" fmla="*/ 380450 w 2074232"/>
              <a:gd name="connsiteY8" fmla="*/ 238475 h 1913541"/>
              <a:gd name="connsiteX9" fmla="*/ 101207 w 2074232"/>
              <a:gd name="connsiteY9" fmla="*/ 517718 h 1913541"/>
              <a:gd name="connsiteX10" fmla="*/ 101207 w 2074232"/>
              <a:gd name="connsiteY10" fmla="*/ 1913541 h 1913541"/>
              <a:gd name="connsiteX11" fmla="*/ 0 w 2074232"/>
              <a:gd name="connsiteY11" fmla="*/ 1913541 h 1913541"/>
              <a:gd name="connsiteX0" fmla="*/ 0 w 2074232"/>
              <a:gd name="connsiteY0" fmla="*/ 1913541 h 1913541"/>
              <a:gd name="connsiteX1" fmla="*/ 0 w 2074232"/>
              <a:gd name="connsiteY1" fmla="*/ 517718 h 1913541"/>
              <a:gd name="connsiteX2" fmla="*/ 380450 w 2074232"/>
              <a:gd name="connsiteY2" fmla="*/ 137268 h 1913541"/>
              <a:gd name="connsiteX3" fmla="*/ 2074232 w 2074232"/>
              <a:gd name="connsiteY3" fmla="*/ 137268 h 1913541"/>
              <a:gd name="connsiteX4" fmla="*/ 2074232 w 2074232"/>
              <a:gd name="connsiteY4" fmla="*/ 0 h 1913541"/>
              <a:gd name="connsiteX5" fmla="*/ 2074232 w 2074232"/>
              <a:gd name="connsiteY5" fmla="*/ 187871 h 1913541"/>
              <a:gd name="connsiteX6" fmla="*/ 2074232 w 2074232"/>
              <a:gd name="connsiteY6" fmla="*/ 375743 h 1913541"/>
              <a:gd name="connsiteX7" fmla="*/ 2074232 w 2074232"/>
              <a:gd name="connsiteY7" fmla="*/ 238475 h 1913541"/>
              <a:gd name="connsiteX8" fmla="*/ 380450 w 2074232"/>
              <a:gd name="connsiteY8" fmla="*/ 238475 h 1913541"/>
              <a:gd name="connsiteX9" fmla="*/ 101207 w 2074232"/>
              <a:gd name="connsiteY9" fmla="*/ 517718 h 1913541"/>
              <a:gd name="connsiteX10" fmla="*/ 0 w 2074232"/>
              <a:gd name="connsiteY10" fmla="*/ 1913541 h 1913541"/>
              <a:gd name="connsiteX0" fmla="*/ 101207 w 2074232"/>
              <a:gd name="connsiteY0" fmla="*/ 517718 h 517718"/>
              <a:gd name="connsiteX1" fmla="*/ 0 w 2074232"/>
              <a:gd name="connsiteY1" fmla="*/ 517718 h 517718"/>
              <a:gd name="connsiteX2" fmla="*/ 380450 w 2074232"/>
              <a:gd name="connsiteY2" fmla="*/ 137268 h 517718"/>
              <a:gd name="connsiteX3" fmla="*/ 2074232 w 2074232"/>
              <a:gd name="connsiteY3" fmla="*/ 137268 h 517718"/>
              <a:gd name="connsiteX4" fmla="*/ 2074232 w 2074232"/>
              <a:gd name="connsiteY4" fmla="*/ 0 h 517718"/>
              <a:gd name="connsiteX5" fmla="*/ 2074232 w 2074232"/>
              <a:gd name="connsiteY5" fmla="*/ 187871 h 517718"/>
              <a:gd name="connsiteX6" fmla="*/ 2074232 w 2074232"/>
              <a:gd name="connsiteY6" fmla="*/ 375743 h 517718"/>
              <a:gd name="connsiteX7" fmla="*/ 2074232 w 2074232"/>
              <a:gd name="connsiteY7" fmla="*/ 238475 h 517718"/>
              <a:gd name="connsiteX8" fmla="*/ 380450 w 2074232"/>
              <a:gd name="connsiteY8" fmla="*/ 238475 h 517718"/>
              <a:gd name="connsiteX9" fmla="*/ 101207 w 2074232"/>
              <a:gd name="connsiteY9"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2074232 w 2074232"/>
              <a:gd name="connsiteY3" fmla="*/ 137268 h 517718"/>
              <a:gd name="connsiteX4" fmla="*/ 2074232 w 2074232"/>
              <a:gd name="connsiteY4" fmla="*/ 0 h 517718"/>
              <a:gd name="connsiteX5" fmla="*/ 2074232 w 2074232"/>
              <a:gd name="connsiteY5" fmla="*/ 187871 h 517718"/>
              <a:gd name="connsiteX6" fmla="*/ 2074232 w 2074232"/>
              <a:gd name="connsiteY6" fmla="*/ 375743 h 517718"/>
              <a:gd name="connsiteX7" fmla="*/ 2074232 w 2074232"/>
              <a:gd name="connsiteY7" fmla="*/ 238475 h 517718"/>
              <a:gd name="connsiteX8" fmla="*/ 1759854 w 2074232"/>
              <a:gd name="connsiteY8" fmla="*/ 240708 h 517718"/>
              <a:gd name="connsiteX9" fmla="*/ 380450 w 2074232"/>
              <a:gd name="connsiteY9" fmla="*/ 238475 h 517718"/>
              <a:gd name="connsiteX10" fmla="*/ 101207 w 2074232"/>
              <a:gd name="connsiteY10"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137268 h 517718"/>
              <a:gd name="connsiteX5" fmla="*/ 2074232 w 2074232"/>
              <a:gd name="connsiteY5" fmla="*/ 0 h 517718"/>
              <a:gd name="connsiteX6" fmla="*/ 2074232 w 2074232"/>
              <a:gd name="connsiteY6" fmla="*/ 187871 h 517718"/>
              <a:gd name="connsiteX7" fmla="*/ 2074232 w 2074232"/>
              <a:gd name="connsiteY7" fmla="*/ 375743 h 517718"/>
              <a:gd name="connsiteX8" fmla="*/ 2074232 w 2074232"/>
              <a:gd name="connsiteY8" fmla="*/ 238475 h 517718"/>
              <a:gd name="connsiteX9" fmla="*/ 1759854 w 2074232"/>
              <a:gd name="connsiteY9" fmla="*/ 240708 h 517718"/>
              <a:gd name="connsiteX10" fmla="*/ 380450 w 2074232"/>
              <a:gd name="connsiteY10" fmla="*/ 238475 h 517718"/>
              <a:gd name="connsiteX11" fmla="*/ 101207 w 2074232"/>
              <a:gd name="connsiteY11"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137268 h 517718"/>
              <a:gd name="connsiteX5" fmla="*/ 2074232 w 2074232"/>
              <a:gd name="connsiteY5" fmla="*/ 0 h 517718"/>
              <a:gd name="connsiteX6" fmla="*/ 2074232 w 2074232"/>
              <a:gd name="connsiteY6" fmla="*/ 187871 h 517718"/>
              <a:gd name="connsiteX7" fmla="*/ 2074232 w 2074232"/>
              <a:gd name="connsiteY7" fmla="*/ 238475 h 517718"/>
              <a:gd name="connsiteX8" fmla="*/ 1759854 w 2074232"/>
              <a:gd name="connsiteY8" fmla="*/ 240708 h 517718"/>
              <a:gd name="connsiteX9" fmla="*/ 380450 w 2074232"/>
              <a:gd name="connsiteY9" fmla="*/ 238475 h 517718"/>
              <a:gd name="connsiteX10" fmla="*/ 101207 w 2074232"/>
              <a:gd name="connsiteY10"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137268 h 517718"/>
              <a:gd name="connsiteX5" fmla="*/ 2074232 w 2074232"/>
              <a:gd name="connsiteY5" fmla="*/ 0 h 517718"/>
              <a:gd name="connsiteX6" fmla="*/ 2074232 w 2074232"/>
              <a:gd name="connsiteY6" fmla="*/ 187871 h 517718"/>
              <a:gd name="connsiteX7" fmla="*/ 1759854 w 2074232"/>
              <a:gd name="connsiteY7" fmla="*/ 240708 h 517718"/>
              <a:gd name="connsiteX8" fmla="*/ 380450 w 2074232"/>
              <a:gd name="connsiteY8" fmla="*/ 238475 h 517718"/>
              <a:gd name="connsiteX9" fmla="*/ 101207 w 2074232"/>
              <a:gd name="connsiteY9"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0 h 517718"/>
              <a:gd name="connsiteX5" fmla="*/ 2074232 w 2074232"/>
              <a:gd name="connsiteY5" fmla="*/ 187871 h 517718"/>
              <a:gd name="connsiteX6" fmla="*/ 1759854 w 2074232"/>
              <a:gd name="connsiteY6" fmla="*/ 240708 h 517718"/>
              <a:gd name="connsiteX7" fmla="*/ 380450 w 2074232"/>
              <a:gd name="connsiteY7" fmla="*/ 238475 h 517718"/>
              <a:gd name="connsiteX8" fmla="*/ 101207 w 2074232"/>
              <a:gd name="connsiteY8" fmla="*/ 517718 h 517718"/>
              <a:gd name="connsiteX0" fmla="*/ 101207 w 2074232"/>
              <a:gd name="connsiteY0" fmla="*/ 380450 h 380450"/>
              <a:gd name="connsiteX1" fmla="*/ 0 w 2074232"/>
              <a:gd name="connsiteY1" fmla="*/ 380450 h 380450"/>
              <a:gd name="connsiteX2" fmla="*/ 380450 w 2074232"/>
              <a:gd name="connsiteY2" fmla="*/ 0 h 380450"/>
              <a:gd name="connsiteX3" fmla="*/ 1759854 w 2074232"/>
              <a:gd name="connsiteY3" fmla="*/ 409 h 380450"/>
              <a:gd name="connsiteX4" fmla="*/ 2074232 w 2074232"/>
              <a:gd name="connsiteY4" fmla="*/ 50603 h 380450"/>
              <a:gd name="connsiteX5" fmla="*/ 1759854 w 2074232"/>
              <a:gd name="connsiteY5" fmla="*/ 103440 h 380450"/>
              <a:gd name="connsiteX6" fmla="*/ 380450 w 2074232"/>
              <a:gd name="connsiteY6" fmla="*/ 101207 h 380450"/>
              <a:gd name="connsiteX7" fmla="*/ 101207 w 2074232"/>
              <a:gd name="connsiteY7" fmla="*/ 380450 h 380450"/>
              <a:gd name="connsiteX0" fmla="*/ 101207 w 1759854"/>
              <a:gd name="connsiteY0" fmla="*/ 380450 h 380450"/>
              <a:gd name="connsiteX1" fmla="*/ 0 w 1759854"/>
              <a:gd name="connsiteY1" fmla="*/ 380450 h 380450"/>
              <a:gd name="connsiteX2" fmla="*/ 380450 w 1759854"/>
              <a:gd name="connsiteY2" fmla="*/ 0 h 380450"/>
              <a:gd name="connsiteX3" fmla="*/ 1759854 w 1759854"/>
              <a:gd name="connsiteY3" fmla="*/ 409 h 380450"/>
              <a:gd name="connsiteX4" fmla="*/ 1759854 w 1759854"/>
              <a:gd name="connsiteY4" fmla="*/ 103440 h 380450"/>
              <a:gd name="connsiteX5" fmla="*/ 380450 w 1759854"/>
              <a:gd name="connsiteY5" fmla="*/ 101207 h 380450"/>
              <a:gd name="connsiteX6" fmla="*/ 101207 w 1759854"/>
              <a:gd name="connsiteY6" fmla="*/ 380450 h 38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9854" h="380450">
                <a:moveTo>
                  <a:pt x="101207" y="380450"/>
                </a:moveTo>
                <a:lnTo>
                  <a:pt x="0" y="380450"/>
                </a:lnTo>
                <a:cubicBezTo>
                  <a:pt x="0" y="170333"/>
                  <a:pt x="170333" y="0"/>
                  <a:pt x="380450" y="0"/>
                </a:cubicBezTo>
                <a:lnTo>
                  <a:pt x="1759854" y="409"/>
                </a:lnTo>
                <a:lnTo>
                  <a:pt x="1759854" y="103440"/>
                </a:lnTo>
                <a:lnTo>
                  <a:pt x="380450" y="101207"/>
                </a:lnTo>
                <a:cubicBezTo>
                  <a:pt x="226228" y="101207"/>
                  <a:pt x="101207" y="226228"/>
                  <a:pt x="101207" y="380450"/>
                </a:cubicBezTo>
                <a:close/>
              </a:path>
            </a:pathLst>
          </a:custGeom>
          <a:solidFill>
            <a:schemeClr val="tx1">
              <a:lumMod val="50000"/>
            </a:schemeClr>
          </a:solidFill>
          <a:ln w="254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5B0E2EA4-B32B-4DB3-A0D5-D682ADA1EE7E}"/>
              </a:ext>
            </a:extLst>
          </p:cNvPr>
          <p:cNvSpPr txBox="1"/>
          <p:nvPr/>
        </p:nvSpPr>
        <p:spPr>
          <a:xfrm>
            <a:off x="877640" y="1817156"/>
            <a:ext cx="2335865" cy="461665"/>
          </a:xfrm>
          <a:prstGeom prst="rect">
            <a:avLst/>
          </a:prstGeom>
          <a:noFill/>
        </p:spPr>
        <p:txBody>
          <a:bodyPr wrap="square" lIns="182880" tIns="0" rIns="0" bIns="0" rtlCol="0">
            <a:spAutoFit/>
          </a:bodyPr>
          <a:lstStyle>
            <a:defPPr>
              <a:defRPr lang="en-US"/>
            </a:defPPr>
            <a:lvl1pPr>
              <a:defRPr sz="1200" b="1">
                <a:gradFill>
                  <a:gsLst>
                    <a:gs pos="2917">
                      <a:schemeClr val="tx2">
                        <a:lumMod val="50000"/>
                      </a:schemeClr>
                    </a:gs>
                    <a:gs pos="30000">
                      <a:schemeClr val="tx2">
                        <a:lumMod val="50000"/>
                      </a:schemeClr>
                    </a:gs>
                  </a:gsLst>
                  <a:lin ang="5400000" scaled="0"/>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2917">
                      <a:srgbClr val="002050"/>
                    </a:gs>
                    <a:gs pos="30000">
                      <a:srgbClr val="002050"/>
                    </a:gs>
                  </a:gsLst>
                  <a:lin ang="5400000" scaled="0"/>
                </a:gradFill>
                <a:effectLst/>
                <a:uLnTx/>
                <a:uFillTx/>
                <a:ea typeface="+mn-ea"/>
              </a:rPr>
              <a:t>Broad Enterprise View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Correlated/Unified </a:t>
            </a:r>
            <a:br>
              <a:rPr kumimoji="0" lang="en-US" sz="900" b="1" i="0" u="none" strike="noStrike" kern="1200" cap="none" spc="0" normalizeH="0" baseline="0" noProof="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900" b="1" i="0" u="none" strike="noStrike" kern="1200" cap="none" spc="0" normalizeH="0" baseline="0" noProof="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Incident View</a:t>
            </a:r>
          </a:p>
        </p:txBody>
      </p:sp>
      <p:sp>
        <p:nvSpPr>
          <p:cNvPr id="1041" name="Rectangle 1040">
            <a:extLst>
              <a:ext uri="{FF2B5EF4-FFF2-40B4-BE49-F238E27FC236}">
                <a16:creationId xmlns:a16="http://schemas.microsoft.com/office/drawing/2014/main" id="{7DF3B4F6-B187-47D1-929A-FF019E5C11B9}"/>
              </a:ext>
            </a:extLst>
          </p:cNvPr>
          <p:cNvSpPr/>
          <p:nvPr/>
        </p:nvSpPr>
        <p:spPr bwMode="auto">
          <a:xfrm>
            <a:off x="7794608" y="3750511"/>
            <a:ext cx="264042" cy="668255"/>
          </a:xfrm>
          <a:prstGeom prst="rect">
            <a:avLst/>
          </a:prstGeom>
          <a:solidFill>
            <a:srgbClr val="9BE5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nvGrpSpPr>
          <p:cNvPr id="8" name="Group 7">
            <a:extLst>
              <a:ext uri="{FF2B5EF4-FFF2-40B4-BE49-F238E27FC236}">
                <a16:creationId xmlns:a16="http://schemas.microsoft.com/office/drawing/2014/main" id="{7A547BD6-5399-4DD9-A6BC-A8CBFB5FE6E3}"/>
              </a:ext>
            </a:extLst>
          </p:cNvPr>
          <p:cNvGrpSpPr/>
          <p:nvPr/>
        </p:nvGrpSpPr>
        <p:grpSpPr>
          <a:xfrm>
            <a:off x="527233" y="1827983"/>
            <a:ext cx="419516" cy="419516"/>
            <a:chOff x="8564293" y="6421758"/>
            <a:chExt cx="812414" cy="812410"/>
          </a:xfrm>
        </p:grpSpPr>
        <p:sp>
          <p:nvSpPr>
            <p:cNvPr id="9" name="Oval 8">
              <a:extLst>
                <a:ext uri="{FF2B5EF4-FFF2-40B4-BE49-F238E27FC236}">
                  <a16:creationId xmlns:a16="http://schemas.microsoft.com/office/drawing/2014/main" id="{1BB983F1-F4DE-48D1-86F9-57FC09D7BC36}"/>
                </a:ext>
              </a:extLst>
            </p:cNvPr>
            <p:cNvSpPr/>
            <p:nvPr/>
          </p:nvSpPr>
          <p:spPr bwMode="auto">
            <a:xfrm>
              <a:off x="8564293" y="6421758"/>
              <a:ext cx="812414" cy="812410"/>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Calibri" panose="020F0502020204030204"/>
                <a:ea typeface="+mn-ea"/>
                <a:cs typeface="+mn-cs"/>
              </a:endParaRPr>
            </a:p>
          </p:txBody>
        </p:sp>
        <p:sp>
          <p:nvSpPr>
            <p:cNvPr id="10" name="Freeform 13">
              <a:extLst>
                <a:ext uri="{FF2B5EF4-FFF2-40B4-BE49-F238E27FC236}">
                  <a16:creationId xmlns:a16="http://schemas.microsoft.com/office/drawing/2014/main" id="{5818682B-5BCA-48D4-AED1-9ABCD3566748}"/>
                </a:ext>
              </a:extLst>
            </p:cNvPr>
            <p:cNvSpPr>
              <a:spLocks/>
            </p:cNvSpPr>
            <p:nvPr/>
          </p:nvSpPr>
          <p:spPr bwMode="auto">
            <a:xfrm>
              <a:off x="8749484" y="6597456"/>
              <a:ext cx="442033" cy="461015"/>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chemeClr val="bg1"/>
            </a:solidFill>
            <a:ln w="41275">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9" name="Rectangle 378">
            <a:extLst>
              <a:ext uri="{FF2B5EF4-FFF2-40B4-BE49-F238E27FC236}">
                <a16:creationId xmlns:a16="http://schemas.microsoft.com/office/drawing/2014/main" id="{C0F55E5B-56DB-4E4F-B7CA-6030CDA4FCD1}"/>
              </a:ext>
            </a:extLst>
          </p:cNvPr>
          <p:cNvSpPr/>
          <p:nvPr/>
        </p:nvSpPr>
        <p:spPr>
          <a:xfrm>
            <a:off x="493989" y="977829"/>
            <a:ext cx="3503460" cy="369332"/>
          </a:xfrm>
          <a:prstGeom prst="rect">
            <a:avLst/>
          </a:prstGeom>
        </p:spPr>
        <p:txBody>
          <a:bodyPr wrap="none">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gradFill>
                  <a:gsLst>
                    <a:gs pos="2917">
                      <a:srgbClr val="000000"/>
                    </a:gs>
                    <a:gs pos="100000">
                      <a:srgbClr val="000000"/>
                    </a:gs>
                  </a:gsLst>
                  <a:lin ang="5400000" scaled="0"/>
                </a:gradFill>
                <a:effectLst/>
                <a:uLnTx/>
                <a:uFillTx/>
                <a:latin typeface="Segoe UI"/>
                <a:ea typeface="+mn-ea"/>
                <a:cs typeface="+mn-cs"/>
              </a:rPr>
              <a:t>Microsoft Reference Architecture</a:t>
            </a:r>
          </a:p>
        </p:txBody>
      </p:sp>
      <p:sp>
        <p:nvSpPr>
          <p:cNvPr id="573" name="TextBox 572">
            <a:extLst>
              <a:ext uri="{FF2B5EF4-FFF2-40B4-BE49-F238E27FC236}">
                <a16:creationId xmlns:a16="http://schemas.microsoft.com/office/drawing/2014/main" id="{E852D892-6323-41F0-8089-420E74F190D7}"/>
              </a:ext>
            </a:extLst>
          </p:cNvPr>
          <p:cNvSpPr txBox="1"/>
          <p:nvPr/>
        </p:nvSpPr>
        <p:spPr>
          <a:xfrm>
            <a:off x="9871557" y="2070089"/>
            <a:ext cx="2113881" cy="323165"/>
          </a:xfrm>
          <a:prstGeom prst="rect">
            <a:avLst/>
          </a:prstGeom>
          <a:noFill/>
        </p:spPr>
        <p:txBody>
          <a:bodyPr wrap="square" lIns="182880" tIns="0" rIns="0" bIns="0" rtlCol="0">
            <a:spAutoFit/>
          </a:bodyPr>
          <a:lstStyle>
            <a:defPPr>
              <a:defRPr lang="en-US"/>
            </a:defPPr>
            <a:lvl1pPr>
              <a:defRPr sz="1200" b="1">
                <a:gradFill>
                  <a:gsLst>
                    <a:gs pos="2917">
                      <a:schemeClr val="tx2">
                        <a:lumMod val="50000"/>
                      </a:schemeClr>
                    </a:gs>
                    <a:gs pos="30000">
                      <a:schemeClr val="tx2">
                        <a:lumMod val="50000"/>
                      </a:schemeClr>
                    </a:gs>
                  </a:gsLst>
                  <a:lin ang="5400000" scaled="0"/>
                </a:gradFill>
                <a:latin typeface="Segoe UI" panose="020B0502040204020203" pitchFamily="34" charset="0"/>
                <a:cs typeface="Segoe UI" panose="020B0502040204020203"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2917">
                      <a:srgbClr val="00B050"/>
                    </a:gs>
                    <a:gs pos="30000">
                      <a:srgbClr val="00B050"/>
                    </a:gs>
                  </a:gsLst>
                  <a:lin ang="5400000" scaled="0"/>
                </a:gradFill>
                <a:effectLst/>
                <a:uLnTx/>
                <a:uFillTx/>
                <a:ea typeface="+mn-ea"/>
              </a:rPr>
              <a:t>Expert Assistance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Enabling analysts with scarce skills</a:t>
            </a:r>
          </a:p>
        </p:txBody>
      </p:sp>
      <p:sp>
        <p:nvSpPr>
          <p:cNvPr id="12" name="TextBox 11">
            <a:extLst>
              <a:ext uri="{FF2B5EF4-FFF2-40B4-BE49-F238E27FC236}">
                <a16:creationId xmlns:a16="http://schemas.microsoft.com/office/drawing/2014/main" id="{7ABDBB40-F0A8-4299-8B8D-C9202FC6CD32}"/>
              </a:ext>
            </a:extLst>
          </p:cNvPr>
          <p:cNvSpPr txBox="1"/>
          <p:nvPr/>
        </p:nvSpPr>
        <p:spPr>
          <a:xfrm>
            <a:off x="872186" y="4409171"/>
            <a:ext cx="1457247" cy="877163"/>
          </a:xfrm>
          <a:prstGeom prst="rect">
            <a:avLst/>
          </a:prstGeom>
          <a:noFill/>
        </p:spPr>
        <p:txBody>
          <a:bodyPr wrap="square" lIns="182880" tIns="0" rIns="0" bIns="0" rtlCol="0">
            <a:spAutoFit/>
          </a:bodyPr>
          <a:lstStyle/>
          <a:p>
            <a:pPr lvl="0">
              <a:defRPr/>
            </a:pPr>
            <a:r>
              <a:rPr lang="en-US" sz="1200" b="1">
                <a:gradFill>
                  <a:gsLst>
                    <a:gs pos="2917">
                      <a:srgbClr val="002050"/>
                    </a:gs>
                    <a:gs pos="30000">
                      <a:srgbClr val="002050"/>
                    </a:gs>
                  </a:gsLst>
                  <a:lin ang="5400000" scaled="0"/>
                </a:gradFill>
                <a:latin typeface="Segoe UI" panose="020B0502040204020203" pitchFamily="34" charset="0"/>
                <a:cs typeface="Segoe UI" panose="020B0502040204020203" pitchFamily="34" charset="0"/>
              </a:rPr>
              <a:t>Deep Insights</a:t>
            </a:r>
            <a:br>
              <a:rPr lang="en-US" sz="1200">
                <a:gradFill>
                  <a:gsLst>
                    <a:gs pos="2917">
                      <a:prstClr val="black"/>
                    </a:gs>
                    <a:gs pos="30000">
                      <a:prstClr val="black"/>
                    </a:gs>
                  </a:gsLst>
                  <a:lin ang="5400000" scaled="0"/>
                </a:gradFill>
                <a:latin typeface="Calibri" panose="020F0502020204030204"/>
              </a:rPr>
            </a:br>
            <a:r>
              <a:rPr lang="en-US" sz="900">
                <a:gradFill>
                  <a:gsLst>
                    <a:gs pos="2917">
                      <a:prstClr val="black"/>
                    </a:gs>
                    <a:gs pos="30000">
                      <a:prstClr val="black"/>
                    </a:gs>
                  </a:gsLst>
                  <a:lin ang="5400000" scaled="0"/>
                </a:gradFill>
                <a:latin typeface="Segoe UI Semibold" panose="020B0702040204020203" pitchFamily="34" charset="0"/>
                <a:cs typeface="Segoe UI Semibold" panose="020B0702040204020203" pitchFamily="34" charset="0"/>
              </a:rPr>
              <a:t>Actionable detections from an XDR tool with deep knowledge of assets, AI/ML, UEBA, and SOAR</a:t>
            </a:r>
            <a:endParaRPr lang="en-US" sz="1000">
              <a:gradFill>
                <a:gsLst>
                  <a:gs pos="2917">
                    <a:prstClr val="black"/>
                  </a:gs>
                  <a:gs pos="30000">
                    <a:prstClr val="black"/>
                  </a:gs>
                </a:gsLst>
                <a:lin ang="5400000" scaled="0"/>
              </a:gradFill>
              <a:latin typeface="Segoe UI Semibold" panose="020B0702040204020203" pitchFamily="34" charset="0"/>
              <a:cs typeface="Segoe UI Semibold" panose="020B0702040204020203" pitchFamily="34" charset="0"/>
            </a:endParaRPr>
          </a:p>
        </p:txBody>
      </p:sp>
      <p:sp>
        <p:nvSpPr>
          <p:cNvPr id="19" name="TextBox 18">
            <a:extLst>
              <a:ext uri="{FF2B5EF4-FFF2-40B4-BE49-F238E27FC236}">
                <a16:creationId xmlns:a16="http://schemas.microsoft.com/office/drawing/2014/main" id="{B562237C-5D0E-4088-B174-0A149A2A6F1D}"/>
              </a:ext>
            </a:extLst>
          </p:cNvPr>
          <p:cNvSpPr txBox="1"/>
          <p:nvPr/>
        </p:nvSpPr>
        <p:spPr>
          <a:xfrm>
            <a:off x="877640" y="5759371"/>
            <a:ext cx="1388861" cy="461665"/>
          </a:xfrm>
          <a:prstGeom prst="rect">
            <a:avLst/>
          </a:prstGeom>
          <a:noFill/>
        </p:spPr>
        <p:txBody>
          <a:bodyPr wrap="square" lIns="182880" tIns="0" rIns="0" bIns="0" rtlCol="0">
            <a:spAutoFit/>
          </a:bodyPr>
          <a:lstStyle>
            <a:defPPr>
              <a:defRPr lang="en-US"/>
            </a:defPPr>
            <a:lvl1pPr>
              <a:defRPr sz="1400">
                <a:gradFill>
                  <a:gsLst>
                    <a:gs pos="2917">
                      <a:schemeClr val="accent1"/>
                    </a:gs>
                    <a:gs pos="30000">
                      <a:schemeClr val="accent1"/>
                    </a:gs>
                  </a:gsLst>
                  <a:lin ang="5400000" scaled="0"/>
                </a:gra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2917">
                      <a:srgbClr val="002050"/>
                    </a:gs>
                    <a:gs pos="30000">
                      <a:srgbClr val="002050"/>
                    </a:gs>
                  </a:gsLst>
                  <a:lin ang="5400000" scaled="0"/>
                </a:gradFill>
                <a:effectLst/>
                <a:uLnTx/>
                <a:uFillTx/>
                <a:latin typeface="Segoe UI" panose="020B0502040204020203" pitchFamily="34" charset="0"/>
                <a:ea typeface="+mn-ea"/>
                <a:cs typeface="Segoe UI" panose="020B0502040204020203" pitchFamily="34" charset="0"/>
              </a:rPr>
              <a:t>Raw Data</a:t>
            </a:r>
            <a:br>
              <a:rPr kumimoji="0" lang="en-US" sz="1400" b="0" i="0" u="none" strike="noStrike" kern="1200" cap="none" spc="0" normalizeH="0" baseline="0" noProof="0">
                <a:ln>
                  <a:noFill/>
                </a:ln>
                <a:gradFill>
                  <a:gsLst>
                    <a:gs pos="2917">
                      <a:srgbClr val="4472C4"/>
                    </a:gs>
                    <a:gs pos="30000">
                      <a:srgbClr val="4472C4"/>
                    </a:gs>
                  </a:gsLst>
                  <a:lin ang="5400000" scaled="0"/>
                </a:gradFill>
                <a:effectLst/>
                <a:uLnTx/>
                <a:uFillTx/>
                <a:latin typeface="Segoe UI" panose="020B0502040204020203" pitchFamily="34" charset="0"/>
                <a:ea typeface="+mn-ea"/>
                <a:cs typeface="Segoe UI" panose="020B0502040204020203" pitchFamily="34" charset="0"/>
              </a:rPr>
            </a:br>
            <a:r>
              <a:rPr kumimoji="0" lang="en-US" sz="900" b="0"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Security &amp; </a:t>
            </a:r>
            <a:br>
              <a:rPr kumimoji="0" lang="en-US" sz="900" b="0"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900" b="0"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Activity Logs</a:t>
            </a:r>
            <a:endParaRPr kumimoji="0" lang="en-US" sz="1200" b="0" i="0" u="none" strike="noStrike" kern="1200" cap="none" spc="0" normalizeH="0" baseline="0" noProof="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grpSp>
        <p:nvGrpSpPr>
          <p:cNvPr id="513" name="Group 512">
            <a:extLst>
              <a:ext uri="{FF2B5EF4-FFF2-40B4-BE49-F238E27FC236}">
                <a16:creationId xmlns:a16="http://schemas.microsoft.com/office/drawing/2014/main" id="{1F11148C-BCB1-455A-AFA6-FD007C3CC08E}"/>
              </a:ext>
            </a:extLst>
          </p:cNvPr>
          <p:cNvGrpSpPr/>
          <p:nvPr/>
        </p:nvGrpSpPr>
        <p:grpSpPr>
          <a:xfrm>
            <a:off x="527233" y="5780445"/>
            <a:ext cx="419516" cy="419517"/>
            <a:chOff x="292136" y="5723519"/>
            <a:chExt cx="419516" cy="419517"/>
          </a:xfrm>
        </p:grpSpPr>
        <p:sp>
          <p:nvSpPr>
            <p:cNvPr id="21" name="Oval 20">
              <a:extLst>
                <a:ext uri="{FF2B5EF4-FFF2-40B4-BE49-F238E27FC236}">
                  <a16:creationId xmlns:a16="http://schemas.microsoft.com/office/drawing/2014/main" id="{4246CB7A-3548-4038-881D-FA38C8FD3B31}"/>
                </a:ext>
              </a:extLst>
            </p:cNvPr>
            <p:cNvSpPr/>
            <p:nvPr/>
          </p:nvSpPr>
          <p:spPr bwMode="auto">
            <a:xfrm>
              <a:off x="292136" y="5723519"/>
              <a:ext cx="419516" cy="419517"/>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00DF62AF-F436-48AD-97CF-EDBFACDB3966}"/>
                </a:ext>
              </a:extLst>
            </p:cNvPr>
            <p:cNvGrpSpPr/>
            <p:nvPr/>
          </p:nvGrpSpPr>
          <p:grpSpPr>
            <a:xfrm>
              <a:off x="366501" y="5820858"/>
              <a:ext cx="270785" cy="190718"/>
              <a:chOff x="1569824" y="2493431"/>
              <a:chExt cx="1534468" cy="1080738"/>
            </a:xfrm>
            <a:solidFill>
              <a:schemeClr val="bg1"/>
            </a:solidFill>
          </p:grpSpPr>
          <p:sp>
            <p:nvSpPr>
              <p:cNvPr id="23" name="Freeform: Shape 22">
                <a:extLst>
                  <a:ext uri="{FF2B5EF4-FFF2-40B4-BE49-F238E27FC236}">
                    <a16:creationId xmlns:a16="http://schemas.microsoft.com/office/drawing/2014/main" id="{D422E599-DD52-41AD-89BA-94C41C50E1B1}"/>
                  </a:ext>
                </a:extLst>
              </p:cNvPr>
              <p:cNvSpPr/>
              <p:nvPr/>
            </p:nvSpPr>
            <p:spPr>
              <a:xfrm>
                <a:off x="1739043" y="2493431"/>
                <a:ext cx="1223653" cy="912741"/>
              </a:xfrm>
              <a:custGeom>
                <a:avLst/>
                <a:gdLst>
                  <a:gd name="connsiteX0" fmla="*/ 877641 w 928080"/>
                  <a:gd name="connsiteY0" fmla="*/ 700095 h 696060"/>
                  <a:gd name="connsiteX1" fmla="*/ 58509 w 928080"/>
                  <a:gd name="connsiteY1" fmla="*/ 700095 h 696060"/>
                  <a:gd name="connsiteX2" fmla="*/ 0 w 928080"/>
                  <a:gd name="connsiteY2" fmla="*/ 641586 h 696060"/>
                  <a:gd name="connsiteX3" fmla="*/ 0 w 928080"/>
                  <a:gd name="connsiteY3" fmla="*/ 58509 h 696060"/>
                  <a:gd name="connsiteX4" fmla="*/ 58509 w 928080"/>
                  <a:gd name="connsiteY4" fmla="*/ 0 h 696060"/>
                  <a:gd name="connsiteX5" fmla="*/ 877641 w 928080"/>
                  <a:gd name="connsiteY5" fmla="*/ 0 h 696060"/>
                  <a:gd name="connsiteX6" fmla="*/ 936150 w 928080"/>
                  <a:gd name="connsiteY6" fmla="*/ 58509 h 696060"/>
                  <a:gd name="connsiteX7" fmla="*/ 936150 w 928080"/>
                  <a:gd name="connsiteY7" fmla="*/ 641586 h 696060"/>
                  <a:gd name="connsiteX8" fmla="*/ 877641 w 928080"/>
                  <a:gd name="connsiteY8" fmla="*/ 700095 h 696060"/>
                  <a:gd name="connsiteX9" fmla="*/ 877641 w 928080"/>
                  <a:gd name="connsiteY9" fmla="*/ 700095 h 6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8080" h="696060">
                    <a:moveTo>
                      <a:pt x="877641" y="700095"/>
                    </a:moveTo>
                    <a:cubicBezTo>
                      <a:pt x="58509" y="700095"/>
                      <a:pt x="58509" y="700095"/>
                      <a:pt x="58509" y="700095"/>
                    </a:cubicBezTo>
                    <a:cubicBezTo>
                      <a:pt x="26228" y="700095"/>
                      <a:pt x="0" y="673867"/>
                      <a:pt x="0" y="641586"/>
                    </a:cubicBezTo>
                    <a:cubicBezTo>
                      <a:pt x="0" y="58509"/>
                      <a:pt x="0" y="58509"/>
                      <a:pt x="0" y="58509"/>
                    </a:cubicBezTo>
                    <a:cubicBezTo>
                      <a:pt x="0" y="26228"/>
                      <a:pt x="26228" y="0"/>
                      <a:pt x="58509" y="0"/>
                    </a:cubicBezTo>
                    <a:cubicBezTo>
                      <a:pt x="877641" y="0"/>
                      <a:pt x="877641" y="0"/>
                      <a:pt x="877641" y="0"/>
                    </a:cubicBezTo>
                    <a:cubicBezTo>
                      <a:pt x="909922" y="0"/>
                      <a:pt x="936150" y="26228"/>
                      <a:pt x="936150" y="58509"/>
                    </a:cubicBezTo>
                    <a:cubicBezTo>
                      <a:pt x="936150" y="641586"/>
                      <a:pt x="936150" y="641586"/>
                      <a:pt x="936150" y="641586"/>
                    </a:cubicBezTo>
                    <a:cubicBezTo>
                      <a:pt x="936150" y="674876"/>
                      <a:pt x="909922" y="700095"/>
                      <a:pt x="877641" y="700095"/>
                    </a:cubicBezTo>
                    <a:lnTo>
                      <a:pt x="877641" y="700095"/>
                    </a:lnTo>
                    <a:close/>
                  </a:path>
                </a:pathLst>
              </a:custGeom>
              <a:grp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454D96B3-5E8D-4F99-A46D-593026EE1F15}"/>
                  </a:ext>
                </a:extLst>
              </p:cNvPr>
              <p:cNvSpPr/>
              <p:nvPr/>
            </p:nvSpPr>
            <p:spPr>
              <a:xfrm>
                <a:off x="1818847" y="2576769"/>
                <a:ext cx="1077346" cy="687863"/>
              </a:xfrm>
              <a:custGeom>
                <a:avLst/>
                <a:gdLst>
                  <a:gd name="connsiteX0" fmla="*/ 819132 w 817114"/>
                  <a:gd name="connsiteY0" fmla="*/ 527594 h 524567"/>
                  <a:gd name="connsiteX1" fmla="*/ 0 w 817114"/>
                  <a:gd name="connsiteY1" fmla="*/ 527594 h 524567"/>
                  <a:gd name="connsiteX2" fmla="*/ 0 w 817114"/>
                  <a:gd name="connsiteY2" fmla="*/ 0 h 524567"/>
                  <a:gd name="connsiteX3" fmla="*/ 819132 w 817114"/>
                  <a:gd name="connsiteY3" fmla="*/ 0 h 524567"/>
                  <a:gd name="connsiteX4" fmla="*/ 819132 w 817114"/>
                  <a:gd name="connsiteY4" fmla="*/ 527594 h 52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114" h="524567">
                    <a:moveTo>
                      <a:pt x="819132" y="527594"/>
                    </a:moveTo>
                    <a:lnTo>
                      <a:pt x="0" y="527594"/>
                    </a:lnTo>
                    <a:lnTo>
                      <a:pt x="0" y="0"/>
                    </a:lnTo>
                    <a:lnTo>
                      <a:pt x="819132" y="0"/>
                    </a:lnTo>
                    <a:lnTo>
                      <a:pt x="819132" y="527594"/>
                    </a:lnTo>
                    <a:close/>
                  </a:path>
                </a:pathLst>
              </a:custGeom>
              <a:solidFill>
                <a:srgbClr val="002050"/>
              </a:solid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Shape 24">
                <a:extLst>
                  <a:ext uri="{FF2B5EF4-FFF2-40B4-BE49-F238E27FC236}">
                    <a16:creationId xmlns:a16="http://schemas.microsoft.com/office/drawing/2014/main" id="{1ADABB9E-9DDD-4016-95ED-D8BE543A21CA}"/>
                  </a:ext>
                </a:extLst>
              </p:cNvPr>
              <p:cNvSpPr/>
              <p:nvPr/>
            </p:nvSpPr>
            <p:spPr>
              <a:xfrm>
                <a:off x="1569824" y="3362519"/>
                <a:ext cx="1534468" cy="211650"/>
              </a:xfrm>
              <a:custGeom>
                <a:avLst/>
                <a:gdLst>
                  <a:gd name="connsiteX0" fmla="*/ 1046654 w 1160100"/>
                  <a:gd name="connsiteY0" fmla="*/ 0 h 161405"/>
                  <a:gd name="connsiteX1" fmla="*/ 141776 w 1160100"/>
                  <a:gd name="connsiteY1" fmla="*/ 0 h 161405"/>
                  <a:gd name="connsiteX2" fmla="*/ 112522 w 1160100"/>
                  <a:gd name="connsiteY2" fmla="*/ 18158 h 161405"/>
                  <a:gd name="connsiteX3" fmla="*/ 3573 w 1160100"/>
                  <a:gd name="connsiteY3" fmla="*/ 115001 h 161405"/>
                  <a:gd name="connsiteX4" fmla="*/ 32828 w 1160100"/>
                  <a:gd name="connsiteY4" fmla="*/ 162414 h 161405"/>
                  <a:gd name="connsiteX5" fmla="*/ 1135427 w 1160100"/>
                  <a:gd name="connsiteY5" fmla="*/ 162414 h 161405"/>
                  <a:gd name="connsiteX6" fmla="*/ 1162664 w 1160100"/>
                  <a:gd name="connsiteY6" fmla="*/ 111975 h 161405"/>
                  <a:gd name="connsiteX7" fmla="*/ 1073892 w 1160100"/>
                  <a:gd name="connsiteY7" fmla="*/ 16141 h 161405"/>
                  <a:gd name="connsiteX8" fmla="*/ 1046654 w 1160100"/>
                  <a:gd name="connsiteY8" fmla="*/ 0 h 16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0100" h="161405">
                    <a:moveTo>
                      <a:pt x="1046654" y="0"/>
                    </a:moveTo>
                    <a:lnTo>
                      <a:pt x="141776" y="0"/>
                    </a:lnTo>
                    <a:cubicBezTo>
                      <a:pt x="129671" y="0"/>
                      <a:pt x="124627" y="8070"/>
                      <a:pt x="112522" y="18158"/>
                    </a:cubicBezTo>
                    <a:lnTo>
                      <a:pt x="3573" y="115001"/>
                    </a:lnTo>
                    <a:cubicBezTo>
                      <a:pt x="-7524" y="137194"/>
                      <a:pt x="8617" y="162414"/>
                      <a:pt x="32828" y="162414"/>
                    </a:cubicBezTo>
                    <a:lnTo>
                      <a:pt x="1135427" y="162414"/>
                    </a:lnTo>
                    <a:cubicBezTo>
                      <a:pt x="1161656" y="162414"/>
                      <a:pt x="1176787" y="134168"/>
                      <a:pt x="1162664" y="111975"/>
                    </a:cubicBezTo>
                    <a:lnTo>
                      <a:pt x="1073892" y="16141"/>
                    </a:lnTo>
                    <a:cubicBezTo>
                      <a:pt x="1064813" y="6053"/>
                      <a:pt x="1057751" y="0"/>
                      <a:pt x="1046654" y="0"/>
                    </a:cubicBezTo>
                    <a:close/>
                  </a:path>
                </a:pathLst>
              </a:custGeom>
              <a:grp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33" name="Oval 32">
            <a:extLst>
              <a:ext uri="{FF2B5EF4-FFF2-40B4-BE49-F238E27FC236}">
                <a16:creationId xmlns:a16="http://schemas.microsoft.com/office/drawing/2014/main" id="{10AB97C8-894A-C269-66C1-827B0706CD43}"/>
              </a:ext>
            </a:extLst>
          </p:cNvPr>
          <p:cNvSpPr/>
          <p:nvPr/>
        </p:nvSpPr>
        <p:spPr bwMode="auto">
          <a:xfrm>
            <a:off x="7025142" y="2088591"/>
            <a:ext cx="1820278" cy="1850968"/>
          </a:xfrm>
          <a:prstGeom prst="ellipse">
            <a:avLst/>
          </a:prstGeom>
          <a:solidFill>
            <a:srgbClr val="E5F3FF"/>
          </a:solidFill>
          <a:ln w="9525" cap="flat" cmpd="sng" algn="ctr">
            <a:noFill/>
            <a:prstDash val="solid"/>
            <a:headEnd type="none" w="med" len="med"/>
            <a:tailEnd type="none" w="med" len="med"/>
          </a:ln>
          <a:effectLst>
            <a:outerShdw blurRad="190500" dist="254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1" name="Group 40">
            <a:extLst>
              <a:ext uri="{FF2B5EF4-FFF2-40B4-BE49-F238E27FC236}">
                <a16:creationId xmlns:a16="http://schemas.microsoft.com/office/drawing/2014/main" id="{85E09154-AFE6-4444-858D-FF41D8B1EDC6}"/>
              </a:ext>
            </a:extLst>
          </p:cNvPr>
          <p:cNvGrpSpPr/>
          <p:nvPr/>
        </p:nvGrpSpPr>
        <p:grpSpPr>
          <a:xfrm>
            <a:off x="1068554" y="3126700"/>
            <a:ext cx="1658996" cy="533407"/>
            <a:chOff x="1068554" y="3698600"/>
            <a:chExt cx="1658996" cy="533407"/>
          </a:xfrm>
        </p:grpSpPr>
        <p:sp>
          <p:nvSpPr>
            <p:cNvPr id="505" name="Rectangle 504">
              <a:extLst>
                <a:ext uri="{FF2B5EF4-FFF2-40B4-BE49-F238E27FC236}">
                  <a16:creationId xmlns:a16="http://schemas.microsoft.com/office/drawing/2014/main" id="{2A4707A0-2212-45A0-A9F8-9A7F4CDB480F}"/>
                </a:ext>
              </a:extLst>
            </p:cNvPr>
            <p:cNvSpPr/>
            <p:nvPr/>
          </p:nvSpPr>
          <p:spPr>
            <a:xfrm>
              <a:off x="1068554" y="3698600"/>
              <a:ext cx="1658996" cy="533407"/>
            </a:xfrm>
            <a:prstGeom prst="rect">
              <a:avLst/>
            </a:prstGeom>
            <a:solidFill>
              <a:schemeClr val="bg1"/>
            </a:solidFill>
            <a:ln w="14224">
              <a:solidFill>
                <a:srgbClr val="505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20040" tIns="91440" rIns="4572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gradFill>
                    <a:gsLst>
                      <a:gs pos="0">
                        <a:prstClr val="white"/>
                      </a:gs>
                      <a:gs pos="100000">
                        <a:prstClr val="white"/>
                      </a:gs>
                    </a:gsLst>
                    <a:lin ang="5400000" scaled="1"/>
                  </a:gradFill>
                  <a:effectLst/>
                  <a:uLnTx/>
                  <a:uFillTx/>
                  <a:latin typeface="Segoe UI" panose="020B0502040204020203" pitchFamily="34" charset="0"/>
                  <a:ea typeface="+mn-ea"/>
                  <a:cs typeface="Segoe UI" panose="020B0502040204020203" pitchFamily="34" charset="0"/>
                </a:rPr>
                <a:t>(</a:t>
              </a:r>
              <a:r>
                <a:rPr kumimoji="0" lang="en-US" sz="1000" b="1" i="0" u="none" strike="noStrike" kern="0" cap="none" spc="0" normalizeH="0" baseline="0" noProof="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Classic SIEM</a:t>
              </a:r>
            </a:p>
          </p:txBody>
        </p:sp>
        <p:grpSp>
          <p:nvGrpSpPr>
            <p:cNvPr id="507" name="Group 506">
              <a:extLst>
                <a:ext uri="{FF2B5EF4-FFF2-40B4-BE49-F238E27FC236}">
                  <a16:creationId xmlns:a16="http://schemas.microsoft.com/office/drawing/2014/main" id="{7CE7EEE5-1851-4F46-B1D2-2F3FED61D4C6}"/>
                </a:ext>
              </a:extLst>
            </p:cNvPr>
            <p:cNvGrpSpPr/>
            <p:nvPr/>
          </p:nvGrpSpPr>
          <p:grpSpPr>
            <a:xfrm>
              <a:off x="1175899" y="3800677"/>
              <a:ext cx="178885" cy="141617"/>
              <a:chOff x="6923299" y="4036815"/>
              <a:chExt cx="389108" cy="308044"/>
            </a:xfrm>
          </p:grpSpPr>
          <p:sp>
            <p:nvSpPr>
              <p:cNvPr id="509" name="Freeform: Shape 508">
                <a:extLst>
                  <a:ext uri="{FF2B5EF4-FFF2-40B4-BE49-F238E27FC236}">
                    <a16:creationId xmlns:a16="http://schemas.microsoft.com/office/drawing/2014/main" id="{396E7D65-E39D-4247-8C66-B42AAFDE28A6}"/>
                  </a:ext>
                </a:extLst>
              </p:cNvPr>
              <p:cNvSpPr/>
              <p:nvPr/>
            </p:nvSpPr>
            <p:spPr>
              <a:xfrm>
                <a:off x="6923299" y="4036815"/>
                <a:ext cx="389108" cy="308044"/>
              </a:xfrm>
              <a:custGeom>
                <a:avLst/>
                <a:gdLst>
                  <a:gd name="connsiteX0" fmla="*/ 0 w 389107"/>
                  <a:gd name="connsiteY0" fmla="*/ 11187 h 308043"/>
                  <a:gd name="connsiteX1" fmla="*/ 0 w 389107"/>
                  <a:gd name="connsiteY1" fmla="*/ 11187 h 308043"/>
                  <a:gd name="connsiteX2" fmla="*/ 0 w 389107"/>
                  <a:gd name="connsiteY2" fmla="*/ 237194 h 308043"/>
                  <a:gd name="connsiteX3" fmla="*/ 11025 w 389107"/>
                  <a:gd name="connsiteY3" fmla="*/ 249353 h 308043"/>
                  <a:gd name="connsiteX4" fmla="*/ 179476 w 389107"/>
                  <a:gd name="connsiteY4" fmla="*/ 249353 h 308043"/>
                  <a:gd name="connsiteX5" fmla="*/ 179476 w 389107"/>
                  <a:gd name="connsiteY5" fmla="*/ 284697 h 308043"/>
                  <a:gd name="connsiteX6" fmla="*/ 119651 w 389107"/>
                  <a:gd name="connsiteY6" fmla="*/ 284697 h 308043"/>
                  <a:gd name="connsiteX7" fmla="*/ 119651 w 389107"/>
                  <a:gd name="connsiteY7" fmla="*/ 309827 h 308043"/>
                  <a:gd name="connsiteX8" fmla="*/ 269619 w 389107"/>
                  <a:gd name="connsiteY8" fmla="*/ 309827 h 308043"/>
                  <a:gd name="connsiteX9" fmla="*/ 269619 w 389107"/>
                  <a:gd name="connsiteY9" fmla="*/ 284697 h 308043"/>
                  <a:gd name="connsiteX10" fmla="*/ 209794 w 389107"/>
                  <a:gd name="connsiteY10" fmla="*/ 284697 h 308043"/>
                  <a:gd name="connsiteX11" fmla="*/ 209794 w 389107"/>
                  <a:gd name="connsiteY11" fmla="*/ 249353 h 308043"/>
                  <a:gd name="connsiteX12" fmla="*/ 380029 w 389107"/>
                  <a:gd name="connsiteY12" fmla="*/ 249353 h 308043"/>
                  <a:gd name="connsiteX13" fmla="*/ 392026 w 389107"/>
                  <a:gd name="connsiteY13" fmla="*/ 237194 h 308043"/>
                  <a:gd name="connsiteX14" fmla="*/ 392026 w 389107"/>
                  <a:gd name="connsiteY14" fmla="*/ 11187 h 308043"/>
                  <a:gd name="connsiteX15" fmla="*/ 380029 w 389107"/>
                  <a:gd name="connsiteY15" fmla="*/ 0 h 308043"/>
                  <a:gd name="connsiteX16" fmla="*/ 10863 w 389107"/>
                  <a:gd name="connsiteY16" fmla="*/ 0 h 308043"/>
                  <a:gd name="connsiteX17" fmla="*/ 0 w 389107"/>
                  <a:gd name="connsiteY17" fmla="*/ 11187 h 308043"/>
                  <a:gd name="connsiteX18" fmla="*/ 0 w 389107"/>
                  <a:gd name="connsiteY18" fmla="*/ 11187 h 30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9107" h="308043">
                    <a:moveTo>
                      <a:pt x="0" y="11187"/>
                    </a:moveTo>
                    <a:lnTo>
                      <a:pt x="0" y="11187"/>
                    </a:lnTo>
                    <a:lnTo>
                      <a:pt x="0" y="237194"/>
                    </a:lnTo>
                    <a:cubicBezTo>
                      <a:pt x="0" y="243679"/>
                      <a:pt x="4540" y="249353"/>
                      <a:pt x="11025" y="249353"/>
                    </a:cubicBezTo>
                    <a:lnTo>
                      <a:pt x="179476" y="249353"/>
                    </a:lnTo>
                    <a:lnTo>
                      <a:pt x="179476" y="284697"/>
                    </a:lnTo>
                    <a:lnTo>
                      <a:pt x="119651" y="284697"/>
                    </a:lnTo>
                    <a:lnTo>
                      <a:pt x="119651" y="309827"/>
                    </a:lnTo>
                    <a:lnTo>
                      <a:pt x="269619" y="309827"/>
                    </a:lnTo>
                    <a:lnTo>
                      <a:pt x="269619" y="284697"/>
                    </a:lnTo>
                    <a:lnTo>
                      <a:pt x="209794" y="284697"/>
                    </a:lnTo>
                    <a:lnTo>
                      <a:pt x="209794" y="249353"/>
                    </a:lnTo>
                    <a:lnTo>
                      <a:pt x="380029" y="249353"/>
                    </a:lnTo>
                    <a:cubicBezTo>
                      <a:pt x="386514" y="249353"/>
                      <a:pt x="392026" y="243841"/>
                      <a:pt x="392026" y="237194"/>
                    </a:cubicBezTo>
                    <a:lnTo>
                      <a:pt x="392026" y="11187"/>
                    </a:lnTo>
                    <a:cubicBezTo>
                      <a:pt x="392026" y="4702"/>
                      <a:pt x="386514" y="0"/>
                      <a:pt x="380029" y="0"/>
                    </a:cubicBezTo>
                    <a:lnTo>
                      <a:pt x="10863" y="0"/>
                    </a:lnTo>
                    <a:cubicBezTo>
                      <a:pt x="4702" y="0"/>
                      <a:pt x="0" y="4702"/>
                      <a:pt x="0" y="11187"/>
                    </a:cubicBezTo>
                    <a:lnTo>
                      <a:pt x="0" y="11187"/>
                    </a:lnTo>
                    <a:close/>
                  </a:path>
                </a:pathLst>
              </a:custGeom>
              <a:solidFill>
                <a:srgbClr val="0078D4"/>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Shape 510">
                <a:extLst>
                  <a:ext uri="{FF2B5EF4-FFF2-40B4-BE49-F238E27FC236}">
                    <a16:creationId xmlns:a16="http://schemas.microsoft.com/office/drawing/2014/main" id="{FABDAF80-26E5-41E3-A537-5ABAE3016628}"/>
                  </a:ext>
                </a:extLst>
              </p:cNvPr>
              <p:cNvSpPr/>
              <p:nvPr/>
            </p:nvSpPr>
            <p:spPr>
              <a:xfrm>
                <a:off x="7034357" y="4121932"/>
                <a:ext cx="194554" cy="64851"/>
              </a:xfrm>
              <a:custGeom>
                <a:avLst/>
                <a:gdLst>
                  <a:gd name="connsiteX0" fmla="*/ 9241 w 194553"/>
                  <a:gd name="connsiteY0" fmla="*/ 77011 h 64851"/>
                  <a:gd name="connsiteX1" fmla="*/ 0 w 194553"/>
                  <a:gd name="connsiteY1" fmla="*/ 65176 h 64851"/>
                  <a:gd name="connsiteX2" fmla="*/ 71174 w 194553"/>
                  <a:gd name="connsiteY2" fmla="*/ 5512 h 64851"/>
                  <a:gd name="connsiteX3" fmla="*/ 131810 w 194553"/>
                  <a:gd name="connsiteY3" fmla="*/ 59501 h 64851"/>
                  <a:gd name="connsiteX4" fmla="*/ 187907 w 194553"/>
                  <a:gd name="connsiteY4" fmla="*/ 0 h 64851"/>
                  <a:gd name="connsiteX5" fmla="*/ 200067 w 194553"/>
                  <a:gd name="connsiteY5" fmla="*/ 10700 h 64851"/>
                  <a:gd name="connsiteX6" fmla="*/ 131972 w 194553"/>
                  <a:gd name="connsiteY6" fmla="*/ 79443 h 64851"/>
                  <a:gd name="connsiteX7" fmla="*/ 69391 w 194553"/>
                  <a:gd name="connsiteY7" fmla="*/ 24481 h 64851"/>
                  <a:gd name="connsiteX8" fmla="*/ 9241 w 194553"/>
                  <a:gd name="connsiteY8" fmla="*/ 77011 h 64851"/>
                  <a:gd name="connsiteX9" fmla="*/ 9241 w 194553"/>
                  <a:gd name="connsiteY9" fmla="*/ 77011 h 6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553" h="64851">
                    <a:moveTo>
                      <a:pt x="9241" y="77011"/>
                    </a:moveTo>
                    <a:lnTo>
                      <a:pt x="0" y="65176"/>
                    </a:lnTo>
                    <a:lnTo>
                      <a:pt x="71174" y="5512"/>
                    </a:lnTo>
                    <a:lnTo>
                      <a:pt x="131810" y="59501"/>
                    </a:lnTo>
                    <a:lnTo>
                      <a:pt x="187907" y="0"/>
                    </a:lnTo>
                    <a:lnTo>
                      <a:pt x="200067" y="10700"/>
                    </a:lnTo>
                    <a:lnTo>
                      <a:pt x="131972" y="79443"/>
                    </a:lnTo>
                    <a:lnTo>
                      <a:pt x="69391" y="24481"/>
                    </a:lnTo>
                    <a:lnTo>
                      <a:pt x="9241" y="77011"/>
                    </a:lnTo>
                    <a:lnTo>
                      <a:pt x="9241" y="7701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Shape 514">
                <a:extLst>
                  <a:ext uri="{FF2B5EF4-FFF2-40B4-BE49-F238E27FC236}">
                    <a16:creationId xmlns:a16="http://schemas.microsoft.com/office/drawing/2014/main" id="{510CF752-DAB0-45D0-8021-6EAC81C391CD}"/>
                  </a:ext>
                </a:extLst>
              </p:cNvPr>
              <p:cNvSpPr/>
              <p:nvPr/>
            </p:nvSpPr>
            <p:spPr>
              <a:xfrm>
                <a:off x="7207536" y="4105097"/>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1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5"/>
                      <a:pt x="40344" y="30292"/>
                    </a:cubicBezTo>
                    <a:cubicBezTo>
                      <a:pt x="35318" y="40830"/>
                      <a:pt x="22510" y="45208"/>
                      <a:pt x="11971" y="40181"/>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Shape 517">
                <a:extLst>
                  <a:ext uri="{FF2B5EF4-FFF2-40B4-BE49-F238E27FC236}">
                    <a16:creationId xmlns:a16="http://schemas.microsoft.com/office/drawing/2014/main" id="{9D66FE4D-258E-4BE7-9B33-580A77345757}"/>
                  </a:ext>
                </a:extLst>
              </p:cNvPr>
              <p:cNvSpPr/>
              <p:nvPr/>
            </p:nvSpPr>
            <p:spPr>
              <a:xfrm>
                <a:off x="7016785" y="4171654"/>
                <a:ext cx="32426" cy="32426"/>
              </a:xfrm>
              <a:custGeom>
                <a:avLst/>
                <a:gdLst>
                  <a:gd name="connsiteX0" fmla="*/ 2007 w 32425"/>
                  <a:gd name="connsiteY0" fmla="*/ 11724 h 32425"/>
                  <a:gd name="connsiteX1" fmla="*/ 31353 w 32425"/>
                  <a:gd name="connsiteY1" fmla="*/ 2321 h 32425"/>
                  <a:gd name="connsiteX2" fmla="*/ 42215 w 32425"/>
                  <a:gd name="connsiteY2" fmla="*/ 31018 h 32425"/>
                  <a:gd name="connsiteX3" fmla="*/ 12870 w 32425"/>
                  <a:gd name="connsiteY3" fmla="*/ 40421 h 32425"/>
                  <a:gd name="connsiteX4" fmla="*/ 2007 w 32425"/>
                  <a:gd name="connsiteY4" fmla="*/ 11724 h 32425"/>
                  <a:gd name="connsiteX5" fmla="*/ 2007 w 32425"/>
                  <a:gd name="connsiteY5" fmla="*/ 11724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07" y="11724"/>
                    </a:moveTo>
                    <a:cubicBezTo>
                      <a:pt x="7033" y="1186"/>
                      <a:pt x="20166" y="-3029"/>
                      <a:pt x="31353" y="2321"/>
                    </a:cubicBezTo>
                    <a:cubicBezTo>
                      <a:pt x="42377" y="7671"/>
                      <a:pt x="47241" y="20641"/>
                      <a:pt x="42215" y="31018"/>
                    </a:cubicBezTo>
                    <a:cubicBezTo>
                      <a:pt x="37189" y="41556"/>
                      <a:pt x="24057" y="45771"/>
                      <a:pt x="12870" y="40421"/>
                    </a:cubicBezTo>
                    <a:cubicBezTo>
                      <a:pt x="1683" y="35071"/>
                      <a:pt x="-3019" y="22263"/>
                      <a:pt x="2007" y="11724"/>
                    </a:cubicBezTo>
                    <a:lnTo>
                      <a:pt x="2007" y="11724"/>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Shape 524">
                <a:extLst>
                  <a:ext uri="{FF2B5EF4-FFF2-40B4-BE49-F238E27FC236}">
                    <a16:creationId xmlns:a16="http://schemas.microsoft.com/office/drawing/2014/main" id="{E78B8F44-DDA1-46A0-A65A-FA6B64CEF6A8}"/>
                  </a:ext>
                </a:extLst>
              </p:cNvPr>
              <p:cNvSpPr/>
              <p:nvPr/>
            </p:nvSpPr>
            <p:spPr>
              <a:xfrm>
                <a:off x="7082951" y="4116608"/>
                <a:ext cx="32426" cy="32426"/>
              </a:xfrm>
              <a:custGeom>
                <a:avLst/>
                <a:gdLst>
                  <a:gd name="connsiteX0" fmla="*/ 2152 w 32425"/>
                  <a:gd name="connsiteY0" fmla="*/ 11971 h 32425"/>
                  <a:gd name="connsiteX1" fmla="*/ 30524 w 32425"/>
                  <a:gd name="connsiteY1" fmla="*/ 2081 h 32425"/>
                  <a:gd name="connsiteX2" fmla="*/ 40414 w 32425"/>
                  <a:gd name="connsiteY2" fmla="*/ 30292 h 32425"/>
                  <a:gd name="connsiteX3" fmla="*/ 12042 w 32425"/>
                  <a:gd name="connsiteY3" fmla="*/ 40181 h 32425"/>
                  <a:gd name="connsiteX4" fmla="*/ 2152 w 32425"/>
                  <a:gd name="connsiteY4" fmla="*/ 11971 h 32425"/>
                  <a:gd name="connsiteX5" fmla="*/ 2152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152" y="11971"/>
                    </a:moveTo>
                    <a:cubicBezTo>
                      <a:pt x="7178" y="1433"/>
                      <a:pt x="19986" y="-2945"/>
                      <a:pt x="30524" y="2081"/>
                    </a:cubicBezTo>
                    <a:cubicBezTo>
                      <a:pt x="41063" y="7107"/>
                      <a:pt x="45440" y="19915"/>
                      <a:pt x="40414" y="30292"/>
                    </a:cubicBezTo>
                    <a:cubicBezTo>
                      <a:pt x="35388" y="40830"/>
                      <a:pt x="22580" y="45208"/>
                      <a:pt x="12042" y="40181"/>
                    </a:cubicBezTo>
                    <a:cubicBezTo>
                      <a:pt x="1504" y="35156"/>
                      <a:pt x="-3036" y="22510"/>
                      <a:pt x="2152" y="11971"/>
                    </a:cubicBezTo>
                    <a:lnTo>
                      <a:pt x="2152"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Shape 526">
                <a:extLst>
                  <a:ext uri="{FF2B5EF4-FFF2-40B4-BE49-F238E27FC236}">
                    <a16:creationId xmlns:a16="http://schemas.microsoft.com/office/drawing/2014/main" id="{1EDF7EC4-F0B6-4644-8147-C0222132C541}"/>
                  </a:ext>
                </a:extLst>
              </p:cNvPr>
              <p:cNvSpPr/>
              <p:nvPr/>
            </p:nvSpPr>
            <p:spPr>
              <a:xfrm>
                <a:off x="7144468" y="4168651"/>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2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6"/>
                      <a:pt x="40344" y="30292"/>
                    </a:cubicBezTo>
                    <a:cubicBezTo>
                      <a:pt x="35318" y="40830"/>
                      <a:pt x="22510" y="45208"/>
                      <a:pt x="11971" y="40182"/>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40" name="Picture 39" descr="A picture containing clipart&#10;&#10;Description automatically generated">
              <a:extLst>
                <a:ext uri="{FF2B5EF4-FFF2-40B4-BE49-F238E27FC236}">
                  <a16:creationId xmlns:a16="http://schemas.microsoft.com/office/drawing/2014/main" id="{98541869-7BFC-464E-BF83-89D7EB45DB6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83012" y="4047449"/>
              <a:ext cx="312035" cy="93413"/>
            </a:xfrm>
            <a:prstGeom prst="rect">
              <a:avLst/>
            </a:prstGeom>
          </p:spPr>
        </p:pic>
        <p:pic>
          <p:nvPicPr>
            <p:cNvPr id="42" name="Picture 41">
              <a:extLst>
                <a:ext uri="{FF2B5EF4-FFF2-40B4-BE49-F238E27FC236}">
                  <a16:creationId xmlns:a16="http://schemas.microsoft.com/office/drawing/2014/main" id="{62FB06DA-DA70-4586-8EAF-47AEC29DF76F}"/>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551932" y="3972478"/>
              <a:ext cx="373259" cy="214001"/>
            </a:xfrm>
            <a:prstGeom prst="rect">
              <a:avLst/>
            </a:prstGeom>
          </p:spPr>
        </p:pic>
        <p:pic>
          <p:nvPicPr>
            <p:cNvPr id="44" name="Picture 43" descr="A close up of a logo&#10;&#10;Description automatically generated">
              <a:extLst>
                <a:ext uri="{FF2B5EF4-FFF2-40B4-BE49-F238E27FC236}">
                  <a16:creationId xmlns:a16="http://schemas.microsoft.com/office/drawing/2014/main" id="{5D621469-3732-4DF1-A81C-9C62A617A09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57012" y="4024586"/>
              <a:ext cx="348395" cy="115370"/>
            </a:xfrm>
            <a:prstGeom prst="rect">
              <a:avLst/>
            </a:prstGeom>
          </p:spPr>
        </p:pic>
        <p:grpSp>
          <p:nvGrpSpPr>
            <p:cNvPr id="528" name="Group 527">
              <a:extLst>
                <a:ext uri="{FF2B5EF4-FFF2-40B4-BE49-F238E27FC236}">
                  <a16:creationId xmlns:a16="http://schemas.microsoft.com/office/drawing/2014/main" id="{1C49FDAE-77FF-4E38-932D-F6E2B4DE4566}"/>
                </a:ext>
              </a:extLst>
            </p:cNvPr>
            <p:cNvGrpSpPr/>
            <p:nvPr/>
          </p:nvGrpSpPr>
          <p:grpSpPr>
            <a:xfrm>
              <a:off x="2434116" y="4066241"/>
              <a:ext cx="160817" cy="36587"/>
              <a:chOff x="3979178" y="6518937"/>
              <a:chExt cx="160817" cy="36587"/>
            </a:xfrm>
          </p:grpSpPr>
          <p:sp>
            <p:nvSpPr>
              <p:cNvPr id="530" name="Oval 529">
                <a:extLst>
                  <a:ext uri="{FF2B5EF4-FFF2-40B4-BE49-F238E27FC236}">
                    <a16:creationId xmlns:a16="http://schemas.microsoft.com/office/drawing/2014/main" id="{69C50F78-A9BB-429F-8F3A-E607A5FA616B}"/>
                  </a:ext>
                </a:extLst>
              </p:cNvPr>
              <p:cNvSpPr/>
              <p:nvPr/>
            </p:nvSpPr>
            <p:spPr bwMode="auto">
              <a:xfrm>
                <a:off x="3979178" y="6518948"/>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4" name="Oval 533">
                <a:extLst>
                  <a:ext uri="{FF2B5EF4-FFF2-40B4-BE49-F238E27FC236}">
                    <a16:creationId xmlns:a16="http://schemas.microsoft.com/office/drawing/2014/main" id="{90DF1251-CDD6-49BB-AFA4-DE38AFED3009}"/>
                  </a:ext>
                </a:extLst>
              </p:cNvPr>
              <p:cNvSpPr/>
              <p:nvPr/>
            </p:nvSpPr>
            <p:spPr bwMode="auto">
              <a:xfrm>
                <a:off x="4039959" y="6518943"/>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5" name="Oval 534">
                <a:extLst>
                  <a:ext uri="{FF2B5EF4-FFF2-40B4-BE49-F238E27FC236}">
                    <a16:creationId xmlns:a16="http://schemas.microsoft.com/office/drawing/2014/main" id="{DA9D1F91-C6D4-4CA4-A202-AC5653FCC66C}"/>
                  </a:ext>
                </a:extLst>
              </p:cNvPr>
              <p:cNvSpPr/>
              <p:nvPr/>
            </p:nvSpPr>
            <p:spPr bwMode="auto">
              <a:xfrm>
                <a:off x="4103419" y="6518937"/>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563" name="Group 562">
            <a:extLst>
              <a:ext uri="{FF2B5EF4-FFF2-40B4-BE49-F238E27FC236}">
                <a16:creationId xmlns:a16="http://schemas.microsoft.com/office/drawing/2014/main" id="{82E11852-10D7-4FA6-B266-318A380B1AC7}"/>
              </a:ext>
            </a:extLst>
          </p:cNvPr>
          <p:cNvGrpSpPr/>
          <p:nvPr/>
        </p:nvGrpSpPr>
        <p:grpSpPr>
          <a:xfrm>
            <a:off x="1068553" y="2396934"/>
            <a:ext cx="1657645" cy="319616"/>
            <a:chOff x="868163" y="3648976"/>
            <a:chExt cx="1657645" cy="319616"/>
          </a:xfrm>
        </p:grpSpPr>
        <p:sp>
          <p:nvSpPr>
            <p:cNvPr id="547" name="Rectangle 546">
              <a:hlinkClick r:id="rId6" tooltip="Microsoft Azure Sentinel is a cloud native SIEM+SOAR solution that helps your SOC to rapidly detect and remediate threats across your enterprise. ASI includes cloud-native security analytics and automation across all security data in your hybrid enterprise"/>
              <a:extLst>
                <a:ext uri="{FF2B5EF4-FFF2-40B4-BE49-F238E27FC236}">
                  <a16:creationId xmlns:a16="http://schemas.microsoft.com/office/drawing/2014/main" id="{EA6D4892-F104-45D5-BDF8-8ADD0C736EC4}"/>
                </a:ext>
              </a:extLst>
            </p:cNvPr>
            <p:cNvSpPr/>
            <p:nvPr/>
          </p:nvSpPr>
          <p:spPr>
            <a:xfrm>
              <a:off x="868163" y="3648976"/>
              <a:ext cx="1657645" cy="319616"/>
            </a:xfrm>
            <a:prstGeom prst="rect">
              <a:avLst/>
            </a:prstGeom>
            <a:solidFill>
              <a:schemeClr val="bg1"/>
            </a:solidFill>
            <a:ln w="14224">
              <a:solidFill>
                <a:srgbClr val="505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20040" tIns="73152" rIns="4572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gradFill>
                    <a:gsLst>
                      <a:gs pos="0">
                        <a:prstClr val="white"/>
                      </a:gs>
                      <a:gs pos="100000">
                        <a:prstClr val="white"/>
                      </a:gs>
                    </a:gsLst>
                    <a:lin ang="5400000" scaled="1"/>
                  </a:gradFill>
                  <a:effectLst/>
                  <a:uLnTx/>
                  <a:uFillTx/>
                  <a:latin typeface="Segoe UI" panose="020B0502040204020203" pitchFamily="34" charset="0"/>
                  <a:ea typeface="+mn-ea"/>
                  <a:cs typeface="Segoe UI" panose="020B0502040204020203" pitchFamily="34" charset="0"/>
                </a:rPr>
                <a:t>(</a:t>
              </a:r>
              <a:r>
                <a:rPr kumimoji="0" lang="en-US" sz="1000" b="1" i="0" u="none" strike="noStrike" kern="0" cap="none" spc="0" normalizeH="0" baseline="0" noProof="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Case Management</a:t>
              </a:r>
            </a:p>
          </p:txBody>
        </p:sp>
        <p:sp>
          <p:nvSpPr>
            <p:cNvPr id="562" name="Commitments_EC4D">
              <a:extLst>
                <a:ext uri="{FF2B5EF4-FFF2-40B4-BE49-F238E27FC236}">
                  <a16:creationId xmlns:a16="http://schemas.microsoft.com/office/drawing/2014/main" id="{EBDE9F4A-7379-45A8-82DF-30A871697E94}"/>
                </a:ext>
              </a:extLst>
            </p:cNvPr>
            <p:cNvSpPr>
              <a:spLocks noChangeAspect="1" noEditPoints="1"/>
            </p:cNvSpPr>
            <p:nvPr/>
          </p:nvSpPr>
          <p:spPr bwMode="auto">
            <a:xfrm>
              <a:off x="977506" y="3717202"/>
              <a:ext cx="185071" cy="183164"/>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484" name="Rectangle 483">
            <a:hlinkClick r:id="rId7" tooltip="Microsoft processes 65+ trillion signals daily that offer insight into normal baseline activity, potentially anomalous behaviors, and verified attacks that help us provide high quality detection by filtering out false positives &amp; amplifying real attacks"/>
            <a:extLst>
              <a:ext uri="{FF2B5EF4-FFF2-40B4-BE49-F238E27FC236}">
                <a16:creationId xmlns:a16="http://schemas.microsoft.com/office/drawing/2014/main" id="{23889AD8-5E00-459A-8EE5-2936051AFE9B}"/>
              </a:ext>
            </a:extLst>
          </p:cNvPr>
          <p:cNvSpPr/>
          <p:nvPr/>
        </p:nvSpPr>
        <p:spPr>
          <a:xfrm>
            <a:off x="4431349" y="3521280"/>
            <a:ext cx="1723987" cy="446276"/>
          </a:xfrm>
          <a:prstGeom prst="rect">
            <a:avLst/>
          </a:prstGeom>
        </p:spPr>
        <p:txBody>
          <a:bodyPr wrap="square">
            <a:spAutoFit/>
          </a:bodyPr>
          <a:lstStyle/>
          <a:p>
            <a:pPr lvl="0" defTabSz="914367">
              <a:defRPr/>
            </a:pPr>
            <a:r>
              <a:rPr lang="en-US" sz="800" b="1" kern="0" noProof="0">
                <a:gradFill>
                  <a:gsLst>
                    <a:gs pos="0">
                      <a:prstClr val="black"/>
                    </a:gs>
                    <a:gs pos="100000">
                      <a:prstClr val="black"/>
                    </a:gs>
                  </a:gsLst>
                  <a:lin ang="5400000" scaled="1"/>
                </a:gradFill>
                <a:latin typeface="Segoe UI" panose="020B0502040204020203" pitchFamily="34" charset="0"/>
                <a:cs typeface="Segoe UI" panose="020B0502040204020203" pitchFamily="34" charset="0"/>
              </a:rPr>
              <a:t>Microsoft Threat </a:t>
            </a:r>
            <a:r>
              <a:rPr kumimoji="0" lang="en-US" sz="800" b="1" i="0" u="none" strike="noStrike" kern="0" cap="none" spc="0" normalizeH="0" baseline="0" noProof="0">
                <a:ln>
                  <a:noFill/>
                </a:ln>
                <a:gradFill>
                  <a:gsLst>
                    <a:gs pos="0">
                      <a:prstClr val="black"/>
                    </a:gs>
                    <a:gs pos="100000">
                      <a:prstClr val="black"/>
                    </a:gs>
                  </a:gsLst>
                  <a:lin ang="5400000" scaled="1"/>
                </a:gradFill>
                <a:effectLst/>
                <a:uLnTx/>
                <a:uFillTx/>
                <a:latin typeface="Segoe UI" panose="020B0502040204020203" pitchFamily="34" charset="0"/>
                <a:cs typeface="Segoe UI" panose="020B0502040204020203" pitchFamily="34" charset="0"/>
              </a:rPr>
              <a:t>Intelligence</a:t>
            </a:r>
            <a:r>
              <a:rPr kumimoji="0" lang="en-US" sz="800" b="1" i="0" u="none" strike="noStrike" kern="0" cap="none" spc="0" normalizeH="0" noProof="0">
                <a:ln>
                  <a:noFill/>
                </a:ln>
                <a:gradFill>
                  <a:gsLst>
                    <a:gs pos="0">
                      <a:prstClr val="black"/>
                    </a:gs>
                    <a:gs pos="100000">
                      <a:prstClr val="black"/>
                    </a:gs>
                  </a:gsLst>
                  <a:lin ang="5400000" scaled="1"/>
                </a:gradFill>
                <a:effectLst/>
                <a:uLnTx/>
                <a:uFillTx/>
                <a:latin typeface="Segoe UI" panose="020B0502040204020203" pitchFamily="34" charset="0"/>
                <a:cs typeface="Segoe UI" panose="020B0502040204020203" pitchFamily="34" charset="0"/>
              </a:rPr>
              <a:t> </a:t>
            </a:r>
            <a:br>
              <a:rPr kumimoji="0" lang="en-US" sz="800" b="1" i="0" u="none" strike="noStrike" kern="0" cap="none" spc="0" normalizeH="0" noProof="0">
                <a:ln>
                  <a:noFill/>
                </a:ln>
                <a:gradFill>
                  <a:gsLst>
                    <a:gs pos="0">
                      <a:prstClr val="black"/>
                    </a:gs>
                    <a:gs pos="100000">
                      <a:prstClr val="black"/>
                    </a:gs>
                  </a:gsLst>
                  <a:lin ang="5400000" scaled="1"/>
                </a:gradFill>
                <a:effectLst/>
                <a:uLnTx/>
                <a:uFillTx/>
                <a:latin typeface="Segoe UI" panose="020B0502040204020203" pitchFamily="34" charset="0"/>
                <a:cs typeface="Segoe UI" panose="020B0502040204020203" pitchFamily="34" charset="0"/>
              </a:rPr>
            </a:br>
            <a:r>
              <a:rPr lang="en-US" sz="700">
                <a:gradFill>
                  <a:gsLst>
                    <a:gs pos="0">
                      <a:prstClr val="black"/>
                    </a:gs>
                    <a:gs pos="100000">
                      <a:prstClr val="black"/>
                    </a:gs>
                  </a:gsLst>
                  <a:lin ang="5400000" scaled="1"/>
                </a:gradFill>
                <a:latin typeface="Segoe UI" panose="020B0502040204020203" pitchFamily="34" charset="0"/>
                <a:cs typeface="Segoe UI" panose="020B0502040204020203" pitchFamily="34" charset="0"/>
              </a:rPr>
              <a:t>65+ Trillion signals per day of security context </a:t>
            </a:r>
            <a:r>
              <a:rPr kumimoji="0" lang="en-US" sz="700" b="0" i="0" u="none" strike="noStrike" kern="1200" cap="none" spc="0" normalizeH="0" baseline="0" noProof="0">
                <a:ln>
                  <a:noFill/>
                </a:ln>
                <a:gradFill>
                  <a:gsLst>
                    <a:gs pos="0">
                      <a:prstClr val="black"/>
                    </a:gs>
                    <a:gs pos="100000">
                      <a:prstClr val="black"/>
                    </a:gs>
                  </a:gsLst>
                  <a:lin ang="5400000" scaled="1"/>
                </a:gradFill>
                <a:effectLst/>
                <a:uLnTx/>
                <a:uFillTx/>
                <a:latin typeface="Segoe UI" panose="020B0502040204020203" pitchFamily="34" charset="0"/>
                <a:cs typeface="Segoe UI" panose="020B0502040204020203" pitchFamily="34" charset="0"/>
              </a:rPr>
              <a:t>&amp; Human Expertise</a:t>
            </a:r>
            <a:endParaRPr kumimoji="0" lang="en-US" sz="600" b="0" i="0" u="none" strike="noStrike" kern="1200" cap="none" spc="0" normalizeH="0" baseline="0" noProof="0">
              <a:ln>
                <a:noFill/>
              </a:ln>
              <a:gradFill>
                <a:gsLst>
                  <a:gs pos="0">
                    <a:prstClr val="black"/>
                  </a:gs>
                  <a:gs pos="100000">
                    <a:prstClr val="black"/>
                  </a:gs>
                </a:gsLst>
                <a:lin ang="5400000" scaled="1"/>
              </a:gradFill>
              <a:effectLst/>
              <a:uLnTx/>
              <a:uFillTx/>
              <a:latin typeface="Segoe UI" panose="020B0502040204020203" pitchFamily="34" charset="0"/>
              <a:cs typeface="Segoe UI" panose="020B0502040204020203" pitchFamily="34" charset="0"/>
            </a:endParaRPr>
          </a:p>
        </p:txBody>
      </p:sp>
      <p:grpSp>
        <p:nvGrpSpPr>
          <p:cNvPr id="475" name="Group 4">
            <a:extLst>
              <a:ext uri="{FF2B5EF4-FFF2-40B4-BE49-F238E27FC236}">
                <a16:creationId xmlns:a16="http://schemas.microsoft.com/office/drawing/2014/main" id="{72521804-A921-44EF-891D-5AB5D9733B41}"/>
              </a:ext>
            </a:extLst>
          </p:cNvPr>
          <p:cNvGrpSpPr>
            <a:grpSpLocks noChangeAspect="1"/>
          </p:cNvGrpSpPr>
          <p:nvPr/>
        </p:nvGrpSpPr>
        <p:grpSpPr bwMode="auto">
          <a:xfrm>
            <a:off x="4169763" y="3594482"/>
            <a:ext cx="281366" cy="281366"/>
            <a:chOff x="380" y="3325"/>
            <a:chExt cx="286" cy="286"/>
          </a:xfrm>
          <a:solidFill>
            <a:srgbClr val="243A5E"/>
          </a:solidFill>
        </p:grpSpPr>
        <p:sp>
          <p:nvSpPr>
            <p:cNvPr id="476" name="Freeform 5">
              <a:extLst>
                <a:ext uri="{FF2B5EF4-FFF2-40B4-BE49-F238E27FC236}">
                  <a16:creationId xmlns:a16="http://schemas.microsoft.com/office/drawing/2014/main" id="{B5BAE5BC-E489-4108-ACC5-4853B11DA0A1}"/>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7" name="Oval 6">
              <a:extLst>
                <a:ext uri="{FF2B5EF4-FFF2-40B4-BE49-F238E27FC236}">
                  <a16:creationId xmlns:a16="http://schemas.microsoft.com/office/drawing/2014/main" id="{560C0B5E-7135-45A8-9F62-3800E17BB983}"/>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8" name="Oval 7">
              <a:extLst>
                <a:ext uri="{FF2B5EF4-FFF2-40B4-BE49-F238E27FC236}">
                  <a16:creationId xmlns:a16="http://schemas.microsoft.com/office/drawing/2014/main" id="{34A31975-0A55-4320-907E-406F70186908}"/>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9" name="Oval 8">
              <a:extLst>
                <a:ext uri="{FF2B5EF4-FFF2-40B4-BE49-F238E27FC236}">
                  <a16:creationId xmlns:a16="http://schemas.microsoft.com/office/drawing/2014/main" id="{EB278A63-B72C-47C0-B17F-731BA2FDE609}"/>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0" name="Oval 9">
              <a:extLst>
                <a:ext uri="{FF2B5EF4-FFF2-40B4-BE49-F238E27FC236}">
                  <a16:creationId xmlns:a16="http://schemas.microsoft.com/office/drawing/2014/main" id="{C180C6B3-141D-4DF3-B416-1FE094A31EE0}"/>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1" name="Oval 10">
              <a:extLst>
                <a:ext uri="{FF2B5EF4-FFF2-40B4-BE49-F238E27FC236}">
                  <a16:creationId xmlns:a16="http://schemas.microsoft.com/office/drawing/2014/main" id="{8CDA87B8-FBDF-40A7-BE9F-8AC46D18AF36}"/>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2" name="Oval 11">
              <a:extLst>
                <a:ext uri="{FF2B5EF4-FFF2-40B4-BE49-F238E27FC236}">
                  <a16:creationId xmlns:a16="http://schemas.microsoft.com/office/drawing/2014/main" id="{52A85B32-29E1-4778-8BEF-D16E0C556196}"/>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3" name="Oval 12">
              <a:extLst>
                <a:ext uri="{FF2B5EF4-FFF2-40B4-BE49-F238E27FC236}">
                  <a16:creationId xmlns:a16="http://schemas.microsoft.com/office/drawing/2014/main" id="{371555FD-6E4F-46D7-B2BE-07C55957E891}"/>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grpSp>
      <p:cxnSp>
        <p:nvCxnSpPr>
          <p:cNvPr id="307" name="Straight Arrow Connector 306">
            <a:extLst>
              <a:ext uri="{FF2B5EF4-FFF2-40B4-BE49-F238E27FC236}">
                <a16:creationId xmlns:a16="http://schemas.microsoft.com/office/drawing/2014/main" id="{32D6A491-A845-4B4C-A825-181B5E155A65}"/>
              </a:ext>
            </a:extLst>
          </p:cNvPr>
          <p:cNvCxnSpPr>
            <a:cxnSpLocks/>
          </p:cNvCxnSpPr>
          <p:nvPr/>
        </p:nvCxnSpPr>
        <p:spPr>
          <a:xfrm flipV="1">
            <a:off x="5082672" y="3106035"/>
            <a:ext cx="0" cy="424882"/>
          </a:xfrm>
          <a:prstGeom prst="straightConnector1">
            <a:avLst/>
          </a:prstGeom>
          <a:noFill/>
          <a:ln w="25400" cap="flat" cmpd="sng" algn="ctr">
            <a:solidFill>
              <a:schemeClr val="tx2">
                <a:lumMod val="75000"/>
              </a:schemeClr>
            </a:solidFill>
            <a:prstDash val="solid"/>
            <a:headEnd type="none" w="med" len="med"/>
            <a:tailEnd type="none" w="med" len="med"/>
          </a:ln>
          <a:effectLst/>
        </p:spPr>
      </p:cxnSp>
      <p:grpSp>
        <p:nvGrpSpPr>
          <p:cNvPr id="581" name="Group 580">
            <a:extLst>
              <a:ext uri="{FF2B5EF4-FFF2-40B4-BE49-F238E27FC236}">
                <a16:creationId xmlns:a16="http://schemas.microsoft.com/office/drawing/2014/main" id="{60C60A86-22D5-411C-9868-EB971DE93258}"/>
              </a:ext>
            </a:extLst>
          </p:cNvPr>
          <p:cNvGrpSpPr/>
          <p:nvPr/>
        </p:nvGrpSpPr>
        <p:grpSpPr>
          <a:xfrm>
            <a:off x="1064480" y="3656358"/>
            <a:ext cx="3805367" cy="2080280"/>
            <a:chOff x="1064480" y="3656358"/>
            <a:chExt cx="3805367" cy="2080280"/>
          </a:xfrm>
        </p:grpSpPr>
        <p:sp>
          <p:nvSpPr>
            <p:cNvPr id="611" name="Arrow: Bent 610">
              <a:extLst>
                <a:ext uri="{FF2B5EF4-FFF2-40B4-BE49-F238E27FC236}">
                  <a16:creationId xmlns:a16="http://schemas.microsoft.com/office/drawing/2014/main" id="{926E4F5C-C755-4E1B-9A57-3102279D0D0F}"/>
                </a:ext>
              </a:extLst>
            </p:cNvPr>
            <p:cNvSpPr/>
            <p:nvPr/>
          </p:nvSpPr>
          <p:spPr>
            <a:xfrm rot="5400000">
              <a:off x="1319667" y="3602318"/>
              <a:ext cx="2074232" cy="2194407"/>
            </a:xfrm>
            <a:prstGeom prst="bentArrow">
              <a:avLst>
                <a:gd name="adj1" fmla="val 5289"/>
                <a:gd name="adj2" fmla="val 9818"/>
                <a:gd name="adj3" fmla="val 0"/>
                <a:gd name="adj4" fmla="val 19882"/>
              </a:avLst>
            </a:prstGeom>
            <a:solidFill>
              <a:schemeClr val="tx1">
                <a:lumMod val="50000"/>
              </a:schemeClr>
            </a:solidFill>
            <a:ln w="254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5" name="Rectangle 364">
              <a:extLst>
                <a:ext uri="{FF2B5EF4-FFF2-40B4-BE49-F238E27FC236}">
                  <a16:creationId xmlns:a16="http://schemas.microsoft.com/office/drawing/2014/main" id="{D97C0D44-5FFC-4E78-8874-4D0BA9FED8F7}"/>
                </a:ext>
              </a:extLst>
            </p:cNvPr>
            <p:cNvSpPr/>
            <p:nvPr/>
          </p:nvSpPr>
          <p:spPr>
            <a:xfrm>
              <a:off x="1064480" y="3656358"/>
              <a:ext cx="2091114" cy="175433"/>
            </a:xfrm>
            <a:prstGeom prst="rect">
              <a:avLst/>
            </a:prstGeom>
            <a:solidFill>
              <a:schemeClr val="tx1">
                <a:lumMod val="50000"/>
              </a:schemeClr>
            </a:solidFill>
            <a:ln w="38100">
              <a:noFill/>
            </a:ln>
          </p:spPr>
          <p:txBody>
            <a:bodyPr wrap="square" lIns="0" tIns="18288" rIns="0" bIns="18288" anchor="ctr" anchorCtr="0">
              <a:spAutoFit/>
            </a:bodyPr>
            <a:lstStyle/>
            <a:p>
              <a:pPr marL="112713" marR="0" lvl="0"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prstClr val="white"/>
                      </a:gs>
                      <a:gs pos="100000">
                        <a:prstClr val="white"/>
                      </a:gs>
                    </a:gsLst>
                    <a:lin ang="5400000" scaled="1"/>
                  </a:gradFill>
                  <a:effectLst/>
                  <a:uLnTx/>
                  <a:uFillTx/>
                  <a:latin typeface="Calibri" panose="020F0502020204030204"/>
                  <a:ea typeface="+mn-ea"/>
                  <a:cs typeface="+mn-cs"/>
                </a:rPr>
                <a:t>API integration</a:t>
              </a:r>
              <a:endParaRPr kumimoji="0" lang="en-US" sz="900" b="0" i="0" u="none" strike="noStrike" kern="1200" cap="none" spc="0" normalizeH="0" baseline="0" noProof="0">
                <a:ln>
                  <a:noFill/>
                </a:ln>
                <a:gradFill>
                  <a:gsLst>
                    <a:gs pos="0">
                      <a:prstClr val="white"/>
                    </a:gs>
                    <a:gs pos="100000">
                      <a:prstClr val="white"/>
                    </a:gs>
                  </a:gsLst>
                  <a:lin ang="5400000" scaled="1"/>
                </a:gradFill>
                <a:effectLst/>
                <a:uLnTx/>
                <a:uFillTx/>
                <a:latin typeface="Calibri" panose="020F0502020204030204"/>
                <a:ea typeface="+mn-ea"/>
                <a:cs typeface="+mn-cs"/>
              </a:endParaRPr>
            </a:p>
          </p:txBody>
        </p:sp>
        <p:pic>
          <p:nvPicPr>
            <p:cNvPr id="564" name="Graphic 563">
              <a:extLst>
                <a:ext uri="{FF2B5EF4-FFF2-40B4-BE49-F238E27FC236}">
                  <a16:creationId xmlns:a16="http://schemas.microsoft.com/office/drawing/2014/main" id="{F16213E5-53DE-4896-A148-E758265641D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192668" y="4004776"/>
              <a:ext cx="1677179" cy="548291"/>
            </a:xfrm>
            <a:prstGeom prst="rect">
              <a:avLst/>
            </a:prstGeom>
          </p:spPr>
        </p:pic>
      </p:grpSp>
      <p:grpSp>
        <p:nvGrpSpPr>
          <p:cNvPr id="568" name="Group 567">
            <a:extLst>
              <a:ext uri="{FF2B5EF4-FFF2-40B4-BE49-F238E27FC236}">
                <a16:creationId xmlns:a16="http://schemas.microsoft.com/office/drawing/2014/main" id="{10DFC7D9-B7D7-4055-AB7E-B3FD3FAABAAB}"/>
              </a:ext>
            </a:extLst>
          </p:cNvPr>
          <p:cNvGrpSpPr/>
          <p:nvPr/>
        </p:nvGrpSpPr>
        <p:grpSpPr>
          <a:xfrm>
            <a:off x="5706661" y="189796"/>
            <a:ext cx="6293846" cy="826457"/>
            <a:chOff x="7322232" y="422237"/>
            <a:chExt cx="6166337" cy="826457"/>
          </a:xfrm>
        </p:grpSpPr>
        <p:sp>
          <p:nvSpPr>
            <p:cNvPr id="508" name="Rectangle 507">
              <a:extLst>
                <a:ext uri="{FF2B5EF4-FFF2-40B4-BE49-F238E27FC236}">
                  <a16:creationId xmlns:a16="http://schemas.microsoft.com/office/drawing/2014/main" id="{B57ED0DC-03CA-497A-8F5D-865C8777F89E}"/>
                </a:ext>
              </a:extLst>
            </p:cNvPr>
            <p:cNvSpPr/>
            <p:nvPr/>
          </p:nvSpPr>
          <p:spPr bwMode="auto">
            <a:xfrm>
              <a:off x="7322232" y="422237"/>
              <a:ext cx="6166337" cy="826457"/>
            </a:xfrm>
            <a:prstGeom prst="rect">
              <a:avLst/>
            </a:prstGeom>
            <a:solidFill>
              <a:schemeClr val="bg1"/>
            </a:solidFill>
            <a:ln w="0">
              <a:noFill/>
              <a:headEnd type="none" w="med" len="med"/>
              <a:tailEnd type="none" w="med" len="med"/>
            </a:ln>
            <a:effectLst>
              <a:outerShdw blurRad="177800" dist="25400" dir="24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gradFill>
                    <a:gsLst>
                      <a:gs pos="0">
                        <a:srgbClr val="000000"/>
                      </a:gs>
                      <a:gs pos="100000">
                        <a:srgbClr val="000000"/>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Legend</a:t>
              </a:r>
            </a:p>
          </p:txBody>
        </p:sp>
        <p:grpSp>
          <p:nvGrpSpPr>
            <p:cNvPr id="1038" name="Group 1037">
              <a:extLst>
                <a:ext uri="{FF2B5EF4-FFF2-40B4-BE49-F238E27FC236}">
                  <a16:creationId xmlns:a16="http://schemas.microsoft.com/office/drawing/2014/main" id="{C7F7D7A2-43CE-4C48-A6A7-325C40A19572}"/>
                </a:ext>
              </a:extLst>
            </p:cNvPr>
            <p:cNvGrpSpPr/>
            <p:nvPr/>
          </p:nvGrpSpPr>
          <p:grpSpPr>
            <a:xfrm>
              <a:off x="9724028" y="746227"/>
              <a:ext cx="1646309" cy="244554"/>
              <a:chOff x="9828657" y="764191"/>
              <a:chExt cx="1646309" cy="244554"/>
            </a:xfrm>
          </p:grpSpPr>
          <p:sp>
            <p:nvSpPr>
              <p:cNvPr id="401" name="Arrow: Right 400">
                <a:extLst>
                  <a:ext uri="{FF2B5EF4-FFF2-40B4-BE49-F238E27FC236}">
                    <a16:creationId xmlns:a16="http://schemas.microsoft.com/office/drawing/2014/main" id="{188E05E3-44D7-4192-90D0-21BC5A9BC115}"/>
                  </a:ext>
                </a:extLst>
              </p:cNvPr>
              <p:cNvSpPr/>
              <p:nvPr/>
            </p:nvSpPr>
            <p:spPr>
              <a:xfrm>
                <a:off x="9828657" y="851065"/>
                <a:ext cx="315746" cy="80173"/>
              </a:xfrm>
              <a:prstGeom prst="rightArrow">
                <a:avLst/>
              </a:prstGeom>
              <a:solidFill>
                <a:srgbClr val="00B050"/>
              </a:solidFill>
              <a:ln>
                <a:solidFill>
                  <a:srgbClr val="107C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Arrow: Right 520">
                <a:extLst>
                  <a:ext uri="{FF2B5EF4-FFF2-40B4-BE49-F238E27FC236}">
                    <a16:creationId xmlns:a16="http://schemas.microsoft.com/office/drawing/2014/main" id="{A211BD09-BAD3-4F2B-8886-8E953933666C}"/>
                  </a:ext>
                </a:extLst>
              </p:cNvPr>
              <p:cNvSpPr/>
              <p:nvPr/>
            </p:nvSpPr>
            <p:spPr>
              <a:xfrm>
                <a:off x="10219619" y="764191"/>
                <a:ext cx="1255347"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2917">
                          <a:srgbClr val="000000"/>
                        </a:gs>
                        <a:gs pos="100000">
                          <a:srgbClr val="000000"/>
                        </a:gs>
                      </a:gsLst>
                      <a:lin ang="5400000" scaled="0"/>
                    </a:gradFill>
                    <a:effectLst/>
                    <a:uLnTx/>
                    <a:uFillTx/>
                    <a:latin typeface="Segoe UI Semibold"/>
                    <a:ea typeface="+mn-ea"/>
                    <a:cs typeface="+mn-cs"/>
                  </a:rPr>
                  <a:t>Consulting and Escalation</a:t>
                </a:r>
              </a:p>
            </p:txBody>
          </p:sp>
        </p:grpSp>
        <p:grpSp>
          <p:nvGrpSpPr>
            <p:cNvPr id="1039" name="Group 1038">
              <a:extLst>
                <a:ext uri="{FF2B5EF4-FFF2-40B4-BE49-F238E27FC236}">
                  <a16:creationId xmlns:a16="http://schemas.microsoft.com/office/drawing/2014/main" id="{E301626F-8D60-4AE6-BDF2-4FC36A32C63B}"/>
                </a:ext>
              </a:extLst>
            </p:cNvPr>
            <p:cNvGrpSpPr/>
            <p:nvPr/>
          </p:nvGrpSpPr>
          <p:grpSpPr>
            <a:xfrm>
              <a:off x="9724028" y="564591"/>
              <a:ext cx="1025888" cy="244554"/>
              <a:chOff x="9828657" y="939673"/>
              <a:chExt cx="1025888" cy="244554"/>
            </a:xfrm>
          </p:grpSpPr>
          <p:sp>
            <p:nvSpPr>
              <p:cNvPr id="402" name="Arrow: Right 401">
                <a:extLst>
                  <a:ext uri="{FF2B5EF4-FFF2-40B4-BE49-F238E27FC236}">
                    <a16:creationId xmlns:a16="http://schemas.microsoft.com/office/drawing/2014/main" id="{243E70E6-9B13-4AB5-B142-CC0EB2A6A107}"/>
                  </a:ext>
                </a:extLst>
              </p:cNvPr>
              <p:cNvSpPr/>
              <p:nvPr/>
            </p:nvSpPr>
            <p:spPr>
              <a:xfrm>
                <a:off x="9828657" y="1015224"/>
                <a:ext cx="315746" cy="101800"/>
              </a:xfrm>
              <a:prstGeom prst="rightArrow">
                <a:avLst/>
              </a:prstGeom>
              <a:solidFill>
                <a:srgbClr val="E2F0D9"/>
              </a:solidFill>
              <a:ln w="12700">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22" name="Arrow: Right 521">
                <a:extLst>
                  <a:ext uri="{FF2B5EF4-FFF2-40B4-BE49-F238E27FC236}">
                    <a16:creationId xmlns:a16="http://schemas.microsoft.com/office/drawing/2014/main" id="{60BD7CA5-94B7-45F7-AF62-D61A3A70FE9F}"/>
                  </a:ext>
                </a:extLst>
              </p:cNvPr>
              <p:cNvSpPr/>
              <p:nvPr/>
            </p:nvSpPr>
            <p:spPr>
              <a:xfrm>
                <a:off x="10219619" y="939673"/>
                <a:ext cx="634926"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2917">
                          <a:srgbClr val="000000"/>
                        </a:gs>
                        <a:gs pos="100000">
                          <a:srgbClr val="000000"/>
                        </a:gs>
                      </a:gsLst>
                      <a:lin ang="5400000" scaled="0"/>
                    </a:gradFill>
                    <a:effectLst/>
                    <a:uLnTx/>
                    <a:uFillTx/>
                    <a:latin typeface="Segoe UI Semibold"/>
                    <a:ea typeface="+mn-ea"/>
                    <a:cs typeface="+mn-cs"/>
                  </a:rPr>
                  <a:t>Outsourcing</a:t>
                </a:r>
              </a:p>
            </p:txBody>
          </p:sp>
        </p:grpSp>
        <p:grpSp>
          <p:nvGrpSpPr>
            <p:cNvPr id="1036" name="Group 1035">
              <a:extLst>
                <a:ext uri="{FF2B5EF4-FFF2-40B4-BE49-F238E27FC236}">
                  <a16:creationId xmlns:a16="http://schemas.microsoft.com/office/drawing/2014/main" id="{D882C71A-BA6C-4130-86D1-D8D0A0317504}"/>
                </a:ext>
              </a:extLst>
            </p:cNvPr>
            <p:cNvGrpSpPr/>
            <p:nvPr/>
          </p:nvGrpSpPr>
          <p:grpSpPr>
            <a:xfrm>
              <a:off x="9724028" y="913277"/>
              <a:ext cx="1788057" cy="244554"/>
              <a:chOff x="7541203" y="939673"/>
              <a:chExt cx="1788057" cy="244554"/>
            </a:xfrm>
          </p:grpSpPr>
          <p:sp>
            <p:nvSpPr>
              <p:cNvPr id="265" name="Arrow: Right 264">
                <a:extLst>
                  <a:ext uri="{FF2B5EF4-FFF2-40B4-BE49-F238E27FC236}">
                    <a16:creationId xmlns:a16="http://schemas.microsoft.com/office/drawing/2014/main" id="{0C4CF5E8-B463-41A1-8437-1E5047687EC7}"/>
                  </a:ext>
                </a:extLst>
              </p:cNvPr>
              <p:cNvSpPr/>
              <p:nvPr/>
            </p:nvSpPr>
            <p:spPr>
              <a:xfrm>
                <a:off x="7937308" y="939673"/>
                <a:ext cx="1391952"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2917">
                          <a:srgbClr val="000000"/>
                        </a:gs>
                        <a:gs pos="100000">
                          <a:srgbClr val="000000"/>
                        </a:gs>
                      </a:gsLst>
                      <a:lin ang="5400000" scaled="0"/>
                    </a:gradFill>
                    <a:effectLst/>
                    <a:uLnTx/>
                    <a:uFillTx/>
                    <a:latin typeface="Segoe UI Semibold"/>
                    <a:ea typeface="+mn-ea"/>
                    <a:cs typeface="+mn-cs"/>
                  </a:rPr>
                  <a:t>Native Resource Monitoring </a:t>
                </a:r>
              </a:p>
            </p:txBody>
          </p:sp>
          <p:cxnSp>
            <p:nvCxnSpPr>
              <p:cNvPr id="280" name="Connector: Elbow 279">
                <a:extLst>
                  <a:ext uri="{FF2B5EF4-FFF2-40B4-BE49-F238E27FC236}">
                    <a16:creationId xmlns:a16="http://schemas.microsoft.com/office/drawing/2014/main" id="{4FEC8B9B-7442-4BA3-9197-A5A4E42FF322}"/>
                  </a:ext>
                </a:extLst>
              </p:cNvPr>
              <p:cNvCxnSpPr>
                <a:cxnSpLocks/>
              </p:cNvCxnSpPr>
              <p:nvPr/>
            </p:nvCxnSpPr>
            <p:spPr>
              <a:xfrm flipH="1">
                <a:off x="7541203" y="1063167"/>
                <a:ext cx="299602" cy="0"/>
              </a:xfrm>
              <a:prstGeom prst="straightConnector1">
                <a:avLst/>
              </a:prstGeom>
              <a:noFill/>
              <a:ln w="57150">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grpSp>
          <p:nvGrpSpPr>
            <p:cNvPr id="1037" name="Group 1036">
              <a:extLst>
                <a:ext uri="{FF2B5EF4-FFF2-40B4-BE49-F238E27FC236}">
                  <a16:creationId xmlns:a16="http://schemas.microsoft.com/office/drawing/2014/main" id="{1D6EBBBD-003B-4127-9A63-625A6D13B861}"/>
                </a:ext>
              </a:extLst>
            </p:cNvPr>
            <p:cNvGrpSpPr/>
            <p:nvPr/>
          </p:nvGrpSpPr>
          <p:grpSpPr>
            <a:xfrm>
              <a:off x="7538429" y="746227"/>
              <a:ext cx="1732247" cy="244554"/>
              <a:chOff x="9857680" y="591021"/>
              <a:chExt cx="1732247" cy="244554"/>
            </a:xfrm>
          </p:grpSpPr>
          <p:sp>
            <p:nvSpPr>
              <p:cNvPr id="275" name="Arrow: Right 274">
                <a:extLst>
                  <a:ext uri="{FF2B5EF4-FFF2-40B4-BE49-F238E27FC236}">
                    <a16:creationId xmlns:a16="http://schemas.microsoft.com/office/drawing/2014/main" id="{D3F06500-A71D-4DCB-9714-49174DD97FD1}"/>
                  </a:ext>
                </a:extLst>
              </p:cNvPr>
              <p:cNvSpPr/>
              <p:nvPr/>
            </p:nvSpPr>
            <p:spPr>
              <a:xfrm>
                <a:off x="10219619" y="591021"/>
                <a:ext cx="1370308"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2917">
                          <a:srgbClr val="000000"/>
                        </a:gs>
                        <a:gs pos="100000">
                          <a:srgbClr val="000000"/>
                        </a:gs>
                      </a:gsLst>
                      <a:lin ang="5400000" scaled="0"/>
                    </a:gradFill>
                    <a:effectLst/>
                    <a:uLnTx/>
                    <a:uFillTx/>
                    <a:latin typeface="Segoe UI Semibold"/>
                    <a:ea typeface="+mn-ea"/>
                    <a:cs typeface="+mn-cs"/>
                  </a:rPr>
                  <a:t>Event Log Based Monitoring</a:t>
                </a:r>
              </a:p>
            </p:txBody>
          </p:sp>
          <p:cxnSp>
            <p:nvCxnSpPr>
              <p:cNvPr id="282" name="Connector: Elbow 279">
                <a:extLst>
                  <a:ext uri="{FF2B5EF4-FFF2-40B4-BE49-F238E27FC236}">
                    <a16:creationId xmlns:a16="http://schemas.microsoft.com/office/drawing/2014/main" id="{4A9E69E1-FFBF-46DA-B075-69E564C080A8}"/>
                  </a:ext>
                </a:extLst>
              </p:cNvPr>
              <p:cNvCxnSpPr>
                <a:cxnSpLocks/>
              </p:cNvCxnSpPr>
              <p:nvPr/>
            </p:nvCxnSpPr>
            <p:spPr>
              <a:xfrm flipH="1">
                <a:off x="9857680" y="727468"/>
                <a:ext cx="295182" cy="0"/>
              </a:xfrm>
              <a:prstGeom prst="straightConnector1">
                <a:avLst/>
              </a:prstGeom>
              <a:ln w="28575">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1035" name="Group 1034">
              <a:extLst>
                <a:ext uri="{FF2B5EF4-FFF2-40B4-BE49-F238E27FC236}">
                  <a16:creationId xmlns:a16="http://schemas.microsoft.com/office/drawing/2014/main" id="{D5922880-D4F5-406D-9BD6-E2D69A1AC632}"/>
                </a:ext>
              </a:extLst>
            </p:cNvPr>
            <p:cNvGrpSpPr/>
            <p:nvPr/>
          </p:nvGrpSpPr>
          <p:grpSpPr>
            <a:xfrm>
              <a:off x="7538429" y="913277"/>
              <a:ext cx="1986362" cy="244554"/>
              <a:chOff x="7538429" y="750123"/>
              <a:chExt cx="1986362" cy="244554"/>
            </a:xfrm>
          </p:grpSpPr>
          <p:sp>
            <p:nvSpPr>
              <p:cNvPr id="520" name="Arrow: Right 519">
                <a:extLst>
                  <a:ext uri="{FF2B5EF4-FFF2-40B4-BE49-F238E27FC236}">
                    <a16:creationId xmlns:a16="http://schemas.microsoft.com/office/drawing/2014/main" id="{3B115892-8532-417E-A086-0E483EC6DB53}"/>
                  </a:ext>
                </a:extLst>
              </p:cNvPr>
              <p:cNvSpPr/>
              <p:nvPr/>
            </p:nvSpPr>
            <p:spPr>
              <a:xfrm>
                <a:off x="7904970" y="750123"/>
                <a:ext cx="1619821"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2917">
                          <a:srgbClr val="000000"/>
                        </a:gs>
                        <a:gs pos="100000">
                          <a:srgbClr val="000000"/>
                        </a:gs>
                      </a:gsLst>
                      <a:lin ang="5400000" scaled="0"/>
                    </a:gradFill>
                    <a:effectLst/>
                    <a:uLnTx/>
                    <a:uFillTx/>
                    <a:latin typeface="Segoe UI Semibold"/>
                    <a:ea typeface="+mn-ea"/>
                    <a:cs typeface="+mn-cs"/>
                  </a:rPr>
                  <a:t>Investigation &amp; Proactive Hunting</a:t>
                </a:r>
              </a:p>
            </p:txBody>
          </p:sp>
          <p:cxnSp>
            <p:nvCxnSpPr>
              <p:cNvPr id="605" name="Straight Arrow Connector 604">
                <a:extLst>
                  <a:ext uri="{FF2B5EF4-FFF2-40B4-BE49-F238E27FC236}">
                    <a16:creationId xmlns:a16="http://schemas.microsoft.com/office/drawing/2014/main" id="{F3575696-C998-4972-BFE0-5DAE2A8FA8E1}"/>
                  </a:ext>
                </a:extLst>
              </p:cNvPr>
              <p:cNvCxnSpPr>
                <a:cxnSpLocks/>
              </p:cNvCxnSpPr>
              <p:nvPr/>
            </p:nvCxnSpPr>
            <p:spPr>
              <a:xfrm flipH="1">
                <a:off x="7538429" y="878645"/>
                <a:ext cx="283712" cy="0"/>
              </a:xfrm>
              <a:prstGeom prst="straightConnector1">
                <a:avLst/>
              </a:prstGeom>
              <a:ln w="31750">
                <a:solidFill>
                  <a:srgbClr val="00205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grpSp>
      <p:sp>
        <p:nvSpPr>
          <p:cNvPr id="616" name="Arrow: Bent 615">
            <a:extLst>
              <a:ext uri="{FF2B5EF4-FFF2-40B4-BE49-F238E27FC236}">
                <a16:creationId xmlns:a16="http://schemas.microsoft.com/office/drawing/2014/main" id="{019A5EE0-1F05-42B0-85B1-E61AC1832B3B}"/>
              </a:ext>
            </a:extLst>
          </p:cNvPr>
          <p:cNvSpPr/>
          <p:nvPr/>
        </p:nvSpPr>
        <p:spPr>
          <a:xfrm rot="10800000" flipH="1" flipV="1">
            <a:off x="8363006" y="2738628"/>
            <a:ext cx="1077121" cy="459138"/>
          </a:xfrm>
          <a:prstGeom prst="bentArrow">
            <a:avLst>
              <a:gd name="adj1" fmla="val 9635"/>
              <a:gd name="adj2" fmla="val 15734"/>
              <a:gd name="adj3" fmla="val 25013"/>
              <a:gd name="adj4" fmla="val 65533"/>
            </a:avLst>
          </a:prstGeom>
          <a:solidFill>
            <a:srgbClr val="00B050"/>
          </a:solidFill>
          <a:ln>
            <a:solidFill>
              <a:srgbClr val="107C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Arrow: Bent 630">
            <a:extLst>
              <a:ext uri="{FF2B5EF4-FFF2-40B4-BE49-F238E27FC236}">
                <a16:creationId xmlns:a16="http://schemas.microsoft.com/office/drawing/2014/main" id="{36984D5A-7126-41AF-B20B-00A2BF29098A}"/>
              </a:ext>
            </a:extLst>
          </p:cNvPr>
          <p:cNvSpPr/>
          <p:nvPr/>
        </p:nvSpPr>
        <p:spPr>
          <a:xfrm rot="10800000" flipH="1">
            <a:off x="8352311" y="3127968"/>
            <a:ext cx="1772234" cy="459138"/>
          </a:xfrm>
          <a:prstGeom prst="bentArrow">
            <a:avLst>
              <a:gd name="adj1" fmla="val 9635"/>
              <a:gd name="adj2" fmla="val 15734"/>
              <a:gd name="adj3" fmla="val 25013"/>
              <a:gd name="adj4" fmla="val 60865"/>
            </a:avLst>
          </a:prstGeom>
          <a:solidFill>
            <a:srgbClr val="E2F0D9"/>
          </a:solidFill>
          <a:ln w="12700">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025" name="Title 1024">
            <a:extLst>
              <a:ext uri="{FF2B5EF4-FFF2-40B4-BE49-F238E27FC236}">
                <a16:creationId xmlns:a16="http://schemas.microsoft.com/office/drawing/2014/main" id="{4202B954-DF6D-40CF-82BA-431AA42EC20B}"/>
              </a:ext>
            </a:extLst>
          </p:cNvPr>
          <p:cNvSpPr>
            <a:spLocks noGrp="1"/>
          </p:cNvSpPr>
          <p:nvPr>
            <p:ph type="title"/>
          </p:nvPr>
        </p:nvSpPr>
        <p:spPr>
          <a:xfrm>
            <a:off x="481595" y="455882"/>
            <a:ext cx="5758367" cy="553998"/>
          </a:xfrm>
        </p:spPr>
        <p:txBody>
          <a:bodyPr>
            <a:normAutofit/>
          </a:bodyPr>
          <a:lstStyle/>
          <a:p>
            <a:r>
              <a:rPr lang="en-US"/>
              <a:t>Security Operations</a:t>
            </a:r>
          </a:p>
        </p:txBody>
      </p:sp>
      <p:cxnSp>
        <p:nvCxnSpPr>
          <p:cNvPr id="428" name="Straight Arrow Connector 427">
            <a:extLst>
              <a:ext uri="{FF2B5EF4-FFF2-40B4-BE49-F238E27FC236}">
                <a16:creationId xmlns:a16="http://schemas.microsoft.com/office/drawing/2014/main" id="{44510AC1-FA3A-42B0-A9DB-A81BCF4010AC}"/>
              </a:ext>
            </a:extLst>
          </p:cNvPr>
          <p:cNvCxnSpPr>
            <a:cxnSpLocks/>
            <a:endCxn id="440" idx="0"/>
          </p:cNvCxnSpPr>
          <p:nvPr/>
        </p:nvCxnSpPr>
        <p:spPr>
          <a:xfrm flipH="1">
            <a:off x="7925856" y="3340775"/>
            <a:ext cx="906" cy="1076627"/>
          </a:xfrm>
          <a:prstGeom prst="straightConnector1">
            <a:avLst/>
          </a:prstGeom>
          <a:ln w="31750">
            <a:solidFill>
              <a:srgbClr val="00205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614" name="Speech Bubble: Rectangle 613">
            <a:extLst>
              <a:ext uri="{FF2B5EF4-FFF2-40B4-BE49-F238E27FC236}">
                <a16:creationId xmlns:a16="http://schemas.microsoft.com/office/drawing/2014/main" id="{A5FA23C0-F39F-4F51-82F3-6142092C9A78}"/>
              </a:ext>
            </a:extLst>
          </p:cNvPr>
          <p:cNvSpPr/>
          <p:nvPr/>
        </p:nvSpPr>
        <p:spPr bwMode="auto">
          <a:xfrm>
            <a:off x="5872243" y="3933770"/>
            <a:ext cx="1454121" cy="461665"/>
          </a:xfrm>
          <a:prstGeom prst="wedgeRectCallout">
            <a:avLst>
              <a:gd name="adj1" fmla="val 71632"/>
              <a:gd name="adj2" fmla="val -36935"/>
            </a:avLst>
          </a:prstGeom>
          <a:solidFill>
            <a:srgbClr val="002050"/>
          </a:solidFill>
          <a:ln>
            <a:solidFill>
              <a:srgbClr val="00B6F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lvl="0">
              <a:defRPr/>
            </a:pPr>
            <a:r>
              <a:rPr kumimoji="0" lang="en-US" sz="800" b="0" i="0" u="none" strike="noStrike" kern="1200" cap="none" spc="0" normalizeH="0" baseline="0" noProof="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SOAR reduces analyst effort/time per incident, </a:t>
            </a:r>
            <a:r>
              <a:rPr lang="en-US" sz="800">
                <a:gradFill>
                  <a:gsLst>
                    <a:gs pos="0">
                      <a:prstClr val="white"/>
                    </a:gs>
                    <a:gs pos="100000">
                      <a:prstClr val="white"/>
                    </a:gs>
                  </a:gsLst>
                  <a:lin ang="5400000" scaled="1"/>
                </a:gradFill>
                <a:latin typeface="Segoe UI Semibold" panose="020B0702040204020203" pitchFamily="34" charset="0"/>
                <a:cs typeface="Segoe UI Semibold" panose="020B0702040204020203" pitchFamily="34" charset="0"/>
              </a:rPr>
              <a:t>increasing SecOps capacity</a:t>
            </a:r>
            <a:endParaRPr kumimoji="0" lang="en-US" sz="800" b="0" i="0" u="none" strike="noStrike" kern="1200" cap="none" spc="0" normalizeH="0" baseline="0" noProof="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endParaRPr>
          </a:p>
        </p:txBody>
      </p:sp>
      <p:cxnSp>
        <p:nvCxnSpPr>
          <p:cNvPr id="245" name="Connector: Elbow 244">
            <a:extLst>
              <a:ext uri="{FF2B5EF4-FFF2-40B4-BE49-F238E27FC236}">
                <a16:creationId xmlns:a16="http://schemas.microsoft.com/office/drawing/2014/main" id="{C316C453-A573-4918-BC4E-3C10F7A5411B}"/>
              </a:ext>
            </a:extLst>
          </p:cNvPr>
          <p:cNvCxnSpPr>
            <a:cxnSpLocks/>
            <a:endCxn id="450" idx="2"/>
          </p:cNvCxnSpPr>
          <p:nvPr/>
        </p:nvCxnSpPr>
        <p:spPr>
          <a:xfrm rot="16200000" flipV="1">
            <a:off x="3550438" y="3072721"/>
            <a:ext cx="1421788" cy="1295027"/>
          </a:xfrm>
          <a:prstGeom prst="bentConnector3">
            <a:avLst>
              <a:gd name="adj1" fmla="val 29158"/>
            </a:avLst>
          </a:prstGeom>
          <a:noFill/>
          <a:ln w="34925">
            <a:solidFill>
              <a:srgbClr val="0078D4"/>
            </a:solidFill>
            <a:prstDash val="solid"/>
            <a:headEnd type="arrow" w="med" len="med"/>
            <a:tailEnd type="none" w="sm" len="sm"/>
          </a:ln>
        </p:spPr>
        <p:style>
          <a:lnRef idx="2">
            <a:schemeClr val="accent1">
              <a:shade val="50000"/>
            </a:schemeClr>
          </a:lnRef>
          <a:fillRef idx="1">
            <a:schemeClr val="accent1"/>
          </a:fillRef>
          <a:effectRef idx="0">
            <a:schemeClr val="accent1"/>
          </a:effectRef>
          <a:fontRef idx="minor">
            <a:schemeClr val="lt1"/>
          </a:fontRef>
        </p:style>
      </p:cxnSp>
      <p:cxnSp>
        <p:nvCxnSpPr>
          <p:cNvPr id="61" name="Straight Connector 60">
            <a:extLst>
              <a:ext uri="{FF2B5EF4-FFF2-40B4-BE49-F238E27FC236}">
                <a16:creationId xmlns:a16="http://schemas.microsoft.com/office/drawing/2014/main" id="{68DD12E7-1A72-420D-83DF-FA89A690F8F3}"/>
              </a:ext>
            </a:extLst>
          </p:cNvPr>
          <p:cNvCxnSpPr>
            <a:cxnSpLocks/>
          </p:cNvCxnSpPr>
          <p:nvPr/>
        </p:nvCxnSpPr>
        <p:spPr>
          <a:xfrm>
            <a:off x="3468523" y="3097107"/>
            <a:ext cx="0" cy="1451178"/>
          </a:xfrm>
          <a:prstGeom prst="line">
            <a:avLst/>
          </a:prstGeom>
          <a:noFill/>
          <a:ln w="34925">
            <a:solidFill>
              <a:srgbClr val="0078D4"/>
            </a:solidFill>
            <a:prstDash val="solid"/>
            <a:headEnd type="arrow" w="med" len="med"/>
            <a:tailEnd type="none" w="sm" len="sm"/>
          </a:ln>
        </p:spPr>
        <p:style>
          <a:lnRef idx="2">
            <a:schemeClr val="accent1">
              <a:shade val="50000"/>
            </a:schemeClr>
          </a:lnRef>
          <a:fillRef idx="1">
            <a:schemeClr val="accent1"/>
          </a:fillRef>
          <a:effectRef idx="0">
            <a:schemeClr val="accent1"/>
          </a:effectRef>
          <a:fontRef idx="minor">
            <a:schemeClr val="lt1"/>
          </a:fontRef>
        </p:style>
      </p:cxnSp>
      <p:grpSp>
        <p:nvGrpSpPr>
          <p:cNvPr id="536" name="Group 535">
            <a:extLst>
              <a:ext uri="{FF2B5EF4-FFF2-40B4-BE49-F238E27FC236}">
                <a16:creationId xmlns:a16="http://schemas.microsoft.com/office/drawing/2014/main" id="{71E37A1B-6F50-44CF-BB94-02D83045E033}"/>
              </a:ext>
            </a:extLst>
          </p:cNvPr>
          <p:cNvGrpSpPr/>
          <p:nvPr/>
        </p:nvGrpSpPr>
        <p:grpSpPr>
          <a:xfrm>
            <a:off x="2311575" y="4460834"/>
            <a:ext cx="1368178" cy="1923001"/>
            <a:chOff x="2578872" y="4553129"/>
            <a:chExt cx="1368178" cy="1923001"/>
          </a:xfrm>
        </p:grpSpPr>
        <p:sp>
          <p:nvSpPr>
            <p:cNvPr id="465" name="Rectangle 464">
              <a:extLst>
                <a:ext uri="{FF2B5EF4-FFF2-40B4-BE49-F238E27FC236}">
                  <a16:creationId xmlns:a16="http://schemas.microsoft.com/office/drawing/2014/main" id="{07541096-B553-4E40-B78F-59688089E845}"/>
                </a:ext>
              </a:extLst>
            </p:cNvPr>
            <p:cNvSpPr/>
            <p:nvPr/>
          </p:nvSpPr>
          <p:spPr>
            <a:xfrm>
              <a:off x="2580819" y="4697166"/>
              <a:ext cx="1364286" cy="1778964"/>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385" name="Rectangle 384">
              <a:extLst>
                <a:ext uri="{FF2B5EF4-FFF2-40B4-BE49-F238E27FC236}">
                  <a16:creationId xmlns:a16="http://schemas.microsoft.com/office/drawing/2014/main" id="{AA16B5A1-8CB5-4E3F-993D-772ABBC9C155}"/>
                </a:ext>
              </a:extLst>
            </p:cNvPr>
            <p:cNvSpPr/>
            <p:nvPr/>
          </p:nvSpPr>
          <p:spPr>
            <a:xfrm>
              <a:off x="2578873" y="4553129"/>
              <a:ext cx="1368176"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Security &amp; Network</a:t>
              </a:r>
            </a:p>
          </p:txBody>
        </p:sp>
        <p:sp>
          <p:nvSpPr>
            <p:cNvPr id="464" name="Rectangle 463">
              <a:extLst>
                <a:ext uri="{FF2B5EF4-FFF2-40B4-BE49-F238E27FC236}">
                  <a16:creationId xmlns:a16="http://schemas.microsoft.com/office/drawing/2014/main" id="{A86164B3-F7E0-44B1-A36B-DA07594FD64B}"/>
                </a:ext>
              </a:extLst>
            </p:cNvPr>
            <p:cNvSpPr/>
            <p:nvPr/>
          </p:nvSpPr>
          <p:spPr>
            <a:xfrm>
              <a:off x="2578872" y="4783407"/>
              <a:ext cx="1368178" cy="343009"/>
            </a:xfrm>
            <a:prstGeom prst="rect">
              <a:avLst/>
            </a:prstGeom>
            <a:solidFill>
              <a:srgbClr val="C9E7FF"/>
            </a:solidFill>
            <a:ln>
              <a:noFill/>
            </a:ln>
          </p:spPr>
          <p:style>
            <a:lnRef idx="2">
              <a:schemeClr val="dk1"/>
            </a:lnRef>
            <a:fillRef idx="1">
              <a:schemeClr val="lt1"/>
            </a:fillRef>
            <a:effectRef idx="0">
              <a:schemeClr val="dk1"/>
            </a:effectRef>
            <a:fontRef idx="minor">
              <a:schemeClr val="dk1"/>
            </a:fontRef>
          </p:style>
          <p:txBody>
            <a:bodyPr lIns="73152"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Calibri" panose="020F0502020204030204"/>
                  <a:ea typeface="+mn-ea"/>
                  <a:cs typeface="+mn-cs"/>
                </a:rPr>
                <a:t>Provide actionable security</a:t>
              </a:r>
              <a:br>
                <a:rPr kumimoji="0" lang="en-US" sz="8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800" b="0" i="0" u="none" strike="noStrike" kern="1200" cap="none" spc="0" normalizeH="0" baseline="0" noProof="0">
                  <a:ln>
                    <a:noFill/>
                  </a:ln>
                  <a:solidFill>
                    <a:prstClr val="black"/>
                  </a:solidFill>
                  <a:effectLst/>
                  <a:uLnTx/>
                  <a:uFillTx/>
                  <a:latin typeface="Calibri" panose="020F0502020204030204"/>
                  <a:ea typeface="+mn-ea"/>
                  <a:cs typeface="+mn-cs"/>
                </a:rPr>
                <a:t>detections, raw logs, or both</a:t>
              </a:r>
            </a:p>
          </p:txBody>
        </p:sp>
        <p:pic>
          <p:nvPicPr>
            <p:cNvPr id="168" name="Picture 167" descr="A close up of a logo&#10;&#10;Description automatically generated">
              <a:extLst>
                <a:ext uri="{FF2B5EF4-FFF2-40B4-BE49-F238E27FC236}">
                  <a16:creationId xmlns:a16="http://schemas.microsoft.com/office/drawing/2014/main" id="{D941013D-1546-4AEB-A49D-473DFD68244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896183" y="6194208"/>
              <a:ext cx="259411" cy="173805"/>
            </a:xfrm>
            <a:prstGeom prst="rect">
              <a:avLst/>
            </a:prstGeom>
          </p:spPr>
        </p:pic>
        <p:pic>
          <p:nvPicPr>
            <p:cNvPr id="296" name="Picture 295" descr="A close up of a logo&#10;&#10;Description generated with high confidence">
              <a:extLst>
                <a:ext uri="{FF2B5EF4-FFF2-40B4-BE49-F238E27FC236}">
                  <a16:creationId xmlns:a16="http://schemas.microsoft.com/office/drawing/2014/main" id="{BEC1DD00-8C18-4DC0-A99E-7A50AC8CDCE3}"/>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981352" y="5855548"/>
              <a:ext cx="468737" cy="298287"/>
            </a:xfrm>
            <a:prstGeom prst="rect">
              <a:avLst/>
            </a:prstGeom>
            <a:effectLst>
              <a:outerShdw blurRad="50800" dist="38100" dir="2700000" algn="tl" rotWithShape="0">
                <a:schemeClr val="tx2">
                  <a:lumMod val="75000"/>
                  <a:alpha val="40000"/>
                </a:schemeClr>
              </a:outerShdw>
            </a:effectLst>
          </p:spPr>
        </p:pic>
        <p:pic>
          <p:nvPicPr>
            <p:cNvPr id="297" name="Picture 296">
              <a:extLst>
                <a:ext uri="{FF2B5EF4-FFF2-40B4-BE49-F238E27FC236}">
                  <a16:creationId xmlns:a16="http://schemas.microsoft.com/office/drawing/2014/main" id="{6BBFCC4F-C6F2-4DC6-8E80-04EE68BECE1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640406" y="6193445"/>
              <a:ext cx="229854" cy="168560"/>
            </a:xfrm>
            <a:prstGeom prst="rect">
              <a:avLst/>
            </a:prstGeom>
          </p:spPr>
        </p:pic>
        <p:pic>
          <p:nvPicPr>
            <p:cNvPr id="298" name="Picture 297" descr="A close up of a logo&#10;&#10;Description generated with very high confidence">
              <a:extLst>
                <a:ext uri="{FF2B5EF4-FFF2-40B4-BE49-F238E27FC236}">
                  <a16:creationId xmlns:a16="http://schemas.microsoft.com/office/drawing/2014/main" id="{3F439909-ECD1-4213-A00B-DA9B0DCA381F}"/>
                </a:ext>
              </a:extLst>
            </p:cNvPr>
            <p:cNvPicPr>
              <a:picLocks noChangeAspect="1"/>
            </p:cNvPicPr>
            <p:nvPr/>
          </p:nvPicPr>
          <p:blipFill rotWithShape="1">
            <a:blip r:embed="rId13">
              <a:extLst>
                <a:ext uri="{28A0092B-C50C-407E-A947-70E740481C1C}">
                  <a14:useLocalDpi xmlns:a14="http://schemas.microsoft.com/office/drawing/2010/main" val="0"/>
                </a:ext>
              </a:extLst>
            </a:blip>
            <a:srcRect/>
            <a:stretch/>
          </p:blipFill>
          <p:spPr>
            <a:xfrm>
              <a:off x="3378702" y="5713017"/>
              <a:ext cx="412029" cy="164476"/>
            </a:xfrm>
            <a:prstGeom prst="rect">
              <a:avLst/>
            </a:prstGeom>
          </p:spPr>
        </p:pic>
        <p:pic>
          <p:nvPicPr>
            <p:cNvPr id="300" name="Picture 299">
              <a:extLst>
                <a:ext uri="{FF2B5EF4-FFF2-40B4-BE49-F238E27FC236}">
                  <a16:creationId xmlns:a16="http://schemas.microsoft.com/office/drawing/2014/main" id="{6E5360EC-53B4-4E54-BA5D-88362F232820}"/>
                </a:ext>
              </a:extLst>
            </p:cNvPr>
            <p:cNvPicPr>
              <a:picLocks noChangeAspect="1"/>
            </p:cNvPicPr>
            <p:nvPr/>
          </p:nvPicPr>
          <p:blipFill rotWithShape="1">
            <a:blip r:embed="rId14">
              <a:extLst>
                <a:ext uri="{28A0092B-C50C-407E-A947-70E740481C1C}">
                  <a14:useLocalDpi xmlns:a14="http://schemas.microsoft.com/office/drawing/2010/main" val="0"/>
                </a:ext>
              </a:extLst>
            </a:blip>
            <a:srcRect/>
            <a:stretch/>
          </p:blipFill>
          <p:spPr>
            <a:xfrm>
              <a:off x="2594857" y="5353844"/>
              <a:ext cx="671189" cy="153797"/>
            </a:xfrm>
            <a:prstGeom prst="rect">
              <a:avLst/>
            </a:prstGeom>
            <a:effectLst>
              <a:outerShdw blurRad="50800" dist="38100" dir="2700000" algn="tl" rotWithShape="0">
                <a:schemeClr val="tx2">
                  <a:lumMod val="75000"/>
                  <a:alpha val="40000"/>
                </a:schemeClr>
              </a:outerShdw>
            </a:effectLst>
          </p:spPr>
        </p:pic>
        <p:pic>
          <p:nvPicPr>
            <p:cNvPr id="301" name="Picture 300">
              <a:extLst>
                <a:ext uri="{FF2B5EF4-FFF2-40B4-BE49-F238E27FC236}">
                  <a16:creationId xmlns:a16="http://schemas.microsoft.com/office/drawing/2014/main" id="{3DC1E5A2-29BD-4DE8-922D-36DC210B4DFB}"/>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2683790" y="5975439"/>
              <a:ext cx="249270" cy="80597"/>
            </a:xfrm>
            <a:prstGeom prst="rect">
              <a:avLst/>
            </a:prstGeom>
          </p:spPr>
        </p:pic>
        <p:pic>
          <p:nvPicPr>
            <p:cNvPr id="306" name="Picture 2" descr="Image result for sophos png">
              <a:extLst>
                <a:ext uri="{FF2B5EF4-FFF2-40B4-BE49-F238E27FC236}">
                  <a16:creationId xmlns:a16="http://schemas.microsoft.com/office/drawing/2014/main" id="{78D820F8-1FE7-4C51-967F-0E214B06720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384249" y="5393236"/>
              <a:ext cx="424847" cy="75012"/>
            </a:xfrm>
            <a:prstGeom prst="rect">
              <a:avLst/>
            </a:prstGeom>
            <a:noFill/>
            <a:extLst>
              <a:ext uri="{909E8E84-426E-40DD-AFC4-6F175D3DCCD1}">
                <a14:hiddenFill xmlns:a14="http://schemas.microsoft.com/office/drawing/2010/main">
                  <a:solidFill>
                    <a:srgbClr val="FFFFFF"/>
                  </a:solidFill>
                </a14:hiddenFill>
              </a:ext>
            </a:extLst>
          </p:spPr>
        </p:pic>
        <p:pic>
          <p:nvPicPr>
            <p:cNvPr id="323" name="Picture 322" descr="A picture containing object&#10;&#10;Description automatically generated">
              <a:extLst>
                <a:ext uri="{FF2B5EF4-FFF2-40B4-BE49-F238E27FC236}">
                  <a16:creationId xmlns:a16="http://schemas.microsoft.com/office/drawing/2014/main" id="{98850BC5-35FD-4988-BB01-43332FF9A9CB}"/>
                </a:ext>
              </a:extLst>
            </p:cNvPr>
            <p:cNvPicPr>
              <a:picLocks noChangeAspect="1"/>
            </p:cNvPicPr>
            <p:nvPr/>
          </p:nvPicPr>
          <p:blipFill rotWithShape="1">
            <a:blip r:embed="rId17"/>
            <a:srcRect t="21546" b="26174"/>
            <a:stretch/>
          </p:blipFill>
          <p:spPr>
            <a:xfrm>
              <a:off x="3360779" y="5534111"/>
              <a:ext cx="430409" cy="150010"/>
            </a:xfrm>
            <a:prstGeom prst="rect">
              <a:avLst/>
            </a:prstGeom>
          </p:spPr>
        </p:pic>
        <p:pic>
          <p:nvPicPr>
            <p:cNvPr id="324" name="Picture 323" descr="A close up of a logo&#10;&#10;Description automatically generated">
              <a:extLst>
                <a:ext uri="{FF2B5EF4-FFF2-40B4-BE49-F238E27FC236}">
                  <a16:creationId xmlns:a16="http://schemas.microsoft.com/office/drawing/2014/main" id="{1783DD1F-88AB-4314-8385-5EB6418322CC}"/>
                </a:ext>
              </a:extLst>
            </p:cNvPr>
            <p:cNvPicPr>
              <a:picLocks noChangeAspect="1"/>
            </p:cNvPicPr>
            <p:nvPr/>
          </p:nvPicPr>
          <p:blipFill>
            <a:blip r:embed="rId18"/>
            <a:stretch>
              <a:fillRect/>
            </a:stretch>
          </p:blipFill>
          <p:spPr>
            <a:xfrm>
              <a:off x="2672991" y="5213382"/>
              <a:ext cx="552806" cy="62069"/>
            </a:xfrm>
            <a:prstGeom prst="rect">
              <a:avLst/>
            </a:prstGeom>
          </p:spPr>
        </p:pic>
        <p:pic>
          <p:nvPicPr>
            <p:cNvPr id="327" name="Picture 326">
              <a:extLst>
                <a:ext uri="{FF2B5EF4-FFF2-40B4-BE49-F238E27FC236}">
                  <a16:creationId xmlns:a16="http://schemas.microsoft.com/office/drawing/2014/main" id="{0D154C79-8FD0-41AF-A7AF-3FB74AD542E1}"/>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2633877" y="5519105"/>
              <a:ext cx="559377" cy="195782"/>
            </a:xfrm>
            <a:prstGeom prst="rect">
              <a:avLst/>
            </a:prstGeom>
          </p:spPr>
        </p:pic>
        <p:pic>
          <p:nvPicPr>
            <p:cNvPr id="1026" name="Picture 2">
              <a:extLst>
                <a:ext uri="{FF2B5EF4-FFF2-40B4-BE49-F238E27FC236}">
                  <a16:creationId xmlns:a16="http://schemas.microsoft.com/office/drawing/2014/main" id="{01CB446E-1CEC-4F7F-BBD3-491AE7E5E54C}"/>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652025" y="5727397"/>
              <a:ext cx="624092" cy="126934"/>
            </a:xfrm>
            <a:prstGeom prst="rect">
              <a:avLst/>
            </a:prstGeom>
            <a:noFill/>
            <a:extLst>
              <a:ext uri="{909E8E84-426E-40DD-AFC4-6F175D3DCCD1}">
                <a14:hiddenFill xmlns:a14="http://schemas.microsoft.com/office/drawing/2010/main">
                  <a:solidFill>
                    <a:srgbClr val="FFFFFF"/>
                  </a:solidFill>
                </a14:hiddenFill>
              </a:ext>
            </a:extLst>
          </p:spPr>
        </p:pic>
        <p:pic>
          <p:nvPicPr>
            <p:cNvPr id="294" name="Picture 4" descr="Image result for symantec png logo">
              <a:extLst>
                <a:ext uri="{FF2B5EF4-FFF2-40B4-BE49-F238E27FC236}">
                  <a16:creationId xmlns:a16="http://schemas.microsoft.com/office/drawing/2014/main" id="{F25CEC20-B2C0-4E09-9375-DFF7362F36C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322797" y="5155919"/>
              <a:ext cx="507757" cy="160481"/>
            </a:xfrm>
            <a:prstGeom prst="rect">
              <a:avLst/>
            </a:prstGeom>
            <a:noFill/>
            <a:extLst>
              <a:ext uri="{909E8E84-426E-40DD-AFC4-6F175D3DCCD1}">
                <a14:hiddenFill xmlns:a14="http://schemas.microsoft.com/office/drawing/2010/main">
                  <a:solidFill>
                    <a:srgbClr val="FFFFFF"/>
                  </a:solidFill>
                </a14:hiddenFill>
              </a:ext>
            </a:extLst>
          </p:spPr>
        </p:pic>
        <p:pic>
          <p:nvPicPr>
            <p:cNvPr id="295" name="Picture 294" descr="A close up of a logo&#10;&#10;Description generated with very high confidence">
              <a:extLst>
                <a:ext uri="{FF2B5EF4-FFF2-40B4-BE49-F238E27FC236}">
                  <a16:creationId xmlns:a16="http://schemas.microsoft.com/office/drawing/2014/main" id="{61BBEEB4-590B-475D-A251-88E82E7CB697}"/>
                </a:ext>
              </a:extLst>
            </p:cNvPr>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3158223" y="6171365"/>
              <a:ext cx="320307" cy="234892"/>
            </a:xfrm>
            <a:prstGeom prst="rect">
              <a:avLst/>
            </a:prstGeom>
          </p:spPr>
        </p:pic>
        <p:pic>
          <p:nvPicPr>
            <p:cNvPr id="356" name="Picture 355" descr="A close up of a logo&#10;&#10;Description generated with very high confidence">
              <a:extLst>
                <a:ext uri="{FF2B5EF4-FFF2-40B4-BE49-F238E27FC236}">
                  <a16:creationId xmlns:a16="http://schemas.microsoft.com/office/drawing/2014/main" id="{508C0B3F-516E-46B1-9D8C-3C2BA218D5B1}"/>
                </a:ext>
              </a:extLst>
            </p:cNvPr>
            <p:cNvPicPr>
              <a:picLocks noChangeAspect="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459973" y="5883883"/>
              <a:ext cx="349153" cy="235678"/>
            </a:xfrm>
            <a:prstGeom prst="rect">
              <a:avLst/>
            </a:prstGeom>
          </p:spPr>
        </p:pic>
        <p:grpSp>
          <p:nvGrpSpPr>
            <p:cNvPr id="18" name="Group 17">
              <a:extLst>
                <a:ext uri="{FF2B5EF4-FFF2-40B4-BE49-F238E27FC236}">
                  <a16:creationId xmlns:a16="http://schemas.microsoft.com/office/drawing/2014/main" id="{CEDA79A2-CD06-4489-9F50-F0B07425EC40}"/>
                </a:ext>
              </a:extLst>
            </p:cNvPr>
            <p:cNvGrpSpPr/>
            <p:nvPr/>
          </p:nvGrpSpPr>
          <p:grpSpPr>
            <a:xfrm>
              <a:off x="3593291" y="6268395"/>
              <a:ext cx="160817" cy="36587"/>
              <a:chOff x="4050545" y="6518937"/>
              <a:chExt cx="160817" cy="36587"/>
            </a:xfrm>
          </p:grpSpPr>
          <p:sp>
            <p:nvSpPr>
              <p:cNvPr id="303" name="Oval 302">
                <a:extLst>
                  <a:ext uri="{FF2B5EF4-FFF2-40B4-BE49-F238E27FC236}">
                    <a16:creationId xmlns:a16="http://schemas.microsoft.com/office/drawing/2014/main" id="{90D3AB48-2792-416F-A10D-A2D318A03081}"/>
                  </a:ext>
                </a:extLst>
              </p:cNvPr>
              <p:cNvSpPr/>
              <p:nvPr/>
            </p:nvSpPr>
            <p:spPr bwMode="auto">
              <a:xfrm>
                <a:off x="4050545" y="6518948"/>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8" name="Oval 307">
                <a:extLst>
                  <a:ext uri="{FF2B5EF4-FFF2-40B4-BE49-F238E27FC236}">
                    <a16:creationId xmlns:a16="http://schemas.microsoft.com/office/drawing/2014/main" id="{D7837F5B-2673-4D78-B18D-FC8A83947805}"/>
                  </a:ext>
                </a:extLst>
              </p:cNvPr>
              <p:cNvSpPr/>
              <p:nvPr/>
            </p:nvSpPr>
            <p:spPr bwMode="auto">
              <a:xfrm>
                <a:off x="4111326" y="6518943"/>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1" name="Oval 320">
                <a:extLst>
                  <a:ext uri="{FF2B5EF4-FFF2-40B4-BE49-F238E27FC236}">
                    <a16:creationId xmlns:a16="http://schemas.microsoft.com/office/drawing/2014/main" id="{1B6E644F-B44B-475D-8EE1-24870F8E497B}"/>
                  </a:ext>
                </a:extLst>
              </p:cNvPr>
              <p:cNvSpPr/>
              <p:nvPr/>
            </p:nvSpPr>
            <p:spPr bwMode="auto">
              <a:xfrm>
                <a:off x="4174786" y="6518937"/>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558" name="Group 557">
            <a:extLst>
              <a:ext uri="{FF2B5EF4-FFF2-40B4-BE49-F238E27FC236}">
                <a16:creationId xmlns:a16="http://schemas.microsoft.com/office/drawing/2014/main" id="{0BE98DCA-762C-47A0-A650-FF16B2D1A403}"/>
              </a:ext>
            </a:extLst>
          </p:cNvPr>
          <p:cNvGrpSpPr/>
          <p:nvPr/>
        </p:nvGrpSpPr>
        <p:grpSpPr>
          <a:xfrm>
            <a:off x="2888692" y="1792475"/>
            <a:ext cx="3025251" cy="1307827"/>
            <a:chOff x="2767495" y="1710614"/>
            <a:chExt cx="3025251" cy="1307827"/>
          </a:xfrm>
        </p:grpSpPr>
        <p:sp>
          <p:nvSpPr>
            <p:cNvPr id="325" name="Rectangle 324">
              <a:hlinkClick r:id="rId24" tooltip="Microsoft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D6F45720-18E0-4064-B103-9551058DB424}"/>
                </a:ext>
              </a:extLst>
            </p:cNvPr>
            <p:cNvSpPr/>
            <p:nvPr/>
          </p:nvSpPr>
          <p:spPr>
            <a:xfrm>
              <a:off x="2767495" y="1710614"/>
              <a:ext cx="3025251" cy="1307827"/>
            </a:xfrm>
            <a:prstGeom prst="rect">
              <a:avLst/>
            </a:prstGeom>
            <a:solidFill>
              <a:schemeClr val="bg1"/>
            </a:solidFill>
            <a:ln w="22225">
              <a:solidFill>
                <a:srgbClr val="0078D4"/>
              </a:solid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342900" marR="0" lvl="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Microsoft </a:t>
              </a:r>
              <a:br>
                <a:rPr kumimoji="0" lang="en-US" sz="1000" b="1" i="0" u="none" strike="noStrike" kern="0" cap="none" spc="0" normalizeH="0" baseline="0" noProof="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br>
              <a:r>
                <a:rPr kumimoji="0" lang="en-US" sz="1000" b="1" i="0" u="none" strike="noStrike" kern="0" cap="none" spc="0" normalizeH="0" baseline="0" noProof="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Sentinel</a:t>
              </a:r>
            </a:p>
            <a:p>
              <a:pPr marL="342900" marR="0" lvl="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1" name="Group 50">
              <a:extLst>
                <a:ext uri="{FF2B5EF4-FFF2-40B4-BE49-F238E27FC236}">
                  <a16:creationId xmlns:a16="http://schemas.microsoft.com/office/drawing/2014/main" id="{2668F59A-513E-494F-8329-19F5E7C2BF8A}"/>
                </a:ext>
              </a:extLst>
            </p:cNvPr>
            <p:cNvGrpSpPr/>
            <p:nvPr/>
          </p:nvGrpSpPr>
          <p:grpSpPr>
            <a:xfrm>
              <a:off x="4105674" y="1803358"/>
              <a:ext cx="1595893" cy="246888"/>
              <a:chOff x="2006475" y="5626256"/>
              <a:chExt cx="1595893" cy="246888"/>
            </a:xfrm>
          </p:grpSpPr>
          <p:sp>
            <p:nvSpPr>
              <p:cNvPr id="503" name="Rectangle 502">
                <a:extLst>
                  <a:ext uri="{FF2B5EF4-FFF2-40B4-BE49-F238E27FC236}">
                    <a16:creationId xmlns:a16="http://schemas.microsoft.com/office/drawing/2014/main" id="{22598F77-1A1D-4A2C-B828-6B6C61A56E22}"/>
                  </a:ext>
                </a:extLst>
              </p:cNvPr>
              <p:cNvSpPr/>
              <p:nvPr/>
            </p:nvSpPr>
            <p:spPr>
              <a:xfrm>
                <a:off x="2006475" y="5626256"/>
                <a:ext cx="1595893" cy="24688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Machine Learning (ML) &amp; AI</a:t>
                </a:r>
              </a:p>
            </p:txBody>
          </p:sp>
          <p:grpSp>
            <p:nvGrpSpPr>
              <p:cNvPr id="426" name="Group 425">
                <a:extLst>
                  <a:ext uri="{FF2B5EF4-FFF2-40B4-BE49-F238E27FC236}">
                    <a16:creationId xmlns:a16="http://schemas.microsoft.com/office/drawing/2014/main" id="{2EA1C3F2-4828-4529-85F3-BDCB10731400}"/>
                  </a:ext>
                </a:extLst>
              </p:cNvPr>
              <p:cNvGrpSpPr/>
              <p:nvPr/>
            </p:nvGrpSpPr>
            <p:grpSpPr>
              <a:xfrm>
                <a:off x="2058282" y="5662385"/>
                <a:ext cx="179375" cy="179374"/>
                <a:chOff x="7772012" y="5728917"/>
                <a:chExt cx="536745" cy="536745"/>
              </a:xfrm>
            </p:grpSpPr>
            <p:sp>
              <p:nvSpPr>
                <p:cNvPr id="431" name="Freeform 974">
                  <a:extLst>
                    <a:ext uri="{FF2B5EF4-FFF2-40B4-BE49-F238E27FC236}">
                      <a16:creationId xmlns:a16="http://schemas.microsoft.com/office/drawing/2014/main" id="{2A0F0FDE-6C0D-43DD-A8CA-A94EC688A608}"/>
                    </a:ext>
                  </a:extLst>
                </p:cNvPr>
                <p:cNvSpPr>
                  <a:spLocks noEditPoints="1"/>
                </p:cNvSpPr>
                <p:nvPr/>
              </p:nvSpPr>
              <p:spPr bwMode="auto">
                <a:xfrm>
                  <a:off x="7808849" y="5760490"/>
                  <a:ext cx="463074" cy="463074"/>
                </a:xfrm>
                <a:custGeom>
                  <a:avLst/>
                  <a:gdLst>
                    <a:gd name="T0" fmla="*/ 88 w 88"/>
                    <a:gd name="T1" fmla="*/ 57 h 88"/>
                    <a:gd name="T2" fmla="*/ 72 w 88"/>
                    <a:gd name="T3" fmla="*/ 3 h 88"/>
                    <a:gd name="T4" fmla="*/ 68 w 88"/>
                    <a:gd name="T5" fmla="*/ 0 h 88"/>
                    <a:gd name="T6" fmla="*/ 11 w 88"/>
                    <a:gd name="T7" fmla="*/ 10 h 88"/>
                    <a:gd name="T8" fmla="*/ 9 w 88"/>
                    <a:gd name="T9" fmla="*/ 14 h 88"/>
                    <a:gd name="T10" fmla="*/ 21 w 88"/>
                    <a:gd name="T11" fmla="*/ 47 h 88"/>
                    <a:gd name="T12" fmla="*/ 1 w 88"/>
                    <a:gd name="T13" fmla="*/ 54 h 88"/>
                    <a:gd name="T14" fmla="*/ 0 w 88"/>
                    <a:gd name="T15" fmla="*/ 60 h 88"/>
                    <a:gd name="T16" fmla="*/ 35 w 88"/>
                    <a:gd name="T17" fmla="*/ 88 h 88"/>
                    <a:gd name="T18" fmla="*/ 43 w 88"/>
                    <a:gd name="T19" fmla="*/ 86 h 88"/>
                    <a:gd name="T20" fmla="*/ 87 w 88"/>
                    <a:gd name="T21" fmla="*/ 60 h 88"/>
                    <a:gd name="T22" fmla="*/ 88 w 88"/>
                    <a:gd name="T23" fmla="*/ 57 h 88"/>
                    <a:gd name="T24" fmla="*/ 80 w 88"/>
                    <a:gd name="T25" fmla="*/ 52 h 88"/>
                    <a:gd name="T26" fmla="*/ 48 w 88"/>
                    <a:gd name="T27" fmla="*/ 40 h 88"/>
                    <a:gd name="T28" fmla="*/ 68 w 88"/>
                    <a:gd name="T29" fmla="*/ 10 h 88"/>
                    <a:gd name="T30" fmla="*/ 80 w 88"/>
                    <a:gd name="T31" fmla="*/ 52 h 88"/>
                    <a:gd name="T32" fmla="*/ 63 w 88"/>
                    <a:gd name="T33" fmla="*/ 7 h 88"/>
                    <a:gd name="T34" fmla="*/ 43 w 88"/>
                    <a:gd name="T35" fmla="*/ 37 h 88"/>
                    <a:gd name="T36" fmla="*/ 19 w 88"/>
                    <a:gd name="T37" fmla="*/ 15 h 88"/>
                    <a:gd name="T38" fmla="*/ 63 w 88"/>
                    <a:gd name="T39" fmla="*/ 7 h 88"/>
                    <a:gd name="T40" fmla="*/ 19 w 88"/>
                    <a:gd name="T41" fmla="*/ 24 h 88"/>
                    <a:gd name="T42" fmla="*/ 37 w 88"/>
                    <a:gd name="T43" fmla="*/ 41 h 88"/>
                    <a:gd name="T44" fmla="*/ 27 w 88"/>
                    <a:gd name="T45" fmla="*/ 45 h 88"/>
                    <a:gd name="T46" fmla="*/ 19 w 88"/>
                    <a:gd name="T47" fmla="*/ 24 h 88"/>
                    <a:gd name="T48" fmla="*/ 9 w 88"/>
                    <a:gd name="T49" fmla="*/ 58 h 88"/>
                    <a:gd name="T50" fmla="*/ 24 w 88"/>
                    <a:gd name="T51" fmla="*/ 53 h 88"/>
                    <a:gd name="T52" fmla="*/ 33 w 88"/>
                    <a:gd name="T53" fmla="*/ 78 h 88"/>
                    <a:gd name="T54" fmla="*/ 9 w 88"/>
                    <a:gd name="T55" fmla="*/ 58 h 88"/>
                    <a:gd name="T56" fmla="*/ 36 w 88"/>
                    <a:gd name="T57" fmla="*/ 69 h 88"/>
                    <a:gd name="T58" fmla="*/ 29 w 88"/>
                    <a:gd name="T59" fmla="*/ 50 h 88"/>
                    <a:gd name="T60" fmla="*/ 40 w 88"/>
                    <a:gd name="T61" fmla="*/ 46 h 88"/>
                    <a:gd name="T62" fmla="*/ 36 w 88"/>
                    <a:gd name="T63" fmla="*/ 69 h 88"/>
                    <a:gd name="T64" fmla="*/ 41 w 88"/>
                    <a:gd name="T65" fmla="*/ 80 h 88"/>
                    <a:gd name="T66" fmla="*/ 46 w 88"/>
                    <a:gd name="T67" fmla="*/ 46 h 88"/>
                    <a:gd name="T68" fmla="*/ 78 w 88"/>
                    <a:gd name="T69" fmla="*/ 58 h 88"/>
                    <a:gd name="T70" fmla="*/ 41 w 88"/>
                    <a:gd name="T71"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88">
                      <a:moveTo>
                        <a:pt x="88" y="57"/>
                      </a:moveTo>
                      <a:lnTo>
                        <a:pt x="72" y="3"/>
                      </a:lnTo>
                      <a:lnTo>
                        <a:pt x="68" y="0"/>
                      </a:lnTo>
                      <a:lnTo>
                        <a:pt x="11" y="10"/>
                      </a:lnTo>
                      <a:lnTo>
                        <a:pt x="9" y="14"/>
                      </a:lnTo>
                      <a:lnTo>
                        <a:pt x="21" y="47"/>
                      </a:lnTo>
                      <a:lnTo>
                        <a:pt x="1" y="54"/>
                      </a:lnTo>
                      <a:lnTo>
                        <a:pt x="0" y="60"/>
                      </a:lnTo>
                      <a:lnTo>
                        <a:pt x="35" y="88"/>
                      </a:lnTo>
                      <a:lnTo>
                        <a:pt x="43" y="86"/>
                      </a:lnTo>
                      <a:lnTo>
                        <a:pt x="87" y="60"/>
                      </a:lnTo>
                      <a:lnTo>
                        <a:pt x="88" y="57"/>
                      </a:lnTo>
                      <a:close/>
                      <a:moveTo>
                        <a:pt x="80" y="52"/>
                      </a:moveTo>
                      <a:lnTo>
                        <a:pt x="48" y="40"/>
                      </a:lnTo>
                      <a:lnTo>
                        <a:pt x="68" y="10"/>
                      </a:lnTo>
                      <a:lnTo>
                        <a:pt x="80" y="52"/>
                      </a:lnTo>
                      <a:close/>
                      <a:moveTo>
                        <a:pt x="63" y="7"/>
                      </a:moveTo>
                      <a:lnTo>
                        <a:pt x="43" y="37"/>
                      </a:lnTo>
                      <a:lnTo>
                        <a:pt x="19" y="15"/>
                      </a:lnTo>
                      <a:lnTo>
                        <a:pt x="63" y="7"/>
                      </a:lnTo>
                      <a:close/>
                      <a:moveTo>
                        <a:pt x="19" y="24"/>
                      </a:moveTo>
                      <a:lnTo>
                        <a:pt x="37" y="41"/>
                      </a:lnTo>
                      <a:lnTo>
                        <a:pt x="27" y="45"/>
                      </a:lnTo>
                      <a:lnTo>
                        <a:pt x="19" y="24"/>
                      </a:lnTo>
                      <a:close/>
                      <a:moveTo>
                        <a:pt x="9" y="58"/>
                      </a:moveTo>
                      <a:lnTo>
                        <a:pt x="24" y="53"/>
                      </a:lnTo>
                      <a:lnTo>
                        <a:pt x="33" y="78"/>
                      </a:lnTo>
                      <a:lnTo>
                        <a:pt x="9" y="58"/>
                      </a:lnTo>
                      <a:close/>
                      <a:moveTo>
                        <a:pt x="36" y="69"/>
                      </a:moveTo>
                      <a:lnTo>
                        <a:pt x="29" y="50"/>
                      </a:lnTo>
                      <a:lnTo>
                        <a:pt x="40" y="46"/>
                      </a:lnTo>
                      <a:lnTo>
                        <a:pt x="36" y="69"/>
                      </a:lnTo>
                      <a:close/>
                      <a:moveTo>
                        <a:pt x="41" y="80"/>
                      </a:moveTo>
                      <a:lnTo>
                        <a:pt x="46" y="46"/>
                      </a:lnTo>
                      <a:lnTo>
                        <a:pt x="78" y="58"/>
                      </a:lnTo>
                      <a:lnTo>
                        <a:pt x="41" y="8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37" name="Oval 986">
                  <a:extLst>
                    <a:ext uri="{FF2B5EF4-FFF2-40B4-BE49-F238E27FC236}">
                      <a16:creationId xmlns:a16="http://schemas.microsoft.com/office/drawing/2014/main" id="{039D1D40-12B9-44AC-82A5-A0FA58075461}"/>
                    </a:ext>
                  </a:extLst>
                </p:cNvPr>
                <p:cNvSpPr>
                  <a:spLocks noChangeArrowheads="1"/>
                </p:cNvSpPr>
                <p:nvPr/>
              </p:nvSpPr>
              <p:spPr bwMode="auto">
                <a:xfrm>
                  <a:off x="7956191" y="6160418"/>
                  <a:ext cx="99984" cy="10524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2" name="Oval 987">
                  <a:extLst>
                    <a:ext uri="{FF2B5EF4-FFF2-40B4-BE49-F238E27FC236}">
                      <a16:creationId xmlns:a16="http://schemas.microsoft.com/office/drawing/2014/main" id="{3A723422-8AEC-4851-A2AD-C5DA640686A2}"/>
                    </a:ext>
                  </a:extLst>
                </p:cNvPr>
                <p:cNvSpPr>
                  <a:spLocks noChangeArrowheads="1"/>
                </p:cNvSpPr>
                <p:nvPr/>
              </p:nvSpPr>
              <p:spPr bwMode="auto">
                <a:xfrm>
                  <a:off x="8203513" y="6013076"/>
                  <a:ext cx="10524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3" name="Oval 988">
                  <a:extLst>
                    <a:ext uri="{FF2B5EF4-FFF2-40B4-BE49-F238E27FC236}">
                      <a16:creationId xmlns:a16="http://schemas.microsoft.com/office/drawing/2014/main" id="{658C4E52-E123-4BF3-BF7A-5684E0315E46}"/>
                    </a:ext>
                  </a:extLst>
                </p:cNvPr>
                <p:cNvSpPr>
                  <a:spLocks noChangeArrowheads="1"/>
                </p:cNvSpPr>
                <p:nvPr/>
              </p:nvSpPr>
              <p:spPr bwMode="auto">
                <a:xfrm>
                  <a:off x="7819373" y="5776279"/>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4" name="Oval 989">
                  <a:extLst>
                    <a:ext uri="{FF2B5EF4-FFF2-40B4-BE49-F238E27FC236}">
                      <a16:creationId xmlns:a16="http://schemas.microsoft.com/office/drawing/2014/main" id="{FE5CAE64-A5BB-4F23-9348-D9F98D4D566A}"/>
                    </a:ext>
                  </a:extLst>
                </p:cNvPr>
                <p:cNvSpPr>
                  <a:spLocks noChangeArrowheads="1"/>
                </p:cNvSpPr>
                <p:nvPr/>
              </p:nvSpPr>
              <p:spPr bwMode="auto">
                <a:xfrm>
                  <a:off x="7987764" y="5928881"/>
                  <a:ext cx="99984" cy="99984"/>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5" name="Oval 990">
                  <a:extLst>
                    <a:ext uri="{FF2B5EF4-FFF2-40B4-BE49-F238E27FC236}">
                      <a16:creationId xmlns:a16="http://schemas.microsoft.com/office/drawing/2014/main" id="{ECE3062C-CA12-4659-89FD-D0F74A7D0A34}"/>
                    </a:ext>
                  </a:extLst>
                </p:cNvPr>
                <p:cNvSpPr>
                  <a:spLocks noChangeArrowheads="1"/>
                </p:cNvSpPr>
                <p:nvPr/>
              </p:nvSpPr>
              <p:spPr bwMode="auto">
                <a:xfrm>
                  <a:off x="8124581" y="5728917"/>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6" name="Oval 991">
                  <a:extLst>
                    <a:ext uri="{FF2B5EF4-FFF2-40B4-BE49-F238E27FC236}">
                      <a16:creationId xmlns:a16="http://schemas.microsoft.com/office/drawing/2014/main" id="{7D44AE64-037C-42FF-A3FA-35A7EE75A8E0}"/>
                    </a:ext>
                  </a:extLst>
                </p:cNvPr>
                <p:cNvSpPr>
                  <a:spLocks noChangeArrowheads="1"/>
                </p:cNvSpPr>
                <p:nvPr/>
              </p:nvSpPr>
              <p:spPr bwMode="auto">
                <a:xfrm>
                  <a:off x="7772012" y="6013076"/>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grpSp>
        </p:grpSp>
        <p:grpSp>
          <p:nvGrpSpPr>
            <p:cNvPr id="52" name="Group 51">
              <a:extLst>
                <a:ext uri="{FF2B5EF4-FFF2-40B4-BE49-F238E27FC236}">
                  <a16:creationId xmlns:a16="http://schemas.microsoft.com/office/drawing/2014/main" id="{65406799-83EC-4519-97A1-A7388FD71B4C}"/>
                </a:ext>
              </a:extLst>
            </p:cNvPr>
            <p:cNvGrpSpPr/>
            <p:nvPr/>
          </p:nvGrpSpPr>
          <p:grpSpPr>
            <a:xfrm>
              <a:off x="4105674" y="2050318"/>
              <a:ext cx="1595893" cy="246888"/>
              <a:chOff x="2006475" y="5924916"/>
              <a:chExt cx="1595893" cy="246888"/>
            </a:xfrm>
          </p:grpSpPr>
          <p:sp>
            <p:nvSpPr>
              <p:cNvPr id="504" name="Rectangle 503">
                <a:extLst>
                  <a:ext uri="{FF2B5EF4-FFF2-40B4-BE49-F238E27FC236}">
                    <a16:creationId xmlns:a16="http://schemas.microsoft.com/office/drawing/2014/main" id="{213C42E1-77FD-49A2-9204-D9E8B6522200}"/>
                  </a:ext>
                </a:extLst>
              </p:cNvPr>
              <p:cNvSpPr/>
              <p:nvPr/>
            </p:nvSpPr>
            <p:spPr>
              <a:xfrm>
                <a:off x="2006475" y="5924916"/>
                <a:ext cx="1595893" cy="24688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Behavioral Analytics (UEBA)</a:t>
                </a:r>
              </a:p>
            </p:txBody>
          </p:sp>
          <p:grpSp>
            <p:nvGrpSpPr>
              <p:cNvPr id="405" name="Group 404">
                <a:extLst>
                  <a:ext uri="{FF2B5EF4-FFF2-40B4-BE49-F238E27FC236}">
                    <a16:creationId xmlns:a16="http://schemas.microsoft.com/office/drawing/2014/main" id="{BED628D8-DDCD-4B4C-8C93-501D0245DBD7}"/>
                  </a:ext>
                </a:extLst>
              </p:cNvPr>
              <p:cNvGrpSpPr/>
              <p:nvPr/>
            </p:nvGrpSpPr>
            <p:grpSpPr>
              <a:xfrm>
                <a:off x="2061122" y="5970184"/>
                <a:ext cx="164670" cy="142677"/>
                <a:chOff x="1098273" y="1545305"/>
                <a:chExt cx="392506" cy="340084"/>
              </a:xfrm>
            </p:grpSpPr>
            <p:sp>
              <p:nvSpPr>
                <p:cNvPr id="416" name="Rectangle 5">
                  <a:extLst>
                    <a:ext uri="{FF2B5EF4-FFF2-40B4-BE49-F238E27FC236}">
                      <a16:creationId xmlns:a16="http://schemas.microsoft.com/office/drawing/2014/main" id="{93E5FC3C-A547-4863-B07E-A76DF19C4D6D}"/>
                    </a:ext>
                  </a:extLst>
                </p:cNvPr>
                <p:cNvSpPr>
                  <a:spLocks noChangeArrowheads="1"/>
                </p:cNvSpPr>
                <p:nvPr/>
              </p:nvSpPr>
              <p:spPr bwMode="auto">
                <a:xfrm>
                  <a:off x="1098273" y="1763066"/>
                  <a:ext cx="122322" cy="12232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Calibri" panose="020F0502020204030204"/>
                    <a:ea typeface="+mn-ea"/>
                    <a:cs typeface="+mn-cs"/>
                  </a:endParaRPr>
                </a:p>
              </p:txBody>
            </p:sp>
            <p:sp>
              <p:nvSpPr>
                <p:cNvPr id="417" name="Freeform 6">
                  <a:extLst>
                    <a:ext uri="{FF2B5EF4-FFF2-40B4-BE49-F238E27FC236}">
                      <a16:creationId xmlns:a16="http://schemas.microsoft.com/office/drawing/2014/main" id="{B55C6419-0280-49E7-A286-A4E67994C441}"/>
                    </a:ext>
                  </a:extLst>
                </p:cNvPr>
                <p:cNvSpPr>
                  <a:spLocks/>
                </p:cNvSpPr>
                <p:nvPr/>
              </p:nvSpPr>
              <p:spPr bwMode="auto">
                <a:xfrm>
                  <a:off x="1231349" y="1638055"/>
                  <a:ext cx="122322" cy="122323"/>
                </a:xfrm>
                <a:custGeom>
                  <a:avLst/>
                  <a:gdLst>
                    <a:gd name="T0" fmla="*/ 0 w 426"/>
                    <a:gd name="T1" fmla="*/ 100 h 427"/>
                    <a:gd name="T2" fmla="*/ 0 w 426"/>
                    <a:gd name="T3" fmla="*/ 327 h 427"/>
                    <a:gd name="T4" fmla="*/ 99 w 426"/>
                    <a:gd name="T5" fmla="*/ 427 h 427"/>
                    <a:gd name="T6" fmla="*/ 327 w 426"/>
                    <a:gd name="T7" fmla="*/ 427 h 427"/>
                    <a:gd name="T8" fmla="*/ 426 w 426"/>
                    <a:gd name="T9" fmla="*/ 327 h 427"/>
                    <a:gd name="T10" fmla="*/ 426 w 426"/>
                    <a:gd name="T11" fmla="*/ 100 h 427"/>
                    <a:gd name="T12" fmla="*/ 327 w 426"/>
                    <a:gd name="T13" fmla="*/ 0 h 427"/>
                    <a:gd name="T14" fmla="*/ 99 w 426"/>
                    <a:gd name="T15" fmla="*/ 0 h 427"/>
                    <a:gd name="T16" fmla="*/ 0 w 426"/>
                    <a:gd name="T17" fmla="*/ 10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427">
                      <a:moveTo>
                        <a:pt x="0" y="100"/>
                      </a:moveTo>
                      <a:cubicBezTo>
                        <a:pt x="0" y="327"/>
                        <a:pt x="0" y="327"/>
                        <a:pt x="0" y="327"/>
                      </a:cubicBezTo>
                      <a:cubicBezTo>
                        <a:pt x="0" y="382"/>
                        <a:pt x="44" y="427"/>
                        <a:pt x="99" y="427"/>
                      </a:cubicBezTo>
                      <a:cubicBezTo>
                        <a:pt x="327" y="427"/>
                        <a:pt x="327" y="427"/>
                        <a:pt x="327" y="427"/>
                      </a:cubicBezTo>
                      <a:cubicBezTo>
                        <a:pt x="382" y="427"/>
                        <a:pt x="426" y="382"/>
                        <a:pt x="426" y="327"/>
                      </a:cubicBezTo>
                      <a:cubicBezTo>
                        <a:pt x="426" y="100"/>
                        <a:pt x="426" y="100"/>
                        <a:pt x="426" y="100"/>
                      </a:cubicBezTo>
                      <a:cubicBezTo>
                        <a:pt x="426" y="45"/>
                        <a:pt x="382" y="0"/>
                        <a:pt x="327" y="0"/>
                      </a:cubicBezTo>
                      <a:cubicBezTo>
                        <a:pt x="99" y="0"/>
                        <a:pt x="99" y="0"/>
                        <a:pt x="99" y="0"/>
                      </a:cubicBezTo>
                      <a:cubicBezTo>
                        <a:pt x="44" y="0"/>
                        <a:pt x="0" y="45"/>
                        <a:pt x="0" y="10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Calibri" panose="020F0502020204030204"/>
                    <a:ea typeface="+mn-ea"/>
                    <a:cs typeface="+mn-cs"/>
                  </a:endParaRPr>
                </a:p>
              </p:txBody>
            </p:sp>
            <p:sp>
              <p:nvSpPr>
                <p:cNvPr id="418" name="Freeform 7">
                  <a:extLst>
                    <a:ext uri="{FF2B5EF4-FFF2-40B4-BE49-F238E27FC236}">
                      <a16:creationId xmlns:a16="http://schemas.microsoft.com/office/drawing/2014/main" id="{67629609-3376-4DDC-A248-C72766DD806C}"/>
                    </a:ext>
                  </a:extLst>
                </p:cNvPr>
                <p:cNvSpPr>
                  <a:spLocks/>
                </p:cNvSpPr>
                <p:nvPr/>
              </p:nvSpPr>
              <p:spPr bwMode="auto">
                <a:xfrm>
                  <a:off x="1368457" y="1545305"/>
                  <a:ext cx="122322" cy="120979"/>
                </a:xfrm>
                <a:custGeom>
                  <a:avLst/>
                  <a:gdLst>
                    <a:gd name="T0" fmla="*/ 0 w 426"/>
                    <a:gd name="T1" fmla="*/ 212 h 423"/>
                    <a:gd name="T2" fmla="*/ 0 w 426"/>
                    <a:gd name="T3" fmla="*/ 212 h 423"/>
                    <a:gd name="T4" fmla="*/ 211 w 426"/>
                    <a:gd name="T5" fmla="*/ 423 h 423"/>
                    <a:gd name="T6" fmla="*/ 215 w 426"/>
                    <a:gd name="T7" fmla="*/ 423 h 423"/>
                    <a:gd name="T8" fmla="*/ 426 w 426"/>
                    <a:gd name="T9" fmla="*/ 212 h 423"/>
                    <a:gd name="T10" fmla="*/ 426 w 426"/>
                    <a:gd name="T11" fmla="*/ 212 h 423"/>
                    <a:gd name="T12" fmla="*/ 215 w 426"/>
                    <a:gd name="T13" fmla="*/ 0 h 423"/>
                    <a:gd name="T14" fmla="*/ 211 w 426"/>
                    <a:gd name="T15" fmla="*/ 0 h 423"/>
                    <a:gd name="T16" fmla="*/ 0 w 426"/>
                    <a:gd name="T17" fmla="*/ 21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423">
                      <a:moveTo>
                        <a:pt x="0" y="212"/>
                      </a:moveTo>
                      <a:cubicBezTo>
                        <a:pt x="0" y="212"/>
                        <a:pt x="0" y="212"/>
                        <a:pt x="0" y="212"/>
                      </a:cubicBezTo>
                      <a:cubicBezTo>
                        <a:pt x="0" y="328"/>
                        <a:pt x="94" y="423"/>
                        <a:pt x="211" y="423"/>
                      </a:cubicBezTo>
                      <a:cubicBezTo>
                        <a:pt x="215" y="423"/>
                        <a:pt x="215" y="423"/>
                        <a:pt x="215" y="423"/>
                      </a:cubicBezTo>
                      <a:cubicBezTo>
                        <a:pt x="331" y="423"/>
                        <a:pt x="426" y="328"/>
                        <a:pt x="426" y="212"/>
                      </a:cubicBezTo>
                      <a:cubicBezTo>
                        <a:pt x="426" y="212"/>
                        <a:pt x="426" y="212"/>
                        <a:pt x="426" y="212"/>
                      </a:cubicBezTo>
                      <a:cubicBezTo>
                        <a:pt x="426" y="95"/>
                        <a:pt x="331" y="0"/>
                        <a:pt x="215" y="0"/>
                      </a:cubicBezTo>
                      <a:cubicBezTo>
                        <a:pt x="211" y="0"/>
                        <a:pt x="211" y="0"/>
                        <a:pt x="211" y="0"/>
                      </a:cubicBezTo>
                      <a:cubicBezTo>
                        <a:pt x="94" y="0"/>
                        <a:pt x="0" y="95"/>
                        <a:pt x="0" y="212"/>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Calibri" panose="020F0502020204030204"/>
                    <a:ea typeface="+mn-ea"/>
                    <a:cs typeface="+mn-cs"/>
                  </a:endParaRPr>
                </a:p>
              </p:txBody>
            </p:sp>
          </p:grpSp>
        </p:grpSp>
        <p:pic>
          <p:nvPicPr>
            <p:cNvPr id="28" name="Picture 27">
              <a:extLst>
                <a:ext uri="{FF2B5EF4-FFF2-40B4-BE49-F238E27FC236}">
                  <a16:creationId xmlns:a16="http://schemas.microsoft.com/office/drawing/2014/main" id="{74E034CD-8830-4991-BCD1-4D6B418CBE5A}"/>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2942113" y="1878499"/>
              <a:ext cx="231592" cy="276999"/>
            </a:xfrm>
            <a:prstGeom prst="rect">
              <a:avLst/>
            </a:prstGeom>
          </p:spPr>
        </p:pic>
        <p:grpSp>
          <p:nvGrpSpPr>
            <p:cNvPr id="59" name="Group 58">
              <a:extLst>
                <a:ext uri="{FF2B5EF4-FFF2-40B4-BE49-F238E27FC236}">
                  <a16:creationId xmlns:a16="http://schemas.microsoft.com/office/drawing/2014/main" id="{B013876E-791C-4B4B-936B-44E7D1B6530E}"/>
                </a:ext>
              </a:extLst>
            </p:cNvPr>
            <p:cNvGrpSpPr/>
            <p:nvPr/>
          </p:nvGrpSpPr>
          <p:grpSpPr>
            <a:xfrm>
              <a:off x="2909512" y="2630745"/>
              <a:ext cx="1166217" cy="296735"/>
              <a:chOff x="416720" y="6213215"/>
              <a:chExt cx="1166217" cy="296735"/>
            </a:xfrm>
          </p:grpSpPr>
          <p:sp>
            <p:nvSpPr>
              <p:cNvPr id="450" name="Rectangle 449">
                <a:extLst>
                  <a:ext uri="{FF2B5EF4-FFF2-40B4-BE49-F238E27FC236}">
                    <a16:creationId xmlns:a16="http://schemas.microsoft.com/office/drawing/2014/main" id="{762494C2-14D6-4346-9AC0-DA2F95711135}"/>
                  </a:ext>
                </a:extLst>
              </p:cNvPr>
              <p:cNvSpPr/>
              <p:nvPr/>
            </p:nvSpPr>
            <p:spPr>
              <a:xfrm>
                <a:off x="416720" y="6213215"/>
                <a:ext cx="1166217" cy="29673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Data Lake</a:t>
                </a:r>
              </a:p>
            </p:txBody>
          </p:sp>
          <p:grpSp>
            <p:nvGrpSpPr>
              <p:cNvPr id="36" name="Graphic 34">
                <a:extLst>
                  <a:ext uri="{FF2B5EF4-FFF2-40B4-BE49-F238E27FC236}">
                    <a16:creationId xmlns:a16="http://schemas.microsoft.com/office/drawing/2014/main" id="{0CDCAA5F-6AE9-4102-BAC5-4AA0491D5C5B}"/>
                  </a:ext>
                </a:extLst>
              </p:cNvPr>
              <p:cNvGrpSpPr/>
              <p:nvPr/>
            </p:nvGrpSpPr>
            <p:grpSpPr>
              <a:xfrm>
                <a:off x="485860" y="6287506"/>
                <a:ext cx="141248" cy="149704"/>
                <a:chOff x="1365692" y="5732234"/>
                <a:chExt cx="542925" cy="575429"/>
              </a:xfrm>
            </p:grpSpPr>
            <p:sp>
              <p:nvSpPr>
                <p:cNvPr id="37" name="Freeform: Shape 36">
                  <a:extLst>
                    <a:ext uri="{FF2B5EF4-FFF2-40B4-BE49-F238E27FC236}">
                      <a16:creationId xmlns:a16="http://schemas.microsoft.com/office/drawing/2014/main" id="{FBCD7952-7D8E-49E5-9295-751EF1C3E924}"/>
                    </a:ext>
                  </a:extLst>
                </p:cNvPr>
                <p:cNvSpPr/>
                <p:nvPr/>
              </p:nvSpPr>
              <p:spPr>
                <a:xfrm>
                  <a:off x="1375218" y="5974289"/>
                  <a:ext cx="533399" cy="333374"/>
                </a:xfrm>
                <a:custGeom>
                  <a:avLst/>
                  <a:gdLst>
                    <a:gd name="connsiteX0" fmla="*/ 513398 w 533400"/>
                    <a:gd name="connsiteY0" fmla="*/ 0 h 333375"/>
                    <a:gd name="connsiteX1" fmla="*/ 446723 w 533400"/>
                    <a:gd name="connsiteY1" fmla="*/ 37147 h 333375"/>
                    <a:gd name="connsiteX2" fmla="*/ 377190 w 533400"/>
                    <a:gd name="connsiteY2" fmla="*/ 0 h 333375"/>
                    <a:gd name="connsiteX3" fmla="*/ 310515 w 533400"/>
                    <a:gd name="connsiteY3" fmla="*/ 37147 h 333375"/>
                    <a:gd name="connsiteX4" fmla="*/ 242888 w 533400"/>
                    <a:gd name="connsiteY4" fmla="*/ 3810 h 333375"/>
                    <a:gd name="connsiteX5" fmla="*/ 178118 w 533400"/>
                    <a:gd name="connsiteY5" fmla="*/ 37147 h 333375"/>
                    <a:gd name="connsiteX6" fmla="*/ 108585 w 533400"/>
                    <a:gd name="connsiteY6" fmla="*/ 0 h 333375"/>
                    <a:gd name="connsiteX7" fmla="*/ 41910 w 533400"/>
                    <a:gd name="connsiteY7" fmla="*/ 37147 h 333375"/>
                    <a:gd name="connsiteX8" fmla="*/ 0 w 533400"/>
                    <a:gd name="connsiteY8" fmla="*/ 26670 h 333375"/>
                    <a:gd name="connsiteX9" fmla="*/ 0 w 533400"/>
                    <a:gd name="connsiteY9" fmla="*/ 27622 h 333375"/>
                    <a:gd name="connsiteX10" fmla="*/ 15240 w 533400"/>
                    <a:gd name="connsiteY10" fmla="*/ 77152 h 333375"/>
                    <a:gd name="connsiteX11" fmla="*/ 77153 w 533400"/>
                    <a:gd name="connsiteY11" fmla="*/ 181927 h 333375"/>
                    <a:gd name="connsiteX12" fmla="*/ 165735 w 533400"/>
                    <a:gd name="connsiteY12" fmla="*/ 269558 h 333375"/>
                    <a:gd name="connsiteX13" fmla="*/ 265748 w 533400"/>
                    <a:gd name="connsiteY13" fmla="*/ 339090 h 333375"/>
                    <a:gd name="connsiteX14" fmla="*/ 365760 w 533400"/>
                    <a:gd name="connsiteY14" fmla="*/ 269558 h 333375"/>
                    <a:gd name="connsiteX15" fmla="*/ 454343 w 533400"/>
                    <a:gd name="connsiteY15" fmla="*/ 181927 h 333375"/>
                    <a:gd name="connsiteX16" fmla="*/ 516255 w 533400"/>
                    <a:gd name="connsiteY16" fmla="*/ 77152 h 333375"/>
                    <a:gd name="connsiteX17" fmla="*/ 532448 w 533400"/>
                    <a:gd name="connsiteY17" fmla="*/ 29528 h 333375"/>
                    <a:gd name="connsiteX18" fmla="*/ 534353 w 533400"/>
                    <a:gd name="connsiteY18" fmla="*/ 20003 h 333375"/>
                    <a:gd name="connsiteX19" fmla="*/ 513398 w 533400"/>
                    <a:gd name="connsiteY19"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3400" h="333375">
                      <a:moveTo>
                        <a:pt x="513398" y="0"/>
                      </a:moveTo>
                      <a:cubicBezTo>
                        <a:pt x="508635" y="8572"/>
                        <a:pt x="488633" y="37147"/>
                        <a:pt x="446723" y="37147"/>
                      </a:cubicBezTo>
                      <a:cubicBezTo>
                        <a:pt x="403860" y="37147"/>
                        <a:pt x="381953" y="7620"/>
                        <a:pt x="377190" y="0"/>
                      </a:cubicBezTo>
                      <a:cubicBezTo>
                        <a:pt x="372428" y="8572"/>
                        <a:pt x="352425" y="37147"/>
                        <a:pt x="310515" y="37147"/>
                      </a:cubicBezTo>
                      <a:cubicBezTo>
                        <a:pt x="272415" y="37147"/>
                        <a:pt x="251460" y="14288"/>
                        <a:pt x="242888" y="3810"/>
                      </a:cubicBezTo>
                      <a:cubicBezTo>
                        <a:pt x="235268" y="15240"/>
                        <a:pt x="216218" y="37147"/>
                        <a:pt x="178118" y="37147"/>
                      </a:cubicBezTo>
                      <a:cubicBezTo>
                        <a:pt x="135255" y="37147"/>
                        <a:pt x="113348" y="7620"/>
                        <a:pt x="108585" y="0"/>
                      </a:cubicBezTo>
                      <a:cubicBezTo>
                        <a:pt x="103823" y="8572"/>
                        <a:pt x="83820" y="37147"/>
                        <a:pt x="41910" y="37147"/>
                      </a:cubicBezTo>
                      <a:cubicBezTo>
                        <a:pt x="24765" y="37147"/>
                        <a:pt x="11430" y="32385"/>
                        <a:pt x="0" y="26670"/>
                      </a:cubicBezTo>
                      <a:cubicBezTo>
                        <a:pt x="0" y="26670"/>
                        <a:pt x="0" y="27622"/>
                        <a:pt x="0" y="27622"/>
                      </a:cubicBezTo>
                      <a:cubicBezTo>
                        <a:pt x="3810" y="44768"/>
                        <a:pt x="8573" y="60960"/>
                        <a:pt x="15240" y="77152"/>
                      </a:cubicBezTo>
                      <a:cubicBezTo>
                        <a:pt x="29528" y="115252"/>
                        <a:pt x="50483" y="150495"/>
                        <a:pt x="77153" y="181927"/>
                      </a:cubicBezTo>
                      <a:cubicBezTo>
                        <a:pt x="103823" y="213360"/>
                        <a:pt x="133350" y="242888"/>
                        <a:pt x="165735" y="269558"/>
                      </a:cubicBezTo>
                      <a:cubicBezTo>
                        <a:pt x="198120" y="296228"/>
                        <a:pt x="233363" y="319088"/>
                        <a:pt x="265748" y="339090"/>
                      </a:cubicBezTo>
                      <a:cubicBezTo>
                        <a:pt x="300990" y="319088"/>
                        <a:pt x="333375" y="295275"/>
                        <a:pt x="365760" y="269558"/>
                      </a:cubicBezTo>
                      <a:cubicBezTo>
                        <a:pt x="398145" y="243840"/>
                        <a:pt x="427673" y="214313"/>
                        <a:pt x="454343" y="181927"/>
                      </a:cubicBezTo>
                      <a:cubicBezTo>
                        <a:pt x="481013" y="149543"/>
                        <a:pt x="501015" y="115252"/>
                        <a:pt x="516255" y="77152"/>
                      </a:cubicBezTo>
                      <a:cubicBezTo>
                        <a:pt x="523875" y="61913"/>
                        <a:pt x="528638" y="45720"/>
                        <a:pt x="532448" y="29528"/>
                      </a:cubicBezTo>
                      <a:cubicBezTo>
                        <a:pt x="533400" y="26670"/>
                        <a:pt x="533400" y="22860"/>
                        <a:pt x="534353" y="20003"/>
                      </a:cubicBezTo>
                      <a:cubicBezTo>
                        <a:pt x="521018" y="12382"/>
                        <a:pt x="515303" y="3810"/>
                        <a:pt x="513398" y="0"/>
                      </a:cubicBezTo>
                      <a:close/>
                    </a:path>
                  </a:pathLst>
                </a:custGeom>
                <a:solidFill>
                  <a:srgbClr val="005A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Shape 37">
                  <a:extLst>
                    <a:ext uri="{FF2B5EF4-FFF2-40B4-BE49-F238E27FC236}">
                      <a16:creationId xmlns:a16="http://schemas.microsoft.com/office/drawing/2014/main" id="{C4352216-647A-4EB5-8EF9-2D2309F3FF49}"/>
                    </a:ext>
                  </a:extLst>
                </p:cNvPr>
                <p:cNvSpPr/>
                <p:nvPr/>
              </p:nvSpPr>
              <p:spPr>
                <a:xfrm>
                  <a:off x="1365692" y="5732234"/>
                  <a:ext cx="542925" cy="238125"/>
                </a:xfrm>
                <a:custGeom>
                  <a:avLst/>
                  <a:gdLst>
                    <a:gd name="connsiteX0" fmla="*/ 546735 w 542925"/>
                    <a:gd name="connsiteY0" fmla="*/ 186690 h 238125"/>
                    <a:gd name="connsiteX1" fmla="*/ 546735 w 542925"/>
                    <a:gd name="connsiteY1" fmla="*/ 93345 h 238125"/>
                    <a:gd name="connsiteX2" fmla="*/ 446723 w 542925"/>
                    <a:gd name="connsiteY2" fmla="*/ 69533 h 238125"/>
                    <a:gd name="connsiteX3" fmla="*/ 355283 w 542925"/>
                    <a:gd name="connsiteY3" fmla="*/ 22860 h 238125"/>
                    <a:gd name="connsiteX4" fmla="*/ 273368 w 542925"/>
                    <a:gd name="connsiteY4" fmla="*/ 0 h 238125"/>
                    <a:gd name="connsiteX5" fmla="*/ 191453 w 542925"/>
                    <a:gd name="connsiteY5" fmla="*/ 22860 h 238125"/>
                    <a:gd name="connsiteX6" fmla="*/ 100013 w 542925"/>
                    <a:gd name="connsiteY6" fmla="*/ 69533 h 238125"/>
                    <a:gd name="connsiteX7" fmla="*/ 0 w 542925"/>
                    <a:gd name="connsiteY7" fmla="*/ 93345 h 238125"/>
                    <a:gd name="connsiteX8" fmla="*/ 0 w 542925"/>
                    <a:gd name="connsiteY8" fmla="*/ 186690 h 238125"/>
                    <a:gd name="connsiteX9" fmla="*/ 3810 w 542925"/>
                    <a:gd name="connsiteY9" fmla="*/ 231458 h 238125"/>
                    <a:gd name="connsiteX10" fmla="*/ 49530 w 542925"/>
                    <a:gd name="connsiteY10" fmla="*/ 241935 h 238125"/>
                    <a:gd name="connsiteX11" fmla="*/ 116205 w 542925"/>
                    <a:gd name="connsiteY11" fmla="*/ 204788 h 238125"/>
                    <a:gd name="connsiteX12" fmla="*/ 185738 w 542925"/>
                    <a:gd name="connsiteY12" fmla="*/ 241935 h 238125"/>
                    <a:gd name="connsiteX13" fmla="*/ 250508 w 542925"/>
                    <a:gd name="connsiteY13" fmla="*/ 208598 h 238125"/>
                    <a:gd name="connsiteX14" fmla="*/ 318135 w 542925"/>
                    <a:gd name="connsiteY14" fmla="*/ 241935 h 238125"/>
                    <a:gd name="connsiteX15" fmla="*/ 384810 w 542925"/>
                    <a:gd name="connsiteY15" fmla="*/ 204788 h 238125"/>
                    <a:gd name="connsiteX16" fmla="*/ 454343 w 542925"/>
                    <a:gd name="connsiteY16" fmla="*/ 241935 h 238125"/>
                    <a:gd name="connsiteX17" fmla="*/ 521018 w 542925"/>
                    <a:gd name="connsiteY17" fmla="*/ 204788 h 238125"/>
                    <a:gd name="connsiteX18" fmla="*/ 542925 w 542925"/>
                    <a:gd name="connsiteY18" fmla="*/ 224790 h 238125"/>
                    <a:gd name="connsiteX19" fmla="*/ 546735 w 542925"/>
                    <a:gd name="connsiteY19" fmla="*/ 18669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925" h="238125">
                      <a:moveTo>
                        <a:pt x="546735" y="186690"/>
                      </a:moveTo>
                      <a:lnTo>
                        <a:pt x="546735" y="93345"/>
                      </a:lnTo>
                      <a:cubicBezTo>
                        <a:pt x="514350" y="87630"/>
                        <a:pt x="481965" y="79058"/>
                        <a:pt x="446723" y="69533"/>
                      </a:cubicBezTo>
                      <a:cubicBezTo>
                        <a:pt x="414338" y="58103"/>
                        <a:pt x="384810" y="40005"/>
                        <a:pt x="355283" y="22860"/>
                      </a:cubicBezTo>
                      <a:cubicBezTo>
                        <a:pt x="332423" y="5715"/>
                        <a:pt x="302895" y="0"/>
                        <a:pt x="273368" y="0"/>
                      </a:cubicBezTo>
                      <a:cubicBezTo>
                        <a:pt x="243840" y="0"/>
                        <a:pt x="217170" y="5715"/>
                        <a:pt x="191453" y="22860"/>
                      </a:cubicBezTo>
                      <a:cubicBezTo>
                        <a:pt x="164783" y="40005"/>
                        <a:pt x="132398" y="58103"/>
                        <a:pt x="100013" y="69533"/>
                      </a:cubicBezTo>
                      <a:cubicBezTo>
                        <a:pt x="67628" y="79058"/>
                        <a:pt x="32385" y="87630"/>
                        <a:pt x="0" y="93345"/>
                      </a:cubicBezTo>
                      <a:lnTo>
                        <a:pt x="0" y="186690"/>
                      </a:lnTo>
                      <a:cubicBezTo>
                        <a:pt x="0" y="201930"/>
                        <a:pt x="953" y="216218"/>
                        <a:pt x="3810" y="231458"/>
                      </a:cubicBezTo>
                      <a:cubicBezTo>
                        <a:pt x="17145" y="236220"/>
                        <a:pt x="36195" y="241935"/>
                        <a:pt x="49530" y="241935"/>
                      </a:cubicBezTo>
                      <a:cubicBezTo>
                        <a:pt x="92393" y="241935"/>
                        <a:pt x="111443" y="213360"/>
                        <a:pt x="116205" y="204788"/>
                      </a:cubicBezTo>
                      <a:cubicBezTo>
                        <a:pt x="120968" y="213360"/>
                        <a:pt x="142875" y="241935"/>
                        <a:pt x="185738" y="241935"/>
                      </a:cubicBezTo>
                      <a:cubicBezTo>
                        <a:pt x="223838" y="241935"/>
                        <a:pt x="242888" y="219075"/>
                        <a:pt x="250508" y="208598"/>
                      </a:cubicBezTo>
                      <a:cubicBezTo>
                        <a:pt x="258128" y="219075"/>
                        <a:pt x="280035" y="241935"/>
                        <a:pt x="318135" y="241935"/>
                      </a:cubicBezTo>
                      <a:cubicBezTo>
                        <a:pt x="360998" y="241935"/>
                        <a:pt x="380048" y="213360"/>
                        <a:pt x="384810" y="204788"/>
                      </a:cubicBezTo>
                      <a:cubicBezTo>
                        <a:pt x="389573" y="213360"/>
                        <a:pt x="411480" y="241935"/>
                        <a:pt x="454343" y="241935"/>
                      </a:cubicBezTo>
                      <a:cubicBezTo>
                        <a:pt x="497205" y="241935"/>
                        <a:pt x="516255" y="213360"/>
                        <a:pt x="521018" y="204788"/>
                      </a:cubicBezTo>
                      <a:cubicBezTo>
                        <a:pt x="522923" y="207645"/>
                        <a:pt x="533400" y="217170"/>
                        <a:pt x="542925" y="224790"/>
                      </a:cubicBezTo>
                      <a:cubicBezTo>
                        <a:pt x="545783" y="211455"/>
                        <a:pt x="546735" y="199073"/>
                        <a:pt x="546735" y="186690"/>
                      </a:cubicBezTo>
                      <a:close/>
                    </a:path>
                  </a:pathLst>
                </a:custGeom>
                <a:solidFill>
                  <a:srgbClr val="0078D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6" name="Group 55">
              <a:extLst>
                <a:ext uri="{FF2B5EF4-FFF2-40B4-BE49-F238E27FC236}">
                  <a16:creationId xmlns:a16="http://schemas.microsoft.com/office/drawing/2014/main" id="{41CA353E-3C34-4569-8A36-5A22409A5452}"/>
                </a:ext>
              </a:extLst>
            </p:cNvPr>
            <p:cNvGrpSpPr/>
            <p:nvPr/>
          </p:nvGrpSpPr>
          <p:grpSpPr>
            <a:xfrm>
              <a:off x="4078060" y="2629193"/>
              <a:ext cx="1622679" cy="298287"/>
              <a:chOff x="1588089" y="6213215"/>
              <a:chExt cx="1622679" cy="298287"/>
            </a:xfrm>
          </p:grpSpPr>
          <p:sp>
            <p:nvSpPr>
              <p:cNvPr id="451" name="Rectangle 450">
                <a:extLst>
                  <a:ext uri="{FF2B5EF4-FFF2-40B4-BE49-F238E27FC236}">
                    <a16:creationId xmlns:a16="http://schemas.microsoft.com/office/drawing/2014/main" id="{D33BB523-27DC-4B5D-A7BA-2B455AF84AEB}"/>
                  </a:ext>
                </a:extLst>
              </p:cNvPr>
              <p:cNvSpPr/>
              <p:nvPr/>
            </p:nvSpPr>
            <p:spPr>
              <a:xfrm>
                <a:off x="1588089" y="6213215"/>
                <a:ext cx="1622679" cy="298287"/>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576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Incident &amp; Event Management (SIEM)</a:t>
                </a:r>
              </a:p>
            </p:txBody>
          </p:sp>
          <p:grpSp>
            <p:nvGrpSpPr>
              <p:cNvPr id="455" name="Group 454">
                <a:extLst>
                  <a:ext uri="{FF2B5EF4-FFF2-40B4-BE49-F238E27FC236}">
                    <a16:creationId xmlns:a16="http://schemas.microsoft.com/office/drawing/2014/main" id="{B0DDF6EB-507E-4B6D-93C7-BE3DE26CB36B}"/>
                  </a:ext>
                </a:extLst>
              </p:cNvPr>
              <p:cNvGrpSpPr/>
              <p:nvPr/>
            </p:nvGrpSpPr>
            <p:grpSpPr>
              <a:xfrm>
                <a:off x="1696007" y="6289639"/>
                <a:ext cx="178885" cy="141617"/>
                <a:chOff x="6924544" y="4032658"/>
                <a:chExt cx="389108" cy="308044"/>
              </a:xfrm>
            </p:grpSpPr>
            <p:sp>
              <p:nvSpPr>
                <p:cNvPr id="456" name="Freeform: Shape 455">
                  <a:extLst>
                    <a:ext uri="{FF2B5EF4-FFF2-40B4-BE49-F238E27FC236}">
                      <a16:creationId xmlns:a16="http://schemas.microsoft.com/office/drawing/2014/main" id="{D589CB0D-00F4-4FF9-8C99-8E3D9F1637CA}"/>
                    </a:ext>
                  </a:extLst>
                </p:cNvPr>
                <p:cNvSpPr/>
                <p:nvPr/>
              </p:nvSpPr>
              <p:spPr>
                <a:xfrm>
                  <a:off x="6924544" y="4032658"/>
                  <a:ext cx="389108" cy="308044"/>
                </a:xfrm>
                <a:custGeom>
                  <a:avLst/>
                  <a:gdLst>
                    <a:gd name="connsiteX0" fmla="*/ 0 w 389107"/>
                    <a:gd name="connsiteY0" fmla="*/ 11187 h 308043"/>
                    <a:gd name="connsiteX1" fmla="*/ 0 w 389107"/>
                    <a:gd name="connsiteY1" fmla="*/ 11187 h 308043"/>
                    <a:gd name="connsiteX2" fmla="*/ 0 w 389107"/>
                    <a:gd name="connsiteY2" fmla="*/ 237194 h 308043"/>
                    <a:gd name="connsiteX3" fmla="*/ 11025 w 389107"/>
                    <a:gd name="connsiteY3" fmla="*/ 249353 h 308043"/>
                    <a:gd name="connsiteX4" fmla="*/ 179476 w 389107"/>
                    <a:gd name="connsiteY4" fmla="*/ 249353 h 308043"/>
                    <a:gd name="connsiteX5" fmla="*/ 179476 w 389107"/>
                    <a:gd name="connsiteY5" fmla="*/ 284697 h 308043"/>
                    <a:gd name="connsiteX6" fmla="*/ 119651 w 389107"/>
                    <a:gd name="connsiteY6" fmla="*/ 284697 h 308043"/>
                    <a:gd name="connsiteX7" fmla="*/ 119651 w 389107"/>
                    <a:gd name="connsiteY7" fmla="*/ 309827 h 308043"/>
                    <a:gd name="connsiteX8" fmla="*/ 269619 w 389107"/>
                    <a:gd name="connsiteY8" fmla="*/ 309827 h 308043"/>
                    <a:gd name="connsiteX9" fmla="*/ 269619 w 389107"/>
                    <a:gd name="connsiteY9" fmla="*/ 284697 h 308043"/>
                    <a:gd name="connsiteX10" fmla="*/ 209794 w 389107"/>
                    <a:gd name="connsiteY10" fmla="*/ 284697 h 308043"/>
                    <a:gd name="connsiteX11" fmla="*/ 209794 w 389107"/>
                    <a:gd name="connsiteY11" fmla="*/ 249353 h 308043"/>
                    <a:gd name="connsiteX12" fmla="*/ 380029 w 389107"/>
                    <a:gd name="connsiteY12" fmla="*/ 249353 h 308043"/>
                    <a:gd name="connsiteX13" fmla="*/ 392026 w 389107"/>
                    <a:gd name="connsiteY13" fmla="*/ 237194 h 308043"/>
                    <a:gd name="connsiteX14" fmla="*/ 392026 w 389107"/>
                    <a:gd name="connsiteY14" fmla="*/ 11187 h 308043"/>
                    <a:gd name="connsiteX15" fmla="*/ 380029 w 389107"/>
                    <a:gd name="connsiteY15" fmla="*/ 0 h 308043"/>
                    <a:gd name="connsiteX16" fmla="*/ 10863 w 389107"/>
                    <a:gd name="connsiteY16" fmla="*/ 0 h 308043"/>
                    <a:gd name="connsiteX17" fmla="*/ 0 w 389107"/>
                    <a:gd name="connsiteY17" fmla="*/ 11187 h 308043"/>
                    <a:gd name="connsiteX18" fmla="*/ 0 w 389107"/>
                    <a:gd name="connsiteY18" fmla="*/ 11187 h 30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9107" h="308043">
                      <a:moveTo>
                        <a:pt x="0" y="11187"/>
                      </a:moveTo>
                      <a:lnTo>
                        <a:pt x="0" y="11187"/>
                      </a:lnTo>
                      <a:lnTo>
                        <a:pt x="0" y="237194"/>
                      </a:lnTo>
                      <a:cubicBezTo>
                        <a:pt x="0" y="243679"/>
                        <a:pt x="4540" y="249353"/>
                        <a:pt x="11025" y="249353"/>
                      </a:cubicBezTo>
                      <a:lnTo>
                        <a:pt x="179476" y="249353"/>
                      </a:lnTo>
                      <a:lnTo>
                        <a:pt x="179476" y="284697"/>
                      </a:lnTo>
                      <a:lnTo>
                        <a:pt x="119651" y="284697"/>
                      </a:lnTo>
                      <a:lnTo>
                        <a:pt x="119651" y="309827"/>
                      </a:lnTo>
                      <a:lnTo>
                        <a:pt x="269619" y="309827"/>
                      </a:lnTo>
                      <a:lnTo>
                        <a:pt x="269619" y="284697"/>
                      </a:lnTo>
                      <a:lnTo>
                        <a:pt x="209794" y="284697"/>
                      </a:lnTo>
                      <a:lnTo>
                        <a:pt x="209794" y="249353"/>
                      </a:lnTo>
                      <a:lnTo>
                        <a:pt x="380029" y="249353"/>
                      </a:lnTo>
                      <a:cubicBezTo>
                        <a:pt x="386514" y="249353"/>
                        <a:pt x="392026" y="243841"/>
                        <a:pt x="392026" y="237194"/>
                      </a:cubicBezTo>
                      <a:lnTo>
                        <a:pt x="392026" y="11187"/>
                      </a:lnTo>
                      <a:cubicBezTo>
                        <a:pt x="392026" y="4702"/>
                        <a:pt x="386514" y="0"/>
                        <a:pt x="380029" y="0"/>
                      </a:cubicBezTo>
                      <a:lnTo>
                        <a:pt x="10863" y="0"/>
                      </a:lnTo>
                      <a:cubicBezTo>
                        <a:pt x="4702" y="0"/>
                        <a:pt x="0" y="4702"/>
                        <a:pt x="0" y="11187"/>
                      </a:cubicBezTo>
                      <a:lnTo>
                        <a:pt x="0" y="11187"/>
                      </a:lnTo>
                      <a:close/>
                    </a:path>
                  </a:pathLst>
                </a:custGeom>
                <a:solidFill>
                  <a:srgbClr val="0078D4"/>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Shape 456">
                  <a:extLst>
                    <a:ext uri="{FF2B5EF4-FFF2-40B4-BE49-F238E27FC236}">
                      <a16:creationId xmlns:a16="http://schemas.microsoft.com/office/drawing/2014/main" id="{030F4770-FCEF-4995-B79A-24553C4AB982}"/>
                    </a:ext>
                  </a:extLst>
                </p:cNvPr>
                <p:cNvSpPr/>
                <p:nvPr/>
              </p:nvSpPr>
              <p:spPr>
                <a:xfrm>
                  <a:off x="7034357" y="4121932"/>
                  <a:ext cx="194554" cy="64851"/>
                </a:xfrm>
                <a:custGeom>
                  <a:avLst/>
                  <a:gdLst>
                    <a:gd name="connsiteX0" fmla="*/ 9241 w 194553"/>
                    <a:gd name="connsiteY0" fmla="*/ 77011 h 64851"/>
                    <a:gd name="connsiteX1" fmla="*/ 0 w 194553"/>
                    <a:gd name="connsiteY1" fmla="*/ 65176 h 64851"/>
                    <a:gd name="connsiteX2" fmla="*/ 71174 w 194553"/>
                    <a:gd name="connsiteY2" fmla="*/ 5512 h 64851"/>
                    <a:gd name="connsiteX3" fmla="*/ 131810 w 194553"/>
                    <a:gd name="connsiteY3" fmla="*/ 59501 h 64851"/>
                    <a:gd name="connsiteX4" fmla="*/ 187907 w 194553"/>
                    <a:gd name="connsiteY4" fmla="*/ 0 h 64851"/>
                    <a:gd name="connsiteX5" fmla="*/ 200067 w 194553"/>
                    <a:gd name="connsiteY5" fmla="*/ 10700 h 64851"/>
                    <a:gd name="connsiteX6" fmla="*/ 131972 w 194553"/>
                    <a:gd name="connsiteY6" fmla="*/ 79443 h 64851"/>
                    <a:gd name="connsiteX7" fmla="*/ 69391 w 194553"/>
                    <a:gd name="connsiteY7" fmla="*/ 24481 h 64851"/>
                    <a:gd name="connsiteX8" fmla="*/ 9241 w 194553"/>
                    <a:gd name="connsiteY8" fmla="*/ 77011 h 64851"/>
                    <a:gd name="connsiteX9" fmla="*/ 9241 w 194553"/>
                    <a:gd name="connsiteY9" fmla="*/ 77011 h 6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553" h="64851">
                      <a:moveTo>
                        <a:pt x="9241" y="77011"/>
                      </a:moveTo>
                      <a:lnTo>
                        <a:pt x="0" y="65176"/>
                      </a:lnTo>
                      <a:lnTo>
                        <a:pt x="71174" y="5512"/>
                      </a:lnTo>
                      <a:lnTo>
                        <a:pt x="131810" y="59501"/>
                      </a:lnTo>
                      <a:lnTo>
                        <a:pt x="187907" y="0"/>
                      </a:lnTo>
                      <a:lnTo>
                        <a:pt x="200067" y="10700"/>
                      </a:lnTo>
                      <a:lnTo>
                        <a:pt x="131972" y="79443"/>
                      </a:lnTo>
                      <a:lnTo>
                        <a:pt x="69391" y="24481"/>
                      </a:lnTo>
                      <a:lnTo>
                        <a:pt x="9241" y="77011"/>
                      </a:lnTo>
                      <a:lnTo>
                        <a:pt x="9241" y="7701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Shape 459">
                  <a:extLst>
                    <a:ext uri="{FF2B5EF4-FFF2-40B4-BE49-F238E27FC236}">
                      <a16:creationId xmlns:a16="http://schemas.microsoft.com/office/drawing/2014/main" id="{0C07AE93-85D3-4D0F-AE74-CE54C64E38B6}"/>
                    </a:ext>
                  </a:extLst>
                </p:cNvPr>
                <p:cNvSpPr/>
                <p:nvPr/>
              </p:nvSpPr>
              <p:spPr>
                <a:xfrm>
                  <a:off x="7207536" y="4105097"/>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1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5"/>
                        <a:pt x="40344" y="30292"/>
                      </a:cubicBezTo>
                      <a:cubicBezTo>
                        <a:pt x="35318" y="40830"/>
                        <a:pt x="22510" y="45208"/>
                        <a:pt x="11971" y="40181"/>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Shape 467">
                  <a:extLst>
                    <a:ext uri="{FF2B5EF4-FFF2-40B4-BE49-F238E27FC236}">
                      <a16:creationId xmlns:a16="http://schemas.microsoft.com/office/drawing/2014/main" id="{3E2975E2-0472-444F-AFF6-8AE707798249}"/>
                    </a:ext>
                  </a:extLst>
                </p:cNvPr>
                <p:cNvSpPr/>
                <p:nvPr/>
              </p:nvSpPr>
              <p:spPr>
                <a:xfrm>
                  <a:off x="7016785" y="4171654"/>
                  <a:ext cx="32426" cy="32426"/>
                </a:xfrm>
                <a:custGeom>
                  <a:avLst/>
                  <a:gdLst>
                    <a:gd name="connsiteX0" fmla="*/ 2007 w 32425"/>
                    <a:gd name="connsiteY0" fmla="*/ 11724 h 32425"/>
                    <a:gd name="connsiteX1" fmla="*/ 31353 w 32425"/>
                    <a:gd name="connsiteY1" fmla="*/ 2321 h 32425"/>
                    <a:gd name="connsiteX2" fmla="*/ 42215 w 32425"/>
                    <a:gd name="connsiteY2" fmla="*/ 31018 h 32425"/>
                    <a:gd name="connsiteX3" fmla="*/ 12870 w 32425"/>
                    <a:gd name="connsiteY3" fmla="*/ 40421 h 32425"/>
                    <a:gd name="connsiteX4" fmla="*/ 2007 w 32425"/>
                    <a:gd name="connsiteY4" fmla="*/ 11724 h 32425"/>
                    <a:gd name="connsiteX5" fmla="*/ 2007 w 32425"/>
                    <a:gd name="connsiteY5" fmla="*/ 11724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07" y="11724"/>
                      </a:moveTo>
                      <a:cubicBezTo>
                        <a:pt x="7033" y="1186"/>
                        <a:pt x="20166" y="-3029"/>
                        <a:pt x="31353" y="2321"/>
                      </a:cubicBezTo>
                      <a:cubicBezTo>
                        <a:pt x="42377" y="7671"/>
                        <a:pt x="47241" y="20641"/>
                        <a:pt x="42215" y="31018"/>
                      </a:cubicBezTo>
                      <a:cubicBezTo>
                        <a:pt x="37189" y="41556"/>
                        <a:pt x="24057" y="45771"/>
                        <a:pt x="12870" y="40421"/>
                      </a:cubicBezTo>
                      <a:cubicBezTo>
                        <a:pt x="1683" y="35071"/>
                        <a:pt x="-3019" y="22263"/>
                        <a:pt x="2007" y="11724"/>
                      </a:cubicBezTo>
                      <a:lnTo>
                        <a:pt x="2007" y="11724"/>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Shape 468">
                  <a:extLst>
                    <a:ext uri="{FF2B5EF4-FFF2-40B4-BE49-F238E27FC236}">
                      <a16:creationId xmlns:a16="http://schemas.microsoft.com/office/drawing/2014/main" id="{08319BB0-4851-40D6-ADD7-26BB0EE39207}"/>
                    </a:ext>
                  </a:extLst>
                </p:cNvPr>
                <p:cNvSpPr/>
                <p:nvPr/>
              </p:nvSpPr>
              <p:spPr>
                <a:xfrm>
                  <a:off x="7082951" y="4116608"/>
                  <a:ext cx="32426" cy="32426"/>
                </a:xfrm>
                <a:custGeom>
                  <a:avLst/>
                  <a:gdLst>
                    <a:gd name="connsiteX0" fmla="*/ 2152 w 32425"/>
                    <a:gd name="connsiteY0" fmla="*/ 11971 h 32425"/>
                    <a:gd name="connsiteX1" fmla="*/ 30524 w 32425"/>
                    <a:gd name="connsiteY1" fmla="*/ 2081 h 32425"/>
                    <a:gd name="connsiteX2" fmla="*/ 40414 w 32425"/>
                    <a:gd name="connsiteY2" fmla="*/ 30292 h 32425"/>
                    <a:gd name="connsiteX3" fmla="*/ 12042 w 32425"/>
                    <a:gd name="connsiteY3" fmla="*/ 40181 h 32425"/>
                    <a:gd name="connsiteX4" fmla="*/ 2152 w 32425"/>
                    <a:gd name="connsiteY4" fmla="*/ 11971 h 32425"/>
                    <a:gd name="connsiteX5" fmla="*/ 2152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152" y="11971"/>
                      </a:moveTo>
                      <a:cubicBezTo>
                        <a:pt x="7178" y="1433"/>
                        <a:pt x="19986" y="-2945"/>
                        <a:pt x="30524" y="2081"/>
                      </a:cubicBezTo>
                      <a:cubicBezTo>
                        <a:pt x="41063" y="7107"/>
                        <a:pt x="45440" y="19915"/>
                        <a:pt x="40414" y="30292"/>
                      </a:cubicBezTo>
                      <a:cubicBezTo>
                        <a:pt x="35388" y="40830"/>
                        <a:pt x="22580" y="45208"/>
                        <a:pt x="12042" y="40181"/>
                      </a:cubicBezTo>
                      <a:cubicBezTo>
                        <a:pt x="1504" y="35156"/>
                        <a:pt x="-3036" y="22510"/>
                        <a:pt x="2152" y="11971"/>
                      </a:cubicBezTo>
                      <a:lnTo>
                        <a:pt x="2152"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Shape 485">
                  <a:extLst>
                    <a:ext uri="{FF2B5EF4-FFF2-40B4-BE49-F238E27FC236}">
                      <a16:creationId xmlns:a16="http://schemas.microsoft.com/office/drawing/2014/main" id="{94AFE93E-C4A2-4465-A214-EC94D330EC49}"/>
                    </a:ext>
                  </a:extLst>
                </p:cNvPr>
                <p:cNvSpPr/>
                <p:nvPr/>
              </p:nvSpPr>
              <p:spPr>
                <a:xfrm>
                  <a:off x="7144468" y="4168651"/>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2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6"/>
                        <a:pt x="40344" y="30292"/>
                      </a:cubicBezTo>
                      <a:cubicBezTo>
                        <a:pt x="35318" y="40830"/>
                        <a:pt x="22510" y="45208"/>
                        <a:pt x="11971" y="40182"/>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3" name="Group 52">
              <a:extLst>
                <a:ext uri="{FF2B5EF4-FFF2-40B4-BE49-F238E27FC236}">
                  <a16:creationId xmlns:a16="http://schemas.microsoft.com/office/drawing/2014/main" id="{BD44AB2C-FBA5-4E4C-BC1F-69BF963CBAD1}"/>
                </a:ext>
              </a:extLst>
            </p:cNvPr>
            <p:cNvGrpSpPr/>
            <p:nvPr/>
          </p:nvGrpSpPr>
          <p:grpSpPr>
            <a:xfrm>
              <a:off x="2908277" y="2297646"/>
              <a:ext cx="2792462" cy="338554"/>
              <a:chOff x="-913264" y="5878807"/>
              <a:chExt cx="2792462" cy="338554"/>
            </a:xfrm>
          </p:grpSpPr>
          <p:sp>
            <p:nvSpPr>
              <p:cNvPr id="492" name="Rectangle 491">
                <a:extLst>
                  <a:ext uri="{FF2B5EF4-FFF2-40B4-BE49-F238E27FC236}">
                    <a16:creationId xmlns:a16="http://schemas.microsoft.com/office/drawing/2014/main" id="{4DCD41E4-1201-4E05-B9C5-42D1A8C6B686}"/>
                  </a:ext>
                </a:extLst>
              </p:cNvPr>
              <p:cNvSpPr/>
              <p:nvPr/>
            </p:nvSpPr>
            <p:spPr>
              <a:xfrm>
                <a:off x="-913264" y="5878807"/>
                <a:ext cx="2792462" cy="338554"/>
              </a:xfrm>
              <a:prstGeom prst="rect">
                <a:avLst/>
              </a:prstGeom>
              <a:solidFill>
                <a:srgbClr val="002050"/>
              </a:solidFill>
              <a:ln w="14224">
                <a:solidFill>
                  <a:srgbClr val="00BCF2"/>
                </a:solidFill>
              </a:ln>
            </p:spPr>
            <p:style>
              <a:lnRef idx="2">
                <a:schemeClr val="accent1">
                  <a:shade val="50000"/>
                </a:schemeClr>
              </a:lnRef>
              <a:fillRef idx="1">
                <a:schemeClr val="accent1"/>
              </a:fillRef>
              <a:effectRef idx="0">
                <a:schemeClr val="accent1"/>
              </a:effectRef>
              <a:fontRef idx="minor">
                <a:schemeClr val="lt1"/>
              </a:fontRef>
            </p:style>
            <p:txBody>
              <a:bodyPr wrap="square" lIns="274320" r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Security Orchestration, Automation, </a:t>
                </a:r>
                <a:br>
                  <a:rPr kumimoji="0" lang="en-US" sz="800" b="0" i="0" u="none" strike="noStrike" kern="1200" cap="none" spc="0" normalizeH="0" baseline="0" noProof="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br>
                <a:r>
                  <a:rPr kumimoji="0" lang="en-US" sz="800" b="0" i="0" u="none" strike="noStrike" kern="1200" cap="none" spc="0" normalizeH="0" baseline="0" noProof="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and Remediation (SOAR)</a:t>
                </a:r>
              </a:p>
            </p:txBody>
          </p:sp>
          <p:sp>
            <p:nvSpPr>
              <p:cNvPr id="496" name="Freeform 1054">
                <a:extLst>
                  <a:ext uri="{FF2B5EF4-FFF2-40B4-BE49-F238E27FC236}">
                    <a16:creationId xmlns:a16="http://schemas.microsoft.com/office/drawing/2014/main" id="{546A2D21-EBF3-4B01-B444-51A87099B94B}"/>
                  </a:ext>
                </a:extLst>
              </p:cNvPr>
              <p:cNvSpPr>
                <a:spLocks noEditPoints="1"/>
              </p:cNvSpPr>
              <p:nvPr/>
            </p:nvSpPr>
            <p:spPr bwMode="auto">
              <a:xfrm>
                <a:off x="-851240" y="5962433"/>
                <a:ext cx="173995" cy="173995"/>
              </a:xfrm>
              <a:custGeom>
                <a:avLst/>
                <a:gdLst>
                  <a:gd name="T0" fmla="*/ 73 w 80"/>
                  <a:gd name="T1" fmla="*/ 46 h 80"/>
                  <a:gd name="T2" fmla="*/ 73 w 80"/>
                  <a:gd name="T3" fmla="*/ 33 h 80"/>
                  <a:gd name="T4" fmla="*/ 80 w 80"/>
                  <a:gd name="T5" fmla="*/ 28 h 80"/>
                  <a:gd name="T6" fmla="*/ 77 w 80"/>
                  <a:gd name="T7" fmla="*/ 20 h 80"/>
                  <a:gd name="T8" fmla="*/ 68 w 80"/>
                  <a:gd name="T9" fmla="*/ 21 h 80"/>
                  <a:gd name="T10" fmla="*/ 59 w 80"/>
                  <a:gd name="T11" fmla="*/ 12 h 80"/>
                  <a:gd name="T12" fmla="*/ 60 w 80"/>
                  <a:gd name="T13" fmla="*/ 3 h 80"/>
                  <a:gd name="T14" fmla="*/ 52 w 80"/>
                  <a:gd name="T15" fmla="*/ 0 h 80"/>
                  <a:gd name="T16" fmla="*/ 47 w 80"/>
                  <a:gd name="T17" fmla="*/ 7 h 80"/>
                  <a:gd name="T18" fmla="*/ 33 w 80"/>
                  <a:gd name="T19" fmla="*/ 7 h 80"/>
                  <a:gd name="T20" fmla="*/ 28 w 80"/>
                  <a:gd name="T21" fmla="*/ 0 h 80"/>
                  <a:gd name="T22" fmla="*/ 20 w 80"/>
                  <a:gd name="T23" fmla="*/ 3 h 80"/>
                  <a:gd name="T24" fmla="*/ 22 w 80"/>
                  <a:gd name="T25" fmla="*/ 12 h 80"/>
                  <a:gd name="T26" fmla="*/ 12 w 80"/>
                  <a:gd name="T27" fmla="*/ 21 h 80"/>
                  <a:gd name="T28" fmla="*/ 3 w 80"/>
                  <a:gd name="T29" fmla="*/ 20 h 80"/>
                  <a:gd name="T30" fmla="*/ 0 w 80"/>
                  <a:gd name="T31" fmla="*/ 28 h 80"/>
                  <a:gd name="T32" fmla="*/ 7 w 80"/>
                  <a:gd name="T33" fmla="*/ 33 h 80"/>
                  <a:gd name="T34" fmla="*/ 7 w 80"/>
                  <a:gd name="T35" fmla="*/ 47 h 80"/>
                  <a:gd name="T36" fmla="*/ 0 w 80"/>
                  <a:gd name="T37" fmla="*/ 52 h 80"/>
                  <a:gd name="T38" fmla="*/ 3 w 80"/>
                  <a:gd name="T39" fmla="*/ 60 h 80"/>
                  <a:gd name="T40" fmla="*/ 12 w 80"/>
                  <a:gd name="T41" fmla="*/ 58 h 80"/>
                  <a:gd name="T42" fmla="*/ 22 w 80"/>
                  <a:gd name="T43" fmla="*/ 68 h 80"/>
                  <a:gd name="T44" fmla="*/ 20 w 80"/>
                  <a:gd name="T45" fmla="*/ 77 h 80"/>
                  <a:gd name="T46" fmla="*/ 28 w 80"/>
                  <a:gd name="T47" fmla="*/ 80 h 80"/>
                  <a:gd name="T48" fmla="*/ 34 w 80"/>
                  <a:gd name="T49" fmla="*/ 73 h 80"/>
                  <a:gd name="T50" fmla="*/ 47 w 80"/>
                  <a:gd name="T51" fmla="*/ 73 h 80"/>
                  <a:gd name="T52" fmla="*/ 52 w 80"/>
                  <a:gd name="T53" fmla="*/ 80 h 80"/>
                  <a:gd name="T54" fmla="*/ 60 w 80"/>
                  <a:gd name="T55" fmla="*/ 77 h 80"/>
                  <a:gd name="T56" fmla="*/ 59 w 80"/>
                  <a:gd name="T57" fmla="*/ 68 h 80"/>
                  <a:gd name="T58" fmla="*/ 68 w 80"/>
                  <a:gd name="T59" fmla="*/ 58 h 80"/>
                  <a:gd name="T60" fmla="*/ 77 w 80"/>
                  <a:gd name="T61" fmla="*/ 60 h 80"/>
                  <a:gd name="T62" fmla="*/ 80 w 80"/>
                  <a:gd name="T63" fmla="*/ 52 h 80"/>
                  <a:gd name="T64" fmla="*/ 73 w 80"/>
                  <a:gd name="T65" fmla="*/ 46 h 80"/>
                  <a:gd name="T66" fmla="*/ 32 w 80"/>
                  <a:gd name="T67" fmla="*/ 59 h 80"/>
                  <a:gd name="T68" fmla="*/ 21 w 80"/>
                  <a:gd name="T69" fmla="*/ 32 h 80"/>
                  <a:gd name="T70" fmla="*/ 48 w 80"/>
                  <a:gd name="T71" fmla="*/ 21 h 80"/>
                  <a:gd name="T72" fmla="*/ 59 w 80"/>
                  <a:gd name="T73" fmla="*/ 48 h 80"/>
                  <a:gd name="T74" fmla="*/ 32 w 80"/>
                  <a:gd name="T75" fmla="*/ 5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73" y="46"/>
                    </a:moveTo>
                    <a:cubicBezTo>
                      <a:pt x="74" y="42"/>
                      <a:pt x="74" y="37"/>
                      <a:pt x="73" y="33"/>
                    </a:cubicBezTo>
                    <a:cubicBezTo>
                      <a:pt x="80" y="28"/>
                      <a:pt x="80" y="28"/>
                      <a:pt x="80" y="28"/>
                    </a:cubicBezTo>
                    <a:cubicBezTo>
                      <a:pt x="77" y="20"/>
                      <a:pt x="77" y="20"/>
                      <a:pt x="77" y="20"/>
                    </a:cubicBezTo>
                    <a:cubicBezTo>
                      <a:pt x="68" y="21"/>
                      <a:pt x="68" y="21"/>
                      <a:pt x="68" y="21"/>
                    </a:cubicBezTo>
                    <a:cubicBezTo>
                      <a:pt x="66" y="18"/>
                      <a:pt x="62" y="14"/>
                      <a:pt x="59" y="12"/>
                    </a:cubicBezTo>
                    <a:cubicBezTo>
                      <a:pt x="60" y="3"/>
                      <a:pt x="60" y="3"/>
                      <a:pt x="60" y="3"/>
                    </a:cubicBezTo>
                    <a:cubicBezTo>
                      <a:pt x="52" y="0"/>
                      <a:pt x="52" y="0"/>
                      <a:pt x="52" y="0"/>
                    </a:cubicBezTo>
                    <a:cubicBezTo>
                      <a:pt x="47" y="7"/>
                      <a:pt x="47" y="7"/>
                      <a:pt x="47" y="7"/>
                    </a:cubicBezTo>
                    <a:cubicBezTo>
                      <a:pt x="42" y="6"/>
                      <a:pt x="38" y="6"/>
                      <a:pt x="33" y="7"/>
                    </a:cubicBezTo>
                    <a:cubicBezTo>
                      <a:pt x="28" y="0"/>
                      <a:pt x="28" y="0"/>
                      <a:pt x="28" y="0"/>
                    </a:cubicBezTo>
                    <a:cubicBezTo>
                      <a:pt x="20" y="3"/>
                      <a:pt x="20" y="3"/>
                      <a:pt x="20" y="3"/>
                    </a:cubicBezTo>
                    <a:cubicBezTo>
                      <a:pt x="22" y="12"/>
                      <a:pt x="22" y="12"/>
                      <a:pt x="22" y="12"/>
                    </a:cubicBezTo>
                    <a:cubicBezTo>
                      <a:pt x="18" y="14"/>
                      <a:pt x="15" y="18"/>
                      <a:pt x="12" y="21"/>
                    </a:cubicBezTo>
                    <a:cubicBezTo>
                      <a:pt x="3" y="20"/>
                      <a:pt x="3" y="20"/>
                      <a:pt x="3" y="20"/>
                    </a:cubicBezTo>
                    <a:cubicBezTo>
                      <a:pt x="0" y="28"/>
                      <a:pt x="0" y="28"/>
                      <a:pt x="0" y="28"/>
                    </a:cubicBezTo>
                    <a:cubicBezTo>
                      <a:pt x="7" y="33"/>
                      <a:pt x="7" y="33"/>
                      <a:pt x="7" y="33"/>
                    </a:cubicBezTo>
                    <a:cubicBezTo>
                      <a:pt x="7" y="38"/>
                      <a:pt x="7" y="42"/>
                      <a:pt x="7" y="47"/>
                    </a:cubicBezTo>
                    <a:cubicBezTo>
                      <a:pt x="0" y="52"/>
                      <a:pt x="0" y="52"/>
                      <a:pt x="0" y="52"/>
                    </a:cubicBezTo>
                    <a:cubicBezTo>
                      <a:pt x="3" y="60"/>
                      <a:pt x="3" y="60"/>
                      <a:pt x="3" y="60"/>
                    </a:cubicBezTo>
                    <a:cubicBezTo>
                      <a:pt x="12" y="58"/>
                      <a:pt x="12" y="58"/>
                      <a:pt x="12" y="58"/>
                    </a:cubicBezTo>
                    <a:cubicBezTo>
                      <a:pt x="15" y="62"/>
                      <a:pt x="18" y="65"/>
                      <a:pt x="22" y="68"/>
                    </a:cubicBezTo>
                    <a:cubicBezTo>
                      <a:pt x="20" y="77"/>
                      <a:pt x="20" y="77"/>
                      <a:pt x="20" y="77"/>
                    </a:cubicBezTo>
                    <a:cubicBezTo>
                      <a:pt x="28" y="80"/>
                      <a:pt x="28" y="80"/>
                      <a:pt x="28" y="80"/>
                    </a:cubicBezTo>
                    <a:cubicBezTo>
                      <a:pt x="34" y="73"/>
                      <a:pt x="34" y="73"/>
                      <a:pt x="34" y="73"/>
                    </a:cubicBezTo>
                    <a:cubicBezTo>
                      <a:pt x="38" y="73"/>
                      <a:pt x="43" y="73"/>
                      <a:pt x="47" y="73"/>
                    </a:cubicBezTo>
                    <a:cubicBezTo>
                      <a:pt x="52" y="80"/>
                      <a:pt x="52" y="80"/>
                      <a:pt x="52" y="80"/>
                    </a:cubicBezTo>
                    <a:cubicBezTo>
                      <a:pt x="60" y="77"/>
                      <a:pt x="60" y="77"/>
                      <a:pt x="60" y="77"/>
                    </a:cubicBezTo>
                    <a:cubicBezTo>
                      <a:pt x="59" y="68"/>
                      <a:pt x="59" y="68"/>
                      <a:pt x="59" y="68"/>
                    </a:cubicBezTo>
                    <a:cubicBezTo>
                      <a:pt x="62" y="65"/>
                      <a:pt x="66" y="62"/>
                      <a:pt x="68" y="58"/>
                    </a:cubicBezTo>
                    <a:cubicBezTo>
                      <a:pt x="77" y="60"/>
                      <a:pt x="77" y="60"/>
                      <a:pt x="77" y="60"/>
                    </a:cubicBezTo>
                    <a:cubicBezTo>
                      <a:pt x="80" y="52"/>
                      <a:pt x="80" y="52"/>
                      <a:pt x="80" y="52"/>
                    </a:cubicBezTo>
                    <a:lnTo>
                      <a:pt x="73" y="46"/>
                    </a:lnTo>
                    <a:close/>
                    <a:moveTo>
                      <a:pt x="32" y="59"/>
                    </a:moveTo>
                    <a:cubicBezTo>
                      <a:pt x="22" y="55"/>
                      <a:pt x="16" y="43"/>
                      <a:pt x="21" y="32"/>
                    </a:cubicBezTo>
                    <a:cubicBezTo>
                      <a:pt x="25" y="21"/>
                      <a:pt x="37" y="16"/>
                      <a:pt x="48" y="21"/>
                    </a:cubicBezTo>
                    <a:cubicBezTo>
                      <a:pt x="59" y="25"/>
                      <a:pt x="64" y="37"/>
                      <a:pt x="59" y="48"/>
                    </a:cubicBezTo>
                    <a:cubicBezTo>
                      <a:pt x="55" y="58"/>
                      <a:pt x="43" y="64"/>
                      <a:pt x="32"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sp>
        <p:nvSpPr>
          <p:cNvPr id="403" name="Arrow: Up-Down 402">
            <a:extLst>
              <a:ext uri="{FF2B5EF4-FFF2-40B4-BE49-F238E27FC236}">
                <a16:creationId xmlns:a16="http://schemas.microsoft.com/office/drawing/2014/main" id="{BA9159C6-6521-491E-8E61-7FEEB7F27FE5}"/>
              </a:ext>
            </a:extLst>
          </p:cNvPr>
          <p:cNvSpPr/>
          <p:nvPr/>
        </p:nvSpPr>
        <p:spPr>
          <a:xfrm rot="5400000">
            <a:off x="2707435" y="2325567"/>
            <a:ext cx="189227" cy="454850"/>
          </a:xfrm>
          <a:prstGeom prst="upDownArrow">
            <a:avLst>
              <a:gd name="adj1" fmla="val 40718"/>
              <a:gd name="adj2" fmla="val 56784"/>
            </a:avLst>
          </a:prstGeom>
          <a:solidFill>
            <a:schemeClr val="tx1">
              <a:lumMod val="50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06" name="Group 505">
            <a:extLst>
              <a:ext uri="{FF2B5EF4-FFF2-40B4-BE49-F238E27FC236}">
                <a16:creationId xmlns:a16="http://schemas.microsoft.com/office/drawing/2014/main" id="{83FB1952-C2FD-4AD0-AAB9-634F225AA151}"/>
              </a:ext>
            </a:extLst>
          </p:cNvPr>
          <p:cNvGrpSpPr/>
          <p:nvPr/>
        </p:nvGrpSpPr>
        <p:grpSpPr>
          <a:xfrm>
            <a:off x="3766817" y="5560875"/>
            <a:ext cx="1494714" cy="822960"/>
            <a:chOff x="3720591" y="5659520"/>
            <a:chExt cx="1494714" cy="822960"/>
          </a:xfrm>
        </p:grpSpPr>
        <p:sp>
          <p:nvSpPr>
            <p:cNvPr id="526" name="Rectangle 525">
              <a:extLst>
                <a:ext uri="{FF2B5EF4-FFF2-40B4-BE49-F238E27FC236}">
                  <a16:creationId xmlns:a16="http://schemas.microsoft.com/office/drawing/2014/main" id="{9FFC666D-6BD6-4FAA-9D0C-15636BFB0093}"/>
                </a:ext>
              </a:extLst>
            </p:cNvPr>
            <p:cNvSpPr/>
            <p:nvPr/>
          </p:nvSpPr>
          <p:spPr>
            <a:xfrm>
              <a:off x="3720592" y="5659520"/>
              <a:ext cx="1493642"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267" name="Picture 266">
              <a:extLst>
                <a:ext uri="{FF2B5EF4-FFF2-40B4-BE49-F238E27FC236}">
                  <a16:creationId xmlns:a16="http://schemas.microsoft.com/office/drawing/2014/main" id="{1BA2CC4A-B41F-4ABB-A1F5-063EB9FFCCF6}"/>
                </a:ext>
              </a:extLst>
            </p:cNvPr>
            <p:cNvPicPr>
              <a:picLocks noChangeAspect="1"/>
            </p:cNvPicPr>
            <p:nvPr/>
          </p:nvPicPr>
          <p:blipFill>
            <a:blip r:embed="rId26">
              <a:extLst>
                <a:ext uri="{28A0092B-C50C-407E-A947-70E740481C1C}">
                  <a14:useLocalDpi xmlns:a14="http://schemas.microsoft.com/office/drawing/2010/main" val="0"/>
                </a:ext>
              </a:extLst>
            </a:blip>
            <a:stretch>
              <a:fillRect/>
            </a:stretch>
          </p:blipFill>
          <p:spPr>
            <a:xfrm>
              <a:off x="3793627" y="5974111"/>
              <a:ext cx="108954" cy="199713"/>
            </a:xfrm>
            <a:prstGeom prst="rect">
              <a:avLst/>
            </a:prstGeom>
          </p:spPr>
        </p:pic>
        <p:pic>
          <p:nvPicPr>
            <p:cNvPr id="268" name="Picture 267">
              <a:extLst>
                <a:ext uri="{FF2B5EF4-FFF2-40B4-BE49-F238E27FC236}">
                  <a16:creationId xmlns:a16="http://schemas.microsoft.com/office/drawing/2014/main" id="{727576B6-C79F-4034-A64D-F412F1053FEA}"/>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4704443" y="6023531"/>
              <a:ext cx="210027" cy="112988"/>
            </a:xfrm>
            <a:prstGeom prst="rect">
              <a:avLst/>
            </a:prstGeom>
          </p:spPr>
        </p:pic>
        <p:pic>
          <p:nvPicPr>
            <p:cNvPr id="269" name="Picture 268">
              <a:extLst>
                <a:ext uri="{FF2B5EF4-FFF2-40B4-BE49-F238E27FC236}">
                  <a16:creationId xmlns:a16="http://schemas.microsoft.com/office/drawing/2014/main" id="{26A7458C-E09A-4BE1-838B-E5DCD533911E}"/>
                </a:ext>
              </a:extLst>
            </p:cNvPr>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a:off x="4261786" y="5999088"/>
              <a:ext cx="161874" cy="161874"/>
            </a:xfrm>
            <a:prstGeom prst="rect">
              <a:avLst/>
            </a:prstGeom>
          </p:spPr>
        </p:pic>
        <p:pic>
          <p:nvPicPr>
            <p:cNvPr id="270" name="Picture 269">
              <a:extLst>
                <a:ext uri="{FF2B5EF4-FFF2-40B4-BE49-F238E27FC236}">
                  <a16:creationId xmlns:a16="http://schemas.microsoft.com/office/drawing/2014/main" id="{3E227AD3-6032-4467-B50A-76D22946114B}"/>
                </a:ext>
              </a:extLst>
            </p:cNvPr>
            <p:cNvPicPr>
              <a:picLocks noChangeAspect="1"/>
            </p:cNvPicPr>
            <p:nvPr/>
          </p:nvPicPr>
          <p:blipFill rotWithShape="1">
            <a:blip r:embed="rId29">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4951758" y="5980169"/>
              <a:ext cx="195569" cy="199713"/>
            </a:xfrm>
            <a:prstGeom prst="rect">
              <a:avLst/>
            </a:prstGeom>
          </p:spPr>
        </p:pic>
        <p:pic>
          <p:nvPicPr>
            <p:cNvPr id="271" name="Picture 270">
              <a:extLst>
                <a:ext uri="{FF2B5EF4-FFF2-40B4-BE49-F238E27FC236}">
                  <a16:creationId xmlns:a16="http://schemas.microsoft.com/office/drawing/2014/main" id="{B22025F8-0A17-4C86-8294-C7BA71FD494B}"/>
                </a:ext>
              </a:extLst>
            </p:cNvPr>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4460946" y="6015585"/>
              <a:ext cx="206211" cy="128881"/>
            </a:xfrm>
            <a:prstGeom prst="rect">
              <a:avLst/>
            </a:prstGeom>
          </p:spPr>
        </p:pic>
        <p:pic>
          <p:nvPicPr>
            <p:cNvPr id="273" name="Picture 272">
              <a:extLst>
                <a:ext uri="{FF2B5EF4-FFF2-40B4-BE49-F238E27FC236}">
                  <a16:creationId xmlns:a16="http://schemas.microsoft.com/office/drawing/2014/main" id="{479AAD84-B894-4B1C-A301-8AFBFB338A7F}"/>
                </a:ext>
              </a:extLst>
            </p:cNvPr>
            <p:cNvPicPr>
              <a:picLocks noChangeAspect="1"/>
            </p:cNvPicPr>
            <p:nvPr/>
          </p:nvPicPr>
          <p:blipFill rotWithShape="1">
            <a:blip r:embed="rId31">
              <a:extLst>
                <a:ext uri="{28A0092B-C50C-407E-A947-70E740481C1C}">
                  <a14:useLocalDpi xmlns:a14="http://schemas.microsoft.com/office/drawing/2010/main" val="0"/>
                </a:ext>
              </a:extLst>
            </a:blip>
            <a:srcRect l="13212" t="27676" r="12301" b="27919"/>
            <a:stretch/>
          </p:blipFill>
          <p:spPr>
            <a:xfrm>
              <a:off x="3939867" y="5989126"/>
              <a:ext cx="284633" cy="169682"/>
            </a:xfrm>
            <a:prstGeom prst="rect">
              <a:avLst/>
            </a:prstGeom>
          </p:spPr>
        </p:pic>
        <p:sp>
          <p:nvSpPr>
            <p:cNvPr id="274" name="Rectangle 273">
              <a:extLst>
                <a:ext uri="{FF2B5EF4-FFF2-40B4-BE49-F238E27FC236}">
                  <a16:creationId xmlns:a16="http://schemas.microsoft.com/office/drawing/2014/main" id="{5840A378-5DF3-45F7-A0F9-7BD32AECBFF2}"/>
                </a:ext>
              </a:extLst>
            </p:cNvPr>
            <p:cNvSpPr/>
            <p:nvPr/>
          </p:nvSpPr>
          <p:spPr>
            <a:xfrm>
              <a:off x="3720591" y="5659520"/>
              <a:ext cx="1494714"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Infrastructure &amp; Apps</a:t>
              </a:r>
            </a:p>
          </p:txBody>
        </p:sp>
        <p:sp>
          <p:nvSpPr>
            <p:cNvPr id="311" name="Freeform 6">
              <a:extLst>
                <a:ext uri="{FF2B5EF4-FFF2-40B4-BE49-F238E27FC236}">
                  <a16:creationId xmlns:a16="http://schemas.microsoft.com/office/drawing/2014/main" id="{F7CD6FAF-C5E0-4B44-9BB6-9A6A7B33CDAC}"/>
                </a:ext>
              </a:extLst>
            </p:cNvPr>
            <p:cNvSpPr>
              <a:spLocks noEditPoints="1"/>
            </p:cNvSpPr>
            <p:nvPr/>
          </p:nvSpPr>
          <p:spPr bwMode="auto">
            <a:xfrm>
              <a:off x="3782736" y="6253759"/>
              <a:ext cx="136442" cy="13499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l"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pic>
          <p:nvPicPr>
            <p:cNvPr id="312" name="Picture 311">
              <a:extLst>
                <a:ext uri="{FF2B5EF4-FFF2-40B4-BE49-F238E27FC236}">
                  <a16:creationId xmlns:a16="http://schemas.microsoft.com/office/drawing/2014/main" id="{57697E3B-3EFF-45AD-939F-6796BA812013}"/>
                </a:ext>
              </a:extLst>
            </p:cNvPr>
            <p:cNvPicPr>
              <a:picLocks noChangeAspect="1"/>
            </p:cNvPicPr>
            <p:nvPr/>
          </p:nvPicPr>
          <p:blipFill>
            <a:blip r:embed="rId32">
              <a:extLst>
                <a:ext uri="{28A0092B-C50C-407E-A947-70E740481C1C}">
                  <a14:useLocalDpi xmlns:a14="http://schemas.microsoft.com/office/drawing/2010/main" val="0"/>
                </a:ext>
              </a:extLst>
            </a:blip>
            <a:stretch>
              <a:fillRect/>
            </a:stretch>
          </p:blipFill>
          <p:spPr>
            <a:xfrm>
              <a:off x="4314275" y="6277523"/>
              <a:ext cx="146302" cy="87466"/>
            </a:xfrm>
            <a:prstGeom prst="rect">
              <a:avLst/>
            </a:prstGeom>
          </p:spPr>
        </p:pic>
        <p:pic>
          <p:nvPicPr>
            <p:cNvPr id="169" name="Picture 168" descr="A picture containing building&#10;&#10;Description automatically generated">
              <a:extLst>
                <a:ext uri="{FF2B5EF4-FFF2-40B4-BE49-F238E27FC236}">
                  <a16:creationId xmlns:a16="http://schemas.microsoft.com/office/drawing/2014/main" id="{986E1BC5-6D71-4D0A-92FC-AE95A906E5C8}"/>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4530387" y="6250782"/>
              <a:ext cx="123432" cy="123432"/>
            </a:xfrm>
            <a:prstGeom prst="rect">
              <a:avLst/>
            </a:prstGeom>
          </p:spPr>
        </p:pic>
        <p:pic>
          <p:nvPicPr>
            <p:cNvPr id="411" name="Picture 410">
              <a:extLst>
                <a:ext uri="{FF2B5EF4-FFF2-40B4-BE49-F238E27FC236}">
                  <a16:creationId xmlns:a16="http://schemas.microsoft.com/office/drawing/2014/main" id="{44C68DF5-464C-4DC3-811E-B7B60F17C1AF}"/>
                </a:ext>
              </a:extLst>
            </p:cNvPr>
            <p:cNvPicPr>
              <a:picLocks noChangeAspect="1"/>
            </p:cNvPicPr>
            <p:nvPr/>
          </p:nvPicPr>
          <p:blipFill>
            <a:blip r:embed="rId3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917757" y="6254352"/>
              <a:ext cx="381951" cy="133808"/>
            </a:xfrm>
            <a:prstGeom prst="rect">
              <a:avLst/>
            </a:prstGeom>
          </p:spPr>
        </p:pic>
        <p:pic>
          <p:nvPicPr>
            <p:cNvPr id="188" name="Picture 187">
              <a:extLst>
                <a:ext uri="{FF2B5EF4-FFF2-40B4-BE49-F238E27FC236}">
                  <a16:creationId xmlns:a16="http://schemas.microsoft.com/office/drawing/2014/main" id="{3CAA3352-C65F-494C-8C9F-F2558B472415}"/>
                </a:ext>
              </a:extLst>
            </p:cNvPr>
            <p:cNvPicPr>
              <a:picLocks noChangeAspect="1"/>
            </p:cNvPicPr>
            <p:nvPr/>
          </p:nvPicPr>
          <p:blipFill>
            <a:blip r:embed="rId3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724387" y="6241451"/>
              <a:ext cx="189200" cy="141080"/>
            </a:xfrm>
            <a:prstGeom prst="rect">
              <a:avLst/>
            </a:prstGeom>
          </p:spPr>
        </p:pic>
        <p:grpSp>
          <p:nvGrpSpPr>
            <p:cNvPr id="374" name="Group 373">
              <a:extLst>
                <a:ext uri="{FF2B5EF4-FFF2-40B4-BE49-F238E27FC236}">
                  <a16:creationId xmlns:a16="http://schemas.microsoft.com/office/drawing/2014/main" id="{74637619-19BE-4AD5-B427-13748521E68E}"/>
                </a:ext>
              </a:extLst>
            </p:cNvPr>
            <p:cNvGrpSpPr/>
            <p:nvPr/>
          </p:nvGrpSpPr>
          <p:grpSpPr>
            <a:xfrm>
              <a:off x="4980407" y="6306630"/>
              <a:ext cx="160816" cy="36598"/>
              <a:chOff x="6297813" y="3181591"/>
              <a:chExt cx="160855" cy="36607"/>
            </a:xfrm>
          </p:grpSpPr>
          <p:sp>
            <p:nvSpPr>
              <p:cNvPr id="375" name="Oval 374">
                <a:extLst>
                  <a:ext uri="{FF2B5EF4-FFF2-40B4-BE49-F238E27FC236}">
                    <a16:creationId xmlns:a16="http://schemas.microsoft.com/office/drawing/2014/main" id="{80E8DCB3-A684-4E3E-ACD8-71076A51DEB1}"/>
                  </a:ext>
                </a:extLst>
              </p:cNvPr>
              <p:cNvSpPr/>
              <p:nvPr/>
            </p:nvSpPr>
            <p:spPr bwMode="auto">
              <a:xfrm>
                <a:off x="6297813" y="3181613"/>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0" name="Oval 389">
                <a:extLst>
                  <a:ext uri="{FF2B5EF4-FFF2-40B4-BE49-F238E27FC236}">
                    <a16:creationId xmlns:a16="http://schemas.microsoft.com/office/drawing/2014/main" id="{F2B2CE3F-A9B0-42EC-97E7-667EBEE8C6BD}"/>
                  </a:ext>
                </a:extLst>
              </p:cNvPr>
              <p:cNvSpPr/>
              <p:nvPr/>
            </p:nvSpPr>
            <p:spPr bwMode="auto">
              <a:xfrm>
                <a:off x="6358604" y="3181609"/>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1" name="Oval 390">
                <a:extLst>
                  <a:ext uri="{FF2B5EF4-FFF2-40B4-BE49-F238E27FC236}">
                    <a16:creationId xmlns:a16="http://schemas.microsoft.com/office/drawing/2014/main" id="{6F0AF1EE-2B3C-47AD-BCC5-5AB808807584}"/>
                  </a:ext>
                </a:extLst>
              </p:cNvPr>
              <p:cNvSpPr/>
              <p:nvPr/>
            </p:nvSpPr>
            <p:spPr bwMode="auto">
              <a:xfrm>
                <a:off x="6422083" y="3181591"/>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55" name="Group 54">
            <a:extLst>
              <a:ext uri="{FF2B5EF4-FFF2-40B4-BE49-F238E27FC236}">
                <a16:creationId xmlns:a16="http://schemas.microsoft.com/office/drawing/2014/main" id="{9C8870CC-7932-4D49-AC1D-54C237918D06}"/>
              </a:ext>
            </a:extLst>
          </p:cNvPr>
          <p:cNvGrpSpPr/>
          <p:nvPr/>
        </p:nvGrpSpPr>
        <p:grpSpPr>
          <a:xfrm>
            <a:off x="5298736" y="5560875"/>
            <a:ext cx="751424" cy="822960"/>
            <a:chOff x="5298736" y="5560875"/>
            <a:chExt cx="751424" cy="822960"/>
          </a:xfrm>
        </p:grpSpPr>
        <p:grpSp>
          <p:nvGrpSpPr>
            <p:cNvPr id="360" name="Group 359">
              <a:extLst>
                <a:ext uri="{FF2B5EF4-FFF2-40B4-BE49-F238E27FC236}">
                  <a16:creationId xmlns:a16="http://schemas.microsoft.com/office/drawing/2014/main" id="{871595C1-EC92-4AB7-850D-1BF1606A5090}"/>
                </a:ext>
              </a:extLst>
            </p:cNvPr>
            <p:cNvGrpSpPr/>
            <p:nvPr/>
          </p:nvGrpSpPr>
          <p:grpSpPr>
            <a:xfrm>
              <a:off x="5298736" y="5560875"/>
              <a:ext cx="751424" cy="822960"/>
              <a:chOff x="4463880" y="5659520"/>
              <a:chExt cx="751424" cy="822960"/>
            </a:xfrm>
          </p:grpSpPr>
          <p:sp>
            <p:nvSpPr>
              <p:cNvPr id="361" name="Rectangle 360">
                <a:extLst>
                  <a:ext uri="{FF2B5EF4-FFF2-40B4-BE49-F238E27FC236}">
                    <a16:creationId xmlns:a16="http://schemas.microsoft.com/office/drawing/2014/main" id="{9A8B4DAD-E9CE-451B-AB08-6D0D638479CA}"/>
                  </a:ext>
                </a:extLst>
              </p:cNvPr>
              <p:cNvSpPr/>
              <p:nvPr/>
            </p:nvSpPr>
            <p:spPr>
              <a:xfrm>
                <a:off x="4463880" y="5659520"/>
                <a:ext cx="750354"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372" name="Rectangle 371">
                <a:extLst>
                  <a:ext uri="{FF2B5EF4-FFF2-40B4-BE49-F238E27FC236}">
                    <a16:creationId xmlns:a16="http://schemas.microsoft.com/office/drawing/2014/main" id="{14B9F121-4346-42AF-A4B8-4AABAB1B608F}"/>
                  </a:ext>
                </a:extLst>
              </p:cNvPr>
              <p:cNvSpPr/>
              <p:nvPr/>
            </p:nvSpPr>
            <p:spPr>
              <a:xfrm>
                <a:off x="4464411" y="5659520"/>
                <a:ext cx="750893"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PaaS</a:t>
                </a:r>
              </a:p>
            </p:txBody>
          </p:sp>
          <p:grpSp>
            <p:nvGrpSpPr>
              <p:cNvPr id="389" name="Group 388">
                <a:extLst>
                  <a:ext uri="{FF2B5EF4-FFF2-40B4-BE49-F238E27FC236}">
                    <a16:creationId xmlns:a16="http://schemas.microsoft.com/office/drawing/2014/main" id="{B95E0473-2C27-416A-9005-CBA6344BAFC0}"/>
                  </a:ext>
                </a:extLst>
              </p:cNvPr>
              <p:cNvGrpSpPr/>
              <p:nvPr/>
            </p:nvGrpSpPr>
            <p:grpSpPr>
              <a:xfrm>
                <a:off x="4980407" y="6306630"/>
                <a:ext cx="160816" cy="36598"/>
                <a:chOff x="6297813" y="3181591"/>
                <a:chExt cx="160855" cy="36607"/>
              </a:xfrm>
            </p:grpSpPr>
            <p:sp>
              <p:nvSpPr>
                <p:cNvPr id="392" name="Oval 391">
                  <a:extLst>
                    <a:ext uri="{FF2B5EF4-FFF2-40B4-BE49-F238E27FC236}">
                      <a16:creationId xmlns:a16="http://schemas.microsoft.com/office/drawing/2014/main" id="{39BAC01E-F356-44C5-8188-0581DE8CF044}"/>
                    </a:ext>
                  </a:extLst>
                </p:cNvPr>
                <p:cNvSpPr/>
                <p:nvPr/>
              </p:nvSpPr>
              <p:spPr bwMode="auto">
                <a:xfrm>
                  <a:off x="6297813" y="3181613"/>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4" name="Oval 393">
                  <a:extLst>
                    <a:ext uri="{FF2B5EF4-FFF2-40B4-BE49-F238E27FC236}">
                      <a16:creationId xmlns:a16="http://schemas.microsoft.com/office/drawing/2014/main" id="{1A5594FF-AA88-47D9-9957-73D29AA243D5}"/>
                    </a:ext>
                  </a:extLst>
                </p:cNvPr>
                <p:cNvSpPr/>
                <p:nvPr/>
              </p:nvSpPr>
              <p:spPr bwMode="auto">
                <a:xfrm>
                  <a:off x="6358604" y="3181609"/>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6" name="Oval 395">
                  <a:extLst>
                    <a:ext uri="{FF2B5EF4-FFF2-40B4-BE49-F238E27FC236}">
                      <a16:creationId xmlns:a16="http://schemas.microsoft.com/office/drawing/2014/main" id="{D8DE55B4-7871-4458-8CAE-2830BD7F438F}"/>
                    </a:ext>
                  </a:extLst>
                </p:cNvPr>
                <p:cNvSpPr/>
                <p:nvPr/>
              </p:nvSpPr>
              <p:spPr bwMode="auto">
                <a:xfrm>
                  <a:off x="6422083" y="3181591"/>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378" name="Group 377">
              <a:extLst>
                <a:ext uri="{FF2B5EF4-FFF2-40B4-BE49-F238E27FC236}">
                  <a16:creationId xmlns:a16="http://schemas.microsoft.com/office/drawing/2014/main" id="{5876E619-AB75-4D38-B73D-646C286ADFFD}"/>
                </a:ext>
              </a:extLst>
            </p:cNvPr>
            <p:cNvGrpSpPr/>
            <p:nvPr/>
          </p:nvGrpSpPr>
          <p:grpSpPr>
            <a:xfrm>
              <a:off x="5811037" y="5886932"/>
              <a:ext cx="117648" cy="116092"/>
              <a:chOff x="8051303" y="5878037"/>
              <a:chExt cx="596865" cy="523037"/>
            </a:xfrm>
          </p:grpSpPr>
          <p:sp>
            <p:nvSpPr>
              <p:cNvPr id="384" name="Freeform: Shape 383">
                <a:extLst>
                  <a:ext uri="{FF2B5EF4-FFF2-40B4-BE49-F238E27FC236}">
                    <a16:creationId xmlns:a16="http://schemas.microsoft.com/office/drawing/2014/main" id="{F8877440-0400-49C5-8A78-8EDC1D255954}"/>
                  </a:ext>
                </a:extLst>
              </p:cNvPr>
              <p:cNvSpPr/>
              <p:nvPr/>
            </p:nvSpPr>
            <p:spPr>
              <a:xfrm>
                <a:off x="8301788" y="5878037"/>
                <a:ext cx="346380" cy="519572"/>
              </a:xfrm>
              <a:custGeom>
                <a:avLst/>
                <a:gdLst>
                  <a:gd name="connsiteX0" fmla="*/ 458354 w 485031"/>
                  <a:gd name="connsiteY0" fmla="*/ 550510 h 727546"/>
                  <a:gd name="connsiteX1" fmla="*/ 36377 w 485031"/>
                  <a:gd name="connsiteY1" fmla="*/ 715421 h 727546"/>
                  <a:gd name="connsiteX2" fmla="*/ 36377 w 485031"/>
                  <a:gd name="connsiteY2" fmla="*/ 36377 h 727546"/>
                  <a:gd name="connsiteX3" fmla="*/ 458354 w 485031"/>
                  <a:gd name="connsiteY3" fmla="*/ 181887 h 727546"/>
                </a:gdLst>
                <a:ahLst/>
                <a:cxnLst>
                  <a:cxn ang="0">
                    <a:pos x="connsiteX0" y="connsiteY0"/>
                  </a:cxn>
                  <a:cxn ang="0">
                    <a:pos x="connsiteX1" y="connsiteY1"/>
                  </a:cxn>
                  <a:cxn ang="0">
                    <a:pos x="connsiteX2" y="connsiteY2"/>
                  </a:cxn>
                  <a:cxn ang="0">
                    <a:pos x="connsiteX3" y="connsiteY3"/>
                  </a:cxn>
                </a:cxnLst>
                <a:rect l="l" t="t" r="r" b="b"/>
                <a:pathLst>
                  <a:path w="485031" h="727546">
                    <a:moveTo>
                      <a:pt x="458354" y="550510"/>
                    </a:moveTo>
                    <a:lnTo>
                      <a:pt x="36377" y="715421"/>
                    </a:lnTo>
                    <a:lnTo>
                      <a:pt x="36377" y="36377"/>
                    </a:lnTo>
                    <a:lnTo>
                      <a:pt x="458354" y="181887"/>
                    </a:lnTo>
                    <a:close/>
                  </a:path>
                </a:pathLst>
              </a:custGeom>
              <a:solidFill>
                <a:srgbClr val="C1C1C1"/>
              </a:solidFill>
              <a:ln w="9525" cap="flat">
                <a:noFill/>
                <a:prstDash val="solid"/>
                <a:miter/>
              </a:ln>
            </p:spPr>
            <p:txBody>
              <a:bodyPr rtlCol="0" anchor="ctr"/>
              <a:lstStyle/>
              <a:p>
                <a:pPr marL="0" marR="0" lvl="0" indent="0" algn="l" defTabSz="914191"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1A1A1A"/>
                  </a:solidFill>
                  <a:effectLst/>
                  <a:uLnTx/>
                  <a:uFillTx/>
                  <a:latin typeface="Segoe UI"/>
                  <a:ea typeface="+mn-ea"/>
                  <a:cs typeface="+mn-cs"/>
                </a:endParaRPr>
              </a:p>
            </p:txBody>
          </p:sp>
          <p:sp>
            <p:nvSpPr>
              <p:cNvPr id="387" name="Freeform: Shape 386">
                <a:extLst>
                  <a:ext uri="{FF2B5EF4-FFF2-40B4-BE49-F238E27FC236}">
                    <a16:creationId xmlns:a16="http://schemas.microsoft.com/office/drawing/2014/main" id="{69A761B0-2FFC-4B92-B913-7F094B249010}"/>
                  </a:ext>
                </a:extLst>
              </p:cNvPr>
              <p:cNvSpPr/>
              <p:nvPr/>
            </p:nvSpPr>
            <p:spPr>
              <a:xfrm flipH="1">
                <a:off x="8051303" y="5881501"/>
                <a:ext cx="261721" cy="519573"/>
              </a:xfrm>
              <a:custGeom>
                <a:avLst/>
                <a:gdLst>
                  <a:gd name="connsiteX0" fmla="*/ 458354 w 485031"/>
                  <a:gd name="connsiteY0" fmla="*/ 550510 h 727546"/>
                  <a:gd name="connsiteX1" fmla="*/ 36377 w 485031"/>
                  <a:gd name="connsiteY1" fmla="*/ 715421 h 727546"/>
                  <a:gd name="connsiteX2" fmla="*/ 36377 w 485031"/>
                  <a:gd name="connsiteY2" fmla="*/ 36377 h 727546"/>
                  <a:gd name="connsiteX3" fmla="*/ 458354 w 485031"/>
                  <a:gd name="connsiteY3" fmla="*/ 181887 h 727546"/>
                </a:gdLst>
                <a:ahLst/>
                <a:cxnLst>
                  <a:cxn ang="0">
                    <a:pos x="connsiteX0" y="connsiteY0"/>
                  </a:cxn>
                  <a:cxn ang="0">
                    <a:pos x="connsiteX1" y="connsiteY1"/>
                  </a:cxn>
                  <a:cxn ang="0">
                    <a:pos x="connsiteX2" y="connsiteY2"/>
                  </a:cxn>
                  <a:cxn ang="0">
                    <a:pos x="connsiteX3" y="connsiteY3"/>
                  </a:cxn>
                </a:cxnLst>
                <a:rect l="l" t="t" r="r" b="b"/>
                <a:pathLst>
                  <a:path w="485031" h="727546">
                    <a:moveTo>
                      <a:pt x="458354" y="550510"/>
                    </a:moveTo>
                    <a:lnTo>
                      <a:pt x="36377" y="715421"/>
                    </a:lnTo>
                    <a:lnTo>
                      <a:pt x="36377" y="36377"/>
                    </a:lnTo>
                    <a:lnTo>
                      <a:pt x="458354" y="181887"/>
                    </a:lnTo>
                    <a:close/>
                  </a:path>
                </a:pathLst>
              </a:custGeom>
              <a:solidFill>
                <a:srgbClr val="737373"/>
              </a:solidFill>
              <a:ln w="9525" cap="flat">
                <a:noFill/>
                <a:prstDash val="solid"/>
                <a:miter/>
              </a:ln>
            </p:spPr>
            <p:txBody>
              <a:bodyPr rtlCol="0" anchor="ctr"/>
              <a:lstStyle/>
              <a:p>
                <a:pPr marL="0" marR="0" lvl="0" indent="0" algn="l" defTabSz="914191"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1A1A1A"/>
                  </a:solidFill>
                  <a:effectLst/>
                  <a:uLnTx/>
                  <a:uFillTx/>
                  <a:latin typeface="Segoe UI"/>
                  <a:ea typeface="+mn-ea"/>
                  <a:cs typeface="+mn-cs"/>
                </a:endParaRPr>
              </a:p>
            </p:txBody>
          </p:sp>
        </p:grpSp>
        <p:grpSp>
          <p:nvGrpSpPr>
            <p:cNvPr id="447" name="Graphic 33">
              <a:extLst>
                <a:ext uri="{FF2B5EF4-FFF2-40B4-BE49-F238E27FC236}">
                  <a16:creationId xmlns:a16="http://schemas.microsoft.com/office/drawing/2014/main" id="{C21C025F-50E4-4943-93BE-537F7959D059}"/>
                </a:ext>
              </a:extLst>
            </p:cNvPr>
            <p:cNvGrpSpPr/>
            <p:nvPr/>
          </p:nvGrpSpPr>
          <p:grpSpPr>
            <a:xfrm>
              <a:off x="5572445" y="5900354"/>
              <a:ext cx="121402" cy="93478"/>
              <a:chOff x="9214624" y="5352522"/>
              <a:chExt cx="755282" cy="599017"/>
            </a:xfrm>
          </p:grpSpPr>
          <p:sp>
            <p:nvSpPr>
              <p:cNvPr id="449" name="Freeform: Shape 448">
                <a:extLst>
                  <a:ext uri="{FF2B5EF4-FFF2-40B4-BE49-F238E27FC236}">
                    <a16:creationId xmlns:a16="http://schemas.microsoft.com/office/drawing/2014/main" id="{6B5A20A1-2EF4-4366-BF95-27332F670C49}"/>
                  </a:ext>
                </a:extLst>
              </p:cNvPr>
              <p:cNvSpPr/>
              <p:nvPr/>
            </p:nvSpPr>
            <p:spPr>
              <a:xfrm>
                <a:off x="9214624" y="5352522"/>
                <a:ext cx="755282" cy="599017"/>
              </a:xfrm>
              <a:custGeom>
                <a:avLst/>
                <a:gdLst>
                  <a:gd name="connsiteX0" fmla="*/ 0 w 755282"/>
                  <a:gd name="connsiteY0" fmla="*/ 20835 h 599017"/>
                  <a:gd name="connsiteX1" fmla="*/ 0 w 755282"/>
                  <a:gd name="connsiteY1" fmla="*/ 20835 h 599017"/>
                  <a:gd name="connsiteX2" fmla="*/ 0 w 755282"/>
                  <a:gd name="connsiteY2" fmla="*/ 458378 h 599017"/>
                  <a:gd name="connsiteX3" fmla="*/ 20835 w 755282"/>
                  <a:gd name="connsiteY3" fmla="*/ 481818 h 599017"/>
                  <a:gd name="connsiteX4" fmla="*/ 348992 w 755282"/>
                  <a:gd name="connsiteY4" fmla="*/ 481818 h 599017"/>
                  <a:gd name="connsiteX5" fmla="*/ 348992 w 755282"/>
                  <a:gd name="connsiteY5" fmla="*/ 549533 h 599017"/>
                  <a:gd name="connsiteX6" fmla="*/ 231793 w 755282"/>
                  <a:gd name="connsiteY6" fmla="*/ 549533 h 599017"/>
                  <a:gd name="connsiteX7" fmla="*/ 231793 w 755282"/>
                  <a:gd name="connsiteY7" fmla="*/ 599017 h 599017"/>
                  <a:gd name="connsiteX8" fmla="*/ 523489 w 755282"/>
                  <a:gd name="connsiteY8" fmla="*/ 599017 h 599017"/>
                  <a:gd name="connsiteX9" fmla="*/ 523489 w 755282"/>
                  <a:gd name="connsiteY9" fmla="*/ 549533 h 599017"/>
                  <a:gd name="connsiteX10" fmla="*/ 406290 w 755282"/>
                  <a:gd name="connsiteY10" fmla="*/ 549533 h 599017"/>
                  <a:gd name="connsiteX11" fmla="*/ 406290 w 755282"/>
                  <a:gd name="connsiteY11" fmla="*/ 481818 h 599017"/>
                  <a:gd name="connsiteX12" fmla="*/ 737051 w 755282"/>
                  <a:gd name="connsiteY12" fmla="*/ 481818 h 599017"/>
                  <a:gd name="connsiteX13" fmla="*/ 760491 w 755282"/>
                  <a:gd name="connsiteY13" fmla="*/ 458378 h 599017"/>
                  <a:gd name="connsiteX14" fmla="*/ 760491 w 755282"/>
                  <a:gd name="connsiteY14" fmla="*/ 20835 h 599017"/>
                  <a:gd name="connsiteX15" fmla="*/ 737051 w 755282"/>
                  <a:gd name="connsiteY15" fmla="*/ 0 h 599017"/>
                  <a:gd name="connsiteX16" fmla="*/ 20835 w 755282"/>
                  <a:gd name="connsiteY16" fmla="*/ 0 h 599017"/>
                  <a:gd name="connsiteX17" fmla="*/ 0 w 755282"/>
                  <a:gd name="connsiteY17" fmla="*/ 20835 h 599017"/>
                  <a:gd name="connsiteX18" fmla="*/ 0 w 755282"/>
                  <a:gd name="connsiteY18" fmla="*/ 20835 h 59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5282" h="599017">
                    <a:moveTo>
                      <a:pt x="0" y="20835"/>
                    </a:moveTo>
                    <a:lnTo>
                      <a:pt x="0" y="20835"/>
                    </a:lnTo>
                    <a:lnTo>
                      <a:pt x="0" y="458378"/>
                    </a:lnTo>
                    <a:cubicBezTo>
                      <a:pt x="0" y="471400"/>
                      <a:pt x="7813" y="481818"/>
                      <a:pt x="20835" y="481818"/>
                    </a:cubicBezTo>
                    <a:lnTo>
                      <a:pt x="348992" y="481818"/>
                    </a:lnTo>
                    <a:lnTo>
                      <a:pt x="348992" y="549533"/>
                    </a:lnTo>
                    <a:lnTo>
                      <a:pt x="231793" y="549533"/>
                    </a:lnTo>
                    <a:lnTo>
                      <a:pt x="231793" y="599017"/>
                    </a:lnTo>
                    <a:lnTo>
                      <a:pt x="523489" y="599017"/>
                    </a:lnTo>
                    <a:lnTo>
                      <a:pt x="523489" y="549533"/>
                    </a:lnTo>
                    <a:lnTo>
                      <a:pt x="406290" y="549533"/>
                    </a:lnTo>
                    <a:lnTo>
                      <a:pt x="406290" y="481818"/>
                    </a:lnTo>
                    <a:lnTo>
                      <a:pt x="737051" y="481818"/>
                    </a:lnTo>
                    <a:cubicBezTo>
                      <a:pt x="750073" y="481818"/>
                      <a:pt x="760491" y="471400"/>
                      <a:pt x="760491" y="458378"/>
                    </a:cubicBezTo>
                    <a:lnTo>
                      <a:pt x="760491" y="20835"/>
                    </a:lnTo>
                    <a:cubicBezTo>
                      <a:pt x="760491" y="7813"/>
                      <a:pt x="750073" y="0"/>
                      <a:pt x="737051" y="0"/>
                    </a:cubicBezTo>
                    <a:lnTo>
                      <a:pt x="20835" y="0"/>
                    </a:lnTo>
                    <a:cubicBezTo>
                      <a:pt x="7813" y="0"/>
                      <a:pt x="0" y="7813"/>
                      <a:pt x="0" y="20835"/>
                    </a:cubicBezTo>
                    <a:lnTo>
                      <a:pt x="0" y="20835"/>
                    </a:lnTo>
                    <a:close/>
                  </a:path>
                </a:pathLst>
              </a:custGeom>
              <a:solidFill>
                <a:schemeClr val="accent1"/>
              </a:solidFill>
              <a:ln w="25947" cap="flat">
                <a:noFill/>
                <a:prstDash val="solid"/>
                <a:miter/>
              </a:ln>
            </p:spPr>
            <p:txBody>
              <a:bodyPr rot="0" spcFirstLastPara="0" vertOverflow="overflow" horzOverflow="overflow" vert="horz" wrap="square" lIns="89629" tIns="44815" rIns="89629" bIns="44815" numCol="1" spcCol="0" rtlCol="0" fromWordArt="0" anchor="ctr" anchorCtr="0" forceAA="0" compatLnSpc="1">
                <a:prstTxWarp prst="textNoShape">
                  <a:avLst/>
                </a:prstTxWarp>
                <a:noAutofit/>
              </a:bodyPr>
              <a:lstStyle/>
              <a:p>
                <a:pPr marL="0" marR="0" lvl="0" indent="0" algn="ctr" defTabSz="914191"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Segoe UI"/>
                  <a:ea typeface="+mn-ea"/>
                  <a:cs typeface="+mn-cs"/>
                </a:endParaRPr>
              </a:p>
            </p:txBody>
          </p:sp>
          <p:grpSp>
            <p:nvGrpSpPr>
              <p:cNvPr id="452" name="Graphic 33">
                <a:extLst>
                  <a:ext uri="{FF2B5EF4-FFF2-40B4-BE49-F238E27FC236}">
                    <a16:creationId xmlns:a16="http://schemas.microsoft.com/office/drawing/2014/main" id="{E55A5F6B-7309-4EFE-9D0D-E83F55DB2C7C}"/>
                  </a:ext>
                </a:extLst>
              </p:cNvPr>
              <p:cNvGrpSpPr/>
              <p:nvPr/>
            </p:nvGrpSpPr>
            <p:grpSpPr>
              <a:xfrm>
                <a:off x="9469857" y="5451490"/>
                <a:ext cx="244816" cy="270860"/>
                <a:chOff x="9469857" y="5451490"/>
                <a:chExt cx="244816" cy="270860"/>
              </a:xfrm>
              <a:solidFill>
                <a:srgbClr val="FFFFFF"/>
              </a:solidFill>
            </p:grpSpPr>
            <p:sp>
              <p:nvSpPr>
                <p:cNvPr id="454" name="Freeform: Shape 453">
                  <a:extLst>
                    <a:ext uri="{FF2B5EF4-FFF2-40B4-BE49-F238E27FC236}">
                      <a16:creationId xmlns:a16="http://schemas.microsoft.com/office/drawing/2014/main" id="{39E634A9-B0AD-4DF5-94D5-16427CCF9AB6}"/>
                    </a:ext>
                  </a:extLst>
                </p:cNvPr>
                <p:cNvSpPr/>
                <p:nvPr/>
              </p:nvSpPr>
              <p:spPr>
                <a:xfrm>
                  <a:off x="9482879" y="5451490"/>
                  <a:ext cx="208354" cy="130221"/>
                </a:xfrm>
                <a:custGeom>
                  <a:avLst/>
                  <a:gdLst>
                    <a:gd name="connsiteX0" fmla="*/ 229189 w 208353"/>
                    <a:gd name="connsiteY0" fmla="*/ 67715 h 130221"/>
                    <a:gd name="connsiteX1" fmla="*/ 114595 w 208353"/>
                    <a:gd name="connsiteY1" fmla="*/ 0 h 130221"/>
                    <a:gd name="connsiteX2" fmla="*/ 0 w 208353"/>
                    <a:gd name="connsiteY2" fmla="*/ 67715 h 130221"/>
                    <a:gd name="connsiteX3" fmla="*/ 0 w 208353"/>
                    <a:gd name="connsiteY3" fmla="*/ 70319 h 130221"/>
                    <a:gd name="connsiteX4" fmla="*/ 114595 w 208353"/>
                    <a:gd name="connsiteY4" fmla="*/ 135430 h 130221"/>
                    <a:gd name="connsiteX5" fmla="*/ 229189 w 208353"/>
                    <a:gd name="connsiteY5" fmla="*/ 70319 h 130221"/>
                    <a:gd name="connsiteX6" fmla="*/ 229189 w 208353"/>
                    <a:gd name="connsiteY6" fmla="*/ 67715 h 13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353" h="130221">
                      <a:moveTo>
                        <a:pt x="229189" y="67715"/>
                      </a:moveTo>
                      <a:lnTo>
                        <a:pt x="114595" y="0"/>
                      </a:lnTo>
                      <a:lnTo>
                        <a:pt x="0" y="67715"/>
                      </a:lnTo>
                      <a:lnTo>
                        <a:pt x="0" y="70319"/>
                      </a:lnTo>
                      <a:lnTo>
                        <a:pt x="114595" y="135430"/>
                      </a:lnTo>
                      <a:lnTo>
                        <a:pt x="229189" y="70319"/>
                      </a:lnTo>
                      <a:lnTo>
                        <a:pt x="229189" y="67715"/>
                      </a:lnTo>
                      <a:close/>
                    </a:path>
                  </a:pathLst>
                </a:custGeom>
                <a:solidFill>
                  <a:srgbClr val="FFFFFF"/>
                </a:solidFill>
                <a:ln w="25947" cap="flat">
                  <a:noFill/>
                  <a:prstDash val="solid"/>
                  <a:miter/>
                </a:ln>
              </p:spPr>
              <p:txBody>
                <a:bodyPr rot="0" spcFirstLastPara="0" vertOverflow="overflow" horzOverflow="overflow" vert="horz" wrap="square" lIns="89629" tIns="44815" rIns="89629" bIns="44815" numCol="1" spcCol="0" rtlCol="0" fromWordArt="0" anchor="ctr" anchorCtr="0" forceAA="0" compatLnSpc="1">
                  <a:prstTxWarp prst="textNoShape">
                    <a:avLst/>
                  </a:prstTxWarp>
                  <a:noAutofit/>
                </a:bodyPr>
                <a:lstStyle/>
                <a:p>
                  <a:pPr marL="0" marR="0" lvl="0" indent="0" algn="ctr" defTabSz="914191"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Segoe UI"/>
                    <a:ea typeface="+mn-ea"/>
                    <a:cs typeface="+mn-cs"/>
                  </a:endParaRPr>
                </a:p>
              </p:txBody>
            </p:sp>
            <p:sp>
              <p:nvSpPr>
                <p:cNvPr id="461" name="Freeform: Shape 460">
                  <a:extLst>
                    <a:ext uri="{FF2B5EF4-FFF2-40B4-BE49-F238E27FC236}">
                      <a16:creationId xmlns:a16="http://schemas.microsoft.com/office/drawing/2014/main" id="{8DEBD10A-8DA4-4481-B076-DC3A959D6302}"/>
                    </a:ext>
                  </a:extLst>
                </p:cNvPr>
                <p:cNvSpPr/>
                <p:nvPr/>
              </p:nvSpPr>
              <p:spPr>
                <a:xfrm>
                  <a:off x="9610496" y="5540040"/>
                  <a:ext cx="104177" cy="182310"/>
                </a:xfrm>
                <a:custGeom>
                  <a:avLst/>
                  <a:gdLst>
                    <a:gd name="connsiteX0" fmla="*/ 0 w 104176"/>
                    <a:gd name="connsiteY0" fmla="*/ 67715 h 182309"/>
                    <a:gd name="connsiteX1" fmla="*/ 0 w 104176"/>
                    <a:gd name="connsiteY1" fmla="*/ 197936 h 182309"/>
                    <a:gd name="connsiteX2" fmla="*/ 114595 w 104176"/>
                    <a:gd name="connsiteY2" fmla="*/ 132826 h 182309"/>
                    <a:gd name="connsiteX3" fmla="*/ 114595 w 104176"/>
                    <a:gd name="connsiteY3" fmla="*/ 0 h 182309"/>
                    <a:gd name="connsiteX4" fmla="*/ 0 w 104176"/>
                    <a:gd name="connsiteY4" fmla="*/ 67715 h 182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76" h="182309">
                      <a:moveTo>
                        <a:pt x="0" y="67715"/>
                      </a:moveTo>
                      <a:lnTo>
                        <a:pt x="0" y="197936"/>
                      </a:lnTo>
                      <a:lnTo>
                        <a:pt x="114595" y="132826"/>
                      </a:lnTo>
                      <a:lnTo>
                        <a:pt x="114595" y="0"/>
                      </a:lnTo>
                      <a:lnTo>
                        <a:pt x="0" y="67715"/>
                      </a:lnTo>
                      <a:close/>
                    </a:path>
                  </a:pathLst>
                </a:custGeom>
                <a:solidFill>
                  <a:srgbClr val="FFFFFF"/>
                </a:solidFill>
                <a:ln w="25947" cap="flat">
                  <a:noFill/>
                  <a:prstDash val="solid"/>
                  <a:miter/>
                </a:ln>
              </p:spPr>
              <p:txBody>
                <a:bodyPr rot="0" spcFirstLastPara="0" vertOverflow="overflow" horzOverflow="overflow" vert="horz" wrap="square" lIns="89629" tIns="44815" rIns="89629" bIns="44815" numCol="1" spcCol="0" rtlCol="0" fromWordArt="0" anchor="ctr" anchorCtr="0" forceAA="0" compatLnSpc="1">
                  <a:prstTxWarp prst="textNoShape">
                    <a:avLst/>
                  </a:prstTxWarp>
                  <a:noAutofit/>
                </a:bodyPr>
                <a:lstStyle/>
                <a:p>
                  <a:pPr marL="0" marR="0" lvl="0" indent="0" algn="ctr" defTabSz="914191"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Segoe UI"/>
                    <a:ea typeface="+mn-ea"/>
                    <a:cs typeface="+mn-cs"/>
                  </a:endParaRPr>
                </a:p>
              </p:txBody>
            </p:sp>
            <p:sp>
              <p:nvSpPr>
                <p:cNvPr id="462" name="Freeform: Shape 461">
                  <a:extLst>
                    <a:ext uri="{FF2B5EF4-FFF2-40B4-BE49-F238E27FC236}">
                      <a16:creationId xmlns:a16="http://schemas.microsoft.com/office/drawing/2014/main" id="{01668E7B-1476-43F3-8623-7881009AD54D}"/>
                    </a:ext>
                  </a:extLst>
                </p:cNvPr>
                <p:cNvSpPr/>
                <p:nvPr/>
              </p:nvSpPr>
              <p:spPr>
                <a:xfrm>
                  <a:off x="9469857" y="5540040"/>
                  <a:ext cx="104177" cy="182310"/>
                </a:xfrm>
                <a:custGeom>
                  <a:avLst/>
                  <a:gdLst>
                    <a:gd name="connsiteX0" fmla="*/ 117199 w 104176"/>
                    <a:gd name="connsiteY0" fmla="*/ 67715 h 182309"/>
                    <a:gd name="connsiteX1" fmla="*/ 0 w 104176"/>
                    <a:gd name="connsiteY1" fmla="*/ 0 h 182309"/>
                    <a:gd name="connsiteX2" fmla="*/ 0 w 104176"/>
                    <a:gd name="connsiteY2" fmla="*/ 132826 h 182309"/>
                    <a:gd name="connsiteX3" fmla="*/ 114595 w 104176"/>
                    <a:gd name="connsiteY3" fmla="*/ 197936 h 182309"/>
                    <a:gd name="connsiteX4" fmla="*/ 117199 w 104176"/>
                    <a:gd name="connsiteY4" fmla="*/ 67715 h 182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76" h="182309">
                      <a:moveTo>
                        <a:pt x="117199" y="67715"/>
                      </a:moveTo>
                      <a:lnTo>
                        <a:pt x="0" y="0"/>
                      </a:lnTo>
                      <a:lnTo>
                        <a:pt x="0" y="132826"/>
                      </a:lnTo>
                      <a:lnTo>
                        <a:pt x="114595" y="197936"/>
                      </a:lnTo>
                      <a:lnTo>
                        <a:pt x="117199" y="67715"/>
                      </a:lnTo>
                      <a:close/>
                    </a:path>
                  </a:pathLst>
                </a:custGeom>
                <a:solidFill>
                  <a:srgbClr val="FFFFFF"/>
                </a:solidFill>
                <a:ln w="25947" cap="flat">
                  <a:noFill/>
                  <a:prstDash val="solid"/>
                  <a:miter/>
                </a:ln>
              </p:spPr>
              <p:txBody>
                <a:bodyPr rot="0" spcFirstLastPara="0" vertOverflow="overflow" horzOverflow="overflow" vert="horz" wrap="square" lIns="89629" tIns="44815" rIns="89629" bIns="44815" numCol="1" spcCol="0" rtlCol="0" fromWordArt="0" anchor="ctr" anchorCtr="0" forceAA="0" compatLnSpc="1">
                  <a:prstTxWarp prst="textNoShape">
                    <a:avLst/>
                  </a:prstTxWarp>
                  <a:noAutofit/>
                </a:bodyPr>
                <a:lstStyle/>
                <a:p>
                  <a:pPr marL="0" marR="0" lvl="0" indent="0" algn="ctr" defTabSz="914191"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Segoe UI"/>
                    <a:ea typeface="+mn-ea"/>
                    <a:cs typeface="+mn-cs"/>
                  </a:endParaRPr>
                </a:p>
              </p:txBody>
            </p:sp>
          </p:grpSp>
        </p:grpSp>
        <p:pic>
          <p:nvPicPr>
            <p:cNvPr id="466" name="Picture 465">
              <a:extLst>
                <a:ext uri="{FF2B5EF4-FFF2-40B4-BE49-F238E27FC236}">
                  <a16:creationId xmlns:a16="http://schemas.microsoft.com/office/drawing/2014/main" id="{7120EF1E-05A6-4F0F-B700-3300913FAC80}"/>
                </a:ext>
              </a:extLst>
            </p:cNvPr>
            <p:cNvPicPr>
              <a:picLocks noChangeAspect="1"/>
            </p:cNvPicPr>
            <p:nvPr/>
          </p:nvPicPr>
          <p:blipFill>
            <a:blip r:embed="rId36" cstate="screen">
              <a:extLst>
                <a:ext uri="{28A0092B-C50C-407E-A947-70E740481C1C}">
                  <a14:useLocalDpi xmlns:a14="http://schemas.microsoft.com/office/drawing/2010/main"/>
                </a:ext>
              </a:extLst>
            </a:blip>
            <a:stretch>
              <a:fillRect/>
            </a:stretch>
          </p:blipFill>
          <p:spPr>
            <a:xfrm>
              <a:off x="5363354" y="5894373"/>
              <a:ext cx="99552" cy="96652"/>
            </a:xfrm>
            <a:prstGeom prst="rect">
              <a:avLst/>
            </a:prstGeom>
          </p:spPr>
        </p:pic>
        <p:grpSp>
          <p:nvGrpSpPr>
            <p:cNvPr id="471" name="Group 470">
              <a:extLst>
                <a:ext uri="{FF2B5EF4-FFF2-40B4-BE49-F238E27FC236}">
                  <a16:creationId xmlns:a16="http://schemas.microsoft.com/office/drawing/2014/main" id="{2EC5B484-5F72-4D2A-8B28-190CC2A1B042}"/>
                </a:ext>
              </a:extLst>
            </p:cNvPr>
            <p:cNvGrpSpPr/>
            <p:nvPr/>
          </p:nvGrpSpPr>
          <p:grpSpPr>
            <a:xfrm>
              <a:off x="5349903" y="6155109"/>
              <a:ext cx="121788" cy="119264"/>
              <a:chOff x="10854228" y="3989686"/>
              <a:chExt cx="379602" cy="382863"/>
            </a:xfrm>
          </p:grpSpPr>
          <p:sp>
            <p:nvSpPr>
              <p:cNvPr id="472" name="Rectangle 471">
                <a:extLst>
                  <a:ext uri="{FF2B5EF4-FFF2-40B4-BE49-F238E27FC236}">
                    <a16:creationId xmlns:a16="http://schemas.microsoft.com/office/drawing/2014/main" id="{55024B5B-294E-4B82-A9D3-141DF1A8D0A5}"/>
                  </a:ext>
                </a:extLst>
              </p:cNvPr>
              <p:cNvSpPr/>
              <p:nvPr/>
            </p:nvSpPr>
            <p:spPr bwMode="auto">
              <a:xfrm rot="19125560" flipH="1">
                <a:off x="10978090" y="4049972"/>
                <a:ext cx="18288" cy="133937"/>
              </a:xfrm>
              <a:prstGeom prst="rect">
                <a:avLst/>
              </a:prstGeom>
              <a:solidFill>
                <a:srgbClr val="C1C1C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egoe UI"/>
                  <a:ea typeface="+mn-ea"/>
                  <a:cs typeface="+mn-cs"/>
                </a:endParaRPr>
              </a:p>
            </p:txBody>
          </p:sp>
          <p:sp>
            <p:nvSpPr>
              <p:cNvPr id="473" name="Rectangle 472">
                <a:extLst>
                  <a:ext uri="{FF2B5EF4-FFF2-40B4-BE49-F238E27FC236}">
                    <a16:creationId xmlns:a16="http://schemas.microsoft.com/office/drawing/2014/main" id="{1C1CD13A-75DE-4C82-9773-545553524149}"/>
                  </a:ext>
                </a:extLst>
              </p:cNvPr>
              <p:cNvSpPr/>
              <p:nvPr/>
            </p:nvSpPr>
            <p:spPr bwMode="auto">
              <a:xfrm rot="2161206" flipH="1">
                <a:off x="11091916" y="4024737"/>
                <a:ext cx="18288" cy="133937"/>
              </a:xfrm>
              <a:prstGeom prst="rect">
                <a:avLst/>
              </a:prstGeom>
              <a:solidFill>
                <a:srgbClr val="C1C1C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egoe UI"/>
                  <a:ea typeface="+mn-ea"/>
                  <a:cs typeface="+mn-cs"/>
                </a:endParaRPr>
              </a:p>
            </p:txBody>
          </p:sp>
          <p:sp>
            <p:nvSpPr>
              <p:cNvPr id="487" name="Rectangle 486">
                <a:extLst>
                  <a:ext uri="{FF2B5EF4-FFF2-40B4-BE49-F238E27FC236}">
                    <a16:creationId xmlns:a16="http://schemas.microsoft.com/office/drawing/2014/main" id="{B502CF9D-67CD-4D4B-86AD-35DDBDC11A96}"/>
                  </a:ext>
                </a:extLst>
              </p:cNvPr>
              <p:cNvSpPr/>
              <p:nvPr/>
            </p:nvSpPr>
            <p:spPr bwMode="auto">
              <a:xfrm rot="3931757" flipH="1">
                <a:off x="10953277" y="4159000"/>
                <a:ext cx="18287" cy="133939"/>
              </a:xfrm>
              <a:prstGeom prst="rect">
                <a:avLst/>
              </a:prstGeom>
              <a:solidFill>
                <a:srgbClr val="C1C1C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egoe UI"/>
                  <a:ea typeface="+mn-ea"/>
                  <a:cs typeface="+mn-cs"/>
                </a:endParaRPr>
              </a:p>
            </p:txBody>
          </p:sp>
          <p:sp>
            <p:nvSpPr>
              <p:cNvPr id="489" name="Rectangle 488">
                <a:extLst>
                  <a:ext uri="{FF2B5EF4-FFF2-40B4-BE49-F238E27FC236}">
                    <a16:creationId xmlns:a16="http://schemas.microsoft.com/office/drawing/2014/main" id="{C761AA9F-D31A-4C7A-8B86-0F066E9A880E}"/>
                  </a:ext>
                </a:extLst>
              </p:cNvPr>
              <p:cNvSpPr/>
              <p:nvPr/>
            </p:nvSpPr>
            <p:spPr bwMode="auto">
              <a:xfrm rot="16538738" flipH="1">
                <a:off x="11108130" y="4124703"/>
                <a:ext cx="18287" cy="133939"/>
              </a:xfrm>
              <a:prstGeom prst="rect">
                <a:avLst/>
              </a:prstGeom>
              <a:solidFill>
                <a:srgbClr val="C1C1C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egoe UI"/>
                  <a:ea typeface="+mn-ea"/>
                  <a:cs typeface="+mn-cs"/>
                </a:endParaRPr>
              </a:p>
            </p:txBody>
          </p:sp>
          <p:sp>
            <p:nvSpPr>
              <p:cNvPr id="491" name="Rectangle 490">
                <a:extLst>
                  <a:ext uri="{FF2B5EF4-FFF2-40B4-BE49-F238E27FC236}">
                    <a16:creationId xmlns:a16="http://schemas.microsoft.com/office/drawing/2014/main" id="{2D40E5D3-4C7A-4FC5-971E-1E81CF97F6A9}"/>
                  </a:ext>
                </a:extLst>
              </p:cNvPr>
              <p:cNvSpPr/>
              <p:nvPr/>
            </p:nvSpPr>
            <p:spPr bwMode="auto">
              <a:xfrm rot="20658908" flipH="1">
                <a:off x="11059269" y="4195199"/>
                <a:ext cx="18288" cy="133937"/>
              </a:xfrm>
              <a:prstGeom prst="rect">
                <a:avLst/>
              </a:prstGeom>
              <a:solidFill>
                <a:srgbClr val="C1C1C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egoe UI"/>
                  <a:ea typeface="+mn-ea"/>
                  <a:cs typeface="+mn-cs"/>
                </a:endParaRPr>
              </a:p>
            </p:txBody>
          </p:sp>
          <p:grpSp>
            <p:nvGrpSpPr>
              <p:cNvPr id="494" name="Group 493">
                <a:extLst>
                  <a:ext uri="{FF2B5EF4-FFF2-40B4-BE49-F238E27FC236}">
                    <a16:creationId xmlns:a16="http://schemas.microsoft.com/office/drawing/2014/main" id="{AB005983-88EC-4B8F-BBDA-10F6B99E0D9D}"/>
                  </a:ext>
                </a:extLst>
              </p:cNvPr>
              <p:cNvGrpSpPr/>
              <p:nvPr/>
            </p:nvGrpSpPr>
            <p:grpSpPr>
              <a:xfrm>
                <a:off x="10854228" y="3989686"/>
                <a:ext cx="379602" cy="382863"/>
                <a:chOff x="10854228" y="3989686"/>
                <a:chExt cx="379602" cy="382863"/>
              </a:xfrm>
            </p:grpSpPr>
            <p:sp>
              <p:nvSpPr>
                <p:cNvPr id="495" name="Oval 494">
                  <a:extLst>
                    <a:ext uri="{FF2B5EF4-FFF2-40B4-BE49-F238E27FC236}">
                      <a16:creationId xmlns:a16="http://schemas.microsoft.com/office/drawing/2014/main" id="{D6514D0E-26B2-4C8B-A300-C36597A8EEEF}"/>
                    </a:ext>
                  </a:extLst>
                </p:cNvPr>
                <p:cNvSpPr/>
                <p:nvPr/>
              </p:nvSpPr>
              <p:spPr bwMode="auto">
                <a:xfrm>
                  <a:off x="10974270" y="4114134"/>
                  <a:ext cx="139622" cy="13962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egoe UI"/>
                    <a:ea typeface="+mn-ea"/>
                    <a:cs typeface="+mn-cs"/>
                  </a:endParaRPr>
                </a:p>
              </p:txBody>
            </p:sp>
            <p:sp>
              <p:nvSpPr>
                <p:cNvPr id="502" name="Oval 501">
                  <a:extLst>
                    <a:ext uri="{FF2B5EF4-FFF2-40B4-BE49-F238E27FC236}">
                      <a16:creationId xmlns:a16="http://schemas.microsoft.com/office/drawing/2014/main" id="{8E54F281-3E8C-4ACB-9D41-1CE0401DD769}"/>
                    </a:ext>
                  </a:extLst>
                </p:cNvPr>
                <p:cNvSpPr/>
                <p:nvPr/>
              </p:nvSpPr>
              <p:spPr bwMode="auto">
                <a:xfrm>
                  <a:off x="11101607" y="3989686"/>
                  <a:ext cx="85242" cy="85244"/>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egoe UI"/>
                    <a:ea typeface="+mn-ea"/>
                    <a:cs typeface="+mn-cs"/>
                  </a:endParaRPr>
                </a:p>
              </p:txBody>
            </p:sp>
            <p:sp>
              <p:nvSpPr>
                <p:cNvPr id="512" name="Oval 511">
                  <a:extLst>
                    <a:ext uri="{FF2B5EF4-FFF2-40B4-BE49-F238E27FC236}">
                      <a16:creationId xmlns:a16="http://schemas.microsoft.com/office/drawing/2014/main" id="{DF701DE9-AC77-450E-A925-1B9E0FAE3DEE}"/>
                    </a:ext>
                  </a:extLst>
                </p:cNvPr>
                <p:cNvSpPr/>
                <p:nvPr/>
              </p:nvSpPr>
              <p:spPr bwMode="auto">
                <a:xfrm>
                  <a:off x="10902749" y="4016582"/>
                  <a:ext cx="85244" cy="85244"/>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egoe UI"/>
                    <a:ea typeface="+mn-ea"/>
                    <a:cs typeface="+mn-cs"/>
                  </a:endParaRPr>
                </a:p>
              </p:txBody>
            </p:sp>
            <p:sp>
              <p:nvSpPr>
                <p:cNvPr id="514" name="Oval 513">
                  <a:extLst>
                    <a:ext uri="{FF2B5EF4-FFF2-40B4-BE49-F238E27FC236}">
                      <a16:creationId xmlns:a16="http://schemas.microsoft.com/office/drawing/2014/main" id="{E282FAF6-030D-49AD-8750-139D1264DB04}"/>
                    </a:ext>
                  </a:extLst>
                </p:cNvPr>
                <p:cNvSpPr/>
                <p:nvPr/>
              </p:nvSpPr>
              <p:spPr bwMode="auto">
                <a:xfrm>
                  <a:off x="10854228" y="4211133"/>
                  <a:ext cx="85244" cy="85244"/>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egoe UI"/>
                    <a:ea typeface="+mn-ea"/>
                    <a:cs typeface="+mn-cs"/>
                  </a:endParaRPr>
                </a:p>
              </p:txBody>
            </p:sp>
            <p:sp>
              <p:nvSpPr>
                <p:cNvPr id="516" name="Oval 515">
                  <a:extLst>
                    <a:ext uri="{FF2B5EF4-FFF2-40B4-BE49-F238E27FC236}">
                      <a16:creationId xmlns:a16="http://schemas.microsoft.com/office/drawing/2014/main" id="{80521537-93E6-4569-BC66-B9CBA54A0609}"/>
                    </a:ext>
                  </a:extLst>
                </p:cNvPr>
                <p:cNvSpPr/>
                <p:nvPr/>
              </p:nvSpPr>
              <p:spPr bwMode="auto">
                <a:xfrm>
                  <a:off x="11148586" y="4161163"/>
                  <a:ext cx="85244" cy="85244"/>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egoe UI"/>
                    <a:ea typeface="+mn-ea"/>
                    <a:cs typeface="+mn-cs"/>
                  </a:endParaRPr>
                </a:p>
              </p:txBody>
            </p:sp>
            <p:sp>
              <p:nvSpPr>
                <p:cNvPr id="517" name="Oval 516">
                  <a:extLst>
                    <a:ext uri="{FF2B5EF4-FFF2-40B4-BE49-F238E27FC236}">
                      <a16:creationId xmlns:a16="http://schemas.microsoft.com/office/drawing/2014/main" id="{2F470558-877F-4C92-B237-CD3440253DCA}"/>
                    </a:ext>
                  </a:extLst>
                </p:cNvPr>
                <p:cNvSpPr/>
                <p:nvPr/>
              </p:nvSpPr>
              <p:spPr bwMode="auto">
                <a:xfrm>
                  <a:off x="11051501" y="4287305"/>
                  <a:ext cx="85242" cy="85244"/>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egoe UI"/>
                    <a:ea typeface="+mn-ea"/>
                    <a:cs typeface="+mn-cs"/>
                  </a:endParaRPr>
                </a:p>
              </p:txBody>
            </p:sp>
          </p:grpSp>
        </p:grpSp>
        <p:pic>
          <p:nvPicPr>
            <p:cNvPr id="566" name="Graphic 565">
              <a:extLst>
                <a:ext uri="{FF2B5EF4-FFF2-40B4-BE49-F238E27FC236}">
                  <a16:creationId xmlns:a16="http://schemas.microsoft.com/office/drawing/2014/main" id="{91CC342B-1919-49A2-9341-9E8179F7807A}"/>
                </a:ext>
              </a:extLst>
            </p:cNvPr>
            <p:cNvPicPr>
              <a:picLocks noChangeAspect="1"/>
            </p:cNvPicPr>
            <p:nvPr/>
          </p:nvPicPr>
          <p:blipFill>
            <a:blip r:embed="rId37">
              <a:extLst>
                <a:ext uri="{28A0092B-C50C-407E-A947-70E740481C1C}">
                  <a14:useLocalDpi xmlns:a14="http://schemas.microsoft.com/office/drawing/2010/main"/>
                </a:ext>
                <a:ext uri="{96DAC541-7B7A-43D3-8B79-37D633B846F1}">
                  <asvg:svgBlip xmlns:asvg="http://schemas.microsoft.com/office/drawing/2016/SVG/main" r:embed="rId38"/>
                </a:ext>
              </a:extLst>
            </a:blip>
            <a:stretch>
              <a:fillRect/>
            </a:stretch>
          </p:blipFill>
          <p:spPr>
            <a:xfrm>
              <a:off x="5556479" y="6138187"/>
              <a:ext cx="150182" cy="150180"/>
            </a:xfrm>
            <a:prstGeom prst="rect">
              <a:avLst/>
            </a:prstGeom>
          </p:spPr>
        </p:pic>
      </p:grpSp>
      <p:cxnSp>
        <p:nvCxnSpPr>
          <p:cNvPr id="429" name="Connector: Elbow 428">
            <a:extLst>
              <a:ext uri="{FF2B5EF4-FFF2-40B4-BE49-F238E27FC236}">
                <a16:creationId xmlns:a16="http://schemas.microsoft.com/office/drawing/2014/main" id="{3A72B98B-CEC2-44B6-8534-31365D37A14B}"/>
              </a:ext>
            </a:extLst>
          </p:cNvPr>
          <p:cNvCxnSpPr>
            <a:cxnSpLocks/>
            <a:stCxn id="247" idx="0"/>
            <a:endCxn id="320" idx="2"/>
          </p:cNvCxnSpPr>
          <p:nvPr/>
        </p:nvCxnSpPr>
        <p:spPr>
          <a:xfrm rot="5400000" flipH="1" flipV="1">
            <a:off x="8826920" y="4923762"/>
            <a:ext cx="398919" cy="865089"/>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nvGrpSpPr>
          <p:cNvPr id="574" name="Group 573">
            <a:extLst>
              <a:ext uri="{FF2B5EF4-FFF2-40B4-BE49-F238E27FC236}">
                <a16:creationId xmlns:a16="http://schemas.microsoft.com/office/drawing/2014/main" id="{137C6834-F9EF-4A9E-B4FE-18FF9B2CF937}"/>
              </a:ext>
            </a:extLst>
          </p:cNvPr>
          <p:cNvGrpSpPr/>
          <p:nvPr/>
        </p:nvGrpSpPr>
        <p:grpSpPr>
          <a:xfrm>
            <a:off x="7546794" y="5156275"/>
            <a:ext cx="1017210" cy="404600"/>
            <a:chOff x="7546794" y="5156275"/>
            <a:chExt cx="1017210" cy="404600"/>
          </a:xfrm>
        </p:grpSpPr>
        <p:cxnSp>
          <p:nvCxnSpPr>
            <p:cNvPr id="435" name="Connector: Elbow 434">
              <a:extLst>
                <a:ext uri="{FF2B5EF4-FFF2-40B4-BE49-F238E27FC236}">
                  <a16:creationId xmlns:a16="http://schemas.microsoft.com/office/drawing/2014/main" id="{F082A8CB-85AF-4994-B76F-EFE8FFCEA6EC}"/>
                </a:ext>
              </a:extLst>
            </p:cNvPr>
            <p:cNvCxnSpPr>
              <a:cxnSpLocks/>
              <a:stCxn id="192" idx="0"/>
              <a:endCxn id="322" idx="2"/>
            </p:cNvCxnSpPr>
            <p:nvPr/>
          </p:nvCxnSpPr>
          <p:spPr>
            <a:xfrm rot="5400000" flipH="1" flipV="1">
              <a:off x="7407466" y="5295603"/>
              <a:ext cx="404600" cy="125944"/>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533" name="Connector: Elbow 532">
              <a:extLst>
                <a:ext uri="{FF2B5EF4-FFF2-40B4-BE49-F238E27FC236}">
                  <a16:creationId xmlns:a16="http://schemas.microsoft.com/office/drawing/2014/main" id="{DB4B7073-6799-460A-AB32-62A55684F282}"/>
                </a:ext>
              </a:extLst>
            </p:cNvPr>
            <p:cNvCxnSpPr>
              <a:cxnSpLocks/>
              <a:stCxn id="192" idx="0"/>
              <a:endCxn id="490" idx="2"/>
            </p:cNvCxnSpPr>
            <p:nvPr/>
          </p:nvCxnSpPr>
          <p:spPr>
            <a:xfrm rot="5400000" flipH="1" flipV="1">
              <a:off x="7854240" y="4851111"/>
              <a:ext cx="402318" cy="1017210"/>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grpSp>
        <p:nvGrpSpPr>
          <p:cNvPr id="571" name="Group 570">
            <a:extLst>
              <a:ext uri="{FF2B5EF4-FFF2-40B4-BE49-F238E27FC236}">
                <a16:creationId xmlns:a16="http://schemas.microsoft.com/office/drawing/2014/main" id="{518F9CE3-2B55-4C40-B05E-6C5D184AAF24}"/>
              </a:ext>
            </a:extLst>
          </p:cNvPr>
          <p:cNvGrpSpPr/>
          <p:nvPr/>
        </p:nvGrpSpPr>
        <p:grpSpPr>
          <a:xfrm>
            <a:off x="4514174" y="5156903"/>
            <a:ext cx="2378010" cy="403973"/>
            <a:chOff x="4514174" y="5156903"/>
            <a:chExt cx="2378010" cy="403973"/>
          </a:xfrm>
        </p:grpSpPr>
        <p:cxnSp>
          <p:nvCxnSpPr>
            <p:cNvPr id="432" name="Connector: Elbow 431">
              <a:extLst>
                <a:ext uri="{FF2B5EF4-FFF2-40B4-BE49-F238E27FC236}">
                  <a16:creationId xmlns:a16="http://schemas.microsoft.com/office/drawing/2014/main" id="{8F3D1CD9-2C28-4908-BF7E-28FE57DCFFFB}"/>
                </a:ext>
              </a:extLst>
            </p:cNvPr>
            <p:cNvCxnSpPr>
              <a:cxnSpLocks/>
              <a:stCxn id="274" idx="0"/>
              <a:endCxn id="608" idx="2"/>
            </p:cNvCxnSpPr>
            <p:nvPr/>
          </p:nvCxnSpPr>
          <p:spPr>
            <a:xfrm rot="5400000" flipH="1" flipV="1">
              <a:off x="4750639" y="4993834"/>
              <a:ext cx="330576" cy="803506"/>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41" name="Connector: Elbow 440">
              <a:extLst>
                <a:ext uri="{FF2B5EF4-FFF2-40B4-BE49-F238E27FC236}">
                  <a16:creationId xmlns:a16="http://schemas.microsoft.com/office/drawing/2014/main" id="{BA5213C8-C2BD-42F4-9DA6-9C995884B075}"/>
                </a:ext>
              </a:extLst>
            </p:cNvPr>
            <p:cNvCxnSpPr>
              <a:cxnSpLocks/>
              <a:stCxn id="372" idx="0"/>
              <a:endCxn id="608" idx="2"/>
            </p:cNvCxnSpPr>
            <p:nvPr/>
          </p:nvCxnSpPr>
          <p:spPr>
            <a:xfrm rot="16200000" flipV="1">
              <a:off x="5330909" y="5217070"/>
              <a:ext cx="330576" cy="357034"/>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570" name="Connector: Elbow 569">
              <a:extLst>
                <a:ext uri="{FF2B5EF4-FFF2-40B4-BE49-F238E27FC236}">
                  <a16:creationId xmlns:a16="http://schemas.microsoft.com/office/drawing/2014/main" id="{9B5CDEC3-BADC-432F-8D74-4CDB1FA5FE18}"/>
                </a:ext>
              </a:extLst>
            </p:cNvPr>
            <p:cNvCxnSpPr>
              <a:cxnSpLocks/>
              <a:stCxn id="420" idx="0"/>
              <a:endCxn id="550" idx="2"/>
            </p:cNvCxnSpPr>
            <p:nvPr/>
          </p:nvCxnSpPr>
          <p:spPr>
            <a:xfrm rot="5400000" flipH="1" flipV="1">
              <a:off x="6475777" y="5144469"/>
              <a:ext cx="403973" cy="428841"/>
            </a:xfrm>
            <a:prstGeom prst="bentConnector3">
              <a:avLst>
                <a:gd name="adj1" fmla="val 42927"/>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grpSp>
        <p:nvGrpSpPr>
          <p:cNvPr id="133" name="Group 132">
            <a:extLst>
              <a:ext uri="{FF2B5EF4-FFF2-40B4-BE49-F238E27FC236}">
                <a16:creationId xmlns:a16="http://schemas.microsoft.com/office/drawing/2014/main" id="{64B78A7E-1378-4181-A3F1-CCAE357E81B1}"/>
              </a:ext>
            </a:extLst>
          </p:cNvPr>
          <p:cNvGrpSpPr/>
          <p:nvPr/>
        </p:nvGrpSpPr>
        <p:grpSpPr>
          <a:xfrm>
            <a:off x="719138" y="6384412"/>
            <a:ext cx="10712023" cy="233362"/>
            <a:chOff x="719138" y="6384412"/>
            <a:chExt cx="10712023" cy="233362"/>
          </a:xfrm>
        </p:grpSpPr>
        <p:cxnSp>
          <p:nvCxnSpPr>
            <p:cNvPr id="624" name="Straight Connector 623">
              <a:extLst>
                <a:ext uri="{FF2B5EF4-FFF2-40B4-BE49-F238E27FC236}">
                  <a16:creationId xmlns:a16="http://schemas.microsoft.com/office/drawing/2014/main" id="{3ECA87C9-4561-40DB-9B97-559DC258B259}"/>
                </a:ext>
              </a:extLst>
            </p:cNvPr>
            <p:cNvCxnSpPr>
              <a:cxnSpLocks/>
            </p:cNvCxnSpPr>
            <p:nvPr/>
          </p:nvCxnSpPr>
          <p:spPr>
            <a:xfrm>
              <a:off x="719138" y="6616670"/>
              <a:ext cx="10712023" cy="0"/>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B3AF94A8-9741-46F7-8826-11FE68AFA054}"/>
                </a:ext>
              </a:extLst>
            </p:cNvPr>
            <p:cNvCxnSpPr>
              <a:cxnSpLocks/>
            </p:cNvCxnSpPr>
            <p:nvPr/>
          </p:nvCxnSpPr>
          <p:spPr>
            <a:xfrm flipV="1">
              <a:off x="2936268"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28" name="Straight Connector 627">
              <a:extLst>
                <a:ext uri="{FF2B5EF4-FFF2-40B4-BE49-F238E27FC236}">
                  <a16:creationId xmlns:a16="http://schemas.microsoft.com/office/drawing/2014/main" id="{7F0A50A7-8C1E-4E02-874A-7319377E1161}"/>
                </a:ext>
              </a:extLst>
            </p:cNvPr>
            <p:cNvCxnSpPr>
              <a:cxnSpLocks/>
            </p:cNvCxnSpPr>
            <p:nvPr/>
          </p:nvCxnSpPr>
          <p:spPr>
            <a:xfrm flipV="1">
              <a:off x="9871557"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29" name="Straight Connector 628">
              <a:extLst>
                <a:ext uri="{FF2B5EF4-FFF2-40B4-BE49-F238E27FC236}">
                  <a16:creationId xmlns:a16="http://schemas.microsoft.com/office/drawing/2014/main" id="{50B074C1-3DEE-4C77-B32E-5D7A43A13541}"/>
                </a:ext>
              </a:extLst>
            </p:cNvPr>
            <p:cNvCxnSpPr>
              <a:cxnSpLocks/>
            </p:cNvCxnSpPr>
            <p:nvPr/>
          </p:nvCxnSpPr>
          <p:spPr>
            <a:xfrm flipV="1">
              <a:off x="8631708"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30" name="Straight Connector 629">
              <a:extLst>
                <a:ext uri="{FF2B5EF4-FFF2-40B4-BE49-F238E27FC236}">
                  <a16:creationId xmlns:a16="http://schemas.microsoft.com/office/drawing/2014/main" id="{6FD9F943-E8F6-466F-9BEC-31F6BF751A98}"/>
                </a:ext>
              </a:extLst>
            </p:cNvPr>
            <p:cNvCxnSpPr>
              <a:cxnSpLocks/>
            </p:cNvCxnSpPr>
            <p:nvPr/>
          </p:nvCxnSpPr>
          <p:spPr>
            <a:xfrm flipV="1">
              <a:off x="7546793"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32" name="Straight Connector 631">
              <a:extLst>
                <a:ext uri="{FF2B5EF4-FFF2-40B4-BE49-F238E27FC236}">
                  <a16:creationId xmlns:a16="http://schemas.microsoft.com/office/drawing/2014/main" id="{7FFB0275-D3B0-4AB8-8177-A4719275DDC6}"/>
                </a:ext>
              </a:extLst>
            </p:cNvPr>
            <p:cNvCxnSpPr>
              <a:cxnSpLocks/>
            </p:cNvCxnSpPr>
            <p:nvPr/>
          </p:nvCxnSpPr>
          <p:spPr>
            <a:xfrm flipV="1">
              <a:off x="6462542"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8F4693EB-D6DE-46B6-B30D-E867A93572A1}"/>
                </a:ext>
              </a:extLst>
            </p:cNvPr>
            <p:cNvCxnSpPr>
              <a:cxnSpLocks/>
            </p:cNvCxnSpPr>
            <p:nvPr/>
          </p:nvCxnSpPr>
          <p:spPr>
            <a:xfrm flipV="1">
              <a:off x="5655515"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4" name="Straight Connector 683">
              <a:extLst>
                <a:ext uri="{FF2B5EF4-FFF2-40B4-BE49-F238E27FC236}">
                  <a16:creationId xmlns:a16="http://schemas.microsoft.com/office/drawing/2014/main" id="{53E6053B-3655-4738-8611-63D54BD9AF7E}"/>
                </a:ext>
              </a:extLst>
            </p:cNvPr>
            <p:cNvCxnSpPr>
              <a:cxnSpLocks/>
            </p:cNvCxnSpPr>
            <p:nvPr/>
          </p:nvCxnSpPr>
          <p:spPr>
            <a:xfrm flipV="1">
              <a:off x="4486221"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5" name="Straight Connector 684">
              <a:extLst>
                <a:ext uri="{FF2B5EF4-FFF2-40B4-BE49-F238E27FC236}">
                  <a16:creationId xmlns:a16="http://schemas.microsoft.com/office/drawing/2014/main" id="{E15CC60C-5F93-47B3-9D95-AC6165D28397}"/>
                </a:ext>
              </a:extLst>
            </p:cNvPr>
            <p:cNvCxnSpPr>
              <a:cxnSpLocks/>
            </p:cNvCxnSpPr>
            <p:nvPr/>
          </p:nvCxnSpPr>
          <p:spPr>
            <a:xfrm flipV="1">
              <a:off x="11431161" y="6384412"/>
              <a:ext cx="0" cy="233362"/>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86B7F9AC-7A2F-47B8-9D9D-7D5B2881810B}"/>
              </a:ext>
            </a:extLst>
          </p:cNvPr>
          <p:cNvGrpSpPr/>
          <p:nvPr/>
        </p:nvGrpSpPr>
        <p:grpSpPr>
          <a:xfrm>
            <a:off x="728664" y="3393405"/>
            <a:ext cx="339890" cy="3223265"/>
            <a:chOff x="728664" y="3393405"/>
            <a:chExt cx="339890" cy="3223265"/>
          </a:xfrm>
        </p:grpSpPr>
        <p:cxnSp>
          <p:nvCxnSpPr>
            <p:cNvPr id="407" name="Connector: Elbow 406">
              <a:extLst>
                <a:ext uri="{FF2B5EF4-FFF2-40B4-BE49-F238E27FC236}">
                  <a16:creationId xmlns:a16="http://schemas.microsoft.com/office/drawing/2014/main" id="{30FBA894-6C53-4710-BCB8-A45D2FD242DF}"/>
                </a:ext>
              </a:extLst>
            </p:cNvPr>
            <p:cNvCxnSpPr>
              <a:cxnSpLocks/>
              <a:stCxn id="21" idx="0"/>
              <a:endCxn id="505" idx="1"/>
            </p:cNvCxnSpPr>
            <p:nvPr/>
          </p:nvCxnSpPr>
          <p:spPr>
            <a:xfrm rot="5400000" flipH="1" flipV="1">
              <a:off x="-290748" y="4421144"/>
              <a:ext cx="2387041" cy="331563"/>
            </a:xfrm>
            <a:prstGeom prst="bentConnector2">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6" name="Straight Connector 685">
              <a:extLst>
                <a:ext uri="{FF2B5EF4-FFF2-40B4-BE49-F238E27FC236}">
                  <a16:creationId xmlns:a16="http://schemas.microsoft.com/office/drawing/2014/main" id="{47240021-8552-48A3-BDDA-1F466E3095DF}"/>
                </a:ext>
              </a:extLst>
            </p:cNvPr>
            <p:cNvCxnSpPr>
              <a:cxnSpLocks/>
            </p:cNvCxnSpPr>
            <p:nvPr/>
          </p:nvCxnSpPr>
          <p:spPr>
            <a:xfrm flipV="1">
              <a:off x="728664" y="6197476"/>
              <a:ext cx="0" cy="419194"/>
            </a:xfrm>
            <a:prstGeom prst="line">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556" name="Group 555">
            <a:extLst>
              <a:ext uri="{FF2B5EF4-FFF2-40B4-BE49-F238E27FC236}">
                <a16:creationId xmlns:a16="http://schemas.microsoft.com/office/drawing/2014/main" id="{0A9A4533-733A-4497-964F-1A05F32D2070}"/>
              </a:ext>
            </a:extLst>
          </p:cNvPr>
          <p:cNvGrpSpPr/>
          <p:nvPr/>
        </p:nvGrpSpPr>
        <p:grpSpPr>
          <a:xfrm>
            <a:off x="6087365" y="5560875"/>
            <a:ext cx="751424" cy="822960"/>
            <a:chOff x="6087365" y="5560875"/>
            <a:chExt cx="751424" cy="822960"/>
          </a:xfrm>
        </p:grpSpPr>
        <p:grpSp>
          <p:nvGrpSpPr>
            <p:cNvPr id="399" name="Group 398">
              <a:extLst>
                <a:ext uri="{FF2B5EF4-FFF2-40B4-BE49-F238E27FC236}">
                  <a16:creationId xmlns:a16="http://schemas.microsoft.com/office/drawing/2014/main" id="{68F28654-0FA3-4A20-ACFD-9AEB778F2FE1}"/>
                </a:ext>
              </a:extLst>
            </p:cNvPr>
            <p:cNvGrpSpPr/>
            <p:nvPr/>
          </p:nvGrpSpPr>
          <p:grpSpPr>
            <a:xfrm>
              <a:off x="6087365" y="5560875"/>
              <a:ext cx="751424" cy="822960"/>
              <a:chOff x="4463880" y="5659520"/>
              <a:chExt cx="751424" cy="822960"/>
            </a:xfrm>
          </p:grpSpPr>
          <p:sp>
            <p:nvSpPr>
              <p:cNvPr id="400" name="Rectangle 399">
                <a:extLst>
                  <a:ext uri="{FF2B5EF4-FFF2-40B4-BE49-F238E27FC236}">
                    <a16:creationId xmlns:a16="http://schemas.microsoft.com/office/drawing/2014/main" id="{14319B91-02B8-4521-8CF1-84AB8408B0EB}"/>
                  </a:ext>
                </a:extLst>
              </p:cNvPr>
              <p:cNvSpPr/>
              <p:nvPr/>
            </p:nvSpPr>
            <p:spPr>
              <a:xfrm>
                <a:off x="4463880" y="5659520"/>
                <a:ext cx="750354"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20" name="Rectangle 419">
                <a:extLst>
                  <a:ext uri="{FF2B5EF4-FFF2-40B4-BE49-F238E27FC236}">
                    <a16:creationId xmlns:a16="http://schemas.microsoft.com/office/drawing/2014/main" id="{33557964-5244-4E8E-8B80-F69A9081DAC5}"/>
                  </a:ext>
                </a:extLst>
              </p:cNvPr>
              <p:cNvSpPr/>
              <p:nvPr/>
            </p:nvSpPr>
            <p:spPr>
              <a:xfrm>
                <a:off x="4464411" y="5659520"/>
                <a:ext cx="750893"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OT &amp; IoT</a:t>
                </a:r>
              </a:p>
            </p:txBody>
          </p:sp>
          <p:grpSp>
            <p:nvGrpSpPr>
              <p:cNvPr id="422" name="Group 421">
                <a:extLst>
                  <a:ext uri="{FF2B5EF4-FFF2-40B4-BE49-F238E27FC236}">
                    <a16:creationId xmlns:a16="http://schemas.microsoft.com/office/drawing/2014/main" id="{9197B769-B552-40B4-95B5-8AAEE63BA9BA}"/>
                  </a:ext>
                </a:extLst>
              </p:cNvPr>
              <p:cNvGrpSpPr/>
              <p:nvPr/>
            </p:nvGrpSpPr>
            <p:grpSpPr>
              <a:xfrm>
                <a:off x="4948615" y="6343712"/>
                <a:ext cx="160826" cy="36599"/>
                <a:chOff x="6266013" y="3218682"/>
                <a:chExt cx="160865" cy="36608"/>
              </a:xfrm>
            </p:grpSpPr>
            <p:sp>
              <p:nvSpPr>
                <p:cNvPr id="424" name="Oval 423">
                  <a:extLst>
                    <a:ext uri="{FF2B5EF4-FFF2-40B4-BE49-F238E27FC236}">
                      <a16:creationId xmlns:a16="http://schemas.microsoft.com/office/drawing/2014/main" id="{FB19CC7B-7864-41F4-B001-15CEC22A7116}"/>
                    </a:ext>
                  </a:extLst>
                </p:cNvPr>
                <p:cNvSpPr/>
                <p:nvPr/>
              </p:nvSpPr>
              <p:spPr bwMode="auto">
                <a:xfrm>
                  <a:off x="6266013" y="3218704"/>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5" name="Oval 424">
                  <a:extLst>
                    <a:ext uri="{FF2B5EF4-FFF2-40B4-BE49-F238E27FC236}">
                      <a16:creationId xmlns:a16="http://schemas.microsoft.com/office/drawing/2014/main" id="{A421A158-2120-4C56-9739-F42A880C9B37}"/>
                    </a:ext>
                  </a:extLst>
                </p:cNvPr>
                <p:cNvSpPr/>
                <p:nvPr/>
              </p:nvSpPr>
              <p:spPr bwMode="auto">
                <a:xfrm>
                  <a:off x="6326804" y="3218705"/>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27" name="Oval 426">
                  <a:extLst>
                    <a:ext uri="{FF2B5EF4-FFF2-40B4-BE49-F238E27FC236}">
                      <a16:creationId xmlns:a16="http://schemas.microsoft.com/office/drawing/2014/main" id="{9F251D9D-D0C7-4AC6-AB34-F71624F5200D}"/>
                    </a:ext>
                  </a:extLst>
                </p:cNvPr>
                <p:cNvSpPr/>
                <p:nvPr/>
              </p:nvSpPr>
              <p:spPr bwMode="auto">
                <a:xfrm>
                  <a:off x="6390293" y="321868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pic>
          <p:nvPicPr>
            <p:cNvPr id="537" name="Graphic 536">
              <a:extLst>
                <a:ext uri="{FF2B5EF4-FFF2-40B4-BE49-F238E27FC236}">
                  <a16:creationId xmlns:a16="http://schemas.microsoft.com/office/drawing/2014/main" id="{07F8F521-B46C-48B2-9A23-15CB03F741BF}"/>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6138556" y="5973426"/>
              <a:ext cx="377477" cy="87161"/>
            </a:xfrm>
            <a:prstGeom prst="rect">
              <a:avLst/>
            </a:prstGeom>
          </p:spPr>
        </p:pic>
        <p:pic>
          <p:nvPicPr>
            <p:cNvPr id="541" name="Picture 540" descr="A screen shot of a building&#10;&#10;Description automatically generated">
              <a:extLst>
                <a:ext uri="{FF2B5EF4-FFF2-40B4-BE49-F238E27FC236}">
                  <a16:creationId xmlns:a16="http://schemas.microsoft.com/office/drawing/2014/main" id="{9DCD4C51-5D63-454B-8E08-D48B005E53C1}"/>
                </a:ext>
              </a:extLst>
            </p:cNvPr>
            <p:cNvPicPr>
              <a:picLocks noChangeAspect="1"/>
            </p:cNvPicPr>
            <p:nvPr/>
          </p:nvPicPr>
          <p:blipFill>
            <a:blip r:embed="rId41">
              <a:extLst>
                <a:ext uri="{28A0092B-C50C-407E-A947-70E740481C1C}">
                  <a14:useLocalDpi xmlns:a14="http://schemas.microsoft.com/office/drawing/2010/main" val="0"/>
                </a:ext>
              </a:extLst>
            </a:blip>
            <a:stretch>
              <a:fillRect/>
            </a:stretch>
          </p:blipFill>
          <p:spPr>
            <a:xfrm>
              <a:off x="6144491" y="5856235"/>
              <a:ext cx="164240" cy="65354"/>
            </a:xfrm>
            <a:prstGeom prst="rect">
              <a:avLst/>
            </a:prstGeom>
          </p:spPr>
        </p:pic>
        <p:pic>
          <p:nvPicPr>
            <p:cNvPr id="544" name="Picture 543" descr="Logo&#10;&#10;Description automatically generated">
              <a:extLst>
                <a:ext uri="{FF2B5EF4-FFF2-40B4-BE49-F238E27FC236}">
                  <a16:creationId xmlns:a16="http://schemas.microsoft.com/office/drawing/2014/main" id="{20C827E4-6ACC-402E-A458-EDF5158615BB}"/>
                </a:ext>
              </a:extLst>
            </p:cNvPr>
            <p:cNvPicPr>
              <a:picLocks noChangeAspect="1"/>
            </p:cNvPicPr>
            <p:nvPr/>
          </p:nvPicPr>
          <p:blipFill>
            <a:blip r:embed="rId42">
              <a:extLst>
                <a:ext uri="{28A0092B-C50C-407E-A947-70E740481C1C}">
                  <a14:useLocalDpi xmlns:a14="http://schemas.microsoft.com/office/drawing/2010/main" val="0"/>
                </a:ext>
              </a:extLst>
            </a:blip>
            <a:stretch>
              <a:fillRect/>
            </a:stretch>
          </p:blipFill>
          <p:spPr>
            <a:xfrm>
              <a:off x="6153084" y="6196516"/>
              <a:ext cx="336484" cy="134645"/>
            </a:xfrm>
            <a:prstGeom prst="rect">
              <a:avLst/>
            </a:prstGeom>
          </p:spPr>
        </p:pic>
        <p:pic>
          <p:nvPicPr>
            <p:cNvPr id="546" name="Picture 545" descr="Text&#10;&#10;Description automatically generated">
              <a:extLst>
                <a:ext uri="{FF2B5EF4-FFF2-40B4-BE49-F238E27FC236}">
                  <a16:creationId xmlns:a16="http://schemas.microsoft.com/office/drawing/2014/main" id="{A5D3AB30-FC46-49D0-8C8A-4A3F479874B1}"/>
                </a:ext>
              </a:extLst>
            </p:cNvPr>
            <p:cNvPicPr>
              <a:picLocks noChangeAspect="1"/>
            </p:cNvPicPr>
            <p:nvPr/>
          </p:nvPicPr>
          <p:blipFill>
            <a:blip r:embed="rId4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516664" y="5963741"/>
              <a:ext cx="312634" cy="107171"/>
            </a:xfrm>
            <a:prstGeom prst="rect">
              <a:avLst/>
            </a:prstGeom>
          </p:spPr>
        </p:pic>
        <p:pic>
          <p:nvPicPr>
            <p:cNvPr id="549" name="Picture 548" descr="A picture containing logo&#10;&#10;Description automatically generated">
              <a:extLst>
                <a:ext uri="{FF2B5EF4-FFF2-40B4-BE49-F238E27FC236}">
                  <a16:creationId xmlns:a16="http://schemas.microsoft.com/office/drawing/2014/main" id="{09272CDD-FE25-47D9-BE1D-D8C6DDBF34EA}"/>
                </a:ext>
              </a:extLst>
            </p:cNvPr>
            <p:cNvPicPr>
              <a:picLocks noChangeAspect="1"/>
            </p:cNvPicPr>
            <p:nvPr/>
          </p:nvPicPr>
          <p:blipFill>
            <a:blip r:embed="rId44">
              <a:extLst>
                <a:ext uri="{28A0092B-C50C-407E-A947-70E740481C1C}">
                  <a14:useLocalDpi xmlns:a14="http://schemas.microsoft.com/office/drawing/2010/main" val="0"/>
                </a:ext>
              </a:extLst>
            </a:blip>
            <a:stretch>
              <a:fillRect/>
            </a:stretch>
          </p:blipFill>
          <p:spPr>
            <a:xfrm>
              <a:off x="6113163" y="6092396"/>
              <a:ext cx="293497" cy="97832"/>
            </a:xfrm>
            <a:prstGeom prst="rect">
              <a:avLst/>
            </a:prstGeom>
          </p:spPr>
        </p:pic>
        <p:pic>
          <p:nvPicPr>
            <p:cNvPr id="551" name="Picture 550" descr="A picture containing drawing&#10;&#10;Description automatically generated">
              <a:extLst>
                <a:ext uri="{FF2B5EF4-FFF2-40B4-BE49-F238E27FC236}">
                  <a16:creationId xmlns:a16="http://schemas.microsoft.com/office/drawing/2014/main" id="{30CF1B03-C1F6-43C8-8D45-9A6858498799}"/>
                </a:ext>
              </a:extLst>
            </p:cNvPr>
            <p:cNvPicPr>
              <a:picLocks noChangeAspect="1"/>
            </p:cNvPicPr>
            <p:nvPr/>
          </p:nvPicPr>
          <p:blipFill>
            <a:blip r:embed="rId45">
              <a:extLst>
                <a:ext uri="{28A0092B-C50C-407E-A947-70E740481C1C}">
                  <a14:useLocalDpi xmlns:a14="http://schemas.microsoft.com/office/drawing/2010/main" val="0"/>
                </a:ext>
              </a:extLst>
            </a:blip>
            <a:stretch>
              <a:fillRect/>
            </a:stretch>
          </p:blipFill>
          <p:spPr>
            <a:xfrm>
              <a:off x="6362753" y="5864222"/>
              <a:ext cx="393584" cy="69569"/>
            </a:xfrm>
            <a:prstGeom prst="rect">
              <a:avLst/>
            </a:prstGeom>
          </p:spPr>
        </p:pic>
        <p:pic>
          <p:nvPicPr>
            <p:cNvPr id="553" name="Picture 552" descr="A picture containing shape&#10;&#10;Description automatically generated">
              <a:extLst>
                <a:ext uri="{FF2B5EF4-FFF2-40B4-BE49-F238E27FC236}">
                  <a16:creationId xmlns:a16="http://schemas.microsoft.com/office/drawing/2014/main" id="{31AC1AD4-03B7-4778-B330-2B029300836F}"/>
                </a:ext>
              </a:extLst>
            </p:cNvPr>
            <p:cNvPicPr>
              <a:picLocks noChangeAspect="1"/>
            </p:cNvPicPr>
            <p:nvPr/>
          </p:nvPicPr>
          <p:blipFill>
            <a:blip r:embed="rId46">
              <a:extLst>
                <a:ext uri="{28A0092B-C50C-407E-A947-70E740481C1C}">
                  <a14:useLocalDpi xmlns:a14="http://schemas.microsoft.com/office/drawing/2010/main" val="0"/>
                </a:ext>
              </a:extLst>
            </a:blip>
            <a:stretch>
              <a:fillRect/>
            </a:stretch>
          </p:blipFill>
          <p:spPr>
            <a:xfrm>
              <a:off x="6421280" y="6103832"/>
              <a:ext cx="398705" cy="70366"/>
            </a:xfrm>
            <a:prstGeom prst="rect">
              <a:avLst/>
            </a:prstGeom>
          </p:spPr>
        </p:pic>
      </p:grpSp>
      <p:grpSp>
        <p:nvGrpSpPr>
          <p:cNvPr id="29" name="Group 28">
            <a:extLst>
              <a:ext uri="{FF2B5EF4-FFF2-40B4-BE49-F238E27FC236}">
                <a16:creationId xmlns:a16="http://schemas.microsoft.com/office/drawing/2014/main" id="{6A8D6BDD-44D8-4AB3-A6D5-2887B9D0FD09}"/>
              </a:ext>
            </a:extLst>
          </p:cNvPr>
          <p:cNvGrpSpPr/>
          <p:nvPr/>
        </p:nvGrpSpPr>
        <p:grpSpPr>
          <a:xfrm>
            <a:off x="6875994" y="5560875"/>
            <a:ext cx="1341599" cy="822960"/>
            <a:chOff x="6875994" y="5560875"/>
            <a:chExt cx="1341599" cy="822960"/>
          </a:xfrm>
        </p:grpSpPr>
        <p:sp>
          <p:nvSpPr>
            <p:cNvPr id="313" name="Rectangle 312">
              <a:extLst>
                <a:ext uri="{FF2B5EF4-FFF2-40B4-BE49-F238E27FC236}">
                  <a16:creationId xmlns:a16="http://schemas.microsoft.com/office/drawing/2014/main" id="{A969C518-1890-413A-89BA-D3B9AA7C7290}"/>
                </a:ext>
              </a:extLst>
            </p:cNvPr>
            <p:cNvSpPr/>
            <p:nvPr/>
          </p:nvSpPr>
          <p:spPr>
            <a:xfrm>
              <a:off x="6875994" y="5560875"/>
              <a:ext cx="1341599"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92" name="Rectangle 191">
              <a:extLst>
                <a:ext uri="{FF2B5EF4-FFF2-40B4-BE49-F238E27FC236}">
                  <a16:creationId xmlns:a16="http://schemas.microsoft.com/office/drawing/2014/main" id="{C26786FE-A3FE-412D-BBFE-E4880DCEB481}"/>
                </a:ext>
              </a:extLst>
            </p:cNvPr>
            <p:cNvSpPr/>
            <p:nvPr/>
          </p:nvSpPr>
          <p:spPr>
            <a:xfrm>
              <a:off x="6875994" y="5560875"/>
              <a:ext cx="1341599" cy="293149"/>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Identity &amp; Access Management</a:t>
              </a:r>
            </a:p>
          </p:txBody>
        </p:sp>
        <p:sp>
          <p:nvSpPr>
            <p:cNvPr id="316" name="TextBox 315">
              <a:extLst>
                <a:ext uri="{FF2B5EF4-FFF2-40B4-BE49-F238E27FC236}">
                  <a16:creationId xmlns:a16="http://schemas.microsoft.com/office/drawing/2014/main" id="{00F4128B-1FE2-493E-97D2-0CAF09FB0CD3}"/>
                </a:ext>
              </a:extLst>
            </p:cNvPr>
            <p:cNvSpPr txBox="1"/>
            <p:nvPr/>
          </p:nvSpPr>
          <p:spPr>
            <a:xfrm>
              <a:off x="7344754" y="5970254"/>
              <a:ext cx="397101" cy="83100"/>
            </a:xfrm>
            <a:prstGeom prst="rect">
              <a:avLst/>
            </a:prstGeom>
            <a:noFill/>
          </p:spPr>
          <p:txBody>
            <a:bodyPr wrap="square" lIns="0" tIns="0" rIns="0" bIns="0" rtlCol="0">
              <a:spAutoFit/>
            </a:bodyPr>
            <a:lstStyle/>
            <a:p>
              <a:pPr marL="0" marR="0" lvl="0" indent="0" algn="ctr" defTabSz="914437" rtl="0" eaLnBrk="1" fontAlgn="auto" latinLnBrk="0" hangingPunct="1">
                <a:lnSpc>
                  <a:spcPct val="90000"/>
                </a:lnSpc>
                <a:spcBef>
                  <a:spcPts val="0"/>
                </a:spcBef>
                <a:spcAft>
                  <a:spcPts val="588"/>
                </a:spcAft>
                <a:buClrTx/>
                <a:buSzTx/>
                <a:buFontTx/>
                <a:buNone/>
                <a:tabLst/>
                <a:defRPr/>
              </a:pPr>
              <a:r>
                <a:rPr kumimoji="0" lang="en-US" sz="600" b="1" i="0" u="none" strike="noStrike" kern="1200" cap="none" spc="0" normalizeH="0" baseline="0" noProof="0">
                  <a:ln>
                    <a:noFill/>
                  </a:ln>
                  <a:gradFill>
                    <a:gsLst>
                      <a:gs pos="2917">
                        <a:srgbClr val="353535"/>
                      </a:gs>
                      <a:gs pos="30000">
                        <a:srgbClr val="353535"/>
                      </a:gs>
                    </a:gsLst>
                    <a:lin ang="5400000" scaled="0"/>
                  </a:gradFill>
                  <a:effectLst/>
                  <a:uLnTx/>
                  <a:uFillTx/>
                  <a:latin typeface="Segoe UI" panose="020B0502040204020203" pitchFamily="34" charset="0"/>
                  <a:ea typeface="+mn-ea"/>
                  <a:cs typeface="Segoe UI" panose="020B0502040204020203" pitchFamily="34" charset="0"/>
                </a:rPr>
                <a:t>{LDAP}</a:t>
              </a:r>
            </a:p>
          </p:txBody>
        </p:sp>
        <p:pic>
          <p:nvPicPr>
            <p:cNvPr id="382" name="Picture 381">
              <a:extLst>
                <a:ext uri="{FF2B5EF4-FFF2-40B4-BE49-F238E27FC236}">
                  <a16:creationId xmlns:a16="http://schemas.microsoft.com/office/drawing/2014/main" id="{9DC8FC94-B8D5-4259-90B3-33147EF9F6C5}"/>
                </a:ext>
              </a:extLst>
            </p:cNvPr>
            <p:cNvPicPr>
              <a:picLocks noChangeAspect="1"/>
            </p:cNvPicPr>
            <p:nvPr/>
          </p:nvPicPr>
          <p:blipFill>
            <a:blip r:embed="rId47">
              <a:extLst>
                <a:ext uri="{28A0092B-C50C-407E-A947-70E740481C1C}">
                  <a14:useLocalDpi xmlns:a14="http://schemas.microsoft.com/office/drawing/2010/main" val="0"/>
                </a:ext>
              </a:extLst>
            </a:blip>
            <a:stretch>
              <a:fillRect/>
            </a:stretch>
          </p:blipFill>
          <p:spPr>
            <a:xfrm>
              <a:off x="7753098" y="5939901"/>
              <a:ext cx="147953" cy="147953"/>
            </a:xfrm>
            <a:prstGeom prst="rect">
              <a:avLst/>
            </a:prstGeom>
          </p:spPr>
        </p:pic>
        <p:pic>
          <p:nvPicPr>
            <p:cNvPr id="497" name="Picture 496" descr="A close up of a sign&#10;&#10;Description automatically generated">
              <a:extLst>
                <a:ext uri="{FF2B5EF4-FFF2-40B4-BE49-F238E27FC236}">
                  <a16:creationId xmlns:a16="http://schemas.microsoft.com/office/drawing/2014/main" id="{A4A717E2-3705-4211-9501-3EC0123EFE43}"/>
                </a:ext>
              </a:extLst>
            </p:cNvPr>
            <p:cNvPicPr>
              <a:picLocks noChangeAspect="1"/>
            </p:cNvPicPr>
            <p:nvPr/>
          </p:nvPicPr>
          <p:blipFill>
            <a:blip r:embed="rId48">
              <a:extLst>
                <a:ext uri="{28A0092B-C50C-407E-A947-70E740481C1C}">
                  <a14:useLocalDpi xmlns:a14="http://schemas.microsoft.com/office/drawing/2010/main" val="0"/>
                </a:ext>
              </a:extLst>
            </a:blip>
            <a:stretch>
              <a:fillRect/>
            </a:stretch>
          </p:blipFill>
          <p:spPr>
            <a:xfrm>
              <a:off x="7710666" y="6196516"/>
              <a:ext cx="374560" cy="76155"/>
            </a:xfrm>
            <a:prstGeom prst="rect">
              <a:avLst/>
            </a:prstGeom>
          </p:spPr>
        </p:pic>
        <p:pic>
          <p:nvPicPr>
            <p:cNvPr id="499" name="Picture 498">
              <a:extLst>
                <a:ext uri="{FF2B5EF4-FFF2-40B4-BE49-F238E27FC236}">
                  <a16:creationId xmlns:a16="http://schemas.microsoft.com/office/drawing/2014/main" id="{873F8EC2-A797-49DA-8630-09910E6A208E}"/>
                </a:ext>
              </a:extLst>
            </p:cNvPr>
            <p:cNvPicPr>
              <a:picLocks noChangeAspect="1"/>
            </p:cNvPicPr>
            <p:nvPr/>
          </p:nvPicPr>
          <p:blipFill>
            <a:blip r:embed="rId49">
              <a:extLst>
                <a:ext uri="{28A0092B-C50C-407E-A947-70E740481C1C}">
                  <a14:useLocalDpi xmlns:a14="http://schemas.microsoft.com/office/drawing/2010/main" val="0"/>
                </a:ext>
              </a:extLst>
            </a:blip>
            <a:stretch>
              <a:fillRect/>
            </a:stretch>
          </p:blipFill>
          <p:spPr>
            <a:xfrm>
              <a:off x="7443915" y="6189505"/>
              <a:ext cx="229310" cy="77392"/>
            </a:xfrm>
            <a:prstGeom prst="rect">
              <a:avLst/>
            </a:prstGeom>
          </p:spPr>
        </p:pic>
        <p:pic>
          <p:nvPicPr>
            <p:cNvPr id="501" name="Picture 500">
              <a:extLst>
                <a:ext uri="{FF2B5EF4-FFF2-40B4-BE49-F238E27FC236}">
                  <a16:creationId xmlns:a16="http://schemas.microsoft.com/office/drawing/2014/main" id="{B9448F4F-F75F-48CC-BEA5-31278CF2B7F9}"/>
                </a:ext>
              </a:extLst>
            </p:cNvPr>
            <p:cNvPicPr>
              <a:picLocks noChangeAspect="1"/>
            </p:cNvPicPr>
            <p:nvPr/>
          </p:nvPicPr>
          <p:blipFill rotWithShape="1">
            <a:blip r:embed="rId50">
              <a:clrChange>
                <a:clrFrom>
                  <a:srgbClr val="FFFFFF"/>
                </a:clrFrom>
                <a:clrTo>
                  <a:srgbClr val="FFFFFF">
                    <a:alpha val="0"/>
                  </a:srgbClr>
                </a:clrTo>
              </a:clrChange>
              <a:extLst>
                <a:ext uri="{28A0092B-C50C-407E-A947-70E740481C1C}">
                  <a14:useLocalDpi xmlns:a14="http://schemas.microsoft.com/office/drawing/2010/main" val="0"/>
                </a:ext>
              </a:extLst>
            </a:blip>
            <a:srcRect l="17780" t="42474" r="17780" b="35859"/>
            <a:stretch/>
          </p:blipFill>
          <p:spPr>
            <a:xfrm>
              <a:off x="6936051" y="6198480"/>
              <a:ext cx="496676" cy="83695"/>
            </a:xfrm>
            <a:prstGeom prst="rect">
              <a:avLst/>
            </a:prstGeom>
          </p:spPr>
        </p:pic>
        <p:grpSp>
          <p:nvGrpSpPr>
            <p:cNvPr id="314" name="Group 313">
              <a:extLst>
                <a:ext uri="{FF2B5EF4-FFF2-40B4-BE49-F238E27FC236}">
                  <a16:creationId xmlns:a16="http://schemas.microsoft.com/office/drawing/2014/main" id="{B9085323-B8DC-44EF-AF1B-C18AEEC318D8}"/>
                </a:ext>
              </a:extLst>
            </p:cNvPr>
            <p:cNvGrpSpPr/>
            <p:nvPr/>
          </p:nvGrpSpPr>
          <p:grpSpPr>
            <a:xfrm>
              <a:off x="7982823" y="6027234"/>
              <a:ext cx="160784" cy="36586"/>
              <a:chOff x="6501491" y="2922748"/>
              <a:chExt cx="160823" cy="36595"/>
            </a:xfrm>
          </p:grpSpPr>
          <p:sp>
            <p:nvSpPr>
              <p:cNvPr id="357" name="Oval 356">
                <a:extLst>
                  <a:ext uri="{FF2B5EF4-FFF2-40B4-BE49-F238E27FC236}">
                    <a16:creationId xmlns:a16="http://schemas.microsoft.com/office/drawing/2014/main" id="{05E97349-B49E-4B3B-93AC-7F934F3BC0AA}"/>
                  </a:ext>
                </a:extLst>
              </p:cNvPr>
              <p:cNvSpPr/>
              <p:nvPr/>
            </p:nvSpPr>
            <p:spPr bwMode="auto">
              <a:xfrm>
                <a:off x="6501491" y="2922758"/>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7" name="Oval 366">
                <a:extLst>
                  <a:ext uri="{FF2B5EF4-FFF2-40B4-BE49-F238E27FC236}">
                    <a16:creationId xmlns:a16="http://schemas.microsoft.com/office/drawing/2014/main" id="{3FA3FF3D-5CF2-4287-913A-9507E4B05AD8}"/>
                  </a:ext>
                </a:extLst>
              </p:cNvPr>
              <p:cNvSpPr/>
              <p:nvPr/>
            </p:nvSpPr>
            <p:spPr bwMode="auto">
              <a:xfrm>
                <a:off x="6562254" y="2922754"/>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1" name="Oval 370">
                <a:extLst>
                  <a:ext uri="{FF2B5EF4-FFF2-40B4-BE49-F238E27FC236}">
                    <a16:creationId xmlns:a16="http://schemas.microsoft.com/office/drawing/2014/main" id="{431EE019-32F9-4AF1-A077-06C542B782D0}"/>
                  </a:ext>
                </a:extLst>
              </p:cNvPr>
              <p:cNvSpPr/>
              <p:nvPr/>
            </p:nvSpPr>
            <p:spPr bwMode="auto">
              <a:xfrm>
                <a:off x="6625729" y="2922748"/>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pic>
          <p:nvPicPr>
            <p:cNvPr id="20" name="Picture 19">
              <a:extLst>
                <a:ext uri="{FF2B5EF4-FFF2-40B4-BE49-F238E27FC236}">
                  <a16:creationId xmlns:a16="http://schemas.microsoft.com/office/drawing/2014/main" id="{EED96C50-DBF0-4672-A9D1-492B4E9587E0}"/>
                </a:ext>
              </a:extLst>
            </p:cNvPr>
            <p:cNvPicPr>
              <a:picLocks noChangeAspect="1"/>
            </p:cNvPicPr>
            <p:nvPr/>
          </p:nvPicPr>
          <p:blipFill>
            <a:blip r:embed="rId51" cstate="email">
              <a:extLst>
                <a:ext uri="{28A0092B-C50C-407E-A947-70E740481C1C}">
                  <a14:useLocalDpi xmlns:a14="http://schemas.microsoft.com/office/drawing/2010/main"/>
                </a:ext>
              </a:extLst>
            </a:blip>
            <a:stretch>
              <a:fillRect/>
            </a:stretch>
          </p:blipFill>
          <p:spPr>
            <a:xfrm>
              <a:off x="7179209" y="5963776"/>
              <a:ext cx="191318" cy="126646"/>
            </a:xfrm>
            <a:prstGeom prst="rect">
              <a:avLst/>
            </a:prstGeom>
          </p:spPr>
        </p:pic>
        <p:pic>
          <p:nvPicPr>
            <p:cNvPr id="27" name="Graphic 26">
              <a:extLst>
                <a:ext uri="{FF2B5EF4-FFF2-40B4-BE49-F238E27FC236}">
                  <a16:creationId xmlns:a16="http://schemas.microsoft.com/office/drawing/2014/main" id="{35FE0229-76DF-4D64-A912-F424B03CDFF2}"/>
                </a:ext>
              </a:extLst>
            </p:cNvPr>
            <p:cNvPicPr>
              <a:picLocks noChangeAspect="1"/>
            </p:cNvPicPr>
            <p:nvPr/>
          </p:nvPicPr>
          <p:blipFill>
            <a:blip r:embed="rId52">
              <a:extLst>
                <a:ext uri="{96DAC541-7B7A-43D3-8B79-37D633B846F1}">
                  <asvg:svgBlip xmlns:asvg="http://schemas.microsoft.com/office/drawing/2016/SVG/main" r:embed="rId53"/>
                </a:ext>
              </a:extLst>
            </a:blip>
            <a:stretch>
              <a:fillRect/>
            </a:stretch>
          </p:blipFill>
          <p:spPr>
            <a:xfrm>
              <a:off x="6935477" y="5939901"/>
              <a:ext cx="183196" cy="183196"/>
            </a:xfrm>
            <a:prstGeom prst="rect">
              <a:avLst/>
            </a:prstGeom>
          </p:spPr>
        </p:pic>
      </p:grpSp>
      <p:grpSp>
        <p:nvGrpSpPr>
          <p:cNvPr id="493" name="Group 492">
            <a:extLst>
              <a:ext uri="{FF2B5EF4-FFF2-40B4-BE49-F238E27FC236}">
                <a16:creationId xmlns:a16="http://schemas.microsoft.com/office/drawing/2014/main" id="{047AC298-7F0E-403E-AE6B-EF1D0634723D}"/>
              </a:ext>
            </a:extLst>
          </p:cNvPr>
          <p:cNvGrpSpPr/>
          <p:nvPr/>
        </p:nvGrpSpPr>
        <p:grpSpPr>
          <a:xfrm>
            <a:off x="8254798" y="5555765"/>
            <a:ext cx="678073" cy="825969"/>
            <a:chOff x="7691516" y="5688508"/>
            <a:chExt cx="678073" cy="825969"/>
          </a:xfrm>
        </p:grpSpPr>
        <p:sp>
          <p:nvSpPr>
            <p:cNvPr id="380" name="Rectangle 379">
              <a:hlinkClick r:id="rId54"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EB40D07B-0291-4471-B506-78BC2CF94360}"/>
                </a:ext>
              </a:extLst>
            </p:cNvPr>
            <p:cNvSpPr/>
            <p:nvPr/>
          </p:nvSpPr>
          <p:spPr>
            <a:xfrm>
              <a:off x="7695504" y="5691517"/>
              <a:ext cx="673060"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49" name="Group 248">
              <a:extLst>
                <a:ext uri="{FF2B5EF4-FFF2-40B4-BE49-F238E27FC236}">
                  <a16:creationId xmlns:a16="http://schemas.microsoft.com/office/drawing/2014/main" id="{9E929586-B98A-4639-AC39-A2D75BB193BF}"/>
                </a:ext>
              </a:extLst>
            </p:cNvPr>
            <p:cNvGrpSpPr/>
            <p:nvPr/>
          </p:nvGrpSpPr>
          <p:grpSpPr>
            <a:xfrm>
              <a:off x="8193265" y="6142872"/>
              <a:ext cx="88256" cy="110332"/>
              <a:chOff x="9444077" y="2885171"/>
              <a:chExt cx="107950" cy="134952"/>
            </a:xfrm>
            <a:solidFill>
              <a:schemeClr val="tx1"/>
            </a:solidFill>
          </p:grpSpPr>
          <p:sp>
            <p:nvSpPr>
              <p:cNvPr id="262" name="Freeform 26">
                <a:extLst>
                  <a:ext uri="{FF2B5EF4-FFF2-40B4-BE49-F238E27FC236}">
                    <a16:creationId xmlns:a16="http://schemas.microsoft.com/office/drawing/2014/main" id="{925BE245-FF84-4048-8E1B-8FDB13DFF748}"/>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63" name="Freeform 27">
                <a:extLst>
                  <a:ext uri="{FF2B5EF4-FFF2-40B4-BE49-F238E27FC236}">
                    <a16:creationId xmlns:a16="http://schemas.microsoft.com/office/drawing/2014/main" id="{434B4017-EA0A-45ED-AE69-3A3EB712A1F7}"/>
                  </a:ext>
                </a:extLst>
              </p:cNvPr>
              <p:cNvSpPr>
                <a:spLocks/>
              </p:cNvSpPr>
              <p:nvPr/>
            </p:nvSpPr>
            <p:spPr bwMode="auto">
              <a:xfrm>
                <a:off x="9444077" y="2916935"/>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nvGrpSpPr>
            <p:cNvPr id="250" name="Group 30">
              <a:extLst>
                <a:ext uri="{FF2B5EF4-FFF2-40B4-BE49-F238E27FC236}">
                  <a16:creationId xmlns:a16="http://schemas.microsoft.com/office/drawing/2014/main" id="{3BC4DFDF-2E43-4C52-B5CA-161F54CD3FCA}"/>
                </a:ext>
              </a:extLst>
            </p:cNvPr>
            <p:cNvGrpSpPr>
              <a:grpSpLocks noChangeAspect="1"/>
            </p:cNvGrpSpPr>
            <p:nvPr/>
          </p:nvGrpSpPr>
          <p:grpSpPr bwMode="auto">
            <a:xfrm>
              <a:off x="8007594" y="6135713"/>
              <a:ext cx="120431" cy="124658"/>
              <a:chOff x="5049" y="1841"/>
              <a:chExt cx="57" cy="59"/>
            </a:xfrm>
            <a:solidFill>
              <a:srgbClr val="00B050"/>
            </a:solidFill>
          </p:grpSpPr>
          <p:sp>
            <p:nvSpPr>
              <p:cNvPr id="254" name="Freeform 31">
                <a:extLst>
                  <a:ext uri="{FF2B5EF4-FFF2-40B4-BE49-F238E27FC236}">
                    <a16:creationId xmlns:a16="http://schemas.microsoft.com/office/drawing/2014/main" id="{37A48809-1AB2-4562-99BC-6C66F0FF228A}"/>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5" name="Freeform 32">
                <a:extLst>
                  <a:ext uri="{FF2B5EF4-FFF2-40B4-BE49-F238E27FC236}">
                    <a16:creationId xmlns:a16="http://schemas.microsoft.com/office/drawing/2014/main" id="{507ED413-8AD6-417A-A8B7-D8D10B401D54}"/>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6" name="Freeform 33">
                <a:extLst>
                  <a:ext uri="{FF2B5EF4-FFF2-40B4-BE49-F238E27FC236}">
                    <a16:creationId xmlns:a16="http://schemas.microsoft.com/office/drawing/2014/main" id="{1811CFAE-4E50-448F-8AE2-07A4D3229082}"/>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7" name="Freeform 34">
                <a:extLst>
                  <a:ext uri="{FF2B5EF4-FFF2-40B4-BE49-F238E27FC236}">
                    <a16:creationId xmlns:a16="http://schemas.microsoft.com/office/drawing/2014/main" id="{6AB5B6EF-7D84-4BEA-ADC8-4A2F7825DADC}"/>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8" name="Freeform 35">
                <a:extLst>
                  <a:ext uri="{FF2B5EF4-FFF2-40B4-BE49-F238E27FC236}">
                    <a16:creationId xmlns:a16="http://schemas.microsoft.com/office/drawing/2014/main" id="{BAE0BB80-137E-45C9-B34F-A8F59C89273C}"/>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9" name="Freeform 36">
                <a:extLst>
                  <a:ext uri="{FF2B5EF4-FFF2-40B4-BE49-F238E27FC236}">
                    <a16:creationId xmlns:a16="http://schemas.microsoft.com/office/drawing/2014/main" id="{2EEF14F1-BE1B-4CF4-8AFE-6683E06DCF1F}"/>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60" name="Freeform 37">
                <a:extLst>
                  <a:ext uri="{FF2B5EF4-FFF2-40B4-BE49-F238E27FC236}">
                    <a16:creationId xmlns:a16="http://schemas.microsoft.com/office/drawing/2014/main" id="{C79E5A16-285E-4DA3-9D98-2A2C07888EA7}"/>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61" name="Freeform 38">
                <a:extLst>
                  <a:ext uri="{FF2B5EF4-FFF2-40B4-BE49-F238E27FC236}">
                    <a16:creationId xmlns:a16="http://schemas.microsoft.com/office/drawing/2014/main" id="{43216AAB-E03A-468E-BB72-7B346FDF1A37}"/>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247" name="Rectangle 246">
              <a:extLst>
                <a:ext uri="{FF2B5EF4-FFF2-40B4-BE49-F238E27FC236}">
                  <a16:creationId xmlns:a16="http://schemas.microsoft.com/office/drawing/2014/main" id="{9F7374E7-32CB-45CE-8F83-CC99B0316951}"/>
                </a:ext>
              </a:extLst>
            </p:cNvPr>
            <p:cNvSpPr/>
            <p:nvPr/>
          </p:nvSpPr>
          <p:spPr>
            <a:xfrm>
              <a:off x="7691516" y="5688508"/>
              <a:ext cx="678073" cy="298516"/>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Endpoint </a:t>
              </a:r>
              <a:b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b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&amp; Mobile</a:t>
              </a:r>
            </a:p>
          </p:txBody>
        </p:sp>
        <p:pic>
          <p:nvPicPr>
            <p:cNvPr id="377" name="Picture 376" descr="A picture containing building&#10;&#10;Description automatically generated">
              <a:extLst>
                <a:ext uri="{FF2B5EF4-FFF2-40B4-BE49-F238E27FC236}">
                  <a16:creationId xmlns:a16="http://schemas.microsoft.com/office/drawing/2014/main" id="{58D6E418-B75F-471F-A591-F74B20BA69EE}"/>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7810617" y="6132178"/>
              <a:ext cx="131729" cy="131729"/>
            </a:xfrm>
            <a:prstGeom prst="rect">
              <a:avLst/>
            </a:prstGeom>
          </p:spPr>
        </p:pic>
        <p:grpSp>
          <p:nvGrpSpPr>
            <p:cNvPr id="395" name="Group 394">
              <a:extLst>
                <a:ext uri="{FF2B5EF4-FFF2-40B4-BE49-F238E27FC236}">
                  <a16:creationId xmlns:a16="http://schemas.microsoft.com/office/drawing/2014/main" id="{47649809-915C-4423-8D5E-97962771AEFC}"/>
                </a:ext>
              </a:extLst>
            </p:cNvPr>
            <p:cNvGrpSpPr/>
            <p:nvPr/>
          </p:nvGrpSpPr>
          <p:grpSpPr>
            <a:xfrm>
              <a:off x="7968497" y="6362005"/>
              <a:ext cx="160827" cy="36608"/>
              <a:chOff x="6782828" y="3049942"/>
              <a:chExt cx="160866" cy="36617"/>
            </a:xfrm>
          </p:grpSpPr>
          <p:sp>
            <p:nvSpPr>
              <p:cNvPr id="397" name="Oval 396">
                <a:extLst>
                  <a:ext uri="{FF2B5EF4-FFF2-40B4-BE49-F238E27FC236}">
                    <a16:creationId xmlns:a16="http://schemas.microsoft.com/office/drawing/2014/main" id="{8B4543F4-FAA2-4029-93BE-5F965970AFF3}"/>
                  </a:ext>
                </a:extLst>
              </p:cNvPr>
              <p:cNvSpPr/>
              <p:nvPr/>
            </p:nvSpPr>
            <p:spPr bwMode="auto">
              <a:xfrm>
                <a:off x="6782828" y="3049974"/>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8" name="Oval 397">
                <a:extLst>
                  <a:ext uri="{FF2B5EF4-FFF2-40B4-BE49-F238E27FC236}">
                    <a16:creationId xmlns:a16="http://schemas.microsoft.com/office/drawing/2014/main" id="{1E7CA30D-7E4D-42CC-82C0-A81A6CFD72DF}"/>
                  </a:ext>
                </a:extLst>
              </p:cNvPr>
              <p:cNvSpPr/>
              <p:nvPr/>
            </p:nvSpPr>
            <p:spPr bwMode="auto">
              <a:xfrm>
                <a:off x="6843634" y="304994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4" name="Oval 403">
                <a:extLst>
                  <a:ext uri="{FF2B5EF4-FFF2-40B4-BE49-F238E27FC236}">
                    <a16:creationId xmlns:a16="http://schemas.microsoft.com/office/drawing/2014/main" id="{804A7674-FB47-49EE-8AFA-9C8CDFAE35F9}"/>
                  </a:ext>
                </a:extLst>
              </p:cNvPr>
              <p:cNvSpPr/>
              <p:nvPr/>
            </p:nvSpPr>
            <p:spPr bwMode="auto">
              <a:xfrm>
                <a:off x="6907109" y="3049963"/>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488" name="Group 487">
            <a:extLst>
              <a:ext uri="{FF2B5EF4-FFF2-40B4-BE49-F238E27FC236}">
                <a16:creationId xmlns:a16="http://schemas.microsoft.com/office/drawing/2014/main" id="{EC7261BA-99E8-46B3-8EE2-1E37B74EA251}"/>
              </a:ext>
            </a:extLst>
          </p:cNvPr>
          <p:cNvGrpSpPr/>
          <p:nvPr/>
        </p:nvGrpSpPr>
        <p:grpSpPr>
          <a:xfrm>
            <a:off x="10738713" y="5560875"/>
            <a:ext cx="1341318" cy="822960"/>
            <a:chOff x="10577581" y="5659520"/>
            <a:chExt cx="1341318" cy="822960"/>
          </a:xfrm>
        </p:grpSpPr>
        <p:sp>
          <p:nvSpPr>
            <p:cNvPr id="510" name="Rectangle 509">
              <a:extLst>
                <a:ext uri="{FF2B5EF4-FFF2-40B4-BE49-F238E27FC236}">
                  <a16:creationId xmlns:a16="http://schemas.microsoft.com/office/drawing/2014/main" id="{F8C5648C-06FC-4417-9EF8-20DC21895B61}"/>
                </a:ext>
              </a:extLst>
            </p:cNvPr>
            <p:cNvSpPr/>
            <p:nvPr/>
          </p:nvSpPr>
          <p:spPr>
            <a:xfrm>
              <a:off x="10578085" y="5659520"/>
              <a:ext cx="1340814"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239" name="Picture 238">
              <a:hlinkClick r:id="rId55"/>
              <a:extLst>
                <a:ext uri="{FF2B5EF4-FFF2-40B4-BE49-F238E27FC236}">
                  <a16:creationId xmlns:a16="http://schemas.microsoft.com/office/drawing/2014/main" id="{A3092089-F0D5-4738-B36A-3E115D2A4949}"/>
                </a:ext>
              </a:extLst>
            </p:cNvPr>
            <p:cNvPicPr>
              <a:picLocks noChangeAspect="1"/>
            </p:cNvPicPr>
            <p:nvPr/>
          </p:nvPicPr>
          <p:blipFill>
            <a:blip r:embed="rId56">
              <a:extLst>
                <a:ext uri="{28A0092B-C50C-407E-A947-70E740481C1C}">
                  <a14:useLocalDpi xmlns:a14="http://schemas.microsoft.com/office/drawing/2010/main" val="0"/>
                </a:ext>
              </a:extLst>
            </a:blip>
            <a:stretch>
              <a:fillRect/>
            </a:stretch>
          </p:blipFill>
          <p:spPr>
            <a:xfrm>
              <a:off x="11443913" y="5964619"/>
              <a:ext cx="246873" cy="185977"/>
            </a:xfrm>
            <a:prstGeom prst="rect">
              <a:avLst/>
            </a:prstGeom>
          </p:spPr>
        </p:pic>
        <p:pic>
          <p:nvPicPr>
            <p:cNvPr id="241" name="Picture 240">
              <a:extLst>
                <a:ext uri="{FF2B5EF4-FFF2-40B4-BE49-F238E27FC236}">
                  <a16:creationId xmlns:a16="http://schemas.microsoft.com/office/drawing/2014/main" id="{AC26BC4C-E20B-49A3-BD30-969D24DFC6E2}"/>
                </a:ext>
              </a:extLst>
            </p:cNvPr>
            <p:cNvPicPr>
              <a:picLocks noChangeAspect="1"/>
            </p:cNvPicPr>
            <p:nvPr/>
          </p:nvPicPr>
          <p:blipFill rotWithShape="1">
            <a:blip r:embed="rId57">
              <a:extLst>
                <a:ext uri="{28A0092B-C50C-407E-A947-70E740481C1C}">
                  <a14:useLocalDpi xmlns:a14="http://schemas.microsoft.com/office/drawing/2010/main" val="0"/>
                </a:ext>
              </a:extLst>
            </a:blip>
            <a:srcRect/>
            <a:stretch/>
          </p:blipFill>
          <p:spPr>
            <a:xfrm>
              <a:off x="10824743" y="5947964"/>
              <a:ext cx="206121" cy="222200"/>
            </a:xfrm>
            <a:prstGeom prst="rect">
              <a:avLst/>
            </a:prstGeom>
          </p:spPr>
        </p:pic>
        <p:pic>
          <p:nvPicPr>
            <p:cNvPr id="242" name="Picture 241">
              <a:extLst>
                <a:ext uri="{FF2B5EF4-FFF2-40B4-BE49-F238E27FC236}">
                  <a16:creationId xmlns:a16="http://schemas.microsoft.com/office/drawing/2014/main" id="{128A4568-0359-4BF8-B702-DD79C93FE288}"/>
                </a:ext>
              </a:extLst>
            </p:cNvPr>
            <p:cNvPicPr>
              <a:picLocks noChangeAspect="1"/>
            </p:cNvPicPr>
            <p:nvPr/>
          </p:nvPicPr>
          <p:blipFill rotWithShape="1">
            <a:blip r:embed="rId58">
              <a:extLst>
                <a:ext uri="{28A0092B-C50C-407E-A947-70E740481C1C}">
                  <a14:useLocalDpi xmlns:a14="http://schemas.microsoft.com/office/drawing/2010/main" val="0"/>
                </a:ext>
              </a:extLst>
            </a:blip>
            <a:srcRect/>
            <a:stretch/>
          </p:blipFill>
          <p:spPr>
            <a:xfrm>
              <a:off x="10616285" y="5949430"/>
              <a:ext cx="205755" cy="222199"/>
            </a:xfrm>
            <a:prstGeom prst="rect">
              <a:avLst/>
            </a:prstGeom>
          </p:spPr>
        </p:pic>
        <p:pic>
          <p:nvPicPr>
            <p:cNvPr id="243" name="Picture 242">
              <a:extLst>
                <a:ext uri="{FF2B5EF4-FFF2-40B4-BE49-F238E27FC236}">
                  <a16:creationId xmlns:a16="http://schemas.microsoft.com/office/drawing/2014/main" id="{9193B668-F96D-4565-B49A-757AE07649EE}"/>
                </a:ext>
              </a:extLst>
            </p:cNvPr>
            <p:cNvPicPr>
              <a:picLocks noChangeAspect="1"/>
            </p:cNvPicPr>
            <p:nvPr/>
          </p:nvPicPr>
          <p:blipFill rotWithShape="1">
            <a:blip r:embed="rId59">
              <a:extLst>
                <a:ext uri="{28A0092B-C50C-407E-A947-70E740481C1C}">
                  <a14:useLocalDpi xmlns:a14="http://schemas.microsoft.com/office/drawing/2010/main" val="0"/>
                </a:ext>
              </a:extLst>
            </a:blip>
            <a:srcRect/>
            <a:stretch/>
          </p:blipFill>
          <p:spPr>
            <a:xfrm>
              <a:off x="11033567" y="5950391"/>
              <a:ext cx="202716" cy="222200"/>
            </a:xfrm>
            <a:prstGeom prst="rect">
              <a:avLst/>
            </a:prstGeom>
          </p:spPr>
        </p:pic>
        <p:pic>
          <p:nvPicPr>
            <p:cNvPr id="244" name="Picture 243">
              <a:extLst>
                <a:ext uri="{FF2B5EF4-FFF2-40B4-BE49-F238E27FC236}">
                  <a16:creationId xmlns:a16="http://schemas.microsoft.com/office/drawing/2014/main" id="{12BAD123-B134-4CA9-83AA-70D87159376C}"/>
                </a:ext>
              </a:extLst>
            </p:cNvPr>
            <p:cNvPicPr>
              <a:picLocks noChangeAspect="1"/>
            </p:cNvPicPr>
            <p:nvPr/>
          </p:nvPicPr>
          <p:blipFill rotWithShape="1">
            <a:blip r:embed="rId60">
              <a:extLst>
                <a:ext uri="{28A0092B-C50C-407E-A947-70E740481C1C}">
                  <a14:useLocalDpi xmlns:a14="http://schemas.microsoft.com/office/drawing/2010/main" val="0"/>
                </a:ext>
              </a:extLst>
            </a:blip>
            <a:srcRect/>
            <a:stretch/>
          </p:blipFill>
          <p:spPr>
            <a:xfrm>
              <a:off x="11238986" y="5948875"/>
              <a:ext cx="202224" cy="222200"/>
            </a:xfrm>
            <a:prstGeom prst="rect">
              <a:avLst/>
            </a:prstGeom>
          </p:spPr>
        </p:pic>
        <p:grpSp>
          <p:nvGrpSpPr>
            <p:cNvPr id="234" name="Group 233">
              <a:extLst>
                <a:ext uri="{FF2B5EF4-FFF2-40B4-BE49-F238E27FC236}">
                  <a16:creationId xmlns:a16="http://schemas.microsoft.com/office/drawing/2014/main" id="{7FC31C7D-C372-4ED4-ADCC-1D61748E5804}"/>
                </a:ext>
              </a:extLst>
            </p:cNvPr>
            <p:cNvGrpSpPr/>
            <p:nvPr/>
          </p:nvGrpSpPr>
          <p:grpSpPr>
            <a:xfrm>
              <a:off x="11696696" y="6335975"/>
              <a:ext cx="160817" cy="36587"/>
              <a:chOff x="6673899" y="3052616"/>
              <a:chExt cx="160856" cy="36596"/>
            </a:xfrm>
          </p:grpSpPr>
          <p:sp>
            <p:nvSpPr>
              <p:cNvPr id="236" name="Oval 235">
                <a:extLst>
                  <a:ext uri="{FF2B5EF4-FFF2-40B4-BE49-F238E27FC236}">
                    <a16:creationId xmlns:a16="http://schemas.microsoft.com/office/drawing/2014/main" id="{5414DD31-1B94-4D71-823A-68C741F69E27}"/>
                  </a:ext>
                </a:extLst>
              </p:cNvPr>
              <p:cNvSpPr/>
              <p:nvPr/>
            </p:nvSpPr>
            <p:spPr bwMode="auto">
              <a:xfrm>
                <a:off x="6673899" y="305262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7" name="Oval 236">
                <a:extLst>
                  <a:ext uri="{FF2B5EF4-FFF2-40B4-BE49-F238E27FC236}">
                    <a16:creationId xmlns:a16="http://schemas.microsoft.com/office/drawing/2014/main" id="{168DD421-CEA7-479B-9140-C5332C219E26}"/>
                  </a:ext>
                </a:extLst>
              </p:cNvPr>
              <p:cNvSpPr/>
              <p:nvPr/>
            </p:nvSpPr>
            <p:spPr bwMode="auto">
              <a:xfrm>
                <a:off x="6734695" y="305262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8" name="Oval 237">
                <a:extLst>
                  <a:ext uri="{FF2B5EF4-FFF2-40B4-BE49-F238E27FC236}">
                    <a16:creationId xmlns:a16="http://schemas.microsoft.com/office/drawing/2014/main" id="{193B36C8-CEF3-4967-A111-9AB4EE547508}"/>
                  </a:ext>
                </a:extLst>
              </p:cNvPr>
              <p:cNvSpPr/>
              <p:nvPr/>
            </p:nvSpPr>
            <p:spPr bwMode="auto">
              <a:xfrm>
                <a:off x="6798170" y="3052616"/>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pic>
          <p:nvPicPr>
            <p:cNvPr id="235" name="Picture 234">
              <a:hlinkClick r:id="rId61"/>
              <a:extLst>
                <a:ext uri="{FF2B5EF4-FFF2-40B4-BE49-F238E27FC236}">
                  <a16:creationId xmlns:a16="http://schemas.microsoft.com/office/drawing/2014/main" id="{D51E41E1-DC16-41B8-AF8D-CB48C2014249}"/>
                </a:ext>
              </a:extLst>
            </p:cNvPr>
            <p:cNvPicPr>
              <a:picLocks noChangeAspect="1"/>
            </p:cNvPicPr>
            <p:nvPr/>
          </p:nvPicPr>
          <p:blipFill>
            <a:blip r:embed="rId62">
              <a:extLst>
                <a:ext uri="{28A0092B-C50C-407E-A947-70E740481C1C}">
                  <a14:useLocalDpi xmlns:a14="http://schemas.microsoft.com/office/drawing/2010/main" val="0"/>
                </a:ext>
              </a:extLst>
            </a:blip>
            <a:stretch>
              <a:fillRect/>
            </a:stretch>
          </p:blipFill>
          <p:spPr>
            <a:xfrm>
              <a:off x="11693487" y="5984361"/>
              <a:ext cx="147777" cy="147776"/>
            </a:xfrm>
            <a:prstGeom prst="rect">
              <a:avLst/>
            </a:prstGeom>
          </p:spPr>
        </p:pic>
        <p:sp>
          <p:nvSpPr>
            <p:cNvPr id="217" name="Rectangle 216">
              <a:extLst>
                <a:ext uri="{FF2B5EF4-FFF2-40B4-BE49-F238E27FC236}">
                  <a16:creationId xmlns:a16="http://schemas.microsoft.com/office/drawing/2014/main" id="{FBBD20FB-BA7A-41BE-9162-77BB2B71A76E}"/>
                </a:ext>
              </a:extLst>
            </p:cNvPr>
            <p:cNvSpPr/>
            <p:nvPr/>
          </p:nvSpPr>
          <p:spPr>
            <a:xfrm>
              <a:off x="10577581" y="5659520"/>
              <a:ext cx="1340814"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Information</a:t>
              </a:r>
            </a:p>
          </p:txBody>
        </p:sp>
        <p:pic>
          <p:nvPicPr>
            <p:cNvPr id="524" name="Picture 523">
              <a:extLst>
                <a:ext uri="{FF2B5EF4-FFF2-40B4-BE49-F238E27FC236}">
                  <a16:creationId xmlns:a16="http://schemas.microsoft.com/office/drawing/2014/main" id="{F2CA9F76-E339-4D2C-842A-158066AED336}"/>
                </a:ext>
              </a:extLst>
            </p:cNvPr>
            <p:cNvPicPr>
              <a:picLocks noChangeAspect="1"/>
            </p:cNvPicPr>
            <p:nvPr/>
          </p:nvPicPr>
          <p:blipFill>
            <a:blip r:embed="rId63">
              <a:extLst>
                <a:ext uri="{28A0092B-C50C-407E-A947-70E740481C1C}">
                  <a14:useLocalDpi xmlns:a14="http://schemas.microsoft.com/office/drawing/2010/main" val="0"/>
                </a:ext>
              </a:extLst>
            </a:blip>
            <a:stretch>
              <a:fillRect/>
            </a:stretch>
          </p:blipFill>
          <p:spPr>
            <a:xfrm>
              <a:off x="10972677" y="6273776"/>
              <a:ext cx="216755" cy="146133"/>
            </a:xfrm>
            <a:prstGeom prst="rect">
              <a:avLst/>
            </a:prstGeom>
          </p:spPr>
        </p:pic>
        <p:pic>
          <p:nvPicPr>
            <p:cNvPr id="393" name="Picture 392">
              <a:extLst>
                <a:ext uri="{FF2B5EF4-FFF2-40B4-BE49-F238E27FC236}">
                  <a16:creationId xmlns:a16="http://schemas.microsoft.com/office/drawing/2014/main" id="{8E9E4C60-D3FA-41E2-90C7-7A7FB6326EE1}"/>
                </a:ext>
              </a:extLst>
            </p:cNvPr>
            <p:cNvPicPr>
              <a:picLocks noChangeAspect="1"/>
            </p:cNvPicPr>
            <p:nvPr/>
          </p:nvPicPr>
          <p:blipFill rotWithShape="1">
            <a:blip r:embed="rId50">
              <a:clrChange>
                <a:clrFrom>
                  <a:srgbClr val="FFFFFF"/>
                </a:clrFrom>
                <a:clrTo>
                  <a:srgbClr val="FFFFFF">
                    <a:alpha val="0"/>
                  </a:srgbClr>
                </a:clrTo>
              </a:clrChange>
              <a:extLst>
                <a:ext uri="{28A0092B-C50C-407E-A947-70E740481C1C}">
                  <a14:useLocalDpi xmlns:a14="http://schemas.microsoft.com/office/drawing/2010/main" val="0"/>
                </a:ext>
              </a:extLst>
            </a:blip>
            <a:srcRect l="17780" t="42474" r="17780" b="35859"/>
            <a:stretch/>
          </p:blipFill>
          <p:spPr>
            <a:xfrm>
              <a:off x="10604109" y="6273571"/>
              <a:ext cx="372818" cy="62823"/>
            </a:xfrm>
            <a:prstGeom prst="rect">
              <a:avLst/>
            </a:prstGeom>
          </p:spPr>
        </p:pic>
        <p:pic>
          <p:nvPicPr>
            <p:cNvPr id="532" name="Picture 531" descr="A close up of a logo&#10;&#10;Description automatically generated">
              <a:extLst>
                <a:ext uri="{FF2B5EF4-FFF2-40B4-BE49-F238E27FC236}">
                  <a16:creationId xmlns:a16="http://schemas.microsoft.com/office/drawing/2014/main" id="{CEA9DE3B-E152-4F85-846D-C058AF48F4FB}"/>
                </a:ext>
              </a:extLst>
            </p:cNvPr>
            <p:cNvPicPr>
              <a:picLocks noChangeAspect="1"/>
            </p:cNvPicPr>
            <p:nvPr/>
          </p:nvPicPr>
          <p:blipFill rotWithShape="1">
            <a:blip r:embed="rId64">
              <a:clrChange>
                <a:clrFrom>
                  <a:srgbClr val="FFFFFF"/>
                </a:clrFrom>
                <a:clrTo>
                  <a:srgbClr val="FFFFFF">
                    <a:alpha val="0"/>
                  </a:srgbClr>
                </a:clrTo>
              </a:clrChange>
              <a:extLst>
                <a:ext uri="{28A0092B-C50C-407E-A947-70E740481C1C}">
                  <a14:useLocalDpi xmlns:a14="http://schemas.microsoft.com/office/drawing/2010/main" val="0"/>
                </a:ext>
              </a:extLst>
            </a:blip>
            <a:srcRect l="10765" t="31817" r="10765" b="31817"/>
            <a:stretch/>
          </p:blipFill>
          <p:spPr>
            <a:xfrm>
              <a:off x="10604109" y="6341815"/>
              <a:ext cx="346758" cy="90716"/>
            </a:xfrm>
            <a:prstGeom prst="rect">
              <a:avLst/>
            </a:prstGeom>
          </p:spPr>
        </p:pic>
        <p:pic>
          <p:nvPicPr>
            <p:cNvPr id="538" name="Picture 537">
              <a:extLst>
                <a:ext uri="{FF2B5EF4-FFF2-40B4-BE49-F238E27FC236}">
                  <a16:creationId xmlns:a16="http://schemas.microsoft.com/office/drawing/2014/main" id="{F07B4B24-12EE-46FE-884B-ABC33D082624}"/>
                </a:ext>
              </a:extLst>
            </p:cNvPr>
            <p:cNvPicPr>
              <a:picLocks noChangeAspect="1"/>
            </p:cNvPicPr>
            <p:nvPr/>
          </p:nvPicPr>
          <p:blipFill rotWithShape="1">
            <a:blip r:embed="rId65">
              <a:extLst>
                <a:ext uri="{28A0092B-C50C-407E-A947-70E740481C1C}">
                  <a14:useLocalDpi xmlns:a14="http://schemas.microsoft.com/office/drawing/2010/main" val="0"/>
                </a:ext>
              </a:extLst>
            </a:blip>
            <a:srcRect/>
            <a:stretch/>
          </p:blipFill>
          <p:spPr>
            <a:xfrm>
              <a:off x="11193952" y="6258431"/>
              <a:ext cx="203489" cy="164336"/>
            </a:xfrm>
            <a:prstGeom prst="rect">
              <a:avLst/>
            </a:prstGeom>
          </p:spPr>
        </p:pic>
        <p:pic>
          <p:nvPicPr>
            <p:cNvPr id="540" name="Picture 539" descr="A close up of a logo&#10;&#10;Description automatically generated">
              <a:extLst>
                <a:ext uri="{FF2B5EF4-FFF2-40B4-BE49-F238E27FC236}">
                  <a16:creationId xmlns:a16="http://schemas.microsoft.com/office/drawing/2014/main" id="{D31FF579-D21C-4F44-8E8E-FF791967C398}"/>
                </a:ext>
              </a:extLst>
            </p:cNvPr>
            <p:cNvPicPr>
              <a:picLocks noChangeAspect="1"/>
            </p:cNvPicPr>
            <p:nvPr/>
          </p:nvPicPr>
          <p:blipFill>
            <a:blip r:embed="rId66">
              <a:extLst>
                <a:ext uri="{28A0092B-C50C-407E-A947-70E740481C1C}">
                  <a14:useLocalDpi xmlns:a14="http://schemas.microsoft.com/office/drawing/2010/main" val="0"/>
                </a:ext>
              </a:extLst>
            </a:blip>
            <a:stretch>
              <a:fillRect/>
            </a:stretch>
          </p:blipFill>
          <p:spPr>
            <a:xfrm>
              <a:off x="11530366" y="6263262"/>
              <a:ext cx="168478" cy="168478"/>
            </a:xfrm>
            <a:prstGeom prst="rect">
              <a:avLst/>
            </a:prstGeom>
          </p:spPr>
        </p:pic>
        <p:pic>
          <p:nvPicPr>
            <p:cNvPr id="542" name="Picture 541" descr="A green sign with white text&#10;&#10;Description automatically generated">
              <a:extLst>
                <a:ext uri="{FF2B5EF4-FFF2-40B4-BE49-F238E27FC236}">
                  <a16:creationId xmlns:a16="http://schemas.microsoft.com/office/drawing/2014/main" id="{89C2746D-5C82-4E6C-8EE9-14BAFF94456E}"/>
                </a:ext>
              </a:extLst>
            </p:cNvPr>
            <p:cNvPicPr>
              <a:picLocks noChangeAspect="1"/>
            </p:cNvPicPr>
            <p:nvPr/>
          </p:nvPicPr>
          <p:blipFill rotWithShape="1">
            <a:blip r:embed="rId67">
              <a:extLst>
                <a:ext uri="{28A0092B-C50C-407E-A947-70E740481C1C}">
                  <a14:useLocalDpi xmlns:a14="http://schemas.microsoft.com/office/drawing/2010/main" val="0"/>
                </a:ext>
              </a:extLst>
            </a:blip>
            <a:srcRect l="18049" t="19263" r="18049" b="19263"/>
            <a:stretch/>
          </p:blipFill>
          <p:spPr>
            <a:xfrm>
              <a:off x="11396887" y="6285035"/>
              <a:ext cx="134034" cy="128942"/>
            </a:xfrm>
            <a:prstGeom prst="rect">
              <a:avLst/>
            </a:prstGeom>
          </p:spPr>
        </p:pic>
      </p:grpSp>
      <p:grpSp>
        <p:nvGrpSpPr>
          <p:cNvPr id="13" name="Group 12">
            <a:extLst>
              <a:ext uri="{FF2B5EF4-FFF2-40B4-BE49-F238E27FC236}">
                <a16:creationId xmlns:a16="http://schemas.microsoft.com/office/drawing/2014/main" id="{B23AD12E-CFDA-4532-86EB-0307B71C0077}"/>
              </a:ext>
            </a:extLst>
          </p:cNvPr>
          <p:cNvGrpSpPr/>
          <p:nvPr/>
        </p:nvGrpSpPr>
        <p:grpSpPr>
          <a:xfrm>
            <a:off x="527233" y="4496536"/>
            <a:ext cx="419516" cy="419517"/>
            <a:chOff x="4890881" y="5910062"/>
            <a:chExt cx="812414" cy="812410"/>
          </a:xfrm>
        </p:grpSpPr>
        <p:sp>
          <p:nvSpPr>
            <p:cNvPr id="14" name="Oval 13">
              <a:extLst>
                <a:ext uri="{FF2B5EF4-FFF2-40B4-BE49-F238E27FC236}">
                  <a16:creationId xmlns:a16="http://schemas.microsoft.com/office/drawing/2014/main" id="{010D593C-6804-4E85-B349-F7ADBF96594F}"/>
                </a:ext>
              </a:extLst>
            </p:cNvPr>
            <p:cNvSpPr/>
            <p:nvPr/>
          </p:nvSpPr>
          <p:spPr bwMode="auto">
            <a:xfrm>
              <a:off x="4890881" y="5910062"/>
              <a:ext cx="812414" cy="812410"/>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a:ln>
                  <a:noFill/>
                </a:ln>
                <a:solidFill>
                  <a:srgbClr val="00B050"/>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0E091A44-41A8-448C-9547-AD3685230FF1}"/>
                </a:ext>
              </a:extLst>
            </p:cNvPr>
            <p:cNvGrpSpPr/>
            <p:nvPr/>
          </p:nvGrpSpPr>
          <p:grpSpPr>
            <a:xfrm>
              <a:off x="5139021" y="6107362"/>
              <a:ext cx="316134" cy="417805"/>
              <a:chOff x="4691309" y="4394828"/>
              <a:chExt cx="768039" cy="1015048"/>
            </a:xfrm>
          </p:grpSpPr>
          <p:sp>
            <p:nvSpPr>
              <p:cNvPr id="16" name="Freeform 209">
                <a:extLst>
                  <a:ext uri="{FF2B5EF4-FFF2-40B4-BE49-F238E27FC236}">
                    <a16:creationId xmlns:a16="http://schemas.microsoft.com/office/drawing/2014/main" id="{6F4542D6-EDC2-43E0-B38E-F7B06A1D2162}"/>
                  </a:ext>
                </a:extLst>
              </p:cNvPr>
              <p:cNvSpPr>
                <a:spLocks noEditPoints="1"/>
              </p:cNvSpPr>
              <p:nvPr/>
            </p:nvSpPr>
            <p:spPr bwMode="auto">
              <a:xfrm>
                <a:off x="4691309" y="4394828"/>
                <a:ext cx="768039" cy="1015048"/>
              </a:xfrm>
              <a:custGeom>
                <a:avLst/>
                <a:gdLst>
                  <a:gd name="T0" fmla="*/ 0 w 320"/>
                  <a:gd name="T1" fmla="*/ 0 h 425"/>
                  <a:gd name="T2" fmla="*/ 0 w 320"/>
                  <a:gd name="T3" fmla="*/ 0 h 425"/>
                  <a:gd name="T4" fmla="*/ 0 w 320"/>
                  <a:gd name="T5" fmla="*/ 425 h 425"/>
                  <a:gd name="T6" fmla="*/ 320 w 320"/>
                  <a:gd name="T7" fmla="*/ 425 h 425"/>
                  <a:gd name="T8" fmla="*/ 320 w 320"/>
                  <a:gd name="T9" fmla="*/ 132 h 425"/>
                  <a:gd name="T10" fmla="*/ 186 w 320"/>
                  <a:gd name="T11" fmla="*/ 132 h 425"/>
                  <a:gd name="T12" fmla="*/ 186 w 320"/>
                  <a:gd name="T13" fmla="*/ 0 h 425"/>
                  <a:gd name="T14" fmla="*/ 0 w 320"/>
                  <a:gd name="T15" fmla="*/ 0 h 425"/>
                  <a:gd name="T16" fmla="*/ 31 w 320"/>
                  <a:gd name="T17" fmla="*/ 138 h 425"/>
                  <a:gd name="T18" fmla="*/ 31 w 320"/>
                  <a:gd name="T19" fmla="*/ 138 h 425"/>
                  <a:gd name="T20" fmla="*/ 102 w 320"/>
                  <a:gd name="T21" fmla="*/ 138 h 425"/>
                  <a:gd name="T22" fmla="*/ 102 w 320"/>
                  <a:gd name="T23" fmla="*/ 165 h 425"/>
                  <a:gd name="T24" fmla="*/ 31 w 320"/>
                  <a:gd name="T25" fmla="*/ 165 h 425"/>
                  <a:gd name="T26" fmla="*/ 31 w 320"/>
                  <a:gd name="T27" fmla="*/ 138 h 425"/>
                  <a:gd name="T28" fmla="*/ 31 w 320"/>
                  <a:gd name="T29" fmla="*/ 192 h 425"/>
                  <a:gd name="T30" fmla="*/ 31 w 320"/>
                  <a:gd name="T31" fmla="*/ 192 h 425"/>
                  <a:gd name="T32" fmla="*/ 289 w 320"/>
                  <a:gd name="T33" fmla="*/ 192 h 425"/>
                  <a:gd name="T34" fmla="*/ 289 w 320"/>
                  <a:gd name="T35" fmla="*/ 218 h 425"/>
                  <a:gd name="T36" fmla="*/ 31 w 320"/>
                  <a:gd name="T37" fmla="*/ 218 h 425"/>
                  <a:gd name="T38" fmla="*/ 31 w 320"/>
                  <a:gd name="T39" fmla="*/ 192 h 425"/>
                  <a:gd name="T40" fmla="*/ 190 w 320"/>
                  <a:gd name="T41" fmla="*/ 245 h 425"/>
                  <a:gd name="T42" fmla="*/ 190 w 320"/>
                  <a:gd name="T43" fmla="*/ 245 h 425"/>
                  <a:gd name="T44" fmla="*/ 289 w 320"/>
                  <a:gd name="T45" fmla="*/ 245 h 425"/>
                  <a:gd name="T46" fmla="*/ 289 w 320"/>
                  <a:gd name="T47" fmla="*/ 272 h 425"/>
                  <a:gd name="T48" fmla="*/ 190 w 320"/>
                  <a:gd name="T49" fmla="*/ 272 h 425"/>
                  <a:gd name="T50" fmla="*/ 190 w 320"/>
                  <a:gd name="T51" fmla="*/ 245 h 425"/>
                  <a:gd name="T52" fmla="*/ 31 w 320"/>
                  <a:gd name="T53" fmla="*/ 245 h 425"/>
                  <a:gd name="T54" fmla="*/ 31 w 320"/>
                  <a:gd name="T55" fmla="*/ 245 h 425"/>
                  <a:gd name="T56" fmla="*/ 163 w 320"/>
                  <a:gd name="T57" fmla="*/ 245 h 425"/>
                  <a:gd name="T58" fmla="*/ 163 w 320"/>
                  <a:gd name="T59" fmla="*/ 272 h 425"/>
                  <a:gd name="T60" fmla="*/ 31 w 320"/>
                  <a:gd name="T61" fmla="*/ 272 h 425"/>
                  <a:gd name="T62" fmla="*/ 31 w 320"/>
                  <a:gd name="T63" fmla="*/ 245 h 425"/>
                  <a:gd name="T64" fmla="*/ 31 w 320"/>
                  <a:gd name="T65" fmla="*/ 298 h 425"/>
                  <a:gd name="T66" fmla="*/ 31 w 320"/>
                  <a:gd name="T67" fmla="*/ 298 h 425"/>
                  <a:gd name="T68" fmla="*/ 289 w 320"/>
                  <a:gd name="T69" fmla="*/ 298 h 425"/>
                  <a:gd name="T70" fmla="*/ 289 w 320"/>
                  <a:gd name="T71" fmla="*/ 325 h 425"/>
                  <a:gd name="T72" fmla="*/ 31 w 320"/>
                  <a:gd name="T73" fmla="*/ 325 h 425"/>
                  <a:gd name="T74" fmla="*/ 31 w 320"/>
                  <a:gd name="T75" fmla="*/ 298 h 425"/>
                  <a:gd name="T76" fmla="*/ 31 w 320"/>
                  <a:gd name="T77" fmla="*/ 352 h 425"/>
                  <a:gd name="T78" fmla="*/ 31 w 320"/>
                  <a:gd name="T79" fmla="*/ 352 h 425"/>
                  <a:gd name="T80" fmla="*/ 289 w 320"/>
                  <a:gd name="T81" fmla="*/ 352 h 425"/>
                  <a:gd name="T82" fmla="*/ 289 w 320"/>
                  <a:gd name="T83" fmla="*/ 378 h 425"/>
                  <a:gd name="T84" fmla="*/ 31 w 320"/>
                  <a:gd name="T85" fmla="*/ 378 h 425"/>
                  <a:gd name="T86" fmla="*/ 31 w 320"/>
                  <a:gd name="T87" fmla="*/ 35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0" h="425">
                    <a:moveTo>
                      <a:pt x="0" y="0"/>
                    </a:moveTo>
                    <a:lnTo>
                      <a:pt x="0" y="0"/>
                    </a:lnTo>
                    <a:lnTo>
                      <a:pt x="0" y="425"/>
                    </a:lnTo>
                    <a:lnTo>
                      <a:pt x="320" y="425"/>
                    </a:lnTo>
                    <a:lnTo>
                      <a:pt x="320" y="132"/>
                    </a:lnTo>
                    <a:lnTo>
                      <a:pt x="186" y="132"/>
                    </a:lnTo>
                    <a:lnTo>
                      <a:pt x="186" y="0"/>
                    </a:lnTo>
                    <a:lnTo>
                      <a:pt x="0" y="0"/>
                    </a:lnTo>
                    <a:close/>
                    <a:moveTo>
                      <a:pt x="31" y="138"/>
                    </a:moveTo>
                    <a:lnTo>
                      <a:pt x="31" y="138"/>
                    </a:lnTo>
                    <a:lnTo>
                      <a:pt x="102" y="138"/>
                    </a:lnTo>
                    <a:lnTo>
                      <a:pt x="102" y="165"/>
                    </a:lnTo>
                    <a:lnTo>
                      <a:pt x="31" y="165"/>
                    </a:lnTo>
                    <a:lnTo>
                      <a:pt x="31" y="138"/>
                    </a:lnTo>
                    <a:close/>
                    <a:moveTo>
                      <a:pt x="31" y="192"/>
                    </a:moveTo>
                    <a:lnTo>
                      <a:pt x="31" y="192"/>
                    </a:lnTo>
                    <a:lnTo>
                      <a:pt x="289" y="192"/>
                    </a:lnTo>
                    <a:lnTo>
                      <a:pt x="289" y="218"/>
                    </a:lnTo>
                    <a:lnTo>
                      <a:pt x="31" y="218"/>
                    </a:lnTo>
                    <a:lnTo>
                      <a:pt x="31" y="192"/>
                    </a:lnTo>
                    <a:close/>
                    <a:moveTo>
                      <a:pt x="190" y="245"/>
                    </a:moveTo>
                    <a:lnTo>
                      <a:pt x="190" y="245"/>
                    </a:lnTo>
                    <a:lnTo>
                      <a:pt x="289" y="245"/>
                    </a:lnTo>
                    <a:lnTo>
                      <a:pt x="289" y="272"/>
                    </a:lnTo>
                    <a:lnTo>
                      <a:pt x="190" y="272"/>
                    </a:lnTo>
                    <a:lnTo>
                      <a:pt x="190" y="245"/>
                    </a:lnTo>
                    <a:close/>
                    <a:moveTo>
                      <a:pt x="31" y="245"/>
                    </a:moveTo>
                    <a:lnTo>
                      <a:pt x="31" y="245"/>
                    </a:lnTo>
                    <a:lnTo>
                      <a:pt x="163" y="245"/>
                    </a:lnTo>
                    <a:lnTo>
                      <a:pt x="163" y="272"/>
                    </a:lnTo>
                    <a:lnTo>
                      <a:pt x="31" y="272"/>
                    </a:lnTo>
                    <a:lnTo>
                      <a:pt x="31" y="245"/>
                    </a:lnTo>
                    <a:close/>
                    <a:moveTo>
                      <a:pt x="31" y="298"/>
                    </a:moveTo>
                    <a:lnTo>
                      <a:pt x="31" y="298"/>
                    </a:lnTo>
                    <a:lnTo>
                      <a:pt x="289" y="298"/>
                    </a:lnTo>
                    <a:lnTo>
                      <a:pt x="289" y="325"/>
                    </a:lnTo>
                    <a:lnTo>
                      <a:pt x="31" y="325"/>
                    </a:lnTo>
                    <a:lnTo>
                      <a:pt x="31" y="298"/>
                    </a:lnTo>
                    <a:close/>
                    <a:moveTo>
                      <a:pt x="31" y="352"/>
                    </a:moveTo>
                    <a:lnTo>
                      <a:pt x="31" y="352"/>
                    </a:lnTo>
                    <a:lnTo>
                      <a:pt x="289" y="352"/>
                    </a:lnTo>
                    <a:lnTo>
                      <a:pt x="289" y="378"/>
                    </a:lnTo>
                    <a:lnTo>
                      <a:pt x="31" y="378"/>
                    </a:lnTo>
                    <a:lnTo>
                      <a:pt x="31" y="352"/>
                    </a:lnTo>
                    <a:close/>
                  </a:path>
                </a:pathLst>
              </a:custGeom>
              <a:solidFill>
                <a:schemeClr val="bg1"/>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sp>
            <p:nvSpPr>
              <p:cNvPr id="17" name="Freeform 210">
                <a:extLst>
                  <a:ext uri="{FF2B5EF4-FFF2-40B4-BE49-F238E27FC236}">
                    <a16:creationId xmlns:a16="http://schemas.microsoft.com/office/drawing/2014/main" id="{128240E2-EA41-43DA-A637-B21D943A332D}"/>
                  </a:ext>
                </a:extLst>
              </p:cNvPr>
              <p:cNvSpPr>
                <a:spLocks/>
              </p:cNvSpPr>
              <p:nvPr/>
            </p:nvSpPr>
            <p:spPr bwMode="auto">
              <a:xfrm>
                <a:off x="5200763" y="4394832"/>
                <a:ext cx="258585" cy="250868"/>
              </a:xfrm>
              <a:custGeom>
                <a:avLst/>
                <a:gdLst>
                  <a:gd name="T0" fmla="*/ 0 w 107"/>
                  <a:gd name="T1" fmla="*/ 106 h 106"/>
                  <a:gd name="T2" fmla="*/ 0 w 107"/>
                  <a:gd name="T3" fmla="*/ 106 h 106"/>
                  <a:gd name="T4" fmla="*/ 107 w 107"/>
                  <a:gd name="T5" fmla="*/ 106 h 106"/>
                  <a:gd name="T6" fmla="*/ 0 w 107"/>
                  <a:gd name="T7" fmla="*/ 0 h 106"/>
                  <a:gd name="T8" fmla="*/ 0 w 107"/>
                  <a:gd name="T9" fmla="*/ 106 h 106"/>
                </a:gdLst>
                <a:ahLst/>
                <a:cxnLst>
                  <a:cxn ang="0">
                    <a:pos x="T0" y="T1"/>
                  </a:cxn>
                  <a:cxn ang="0">
                    <a:pos x="T2" y="T3"/>
                  </a:cxn>
                  <a:cxn ang="0">
                    <a:pos x="T4" y="T5"/>
                  </a:cxn>
                  <a:cxn ang="0">
                    <a:pos x="T6" y="T7"/>
                  </a:cxn>
                  <a:cxn ang="0">
                    <a:pos x="T8" y="T9"/>
                  </a:cxn>
                </a:cxnLst>
                <a:rect l="0" t="0" r="r" b="b"/>
                <a:pathLst>
                  <a:path w="107" h="106">
                    <a:moveTo>
                      <a:pt x="0" y="106"/>
                    </a:moveTo>
                    <a:lnTo>
                      <a:pt x="0" y="106"/>
                    </a:lnTo>
                    <a:lnTo>
                      <a:pt x="107" y="106"/>
                    </a:lnTo>
                    <a:lnTo>
                      <a:pt x="0" y="0"/>
                    </a:lnTo>
                    <a:lnTo>
                      <a:pt x="0" y="106"/>
                    </a:lnTo>
                    <a:close/>
                  </a:path>
                </a:pathLst>
              </a:custGeom>
              <a:solidFill>
                <a:schemeClr val="bg1"/>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grpSp>
      </p:grpSp>
      <p:grpSp>
        <p:nvGrpSpPr>
          <p:cNvPr id="575" name="Group 574">
            <a:extLst>
              <a:ext uri="{FF2B5EF4-FFF2-40B4-BE49-F238E27FC236}">
                <a16:creationId xmlns:a16="http://schemas.microsoft.com/office/drawing/2014/main" id="{861E6C18-3E5C-4176-AD2A-D54C4D34E0FD}"/>
              </a:ext>
            </a:extLst>
          </p:cNvPr>
          <p:cNvGrpSpPr/>
          <p:nvPr/>
        </p:nvGrpSpPr>
        <p:grpSpPr>
          <a:xfrm>
            <a:off x="9834187" y="5159416"/>
            <a:ext cx="1574934" cy="401459"/>
            <a:chOff x="9834187" y="5159416"/>
            <a:chExt cx="1574934" cy="401459"/>
          </a:xfrm>
        </p:grpSpPr>
        <p:cxnSp>
          <p:nvCxnSpPr>
            <p:cNvPr id="342" name="Connector: Elbow 341">
              <a:extLst>
                <a:ext uri="{FF2B5EF4-FFF2-40B4-BE49-F238E27FC236}">
                  <a16:creationId xmlns:a16="http://schemas.microsoft.com/office/drawing/2014/main" id="{58811937-4287-4379-A6F6-A604428CC9F4}"/>
                </a:ext>
              </a:extLst>
            </p:cNvPr>
            <p:cNvCxnSpPr>
              <a:cxnSpLocks/>
              <a:stCxn id="201" idx="0"/>
              <a:endCxn id="414" idx="2"/>
            </p:cNvCxnSpPr>
            <p:nvPr/>
          </p:nvCxnSpPr>
          <p:spPr>
            <a:xfrm rot="5400000" flipH="1" flipV="1">
              <a:off x="10398783" y="4594820"/>
              <a:ext cx="400832" cy="1530024"/>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38" name="Connector: Elbow 437">
              <a:extLst>
                <a:ext uri="{FF2B5EF4-FFF2-40B4-BE49-F238E27FC236}">
                  <a16:creationId xmlns:a16="http://schemas.microsoft.com/office/drawing/2014/main" id="{42C9B422-0EFE-42EF-AC6A-D27CE535A051}"/>
                </a:ext>
              </a:extLst>
            </p:cNvPr>
            <p:cNvCxnSpPr>
              <a:cxnSpLocks/>
              <a:stCxn id="217" idx="0"/>
              <a:endCxn id="421" idx="2"/>
            </p:cNvCxnSpPr>
            <p:nvPr/>
          </p:nvCxnSpPr>
          <p:spPr>
            <a:xfrm rot="16200000" flipV="1">
              <a:off x="10696367" y="4848121"/>
              <a:ext cx="399303" cy="1026205"/>
            </a:xfrm>
            <a:prstGeom prst="bentConnector3">
              <a:avLst>
                <a:gd name="adj1" fmla="val 50000"/>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cxnSp>
        <p:nvCxnSpPr>
          <p:cNvPr id="485" name="Straight Arrow Connector 484">
            <a:extLst>
              <a:ext uri="{FF2B5EF4-FFF2-40B4-BE49-F238E27FC236}">
                <a16:creationId xmlns:a16="http://schemas.microsoft.com/office/drawing/2014/main" id="{8F60E8D9-9AE8-403D-BFD1-E60A22DEE6C7}"/>
              </a:ext>
            </a:extLst>
          </p:cNvPr>
          <p:cNvCxnSpPr>
            <a:cxnSpLocks/>
          </p:cNvCxnSpPr>
          <p:nvPr/>
        </p:nvCxnSpPr>
        <p:spPr>
          <a:xfrm>
            <a:off x="5082672" y="3952035"/>
            <a:ext cx="0" cy="484632"/>
          </a:xfrm>
          <a:prstGeom prst="straightConnector1">
            <a:avLst/>
          </a:prstGeom>
          <a:noFill/>
          <a:ln w="25400" cap="flat" cmpd="sng" algn="ctr">
            <a:solidFill>
              <a:schemeClr val="tx2">
                <a:lumMod val="75000"/>
              </a:schemeClr>
            </a:solidFill>
            <a:prstDash val="solid"/>
            <a:headEnd type="none" w="med" len="med"/>
            <a:tailEnd type="none" w="med" len="med"/>
          </a:ln>
          <a:effectLst/>
        </p:spPr>
      </p:cxnSp>
      <p:grpSp>
        <p:nvGrpSpPr>
          <p:cNvPr id="62" name="Group 61">
            <a:extLst>
              <a:ext uri="{FF2B5EF4-FFF2-40B4-BE49-F238E27FC236}">
                <a16:creationId xmlns:a16="http://schemas.microsoft.com/office/drawing/2014/main" id="{AFDF8A25-5E97-460B-874D-88432CDB838B}"/>
              </a:ext>
            </a:extLst>
          </p:cNvPr>
          <p:cNvGrpSpPr/>
          <p:nvPr/>
        </p:nvGrpSpPr>
        <p:grpSpPr>
          <a:xfrm>
            <a:off x="7811618" y="4457782"/>
            <a:ext cx="2920255" cy="182880"/>
            <a:chOff x="3572576" y="3406595"/>
            <a:chExt cx="2920255" cy="182880"/>
          </a:xfrm>
        </p:grpSpPr>
        <p:sp>
          <p:nvSpPr>
            <p:cNvPr id="498" name="Rectangle 497">
              <a:extLst>
                <a:ext uri="{FF2B5EF4-FFF2-40B4-BE49-F238E27FC236}">
                  <a16:creationId xmlns:a16="http://schemas.microsoft.com/office/drawing/2014/main" id="{B3D8FE7D-DC2D-4802-8C1C-E07BF552BE02}"/>
                </a:ext>
              </a:extLst>
            </p:cNvPr>
            <p:cNvSpPr/>
            <p:nvPr/>
          </p:nvSpPr>
          <p:spPr>
            <a:xfrm>
              <a:off x="3572576" y="3406595"/>
              <a:ext cx="2920255" cy="182880"/>
            </a:xfrm>
            <a:prstGeom prst="rect">
              <a:avLst/>
            </a:prstGeom>
            <a:solidFill>
              <a:schemeClr val="tx2">
                <a:lumMod val="50000"/>
              </a:schemeClr>
            </a:solidFill>
            <a:ln w="14224">
              <a:solidFill>
                <a:srgbClr val="00BCF2"/>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SOAR - Automated investigation and response (</a:t>
              </a:r>
              <a:r>
                <a:rPr kumimoji="0" lang="en-US" sz="800" b="0" i="0" u="none" strike="noStrike" kern="1200" cap="none" spc="0" normalizeH="0" baseline="0" noProof="0" err="1">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AutoIR</a:t>
              </a:r>
              <a:r>
                <a:rPr kumimoji="0" lang="en-US" sz="800" b="0" i="0" u="none" strike="noStrike" kern="1200" cap="none" spc="0" normalizeH="0" baseline="0" noProof="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a:t>
              </a:r>
            </a:p>
          </p:txBody>
        </p:sp>
        <p:sp>
          <p:nvSpPr>
            <p:cNvPr id="500" name="Freeform 1054">
              <a:extLst>
                <a:ext uri="{FF2B5EF4-FFF2-40B4-BE49-F238E27FC236}">
                  <a16:creationId xmlns:a16="http://schemas.microsoft.com/office/drawing/2014/main" id="{F9588841-2F89-41B5-A61D-25D67AABDB7E}"/>
                </a:ext>
              </a:extLst>
            </p:cNvPr>
            <p:cNvSpPr>
              <a:spLocks noEditPoints="1"/>
            </p:cNvSpPr>
            <p:nvPr/>
          </p:nvSpPr>
          <p:spPr bwMode="auto">
            <a:xfrm>
              <a:off x="3620095" y="3434406"/>
              <a:ext cx="130978" cy="130978"/>
            </a:xfrm>
            <a:custGeom>
              <a:avLst/>
              <a:gdLst>
                <a:gd name="T0" fmla="*/ 73 w 80"/>
                <a:gd name="T1" fmla="*/ 46 h 80"/>
                <a:gd name="T2" fmla="*/ 73 w 80"/>
                <a:gd name="T3" fmla="*/ 33 h 80"/>
                <a:gd name="T4" fmla="*/ 80 w 80"/>
                <a:gd name="T5" fmla="*/ 28 h 80"/>
                <a:gd name="T6" fmla="*/ 77 w 80"/>
                <a:gd name="T7" fmla="*/ 20 h 80"/>
                <a:gd name="T8" fmla="*/ 68 w 80"/>
                <a:gd name="T9" fmla="*/ 21 h 80"/>
                <a:gd name="T10" fmla="*/ 59 w 80"/>
                <a:gd name="T11" fmla="*/ 12 h 80"/>
                <a:gd name="T12" fmla="*/ 60 w 80"/>
                <a:gd name="T13" fmla="*/ 3 h 80"/>
                <a:gd name="T14" fmla="*/ 52 w 80"/>
                <a:gd name="T15" fmla="*/ 0 h 80"/>
                <a:gd name="T16" fmla="*/ 47 w 80"/>
                <a:gd name="T17" fmla="*/ 7 h 80"/>
                <a:gd name="T18" fmla="*/ 33 w 80"/>
                <a:gd name="T19" fmla="*/ 7 h 80"/>
                <a:gd name="T20" fmla="*/ 28 w 80"/>
                <a:gd name="T21" fmla="*/ 0 h 80"/>
                <a:gd name="T22" fmla="*/ 20 w 80"/>
                <a:gd name="T23" fmla="*/ 3 h 80"/>
                <a:gd name="T24" fmla="*/ 22 w 80"/>
                <a:gd name="T25" fmla="*/ 12 h 80"/>
                <a:gd name="T26" fmla="*/ 12 w 80"/>
                <a:gd name="T27" fmla="*/ 21 h 80"/>
                <a:gd name="T28" fmla="*/ 3 w 80"/>
                <a:gd name="T29" fmla="*/ 20 h 80"/>
                <a:gd name="T30" fmla="*/ 0 w 80"/>
                <a:gd name="T31" fmla="*/ 28 h 80"/>
                <a:gd name="T32" fmla="*/ 7 w 80"/>
                <a:gd name="T33" fmla="*/ 33 h 80"/>
                <a:gd name="T34" fmla="*/ 7 w 80"/>
                <a:gd name="T35" fmla="*/ 47 h 80"/>
                <a:gd name="T36" fmla="*/ 0 w 80"/>
                <a:gd name="T37" fmla="*/ 52 h 80"/>
                <a:gd name="T38" fmla="*/ 3 w 80"/>
                <a:gd name="T39" fmla="*/ 60 h 80"/>
                <a:gd name="T40" fmla="*/ 12 w 80"/>
                <a:gd name="T41" fmla="*/ 58 h 80"/>
                <a:gd name="T42" fmla="*/ 22 w 80"/>
                <a:gd name="T43" fmla="*/ 68 h 80"/>
                <a:gd name="T44" fmla="*/ 20 w 80"/>
                <a:gd name="T45" fmla="*/ 77 h 80"/>
                <a:gd name="T46" fmla="*/ 28 w 80"/>
                <a:gd name="T47" fmla="*/ 80 h 80"/>
                <a:gd name="T48" fmla="*/ 34 w 80"/>
                <a:gd name="T49" fmla="*/ 73 h 80"/>
                <a:gd name="T50" fmla="*/ 47 w 80"/>
                <a:gd name="T51" fmla="*/ 73 h 80"/>
                <a:gd name="T52" fmla="*/ 52 w 80"/>
                <a:gd name="T53" fmla="*/ 80 h 80"/>
                <a:gd name="T54" fmla="*/ 60 w 80"/>
                <a:gd name="T55" fmla="*/ 77 h 80"/>
                <a:gd name="T56" fmla="*/ 59 w 80"/>
                <a:gd name="T57" fmla="*/ 68 h 80"/>
                <a:gd name="T58" fmla="*/ 68 w 80"/>
                <a:gd name="T59" fmla="*/ 58 h 80"/>
                <a:gd name="T60" fmla="*/ 77 w 80"/>
                <a:gd name="T61" fmla="*/ 60 h 80"/>
                <a:gd name="T62" fmla="*/ 80 w 80"/>
                <a:gd name="T63" fmla="*/ 52 h 80"/>
                <a:gd name="T64" fmla="*/ 73 w 80"/>
                <a:gd name="T65" fmla="*/ 46 h 80"/>
                <a:gd name="T66" fmla="*/ 32 w 80"/>
                <a:gd name="T67" fmla="*/ 59 h 80"/>
                <a:gd name="T68" fmla="*/ 21 w 80"/>
                <a:gd name="T69" fmla="*/ 32 h 80"/>
                <a:gd name="T70" fmla="*/ 48 w 80"/>
                <a:gd name="T71" fmla="*/ 21 h 80"/>
                <a:gd name="T72" fmla="*/ 59 w 80"/>
                <a:gd name="T73" fmla="*/ 48 h 80"/>
                <a:gd name="T74" fmla="*/ 32 w 80"/>
                <a:gd name="T75" fmla="*/ 5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73" y="46"/>
                  </a:moveTo>
                  <a:cubicBezTo>
                    <a:pt x="74" y="42"/>
                    <a:pt x="74" y="37"/>
                    <a:pt x="73" y="33"/>
                  </a:cubicBezTo>
                  <a:cubicBezTo>
                    <a:pt x="80" y="28"/>
                    <a:pt x="80" y="28"/>
                    <a:pt x="80" y="28"/>
                  </a:cubicBezTo>
                  <a:cubicBezTo>
                    <a:pt x="77" y="20"/>
                    <a:pt x="77" y="20"/>
                    <a:pt x="77" y="20"/>
                  </a:cubicBezTo>
                  <a:cubicBezTo>
                    <a:pt x="68" y="21"/>
                    <a:pt x="68" y="21"/>
                    <a:pt x="68" y="21"/>
                  </a:cubicBezTo>
                  <a:cubicBezTo>
                    <a:pt x="66" y="18"/>
                    <a:pt x="62" y="14"/>
                    <a:pt x="59" y="12"/>
                  </a:cubicBezTo>
                  <a:cubicBezTo>
                    <a:pt x="60" y="3"/>
                    <a:pt x="60" y="3"/>
                    <a:pt x="60" y="3"/>
                  </a:cubicBezTo>
                  <a:cubicBezTo>
                    <a:pt x="52" y="0"/>
                    <a:pt x="52" y="0"/>
                    <a:pt x="52" y="0"/>
                  </a:cubicBezTo>
                  <a:cubicBezTo>
                    <a:pt x="47" y="7"/>
                    <a:pt x="47" y="7"/>
                    <a:pt x="47" y="7"/>
                  </a:cubicBezTo>
                  <a:cubicBezTo>
                    <a:pt x="42" y="6"/>
                    <a:pt x="38" y="6"/>
                    <a:pt x="33" y="7"/>
                  </a:cubicBezTo>
                  <a:cubicBezTo>
                    <a:pt x="28" y="0"/>
                    <a:pt x="28" y="0"/>
                    <a:pt x="28" y="0"/>
                  </a:cubicBezTo>
                  <a:cubicBezTo>
                    <a:pt x="20" y="3"/>
                    <a:pt x="20" y="3"/>
                    <a:pt x="20" y="3"/>
                  </a:cubicBezTo>
                  <a:cubicBezTo>
                    <a:pt x="22" y="12"/>
                    <a:pt x="22" y="12"/>
                    <a:pt x="22" y="12"/>
                  </a:cubicBezTo>
                  <a:cubicBezTo>
                    <a:pt x="18" y="14"/>
                    <a:pt x="15" y="18"/>
                    <a:pt x="12" y="21"/>
                  </a:cubicBezTo>
                  <a:cubicBezTo>
                    <a:pt x="3" y="20"/>
                    <a:pt x="3" y="20"/>
                    <a:pt x="3" y="20"/>
                  </a:cubicBezTo>
                  <a:cubicBezTo>
                    <a:pt x="0" y="28"/>
                    <a:pt x="0" y="28"/>
                    <a:pt x="0" y="28"/>
                  </a:cubicBezTo>
                  <a:cubicBezTo>
                    <a:pt x="7" y="33"/>
                    <a:pt x="7" y="33"/>
                    <a:pt x="7" y="33"/>
                  </a:cubicBezTo>
                  <a:cubicBezTo>
                    <a:pt x="7" y="38"/>
                    <a:pt x="7" y="42"/>
                    <a:pt x="7" y="47"/>
                  </a:cubicBezTo>
                  <a:cubicBezTo>
                    <a:pt x="0" y="52"/>
                    <a:pt x="0" y="52"/>
                    <a:pt x="0" y="52"/>
                  </a:cubicBezTo>
                  <a:cubicBezTo>
                    <a:pt x="3" y="60"/>
                    <a:pt x="3" y="60"/>
                    <a:pt x="3" y="60"/>
                  </a:cubicBezTo>
                  <a:cubicBezTo>
                    <a:pt x="12" y="58"/>
                    <a:pt x="12" y="58"/>
                    <a:pt x="12" y="58"/>
                  </a:cubicBezTo>
                  <a:cubicBezTo>
                    <a:pt x="15" y="62"/>
                    <a:pt x="18" y="65"/>
                    <a:pt x="22" y="68"/>
                  </a:cubicBezTo>
                  <a:cubicBezTo>
                    <a:pt x="20" y="77"/>
                    <a:pt x="20" y="77"/>
                    <a:pt x="20" y="77"/>
                  </a:cubicBezTo>
                  <a:cubicBezTo>
                    <a:pt x="28" y="80"/>
                    <a:pt x="28" y="80"/>
                    <a:pt x="28" y="80"/>
                  </a:cubicBezTo>
                  <a:cubicBezTo>
                    <a:pt x="34" y="73"/>
                    <a:pt x="34" y="73"/>
                    <a:pt x="34" y="73"/>
                  </a:cubicBezTo>
                  <a:cubicBezTo>
                    <a:pt x="38" y="73"/>
                    <a:pt x="43" y="73"/>
                    <a:pt x="47" y="73"/>
                  </a:cubicBezTo>
                  <a:cubicBezTo>
                    <a:pt x="52" y="80"/>
                    <a:pt x="52" y="80"/>
                    <a:pt x="52" y="80"/>
                  </a:cubicBezTo>
                  <a:cubicBezTo>
                    <a:pt x="60" y="77"/>
                    <a:pt x="60" y="77"/>
                    <a:pt x="60" y="77"/>
                  </a:cubicBezTo>
                  <a:cubicBezTo>
                    <a:pt x="59" y="68"/>
                    <a:pt x="59" y="68"/>
                    <a:pt x="59" y="68"/>
                  </a:cubicBezTo>
                  <a:cubicBezTo>
                    <a:pt x="62" y="65"/>
                    <a:pt x="66" y="62"/>
                    <a:pt x="68" y="58"/>
                  </a:cubicBezTo>
                  <a:cubicBezTo>
                    <a:pt x="77" y="60"/>
                    <a:pt x="77" y="60"/>
                    <a:pt x="77" y="60"/>
                  </a:cubicBezTo>
                  <a:cubicBezTo>
                    <a:pt x="80" y="52"/>
                    <a:pt x="80" y="52"/>
                    <a:pt x="80" y="52"/>
                  </a:cubicBezTo>
                  <a:lnTo>
                    <a:pt x="73" y="46"/>
                  </a:lnTo>
                  <a:close/>
                  <a:moveTo>
                    <a:pt x="32" y="59"/>
                  </a:moveTo>
                  <a:cubicBezTo>
                    <a:pt x="22" y="55"/>
                    <a:pt x="16" y="43"/>
                    <a:pt x="21" y="32"/>
                  </a:cubicBezTo>
                  <a:cubicBezTo>
                    <a:pt x="25" y="21"/>
                    <a:pt x="37" y="16"/>
                    <a:pt x="48" y="21"/>
                  </a:cubicBezTo>
                  <a:cubicBezTo>
                    <a:pt x="59" y="25"/>
                    <a:pt x="64" y="37"/>
                    <a:pt x="59" y="48"/>
                  </a:cubicBezTo>
                  <a:cubicBezTo>
                    <a:pt x="55" y="58"/>
                    <a:pt x="43" y="64"/>
                    <a:pt x="32"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pic>
        <p:nvPicPr>
          <p:cNvPr id="60" name="Graphic 59">
            <a:extLst>
              <a:ext uri="{FF2B5EF4-FFF2-40B4-BE49-F238E27FC236}">
                <a16:creationId xmlns:a16="http://schemas.microsoft.com/office/drawing/2014/main" id="{834464D7-0FFC-4BC8-B769-A325A835809B}"/>
              </a:ext>
            </a:extLst>
          </p:cNvPr>
          <p:cNvPicPr>
            <a:picLocks noChangeAspect="1"/>
          </p:cNvPicPr>
          <p:nvPr/>
        </p:nvPicPr>
        <p:blipFill>
          <a:blip r:embed="rId68">
            <a:extLst>
              <a:ext uri="{96DAC541-7B7A-43D3-8B79-37D633B846F1}">
                <asvg:svgBlip xmlns:asvg="http://schemas.microsoft.com/office/drawing/2016/SVG/main" r:embed="rId69"/>
              </a:ext>
            </a:extLst>
          </a:blip>
          <a:stretch>
            <a:fillRect/>
          </a:stretch>
        </p:blipFill>
        <p:spPr>
          <a:xfrm>
            <a:off x="10535008" y="2082752"/>
            <a:ext cx="143288" cy="158858"/>
          </a:xfrm>
          <a:prstGeom prst="rect">
            <a:avLst/>
          </a:prstGeom>
        </p:spPr>
      </p:pic>
      <p:grpSp>
        <p:nvGrpSpPr>
          <p:cNvPr id="48" name="Group 47">
            <a:extLst>
              <a:ext uri="{FF2B5EF4-FFF2-40B4-BE49-F238E27FC236}">
                <a16:creationId xmlns:a16="http://schemas.microsoft.com/office/drawing/2014/main" id="{49C6E317-A7E1-41D6-9AA0-DAD57A3F646A}"/>
              </a:ext>
            </a:extLst>
          </p:cNvPr>
          <p:cNvGrpSpPr/>
          <p:nvPr/>
        </p:nvGrpSpPr>
        <p:grpSpPr>
          <a:xfrm>
            <a:off x="3766817" y="4417402"/>
            <a:ext cx="8318077" cy="853503"/>
            <a:chOff x="3766817" y="4417402"/>
            <a:chExt cx="8318077" cy="853503"/>
          </a:xfrm>
        </p:grpSpPr>
        <p:grpSp>
          <p:nvGrpSpPr>
            <p:cNvPr id="46" name="Group 45">
              <a:extLst>
                <a:ext uri="{FF2B5EF4-FFF2-40B4-BE49-F238E27FC236}">
                  <a16:creationId xmlns:a16="http://schemas.microsoft.com/office/drawing/2014/main" id="{B3D1F590-970E-418A-A89B-78E2522785A4}"/>
                </a:ext>
              </a:extLst>
            </p:cNvPr>
            <p:cNvGrpSpPr/>
            <p:nvPr/>
          </p:nvGrpSpPr>
          <p:grpSpPr>
            <a:xfrm>
              <a:off x="3766817" y="4417402"/>
              <a:ext cx="8318077" cy="853503"/>
              <a:chOff x="3766817" y="4417402"/>
              <a:chExt cx="8318077" cy="853503"/>
            </a:xfrm>
          </p:grpSpPr>
          <p:sp>
            <p:nvSpPr>
              <p:cNvPr id="439" name="Rectangle 438">
                <a:extLst>
                  <a:ext uri="{FF2B5EF4-FFF2-40B4-BE49-F238E27FC236}">
                    <a16:creationId xmlns:a16="http://schemas.microsoft.com/office/drawing/2014/main" id="{B96B710C-BF0F-418E-9466-23CB308D1445}"/>
                  </a:ext>
                </a:extLst>
              </p:cNvPr>
              <p:cNvSpPr/>
              <p:nvPr/>
            </p:nvSpPr>
            <p:spPr>
              <a:xfrm>
                <a:off x="3772921" y="4521944"/>
                <a:ext cx="8311973" cy="748961"/>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76" name="Group 575">
                <a:extLst>
                  <a:ext uri="{FF2B5EF4-FFF2-40B4-BE49-F238E27FC236}">
                    <a16:creationId xmlns:a16="http://schemas.microsoft.com/office/drawing/2014/main" id="{6549C41F-EF2D-4F05-884D-9060F77B0626}"/>
                  </a:ext>
                </a:extLst>
              </p:cNvPr>
              <p:cNvGrpSpPr/>
              <p:nvPr/>
            </p:nvGrpSpPr>
            <p:grpSpPr>
              <a:xfrm>
                <a:off x="3869531" y="4763421"/>
                <a:ext cx="8112538" cy="471628"/>
                <a:chOff x="3869531" y="4787384"/>
                <a:chExt cx="8112538" cy="386295"/>
              </a:xfrm>
            </p:grpSpPr>
            <p:sp>
              <p:nvSpPr>
                <p:cNvPr id="11" name="Rectangle 10">
                  <a:extLst>
                    <a:ext uri="{FF2B5EF4-FFF2-40B4-BE49-F238E27FC236}">
                      <a16:creationId xmlns:a16="http://schemas.microsoft.com/office/drawing/2014/main" id="{72B00EA2-AA18-41C3-85C9-F6A4A759B7D8}"/>
                    </a:ext>
                  </a:extLst>
                </p:cNvPr>
                <p:cNvSpPr/>
                <p:nvPr/>
              </p:nvSpPr>
              <p:spPr>
                <a:xfrm>
                  <a:off x="3869531" y="4787384"/>
                  <a:ext cx="8112538" cy="386295"/>
                </a:xfrm>
                <a:prstGeom prst="rect">
                  <a:avLst/>
                </a:prstGeom>
                <a:noFill/>
                <a:ln w="14224">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274320" rIns="27432" rtlCol="0" anchor="ctr">
                  <a:noAutofit/>
                </a:bodyPr>
                <a:lstStyle/>
                <a:p>
                  <a:endParaRPr lang="en-US" sz="8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sp>
              <p:nvSpPr>
                <p:cNvPr id="608" name="Rectangle 607">
                  <a:extLst>
                    <a:ext uri="{FF2B5EF4-FFF2-40B4-BE49-F238E27FC236}">
                      <a16:creationId xmlns:a16="http://schemas.microsoft.com/office/drawing/2014/main" id="{CB88B171-6D04-4BDD-83B7-DF3C50006FFD}"/>
                    </a:ext>
                  </a:extLst>
                </p:cNvPr>
                <p:cNvSpPr/>
                <p:nvPr/>
              </p:nvSpPr>
              <p:spPr bwMode="auto">
                <a:xfrm>
                  <a:off x="5180637" y="5075711"/>
                  <a:ext cx="274086" cy="9407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a:gradFill>
                      <a:gsLst>
                        <a:gs pos="0">
                          <a:srgbClr val="FFFFFF"/>
                        </a:gs>
                        <a:gs pos="100000">
                          <a:srgbClr val="FFFFFF"/>
                        </a:gs>
                      </a:gsLst>
                      <a:lin ang="5400000" scaled="0"/>
                    </a:gradFill>
                    <a:ea typeface="Segoe UI" pitchFamily="34" charset="0"/>
                    <a:cs typeface="Segoe UI" pitchFamily="34" charset="0"/>
                  </a:endParaRPr>
                </a:p>
              </p:txBody>
            </p:sp>
          </p:grpSp>
          <p:sp>
            <p:nvSpPr>
              <p:cNvPr id="358" name="TextBox 357">
                <a:extLst>
                  <a:ext uri="{FF2B5EF4-FFF2-40B4-BE49-F238E27FC236}">
                    <a16:creationId xmlns:a16="http://schemas.microsoft.com/office/drawing/2014/main" id="{FC6FD378-4BB5-4A67-A11A-DB04522F9105}"/>
                  </a:ext>
                </a:extLst>
              </p:cNvPr>
              <p:cNvSpPr txBox="1"/>
              <p:nvPr/>
            </p:nvSpPr>
            <p:spPr>
              <a:xfrm>
                <a:off x="7023749" y="4643451"/>
                <a:ext cx="1804212" cy="204098"/>
              </a:xfrm>
              <a:prstGeom prst="rect">
                <a:avLst/>
              </a:prstGeom>
              <a:solidFill>
                <a:schemeClr val="bg1"/>
              </a:solidFill>
            </p:spPr>
            <p:txBody>
              <a:bodyPr wrap="square" lIns="0" tIns="0" rIns="0" bIns="0" anchor="ctr">
                <a:noAutofit/>
              </a:bodyPr>
              <a:lstStyle>
                <a:defPPr>
                  <a:defRPr lang="en-US"/>
                </a:defPPr>
                <a:lvl1pPr marR="0" lvl="0" indent="0" algn="ctr" fontAlgn="auto">
                  <a:lnSpc>
                    <a:spcPct val="100000"/>
                  </a:lnSpc>
                  <a:spcBef>
                    <a:spcPts val="0"/>
                  </a:spcBef>
                  <a:spcAft>
                    <a:spcPts val="0"/>
                  </a:spcAft>
                  <a:buClrTx/>
                  <a:buSzTx/>
                  <a:buFontTx/>
                  <a:buNone/>
                  <a:tabLst/>
                  <a:defRPr kumimoji="0" sz="1000" b="1" i="0" u="none" strike="noStrike" cap="none" spc="0" normalizeH="0" baseline="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defRPr>
                </a:lvl1pPr>
              </a:lstStyle>
              <a:p>
                <a:r>
                  <a:rPr lang="en-US" sz="1200"/>
                  <a:t>Microsoft Defender XDR</a:t>
                </a:r>
              </a:p>
            </p:txBody>
          </p:sp>
          <p:sp>
            <p:nvSpPr>
              <p:cNvPr id="440" name="Rectangle 439">
                <a:extLst>
                  <a:ext uri="{FF2B5EF4-FFF2-40B4-BE49-F238E27FC236}">
                    <a16:creationId xmlns:a16="http://schemas.microsoft.com/office/drawing/2014/main" id="{15A77A22-5EF9-4A59-A542-CA98D3DC93EC}"/>
                  </a:ext>
                </a:extLst>
              </p:cNvPr>
              <p:cNvSpPr/>
              <p:nvPr/>
            </p:nvSpPr>
            <p:spPr>
              <a:xfrm>
                <a:off x="3766817" y="4417402"/>
                <a:ext cx="8318077" cy="188920"/>
              </a:xfrm>
              <a:prstGeom prst="rect">
                <a:avLst/>
              </a:prstGeom>
              <a:solidFill>
                <a:srgbClr val="0078D4"/>
              </a:solidFill>
              <a:effectLst/>
            </p:spPr>
            <p:txBody>
              <a:bodyPr wrap="square" lIns="182880" tIns="45720" rIns="73152" bIns="45720" anchor="ctr" anchorCtr="0">
                <a:noAutofit/>
              </a:bodyPr>
              <a:lstStyle/>
              <a:p>
                <a:pPr marL="0" marR="0" lvl="0" indent="0" algn="ctr" defTabSz="914400" rtl="0" eaLnBrk="1" fontAlgn="auto" latinLnBrk="0" hangingPunct="1">
                  <a:lnSpc>
                    <a:spcPct val="97000"/>
                  </a:lnSpc>
                  <a:spcBef>
                    <a:spcPts val="0"/>
                  </a:spcBef>
                  <a:spcAft>
                    <a:spcPts val="100"/>
                  </a:spcAft>
                  <a:buClrTx/>
                  <a:buSzTx/>
                  <a:buFontTx/>
                  <a:buNone/>
                  <a:tabLst/>
                  <a:defRPr/>
                </a:pPr>
                <a:r>
                  <a:rPr kumimoji="0" lang="en-US" sz="1000" i="1" u="none" strike="noStrike" kern="0" cap="none" spc="0" normalizeH="0" baseline="0" noProof="0">
                    <a:ln>
                      <a:noFill/>
                    </a:ln>
                    <a:gradFill>
                      <a:gsLst>
                        <a:gs pos="0">
                          <a:prstClr val="white"/>
                        </a:gs>
                        <a:gs pos="100000">
                          <a:prstClr val="white"/>
                        </a:gs>
                      </a:gsLst>
                      <a:lin ang="5400000" scaled="1"/>
                    </a:gradFill>
                    <a:effectLst/>
                    <a:uLnTx/>
                    <a:uFillTx/>
                    <a:latin typeface="+mj-lt"/>
                    <a:ea typeface="+mn-ea"/>
                    <a:cs typeface="Segoe UI" panose="020B0502040204020203" pitchFamily="34" charset="0"/>
                  </a:rPr>
                  <a:t>Extended Detection and Response (XDR)</a:t>
                </a:r>
              </a:p>
            </p:txBody>
          </p:sp>
          <p:sp>
            <p:nvSpPr>
              <p:cNvPr id="569" name="TextBox 568">
                <a:hlinkClick r:id="rId70" tooltip="Microsoft Defender for Cloud (formerly ASC Standard) provides XDR capabilities to simplify detection, automated investigation and response for Azure, AWS, GCP, and on-premises resources (VMs, Networks, Kubernetes/Containers, SQL, Storage, IoT/OT, &amp; more)"/>
                <a:extLst>
                  <a:ext uri="{FF2B5EF4-FFF2-40B4-BE49-F238E27FC236}">
                    <a16:creationId xmlns:a16="http://schemas.microsoft.com/office/drawing/2014/main" id="{C790D60E-C4A8-45AE-A6F0-8B1457F1BAEE}"/>
                  </a:ext>
                </a:extLst>
              </p:cNvPr>
              <p:cNvSpPr txBox="1"/>
              <p:nvPr/>
            </p:nvSpPr>
            <p:spPr>
              <a:xfrm>
                <a:off x="4743981" y="4698788"/>
                <a:ext cx="1067056" cy="166331"/>
              </a:xfrm>
              <a:prstGeom prst="rect">
                <a:avLst/>
              </a:prstGeom>
              <a:solidFill>
                <a:schemeClr val="bg1"/>
              </a:solidFill>
            </p:spPr>
            <p:txBody>
              <a:bodyPr wrap="square" lIns="0" tIns="0" rIns="0" bIns="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Defender for Cloud</a:t>
                </a:r>
              </a:p>
            </p:txBody>
          </p:sp>
          <p:grpSp>
            <p:nvGrpSpPr>
              <p:cNvPr id="34" name="Group 33">
                <a:extLst>
                  <a:ext uri="{FF2B5EF4-FFF2-40B4-BE49-F238E27FC236}">
                    <a16:creationId xmlns:a16="http://schemas.microsoft.com/office/drawing/2014/main" id="{1A27741F-2E5D-434F-B747-2A83A2200824}"/>
                  </a:ext>
                </a:extLst>
              </p:cNvPr>
              <p:cNvGrpSpPr/>
              <p:nvPr/>
            </p:nvGrpSpPr>
            <p:grpSpPr>
              <a:xfrm>
                <a:off x="3911305" y="4847407"/>
                <a:ext cx="2523162" cy="347038"/>
                <a:chOff x="3911305" y="4850142"/>
                <a:chExt cx="2523162" cy="347038"/>
              </a:xfrm>
            </p:grpSpPr>
            <p:sp>
              <p:nvSpPr>
                <p:cNvPr id="2" name="Rectangle 1">
                  <a:hlinkClick r:id="rId70" tooltip="Microsoft Defender for Cloud (formerly ASC Standard) provides XDR capabilities to simplify detection, automated investigation and response for Azure, AWS, GCP, and on-premises resources (VMs, Networks, Kubernetes/Containers, SQL, Storage, IoT/OT, &amp; more)"/>
                  <a:extLst>
                    <a:ext uri="{FF2B5EF4-FFF2-40B4-BE49-F238E27FC236}">
                      <a16:creationId xmlns:a16="http://schemas.microsoft.com/office/drawing/2014/main" id="{4DFBA11B-A706-4565-94DA-1A257A2B3EBF}"/>
                    </a:ext>
                  </a:extLst>
                </p:cNvPr>
                <p:cNvSpPr/>
                <p:nvPr/>
              </p:nvSpPr>
              <p:spPr>
                <a:xfrm>
                  <a:off x="3911305" y="4850142"/>
                  <a:ext cx="2523162" cy="347038"/>
                </a:xfrm>
                <a:prstGeom prst="rect">
                  <a:avLst/>
                </a:prstGeom>
                <a:solidFill>
                  <a:srgbClr val="E7F4FF"/>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t">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R="0" lvl="0" indent="0" algn="ctr" fontAlgn="auto">
                    <a:lnSpc>
                      <a:spcPct val="97000"/>
                    </a:lnSpc>
                    <a:spcBef>
                      <a:spcPts val="0"/>
                    </a:spcBef>
                    <a:spcAft>
                      <a:spcPts val="100"/>
                    </a:spcAft>
                    <a:buClrTx/>
                    <a:buSzTx/>
                    <a:buFontTx/>
                    <a:buNone/>
                    <a:tabLst>
                      <a:tab pos="1028700" algn="l"/>
                    </a:tabLst>
                    <a:defRPr/>
                  </a:pPr>
                  <a:endParaRPr lang="en-US" sz="7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grpSp>
              <p:nvGrpSpPr>
                <p:cNvPr id="561" name="Group 560">
                  <a:extLst>
                    <a:ext uri="{FF2B5EF4-FFF2-40B4-BE49-F238E27FC236}">
                      <a16:creationId xmlns:a16="http://schemas.microsoft.com/office/drawing/2014/main" id="{7FE3C8A9-1FC5-4832-8DC2-D2128526276B}"/>
                    </a:ext>
                  </a:extLst>
                </p:cNvPr>
                <p:cNvGrpSpPr/>
                <p:nvPr/>
              </p:nvGrpSpPr>
              <p:grpSpPr>
                <a:xfrm>
                  <a:off x="3973044" y="4891829"/>
                  <a:ext cx="2426285" cy="267588"/>
                  <a:chOff x="3941723" y="4896148"/>
                  <a:chExt cx="2426285" cy="267588"/>
                </a:xfrm>
              </p:grpSpPr>
              <p:grpSp>
                <p:nvGrpSpPr>
                  <p:cNvPr id="600" name="Group 599">
                    <a:extLst>
                      <a:ext uri="{FF2B5EF4-FFF2-40B4-BE49-F238E27FC236}">
                        <a16:creationId xmlns:a16="http://schemas.microsoft.com/office/drawing/2014/main" id="{944A09E9-1215-4159-8EE8-72845E204063}"/>
                      </a:ext>
                    </a:extLst>
                  </p:cNvPr>
                  <p:cNvGrpSpPr/>
                  <p:nvPr/>
                </p:nvGrpSpPr>
                <p:grpSpPr>
                  <a:xfrm>
                    <a:off x="6207192" y="4962604"/>
                    <a:ext cx="160816" cy="36598"/>
                    <a:chOff x="6207192" y="4962604"/>
                    <a:chExt cx="160816" cy="36598"/>
                  </a:xfrm>
                </p:grpSpPr>
                <p:sp>
                  <p:nvSpPr>
                    <p:cNvPr id="595" name="Oval 594">
                      <a:extLst>
                        <a:ext uri="{FF2B5EF4-FFF2-40B4-BE49-F238E27FC236}">
                          <a16:creationId xmlns:a16="http://schemas.microsoft.com/office/drawing/2014/main" id="{3326F809-75BF-4966-98D4-9A4037538EAD}"/>
                        </a:ext>
                      </a:extLst>
                    </p:cNvPr>
                    <p:cNvSpPr/>
                    <p:nvPr/>
                  </p:nvSpPr>
                  <p:spPr bwMode="auto">
                    <a:xfrm>
                      <a:off x="6207192" y="4962626"/>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7" name="Oval 596">
                      <a:extLst>
                        <a:ext uri="{FF2B5EF4-FFF2-40B4-BE49-F238E27FC236}">
                          <a16:creationId xmlns:a16="http://schemas.microsoft.com/office/drawing/2014/main" id="{4D27B9D8-45A7-462E-A8F1-11CF28A90472}"/>
                        </a:ext>
                      </a:extLst>
                    </p:cNvPr>
                    <p:cNvSpPr/>
                    <p:nvPr/>
                  </p:nvSpPr>
                  <p:spPr bwMode="auto">
                    <a:xfrm>
                      <a:off x="6267968" y="4962622"/>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99" name="Oval 598">
                      <a:extLst>
                        <a:ext uri="{FF2B5EF4-FFF2-40B4-BE49-F238E27FC236}">
                          <a16:creationId xmlns:a16="http://schemas.microsoft.com/office/drawing/2014/main" id="{C40027E7-2DEA-4CE0-8708-70AD64B910C7}"/>
                        </a:ext>
                      </a:extLst>
                    </p:cNvPr>
                    <p:cNvSpPr/>
                    <p:nvPr/>
                  </p:nvSpPr>
                  <p:spPr bwMode="auto">
                    <a:xfrm>
                      <a:off x="6331432" y="4962604"/>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388" name="TextBox 387">
                    <a:extLst>
                      <a:ext uri="{FF2B5EF4-FFF2-40B4-BE49-F238E27FC236}">
                        <a16:creationId xmlns:a16="http://schemas.microsoft.com/office/drawing/2014/main" id="{940F93E2-758D-454C-BD08-54E4273B55AE}"/>
                      </a:ext>
                    </a:extLst>
                  </p:cNvPr>
                  <p:cNvSpPr txBox="1"/>
                  <p:nvPr/>
                </p:nvSpPr>
                <p:spPr>
                  <a:xfrm>
                    <a:off x="4382568" y="4896149"/>
                    <a:ext cx="508845" cy="261178"/>
                  </a:xfrm>
                  <a:prstGeom prst="rect">
                    <a:avLst/>
                  </a:prstGeom>
                  <a:noFill/>
                  <a:ln>
                    <a:solidFill>
                      <a:srgbClr val="CFCFCF"/>
                    </a:solidFill>
                    <a:prstDash val="sysDot"/>
                  </a:ln>
                </p:spPr>
                <p:txBody>
                  <a:bodyPr wrap="square" lIns="0" tIns="0" rIns="0" bIns="0" anchor="ctr">
                    <a:noAutofit/>
                  </a:bodyPr>
                  <a:lstStyle>
                    <a:defPPr>
                      <a:defRPr lang="en-US"/>
                    </a:defPPr>
                    <a:lvl1pPr marR="0" lvl="0" indent="0" algn="ctr" fontAlgn="auto">
                      <a:lnSpc>
                        <a:spcPct val="100000"/>
                      </a:lnSpc>
                      <a:spcBef>
                        <a:spcPts val="0"/>
                      </a:spcBef>
                      <a:spcAft>
                        <a:spcPts val="0"/>
                      </a:spcAft>
                      <a:buClrTx/>
                      <a:buSzTx/>
                      <a:buFontTx/>
                      <a:buNone/>
                      <a:tabLst/>
                      <a:defRPr kumimoji="0" sz="700" b="1" i="0" u="none" strike="noStrike" cap="none" spc="0" normalizeH="0" baseline="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defRPr>
                    </a:lvl1pPr>
                  </a:lstStyle>
                  <a:p>
                    <a:r>
                      <a:rPr lang="en-US"/>
                      <a:t>Containers</a:t>
                    </a:r>
                  </a:p>
                </p:txBody>
              </p:sp>
              <p:sp>
                <p:nvSpPr>
                  <p:cNvPr id="463" name="TextBox 462">
                    <a:extLst>
                      <a:ext uri="{FF2B5EF4-FFF2-40B4-BE49-F238E27FC236}">
                        <a16:creationId xmlns:a16="http://schemas.microsoft.com/office/drawing/2014/main" id="{E736BF03-0513-4665-9A43-585561181490}"/>
                      </a:ext>
                    </a:extLst>
                  </p:cNvPr>
                  <p:cNvSpPr txBox="1"/>
                  <p:nvPr/>
                </p:nvSpPr>
                <p:spPr>
                  <a:xfrm>
                    <a:off x="3941723" y="4896148"/>
                    <a:ext cx="416646" cy="261179"/>
                  </a:xfrm>
                  <a:prstGeom prst="rect">
                    <a:avLst/>
                  </a:prstGeom>
                  <a:noFill/>
                  <a:ln>
                    <a:solidFill>
                      <a:srgbClr val="CFCFCF"/>
                    </a:solidFill>
                    <a:prstDash val="sysDot"/>
                  </a:ln>
                </p:spPr>
                <p:txBody>
                  <a:bodyPr wrap="square" lIns="0" tIns="0" rIns="0" bIns="0" anchor="ctr">
                    <a:noAutofit/>
                  </a:bodyPr>
                  <a:lstStyle>
                    <a:defPPr>
                      <a:defRPr lang="en-US"/>
                    </a:defPPr>
                    <a:lvl1pPr marR="0" lvl="0" indent="0" algn="ctr" fontAlgn="auto">
                      <a:lnSpc>
                        <a:spcPct val="100000"/>
                      </a:lnSpc>
                      <a:spcBef>
                        <a:spcPts val="0"/>
                      </a:spcBef>
                      <a:spcAft>
                        <a:spcPts val="0"/>
                      </a:spcAft>
                      <a:buClrTx/>
                      <a:buSzTx/>
                      <a:buFontTx/>
                      <a:buNone/>
                      <a:tabLst/>
                      <a:defRPr kumimoji="0" sz="800" b="1" i="0" u="none" strike="noStrike" cap="none" spc="0" normalizeH="0" baseline="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defRPr>
                    </a:lvl1pPr>
                  </a:lstStyle>
                  <a:p>
                    <a:r>
                      <a:rPr lang="en-US" sz="700"/>
                      <a:t>Servers </a:t>
                    </a:r>
                    <a:br>
                      <a:rPr lang="en-US" sz="700"/>
                    </a:br>
                    <a:r>
                      <a:rPr lang="en-US" sz="700"/>
                      <a:t>&amp; VMs</a:t>
                    </a:r>
                  </a:p>
                </p:txBody>
              </p:sp>
              <p:sp>
                <p:nvSpPr>
                  <p:cNvPr id="467" name="TextBox 466">
                    <a:extLst>
                      <a:ext uri="{FF2B5EF4-FFF2-40B4-BE49-F238E27FC236}">
                        <a16:creationId xmlns:a16="http://schemas.microsoft.com/office/drawing/2014/main" id="{B4ED2D4B-A634-43FF-84BC-CD5D05DC4DF4}"/>
                      </a:ext>
                    </a:extLst>
                  </p:cNvPr>
                  <p:cNvSpPr txBox="1"/>
                  <p:nvPr/>
                </p:nvSpPr>
                <p:spPr>
                  <a:xfrm>
                    <a:off x="5927799" y="4902558"/>
                    <a:ext cx="231018" cy="261178"/>
                  </a:xfrm>
                  <a:prstGeom prst="rect">
                    <a:avLst/>
                  </a:prstGeom>
                  <a:noFill/>
                  <a:ln>
                    <a:solidFill>
                      <a:srgbClr val="CFCFCF"/>
                    </a:solidFill>
                    <a:prstDash val="sysDot"/>
                  </a:ln>
                </p:spPr>
                <p:txBody>
                  <a:bodyPr wrap="square" lIns="0" tIns="0" rIns="0" bIns="0" anchor="ctr">
                    <a:noAutofit/>
                  </a:bodyPr>
                  <a:lstStyle>
                    <a:defPPr>
                      <a:defRPr lang="en-US"/>
                    </a:defPPr>
                    <a:lvl1pPr marR="0" lvl="0" indent="0" algn="ctr" fontAlgn="auto">
                      <a:lnSpc>
                        <a:spcPct val="100000"/>
                      </a:lnSpc>
                      <a:spcBef>
                        <a:spcPts val="0"/>
                      </a:spcBef>
                      <a:spcAft>
                        <a:spcPts val="0"/>
                      </a:spcAft>
                      <a:buClrTx/>
                      <a:buSzTx/>
                      <a:buFontTx/>
                      <a:buNone/>
                      <a:tabLst/>
                      <a:defRPr kumimoji="0" sz="700" b="1" i="0" u="none" strike="noStrike" cap="none" spc="0" normalizeH="0" baseline="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defRPr>
                    </a:lvl1pPr>
                  </a:lstStyle>
                  <a:p>
                    <a:r>
                      <a:rPr lang="en-US"/>
                      <a:t>SQL</a:t>
                    </a:r>
                  </a:p>
                </p:txBody>
              </p:sp>
              <p:sp>
                <p:nvSpPr>
                  <p:cNvPr id="523" name="TextBox 522">
                    <a:extLst>
                      <a:ext uri="{FF2B5EF4-FFF2-40B4-BE49-F238E27FC236}">
                        <a16:creationId xmlns:a16="http://schemas.microsoft.com/office/drawing/2014/main" id="{C7D52D98-36D5-4FFA-A02C-1245DB83196D}"/>
                      </a:ext>
                    </a:extLst>
                  </p:cNvPr>
                  <p:cNvSpPr txBox="1"/>
                  <p:nvPr/>
                </p:nvSpPr>
                <p:spPr>
                  <a:xfrm>
                    <a:off x="4922318" y="4898721"/>
                    <a:ext cx="508845" cy="261178"/>
                  </a:xfrm>
                  <a:prstGeom prst="rect">
                    <a:avLst/>
                  </a:prstGeom>
                  <a:noFill/>
                  <a:ln>
                    <a:solidFill>
                      <a:srgbClr val="CFCFCF"/>
                    </a:solidFill>
                    <a:prstDash val="sysDot"/>
                  </a:ln>
                </p:spPr>
                <p:txBody>
                  <a:bodyPr wrap="square" lIns="0" tIns="0" rIns="0" bIns="0" anchor="ctr">
                    <a:noAutofit/>
                  </a:bodyPr>
                  <a:lstStyle>
                    <a:defPPr>
                      <a:defRPr lang="en-US"/>
                    </a:defPPr>
                    <a:lvl1pPr marR="0" lvl="0" indent="0" algn="ctr" fontAlgn="auto">
                      <a:lnSpc>
                        <a:spcPct val="100000"/>
                      </a:lnSpc>
                      <a:spcBef>
                        <a:spcPts val="0"/>
                      </a:spcBef>
                      <a:spcAft>
                        <a:spcPts val="0"/>
                      </a:spcAft>
                      <a:buClrTx/>
                      <a:buSzTx/>
                      <a:buFontTx/>
                      <a:buNone/>
                      <a:tabLst/>
                      <a:defRPr kumimoji="0" sz="700" b="1" i="0" u="none" strike="noStrike" cap="none" spc="0" normalizeH="0" baseline="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defRPr>
                    </a:lvl1pPr>
                  </a:lstStyle>
                  <a:p>
                    <a:r>
                      <a:rPr lang="en-US"/>
                      <a:t>Azure app</a:t>
                    </a:r>
                    <a:br>
                      <a:rPr lang="en-US"/>
                    </a:br>
                    <a:r>
                      <a:rPr lang="en-US"/>
                      <a:t>services</a:t>
                    </a:r>
                  </a:p>
                </p:txBody>
              </p:sp>
              <p:sp>
                <p:nvSpPr>
                  <p:cNvPr id="529" name="TextBox 528">
                    <a:extLst>
                      <a:ext uri="{FF2B5EF4-FFF2-40B4-BE49-F238E27FC236}">
                        <a16:creationId xmlns:a16="http://schemas.microsoft.com/office/drawing/2014/main" id="{58B03727-CD86-4F08-A24B-FDE93F38B14B}"/>
                      </a:ext>
                    </a:extLst>
                  </p:cNvPr>
                  <p:cNvSpPr txBox="1"/>
                  <p:nvPr/>
                </p:nvSpPr>
                <p:spPr>
                  <a:xfrm>
                    <a:off x="5452274" y="4899658"/>
                    <a:ext cx="452658" cy="261178"/>
                  </a:xfrm>
                  <a:prstGeom prst="rect">
                    <a:avLst/>
                  </a:prstGeom>
                  <a:noFill/>
                  <a:ln>
                    <a:solidFill>
                      <a:srgbClr val="CFCFCF"/>
                    </a:solidFill>
                    <a:prstDash val="sysDot"/>
                  </a:ln>
                </p:spPr>
                <p:txBody>
                  <a:bodyPr wrap="square" lIns="0" tIns="0" rIns="0" bIns="0" anchor="ctr">
                    <a:noAutofit/>
                  </a:bodyPr>
                  <a:lstStyle>
                    <a:defPPr>
                      <a:defRPr lang="en-US"/>
                    </a:defPPr>
                    <a:lvl1pPr marR="0" lvl="0" indent="0" algn="ctr" fontAlgn="auto">
                      <a:lnSpc>
                        <a:spcPct val="100000"/>
                      </a:lnSpc>
                      <a:spcBef>
                        <a:spcPts val="0"/>
                      </a:spcBef>
                      <a:spcAft>
                        <a:spcPts val="0"/>
                      </a:spcAft>
                      <a:buClrTx/>
                      <a:buSzTx/>
                      <a:buFontTx/>
                      <a:buNone/>
                      <a:tabLst/>
                      <a:defRPr kumimoji="0" sz="700" b="1" i="0" u="none" strike="noStrike" cap="none" spc="0" normalizeH="0" baseline="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defRPr>
                    </a:lvl1pPr>
                  </a:lstStyle>
                  <a:p>
                    <a:r>
                      <a:rPr lang="en-US"/>
                      <a:t>Network </a:t>
                    </a:r>
                    <a:br>
                      <a:rPr lang="en-US"/>
                    </a:br>
                    <a:r>
                      <a:rPr lang="en-US"/>
                      <a:t>traffic</a:t>
                    </a:r>
                  </a:p>
                </p:txBody>
              </p:sp>
            </p:grpSp>
          </p:grpSp>
          <p:grpSp>
            <p:nvGrpSpPr>
              <p:cNvPr id="39" name="Group 38">
                <a:extLst>
                  <a:ext uri="{FF2B5EF4-FFF2-40B4-BE49-F238E27FC236}">
                    <a16:creationId xmlns:a16="http://schemas.microsoft.com/office/drawing/2014/main" id="{6200E831-2926-4F78-B2A7-B15EA3CA123C}"/>
                  </a:ext>
                </a:extLst>
              </p:cNvPr>
              <p:cNvGrpSpPr/>
              <p:nvPr/>
            </p:nvGrpSpPr>
            <p:grpSpPr>
              <a:xfrm>
                <a:off x="6527635" y="4847406"/>
                <a:ext cx="5367265" cy="344137"/>
                <a:chOff x="6527635" y="4847406"/>
                <a:chExt cx="5367265" cy="344137"/>
              </a:xfrm>
            </p:grpSpPr>
            <p:sp>
              <p:nvSpPr>
                <p:cNvPr id="5" name="Rectangle 4">
                  <a:extLst>
                    <a:ext uri="{FF2B5EF4-FFF2-40B4-BE49-F238E27FC236}">
                      <a16:creationId xmlns:a16="http://schemas.microsoft.com/office/drawing/2014/main" id="{EBEC1D18-C498-4883-B2AC-4BA3CE200507}"/>
                    </a:ext>
                  </a:extLst>
                </p:cNvPr>
                <p:cNvSpPr/>
                <p:nvPr/>
              </p:nvSpPr>
              <p:spPr>
                <a:xfrm>
                  <a:off x="6527635" y="4847406"/>
                  <a:ext cx="5367265" cy="344137"/>
                </a:xfrm>
                <a:prstGeom prst="rect">
                  <a:avLst/>
                </a:prstGeom>
                <a:solidFill>
                  <a:srgbClr val="E7F4FF"/>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t">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7000"/>
                    </a:lnSpc>
                    <a:spcAft>
                      <a:spcPts val="100"/>
                    </a:spcAft>
                    <a:tabLst>
                      <a:tab pos="1028700" algn="l"/>
                    </a:tabLst>
                  </a:pPr>
                  <a:endParaRPr lang="en-US" sz="7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grpSp>
              <p:nvGrpSpPr>
                <p:cNvPr id="603" name="Group 602">
                  <a:extLst>
                    <a:ext uri="{FF2B5EF4-FFF2-40B4-BE49-F238E27FC236}">
                      <a16:creationId xmlns:a16="http://schemas.microsoft.com/office/drawing/2014/main" id="{9852EC74-F734-4A53-9ED7-9F56A851E97E}"/>
                    </a:ext>
                  </a:extLst>
                </p:cNvPr>
                <p:cNvGrpSpPr/>
                <p:nvPr/>
              </p:nvGrpSpPr>
              <p:grpSpPr>
                <a:xfrm>
                  <a:off x="7242452" y="4889104"/>
                  <a:ext cx="4596869" cy="272468"/>
                  <a:chOff x="7242452" y="4908314"/>
                  <a:chExt cx="4596869" cy="272468"/>
                </a:xfrm>
              </p:grpSpPr>
              <p:grpSp>
                <p:nvGrpSpPr>
                  <p:cNvPr id="580" name="Group 579">
                    <a:extLst>
                      <a:ext uri="{FF2B5EF4-FFF2-40B4-BE49-F238E27FC236}">
                        <a16:creationId xmlns:a16="http://schemas.microsoft.com/office/drawing/2014/main" id="{A6E2A378-D698-4507-BA8E-255E7059BB9C}"/>
                      </a:ext>
                    </a:extLst>
                  </p:cNvPr>
                  <p:cNvGrpSpPr/>
                  <p:nvPr/>
                </p:nvGrpSpPr>
                <p:grpSpPr>
                  <a:xfrm>
                    <a:off x="9041117" y="4910404"/>
                    <a:ext cx="835613" cy="265652"/>
                    <a:chOff x="9007537" y="4910404"/>
                    <a:chExt cx="835613" cy="265652"/>
                  </a:xfrm>
                </p:grpSpPr>
                <p:sp>
                  <p:nvSpPr>
                    <p:cNvPr id="320" name="Rectangle 319">
                      <a:hlinkClick r:id="rId71" tooltip="Microsoft Defender for Endpoint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4767D13D-7EDC-47CF-8ADE-E5A360AB6ACB}"/>
                        </a:ext>
                      </a:extLst>
                    </p:cNvPr>
                    <p:cNvSpPr/>
                    <p:nvPr/>
                  </p:nvSpPr>
                  <p:spPr>
                    <a:xfrm>
                      <a:off x="9007537" y="4910404"/>
                      <a:ext cx="835613" cy="265652"/>
                    </a:xfrm>
                    <a:prstGeom prst="rect">
                      <a:avLst/>
                    </a:prstGeom>
                    <a:noFill/>
                    <a:ln>
                      <a:solidFill>
                        <a:srgbClr val="CFCFCF"/>
                      </a:solidFill>
                      <a:prstDash val="sysDot"/>
                    </a:ln>
                  </p:spPr>
                  <p:txBody>
                    <a:bodyPr wrap="square" lIns="0" tIns="0" rIns="0" bIns="0" anchor="ctr">
                      <a:noAutofit/>
                    </a:bodyPr>
                    <a:lstStyle/>
                    <a:p>
                      <a:pPr marL="171450" algn="ctr"/>
                      <a:r>
                        <a:rPr lang="en-US" sz="7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Defender for Endpoint</a:t>
                      </a:r>
                    </a:p>
                  </p:txBody>
                </p:sp>
                <p:pic>
                  <p:nvPicPr>
                    <p:cNvPr id="433" name="Picture 432">
                      <a:extLst>
                        <a:ext uri="{FF2B5EF4-FFF2-40B4-BE49-F238E27FC236}">
                          <a16:creationId xmlns:a16="http://schemas.microsoft.com/office/drawing/2014/main" id="{9A2D7CF0-A72D-49D6-B04A-52848AE5CC6B}"/>
                        </a:ext>
                      </a:extLst>
                    </p:cNvPr>
                    <p:cNvPicPr>
                      <a:picLocks noChangeAspect="1"/>
                    </p:cNvPicPr>
                    <p:nvPr/>
                  </p:nvPicPr>
                  <p:blipFill>
                    <a:blip r:embed="rId7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9053445" y="4962387"/>
                      <a:ext cx="160957" cy="160957"/>
                    </a:xfrm>
                    <a:prstGeom prst="rect">
                      <a:avLst/>
                    </a:prstGeom>
                  </p:spPr>
                </p:pic>
              </p:grpSp>
              <p:sp>
                <p:nvSpPr>
                  <p:cNvPr id="414" name="Rectangle 413">
                    <a:hlinkClick r:id="rId73" tooltip="(formerly Microsoft Cloud App Security or MCAS)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6C430239-9C81-4032-B1DF-3C7E3DC87B16}"/>
                      </a:ext>
                    </a:extLst>
                  </p:cNvPr>
                  <p:cNvSpPr/>
                  <p:nvPr/>
                </p:nvSpPr>
                <p:spPr>
                  <a:xfrm>
                    <a:off x="10889101" y="4911455"/>
                    <a:ext cx="950220" cy="267171"/>
                  </a:xfrm>
                  <a:prstGeom prst="rect">
                    <a:avLst/>
                  </a:prstGeom>
                  <a:noFill/>
                  <a:ln>
                    <a:solidFill>
                      <a:srgbClr val="CFCFCF"/>
                    </a:solidFill>
                    <a:prstDash val="sysDot"/>
                  </a:ln>
                </p:spPr>
                <p:txBody>
                  <a:bodyPr wrap="square" lIns="0" tIns="0" rIns="0" bIns="0" anchor="ctr">
                    <a:noAutofit/>
                  </a:bodyPr>
                  <a:lstStyle/>
                  <a:p>
                    <a:pPr marL="171450" algn="ctr"/>
                    <a:r>
                      <a:rPr lang="en-US" sz="7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Defender for Cloud Apps</a:t>
                    </a:r>
                  </a:p>
                </p:txBody>
              </p:sp>
              <p:grpSp>
                <p:nvGrpSpPr>
                  <p:cNvPr id="591" name="Group 590">
                    <a:extLst>
                      <a:ext uri="{FF2B5EF4-FFF2-40B4-BE49-F238E27FC236}">
                        <a16:creationId xmlns:a16="http://schemas.microsoft.com/office/drawing/2014/main" id="{4C9C1999-8036-43E1-B335-C86B6556CC05}"/>
                      </a:ext>
                    </a:extLst>
                  </p:cNvPr>
                  <p:cNvGrpSpPr/>
                  <p:nvPr/>
                </p:nvGrpSpPr>
                <p:grpSpPr>
                  <a:xfrm>
                    <a:off x="9938632" y="4913611"/>
                    <a:ext cx="888566" cy="267171"/>
                    <a:chOff x="9916716" y="4913611"/>
                    <a:chExt cx="888566" cy="267171"/>
                  </a:xfrm>
                </p:grpSpPr>
                <p:sp>
                  <p:nvSpPr>
                    <p:cNvPr id="421" name="Rectangle 420">
                      <a:hlinkClick r:id="rId74" tooltip="Microsoft Defender for Office 365 (formerly Office 365 ATP) provides XDR capabilities including sandbox detonation, integrated threat intelligence, attack simulation &amp; more across Email, SharePoint Online, OneDrive for Business, Teams, etc. "/>
                      <a:extLst>
                        <a:ext uri="{FF2B5EF4-FFF2-40B4-BE49-F238E27FC236}">
                          <a16:creationId xmlns:a16="http://schemas.microsoft.com/office/drawing/2014/main" id="{98F5035E-D4BA-468F-8C63-A705F5C31620}"/>
                        </a:ext>
                      </a:extLst>
                    </p:cNvPr>
                    <p:cNvSpPr/>
                    <p:nvPr/>
                  </p:nvSpPr>
                  <p:spPr>
                    <a:xfrm>
                      <a:off x="9916716" y="4913611"/>
                      <a:ext cx="888566" cy="267171"/>
                    </a:xfrm>
                    <a:prstGeom prst="rect">
                      <a:avLst/>
                    </a:prstGeom>
                    <a:noFill/>
                    <a:ln>
                      <a:solidFill>
                        <a:srgbClr val="CFCFCF"/>
                      </a:solidFill>
                      <a:prstDash val="sysDot"/>
                    </a:ln>
                  </p:spPr>
                  <p:txBody>
                    <a:bodyPr wrap="square" lIns="0" tIns="0" rIns="0" bIns="0" anchor="ctr">
                      <a:noAutofit/>
                    </a:bodyPr>
                    <a:lstStyle/>
                    <a:p>
                      <a:pPr marL="171450" algn="ctr"/>
                      <a:r>
                        <a:rPr lang="en-US" sz="7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Defender for</a:t>
                      </a:r>
                      <a:br>
                        <a:rPr lang="en-US" sz="7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br>
                      <a:r>
                        <a:rPr lang="en-US" sz="7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 Office 365 </a:t>
                      </a:r>
                    </a:p>
                  </p:txBody>
                </p:sp>
                <p:pic>
                  <p:nvPicPr>
                    <p:cNvPr id="423" name="Picture 422">
                      <a:extLst>
                        <a:ext uri="{FF2B5EF4-FFF2-40B4-BE49-F238E27FC236}">
                          <a16:creationId xmlns:a16="http://schemas.microsoft.com/office/drawing/2014/main" id="{2BAD966E-B4B4-4391-8A80-775D7B11A018}"/>
                        </a:ext>
                      </a:extLst>
                    </p:cNvPr>
                    <p:cNvPicPr>
                      <a:picLocks noChangeAspect="1"/>
                    </p:cNvPicPr>
                    <p:nvPr/>
                  </p:nvPicPr>
                  <p:blipFill>
                    <a:blip r:embed="rId75" cstate="print">
                      <a:extLst>
                        <a:ext uri="{28A0092B-C50C-407E-A947-70E740481C1C}">
                          <a14:useLocalDpi xmlns:a14="http://schemas.microsoft.com/office/drawing/2010/main" val="0"/>
                        </a:ext>
                      </a:extLst>
                    </a:blip>
                    <a:stretch>
                      <a:fillRect/>
                    </a:stretch>
                  </p:blipFill>
                  <p:spPr>
                    <a:xfrm>
                      <a:off x="9991201" y="4964759"/>
                      <a:ext cx="112149" cy="146304"/>
                    </a:xfrm>
                    <a:prstGeom prst="rect">
                      <a:avLst/>
                    </a:prstGeom>
                    <a:solidFill>
                      <a:srgbClr val="E7F4FF"/>
                    </a:solidFill>
                  </p:spPr>
                </p:pic>
              </p:grpSp>
              <p:grpSp>
                <p:nvGrpSpPr>
                  <p:cNvPr id="598" name="Group 597">
                    <a:extLst>
                      <a:ext uri="{FF2B5EF4-FFF2-40B4-BE49-F238E27FC236}">
                        <a16:creationId xmlns:a16="http://schemas.microsoft.com/office/drawing/2014/main" id="{54422BB8-CDCC-43E4-B0D5-E1BB983DA552}"/>
                      </a:ext>
                    </a:extLst>
                  </p:cNvPr>
                  <p:cNvGrpSpPr/>
                  <p:nvPr/>
                </p:nvGrpSpPr>
                <p:grpSpPr>
                  <a:xfrm>
                    <a:off x="7242452" y="4908314"/>
                    <a:ext cx="860572" cy="267171"/>
                    <a:chOff x="7242452" y="4908314"/>
                    <a:chExt cx="860572" cy="267171"/>
                  </a:xfrm>
                </p:grpSpPr>
                <p:sp>
                  <p:nvSpPr>
                    <p:cNvPr id="322" name="Rectangle 321">
                      <a:hlinkClick r:id="rId76" tooltip="Microsoft Defender for Identity (formerly Azure ATP) detects on-premises identity attacks using behavioral analysis (UEBA) + specific detections for Pass the Hash/Ticket/Password, Golden Ticket, Skeleton Key, and others."/>
                      <a:extLst>
                        <a:ext uri="{FF2B5EF4-FFF2-40B4-BE49-F238E27FC236}">
                          <a16:creationId xmlns:a16="http://schemas.microsoft.com/office/drawing/2014/main" id="{060C8829-C5EC-448A-95F1-231836AB2749}"/>
                        </a:ext>
                      </a:extLst>
                    </p:cNvPr>
                    <p:cNvSpPr/>
                    <p:nvPr/>
                  </p:nvSpPr>
                  <p:spPr>
                    <a:xfrm>
                      <a:off x="7242452" y="4908314"/>
                      <a:ext cx="860572" cy="267171"/>
                    </a:xfrm>
                    <a:prstGeom prst="rect">
                      <a:avLst/>
                    </a:prstGeom>
                    <a:noFill/>
                    <a:ln>
                      <a:solidFill>
                        <a:srgbClr val="CFCFCF"/>
                      </a:solidFill>
                      <a:prstDash val="sysDot"/>
                    </a:ln>
                  </p:spPr>
                  <p:txBody>
                    <a:bodyPr wrap="square" lIns="0" tIns="0" rIns="0" bIns="0" anchor="ctr">
                      <a:noAutofit/>
                    </a:bodyPr>
                    <a:lstStyle/>
                    <a:p>
                      <a:pPr marL="171450" algn="ctr"/>
                      <a:r>
                        <a:rPr lang="en-US" sz="7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Defender for Identity</a:t>
                      </a:r>
                    </a:p>
                  </p:txBody>
                </p:sp>
                <p:pic>
                  <p:nvPicPr>
                    <p:cNvPr id="30" name="Picture 29">
                      <a:extLst>
                        <a:ext uri="{FF2B5EF4-FFF2-40B4-BE49-F238E27FC236}">
                          <a16:creationId xmlns:a16="http://schemas.microsoft.com/office/drawing/2014/main" id="{8ECB95B7-46EE-4A54-B0FF-E45FA607C240}"/>
                        </a:ext>
                      </a:extLst>
                    </p:cNvPr>
                    <p:cNvPicPr>
                      <a:picLocks noChangeAspect="1"/>
                    </p:cNvPicPr>
                    <p:nvPr/>
                  </p:nvPicPr>
                  <p:blipFill>
                    <a:blip r:embed="rId51" cstate="email">
                      <a:extLst>
                        <a:ext uri="{28A0092B-C50C-407E-A947-70E740481C1C}">
                          <a14:useLocalDpi xmlns:a14="http://schemas.microsoft.com/office/drawing/2010/main"/>
                        </a:ext>
                      </a:extLst>
                    </a:blip>
                    <a:stretch>
                      <a:fillRect/>
                    </a:stretch>
                  </p:blipFill>
                  <p:spPr>
                    <a:xfrm>
                      <a:off x="7288853" y="4972276"/>
                      <a:ext cx="191318" cy="126646"/>
                    </a:xfrm>
                    <a:prstGeom prst="rect">
                      <a:avLst/>
                    </a:prstGeom>
                  </p:spPr>
                </p:pic>
              </p:grpSp>
              <p:grpSp>
                <p:nvGrpSpPr>
                  <p:cNvPr id="596" name="Group 595">
                    <a:extLst>
                      <a:ext uri="{FF2B5EF4-FFF2-40B4-BE49-F238E27FC236}">
                        <a16:creationId xmlns:a16="http://schemas.microsoft.com/office/drawing/2014/main" id="{CD230EA6-7D81-4420-80A6-F3F6CFDCA5CC}"/>
                      </a:ext>
                    </a:extLst>
                  </p:cNvPr>
                  <p:cNvGrpSpPr/>
                  <p:nvPr/>
                </p:nvGrpSpPr>
                <p:grpSpPr>
                  <a:xfrm>
                    <a:off x="8141368" y="4910596"/>
                    <a:ext cx="845272" cy="267171"/>
                    <a:chOff x="8129844" y="4910596"/>
                    <a:chExt cx="845272" cy="267171"/>
                  </a:xfrm>
                </p:grpSpPr>
                <p:sp>
                  <p:nvSpPr>
                    <p:cNvPr id="490" name="Rectangle 489">
                      <a:hlinkClick r:id="rId77" tooltip="Microsoft Entra ID Protection (formerly Azure AD Identity Protection) provides you with a consolidated view into risk events and potential vulnerabilities affecting your organization’s identities."/>
                      <a:extLst>
                        <a:ext uri="{FF2B5EF4-FFF2-40B4-BE49-F238E27FC236}">
                          <a16:creationId xmlns:a16="http://schemas.microsoft.com/office/drawing/2014/main" id="{B997DA9B-22E6-4862-9AB7-10FE3C0B732F}"/>
                        </a:ext>
                      </a:extLst>
                    </p:cNvPr>
                    <p:cNvSpPr/>
                    <p:nvPr/>
                  </p:nvSpPr>
                  <p:spPr>
                    <a:xfrm>
                      <a:off x="8129844" y="4910596"/>
                      <a:ext cx="845272" cy="267171"/>
                    </a:xfrm>
                    <a:prstGeom prst="rect">
                      <a:avLst/>
                    </a:prstGeom>
                    <a:noFill/>
                    <a:ln>
                      <a:solidFill>
                        <a:srgbClr val="CFCFCF"/>
                      </a:solidFill>
                      <a:prstDash val="sysDot"/>
                    </a:ln>
                  </p:spPr>
                  <p:txBody>
                    <a:bodyPr wrap="square" lIns="0" tIns="0" rIns="0" bIns="0" anchor="ctr">
                      <a:noAutofit/>
                    </a:bodyPr>
                    <a:lstStyle/>
                    <a:p>
                      <a:pPr marL="171450" algn="ctr"/>
                      <a:r>
                        <a:rPr lang="en-US" sz="7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Entra ID </a:t>
                      </a:r>
                      <a:br>
                        <a:rPr lang="en-US" sz="7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br>
                      <a:r>
                        <a:rPr lang="en-US" sz="7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Protection</a:t>
                      </a:r>
                    </a:p>
                  </p:txBody>
                </p:sp>
                <p:pic>
                  <p:nvPicPr>
                    <p:cNvPr id="594" name="Graphic 593">
                      <a:extLst>
                        <a:ext uri="{FF2B5EF4-FFF2-40B4-BE49-F238E27FC236}">
                          <a16:creationId xmlns:a16="http://schemas.microsoft.com/office/drawing/2014/main" id="{AEB7EE72-906F-49E3-B523-DD45632F20D4}"/>
                        </a:ext>
                      </a:extLst>
                    </p:cNvPr>
                    <p:cNvPicPr>
                      <a:picLocks noChangeAspect="1"/>
                    </p:cNvPicPr>
                    <p:nvPr/>
                  </p:nvPicPr>
                  <p:blipFill>
                    <a:blip r:embed="rId78">
                      <a:extLst>
                        <a:ext uri="{28A0092B-C50C-407E-A947-70E740481C1C}">
                          <a14:useLocalDpi xmlns:a14="http://schemas.microsoft.com/office/drawing/2010/main" val="0"/>
                        </a:ext>
                        <a:ext uri="{96DAC541-7B7A-43D3-8B79-37D633B846F1}">
                          <asvg:svgBlip xmlns:asvg="http://schemas.microsoft.com/office/drawing/2016/SVG/main" r:embed="rId79"/>
                        </a:ext>
                      </a:extLst>
                    </a:blip>
                    <a:srcRect/>
                    <a:stretch/>
                  </p:blipFill>
                  <p:spPr>
                    <a:xfrm>
                      <a:off x="8179796" y="4947606"/>
                      <a:ext cx="183196" cy="183196"/>
                    </a:xfrm>
                    <a:prstGeom prst="rect">
                      <a:avLst/>
                    </a:prstGeom>
                  </p:spPr>
                </p:pic>
              </p:grpSp>
            </p:grpSp>
          </p:grpSp>
        </p:grpSp>
        <p:pic>
          <p:nvPicPr>
            <p:cNvPr id="408" name="Picture 407" descr="Icon&#10;&#10;Description automatically generated with medium confidence">
              <a:extLst>
                <a:ext uri="{FF2B5EF4-FFF2-40B4-BE49-F238E27FC236}">
                  <a16:creationId xmlns:a16="http://schemas.microsoft.com/office/drawing/2014/main" id="{94824E34-31C6-4354-97C7-98F5044F75B6}"/>
                </a:ext>
              </a:extLst>
            </p:cNvPr>
            <p:cNvPicPr>
              <a:picLocks noChangeAspect="1"/>
            </p:cNvPicPr>
            <p:nvPr/>
          </p:nvPicPr>
          <p:blipFill>
            <a:blip r:embed="rId80">
              <a:extLst>
                <a:ext uri="{28A0092B-C50C-407E-A947-70E740481C1C}">
                  <a14:useLocalDpi xmlns:a14="http://schemas.microsoft.com/office/drawing/2010/main" val="0"/>
                </a:ext>
              </a:extLst>
            </a:blip>
            <a:stretch>
              <a:fillRect/>
            </a:stretch>
          </p:blipFill>
          <p:spPr>
            <a:xfrm>
              <a:off x="10920825" y="4983980"/>
              <a:ext cx="184546" cy="116408"/>
            </a:xfrm>
            <a:prstGeom prst="rect">
              <a:avLst/>
            </a:prstGeom>
          </p:spPr>
        </p:pic>
      </p:grpSp>
      <p:sp>
        <p:nvSpPr>
          <p:cNvPr id="43" name="TextBox 42">
            <a:extLst>
              <a:ext uri="{FF2B5EF4-FFF2-40B4-BE49-F238E27FC236}">
                <a16:creationId xmlns:a16="http://schemas.microsoft.com/office/drawing/2014/main" id="{317EDD25-1E0F-4386-91D8-8F74338F5F79}"/>
              </a:ext>
            </a:extLst>
          </p:cNvPr>
          <p:cNvSpPr txBox="1"/>
          <p:nvPr/>
        </p:nvSpPr>
        <p:spPr>
          <a:xfrm>
            <a:off x="10041836" y="729113"/>
            <a:ext cx="1919077" cy="203133"/>
          </a:xfrm>
          <a:prstGeom prst="rect">
            <a:avLst/>
          </a:prstGeom>
          <a:noFill/>
        </p:spPr>
        <p:txBody>
          <a:bodyPr wrap="square" lIns="0">
            <a:spAutoFit/>
          </a:bodyPr>
          <a:lstStyle/>
          <a:p>
            <a:pPr marL="0" marR="0" lvl="0" indent="0" algn="r" defTabSz="914400" rtl="0" eaLnBrk="1" fontAlgn="auto" latinLnBrk="0" hangingPunct="1">
              <a:lnSpc>
                <a:spcPct val="90000"/>
              </a:lnSpc>
              <a:spcBef>
                <a:spcPct val="0"/>
              </a:spcBef>
              <a:spcAft>
                <a:spcPts val="60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 – </a:t>
            </a: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81" tooltip="The latest published version of this document can be found at https://aka.ms/MCRA"/>
              </a:rPr>
              <a:t>https://aka.ms/MCRA</a:t>
            </a:r>
            <a:endParaRPr kumimoji="0" lang="en-US" sz="8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pic>
        <p:nvPicPr>
          <p:cNvPr id="448" name="Picture 447">
            <a:extLst>
              <a:ext uri="{FF2B5EF4-FFF2-40B4-BE49-F238E27FC236}">
                <a16:creationId xmlns:a16="http://schemas.microsoft.com/office/drawing/2014/main" id="{26CDB97A-0815-4C3A-811D-9E5F599FB69C}"/>
              </a:ext>
            </a:extLst>
          </p:cNvPr>
          <p:cNvPicPr>
            <a:picLocks noChangeAspect="1"/>
          </p:cNvPicPr>
          <p:nvPr/>
        </p:nvPicPr>
        <p:blipFill>
          <a:blip r:embed="rId82" cstate="email">
            <a:extLst>
              <a:ext uri="{28A0092B-C50C-407E-A947-70E740481C1C}">
                <a14:useLocalDpi xmlns:a14="http://schemas.microsoft.com/office/drawing/2010/main" val="0"/>
              </a:ext>
            </a:extLst>
          </a:blip>
          <a:stretch>
            <a:fillRect/>
          </a:stretch>
        </p:blipFill>
        <p:spPr bwMode="invGray">
          <a:xfrm>
            <a:off x="10117323" y="354268"/>
            <a:ext cx="1038388" cy="222436"/>
          </a:xfrm>
          <a:prstGeom prst="rect">
            <a:avLst/>
          </a:prstGeom>
        </p:spPr>
      </p:pic>
      <p:grpSp>
        <p:nvGrpSpPr>
          <p:cNvPr id="3" name="Group 2">
            <a:extLst>
              <a:ext uri="{FF2B5EF4-FFF2-40B4-BE49-F238E27FC236}">
                <a16:creationId xmlns:a16="http://schemas.microsoft.com/office/drawing/2014/main" id="{0644429E-D80A-B83F-4FEB-557F8744DE97}"/>
              </a:ext>
            </a:extLst>
          </p:cNvPr>
          <p:cNvGrpSpPr/>
          <p:nvPr/>
        </p:nvGrpSpPr>
        <p:grpSpPr>
          <a:xfrm>
            <a:off x="10142382" y="3029844"/>
            <a:ext cx="1893106" cy="934902"/>
            <a:chOff x="9938016" y="2858607"/>
            <a:chExt cx="1893106" cy="934902"/>
          </a:xfrm>
        </p:grpSpPr>
        <p:sp>
          <p:nvSpPr>
            <p:cNvPr id="539" name="Rectangle 538">
              <a:hlinkClick r:id="rId83" tooltip="The Microsoft Intelligent Security Association (MISA) is an ecosystem of independent software vendors and managed security service providers that have integrated their solutions to better defend against a world of increasing threats."/>
              <a:extLst>
                <a:ext uri="{FF2B5EF4-FFF2-40B4-BE49-F238E27FC236}">
                  <a16:creationId xmlns:a16="http://schemas.microsoft.com/office/drawing/2014/main" id="{2F746B1B-1DE9-773B-78F2-F2867B3BD697}"/>
                </a:ext>
              </a:extLst>
            </p:cNvPr>
            <p:cNvSpPr/>
            <p:nvPr/>
          </p:nvSpPr>
          <p:spPr>
            <a:xfrm>
              <a:off x="9938016" y="2858607"/>
              <a:ext cx="1893106" cy="934902"/>
            </a:xfrm>
            <a:prstGeom prst="rect">
              <a:avLst/>
            </a:prstGeom>
            <a:solidFill>
              <a:srgbClr val="EAFCEA"/>
            </a:solidFill>
            <a:ln w="12700">
              <a:solidFill>
                <a:srgbClr val="107C10"/>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292608" tIns="73152" rIns="45720" bIns="73152"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Managed Security Operations</a:t>
              </a:r>
            </a:p>
          </p:txBody>
        </p:sp>
        <p:sp>
          <p:nvSpPr>
            <p:cNvPr id="543" name="Commitments_EC4D">
              <a:extLst>
                <a:ext uri="{FF2B5EF4-FFF2-40B4-BE49-F238E27FC236}">
                  <a16:creationId xmlns:a16="http://schemas.microsoft.com/office/drawing/2014/main" id="{83BABF4A-9F7C-89FD-B019-09B4A9DCC9D5}"/>
                </a:ext>
              </a:extLst>
            </p:cNvPr>
            <p:cNvSpPr>
              <a:spLocks noChangeAspect="1" noEditPoints="1"/>
            </p:cNvSpPr>
            <p:nvPr/>
          </p:nvSpPr>
          <p:spPr bwMode="auto">
            <a:xfrm>
              <a:off x="10002766" y="2913623"/>
              <a:ext cx="171080" cy="158486"/>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pic>
          <p:nvPicPr>
            <p:cNvPr id="545" name="Graphic 544">
              <a:hlinkClick r:id="rId83" tooltip="The Microsoft Intelligent Security Association (MISA) is an ecosystem of independent software vendors and managed security service providers that have integrated their solutions to better defend against a world of increasing threats."/>
              <a:extLst>
                <a:ext uri="{FF2B5EF4-FFF2-40B4-BE49-F238E27FC236}">
                  <a16:creationId xmlns:a16="http://schemas.microsoft.com/office/drawing/2014/main" id="{A3D9DCC8-5C32-01D9-A1A2-A36CA573E731}"/>
                </a:ext>
              </a:extLst>
            </p:cNvPr>
            <p:cNvPicPr>
              <a:picLocks noChangeAspect="1"/>
            </p:cNvPicPr>
            <p:nvPr/>
          </p:nvPicPr>
          <p:blipFill rotWithShape="1">
            <a:blip r:embed="rId84">
              <a:extLst>
                <a:ext uri="{28A0092B-C50C-407E-A947-70E740481C1C}">
                  <a14:useLocalDpi xmlns:a14="http://schemas.microsoft.com/office/drawing/2010/main" val="0"/>
                </a:ext>
                <a:ext uri="{96DAC541-7B7A-43D3-8B79-37D633B846F1}">
                  <asvg:svgBlip xmlns:asvg="http://schemas.microsoft.com/office/drawing/2016/SVG/main" r:embed="rId85"/>
                </a:ext>
              </a:extLst>
            </a:blip>
            <a:srcRect t="14617" b="12055"/>
            <a:stretch/>
          </p:blipFill>
          <p:spPr>
            <a:xfrm>
              <a:off x="10181722" y="3124038"/>
              <a:ext cx="1457776" cy="620486"/>
            </a:xfrm>
            <a:prstGeom prst="rect">
              <a:avLst/>
            </a:prstGeom>
          </p:spPr>
        </p:pic>
      </p:grpSp>
      <p:grpSp>
        <p:nvGrpSpPr>
          <p:cNvPr id="4" name="Group 3">
            <a:extLst>
              <a:ext uri="{FF2B5EF4-FFF2-40B4-BE49-F238E27FC236}">
                <a16:creationId xmlns:a16="http://schemas.microsoft.com/office/drawing/2014/main" id="{1FDEFC7C-44DC-828D-B397-12465B60A18D}"/>
              </a:ext>
            </a:extLst>
          </p:cNvPr>
          <p:cNvGrpSpPr/>
          <p:nvPr/>
        </p:nvGrpSpPr>
        <p:grpSpPr>
          <a:xfrm>
            <a:off x="9450848" y="2482316"/>
            <a:ext cx="2584640" cy="493846"/>
            <a:chOff x="9431868" y="2218237"/>
            <a:chExt cx="2584640" cy="493846"/>
          </a:xfrm>
        </p:grpSpPr>
        <p:grpSp>
          <p:nvGrpSpPr>
            <p:cNvPr id="548" name="Group 547">
              <a:extLst>
                <a:ext uri="{FF2B5EF4-FFF2-40B4-BE49-F238E27FC236}">
                  <a16:creationId xmlns:a16="http://schemas.microsoft.com/office/drawing/2014/main" id="{33B823D4-861D-4087-AD38-32FAF2595160}"/>
                </a:ext>
              </a:extLst>
            </p:cNvPr>
            <p:cNvGrpSpPr/>
            <p:nvPr/>
          </p:nvGrpSpPr>
          <p:grpSpPr>
            <a:xfrm>
              <a:off x="9431868" y="2218237"/>
              <a:ext cx="2584640" cy="493846"/>
              <a:chOff x="10061755" y="2229891"/>
              <a:chExt cx="1589391" cy="493846"/>
            </a:xfrm>
            <a:solidFill>
              <a:srgbClr val="EAFCEA"/>
            </a:solidFill>
          </p:grpSpPr>
          <p:sp>
            <p:nvSpPr>
              <p:cNvPr id="335" name="Rectangle 334">
                <a:extLst>
                  <a:ext uri="{FF2B5EF4-FFF2-40B4-BE49-F238E27FC236}">
                    <a16:creationId xmlns:a16="http://schemas.microsoft.com/office/drawing/2014/main" id="{36AD41C8-34F3-4AB5-8E97-4CF40228B93A}"/>
                  </a:ext>
                </a:extLst>
              </p:cNvPr>
              <p:cNvSpPr/>
              <p:nvPr/>
            </p:nvSpPr>
            <p:spPr>
              <a:xfrm>
                <a:off x="10061755" y="2229891"/>
                <a:ext cx="1589391" cy="493846"/>
              </a:xfrm>
              <a:prstGeom prst="rect">
                <a:avLst/>
              </a:prstGeom>
              <a:grpFill/>
              <a:ln w="12700">
                <a:solidFill>
                  <a:srgbClr val="107C1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320040" tIns="73152" rIns="45720" bIns="73152"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5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30" name="Rectangle 429">
                <a:hlinkClick r:id="rId86" tooltip="Managed hunting service built into Microsoft 365 Defender that provides Security Operation Centers (SOCs) with expert level monitoring and analysis to help them ensure critical threats in your unique environments don’t get missed."/>
                <a:extLst>
                  <a:ext uri="{FF2B5EF4-FFF2-40B4-BE49-F238E27FC236}">
                    <a16:creationId xmlns:a16="http://schemas.microsoft.com/office/drawing/2014/main" id="{456F301E-A899-454C-A0D2-E4298C1B5A0C}"/>
                  </a:ext>
                </a:extLst>
              </p:cNvPr>
              <p:cNvSpPr/>
              <p:nvPr/>
            </p:nvSpPr>
            <p:spPr>
              <a:xfrm>
                <a:off x="10083752" y="2264924"/>
                <a:ext cx="1545399" cy="418915"/>
              </a:xfrm>
              <a:prstGeom prst="rect">
                <a:avLst/>
              </a:prstGeom>
              <a:solidFill>
                <a:schemeClr val="bg1"/>
              </a:solidFill>
              <a:ln w="3175">
                <a:solidFill>
                  <a:srgbClr val="107C1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18288" rIns="0" bIns="27432" rtlCol="0" anchor="t" anchorCtr="0">
                <a:noAutofit/>
              </a:bodyPr>
              <a:lstStyle/>
              <a:p>
                <a:pPr marR="0" lvl="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mj-lt"/>
                    <a:ea typeface="+mn-ea"/>
                    <a:cs typeface="Segoe UI" panose="020B0502040204020203" pitchFamily="34" charset="0"/>
                  </a:rPr>
                  <a:t>Microsoft Security Experts </a:t>
                </a:r>
              </a:p>
            </p:txBody>
          </p:sp>
        </p:grpSp>
        <p:sp>
          <p:nvSpPr>
            <p:cNvPr id="26" name="Rectangle 25">
              <a:hlinkClick r:id="rId86" tooltip="Managed hunting service built into Microsoft 365 Defender that provides Security Operation Centers (SOCs) with expert level monitoring and analysis to help them ensure critical threats in your unique environments don’t get missed."/>
              <a:extLst>
                <a:ext uri="{FF2B5EF4-FFF2-40B4-BE49-F238E27FC236}">
                  <a16:creationId xmlns:a16="http://schemas.microsoft.com/office/drawing/2014/main" id="{45E24319-7D55-0622-624A-A276FE3C76BE}"/>
                </a:ext>
              </a:extLst>
            </p:cNvPr>
            <p:cNvSpPr/>
            <p:nvPr/>
          </p:nvSpPr>
          <p:spPr>
            <a:xfrm>
              <a:off x="9522537" y="2420173"/>
              <a:ext cx="860379" cy="148813"/>
            </a:xfrm>
            <a:prstGeom prst="rect">
              <a:avLst/>
            </a:prstGeom>
            <a:noFill/>
            <a:ln w="3175">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91440" rtlCol="0" anchor="t" anchorCtr="0">
              <a:noAutofit/>
            </a:bodyPr>
            <a:lstStyle/>
            <a:p>
              <a:pPr marR="0" lvl="0" defTabSz="914400" rtl="0" eaLnBrk="1" fontAlgn="auto" latinLnBrk="0" hangingPunct="1">
                <a:lnSpc>
                  <a:spcPct val="100000"/>
                </a:lnSpc>
                <a:spcBef>
                  <a:spcPts val="0"/>
                </a:spcBef>
                <a:spcAft>
                  <a:spcPts val="0"/>
                </a:spcAft>
                <a:buClrTx/>
                <a:buSzTx/>
                <a:buFontTx/>
                <a:buNone/>
                <a:tabLst/>
                <a:defRPr/>
              </a:pPr>
              <a:r>
                <a:rPr kumimoji="0" lang="en-US" sz="58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mj-lt"/>
                  <a:ea typeface="+mn-ea"/>
                  <a:cs typeface="Segoe UI" panose="020B0502040204020203" pitchFamily="34" charset="0"/>
                </a:rPr>
                <a:t>Managed XDR</a:t>
              </a:r>
            </a:p>
            <a:p>
              <a:pPr>
                <a:defRPr/>
              </a:pPr>
              <a:r>
                <a:rPr kumimoji="0" lang="en-US" sz="58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mj-lt"/>
                  <a:ea typeface="+mn-ea"/>
                  <a:cs typeface="Segoe UI" panose="020B0502040204020203" pitchFamily="34" charset="0"/>
                </a:rPr>
                <a:t>Managed threat hunting</a:t>
              </a:r>
            </a:p>
          </p:txBody>
        </p:sp>
        <p:sp>
          <p:nvSpPr>
            <p:cNvPr id="45" name="Rectangle 44">
              <a:hlinkClick r:id="rId86" tooltip="Managed hunting service built into Microsoft 365 Defender that provides Security Operation Centers (SOCs) with expert level monitoring and analysis to help them ensure critical threats in your unique environments don’t get missed."/>
              <a:extLst>
                <a:ext uri="{FF2B5EF4-FFF2-40B4-BE49-F238E27FC236}">
                  <a16:creationId xmlns:a16="http://schemas.microsoft.com/office/drawing/2014/main" id="{080A502C-181D-9208-DD28-0BB1B0130617}"/>
                </a:ext>
              </a:extLst>
            </p:cNvPr>
            <p:cNvSpPr/>
            <p:nvPr/>
          </p:nvSpPr>
          <p:spPr>
            <a:xfrm>
              <a:off x="10470617" y="2420173"/>
              <a:ext cx="663192" cy="148813"/>
            </a:xfrm>
            <a:prstGeom prst="rect">
              <a:avLst/>
            </a:prstGeom>
            <a:noFill/>
            <a:ln w="3175">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91440" rtlCol="0" anchor="t" anchorCtr="0">
              <a:noAutofit/>
            </a:bodyPr>
            <a:lstStyle/>
            <a:p>
              <a:pPr>
                <a:defRPr/>
              </a:pPr>
              <a:r>
                <a:rPr lang="en-US" sz="580" b="1" kern="0">
                  <a:gradFill>
                    <a:gsLst>
                      <a:gs pos="0">
                        <a:srgbClr val="505050">
                          <a:lumMod val="75000"/>
                        </a:srgbClr>
                      </a:gs>
                      <a:gs pos="100000">
                        <a:srgbClr val="505050">
                          <a:lumMod val="75000"/>
                        </a:srgbClr>
                      </a:gs>
                    </a:gsLst>
                    <a:lin ang="5400000" scaled="1"/>
                  </a:gradFill>
                  <a:latin typeface="+mj-lt"/>
                  <a:cs typeface="Segoe UI" panose="020B0502040204020203" pitchFamily="34" charset="0"/>
                </a:rPr>
                <a:t>Incident response</a:t>
              </a:r>
            </a:p>
            <a:p>
              <a:pPr marR="0" lvl="0" defTabSz="914400" rtl="0" eaLnBrk="1" fontAlgn="auto" latinLnBrk="0" hangingPunct="1">
                <a:lnSpc>
                  <a:spcPct val="100000"/>
                </a:lnSpc>
                <a:spcBef>
                  <a:spcPts val="0"/>
                </a:spcBef>
                <a:spcAft>
                  <a:spcPts val="0"/>
                </a:spcAft>
                <a:buClrTx/>
                <a:buSzTx/>
                <a:buFontTx/>
                <a:buNone/>
                <a:tabLst/>
                <a:defRPr/>
              </a:pPr>
              <a:r>
                <a:rPr lang="en-US" sz="400" b="1" i="1" kern="0">
                  <a:gradFill>
                    <a:gsLst>
                      <a:gs pos="0">
                        <a:srgbClr val="505050">
                          <a:lumMod val="75000"/>
                        </a:srgbClr>
                      </a:gs>
                      <a:gs pos="100000">
                        <a:srgbClr val="505050">
                          <a:lumMod val="75000"/>
                        </a:srgbClr>
                      </a:gs>
                    </a:gsLst>
                    <a:lin ang="5400000" scaled="1"/>
                  </a:gradFill>
                  <a:latin typeface="+mj-lt"/>
                  <a:cs typeface="Segoe UI" panose="020B0502040204020203" pitchFamily="34" charset="0"/>
                </a:rPr>
                <a:t>Formerly Detection &amp; response team (DART)</a:t>
              </a:r>
              <a:endParaRPr kumimoji="0" lang="en-US" sz="400" b="1"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mj-lt"/>
                <a:ea typeface="+mn-ea"/>
                <a:cs typeface="Segoe UI" panose="020B0502040204020203" pitchFamily="34" charset="0"/>
              </a:endParaRPr>
            </a:p>
          </p:txBody>
        </p:sp>
        <p:sp>
          <p:nvSpPr>
            <p:cNvPr id="47" name="Rectangle 46">
              <a:hlinkClick r:id="rId86" tooltip="Managed hunting service built into Microsoft 365 Defender that provides Security Operation Centers (SOCs) with expert level monitoring and analysis to help them ensure critical threats in your unique environments don’t get missed."/>
              <a:extLst>
                <a:ext uri="{FF2B5EF4-FFF2-40B4-BE49-F238E27FC236}">
                  <a16:creationId xmlns:a16="http://schemas.microsoft.com/office/drawing/2014/main" id="{3F645835-3139-9CD2-1F17-B77BB12E366F}"/>
                </a:ext>
              </a:extLst>
            </p:cNvPr>
            <p:cNvSpPr/>
            <p:nvPr/>
          </p:nvSpPr>
          <p:spPr>
            <a:xfrm>
              <a:off x="11221510" y="2420173"/>
              <a:ext cx="722738" cy="148813"/>
            </a:xfrm>
            <a:prstGeom prst="rect">
              <a:avLst/>
            </a:prstGeom>
            <a:noFill/>
            <a:ln w="3175">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91440" rtlCol="0" anchor="t" anchorCtr="0">
              <a:noAutofit/>
            </a:bodyPr>
            <a:lstStyle/>
            <a:p>
              <a:pPr>
                <a:defRPr/>
              </a:pPr>
              <a:r>
                <a:rPr lang="en-US" sz="580" b="1" kern="0">
                  <a:gradFill>
                    <a:gsLst>
                      <a:gs pos="0">
                        <a:srgbClr val="505050">
                          <a:lumMod val="75000"/>
                        </a:srgbClr>
                      </a:gs>
                      <a:gs pos="100000">
                        <a:srgbClr val="505050">
                          <a:lumMod val="75000"/>
                        </a:srgbClr>
                      </a:gs>
                    </a:gsLst>
                    <a:lin ang="5400000" scaled="1"/>
                  </a:gradFill>
                  <a:latin typeface="+mj-lt"/>
                  <a:cs typeface="Segoe UI" panose="020B0502040204020203" pitchFamily="34" charset="0"/>
                </a:rPr>
                <a:t>Security Operations Modernization</a:t>
              </a:r>
            </a:p>
          </p:txBody>
        </p:sp>
      </p:grpSp>
      <p:grpSp>
        <p:nvGrpSpPr>
          <p:cNvPr id="35" name="Group 34">
            <a:extLst>
              <a:ext uri="{FF2B5EF4-FFF2-40B4-BE49-F238E27FC236}">
                <a16:creationId xmlns:a16="http://schemas.microsoft.com/office/drawing/2014/main" id="{DFBE8E9B-B36E-37FB-EF37-97FB7E1ED509}"/>
              </a:ext>
            </a:extLst>
          </p:cNvPr>
          <p:cNvGrpSpPr/>
          <p:nvPr/>
        </p:nvGrpSpPr>
        <p:grpSpPr>
          <a:xfrm>
            <a:off x="8127991" y="4020444"/>
            <a:ext cx="2273309" cy="355809"/>
            <a:chOff x="8127991" y="4020444"/>
            <a:chExt cx="2273309" cy="355809"/>
          </a:xfrm>
        </p:grpSpPr>
        <p:sp>
          <p:nvSpPr>
            <p:cNvPr id="31" name="Speech Bubble: Rectangle 30">
              <a:hlinkClick r:id="rId87" tooltip="Microsoft Security Copilot (Preview) uses generative AI to help detect threats, investigate incidents, write up investigations, and improve security posture."/>
              <a:extLst>
                <a:ext uri="{FF2B5EF4-FFF2-40B4-BE49-F238E27FC236}">
                  <a16:creationId xmlns:a16="http://schemas.microsoft.com/office/drawing/2014/main" id="{0656F4C5-9B26-67EF-ECA4-D5087BB64AC9}"/>
                </a:ext>
              </a:extLst>
            </p:cNvPr>
            <p:cNvSpPr/>
            <p:nvPr/>
          </p:nvSpPr>
          <p:spPr>
            <a:xfrm>
              <a:off x="8127991" y="4020444"/>
              <a:ext cx="2273309" cy="355809"/>
            </a:xfrm>
            <a:prstGeom prst="wedgeRectCallout">
              <a:avLst>
                <a:gd name="adj1" fmla="val -40293"/>
                <a:gd name="adj2" fmla="val -121916"/>
              </a:avLst>
            </a:prstGeom>
            <a:solidFill>
              <a:srgbClr val="E5F3FF"/>
            </a:solidFill>
            <a:ln w="12700" cap="flat" cmpd="sng" algn="ctr">
              <a:solidFill>
                <a:schemeClr val="accent1">
                  <a:lumMod val="50000"/>
                </a:schemeClr>
              </a:solidFill>
              <a:prstDash val="solid"/>
            </a:ln>
            <a:effectLst/>
          </p:spPr>
          <p:txBody>
            <a:bodyPr lIns="182880" rIns="0" rtlCol="0" anchor="t"/>
            <a:lstStyle/>
            <a:p>
              <a:pPr algn="ctr">
                <a:lnSpc>
                  <a:spcPct val="97000"/>
                </a:lnSpc>
                <a:spcAft>
                  <a:spcPts val="100"/>
                </a:spcAft>
                <a:tabLst>
                  <a:tab pos="571500" algn="l"/>
                </a:tabLst>
                <a:defRPr/>
              </a:pPr>
              <a:r>
                <a:rPr lang="en-US" sz="900" b="1" kern="0">
                  <a:solidFill>
                    <a:schemeClr val="accent1">
                      <a:lumMod val="75000"/>
                    </a:schemeClr>
                  </a:solidFill>
                  <a:latin typeface="Segoe UI Semibold" panose="020B0702040204020203" pitchFamily="34" charset="0"/>
                  <a:cs typeface="Segoe UI Semibold" panose="020B0702040204020203" pitchFamily="34" charset="0"/>
                </a:rPr>
                <a:t>Microsoft Security Copilot (Preview)</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0" cap="none" spc="0" normalizeH="0" baseline="0" noProof="0">
                  <a:ln>
                    <a:noFill/>
                  </a:ln>
                  <a:solidFill>
                    <a:srgbClr val="005A9F"/>
                  </a:solidFill>
                  <a:effectLst/>
                  <a:uLnTx/>
                  <a:uFillTx/>
                  <a:latin typeface="Segoe UI"/>
                  <a:ea typeface="+mn-ea"/>
                  <a:cs typeface="Segoe UI" panose="020B0502040204020203" pitchFamily="34" charset="0"/>
                </a:rPr>
                <a:t>Simplifies experience for complex tasks/skills</a:t>
              </a:r>
            </a:p>
            <a:p>
              <a:pPr algn="ctr">
                <a:lnSpc>
                  <a:spcPct val="97000"/>
                </a:lnSpc>
                <a:spcAft>
                  <a:spcPts val="100"/>
                </a:spcAft>
                <a:tabLst>
                  <a:tab pos="571500" algn="l"/>
                </a:tabLst>
                <a:defRPr/>
              </a:pPr>
              <a:endParaRPr lang="en-US" sz="900" b="1" kern="0">
                <a:solidFill>
                  <a:schemeClr val="accent1">
                    <a:lumMod val="75000"/>
                  </a:schemeClr>
                </a:solidFill>
                <a:latin typeface="Segoe UI Semibold" panose="020B0702040204020203" pitchFamily="34" charset="0"/>
                <a:cs typeface="Segoe UI Semibold" panose="020B0702040204020203" pitchFamily="34" charset="0"/>
              </a:endParaRPr>
            </a:p>
          </p:txBody>
        </p:sp>
        <p:pic>
          <p:nvPicPr>
            <p:cNvPr id="32" name="Graphic 31">
              <a:extLst>
                <a:ext uri="{FF2B5EF4-FFF2-40B4-BE49-F238E27FC236}">
                  <a16:creationId xmlns:a16="http://schemas.microsoft.com/office/drawing/2014/main" id="{38E9A92E-B849-E1FA-76CF-3461CB0880A7}"/>
                </a:ext>
              </a:extLst>
            </p:cNvPr>
            <p:cNvPicPr>
              <a:picLocks noChangeAspect="1"/>
            </p:cNvPicPr>
            <p:nvPr/>
          </p:nvPicPr>
          <p:blipFill>
            <a:blip r:embed="rId88">
              <a:extLst>
                <a:ext uri="{28A0092B-C50C-407E-A947-70E740481C1C}">
                  <a14:useLocalDpi xmlns:a14="http://schemas.microsoft.com/office/drawing/2010/main" val="0"/>
                </a:ext>
                <a:ext uri="{96DAC541-7B7A-43D3-8B79-37D633B846F1}">
                  <asvg:svgBlip xmlns:asvg="http://schemas.microsoft.com/office/drawing/2016/SVG/main" r:embed="rId89"/>
                </a:ext>
              </a:extLst>
            </a:blip>
            <a:stretch>
              <a:fillRect/>
            </a:stretch>
          </p:blipFill>
          <p:spPr>
            <a:xfrm>
              <a:off x="8158122" y="4072164"/>
              <a:ext cx="195088" cy="195088"/>
            </a:xfrm>
            <a:prstGeom prst="rect">
              <a:avLst/>
            </a:prstGeom>
          </p:spPr>
        </p:pic>
      </p:grpSp>
      <p:cxnSp>
        <p:nvCxnSpPr>
          <p:cNvPr id="419" name="Straight Arrow Connector 418">
            <a:extLst>
              <a:ext uri="{FF2B5EF4-FFF2-40B4-BE49-F238E27FC236}">
                <a16:creationId xmlns:a16="http://schemas.microsoft.com/office/drawing/2014/main" id="{FC165758-3CC4-4BFB-960E-2CE4E7904E64}"/>
              </a:ext>
            </a:extLst>
          </p:cNvPr>
          <p:cNvCxnSpPr>
            <a:cxnSpLocks/>
          </p:cNvCxnSpPr>
          <p:nvPr/>
        </p:nvCxnSpPr>
        <p:spPr>
          <a:xfrm flipH="1" flipV="1">
            <a:off x="5929486" y="2909453"/>
            <a:ext cx="1351394" cy="0"/>
          </a:xfrm>
          <a:prstGeom prst="straightConnector1">
            <a:avLst/>
          </a:prstGeom>
          <a:ln w="31750">
            <a:solidFill>
              <a:srgbClr val="00205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86" name="Straight Arrow Connector 585">
            <a:extLst>
              <a:ext uri="{FF2B5EF4-FFF2-40B4-BE49-F238E27FC236}">
                <a16:creationId xmlns:a16="http://schemas.microsoft.com/office/drawing/2014/main" id="{E5659E8D-5BF7-4188-9134-F0C74F81155C}"/>
              </a:ext>
            </a:extLst>
          </p:cNvPr>
          <p:cNvCxnSpPr>
            <a:cxnSpLocks/>
          </p:cNvCxnSpPr>
          <p:nvPr/>
        </p:nvCxnSpPr>
        <p:spPr>
          <a:xfrm flipH="1">
            <a:off x="2792963" y="3349232"/>
            <a:ext cx="4552364" cy="0"/>
          </a:xfrm>
          <a:prstGeom prst="straightConnector1">
            <a:avLst/>
          </a:prstGeom>
          <a:ln w="31750">
            <a:solidFill>
              <a:srgbClr val="00205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54" name="Trapezoid 53">
            <a:hlinkClick r:id="rId90" tooltip="Tracking and trending these measurments drives risk reduction. Because external factors dominate a SOC workload, we strongly recommend viewing deviations as learning opportunities and not 'failures' by the SOC team. "/>
            <a:extLst>
              <a:ext uri="{FF2B5EF4-FFF2-40B4-BE49-F238E27FC236}">
                <a16:creationId xmlns:a16="http://schemas.microsoft.com/office/drawing/2014/main" id="{5A8CB761-0B45-1296-1396-E8E920C7EDDF}"/>
              </a:ext>
            </a:extLst>
          </p:cNvPr>
          <p:cNvSpPr/>
          <p:nvPr/>
        </p:nvSpPr>
        <p:spPr bwMode="auto">
          <a:xfrm flipV="1">
            <a:off x="5997791" y="1480904"/>
            <a:ext cx="3874980" cy="1304454"/>
          </a:xfrm>
          <a:prstGeom prst="trapezoid">
            <a:avLst>
              <a:gd name="adj" fmla="val 96023"/>
            </a:avLst>
          </a:prstGeom>
          <a:gradFill>
            <a:gsLst>
              <a:gs pos="0">
                <a:schemeClr val="bg1"/>
              </a:gs>
              <a:gs pos="45000">
                <a:srgbClr val="C1E4FF"/>
              </a:gs>
              <a:gs pos="60000">
                <a:srgbClr val="C1E4FF"/>
              </a:gs>
              <a:gs pos="100000">
                <a:srgbClr val="80B8E2"/>
              </a:gs>
            </a:gsLst>
            <a:lin ang="16200000" scaled="1"/>
          </a:gradFill>
          <a:ln w="28575">
            <a:gradFill flip="none" rotWithShape="1">
              <a:gsLst>
                <a:gs pos="0">
                  <a:schemeClr val="bg1"/>
                </a:gs>
                <a:gs pos="46000">
                  <a:schemeClr val="accent1">
                    <a:lumMod val="45000"/>
                    <a:lumOff val="55000"/>
                  </a:schemeClr>
                </a:gs>
                <a:gs pos="67000">
                  <a:schemeClr val="accent1">
                    <a:lumMod val="45000"/>
                    <a:lumOff val="55000"/>
                  </a:schemeClr>
                </a:gs>
                <a:gs pos="100000">
                  <a:srgbClr val="0078D4"/>
                </a:gs>
              </a:gsLst>
              <a:lin ang="16200000" scaled="1"/>
              <a:tileRect/>
            </a:gra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300"/>
              </a:spcAft>
              <a:buClrTx/>
              <a:buSzTx/>
              <a:buFontTx/>
              <a:buNone/>
              <a:tabLst/>
              <a:defRPr/>
            </a:pPr>
            <a:endParaRPr kumimoji="0" lang="en-US" sz="900" b="0" i="0" u="none" strike="noStrike" kern="1200" cap="none" spc="0" normalizeH="0" baseline="0" noProof="0">
              <a:ln>
                <a:noFill/>
              </a:ln>
              <a:solidFill>
                <a:schemeClr val="accent1">
                  <a:lumMod val="75000"/>
                </a:schemeClr>
              </a:solidFill>
              <a:effectLst/>
              <a:uLnTx/>
              <a:uFillTx/>
              <a:latin typeface="Segoe UI Semibold"/>
              <a:ea typeface="Segoe UI" pitchFamily="34" charset="0"/>
              <a:cs typeface="Segoe UI" pitchFamily="34" charset="0"/>
            </a:endParaRPr>
          </a:p>
        </p:txBody>
      </p:sp>
      <p:sp>
        <p:nvSpPr>
          <p:cNvPr id="58" name="Rectangle 57">
            <a:hlinkClick r:id="rId90" tooltip="Measuring and monitoring time to remediation drives focus on risk reduction. Because external factors dominate a SOC workload, we strongly recommend viewing deviations as learning opportunities and not 'failures' by the SOC team. "/>
            <a:extLst>
              <a:ext uri="{FF2B5EF4-FFF2-40B4-BE49-F238E27FC236}">
                <a16:creationId xmlns:a16="http://schemas.microsoft.com/office/drawing/2014/main" id="{EAC9729D-FF87-5DDE-3272-EBD4ECDD3E13}"/>
              </a:ext>
            </a:extLst>
          </p:cNvPr>
          <p:cNvSpPr/>
          <p:nvPr/>
        </p:nvSpPr>
        <p:spPr bwMode="auto">
          <a:xfrm>
            <a:off x="6201654" y="1391854"/>
            <a:ext cx="3359018" cy="831615"/>
          </a:xfrm>
          <a:prstGeom prst="rect">
            <a:avLst/>
          </a:prstGeom>
          <a:noFill/>
          <a:ln w="28575">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300"/>
              </a:spcAft>
              <a:buClrTx/>
              <a:buSzTx/>
              <a:buFontTx/>
              <a:buNone/>
              <a:tabLst/>
              <a:defRPr/>
            </a:pPr>
            <a:r>
              <a:rPr kumimoji="0" lang="en-US" sz="1300" b="1" i="0" u="none" strike="noStrike" kern="1200" cap="none" spc="0" normalizeH="0" baseline="0" noProof="0">
                <a:ln>
                  <a:noFill/>
                </a:ln>
                <a:solidFill>
                  <a:schemeClr val="accent1">
                    <a:lumMod val="75000"/>
                  </a:schemeClr>
                </a:solidFill>
                <a:effectLst/>
                <a:uLnTx/>
                <a:uFillTx/>
                <a:latin typeface="Segoe UI"/>
                <a:ea typeface="Segoe UI" pitchFamily="34" charset="0"/>
                <a:cs typeface="Segoe UI" pitchFamily="34" charset="0"/>
              </a:rPr>
              <a:t>Align to Mission + Continuously</a:t>
            </a:r>
            <a:r>
              <a:rPr kumimoji="0" lang="en-US" sz="1300" b="1" i="0" u="none" strike="noStrike" kern="1200" cap="none" spc="0" normalizeH="0" noProof="0">
                <a:ln>
                  <a:noFill/>
                </a:ln>
                <a:solidFill>
                  <a:schemeClr val="accent1">
                    <a:lumMod val="75000"/>
                  </a:schemeClr>
                </a:solidFill>
                <a:effectLst/>
                <a:uLnTx/>
                <a:uFillTx/>
                <a:latin typeface="Segoe UI"/>
                <a:ea typeface="Segoe UI" pitchFamily="34" charset="0"/>
                <a:cs typeface="Segoe UI" pitchFamily="34" charset="0"/>
              </a:rPr>
              <a:t> </a:t>
            </a:r>
            <a:r>
              <a:rPr kumimoji="0" lang="en-US" sz="1300" b="1" i="0" u="none" strike="noStrike" kern="1200" cap="none" spc="0" normalizeH="0" baseline="0" noProof="0">
                <a:ln>
                  <a:noFill/>
                </a:ln>
                <a:solidFill>
                  <a:schemeClr val="accent1">
                    <a:lumMod val="75000"/>
                  </a:schemeClr>
                </a:solidFill>
                <a:effectLst/>
                <a:uLnTx/>
                <a:uFillTx/>
                <a:latin typeface="Segoe UI"/>
                <a:ea typeface="Segoe UI" pitchFamily="34" charset="0"/>
                <a:cs typeface="Segoe UI" pitchFamily="34" charset="0"/>
              </a:rPr>
              <a:t>Improve</a:t>
            </a:r>
          </a:p>
          <a:p>
            <a:pPr marL="57150" algn="ctr" defTabSz="932472" fontAlgn="base">
              <a:spcBef>
                <a:spcPct val="0"/>
              </a:spcBef>
              <a:spcAft>
                <a:spcPts val="300"/>
              </a:spcAft>
              <a:defRPr/>
            </a:pPr>
            <a:r>
              <a:rPr lang="en-US" sz="1050" b="1">
                <a:solidFill>
                  <a:schemeClr val="accent1">
                    <a:lumMod val="75000"/>
                  </a:schemeClr>
                </a:solidFill>
                <a:cs typeface="Segoe UI Semibold" panose="020B0702040204020203" pitchFamily="34" charset="0"/>
              </a:rPr>
              <a:t>Measure and reduce attacker dwell </a:t>
            </a:r>
            <a:r>
              <a:rPr lang="en-US" sz="1050" b="1">
                <a:solidFill>
                  <a:schemeClr val="accent1">
                    <a:lumMod val="75000"/>
                  </a:schemeClr>
                </a:solidFill>
                <a:cs typeface="Segoe UI" pitchFamily="34" charset="0"/>
              </a:rPr>
              <a:t>time </a:t>
            </a:r>
            <a:br>
              <a:rPr lang="en-US" sz="1050" b="1">
                <a:solidFill>
                  <a:schemeClr val="accent1">
                    <a:lumMod val="75000"/>
                  </a:schemeClr>
                </a:solidFill>
                <a:cs typeface="Segoe UI" pitchFamily="34" charset="0"/>
              </a:rPr>
            </a:br>
            <a:r>
              <a:rPr lang="en-US" sz="1050" i="1">
                <a:solidFill>
                  <a:schemeClr val="accent1">
                    <a:lumMod val="75000"/>
                  </a:schemeClr>
                </a:solidFill>
                <a:cs typeface="Segoe UI" pitchFamily="34" charset="0"/>
              </a:rPr>
              <a:t>(attacker access to business assets) via</a:t>
            </a:r>
            <a:br>
              <a:rPr lang="en-US" sz="1050">
                <a:solidFill>
                  <a:schemeClr val="accent1">
                    <a:lumMod val="75000"/>
                  </a:schemeClr>
                </a:solidFill>
                <a:cs typeface="Segoe UI" pitchFamily="34" charset="0"/>
              </a:rPr>
            </a:br>
            <a:r>
              <a:rPr lang="en-US" sz="1000" i="1">
                <a:solidFill>
                  <a:schemeClr val="accent1">
                    <a:lumMod val="75000"/>
                  </a:schemeClr>
                </a:solidFill>
                <a:latin typeface="Segoe UI Semibold"/>
                <a:cs typeface="Segoe UI" pitchFamily="34" charset="0"/>
              </a:rPr>
              <a:t>Mean Time to Remediate (</a:t>
            </a:r>
            <a:r>
              <a:rPr kumimoji="0" lang="en-US" sz="1000" b="0" i="1" u="none" strike="noStrike" kern="1200" cap="none" spc="0" normalizeH="0" baseline="0" noProof="0">
                <a:ln>
                  <a:noFill/>
                </a:ln>
                <a:solidFill>
                  <a:schemeClr val="accent1">
                    <a:lumMod val="75000"/>
                  </a:schemeClr>
                </a:solidFill>
                <a:effectLst/>
                <a:uLnTx/>
                <a:uFillTx/>
                <a:latin typeface="Segoe UI Semibold"/>
                <a:ea typeface="Segoe UI" pitchFamily="34" charset="0"/>
                <a:cs typeface="Segoe UI" pitchFamily="34" charset="0"/>
              </a:rPr>
              <a:t>MTTR)</a:t>
            </a:r>
          </a:p>
        </p:txBody>
      </p:sp>
      <p:grpSp>
        <p:nvGrpSpPr>
          <p:cNvPr id="1034" name="Group 1033">
            <a:extLst>
              <a:ext uri="{FF2B5EF4-FFF2-40B4-BE49-F238E27FC236}">
                <a16:creationId xmlns:a16="http://schemas.microsoft.com/office/drawing/2014/main" id="{858A0450-5119-414B-83F1-F1FD24796479}"/>
              </a:ext>
            </a:extLst>
          </p:cNvPr>
          <p:cNvGrpSpPr/>
          <p:nvPr/>
        </p:nvGrpSpPr>
        <p:grpSpPr>
          <a:xfrm>
            <a:off x="7204112" y="2273905"/>
            <a:ext cx="1451894" cy="1476372"/>
            <a:chOff x="7192553" y="2262151"/>
            <a:chExt cx="1475012" cy="1499879"/>
          </a:xfrm>
        </p:grpSpPr>
        <p:sp>
          <p:nvSpPr>
            <p:cNvPr id="366" name="Oval 365">
              <a:extLst>
                <a:ext uri="{FF2B5EF4-FFF2-40B4-BE49-F238E27FC236}">
                  <a16:creationId xmlns:a16="http://schemas.microsoft.com/office/drawing/2014/main" id="{645FA7FD-B616-4C64-BB91-A453F2549962}"/>
                </a:ext>
              </a:extLst>
            </p:cNvPr>
            <p:cNvSpPr/>
            <p:nvPr/>
          </p:nvSpPr>
          <p:spPr bwMode="auto">
            <a:xfrm>
              <a:off x="7192553" y="2262151"/>
              <a:ext cx="1475012" cy="1499879"/>
            </a:xfrm>
            <a:prstGeom prst="ellipse">
              <a:avLst/>
            </a:prstGeom>
            <a:solidFill>
              <a:schemeClr val="bg1"/>
            </a:solidFill>
            <a:ln w="9525" cap="flat" cmpd="sng" algn="ctr">
              <a:noFill/>
              <a:prstDash val="solid"/>
              <a:headEnd type="none" w="med" len="med"/>
              <a:tailEnd type="none" w="med" len="med"/>
            </a:ln>
            <a:effectLst>
              <a:outerShdw blurRad="190500" dist="254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2" name="Rectangle 571">
              <a:extLst>
                <a:ext uri="{FF2B5EF4-FFF2-40B4-BE49-F238E27FC236}">
                  <a16:creationId xmlns:a16="http://schemas.microsoft.com/office/drawing/2014/main" id="{FB1F60E9-5BE4-49A6-BDAF-7DCF165A35AF}"/>
                </a:ext>
              </a:extLst>
            </p:cNvPr>
            <p:cNvSpPr/>
            <p:nvPr/>
          </p:nvSpPr>
          <p:spPr>
            <a:xfrm>
              <a:off x="7331555" y="2336395"/>
              <a:ext cx="1200812" cy="420756"/>
            </a:xfrm>
            <a:prstGeom prst="rect">
              <a:avLst/>
            </a:prstGeom>
          </p:spPr>
          <p:txBody>
            <a:bodyPr wrap="square">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lang="en-US" sz="1100" b="1" i="1" kern="0">
                  <a:solidFill>
                    <a:schemeClr val="accent1">
                      <a:lumMod val="75000"/>
                    </a:schemeClr>
                  </a:solidFill>
                  <a:latin typeface="Segoe UI" panose="020B0502040204020203" pitchFamily="34" charset="0"/>
                  <a:cs typeface="Segoe UI" panose="020B0502040204020203" pitchFamily="34" charset="0"/>
                </a:rPr>
                <a:t>Analysts</a:t>
              </a:r>
              <a:br>
                <a:rPr lang="en-US" sz="1100" b="1" i="1" kern="0">
                  <a:solidFill>
                    <a:schemeClr val="accent1">
                      <a:lumMod val="75000"/>
                    </a:schemeClr>
                  </a:solidFill>
                  <a:latin typeface="Segoe UI" panose="020B0502040204020203" pitchFamily="34" charset="0"/>
                  <a:cs typeface="Segoe UI" panose="020B0502040204020203" pitchFamily="34" charset="0"/>
                </a:rPr>
              </a:br>
              <a:r>
                <a:rPr lang="en-US" sz="1100" b="1" i="1" kern="0">
                  <a:solidFill>
                    <a:schemeClr val="accent1">
                      <a:lumMod val="75000"/>
                    </a:schemeClr>
                  </a:solidFill>
                  <a:latin typeface="Segoe UI" panose="020B0502040204020203" pitchFamily="34" charset="0"/>
                  <a:cs typeface="Segoe UI" panose="020B0502040204020203" pitchFamily="34" charset="0"/>
                </a:rPr>
                <a:t>and Hunters</a:t>
              </a:r>
            </a:p>
          </p:txBody>
        </p:sp>
        <p:grpSp>
          <p:nvGrpSpPr>
            <p:cNvPr id="310" name="Group 309">
              <a:extLst>
                <a:ext uri="{FF2B5EF4-FFF2-40B4-BE49-F238E27FC236}">
                  <a16:creationId xmlns:a16="http://schemas.microsoft.com/office/drawing/2014/main" id="{E8F7B2DF-F690-4370-84A7-112F7183D7DC}"/>
                </a:ext>
              </a:extLst>
            </p:cNvPr>
            <p:cNvGrpSpPr/>
            <p:nvPr/>
          </p:nvGrpSpPr>
          <p:grpSpPr>
            <a:xfrm>
              <a:off x="7598077" y="2787666"/>
              <a:ext cx="686640" cy="737232"/>
              <a:chOff x="5387169" y="1276544"/>
              <a:chExt cx="474140" cy="509075"/>
            </a:xfrm>
            <a:solidFill>
              <a:schemeClr val="accent1"/>
            </a:solidFill>
          </p:grpSpPr>
          <p:sp>
            <p:nvSpPr>
              <p:cNvPr id="326" name="Oval 1124">
                <a:extLst>
                  <a:ext uri="{FF2B5EF4-FFF2-40B4-BE49-F238E27FC236}">
                    <a16:creationId xmlns:a16="http://schemas.microsoft.com/office/drawing/2014/main" id="{D279C9F2-800D-40A6-8186-B6A29B52C2D8}"/>
                  </a:ext>
                </a:extLst>
              </p:cNvPr>
              <p:cNvSpPr>
                <a:spLocks noChangeArrowheads="1"/>
              </p:cNvSpPr>
              <p:nvPr/>
            </p:nvSpPr>
            <p:spPr bwMode="auto">
              <a:xfrm>
                <a:off x="5541890" y="1466199"/>
                <a:ext cx="159709" cy="159709"/>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28" name="Freeform 1125">
                <a:extLst>
                  <a:ext uri="{FF2B5EF4-FFF2-40B4-BE49-F238E27FC236}">
                    <a16:creationId xmlns:a16="http://schemas.microsoft.com/office/drawing/2014/main" id="{B399DEFD-CB3B-41C9-BAC9-47DC7C5F0339}"/>
                  </a:ext>
                </a:extLst>
              </p:cNvPr>
              <p:cNvSpPr>
                <a:spLocks/>
              </p:cNvSpPr>
              <p:nvPr/>
            </p:nvSpPr>
            <p:spPr bwMode="auto">
              <a:xfrm>
                <a:off x="5486988" y="1645873"/>
                <a:ext cx="274502" cy="139746"/>
              </a:xfrm>
              <a:custGeom>
                <a:avLst/>
                <a:gdLst>
                  <a:gd name="T0" fmla="*/ 35 w 69"/>
                  <a:gd name="T1" fmla="*/ 0 h 35"/>
                  <a:gd name="T2" fmla="*/ 0 w 69"/>
                  <a:gd name="T3" fmla="*/ 35 h 35"/>
                  <a:gd name="T4" fmla="*/ 69 w 69"/>
                  <a:gd name="T5" fmla="*/ 35 h 35"/>
                  <a:gd name="T6" fmla="*/ 35 w 69"/>
                  <a:gd name="T7" fmla="*/ 0 h 35"/>
                </a:gdLst>
                <a:ahLst/>
                <a:cxnLst>
                  <a:cxn ang="0">
                    <a:pos x="T0" y="T1"/>
                  </a:cxn>
                  <a:cxn ang="0">
                    <a:pos x="T2" y="T3"/>
                  </a:cxn>
                  <a:cxn ang="0">
                    <a:pos x="T4" y="T5"/>
                  </a:cxn>
                  <a:cxn ang="0">
                    <a:pos x="T6" y="T7"/>
                  </a:cxn>
                </a:cxnLst>
                <a:rect l="0" t="0" r="r" b="b"/>
                <a:pathLst>
                  <a:path w="69" h="35">
                    <a:moveTo>
                      <a:pt x="35" y="0"/>
                    </a:moveTo>
                    <a:cubicBezTo>
                      <a:pt x="16" y="0"/>
                      <a:pt x="0" y="16"/>
                      <a:pt x="0" y="35"/>
                    </a:cubicBezTo>
                    <a:cubicBezTo>
                      <a:pt x="69" y="35"/>
                      <a:pt x="69" y="35"/>
                      <a:pt x="69" y="35"/>
                    </a:cubicBezTo>
                    <a:cubicBezTo>
                      <a:pt x="69" y="16"/>
                      <a:pt x="54" y="0"/>
                      <a:pt x="35" y="0"/>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29" name="Oval 1126">
                <a:extLst>
                  <a:ext uri="{FF2B5EF4-FFF2-40B4-BE49-F238E27FC236}">
                    <a16:creationId xmlns:a16="http://schemas.microsoft.com/office/drawing/2014/main" id="{3DD5598D-925A-476D-8EAA-7B299BFD4066}"/>
                  </a:ext>
                </a:extLst>
              </p:cNvPr>
              <p:cNvSpPr>
                <a:spLocks noChangeArrowheads="1"/>
              </p:cNvSpPr>
              <p:nvPr/>
            </p:nvSpPr>
            <p:spPr bwMode="auto">
              <a:xfrm>
                <a:off x="5736533" y="1326454"/>
                <a:ext cx="79856" cy="79856"/>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1" name="Oval 1127">
                <a:extLst>
                  <a:ext uri="{FF2B5EF4-FFF2-40B4-BE49-F238E27FC236}">
                    <a16:creationId xmlns:a16="http://schemas.microsoft.com/office/drawing/2014/main" id="{3DAD9A32-A31B-40A1-A55F-AC2E7AF218E1}"/>
                  </a:ext>
                </a:extLst>
              </p:cNvPr>
              <p:cNvSpPr>
                <a:spLocks noChangeArrowheads="1"/>
              </p:cNvSpPr>
              <p:nvPr/>
            </p:nvSpPr>
            <p:spPr bwMode="auto">
              <a:xfrm>
                <a:off x="5387169" y="1486164"/>
                <a:ext cx="44920" cy="44920"/>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2" name="Oval 1128">
                <a:extLst>
                  <a:ext uri="{FF2B5EF4-FFF2-40B4-BE49-F238E27FC236}">
                    <a16:creationId xmlns:a16="http://schemas.microsoft.com/office/drawing/2014/main" id="{4050E9E8-9136-4F64-8914-ED6BF53C87B7}"/>
                  </a:ext>
                </a:extLst>
              </p:cNvPr>
              <p:cNvSpPr>
                <a:spLocks noChangeArrowheads="1"/>
              </p:cNvSpPr>
              <p:nvPr/>
            </p:nvSpPr>
            <p:spPr bwMode="auto">
              <a:xfrm>
                <a:off x="5447060" y="1341425"/>
                <a:ext cx="64884" cy="64884"/>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3" name="Oval 1129">
                <a:extLst>
                  <a:ext uri="{FF2B5EF4-FFF2-40B4-BE49-F238E27FC236}">
                    <a16:creationId xmlns:a16="http://schemas.microsoft.com/office/drawing/2014/main" id="{B4D68E2C-BFE5-40DB-9F8C-801E5D1367DF}"/>
                  </a:ext>
                </a:extLst>
              </p:cNvPr>
              <p:cNvSpPr>
                <a:spLocks noChangeArrowheads="1"/>
              </p:cNvSpPr>
              <p:nvPr/>
            </p:nvSpPr>
            <p:spPr bwMode="auto">
              <a:xfrm>
                <a:off x="5591798" y="1276544"/>
                <a:ext cx="64884" cy="64884"/>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6" name="Oval 1130">
                <a:extLst>
                  <a:ext uri="{FF2B5EF4-FFF2-40B4-BE49-F238E27FC236}">
                    <a16:creationId xmlns:a16="http://schemas.microsoft.com/office/drawing/2014/main" id="{E49B99C8-9120-4A2C-A45A-5326E2FD9187}"/>
                  </a:ext>
                </a:extLst>
              </p:cNvPr>
              <p:cNvSpPr>
                <a:spLocks noChangeArrowheads="1"/>
              </p:cNvSpPr>
              <p:nvPr/>
            </p:nvSpPr>
            <p:spPr bwMode="auto">
              <a:xfrm>
                <a:off x="5816389" y="1466199"/>
                <a:ext cx="44920" cy="49910"/>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8" name="Oval 1131">
                <a:extLst>
                  <a:ext uri="{FF2B5EF4-FFF2-40B4-BE49-F238E27FC236}">
                    <a16:creationId xmlns:a16="http://schemas.microsoft.com/office/drawing/2014/main" id="{CFB2A31F-07E2-4772-92E8-E09F484DF3D4}"/>
                  </a:ext>
                </a:extLst>
              </p:cNvPr>
              <p:cNvSpPr>
                <a:spLocks noChangeArrowheads="1"/>
              </p:cNvSpPr>
              <p:nvPr/>
            </p:nvSpPr>
            <p:spPr bwMode="auto">
              <a:xfrm>
                <a:off x="5447060" y="1610936"/>
                <a:ext cx="34937" cy="29945"/>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9" name="Oval 1132">
                <a:extLst>
                  <a:ext uri="{FF2B5EF4-FFF2-40B4-BE49-F238E27FC236}">
                    <a16:creationId xmlns:a16="http://schemas.microsoft.com/office/drawing/2014/main" id="{5A4519E7-B12D-4754-AC3F-F051CE249B30}"/>
                  </a:ext>
                </a:extLst>
              </p:cNvPr>
              <p:cNvSpPr>
                <a:spLocks noChangeArrowheads="1"/>
              </p:cNvSpPr>
              <p:nvPr/>
            </p:nvSpPr>
            <p:spPr bwMode="auto">
              <a:xfrm>
                <a:off x="5766479" y="1610936"/>
                <a:ext cx="29945" cy="29945"/>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sp>
        <p:nvSpPr>
          <p:cNvPr id="550" name="TextBox 549">
            <a:hlinkClick r:id="rId91" tooltip="Microsoft Defender for IoT (and OT) offers agentless, network-layer security that is rapidly deployed, works across a variety of IoT and industrial equipment, and integrates with Microsoft and 3rd party SOC tools."/>
            <a:extLst>
              <a:ext uri="{FF2B5EF4-FFF2-40B4-BE49-F238E27FC236}">
                <a16:creationId xmlns:a16="http://schemas.microsoft.com/office/drawing/2014/main" id="{E8928CEA-A6D5-3A4F-7C96-109FC20C7E2B}"/>
              </a:ext>
            </a:extLst>
          </p:cNvPr>
          <p:cNvSpPr txBox="1"/>
          <p:nvPr/>
        </p:nvSpPr>
        <p:spPr>
          <a:xfrm>
            <a:off x="6586962" y="4888839"/>
            <a:ext cx="610443" cy="268063"/>
          </a:xfrm>
          <a:prstGeom prst="rect">
            <a:avLst/>
          </a:prstGeom>
          <a:noFill/>
          <a:ln>
            <a:solidFill>
              <a:srgbClr val="CFCFCF"/>
            </a:solidFill>
            <a:prstDash val="sysDot"/>
          </a:ln>
        </p:spPr>
        <p:txBody>
          <a:bodyPr wrap="square" lIns="0" tIns="0" rIns="0" bIns="0" anchor="ctr">
            <a:noAutofit/>
          </a:bodyPr>
          <a:lstStyle>
            <a:defPPr>
              <a:defRPr lang="en-US"/>
            </a:defPPr>
            <a:lvl1pPr marR="0" lvl="0" indent="0" algn="ctr" fontAlgn="auto">
              <a:lnSpc>
                <a:spcPct val="100000"/>
              </a:lnSpc>
              <a:spcBef>
                <a:spcPts val="0"/>
              </a:spcBef>
              <a:spcAft>
                <a:spcPts val="0"/>
              </a:spcAft>
              <a:buClrTx/>
              <a:buSzTx/>
              <a:buFontTx/>
              <a:buNone/>
              <a:tabLst/>
              <a:defRPr kumimoji="0" sz="700" b="1" i="0" u="none" strike="noStrike" cap="none" spc="0" normalizeH="0" baseline="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cs typeface="Segoe UI" panose="020B0502040204020203" pitchFamily="34" charset="0"/>
              </a:defRPr>
            </a:lvl1pPr>
          </a:lstStyle>
          <a:p>
            <a:r>
              <a:rPr lang="en-US"/>
              <a:t>Defender for IoT &amp; OT</a:t>
            </a:r>
          </a:p>
        </p:txBody>
      </p:sp>
      <p:grpSp>
        <p:nvGrpSpPr>
          <p:cNvPr id="621" name="Group 620">
            <a:extLst>
              <a:ext uri="{FF2B5EF4-FFF2-40B4-BE49-F238E27FC236}">
                <a16:creationId xmlns:a16="http://schemas.microsoft.com/office/drawing/2014/main" id="{69316754-3BC9-FFAA-DAAC-8C2917CED9F1}"/>
              </a:ext>
            </a:extLst>
          </p:cNvPr>
          <p:cNvGrpSpPr/>
          <p:nvPr/>
        </p:nvGrpSpPr>
        <p:grpSpPr>
          <a:xfrm>
            <a:off x="8968592" y="5559095"/>
            <a:ext cx="1731190" cy="822960"/>
            <a:chOff x="8968592" y="5559095"/>
            <a:chExt cx="1731190" cy="822960"/>
          </a:xfrm>
        </p:grpSpPr>
        <p:grpSp>
          <p:nvGrpSpPr>
            <p:cNvPr id="531" name="Group 530">
              <a:extLst>
                <a:ext uri="{FF2B5EF4-FFF2-40B4-BE49-F238E27FC236}">
                  <a16:creationId xmlns:a16="http://schemas.microsoft.com/office/drawing/2014/main" id="{5452D625-C2C5-4BC4-B3FB-B9EBF32A061A}"/>
                </a:ext>
              </a:extLst>
            </p:cNvPr>
            <p:cNvGrpSpPr/>
            <p:nvPr/>
          </p:nvGrpSpPr>
          <p:grpSpPr>
            <a:xfrm>
              <a:off x="8968592" y="5559095"/>
              <a:ext cx="1731190" cy="822960"/>
              <a:chOff x="8426514" y="5623394"/>
              <a:chExt cx="1731190" cy="822960"/>
            </a:xfrm>
          </p:grpSpPr>
          <p:sp>
            <p:nvSpPr>
              <p:cNvPr id="381" name="Rectangle 380">
                <a:extLst>
                  <a:ext uri="{FF2B5EF4-FFF2-40B4-BE49-F238E27FC236}">
                    <a16:creationId xmlns:a16="http://schemas.microsoft.com/office/drawing/2014/main" id="{58FC0170-5D3F-4868-9120-FF05FB03CDD2}"/>
                  </a:ext>
                </a:extLst>
              </p:cNvPr>
              <p:cNvSpPr/>
              <p:nvPr/>
            </p:nvSpPr>
            <p:spPr>
              <a:xfrm>
                <a:off x="8428066" y="5623394"/>
                <a:ext cx="1728087"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7" name="Group 56">
                <a:extLst>
                  <a:ext uri="{FF2B5EF4-FFF2-40B4-BE49-F238E27FC236}">
                    <a16:creationId xmlns:a16="http://schemas.microsoft.com/office/drawing/2014/main" id="{7DDFE38F-C76E-48A9-9416-EA300F411BC3}"/>
                  </a:ext>
                </a:extLst>
              </p:cNvPr>
              <p:cNvGrpSpPr/>
              <p:nvPr/>
            </p:nvGrpSpPr>
            <p:grpSpPr>
              <a:xfrm>
                <a:off x="8516514" y="5952670"/>
                <a:ext cx="213945" cy="215444"/>
                <a:chOff x="8520889" y="5965471"/>
                <a:chExt cx="213945" cy="215444"/>
              </a:xfrm>
            </p:grpSpPr>
            <p:pic>
              <p:nvPicPr>
                <p:cNvPr id="178" name="Picture 177">
                  <a:extLst>
                    <a:ext uri="{FF2B5EF4-FFF2-40B4-BE49-F238E27FC236}">
                      <a16:creationId xmlns:a16="http://schemas.microsoft.com/office/drawing/2014/main" id="{BE62C6C7-C129-4033-AE4C-8B9DDE743971}"/>
                    </a:ext>
                  </a:extLst>
                </p:cNvPr>
                <p:cNvPicPr>
                  <a:picLocks noChangeAspect="1"/>
                </p:cNvPicPr>
                <p:nvPr/>
              </p:nvPicPr>
              <p:blipFill>
                <a:blip r:embed="rId75" cstate="print">
                  <a:extLst>
                    <a:ext uri="{28A0092B-C50C-407E-A947-70E740481C1C}">
                      <a14:useLocalDpi xmlns:a14="http://schemas.microsoft.com/office/drawing/2010/main" val="0"/>
                    </a:ext>
                  </a:extLst>
                </a:blip>
                <a:stretch>
                  <a:fillRect/>
                </a:stretch>
              </p:blipFill>
              <p:spPr>
                <a:xfrm>
                  <a:off x="8520889" y="6011088"/>
                  <a:ext cx="93267" cy="121670"/>
                </a:xfrm>
                <a:prstGeom prst="rect">
                  <a:avLst/>
                </a:prstGeom>
                <a:solidFill>
                  <a:schemeClr val="bg1"/>
                </a:solidFill>
              </p:spPr>
            </p:pic>
            <p:sp>
              <p:nvSpPr>
                <p:cNvPr id="179" name="Rectangle 178">
                  <a:extLst>
                    <a:ext uri="{FF2B5EF4-FFF2-40B4-BE49-F238E27FC236}">
                      <a16:creationId xmlns:a16="http://schemas.microsoft.com/office/drawing/2014/main" id="{464D6885-658B-411E-88C1-37B7DC07AC42}"/>
                    </a:ext>
                  </a:extLst>
                </p:cNvPr>
                <p:cNvSpPr/>
                <p:nvPr/>
              </p:nvSpPr>
              <p:spPr>
                <a:xfrm>
                  <a:off x="8550103" y="5965471"/>
                  <a:ext cx="184731"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gradFill>
                      <a:gsLst>
                        <a:gs pos="0">
                          <a:srgbClr val="EB3C00"/>
                        </a:gs>
                        <a:gs pos="100000">
                          <a:srgbClr val="EB3C00"/>
                        </a:gs>
                      </a:gsLst>
                      <a:lin ang="5400000" scaled="0"/>
                    </a:gradFill>
                    <a:effectLst/>
                    <a:uLnTx/>
                    <a:uFillTx/>
                    <a:latin typeface="Segoe UI Semibold"/>
                    <a:ea typeface="+mn-ea"/>
                    <a:cs typeface="Segoe UI Light" panose="020B0502040204020203" pitchFamily="34" charset="0"/>
                  </a:endParaRPr>
                </a:p>
              </p:txBody>
            </p:sp>
          </p:grpSp>
          <p:pic>
            <p:nvPicPr>
              <p:cNvPr id="181" name="Picture 180">
                <a:extLst>
                  <a:ext uri="{FF2B5EF4-FFF2-40B4-BE49-F238E27FC236}">
                    <a16:creationId xmlns:a16="http://schemas.microsoft.com/office/drawing/2014/main" id="{7F841F86-2363-465E-9874-5CB50264C469}"/>
                  </a:ext>
                </a:extLst>
              </p:cNvPr>
              <p:cNvPicPr>
                <a:picLocks noChangeAspect="1"/>
              </p:cNvPicPr>
              <p:nvPr/>
            </p:nvPicPr>
            <p:blipFill rotWithShape="1">
              <a:blip r:embed="rId92">
                <a:extLst>
                  <a:ext uri="{28A0092B-C50C-407E-A947-70E740481C1C}">
                    <a14:useLocalDpi xmlns:a14="http://schemas.microsoft.com/office/drawing/2010/main" val="0"/>
                  </a:ext>
                </a:extLst>
              </a:blip>
              <a:srcRect/>
              <a:stretch/>
            </p:blipFill>
            <p:spPr>
              <a:xfrm>
                <a:off x="9171639" y="6001348"/>
                <a:ext cx="88630" cy="118088"/>
              </a:xfrm>
              <a:prstGeom prst="rect">
                <a:avLst/>
              </a:prstGeom>
            </p:spPr>
          </p:pic>
          <p:pic>
            <p:nvPicPr>
              <p:cNvPr id="198" name="Picture 197">
                <a:extLst>
                  <a:ext uri="{FF2B5EF4-FFF2-40B4-BE49-F238E27FC236}">
                    <a16:creationId xmlns:a16="http://schemas.microsoft.com/office/drawing/2014/main" id="{6C1FC697-9027-42E1-9EC8-257BCF3FF5B9}"/>
                  </a:ext>
                </a:extLst>
              </p:cNvPr>
              <p:cNvPicPr>
                <a:picLocks noChangeAspect="1"/>
              </p:cNvPicPr>
              <p:nvPr/>
            </p:nvPicPr>
            <p:blipFill>
              <a:blip r:embed="rId93">
                <a:extLst>
                  <a:ext uri="{28A0092B-C50C-407E-A947-70E740481C1C}">
                    <a14:useLocalDpi xmlns:a14="http://schemas.microsoft.com/office/drawing/2010/main" val="0"/>
                  </a:ext>
                </a:extLst>
              </a:blip>
              <a:stretch>
                <a:fillRect/>
              </a:stretch>
            </p:blipFill>
            <p:spPr>
              <a:xfrm>
                <a:off x="9492000" y="6257098"/>
                <a:ext cx="331316" cy="83644"/>
              </a:xfrm>
              <a:prstGeom prst="rect">
                <a:avLst/>
              </a:prstGeom>
            </p:spPr>
          </p:pic>
          <p:pic>
            <p:nvPicPr>
              <p:cNvPr id="203" name="Picture 202">
                <a:extLst>
                  <a:ext uri="{FF2B5EF4-FFF2-40B4-BE49-F238E27FC236}">
                    <a16:creationId xmlns:a16="http://schemas.microsoft.com/office/drawing/2014/main" id="{B2DD66EA-E12F-42EB-8388-3C1A50F67692}"/>
                  </a:ext>
                </a:extLst>
              </p:cNvPr>
              <p:cNvPicPr>
                <a:picLocks noChangeAspect="1"/>
              </p:cNvPicPr>
              <p:nvPr/>
            </p:nvPicPr>
            <p:blipFill>
              <a:blip r:embed="rId94" cstate="print">
                <a:extLst>
                  <a:ext uri="{28A0092B-C50C-407E-A947-70E740481C1C}">
                    <a14:useLocalDpi xmlns:a14="http://schemas.microsoft.com/office/drawing/2010/main" val="0"/>
                  </a:ext>
                </a:extLst>
              </a:blip>
              <a:stretch>
                <a:fillRect/>
              </a:stretch>
            </p:blipFill>
            <p:spPr>
              <a:xfrm>
                <a:off x="9753846" y="5998565"/>
                <a:ext cx="122824" cy="122820"/>
              </a:xfrm>
              <a:prstGeom prst="rect">
                <a:avLst/>
              </a:prstGeom>
            </p:spPr>
          </p:pic>
          <p:pic>
            <p:nvPicPr>
              <p:cNvPr id="204" name="Picture 203">
                <a:extLst>
                  <a:ext uri="{FF2B5EF4-FFF2-40B4-BE49-F238E27FC236}">
                    <a16:creationId xmlns:a16="http://schemas.microsoft.com/office/drawing/2014/main" id="{C33517AC-EC54-4D38-BD96-85C97396CA14}"/>
                  </a:ext>
                </a:extLst>
              </p:cNvPr>
              <p:cNvPicPr>
                <a:picLocks noChangeAspect="1"/>
              </p:cNvPicPr>
              <p:nvPr/>
            </p:nvPicPr>
            <p:blipFill>
              <a:blip r:embed="rId95" cstate="print">
                <a:extLst>
                  <a:ext uri="{28A0092B-C50C-407E-A947-70E740481C1C}">
                    <a14:useLocalDpi xmlns:a14="http://schemas.microsoft.com/office/drawing/2010/main" val="0"/>
                  </a:ext>
                </a:extLst>
              </a:blip>
              <a:stretch>
                <a:fillRect/>
              </a:stretch>
            </p:blipFill>
            <p:spPr>
              <a:xfrm>
                <a:off x="9518250" y="5994158"/>
                <a:ext cx="192148" cy="134568"/>
              </a:xfrm>
              <a:prstGeom prst="rect">
                <a:avLst/>
              </a:prstGeom>
            </p:spPr>
          </p:pic>
          <p:pic>
            <p:nvPicPr>
              <p:cNvPr id="205" name="Picture 204">
                <a:extLst>
                  <a:ext uri="{FF2B5EF4-FFF2-40B4-BE49-F238E27FC236}">
                    <a16:creationId xmlns:a16="http://schemas.microsoft.com/office/drawing/2014/main" id="{88DB8BDD-63D6-44F7-83E2-FB29F66C7E66}"/>
                  </a:ext>
                </a:extLst>
              </p:cNvPr>
              <p:cNvPicPr>
                <a:picLocks noChangeAspect="1"/>
              </p:cNvPicPr>
              <p:nvPr/>
            </p:nvPicPr>
            <p:blipFill>
              <a:blip r:embed="rId96" cstate="print">
                <a:extLst>
                  <a:ext uri="{28A0092B-C50C-407E-A947-70E740481C1C}">
                    <a14:useLocalDpi xmlns:a14="http://schemas.microsoft.com/office/drawing/2010/main" val="0"/>
                  </a:ext>
                </a:extLst>
              </a:blip>
              <a:stretch>
                <a:fillRect/>
              </a:stretch>
            </p:blipFill>
            <p:spPr>
              <a:xfrm>
                <a:off x="9326936" y="5990578"/>
                <a:ext cx="135952" cy="135952"/>
              </a:xfrm>
              <a:prstGeom prst="rect">
                <a:avLst/>
              </a:prstGeom>
            </p:spPr>
          </p:pic>
          <p:pic>
            <p:nvPicPr>
              <p:cNvPr id="206" name="Picture 205">
                <a:extLst>
                  <a:ext uri="{FF2B5EF4-FFF2-40B4-BE49-F238E27FC236}">
                    <a16:creationId xmlns:a16="http://schemas.microsoft.com/office/drawing/2014/main" id="{19FB85D3-9558-46EE-87F5-9CCECD479EEC}"/>
                  </a:ext>
                </a:extLst>
              </p:cNvPr>
              <p:cNvPicPr>
                <a:picLocks noChangeAspect="1"/>
              </p:cNvPicPr>
              <p:nvPr/>
            </p:nvPicPr>
            <p:blipFill>
              <a:blip r:embed="rId97" cstate="print">
                <a:extLst>
                  <a:ext uri="{28A0092B-C50C-407E-A947-70E740481C1C}">
                    <a14:useLocalDpi xmlns:a14="http://schemas.microsoft.com/office/drawing/2010/main" val="0"/>
                  </a:ext>
                </a:extLst>
              </a:blip>
              <a:stretch>
                <a:fillRect/>
              </a:stretch>
            </p:blipFill>
            <p:spPr>
              <a:xfrm>
                <a:off x="8846158" y="6220016"/>
                <a:ext cx="159900" cy="157808"/>
              </a:xfrm>
              <a:prstGeom prst="rect">
                <a:avLst/>
              </a:prstGeom>
            </p:spPr>
          </p:pic>
          <p:pic>
            <p:nvPicPr>
              <p:cNvPr id="209" name="Picture 208">
                <a:extLst>
                  <a:ext uri="{FF2B5EF4-FFF2-40B4-BE49-F238E27FC236}">
                    <a16:creationId xmlns:a16="http://schemas.microsoft.com/office/drawing/2014/main" id="{6BECA711-BA14-4FCE-970C-54A2900F9F46}"/>
                  </a:ext>
                </a:extLst>
              </p:cNvPr>
              <p:cNvPicPr>
                <a:picLocks noChangeAspect="1"/>
              </p:cNvPicPr>
              <p:nvPr/>
            </p:nvPicPr>
            <p:blipFill>
              <a:blip r:embed="rId98" cstate="print">
                <a:extLst>
                  <a:ext uri="{28A0092B-C50C-407E-A947-70E740481C1C}">
                    <a14:useLocalDpi xmlns:a14="http://schemas.microsoft.com/office/drawing/2010/main" val="0"/>
                  </a:ext>
                </a:extLst>
              </a:blip>
              <a:stretch>
                <a:fillRect/>
              </a:stretch>
            </p:blipFill>
            <p:spPr>
              <a:xfrm>
                <a:off x="9938741" y="6004798"/>
                <a:ext cx="122976" cy="114298"/>
              </a:xfrm>
              <a:prstGeom prst="rect">
                <a:avLst/>
              </a:prstGeom>
            </p:spPr>
          </p:pic>
          <p:pic>
            <p:nvPicPr>
              <p:cNvPr id="210" name="Picture 209">
                <a:extLst>
                  <a:ext uri="{FF2B5EF4-FFF2-40B4-BE49-F238E27FC236}">
                    <a16:creationId xmlns:a16="http://schemas.microsoft.com/office/drawing/2014/main" id="{CDCEF5BD-09E6-4C53-922E-99ECF1EE2E76}"/>
                  </a:ext>
                </a:extLst>
              </p:cNvPr>
              <p:cNvPicPr>
                <a:picLocks noChangeAspect="1"/>
              </p:cNvPicPr>
              <p:nvPr/>
            </p:nvPicPr>
            <p:blipFill>
              <a:blip r:embed="rId99" cstate="print">
                <a:extLst>
                  <a:ext uri="{28A0092B-C50C-407E-A947-70E740481C1C}">
                    <a14:useLocalDpi xmlns:a14="http://schemas.microsoft.com/office/drawing/2010/main" val="0"/>
                  </a:ext>
                </a:extLst>
              </a:blip>
              <a:stretch>
                <a:fillRect/>
              </a:stretch>
            </p:blipFill>
            <p:spPr>
              <a:xfrm>
                <a:off x="9058142" y="6230764"/>
                <a:ext cx="136314" cy="136312"/>
              </a:xfrm>
              <a:prstGeom prst="rect">
                <a:avLst/>
              </a:prstGeom>
            </p:spPr>
          </p:pic>
          <p:pic>
            <p:nvPicPr>
              <p:cNvPr id="211" name="Picture 210">
                <a:extLst>
                  <a:ext uri="{FF2B5EF4-FFF2-40B4-BE49-F238E27FC236}">
                    <a16:creationId xmlns:a16="http://schemas.microsoft.com/office/drawing/2014/main" id="{0012F34F-B24D-4BC6-9F68-BF98E4792616}"/>
                  </a:ext>
                </a:extLst>
              </p:cNvPr>
              <p:cNvPicPr>
                <a:picLocks noChangeAspect="1"/>
              </p:cNvPicPr>
              <p:nvPr/>
            </p:nvPicPr>
            <p:blipFill>
              <a:blip r:embed="rId100">
                <a:extLst>
                  <a:ext uri="{28A0092B-C50C-407E-A947-70E740481C1C}">
                    <a14:useLocalDpi xmlns:a14="http://schemas.microsoft.com/office/drawing/2010/main" val="0"/>
                  </a:ext>
                </a:extLst>
              </a:blip>
              <a:stretch>
                <a:fillRect/>
              </a:stretch>
            </p:blipFill>
            <p:spPr>
              <a:xfrm>
                <a:off x="9240418" y="6191427"/>
                <a:ext cx="205620" cy="214986"/>
              </a:xfrm>
              <a:prstGeom prst="rect">
                <a:avLst/>
              </a:prstGeom>
            </p:spPr>
          </p:pic>
          <p:sp>
            <p:nvSpPr>
              <p:cNvPr id="201" name="Rectangle 200">
                <a:extLst>
                  <a:ext uri="{FF2B5EF4-FFF2-40B4-BE49-F238E27FC236}">
                    <a16:creationId xmlns:a16="http://schemas.microsoft.com/office/drawing/2014/main" id="{0E406F8B-9167-4C0F-B042-9AC80E7AA043}"/>
                  </a:ext>
                </a:extLst>
              </p:cNvPr>
              <p:cNvSpPr/>
              <p:nvPr/>
            </p:nvSpPr>
            <p:spPr>
              <a:xfrm>
                <a:off x="8426514" y="5624547"/>
                <a:ext cx="1731190" cy="295050"/>
              </a:xfrm>
              <a:prstGeom prst="rect">
                <a:avLst/>
              </a:prstGeom>
              <a:solidFill>
                <a:srgbClr val="757575"/>
              </a:solidFill>
              <a:effectLst/>
            </p:spPr>
            <p:txBody>
              <a:bodyPr wrap="square" lIns="73152" tIns="45720" rIns="73152" bIns="45720" anchor="ctr" anchorCtr="0">
                <a:no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Applications </a:t>
                </a:r>
                <a:br>
                  <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br>
                <a:r>
                  <a:rPr kumimoji="0" lang="en-US" sz="7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(SaaS, AI, legacy, DevOps, and other)</a:t>
                </a:r>
                <a:endParaRPr kumimoji="0" lang="en-US" sz="9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197" name="Picture 196">
                <a:extLst>
                  <a:ext uri="{FF2B5EF4-FFF2-40B4-BE49-F238E27FC236}">
                    <a16:creationId xmlns:a16="http://schemas.microsoft.com/office/drawing/2014/main" id="{AC5A185C-FF84-4DC9-8DDE-0D5989C9D1EF}"/>
                  </a:ext>
                </a:extLst>
              </p:cNvPr>
              <p:cNvPicPr>
                <a:picLocks noChangeAspect="1"/>
              </p:cNvPicPr>
              <p:nvPr/>
            </p:nvPicPr>
            <p:blipFill>
              <a:blip r:embed="rId101">
                <a:extLst>
                  <a:ext uri="{28A0092B-C50C-407E-A947-70E740481C1C}">
                    <a14:useLocalDpi xmlns:a14="http://schemas.microsoft.com/office/drawing/2010/main" val="0"/>
                  </a:ext>
                </a:extLst>
              </a:blip>
              <a:stretch>
                <a:fillRect/>
              </a:stretch>
            </p:blipFill>
            <p:spPr>
              <a:xfrm>
                <a:off x="8514289" y="6220838"/>
                <a:ext cx="289726" cy="134110"/>
              </a:xfrm>
              <a:prstGeom prst="rect">
                <a:avLst/>
              </a:prstGeom>
            </p:spPr>
          </p:pic>
          <p:grpSp>
            <p:nvGrpSpPr>
              <p:cNvPr id="406" name="Group 405">
                <a:extLst>
                  <a:ext uri="{FF2B5EF4-FFF2-40B4-BE49-F238E27FC236}">
                    <a16:creationId xmlns:a16="http://schemas.microsoft.com/office/drawing/2014/main" id="{85BE141B-774A-4E38-A3E5-FF5C7D0B7819}"/>
                  </a:ext>
                </a:extLst>
              </p:cNvPr>
              <p:cNvGrpSpPr/>
              <p:nvPr/>
            </p:nvGrpSpPr>
            <p:grpSpPr>
              <a:xfrm>
                <a:off x="9887499" y="6272843"/>
                <a:ext cx="160777" cy="36611"/>
                <a:chOff x="6508535" y="3147797"/>
                <a:chExt cx="160816" cy="36620"/>
              </a:xfrm>
            </p:grpSpPr>
            <p:sp>
              <p:nvSpPr>
                <p:cNvPr id="409" name="Oval 408">
                  <a:extLst>
                    <a:ext uri="{FF2B5EF4-FFF2-40B4-BE49-F238E27FC236}">
                      <a16:creationId xmlns:a16="http://schemas.microsoft.com/office/drawing/2014/main" id="{22149A65-E9FA-45DE-8202-26BEE404C287}"/>
                    </a:ext>
                  </a:extLst>
                </p:cNvPr>
                <p:cNvSpPr/>
                <p:nvPr/>
              </p:nvSpPr>
              <p:spPr bwMode="auto">
                <a:xfrm>
                  <a:off x="6508535" y="314779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2" name="Oval 411">
                  <a:extLst>
                    <a:ext uri="{FF2B5EF4-FFF2-40B4-BE49-F238E27FC236}">
                      <a16:creationId xmlns:a16="http://schemas.microsoft.com/office/drawing/2014/main" id="{3D8BEEF6-FCEF-46A2-9616-D71ADA21336E}"/>
                    </a:ext>
                  </a:extLst>
                </p:cNvPr>
                <p:cNvSpPr/>
                <p:nvPr/>
              </p:nvSpPr>
              <p:spPr bwMode="auto">
                <a:xfrm>
                  <a:off x="6569307" y="3147810"/>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3" name="Oval 412">
                  <a:extLst>
                    <a:ext uri="{FF2B5EF4-FFF2-40B4-BE49-F238E27FC236}">
                      <a16:creationId xmlns:a16="http://schemas.microsoft.com/office/drawing/2014/main" id="{5DD60764-C4B1-4770-9A24-366206ADD2DB}"/>
                    </a:ext>
                  </a:extLst>
                </p:cNvPr>
                <p:cNvSpPr/>
                <p:nvPr/>
              </p:nvSpPr>
              <p:spPr bwMode="auto">
                <a:xfrm>
                  <a:off x="6632766" y="314783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pic>
          <p:nvPicPr>
            <p:cNvPr id="583" name="Graphic 582">
              <a:extLst>
                <a:ext uri="{FF2B5EF4-FFF2-40B4-BE49-F238E27FC236}">
                  <a16:creationId xmlns:a16="http://schemas.microsoft.com/office/drawing/2014/main" id="{5A2DEAD0-02FB-301F-4905-888F0D9CB04F}"/>
                </a:ext>
              </a:extLst>
            </p:cNvPr>
            <p:cNvPicPr>
              <a:picLocks noChangeAspect="1"/>
            </p:cNvPicPr>
            <p:nvPr/>
          </p:nvPicPr>
          <p:blipFill>
            <a:blip r:embed="rId102">
              <a:extLst>
                <a:ext uri="{28A0092B-C50C-407E-A947-70E740481C1C}">
                  <a14:useLocalDpi xmlns:a14="http://schemas.microsoft.com/office/drawing/2010/main" val="0"/>
                </a:ext>
                <a:ext uri="{96DAC541-7B7A-43D3-8B79-37D633B846F1}">
                  <asvg:svgBlip xmlns:asvg="http://schemas.microsoft.com/office/drawing/2016/SVG/main" r:embed="rId103"/>
                </a:ext>
              </a:extLst>
            </a:blip>
            <a:stretch>
              <a:fillRect/>
            </a:stretch>
          </p:blipFill>
          <p:spPr>
            <a:xfrm>
              <a:off x="9251264" y="5921589"/>
              <a:ext cx="152890" cy="152890"/>
            </a:xfrm>
            <a:prstGeom prst="rect">
              <a:avLst/>
            </a:prstGeom>
          </p:spPr>
        </p:pic>
        <p:grpSp>
          <p:nvGrpSpPr>
            <p:cNvPr id="584" name="Group 583">
              <a:extLst>
                <a:ext uri="{FF2B5EF4-FFF2-40B4-BE49-F238E27FC236}">
                  <a16:creationId xmlns:a16="http://schemas.microsoft.com/office/drawing/2014/main" id="{F0B0D8F5-0F33-7A72-D1A7-8848BC1D8E3E}"/>
                </a:ext>
              </a:extLst>
            </p:cNvPr>
            <p:cNvGrpSpPr/>
            <p:nvPr/>
          </p:nvGrpSpPr>
          <p:grpSpPr>
            <a:xfrm>
              <a:off x="9483803" y="5923442"/>
              <a:ext cx="128665" cy="141526"/>
              <a:chOff x="5715000" y="3009937"/>
              <a:chExt cx="762000" cy="838164"/>
            </a:xfrm>
          </p:grpSpPr>
          <p:sp>
            <p:nvSpPr>
              <p:cNvPr id="585" name="Freeform: Shape 584">
                <a:extLst>
                  <a:ext uri="{FF2B5EF4-FFF2-40B4-BE49-F238E27FC236}">
                    <a16:creationId xmlns:a16="http://schemas.microsoft.com/office/drawing/2014/main" id="{62560293-5A26-4E85-906E-C0330E1790C9}"/>
                  </a:ext>
                </a:extLst>
              </p:cNvPr>
              <p:cNvSpPr/>
              <p:nvPr/>
            </p:nvSpPr>
            <p:spPr>
              <a:xfrm>
                <a:off x="5715000" y="3029443"/>
                <a:ext cx="419100" cy="704360"/>
              </a:xfrm>
              <a:custGeom>
                <a:avLst/>
                <a:gdLst>
                  <a:gd name="connsiteX0" fmla="*/ 306404 w 419100"/>
                  <a:gd name="connsiteY0" fmla="*/ 0 h 704360"/>
                  <a:gd name="connsiteX1" fmla="*/ 302124 w 419100"/>
                  <a:gd name="connsiteY1" fmla="*/ 2589 h 704360"/>
                  <a:gd name="connsiteX2" fmla="*/ 282916 w 419100"/>
                  <a:gd name="connsiteY2" fmla="*/ 16344 h 704360"/>
                  <a:gd name="connsiteX3" fmla="*/ 295262 w 419100"/>
                  <a:gd name="connsiteY3" fmla="*/ 7660 h 704360"/>
                  <a:gd name="connsiteX4" fmla="*/ 400050 w 419100"/>
                  <a:gd name="connsiteY4" fmla="*/ 7660 h 704360"/>
                  <a:gd name="connsiteX5" fmla="*/ 419100 w 419100"/>
                  <a:gd name="connsiteY5" fmla="*/ 151907 h 704360"/>
                  <a:gd name="connsiteX6" fmla="*/ 323850 w 419100"/>
                  <a:gd name="connsiteY6" fmla="*/ 247157 h 704360"/>
                  <a:gd name="connsiteX7" fmla="*/ 228600 w 419100"/>
                  <a:gd name="connsiteY7" fmla="*/ 313363 h 704360"/>
                  <a:gd name="connsiteX8" fmla="*/ 228600 w 419100"/>
                  <a:gd name="connsiteY8" fmla="*/ 389706 h 704360"/>
                  <a:gd name="connsiteX9" fmla="*/ 302084 w 419100"/>
                  <a:gd name="connsiteY9" fmla="*/ 520083 h 704360"/>
                  <a:gd name="connsiteX10" fmla="*/ 402357 w 419100"/>
                  <a:gd name="connsiteY10" fmla="*/ 580778 h 704360"/>
                  <a:gd name="connsiteX11" fmla="*/ 190500 w 419100"/>
                  <a:gd name="connsiteY11" fmla="*/ 704361 h 704360"/>
                  <a:gd name="connsiteX12" fmla="*/ 149639 w 419100"/>
                  <a:gd name="connsiteY12" fmla="*/ 704361 h 704360"/>
                  <a:gd name="connsiteX13" fmla="*/ 73483 w 419100"/>
                  <a:gd name="connsiteY13" fmla="*/ 658264 h 704360"/>
                  <a:gd name="connsiteX14" fmla="*/ 0 w 419100"/>
                  <a:gd name="connsiteY14" fmla="*/ 527887 h 704360"/>
                  <a:gd name="connsiteX15" fmla="*/ 0 w 419100"/>
                  <a:gd name="connsiteY15" fmla="*/ 271170 h 704360"/>
                  <a:gd name="connsiteX16" fmla="*/ 73523 w 419100"/>
                  <a:gd name="connsiteY16" fmla="*/ 140770 h 704360"/>
                  <a:gd name="connsiteX17" fmla="*/ 302124 w 419100"/>
                  <a:gd name="connsiteY17" fmla="*/ 2495 h 704360"/>
                  <a:gd name="connsiteX18" fmla="*/ 306404 w 419100"/>
                  <a:gd name="connsiteY18" fmla="*/ 0 h 70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9100" h="704360">
                    <a:moveTo>
                      <a:pt x="306404" y="0"/>
                    </a:moveTo>
                    <a:lnTo>
                      <a:pt x="302124" y="2589"/>
                    </a:lnTo>
                    <a:cubicBezTo>
                      <a:pt x="295315" y="6708"/>
                      <a:pt x="288901" y="11313"/>
                      <a:pt x="282916" y="16344"/>
                    </a:cubicBezTo>
                    <a:lnTo>
                      <a:pt x="295262" y="7660"/>
                    </a:lnTo>
                    <a:lnTo>
                      <a:pt x="400050" y="7660"/>
                    </a:lnTo>
                    <a:lnTo>
                      <a:pt x="419100" y="151907"/>
                    </a:lnTo>
                    <a:lnTo>
                      <a:pt x="323850" y="247157"/>
                    </a:lnTo>
                    <a:lnTo>
                      <a:pt x="228600" y="313363"/>
                    </a:lnTo>
                    <a:lnTo>
                      <a:pt x="228600" y="389706"/>
                    </a:lnTo>
                    <a:cubicBezTo>
                      <a:pt x="228600" y="443027"/>
                      <a:pt x="256468" y="492471"/>
                      <a:pt x="302084" y="520083"/>
                    </a:cubicBezTo>
                    <a:lnTo>
                      <a:pt x="402357" y="580778"/>
                    </a:lnTo>
                    <a:lnTo>
                      <a:pt x="190500" y="704361"/>
                    </a:lnTo>
                    <a:lnTo>
                      <a:pt x="149639" y="704361"/>
                    </a:lnTo>
                    <a:lnTo>
                      <a:pt x="73483" y="658264"/>
                    </a:lnTo>
                    <a:cubicBezTo>
                      <a:pt x="27867" y="630653"/>
                      <a:pt x="0" y="581208"/>
                      <a:pt x="0" y="527887"/>
                    </a:cubicBezTo>
                    <a:lnTo>
                      <a:pt x="0" y="271170"/>
                    </a:lnTo>
                    <a:cubicBezTo>
                      <a:pt x="0" y="217832"/>
                      <a:pt x="27885" y="168376"/>
                      <a:pt x="73523" y="140770"/>
                    </a:cubicBezTo>
                    <a:lnTo>
                      <a:pt x="302124" y="2495"/>
                    </a:lnTo>
                    <a:cubicBezTo>
                      <a:pt x="303541" y="1639"/>
                      <a:pt x="304968" y="807"/>
                      <a:pt x="306404" y="0"/>
                    </a:cubicBezTo>
                    <a:close/>
                  </a:path>
                </a:pathLst>
              </a:custGeom>
              <a:solidFill>
                <a:srgbClr val="AE7FE2"/>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7" name="Freeform: Shape 586">
                <a:extLst>
                  <a:ext uri="{FF2B5EF4-FFF2-40B4-BE49-F238E27FC236}">
                    <a16:creationId xmlns:a16="http://schemas.microsoft.com/office/drawing/2014/main" id="{800CBBC6-4898-D69E-BEA5-F60ECF704DA7}"/>
                  </a:ext>
                </a:extLst>
              </p:cNvPr>
              <p:cNvSpPr/>
              <p:nvPr/>
            </p:nvSpPr>
            <p:spPr>
              <a:xfrm>
                <a:off x="5715000" y="3029443"/>
                <a:ext cx="419100" cy="704360"/>
              </a:xfrm>
              <a:custGeom>
                <a:avLst/>
                <a:gdLst>
                  <a:gd name="connsiteX0" fmla="*/ 306404 w 419100"/>
                  <a:gd name="connsiteY0" fmla="*/ 0 h 704360"/>
                  <a:gd name="connsiteX1" fmla="*/ 302124 w 419100"/>
                  <a:gd name="connsiteY1" fmla="*/ 2589 h 704360"/>
                  <a:gd name="connsiteX2" fmla="*/ 282916 w 419100"/>
                  <a:gd name="connsiteY2" fmla="*/ 16344 h 704360"/>
                  <a:gd name="connsiteX3" fmla="*/ 295262 w 419100"/>
                  <a:gd name="connsiteY3" fmla="*/ 7660 h 704360"/>
                  <a:gd name="connsiteX4" fmla="*/ 400050 w 419100"/>
                  <a:gd name="connsiteY4" fmla="*/ 7660 h 704360"/>
                  <a:gd name="connsiteX5" fmla="*/ 419100 w 419100"/>
                  <a:gd name="connsiteY5" fmla="*/ 151907 h 704360"/>
                  <a:gd name="connsiteX6" fmla="*/ 323850 w 419100"/>
                  <a:gd name="connsiteY6" fmla="*/ 247157 h 704360"/>
                  <a:gd name="connsiteX7" fmla="*/ 228600 w 419100"/>
                  <a:gd name="connsiteY7" fmla="*/ 313363 h 704360"/>
                  <a:gd name="connsiteX8" fmla="*/ 228600 w 419100"/>
                  <a:gd name="connsiteY8" fmla="*/ 389706 h 704360"/>
                  <a:gd name="connsiteX9" fmla="*/ 302084 w 419100"/>
                  <a:gd name="connsiteY9" fmla="*/ 520083 h 704360"/>
                  <a:gd name="connsiteX10" fmla="*/ 402357 w 419100"/>
                  <a:gd name="connsiteY10" fmla="*/ 580778 h 704360"/>
                  <a:gd name="connsiteX11" fmla="*/ 190500 w 419100"/>
                  <a:gd name="connsiteY11" fmla="*/ 704361 h 704360"/>
                  <a:gd name="connsiteX12" fmla="*/ 149639 w 419100"/>
                  <a:gd name="connsiteY12" fmla="*/ 704361 h 704360"/>
                  <a:gd name="connsiteX13" fmla="*/ 73483 w 419100"/>
                  <a:gd name="connsiteY13" fmla="*/ 658264 h 704360"/>
                  <a:gd name="connsiteX14" fmla="*/ 0 w 419100"/>
                  <a:gd name="connsiteY14" fmla="*/ 527887 h 704360"/>
                  <a:gd name="connsiteX15" fmla="*/ 0 w 419100"/>
                  <a:gd name="connsiteY15" fmla="*/ 271170 h 704360"/>
                  <a:gd name="connsiteX16" fmla="*/ 73523 w 419100"/>
                  <a:gd name="connsiteY16" fmla="*/ 140770 h 704360"/>
                  <a:gd name="connsiteX17" fmla="*/ 302124 w 419100"/>
                  <a:gd name="connsiteY17" fmla="*/ 2495 h 704360"/>
                  <a:gd name="connsiteX18" fmla="*/ 306404 w 419100"/>
                  <a:gd name="connsiteY18" fmla="*/ 0 h 70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9100" h="704360">
                    <a:moveTo>
                      <a:pt x="306404" y="0"/>
                    </a:moveTo>
                    <a:lnTo>
                      <a:pt x="302124" y="2589"/>
                    </a:lnTo>
                    <a:cubicBezTo>
                      <a:pt x="295315" y="6708"/>
                      <a:pt x="288901" y="11313"/>
                      <a:pt x="282916" y="16344"/>
                    </a:cubicBezTo>
                    <a:lnTo>
                      <a:pt x="295262" y="7660"/>
                    </a:lnTo>
                    <a:lnTo>
                      <a:pt x="400050" y="7660"/>
                    </a:lnTo>
                    <a:lnTo>
                      <a:pt x="419100" y="151907"/>
                    </a:lnTo>
                    <a:lnTo>
                      <a:pt x="323850" y="247157"/>
                    </a:lnTo>
                    <a:lnTo>
                      <a:pt x="228600" y="313363"/>
                    </a:lnTo>
                    <a:lnTo>
                      <a:pt x="228600" y="389706"/>
                    </a:lnTo>
                    <a:cubicBezTo>
                      <a:pt x="228600" y="443027"/>
                      <a:pt x="256468" y="492471"/>
                      <a:pt x="302084" y="520083"/>
                    </a:cubicBezTo>
                    <a:lnTo>
                      <a:pt x="402357" y="580778"/>
                    </a:lnTo>
                    <a:lnTo>
                      <a:pt x="190500" y="704361"/>
                    </a:lnTo>
                    <a:lnTo>
                      <a:pt x="149639" y="704361"/>
                    </a:lnTo>
                    <a:lnTo>
                      <a:pt x="73483" y="658264"/>
                    </a:lnTo>
                    <a:cubicBezTo>
                      <a:pt x="27867" y="630653"/>
                      <a:pt x="0" y="581208"/>
                      <a:pt x="0" y="527887"/>
                    </a:cubicBezTo>
                    <a:lnTo>
                      <a:pt x="0" y="271170"/>
                    </a:lnTo>
                    <a:cubicBezTo>
                      <a:pt x="0" y="217832"/>
                      <a:pt x="27885" y="168376"/>
                      <a:pt x="73523" y="140770"/>
                    </a:cubicBezTo>
                    <a:lnTo>
                      <a:pt x="302124" y="2495"/>
                    </a:lnTo>
                    <a:cubicBezTo>
                      <a:pt x="303541" y="1639"/>
                      <a:pt x="304968" y="807"/>
                      <a:pt x="306404" y="0"/>
                    </a:cubicBezTo>
                    <a:close/>
                  </a:path>
                </a:pathLst>
              </a:custGeom>
              <a:gradFill>
                <a:gsLst>
                  <a:gs pos="0">
                    <a:srgbClr val="114A8B"/>
                  </a:gs>
                  <a:gs pos="50000">
                    <a:srgbClr val="0861AF">
                      <a:alpha val="49804"/>
                    </a:srgbClr>
                  </a:gs>
                  <a:gs pos="100000">
                    <a:srgbClr val="0078D4">
                      <a:alpha val="0"/>
                    </a:srgbClr>
                  </a:gs>
                </a:gsLst>
                <a:lin ang="14397836"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8" name="Freeform: Shape 587">
                <a:extLst>
                  <a:ext uri="{FF2B5EF4-FFF2-40B4-BE49-F238E27FC236}">
                    <a16:creationId xmlns:a16="http://schemas.microsoft.com/office/drawing/2014/main" id="{2CFE060A-30A9-EF71-2292-4DAFAAE76596}"/>
                  </a:ext>
                </a:extLst>
              </p:cNvPr>
              <p:cNvSpPr/>
              <p:nvPr/>
            </p:nvSpPr>
            <p:spPr>
              <a:xfrm>
                <a:off x="5793783" y="3333750"/>
                <a:ext cx="683216" cy="514351"/>
              </a:xfrm>
              <a:custGeom>
                <a:avLst/>
                <a:gdLst>
                  <a:gd name="connsiteX0" fmla="*/ 454618 w 683216"/>
                  <a:gd name="connsiteY0" fmla="*/ 0 h 514351"/>
                  <a:gd name="connsiteX1" fmla="*/ 454618 w 683216"/>
                  <a:gd name="connsiteY1" fmla="*/ 85350 h 514351"/>
                  <a:gd name="connsiteX2" fmla="*/ 381135 w 683216"/>
                  <a:gd name="connsiteY2" fmla="*/ 215725 h 514351"/>
                  <a:gd name="connsiteX3" fmla="*/ 152535 w 683216"/>
                  <a:gd name="connsiteY3" fmla="*/ 354099 h 514351"/>
                  <a:gd name="connsiteX4" fmla="*/ 0 w 683216"/>
                  <a:gd name="connsiteY4" fmla="*/ 357163 h 514351"/>
                  <a:gd name="connsiteX5" fmla="*/ 223300 w 683216"/>
                  <a:gd name="connsiteY5" fmla="*/ 492327 h 514351"/>
                  <a:gd name="connsiteX6" fmla="*/ 381134 w 683216"/>
                  <a:gd name="connsiteY6" fmla="*/ 492327 h 514351"/>
                  <a:gd name="connsiteX7" fmla="*/ 609734 w 683216"/>
                  <a:gd name="connsiteY7" fmla="*/ 353955 h 514351"/>
                  <a:gd name="connsiteX8" fmla="*/ 683217 w 683216"/>
                  <a:gd name="connsiteY8" fmla="*/ 223579 h 514351"/>
                  <a:gd name="connsiteX9" fmla="*/ 683217 w 683216"/>
                  <a:gd name="connsiteY9" fmla="*/ 161924 h 514351"/>
                  <a:gd name="connsiteX10" fmla="*/ 664168 w 683216"/>
                  <a:gd name="connsiteY10" fmla="*/ 133350 h 514351"/>
                  <a:gd name="connsiteX11" fmla="*/ 454618 w 683216"/>
                  <a:gd name="connsiteY11" fmla="*/ 0 h 51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3216" h="514351">
                    <a:moveTo>
                      <a:pt x="454618" y="0"/>
                    </a:moveTo>
                    <a:lnTo>
                      <a:pt x="454618" y="85350"/>
                    </a:lnTo>
                    <a:cubicBezTo>
                      <a:pt x="454618" y="138671"/>
                      <a:pt x="426751" y="188114"/>
                      <a:pt x="381135" y="215725"/>
                    </a:cubicBezTo>
                    <a:lnTo>
                      <a:pt x="152535" y="354099"/>
                    </a:lnTo>
                    <a:cubicBezTo>
                      <a:pt x="105772" y="382404"/>
                      <a:pt x="47587" y="383426"/>
                      <a:pt x="0" y="357163"/>
                    </a:cubicBezTo>
                    <a:lnTo>
                      <a:pt x="223300" y="492327"/>
                    </a:lnTo>
                    <a:cubicBezTo>
                      <a:pt x="271814" y="521693"/>
                      <a:pt x="332621" y="521693"/>
                      <a:pt x="381134" y="492327"/>
                    </a:cubicBezTo>
                    <a:lnTo>
                      <a:pt x="609734" y="353955"/>
                    </a:lnTo>
                    <a:cubicBezTo>
                      <a:pt x="655350" y="326344"/>
                      <a:pt x="683217" y="276900"/>
                      <a:pt x="683217" y="223579"/>
                    </a:cubicBezTo>
                    <a:lnTo>
                      <a:pt x="683217" y="161924"/>
                    </a:lnTo>
                    <a:lnTo>
                      <a:pt x="664168" y="133350"/>
                    </a:lnTo>
                    <a:lnTo>
                      <a:pt x="454618" y="0"/>
                    </a:lnTo>
                    <a:close/>
                  </a:path>
                </a:pathLst>
              </a:custGeom>
              <a:solidFill>
                <a:srgbClr val="D59DFF"/>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89" name="Freeform: Shape 588">
                <a:extLst>
                  <a:ext uri="{FF2B5EF4-FFF2-40B4-BE49-F238E27FC236}">
                    <a16:creationId xmlns:a16="http://schemas.microsoft.com/office/drawing/2014/main" id="{83EDB6D4-D395-A045-C18A-F530D119BE94}"/>
                  </a:ext>
                </a:extLst>
              </p:cNvPr>
              <p:cNvSpPr/>
              <p:nvPr/>
            </p:nvSpPr>
            <p:spPr>
              <a:xfrm>
                <a:off x="5793783" y="3333750"/>
                <a:ext cx="683216" cy="514351"/>
              </a:xfrm>
              <a:custGeom>
                <a:avLst/>
                <a:gdLst>
                  <a:gd name="connsiteX0" fmla="*/ 454618 w 683216"/>
                  <a:gd name="connsiteY0" fmla="*/ 0 h 514351"/>
                  <a:gd name="connsiteX1" fmla="*/ 454618 w 683216"/>
                  <a:gd name="connsiteY1" fmla="*/ 85350 h 514351"/>
                  <a:gd name="connsiteX2" fmla="*/ 381135 w 683216"/>
                  <a:gd name="connsiteY2" fmla="*/ 215725 h 514351"/>
                  <a:gd name="connsiteX3" fmla="*/ 152535 w 683216"/>
                  <a:gd name="connsiteY3" fmla="*/ 354099 h 514351"/>
                  <a:gd name="connsiteX4" fmla="*/ 0 w 683216"/>
                  <a:gd name="connsiteY4" fmla="*/ 357163 h 514351"/>
                  <a:gd name="connsiteX5" fmla="*/ 223300 w 683216"/>
                  <a:gd name="connsiteY5" fmla="*/ 492327 h 514351"/>
                  <a:gd name="connsiteX6" fmla="*/ 381134 w 683216"/>
                  <a:gd name="connsiteY6" fmla="*/ 492327 h 514351"/>
                  <a:gd name="connsiteX7" fmla="*/ 609734 w 683216"/>
                  <a:gd name="connsiteY7" fmla="*/ 353955 h 514351"/>
                  <a:gd name="connsiteX8" fmla="*/ 683217 w 683216"/>
                  <a:gd name="connsiteY8" fmla="*/ 223579 h 514351"/>
                  <a:gd name="connsiteX9" fmla="*/ 683217 w 683216"/>
                  <a:gd name="connsiteY9" fmla="*/ 161924 h 514351"/>
                  <a:gd name="connsiteX10" fmla="*/ 664168 w 683216"/>
                  <a:gd name="connsiteY10" fmla="*/ 133350 h 514351"/>
                  <a:gd name="connsiteX11" fmla="*/ 454618 w 683216"/>
                  <a:gd name="connsiteY11" fmla="*/ 0 h 51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3216" h="514351">
                    <a:moveTo>
                      <a:pt x="454618" y="0"/>
                    </a:moveTo>
                    <a:lnTo>
                      <a:pt x="454618" y="85350"/>
                    </a:lnTo>
                    <a:cubicBezTo>
                      <a:pt x="454618" y="138671"/>
                      <a:pt x="426751" y="188114"/>
                      <a:pt x="381135" y="215725"/>
                    </a:cubicBezTo>
                    <a:lnTo>
                      <a:pt x="152535" y="354099"/>
                    </a:lnTo>
                    <a:cubicBezTo>
                      <a:pt x="105772" y="382404"/>
                      <a:pt x="47587" y="383426"/>
                      <a:pt x="0" y="357163"/>
                    </a:cubicBezTo>
                    <a:lnTo>
                      <a:pt x="223300" y="492327"/>
                    </a:lnTo>
                    <a:cubicBezTo>
                      <a:pt x="271814" y="521693"/>
                      <a:pt x="332621" y="521693"/>
                      <a:pt x="381134" y="492327"/>
                    </a:cubicBezTo>
                    <a:lnTo>
                      <a:pt x="609734" y="353955"/>
                    </a:lnTo>
                    <a:cubicBezTo>
                      <a:pt x="655350" y="326344"/>
                      <a:pt x="683217" y="276900"/>
                      <a:pt x="683217" y="223579"/>
                    </a:cubicBezTo>
                    <a:lnTo>
                      <a:pt x="683217" y="161924"/>
                    </a:lnTo>
                    <a:lnTo>
                      <a:pt x="664168" y="133350"/>
                    </a:lnTo>
                    <a:lnTo>
                      <a:pt x="454618" y="0"/>
                    </a:lnTo>
                    <a:close/>
                  </a:path>
                </a:pathLst>
              </a:custGeom>
              <a:gradFill>
                <a:gsLst>
                  <a:gs pos="0">
                    <a:srgbClr val="493474"/>
                  </a:gs>
                  <a:gs pos="50000">
                    <a:srgbClr val="6A4D97">
                      <a:alpha val="49804"/>
                    </a:srgbClr>
                  </a:gs>
                  <a:gs pos="100000">
                    <a:srgbClr val="8C66BA">
                      <a:alpha val="0"/>
                    </a:srgbClr>
                  </a:gs>
                </a:gsLst>
                <a:lin ang="7493545"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0" name="Freeform: Shape 589">
                <a:extLst>
                  <a:ext uri="{FF2B5EF4-FFF2-40B4-BE49-F238E27FC236}">
                    <a16:creationId xmlns:a16="http://schemas.microsoft.com/office/drawing/2014/main" id="{471926EA-910B-437D-3F1C-DC6B98C8B1D5}"/>
                  </a:ext>
                </a:extLst>
              </p:cNvPr>
              <p:cNvSpPr/>
              <p:nvPr/>
            </p:nvSpPr>
            <p:spPr>
              <a:xfrm>
                <a:off x="5943600" y="3009937"/>
                <a:ext cx="533400" cy="552384"/>
              </a:xfrm>
              <a:custGeom>
                <a:avLst/>
                <a:gdLst>
                  <a:gd name="connsiteX0" fmla="*/ 459877 w 533400"/>
                  <a:gd name="connsiteY0" fmla="*/ 160274 h 552384"/>
                  <a:gd name="connsiteX1" fmla="*/ 231277 w 533400"/>
                  <a:gd name="connsiteY1" fmla="*/ 21999 h 552384"/>
                  <a:gd name="connsiteX2" fmla="*/ 78065 w 533400"/>
                  <a:gd name="connsiteY2" fmla="*/ 19358 h 552384"/>
                  <a:gd name="connsiteX3" fmla="*/ 73524 w 533400"/>
                  <a:gd name="connsiteY3" fmla="*/ 22105 h 552384"/>
                  <a:gd name="connsiteX4" fmla="*/ 0 w 533400"/>
                  <a:gd name="connsiteY4" fmla="*/ 152506 h 552384"/>
                  <a:gd name="connsiteX5" fmla="*/ 0 w 533400"/>
                  <a:gd name="connsiteY5" fmla="*/ 333173 h 552384"/>
                  <a:gd name="connsiteX6" fmla="*/ 73524 w 533400"/>
                  <a:gd name="connsiteY6" fmla="*/ 288701 h 552384"/>
                  <a:gd name="connsiteX7" fmla="*/ 231277 w 533400"/>
                  <a:gd name="connsiteY7" fmla="*/ 288701 h 552384"/>
                  <a:gd name="connsiteX8" fmla="*/ 459877 w 533400"/>
                  <a:gd name="connsiteY8" fmla="*/ 426975 h 552384"/>
                  <a:gd name="connsiteX9" fmla="*/ 533319 w 533400"/>
                  <a:gd name="connsiteY9" fmla="*/ 552384 h 552384"/>
                  <a:gd name="connsiteX10" fmla="*/ 533400 w 533400"/>
                  <a:gd name="connsiteY10" fmla="*/ 547392 h 552384"/>
                  <a:gd name="connsiteX11" fmla="*/ 533400 w 533400"/>
                  <a:gd name="connsiteY11" fmla="*/ 290675 h 552384"/>
                  <a:gd name="connsiteX12" fmla="*/ 459877 w 533400"/>
                  <a:gd name="connsiteY12" fmla="*/ 160274 h 55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00" h="552384">
                    <a:moveTo>
                      <a:pt x="459877" y="160274"/>
                    </a:moveTo>
                    <a:lnTo>
                      <a:pt x="231277" y="21999"/>
                    </a:lnTo>
                    <a:cubicBezTo>
                      <a:pt x="184285" y="-6424"/>
                      <a:pt x="125771" y="-7305"/>
                      <a:pt x="78065" y="19358"/>
                    </a:cubicBezTo>
                    <a:lnTo>
                      <a:pt x="73524" y="22105"/>
                    </a:lnTo>
                    <a:cubicBezTo>
                      <a:pt x="27885" y="49711"/>
                      <a:pt x="0" y="99167"/>
                      <a:pt x="0" y="152506"/>
                    </a:cubicBezTo>
                    <a:lnTo>
                      <a:pt x="0" y="333173"/>
                    </a:lnTo>
                    <a:lnTo>
                      <a:pt x="73524" y="288701"/>
                    </a:lnTo>
                    <a:cubicBezTo>
                      <a:pt x="122017" y="259368"/>
                      <a:pt x="182783" y="259368"/>
                      <a:pt x="231277" y="288701"/>
                    </a:cubicBezTo>
                    <a:lnTo>
                      <a:pt x="459877" y="426975"/>
                    </a:lnTo>
                    <a:cubicBezTo>
                      <a:pt x="504088" y="453718"/>
                      <a:pt x="531639" y="500966"/>
                      <a:pt x="533319" y="552384"/>
                    </a:cubicBezTo>
                    <a:cubicBezTo>
                      <a:pt x="533373" y="550724"/>
                      <a:pt x="533400" y="549060"/>
                      <a:pt x="533400" y="547392"/>
                    </a:cubicBezTo>
                    <a:lnTo>
                      <a:pt x="533400" y="290675"/>
                    </a:lnTo>
                    <a:cubicBezTo>
                      <a:pt x="533400" y="237336"/>
                      <a:pt x="505516" y="187880"/>
                      <a:pt x="459877" y="160274"/>
                    </a:cubicBezTo>
                    <a:close/>
                  </a:path>
                </a:pathLst>
              </a:custGeom>
              <a:solidFill>
                <a:srgbClr val="50E6FF"/>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2" name="Freeform: Shape 591">
                <a:extLst>
                  <a:ext uri="{FF2B5EF4-FFF2-40B4-BE49-F238E27FC236}">
                    <a16:creationId xmlns:a16="http://schemas.microsoft.com/office/drawing/2014/main" id="{2420A662-1D86-770E-C2F2-3F387491B797}"/>
                  </a:ext>
                </a:extLst>
              </p:cNvPr>
              <p:cNvSpPr/>
              <p:nvPr/>
            </p:nvSpPr>
            <p:spPr>
              <a:xfrm>
                <a:off x="5943600" y="3009937"/>
                <a:ext cx="533400" cy="552384"/>
              </a:xfrm>
              <a:custGeom>
                <a:avLst/>
                <a:gdLst>
                  <a:gd name="connsiteX0" fmla="*/ 459877 w 533400"/>
                  <a:gd name="connsiteY0" fmla="*/ 160274 h 552384"/>
                  <a:gd name="connsiteX1" fmla="*/ 231277 w 533400"/>
                  <a:gd name="connsiteY1" fmla="*/ 21999 h 552384"/>
                  <a:gd name="connsiteX2" fmla="*/ 78065 w 533400"/>
                  <a:gd name="connsiteY2" fmla="*/ 19358 h 552384"/>
                  <a:gd name="connsiteX3" fmla="*/ 73524 w 533400"/>
                  <a:gd name="connsiteY3" fmla="*/ 22105 h 552384"/>
                  <a:gd name="connsiteX4" fmla="*/ 0 w 533400"/>
                  <a:gd name="connsiteY4" fmla="*/ 152506 h 552384"/>
                  <a:gd name="connsiteX5" fmla="*/ 0 w 533400"/>
                  <a:gd name="connsiteY5" fmla="*/ 333173 h 552384"/>
                  <a:gd name="connsiteX6" fmla="*/ 73524 w 533400"/>
                  <a:gd name="connsiteY6" fmla="*/ 288701 h 552384"/>
                  <a:gd name="connsiteX7" fmla="*/ 231277 w 533400"/>
                  <a:gd name="connsiteY7" fmla="*/ 288701 h 552384"/>
                  <a:gd name="connsiteX8" fmla="*/ 459877 w 533400"/>
                  <a:gd name="connsiteY8" fmla="*/ 426975 h 552384"/>
                  <a:gd name="connsiteX9" fmla="*/ 533319 w 533400"/>
                  <a:gd name="connsiteY9" fmla="*/ 552384 h 552384"/>
                  <a:gd name="connsiteX10" fmla="*/ 533400 w 533400"/>
                  <a:gd name="connsiteY10" fmla="*/ 547392 h 552384"/>
                  <a:gd name="connsiteX11" fmla="*/ 533400 w 533400"/>
                  <a:gd name="connsiteY11" fmla="*/ 290675 h 552384"/>
                  <a:gd name="connsiteX12" fmla="*/ 459877 w 533400"/>
                  <a:gd name="connsiteY12" fmla="*/ 160274 h 55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00" h="552384">
                    <a:moveTo>
                      <a:pt x="459877" y="160274"/>
                    </a:moveTo>
                    <a:lnTo>
                      <a:pt x="231277" y="21999"/>
                    </a:lnTo>
                    <a:cubicBezTo>
                      <a:pt x="184285" y="-6424"/>
                      <a:pt x="125771" y="-7305"/>
                      <a:pt x="78065" y="19358"/>
                    </a:cubicBezTo>
                    <a:lnTo>
                      <a:pt x="73524" y="22105"/>
                    </a:lnTo>
                    <a:cubicBezTo>
                      <a:pt x="27885" y="49711"/>
                      <a:pt x="0" y="99167"/>
                      <a:pt x="0" y="152506"/>
                    </a:cubicBezTo>
                    <a:lnTo>
                      <a:pt x="0" y="333173"/>
                    </a:lnTo>
                    <a:lnTo>
                      <a:pt x="73524" y="288701"/>
                    </a:lnTo>
                    <a:cubicBezTo>
                      <a:pt x="122017" y="259368"/>
                      <a:pt x="182783" y="259368"/>
                      <a:pt x="231277" y="288701"/>
                    </a:cubicBezTo>
                    <a:lnTo>
                      <a:pt x="459877" y="426975"/>
                    </a:lnTo>
                    <a:cubicBezTo>
                      <a:pt x="504088" y="453718"/>
                      <a:pt x="531639" y="500966"/>
                      <a:pt x="533319" y="552384"/>
                    </a:cubicBezTo>
                    <a:cubicBezTo>
                      <a:pt x="533373" y="550724"/>
                      <a:pt x="533400" y="549060"/>
                      <a:pt x="533400" y="547392"/>
                    </a:cubicBezTo>
                    <a:lnTo>
                      <a:pt x="533400" y="290675"/>
                    </a:lnTo>
                    <a:cubicBezTo>
                      <a:pt x="533400" y="237336"/>
                      <a:pt x="505516" y="187880"/>
                      <a:pt x="459877" y="160274"/>
                    </a:cubicBezTo>
                    <a:close/>
                  </a:path>
                </a:pathLst>
              </a:custGeom>
              <a:gradFill>
                <a:gsLst>
                  <a:gs pos="0">
                    <a:srgbClr val="2D3F80"/>
                  </a:gs>
                  <a:gs pos="50000">
                    <a:srgbClr val="3856A6">
                      <a:alpha val="49804"/>
                    </a:srgbClr>
                  </a:gs>
                  <a:gs pos="100000">
                    <a:srgbClr val="436DCD">
                      <a:alpha val="0"/>
                    </a:srgbClr>
                  </a:gs>
                </a:gsLst>
                <a:lin ang="0"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93" name="Freeform: Shape 592">
                <a:extLst>
                  <a:ext uri="{FF2B5EF4-FFF2-40B4-BE49-F238E27FC236}">
                    <a16:creationId xmlns:a16="http://schemas.microsoft.com/office/drawing/2014/main" id="{977B651A-6C85-8DDC-9BA1-81F23FC1B2C3}"/>
                  </a:ext>
                </a:extLst>
              </p:cNvPr>
              <p:cNvSpPr/>
              <p:nvPr/>
            </p:nvSpPr>
            <p:spPr>
              <a:xfrm>
                <a:off x="5715081" y="3562319"/>
                <a:ext cx="9525" cy="0"/>
              </a:xfrm>
              <a:custGeom>
                <a:avLst/>
                <a:gdLst>
                  <a:gd name="connsiteX0" fmla="*/ 0 w 9525"/>
                  <a:gd name="connsiteY0" fmla="*/ 0 h 0"/>
                  <a:gd name="connsiteX1" fmla="*/ 0 w 9525"/>
                  <a:gd name="connsiteY1" fmla="*/ 0 h 0"/>
                  <a:gd name="connsiteX2" fmla="*/ 0 w 9525"/>
                  <a:gd name="connsiteY2" fmla="*/ 0 h 0"/>
                </a:gdLst>
                <a:ahLst/>
                <a:cxnLst>
                  <a:cxn ang="0">
                    <a:pos x="connsiteX0" y="connsiteY0"/>
                  </a:cxn>
                  <a:cxn ang="0">
                    <a:pos x="connsiteX1" y="connsiteY1"/>
                  </a:cxn>
                  <a:cxn ang="0">
                    <a:pos x="connsiteX2" y="connsiteY2"/>
                  </a:cxn>
                </a:cxnLst>
                <a:rect l="l" t="t" r="r" b="b"/>
                <a:pathLst>
                  <a:path w="9525">
                    <a:moveTo>
                      <a:pt x="0" y="0"/>
                    </a:moveTo>
                    <a:cubicBezTo>
                      <a:pt x="0" y="1"/>
                      <a:pt x="0" y="0"/>
                      <a:pt x="0" y="0"/>
                    </a:cubicBezTo>
                    <a:lnTo>
                      <a:pt x="0" y="0"/>
                    </a:lnTo>
                    <a:close/>
                  </a:path>
                </a:pathLst>
              </a:custGeom>
              <a:solidFill>
                <a:srgbClr val="50E6FF"/>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1" name="Freeform: Shape 600">
                <a:extLst>
                  <a:ext uri="{FF2B5EF4-FFF2-40B4-BE49-F238E27FC236}">
                    <a16:creationId xmlns:a16="http://schemas.microsoft.com/office/drawing/2014/main" id="{FF2CAB06-661F-9873-29C2-932D9D6539D7}"/>
                  </a:ext>
                </a:extLst>
              </p:cNvPr>
              <p:cNvSpPr/>
              <p:nvPr/>
            </p:nvSpPr>
            <p:spPr>
              <a:xfrm>
                <a:off x="5715081" y="3562319"/>
                <a:ext cx="9525" cy="0"/>
              </a:xfrm>
              <a:custGeom>
                <a:avLst/>
                <a:gdLst>
                  <a:gd name="connsiteX0" fmla="*/ 0 w 9525"/>
                  <a:gd name="connsiteY0" fmla="*/ 0 h 0"/>
                  <a:gd name="connsiteX1" fmla="*/ 0 w 9525"/>
                  <a:gd name="connsiteY1" fmla="*/ 0 h 0"/>
                  <a:gd name="connsiteX2" fmla="*/ 0 w 9525"/>
                  <a:gd name="connsiteY2" fmla="*/ 0 h 0"/>
                </a:gdLst>
                <a:ahLst/>
                <a:cxnLst>
                  <a:cxn ang="0">
                    <a:pos x="connsiteX0" y="connsiteY0"/>
                  </a:cxn>
                  <a:cxn ang="0">
                    <a:pos x="connsiteX1" y="connsiteY1"/>
                  </a:cxn>
                  <a:cxn ang="0">
                    <a:pos x="connsiteX2" y="connsiteY2"/>
                  </a:cxn>
                </a:cxnLst>
                <a:rect l="l" t="t" r="r" b="b"/>
                <a:pathLst>
                  <a:path w="9525">
                    <a:moveTo>
                      <a:pt x="0" y="0"/>
                    </a:moveTo>
                    <a:cubicBezTo>
                      <a:pt x="0" y="1"/>
                      <a:pt x="0" y="0"/>
                      <a:pt x="0" y="0"/>
                    </a:cubicBezTo>
                    <a:lnTo>
                      <a:pt x="0" y="0"/>
                    </a:lnTo>
                    <a:close/>
                  </a:path>
                </a:pathLst>
              </a:custGeom>
              <a:gradFill>
                <a:gsLst>
                  <a:gs pos="0">
                    <a:srgbClr val="2D3F80"/>
                  </a:gs>
                  <a:gs pos="50000">
                    <a:srgbClr val="3856A6">
                      <a:alpha val="49804"/>
                    </a:srgbClr>
                  </a:gs>
                  <a:gs pos="100000">
                    <a:srgbClr val="436DCD">
                      <a:alpha val="0"/>
                    </a:srgbClr>
                  </a:gs>
                </a:gsLst>
                <a:lin ang="0" scaled="1"/>
              </a:gra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spTree>
    <p:extLst>
      <p:ext uri="{BB962C8B-B14F-4D97-AF65-F5344CB8AC3E}">
        <p14:creationId xmlns:p14="http://schemas.microsoft.com/office/powerpoint/2010/main" val="3416287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nodeType="withEffect">
                                  <p:stCondLst>
                                    <p:cond delay="0"/>
                                  </p:stCondLst>
                                  <p:childTnLst>
                                    <p:set>
                                      <p:cBhvr>
                                        <p:cTn id="12" dur="1" fill="hold">
                                          <p:stCondLst>
                                            <p:cond delay="0"/>
                                          </p:stCondLst>
                                        </p:cTn>
                                        <p:tgtEl>
                                          <p:spTgt spid="1034"/>
                                        </p:tgtEl>
                                        <p:attrNameLst>
                                          <p:attrName>style.visibility</p:attrName>
                                        </p:attrNameLst>
                                      </p:cBhvr>
                                      <p:to>
                                        <p:strVal val="visible"/>
                                      </p:to>
                                    </p:set>
                                    <p:animEffect transition="in" filter="fade">
                                      <p:cBhvr>
                                        <p:cTn id="13" dur="500"/>
                                        <p:tgtEl>
                                          <p:spTgt spid="1034"/>
                                        </p:tgtEl>
                                      </p:cBhvr>
                                    </p:animEffect>
                                  </p:childTnLst>
                                </p:cTn>
                              </p:par>
                              <p:par>
                                <p:cTn id="14" presetID="42" presetClass="path" presetSubtype="0" decel="100000" fill="hold" nodeType="withEffect">
                                  <p:stCondLst>
                                    <p:cond delay="0"/>
                                  </p:stCondLst>
                                  <p:childTnLst>
                                    <p:animMotion origin="layout" path="M -6.25E-7 -3.7037E-7 L -6.25E-7 0.11319 " pathEditMode="relative" rAng="0" ptsTypes="AA">
                                      <p:cBhvr>
                                        <p:cTn id="15" dur="750" spd="-100000" fill="hold"/>
                                        <p:tgtEl>
                                          <p:spTgt spid="1034"/>
                                        </p:tgtEl>
                                        <p:attrNameLst>
                                          <p:attrName>ppt_x</p:attrName>
                                          <p:attrName>ppt_y</p:attrName>
                                        </p:attrNameLst>
                                      </p:cBhvr>
                                      <p:rCtr x="0" y="5648"/>
                                    </p:animMotion>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par>
                                <p:cTn id="21" presetID="10" presetClass="entr" presetSubtype="0" fill="hold" nodeType="withEffect">
                                  <p:stCondLst>
                                    <p:cond delay="0"/>
                                  </p:stCondLst>
                                  <p:childTnLst>
                                    <p:set>
                                      <p:cBhvr>
                                        <p:cTn id="22" dur="1" fill="hold">
                                          <p:stCondLst>
                                            <p:cond delay="0"/>
                                          </p:stCondLst>
                                        </p:cTn>
                                        <p:tgtEl>
                                          <p:spTgt spid="513"/>
                                        </p:tgtEl>
                                        <p:attrNameLst>
                                          <p:attrName>style.visibility</p:attrName>
                                        </p:attrNameLst>
                                      </p:cBhvr>
                                      <p:to>
                                        <p:strVal val="visible"/>
                                      </p:to>
                                    </p:set>
                                    <p:animEffect transition="in" filter="fade">
                                      <p:cBhvr>
                                        <p:cTn id="23" dur="500"/>
                                        <p:tgtEl>
                                          <p:spTgt spid="513"/>
                                        </p:tgtEl>
                                      </p:cBhvr>
                                    </p:animEffect>
                                  </p:childTnLst>
                                </p:cTn>
                              </p:par>
                              <p:par>
                                <p:cTn id="24" presetID="10" presetClass="entr" presetSubtype="0" fill="hold" nodeType="withEffect">
                                  <p:stCondLst>
                                    <p:cond delay="100"/>
                                  </p:stCondLst>
                                  <p:childTnLst>
                                    <p:set>
                                      <p:cBhvr>
                                        <p:cTn id="25" dur="1" fill="hold">
                                          <p:stCondLst>
                                            <p:cond delay="0"/>
                                          </p:stCondLst>
                                        </p:cTn>
                                        <p:tgtEl>
                                          <p:spTgt spid="536"/>
                                        </p:tgtEl>
                                        <p:attrNameLst>
                                          <p:attrName>style.visibility</p:attrName>
                                        </p:attrNameLst>
                                      </p:cBhvr>
                                      <p:to>
                                        <p:strVal val="visible"/>
                                      </p:to>
                                    </p:set>
                                    <p:animEffect transition="in" filter="fade">
                                      <p:cBhvr>
                                        <p:cTn id="26" dur="250"/>
                                        <p:tgtEl>
                                          <p:spTgt spid="536"/>
                                        </p:tgtEl>
                                      </p:cBhvr>
                                    </p:animEffect>
                                  </p:childTnLst>
                                </p:cTn>
                              </p:par>
                              <p:par>
                                <p:cTn id="27" presetID="10" presetClass="entr" presetSubtype="0" fill="hold" nodeType="withEffect">
                                  <p:stCondLst>
                                    <p:cond delay="200"/>
                                  </p:stCondLst>
                                  <p:childTnLst>
                                    <p:set>
                                      <p:cBhvr>
                                        <p:cTn id="28" dur="1" fill="hold">
                                          <p:stCondLst>
                                            <p:cond delay="0"/>
                                          </p:stCondLst>
                                        </p:cTn>
                                        <p:tgtEl>
                                          <p:spTgt spid="506"/>
                                        </p:tgtEl>
                                        <p:attrNameLst>
                                          <p:attrName>style.visibility</p:attrName>
                                        </p:attrNameLst>
                                      </p:cBhvr>
                                      <p:to>
                                        <p:strVal val="visible"/>
                                      </p:to>
                                    </p:set>
                                    <p:animEffect transition="in" filter="fade">
                                      <p:cBhvr>
                                        <p:cTn id="29" dur="250"/>
                                        <p:tgtEl>
                                          <p:spTgt spid="506"/>
                                        </p:tgtEl>
                                      </p:cBhvr>
                                    </p:animEffect>
                                  </p:childTnLst>
                                </p:cTn>
                              </p:par>
                              <p:par>
                                <p:cTn id="30" presetID="10" presetClass="entr" presetSubtype="0" fill="hold" nodeType="withEffect">
                                  <p:stCondLst>
                                    <p:cond delay="300"/>
                                  </p:stCondLst>
                                  <p:childTnLst>
                                    <p:set>
                                      <p:cBhvr>
                                        <p:cTn id="31" dur="1" fill="hold">
                                          <p:stCondLst>
                                            <p:cond delay="0"/>
                                          </p:stCondLst>
                                        </p:cTn>
                                        <p:tgtEl>
                                          <p:spTgt spid="55"/>
                                        </p:tgtEl>
                                        <p:attrNameLst>
                                          <p:attrName>style.visibility</p:attrName>
                                        </p:attrNameLst>
                                      </p:cBhvr>
                                      <p:to>
                                        <p:strVal val="visible"/>
                                      </p:to>
                                    </p:set>
                                    <p:animEffect transition="in" filter="fade">
                                      <p:cBhvr>
                                        <p:cTn id="32" dur="250"/>
                                        <p:tgtEl>
                                          <p:spTgt spid="55"/>
                                        </p:tgtEl>
                                      </p:cBhvr>
                                    </p:animEffect>
                                  </p:childTnLst>
                                </p:cTn>
                              </p:par>
                              <p:par>
                                <p:cTn id="33" presetID="10" presetClass="entr" presetSubtype="0" fill="hold" nodeType="withEffect">
                                  <p:stCondLst>
                                    <p:cond delay="400"/>
                                  </p:stCondLst>
                                  <p:childTnLst>
                                    <p:set>
                                      <p:cBhvr>
                                        <p:cTn id="34" dur="1" fill="hold">
                                          <p:stCondLst>
                                            <p:cond delay="0"/>
                                          </p:stCondLst>
                                        </p:cTn>
                                        <p:tgtEl>
                                          <p:spTgt spid="556"/>
                                        </p:tgtEl>
                                        <p:attrNameLst>
                                          <p:attrName>style.visibility</p:attrName>
                                        </p:attrNameLst>
                                      </p:cBhvr>
                                      <p:to>
                                        <p:strVal val="visible"/>
                                      </p:to>
                                    </p:set>
                                    <p:animEffect transition="in" filter="fade">
                                      <p:cBhvr>
                                        <p:cTn id="35" dur="250"/>
                                        <p:tgtEl>
                                          <p:spTgt spid="556"/>
                                        </p:tgtEl>
                                      </p:cBhvr>
                                    </p:animEffect>
                                  </p:childTnLst>
                                </p:cTn>
                              </p:par>
                              <p:par>
                                <p:cTn id="36" presetID="10" presetClass="entr" presetSubtype="0" fill="hold" nodeType="withEffect">
                                  <p:stCondLst>
                                    <p:cond delay="500"/>
                                  </p:stCondLst>
                                  <p:childTnLst>
                                    <p:set>
                                      <p:cBhvr>
                                        <p:cTn id="37" dur="1" fill="hold">
                                          <p:stCondLst>
                                            <p:cond delay="0"/>
                                          </p:stCondLst>
                                        </p:cTn>
                                        <p:tgtEl>
                                          <p:spTgt spid="29"/>
                                        </p:tgtEl>
                                        <p:attrNameLst>
                                          <p:attrName>style.visibility</p:attrName>
                                        </p:attrNameLst>
                                      </p:cBhvr>
                                      <p:to>
                                        <p:strVal val="visible"/>
                                      </p:to>
                                    </p:set>
                                    <p:animEffect transition="in" filter="fade">
                                      <p:cBhvr>
                                        <p:cTn id="38" dur="250"/>
                                        <p:tgtEl>
                                          <p:spTgt spid="29"/>
                                        </p:tgtEl>
                                      </p:cBhvr>
                                    </p:animEffect>
                                  </p:childTnLst>
                                </p:cTn>
                              </p:par>
                              <p:par>
                                <p:cTn id="39" presetID="10" presetClass="entr" presetSubtype="0" fill="hold" nodeType="withEffect">
                                  <p:stCondLst>
                                    <p:cond delay="600"/>
                                  </p:stCondLst>
                                  <p:childTnLst>
                                    <p:set>
                                      <p:cBhvr>
                                        <p:cTn id="40" dur="1" fill="hold">
                                          <p:stCondLst>
                                            <p:cond delay="0"/>
                                          </p:stCondLst>
                                        </p:cTn>
                                        <p:tgtEl>
                                          <p:spTgt spid="493"/>
                                        </p:tgtEl>
                                        <p:attrNameLst>
                                          <p:attrName>style.visibility</p:attrName>
                                        </p:attrNameLst>
                                      </p:cBhvr>
                                      <p:to>
                                        <p:strVal val="visible"/>
                                      </p:to>
                                    </p:set>
                                    <p:animEffect transition="in" filter="fade">
                                      <p:cBhvr>
                                        <p:cTn id="41" dur="250"/>
                                        <p:tgtEl>
                                          <p:spTgt spid="493"/>
                                        </p:tgtEl>
                                      </p:cBhvr>
                                    </p:animEffect>
                                  </p:childTnLst>
                                </p:cTn>
                              </p:par>
                              <p:par>
                                <p:cTn id="42" presetID="10" presetClass="entr" presetSubtype="0" fill="hold" nodeType="withEffect">
                                  <p:stCondLst>
                                    <p:cond delay="600"/>
                                  </p:stCondLst>
                                  <p:childTnLst>
                                    <p:set>
                                      <p:cBhvr>
                                        <p:cTn id="43" dur="1" fill="hold">
                                          <p:stCondLst>
                                            <p:cond delay="0"/>
                                          </p:stCondLst>
                                        </p:cTn>
                                        <p:tgtEl>
                                          <p:spTgt spid="621"/>
                                        </p:tgtEl>
                                        <p:attrNameLst>
                                          <p:attrName>style.visibility</p:attrName>
                                        </p:attrNameLst>
                                      </p:cBhvr>
                                      <p:to>
                                        <p:strVal val="visible"/>
                                      </p:to>
                                    </p:set>
                                    <p:animEffect transition="in" filter="fade">
                                      <p:cBhvr>
                                        <p:cTn id="44" dur="250"/>
                                        <p:tgtEl>
                                          <p:spTgt spid="621"/>
                                        </p:tgtEl>
                                      </p:cBhvr>
                                    </p:animEffect>
                                  </p:childTnLst>
                                </p:cTn>
                              </p:par>
                              <p:par>
                                <p:cTn id="45" presetID="10" presetClass="entr" presetSubtype="0" fill="hold" nodeType="withEffect">
                                  <p:stCondLst>
                                    <p:cond delay="700"/>
                                  </p:stCondLst>
                                  <p:childTnLst>
                                    <p:set>
                                      <p:cBhvr>
                                        <p:cTn id="46" dur="1" fill="hold">
                                          <p:stCondLst>
                                            <p:cond delay="0"/>
                                          </p:stCondLst>
                                        </p:cTn>
                                        <p:tgtEl>
                                          <p:spTgt spid="488"/>
                                        </p:tgtEl>
                                        <p:attrNameLst>
                                          <p:attrName>style.visibility</p:attrName>
                                        </p:attrNameLst>
                                      </p:cBhvr>
                                      <p:to>
                                        <p:strVal val="visible"/>
                                      </p:to>
                                    </p:set>
                                    <p:animEffect transition="in" filter="fade">
                                      <p:cBhvr>
                                        <p:cTn id="47" dur="250"/>
                                        <p:tgtEl>
                                          <p:spTgt spid="488"/>
                                        </p:tgtEl>
                                      </p:cBhvr>
                                    </p:animEffect>
                                  </p:childTnLst>
                                </p:cTn>
                              </p:par>
                            </p:childTnLst>
                          </p:cTn>
                        </p:par>
                        <p:par>
                          <p:cTn id="48" fill="hold">
                            <p:stCondLst>
                              <p:cond delay="950"/>
                            </p:stCondLst>
                            <p:childTnLst>
                              <p:par>
                                <p:cTn id="49" presetID="10" presetClass="entr" presetSubtype="0" fill="hold" nodeType="after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fade">
                                      <p:cBhvr>
                                        <p:cTn id="51" dur="500"/>
                                        <p:tgtEl>
                                          <p:spTgt spid="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
                                        </p:tgtEl>
                                        <p:attrNameLst>
                                          <p:attrName>style.visibility</p:attrName>
                                        </p:attrNameLst>
                                      </p:cBhvr>
                                      <p:to>
                                        <p:strVal val="visible"/>
                                      </p:to>
                                    </p:set>
                                    <p:animEffect transition="in" filter="fade">
                                      <p:cBhvr>
                                        <p:cTn id="54" dur="500"/>
                                        <p:tgtEl>
                                          <p:spTgt spid="7"/>
                                        </p:tgtEl>
                                      </p:cBhvr>
                                    </p:animEffect>
                                  </p:childTnLst>
                                </p:cTn>
                              </p:par>
                            </p:childTnLst>
                          </p:cTn>
                        </p:par>
                        <p:par>
                          <p:cTn id="55" fill="hold">
                            <p:stCondLst>
                              <p:cond delay="1450"/>
                            </p:stCondLst>
                            <p:childTnLst>
                              <p:par>
                                <p:cTn id="56" presetID="22" presetClass="entr" presetSubtype="2" fill="hold" nodeType="afterEffect">
                                  <p:stCondLst>
                                    <p:cond delay="0"/>
                                  </p:stCondLst>
                                  <p:childTnLst>
                                    <p:set>
                                      <p:cBhvr>
                                        <p:cTn id="57" dur="1" fill="hold">
                                          <p:stCondLst>
                                            <p:cond delay="0"/>
                                          </p:stCondLst>
                                        </p:cTn>
                                        <p:tgtEl>
                                          <p:spTgt spid="586"/>
                                        </p:tgtEl>
                                        <p:attrNameLst>
                                          <p:attrName>style.visibility</p:attrName>
                                        </p:attrNameLst>
                                      </p:cBhvr>
                                      <p:to>
                                        <p:strVal val="visible"/>
                                      </p:to>
                                    </p:set>
                                    <p:animEffect transition="in" filter="wipe(right)">
                                      <p:cBhvr>
                                        <p:cTn id="58" dur="500"/>
                                        <p:tgtEl>
                                          <p:spTgt spid="586"/>
                                        </p:tgtEl>
                                      </p:cBhvr>
                                    </p:animEffect>
                                  </p:childTnLst>
                                </p:cTn>
                              </p:par>
                              <p:par>
                                <p:cTn id="59" presetID="10" presetClass="entr" presetSubtype="0" fill="hold" nodeType="withEffect">
                                  <p:stCondLst>
                                    <p:cond delay="25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500"/>
                                        <p:tgtEl>
                                          <p:spTgt spid="41"/>
                                        </p:tgtEl>
                                      </p:cBhvr>
                                    </p:animEffect>
                                  </p:childTnLst>
                                </p:cTn>
                              </p:par>
                              <p:par>
                                <p:cTn id="62" presetID="10" presetClass="entr" presetSubtype="0" fill="hold" nodeType="withEffect">
                                  <p:stCondLst>
                                    <p:cond delay="250"/>
                                  </p:stCondLst>
                                  <p:childTnLst>
                                    <p:set>
                                      <p:cBhvr>
                                        <p:cTn id="63" dur="1" fill="hold">
                                          <p:stCondLst>
                                            <p:cond delay="0"/>
                                          </p:stCondLst>
                                        </p:cTn>
                                        <p:tgtEl>
                                          <p:spTgt spid="563"/>
                                        </p:tgtEl>
                                        <p:attrNameLst>
                                          <p:attrName>style.visibility</p:attrName>
                                        </p:attrNameLst>
                                      </p:cBhvr>
                                      <p:to>
                                        <p:strVal val="visible"/>
                                      </p:to>
                                    </p:set>
                                    <p:animEffect transition="in" filter="fade">
                                      <p:cBhvr>
                                        <p:cTn id="64" dur="500"/>
                                        <p:tgtEl>
                                          <p:spTgt spid="563"/>
                                        </p:tgtEl>
                                      </p:cBhvr>
                                    </p:animEffect>
                                  </p:childTnLst>
                                </p:cTn>
                              </p:par>
                            </p:childTnLst>
                          </p:cTn>
                        </p:par>
                        <p:par>
                          <p:cTn id="65" fill="hold">
                            <p:stCondLst>
                              <p:cond delay="2200"/>
                            </p:stCondLst>
                            <p:childTnLst>
                              <p:par>
                                <p:cTn id="66" presetID="22" presetClass="entr" presetSubtype="1" fill="hold"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wipe(up)">
                                      <p:cBhvr>
                                        <p:cTn id="68" dur="500"/>
                                        <p:tgtEl>
                                          <p:spTgt spid="132"/>
                                        </p:tgtEl>
                                      </p:cBhvr>
                                    </p:animEffect>
                                  </p:childTnLst>
                                </p:cTn>
                              </p:par>
                            </p:childTnLst>
                          </p:cTn>
                        </p:par>
                        <p:par>
                          <p:cTn id="69" fill="hold">
                            <p:stCondLst>
                              <p:cond delay="2700"/>
                            </p:stCondLst>
                            <p:childTnLst>
                              <p:par>
                                <p:cTn id="70" presetID="22" presetClass="entr" presetSubtype="8" fill="hold" nodeType="afterEffect">
                                  <p:stCondLst>
                                    <p:cond delay="0"/>
                                  </p:stCondLst>
                                  <p:childTnLst>
                                    <p:set>
                                      <p:cBhvr>
                                        <p:cTn id="71" dur="1" fill="hold">
                                          <p:stCondLst>
                                            <p:cond delay="0"/>
                                          </p:stCondLst>
                                        </p:cTn>
                                        <p:tgtEl>
                                          <p:spTgt spid="133"/>
                                        </p:tgtEl>
                                        <p:attrNameLst>
                                          <p:attrName>style.visibility</p:attrName>
                                        </p:attrNameLst>
                                      </p:cBhvr>
                                      <p:to>
                                        <p:strVal val="visible"/>
                                      </p:to>
                                    </p:set>
                                    <p:animEffect transition="in" filter="wipe(left)">
                                      <p:cBhvr>
                                        <p:cTn id="72" dur="500"/>
                                        <p:tgtEl>
                                          <p:spTgt spid="133"/>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2"/>
                                        </p:tgtEl>
                                        <p:attrNameLst>
                                          <p:attrName>style.visibility</p:attrName>
                                        </p:attrNameLst>
                                      </p:cBhvr>
                                      <p:to>
                                        <p:strVal val="visible"/>
                                      </p:to>
                                    </p:set>
                                    <p:animEffect transition="in" filter="fade">
                                      <p:cBhvr>
                                        <p:cTn id="77" dur="500"/>
                                        <p:tgtEl>
                                          <p:spTgt spid="12"/>
                                        </p:tgtEl>
                                      </p:cBhvr>
                                    </p:animEffect>
                                  </p:childTnLst>
                                </p:cTn>
                              </p:par>
                              <p:par>
                                <p:cTn id="78" presetID="10" presetClass="entr" presetSubtype="0" fill="hold" nodeType="withEffect">
                                  <p:stCondLst>
                                    <p:cond delay="0"/>
                                  </p:stCondLst>
                                  <p:childTnLst>
                                    <p:set>
                                      <p:cBhvr>
                                        <p:cTn id="79" dur="1" fill="hold">
                                          <p:stCondLst>
                                            <p:cond delay="0"/>
                                          </p:stCondLst>
                                        </p:cTn>
                                        <p:tgtEl>
                                          <p:spTgt spid="13"/>
                                        </p:tgtEl>
                                        <p:attrNameLst>
                                          <p:attrName>style.visibility</p:attrName>
                                        </p:attrNameLst>
                                      </p:cBhvr>
                                      <p:to>
                                        <p:strVal val="visible"/>
                                      </p:to>
                                    </p:set>
                                    <p:animEffect transition="in" filter="fade">
                                      <p:cBhvr>
                                        <p:cTn id="80" dur="500"/>
                                        <p:tgtEl>
                                          <p:spTgt spid="13"/>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36"/>
                                        </p:tgtEl>
                                        <p:attrNameLst>
                                          <p:attrName>style.visibility</p:attrName>
                                        </p:attrNameLst>
                                      </p:cBhvr>
                                      <p:to>
                                        <p:strVal val="visible"/>
                                      </p:to>
                                    </p:set>
                                    <p:animEffect transition="in" filter="fade">
                                      <p:cBhvr>
                                        <p:cTn id="83" dur="500"/>
                                        <p:tgtEl>
                                          <p:spTgt spid="436"/>
                                        </p:tgtEl>
                                      </p:cBhvr>
                                    </p:animEffect>
                                  </p:childTnLst>
                                </p:cTn>
                              </p:par>
                            </p:childTnLst>
                          </p:cTn>
                        </p:par>
                        <p:par>
                          <p:cTn id="84" fill="hold">
                            <p:stCondLst>
                              <p:cond delay="500"/>
                            </p:stCondLst>
                            <p:childTnLst>
                              <p:par>
                                <p:cTn id="85" presetID="22" presetClass="entr" presetSubtype="1" fill="hold" nodeType="afterEffect">
                                  <p:stCondLst>
                                    <p:cond delay="0"/>
                                  </p:stCondLst>
                                  <p:childTnLst>
                                    <p:set>
                                      <p:cBhvr>
                                        <p:cTn id="86" dur="1" fill="hold">
                                          <p:stCondLst>
                                            <p:cond delay="0"/>
                                          </p:stCondLst>
                                        </p:cTn>
                                        <p:tgtEl>
                                          <p:spTgt spid="428"/>
                                        </p:tgtEl>
                                        <p:attrNameLst>
                                          <p:attrName>style.visibility</p:attrName>
                                        </p:attrNameLst>
                                      </p:cBhvr>
                                      <p:to>
                                        <p:strVal val="visible"/>
                                      </p:to>
                                    </p:set>
                                    <p:animEffect transition="in" filter="wipe(up)">
                                      <p:cBhvr>
                                        <p:cTn id="87" dur="500"/>
                                        <p:tgtEl>
                                          <p:spTgt spid="428"/>
                                        </p:tgtEl>
                                      </p:cBhvr>
                                    </p:animEffect>
                                  </p:childTnLst>
                                </p:cTn>
                              </p:par>
                              <p:par>
                                <p:cTn id="88" presetID="10" presetClass="entr" presetSubtype="0" fill="hold" nodeType="withEffect">
                                  <p:stCondLst>
                                    <p:cond delay="0"/>
                                  </p:stCondLst>
                                  <p:childTnLst>
                                    <p:set>
                                      <p:cBhvr>
                                        <p:cTn id="89" dur="1" fill="hold">
                                          <p:stCondLst>
                                            <p:cond delay="0"/>
                                          </p:stCondLst>
                                        </p:cTn>
                                        <p:tgtEl>
                                          <p:spTgt spid="48"/>
                                        </p:tgtEl>
                                        <p:attrNameLst>
                                          <p:attrName>style.visibility</p:attrName>
                                        </p:attrNameLst>
                                      </p:cBhvr>
                                      <p:to>
                                        <p:strVal val="visible"/>
                                      </p:to>
                                    </p:set>
                                    <p:animEffect transition="in" filter="fade">
                                      <p:cBhvr>
                                        <p:cTn id="90" dur="500"/>
                                        <p:tgtEl>
                                          <p:spTgt spid="48"/>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550"/>
                                        </p:tgtEl>
                                        <p:attrNameLst>
                                          <p:attrName>style.visibility</p:attrName>
                                        </p:attrNameLst>
                                      </p:cBhvr>
                                      <p:to>
                                        <p:strVal val="visible"/>
                                      </p:to>
                                    </p:set>
                                    <p:animEffect transition="in" filter="fade">
                                      <p:cBhvr>
                                        <p:cTn id="93" dur="500"/>
                                        <p:tgtEl>
                                          <p:spTgt spid="550"/>
                                        </p:tgtEl>
                                      </p:cBhvr>
                                    </p:animEffect>
                                  </p:childTnLst>
                                </p:cTn>
                              </p:par>
                            </p:childTnLst>
                          </p:cTn>
                        </p:par>
                        <p:par>
                          <p:cTn id="94" fill="hold">
                            <p:stCondLst>
                              <p:cond delay="1000"/>
                            </p:stCondLst>
                            <p:childTnLst>
                              <p:par>
                                <p:cTn id="95" presetID="10" presetClass="entr" presetSubtype="0" fill="hold" grpId="0" nodeType="afterEffect">
                                  <p:stCondLst>
                                    <p:cond delay="0"/>
                                  </p:stCondLst>
                                  <p:childTnLst>
                                    <p:set>
                                      <p:cBhvr>
                                        <p:cTn id="96" dur="1" fill="hold">
                                          <p:stCondLst>
                                            <p:cond delay="0"/>
                                          </p:stCondLst>
                                        </p:cTn>
                                        <p:tgtEl>
                                          <p:spTgt spid="484"/>
                                        </p:tgtEl>
                                        <p:attrNameLst>
                                          <p:attrName>style.visibility</p:attrName>
                                        </p:attrNameLst>
                                      </p:cBhvr>
                                      <p:to>
                                        <p:strVal val="visible"/>
                                      </p:to>
                                    </p:set>
                                    <p:animEffect transition="in" filter="fade">
                                      <p:cBhvr>
                                        <p:cTn id="97" dur="500"/>
                                        <p:tgtEl>
                                          <p:spTgt spid="484"/>
                                        </p:tgtEl>
                                      </p:cBhvr>
                                    </p:animEffect>
                                  </p:childTnLst>
                                </p:cTn>
                              </p:par>
                              <p:par>
                                <p:cTn id="98" presetID="10" presetClass="entr" presetSubtype="0" fill="hold" nodeType="withEffect">
                                  <p:stCondLst>
                                    <p:cond delay="0"/>
                                  </p:stCondLst>
                                  <p:childTnLst>
                                    <p:set>
                                      <p:cBhvr>
                                        <p:cTn id="99" dur="1" fill="hold">
                                          <p:stCondLst>
                                            <p:cond delay="0"/>
                                          </p:stCondLst>
                                        </p:cTn>
                                        <p:tgtEl>
                                          <p:spTgt spid="475"/>
                                        </p:tgtEl>
                                        <p:attrNameLst>
                                          <p:attrName>style.visibility</p:attrName>
                                        </p:attrNameLst>
                                      </p:cBhvr>
                                      <p:to>
                                        <p:strVal val="visible"/>
                                      </p:to>
                                    </p:set>
                                    <p:animEffect transition="in" filter="fade">
                                      <p:cBhvr>
                                        <p:cTn id="100" dur="500"/>
                                        <p:tgtEl>
                                          <p:spTgt spid="475"/>
                                        </p:tgtEl>
                                      </p:cBhvr>
                                    </p:animEffect>
                                  </p:childTnLst>
                                </p:cTn>
                              </p:par>
                              <p:par>
                                <p:cTn id="101" presetID="22" presetClass="entr" presetSubtype="1" fill="hold" nodeType="withEffect">
                                  <p:stCondLst>
                                    <p:cond delay="0"/>
                                  </p:stCondLst>
                                  <p:childTnLst>
                                    <p:set>
                                      <p:cBhvr>
                                        <p:cTn id="102" dur="1" fill="hold">
                                          <p:stCondLst>
                                            <p:cond delay="0"/>
                                          </p:stCondLst>
                                        </p:cTn>
                                        <p:tgtEl>
                                          <p:spTgt spid="485"/>
                                        </p:tgtEl>
                                        <p:attrNameLst>
                                          <p:attrName>style.visibility</p:attrName>
                                        </p:attrNameLst>
                                      </p:cBhvr>
                                      <p:to>
                                        <p:strVal val="visible"/>
                                      </p:to>
                                    </p:set>
                                    <p:animEffect transition="in" filter="wipe(up)">
                                      <p:cBhvr>
                                        <p:cTn id="103" dur="500"/>
                                        <p:tgtEl>
                                          <p:spTgt spid="485"/>
                                        </p:tgtEl>
                                      </p:cBhvr>
                                    </p:animEffect>
                                  </p:childTnLst>
                                </p:cTn>
                              </p:par>
                            </p:childTnLst>
                          </p:cTn>
                        </p:par>
                        <p:par>
                          <p:cTn id="104" fill="hold">
                            <p:stCondLst>
                              <p:cond delay="1500"/>
                            </p:stCondLst>
                            <p:childTnLst>
                              <p:par>
                                <p:cTn id="105" presetID="22" presetClass="entr" presetSubtype="1" fill="hold" nodeType="afterEffect">
                                  <p:stCondLst>
                                    <p:cond delay="0"/>
                                  </p:stCondLst>
                                  <p:childTnLst>
                                    <p:set>
                                      <p:cBhvr>
                                        <p:cTn id="106" dur="1" fill="hold">
                                          <p:stCondLst>
                                            <p:cond delay="0"/>
                                          </p:stCondLst>
                                        </p:cTn>
                                        <p:tgtEl>
                                          <p:spTgt spid="571"/>
                                        </p:tgtEl>
                                        <p:attrNameLst>
                                          <p:attrName>style.visibility</p:attrName>
                                        </p:attrNameLst>
                                      </p:cBhvr>
                                      <p:to>
                                        <p:strVal val="visible"/>
                                      </p:to>
                                    </p:set>
                                    <p:animEffect transition="in" filter="wipe(up)">
                                      <p:cBhvr>
                                        <p:cTn id="107" dur="500"/>
                                        <p:tgtEl>
                                          <p:spTgt spid="571"/>
                                        </p:tgtEl>
                                      </p:cBhvr>
                                    </p:animEffect>
                                  </p:childTnLst>
                                </p:cTn>
                              </p:par>
                              <p:par>
                                <p:cTn id="108" presetID="22" presetClass="entr" presetSubtype="1" fill="hold" nodeType="withEffect">
                                  <p:stCondLst>
                                    <p:cond delay="250"/>
                                  </p:stCondLst>
                                  <p:childTnLst>
                                    <p:set>
                                      <p:cBhvr>
                                        <p:cTn id="109" dur="1" fill="hold">
                                          <p:stCondLst>
                                            <p:cond delay="0"/>
                                          </p:stCondLst>
                                        </p:cTn>
                                        <p:tgtEl>
                                          <p:spTgt spid="574"/>
                                        </p:tgtEl>
                                        <p:attrNameLst>
                                          <p:attrName>style.visibility</p:attrName>
                                        </p:attrNameLst>
                                      </p:cBhvr>
                                      <p:to>
                                        <p:strVal val="visible"/>
                                      </p:to>
                                    </p:set>
                                    <p:animEffect transition="in" filter="wipe(up)">
                                      <p:cBhvr>
                                        <p:cTn id="110" dur="500"/>
                                        <p:tgtEl>
                                          <p:spTgt spid="574"/>
                                        </p:tgtEl>
                                      </p:cBhvr>
                                    </p:animEffect>
                                  </p:childTnLst>
                                </p:cTn>
                              </p:par>
                              <p:par>
                                <p:cTn id="111" presetID="22" presetClass="entr" presetSubtype="1" fill="hold" nodeType="withEffect">
                                  <p:stCondLst>
                                    <p:cond delay="500"/>
                                  </p:stCondLst>
                                  <p:childTnLst>
                                    <p:set>
                                      <p:cBhvr>
                                        <p:cTn id="112" dur="1" fill="hold">
                                          <p:stCondLst>
                                            <p:cond delay="0"/>
                                          </p:stCondLst>
                                        </p:cTn>
                                        <p:tgtEl>
                                          <p:spTgt spid="429"/>
                                        </p:tgtEl>
                                        <p:attrNameLst>
                                          <p:attrName>style.visibility</p:attrName>
                                        </p:attrNameLst>
                                      </p:cBhvr>
                                      <p:to>
                                        <p:strVal val="visible"/>
                                      </p:to>
                                    </p:set>
                                    <p:animEffect transition="in" filter="wipe(up)">
                                      <p:cBhvr>
                                        <p:cTn id="113" dur="500"/>
                                        <p:tgtEl>
                                          <p:spTgt spid="429"/>
                                        </p:tgtEl>
                                      </p:cBhvr>
                                    </p:animEffect>
                                  </p:childTnLst>
                                </p:cTn>
                              </p:par>
                              <p:par>
                                <p:cTn id="114" presetID="22" presetClass="entr" presetSubtype="1" fill="hold" nodeType="withEffect">
                                  <p:stCondLst>
                                    <p:cond delay="750"/>
                                  </p:stCondLst>
                                  <p:childTnLst>
                                    <p:set>
                                      <p:cBhvr>
                                        <p:cTn id="115" dur="1" fill="hold">
                                          <p:stCondLst>
                                            <p:cond delay="0"/>
                                          </p:stCondLst>
                                        </p:cTn>
                                        <p:tgtEl>
                                          <p:spTgt spid="575"/>
                                        </p:tgtEl>
                                        <p:attrNameLst>
                                          <p:attrName>style.visibility</p:attrName>
                                        </p:attrNameLst>
                                      </p:cBhvr>
                                      <p:to>
                                        <p:strVal val="visible"/>
                                      </p:to>
                                    </p:set>
                                    <p:animEffect transition="in" filter="wipe(up)">
                                      <p:cBhvr>
                                        <p:cTn id="116" dur="500"/>
                                        <p:tgtEl>
                                          <p:spTgt spid="575"/>
                                        </p:tgtEl>
                                      </p:cBhvr>
                                    </p:animEffect>
                                  </p:childTnLst>
                                </p:cTn>
                              </p:par>
                              <p:par>
                                <p:cTn id="117" presetID="10" presetClass="entr" presetSubtype="0" fill="hold" nodeType="withEffect">
                                  <p:stCondLst>
                                    <p:cond delay="1250"/>
                                  </p:stCondLst>
                                  <p:childTnLst>
                                    <p:set>
                                      <p:cBhvr>
                                        <p:cTn id="118" dur="1" fill="hold">
                                          <p:stCondLst>
                                            <p:cond delay="0"/>
                                          </p:stCondLst>
                                        </p:cTn>
                                        <p:tgtEl>
                                          <p:spTgt spid="581"/>
                                        </p:tgtEl>
                                        <p:attrNameLst>
                                          <p:attrName>style.visibility</p:attrName>
                                        </p:attrNameLst>
                                      </p:cBhvr>
                                      <p:to>
                                        <p:strVal val="visible"/>
                                      </p:to>
                                    </p:set>
                                    <p:animEffect transition="in" filter="fade">
                                      <p:cBhvr>
                                        <p:cTn id="119" dur="500"/>
                                        <p:tgtEl>
                                          <p:spTgt spid="581"/>
                                        </p:tgtEl>
                                      </p:cBhvr>
                                    </p:animEffect>
                                  </p:childTnLst>
                                </p:cTn>
                              </p:par>
                            </p:childTnLst>
                          </p:cTn>
                        </p:par>
                      </p:childTnLst>
                    </p:cTn>
                  </p:par>
                  <p:par>
                    <p:cTn id="120" fill="hold">
                      <p:stCondLst>
                        <p:cond delay="indefinite"/>
                      </p:stCondLst>
                      <p:childTnLst>
                        <p:par>
                          <p:cTn id="121" fill="hold">
                            <p:stCondLst>
                              <p:cond delay="0"/>
                            </p:stCondLst>
                            <p:childTnLst>
                              <p:par>
                                <p:cTn id="122" presetID="10" presetClass="entr" presetSubtype="0" fill="hold" nodeType="clickEffect">
                                  <p:stCondLst>
                                    <p:cond delay="0"/>
                                  </p:stCondLst>
                                  <p:childTnLst>
                                    <p:set>
                                      <p:cBhvr>
                                        <p:cTn id="123" dur="1" fill="hold">
                                          <p:stCondLst>
                                            <p:cond delay="0"/>
                                          </p:stCondLst>
                                        </p:cTn>
                                        <p:tgtEl>
                                          <p:spTgt spid="62"/>
                                        </p:tgtEl>
                                        <p:attrNameLst>
                                          <p:attrName>style.visibility</p:attrName>
                                        </p:attrNameLst>
                                      </p:cBhvr>
                                      <p:to>
                                        <p:strVal val="visible"/>
                                      </p:to>
                                    </p:set>
                                    <p:animEffect transition="in" filter="fade">
                                      <p:cBhvr>
                                        <p:cTn id="124" dur="500"/>
                                        <p:tgtEl>
                                          <p:spTgt spid="62"/>
                                        </p:tgtEl>
                                      </p:cBhvr>
                                    </p:animEffect>
                                  </p:childTnLst>
                                </p:cTn>
                              </p:par>
                            </p:childTnLst>
                          </p:cTn>
                        </p:par>
                        <p:par>
                          <p:cTn id="125" fill="hold">
                            <p:stCondLst>
                              <p:cond delay="500"/>
                            </p:stCondLst>
                            <p:childTnLst>
                              <p:par>
                                <p:cTn id="126" presetID="22" presetClass="entr" presetSubtype="1" fill="hold" grpId="0" nodeType="afterEffect">
                                  <p:stCondLst>
                                    <p:cond delay="0"/>
                                  </p:stCondLst>
                                  <p:childTnLst>
                                    <p:set>
                                      <p:cBhvr>
                                        <p:cTn id="127" dur="1" fill="hold">
                                          <p:stCondLst>
                                            <p:cond delay="0"/>
                                          </p:stCondLst>
                                        </p:cTn>
                                        <p:tgtEl>
                                          <p:spTgt spid="1041"/>
                                        </p:tgtEl>
                                        <p:attrNameLst>
                                          <p:attrName>style.visibility</p:attrName>
                                        </p:attrNameLst>
                                      </p:cBhvr>
                                      <p:to>
                                        <p:strVal val="visible"/>
                                      </p:to>
                                    </p:set>
                                    <p:animEffect transition="in" filter="wipe(up)">
                                      <p:cBhvr>
                                        <p:cTn id="128" dur="500"/>
                                        <p:tgtEl>
                                          <p:spTgt spid="1041"/>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614"/>
                                        </p:tgtEl>
                                        <p:attrNameLst>
                                          <p:attrName>style.visibility</p:attrName>
                                        </p:attrNameLst>
                                      </p:cBhvr>
                                      <p:to>
                                        <p:strVal val="visible"/>
                                      </p:to>
                                    </p:set>
                                    <p:animEffect transition="in" filter="fade">
                                      <p:cBhvr>
                                        <p:cTn id="131" dur="500"/>
                                        <p:tgtEl>
                                          <p:spTgt spid="614"/>
                                        </p:tgtEl>
                                      </p:cBhvr>
                                    </p:animEffect>
                                  </p:childTnLst>
                                </p:cTn>
                              </p:par>
                            </p:childTnLst>
                          </p:cTn>
                        </p:par>
                      </p:childTnLst>
                    </p:cTn>
                  </p:par>
                  <p:par>
                    <p:cTn id="132" fill="hold">
                      <p:stCondLst>
                        <p:cond delay="indefinite"/>
                      </p:stCondLst>
                      <p:childTnLst>
                        <p:par>
                          <p:cTn id="133" fill="hold">
                            <p:stCondLst>
                              <p:cond delay="0"/>
                            </p:stCondLst>
                            <p:childTnLst>
                              <p:par>
                                <p:cTn id="134" presetID="22" presetClass="entr" presetSubtype="4" fill="hold" grpId="0" nodeType="clickEffect">
                                  <p:stCondLst>
                                    <p:cond delay="0"/>
                                  </p:stCondLst>
                                  <p:childTnLst>
                                    <p:set>
                                      <p:cBhvr>
                                        <p:cTn id="135" dur="1" fill="hold">
                                          <p:stCondLst>
                                            <p:cond delay="0"/>
                                          </p:stCondLst>
                                        </p:cTn>
                                        <p:tgtEl>
                                          <p:spTgt spid="6"/>
                                        </p:tgtEl>
                                        <p:attrNameLst>
                                          <p:attrName>style.visibility</p:attrName>
                                        </p:attrNameLst>
                                      </p:cBhvr>
                                      <p:to>
                                        <p:strVal val="visible"/>
                                      </p:to>
                                    </p:set>
                                    <p:animEffect transition="in" filter="wipe(down)">
                                      <p:cBhvr>
                                        <p:cTn id="136" dur="250"/>
                                        <p:tgtEl>
                                          <p:spTgt spid="6"/>
                                        </p:tgtEl>
                                      </p:cBhvr>
                                    </p:animEffect>
                                  </p:childTnLst>
                                </p:cTn>
                              </p:par>
                              <p:par>
                                <p:cTn id="137" presetID="22" presetClass="entr" presetSubtype="2" fill="hold" grpId="0" nodeType="withEffect">
                                  <p:stCondLst>
                                    <p:cond delay="250"/>
                                  </p:stCondLst>
                                  <p:childTnLst>
                                    <p:set>
                                      <p:cBhvr>
                                        <p:cTn id="138" dur="1" fill="hold">
                                          <p:stCondLst>
                                            <p:cond delay="0"/>
                                          </p:stCondLst>
                                        </p:cTn>
                                        <p:tgtEl>
                                          <p:spTgt spid="642"/>
                                        </p:tgtEl>
                                        <p:attrNameLst>
                                          <p:attrName>style.visibility</p:attrName>
                                        </p:attrNameLst>
                                      </p:cBhvr>
                                      <p:to>
                                        <p:strVal val="visible"/>
                                      </p:to>
                                    </p:set>
                                    <p:animEffect transition="in" filter="wipe(right)">
                                      <p:cBhvr>
                                        <p:cTn id="139" dur="500"/>
                                        <p:tgtEl>
                                          <p:spTgt spid="642"/>
                                        </p:tgtEl>
                                      </p:cBhvr>
                                    </p:animEffect>
                                  </p:childTnLst>
                                </p:cTn>
                              </p:par>
                              <p:par>
                                <p:cTn id="140" presetID="22" presetClass="entr" presetSubtype="2" fill="hold" nodeType="withEffect">
                                  <p:stCondLst>
                                    <p:cond delay="0"/>
                                  </p:stCondLst>
                                  <p:childTnLst>
                                    <p:set>
                                      <p:cBhvr>
                                        <p:cTn id="141" dur="1" fill="hold">
                                          <p:stCondLst>
                                            <p:cond delay="0"/>
                                          </p:stCondLst>
                                        </p:cTn>
                                        <p:tgtEl>
                                          <p:spTgt spid="419"/>
                                        </p:tgtEl>
                                        <p:attrNameLst>
                                          <p:attrName>style.visibility</p:attrName>
                                        </p:attrNameLst>
                                      </p:cBhvr>
                                      <p:to>
                                        <p:strVal val="visible"/>
                                      </p:to>
                                    </p:set>
                                    <p:animEffect transition="in" filter="wipe(right)">
                                      <p:cBhvr>
                                        <p:cTn id="142" dur="500"/>
                                        <p:tgtEl>
                                          <p:spTgt spid="419"/>
                                        </p:tgtEl>
                                      </p:cBhvr>
                                    </p:animEffect>
                                  </p:childTnLst>
                                </p:cTn>
                              </p:par>
                              <p:par>
                                <p:cTn id="143" presetID="22" presetClass="entr" presetSubtype="4" fill="hold" nodeType="withEffect">
                                  <p:stCondLst>
                                    <p:cond delay="0"/>
                                  </p:stCondLst>
                                  <p:childTnLst>
                                    <p:set>
                                      <p:cBhvr>
                                        <p:cTn id="144" dur="1" fill="hold">
                                          <p:stCondLst>
                                            <p:cond delay="0"/>
                                          </p:stCondLst>
                                        </p:cTn>
                                        <p:tgtEl>
                                          <p:spTgt spid="307"/>
                                        </p:tgtEl>
                                        <p:attrNameLst>
                                          <p:attrName>style.visibility</p:attrName>
                                        </p:attrNameLst>
                                      </p:cBhvr>
                                      <p:to>
                                        <p:strVal val="visible"/>
                                      </p:to>
                                    </p:set>
                                    <p:animEffect transition="in" filter="wipe(down)">
                                      <p:cBhvr>
                                        <p:cTn id="145" dur="500"/>
                                        <p:tgtEl>
                                          <p:spTgt spid="307"/>
                                        </p:tgtEl>
                                      </p:cBhvr>
                                    </p:animEffect>
                                  </p:childTnLst>
                                </p:cTn>
                              </p:par>
                            </p:childTnLst>
                          </p:cTn>
                        </p:par>
                        <p:par>
                          <p:cTn id="146" fill="hold">
                            <p:stCondLst>
                              <p:cond delay="750"/>
                            </p:stCondLst>
                            <p:childTnLst>
                              <p:par>
                                <p:cTn id="147" presetID="10" presetClass="entr" presetSubtype="0" fill="hold" nodeType="afterEffect">
                                  <p:stCondLst>
                                    <p:cond delay="0"/>
                                  </p:stCondLst>
                                  <p:childTnLst>
                                    <p:set>
                                      <p:cBhvr>
                                        <p:cTn id="148" dur="1" fill="hold">
                                          <p:stCondLst>
                                            <p:cond delay="0"/>
                                          </p:stCondLst>
                                        </p:cTn>
                                        <p:tgtEl>
                                          <p:spTgt spid="558"/>
                                        </p:tgtEl>
                                        <p:attrNameLst>
                                          <p:attrName>style.visibility</p:attrName>
                                        </p:attrNameLst>
                                      </p:cBhvr>
                                      <p:to>
                                        <p:strVal val="visible"/>
                                      </p:to>
                                    </p:set>
                                    <p:animEffect transition="in" filter="fade">
                                      <p:cBhvr>
                                        <p:cTn id="149" dur="500"/>
                                        <p:tgtEl>
                                          <p:spTgt spid="558"/>
                                        </p:tgtEl>
                                      </p:cBhvr>
                                    </p:animEffect>
                                  </p:childTnLst>
                                </p:cTn>
                              </p:par>
                              <p:par>
                                <p:cTn id="150" presetID="10" presetClass="entr" presetSubtype="0" fill="hold" grpId="0" nodeType="withEffect">
                                  <p:stCondLst>
                                    <p:cond delay="100"/>
                                  </p:stCondLst>
                                  <p:childTnLst>
                                    <p:set>
                                      <p:cBhvr>
                                        <p:cTn id="151" dur="1" fill="hold">
                                          <p:stCondLst>
                                            <p:cond delay="0"/>
                                          </p:stCondLst>
                                        </p:cTn>
                                        <p:tgtEl>
                                          <p:spTgt spid="612"/>
                                        </p:tgtEl>
                                        <p:attrNameLst>
                                          <p:attrName>style.visibility</p:attrName>
                                        </p:attrNameLst>
                                      </p:cBhvr>
                                      <p:to>
                                        <p:strVal val="visible"/>
                                      </p:to>
                                    </p:set>
                                    <p:animEffect transition="in" filter="fade">
                                      <p:cBhvr>
                                        <p:cTn id="152" dur="500"/>
                                        <p:tgtEl>
                                          <p:spTgt spid="612"/>
                                        </p:tgtEl>
                                      </p:cBhvr>
                                    </p:animEffect>
                                  </p:childTnLst>
                                </p:cTn>
                              </p:par>
                              <p:par>
                                <p:cTn id="153" presetID="10" presetClass="entr" presetSubtype="0" fill="hold" grpId="0" nodeType="withEffect">
                                  <p:stCondLst>
                                    <p:cond delay="100"/>
                                  </p:stCondLst>
                                  <p:childTnLst>
                                    <p:set>
                                      <p:cBhvr>
                                        <p:cTn id="154" dur="1" fill="hold">
                                          <p:stCondLst>
                                            <p:cond delay="0"/>
                                          </p:stCondLst>
                                        </p:cTn>
                                        <p:tgtEl>
                                          <p:spTgt spid="403"/>
                                        </p:tgtEl>
                                        <p:attrNameLst>
                                          <p:attrName>style.visibility</p:attrName>
                                        </p:attrNameLst>
                                      </p:cBhvr>
                                      <p:to>
                                        <p:strVal val="visible"/>
                                      </p:to>
                                    </p:set>
                                    <p:animEffect transition="in" filter="fade">
                                      <p:cBhvr>
                                        <p:cTn id="155" dur="500"/>
                                        <p:tgtEl>
                                          <p:spTgt spid="403"/>
                                        </p:tgtEl>
                                      </p:cBhvr>
                                    </p:animEffect>
                                  </p:childTnLst>
                                </p:cTn>
                              </p:par>
                            </p:childTnLst>
                          </p:cTn>
                        </p:par>
                        <p:par>
                          <p:cTn id="156" fill="hold">
                            <p:stCondLst>
                              <p:cond delay="1350"/>
                            </p:stCondLst>
                            <p:childTnLst>
                              <p:par>
                                <p:cTn id="157" presetID="22" presetClass="entr" presetSubtype="4" fill="hold" nodeType="afterEffect">
                                  <p:stCondLst>
                                    <p:cond delay="500"/>
                                  </p:stCondLst>
                                  <p:childTnLst>
                                    <p:set>
                                      <p:cBhvr>
                                        <p:cTn id="158" dur="1" fill="hold">
                                          <p:stCondLst>
                                            <p:cond delay="0"/>
                                          </p:stCondLst>
                                        </p:cTn>
                                        <p:tgtEl>
                                          <p:spTgt spid="61"/>
                                        </p:tgtEl>
                                        <p:attrNameLst>
                                          <p:attrName>style.visibility</p:attrName>
                                        </p:attrNameLst>
                                      </p:cBhvr>
                                      <p:to>
                                        <p:strVal val="visible"/>
                                      </p:to>
                                    </p:set>
                                    <p:animEffect transition="in" filter="wipe(down)">
                                      <p:cBhvr>
                                        <p:cTn id="159" dur="1000"/>
                                        <p:tgtEl>
                                          <p:spTgt spid="61"/>
                                        </p:tgtEl>
                                      </p:cBhvr>
                                    </p:animEffect>
                                  </p:childTnLst>
                                </p:cTn>
                              </p:par>
                            </p:childTnLst>
                          </p:cTn>
                        </p:par>
                        <p:par>
                          <p:cTn id="160" fill="hold">
                            <p:stCondLst>
                              <p:cond delay="2850"/>
                            </p:stCondLst>
                            <p:childTnLst>
                              <p:par>
                                <p:cTn id="161" presetID="22" presetClass="entr" presetSubtype="1" fill="hold" nodeType="afterEffect">
                                  <p:stCondLst>
                                    <p:cond delay="0"/>
                                  </p:stCondLst>
                                  <p:childTnLst>
                                    <p:set>
                                      <p:cBhvr>
                                        <p:cTn id="162" dur="1" fill="hold">
                                          <p:stCondLst>
                                            <p:cond delay="0"/>
                                          </p:stCondLst>
                                        </p:cTn>
                                        <p:tgtEl>
                                          <p:spTgt spid="245"/>
                                        </p:tgtEl>
                                        <p:attrNameLst>
                                          <p:attrName>style.visibility</p:attrName>
                                        </p:attrNameLst>
                                      </p:cBhvr>
                                      <p:to>
                                        <p:strVal val="visible"/>
                                      </p:to>
                                    </p:set>
                                    <p:animEffect transition="in" filter="wipe(up)">
                                      <p:cBhvr>
                                        <p:cTn id="163" dur="1000"/>
                                        <p:tgtEl>
                                          <p:spTgt spid="245"/>
                                        </p:tgtEl>
                                      </p:cBhvr>
                                    </p:animEffect>
                                  </p:childTnLst>
                                </p:cTn>
                              </p:par>
                            </p:childTnLst>
                          </p:cTn>
                        </p:par>
                      </p:childTnLst>
                    </p:cTn>
                  </p:par>
                  <p:par>
                    <p:cTn id="164" fill="hold">
                      <p:stCondLst>
                        <p:cond delay="indefinite"/>
                      </p:stCondLst>
                      <p:childTnLst>
                        <p:par>
                          <p:cTn id="165" fill="hold">
                            <p:stCondLst>
                              <p:cond delay="0"/>
                            </p:stCondLst>
                            <p:childTnLst>
                              <p:par>
                                <p:cTn id="166" presetID="10" presetClass="entr" presetSubtype="0" fill="hold" grpId="0" nodeType="clickEffect">
                                  <p:stCondLst>
                                    <p:cond delay="0"/>
                                  </p:stCondLst>
                                  <p:childTnLst>
                                    <p:set>
                                      <p:cBhvr>
                                        <p:cTn id="167" dur="1" fill="hold">
                                          <p:stCondLst>
                                            <p:cond delay="0"/>
                                          </p:stCondLst>
                                        </p:cTn>
                                        <p:tgtEl>
                                          <p:spTgt spid="573"/>
                                        </p:tgtEl>
                                        <p:attrNameLst>
                                          <p:attrName>style.visibility</p:attrName>
                                        </p:attrNameLst>
                                      </p:cBhvr>
                                      <p:to>
                                        <p:strVal val="visible"/>
                                      </p:to>
                                    </p:set>
                                    <p:animEffect transition="in" filter="fade">
                                      <p:cBhvr>
                                        <p:cTn id="168" dur="500"/>
                                        <p:tgtEl>
                                          <p:spTgt spid="573"/>
                                        </p:tgtEl>
                                      </p:cBhvr>
                                    </p:animEffect>
                                  </p:childTnLst>
                                </p:cTn>
                              </p:par>
                              <p:par>
                                <p:cTn id="169" presetID="10" presetClass="entr" presetSubtype="0" fill="hold" nodeType="withEffect">
                                  <p:stCondLst>
                                    <p:cond delay="0"/>
                                  </p:stCondLst>
                                  <p:childTnLst>
                                    <p:set>
                                      <p:cBhvr>
                                        <p:cTn id="170" dur="1" fill="hold">
                                          <p:stCondLst>
                                            <p:cond delay="0"/>
                                          </p:stCondLst>
                                        </p:cTn>
                                        <p:tgtEl>
                                          <p:spTgt spid="60"/>
                                        </p:tgtEl>
                                        <p:attrNameLst>
                                          <p:attrName>style.visibility</p:attrName>
                                        </p:attrNameLst>
                                      </p:cBhvr>
                                      <p:to>
                                        <p:strVal val="visible"/>
                                      </p:to>
                                    </p:set>
                                    <p:animEffect transition="in" filter="fade">
                                      <p:cBhvr>
                                        <p:cTn id="171" dur="500"/>
                                        <p:tgtEl>
                                          <p:spTgt spid="60"/>
                                        </p:tgtEl>
                                      </p:cBhvr>
                                    </p:animEffect>
                                  </p:childTnLst>
                                </p:cTn>
                              </p:par>
                              <p:par>
                                <p:cTn id="172" presetID="22" presetClass="entr" presetSubtype="8" fill="hold" grpId="0" nodeType="withEffect">
                                  <p:stCondLst>
                                    <p:cond delay="250"/>
                                  </p:stCondLst>
                                  <p:childTnLst>
                                    <p:set>
                                      <p:cBhvr>
                                        <p:cTn id="173" dur="1" fill="hold">
                                          <p:stCondLst>
                                            <p:cond delay="0"/>
                                          </p:stCondLst>
                                        </p:cTn>
                                        <p:tgtEl>
                                          <p:spTgt spid="616"/>
                                        </p:tgtEl>
                                        <p:attrNameLst>
                                          <p:attrName>style.visibility</p:attrName>
                                        </p:attrNameLst>
                                      </p:cBhvr>
                                      <p:to>
                                        <p:strVal val="visible"/>
                                      </p:to>
                                    </p:set>
                                    <p:animEffect transition="in" filter="wipe(left)">
                                      <p:cBhvr>
                                        <p:cTn id="174" dur="250"/>
                                        <p:tgtEl>
                                          <p:spTgt spid="616"/>
                                        </p:tgtEl>
                                      </p:cBhvr>
                                    </p:animEffect>
                                  </p:childTnLst>
                                </p:cTn>
                              </p:par>
                            </p:childTnLst>
                          </p:cTn>
                        </p:par>
                        <p:par>
                          <p:cTn id="175" fill="hold">
                            <p:stCondLst>
                              <p:cond delay="500"/>
                            </p:stCondLst>
                            <p:childTnLst>
                              <p:par>
                                <p:cTn id="176" presetID="10" presetClass="entr" presetSubtype="0" fill="hold" nodeType="afterEffect">
                                  <p:stCondLst>
                                    <p:cond delay="0"/>
                                  </p:stCondLst>
                                  <p:childTnLst>
                                    <p:set>
                                      <p:cBhvr>
                                        <p:cTn id="177" dur="1" fill="hold">
                                          <p:stCondLst>
                                            <p:cond delay="0"/>
                                          </p:stCondLst>
                                        </p:cTn>
                                        <p:tgtEl>
                                          <p:spTgt spid="4"/>
                                        </p:tgtEl>
                                        <p:attrNameLst>
                                          <p:attrName>style.visibility</p:attrName>
                                        </p:attrNameLst>
                                      </p:cBhvr>
                                      <p:to>
                                        <p:strVal val="visible"/>
                                      </p:to>
                                    </p:set>
                                    <p:animEffect transition="in" filter="fade">
                                      <p:cBhvr>
                                        <p:cTn id="178" dur="250"/>
                                        <p:tgtEl>
                                          <p:spTgt spid="4"/>
                                        </p:tgtEl>
                                      </p:cBhvr>
                                    </p:animEffect>
                                  </p:childTnLst>
                                </p:cTn>
                              </p:par>
                            </p:childTnLst>
                          </p:cTn>
                        </p:par>
                        <p:par>
                          <p:cTn id="179" fill="hold">
                            <p:stCondLst>
                              <p:cond delay="750"/>
                            </p:stCondLst>
                            <p:childTnLst>
                              <p:par>
                                <p:cTn id="180" presetID="22" presetClass="entr" presetSubtype="8" fill="hold" grpId="0" nodeType="afterEffect">
                                  <p:stCondLst>
                                    <p:cond delay="0"/>
                                  </p:stCondLst>
                                  <p:childTnLst>
                                    <p:set>
                                      <p:cBhvr>
                                        <p:cTn id="181" dur="1" fill="hold">
                                          <p:stCondLst>
                                            <p:cond delay="0"/>
                                          </p:stCondLst>
                                        </p:cTn>
                                        <p:tgtEl>
                                          <p:spTgt spid="631"/>
                                        </p:tgtEl>
                                        <p:attrNameLst>
                                          <p:attrName>style.visibility</p:attrName>
                                        </p:attrNameLst>
                                      </p:cBhvr>
                                      <p:to>
                                        <p:strVal val="visible"/>
                                      </p:to>
                                    </p:set>
                                    <p:animEffect transition="in" filter="wipe(left)">
                                      <p:cBhvr>
                                        <p:cTn id="182" dur="250"/>
                                        <p:tgtEl>
                                          <p:spTgt spid="631"/>
                                        </p:tgtEl>
                                      </p:cBhvr>
                                    </p:animEffect>
                                  </p:childTnLst>
                                </p:cTn>
                              </p:par>
                            </p:childTnLst>
                          </p:cTn>
                        </p:par>
                        <p:par>
                          <p:cTn id="183" fill="hold">
                            <p:stCondLst>
                              <p:cond delay="1000"/>
                            </p:stCondLst>
                            <p:childTnLst>
                              <p:par>
                                <p:cTn id="184" presetID="10" presetClass="entr" presetSubtype="0" fill="hold" nodeType="afterEffect">
                                  <p:stCondLst>
                                    <p:cond delay="0"/>
                                  </p:stCondLst>
                                  <p:childTnLst>
                                    <p:set>
                                      <p:cBhvr>
                                        <p:cTn id="185" dur="1" fill="hold">
                                          <p:stCondLst>
                                            <p:cond delay="0"/>
                                          </p:stCondLst>
                                        </p:cTn>
                                        <p:tgtEl>
                                          <p:spTgt spid="3"/>
                                        </p:tgtEl>
                                        <p:attrNameLst>
                                          <p:attrName>style.visibility</p:attrName>
                                        </p:attrNameLst>
                                      </p:cBhvr>
                                      <p:to>
                                        <p:strVal val="visible"/>
                                      </p:to>
                                    </p:set>
                                    <p:animEffect transition="in" filter="fade">
                                      <p:cBhvr>
                                        <p:cTn id="186" dur="500"/>
                                        <p:tgtEl>
                                          <p:spTgt spid="3"/>
                                        </p:tgtEl>
                                      </p:cBhvr>
                                    </p:animEffect>
                                  </p:childTnLst>
                                </p:cTn>
                              </p:par>
                            </p:childTnLst>
                          </p:cTn>
                        </p:par>
                        <p:par>
                          <p:cTn id="187" fill="hold">
                            <p:stCondLst>
                              <p:cond delay="1500"/>
                            </p:stCondLst>
                            <p:childTnLst>
                              <p:par>
                                <p:cTn id="188" presetID="10" presetClass="entr" presetSubtype="0" fill="hold" nodeType="afterEffect">
                                  <p:stCondLst>
                                    <p:cond delay="0"/>
                                  </p:stCondLst>
                                  <p:childTnLst>
                                    <p:set>
                                      <p:cBhvr>
                                        <p:cTn id="189" dur="1" fill="hold">
                                          <p:stCondLst>
                                            <p:cond delay="0"/>
                                          </p:stCondLst>
                                        </p:cTn>
                                        <p:tgtEl>
                                          <p:spTgt spid="568"/>
                                        </p:tgtEl>
                                        <p:attrNameLst>
                                          <p:attrName>style.visibility</p:attrName>
                                        </p:attrNameLst>
                                      </p:cBhvr>
                                      <p:to>
                                        <p:strVal val="visible"/>
                                      </p:to>
                                    </p:set>
                                    <p:animEffect transition="in" filter="fade">
                                      <p:cBhvr>
                                        <p:cTn id="190" dur="500"/>
                                        <p:tgtEl>
                                          <p:spTgt spid="568"/>
                                        </p:tgtEl>
                                      </p:cBhvr>
                                    </p:animEffect>
                                  </p:childTnLst>
                                </p:cTn>
                              </p:par>
                              <p:par>
                                <p:cTn id="191" presetID="10" presetClass="entr" presetSubtype="0" fill="hold" nodeType="withEffect">
                                  <p:stCondLst>
                                    <p:cond delay="0"/>
                                  </p:stCondLst>
                                  <p:childTnLst>
                                    <p:set>
                                      <p:cBhvr>
                                        <p:cTn id="192" dur="1" fill="hold">
                                          <p:stCondLst>
                                            <p:cond delay="0"/>
                                          </p:stCondLst>
                                        </p:cTn>
                                        <p:tgtEl>
                                          <p:spTgt spid="448"/>
                                        </p:tgtEl>
                                        <p:attrNameLst>
                                          <p:attrName>style.visibility</p:attrName>
                                        </p:attrNameLst>
                                      </p:cBhvr>
                                      <p:to>
                                        <p:strVal val="visible"/>
                                      </p:to>
                                    </p:set>
                                    <p:animEffect transition="in" filter="fade">
                                      <p:cBhvr>
                                        <p:cTn id="193" dur="500"/>
                                        <p:tgtEl>
                                          <p:spTgt spid="448"/>
                                        </p:tgtEl>
                                      </p:cBhvr>
                                    </p:animEffect>
                                  </p:childTnLst>
                                </p:cTn>
                              </p:par>
                              <p:par>
                                <p:cTn id="194" presetID="10" presetClass="entr" presetSubtype="0" fill="hold" grpId="0" nodeType="withEffect">
                                  <p:stCondLst>
                                    <p:cond delay="0"/>
                                  </p:stCondLst>
                                  <p:childTnLst>
                                    <p:set>
                                      <p:cBhvr>
                                        <p:cTn id="195" dur="1" fill="hold">
                                          <p:stCondLst>
                                            <p:cond delay="0"/>
                                          </p:stCondLst>
                                        </p:cTn>
                                        <p:tgtEl>
                                          <p:spTgt spid="43"/>
                                        </p:tgtEl>
                                        <p:attrNameLst>
                                          <p:attrName>style.visibility</p:attrName>
                                        </p:attrNameLst>
                                      </p:cBhvr>
                                      <p:to>
                                        <p:strVal val="visible"/>
                                      </p:to>
                                    </p:set>
                                    <p:animEffect transition="in" filter="fade">
                                      <p:cBhvr>
                                        <p:cTn id="196" dur="500"/>
                                        <p:tgtEl>
                                          <p:spTgt spid="43"/>
                                        </p:tgtEl>
                                      </p:cBhvr>
                                    </p:animEffect>
                                  </p:childTnLst>
                                </p:cTn>
                              </p:par>
                            </p:childTnLst>
                          </p:cTn>
                        </p:par>
                      </p:childTnLst>
                    </p:cTn>
                  </p:par>
                  <p:par>
                    <p:cTn id="197" fill="hold">
                      <p:stCondLst>
                        <p:cond delay="indefinite"/>
                      </p:stCondLst>
                      <p:childTnLst>
                        <p:par>
                          <p:cTn id="198" fill="hold">
                            <p:stCondLst>
                              <p:cond delay="0"/>
                            </p:stCondLst>
                            <p:childTnLst>
                              <p:par>
                                <p:cTn id="199" presetID="22" presetClass="entr" presetSubtype="4" fill="hold" grpId="0" nodeType="clickEffect">
                                  <p:stCondLst>
                                    <p:cond delay="0"/>
                                  </p:stCondLst>
                                  <p:childTnLst>
                                    <p:set>
                                      <p:cBhvr>
                                        <p:cTn id="200" dur="1" fill="hold">
                                          <p:stCondLst>
                                            <p:cond delay="0"/>
                                          </p:stCondLst>
                                        </p:cTn>
                                        <p:tgtEl>
                                          <p:spTgt spid="33"/>
                                        </p:tgtEl>
                                        <p:attrNameLst>
                                          <p:attrName>style.visibility</p:attrName>
                                        </p:attrNameLst>
                                      </p:cBhvr>
                                      <p:to>
                                        <p:strVal val="visible"/>
                                      </p:to>
                                    </p:set>
                                    <p:animEffect transition="in" filter="wipe(down)">
                                      <p:cBhvr>
                                        <p:cTn id="201" dur="500"/>
                                        <p:tgtEl>
                                          <p:spTgt spid="33"/>
                                        </p:tgtEl>
                                      </p:cBhvr>
                                    </p:animEffect>
                                  </p:childTnLst>
                                </p:cTn>
                              </p:par>
                              <p:par>
                                <p:cTn id="202" presetID="10" presetClass="entr" presetSubtype="0" fill="hold" nodeType="withEffect">
                                  <p:stCondLst>
                                    <p:cond delay="0"/>
                                  </p:stCondLst>
                                  <p:childTnLst>
                                    <p:set>
                                      <p:cBhvr>
                                        <p:cTn id="203" dur="1" fill="hold">
                                          <p:stCondLst>
                                            <p:cond delay="0"/>
                                          </p:stCondLst>
                                        </p:cTn>
                                        <p:tgtEl>
                                          <p:spTgt spid="35"/>
                                        </p:tgtEl>
                                        <p:attrNameLst>
                                          <p:attrName>style.visibility</p:attrName>
                                        </p:attrNameLst>
                                      </p:cBhvr>
                                      <p:to>
                                        <p:strVal val="visible"/>
                                      </p:to>
                                    </p:set>
                                    <p:animEffect transition="in" filter="fade">
                                      <p:cBhvr>
                                        <p:cTn id="20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36" grpId="0" animBg="1"/>
      <p:bldP spid="642" grpId="0" animBg="1"/>
      <p:bldP spid="612" grpId="0" animBg="1"/>
      <p:bldP spid="7" grpId="0"/>
      <p:bldP spid="1041" grpId="0" animBg="1"/>
      <p:bldP spid="573" grpId="0"/>
      <p:bldP spid="12" grpId="0"/>
      <p:bldP spid="19" grpId="0"/>
      <p:bldP spid="33" grpId="0" animBg="1"/>
      <p:bldP spid="484" grpId="0"/>
      <p:bldP spid="616" grpId="0" animBg="1"/>
      <p:bldP spid="631" grpId="0" animBg="1"/>
      <p:bldP spid="614" grpId="0" animBg="1"/>
      <p:bldP spid="403" grpId="0" animBg="1"/>
      <p:bldP spid="43" grpId="0"/>
      <p:bldP spid="54" grpId="0" animBg="1"/>
      <p:bldP spid="58" grpId="0"/>
      <p:bldP spid="55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6D7E95C4-DC9A-D5FC-FFD1-89232B34628A}"/>
              </a:ext>
            </a:extLst>
          </p:cNvPr>
          <p:cNvPicPr>
            <a:picLocks noChangeAspect="1"/>
          </p:cNvPicPr>
          <p:nvPr/>
        </p:nvPicPr>
        <p:blipFill>
          <a:blip r:embed="rId4"/>
          <a:stretch>
            <a:fillRect/>
          </a:stretch>
        </p:blipFill>
        <p:spPr>
          <a:xfrm>
            <a:off x="-3786" y="1032189"/>
            <a:ext cx="12192000" cy="5815584"/>
          </a:xfrm>
          <a:prstGeom prst="rect">
            <a:avLst/>
          </a:prstGeom>
        </p:spPr>
      </p:pic>
      <p:sp>
        <p:nvSpPr>
          <p:cNvPr id="20" name="Rectangle 19">
            <a:extLst>
              <a:ext uri="{FF2B5EF4-FFF2-40B4-BE49-F238E27FC236}">
                <a16:creationId xmlns:a16="http://schemas.microsoft.com/office/drawing/2014/main" id="{A8672D29-C257-026A-6DB7-79D17D2EC88D}"/>
              </a:ext>
            </a:extLst>
          </p:cNvPr>
          <p:cNvSpPr/>
          <p:nvPr/>
        </p:nvSpPr>
        <p:spPr bwMode="auto">
          <a:xfrm>
            <a:off x="343223" y="1648378"/>
            <a:ext cx="3985249" cy="252884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79308" rIns="179308" bIns="2689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FFFFFF">
                    <a:lumMod val="65000"/>
                  </a:srgbClr>
                </a:solidFill>
                <a:effectLst/>
                <a:uLnTx/>
                <a:uFillTx/>
                <a:latin typeface="Segoe UI"/>
                <a:ea typeface="+mn-ea"/>
                <a:cs typeface="Segoe UI Semilight" panose="020B0402040204020203" pitchFamily="34" charset="0"/>
              </a:rPr>
              <a:t>CISO Workshop</a:t>
            </a:r>
            <a:br>
              <a:rPr kumimoji="0" lang="en-US" sz="1373" b="1" i="0" u="none" strike="noStrike" kern="1200" cap="none" spc="0" normalizeH="0" baseline="0" noProof="0">
                <a:ln>
                  <a:noFill/>
                </a:ln>
                <a:solidFill>
                  <a:srgbClr val="FFFFFF">
                    <a:lumMod val="65000"/>
                  </a:srgbClr>
                </a:solidFill>
                <a:effectLst/>
                <a:uLnTx/>
                <a:uFillTx/>
                <a:latin typeface="Segoe UI"/>
                <a:ea typeface="+mn-ea"/>
                <a:cs typeface="Segoe UI Semilight" panose="020B0402040204020203" pitchFamily="34" charset="0"/>
              </a:rPr>
            </a:br>
            <a:r>
              <a:rPr kumimoji="0" lang="en-US" sz="1373" b="0" i="1" u="none" strike="noStrike" kern="0" cap="none" spc="0" normalizeH="0" baseline="0" noProof="0">
                <a:ln>
                  <a:noFill/>
                </a:ln>
                <a:solidFill>
                  <a:srgbClr val="FFFFFF">
                    <a:lumMod val="65000"/>
                  </a:srgbClr>
                </a:solidFill>
                <a:effectLst/>
                <a:uLnTx/>
                <a:uFillTx/>
                <a:latin typeface="Segoe UI Semibold"/>
                <a:ea typeface="+mn-ea"/>
                <a:cs typeface="Segoe UI Semilight" panose="020B0402040204020203" pitchFamily="34" charset="0"/>
              </a:rPr>
              <a:t>Security Program and Strategy</a:t>
            </a:r>
          </a:p>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00" b="0" i="1" u="none" strike="noStrike" kern="1200" cap="none" spc="0" normalizeH="0" baseline="0" noProof="0">
                <a:ln>
                  <a:noFill/>
                </a:ln>
                <a:solidFill>
                  <a:srgbClr val="FFFFFF"/>
                </a:solidFill>
                <a:effectLst/>
                <a:uLnTx/>
                <a:uFillTx/>
                <a:latin typeface="Segoe UI"/>
                <a:ea typeface="+mn-ea"/>
                <a:cs typeface="Segoe UI Semilight" panose="020B0402040204020203" pitchFamily="34" charset="0"/>
              </a:rPr>
              <a:t>End-to-end Security Program Guidance + Integration with Digital &amp; Cloud Transformation Teams</a:t>
            </a:r>
          </a:p>
        </p:txBody>
      </p:sp>
      <p:sp>
        <p:nvSpPr>
          <p:cNvPr id="21" name="Rectangle 20">
            <a:extLst>
              <a:ext uri="{FF2B5EF4-FFF2-40B4-BE49-F238E27FC236}">
                <a16:creationId xmlns:a16="http://schemas.microsoft.com/office/drawing/2014/main" id="{F619AE9D-3E79-5281-8B8E-233AB6B109A2}"/>
              </a:ext>
            </a:extLst>
          </p:cNvPr>
          <p:cNvSpPr/>
          <p:nvPr/>
        </p:nvSpPr>
        <p:spPr bwMode="auto">
          <a:xfrm>
            <a:off x="4486706" y="3351332"/>
            <a:ext cx="5672791" cy="43125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89654"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265"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Module 2 – Secure Identities and Access</a:t>
            </a:r>
          </a:p>
        </p:txBody>
      </p:sp>
      <p:sp>
        <p:nvSpPr>
          <p:cNvPr id="22" name="Rectangle 21">
            <a:extLst>
              <a:ext uri="{FF2B5EF4-FFF2-40B4-BE49-F238E27FC236}">
                <a16:creationId xmlns:a16="http://schemas.microsoft.com/office/drawing/2014/main" id="{B120B7A9-8708-5469-3C73-8E44319642DA}"/>
              </a:ext>
            </a:extLst>
          </p:cNvPr>
          <p:cNvSpPr/>
          <p:nvPr/>
        </p:nvSpPr>
        <p:spPr bwMode="auto">
          <a:xfrm>
            <a:off x="4477093" y="4035189"/>
            <a:ext cx="5672791" cy="431253"/>
          </a:xfrm>
          <a:prstGeom prst="rect">
            <a:avLst/>
          </a:prstGeom>
          <a:solidFill>
            <a:srgbClr val="2FA6FF"/>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89654"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265" b="0" i="0" u="none" strike="noStrike" kern="1200" cap="none" spc="0" normalizeH="0" baseline="0" noProof="0">
                <a:ln>
                  <a:noFill/>
                </a:ln>
                <a:solidFill>
                  <a:srgbClr val="FFFFFF"/>
                </a:solidFill>
                <a:effectLst/>
                <a:uLnTx/>
                <a:uFillTx/>
                <a:latin typeface="Segoe UI Semibold"/>
                <a:ea typeface="+mn-ea"/>
                <a:cs typeface="Segoe UI Semilight" panose="020B0402040204020203" pitchFamily="34" charset="0"/>
              </a:rPr>
              <a:t>Module 3 – Modern Security Operations (SecOps/SOC) </a:t>
            </a:r>
          </a:p>
        </p:txBody>
      </p:sp>
      <p:sp>
        <p:nvSpPr>
          <p:cNvPr id="23" name="Rectangle 22">
            <a:extLst>
              <a:ext uri="{FF2B5EF4-FFF2-40B4-BE49-F238E27FC236}">
                <a16:creationId xmlns:a16="http://schemas.microsoft.com/office/drawing/2014/main" id="{F779B01F-CB07-9E47-7359-FE153A96442B}"/>
              </a:ext>
            </a:extLst>
          </p:cNvPr>
          <p:cNvSpPr/>
          <p:nvPr/>
        </p:nvSpPr>
        <p:spPr bwMode="auto">
          <a:xfrm>
            <a:off x="4484448" y="4666500"/>
            <a:ext cx="5672791" cy="43125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89654"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265"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Module 4 – Infrastructure &amp; Development Security</a:t>
            </a:r>
          </a:p>
        </p:txBody>
      </p:sp>
      <p:sp>
        <p:nvSpPr>
          <p:cNvPr id="31" name="Rectangle 30">
            <a:extLst>
              <a:ext uri="{FF2B5EF4-FFF2-40B4-BE49-F238E27FC236}">
                <a16:creationId xmlns:a16="http://schemas.microsoft.com/office/drawing/2014/main" id="{563B0EF3-3C55-04DA-B6E7-C5F76AAF7208}"/>
              </a:ext>
            </a:extLst>
          </p:cNvPr>
          <p:cNvSpPr/>
          <p:nvPr/>
        </p:nvSpPr>
        <p:spPr bwMode="auto">
          <a:xfrm>
            <a:off x="4507519" y="5277962"/>
            <a:ext cx="5672791" cy="43125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89654"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265"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Module 5 –  Data Security &amp; Governance, Risk, Compliance (GRC)</a:t>
            </a:r>
          </a:p>
        </p:txBody>
      </p:sp>
      <p:sp>
        <p:nvSpPr>
          <p:cNvPr id="32" name="Rectangle 31">
            <a:extLst>
              <a:ext uri="{FF2B5EF4-FFF2-40B4-BE49-F238E27FC236}">
                <a16:creationId xmlns:a16="http://schemas.microsoft.com/office/drawing/2014/main" id="{7C9520F6-ACFF-5848-C7AC-7C064BD88627}"/>
              </a:ext>
            </a:extLst>
          </p:cNvPr>
          <p:cNvSpPr/>
          <p:nvPr/>
        </p:nvSpPr>
        <p:spPr bwMode="auto">
          <a:xfrm>
            <a:off x="4477093" y="5966160"/>
            <a:ext cx="5672791" cy="43125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89654"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265"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Module 6 – IoT and OT Security</a:t>
            </a:r>
          </a:p>
        </p:txBody>
      </p:sp>
      <p:sp>
        <p:nvSpPr>
          <p:cNvPr id="33" name="Rectangle 32">
            <a:extLst>
              <a:ext uri="{FF2B5EF4-FFF2-40B4-BE49-F238E27FC236}">
                <a16:creationId xmlns:a16="http://schemas.microsoft.com/office/drawing/2014/main" id="{0D412EEE-14BD-FC83-283B-62845F2158EF}"/>
              </a:ext>
            </a:extLst>
          </p:cNvPr>
          <p:cNvSpPr/>
          <p:nvPr/>
        </p:nvSpPr>
        <p:spPr bwMode="auto">
          <a:xfrm>
            <a:off x="339637" y="4250108"/>
            <a:ext cx="3977095" cy="206152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79308" rIns="179308" bIns="179308"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FFFFFF">
                    <a:lumMod val="65000"/>
                  </a:srgbClr>
                </a:solidFill>
                <a:effectLst/>
                <a:uLnTx/>
                <a:uFillTx/>
                <a:latin typeface="Segoe UI"/>
                <a:ea typeface="+mn-ea"/>
                <a:cs typeface="Segoe UI Semilight" panose="020B0402040204020203" pitchFamily="34" charset="0"/>
              </a:rPr>
              <a:t>Security Architecture Design Session</a:t>
            </a:r>
            <a:br>
              <a:rPr kumimoji="0" lang="en-US" sz="1373" b="1" i="0" u="none" strike="noStrike" kern="1200" cap="none" spc="0" normalizeH="0" baseline="0" noProof="0">
                <a:ln>
                  <a:noFill/>
                </a:ln>
                <a:solidFill>
                  <a:srgbClr val="FFFFFF">
                    <a:lumMod val="65000"/>
                  </a:srgbClr>
                </a:solidFill>
                <a:effectLst/>
                <a:uLnTx/>
                <a:uFillTx/>
                <a:latin typeface="Segoe UI"/>
                <a:ea typeface="+mn-ea"/>
                <a:cs typeface="Segoe UI Semilight" panose="020B0402040204020203" pitchFamily="34" charset="0"/>
              </a:rPr>
            </a:br>
            <a:r>
              <a:rPr kumimoji="0" lang="en-US" sz="1373" b="0" i="0" u="none" strike="noStrike" kern="1200" cap="none" spc="0" normalizeH="0" baseline="0" noProof="0">
                <a:ln>
                  <a:noFill/>
                </a:ln>
                <a:solidFill>
                  <a:srgbClr val="FFFFFF">
                    <a:lumMod val="65000"/>
                  </a:srgbClr>
                </a:solidFill>
                <a:effectLst/>
                <a:uLnTx/>
                <a:uFillTx/>
                <a:latin typeface="Segoe UI Semibold"/>
                <a:ea typeface="+mn-ea"/>
                <a:cs typeface="Segoe UI Semilight" panose="020B0402040204020203" pitchFamily="34" charset="0"/>
              </a:rPr>
              <a:t>Module 1 – Zero Trust Architecture and Ransomware </a:t>
            </a:r>
          </a:p>
        </p:txBody>
      </p:sp>
      <p:sp>
        <p:nvSpPr>
          <p:cNvPr id="15" name="Rectangle 14">
            <a:extLst>
              <a:ext uri="{FF2B5EF4-FFF2-40B4-BE49-F238E27FC236}">
                <a16:creationId xmlns:a16="http://schemas.microsoft.com/office/drawing/2014/main" id="{BB155C7D-DD67-F0A7-7361-2CD0125E5640}"/>
              </a:ext>
            </a:extLst>
          </p:cNvPr>
          <p:cNvSpPr/>
          <p:nvPr/>
        </p:nvSpPr>
        <p:spPr bwMode="auto">
          <a:xfrm>
            <a:off x="-1893" y="1043609"/>
            <a:ext cx="12193893" cy="581439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4" name="Rectangle 43">
            <a:extLst>
              <a:ext uri="{FF2B5EF4-FFF2-40B4-BE49-F238E27FC236}">
                <a16:creationId xmlns:a16="http://schemas.microsoft.com/office/drawing/2014/main" id="{3ABB380C-3D21-1F0F-BC2B-4C5906FD942D}"/>
              </a:ext>
            </a:extLst>
          </p:cNvPr>
          <p:cNvSpPr/>
          <p:nvPr/>
        </p:nvSpPr>
        <p:spPr bwMode="auto">
          <a:xfrm>
            <a:off x="2345769" y="1708009"/>
            <a:ext cx="3405778" cy="29654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Segoe UI Semibold"/>
                <a:ea typeface="+mn-ea"/>
                <a:cs typeface="+mn-cs"/>
              </a:rPr>
              <a:t>Strategic Framework</a:t>
            </a:r>
            <a:endParaRPr kumimoji="0" lang="en-US" sz="1800" b="0" i="1" u="none" strike="noStrike" kern="1200" cap="none" spc="0" normalizeH="0" baseline="0" noProof="0">
              <a:ln>
                <a:noFill/>
              </a:ln>
              <a:solidFill>
                <a:srgbClr val="FFFFFF"/>
              </a:solidFill>
              <a:effectLst/>
              <a:uLnTx/>
              <a:uFillTx/>
              <a:latin typeface="Segoe UI Semibold"/>
              <a:ea typeface="+mn-ea"/>
              <a:cs typeface="+mn-cs"/>
            </a:endParaRPr>
          </a:p>
        </p:txBody>
      </p:sp>
      <p:sp>
        <p:nvSpPr>
          <p:cNvPr id="29" name="TextBox 28">
            <a:extLst>
              <a:ext uri="{FF2B5EF4-FFF2-40B4-BE49-F238E27FC236}">
                <a16:creationId xmlns:a16="http://schemas.microsoft.com/office/drawing/2014/main" id="{A9933D9E-02D0-05C0-7B8F-B5B8D4F37395}"/>
              </a:ext>
            </a:extLst>
          </p:cNvPr>
          <p:cNvSpPr txBox="1"/>
          <p:nvPr/>
        </p:nvSpPr>
        <p:spPr>
          <a:xfrm>
            <a:off x="2099281" y="1577018"/>
            <a:ext cx="10090825" cy="5057247"/>
          </a:xfrm>
          <a:prstGeom prst="rect">
            <a:avLst/>
          </a:prstGeom>
          <a:gradFill flip="none" rotWithShape="1">
            <a:gsLst>
              <a:gs pos="23000">
                <a:srgbClr val="C3E5FF"/>
              </a:gs>
              <a:gs pos="100000">
                <a:schemeClr val="bg1"/>
              </a:gs>
            </a:gsLst>
            <a:lin ang="0" scaled="1"/>
            <a:tileRect/>
          </a:gradFill>
        </p:spPr>
        <p:txBody>
          <a:bodyPr wrap="square" lIns="45720" tIns="45720" bIns="45720" anchor="ctr">
            <a:noAutofit/>
          </a:bodyPr>
          <a:lstStyle>
            <a:defPPr>
              <a:defRPr lang="en-US"/>
            </a:defPPr>
            <a:lvl1pPr marR="0" lvl="0" indent="0" defTabSz="932742" fontAlgn="b">
              <a:lnSpc>
                <a:spcPct val="110000"/>
              </a:lnSpc>
              <a:spcBef>
                <a:spcPts val="300"/>
              </a:spcBef>
              <a:spcAft>
                <a:spcPts val="0"/>
              </a:spcAft>
              <a:buClrTx/>
              <a:buSzTx/>
              <a:buFont typeface="Arial" panose="020B0604020202020204" pitchFamily="34" charset="0"/>
              <a:buNone/>
              <a:tabLst/>
              <a:defRPr kumimoji="0" sz="1000" b="0" i="0" u="none" strike="noStrike" cap="none" spc="-30" normalizeH="0" baseline="0">
                <a:ln>
                  <a:noFill/>
                </a:ln>
                <a:solidFill>
                  <a:srgbClr val="000000"/>
                </a:solidFill>
                <a:effectLst/>
                <a:uLnTx/>
                <a:uFillTx/>
                <a:latin typeface="Segoe UI Semibold"/>
              </a:defRPr>
            </a:lvl1pPr>
          </a:lstStyle>
          <a:p>
            <a:pPr marL="0" marR="0" lvl="0" indent="0" algn="l" defTabSz="932742" rtl="0" eaLnBrk="1" fontAlgn="b" latinLnBrk="0" hangingPunct="1">
              <a:lnSpc>
                <a:spcPct val="110000"/>
              </a:lnSpc>
              <a:spcBef>
                <a:spcPts val="300"/>
              </a:spcBef>
              <a:spcAft>
                <a:spcPts val="0"/>
              </a:spcAft>
              <a:buClrTx/>
              <a:buSzTx/>
              <a:buFont typeface="Arial" panose="020B0604020202020204" pitchFamily="34" charset="0"/>
              <a:buNone/>
              <a:tabLst/>
              <a:defRPr/>
            </a:pPr>
            <a:endParaRPr kumimoji="0" lang="en-US" sz="1800" b="0" i="0" u="none" strike="noStrike" kern="1200" cap="none" spc="-30" normalizeH="0" baseline="0" noProof="0">
              <a:ln>
                <a:noFill/>
              </a:ln>
              <a:solidFill>
                <a:srgbClr val="000000"/>
              </a:solidFill>
              <a:effectLst/>
              <a:uLnTx/>
              <a:uFillTx/>
              <a:latin typeface="Segoe UI Semibold"/>
              <a:ea typeface="+mn-ea"/>
              <a:cs typeface="+mn-cs"/>
            </a:endParaRPr>
          </a:p>
        </p:txBody>
      </p:sp>
      <p:sp>
        <p:nvSpPr>
          <p:cNvPr id="59" name="Rectangle: Top Corners Rounded 58">
            <a:extLst>
              <a:ext uri="{FF2B5EF4-FFF2-40B4-BE49-F238E27FC236}">
                <a16:creationId xmlns:a16="http://schemas.microsoft.com/office/drawing/2014/main" id="{7EC6FAE4-9CB3-4DC5-A2E2-D4852A33A81A}"/>
              </a:ext>
            </a:extLst>
          </p:cNvPr>
          <p:cNvSpPr/>
          <p:nvPr/>
        </p:nvSpPr>
        <p:spPr bwMode="auto">
          <a:xfrm rot="5400000">
            <a:off x="7121158" y="1199497"/>
            <a:ext cx="545248" cy="7404037"/>
          </a:xfrm>
          <a:prstGeom prst="round2SameRect">
            <a:avLst>
              <a:gd name="adj1" fmla="val 50000"/>
              <a:gd name="adj2" fmla="val 0"/>
            </a:avLst>
          </a:prstGeom>
          <a:gradFill flip="none" rotWithShape="1">
            <a:gsLst>
              <a:gs pos="3000">
                <a:srgbClr val="C3E5FF"/>
              </a:gs>
              <a:gs pos="8000">
                <a:srgbClr val="CBF9CB"/>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60" name="Rectangle: Top Corners Rounded 59">
            <a:extLst>
              <a:ext uri="{FF2B5EF4-FFF2-40B4-BE49-F238E27FC236}">
                <a16:creationId xmlns:a16="http://schemas.microsoft.com/office/drawing/2014/main" id="{25D39B26-14EF-4F10-B104-C3C3963E4705}"/>
              </a:ext>
            </a:extLst>
          </p:cNvPr>
          <p:cNvSpPr/>
          <p:nvPr/>
        </p:nvSpPr>
        <p:spPr bwMode="auto">
          <a:xfrm rot="5400000">
            <a:off x="7013007" y="1955545"/>
            <a:ext cx="545248" cy="7187905"/>
          </a:xfrm>
          <a:prstGeom prst="round2SameRect">
            <a:avLst>
              <a:gd name="adj1" fmla="val 50000"/>
              <a:gd name="adj2" fmla="val 0"/>
            </a:avLst>
          </a:prstGeom>
          <a:gradFill flip="none" rotWithShape="1">
            <a:gsLst>
              <a:gs pos="3000">
                <a:srgbClr val="C3E5FF"/>
              </a:gs>
              <a:gs pos="8000">
                <a:srgbClr val="CBF9CB"/>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61" name="Rectangle: Top Corners Rounded 60">
            <a:extLst>
              <a:ext uri="{FF2B5EF4-FFF2-40B4-BE49-F238E27FC236}">
                <a16:creationId xmlns:a16="http://schemas.microsoft.com/office/drawing/2014/main" id="{BE6E6491-AD46-48C0-8E6D-13C9D681B0DB}"/>
              </a:ext>
            </a:extLst>
          </p:cNvPr>
          <p:cNvSpPr/>
          <p:nvPr/>
        </p:nvSpPr>
        <p:spPr bwMode="auto">
          <a:xfrm rot="5400000">
            <a:off x="6902549" y="2738762"/>
            <a:ext cx="545248" cy="6941753"/>
          </a:xfrm>
          <a:prstGeom prst="round2SameRect">
            <a:avLst>
              <a:gd name="adj1" fmla="val 50000"/>
              <a:gd name="adj2" fmla="val 0"/>
            </a:avLst>
          </a:prstGeom>
          <a:gradFill flip="none" rotWithShape="1">
            <a:gsLst>
              <a:gs pos="3000">
                <a:srgbClr val="C3E5FF"/>
              </a:gs>
              <a:gs pos="8000">
                <a:srgbClr val="CBF9CB"/>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64" name="!!Security green">
            <a:extLst>
              <a:ext uri="{FF2B5EF4-FFF2-40B4-BE49-F238E27FC236}">
                <a16:creationId xmlns:a16="http://schemas.microsoft.com/office/drawing/2014/main" id="{79607111-CCE9-44F2-A4DB-64A1962601C5}"/>
              </a:ext>
            </a:extLst>
          </p:cNvPr>
          <p:cNvSpPr/>
          <p:nvPr/>
        </p:nvSpPr>
        <p:spPr bwMode="auto">
          <a:xfrm>
            <a:off x="4085598" y="4676141"/>
            <a:ext cx="409302" cy="426096"/>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65" name="!!Security green">
            <a:extLst>
              <a:ext uri="{FF2B5EF4-FFF2-40B4-BE49-F238E27FC236}">
                <a16:creationId xmlns:a16="http://schemas.microsoft.com/office/drawing/2014/main" id="{96290E60-D167-4A08-AE5C-1F4101C38764}"/>
              </a:ext>
            </a:extLst>
          </p:cNvPr>
          <p:cNvSpPr/>
          <p:nvPr/>
        </p:nvSpPr>
        <p:spPr bwMode="auto">
          <a:xfrm>
            <a:off x="4085512" y="5327554"/>
            <a:ext cx="409302" cy="426096"/>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66" name="!!Security green">
            <a:extLst>
              <a:ext uri="{FF2B5EF4-FFF2-40B4-BE49-F238E27FC236}">
                <a16:creationId xmlns:a16="http://schemas.microsoft.com/office/drawing/2014/main" id="{E57CA8F7-6F34-47DD-AE48-54BCB0D14CB5}"/>
              </a:ext>
            </a:extLst>
          </p:cNvPr>
          <p:cNvSpPr/>
          <p:nvPr/>
        </p:nvSpPr>
        <p:spPr bwMode="auto">
          <a:xfrm>
            <a:off x="4098217" y="5991127"/>
            <a:ext cx="409302" cy="426096"/>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69" name="!!Market Text">
            <a:extLst>
              <a:ext uri="{FF2B5EF4-FFF2-40B4-BE49-F238E27FC236}">
                <a16:creationId xmlns:a16="http://schemas.microsoft.com/office/drawing/2014/main" id="{F19A1855-70C7-4E9D-825C-36675800A905}"/>
              </a:ext>
            </a:extLst>
          </p:cNvPr>
          <p:cNvSpPr txBox="1"/>
          <p:nvPr/>
        </p:nvSpPr>
        <p:spPr>
          <a:xfrm>
            <a:off x="4576830" y="4744886"/>
            <a:ext cx="3724353" cy="307777"/>
          </a:xfrm>
          <a:prstGeom prst="rect">
            <a:avLst/>
          </a:prstGeom>
          <a:noFill/>
        </p:spPr>
        <p:txBody>
          <a:bodyPr wrap="none" lIns="0" tIns="0" rIns="0" bIns="0"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Infrastructure and Development</a:t>
            </a:r>
            <a:endParaRPr kumimoji="0" lang="gsw-CH" sz="2000" b="0" i="0" u="none" strike="noStrike" kern="1200" cap="none" spc="0" normalizeH="0" baseline="0" noProof="0">
              <a:ln>
                <a:noFill/>
              </a:ln>
              <a:solidFill>
                <a:srgbClr val="000000"/>
              </a:solidFill>
              <a:effectLst/>
              <a:uLnTx/>
              <a:uFillTx/>
              <a:latin typeface="Segoe UI Semibold"/>
              <a:ea typeface="+mn-ea"/>
              <a:cs typeface="+mn-cs"/>
            </a:endParaRPr>
          </a:p>
        </p:txBody>
      </p:sp>
      <p:sp>
        <p:nvSpPr>
          <p:cNvPr id="70" name="!!Market Text">
            <a:extLst>
              <a:ext uri="{FF2B5EF4-FFF2-40B4-BE49-F238E27FC236}">
                <a16:creationId xmlns:a16="http://schemas.microsoft.com/office/drawing/2014/main" id="{FF913FCD-71DF-4DE6-A577-EC872A7402F7}"/>
              </a:ext>
            </a:extLst>
          </p:cNvPr>
          <p:cNvSpPr txBox="1"/>
          <p:nvPr/>
        </p:nvSpPr>
        <p:spPr>
          <a:xfrm>
            <a:off x="4576744" y="5382671"/>
            <a:ext cx="6106159" cy="307777"/>
          </a:xfrm>
          <a:prstGeom prst="rect">
            <a:avLst/>
          </a:prstGeom>
          <a:noFill/>
        </p:spPr>
        <p:txBody>
          <a:bodyPr wrap="none" lIns="0" tIns="0" rIns="0" bIns="0"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Data Security &amp; Governance, Risk, Compliance (GRC)</a:t>
            </a:r>
          </a:p>
        </p:txBody>
      </p:sp>
      <p:sp>
        <p:nvSpPr>
          <p:cNvPr id="71" name="!!Market Text">
            <a:extLst>
              <a:ext uri="{FF2B5EF4-FFF2-40B4-BE49-F238E27FC236}">
                <a16:creationId xmlns:a16="http://schemas.microsoft.com/office/drawing/2014/main" id="{6B468374-4861-40CF-8595-ACD5C7FE53BB}"/>
              </a:ext>
            </a:extLst>
          </p:cNvPr>
          <p:cNvSpPr txBox="1"/>
          <p:nvPr/>
        </p:nvSpPr>
        <p:spPr>
          <a:xfrm>
            <a:off x="4589449" y="6032618"/>
            <a:ext cx="2273251" cy="307777"/>
          </a:xfrm>
          <a:prstGeom prst="rect">
            <a:avLst/>
          </a:prstGeom>
          <a:noFill/>
        </p:spPr>
        <p:txBody>
          <a:bodyPr wrap="none" lIns="0" tIns="0" rIns="0" bIns="0"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OT and IoT Security</a:t>
            </a:r>
            <a:endParaRPr kumimoji="0" lang="gsw-CH" sz="2000" b="0" i="0" u="none" strike="noStrike" kern="1200" cap="none" spc="0" normalizeH="0" baseline="0" noProof="0">
              <a:ln>
                <a:noFill/>
              </a:ln>
              <a:solidFill>
                <a:srgbClr val="000000"/>
              </a:solidFill>
              <a:effectLst/>
              <a:uLnTx/>
              <a:uFillTx/>
              <a:latin typeface="Segoe UI Semibold"/>
              <a:ea typeface="+mn-ea"/>
              <a:cs typeface="+mn-cs"/>
            </a:endParaRPr>
          </a:p>
        </p:txBody>
      </p:sp>
      <p:sp>
        <p:nvSpPr>
          <p:cNvPr id="6" name="Title 5">
            <a:extLst>
              <a:ext uri="{FF2B5EF4-FFF2-40B4-BE49-F238E27FC236}">
                <a16:creationId xmlns:a16="http://schemas.microsoft.com/office/drawing/2014/main" id="{634A8335-0193-D8CA-DDBD-75AD506EAC88}"/>
              </a:ext>
            </a:extLst>
          </p:cNvPr>
          <p:cNvSpPr>
            <a:spLocks noGrp="1"/>
          </p:cNvSpPr>
          <p:nvPr>
            <p:ph type="title"/>
          </p:nvPr>
        </p:nvSpPr>
        <p:spPr>
          <a:xfrm>
            <a:off x="586370" y="301778"/>
            <a:ext cx="11018520" cy="553998"/>
          </a:xfrm>
        </p:spPr>
        <p:txBody>
          <a:bodyPr/>
          <a:lstStyle/>
          <a:p>
            <a:endParaRPr lang="en-US"/>
          </a:p>
        </p:txBody>
      </p:sp>
      <p:sp>
        <p:nvSpPr>
          <p:cNvPr id="7" name="Rectangle 6">
            <a:extLst>
              <a:ext uri="{FF2B5EF4-FFF2-40B4-BE49-F238E27FC236}">
                <a16:creationId xmlns:a16="http://schemas.microsoft.com/office/drawing/2014/main" id="{CD3520D4-603B-C367-557E-DA4D4AE5F664}"/>
              </a:ext>
            </a:extLst>
          </p:cNvPr>
          <p:cNvSpPr/>
          <p:nvPr/>
        </p:nvSpPr>
        <p:spPr bwMode="auto">
          <a:xfrm>
            <a:off x="487785" y="152981"/>
            <a:ext cx="11702321" cy="784276"/>
          </a:xfrm>
          <a:prstGeom prst="rect">
            <a:avLst/>
          </a:prstGeom>
          <a:solidFill>
            <a:srgbClr val="FFFFFF">
              <a:lumMod val="95000"/>
            </a:srgbClr>
          </a:solidFill>
          <a:ln w="9525" cap="flat" cmpd="sng" algn="ctr">
            <a:noFill/>
            <a:prstDash val="solid"/>
            <a:headEnd type="none" w="med" len="med"/>
            <a:tailEnd type="none" w="med" len="med"/>
          </a:ln>
          <a:effectLst/>
        </p:spPr>
        <p:txBody>
          <a:bodyPr rot="0" spcFirstLastPara="0" vertOverflow="overflow" horzOverflow="overflow" vert="horz" wrap="square" lIns="82296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a:ln>
                  <a:noFill/>
                </a:ln>
                <a:solidFill>
                  <a:srgbClr val="000000"/>
                </a:solidFill>
                <a:effectLst/>
                <a:uLnTx/>
                <a:uFillTx/>
                <a:latin typeface="Segoe UI Semibold"/>
                <a:ea typeface="+mn-ea"/>
                <a:cs typeface="+mn-cs"/>
              </a:rPr>
              <a:t>Security Adoption Framework</a:t>
            </a: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000000"/>
                </a:solidFill>
                <a:effectLst/>
                <a:uLnTx/>
                <a:uFillTx/>
                <a:latin typeface="Segoe UI Semibold"/>
                <a:ea typeface="+mn-ea"/>
                <a:cs typeface="+mn-cs"/>
              </a:rPr>
              <a:t>Align security to business scenarios using initiatives that progressively get closer to full</a:t>
            </a:r>
            <a:r>
              <a:rPr kumimoji="0" lang="en-US" sz="1600" b="0" i="1" u="none" strike="noStrike" kern="0" cap="none" spc="0" normalizeH="0" noProof="0">
                <a:ln>
                  <a:noFill/>
                </a:ln>
                <a:solidFill>
                  <a:srgbClr val="000000"/>
                </a:solidFill>
                <a:effectLst/>
                <a:uLnTx/>
                <a:uFillTx/>
                <a:latin typeface="Segoe UI Semibold"/>
                <a:ea typeface="+mn-ea"/>
                <a:cs typeface="+mn-cs"/>
              </a:rPr>
              <a:t> ‘</a:t>
            </a:r>
            <a:r>
              <a:rPr kumimoji="0" lang="en-US" sz="1600" b="0" i="1" u="none" strike="noStrike" kern="0" cap="none" spc="0" normalizeH="0" baseline="0" noProof="0">
                <a:ln>
                  <a:noFill/>
                </a:ln>
                <a:solidFill>
                  <a:srgbClr val="000000"/>
                </a:solidFill>
                <a:effectLst/>
                <a:uLnTx/>
                <a:uFillTx/>
                <a:latin typeface="Segoe UI Semibold"/>
                <a:ea typeface="+mn-ea"/>
                <a:cs typeface="+mn-cs"/>
              </a:rPr>
              <a:t>Zero Trust’</a:t>
            </a:r>
          </a:p>
        </p:txBody>
      </p:sp>
      <p:grpSp>
        <p:nvGrpSpPr>
          <p:cNvPr id="16" name="Group 15">
            <a:extLst>
              <a:ext uri="{FF2B5EF4-FFF2-40B4-BE49-F238E27FC236}">
                <a16:creationId xmlns:a16="http://schemas.microsoft.com/office/drawing/2014/main" id="{F0D63A53-D22D-57F8-AE96-655B33E3451B}"/>
              </a:ext>
            </a:extLst>
          </p:cNvPr>
          <p:cNvGrpSpPr/>
          <p:nvPr/>
        </p:nvGrpSpPr>
        <p:grpSpPr>
          <a:xfrm rot="16200000">
            <a:off x="172391" y="-20201"/>
            <a:ext cx="784278" cy="1132846"/>
            <a:chOff x="604505" y="3021221"/>
            <a:chExt cx="759656" cy="1097280"/>
          </a:xfrm>
        </p:grpSpPr>
        <p:sp>
          <p:nvSpPr>
            <p:cNvPr id="17" name="Round Same Side Corner Rectangle 18">
              <a:extLst>
                <a:ext uri="{FF2B5EF4-FFF2-40B4-BE49-F238E27FC236}">
                  <a16:creationId xmlns:a16="http://schemas.microsoft.com/office/drawing/2014/main" id="{84E25591-598A-EB05-C8F9-C58EF7EFAA42}"/>
                </a:ext>
              </a:extLst>
            </p:cNvPr>
            <p:cNvSpPr/>
            <p:nvPr/>
          </p:nvSpPr>
          <p:spPr bwMode="auto">
            <a:xfrm rot="10800000">
              <a:off x="604505" y="3021221"/>
              <a:ext cx="759656" cy="1097280"/>
            </a:xfrm>
            <a:prstGeom prst="round2SameRect">
              <a:avLst>
                <a:gd name="adj1" fmla="val 50000"/>
                <a:gd name="adj2" fmla="val 0"/>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18" name="Oval 17">
              <a:extLst>
                <a:ext uri="{FF2B5EF4-FFF2-40B4-BE49-F238E27FC236}">
                  <a16:creationId xmlns:a16="http://schemas.microsoft.com/office/drawing/2014/main" id="{7CFE5A7A-AF3A-EED0-D0E2-EDB428E7DF5C}"/>
                </a:ext>
              </a:extLst>
            </p:cNvPr>
            <p:cNvSpPr/>
            <p:nvPr/>
          </p:nvSpPr>
          <p:spPr bwMode="auto">
            <a:xfrm>
              <a:off x="668659" y="3426826"/>
              <a:ext cx="631348" cy="631348"/>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FFFFFF"/>
                </a:solidFill>
                <a:effectLst/>
                <a:uLnTx/>
                <a:uFillTx/>
                <a:latin typeface="Segoe UI"/>
                <a:ea typeface="Segoe UI" pitchFamily="34" charset="0"/>
                <a:cs typeface="Segoe UI" pitchFamily="34" charset="0"/>
              </a:endParaRPr>
            </a:p>
          </p:txBody>
        </p:sp>
      </p:grpSp>
      <p:pic>
        <p:nvPicPr>
          <p:cNvPr id="19" name="Graphic 18" descr="Lightbulb with solid fill">
            <a:extLst>
              <a:ext uri="{FF2B5EF4-FFF2-40B4-BE49-F238E27FC236}">
                <a16:creationId xmlns:a16="http://schemas.microsoft.com/office/drawing/2014/main" id="{7EB205D4-38F9-3AA6-32A6-11555E3B2A7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18685" y="315248"/>
            <a:ext cx="448158" cy="448158"/>
          </a:xfrm>
          <a:prstGeom prst="rect">
            <a:avLst/>
          </a:prstGeom>
        </p:spPr>
      </p:pic>
      <p:sp>
        <p:nvSpPr>
          <p:cNvPr id="52" name="Rectangle: Top Corners Rounded 51">
            <a:extLst>
              <a:ext uri="{FF2B5EF4-FFF2-40B4-BE49-F238E27FC236}">
                <a16:creationId xmlns:a16="http://schemas.microsoft.com/office/drawing/2014/main" id="{C0EA9D7C-4CA2-4CEA-A062-FBB6E6F6F9A3}"/>
              </a:ext>
            </a:extLst>
          </p:cNvPr>
          <p:cNvSpPr/>
          <p:nvPr/>
        </p:nvSpPr>
        <p:spPr bwMode="auto">
          <a:xfrm rot="5400000">
            <a:off x="7328421" y="-332761"/>
            <a:ext cx="545250" cy="7818911"/>
          </a:xfrm>
          <a:prstGeom prst="round2SameRect">
            <a:avLst>
              <a:gd name="adj1" fmla="val 50000"/>
              <a:gd name="adj2" fmla="val 0"/>
            </a:avLst>
          </a:prstGeom>
          <a:gradFill flip="none" rotWithShape="1">
            <a:gsLst>
              <a:gs pos="3000">
                <a:srgbClr val="C3E5FF"/>
              </a:gs>
              <a:gs pos="8000">
                <a:srgbClr val="CBF9CB"/>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55" name="!!Security green">
            <a:extLst>
              <a:ext uri="{FF2B5EF4-FFF2-40B4-BE49-F238E27FC236}">
                <a16:creationId xmlns:a16="http://schemas.microsoft.com/office/drawing/2014/main" id="{657983C8-D2C1-49EE-A528-7580D9FA63CF}"/>
              </a:ext>
            </a:extLst>
          </p:cNvPr>
          <p:cNvSpPr/>
          <p:nvPr/>
        </p:nvSpPr>
        <p:spPr bwMode="auto">
          <a:xfrm>
            <a:off x="4085424" y="3344456"/>
            <a:ext cx="409302" cy="426096"/>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67" name="!!Market Text">
            <a:extLst>
              <a:ext uri="{FF2B5EF4-FFF2-40B4-BE49-F238E27FC236}">
                <a16:creationId xmlns:a16="http://schemas.microsoft.com/office/drawing/2014/main" id="{6006F557-6B43-413E-8CBD-57A02ED18FEA}"/>
              </a:ext>
            </a:extLst>
          </p:cNvPr>
          <p:cNvSpPr txBox="1"/>
          <p:nvPr/>
        </p:nvSpPr>
        <p:spPr>
          <a:xfrm>
            <a:off x="4576656" y="3440457"/>
            <a:ext cx="3274294" cy="307777"/>
          </a:xfrm>
          <a:prstGeom prst="rect">
            <a:avLst/>
          </a:prstGeom>
          <a:noFill/>
        </p:spPr>
        <p:txBody>
          <a:bodyPr wrap="none" lIns="0" tIns="0" rIns="0" bIns="0"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Secure Identities and Access</a:t>
            </a:r>
            <a:endParaRPr kumimoji="0" lang="gsw-CH" sz="2000" b="0" i="0" u="none" strike="noStrike" kern="1200" cap="none" spc="0" normalizeH="0" baseline="0" noProof="0">
              <a:ln>
                <a:noFill/>
              </a:ln>
              <a:solidFill>
                <a:srgbClr val="000000"/>
              </a:solidFill>
              <a:effectLst/>
              <a:uLnTx/>
              <a:uFillTx/>
              <a:latin typeface="Segoe UI Semibold"/>
              <a:ea typeface="+mn-ea"/>
              <a:cs typeface="+mn-cs"/>
            </a:endParaRPr>
          </a:p>
        </p:txBody>
      </p:sp>
      <p:pic>
        <p:nvPicPr>
          <p:cNvPr id="24" name="Graphic 23" descr="Arrow: Clockwise curve with solid fill">
            <a:extLst>
              <a:ext uri="{FF2B5EF4-FFF2-40B4-BE49-F238E27FC236}">
                <a16:creationId xmlns:a16="http://schemas.microsoft.com/office/drawing/2014/main" id="{80B31B41-B0C1-C0F5-DE67-1B2CFFDCFA4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5400000">
            <a:off x="4089299" y="3350943"/>
            <a:ext cx="382356" cy="382356"/>
          </a:xfrm>
          <a:prstGeom prst="rect">
            <a:avLst/>
          </a:prstGeom>
          <a:effectLst/>
        </p:spPr>
      </p:pic>
      <p:pic>
        <p:nvPicPr>
          <p:cNvPr id="26" name="Graphic 25" descr="Arrow: Clockwise curve with solid fill">
            <a:extLst>
              <a:ext uri="{FF2B5EF4-FFF2-40B4-BE49-F238E27FC236}">
                <a16:creationId xmlns:a16="http://schemas.microsoft.com/office/drawing/2014/main" id="{9C372F00-83FF-2CC9-28C6-8A474BA5EC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5400000">
            <a:off x="4089473" y="4681443"/>
            <a:ext cx="382356" cy="382356"/>
          </a:xfrm>
          <a:prstGeom prst="rect">
            <a:avLst/>
          </a:prstGeom>
          <a:effectLst/>
        </p:spPr>
      </p:pic>
      <p:pic>
        <p:nvPicPr>
          <p:cNvPr id="27" name="Graphic 26" descr="Arrow: Clockwise curve with solid fill">
            <a:extLst>
              <a:ext uri="{FF2B5EF4-FFF2-40B4-BE49-F238E27FC236}">
                <a16:creationId xmlns:a16="http://schemas.microsoft.com/office/drawing/2014/main" id="{608CBBBB-C01B-8B10-0E41-60B4B638764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5400000">
            <a:off x="4089387" y="5332264"/>
            <a:ext cx="382356" cy="382356"/>
          </a:xfrm>
          <a:prstGeom prst="rect">
            <a:avLst/>
          </a:prstGeom>
          <a:effectLst/>
        </p:spPr>
      </p:pic>
      <p:pic>
        <p:nvPicPr>
          <p:cNvPr id="28" name="Graphic 27" descr="Arrow: Clockwise curve with solid fill">
            <a:extLst>
              <a:ext uri="{FF2B5EF4-FFF2-40B4-BE49-F238E27FC236}">
                <a16:creationId xmlns:a16="http://schemas.microsoft.com/office/drawing/2014/main" id="{8BE3AFFC-8C7D-9344-2A24-179809E1DF9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5400000">
            <a:off x="4102092" y="5995247"/>
            <a:ext cx="382356" cy="382356"/>
          </a:xfrm>
          <a:prstGeom prst="rect">
            <a:avLst/>
          </a:prstGeom>
          <a:effectLst/>
        </p:spPr>
      </p:pic>
      <p:sp>
        <p:nvSpPr>
          <p:cNvPr id="30" name="TextBox 29">
            <a:extLst>
              <a:ext uri="{FF2B5EF4-FFF2-40B4-BE49-F238E27FC236}">
                <a16:creationId xmlns:a16="http://schemas.microsoft.com/office/drawing/2014/main" id="{29FA63F5-7ABB-D0C8-5D23-7600646570BA}"/>
              </a:ext>
            </a:extLst>
          </p:cNvPr>
          <p:cNvSpPr txBox="1"/>
          <p:nvPr/>
        </p:nvSpPr>
        <p:spPr>
          <a:xfrm>
            <a:off x="2335568" y="1700754"/>
            <a:ext cx="3260904" cy="800219"/>
          </a:xfrm>
          <a:prstGeom prst="rect">
            <a:avLst/>
          </a:prstGeom>
          <a:noFill/>
        </p:spPr>
        <p:txBody>
          <a:bodyPr wrap="square" lIns="0" tIns="0" rIns="0" bIns="0" rtlCol="0">
            <a:spAutoFit/>
          </a:bodyPr>
          <a:lstStyle/>
          <a:p>
            <a:pPr marL="282575" marR="0" lvl="0" indent="-282575"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2000" b="0" i="0" u="none" strike="noStrike" kern="1200" cap="none" spc="0" normalizeH="0" baseline="0" noProof="0">
                <a:ln>
                  <a:noFill/>
                </a:ln>
                <a:solidFill>
                  <a:srgbClr val="0078D4">
                    <a:lumMod val="75000"/>
                  </a:srgbClr>
                </a:solidFill>
                <a:effectLst/>
                <a:uLnTx/>
                <a:uFillTx/>
                <a:latin typeface="Segoe UI Semibold"/>
                <a:ea typeface="+mn-ea"/>
                <a:cs typeface="+mn-cs"/>
              </a:rPr>
              <a:t>Strategic Framework</a:t>
            </a:r>
            <a:br>
              <a:rPr kumimoji="0" lang="en-US" sz="2000" b="0" i="0" u="none" strike="noStrike" kern="1200" cap="none" spc="0" normalizeH="0" baseline="0" noProof="0">
                <a:ln>
                  <a:noFill/>
                </a:ln>
                <a:solidFill>
                  <a:srgbClr val="0078D4">
                    <a:lumMod val="75000"/>
                  </a:srgbClr>
                </a:solidFill>
                <a:effectLst/>
                <a:uLnTx/>
                <a:uFillTx/>
                <a:latin typeface="Segoe UI Semibold"/>
                <a:ea typeface="+mn-ea"/>
                <a:cs typeface="+mn-cs"/>
              </a:rPr>
            </a:br>
            <a:r>
              <a:rPr kumimoji="0" lang="en-US" sz="1600" b="0" i="1" u="none" strike="noStrike" kern="1200" cap="none" spc="0" normalizeH="0" baseline="0" noProof="0">
                <a:ln>
                  <a:noFill/>
                </a:ln>
                <a:solidFill>
                  <a:srgbClr val="0078D4">
                    <a:lumMod val="75000"/>
                  </a:srgbClr>
                </a:solidFill>
                <a:effectLst/>
                <a:uLnTx/>
                <a:uFillTx/>
                <a:latin typeface="Segoe UI"/>
                <a:ea typeface="+mn-ea"/>
                <a:cs typeface="+mn-cs"/>
              </a:rPr>
              <a:t>End to End Strategy, Architecture, and Operating Model</a:t>
            </a:r>
          </a:p>
        </p:txBody>
      </p:sp>
      <p:grpSp>
        <p:nvGrpSpPr>
          <p:cNvPr id="35" name="Group 34">
            <a:extLst>
              <a:ext uri="{FF2B5EF4-FFF2-40B4-BE49-F238E27FC236}">
                <a16:creationId xmlns:a16="http://schemas.microsoft.com/office/drawing/2014/main" id="{AEAD825D-43B4-4CC0-7AE9-8F2C9D92CDB5}"/>
              </a:ext>
            </a:extLst>
          </p:cNvPr>
          <p:cNvGrpSpPr/>
          <p:nvPr/>
        </p:nvGrpSpPr>
        <p:grpSpPr>
          <a:xfrm>
            <a:off x="2417123" y="6155776"/>
            <a:ext cx="668711" cy="158386"/>
            <a:chOff x="6061448" y="3128705"/>
            <a:chExt cx="188670" cy="45719"/>
          </a:xfrm>
          <a:solidFill>
            <a:schemeClr val="bg1"/>
          </a:solidFill>
        </p:grpSpPr>
        <p:sp>
          <p:nvSpPr>
            <p:cNvPr id="36" name="Oval 35">
              <a:extLst>
                <a:ext uri="{FF2B5EF4-FFF2-40B4-BE49-F238E27FC236}">
                  <a16:creationId xmlns:a16="http://schemas.microsoft.com/office/drawing/2014/main" id="{D557E3FB-9AD4-9DA2-41D9-05EA340E51C8}"/>
                </a:ext>
              </a:extLst>
            </p:cNvPr>
            <p:cNvSpPr/>
            <p:nvPr/>
          </p:nvSpPr>
          <p:spPr bwMode="auto">
            <a:xfrm>
              <a:off x="6061448" y="3128705"/>
              <a:ext cx="45720" cy="45719"/>
            </a:xfrm>
            <a:prstGeom prst="ellipse">
              <a:avLst/>
            </a:prstGeom>
            <a:solidFill>
              <a:schemeClr val="bg1"/>
            </a:solidFill>
            <a:ln w="952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endParaRPr>
            </a:p>
          </p:txBody>
        </p:sp>
        <p:sp>
          <p:nvSpPr>
            <p:cNvPr id="37" name="Oval 36">
              <a:extLst>
                <a:ext uri="{FF2B5EF4-FFF2-40B4-BE49-F238E27FC236}">
                  <a16:creationId xmlns:a16="http://schemas.microsoft.com/office/drawing/2014/main" id="{A0821604-2966-BAE4-11A3-EDF2C2E0DE23}"/>
                </a:ext>
              </a:extLst>
            </p:cNvPr>
            <p:cNvSpPr/>
            <p:nvPr/>
          </p:nvSpPr>
          <p:spPr bwMode="auto">
            <a:xfrm>
              <a:off x="6132922" y="3128705"/>
              <a:ext cx="45720" cy="45719"/>
            </a:xfrm>
            <a:prstGeom prst="ellipse">
              <a:avLst/>
            </a:prstGeom>
            <a:solidFill>
              <a:schemeClr val="bg1"/>
            </a:solidFill>
            <a:ln w="9525">
              <a:gradFill flip="none" rotWithShape="1">
                <a:gsLst>
                  <a:gs pos="0">
                    <a:schemeClr val="tx1"/>
                  </a:gs>
                  <a:gs pos="100000">
                    <a:schemeClr val="tx1">
                      <a:alpha val="0"/>
                    </a:schemeClr>
                  </a:gs>
                </a:gsLst>
                <a:lin ang="0" scaled="1"/>
                <a:tileRect/>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endParaRPr>
            </a:p>
          </p:txBody>
        </p:sp>
        <p:sp>
          <p:nvSpPr>
            <p:cNvPr id="39" name="Oval 38">
              <a:extLst>
                <a:ext uri="{FF2B5EF4-FFF2-40B4-BE49-F238E27FC236}">
                  <a16:creationId xmlns:a16="http://schemas.microsoft.com/office/drawing/2014/main" id="{3DB28390-70EC-ABC7-FAB4-D19B3F88B08D}"/>
                </a:ext>
              </a:extLst>
            </p:cNvPr>
            <p:cNvSpPr/>
            <p:nvPr/>
          </p:nvSpPr>
          <p:spPr bwMode="auto">
            <a:xfrm>
              <a:off x="6204398" y="3128705"/>
              <a:ext cx="45720" cy="45719"/>
            </a:xfrm>
            <a:prstGeom prst="ellipse">
              <a:avLst/>
            </a:prstGeom>
            <a:solidFill>
              <a:schemeClr val="bg1"/>
            </a:solidFill>
            <a:ln w="952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endParaRPr>
            </a:p>
          </p:txBody>
        </p:sp>
      </p:grpSp>
      <p:sp>
        <p:nvSpPr>
          <p:cNvPr id="8" name="Rectangle: Rounded Corners 7">
            <a:extLst>
              <a:ext uri="{FF2B5EF4-FFF2-40B4-BE49-F238E27FC236}">
                <a16:creationId xmlns:a16="http://schemas.microsoft.com/office/drawing/2014/main" id="{0A57DFCA-1804-6890-D483-BEFECC5650A1}"/>
              </a:ext>
            </a:extLst>
          </p:cNvPr>
          <p:cNvSpPr/>
          <p:nvPr/>
        </p:nvSpPr>
        <p:spPr bwMode="auto">
          <a:xfrm>
            <a:off x="425872" y="2908339"/>
            <a:ext cx="3081463" cy="482214"/>
          </a:xfrm>
          <a:prstGeom prst="roundRect">
            <a:avLst>
              <a:gd name="adj" fmla="val 22118"/>
            </a:avLst>
          </a:prstGeom>
          <a:solidFill>
            <a:schemeClr val="bg1"/>
          </a:solidFill>
          <a:ln w="9525">
            <a:gradFill flip="none" rotWithShape="1">
              <a:gsLst>
                <a:gs pos="0">
                  <a:schemeClr val="tx1"/>
                </a:gs>
                <a:gs pos="76000">
                  <a:schemeClr val="tx1">
                    <a:alpha val="0"/>
                  </a:schemeClr>
                </a:gs>
              </a:gsLst>
              <a:lin ang="0" scaled="1"/>
              <a:tileRect/>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rPr>
              <a:t>1 - I want people to do their job securely from anywhere</a:t>
            </a:r>
            <a:endParaRPr kumimoji="0" lang="en-US" sz="1200" b="1" i="1"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endParaRPr>
          </a:p>
        </p:txBody>
      </p:sp>
      <p:sp>
        <p:nvSpPr>
          <p:cNvPr id="9" name="Rectangle: Rounded Corners 8">
            <a:extLst>
              <a:ext uri="{FF2B5EF4-FFF2-40B4-BE49-F238E27FC236}">
                <a16:creationId xmlns:a16="http://schemas.microsoft.com/office/drawing/2014/main" id="{426C53AD-4C83-D025-9017-D17FC8A652C4}"/>
              </a:ext>
            </a:extLst>
          </p:cNvPr>
          <p:cNvSpPr/>
          <p:nvPr/>
        </p:nvSpPr>
        <p:spPr bwMode="auto">
          <a:xfrm>
            <a:off x="425872" y="3557826"/>
            <a:ext cx="3081463" cy="482214"/>
          </a:xfrm>
          <a:prstGeom prst="roundRect">
            <a:avLst>
              <a:gd name="adj" fmla="val 22118"/>
            </a:avLst>
          </a:prstGeom>
          <a:solidFill>
            <a:schemeClr val="bg1"/>
          </a:solidFill>
          <a:ln w="9525">
            <a:gradFill flip="none" rotWithShape="1">
              <a:gsLst>
                <a:gs pos="0">
                  <a:schemeClr val="tx1"/>
                </a:gs>
                <a:gs pos="76000">
                  <a:schemeClr val="tx1">
                    <a:alpha val="0"/>
                  </a:schemeClr>
                </a:gs>
              </a:gsLst>
              <a:lin ang="0" scaled="1"/>
              <a:tileRect/>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rPr>
              <a:t>2 - I want to minimize business damage from security incidents</a:t>
            </a:r>
          </a:p>
        </p:txBody>
      </p:sp>
      <p:sp>
        <p:nvSpPr>
          <p:cNvPr id="10" name="Rectangle: Rounded Corners 9">
            <a:extLst>
              <a:ext uri="{FF2B5EF4-FFF2-40B4-BE49-F238E27FC236}">
                <a16:creationId xmlns:a16="http://schemas.microsoft.com/office/drawing/2014/main" id="{C5D69598-24D4-86B2-A75D-8B72826671CD}"/>
              </a:ext>
            </a:extLst>
          </p:cNvPr>
          <p:cNvSpPr/>
          <p:nvPr/>
        </p:nvSpPr>
        <p:spPr bwMode="auto">
          <a:xfrm>
            <a:off x="425872" y="4207313"/>
            <a:ext cx="3081463" cy="482214"/>
          </a:xfrm>
          <a:prstGeom prst="roundRect">
            <a:avLst>
              <a:gd name="adj" fmla="val 17685"/>
            </a:avLst>
          </a:prstGeom>
          <a:solidFill>
            <a:schemeClr val="bg1"/>
          </a:solidFill>
          <a:ln w="9525">
            <a:gradFill flip="none" rotWithShape="1">
              <a:gsLst>
                <a:gs pos="0">
                  <a:schemeClr val="tx1"/>
                </a:gs>
                <a:gs pos="76000">
                  <a:schemeClr val="tx1">
                    <a:alpha val="0"/>
                  </a:schemeClr>
                </a:gs>
              </a:gsLst>
              <a:lin ang="0" scaled="1"/>
              <a:tileRect/>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rPr>
              <a:t>3 - I want to identify and protect critical business assets</a:t>
            </a:r>
          </a:p>
        </p:txBody>
      </p:sp>
      <p:sp>
        <p:nvSpPr>
          <p:cNvPr id="11" name="Rectangle: Rounded Corners 10">
            <a:extLst>
              <a:ext uri="{FF2B5EF4-FFF2-40B4-BE49-F238E27FC236}">
                <a16:creationId xmlns:a16="http://schemas.microsoft.com/office/drawing/2014/main" id="{99225E8F-7219-D09C-1B90-C9A003D57C35}"/>
              </a:ext>
            </a:extLst>
          </p:cNvPr>
          <p:cNvSpPr/>
          <p:nvPr/>
        </p:nvSpPr>
        <p:spPr bwMode="auto">
          <a:xfrm>
            <a:off x="425872" y="4856800"/>
            <a:ext cx="3081463" cy="482214"/>
          </a:xfrm>
          <a:prstGeom prst="roundRect">
            <a:avLst>
              <a:gd name="adj" fmla="val 17685"/>
            </a:avLst>
          </a:prstGeom>
          <a:solidFill>
            <a:schemeClr val="bg1"/>
          </a:solidFill>
          <a:ln w="9525">
            <a:gradFill flip="none" rotWithShape="1">
              <a:gsLst>
                <a:gs pos="0">
                  <a:schemeClr val="tx1"/>
                </a:gs>
                <a:gs pos="76000">
                  <a:schemeClr val="tx1">
                    <a:alpha val="0"/>
                  </a:schemeClr>
                </a:gs>
              </a:gsLst>
              <a:lin ang="0" scaled="1"/>
              <a:tileRect/>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rPr>
              <a:t>4 - I want to proactively meet regulatory requirements</a:t>
            </a:r>
          </a:p>
        </p:txBody>
      </p:sp>
      <p:sp>
        <p:nvSpPr>
          <p:cNvPr id="12" name="Rectangle: Rounded Corners 11">
            <a:extLst>
              <a:ext uri="{FF2B5EF4-FFF2-40B4-BE49-F238E27FC236}">
                <a16:creationId xmlns:a16="http://schemas.microsoft.com/office/drawing/2014/main" id="{F15FAA10-3396-8CBC-9BA3-FD9D09AC3147}"/>
              </a:ext>
            </a:extLst>
          </p:cNvPr>
          <p:cNvSpPr/>
          <p:nvPr/>
        </p:nvSpPr>
        <p:spPr bwMode="auto">
          <a:xfrm>
            <a:off x="425871" y="5506287"/>
            <a:ext cx="3081463" cy="482214"/>
          </a:xfrm>
          <a:prstGeom prst="roundRect">
            <a:avLst>
              <a:gd name="adj" fmla="val 17685"/>
            </a:avLst>
          </a:prstGeom>
          <a:solidFill>
            <a:schemeClr val="bg1"/>
          </a:solidFill>
          <a:ln w="9525">
            <a:gradFill flip="none" rotWithShape="1">
              <a:gsLst>
                <a:gs pos="0">
                  <a:schemeClr val="tx1"/>
                </a:gs>
                <a:gs pos="76000">
                  <a:schemeClr val="tx1">
                    <a:alpha val="0"/>
                  </a:schemeClr>
                </a:gs>
              </a:gsLst>
              <a:lin ang="0" scaled="1"/>
              <a:tileRect/>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ysClr val="windowText" lastClr="000000"/>
                </a:solidFill>
                <a:effectLst/>
                <a:uLnTx/>
                <a:uFillTx/>
                <a:latin typeface="Segoe UI Semibold" panose="020B0702040204020203" pitchFamily="34" charset="0"/>
                <a:ea typeface="+mn-ea"/>
                <a:cs typeface="Segoe UI Semibold" panose="020B0702040204020203" pitchFamily="34" charset="0"/>
              </a:rPr>
              <a:t>5 - I want to have confidence in my security posture and programs</a:t>
            </a:r>
          </a:p>
        </p:txBody>
      </p:sp>
      <p:pic>
        <p:nvPicPr>
          <p:cNvPr id="90" name="Graphic 89" descr="Map compass with solid fill">
            <a:extLst>
              <a:ext uri="{FF2B5EF4-FFF2-40B4-BE49-F238E27FC236}">
                <a16:creationId xmlns:a16="http://schemas.microsoft.com/office/drawing/2014/main" id="{4DB6F34F-1305-C10E-9DB4-B2A76B1557F5}"/>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78371" y="1247439"/>
            <a:ext cx="993760" cy="993760"/>
          </a:xfrm>
          <a:prstGeom prst="rect">
            <a:avLst/>
          </a:prstGeom>
        </p:spPr>
      </p:pic>
      <p:sp>
        <p:nvSpPr>
          <p:cNvPr id="91" name="TextBox 90">
            <a:extLst>
              <a:ext uri="{FF2B5EF4-FFF2-40B4-BE49-F238E27FC236}">
                <a16:creationId xmlns:a16="http://schemas.microsoft.com/office/drawing/2014/main" id="{C4E28ED9-1F88-4765-71FC-AEC98A4AC385}"/>
              </a:ext>
            </a:extLst>
          </p:cNvPr>
          <p:cNvSpPr txBox="1"/>
          <p:nvPr/>
        </p:nvSpPr>
        <p:spPr>
          <a:xfrm>
            <a:off x="150797" y="2227631"/>
            <a:ext cx="1856357" cy="43088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egoe UI Semibold"/>
                <a:ea typeface="+mn-ea"/>
                <a:cs typeface="+mn-cs"/>
              </a:rPr>
              <a:t>Business Scenarios</a:t>
            </a:r>
            <a:br>
              <a:rPr kumimoji="0" lang="en-US" sz="1600" b="0" i="0" u="none" strike="noStrike" kern="1200" cap="none" spc="0" normalizeH="0" baseline="0" noProof="0">
                <a:ln>
                  <a:noFill/>
                </a:ln>
                <a:solidFill>
                  <a:srgbClr val="000000"/>
                </a:solidFill>
                <a:effectLst/>
                <a:uLnTx/>
                <a:uFillTx/>
                <a:latin typeface="Segoe UI Semibold"/>
                <a:ea typeface="+mn-ea"/>
                <a:cs typeface="+mn-cs"/>
              </a:rPr>
            </a:br>
            <a:r>
              <a:rPr kumimoji="0" lang="en-US" sz="1200" b="0" i="1" u="none" strike="noStrike" kern="1200" cap="none" spc="0" normalizeH="0" baseline="0" noProof="0">
                <a:ln>
                  <a:noFill/>
                </a:ln>
                <a:solidFill>
                  <a:srgbClr val="000000"/>
                </a:solidFill>
                <a:effectLst/>
                <a:uLnTx/>
                <a:uFillTx/>
                <a:latin typeface="Segoe UI"/>
                <a:ea typeface="+mn-ea"/>
                <a:cs typeface="+mn-cs"/>
              </a:rPr>
              <a:t>Guiding North Star</a:t>
            </a:r>
          </a:p>
        </p:txBody>
      </p:sp>
      <p:sp>
        <p:nvSpPr>
          <p:cNvPr id="58" name="Rectangle: Top Corners Rounded 57">
            <a:extLst>
              <a:ext uri="{FF2B5EF4-FFF2-40B4-BE49-F238E27FC236}">
                <a16:creationId xmlns:a16="http://schemas.microsoft.com/office/drawing/2014/main" id="{DFB6E2C1-AC58-4EBE-9F83-22E3C2B33D65}"/>
              </a:ext>
            </a:extLst>
          </p:cNvPr>
          <p:cNvSpPr/>
          <p:nvPr/>
        </p:nvSpPr>
        <p:spPr bwMode="auto">
          <a:xfrm rot="5400000">
            <a:off x="7229136" y="438406"/>
            <a:ext cx="545248" cy="7620168"/>
          </a:xfrm>
          <a:prstGeom prst="round2SameRect">
            <a:avLst>
              <a:gd name="adj1" fmla="val 50000"/>
              <a:gd name="adj2" fmla="val 0"/>
            </a:avLst>
          </a:prstGeom>
          <a:gradFill flip="none" rotWithShape="1">
            <a:gsLst>
              <a:gs pos="3000">
                <a:srgbClr val="C3E5FF"/>
              </a:gs>
              <a:gs pos="8000">
                <a:srgbClr val="CBF9CB"/>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63" name="!!Security green">
            <a:extLst>
              <a:ext uri="{FF2B5EF4-FFF2-40B4-BE49-F238E27FC236}">
                <a16:creationId xmlns:a16="http://schemas.microsoft.com/office/drawing/2014/main" id="{DC1B5D42-6D17-46F1-B164-F67D26FC8A54}"/>
              </a:ext>
            </a:extLst>
          </p:cNvPr>
          <p:cNvSpPr/>
          <p:nvPr/>
        </p:nvSpPr>
        <p:spPr bwMode="auto">
          <a:xfrm>
            <a:off x="4085511" y="4019683"/>
            <a:ext cx="409302" cy="426096"/>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68" name="!!Market Text">
            <a:extLst>
              <a:ext uri="{FF2B5EF4-FFF2-40B4-BE49-F238E27FC236}">
                <a16:creationId xmlns:a16="http://schemas.microsoft.com/office/drawing/2014/main" id="{1224487E-C51A-4673-9F96-13ECC1A4E2C6}"/>
              </a:ext>
            </a:extLst>
          </p:cNvPr>
          <p:cNvSpPr txBox="1"/>
          <p:nvPr/>
        </p:nvSpPr>
        <p:spPr>
          <a:xfrm>
            <a:off x="4576743" y="4102056"/>
            <a:ext cx="3282950" cy="307777"/>
          </a:xfrm>
          <a:prstGeom prst="rect">
            <a:avLst/>
          </a:prstGeom>
          <a:noFill/>
        </p:spPr>
        <p:txBody>
          <a:bodyPr wrap="none" lIns="0" tIns="0" rIns="0" bIns="0"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Modern Security Operations</a:t>
            </a:r>
            <a:endParaRPr kumimoji="0" lang="gsw-CH" sz="2000" b="0" i="0" u="none" strike="noStrike" kern="1200" cap="none" spc="0" normalizeH="0" baseline="0" noProof="0">
              <a:ln>
                <a:noFill/>
              </a:ln>
              <a:solidFill>
                <a:srgbClr val="000000"/>
              </a:solidFill>
              <a:effectLst/>
              <a:uLnTx/>
              <a:uFillTx/>
              <a:latin typeface="Segoe UI Semibold"/>
              <a:ea typeface="+mn-ea"/>
              <a:cs typeface="+mn-cs"/>
            </a:endParaRPr>
          </a:p>
        </p:txBody>
      </p:sp>
      <p:pic>
        <p:nvPicPr>
          <p:cNvPr id="25" name="Graphic 24" descr="Arrow: Clockwise curve with solid fill">
            <a:extLst>
              <a:ext uri="{FF2B5EF4-FFF2-40B4-BE49-F238E27FC236}">
                <a16:creationId xmlns:a16="http://schemas.microsoft.com/office/drawing/2014/main" id="{DA96675D-F821-8FEE-6F4E-D01232B868F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5400000">
            <a:off x="4089386" y="4025578"/>
            <a:ext cx="382356" cy="382356"/>
          </a:xfrm>
          <a:prstGeom prst="rect">
            <a:avLst/>
          </a:prstGeom>
          <a:effectLst/>
        </p:spPr>
      </p:pic>
      <p:sp>
        <p:nvSpPr>
          <p:cNvPr id="38" name="TextBox 37">
            <a:extLst>
              <a:ext uri="{FF2B5EF4-FFF2-40B4-BE49-F238E27FC236}">
                <a16:creationId xmlns:a16="http://schemas.microsoft.com/office/drawing/2014/main" id="{8014EF98-3188-9FAF-2335-914822DA8B18}"/>
              </a:ext>
            </a:extLst>
          </p:cNvPr>
          <p:cNvSpPr txBox="1"/>
          <p:nvPr/>
        </p:nvSpPr>
        <p:spPr>
          <a:xfrm>
            <a:off x="6807865" y="1694700"/>
            <a:ext cx="4336214" cy="800219"/>
          </a:xfrm>
          <a:prstGeom prst="rect">
            <a:avLst/>
          </a:prstGeom>
          <a:noFill/>
        </p:spPr>
        <p:txBody>
          <a:bodyPr wrap="square" lIns="0" tIns="0" rIns="0" bIns="0" rtlCol="0">
            <a:spAutoFit/>
          </a:bodyPr>
          <a:lstStyle>
            <a:defPPr>
              <a:defRPr lang="en-US"/>
            </a:defPPr>
            <a:lvl1pPr marL="282575" indent="-282575">
              <a:buFont typeface="+mj-lt"/>
              <a:buAutoNum type="arabicPeriod"/>
              <a:defRPr sz="2000">
                <a:latin typeface="+mj-lt"/>
              </a:defRPr>
            </a:lvl1pPr>
          </a:lstStyle>
          <a:p>
            <a:pPr marL="282575" marR="0" lvl="0" indent="-282575" algn="l" defTabSz="914400" rtl="0" eaLnBrk="1" fontAlgn="auto" latinLnBrk="0" hangingPunct="1">
              <a:lnSpc>
                <a:spcPct val="100000"/>
              </a:lnSpc>
              <a:spcBef>
                <a:spcPts val="0"/>
              </a:spcBef>
              <a:spcAft>
                <a:spcPts val="0"/>
              </a:spcAft>
              <a:buClrTx/>
              <a:buSzTx/>
              <a:buFont typeface="+mj-lt"/>
              <a:buAutoNum type="arabicPeriod" startAt="2"/>
              <a:tabLst/>
              <a:defRPr/>
            </a:pPr>
            <a:r>
              <a:rPr kumimoji="0" lang="en-US" sz="2000" b="0" i="0" u="none" strike="noStrike" kern="1200" cap="none" spc="0" normalizeH="0" baseline="0" noProof="0">
                <a:ln>
                  <a:noFill/>
                </a:ln>
                <a:solidFill>
                  <a:srgbClr val="107C10">
                    <a:lumMod val="75000"/>
                  </a:srgbClr>
                </a:solidFill>
                <a:effectLst/>
                <a:uLnTx/>
                <a:uFillTx/>
                <a:latin typeface="Segoe UI Semibold"/>
                <a:ea typeface="+mn-ea"/>
                <a:cs typeface="+mn-cs"/>
              </a:rPr>
              <a:t>Strategic initiatives </a:t>
            </a:r>
            <a:br>
              <a:rPr kumimoji="0" lang="en-US" sz="2000" b="0" i="0" u="none" strike="noStrike" kern="1200" cap="none" spc="0" normalizeH="0" baseline="0" noProof="0">
                <a:ln>
                  <a:noFill/>
                </a:ln>
                <a:solidFill>
                  <a:srgbClr val="107C10">
                    <a:lumMod val="75000"/>
                  </a:srgbClr>
                </a:solidFill>
                <a:effectLst/>
                <a:uLnTx/>
                <a:uFillTx/>
                <a:latin typeface="Segoe UI"/>
                <a:ea typeface="+mn-ea"/>
                <a:cs typeface="+mn-cs"/>
              </a:rPr>
            </a:br>
            <a:r>
              <a:rPr kumimoji="0" lang="en-US" sz="1600" b="0" i="1" u="none" strike="noStrike" kern="1200" cap="none" spc="0" normalizeH="0" baseline="0" noProof="0">
                <a:ln>
                  <a:noFill/>
                </a:ln>
                <a:solidFill>
                  <a:srgbClr val="107C10">
                    <a:lumMod val="75000"/>
                  </a:srgbClr>
                </a:solidFill>
                <a:effectLst/>
                <a:uLnTx/>
                <a:uFillTx/>
                <a:latin typeface="Segoe UI"/>
                <a:ea typeface="+mn-ea"/>
                <a:cs typeface="+mn-cs"/>
              </a:rPr>
              <a:t>Clearly defined architecture and implementation plans</a:t>
            </a:r>
          </a:p>
        </p:txBody>
      </p:sp>
      <p:sp>
        <p:nvSpPr>
          <p:cNvPr id="2" name="Rectangle: Top Corners Rounded 1">
            <a:extLst>
              <a:ext uri="{FF2B5EF4-FFF2-40B4-BE49-F238E27FC236}">
                <a16:creationId xmlns:a16="http://schemas.microsoft.com/office/drawing/2014/main" id="{E23EBDDB-7315-9E1B-C9EC-ECF4420A95D5}"/>
              </a:ext>
            </a:extLst>
          </p:cNvPr>
          <p:cNvSpPr/>
          <p:nvPr/>
        </p:nvSpPr>
        <p:spPr bwMode="auto">
          <a:xfrm rot="5400000">
            <a:off x="7442162" y="-1101583"/>
            <a:ext cx="545250" cy="8046397"/>
          </a:xfrm>
          <a:prstGeom prst="round2SameRect">
            <a:avLst>
              <a:gd name="adj1" fmla="val 50000"/>
              <a:gd name="adj2" fmla="val 0"/>
            </a:avLst>
          </a:prstGeom>
          <a:gradFill flip="none" rotWithShape="1">
            <a:gsLst>
              <a:gs pos="3000">
                <a:srgbClr val="C3E5FF"/>
              </a:gs>
              <a:gs pos="8000">
                <a:srgbClr val="CBF9CB"/>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3" name="!!Security green">
            <a:extLst>
              <a:ext uri="{FF2B5EF4-FFF2-40B4-BE49-F238E27FC236}">
                <a16:creationId xmlns:a16="http://schemas.microsoft.com/office/drawing/2014/main" id="{8297965F-DAF6-CE85-DC74-EEFD49F13389}"/>
              </a:ext>
            </a:extLst>
          </p:cNvPr>
          <p:cNvSpPr/>
          <p:nvPr/>
        </p:nvSpPr>
        <p:spPr bwMode="auto">
          <a:xfrm>
            <a:off x="4085423" y="2689377"/>
            <a:ext cx="409302" cy="426096"/>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 name="!!Market Text">
            <a:extLst>
              <a:ext uri="{FF2B5EF4-FFF2-40B4-BE49-F238E27FC236}">
                <a16:creationId xmlns:a16="http://schemas.microsoft.com/office/drawing/2014/main" id="{036A1106-8284-F7BD-DF47-0B07633B982C}"/>
              </a:ext>
            </a:extLst>
          </p:cNvPr>
          <p:cNvSpPr txBox="1"/>
          <p:nvPr/>
        </p:nvSpPr>
        <p:spPr>
          <a:xfrm>
            <a:off x="4576656" y="2734576"/>
            <a:ext cx="4528227" cy="307777"/>
          </a:xfrm>
          <a:prstGeom prst="rect">
            <a:avLst/>
          </a:prstGeom>
          <a:noFill/>
        </p:spPr>
        <p:txBody>
          <a:bodyPr wrap="none" lIns="0" tIns="0" rIns="0" bIns="0"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Security Hygiene: Backup and Patching</a:t>
            </a:r>
            <a:endParaRPr kumimoji="0" lang="gsw-CH" sz="2000" b="0" i="0" u="none" strike="noStrike" kern="1200" cap="none" spc="0" normalizeH="0" baseline="0" noProof="0">
              <a:ln>
                <a:noFill/>
              </a:ln>
              <a:solidFill>
                <a:srgbClr val="000000"/>
              </a:solidFill>
              <a:effectLst/>
              <a:uLnTx/>
              <a:uFillTx/>
              <a:latin typeface="Segoe UI Semibold"/>
              <a:ea typeface="+mn-ea"/>
              <a:cs typeface="+mn-cs"/>
            </a:endParaRPr>
          </a:p>
        </p:txBody>
      </p:sp>
      <p:pic>
        <p:nvPicPr>
          <p:cNvPr id="5" name="Graphic 4" descr="Arrow: Clockwise curve with solid fill">
            <a:extLst>
              <a:ext uri="{FF2B5EF4-FFF2-40B4-BE49-F238E27FC236}">
                <a16:creationId xmlns:a16="http://schemas.microsoft.com/office/drawing/2014/main" id="{3BD939B8-1403-5CBA-2529-8691A98BE13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5400000">
            <a:off x="4089298" y="2695864"/>
            <a:ext cx="382356" cy="382356"/>
          </a:xfrm>
          <a:prstGeom prst="rect">
            <a:avLst/>
          </a:prstGeom>
          <a:effectLst/>
        </p:spPr>
      </p:pic>
      <p:sp>
        <p:nvSpPr>
          <p:cNvPr id="13" name="Rectangle: Top Corners Rounded 12">
            <a:extLst>
              <a:ext uri="{FF2B5EF4-FFF2-40B4-BE49-F238E27FC236}">
                <a16:creationId xmlns:a16="http://schemas.microsoft.com/office/drawing/2014/main" id="{3C561A96-35AF-9EB5-9099-1AB689AB8B5C}"/>
              </a:ext>
            </a:extLst>
          </p:cNvPr>
          <p:cNvSpPr/>
          <p:nvPr/>
        </p:nvSpPr>
        <p:spPr bwMode="auto">
          <a:xfrm rot="5400000">
            <a:off x="7432320" y="-1094128"/>
            <a:ext cx="545248" cy="8001295"/>
          </a:xfrm>
          <a:prstGeom prst="round2SameRect">
            <a:avLst>
              <a:gd name="adj1" fmla="val 50000"/>
              <a:gd name="adj2" fmla="val 0"/>
            </a:avLst>
          </a:prstGeom>
          <a:no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Tree>
    <p:custDataLst>
      <p:tags r:id="rId1"/>
    </p:custDataLst>
    <p:extLst>
      <p:ext uri="{BB962C8B-B14F-4D97-AF65-F5344CB8AC3E}">
        <p14:creationId xmlns:p14="http://schemas.microsoft.com/office/powerpoint/2010/main" val="1695002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250"/>
                                        <p:tgtEl>
                                          <p:spTgt spid="16"/>
                                        </p:tgtEl>
                                      </p:cBhvr>
                                    </p:animEffect>
                                  </p:childTnLst>
                                </p:cTn>
                              </p:par>
                              <p:par>
                                <p:cTn id="8" presetID="42" presetClass="path" presetSubtype="0" decel="100000" fill="hold" nodeType="withEffect">
                                  <p:stCondLst>
                                    <p:cond delay="0"/>
                                  </p:stCondLst>
                                  <p:childTnLst>
                                    <p:animMotion origin="layout" path="M -0.01718 -0.00023 L -4.16667E-6 3.7037E-7 " pathEditMode="relative" rAng="0" ptsTypes="AA">
                                      <p:cBhvr>
                                        <p:cTn id="9" dur="500" fill="hold"/>
                                        <p:tgtEl>
                                          <p:spTgt spid="16"/>
                                        </p:tgtEl>
                                        <p:attrNameLst>
                                          <p:attrName>ppt_x</p:attrName>
                                          <p:attrName>ppt_y</p:attrName>
                                        </p:attrNameLst>
                                      </p:cBhvr>
                                      <p:rCtr x="859" y="0"/>
                                    </p:animMotion>
                                  </p:childTnLst>
                                </p:cTn>
                              </p:par>
                              <p:par>
                                <p:cTn id="10" presetID="2" presetClass="entr" presetSubtype="8" fill="hold" grpId="0" nodeType="withEffect">
                                  <p:stCondLst>
                                    <p:cond delay="15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250" fill="hold"/>
                                        <p:tgtEl>
                                          <p:spTgt spid="7"/>
                                        </p:tgtEl>
                                        <p:attrNameLst>
                                          <p:attrName>ppt_x</p:attrName>
                                        </p:attrNameLst>
                                      </p:cBhvr>
                                      <p:tavLst>
                                        <p:tav tm="0">
                                          <p:val>
                                            <p:strVal val="0-#ppt_w/2"/>
                                          </p:val>
                                        </p:tav>
                                        <p:tav tm="100000">
                                          <p:val>
                                            <p:strVal val="#ppt_x"/>
                                          </p:val>
                                        </p:tav>
                                      </p:tavLst>
                                    </p:anim>
                                    <p:anim calcmode="lin" valueType="num">
                                      <p:cBhvr additive="base">
                                        <p:cTn id="13" dur="25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42" presetClass="entr" presetSubtype="0" fill="hold" grpId="0" nodeType="after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fade">
                                      <p:cBhvr>
                                        <p:cTn id="17" dur="250"/>
                                        <p:tgtEl>
                                          <p:spTgt spid="91"/>
                                        </p:tgtEl>
                                      </p:cBhvr>
                                    </p:animEffect>
                                    <p:anim calcmode="lin" valueType="num">
                                      <p:cBhvr>
                                        <p:cTn id="18" dur="250" fill="hold"/>
                                        <p:tgtEl>
                                          <p:spTgt spid="91"/>
                                        </p:tgtEl>
                                        <p:attrNameLst>
                                          <p:attrName>ppt_x</p:attrName>
                                        </p:attrNameLst>
                                      </p:cBhvr>
                                      <p:tavLst>
                                        <p:tav tm="0">
                                          <p:val>
                                            <p:strVal val="#ppt_x"/>
                                          </p:val>
                                        </p:tav>
                                        <p:tav tm="100000">
                                          <p:val>
                                            <p:strVal val="#ppt_x"/>
                                          </p:val>
                                        </p:tav>
                                      </p:tavLst>
                                    </p:anim>
                                    <p:anim calcmode="lin" valueType="num">
                                      <p:cBhvr>
                                        <p:cTn id="19" dur="250" fill="hold"/>
                                        <p:tgtEl>
                                          <p:spTgt spid="91"/>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90"/>
                                        </p:tgtEl>
                                        <p:attrNameLst>
                                          <p:attrName>style.visibility</p:attrName>
                                        </p:attrNameLst>
                                      </p:cBhvr>
                                      <p:to>
                                        <p:strVal val="visible"/>
                                      </p:to>
                                    </p:set>
                                    <p:animEffect transition="in" filter="fade">
                                      <p:cBhvr>
                                        <p:cTn id="22" dur="250"/>
                                        <p:tgtEl>
                                          <p:spTgt spid="90"/>
                                        </p:tgtEl>
                                      </p:cBhvr>
                                    </p:animEffect>
                                    <p:anim calcmode="lin" valueType="num">
                                      <p:cBhvr>
                                        <p:cTn id="23" dur="250" fill="hold"/>
                                        <p:tgtEl>
                                          <p:spTgt spid="90"/>
                                        </p:tgtEl>
                                        <p:attrNameLst>
                                          <p:attrName>ppt_x</p:attrName>
                                        </p:attrNameLst>
                                      </p:cBhvr>
                                      <p:tavLst>
                                        <p:tav tm="0">
                                          <p:val>
                                            <p:strVal val="#ppt_x"/>
                                          </p:val>
                                        </p:tav>
                                        <p:tav tm="100000">
                                          <p:val>
                                            <p:strVal val="#ppt_x"/>
                                          </p:val>
                                        </p:tav>
                                      </p:tavLst>
                                    </p:anim>
                                    <p:anim calcmode="lin" valueType="num">
                                      <p:cBhvr>
                                        <p:cTn id="24" dur="250" fill="hold"/>
                                        <p:tgtEl>
                                          <p:spTgt spid="90"/>
                                        </p:tgtEl>
                                        <p:attrNameLst>
                                          <p:attrName>ppt_y</p:attrName>
                                        </p:attrNameLst>
                                      </p:cBhvr>
                                      <p:tavLst>
                                        <p:tav tm="0">
                                          <p:val>
                                            <p:strVal val="#ppt_y+.1"/>
                                          </p:val>
                                        </p:tav>
                                        <p:tav tm="100000">
                                          <p:val>
                                            <p:strVal val="#ppt_y"/>
                                          </p:val>
                                        </p:tav>
                                      </p:tavLst>
                                    </p:anim>
                                  </p:childTnLst>
                                </p:cTn>
                              </p:par>
                            </p:childTnLst>
                          </p:cTn>
                        </p:par>
                        <p:par>
                          <p:cTn id="25" fill="hold">
                            <p:stCondLst>
                              <p:cond delay="750"/>
                            </p:stCondLst>
                            <p:childTnLst>
                              <p:par>
                                <p:cTn id="26" presetID="10" presetClass="entr" presetSubtype="0" fill="hold" grpId="0" nodeType="after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250"/>
                                        <p:tgtEl>
                                          <p:spTgt spid="3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250"/>
                                        <p:tgtEl>
                                          <p:spTgt spid="38"/>
                                        </p:tgtEl>
                                      </p:cBhvr>
                                    </p:animEffect>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250"/>
                                        <p:tgtEl>
                                          <p:spTgt spid="29"/>
                                        </p:tgtEl>
                                      </p:cBhvr>
                                    </p:animEffect>
                                  </p:childTnLst>
                                </p:cTn>
                              </p:par>
                            </p:childTnLst>
                          </p:cTn>
                        </p:par>
                        <p:par>
                          <p:cTn id="36" fill="hold">
                            <p:stCondLst>
                              <p:cond delay="1250"/>
                            </p:stCondLst>
                            <p:childTnLst>
                              <p:par>
                                <p:cTn id="37" presetID="42"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250"/>
                                        <p:tgtEl>
                                          <p:spTgt spid="8"/>
                                        </p:tgtEl>
                                      </p:cBhvr>
                                    </p:animEffect>
                                    <p:anim calcmode="lin" valueType="num">
                                      <p:cBhvr>
                                        <p:cTn id="40" dur="250" fill="hold"/>
                                        <p:tgtEl>
                                          <p:spTgt spid="8"/>
                                        </p:tgtEl>
                                        <p:attrNameLst>
                                          <p:attrName>ppt_x</p:attrName>
                                        </p:attrNameLst>
                                      </p:cBhvr>
                                      <p:tavLst>
                                        <p:tav tm="0">
                                          <p:val>
                                            <p:strVal val="#ppt_x"/>
                                          </p:val>
                                        </p:tav>
                                        <p:tav tm="100000">
                                          <p:val>
                                            <p:strVal val="#ppt_x"/>
                                          </p:val>
                                        </p:tav>
                                      </p:tavLst>
                                    </p:anim>
                                    <p:anim calcmode="lin" valueType="num">
                                      <p:cBhvr>
                                        <p:cTn id="41" dur="25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1500"/>
                            </p:stCondLst>
                            <p:childTnLst>
                              <p:par>
                                <p:cTn id="43" presetID="42"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250"/>
                                        <p:tgtEl>
                                          <p:spTgt spid="9"/>
                                        </p:tgtEl>
                                      </p:cBhvr>
                                    </p:animEffect>
                                    <p:anim calcmode="lin" valueType="num">
                                      <p:cBhvr>
                                        <p:cTn id="46" dur="250" fill="hold"/>
                                        <p:tgtEl>
                                          <p:spTgt spid="9"/>
                                        </p:tgtEl>
                                        <p:attrNameLst>
                                          <p:attrName>ppt_x</p:attrName>
                                        </p:attrNameLst>
                                      </p:cBhvr>
                                      <p:tavLst>
                                        <p:tav tm="0">
                                          <p:val>
                                            <p:strVal val="#ppt_x"/>
                                          </p:val>
                                        </p:tav>
                                        <p:tav tm="100000">
                                          <p:val>
                                            <p:strVal val="#ppt_x"/>
                                          </p:val>
                                        </p:tav>
                                      </p:tavLst>
                                    </p:anim>
                                    <p:anim calcmode="lin" valueType="num">
                                      <p:cBhvr>
                                        <p:cTn id="47" dur="250" fill="hold"/>
                                        <p:tgtEl>
                                          <p:spTgt spid="9"/>
                                        </p:tgtEl>
                                        <p:attrNameLst>
                                          <p:attrName>ppt_y</p:attrName>
                                        </p:attrNameLst>
                                      </p:cBhvr>
                                      <p:tavLst>
                                        <p:tav tm="0">
                                          <p:val>
                                            <p:strVal val="#ppt_y+.1"/>
                                          </p:val>
                                        </p:tav>
                                        <p:tav tm="100000">
                                          <p:val>
                                            <p:strVal val="#ppt_y"/>
                                          </p:val>
                                        </p:tav>
                                      </p:tavLst>
                                    </p:anim>
                                  </p:childTnLst>
                                </p:cTn>
                              </p:par>
                            </p:childTnLst>
                          </p:cTn>
                        </p:par>
                        <p:par>
                          <p:cTn id="48" fill="hold">
                            <p:stCondLst>
                              <p:cond delay="1750"/>
                            </p:stCondLst>
                            <p:childTnLst>
                              <p:par>
                                <p:cTn id="49" presetID="42" presetClass="entr" presetSubtype="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250"/>
                                        <p:tgtEl>
                                          <p:spTgt spid="10"/>
                                        </p:tgtEl>
                                      </p:cBhvr>
                                    </p:animEffect>
                                    <p:anim calcmode="lin" valueType="num">
                                      <p:cBhvr>
                                        <p:cTn id="52" dur="250" fill="hold"/>
                                        <p:tgtEl>
                                          <p:spTgt spid="10"/>
                                        </p:tgtEl>
                                        <p:attrNameLst>
                                          <p:attrName>ppt_x</p:attrName>
                                        </p:attrNameLst>
                                      </p:cBhvr>
                                      <p:tavLst>
                                        <p:tav tm="0">
                                          <p:val>
                                            <p:strVal val="#ppt_x"/>
                                          </p:val>
                                        </p:tav>
                                        <p:tav tm="100000">
                                          <p:val>
                                            <p:strVal val="#ppt_x"/>
                                          </p:val>
                                        </p:tav>
                                      </p:tavLst>
                                    </p:anim>
                                    <p:anim calcmode="lin" valueType="num">
                                      <p:cBhvr>
                                        <p:cTn id="53" dur="250" fill="hold"/>
                                        <p:tgtEl>
                                          <p:spTgt spid="10"/>
                                        </p:tgtEl>
                                        <p:attrNameLst>
                                          <p:attrName>ppt_y</p:attrName>
                                        </p:attrNameLst>
                                      </p:cBhvr>
                                      <p:tavLst>
                                        <p:tav tm="0">
                                          <p:val>
                                            <p:strVal val="#ppt_y+.1"/>
                                          </p:val>
                                        </p:tav>
                                        <p:tav tm="100000">
                                          <p:val>
                                            <p:strVal val="#ppt_y"/>
                                          </p:val>
                                        </p:tav>
                                      </p:tavLst>
                                    </p:anim>
                                  </p:childTnLst>
                                </p:cTn>
                              </p:par>
                            </p:childTnLst>
                          </p:cTn>
                        </p:par>
                        <p:par>
                          <p:cTn id="54" fill="hold">
                            <p:stCondLst>
                              <p:cond delay="2000"/>
                            </p:stCondLst>
                            <p:childTnLst>
                              <p:par>
                                <p:cTn id="55" presetID="42" presetClass="entr" presetSubtype="0" fill="hold" grpId="0" nodeType="after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250"/>
                                        <p:tgtEl>
                                          <p:spTgt spid="11"/>
                                        </p:tgtEl>
                                      </p:cBhvr>
                                    </p:animEffect>
                                    <p:anim calcmode="lin" valueType="num">
                                      <p:cBhvr>
                                        <p:cTn id="58" dur="250" fill="hold"/>
                                        <p:tgtEl>
                                          <p:spTgt spid="11"/>
                                        </p:tgtEl>
                                        <p:attrNameLst>
                                          <p:attrName>ppt_x</p:attrName>
                                        </p:attrNameLst>
                                      </p:cBhvr>
                                      <p:tavLst>
                                        <p:tav tm="0">
                                          <p:val>
                                            <p:strVal val="#ppt_x"/>
                                          </p:val>
                                        </p:tav>
                                        <p:tav tm="100000">
                                          <p:val>
                                            <p:strVal val="#ppt_x"/>
                                          </p:val>
                                        </p:tav>
                                      </p:tavLst>
                                    </p:anim>
                                    <p:anim calcmode="lin" valueType="num">
                                      <p:cBhvr>
                                        <p:cTn id="59" dur="250" fill="hold"/>
                                        <p:tgtEl>
                                          <p:spTgt spid="11"/>
                                        </p:tgtEl>
                                        <p:attrNameLst>
                                          <p:attrName>ppt_y</p:attrName>
                                        </p:attrNameLst>
                                      </p:cBhvr>
                                      <p:tavLst>
                                        <p:tav tm="0">
                                          <p:val>
                                            <p:strVal val="#ppt_y+.1"/>
                                          </p:val>
                                        </p:tav>
                                        <p:tav tm="100000">
                                          <p:val>
                                            <p:strVal val="#ppt_y"/>
                                          </p:val>
                                        </p:tav>
                                      </p:tavLst>
                                    </p:anim>
                                  </p:childTnLst>
                                </p:cTn>
                              </p:par>
                            </p:childTnLst>
                          </p:cTn>
                        </p:par>
                        <p:par>
                          <p:cTn id="60" fill="hold">
                            <p:stCondLst>
                              <p:cond delay="2250"/>
                            </p:stCondLst>
                            <p:childTnLst>
                              <p:par>
                                <p:cTn id="61" presetID="42" presetClass="entr" presetSubtype="0" fill="hold" grpId="0" nodeType="after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fade">
                                      <p:cBhvr>
                                        <p:cTn id="63" dur="250"/>
                                        <p:tgtEl>
                                          <p:spTgt spid="12"/>
                                        </p:tgtEl>
                                      </p:cBhvr>
                                    </p:animEffect>
                                    <p:anim calcmode="lin" valueType="num">
                                      <p:cBhvr>
                                        <p:cTn id="64" dur="250" fill="hold"/>
                                        <p:tgtEl>
                                          <p:spTgt spid="12"/>
                                        </p:tgtEl>
                                        <p:attrNameLst>
                                          <p:attrName>ppt_x</p:attrName>
                                        </p:attrNameLst>
                                      </p:cBhvr>
                                      <p:tavLst>
                                        <p:tav tm="0">
                                          <p:val>
                                            <p:strVal val="#ppt_x"/>
                                          </p:val>
                                        </p:tav>
                                        <p:tav tm="100000">
                                          <p:val>
                                            <p:strVal val="#ppt_x"/>
                                          </p:val>
                                        </p:tav>
                                      </p:tavLst>
                                    </p:anim>
                                    <p:anim calcmode="lin" valueType="num">
                                      <p:cBhvr>
                                        <p:cTn id="65" dur="250" fill="hold"/>
                                        <p:tgtEl>
                                          <p:spTgt spid="12"/>
                                        </p:tgtEl>
                                        <p:attrNameLst>
                                          <p:attrName>ppt_y</p:attrName>
                                        </p:attrNameLst>
                                      </p:cBhvr>
                                      <p:tavLst>
                                        <p:tav tm="0">
                                          <p:val>
                                            <p:strVal val="#ppt_y+.1"/>
                                          </p:val>
                                        </p:tav>
                                        <p:tav tm="100000">
                                          <p:val>
                                            <p:strVal val="#ppt_y"/>
                                          </p:val>
                                        </p:tav>
                                      </p:tavLst>
                                    </p:anim>
                                  </p:childTnLst>
                                </p:cTn>
                              </p:par>
                            </p:childTnLst>
                          </p:cTn>
                        </p:par>
                        <p:par>
                          <p:cTn id="66" fill="hold">
                            <p:stCondLst>
                              <p:cond delay="2500"/>
                            </p:stCondLst>
                            <p:childTnLst>
                              <p:par>
                                <p:cTn id="67" presetID="42" presetClass="entr" presetSubtype="0" fill="hold" nodeType="afterEffect">
                                  <p:stCondLst>
                                    <p:cond delay="0"/>
                                  </p:stCondLst>
                                  <p:childTnLst>
                                    <p:set>
                                      <p:cBhvr>
                                        <p:cTn id="68" dur="1" fill="hold">
                                          <p:stCondLst>
                                            <p:cond delay="0"/>
                                          </p:stCondLst>
                                        </p:cTn>
                                        <p:tgtEl>
                                          <p:spTgt spid="35"/>
                                        </p:tgtEl>
                                        <p:attrNameLst>
                                          <p:attrName>style.visibility</p:attrName>
                                        </p:attrNameLst>
                                      </p:cBhvr>
                                      <p:to>
                                        <p:strVal val="visible"/>
                                      </p:to>
                                    </p:set>
                                    <p:animEffect transition="in" filter="fade">
                                      <p:cBhvr>
                                        <p:cTn id="69" dur="250"/>
                                        <p:tgtEl>
                                          <p:spTgt spid="35"/>
                                        </p:tgtEl>
                                      </p:cBhvr>
                                    </p:animEffect>
                                    <p:anim calcmode="lin" valueType="num">
                                      <p:cBhvr>
                                        <p:cTn id="70" dur="250" fill="hold"/>
                                        <p:tgtEl>
                                          <p:spTgt spid="35"/>
                                        </p:tgtEl>
                                        <p:attrNameLst>
                                          <p:attrName>ppt_x</p:attrName>
                                        </p:attrNameLst>
                                      </p:cBhvr>
                                      <p:tavLst>
                                        <p:tav tm="0">
                                          <p:val>
                                            <p:strVal val="#ppt_x"/>
                                          </p:val>
                                        </p:tav>
                                        <p:tav tm="100000">
                                          <p:val>
                                            <p:strVal val="#ppt_x"/>
                                          </p:val>
                                        </p:tav>
                                      </p:tavLst>
                                    </p:anim>
                                    <p:anim calcmode="lin" valueType="num">
                                      <p:cBhvr>
                                        <p:cTn id="71" dur="25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2"/>
                                        </p:tgtEl>
                                        <p:attrNameLst>
                                          <p:attrName>style.visibility</p:attrName>
                                        </p:attrNameLst>
                                      </p:cBhvr>
                                      <p:to>
                                        <p:strVal val="visible"/>
                                      </p:to>
                                    </p:set>
                                    <p:animEffect transition="in" filter="fade">
                                      <p:cBhvr>
                                        <p:cTn id="76" dur="500"/>
                                        <p:tgtEl>
                                          <p:spTgt spid="2"/>
                                        </p:tgtEl>
                                      </p:cBhvr>
                                    </p:animEffect>
                                    <p:anim calcmode="lin" valueType="num">
                                      <p:cBhvr>
                                        <p:cTn id="77" dur="500" fill="hold"/>
                                        <p:tgtEl>
                                          <p:spTgt spid="2"/>
                                        </p:tgtEl>
                                        <p:attrNameLst>
                                          <p:attrName>ppt_x</p:attrName>
                                        </p:attrNameLst>
                                      </p:cBhvr>
                                      <p:tavLst>
                                        <p:tav tm="0">
                                          <p:val>
                                            <p:strVal val="#ppt_x"/>
                                          </p:val>
                                        </p:tav>
                                        <p:tav tm="100000">
                                          <p:val>
                                            <p:strVal val="#ppt_x"/>
                                          </p:val>
                                        </p:tav>
                                      </p:tavLst>
                                    </p:anim>
                                    <p:anim calcmode="lin" valueType="num">
                                      <p:cBhvr>
                                        <p:cTn id="78" dur="500" fill="hold"/>
                                        <p:tgtEl>
                                          <p:spTgt spid="2"/>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fade">
                                      <p:cBhvr>
                                        <p:cTn id="81" dur="500"/>
                                        <p:tgtEl>
                                          <p:spTgt spid="3"/>
                                        </p:tgtEl>
                                      </p:cBhvr>
                                    </p:animEffect>
                                    <p:anim calcmode="lin" valueType="num">
                                      <p:cBhvr>
                                        <p:cTn id="82" dur="500" fill="hold"/>
                                        <p:tgtEl>
                                          <p:spTgt spid="3"/>
                                        </p:tgtEl>
                                        <p:attrNameLst>
                                          <p:attrName>ppt_x</p:attrName>
                                        </p:attrNameLst>
                                      </p:cBhvr>
                                      <p:tavLst>
                                        <p:tav tm="0">
                                          <p:val>
                                            <p:strVal val="#ppt_x"/>
                                          </p:val>
                                        </p:tav>
                                        <p:tav tm="100000">
                                          <p:val>
                                            <p:strVal val="#ppt_x"/>
                                          </p:val>
                                        </p:tav>
                                      </p:tavLst>
                                    </p:anim>
                                    <p:anim calcmode="lin" valueType="num">
                                      <p:cBhvr>
                                        <p:cTn id="83" dur="500" fill="hold"/>
                                        <p:tgtEl>
                                          <p:spTgt spid="3"/>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4"/>
                                        </p:tgtEl>
                                        <p:attrNameLst>
                                          <p:attrName>style.visibility</p:attrName>
                                        </p:attrNameLst>
                                      </p:cBhvr>
                                      <p:to>
                                        <p:strVal val="visible"/>
                                      </p:to>
                                    </p:set>
                                    <p:animEffect transition="in" filter="fade">
                                      <p:cBhvr>
                                        <p:cTn id="86" dur="500"/>
                                        <p:tgtEl>
                                          <p:spTgt spid="4"/>
                                        </p:tgtEl>
                                      </p:cBhvr>
                                    </p:animEffect>
                                    <p:anim calcmode="lin" valueType="num">
                                      <p:cBhvr>
                                        <p:cTn id="87" dur="500" fill="hold"/>
                                        <p:tgtEl>
                                          <p:spTgt spid="4"/>
                                        </p:tgtEl>
                                        <p:attrNameLst>
                                          <p:attrName>ppt_x</p:attrName>
                                        </p:attrNameLst>
                                      </p:cBhvr>
                                      <p:tavLst>
                                        <p:tav tm="0">
                                          <p:val>
                                            <p:strVal val="#ppt_x"/>
                                          </p:val>
                                        </p:tav>
                                        <p:tav tm="100000">
                                          <p:val>
                                            <p:strVal val="#ppt_x"/>
                                          </p:val>
                                        </p:tav>
                                      </p:tavLst>
                                    </p:anim>
                                    <p:anim calcmode="lin" valueType="num">
                                      <p:cBhvr>
                                        <p:cTn id="88" dur="500" fill="hold"/>
                                        <p:tgtEl>
                                          <p:spTgt spid="4"/>
                                        </p:tgtEl>
                                        <p:attrNameLst>
                                          <p:attrName>ppt_y</p:attrName>
                                        </p:attrNameLst>
                                      </p:cBhvr>
                                      <p:tavLst>
                                        <p:tav tm="0">
                                          <p:val>
                                            <p:strVal val="#ppt_y+.1"/>
                                          </p:val>
                                        </p:tav>
                                        <p:tav tm="100000">
                                          <p:val>
                                            <p:strVal val="#ppt_y"/>
                                          </p:val>
                                        </p:tav>
                                      </p:tavLst>
                                    </p:anim>
                                  </p:childTnLst>
                                </p:cTn>
                              </p:par>
                              <p:par>
                                <p:cTn id="89" presetID="42" presetClass="entr" presetSubtype="0" fill="hold" nodeType="with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fade">
                                      <p:cBhvr>
                                        <p:cTn id="91" dur="500"/>
                                        <p:tgtEl>
                                          <p:spTgt spid="5"/>
                                        </p:tgtEl>
                                      </p:cBhvr>
                                    </p:animEffect>
                                    <p:anim calcmode="lin" valueType="num">
                                      <p:cBhvr>
                                        <p:cTn id="92" dur="500" fill="hold"/>
                                        <p:tgtEl>
                                          <p:spTgt spid="5"/>
                                        </p:tgtEl>
                                        <p:attrNameLst>
                                          <p:attrName>ppt_x</p:attrName>
                                        </p:attrNameLst>
                                      </p:cBhvr>
                                      <p:tavLst>
                                        <p:tav tm="0">
                                          <p:val>
                                            <p:strVal val="#ppt_x"/>
                                          </p:val>
                                        </p:tav>
                                        <p:tav tm="100000">
                                          <p:val>
                                            <p:strVal val="#ppt_x"/>
                                          </p:val>
                                        </p:tav>
                                      </p:tavLst>
                                    </p:anim>
                                    <p:anim calcmode="lin" valueType="num">
                                      <p:cBhvr>
                                        <p:cTn id="93" dur="500" fill="hold"/>
                                        <p:tgtEl>
                                          <p:spTgt spid="5"/>
                                        </p:tgtEl>
                                        <p:attrNameLst>
                                          <p:attrName>ppt_y</p:attrName>
                                        </p:attrNameLst>
                                      </p:cBhvr>
                                      <p:tavLst>
                                        <p:tav tm="0">
                                          <p:val>
                                            <p:strVal val="#ppt_y+.1"/>
                                          </p:val>
                                        </p:tav>
                                        <p:tav tm="100000">
                                          <p:val>
                                            <p:strVal val="#ppt_y"/>
                                          </p:val>
                                        </p:tav>
                                      </p:tavLst>
                                    </p:anim>
                                  </p:childTnLst>
                                </p:cTn>
                              </p:par>
                            </p:childTnLst>
                          </p:cTn>
                        </p:par>
                        <p:par>
                          <p:cTn id="94" fill="hold">
                            <p:stCondLst>
                              <p:cond delay="500"/>
                            </p:stCondLst>
                            <p:childTnLst>
                              <p:par>
                                <p:cTn id="95" presetID="42" presetClass="entr" presetSubtype="0"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Effect transition="in" filter="fade">
                                      <p:cBhvr>
                                        <p:cTn id="97" dur="500"/>
                                        <p:tgtEl>
                                          <p:spTgt spid="52"/>
                                        </p:tgtEl>
                                      </p:cBhvr>
                                    </p:animEffect>
                                    <p:anim calcmode="lin" valueType="num">
                                      <p:cBhvr>
                                        <p:cTn id="98" dur="500" fill="hold"/>
                                        <p:tgtEl>
                                          <p:spTgt spid="52"/>
                                        </p:tgtEl>
                                        <p:attrNameLst>
                                          <p:attrName>ppt_x</p:attrName>
                                        </p:attrNameLst>
                                      </p:cBhvr>
                                      <p:tavLst>
                                        <p:tav tm="0">
                                          <p:val>
                                            <p:strVal val="#ppt_x"/>
                                          </p:val>
                                        </p:tav>
                                        <p:tav tm="100000">
                                          <p:val>
                                            <p:strVal val="#ppt_x"/>
                                          </p:val>
                                        </p:tav>
                                      </p:tavLst>
                                    </p:anim>
                                    <p:anim calcmode="lin" valueType="num">
                                      <p:cBhvr>
                                        <p:cTn id="99" dur="500" fill="hold"/>
                                        <p:tgtEl>
                                          <p:spTgt spid="52"/>
                                        </p:tgtEl>
                                        <p:attrNameLst>
                                          <p:attrName>ppt_y</p:attrName>
                                        </p:attrNameLst>
                                      </p:cBhvr>
                                      <p:tavLst>
                                        <p:tav tm="0">
                                          <p:val>
                                            <p:strVal val="#ppt_y+.1"/>
                                          </p:val>
                                        </p:tav>
                                        <p:tav tm="100000">
                                          <p:val>
                                            <p:strVal val="#ppt_y"/>
                                          </p:val>
                                        </p:tav>
                                      </p:tavLst>
                                    </p:anim>
                                  </p:childTnLst>
                                </p:cTn>
                              </p:par>
                              <p:par>
                                <p:cTn id="100" presetID="42" presetClass="entr" presetSubtype="0" fill="hold" grpId="0" nodeType="withEffect">
                                  <p:stCondLst>
                                    <p:cond delay="0"/>
                                  </p:stCondLst>
                                  <p:childTnLst>
                                    <p:set>
                                      <p:cBhvr>
                                        <p:cTn id="101" dur="1" fill="hold">
                                          <p:stCondLst>
                                            <p:cond delay="0"/>
                                          </p:stCondLst>
                                        </p:cTn>
                                        <p:tgtEl>
                                          <p:spTgt spid="55"/>
                                        </p:tgtEl>
                                        <p:attrNameLst>
                                          <p:attrName>style.visibility</p:attrName>
                                        </p:attrNameLst>
                                      </p:cBhvr>
                                      <p:to>
                                        <p:strVal val="visible"/>
                                      </p:to>
                                    </p:set>
                                    <p:animEffect transition="in" filter="fade">
                                      <p:cBhvr>
                                        <p:cTn id="102" dur="500"/>
                                        <p:tgtEl>
                                          <p:spTgt spid="55"/>
                                        </p:tgtEl>
                                      </p:cBhvr>
                                    </p:animEffect>
                                    <p:anim calcmode="lin" valueType="num">
                                      <p:cBhvr>
                                        <p:cTn id="103" dur="500" fill="hold"/>
                                        <p:tgtEl>
                                          <p:spTgt spid="55"/>
                                        </p:tgtEl>
                                        <p:attrNameLst>
                                          <p:attrName>ppt_x</p:attrName>
                                        </p:attrNameLst>
                                      </p:cBhvr>
                                      <p:tavLst>
                                        <p:tav tm="0">
                                          <p:val>
                                            <p:strVal val="#ppt_x"/>
                                          </p:val>
                                        </p:tav>
                                        <p:tav tm="100000">
                                          <p:val>
                                            <p:strVal val="#ppt_x"/>
                                          </p:val>
                                        </p:tav>
                                      </p:tavLst>
                                    </p:anim>
                                    <p:anim calcmode="lin" valueType="num">
                                      <p:cBhvr>
                                        <p:cTn id="104" dur="500" fill="hold"/>
                                        <p:tgtEl>
                                          <p:spTgt spid="55"/>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67"/>
                                        </p:tgtEl>
                                        <p:attrNameLst>
                                          <p:attrName>style.visibility</p:attrName>
                                        </p:attrNameLst>
                                      </p:cBhvr>
                                      <p:to>
                                        <p:strVal val="visible"/>
                                      </p:to>
                                    </p:set>
                                    <p:animEffect transition="in" filter="fade">
                                      <p:cBhvr>
                                        <p:cTn id="107" dur="500"/>
                                        <p:tgtEl>
                                          <p:spTgt spid="67"/>
                                        </p:tgtEl>
                                      </p:cBhvr>
                                    </p:animEffect>
                                    <p:anim calcmode="lin" valueType="num">
                                      <p:cBhvr>
                                        <p:cTn id="108" dur="500" fill="hold"/>
                                        <p:tgtEl>
                                          <p:spTgt spid="67"/>
                                        </p:tgtEl>
                                        <p:attrNameLst>
                                          <p:attrName>ppt_x</p:attrName>
                                        </p:attrNameLst>
                                      </p:cBhvr>
                                      <p:tavLst>
                                        <p:tav tm="0">
                                          <p:val>
                                            <p:strVal val="#ppt_x"/>
                                          </p:val>
                                        </p:tav>
                                        <p:tav tm="100000">
                                          <p:val>
                                            <p:strVal val="#ppt_x"/>
                                          </p:val>
                                        </p:tav>
                                      </p:tavLst>
                                    </p:anim>
                                    <p:anim calcmode="lin" valueType="num">
                                      <p:cBhvr>
                                        <p:cTn id="109" dur="500" fill="hold"/>
                                        <p:tgtEl>
                                          <p:spTgt spid="67"/>
                                        </p:tgtEl>
                                        <p:attrNameLst>
                                          <p:attrName>ppt_y</p:attrName>
                                        </p:attrNameLst>
                                      </p:cBhvr>
                                      <p:tavLst>
                                        <p:tav tm="0">
                                          <p:val>
                                            <p:strVal val="#ppt_y+.1"/>
                                          </p:val>
                                        </p:tav>
                                        <p:tav tm="100000">
                                          <p:val>
                                            <p:strVal val="#ppt_y"/>
                                          </p:val>
                                        </p:tav>
                                      </p:tavLst>
                                    </p:anim>
                                  </p:childTnLst>
                                </p:cTn>
                              </p:par>
                              <p:par>
                                <p:cTn id="110" presetID="42" presetClass="entr" presetSubtype="0" fill="hold" nodeType="withEffect">
                                  <p:stCondLst>
                                    <p:cond delay="0"/>
                                  </p:stCondLst>
                                  <p:childTnLst>
                                    <p:set>
                                      <p:cBhvr>
                                        <p:cTn id="111" dur="1" fill="hold">
                                          <p:stCondLst>
                                            <p:cond delay="0"/>
                                          </p:stCondLst>
                                        </p:cTn>
                                        <p:tgtEl>
                                          <p:spTgt spid="24"/>
                                        </p:tgtEl>
                                        <p:attrNameLst>
                                          <p:attrName>style.visibility</p:attrName>
                                        </p:attrNameLst>
                                      </p:cBhvr>
                                      <p:to>
                                        <p:strVal val="visible"/>
                                      </p:to>
                                    </p:set>
                                    <p:animEffect transition="in" filter="fade">
                                      <p:cBhvr>
                                        <p:cTn id="112" dur="500"/>
                                        <p:tgtEl>
                                          <p:spTgt spid="24"/>
                                        </p:tgtEl>
                                      </p:cBhvr>
                                    </p:animEffect>
                                    <p:anim calcmode="lin" valueType="num">
                                      <p:cBhvr>
                                        <p:cTn id="113" dur="500" fill="hold"/>
                                        <p:tgtEl>
                                          <p:spTgt spid="24"/>
                                        </p:tgtEl>
                                        <p:attrNameLst>
                                          <p:attrName>ppt_x</p:attrName>
                                        </p:attrNameLst>
                                      </p:cBhvr>
                                      <p:tavLst>
                                        <p:tav tm="0">
                                          <p:val>
                                            <p:strVal val="#ppt_x"/>
                                          </p:val>
                                        </p:tav>
                                        <p:tav tm="100000">
                                          <p:val>
                                            <p:strVal val="#ppt_x"/>
                                          </p:val>
                                        </p:tav>
                                      </p:tavLst>
                                    </p:anim>
                                    <p:anim calcmode="lin" valueType="num">
                                      <p:cBhvr>
                                        <p:cTn id="114" dur="500" fill="hold"/>
                                        <p:tgtEl>
                                          <p:spTgt spid="24"/>
                                        </p:tgtEl>
                                        <p:attrNameLst>
                                          <p:attrName>ppt_y</p:attrName>
                                        </p:attrNameLst>
                                      </p:cBhvr>
                                      <p:tavLst>
                                        <p:tav tm="0">
                                          <p:val>
                                            <p:strVal val="#ppt_y+.1"/>
                                          </p:val>
                                        </p:tav>
                                        <p:tav tm="100000">
                                          <p:val>
                                            <p:strVal val="#ppt_y"/>
                                          </p:val>
                                        </p:tav>
                                      </p:tavLst>
                                    </p:anim>
                                  </p:childTnLst>
                                </p:cTn>
                              </p:par>
                            </p:childTnLst>
                          </p:cTn>
                        </p:par>
                        <p:par>
                          <p:cTn id="115" fill="hold">
                            <p:stCondLst>
                              <p:cond delay="1000"/>
                            </p:stCondLst>
                            <p:childTnLst>
                              <p:par>
                                <p:cTn id="116" presetID="42" presetClass="entr" presetSubtype="0" fill="hold" grpId="0" nodeType="afterEffect">
                                  <p:stCondLst>
                                    <p:cond delay="0"/>
                                  </p:stCondLst>
                                  <p:childTnLst>
                                    <p:set>
                                      <p:cBhvr>
                                        <p:cTn id="117" dur="1" fill="hold">
                                          <p:stCondLst>
                                            <p:cond delay="0"/>
                                          </p:stCondLst>
                                        </p:cTn>
                                        <p:tgtEl>
                                          <p:spTgt spid="58"/>
                                        </p:tgtEl>
                                        <p:attrNameLst>
                                          <p:attrName>style.visibility</p:attrName>
                                        </p:attrNameLst>
                                      </p:cBhvr>
                                      <p:to>
                                        <p:strVal val="visible"/>
                                      </p:to>
                                    </p:set>
                                    <p:animEffect transition="in" filter="fade">
                                      <p:cBhvr>
                                        <p:cTn id="118" dur="500"/>
                                        <p:tgtEl>
                                          <p:spTgt spid="58"/>
                                        </p:tgtEl>
                                      </p:cBhvr>
                                    </p:animEffect>
                                    <p:anim calcmode="lin" valueType="num">
                                      <p:cBhvr>
                                        <p:cTn id="119" dur="500" fill="hold"/>
                                        <p:tgtEl>
                                          <p:spTgt spid="58"/>
                                        </p:tgtEl>
                                        <p:attrNameLst>
                                          <p:attrName>ppt_x</p:attrName>
                                        </p:attrNameLst>
                                      </p:cBhvr>
                                      <p:tavLst>
                                        <p:tav tm="0">
                                          <p:val>
                                            <p:strVal val="#ppt_x"/>
                                          </p:val>
                                        </p:tav>
                                        <p:tav tm="100000">
                                          <p:val>
                                            <p:strVal val="#ppt_x"/>
                                          </p:val>
                                        </p:tav>
                                      </p:tavLst>
                                    </p:anim>
                                    <p:anim calcmode="lin" valueType="num">
                                      <p:cBhvr>
                                        <p:cTn id="120" dur="500" fill="hold"/>
                                        <p:tgtEl>
                                          <p:spTgt spid="58"/>
                                        </p:tgtEl>
                                        <p:attrNameLst>
                                          <p:attrName>ppt_y</p:attrName>
                                        </p:attrNameLst>
                                      </p:cBhvr>
                                      <p:tavLst>
                                        <p:tav tm="0">
                                          <p:val>
                                            <p:strVal val="#ppt_y+.1"/>
                                          </p:val>
                                        </p:tav>
                                        <p:tav tm="100000">
                                          <p:val>
                                            <p:strVal val="#ppt_y"/>
                                          </p:val>
                                        </p:tav>
                                      </p:tavLst>
                                    </p:anim>
                                  </p:childTnLst>
                                </p:cTn>
                              </p:par>
                              <p:par>
                                <p:cTn id="121" presetID="42" presetClass="entr" presetSubtype="0" fill="hold" grpId="0" nodeType="withEffect">
                                  <p:stCondLst>
                                    <p:cond delay="0"/>
                                  </p:stCondLst>
                                  <p:childTnLst>
                                    <p:set>
                                      <p:cBhvr>
                                        <p:cTn id="122" dur="1" fill="hold">
                                          <p:stCondLst>
                                            <p:cond delay="0"/>
                                          </p:stCondLst>
                                        </p:cTn>
                                        <p:tgtEl>
                                          <p:spTgt spid="63"/>
                                        </p:tgtEl>
                                        <p:attrNameLst>
                                          <p:attrName>style.visibility</p:attrName>
                                        </p:attrNameLst>
                                      </p:cBhvr>
                                      <p:to>
                                        <p:strVal val="visible"/>
                                      </p:to>
                                    </p:set>
                                    <p:animEffect transition="in" filter="fade">
                                      <p:cBhvr>
                                        <p:cTn id="123" dur="500"/>
                                        <p:tgtEl>
                                          <p:spTgt spid="63"/>
                                        </p:tgtEl>
                                      </p:cBhvr>
                                    </p:animEffect>
                                    <p:anim calcmode="lin" valueType="num">
                                      <p:cBhvr>
                                        <p:cTn id="124" dur="500" fill="hold"/>
                                        <p:tgtEl>
                                          <p:spTgt spid="63"/>
                                        </p:tgtEl>
                                        <p:attrNameLst>
                                          <p:attrName>ppt_x</p:attrName>
                                        </p:attrNameLst>
                                      </p:cBhvr>
                                      <p:tavLst>
                                        <p:tav tm="0">
                                          <p:val>
                                            <p:strVal val="#ppt_x"/>
                                          </p:val>
                                        </p:tav>
                                        <p:tav tm="100000">
                                          <p:val>
                                            <p:strVal val="#ppt_x"/>
                                          </p:val>
                                        </p:tav>
                                      </p:tavLst>
                                    </p:anim>
                                    <p:anim calcmode="lin" valueType="num">
                                      <p:cBhvr>
                                        <p:cTn id="125" dur="500" fill="hold"/>
                                        <p:tgtEl>
                                          <p:spTgt spid="63"/>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500"/>
                                        <p:tgtEl>
                                          <p:spTgt spid="68"/>
                                        </p:tgtEl>
                                      </p:cBhvr>
                                    </p:animEffect>
                                    <p:anim calcmode="lin" valueType="num">
                                      <p:cBhvr>
                                        <p:cTn id="129" dur="500" fill="hold"/>
                                        <p:tgtEl>
                                          <p:spTgt spid="68"/>
                                        </p:tgtEl>
                                        <p:attrNameLst>
                                          <p:attrName>ppt_x</p:attrName>
                                        </p:attrNameLst>
                                      </p:cBhvr>
                                      <p:tavLst>
                                        <p:tav tm="0">
                                          <p:val>
                                            <p:strVal val="#ppt_x"/>
                                          </p:val>
                                        </p:tav>
                                        <p:tav tm="100000">
                                          <p:val>
                                            <p:strVal val="#ppt_x"/>
                                          </p:val>
                                        </p:tav>
                                      </p:tavLst>
                                    </p:anim>
                                    <p:anim calcmode="lin" valueType="num">
                                      <p:cBhvr>
                                        <p:cTn id="130" dur="500" fill="hold"/>
                                        <p:tgtEl>
                                          <p:spTgt spid="68"/>
                                        </p:tgtEl>
                                        <p:attrNameLst>
                                          <p:attrName>ppt_y</p:attrName>
                                        </p:attrNameLst>
                                      </p:cBhvr>
                                      <p:tavLst>
                                        <p:tav tm="0">
                                          <p:val>
                                            <p:strVal val="#ppt_y+.1"/>
                                          </p:val>
                                        </p:tav>
                                        <p:tav tm="100000">
                                          <p:val>
                                            <p:strVal val="#ppt_y"/>
                                          </p:val>
                                        </p:tav>
                                      </p:tavLst>
                                    </p:anim>
                                  </p:childTnLst>
                                </p:cTn>
                              </p:par>
                              <p:par>
                                <p:cTn id="131" presetID="42" presetClass="entr" presetSubtype="0" fill="hold" nodeType="withEffect">
                                  <p:stCondLst>
                                    <p:cond delay="0"/>
                                  </p:stCondLst>
                                  <p:childTnLst>
                                    <p:set>
                                      <p:cBhvr>
                                        <p:cTn id="132" dur="1" fill="hold">
                                          <p:stCondLst>
                                            <p:cond delay="0"/>
                                          </p:stCondLst>
                                        </p:cTn>
                                        <p:tgtEl>
                                          <p:spTgt spid="25"/>
                                        </p:tgtEl>
                                        <p:attrNameLst>
                                          <p:attrName>style.visibility</p:attrName>
                                        </p:attrNameLst>
                                      </p:cBhvr>
                                      <p:to>
                                        <p:strVal val="visible"/>
                                      </p:to>
                                    </p:set>
                                    <p:animEffect transition="in" filter="fade">
                                      <p:cBhvr>
                                        <p:cTn id="133" dur="500"/>
                                        <p:tgtEl>
                                          <p:spTgt spid="25"/>
                                        </p:tgtEl>
                                      </p:cBhvr>
                                    </p:animEffect>
                                    <p:anim calcmode="lin" valueType="num">
                                      <p:cBhvr>
                                        <p:cTn id="134" dur="500" fill="hold"/>
                                        <p:tgtEl>
                                          <p:spTgt spid="25"/>
                                        </p:tgtEl>
                                        <p:attrNameLst>
                                          <p:attrName>ppt_x</p:attrName>
                                        </p:attrNameLst>
                                      </p:cBhvr>
                                      <p:tavLst>
                                        <p:tav tm="0">
                                          <p:val>
                                            <p:strVal val="#ppt_x"/>
                                          </p:val>
                                        </p:tav>
                                        <p:tav tm="100000">
                                          <p:val>
                                            <p:strVal val="#ppt_x"/>
                                          </p:val>
                                        </p:tav>
                                      </p:tavLst>
                                    </p:anim>
                                    <p:anim calcmode="lin" valueType="num">
                                      <p:cBhvr>
                                        <p:cTn id="135" dur="500" fill="hold"/>
                                        <p:tgtEl>
                                          <p:spTgt spid="25"/>
                                        </p:tgtEl>
                                        <p:attrNameLst>
                                          <p:attrName>ppt_y</p:attrName>
                                        </p:attrNameLst>
                                      </p:cBhvr>
                                      <p:tavLst>
                                        <p:tav tm="0">
                                          <p:val>
                                            <p:strVal val="#ppt_y+.1"/>
                                          </p:val>
                                        </p:tav>
                                        <p:tav tm="100000">
                                          <p:val>
                                            <p:strVal val="#ppt_y"/>
                                          </p:val>
                                        </p:tav>
                                      </p:tavLst>
                                    </p:anim>
                                  </p:childTnLst>
                                </p:cTn>
                              </p:par>
                            </p:childTnLst>
                          </p:cTn>
                        </p:par>
                        <p:par>
                          <p:cTn id="136" fill="hold">
                            <p:stCondLst>
                              <p:cond delay="1500"/>
                            </p:stCondLst>
                            <p:childTnLst>
                              <p:par>
                                <p:cTn id="137" presetID="42" presetClass="entr" presetSubtype="0" fill="hold" grpId="0" nodeType="afterEffect">
                                  <p:stCondLst>
                                    <p:cond delay="0"/>
                                  </p:stCondLst>
                                  <p:childTnLst>
                                    <p:set>
                                      <p:cBhvr>
                                        <p:cTn id="138" dur="1" fill="hold">
                                          <p:stCondLst>
                                            <p:cond delay="0"/>
                                          </p:stCondLst>
                                        </p:cTn>
                                        <p:tgtEl>
                                          <p:spTgt spid="59"/>
                                        </p:tgtEl>
                                        <p:attrNameLst>
                                          <p:attrName>style.visibility</p:attrName>
                                        </p:attrNameLst>
                                      </p:cBhvr>
                                      <p:to>
                                        <p:strVal val="visible"/>
                                      </p:to>
                                    </p:set>
                                    <p:animEffect transition="in" filter="fade">
                                      <p:cBhvr>
                                        <p:cTn id="139" dur="500"/>
                                        <p:tgtEl>
                                          <p:spTgt spid="59"/>
                                        </p:tgtEl>
                                      </p:cBhvr>
                                    </p:animEffect>
                                    <p:anim calcmode="lin" valueType="num">
                                      <p:cBhvr>
                                        <p:cTn id="140" dur="500" fill="hold"/>
                                        <p:tgtEl>
                                          <p:spTgt spid="59"/>
                                        </p:tgtEl>
                                        <p:attrNameLst>
                                          <p:attrName>ppt_x</p:attrName>
                                        </p:attrNameLst>
                                      </p:cBhvr>
                                      <p:tavLst>
                                        <p:tav tm="0">
                                          <p:val>
                                            <p:strVal val="#ppt_x"/>
                                          </p:val>
                                        </p:tav>
                                        <p:tav tm="100000">
                                          <p:val>
                                            <p:strVal val="#ppt_x"/>
                                          </p:val>
                                        </p:tav>
                                      </p:tavLst>
                                    </p:anim>
                                    <p:anim calcmode="lin" valueType="num">
                                      <p:cBhvr>
                                        <p:cTn id="141" dur="500" fill="hold"/>
                                        <p:tgtEl>
                                          <p:spTgt spid="59"/>
                                        </p:tgtEl>
                                        <p:attrNameLst>
                                          <p:attrName>ppt_y</p:attrName>
                                        </p:attrNameLst>
                                      </p:cBhvr>
                                      <p:tavLst>
                                        <p:tav tm="0">
                                          <p:val>
                                            <p:strVal val="#ppt_y+.1"/>
                                          </p:val>
                                        </p:tav>
                                        <p:tav tm="100000">
                                          <p:val>
                                            <p:strVal val="#ppt_y"/>
                                          </p:val>
                                        </p:tav>
                                      </p:tavLst>
                                    </p:anim>
                                  </p:childTnLst>
                                </p:cTn>
                              </p:par>
                              <p:par>
                                <p:cTn id="142" presetID="42" presetClass="entr" presetSubtype="0" fill="hold" grpId="0" nodeType="withEffect">
                                  <p:stCondLst>
                                    <p:cond delay="0"/>
                                  </p:stCondLst>
                                  <p:childTnLst>
                                    <p:set>
                                      <p:cBhvr>
                                        <p:cTn id="143" dur="1" fill="hold">
                                          <p:stCondLst>
                                            <p:cond delay="0"/>
                                          </p:stCondLst>
                                        </p:cTn>
                                        <p:tgtEl>
                                          <p:spTgt spid="64"/>
                                        </p:tgtEl>
                                        <p:attrNameLst>
                                          <p:attrName>style.visibility</p:attrName>
                                        </p:attrNameLst>
                                      </p:cBhvr>
                                      <p:to>
                                        <p:strVal val="visible"/>
                                      </p:to>
                                    </p:set>
                                    <p:animEffect transition="in" filter="fade">
                                      <p:cBhvr>
                                        <p:cTn id="144" dur="500"/>
                                        <p:tgtEl>
                                          <p:spTgt spid="64"/>
                                        </p:tgtEl>
                                      </p:cBhvr>
                                    </p:animEffect>
                                    <p:anim calcmode="lin" valueType="num">
                                      <p:cBhvr>
                                        <p:cTn id="145" dur="500" fill="hold"/>
                                        <p:tgtEl>
                                          <p:spTgt spid="64"/>
                                        </p:tgtEl>
                                        <p:attrNameLst>
                                          <p:attrName>ppt_x</p:attrName>
                                        </p:attrNameLst>
                                      </p:cBhvr>
                                      <p:tavLst>
                                        <p:tav tm="0">
                                          <p:val>
                                            <p:strVal val="#ppt_x"/>
                                          </p:val>
                                        </p:tav>
                                        <p:tav tm="100000">
                                          <p:val>
                                            <p:strVal val="#ppt_x"/>
                                          </p:val>
                                        </p:tav>
                                      </p:tavLst>
                                    </p:anim>
                                    <p:anim calcmode="lin" valueType="num">
                                      <p:cBhvr>
                                        <p:cTn id="146" dur="500" fill="hold"/>
                                        <p:tgtEl>
                                          <p:spTgt spid="64"/>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69"/>
                                        </p:tgtEl>
                                        <p:attrNameLst>
                                          <p:attrName>style.visibility</p:attrName>
                                        </p:attrNameLst>
                                      </p:cBhvr>
                                      <p:to>
                                        <p:strVal val="visible"/>
                                      </p:to>
                                    </p:set>
                                    <p:animEffect transition="in" filter="fade">
                                      <p:cBhvr>
                                        <p:cTn id="149" dur="500"/>
                                        <p:tgtEl>
                                          <p:spTgt spid="69"/>
                                        </p:tgtEl>
                                      </p:cBhvr>
                                    </p:animEffect>
                                    <p:anim calcmode="lin" valueType="num">
                                      <p:cBhvr>
                                        <p:cTn id="150" dur="500" fill="hold"/>
                                        <p:tgtEl>
                                          <p:spTgt spid="69"/>
                                        </p:tgtEl>
                                        <p:attrNameLst>
                                          <p:attrName>ppt_x</p:attrName>
                                        </p:attrNameLst>
                                      </p:cBhvr>
                                      <p:tavLst>
                                        <p:tav tm="0">
                                          <p:val>
                                            <p:strVal val="#ppt_x"/>
                                          </p:val>
                                        </p:tav>
                                        <p:tav tm="100000">
                                          <p:val>
                                            <p:strVal val="#ppt_x"/>
                                          </p:val>
                                        </p:tav>
                                      </p:tavLst>
                                    </p:anim>
                                    <p:anim calcmode="lin" valueType="num">
                                      <p:cBhvr>
                                        <p:cTn id="151" dur="500" fill="hold"/>
                                        <p:tgtEl>
                                          <p:spTgt spid="69"/>
                                        </p:tgtEl>
                                        <p:attrNameLst>
                                          <p:attrName>ppt_y</p:attrName>
                                        </p:attrNameLst>
                                      </p:cBhvr>
                                      <p:tavLst>
                                        <p:tav tm="0">
                                          <p:val>
                                            <p:strVal val="#ppt_y+.1"/>
                                          </p:val>
                                        </p:tav>
                                        <p:tav tm="100000">
                                          <p:val>
                                            <p:strVal val="#ppt_y"/>
                                          </p:val>
                                        </p:tav>
                                      </p:tavLst>
                                    </p:anim>
                                  </p:childTnLst>
                                </p:cTn>
                              </p:par>
                              <p:par>
                                <p:cTn id="152" presetID="42" presetClass="entr" presetSubtype="0" fill="hold" nodeType="withEffect">
                                  <p:stCondLst>
                                    <p:cond delay="0"/>
                                  </p:stCondLst>
                                  <p:childTnLst>
                                    <p:set>
                                      <p:cBhvr>
                                        <p:cTn id="153" dur="1" fill="hold">
                                          <p:stCondLst>
                                            <p:cond delay="0"/>
                                          </p:stCondLst>
                                        </p:cTn>
                                        <p:tgtEl>
                                          <p:spTgt spid="26"/>
                                        </p:tgtEl>
                                        <p:attrNameLst>
                                          <p:attrName>style.visibility</p:attrName>
                                        </p:attrNameLst>
                                      </p:cBhvr>
                                      <p:to>
                                        <p:strVal val="visible"/>
                                      </p:to>
                                    </p:set>
                                    <p:animEffect transition="in" filter="fade">
                                      <p:cBhvr>
                                        <p:cTn id="154" dur="500"/>
                                        <p:tgtEl>
                                          <p:spTgt spid="26"/>
                                        </p:tgtEl>
                                      </p:cBhvr>
                                    </p:animEffect>
                                    <p:anim calcmode="lin" valueType="num">
                                      <p:cBhvr>
                                        <p:cTn id="155" dur="500" fill="hold"/>
                                        <p:tgtEl>
                                          <p:spTgt spid="26"/>
                                        </p:tgtEl>
                                        <p:attrNameLst>
                                          <p:attrName>ppt_x</p:attrName>
                                        </p:attrNameLst>
                                      </p:cBhvr>
                                      <p:tavLst>
                                        <p:tav tm="0">
                                          <p:val>
                                            <p:strVal val="#ppt_x"/>
                                          </p:val>
                                        </p:tav>
                                        <p:tav tm="100000">
                                          <p:val>
                                            <p:strVal val="#ppt_x"/>
                                          </p:val>
                                        </p:tav>
                                      </p:tavLst>
                                    </p:anim>
                                    <p:anim calcmode="lin" valueType="num">
                                      <p:cBhvr>
                                        <p:cTn id="156" dur="500" fill="hold"/>
                                        <p:tgtEl>
                                          <p:spTgt spid="26"/>
                                        </p:tgtEl>
                                        <p:attrNameLst>
                                          <p:attrName>ppt_y</p:attrName>
                                        </p:attrNameLst>
                                      </p:cBhvr>
                                      <p:tavLst>
                                        <p:tav tm="0">
                                          <p:val>
                                            <p:strVal val="#ppt_y+.1"/>
                                          </p:val>
                                        </p:tav>
                                        <p:tav tm="100000">
                                          <p:val>
                                            <p:strVal val="#ppt_y"/>
                                          </p:val>
                                        </p:tav>
                                      </p:tavLst>
                                    </p:anim>
                                  </p:childTnLst>
                                </p:cTn>
                              </p:par>
                            </p:childTnLst>
                          </p:cTn>
                        </p:par>
                        <p:par>
                          <p:cTn id="157" fill="hold">
                            <p:stCondLst>
                              <p:cond delay="2000"/>
                            </p:stCondLst>
                            <p:childTnLst>
                              <p:par>
                                <p:cTn id="158" presetID="42" presetClass="entr" presetSubtype="0" fill="hold" grpId="0" nodeType="afterEffect">
                                  <p:stCondLst>
                                    <p:cond delay="0"/>
                                  </p:stCondLst>
                                  <p:childTnLst>
                                    <p:set>
                                      <p:cBhvr>
                                        <p:cTn id="159" dur="1" fill="hold">
                                          <p:stCondLst>
                                            <p:cond delay="0"/>
                                          </p:stCondLst>
                                        </p:cTn>
                                        <p:tgtEl>
                                          <p:spTgt spid="60"/>
                                        </p:tgtEl>
                                        <p:attrNameLst>
                                          <p:attrName>style.visibility</p:attrName>
                                        </p:attrNameLst>
                                      </p:cBhvr>
                                      <p:to>
                                        <p:strVal val="visible"/>
                                      </p:to>
                                    </p:set>
                                    <p:animEffect transition="in" filter="fade">
                                      <p:cBhvr>
                                        <p:cTn id="160" dur="500"/>
                                        <p:tgtEl>
                                          <p:spTgt spid="60"/>
                                        </p:tgtEl>
                                      </p:cBhvr>
                                    </p:animEffect>
                                    <p:anim calcmode="lin" valueType="num">
                                      <p:cBhvr>
                                        <p:cTn id="161" dur="500" fill="hold"/>
                                        <p:tgtEl>
                                          <p:spTgt spid="60"/>
                                        </p:tgtEl>
                                        <p:attrNameLst>
                                          <p:attrName>ppt_x</p:attrName>
                                        </p:attrNameLst>
                                      </p:cBhvr>
                                      <p:tavLst>
                                        <p:tav tm="0">
                                          <p:val>
                                            <p:strVal val="#ppt_x"/>
                                          </p:val>
                                        </p:tav>
                                        <p:tav tm="100000">
                                          <p:val>
                                            <p:strVal val="#ppt_x"/>
                                          </p:val>
                                        </p:tav>
                                      </p:tavLst>
                                    </p:anim>
                                    <p:anim calcmode="lin" valueType="num">
                                      <p:cBhvr>
                                        <p:cTn id="162" dur="500" fill="hold"/>
                                        <p:tgtEl>
                                          <p:spTgt spid="60"/>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65"/>
                                        </p:tgtEl>
                                        <p:attrNameLst>
                                          <p:attrName>style.visibility</p:attrName>
                                        </p:attrNameLst>
                                      </p:cBhvr>
                                      <p:to>
                                        <p:strVal val="visible"/>
                                      </p:to>
                                    </p:set>
                                    <p:animEffect transition="in" filter="fade">
                                      <p:cBhvr>
                                        <p:cTn id="165" dur="500"/>
                                        <p:tgtEl>
                                          <p:spTgt spid="65"/>
                                        </p:tgtEl>
                                      </p:cBhvr>
                                    </p:animEffect>
                                    <p:anim calcmode="lin" valueType="num">
                                      <p:cBhvr>
                                        <p:cTn id="166" dur="500" fill="hold"/>
                                        <p:tgtEl>
                                          <p:spTgt spid="65"/>
                                        </p:tgtEl>
                                        <p:attrNameLst>
                                          <p:attrName>ppt_x</p:attrName>
                                        </p:attrNameLst>
                                      </p:cBhvr>
                                      <p:tavLst>
                                        <p:tav tm="0">
                                          <p:val>
                                            <p:strVal val="#ppt_x"/>
                                          </p:val>
                                        </p:tav>
                                        <p:tav tm="100000">
                                          <p:val>
                                            <p:strVal val="#ppt_x"/>
                                          </p:val>
                                        </p:tav>
                                      </p:tavLst>
                                    </p:anim>
                                    <p:anim calcmode="lin" valueType="num">
                                      <p:cBhvr>
                                        <p:cTn id="167" dur="500" fill="hold"/>
                                        <p:tgtEl>
                                          <p:spTgt spid="65"/>
                                        </p:tgtEl>
                                        <p:attrNameLst>
                                          <p:attrName>ppt_y</p:attrName>
                                        </p:attrNameLst>
                                      </p:cBhvr>
                                      <p:tavLst>
                                        <p:tav tm="0">
                                          <p:val>
                                            <p:strVal val="#ppt_y+.1"/>
                                          </p:val>
                                        </p:tav>
                                        <p:tav tm="100000">
                                          <p:val>
                                            <p:strVal val="#ppt_y"/>
                                          </p:val>
                                        </p:tav>
                                      </p:tavLst>
                                    </p:anim>
                                  </p:childTnLst>
                                </p:cTn>
                              </p:par>
                              <p:par>
                                <p:cTn id="168" presetID="42" presetClass="entr" presetSubtype="0" fill="hold" grpId="0" nodeType="withEffect">
                                  <p:stCondLst>
                                    <p:cond delay="0"/>
                                  </p:stCondLst>
                                  <p:childTnLst>
                                    <p:set>
                                      <p:cBhvr>
                                        <p:cTn id="169" dur="1" fill="hold">
                                          <p:stCondLst>
                                            <p:cond delay="0"/>
                                          </p:stCondLst>
                                        </p:cTn>
                                        <p:tgtEl>
                                          <p:spTgt spid="70"/>
                                        </p:tgtEl>
                                        <p:attrNameLst>
                                          <p:attrName>style.visibility</p:attrName>
                                        </p:attrNameLst>
                                      </p:cBhvr>
                                      <p:to>
                                        <p:strVal val="visible"/>
                                      </p:to>
                                    </p:set>
                                    <p:animEffect transition="in" filter="fade">
                                      <p:cBhvr>
                                        <p:cTn id="170" dur="500"/>
                                        <p:tgtEl>
                                          <p:spTgt spid="70"/>
                                        </p:tgtEl>
                                      </p:cBhvr>
                                    </p:animEffect>
                                    <p:anim calcmode="lin" valueType="num">
                                      <p:cBhvr>
                                        <p:cTn id="171" dur="500" fill="hold"/>
                                        <p:tgtEl>
                                          <p:spTgt spid="70"/>
                                        </p:tgtEl>
                                        <p:attrNameLst>
                                          <p:attrName>ppt_x</p:attrName>
                                        </p:attrNameLst>
                                      </p:cBhvr>
                                      <p:tavLst>
                                        <p:tav tm="0">
                                          <p:val>
                                            <p:strVal val="#ppt_x"/>
                                          </p:val>
                                        </p:tav>
                                        <p:tav tm="100000">
                                          <p:val>
                                            <p:strVal val="#ppt_x"/>
                                          </p:val>
                                        </p:tav>
                                      </p:tavLst>
                                    </p:anim>
                                    <p:anim calcmode="lin" valueType="num">
                                      <p:cBhvr>
                                        <p:cTn id="172" dur="500" fill="hold"/>
                                        <p:tgtEl>
                                          <p:spTgt spid="70"/>
                                        </p:tgtEl>
                                        <p:attrNameLst>
                                          <p:attrName>ppt_y</p:attrName>
                                        </p:attrNameLst>
                                      </p:cBhvr>
                                      <p:tavLst>
                                        <p:tav tm="0">
                                          <p:val>
                                            <p:strVal val="#ppt_y+.1"/>
                                          </p:val>
                                        </p:tav>
                                        <p:tav tm="100000">
                                          <p:val>
                                            <p:strVal val="#ppt_y"/>
                                          </p:val>
                                        </p:tav>
                                      </p:tavLst>
                                    </p:anim>
                                  </p:childTnLst>
                                </p:cTn>
                              </p:par>
                              <p:par>
                                <p:cTn id="173" presetID="42" presetClass="entr" presetSubtype="0" fill="hold" nodeType="withEffect">
                                  <p:stCondLst>
                                    <p:cond delay="0"/>
                                  </p:stCondLst>
                                  <p:childTnLst>
                                    <p:set>
                                      <p:cBhvr>
                                        <p:cTn id="174" dur="1" fill="hold">
                                          <p:stCondLst>
                                            <p:cond delay="0"/>
                                          </p:stCondLst>
                                        </p:cTn>
                                        <p:tgtEl>
                                          <p:spTgt spid="27"/>
                                        </p:tgtEl>
                                        <p:attrNameLst>
                                          <p:attrName>style.visibility</p:attrName>
                                        </p:attrNameLst>
                                      </p:cBhvr>
                                      <p:to>
                                        <p:strVal val="visible"/>
                                      </p:to>
                                    </p:set>
                                    <p:animEffect transition="in" filter="fade">
                                      <p:cBhvr>
                                        <p:cTn id="175" dur="500"/>
                                        <p:tgtEl>
                                          <p:spTgt spid="27"/>
                                        </p:tgtEl>
                                      </p:cBhvr>
                                    </p:animEffect>
                                    <p:anim calcmode="lin" valueType="num">
                                      <p:cBhvr>
                                        <p:cTn id="176" dur="500" fill="hold"/>
                                        <p:tgtEl>
                                          <p:spTgt spid="27"/>
                                        </p:tgtEl>
                                        <p:attrNameLst>
                                          <p:attrName>ppt_x</p:attrName>
                                        </p:attrNameLst>
                                      </p:cBhvr>
                                      <p:tavLst>
                                        <p:tav tm="0">
                                          <p:val>
                                            <p:strVal val="#ppt_x"/>
                                          </p:val>
                                        </p:tav>
                                        <p:tav tm="100000">
                                          <p:val>
                                            <p:strVal val="#ppt_x"/>
                                          </p:val>
                                        </p:tav>
                                      </p:tavLst>
                                    </p:anim>
                                    <p:anim calcmode="lin" valueType="num">
                                      <p:cBhvr>
                                        <p:cTn id="177" dur="500" fill="hold"/>
                                        <p:tgtEl>
                                          <p:spTgt spid="27"/>
                                        </p:tgtEl>
                                        <p:attrNameLst>
                                          <p:attrName>ppt_y</p:attrName>
                                        </p:attrNameLst>
                                      </p:cBhvr>
                                      <p:tavLst>
                                        <p:tav tm="0">
                                          <p:val>
                                            <p:strVal val="#ppt_y+.1"/>
                                          </p:val>
                                        </p:tav>
                                        <p:tav tm="100000">
                                          <p:val>
                                            <p:strVal val="#ppt_y"/>
                                          </p:val>
                                        </p:tav>
                                      </p:tavLst>
                                    </p:anim>
                                  </p:childTnLst>
                                </p:cTn>
                              </p:par>
                            </p:childTnLst>
                          </p:cTn>
                        </p:par>
                        <p:par>
                          <p:cTn id="178" fill="hold">
                            <p:stCondLst>
                              <p:cond delay="2500"/>
                            </p:stCondLst>
                            <p:childTnLst>
                              <p:par>
                                <p:cTn id="179" presetID="42" presetClass="entr" presetSubtype="0" fill="hold" grpId="0" nodeType="afterEffect">
                                  <p:stCondLst>
                                    <p:cond delay="0"/>
                                  </p:stCondLst>
                                  <p:childTnLst>
                                    <p:set>
                                      <p:cBhvr>
                                        <p:cTn id="180" dur="1" fill="hold">
                                          <p:stCondLst>
                                            <p:cond delay="0"/>
                                          </p:stCondLst>
                                        </p:cTn>
                                        <p:tgtEl>
                                          <p:spTgt spid="61"/>
                                        </p:tgtEl>
                                        <p:attrNameLst>
                                          <p:attrName>style.visibility</p:attrName>
                                        </p:attrNameLst>
                                      </p:cBhvr>
                                      <p:to>
                                        <p:strVal val="visible"/>
                                      </p:to>
                                    </p:set>
                                    <p:animEffect transition="in" filter="fade">
                                      <p:cBhvr>
                                        <p:cTn id="181" dur="500"/>
                                        <p:tgtEl>
                                          <p:spTgt spid="61"/>
                                        </p:tgtEl>
                                      </p:cBhvr>
                                    </p:animEffect>
                                    <p:anim calcmode="lin" valueType="num">
                                      <p:cBhvr>
                                        <p:cTn id="182" dur="500" fill="hold"/>
                                        <p:tgtEl>
                                          <p:spTgt spid="61"/>
                                        </p:tgtEl>
                                        <p:attrNameLst>
                                          <p:attrName>ppt_x</p:attrName>
                                        </p:attrNameLst>
                                      </p:cBhvr>
                                      <p:tavLst>
                                        <p:tav tm="0">
                                          <p:val>
                                            <p:strVal val="#ppt_x"/>
                                          </p:val>
                                        </p:tav>
                                        <p:tav tm="100000">
                                          <p:val>
                                            <p:strVal val="#ppt_x"/>
                                          </p:val>
                                        </p:tav>
                                      </p:tavLst>
                                    </p:anim>
                                    <p:anim calcmode="lin" valueType="num">
                                      <p:cBhvr>
                                        <p:cTn id="183" dur="500" fill="hold"/>
                                        <p:tgtEl>
                                          <p:spTgt spid="61"/>
                                        </p:tgtEl>
                                        <p:attrNameLst>
                                          <p:attrName>ppt_y</p:attrName>
                                        </p:attrNameLst>
                                      </p:cBhvr>
                                      <p:tavLst>
                                        <p:tav tm="0">
                                          <p:val>
                                            <p:strVal val="#ppt_y+.1"/>
                                          </p:val>
                                        </p:tav>
                                        <p:tav tm="100000">
                                          <p:val>
                                            <p:strVal val="#ppt_y"/>
                                          </p:val>
                                        </p:tav>
                                      </p:tavLst>
                                    </p:anim>
                                  </p:childTnLst>
                                </p:cTn>
                              </p:par>
                              <p:par>
                                <p:cTn id="184" presetID="42" presetClass="entr" presetSubtype="0" fill="hold" grpId="0" nodeType="withEffect">
                                  <p:stCondLst>
                                    <p:cond delay="0"/>
                                  </p:stCondLst>
                                  <p:childTnLst>
                                    <p:set>
                                      <p:cBhvr>
                                        <p:cTn id="185" dur="1" fill="hold">
                                          <p:stCondLst>
                                            <p:cond delay="0"/>
                                          </p:stCondLst>
                                        </p:cTn>
                                        <p:tgtEl>
                                          <p:spTgt spid="66"/>
                                        </p:tgtEl>
                                        <p:attrNameLst>
                                          <p:attrName>style.visibility</p:attrName>
                                        </p:attrNameLst>
                                      </p:cBhvr>
                                      <p:to>
                                        <p:strVal val="visible"/>
                                      </p:to>
                                    </p:set>
                                    <p:animEffect transition="in" filter="fade">
                                      <p:cBhvr>
                                        <p:cTn id="186" dur="500"/>
                                        <p:tgtEl>
                                          <p:spTgt spid="66"/>
                                        </p:tgtEl>
                                      </p:cBhvr>
                                    </p:animEffect>
                                    <p:anim calcmode="lin" valueType="num">
                                      <p:cBhvr>
                                        <p:cTn id="187" dur="500" fill="hold"/>
                                        <p:tgtEl>
                                          <p:spTgt spid="66"/>
                                        </p:tgtEl>
                                        <p:attrNameLst>
                                          <p:attrName>ppt_x</p:attrName>
                                        </p:attrNameLst>
                                      </p:cBhvr>
                                      <p:tavLst>
                                        <p:tav tm="0">
                                          <p:val>
                                            <p:strVal val="#ppt_x"/>
                                          </p:val>
                                        </p:tav>
                                        <p:tav tm="100000">
                                          <p:val>
                                            <p:strVal val="#ppt_x"/>
                                          </p:val>
                                        </p:tav>
                                      </p:tavLst>
                                    </p:anim>
                                    <p:anim calcmode="lin" valueType="num">
                                      <p:cBhvr>
                                        <p:cTn id="188" dur="500" fill="hold"/>
                                        <p:tgtEl>
                                          <p:spTgt spid="66"/>
                                        </p:tgtEl>
                                        <p:attrNameLst>
                                          <p:attrName>ppt_y</p:attrName>
                                        </p:attrNameLst>
                                      </p:cBhvr>
                                      <p:tavLst>
                                        <p:tav tm="0">
                                          <p:val>
                                            <p:strVal val="#ppt_y+.1"/>
                                          </p:val>
                                        </p:tav>
                                        <p:tav tm="100000">
                                          <p:val>
                                            <p:strVal val="#ppt_y"/>
                                          </p:val>
                                        </p:tav>
                                      </p:tavLst>
                                    </p:anim>
                                  </p:childTnLst>
                                </p:cTn>
                              </p:par>
                              <p:par>
                                <p:cTn id="189" presetID="42" presetClass="entr" presetSubtype="0" fill="hold" grpId="0" nodeType="withEffect">
                                  <p:stCondLst>
                                    <p:cond delay="0"/>
                                  </p:stCondLst>
                                  <p:childTnLst>
                                    <p:set>
                                      <p:cBhvr>
                                        <p:cTn id="190" dur="1" fill="hold">
                                          <p:stCondLst>
                                            <p:cond delay="0"/>
                                          </p:stCondLst>
                                        </p:cTn>
                                        <p:tgtEl>
                                          <p:spTgt spid="71"/>
                                        </p:tgtEl>
                                        <p:attrNameLst>
                                          <p:attrName>style.visibility</p:attrName>
                                        </p:attrNameLst>
                                      </p:cBhvr>
                                      <p:to>
                                        <p:strVal val="visible"/>
                                      </p:to>
                                    </p:set>
                                    <p:animEffect transition="in" filter="fade">
                                      <p:cBhvr>
                                        <p:cTn id="191" dur="500"/>
                                        <p:tgtEl>
                                          <p:spTgt spid="71"/>
                                        </p:tgtEl>
                                      </p:cBhvr>
                                    </p:animEffect>
                                    <p:anim calcmode="lin" valueType="num">
                                      <p:cBhvr>
                                        <p:cTn id="192" dur="500" fill="hold"/>
                                        <p:tgtEl>
                                          <p:spTgt spid="71"/>
                                        </p:tgtEl>
                                        <p:attrNameLst>
                                          <p:attrName>ppt_x</p:attrName>
                                        </p:attrNameLst>
                                      </p:cBhvr>
                                      <p:tavLst>
                                        <p:tav tm="0">
                                          <p:val>
                                            <p:strVal val="#ppt_x"/>
                                          </p:val>
                                        </p:tav>
                                        <p:tav tm="100000">
                                          <p:val>
                                            <p:strVal val="#ppt_x"/>
                                          </p:val>
                                        </p:tav>
                                      </p:tavLst>
                                    </p:anim>
                                    <p:anim calcmode="lin" valueType="num">
                                      <p:cBhvr>
                                        <p:cTn id="193" dur="500" fill="hold"/>
                                        <p:tgtEl>
                                          <p:spTgt spid="71"/>
                                        </p:tgtEl>
                                        <p:attrNameLst>
                                          <p:attrName>ppt_y</p:attrName>
                                        </p:attrNameLst>
                                      </p:cBhvr>
                                      <p:tavLst>
                                        <p:tav tm="0">
                                          <p:val>
                                            <p:strVal val="#ppt_y+.1"/>
                                          </p:val>
                                        </p:tav>
                                        <p:tav tm="100000">
                                          <p:val>
                                            <p:strVal val="#ppt_y"/>
                                          </p:val>
                                        </p:tav>
                                      </p:tavLst>
                                    </p:anim>
                                  </p:childTnLst>
                                </p:cTn>
                              </p:par>
                              <p:par>
                                <p:cTn id="194" presetID="42" presetClass="entr" presetSubtype="0" fill="hold" nodeType="withEffect">
                                  <p:stCondLst>
                                    <p:cond delay="0"/>
                                  </p:stCondLst>
                                  <p:childTnLst>
                                    <p:set>
                                      <p:cBhvr>
                                        <p:cTn id="195" dur="1" fill="hold">
                                          <p:stCondLst>
                                            <p:cond delay="0"/>
                                          </p:stCondLst>
                                        </p:cTn>
                                        <p:tgtEl>
                                          <p:spTgt spid="28"/>
                                        </p:tgtEl>
                                        <p:attrNameLst>
                                          <p:attrName>style.visibility</p:attrName>
                                        </p:attrNameLst>
                                      </p:cBhvr>
                                      <p:to>
                                        <p:strVal val="visible"/>
                                      </p:to>
                                    </p:set>
                                    <p:animEffect transition="in" filter="fade">
                                      <p:cBhvr>
                                        <p:cTn id="196" dur="500"/>
                                        <p:tgtEl>
                                          <p:spTgt spid="28"/>
                                        </p:tgtEl>
                                      </p:cBhvr>
                                    </p:animEffect>
                                    <p:anim calcmode="lin" valueType="num">
                                      <p:cBhvr>
                                        <p:cTn id="197" dur="500" fill="hold"/>
                                        <p:tgtEl>
                                          <p:spTgt spid="28"/>
                                        </p:tgtEl>
                                        <p:attrNameLst>
                                          <p:attrName>ppt_x</p:attrName>
                                        </p:attrNameLst>
                                      </p:cBhvr>
                                      <p:tavLst>
                                        <p:tav tm="0">
                                          <p:val>
                                            <p:strVal val="#ppt_x"/>
                                          </p:val>
                                        </p:tav>
                                        <p:tav tm="100000">
                                          <p:val>
                                            <p:strVal val="#ppt_x"/>
                                          </p:val>
                                        </p:tav>
                                      </p:tavLst>
                                    </p:anim>
                                    <p:anim calcmode="lin" valueType="num">
                                      <p:cBhvr>
                                        <p:cTn id="198" dur="500" fill="hold"/>
                                        <p:tgtEl>
                                          <p:spTgt spid="28"/>
                                        </p:tgtEl>
                                        <p:attrNameLst>
                                          <p:attrName>ppt_y</p:attrName>
                                        </p:attrNameLst>
                                      </p:cBhvr>
                                      <p:tavLst>
                                        <p:tav tm="0">
                                          <p:val>
                                            <p:strVal val="#ppt_y+.1"/>
                                          </p:val>
                                        </p:tav>
                                        <p:tav tm="100000">
                                          <p:val>
                                            <p:strVal val="#ppt_y"/>
                                          </p:val>
                                        </p:tav>
                                      </p:tavLst>
                                    </p:anim>
                                  </p:childTnLst>
                                </p:cTn>
                              </p:par>
                              <p:par>
                                <p:cTn id="199" presetID="10" presetClass="entr" presetSubtype="0" fill="hold" grpId="0" nodeType="withEffect">
                                  <p:stCondLst>
                                    <p:cond delay="0"/>
                                  </p:stCondLst>
                                  <p:childTnLst>
                                    <p:set>
                                      <p:cBhvr>
                                        <p:cTn id="200" dur="1" fill="hold">
                                          <p:stCondLst>
                                            <p:cond delay="0"/>
                                          </p:stCondLst>
                                        </p:cTn>
                                        <p:tgtEl>
                                          <p:spTgt spid="13"/>
                                        </p:tgtEl>
                                        <p:attrNameLst>
                                          <p:attrName>style.visibility</p:attrName>
                                        </p:attrNameLst>
                                      </p:cBhvr>
                                      <p:to>
                                        <p:strVal val="visible"/>
                                      </p:to>
                                    </p:set>
                                    <p:animEffect transition="in" filter="fade">
                                      <p:cBhvr>
                                        <p:cTn id="20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59" grpId="0" animBg="1"/>
      <p:bldP spid="60" grpId="0" animBg="1"/>
      <p:bldP spid="61" grpId="0" animBg="1"/>
      <p:bldP spid="64" grpId="0" animBg="1"/>
      <p:bldP spid="65" grpId="0" animBg="1"/>
      <p:bldP spid="66" grpId="0" animBg="1"/>
      <p:bldP spid="69" grpId="0"/>
      <p:bldP spid="70" grpId="0"/>
      <p:bldP spid="71" grpId="0"/>
      <p:bldP spid="7" grpId="0" animBg="1"/>
      <p:bldP spid="52" grpId="0" animBg="1"/>
      <p:bldP spid="55" grpId="0" animBg="1"/>
      <p:bldP spid="67" grpId="0"/>
      <p:bldP spid="30" grpId="0"/>
      <p:bldP spid="8" grpId="0" animBg="1"/>
      <p:bldP spid="9" grpId="0" animBg="1"/>
      <p:bldP spid="10" grpId="0" animBg="1"/>
      <p:bldP spid="11" grpId="0" animBg="1"/>
      <p:bldP spid="12" grpId="0" animBg="1"/>
      <p:bldP spid="91" grpId="0"/>
      <p:bldP spid="58" grpId="0" animBg="1"/>
      <p:bldP spid="63" grpId="0" animBg="1"/>
      <p:bldP spid="68" grpId="0"/>
      <p:bldP spid="38" grpId="0"/>
      <p:bldP spid="2" grpId="0" animBg="1"/>
      <p:bldP spid="3" grpId="0" animBg="1"/>
      <p:bldP spid="4" grpId="0"/>
      <p:bldP spid="1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9CE113-1BC7-4902-AA90-C6837FEDDB04}"/>
              </a:ext>
            </a:extLst>
          </p:cNvPr>
          <p:cNvSpPr>
            <a:spLocks noGrp="1"/>
          </p:cNvSpPr>
          <p:nvPr>
            <p:ph type="title"/>
          </p:nvPr>
        </p:nvSpPr>
        <p:spPr>
          <a:xfrm>
            <a:off x="455995" y="472959"/>
            <a:ext cx="11306469" cy="752642"/>
          </a:xfrm>
        </p:spPr>
        <p:txBody>
          <a:bodyPr/>
          <a:lstStyle/>
          <a:p>
            <a:r>
              <a:rPr lang="en-US"/>
              <a:t>Operational Technology (OT) Security Reference Architecture</a:t>
            </a:r>
            <a:br>
              <a:rPr lang="en-US"/>
            </a:br>
            <a:r>
              <a:rPr lang="en-US" sz="1961" spc="0">
                <a:latin typeface="+mn-lt"/>
              </a:rPr>
              <a:t>Apply zero trust principles to securing OT and industrial IoT environments</a:t>
            </a:r>
            <a:endParaRPr lang="en-US" spc="0">
              <a:latin typeface="+mn-lt"/>
            </a:endParaRPr>
          </a:p>
        </p:txBody>
      </p:sp>
      <p:grpSp>
        <p:nvGrpSpPr>
          <p:cNvPr id="677" name="Group 676">
            <a:extLst>
              <a:ext uri="{FF2B5EF4-FFF2-40B4-BE49-F238E27FC236}">
                <a16:creationId xmlns:a16="http://schemas.microsoft.com/office/drawing/2014/main" id="{660CACA4-7BF3-42F0-BFD7-5C8165E0247D}"/>
              </a:ext>
              <a:ext uri="{C183D7F6-B498-43B3-948B-1728B52AA6E4}">
                <adec:decorative xmlns:adec="http://schemas.microsoft.com/office/drawing/2017/decorative" val="1"/>
              </a:ext>
            </a:extLst>
          </p:cNvPr>
          <p:cNvGrpSpPr/>
          <p:nvPr/>
        </p:nvGrpSpPr>
        <p:grpSpPr>
          <a:xfrm flipH="1">
            <a:off x="0" y="2617303"/>
            <a:ext cx="7523410" cy="4162462"/>
            <a:chOff x="3270816" y="1547461"/>
            <a:chExt cx="9555865" cy="5358164"/>
          </a:xfrm>
        </p:grpSpPr>
        <p:sp>
          <p:nvSpPr>
            <p:cNvPr id="678" name="Rectangle 677">
              <a:extLst>
                <a:ext uri="{FF2B5EF4-FFF2-40B4-BE49-F238E27FC236}">
                  <a16:creationId xmlns:a16="http://schemas.microsoft.com/office/drawing/2014/main" id="{692B1884-E992-4284-9C4A-29DE5DF52286}"/>
                </a:ext>
              </a:extLst>
            </p:cNvPr>
            <p:cNvSpPr/>
            <p:nvPr/>
          </p:nvSpPr>
          <p:spPr bwMode="auto">
            <a:xfrm>
              <a:off x="3298176" y="1560912"/>
              <a:ext cx="9528505" cy="5297088"/>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80076" rIns="160153" bIns="80076" numCol="1" spcCol="0" rtlCol="0" fromWordArt="0" anchor="b" anchorCtr="0" forceAA="0" compatLnSpc="1">
              <a:prstTxWarp prst="textNoShape">
                <a:avLst/>
              </a:prstTxWarp>
              <a:noAutofit/>
            </a:bodyPr>
            <a:lstStyle/>
            <a:p>
              <a:pPr algn="ctr" defTabSz="816567" fontAlgn="base">
                <a:spcBef>
                  <a:spcPct val="0"/>
                </a:spcBef>
                <a:spcAft>
                  <a:spcPct val="0"/>
                </a:spcAft>
              </a:pPr>
              <a:endParaRPr lang="en-US" sz="1051" b="1" i="1">
                <a:solidFill>
                  <a:srgbClr val="FFFFFF"/>
                </a:solidFill>
                <a:latin typeface="Segoe UI"/>
                <a:ea typeface="Segoe UI" pitchFamily="34" charset="0"/>
                <a:cs typeface="Segoe UI" pitchFamily="34" charset="0"/>
              </a:endParaRPr>
            </a:p>
          </p:txBody>
        </p:sp>
        <p:cxnSp>
          <p:nvCxnSpPr>
            <p:cNvPr id="679" name="Straight Connector 678">
              <a:extLst>
                <a:ext uri="{FF2B5EF4-FFF2-40B4-BE49-F238E27FC236}">
                  <a16:creationId xmlns:a16="http://schemas.microsoft.com/office/drawing/2014/main" id="{B25718F8-274C-494F-9D87-56898A568197}"/>
                </a:ext>
              </a:extLst>
            </p:cNvPr>
            <p:cNvCxnSpPr>
              <a:cxnSpLocks/>
            </p:cNvCxnSpPr>
            <p:nvPr/>
          </p:nvCxnSpPr>
          <p:spPr>
            <a:xfrm>
              <a:off x="3293475" y="1566951"/>
              <a:ext cx="0" cy="5338674"/>
            </a:xfrm>
            <a:prstGeom prst="line">
              <a:avLst/>
            </a:prstGeom>
            <a:ln w="3810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380EEC84-B2D1-4E15-A350-8CAC37288B33}"/>
                </a:ext>
              </a:extLst>
            </p:cNvPr>
            <p:cNvCxnSpPr>
              <a:cxnSpLocks/>
            </p:cNvCxnSpPr>
            <p:nvPr/>
          </p:nvCxnSpPr>
          <p:spPr>
            <a:xfrm flipV="1">
              <a:off x="3270816" y="1547461"/>
              <a:ext cx="9555865" cy="12926"/>
            </a:xfrm>
            <a:prstGeom prst="line">
              <a:avLst/>
            </a:prstGeom>
            <a:ln w="3810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681" name="Group 680">
            <a:extLst>
              <a:ext uri="{FF2B5EF4-FFF2-40B4-BE49-F238E27FC236}">
                <a16:creationId xmlns:a16="http://schemas.microsoft.com/office/drawing/2014/main" id="{2F969373-2763-43DB-8CB4-897888F8CE26}"/>
              </a:ext>
              <a:ext uri="{C183D7F6-B498-43B3-948B-1728B52AA6E4}">
                <adec:decorative xmlns:adec="http://schemas.microsoft.com/office/drawing/2017/decorative" val="1"/>
              </a:ext>
            </a:extLst>
          </p:cNvPr>
          <p:cNvGrpSpPr/>
          <p:nvPr/>
        </p:nvGrpSpPr>
        <p:grpSpPr>
          <a:xfrm>
            <a:off x="464375" y="3526334"/>
            <a:ext cx="3295185" cy="2848427"/>
            <a:chOff x="163879" y="3429758"/>
            <a:chExt cx="3762800" cy="3252644"/>
          </a:xfrm>
        </p:grpSpPr>
        <p:sp>
          <p:nvSpPr>
            <p:cNvPr id="682" name="Rectangle 681">
              <a:extLst>
                <a:ext uri="{FF2B5EF4-FFF2-40B4-BE49-F238E27FC236}">
                  <a16:creationId xmlns:a16="http://schemas.microsoft.com/office/drawing/2014/main" id="{E0BED573-F3A7-4C69-8D5F-5330AD8AF862}"/>
                </a:ext>
              </a:extLst>
            </p:cNvPr>
            <p:cNvSpPr/>
            <p:nvPr/>
          </p:nvSpPr>
          <p:spPr bwMode="auto">
            <a:xfrm>
              <a:off x="163879" y="3429758"/>
              <a:ext cx="3762800" cy="3252644"/>
            </a:xfrm>
            <a:prstGeom prst="rect">
              <a:avLst/>
            </a:prstGeom>
            <a:solidFill>
              <a:srgbClr val="3B3C4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80076" rIns="160153" bIns="44821" numCol="1" spcCol="0" rtlCol="0" fromWordArt="0" anchor="b" anchorCtr="0" forceAA="0" compatLnSpc="1">
              <a:prstTxWarp prst="textNoShape">
                <a:avLst/>
              </a:prstTxWarp>
              <a:noAutofit/>
            </a:bodyPr>
            <a:lstStyle/>
            <a:p>
              <a:pPr algn="ctr" defTabSz="816567" fontAlgn="base">
                <a:spcBef>
                  <a:spcPct val="0"/>
                </a:spcBef>
                <a:spcAft>
                  <a:spcPct val="0"/>
                </a:spcAft>
              </a:pPr>
              <a:r>
                <a:rPr lang="en-US" sz="686" b="1" spc="294">
                  <a:solidFill>
                    <a:srgbClr val="FFFFFF"/>
                  </a:solidFill>
                  <a:latin typeface="Segoe UI"/>
                  <a:ea typeface="Segoe UI" pitchFamily="34" charset="0"/>
                  <a:cs typeface="Segoe UI" pitchFamily="34" charset="0"/>
                </a:rPr>
                <a:t>SAFETY SYSTEMS</a:t>
              </a:r>
            </a:p>
          </p:txBody>
        </p:sp>
        <p:sp>
          <p:nvSpPr>
            <p:cNvPr id="683" name="Cube 682">
              <a:extLst>
                <a:ext uri="{FF2B5EF4-FFF2-40B4-BE49-F238E27FC236}">
                  <a16:creationId xmlns:a16="http://schemas.microsoft.com/office/drawing/2014/main" id="{8A8204C4-4D2E-435C-BFAD-0D9C980C5A33}"/>
                </a:ext>
              </a:extLst>
            </p:cNvPr>
            <p:cNvSpPr/>
            <p:nvPr/>
          </p:nvSpPr>
          <p:spPr bwMode="auto">
            <a:xfrm>
              <a:off x="260405" y="5764432"/>
              <a:ext cx="466575" cy="709135"/>
            </a:xfrm>
            <a:prstGeom prst="cube">
              <a:avLst>
                <a:gd name="adj" fmla="val 42867"/>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sp>
          <p:nvSpPr>
            <p:cNvPr id="684" name="Cube 683">
              <a:extLst>
                <a:ext uri="{FF2B5EF4-FFF2-40B4-BE49-F238E27FC236}">
                  <a16:creationId xmlns:a16="http://schemas.microsoft.com/office/drawing/2014/main" id="{18BAF13F-8FE9-4F49-B228-91957FBD4EF4}"/>
                </a:ext>
              </a:extLst>
            </p:cNvPr>
            <p:cNvSpPr/>
            <p:nvPr/>
          </p:nvSpPr>
          <p:spPr bwMode="auto">
            <a:xfrm>
              <a:off x="637993" y="5764432"/>
              <a:ext cx="466575" cy="709135"/>
            </a:xfrm>
            <a:prstGeom prst="cube">
              <a:avLst>
                <a:gd name="adj" fmla="val 42867"/>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sp>
          <p:nvSpPr>
            <p:cNvPr id="685" name="Cube 684">
              <a:extLst>
                <a:ext uri="{FF2B5EF4-FFF2-40B4-BE49-F238E27FC236}">
                  <a16:creationId xmlns:a16="http://schemas.microsoft.com/office/drawing/2014/main" id="{4FAAE88B-917E-4AD2-974D-90C3B2C039B9}"/>
                </a:ext>
              </a:extLst>
            </p:cNvPr>
            <p:cNvSpPr/>
            <p:nvPr/>
          </p:nvSpPr>
          <p:spPr bwMode="auto">
            <a:xfrm>
              <a:off x="1015581" y="5764432"/>
              <a:ext cx="466575" cy="709135"/>
            </a:xfrm>
            <a:prstGeom prst="cube">
              <a:avLst>
                <a:gd name="adj" fmla="val 42867"/>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sp>
          <p:nvSpPr>
            <p:cNvPr id="686" name="Cube 685">
              <a:extLst>
                <a:ext uri="{FF2B5EF4-FFF2-40B4-BE49-F238E27FC236}">
                  <a16:creationId xmlns:a16="http://schemas.microsoft.com/office/drawing/2014/main" id="{30797719-F35A-4301-A852-3EE0F3DA0262}"/>
                </a:ext>
              </a:extLst>
            </p:cNvPr>
            <p:cNvSpPr/>
            <p:nvPr/>
          </p:nvSpPr>
          <p:spPr bwMode="auto">
            <a:xfrm>
              <a:off x="267668" y="5135285"/>
              <a:ext cx="466575" cy="709135"/>
            </a:xfrm>
            <a:prstGeom prst="cube">
              <a:avLst>
                <a:gd name="adj" fmla="val 42867"/>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sp>
          <p:nvSpPr>
            <p:cNvPr id="687" name="Cube 686">
              <a:extLst>
                <a:ext uri="{FF2B5EF4-FFF2-40B4-BE49-F238E27FC236}">
                  <a16:creationId xmlns:a16="http://schemas.microsoft.com/office/drawing/2014/main" id="{E5F8B448-99D8-4E20-93FC-9687462D5CE3}"/>
                </a:ext>
              </a:extLst>
            </p:cNvPr>
            <p:cNvSpPr/>
            <p:nvPr/>
          </p:nvSpPr>
          <p:spPr bwMode="auto">
            <a:xfrm>
              <a:off x="645256" y="5135285"/>
              <a:ext cx="466575" cy="709135"/>
            </a:xfrm>
            <a:prstGeom prst="cube">
              <a:avLst>
                <a:gd name="adj" fmla="val 42867"/>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sp>
          <p:nvSpPr>
            <p:cNvPr id="688" name="Cube 687">
              <a:extLst>
                <a:ext uri="{FF2B5EF4-FFF2-40B4-BE49-F238E27FC236}">
                  <a16:creationId xmlns:a16="http://schemas.microsoft.com/office/drawing/2014/main" id="{10A3DE2B-647F-499F-B5B5-9A17DECD3D00}"/>
                </a:ext>
              </a:extLst>
            </p:cNvPr>
            <p:cNvSpPr/>
            <p:nvPr/>
          </p:nvSpPr>
          <p:spPr bwMode="auto">
            <a:xfrm>
              <a:off x="1022844" y="5135285"/>
              <a:ext cx="466575" cy="709135"/>
            </a:xfrm>
            <a:prstGeom prst="cube">
              <a:avLst>
                <a:gd name="adj" fmla="val 42867"/>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sp>
          <p:nvSpPr>
            <p:cNvPr id="689" name="Cube 688">
              <a:extLst>
                <a:ext uri="{FF2B5EF4-FFF2-40B4-BE49-F238E27FC236}">
                  <a16:creationId xmlns:a16="http://schemas.microsoft.com/office/drawing/2014/main" id="{22EAB255-EF95-4E2A-9C7C-FE82AE41EC11}"/>
                </a:ext>
              </a:extLst>
            </p:cNvPr>
            <p:cNvSpPr/>
            <p:nvPr/>
          </p:nvSpPr>
          <p:spPr bwMode="auto">
            <a:xfrm>
              <a:off x="273435" y="4516534"/>
              <a:ext cx="466575" cy="709135"/>
            </a:xfrm>
            <a:prstGeom prst="cube">
              <a:avLst>
                <a:gd name="adj" fmla="val 42867"/>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pic>
          <p:nvPicPr>
            <p:cNvPr id="690" name="Graphic 689" descr="Processor">
              <a:extLst>
                <a:ext uri="{FF2B5EF4-FFF2-40B4-BE49-F238E27FC236}">
                  <a16:creationId xmlns:a16="http://schemas.microsoft.com/office/drawing/2014/main" id="{C10C868C-6644-4882-8107-6E094CE8075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00189" y="5384196"/>
              <a:ext cx="212852" cy="212854"/>
            </a:xfrm>
            <a:prstGeom prst="rect">
              <a:avLst/>
            </a:prstGeom>
          </p:spPr>
        </p:pic>
        <p:pic>
          <p:nvPicPr>
            <p:cNvPr id="691" name="Graphic 690" descr="Robot Hand">
              <a:extLst>
                <a:ext uri="{FF2B5EF4-FFF2-40B4-BE49-F238E27FC236}">
                  <a16:creationId xmlns:a16="http://schemas.microsoft.com/office/drawing/2014/main" id="{F6C424E1-64DC-4772-8965-1BCF06820AB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96908" y="6000972"/>
              <a:ext cx="219854" cy="244522"/>
            </a:xfrm>
            <a:prstGeom prst="rect">
              <a:avLst/>
            </a:prstGeom>
          </p:spPr>
        </p:pic>
        <p:sp>
          <p:nvSpPr>
            <p:cNvPr id="692" name="Rectangle 691">
              <a:extLst>
                <a:ext uri="{FF2B5EF4-FFF2-40B4-BE49-F238E27FC236}">
                  <a16:creationId xmlns:a16="http://schemas.microsoft.com/office/drawing/2014/main" id="{360BEA39-41B4-47FB-9DD1-04C9FB894192}"/>
                </a:ext>
              </a:extLst>
            </p:cNvPr>
            <p:cNvSpPr/>
            <p:nvPr/>
          </p:nvSpPr>
          <p:spPr bwMode="auto">
            <a:xfrm>
              <a:off x="928796" y="3475506"/>
              <a:ext cx="2248180" cy="3788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ctr" anchorCtr="0" forceAA="0" compatLnSpc="1">
              <a:prstTxWarp prst="textNoShape">
                <a:avLst/>
              </a:prstTxWarp>
              <a:noAutofit/>
            </a:bodyPr>
            <a:lstStyle/>
            <a:p>
              <a:pPr algn="ctr" defTabSz="816567" fontAlgn="base">
                <a:spcBef>
                  <a:spcPct val="0"/>
                </a:spcBef>
                <a:spcAft>
                  <a:spcPct val="0"/>
                </a:spcAft>
              </a:pPr>
              <a:r>
                <a:rPr lang="en-US" sz="1372">
                  <a:solidFill>
                    <a:srgbClr val="50E6FF"/>
                  </a:solidFill>
                  <a:latin typeface="Segoe UI Semibold"/>
                  <a:cs typeface="Segoe UI" pitchFamily="34" charset="0"/>
                </a:rPr>
                <a:t>Purdue Model</a:t>
              </a:r>
            </a:p>
          </p:txBody>
        </p:sp>
        <p:grpSp>
          <p:nvGrpSpPr>
            <p:cNvPr id="693" name="Group 692">
              <a:extLst>
                <a:ext uri="{FF2B5EF4-FFF2-40B4-BE49-F238E27FC236}">
                  <a16:creationId xmlns:a16="http://schemas.microsoft.com/office/drawing/2014/main" id="{BE3AD433-598E-4DB8-B764-EEF3630ED123}"/>
                </a:ext>
              </a:extLst>
            </p:cNvPr>
            <p:cNvGrpSpPr/>
            <p:nvPr/>
          </p:nvGrpSpPr>
          <p:grpSpPr>
            <a:xfrm>
              <a:off x="239398" y="4786901"/>
              <a:ext cx="266790" cy="118862"/>
              <a:chOff x="-3774075" y="3977321"/>
              <a:chExt cx="2313012" cy="1030494"/>
            </a:xfrm>
          </p:grpSpPr>
          <p:sp>
            <p:nvSpPr>
              <p:cNvPr id="758" name="Rectangle: Rounded Corners 757">
                <a:extLst>
                  <a:ext uri="{FF2B5EF4-FFF2-40B4-BE49-F238E27FC236}">
                    <a16:creationId xmlns:a16="http://schemas.microsoft.com/office/drawing/2014/main" id="{E062B24D-C2AF-48DD-97A7-5EC1BB0A49A7}"/>
                  </a:ext>
                </a:extLst>
              </p:cNvPr>
              <p:cNvSpPr/>
              <p:nvPr/>
            </p:nvSpPr>
            <p:spPr bwMode="auto">
              <a:xfrm>
                <a:off x="-3774075" y="4595711"/>
                <a:ext cx="2313012" cy="412104"/>
              </a:xfrm>
              <a:prstGeom prst="roundRect">
                <a:avLst>
                  <a:gd name="adj" fmla="val 50000"/>
                </a:avLst>
              </a:prstGeom>
              <a:noFill/>
              <a:ln w="6350">
                <a:gradFill flip="none" rotWithShape="1">
                  <a:gsLst>
                    <a:gs pos="25000">
                      <a:schemeClr val="bg1">
                        <a:alpha val="0"/>
                      </a:schemeClr>
                    </a:gs>
                    <a:gs pos="25000">
                      <a:schemeClr val="bg1"/>
                    </a:gs>
                  </a:gsLst>
                  <a:lin ang="0" scaled="1"/>
                  <a:tileRect/>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59" name="Oval 758">
                <a:extLst>
                  <a:ext uri="{FF2B5EF4-FFF2-40B4-BE49-F238E27FC236}">
                    <a16:creationId xmlns:a16="http://schemas.microsoft.com/office/drawing/2014/main" id="{6750A6FF-2E66-4378-8F21-DEFC0179F4EF}"/>
                  </a:ext>
                </a:extLst>
              </p:cNvPr>
              <p:cNvSpPr/>
              <p:nvPr/>
            </p:nvSpPr>
            <p:spPr bwMode="auto">
              <a:xfrm>
                <a:off x="-3014479"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60" name="Oval 759">
                <a:extLst>
                  <a:ext uri="{FF2B5EF4-FFF2-40B4-BE49-F238E27FC236}">
                    <a16:creationId xmlns:a16="http://schemas.microsoft.com/office/drawing/2014/main" id="{3E8BD613-0A5B-4457-803F-5517ED63F45E}"/>
                  </a:ext>
                </a:extLst>
              </p:cNvPr>
              <p:cNvSpPr/>
              <p:nvPr/>
            </p:nvSpPr>
            <p:spPr bwMode="auto">
              <a:xfrm>
                <a:off x="-2381746"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61" name="Oval 760">
                <a:extLst>
                  <a:ext uri="{FF2B5EF4-FFF2-40B4-BE49-F238E27FC236}">
                    <a16:creationId xmlns:a16="http://schemas.microsoft.com/office/drawing/2014/main" id="{56998862-DA0E-40CA-A760-D2F388BC1827}"/>
                  </a:ext>
                </a:extLst>
              </p:cNvPr>
              <p:cNvSpPr/>
              <p:nvPr/>
            </p:nvSpPr>
            <p:spPr bwMode="auto">
              <a:xfrm>
                <a:off x="-1749013"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nvGrpSpPr>
              <p:cNvPr id="762" name="Group 761">
                <a:extLst>
                  <a:ext uri="{FF2B5EF4-FFF2-40B4-BE49-F238E27FC236}">
                    <a16:creationId xmlns:a16="http://schemas.microsoft.com/office/drawing/2014/main" id="{54304D06-0474-4FEE-AD07-92F4454F941E}"/>
                  </a:ext>
                </a:extLst>
              </p:cNvPr>
              <p:cNvGrpSpPr/>
              <p:nvPr/>
            </p:nvGrpSpPr>
            <p:grpSpPr>
              <a:xfrm>
                <a:off x="-2139677" y="3977321"/>
                <a:ext cx="541538" cy="523877"/>
                <a:chOff x="-3024748" y="3561103"/>
                <a:chExt cx="949654" cy="918684"/>
              </a:xfrm>
            </p:grpSpPr>
            <p:sp>
              <p:nvSpPr>
                <p:cNvPr id="766" name="Rectangle: Rounded Corners 765">
                  <a:extLst>
                    <a:ext uri="{FF2B5EF4-FFF2-40B4-BE49-F238E27FC236}">
                      <a16:creationId xmlns:a16="http://schemas.microsoft.com/office/drawing/2014/main" id="{AD577663-71A4-4EC6-AD19-7BDE06C9E41E}"/>
                    </a:ext>
                  </a:extLst>
                </p:cNvPr>
                <p:cNvSpPr/>
                <p:nvPr/>
              </p:nvSpPr>
              <p:spPr bwMode="auto">
                <a:xfrm>
                  <a:off x="-3024748" y="3561103"/>
                  <a:ext cx="949654" cy="918684"/>
                </a:xfrm>
                <a:prstGeom prst="roundRect">
                  <a:avLst>
                    <a:gd name="adj" fmla="val 0"/>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67" name="Rectangle: Rounded Corners 766">
                  <a:extLst>
                    <a:ext uri="{FF2B5EF4-FFF2-40B4-BE49-F238E27FC236}">
                      <a16:creationId xmlns:a16="http://schemas.microsoft.com/office/drawing/2014/main" id="{1F0CFE66-A9D1-4D2A-9DB1-81EED1FCC6B8}"/>
                    </a:ext>
                  </a:extLst>
                </p:cNvPr>
                <p:cNvSpPr/>
                <p:nvPr/>
              </p:nvSpPr>
              <p:spPr bwMode="auto">
                <a:xfrm>
                  <a:off x="-2641078" y="3619374"/>
                  <a:ext cx="249675" cy="241532"/>
                </a:xfrm>
                <a:prstGeom prst="roundRect">
                  <a:avLst>
                    <a:gd name="adj" fmla="val 0"/>
                  </a:avLst>
                </a:prstGeom>
                <a:solidFill>
                  <a:schemeClr val="bg1"/>
                </a:solid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grpSp>
            <p:nvGrpSpPr>
              <p:cNvPr id="763" name="Group 762">
                <a:extLst>
                  <a:ext uri="{FF2B5EF4-FFF2-40B4-BE49-F238E27FC236}">
                    <a16:creationId xmlns:a16="http://schemas.microsoft.com/office/drawing/2014/main" id="{3878268F-B1B2-48A8-98B9-A13AAB378E78}"/>
                  </a:ext>
                </a:extLst>
              </p:cNvPr>
              <p:cNvGrpSpPr/>
              <p:nvPr/>
            </p:nvGrpSpPr>
            <p:grpSpPr>
              <a:xfrm>
                <a:off x="-2813549" y="3977321"/>
                <a:ext cx="541538" cy="523877"/>
                <a:chOff x="-3024748" y="3561103"/>
                <a:chExt cx="949654" cy="918684"/>
              </a:xfrm>
            </p:grpSpPr>
            <p:sp>
              <p:nvSpPr>
                <p:cNvPr id="764" name="Rectangle: Rounded Corners 763">
                  <a:extLst>
                    <a:ext uri="{FF2B5EF4-FFF2-40B4-BE49-F238E27FC236}">
                      <a16:creationId xmlns:a16="http://schemas.microsoft.com/office/drawing/2014/main" id="{87C315CE-3459-41B6-8019-7783511820DA}"/>
                    </a:ext>
                  </a:extLst>
                </p:cNvPr>
                <p:cNvSpPr/>
                <p:nvPr/>
              </p:nvSpPr>
              <p:spPr bwMode="auto">
                <a:xfrm>
                  <a:off x="-3024748" y="3561103"/>
                  <a:ext cx="949654" cy="918684"/>
                </a:xfrm>
                <a:prstGeom prst="roundRect">
                  <a:avLst>
                    <a:gd name="adj" fmla="val 0"/>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65" name="Rectangle: Rounded Corners 764">
                  <a:extLst>
                    <a:ext uri="{FF2B5EF4-FFF2-40B4-BE49-F238E27FC236}">
                      <a16:creationId xmlns:a16="http://schemas.microsoft.com/office/drawing/2014/main" id="{A4354635-1A94-4FB4-9429-493E043089A3}"/>
                    </a:ext>
                  </a:extLst>
                </p:cNvPr>
                <p:cNvSpPr/>
                <p:nvPr/>
              </p:nvSpPr>
              <p:spPr bwMode="auto">
                <a:xfrm>
                  <a:off x="-2641078" y="3619374"/>
                  <a:ext cx="249675" cy="241532"/>
                </a:xfrm>
                <a:prstGeom prst="roundRect">
                  <a:avLst>
                    <a:gd name="adj" fmla="val 0"/>
                  </a:avLst>
                </a:prstGeom>
                <a:solidFill>
                  <a:schemeClr val="bg1"/>
                </a:solid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grpSp>
        <p:sp>
          <p:nvSpPr>
            <p:cNvPr id="694" name="Cube 693">
              <a:extLst>
                <a:ext uri="{FF2B5EF4-FFF2-40B4-BE49-F238E27FC236}">
                  <a16:creationId xmlns:a16="http://schemas.microsoft.com/office/drawing/2014/main" id="{0F85B00E-5737-4913-A2E3-79BBAC1CC555}"/>
                </a:ext>
              </a:extLst>
            </p:cNvPr>
            <p:cNvSpPr/>
            <p:nvPr/>
          </p:nvSpPr>
          <p:spPr bwMode="auto">
            <a:xfrm>
              <a:off x="651023" y="4516534"/>
              <a:ext cx="466575" cy="709135"/>
            </a:xfrm>
            <a:prstGeom prst="cube">
              <a:avLst>
                <a:gd name="adj" fmla="val 42867"/>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sp>
          <p:nvSpPr>
            <p:cNvPr id="695" name="Cube 694">
              <a:extLst>
                <a:ext uri="{FF2B5EF4-FFF2-40B4-BE49-F238E27FC236}">
                  <a16:creationId xmlns:a16="http://schemas.microsoft.com/office/drawing/2014/main" id="{CEF851D7-6CF2-4150-A633-44A90D8CD779}"/>
                </a:ext>
              </a:extLst>
            </p:cNvPr>
            <p:cNvSpPr/>
            <p:nvPr/>
          </p:nvSpPr>
          <p:spPr bwMode="auto">
            <a:xfrm>
              <a:off x="1028611" y="4516534"/>
              <a:ext cx="466575" cy="709135"/>
            </a:xfrm>
            <a:prstGeom prst="cube">
              <a:avLst>
                <a:gd name="adj" fmla="val 42867"/>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pic>
          <p:nvPicPr>
            <p:cNvPr id="696" name="Graphic 695" descr="Processor">
              <a:extLst>
                <a:ext uri="{FF2B5EF4-FFF2-40B4-BE49-F238E27FC236}">
                  <a16:creationId xmlns:a16="http://schemas.microsoft.com/office/drawing/2014/main" id="{60DC454B-FBE3-476C-88F0-2003E67670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2095" y="5380102"/>
              <a:ext cx="212852" cy="212854"/>
            </a:xfrm>
            <a:prstGeom prst="rect">
              <a:avLst/>
            </a:prstGeom>
          </p:spPr>
        </p:pic>
        <p:pic>
          <p:nvPicPr>
            <p:cNvPr id="697" name="Graphic 696" descr="Processor">
              <a:extLst>
                <a:ext uri="{FF2B5EF4-FFF2-40B4-BE49-F238E27FC236}">
                  <a16:creationId xmlns:a16="http://schemas.microsoft.com/office/drawing/2014/main" id="{55326208-0132-446B-8DE4-90217E19714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6445" y="5374686"/>
              <a:ext cx="212852" cy="212854"/>
            </a:xfrm>
            <a:prstGeom prst="rect">
              <a:avLst/>
            </a:prstGeom>
          </p:spPr>
        </p:pic>
        <p:pic>
          <p:nvPicPr>
            <p:cNvPr id="698" name="Graphic 697" descr="Robot Hand">
              <a:extLst>
                <a:ext uri="{FF2B5EF4-FFF2-40B4-BE49-F238E27FC236}">
                  <a16:creationId xmlns:a16="http://schemas.microsoft.com/office/drawing/2014/main" id="{E569D0D5-26F1-4D57-93B7-1E3CA33A00E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55750" y="5996878"/>
              <a:ext cx="219854" cy="244522"/>
            </a:xfrm>
            <a:prstGeom prst="rect">
              <a:avLst/>
            </a:prstGeom>
          </p:spPr>
        </p:pic>
        <p:pic>
          <p:nvPicPr>
            <p:cNvPr id="699" name="Graphic 698" descr="Robot Hand">
              <a:extLst>
                <a:ext uri="{FF2B5EF4-FFF2-40B4-BE49-F238E27FC236}">
                  <a16:creationId xmlns:a16="http://schemas.microsoft.com/office/drawing/2014/main" id="{6872D9CF-9020-41A2-84F0-938C09CFEA16}"/>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73164" y="5991462"/>
              <a:ext cx="219854" cy="244522"/>
            </a:xfrm>
            <a:prstGeom prst="rect">
              <a:avLst/>
            </a:prstGeom>
          </p:spPr>
        </p:pic>
        <p:grpSp>
          <p:nvGrpSpPr>
            <p:cNvPr id="700" name="Group 699">
              <a:extLst>
                <a:ext uri="{FF2B5EF4-FFF2-40B4-BE49-F238E27FC236}">
                  <a16:creationId xmlns:a16="http://schemas.microsoft.com/office/drawing/2014/main" id="{EEA80A6C-41EC-43F7-B11C-C5EFEDF78455}"/>
                </a:ext>
              </a:extLst>
            </p:cNvPr>
            <p:cNvGrpSpPr/>
            <p:nvPr/>
          </p:nvGrpSpPr>
          <p:grpSpPr>
            <a:xfrm>
              <a:off x="635593" y="4789409"/>
              <a:ext cx="266790" cy="118862"/>
              <a:chOff x="-3774075" y="3977321"/>
              <a:chExt cx="2313012" cy="1030494"/>
            </a:xfrm>
          </p:grpSpPr>
          <p:sp>
            <p:nvSpPr>
              <p:cNvPr id="748" name="Rectangle: Rounded Corners 747">
                <a:extLst>
                  <a:ext uri="{FF2B5EF4-FFF2-40B4-BE49-F238E27FC236}">
                    <a16:creationId xmlns:a16="http://schemas.microsoft.com/office/drawing/2014/main" id="{D618FC2C-C708-4AB9-B913-D26655275371}"/>
                  </a:ext>
                </a:extLst>
              </p:cNvPr>
              <p:cNvSpPr/>
              <p:nvPr/>
            </p:nvSpPr>
            <p:spPr bwMode="auto">
              <a:xfrm>
                <a:off x="-3774075" y="4595711"/>
                <a:ext cx="2313012" cy="412104"/>
              </a:xfrm>
              <a:prstGeom prst="roundRect">
                <a:avLst>
                  <a:gd name="adj" fmla="val 50000"/>
                </a:avLst>
              </a:prstGeom>
              <a:noFill/>
              <a:ln w="6350">
                <a:gradFill flip="none" rotWithShape="1">
                  <a:gsLst>
                    <a:gs pos="25000">
                      <a:schemeClr val="bg1">
                        <a:alpha val="0"/>
                      </a:schemeClr>
                    </a:gs>
                    <a:gs pos="25000">
                      <a:schemeClr val="bg1"/>
                    </a:gs>
                  </a:gsLst>
                  <a:lin ang="0" scaled="1"/>
                  <a:tileRect/>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49" name="Oval 748">
                <a:extLst>
                  <a:ext uri="{FF2B5EF4-FFF2-40B4-BE49-F238E27FC236}">
                    <a16:creationId xmlns:a16="http://schemas.microsoft.com/office/drawing/2014/main" id="{94B0ABE7-FBFD-4615-B119-093DC4F3164B}"/>
                  </a:ext>
                </a:extLst>
              </p:cNvPr>
              <p:cNvSpPr/>
              <p:nvPr/>
            </p:nvSpPr>
            <p:spPr bwMode="auto">
              <a:xfrm>
                <a:off x="-3014479"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50" name="Oval 749">
                <a:extLst>
                  <a:ext uri="{FF2B5EF4-FFF2-40B4-BE49-F238E27FC236}">
                    <a16:creationId xmlns:a16="http://schemas.microsoft.com/office/drawing/2014/main" id="{AE7CBEE2-79D0-4124-B33D-8944AB3444C4}"/>
                  </a:ext>
                </a:extLst>
              </p:cNvPr>
              <p:cNvSpPr/>
              <p:nvPr/>
            </p:nvSpPr>
            <p:spPr bwMode="auto">
              <a:xfrm>
                <a:off x="-2381746"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51" name="Oval 750">
                <a:extLst>
                  <a:ext uri="{FF2B5EF4-FFF2-40B4-BE49-F238E27FC236}">
                    <a16:creationId xmlns:a16="http://schemas.microsoft.com/office/drawing/2014/main" id="{50725E7D-3985-411A-B1FA-37A6BB45659C}"/>
                  </a:ext>
                </a:extLst>
              </p:cNvPr>
              <p:cNvSpPr/>
              <p:nvPr/>
            </p:nvSpPr>
            <p:spPr bwMode="auto">
              <a:xfrm>
                <a:off x="-1749013"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nvGrpSpPr>
              <p:cNvPr id="752" name="Group 751">
                <a:extLst>
                  <a:ext uri="{FF2B5EF4-FFF2-40B4-BE49-F238E27FC236}">
                    <a16:creationId xmlns:a16="http://schemas.microsoft.com/office/drawing/2014/main" id="{D18CA4F3-F405-485C-938A-008EBB3D5847}"/>
                  </a:ext>
                </a:extLst>
              </p:cNvPr>
              <p:cNvGrpSpPr/>
              <p:nvPr/>
            </p:nvGrpSpPr>
            <p:grpSpPr>
              <a:xfrm>
                <a:off x="-2139677" y="3977321"/>
                <a:ext cx="541538" cy="523877"/>
                <a:chOff x="-3024748" y="3561103"/>
                <a:chExt cx="949654" cy="918684"/>
              </a:xfrm>
            </p:grpSpPr>
            <p:sp>
              <p:nvSpPr>
                <p:cNvPr id="756" name="Rectangle: Rounded Corners 755">
                  <a:extLst>
                    <a:ext uri="{FF2B5EF4-FFF2-40B4-BE49-F238E27FC236}">
                      <a16:creationId xmlns:a16="http://schemas.microsoft.com/office/drawing/2014/main" id="{036EBFB7-8904-462B-8ACD-F1F2B1D1AE12}"/>
                    </a:ext>
                  </a:extLst>
                </p:cNvPr>
                <p:cNvSpPr/>
                <p:nvPr/>
              </p:nvSpPr>
              <p:spPr bwMode="auto">
                <a:xfrm>
                  <a:off x="-3024748" y="3561103"/>
                  <a:ext cx="949654" cy="918684"/>
                </a:xfrm>
                <a:prstGeom prst="roundRect">
                  <a:avLst>
                    <a:gd name="adj" fmla="val 0"/>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57" name="Rectangle: Rounded Corners 756">
                  <a:extLst>
                    <a:ext uri="{FF2B5EF4-FFF2-40B4-BE49-F238E27FC236}">
                      <a16:creationId xmlns:a16="http://schemas.microsoft.com/office/drawing/2014/main" id="{D0DEE78D-DDDB-4838-8393-2F352E2354CF}"/>
                    </a:ext>
                  </a:extLst>
                </p:cNvPr>
                <p:cNvSpPr/>
                <p:nvPr/>
              </p:nvSpPr>
              <p:spPr bwMode="auto">
                <a:xfrm>
                  <a:off x="-2641078" y="3619374"/>
                  <a:ext cx="249675" cy="241532"/>
                </a:xfrm>
                <a:prstGeom prst="roundRect">
                  <a:avLst>
                    <a:gd name="adj" fmla="val 0"/>
                  </a:avLst>
                </a:prstGeom>
                <a:solidFill>
                  <a:schemeClr val="bg1"/>
                </a:solid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grpSp>
            <p:nvGrpSpPr>
              <p:cNvPr id="753" name="Group 752">
                <a:extLst>
                  <a:ext uri="{FF2B5EF4-FFF2-40B4-BE49-F238E27FC236}">
                    <a16:creationId xmlns:a16="http://schemas.microsoft.com/office/drawing/2014/main" id="{2B4176CE-5FFF-431A-8A6B-E5FBA77F21D0}"/>
                  </a:ext>
                </a:extLst>
              </p:cNvPr>
              <p:cNvGrpSpPr/>
              <p:nvPr/>
            </p:nvGrpSpPr>
            <p:grpSpPr>
              <a:xfrm>
                <a:off x="-2813549" y="3977321"/>
                <a:ext cx="541538" cy="523877"/>
                <a:chOff x="-3024748" y="3561103"/>
                <a:chExt cx="949654" cy="918684"/>
              </a:xfrm>
            </p:grpSpPr>
            <p:sp>
              <p:nvSpPr>
                <p:cNvPr id="754" name="Rectangle: Rounded Corners 753">
                  <a:extLst>
                    <a:ext uri="{FF2B5EF4-FFF2-40B4-BE49-F238E27FC236}">
                      <a16:creationId xmlns:a16="http://schemas.microsoft.com/office/drawing/2014/main" id="{F22A941F-F25E-4FE4-A893-0416211C7A44}"/>
                    </a:ext>
                  </a:extLst>
                </p:cNvPr>
                <p:cNvSpPr/>
                <p:nvPr/>
              </p:nvSpPr>
              <p:spPr bwMode="auto">
                <a:xfrm>
                  <a:off x="-3024748" y="3561103"/>
                  <a:ext cx="949654" cy="918684"/>
                </a:xfrm>
                <a:prstGeom prst="roundRect">
                  <a:avLst>
                    <a:gd name="adj" fmla="val 0"/>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55" name="Rectangle: Rounded Corners 754">
                  <a:extLst>
                    <a:ext uri="{FF2B5EF4-FFF2-40B4-BE49-F238E27FC236}">
                      <a16:creationId xmlns:a16="http://schemas.microsoft.com/office/drawing/2014/main" id="{7622B669-B648-494C-A860-959827C31006}"/>
                    </a:ext>
                  </a:extLst>
                </p:cNvPr>
                <p:cNvSpPr/>
                <p:nvPr/>
              </p:nvSpPr>
              <p:spPr bwMode="auto">
                <a:xfrm>
                  <a:off x="-2641078" y="3619374"/>
                  <a:ext cx="249675" cy="241532"/>
                </a:xfrm>
                <a:prstGeom prst="roundRect">
                  <a:avLst>
                    <a:gd name="adj" fmla="val 0"/>
                  </a:avLst>
                </a:prstGeom>
                <a:solidFill>
                  <a:schemeClr val="bg1"/>
                </a:solid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grpSp>
        <p:grpSp>
          <p:nvGrpSpPr>
            <p:cNvPr id="701" name="Group 700">
              <a:extLst>
                <a:ext uri="{FF2B5EF4-FFF2-40B4-BE49-F238E27FC236}">
                  <a16:creationId xmlns:a16="http://schemas.microsoft.com/office/drawing/2014/main" id="{1D5D7A0B-3C36-40DF-9BA7-CF2C0FBC206D}"/>
                </a:ext>
              </a:extLst>
            </p:cNvPr>
            <p:cNvGrpSpPr/>
            <p:nvPr/>
          </p:nvGrpSpPr>
          <p:grpSpPr>
            <a:xfrm>
              <a:off x="1002877" y="4783671"/>
              <a:ext cx="266790" cy="118862"/>
              <a:chOff x="-3774075" y="3977321"/>
              <a:chExt cx="2313012" cy="1030494"/>
            </a:xfrm>
          </p:grpSpPr>
          <p:sp>
            <p:nvSpPr>
              <p:cNvPr id="738" name="Rectangle: Rounded Corners 737">
                <a:extLst>
                  <a:ext uri="{FF2B5EF4-FFF2-40B4-BE49-F238E27FC236}">
                    <a16:creationId xmlns:a16="http://schemas.microsoft.com/office/drawing/2014/main" id="{2757EEA7-B882-45F8-96B1-2B4994BF7234}"/>
                  </a:ext>
                </a:extLst>
              </p:cNvPr>
              <p:cNvSpPr/>
              <p:nvPr/>
            </p:nvSpPr>
            <p:spPr bwMode="auto">
              <a:xfrm>
                <a:off x="-3774075" y="4595711"/>
                <a:ext cx="2313012" cy="412104"/>
              </a:xfrm>
              <a:prstGeom prst="roundRect">
                <a:avLst>
                  <a:gd name="adj" fmla="val 50000"/>
                </a:avLst>
              </a:prstGeom>
              <a:noFill/>
              <a:ln w="6350">
                <a:gradFill flip="none" rotWithShape="1">
                  <a:gsLst>
                    <a:gs pos="25000">
                      <a:schemeClr val="bg1">
                        <a:alpha val="0"/>
                      </a:schemeClr>
                    </a:gs>
                    <a:gs pos="25000">
                      <a:schemeClr val="bg1"/>
                    </a:gs>
                  </a:gsLst>
                  <a:lin ang="0" scaled="1"/>
                  <a:tileRect/>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39" name="Oval 738">
                <a:extLst>
                  <a:ext uri="{FF2B5EF4-FFF2-40B4-BE49-F238E27FC236}">
                    <a16:creationId xmlns:a16="http://schemas.microsoft.com/office/drawing/2014/main" id="{6F2E9F13-B2FA-4040-ABDF-C60183A3E492}"/>
                  </a:ext>
                </a:extLst>
              </p:cNvPr>
              <p:cNvSpPr/>
              <p:nvPr/>
            </p:nvSpPr>
            <p:spPr bwMode="auto">
              <a:xfrm>
                <a:off x="-3014479"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40" name="Oval 739">
                <a:extLst>
                  <a:ext uri="{FF2B5EF4-FFF2-40B4-BE49-F238E27FC236}">
                    <a16:creationId xmlns:a16="http://schemas.microsoft.com/office/drawing/2014/main" id="{20D1B62C-F571-49D0-98AB-1CCE0AAE8A30}"/>
                  </a:ext>
                </a:extLst>
              </p:cNvPr>
              <p:cNvSpPr/>
              <p:nvPr/>
            </p:nvSpPr>
            <p:spPr bwMode="auto">
              <a:xfrm>
                <a:off x="-2381746"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41" name="Oval 740">
                <a:extLst>
                  <a:ext uri="{FF2B5EF4-FFF2-40B4-BE49-F238E27FC236}">
                    <a16:creationId xmlns:a16="http://schemas.microsoft.com/office/drawing/2014/main" id="{62D9D577-796C-4152-A7B7-F3CA4D3D0794}"/>
                  </a:ext>
                </a:extLst>
              </p:cNvPr>
              <p:cNvSpPr/>
              <p:nvPr/>
            </p:nvSpPr>
            <p:spPr bwMode="auto">
              <a:xfrm>
                <a:off x="-1749013"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nvGrpSpPr>
              <p:cNvPr id="742" name="Group 741">
                <a:extLst>
                  <a:ext uri="{FF2B5EF4-FFF2-40B4-BE49-F238E27FC236}">
                    <a16:creationId xmlns:a16="http://schemas.microsoft.com/office/drawing/2014/main" id="{11076498-99FB-460D-8BE4-F665BD00B6FE}"/>
                  </a:ext>
                </a:extLst>
              </p:cNvPr>
              <p:cNvGrpSpPr/>
              <p:nvPr/>
            </p:nvGrpSpPr>
            <p:grpSpPr>
              <a:xfrm>
                <a:off x="-2139677" y="3977321"/>
                <a:ext cx="541538" cy="523877"/>
                <a:chOff x="-3024748" y="3561103"/>
                <a:chExt cx="949654" cy="918684"/>
              </a:xfrm>
            </p:grpSpPr>
            <p:sp>
              <p:nvSpPr>
                <p:cNvPr id="746" name="Rectangle: Rounded Corners 745">
                  <a:extLst>
                    <a:ext uri="{FF2B5EF4-FFF2-40B4-BE49-F238E27FC236}">
                      <a16:creationId xmlns:a16="http://schemas.microsoft.com/office/drawing/2014/main" id="{75EFF5C7-7A40-468C-A034-9009802E5CD3}"/>
                    </a:ext>
                  </a:extLst>
                </p:cNvPr>
                <p:cNvSpPr/>
                <p:nvPr/>
              </p:nvSpPr>
              <p:spPr bwMode="auto">
                <a:xfrm>
                  <a:off x="-3024748" y="3561103"/>
                  <a:ext cx="949654" cy="918684"/>
                </a:xfrm>
                <a:prstGeom prst="roundRect">
                  <a:avLst>
                    <a:gd name="adj" fmla="val 0"/>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47" name="Rectangle: Rounded Corners 746">
                  <a:extLst>
                    <a:ext uri="{FF2B5EF4-FFF2-40B4-BE49-F238E27FC236}">
                      <a16:creationId xmlns:a16="http://schemas.microsoft.com/office/drawing/2014/main" id="{74B31D20-3F84-439E-970E-1BFA8FE4F6DA}"/>
                    </a:ext>
                  </a:extLst>
                </p:cNvPr>
                <p:cNvSpPr/>
                <p:nvPr/>
              </p:nvSpPr>
              <p:spPr bwMode="auto">
                <a:xfrm>
                  <a:off x="-2641078" y="3619374"/>
                  <a:ext cx="249675" cy="241532"/>
                </a:xfrm>
                <a:prstGeom prst="roundRect">
                  <a:avLst>
                    <a:gd name="adj" fmla="val 0"/>
                  </a:avLst>
                </a:prstGeom>
                <a:solidFill>
                  <a:schemeClr val="bg1"/>
                </a:solid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grpSp>
            <p:nvGrpSpPr>
              <p:cNvPr id="743" name="Group 742">
                <a:extLst>
                  <a:ext uri="{FF2B5EF4-FFF2-40B4-BE49-F238E27FC236}">
                    <a16:creationId xmlns:a16="http://schemas.microsoft.com/office/drawing/2014/main" id="{20CFB798-7350-4DC0-98B2-C2CF1955216E}"/>
                  </a:ext>
                </a:extLst>
              </p:cNvPr>
              <p:cNvGrpSpPr/>
              <p:nvPr/>
            </p:nvGrpSpPr>
            <p:grpSpPr>
              <a:xfrm>
                <a:off x="-2813549" y="3977321"/>
                <a:ext cx="541538" cy="523877"/>
                <a:chOff x="-3024748" y="3561103"/>
                <a:chExt cx="949654" cy="918684"/>
              </a:xfrm>
            </p:grpSpPr>
            <p:sp>
              <p:nvSpPr>
                <p:cNvPr id="744" name="Rectangle: Rounded Corners 743">
                  <a:extLst>
                    <a:ext uri="{FF2B5EF4-FFF2-40B4-BE49-F238E27FC236}">
                      <a16:creationId xmlns:a16="http://schemas.microsoft.com/office/drawing/2014/main" id="{D496F4F2-8365-4167-B5E4-83E91B99897E}"/>
                    </a:ext>
                  </a:extLst>
                </p:cNvPr>
                <p:cNvSpPr/>
                <p:nvPr/>
              </p:nvSpPr>
              <p:spPr bwMode="auto">
                <a:xfrm>
                  <a:off x="-3024748" y="3561103"/>
                  <a:ext cx="949654" cy="918684"/>
                </a:xfrm>
                <a:prstGeom prst="roundRect">
                  <a:avLst>
                    <a:gd name="adj" fmla="val 0"/>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45" name="Rectangle: Rounded Corners 744">
                  <a:extLst>
                    <a:ext uri="{FF2B5EF4-FFF2-40B4-BE49-F238E27FC236}">
                      <a16:creationId xmlns:a16="http://schemas.microsoft.com/office/drawing/2014/main" id="{3983CE59-965F-430A-A222-493187920531}"/>
                    </a:ext>
                  </a:extLst>
                </p:cNvPr>
                <p:cNvSpPr/>
                <p:nvPr/>
              </p:nvSpPr>
              <p:spPr bwMode="auto">
                <a:xfrm>
                  <a:off x="-2641078" y="3619374"/>
                  <a:ext cx="249675" cy="241532"/>
                </a:xfrm>
                <a:prstGeom prst="roundRect">
                  <a:avLst>
                    <a:gd name="adj" fmla="val 0"/>
                  </a:avLst>
                </a:prstGeom>
                <a:solidFill>
                  <a:schemeClr val="bg1"/>
                </a:solid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grpSp>
        <p:sp>
          <p:nvSpPr>
            <p:cNvPr id="702" name="Cube 701">
              <a:extLst>
                <a:ext uri="{FF2B5EF4-FFF2-40B4-BE49-F238E27FC236}">
                  <a16:creationId xmlns:a16="http://schemas.microsoft.com/office/drawing/2014/main" id="{610318DC-3FBF-42B5-8004-BFD8AF1465E8}"/>
                </a:ext>
              </a:extLst>
            </p:cNvPr>
            <p:cNvSpPr/>
            <p:nvPr/>
          </p:nvSpPr>
          <p:spPr bwMode="auto">
            <a:xfrm>
              <a:off x="1406199" y="5739755"/>
              <a:ext cx="2416179" cy="737338"/>
            </a:xfrm>
            <a:prstGeom prst="cube">
              <a:avLst>
                <a:gd name="adj" fmla="val 28212"/>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sp>
          <p:nvSpPr>
            <p:cNvPr id="703" name="Cube 702">
              <a:extLst>
                <a:ext uri="{FF2B5EF4-FFF2-40B4-BE49-F238E27FC236}">
                  <a16:creationId xmlns:a16="http://schemas.microsoft.com/office/drawing/2014/main" id="{01D197F3-96E7-42A9-BE8F-083623B49248}"/>
                </a:ext>
              </a:extLst>
            </p:cNvPr>
            <p:cNvSpPr/>
            <p:nvPr/>
          </p:nvSpPr>
          <p:spPr bwMode="auto">
            <a:xfrm>
              <a:off x="1406199" y="5114043"/>
              <a:ext cx="2416179" cy="737338"/>
            </a:xfrm>
            <a:prstGeom prst="cube">
              <a:avLst>
                <a:gd name="adj" fmla="val 28212"/>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sp>
          <p:nvSpPr>
            <p:cNvPr id="704" name="Cube 703">
              <a:extLst>
                <a:ext uri="{FF2B5EF4-FFF2-40B4-BE49-F238E27FC236}">
                  <a16:creationId xmlns:a16="http://schemas.microsoft.com/office/drawing/2014/main" id="{A848490B-2A8B-4770-95CA-2F39C7AB4569}"/>
                </a:ext>
              </a:extLst>
            </p:cNvPr>
            <p:cNvSpPr/>
            <p:nvPr/>
          </p:nvSpPr>
          <p:spPr bwMode="auto">
            <a:xfrm>
              <a:off x="1406199" y="4488331"/>
              <a:ext cx="2416179" cy="737338"/>
            </a:xfrm>
            <a:prstGeom prst="cube">
              <a:avLst>
                <a:gd name="adj" fmla="val 28212"/>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pic>
          <p:nvPicPr>
            <p:cNvPr id="705" name="Graphic 704" descr="Robot Hand">
              <a:extLst>
                <a:ext uri="{FF2B5EF4-FFF2-40B4-BE49-F238E27FC236}">
                  <a16:creationId xmlns:a16="http://schemas.microsoft.com/office/drawing/2014/main" id="{8CA769FA-5F02-48BA-AB6F-5523BC501D20}"/>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423638" y="5998479"/>
              <a:ext cx="219854" cy="244522"/>
            </a:xfrm>
            <a:prstGeom prst="rect">
              <a:avLst/>
            </a:prstGeom>
          </p:spPr>
        </p:pic>
        <p:grpSp>
          <p:nvGrpSpPr>
            <p:cNvPr id="706" name="Group 705">
              <a:extLst>
                <a:ext uri="{FF2B5EF4-FFF2-40B4-BE49-F238E27FC236}">
                  <a16:creationId xmlns:a16="http://schemas.microsoft.com/office/drawing/2014/main" id="{2D2DB022-43E9-4FB2-9B72-A9E606D1616F}"/>
                </a:ext>
              </a:extLst>
            </p:cNvPr>
            <p:cNvGrpSpPr/>
            <p:nvPr/>
          </p:nvGrpSpPr>
          <p:grpSpPr>
            <a:xfrm>
              <a:off x="406997" y="4956449"/>
              <a:ext cx="1110477" cy="418187"/>
              <a:chOff x="406997" y="4956449"/>
              <a:chExt cx="1110477" cy="418187"/>
            </a:xfrm>
          </p:grpSpPr>
          <p:cxnSp>
            <p:nvCxnSpPr>
              <p:cNvPr id="734" name="Connector: Elbow 252">
                <a:extLst>
                  <a:ext uri="{FF2B5EF4-FFF2-40B4-BE49-F238E27FC236}">
                    <a16:creationId xmlns:a16="http://schemas.microsoft.com/office/drawing/2014/main" id="{A4AD54D2-D543-4F9D-A53D-868D83F98055}"/>
                  </a:ext>
                </a:extLst>
              </p:cNvPr>
              <p:cNvCxnSpPr>
                <a:cxnSpLocks/>
              </p:cNvCxnSpPr>
              <p:nvPr/>
            </p:nvCxnSpPr>
            <p:spPr>
              <a:xfrm>
                <a:off x="406997" y="4956449"/>
                <a:ext cx="0" cy="418187"/>
              </a:xfrm>
              <a:prstGeom prst="straightConnector1">
                <a:avLst/>
              </a:prstGeom>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35" name="Connector: Elbow 252">
                <a:extLst>
                  <a:ext uri="{FF2B5EF4-FFF2-40B4-BE49-F238E27FC236}">
                    <a16:creationId xmlns:a16="http://schemas.microsoft.com/office/drawing/2014/main" id="{30C93DF2-22B8-4F71-B8E3-CA77EB5387A7}"/>
                  </a:ext>
                </a:extLst>
              </p:cNvPr>
              <p:cNvCxnSpPr>
                <a:cxnSpLocks/>
              </p:cNvCxnSpPr>
              <p:nvPr/>
            </p:nvCxnSpPr>
            <p:spPr>
              <a:xfrm>
                <a:off x="784794" y="4956449"/>
                <a:ext cx="0" cy="418187"/>
              </a:xfrm>
              <a:prstGeom prst="straightConnector1">
                <a:avLst/>
              </a:prstGeom>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36" name="Connector: Elbow 252">
                <a:extLst>
                  <a:ext uri="{FF2B5EF4-FFF2-40B4-BE49-F238E27FC236}">
                    <a16:creationId xmlns:a16="http://schemas.microsoft.com/office/drawing/2014/main" id="{08A5F261-35E3-4091-8B24-E3928CBEF582}"/>
                  </a:ext>
                </a:extLst>
              </p:cNvPr>
              <p:cNvCxnSpPr>
                <a:cxnSpLocks/>
              </p:cNvCxnSpPr>
              <p:nvPr/>
            </p:nvCxnSpPr>
            <p:spPr>
              <a:xfrm>
                <a:off x="1138520" y="4956449"/>
                <a:ext cx="0" cy="418187"/>
              </a:xfrm>
              <a:prstGeom prst="straightConnector1">
                <a:avLst/>
              </a:prstGeom>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37" name="Connector: Elbow 252">
                <a:extLst>
                  <a:ext uri="{FF2B5EF4-FFF2-40B4-BE49-F238E27FC236}">
                    <a16:creationId xmlns:a16="http://schemas.microsoft.com/office/drawing/2014/main" id="{3EC37863-09D2-4F4B-91C1-A6A86D2F7FE2}"/>
                  </a:ext>
                </a:extLst>
              </p:cNvPr>
              <p:cNvCxnSpPr>
                <a:cxnSpLocks/>
              </p:cNvCxnSpPr>
              <p:nvPr/>
            </p:nvCxnSpPr>
            <p:spPr>
              <a:xfrm>
                <a:off x="1517474" y="4956449"/>
                <a:ext cx="0" cy="418187"/>
              </a:xfrm>
              <a:prstGeom prst="straightConnector1">
                <a:avLst/>
              </a:prstGeom>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pic>
          <p:nvPicPr>
            <p:cNvPr id="707" name="Graphic 706" descr="Processor">
              <a:extLst>
                <a:ext uri="{FF2B5EF4-FFF2-40B4-BE49-F238E27FC236}">
                  <a16:creationId xmlns:a16="http://schemas.microsoft.com/office/drawing/2014/main" id="{A6606589-45B7-48F7-80AE-713C58583E6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426775" y="5381704"/>
              <a:ext cx="212852" cy="212854"/>
            </a:xfrm>
            <a:prstGeom prst="rect">
              <a:avLst/>
            </a:prstGeom>
          </p:spPr>
        </p:pic>
        <p:grpSp>
          <p:nvGrpSpPr>
            <p:cNvPr id="708" name="Group 707">
              <a:extLst>
                <a:ext uri="{FF2B5EF4-FFF2-40B4-BE49-F238E27FC236}">
                  <a16:creationId xmlns:a16="http://schemas.microsoft.com/office/drawing/2014/main" id="{72CFB663-4EA8-446D-BD5B-B6ED5A733C77}"/>
                </a:ext>
              </a:extLst>
            </p:cNvPr>
            <p:cNvGrpSpPr/>
            <p:nvPr/>
          </p:nvGrpSpPr>
          <p:grpSpPr>
            <a:xfrm>
              <a:off x="1372685" y="4779143"/>
              <a:ext cx="266790" cy="118862"/>
              <a:chOff x="-3774075" y="3977321"/>
              <a:chExt cx="2313012" cy="1030494"/>
            </a:xfrm>
          </p:grpSpPr>
          <p:sp>
            <p:nvSpPr>
              <p:cNvPr id="724" name="Rectangle: Rounded Corners 723">
                <a:extLst>
                  <a:ext uri="{FF2B5EF4-FFF2-40B4-BE49-F238E27FC236}">
                    <a16:creationId xmlns:a16="http://schemas.microsoft.com/office/drawing/2014/main" id="{CB54C2C4-E0C3-48DC-BA25-5DE42083BA48}"/>
                  </a:ext>
                </a:extLst>
              </p:cNvPr>
              <p:cNvSpPr/>
              <p:nvPr/>
            </p:nvSpPr>
            <p:spPr bwMode="auto">
              <a:xfrm>
                <a:off x="-3774075" y="4595711"/>
                <a:ext cx="2313012" cy="412104"/>
              </a:xfrm>
              <a:prstGeom prst="roundRect">
                <a:avLst>
                  <a:gd name="adj" fmla="val 50000"/>
                </a:avLst>
              </a:prstGeom>
              <a:noFill/>
              <a:ln w="6350">
                <a:gradFill flip="none" rotWithShape="1">
                  <a:gsLst>
                    <a:gs pos="25000">
                      <a:schemeClr val="bg1">
                        <a:alpha val="0"/>
                      </a:schemeClr>
                    </a:gs>
                    <a:gs pos="25000">
                      <a:schemeClr val="bg1"/>
                    </a:gs>
                  </a:gsLst>
                  <a:lin ang="0" scaled="1"/>
                  <a:tileRect/>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25" name="Oval 724">
                <a:extLst>
                  <a:ext uri="{FF2B5EF4-FFF2-40B4-BE49-F238E27FC236}">
                    <a16:creationId xmlns:a16="http://schemas.microsoft.com/office/drawing/2014/main" id="{472617E6-485F-4199-A0BA-173AA605DAEB}"/>
                  </a:ext>
                </a:extLst>
              </p:cNvPr>
              <p:cNvSpPr/>
              <p:nvPr/>
            </p:nvSpPr>
            <p:spPr bwMode="auto">
              <a:xfrm>
                <a:off x="-3014479"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26" name="Oval 725">
                <a:extLst>
                  <a:ext uri="{FF2B5EF4-FFF2-40B4-BE49-F238E27FC236}">
                    <a16:creationId xmlns:a16="http://schemas.microsoft.com/office/drawing/2014/main" id="{DB168223-53A0-4F6F-B24C-F58E93B53EBE}"/>
                  </a:ext>
                </a:extLst>
              </p:cNvPr>
              <p:cNvSpPr/>
              <p:nvPr/>
            </p:nvSpPr>
            <p:spPr bwMode="auto">
              <a:xfrm>
                <a:off x="-2381746"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27" name="Oval 726">
                <a:extLst>
                  <a:ext uri="{FF2B5EF4-FFF2-40B4-BE49-F238E27FC236}">
                    <a16:creationId xmlns:a16="http://schemas.microsoft.com/office/drawing/2014/main" id="{A0065B0D-0C69-442B-97E7-AF3C9268C043}"/>
                  </a:ext>
                </a:extLst>
              </p:cNvPr>
              <p:cNvSpPr/>
              <p:nvPr/>
            </p:nvSpPr>
            <p:spPr bwMode="auto">
              <a:xfrm>
                <a:off x="-1749013" y="4726327"/>
                <a:ext cx="150874" cy="150877"/>
              </a:xfrm>
              <a:prstGeom prst="ellipse">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nvGrpSpPr>
              <p:cNvPr id="728" name="Group 727">
                <a:extLst>
                  <a:ext uri="{FF2B5EF4-FFF2-40B4-BE49-F238E27FC236}">
                    <a16:creationId xmlns:a16="http://schemas.microsoft.com/office/drawing/2014/main" id="{B0F073FB-9B7E-4F27-B227-69439E03E23F}"/>
                  </a:ext>
                </a:extLst>
              </p:cNvPr>
              <p:cNvGrpSpPr/>
              <p:nvPr/>
            </p:nvGrpSpPr>
            <p:grpSpPr>
              <a:xfrm>
                <a:off x="-2139677" y="3977321"/>
                <a:ext cx="541538" cy="523877"/>
                <a:chOff x="-3024748" y="3561103"/>
                <a:chExt cx="949654" cy="918684"/>
              </a:xfrm>
            </p:grpSpPr>
            <p:sp>
              <p:nvSpPr>
                <p:cNvPr id="732" name="Rectangle: Rounded Corners 731">
                  <a:extLst>
                    <a:ext uri="{FF2B5EF4-FFF2-40B4-BE49-F238E27FC236}">
                      <a16:creationId xmlns:a16="http://schemas.microsoft.com/office/drawing/2014/main" id="{E1336468-5F54-47BF-9C40-C47ACB1F9566}"/>
                    </a:ext>
                  </a:extLst>
                </p:cNvPr>
                <p:cNvSpPr/>
                <p:nvPr/>
              </p:nvSpPr>
              <p:spPr bwMode="auto">
                <a:xfrm>
                  <a:off x="-3024748" y="3561103"/>
                  <a:ext cx="949654" cy="918684"/>
                </a:xfrm>
                <a:prstGeom prst="roundRect">
                  <a:avLst>
                    <a:gd name="adj" fmla="val 0"/>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33" name="Rectangle: Rounded Corners 732">
                  <a:extLst>
                    <a:ext uri="{FF2B5EF4-FFF2-40B4-BE49-F238E27FC236}">
                      <a16:creationId xmlns:a16="http://schemas.microsoft.com/office/drawing/2014/main" id="{05CCA9EB-819E-4BA5-B16F-52795972C740}"/>
                    </a:ext>
                  </a:extLst>
                </p:cNvPr>
                <p:cNvSpPr/>
                <p:nvPr/>
              </p:nvSpPr>
              <p:spPr bwMode="auto">
                <a:xfrm>
                  <a:off x="-2641078" y="3619374"/>
                  <a:ext cx="249675" cy="241532"/>
                </a:xfrm>
                <a:prstGeom prst="roundRect">
                  <a:avLst>
                    <a:gd name="adj" fmla="val 0"/>
                  </a:avLst>
                </a:prstGeom>
                <a:solidFill>
                  <a:schemeClr val="bg1"/>
                </a:solid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grpSp>
            <p:nvGrpSpPr>
              <p:cNvPr id="729" name="Group 728">
                <a:extLst>
                  <a:ext uri="{FF2B5EF4-FFF2-40B4-BE49-F238E27FC236}">
                    <a16:creationId xmlns:a16="http://schemas.microsoft.com/office/drawing/2014/main" id="{6C38AEBB-38AC-45DF-9700-EA8B4993D57A}"/>
                  </a:ext>
                </a:extLst>
              </p:cNvPr>
              <p:cNvGrpSpPr/>
              <p:nvPr/>
            </p:nvGrpSpPr>
            <p:grpSpPr>
              <a:xfrm>
                <a:off x="-2813549" y="3977321"/>
                <a:ext cx="541538" cy="523877"/>
                <a:chOff x="-3024748" y="3561103"/>
                <a:chExt cx="949654" cy="918684"/>
              </a:xfrm>
            </p:grpSpPr>
            <p:sp>
              <p:nvSpPr>
                <p:cNvPr id="730" name="Rectangle: Rounded Corners 729">
                  <a:extLst>
                    <a:ext uri="{FF2B5EF4-FFF2-40B4-BE49-F238E27FC236}">
                      <a16:creationId xmlns:a16="http://schemas.microsoft.com/office/drawing/2014/main" id="{6101A063-A6C7-4BBD-9F20-FB5F07CF8056}"/>
                    </a:ext>
                  </a:extLst>
                </p:cNvPr>
                <p:cNvSpPr/>
                <p:nvPr/>
              </p:nvSpPr>
              <p:spPr bwMode="auto">
                <a:xfrm>
                  <a:off x="-3024748" y="3561103"/>
                  <a:ext cx="949654" cy="918684"/>
                </a:xfrm>
                <a:prstGeom prst="roundRect">
                  <a:avLst>
                    <a:gd name="adj" fmla="val 0"/>
                  </a:avLst>
                </a:prstGeom>
                <a:no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sp>
              <p:nvSpPr>
                <p:cNvPr id="731" name="Rectangle: Rounded Corners 730">
                  <a:extLst>
                    <a:ext uri="{FF2B5EF4-FFF2-40B4-BE49-F238E27FC236}">
                      <a16:creationId xmlns:a16="http://schemas.microsoft.com/office/drawing/2014/main" id="{1C3F3116-6BD9-437F-A1D6-EE23CD6B4BE2}"/>
                    </a:ext>
                  </a:extLst>
                </p:cNvPr>
                <p:cNvSpPr/>
                <p:nvPr/>
              </p:nvSpPr>
              <p:spPr bwMode="auto">
                <a:xfrm>
                  <a:off x="-2641078" y="3619374"/>
                  <a:ext cx="249675" cy="241532"/>
                </a:xfrm>
                <a:prstGeom prst="roundRect">
                  <a:avLst>
                    <a:gd name="adj" fmla="val 0"/>
                  </a:avLst>
                </a:prstGeom>
                <a:solidFill>
                  <a:schemeClr val="bg1"/>
                </a:solidFill>
                <a:ln w="635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grpSp>
        </p:grpSp>
        <p:sp>
          <p:nvSpPr>
            <p:cNvPr id="709" name="Cube 708">
              <a:extLst>
                <a:ext uri="{FF2B5EF4-FFF2-40B4-BE49-F238E27FC236}">
                  <a16:creationId xmlns:a16="http://schemas.microsoft.com/office/drawing/2014/main" id="{F8DAB7CB-0995-49C4-B693-FA6CF4EECCF3}"/>
                </a:ext>
              </a:extLst>
            </p:cNvPr>
            <p:cNvSpPr/>
            <p:nvPr/>
          </p:nvSpPr>
          <p:spPr bwMode="auto">
            <a:xfrm>
              <a:off x="276162" y="3862619"/>
              <a:ext cx="3546216" cy="737338"/>
            </a:xfrm>
            <a:prstGeom prst="cube">
              <a:avLst>
                <a:gd name="adj" fmla="val 28212"/>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pic>
          <p:nvPicPr>
            <p:cNvPr id="710" name="Graphic 709" descr="Factory">
              <a:extLst>
                <a:ext uri="{FF2B5EF4-FFF2-40B4-BE49-F238E27FC236}">
                  <a16:creationId xmlns:a16="http://schemas.microsoft.com/office/drawing/2014/main" id="{4DAF0B6B-F52C-44C9-ACAD-343C9E04F9C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16007" y="4292772"/>
              <a:ext cx="273212" cy="273210"/>
            </a:xfrm>
            <a:prstGeom prst="rect">
              <a:avLst/>
            </a:prstGeom>
          </p:spPr>
        </p:pic>
        <p:cxnSp>
          <p:nvCxnSpPr>
            <p:cNvPr id="711" name="Connector: Elbow 710">
              <a:extLst>
                <a:ext uri="{FF2B5EF4-FFF2-40B4-BE49-F238E27FC236}">
                  <a16:creationId xmlns:a16="http://schemas.microsoft.com/office/drawing/2014/main" id="{D47A27F2-87AD-436F-B133-AFD3F2C09B9E}"/>
                </a:ext>
              </a:extLst>
            </p:cNvPr>
            <p:cNvCxnSpPr>
              <a:cxnSpLocks/>
              <a:stCxn id="710" idx="3"/>
            </p:cNvCxnSpPr>
            <p:nvPr/>
          </p:nvCxnSpPr>
          <p:spPr>
            <a:xfrm>
              <a:off x="1089219" y="4429377"/>
              <a:ext cx="437667" cy="305527"/>
            </a:xfrm>
            <a:prstGeom prst="bentConnector3">
              <a:avLst>
                <a:gd name="adj1" fmla="val 98967"/>
              </a:avLst>
            </a:prstGeom>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12" name="Connector: Elbow 711">
              <a:extLst>
                <a:ext uri="{FF2B5EF4-FFF2-40B4-BE49-F238E27FC236}">
                  <a16:creationId xmlns:a16="http://schemas.microsoft.com/office/drawing/2014/main" id="{9BED771D-412B-45A5-A912-51B5A2DDE9D9}"/>
                </a:ext>
              </a:extLst>
            </p:cNvPr>
            <p:cNvCxnSpPr>
              <a:cxnSpLocks/>
              <a:stCxn id="689" idx="1"/>
              <a:endCxn id="710" idx="1"/>
            </p:cNvCxnSpPr>
            <p:nvPr/>
          </p:nvCxnSpPr>
          <p:spPr>
            <a:xfrm rot="5400000" flipH="1" flipV="1">
              <a:off x="451700" y="4384396"/>
              <a:ext cx="319326" cy="409288"/>
            </a:xfrm>
            <a:prstGeom prst="bentConnector2">
              <a:avLst/>
            </a:prstGeom>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13" name="Connector: Elbow 712">
              <a:extLst>
                <a:ext uri="{FF2B5EF4-FFF2-40B4-BE49-F238E27FC236}">
                  <a16:creationId xmlns:a16="http://schemas.microsoft.com/office/drawing/2014/main" id="{C47B827D-EAC6-47B8-96F4-02CB188C1B10}"/>
                </a:ext>
              </a:extLst>
            </p:cNvPr>
            <p:cNvCxnSpPr>
              <a:cxnSpLocks/>
              <a:stCxn id="710" idx="3"/>
              <a:endCxn id="695" idx="1"/>
            </p:cNvCxnSpPr>
            <p:nvPr/>
          </p:nvCxnSpPr>
          <p:spPr>
            <a:xfrm>
              <a:off x="1089219" y="4429377"/>
              <a:ext cx="72676" cy="319326"/>
            </a:xfrm>
            <a:prstGeom prst="bentConnector2">
              <a:avLst/>
            </a:prstGeom>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14" name="Connector: Elbow 713">
              <a:extLst>
                <a:ext uri="{FF2B5EF4-FFF2-40B4-BE49-F238E27FC236}">
                  <a16:creationId xmlns:a16="http://schemas.microsoft.com/office/drawing/2014/main" id="{4D4CE9FA-BB3A-4577-A7CE-D3D33E0EC172}"/>
                </a:ext>
              </a:extLst>
            </p:cNvPr>
            <p:cNvCxnSpPr>
              <a:cxnSpLocks/>
              <a:stCxn id="710" idx="1"/>
              <a:endCxn id="694" idx="1"/>
            </p:cNvCxnSpPr>
            <p:nvPr/>
          </p:nvCxnSpPr>
          <p:spPr>
            <a:xfrm rot="10800000" flipV="1">
              <a:off x="784307" y="4429377"/>
              <a:ext cx="31700" cy="319326"/>
            </a:xfrm>
            <a:prstGeom prst="bentConnector2">
              <a:avLst/>
            </a:prstGeom>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715" name="Group 714">
              <a:extLst>
                <a:ext uri="{FF2B5EF4-FFF2-40B4-BE49-F238E27FC236}">
                  <a16:creationId xmlns:a16="http://schemas.microsoft.com/office/drawing/2014/main" id="{309591B0-7B73-45E5-96EB-3A722D6BDD12}"/>
                </a:ext>
              </a:extLst>
            </p:cNvPr>
            <p:cNvGrpSpPr/>
            <p:nvPr/>
          </p:nvGrpSpPr>
          <p:grpSpPr>
            <a:xfrm>
              <a:off x="415300" y="5586327"/>
              <a:ext cx="1110477" cy="418187"/>
              <a:chOff x="406997" y="4956449"/>
              <a:chExt cx="1110477" cy="418187"/>
            </a:xfrm>
          </p:grpSpPr>
          <p:cxnSp>
            <p:nvCxnSpPr>
              <p:cNvPr id="720" name="Connector: Elbow 252">
                <a:extLst>
                  <a:ext uri="{FF2B5EF4-FFF2-40B4-BE49-F238E27FC236}">
                    <a16:creationId xmlns:a16="http://schemas.microsoft.com/office/drawing/2014/main" id="{47D33F30-0EFC-4CD5-89DD-325AAC133120}"/>
                  </a:ext>
                </a:extLst>
              </p:cNvPr>
              <p:cNvCxnSpPr>
                <a:cxnSpLocks/>
              </p:cNvCxnSpPr>
              <p:nvPr/>
            </p:nvCxnSpPr>
            <p:spPr>
              <a:xfrm>
                <a:off x="406997" y="4956449"/>
                <a:ext cx="0" cy="418187"/>
              </a:xfrm>
              <a:prstGeom prst="straightConnector1">
                <a:avLst/>
              </a:prstGeom>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21" name="Connector: Elbow 252">
                <a:extLst>
                  <a:ext uri="{FF2B5EF4-FFF2-40B4-BE49-F238E27FC236}">
                    <a16:creationId xmlns:a16="http://schemas.microsoft.com/office/drawing/2014/main" id="{71F37CBF-2719-4EAA-9E17-C3DA14A1ECFA}"/>
                  </a:ext>
                </a:extLst>
              </p:cNvPr>
              <p:cNvCxnSpPr>
                <a:cxnSpLocks/>
              </p:cNvCxnSpPr>
              <p:nvPr/>
            </p:nvCxnSpPr>
            <p:spPr>
              <a:xfrm>
                <a:off x="784794" y="4956449"/>
                <a:ext cx="0" cy="418187"/>
              </a:xfrm>
              <a:prstGeom prst="straightConnector1">
                <a:avLst/>
              </a:prstGeom>
              <a:solidFill>
                <a:schemeClr val="accent2"/>
              </a:solidFill>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22" name="Connector: Elbow 252">
                <a:extLst>
                  <a:ext uri="{FF2B5EF4-FFF2-40B4-BE49-F238E27FC236}">
                    <a16:creationId xmlns:a16="http://schemas.microsoft.com/office/drawing/2014/main" id="{11F20FFB-2540-4C9A-BBDC-A3A759878CA3}"/>
                  </a:ext>
                </a:extLst>
              </p:cNvPr>
              <p:cNvCxnSpPr>
                <a:cxnSpLocks/>
              </p:cNvCxnSpPr>
              <p:nvPr/>
            </p:nvCxnSpPr>
            <p:spPr>
              <a:xfrm>
                <a:off x="1138520" y="4956449"/>
                <a:ext cx="0" cy="418187"/>
              </a:xfrm>
              <a:prstGeom prst="straightConnector1">
                <a:avLst/>
              </a:prstGeom>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23" name="Connector: Elbow 252">
                <a:extLst>
                  <a:ext uri="{FF2B5EF4-FFF2-40B4-BE49-F238E27FC236}">
                    <a16:creationId xmlns:a16="http://schemas.microsoft.com/office/drawing/2014/main" id="{A4EA67A2-D37B-4BAD-953D-BEFC58515A8B}"/>
                  </a:ext>
                </a:extLst>
              </p:cNvPr>
              <p:cNvCxnSpPr>
                <a:cxnSpLocks/>
              </p:cNvCxnSpPr>
              <p:nvPr/>
            </p:nvCxnSpPr>
            <p:spPr>
              <a:xfrm>
                <a:off x="1517474" y="4956449"/>
                <a:ext cx="0" cy="418187"/>
              </a:xfrm>
              <a:prstGeom prst="straightConnector1">
                <a:avLst/>
              </a:prstGeom>
              <a:ln>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716" name="Speech Bubble: Rectangle 715">
              <a:extLst>
                <a:ext uri="{FF2B5EF4-FFF2-40B4-BE49-F238E27FC236}">
                  <a16:creationId xmlns:a16="http://schemas.microsoft.com/office/drawing/2014/main" id="{13794900-4BF8-423B-932D-734AFB105794}"/>
                </a:ext>
              </a:extLst>
            </p:cNvPr>
            <p:cNvSpPr/>
            <p:nvPr/>
          </p:nvSpPr>
          <p:spPr bwMode="auto">
            <a:xfrm>
              <a:off x="1677900" y="5362340"/>
              <a:ext cx="1835485" cy="416771"/>
            </a:xfrm>
            <a:prstGeom prst="wedgeRectCallout">
              <a:avLst>
                <a:gd name="adj1" fmla="val 6532"/>
                <a:gd name="adj2" fmla="val -2666"/>
              </a:avLst>
            </a:prstGeom>
            <a:solidFill>
              <a:schemeClr val="bg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80076" tIns="80076" rIns="80076" bIns="80076" numCol="1" spcCol="0" rtlCol="0" fromWordArt="0" anchor="ctr" anchorCtr="0" forceAA="0" compatLnSpc="1">
              <a:prstTxWarp prst="textNoShape">
                <a:avLst/>
              </a:prstTxWarp>
              <a:noAutofit/>
            </a:bodyPr>
            <a:lstStyle/>
            <a:p>
              <a:pPr defTabSz="816567" fontAlgn="base">
                <a:spcBef>
                  <a:spcPct val="0"/>
                </a:spcBef>
                <a:spcAft>
                  <a:spcPct val="0"/>
                </a:spcAft>
              </a:pPr>
              <a:r>
                <a:rPr lang="en-US" sz="788" b="1">
                  <a:solidFill>
                    <a:srgbClr val="000000"/>
                  </a:solidFill>
                  <a:latin typeface="Segoe UI"/>
                  <a:ea typeface="Segoe UI" pitchFamily="34" charset="0"/>
                  <a:cs typeface="Segoe UI" pitchFamily="34" charset="0"/>
                </a:rPr>
                <a:t>Level 1 – Basic Control</a:t>
              </a:r>
              <a:br>
                <a:rPr lang="en-US" sz="788" b="1">
                  <a:solidFill>
                    <a:srgbClr val="000000"/>
                  </a:solidFill>
                  <a:latin typeface="Segoe UI"/>
                  <a:ea typeface="Segoe UI" pitchFamily="34" charset="0"/>
                  <a:cs typeface="Segoe UI" pitchFamily="34" charset="0"/>
                </a:rPr>
              </a:br>
              <a:r>
                <a:rPr lang="en-US" sz="613">
                  <a:solidFill>
                    <a:srgbClr val="000000"/>
                  </a:solidFill>
                  <a:latin typeface="Segoe UI"/>
                  <a:cs typeface="Segoe UI" pitchFamily="34" charset="0"/>
                </a:rPr>
                <a:t>Electronics controlling or monitoring physical systems</a:t>
              </a:r>
            </a:p>
          </p:txBody>
        </p:sp>
        <p:sp>
          <p:nvSpPr>
            <p:cNvPr id="717" name="Speech Bubble: Rectangle 716">
              <a:extLst>
                <a:ext uri="{FF2B5EF4-FFF2-40B4-BE49-F238E27FC236}">
                  <a16:creationId xmlns:a16="http://schemas.microsoft.com/office/drawing/2014/main" id="{3CA0E9AA-1028-4E0C-98F1-F1E6137EF2CB}"/>
                </a:ext>
              </a:extLst>
            </p:cNvPr>
            <p:cNvSpPr/>
            <p:nvPr/>
          </p:nvSpPr>
          <p:spPr bwMode="auto">
            <a:xfrm>
              <a:off x="1677899" y="5998368"/>
              <a:ext cx="1835485" cy="418187"/>
            </a:xfrm>
            <a:prstGeom prst="wedgeRectCallout">
              <a:avLst>
                <a:gd name="adj1" fmla="val 9743"/>
                <a:gd name="adj2" fmla="val 3465"/>
              </a:avLst>
            </a:prstGeom>
            <a:solidFill>
              <a:schemeClr val="bg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80076" tIns="80076" rIns="80076" bIns="0" numCol="1" spcCol="0" rtlCol="0" fromWordArt="0" anchor="ctr" anchorCtr="0" forceAA="0" compatLnSpc="1">
              <a:prstTxWarp prst="textNoShape">
                <a:avLst/>
              </a:prstTxWarp>
              <a:noAutofit/>
            </a:bodyPr>
            <a:lstStyle/>
            <a:p>
              <a:pPr defTabSz="816567" fontAlgn="base">
                <a:spcBef>
                  <a:spcPct val="0"/>
                </a:spcBef>
                <a:spcAft>
                  <a:spcPct val="0"/>
                </a:spcAft>
              </a:pPr>
              <a:r>
                <a:rPr lang="en-US" sz="788" b="1">
                  <a:solidFill>
                    <a:srgbClr val="000000"/>
                  </a:solidFill>
                  <a:latin typeface="Segoe UI"/>
                  <a:ea typeface="Segoe UI" pitchFamily="34" charset="0"/>
                  <a:cs typeface="Segoe UI" pitchFamily="34" charset="0"/>
                </a:rPr>
                <a:t>Level 0 – Process</a:t>
              </a:r>
              <a:br>
                <a:rPr lang="en-US" sz="788" b="1">
                  <a:solidFill>
                    <a:srgbClr val="000000"/>
                  </a:solidFill>
                  <a:latin typeface="Segoe UI"/>
                  <a:ea typeface="Segoe UI" pitchFamily="34" charset="0"/>
                  <a:cs typeface="Segoe UI" pitchFamily="34" charset="0"/>
                </a:rPr>
              </a:br>
              <a:r>
                <a:rPr lang="en-US" sz="613">
                  <a:solidFill>
                    <a:srgbClr val="000000"/>
                  </a:solidFill>
                  <a:latin typeface="Segoe UI"/>
                  <a:cs typeface="Segoe UI" pitchFamily="34" charset="0"/>
                </a:rPr>
                <a:t>Physical machinery</a:t>
              </a:r>
            </a:p>
            <a:p>
              <a:pPr defTabSz="816567" fontAlgn="base">
                <a:spcBef>
                  <a:spcPct val="0"/>
                </a:spcBef>
                <a:spcAft>
                  <a:spcPct val="0"/>
                </a:spcAft>
              </a:pPr>
              <a:r>
                <a:rPr lang="en-US" sz="613">
                  <a:solidFill>
                    <a:srgbClr val="000000"/>
                  </a:solidFill>
                  <a:latin typeface="Segoe UI"/>
                  <a:cs typeface="Segoe UI" pitchFamily="34" charset="0"/>
                </a:rPr>
                <a:t>   </a:t>
              </a:r>
              <a:br>
                <a:rPr lang="en-US" sz="613">
                  <a:solidFill>
                    <a:srgbClr val="000000"/>
                  </a:solidFill>
                  <a:latin typeface="Segoe UI"/>
                  <a:cs typeface="Segoe UI" pitchFamily="34" charset="0"/>
                </a:rPr>
              </a:br>
              <a:endParaRPr lang="en-US" sz="613">
                <a:solidFill>
                  <a:srgbClr val="000000"/>
                </a:solidFill>
                <a:latin typeface="Segoe UI"/>
                <a:cs typeface="Segoe UI" pitchFamily="34" charset="0"/>
              </a:endParaRPr>
            </a:p>
          </p:txBody>
        </p:sp>
        <p:sp>
          <p:nvSpPr>
            <p:cNvPr id="718" name="Speech Bubble: Rectangle 717">
              <a:extLst>
                <a:ext uri="{FF2B5EF4-FFF2-40B4-BE49-F238E27FC236}">
                  <a16:creationId xmlns:a16="http://schemas.microsoft.com/office/drawing/2014/main" id="{62C7DD2A-D97E-4BFA-81E9-8D7CB98A5878}"/>
                </a:ext>
              </a:extLst>
            </p:cNvPr>
            <p:cNvSpPr/>
            <p:nvPr/>
          </p:nvSpPr>
          <p:spPr bwMode="auto">
            <a:xfrm>
              <a:off x="1675005" y="4760617"/>
              <a:ext cx="1853563" cy="418187"/>
            </a:xfrm>
            <a:prstGeom prst="wedgeRectCallout">
              <a:avLst>
                <a:gd name="adj1" fmla="val -5800"/>
                <a:gd name="adj2" fmla="val -5446"/>
              </a:avLst>
            </a:prstGeom>
            <a:solidFill>
              <a:schemeClr val="bg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80076" tIns="80076" rIns="80076" bIns="80076" numCol="1" spcCol="0" rtlCol="0" fromWordArt="0" anchor="ctr" anchorCtr="0" forceAA="0" compatLnSpc="1">
              <a:prstTxWarp prst="textNoShape">
                <a:avLst/>
              </a:prstTxWarp>
              <a:noAutofit/>
            </a:bodyPr>
            <a:lstStyle/>
            <a:p>
              <a:pPr defTabSz="816567" fontAlgn="base">
                <a:spcBef>
                  <a:spcPct val="0"/>
                </a:spcBef>
                <a:spcAft>
                  <a:spcPct val="0"/>
                </a:spcAft>
              </a:pPr>
              <a:r>
                <a:rPr lang="en-US" sz="788" b="1">
                  <a:solidFill>
                    <a:srgbClr val="000000"/>
                  </a:solidFill>
                  <a:latin typeface="Segoe UI"/>
                  <a:cs typeface="Segoe UI" pitchFamily="34" charset="0"/>
                </a:rPr>
                <a:t>Level 2 – Supervisory Control</a:t>
              </a:r>
              <a:br>
                <a:rPr lang="en-US" sz="788" b="1">
                  <a:solidFill>
                    <a:srgbClr val="000000"/>
                  </a:solidFill>
                  <a:latin typeface="Segoe UI"/>
                  <a:cs typeface="Segoe UI" pitchFamily="34" charset="0"/>
                </a:rPr>
              </a:br>
              <a:r>
                <a:rPr lang="en-US" sz="613">
                  <a:solidFill>
                    <a:srgbClr val="000000"/>
                  </a:solidFill>
                  <a:latin typeface="Segoe UI"/>
                  <a:cs typeface="Segoe UI" pitchFamily="34" charset="0"/>
                </a:rPr>
                <a:t>Monitoring &amp; Control for discrete business functions (e.g. production line) </a:t>
              </a:r>
            </a:p>
          </p:txBody>
        </p:sp>
        <p:sp>
          <p:nvSpPr>
            <p:cNvPr id="719" name="Speech Bubble: Rectangle 718">
              <a:extLst>
                <a:ext uri="{FF2B5EF4-FFF2-40B4-BE49-F238E27FC236}">
                  <a16:creationId xmlns:a16="http://schemas.microsoft.com/office/drawing/2014/main" id="{69099DCF-F0CB-4178-BCF6-3B98C609AD4F}"/>
                </a:ext>
              </a:extLst>
            </p:cNvPr>
            <p:cNvSpPr/>
            <p:nvPr/>
          </p:nvSpPr>
          <p:spPr bwMode="auto">
            <a:xfrm>
              <a:off x="1679156" y="4129462"/>
              <a:ext cx="1849412" cy="421889"/>
            </a:xfrm>
            <a:prstGeom prst="wedgeRectCallout">
              <a:avLst>
                <a:gd name="adj1" fmla="val -30698"/>
                <a:gd name="adj2" fmla="val 17885"/>
              </a:avLst>
            </a:prstGeom>
            <a:solidFill>
              <a:schemeClr val="bg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80076" tIns="128122" rIns="80076" bIns="128122" numCol="1" spcCol="0" rtlCol="0" fromWordArt="0" anchor="ctr" anchorCtr="0" forceAA="0" compatLnSpc="1">
              <a:prstTxWarp prst="textNoShape">
                <a:avLst/>
              </a:prstTxWarp>
              <a:noAutofit/>
            </a:bodyPr>
            <a:lstStyle/>
            <a:p>
              <a:pPr defTabSz="816567" fontAlgn="base">
                <a:spcBef>
                  <a:spcPct val="0"/>
                </a:spcBef>
                <a:spcAft>
                  <a:spcPct val="0"/>
                </a:spcAft>
              </a:pPr>
              <a:r>
                <a:rPr lang="en-US" sz="788" b="1">
                  <a:solidFill>
                    <a:srgbClr val="000000"/>
                  </a:solidFill>
                  <a:latin typeface="Segoe UI"/>
                  <a:ea typeface="Segoe UI" pitchFamily="34" charset="0"/>
                  <a:cs typeface="Segoe UI" pitchFamily="34" charset="0"/>
                </a:rPr>
                <a:t>Level 3 – Site Operations</a:t>
              </a:r>
              <a:br>
                <a:rPr lang="en-US" sz="788" b="1">
                  <a:solidFill>
                    <a:srgbClr val="000000"/>
                  </a:solidFill>
                  <a:latin typeface="Segoe UI"/>
                  <a:ea typeface="Segoe UI" pitchFamily="34" charset="0"/>
                  <a:cs typeface="Segoe UI" pitchFamily="34" charset="0"/>
                </a:rPr>
              </a:br>
              <a:r>
                <a:rPr lang="en-US" sz="613">
                  <a:solidFill>
                    <a:srgbClr val="000000"/>
                  </a:solidFill>
                  <a:latin typeface="Segoe UI"/>
                  <a:cs typeface="Segoe UI" pitchFamily="34" charset="0"/>
                </a:rPr>
                <a:t>Control &amp; monitoring for physical site with multiple functions (e.g. plant)</a:t>
              </a:r>
            </a:p>
          </p:txBody>
        </p:sp>
      </p:grpSp>
      <p:sp>
        <p:nvSpPr>
          <p:cNvPr id="768" name="Google Shape;1889;p149">
            <a:extLst>
              <a:ext uri="{FF2B5EF4-FFF2-40B4-BE49-F238E27FC236}">
                <a16:creationId xmlns:a16="http://schemas.microsoft.com/office/drawing/2014/main" id="{7702ED9A-1755-454D-A47F-FF18F8DEFF98}"/>
              </a:ext>
              <a:ext uri="{C183D7F6-B498-43B3-948B-1728B52AA6E4}">
                <adec:decorative xmlns:adec="http://schemas.microsoft.com/office/drawing/2017/decorative" val="1"/>
              </a:ext>
            </a:extLst>
          </p:cNvPr>
          <p:cNvSpPr/>
          <p:nvPr/>
        </p:nvSpPr>
        <p:spPr>
          <a:xfrm>
            <a:off x="7617919" y="1628291"/>
            <a:ext cx="3993585" cy="745062"/>
          </a:xfrm>
          <a:prstGeom prst="rect">
            <a:avLst/>
          </a:prstGeom>
          <a:solidFill>
            <a:schemeClr val="accent5">
              <a:alpha val="10000"/>
            </a:schemeClr>
          </a:solidFill>
          <a:ln w="12700" cap="flat" cmpd="sng">
            <a:noFill/>
            <a:prstDash val="solid"/>
            <a:miter lim="800000"/>
            <a:headEnd type="none" w="sm" len="sm"/>
            <a:tailEnd type="none" w="sm" len="sm"/>
          </a:ln>
        </p:spPr>
        <p:txBody>
          <a:bodyPr spcFirstLastPara="1" wrap="square" lIns="80064" tIns="32031" rIns="80064" bIns="40021" anchor="t" anchorCtr="0">
            <a:noAutofit/>
          </a:bodyPr>
          <a:lstStyle/>
          <a:p>
            <a:pPr algn="ctr" defTabSz="914367">
              <a:buClr>
                <a:srgbClr val="FFFFFF"/>
              </a:buClr>
              <a:buSzPts val="2400"/>
            </a:pPr>
            <a:r>
              <a:rPr lang="en-US" sz="980" b="1">
                <a:solidFill>
                  <a:srgbClr val="000000"/>
                </a:solidFill>
                <a:latin typeface="Segoe UI"/>
                <a:sym typeface="Libre Franklin"/>
              </a:rPr>
              <a:t>Security Analytics</a:t>
            </a:r>
          </a:p>
        </p:txBody>
      </p:sp>
      <p:grpSp>
        <p:nvGrpSpPr>
          <p:cNvPr id="769" name="Group 768">
            <a:extLst>
              <a:ext uri="{FF2B5EF4-FFF2-40B4-BE49-F238E27FC236}">
                <a16:creationId xmlns:a16="http://schemas.microsoft.com/office/drawing/2014/main" id="{08343416-3072-4AC3-B9D3-3748BB3E5C34}"/>
              </a:ext>
              <a:ext uri="{C183D7F6-B498-43B3-948B-1728B52AA6E4}">
                <adec:decorative xmlns:adec="http://schemas.microsoft.com/office/drawing/2017/decorative" val="1"/>
              </a:ext>
            </a:extLst>
          </p:cNvPr>
          <p:cNvGrpSpPr/>
          <p:nvPr/>
        </p:nvGrpSpPr>
        <p:grpSpPr>
          <a:xfrm>
            <a:off x="7704523" y="3819525"/>
            <a:ext cx="3449415" cy="2555237"/>
            <a:chOff x="12636541" y="2064545"/>
            <a:chExt cx="2609315" cy="1694270"/>
          </a:xfrm>
          <a:solidFill>
            <a:schemeClr val="accent2"/>
          </a:solidFill>
        </p:grpSpPr>
        <p:grpSp>
          <p:nvGrpSpPr>
            <p:cNvPr id="770" name="Group 769">
              <a:extLst>
                <a:ext uri="{FF2B5EF4-FFF2-40B4-BE49-F238E27FC236}">
                  <a16:creationId xmlns:a16="http://schemas.microsoft.com/office/drawing/2014/main" id="{5C2483A8-D736-47D8-BF59-40808763F1A2}"/>
                </a:ext>
              </a:extLst>
            </p:cNvPr>
            <p:cNvGrpSpPr/>
            <p:nvPr/>
          </p:nvGrpSpPr>
          <p:grpSpPr>
            <a:xfrm>
              <a:off x="12636541" y="2064545"/>
              <a:ext cx="2609315" cy="1694270"/>
              <a:chOff x="381478" y="1939261"/>
              <a:chExt cx="2390776" cy="387047"/>
            </a:xfrm>
            <a:grpFill/>
          </p:grpSpPr>
          <p:sp>
            <p:nvSpPr>
              <p:cNvPr id="772" name="Cube 771">
                <a:extLst>
                  <a:ext uri="{FF2B5EF4-FFF2-40B4-BE49-F238E27FC236}">
                    <a16:creationId xmlns:a16="http://schemas.microsoft.com/office/drawing/2014/main" id="{8EA551F0-592A-4DD4-9688-296CBDAD42F3}"/>
                  </a:ext>
                </a:extLst>
              </p:cNvPr>
              <p:cNvSpPr/>
              <p:nvPr/>
            </p:nvSpPr>
            <p:spPr bwMode="auto">
              <a:xfrm>
                <a:off x="381478" y="1939261"/>
                <a:ext cx="2390776" cy="387047"/>
              </a:xfrm>
              <a:prstGeom prst="cube">
                <a:avLst>
                  <a:gd name="adj" fmla="val 7207"/>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algn="ctr" defTabSz="914367">
                  <a:defRPr/>
                </a:pPr>
                <a:endParaRPr lang="en-US" sz="941" b="1" kern="0">
                  <a:gradFill>
                    <a:gsLst>
                      <a:gs pos="0">
                        <a:srgbClr val="FFFFFF"/>
                      </a:gs>
                      <a:gs pos="100000">
                        <a:srgbClr val="FFFFFF"/>
                      </a:gs>
                    </a:gsLst>
                    <a:lin ang="5400000" scaled="1"/>
                  </a:gradFill>
                  <a:latin typeface="Segoe"/>
                </a:endParaRPr>
              </a:p>
            </p:txBody>
          </p:sp>
          <p:sp>
            <p:nvSpPr>
              <p:cNvPr id="773" name="TextBox 772">
                <a:extLst>
                  <a:ext uri="{FF2B5EF4-FFF2-40B4-BE49-F238E27FC236}">
                    <a16:creationId xmlns:a16="http://schemas.microsoft.com/office/drawing/2014/main" id="{B447D30E-4284-4FCD-834D-DA0E5783885D}"/>
                  </a:ext>
                </a:extLst>
              </p:cNvPr>
              <p:cNvSpPr txBox="1"/>
              <p:nvPr/>
            </p:nvSpPr>
            <p:spPr>
              <a:xfrm>
                <a:off x="419948" y="1974730"/>
                <a:ext cx="2099110" cy="35648"/>
              </a:xfrm>
              <a:prstGeom prst="rect">
                <a:avLst/>
              </a:prstGeom>
              <a:grpFill/>
            </p:spPr>
            <p:txBody>
              <a:bodyPr wrap="square">
                <a:spAutoFit/>
              </a:bodyPr>
              <a:lstStyle/>
              <a:p>
                <a:pPr algn="ctr" defTabSz="800742">
                  <a:defRPr/>
                </a:pPr>
                <a:r>
                  <a:rPr lang="en-US" sz="941" b="1" kern="0">
                    <a:gradFill>
                      <a:gsLst>
                        <a:gs pos="0">
                          <a:srgbClr val="FFFFFF"/>
                        </a:gs>
                        <a:gs pos="100000">
                          <a:srgbClr val="FFFFFF"/>
                        </a:gs>
                      </a:gsLst>
                      <a:lin ang="5400000" scaled="1"/>
                    </a:gradFill>
                    <a:latin typeface="Segoe UI"/>
                  </a:rPr>
                  <a:t>Purdue Levels 4 + 5 and Zero Trust</a:t>
                </a:r>
              </a:p>
            </p:txBody>
          </p:sp>
        </p:grpSp>
        <p:sp>
          <p:nvSpPr>
            <p:cNvPr id="771" name="Speech Bubble: Rectangle 770">
              <a:extLst>
                <a:ext uri="{FF2B5EF4-FFF2-40B4-BE49-F238E27FC236}">
                  <a16:creationId xmlns:a16="http://schemas.microsoft.com/office/drawing/2014/main" id="{D8DDFFA3-BADC-4445-A981-8964E0C83E43}"/>
                </a:ext>
              </a:extLst>
            </p:cNvPr>
            <p:cNvSpPr/>
            <p:nvPr/>
          </p:nvSpPr>
          <p:spPr bwMode="auto">
            <a:xfrm>
              <a:off x="12712870" y="3115098"/>
              <a:ext cx="2343311" cy="587740"/>
            </a:xfrm>
            <a:prstGeom prst="wedgeRectCallout">
              <a:avLst>
                <a:gd name="adj1" fmla="val -366"/>
                <a:gd name="adj2" fmla="val 3735"/>
              </a:avLst>
            </a:prstGeom>
            <a:solidFill>
              <a:schemeClr val="bg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80076" tIns="128122" rIns="160153" bIns="128122" numCol="1" spcCol="0" rtlCol="0" fromWordArt="0" anchor="ctr" anchorCtr="0" forceAA="0" compatLnSpc="1">
              <a:prstTxWarp prst="textNoShape">
                <a:avLst/>
              </a:prstTxWarp>
              <a:noAutofit/>
            </a:bodyPr>
            <a:lstStyle/>
            <a:p>
              <a:pPr defTabSz="816567" fontAlgn="base">
                <a:spcBef>
                  <a:spcPct val="0"/>
                </a:spcBef>
              </a:pPr>
              <a:r>
                <a:rPr lang="en-US" sz="921" b="1">
                  <a:solidFill>
                    <a:srgbClr val="000000"/>
                  </a:solidFill>
                  <a:latin typeface="Segoe UI"/>
                  <a:ea typeface="Segoe UI" pitchFamily="34" charset="0"/>
                  <a:cs typeface="Segoe UI" pitchFamily="34" charset="0"/>
                </a:rPr>
                <a:t>Transform with Zero Trust Principles</a:t>
              </a:r>
            </a:p>
            <a:p>
              <a:pPr defTabSz="816567" fontAlgn="base">
                <a:spcBef>
                  <a:spcPct val="0"/>
                </a:spcBef>
              </a:pPr>
              <a:r>
                <a:rPr lang="en-US" sz="784" i="1">
                  <a:solidFill>
                    <a:srgbClr val="000000"/>
                  </a:solidFill>
                  <a:latin typeface="Segoe UI"/>
                  <a:ea typeface="Segoe UI" pitchFamily="34" charset="0"/>
                  <a:cs typeface="Segoe UI" pitchFamily="34" charset="0"/>
                </a:rPr>
                <a:t>Purdue model assumed static site/enterprise model</a:t>
              </a:r>
            </a:p>
            <a:p>
              <a:pPr marL="150139" lvl="1" indent="-150139" defTabSz="816567" fontAlgn="base">
                <a:spcBef>
                  <a:spcPct val="0"/>
                </a:spcBef>
                <a:spcAft>
                  <a:spcPct val="0"/>
                </a:spcAft>
                <a:buFont typeface="Arial" panose="020B0604020202020204" pitchFamily="34" charset="0"/>
                <a:buChar char="•"/>
              </a:pPr>
              <a:r>
                <a:rPr lang="en-US" sz="784" b="1">
                  <a:solidFill>
                    <a:srgbClr val="000000"/>
                  </a:solidFill>
                  <a:latin typeface="Segoe UI"/>
                  <a:ea typeface="Segoe UI" pitchFamily="34" charset="0"/>
                  <a:cs typeface="Segoe UI" pitchFamily="34" charset="0"/>
                </a:rPr>
                <a:t>Datacenter Segments </a:t>
              </a:r>
              <a:r>
                <a:rPr lang="en-US" sz="784">
                  <a:solidFill>
                    <a:srgbClr val="000000"/>
                  </a:solidFill>
                  <a:latin typeface="Segoe UI"/>
                  <a:ea typeface="Segoe UI" pitchFamily="34" charset="0"/>
                  <a:cs typeface="Segoe UI" pitchFamily="34" charset="0"/>
                </a:rPr>
                <a:t>– Align network/identity/other controls to business workloads and business risk</a:t>
              </a:r>
            </a:p>
            <a:p>
              <a:pPr marL="150139" lvl="1" indent="-150139" defTabSz="816567" fontAlgn="base">
                <a:spcBef>
                  <a:spcPct val="0"/>
                </a:spcBef>
                <a:spcAft>
                  <a:spcPct val="0"/>
                </a:spcAft>
                <a:buFont typeface="Arial" panose="020B0604020202020204" pitchFamily="34" charset="0"/>
                <a:buChar char="•"/>
              </a:pPr>
              <a:r>
                <a:rPr lang="en-US" sz="784" b="1">
                  <a:solidFill>
                    <a:srgbClr val="000000"/>
                  </a:solidFill>
                  <a:latin typeface="Segoe UI"/>
                  <a:ea typeface="Segoe UI" pitchFamily="34" charset="0"/>
                  <a:cs typeface="Segoe UI" pitchFamily="34" charset="0"/>
                </a:rPr>
                <a:t>End user access - </a:t>
              </a:r>
              <a:r>
                <a:rPr lang="en-US" sz="784">
                  <a:solidFill>
                    <a:srgbClr val="000000"/>
                  </a:solidFill>
                  <a:latin typeface="Segoe UI"/>
                  <a:ea typeface="Segoe UI" pitchFamily="34" charset="0"/>
                  <a:cs typeface="Segoe UI" pitchFamily="34" charset="0"/>
                </a:rPr>
                <a:t>Dynamically grant access based on explicit validation of current user and device risk level</a:t>
              </a:r>
            </a:p>
          </p:txBody>
        </p:sp>
      </p:grpSp>
      <p:sp>
        <p:nvSpPr>
          <p:cNvPr id="774" name="Google Shape;1889;p149">
            <a:extLst>
              <a:ext uri="{FF2B5EF4-FFF2-40B4-BE49-F238E27FC236}">
                <a16:creationId xmlns:a16="http://schemas.microsoft.com/office/drawing/2014/main" id="{D3399601-BC70-4C9C-A3AB-D554FED2B4C9}"/>
              </a:ext>
              <a:ext uri="{C183D7F6-B498-43B3-948B-1728B52AA6E4}">
                <adec:decorative xmlns:adec="http://schemas.microsoft.com/office/drawing/2017/decorative" val="1"/>
              </a:ext>
            </a:extLst>
          </p:cNvPr>
          <p:cNvSpPr/>
          <p:nvPr/>
        </p:nvSpPr>
        <p:spPr>
          <a:xfrm>
            <a:off x="3103025" y="1535665"/>
            <a:ext cx="8583181" cy="918652"/>
          </a:xfrm>
          <a:prstGeom prst="rect">
            <a:avLst/>
          </a:prstGeom>
          <a:noFill/>
          <a:ln w="12700" cap="flat" cmpd="sng">
            <a:solidFill>
              <a:schemeClr val="dk1"/>
            </a:solidFill>
            <a:prstDash val="solid"/>
            <a:miter lim="800000"/>
            <a:headEnd type="none" w="sm" len="sm"/>
            <a:tailEnd type="none" w="sm" len="sm"/>
          </a:ln>
        </p:spPr>
        <p:txBody>
          <a:bodyPr spcFirstLastPara="1" wrap="square" lIns="80064" tIns="40021" rIns="80064" bIns="40021" anchor="t" anchorCtr="0">
            <a:noAutofit/>
          </a:bodyPr>
          <a:lstStyle/>
          <a:p>
            <a:pPr marL="2852643" defTabSz="914367">
              <a:buClr>
                <a:srgbClr val="FFFFFF"/>
              </a:buClr>
              <a:buSzPts val="2400"/>
              <a:defRPr/>
            </a:pPr>
            <a:endParaRPr lang="en-US" sz="1401" b="1">
              <a:solidFill>
                <a:srgbClr val="000000"/>
              </a:solidFill>
              <a:latin typeface="Segoe UI"/>
              <a:sym typeface="Libre Franklin"/>
            </a:endParaRPr>
          </a:p>
        </p:txBody>
      </p:sp>
      <p:sp>
        <p:nvSpPr>
          <p:cNvPr id="775" name="Google Shape;1889;p149">
            <a:extLst>
              <a:ext uri="{FF2B5EF4-FFF2-40B4-BE49-F238E27FC236}">
                <a16:creationId xmlns:a16="http://schemas.microsoft.com/office/drawing/2014/main" id="{FC6683AA-E5AA-4C27-A981-95B3244DBA17}"/>
              </a:ext>
              <a:ext uri="{C183D7F6-B498-43B3-948B-1728B52AA6E4}">
                <adec:decorative xmlns:adec="http://schemas.microsoft.com/office/drawing/2017/decorative" val="1"/>
              </a:ext>
            </a:extLst>
          </p:cNvPr>
          <p:cNvSpPr/>
          <p:nvPr/>
        </p:nvSpPr>
        <p:spPr>
          <a:xfrm>
            <a:off x="3185280" y="1628291"/>
            <a:ext cx="2990825" cy="745062"/>
          </a:xfrm>
          <a:prstGeom prst="rect">
            <a:avLst/>
          </a:prstGeom>
          <a:solidFill>
            <a:schemeClr val="accent4">
              <a:alpha val="10000"/>
            </a:schemeClr>
          </a:solidFill>
          <a:ln w="12700" cap="flat" cmpd="sng">
            <a:noFill/>
            <a:prstDash val="solid"/>
            <a:miter lim="800000"/>
            <a:headEnd type="none" w="sm" len="sm"/>
            <a:tailEnd type="none" w="sm" len="sm"/>
          </a:ln>
        </p:spPr>
        <p:txBody>
          <a:bodyPr spcFirstLastPara="1" wrap="square" lIns="80064" tIns="32031" rIns="80064" bIns="40021" anchor="t" anchorCtr="0">
            <a:noAutofit/>
          </a:bodyPr>
          <a:lstStyle/>
          <a:p>
            <a:pPr algn="ctr" defTabSz="914367">
              <a:buClr>
                <a:srgbClr val="FFFFFF"/>
              </a:buClr>
              <a:buSzPts val="2400"/>
            </a:pPr>
            <a:r>
              <a:rPr lang="en-US" sz="980" b="1">
                <a:solidFill>
                  <a:srgbClr val="000000"/>
                </a:solidFill>
                <a:latin typeface="Segoe UI"/>
                <a:sym typeface="Libre Franklin"/>
              </a:rPr>
              <a:t>Business Analytics</a:t>
            </a:r>
          </a:p>
        </p:txBody>
      </p:sp>
      <p:sp>
        <p:nvSpPr>
          <p:cNvPr id="776" name="TextBox 775">
            <a:extLst>
              <a:ext uri="{FF2B5EF4-FFF2-40B4-BE49-F238E27FC236}">
                <a16:creationId xmlns:a16="http://schemas.microsoft.com/office/drawing/2014/main" id="{2DC94C03-1035-4559-A07B-EDBAF237F032}"/>
              </a:ext>
              <a:ext uri="{C183D7F6-B498-43B3-948B-1728B52AA6E4}">
                <adec:decorative xmlns:adec="http://schemas.microsoft.com/office/drawing/2017/decorative" val="1"/>
              </a:ext>
            </a:extLst>
          </p:cNvPr>
          <p:cNvSpPr txBox="1"/>
          <p:nvPr/>
        </p:nvSpPr>
        <p:spPr>
          <a:xfrm>
            <a:off x="7664812" y="3139146"/>
            <a:ext cx="4064160" cy="570703"/>
          </a:xfrm>
          <a:prstGeom prst="rect">
            <a:avLst/>
          </a:prstGeom>
          <a:noFill/>
        </p:spPr>
        <p:txBody>
          <a:bodyPr wrap="square" lIns="0" tIns="0" rIns="0" bIns="0" rtlCol="0">
            <a:spAutoFit/>
          </a:bodyPr>
          <a:lstStyle/>
          <a:p>
            <a:pPr defTabSz="914367"/>
            <a:r>
              <a:rPr lang="en-US" sz="964" b="1" u="sng">
                <a:solidFill>
                  <a:srgbClr val="000000"/>
                </a:solidFill>
                <a:latin typeface="Segoe UI"/>
              </a:rPr>
              <a:t>Confidentiality</a:t>
            </a:r>
            <a:r>
              <a:rPr lang="en-US" sz="964">
                <a:solidFill>
                  <a:srgbClr val="000000"/>
                </a:solidFill>
                <a:latin typeface="Segoe UI Semibold"/>
              </a:rPr>
              <a:t>/Integrity/Availability</a:t>
            </a:r>
          </a:p>
          <a:p>
            <a:pPr marL="100093" indent="-100093" defTabSz="914367">
              <a:buFont typeface="Arial" panose="020B0604020202020204" pitchFamily="34" charset="0"/>
              <a:buChar char="•"/>
            </a:pPr>
            <a:r>
              <a:rPr lang="en-US" sz="686">
                <a:solidFill>
                  <a:srgbClr val="000000"/>
                </a:solidFill>
                <a:latin typeface="Segoe UI Semibold"/>
              </a:rPr>
              <a:t>Hardware Age: </a:t>
            </a:r>
            <a:r>
              <a:rPr lang="en-US" sz="686">
                <a:solidFill>
                  <a:srgbClr val="000000"/>
                </a:solidFill>
                <a:latin typeface="Segoe UI"/>
              </a:rPr>
              <a:t>5-10 years</a:t>
            </a:r>
          </a:p>
          <a:p>
            <a:pPr marL="100093" indent="-100093" defTabSz="914367">
              <a:buFont typeface="Arial" panose="020B0604020202020204" pitchFamily="34" charset="0"/>
              <a:buChar char="•"/>
            </a:pPr>
            <a:r>
              <a:rPr lang="en-US" sz="686">
                <a:solidFill>
                  <a:srgbClr val="000000"/>
                </a:solidFill>
                <a:latin typeface="Segoe UI Semibold"/>
              </a:rPr>
              <a:t>Warranty length </a:t>
            </a:r>
            <a:r>
              <a:rPr lang="en-US" sz="686">
                <a:solidFill>
                  <a:srgbClr val="000000"/>
                </a:solidFill>
                <a:latin typeface="Segoe UI"/>
              </a:rPr>
              <a:t>3-5 years</a:t>
            </a:r>
          </a:p>
          <a:p>
            <a:pPr marL="100093" indent="-100093" defTabSz="914367">
              <a:buFont typeface="Arial" panose="020B0604020202020204" pitchFamily="34" charset="0"/>
              <a:buChar char="•"/>
            </a:pPr>
            <a:r>
              <a:rPr lang="en-US" sz="686">
                <a:solidFill>
                  <a:srgbClr val="000000"/>
                </a:solidFill>
                <a:latin typeface="Segoe UI Semibold"/>
              </a:rPr>
              <a:t>Protocols: </a:t>
            </a:r>
            <a:r>
              <a:rPr lang="en-US" sz="686">
                <a:solidFill>
                  <a:srgbClr val="000000"/>
                </a:solidFill>
                <a:latin typeface="Segoe UI"/>
              </a:rPr>
              <a:t>Native IP, HTTP(S), Others</a:t>
            </a:r>
          </a:p>
          <a:p>
            <a:pPr marL="100093" indent="-100093" defTabSz="914367">
              <a:buFont typeface="Arial" panose="020B0604020202020204" pitchFamily="34" charset="0"/>
              <a:buChar char="•"/>
            </a:pPr>
            <a:r>
              <a:rPr lang="en-US" sz="686">
                <a:solidFill>
                  <a:srgbClr val="000000"/>
                </a:solidFill>
                <a:latin typeface="Segoe UI Semibold"/>
              </a:rPr>
              <a:t>Security Hygiene:</a:t>
            </a:r>
            <a:r>
              <a:rPr lang="en-US" sz="686">
                <a:solidFill>
                  <a:srgbClr val="000000"/>
                </a:solidFill>
                <a:latin typeface="Segoe UI"/>
              </a:rPr>
              <a:t> Multi-factor authentication (MFA), patching, threat monitoring, antimalware</a:t>
            </a:r>
          </a:p>
        </p:txBody>
      </p:sp>
      <p:sp>
        <p:nvSpPr>
          <p:cNvPr id="777" name="TextBox 776">
            <a:extLst>
              <a:ext uri="{FF2B5EF4-FFF2-40B4-BE49-F238E27FC236}">
                <a16:creationId xmlns:a16="http://schemas.microsoft.com/office/drawing/2014/main" id="{1CB74443-69E5-4D9D-97AD-90B49E0F5A8F}"/>
              </a:ext>
              <a:ext uri="{C183D7F6-B498-43B3-948B-1728B52AA6E4}">
                <adec:decorative xmlns:adec="http://schemas.microsoft.com/office/drawing/2017/decorative" val="1"/>
              </a:ext>
            </a:extLst>
          </p:cNvPr>
          <p:cNvSpPr txBox="1"/>
          <p:nvPr/>
        </p:nvSpPr>
        <p:spPr>
          <a:xfrm>
            <a:off x="4463928" y="3138134"/>
            <a:ext cx="2788742" cy="676308"/>
          </a:xfrm>
          <a:prstGeom prst="rect">
            <a:avLst/>
          </a:prstGeom>
          <a:noFill/>
        </p:spPr>
        <p:txBody>
          <a:bodyPr wrap="square" lIns="0" tIns="0" rIns="0" bIns="0" rtlCol="0">
            <a:spAutoFit/>
          </a:bodyPr>
          <a:lstStyle/>
          <a:p>
            <a:pPr marL="100093" indent="-100093" defTabSz="914367"/>
            <a:r>
              <a:rPr lang="en-US" sz="964" b="1" u="sng">
                <a:solidFill>
                  <a:srgbClr val="000000"/>
                </a:solidFill>
                <a:latin typeface="Segoe UI"/>
              </a:rPr>
              <a:t>Safety</a:t>
            </a:r>
            <a:r>
              <a:rPr lang="en-US" sz="964">
                <a:solidFill>
                  <a:srgbClr val="000000"/>
                </a:solidFill>
                <a:latin typeface="Segoe UI Semibold"/>
              </a:rPr>
              <a:t>/Integrity/Availability</a:t>
            </a:r>
            <a:endParaRPr lang="en-US" sz="875">
              <a:solidFill>
                <a:srgbClr val="000000"/>
              </a:solidFill>
              <a:latin typeface="Segoe UI"/>
            </a:endParaRPr>
          </a:p>
          <a:p>
            <a:pPr marL="150139" indent="-100093" defTabSz="914367">
              <a:buFont typeface="Arial" panose="020B0604020202020204" pitchFamily="34" charset="0"/>
              <a:buChar char="•"/>
            </a:pPr>
            <a:r>
              <a:rPr lang="en-US" sz="686">
                <a:solidFill>
                  <a:srgbClr val="000000"/>
                </a:solidFill>
                <a:latin typeface="Segoe UI Semibold"/>
              </a:rPr>
              <a:t>Hardware Age: </a:t>
            </a:r>
            <a:r>
              <a:rPr lang="en-US" sz="686">
                <a:solidFill>
                  <a:srgbClr val="000000"/>
                </a:solidFill>
                <a:latin typeface="Segoe UI"/>
              </a:rPr>
              <a:t>50-100 years (mechanical + electronic overlay) </a:t>
            </a:r>
          </a:p>
          <a:p>
            <a:pPr marL="150139" indent="-100093" defTabSz="914367">
              <a:buFont typeface="Arial" panose="020B0604020202020204" pitchFamily="34" charset="0"/>
              <a:buChar char="•"/>
            </a:pPr>
            <a:r>
              <a:rPr lang="en-US" sz="686">
                <a:solidFill>
                  <a:srgbClr val="000000"/>
                </a:solidFill>
                <a:latin typeface="Segoe UI Semibold"/>
              </a:rPr>
              <a:t>Warranty length: </a:t>
            </a:r>
            <a:r>
              <a:rPr lang="en-US" sz="686">
                <a:solidFill>
                  <a:srgbClr val="000000"/>
                </a:solidFill>
                <a:latin typeface="Segoe UI"/>
              </a:rPr>
              <a:t>up to 30-50 years</a:t>
            </a:r>
          </a:p>
          <a:p>
            <a:pPr marL="150139" indent="-100093" defTabSz="914367">
              <a:buFont typeface="Arial" panose="020B0604020202020204" pitchFamily="34" charset="0"/>
              <a:buChar char="•"/>
            </a:pPr>
            <a:r>
              <a:rPr lang="en-US" sz="686">
                <a:solidFill>
                  <a:srgbClr val="000000"/>
                </a:solidFill>
                <a:latin typeface="Segoe UI Semibold"/>
              </a:rPr>
              <a:t>Protocols: </a:t>
            </a:r>
            <a:r>
              <a:rPr lang="en-US" sz="686">
                <a:solidFill>
                  <a:srgbClr val="000000"/>
                </a:solidFill>
                <a:latin typeface="Segoe UI"/>
              </a:rPr>
              <a:t>Industry Specific (often bridged to IP networks)</a:t>
            </a:r>
          </a:p>
          <a:p>
            <a:pPr marL="150139" indent="-100093" defTabSz="914367">
              <a:buFont typeface="Arial" panose="020B0604020202020204" pitchFamily="34" charset="0"/>
              <a:buChar char="•"/>
            </a:pPr>
            <a:r>
              <a:rPr lang="en-US" sz="686">
                <a:solidFill>
                  <a:srgbClr val="000000"/>
                </a:solidFill>
                <a:latin typeface="Segoe UI Semibold"/>
              </a:rPr>
              <a:t>Security Hygiene: </a:t>
            </a:r>
            <a:r>
              <a:rPr lang="en-US" sz="686">
                <a:solidFill>
                  <a:srgbClr val="000000"/>
                </a:solidFill>
                <a:latin typeface="Segoe UI"/>
              </a:rPr>
              <a:t>Isolation, threat monitoring, managing vendor access risk, (patching rarely)</a:t>
            </a:r>
          </a:p>
        </p:txBody>
      </p:sp>
      <p:sp>
        <p:nvSpPr>
          <p:cNvPr id="778" name="TextBox 777">
            <a:extLst>
              <a:ext uri="{FF2B5EF4-FFF2-40B4-BE49-F238E27FC236}">
                <a16:creationId xmlns:a16="http://schemas.microsoft.com/office/drawing/2014/main" id="{B07AE830-5982-401E-AE42-444BE8104D33}"/>
              </a:ext>
              <a:ext uri="{C183D7F6-B498-43B3-948B-1728B52AA6E4}">
                <adec:decorative xmlns:adec="http://schemas.microsoft.com/office/drawing/2017/decorative" val="1"/>
              </a:ext>
            </a:extLst>
          </p:cNvPr>
          <p:cNvSpPr txBox="1"/>
          <p:nvPr/>
        </p:nvSpPr>
        <p:spPr>
          <a:xfrm>
            <a:off x="4458481" y="2710330"/>
            <a:ext cx="2393063" cy="404314"/>
          </a:xfrm>
          <a:prstGeom prst="rect">
            <a:avLst/>
          </a:prstGeom>
          <a:noFill/>
        </p:spPr>
        <p:txBody>
          <a:bodyPr wrap="square" lIns="0" tIns="0" rIns="0" bIns="0" rtlCol="0">
            <a:spAutoFit/>
          </a:bodyPr>
          <a:lstStyle/>
          <a:p>
            <a:pPr defTabSz="914367"/>
            <a:r>
              <a:rPr lang="en-US" sz="1314" b="1">
                <a:solidFill>
                  <a:srgbClr val="000000"/>
                </a:solidFill>
                <a:latin typeface="Segoe UI"/>
              </a:rPr>
              <a:t>Operational Technology </a:t>
            </a:r>
            <a:br>
              <a:rPr lang="en-US" sz="1314" b="1">
                <a:solidFill>
                  <a:srgbClr val="000000"/>
                </a:solidFill>
                <a:latin typeface="Segoe UI"/>
              </a:rPr>
            </a:br>
            <a:r>
              <a:rPr lang="en-US" sz="1314" b="1">
                <a:solidFill>
                  <a:srgbClr val="000000"/>
                </a:solidFill>
                <a:latin typeface="Segoe UI"/>
              </a:rPr>
              <a:t>(OT) Environments</a:t>
            </a:r>
          </a:p>
        </p:txBody>
      </p:sp>
      <p:sp>
        <p:nvSpPr>
          <p:cNvPr id="779" name="TextBox 778">
            <a:extLst>
              <a:ext uri="{FF2B5EF4-FFF2-40B4-BE49-F238E27FC236}">
                <a16:creationId xmlns:a16="http://schemas.microsoft.com/office/drawing/2014/main" id="{18EB6B49-79D9-437F-B039-6DC7582C3178}"/>
              </a:ext>
              <a:ext uri="{C183D7F6-B498-43B3-948B-1728B52AA6E4}">
                <adec:decorative xmlns:adec="http://schemas.microsoft.com/office/drawing/2017/decorative" val="1"/>
              </a:ext>
            </a:extLst>
          </p:cNvPr>
          <p:cNvSpPr txBox="1"/>
          <p:nvPr/>
        </p:nvSpPr>
        <p:spPr>
          <a:xfrm>
            <a:off x="7664812" y="2708299"/>
            <a:ext cx="1959147" cy="404314"/>
          </a:xfrm>
          <a:prstGeom prst="rect">
            <a:avLst/>
          </a:prstGeom>
          <a:noFill/>
        </p:spPr>
        <p:txBody>
          <a:bodyPr wrap="none" lIns="0" tIns="0" rIns="0" bIns="0" rtlCol="0">
            <a:spAutoFit/>
          </a:bodyPr>
          <a:lstStyle/>
          <a:p>
            <a:pPr defTabSz="914367"/>
            <a:r>
              <a:rPr lang="en-US" sz="1314" b="1">
                <a:solidFill>
                  <a:srgbClr val="000000"/>
                </a:solidFill>
                <a:latin typeface="Segoe UI"/>
              </a:rPr>
              <a:t>Information Technology </a:t>
            </a:r>
            <a:br>
              <a:rPr lang="en-US" sz="1314" b="1">
                <a:solidFill>
                  <a:srgbClr val="000000"/>
                </a:solidFill>
                <a:latin typeface="Segoe UI"/>
              </a:rPr>
            </a:br>
            <a:r>
              <a:rPr lang="en-US" sz="1314" b="1">
                <a:solidFill>
                  <a:srgbClr val="000000"/>
                </a:solidFill>
                <a:latin typeface="Segoe UI"/>
              </a:rPr>
              <a:t>(IT) Environments</a:t>
            </a:r>
          </a:p>
        </p:txBody>
      </p:sp>
      <p:grpSp>
        <p:nvGrpSpPr>
          <p:cNvPr id="780" name="Group 779">
            <a:extLst>
              <a:ext uri="{FF2B5EF4-FFF2-40B4-BE49-F238E27FC236}">
                <a16:creationId xmlns:a16="http://schemas.microsoft.com/office/drawing/2014/main" id="{202495B2-2A81-4423-A024-F9CDE6938DCF}"/>
              </a:ext>
              <a:ext uri="{C183D7F6-B498-43B3-948B-1728B52AA6E4}">
                <adec:decorative xmlns:adec="http://schemas.microsoft.com/office/drawing/2017/decorative" val="1"/>
              </a:ext>
            </a:extLst>
          </p:cNvPr>
          <p:cNvGrpSpPr/>
          <p:nvPr/>
        </p:nvGrpSpPr>
        <p:grpSpPr>
          <a:xfrm flipH="1">
            <a:off x="7376420" y="4439019"/>
            <a:ext cx="241453" cy="342474"/>
            <a:chOff x="2697568" y="3778193"/>
            <a:chExt cx="1184671" cy="677197"/>
          </a:xfrm>
        </p:grpSpPr>
        <p:sp>
          <p:nvSpPr>
            <p:cNvPr id="781" name="Rectangle 780">
              <a:extLst>
                <a:ext uri="{FF2B5EF4-FFF2-40B4-BE49-F238E27FC236}">
                  <a16:creationId xmlns:a16="http://schemas.microsoft.com/office/drawing/2014/main" id="{86F17156-6E15-49D2-B467-B473D9803BF2}"/>
                </a:ext>
              </a:extLst>
            </p:cNvPr>
            <p:cNvSpPr/>
            <p:nvPr/>
          </p:nvSpPr>
          <p:spPr bwMode="auto">
            <a:xfrm>
              <a:off x="2717416" y="3778226"/>
              <a:ext cx="1113167" cy="668542"/>
            </a:xfrm>
            <a:prstGeom prst="rect">
              <a:avLst/>
            </a:prstGeom>
            <a:solidFill>
              <a:srgbClr val="FFFFFF">
                <a:alpha val="69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cxnSp>
          <p:nvCxnSpPr>
            <p:cNvPr id="782" name="Straight Connector 781">
              <a:extLst>
                <a:ext uri="{FF2B5EF4-FFF2-40B4-BE49-F238E27FC236}">
                  <a16:creationId xmlns:a16="http://schemas.microsoft.com/office/drawing/2014/main" id="{07C60F15-ACCA-41CE-BBB5-603847B2DB1B}"/>
                </a:ext>
              </a:extLst>
            </p:cNvPr>
            <p:cNvCxnSpPr/>
            <p:nvPr/>
          </p:nvCxnSpPr>
          <p:spPr>
            <a:xfrm>
              <a:off x="2715427" y="3778193"/>
              <a:ext cx="1166812" cy="0"/>
            </a:xfrm>
            <a:prstGeom prst="line">
              <a:avLst/>
            </a:prstGeom>
            <a:ln w="28575">
              <a:solidFill>
                <a:schemeClr val="tx1"/>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8580AEEA-FDA8-4478-AEEA-86D82ACC9982}"/>
                </a:ext>
              </a:extLst>
            </p:cNvPr>
            <p:cNvCxnSpPr/>
            <p:nvPr/>
          </p:nvCxnSpPr>
          <p:spPr>
            <a:xfrm>
              <a:off x="2697568" y="4455390"/>
              <a:ext cx="1166812" cy="0"/>
            </a:xfrm>
            <a:prstGeom prst="line">
              <a:avLst/>
            </a:prstGeom>
            <a:ln w="28575">
              <a:solidFill>
                <a:schemeClr val="tx1"/>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784" name="Group 783">
            <a:extLst>
              <a:ext uri="{FF2B5EF4-FFF2-40B4-BE49-F238E27FC236}">
                <a16:creationId xmlns:a16="http://schemas.microsoft.com/office/drawing/2014/main" id="{67C589C0-D029-43AA-B20A-A725F12B1E40}"/>
              </a:ext>
              <a:ext uri="{C183D7F6-B498-43B3-948B-1728B52AA6E4}">
                <adec:decorative xmlns:adec="http://schemas.microsoft.com/office/drawing/2017/decorative" val="1"/>
              </a:ext>
            </a:extLst>
          </p:cNvPr>
          <p:cNvGrpSpPr/>
          <p:nvPr/>
        </p:nvGrpSpPr>
        <p:grpSpPr>
          <a:xfrm rot="5400000">
            <a:off x="4004835" y="2371561"/>
            <a:ext cx="364627" cy="236893"/>
            <a:chOff x="2618442" y="3778193"/>
            <a:chExt cx="1272583" cy="677197"/>
          </a:xfrm>
        </p:grpSpPr>
        <p:sp>
          <p:nvSpPr>
            <p:cNvPr id="785" name="Rectangle 784">
              <a:extLst>
                <a:ext uri="{FF2B5EF4-FFF2-40B4-BE49-F238E27FC236}">
                  <a16:creationId xmlns:a16="http://schemas.microsoft.com/office/drawing/2014/main" id="{A0892238-F97B-41DB-92E8-33968CE4C7F3}"/>
                </a:ext>
              </a:extLst>
            </p:cNvPr>
            <p:cNvSpPr/>
            <p:nvPr/>
          </p:nvSpPr>
          <p:spPr bwMode="auto">
            <a:xfrm>
              <a:off x="2618442" y="3778226"/>
              <a:ext cx="1272583" cy="668543"/>
            </a:xfrm>
            <a:prstGeom prst="rect">
              <a:avLst/>
            </a:prstGeom>
            <a:solidFill>
              <a:srgbClr val="FFFFFF">
                <a:alpha val="69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t" anchorCtr="0" forceAA="0" compatLnSpc="1">
              <a:prstTxWarp prst="textNoShape">
                <a:avLst/>
              </a:prstTxWarp>
              <a:noAutofit/>
            </a:bodyPr>
            <a:lstStyle/>
            <a:p>
              <a:pPr defTabSz="816567" fontAlgn="base">
                <a:spcBef>
                  <a:spcPct val="0"/>
                </a:spcBef>
                <a:spcAft>
                  <a:spcPct val="0"/>
                </a:spcAft>
              </a:pPr>
              <a:endParaRPr lang="en-US" sz="1752">
                <a:solidFill>
                  <a:srgbClr val="FFFFFF"/>
                </a:solidFill>
                <a:latin typeface="Segoe UI"/>
                <a:ea typeface="Segoe UI" pitchFamily="34" charset="0"/>
                <a:cs typeface="Segoe UI" pitchFamily="34" charset="0"/>
              </a:endParaRPr>
            </a:p>
          </p:txBody>
        </p:sp>
        <p:cxnSp>
          <p:nvCxnSpPr>
            <p:cNvPr id="786" name="Straight Connector 785">
              <a:extLst>
                <a:ext uri="{FF2B5EF4-FFF2-40B4-BE49-F238E27FC236}">
                  <a16:creationId xmlns:a16="http://schemas.microsoft.com/office/drawing/2014/main" id="{2CDA33D6-AAD3-4463-AFFE-FF5C0621EF3E}"/>
                </a:ext>
              </a:extLst>
            </p:cNvPr>
            <p:cNvCxnSpPr/>
            <p:nvPr/>
          </p:nvCxnSpPr>
          <p:spPr>
            <a:xfrm>
              <a:off x="2715427" y="3778193"/>
              <a:ext cx="1166812" cy="0"/>
            </a:xfrm>
            <a:prstGeom prst="line">
              <a:avLst/>
            </a:prstGeom>
            <a:ln w="28575">
              <a:solidFill>
                <a:schemeClr val="tx1"/>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87" name="Straight Connector 786">
              <a:extLst>
                <a:ext uri="{FF2B5EF4-FFF2-40B4-BE49-F238E27FC236}">
                  <a16:creationId xmlns:a16="http://schemas.microsoft.com/office/drawing/2014/main" id="{1E7A9515-DD46-44E5-92F2-19A041FBD602}"/>
                </a:ext>
              </a:extLst>
            </p:cNvPr>
            <p:cNvCxnSpPr/>
            <p:nvPr/>
          </p:nvCxnSpPr>
          <p:spPr>
            <a:xfrm>
              <a:off x="2697568" y="4455390"/>
              <a:ext cx="1166812" cy="0"/>
            </a:xfrm>
            <a:prstGeom prst="line">
              <a:avLst/>
            </a:prstGeom>
            <a:ln w="28575">
              <a:solidFill>
                <a:schemeClr val="tx1"/>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788" name="Speech Bubble: Rectangle 787">
            <a:extLst>
              <a:ext uri="{FF2B5EF4-FFF2-40B4-BE49-F238E27FC236}">
                <a16:creationId xmlns:a16="http://schemas.microsoft.com/office/drawing/2014/main" id="{ECFF79E2-D271-4B5A-B1F8-79A624161AD2}"/>
              </a:ext>
              <a:ext uri="{C183D7F6-B498-43B3-948B-1728B52AA6E4}">
                <adec:decorative xmlns:adec="http://schemas.microsoft.com/office/drawing/2017/decorative" val="1"/>
              </a:ext>
            </a:extLst>
          </p:cNvPr>
          <p:cNvSpPr/>
          <p:nvPr/>
        </p:nvSpPr>
        <p:spPr bwMode="auto">
          <a:xfrm>
            <a:off x="463024" y="2672192"/>
            <a:ext cx="3292799" cy="778961"/>
          </a:xfrm>
          <a:prstGeom prst="wedgeRectCallout">
            <a:avLst>
              <a:gd name="adj1" fmla="val 60852"/>
              <a:gd name="adj2" fmla="val -51020"/>
            </a:avLst>
          </a:prstGeom>
          <a:solidFill>
            <a:schemeClr val="bg1"/>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128122" rIns="160153" bIns="128122" numCol="1" spcCol="0" rtlCol="0" fromWordArt="0" anchor="ctr" anchorCtr="0" forceAA="0" compatLnSpc="1">
            <a:prstTxWarp prst="textNoShape">
              <a:avLst/>
            </a:prstTxWarp>
            <a:noAutofit/>
          </a:bodyPr>
          <a:lstStyle/>
          <a:p>
            <a:pPr defTabSz="816567" fontAlgn="base">
              <a:spcBef>
                <a:spcPct val="0"/>
              </a:spcBef>
              <a:spcAft>
                <a:spcPct val="0"/>
              </a:spcAft>
            </a:pPr>
            <a:r>
              <a:rPr lang="en-US" sz="920" b="1" err="1">
                <a:solidFill>
                  <a:srgbClr val="000000"/>
                </a:solidFill>
                <a:latin typeface="Segoe UI"/>
                <a:cs typeface="Segoe UI" pitchFamily="34" charset="0"/>
              </a:rPr>
              <a:t>IIoT</a:t>
            </a:r>
            <a:r>
              <a:rPr lang="en-US" sz="920" b="1">
                <a:solidFill>
                  <a:srgbClr val="000000"/>
                </a:solidFill>
                <a:latin typeface="Segoe UI"/>
                <a:cs typeface="Segoe UI" pitchFamily="34" charset="0"/>
              </a:rPr>
              <a:t> / OT Digital Transformation drivers</a:t>
            </a:r>
            <a:endParaRPr lang="en-US" sz="920">
              <a:solidFill>
                <a:srgbClr val="000000"/>
              </a:solidFill>
              <a:latin typeface="Segoe UI"/>
              <a:cs typeface="Segoe UI" pitchFamily="34" charset="0"/>
            </a:endParaRPr>
          </a:p>
          <a:p>
            <a:pPr marL="89639" indent="-89639" defTabSz="816567" fontAlgn="base">
              <a:spcBef>
                <a:spcPct val="0"/>
              </a:spcBef>
              <a:spcAft>
                <a:spcPct val="0"/>
              </a:spcAft>
              <a:buFont typeface="Arial" panose="020B0604020202020204" pitchFamily="34" charset="0"/>
              <a:buChar char="•"/>
            </a:pPr>
            <a:r>
              <a:rPr lang="en-US" sz="784" b="1">
                <a:solidFill>
                  <a:srgbClr val="000000"/>
                </a:solidFill>
                <a:latin typeface="Segoe UI"/>
                <a:cs typeface="Segoe UI" pitchFamily="34" charset="0"/>
              </a:rPr>
              <a:t>Business Efficiency </a:t>
            </a:r>
            <a:r>
              <a:rPr lang="en-US" sz="784">
                <a:solidFill>
                  <a:srgbClr val="000000"/>
                </a:solidFill>
                <a:latin typeface="Segoe UI"/>
                <a:cs typeface="Segoe UI" pitchFamily="34" charset="0"/>
              </a:rPr>
              <a:t>- Data to enable business  agility</a:t>
            </a:r>
          </a:p>
          <a:p>
            <a:pPr marL="89639" indent="-89639" defTabSz="816567" fontAlgn="base">
              <a:spcBef>
                <a:spcPct val="0"/>
              </a:spcBef>
              <a:spcAft>
                <a:spcPct val="0"/>
              </a:spcAft>
              <a:buFont typeface="Arial" panose="020B0604020202020204" pitchFamily="34" charset="0"/>
              <a:buChar char="•"/>
            </a:pPr>
            <a:r>
              <a:rPr lang="en-US" sz="784" b="1">
                <a:solidFill>
                  <a:srgbClr val="000000"/>
                </a:solidFill>
                <a:latin typeface="Segoe UI"/>
                <a:cs typeface="Segoe UI" pitchFamily="34" charset="0"/>
              </a:rPr>
              <a:t>Governance &amp; Regulatory Compliance </a:t>
            </a:r>
            <a:r>
              <a:rPr lang="en-US" sz="784">
                <a:solidFill>
                  <a:srgbClr val="000000"/>
                </a:solidFill>
                <a:latin typeface="Segoe UI"/>
                <a:cs typeface="Segoe UI" pitchFamily="34" charset="0"/>
              </a:rPr>
              <a:t>with safety and other standards</a:t>
            </a:r>
          </a:p>
          <a:p>
            <a:pPr marL="89639" indent="-89639" defTabSz="816567" fontAlgn="base">
              <a:spcBef>
                <a:spcPct val="0"/>
              </a:spcBef>
              <a:spcAft>
                <a:spcPct val="0"/>
              </a:spcAft>
              <a:buFont typeface="Arial" panose="020B0604020202020204" pitchFamily="34" charset="0"/>
              <a:buChar char="•"/>
            </a:pPr>
            <a:r>
              <a:rPr lang="en-US" sz="784" b="1">
                <a:solidFill>
                  <a:srgbClr val="000000"/>
                </a:solidFill>
                <a:latin typeface="Segoe UI"/>
                <a:cs typeface="Segoe UI" pitchFamily="34" charset="0"/>
              </a:rPr>
              <a:t>Emerging Security Standards </a:t>
            </a:r>
            <a:r>
              <a:rPr lang="en-US" sz="784">
                <a:solidFill>
                  <a:srgbClr val="000000"/>
                </a:solidFill>
                <a:latin typeface="Segoe UI"/>
                <a:cs typeface="Segoe UI" pitchFamily="34" charset="0"/>
              </a:rPr>
              <a:t>like </a:t>
            </a:r>
            <a:r>
              <a:rPr lang="en-US" sz="784">
                <a:solidFill>
                  <a:srgbClr val="000000">
                    <a:lumMod val="50000"/>
                    <a:lumOff val="50000"/>
                  </a:srgbClr>
                </a:solidFill>
                <a:latin typeface="Segoe UI"/>
                <a:cs typeface="Segoe UI" pitchFamily="34" charset="0"/>
                <a:hlinkClick r:id="rId9" tooltip="The Cybersecurity Maturity Model Certification is a new framework developed by the US Department of Defense (DoD) that requires formal third-party audits of defense industrial base (DIB) contractor cybersecurity practices. "/>
              </a:rPr>
              <a:t>CMMC</a:t>
            </a:r>
            <a:endParaRPr lang="en-US" sz="882">
              <a:solidFill>
                <a:srgbClr val="000000">
                  <a:lumMod val="50000"/>
                  <a:lumOff val="50000"/>
                </a:srgbClr>
              </a:solidFill>
              <a:latin typeface="Segoe UI"/>
              <a:cs typeface="Segoe UI" pitchFamily="34" charset="0"/>
            </a:endParaRPr>
          </a:p>
        </p:txBody>
      </p:sp>
      <p:sp>
        <p:nvSpPr>
          <p:cNvPr id="789" name="Google Shape;1889;p149">
            <a:extLst>
              <a:ext uri="{FF2B5EF4-FFF2-40B4-BE49-F238E27FC236}">
                <a16:creationId xmlns:a16="http://schemas.microsoft.com/office/drawing/2014/main" id="{A9C403D3-4072-4E1C-8545-2D7185B06660}"/>
              </a:ext>
              <a:ext uri="{C183D7F6-B498-43B3-948B-1728B52AA6E4}">
                <adec:decorative xmlns:adec="http://schemas.microsoft.com/office/drawing/2017/decorative" val="1"/>
              </a:ext>
            </a:extLst>
          </p:cNvPr>
          <p:cNvSpPr/>
          <p:nvPr/>
        </p:nvSpPr>
        <p:spPr>
          <a:xfrm>
            <a:off x="4513281" y="1878804"/>
            <a:ext cx="1579180" cy="402909"/>
          </a:xfrm>
          <a:prstGeom prst="rect">
            <a:avLst/>
          </a:prstGeom>
          <a:solidFill>
            <a:schemeClr val="tx2"/>
          </a:solidFill>
          <a:ln w="19050">
            <a:noFill/>
          </a:ln>
        </p:spPr>
        <p:style>
          <a:lnRef idx="0">
            <a:scrgbClr r="0" g="0" b="0"/>
          </a:lnRef>
          <a:fillRef idx="0">
            <a:scrgbClr r="0" g="0" b="0"/>
          </a:fillRef>
          <a:effectRef idx="0">
            <a:scrgbClr r="0" g="0" b="0"/>
          </a:effectRef>
          <a:fontRef idx="minor">
            <a:schemeClr val="lt1"/>
          </a:fontRef>
        </p:style>
        <p:txBody>
          <a:bodyPr spcFirstLastPara="1" wrap="square" lIns="80064" tIns="40021" rIns="80064" bIns="40021" anchor="ctr" anchorCtr="0">
            <a:noAutofit/>
          </a:bodyPr>
          <a:lstStyle/>
          <a:p>
            <a:pPr algn="ctr" defTabSz="914367">
              <a:buClr>
                <a:srgbClr val="FFFFFF"/>
              </a:buClr>
              <a:buSzPts val="2400"/>
            </a:pPr>
            <a:r>
              <a:rPr lang="en-US" sz="920" b="1">
                <a:solidFill>
                  <a:srgbClr val="FFFFFF"/>
                </a:solidFill>
                <a:latin typeface="Segoe UI Semibold"/>
                <a:sym typeface="Libre Franklin"/>
              </a:rPr>
              <a:t>Azure Analytics</a:t>
            </a:r>
          </a:p>
          <a:p>
            <a:pPr algn="ctr" defTabSz="914367">
              <a:buClr>
                <a:srgbClr val="FFFFFF"/>
              </a:buClr>
              <a:buSzPts val="2400"/>
            </a:pPr>
            <a:r>
              <a:rPr lang="en-US" sz="613">
                <a:solidFill>
                  <a:srgbClr val="FFFFFF"/>
                </a:solidFill>
                <a:latin typeface="Segoe UI"/>
                <a:cs typeface="Segoe UI Semilight" panose="020B0402040204020203" pitchFamily="34" charset="0"/>
                <a:sym typeface="Libre Franklin"/>
              </a:rPr>
              <a:t>IoT Hub, </a:t>
            </a:r>
            <a:r>
              <a:rPr lang="en-US" sz="613" err="1">
                <a:solidFill>
                  <a:srgbClr val="FFFFFF"/>
                </a:solidFill>
                <a:latin typeface="Segoe UI"/>
                <a:cs typeface="Segoe UI Semilight" panose="020B0402040204020203" pitchFamily="34" charset="0"/>
                <a:sym typeface="Libre Franklin"/>
              </a:rPr>
              <a:t>PowerBI</a:t>
            </a:r>
            <a:r>
              <a:rPr lang="en-US" sz="613">
                <a:solidFill>
                  <a:srgbClr val="FFFFFF"/>
                </a:solidFill>
                <a:latin typeface="Segoe UI"/>
                <a:cs typeface="Segoe UI Semilight" panose="020B0402040204020203" pitchFamily="34" charset="0"/>
                <a:sym typeface="Libre Franklin"/>
              </a:rPr>
              <a:t>, Azure Edge, </a:t>
            </a:r>
            <a:br>
              <a:rPr lang="en-US" sz="613">
                <a:solidFill>
                  <a:srgbClr val="FFFFFF"/>
                </a:solidFill>
                <a:latin typeface="Segoe UI"/>
                <a:cs typeface="Segoe UI Semilight" panose="020B0402040204020203" pitchFamily="34" charset="0"/>
                <a:sym typeface="Libre Franklin"/>
              </a:rPr>
            </a:br>
            <a:r>
              <a:rPr lang="en-US" sz="613">
                <a:solidFill>
                  <a:srgbClr val="FFFFFF"/>
                </a:solidFill>
                <a:latin typeface="Segoe UI"/>
                <a:cs typeface="Segoe UI Semilight" panose="020B0402040204020203" pitchFamily="34" charset="0"/>
                <a:sym typeface="Libre Franklin"/>
              </a:rPr>
              <a:t>Digital Twins, and more</a:t>
            </a:r>
          </a:p>
        </p:txBody>
      </p:sp>
      <p:pic>
        <p:nvPicPr>
          <p:cNvPr id="792" name="Graphic 791">
            <a:extLst>
              <a:ext uri="{FF2B5EF4-FFF2-40B4-BE49-F238E27FC236}">
                <a16:creationId xmlns:a16="http://schemas.microsoft.com/office/drawing/2014/main" id="{103D5D90-55B4-45F2-98BE-A959EBC8DC1E}"/>
              </a:ext>
              <a:ext uri="{C183D7F6-B498-43B3-948B-1728B52AA6E4}">
                <adec:decorative xmlns:adec="http://schemas.microsoft.com/office/drawing/2017/decorative" val="1"/>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937809" y="1677288"/>
            <a:ext cx="377924" cy="377924"/>
          </a:xfrm>
          <a:prstGeom prst="rect">
            <a:avLst/>
          </a:prstGeom>
        </p:spPr>
      </p:pic>
      <p:cxnSp>
        <p:nvCxnSpPr>
          <p:cNvPr id="794" name="Connector: Elbow 793">
            <a:extLst>
              <a:ext uri="{FF2B5EF4-FFF2-40B4-BE49-F238E27FC236}">
                <a16:creationId xmlns:a16="http://schemas.microsoft.com/office/drawing/2014/main" id="{0F3E08E8-C04A-4BC2-BCF1-5E2727AE65B8}"/>
              </a:ext>
              <a:ext uri="{C183D7F6-B498-43B3-948B-1728B52AA6E4}">
                <adec:decorative xmlns:adec="http://schemas.microsoft.com/office/drawing/2017/decorative" val="1"/>
              </a:ext>
            </a:extLst>
          </p:cNvPr>
          <p:cNvCxnSpPr>
            <a:cxnSpLocks/>
            <a:endCxn id="834" idx="3"/>
          </p:cNvCxnSpPr>
          <p:nvPr/>
        </p:nvCxnSpPr>
        <p:spPr>
          <a:xfrm rot="5400000" flipH="1" flipV="1">
            <a:off x="8701224" y="2154570"/>
            <a:ext cx="2784364" cy="2682709"/>
          </a:xfrm>
          <a:prstGeom prst="bentConnector4">
            <a:avLst>
              <a:gd name="adj1" fmla="val -1909"/>
              <a:gd name="adj2" fmla="val 108521"/>
            </a:avLst>
          </a:prstGeom>
          <a:ln w="28575">
            <a:solidFill>
              <a:schemeClr val="accent5"/>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95" name="TextBox 794">
            <a:extLst>
              <a:ext uri="{FF2B5EF4-FFF2-40B4-BE49-F238E27FC236}">
                <a16:creationId xmlns:a16="http://schemas.microsoft.com/office/drawing/2014/main" id="{B4312E93-5FE2-40CE-AE16-4B053C4A2592}"/>
              </a:ext>
              <a:ext uri="{C183D7F6-B498-43B3-948B-1728B52AA6E4}">
                <adec:decorative xmlns:adec="http://schemas.microsoft.com/office/drawing/2017/decorative" val="1"/>
              </a:ext>
            </a:extLst>
          </p:cNvPr>
          <p:cNvSpPr txBox="1"/>
          <p:nvPr/>
        </p:nvSpPr>
        <p:spPr>
          <a:xfrm>
            <a:off x="363703" y="1914685"/>
            <a:ext cx="2630567" cy="538581"/>
          </a:xfrm>
          <a:prstGeom prst="rect">
            <a:avLst/>
          </a:prstGeom>
          <a:noFill/>
        </p:spPr>
        <p:txBody>
          <a:bodyPr wrap="square">
            <a:spAutoFit/>
          </a:bodyPr>
          <a:lstStyle/>
          <a:p>
            <a:pPr defTabSz="914367">
              <a:lnSpc>
                <a:spcPct val="90000"/>
              </a:lnSpc>
            </a:pPr>
            <a:r>
              <a:rPr lang="en-US" sz="1078" kern="0">
                <a:solidFill>
                  <a:srgbClr val="000000"/>
                </a:solidFill>
                <a:latin typeface="Segoe UI"/>
              </a:rPr>
              <a:t>Blended cybersecurity attacks are driving </a:t>
            </a:r>
            <a:r>
              <a:rPr lang="en-US" sz="1078" b="1" kern="0">
                <a:solidFill>
                  <a:srgbClr val="000000"/>
                </a:solidFill>
                <a:latin typeface="Segoe UI"/>
              </a:rPr>
              <a:t>convergence of IT, OT, and IoT </a:t>
            </a:r>
            <a:r>
              <a:rPr lang="en-US" sz="1078" kern="0">
                <a:solidFill>
                  <a:srgbClr val="000000"/>
                </a:solidFill>
                <a:latin typeface="Segoe UI"/>
              </a:rPr>
              <a:t>security architectures and capabilities</a:t>
            </a:r>
          </a:p>
        </p:txBody>
      </p:sp>
      <p:grpSp>
        <p:nvGrpSpPr>
          <p:cNvPr id="796" name="Group 795">
            <a:extLst>
              <a:ext uri="{FF2B5EF4-FFF2-40B4-BE49-F238E27FC236}">
                <a16:creationId xmlns:a16="http://schemas.microsoft.com/office/drawing/2014/main" id="{590E459B-0B06-402C-8B54-E3B855B9A9BC}"/>
              </a:ext>
              <a:ext uri="{C183D7F6-B498-43B3-948B-1728B52AA6E4}">
                <adec:decorative xmlns:adec="http://schemas.microsoft.com/office/drawing/2017/decorative" val="1"/>
              </a:ext>
            </a:extLst>
          </p:cNvPr>
          <p:cNvGrpSpPr/>
          <p:nvPr/>
        </p:nvGrpSpPr>
        <p:grpSpPr>
          <a:xfrm>
            <a:off x="5204089" y="4588120"/>
            <a:ext cx="1279141" cy="599547"/>
            <a:chOff x="5391839" y="4475560"/>
            <a:chExt cx="1460661" cy="684628"/>
          </a:xfrm>
        </p:grpSpPr>
        <p:cxnSp>
          <p:nvCxnSpPr>
            <p:cNvPr id="797" name="Connector: Elbow 433">
              <a:extLst>
                <a:ext uri="{FF2B5EF4-FFF2-40B4-BE49-F238E27FC236}">
                  <a16:creationId xmlns:a16="http://schemas.microsoft.com/office/drawing/2014/main" id="{FB26F04E-B710-4187-9FA4-2DDE08CAB34D}"/>
                </a:ext>
              </a:extLst>
            </p:cNvPr>
            <p:cNvCxnSpPr>
              <a:cxnSpLocks/>
              <a:stCxn id="798" idx="0"/>
              <a:endCxn id="799" idx="2"/>
            </p:cNvCxnSpPr>
            <p:nvPr/>
          </p:nvCxnSpPr>
          <p:spPr>
            <a:xfrm flipV="1">
              <a:off x="6122170" y="4801200"/>
              <a:ext cx="0" cy="99912"/>
            </a:xfrm>
            <a:prstGeom prst="straightConnector1">
              <a:avLst/>
            </a:prstGeom>
            <a:ln w="38100">
              <a:solidFill>
                <a:schemeClr val="accent5"/>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Google Shape;1889;p149">
              <a:extLst>
                <a:ext uri="{FF2B5EF4-FFF2-40B4-BE49-F238E27FC236}">
                  <a16:creationId xmlns:a16="http://schemas.microsoft.com/office/drawing/2014/main" id="{07392312-F735-4CC4-A469-C3232FDB8112}"/>
                </a:ext>
              </a:extLst>
            </p:cNvPr>
            <p:cNvSpPr/>
            <p:nvPr/>
          </p:nvSpPr>
          <p:spPr>
            <a:xfrm>
              <a:off x="5395763" y="4901112"/>
              <a:ext cx="1452813" cy="259076"/>
            </a:xfrm>
            <a:prstGeom prst="rect">
              <a:avLst/>
            </a:prstGeom>
            <a:solidFill>
              <a:schemeClr val="accent2"/>
            </a:solidFill>
            <a:ln w="19050">
              <a:solidFill>
                <a:schemeClr val="accent2"/>
              </a:solidFill>
            </a:ln>
          </p:spPr>
          <p:style>
            <a:lnRef idx="0">
              <a:scrgbClr r="0" g="0" b="0"/>
            </a:lnRef>
            <a:fillRef idx="0">
              <a:scrgbClr r="0" g="0" b="0"/>
            </a:fillRef>
            <a:effectRef idx="0">
              <a:scrgbClr r="0" g="0" b="0"/>
            </a:effectRef>
            <a:fontRef idx="minor">
              <a:schemeClr val="lt1"/>
            </a:fontRef>
          </p:style>
          <p:txBody>
            <a:bodyPr spcFirstLastPara="1" wrap="square" lIns="80064" tIns="40021" rIns="80064" bIns="40021" anchor="ctr" anchorCtr="0">
              <a:noAutofit/>
            </a:bodyPr>
            <a:lstStyle/>
            <a:p>
              <a:pPr algn="ctr" defTabSz="914367">
                <a:buClr>
                  <a:srgbClr val="FFFFFF"/>
                </a:buClr>
                <a:buSzPts val="2400"/>
              </a:pPr>
              <a:r>
                <a:rPr lang="en-US" sz="788" b="1">
                  <a:solidFill>
                    <a:srgbClr val="FFFFFF"/>
                  </a:solidFill>
                  <a:latin typeface="Segoe UI Semibold"/>
                  <a:sym typeface="Libre Franklin"/>
                </a:rPr>
                <a:t>Plant security console</a:t>
              </a:r>
            </a:p>
            <a:p>
              <a:pPr algn="ctr" defTabSz="914367">
                <a:buClr>
                  <a:srgbClr val="FFFFFF"/>
                </a:buClr>
                <a:buSzPts val="2400"/>
              </a:pPr>
              <a:r>
                <a:rPr lang="en-US" sz="525" b="1">
                  <a:solidFill>
                    <a:srgbClr val="FFFFFF"/>
                  </a:solidFill>
                  <a:latin typeface="Segoe UI Semibold"/>
                  <a:sym typeface="Libre Franklin"/>
                </a:rPr>
                <a:t>(optional)</a:t>
              </a:r>
            </a:p>
          </p:txBody>
        </p:sp>
        <p:sp>
          <p:nvSpPr>
            <p:cNvPr id="799" name="Google Shape;1889;p149">
              <a:extLst>
                <a:ext uri="{FF2B5EF4-FFF2-40B4-BE49-F238E27FC236}">
                  <a16:creationId xmlns:a16="http://schemas.microsoft.com/office/drawing/2014/main" id="{BF46AFA5-1C99-4E95-896B-760C8CE0D522}"/>
                </a:ext>
              </a:extLst>
            </p:cNvPr>
            <p:cNvSpPr/>
            <p:nvPr/>
          </p:nvSpPr>
          <p:spPr>
            <a:xfrm>
              <a:off x="5391839" y="4475560"/>
              <a:ext cx="1460661" cy="325640"/>
            </a:xfrm>
            <a:prstGeom prst="rect">
              <a:avLst/>
            </a:prstGeom>
            <a:solidFill>
              <a:schemeClr val="accent5"/>
            </a:solidFill>
            <a:ln w="19050">
              <a:solidFill>
                <a:schemeClr val="accent5"/>
              </a:solidFill>
            </a:ln>
          </p:spPr>
          <p:style>
            <a:lnRef idx="0">
              <a:scrgbClr r="0" g="0" b="0"/>
            </a:lnRef>
            <a:fillRef idx="0">
              <a:scrgbClr r="0" g="0" b="0"/>
            </a:fillRef>
            <a:effectRef idx="0">
              <a:scrgbClr r="0" g="0" b="0"/>
            </a:effectRef>
            <a:fontRef idx="minor">
              <a:schemeClr val="lt1"/>
            </a:fontRef>
          </p:style>
          <p:txBody>
            <a:bodyPr spcFirstLastPara="1" wrap="square" lIns="80064" tIns="40021" rIns="80064" bIns="40021" anchor="ctr" anchorCtr="0">
              <a:noAutofit/>
            </a:bodyPr>
            <a:lstStyle/>
            <a:p>
              <a:pPr algn="ctr" defTabSz="914367">
                <a:buClr>
                  <a:srgbClr val="FFFFFF"/>
                </a:buClr>
                <a:buSzPts val="2400"/>
              </a:pPr>
              <a:r>
                <a:rPr lang="en-US" sz="920" b="1">
                  <a:solidFill>
                    <a:srgbClr val="000000"/>
                  </a:solidFill>
                  <a:latin typeface="Segoe UI Semibold"/>
                  <a:sym typeface="Libre Franklin"/>
                </a:rPr>
                <a:t>Sensor(s) + Analytics</a:t>
              </a:r>
            </a:p>
          </p:txBody>
        </p:sp>
      </p:grpSp>
      <p:sp>
        <p:nvSpPr>
          <p:cNvPr id="803" name="Speech Bubble: Rectangle 802">
            <a:extLst>
              <a:ext uri="{FF2B5EF4-FFF2-40B4-BE49-F238E27FC236}">
                <a16:creationId xmlns:a16="http://schemas.microsoft.com/office/drawing/2014/main" id="{949793E2-02EE-4155-8EF1-D64C514AEE6B}"/>
              </a:ext>
              <a:ext uri="{C183D7F6-B498-43B3-948B-1728B52AA6E4}">
                <adec:decorative xmlns:adec="http://schemas.microsoft.com/office/drawing/2017/decorative" val="1"/>
              </a:ext>
            </a:extLst>
          </p:cNvPr>
          <p:cNvSpPr/>
          <p:nvPr/>
        </p:nvSpPr>
        <p:spPr bwMode="auto">
          <a:xfrm>
            <a:off x="10549545" y="3040186"/>
            <a:ext cx="931445" cy="316695"/>
          </a:xfrm>
          <a:prstGeom prst="wedgeRectCallout">
            <a:avLst>
              <a:gd name="adj1" fmla="val 76674"/>
              <a:gd name="adj2" fmla="val -18078"/>
            </a:avLst>
          </a:prstGeom>
          <a:solidFill>
            <a:schemeClr val="accent1">
              <a:lumMod val="20000"/>
              <a:lumOff val="80000"/>
            </a:schemeClr>
          </a:solidFill>
          <a:ln>
            <a:noFill/>
            <a:headEnd type="none" w="med" len="med"/>
            <a:tailEnd type="none" w="med" len="med"/>
          </a:ln>
          <a:effectLst>
            <a:outerShdw blurRad="190500" dist="50800" dir="24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0076" tIns="80076" rIns="80076" bIns="80076" numCol="1" spcCol="0" rtlCol="0" fromWordArt="0" anchor="ctr" anchorCtr="0" forceAA="0" compatLnSpc="1">
            <a:prstTxWarp prst="textNoShape">
              <a:avLst/>
            </a:prstTxWarp>
            <a:noAutofit/>
          </a:bodyPr>
          <a:lstStyle/>
          <a:p>
            <a:pPr defTabSz="816567" fontAlgn="base">
              <a:spcBef>
                <a:spcPct val="0"/>
              </a:spcBef>
              <a:spcAft>
                <a:spcPct val="0"/>
              </a:spcAft>
            </a:pPr>
            <a:r>
              <a:rPr lang="en-US" sz="788" b="1">
                <a:solidFill>
                  <a:srgbClr val="000000"/>
                </a:solidFill>
                <a:latin typeface="Segoe UI"/>
                <a:cs typeface="Segoe UI" pitchFamily="34" charset="0"/>
              </a:rPr>
              <a:t>TLS with mutual authentication</a:t>
            </a:r>
            <a:endParaRPr lang="en-US" sz="788">
              <a:solidFill>
                <a:srgbClr val="000000"/>
              </a:solidFill>
              <a:highlight>
                <a:srgbClr val="FFFF00"/>
              </a:highlight>
              <a:latin typeface="Segoe UI"/>
              <a:cs typeface="Segoe UI" pitchFamily="34" charset="0"/>
            </a:endParaRPr>
          </a:p>
        </p:txBody>
      </p:sp>
      <p:cxnSp>
        <p:nvCxnSpPr>
          <p:cNvPr id="804" name="Connector: Elbow 239">
            <a:extLst>
              <a:ext uri="{FF2B5EF4-FFF2-40B4-BE49-F238E27FC236}">
                <a16:creationId xmlns:a16="http://schemas.microsoft.com/office/drawing/2014/main" id="{75824934-FE36-4A6C-B391-A03AF29D0472}"/>
              </a:ext>
              <a:ext uri="{C183D7F6-B498-43B3-948B-1728B52AA6E4}">
                <adec:decorative xmlns:adec="http://schemas.microsoft.com/office/drawing/2017/decorative" val="1"/>
              </a:ext>
            </a:extLst>
          </p:cNvPr>
          <p:cNvCxnSpPr>
            <a:cxnSpLocks/>
            <a:stCxn id="805" idx="3"/>
            <a:endCxn id="799" idx="1"/>
          </p:cNvCxnSpPr>
          <p:nvPr/>
        </p:nvCxnSpPr>
        <p:spPr>
          <a:xfrm>
            <a:off x="4926960" y="4730706"/>
            <a:ext cx="277130" cy="0"/>
          </a:xfrm>
          <a:prstGeom prst="straightConnector1">
            <a:avLst/>
          </a:prstGeom>
          <a:ln w="38100">
            <a:solidFill>
              <a:schemeClr val="accent5"/>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05" name="Rectangle 804">
            <a:extLst>
              <a:ext uri="{FF2B5EF4-FFF2-40B4-BE49-F238E27FC236}">
                <a16:creationId xmlns:a16="http://schemas.microsoft.com/office/drawing/2014/main" id="{6BBC1DAB-8582-4818-863A-7A826A63892C}"/>
              </a:ext>
              <a:ext uri="{C183D7F6-B498-43B3-948B-1728B52AA6E4}">
                <adec:decorative xmlns:adec="http://schemas.microsoft.com/office/drawing/2017/decorative" val="1"/>
              </a:ext>
            </a:extLst>
          </p:cNvPr>
          <p:cNvSpPr/>
          <p:nvPr/>
        </p:nvSpPr>
        <p:spPr bwMode="auto">
          <a:xfrm>
            <a:off x="4012296" y="4573305"/>
            <a:ext cx="914664" cy="314801"/>
          </a:xfrm>
          <a:prstGeom prst="rect">
            <a:avLst/>
          </a:prstGeom>
          <a:solidFill>
            <a:schemeClr val="accent5"/>
          </a:solidFill>
          <a:ln w="19050">
            <a:solidFill>
              <a:schemeClr val="accent5"/>
            </a:solidFill>
          </a:ln>
        </p:spPr>
        <p:style>
          <a:lnRef idx="0">
            <a:scrgbClr r="0" g="0" b="0"/>
          </a:lnRef>
          <a:fillRef idx="0">
            <a:scrgbClr r="0" g="0" b="0"/>
          </a:fillRef>
          <a:effectRef idx="0">
            <a:scrgbClr r="0" g="0" b="0"/>
          </a:effectRef>
          <a:fontRef idx="minor">
            <a:schemeClr val="lt1"/>
          </a:fontRef>
        </p:style>
        <p:txBody>
          <a:bodyPr spcFirstLastPara="1" wrap="square" lIns="80064" tIns="40021" rIns="80064" bIns="40021" anchor="ctr" anchorCtr="0">
            <a:noAutofit/>
          </a:bodyPr>
          <a:lstStyle/>
          <a:p>
            <a:pPr algn="ctr" defTabSz="914367">
              <a:buClr>
                <a:srgbClr val="FFFFFF"/>
              </a:buClr>
              <a:buSzPts val="2400"/>
            </a:pPr>
            <a:r>
              <a:rPr lang="en-US" sz="686" b="1" spc="245">
                <a:solidFill>
                  <a:srgbClr val="000000"/>
                </a:solidFill>
                <a:latin typeface="Segoe UI"/>
              </a:rPr>
              <a:t>NETWORK TAP/SPAN</a:t>
            </a:r>
          </a:p>
        </p:txBody>
      </p:sp>
      <p:sp>
        <p:nvSpPr>
          <p:cNvPr id="806" name="TextBox 805">
            <a:extLst>
              <a:ext uri="{FF2B5EF4-FFF2-40B4-BE49-F238E27FC236}">
                <a16:creationId xmlns:a16="http://schemas.microsoft.com/office/drawing/2014/main" id="{110727EE-86E4-4AA9-9FFC-E2AB47B89F20}"/>
              </a:ext>
              <a:ext uri="{C183D7F6-B498-43B3-948B-1728B52AA6E4}">
                <adec:decorative xmlns:adec="http://schemas.microsoft.com/office/drawing/2017/decorative" val="1"/>
              </a:ext>
            </a:extLst>
          </p:cNvPr>
          <p:cNvSpPr txBox="1"/>
          <p:nvPr/>
        </p:nvSpPr>
        <p:spPr>
          <a:xfrm>
            <a:off x="10331406" y="844451"/>
            <a:ext cx="1594079" cy="177228"/>
          </a:xfrm>
          <a:prstGeom prst="rect">
            <a:avLst/>
          </a:prstGeom>
          <a:noFill/>
        </p:spPr>
        <p:txBody>
          <a:bodyPr wrap="square">
            <a:spAutoFit/>
          </a:bodyPr>
          <a:lstStyle/>
          <a:p>
            <a:pPr defTabSz="800742">
              <a:lnSpc>
                <a:spcPct val="90000"/>
              </a:lnSpc>
              <a:spcBef>
                <a:spcPct val="0"/>
              </a:spcBef>
              <a:spcAft>
                <a:spcPts val="525"/>
              </a:spcAft>
              <a:defRPr/>
            </a:pPr>
            <a:r>
              <a:rPr lang="en-US" sz="613">
                <a:gradFill>
                  <a:gsLst>
                    <a:gs pos="0">
                      <a:srgbClr val="505050"/>
                    </a:gs>
                    <a:gs pos="100000">
                      <a:srgbClr val="505050"/>
                    </a:gs>
                  </a:gsLst>
                  <a:lin ang="5400000" scaled="1"/>
                </a:gradFill>
                <a:latin typeface="Segoe UI" panose="020B0502040204020203" pitchFamily="34" charset="0"/>
                <a:cs typeface="Segoe UI" panose="020B0502040204020203" pitchFamily="34" charset="0"/>
              </a:rPr>
              <a:t>December 2023 – </a:t>
            </a:r>
            <a:r>
              <a:rPr lang="en-US" sz="613">
                <a:gradFill>
                  <a:gsLst>
                    <a:gs pos="0">
                      <a:srgbClr val="505050"/>
                    </a:gs>
                    <a:gs pos="100000">
                      <a:srgbClr val="505050"/>
                    </a:gs>
                  </a:gsLst>
                  <a:lin ang="5400000" scaled="1"/>
                </a:gradFill>
                <a:latin typeface="Segoe UI" panose="020B0502040204020203" pitchFamily="34" charset="0"/>
                <a:cs typeface="Segoe UI" panose="020B0502040204020203" pitchFamily="34" charset="0"/>
                <a:hlinkClick r:id="rId12" tooltip="The latest published version of this document can be found at https://aka.ms/MCRA"/>
              </a:rPr>
              <a:t>https://aka.ms/MCRA</a:t>
            </a:r>
            <a:endParaRPr lang="en-US" sz="613">
              <a:gradFill>
                <a:gsLst>
                  <a:gs pos="0">
                    <a:srgbClr val="505050"/>
                  </a:gs>
                  <a:gs pos="100000">
                    <a:srgbClr val="505050"/>
                  </a:gs>
                </a:gsLst>
                <a:lin ang="5400000" scaled="1"/>
              </a:gradFill>
              <a:highlight>
                <a:srgbClr val="FFFF00"/>
              </a:highlight>
              <a:latin typeface="Segoe UI" panose="020B0502040204020203" pitchFamily="34" charset="0"/>
              <a:cs typeface="Segoe UI" panose="020B0502040204020203" pitchFamily="34" charset="0"/>
            </a:endParaRPr>
          </a:p>
        </p:txBody>
      </p:sp>
      <p:sp>
        <p:nvSpPr>
          <p:cNvPr id="807" name="Speech Bubble: Rectangle 806">
            <a:hlinkClick r:id="rId13" tooltip="Defender for IoT (and OT) offers agentless, network-layer security that is rapidly deployed, works with diverse industrial equipment, and interoperates with Azure Sentinel and other SOC tools."/>
            <a:extLst>
              <a:ext uri="{FF2B5EF4-FFF2-40B4-BE49-F238E27FC236}">
                <a16:creationId xmlns:a16="http://schemas.microsoft.com/office/drawing/2014/main" id="{307FC382-EB0F-42D5-B83A-287902CC723B}"/>
              </a:ext>
              <a:ext uri="{C183D7F6-B498-43B3-948B-1728B52AA6E4}">
                <adec:decorative xmlns:adec="http://schemas.microsoft.com/office/drawing/2017/decorative" val="1"/>
              </a:ext>
            </a:extLst>
          </p:cNvPr>
          <p:cNvSpPr/>
          <p:nvPr/>
        </p:nvSpPr>
        <p:spPr bwMode="auto">
          <a:xfrm>
            <a:off x="7805426" y="4893620"/>
            <a:ext cx="2094061" cy="449311"/>
          </a:xfrm>
          <a:prstGeom prst="wedgeRectCallout">
            <a:avLst>
              <a:gd name="adj1" fmla="val -366"/>
              <a:gd name="adj2" fmla="val 3735"/>
            </a:avLst>
          </a:prstGeom>
          <a:solidFill>
            <a:schemeClr val="accent5"/>
          </a:solidFill>
          <a:ln w="19050">
            <a:solidFill>
              <a:schemeClr val="accent5"/>
            </a:solidFill>
          </a:ln>
        </p:spPr>
        <p:style>
          <a:lnRef idx="0">
            <a:scrgbClr r="0" g="0" b="0"/>
          </a:lnRef>
          <a:fillRef idx="0">
            <a:scrgbClr r="0" g="0" b="0"/>
          </a:fillRef>
          <a:effectRef idx="0">
            <a:scrgbClr r="0" g="0" b="0"/>
          </a:effectRef>
          <a:fontRef idx="minor">
            <a:schemeClr val="lt1"/>
          </a:fontRef>
        </p:style>
        <p:txBody>
          <a:bodyPr spcFirstLastPara="1" wrap="square" lIns="80064" tIns="40021" rIns="80064" bIns="40021" anchor="ctr" anchorCtr="0">
            <a:noAutofit/>
          </a:bodyPr>
          <a:lstStyle/>
          <a:p>
            <a:pPr algn="ctr" defTabSz="914367">
              <a:buClr>
                <a:srgbClr val="FFFFFF"/>
              </a:buClr>
              <a:buSzPts val="2400"/>
            </a:pPr>
            <a:r>
              <a:rPr lang="en-US" sz="920" b="1">
                <a:solidFill>
                  <a:srgbClr val="000000"/>
                </a:solidFill>
                <a:latin typeface="Segoe UI Semibold"/>
                <a:sym typeface="Libre Franklin"/>
              </a:rPr>
              <a:t>Microsoft Defender for IoT (and OT)</a:t>
            </a:r>
          </a:p>
          <a:p>
            <a:pPr marL="200185" indent="-100093" defTabSz="816567" fontAlgn="base">
              <a:spcBef>
                <a:spcPct val="0"/>
              </a:spcBef>
              <a:spcAft>
                <a:spcPct val="0"/>
              </a:spcAft>
              <a:buSzPct val="100000"/>
              <a:buFont typeface="Wingdings" panose="05000000000000000000" pitchFamily="2" charset="2"/>
              <a:buChar char="§"/>
              <a:defRPr/>
            </a:pPr>
            <a:r>
              <a:rPr lang="en-US" sz="613">
                <a:solidFill>
                  <a:srgbClr val="000000"/>
                </a:solidFill>
                <a:latin typeface="Segoe UI"/>
                <a:cs typeface="Segoe UI Semilight" panose="020B0402040204020203" pitchFamily="34" charset="0"/>
              </a:rPr>
              <a:t>Manager </a:t>
            </a:r>
          </a:p>
          <a:p>
            <a:pPr marL="200185" indent="-100093" defTabSz="816567" fontAlgn="base">
              <a:spcBef>
                <a:spcPct val="0"/>
              </a:spcBef>
              <a:spcAft>
                <a:spcPct val="0"/>
              </a:spcAft>
              <a:buSzPct val="100000"/>
              <a:buFont typeface="Wingdings" panose="05000000000000000000" pitchFamily="2" charset="2"/>
              <a:buChar char="§"/>
              <a:defRPr/>
            </a:pPr>
            <a:r>
              <a:rPr lang="en-US" sz="613">
                <a:solidFill>
                  <a:srgbClr val="000000"/>
                </a:solidFill>
                <a:latin typeface="Segoe UI"/>
                <a:cs typeface="Segoe UI Semilight" panose="020B0402040204020203" pitchFamily="34" charset="0"/>
              </a:rPr>
              <a:t>Security Console</a:t>
            </a:r>
          </a:p>
        </p:txBody>
      </p:sp>
      <p:cxnSp>
        <p:nvCxnSpPr>
          <p:cNvPr id="808" name="Connector: Elbow 807">
            <a:extLst>
              <a:ext uri="{FF2B5EF4-FFF2-40B4-BE49-F238E27FC236}">
                <a16:creationId xmlns:a16="http://schemas.microsoft.com/office/drawing/2014/main" id="{9E5846FD-5F9F-449B-8980-D17DBF9AA9C6}"/>
              </a:ext>
              <a:ext uri="{C183D7F6-B498-43B3-948B-1728B52AA6E4}">
                <adec:decorative xmlns:adec="http://schemas.microsoft.com/office/drawing/2017/decorative" val="1"/>
              </a:ext>
            </a:extLst>
          </p:cNvPr>
          <p:cNvCxnSpPr>
            <a:cxnSpLocks/>
            <a:stCxn id="799" idx="3"/>
            <a:endCxn id="807" idx="0"/>
          </p:cNvCxnSpPr>
          <p:nvPr/>
        </p:nvCxnSpPr>
        <p:spPr>
          <a:xfrm>
            <a:off x="6483230" y="4730706"/>
            <a:ext cx="2369227" cy="162914"/>
          </a:xfrm>
          <a:prstGeom prst="bentConnector2">
            <a:avLst/>
          </a:prstGeom>
          <a:ln w="19050">
            <a:solidFill>
              <a:schemeClr val="accent5"/>
            </a:solidFill>
            <a:prstDash val="lgDash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809" name="Group 808">
            <a:extLst>
              <a:ext uri="{FF2B5EF4-FFF2-40B4-BE49-F238E27FC236}">
                <a16:creationId xmlns:a16="http://schemas.microsoft.com/office/drawing/2014/main" id="{277DDB3F-73FE-48AA-9139-67A6899A5664}"/>
              </a:ext>
              <a:ext uri="{C183D7F6-B498-43B3-948B-1728B52AA6E4}">
                <adec:decorative xmlns:adec="http://schemas.microsoft.com/office/drawing/2017/decorative" val="1"/>
              </a:ext>
            </a:extLst>
          </p:cNvPr>
          <p:cNvGrpSpPr/>
          <p:nvPr/>
        </p:nvGrpSpPr>
        <p:grpSpPr>
          <a:xfrm>
            <a:off x="444394" y="1601648"/>
            <a:ext cx="2212332" cy="267824"/>
            <a:chOff x="2521760" y="3018167"/>
            <a:chExt cx="3008030" cy="923879"/>
          </a:xfrm>
        </p:grpSpPr>
        <p:cxnSp>
          <p:nvCxnSpPr>
            <p:cNvPr id="810" name="Straight Arrow Connector 809">
              <a:extLst>
                <a:ext uri="{FF2B5EF4-FFF2-40B4-BE49-F238E27FC236}">
                  <a16:creationId xmlns:a16="http://schemas.microsoft.com/office/drawing/2014/main" id="{0755E4C1-23CF-4F3E-8547-932BA2F5E7D6}"/>
                </a:ext>
              </a:extLst>
            </p:cNvPr>
            <p:cNvCxnSpPr>
              <a:cxnSpLocks/>
            </p:cNvCxnSpPr>
            <p:nvPr/>
          </p:nvCxnSpPr>
          <p:spPr>
            <a:xfrm>
              <a:off x="4237616" y="3556443"/>
              <a:ext cx="1292174" cy="0"/>
            </a:xfrm>
            <a:prstGeom prst="straightConnector1">
              <a:avLst/>
            </a:prstGeom>
            <a:ln w="38100">
              <a:solidFill>
                <a:srgbClr val="0078D4"/>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nvGrpSpPr>
            <p:cNvPr id="811" name="Group 810">
              <a:extLst>
                <a:ext uri="{FF2B5EF4-FFF2-40B4-BE49-F238E27FC236}">
                  <a16:creationId xmlns:a16="http://schemas.microsoft.com/office/drawing/2014/main" id="{F0918D91-3BB6-43CA-9E4E-951F728DCB86}"/>
                </a:ext>
              </a:extLst>
            </p:cNvPr>
            <p:cNvGrpSpPr/>
            <p:nvPr/>
          </p:nvGrpSpPr>
          <p:grpSpPr>
            <a:xfrm>
              <a:off x="2521760" y="3018167"/>
              <a:ext cx="2065832" cy="923879"/>
              <a:chOff x="1525395" y="2140411"/>
              <a:chExt cx="4075938" cy="2306669"/>
            </a:xfrm>
          </p:grpSpPr>
          <p:sp>
            <p:nvSpPr>
              <p:cNvPr id="812" name="Freeform: Shape 811">
                <a:extLst>
                  <a:ext uri="{FF2B5EF4-FFF2-40B4-BE49-F238E27FC236}">
                    <a16:creationId xmlns:a16="http://schemas.microsoft.com/office/drawing/2014/main" id="{660A5456-4D4B-4A1E-B330-DDB410F516EB}"/>
                  </a:ext>
                </a:extLst>
              </p:cNvPr>
              <p:cNvSpPr/>
              <p:nvPr/>
            </p:nvSpPr>
            <p:spPr bwMode="auto">
              <a:xfrm>
                <a:off x="1525395" y="3485881"/>
                <a:ext cx="4069795" cy="961199"/>
              </a:xfrm>
              <a:custGeom>
                <a:avLst/>
                <a:gdLst>
                  <a:gd name="connsiteX0" fmla="*/ 0 w 125730"/>
                  <a:gd name="connsiteY0" fmla="*/ 186690 h 186690"/>
                  <a:gd name="connsiteX1" fmla="*/ 7620 w 125730"/>
                  <a:gd name="connsiteY1" fmla="*/ 148590 h 186690"/>
                  <a:gd name="connsiteX2" fmla="*/ 11430 w 125730"/>
                  <a:gd name="connsiteY2" fmla="*/ 125730 h 186690"/>
                  <a:gd name="connsiteX3" fmla="*/ 22860 w 125730"/>
                  <a:gd name="connsiteY3" fmla="*/ 110490 h 186690"/>
                  <a:gd name="connsiteX4" fmla="*/ 38100 w 125730"/>
                  <a:gd name="connsiteY4" fmla="*/ 87630 h 186690"/>
                  <a:gd name="connsiteX5" fmla="*/ 83820 w 125730"/>
                  <a:gd name="connsiteY5" fmla="*/ 41910 h 186690"/>
                  <a:gd name="connsiteX6" fmla="*/ 102870 w 125730"/>
                  <a:gd name="connsiteY6" fmla="*/ 22860 h 186690"/>
                  <a:gd name="connsiteX7" fmla="*/ 118110 w 125730"/>
                  <a:gd name="connsiteY7" fmla="*/ 11430 h 186690"/>
                  <a:gd name="connsiteX8" fmla="*/ 125730 w 125730"/>
                  <a:gd name="connsiteY8" fmla="*/ 0 h 186690"/>
                  <a:gd name="connsiteX0" fmla="*/ 0 w 125730"/>
                  <a:gd name="connsiteY0" fmla="*/ 186690 h 186690"/>
                  <a:gd name="connsiteX1" fmla="*/ 7620 w 125730"/>
                  <a:gd name="connsiteY1" fmla="*/ 148590 h 186690"/>
                  <a:gd name="connsiteX2" fmla="*/ 22860 w 125730"/>
                  <a:gd name="connsiteY2" fmla="*/ 110490 h 186690"/>
                  <a:gd name="connsiteX3" fmla="*/ 38100 w 125730"/>
                  <a:gd name="connsiteY3" fmla="*/ 87630 h 186690"/>
                  <a:gd name="connsiteX4" fmla="*/ 83820 w 125730"/>
                  <a:gd name="connsiteY4" fmla="*/ 41910 h 186690"/>
                  <a:gd name="connsiteX5" fmla="*/ 102870 w 125730"/>
                  <a:gd name="connsiteY5" fmla="*/ 22860 h 186690"/>
                  <a:gd name="connsiteX6" fmla="*/ 118110 w 125730"/>
                  <a:gd name="connsiteY6" fmla="*/ 11430 h 186690"/>
                  <a:gd name="connsiteX7" fmla="*/ 125730 w 125730"/>
                  <a:gd name="connsiteY7" fmla="*/ 0 h 186690"/>
                  <a:gd name="connsiteX0" fmla="*/ 0 w 125730"/>
                  <a:gd name="connsiteY0" fmla="*/ 186690 h 186690"/>
                  <a:gd name="connsiteX1" fmla="*/ 7620 w 125730"/>
                  <a:gd name="connsiteY1" fmla="*/ 148590 h 186690"/>
                  <a:gd name="connsiteX2" fmla="*/ 27903 w 125730"/>
                  <a:gd name="connsiteY2" fmla="*/ 98105 h 186690"/>
                  <a:gd name="connsiteX3" fmla="*/ 38100 w 125730"/>
                  <a:gd name="connsiteY3" fmla="*/ 87630 h 186690"/>
                  <a:gd name="connsiteX4" fmla="*/ 83820 w 125730"/>
                  <a:gd name="connsiteY4" fmla="*/ 41910 h 186690"/>
                  <a:gd name="connsiteX5" fmla="*/ 102870 w 125730"/>
                  <a:gd name="connsiteY5" fmla="*/ 22860 h 186690"/>
                  <a:gd name="connsiteX6" fmla="*/ 118110 w 125730"/>
                  <a:gd name="connsiteY6" fmla="*/ 11430 h 186690"/>
                  <a:gd name="connsiteX7" fmla="*/ 125730 w 125730"/>
                  <a:gd name="connsiteY7" fmla="*/ 0 h 186690"/>
                  <a:gd name="connsiteX0" fmla="*/ 0 w 125730"/>
                  <a:gd name="connsiteY0" fmla="*/ 186690 h 186690"/>
                  <a:gd name="connsiteX1" fmla="*/ 7620 w 125730"/>
                  <a:gd name="connsiteY1" fmla="*/ 148590 h 186690"/>
                  <a:gd name="connsiteX2" fmla="*/ 27903 w 125730"/>
                  <a:gd name="connsiteY2" fmla="*/ 98105 h 186690"/>
                  <a:gd name="connsiteX3" fmla="*/ 83820 w 125730"/>
                  <a:gd name="connsiteY3" fmla="*/ 41910 h 186690"/>
                  <a:gd name="connsiteX4" fmla="*/ 102870 w 125730"/>
                  <a:gd name="connsiteY4" fmla="*/ 22860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2870 w 125730"/>
                  <a:gd name="connsiteY4" fmla="*/ 22860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5935 w 125730"/>
                  <a:gd name="connsiteY4" fmla="*/ 10475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27903 w 125730"/>
                  <a:gd name="connsiteY1" fmla="*/ 98105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3092 w 125730"/>
                  <a:gd name="connsiteY2" fmla="*/ 69352 h 186690"/>
                  <a:gd name="connsiteX3" fmla="*/ 105935 w 125730"/>
                  <a:gd name="connsiteY3" fmla="*/ 10475 h 186690"/>
                  <a:gd name="connsiteX4" fmla="*/ 125730 w 125730"/>
                  <a:gd name="connsiteY4" fmla="*/ 0 h 186690"/>
                  <a:gd name="connsiteX0" fmla="*/ 0 w 126754"/>
                  <a:gd name="connsiteY0" fmla="*/ 122359 h 122359"/>
                  <a:gd name="connsiteX1" fmla="*/ 30311 w 126754"/>
                  <a:gd name="connsiteY1" fmla="*/ 94194 h 122359"/>
                  <a:gd name="connsiteX2" fmla="*/ 74116 w 126754"/>
                  <a:gd name="connsiteY2" fmla="*/ 69352 h 122359"/>
                  <a:gd name="connsiteX3" fmla="*/ 106959 w 126754"/>
                  <a:gd name="connsiteY3" fmla="*/ 10475 h 122359"/>
                  <a:gd name="connsiteX4" fmla="*/ 126754 w 126754"/>
                  <a:gd name="connsiteY4" fmla="*/ 0 h 122359"/>
                  <a:gd name="connsiteX0" fmla="*/ 0 w 126754"/>
                  <a:gd name="connsiteY0" fmla="*/ 122359 h 122359"/>
                  <a:gd name="connsiteX1" fmla="*/ 30311 w 126754"/>
                  <a:gd name="connsiteY1" fmla="*/ 94194 h 122359"/>
                  <a:gd name="connsiteX2" fmla="*/ 74116 w 126754"/>
                  <a:gd name="connsiteY2" fmla="*/ 69352 h 122359"/>
                  <a:gd name="connsiteX3" fmla="*/ 106959 w 126754"/>
                  <a:gd name="connsiteY3" fmla="*/ 10475 h 122359"/>
                  <a:gd name="connsiteX4" fmla="*/ 126754 w 126754"/>
                  <a:gd name="connsiteY4" fmla="*/ 0 h 122359"/>
                  <a:gd name="connsiteX0" fmla="*/ 0 w 126754"/>
                  <a:gd name="connsiteY0" fmla="*/ 122359 h 122359"/>
                  <a:gd name="connsiteX1" fmla="*/ 36164 w 126754"/>
                  <a:gd name="connsiteY1" fmla="*/ 95708 h 122359"/>
                  <a:gd name="connsiteX2" fmla="*/ 74116 w 126754"/>
                  <a:gd name="connsiteY2" fmla="*/ 69352 h 122359"/>
                  <a:gd name="connsiteX3" fmla="*/ 106959 w 126754"/>
                  <a:gd name="connsiteY3" fmla="*/ 10475 h 122359"/>
                  <a:gd name="connsiteX4" fmla="*/ 126754 w 126754"/>
                  <a:gd name="connsiteY4" fmla="*/ 0 h 122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54" h="122359">
                    <a:moveTo>
                      <a:pt x="0" y="122359"/>
                    </a:moveTo>
                    <a:cubicBezTo>
                      <a:pt x="13715" y="117527"/>
                      <a:pt x="16410" y="119186"/>
                      <a:pt x="36164" y="95708"/>
                    </a:cubicBezTo>
                    <a:cubicBezTo>
                      <a:pt x="64686" y="77602"/>
                      <a:pt x="62317" y="83557"/>
                      <a:pt x="74116" y="69352"/>
                    </a:cubicBezTo>
                    <a:cubicBezTo>
                      <a:pt x="85915" y="55147"/>
                      <a:pt x="98186" y="22034"/>
                      <a:pt x="106959" y="10475"/>
                    </a:cubicBezTo>
                    <a:cubicBezTo>
                      <a:pt x="115732" y="-1084"/>
                      <a:pt x="122630" y="2182"/>
                      <a:pt x="126754" y="0"/>
                    </a:cubicBezTo>
                  </a:path>
                </a:pathLst>
              </a:custGeom>
              <a:noFill/>
              <a:ln w="28575" cap="flat" cmpd="sng" algn="ctr">
                <a:gradFill flip="none" rotWithShape="1">
                  <a:gsLst>
                    <a:gs pos="54000">
                      <a:schemeClr val="accent6"/>
                    </a:gs>
                    <a:gs pos="84000">
                      <a:srgbClr val="0078D4"/>
                    </a:gs>
                  </a:gsLst>
                  <a:lin ang="0" scaled="1"/>
                  <a:tileRect/>
                </a:gradFill>
                <a:prstDash val="solid"/>
                <a:headEnd type="none" w="med" len="med"/>
                <a:tailEnd type="none" w="med" len="med"/>
              </a:ln>
              <a:effectLst/>
            </p:spPr>
            <p:txBody>
              <a:bodyPr rtlCol="0" anchor="ctr"/>
              <a:lstStyle/>
              <a:p>
                <a:pPr algn="ctr" defTabSz="896354"/>
                <a:endParaRPr lang="en-US" sz="1730" kern="0">
                  <a:solidFill>
                    <a:srgbClr val="000000"/>
                  </a:solidFill>
                  <a:latin typeface="Segoe UI"/>
                </a:endParaRPr>
              </a:p>
            </p:txBody>
          </p:sp>
          <p:sp>
            <p:nvSpPr>
              <p:cNvPr id="813" name="Freeform: Shape 812">
                <a:extLst>
                  <a:ext uri="{FF2B5EF4-FFF2-40B4-BE49-F238E27FC236}">
                    <a16:creationId xmlns:a16="http://schemas.microsoft.com/office/drawing/2014/main" id="{53BB6470-ABB4-494C-A22D-ECF9B2E2B443}"/>
                  </a:ext>
                </a:extLst>
              </p:cNvPr>
              <p:cNvSpPr/>
              <p:nvPr/>
            </p:nvSpPr>
            <p:spPr bwMode="auto">
              <a:xfrm flipV="1">
                <a:off x="1583457" y="2140411"/>
                <a:ext cx="4017876" cy="1342379"/>
              </a:xfrm>
              <a:custGeom>
                <a:avLst/>
                <a:gdLst>
                  <a:gd name="connsiteX0" fmla="*/ 0 w 125730"/>
                  <a:gd name="connsiteY0" fmla="*/ 186690 h 186690"/>
                  <a:gd name="connsiteX1" fmla="*/ 7620 w 125730"/>
                  <a:gd name="connsiteY1" fmla="*/ 148590 h 186690"/>
                  <a:gd name="connsiteX2" fmla="*/ 11430 w 125730"/>
                  <a:gd name="connsiteY2" fmla="*/ 125730 h 186690"/>
                  <a:gd name="connsiteX3" fmla="*/ 22860 w 125730"/>
                  <a:gd name="connsiteY3" fmla="*/ 110490 h 186690"/>
                  <a:gd name="connsiteX4" fmla="*/ 38100 w 125730"/>
                  <a:gd name="connsiteY4" fmla="*/ 87630 h 186690"/>
                  <a:gd name="connsiteX5" fmla="*/ 83820 w 125730"/>
                  <a:gd name="connsiteY5" fmla="*/ 41910 h 186690"/>
                  <a:gd name="connsiteX6" fmla="*/ 102870 w 125730"/>
                  <a:gd name="connsiteY6" fmla="*/ 22860 h 186690"/>
                  <a:gd name="connsiteX7" fmla="*/ 118110 w 125730"/>
                  <a:gd name="connsiteY7" fmla="*/ 11430 h 186690"/>
                  <a:gd name="connsiteX8" fmla="*/ 125730 w 125730"/>
                  <a:gd name="connsiteY8" fmla="*/ 0 h 186690"/>
                  <a:gd name="connsiteX0" fmla="*/ 0 w 125730"/>
                  <a:gd name="connsiteY0" fmla="*/ 186690 h 186690"/>
                  <a:gd name="connsiteX1" fmla="*/ 7620 w 125730"/>
                  <a:gd name="connsiteY1" fmla="*/ 148590 h 186690"/>
                  <a:gd name="connsiteX2" fmla="*/ 22860 w 125730"/>
                  <a:gd name="connsiteY2" fmla="*/ 110490 h 186690"/>
                  <a:gd name="connsiteX3" fmla="*/ 38100 w 125730"/>
                  <a:gd name="connsiteY3" fmla="*/ 87630 h 186690"/>
                  <a:gd name="connsiteX4" fmla="*/ 83820 w 125730"/>
                  <a:gd name="connsiteY4" fmla="*/ 41910 h 186690"/>
                  <a:gd name="connsiteX5" fmla="*/ 102870 w 125730"/>
                  <a:gd name="connsiteY5" fmla="*/ 22860 h 186690"/>
                  <a:gd name="connsiteX6" fmla="*/ 118110 w 125730"/>
                  <a:gd name="connsiteY6" fmla="*/ 11430 h 186690"/>
                  <a:gd name="connsiteX7" fmla="*/ 125730 w 125730"/>
                  <a:gd name="connsiteY7" fmla="*/ 0 h 186690"/>
                  <a:gd name="connsiteX0" fmla="*/ 0 w 125730"/>
                  <a:gd name="connsiteY0" fmla="*/ 186690 h 186690"/>
                  <a:gd name="connsiteX1" fmla="*/ 7620 w 125730"/>
                  <a:gd name="connsiteY1" fmla="*/ 148590 h 186690"/>
                  <a:gd name="connsiteX2" fmla="*/ 27903 w 125730"/>
                  <a:gd name="connsiteY2" fmla="*/ 98105 h 186690"/>
                  <a:gd name="connsiteX3" fmla="*/ 38100 w 125730"/>
                  <a:gd name="connsiteY3" fmla="*/ 87630 h 186690"/>
                  <a:gd name="connsiteX4" fmla="*/ 83820 w 125730"/>
                  <a:gd name="connsiteY4" fmla="*/ 41910 h 186690"/>
                  <a:gd name="connsiteX5" fmla="*/ 102870 w 125730"/>
                  <a:gd name="connsiteY5" fmla="*/ 22860 h 186690"/>
                  <a:gd name="connsiteX6" fmla="*/ 118110 w 125730"/>
                  <a:gd name="connsiteY6" fmla="*/ 11430 h 186690"/>
                  <a:gd name="connsiteX7" fmla="*/ 125730 w 125730"/>
                  <a:gd name="connsiteY7" fmla="*/ 0 h 186690"/>
                  <a:gd name="connsiteX0" fmla="*/ 0 w 125730"/>
                  <a:gd name="connsiteY0" fmla="*/ 186690 h 186690"/>
                  <a:gd name="connsiteX1" fmla="*/ 7620 w 125730"/>
                  <a:gd name="connsiteY1" fmla="*/ 148590 h 186690"/>
                  <a:gd name="connsiteX2" fmla="*/ 27903 w 125730"/>
                  <a:gd name="connsiteY2" fmla="*/ 98105 h 186690"/>
                  <a:gd name="connsiteX3" fmla="*/ 83820 w 125730"/>
                  <a:gd name="connsiteY3" fmla="*/ 41910 h 186690"/>
                  <a:gd name="connsiteX4" fmla="*/ 102870 w 125730"/>
                  <a:gd name="connsiteY4" fmla="*/ 22860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2870 w 125730"/>
                  <a:gd name="connsiteY4" fmla="*/ 22860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5935 w 125730"/>
                  <a:gd name="connsiteY4" fmla="*/ 10475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27903 w 125730"/>
                  <a:gd name="connsiteY1" fmla="*/ 98105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210450"/>
                  <a:gd name="connsiteX1" fmla="*/ 26024 w 125730"/>
                  <a:gd name="connsiteY1" fmla="*/ 204931 h 210450"/>
                  <a:gd name="connsiteX2" fmla="*/ 78777 w 125730"/>
                  <a:gd name="connsiteY2" fmla="*/ 90799 h 210450"/>
                  <a:gd name="connsiteX3" fmla="*/ 105935 w 125730"/>
                  <a:gd name="connsiteY3" fmla="*/ 10475 h 210450"/>
                  <a:gd name="connsiteX4" fmla="*/ 125730 w 125730"/>
                  <a:gd name="connsiteY4" fmla="*/ 0 h 210450"/>
                  <a:gd name="connsiteX0" fmla="*/ 0 w 125730"/>
                  <a:gd name="connsiteY0" fmla="*/ 273860 h 297620"/>
                  <a:gd name="connsiteX1" fmla="*/ 26024 w 125730"/>
                  <a:gd name="connsiteY1" fmla="*/ 292101 h 297620"/>
                  <a:gd name="connsiteX2" fmla="*/ 88962 w 125730"/>
                  <a:gd name="connsiteY2" fmla="*/ 4876 h 297620"/>
                  <a:gd name="connsiteX3" fmla="*/ 105935 w 125730"/>
                  <a:gd name="connsiteY3" fmla="*/ 97645 h 297620"/>
                  <a:gd name="connsiteX4" fmla="*/ 125730 w 125730"/>
                  <a:gd name="connsiteY4" fmla="*/ 87170 h 297620"/>
                  <a:gd name="connsiteX0" fmla="*/ 0 w 125730"/>
                  <a:gd name="connsiteY0" fmla="*/ 276080 h 299840"/>
                  <a:gd name="connsiteX1" fmla="*/ 26024 w 125730"/>
                  <a:gd name="connsiteY1" fmla="*/ 294321 h 299840"/>
                  <a:gd name="connsiteX2" fmla="*/ 88962 w 125730"/>
                  <a:gd name="connsiteY2" fmla="*/ 7096 h 299840"/>
                  <a:gd name="connsiteX3" fmla="*/ 125730 w 125730"/>
                  <a:gd name="connsiteY3" fmla="*/ 89390 h 299840"/>
                  <a:gd name="connsiteX0" fmla="*/ 0 w 125730"/>
                  <a:gd name="connsiteY0" fmla="*/ 276080 h 302262"/>
                  <a:gd name="connsiteX1" fmla="*/ 26024 w 125730"/>
                  <a:gd name="connsiteY1" fmla="*/ 294321 h 302262"/>
                  <a:gd name="connsiteX2" fmla="*/ 88962 w 125730"/>
                  <a:gd name="connsiteY2" fmla="*/ 7096 h 302262"/>
                  <a:gd name="connsiteX3" fmla="*/ 125730 w 125730"/>
                  <a:gd name="connsiteY3" fmla="*/ 89390 h 302262"/>
                  <a:gd name="connsiteX0" fmla="*/ 0 w 125730"/>
                  <a:gd name="connsiteY0" fmla="*/ 276080 h 301847"/>
                  <a:gd name="connsiteX1" fmla="*/ 26024 w 125730"/>
                  <a:gd name="connsiteY1" fmla="*/ 294321 h 301847"/>
                  <a:gd name="connsiteX2" fmla="*/ 88962 w 125730"/>
                  <a:gd name="connsiteY2" fmla="*/ 7096 h 301847"/>
                  <a:gd name="connsiteX3" fmla="*/ 125730 w 125730"/>
                  <a:gd name="connsiteY3" fmla="*/ 89390 h 301847"/>
                  <a:gd name="connsiteX0" fmla="*/ 0 w 125730"/>
                  <a:gd name="connsiteY0" fmla="*/ 276080 h 276295"/>
                  <a:gd name="connsiteX1" fmla="*/ 21376 w 125730"/>
                  <a:gd name="connsiteY1" fmla="*/ 225714 h 276295"/>
                  <a:gd name="connsiteX2" fmla="*/ 88962 w 125730"/>
                  <a:gd name="connsiteY2" fmla="*/ 7096 h 276295"/>
                  <a:gd name="connsiteX3" fmla="*/ 125730 w 125730"/>
                  <a:gd name="connsiteY3" fmla="*/ 89390 h 276295"/>
                  <a:gd name="connsiteX0" fmla="*/ 0 w 125730"/>
                  <a:gd name="connsiteY0" fmla="*/ 335333 h 335548"/>
                  <a:gd name="connsiteX1" fmla="*/ 21376 w 125730"/>
                  <a:gd name="connsiteY1" fmla="*/ 284967 h 335548"/>
                  <a:gd name="connsiteX2" fmla="*/ 78183 w 125730"/>
                  <a:gd name="connsiteY2" fmla="*/ 4743 h 335548"/>
                  <a:gd name="connsiteX3" fmla="*/ 125730 w 125730"/>
                  <a:gd name="connsiteY3" fmla="*/ 148643 h 335548"/>
                  <a:gd name="connsiteX0" fmla="*/ 0 w 125730"/>
                  <a:gd name="connsiteY0" fmla="*/ 330590 h 330805"/>
                  <a:gd name="connsiteX1" fmla="*/ 21376 w 125730"/>
                  <a:gd name="connsiteY1" fmla="*/ 280224 h 330805"/>
                  <a:gd name="connsiteX2" fmla="*/ 78183 w 125730"/>
                  <a:gd name="connsiteY2" fmla="*/ 0 h 330805"/>
                  <a:gd name="connsiteX3" fmla="*/ 125730 w 125730"/>
                  <a:gd name="connsiteY3" fmla="*/ 143900 h 330805"/>
                  <a:gd name="connsiteX0" fmla="*/ 0 w 124049"/>
                  <a:gd name="connsiteY0" fmla="*/ 330590 h 330805"/>
                  <a:gd name="connsiteX1" fmla="*/ 21376 w 124049"/>
                  <a:gd name="connsiteY1" fmla="*/ 280224 h 330805"/>
                  <a:gd name="connsiteX2" fmla="*/ 78183 w 124049"/>
                  <a:gd name="connsiteY2" fmla="*/ 0 h 330805"/>
                  <a:gd name="connsiteX3" fmla="*/ 124049 w 124049"/>
                  <a:gd name="connsiteY3" fmla="*/ 93028 h 330805"/>
                  <a:gd name="connsiteX0" fmla="*/ 0 w 124049"/>
                  <a:gd name="connsiteY0" fmla="*/ 331098 h 331313"/>
                  <a:gd name="connsiteX1" fmla="*/ 21376 w 124049"/>
                  <a:gd name="connsiteY1" fmla="*/ 280732 h 331313"/>
                  <a:gd name="connsiteX2" fmla="*/ 78183 w 124049"/>
                  <a:gd name="connsiteY2" fmla="*/ 508 h 331313"/>
                  <a:gd name="connsiteX3" fmla="*/ 124049 w 124049"/>
                  <a:gd name="connsiteY3" fmla="*/ 93536 h 331313"/>
                  <a:gd name="connsiteX0" fmla="*/ 0 w 124049"/>
                  <a:gd name="connsiteY0" fmla="*/ 330874 h 331089"/>
                  <a:gd name="connsiteX1" fmla="*/ 21376 w 124049"/>
                  <a:gd name="connsiteY1" fmla="*/ 280508 h 331089"/>
                  <a:gd name="connsiteX2" fmla="*/ 78183 w 124049"/>
                  <a:gd name="connsiteY2" fmla="*/ 284 h 331089"/>
                  <a:gd name="connsiteX3" fmla="*/ 124049 w 124049"/>
                  <a:gd name="connsiteY3" fmla="*/ 93312 h 331089"/>
                  <a:gd name="connsiteX0" fmla="*/ 0 w 124049"/>
                  <a:gd name="connsiteY0" fmla="*/ 330874 h 331089"/>
                  <a:gd name="connsiteX1" fmla="*/ 21376 w 124049"/>
                  <a:gd name="connsiteY1" fmla="*/ 280508 h 331089"/>
                  <a:gd name="connsiteX2" fmla="*/ 78183 w 124049"/>
                  <a:gd name="connsiteY2" fmla="*/ 284 h 331089"/>
                  <a:gd name="connsiteX3" fmla="*/ 124049 w 124049"/>
                  <a:gd name="connsiteY3" fmla="*/ 93312 h 331089"/>
                  <a:gd name="connsiteX0" fmla="*/ 0 w 124049"/>
                  <a:gd name="connsiteY0" fmla="*/ 330874 h 331239"/>
                  <a:gd name="connsiteX1" fmla="*/ 21376 w 124049"/>
                  <a:gd name="connsiteY1" fmla="*/ 280508 h 331239"/>
                  <a:gd name="connsiteX2" fmla="*/ 78183 w 124049"/>
                  <a:gd name="connsiteY2" fmla="*/ 284 h 331239"/>
                  <a:gd name="connsiteX3" fmla="*/ 124049 w 124049"/>
                  <a:gd name="connsiteY3" fmla="*/ 93312 h 331239"/>
                  <a:gd name="connsiteX0" fmla="*/ 0 w 124049"/>
                  <a:gd name="connsiteY0" fmla="*/ 330874 h 331239"/>
                  <a:gd name="connsiteX1" fmla="*/ 21376 w 124049"/>
                  <a:gd name="connsiteY1" fmla="*/ 280508 h 331239"/>
                  <a:gd name="connsiteX2" fmla="*/ 78183 w 124049"/>
                  <a:gd name="connsiteY2" fmla="*/ 284 h 331239"/>
                  <a:gd name="connsiteX3" fmla="*/ 124049 w 124049"/>
                  <a:gd name="connsiteY3" fmla="*/ 93312 h 331239"/>
                  <a:gd name="connsiteX0" fmla="*/ 0 w 125137"/>
                  <a:gd name="connsiteY0" fmla="*/ 337776 h 338141"/>
                  <a:gd name="connsiteX1" fmla="*/ 21376 w 125137"/>
                  <a:gd name="connsiteY1" fmla="*/ 287410 h 338141"/>
                  <a:gd name="connsiteX2" fmla="*/ 78183 w 125137"/>
                  <a:gd name="connsiteY2" fmla="*/ 7186 h 338141"/>
                  <a:gd name="connsiteX3" fmla="*/ 125137 w 125137"/>
                  <a:gd name="connsiteY3" fmla="*/ 85336 h 338141"/>
                  <a:gd name="connsiteX0" fmla="*/ 0 w 125137"/>
                  <a:gd name="connsiteY0" fmla="*/ 337362 h 337727"/>
                  <a:gd name="connsiteX1" fmla="*/ 21376 w 125137"/>
                  <a:gd name="connsiteY1" fmla="*/ 286996 h 337727"/>
                  <a:gd name="connsiteX2" fmla="*/ 78183 w 125137"/>
                  <a:gd name="connsiteY2" fmla="*/ 6772 h 337727"/>
                  <a:gd name="connsiteX3" fmla="*/ 125137 w 125137"/>
                  <a:gd name="connsiteY3" fmla="*/ 84922 h 337727"/>
                  <a:gd name="connsiteX0" fmla="*/ 0 w 125137"/>
                  <a:gd name="connsiteY0" fmla="*/ 337362 h 370255"/>
                  <a:gd name="connsiteX1" fmla="*/ 21376 w 125137"/>
                  <a:gd name="connsiteY1" fmla="*/ 286996 h 370255"/>
                  <a:gd name="connsiteX2" fmla="*/ 78183 w 125137"/>
                  <a:gd name="connsiteY2" fmla="*/ 6772 h 370255"/>
                  <a:gd name="connsiteX3" fmla="*/ 125137 w 125137"/>
                  <a:gd name="connsiteY3" fmla="*/ 84922 h 370255"/>
                  <a:gd name="connsiteX0" fmla="*/ 0 w 125137"/>
                  <a:gd name="connsiteY0" fmla="*/ 337362 h 337738"/>
                  <a:gd name="connsiteX1" fmla="*/ 21376 w 125137"/>
                  <a:gd name="connsiteY1" fmla="*/ 286996 h 337738"/>
                  <a:gd name="connsiteX2" fmla="*/ 78183 w 125137"/>
                  <a:gd name="connsiteY2" fmla="*/ 6772 h 337738"/>
                  <a:gd name="connsiteX3" fmla="*/ 125137 w 125137"/>
                  <a:gd name="connsiteY3" fmla="*/ 84922 h 337738"/>
                  <a:gd name="connsiteX0" fmla="*/ 0 w 125137"/>
                  <a:gd name="connsiteY0" fmla="*/ 294320 h 294972"/>
                  <a:gd name="connsiteX1" fmla="*/ 21376 w 125137"/>
                  <a:gd name="connsiteY1" fmla="*/ 243954 h 294972"/>
                  <a:gd name="connsiteX2" fmla="*/ 72843 w 125137"/>
                  <a:gd name="connsiteY2" fmla="*/ 10745 h 294972"/>
                  <a:gd name="connsiteX3" fmla="*/ 125137 w 125137"/>
                  <a:gd name="connsiteY3" fmla="*/ 41880 h 294972"/>
                  <a:gd name="connsiteX0" fmla="*/ 0 w 125137"/>
                  <a:gd name="connsiteY0" fmla="*/ 292873 h 293525"/>
                  <a:gd name="connsiteX1" fmla="*/ 21376 w 125137"/>
                  <a:gd name="connsiteY1" fmla="*/ 242507 h 293525"/>
                  <a:gd name="connsiteX2" fmla="*/ 72843 w 125137"/>
                  <a:gd name="connsiteY2" fmla="*/ 9298 h 293525"/>
                  <a:gd name="connsiteX3" fmla="*/ 125137 w 125137"/>
                  <a:gd name="connsiteY3" fmla="*/ 40433 h 293525"/>
                  <a:gd name="connsiteX0" fmla="*/ 0 w 125137"/>
                  <a:gd name="connsiteY0" fmla="*/ 254738 h 255066"/>
                  <a:gd name="connsiteX1" fmla="*/ 21376 w 125137"/>
                  <a:gd name="connsiteY1" fmla="*/ 204372 h 255066"/>
                  <a:gd name="connsiteX2" fmla="*/ 60698 w 125137"/>
                  <a:gd name="connsiteY2" fmla="*/ 43599 h 255066"/>
                  <a:gd name="connsiteX3" fmla="*/ 125137 w 125137"/>
                  <a:gd name="connsiteY3" fmla="*/ 2298 h 255066"/>
                  <a:gd name="connsiteX0" fmla="*/ 0 w 125137"/>
                  <a:gd name="connsiteY0" fmla="*/ 253943 h 254271"/>
                  <a:gd name="connsiteX1" fmla="*/ 21376 w 125137"/>
                  <a:gd name="connsiteY1" fmla="*/ 203577 h 254271"/>
                  <a:gd name="connsiteX2" fmla="*/ 60698 w 125137"/>
                  <a:gd name="connsiteY2" fmla="*/ 42804 h 254271"/>
                  <a:gd name="connsiteX3" fmla="*/ 125137 w 125137"/>
                  <a:gd name="connsiteY3" fmla="*/ 1503 h 254271"/>
                </a:gdLst>
                <a:ahLst/>
                <a:cxnLst>
                  <a:cxn ang="0">
                    <a:pos x="connsiteX0" y="connsiteY0"/>
                  </a:cxn>
                  <a:cxn ang="0">
                    <a:pos x="connsiteX1" y="connsiteY1"/>
                  </a:cxn>
                  <a:cxn ang="0">
                    <a:pos x="connsiteX2" y="connsiteY2"/>
                  </a:cxn>
                  <a:cxn ang="0">
                    <a:pos x="connsiteX3" y="connsiteY3"/>
                  </a:cxn>
                </a:cxnLst>
                <a:rect l="l" t="t" r="r" b="b"/>
                <a:pathLst>
                  <a:path w="125137" h="254271">
                    <a:moveTo>
                      <a:pt x="0" y="253943"/>
                    </a:moveTo>
                    <a:cubicBezTo>
                      <a:pt x="3341" y="256990"/>
                      <a:pt x="11260" y="238767"/>
                      <a:pt x="21376" y="203577"/>
                    </a:cubicBezTo>
                    <a:cubicBezTo>
                      <a:pt x="31492" y="168387"/>
                      <a:pt x="40939" y="56196"/>
                      <a:pt x="60698" y="42804"/>
                    </a:cubicBezTo>
                    <a:cubicBezTo>
                      <a:pt x="80457" y="29412"/>
                      <a:pt x="105512" y="-7904"/>
                      <a:pt x="125137" y="1503"/>
                    </a:cubicBezTo>
                  </a:path>
                </a:pathLst>
              </a:custGeom>
              <a:noFill/>
              <a:ln w="28575" cap="flat" cmpd="sng" algn="ctr">
                <a:gradFill flip="none" rotWithShape="1">
                  <a:gsLst>
                    <a:gs pos="53000">
                      <a:schemeClr val="accent3"/>
                    </a:gs>
                    <a:gs pos="82000">
                      <a:srgbClr val="0078D4"/>
                    </a:gs>
                  </a:gsLst>
                  <a:lin ang="0" scaled="1"/>
                  <a:tileRect/>
                </a:gradFill>
                <a:prstDash val="solid"/>
                <a:headEnd type="none" w="med" len="med"/>
                <a:tailEnd type="none" w="med" len="med"/>
              </a:ln>
              <a:effectLst/>
            </p:spPr>
            <p:txBody>
              <a:bodyPr rtlCol="0" anchor="ctr"/>
              <a:lstStyle/>
              <a:p>
                <a:pPr algn="ctr" defTabSz="896354"/>
                <a:endParaRPr lang="en-US" sz="1730" kern="0">
                  <a:solidFill>
                    <a:srgbClr val="000000"/>
                  </a:solidFill>
                  <a:latin typeface="Segoe UI"/>
                </a:endParaRPr>
              </a:p>
            </p:txBody>
          </p:sp>
          <p:sp>
            <p:nvSpPr>
              <p:cNvPr id="814" name="Freeform: Shape 813">
                <a:extLst>
                  <a:ext uri="{FF2B5EF4-FFF2-40B4-BE49-F238E27FC236}">
                    <a16:creationId xmlns:a16="http://schemas.microsoft.com/office/drawing/2014/main" id="{B078B4A1-8B88-4BBC-8092-A2F6320F9974}"/>
                  </a:ext>
                </a:extLst>
              </p:cNvPr>
              <p:cNvSpPr/>
              <p:nvPr/>
            </p:nvSpPr>
            <p:spPr bwMode="auto">
              <a:xfrm>
                <a:off x="1575371" y="2868064"/>
                <a:ext cx="4007412" cy="623562"/>
              </a:xfrm>
              <a:custGeom>
                <a:avLst/>
                <a:gdLst>
                  <a:gd name="connsiteX0" fmla="*/ 0 w 125730"/>
                  <a:gd name="connsiteY0" fmla="*/ 186690 h 186690"/>
                  <a:gd name="connsiteX1" fmla="*/ 7620 w 125730"/>
                  <a:gd name="connsiteY1" fmla="*/ 148590 h 186690"/>
                  <a:gd name="connsiteX2" fmla="*/ 11430 w 125730"/>
                  <a:gd name="connsiteY2" fmla="*/ 125730 h 186690"/>
                  <a:gd name="connsiteX3" fmla="*/ 22860 w 125730"/>
                  <a:gd name="connsiteY3" fmla="*/ 110490 h 186690"/>
                  <a:gd name="connsiteX4" fmla="*/ 38100 w 125730"/>
                  <a:gd name="connsiteY4" fmla="*/ 87630 h 186690"/>
                  <a:gd name="connsiteX5" fmla="*/ 83820 w 125730"/>
                  <a:gd name="connsiteY5" fmla="*/ 41910 h 186690"/>
                  <a:gd name="connsiteX6" fmla="*/ 102870 w 125730"/>
                  <a:gd name="connsiteY6" fmla="*/ 22860 h 186690"/>
                  <a:gd name="connsiteX7" fmla="*/ 118110 w 125730"/>
                  <a:gd name="connsiteY7" fmla="*/ 11430 h 186690"/>
                  <a:gd name="connsiteX8" fmla="*/ 125730 w 125730"/>
                  <a:gd name="connsiteY8" fmla="*/ 0 h 186690"/>
                  <a:gd name="connsiteX0" fmla="*/ 0 w 125730"/>
                  <a:gd name="connsiteY0" fmla="*/ 186690 h 186690"/>
                  <a:gd name="connsiteX1" fmla="*/ 7620 w 125730"/>
                  <a:gd name="connsiteY1" fmla="*/ 148590 h 186690"/>
                  <a:gd name="connsiteX2" fmla="*/ 22860 w 125730"/>
                  <a:gd name="connsiteY2" fmla="*/ 110490 h 186690"/>
                  <a:gd name="connsiteX3" fmla="*/ 38100 w 125730"/>
                  <a:gd name="connsiteY3" fmla="*/ 87630 h 186690"/>
                  <a:gd name="connsiteX4" fmla="*/ 83820 w 125730"/>
                  <a:gd name="connsiteY4" fmla="*/ 41910 h 186690"/>
                  <a:gd name="connsiteX5" fmla="*/ 102870 w 125730"/>
                  <a:gd name="connsiteY5" fmla="*/ 22860 h 186690"/>
                  <a:gd name="connsiteX6" fmla="*/ 118110 w 125730"/>
                  <a:gd name="connsiteY6" fmla="*/ 11430 h 186690"/>
                  <a:gd name="connsiteX7" fmla="*/ 125730 w 125730"/>
                  <a:gd name="connsiteY7" fmla="*/ 0 h 186690"/>
                  <a:gd name="connsiteX0" fmla="*/ 0 w 125730"/>
                  <a:gd name="connsiteY0" fmla="*/ 186690 h 186690"/>
                  <a:gd name="connsiteX1" fmla="*/ 7620 w 125730"/>
                  <a:gd name="connsiteY1" fmla="*/ 148590 h 186690"/>
                  <a:gd name="connsiteX2" fmla="*/ 27903 w 125730"/>
                  <a:gd name="connsiteY2" fmla="*/ 98105 h 186690"/>
                  <a:gd name="connsiteX3" fmla="*/ 38100 w 125730"/>
                  <a:gd name="connsiteY3" fmla="*/ 87630 h 186690"/>
                  <a:gd name="connsiteX4" fmla="*/ 83820 w 125730"/>
                  <a:gd name="connsiteY4" fmla="*/ 41910 h 186690"/>
                  <a:gd name="connsiteX5" fmla="*/ 102870 w 125730"/>
                  <a:gd name="connsiteY5" fmla="*/ 22860 h 186690"/>
                  <a:gd name="connsiteX6" fmla="*/ 118110 w 125730"/>
                  <a:gd name="connsiteY6" fmla="*/ 11430 h 186690"/>
                  <a:gd name="connsiteX7" fmla="*/ 125730 w 125730"/>
                  <a:gd name="connsiteY7" fmla="*/ 0 h 186690"/>
                  <a:gd name="connsiteX0" fmla="*/ 0 w 125730"/>
                  <a:gd name="connsiteY0" fmla="*/ 186690 h 186690"/>
                  <a:gd name="connsiteX1" fmla="*/ 7620 w 125730"/>
                  <a:gd name="connsiteY1" fmla="*/ 148590 h 186690"/>
                  <a:gd name="connsiteX2" fmla="*/ 27903 w 125730"/>
                  <a:gd name="connsiteY2" fmla="*/ 98105 h 186690"/>
                  <a:gd name="connsiteX3" fmla="*/ 83820 w 125730"/>
                  <a:gd name="connsiteY3" fmla="*/ 41910 h 186690"/>
                  <a:gd name="connsiteX4" fmla="*/ 102870 w 125730"/>
                  <a:gd name="connsiteY4" fmla="*/ 22860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2870 w 125730"/>
                  <a:gd name="connsiteY4" fmla="*/ 22860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5935 w 125730"/>
                  <a:gd name="connsiteY4" fmla="*/ 10475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27903 w 125730"/>
                  <a:gd name="connsiteY1" fmla="*/ 98105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210450"/>
                  <a:gd name="connsiteX1" fmla="*/ 26024 w 125730"/>
                  <a:gd name="connsiteY1" fmla="*/ 204931 h 210450"/>
                  <a:gd name="connsiteX2" fmla="*/ 78777 w 125730"/>
                  <a:gd name="connsiteY2" fmla="*/ 90799 h 210450"/>
                  <a:gd name="connsiteX3" fmla="*/ 105935 w 125730"/>
                  <a:gd name="connsiteY3" fmla="*/ 10475 h 210450"/>
                  <a:gd name="connsiteX4" fmla="*/ 125730 w 125730"/>
                  <a:gd name="connsiteY4" fmla="*/ 0 h 210450"/>
                  <a:gd name="connsiteX0" fmla="*/ 0 w 125730"/>
                  <a:gd name="connsiteY0" fmla="*/ 273860 h 297620"/>
                  <a:gd name="connsiteX1" fmla="*/ 26024 w 125730"/>
                  <a:gd name="connsiteY1" fmla="*/ 292101 h 297620"/>
                  <a:gd name="connsiteX2" fmla="*/ 88962 w 125730"/>
                  <a:gd name="connsiteY2" fmla="*/ 4876 h 297620"/>
                  <a:gd name="connsiteX3" fmla="*/ 105935 w 125730"/>
                  <a:gd name="connsiteY3" fmla="*/ 97645 h 297620"/>
                  <a:gd name="connsiteX4" fmla="*/ 125730 w 125730"/>
                  <a:gd name="connsiteY4" fmla="*/ 87170 h 297620"/>
                  <a:gd name="connsiteX0" fmla="*/ 0 w 125730"/>
                  <a:gd name="connsiteY0" fmla="*/ 276080 h 299840"/>
                  <a:gd name="connsiteX1" fmla="*/ 26024 w 125730"/>
                  <a:gd name="connsiteY1" fmla="*/ 294321 h 299840"/>
                  <a:gd name="connsiteX2" fmla="*/ 88962 w 125730"/>
                  <a:gd name="connsiteY2" fmla="*/ 7096 h 299840"/>
                  <a:gd name="connsiteX3" fmla="*/ 125730 w 125730"/>
                  <a:gd name="connsiteY3" fmla="*/ 89390 h 299840"/>
                  <a:gd name="connsiteX0" fmla="*/ 0 w 125730"/>
                  <a:gd name="connsiteY0" fmla="*/ 276080 h 302262"/>
                  <a:gd name="connsiteX1" fmla="*/ 26024 w 125730"/>
                  <a:gd name="connsiteY1" fmla="*/ 294321 h 302262"/>
                  <a:gd name="connsiteX2" fmla="*/ 88962 w 125730"/>
                  <a:gd name="connsiteY2" fmla="*/ 7096 h 302262"/>
                  <a:gd name="connsiteX3" fmla="*/ 125730 w 125730"/>
                  <a:gd name="connsiteY3" fmla="*/ 89390 h 302262"/>
                  <a:gd name="connsiteX0" fmla="*/ 0 w 125730"/>
                  <a:gd name="connsiteY0" fmla="*/ 276080 h 301847"/>
                  <a:gd name="connsiteX1" fmla="*/ 26024 w 125730"/>
                  <a:gd name="connsiteY1" fmla="*/ 294321 h 301847"/>
                  <a:gd name="connsiteX2" fmla="*/ 88962 w 125730"/>
                  <a:gd name="connsiteY2" fmla="*/ 7096 h 301847"/>
                  <a:gd name="connsiteX3" fmla="*/ 125730 w 125730"/>
                  <a:gd name="connsiteY3" fmla="*/ 89390 h 301847"/>
                  <a:gd name="connsiteX0" fmla="*/ 0 w 125730"/>
                  <a:gd name="connsiteY0" fmla="*/ 850997 h 876764"/>
                  <a:gd name="connsiteX1" fmla="*/ 26024 w 125730"/>
                  <a:gd name="connsiteY1" fmla="*/ 869238 h 876764"/>
                  <a:gd name="connsiteX2" fmla="*/ 74907 w 125730"/>
                  <a:gd name="connsiteY2" fmla="*/ 1245 h 876764"/>
                  <a:gd name="connsiteX3" fmla="*/ 125730 w 125730"/>
                  <a:gd name="connsiteY3" fmla="*/ 664307 h 876764"/>
                  <a:gd name="connsiteX0" fmla="*/ 1065 w 126795"/>
                  <a:gd name="connsiteY0" fmla="*/ 850997 h 851117"/>
                  <a:gd name="connsiteX1" fmla="*/ 11315 w 126795"/>
                  <a:gd name="connsiteY1" fmla="*/ 775241 h 851117"/>
                  <a:gd name="connsiteX2" fmla="*/ 75972 w 126795"/>
                  <a:gd name="connsiteY2" fmla="*/ 1245 h 851117"/>
                  <a:gd name="connsiteX3" fmla="*/ 126795 w 126795"/>
                  <a:gd name="connsiteY3" fmla="*/ 664307 h 851117"/>
                  <a:gd name="connsiteX0" fmla="*/ 0 w 125730"/>
                  <a:gd name="connsiteY0" fmla="*/ 850997 h 850998"/>
                  <a:gd name="connsiteX1" fmla="*/ 74907 w 125730"/>
                  <a:gd name="connsiteY1" fmla="*/ 1245 h 850998"/>
                  <a:gd name="connsiteX2" fmla="*/ 125730 w 125730"/>
                  <a:gd name="connsiteY2" fmla="*/ 664307 h 850998"/>
                  <a:gd name="connsiteX0" fmla="*/ 0 w 125730"/>
                  <a:gd name="connsiteY0" fmla="*/ 793927 h 793927"/>
                  <a:gd name="connsiteX1" fmla="*/ 74907 w 125730"/>
                  <a:gd name="connsiteY1" fmla="*/ 1245 h 793927"/>
                  <a:gd name="connsiteX2" fmla="*/ 125730 w 125730"/>
                  <a:gd name="connsiteY2" fmla="*/ 664307 h 793927"/>
                  <a:gd name="connsiteX0" fmla="*/ 0 w 125730"/>
                  <a:gd name="connsiteY0" fmla="*/ 793927 h 807190"/>
                  <a:gd name="connsiteX1" fmla="*/ 74907 w 125730"/>
                  <a:gd name="connsiteY1" fmla="*/ 1245 h 807190"/>
                  <a:gd name="connsiteX2" fmla="*/ 125730 w 125730"/>
                  <a:gd name="connsiteY2" fmla="*/ 664307 h 807190"/>
                  <a:gd name="connsiteX0" fmla="*/ 0 w 125730"/>
                  <a:gd name="connsiteY0" fmla="*/ 816695 h 827469"/>
                  <a:gd name="connsiteX1" fmla="*/ 74907 w 125730"/>
                  <a:gd name="connsiteY1" fmla="*/ 24013 h 827469"/>
                  <a:gd name="connsiteX2" fmla="*/ 125730 w 125730"/>
                  <a:gd name="connsiteY2" fmla="*/ 687075 h 827469"/>
                  <a:gd name="connsiteX0" fmla="*/ 0 w 125730"/>
                  <a:gd name="connsiteY0" fmla="*/ 816695 h 827469"/>
                  <a:gd name="connsiteX1" fmla="*/ 74907 w 125730"/>
                  <a:gd name="connsiteY1" fmla="*/ 24013 h 827469"/>
                  <a:gd name="connsiteX2" fmla="*/ 125730 w 125730"/>
                  <a:gd name="connsiteY2" fmla="*/ 687075 h 827469"/>
                  <a:gd name="connsiteX0" fmla="*/ 0 w 125730"/>
                  <a:gd name="connsiteY0" fmla="*/ 798315 h 810154"/>
                  <a:gd name="connsiteX1" fmla="*/ 74907 w 125730"/>
                  <a:gd name="connsiteY1" fmla="*/ 5633 h 810154"/>
                  <a:gd name="connsiteX2" fmla="*/ 125730 w 125730"/>
                  <a:gd name="connsiteY2" fmla="*/ 668695 h 810154"/>
                  <a:gd name="connsiteX0" fmla="*/ 0 w 126337"/>
                  <a:gd name="connsiteY0" fmla="*/ 798315 h 810154"/>
                  <a:gd name="connsiteX1" fmla="*/ 75514 w 126337"/>
                  <a:gd name="connsiteY1" fmla="*/ 5633 h 810154"/>
                  <a:gd name="connsiteX2" fmla="*/ 126337 w 126337"/>
                  <a:gd name="connsiteY2" fmla="*/ 668695 h 810154"/>
                  <a:gd name="connsiteX0" fmla="*/ 0 w 126337"/>
                  <a:gd name="connsiteY0" fmla="*/ 800004 h 800004"/>
                  <a:gd name="connsiteX1" fmla="*/ 75514 w 126337"/>
                  <a:gd name="connsiteY1" fmla="*/ 7322 h 800004"/>
                  <a:gd name="connsiteX2" fmla="*/ 126337 w 126337"/>
                  <a:gd name="connsiteY2" fmla="*/ 670384 h 800004"/>
                  <a:gd name="connsiteX0" fmla="*/ 0 w 127434"/>
                  <a:gd name="connsiteY0" fmla="*/ 415726 h 676894"/>
                  <a:gd name="connsiteX1" fmla="*/ 76611 w 127434"/>
                  <a:gd name="connsiteY1" fmla="*/ 13833 h 676894"/>
                  <a:gd name="connsiteX2" fmla="*/ 127434 w 127434"/>
                  <a:gd name="connsiteY2" fmla="*/ 676895 h 676894"/>
                  <a:gd name="connsiteX0" fmla="*/ 0 w 127434"/>
                  <a:gd name="connsiteY0" fmla="*/ 415726 h 676894"/>
                  <a:gd name="connsiteX1" fmla="*/ 76611 w 127434"/>
                  <a:gd name="connsiteY1" fmla="*/ 13833 h 676894"/>
                  <a:gd name="connsiteX2" fmla="*/ 127434 w 127434"/>
                  <a:gd name="connsiteY2" fmla="*/ 676895 h 676894"/>
                  <a:gd name="connsiteX0" fmla="*/ 0 w 127434"/>
                  <a:gd name="connsiteY0" fmla="*/ 411292 h 672460"/>
                  <a:gd name="connsiteX1" fmla="*/ 76611 w 127434"/>
                  <a:gd name="connsiteY1" fmla="*/ 9399 h 672460"/>
                  <a:gd name="connsiteX2" fmla="*/ 127434 w 127434"/>
                  <a:gd name="connsiteY2" fmla="*/ 672461 h 672460"/>
                  <a:gd name="connsiteX0" fmla="*/ 0 w 127434"/>
                  <a:gd name="connsiteY0" fmla="*/ 144170 h 692435"/>
                  <a:gd name="connsiteX1" fmla="*/ 76611 w 127434"/>
                  <a:gd name="connsiteY1" fmla="*/ 29374 h 692435"/>
                  <a:gd name="connsiteX2" fmla="*/ 127434 w 127434"/>
                  <a:gd name="connsiteY2" fmla="*/ 692436 h 692435"/>
                  <a:gd name="connsiteX0" fmla="*/ 0 w 127590"/>
                  <a:gd name="connsiteY0" fmla="*/ 242292 h 679422"/>
                  <a:gd name="connsiteX1" fmla="*/ 76767 w 127590"/>
                  <a:gd name="connsiteY1" fmla="*/ 16361 h 679422"/>
                  <a:gd name="connsiteX2" fmla="*/ 127590 w 127590"/>
                  <a:gd name="connsiteY2" fmla="*/ 679423 h 679422"/>
                  <a:gd name="connsiteX0" fmla="*/ 0 w 127590"/>
                  <a:gd name="connsiteY0" fmla="*/ 266840 h 703970"/>
                  <a:gd name="connsiteX1" fmla="*/ 76767 w 127590"/>
                  <a:gd name="connsiteY1" fmla="*/ 40909 h 703970"/>
                  <a:gd name="connsiteX2" fmla="*/ 127590 w 127590"/>
                  <a:gd name="connsiteY2" fmla="*/ 703971 h 703970"/>
                  <a:gd name="connsiteX0" fmla="*/ 0 w 127590"/>
                  <a:gd name="connsiteY0" fmla="*/ 237858 h 674988"/>
                  <a:gd name="connsiteX1" fmla="*/ 76767 w 127590"/>
                  <a:gd name="connsiteY1" fmla="*/ 11927 h 674988"/>
                  <a:gd name="connsiteX2" fmla="*/ 127590 w 127590"/>
                  <a:gd name="connsiteY2" fmla="*/ 674989 h 674988"/>
                  <a:gd name="connsiteX0" fmla="*/ 0 w 127663"/>
                  <a:gd name="connsiteY0" fmla="*/ 237860 h 650356"/>
                  <a:gd name="connsiteX1" fmla="*/ 76767 w 127663"/>
                  <a:gd name="connsiteY1" fmla="*/ 11929 h 650356"/>
                  <a:gd name="connsiteX2" fmla="*/ 127663 w 127663"/>
                  <a:gd name="connsiteY2" fmla="*/ 650356 h 650356"/>
                  <a:gd name="connsiteX0" fmla="*/ 0 w 127626"/>
                  <a:gd name="connsiteY0" fmla="*/ 237860 h 659315"/>
                  <a:gd name="connsiteX1" fmla="*/ 76767 w 127626"/>
                  <a:gd name="connsiteY1" fmla="*/ 11929 h 659315"/>
                  <a:gd name="connsiteX2" fmla="*/ 127626 w 127626"/>
                  <a:gd name="connsiteY2" fmla="*/ 659315 h 659315"/>
                </a:gdLst>
                <a:ahLst/>
                <a:cxnLst>
                  <a:cxn ang="0">
                    <a:pos x="connsiteX0" y="connsiteY0"/>
                  </a:cxn>
                  <a:cxn ang="0">
                    <a:pos x="connsiteX1" y="connsiteY1"/>
                  </a:cxn>
                  <a:cxn ang="0">
                    <a:pos x="connsiteX2" y="connsiteY2"/>
                  </a:cxn>
                </a:cxnLst>
                <a:rect l="l" t="t" r="r" b="b"/>
                <a:pathLst>
                  <a:path w="127626" h="659315">
                    <a:moveTo>
                      <a:pt x="0" y="237860"/>
                    </a:moveTo>
                    <a:cubicBezTo>
                      <a:pt x="41322" y="210497"/>
                      <a:pt x="41572" y="-59292"/>
                      <a:pt x="76767" y="11929"/>
                    </a:cubicBezTo>
                    <a:cubicBezTo>
                      <a:pt x="99149" y="118770"/>
                      <a:pt x="104698" y="577347"/>
                      <a:pt x="127626" y="659315"/>
                    </a:cubicBezTo>
                  </a:path>
                </a:pathLst>
              </a:custGeom>
              <a:ln w="28575">
                <a:gradFill flip="none" rotWithShape="1">
                  <a:gsLst>
                    <a:gs pos="100000">
                      <a:schemeClr val="tx2"/>
                    </a:gs>
                    <a:gs pos="0">
                      <a:schemeClr val="tx1"/>
                    </a:gs>
                  </a:gsLst>
                  <a:lin ang="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914367"/>
                <a:endParaRPr lang="en-US" sz="1454">
                  <a:solidFill>
                    <a:srgbClr val="000000"/>
                  </a:solidFill>
                  <a:latin typeface="Segoe UI"/>
                </a:endParaRPr>
              </a:p>
            </p:txBody>
          </p:sp>
          <p:sp>
            <p:nvSpPr>
              <p:cNvPr id="815" name="Freeform: Shape 814">
                <a:extLst>
                  <a:ext uri="{FF2B5EF4-FFF2-40B4-BE49-F238E27FC236}">
                    <a16:creationId xmlns:a16="http://schemas.microsoft.com/office/drawing/2014/main" id="{681B684D-EEC0-4EDC-A164-954DDAC36D98}"/>
                  </a:ext>
                </a:extLst>
              </p:cNvPr>
              <p:cNvSpPr/>
              <p:nvPr/>
            </p:nvSpPr>
            <p:spPr bwMode="auto">
              <a:xfrm>
                <a:off x="1554137" y="3410633"/>
                <a:ext cx="4027511" cy="408955"/>
              </a:xfrm>
              <a:custGeom>
                <a:avLst/>
                <a:gdLst>
                  <a:gd name="connsiteX0" fmla="*/ 0 w 125730"/>
                  <a:gd name="connsiteY0" fmla="*/ 186690 h 186690"/>
                  <a:gd name="connsiteX1" fmla="*/ 7620 w 125730"/>
                  <a:gd name="connsiteY1" fmla="*/ 148590 h 186690"/>
                  <a:gd name="connsiteX2" fmla="*/ 11430 w 125730"/>
                  <a:gd name="connsiteY2" fmla="*/ 125730 h 186690"/>
                  <a:gd name="connsiteX3" fmla="*/ 22860 w 125730"/>
                  <a:gd name="connsiteY3" fmla="*/ 110490 h 186690"/>
                  <a:gd name="connsiteX4" fmla="*/ 38100 w 125730"/>
                  <a:gd name="connsiteY4" fmla="*/ 87630 h 186690"/>
                  <a:gd name="connsiteX5" fmla="*/ 83820 w 125730"/>
                  <a:gd name="connsiteY5" fmla="*/ 41910 h 186690"/>
                  <a:gd name="connsiteX6" fmla="*/ 102870 w 125730"/>
                  <a:gd name="connsiteY6" fmla="*/ 22860 h 186690"/>
                  <a:gd name="connsiteX7" fmla="*/ 118110 w 125730"/>
                  <a:gd name="connsiteY7" fmla="*/ 11430 h 186690"/>
                  <a:gd name="connsiteX8" fmla="*/ 125730 w 125730"/>
                  <a:gd name="connsiteY8" fmla="*/ 0 h 186690"/>
                  <a:gd name="connsiteX0" fmla="*/ 0 w 125730"/>
                  <a:gd name="connsiteY0" fmla="*/ 186690 h 186690"/>
                  <a:gd name="connsiteX1" fmla="*/ 7620 w 125730"/>
                  <a:gd name="connsiteY1" fmla="*/ 148590 h 186690"/>
                  <a:gd name="connsiteX2" fmla="*/ 22860 w 125730"/>
                  <a:gd name="connsiteY2" fmla="*/ 110490 h 186690"/>
                  <a:gd name="connsiteX3" fmla="*/ 38100 w 125730"/>
                  <a:gd name="connsiteY3" fmla="*/ 87630 h 186690"/>
                  <a:gd name="connsiteX4" fmla="*/ 83820 w 125730"/>
                  <a:gd name="connsiteY4" fmla="*/ 41910 h 186690"/>
                  <a:gd name="connsiteX5" fmla="*/ 102870 w 125730"/>
                  <a:gd name="connsiteY5" fmla="*/ 22860 h 186690"/>
                  <a:gd name="connsiteX6" fmla="*/ 118110 w 125730"/>
                  <a:gd name="connsiteY6" fmla="*/ 11430 h 186690"/>
                  <a:gd name="connsiteX7" fmla="*/ 125730 w 125730"/>
                  <a:gd name="connsiteY7" fmla="*/ 0 h 186690"/>
                  <a:gd name="connsiteX0" fmla="*/ 0 w 125730"/>
                  <a:gd name="connsiteY0" fmla="*/ 186690 h 186690"/>
                  <a:gd name="connsiteX1" fmla="*/ 7620 w 125730"/>
                  <a:gd name="connsiteY1" fmla="*/ 148590 h 186690"/>
                  <a:gd name="connsiteX2" fmla="*/ 27903 w 125730"/>
                  <a:gd name="connsiteY2" fmla="*/ 98105 h 186690"/>
                  <a:gd name="connsiteX3" fmla="*/ 38100 w 125730"/>
                  <a:gd name="connsiteY3" fmla="*/ 87630 h 186690"/>
                  <a:gd name="connsiteX4" fmla="*/ 83820 w 125730"/>
                  <a:gd name="connsiteY4" fmla="*/ 41910 h 186690"/>
                  <a:gd name="connsiteX5" fmla="*/ 102870 w 125730"/>
                  <a:gd name="connsiteY5" fmla="*/ 22860 h 186690"/>
                  <a:gd name="connsiteX6" fmla="*/ 118110 w 125730"/>
                  <a:gd name="connsiteY6" fmla="*/ 11430 h 186690"/>
                  <a:gd name="connsiteX7" fmla="*/ 125730 w 125730"/>
                  <a:gd name="connsiteY7" fmla="*/ 0 h 186690"/>
                  <a:gd name="connsiteX0" fmla="*/ 0 w 125730"/>
                  <a:gd name="connsiteY0" fmla="*/ 186690 h 186690"/>
                  <a:gd name="connsiteX1" fmla="*/ 7620 w 125730"/>
                  <a:gd name="connsiteY1" fmla="*/ 148590 h 186690"/>
                  <a:gd name="connsiteX2" fmla="*/ 27903 w 125730"/>
                  <a:gd name="connsiteY2" fmla="*/ 98105 h 186690"/>
                  <a:gd name="connsiteX3" fmla="*/ 83820 w 125730"/>
                  <a:gd name="connsiteY3" fmla="*/ 41910 h 186690"/>
                  <a:gd name="connsiteX4" fmla="*/ 102870 w 125730"/>
                  <a:gd name="connsiteY4" fmla="*/ 22860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2870 w 125730"/>
                  <a:gd name="connsiteY4" fmla="*/ 22860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5935 w 125730"/>
                  <a:gd name="connsiteY4" fmla="*/ 10475 h 186690"/>
                  <a:gd name="connsiteX5" fmla="*/ 118110 w 125730"/>
                  <a:gd name="connsiteY5" fmla="*/ 11430 h 186690"/>
                  <a:gd name="connsiteX6" fmla="*/ 125730 w 125730"/>
                  <a:gd name="connsiteY6" fmla="*/ 0 h 186690"/>
                  <a:gd name="connsiteX0" fmla="*/ 0 w 125730"/>
                  <a:gd name="connsiteY0" fmla="*/ 186690 h 186690"/>
                  <a:gd name="connsiteX1" fmla="*/ 7620 w 125730"/>
                  <a:gd name="connsiteY1" fmla="*/ 148590 h 186690"/>
                  <a:gd name="connsiteX2" fmla="*/ 27903 w 125730"/>
                  <a:gd name="connsiteY2" fmla="*/ 98105 h 186690"/>
                  <a:gd name="connsiteX3" fmla="*/ 75019 w 125730"/>
                  <a:gd name="connsiteY3" fmla="*/ 91451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7620 w 125730"/>
                  <a:gd name="connsiteY1" fmla="*/ 148590 h 186690"/>
                  <a:gd name="connsiteX2" fmla="*/ 27903 w 125730"/>
                  <a:gd name="connsiteY2" fmla="*/ 98105 h 186690"/>
                  <a:gd name="connsiteX3" fmla="*/ 78777 w 125730"/>
                  <a:gd name="connsiteY3" fmla="*/ 90799 h 186690"/>
                  <a:gd name="connsiteX4" fmla="*/ 105935 w 125730"/>
                  <a:gd name="connsiteY4" fmla="*/ 10475 h 186690"/>
                  <a:gd name="connsiteX5" fmla="*/ 125730 w 125730"/>
                  <a:gd name="connsiteY5" fmla="*/ 0 h 186690"/>
                  <a:gd name="connsiteX0" fmla="*/ 0 w 125730"/>
                  <a:gd name="connsiteY0" fmla="*/ 186690 h 186690"/>
                  <a:gd name="connsiteX1" fmla="*/ 27903 w 125730"/>
                  <a:gd name="connsiteY1" fmla="*/ 98105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186690"/>
                  <a:gd name="connsiteX1" fmla="*/ 29287 w 125730"/>
                  <a:gd name="connsiteY1" fmla="*/ 94194 h 186690"/>
                  <a:gd name="connsiteX2" fmla="*/ 78777 w 125730"/>
                  <a:gd name="connsiteY2" fmla="*/ 90799 h 186690"/>
                  <a:gd name="connsiteX3" fmla="*/ 105935 w 125730"/>
                  <a:gd name="connsiteY3" fmla="*/ 10475 h 186690"/>
                  <a:gd name="connsiteX4" fmla="*/ 125730 w 125730"/>
                  <a:gd name="connsiteY4" fmla="*/ 0 h 186690"/>
                  <a:gd name="connsiteX0" fmla="*/ 0 w 125730"/>
                  <a:gd name="connsiteY0" fmla="*/ 186690 h 210450"/>
                  <a:gd name="connsiteX1" fmla="*/ 26024 w 125730"/>
                  <a:gd name="connsiteY1" fmla="*/ 204931 h 210450"/>
                  <a:gd name="connsiteX2" fmla="*/ 78777 w 125730"/>
                  <a:gd name="connsiteY2" fmla="*/ 90799 h 210450"/>
                  <a:gd name="connsiteX3" fmla="*/ 105935 w 125730"/>
                  <a:gd name="connsiteY3" fmla="*/ 10475 h 210450"/>
                  <a:gd name="connsiteX4" fmla="*/ 125730 w 125730"/>
                  <a:gd name="connsiteY4" fmla="*/ 0 h 210450"/>
                  <a:gd name="connsiteX0" fmla="*/ 0 w 125730"/>
                  <a:gd name="connsiteY0" fmla="*/ 273860 h 297620"/>
                  <a:gd name="connsiteX1" fmla="*/ 26024 w 125730"/>
                  <a:gd name="connsiteY1" fmla="*/ 292101 h 297620"/>
                  <a:gd name="connsiteX2" fmla="*/ 88962 w 125730"/>
                  <a:gd name="connsiteY2" fmla="*/ 4876 h 297620"/>
                  <a:gd name="connsiteX3" fmla="*/ 105935 w 125730"/>
                  <a:gd name="connsiteY3" fmla="*/ 97645 h 297620"/>
                  <a:gd name="connsiteX4" fmla="*/ 125730 w 125730"/>
                  <a:gd name="connsiteY4" fmla="*/ 87170 h 297620"/>
                  <a:gd name="connsiteX0" fmla="*/ 0 w 125730"/>
                  <a:gd name="connsiteY0" fmla="*/ 276080 h 299840"/>
                  <a:gd name="connsiteX1" fmla="*/ 26024 w 125730"/>
                  <a:gd name="connsiteY1" fmla="*/ 294321 h 299840"/>
                  <a:gd name="connsiteX2" fmla="*/ 88962 w 125730"/>
                  <a:gd name="connsiteY2" fmla="*/ 7096 h 299840"/>
                  <a:gd name="connsiteX3" fmla="*/ 125730 w 125730"/>
                  <a:gd name="connsiteY3" fmla="*/ 89390 h 299840"/>
                  <a:gd name="connsiteX0" fmla="*/ 0 w 125730"/>
                  <a:gd name="connsiteY0" fmla="*/ 276080 h 302262"/>
                  <a:gd name="connsiteX1" fmla="*/ 26024 w 125730"/>
                  <a:gd name="connsiteY1" fmla="*/ 294321 h 302262"/>
                  <a:gd name="connsiteX2" fmla="*/ 88962 w 125730"/>
                  <a:gd name="connsiteY2" fmla="*/ 7096 h 302262"/>
                  <a:gd name="connsiteX3" fmla="*/ 125730 w 125730"/>
                  <a:gd name="connsiteY3" fmla="*/ 89390 h 302262"/>
                  <a:gd name="connsiteX0" fmla="*/ 0 w 125730"/>
                  <a:gd name="connsiteY0" fmla="*/ 276080 h 301847"/>
                  <a:gd name="connsiteX1" fmla="*/ 26024 w 125730"/>
                  <a:gd name="connsiteY1" fmla="*/ 294321 h 301847"/>
                  <a:gd name="connsiteX2" fmla="*/ 88962 w 125730"/>
                  <a:gd name="connsiteY2" fmla="*/ 7096 h 301847"/>
                  <a:gd name="connsiteX3" fmla="*/ 125730 w 125730"/>
                  <a:gd name="connsiteY3" fmla="*/ 89390 h 301847"/>
                  <a:gd name="connsiteX0" fmla="*/ 0 w 125730"/>
                  <a:gd name="connsiteY0" fmla="*/ 230312 h 256079"/>
                  <a:gd name="connsiteX1" fmla="*/ 26024 w 125730"/>
                  <a:gd name="connsiteY1" fmla="*/ 248553 h 256079"/>
                  <a:gd name="connsiteX2" fmla="*/ 90050 w 125730"/>
                  <a:gd name="connsiteY2" fmla="*/ 11858 h 256079"/>
                  <a:gd name="connsiteX3" fmla="*/ 125730 w 125730"/>
                  <a:gd name="connsiteY3" fmla="*/ 43622 h 256079"/>
                  <a:gd name="connsiteX0" fmla="*/ 0 w 125730"/>
                  <a:gd name="connsiteY0" fmla="*/ 215672 h 241439"/>
                  <a:gd name="connsiteX1" fmla="*/ 26024 w 125730"/>
                  <a:gd name="connsiteY1" fmla="*/ 233913 h 241439"/>
                  <a:gd name="connsiteX2" fmla="*/ 89753 w 125730"/>
                  <a:gd name="connsiteY2" fmla="*/ 15495 h 241439"/>
                  <a:gd name="connsiteX3" fmla="*/ 125730 w 125730"/>
                  <a:gd name="connsiteY3" fmla="*/ 28982 h 241439"/>
                  <a:gd name="connsiteX0" fmla="*/ 0 w 125730"/>
                  <a:gd name="connsiteY0" fmla="*/ 229209 h 254976"/>
                  <a:gd name="connsiteX1" fmla="*/ 26024 w 125730"/>
                  <a:gd name="connsiteY1" fmla="*/ 247450 h 254976"/>
                  <a:gd name="connsiteX2" fmla="*/ 71803 w 125730"/>
                  <a:gd name="connsiteY2" fmla="*/ 12062 h 254976"/>
                  <a:gd name="connsiteX3" fmla="*/ 125730 w 125730"/>
                  <a:gd name="connsiteY3" fmla="*/ 42519 h 254976"/>
                  <a:gd name="connsiteX0" fmla="*/ 0 w 125730"/>
                  <a:gd name="connsiteY0" fmla="*/ 224567 h 224794"/>
                  <a:gd name="connsiteX1" fmla="*/ 23780 w 125730"/>
                  <a:gd name="connsiteY1" fmla="*/ 175990 h 224794"/>
                  <a:gd name="connsiteX2" fmla="*/ 71803 w 125730"/>
                  <a:gd name="connsiteY2" fmla="*/ 7420 h 224794"/>
                  <a:gd name="connsiteX3" fmla="*/ 125730 w 125730"/>
                  <a:gd name="connsiteY3" fmla="*/ 37877 h 224794"/>
                  <a:gd name="connsiteX0" fmla="*/ 0 w 125437"/>
                  <a:gd name="connsiteY0" fmla="*/ 180021 h 188429"/>
                  <a:gd name="connsiteX1" fmla="*/ 23487 w 125437"/>
                  <a:gd name="connsiteY1" fmla="*/ 175990 h 188429"/>
                  <a:gd name="connsiteX2" fmla="*/ 71510 w 125437"/>
                  <a:gd name="connsiteY2" fmla="*/ 7420 h 188429"/>
                  <a:gd name="connsiteX3" fmla="*/ 125437 w 125437"/>
                  <a:gd name="connsiteY3" fmla="*/ 37877 h 188429"/>
                  <a:gd name="connsiteX0" fmla="*/ 0 w 125437"/>
                  <a:gd name="connsiteY0" fmla="*/ 180672 h 195926"/>
                  <a:gd name="connsiteX1" fmla="*/ 24658 w 125437"/>
                  <a:gd name="connsiteY1" fmla="*/ 186186 h 195926"/>
                  <a:gd name="connsiteX2" fmla="*/ 71510 w 125437"/>
                  <a:gd name="connsiteY2" fmla="*/ 8071 h 195926"/>
                  <a:gd name="connsiteX3" fmla="*/ 125437 w 125437"/>
                  <a:gd name="connsiteY3" fmla="*/ 38528 h 195926"/>
                  <a:gd name="connsiteX0" fmla="*/ 0 w 125437"/>
                  <a:gd name="connsiteY0" fmla="*/ 181694 h 196949"/>
                  <a:gd name="connsiteX1" fmla="*/ 24658 w 125437"/>
                  <a:gd name="connsiteY1" fmla="*/ 187208 h 196949"/>
                  <a:gd name="connsiteX2" fmla="*/ 71510 w 125437"/>
                  <a:gd name="connsiteY2" fmla="*/ 9093 h 196949"/>
                  <a:gd name="connsiteX3" fmla="*/ 125437 w 125437"/>
                  <a:gd name="connsiteY3" fmla="*/ 32906 h 196949"/>
                </a:gdLst>
                <a:ahLst/>
                <a:cxnLst>
                  <a:cxn ang="0">
                    <a:pos x="connsiteX0" y="connsiteY0"/>
                  </a:cxn>
                  <a:cxn ang="0">
                    <a:pos x="connsiteX1" y="connsiteY1"/>
                  </a:cxn>
                  <a:cxn ang="0">
                    <a:pos x="connsiteX2" y="connsiteY2"/>
                  </a:cxn>
                  <a:cxn ang="0">
                    <a:pos x="connsiteX3" y="connsiteY3"/>
                  </a:cxn>
                </a:cxnLst>
                <a:rect l="l" t="t" r="r" b="b"/>
                <a:pathLst>
                  <a:path w="125437" h="196949">
                    <a:moveTo>
                      <a:pt x="0" y="181694"/>
                    </a:moveTo>
                    <a:cubicBezTo>
                      <a:pt x="3341" y="184741"/>
                      <a:pt x="4904" y="210686"/>
                      <a:pt x="24658" y="187208"/>
                    </a:cubicBezTo>
                    <a:cubicBezTo>
                      <a:pt x="53180" y="169102"/>
                      <a:pt x="54714" y="33703"/>
                      <a:pt x="71510" y="9093"/>
                    </a:cubicBezTo>
                    <a:cubicBezTo>
                      <a:pt x="88306" y="-15517"/>
                      <a:pt x="117777" y="15762"/>
                      <a:pt x="125437" y="32906"/>
                    </a:cubicBezTo>
                  </a:path>
                </a:pathLst>
              </a:custGeom>
              <a:noFill/>
              <a:ln w="28575" cap="flat" cmpd="sng" algn="ctr">
                <a:gradFill flip="none" rotWithShape="1">
                  <a:gsLst>
                    <a:gs pos="54000">
                      <a:schemeClr val="accent5"/>
                    </a:gs>
                    <a:gs pos="90000">
                      <a:schemeClr val="tx2"/>
                    </a:gs>
                  </a:gsLst>
                  <a:lin ang="0" scaled="1"/>
                  <a:tileRect/>
                </a:gradFill>
                <a:prstDash val="solid"/>
                <a:headEnd type="none" w="med" len="med"/>
                <a:tailEnd type="none" w="med" len="med"/>
              </a:ln>
              <a:effectLst/>
            </p:spPr>
            <p:txBody>
              <a:bodyPr rtlCol="0" anchor="ctr"/>
              <a:lstStyle/>
              <a:p>
                <a:pPr algn="ctr" defTabSz="896354"/>
                <a:endParaRPr lang="en-US" sz="1730" kern="0">
                  <a:solidFill>
                    <a:srgbClr val="000000"/>
                  </a:solidFill>
                  <a:latin typeface="Segoe UI"/>
                </a:endParaRPr>
              </a:p>
            </p:txBody>
          </p:sp>
        </p:grpSp>
      </p:grpSp>
      <p:sp>
        <p:nvSpPr>
          <p:cNvPr id="817" name="Google Shape;1889;p149">
            <a:extLst>
              <a:ext uri="{FF2B5EF4-FFF2-40B4-BE49-F238E27FC236}">
                <a16:creationId xmlns:a16="http://schemas.microsoft.com/office/drawing/2014/main" id="{C88FBF6A-A40B-4EF1-8B30-3DDF454B719E}"/>
              </a:ext>
              <a:ext uri="{C183D7F6-B498-43B3-948B-1728B52AA6E4}">
                <adec:decorative xmlns:adec="http://schemas.microsoft.com/office/drawing/2017/decorative" val="1"/>
              </a:ext>
            </a:extLst>
          </p:cNvPr>
          <p:cNvSpPr/>
          <p:nvPr/>
        </p:nvSpPr>
        <p:spPr>
          <a:xfrm>
            <a:off x="3257308" y="1879922"/>
            <a:ext cx="721814" cy="406628"/>
          </a:xfrm>
          <a:prstGeom prst="rect">
            <a:avLst/>
          </a:prstGeom>
          <a:solidFill>
            <a:schemeClr val="bg1"/>
          </a:solidFill>
          <a:ln w="12700" cap="flat" cmpd="sng">
            <a:solidFill>
              <a:schemeClr val="accent3"/>
            </a:solidFill>
            <a:prstDash val="solid"/>
            <a:miter lim="800000"/>
            <a:headEnd type="none" w="sm" len="sm"/>
            <a:tailEnd type="none" w="sm" len="sm"/>
          </a:ln>
        </p:spPr>
        <p:txBody>
          <a:bodyPr spcFirstLastPara="1" wrap="square" lIns="80064" tIns="40021" rIns="80064" bIns="40021" anchor="ctr" anchorCtr="0">
            <a:noAutofit/>
          </a:bodyPr>
          <a:lstStyle/>
          <a:p>
            <a:pPr algn="ctr" defTabSz="914367">
              <a:buClr>
                <a:srgbClr val="FFFFFF"/>
              </a:buClr>
              <a:buSzPts val="2400"/>
            </a:pPr>
            <a:r>
              <a:rPr lang="en-US" sz="788" b="1">
                <a:solidFill>
                  <a:srgbClr val="000000"/>
                </a:solidFill>
                <a:latin typeface="Segoe UI Semibold"/>
                <a:sym typeface="Libre Franklin"/>
              </a:rPr>
              <a:t>3</a:t>
            </a:r>
            <a:r>
              <a:rPr lang="en-US" sz="788" b="1" baseline="30000">
                <a:solidFill>
                  <a:srgbClr val="000000"/>
                </a:solidFill>
                <a:latin typeface="Segoe UI Semibold"/>
                <a:sym typeface="Libre Franklin"/>
              </a:rPr>
              <a:t>rd</a:t>
            </a:r>
            <a:r>
              <a:rPr lang="en-US" sz="788" b="1">
                <a:solidFill>
                  <a:srgbClr val="000000"/>
                </a:solidFill>
                <a:latin typeface="Segoe UI Semibold"/>
                <a:sym typeface="Libre Franklin"/>
              </a:rPr>
              <a:t> party</a:t>
            </a:r>
          </a:p>
          <a:p>
            <a:pPr algn="ctr" defTabSz="914367">
              <a:buClr>
                <a:srgbClr val="FFFFFF"/>
              </a:buClr>
              <a:buSzPts val="2400"/>
            </a:pPr>
            <a:r>
              <a:rPr lang="en-US" sz="788" b="1">
                <a:solidFill>
                  <a:srgbClr val="000000"/>
                </a:solidFill>
                <a:latin typeface="Segoe UI Semibold"/>
                <a:sym typeface="Libre Franklin"/>
              </a:rPr>
              <a:t>Analytics</a:t>
            </a:r>
          </a:p>
        </p:txBody>
      </p:sp>
      <p:sp>
        <p:nvSpPr>
          <p:cNvPr id="819" name="TextBox 818">
            <a:extLst>
              <a:ext uri="{FF2B5EF4-FFF2-40B4-BE49-F238E27FC236}">
                <a16:creationId xmlns:a16="http://schemas.microsoft.com/office/drawing/2014/main" id="{05E638DF-A69C-4782-8904-9AA9B1AE4A0C}"/>
              </a:ext>
              <a:ext uri="{C183D7F6-B498-43B3-948B-1728B52AA6E4}">
                <adec:decorative xmlns:adec="http://schemas.microsoft.com/office/drawing/2017/decorative" val="1"/>
              </a:ext>
            </a:extLst>
          </p:cNvPr>
          <p:cNvSpPr txBox="1"/>
          <p:nvPr/>
        </p:nvSpPr>
        <p:spPr>
          <a:xfrm>
            <a:off x="6268984" y="1736545"/>
            <a:ext cx="1477067" cy="512935"/>
          </a:xfrm>
          <a:prstGeom prst="rect">
            <a:avLst/>
          </a:prstGeom>
          <a:noFill/>
        </p:spPr>
        <p:txBody>
          <a:bodyPr wrap="square">
            <a:spAutoFit/>
          </a:bodyPr>
          <a:lstStyle/>
          <a:p>
            <a:pPr defTabSz="914367">
              <a:buClr>
                <a:srgbClr val="FFFFFF"/>
              </a:buClr>
              <a:buSzPts val="2400"/>
              <a:defRPr/>
            </a:pPr>
            <a:r>
              <a:rPr lang="en-US" sz="1372">
                <a:solidFill>
                  <a:srgbClr val="000000"/>
                </a:solidFill>
                <a:latin typeface="Segoe UI Semibold"/>
                <a:sym typeface="Libre Franklin"/>
              </a:rPr>
              <a:t>Cloud </a:t>
            </a:r>
            <a:br>
              <a:rPr lang="en-US" sz="1372">
                <a:solidFill>
                  <a:srgbClr val="000000"/>
                </a:solidFill>
                <a:latin typeface="Segoe UI Semibold"/>
                <a:sym typeface="Libre Franklin"/>
              </a:rPr>
            </a:br>
            <a:r>
              <a:rPr lang="en-US" sz="1372">
                <a:solidFill>
                  <a:srgbClr val="000000"/>
                </a:solidFill>
                <a:latin typeface="Segoe UI Semibold"/>
                <a:sym typeface="Libre Franklin"/>
              </a:rPr>
              <a:t>Environments </a:t>
            </a:r>
          </a:p>
        </p:txBody>
      </p:sp>
      <p:grpSp>
        <p:nvGrpSpPr>
          <p:cNvPr id="820" name="Group 819">
            <a:extLst>
              <a:ext uri="{FF2B5EF4-FFF2-40B4-BE49-F238E27FC236}">
                <a16:creationId xmlns:a16="http://schemas.microsoft.com/office/drawing/2014/main" id="{E46B8E13-AE5B-444E-AAC9-C7D175690679}"/>
              </a:ext>
              <a:ext uri="{C183D7F6-B498-43B3-948B-1728B52AA6E4}">
                <adec:decorative xmlns:adec="http://schemas.microsoft.com/office/drawing/2017/decorative" val="1"/>
              </a:ext>
            </a:extLst>
          </p:cNvPr>
          <p:cNvGrpSpPr/>
          <p:nvPr/>
        </p:nvGrpSpPr>
        <p:grpSpPr>
          <a:xfrm>
            <a:off x="4096742" y="4116860"/>
            <a:ext cx="5012536" cy="528151"/>
            <a:chOff x="4127349" y="3937424"/>
            <a:chExt cx="5723858" cy="603101"/>
          </a:xfrm>
        </p:grpSpPr>
        <p:sp>
          <p:nvSpPr>
            <p:cNvPr id="821" name="Google Shape;1889;p149">
              <a:extLst>
                <a:ext uri="{FF2B5EF4-FFF2-40B4-BE49-F238E27FC236}">
                  <a16:creationId xmlns:a16="http://schemas.microsoft.com/office/drawing/2014/main" id="{2B5DE08E-9AC3-492F-B598-D21D1376A256}"/>
                </a:ext>
              </a:extLst>
            </p:cNvPr>
            <p:cNvSpPr/>
            <p:nvPr/>
          </p:nvSpPr>
          <p:spPr>
            <a:xfrm>
              <a:off x="8344258" y="4283383"/>
              <a:ext cx="1506949" cy="257142"/>
            </a:xfrm>
            <a:prstGeom prst="rect">
              <a:avLst/>
            </a:prstGeom>
            <a:solidFill>
              <a:schemeClr val="tx2"/>
            </a:solidFill>
            <a:ln w="12700" cap="flat" cmpd="sng">
              <a:solidFill>
                <a:schemeClr val="tx2"/>
              </a:solidFill>
              <a:prstDash val="solid"/>
              <a:miter lim="800000"/>
              <a:headEnd type="none" w="sm" len="sm"/>
              <a:tailEnd type="none" w="sm" len="sm"/>
            </a:ln>
          </p:spPr>
          <p:txBody>
            <a:bodyPr spcFirstLastPara="1" wrap="square" lIns="80064" tIns="32031" rIns="80064" bIns="40021" anchor="t" anchorCtr="0">
              <a:noAutofit/>
            </a:bodyPr>
            <a:lstStyle/>
            <a:p>
              <a:pPr algn="ctr" defTabSz="914367">
                <a:buClr>
                  <a:srgbClr val="FFFFFF"/>
                </a:buClr>
                <a:buSzPts val="2400"/>
              </a:pPr>
              <a:r>
                <a:rPr lang="en-US" sz="920" b="1">
                  <a:solidFill>
                    <a:srgbClr val="FFFFFF"/>
                  </a:solidFill>
                  <a:latin typeface="Segoe UI Semibold"/>
                  <a:sym typeface="Libre Franklin"/>
                </a:rPr>
                <a:t>Business Analytics</a:t>
              </a:r>
            </a:p>
          </p:txBody>
        </p:sp>
        <p:cxnSp>
          <p:nvCxnSpPr>
            <p:cNvPr id="822" name="Connector: Elbow 821">
              <a:extLst>
                <a:ext uri="{FF2B5EF4-FFF2-40B4-BE49-F238E27FC236}">
                  <a16:creationId xmlns:a16="http://schemas.microsoft.com/office/drawing/2014/main" id="{3AC55F3C-788A-4863-A55C-17609EA0746C}"/>
                </a:ext>
              </a:extLst>
            </p:cNvPr>
            <p:cNvCxnSpPr>
              <a:cxnSpLocks/>
              <a:stCxn id="823" idx="3"/>
              <a:endCxn id="821" idx="1"/>
            </p:cNvCxnSpPr>
            <p:nvPr/>
          </p:nvCxnSpPr>
          <p:spPr>
            <a:xfrm>
              <a:off x="6019799" y="4100244"/>
              <a:ext cx="2324459" cy="311710"/>
            </a:xfrm>
            <a:prstGeom prst="bentConnector3">
              <a:avLst>
                <a:gd name="adj1" fmla="val 50000"/>
              </a:avLst>
            </a:prstGeom>
            <a:ln w="19050">
              <a:solidFill>
                <a:schemeClr val="accent4"/>
              </a:solidFill>
              <a:prstDash val="lgDash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23" name="Google Shape;1889;p149">
              <a:extLst>
                <a:ext uri="{FF2B5EF4-FFF2-40B4-BE49-F238E27FC236}">
                  <a16:creationId xmlns:a16="http://schemas.microsoft.com/office/drawing/2014/main" id="{D1B5810B-7A10-4CF1-B9BC-775CEDF274F4}"/>
                </a:ext>
              </a:extLst>
            </p:cNvPr>
            <p:cNvSpPr/>
            <p:nvPr/>
          </p:nvSpPr>
          <p:spPr>
            <a:xfrm>
              <a:off x="4127349" y="3937424"/>
              <a:ext cx="1892450" cy="325640"/>
            </a:xfrm>
            <a:prstGeom prst="rect">
              <a:avLst/>
            </a:prstGeom>
            <a:solidFill>
              <a:schemeClr val="tx2"/>
            </a:solidFill>
            <a:ln>
              <a:noFill/>
            </a:ln>
          </p:spPr>
          <p:style>
            <a:lnRef idx="0">
              <a:scrgbClr r="0" g="0" b="0"/>
            </a:lnRef>
            <a:fillRef idx="0">
              <a:scrgbClr r="0" g="0" b="0"/>
            </a:fillRef>
            <a:effectRef idx="0">
              <a:scrgbClr r="0" g="0" b="0"/>
            </a:effectRef>
            <a:fontRef idx="minor">
              <a:schemeClr val="lt1"/>
            </a:fontRef>
          </p:style>
          <p:txBody>
            <a:bodyPr spcFirstLastPara="1" wrap="square" lIns="80064" tIns="40021" rIns="80064" bIns="40021" anchor="ctr" anchorCtr="0">
              <a:noAutofit/>
            </a:bodyPr>
            <a:lstStyle/>
            <a:p>
              <a:pPr algn="ctr" defTabSz="800742">
                <a:buClr>
                  <a:srgbClr val="FFFFFF"/>
                </a:buClr>
                <a:buSzPts val="2400"/>
                <a:defRPr/>
              </a:pPr>
              <a:r>
                <a:rPr lang="en-US" sz="920" b="1">
                  <a:solidFill>
                    <a:srgbClr val="FFFFFF"/>
                  </a:solidFill>
                  <a:latin typeface="Segoe UI Semibold"/>
                  <a:ea typeface="Libre Franklin"/>
                  <a:cs typeface="Libre Franklin"/>
                  <a:sym typeface="Libre Franklin"/>
                </a:rPr>
                <a:t>Business Analytic Sensor(s)</a:t>
              </a:r>
            </a:p>
          </p:txBody>
        </p:sp>
      </p:grpSp>
      <p:cxnSp>
        <p:nvCxnSpPr>
          <p:cNvPr id="824" name="Connector: Elbow 823">
            <a:extLst>
              <a:ext uri="{FF2B5EF4-FFF2-40B4-BE49-F238E27FC236}">
                <a16:creationId xmlns:a16="http://schemas.microsoft.com/office/drawing/2014/main" id="{9EC4D471-C94B-4026-8ED4-0B1EAA861F56}"/>
              </a:ext>
              <a:ext uri="{C183D7F6-B498-43B3-948B-1728B52AA6E4}">
                <adec:decorative xmlns:adec="http://schemas.microsoft.com/office/drawing/2017/decorative" val="1"/>
              </a:ext>
            </a:extLst>
          </p:cNvPr>
          <p:cNvCxnSpPr>
            <a:cxnSpLocks/>
            <a:endCxn id="817" idx="3"/>
          </p:cNvCxnSpPr>
          <p:nvPr/>
        </p:nvCxnSpPr>
        <p:spPr>
          <a:xfrm rot="16200000" flipV="1">
            <a:off x="3010774" y="3051584"/>
            <a:ext cx="2139930" cy="203235"/>
          </a:xfrm>
          <a:prstGeom prst="bentConnector2">
            <a:avLst/>
          </a:prstGeom>
          <a:ln w="19050">
            <a:solidFill>
              <a:schemeClr val="tx2"/>
            </a:solidFill>
            <a:prstDash val="lgDash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25" name="Connector: Elbow 824">
            <a:extLst>
              <a:ext uri="{FF2B5EF4-FFF2-40B4-BE49-F238E27FC236}">
                <a16:creationId xmlns:a16="http://schemas.microsoft.com/office/drawing/2014/main" id="{DDFF7DE4-B0B0-4B6B-AEDE-8F393FB75C79}"/>
              </a:ext>
              <a:ext uri="{C183D7F6-B498-43B3-948B-1728B52AA6E4}">
                <adec:decorative xmlns:adec="http://schemas.microsoft.com/office/drawing/2017/decorative" val="1"/>
              </a:ext>
            </a:extLst>
          </p:cNvPr>
          <p:cNvCxnSpPr>
            <a:cxnSpLocks/>
            <a:endCxn id="789" idx="1"/>
          </p:cNvCxnSpPr>
          <p:nvPr/>
        </p:nvCxnSpPr>
        <p:spPr>
          <a:xfrm rot="5400000" flipH="1" flipV="1">
            <a:off x="3276366" y="2986264"/>
            <a:ext cx="2142919" cy="330912"/>
          </a:xfrm>
          <a:prstGeom prst="bentConnector2">
            <a:avLst/>
          </a:prstGeom>
          <a:ln w="19050">
            <a:solidFill>
              <a:schemeClr val="accent4"/>
            </a:solidFill>
            <a:prstDash val="lgDashDot"/>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29" name="Connector: Elbow 333">
            <a:extLst>
              <a:ext uri="{FF2B5EF4-FFF2-40B4-BE49-F238E27FC236}">
                <a16:creationId xmlns:a16="http://schemas.microsoft.com/office/drawing/2014/main" id="{96609CAB-1B12-451E-ABFC-E93C7C348237}"/>
              </a:ext>
              <a:ext uri="{C183D7F6-B498-43B3-948B-1728B52AA6E4}">
                <adec:decorative xmlns:adec="http://schemas.microsoft.com/office/drawing/2017/decorative" val="1"/>
              </a:ext>
            </a:extLst>
          </p:cNvPr>
          <p:cNvCxnSpPr>
            <a:cxnSpLocks/>
          </p:cNvCxnSpPr>
          <p:nvPr/>
        </p:nvCxnSpPr>
        <p:spPr>
          <a:xfrm>
            <a:off x="9900982" y="5165859"/>
            <a:ext cx="208135" cy="1"/>
          </a:xfrm>
          <a:prstGeom prst="straightConnector1">
            <a:avLst/>
          </a:prstGeom>
          <a:ln w="19050">
            <a:solidFill>
              <a:schemeClr val="accent5"/>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30" name="Connector: Elbow 829">
            <a:extLst>
              <a:ext uri="{FF2B5EF4-FFF2-40B4-BE49-F238E27FC236}">
                <a16:creationId xmlns:a16="http://schemas.microsoft.com/office/drawing/2014/main" id="{9260402B-0655-4BED-8DF0-D2C56F6F772B}"/>
              </a:ext>
              <a:ext uri="{C183D7F6-B498-43B3-948B-1728B52AA6E4}">
                <adec:decorative xmlns:adec="http://schemas.microsoft.com/office/drawing/2017/decorative" val="1"/>
              </a:ext>
            </a:extLst>
          </p:cNvPr>
          <p:cNvCxnSpPr>
            <a:cxnSpLocks/>
            <a:stCxn id="805" idx="1"/>
            <a:endCxn id="719" idx="3"/>
          </p:cNvCxnSpPr>
          <p:nvPr/>
        </p:nvCxnSpPr>
        <p:spPr>
          <a:xfrm rot="10800000">
            <a:off x="3410925" y="4323813"/>
            <a:ext cx="601372" cy="406893"/>
          </a:xfrm>
          <a:prstGeom prst="bentConnector3">
            <a:avLst>
              <a:gd name="adj1" fmla="val 50000"/>
            </a:avLst>
          </a:prstGeom>
          <a:ln w="25400">
            <a:solidFill>
              <a:schemeClr val="accent5"/>
            </a:solidFill>
            <a:prstDash val="sysDot"/>
            <a:headEnd type="triangle" w="sm" len="sm"/>
            <a:tailEnd type="oval" w="sm" len="sm"/>
          </a:ln>
        </p:spPr>
        <p:style>
          <a:lnRef idx="1">
            <a:schemeClr val="accent1"/>
          </a:lnRef>
          <a:fillRef idx="0">
            <a:schemeClr val="accent1"/>
          </a:fillRef>
          <a:effectRef idx="0">
            <a:schemeClr val="accent1"/>
          </a:effectRef>
          <a:fontRef idx="minor">
            <a:schemeClr val="tx1"/>
          </a:fontRef>
        </p:style>
      </p:cxnSp>
      <p:cxnSp>
        <p:nvCxnSpPr>
          <p:cNvPr id="831" name="Connector: Elbow 830">
            <a:extLst>
              <a:ext uri="{FF2B5EF4-FFF2-40B4-BE49-F238E27FC236}">
                <a16:creationId xmlns:a16="http://schemas.microsoft.com/office/drawing/2014/main" id="{CF60830C-F306-461E-B100-26BDBB8A4A05}"/>
              </a:ext>
              <a:ext uri="{C183D7F6-B498-43B3-948B-1728B52AA6E4}">
                <adec:decorative xmlns:adec="http://schemas.microsoft.com/office/drawing/2017/decorative" val="1"/>
              </a:ext>
            </a:extLst>
          </p:cNvPr>
          <p:cNvCxnSpPr>
            <a:cxnSpLocks/>
            <a:stCxn id="805" idx="1"/>
            <a:endCxn id="718" idx="3"/>
          </p:cNvCxnSpPr>
          <p:nvPr/>
        </p:nvCxnSpPr>
        <p:spPr>
          <a:xfrm rot="10800000" flipV="1">
            <a:off x="3410925" y="4730706"/>
            <a:ext cx="601372" cy="144206"/>
          </a:xfrm>
          <a:prstGeom prst="bentConnector3">
            <a:avLst>
              <a:gd name="adj1" fmla="val 50000"/>
            </a:avLst>
          </a:prstGeom>
          <a:ln w="25400">
            <a:solidFill>
              <a:schemeClr val="accent5"/>
            </a:solidFill>
            <a:prstDash val="sysDot"/>
            <a:headEnd type="triangle" w="sm" len="sm"/>
            <a:tailEnd type="oval" w="sm" len="sm"/>
          </a:ln>
        </p:spPr>
        <p:style>
          <a:lnRef idx="1">
            <a:schemeClr val="accent1"/>
          </a:lnRef>
          <a:fillRef idx="0">
            <a:schemeClr val="accent1"/>
          </a:fillRef>
          <a:effectRef idx="0">
            <a:schemeClr val="accent1"/>
          </a:effectRef>
          <a:fontRef idx="minor">
            <a:schemeClr val="tx1"/>
          </a:fontRef>
        </p:style>
      </p:cxnSp>
      <p:sp>
        <p:nvSpPr>
          <p:cNvPr id="832" name="Rectangle 831">
            <a:extLst>
              <a:ext uri="{FF2B5EF4-FFF2-40B4-BE49-F238E27FC236}">
                <a16:creationId xmlns:a16="http://schemas.microsoft.com/office/drawing/2014/main" id="{B539C485-18DB-4F33-B58F-0CCDE5E79C08}"/>
              </a:ext>
              <a:ext uri="{C183D7F6-B498-43B3-948B-1728B52AA6E4}">
                <adec:decorative xmlns:adec="http://schemas.microsoft.com/office/drawing/2017/decorative" val="1"/>
              </a:ext>
            </a:extLst>
          </p:cNvPr>
          <p:cNvSpPr/>
          <p:nvPr/>
        </p:nvSpPr>
        <p:spPr bwMode="auto">
          <a:xfrm>
            <a:off x="9264543" y="4640252"/>
            <a:ext cx="1474549" cy="162976"/>
          </a:xfrm>
          <a:prstGeom prst="rect">
            <a:avLst/>
          </a:prstGeom>
          <a:ln w="15875">
            <a:solidFill>
              <a:schemeClr val="accent5"/>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0" tIns="128122" rIns="0" bIns="128122" numCol="1" spcCol="0" rtlCol="0" fromWordArt="0" anchor="ctr" anchorCtr="0" forceAA="0" compatLnSpc="1">
            <a:prstTxWarp prst="textNoShape">
              <a:avLst/>
            </a:prstTxWarp>
            <a:noAutofit/>
          </a:bodyPr>
          <a:lstStyle/>
          <a:p>
            <a:pPr algn="ctr" defTabSz="816567" fontAlgn="base">
              <a:spcBef>
                <a:spcPct val="0"/>
              </a:spcBef>
              <a:spcAft>
                <a:spcPct val="0"/>
              </a:spcAft>
            </a:pPr>
            <a:r>
              <a:rPr lang="en-US" sz="788">
                <a:solidFill>
                  <a:srgbClr val="000000"/>
                </a:solidFill>
                <a:latin typeface="Segoe UI"/>
                <a:ea typeface="Segoe UI" pitchFamily="34" charset="0"/>
                <a:cs typeface="Segoe UI" pitchFamily="34" charset="0"/>
              </a:rPr>
              <a:t>Cloud Connection </a:t>
            </a:r>
            <a:r>
              <a:rPr lang="en-US" sz="788" i="1">
                <a:solidFill>
                  <a:srgbClr val="000000"/>
                </a:solidFill>
                <a:latin typeface="Segoe UI"/>
                <a:ea typeface="Segoe UI" pitchFamily="34" charset="0"/>
                <a:cs typeface="Segoe UI" pitchFamily="34" charset="0"/>
              </a:rPr>
              <a:t>(OPTIONAL)</a:t>
            </a:r>
          </a:p>
        </p:txBody>
      </p:sp>
      <p:sp>
        <p:nvSpPr>
          <p:cNvPr id="834" name="Google Shape;1889;p149">
            <a:hlinkClick r:id="rId14" tooltip="Microsoft Azure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AA642B0D-8A8C-47C3-885D-42C070801676}"/>
              </a:ext>
              <a:ext uri="{C183D7F6-B498-43B3-948B-1728B52AA6E4}">
                <adec:decorative xmlns:adec="http://schemas.microsoft.com/office/drawing/2017/decorative" val="1"/>
              </a:ext>
            </a:extLst>
          </p:cNvPr>
          <p:cNvSpPr/>
          <p:nvPr/>
        </p:nvSpPr>
        <p:spPr>
          <a:xfrm>
            <a:off x="8493922" y="1899166"/>
            <a:ext cx="2940839" cy="409152"/>
          </a:xfrm>
          <a:prstGeom prst="rect">
            <a:avLst/>
          </a:prstGeom>
          <a:noFill/>
          <a:ln w="19050">
            <a:solidFill>
              <a:schemeClr val="accent5"/>
            </a:solidFill>
          </a:ln>
        </p:spPr>
        <p:style>
          <a:lnRef idx="0">
            <a:scrgbClr r="0" g="0" b="0"/>
          </a:lnRef>
          <a:fillRef idx="0">
            <a:scrgbClr r="0" g="0" b="0"/>
          </a:fillRef>
          <a:effectRef idx="0">
            <a:scrgbClr r="0" g="0" b="0"/>
          </a:effectRef>
          <a:fontRef idx="minor">
            <a:schemeClr val="lt1"/>
          </a:fontRef>
        </p:style>
        <p:txBody>
          <a:bodyPr spcFirstLastPara="1" wrap="square" lIns="896425" tIns="40021" rIns="80064" bIns="40021" anchor="ctr" anchorCtr="0">
            <a:noAutofit/>
          </a:bodyPr>
          <a:lstStyle/>
          <a:p>
            <a:pPr marL="171450" indent="-100013" defTabSz="816567" fontAlgn="base">
              <a:lnSpc>
                <a:spcPct val="90000"/>
              </a:lnSpc>
              <a:spcBef>
                <a:spcPct val="0"/>
              </a:spcBef>
              <a:spcAft>
                <a:spcPct val="0"/>
              </a:spcAft>
              <a:buSzPct val="100000"/>
              <a:buFont typeface="Arial" panose="020B0604020202020204" pitchFamily="34" charset="0"/>
              <a:buChar char="•"/>
              <a:defRPr/>
            </a:pPr>
            <a:r>
              <a:rPr lang="en-US" sz="588">
                <a:solidFill>
                  <a:srgbClr val="000000"/>
                </a:solidFill>
                <a:latin typeface="Segoe UI"/>
                <a:cs typeface="Segoe UI Semilight" panose="020B0402040204020203" pitchFamily="34" charset="0"/>
                <a:sym typeface="Libre Franklin"/>
              </a:rPr>
              <a:t>Native plug-in for Microsoft Defender for IoT</a:t>
            </a:r>
          </a:p>
          <a:p>
            <a:pPr marL="171450" indent="-100013" defTabSz="816567" fontAlgn="base">
              <a:lnSpc>
                <a:spcPct val="90000"/>
              </a:lnSpc>
              <a:spcBef>
                <a:spcPct val="0"/>
              </a:spcBef>
              <a:spcAft>
                <a:spcPct val="0"/>
              </a:spcAft>
              <a:buSzPct val="100000"/>
              <a:buFont typeface="Arial" panose="020B0604020202020204" pitchFamily="34" charset="0"/>
              <a:buChar char="•"/>
              <a:defRPr/>
            </a:pPr>
            <a:r>
              <a:rPr lang="en-US" sz="588">
                <a:solidFill>
                  <a:srgbClr val="000000"/>
                </a:solidFill>
                <a:latin typeface="Segoe UI"/>
                <a:cs typeface="Segoe UI Semilight" panose="020B0402040204020203" pitchFamily="34" charset="0"/>
                <a:sym typeface="Libre Franklin"/>
              </a:rPr>
              <a:t>Native OT investigation &amp; remediation playbooks</a:t>
            </a:r>
          </a:p>
          <a:p>
            <a:pPr marL="171450" indent="-100013" defTabSz="816567" fontAlgn="base">
              <a:lnSpc>
                <a:spcPct val="90000"/>
              </a:lnSpc>
              <a:spcBef>
                <a:spcPct val="0"/>
              </a:spcBef>
              <a:spcAft>
                <a:spcPct val="0"/>
              </a:spcAft>
              <a:buSzPct val="100000"/>
              <a:buFont typeface="Arial" panose="020B0604020202020204" pitchFamily="34" charset="0"/>
              <a:buChar char="•"/>
              <a:defRPr/>
            </a:pPr>
            <a:r>
              <a:rPr lang="en-US" sz="588">
                <a:solidFill>
                  <a:srgbClr val="000000"/>
                </a:solidFill>
                <a:latin typeface="Segoe UI"/>
                <a:cs typeface="Segoe UI Semilight" panose="020B0402040204020203" pitchFamily="34" charset="0"/>
                <a:sym typeface="Libre Franklin"/>
              </a:rPr>
              <a:t>Correlation with other data sources and </a:t>
            </a:r>
            <a:br>
              <a:rPr lang="en-US" sz="588">
                <a:solidFill>
                  <a:srgbClr val="000000"/>
                </a:solidFill>
                <a:latin typeface="Segoe UI"/>
                <a:cs typeface="Segoe UI Semilight" panose="020B0402040204020203" pitchFamily="34" charset="0"/>
                <a:sym typeface="Libre Franklin"/>
              </a:rPr>
            </a:br>
            <a:r>
              <a:rPr lang="en-US" sz="588">
                <a:solidFill>
                  <a:srgbClr val="000000"/>
                </a:solidFill>
                <a:latin typeface="Segoe UI"/>
                <a:cs typeface="Segoe UI Semilight" panose="020B0402040204020203" pitchFamily="34" charset="0"/>
                <a:sym typeface="Libre Franklin"/>
              </a:rPr>
              <a:t>Strategic Threat intelligence (attack groups &amp; context)</a:t>
            </a:r>
          </a:p>
        </p:txBody>
      </p:sp>
      <p:sp>
        <p:nvSpPr>
          <p:cNvPr id="837" name="TextBox 836">
            <a:extLst>
              <a:ext uri="{FF2B5EF4-FFF2-40B4-BE49-F238E27FC236}">
                <a16:creationId xmlns:a16="http://schemas.microsoft.com/office/drawing/2014/main" id="{E5B08C4A-BF3E-40FE-A19D-8317BC13BB81}"/>
              </a:ext>
              <a:ext uri="{C183D7F6-B498-43B3-948B-1728B52AA6E4}">
                <adec:decorative xmlns:adec="http://schemas.microsoft.com/office/drawing/2017/decorative" val="1"/>
              </a:ext>
            </a:extLst>
          </p:cNvPr>
          <p:cNvSpPr txBox="1"/>
          <p:nvPr/>
        </p:nvSpPr>
        <p:spPr>
          <a:xfrm>
            <a:off x="1" y="6520550"/>
            <a:ext cx="12192000" cy="338649"/>
          </a:xfrm>
          <a:prstGeom prst="rect">
            <a:avLst/>
          </a:prstGeom>
          <a:solidFill>
            <a:schemeClr val="tx1"/>
          </a:solidFill>
        </p:spPr>
        <p:txBody>
          <a:bodyPr wrap="square" tIns="89642">
            <a:noAutofit/>
          </a:bodyPr>
          <a:lstStyle/>
          <a:p>
            <a:pPr algn="ctr" defTabSz="816567" fontAlgn="base">
              <a:spcBef>
                <a:spcPct val="0"/>
              </a:spcBef>
              <a:spcAft>
                <a:spcPct val="0"/>
              </a:spcAft>
            </a:pPr>
            <a:r>
              <a:rPr lang="en-US" sz="1029">
                <a:solidFill>
                  <a:srgbClr val="FFFFFF"/>
                </a:solidFill>
                <a:latin typeface="Segoe UI Semibold"/>
                <a:cs typeface="Segoe UI" pitchFamily="34" charset="0"/>
              </a:rPr>
              <a:t>Zero Trust Principles </a:t>
            </a:r>
            <a:r>
              <a:rPr lang="en-US" sz="1029">
                <a:solidFill>
                  <a:srgbClr val="FFFFFF"/>
                </a:solidFill>
                <a:latin typeface="Segoe UI"/>
                <a:cs typeface="Segoe UI" pitchFamily="34" charset="0"/>
              </a:rPr>
              <a:t>- Assume breach, verify explicitly, Use least privilege access (identity and network)</a:t>
            </a:r>
          </a:p>
        </p:txBody>
      </p:sp>
      <p:grpSp>
        <p:nvGrpSpPr>
          <p:cNvPr id="838" name="Group 837">
            <a:extLst>
              <a:ext uri="{FF2B5EF4-FFF2-40B4-BE49-F238E27FC236}">
                <a16:creationId xmlns:a16="http://schemas.microsoft.com/office/drawing/2014/main" id="{F8230A37-D373-4768-B29A-9E42500723A3}"/>
              </a:ext>
              <a:ext uri="{C183D7F6-B498-43B3-948B-1728B52AA6E4}">
                <adec:decorative xmlns:adec="http://schemas.microsoft.com/office/drawing/2017/decorative" val="1"/>
              </a:ext>
            </a:extLst>
          </p:cNvPr>
          <p:cNvGrpSpPr/>
          <p:nvPr/>
        </p:nvGrpSpPr>
        <p:grpSpPr>
          <a:xfrm>
            <a:off x="3978778" y="4812117"/>
            <a:ext cx="3406101" cy="1545113"/>
            <a:chOff x="4040791" y="4731342"/>
            <a:chExt cx="3889455" cy="1764377"/>
          </a:xfrm>
          <a:solidFill>
            <a:schemeClr val="accent1"/>
          </a:solidFill>
        </p:grpSpPr>
        <p:grpSp>
          <p:nvGrpSpPr>
            <p:cNvPr id="839" name="Group 838">
              <a:extLst>
                <a:ext uri="{FF2B5EF4-FFF2-40B4-BE49-F238E27FC236}">
                  <a16:creationId xmlns:a16="http://schemas.microsoft.com/office/drawing/2014/main" id="{1ABF4BCB-16B4-447F-9529-FAA312CE0756}"/>
                </a:ext>
              </a:extLst>
            </p:cNvPr>
            <p:cNvGrpSpPr/>
            <p:nvPr/>
          </p:nvGrpSpPr>
          <p:grpSpPr>
            <a:xfrm>
              <a:off x="4040791" y="4731342"/>
              <a:ext cx="3889455" cy="1764377"/>
              <a:chOff x="4040791" y="4731342"/>
              <a:chExt cx="3889455" cy="1764377"/>
            </a:xfrm>
            <a:grpFill/>
          </p:grpSpPr>
          <p:sp>
            <p:nvSpPr>
              <p:cNvPr id="841" name="Speech Bubble: Rectangle 80">
                <a:extLst>
                  <a:ext uri="{FF2B5EF4-FFF2-40B4-BE49-F238E27FC236}">
                    <a16:creationId xmlns:a16="http://schemas.microsoft.com/office/drawing/2014/main" id="{548F5CA8-D5C1-42F4-B6F2-B29796981AF6}"/>
                  </a:ext>
                </a:extLst>
              </p:cNvPr>
              <p:cNvSpPr/>
              <p:nvPr/>
            </p:nvSpPr>
            <p:spPr bwMode="auto">
              <a:xfrm>
                <a:off x="4040791" y="4731342"/>
                <a:ext cx="3889455" cy="1764377"/>
              </a:xfrm>
              <a:custGeom>
                <a:avLst/>
                <a:gdLst>
                  <a:gd name="connsiteX0" fmla="*/ 0 w 3877939"/>
                  <a:gd name="connsiteY0" fmla="*/ 0 h 1187990"/>
                  <a:gd name="connsiteX1" fmla="*/ 2262131 w 3877939"/>
                  <a:gd name="connsiteY1" fmla="*/ 0 h 1187990"/>
                  <a:gd name="connsiteX2" fmla="*/ 3952279 w 3877939"/>
                  <a:gd name="connsiteY2" fmla="*/ -709955 h 1187990"/>
                  <a:gd name="connsiteX3" fmla="*/ 3231616 w 3877939"/>
                  <a:gd name="connsiteY3" fmla="*/ 0 h 1187990"/>
                  <a:gd name="connsiteX4" fmla="*/ 3877939 w 3877939"/>
                  <a:gd name="connsiteY4" fmla="*/ 0 h 1187990"/>
                  <a:gd name="connsiteX5" fmla="*/ 3877939 w 3877939"/>
                  <a:gd name="connsiteY5" fmla="*/ 197998 h 1187990"/>
                  <a:gd name="connsiteX6" fmla="*/ 3877939 w 3877939"/>
                  <a:gd name="connsiteY6" fmla="*/ 197998 h 1187990"/>
                  <a:gd name="connsiteX7" fmla="*/ 3877939 w 3877939"/>
                  <a:gd name="connsiteY7" fmla="*/ 494996 h 1187990"/>
                  <a:gd name="connsiteX8" fmla="*/ 3877939 w 3877939"/>
                  <a:gd name="connsiteY8" fmla="*/ 1187990 h 1187990"/>
                  <a:gd name="connsiteX9" fmla="*/ 3231616 w 3877939"/>
                  <a:gd name="connsiteY9" fmla="*/ 1187990 h 1187990"/>
                  <a:gd name="connsiteX10" fmla="*/ 2262131 w 3877939"/>
                  <a:gd name="connsiteY10" fmla="*/ 1187990 h 1187990"/>
                  <a:gd name="connsiteX11" fmla="*/ 2262131 w 3877939"/>
                  <a:gd name="connsiteY11" fmla="*/ 1187990 h 1187990"/>
                  <a:gd name="connsiteX12" fmla="*/ 0 w 3877939"/>
                  <a:gd name="connsiteY12" fmla="*/ 1187990 h 1187990"/>
                  <a:gd name="connsiteX13" fmla="*/ 0 w 3877939"/>
                  <a:gd name="connsiteY13" fmla="*/ 494996 h 1187990"/>
                  <a:gd name="connsiteX14" fmla="*/ 0 w 3877939"/>
                  <a:gd name="connsiteY14" fmla="*/ 197998 h 1187990"/>
                  <a:gd name="connsiteX15" fmla="*/ 0 w 3877939"/>
                  <a:gd name="connsiteY15" fmla="*/ 197998 h 1187990"/>
                  <a:gd name="connsiteX16" fmla="*/ 0 w 3877939"/>
                  <a:gd name="connsiteY16" fmla="*/ 0 h 1187990"/>
                  <a:gd name="connsiteX0" fmla="*/ 0 w 3877939"/>
                  <a:gd name="connsiteY0" fmla="*/ 640899 h 1828889"/>
                  <a:gd name="connsiteX1" fmla="*/ 2262131 w 3877939"/>
                  <a:gd name="connsiteY1" fmla="*/ 640899 h 1828889"/>
                  <a:gd name="connsiteX2" fmla="*/ 3864173 w 3877939"/>
                  <a:gd name="connsiteY2" fmla="*/ 0 h 1828889"/>
                  <a:gd name="connsiteX3" fmla="*/ 3231616 w 3877939"/>
                  <a:gd name="connsiteY3" fmla="*/ 640899 h 1828889"/>
                  <a:gd name="connsiteX4" fmla="*/ 3877939 w 3877939"/>
                  <a:gd name="connsiteY4" fmla="*/ 640899 h 1828889"/>
                  <a:gd name="connsiteX5" fmla="*/ 3877939 w 3877939"/>
                  <a:gd name="connsiteY5" fmla="*/ 838897 h 1828889"/>
                  <a:gd name="connsiteX6" fmla="*/ 3877939 w 3877939"/>
                  <a:gd name="connsiteY6" fmla="*/ 838897 h 1828889"/>
                  <a:gd name="connsiteX7" fmla="*/ 3877939 w 3877939"/>
                  <a:gd name="connsiteY7" fmla="*/ 1135895 h 1828889"/>
                  <a:gd name="connsiteX8" fmla="*/ 3877939 w 3877939"/>
                  <a:gd name="connsiteY8" fmla="*/ 1828889 h 1828889"/>
                  <a:gd name="connsiteX9" fmla="*/ 3231616 w 3877939"/>
                  <a:gd name="connsiteY9" fmla="*/ 1828889 h 1828889"/>
                  <a:gd name="connsiteX10" fmla="*/ 2262131 w 3877939"/>
                  <a:gd name="connsiteY10" fmla="*/ 1828889 h 1828889"/>
                  <a:gd name="connsiteX11" fmla="*/ 2262131 w 3877939"/>
                  <a:gd name="connsiteY11" fmla="*/ 1828889 h 1828889"/>
                  <a:gd name="connsiteX12" fmla="*/ 0 w 3877939"/>
                  <a:gd name="connsiteY12" fmla="*/ 1828889 h 1828889"/>
                  <a:gd name="connsiteX13" fmla="*/ 0 w 3877939"/>
                  <a:gd name="connsiteY13" fmla="*/ 1135895 h 1828889"/>
                  <a:gd name="connsiteX14" fmla="*/ 0 w 3877939"/>
                  <a:gd name="connsiteY14" fmla="*/ 838897 h 1828889"/>
                  <a:gd name="connsiteX15" fmla="*/ 0 w 3877939"/>
                  <a:gd name="connsiteY15" fmla="*/ 838897 h 1828889"/>
                  <a:gd name="connsiteX16" fmla="*/ 0 w 3877939"/>
                  <a:gd name="connsiteY16" fmla="*/ 640899 h 1828889"/>
                  <a:gd name="connsiteX0" fmla="*/ 0 w 3877939"/>
                  <a:gd name="connsiteY0" fmla="*/ 640899 h 1828889"/>
                  <a:gd name="connsiteX1" fmla="*/ 2262131 w 3877939"/>
                  <a:gd name="connsiteY1" fmla="*/ 640899 h 1828889"/>
                  <a:gd name="connsiteX2" fmla="*/ 3864173 w 3877939"/>
                  <a:gd name="connsiteY2" fmla="*/ 0 h 1828889"/>
                  <a:gd name="connsiteX3" fmla="*/ 3476884 w 3877939"/>
                  <a:gd name="connsiteY3" fmla="*/ 643281 h 1828889"/>
                  <a:gd name="connsiteX4" fmla="*/ 3877939 w 3877939"/>
                  <a:gd name="connsiteY4" fmla="*/ 640899 h 1828889"/>
                  <a:gd name="connsiteX5" fmla="*/ 3877939 w 3877939"/>
                  <a:gd name="connsiteY5" fmla="*/ 838897 h 1828889"/>
                  <a:gd name="connsiteX6" fmla="*/ 3877939 w 3877939"/>
                  <a:gd name="connsiteY6" fmla="*/ 838897 h 1828889"/>
                  <a:gd name="connsiteX7" fmla="*/ 3877939 w 3877939"/>
                  <a:gd name="connsiteY7" fmla="*/ 1135895 h 1828889"/>
                  <a:gd name="connsiteX8" fmla="*/ 3877939 w 3877939"/>
                  <a:gd name="connsiteY8" fmla="*/ 1828889 h 1828889"/>
                  <a:gd name="connsiteX9" fmla="*/ 3231616 w 3877939"/>
                  <a:gd name="connsiteY9" fmla="*/ 1828889 h 1828889"/>
                  <a:gd name="connsiteX10" fmla="*/ 2262131 w 3877939"/>
                  <a:gd name="connsiteY10" fmla="*/ 1828889 h 1828889"/>
                  <a:gd name="connsiteX11" fmla="*/ 2262131 w 3877939"/>
                  <a:gd name="connsiteY11" fmla="*/ 1828889 h 1828889"/>
                  <a:gd name="connsiteX12" fmla="*/ 0 w 3877939"/>
                  <a:gd name="connsiteY12" fmla="*/ 1828889 h 1828889"/>
                  <a:gd name="connsiteX13" fmla="*/ 0 w 3877939"/>
                  <a:gd name="connsiteY13" fmla="*/ 1135895 h 1828889"/>
                  <a:gd name="connsiteX14" fmla="*/ 0 w 3877939"/>
                  <a:gd name="connsiteY14" fmla="*/ 838897 h 1828889"/>
                  <a:gd name="connsiteX15" fmla="*/ 0 w 3877939"/>
                  <a:gd name="connsiteY15" fmla="*/ 838897 h 1828889"/>
                  <a:gd name="connsiteX16" fmla="*/ 0 w 3877939"/>
                  <a:gd name="connsiteY16" fmla="*/ 640899 h 1828889"/>
                  <a:gd name="connsiteX0" fmla="*/ 0 w 3877939"/>
                  <a:gd name="connsiteY0" fmla="*/ 640899 h 1828889"/>
                  <a:gd name="connsiteX1" fmla="*/ 2971743 w 3877939"/>
                  <a:gd name="connsiteY1" fmla="*/ 643280 h 1828889"/>
                  <a:gd name="connsiteX2" fmla="*/ 3864173 w 3877939"/>
                  <a:gd name="connsiteY2" fmla="*/ 0 h 1828889"/>
                  <a:gd name="connsiteX3" fmla="*/ 3476884 w 3877939"/>
                  <a:gd name="connsiteY3" fmla="*/ 643281 h 1828889"/>
                  <a:gd name="connsiteX4" fmla="*/ 3877939 w 3877939"/>
                  <a:gd name="connsiteY4" fmla="*/ 640899 h 1828889"/>
                  <a:gd name="connsiteX5" fmla="*/ 3877939 w 3877939"/>
                  <a:gd name="connsiteY5" fmla="*/ 838897 h 1828889"/>
                  <a:gd name="connsiteX6" fmla="*/ 3877939 w 3877939"/>
                  <a:gd name="connsiteY6" fmla="*/ 838897 h 1828889"/>
                  <a:gd name="connsiteX7" fmla="*/ 3877939 w 3877939"/>
                  <a:gd name="connsiteY7" fmla="*/ 1135895 h 1828889"/>
                  <a:gd name="connsiteX8" fmla="*/ 3877939 w 3877939"/>
                  <a:gd name="connsiteY8" fmla="*/ 1828889 h 1828889"/>
                  <a:gd name="connsiteX9" fmla="*/ 3231616 w 3877939"/>
                  <a:gd name="connsiteY9" fmla="*/ 1828889 h 1828889"/>
                  <a:gd name="connsiteX10" fmla="*/ 2262131 w 3877939"/>
                  <a:gd name="connsiteY10" fmla="*/ 1828889 h 1828889"/>
                  <a:gd name="connsiteX11" fmla="*/ 2262131 w 3877939"/>
                  <a:gd name="connsiteY11" fmla="*/ 1828889 h 1828889"/>
                  <a:gd name="connsiteX12" fmla="*/ 0 w 3877939"/>
                  <a:gd name="connsiteY12" fmla="*/ 1828889 h 1828889"/>
                  <a:gd name="connsiteX13" fmla="*/ 0 w 3877939"/>
                  <a:gd name="connsiteY13" fmla="*/ 1135895 h 1828889"/>
                  <a:gd name="connsiteX14" fmla="*/ 0 w 3877939"/>
                  <a:gd name="connsiteY14" fmla="*/ 838897 h 1828889"/>
                  <a:gd name="connsiteX15" fmla="*/ 0 w 3877939"/>
                  <a:gd name="connsiteY15" fmla="*/ 838897 h 1828889"/>
                  <a:gd name="connsiteX16" fmla="*/ 0 w 3877939"/>
                  <a:gd name="connsiteY16" fmla="*/ 640899 h 1828889"/>
                  <a:gd name="connsiteX0" fmla="*/ 0 w 3877939"/>
                  <a:gd name="connsiteY0" fmla="*/ 640899 h 1828889"/>
                  <a:gd name="connsiteX1" fmla="*/ 2833631 w 3877939"/>
                  <a:gd name="connsiteY1" fmla="*/ 643280 h 1828889"/>
                  <a:gd name="connsiteX2" fmla="*/ 3864173 w 3877939"/>
                  <a:gd name="connsiteY2" fmla="*/ 0 h 1828889"/>
                  <a:gd name="connsiteX3" fmla="*/ 3476884 w 3877939"/>
                  <a:gd name="connsiteY3" fmla="*/ 643281 h 1828889"/>
                  <a:gd name="connsiteX4" fmla="*/ 3877939 w 3877939"/>
                  <a:gd name="connsiteY4" fmla="*/ 640899 h 1828889"/>
                  <a:gd name="connsiteX5" fmla="*/ 3877939 w 3877939"/>
                  <a:gd name="connsiteY5" fmla="*/ 838897 h 1828889"/>
                  <a:gd name="connsiteX6" fmla="*/ 3877939 w 3877939"/>
                  <a:gd name="connsiteY6" fmla="*/ 838897 h 1828889"/>
                  <a:gd name="connsiteX7" fmla="*/ 3877939 w 3877939"/>
                  <a:gd name="connsiteY7" fmla="*/ 1135895 h 1828889"/>
                  <a:gd name="connsiteX8" fmla="*/ 3877939 w 3877939"/>
                  <a:gd name="connsiteY8" fmla="*/ 1828889 h 1828889"/>
                  <a:gd name="connsiteX9" fmla="*/ 3231616 w 3877939"/>
                  <a:gd name="connsiteY9" fmla="*/ 1828889 h 1828889"/>
                  <a:gd name="connsiteX10" fmla="*/ 2262131 w 3877939"/>
                  <a:gd name="connsiteY10" fmla="*/ 1828889 h 1828889"/>
                  <a:gd name="connsiteX11" fmla="*/ 2262131 w 3877939"/>
                  <a:gd name="connsiteY11" fmla="*/ 1828889 h 1828889"/>
                  <a:gd name="connsiteX12" fmla="*/ 0 w 3877939"/>
                  <a:gd name="connsiteY12" fmla="*/ 1828889 h 1828889"/>
                  <a:gd name="connsiteX13" fmla="*/ 0 w 3877939"/>
                  <a:gd name="connsiteY13" fmla="*/ 1135895 h 1828889"/>
                  <a:gd name="connsiteX14" fmla="*/ 0 w 3877939"/>
                  <a:gd name="connsiteY14" fmla="*/ 838897 h 1828889"/>
                  <a:gd name="connsiteX15" fmla="*/ 0 w 3877939"/>
                  <a:gd name="connsiteY15" fmla="*/ 838897 h 1828889"/>
                  <a:gd name="connsiteX16" fmla="*/ 0 w 3877939"/>
                  <a:gd name="connsiteY16" fmla="*/ 640899 h 182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77939" h="1828889">
                    <a:moveTo>
                      <a:pt x="0" y="640899"/>
                    </a:moveTo>
                    <a:lnTo>
                      <a:pt x="2833631" y="643280"/>
                    </a:lnTo>
                    <a:lnTo>
                      <a:pt x="3864173" y="0"/>
                    </a:lnTo>
                    <a:lnTo>
                      <a:pt x="3476884" y="643281"/>
                    </a:lnTo>
                    <a:lnTo>
                      <a:pt x="3877939" y="640899"/>
                    </a:lnTo>
                    <a:lnTo>
                      <a:pt x="3877939" y="838897"/>
                    </a:lnTo>
                    <a:lnTo>
                      <a:pt x="3877939" y="838897"/>
                    </a:lnTo>
                    <a:lnTo>
                      <a:pt x="3877939" y="1135895"/>
                    </a:lnTo>
                    <a:lnTo>
                      <a:pt x="3877939" y="1828889"/>
                    </a:lnTo>
                    <a:lnTo>
                      <a:pt x="3231616" y="1828889"/>
                    </a:lnTo>
                    <a:lnTo>
                      <a:pt x="2262131" y="1828889"/>
                    </a:lnTo>
                    <a:lnTo>
                      <a:pt x="2262131" y="1828889"/>
                    </a:lnTo>
                    <a:lnTo>
                      <a:pt x="0" y="1828889"/>
                    </a:lnTo>
                    <a:lnTo>
                      <a:pt x="0" y="1135895"/>
                    </a:lnTo>
                    <a:lnTo>
                      <a:pt x="0" y="838897"/>
                    </a:lnTo>
                    <a:lnTo>
                      <a:pt x="0" y="838897"/>
                    </a:lnTo>
                    <a:lnTo>
                      <a:pt x="0" y="640899"/>
                    </a:lnTo>
                    <a:close/>
                  </a:path>
                </a:pathLst>
              </a:custGeom>
              <a:grp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0153" tIns="40038" rIns="160153" bIns="80076" numCol="1" spcCol="0" rtlCol="0" fromWordArt="0" anchor="t" anchorCtr="0" forceAA="0" compatLnSpc="1">
                <a:prstTxWarp prst="textNoShape">
                  <a:avLst/>
                </a:prstTxWarp>
                <a:noAutofit/>
              </a:bodyPr>
              <a:lstStyle/>
              <a:p>
                <a:pPr marL="150139" algn="ctr" defTabSz="816567" fontAlgn="base">
                  <a:spcBef>
                    <a:spcPct val="0"/>
                  </a:spcBef>
                  <a:spcAft>
                    <a:spcPct val="0"/>
                  </a:spcAft>
                </a:pPr>
                <a:endParaRPr lang="en-US" sz="1226" b="1">
                  <a:solidFill>
                    <a:srgbClr val="000000"/>
                  </a:solidFill>
                  <a:latin typeface="Segoe UI"/>
                  <a:cs typeface="Segoe UI" pitchFamily="34" charset="0"/>
                </a:endParaRPr>
              </a:p>
            </p:txBody>
          </p:sp>
          <p:sp>
            <p:nvSpPr>
              <p:cNvPr id="842" name="Rectangle 841">
                <a:extLst>
                  <a:ext uri="{FF2B5EF4-FFF2-40B4-BE49-F238E27FC236}">
                    <a16:creationId xmlns:a16="http://schemas.microsoft.com/office/drawing/2014/main" id="{CBBE4AD7-1EB0-4DBD-A2CC-947993017645}"/>
                  </a:ext>
                </a:extLst>
              </p:cNvPr>
              <p:cNvSpPr/>
              <p:nvPr/>
            </p:nvSpPr>
            <p:spPr bwMode="auto">
              <a:xfrm>
                <a:off x="5032781" y="5716750"/>
                <a:ext cx="1077744" cy="70823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0678" tIns="40038" rIns="0" bIns="80076" numCol="1" spcCol="0" rtlCol="0" fromWordArt="0" anchor="t" anchorCtr="0" forceAA="0" compatLnSpc="1">
                <a:prstTxWarp prst="textNoShape">
                  <a:avLst/>
                </a:prstTxWarp>
                <a:noAutofit/>
              </a:bodyPr>
              <a:lstStyle/>
              <a:p>
                <a:pPr defTabSz="816567" fontAlgn="base">
                  <a:spcBef>
                    <a:spcPct val="0"/>
                  </a:spcBef>
                  <a:spcAft>
                    <a:spcPts val="525"/>
                  </a:spcAft>
                </a:pPr>
                <a:r>
                  <a:rPr lang="en-US" sz="686" b="1">
                    <a:solidFill>
                      <a:sysClr val="windowText" lastClr="000000"/>
                    </a:solidFill>
                    <a:latin typeface="Segoe UI"/>
                    <a:ea typeface="Segoe UI" pitchFamily="34" charset="0"/>
                    <a:cs typeface="Segoe UI" pitchFamily="34" charset="0"/>
                  </a:rPr>
                  <a:t>Hard Boundary</a:t>
                </a:r>
              </a:p>
              <a:p>
                <a:pPr defTabSz="816567" fontAlgn="base">
                  <a:spcBef>
                    <a:spcPct val="0"/>
                  </a:spcBef>
                  <a:spcAft>
                    <a:spcPct val="0"/>
                  </a:spcAft>
                </a:pPr>
                <a:r>
                  <a:rPr lang="en-US" sz="686">
                    <a:solidFill>
                      <a:sysClr val="windowText" lastClr="000000"/>
                    </a:solidFill>
                    <a:latin typeface="Segoe UI"/>
                    <a:ea typeface="Segoe UI" pitchFamily="34" charset="0"/>
                    <a:cs typeface="Segoe UI" pitchFamily="34" charset="0"/>
                  </a:rPr>
                  <a:t>Physically disconnect from IT network(s)</a:t>
                </a:r>
              </a:p>
            </p:txBody>
          </p:sp>
          <p:sp>
            <p:nvSpPr>
              <p:cNvPr id="843" name="Rectangle 842">
                <a:extLst>
                  <a:ext uri="{FF2B5EF4-FFF2-40B4-BE49-F238E27FC236}">
                    <a16:creationId xmlns:a16="http://schemas.microsoft.com/office/drawing/2014/main" id="{2C964067-103D-4C40-A761-FAD97111F62D}"/>
                  </a:ext>
                </a:extLst>
              </p:cNvPr>
              <p:cNvSpPr/>
              <p:nvPr/>
            </p:nvSpPr>
            <p:spPr bwMode="auto">
              <a:xfrm>
                <a:off x="6142450" y="5715733"/>
                <a:ext cx="1693856" cy="70823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0076" tIns="40038" rIns="0" bIns="80076" numCol="1" spcCol="0" rtlCol="0" fromWordArt="0" anchor="t" anchorCtr="0" forceAA="0" compatLnSpc="1">
                <a:prstTxWarp prst="textNoShape">
                  <a:avLst/>
                </a:prstTxWarp>
                <a:noAutofit/>
              </a:bodyPr>
              <a:lstStyle/>
              <a:p>
                <a:pPr defTabSz="816567" fontAlgn="base">
                  <a:spcBef>
                    <a:spcPct val="0"/>
                  </a:spcBef>
                  <a:spcAft>
                    <a:spcPts val="525"/>
                  </a:spcAft>
                </a:pPr>
                <a:r>
                  <a:rPr lang="en-US" sz="686" b="1">
                    <a:solidFill>
                      <a:sysClr val="windowText" lastClr="000000"/>
                    </a:solidFill>
                    <a:latin typeface="Segoe UI"/>
                    <a:ea typeface="Segoe UI" pitchFamily="34" charset="0"/>
                    <a:cs typeface="Segoe UI" pitchFamily="34" charset="0"/>
                  </a:rPr>
                  <a:t>Soft(ware) Boundary</a:t>
                </a:r>
              </a:p>
              <a:p>
                <a:pPr defTabSz="816567" fontAlgn="base">
                  <a:spcBef>
                    <a:spcPct val="0"/>
                  </a:spcBef>
                  <a:spcAft>
                    <a:spcPct val="0"/>
                  </a:spcAft>
                </a:pPr>
                <a:r>
                  <a:rPr lang="en-US" sz="686">
                    <a:solidFill>
                      <a:sysClr val="windowText" lastClr="000000"/>
                    </a:solidFill>
                    <a:latin typeface="Segoe UI"/>
                    <a:cs typeface="Segoe UI" pitchFamily="34" charset="0"/>
                  </a:rPr>
                  <a:t>People, Process, and Tech (network + identity access control, boundary patching and security hygiene)</a:t>
                </a:r>
              </a:p>
            </p:txBody>
          </p:sp>
          <p:sp>
            <p:nvSpPr>
              <p:cNvPr id="846" name="Rectangle 845">
                <a:extLst>
                  <a:ext uri="{FF2B5EF4-FFF2-40B4-BE49-F238E27FC236}">
                    <a16:creationId xmlns:a16="http://schemas.microsoft.com/office/drawing/2014/main" id="{6FDACA37-13C0-4028-AF95-18A0D55B09D4}"/>
                  </a:ext>
                </a:extLst>
              </p:cNvPr>
              <p:cNvSpPr/>
              <p:nvPr/>
            </p:nvSpPr>
            <p:spPr bwMode="auto">
              <a:xfrm>
                <a:off x="4102905" y="5711475"/>
                <a:ext cx="897950" cy="71434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0076" tIns="40038" rIns="0" bIns="80076" numCol="1" spcCol="0" rtlCol="0" fromWordArt="0" anchor="t" anchorCtr="0" forceAA="0" compatLnSpc="1">
                <a:prstTxWarp prst="textNoShape">
                  <a:avLst/>
                </a:prstTxWarp>
                <a:noAutofit/>
              </a:bodyPr>
              <a:lstStyle/>
              <a:p>
                <a:pPr defTabSz="816567" fontAlgn="base">
                  <a:spcBef>
                    <a:spcPct val="0"/>
                  </a:spcBef>
                  <a:spcAft>
                    <a:spcPts val="525"/>
                  </a:spcAft>
                </a:pPr>
                <a:r>
                  <a:rPr lang="en-US" sz="686" b="1">
                    <a:solidFill>
                      <a:sysClr val="windowText" lastClr="000000"/>
                    </a:solidFill>
                    <a:latin typeface="Segoe UI"/>
                    <a:ea typeface="Segoe UI" pitchFamily="34" charset="0"/>
                    <a:cs typeface="Segoe UI" pitchFamily="34" charset="0"/>
                  </a:rPr>
                  <a:t>Internal </a:t>
                </a:r>
                <a:br>
                  <a:rPr lang="en-US" sz="686" b="1">
                    <a:solidFill>
                      <a:sysClr val="windowText" lastClr="000000"/>
                    </a:solidFill>
                    <a:latin typeface="Segoe UI"/>
                    <a:ea typeface="Segoe UI" pitchFamily="34" charset="0"/>
                    <a:cs typeface="Segoe UI" pitchFamily="34" charset="0"/>
                  </a:rPr>
                </a:br>
                <a:r>
                  <a:rPr lang="en-US" sz="686" b="1">
                    <a:solidFill>
                      <a:sysClr val="windowText" lastClr="000000"/>
                    </a:solidFill>
                    <a:latin typeface="Segoe UI"/>
                    <a:ea typeface="Segoe UI" pitchFamily="34" charset="0"/>
                    <a:cs typeface="Segoe UI" pitchFamily="34" charset="0"/>
                  </a:rPr>
                  <a:t>segmentation</a:t>
                </a:r>
              </a:p>
              <a:p>
                <a:pPr defTabSz="816567" fontAlgn="base">
                  <a:spcBef>
                    <a:spcPct val="0"/>
                  </a:spcBef>
                  <a:spcAft>
                    <a:spcPct val="0"/>
                  </a:spcAft>
                </a:pPr>
                <a:r>
                  <a:rPr lang="en-US" sz="686">
                    <a:solidFill>
                      <a:sysClr val="windowText" lastClr="000000"/>
                    </a:solidFill>
                    <a:latin typeface="Segoe UI"/>
                    <a:ea typeface="Segoe UI" pitchFamily="34" charset="0"/>
                    <a:cs typeface="Segoe UI" pitchFamily="34" charset="0"/>
                  </a:rPr>
                  <a:t>As business processes allow</a:t>
                </a:r>
              </a:p>
            </p:txBody>
          </p:sp>
        </p:grpSp>
        <p:sp>
          <p:nvSpPr>
            <p:cNvPr id="840" name="TextBox 839">
              <a:extLst>
                <a:ext uri="{FF2B5EF4-FFF2-40B4-BE49-F238E27FC236}">
                  <a16:creationId xmlns:a16="http://schemas.microsoft.com/office/drawing/2014/main" id="{61B04A7A-4E09-4642-8BFD-2906DFE7FEE7}"/>
                </a:ext>
              </a:extLst>
            </p:cNvPr>
            <p:cNvSpPr txBox="1"/>
            <p:nvPr/>
          </p:nvSpPr>
          <p:spPr>
            <a:xfrm>
              <a:off x="4045374" y="5393593"/>
              <a:ext cx="3873355" cy="275635"/>
            </a:xfrm>
            <a:prstGeom prst="rect">
              <a:avLst/>
            </a:prstGeom>
            <a:noFill/>
            <a:ln>
              <a:noFill/>
            </a:ln>
          </p:spPr>
          <p:txBody>
            <a:bodyPr wrap="square">
              <a:spAutoFit/>
            </a:bodyPr>
            <a:lstStyle/>
            <a:p>
              <a:pPr marL="150139" algn="ctr" defTabSz="816567" fontAlgn="base">
                <a:spcBef>
                  <a:spcPct val="0"/>
                </a:spcBef>
                <a:spcAft>
                  <a:spcPct val="0"/>
                </a:spcAft>
                <a:defRPr/>
              </a:pPr>
              <a:r>
                <a:rPr lang="en-US" sz="980" b="1">
                  <a:solidFill>
                    <a:srgbClr val="000000"/>
                  </a:solidFill>
                  <a:latin typeface="Segoe UI"/>
                  <a:cs typeface="Segoe UI" pitchFamily="34" charset="0"/>
                </a:rPr>
                <a:t>Isolation and Segmentation </a:t>
              </a:r>
            </a:p>
          </p:txBody>
        </p:sp>
      </p:grpSp>
      <p:pic>
        <p:nvPicPr>
          <p:cNvPr id="10" name="Graphic 9">
            <a:extLst>
              <a:ext uri="{FF2B5EF4-FFF2-40B4-BE49-F238E27FC236}">
                <a16:creationId xmlns:a16="http://schemas.microsoft.com/office/drawing/2014/main" id="{513481C8-C3E8-422D-AF34-9004C5AEACB6}"/>
              </a:ext>
              <a:ext uri="{C183D7F6-B498-43B3-948B-1728B52AA6E4}">
                <adec:decorative xmlns:adec="http://schemas.microsoft.com/office/drawing/2017/decorative" val="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880123" y="1940764"/>
            <a:ext cx="181783" cy="181781"/>
          </a:xfrm>
          <a:prstGeom prst="rect">
            <a:avLst/>
          </a:prstGeom>
        </p:spPr>
      </p:pic>
      <p:sp>
        <p:nvSpPr>
          <p:cNvPr id="1038" name="Google Shape;1889;p149">
            <a:extLst>
              <a:ext uri="{FF2B5EF4-FFF2-40B4-BE49-F238E27FC236}">
                <a16:creationId xmlns:a16="http://schemas.microsoft.com/office/drawing/2014/main" id="{C1A053DA-F8A4-4646-B23E-4136D7D97FD2}"/>
              </a:ext>
              <a:ext uri="{C183D7F6-B498-43B3-948B-1728B52AA6E4}">
                <adec:decorative xmlns:adec="http://schemas.microsoft.com/office/drawing/2017/decorative" val="1"/>
              </a:ext>
            </a:extLst>
          </p:cNvPr>
          <p:cNvSpPr/>
          <p:nvPr/>
        </p:nvSpPr>
        <p:spPr>
          <a:xfrm>
            <a:off x="7703020" y="1899166"/>
            <a:ext cx="721814" cy="406628"/>
          </a:xfrm>
          <a:prstGeom prst="rect">
            <a:avLst/>
          </a:prstGeom>
          <a:solidFill>
            <a:schemeClr val="bg1"/>
          </a:solidFill>
          <a:ln w="12700" cap="flat" cmpd="sng">
            <a:solidFill>
              <a:schemeClr val="accent3"/>
            </a:solidFill>
            <a:prstDash val="solid"/>
            <a:miter lim="800000"/>
            <a:headEnd type="none" w="sm" len="sm"/>
            <a:tailEnd type="none" w="sm" len="sm"/>
          </a:ln>
        </p:spPr>
        <p:txBody>
          <a:bodyPr spcFirstLastPara="1" wrap="square" lIns="80064" tIns="40021" rIns="80064" bIns="40021" anchor="ctr" anchorCtr="0">
            <a:noAutofit/>
          </a:bodyPr>
          <a:lstStyle/>
          <a:p>
            <a:pPr algn="ctr" defTabSz="914367">
              <a:buClr>
                <a:srgbClr val="FFFFFF"/>
              </a:buClr>
              <a:buSzPts val="2400"/>
            </a:pPr>
            <a:r>
              <a:rPr lang="en-US" sz="788" b="1">
                <a:solidFill>
                  <a:srgbClr val="000000"/>
                </a:solidFill>
                <a:latin typeface="Segoe UI Semibold"/>
                <a:sym typeface="Libre Franklin"/>
              </a:rPr>
              <a:t>3</a:t>
            </a:r>
            <a:r>
              <a:rPr lang="en-US" sz="788" b="1" baseline="30000">
                <a:solidFill>
                  <a:srgbClr val="000000"/>
                </a:solidFill>
                <a:latin typeface="Segoe UI Semibold"/>
                <a:sym typeface="Libre Franklin"/>
              </a:rPr>
              <a:t>rd</a:t>
            </a:r>
            <a:r>
              <a:rPr lang="en-US" sz="788" b="1">
                <a:solidFill>
                  <a:srgbClr val="000000"/>
                </a:solidFill>
                <a:latin typeface="Segoe UI Semibold"/>
                <a:sym typeface="Libre Franklin"/>
              </a:rPr>
              <a:t> party</a:t>
            </a:r>
          </a:p>
          <a:p>
            <a:pPr algn="ctr" defTabSz="914367">
              <a:buClr>
                <a:srgbClr val="FFFFFF"/>
              </a:buClr>
              <a:buSzPts val="2400"/>
            </a:pPr>
            <a:r>
              <a:rPr lang="en-US" sz="788" b="1">
                <a:solidFill>
                  <a:srgbClr val="000000"/>
                </a:solidFill>
                <a:latin typeface="Segoe UI Semibold"/>
                <a:sym typeface="Libre Franklin"/>
              </a:rPr>
              <a:t>Analytics</a:t>
            </a:r>
          </a:p>
        </p:txBody>
      </p:sp>
      <p:sp>
        <p:nvSpPr>
          <p:cNvPr id="1049" name="TextBox 1048">
            <a:extLst>
              <a:ext uri="{FF2B5EF4-FFF2-40B4-BE49-F238E27FC236}">
                <a16:creationId xmlns:a16="http://schemas.microsoft.com/office/drawing/2014/main" id="{782CECA7-7930-4947-BD0C-715972C4342C}"/>
              </a:ext>
              <a:ext uri="{C183D7F6-B498-43B3-948B-1728B52AA6E4}">
                <adec:decorative xmlns:adec="http://schemas.microsoft.com/office/drawing/2017/decorative" val="1"/>
              </a:ext>
            </a:extLst>
          </p:cNvPr>
          <p:cNvSpPr txBox="1"/>
          <p:nvPr/>
        </p:nvSpPr>
        <p:spPr>
          <a:xfrm>
            <a:off x="8466750" y="2091589"/>
            <a:ext cx="1008530" cy="213007"/>
          </a:xfrm>
          <a:prstGeom prst="rect">
            <a:avLst/>
          </a:prstGeom>
          <a:noFill/>
        </p:spPr>
        <p:txBody>
          <a:bodyPr wrap="square">
            <a:spAutoFit/>
          </a:bodyPr>
          <a:lstStyle/>
          <a:p>
            <a:pPr defTabSz="914367">
              <a:buClr>
                <a:srgbClr val="FFFFFF"/>
              </a:buClr>
              <a:buSzPts val="2400"/>
            </a:pPr>
            <a:r>
              <a:rPr lang="en-US" sz="784" b="1">
                <a:solidFill>
                  <a:srgbClr val="000000"/>
                </a:solidFill>
                <a:latin typeface="Segoe UI Semibold"/>
                <a:sym typeface="Libre Franklin"/>
              </a:rPr>
              <a:t>Microsoft Sentinel</a:t>
            </a:r>
          </a:p>
        </p:txBody>
      </p:sp>
      <p:sp>
        <p:nvSpPr>
          <p:cNvPr id="1054" name="Google Shape;1889;p149">
            <a:extLst>
              <a:ext uri="{FF2B5EF4-FFF2-40B4-BE49-F238E27FC236}">
                <a16:creationId xmlns:a16="http://schemas.microsoft.com/office/drawing/2014/main" id="{9201580A-22C7-457F-93A0-08A283C2AC56}"/>
              </a:ext>
              <a:ext uri="{C183D7F6-B498-43B3-948B-1728B52AA6E4}">
                <adec:decorative xmlns:adec="http://schemas.microsoft.com/office/drawing/2017/decorative" val="1"/>
              </a:ext>
            </a:extLst>
          </p:cNvPr>
          <p:cNvSpPr/>
          <p:nvPr/>
        </p:nvSpPr>
        <p:spPr>
          <a:xfrm>
            <a:off x="10110611" y="5019910"/>
            <a:ext cx="816946" cy="280295"/>
          </a:xfrm>
          <a:prstGeom prst="rect">
            <a:avLst/>
          </a:prstGeom>
          <a:solidFill>
            <a:schemeClr val="bg1"/>
          </a:solidFill>
          <a:ln w="12700" cap="flat" cmpd="sng">
            <a:solidFill>
              <a:schemeClr val="accent3"/>
            </a:solidFill>
            <a:prstDash val="solid"/>
            <a:miter lim="800000"/>
            <a:headEnd type="none" w="sm" len="sm"/>
            <a:tailEnd type="none" w="sm" len="sm"/>
          </a:ln>
        </p:spPr>
        <p:txBody>
          <a:bodyPr spcFirstLastPara="1" wrap="square" lIns="80064" tIns="40021" rIns="80064" bIns="40021" anchor="ctr" anchorCtr="0">
            <a:noAutofit/>
          </a:bodyPr>
          <a:lstStyle/>
          <a:p>
            <a:pPr algn="ctr" defTabSz="914367">
              <a:buClr>
                <a:srgbClr val="FFFFFF"/>
              </a:buClr>
              <a:buSzPts val="2400"/>
            </a:pPr>
            <a:r>
              <a:rPr lang="en-US" sz="788" b="1">
                <a:solidFill>
                  <a:srgbClr val="000000"/>
                </a:solidFill>
                <a:latin typeface="Segoe UI Semibold"/>
                <a:sym typeface="Libre Franklin"/>
              </a:rPr>
              <a:t>3</a:t>
            </a:r>
            <a:r>
              <a:rPr lang="en-US" sz="788" b="1" baseline="30000">
                <a:solidFill>
                  <a:srgbClr val="000000"/>
                </a:solidFill>
                <a:latin typeface="Segoe UI Semibold"/>
                <a:sym typeface="Libre Franklin"/>
              </a:rPr>
              <a:t>rd</a:t>
            </a:r>
            <a:r>
              <a:rPr lang="en-US" sz="788" b="1">
                <a:solidFill>
                  <a:srgbClr val="000000"/>
                </a:solidFill>
                <a:latin typeface="Segoe UI Semibold"/>
                <a:sym typeface="Libre Franklin"/>
              </a:rPr>
              <a:t> party SIEM</a:t>
            </a:r>
          </a:p>
        </p:txBody>
      </p:sp>
      <p:grpSp>
        <p:nvGrpSpPr>
          <p:cNvPr id="161" name="Group 160">
            <a:extLst>
              <a:ext uri="{FF2B5EF4-FFF2-40B4-BE49-F238E27FC236}">
                <a16:creationId xmlns:a16="http://schemas.microsoft.com/office/drawing/2014/main" id="{ACF73B96-7820-42F7-90D4-711CCBDA91FE}"/>
              </a:ext>
            </a:extLst>
          </p:cNvPr>
          <p:cNvGrpSpPr/>
          <p:nvPr/>
        </p:nvGrpSpPr>
        <p:grpSpPr>
          <a:xfrm>
            <a:off x="10355737" y="1651964"/>
            <a:ext cx="1228383" cy="195339"/>
            <a:chOff x="9679756" y="6397534"/>
            <a:chExt cx="1794968" cy="285438"/>
          </a:xfrm>
        </p:grpSpPr>
        <p:sp>
          <p:nvSpPr>
            <p:cNvPr id="162" name="Rectangle 161">
              <a:hlinkClick r:id="rId17" tooltip="Microsoft processes over 8 trillion signals daily that offer insight into normal baseline activity, potentially anomalous behaviors, and verified attacks that help us provide high quality detection by filtering out false positives &amp; amplifying real attacks"/>
              <a:extLst>
                <a:ext uri="{FF2B5EF4-FFF2-40B4-BE49-F238E27FC236}">
                  <a16:creationId xmlns:a16="http://schemas.microsoft.com/office/drawing/2014/main" id="{8ABA38CE-835C-47D8-B93B-9CD564B4BFB6}"/>
                </a:ext>
              </a:extLst>
            </p:cNvPr>
            <p:cNvSpPr/>
            <p:nvPr/>
          </p:nvSpPr>
          <p:spPr>
            <a:xfrm>
              <a:off x="9679756" y="6397534"/>
              <a:ext cx="1794968" cy="285438"/>
            </a:xfrm>
            <a:prstGeom prst="rect">
              <a:avLst/>
            </a:prstGeom>
            <a:solidFill>
              <a:schemeClr val="bg1"/>
            </a:solidFill>
            <a:ln w="14224">
              <a:solidFill>
                <a:srgbClr val="50E6FF"/>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171450" marR="0" lvl="0" algn="l" defTabSz="914400" rtl="0" eaLnBrk="1" fontAlgn="auto" latinLnBrk="0" hangingPunct="1">
                <a:lnSpc>
                  <a:spcPct val="97000"/>
                </a:lnSpc>
                <a:spcBef>
                  <a:spcPts val="0"/>
                </a:spcBef>
                <a:spcAft>
                  <a:spcPts val="0"/>
                </a:spcAft>
                <a:buClrTx/>
                <a:buSzTx/>
                <a:buFontTx/>
                <a:buNone/>
                <a:tabLst/>
                <a:defRPr/>
              </a:pPr>
              <a:r>
                <a:rPr kumimoji="0" lang="en-US" sz="5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Intelligence – </a:t>
              </a:r>
              <a:r>
                <a:rPr kumimoji="0" lang="en-US" sz="5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65+ Trillion </a:t>
              </a:r>
              <a:br>
                <a:rPr kumimoji="0" lang="en-US" sz="5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5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signals per day of security context</a:t>
              </a:r>
            </a:p>
          </p:txBody>
        </p:sp>
        <p:grpSp>
          <p:nvGrpSpPr>
            <p:cNvPr id="163" name="Group 4">
              <a:extLst>
                <a:ext uri="{FF2B5EF4-FFF2-40B4-BE49-F238E27FC236}">
                  <a16:creationId xmlns:a16="http://schemas.microsoft.com/office/drawing/2014/main" id="{CCCFDB7C-F010-4138-9311-F51E9C679CE0}"/>
                </a:ext>
              </a:extLst>
            </p:cNvPr>
            <p:cNvGrpSpPr>
              <a:grpSpLocks noChangeAspect="1"/>
            </p:cNvGrpSpPr>
            <p:nvPr/>
          </p:nvGrpSpPr>
          <p:grpSpPr bwMode="auto">
            <a:xfrm>
              <a:off x="9749759" y="6443422"/>
              <a:ext cx="202675" cy="202675"/>
              <a:chOff x="380" y="3325"/>
              <a:chExt cx="286" cy="286"/>
            </a:xfrm>
            <a:solidFill>
              <a:srgbClr val="243A5E"/>
            </a:solidFill>
          </p:grpSpPr>
          <p:sp>
            <p:nvSpPr>
              <p:cNvPr id="164" name="Freeform 5">
                <a:extLst>
                  <a:ext uri="{FF2B5EF4-FFF2-40B4-BE49-F238E27FC236}">
                    <a16:creationId xmlns:a16="http://schemas.microsoft.com/office/drawing/2014/main" id="{528972AB-E1DF-49D6-B3D1-AE85E42715FD}"/>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Segoe UI"/>
                  <a:ea typeface="+mn-ea"/>
                  <a:cs typeface="+mn-cs"/>
                </a:endParaRPr>
              </a:p>
            </p:txBody>
          </p:sp>
          <p:sp>
            <p:nvSpPr>
              <p:cNvPr id="165" name="Oval 6">
                <a:extLst>
                  <a:ext uri="{FF2B5EF4-FFF2-40B4-BE49-F238E27FC236}">
                    <a16:creationId xmlns:a16="http://schemas.microsoft.com/office/drawing/2014/main" id="{056395D3-D278-4315-AA01-84C006911BE4}"/>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Segoe UI"/>
                  <a:ea typeface="+mn-ea"/>
                  <a:cs typeface="+mn-cs"/>
                </a:endParaRPr>
              </a:p>
            </p:txBody>
          </p:sp>
          <p:sp>
            <p:nvSpPr>
              <p:cNvPr id="166" name="Oval 7">
                <a:extLst>
                  <a:ext uri="{FF2B5EF4-FFF2-40B4-BE49-F238E27FC236}">
                    <a16:creationId xmlns:a16="http://schemas.microsoft.com/office/drawing/2014/main" id="{F5379CD8-0FAE-42CE-B737-5C327F049765}"/>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Segoe UI"/>
                  <a:ea typeface="+mn-ea"/>
                  <a:cs typeface="+mn-cs"/>
                </a:endParaRPr>
              </a:p>
            </p:txBody>
          </p:sp>
          <p:sp>
            <p:nvSpPr>
              <p:cNvPr id="167" name="Oval 8">
                <a:extLst>
                  <a:ext uri="{FF2B5EF4-FFF2-40B4-BE49-F238E27FC236}">
                    <a16:creationId xmlns:a16="http://schemas.microsoft.com/office/drawing/2014/main" id="{E3DB84C5-97A9-4CA1-89EF-E7D17148DDF5}"/>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Segoe UI"/>
                  <a:ea typeface="+mn-ea"/>
                  <a:cs typeface="+mn-cs"/>
                </a:endParaRPr>
              </a:p>
            </p:txBody>
          </p:sp>
          <p:sp>
            <p:nvSpPr>
              <p:cNvPr id="168" name="Oval 9">
                <a:extLst>
                  <a:ext uri="{FF2B5EF4-FFF2-40B4-BE49-F238E27FC236}">
                    <a16:creationId xmlns:a16="http://schemas.microsoft.com/office/drawing/2014/main" id="{DE8F5F2F-8F21-4296-A4BB-8D87ACB9B8FE}"/>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Segoe UI"/>
                  <a:ea typeface="+mn-ea"/>
                  <a:cs typeface="+mn-cs"/>
                </a:endParaRPr>
              </a:p>
            </p:txBody>
          </p:sp>
          <p:sp>
            <p:nvSpPr>
              <p:cNvPr id="169" name="Oval 10">
                <a:extLst>
                  <a:ext uri="{FF2B5EF4-FFF2-40B4-BE49-F238E27FC236}">
                    <a16:creationId xmlns:a16="http://schemas.microsoft.com/office/drawing/2014/main" id="{AFD83DAC-8520-4F7E-92FE-2DA048DA14AA}"/>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Segoe UI"/>
                  <a:ea typeface="+mn-ea"/>
                  <a:cs typeface="+mn-cs"/>
                </a:endParaRPr>
              </a:p>
            </p:txBody>
          </p:sp>
          <p:sp>
            <p:nvSpPr>
              <p:cNvPr id="170" name="Oval 11">
                <a:extLst>
                  <a:ext uri="{FF2B5EF4-FFF2-40B4-BE49-F238E27FC236}">
                    <a16:creationId xmlns:a16="http://schemas.microsoft.com/office/drawing/2014/main" id="{91B4B0BA-D06C-4AA4-BB17-7B94E08E66BA}"/>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Segoe UI"/>
                  <a:ea typeface="+mn-ea"/>
                  <a:cs typeface="+mn-cs"/>
                </a:endParaRPr>
              </a:p>
            </p:txBody>
          </p:sp>
          <p:sp>
            <p:nvSpPr>
              <p:cNvPr id="171" name="Oval 12">
                <a:extLst>
                  <a:ext uri="{FF2B5EF4-FFF2-40B4-BE49-F238E27FC236}">
                    <a16:creationId xmlns:a16="http://schemas.microsoft.com/office/drawing/2014/main" id="{9E1C0176-857B-42F5-92D7-8A467B09A3F5}"/>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Segoe UI"/>
                  <a:ea typeface="+mn-ea"/>
                  <a:cs typeface="+mn-cs"/>
                </a:endParaRPr>
              </a:p>
            </p:txBody>
          </p:sp>
        </p:grpSp>
      </p:grpSp>
      <p:cxnSp>
        <p:nvCxnSpPr>
          <p:cNvPr id="6" name="Straight Connector 5">
            <a:extLst>
              <a:ext uri="{FF2B5EF4-FFF2-40B4-BE49-F238E27FC236}">
                <a16:creationId xmlns:a16="http://schemas.microsoft.com/office/drawing/2014/main" id="{B6DCC7E4-BAD5-4BB5-9F92-3F7383FA6C0B}"/>
              </a:ext>
            </a:extLst>
          </p:cNvPr>
          <p:cNvCxnSpPr/>
          <p:nvPr/>
        </p:nvCxnSpPr>
        <p:spPr>
          <a:xfrm>
            <a:off x="11002566" y="1849760"/>
            <a:ext cx="0" cy="49406"/>
          </a:xfrm>
          <a:prstGeom prst="line">
            <a:avLst/>
          </a:prstGeom>
          <a:noFill/>
          <a:ln w="19050">
            <a:solidFill>
              <a:schemeClr val="accent5"/>
            </a:solidFill>
          </a:ln>
        </p:spPr>
        <p:style>
          <a:lnRef idx="0">
            <a:scrgbClr r="0" g="0" b="0"/>
          </a:lnRef>
          <a:fillRef idx="0">
            <a:scrgbClr r="0" g="0" b="0"/>
          </a:fillRef>
          <a:effectRef idx="0">
            <a:scrgbClr r="0" g="0" b="0"/>
          </a:effectRef>
          <a:fontRef idx="minor">
            <a:schemeClr val="lt1"/>
          </a:fontRef>
        </p:style>
      </p:cxnSp>
      <p:cxnSp>
        <p:nvCxnSpPr>
          <p:cNvPr id="173" name="Connector: Elbow 172">
            <a:extLst>
              <a:ext uri="{FF2B5EF4-FFF2-40B4-BE49-F238E27FC236}">
                <a16:creationId xmlns:a16="http://schemas.microsoft.com/office/drawing/2014/main" id="{1962387B-51D0-42E7-8FBF-3095FF34F01D}"/>
              </a:ext>
              <a:ext uri="{C183D7F6-B498-43B3-948B-1728B52AA6E4}">
                <adec:decorative xmlns:adec="http://schemas.microsoft.com/office/drawing/2017/decorative" val="1"/>
              </a:ext>
            </a:extLst>
          </p:cNvPr>
          <p:cNvCxnSpPr>
            <a:cxnSpLocks/>
            <a:stCxn id="805" idx="1"/>
            <a:endCxn id="716" idx="3"/>
          </p:cNvCxnSpPr>
          <p:nvPr/>
        </p:nvCxnSpPr>
        <p:spPr>
          <a:xfrm rot="10800000" flipV="1">
            <a:off x="3397628" y="4730705"/>
            <a:ext cx="614668" cy="670531"/>
          </a:xfrm>
          <a:prstGeom prst="bentConnector3">
            <a:avLst>
              <a:gd name="adj1" fmla="val 48838"/>
            </a:avLst>
          </a:prstGeom>
          <a:ln w="25400">
            <a:solidFill>
              <a:schemeClr val="accent5"/>
            </a:solidFill>
            <a:prstDash val="sysDot"/>
            <a:headEnd type="triangle" w="sm" len="sm"/>
            <a:tailEnd type="oval" w="sm" len="sm"/>
          </a:ln>
        </p:spPr>
        <p:style>
          <a:lnRef idx="1">
            <a:schemeClr val="accent1"/>
          </a:lnRef>
          <a:fillRef idx="0">
            <a:schemeClr val="accent1"/>
          </a:fillRef>
          <a:effectRef idx="0">
            <a:schemeClr val="accent1"/>
          </a:effectRef>
          <a:fontRef idx="minor">
            <a:schemeClr val="tx1"/>
          </a:fontRef>
        </p:style>
      </p:cxnSp>
      <p:pic>
        <p:nvPicPr>
          <p:cNvPr id="176" name="Picture 175">
            <a:extLst>
              <a:ext uri="{FF2B5EF4-FFF2-40B4-BE49-F238E27FC236}">
                <a16:creationId xmlns:a16="http://schemas.microsoft.com/office/drawing/2014/main" id="{BF18C3DF-9122-4FD7-A0D6-433DE3EE23AD}"/>
              </a:ext>
            </a:extLst>
          </p:cNvPr>
          <p:cNvPicPr>
            <a:picLocks noChangeAspect="1"/>
          </p:cNvPicPr>
          <p:nvPr/>
        </p:nvPicPr>
        <p:blipFill>
          <a:blip r:embed="rId18" cstate="email">
            <a:extLst>
              <a:ext uri="{28A0092B-C50C-407E-A947-70E740481C1C}">
                <a14:useLocalDpi xmlns:a14="http://schemas.microsoft.com/office/drawing/2010/main" val="0"/>
              </a:ext>
            </a:extLst>
          </a:blip>
          <a:stretch>
            <a:fillRect/>
          </a:stretch>
        </p:blipFill>
        <p:spPr bwMode="invGray">
          <a:xfrm>
            <a:off x="10435188" y="617180"/>
            <a:ext cx="813364" cy="174232"/>
          </a:xfrm>
          <a:prstGeom prst="rect">
            <a:avLst/>
          </a:prstGeom>
        </p:spPr>
      </p:pic>
    </p:spTree>
    <p:extLst>
      <p:ext uri="{BB962C8B-B14F-4D97-AF65-F5344CB8AC3E}">
        <p14:creationId xmlns:p14="http://schemas.microsoft.com/office/powerpoint/2010/main" val="326041665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79"/>
                                        </p:tgtEl>
                                        <p:attrNameLst>
                                          <p:attrName>style.visibility</p:attrName>
                                        </p:attrNameLst>
                                      </p:cBhvr>
                                      <p:to>
                                        <p:strVal val="visible"/>
                                      </p:to>
                                    </p:set>
                                    <p:animEffect transition="in" filter="fade">
                                      <p:cBhvr>
                                        <p:cTn id="7" dur="500"/>
                                        <p:tgtEl>
                                          <p:spTgt spid="77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76"/>
                                        </p:tgtEl>
                                        <p:attrNameLst>
                                          <p:attrName>style.visibility</p:attrName>
                                        </p:attrNameLst>
                                      </p:cBhvr>
                                      <p:to>
                                        <p:strVal val="visible"/>
                                      </p:to>
                                    </p:set>
                                    <p:animEffect transition="in" filter="fade">
                                      <p:cBhvr>
                                        <p:cTn id="10" dur="500"/>
                                        <p:tgtEl>
                                          <p:spTgt spid="776"/>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778"/>
                                        </p:tgtEl>
                                        <p:attrNameLst>
                                          <p:attrName>style.visibility</p:attrName>
                                        </p:attrNameLst>
                                      </p:cBhvr>
                                      <p:to>
                                        <p:strVal val="visible"/>
                                      </p:to>
                                    </p:set>
                                    <p:animEffect transition="in" filter="fade">
                                      <p:cBhvr>
                                        <p:cTn id="14" dur="500"/>
                                        <p:tgtEl>
                                          <p:spTgt spid="77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777"/>
                                        </p:tgtEl>
                                        <p:attrNameLst>
                                          <p:attrName>style.visibility</p:attrName>
                                        </p:attrNameLst>
                                      </p:cBhvr>
                                      <p:to>
                                        <p:strVal val="visible"/>
                                      </p:to>
                                    </p:set>
                                    <p:animEffect transition="in" filter="fade">
                                      <p:cBhvr>
                                        <p:cTn id="17" dur="500"/>
                                        <p:tgtEl>
                                          <p:spTgt spid="777"/>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792"/>
                                        </p:tgtEl>
                                        <p:attrNameLst>
                                          <p:attrName>style.visibility</p:attrName>
                                        </p:attrNameLst>
                                      </p:cBhvr>
                                      <p:to>
                                        <p:strVal val="visible"/>
                                      </p:to>
                                    </p:set>
                                    <p:animEffect transition="in" filter="fade">
                                      <p:cBhvr>
                                        <p:cTn id="21" dur="500"/>
                                        <p:tgtEl>
                                          <p:spTgt spid="79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19"/>
                                        </p:tgtEl>
                                        <p:attrNameLst>
                                          <p:attrName>style.visibility</p:attrName>
                                        </p:attrNameLst>
                                      </p:cBhvr>
                                      <p:to>
                                        <p:strVal val="visible"/>
                                      </p:to>
                                    </p:set>
                                    <p:animEffect transition="in" filter="fade">
                                      <p:cBhvr>
                                        <p:cTn id="24" dur="500"/>
                                        <p:tgtEl>
                                          <p:spTgt spid="81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681"/>
                                        </p:tgtEl>
                                        <p:attrNameLst>
                                          <p:attrName>style.visibility</p:attrName>
                                        </p:attrNameLst>
                                      </p:cBhvr>
                                      <p:to>
                                        <p:strVal val="visible"/>
                                      </p:to>
                                    </p:set>
                                    <p:animEffect transition="in" filter="wipe(down)">
                                      <p:cBhvr>
                                        <p:cTn id="29" dur="500"/>
                                        <p:tgtEl>
                                          <p:spTgt spid="681"/>
                                        </p:tgtEl>
                                      </p:cBhvr>
                                    </p:animEffect>
                                  </p:childTnLst>
                                </p:cTn>
                              </p:par>
                            </p:childTnLst>
                          </p:cTn>
                        </p:par>
                        <p:par>
                          <p:cTn id="30" fill="hold">
                            <p:stCondLst>
                              <p:cond delay="500"/>
                            </p:stCondLst>
                            <p:childTnLst>
                              <p:par>
                                <p:cTn id="31" presetID="22" presetClass="entr" presetSubtype="4" fill="hold" nodeType="afterEffect">
                                  <p:stCondLst>
                                    <p:cond delay="0"/>
                                  </p:stCondLst>
                                  <p:childTnLst>
                                    <p:set>
                                      <p:cBhvr>
                                        <p:cTn id="32" dur="1" fill="hold">
                                          <p:stCondLst>
                                            <p:cond delay="0"/>
                                          </p:stCondLst>
                                        </p:cTn>
                                        <p:tgtEl>
                                          <p:spTgt spid="769"/>
                                        </p:tgtEl>
                                        <p:attrNameLst>
                                          <p:attrName>style.visibility</p:attrName>
                                        </p:attrNameLst>
                                      </p:cBhvr>
                                      <p:to>
                                        <p:strVal val="visible"/>
                                      </p:to>
                                    </p:set>
                                    <p:animEffect transition="in" filter="wipe(down)">
                                      <p:cBhvr>
                                        <p:cTn id="33" dur="500"/>
                                        <p:tgtEl>
                                          <p:spTgt spid="769"/>
                                        </p:tgtEl>
                                      </p:cBhvr>
                                    </p:animEffect>
                                  </p:childTnLst>
                                </p:cTn>
                              </p:par>
                              <p:par>
                                <p:cTn id="34" presetID="10" presetClass="entr" presetSubtype="0" fill="hold" nodeType="withEffect">
                                  <p:stCondLst>
                                    <p:cond delay="0"/>
                                  </p:stCondLst>
                                  <p:childTnLst>
                                    <p:set>
                                      <p:cBhvr>
                                        <p:cTn id="35" dur="1" fill="hold">
                                          <p:stCondLst>
                                            <p:cond delay="0"/>
                                          </p:stCondLst>
                                        </p:cTn>
                                        <p:tgtEl>
                                          <p:spTgt spid="780"/>
                                        </p:tgtEl>
                                        <p:attrNameLst>
                                          <p:attrName>style.visibility</p:attrName>
                                        </p:attrNameLst>
                                      </p:cBhvr>
                                      <p:to>
                                        <p:strVal val="visible"/>
                                      </p:to>
                                    </p:set>
                                    <p:animEffect transition="in" filter="fade">
                                      <p:cBhvr>
                                        <p:cTn id="36" dur="500"/>
                                        <p:tgtEl>
                                          <p:spTgt spid="780"/>
                                        </p:tgtEl>
                                      </p:cBhvr>
                                    </p:animEffect>
                                  </p:childTnLst>
                                </p:cTn>
                              </p:par>
                            </p:childTnLst>
                          </p:cTn>
                        </p:par>
                        <p:par>
                          <p:cTn id="37" fill="hold">
                            <p:stCondLst>
                              <p:cond delay="1000"/>
                            </p:stCondLst>
                            <p:childTnLst>
                              <p:par>
                                <p:cTn id="38" presetID="22" presetClass="entr" presetSubtype="8" fill="hold" nodeType="afterEffect">
                                  <p:stCondLst>
                                    <p:cond delay="0"/>
                                  </p:stCondLst>
                                  <p:childTnLst>
                                    <p:set>
                                      <p:cBhvr>
                                        <p:cTn id="39" dur="1" fill="hold">
                                          <p:stCondLst>
                                            <p:cond delay="0"/>
                                          </p:stCondLst>
                                        </p:cTn>
                                        <p:tgtEl>
                                          <p:spTgt spid="820"/>
                                        </p:tgtEl>
                                        <p:attrNameLst>
                                          <p:attrName>style.visibility</p:attrName>
                                        </p:attrNameLst>
                                      </p:cBhvr>
                                      <p:to>
                                        <p:strVal val="visible"/>
                                      </p:to>
                                    </p:set>
                                    <p:animEffect transition="in" filter="wipe(left)">
                                      <p:cBhvr>
                                        <p:cTn id="40" dur="500"/>
                                        <p:tgtEl>
                                          <p:spTgt spid="82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809"/>
                                        </p:tgtEl>
                                        <p:attrNameLst>
                                          <p:attrName>style.visibility</p:attrName>
                                        </p:attrNameLst>
                                      </p:cBhvr>
                                      <p:to>
                                        <p:strVal val="visible"/>
                                      </p:to>
                                    </p:set>
                                    <p:animEffect transition="in" filter="wipe(left)">
                                      <p:cBhvr>
                                        <p:cTn id="45" dur="500"/>
                                        <p:tgtEl>
                                          <p:spTgt spid="80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795"/>
                                        </p:tgtEl>
                                        <p:attrNameLst>
                                          <p:attrName>style.visibility</p:attrName>
                                        </p:attrNameLst>
                                      </p:cBhvr>
                                      <p:to>
                                        <p:strVal val="visible"/>
                                      </p:to>
                                    </p:set>
                                    <p:animEffect transition="in" filter="fade">
                                      <p:cBhvr>
                                        <p:cTn id="48" dur="500"/>
                                        <p:tgtEl>
                                          <p:spTgt spid="79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788"/>
                                        </p:tgtEl>
                                        <p:attrNameLst>
                                          <p:attrName>style.visibility</p:attrName>
                                        </p:attrNameLst>
                                      </p:cBhvr>
                                      <p:to>
                                        <p:strVal val="visible"/>
                                      </p:to>
                                    </p:set>
                                    <p:animEffect transition="in" filter="fade">
                                      <p:cBhvr>
                                        <p:cTn id="53" dur="500"/>
                                        <p:tgtEl>
                                          <p:spTgt spid="788"/>
                                        </p:tgtEl>
                                      </p:cBhvr>
                                    </p:animEffect>
                                  </p:childTnLst>
                                </p:cTn>
                              </p:par>
                              <p:par>
                                <p:cTn id="54" presetID="10" presetClass="entr" presetSubtype="0" fill="hold" nodeType="withEffect">
                                  <p:stCondLst>
                                    <p:cond delay="0"/>
                                  </p:stCondLst>
                                  <p:childTnLst>
                                    <p:set>
                                      <p:cBhvr>
                                        <p:cTn id="55" dur="1" fill="hold">
                                          <p:stCondLst>
                                            <p:cond delay="0"/>
                                          </p:stCondLst>
                                        </p:cTn>
                                        <p:tgtEl>
                                          <p:spTgt spid="784"/>
                                        </p:tgtEl>
                                        <p:attrNameLst>
                                          <p:attrName>style.visibility</p:attrName>
                                        </p:attrNameLst>
                                      </p:cBhvr>
                                      <p:to>
                                        <p:strVal val="visible"/>
                                      </p:to>
                                    </p:set>
                                    <p:animEffect transition="in" filter="fade">
                                      <p:cBhvr>
                                        <p:cTn id="56" dur="500"/>
                                        <p:tgtEl>
                                          <p:spTgt spid="784"/>
                                        </p:tgtEl>
                                      </p:cBhvr>
                                    </p:animEffect>
                                  </p:childTnLst>
                                </p:cTn>
                              </p:par>
                            </p:childTnLst>
                          </p:cTn>
                        </p:par>
                        <p:par>
                          <p:cTn id="57" fill="hold">
                            <p:stCondLst>
                              <p:cond delay="500"/>
                            </p:stCondLst>
                            <p:childTnLst>
                              <p:par>
                                <p:cTn id="58" presetID="22" presetClass="entr" presetSubtype="4" fill="hold" nodeType="afterEffect">
                                  <p:stCondLst>
                                    <p:cond delay="0"/>
                                  </p:stCondLst>
                                  <p:childTnLst>
                                    <p:set>
                                      <p:cBhvr>
                                        <p:cTn id="59" dur="1" fill="hold">
                                          <p:stCondLst>
                                            <p:cond delay="0"/>
                                          </p:stCondLst>
                                        </p:cTn>
                                        <p:tgtEl>
                                          <p:spTgt spid="824"/>
                                        </p:tgtEl>
                                        <p:attrNameLst>
                                          <p:attrName>style.visibility</p:attrName>
                                        </p:attrNameLst>
                                      </p:cBhvr>
                                      <p:to>
                                        <p:strVal val="visible"/>
                                      </p:to>
                                    </p:set>
                                    <p:animEffect transition="in" filter="wipe(down)">
                                      <p:cBhvr>
                                        <p:cTn id="60" dur="500"/>
                                        <p:tgtEl>
                                          <p:spTgt spid="824"/>
                                        </p:tgtEl>
                                      </p:cBhvr>
                                    </p:animEffect>
                                  </p:childTnLst>
                                </p:cTn>
                              </p:par>
                              <p:par>
                                <p:cTn id="61" presetID="22" presetClass="entr" presetSubtype="4" fill="hold" nodeType="withEffect">
                                  <p:stCondLst>
                                    <p:cond delay="0"/>
                                  </p:stCondLst>
                                  <p:childTnLst>
                                    <p:set>
                                      <p:cBhvr>
                                        <p:cTn id="62" dur="1" fill="hold">
                                          <p:stCondLst>
                                            <p:cond delay="0"/>
                                          </p:stCondLst>
                                        </p:cTn>
                                        <p:tgtEl>
                                          <p:spTgt spid="825"/>
                                        </p:tgtEl>
                                        <p:attrNameLst>
                                          <p:attrName>style.visibility</p:attrName>
                                        </p:attrNameLst>
                                      </p:cBhvr>
                                      <p:to>
                                        <p:strVal val="visible"/>
                                      </p:to>
                                    </p:set>
                                    <p:animEffect transition="in" filter="wipe(down)">
                                      <p:cBhvr>
                                        <p:cTn id="63" dur="500"/>
                                        <p:tgtEl>
                                          <p:spTgt spid="82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89"/>
                                        </p:tgtEl>
                                        <p:attrNameLst>
                                          <p:attrName>style.visibility</p:attrName>
                                        </p:attrNameLst>
                                      </p:cBhvr>
                                      <p:to>
                                        <p:strVal val="visible"/>
                                      </p:to>
                                    </p:set>
                                    <p:animEffect transition="in" filter="fade">
                                      <p:cBhvr>
                                        <p:cTn id="66" dur="500"/>
                                        <p:tgtEl>
                                          <p:spTgt spid="78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775"/>
                                        </p:tgtEl>
                                        <p:attrNameLst>
                                          <p:attrName>style.visibility</p:attrName>
                                        </p:attrNameLst>
                                      </p:cBhvr>
                                      <p:to>
                                        <p:strVal val="visible"/>
                                      </p:to>
                                    </p:set>
                                    <p:animEffect transition="in" filter="fade">
                                      <p:cBhvr>
                                        <p:cTn id="69" dur="500"/>
                                        <p:tgtEl>
                                          <p:spTgt spid="775"/>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817"/>
                                        </p:tgtEl>
                                        <p:attrNameLst>
                                          <p:attrName>style.visibility</p:attrName>
                                        </p:attrNameLst>
                                      </p:cBhvr>
                                      <p:to>
                                        <p:strVal val="visible"/>
                                      </p:to>
                                    </p:set>
                                    <p:animEffect transition="in" filter="fade">
                                      <p:cBhvr>
                                        <p:cTn id="72" dur="500"/>
                                        <p:tgtEl>
                                          <p:spTgt spid="817"/>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nodeType="clickEffect">
                                  <p:stCondLst>
                                    <p:cond delay="0"/>
                                  </p:stCondLst>
                                  <p:childTnLst>
                                    <p:set>
                                      <p:cBhvr>
                                        <p:cTn id="76" dur="1" fill="hold">
                                          <p:stCondLst>
                                            <p:cond delay="0"/>
                                          </p:stCondLst>
                                        </p:cTn>
                                        <p:tgtEl>
                                          <p:spTgt spid="838"/>
                                        </p:tgtEl>
                                        <p:attrNameLst>
                                          <p:attrName>style.visibility</p:attrName>
                                        </p:attrNameLst>
                                      </p:cBhvr>
                                      <p:to>
                                        <p:strVal val="visible"/>
                                      </p:to>
                                    </p:set>
                                    <p:animEffect transition="in" filter="fade">
                                      <p:cBhvr>
                                        <p:cTn id="77" dur="500"/>
                                        <p:tgtEl>
                                          <p:spTgt spid="838"/>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nodeType="clickEffect">
                                  <p:stCondLst>
                                    <p:cond delay="0"/>
                                  </p:stCondLst>
                                  <p:childTnLst>
                                    <p:set>
                                      <p:cBhvr>
                                        <p:cTn id="81" dur="1" fill="hold">
                                          <p:stCondLst>
                                            <p:cond delay="0"/>
                                          </p:stCondLst>
                                        </p:cTn>
                                        <p:tgtEl>
                                          <p:spTgt spid="831"/>
                                        </p:tgtEl>
                                        <p:attrNameLst>
                                          <p:attrName>style.visibility</p:attrName>
                                        </p:attrNameLst>
                                      </p:cBhvr>
                                      <p:to>
                                        <p:strVal val="visible"/>
                                      </p:to>
                                    </p:set>
                                    <p:animEffect transition="in" filter="wipe(left)">
                                      <p:cBhvr>
                                        <p:cTn id="82" dur="500"/>
                                        <p:tgtEl>
                                          <p:spTgt spid="831"/>
                                        </p:tgtEl>
                                      </p:cBhvr>
                                    </p:animEffect>
                                  </p:childTnLst>
                                </p:cTn>
                              </p:par>
                              <p:par>
                                <p:cTn id="83" presetID="22" presetClass="entr" presetSubtype="8" fill="hold" nodeType="withEffect">
                                  <p:stCondLst>
                                    <p:cond delay="0"/>
                                  </p:stCondLst>
                                  <p:childTnLst>
                                    <p:set>
                                      <p:cBhvr>
                                        <p:cTn id="84" dur="1" fill="hold">
                                          <p:stCondLst>
                                            <p:cond delay="0"/>
                                          </p:stCondLst>
                                        </p:cTn>
                                        <p:tgtEl>
                                          <p:spTgt spid="830"/>
                                        </p:tgtEl>
                                        <p:attrNameLst>
                                          <p:attrName>style.visibility</p:attrName>
                                        </p:attrNameLst>
                                      </p:cBhvr>
                                      <p:to>
                                        <p:strVal val="visible"/>
                                      </p:to>
                                    </p:set>
                                    <p:animEffect transition="in" filter="wipe(left)">
                                      <p:cBhvr>
                                        <p:cTn id="85" dur="500"/>
                                        <p:tgtEl>
                                          <p:spTgt spid="830"/>
                                        </p:tgtEl>
                                      </p:cBhvr>
                                    </p:animEffect>
                                  </p:childTnLst>
                                </p:cTn>
                              </p:par>
                              <p:par>
                                <p:cTn id="86" presetID="22" presetClass="entr" presetSubtype="8" fill="hold" nodeType="withEffect">
                                  <p:stCondLst>
                                    <p:cond delay="0"/>
                                  </p:stCondLst>
                                  <p:childTnLst>
                                    <p:set>
                                      <p:cBhvr>
                                        <p:cTn id="87" dur="1" fill="hold">
                                          <p:stCondLst>
                                            <p:cond delay="0"/>
                                          </p:stCondLst>
                                        </p:cTn>
                                        <p:tgtEl>
                                          <p:spTgt spid="173"/>
                                        </p:tgtEl>
                                        <p:attrNameLst>
                                          <p:attrName>style.visibility</p:attrName>
                                        </p:attrNameLst>
                                      </p:cBhvr>
                                      <p:to>
                                        <p:strVal val="visible"/>
                                      </p:to>
                                    </p:set>
                                    <p:animEffect transition="in" filter="wipe(left)">
                                      <p:cBhvr>
                                        <p:cTn id="88" dur="500"/>
                                        <p:tgtEl>
                                          <p:spTgt spid="173"/>
                                        </p:tgtEl>
                                      </p:cBhvr>
                                    </p:animEffect>
                                  </p:childTnLst>
                                </p:cTn>
                              </p:par>
                            </p:childTnLst>
                          </p:cTn>
                        </p:par>
                        <p:par>
                          <p:cTn id="89" fill="hold">
                            <p:stCondLst>
                              <p:cond delay="500"/>
                            </p:stCondLst>
                            <p:childTnLst>
                              <p:par>
                                <p:cTn id="90" presetID="10" presetClass="entr" presetSubtype="0" fill="hold" grpId="0" nodeType="afterEffect">
                                  <p:stCondLst>
                                    <p:cond delay="0"/>
                                  </p:stCondLst>
                                  <p:childTnLst>
                                    <p:set>
                                      <p:cBhvr>
                                        <p:cTn id="91" dur="1" fill="hold">
                                          <p:stCondLst>
                                            <p:cond delay="0"/>
                                          </p:stCondLst>
                                        </p:cTn>
                                        <p:tgtEl>
                                          <p:spTgt spid="805"/>
                                        </p:tgtEl>
                                        <p:attrNameLst>
                                          <p:attrName>style.visibility</p:attrName>
                                        </p:attrNameLst>
                                      </p:cBhvr>
                                      <p:to>
                                        <p:strVal val="visible"/>
                                      </p:to>
                                    </p:set>
                                    <p:animEffect transition="in" filter="fade">
                                      <p:cBhvr>
                                        <p:cTn id="92" dur="250"/>
                                        <p:tgtEl>
                                          <p:spTgt spid="805"/>
                                        </p:tgtEl>
                                      </p:cBhvr>
                                    </p:animEffect>
                                  </p:childTnLst>
                                </p:cTn>
                              </p:par>
                            </p:childTnLst>
                          </p:cTn>
                        </p:par>
                        <p:par>
                          <p:cTn id="93" fill="hold">
                            <p:stCondLst>
                              <p:cond delay="750"/>
                            </p:stCondLst>
                            <p:childTnLst>
                              <p:par>
                                <p:cTn id="94" presetID="22" presetClass="entr" presetSubtype="8" fill="hold" nodeType="afterEffect">
                                  <p:stCondLst>
                                    <p:cond delay="0"/>
                                  </p:stCondLst>
                                  <p:childTnLst>
                                    <p:set>
                                      <p:cBhvr>
                                        <p:cTn id="95" dur="1" fill="hold">
                                          <p:stCondLst>
                                            <p:cond delay="0"/>
                                          </p:stCondLst>
                                        </p:cTn>
                                        <p:tgtEl>
                                          <p:spTgt spid="804"/>
                                        </p:tgtEl>
                                        <p:attrNameLst>
                                          <p:attrName>style.visibility</p:attrName>
                                        </p:attrNameLst>
                                      </p:cBhvr>
                                      <p:to>
                                        <p:strVal val="visible"/>
                                      </p:to>
                                    </p:set>
                                    <p:animEffect transition="in" filter="wipe(left)">
                                      <p:cBhvr>
                                        <p:cTn id="96" dur="250"/>
                                        <p:tgtEl>
                                          <p:spTgt spid="804"/>
                                        </p:tgtEl>
                                      </p:cBhvr>
                                    </p:animEffect>
                                  </p:childTnLst>
                                </p:cTn>
                              </p:par>
                            </p:childTnLst>
                          </p:cTn>
                        </p:par>
                        <p:par>
                          <p:cTn id="97" fill="hold">
                            <p:stCondLst>
                              <p:cond delay="1000"/>
                            </p:stCondLst>
                            <p:childTnLst>
                              <p:par>
                                <p:cTn id="98" presetID="10" presetClass="entr" presetSubtype="0" fill="hold" nodeType="afterEffect">
                                  <p:stCondLst>
                                    <p:cond delay="0"/>
                                  </p:stCondLst>
                                  <p:childTnLst>
                                    <p:set>
                                      <p:cBhvr>
                                        <p:cTn id="99" dur="1" fill="hold">
                                          <p:stCondLst>
                                            <p:cond delay="0"/>
                                          </p:stCondLst>
                                        </p:cTn>
                                        <p:tgtEl>
                                          <p:spTgt spid="796"/>
                                        </p:tgtEl>
                                        <p:attrNameLst>
                                          <p:attrName>style.visibility</p:attrName>
                                        </p:attrNameLst>
                                      </p:cBhvr>
                                      <p:to>
                                        <p:strVal val="visible"/>
                                      </p:to>
                                    </p:set>
                                    <p:animEffect transition="in" filter="fade">
                                      <p:cBhvr>
                                        <p:cTn id="100" dur="250"/>
                                        <p:tgtEl>
                                          <p:spTgt spid="796"/>
                                        </p:tgtEl>
                                      </p:cBhvr>
                                    </p:animEffect>
                                  </p:childTnLst>
                                </p:cTn>
                              </p:par>
                            </p:childTnLst>
                          </p:cTn>
                        </p:par>
                        <p:par>
                          <p:cTn id="101" fill="hold">
                            <p:stCondLst>
                              <p:cond delay="1250"/>
                            </p:stCondLst>
                            <p:childTnLst>
                              <p:par>
                                <p:cTn id="102" presetID="22" presetClass="entr" presetSubtype="8" fill="hold" nodeType="afterEffect">
                                  <p:stCondLst>
                                    <p:cond delay="0"/>
                                  </p:stCondLst>
                                  <p:childTnLst>
                                    <p:set>
                                      <p:cBhvr>
                                        <p:cTn id="103" dur="1" fill="hold">
                                          <p:stCondLst>
                                            <p:cond delay="0"/>
                                          </p:stCondLst>
                                        </p:cTn>
                                        <p:tgtEl>
                                          <p:spTgt spid="808"/>
                                        </p:tgtEl>
                                        <p:attrNameLst>
                                          <p:attrName>style.visibility</p:attrName>
                                        </p:attrNameLst>
                                      </p:cBhvr>
                                      <p:to>
                                        <p:strVal val="visible"/>
                                      </p:to>
                                    </p:set>
                                    <p:animEffect transition="in" filter="wipe(left)">
                                      <p:cBhvr>
                                        <p:cTn id="104" dur="250"/>
                                        <p:tgtEl>
                                          <p:spTgt spid="808"/>
                                        </p:tgtEl>
                                      </p:cBhvr>
                                    </p:animEffect>
                                  </p:childTnLst>
                                </p:cTn>
                              </p:par>
                            </p:childTnLst>
                          </p:cTn>
                        </p:par>
                        <p:par>
                          <p:cTn id="105" fill="hold">
                            <p:stCondLst>
                              <p:cond delay="1500"/>
                            </p:stCondLst>
                            <p:childTnLst>
                              <p:par>
                                <p:cTn id="106" presetID="10" presetClass="entr" presetSubtype="0" fill="hold" grpId="0" nodeType="afterEffect">
                                  <p:stCondLst>
                                    <p:cond delay="0"/>
                                  </p:stCondLst>
                                  <p:childTnLst>
                                    <p:set>
                                      <p:cBhvr>
                                        <p:cTn id="107" dur="1" fill="hold">
                                          <p:stCondLst>
                                            <p:cond delay="0"/>
                                          </p:stCondLst>
                                        </p:cTn>
                                        <p:tgtEl>
                                          <p:spTgt spid="807"/>
                                        </p:tgtEl>
                                        <p:attrNameLst>
                                          <p:attrName>style.visibility</p:attrName>
                                        </p:attrNameLst>
                                      </p:cBhvr>
                                      <p:to>
                                        <p:strVal val="visible"/>
                                      </p:to>
                                    </p:set>
                                    <p:animEffect transition="in" filter="fade">
                                      <p:cBhvr>
                                        <p:cTn id="108" dur="250"/>
                                        <p:tgtEl>
                                          <p:spTgt spid="807"/>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nodeType="clickEffect">
                                  <p:stCondLst>
                                    <p:cond delay="0"/>
                                  </p:stCondLst>
                                  <p:childTnLst>
                                    <p:set>
                                      <p:cBhvr>
                                        <p:cTn id="112" dur="1" fill="hold">
                                          <p:stCondLst>
                                            <p:cond delay="0"/>
                                          </p:stCondLst>
                                        </p:cTn>
                                        <p:tgtEl>
                                          <p:spTgt spid="829"/>
                                        </p:tgtEl>
                                        <p:attrNameLst>
                                          <p:attrName>style.visibility</p:attrName>
                                        </p:attrNameLst>
                                      </p:cBhvr>
                                      <p:to>
                                        <p:strVal val="visible"/>
                                      </p:to>
                                    </p:set>
                                    <p:animEffect transition="in" filter="wipe(left)">
                                      <p:cBhvr>
                                        <p:cTn id="113" dur="250"/>
                                        <p:tgtEl>
                                          <p:spTgt spid="829"/>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1054"/>
                                        </p:tgtEl>
                                        <p:attrNameLst>
                                          <p:attrName>style.visibility</p:attrName>
                                        </p:attrNameLst>
                                      </p:cBhvr>
                                      <p:to>
                                        <p:strVal val="visible"/>
                                      </p:to>
                                    </p:set>
                                    <p:animEffect transition="in" filter="fade">
                                      <p:cBhvr>
                                        <p:cTn id="116" dur="500"/>
                                        <p:tgtEl>
                                          <p:spTgt spid="1054"/>
                                        </p:tgtEl>
                                      </p:cBhvr>
                                    </p:animEffect>
                                  </p:childTnLst>
                                </p:cTn>
                              </p:par>
                            </p:childTnLst>
                          </p:cTn>
                        </p:par>
                        <p:par>
                          <p:cTn id="117" fill="hold">
                            <p:stCondLst>
                              <p:cond delay="500"/>
                            </p:stCondLst>
                            <p:childTnLst>
                              <p:par>
                                <p:cTn id="118" presetID="22" presetClass="entr" presetSubtype="4" fill="hold" nodeType="afterEffect">
                                  <p:stCondLst>
                                    <p:cond delay="0"/>
                                  </p:stCondLst>
                                  <p:childTnLst>
                                    <p:set>
                                      <p:cBhvr>
                                        <p:cTn id="119" dur="1" fill="hold">
                                          <p:stCondLst>
                                            <p:cond delay="0"/>
                                          </p:stCondLst>
                                        </p:cTn>
                                        <p:tgtEl>
                                          <p:spTgt spid="794"/>
                                        </p:tgtEl>
                                        <p:attrNameLst>
                                          <p:attrName>style.visibility</p:attrName>
                                        </p:attrNameLst>
                                      </p:cBhvr>
                                      <p:to>
                                        <p:strVal val="visible"/>
                                      </p:to>
                                    </p:set>
                                    <p:animEffect transition="in" filter="wipe(down)">
                                      <p:cBhvr>
                                        <p:cTn id="120" dur="500"/>
                                        <p:tgtEl>
                                          <p:spTgt spid="794"/>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832"/>
                                        </p:tgtEl>
                                        <p:attrNameLst>
                                          <p:attrName>style.visibility</p:attrName>
                                        </p:attrNameLst>
                                      </p:cBhvr>
                                      <p:to>
                                        <p:strVal val="visible"/>
                                      </p:to>
                                    </p:set>
                                    <p:animEffect transition="in" filter="fade">
                                      <p:cBhvr>
                                        <p:cTn id="123" dur="250"/>
                                        <p:tgtEl>
                                          <p:spTgt spid="832"/>
                                        </p:tgtEl>
                                      </p:cBhvr>
                                    </p:animEffect>
                                  </p:childTnLst>
                                </p:cTn>
                              </p:par>
                              <p:par>
                                <p:cTn id="124" presetID="10" presetClass="entr" presetSubtype="0" fill="hold" grpId="0" nodeType="withEffect">
                                  <p:stCondLst>
                                    <p:cond delay="250"/>
                                  </p:stCondLst>
                                  <p:childTnLst>
                                    <p:set>
                                      <p:cBhvr>
                                        <p:cTn id="125" dur="1" fill="hold">
                                          <p:stCondLst>
                                            <p:cond delay="0"/>
                                          </p:stCondLst>
                                        </p:cTn>
                                        <p:tgtEl>
                                          <p:spTgt spid="803"/>
                                        </p:tgtEl>
                                        <p:attrNameLst>
                                          <p:attrName>style.visibility</p:attrName>
                                        </p:attrNameLst>
                                      </p:cBhvr>
                                      <p:to>
                                        <p:strVal val="visible"/>
                                      </p:to>
                                    </p:set>
                                    <p:animEffect transition="in" filter="fade">
                                      <p:cBhvr>
                                        <p:cTn id="126" dur="250"/>
                                        <p:tgtEl>
                                          <p:spTgt spid="803"/>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768"/>
                                        </p:tgtEl>
                                        <p:attrNameLst>
                                          <p:attrName>style.visibility</p:attrName>
                                        </p:attrNameLst>
                                      </p:cBhvr>
                                      <p:to>
                                        <p:strVal val="visible"/>
                                      </p:to>
                                    </p:set>
                                    <p:animEffect transition="in" filter="fade">
                                      <p:cBhvr>
                                        <p:cTn id="129" dur="250"/>
                                        <p:tgtEl>
                                          <p:spTgt spid="768"/>
                                        </p:tgtEl>
                                      </p:cBhvr>
                                    </p:animEffect>
                                  </p:childTnLst>
                                </p:cTn>
                              </p:par>
                            </p:childTnLst>
                          </p:cTn>
                        </p:par>
                        <p:par>
                          <p:cTn id="130" fill="hold">
                            <p:stCondLst>
                              <p:cond delay="1000"/>
                            </p:stCondLst>
                            <p:childTnLst>
                              <p:par>
                                <p:cTn id="131" presetID="10" presetClass="entr" presetSubtype="0" fill="hold" grpId="0" nodeType="afterEffect">
                                  <p:stCondLst>
                                    <p:cond delay="0"/>
                                  </p:stCondLst>
                                  <p:childTnLst>
                                    <p:set>
                                      <p:cBhvr>
                                        <p:cTn id="132" dur="1" fill="hold">
                                          <p:stCondLst>
                                            <p:cond delay="0"/>
                                          </p:stCondLst>
                                        </p:cTn>
                                        <p:tgtEl>
                                          <p:spTgt spid="806"/>
                                        </p:tgtEl>
                                        <p:attrNameLst>
                                          <p:attrName>style.visibility</p:attrName>
                                        </p:attrNameLst>
                                      </p:cBhvr>
                                      <p:to>
                                        <p:strVal val="visible"/>
                                      </p:to>
                                    </p:set>
                                    <p:animEffect transition="in" filter="fade">
                                      <p:cBhvr>
                                        <p:cTn id="133" dur="500"/>
                                        <p:tgtEl>
                                          <p:spTgt spid="806"/>
                                        </p:tgtEl>
                                      </p:cBhvr>
                                    </p:animEffect>
                                  </p:childTnLst>
                                </p:cTn>
                              </p:par>
                              <p:par>
                                <p:cTn id="134" presetID="10"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500"/>
                                        <p:tgtEl>
                                          <p:spTgt spid="176"/>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834"/>
                                        </p:tgtEl>
                                        <p:attrNameLst>
                                          <p:attrName>style.visibility</p:attrName>
                                        </p:attrNameLst>
                                      </p:cBhvr>
                                      <p:to>
                                        <p:strVal val="visible"/>
                                      </p:to>
                                    </p:set>
                                    <p:animEffect transition="in" filter="fade">
                                      <p:cBhvr>
                                        <p:cTn id="139" dur="250"/>
                                        <p:tgtEl>
                                          <p:spTgt spid="834"/>
                                        </p:tgtEl>
                                      </p:cBhvr>
                                    </p:animEffect>
                                  </p:childTnLst>
                                </p:cTn>
                              </p:par>
                              <p:par>
                                <p:cTn id="140" presetID="10" presetClass="entr" presetSubtype="0" fill="hold" nodeType="withEffect">
                                  <p:stCondLst>
                                    <p:cond delay="0"/>
                                  </p:stCondLst>
                                  <p:childTnLst>
                                    <p:set>
                                      <p:cBhvr>
                                        <p:cTn id="141" dur="1" fill="hold">
                                          <p:stCondLst>
                                            <p:cond delay="0"/>
                                          </p:stCondLst>
                                        </p:cTn>
                                        <p:tgtEl>
                                          <p:spTgt spid="10"/>
                                        </p:tgtEl>
                                        <p:attrNameLst>
                                          <p:attrName>style.visibility</p:attrName>
                                        </p:attrNameLst>
                                      </p:cBhvr>
                                      <p:to>
                                        <p:strVal val="visible"/>
                                      </p:to>
                                    </p:set>
                                    <p:animEffect transition="in" filter="fade">
                                      <p:cBhvr>
                                        <p:cTn id="142" dur="250"/>
                                        <p:tgtEl>
                                          <p:spTgt spid="10"/>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1038"/>
                                        </p:tgtEl>
                                        <p:attrNameLst>
                                          <p:attrName>style.visibility</p:attrName>
                                        </p:attrNameLst>
                                      </p:cBhvr>
                                      <p:to>
                                        <p:strVal val="visible"/>
                                      </p:to>
                                    </p:set>
                                    <p:animEffect transition="in" filter="fade">
                                      <p:cBhvr>
                                        <p:cTn id="145" dur="500"/>
                                        <p:tgtEl>
                                          <p:spTgt spid="1038"/>
                                        </p:tgtEl>
                                      </p:cBhvr>
                                    </p:animEffect>
                                  </p:childTnLst>
                                </p:cTn>
                              </p:par>
                              <p:par>
                                <p:cTn id="146" presetID="10" presetClass="entr" presetSubtype="0" fill="hold" grpId="0" nodeType="withEffect">
                                  <p:stCondLst>
                                    <p:cond delay="0"/>
                                  </p:stCondLst>
                                  <p:childTnLst>
                                    <p:set>
                                      <p:cBhvr>
                                        <p:cTn id="147" dur="1" fill="hold">
                                          <p:stCondLst>
                                            <p:cond delay="0"/>
                                          </p:stCondLst>
                                        </p:cTn>
                                        <p:tgtEl>
                                          <p:spTgt spid="1049"/>
                                        </p:tgtEl>
                                        <p:attrNameLst>
                                          <p:attrName>style.visibility</p:attrName>
                                        </p:attrNameLst>
                                      </p:cBhvr>
                                      <p:to>
                                        <p:strVal val="visible"/>
                                      </p:to>
                                    </p:set>
                                    <p:animEffect transition="in" filter="fade">
                                      <p:cBhvr>
                                        <p:cTn id="148" dur="500"/>
                                        <p:tgtEl>
                                          <p:spTgt spid="1049"/>
                                        </p:tgtEl>
                                      </p:cBhvr>
                                    </p:animEffect>
                                  </p:childTnLst>
                                </p:cTn>
                              </p:par>
                              <p:par>
                                <p:cTn id="149" presetID="10" presetClass="entr" presetSubtype="0" fill="hold" nodeType="withEffect">
                                  <p:stCondLst>
                                    <p:cond delay="0"/>
                                  </p:stCondLst>
                                  <p:childTnLst>
                                    <p:set>
                                      <p:cBhvr>
                                        <p:cTn id="150" dur="1" fill="hold">
                                          <p:stCondLst>
                                            <p:cond delay="0"/>
                                          </p:stCondLst>
                                        </p:cTn>
                                        <p:tgtEl>
                                          <p:spTgt spid="161"/>
                                        </p:tgtEl>
                                        <p:attrNameLst>
                                          <p:attrName>style.visibility</p:attrName>
                                        </p:attrNameLst>
                                      </p:cBhvr>
                                      <p:to>
                                        <p:strVal val="visible"/>
                                      </p:to>
                                    </p:set>
                                    <p:animEffect transition="in" filter="fade">
                                      <p:cBhvr>
                                        <p:cTn id="151" dur="250"/>
                                        <p:tgtEl>
                                          <p:spTgt spid="161"/>
                                        </p:tgtEl>
                                      </p:cBhvr>
                                    </p:animEffect>
                                  </p:childTnLst>
                                </p:cTn>
                              </p:par>
                              <p:par>
                                <p:cTn id="152" presetID="10" presetClass="entr" presetSubtype="0" fill="hold" nodeType="withEffect">
                                  <p:stCondLst>
                                    <p:cond delay="0"/>
                                  </p:stCondLst>
                                  <p:childTnLst>
                                    <p:set>
                                      <p:cBhvr>
                                        <p:cTn id="153" dur="1" fill="hold">
                                          <p:stCondLst>
                                            <p:cond delay="0"/>
                                          </p:stCondLst>
                                        </p:cTn>
                                        <p:tgtEl>
                                          <p:spTgt spid="6"/>
                                        </p:tgtEl>
                                        <p:attrNameLst>
                                          <p:attrName>style.visibility</p:attrName>
                                        </p:attrNameLst>
                                      </p:cBhvr>
                                      <p:to>
                                        <p:strVal val="visible"/>
                                      </p:to>
                                    </p:set>
                                    <p:animEffect transition="in" filter="fade">
                                      <p:cBhvr>
                                        <p:cTn id="15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 grpId="0" animBg="1"/>
      <p:bldP spid="775" grpId="0" animBg="1"/>
      <p:bldP spid="776" grpId="0"/>
      <p:bldP spid="777" grpId="0"/>
      <p:bldP spid="778" grpId="0"/>
      <p:bldP spid="779" grpId="0"/>
      <p:bldP spid="788" grpId="0" animBg="1"/>
      <p:bldP spid="789" grpId="0" animBg="1"/>
      <p:bldP spid="795" grpId="0"/>
      <p:bldP spid="803" grpId="0" animBg="1"/>
      <p:bldP spid="805" grpId="0" animBg="1"/>
      <p:bldP spid="806" grpId="0"/>
      <p:bldP spid="807" grpId="0" animBg="1"/>
      <p:bldP spid="817" grpId="0" animBg="1"/>
      <p:bldP spid="819" grpId="0"/>
      <p:bldP spid="832" grpId="0" animBg="1"/>
      <p:bldP spid="834" grpId="0" animBg="1"/>
      <p:bldP spid="1038" grpId="0" animBg="1"/>
      <p:bldP spid="1049" grpId="0"/>
      <p:bldP spid="1054" grpId="0" animBg="1"/>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A9A478-34BA-47A1-44CF-FEA775FFEC51}"/>
              </a:ext>
            </a:extLst>
          </p:cNvPr>
          <p:cNvSpPr>
            <a:spLocks noGrp="1"/>
          </p:cNvSpPr>
          <p:nvPr>
            <p:ph type="title"/>
          </p:nvPr>
        </p:nvSpPr>
        <p:spPr/>
        <p:txBody>
          <a:bodyPr/>
          <a:lstStyle/>
          <a:p>
            <a:r>
              <a:rPr lang="en-US"/>
              <a:t>End to End IT, OT, and IoT Device Security</a:t>
            </a:r>
          </a:p>
        </p:txBody>
      </p:sp>
      <p:grpSp>
        <p:nvGrpSpPr>
          <p:cNvPr id="3" name="Group 2">
            <a:extLst>
              <a:ext uri="{FF2B5EF4-FFF2-40B4-BE49-F238E27FC236}">
                <a16:creationId xmlns:a16="http://schemas.microsoft.com/office/drawing/2014/main" id="{7DE93145-4881-1BA9-1AB3-DAC4D3B3BC27}"/>
              </a:ext>
            </a:extLst>
          </p:cNvPr>
          <p:cNvGrpSpPr/>
          <p:nvPr/>
        </p:nvGrpSpPr>
        <p:grpSpPr>
          <a:xfrm>
            <a:off x="404896" y="1340405"/>
            <a:ext cx="10144596" cy="309504"/>
            <a:chOff x="420356" y="5969025"/>
            <a:chExt cx="10144596" cy="309504"/>
          </a:xfrm>
        </p:grpSpPr>
        <p:cxnSp>
          <p:nvCxnSpPr>
            <p:cNvPr id="4" name="Straight Connector 3">
              <a:extLst>
                <a:ext uri="{FF2B5EF4-FFF2-40B4-BE49-F238E27FC236}">
                  <a16:creationId xmlns:a16="http://schemas.microsoft.com/office/drawing/2014/main" id="{D27E4E0A-53FC-A61A-EEAA-2FA43E7CFA9E}"/>
                </a:ext>
              </a:extLst>
            </p:cNvPr>
            <p:cNvCxnSpPr>
              <a:cxnSpLocks/>
            </p:cNvCxnSpPr>
            <p:nvPr/>
          </p:nvCxnSpPr>
          <p:spPr>
            <a:xfrm>
              <a:off x="420356" y="6121525"/>
              <a:ext cx="10144596" cy="0"/>
            </a:xfrm>
            <a:prstGeom prst="line">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1624CA12-F4D1-8E90-C53C-631BCD3DE7EF}"/>
                </a:ext>
              </a:extLst>
            </p:cNvPr>
            <p:cNvSpPr/>
            <p:nvPr/>
          </p:nvSpPr>
          <p:spPr bwMode="auto">
            <a:xfrm>
              <a:off x="2293914" y="5969025"/>
              <a:ext cx="1322658" cy="309504"/>
            </a:xfrm>
            <a:prstGeom prst="rect">
              <a:avLst/>
            </a:prstGeom>
            <a:solidFill>
              <a:schemeClr val="bg1"/>
            </a:solidFill>
            <a:ln w="38100">
              <a:noFill/>
              <a:prstDash val="dash"/>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a:ln>
                    <a:noFill/>
                  </a:ln>
                  <a:solidFill>
                    <a:srgbClr val="000000"/>
                  </a:solidFill>
                  <a:effectLst/>
                  <a:uLnTx/>
                  <a:uFillTx/>
                  <a:latin typeface="Segoe UI"/>
                  <a:ea typeface="+mn-ea"/>
                  <a:cs typeface="Segoe UI" pitchFamily="34" charset="0"/>
                </a:rPr>
                <a:t>Physical Industries</a:t>
              </a:r>
            </a:p>
          </p:txBody>
        </p:sp>
      </p:grpSp>
      <p:grpSp>
        <p:nvGrpSpPr>
          <p:cNvPr id="6" name="Group 5">
            <a:extLst>
              <a:ext uri="{FF2B5EF4-FFF2-40B4-BE49-F238E27FC236}">
                <a16:creationId xmlns:a16="http://schemas.microsoft.com/office/drawing/2014/main" id="{8779D3E7-4745-CC07-FF70-3FE765CCEBFC}"/>
              </a:ext>
            </a:extLst>
          </p:cNvPr>
          <p:cNvGrpSpPr/>
          <p:nvPr/>
        </p:nvGrpSpPr>
        <p:grpSpPr>
          <a:xfrm>
            <a:off x="3607862" y="1191399"/>
            <a:ext cx="6941630" cy="220432"/>
            <a:chOff x="3623322" y="5820019"/>
            <a:chExt cx="6941630" cy="220432"/>
          </a:xfrm>
        </p:grpSpPr>
        <p:cxnSp>
          <p:nvCxnSpPr>
            <p:cNvPr id="7" name="Straight Connector 6">
              <a:extLst>
                <a:ext uri="{FF2B5EF4-FFF2-40B4-BE49-F238E27FC236}">
                  <a16:creationId xmlns:a16="http://schemas.microsoft.com/office/drawing/2014/main" id="{BCBCFDFB-B0EC-6A15-5B27-79A04349A146}"/>
                </a:ext>
              </a:extLst>
            </p:cNvPr>
            <p:cNvCxnSpPr>
              <a:cxnSpLocks/>
            </p:cNvCxnSpPr>
            <p:nvPr/>
          </p:nvCxnSpPr>
          <p:spPr>
            <a:xfrm>
              <a:off x="3623322" y="5939582"/>
              <a:ext cx="6941630" cy="0"/>
            </a:xfrm>
            <a:prstGeom prst="line">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89E52384-BD4B-4BC4-52BE-5EBDCBB06BBF}"/>
                </a:ext>
              </a:extLst>
            </p:cNvPr>
            <p:cNvSpPr/>
            <p:nvPr/>
          </p:nvSpPr>
          <p:spPr bwMode="auto">
            <a:xfrm>
              <a:off x="6178330" y="5820019"/>
              <a:ext cx="1025359" cy="220432"/>
            </a:xfrm>
            <a:prstGeom prst="rect">
              <a:avLst/>
            </a:prstGeom>
            <a:solidFill>
              <a:schemeClr val="bg1"/>
            </a:solidFill>
            <a:ln w="38100">
              <a:noFill/>
              <a:prstDash val="dash"/>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a:ln>
                    <a:noFill/>
                  </a:ln>
                  <a:solidFill>
                    <a:srgbClr val="000000"/>
                  </a:solidFill>
                  <a:effectLst/>
                  <a:uLnTx/>
                  <a:uFillTx/>
                  <a:latin typeface="Segoe UI"/>
                  <a:ea typeface="+mn-ea"/>
                  <a:cs typeface="Segoe UI" pitchFamily="34" charset="0"/>
                </a:rPr>
                <a:t>Most Industries</a:t>
              </a:r>
            </a:p>
          </p:txBody>
        </p:sp>
      </p:grpSp>
      <p:sp>
        <p:nvSpPr>
          <p:cNvPr id="9" name="Rectangle 8">
            <a:extLst>
              <a:ext uri="{FF2B5EF4-FFF2-40B4-BE49-F238E27FC236}">
                <a16:creationId xmlns:a16="http://schemas.microsoft.com/office/drawing/2014/main" id="{95578209-2CC2-168B-6E34-D50658806300}"/>
              </a:ext>
            </a:extLst>
          </p:cNvPr>
          <p:cNvSpPr/>
          <p:nvPr/>
        </p:nvSpPr>
        <p:spPr bwMode="auto">
          <a:xfrm>
            <a:off x="10564952" y="1191399"/>
            <a:ext cx="1431756" cy="4995089"/>
          </a:xfrm>
          <a:prstGeom prst="rect">
            <a:avLst/>
          </a:prstGeom>
          <a:solidFill>
            <a:schemeClr val="bg1">
              <a:alpha val="4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0" name="Rectangle 9">
            <a:extLst>
              <a:ext uri="{FF2B5EF4-FFF2-40B4-BE49-F238E27FC236}">
                <a16:creationId xmlns:a16="http://schemas.microsoft.com/office/drawing/2014/main" id="{38F49C5D-E5C6-B328-27E2-98F97DB7449F}"/>
              </a:ext>
            </a:extLst>
          </p:cNvPr>
          <p:cNvSpPr/>
          <p:nvPr/>
        </p:nvSpPr>
        <p:spPr bwMode="auto">
          <a:xfrm>
            <a:off x="10717818" y="2035756"/>
            <a:ext cx="1209852" cy="3716399"/>
          </a:xfrm>
          <a:prstGeom prst="rect">
            <a:avLst/>
          </a:prstGeom>
          <a:solidFill>
            <a:schemeClr val="bg1">
              <a:lumMod val="95000"/>
            </a:schemeClr>
          </a:solidFill>
          <a:ln w="19050" cap="sq" cmpd="sng" algn="ctr">
            <a:noFill/>
            <a:prstDash val="solid"/>
            <a:miter lim="800000"/>
            <a:headEnd type="none" w="med" len="med"/>
            <a:tailEnd type="none" w="med" len="med"/>
          </a:ln>
          <a:effectLst>
            <a:outerShdw blurRad="190500" dist="50800" dir="2700000" algn="ctr" rotWithShape="0">
              <a:prstClr val="black">
                <a:alpha val="20000"/>
              </a:prstClr>
            </a:outerShdw>
          </a:effectLst>
        </p:spPr>
        <p:txBody>
          <a:bodyPr rot="0" spcFirstLastPara="0" vertOverflow="overflow" horzOverflow="overflow" vert="horz" wrap="square" lIns="91440" tIns="182880" rIns="91440" bIns="146304"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ct val="0"/>
              </a:spcBef>
              <a:spcAft>
                <a:spcPts val="0"/>
              </a:spcAft>
              <a:buClrTx/>
              <a:buSzTx/>
              <a:buFontTx/>
              <a:buNone/>
              <a:tabLst/>
              <a:defRPr/>
            </a:pPr>
            <a:endParaRPr kumimoji="0" lang="en-US" sz="1200" b="0" i="0" u="none" strike="noStrike" kern="1200" cap="none" spc="0" normalizeH="0" baseline="0" noProof="0">
              <a:ln w="3175">
                <a:noFill/>
              </a:ln>
              <a:solidFill>
                <a:srgbClr val="000000"/>
              </a:solidFill>
              <a:effectLst/>
              <a:uLnTx/>
              <a:uFillTx/>
              <a:latin typeface="Segoe UI Semibold"/>
              <a:ea typeface="+mn-ea"/>
              <a:cs typeface="Segoe UI Semilight" panose="020B0402040204020203" pitchFamily="34" charset="0"/>
            </a:endParaRPr>
          </a:p>
        </p:txBody>
      </p:sp>
      <p:sp>
        <p:nvSpPr>
          <p:cNvPr id="11" name="Rectangle 10">
            <a:extLst>
              <a:ext uri="{FF2B5EF4-FFF2-40B4-BE49-F238E27FC236}">
                <a16:creationId xmlns:a16="http://schemas.microsoft.com/office/drawing/2014/main" id="{BFDAE27D-49A9-128E-7746-426DDBE2C219}"/>
              </a:ext>
            </a:extLst>
          </p:cNvPr>
          <p:cNvSpPr/>
          <p:nvPr/>
        </p:nvSpPr>
        <p:spPr bwMode="auto">
          <a:xfrm>
            <a:off x="7403127" y="1616462"/>
            <a:ext cx="3157786" cy="336541"/>
          </a:xfrm>
          <a:prstGeom prst="rect">
            <a:avLst/>
          </a:prstGeom>
          <a:gradFill>
            <a:gsLst>
              <a:gs pos="6000">
                <a:srgbClr val="0078D4"/>
              </a:gs>
              <a:gs pos="100000">
                <a:srgbClr val="0078D4"/>
              </a:gs>
              <a:gs pos="0">
                <a:srgbClr val="0078D4">
                  <a:alpha val="0"/>
                </a:srgbClr>
              </a:gs>
            </a:gsLst>
            <a:lin ang="0" scaled="1"/>
          </a:gradFill>
          <a:ln w="19050" cap="sq" cmpd="sng" algn="ctr">
            <a:noFill/>
            <a:prstDash val="solid"/>
            <a:miter lim="800000"/>
            <a:headEnd type="none" w="med" len="med"/>
            <a:tailEnd type="none" w="med" len="med"/>
          </a:ln>
          <a:effectLst>
            <a:outerShdw blurRad="190500" dist="50800" dir="2700000" algn="ctr" rotWithShape="0">
              <a:prstClr val="black">
                <a:alpha val="20000"/>
              </a:prstClr>
            </a:outerShdw>
          </a:effectLst>
        </p:spPr>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r" defTabSz="932742" rtl="0" eaLnBrk="1" fontAlgn="auto" latinLnBrk="0" hangingPunct="1">
              <a:lnSpc>
                <a:spcPct val="100000"/>
              </a:lnSpc>
              <a:spcBef>
                <a:spcPct val="0"/>
              </a:spcBef>
              <a:spcAft>
                <a:spcPts val="0"/>
              </a:spcAft>
              <a:buClrTx/>
              <a:buSzTx/>
              <a:buFontTx/>
              <a:buNone/>
              <a:tabLst/>
              <a:defRPr/>
            </a:pPr>
            <a:r>
              <a:rPr kumimoji="0" lang="en-US" sz="1600" b="0" i="1" u="none" strike="noStrike" kern="1200" cap="none" spc="0" normalizeH="0" baseline="0" noProof="0">
                <a:ln w="3175">
                  <a:noFill/>
                </a:ln>
                <a:solidFill>
                  <a:srgbClr val="FFFFFF"/>
                </a:solidFill>
                <a:effectLst/>
                <a:uLnTx/>
                <a:uFillTx/>
                <a:latin typeface="Segoe UI Semibold"/>
                <a:ea typeface="+mn-ea"/>
                <a:cs typeface="Segoe UI Semilight" panose="020B0402040204020203" pitchFamily="34" charset="0"/>
              </a:rPr>
              <a:t>Enable Human Process</a:t>
            </a:r>
          </a:p>
        </p:txBody>
      </p:sp>
      <p:sp>
        <p:nvSpPr>
          <p:cNvPr id="12" name="Rectangle 11">
            <a:extLst>
              <a:ext uri="{FF2B5EF4-FFF2-40B4-BE49-F238E27FC236}">
                <a16:creationId xmlns:a16="http://schemas.microsoft.com/office/drawing/2014/main" id="{6DAA23D4-47E7-1F62-9DE0-15C0259A237F}"/>
              </a:ext>
            </a:extLst>
          </p:cNvPr>
          <p:cNvSpPr/>
          <p:nvPr/>
        </p:nvSpPr>
        <p:spPr bwMode="auto">
          <a:xfrm>
            <a:off x="10630538" y="1616462"/>
            <a:ext cx="1297132" cy="336541"/>
          </a:xfrm>
          <a:prstGeom prst="rect">
            <a:avLst/>
          </a:prstGeom>
          <a:solidFill>
            <a:schemeClr val="bg1">
              <a:lumMod val="65000"/>
            </a:schemeClr>
          </a:solidFill>
          <a:ln w="19050" cap="sq" cmpd="sng" algn="ctr">
            <a:noFill/>
            <a:prstDash val="solid"/>
            <a:miter lim="800000"/>
            <a:headEnd type="none" w="med" len="med"/>
            <a:tailEnd type="none" w="med" len="med"/>
          </a:ln>
          <a:effectLst>
            <a:outerShdw blurRad="190500" dist="50800" dir="2700000" algn="ctr" rotWithShape="0">
              <a:prstClr val="black">
                <a:alpha val="20000"/>
              </a:prstClr>
            </a:outerShdw>
          </a:effectLst>
        </p:spPr>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742" rtl="0" eaLnBrk="1" fontAlgn="auto" latinLnBrk="0" hangingPunct="1">
              <a:lnSpc>
                <a:spcPct val="100000"/>
              </a:lnSpc>
              <a:spcBef>
                <a:spcPct val="0"/>
              </a:spcBef>
              <a:spcAft>
                <a:spcPts val="0"/>
              </a:spcAft>
              <a:buClrTx/>
              <a:buSzTx/>
              <a:buFontTx/>
              <a:buNone/>
              <a:tabLst/>
              <a:defRPr/>
            </a:pPr>
            <a:r>
              <a:rPr kumimoji="0" lang="en-US" sz="1200" b="0" i="1" u="none" strike="noStrike" kern="1200" cap="none" spc="0" normalizeH="0" baseline="0" noProof="0">
                <a:ln w="3175">
                  <a:noFill/>
                </a:ln>
                <a:solidFill>
                  <a:srgbClr val="FFFFFF"/>
                </a:solidFill>
                <a:effectLst/>
                <a:uLnTx/>
                <a:uFillTx/>
                <a:latin typeface="Segoe UI Semibold"/>
                <a:ea typeface="+mn-ea"/>
                <a:cs typeface="Segoe UI Semilight" panose="020B0402040204020203" pitchFamily="34" charset="0"/>
              </a:rPr>
              <a:t>Consumer IoT</a:t>
            </a:r>
          </a:p>
        </p:txBody>
      </p:sp>
      <p:sp>
        <p:nvSpPr>
          <p:cNvPr id="13" name="Rectangle 12">
            <a:extLst>
              <a:ext uri="{FF2B5EF4-FFF2-40B4-BE49-F238E27FC236}">
                <a16:creationId xmlns:a16="http://schemas.microsoft.com/office/drawing/2014/main" id="{13580D2C-B120-00C2-9D71-9CF4AB076C14}"/>
              </a:ext>
            </a:extLst>
          </p:cNvPr>
          <p:cNvSpPr/>
          <p:nvPr/>
        </p:nvSpPr>
        <p:spPr bwMode="auto">
          <a:xfrm>
            <a:off x="3443747" y="1616462"/>
            <a:ext cx="4711053" cy="336541"/>
          </a:xfrm>
          <a:prstGeom prst="rect">
            <a:avLst/>
          </a:prstGeom>
          <a:gradFill flip="none" rotWithShape="1">
            <a:gsLst>
              <a:gs pos="10545">
                <a:srgbClr val="7030A0"/>
              </a:gs>
              <a:gs pos="90000">
                <a:srgbClr val="7030A0"/>
              </a:gs>
              <a:gs pos="0">
                <a:srgbClr val="7030A0">
                  <a:alpha val="0"/>
                </a:srgbClr>
              </a:gs>
              <a:gs pos="100000">
                <a:srgbClr val="7030A0">
                  <a:alpha val="0"/>
                </a:srgbClr>
              </a:gs>
            </a:gsLst>
            <a:lin ang="0" scaled="1"/>
            <a:tileRect/>
          </a:gradFill>
          <a:ln w="19050" cap="sq" cmpd="sng" algn="ctr">
            <a:noFill/>
            <a:prstDash val="solid"/>
            <a:miter lim="800000"/>
            <a:headEnd type="none" w="med" len="med"/>
            <a:tailEnd type="none" w="med" len="med"/>
          </a:ln>
          <a:effectLst>
            <a:outerShdw blurRad="190500" dist="50800" dir="2700000" algn="ctr" rotWithShape="0">
              <a:prstClr val="black">
                <a:alpha val="20000"/>
              </a:prstClr>
            </a:outerShdw>
          </a:effectLst>
        </p:spPr>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742" rtl="0" eaLnBrk="1" fontAlgn="auto" latinLnBrk="0" hangingPunct="1">
              <a:lnSpc>
                <a:spcPct val="100000"/>
              </a:lnSpc>
              <a:spcBef>
                <a:spcPct val="0"/>
              </a:spcBef>
              <a:spcAft>
                <a:spcPts val="0"/>
              </a:spcAft>
              <a:buClrTx/>
              <a:buSzTx/>
              <a:buFontTx/>
              <a:buNone/>
              <a:tabLst/>
              <a:defRPr/>
            </a:pPr>
            <a:endParaRPr kumimoji="0" lang="en-US" sz="1765" b="0" i="0" u="none" strike="noStrike" kern="1200" cap="none" spc="0" normalizeH="0" baseline="0" noProof="0">
              <a:ln w="3175">
                <a:noFill/>
              </a:ln>
              <a:solidFill>
                <a:srgbClr val="FFFFFF"/>
              </a:solidFill>
              <a:effectLst/>
              <a:uLnTx/>
              <a:uFillTx/>
              <a:latin typeface="Segoe UI Semibold"/>
              <a:ea typeface="+mn-ea"/>
              <a:cs typeface="Segoe UI Semilight" panose="020B0402040204020203" pitchFamily="34" charset="0"/>
            </a:endParaRPr>
          </a:p>
        </p:txBody>
      </p:sp>
      <p:sp>
        <p:nvSpPr>
          <p:cNvPr id="14" name="Rectangle 13">
            <a:extLst>
              <a:ext uri="{FF2B5EF4-FFF2-40B4-BE49-F238E27FC236}">
                <a16:creationId xmlns:a16="http://schemas.microsoft.com/office/drawing/2014/main" id="{093AC32D-3CC9-C98F-68D6-B9EE8AB41F3D}"/>
              </a:ext>
            </a:extLst>
          </p:cNvPr>
          <p:cNvSpPr/>
          <p:nvPr/>
        </p:nvSpPr>
        <p:spPr bwMode="auto">
          <a:xfrm>
            <a:off x="385103" y="1617294"/>
            <a:ext cx="4247987" cy="336541"/>
          </a:xfrm>
          <a:prstGeom prst="rect">
            <a:avLst/>
          </a:prstGeom>
          <a:gradFill flip="none" rotWithShape="1">
            <a:gsLst>
              <a:gs pos="90000">
                <a:srgbClr val="C00000"/>
              </a:gs>
              <a:gs pos="100000">
                <a:srgbClr val="C00000">
                  <a:alpha val="0"/>
                </a:srgbClr>
              </a:gs>
            </a:gsLst>
            <a:lin ang="0" scaled="1"/>
            <a:tileRect/>
          </a:gradFill>
          <a:ln w="19050" cap="sq" cmpd="sng" algn="ctr">
            <a:noFill/>
            <a:prstDash val="solid"/>
            <a:miter lim="800000"/>
            <a:headEnd type="none" w="med" len="med"/>
            <a:tailEnd type="none" w="med" len="med"/>
          </a:ln>
          <a:effectLst>
            <a:outerShdw blurRad="190500" dist="50800" dir="2700000" algn="ctr" rotWithShape="0">
              <a:prstClr val="black">
                <a:alpha val="20000"/>
              </a:prstClr>
            </a:outerShdw>
          </a:effectLst>
        </p:spPr>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1600" b="0" i="1" u="none" strike="noStrike" kern="1200" cap="none" spc="0" normalizeH="0" baseline="0" noProof="0">
                <a:ln w="3175">
                  <a:noFill/>
                </a:ln>
                <a:solidFill>
                  <a:srgbClr val="FFFFFF"/>
                </a:solidFill>
                <a:effectLst/>
                <a:uLnTx/>
                <a:uFillTx/>
                <a:latin typeface="Segoe UI Semibold"/>
                <a:ea typeface="+mn-ea"/>
                <a:cs typeface="Segoe UI Semilight" panose="020B0402040204020203" pitchFamily="34" charset="0"/>
              </a:rPr>
              <a:t>Monitor and Control Physical Process</a:t>
            </a:r>
          </a:p>
        </p:txBody>
      </p:sp>
      <p:sp>
        <p:nvSpPr>
          <p:cNvPr id="15" name="Rectangle 4">
            <a:extLst>
              <a:ext uri="{FF2B5EF4-FFF2-40B4-BE49-F238E27FC236}">
                <a16:creationId xmlns:a16="http://schemas.microsoft.com/office/drawing/2014/main" id="{A39EF0AA-1A9D-E4B1-866E-6023CF1DD0A9}"/>
              </a:ext>
            </a:extLst>
          </p:cNvPr>
          <p:cNvSpPr/>
          <p:nvPr/>
        </p:nvSpPr>
        <p:spPr bwMode="auto">
          <a:xfrm>
            <a:off x="327608" y="5579516"/>
            <a:ext cx="11520323" cy="1168841"/>
          </a:xfrm>
          <a:custGeom>
            <a:avLst/>
            <a:gdLst>
              <a:gd name="connsiteX0" fmla="*/ 0 w 10425971"/>
              <a:gd name="connsiteY0" fmla="*/ 0 h 1764866"/>
              <a:gd name="connsiteX1" fmla="*/ 10425971 w 10425971"/>
              <a:gd name="connsiteY1" fmla="*/ 0 h 1764866"/>
              <a:gd name="connsiteX2" fmla="*/ 10425971 w 10425971"/>
              <a:gd name="connsiteY2" fmla="*/ 1764866 h 1764866"/>
              <a:gd name="connsiteX3" fmla="*/ 0 w 10425971"/>
              <a:gd name="connsiteY3" fmla="*/ 1764866 h 1764866"/>
              <a:gd name="connsiteX4" fmla="*/ 0 w 10425971"/>
              <a:gd name="connsiteY4" fmla="*/ 0 h 1764866"/>
              <a:gd name="connsiteX0" fmla="*/ 0 w 10425971"/>
              <a:gd name="connsiteY0" fmla="*/ 0 h 1764866"/>
              <a:gd name="connsiteX1" fmla="*/ 10425971 w 10425971"/>
              <a:gd name="connsiteY1" fmla="*/ 1764866 h 1764866"/>
              <a:gd name="connsiteX2" fmla="*/ 0 w 10425971"/>
              <a:gd name="connsiteY2" fmla="*/ 1764866 h 1764866"/>
              <a:gd name="connsiteX3" fmla="*/ 0 w 10425971"/>
              <a:gd name="connsiteY3" fmla="*/ 0 h 1764866"/>
            </a:gdLst>
            <a:ahLst/>
            <a:cxnLst>
              <a:cxn ang="0">
                <a:pos x="connsiteX0" y="connsiteY0"/>
              </a:cxn>
              <a:cxn ang="0">
                <a:pos x="connsiteX1" y="connsiteY1"/>
              </a:cxn>
              <a:cxn ang="0">
                <a:pos x="connsiteX2" y="connsiteY2"/>
              </a:cxn>
              <a:cxn ang="0">
                <a:pos x="connsiteX3" y="connsiteY3"/>
              </a:cxn>
            </a:cxnLst>
            <a:rect l="l" t="t" r="r" b="b"/>
            <a:pathLst>
              <a:path w="10425971" h="1764866">
                <a:moveTo>
                  <a:pt x="0" y="0"/>
                </a:moveTo>
                <a:lnTo>
                  <a:pt x="10425971" y="1764866"/>
                </a:lnTo>
                <a:lnTo>
                  <a:pt x="0" y="1764866"/>
                </a:lnTo>
                <a:lnTo>
                  <a:pt x="0" y="0"/>
                </a:lnTo>
                <a:close/>
              </a:path>
            </a:pathLst>
          </a:custGeom>
          <a:gradFill flip="none" rotWithShape="1">
            <a:gsLst>
              <a:gs pos="0">
                <a:srgbClr val="00B050"/>
              </a:gs>
              <a:gs pos="42000">
                <a:srgbClr val="3BC278">
                  <a:alpha val="50000"/>
                </a:srgbClr>
              </a:gs>
              <a:gs pos="54000">
                <a:schemeClr val="bg1">
                  <a:alpha val="0"/>
                </a:schemeClr>
              </a:gs>
            </a:gsLst>
            <a:lin ang="189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91440"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Segoe UI"/>
                <a:ea typeface="Segoe UI" pitchFamily="34" charset="0"/>
                <a:cs typeface="Segoe UI" pitchFamily="34" charset="0"/>
              </a:rPr>
              <a:t>Start with Life/Safety Impact first</a:t>
            </a:r>
          </a:p>
        </p:txBody>
      </p:sp>
      <p:grpSp>
        <p:nvGrpSpPr>
          <p:cNvPr id="16" name="Group 15">
            <a:extLst>
              <a:ext uri="{FF2B5EF4-FFF2-40B4-BE49-F238E27FC236}">
                <a16:creationId xmlns:a16="http://schemas.microsoft.com/office/drawing/2014/main" id="{53918CDD-FC3E-7051-F5F0-44698F3AAC2D}"/>
              </a:ext>
            </a:extLst>
          </p:cNvPr>
          <p:cNvGrpSpPr/>
          <p:nvPr/>
        </p:nvGrpSpPr>
        <p:grpSpPr>
          <a:xfrm>
            <a:off x="396763" y="2035756"/>
            <a:ext cx="1645920" cy="3716399"/>
            <a:chOff x="364248" y="1935153"/>
            <a:chExt cx="1645920" cy="3716399"/>
          </a:xfrm>
        </p:grpSpPr>
        <p:sp>
          <p:nvSpPr>
            <p:cNvPr id="17" name="Rectangle 16">
              <a:extLst>
                <a:ext uri="{FF2B5EF4-FFF2-40B4-BE49-F238E27FC236}">
                  <a16:creationId xmlns:a16="http://schemas.microsoft.com/office/drawing/2014/main" id="{3984B0EB-0A5D-DBAE-5DAA-5EF8BF2E90EB}"/>
                </a:ext>
              </a:extLst>
            </p:cNvPr>
            <p:cNvSpPr/>
            <p:nvPr/>
          </p:nvSpPr>
          <p:spPr bwMode="auto">
            <a:xfrm>
              <a:off x="364248" y="1935153"/>
              <a:ext cx="1645920" cy="3716399"/>
            </a:xfrm>
            <a:prstGeom prst="rect">
              <a:avLst/>
            </a:prstGeom>
            <a:solidFill>
              <a:schemeClr val="bg1"/>
            </a:solidFill>
            <a:ln w="19050" cap="sq" cmpd="sng" algn="ctr">
              <a:noFill/>
              <a:prstDash val="solid"/>
              <a:miter lim="800000"/>
              <a:headEnd type="none" w="med" len="med"/>
              <a:tailEnd type="none" w="med" len="med"/>
            </a:ln>
            <a:effectLst>
              <a:outerShdw blurRad="190500" dist="50800" dir="2700000" algn="ctr" rotWithShape="0">
                <a:prstClr val="black">
                  <a:alpha val="20000"/>
                </a:prstClr>
              </a:outerShdw>
            </a:effectLst>
          </p:spPr>
          <p:txBody>
            <a:bodyPr rot="0" spcFirstLastPara="0" vertOverflow="overflow" horzOverflow="overflow" vert="horz" wrap="square" lIns="91440" tIns="182880" rIns="91440" bIns="146304"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ct val="0"/>
                </a:spcBef>
                <a:spcAft>
                  <a:spcPts val="0"/>
                </a:spcAft>
                <a:buClrTx/>
                <a:buSzTx/>
                <a:buFontTx/>
                <a:buNone/>
                <a:tabLst/>
                <a:defRPr/>
              </a:pPr>
              <a:r>
                <a:rPr kumimoji="0" lang="en-US" sz="1600" b="0" i="0" u="none" strike="noStrike" kern="1200" cap="none" spc="0" normalizeH="0" baseline="0" noProof="0">
                  <a:ln w="3175">
                    <a:noFill/>
                  </a:ln>
                  <a:solidFill>
                    <a:srgbClr val="000000"/>
                  </a:solidFill>
                  <a:effectLst/>
                  <a:uLnTx/>
                  <a:uFillTx/>
                  <a:latin typeface="Segoe UI Semibold"/>
                  <a:ea typeface="+mn-ea"/>
                  <a:cs typeface="Segoe UI Semilight" panose="020B0402040204020203" pitchFamily="34" charset="0"/>
                </a:rPr>
                <a:t>OT/ICS</a:t>
              </a:r>
            </a:p>
          </p:txBody>
        </p:sp>
        <p:grpSp>
          <p:nvGrpSpPr>
            <p:cNvPr id="18" name="Graphic 2">
              <a:extLst>
                <a:ext uri="{FF2B5EF4-FFF2-40B4-BE49-F238E27FC236}">
                  <a16:creationId xmlns:a16="http://schemas.microsoft.com/office/drawing/2014/main" id="{22BD1C94-30A3-C342-BB82-B43CF035157D}"/>
                </a:ext>
                <a:ext uri="{C183D7F6-B498-43B3-948B-1728B52AA6E4}">
                  <adec:decorative xmlns:adec="http://schemas.microsoft.com/office/drawing/2017/decorative" val="1"/>
                </a:ext>
              </a:extLst>
            </p:cNvPr>
            <p:cNvGrpSpPr/>
            <p:nvPr/>
          </p:nvGrpSpPr>
          <p:grpSpPr>
            <a:xfrm>
              <a:off x="1032278" y="3372208"/>
              <a:ext cx="348238" cy="395112"/>
              <a:chOff x="3894420" y="3789170"/>
              <a:chExt cx="516913" cy="610175"/>
            </a:xfrm>
          </p:grpSpPr>
          <p:sp>
            <p:nvSpPr>
              <p:cNvPr id="35" name="Freeform: Shape 34">
                <a:extLst>
                  <a:ext uri="{FF2B5EF4-FFF2-40B4-BE49-F238E27FC236}">
                    <a16:creationId xmlns:a16="http://schemas.microsoft.com/office/drawing/2014/main" id="{9A68D467-7CD1-EA46-E299-9F88475DE5DB}"/>
                  </a:ext>
                </a:extLst>
              </p:cNvPr>
              <p:cNvSpPr/>
              <p:nvPr/>
            </p:nvSpPr>
            <p:spPr>
              <a:xfrm>
                <a:off x="3894420" y="3885783"/>
                <a:ext cx="501858" cy="513562"/>
              </a:xfrm>
              <a:custGeom>
                <a:avLst/>
                <a:gdLst>
                  <a:gd name="connsiteX0" fmla="*/ 501858 w 501858"/>
                  <a:gd name="connsiteY0" fmla="*/ 513563 h 513562"/>
                  <a:gd name="connsiteX1" fmla="*/ 0 w 501858"/>
                  <a:gd name="connsiteY1" fmla="*/ 513563 h 513562"/>
                  <a:gd name="connsiteX2" fmla="*/ 0 w 501858"/>
                  <a:gd name="connsiteY2" fmla="*/ 316167 h 513562"/>
                  <a:gd name="connsiteX3" fmla="*/ 316171 w 501858"/>
                  <a:gd name="connsiteY3" fmla="*/ 0 h 513562"/>
                  <a:gd name="connsiteX4" fmla="*/ 501858 w 501858"/>
                  <a:gd name="connsiteY4" fmla="*/ 0 h 513562"/>
                  <a:gd name="connsiteX5" fmla="*/ 501858 w 501858"/>
                  <a:gd name="connsiteY5" fmla="*/ 513563 h 51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858" h="513562">
                    <a:moveTo>
                      <a:pt x="501858" y="513563"/>
                    </a:moveTo>
                    <a:lnTo>
                      <a:pt x="0" y="513563"/>
                    </a:lnTo>
                    <a:lnTo>
                      <a:pt x="0" y="316167"/>
                    </a:lnTo>
                    <a:cubicBezTo>
                      <a:pt x="0" y="140519"/>
                      <a:pt x="142193" y="0"/>
                      <a:pt x="316171" y="0"/>
                    </a:cubicBezTo>
                    <a:lnTo>
                      <a:pt x="501858" y="0"/>
                    </a:lnTo>
                    <a:lnTo>
                      <a:pt x="501858" y="513563"/>
                    </a:lnTo>
                    <a:close/>
                  </a:path>
                </a:pathLst>
              </a:custGeom>
              <a:solidFill>
                <a:srgbClr val="09538F"/>
              </a:solidFill>
              <a:ln w="1647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nvGrpSpPr>
              <p:cNvPr id="36" name="Graphic 2">
                <a:extLst>
                  <a:ext uri="{FF2B5EF4-FFF2-40B4-BE49-F238E27FC236}">
                    <a16:creationId xmlns:a16="http://schemas.microsoft.com/office/drawing/2014/main" id="{454B9327-9869-EE08-EC26-EE26903CD133}"/>
                  </a:ext>
                  <a:ext uri="{C183D7F6-B498-43B3-948B-1728B52AA6E4}">
                    <adec:decorative xmlns:adec="http://schemas.microsoft.com/office/drawing/2017/decorative" val="1"/>
                  </a:ext>
                </a:extLst>
              </p:cNvPr>
              <p:cNvGrpSpPr/>
              <p:nvPr/>
            </p:nvGrpSpPr>
            <p:grpSpPr>
              <a:xfrm>
                <a:off x="3932896" y="3789170"/>
                <a:ext cx="478437" cy="610175"/>
                <a:chOff x="3932896" y="3789170"/>
                <a:chExt cx="478437" cy="610175"/>
              </a:xfrm>
            </p:grpSpPr>
            <p:sp>
              <p:nvSpPr>
                <p:cNvPr id="37" name="Freeform: Shape 36">
                  <a:extLst>
                    <a:ext uri="{FF2B5EF4-FFF2-40B4-BE49-F238E27FC236}">
                      <a16:creationId xmlns:a16="http://schemas.microsoft.com/office/drawing/2014/main" id="{737364F6-F718-B892-AB65-E35430E582BF}"/>
                    </a:ext>
                  </a:extLst>
                </p:cNvPr>
                <p:cNvSpPr/>
                <p:nvPr/>
              </p:nvSpPr>
              <p:spPr>
                <a:xfrm>
                  <a:off x="3932896" y="3789170"/>
                  <a:ext cx="436616" cy="610175"/>
                </a:xfrm>
                <a:custGeom>
                  <a:avLst/>
                  <a:gdLst>
                    <a:gd name="connsiteX0" fmla="*/ 0 w 436616"/>
                    <a:gd name="connsiteY0" fmla="*/ 0 h 883260"/>
                    <a:gd name="connsiteX1" fmla="*/ 436617 w 436616"/>
                    <a:gd name="connsiteY1" fmla="*/ 0 h 883260"/>
                    <a:gd name="connsiteX2" fmla="*/ 436617 w 436616"/>
                    <a:gd name="connsiteY2" fmla="*/ 883261 h 883260"/>
                    <a:gd name="connsiteX3" fmla="*/ 0 w 436616"/>
                    <a:gd name="connsiteY3" fmla="*/ 883261 h 883260"/>
                  </a:gdLst>
                  <a:ahLst/>
                  <a:cxnLst>
                    <a:cxn ang="0">
                      <a:pos x="connsiteX0" y="connsiteY0"/>
                    </a:cxn>
                    <a:cxn ang="0">
                      <a:pos x="connsiteX1" y="connsiteY1"/>
                    </a:cxn>
                    <a:cxn ang="0">
                      <a:pos x="connsiteX2" y="connsiteY2"/>
                    </a:cxn>
                    <a:cxn ang="0">
                      <a:pos x="connsiteX3" y="connsiteY3"/>
                    </a:cxn>
                  </a:cxnLst>
                  <a:rect l="l" t="t" r="r" b="b"/>
                  <a:pathLst>
                    <a:path w="436616" h="883260">
                      <a:moveTo>
                        <a:pt x="0" y="0"/>
                      </a:moveTo>
                      <a:lnTo>
                        <a:pt x="436617" y="0"/>
                      </a:lnTo>
                      <a:lnTo>
                        <a:pt x="436617" y="883261"/>
                      </a:lnTo>
                      <a:lnTo>
                        <a:pt x="0" y="883261"/>
                      </a:lnTo>
                      <a:close/>
                    </a:path>
                  </a:pathLst>
                </a:custGeom>
                <a:solidFill>
                  <a:srgbClr val="09538F"/>
                </a:solidFill>
                <a:ln w="1647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nvGrpSpPr>
                <p:cNvPr id="38" name="Graphic 2">
                  <a:extLst>
                    <a:ext uri="{FF2B5EF4-FFF2-40B4-BE49-F238E27FC236}">
                      <a16:creationId xmlns:a16="http://schemas.microsoft.com/office/drawing/2014/main" id="{85103B51-88DB-BFFF-A7D8-D00471A100A3}"/>
                    </a:ext>
                    <a:ext uri="{C183D7F6-B498-43B3-948B-1728B52AA6E4}">
                      <adec:decorative xmlns:adec="http://schemas.microsoft.com/office/drawing/2017/decorative" val="1"/>
                    </a:ext>
                  </a:extLst>
                </p:cNvPr>
                <p:cNvGrpSpPr/>
                <p:nvPr/>
              </p:nvGrpSpPr>
              <p:grpSpPr>
                <a:xfrm>
                  <a:off x="3974717" y="3789170"/>
                  <a:ext cx="436616" cy="610175"/>
                  <a:chOff x="3974717" y="3789170"/>
                  <a:chExt cx="436616" cy="610175"/>
                </a:xfrm>
              </p:grpSpPr>
              <p:sp>
                <p:nvSpPr>
                  <p:cNvPr id="39" name="Freeform: Shape 38">
                    <a:extLst>
                      <a:ext uri="{FF2B5EF4-FFF2-40B4-BE49-F238E27FC236}">
                        <a16:creationId xmlns:a16="http://schemas.microsoft.com/office/drawing/2014/main" id="{B4CB1B9D-6825-4063-1D46-912B2A42CC20}"/>
                      </a:ext>
                    </a:extLst>
                  </p:cNvPr>
                  <p:cNvSpPr/>
                  <p:nvPr/>
                </p:nvSpPr>
                <p:spPr>
                  <a:xfrm>
                    <a:off x="3974717" y="3789170"/>
                    <a:ext cx="436616" cy="610175"/>
                  </a:xfrm>
                  <a:custGeom>
                    <a:avLst/>
                    <a:gdLst>
                      <a:gd name="connsiteX0" fmla="*/ 0 w 436616"/>
                      <a:gd name="connsiteY0" fmla="*/ 0 h 883260"/>
                      <a:gd name="connsiteX1" fmla="*/ 436617 w 436616"/>
                      <a:gd name="connsiteY1" fmla="*/ 0 h 883260"/>
                      <a:gd name="connsiteX2" fmla="*/ 436617 w 436616"/>
                      <a:gd name="connsiteY2" fmla="*/ 883261 h 883260"/>
                      <a:gd name="connsiteX3" fmla="*/ 0 w 436616"/>
                      <a:gd name="connsiteY3" fmla="*/ 883261 h 883260"/>
                    </a:gdLst>
                    <a:ahLst/>
                    <a:cxnLst>
                      <a:cxn ang="0">
                        <a:pos x="connsiteX0" y="connsiteY0"/>
                      </a:cxn>
                      <a:cxn ang="0">
                        <a:pos x="connsiteX1" y="connsiteY1"/>
                      </a:cxn>
                      <a:cxn ang="0">
                        <a:pos x="connsiteX2" y="connsiteY2"/>
                      </a:cxn>
                      <a:cxn ang="0">
                        <a:pos x="connsiteX3" y="connsiteY3"/>
                      </a:cxn>
                    </a:cxnLst>
                    <a:rect l="l" t="t" r="r" b="b"/>
                    <a:pathLst>
                      <a:path w="436616" h="883260">
                        <a:moveTo>
                          <a:pt x="0" y="0"/>
                        </a:moveTo>
                        <a:lnTo>
                          <a:pt x="436617" y="0"/>
                        </a:lnTo>
                        <a:lnTo>
                          <a:pt x="436617" y="883261"/>
                        </a:lnTo>
                        <a:lnTo>
                          <a:pt x="0" y="883261"/>
                        </a:lnTo>
                        <a:close/>
                      </a:path>
                    </a:pathLst>
                  </a:custGeom>
                  <a:solidFill>
                    <a:srgbClr val="0078D4"/>
                  </a:solidFill>
                  <a:ln w="1647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40" name="Freeform: Shape 39">
                    <a:extLst>
                      <a:ext uri="{FF2B5EF4-FFF2-40B4-BE49-F238E27FC236}">
                        <a16:creationId xmlns:a16="http://schemas.microsoft.com/office/drawing/2014/main" id="{C7DC4197-66C1-9B87-0AEA-2200604406D3}"/>
                      </a:ext>
                    </a:extLst>
                  </p:cNvPr>
                  <p:cNvSpPr/>
                  <p:nvPr/>
                </p:nvSpPr>
                <p:spPr>
                  <a:xfrm>
                    <a:off x="4021557" y="3864447"/>
                    <a:ext cx="341263" cy="215796"/>
                  </a:xfrm>
                  <a:custGeom>
                    <a:avLst/>
                    <a:gdLst>
                      <a:gd name="connsiteX0" fmla="*/ 0 w 341263"/>
                      <a:gd name="connsiteY0" fmla="*/ 0 h 215796"/>
                      <a:gd name="connsiteX1" fmla="*/ 341264 w 341263"/>
                      <a:gd name="connsiteY1" fmla="*/ 0 h 215796"/>
                      <a:gd name="connsiteX2" fmla="*/ 341264 w 341263"/>
                      <a:gd name="connsiteY2" fmla="*/ 215797 h 215796"/>
                      <a:gd name="connsiteX3" fmla="*/ 0 w 341263"/>
                      <a:gd name="connsiteY3" fmla="*/ 215797 h 215796"/>
                    </a:gdLst>
                    <a:ahLst/>
                    <a:cxnLst>
                      <a:cxn ang="0">
                        <a:pos x="connsiteX0" y="connsiteY0"/>
                      </a:cxn>
                      <a:cxn ang="0">
                        <a:pos x="connsiteX1" y="connsiteY1"/>
                      </a:cxn>
                      <a:cxn ang="0">
                        <a:pos x="connsiteX2" y="connsiteY2"/>
                      </a:cxn>
                      <a:cxn ang="0">
                        <a:pos x="connsiteX3" y="connsiteY3"/>
                      </a:cxn>
                    </a:cxnLst>
                    <a:rect l="l" t="t" r="r" b="b"/>
                    <a:pathLst>
                      <a:path w="341263" h="215796">
                        <a:moveTo>
                          <a:pt x="0" y="0"/>
                        </a:moveTo>
                        <a:lnTo>
                          <a:pt x="341264" y="0"/>
                        </a:lnTo>
                        <a:lnTo>
                          <a:pt x="341264" y="215797"/>
                        </a:lnTo>
                        <a:lnTo>
                          <a:pt x="0" y="215797"/>
                        </a:lnTo>
                        <a:close/>
                      </a:path>
                    </a:pathLst>
                  </a:custGeom>
                  <a:solidFill>
                    <a:srgbClr val="50E6FF"/>
                  </a:solidFill>
                  <a:ln w="1647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19" name="Group 18">
              <a:extLst>
                <a:ext uri="{FF2B5EF4-FFF2-40B4-BE49-F238E27FC236}">
                  <a16:creationId xmlns:a16="http://schemas.microsoft.com/office/drawing/2014/main" id="{8DF7CAD6-7519-1F5C-3CF3-38CA7A33A13B}"/>
                </a:ext>
                <a:ext uri="{C183D7F6-B498-43B3-948B-1728B52AA6E4}">
                  <adec:decorative xmlns:adec="http://schemas.microsoft.com/office/drawing/2017/decorative" val="1"/>
                </a:ext>
              </a:extLst>
            </p:cNvPr>
            <p:cNvGrpSpPr/>
            <p:nvPr/>
          </p:nvGrpSpPr>
          <p:grpSpPr>
            <a:xfrm>
              <a:off x="981285" y="3947369"/>
              <a:ext cx="441362" cy="424230"/>
              <a:chOff x="4953219" y="5962714"/>
              <a:chExt cx="262593" cy="262593"/>
            </a:xfrm>
          </p:grpSpPr>
          <p:grpSp>
            <p:nvGrpSpPr>
              <p:cNvPr id="28" name="robotic arm 2" descr="robotic arm">
                <a:extLst>
                  <a:ext uri="{FF2B5EF4-FFF2-40B4-BE49-F238E27FC236}">
                    <a16:creationId xmlns:a16="http://schemas.microsoft.com/office/drawing/2014/main" id="{D39C0723-585E-C047-A50F-44F03D1EF901}"/>
                  </a:ext>
                </a:extLst>
              </p:cNvPr>
              <p:cNvGrpSpPr>
                <a:grpSpLocks noChangeAspect="1"/>
              </p:cNvGrpSpPr>
              <p:nvPr/>
            </p:nvGrpSpPr>
            <p:grpSpPr bwMode="auto">
              <a:xfrm>
                <a:off x="4953219" y="5962714"/>
                <a:ext cx="262593" cy="262593"/>
                <a:chOff x="6997" y="815"/>
                <a:chExt cx="246" cy="246"/>
              </a:xfrm>
            </p:grpSpPr>
            <p:sp>
              <p:nvSpPr>
                <p:cNvPr id="30" name="AutoShape 3">
                  <a:extLst>
                    <a:ext uri="{FF2B5EF4-FFF2-40B4-BE49-F238E27FC236}">
                      <a16:creationId xmlns:a16="http://schemas.microsoft.com/office/drawing/2014/main" id="{A61A735D-20DD-C058-0DAC-CF14B662C701}"/>
                    </a:ext>
                  </a:extLst>
                </p:cNvPr>
                <p:cNvSpPr>
                  <a:spLocks noChangeAspect="1" noChangeArrowheads="1" noTextEdit="1"/>
                </p:cNvSpPr>
                <p:nvPr/>
              </p:nvSpPr>
              <p:spPr bwMode="auto">
                <a:xfrm>
                  <a:off x="6997" y="815"/>
                  <a:ext cx="246"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31" name="Rectangle 6">
                  <a:extLst>
                    <a:ext uri="{FF2B5EF4-FFF2-40B4-BE49-F238E27FC236}">
                      <a16:creationId xmlns:a16="http://schemas.microsoft.com/office/drawing/2014/main" id="{B49C90AD-1DD3-8D97-9839-407261706985}"/>
                    </a:ext>
                  </a:extLst>
                </p:cNvPr>
                <p:cNvSpPr>
                  <a:spLocks noChangeArrowheads="1"/>
                </p:cNvSpPr>
                <p:nvPr/>
              </p:nvSpPr>
              <p:spPr bwMode="auto">
                <a:xfrm>
                  <a:off x="6997" y="815"/>
                  <a:ext cx="246"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32" name="Freeform 7">
                  <a:extLst>
                    <a:ext uri="{FF2B5EF4-FFF2-40B4-BE49-F238E27FC236}">
                      <a16:creationId xmlns:a16="http://schemas.microsoft.com/office/drawing/2014/main" id="{E7683E49-C11F-0B30-CD8D-FF7B86FFE7BB}"/>
                    </a:ext>
                  </a:extLst>
                </p:cNvPr>
                <p:cNvSpPr>
                  <a:spLocks/>
                </p:cNvSpPr>
                <p:nvPr/>
              </p:nvSpPr>
              <p:spPr bwMode="auto">
                <a:xfrm>
                  <a:off x="7073" y="838"/>
                  <a:ext cx="159" cy="95"/>
                </a:xfrm>
                <a:custGeom>
                  <a:avLst/>
                  <a:gdLst>
                    <a:gd name="T0" fmla="*/ 123 w 124"/>
                    <a:gd name="T1" fmla="*/ 47 h 74"/>
                    <a:gd name="T2" fmla="*/ 115 w 124"/>
                    <a:gd name="T3" fmla="*/ 45 h 74"/>
                    <a:gd name="T4" fmla="*/ 90 w 124"/>
                    <a:gd name="T5" fmla="*/ 60 h 74"/>
                    <a:gd name="T6" fmla="*/ 88 w 124"/>
                    <a:gd name="T7" fmla="*/ 60 h 74"/>
                    <a:gd name="T8" fmla="*/ 81 w 124"/>
                    <a:gd name="T9" fmla="*/ 50 h 74"/>
                    <a:gd name="T10" fmla="*/ 81 w 124"/>
                    <a:gd name="T11" fmla="*/ 48 h 74"/>
                    <a:gd name="T12" fmla="*/ 81 w 124"/>
                    <a:gd name="T13" fmla="*/ 27 h 74"/>
                    <a:gd name="T14" fmla="*/ 81 w 124"/>
                    <a:gd name="T15" fmla="*/ 25 h 74"/>
                    <a:gd name="T16" fmla="*/ 87 w 124"/>
                    <a:gd name="T17" fmla="*/ 16 h 74"/>
                    <a:gd name="T18" fmla="*/ 89 w 124"/>
                    <a:gd name="T19" fmla="*/ 15 h 74"/>
                    <a:gd name="T20" fmla="*/ 114 w 124"/>
                    <a:gd name="T21" fmla="*/ 30 h 74"/>
                    <a:gd name="T22" fmla="*/ 122 w 124"/>
                    <a:gd name="T23" fmla="*/ 29 h 74"/>
                    <a:gd name="T24" fmla="*/ 120 w 124"/>
                    <a:gd name="T25" fmla="*/ 20 h 74"/>
                    <a:gd name="T26" fmla="*/ 89 w 124"/>
                    <a:gd name="T27" fmla="*/ 1 h 74"/>
                    <a:gd name="T28" fmla="*/ 82 w 124"/>
                    <a:gd name="T29" fmla="*/ 3 h 74"/>
                    <a:gd name="T30" fmla="*/ 68 w 124"/>
                    <a:gd name="T31" fmla="*/ 21 h 74"/>
                    <a:gd name="T32" fmla="*/ 63 w 124"/>
                    <a:gd name="T33" fmla="*/ 21 h 74"/>
                    <a:gd name="T34" fmla="*/ 60 w 124"/>
                    <a:gd name="T35" fmla="*/ 21 h 74"/>
                    <a:gd name="T36" fmla="*/ 55 w 124"/>
                    <a:gd name="T37" fmla="*/ 24 h 74"/>
                    <a:gd name="T38" fmla="*/ 54 w 124"/>
                    <a:gd name="T39" fmla="*/ 27 h 74"/>
                    <a:gd name="T40" fmla="*/ 0 w 124"/>
                    <a:gd name="T41" fmla="*/ 27 h 74"/>
                    <a:gd name="T42" fmla="*/ 5 w 124"/>
                    <a:gd name="T43" fmla="*/ 43 h 74"/>
                    <a:gd name="T44" fmla="*/ 5 w 124"/>
                    <a:gd name="T45" fmla="*/ 49 h 74"/>
                    <a:gd name="T46" fmla="*/ 54 w 124"/>
                    <a:gd name="T47" fmla="*/ 49 h 74"/>
                    <a:gd name="T48" fmla="*/ 56 w 124"/>
                    <a:gd name="T49" fmla="*/ 52 h 74"/>
                    <a:gd name="T50" fmla="*/ 61 w 124"/>
                    <a:gd name="T51" fmla="*/ 54 h 74"/>
                    <a:gd name="T52" fmla="*/ 64 w 124"/>
                    <a:gd name="T53" fmla="*/ 54 h 74"/>
                    <a:gd name="T54" fmla="*/ 68 w 124"/>
                    <a:gd name="T55" fmla="*/ 54 h 74"/>
                    <a:gd name="T56" fmla="*/ 82 w 124"/>
                    <a:gd name="T57" fmla="*/ 71 h 74"/>
                    <a:gd name="T58" fmla="*/ 89 w 124"/>
                    <a:gd name="T59" fmla="*/ 73 h 74"/>
                    <a:gd name="T60" fmla="*/ 121 w 124"/>
                    <a:gd name="T61" fmla="*/ 54 h 74"/>
                    <a:gd name="T62" fmla="*/ 123 w 124"/>
                    <a:gd name="T63" fmla="*/ 4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4" h="74">
                      <a:moveTo>
                        <a:pt x="123" y="47"/>
                      </a:moveTo>
                      <a:cubicBezTo>
                        <a:pt x="121" y="44"/>
                        <a:pt x="117" y="43"/>
                        <a:pt x="115" y="45"/>
                      </a:cubicBezTo>
                      <a:cubicBezTo>
                        <a:pt x="90" y="60"/>
                        <a:pt x="90" y="60"/>
                        <a:pt x="90" y="60"/>
                      </a:cubicBezTo>
                      <a:cubicBezTo>
                        <a:pt x="89" y="60"/>
                        <a:pt x="89" y="60"/>
                        <a:pt x="88" y="60"/>
                      </a:cubicBezTo>
                      <a:cubicBezTo>
                        <a:pt x="81" y="50"/>
                        <a:pt x="81" y="50"/>
                        <a:pt x="81" y="50"/>
                      </a:cubicBezTo>
                      <a:cubicBezTo>
                        <a:pt x="81" y="50"/>
                        <a:pt x="81" y="49"/>
                        <a:pt x="81" y="48"/>
                      </a:cubicBezTo>
                      <a:cubicBezTo>
                        <a:pt x="81" y="27"/>
                        <a:pt x="81" y="27"/>
                        <a:pt x="81" y="27"/>
                      </a:cubicBezTo>
                      <a:cubicBezTo>
                        <a:pt x="81" y="27"/>
                        <a:pt x="81" y="25"/>
                        <a:pt x="81" y="25"/>
                      </a:cubicBezTo>
                      <a:cubicBezTo>
                        <a:pt x="87" y="16"/>
                        <a:pt x="87" y="16"/>
                        <a:pt x="87" y="16"/>
                      </a:cubicBezTo>
                      <a:cubicBezTo>
                        <a:pt x="88" y="15"/>
                        <a:pt x="88" y="15"/>
                        <a:pt x="89" y="15"/>
                      </a:cubicBezTo>
                      <a:cubicBezTo>
                        <a:pt x="114" y="30"/>
                        <a:pt x="114" y="30"/>
                        <a:pt x="114" y="30"/>
                      </a:cubicBezTo>
                      <a:cubicBezTo>
                        <a:pt x="117" y="32"/>
                        <a:pt x="120" y="31"/>
                        <a:pt x="122" y="29"/>
                      </a:cubicBezTo>
                      <a:cubicBezTo>
                        <a:pt x="124" y="26"/>
                        <a:pt x="123" y="22"/>
                        <a:pt x="120" y="20"/>
                      </a:cubicBezTo>
                      <a:cubicBezTo>
                        <a:pt x="89" y="1"/>
                        <a:pt x="89" y="1"/>
                        <a:pt x="89" y="1"/>
                      </a:cubicBezTo>
                      <a:cubicBezTo>
                        <a:pt x="87" y="0"/>
                        <a:pt x="83" y="1"/>
                        <a:pt x="82" y="3"/>
                      </a:cubicBezTo>
                      <a:cubicBezTo>
                        <a:pt x="68" y="21"/>
                        <a:pt x="68" y="21"/>
                        <a:pt x="68" y="21"/>
                      </a:cubicBezTo>
                      <a:cubicBezTo>
                        <a:pt x="63" y="21"/>
                        <a:pt x="63" y="21"/>
                        <a:pt x="63" y="21"/>
                      </a:cubicBezTo>
                      <a:cubicBezTo>
                        <a:pt x="60" y="21"/>
                        <a:pt x="60" y="21"/>
                        <a:pt x="60" y="21"/>
                      </a:cubicBezTo>
                      <a:cubicBezTo>
                        <a:pt x="58" y="21"/>
                        <a:pt x="56" y="22"/>
                        <a:pt x="55" y="24"/>
                      </a:cubicBezTo>
                      <a:cubicBezTo>
                        <a:pt x="55" y="25"/>
                        <a:pt x="54" y="26"/>
                        <a:pt x="54" y="27"/>
                      </a:cubicBezTo>
                      <a:cubicBezTo>
                        <a:pt x="0" y="27"/>
                        <a:pt x="0" y="27"/>
                        <a:pt x="0" y="27"/>
                      </a:cubicBezTo>
                      <a:cubicBezTo>
                        <a:pt x="3" y="31"/>
                        <a:pt x="5" y="37"/>
                        <a:pt x="5" y="43"/>
                      </a:cubicBezTo>
                      <a:cubicBezTo>
                        <a:pt x="5" y="45"/>
                        <a:pt x="5" y="47"/>
                        <a:pt x="5" y="49"/>
                      </a:cubicBezTo>
                      <a:cubicBezTo>
                        <a:pt x="54" y="49"/>
                        <a:pt x="54" y="49"/>
                        <a:pt x="54" y="49"/>
                      </a:cubicBezTo>
                      <a:cubicBezTo>
                        <a:pt x="54" y="50"/>
                        <a:pt x="55" y="51"/>
                        <a:pt x="56" y="52"/>
                      </a:cubicBezTo>
                      <a:cubicBezTo>
                        <a:pt x="57" y="54"/>
                        <a:pt x="59" y="54"/>
                        <a:pt x="61" y="54"/>
                      </a:cubicBezTo>
                      <a:cubicBezTo>
                        <a:pt x="64" y="54"/>
                        <a:pt x="64" y="54"/>
                        <a:pt x="64" y="54"/>
                      </a:cubicBezTo>
                      <a:cubicBezTo>
                        <a:pt x="68" y="54"/>
                        <a:pt x="68" y="54"/>
                        <a:pt x="68" y="54"/>
                      </a:cubicBezTo>
                      <a:cubicBezTo>
                        <a:pt x="82" y="71"/>
                        <a:pt x="82" y="71"/>
                        <a:pt x="82" y="71"/>
                      </a:cubicBezTo>
                      <a:cubicBezTo>
                        <a:pt x="83" y="74"/>
                        <a:pt x="86" y="74"/>
                        <a:pt x="89" y="73"/>
                      </a:cubicBezTo>
                      <a:cubicBezTo>
                        <a:pt x="121" y="54"/>
                        <a:pt x="121" y="54"/>
                        <a:pt x="121" y="54"/>
                      </a:cubicBezTo>
                      <a:cubicBezTo>
                        <a:pt x="124" y="53"/>
                        <a:pt x="124" y="49"/>
                        <a:pt x="123" y="47"/>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33" name="Freeform 8">
                  <a:extLst>
                    <a:ext uri="{FF2B5EF4-FFF2-40B4-BE49-F238E27FC236}">
                      <a16:creationId xmlns:a16="http://schemas.microsoft.com/office/drawing/2014/main" id="{849A39A8-822B-03D6-3E02-36EC769FB2DF}"/>
                    </a:ext>
                  </a:extLst>
                </p:cNvPr>
                <p:cNvSpPr>
                  <a:spLocks/>
                </p:cNvSpPr>
                <p:nvPr/>
              </p:nvSpPr>
              <p:spPr bwMode="auto">
                <a:xfrm>
                  <a:off x="7027" y="920"/>
                  <a:ext cx="152" cy="128"/>
                </a:xfrm>
                <a:custGeom>
                  <a:avLst/>
                  <a:gdLst>
                    <a:gd name="T0" fmla="*/ 0 w 119"/>
                    <a:gd name="T1" fmla="*/ 4 h 100"/>
                    <a:gd name="T2" fmla="*/ 42 w 119"/>
                    <a:gd name="T3" fmla="*/ 85 h 100"/>
                    <a:gd name="T4" fmla="*/ 5 w 119"/>
                    <a:gd name="T5" fmla="*/ 85 h 100"/>
                    <a:gd name="T6" fmla="*/ 5 w 119"/>
                    <a:gd name="T7" fmla="*/ 100 h 100"/>
                    <a:gd name="T8" fmla="*/ 119 w 119"/>
                    <a:gd name="T9" fmla="*/ 100 h 100"/>
                    <a:gd name="T10" fmla="*/ 119 w 119"/>
                    <a:gd name="T11" fmla="*/ 85 h 100"/>
                    <a:gd name="T12" fmla="*/ 78 w 119"/>
                    <a:gd name="T13" fmla="*/ 85 h 100"/>
                    <a:gd name="T14" fmla="*/ 32 w 119"/>
                    <a:gd name="T15" fmla="*/ 0 h 100"/>
                    <a:gd name="T16" fmla="*/ 13 w 119"/>
                    <a:gd name="T17" fmla="*/ 7 h 100"/>
                    <a:gd name="T18" fmla="*/ 0 w 119"/>
                    <a:gd name="T19"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00">
                      <a:moveTo>
                        <a:pt x="0" y="4"/>
                      </a:moveTo>
                      <a:cubicBezTo>
                        <a:pt x="42" y="85"/>
                        <a:pt x="42" y="85"/>
                        <a:pt x="42" y="85"/>
                      </a:cubicBezTo>
                      <a:cubicBezTo>
                        <a:pt x="5" y="85"/>
                        <a:pt x="5" y="85"/>
                        <a:pt x="5" y="85"/>
                      </a:cubicBezTo>
                      <a:cubicBezTo>
                        <a:pt x="5" y="100"/>
                        <a:pt x="5" y="100"/>
                        <a:pt x="5" y="100"/>
                      </a:cubicBezTo>
                      <a:cubicBezTo>
                        <a:pt x="119" y="100"/>
                        <a:pt x="119" y="100"/>
                        <a:pt x="119" y="100"/>
                      </a:cubicBezTo>
                      <a:cubicBezTo>
                        <a:pt x="119" y="85"/>
                        <a:pt x="119" y="85"/>
                        <a:pt x="119" y="85"/>
                      </a:cubicBezTo>
                      <a:cubicBezTo>
                        <a:pt x="78" y="85"/>
                        <a:pt x="78" y="85"/>
                        <a:pt x="78" y="85"/>
                      </a:cubicBezTo>
                      <a:cubicBezTo>
                        <a:pt x="32" y="0"/>
                        <a:pt x="32" y="0"/>
                        <a:pt x="32" y="0"/>
                      </a:cubicBezTo>
                      <a:cubicBezTo>
                        <a:pt x="27" y="4"/>
                        <a:pt x="21" y="7"/>
                        <a:pt x="13" y="7"/>
                      </a:cubicBezTo>
                      <a:cubicBezTo>
                        <a:pt x="8" y="7"/>
                        <a:pt x="4" y="6"/>
                        <a:pt x="0" y="4"/>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34" name="Oval 9">
                  <a:extLst>
                    <a:ext uri="{FF2B5EF4-FFF2-40B4-BE49-F238E27FC236}">
                      <a16:creationId xmlns:a16="http://schemas.microsoft.com/office/drawing/2014/main" id="{69E10C9A-4E38-D5B3-C4FE-68BB173C66A8}"/>
                    </a:ext>
                  </a:extLst>
                </p:cNvPr>
                <p:cNvSpPr>
                  <a:spLocks noChangeArrowheads="1"/>
                </p:cNvSpPr>
                <p:nvPr/>
              </p:nvSpPr>
              <p:spPr bwMode="auto">
                <a:xfrm>
                  <a:off x="7018" y="868"/>
                  <a:ext cx="51" cy="51"/>
                </a:xfrm>
                <a:prstGeom prst="ellipse">
                  <a:avLst/>
                </a:prstGeom>
                <a:solidFill>
                  <a:srgbClr val="50E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sp>
            <p:nvSpPr>
              <p:cNvPr id="29" name="Oval 28">
                <a:extLst>
                  <a:ext uri="{FF2B5EF4-FFF2-40B4-BE49-F238E27FC236}">
                    <a16:creationId xmlns:a16="http://schemas.microsoft.com/office/drawing/2014/main" id="{E073EBCD-4BDA-F72F-3C30-ED9436BE02EC}"/>
                  </a:ext>
                </a:extLst>
              </p:cNvPr>
              <p:cNvSpPr/>
              <p:nvPr/>
            </p:nvSpPr>
            <p:spPr bwMode="auto">
              <a:xfrm>
                <a:off x="5176004" y="6023403"/>
                <a:ext cx="27432" cy="27432"/>
              </a:xfrm>
              <a:prstGeom prst="ellips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grpSp>
          <p:nvGrpSpPr>
            <p:cNvPr id="20" name="Group 19">
              <a:extLst>
                <a:ext uri="{FF2B5EF4-FFF2-40B4-BE49-F238E27FC236}">
                  <a16:creationId xmlns:a16="http://schemas.microsoft.com/office/drawing/2014/main" id="{956E517A-54CB-3F8B-517A-90A628EF8F65}"/>
                </a:ext>
                <a:ext uri="{C183D7F6-B498-43B3-948B-1728B52AA6E4}">
                  <adec:decorative xmlns:adec="http://schemas.microsoft.com/office/drawing/2017/decorative" val="1"/>
                </a:ext>
              </a:extLst>
            </p:cNvPr>
            <p:cNvGrpSpPr/>
            <p:nvPr/>
          </p:nvGrpSpPr>
          <p:grpSpPr>
            <a:xfrm>
              <a:off x="967846" y="4614009"/>
              <a:ext cx="523998" cy="394348"/>
              <a:chOff x="5417062" y="5971208"/>
              <a:chExt cx="330492" cy="258764"/>
            </a:xfrm>
          </p:grpSpPr>
          <p:grpSp>
            <p:nvGrpSpPr>
              <p:cNvPr id="22" name="Graphic 2">
                <a:extLst>
                  <a:ext uri="{FF2B5EF4-FFF2-40B4-BE49-F238E27FC236}">
                    <a16:creationId xmlns:a16="http://schemas.microsoft.com/office/drawing/2014/main" id="{3107956F-E383-BFE3-A111-2D579F7CDDEF}"/>
                  </a:ext>
                  <a:ext uri="{C183D7F6-B498-43B3-948B-1728B52AA6E4}">
                    <adec:decorative xmlns:adec="http://schemas.microsoft.com/office/drawing/2017/decorative" val="1"/>
                  </a:ext>
                </a:extLst>
              </p:cNvPr>
              <p:cNvGrpSpPr/>
              <p:nvPr/>
            </p:nvGrpSpPr>
            <p:grpSpPr>
              <a:xfrm>
                <a:off x="5417062" y="5971208"/>
                <a:ext cx="330492" cy="258764"/>
                <a:chOff x="2589588" y="2153130"/>
                <a:chExt cx="393122" cy="307802"/>
              </a:xfrm>
            </p:grpSpPr>
            <p:sp>
              <p:nvSpPr>
                <p:cNvPr id="25" name="Freeform: Shape 24">
                  <a:extLst>
                    <a:ext uri="{FF2B5EF4-FFF2-40B4-BE49-F238E27FC236}">
                      <a16:creationId xmlns:a16="http://schemas.microsoft.com/office/drawing/2014/main" id="{11678036-615C-E117-A9F9-AACF63249246}"/>
                    </a:ext>
                  </a:extLst>
                </p:cNvPr>
                <p:cNvSpPr/>
                <p:nvPr/>
              </p:nvSpPr>
              <p:spPr>
                <a:xfrm>
                  <a:off x="2589588" y="2153130"/>
                  <a:ext cx="393122" cy="277691"/>
                </a:xfrm>
                <a:custGeom>
                  <a:avLst/>
                  <a:gdLst>
                    <a:gd name="connsiteX0" fmla="*/ 93680 w 393122"/>
                    <a:gd name="connsiteY0" fmla="*/ 162266 h 277691"/>
                    <a:gd name="connsiteX1" fmla="*/ 93680 w 393122"/>
                    <a:gd name="connsiteY1" fmla="*/ 162266 h 277691"/>
                    <a:gd name="connsiteX2" fmla="*/ 170632 w 393122"/>
                    <a:gd name="connsiteY2" fmla="*/ 162266 h 277691"/>
                    <a:gd name="connsiteX3" fmla="*/ 158922 w 393122"/>
                    <a:gd name="connsiteY3" fmla="*/ 127136 h 277691"/>
                    <a:gd name="connsiteX4" fmla="*/ 145539 w 393122"/>
                    <a:gd name="connsiteY4" fmla="*/ 92006 h 277691"/>
                    <a:gd name="connsiteX5" fmla="*/ 143866 w 393122"/>
                    <a:gd name="connsiteY5" fmla="*/ 85315 h 277691"/>
                    <a:gd name="connsiteX6" fmla="*/ 140520 w 393122"/>
                    <a:gd name="connsiteY6" fmla="*/ 75278 h 277691"/>
                    <a:gd name="connsiteX7" fmla="*/ 137175 w 393122"/>
                    <a:gd name="connsiteY7" fmla="*/ 66914 h 277691"/>
                    <a:gd name="connsiteX8" fmla="*/ 133829 w 393122"/>
                    <a:gd name="connsiteY8" fmla="*/ 60222 h 277691"/>
                    <a:gd name="connsiteX9" fmla="*/ 120446 w 393122"/>
                    <a:gd name="connsiteY9" fmla="*/ 46840 h 277691"/>
                    <a:gd name="connsiteX10" fmla="*/ 103717 w 393122"/>
                    <a:gd name="connsiteY10" fmla="*/ 41821 h 277691"/>
                    <a:gd name="connsiteX11" fmla="*/ 21747 w 393122"/>
                    <a:gd name="connsiteY11" fmla="*/ 41821 h 277691"/>
                    <a:gd name="connsiteX12" fmla="*/ 21747 w 393122"/>
                    <a:gd name="connsiteY12" fmla="*/ 110408 h 277691"/>
                    <a:gd name="connsiteX13" fmla="*/ 92007 w 393122"/>
                    <a:gd name="connsiteY13" fmla="*/ 110408 h 277691"/>
                    <a:gd name="connsiteX14" fmla="*/ 92007 w 393122"/>
                    <a:gd name="connsiteY14" fmla="*/ 162266 h 277691"/>
                    <a:gd name="connsiteX15" fmla="*/ 93680 w 393122"/>
                    <a:gd name="connsiteY15" fmla="*/ 162266 h 277691"/>
                    <a:gd name="connsiteX16" fmla="*/ 93680 w 393122"/>
                    <a:gd name="connsiteY16" fmla="*/ 162266 h 277691"/>
                    <a:gd name="connsiteX17" fmla="*/ 232528 w 393122"/>
                    <a:gd name="connsiteY17" fmla="*/ 0 h 277691"/>
                    <a:gd name="connsiteX18" fmla="*/ 232528 w 393122"/>
                    <a:gd name="connsiteY18" fmla="*/ 0 h 277691"/>
                    <a:gd name="connsiteX19" fmla="*/ 232528 w 393122"/>
                    <a:gd name="connsiteY19" fmla="*/ 230852 h 277691"/>
                    <a:gd name="connsiteX20" fmla="*/ 393122 w 393122"/>
                    <a:gd name="connsiteY20" fmla="*/ 230852 h 277691"/>
                    <a:gd name="connsiteX21" fmla="*/ 393122 w 393122"/>
                    <a:gd name="connsiteY21" fmla="*/ 254272 h 277691"/>
                    <a:gd name="connsiteX22" fmla="*/ 324535 w 393122"/>
                    <a:gd name="connsiteY22" fmla="*/ 254272 h 277691"/>
                    <a:gd name="connsiteX23" fmla="*/ 232528 w 393122"/>
                    <a:gd name="connsiteY23" fmla="*/ 254272 h 277691"/>
                    <a:gd name="connsiteX24" fmla="*/ 230855 w 393122"/>
                    <a:gd name="connsiteY24" fmla="*/ 264309 h 277691"/>
                    <a:gd name="connsiteX25" fmla="*/ 224163 w 393122"/>
                    <a:gd name="connsiteY25" fmla="*/ 272673 h 277691"/>
                    <a:gd name="connsiteX26" fmla="*/ 222491 w 393122"/>
                    <a:gd name="connsiteY26" fmla="*/ 272673 h 277691"/>
                    <a:gd name="connsiteX27" fmla="*/ 224163 w 393122"/>
                    <a:gd name="connsiteY27" fmla="*/ 265982 h 277691"/>
                    <a:gd name="connsiteX28" fmla="*/ 173977 w 393122"/>
                    <a:gd name="connsiteY28" fmla="*/ 215797 h 277691"/>
                    <a:gd name="connsiteX29" fmla="*/ 123792 w 393122"/>
                    <a:gd name="connsiteY29" fmla="*/ 265982 h 277691"/>
                    <a:gd name="connsiteX30" fmla="*/ 125465 w 393122"/>
                    <a:gd name="connsiteY30" fmla="*/ 277692 h 277691"/>
                    <a:gd name="connsiteX31" fmla="*/ 110409 w 393122"/>
                    <a:gd name="connsiteY31" fmla="*/ 277692 h 277691"/>
                    <a:gd name="connsiteX32" fmla="*/ 112082 w 393122"/>
                    <a:gd name="connsiteY32" fmla="*/ 265982 h 277691"/>
                    <a:gd name="connsiteX33" fmla="*/ 61896 w 393122"/>
                    <a:gd name="connsiteY33" fmla="*/ 215797 h 277691"/>
                    <a:gd name="connsiteX34" fmla="*/ 11710 w 393122"/>
                    <a:gd name="connsiteY34" fmla="*/ 265982 h 277691"/>
                    <a:gd name="connsiteX35" fmla="*/ 13383 w 393122"/>
                    <a:gd name="connsiteY35" fmla="*/ 274346 h 277691"/>
                    <a:gd name="connsiteX36" fmla="*/ 8364 w 393122"/>
                    <a:gd name="connsiteY36" fmla="*/ 271000 h 277691"/>
                    <a:gd name="connsiteX37" fmla="*/ 1673 w 393122"/>
                    <a:gd name="connsiteY37" fmla="*/ 262636 h 277691"/>
                    <a:gd name="connsiteX38" fmla="*/ 0 w 393122"/>
                    <a:gd name="connsiteY38" fmla="*/ 252599 h 277691"/>
                    <a:gd name="connsiteX39" fmla="*/ 0 w 393122"/>
                    <a:gd name="connsiteY39" fmla="*/ 46840 h 277691"/>
                    <a:gd name="connsiteX40" fmla="*/ 1673 w 393122"/>
                    <a:gd name="connsiteY40" fmla="*/ 36803 h 277691"/>
                    <a:gd name="connsiteX41" fmla="*/ 6691 w 393122"/>
                    <a:gd name="connsiteY41" fmla="*/ 28438 h 277691"/>
                    <a:gd name="connsiteX42" fmla="*/ 15056 w 393122"/>
                    <a:gd name="connsiteY42" fmla="*/ 23420 h 277691"/>
                    <a:gd name="connsiteX43" fmla="*/ 23420 w 393122"/>
                    <a:gd name="connsiteY43" fmla="*/ 21747 h 277691"/>
                    <a:gd name="connsiteX44" fmla="*/ 105390 w 393122"/>
                    <a:gd name="connsiteY44" fmla="*/ 21747 h 277691"/>
                    <a:gd name="connsiteX45" fmla="*/ 133829 w 393122"/>
                    <a:gd name="connsiteY45" fmla="*/ 30111 h 277691"/>
                    <a:gd name="connsiteX46" fmla="*/ 155576 w 393122"/>
                    <a:gd name="connsiteY46" fmla="*/ 51858 h 277691"/>
                    <a:gd name="connsiteX47" fmla="*/ 160595 w 393122"/>
                    <a:gd name="connsiteY47" fmla="*/ 61895 h 277691"/>
                    <a:gd name="connsiteX48" fmla="*/ 165613 w 393122"/>
                    <a:gd name="connsiteY48" fmla="*/ 73605 h 277691"/>
                    <a:gd name="connsiteX49" fmla="*/ 173977 w 393122"/>
                    <a:gd name="connsiteY49" fmla="*/ 95352 h 277691"/>
                    <a:gd name="connsiteX50" fmla="*/ 180669 w 393122"/>
                    <a:gd name="connsiteY50" fmla="*/ 117099 h 277691"/>
                    <a:gd name="connsiteX51" fmla="*/ 189033 w 393122"/>
                    <a:gd name="connsiteY51" fmla="*/ 140519 h 277691"/>
                    <a:gd name="connsiteX52" fmla="*/ 197398 w 393122"/>
                    <a:gd name="connsiteY52" fmla="*/ 163939 h 277691"/>
                    <a:gd name="connsiteX53" fmla="*/ 212453 w 393122"/>
                    <a:gd name="connsiteY53" fmla="*/ 163939 h 277691"/>
                    <a:gd name="connsiteX54" fmla="*/ 212453 w 393122"/>
                    <a:gd name="connsiteY54" fmla="*/ 0 h 277691"/>
                    <a:gd name="connsiteX55" fmla="*/ 232528 w 393122"/>
                    <a:gd name="connsiteY55" fmla="*/ 0 h 277691"/>
                    <a:gd name="connsiteX56" fmla="*/ 232528 w 393122"/>
                    <a:gd name="connsiteY56" fmla="*/ 0 h 277691"/>
                    <a:gd name="connsiteX57" fmla="*/ 232528 w 393122"/>
                    <a:gd name="connsiteY57" fmla="*/ 0 h 27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93122" h="277691">
                      <a:moveTo>
                        <a:pt x="93680" y="162266"/>
                      </a:moveTo>
                      <a:lnTo>
                        <a:pt x="93680" y="162266"/>
                      </a:lnTo>
                      <a:lnTo>
                        <a:pt x="170632" y="162266"/>
                      </a:lnTo>
                      <a:cubicBezTo>
                        <a:pt x="165613" y="150556"/>
                        <a:pt x="162268" y="138846"/>
                        <a:pt x="158922" y="127136"/>
                      </a:cubicBezTo>
                      <a:cubicBezTo>
                        <a:pt x="153903" y="115426"/>
                        <a:pt x="150558" y="103716"/>
                        <a:pt x="145539" y="92006"/>
                      </a:cubicBezTo>
                      <a:cubicBezTo>
                        <a:pt x="145539" y="90334"/>
                        <a:pt x="143866" y="88661"/>
                        <a:pt x="143866" y="85315"/>
                      </a:cubicBezTo>
                      <a:cubicBezTo>
                        <a:pt x="142193" y="81969"/>
                        <a:pt x="142193" y="78624"/>
                        <a:pt x="140520" y="75278"/>
                      </a:cubicBezTo>
                      <a:cubicBezTo>
                        <a:pt x="138848" y="71932"/>
                        <a:pt x="138848" y="68587"/>
                        <a:pt x="137175" y="66914"/>
                      </a:cubicBezTo>
                      <a:cubicBezTo>
                        <a:pt x="135502" y="63568"/>
                        <a:pt x="133829" y="61895"/>
                        <a:pt x="133829" y="60222"/>
                      </a:cubicBezTo>
                      <a:cubicBezTo>
                        <a:pt x="130483" y="55204"/>
                        <a:pt x="125465" y="50185"/>
                        <a:pt x="120446" y="46840"/>
                      </a:cubicBezTo>
                      <a:cubicBezTo>
                        <a:pt x="115427" y="43494"/>
                        <a:pt x="108736" y="41821"/>
                        <a:pt x="103717" y="41821"/>
                      </a:cubicBezTo>
                      <a:lnTo>
                        <a:pt x="21747" y="41821"/>
                      </a:lnTo>
                      <a:lnTo>
                        <a:pt x="21747" y="110408"/>
                      </a:lnTo>
                      <a:lnTo>
                        <a:pt x="92007" y="110408"/>
                      </a:lnTo>
                      <a:lnTo>
                        <a:pt x="92007" y="162266"/>
                      </a:lnTo>
                      <a:lnTo>
                        <a:pt x="93680" y="162266"/>
                      </a:lnTo>
                      <a:lnTo>
                        <a:pt x="93680" y="162266"/>
                      </a:lnTo>
                      <a:close/>
                      <a:moveTo>
                        <a:pt x="232528" y="0"/>
                      </a:moveTo>
                      <a:lnTo>
                        <a:pt x="232528" y="0"/>
                      </a:lnTo>
                      <a:lnTo>
                        <a:pt x="232528" y="230852"/>
                      </a:lnTo>
                      <a:lnTo>
                        <a:pt x="393122" y="230852"/>
                      </a:lnTo>
                      <a:lnTo>
                        <a:pt x="393122" y="254272"/>
                      </a:lnTo>
                      <a:lnTo>
                        <a:pt x="324535" y="254272"/>
                      </a:lnTo>
                      <a:lnTo>
                        <a:pt x="232528" y="254272"/>
                      </a:lnTo>
                      <a:cubicBezTo>
                        <a:pt x="232528" y="259291"/>
                        <a:pt x="230855" y="260963"/>
                        <a:pt x="230855" y="264309"/>
                      </a:cubicBezTo>
                      <a:cubicBezTo>
                        <a:pt x="229182" y="267655"/>
                        <a:pt x="227509" y="269328"/>
                        <a:pt x="224163" y="272673"/>
                      </a:cubicBezTo>
                      <a:cubicBezTo>
                        <a:pt x="224163" y="272673"/>
                        <a:pt x="224163" y="272673"/>
                        <a:pt x="222491" y="272673"/>
                      </a:cubicBezTo>
                      <a:cubicBezTo>
                        <a:pt x="224163" y="271000"/>
                        <a:pt x="224163" y="267655"/>
                        <a:pt x="224163" y="265982"/>
                      </a:cubicBezTo>
                      <a:cubicBezTo>
                        <a:pt x="224163" y="237544"/>
                        <a:pt x="200743" y="215797"/>
                        <a:pt x="173977" y="215797"/>
                      </a:cubicBezTo>
                      <a:cubicBezTo>
                        <a:pt x="147212" y="215797"/>
                        <a:pt x="123792" y="239216"/>
                        <a:pt x="123792" y="265982"/>
                      </a:cubicBezTo>
                      <a:cubicBezTo>
                        <a:pt x="123792" y="271000"/>
                        <a:pt x="125465" y="274346"/>
                        <a:pt x="125465" y="277692"/>
                      </a:cubicBezTo>
                      <a:lnTo>
                        <a:pt x="110409" y="277692"/>
                      </a:lnTo>
                      <a:cubicBezTo>
                        <a:pt x="112082" y="272673"/>
                        <a:pt x="112082" y="269328"/>
                        <a:pt x="112082" y="265982"/>
                      </a:cubicBezTo>
                      <a:cubicBezTo>
                        <a:pt x="112082" y="237544"/>
                        <a:pt x="88662" y="215797"/>
                        <a:pt x="61896" y="215797"/>
                      </a:cubicBezTo>
                      <a:cubicBezTo>
                        <a:pt x="35130" y="215797"/>
                        <a:pt x="11710" y="239216"/>
                        <a:pt x="11710" y="265982"/>
                      </a:cubicBezTo>
                      <a:cubicBezTo>
                        <a:pt x="11710" y="269328"/>
                        <a:pt x="11710" y="272673"/>
                        <a:pt x="13383" y="274346"/>
                      </a:cubicBezTo>
                      <a:cubicBezTo>
                        <a:pt x="11710" y="272673"/>
                        <a:pt x="10037" y="272673"/>
                        <a:pt x="8364" y="271000"/>
                      </a:cubicBezTo>
                      <a:cubicBezTo>
                        <a:pt x="5019" y="267655"/>
                        <a:pt x="3346" y="265982"/>
                        <a:pt x="1673" y="262636"/>
                      </a:cubicBezTo>
                      <a:cubicBezTo>
                        <a:pt x="0" y="259291"/>
                        <a:pt x="0" y="255945"/>
                        <a:pt x="0" y="252599"/>
                      </a:cubicBezTo>
                      <a:lnTo>
                        <a:pt x="0" y="46840"/>
                      </a:lnTo>
                      <a:cubicBezTo>
                        <a:pt x="0" y="43494"/>
                        <a:pt x="1673" y="40148"/>
                        <a:pt x="1673" y="36803"/>
                      </a:cubicBezTo>
                      <a:cubicBezTo>
                        <a:pt x="3346" y="33457"/>
                        <a:pt x="5019" y="31784"/>
                        <a:pt x="6691" y="28438"/>
                      </a:cubicBezTo>
                      <a:cubicBezTo>
                        <a:pt x="10037" y="26765"/>
                        <a:pt x="11710" y="25093"/>
                        <a:pt x="15056" y="23420"/>
                      </a:cubicBezTo>
                      <a:cubicBezTo>
                        <a:pt x="18401" y="21747"/>
                        <a:pt x="21747" y="21747"/>
                        <a:pt x="23420" y="21747"/>
                      </a:cubicBezTo>
                      <a:lnTo>
                        <a:pt x="105390" y="21747"/>
                      </a:lnTo>
                      <a:cubicBezTo>
                        <a:pt x="115427" y="21747"/>
                        <a:pt x="125465" y="25093"/>
                        <a:pt x="133829" y="30111"/>
                      </a:cubicBezTo>
                      <a:cubicBezTo>
                        <a:pt x="142193" y="36803"/>
                        <a:pt x="150558" y="43494"/>
                        <a:pt x="155576" y="51858"/>
                      </a:cubicBezTo>
                      <a:cubicBezTo>
                        <a:pt x="157249" y="55204"/>
                        <a:pt x="158922" y="58549"/>
                        <a:pt x="160595" y="61895"/>
                      </a:cubicBezTo>
                      <a:cubicBezTo>
                        <a:pt x="162268" y="66914"/>
                        <a:pt x="163940" y="70259"/>
                        <a:pt x="165613" y="73605"/>
                      </a:cubicBezTo>
                      <a:cubicBezTo>
                        <a:pt x="168959" y="80296"/>
                        <a:pt x="170632" y="86988"/>
                        <a:pt x="173977" y="95352"/>
                      </a:cubicBezTo>
                      <a:cubicBezTo>
                        <a:pt x="177323" y="102043"/>
                        <a:pt x="178996" y="108735"/>
                        <a:pt x="180669" y="117099"/>
                      </a:cubicBezTo>
                      <a:cubicBezTo>
                        <a:pt x="184015" y="125463"/>
                        <a:pt x="187360" y="133827"/>
                        <a:pt x="189033" y="140519"/>
                      </a:cubicBezTo>
                      <a:cubicBezTo>
                        <a:pt x="192379" y="148883"/>
                        <a:pt x="195725" y="157247"/>
                        <a:pt x="197398" y="163939"/>
                      </a:cubicBezTo>
                      <a:lnTo>
                        <a:pt x="212453" y="163939"/>
                      </a:lnTo>
                      <a:lnTo>
                        <a:pt x="212453" y="0"/>
                      </a:lnTo>
                      <a:lnTo>
                        <a:pt x="232528" y="0"/>
                      </a:lnTo>
                      <a:lnTo>
                        <a:pt x="232528" y="0"/>
                      </a:lnTo>
                      <a:lnTo>
                        <a:pt x="232528" y="0"/>
                      </a:lnTo>
                      <a:close/>
                    </a:path>
                  </a:pathLst>
                </a:custGeom>
                <a:solidFill>
                  <a:srgbClr val="0078D4"/>
                </a:solidFill>
                <a:ln w="1647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26" name="Freeform: Shape 25">
                  <a:extLst>
                    <a:ext uri="{FF2B5EF4-FFF2-40B4-BE49-F238E27FC236}">
                      <a16:creationId xmlns:a16="http://schemas.microsoft.com/office/drawing/2014/main" id="{84863DF9-285F-82BA-EEB0-CF4904B932DC}"/>
                    </a:ext>
                  </a:extLst>
                </p:cNvPr>
                <p:cNvSpPr/>
                <p:nvPr/>
              </p:nvSpPr>
              <p:spPr>
                <a:xfrm>
                  <a:off x="2611335" y="2378963"/>
                  <a:ext cx="78624" cy="80296"/>
                </a:xfrm>
                <a:custGeom>
                  <a:avLst/>
                  <a:gdLst>
                    <a:gd name="connsiteX0" fmla="*/ 40149 w 78624"/>
                    <a:gd name="connsiteY0" fmla="*/ 58549 h 80296"/>
                    <a:gd name="connsiteX1" fmla="*/ 56877 w 78624"/>
                    <a:gd name="connsiteY1" fmla="*/ 41821 h 80296"/>
                    <a:gd name="connsiteX2" fmla="*/ 40149 w 78624"/>
                    <a:gd name="connsiteY2" fmla="*/ 25093 h 80296"/>
                    <a:gd name="connsiteX3" fmla="*/ 23420 w 78624"/>
                    <a:gd name="connsiteY3" fmla="*/ 41821 h 80296"/>
                    <a:gd name="connsiteX4" fmla="*/ 40149 w 78624"/>
                    <a:gd name="connsiteY4" fmla="*/ 58549 h 80296"/>
                    <a:gd name="connsiteX5" fmla="*/ 40149 w 78624"/>
                    <a:gd name="connsiteY5" fmla="*/ 58549 h 80296"/>
                    <a:gd name="connsiteX6" fmla="*/ 40149 w 78624"/>
                    <a:gd name="connsiteY6" fmla="*/ 58549 h 80296"/>
                    <a:gd name="connsiteX7" fmla="*/ 40149 w 78624"/>
                    <a:gd name="connsiteY7" fmla="*/ 0 h 80296"/>
                    <a:gd name="connsiteX8" fmla="*/ 78624 w 78624"/>
                    <a:gd name="connsiteY8" fmla="*/ 40148 h 80296"/>
                    <a:gd name="connsiteX9" fmla="*/ 76951 w 78624"/>
                    <a:gd name="connsiteY9" fmla="*/ 51858 h 80296"/>
                    <a:gd name="connsiteX10" fmla="*/ 40149 w 78624"/>
                    <a:gd name="connsiteY10" fmla="*/ 80296 h 80296"/>
                    <a:gd name="connsiteX11" fmla="*/ 1673 w 78624"/>
                    <a:gd name="connsiteY11" fmla="*/ 51858 h 80296"/>
                    <a:gd name="connsiteX12" fmla="*/ 0 w 78624"/>
                    <a:gd name="connsiteY12" fmla="*/ 40148 h 80296"/>
                    <a:gd name="connsiteX13" fmla="*/ 40149 w 78624"/>
                    <a:gd name="connsiteY13" fmla="*/ 0 h 80296"/>
                    <a:gd name="connsiteX14" fmla="*/ 40149 w 78624"/>
                    <a:gd name="connsiteY14" fmla="*/ 0 h 80296"/>
                    <a:gd name="connsiteX15" fmla="*/ 40149 w 78624"/>
                    <a:gd name="connsiteY15" fmla="*/ 0 h 8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24" h="80296">
                      <a:moveTo>
                        <a:pt x="40149" y="58549"/>
                      </a:moveTo>
                      <a:cubicBezTo>
                        <a:pt x="50186" y="58549"/>
                        <a:pt x="56877" y="50185"/>
                        <a:pt x="56877" y="41821"/>
                      </a:cubicBezTo>
                      <a:cubicBezTo>
                        <a:pt x="56877" y="33457"/>
                        <a:pt x="48513" y="25093"/>
                        <a:pt x="40149" y="25093"/>
                      </a:cubicBezTo>
                      <a:cubicBezTo>
                        <a:pt x="30111" y="25093"/>
                        <a:pt x="23420" y="33457"/>
                        <a:pt x="23420" y="41821"/>
                      </a:cubicBezTo>
                      <a:cubicBezTo>
                        <a:pt x="23420" y="50185"/>
                        <a:pt x="31784" y="58549"/>
                        <a:pt x="40149" y="58549"/>
                      </a:cubicBezTo>
                      <a:lnTo>
                        <a:pt x="40149" y="58549"/>
                      </a:lnTo>
                      <a:lnTo>
                        <a:pt x="40149" y="58549"/>
                      </a:lnTo>
                      <a:close/>
                      <a:moveTo>
                        <a:pt x="40149" y="0"/>
                      </a:moveTo>
                      <a:cubicBezTo>
                        <a:pt x="61896" y="0"/>
                        <a:pt x="78624" y="18401"/>
                        <a:pt x="78624" y="40148"/>
                      </a:cubicBezTo>
                      <a:cubicBezTo>
                        <a:pt x="78624" y="45167"/>
                        <a:pt x="78624" y="48512"/>
                        <a:pt x="76951" y="51858"/>
                      </a:cubicBezTo>
                      <a:cubicBezTo>
                        <a:pt x="71933" y="68587"/>
                        <a:pt x="56877" y="80296"/>
                        <a:pt x="40149" y="80296"/>
                      </a:cubicBezTo>
                      <a:cubicBezTo>
                        <a:pt x="21747" y="80296"/>
                        <a:pt x="6691" y="68587"/>
                        <a:pt x="1673" y="51858"/>
                      </a:cubicBezTo>
                      <a:cubicBezTo>
                        <a:pt x="0" y="46840"/>
                        <a:pt x="0" y="43494"/>
                        <a:pt x="0" y="40148"/>
                      </a:cubicBezTo>
                      <a:cubicBezTo>
                        <a:pt x="1673" y="18401"/>
                        <a:pt x="18401" y="0"/>
                        <a:pt x="40149" y="0"/>
                      </a:cubicBezTo>
                      <a:lnTo>
                        <a:pt x="40149" y="0"/>
                      </a:lnTo>
                      <a:lnTo>
                        <a:pt x="40149" y="0"/>
                      </a:lnTo>
                      <a:close/>
                    </a:path>
                  </a:pathLst>
                </a:custGeom>
                <a:solidFill>
                  <a:srgbClr val="50E6FF"/>
                </a:solidFill>
                <a:ln w="1647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27" name="Freeform: Shape 26">
                  <a:extLst>
                    <a:ext uri="{FF2B5EF4-FFF2-40B4-BE49-F238E27FC236}">
                      <a16:creationId xmlns:a16="http://schemas.microsoft.com/office/drawing/2014/main" id="{10BD07B3-CAC1-ABEA-2301-2CDFD4B1E8CE}"/>
                    </a:ext>
                  </a:extLst>
                </p:cNvPr>
                <p:cNvSpPr/>
                <p:nvPr/>
              </p:nvSpPr>
              <p:spPr>
                <a:xfrm>
                  <a:off x="2721744" y="2378963"/>
                  <a:ext cx="81970" cy="81969"/>
                </a:xfrm>
                <a:custGeom>
                  <a:avLst/>
                  <a:gdLst>
                    <a:gd name="connsiteX0" fmla="*/ 41822 w 81970"/>
                    <a:gd name="connsiteY0" fmla="*/ 58549 h 81969"/>
                    <a:gd name="connsiteX1" fmla="*/ 58550 w 81970"/>
                    <a:gd name="connsiteY1" fmla="*/ 41821 h 81969"/>
                    <a:gd name="connsiteX2" fmla="*/ 41822 w 81970"/>
                    <a:gd name="connsiteY2" fmla="*/ 25093 h 81969"/>
                    <a:gd name="connsiteX3" fmla="*/ 25093 w 81970"/>
                    <a:gd name="connsiteY3" fmla="*/ 41821 h 81969"/>
                    <a:gd name="connsiteX4" fmla="*/ 41822 w 81970"/>
                    <a:gd name="connsiteY4" fmla="*/ 58549 h 81969"/>
                    <a:gd name="connsiteX5" fmla="*/ 41822 w 81970"/>
                    <a:gd name="connsiteY5" fmla="*/ 58549 h 81969"/>
                    <a:gd name="connsiteX6" fmla="*/ 41822 w 81970"/>
                    <a:gd name="connsiteY6" fmla="*/ 58549 h 81969"/>
                    <a:gd name="connsiteX7" fmla="*/ 41822 w 81970"/>
                    <a:gd name="connsiteY7" fmla="*/ 0 h 81969"/>
                    <a:gd name="connsiteX8" fmla="*/ 81970 w 81970"/>
                    <a:gd name="connsiteY8" fmla="*/ 40148 h 81969"/>
                    <a:gd name="connsiteX9" fmla="*/ 80297 w 81970"/>
                    <a:gd name="connsiteY9" fmla="*/ 51858 h 81969"/>
                    <a:gd name="connsiteX10" fmla="*/ 41822 w 81970"/>
                    <a:gd name="connsiteY10" fmla="*/ 81969 h 81969"/>
                    <a:gd name="connsiteX11" fmla="*/ 3346 w 81970"/>
                    <a:gd name="connsiteY11" fmla="*/ 53531 h 81969"/>
                    <a:gd name="connsiteX12" fmla="*/ 0 w 81970"/>
                    <a:gd name="connsiteY12" fmla="*/ 41821 h 81969"/>
                    <a:gd name="connsiteX13" fmla="*/ 41822 w 81970"/>
                    <a:gd name="connsiteY13" fmla="*/ 0 h 81969"/>
                    <a:gd name="connsiteX14" fmla="*/ 41822 w 81970"/>
                    <a:gd name="connsiteY14" fmla="*/ 0 h 81969"/>
                    <a:gd name="connsiteX15" fmla="*/ 41822 w 81970"/>
                    <a:gd name="connsiteY15" fmla="*/ 0 h 8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970" h="81969">
                      <a:moveTo>
                        <a:pt x="41822" y="58549"/>
                      </a:moveTo>
                      <a:cubicBezTo>
                        <a:pt x="51859" y="58549"/>
                        <a:pt x="58550" y="50185"/>
                        <a:pt x="58550" y="41821"/>
                      </a:cubicBezTo>
                      <a:cubicBezTo>
                        <a:pt x="58550" y="33457"/>
                        <a:pt x="50186" y="25093"/>
                        <a:pt x="41822" y="25093"/>
                      </a:cubicBezTo>
                      <a:cubicBezTo>
                        <a:pt x="31785" y="25093"/>
                        <a:pt x="25093" y="33457"/>
                        <a:pt x="25093" y="41821"/>
                      </a:cubicBezTo>
                      <a:cubicBezTo>
                        <a:pt x="25093" y="50185"/>
                        <a:pt x="31785" y="58549"/>
                        <a:pt x="41822" y="58549"/>
                      </a:cubicBezTo>
                      <a:lnTo>
                        <a:pt x="41822" y="58549"/>
                      </a:lnTo>
                      <a:lnTo>
                        <a:pt x="41822" y="58549"/>
                      </a:lnTo>
                      <a:close/>
                      <a:moveTo>
                        <a:pt x="41822" y="0"/>
                      </a:moveTo>
                      <a:cubicBezTo>
                        <a:pt x="63569" y="0"/>
                        <a:pt x="81970" y="18401"/>
                        <a:pt x="81970" y="40148"/>
                      </a:cubicBezTo>
                      <a:cubicBezTo>
                        <a:pt x="81970" y="45167"/>
                        <a:pt x="80297" y="48512"/>
                        <a:pt x="80297" y="51858"/>
                      </a:cubicBezTo>
                      <a:cubicBezTo>
                        <a:pt x="75279" y="68587"/>
                        <a:pt x="60223" y="81969"/>
                        <a:pt x="41822" y="81969"/>
                      </a:cubicBezTo>
                      <a:cubicBezTo>
                        <a:pt x="23420" y="81969"/>
                        <a:pt x="8364" y="70259"/>
                        <a:pt x="3346" y="53531"/>
                      </a:cubicBezTo>
                      <a:cubicBezTo>
                        <a:pt x="1673" y="48512"/>
                        <a:pt x="0" y="45167"/>
                        <a:pt x="0" y="41821"/>
                      </a:cubicBezTo>
                      <a:cubicBezTo>
                        <a:pt x="1673" y="18401"/>
                        <a:pt x="20074" y="0"/>
                        <a:pt x="41822" y="0"/>
                      </a:cubicBezTo>
                      <a:lnTo>
                        <a:pt x="41822" y="0"/>
                      </a:lnTo>
                      <a:lnTo>
                        <a:pt x="41822" y="0"/>
                      </a:lnTo>
                      <a:close/>
                    </a:path>
                  </a:pathLst>
                </a:custGeom>
                <a:solidFill>
                  <a:srgbClr val="50E6FF"/>
                </a:solidFill>
                <a:ln w="1647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sp>
            <p:nvSpPr>
              <p:cNvPr id="23" name="Rectangle 22">
                <a:extLst>
                  <a:ext uri="{FF2B5EF4-FFF2-40B4-BE49-F238E27FC236}">
                    <a16:creationId xmlns:a16="http://schemas.microsoft.com/office/drawing/2014/main" id="{2A782DB7-88AC-4CC5-8290-472225A3E309}"/>
                  </a:ext>
                </a:extLst>
              </p:cNvPr>
              <p:cNvSpPr/>
              <p:nvPr/>
            </p:nvSpPr>
            <p:spPr bwMode="auto">
              <a:xfrm>
                <a:off x="5627576" y="6073729"/>
                <a:ext cx="78561" cy="78561"/>
              </a:xfrm>
              <a:prstGeom prst="rect">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24" name="Rectangle 23">
                <a:extLst>
                  <a:ext uri="{FF2B5EF4-FFF2-40B4-BE49-F238E27FC236}">
                    <a16:creationId xmlns:a16="http://schemas.microsoft.com/office/drawing/2014/main" id="{E7CAC409-7F9C-84EB-3CF5-A2792E1016DD}"/>
                  </a:ext>
                </a:extLst>
              </p:cNvPr>
              <p:cNvSpPr/>
              <p:nvPr/>
            </p:nvSpPr>
            <p:spPr bwMode="auto">
              <a:xfrm>
                <a:off x="5627576" y="5978550"/>
                <a:ext cx="78561" cy="78561"/>
              </a:xfrm>
              <a:prstGeom prst="rect">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sp>
          <p:nvSpPr>
            <p:cNvPr id="21" name="TextBox 20">
              <a:extLst>
                <a:ext uri="{FF2B5EF4-FFF2-40B4-BE49-F238E27FC236}">
                  <a16:creationId xmlns:a16="http://schemas.microsoft.com/office/drawing/2014/main" id="{D872398C-535D-6B6D-D99E-B445F0450170}"/>
                </a:ext>
              </a:extLst>
            </p:cNvPr>
            <p:cNvSpPr txBox="1"/>
            <p:nvPr/>
          </p:nvSpPr>
          <p:spPr>
            <a:xfrm>
              <a:off x="375055" y="2398555"/>
              <a:ext cx="1624306"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Industrial automation, PLCs, Building Management Systems </a:t>
              </a:r>
              <a:r>
                <a:rPr kumimoji="0" lang="en-US" sz="1100" b="0" i="0" u="none" strike="noStrike" kern="1200" cap="none" spc="0" normalizeH="0" baseline="0" noProof="0">
                  <a:ln>
                    <a:noFill/>
                  </a:ln>
                  <a:solidFill>
                    <a:srgbClr val="242424"/>
                  </a:solidFill>
                  <a:effectLst/>
                  <a:uLnTx/>
                  <a:uFillTx/>
                  <a:latin typeface="Segoe UI" panose="020B0502040204020203" pitchFamily="34" charset="0"/>
                  <a:ea typeface="+mn-ea"/>
                  <a:cs typeface="+mn-cs"/>
                </a:rPr>
                <a:t>(HVAC, smoke alarms, elevators, etc.)</a:t>
              </a:r>
              <a:endParaRPr kumimoji="0" lang="en-US" sz="1100" b="0" i="0" u="none" strike="noStrike" kern="1200" cap="none" spc="0" normalizeH="0" baseline="0" noProof="0">
                <a:ln>
                  <a:noFill/>
                </a:ln>
                <a:solidFill>
                  <a:srgbClr val="000000"/>
                </a:solidFill>
                <a:effectLst/>
                <a:uLnTx/>
                <a:uFillTx/>
                <a:latin typeface="Segoe U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1" name="Group 40">
            <a:extLst>
              <a:ext uri="{FF2B5EF4-FFF2-40B4-BE49-F238E27FC236}">
                <a16:creationId xmlns:a16="http://schemas.microsoft.com/office/drawing/2014/main" id="{6600FD2D-2476-8AB5-ED43-6CE7933CF58F}"/>
              </a:ext>
            </a:extLst>
          </p:cNvPr>
          <p:cNvGrpSpPr/>
          <p:nvPr/>
        </p:nvGrpSpPr>
        <p:grpSpPr>
          <a:xfrm>
            <a:off x="2126142" y="2035756"/>
            <a:ext cx="1400922" cy="3716399"/>
            <a:chOff x="2093627" y="1935153"/>
            <a:chExt cx="1400922" cy="3716399"/>
          </a:xfrm>
        </p:grpSpPr>
        <p:sp>
          <p:nvSpPr>
            <p:cNvPr id="42" name="Rectangle 41">
              <a:extLst>
                <a:ext uri="{FF2B5EF4-FFF2-40B4-BE49-F238E27FC236}">
                  <a16:creationId xmlns:a16="http://schemas.microsoft.com/office/drawing/2014/main" id="{CCB1B2CF-3A85-00A6-EF6E-A46BE1FC713B}"/>
                </a:ext>
              </a:extLst>
            </p:cNvPr>
            <p:cNvSpPr/>
            <p:nvPr/>
          </p:nvSpPr>
          <p:spPr bwMode="auto">
            <a:xfrm>
              <a:off x="2093627" y="1935153"/>
              <a:ext cx="1400922" cy="3716399"/>
            </a:xfrm>
            <a:prstGeom prst="rect">
              <a:avLst/>
            </a:prstGeom>
            <a:solidFill>
              <a:schemeClr val="bg1"/>
            </a:solidFill>
            <a:ln w="19050" cap="sq" cmpd="sng" algn="ctr">
              <a:noFill/>
              <a:prstDash val="solid"/>
              <a:miter lim="800000"/>
              <a:headEnd type="none" w="med" len="med"/>
              <a:tailEnd type="none" w="med" len="med"/>
            </a:ln>
            <a:effectLst>
              <a:outerShdw blurRad="190500" dist="50800" dir="2700000" algn="ctr" rotWithShape="0">
                <a:prstClr val="black">
                  <a:alpha val="20000"/>
                </a:prstClr>
              </a:outerShdw>
            </a:effectLst>
          </p:spPr>
          <p:txBody>
            <a:bodyPr rot="0" spcFirstLastPara="0" vertOverflow="overflow" horzOverflow="overflow" vert="horz" wrap="square" lIns="91440" tIns="182880" rIns="91440" bIns="146304"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ct val="0"/>
                </a:spcBef>
                <a:spcAft>
                  <a:spcPts val="0"/>
                </a:spcAft>
                <a:buClrTx/>
                <a:buSzTx/>
                <a:buFontTx/>
                <a:buNone/>
                <a:tabLst/>
                <a:defRPr/>
              </a:pPr>
              <a:r>
                <a:rPr kumimoji="0" lang="en-US" sz="1600" b="0" i="0" u="none" strike="noStrike" kern="1200" cap="none" spc="0" normalizeH="0" baseline="0" noProof="0">
                  <a:ln w="3175">
                    <a:noFill/>
                  </a:ln>
                  <a:solidFill>
                    <a:srgbClr val="000000"/>
                  </a:solidFill>
                  <a:effectLst/>
                  <a:uLnTx/>
                  <a:uFillTx/>
                  <a:latin typeface="Segoe UI Semibold"/>
                  <a:ea typeface="+mn-ea"/>
                  <a:cs typeface="Segoe UI Semilight" panose="020B0402040204020203" pitchFamily="34" charset="0"/>
                </a:rPr>
                <a:t>Industrial IoT</a:t>
              </a:r>
            </a:p>
          </p:txBody>
        </p:sp>
        <p:pic>
          <p:nvPicPr>
            <p:cNvPr id="43" name="!! Therm_1">
              <a:extLst>
                <a:ext uri="{FF2B5EF4-FFF2-40B4-BE49-F238E27FC236}">
                  <a16:creationId xmlns:a16="http://schemas.microsoft.com/office/drawing/2014/main" id="{488F5532-B825-ECC3-226F-6C7E7F007427}"/>
                </a:ext>
                <a:ext uri="{C183D7F6-B498-43B3-948B-1728B52AA6E4}">
                  <adec:decorative xmlns:adec="http://schemas.microsoft.com/office/drawing/2017/decorative" val="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646500" y="3914773"/>
              <a:ext cx="245104" cy="337016"/>
            </a:xfrm>
            <a:prstGeom prst="rect">
              <a:avLst/>
            </a:prstGeom>
          </p:spPr>
        </p:pic>
        <p:grpSp>
          <p:nvGrpSpPr>
            <p:cNvPr id="44" name="drone">
              <a:extLst>
                <a:ext uri="{FF2B5EF4-FFF2-40B4-BE49-F238E27FC236}">
                  <a16:creationId xmlns:a16="http://schemas.microsoft.com/office/drawing/2014/main" id="{FFAE3146-B7F4-CC6A-3EAE-D794D69F3271}"/>
                </a:ext>
                <a:ext uri="{C183D7F6-B498-43B3-948B-1728B52AA6E4}">
                  <adec:decorative xmlns:adec="http://schemas.microsoft.com/office/drawing/2017/decorative" val="1"/>
                </a:ext>
              </a:extLst>
            </p:cNvPr>
            <p:cNvGrpSpPr/>
            <p:nvPr/>
          </p:nvGrpSpPr>
          <p:grpSpPr>
            <a:xfrm>
              <a:off x="2529996" y="3387857"/>
              <a:ext cx="478112" cy="363814"/>
              <a:chOff x="8691564" y="4256089"/>
              <a:chExt cx="304800" cy="241300"/>
            </a:xfrm>
          </p:grpSpPr>
          <p:sp>
            <p:nvSpPr>
              <p:cNvPr id="53" name="Freeform 105">
                <a:extLst>
                  <a:ext uri="{FF2B5EF4-FFF2-40B4-BE49-F238E27FC236}">
                    <a16:creationId xmlns:a16="http://schemas.microsoft.com/office/drawing/2014/main" id="{00668A6B-7182-AF0B-3126-2B985DC3F31C}"/>
                  </a:ext>
                </a:extLst>
              </p:cNvPr>
              <p:cNvSpPr>
                <a:spLocks/>
              </p:cNvSpPr>
              <p:nvPr/>
            </p:nvSpPr>
            <p:spPr bwMode="auto">
              <a:xfrm>
                <a:off x="8739189" y="4418014"/>
                <a:ext cx="212725" cy="79375"/>
              </a:xfrm>
              <a:custGeom>
                <a:avLst/>
                <a:gdLst>
                  <a:gd name="T0" fmla="*/ 127 w 127"/>
                  <a:gd name="T1" fmla="*/ 47 h 47"/>
                  <a:gd name="T2" fmla="*/ 121 w 127"/>
                  <a:gd name="T3" fmla="*/ 14 h 47"/>
                  <a:gd name="T4" fmla="*/ 106 w 127"/>
                  <a:gd name="T5" fmla="*/ 0 h 47"/>
                  <a:gd name="T6" fmla="*/ 21 w 127"/>
                  <a:gd name="T7" fmla="*/ 0 h 47"/>
                  <a:gd name="T8" fmla="*/ 5 w 127"/>
                  <a:gd name="T9" fmla="*/ 14 h 47"/>
                  <a:gd name="T10" fmla="*/ 0 w 127"/>
                  <a:gd name="T11" fmla="*/ 47 h 47"/>
                </a:gdLst>
                <a:ahLst/>
                <a:cxnLst>
                  <a:cxn ang="0">
                    <a:pos x="T0" y="T1"/>
                  </a:cxn>
                  <a:cxn ang="0">
                    <a:pos x="T2" y="T3"/>
                  </a:cxn>
                  <a:cxn ang="0">
                    <a:pos x="T4" y="T5"/>
                  </a:cxn>
                  <a:cxn ang="0">
                    <a:pos x="T6" y="T7"/>
                  </a:cxn>
                  <a:cxn ang="0">
                    <a:pos x="T8" y="T9"/>
                  </a:cxn>
                  <a:cxn ang="0">
                    <a:pos x="T10" y="T11"/>
                  </a:cxn>
                </a:cxnLst>
                <a:rect l="0" t="0" r="r" b="b"/>
                <a:pathLst>
                  <a:path w="127" h="47">
                    <a:moveTo>
                      <a:pt x="127" y="47"/>
                    </a:moveTo>
                    <a:cubicBezTo>
                      <a:pt x="121" y="14"/>
                      <a:pt x="121" y="14"/>
                      <a:pt x="121" y="14"/>
                    </a:cubicBezTo>
                    <a:cubicBezTo>
                      <a:pt x="120" y="6"/>
                      <a:pt x="113" y="0"/>
                      <a:pt x="106" y="0"/>
                    </a:cubicBezTo>
                    <a:cubicBezTo>
                      <a:pt x="21" y="0"/>
                      <a:pt x="21" y="0"/>
                      <a:pt x="21" y="0"/>
                    </a:cubicBezTo>
                    <a:cubicBezTo>
                      <a:pt x="13" y="0"/>
                      <a:pt x="6" y="6"/>
                      <a:pt x="5" y="14"/>
                    </a:cubicBezTo>
                    <a:cubicBezTo>
                      <a:pt x="0" y="47"/>
                      <a:pt x="0" y="47"/>
                      <a:pt x="0" y="47"/>
                    </a:cubicBezTo>
                  </a:path>
                </a:pathLst>
              </a:custGeom>
              <a:noFill/>
              <a:ln w="17463" cap="flat">
                <a:solidFill>
                  <a:srgbClr val="0078D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54" name="Line 106">
                <a:extLst>
                  <a:ext uri="{FF2B5EF4-FFF2-40B4-BE49-F238E27FC236}">
                    <a16:creationId xmlns:a16="http://schemas.microsoft.com/office/drawing/2014/main" id="{AF967B94-E3AC-56A7-A090-5036F59BA75A}"/>
                  </a:ext>
                </a:extLst>
              </p:cNvPr>
              <p:cNvSpPr>
                <a:spLocks noChangeShapeType="1"/>
              </p:cNvSpPr>
              <p:nvPr/>
            </p:nvSpPr>
            <p:spPr bwMode="auto">
              <a:xfrm>
                <a:off x="8750301" y="4256089"/>
                <a:ext cx="0" cy="85725"/>
              </a:xfrm>
              <a:prstGeom prst="line">
                <a:avLst/>
              </a:prstGeom>
              <a:noFill/>
              <a:ln w="17463" cap="flat">
                <a:solidFill>
                  <a:srgbClr val="0078D4"/>
                </a:solidFill>
                <a:prstDash val="solid"/>
                <a:miter lim="800000"/>
                <a:headEnd/>
                <a:tailEnd/>
              </a:ln>
              <a:extLst>
                <a:ext uri="{909E8E84-426E-40DD-AFC4-6F175D3DCCD1}">
                  <a14:hiddenFill xmlns:a14="http://schemas.microsoft.com/office/drawing/2010/main">
                    <a:noFill/>
                  </a14:hiddenFill>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55" name="Line 107">
                <a:extLst>
                  <a:ext uri="{FF2B5EF4-FFF2-40B4-BE49-F238E27FC236}">
                    <a16:creationId xmlns:a16="http://schemas.microsoft.com/office/drawing/2014/main" id="{61C191D1-05FC-6AB6-15AE-40B6999FA5E6}"/>
                  </a:ext>
                </a:extLst>
              </p:cNvPr>
              <p:cNvSpPr>
                <a:spLocks noChangeShapeType="1"/>
              </p:cNvSpPr>
              <p:nvPr/>
            </p:nvSpPr>
            <p:spPr bwMode="auto">
              <a:xfrm>
                <a:off x="8937626" y="4256089"/>
                <a:ext cx="0" cy="85725"/>
              </a:xfrm>
              <a:prstGeom prst="line">
                <a:avLst/>
              </a:prstGeom>
              <a:noFill/>
              <a:ln w="17463" cap="flat">
                <a:solidFill>
                  <a:srgbClr val="0078D4"/>
                </a:solidFill>
                <a:prstDash val="solid"/>
                <a:miter lim="800000"/>
                <a:headEnd/>
                <a:tailEnd/>
              </a:ln>
              <a:extLst>
                <a:ext uri="{909E8E84-426E-40DD-AFC4-6F175D3DCCD1}">
                  <a14:hiddenFill xmlns:a14="http://schemas.microsoft.com/office/drawing/2010/main">
                    <a:noFill/>
                  </a14:hiddenFill>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56" name="Freeform 108">
                <a:extLst>
                  <a:ext uri="{FF2B5EF4-FFF2-40B4-BE49-F238E27FC236}">
                    <a16:creationId xmlns:a16="http://schemas.microsoft.com/office/drawing/2014/main" id="{C79619EA-1A7D-23D9-11AA-C1BC6F1E804A}"/>
                  </a:ext>
                </a:extLst>
              </p:cNvPr>
              <p:cNvSpPr>
                <a:spLocks/>
              </p:cNvSpPr>
              <p:nvPr/>
            </p:nvSpPr>
            <p:spPr bwMode="auto">
              <a:xfrm>
                <a:off x="8691564" y="4329114"/>
                <a:ext cx="304800" cy="82550"/>
              </a:xfrm>
              <a:custGeom>
                <a:avLst/>
                <a:gdLst>
                  <a:gd name="T0" fmla="*/ 170 w 182"/>
                  <a:gd name="T1" fmla="*/ 49 h 49"/>
                  <a:gd name="T2" fmla="*/ 12 w 182"/>
                  <a:gd name="T3" fmla="*/ 49 h 49"/>
                  <a:gd name="T4" fmla="*/ 0 w 182"/>
                  <a:gd name="T5" fmla="*/ 37 h 49"/>
                  <a:gd name="T6" fmla="*/ 0 w 182"/>
                  <a:gd name="T7" fmla="*/ 12 h 49"/>
                  <a:gd name="T8" fmla="*/ 12 w 182"/>
                  <a:gd name="T9" fmla="*/ 0 h 49"/>
                  <a:gd name="T10" fmla="*/ 170 w 182"/>
                  <a:gd name="T11" fmla="*/ 0 h 49"/>
                  <a:gd name="T12" fmla="*/ 182 w 182"/>
                  <a:gd name="T13" fmla="*/ 12 h 49"/>
                  <a:gd name="T14" fmla="*/ 182 w 182"/>
                  <a:gd name="T15" fmla="*/ 37 h 49"/>
                  <a:gd name="T16" fmla="*/ 170 w 18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9">
                    <a:moveTo>
                      <a:pt x="170" y="49"/>
                    </a:moveTo>
                    <a:cubicBezTo>
                      <a:pt x="12" y="49"/>
                      <a:pt x="12" y="49"/>
                      <a:pt x="12" y="49"/>
                    </a:cubicBezTo>
                    <a:cubicBezTo>
                      <a:pt x="6" y="49"/>
                      <a:pt x="0" y="43"/>
                      <a:pt x="0" y="37"/>
                    </a:cubicBezTo>
                    <a:cubicBezTo>
                      <a:pt x="0" y="12"/>
                      <a:pt x="0" y="12"/>
                      <a:pt x="0" y="12"/>
                    </a:cubicBezTo>
                    <a:cubicBezTo>
                      <a:pt x="0" y="6"/>
                      <a:pt x="6" y="0"/>
                      <a:pt x="12" y="0"/>
                    </a:cubicBezTo>
                    <a:cubicBezTo>
                      <a:pt x="170" y="0"/>
                      <a:pt x="170" y="0"/>
                      <a:pt x="170" y="0"/>
                    </a:cubicBezTo>
                    <a:cubicBezTo>
                      <a:pt x="177" y="0"/>
                      <a:pt x="182" y="6"/>
                      <a:pt x="182" y="12"/>
                    </a:cubicBezTo>
                    <a:cubicBezTo>
                      <a:pt x="182" y="37"/>
                      <a:pt x="182" y="37"/>
                      <a:pt x="182" y="37"/>
                    </a:cubicBezTo>
                    <a:cubicBezTo>
                      <a:pt x="182" y="43"/>
                      <a:pt x="177" y="49"/>
                      <a:pt x="170" y="49"/>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57" name="Line 109">
                <a:extLst>
                  <a:ext uri="{FF2B5EF4-FFF2-40B4-BE49-F238E27FC236}">
                    <a16:creationId xmlns:a16="http://schemas.microsoft.com/office/drawing/2014/main" id="{F3DC5434-5829-3330-722B-81474BE7A715}"/>
                  </a:ext>
                </a:extLst>
              </p:cNvPr>
              <p:cNvSpPr>
                <a:spLocks noChangeShapeType="1"/>
              </p:cNvSpPr>
              <p:nvPr/>
            </p:nvSpPr>
            <p:spPr bwMode="auto">
              <a:xfrm>
                <a:off x="8691564" y="4281489"/>
                <a:ext cx="117475" cy="0"/>
              </a:xfrm>
              <a:prstGeom prst="line">
                <a:avLst/>
              </a:prstGeom>
              <a:noFill/>
              <a:ln w="19050" cap="flat">
                <a:solidFill>
                  <a:srgbClr val="4FE4FF"/>
                </a:solidFill>
                <a:prstDash val="solid"/>
                <a:miter lim="800000"/>
                <a:headEnd/>
                <a:tailEnd/>
              </a:ln>
              <a:extLst>
                <a:ext uri="{909E8E84-426E-40DD-AFC4-6F175D3DCCD1}">
                  <a14:hiddenFill xmlns:a14="http://schemas.microsoft.com/office/drawing/2010/main">
                    <a:noFill/>
                  </a14:hiddenFill>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58" name="Line 110">
                <a:extLst>
                  <a:ext uri="{FF2B5EF4-FFF2-40B4-BE49-F238E27FC236}">
                    <a16:creationId xmlns:a16="http://schemas.microsoft.com/office/drawing/2014/main" id="{E2AA406A-DE1C-83A3-F833-838657244791}"/>
                  </a:ext>
                </a:extLst>
              </p:cNvPr>
              <p:cNvSpPr>
                <a:spLocks noChangeShapeType="1"/>
              </p:cNvSpPr>
              <p:nvPr/>
            </p:nvSpPr>
            <p:spPr bwMode="auto">
              <a:xfrm>
                <a:off x="8878889" y="4281489"/>
                <a:ext cx="117475" cy="0"/>
              </a:xfrm>
              <a:prstGeom prst="line">
                <a:avLst/>
              </a:prstGeom>
              <a:noFill/>
              <a:ln w="19050" cap="flat">
                <a:solidFill>
                  <a:srgbClr val="4FE4FF"/>
                </a:solidFill>
                <a:prstDash val="solid"/>
                <a:miter lim="800000"/>
                <a:headEnd/>
                <a:tailEnd/>
              </a:ln>
              <a:extLst>
                <a:ext uri="{909E8E84-426E-40DD-AFC4-6F175D3DCCD1}">
                  <a14:hiddenFill xmlns:a14="http://schemas.microsoft.com/office/drawing/2010/main">
                    <a:noFill/>
                  </a14:hiddenFill>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sp>
            <p:nvSpPr>
              <p:cNvPr id="59" name="Oval 58">
                <a:extLst>
                  <a:ext uri="{FF2B5EF4-FFF2-40B4-BE49-F238E27FC236}">
                    <a16:creationId xmlns:a16="http://schemas.microsoft.com/office/drawing/2014/main" id="{EC22B5B6-161E-2DCE-CDA8-9C112CF9BA25}"/>
                  </a:ext>
                </a:extLst>
              </p:cNvPr>
              <p:cNvSpPr>
                <a:spLocks noChangeArrowheads="1"/>
              </p:cNvSpPr>
              <p:nvPr/>
            </p:nvSpPr>
            <p:spPr bwMode="auto">
              <a:xfrm>
                <a:off x="8821739" y="4349751"/>
                <a:ext cx="41275" cy="41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ctr" defTabSz="896386" rtl="0" eaLnBrk="1" fontAlgn="base" latinLnBrk="0" hangingPunct="1">
                  <a:lnSpc>
                    <a:spcPct val="100000"/>
                  </a:lnSpc>
                  <a:spcBef>
                    <a:spcPts val="0"/>
                  </a:spcBef>
                  <a:spcAft>
                    <a:spcPts val="0"/>
                  </a:spcAft>
                  <a:buClrTx/>
                  <a:buSzTx/>
                  <a:buFontTx/>
                  <a:buNone/>
                  <a:tabLst/>
                  <a:defRPr/>
                </a:pPr>
                <a:endParaRPr kumimoji="0" lang="en-US" sz="1667" b="0" i="0" u="none" strike="noStrike" kern="1200" cap="none" spc="0" normalizeH="0" baseline="0" noProof="0">
                  <a:ln>
                    <a:noFill/>
                  </a:ln>
                  <a:solidFill>
                    <a:srgbClr val="505050"/>
                  </a:solidFill>
                  <a:effectLst/>
                  <a:uLnTx/>
                  <a:uFillTx/>
                  <a:latin typeface="Segoe UI"/>
                  <a:ea typeface="+mn-ea"/>
                  <a:cs typeface="+mn-cs"/>
                </a:endParaRPr>
              </a:p>
            </p:txBody>
          </p:sp>
        </p:grpSp>
        <p:grpSp>
          <p:nvGrpSpPr>
            <p:cNvPr id="45" name="Group 44">
              <a:extLst>
                <a:ext uri="{FF2B5EF4-FFF2-40B4-BE49-F238E27FC236}">
                  <a16:creationId xmlns:a16="http://schemas.microsoft.com/office/drawing/2014/main" id="{6E0786B9-742C-CDC4-6756-CD657407140D}"/>
                </a:ext>
                <a:ext uri="{C183D7F6-B498-43B3-948B-1728B52AA6E4}">
                  <adec:decorative xmlns:adec="http://schemas.microsoft.com/office/drawing/2017/decorative" val="1"/>
                </a:ext>
              </a:extLst>
            </p:cNvPr>
            <p:cNvGrpSpPr/>
            <p:nvPr/>
          </p:nvGrpSpPr>
          <p:grpSpPr>
            <a:xfrm>
              <a:off x="2618546" y="4432353"/>
              <a:ext cx="301012" cy="319502"/>
              <a:chOff x="3804160" y="4683135"/>
              <a:chExt cx="372513" cy="395398"/>
            </a:xfrm>
          </p:grpSpPr>
          <p:grpSp>
            <p:nvGrpSpPr>
              <p:cNvPr id="47" name="!! Sensor_3">
                <a:extLst>
                  <a:ext uri="{FF2B5EF4-FFF2-40B4-BE49-F238E27FC236}">
                    <a16:creationId xmlns:a16="http://schemas.microsoft.com/office/drawing/2014/main" id="{5D341C21-50FB-8DC4-3C43-80A9B3C67940}"/>
                  </a:ext>
                  <a:ext uri="{C183D7F6-B498-43B3-948B-1728B52AA6E4}">
                    <adec:decorative xmlns:adec="http://schemas.microsoft.com/office/drawing/2017/decorative" val="1"/>
                  </a:ext>
                </a:extLst>
              </p:cNvPr>
              <p:cNvGrpSpPr/>
              <p:nvPr/>
            </p:nvGrpSpPr>
            <p:grpSpPr>
              <a:xfrm>
                <a:off x="3804160" y="4683135"/>
                <a:ext cx="372513" cy="395398"/>
                <a:chOff x="3144868" y="5241223"/>
                <a:chExt cx="372513" cy="395398"/>
              </a:xfrm>
            </p:grpSpPr>
            <p:sp>
              <p:nvSpPr>
                <p:cNvPr id="50" name="!! Sensor_3">
                  <a:extLst>
                    <a:ext uri="{FF2B5EF4-FFF2-40B4-BE49-F238E27FC236}">
                      <a16:creationId xmlns:a16="http://schemas.microsoft.com/office/drawing/2014/main" id="{5BB02178-185A-13E2-5480-335A96754DD3}"/>
                    </a:ext>
                    <a:ext uri="{C183D7F6-B498-43B3-948B-1728B52AA6E4}">
                      <adec:decorative xmlns:adec="http://schemas.microsoft.com/office/drawing/2017/decorative" val="1"/>
                    </a:ext>
                  </a:extLst>
                </p:cNvPr>
                <p:cNvSpPr/>
                <p:nvPr/>
              </p:nvSpPr>
              <p:spPr>
                <a:xfrm>
                  <a:off x="3144868" y="5241223"/>
                  <a:ext cx="372513" cy="395398"/>
                </a:xfrm>
                <a:custGeom>
                  <a:avLst/>
                  <a:gdLst>
                    <a:gd name="connsiteX0" fmla="*/ -767 w 372513"/>
                    <a:gd name="connsiteY0" fmla="*/ 65350 h 395398"/>
                    <a:gd name="connsiteX1" fmla="*/ 56892 w 372513"/>
                    <a:gd name="connsiteY1" fmla="*/ -560 h 395398"/>
                    <a:gd name="connsiteX2" fmla="*/ 314087 w 372513"/>
                    <a:gd name="connsiteY2" fmla="*/ -560 h 395398"/>
                    <a:gd name="connsiteX3" fmla="*/ 371746 w 372513"/>
                    <a:gd name="connsiteY3" fmla="*/ 65350 h 395398"/>
                    <a:gd name="connsiteX4" fmla="*/ 371746 w 372513"/>
                    <a:gd name="connsiteY4" fmla="*/ 328928 h 395398"/>
                    <a:gd name="connsiteX5" fmla="*/ 314087 w 372513"/>
                    <a:gd name="connsiteY5" fmla="*/ 394838 h 395398"/>
                    <a:gd name="connsiteX6" fmla="*/ 56892 w 372513"/>
                    <a:gd name="connsiteY6" fmla="*/ 394838 h 395398"/>
                    <a:gd name="connsiteX7" fmla="*/ -767 w 372513"/>
                    <a:gd name="connsiteY7" fmla="*/ 328928 h 39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513" h="395398">
                      <a:moveTo>
                        <a:pt x="-767" y="65350"/>
                      </a:moveTo>
                      <a:cubicBezTo>
                        <a:pt x="-767" y="28942"/>
                        <a:pt x="25042" y="-560"/>
                        <a:pt x="56892" y="-560"/>
                      </a:cubicBezTo>
                      <a:lnTo>
                        <a:pt x="314087" y="-560"/>
                      </a:lnTo>
                      <a:cubicBezTo>
                        <a:pt x="345937" y="-560"/>
                        <a:pt x="371746" y="28942"/>
                        <a:pt x="371746" y="65350"/>
                      </a:cubicBezTo>
                      <a:lnTo>
                        <a:pt x="371746" y="328928"/>
                      </a:lnTo>
                      <a:cubicBezTo>
                        <a:pt x="371746" y="365336"/>
                        <a:pt x="345937" y="394838"/>
                        <a:pt x="314087" y="394838"/>
                      </a:cubicBezTo>
                      <a:lnTo>
                        <a:pt x="56892" y="394838"/>
                      </a:lnTo>
                      <a:cubicBezTo>
                        <a:pt x="25042" y="394838"/>
                        <a:pt x="-767" y="365336"/>
                        <a:pt x="-767" y="328928"/>
                      </a:cubicBezTo>
                      <a:close/>
                    </a:path>
                  </a:pathLst>
                </a:custGeom>
                <a:solidFill>
                  <a:srgbClr val="0078D4"/>
                </a:solidFill>
                <a:ln w="265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51" name="!! Sensor_3">
                  <a:extLst>
                    <a:ext uri="{FF2B5EF4-FFF2-40B4-BE49-F238E27FC236}">
                      <a16:creationId xmlns:a16="http://schemas.microsoft.com/office/drawing/2014/main" id="{E1C8BF27-0918-92C4-34B9-3619AB2466A3}"/>
                    </a:ext>
                    <a:ext uri="{C183D7F6-B498-43B3-948B-1728B52AA6E4}">
                      <adec:decorative xmlns:adec="http://schemas.microsoft.com/office/drawing/2017/decorative" val="1"/>
                    </a:ext>
                  </a:extLst>
                </p:cNvPr>
                <p:cNvSpPr/>
                <p:nvPr/>
              </p:nvSpPr>
              <p:spPr>
                <a:xfrm>
                  <a:off x="3171476" y="5332468"/>
                  <a:ext cx="319296" cy="30415"/>
                </a:xfrm>
                <a:custGeom>
                  <a:avLst/>
                  <a:gdLst>
                    <a:gd name="connsiteX0" fmla="*/ -767 w 319296"/>
                    <a:gd name="connsiteY0" fmla="*/ -560 h 30415"/>
                    <a:gd name="connsiteX1" fmla="*/ 318530 w 319296"/>
                    <a:gd name="connsiteY1" fmla="*/ -560 h 30415"/>
                    <a:gd name="connsiteX2" fmla="*/ 318530 w 319296"/>
                    <a:gd name="connsiteY2" fmla="*/ 29855 h 30415"/>
                    <a:gd name="connsiteX3" fmla="*/ -767 w 319296"/>
                    <a:gd name="connsiteY3" fmla="*/ 29855 h 30415"/>
                  </a:gdLst>
                  <a:ahLst/>
                  <a:cxnLst>
                    <a:cxn ang="0">
                      <a:pos x="connsiteX0" y="connsiteY0"/>
                    </a:cxn>
                    <a:cxn ang="0">
                      <a:pos x="connsiteX1" y="connsiteY1"/>
                    </a:cxn>
                    <a:cxn ang="0">
                      <a:pos x="connsiteX2" y="connsiteY2"/>
                    </a:cxn>
                    <a:cxn ang="0">
                      <a:pos x="connsiteX3" y="connsiteY3"/>
                    </a:cxn>
                  </a:cxnLst>
                  <a:rect l="l" t="t" r="r" b="b"/>
                  <a:pathLst>
                    <a:path w="319296" h="30415">
                      <a:moveTo>
                        <a:pt x="-767" y="-560"/>
                      </a:moveTo>
                      <a:lnTo>
                        <a:pt x="318530" y="-560"/>
                      </a:lnTo>
                      <a:lnTo>
                        <a:pt x="318530" y="29855"/>
                      </a:lnTo>
                      <a:lnTo>
                        <a:pt x="-767" y="29855"/>
                      </a:lnTo>
                      <a:close/>
                    </a:path>
                  </a:pathLst>
                </a:custGeom>
                <a:solidFill>
                  <a:srgbClr val="50E6FF"/>
                </a:solidFill>
                <a:ln w="265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52" name="!! Sensor_3">
                  <a:extLst>
                    <a:ext uri="{FF2B5EF4-FFF2-40B4-BE49-F238E27FC236}">
                      <a16:creationId xmlns:a16="http://schemas.microsoft.com/office/drawing/2014/main" id="{86C9FFE5-45F1-2744-3CB7-75BE909F2258}"/>
                    </a:ext>
                    <a:ext uri="{C183D7F6-B498-43B3-948B-1728B52AA6E4}">
                      <adec:decorative xmlns:adec="http://schemas.microsoft.com/office/drawing/2017/decorative" val="1"/>
                    </a:ext>
                  </a:extLst>
                </p:cNvPr>
                <p:cNvSpPr/>
                <p:nvPr/>
              </p:nvSpPr>
              <p:spPr>
                <a:xfrm>
                  <a:off x="3277908" y="5423714"/>
                  <a:ext cx="106432" cy="91245"/>
                </a:xfrm>
                <a:custGeom>
                  <a:avLst/>
                  <a:gdLst>
                    <a:gd name="connsiteX0" fmla="*/ -767 w 106432"/>
                    <a:gd name="connsiteY0" fmla="*/ 45063 h 91245"/>
                    <a:gd name="connsiteX1" fmla="*/ 52449 w 106432"/>
                    <a:gd name="connsiteY1" fmla="*/ -560 h 91245"/>
                    <a:gd name="connsiteX2" fmla="*/ 105665 w 106432"/>
                    <a:gd name="connsiteY2" fmla="*/ 45063 h 91245"/>
                    <a:gd name="connsiteX3" fmla="*/ 52449 w 106432"/>
                    <a:gd name="connsiteY3" fmla="*/ 90686 h 91245"/>
                    <a:gd name="connsiteX4" fmla="*/ -767 w 106432"/>
                    <a:gd name="connsiteY4" fmla="*/ 45063 h 9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32" h="91245">
                      <a:moveTo>
                        <a:pt x="-767" y="45063"/>
                      </a:moveTo>
                      <a:cubicBezTo>
                        <a:pt x="-767" y="19879"/>
                        <a:pt x="23048" y="-560"/>
                        <a:pt x="52449" y="-560"/>
                      </a:cubicBezTo>
                      <a:cubicBezTo>
                        <a:pt x="81851" y="-560"/>
                        <a:pt x="105665" y="19879"/>
                        <a:pt x="105665" y="45063"/>
                      </a:cubicBezTo>
                      <a:cubicBezTo>
                        <a:pt x="105665" y="70247"/>
                        <a:pt x="81851" y="90686"/>
                        <a:pt x="52449" y="90686"/>
                      </a:cubicBezTo>
                      <a:cubicBezTo>
                        <a:pt x="23048" y="90686"/>
                        <a:pt x="-767" y="70247"/>
                        <a:pt x="-767" y="45063"/>
                      </a:cubicBezTo>
                      <a:close/>
                    </a:path>
                  </a:pathLst>
                </a:custGeom>
                <a:solidFill>
                  <a:srgbClr val="50E6FF"/>
                </a:solidFill>
                <a:ln w="26534"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sp>
            <p:nvSpPr>
              <p:cNvPr id="48" name="Rectangle: Rounded Corners 47">
                <a:extLst>
                  <a:ext uri="{FF2B5EF4-FFF2-40B4-BE49-F238E27FC236}">
                    <a16:creationId xmlns:a16="http://schemas.microsoft.com/office/drawing/2014/main" id="{1BC9F9ED-CEEA-9254-C5A9-3E6BB71EDCBC}"/>
                  </a:ext>
                </a:extLst>
              </p:cNvPr>
              <p:cNvSpPr/>
              <p:nvPr/>
            </p:nvSpPr>
            <p:spPr bwMode="auto">
              <a:xfrm>
                <a:off x="3813582" y="4713137"/>
                <a:ext cx="336481" cy="285750"/>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9" name="Cross 48">
                <a:extLst>
                  <a:ext uri="{FF2B5EF4-FFF2-40B4-BE49-F238E27FC236}">
                    <a16:creationId xmlns:a16="http://schemas.microsoft.com/office/drawing/2014/main" id="{8CA234E4-8BC2-F685-4F8F-60817B34EDD8}"/>
                  </a:ext>
                </a:extLst>
              </p:cNvPr>
              <p:cNvSpPr/>
              <p:nvPr/>
            </p:nvSpPr>
            <p:spPr bwMode="auto">
              <a:xfrm>
                <a:off x="3872261" y="4759537"/>
                <a:ext cx="236309" cy="239213"/>
              </a:xfrm>
              <a:prstGeom prst="plus">
                <a:avLst>
                  <a:gd name="adj" fmla="val 44125"/>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sp>
          <p:nvSpPr>
            <p:cNvPr id="46" name="TextBox 45">
              <a:extLst>
                <a:ext uri="{FF2B5EF4-FFF2-40B4-BE49-F238E27FC236}">
                  <a16:creationId xmlns:a16="http://schemas.microsoft.com/office/drawing/2014/main" id="{5A9AC40F-B229-3577-F9DF-16DC71FD56BB}"/>
                </a:ext>
              </a:extLst>
            </p:cNvPr>
            <p:cNvSpPr txBox="1"/>
            <p:nvPr/>
          </p:nvSpPr>
          <p:spPr>
            <a:xfrm>
              <a:off x="2119712" y="2400687"/>
              <a:ext cx="1308831" cy="6001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Sensors, meters detectors, and purpose-built</a:t>
              </a:r>
            </a:p>
          </p:txBody>
        </p:sp>
      </p:grpSp>
      <p:sp>
        <p:nvSpPr>
          <p:cNvPr id="60" name="Rectangle 59">
            <a:extLst>
              <a:ext uri="{FF2B5EF4-FFF2-40B4-BE49-F238E27FC236}">
                <a16:creationId xmlns:a16="http://schemas.microsoft.com/office/drawing/2014/main" id="{9F86D16D-B1EB-1D9D-B48B-2B6C9987426B}"/>
              </a:ext>
            </a:extLst>
          </p:cNvPr>
          <p:cNvSpPr/>
          <p:nvPr/>
        </p:nvSpPr>
        <p:spPr bwMode="auto">
          <a:xfrm>
            <a:off x="3610523" y="2035756"/>
            <a:ext cx="2207292" cy="3716399"/>
          </a:xfrm>
          <a:prstGeom prst="rect">
            <a:avLst/>
          </a:prstGeom>
          <a:solidFill>
            <a:schemeClr val="bg1"/>
          </a:solidFill>
          <a:ln w="19050" cap="sq" cmpd="sng" algn="ctr">
            <a:noFill/>
            <a:prstDash val="solid"/>
            <a:miter lim="800000"/>
            <a:headEnd type="none" w="med" len="med"/>
            <a:tailEnd type="none" w="med" len="med"/>
          </a:ln>
          <a:effectLst>
            <a:outerShdw blurRad="190500" dist="50800" dir="2700000" algn="ctr" rotWithShape="0">
              <a:prstClr val="black">
                <a:alpha val="20000"/>
              </a:prstClr>
            </a:outerShdw>
          </a:effectLst>
        </p:spPr>
        <p:txBody>
          <a:bodyPr rot="0" spcFirstLastPara="0" vertOverflow="overflow" horzOverflow="overflow" vert="horz" wrap="square" lIns="91440" tIns="182880" rIns="91440" bIns="146304"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ct val="0"/>
              </a:spcBef>
              <a:spcAft>
                <a:spcPts val="0"/>
              </a:spcAft>
              <a:buClrTx/>
              <a:buSzTx/>
              <a:buFontTx/>
              <a:buNone/>
              <a:tabLst/>
              <a:defRPr/>
            </a:pPr>
            <a:r>
              <a:rPr kumimoji="0" lang="en-US" sz="1600" b="0" i="0" u="none" strike="noStrike" kern="1200" cap="none" spc="0" normalizeH="0" baseline="0" noProof="0">
                <a:ln w="3175">
                  <a:noFill/>
                </a:ln>
                <a:solidFill>
                  <a:srgbClr val="000000"/>
                </a:solidFill>
                <a:effectLst/>
                <a:uLnTx/>
                <a:uFillTx/>
                <a:latin typeface="Segoe UI Semibold"/>
                <a:ea typeface="+mn-ea"/>
                <a:cs typeface="Segoe UI Semilight" panose="020B0402040204020203" pitchFamily="34" charset="0"/>
              </a:rPr>
              <a:t>General-purpose IoT</a:t>
            </a:r>
          </a:p>
        </p:txBody>
      </p:sp>
      <p:pic>
        <p:nvPicPr>
          <p:cNvPr id="61" name="!! Smoke_2">
            <a:extLst>
              <a:ext uri="{FF2B5EF4-FFF2-40B4-BE49-F238E27FC236}">
                <a16:creationId xmlns:a16="http://schemas.microsoft.com/office/drawing/2014/main" id="{4451ED73-D8A6-318A-A1FB-4429DD483DAC}"/>
              </a:ext>
              <a:ext uri="{C183D7F6-B498-43B3-948B-1728B52AA6E4}">
                <adec:decorative xmlns:adec="http://schemas.microsoft.com/office/drawing/2017/decorative" val="1"/>
              </a:ext>
            </a:extLst>
          </p:cNvPr>
          <p:cNvPicPr>
            <a:picLocks noChangeAspect="1"/>
          </p:cNvPicPr>
          <p:nvPr/>
        </p:nvPicPr>
        <p:blipFill>
          <a:blip r:embed="rId5">
            <a:alphaModFix/>
            <a:extLst>
              <a:ext uri="{96DAC541-7B7A-43D3-8B79-37D633B846F1}">
                <asvg:svgBlip xmlns:asvg="http://schemas.microsoft.com/office/drawing/2016/SVG/main" r:embed="rId6"/>
              </a:ext>
            </a:extLst>
          </a:blip>
          <a:stretch>
            <a:fillRect/>
          </a:stretch>
        </p:blipFill>
        <p:spPr>
          <a:xfrm>
            <a:off x="4041028" y="3236047"/>
            <a:ext cx="429894" cy="328740"/>
          </a:xfrm>
          <a:prstGeom prst="rect">
            <a:avLst/>
          </a:prstGeom>
        </p:spPr>
      </p:pic>
      <p:pic>
        <p:nvPicPr>
          <p:cNvPr id="62" name="!! Air_">
            <a:extLst>
              <a:ext uri="{FF2B5EF4-FFF2-40B4-BE49-F238E27FC236}">
                <a16:creationId xmlns:a16="http://schemas.microsoft.com/office/drawing/2014/main" id="{6672F628-4E02-FFB6-F965-2FA4E847CF1E}"/>
              </a:ext>
              <a:ext uri="{C183D7F6-B498-43B3-948B-1728B52AA6E4}">
                <adec:decorative xmlns:adec="http://schemas.microsoft.com/office/drawing/2017/decorative" val="1"/>
              </a:ext>
            </a:extLst>
          </p:cNvPr>
          <p:cNvPicPr>
            <a:picLocks noChangeAspect="1"/>
          </p:cNvPicPr>
          <p:nvPr/>
        </p:nvPicPr>
        <p:blipFill>
          <a:blip r:embed="rId7">
            <a:alphaModFix/>
            <a:extLst>
              <a:ext uri="{96DAC541-7B7A-43D3-8B79-37D633B846F1}">
                <asvg:svgBlip xmlns:asvg="http://schemas.microsoft.com/office/drawing/2016/SVG/main" r:embed="rId8"/>
              </a:ext>
            </a:extLst>
          </a:blip>
          <a:stretch>
            <a:fillRect/>
          </a:stretch>
        </p:blipFill>
        <p:spPr>
          <a:xfrm>
            <a:off x="3990497" y="4455823"/>
            <a:ext cx="558042" cy="372026"/>
          </a:xfrm>
          <a:prstGeom prst="rect">
            <a:avLst/>
          </a:prstGeom>
        </p:spPr>
      </p:pic>
      <p:pic>
        <p:nvPicPr>
          <p:cNvPr id="63" name="!! Cam_1">
            <a:extLst>
              <a:ext uri="{FF2B5EF4-FFF2-40B4-BE49-F238E27FC236}">
                <a16:creationId xmlns:a16="http://schemas.microsoft.com/office/drawing/2014/main" id="{556A7702-7911-88D4-67E4-BE408B10F34F}"/>
              </a:ext>
              <a:ext uri="{C183D7F6-B498-43B3-948B-1728B52AA6E4}">
                <adec:decorative xmlns:adec="http://schemas.microsoft.com/office/drawing/2017/decorative" val="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035346" y="3818397"/>
            <a:ext cx="435958" cy="343480"/>
          </a:xfrm>
          <a:prstGeom prst="rect">
            <a:avLst/>
          </a:prstGeom>
        </p:spPr>
      </p:pic>
      <p:pic>
        <p:nvPicPr>
          <p:cNvPr id="64" name="!! Printer_">
            <a:extLst>
              <a:ext uri="{FF2B5EF4-FFF2-40B4-BE49-F238E27FC236}">
                <a16:creationId xmlns:a16="http://schemas.microsoft.com/office/drawing/2014/main" id="{CB444C5F-307E-0470-A7A9-5CEB00EE9B14}"/>
              </a:ext>
              <a:ext uri="{C183D7F6-B498-43B3-948B-1728B52AA6E4}">
                <adec:decorative xmlns:adec="http://schemas.microsoft.com/office/drawing/2017/decorative" val="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815235" y="4440942"/>
            <a:ext cx="447790" cy="388082"/>
          </a:xfrm>
          <a:prstGeom prst="rect">
            <a:avLst/>
          </a:prstGeom>
        </p:spPr>
      </p:pic>
      <p:grpSp>
        <p:nvGrpSpPr>
          <p:cNvPr id="65" name="Group 64">
            <a:extLst>
              <a:ext uri="{FF2B5EF4-FFF2-40B4-BE49-F238E27FC236}">
                <a16:creationId xmlns:a16="http://schemas.microsoft.com/office/drawing/2014/main" id="{E4262308-9BE3-F0FE-1341-87B1630F3252}"/>
              </a:ext>
              <a:ext uri="{C183D7F6-B498-43B3-948B-1728B52AA6E4}">
                <adec:decorative xmlns:adec="http://schemas.microsoft.com/office/drawing/2017/decorative" val="1"/>
              </a:ext>
            </a:extLst>
          </p:cNvPr>
          <p:cNvGrpSpPr/>
          <p:nvPr/>
        </p:nvGrpSpPr>
        <p:grpSpPr>
          <a:xfrm>
            <a:off x="4805562" y="3201357"/>
            <a:ext cx="467136" cy="401438"/>
            <a:chOff x="9935801" y="1717830"/>
            <a:chExt cx="684759" cy="493400"/>
          </a:xfrm>
        </p:grpSpPr>
        <p:pic>
          <p:nvPicPr>
            <p:cNvPr id="66" name="!! Code_1">
              <a:extLst>
                <a:ext uri="{FF2B5EF4-FFF2-40B4-BE49-F238E27FC236}">
                  <a16:creationId xmlns:a16="http://schemas.microsoft.com/office/drawing/2014/main" id="{CF0FF5C3-B87C-471D-9247-CF710B63FFE1}"/>
                </a:ext>
                <a:ext uri="{C183D7F6-B498-43B3-948B-1728B52AA6E4}">
                  <adec:decorative xmlns:adec="http://schemas.microsoft.com/office/drawing/2017/decorative" val="1"/>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0211616" y="1717830"/>
              <a:ext cx="339986" cy="475981"/>
            </a:xfrm>
            <a:prstGeom prst="rect">
              <a:avLst/>
            </a:prstGeom>
          </p:spPr>
        </p:pic>
        <p:sp>
          <p:nvSpPr>
            <p:cNvPr id="67" name="Rectangle 66">
              <a:extLst>
                <a:ext uri="{FF2B5EF4-FFF2-40B4-BE49-F238E27FC236}">
                  <a16:creationId xmlns:a16="http://schemas.microsoft.com/office/drawing/2014/main" id="{E07020F5-E911-218B-BE53-4C48B2AC3A28}"/>
                </a:ext>
              </a:extLst>
            </p:cNvPr>
            <p:cNvSpPr/>
            <p:nvPr/>
          </p:nvSpPr>
          <p:spPr bwMode="auto">
            <a:xfrm>
              <a:off x="10546435" y="1717830"/>
              <a:ext cx="74125" cy="475980"/>
            </a:xfrm>
            <a:prstGeom prst="rect">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68" name="Freeform 5">
              <a:extLst>
                <a:ext uri="{FF2B5EF4-FFF2-40B4-BE49-F238E27FC236}">
                  <a16:creationId xmlns:a16="http://schemas.microsoft.com/office/drawing/2014/main" id="{96995C4F-C855-8347-14E0-FE092DA641B8}"/>
                </a:ext>
              </a:extLst>
            </p:cNvPr>
            <p:cNvSpPr>
              <a:spLocks/>
            </p:cNvSpPr>
            <p:nvPr/>
          </p:nvSpPr>
          <p:spPr bwMode="auto">
            <a:xfrm rot="2700000">
              <a:off x="9935008" y="1772462"/>
              <a:ext cx="368300" cy="366713"/>
            </a:xfrm>
            <a:custGeom>
              <a:avLst/>
              <a:gdLst>
                <a:gd name="T0" fmla="*/ 291 w 374"/>
                <a:gd name="T1" fmla="*/ 373 h 373"/>
                <a:gd name="T2" fmla="*/ 291 w 374"/>
                <a:gd name="T3" fmla="*/ 373 h 373"/>
                <a:gd name="T4" fmla="*/ 244 w 374"/>
                <a:gd name="T5" fmla="*/ 365 h 373"/>
                <a:gd name="T6" fmla="*/ 195 w 374"/>
                <a:gd name="T7" fmla="*/ 345 h 373"/>
                <a:gd name="T8" fmla="*/ 146 w 374"/>
                <a:gd name="T9" fmla="*/ 313 h 373"/>
                <a:gd name="T10" fmla="*/ 100 w 374"/>
                <a:gd name="T11" fmla="*/ 274 h 373"/>
                <a:gd name="T12" fmla="*/ 60 w 374"/>
                <a:gd name="T13" fmla="*/ 228 h 373"/>
                <a:gd name="T14" fmla="*/ 29 w 374"/>
                <a:gd name="T15" fmla="*/ 180 h 373"/>
                <a:gd name="T16" fmla="*/ 8 w 374"/>
                <a:gd name="T17" fmla="*/ 130 h 373"/>
                <a:gd name="T18" fmla="*/ 0 w 374"/>
                <a:gd name="T19" fmla="*/ 82 h 373"/>
                <a:gd name="T20" fmla="*/ 3 w 374"/>
                <a:gd name="T21" fmla="*/ 57 h 373"/>
                <a:gd name="T22" fmla="*/ 11 w 374"/>
                <a:gd name="T23" fmla="*/ 39 h 373"/>
                <a:gd name="T24" fmla="*/ 25 w 374"/>
                <a:gd name="T25" fmla="*/ 23 h 373"/>
                <a:gd name="T26" fmla="*/ 42 w 374"/>
                <a:gd name="T27" fmla="*/ 5 h 373"/>
                <a:gd name="T28" fmla="*/ 56 w 374"/>
                <a:gd name="T29" fmla="*/ 0 h 373"/>
                <a:gd name="T30" fmla="*/ 65 w 374"/>
                <a:gd name="T31" fmla="*/ 3 h 373"/>
                <a:gd name="T32" fmla="*/ 75 w 374"/>
                <a:gd name="T33" fmla="*/ 10 h 373"/>
                <a:gd name="T34" fmla="*/ 87 w 374"/>
                <a:gd name="T35" fmla="*/ 21 h 373"/>
                <a:gd name="T36" fmla="*/ 98 w 374"/>
                <a:gd name="T37" fmla="*/ 33 h 373"/>
                <a:gd name="T38" fmla="*/ 108 w 374"/>
                <a:gd name="T39" fmla="*/ 43 h 373"/>
                <a:gd name="T40" fmla="*/ 115 w 374"/>
                <a:gd name="T41" fmla="*/ 51 h 373"/>
                <a:gd name="T42" fmla="*/ 121 w 374"/>
                <a:gd name="T43" fmla="*/ 65 h 373"/>
                <a:gd name="T44" fmla="*/ 118 w 374"/>
                <a:gd name="T45" fmla="*/ 75 h 373"/>
                <a:gd name="T46" fmla="*/ 110 w 374"/>
                <a:gd name="T47" fmla="*/ 84 h 373"/>
                <a:gd name="T48" fmla="*/ 100 w 374"/>
                <a:gd name="T49" fmla="*/ 93 h 373"/>
                <a:gd name="T50" fmla="*/ 90 w 374"/>
                <a:gd name="T51" fmla="*/ 104 h 373"/>
                <a:gd name="T52" fmla="*/ 82 w 374"/>
                <a:gd name="T53" fmla="*/ 117 h 373"/>
                <a:gd name="T54" fmla="*/ 79 w 374"/>
                <a:gd name="T55" fmla="*/ 133 h 373"/>
                <a:gd name="T56" fmla="*/ 82 w 374"/>
                <a:gd name="T57" fmla="*/ 151 h 373"/>
                <a:gd name="T58" fmla="*/ 92 w 374"/>
                <a:gd name="T59" fmla="*/ 166 h 373"/>
                <a:gd name="T60" fmla="*/ 207 w 374"/>
                <a:gd name="T61" fmla="*/ 281 h 373"/>
                <a:gd name="T62" fmla="*/ 222 w 374"/>
                <a:gd name="T63" fmla="*/ 291 h 373"/>
                <a:gd name="T64" fmla="*/ 240 w 374"/>
                <a:gd name="T65" fmla="*/ 294 h 373"/>
                <a:gd name="T66" fmla="*/ 256 w 374"/>
                <a:gd name="T67" fmla="*/ 291 h 373"/>
                <a:gd name="T68" fmla="*/ 269 w 374"/>
                <a:gd name="T69" fmla="*/ 283 h 373"/>
                <a:gd name="T70" fmla="*/ 280 w 374"/>
                <a:gd name="T71" fmla="*/ 273 h 373"/>
                <a:gd name="T72" fmla="*/ 289 w 374"/>
                <a:gd name="T73" fmla="*/ 263 h 373"/>
                <a:gd name="T74" fmla="*/ 298 w 374"/>
                <a:gd name="T75" fmla="*/ 255 h 373"/>
                <a:gd name="T76" fmla="*/ 308 w 374"/>
                <a:gd name="T77" fmla="*/ 252 h 373"/>
                <a:gd name="T78" fmla="*/ 322 w 374"/>
                <a:gd name="T79" fmla="*/ 258 h 373"/>
                <a:gd name="T80" fmla="*/ 330 w 374"/>
                <a:gd name="T81" fmla="*/ 265 h 373"/>
                <a:gd name="T82" fmla="*/ 340 w 374"/>
                <a:gd name="T83" fmla="*/ 275 h 373"/>
                <a:gd name="T84" fmla="*/ 352 w 374"/>
                <a:gd name="T85" fmla="*/ 286 h 373"/>
                <a:gd name="T86" fmla="*/ 363 w 374"/>
                <a:gd name="T87" fmla="*/ 298 h 373"/>
                <a:gd name="T88" fmla="*/ 371 w 374"/>
                <a:gd name="T89" fmla="*/ 308 h 373"/>
                <a:gd name="T90" fmla="*/ 374 w 374"/>
                <a:gd name="T91" fmla="*/ 317 h 373"/>
                <a:gd name="T92" fmla="*/ 368 w 374"/>
                <a:gd name="T93" fmla="*/ 331 h 373"/>
                <a:gd name="T94" fmla="*/ 350 w 374"/>
                <a:gd name="T95" fmla="*/ 349 h 373"/>
                <a:gd name="T96" fmla="*/ 334 w 374"/>
                <a:gd name="T97" fmla="*/ 362 h 373"/>
                <a:gd name="T98" fmla="*/ 316 w 374"/>
                <a:gd name="T99" fmla="*/ 370 h 373"/>
                <a:gd name="T100" fmla="*/ 291 w 374"/>
                <a:gd name="T10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4" h="373">
                  <a:moveTo>
                    <a:pt x="291" y="373"/>
                  </a:moveTo>
                  <a:lnTo>
                    <a:pt x="291" y="373"/>
                  </a:lnTo>
                  <a:cubicBezTo>
                    <a:pt x="276" y="373"/>
                    <a:pt x="260" y="370"/>
                    <a:pt x="244" y="365"/>
                  </a:cubicBezTo>
                  <a:cubicBezTo>
                    <a:pt x="228" y="361"/>
                    <a:pt x="211" y="354"/>
                    <a:pt x="195" y="345"/>
                  </a:cubicBezTo>
                  <a:cubicBezTo>
                    <a:pt x="179" y="336"/>
                    <a:pt x="162" y="326"/>
                    <a:pt x="146" y="313"/>
                  </a:cubicBezTo>
                  <a:cubicBezTo>
                    <a:pt x="130" y="301"/>
                    <a:pt x="115" y="288"/>
                    <a:pt x="100" y="274"/>
                  </a:cubicBezTo>
                  <a:cubicBezTo>
                    <a:pt x="86" y="260"/>
                    <a:pt x="73" y="244"/>
                    <a:pt x="60" y="228"/>
                  </a:cubicBezTo>
                  <a:cubicBezTo>
                    <a:pt x="48" y="212"/>
                    <a:pt x="38" y="196"/>
                    <a:pt x="29" y="180"/>
                  </a:cubicBezTo>
                  <a:cubicBezTo>
                    <a:pt x="20" y="163"/>
                    <a:pt x="13" y="146"/>
                    <a:pt x="8" y="130"/>
                  </a:cubicBezTo>
                  <a:cubicBezTo>
                    <a:pt x="3" y="113"/>
                    <a:pt x="0" y="97"/>
                    <a:pt x="0" y="82"/>
                  </a:cubicBezTo>
                  <a:cubicBezTo>
                    <a:pt x="0" y="72"/>
                    <a:pt x="1" y="64"/>
                    <a:pt x="3" y="57"/>
                  </a:cubicBezTo>
                  <a:cubicBezTo>
                    <a:pt x="5" y="50"/>
                    <a:pt x="8" y="44"/>
                    <a:pt x="11" y="39"/>
                  </a:cubicBezTo>
                  <a:cubicBezTo>
                    <a:pt x="15" y="33"/>
                    <a:pt x="19" y="28"/>
                    <a:pt x="25" y="23"/>
                  </a:cubicBezTo>
                  <a:cubicBezTo>
                    <a:pt x="30" y="18"/>
                    <a:pt x="36" y="12"/>
                    <a:pt x="42" y="5"/>
                  </a:cubicBezTo>
                  <a:cubicBezTo>
                    <a:pt x="46" y="1"/>
                    <a:pt x="51" y="0"/>
                    <a:pt x="56" y="0"/>
                  </a:cubicBezTo>
                  <a:cubicBezTo>
                    <a:pt x="58" y="0"/>
                    <a:pt x="61" y="1"/>
                    <a:pt x="65" y="3"/>
                  </a:cubicBezTo>
                  <a:cubicBezTo>
                    <a:pt x="68" y="5"/>
                    <a:pt x="72" y="7"/>
                    <a:pt x="75" y="10"/>
                  </a:cubicBezTo>
                  <a:cubicBezTo>
                    <a:pt x="79" y="14"/>
                    <a:pt x="83" y="17"/>
                    <a:pt x="87" y="21"/>
                  </a:cubicBezTo>
                  <a:cubicBezTo>
                    <a:pt x="91" y="25"/>
                    <a:pt x="95" y="29"/>
                    <a:pt x="98" y="33"/>
                  </a:cubicBezTo>
                  <a:cubicBezTo>
                    <a:pt x="102" y="37"/>
                    <a:pt x="105" y="40"/>
                    <a:pt x="108" y="43"/>
                  </a:cubicBezTo>
                  <a:cubicBezTo>
                    <a:pt x="111" y="47"/>
                    <a:pt x="113" y="49"/>
                    <a:pt x="115" y="51"/>
                  </a:cubicBezTo>
                  <a:cubicBezTo>
                    <a:pt x="119" y="55"/>
                    <a:pt x="121" y="59"/>
                    <a:pt x="121" y="65"/>
                  </a:cubicBezTo>
                  <a:cubicBezTo>
                    <a:pt x="121" y="68"/>
                    <a:pt x="120" y="72"/>
                    <a:pt x="118" y="75"/>
                  </a:cubicBezTo>
                  <a:cubicBezTo>
                    <a:pt x="116" y="78"/>
                    <a:pt x="113" y="81"/>
                    <a:pt x="110" y="84"/>
                  </a:cubicBezTo>
                  <a:cubicBezTo>
                    <a:pt x="107" y="87"/>
                    <a:pt x="104" y="90"/>
                    <a:pt x="100" y="93"/>
                  </a:cubicBezTo>
                  <a:cubicBezTo>
                    <a:pt x="96" y="97"/>
                    <a:pt x="93" y="100"/>
                    <a:pt x="90" y="104"/>
                  </a:cubicBezTo>
                  <a:cubicBezTo>
                    <a:pt x="87" y="108"/>
                    <a:pt x="84" y="112"/>
                    <a:pt x="82" y="117"/>
                  </a:cubicBezTo>
                  <a:cubicBezTo>
                    <a:pt x="80" y="122"/>
                    <a:pt x="79" y="127"/>
                    <a:pt x="79" y="133"/>
                  </a:cubicBezTo>
                  <a:cubicBezTo>
                    <a:pt x="79" y="140"/>
                    <a:pt x="80" y="145"/>
                    <a:pt x="82" y="151"/>
                  </a:cubicBezTo>
                  <a:cubicBezTo>
                    <a:pt x="85" y="157"/>
                    <a:pt x="88" y="162"/>
                    <a:pt x="92" y="166"/>
                  </a:cubicBezTo>
                  <a:lnTo>
                    <a:pt x="207" y="281"/>
                  </a:lnTo>
                  <a:cubicBezTo>
                    <a:pt x="211" y="285"/>
                    <a:pt x="216" y="288"/>
                    <a:pt x="222" y="291"/>
                  </a:cubicBezTo>
                  <a:cubicBezTo>
                    <a:pt x="228" y="293"/>
                    <a:pt x="234" y="294"/>
                    <a:pt x="240" y="294"/>
                  </a:cubicBezTo>
                  <a:cubicBezTo>
                    <a:pt x="246" y="294"/>
                    <a:pt x="251" y="293"/>
                    <a:pt x="256" y="291"/>
                  </a:cubicBezTo>
                  <a:cubicBezTo>
                    <a:pt x="261" y="289"/>
                    <a:pt x="265" y="286"/>
                    <a:pt x="269" y="283"/>
                  </a:cubicBezTo>
                  <a:cubicBezTo>
                    <a:pt x="273" y="280"/>
                    <a:pt x="276" y="277"/>
                    <a:pt x="280" y="273"/>
                  </a:cubicBezTo>
                  <a:cubicBezTo>
                    <a:pt x="283" y="269"/>
                    <a:pt x="286" y="266"/>
                    <a:pt x="289" y="263"/>
                  </a:cubicBezTo>
                  <a:cubicBezTo>
                    <a:pt x="292" y="260"/>
                    <a:pt x="295" y="257"/>
                    <a:pt x="298" y="255"/>
                  </a:cubicBezTo>
                  <a:cubicBezTo>
                    <a:pt x="301" y="253"/>
                    <a:pt x="305" y="252"/>
                    <a:pt x="308" y="252"/>
                  </a:cubicBezTo>
                  <a:cubicBezTo>
                    <a:pt x="314" y="252"/>
                    <a:pt x="318" y="254"/>
                    <a:pt x="322" y="258"/>
                  </a:cubicBezTo>
                  <a:cubicBezTo>
                    <a:pt x="324" y="260"/>
                    <a:pt x="326" y="262"/>
                    <a:pt x="330" y="265"/>
                  </a:cubicBezTo>
                  <a:cubicBezTo>
                    <a:pt x="333" y="268"/>
                    <a:pt x="337" y="271"/>
                    <a:pt x="340" y="275"/>
                  </a:cubicBezTo>
                  <a:cubicBezTo>
                    <a:pt x="344" y="278"/>
                    <a:pt x="348" y="282"/>
                    <a:pt x="352" y="286"/>
                  </a:cubicBezTo>
                  <a:cubicBezTo>
                    <a:pt x="356" y="290"/>
                    <a:pt x="360" y="294"/>
                    <a:pt x="363" y="298"/>
                  </a:cubicBezTo>
                  <a:cubicBezTo>
                    <a:pt x="366" y="301"/>
                    <a:pt x="369" y="305"/>
                    <a:pt x="371" y="308"/>
                  </a:cubicBezTo>
                  <a:cubicBezTo>
                    <a:pt x="373" y="312"/>
                    <a:pt x="374" y="315"/>
                    <a:pt x="374" y="317"/>
                  </a:cubicBezTo>
                  <a:cubicBezTo>
                    <a:pt x="374" y="322"/>
                    <a:pt x="372" y="327"/>
                    <a:pt x="368" y="331"/>
                  </a:cubicBezTo>
                  <a:cubicBezTo>
                    <a:pt x="361" y="337"/>
                    <a:pt x="355" y="343"/>
                    <a:pt x="350" y="349"/>
                  </a:cubicBezTo>
                  <a:cubicBezTo>
                    <a:pt x="345" y="354"/>
                    <a:pt x="340" y="358"/>
                    <a:pt x="334" y="362"/>
                  </a:cubicBezTo>
                  <a:cubicBezTo>
                    <a:pt x="329" y="365"/>
                    <a:pt x="323" y="368"/>
                    <a:pt x="316" y="370"/>
                  </a:cubicBezTo>
                  <a:cubicBezTo>
                    <a:pt x="309" y="372"/>
                    <a:pt x="301" y="373"/>
                    <a:pt x="291" y="373"/>
                  </a:cubicBezTo>
                  <a:close/>
                </a:path>
              </a:pathLst>
            </a:custGeom>
            <a:solidFill>
              <a:srgbClr val="0078D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69" name="Freeform: Shape 68">
              <a:extLst>
                <a:ext uri="{FF2B5EF4-FFF2-40B4-BE49-F238E27FC236}">
                  <a16:creationId xmlns:a16="http://schemas.microsoft.com/office/drawing/2014/main" id="{91D264B8-3205-849D-7FFF-D60DF68ED4B4}"/>
                </a:ext>
              </a:extLst>
            </p:cNvPr>
            <p:cNvSpPr/>
            <p:nvPr/>
          </p:nvSpPr>
          <p:spPr bwMode="auto">
            <a:xfrm>
              <a:off x="10053638" y="2072989"/>
              <a:ext cx="180975" cy="138241"/>
            </a:xfrm>
            <a:custGeom>
              <a:avLst/>
              <a:gdLst>
                <a:gd name="connsiteX0" fmla="*/ 294482 w 294482"/>
                <a:gd name="connsiteY0" fmla="*/ 0 h 221875"/>
                <a:gd name="connsiteX1" fmla="*/ 251619 w 294482"/>
                <a:gd name="connsiteY1" fmla="*/ 100013 h 221875"/>
                <a:gd name="connsiteX2" fmla="*/ 234950 w 294482"/>
                <a:gd name="connsiteY2" fmla="*/ 211931 h 221875"/>
                <a:gd name="connsiteX3" fmla="*/ 158750 w 294482"/>
                <a:gd name="connsiteY3" fmla="*/ 204788 h 221875"/>
                <a:gd name="connsiteX4" fmla="*/ 149225 w 294482"/>
                <a:gd name="connsiteY4" fmla="*/ 109538 h 221875"/>
                <a:gd name="connsiteX0" fmla="*/ 153734 w 153734"/>
                <a:gd name="connsiteY0" fmla="*/ 0 h 221875"/>
                <a:gd name="connsiteX1" fmla="*/ 110871 w 153734"/>
                <a:gd name="connsiteY1" fmla="*/ 100013 h 221875"/>
                <a:gd name="connsiteX2" fmla="*/ 94202 w 153734"/>
                <a:gd name="connsiteY2" fmla="*/ 211931 h 221875"/>
                <a:gd name="connsiteX3" fmla="*/ 18002 w 153734"/>
                <a:gd name="connsiteY3" fmla="*/ 204788 h 221875"/>
                <a:gd name="connsiteX4" fmla="*/ 8477 w 153734"/>
                <a:gd name="connsiteY4" fmla="*/ 109538 h 22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34" h="221875">
                  <a:moveTo>
                    <a:pt x="153734" y="0"/>
                  </a:moveTo>
                  <a:cubicBezTo>
                    <a:pt x="137263" y="32345"/>
                    <a:pt x="120793" y="64691"/>
                    <a:pt x="110871" y="100013"/>
                  </a:cubicBezTo>
                  <a:cubicBezTo>
                    <a:pt x="100949" y="135335"/>
                    <a:pt x="109680" y="194469"/>
                    <a:pt x="94202" y="211931"/>
                  </a:cubicBezTo>
                  <a:cubicBezTo>
                    <a:pt x="78724" y="229393"/>
                    <a:pt x="32289" y="221853"/>
                    <a:pt x="18002" y="204788"/>
                  </a:cubicBezTo>
                  <a:cubicBezTo>
                    <a:pt x="3715" y="187723"/>
                    <a:pt x="-8985" y="124620"/>
                    <a:pt x="8477" y="109538"/>
                  </a:cubicBezTo>
                </a:path>
              </a:pathLst>
            </a:custGeom>
            <a:noFill/>
            <a:ln w="9525" cap="rnd">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mn-ea"/>
                <a:cs typeface="+mn-cs"/>
              </a:endParaRPr>
            </a:p>
          </p:txBody>
        </p:sp>
      </p:grpSp>
      <p:pic>
        <p:nvPicPr>
          <p:cNvPr id="70" name="!! Coffee_">
            <a:extLst>
              <a:ext uri="{FF2B5EF4-FFF2-40B4-BE49-F238E27FC236}">
                <a16:creationId xmlns:a16="http://schemas.microsoft.com/office/drawing/2014/main" id="{6B733F6C-3F0E-9523-C332-335621CAA2FF}"/>
              </a:ext>
              <a:ext uri="{C183D7F6-B498-43B3-948B-1728B52AA6E4}">
                <adec:decorative xmlns:adec="http://schemas.microsoft.com/office/drawing/2017/decorative" val="1"/>
              </a:ext>
            </a:extLst>
          </p:cNvPr>
          <p:cNvPicPr>
            <a:picLocks noChangeAspect="1"/>
          </p:cNvPicPr>
          <p:nvPr/>
        </p:nvPicPr>
        <p:blipFill>
          <a:blip r:embed="rId15">
            <a:alphaModFix/>
            <a:extLst>
              <a:ext uri="{96DAC541-7B7A-43D3-8B79-37D633B846F1}">
                <asvg:svgBlip xmlns:asvg="http://schemas.microsoft.com/office/drawing/2016/SVG/main" r:embed="rId16"/>
              </a:ext>
            </a:extLst>
          </a:blip>
          <a:stretch>
            <a:fillRect/>
          </a:stretch>
        </p:blipFill>
        <p:spPr>
          <a:xfrm>
            <a:off x="4881861" y="3831889"/>
            <a:ext cx="314538" cy="369242"/>
          </a:xfrm>
          <a:prstGeom prst="rect">
            <a:avLst/>
          </a:prstGeom>
        </p:spPr>
      </p:pic>
      <p:sp>
        <p:nvSpPr>
          <p:cNvPr id="71" name="TextBox 70">
            <a:extLst>
              <a:ext uri="{FF2B5EF4-FFF2-40B4-BE49-F238E27FC236}">
                <a16:creationId xmlns:a16="http://schemas.microsoft.com/office/drawing/2014/main" id="{F074F773-D3CA-E65A-5F80-23C7D234BE72}"/>
              </a:ext>
            </a:extLst>
          </p:cNvPr>
          <p:cNvSpPr txBox="1"/>
          <p:nvPr/>
        </p:nvSpPr>
        <p:spPr>
          <a:xfrm>
            <a:off x="3659739" y="2499183"/>
            <a:ext cx="2079078" cy="80791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3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Cameras, VoIP phones, badge readers, printers, smart TVs, smart appliances,</a:t>
            </a:r>
          </a:p>
          <a:p>
            <a:pPr marL="0" marR="0" lvl="0" indent="0" algn="ctr" defTabSz="914400" rtl="0" eaLnBrk="1" fontAlgn="auto" latinLnBrk="0" hangingPunct="1">
              <a:lnSpc>
                <a:spcPct val="100000"/>
              </a:lnSpc>
              <a:spcBef>
                <a:spcPts val="30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 </a:t>
            </a:r>
          </a:p>
        </p:txBody>
      </p:sp>
      <p:sp>
        <p:nvSpPr>
          <p:cNvPr id="72" name="Rectangle 71">
            <a:extLst>
              <a:ext uri="{FF2B5EF4-FFF2-40B4-BE49-F238E27FC236}">
                <a16:creationId xmlns:a16="http://schemas.microsoft.com/office/drawing/2014/main" id="{F1342574-5C47-511C-1A0C-A1C446FE9435}"/>
              </a:ext>
            </a:extLst>
          </p:cNvPr>
          <p:cNvSpPr/>
          <p:nvPr/>
        </p:nvSpPr>
        <p:spPr bwMode="auto">
          <a:xfrm>
            <a:off x="5901274" y="2035756"/>
            <a:ext cx="1746562" cy="3716399"/>
          </a:xfrm>
          <a:prstGeom prst="rect">
            <a:avLst/>
          </a:prstGeom>
          <a:solidFill>
            <a:schemeClr val="bg1"/>
          </a:solidFill>
          <a:ln w="19050" cap="sq" cmpd="sng" algn="ctr">
            <a:noFill/>
            <a:prstDash val="solid"/>
            <a:miter lim="800000"/>
            <a:headEnd type="none" w="med" len="med"/>
            <a:tailEnd type="none" w="med" len="med"/>
          </a:ln>
          <a:effectLst>
            <a:outerShdw blurRad="190500" dist="50800" dir="2700000" algn="ctr" rotWithShape="0">
              <a:prstClr val="black">
                <a:alpha val="20000"/>
              </a:prstClr>
            </a:outerShdw>
          </a:effectLst>
        </p:spPr>
        <p:txBody>
          <a:bodyPr rot="0" spcFirstLastPara="0" vertOverflow="overflow" horzOverflow="overflow" vert="horz" wrap="square" lIns="91440" tIns="182880" rIns="91440" bIns="146304"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ct val="0"/>
              </a:spcBef>
              <a:spcAft>
                <a:spcPts val="0"/>
              </a:spcAft>
              <a:buClrTx/>
              <a:buSzTx/>
              <a:buFontTx/>
              <a:buNone/>
              <a:tabLst/>
              <a:defRPr/>
            </a:pPr>
            <a:r>
              <a:rPr kumimoji="0" lang="en-US" sz="1600" b="0" i="0" u="none" strike="noStrike" kern="1200" cap="none" spc="0" normalizeH="0" baseline="0" noProof="0">
                <a:ln w="3175">
                  <a:noFill/>
                </a:ln>
                <a:solidFill>
                  <a:srgbClr val="000000"/>
                </a:solidFill>
                <a:effectLst/>
                <a:uLnTx/>
                <a:uFillTx/>
                <a:latin typeface="Segoe UI Semibold"/>
                <a:ea typeface="+mn-ea"/>
                <a:cs typeface="Segoe UI Semilight" panose="020B0402040204020203" pitchFamily="34" charset="0"/>
              </a:rPr>
              <a:t>Network Devices</a:t>
            </a:r>
          </a:p>
        </p:txBody>
      </p:sp>
      <p:pic>
        <p:nvPicPr>
          <p:cNvPr id="73" name="!! Router_">
            <a:extLst>
              <a:ext uri="{FF2B5EF4-FFF2-40B4-BE49-F238E27FC236}">
                <a16:creationId xmlns:a16="http://schemas.microsoft.com/office/drawing/2014/main" id="{96F5D15B-E42D-6BF1-AE90-75756F412FF3}"/>
              </a:ext>
              <a:ext uri="{C183D7F6-B498-43B3-948B-1728B52AA6E4}">
                <adec:decorative xmlns:adec="http://schemas.microsoft.com/office/drawing/2017/decorative" val="1"/>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679684" y="3680208"/>
            <a:ext cx="241698" cy="483394"/>
          </a:xfrm>
          <a:prstGeom prst="rect">
            <a:avLst/>
          </a:prstGeom>
        </p:spPr>
      </p:pic>
      <p:grpSp>
        <p:nvGrpSpPr>
          <p:cNvPr id="74" name="!! Network">
            <a:extLst>
              <a:ext uri="{FF2B5EF4-FFF2-40B4-BE49-F238E27FC236}">
                <a16:creationId xmlns:a16="http://schemas.microsoft.com/office/drawing/2014/main" id="{A264DA93-AC21-BF70-1ACC-408DAB5993FA}"/>
              </a:ext>
              <a:ext uri="{C183D7F6-B498-43B3-948B-1728B52AA6E4}">
                <adec:decorative xmlns:adec="http://schemas.microsoft.com/office/drawing/2017/decorative" val="1"/>
              </a:ext>
            </a:extLst>
          </p:cNvPr>
          <p:cNvGrpSpPr/>
          <p:nvPr/>
        </p:nvGrpSpPr>
        <p:grpSpPr>
          <a:xfrm>
            <a:off x="6610813" y="3173121"/>
            <a:ext cx="379440" cy="297580"/>
            <a:chOff x="4273923" y="3308493"/>
            <a:chExt cx="501015" cy="392932"/>
          </a:xfrm>
          <a:solidFill>
            <a:srgbClr val="0078D4"/>
          </a:solidFill>
        </p:grpSpPr>
        <p:sp>
          <p:nvSpPr>
            <p:cNvPr id="75" name="Freeform 237">
              <a:extLst>
                <a:ext uri="{FF2B5EF4-FFF2-40B4-BE49-F238E27FC236}">
                  <a16:creationId xmlns:a16="http://schemas.microsoft.com/office/drawing/2014/main" id="{6BA16DDB-54F7-AAB0-07BF-34D9407CB927}"/>
                </a:ext>
              </a:extLst>
            </p:cNvPr>
            <p:cNvSpPr>
              <a:spLocks/>
            </p:cNvSpPr>
            <p:nvPr/>
          </p:nvSpPr>
          <p:spPr bwMode="auto">
            <a:xfrm rot="16200000">
              <a:off x="4487283" y="3396123"/>
              <a:ext cx="74295" cy="253365"/>
            </a:xfrm>
            <a:custGeom>
              <a:avLst/>
              <a:gdLst>
                <a:gd name="T0" fmla="*/ 50 w 62"/>
                <a:gd name="T1" fmla="*/ 49 h 214"/>
                <a:gd name="T2" fmla="*/ 50 w 62"/>
                <a:gd name="T3" fmla="*/ 49 h 214"/>
                <a:gd name="T4" fmla="*/ 18 w 62"/>
                <a:gd name="T5" fmla="*/ 0 h 214"/>
                <a:gd name="T6" fmla="*/ 0 w 62"/>
                <a:gd name="T7" fmla="*/ 18 h 214"/>
                <a:gd name="T8" fmla="*/ 27 w 62"/>
                <a:gd name="T9" fmla="*/ 59 h 214"/>
                <a:gd name="T10" fmla="*/ 36 w 62"/>
                <a:gd name="T11" fmla="*/ 107 h 214"/>
                <a:gd name="T12" fmla="*/ 27 w 62"/>
                <a:gd name="T13" fmla="*/ 155 h 214"/>
                <a:gd name="T14" fmla="*/ 0 w 62"/>
                <a:gd name="T15" fmla="*/ 196 h 214"/>
                <a:gd name="T16" fmla="*/ 18 w 62"/>
                <a:gd name="T17" fmla="*/ 214 h 214"/>
                <a:gd name="T18" fmla="*/ 50 w 62"/>
                <a:gd name="T19" fmla="*/ 165 h 214"/>
                <a:gd name="T20" fmla="*/ 62 w 62"/>
                <a:gd name="T21" fmla="*/ 107 h 214"/>
                <a:gd name="T22" fmla="*/ 50 w 62"/>
                <a:gd name="T23" fmla="*/ 4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14">
                  <a:moveTo>
                    <a:pt x="50" y="49"/>
                  </a:moveTo>
                  <a:lnTo>
                    <a:pt x="50" y="49"/>
                  </a:lnTo>
                  <a:cubicBezTo>
                    <a:pt x="43" y="31"/>
                    <a:pt x="32" y="15"/>
                    <a:pt x="18" y="0"/>
                  </a:cubicBezTo>
                  <a:lnTo>
                    <a:pt x="0" y="18"/>
                  </a:lnTo>
                  <a:cubicBezTo>
                    <a:pt x="12" y="30"/>
                    <a:pt x="21" y="44"/>
                    <a:pt x="27" y="59"/>
                  </a:cubicBezTo>
                  <a:cubicBezTo>
                    <a:pt x="33" y="74"/>
                    <a:pt x="36" y="90"/>
                    <a:pt x="36" y="107"/>
                  </a:cubicBezTo>
                  <a:cubicBezTo>
                    <a:pt x="36" y="124"/>
                    <a:pt x="33" y="140"/>
                    <a:pt x="27" y="155"/>
                  </a:cubicBezTo>
                  <a:cubicBezTo>
                    <a:pt x="21" y="171"/>
                    <a:pt x="12" y="184"/>
                    <a:pt x="0" y="196"/>
                  </a:cubicBezTo>
                  <a:lnTo>
                    <a:pt x="18" y="214"/>
                  </a:lnTo>
                  <a:cubicBezTo>
                    <a:pt x="32" y="200"/>
                    <a:pt x="43" y="183"/>
                    <a:pt x="50" y="165"/>
                  </a:cubicBezTo>
                  <a:cubicBezTo>
                    <a:pt x="58" y="147"/>
                    <a:pt x="62" y="127"/>
                    <a:pt x="62" y="107"/>
                  </a:cubicBezTo>
                  <a:cubicBezTo>
                    <a:pt x="62" y="87"/>
                    <a:pt x="58" y="68"/>
                    <a:pt x="50" y="49"/>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3C3C41"/>
                </a:solidFill>
                <a:effectLst/>
                <a:uLnTx/>
                <a:uFillTx/>
                <a:latin typeface="Segoe UI"/>
                <a:ea typeface="+mn-ea"/>
                <a:cs typeface="+mn-cs"/>
              </a:endParaRPr>
            </a:p>
          </p:txBody>
        </p:sp>
        <p:sp>
          <p:nvSpPr>
            <p:cNvPr id="76" name="Freeform 238">
              <a:extLst>
                <a:ext uri="{FF2B5EF4-FFF2-40B4-BE49-F238E27FC236}">
                  <a16:creationId xmlns:a16="http://schemas.microsoft.com/office/drawing/2014/main" id="{4EA8AF8B-C7E4-B240-A84D-EC0452A32729}"/>
                </a:ext>
              </a:extLst>
            </p:cNvPr>
            <p:cNvSpPr>
              <a:spLocks/>
            </p:cNvSpPr>
            <p:nvPr/>
          </p:nvSpPr>
          <p:spPr bwMode="auto">
            <a:xfrm rot="16200000">
              <a:off x="4473948" y="3258963"/>
              <a:ext cx="99060" cy="377190"/>
            </a:xfrm>
            <a:custGeom>
              <a:avLst/>
              <a:gdLst>
                <a:gd name="T0" fmla="*/ 80 w 84"/>
                <a:gd name="T1" fmla="*/ 205 h 320"/>
                <a:gd name="T2" fmla="*/ 80 w 84"/>
                <a:gd name="T3" fmla="*/ 205 h 320"/>
                <a:gd name="T4" fmla="*/ 84 w 84"/>
                <a:gd name="T5" fmla="*/ 160 h 320"/>
                <a:gd name="T6" fmla="*/ 80 w 84"/>
                <a:gd name="T7" fmla="*/ 116 h 320"/>
                <a:gd name="T8" fmla="*/ 67 w 84"/>
                <a:gd name="T9" fmla="*/ 74 h 320"/>
                <a:gd name="T10" fmla="*/ 46 w 84"/>
                <a:gd name="T11" fmla="*/ 35 h 320"/>
                <a:gd name="T12" fmla="*/ 18 w 84"/>
                <a:gd name="T13" fmla="*/ 0 h 320"/>
                <a:gd name="T14" fmla="*/ 0 w 84"/>
                <a:gd name="T15" fmla="*/ 18 h 320"/>
                <a:gd name="T16" fmla="*/ 25 w 84"/>
                <a:gd name="T17" fmla="*/ 49 h 320"/>
                <a:gd name="T18" fmla="*/ 44 w 84"/>
                <a:gd name="T19" fmla="*/ 83 h 320"/>
                <a:gd name="T20" fmla="*/ 55 w 84"/>
                <a:gd name="T21" fmla="*/ 121 h 320"/>
                <a:gd name="T22" fmla="*/ 59 w 84"/>
                <a:gd name="T23" fmla="*/ 160 h 320"/>
                <a:gd name="T24" fmla="*/ 55 w 84"/>
                <a:gd name="T25" fmla="*/ 200 h 320"/>
                <a:gd name="T26" fmla="*/ 44 w 84"/>
                <a:gd name="T27" fmla="*/ 237 h 320"/>
                <a:gd name="T28" fmla="*/ 25 w 84"/>
                <a:gd name="T29" fmla="*/ 272 h 320"/>
                <a:gd name="T30" fmla="*/ 0 w 84"/>
                <a:gd name="T31" fmla="*/ 302 h 320"/>
                <a:gd name="T32" fmla="*/ 18 w 84"/>
                <a:gd name="T33" fmla="*/ 320 h 320"/>
                <a:gd name="T34" fmla="*/ 46 w 84"/>
                <a:gd name="T35" fmla="*/ 286 h 320"/>
                <a:gd name="T36" fmla="*/ 67 w 84"/>
                <a:gd name="T37" fmla="*/ 247 h 320"/>
                <a:gd name="T38" fmla="*/ 80 w 84"/>
                <a:gd name="T39" fmla="*/ 20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320">
                  <a:moveTo>
                    <a:pt x="80" y="205"/>
                  </a:moveTo>
                  <a:lnTo>
                    <a:pt x="80" y="205"/>
                  </a:lnTo>
                  <a:cubicBezTo>
                    <a:pt x="83" y="190"/>
                    <a:pt x="84" y="175"/>
                    <a:pt x="84" y="160"/>
                  </a:cubicBezTo>
                  <a:cubicBezTo>
                    <a:pt x="84" y="145"/>
                    <a:pt x="83" y="130"/>
                    <a:pt x="80" y="116"/>
                  </a:cubicBezTo>
                  <a:cubicBezTo>
                    <a:pt x="77" y="101"/>
                    <a:pt x="73" y="87"/>
                    <a:pt x="67" y="74"/>
                  </a:cubicBezTo>
                  <a:cubicBezTo>
                    <a:pt x="61" y="60"/>
                    <a:pt x="54" y="47"/>
                    <a:pt x="46" y="35"/>
                  </a:cubicBezTo>
                  <a:cubicBezTo>
                    <a:pt x="38" y="22"/>
                    <a:pt x="28" y="11"/>
                    <a:pt x="18" y="0"/>
                  </a:cubicBezTo>
                  <a:lnTo>
                    <a:pt x="0" y="18"/>
                  </a:lnTo>
                  <a:cubicBezTo>
                    <a:pt x="10" y="27"/>
                    <a:pt x="18" y="38"/>
                    <a:pt x="25" y="49"/>
                  </a:cubicBezTo>
                  <a:cubicBezTo>
                    <a:pt x="33" y="60"/>
                    <a:pt x="39" y="71"/>
                    <a:pt x="44" y="83"/>
                  </a:cubicBezTo>
                  <a:cubicBezTo>
                    <a:pt x="49" y="95"/>
                    <a:pt x="52" y="108"/>
                    <a:pt x="55" y="121"/>
                  </a:cubicBezTo>
                  <a:cubicBezTo>
                    <a:pt x="58" y="134"/>
                    <a:pt x="59" y="147"/>
                    <a:pt x="59" y="160"/>
                  </a:cubicBezTo>
                  <a:cubicBezTo>
                    <a:pt x="59" y="174"/>
                    <a:pt x="58" y="187"/>
                    <a:pt x="55" y="200"/>
                  </a:cubicBezTo>
                  <a:cubicBezTo>
                    <a:pt x="52" y="212"/>
                    <a:pt x="49" y="225"/>
                    <a:pt x="44" y="237"/>
                  </a:cubicBezTo>
                  <a:cubicBezTo>
                    <a:pt x="39" y="249"/>
                    <a:pt x="33" y="261"/>
                    <a:pt x="25" y="272"/>
                  </a:cubicBezTo>
                  <a:cubicBezTo>
                    <a:pt x="18" y="283"/>
                    <a:pt x="10" y="293"/>
                    <a:pt x="0" y="302"/>
                  </a:cubicBezTo>
                  <a:lnTo>
                    <a:pt x="18" y="320"/>
                  </a:lnTo>
                  <a:cubicBezTo>
                    <a:pt x="28" y="310"/>
                    <a:pt x="38" y="298"/>
                    <a:pt x="46" y="286"/>
                  </a:cubicBezTo>
                  <a:cubicBezTo>
                    <a:pt x="54" y="273"/>
                    <a:pt x="61" y="260"/>
                    <a:pt x="67" y="247"/>
                  </a:cubicBezTo>
                  <a:cubicBezTo>
                    <a:pt x="73" y="233"/>
                    <a:pt x="77" y="219"/>
                    <a:pt x="80" y="205"/>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3C3C41"/>
                </a:solidFill>
                <a:effectLst/>
                <a:uLnTx/>
                <a:uFillTx/>
                <a:latin typeface="Segoe UI"/>
                <a:ea typeface="+mn-ea"/>
                <a:cs typeface="+mn-cs"/>
              </a:endParaRPr>
            </a:p>
          </p:txBody>
        </p:sp>
        <p:sp>
          <p:nvSpPr>
            <p:cNvPr id="77" name="Freeform 239">
              <a:extLst>
                <a:ext uri="{FF2B5EF4-FFF2-40B4-BE49-F238E27FC236}">
                  <a16:creationId xmlns:a16="http://schemas.microsoft.com/office/drawing/2014/main" id="{ED958501-7CCC-4094-91CD-ED6A86ED02A1}"/>
                </a:ext>
              </a:extLst>
            </p:cNvPr>
            <p:cNvSpPr>
              <a:spLocks/>
            </p:cNvSpPr>
            <p:nvPr/>
          </p:nvSpPr>
          <p:spPr bwMode="auto">
            <a:xfrm rot="16200000">
              <a:off x="4461566" y="3120850"/>
              <a:ext cx="125730" cy="501015"/>
            </a:xfrm>
            <a:custGeom>
              <a:avLst/>
              <a:gdLst>
                <a:gd name="T0" fmla="*/ 101 w 107"/>
                <a:gd name="T1" fmla="*/ 153 h 425"/>
                <a:gd name="T2" fmla="*/ 101 w 107"/>
                <a:gd name="T3" fmla="*/ 153 h 425"/>
                <a:gd name="T4" fmla="*/ 84 w 107"/>
                <a:gd name="T5" fmla="*/ 97 h 425"/>
                <a:gd name="T6" fmla="*/ 56 w 107"/>
                <a:gd name="T7" fmla="*/ 45 h 425"/>
                <a:gd name="T8" fmla="*/ 18 w 107"/>
                <a:gd name="T9" fmla="*/ 0 h 425"/>
                <a:gd name="T10" fmla="*/ 0 w 107"/>
                <a:gd name="T11" fmla="*/ 17 h 425"/>
                <a:gd name="T12" fmla="*/ 35 w 107"/>
                <a:gd name="T13" fmla="*/ 59 h 425"/>
                <a:gd name="T14" fmla="*/ 60 w 107"/>
                <a:gd name="T15" fmla="*/ 106 h 425"/>
                <a:gd name="T16" fmla="*/ 76 w 107"/>
                <a:gd name="T17" fmla="*/ 158 h 425"/>
                <a:gd name="T18" fmla="*/ 81 w 107"/>
                <a:gd name="T19" fmla="*/ 212 h 425"/>
                <a:gd name="T20" fmla="*/ 76 w 107"/>
                <a:gd name="T21" fmla="*/ 266 h 425"/>
                <a:gd name="T22" fmla="*/ 60 w 107"/>
                <a:gd name="T23" fmla="*/ 318 h 425"/>
                <a:gd name="T24" fmla="*/ 35 w 107"/>
                <a:gd name="T25" fmla="*/ 366 h 425"/>
                <a:gd name="T26" fmla="*/ 0 w 107"/>
                <a:gd name="T27" fmla="*/ 408 h 425"/>
                <a:gd name="T28" fmla="*/ 18 w 107"/>
                <a:gd name="T29" fmla="*/ 425 h 425"/>
                <a:gd name="T30" fmla="*/ 56 w 107"/>
                <a:gd name="T31" fmla="*/ 380 h 425"/>
                <a:gd name="T32" fmla="*/ 84 w 107"/>
                <a:gd name="T33" fmla="*/ 328 h 425"/>
                <a:gd name="T34" fmla="*/ 101 w 107"/>
                <a:gd name="T35" fmla="*/ 271 h 425"/>
                <a:gd name="T36" fmla="*/ 107 w 107"/>
                <a:gd name="T37" fmla="*/ 212 h 425"/>
                <a:gd name="T38" fmla="*/ 101 w 107"/>
                <a:gd name="T39" fmla="*/ 15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7" h="425">
                  <a:moveTo>
                    <a:pt x="101" y="153"/>
                  </a:moveTo>
                  <a:lnTo>
                    <a:pt x="101" y="153"/>
                  </a:lnTo>
                  <a:cubicBezTo>
                    <a:pt x="97" y="134"/>
                    <a:pt x="91" y="115"/>
                    <a:pt x="84" y="97"/>
                  </a:cubicBezTo>
                  <a:cubicBezTo>
                    <a:pt x="76" y="79"/>
                    <a:pt x="67" y="61"/>
                    <a:pt x="56" y="45"/>
                  </a:cubicBezTo>
                  <a:cubicBezTo>
                    <a:pt x="45" y="28"/>
                    <a:pt x="32" y="13"/>
                    <a:pt x="18" y="0"/>
                  </a:cubicBezTo>
                  <a:lnTo>
                    <a:pt x="0" y="17"/>
                  </a:lnTo>
                  <a:cubicBezTo>
                    <a:pt x="14" y="30"/>
                    <a:pt x="25" y="44"/>
                    <a:pt x="35" y="59"/>
                  </a:cubicBezTo>
                  <a:cubicBezTo>
                    <a:pt x="45" y="74"/>
                    <a:pt x="54" y="90"/>
                    <a:pt x="60" y="106"/>
                  </a:cubicBezTo>
                  <a:cubicBezTo>
                    <a:pt x="67" y="123"/>
                    <a:pt x="72" y="140"/>
                    <a:pt x="76" y="158"/>
                  </a:cubicBezTo>
                  <a:cubicBezTo>
                    <a:pt x="80" y="176"/>
                    <a:pt x="81" y="194"/>
                    <a:pt x="81" y="212"/>
                  </a:cubicBezTo>
                  <a:cubicBezTo>
                    <a:pt x="81" y="230"/>
                    <a:pt x="80" y="249"/>
                    <a:pt x="76" y="266"/>
                  </a:cubicBezTo>
                  <a:cubicBezTo>
                    <a:pt x="72" y="284"/>
                    <a:pt x="67" y="302"/>
                    <a:pt x="60" y="318"/>
                  </a:cubicBezTo>
                  <a:cubicBezTo>
                    <a:pt x="54" y="335"/>
                    <a:pt x="45" y="351"/>
                    <a:pt x="35" y="366"/>
                  </a:cubicBezTo>
                  <a:cubicBezTo>
                    <a:pt x="25" y="381"/>
                    <a:pt x="14" y="395"/>
                    <a:pt x="0" y="408"/>
                  </a:cubicBezTo>
                  <a:lnTo>
                    <a:pt x="18" y="425"/>
                  </a:lnTo>
                  <a:cubicBezTo>
                    <a:pt x="32" y="411"/>
                    <a:pt x="45" y="396"/>
                    <a:pt x="56" y="380"/>
                  </a:cubicBezTo>
                  <a:cubicBezTo>
                    <a:pt x="67" y="363"/>
                    <a:pt x="76" y="346"/>
                    <a:pt x="84" y="328"/>
                  </a:cubicBezTo>
                  <a:cubicBezTo>
                    <a:pt x="91" y="310"/>
                    <a:pt x="97" y="291"/>
                    <a:pt x="101" y="271"/>
                  </a:cubicBezTo>
                  <a:cubicBezTo>
                    <a:pt x="105" y="252"/>
                    <a:pt x="107" y="232"/>
                    <a:pt x="107" y="212"/>
                  </a:cubicBezTo>
                  <a:cubicBezTo>
                    <a:pt x="107" y="192"/>
                    <a:pt x="105" y="172"/>
                    <a:pt x="101" y="153"/>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3C3C41"/>
                </a:solidFill>
                <a:effectLst/>
                <a:uLnTx/>
                <a:uFillTx/>
                <a:latin typeface="Segoe UI"/>
                <a:ea typeface="+mn-ea"/>
                <a:cs typeface="+mn-cs"/>
              </a:endParaRPr>
            </a:p>
          </p:txBody>
        </p:sp>
        <p:sp>
          <p:nvSpPr>
            <p:cNvPr id="78" name="Oval 77">
              <a:extLst>
                <a:ext uri="{FF2B5EF4-FFF2-40B4-BE49-F238E27FC236}">
                  <a16:creationId xmlns:a16="http://schemas.microsoft.com/office/drawing/2014/main" id="{5B2389C0-C588-A308-2523-A242F3A2B021}"/>
                </a:ext>
              </a:extLst>
            </p:cNvPr>
            <p:cNvSpPr/>
            <p:nvPr/>
          </p:nvSpPr>
          <p:spPr bwMode="auto">
            <a:xfrm>
              <a:off x="4457024" y="3576869"/>
              <a:ext cx="124556" cy="124556"/>
            </a:xfrm>
            <a:prstGeom prst="ellips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grpSp>
        <p:nvGrpSpPr>
          <p:cNvPr id="79" name="Group 78">
            <a:extLst>
              <a:ext uri="{FF2B5EF4-FFF2-40B4-BE49-F238E27FC236}">
                <a16:creationId xmlns:a16="http://schemas.microsoft.com/office/drawing/2014/main" id="{7660D231-BCAE-09A8-AB03-9AEF8D5EFF28}"/>
              </a:ext>
              <a:ext uri="{C183D7F6-B498-43B3-948B-1728B52AA6E4}">
                <adec:decorative xmlns:adec="http://schemas.microsoft.com/office/drawing/2017/decorative" val="1"/>
              </a:ext>
            </a:extLst>
          </p:cNvPr>
          <p:cNvGrpSpPr/>
          <p:nvPr/>
        </p:nvGrpSpPr>
        <p:grpSpPr>
          <a:xfrm>
            <a:off x="6600058" y="4466089"/>
            <a:ext cx="400951" cy="215030"/>
            <a:chOff x="7699987" y="4966166"/>
            <a:chExt cx="2870263" cy="1539319"/>
          </a:xfrm>
        </p:grpSpPr>
        <p:sp>
          <p:nvSpPr>
            <p:cNvPr id="80" name="Freeform: Shape 79">
              <a:extLst>
                <a:ext uri="{FF2B5EF4-FFF2-40B4-BE49-F238E27FC236}">
                  <a16:creationId xmlns:a16="http://schemas.microsoft.com/office/drawing/2014/main" id="{0FC37901-07F0-CDC1-A2E5-826E645B7506}"/>
                </a:ext>
              </a:extLst>
            </p:cNvPr>
            <p:cNvSpPr/>
            <p:nvPr/>
          </p:nvSpPr>
          <p:spPr>
            <a:xfrm rot="16200000">
              <a:off x="8922505" y="3743648"/>
              <a:ext cx="425224" cy="2870260"/>
            </a:xfrm>
            <a:custGeom>
              <a:avLst/>
              <a:gdLst>
                <a:gd name="connsiteX0" fmla="*/ -881 w 151384"/>
                <a:gd name="connsiteY0" fmla="*/ -209 h 1021842"/>
                <a:gd name="connsiteX1" fmla="*/ 150504 w 151384"/>
                <a:gd name="connsiteY1" fmla="*/ -209 h 1021842"/>
                <a:gd name="connsiteX2" fmla="*/ 150504 w 151384"/>
                <a:gd name="connsiteY2" fmla="*/ 1021634 h 1021842"/>
                <a:gd name="connsiteX3" fmla="*/ -881 w 151384"/>
                <a:gd name="connsiteY3" fmla="*/ 1021634 h 1021842"/>
              </a:gdLst>
              <a:ahLst/>
              <a:cxnLst>
                <a:cxn ang="0">
                  <a:pos x="connsiteX0" y="connsiteY0"/>
                </a:cxn>
                <a:cxn ang="0">
                  <a:pos x="connsiteX1" y="connsiteY1"/>
                </a:cxn>
                <a:cxn ang="0">
                  <a:pos x="connsiteX2" y="connsiteY2"/>
                </a:cxn>
                <a:cxn ang="0">
                  <a:pos x="connsiteX3" y="connsiteY3"/>
                </a:cxn>
              </a:cxnLst>
              <a:rect l="l" t="t" r="r" b="b"/>
              <a:pathLst>
                <a:path w="151384" h="1021842">
                  <a:moveTo>
                    <a:pt x="-881" y="-209"/>
                  </a:moveTo>
                  <a:lnTo>
                    <a:pt x="150504" y="-209"/>
                  </a:lnTo>
                  <a:lnTo>
                    <a:pt x="150504" y="1021634"/>
                  </a:lnTo>
                  <a:lnTo>
                    <a:pt x="-881" y="1021634"/>
                  </a:lnTo>
                  <a:close/>
                </a:path>
              </a:pathLst>
            </a:custGeom>
            <a:solidFill>
              <a:srgbClr val="50E6FF"/>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81" name="Freeform: Shape 80">
              <a:extLst>
                <a:ext uri="{FF2B5EF4-FFF2-40B4-BE49-F238E27FC236}">
                  <a16:creationId xmlns:a16="http://schemas.microsoft.com/office/drawing/2014/main" id="{5ABDC5D8-E6D4-77BC-E4CA-84934AF8B5BF}"/>
                </a:ext>
              </a:extLst>
            </p:cNvPr>
            <p:cNvSpPr/>
            <p:nvPr/>
          </p:nvSpPr>
          <p:spPr>
            <a:xfrm rot="16200000">
              <a:off x="8574166" y="4509401"/>
              <a:ext cx="1121914" cy="2870254"/>
            </a:xfrm>
            <a:custGeom>
              <a:avLst/>
              <a:gdLst>
                <a:gd name="connsiteX0" fmla="*/ -881 w 264923"/>
                <a:gd name="connsiteY0" fmla="*/ -209 h 1021842"/>
                <a:gd name="connsiteX1" fmla="*/ 264042 w 264923"/>
                <a:gd name="connsiteY1" fmla="*/ -209 h 1021842"/>
                <a:gd name="connsiteX2" fmla="*/ 264042 w 264923"/>
                <a:gd name="connsiteY2" fmla="*/ 1021634 h 1021842"/>
                <a:gd name="connsiteX3" fmla="*/ -881 w 264923"/>
                <a:gd name="connsiteY3" fmla="*/ 1021634 h 1021842"/>
              </a:gdLst>
              <a:ahLst/>
              <a:cxnLst>
                <a:cxn ang="0">
                  <a:pos x="connsiteX0" y="connsiteY0"/>
                </a:cxn>
                <a:cxn ang="0">
                  <a:pos x="connsiteX1" y="connsiteY1"/>
                </a:cxn>
                <a:cxn ang="0">
                  <a:pos x="connsiteX2" y="connsiteY2"/>
                </a:cxn>
                <a:cxn ang="0">
                  <a:pos x="connsiteX3" y="connsiteY3"/>
                </a:cxn>
              </a:cxnLst>
              <a:rect l="l" t="t" r="r" b="b"/>
              <a:pathLst>
                <a:path w="264923" h="1021842">
                  <a:moveTo>
                    <a:pt x="-881" y="-209"/>
                  </a:moveTo>
                  <a:lnTo>
                    <a:pt x="264042" y="-209"/>
                  </a:lnTo>
                  <a:lnTo>
                    <a:pt x="264042" y="1021634"/>
                  </a:lnTo>
                  <a:lnTo>
                    <a:pt x="-881" y="1021634"/>
                  </a:lnTo>
                  <a:close/>
                </a:path>
              </a:pathLst>
            </a:custGeom>
            <a:solidFill>
              <a:srgbClr val="0078D4"/>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nvGrpSpPr>
            <p:cNvPr id="82" name="Group 81">
              <a:extLst>
                <a:ext uri="{FF2B5EF4-FFF2-40B4-BE49-F238E27FC236}">
                  <a16:creationId xmlns:a16="http://schemas.microsoft.com/office/drawing/2014/main" id="{5D3E32AD-5261-4879-6DA3-4147531059AB}"/>
                </a:ext>
              </a:extLst>
            </p:cNvPr>
            <p:cNvGrpSpPr/>
            <p:nvPr/>
          </p:nvGrpSpPr>
          <p:grpSpPr>
            <a:xfrm rot="10800000">
              <a:off x="7879952" y="5970838"/>
              <a:ext cx="477689" cy="318476"/>
              <a:chOff x="7912595" y="6186568"/>
              <a:chExt cx="318919" cy="212624"/>
            </a:xfrm>
          </p:grpSpPr>
          <p:sp>
            <p:nvSpPr>
              <p:cNvPr id="101" name="Freeform: Shape 100">
                <a:extLst>
                  <a:ext uri="{FF2B5EF4-FFF2-40B4-BE49-F238E27FC236}">
                    <a16:creationId xmlns:a16="http://schemas.microsoft.com/office/drawing/2014/main" id="{6A2A7CCC-873E-CB85-C501-1F4119E51432}"/>
                  </a:ext>
                </a:extLst>
              </p:cNvPr>
              <p:cNvSpPr/>
              <p:nvPr/>
            </p:nvSpPr>
            <p:spPr>
              <a:xfrm rot="16200000">
                <a:off x="7991655" y="6107509"/>
                <a:ext cx="106306" cy="264425"/>
              </a:xfrm>
              <a:custGeom>
                <a:avLst/>
                <a:gdLst>
                  <a:gd name="connsiteX0" fmla="*/ -881 w 37846"/>
                  <a:gd name="connsiteY0" fmla="*/ -209 h 75692"/>
                  <a:gd name="connsiteX1" fmla="*/ 36965 w 37846"/>
                  <a:gd name="connsiteY1" fmla="*/ -209 h 75692"/>
                  <a:gd name="connsiteX2" fmla="*/ 36965 w 37846"/>
                  <a:gd name="connsiteY2" fmla="*/ 75483 h 75692"/>
                  <a:gd name="connsiteX3" fmla="*/ -881 w 37846"/>
                  <a:gd name="connsiteY3" fmla="*/ 75483 h 75692"/>
                </a:gdLst>
                <a:ahLst/>
                <a:cxnLst>
                  <a:cxn ang="0">
                    <a:pos x="connsiteX0" y="connsiteY0"/>
                  </a:cxn>
                  <a:cxn ang="0">
                    <a:pos x="connsiteX1" y="connsiteY1"/>
                  </a:cxn>
                  <a:cxn ang="0">
                    <a:pos x="connsiteX2" y="connsiteY2"/>
                  </a:cxn>
                  <a:cxn ang="0">
                    <a:pos x="connsiteX3" y="connsiteY3"/>
                  </a:cxn>
                </a:cxnLst>
                <a:rect l="l" t="t" r="r" b="b"/>
                <a:pathLst>
                  <a:path w="37846" h="75692">
                    <a:moveTo>
                      <a:pt x="-881" y="-209"/>
                    </a:moveTo>
                    <a:lnTo>
                      <a:pt x="36965" y="-209"/>
                    </a:lnTo>
                    <a:lnTo>
                      <a:pt x="36965" y="75483"/>
                    </a:lnTo>
                    <a:lnTo>
                      <a:pt x="-881" y="75483"/>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02" name="Freeform: Shape 101">
                <a:extLst>
                  <a:ext uri="{FF2B5EF4-FFF2-40B4-BE49-F238E27FC236}">
                    <a16:creationId xmlns:a16="http://schemas.microsoft.com/office/drawing/2014/main" id="{EEF28515-17BA-255F-8015-D71EB36C48D7}"/>
                  </a:ext>
                </a:extLst>
              </p:cNvPr>
              <p:cNvSpPr/>
              <p:nvPr/>
            </p:nvSpPr>
            <p:spPr>
              <a:xfrm rot="16200000">
                <a:off x="7912596" y="6186568"/>
                <a:ext cx="106306"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03" name="Freeform: Shape 102">
                <a:extLst>
                  <a:ext uri="{FF2B5EF4-FFF2-40B4-BE49-F238E27FC236}">
                    <a16:creationId xmlns:a16="http://schemas.microsoft.com/office/drawing/2014/main" id="{878039D3-1C06-5A89-547E-B5E59EB7D8D0}"/>
                  </a:ext>
                </a:extLst>
              </p:cNvPr>
              <p:cNvSpPr/>
              <p:nvPr/>
            </p:nvSpPr>
            <p:spPr>
              <a:xfrm rot="16200000">
                <a:off x="7859440" y="6239730"/>
                <a:ext cx="212618"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04" name="Freeform: Shape 103">
                <a:extLst>
                  <a:ext uri="{FF2B5EF4-FFF2-40B4-BE49-F238E27FC236}">
                    <a16:creationId xmlns:a16="http://schemas.microsoft.com/office/drawing/2014/main" id="{FDDB4F03-435C-2491-B1C7-CFE96AA6E7C8}"/>
                  </a:ext>
                </a:extLst>
              </p:cNvPr>
              <p:cNvSpPr/>
              <p:nvPr/>
            </p:nvSpPr>
            <p:spPr>
              <a:xfrm rot="16200000">
                <a:off x="8125208" y="6186568"/>
                <a:ext cx="106306"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05" name="Freeform: Shape 104">
                <a:extLst>
                  <a:ext uri="{FF2B5EF4-FFF2-40B4-BE49-F238E27FC236}">
                    <a16:creationId xmlns:a16="http://schemas.microsoft.com/office/drawing/2014/main" id="{594ABE0A-4494-D761-8F27-0B5D22034FCA}"/>
                  </a:ext>
                </a:extLst>
              </p:cNvPr>
              <p:cNvSpPr/>
              <p:nvPr/>
            </p:nvSpPr>
            <p:spPr>
              <a:xfrm rot="16200000">
                <a:off x="8072058" y="6239727"/>
                <a:ext cx="212606"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83" name="Group 82">
              <a:extLst>
                <a:ext uri="{FF2B5EF4-FFF2-40B4-BE49-F238E27FC236}">
                  <a16:creationId xmlns:a16="http://schemas.microsoft.com/office/drawing/2014/main" id="{572EF4A6-BD31-538E-11E3-58BA563D8717}"/>
                </a:ext>
              </a:extLst>
            </p:cNvPr>
            <p:cNvGrpSpPr/>
            <p:nvPr/>
          </p:nvGrpSpPr>
          <p:grpSpPr>
            <a:xfrm rot="10800000">
              <a:off x="8556126" y="5970838"/>
              <a:ext cx="477689" cy="318463"/>
              <a:chOff x="7912596" y="6186568"/>
              <a:chExt cx="318919" cy="212615"/>
            </a:xfrm>
          </p:grpSpPr>
          <p:sp>
            <p:nvSpPr>
              <p:cNvPr id="96" name="Freeform: Shape 95">
                <a:extLst>
                  <a:ext uri="{FF2B5EF4-FFF2-40B4-BE49-F238E27FC236}">
                    <a16:creationId xmlns:a16="http://schemas.microsoft.com/office/drawing/2014/main" id="{6F9CC848-3DCA-4F21-EA5A-230B3C47289E}"/>
                  </a:ext>
                </a:extLst>
              </p:cNvPr>
              <p:cNvSpPr/>
              <p:nvPr/>
            </p:nvSpPr>
            <p:spPr>
              <a:xfrm rot="16200000">
                <a:off x="8001504" y="6097661"/>
                <a:ext cx="106306" cy="284121"/>
              </a:xfrm>
              <a:custGeom>
                <a:avLst/>
                <a:gdLst>
                  <a:gd name="connsiteX0" fmla="*/ -881 w 37846"/>
                  <a:gd name="connsiteY0" fmla="*/ -209 h 75692"/>
                  <a:gd name="connsiteX1" fmla="*/ 36965 w 37846"/>
                  <a:gd name="connsiteY1" fmla="*/ -209 h 75692"/>
                  <a:gd name="connsiteX2" fmla="*/ 36965 w 37846"/>
                  <a:gd name="connsiteY2" fmla="*/ 75483 h 75692"/>
                  <a:gd name="connsiteX3" fmla="*/ -881 w 37846"/>
                  <a:gd name="connsiteY3" fmla="*/ 75483 h 75692"/>
                </a:gdLst>
                <a:ahLst/>
                <a:cxnLst>
                  <a:cxn ang="0">
                    <a:pos x="connsiteX0" y="connsiteY0"/>
                  </a:cxn>
                  <a:cxn ang="0">
                    <a:pos x="connsiteX1" y="connsiteY1"/>
                  </a:cxn>
                  <a:cxn ang="0">
                    <a:pos x="connsiteX2" y="connsiteY2"/>
                  </a:cxn>
                  <a:cxn ang="0">
                    <a:pos x="connsiteX3" y="connsiteY3"/>
                  </a:cxn>
                </a:cxnLst>
                <a:rect l="l" t="t" r="r" b="b"/>
                <a:pathLst>
                  <a:path w="37846" h="75692">
                    <a:moveTo>
                      <a:pt x="-881" y="-209"/>
                    </a:moveTo>
                    <a:lnTo>
                      <a:pt x="36965" y="-209"/>
                    </a:lnTo>
                    <a:lnTo>
                      <a:pt x="36965" y="75483"/>
                    </a:lnTo>
                    <a:lnTo>
                      <a:pt x="-881" y="75483"/>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97" name="Freeform: Shape 96">
                <a:extLst>
                  <a:ext uri="{FF2B5EF4-FFF2-40B4-BE49-F238E27FC236}">
                    <a16:creationId xmlns:a16="http://schemas.microsoft.com/office/drawing/2014/main" id="{93D3565B-A99C-F6A7-5B8E-092C70B520B8}"/>
                  </a:ext>
                </a:extLst>
              </p:cNvPr>
              <p:cNvSpPr/>
              <p:nvPr/>
            </p:nvSpPr>
            <p:spPr>
              <a:xfrm rot="16200000">
                <a:off x="7912596" y="6186568"/>
                <a:ext cx="106306"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98" name="Freeform: Shape 97">
                <a:extLst>
                  <a:ext uri="{FF2B5EF4-FFF2-40B4-BE49-F238E27FC236}">
                    <a16:creationId xmlns:a16="http://schemas.microsoft.com/office/drawing/2014/main" id="{895EFAD2-A309-C928-7BAF-1492EACF294E}"/>
                  </a:ext>
                </a:extLst>
              </p:cNvPr>
              <p:cNvSpPr/>
              <p:nvPr/>
            </p:nvSpPr>
            <p:spPr>
              <a:xfrm rot="16200000">
                <a:off x="7859442" y="6239723"/>
                <a:ext cx="212615"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99" name="Freeform: Shape 98">
                <a:extLst>
                  <a:ext uri="{FF2B5EF4-FFF2-40B4-BE49-F238E27FC236}">
                    <a16:creationId xmlns:a16="http://schemas.microsoft.com/office/drawing/2014/main" id="{69CA3E2A-E0E3-AC66-4C63-5BC4E1D4FB5A}"/>
                  </a:ext>
                </a:extLst>
              </p:cNvPr>
              <p:cNvSpPr/>
              <p:nvPr/>
            </p:nvSpPr>
            <p:spPr>
              <a:xfrm rot="16200000">
                <a:off x="8125208" y="6186568"/>
                <a:ext cx="106306"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00" name="Freeform: Shape 99">
                <a:extLst>
                  <a:ext uri="{FF2B5EF4-FFF2-40B4-BE49-F238E27FC236}">
                    <a16:creationId xmlns:a16="http://schemas.microsoft.com/office/drawing/2014/main" id="{F4ADF879-9C1B-02E6-80C0-87310B3184FF}"/>
                  </a:ext>
                </a:extLst>
              </p:cNvPr>
              <p:cNvSpPr/>
              <p:nvPr/>
            </p:nvSpPr>
            <p:spPr>
              <a:xfrm rot="16200000">
                <a:off x="8072054" y="6239723"/>
                <a:ext cx="212615"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84" name="Group 83">
              <a:extLst>
                <a:ext uri="{FF2B5EF4-FFF2-40B4-BE49-F238E27FC236}">
                  <a16:creationId xmlns:a16="http://schemas.microsoft.com/office/drawing/2014/main" id="{C59CE9D9-91F1-3AA2-D309-DC2BF0B6D3EA}"/>
                </a:ext>
              </a:extLst>
            </p:cNvPr>
            <p:cNvGrpSpPr/>
            <p:nvPr/>
          </p:nvGrpSpPr>
          <p:grpSpPr>
            <a:xfrm rot="10800000">
              <a:off x="9232302" y="5970838"/>
              <a:ext cx="477689" cy="318463"/>
              <a:chOff x="7912596" y="6186568"/>
              <a:chExt cx="318919" cy="212615"/>
            </a:xfrm>
          </p:grpSpPr>
          <p:sp>
            <p:nvSpPr>
              <p:cNvPr id="91" name="Freeform: Shape 90">
                <a:extLst>
                  <a:ext uri="{FF2B5EF4-FFF2-40B4-BE49-F238E27FC236}">
                    <a16:creationId xmlns:a16="http://schemas.microsoft.com/office/drawing/2014/main" id="{D1C24017-BCC3-EF40-6B4C-2EA75F12AE27}"/>
                  </a:ext>
                </a:extLst>
              </p:cNvPr>
              <p:cNvSpPr/>
              <p:nvPr/>
            </p:nvSpPr>
            <p:spPr>
              <a:xfrm rot="16200000">
                <a:off x="7985776" y="6113389"/>
                <a:ext cx="106306" cy="252664"/>
              </a:xfrm>
              <a:custGeom>
                <a:avLst/>
                <a:gdLst>
                  <a:gd name="connsiteX0" fmla="*/ -881 w 37846"/>
                  <a:gd name="connsiteY0" fmla="*/ -209 h 75692"/>
                  <a:gd name="connsiteX1" fmla="*/ 36965 w 37846"/>
                  <a:gd name="connsiteY1" fmla="*/ -209 h 75692"/>
                  <a:gd name="connsiteX2" fmla="*/ 36965 w 37846"/>
                  <a:gd name="connsiteY2" fmla="*/ 75483 h 75692"/>
                  <a:gd name="connsiteX3" fmla="*/ -881 w 37846"/>
                  <a:gd name="connsiteY3" fmla="*/ 75483 h 75692"/>
                </a:gdLst>
                <a:ahLst/>
                <a:cxnLst>
                  <a:cxn ang="0">
                    <a:pos x="connsiteX0" y="connsiteY0"/>
                  </a:cxn>
                  <a:cxn ang="0">
                    <a:pos x="connsiteX1" y="connsiteY1"/>
                  </a:cxn>
                  <a:cxn ang="0">
                    <a:pos x="connsiteX2" y="connsiteY2"/>
                  </a:cxn>
                  <a:cxn ang="0">
                    <a:pos x="connsiteX3" y="connsiteY3"/>
                  </a:cxn>
                </a:cxnLst>
                <a:rect l="l" t="t" r="r" b="b"/>
                <a:pathLst>
                  <a:path w="37846" h="75692">
                    <a:moveTo>
                      <a:pt x="-881" y="-209"/>
                    </a:moveTo>
                    <a:lnTo>
                      <a:pt x="36965" y="-209"/>
                    </a:lnTo>
                    <a:lnTo>
                      <a:pt x="36965" y="75483"/>
                    </a:lnTo>
                    <a:lnTo>
                      <a:pt x="-881" y="75483"/>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92" name="Freeform: Shape 91">
                <a:extLst>
                  <a:ext uri="{FF2B5EF4-FFF2-40B4-BE49-F238E27FC236}">
                    <a16:creationId xmlns:a16="http://schemas.microsoft.com/office/drawing/2014/main" id="{0E1CB4A9-7353-4980-28DE-CB2D0A8FA09D}"/>
                  </a:ext>
                </a:extLst>
              </p:cNvPr>
              <p:cNvSpPr/>
              <p:nvPr/>
            </p:nvSpPr>
            <p:spPr>
              <a:xfrm rot="16200000">
                <a:off x="7912596" y="6186568"/>
                <a:ext cx="106306"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93" name="Freeform: Shape 92">
                <a:extLst>
                  <a:ext uri="{FF2B5EF4-FFF2-40B4-BE49-F238E27FC236}">
                    <a16:creationId xmlns:a16="http://schemas.microsoft.com/office/drawing/2014/main" id="{12A6C4E3-A8C9-2D28-87DD-B63F11D99D68}"/>
                  </a:ext>
                </a:extLst>
              </p:cNvPr>
              <p:cNvSpPr/>
              <p:nvPr/>
            </p:nvSpPr>
            <p:spPr>
              <a:xfrm rot="16200000">
                <a:off x="7859442" y="6239723"/>
                <a:ext cx="212615"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94" name="Freeform: Shape 93">
                <a:extLst>
                  <a:ext uri="{FF2B5EF4-FFF2-40B4-BE49-F238E27FC236}">
                    <a16:creationId xmlns:a16="http://schemas.microsoft.com/office/drawing/2014/main" id="{EE34B84F-93E2-86CC-027C-22702FDDCB7B}"/>
                  </a:ext>
                </a:extLst>
              </p:cNvPr>
              <p:cNvSpPr/>
              <p:nvPr/>
            </p:nvSpPr>
            <p:spPr>
              <a:xfrm rot="16200000">
                <a:off x="8125208" y="6186568"/>
                <a:ext cx="106306"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95" name="Freeform: Shape 94">
                <a:extLst>
                  <a:ext uri="{FF2B5EF4-FFF2-40B4-BE49-F238E27FC236}">
                    <a16:creationId xmlns:a16="http://schemas.microsoft.com/office/drawing/2014/main" id="{E1741500-B406-28B0-6F26-1048E108ADC4}"/>
                  </a:ext>
                </a:extLst>
              </p:cNvPr>
              <p:cNvSpPr/>
              <p:nvPr/>
            </p:nvSpPr>
            <p:spPr>
              <a:xfrm rot="16200000">
                <a:off x="8072054" y="6239723"/>
                <a:ext cx="212615"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85" name="Group 84">
              <a:extLst>
                <a:ext uri="{FF2B5EF4-FFF2-40B4-BE49-F238E27FC236}">
                  <a16:creationId xmlns:a16="http://schemas.microsoft.com/office/drawing/2014/main" id="{E5625688-DBA1-610B-7CBC-C7D9AA24AF05}"/>
                </a:ext>
              </a:extLst>
            </p:cNvPr>
            <p:cNvGrpSpPr/>
            <p:nvPr/>
          </p:nvGrpSpPr>
          <p:grpSpPr>
            <a:xfrm rot="10800000">
              <a:off x="9908479" y="5970838"/>
              <a:ext cx="477689" cy="318463"/>
              <a:chOff x="7912596" y="6186568"/>
              <a:chExt cx="318919" cy="212615"/>
            </a:xfrm>
          </p:grpSpPr>
          <p:sp>
            <p:nvSpPr>
              <p:cNvPr id="86" name="Freeform: Shape 85">
                <a:extLst>
                  <a:ext uri="{FF2B5EF4-FFF2-40B4-BE49-F238E27FC236}">
                    <a16:creationId xmlns:a16="http://schemas.microsoft.com/office/drawing/2014/main" id="{6CCE7401-2A3E-6DC5-F618-BA4BA4A13ED5}"/>
                  </a:ext>
                </a:extLst>
              </p:cNvPr>
              <p:cNvSpPr/>
              <p:nvPr/>
            </p:nvSpPr>
            <p:spPr>
              <a:xfrm rot="16200000">
                <a:off x="8018903" y="6080261"/>
                <a:ext cx="106306" cy="318919"/>
              </a:xfrm>
              <a:custGeom>
                <a:avLst/>
                <a:gdLst>
                  <a:gd name="connsiteX0" fmla="*/ -881 w 37846"/>
                  <a:gd name="connsiteY0" fmla="*/ -209 h 75692"/>
                  <a:gd name="connsiteX1" fmla="*/ 36965 w 37846"/>
                  <a:gd name="connsiteY1" fmla="*/ -209 h 75692"/>
                  <a:gd name="connsiteX2" fmla="*/ 36965 w 37846"/>
                  <a:gd name="connsiteY2" fmla="*/ 75483 h 75692"/>
                  <a:gd name="connsiteX3" fmla="*/ -881 w 37846"/>
                  <a:gd name="connsiteY3" fmla="*/ 75483 h 75692"/>
                </a:gdLst>
                <a:ahLst/>
                <a:cxnLst>
                  <a:cxn ang="0">
                    <a:pos x="connsiteX0" y="connsiteY0"/>
                  </a:cxn>
                  <a:cxn ang="0">
                    <a:pos x="connsiteX1" y="connsiteY1"/>
                  </a:cxn>
                  <a:cxn ang="0">
                    <a:pos x="connsiteX2" y="connsiteY2"/>
                  </a:cxn>
                  <a:cxn ang="0">
                    <a:pos x="connsiteX3" y="connsiteY3"/>
                  </a:cxn>
                </a:cxnLst>
                <a:rect l="l" t="t" r="r" b="b"/>
                <a:pathLst>
                  <a:path w="37846" h="75692">
                    <a:moveTo>
                      <a:pt x="-881" y="-209"/>
                    </a:moveTo>
                    <a:lnTo>
                      <a:pt x="36965" y="-209"/>
                    </a:lnTo>
                    <a:lnTo>
                      <a:pt x="36965" y="75483"/>
                    </a:lnTo>
                    <a:lnTo>
                      <a:pt x="-881" y="75483"/>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87" name="Freeform: Shape 86">
                <a:extLst>
                  <a:ext uri="{FF2B5EF4-FFF2-40B4-BE49-F238E27FC236}">
                    <a16:creationId xmlns:a16="http://schemas.microsoft.com/office/drawing/2014/main" id="{EC31DB71-3C69-1239-7144-3638566B642D}"/>
                  </a:ext>
                </a:extLst>
              </p:cNvPr>
              <p:cNvSpPr/>
              <p:nvPr/>
            </p:nvSpPr>
            <p:spPr>
              <a:xfrm rot="16200000">
                <a:off x="7912596" y="6186568"/>
                <a:ext cx="106306"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88" name="Freeform: Shape 87">
                <a:extLst>
                  <a:ext uri="{FF2B5EF4-FFF2-40B4-BE49-F238E27FC236}">
                    <a16:creationId xmlns:a16="http://schemas.microsoft.com/office/drawing/2014/main" id="{A47BFE1F-99C1-9C2E-5FE8-68C85DAA5B1D}"/>
                  </a:ext>
                </a:extLst>
              </p:cNvPr>
              <p:cNvSpPr/>
              <p:nvPr/>
            </p:nvSpPr>
            <p:spPr>
              <a:xfrm rot="16200000">
                <a:off x="7859442" y="6239723"/>
                <a:ext cx="212615"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89" name="Freeform: Shape 88">
                <a:extLst>
                  <a:ext uri="{FF2B5EF4-FFF2-40B4-BE49-F238E27FC236}">
                    <a16:creationId xmlns:a16="http://schemas.microsoft.com/office/drawing/2014/main" id="{AAE33D48-94C3-4BB0-BACF-1CFC66756F27}"/>
                  </a:ext>
                </a:extLst>
              </p:cNvPr>
              <p:cNvSpPr/>
              <p:nvPr/>
            </p:nvSpPr>
            <p:spPr>
              <a:xfrm rot="16200000">
                <a:off x="8125208" y="6186568"/>
                <a:ext cx="106306"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90" name="Freeform: Shape 89">
                <a:extLst>
                  <a:ext uri="{FF2B5EF4-FFF2-40B4-BE49-F238E27FC236}">
                    <a16:creationId xmlns:a16="http://schemas.microsoft.com/office/drawing/2014/main" id="{DBBAADC4-FB20-BFB3-23E4-EDD14CBD07CE}"/>
                  </a:ext>
                </a:extLst>
              </p:cNvPr>
              <p:cNvSpPr/>
              <p:nvPr/>
            </p:nvSpPr>
            <p:spPr>
              <a:xfrm rot="16200000">
                <a:off x="8072054" y="6239723"/>
                <a:ext cx="212615" cy="106306"/>
              </a:xfrm>
              <a:custGeom>
                <a:avLst/>
                <a:gdLst>
                  <a:gd name="connsiteX0" fmla="*/ -881 w 37846"/>
                  <a:gd name="connsiteY0" fmla="*/ -209 h 37846"/>
                  <a:gd name="connsiteX1" fmla="*/ 36965 w 37846"/>
                  <a:gd name="connsiteY1" fmla="*/ -209 h 37846"/>
                  <a:gd name="connsiteX2" fmla="*/ 36965 w 37846"/>
                  <a:gd name="connsiteY2" fmla="*/ 37637 h 37846"/>
                  <a:gd name="connsiteX3" fmla="*/ -881 w 37846"/>
                  <a:gd name="connsiteY3" fmla="*/ 37637 h 37846"/>
                </a:gdLst>
                <a:ahLst/>
                <a:cxnLst>
                  <a:cxn ang="0">
                    <a:pos x="connsiteX0" y="connsiteY0"/>
                  </a:cxn>
                  <a:cxn ang="0">
                    <a:pos x="connsiteX1" y="connsiteY1"/>
                  </a:cxn>
                  <a:cxn ang="0">
                    <a:pos x="connsiteX2" y="connsiteY2"/>
                  </a:cxn>
                  <a:cxn ang="0">
                    <a:pos x="connsiteX3" y="connsiteY3"/>
                  </a:cxn>
                </a:cxnLst>
                <a:rect l="l" t="t" r="r" b="b"/>
                <a:pathLst>
                  <a:path w="37846" h="37846">
                    <a:moveTo>
                      <a:pt x="-881" y="-209"/>
                    </a:moveTo>
                    <a:lnTo>
                      <a:pt x="36965" y="-209"/>
                    </a:lnTo>
                    <a:lnTo>
                      <a:pt x="36965" y="37637"/>
                    </a:lnTo>
                    <a:lnTo>
                      <a:pt x="-881" y="37637"/>
                    </a:lnTo>
                    <a:close/>
                  </a:path>
                </a:pathLst>
              </a:custGeom>
              <a:solidFill>
                <a:schemeClr val="accent3"/>
              </a:solidFill>
              <a:ln w="37505"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grpSp>
      <p:sp>
        <p:nvSpPr>
          <p:cNvPr id="106" name="TextBox 105">
            <a:extLst>
              <a:ext uri="{FF2B5EF4-FFF2-40B4-BE49-F238E27FC236}">
                <a16:creationId xmlns:a16="http://schemas.microsoft.com/office/drawing/2014/main" id="{2333E2AC-01DD-3691-D307-ACA7D1F8E99C}"/>
              </a:ext>
            </a:extLst>
          </p:cNvPr>
          <p:cNvSpPr txBox="1"/>
          <p:nvPr/>
        </p:nvSpPr>
        <p:spPr>
          <a:xfrm>
            <a:off x="5966910" y="2499158"/>
            <a:ext cx="1615291"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Routers, switches, access points</a:t>
            </a:r>
          </a:p>
        </p:txBody>
      </p:sp>
      <p:grpSp>
        <p:nvGrpSpPr>
          <p:cNvPr id="107" name="Group 106">
            <a:extLst>
              <a:ext uri="{FF2B5EF4-FFF2-40B4-BE49-F238E27FC236}">
                <a16:creationId xmlns:a16="http://schemas.microsoft.com/office/drawing/2014/main" id="{05BB7534-3135-DE04-0E38-9F1D5A307070}"/>
              </a:ext>
            </a:extLst>
          </p:cNvPr>
          <p:cNvGrpSpPr/>
          <p:nvPr/>
        </p:nvGrpSpPr>
        <p:grpSpPr>
          <a:xfrm>
            <a:off x="7731295" y="2034077"/>
            <a:ext cx="1400922" cy="3716399"/>
            <a:chOff x="7723106" y="1948153"/>
            <a:chExt cx="1400922" cy="3716399"/>
          </a:xfrm>
        </p:grpSpPr>
        <p:sp>
          <p:nvSpPr>
            <p:cNvPr id="108" name="Rectangle 107">
              <a:extLst>
                <a:ext uri="{FF2B5EF4-FFF2-40B4-BE49-F238E27FC236}">
                  <a16:creationId xmlns:a16="http://schemas.microsoft.com/office/drawing/2014/main" id="{E8FAC9C8-1B17-408C-1438-383A3F4FEF1F}"/>
                </a:ext>
              </a:extLst>
            </p:cNvPr>
            <p:cNvSpPr/>
            <p:nvPr/>
          </p:nvSpPr>
          <p:spPr bwMode="auto">
            <a:xfrm>
              <a:off x="7723106" y="1948153"/>
              <a:ext cx="1400922" cy="3716399"/>
            </a:xfrm>
            <a:prstGeom prst="rect">
              <a:avLst/>
            </a:prstGeom>
            <a:solidFill>
              <a:schemeClr val="bg1"/>
            </a:solidFill>
            <a:ln w="19050" cap="sq" cmpd="sng" algn="ctr">
              <a:noFill/>
              <a:prstDash val="solid"/>
              <a:miter lim="800000"/>
              <a:headEnd type="none" w="med" len="med"/>
              <a:tailEnd type="none" w="med" len="med"/>
            </a:ln>
            <a:effectLst>
              <a:outerShdw blurRad="190500" dist="50800" dir="2700000" algn="ctr" rotWithShape="0">
                <a:prstClr val="black">
                  <a:alpha val="20000"/>
                </a:prstClr>
              </a:outerShdw>
            </a:effectLst>
          </p:spPr>
          <p:txBody>
            <a:bodyPr rot="0" spcFirstLastPara="0" vertOverflow="overflow" horzOverflow="overflow" vert="horz" wrap="square" lIns="91440" tIns="182880" rIns="91440" bIns="146304"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ct val="0"/>
                </a:spcBef>
                <a:spcAft>
                  <a:spcPts val="0"/>
                </a:spcAft>
                <a:buClrTx/>
                <a:buSzTx/>
                <a:buFontTx/>
                <a:buNone/>
                <a:tabLst/>
                <a:defRPr/>
              </a:pPr>
              <a:r>
                <a:rPr kumimoji="0" lang="en-US" sz="1600" b="0" i="0" u="none" strike="noStrike" kern="1200" cap="none" spc="0" normalizeH="0" baseline="0" noProof="0">
                  <a:ln w="3175">
                    <a:noFill/>
                  </a:ln>
                  <a:solidFill>
                    <a:srgbClr val="000000"/>
                  </a:solidFill>
                  <a:effectLst/>
                  <a:uLnTx/>
                  <a:uFillTx/>
                  <a:latin typeface="Segoe UI Semibold"/>
                  <a:ea typeface="+mn-ea"/>
                  <a:cs typeface="Segoe UI Semilight" panose="020B0402040204020203" pitchFamily="34" charset="0"/>
                </a:rPr>
                <a:t>Business IoT</a:t>
              </a:r>
            </a:p>
          </p:txBody>
        </p:sp>
        <p:sp>
          <p:nvSpPr>
            <p:cNvPr id="109" name="TextBox 108">
              <a:extLst>
                <a:ext uri="{FF2B5EF4-FFF2-40B4-BE49-F238E27FC236}">
                  <a16:creationId xmlns:a16="http://schemas.microsoft.com/office/drawing/2014/main" id="{B0E3AAD3-977A-B446-D834-F9D287B667D8}"/>
                </a:ext>
              </a:extLst>
            </p:cNvPr>
            <p:cNvSpPr txBox="1"/>
            <p:nvPr/>
          </p:nvSpPr>
          <p:spPr>
            <a:xfrm>
              <a:off x="7768420" y="2411555"/>
              <a:ext cx="1308833" cy="93871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ATMs, Point of Sale, voting, smart meters, medical, kiosks, connected cars</a:t>
              </a:r>
            </a:p>
          </p:txBody>
        </p:sp>
        <p:grpSp>
          <p:nvGrpSpPr>
            <p:cNvPr id="110" name="Group 109">
              <a:extLst>
                <a:ext uri="{FF2B5EF4-FFF2-40B4-BE49-F238E27FC236}">
                  <a16:creationId xmlns:a16="http://schemas.microsoft.com/office/drawing/2014/main" id="{87FCBDC5-5FFE-83CF-F10A-81264146B5F4}"/>
                </a:ext>
              </a:extLst>
            </p:cNvPr>
            <p:cNvGrpSpPr/>
            <p:nvPr/>
          </p:nvGrpSpPr>
          <p:grpSpPr>
            <a:xfrm>
              <a:off x="8125831" y="4635617"/>
              <a:ext cx="490392" cy="268432"/>
              <a:chOff x="4690031" y="1924049"/>
              <a:chExt cx="4047569" cy="2215573"/>
            </a:xfrm>
          </p:grpSpPr>
          <p:sp>
            <p:nvSpPr>
              <p:cNvPr id="140" name="Rectangle: Rounded Corners 139">
                <a:extLst>
                  <a:ext uri="{FF2B5EF4-FFF2-40B4-BE49-F238E27FC236}">
                    <a16:creationId xmlns:a16="http://schemas.microsoft.com/office/drawing/2014/main" id="{0476B7CE-42A5-CDA6-C3EB-89697A4ABEAC}"/>
                  </a:ext>
                </a:extLst>
              </p:cNvPr>
              <p:cNvSpPr/>
              <p:nvPr/>
            </p:nvSpPr>
            <p:spPr bwMode="auto">
              <a:xfrm>
                <a:off x="4690031" y="1924049"/>
                <a:ext cx="4047569" cy="2215573"/>
              </a:xfrm>
              <a:prstGeom prst="roundRect">
                <a:avLst>
                  <a:gd name="adj" fmla="val 5499"/>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41" name="Freeform: Shape 140">
                <a:extLst>
                  <a:ext uri="{FF2B5EF4-FFF2-40B4-BE49-F238E27FC236}">
                    <a16:creationId xmlns:a16="http://schemas.microsoft.com/office/drawing/2014/main" id="{F075C985-6EAB-B264-31B7-E64F16452112}"/>
                  </a:ext>
                </a:extLst>
              </p:cNvPr>
              <p:cNvSpPr/>
              <p:nvPr/>
            </p:nvSpPr>
            <p:spPr>
              <a:xfrm>
                <a:off x="4875981" y="2057400"/>
                <a:ext cx="3675669" cy="1937730"/>
              </a:xfrm>
              <a:custGeom>
                <a:avLst/>
                <a:gdLst>
                  <a:gd name="connsiteX0" fmla="*/ -587 w 453830"/>
                  <a:gd name="connsiteY0" fmla="*/ -225 h 287794"/>
                  <a:gd name="connsiteX1" fmla="*/ 453244 w 453830"/>
                  <a:gd name="connsiteY1" fmla="*/ -225 h 287794"/>
                  <a:gd name="connsiteX2" fmla="*/ 453244 w 453830"/>
                  <a:gd name="connsiteY2" fmla="*/ 287570 h 287794"/>
                  <a:gd name="connsiteX3" fmla="*/ -587 w 453830"/>
                  <a:gd name="connsiteY3" fmla="*/ 287570 h 287794"/>
                </a:gdLst>
                <a:ahLst/>
                <a:cxnLst>
                  <a:cxn ang="0">
                    <a:pos x="connsiteX0" y="connsiteY0"/>
                  </a:cxn>
                  <a:cxn ang="0">
                    <a:pos x="connsiteX1" y="connsiteY1"/>
                  </a:cxn>
                  <a:cxn ang="0">
                    <a:pos x="connsiteX2" y="connsiteY2"/>
                  </a:cxn>
                  <a:cxn ang="0">
                    <a:pos x="connsiteX3" y="connsiteY3"/>
                  </a:cxn>
                </a:cxnLst>
                <a:rect l="l" t="t" r="r" b="b"/>
                <a:pathLst>
                  <a:path w="453830" h="287794">
                    <a:moveTo>
                      <a:pt x="-587" y="-225"/>
                    </a:moveTo>
                    <a:lnTo>
                      <a:pt x="453244" y="-225"/>
                    </a:lnTo>
                    <a:lnTo>
                      <a:pt x="453244" y="287570"/>
                    </a:lnTo>
                    <a:lnTo>
                      <a:pt x="-587" y="287570"/>
                    </a:lnTo>
                    <a:close/>
                  </a:path>
                </a:pathLst>
              </a:custGeom>
              <a:solidFill>
                <a:srgbClr val="0078D4"/>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 name="Arrow: Pentagon 141">
                <a:extLst>
                  <a:ext uri="{FF2B5EF4-FFF2-40B4-BE49-F238E27FC236}">
                    <a16:creationId xmlns:a16="http://schemas.microsoft.com/office/drawing/2014/main" id="{8E68495D-0F88-EE03-0531-E3A15AAB72EA}"/>
                  </a:ext>
                </a:extLst>
              </p:cNvPr>
              <p:cNvSpPr/>
              <p:nvPr/>
            </p:nvSpPr>
            <p:spPr bwMode="auto">
              <a:xfrm>
                <a:off x="5107963" y="2736772"/>
                <a:ext cx="767789" cy="257332"/>
              </a:xfrm>
              <a:prstGeom prst="homePlat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43" name="Arrow: Pentagon 142">
                <a:extLst>
                  <a:ext uri="{FF2B5EF4-FFF2-40B4-BE49-F238E27FC236}">
                    <a16:creationId xmlns:a16="http://schemas.microsoft.com/office/drawing/2014/main" id="{534DFA17-F75E-EDAE-0A99-CB24A3DCAD40}"/>
                  </a:ext>
                </a:extLst>
              </p:cNvPr>
              <p:cNvSpPr/>
              <p:nvPr/>
            </p:nvSpPr>
            <p:spPr bwMode="auto">
              <a:xfrm>
                <a:off x="5108192" y="3454205"/>
                <a:ext cx="767787" cy="257332"/>
              </a:xfrm>
              <a:prstGeom prst="homePlat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44" name="Arrow: Pentagon 143">
                <a:extLst>
                  <a:ext uri="{FF2B5EF4-FFF2-40B4-BE49-F238E27FC236}">
                    <a16:creationId xmlns:a16="http://schemas.microsoft.com/office/drawing/2014/main" id="{5B81DB0A-D7EF-2B35-6C16-BAEDC10114CC}"/>
                  </a:ext>
                </a:extLst>
              </p:cNvPr>
              <p:cNvSpPr/>
              <p:nvPr/>
            </p:nvSpPr>
            <p:spPr bwMode="auto">
              <a:xfrm>
                <a:off x="5107966" y="3095489"/>
                <a:ext cx="767787" cy="257332"/>
              </a:xfrm>
              <a:prstGeom prst="homePlat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145" name="Group 144">
                <a:extLst>
                  <a:ext uri="{FF2B5EF4-FFF2-40B4-BE49-F238E27FC236}">
                    <a16:creationId xmlns:a16="http://schemas.microsoft.com/office/drawing/2014/main" id="{F2D84072-13A1-FEE2-FC25-07BC5A750791}"/>
                  </a:ext>
                </a:extLst>
              </p:cNvPr>
              <p:cNvGrpSpPr/>
              <p:nvPr/>
            </p:nvGrpSpPr>
            <p:grpSpPr>
              <a:xfrm>
                <a:off x="6193871" y="2393930"/>
                <a:ext cx="2034222" cy="1289992"/>
                <a:chOff x="9162411" y="3180751"/>
                <a:chExt cx="1722385" cy="1092242"/>
              </a:xfrm>
            </p:grpSpPr>
            <p:sp>
              <p:nvSpPr>
                <p:cNvPr id="147" name="Freeform: Shape 146">
                  <a:extLst>
                    <a:ext uri="{FF2B5EF4-FFF2-40B4-BE49-F238E27FC236}">
                      <a16:creationId xmlns:a16="http://schemas.microsoft.com/office/drawing/2014/main" id="{ADADD9FA-98D8-433C-25E0-2C4D120E8B75}"/>
                    </a:ext>
                  </a:extLst>
                </p:cNvPr>
                <p:cNvSpPr/>
                <p:nvPr/>
              </p:nvSpPr>
              <p:spPr>
                <a:xfrm>
                  <a:off x="9162411" y="3180751"/>
                  <a:ext cx="1722385" cy="1092242"/>
                </a:xfrm>
                <a:custGeom>
                  <a:avLst/>
                  <a:gdLst>
                    <a:gd name="connsiteX0" fmla="*/ -587 w 453830"/>
                    <a:gd name="connsiteY0" fmla="*/ -225 h 287794"/>
                    <a:gd name="connsiteX1" fmla="*/ 453244 w 453830"/>
                    <a:gd name="connsiteY1" fmla="*/ -225 h 287794"/>
                    <a:gd name="connsiteX2" fmla="*/ 453244 w 453830"/>
                    <a:gd name="connsiteY2" fmla="*/ 287570 h 287794"/>
                    <a:gd name="connsiteX3" fmla="*/ -587 w 453830"/>
                    <a:gd name="connsiteY3" fmla="*/ 287570 h 287794"/>
                  </a:gdLst>
                  <a:ahLst/>
                  <a:cxnLst>
                    <a:cxn ang="0">
                      <a:pos x="connsiteX0" y="connsiteY0"/>
                    </a:cxn>
                    <a:cxn ang="0">
                      <a:pos x="connsiteX1" y="connsiteY1"/>
                    </a:cxn>
                    <a:cxn ang="0">
                      <a:pos x="connsiteX2" y="connsiteY2"/>
                    </a:cxn>
                    <a:cxn ang="0">
                      <a:pos x="connsiteX3" y="connsiteY3"/>
                    </a:cxn>
                  </a:cxnLst>
                  <a:rect l="l" t="t" r="r" b="b"/>
                  <a:pathLst>
                    <a:path w="453830" h="287794">
                      <a:moveTo>
                        <a:pt x="-587" y="-225"/>
                      </a:moveTo>
                      <a:lnTo>
                        <a:pt x="453244" y="-225"/>
                      </a:lnTo>
                      <a:lnTo>
                        <a:pt x="453244" y="287570"/>
                      </a:lnTo>
                      <a:lnTo>
                        <a:pt x="-587" y="287570"/>
                      </a:lnTo>
                      <a:close/>
                    </a:path>
                  </a:pathLst>
                </a:custGeom>
                <a:solidFill>
                  <a:srgbClr val="0594FF"/>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8" name="Freeform: Shape 147">
                  <a:extLst>
                    <a:ext uri="{FF2B5EF4-FFF2-40B4-BE49-F238E27FC236}">
                      <a16:creationId xmlns:a16="http://schemas.microsoft.com/office/drawing/2014/main" id="{D6323B84-EBC7-B494-2CFB-D1E3F59EBD53}"/>
                    </a:ext>
                  </a:extLst>
                </p:cNvPr>
                <p:cNvSpPr/>
                <p:nvPr/>
              </p:nvSpPr>
              <p:spPr>
                <a:xfrm>
                  <a:off x="9288439" y="3852900"/>
                  <a:ext cx="252056" cy="210047"/>
                </a:xfrm>
                <a:custGeom>
                  <a:avLst/>
                  <a:gdLst>
                    <a:gd name="connsiteX0" fmla="*/ -587 w 66414"/>
                    <a:gd name="connsiteY0" fmla="*/ -225 h 55345"/>
                    <a:gd name="connsiteX1" fmla="*/ 65827 w 66414"/>
                    <a:gd name="connsiteY1" fmla="*/ -225 h 55345"/>
                    <a:gd name="connsiteX2" fmla="*/ 65827 w 66414"/>
                    <a:gd name="connsiteY2" fmla="*/ 55120 h 55345"/>
                    <a:gd name="connsiteX3" fmla="*/ -587 w 66414"/>
                    <a:gd name="connsiteY3" fmla="*/ 55120 h 55345"/>
                  </a:gdLst>
                  <a:ahLst/>
                  <a:cxnLst>
                    <a:cxn ang="0">
                      <a:pos x="connsiteX0" y="connsiteY0"/>
                    </a:cxn>
                    <a:cxn ang="0">
                      <a:pos x="connsiteX1" y="connsiteY1"/>
                    </a:cxn>
                    <a:cxn ang="0">
                      <a:pos x="connsiteX2" y="connsiteY2"/>
                    </a:cxn>
                    <a:cxn ang="0">
                      <a:pos x="connsiteX3" y="connsiteY3"/>
                    </a:cxn>
                  </a:cxnLst>
                  <a:rect l="l" t="t" r="r" b="b"/>
                  <a:pathLst>
                    <a:path w="66414" h="55345">
                      <a:moveTo>
                        <a:pt x="-587" y="-225"/>
                      </a:moveTo>
                      <a:lnTo>
                        <a:pt x="65827" y="-225"/>
                      </a:lnTo>
                      <a:lnTo>
                        <a:pt x="65827" y="55120"/>
                      </a:lnTo>
                      <a:lnTo>
                        <a:pt x="-587" y="55120"/>
                      </a:lnTo>
                      <a:close/>
                    </a:path>
                  </a:pathLst>
                </a:custGeom>
                <a:solidFill>
                  <a:srgbClr val="FFFFFF"/>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9" name="Freeform: Shape 148">
                  <a:extLst>
                    <a:ext uri="{FF2B5EF4-FFF2-40B4-BE49-F238E27FC236}">
                      <a16:creationId xmlns:a16="http://schemas.microsoft.com/office/drawing/2014/main" id="{C7A63A83-E6E2-FCDB-004D-4C98CB6448C7}"/>
                    </a:ext>
                  </a:extLst>
                </p:cNvPr>
                <p:cNvSpPr/>
                <p:nvPr/>
              </p:nvSpPr>
              <p:spPr>
                <a:xfrm>
                  <a:off x="9288439" y="3936919"/>
                  <a:ext cx="252056" cy="126028"/>
                </a:xfrm>
                <a:custGeom>
                  <a:avLst/>
                  <a:gdLst>
                    <a:gd name="connsiteX0" fmla="*/ -587 w 66414"/>
                    <a:gd name="connsiteY0" fmla="*/ -225 h 33207"/>
                    <a:gd name="connsiteX1" fmla="*/ 65827 w 66414"/>
                    <a:gd name="connsiteY1" fmla="*/ -225 h 33207"/>
                    <a:gd name="connsiteX2" fmla="*/ 65827 w 66414"/>
                    <a:gd name="connsiteY2" fmla="*/ 32982 h 33207"/>
                    <a:gd name="connsiteX3" fmla="*/ -587 w 66414"/>
                    <a:gd name="connsiteY3" fmla="*/ 32982 h 33207"/>
                  </a:gdLst>
                  <a:ahLst/>
                  <a:cxnLst>
                    <a:cxn ang="0">
                      <a:pos x="connsiteX0" y="connsiteY0"/>
                    </a:cxn>
                    <a:cxn ang="0">
                      <a:pos x="connsiteX1" y="connsiteY1"/>
                    </a:cxn>
                    <a:cxn ang="0">
                      <a:pos x="connsiteX2" y="connsiteY2"/>
                    </a:cxn>
                    <a:cxn ang="0">
                      <a:pos x="connsiteX3" y="connsiteY3"/>
                    </a:cxn>
                  </a:cxnLst>
                  <a:rect l="l" t="t" r="r" b="b"/>
                  <a:pathLst>
                    <a:path w="66414" h="33207">
                      <a:moveTo>
                        <a:pt x="-587" y="-225"/>
                      </a:moveTo>
                      <a:lnTo>
                        <a:pt x="65827" y="-225"/>
                      </a:lnTo>
                      <a:lnTo>
                        <a:pt x="65827" y="32982"/>
                      </a:lnTo>
                      <a:lnTo>
                        <a:pt x="-587" y="32982"/>
                      </a:lnTo>
                      <a:close/>
                    </a:path>
                  </a:pathLst>
                </a:custGeom>
                <a:solidFill>
                  <a:srgbClr val="50E6FF"/>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0" name="Freeform: Shape 149">
                  <a:extLst>
                    <a:ext uri="{FF2B5EF4-FFF2-40B4-BE49-F238E27FC236}">
                      <a16:creationId xmlns:a16="http://schemas.microsoft.com/office/drawing/2014/main" id="{7E399BE0-A48E-512A-5C0F-BD5D8E25C7FF}"/>
                    </a:ext>
                  </a:extLst>
                </p:cNvPr>
                <p:cNvSpPr/>
                <p:nvPr/>
              </p:nvSpPr>
              <p:spPr>
                <a:xfrm>
                  <a:off x="9624513" y="3768881"/>
                  <a:ext cx="168037" cy="294065"/>
                </a:xfrm>
                <a:custGeom>
                  <a:avLst/>
                  <a:gdLst>
                    <a:gd name="connsiteX0" fmla="*/ -587 w 44276"/>
                    <a:gd name="connsiteY0" fmla="*/ -225 h 77483"/>
                    <a:gd name="connsiteX1" fmla="*/ 43689 w 44276"/>
                    <a:gd name="connsiteY1" fmla="*/ -225 h 77483"/>
                    <a:gd name="connsiteX2" fmla="*/ 43689 w 44276"/>
                    <a:gd name="connsiteY2" fmla="*/ 77258 h 77483"/>
                    <a:gd name="connsiteX3" fmla="*/ -587 w 44276"/>
                    <a:gd name="connsiteY3" fmla="*/ 77258 h 77483"/>
                  </a:gdLst>
                  <a:ahLst/>
                  <a:cxnLst>
                    <a:cxn ang="0">
                      <a:pos x="connsiteX0" y="connsiteY0"/>
                    </a:cxn>
                    <a:cxn ang="0">
                      <a:pos x="connsiteX1" y="connsiteY1"/>
                    </a:cxn>
                    <a:cxn ang="0">
                      <a:pos x="connsiteX2" y="connsiteY2"/>
                    </a:cxn>
                    <a:cxn ang="0">
                      <a:pos x="connsiteX3" y="connsiteY3"/>
                    </a:cxn>
                  </a:cxnLst>
                  <a:rect l="l" t="t" r="r" b="b"/>
                  <a:pathLst>
                    <a:path w="44276" h="77483">
                      <a:moveTo>
                        <a:pt x="-587" y="-225"/>
                      </a:moveTo>
                      <a:lnTo>
                        <a:pt x="43689" y="-225"/>
                      </a:lnTo>
                      <a:lnTo>
                        <a:pt x="43689" y="77258"/>
                      </a:lnTo>
                      <a:lnTo>
                        <a:pt x="-587" y="77258"/>
                      </a:lnTo>
                      <a:close/>
                    </a:path>
                  </a:pathLst>
                </a:custGeom>
                <a:solidFill>
                  <a:srgbClr val="FFFFFF"/>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1" name="Freeform: Shape 150">
                  <a:extLst>
                    <a:ext uri="{FF2B5EF4-FFF2-40B4-BE49-F238E27FC236}">
                      <a16:creationId xmlns:a16="http://schemas.microsoft.com/office/drawing/2014/main" id="{48DA2AC7-4783-C6CB-2AEB-857721263F57}"/>
                    </a:ext>
                  </a:extLst>
                </p:cNvPr>
                <p:cNvSpPr/>
                <p:nvPr/>
              </p:nvSpPr>
              <p:spPr>
                <a:xfrm>
                  <a:off x="9624513" y="3894909"/>
                  <a:ext cx="168037" cy="168037"/>
                </a:xfrm>
                <a:custGeom>
                  <a:avLst/>
                  <a:gdLst>
                    <a:gd name="connsiteX0" fmla="*/ -587 w 44276"/>
                    <a:gd name="connsiteY0" fmla="*/ -225 h 44276"/>
                    <a:gd name="connsiteX1" fmla="*/ 43689 w 44276"/>
                    <a:gd name="connsiteY1" fmla="*/ -225 h 44276"/>
                    <a:gd name="connsiteX2" fmla="*/ 43689 w 44276"/>
                    <a:gd name="connsiteY2" fmla="*/ 44051 h 44276"/>
                    <a:gd name="connsiteX3" fmla="*/ -587 w 44276"/>
                    <a:gd name="connsiteY3" fmla="*/ 44051 h 44276"/>
                  </a:gdLst>
                  <a:ahLst/>
                  <a:cxnLst>
                    <a:cxn ang="0">
                      <a:pos x="connsiteX0" y="connsiteY0"/>
                    </a:cxn>
                    <a:cxn ang="0">
                      <a:pos x="connsiteX1" y="connsiteY1"/>
                    </a:cxn>
                    <a:cxn ang="0">
                      <a:pos x="connsiteX2" y="connsiteY2"/>
                    </a:cxn>
                    <a:cxn ang="0">
                      <a:pos x="connsiteX3" y="connsiteY3"/>
                    </a:cxn>
                  </a:cxnLst>
                  <a:rect l="l" t="t" r="r" b="b"/>
                  <a:pathLst>
                    <a:path w="44276" h="44276">
                      <a:moveTo>
                        <a:pt x="-587" y="-225"/>
                      </a:moveTo>
                      <a:lnTo>
                        <a:pt x="43689" y="-225"/>
                      </a:lnTo>
                      <a:lnTo>
                        <a:pt x="43689" y="44051"/>
                      </a:lnTo>
                      <a:lnTo>
                        <a:pt x="-587" y="44051"/>
                      </a:lnTo>
                      <a:close/>
                    </a:path>
                  </a:pathLst>
                </a:custGeom>
                <a:solidFill>
                  <a:srgbClr val="50E6FF"/>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2" name="Freeform: Shape 151">
                  <a:extLst>
                    <a:ext uri="{FF2B5EF4-FFF2-40B4-BE49-F238E27FC236}">
                      <a16:creationId xmlns:a16="http://schemas.microsoft.com/office/drawing/2014/main" id="{60F85323-4FE7-8AC9-1E69-752FEE8A671F}"/>
                    </a:ext>
                  </a:extLst>
                </p:cNvPr>
                <p:cNvSpPr/>
                <p:nvPr/>
              </p:nvSpPr>
              <p:spPr>
                <a:xfrm>
                  <a:off x="10506712" y="3432807"/>
                  <a:ext cx="210046" cy="630140"/>
                </a:xfrm>
                <a:custGeom>
                  <a:avLst/>
                  <a:gdLst>
                    <a:gd name="connsiteX0" fmla="*/ -587 w 55345"/>
                    <a:gd name="connsiteY0" fmla="*/ -225 h 166035"/>
                    <a:gd name="connsiteX1" fmla="*/ 54758 w 55345"/>
                    <a:gd name="connsiteY1" fmla="*/ -225 h 166035"/>
                    <a:gd name="connsiteX2" fmla="*/ 54758 w 55345"/>
                    <a:gd name="connsiteY2" fmla="*/ 165810 h 166035"/>
                    <a:gd name="connsiteX3" fmla="*/ -587 w 55345"/>
                    <a:gd name="connsiteY3" fmla="*/ 165810 h 166035"/>
                  </a:gdLst>
                  <a:ahLst/>
                  <a:cxnLst>
                    <a:cxn ang="0">
                      <a:pos x="connsiteX0" y="connsiteY0"/>
                    </a:cxn>
                    <a:cxn ang="0">
                      <a:pos x="connsiteX1" y="connsiteY1"/>
                    </a:cxn>
                    <a:cxn ang="0">
                      <a:pos x="connsiteX2" y="connsiteY2"/>
                    </a:cxn>
                    <a:cxn ang="0">
                      <a:pos x="connsiteX3" y="connsiteY3"/>
                    </a:cxn>
                  </a:cxnLst>
                  <a:rect l="l" t="t" r="r" b="b"/>
                  <a:pathLst>
                    <a:path w="55345" h="166035">
                      <a:moveTo>
                        <a:pt x="-587" y="-225"/>
                      </a:moveTo>
                      <a:lnTo>
                        <a:pt x="54758" y="-225"/>
                      </a:lnTo>
                      <a:lnTo>
                        <a:pt x="54758" y="165810"/>
                      </a:lnTo>
                      <a:lnTo>
                        <a:pt x="-587" y="165810"/>
                      </a:lnTo>
                      <a:close/>
                    </a:path>
                  </a:pathLst>
                </a:custGeom>
                <a:solidFill>
                  <a:srgbClr val="FFFFFF"/>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 name="Freeform: Shape 152">
                  <a:extLst>
                    <a:ext uri="{FF2B5EF4-FFF2-40B4-BE49-F238E27FC236}">
                      <a16:creationId xmlns:a16="http://schemas.microsoft.com/office/drawing/2014/main" id="{7EBE3516-B10F-E37B-E0AF-4C1A13F346A0}"/>
                    </a:ext>
                  </a:extLst>
                </p:cNvPr>
                <p:cNvSpPr/>
                <p:nvPr/>
              </p:nvSpPr>
              <p:spPr>
                <a:xfrm>
                  <a:off x="10506712" y="3558835"/>
                  <a:ext cx="210046" cy="504112"/>
                </a:xfrm>
                <a:custGeom>
                  <a:avLst/>
                  <a:gdLst>
                    <a:gd name="connsiteX0" fmla="*/ -587 w 55345"/>
                    <a:gd name="connsiteY0" fmla="*/ -225 h 132828"/>
                    <a:gd name="connsiteX1" fmla="*/ 54758 w 55345"/>
                    <a:gd name="connsiteY1" fmla="*/ -225 h 132828"/>
                    <a:gd name="connsiteX2" fmla="*/ 54758 w 55345"/>
                    <a:gd name="connsiteY2" fmla="*/ 132603 h 132828"/>
                    <a:gd name="connsiteX3" fmla="*/ -587 w 55345"/>
                    <a:gd name="connsiteY3" fmla="*/ 132603 h 132828"/>
                  </a:gdLst>
                  <a:ahLst/>
                  <a:cxnLst>
                    <a:cxn ang="0">
                      <a:pos x="connsiteX0" y="connsiteY0"/>
                    </a:cxn>
                    <a:cxn ang="0">
                      <a:pos x="connsiteX1" y="connsiteY1"/>
                    </a:cxn>
                    <a:cxn ang="0">
                      <a:pos x="connsiteX2" y="connsiteY2"/>
                    </a:cxn>
                    <a:cxn ang="0">
                      <a:pos x="connsiteX3" y="connsiteY3"/>
                    </a:cxn>
                  </a:cxnLst>
                  <a:rect l="l" t="t" r="r" b="b"/>
                  <a:pathLst>
                    <a:path w="55345" h="132828">
                      <a:moveTo>
                        <a:pt x="-587" y="-225"/>
                      </a:moveTo>
                      <a:lnTo>
                        <a:pt x="54758" y="-225"/>
                      </a:lnTo>
                      <a:lnTo>
                        <a:pt x="54758" y="132603"/>
                      </a:lnTo>
                      <a:lnTo>
                        <a:pt x="-587" y="132603"/>
                      </a:lnTo>
                      <a:close/>
                    </a:path>
                  </a:pathLst>
                </a:custGeom>
                <a:solidFill>
                  <a:srgbClr val="50E6FF"/>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4" name="Freeform: Shape 153">
                  <a:extLst>
                    <a:ext uri="{FF2B5EF4-FFF2-40B4-BE49-F238E27FC236}">
                      <a16:creationId xmlns:a16="http://schemas.microsoft.com/office/drawing/2014/main" id="{C73F4CAC-BDD4-5016-B8EC-92CEF6A3F372}"/>
                    </a:ext>
                  </a:extLst>
                </p:cNvPr>
                <p:cNvSpPr/>
                <p:nvPr/>
              </p:nvSpPr>
              <p:spPr>
                <a:xfrm>
                  <a:off x="10212647" y="3600844"/>
                  <a:ext cx="210046" cy="462102"/>
                </a:xfrm>
                <a:custGeom>
                  <a:avLst/>
                  <a:gdLst>
                    <a:gd name="connsiteX0" fmla="*/ -587 w 55345"/>
                    <a:gd name="connsiteY0" fmla="*/ -225 h 121759"/>
                    <a:gd name="connsiteX1" fmla="*/ 54758 w 55345"/>
                    <a:gd name="connsiteY1" fmla="*/ -225 h 121759"/>
                    <a:gd name="connsiteX2" fmla="*/ 54758 w 55345"/>
                    <a:gd name="connsiteY2" fmla="*/ 121534 h 121759"/>
                    <a:gd name="connsiteX3" fmla="*/ -587 w 55345"/>
                    <a:gd name="connsiteY3" fmla="*/ 121534 h 121759"/>
                  </a:gdLst>
                  <a:ahLst/>
                  <a:cxnLst>
                    <a:cxn ang="0">
                      <a:pos x="connsiteX0" y="connsiteY0"/>
                    </a:cxn>
                    <a:cxn ang="0">
                      <a:pos x="connsiteX1" y="connsiteY1"/>
                    </a:cxn>
                    <a:cxn ang="0">
                      <a:pos x="connsiteX2" y="connsiteY2"/>
                    </a:cxn>
                    <a:cxn ang="0">
                      <a:pos x="connsiteX3" y="connsiteY3"/>
                    </a:cxn>
                  </a:cxnLst>
                  <a:rect l="l" t="t" r="r" b="b"/>
                  <a:pathLst>
                    <a:path w="55345" h="121759">
                      <a:moveTo>
                        <a:pt x="-587" y="-225"/>
                      </a:moveTo>
                      <a:lnTo>
                        <a:pt x="54758" y="-225"/>
                      </a:lnTo>
                      <a:lnTo>
                        <a:pt x="54758" y="121534"/>
                      </a:lnTo>
                      <a:lnTo>
                        <a:pt x="-587" y="121534"/>
                      </a:lnTo>
                      <a:close/>
                    </a:path>
                  </a:pathLst>
                </a:custGeom>
                <a:solidFill>
                  <a:srgbClr val="FFFFFF"/>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 name="Freeform: Shape 154">
                  <a:extLst>
                    <a:ext uri="{FF2B5EF4-FFF2-40B4-BE49-F238E27FC236}">
                      <a16:creationId xmlns:a16="http://schemas.microsoft.com/office/drawing/2014/main" id="{4738FBAE-D8E0-6F37-0603-F834BF79C5AF}"/>
                    </a:ext>
                  </a:extLst>
                </p:cNvPr>
                <p:cNvSpPr/>
                <p:nvPr/>
              </p:nvSpPr>
              <p:spPr>
                <a:xfrm>
                  <a:off x="9918578" y="3726872"/>
                  <a:ext cx="210046" cy="336074"/>
                </a:xfrm>
                <a:custGeom>
                  <a:avLst/>
                  <a:gdLst>
                    <a:gd name="connsiteX0" fmla="*/ -587 w 55345"/>
                    <a:gd name="connsiteY0" fmla="*/ -225 h 88552"/>
                    <a:gd name="connsiteX1" fmla="*/ 54758 w 55345"/>
                    <a:gd name="connsiteY1" fmla="*/ -225 h 88552"/>
                    <a:gd name="connsiteX2" fmla="*/ 54758 w 55345"/>
                    <a:gd name="connsiteY2" fmla="*/ 88327 h 88552"/>
                    <a:gd name="connsiteX3" fmla="*/ -587 w 55345"/>
                    <a:gd name="connsiteY3" fmla="*/ 88327 h 88552"/>
                  </a:gdLst>
                  <a:ahLst/>
                  <a:cxnLst>
                    <a:cxn ang="0">
                      <a:pos x="connsiteX0" y="connsiteY0"/>
                    </a:cxn>
                    <a:cxn ang="0">
                      <a:pos x="connsiteX1" y="connsiteY1"/>
                    </a:cxn>
                    <a:cxn ang="0">
                      <a:pos x="connsiteX2" y="connsiteY2"/>
                    </a:cxn>
                    <a:cxn ang="0">
                      <a:pos x="connsiteX3" y="connsiteY3"/>
                    </a:cxn>
                  </a:cxnLst>
                  <a:rect l="l" t="t" r="r" b="b"/>
                  <a:pathLst>
                    <a:path w="55345" h="88552">
                      <a:moveTo>
                        <a:pt x="-587" y="-225"/>
                      </a:moveTo>
                      <a:lnTo>
                        <a:pt x="54758" y="-225"/>
                      </a:lnTo>
                      <a:lnTo>
                        <a:pt x="54758" y="88327"/>
                      </a:lnTo>
                      <a:lnTo>
                        <a:pt x="-587" y="88327"/>
                      </a:lnTo>
                      <a:close/>
                    </a:path>
                  </a:pathLst>
                </a:custGeom>
                <a:solidFill>
                  <a:srgbClr val="FFFFFF"/>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 name="Freeform: Shape 155">
                  <a:extLst>
                    <a:ext uri="{FF2B5EF4-FFF2-40B4-BE49-F238E27FC236}">
                      <a16:creationId xmlns:a16="http://schemas.microsoft.com/office/drawing/2014/main" id="{E1D0FE9E-6445-F488-3AD6-0E9D749BFE54}"/>
                    </a:ext>
                  </a:extLst>
                </p:cNvPr>
                <p:cNvSpPr/>
                <p:nvPr/>
              </p:nvSpPr>
              <p:spPr>
                <a:xfrm>
                  <a:off x="9918578" y="3810891"/>
                  <a:ext cx="210046" cy="252056"/>
                </a:xfrm>
                <a:custGeom>
                  <a:avLst/>
                  <a:gdLst>
                    <a:gd name="connsiteX0" fmla="*/ -587 w 55345"/>
                    <a:gd name="connsiteY0" fmla="*/ -225 h 66414"/>
                    <a:gd name="connsiteX1" fmla="*/ 54758 w 55345"/>
                    <a:gd name="connsiteY1" fmla="*/ -225 h 66414"/>
                    <a:gd name="connsiteX2" fmla="*/ 54758 w 55345"/>
                    <a:gd name="connsiteY2" fmla="*/ 66189 h 66414"/>
                    <a:gd name="connsiteX3" fmla="*/ -587 w 55345"/>
                    <a:gd name="connsiteY3" fmla="*/ 66189 h 66414"/>
                  </a:gdLst>
                  <a:ahLst/>
                  <a:cxnLst>
                    <a:cxn ang="0">
                      <a:pos x="connsiteX0" y="connsiteY0"/>
                    </a:cxn>
                    <a:cxn ang="0">
                      <a:pos x="connsiteX1" y="connsiteY1"/>
                    </a:cxn>
                    <a:cxn ang="0">
                      <a:pos x="connsiteX2" y="connsiteY2"/>
                    </a:cxn>
                    <a:cxn ang="0">
                      <a:pos x="connsiteX3" y="connsiteY3"/>
                    </a:cxn>
                  </a:cxnLst>
                  <a:rect l="l" t="t" r="r" b="b"/>
                  <a:pathLst>
                    <a:path w="55345" h="66414">
                      <a:moveTo>
                        <a:pt x="-587" y="-225"/>
                      </a:moveTo>
                      <a:lnTo>
                        <a:pt x="54758" y="-225"/>
                      </a:lnTo>
                      <a:lnTo>
                        <a:pt x="54758" y="66189"/>
                      </a:lnTo>
                      <a:lnTo>
                        <a:pt x="-587" y="66189"/>
                      </a:lnTo>
                      <a:close/>
                    </a:path>
                  </a:pathLst>
                </a:custGeom>
                <a:solidFill>
                  <a:srgbClr val="50E6FF"/>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7" name="Freeform: Shape 156">
                  <a:extLst>
                    <a:ext uri="{FF2B5EF4-FFF2-40B4-BE49-F238E27FC236}">
                      <a16:creationId xmlns:a16="http://schemas.microsoft.com/office/drawing/2014/main" id="{5F98A837-CAF3-BC41-BDB7-1FA79D0F65E8}"/>
                    </a:ext>
                  </a:extLst>
                </p:cNvPr>
                <p:cNvSpPr/>
                <p:nvPr/>
              </p:nvSpPr>
              <p:spPr>
                <a:xfrm>
                  <a:off x="10212647" y="3642853"/>
                  <a:ext cx="210046" cy="420093"/>
                </a:xfrm>
                <a:custGeom>
                  <a:avLst/>
                  <a:gdLst>
                    <a:gd name="connsiteX0" fmla="*/ -587 w 55345"/>
                    <a:gd name="connsiteY0" fmla="*/ -225 h 110690"/>
                    <a:gd name="connsiteX1" fmla="*/ 54758 w 55345"/>
                    <a:gd name="connsiteY1" fmla="*/ -225 h 110690"/>
                    <a:gd name="connsiteX2" fmla="*/ 54758 w 55345"/>
                    <a:gd name="connsiteY2" fmla="*/ 110465 h 110690"/>
                    <a:gd name="connsiteX3" fmla="*/ -587 w 55345"/>
                    <a:gd name="connsiteY3" fmla="*/ 110465 h 110690"/>
                  </a:gdLst>
                  <a:ahLst/>
                  <a:cxnLst>
                    <a:cxn ang="0">
                      <a:pos x="connsiteX0" y="connsiteY0"/>
                    </a:cxn>
                    <a:cxn ang="0">
                      <a:pos x="connsiteX1" y="connsiteY1"/>
                    </a:cxn>
                    <a:cxn ang="0">
                      <a:pos x="connsiteX2" y="connsiteY2"/>
                    </a:cxn>
                    <a:cxn ang="0">
                      <a:pos x="connsiteX3" y="connsiteY3"/>
                    </a:cxn>
                  </a:cxnLst>
                  <a:rect l="l" t="t" r="r" b="b"/>
                  <a:pathLst>
                    <a:path w="55345" h="110690">
                      <a:moveTo>
                        <a:pt x="-587" y="-225"/>
                      </a:moveTo>
                      <a:lnTo>
                        <a:pt x="54758" y="-225"/>
                      </a:lnTo>
                      <a:lnTo>
                        <a:pt x="54758" y="110465"/>
                      </a:lnTo>
                      <a:lnTo>
                        <a:pt x="-587" y="110465"/>
                      </a:lnTo>
                      <a:close/>
                    </a:path>
                  </a:pathLst>
                </a:custGeom>
                <a:solidFill>
                  <a:srgbClr val="50E6FF"/>
                </a:solidFill>
                <a:ln w="1101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46" name="Arrow: Pentagon 145">
                <a:extLst>
                  <a:ext uri="{FF2B5EF4-FFF2-40B4-BE49-F238E27FC236}">
                    <a16:creationId xmlns:a16="http://schemas.microsoft.com/office/drawing/2014/main" id="{627156D9-1B31-F45C-CDAE-CFF7ACC68265}"/>
                  </a:ext>
                </a:extLst>
              </p:cNvPr>
              <p:cNvSpPr/>
              <p:nvPr/>
            </p:nvSpPr>
            <p:spPr bwMode="auto">
              <a:xfrm>
                <a:off x="5107072" y="2378055"/>
                <a:ext cx="767789" cy="257332"/>
              </a:xfrm>
              <a:prstGeom prst="homePlat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grpSp>
          <p:nvGrpSpPr>
            <p:cNvPr id="111" name="Group 110">
              <a:extLst>
                <a:ext uri="{FF2B5EF4-FFF2-40B4-BE49-F238E27FC236}">
                  <a16:creationId xmlns:a16="http://schemas.microsoft.com/office/drawing/2014/main" id="{F1373580-1628-423A-4F8D-856613204EDE}"/>
                </a:ext>
              </a:extLst>
            </p:cNvPr>
            <p:cNvGrpSpPr/>
            <p:nvPr/>
          </p:nvGrpSpPr>
          <p:grpSpPr>
            <a:xfrm>
              <a:off x="8128571" y="3857986"/>
              <a:ext cx="480339" cy="460078"/>
              <a:chOff x="5619750" y="3020694"/>
              <a:chExt cx="3303548" cy="3164206"/>
            </a:xfrm>
          </p:grpSpPr>
          <p:sp>
            <p:nvSpPr>
              <p:cNvPr id="112" name="Rectangle: Rounded Corners 111">
                <a:extLst>
                  <a:ext uri="{FF2B5EF4-FFF2-40B4-BE49-F238E27FC236}">
                    <a16:creationId xmlns:a16="http://schemas.microsoft.com/office/drawing/2014/main" id="{51A63E72-5FF3-CC93-974D-B553E9691EFF}"/>
                  </a:ext>
                </a:extLst>
              </p:cNvPr>
              <p:cNvSpPr/>
              <p:nvPr/>
            </p:nvSpPr>
            <p:spPr bwMode="auto">
              <a:xfrm>
                <a:off x="5619750" y="3020694"/>
                <a:ext cx="3303548" cy="3164206"/>
              </a:xfrm>
              <a:prstGeom prst="roundRect">
                <a:avLst>
                  <a:gd name="adj" fmla="val 7104"/>
                </a:avLst>
              </a:pr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13" name="Rectangle 112">
                <a:extLst>
                  <a:ext uri="{FF2B5EF4-FFF2-40B4-BE49-F238E27FC236}">
                    <a16:creationId xmlns:a16="http://schemas.microsoft.com/office/drawing/2014/main" id="{6B593CB2-AA4B-4C31-A08A-F2DAE4478046}"/>
                  </a:ext>
                </a:extLst>
              </p:cNvPr>
              <p:cNvSpPr/>
              <p:nvPr/>
            </p:nvSpPr>
            <p:spPr bwMode="auto">
              <a:xfrm>
                <a:off x="5874861" y="4881310"/>
                <a:ext cx="204470" cy="20447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14" name="Rectangle 113">
                <a:extLst>
                  <a:ext uri="{FF2B5EF4-FFF2-40B4-BE49-F238E27FC236}">
                    <a16:creationId xmlns:a16="http://schemas.microsoft.com/office/drawing/2014/main" id="{7D1DA964-9F6B-D2F2-21E0-3C53BAE93E4A}"/>
                  </a:ext>
                </a:extLst>
              </p:cNvPr>
              <p:cNvSpPr/>
              <p:nvPr/>
            </p:nvSpPr>
            <p:spPr bwMode="auto">
              <a:xfrm>
                <a:off x="6208341" y="4881310"/>
                <a:ext cx="204470" cy="20447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15" name="Rectangle 114">
                <a:extLst>
                  <a:ext uri="{FF2B5EF4-FFF2-40B4-BE49-F238E27FC236}">
                    <a16:creationId xmlns:a16="http://schemas.microsoft.com/office/drawing/2014/main" id="{DAC85D17-34C5-C182-2B88-ECE73E4A5A74}"/>
                  </a:ext>
                </a:extLst>
              </p:cNvPr>
              <p:cNvSpPr/>
              <p:nvPr/>
            </p:nvSpPr>
            <p:spPr bwMode="auto">
              <a:xfrm>
                <a:off x="6534263" y="4881310"/>
                <a:ext cx="204470" cy="20447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16" name="Rectangle 115">
                <a:extLst>
                  <a:ext uri="{FF2B5EF4-FFF2-40B4-BE49-F238E27FC236}">
                    <a16:creationId xmlns:a16="http://schemas.microsoft.com/office/drawing/2014/main" id="{5CD44EF9-20C0-331B-7136-94414F139C23}"/>
                  </a:ext>
                </a:extLst>
              </p:cNvPr>
              <p:cNvSpPr/>
              <p:nvPr/>
            </p:nvSpPr>
            <p:spPr bwMode="auto">
              <a:xfrm>
                <a:off x="5874861" y="5215847"/>
                <a:ext cx="204470" cy="20447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17" name="Rectangle 116">
                <a:extLst>
                  <a:ext uri="{FF2B5EF4-FFF2-40B4-BE49-F238E27FC236}">
                    <a16:creationId xmlns:a16="http://schemas.microsoft.com/office/drawing/2014/main" id="{2DE56E25-2866-877D-4B59-1DB8215E0AEF}"/>
                  </a:ext>
                </a:extLst>
              </p:cNvPr>
              <p:cNvSpPr/>
              <p:nvPr/>
            </p:nvSpPr>
            <p:spPr bwMode="auto">
              <a:xfrm>
                <a:off x="6208341" y="5215847"/>
                <a:ext cx="204470" cy="20447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18" name="Rectangle 117">
                <a:extLst>
                  <a:ext uri="{FF2B5EF4-FFF2-40B4-BE49-F238E27FC236}">
                    <a16:creationId xmlns:a16="http://schemas.microsoft.com/office/drawing/2014/main" id="{B6BAAB9F-1A87-71B1-285D-0A37398C2C68}"/>
                  </a:ext>
                </a:extLst>
              </p:cNvPr>
              <p:cNvSpPr/>
              <p:nvPr/>
            </p:nvSpPr>
            <p:spPr bwMode="auto">
              <a:xfrm>
                <a:off x="6534263" y="5215847"/>
                <a:ext cx="204470" cy="20447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19" name="Rectangle 118">
                <a:extLst>
                  <a:ext uri="{FF2B5EF4-FFF2-40B4-BE49-F238E27FC236}">
                    <a16:creationId xmlns:a16="http://schemas.microsoft.com/office/drawing/2014/main" id="{8B00B8D6-618A-0673-E610-C0A98A2394CA}"/>
                  </a:ext>
                </a:extLst>
              </p:cNvPr>
              <p:cNvSpPr/>
              <p:nvPr/>
            </p:nvSpPr>
            <p:spPr bwMode="auto">
              <a:xfrm>
                <a:off x="5874861" y="5550384"/>
                <a:ext cx="204470" cy="20447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20" name="Rectangle 119">
                <a:extLst>
                  <a:ext uri="{FF2B5EF4-FFF2-40B4-BE49-F238E27FC236}">
                    <a16:creationId xmlns:a16="http://schemas.microsoft.com/office/drawing/2014/main" id="{6CB490A5-B705-D2AA-DDD0-EB8695CE9672}"/>
                  </a:ext>
                </a:extLst>
              </p:cNvPr>
              <p:cNvSpPr/>
              <p:nvPr/>
            </p:nvSpPr>
            <p:spPr bwMode="auto">
              <a:xfrm>
                <a:off x="6208341" y="5550384"/>
                <a:ext cx="204470" cy="20447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21" name="Rectangle 120">
                <a:extLst>
                  <a:ext uri="{FF2B5EF4-FFF2-40B4-BE49-F238E27FC236}">
                    <a16:creationId xmlns:a16="http://schemas.microsoft.com/office/drawing/2014/main" id="{6620F116-8675-C2A6-2643-EA7F6027FCFD}"/>
                  </a:ext>
                </a:extLst>
              </p:cNvPr>
              <p:cNvSpPr/>
              <p:nvPr/>
            </p:nvSpPr>
            <p:spPr bwMode="auto">
              <a:xfrm>
                <a:off x="6534263" y="5550384"/>
                <a:ext cx="204470" cy="20447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22" name="Rectangle: Rounded Corners 121">
                <a:extLst>
                  <a:ext uri="{FF2B5EF4-FFF2-40B4-BE49-F238E27FC236}">
                    <a16:creationId xmlns:a16="http://schemas.microsoft.com/office/drawing/2014/main" id="{474187D5-E4C0-0BBE-2D22-F7F3292DEFC9}"/>
                  </a:ext>
                </a:extLst>
              </p:cNvPr>
              <p:cNvSpPr/>
              <p:nvPr/>
            </p:nvSpPr>
            <p:spPr bwMode="auto">
              <a:xfrm>
                <a:off x="6150187" y="3319281"/>
                <a:ext cx="2180129" cy="1134447"/>
              </a:xfrm>
              <a:prstGeom prst="roundRect">
                <a:avLst>
                  <a:gd name="adj" fmla="val 17533"/>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23" name="Rectangle: Rounded Corners 122">
                <a:extLst>
                  <a:ext uri="{FF2B5EF4-FFF2-40B4-BE49-F238E27FC236}">
                    <a16:creationId xmlns:a16="http://schemas.microsoft.com/office/drawing/2014/main" id="{2E9915F4-ABB8-0F4B-13F4-07845B6EA5BA}"/>
                  </a:ext>
                </a:extLst>
              </p:cNvPr>
              <p:cNvSpPr/>
              <p:nvPr/>
            </p:nvSpPr>
            <p:spPr bwMode="auto">
              <a:xfrm>
                <a:off x="7520325" y="4925644"/>
                <a:ext cx="1134328" cy="114272"/>
              </a:xfrm>
              <a:prstGeom prst="roundRect">
                <a:avLst>
                  <a:gd name="adj" fmla="val 5000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24" name="Rectangle: Rounded Corners 123">
                <a:extLst>
                  <a:ext uri="{FF2B5EF4-FFF2-40B4-BE49-F238E27FC236}">
                    <a16:creationId xmlns:a16="http://schemas.microsoft.com/office/drawing/2014/main" id="{40062B8F-FEC5-99F0-8852-89ECE6B0B0CB}"/>
                  </a:ext>
                </a:extLst>
              </p:cNvPr>
              <p:cNvSpPr/>
              <p:nvPr/>
            </p:nvSpPr>
            <p:spPr bwMode="auto">
              <a:xfrm>
                <a:off x="7520325" y="5586441"/>
                <a:ext cx="1134328" cy="114272"/>
              </a:xfrm>
              <a:prstGeom prst="roundRect">
                <a:avLst>
                  <a:gd name="adj" fmla="val 5000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125" name="Group 124">
                <a:extLst>
                  <a:ext uri="{FF2B5EF4-FFF2-40B4-BE49-F238E27FC236}">
                    <a16:creationId xmlns:a16="http://schemas.microsoft.com/office/drawing/2014/main" id="{BCF0E391-D2AD-6129-73CD-5F0952EFC189}"/>
                  </a:ext>
                </a:extLst>
              </p:cNvPr>
              <p:cNvGrpSpPr/>
              <p:nvPr/>
            </p:nvGrpSpPr>
            <p:grpSpPr>
              <a:xfrm>
                <a:off x="5865103" y="3541323"/>
                <a:ext cx="2786976" cy="158633"/>
                <a:chOff x="5865103" y="3541323"/>
                <a:chExt cx="2786976" cy="158633"/>
              </a:xfrm>
            </p:grpSpPr>
            <p:sp>
              <p:nvSpPr>
                <p:cNvPr id="136" name="Arrow: Pentagon 135">
                  <a:extLst>
                    <a:ext uri="{FF2B5EF4-FFF2-40B4-BE49-F238E27FC236}">
                      <a16:creationId xmlns:a16="http://schemas.microsoft.com/office/drawing/2014/main" id="{470D421F-75C5-4AF0-2DA4-6400493138BD}"/>
                    </a:ext>
                  </a:extLst>
                </p:cNvPr>
                <p:cNvSpPr/>
                <p:nvPr/>
              </p:nvSpPr>
              <p:spPr bwMode="auto">
                <a:xfrm>
                  <a:off x="6224190" y="3541323"/>
                  <a:ext cx="759872" cy="158633"/>
                </a:xfrm>
                <a:prstGeom prst="homePlat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7" name="Arrow: Pentagon 136">
                  <a:extLst>
                    <a:ext uri="{FF2B5EF4-FFF2-40B4-BE49-F238E27FC236}">
                      <a16:creationId xmlns:a16="http://schemas.microsoft.com/office/drawing/2014/main" id="{846EA1CD-297E-C4F0-B810-8C07435EB2DA}"/>
                    </a:ext>
                  </a:extLst>
                </p:cNvPr>
                <p:cNvSpPr/>
                <p:nvPr/>
              </p:nvSpPr>
              <p:spPr bwMode="auto">
                <a:xfrm flipH="1">
                  <a:off x="7490256" y="3541323"/>
                  <a:ext cx="759872" cy="158633"/>
                </a:xfrm>
                <a:prstGeom prst="homePlat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8" name="Rectangle: Rounded Corners 137">
                  <a:extLst>
                    <a:ext uri="{FF2B5EF4-FFF2-40B4-BE49-F238E27FC236}">
                      <a16:creationId xmlns:a16="http://schemas.microsoft.com/office/drawing/2014/main" id="{7C87706D-3909-A8F9-1817-6E22BC6FF425}"/>
                    </a:ext>
                  </a:extLst>
                </p:cNvPr>
                <p:cNvSpPr/>
                <p:nvPr/>
              </p:nvSpPr>
              <p:spPr bwMode="auto">
                <a:xfrm>
                  <a:off x="8488819" y="3558995"/>
                  <a:ext cx="163260" cy="123288"/>
                </a:xfrm>
                <a:prstGeom prst="roundRect">
                  <a:avLst>
                    <a:gd name="adj" fmla="val 5000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9" name="Rectangle: Rounded Corners 138">
                  <a:extLst>
                    <a:ext uri="{FF2B5EF4-FFF2-40B4-BE49-F238E27FC236}">
                      <a16:creationId xmlns:a16="http://schemas.microsoft.com/office/drawing/2014/main" id="{489AE979-4B5D-7D91-D351-29DBF64895E8}"/>
                    </a:ext>
                  </a:extLst>
                </p:cNvPr>
                <p:cNvSpPr/>
                <p:nvPr/>
              </p:nvSpPr>
              <p:spPr bwMode="auto">
                <a:xfrm>
                  <a:off x="5865103" y="3558995"/>
                  <a:ext cx="163260" cy="123288"/>
                </a:xfrm>
                <a:prstGeom prst="roundRect">
                  <a:avLst>
                    <a:gd name="adj" fmla="val 5000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grpSp>
            <p:nvGrpSpPr>
              <p:cNvPr id="126" name="Group 125">
                <a:extLst>
                  <a:ext uri="{FF2B5EF4-FFF2-40B4-BE49-F238E27FC236}">
                    <a16:creationId xmlns:a16="http://schemas.microsoft.com/office/drawing/2014/main" id="{F90F50F3-AC5E-8445-025C-2144BB767ABB}"/>
                  </a:ext>
                </a:extLst>
              </p:cNvPr>
              <p:cNvGrpSpPr/>
              <p:nvPr/>
            </p:nvGrpSpPr>
            <p:grpSpPr>
              <a:xfrm>
                <a:off x="5860139" y="3825952"/>
                <a:ext cx="2786976" cy="158633"/>
                <a:chOff x="5860139" y="3826331"/>
                <a:chExt cx="2786976" cy="158633"/>
              </a:xfrm>
            </p:grpSpPr>
            <p:sp>
              <p:nvSpPr>
                <p:cNvPr id="132" name="Arrow: Pentagon 131">
                  <a:extLst>
                    <a:ext uri="{FF2B5EF4-FFF2-40B4-BE49-F238E27FC236}">
                      <a16:creationId xmlns:a16="http://schemas.microsoft.com/office/drawing/2014/main" id="{B93EDBAB-BCCC-7538-6A97-12F8EBA3B1D5}"/>
                    </a:ext>
                  </a:extLst>
                </p:cNvPr>
                <p:cNvSpPr/>
                <p:nvPr/>
              </p:nvSpPr>
              <p:spPr bwMode="auto">
                <a:xfrm>
                  <a:off x="6224191" y="3826331"/>
                  <a:ext cx="647684" cy="158633"/>
                </a:xfrm>
                <a:prstGeom prst="homePlat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3" name="Arrow: Pentagon 132">
                  <a:extLst>
                    <a:ext uri="{FF2B5EF4-FFF2-40B4-BE49-F238E27FC236}">
                      <a16:creationId xmlns:a16="http://schemas.microsoft.com/office/drawing/2014/main" id="{153F1618-DB86-3952-420B-D85E3BCCCA51}"/>
                    </a:ext>
                  </a:extLst>
                </p:cNvPr>
                <p:cNvSpPr/>
                <p:nvPr/>
              </p:nvSpPr>
              <p:spPr bwMode="auto">
                <a:xfrm flipH="1">
                  <a:off x="7602444" y="3826331"/>
                  <a:ext cx="647684" cy="158633"/>
                </a:xfrm>
                <a:prstGeom prst="homePlat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4" name="Rectangle: Rounded Corners 133">
                  <a:extLst>
                    <a:ext uri="{FF2B5EF4-FFF2-40B4-BE49-F238E27FC236}">
                      <a16:creationId xmlns:a16="http://schemas.microsoft.com/office/drawing/2014/main" id="{2140724A-3AF9-C5D6-2C06-8CDFE8A69F7F}"/>
                    </a:ext>
                  </a:extLst>
                </p:cNvPr>
                <p:cNvSpPr/>
                <p:nvPr/>
              </p:nvSpPr>
              <p:spPr bwMode="auto">
                <a:xfrm>
                  <a:off x="8483855" y="3844003"/>
                  <a:ext cx="163260" cy="123288"/>
                </a:xfrm>
                <a:prstGeom prst="roundRect">
                  <a:avLst>
                    <a:gd name="adj" fmla="val 5000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5" name="Rectangle: Rounded Corners 134">
                  <a:extLst>
                    <a:ext uri="{FF2B5EF4-FFF2-40B4-BE49-F238E27FC236}">
                      <a16:creationId xmlns:a16="http://schemas.microsoft.com/office/drawing/2014/main" id="{34B80979-E061-90F5-4FAF-73CB2C0ABC19}"/>
                    </a:ext>
                  </a:extLst>
                </p:cNvPr>
                <p:cNvSpPr/>
                <p:nvPr/>
              </p:nvSpPr>
              <p:spPr bwMode="auto">
                <a:xfrm>
                  <a:off x="5860139" y="3844003"/>
                  <a:ext cx="163260" cy="123288"/>
                </a:xfrm>
                <a:prstGeom prst="roundRect">
                  <a:avLst>
                    <a:gd name="adj" fmla="val 5000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grpSp>
            <p:nvGrpSpPr>
              <p:cNvPr id="127" name="Group 126">
                <a:extLst>
                  <a:ext uri="{FF2B5EF4-FFF2-40B4-BE49-F238E27FC236}">
                    <a16:creationId xmlns:a16="http://schemas.microsoft.com/office/drawing/2014/main" id="{4FB3413E-59A1-250F-709B-7FCC42935F69}"/>
                  </a:ext>
                </a:extLst>
              </p:cNvPr>
              <p:cNvGrpSpPr/>
              <p:nvPr/>
            </p:nvGrpSpPr>
            <p:grpSpPr>
              <a:xfrm>
                <a:off x="5864334" y="4110582"/>
                <a:ext cx="2786976" cy="158633"/>
                <a:chOff x="5864334" y="4110582"/>
                <a:chExt cx="2786976" cy="158633"/>
              </a:xfrm>
            </p:grpSpPr>
            <p:sp>
              <p:nvSpPr>
                <p:cNvPr id="128" name="Arrow: Pentagon 127">
                  <a:extLst>
                    <a:ext uri="{FF2B5EF4-FFF2-40B4-BE49-F238E27FC236}">
                      <a16:creationId xmlns:a16="http://schemas.microsoft.com/office/drawing/2014/main" id="{2F501E08-8326-EC91-BF54-C9A2DAE6299C}"/>
                    </a:ext>
                  </a:extLst>
                </p:cNvPr>
                <p:cNvSpPr/>
                <p:nvPr/>
              </p:nvSpPr>
              <p:spPr bwMode="auto">
                <a:xfrm>
                  <a:off x="6224190" y="4110582"/>
                  <a:ext cx="759872" cy="158633"/>
                </a:xfrm>
                <a:prstGeom prst="homePlat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29" name="Arrow: Pentagon 128">
                  <a:extLst>
                    <a:ext uri="{FF2B5EF4-FFF2-40B4-BE49-F238E27FC236}">
                      <a16:creationId xmlns:a16="http://schemas.microsoft.com/office/drawing/2014/main" id="{756198D5-D07E-2B56-B66B-57AE65BB1E2D}"/>
                    </a:ext>
                  </a:extLst>
                </p:cNvPr>
                <p:cNvSpPr/>
                <p:nvPr/>
              </p:nvSpPr>
              <p:spPr bwMode="auto">
                <a:xfrm flipH="1">
                  <a:off x="7490256" y="4110582"/>
                  <a:ext cx="759872" cy="158633"/>
                </a:xfrm>
                <a:prstGeom prst="homePlate">
                  <a:avLst/>
                </a:prstGeom>
                <a:solidFill>
                  <a:srgbClr val="50E6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0" name="Rectangle: Rounded Corners 129">
                  <a:extLst>
                    <a:ext uri="{FF2B5EF4-FFF2-40B4-BE49-F238E27FC236}">
                      <a16:creationId xmlns:a16="http://schemas.microsoft.com/office/drawing/2014/main" id="{0D4DC786-A4EF-573F-5289-5FF134FB62E6}"/>
                    </a:ext>
                  </a:extLst>
                </p:cNvPr>
                <p:cNvSpPr/>
                <p:nvPr/>
              </p:nvSpPr>
              <p:spPr bwMode="auto">
                <a:xfrm>
                  <a:off x="8488050" y="4128254"/>
                  <a:ext cx="163260" cy="123288"/>
                </a:xfrm>
                <a:prstGeom prst="roundRect">
                  <a:avLst>
                    <a:gd name="adj" fmla="val 5000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31" name="Rectangle: Rounded Corners 130">
                  <a:extLst>
                    <a:ext uri="{FF2B5EF4-FFF2-40B4-BE49-F238E27FC236}">
                      <a16:creationId xmlns:a16="http://schemas.microsoft.com/office/drawing/2014/main" id="{300DA4F7-C5C8-53B3-48E7-AD9131BB8D53}"/>
                    </a:ext>
                  </a:extLst>
                </p:cNvPr>
                <p:cNvSpPr/>
                <p:nvPr/>
              </p:nvSpPr>
              <p:spPr bwMode="auto">
                <a:xfrm>
                  <a:off x="5864334" y="4128254"/>
                  <a:ext cx="163260" cy="123288"/>
                </a:xfrm>
                <a:prstGeom prst="roundRect">
                  <a:avLst>
                    <a:gd name="adj" fmla="val 5000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grpSp>
      </p:grpSp>
      <p:sp>
        <p:nvSpPr>
          <p:cNvPr id="158" name="Rectangle 157">
            <a:extLst>
              <a:ext uri="{FF2B5EF4-FFF2-40B4-BE49-F238E27FC236}">
                <a16:creationId xmlns:a16="http://schemas.microsoft.com/office/drawing/2014/main" id="{0D3088D9-00C0-4BBD-35ED-085EE5918A38}"/>
              </a:ext>
            </a:extLst>
          </p:cNvPr>
          <p:cNvSpPr/>
          <p:nvPr/>
        </p:nvSpPr>
        <p:spPr bwMode="auto">
          <a:xfrm>
            <a:off x="9215677" y="2035756"/>
            <a:ext cx="1345235" cy="3716399"/>
          </a:xfrm>
          <a:prstGeom prst="rect">
            <a:avLst/>
          </a:prstGeom>
          <a:solidFill>
            <a:schemeClr val="bg1">
              <a:lumMod val="95000"/>
            </a:schemeClr>
          </a:solidFill>
          <a:ln w="19050" cap="sq" cmpd="sng" algn="ctr">
            <a:noFill/>
            <a:prstDash val="solid"/>
            <a:miter lim="800000"/>
            <a:headEnd type="none" w="med" len="med"/>
            <a:tailEnd type="none" w="med" len="med"/>
          </a:ln>
          <a:effectLst>
            <a:outerShdw blurRad="190500" dist="50800" dir="2700000" algn="ctr" rotWithShape="0">
              <a:prstClr val="black">
                <a:alpha val="20000"/>
              </a:prstClr>
            </a:outerShdw>
          </a:effectLst>
        </p:spPr>
        <p:txBody>
          <a:bodyPr rot="0" spcFirstLastPara="0" vertOverflow="overflow" horzOverflow="overflow" vert="horz" wrap="square" lIns="91440" tIns="182880" rIns="91440" bIns="146304" numCol="1" spcCol="0" rtlCol="0" fromWordArt="0" anchor="t" anchorCtr="0" forceAA="0" compatLnSpc="1">
            <a:prstTxWarp prst="textNoShape">
              <a:avLst/>
            </a:prstTxWarp>
            <a:noAutofit/>
          </a:bodyPr>
          <a:lstStyle/>
          <a:p>
            <a:pPr marL="0" marR="0" lvl="0" indent="0" algn="ctr" defTabSz="932742" rtl="0" eaLnBrk="1" fontAlgn="auto" latinLnBrk="0" hangingPunct="1">
              <a:lnSpc>
                <a:spcPct val="100000"/>
              </a:lnSpc>
              <a:spcBef>
                <a:spcPct val="0"/>
              </a:spcBef>
              <a:spcAft>
                <a:spcPts val="0"/>
              </a:spcAft>
              <a:buClrTx/>
              <a:buSzTx/>
              <a:buFontTx/>
              <a:buNone/>
              <a:tabLst/>
              <a:defRPr/>
            </a:pPr>
            <a:r>
              <a:rPr kumimoji="0" lang="en-US" sz="1600" b="0" i="0" u="none" strike="noStrike" kern="1200" cap="none" spc="0" normalizeH="0" baseline="0" noProof="0">
                <a:ln w="3175">
                  <a:noFill/>
                </a:ln>
                <a:solidFill>
                  <a:srgbClr val="000000"/>
                </a:solidFill>
                <a:effectLst/>
                <a:uLnTx/>
                <a:uFillTx/>
                <a:latin typeface="Segoe UI Semibold"/>
                <a:ea typeface="+mn-ea"/>
                <a:cs typeface="Segoe UI Semilight" panose="020B0402040204020203" pitchFamily="34" charset="0"/>
              </a:rPr>
              <a:t>IT Endpoints</a:t>
            </a:r>
          </a:p>
        </p:txBody>
      </p:sp>
      <p:pic>
        <p:nvPicPr>
          <p:cNvPr id="159" name="!! Desktop">
            <a:extLst>
              <a:ext uri="{FF2B5EF4-FFF2-40B4-BE49-F238E27FC236}">
                <a16:creationId xmlns:a16="http://schemas.microsoft.com/office/drawing/2014/main" id="{4BE382F0-8032-B0BB-27B2-35FB205AC703}"/>
              </a:ext>
              <a:ext uri="{C183D7F6-B498-43B3-948B-1728B52AA6E4}">
                <adec:decorative xmlns:adec="http://schemas.microsoft.com/office/drawing/2017/decorative" val="1"/>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9689835" y="3158827"/>
            <a:ext cx="197724" cy="395446"/>
          </a:xfrm>
          <a:prstGeom prst="rect">
            <a:avLst/>
          </a:prstGeom>
        </p:spPr>
      </p:pic>
      <p:pic>
        <p:nvPicPr>
          <p:cNvPr id="160" name="!! Device_2">
            <a:extLst>
              <a:ext uri="{FF2B5EF4-FFF2-40B4-BE49-F238E27FC236}">
                <a16:creationId xmlns:a16="http://schemas.microsoft.com/office/drawing/2014/main" id="{A60918AE-B6B2-2B87-9933-D5C04586D964}"/>
              </a:ext>
              <a:ext uri="{C183D7F6-B498-43B3-948B-1728B52AA6E4}">
                <adec:decorative xmlns:adec="http://schemas.microsoft.com/office/drawing/2017/decorative" val="1"/>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9704741" y="3249450"/>
            <a:ext cx="164770" cy="214200"/>
          </a:xfrm>
          <a:prstGeom prst="rect">
            <a:avLst/>
          </a:prstGeom>
        </p:spPr>
      </p:pic>
      <p:pic>
        <p:nvPicPr>
          <p:cNvPr id="161" name="!! Laptop_2">
            <a:extLst>
              <a:ext uri="{FF2B5EF4-FFF2-40B4-BE49-F238E27FC236}">
                <a16:creationId xmlns:a16="http://schemas.microsoft.com/office/drawing/2014/main" id="{160E85BC-4E1C-76C2-85C2-A91936512822}"/>
              </a:ext>
              <a:ext uri="{C183D7F6-B498-43B3-948B-1728B52AA6E4}">
                <adec:decorative xmlns:adec="http://schemas.microsoft.com/office/drawing/2017/decorative" val="1"/>
              </a:ext>
            </a:extLst>
          </p:cNvPr>
          <p:cNvPicPr>
            <a:picLocks noChangeAspect="1"/>
          </p:cNvPicPr>
          <p:nvPr/>
        </p:nvPicPr>
        <p:blipFill>
          <a:blip r:embed="rId23">
            <a:alphaModFix/>
            <a:extLst>
              <a:ext uri="{96DAC541-7B7A-43D3-8B79-37D633B846F1}">
                <asvg:svgBlip xmlns:asvg="http://schemas.microsoft.com/office/drawing/2016/SVG/main" r:embed="rId24"/>
              </a:ext>
            </a:extLst>
          </a:blip>
          <a:stretch>
            <a:fillRect/>
          </a:stretch>
        </p:blipFill>
        <p:spPr>
          <a:xfrm>
            <a:off x="9506437" y="3744452"/>
            <a:ext cx="564521" cy="354209"/>
          </a:xfrm>
          <a:prstGeom prst="rect">
            <a:avLst/>
          </a:prstGeom>
        </p:spPr>
      </p:pic>
      <p:grpSp>
        <p:nvGrpSpPr>
          <p:cNvPr id="162" name="mobile 2">
            <a:extLst>
              <a:ext uri="{FF2B5EF4-FFF2-40B4-BE49-F238E27FC236}">
                <a16:creationId xmlns:a16="http://schemas.microsoft.com/office/drawing/2014/main" id="{68047406-2BC9-F0F2-9641-22F552D87D93}"/>
              </a:ext>
              <a:ext uri="{C183D7F6-B498-43B3-948B-1728B52AA6E4}">
                <adec:decorative xmlns:adec="http://schemas.microsoft.com/office/drawing/2017/decorative" val="1"/>
              </a:ext>
            </a:extLst>
          </p:cNvPr>
          <p:cNvGrpSpPr/>
          <p:nvPr/>
        </p:nvGrpSpPr>
        <p:grpSpPr>
          <a:xfrm>
            <a:off x="9594702" y="4379261"/>
            <a:ext cx="387991" cy="387989"/>
            <a:chOff x="7301548" y="3947160"/>
            <a:chExt cx="416242" cy="416242"/>
          </a:xfrm>
        </p:grpSpPr>
        <p:sp>
          <p:nvSpPr>
            <p:cNvPr id="163" name="Freeform: Shape 162">
              <a:extLst>
                <a:ext uri="{FF2B5EF4-FFF2-40B4-BE49-F238E27FC236}">
                  <a16:creationId xmlns:a16="http://schemas.microsoft.com/office/drawing/2014/main" id="{324D5252-D626-E5EA-6674-709406A8353F}"/>
                </a:ext>
              </a:extLst>
            </p:cNvPr>
            <p:cNvSpPr/>
            <p:nvPr/>
          </p:nvSpPr>
          <p:spPr>
            <a:xfrm>
              <a:off x="7399141" y="3947644"/>
              <a:ext cx="218849" cy="411951"/>
            </a:xfrm>
            <a:custGeom>
              <a:avLst/>
              <a:gdLst>
                <a:gd name="connsiteX0" fmla="*/ 193231 w 218848"/>
                <a:gd name="connsiteY0" fmla="*/ 413377 h 411950"/>
                <a:gd name="connsiteX1" fmla="*/ 27160 w 218848"/>
                <a:gd name="connsiteY1" fmla="*/ 413377 h 411950"/>
                <a:gd name="connsiteX2" fmla="*/ 1427 w 218848"/>
                <a:gd name="connsiteY2" fmla="*/ 387644 h 411950"/>
                <a:gd name="connsiteX3" fmla="*/ 1427 w 218848"/>
                <a:gd name="connsiteY3" fmla="*/ 27160 h 411950"/>
                <a:gd name="connsiteX4" fmla="*/ 27160 w 218848"/>
                <a:gd name="connsiteY4" fmla="*/ 1427 h 411950"/>
                <a:gd name="connsiteX5" fmla="*/ 193231 w 218848"/>
                <a:gd name="connsiteY5" fmla="*/ 1427 h 411950"/>
                <a:gd name="connsiteX6" fmla="*/ 218964 w 218848"/>
                <a:gd name="connsiteY6" fmla="*/ 27160 h 411950"/>
                <a:gd name="connsiteX7" fmla="*/ 218964 w 218848"/>
                <a:gd name="connsiteY7" fmla="*/ 387572 h 411950"/>
                <a:gd name="connsiteX8" fmla="*/ 193231 w 218848"/>
                <a:gd name="connsiteY8" fmla="*/ 413377 h 41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848" h="411950">
                  <a:moveTo>
                    <a:pt x="193231" y="413377"/>
                  </a:moveTo>
                  <a:lnTo>
                    <a:pt x="27160" y="413377"/>
                  </a:lnTo>
                  <a:cubicBezTo>
                    <a:pt x="12952" y="413377"/>
                    <a:pt x="1427" y="401852"/>
                    <a:pt x="1427" y="387644"/>
                  </a:cubicBezTo>
                  <a:lnTo>
                    <a:pt x="1427" y="27160"/>
                  </a:lnTo>
                  <a:cubicBezTo>
                    <a:pt x="1427" y="12952"/>
                    <a:pt x="12952" y="1427"/>
                    <a:pt x="27160" y="1427"/>
                  </a:cubicBezTo>
                  <a:lnTo>
                    <a:pt x="193231" y="1427"/>
                  </a:lnTo>
                  <a:cubicBezTo>
                    <a:pt x="207438" y="1427"/>
                    <a:pt x="218964" y="12952"/>
                    <a:pt x="218964" y="27160"/>
                  </a:cubicBezTo>
                  <a:lnTo>
                    <a:pt x="218964" y="387572"/>
                  </a:lnTo>
                  <a:cubicBezTo>
                    <a:pt x="218964" y="401852"/>
                    <a:pt x="207438" y="413377"/>
                    <a:pt x="193231" y="413377"/>
                  </a:cubicBezTo>
                  <a:close/>
                </a:path>
              </a:pathLst>
            </a:custGeom>
            <a:solidFill>
              <a:srgbClr val="0078D4"/>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64" name="Freeform: Shape 163">
              <a:extLst>
                <a:ext uri="{FF2B5EF4-FFF2-40B4-BE49-F238E27FC236}">
                  <a16:creationId xmlns:a16="http://schemas.microsoft.com/office/drawing/2014/main" id="{A2448030-13D0-9622-08F9-179FD1E4F758}"/>
                </a:ext>
              </a:extLst>
            </p:cNvPr>
            <p:cNvSpPr/>
            <p:nvPr/>
          </p:nvSpPr>
          <p:spPr>
            <a:xfrm>
              <a:off x="7498235" y="4303425"/>
              <a:ext cx="21456" cy="21456"/>
            </a:xfrm>
            <a:custGeom>
              <a:avLst/>
              <a:gdLst>
                <a:gd name="connsiteX0" fmla="*/ 23608 w 21455"/>
                <a:gd name="connsiteY0" fmla="*/ 12517 h 21455"/>
                <a:gd name="connsiteX1" fmla="*/ 12517 w 21455"/>
                <a:gd name="connsiteY1" fmla="*/ 23608 h 21455"/>
                <a:gd name="connsiteX2" fmla="*/ 1427 w 21455"/>
                <a:gd name="connsiteY2" fmla="*/ 12517 h 21455"/>
                <a:gd name="connsiteX3" fmla="*/ 12517 w 21455"/>
                <a:gd name="connsiteY3" fmla="*/ 1427 h 21455"/>
                <a:gd name="connsiteX4" fmla="*/ 23608 w 21455"/>
                <a:gd name="connsiteY4" fmla="*/ 12517 h 2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5" h="21455">
                  <a:moveTo>
                    <a:pt x="23608" y="12517"/>
                  </a:moveTo>
                  <a:cubicBezTo>
                    <a:pt x="23608" y="18606"/>
                    <a:pt x="18606" y="23608"/>
                    <a:pt x="12517" y="23608"/>
                  </a:cubicBezTo>
                  <a:cubicBezTo>
                    <a:pt x="6428" y="23608"/>
                    <a:pt x="1427" y="18606"/>
                    <a:pt x="1427" y="12517"/>
                  </a:cubicBezTo>
                  <a:cubicBezTo>
                    <a:pt x="1427" y="6356"/>
                    <a:pt x="6428" y="1427"/>
                    <a:pt x="12517" y="1427"/>
                  </a:cubicBezTo>
                  <a:cubicBezTo>
                    <a:pt x="18679" y="1427"/>
                    <a:pt x="23608" y="6428"/>
                    <a:pt x="23608" y="12517"/>
                  </a:cubicBezTo>
                  <a:close/>
                </a:path>
              </a:pathLst>
            </a:custGeom>
            <a:solidFill>
              <a:srgbClr val="50E6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65" name="Freeform: Shape 164">
              <a:extLst>
                <a:ext uri="{FF2B5EF4-FFF2-40B4-BE49-F238E27FC236}">
                  <a16:creationId xmlns:a16="http://schemas.microsoft.com/office/drawing/2014/main" id="{8C2BE531-0B56-9CCD-E94D-391833A3A8D1}"/>
                </a:ext>
              </a:extLst>
            </p:cNvPr>
            <p:cNvSpPr/>
            <p:nvPr/>
          </p:nvSpPr>
          <p:spPr>
            <a:xfrm>
              <a:off x="7481343" y="3985913"/>
              <a:ext cx="55785" cy="12873"/>
            </a:xfrm>
            <a:custGeom>
              <a:avLst/>
              <a:gdLst>
                <a:gd name="connsiteX0" fmla="*/ 50574 w 55785"/>
                <a:gd name="connsiteY0" fmla="*/ 12300 h 12873"/>
                <a:gd name="connsiteX1" fmla="*/ 6864 w 55785"/>
                <a:gd name="connsiteY1" fmla="*/ 12300 h 12873"/>
                <a:gd name="connsiteX2" fmla="*/ 1427 w 55785"/>
                <a:gd name="connsiteY2" fmla="*/ 6863 h 12873"/>
                <a:gd name="connsiteX3" fmla="*/ 6864 w 55785"/>
                <a:gd name="connsiteY3" fmla="*/ 1427 h 12873"/>
                <a:gd name="connsiteX4" fmla="*/ 50502 w 55785"/>
                <a:gd name="connsiteY4" fmla="*/ 1427 h 12873"/>
                <a:gd name="connsiteX5" fmla="*/ 55938 w 55785"/>
                <a:gd name="connsiteY5" fmla="*/ 6863 h 12873"/>
                <a:gd name="connsiteX6" fmla="*/ 50574 w 55785"/>
                <a:gd name="connsiteY6" fmla="*/ 12300 h 1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85" h="12873">
                  <a:moveTo>
                    <a:pt x="50574" y="12300"/>
                  </a:moveTo>
                  <a:lnTo>
                    <a:pt x="6864" y="12300"/>
                  </a:lnTo>
                  <a:cubicBezTo>
                    <a:pt x="3892" y="12300"/>
                    <a:pt x="1427" y="9835"/>
                    <a:pt x="1427" y="6863"/>
                  </a:cubicBezTo>
                  <a:cubicBezTo>
                    <a:pt x="1427" y="3891"/>
                    <a:pt x="3892" y="1427"/>
                    <a:pt x="6864" y="1427"/>
                  </a:cubicBezTo>
                  <a:lnTo>
                    <a:pt x="50502" y="1427"/>
                  </a:lnTo>
                  <a:cubicBezTo>
                    <a:pt x="53474" y="1427"/>
                    <a:pt x="55938" y="3891"/>
                    <a:pt x="55938" y="6863"/>
                  </a:cubicBezTo>
                  <a:cubicBezTo>
                    <a:pt x="55938" y="9835"/>
                    <a:pt x="53546" y="12300"/>
                    <a:pt x="50574" y="12300"/>
                  </a:cubicBezTo>
                  <a:close/>
                </a:path>
              </a:pathLst>
            </a:custGeom>
            <a:solidFill>
              <a:srgbClr val="50E6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66" name="Freeform: Shape 165">
              <a:extLst>
                <a:ext uri="{FF2B5EF4-FFF2-40B4-BE49-F238E27FC236}">
                  <a16:creationId xmlns:a16="http://schemas.microsoft.com/office/drawing/2014/main" id="{680AA04A-11B5-F209-5E41-34EEBD17017C}"/>
                </a:ext>
              </a:extLst>
            </p:cNvPr>
            <p:cNvSpPr/>
            <p:nvPr/>
          </p:nvSpPr>
          <p:spPr>
            <a:xfrm>
              <a:off x="7432196" y="4056382"/>
              <a:ext cx="42912" cy="42912"/>
            </a:xfrm>
            <a:custGeom>
              <a:avLst/>
              <a:gdLst>
                <a:gd name="connsiteX0" fmla="*/ 44340 w 42911"/>
                <a:gd name="connsiteY0" fmla="*/ 22883 h 42911"/>
                <a:gd name="connsiteX1" fmla="*/ 22883 w 42911"/>
                <a:gd name="connsiteY1" fmla="*/ 44340 h 42911"/>
                <a:gd name="connsiteX2" fmla="*/ 1427 w 42911"/>
                <a:gd name="connsiteY2" fmla="*/ 22883 h 42911"/>
                <a:gd name="connsiteX3" fmla="*/ 22883 w 42911"/>
                <a:gd name="connsiteY3" fmla="*/ 1427 h 42911"/>
                <a:gd name="connsiteX4" fmla="*/ 44340 w 42911"/>
                <a:gd name="connsiteY4" fmla="*/ 22883 h 4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1" h="42911">
                  <a:moveTo>
                    <a:pt x="44340" y="22883"/>
                  </a:moveTo>
                  <a:cubicBezTo>
                    <a:pt x="44340" y="34771"/>
                    <a:pt x="34699" y="44340"/>
                    <a:pt x="22883" y="44340"/>
                  </a:cubicBezTo>
                  <a:cubicBezTo>
                    <a:pt x="10995" y="44340"/>
                    <a:pt x="1427" y="34699"/>
                    <a:pt x="1427" y="22883"/>
                  </a:cubicBezTo>
                  <a:cubicBezTo>
                    <a:pt x="1427" y="10995"/>
                    <a:pt x="11068" y="1427"/>
                    <a:pt x="22883" y="1427"/>
                  </a:cubicBezTo>
                  <a:cubicBezTo>
                    <a:pt x="34772" y="1427"/>
                    <a:pt x="44340" y="10995"/>
                    <a:pt x="44340" y="22883"/>
                  </a:cubicBezTo>
                  <a:close/>
                </a:path>
              </a:pathLst>
            </a:custGeom>
            <a:solidFill>
              <a:srgbClr val="FFFF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67" name="Freeform: Shape 166">
              <a:extLst>
                <a:ext uri="{FF2B5EF4-FFF2-40B4-BE49-F238E27FC236}">
                  <a16:creationId xmlns:a16="http://schemas.microsoft.com/office/drawing/2014/main" id="{DFB608DC-B0B6-3252-A449-69A8BE12A8C7}"/>
                </a:ext>
              </a:extLst>
            </p:cNvPr>
            <p:cNvSpPr/>
            <p:nvPr/>
          </p:nvSpPr>
          <p:spPr>
            <a:xfrm>
              <a:off x="7487725" y="4056382"/>
              <a:ext cx="42912" cy="42912"/>
            </a:xfrm>
            <a:custGeom>
              <a:avLst/>
              <a:gdLst>
                <a:gd name="connsiteX0" fmla="*/ 44340 w 42911"/>
                <a:gd name="connsiteY0" fmla="*/ 22883 h 42911"/>
                <a:gd name="connsiteX1" fmla="*/ 22883 w 42911"/>
                <a:gd name="connsiteY1" fmla="*/ 44340 h 42911"/>
                <a:gd name="connsiteX2" fmla="*/ 1427 w 42911"/>
                <a:gd name="connsiteY2" fmla="*/ 22883 h 42911"/>
                <a:gd name="connsiteX3" fmla="*/ 22883 w 42911"/>
                <a:gd name="connsiteY3" fmla="*/ 1427 h 42911"/>
                <a:gd name="connsiteX4" fmla="*/ 44340 w 42911"/>
                <a:gd name="connsiteY4" fmla="*/ 22883 h 4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1" h="42911">
                  <a:moveTo>
                    <a:pt x="44340" y="22883"/>
                  </a:moveTo>
                  <a:cubicBezTo>
                    <a:pt x="44340" y="34771"/>
                    <a:pt x="34699" y="44340"/>
                    <a:pt x="22883" y="44340"/>
                  </a:cubicBezTo>
                  <a:cubicBezTo>
                    <a:pt x="10995" y="44340"/>
                    <a:pt x="1427" y="34699"/>
                    <a:pt x="1427" y="22883"/>
                  </a:cubicBezTo>
                  <a:cubicBezTo>
                    <a:pt x="1427" y="10995"/>
                    <a:pt x="11067" y="1427"/>
                    <a:pt x="22883" y="1427"/>
                  </a:cubicBezTo>
                  <a:cubicBezTo>
                    <a:pt x="34699" y="1427"/>
                    <a:pt x="44340" y="10995"/>
                    <a:pt x="44340" y="22883"/>
                  </a:cubicBezTo>
                  <a:close/>
                </a:path>
              </a:pathLst>
            </a:custGeom>
            <a:solidFill>
              <a:srgbClr val="50E6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68" name="Freeform: Shape 167">
              <a:extLst>
                <a:ext uri="{FF2B5EF4-FFF2-40B4-BE49-F238E27FC236}">
                  <a16:creationId xmlns:a16="http://schemas.microsoft.com/office/drawing/2014/main" id="{748A092D-7436-9F6A-9055-714DDDC5BD68}"/>
                </a:ext>
              </a:extLst>
            </p:cNvPr>
            <p:cNvSpPr/>
            <p:nvPr/>
          </p:nvSpPr>
          <p:spPr>
            <a:xfrm>
              <a:off x="7541654" y="4056382"/>
              <a:ext cx="42912" cy="42912"/>
            </a:xfrm>
            <a:custGeom>
              <a:avLst/>
              <a:gdLst>
                <a:gd name="connsiteX0" fmla="*/ 44340 w 42911"/>
                <a:gd name="connsiteY0" fmla="*/ 22883 h 42911"/>
                <a:gd name="connsiteX1" fmla="*/ 22883 w 42911"/>
                <a:gd name="connsiteY1" fmla="*/ 44340 h 42911"/>
                <a:gd name="connsiteX2" fmla="*/ 1427 w 42911"/>
                <a:gd name="connsiteY2" fmla="*/ 22883 h 42911"/>
                <a:gd name="connsiteX3" fmla="*/ 22883 w 42911"/>
                <a:gd name="connsiteY3" fmla="*/ 1427 h 42911"/>
                <a:gd name="connsiteX4" fmla="*/ 44340 w 42911"/>
                <a:gd name="connsiteY4" fmla="*/ 22883 h 4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1" h="42911">
                  <a:moveTo>
                    <a:pt x="44340" y="22883"/>
                  </a:moveTo>
                  <a:cubicBezTo>
                    <a:pt x="44340" y="34771"/>
                    <a:pt x="34699" y="44340"/>
                    <a:pt x="22883" y="44340"/>
                  </a:cubicBezTo>
                  <a:cubicBezTo>
                    <a:pt x="10995" y="44340"/>
                    <a:pt x="1427" y="34699"/>
                    <a:pt x="1427" y="22883"/>
                  </a:cubicBezTo>
                  <a:cubicBezTo>
                    <a:pt x="1427" y="10995"/>
                    <a:pt x="11068" y="1427"/>
                    <a:pt x="22883" y="1427"/>
                  </a:cubicBezTo>
                  <a:cubicBezTo>
                    <a:pt x="34699" y="1427"/>
                    <a:pt x="44340" y="10995"/>
                    <a:pt x="44340" y="22883"/>
                  </a:cubicBezTo>
                  <a:close/>
                </a:path>
              </a:pathLst>
            </a:custGeom>
            <a:solidFill>
              <a:srgbClr val="50E6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69" name="Freeform: Shape 168">
              <a:extLst>
                <a:ext uri="{FF2B5EF4-FFF2-40B4-BE49-F238E27FC236}">
                  <a16:creationId xmlns:a16="http://schemas.microsoft.com/office/drawing/2014/main" id="{18D7730C-582E-63CE-5885-99627361EDF7}"/>
                </a:ext>
              </a:extLst>
            </p:cNvPr>
            <p:cNvSpPr/>
            <p:nvPr/>
          </p:nvSpPr>
          <p:spPr>
            <a:xfrm>
              <a:off x="7432196" y="4112200"/>
              <a:ext cx="42912" cy="42912"/>
            </a:xfrm>
            <a:custGeom>
              <a:avLst/>
              <a:gdLst>
                <a:gd name="connsiteX0" fmla="*/ 44340 w 42911"/>
                <a:gd name="connsiteY0" fmla="*/ 22883 h 42911"/>
                <a:gd name="connsiteX1" fmla="*/ 22883 w 42911"/>
                <a:gd name="connsiteY1" fmla="*/ 44340 h 42911"/>
                <a:gd name="connsiteX2" fmla="*/ 1427 w 42911"/>
                <a:gd name="connsiteY2" fmla="*/ 22883 h 42911"/>
                <a:gd name="connsiteX3" fmla="*/ 22883 w 42911"/>
                <a:gd name="connsiteY3" fmla="*/ 1427 h 42911"/>
                <a:gd name="connsiteX4" fmla="*/ 44340 w 42911"/>
                <a:gd name="connsiteY4" fmla="*/ 22883 h 4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1" h="42911">
                  <a:moveTo>
                    <a:pt x="44340" y="22883"/>
                  </a:moveTo>
                  <a:cubicBezTo>
                    <a:pt x="44340" y="34771"/>
                    <a:pt x="34699" y="44340"/>
                    <a:pt x="22883" y="44340"/>
                  </a:cubicBezTo>
                  <a:cubicBezTo>
                    <a:pt x="10995" y="44340"/>
                    <a:pt x="1427" y="34699"/>
                    <a:pt x="1427" y="22883"/>
                  </a:cubicBezTo>
                  <a:cubicBezTo>
                    <a:pt x="1427" y="10995"/>
                    <a:pt x="11068" y="1427"/>
                    <a:pt x="22883" y="1427"/>
                  </a:cubicBezTo>
                  <a:cubicBezTo>
                    <a:pt x="34772" y="1427"/>
                    <a:pt x="44340" y="10995"/>
                    <a:pt x="44340" y="22883"/>
                  </a:cubicBezTo>
                  <a:close/>
                </a:path>
              </a:pathLst>
            </a:custGeom>
            <a:solidFill>
              <a:srgbClr val="FFFF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70" name="Freeform: Shape 169">
              <a:extLst>
                <a:ext uri="{FF2B5EF4-FFF2-40B4-BE49-F238E27FC236}">
                  <a16:creationId xmlns:a16="http://schemas.microsoft.com/office/drawing/2014/main" id="{D90B45AC-9B6B-FAFB-A69D-DF754B43F77B}"/>
                </a:ext>
              </a:extLst>
            </p:cNvPr>
            <p:cNvSpPr/>
            <p:nvPr/>
          </p:nvSpPr>
          <p:spPr>
            <a:xfrm>
              <a:off x="7487725" y="4112200"/>
              <a:ext cx="42912" cy="42912"/>
            </a:xfrm>
            <a:custGeom>
              <a:avLst/>
              <a:gdLst>
                <a:gd name="connsiteX0" fmla="*/ 44340 w 42911"/>
                <a:gd name="connsiteY0" fmla="*/ 22883 h 42911"/>
                <a:gd name="connsiteX1" fmla="*/ 22883 w 42911"/>
                <a:gd name="connsiteY1" fmla="*/ 44340 h 42911"/>
                <a:gd name="connsiteX2" fmla="*/ 1427 w 42911"/>
                <a:gd name="connsiteY2" fmla="*/ 22883 h 42911"/>
                <a:gd name="connsiteX3" fmla="*/ 22883 w 42911"/>
                <a:gd name="connsiteY3" fmla="*/ 1427 h 42911"/>
                <a:gd name="connsiteX4" fmla="*/ 44340 w 42911"/>
                <a:gd name="connsiteY4" fmla="*/ 22883 h 4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1" h="42911">
                  <a:moveTo>
                    <a:pt x="44340" y="22883"/>
                  </a:moveTo>
                  <a:cubicBezTo>
                    <a:pt x="44340" y="34771"/>
                    <a:pt x="34699" y="44340"/>
                    <a:pt x="22883" y="44340"/>
                  </a:cubicBezTo>
                  <a:cubicBezTo>
                    <a:pt x="10995" y="44340"/>
                    <a:pt x="1427" y="34699"/>
                    <a:pt x="1427" y="22883"/>
                  </a:cubicBezTo>
                  <a:cubicBezTo>
                    <a:pt x="1427" y="10995"/>
                    <a:pt x="11067" y="1427"/>
                    <a:pt x="22883" y="1427"/>
                  </a:cubicBezTo>
                  <a:cubicBezTo>
                    <a:pt x="34699" y="1427"/>
                    <a:pt x="44340" y="10995"/>
                    <a:pt x="44340" y="22883"/>
                  </a:cubicBezTo>
                  <a:close/>
                </a:path>
              </a:pathLst>
            </a:custGeom>
            <a:solidFill>
              <a:srgbClr val="FFFF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71" name="Freeform: Shape 170">
              <a:extLst>
                <a:ext uri="{FF2B5EF4-FFF2-40B4-BE49-F238E27FC236}">
                  <a16:creationId xmlns:a16="http://schemas.microsoft.com/office/drawing/2014/main" id="{97263C39-81A2-E760-D112-3594C7916281}"/>
                </a:ext>
              </a:extLst>
            </p:cNvPr>
            <p:cNvSpPr/>
            <p:nvPr/>
          </p:nvSpPr>
          <p:spPr>
            <a:xfrm>
              <a:off x="7541654" y="4112200"/>
              <a:ext cx="42912" cy="42912"/>
            </a:xfrm>
            <a:custGeom>
              <a:avLst/>
              <a:gdLst>
                <a:gd name="connsiteX0" fmla="*/ 44340 w 42911"/>
                <a:gd name="connsiteY0" fmla="*/ 22883 h 42911"/>
                <a:gd name="connsiteX1" fmla="*/ 22883 w 42911"/>
                <a:gd name="connsiteY1" fmla="*/ 44340 h 42911"/>
                <a:gd name="connsiteX2" fmla="*/ 1427 w 42911"/>
                <a:gd name="connsiteY2" fmla="*/ 22883 h 42911"/>
                <a:gd name="connsiteX3" fmla="*/ 22883 w 42911"/>
                <a:gd name="connsiteY3" fmla="*/ 1427 h 42911"/>
                <a:gd name="connsiteX4" fmla="*/ 44340 w 42911"/>
                <a:gd name="connsiteY4" fmla="*/ 22883 h 4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1" h="42911">
                  <a:moveTo>
                    <a:pt x="44340" y="22883"/>
                  </a:moveTo>
                  <a:cubicBezTo>
                    <a:pt x="44340" y="34771"/>
                    <a:pt x="34699" y="44340"/>
                    <a:pt x="22883" y="44340"/>
                  </a:cubicBezTo>
                  <a:cubicBezTo>
                    <a:pt x="10995" y="44340"/>
                    <a:pt x="1427" y="34699"/>
                    <a:pt x="1427" y="22883"/>
                  </a:cubicBezTo>
                  <a:cubicBezTo>
                    <a:pt x="1427" y="10995"/>
                    <a:pt x="11068" y="1427"/>
                    <a:pt x="22883" y="1427"/>
                  </a:cubicBezTo>
                  <a:cubicBezTo>
                    <a:pt x="34699" y="1427"/>
                    <a:pt x="44340" y="10995"/>
                    <a:pt x="44340" y="22883"/>
                  </a:cubicBezTo>
                  <a:close/>
                </a:path>
              </a:pathLst>
            </a:custGeom>
            <a:solidFill>
              <a:srgbClr val="50E6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72" name="Freeform: Shape 171">
              <a:extLst>
                <a:ext uri="{FF2B5EF4-FFF2-40B4-BE49-F238E27FC236}">
                  <a16:creationId xmlns:a16="http://schemas.microsoft.com/office/drawing/2014/main" id="{4D6D2F5A-2177-6F79-55C5-FFFAC764FDBE}"/>
                </a:ext>
              </a:extLst>
            </p:cNvPr>
            <p:cNvSpPr/>
            <p:nvPr/>
          </p:nvSpPr>
          <p:spPr>
            <a:xfrm>
              <a:off x="7432196" y="4165839"/>
              <a:ext cx="42912" cy="42912"/>
            </a:xfrm>
            <a:custGeom>
              <a:avLst/>
              <a:gdLst>
                <a:gd name="connsiteX0" fmla="*/ 44340 w 42911"/>
                <a:gd name="connsiteY0" fmla="*/ 22883 h 42911"/>
                <a:gd name="connsiteX1" fmla="*/ 22883 w 42911"/>
                <a:gd name="connsiteY1" fmla="*/ 44340 h 42911"/>
                <a:gd name="connsiteX2" fmla="*/ 1427 w 42911"/>
                <a:gd name="connsiteY2" fmla="*/ 22883 h 42911"/>
                <a:gd name="connsiteX3" fmla="*/ 22883 w 42911"/>
                <a:gd name="connsiteY3" fmla="*/ 1427 h 42911"/>
                <a:gd name="connsiteX4" fmla="*/ 44340 w 42911"/>
                <a:gd name="connsiteY4" fmla="*/ 22883 h 4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1" h="42911">
                  <a:moveTo>
                    <a:pt x="44340" y="22883"/>
                  </a:moveTo>
                  <a:cubicBezTo>
                    <a:pt x="44340" y="34771"/>
                    <a:pt x="34699" y="44340"/>
                    <a:pt x="22883" y="44340"/>
                  </a:cubicBezTo>
                  <a:cubicBezTo>
                    <a:pt x="10995" y="44340"/>
                    <a:pt x="1427" y="34699"/>
                    <a:pt x="1427" y="22883"/>
                  </a:cubicBezTo>
                  <a:cubicBezTo>
                    <a:pt x="1427" y="10995"/>
                    <a:pt x="11068" y="1427"/>
                    <a:pt x="22883" y="1427"/>
                  </a:cubicBezTo>
                  <a:cubicBezTo>
                    <a:pt x="34772" y="1427"/>
                    <a:pt x="44340" y="10995"/>
                    <a:pt x="44340" y="22883"/>
                  </a:cubicBezTo>
                  <a:close/>
                </a:path>
              </a:pathLst>
            </a:custGeom>
            <a:solidFill>
              <a:srgbClr val="50E6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73" name="Freeform: Shape 172">
              <a:extLst>
                <a:ext uri="{FF2B5EF4-FFF2-40B4-BE49-F238E27FC236}">
                  <a16:creationId xmlns:a16="http://schemas.microsoft.com/office/drawing/2014/main" id="{4A680085-628C-8322-DF73-01AE9F5D1385}"/>
                </a:ext>
              </a:extLst>
            </p:cNvPr>
            <p:cNvSpPr/>
            <p:nvPr/>
          </p:nvSpPr>
          <p:spPr>
            <a:xfrm>
              <a:off x="7487725" y="4165839"/>
              <a:ext cx="42912" cy="42912"/>
            </a:xfrm>
            <a:custGeom>
              <a:avLst/>
              <a:gdLst>
                <a:gd name="connsiteX0" fmla="*/ 44340 w 42911"/>
                <a:gd name="connsiteY0" fmla="*/ 22883 h 42911"/>
                <a:gd name="connsiteX1" fmla="*/ 22883 w 42911"/>
                <a:gd name="connsiteY1" fmla="*/ 44340 h 42911"/>
                <a:gd name="connsiteX2" fmla="*/ 1427 w 42911"/>
                <a:gd name="connsiteY2" fmla="*/ 22883 h 42911"/>
                <a:gd name="connsiteX3" fmla="*/ 22883 w 42911"/>
                <a:gd name="connsiteY3" fmla="*/ 1427 h 42911"/>
                <a:gd name="connsiteX4" fmla="*/ 44340 w 42911"/>
                <a:gd name="connsiteY4" fmla="*/ 22883 h 4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1" h="42911">
                  <a:moveTo>
                    <a:pt x="44340" y="22883"/>
                  </a:moveTo>
                  <a:cubicBezTo>
                    <a:pt x="44340" y="34771"/>
                    <a:pt x="34699" y="44340"/>
                    <a:pt x="22883" y="44340"/>
                  </a:cubicBezTo>
                  <a:cubicBezTo>
                    <a:pt x="10995" y="44340"/>
                    <a:pt x="1427" y="34699"/>
                    <a:pt x="1427" y="22883"/>
                  </a:cubicBezTo>
                  <a:cubicBezTo>
                    <a:pt x="1427" y="10995"/>
                    <a:pt x="11067" y="1427"/>
                    <a:pt x="22883" y="1427"/>
                  </a:cubicBezTo>
                  <a:cubicBezTo>
                    <a:pt x="34699" y="1427"/>
                    <a:pt x="44340" y="10995"/>
                    <a:pt x="44340" y="22883"/>
                  </a:cubicBezTo>
                  <a:close/>
                </a:path>
              </a:pathLst>
            </a:custGeom>
            <a:solidFill>
              <a:srgbClr val="FFFF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74" name="Freeform: Shape 173">
              <a:extLst>
                <a:ext uri="{FF2B5EF4-FFF2-40B4-BE49-F238E27FC236}">
                  <a16:creationId xmlns:a16="http://schemas.microsoft.com/office/drawing/2014/main" id="{1AB0B551-6357-B49E-597D-1BFFAC3BE1C6}"/>
                </a:ext>
              </a:extLst>
            </p:cNvPr>
            <p:cNvSpPr/>
            <p:nvPr/>
          </p:nvSpPr>
          <p:spPr>
            <a:xfrm>
              <a:off x="7487725" y="4223099"/>
              <a:ext cx="42912" cy="42912"/>
            </a:xfrm>
            <a:custGeom>
              <a:avLst/>
              <a:gdLst>
                <a:gd name="connsiteX0" fmla="*/ 44340 w 42911"/>
                <a:gd name="connsiteY0" fmla="*/ 22883 h 42911"/>
                <a:gd name="connsiteX1" fmla="*/ 22883 w 42911"/>
                <a:gd name="connsiteY1" fmla="*/ 44340 h 42911"/>
                <a:gd name="connsiteX2" fmla="*/ 1427 w 42911"/>
                <a:gd name="connsiteY2" fmla="*/ 22883 h 42911"/>
                <a:gd name="connsiteX3" fmla="*/ 22883 w 42911"/>
                <a:gd name="connsiteY3" fmla="*/ 1427 h 42911"/>
                <a:gd name="connsiteX4" fmla="*/ 44340 w 42911"/>
                <a:gd name="connsiteY4" fmla="*/ 22883 h 4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1" h="42911">
                  <a:moveTo>
                    <a:pt x="44340" y="22883"/>
                  </a:moveTo>
                  <a:cubicBezTo>
                    <a:pt x="44340" y="34772"/>
                    <a:pt x="34699" y="44340"/>
                    <a:pt x="22883" y="44340"/>
                  </a:cubicBezTo>
                  <a:cubicBezTo>
                    <a:pt x="10995" y="44340"/>
                    <a:pt x="1427" y="34699"/>
                    <a:pt x="1427" y="22883"/>
                  </a:cubicBezTo>
                  <a:cubicBezTo>
                    <a:pt x="1427" y="10995"/>
                    <a:pt x="11067" y="1427"/>
                    <a:pt x="22883" y="1427"/>
                  </a:cubicBezTo>
                  <a:cubicBezTo>
                    <a:pt x="34699" y="1427"/>
                    <a:pt x="44340" y="10995"/>
                    <a:pt x="44340" y="22883"/>
                  </a:cubicBezTo>
                  <a:close/>
                </a:path>
              </a:pathLst>
            </a:custGeom>
            <a:solidFill>
              <a:srgbClr val="50E6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sp>
          <p:nvSpPr>
            <p:cNvPr id="175" name="Freeform: Shape 174">
              <a:extLst>
                <a:ext uri="{FF2B5EF4-FFF2-40B4-BE49-F238E27FC236}">
                  <a16:creationId xmlns:a16="http://schemas.microsoft.com/office/drawing/2014/main" id="{1C4D4D96-B86A-AF1C-DCFD-F08BB30B077F}"/>
                </a:ext>
              </a:extLst>
            </p:cNvPr>
            <p:cNvSpPr/>
            <p:nvPr/>
          </p:nvSpPr>
          <p:spPr>
            <a:xfrm>
              <a:off x="7541654" y="4165839"/>
              <a:ext cx="42912" cy="42912"/>
            </a:xfrm>
            <a:custGeom>
              <a:avLst/>
              <a:gdLst>
                <a:gd name="connsiteX0" fmla="*/ 44340 w 42911"/>
                <a:gd name="connsiteY0" fmla="*/ 22883 h 42911"/>
                <a:gd name="connsiteX1" fmla="*/ 22883 w 42911"/>
                <a:gd name="connsiteY1" fmla="*/ 44340 h 42911"/>
                <a:gd name="connsiteX2" fmla="*/ 1427 w 42911"/>
                <a:gd name="connsiteY2" fmla="*/ 22883 h 42911"/>
                <a:gd name="connsiteX3" fmla="*/ 22883 w 42911"/>
                <a:gd name="connsiteY3" fmla="*/ 1427 h 42911"/>
                <a:gd name="connsiteX4" fmla="*/ 44340 w 42911"/>
                <a:gd name="connsiteY4" fmla="*/ 22883 h 4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11" h="42911">
                  <a:moveTo>
                    <a:pt x="44340" y="22883"/>
                  </a:moveTo>
                  <a:cubicBezTo>
                    <a:pt x="44340" y="34771"/>
                    <a:pt x="34699" y="44340"/>
                    <a:pt x="22883" y="44340"/>
                  </a:cubicBezTo>
                  <a:cubicBezTo>
                    <a:pt x="10995" y="44340"/>
                    <a:pt x="1427" y="34699"/>
                    <a:pt x="1427" y="22883"/>
                  </a:cubicBezTo>
                  <a:cubicBezTo>
                    <a:pt x="1427" y="10995"/>
                    <a:pt x="11068" y="1427"/>
                    <a:pt x="22883" y="1427"/>
                  </a:cubicBezTo>
                  <a:cubicBezTo>
                    <a:pt x="34699" y="1427"/>
                    <a:pt x="44340" y="10995"/>
                    <a:pt x="44340" y="22883"/>
                  </a:cubicBezTo>
                  <a:close/>
                </a:path>
              </a:pathLst>
            </a:custGeom>
            <a:solidFill>
              <a:srgbClr val="50E6FF"/>
            </a:solidFill>
            <a:ln w="4222"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000000"/>
                </a:solidFill>
                <a:effectLst/>
                <a:uLnTx/>
                <a:uFillTx/>
                <a:latin typeface="Segoe UI"/>
                <a:ea typeface="+mn-ea"/>
                <a:cs typeface="+mn-cs"/>
              </a:endParaRPr>
            </a:p>
          </p:txBody>
        </p:sp>
      </p:grpSp>
      <p:sp>
        <p:nvSpPr>
          <p:cNvPr id="176" name="TextBox 175">
            <a:extLst>
              <a:ext uri="{FF2B5EF4-FFF2-40B4-BE49-F238E27FC236}">
                <a16:creationId xmlns:a16="http://schemas.microsoft.com/office/drawing/2014/main" id="{CAA45ABE-A990-E6F7-A0FA-A4DD3A99C847}"/>
              </a:ext>
            </a:extLst>
          </p:cNvPr>
          <p:cNvSpPr txBox="1"/>
          <p:nvPr/>
        </p:nvSpPr>
        <p:spPr>
          <a:xfrm>
            <a:off x="9276894" y="2499158"/>
            <a:ext cx="1211282" cy="6001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a:ea typeface="+mn-ea"/>
                <a:cs typeface="+mn-cs"/>
              </a:rPr>
              <a:t>Servers, laptops, </a:t>
            </a:r>
            <a:br>
              <a:rPr kumimoji="0" lang="en-US" sz="1100" b="0" i="0" u="none" strike="noStrike" kern="1200" cap="none" spc="0" normalizeH="0" baseline="0" noProof="0">
                <a:ln>
                  <a:noFill/>
                </a:ln>
                <a:solidFill>
                  <a:srgbClr val="000000"/>
                </a:solidFill>
                <a:effectLst/>
                <a:uLnTx/>
                <a:uFillTx/>
                <a:latin typeface="Segoe UI"/>
                <a:ea typeface="+mn-ea"/>
                <a:cs typeface="+mn-cs"/>
              </a:rPr>
            </a:br>
            <a:r>
              <a:rPr kumimoji="0" lang="en-US" sz="1100" b="0" i="0" u="none" strike="noStrike" kern="1200" cap="none" spc="0" normalizeH="0" baseline="0" noProof="0">
                <a:ln>
                  <a:noFill/>
                </a:ln>
                <a:solidFill>
                  <a:srgbClr val="000000"/>
                </a:solidFill>
                <a:effectLst/>
                <a:uLnTx/>
                <a:uFillTx/>
                <a:latin typeface="Segoe UI"/>
                <a:ea typeface="+mn-ea"/>
                <a:cs typeface="+mn-cs"/>
              </a:rPr>
              <a:t>tablets, mobile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Segoe UI"/>
              <a:ea typeface="+mn-ea"/>
              <a:cs typeface="+mn-cs"/>
            </a:endParaRPr>
          </a:p>
        </p:txBody>
      </p:sp>
      <p:sp>
        <p:nvSpPr>
          <p:cNvPr id="177" name="Rectangle: Rounded Corners 176">
            <a:extLst>
              <a:ext uri="{FF2B5EF4-FFF2-40B4-BE49-F238E27FC236}">
                <a16:creationId xmlns:a16="http://schemas.microsoft.com/office/drawing/2014/main" id="{8E817D6A-5803-E56C-4C92-E118C9D6C90D}"/>
              </a:ext>
            </a:extLst>
          </p:cNvPr>
          <p:cNvSpPr/>
          <p:nvPr/>
        </p:nvSpPr>
        <p:spPr bwMode="auto">
          <a:xfrm>
            <a:off x="9204593" y="2072565"/>
            <a:ext cx="1379690" cy="3710387"/>
          </a:xfrm>
          <a:prstGeom prst="roundRect">
            <a:avLst>
              <a:gd name="adj" fmla="val 0"/>
            </a:avLst>
          </a:prstGeom>
          <a:solidFill>
            <a:schemeClr val="accent1">
              <a:lumMod val="60000"/>
              <a:lumOff val="40000"/>
              <a:alpha val="33000"/>
            </a:schemeClr>
          </a:solidFill>
          <a:ln w="38100">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78" name="Rectangle: Rounded Corners 177">
            <a:extLst>
              <a:ext uri="{FF2B5EF4-FFF2-40B4-BE49-F238E27FC236}">
                <a16:creationId xmlns:a16="http://schemas.microsoft.com/office/drawing/2014/main" id="{6C887E9D-9009-EECD-1271-B19B43108AAC}"/>
              </a:ext>
            </a:extLst>
          </p:cNvPr>
          <p:cNvSpPr/>
          <p:nvPr/>
        </p:nvSpPr>
        <p:spPr bwMode="auto">
          <a:xfrm>
            <a:off x="353922" y="2055390"/>
            <a:ext cx="8793562" cy="3727567"/>
          </a:xfrm>
          <a:prstGeom prst="roundRect">
            <a:avLst>
              <a:gd name="adj" fmla="val 0"/>
            </a:avLst>
          </a:prstGeom>
          <a:solidFill>
            <a:schemeClr val="accent1">
              <a:lumMod val="40000"/>
              <a:lumOff val="60000"/>
              <a:alpha val="33000"/>
            </a:schemeClr>
          </a:solidFill>
          <a:ln w="38100">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179" name="Rectangle: Rounded Corners 178">
            <a:extLst>
              <a:ext uri="{FF2B5EF4-FFF2-40B4-BE49-F238E27FC236}">
                <a16:creationId xmlns:a16="http://schemas.microsoft.com/office/drawing/2014/main" id="{E1E44825-A650-157F-F048-11CF0061BDBD}"/>
              </a:ext>
            </a:extLst>
          </p:cNvPr>
          <p:cNvSpPr/>
          <p:nvPr/>
        </p:nvSpPr>
        <p:spPr bwMode="auto">
          <a:xfrm>
            <a:off x="7686682" y="2058581"/>
            <a:ext cx="1464203" cy="1621627"/>
          </a:xfrm>
          <a:prstGeom prst="roundRect">
            <a:avLst>
              <a:gd name="adj" fmla="val 0"/>
            </a:avLst>
          </a:prstGeom>
          <a:noFill/>
          <a:ln w="38100">
            <a:solidFill>
              <a:schemeClr val="accent1"/>
            </a:solidFill>
            <a:prstDash val="sysDash"/>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80" name="TextBox 179">
            <a:extLst>
              <a:ext uri="{FF2B5EF4-FFF2-40B4-BE49-F238E27FC236}">
                <a16:creationId xmlns:a16="http://schemas.microsoft.com/office/drawing/2014/main" id="{7DA467CA-F857-D80C-ECEC-4F8EFE0A4CEE}"/>
              </a:ext>
            </a:extLst>
          </p:cNvPr>
          <p:cNvSpPr txBox="1"/>
          <p:nvPr/>
        </p:nvSpPr>
        <p:spPr>
          <a:xfrm>
            <a:off x="7937155" y="3516475"/>
            <a:ext cx="938468" cy="323165"/>
          </a:xfrm>
          <a:prstGeom prst="rect">
            <a:avLst/>
          </a:prstGeom>
          <a:solidFill>
            <a:srgbClr val="D8EEFF"/>
          </a:solidFill>
        </p:spPr>
        <p:txBody>
          <a:bodyPr wrap="square" lIns="0" tIns="0" rIns="0" bIns="0" rtlCol="0" anchor="ctr">
            <a:spAutoFit/>
          </a:bodyPr>
          <a:lstStyle>
            <a:defPPr>
              <a:defRPr lang="en-US"/>
            </a:defPPr>
            <a:lvl1pPr marR="0" lvl="0" indent="0" algn="ctr" defTabSz="914367" fontAlgn="auto">
              <a:lnSpc>
                <a:spcPct val="100000"/>
              </a:lnSpc>
              <a:spcBef>
                <a:spcPts val="0"/>
              </a:spcBef>
              <a:spcAft>
                <a:spcPts val="0"/>
              </a:spcAft>
              <a:buClrTx/>
              <a:buSzTx/>
              <a:buFontTx/>
              <a:buNone/>
              <a:tabLst/>
              <a:defRPr kumimoji="0" sz="1400" i="1" u="none" strike="noStrike" cap="none" spc="0" normalizeH="0" baseline="0">
                <a:ln>
                  <a:noFill/>
                </a:ln>
                <a:solidFill>
                  <a:schemeClr val="accent1">
                    <a:lumMod val="75000"/>
                  </a:schemeClr>
                </a:solidFill>
                <a:effectLst/>
                <a:uLnTx/>
                <a:uFillTx/>
                <a:latin typeface="+mj-lt"/>
                <a:cs typeface="Segoe UI" panose="020B0502040204020203" pitchFamily="34" charset="0"/>
              </a:defRPr>
            </a:lvl1p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a:ln>
                  <a:noFill/>
                </a:ln>
                <a:solidFill>
                  <a:srgbClr val="0078D4">
                    <a:lumMod val="75000"/>
                  </a:srgbClr>
                </a:solidFill>
                <a:effectLst/>
                <a:uLnTx/>
                <a:uFillTx/>
                <a:latin typeface="Segoe UI Semibold"/>
                <a:ea typeface="+mn-ea"/>
                <a:cs typeface="Segoe UI" panose="020B0502040204020203" pitchFamily="34" charset="0"/>
              </a:rPr>
              <a:t>Micro Agent </a:t>
            </a:r>
            <a:r>
              <a:rPr kumimoji="0" lang="en-US" sz="1000" b="0" i="1" u="none" strike="noStrike" kern="1200" cap="none" spc="0" normalizeH="0" baseline="0" noProof="0">
                <a:ln>
                  <a:noFill/>
                </a:ln>
                <a:solidFill>
                  <a:srgbClr val="0078D4">
                    <a:lumMod val="75000"/>
                  </a:srgbClr>
                </a:solidFill>
                <a:effectLst/>
                <a:uLnTx/>
                <a:uFillTx/>
                <a:latin typeface="Segoe UI Semibold"/>
                <a:ea typeface="+mn-ea"/>
                <a:cs typeface="Segoe UI" panose="020B0502040204020203" pitchFamily="34" charset="0"/>
              </a:rPr>
              <a:t>(for greenfield)</a:t>
            </a:r>
            <a:endParaRPr kumimoji="0" lang="en-US" sz="1100" b="0" i="1" u="none" strike="noStrike" kern="1200" cap="none" spc="0" normalizeH="0" baseline="0" noProof="0">
              <a:ln>
                <a:noFill/>
              </a:ln>
              <a:solidFill>
                <a:srgbClr val="0078D4">
                  <a:lumMod val="75000"/>
                </a:srgbClr>
              </a:solidFill>
              <a:effectLst/>
              <a:uLnTx/>
              <a:uFillTx/>
              <a:latin typeface="Segoe UI Semibold"/>
              <a:ea typeface="+mn-ea"/>
              <a:cs typeface="Segoe UI" panose="020B0502040204020203" pitchFamily="34" charset="0"/>
            </a:endParaRPr>
          </a:p>
        </p:txBody>
      </p:sp>
      <p:sp>
        <p:nvSpPr>
          <p:cNvPr id="181" name="TextBox 180">
            <a:hlinkClick r:id="rId25" tooltip="Microsoft Defender for IoT (and OT) offers agentless, network-layer security that is rapidly deployed, works across a variety of IoT and industrial equipment, and integrates with Microsoft and 3rd party SOC tools."/>
            <a:extLst>
              <a:ext uri="{FF2B5EF4-FFF2-40B4-BE49-F238E27FC236}">
                <a16:creationId xmlns:a16="http://schemas.microsoft.com/office/drawing/2014/main" id="{6CD84B7F-2243-4E75-6E7B-9F4E93EAD31D}"/>
              </a:ext>
            </a:extLst>
          </p:cNvPr>
          <p:cNvSpPr txBox="1"/>
          <p:nvPr/>
        </p:nvSpPr>
        <p:spPr>
          <a:xfrm>
            <a:off x="376584" y="5050611"/>
            <a:ext cx="8707658" cy="832819"/>
          </a:xfrm>
          <a:prstGeom prst="rect">
            <a:avLst/>
          </a:prstGeom>
          <a:solidFill>
            <a:srgbClr val="C3E5FF"/>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146304" numCol="1" spcCol="0" rtlCol="0" fromWordArt="0" anchor="t" anchorCtr="0" forceAA="0" compatLnSpc="1">
            <a:prstTxWarp prst="textNoShape">
              <a:avLst/>
            </a:prstTxWarp>
            <a:noAutofit/>
          </a:bodyPr>
          <a:lstStyle>
            <a:defPPr>
              <a:defRPr lang="en-US"/>
            </a:defPPr>
            <a:lvl1pPr marR="0" lvl="0" indent="0" algn="ctr" fontAlgn="auto">
              <a:lnSpc>
                <a:spcPct val="100000"/>
              </a:lnSpc>
              <a:spcBef>
                <a:spcPts val="0"/>
              </a:spcBef>
              <a:spcAft>
                <a:spcPts val="600"/>
              </a:spcAft>
              <a:buClrTx/>
              <a:buSzTx/>
              <a:buFontTx/>
              <a:buNone/>
              <a:tabLst/>
              <a:defRPr kumimoji="0" sz="1750" b="1" i="0" u="none" strike="noStrike" kern="0" cap="none" spc="0" normalizeH="0" baseline="0">
                <a:ln>
                  <a:noFill/>
                </a:ln>
                <a:solidFill>
                  <a:srgbClr val="0078D4">
                    <a:lumMod val="75000"/>
                  </a:srgbClr>
                </a:solidFill>
                <a:effectLst/>
                <a:uLnTx/>
                <a:uFillTx/>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a:t>Microsoft Defender for IoT &amp; OT</a:t>
            </a:r>
          </a:p>
        </p:txBody>
      </p:sp>
      <p:grpSp>
        <p:nvGrpSpPr>
          <p:cNvPr id="182" name="Group 181">
            <a:extLst>
              <a:ext uri="{FF2B5EF4-FFF2-40B4-BE49-F238E27FC236}">
                <a16:creationId xmlns:a16="http://schemas.microsoft.com/office/drawing/2014/main" id="{179E89EC-4670-4644-DD36-462DDD6C4AAB}"/>
              </a:ext>
            </a:extLst>
          </p:cNvPr>
          <p:cNvGrpSpPr/>
          <p:nvPr/>
        </p:nvGrpSpPr>
        <p:grpSpPr>
          <a:xfrm>
            <a:off x="476574" y="5409873"/>
            <a:ext cx="2967173" cy="215444"/>
            <a:chOff x="476574" y="5409873"/>
            <a:chExt cx="2967173" cy="215444"/>
          </a:xfrm>
        </p:grpSpPr>
        <p:cxnSp>
          <p:nvCxnSpPr>
            <p:cNvPr id="183" name="Straight Arrow Connector 182">
              <a:extLst>
                <a:ext uri="{FF2B5EF4-FFF2-40B4-BE49-F238E27FC236}">
                  <a16:creationId xmlns:a16="http://schemas.microsoft.com/office/drawing/2014/main" id="{35730607-4926-384C-CC21-E7F0E20BC230}"/>
                </a:ext>
              </a:extLst>
            </p:cNvPr>
            <p:cNvCxnSpPr>
              <a:cxnSpLocks/>
            </p:cNvCxnSpPr>
            <p:nvPr/>
          </p:nvCxnSpPr>
          <p:spPr>
            <a:xfrm>
              <a:off x="476574" y="5517595"/>
              <a:ext cx="2967173" cy="0"/>
            </a:xfrm>
            <a:prstGeom prst="straightConnector1">
              <a:avLst/>
            </a:prstGeom>
            <a:ln w="28575">
              <a:solidFill>
                <a:srgbClr val="005A9F"/>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84" name="TextBox 183">
              <a:extLst>
                <a:ext uri="{FF2B5EF4-FFF2-40B4-BE49-F238E27FC236}">
                  <a16:creationId xmlns:a16="http://schemas.microsoft.com/office/drawing/2014/main" id="{A928B565-B798-87D5-BFC1-18A1487308C3}"/>
                </a:ext>
              </a:extLst>
            </p:cNvPr>
            <p:cNvSpPr txBox="1"/>
            <p:nvPr/>
          </p:nvSpPr>
          <p:spPr>
            <a:xfrm>
              <a:off x="1117484" y="5409873"/>
              <a:ext cx="1541191" cy="215444"/>
            </a:xfrm>
            <a:prstGeom prst="rect">
              <a:avLst/>
            </a:prstGeom>
            <a:solidFill>
              <a:srgbClr val="C3E5FF"/>
            </a:solidFill>
          </p:spPr>
          <p:txBody>
            <a:bodyPr wrap="none" lIns="0" tIns="0" rIns="0" bIns="0" rtlCol="0" anchor="ctr">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78D4">
                      <a:lumMod val="75000"/>
                    </a:srgbClr>
                  </a:solidFill>
                  <a:effectLst/>
                  <a:uLnTx/>
                  <a:uFillTx/>
                  <a:latin typeface="Segoe UI Semibold"/>
                  <a:ea typeface="+mn-ea"/>
                  <a:cs typeface="Segoe UI" panose="020B0502040204020203" pitchFamily="34" charset="0"/>
                </a:rPr>
                <a:t>OT Network Sensor</a:t>
              </a:r>
            </a:p>
          </p:txBody>
        </p:sp>
      </p:grpSp>
      <p:sp>
        <p:nvSpPr>
          <p:cNvPr id="185" name="Rectangle 184">
            <a:hlinkClick r:id="rId26" tooltip="Microsoft Defender for Endpoint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10BE5F39-9317-4C6E-B3D3-D2B9D67F3A92}"/>
              </a:ext>
            </a:extLst>
          </p:cNvPr>
          <p:cNvSpPr/>
          <p:nvPr/>
        </p:nvSpPr>
        <p:spPr bwMode="auto">
          <a:xfrm>
            <a:off x="9009601" y="5051450"/>
            <a:ext cx="1539891" cy="835989"/>
          </a:xfrm>
          <a:prstGeom prst="rect">
            <a:avLst/>
          </a:prstGeom>
          <a:solidFill>
            <a:srgbClr val="C3E5FF"/>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146304"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600" b="1" i="0" u="none" strike="noStrike" kern="0" cap="none" spc="0" normalizeH="0" baseline="0" noProof="0">
                <a:ln>
                  <a:noFill/>
                </a:ln>
                <a:solidFill>
                  <a:srgbClr val="0078D4">
                    <a:lumMod val="75000"/>
                  </a:srgbClr>
                </a:solidFill>
                <a:effectLst/>
                <a:uLnTx/>
                <a:uFillTx/>
                <a:latin typeface="Segoe UI"/>
                <a:ea typeface="+mn-ea"/>
                <a:cs typeface="+mn-cs"/>
              </a:rPr>
              <a:t>Defender for Endpoints</a:t>
            </a:r>
            <a:endParaRPr kumimoji="0" lang="en-US" sz="1600" b="1" i="1" u="none" strike="noStrike" kern="0" cap="none" spc="0" normalizeH="0" baseline="0" noProof="0">
              <a:ln>
                <a:noFill/>
              </a:ln>
              <a:solidFill>
                <a:srgbClr val="0078D4">
                  <a:lumMod val="75000"/>
                </a:srgbClr>
              </a:solidFill>
              <a:effectLst/>
              <a:uLnTx/>
              <a:uFillTx/>
              <a:latin typeface="Segoe UI" panose="020B0502040204020203" pitchFamily="34" charset="0"/>
              <a:ea typeface="+mn-ea"/>
              <a:cs typeface="Segoe UI" panose="020B0502040204020203" pitchFamily="34" charset="0"/>
            </a:endParaRPr>
          </a:p>
        </p:txBody>
      </p:sp>
      <p:grpSp>
        <p:nvGrpSpPr>
          <p:cNvPr id="186" name="Group 185">
            <a:extLst>
              <a:ext uri="{FF2B5EF4-FFF2-40B4-BE49-F238E27FC236}">
                <a16:creationId xmlns:a16="http://schemas.microsoft.com/office/drawing/2014/main" id="{415435BA-C9AC-88AD-6AD0-2420A54F30F9}"/>
              </a:ext>
            </a:extLst>
          </p:cNvPr>
          <p:cNvGrpSpPr/>
          <p:nvPr/>
        </p:nvGrpSpPr>
        <p:grpSpPr>
          <a:xfrm>
            <a:off x="3655837" y="5409873"/>
            <a:ext cx="5428405" cy="215444"/>
            <a:chOff x="3655837" y="5409873"/>
            <a:chExt cx="5428405" cy="215444"/>
          </a:xfrm>
        </p:grpSpPr>
        <p:cxnSp>
          <p:nvCxnSpPr>
            <p:cNvPr id="187" name="Straight Arrow Connector 186">
              <a:extLst>
                <a:ext uri="{FF2B5EF4-FFF2-40B4-BE49-F238E27FC236}">
                  <a16:creationId xmlns:a16="http://schemas.microsoft.com/office/drawing/2014/main" id="{B3FFB46F-EB0C-4F3F-1937-EF9E1A98305F}"/>
                </a:ext>
              </a:extLst>
            </p:cNvPr>
            <p:cNvCxnSpPr>
              <a:cxnSpLocks/>
            </p:cNvCxnSpPr>
            <p:nvPr/>
          </p:nvCxnSpPr>
          <p:spPr>
            <a:xfrm>
              <a:off x="3655837" y="5517595"/>
              <a:ext cx="5428405" cy="0"/>
            </a:xfrm>
            <a:prstGeom prst="straightConnector1">
              <a:avLst/>
            </a:prstGeom>
            <a:ln w="28575">
              <a:solidFill>
                <a:srgbClr val="005A9F"/>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A2ABC828-96F5-B30F-B81B-ABAB7542B4A4}"/>
                </a:ext>
              </a:extLst>
            </p:cNvPr>
            <p:cNvSpPr txBox="1"/>
            <p:nvPr/>
          </p:nvSpPr>
          <p:spPr>
            <a:xfrm>
              <a:off x="4639405" y="5409873"/>
              <a:ext cx="3461269" cy="215444"/>
            </a:xfrm>
            <a:prstGeom prst="rect">
              <a:avLst/>
            </a:prstGeom>
            <a:solidFill>
              <a:srgbClr val="C3E5FF"/>
            </a:solidFill>
          </p:spPr>
          <p:txBody>
            <a:bodyPr wrap="none" lIns="0" tIns="0" rIns="0" bIns="0" rtlCol="0" anchor="ctr">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78D4">
                      <a:lumMod val="75000"/>
                    </a:srgbClr>
                  </a:solidFill>
                  <a:effectLst/>
                  <a:uLnTx/>
                  <a:uFillTx/>
                  <a:latin typeface="Segoe UI Semibold"/>
                  <a:ea typeface="+mn-ea"/>
                  <a:cs typeface="Segoe UI" panose="020B0502040204020203" pitchFamily="34" charset="0"/>
                </a:rPr>
                <a:t>IT/IoT Network Sensor &amp; EDR Agent Sensor</a:t>
              </a:r>
            </a:p>
          </p:txBody>
        </p:sp>
      </p:grpSp>
      <p:grpSp>
        <p:nvGrpSpPr>
          <p:cNvPr id="189" name="Group 188">
            <a:extLst>
              <a:ext uri="{FF2B5EF4-FFF2-40B4-BE49-F238E27FC236}">
                <a16:creationId xmlns:a16="http://schemas.microsoft.com/office/drawing/2014/main" id="{323D244B-0659-8235-C251-F79D8B61C010}"/>
              </a:ext>
            </a:extLst>
          </p:cNvPr>
          <p:cNvGrpSpPr/>
          <p:nvPr/>
        </p:nvGrpSpPr>
        <p:grpSpPr>
          <a:xfrm>
            <a:off x="477191" y="5537136"/>
            <a:ext cx="11371357" cy="336541"/>
            <a:chOff x="476574" y="5782952"/>
            <a:chExt cx="11371357" cy="336541"/>
          </a:xfrm>
        </p:grpSpPr>
        <p:sp>
          <p:nvSpPr>
            <p:cNvPr id="190" name="Speech Bubble: Rectangle 189">
              <a:extLst>
                <a:ext uri="{FF2B5EF4-FFF2-40B4-BE49-F238E27FC236}">
                  <a16:creationId xmlns:a16="http://schemas.microsoft.com/office/drawing/2014/main" id="{3ED477E6-B37D-5B87-9005-8F275BB980C3}"/>
                </a:ext>
              </a:extLst>
            </p:cNvPr>
            <p:cNvSpPr/>
            <p:nvPr/>
          </p:nvSpPr>
          <p:spPr bwMode="auto">
            <a:xfrm>
              <a:off x="10652476" y="5782952"/>
              <a:ext cx="1195455" cy="336541"/>
            </a:xfrm>
            <a:prstGeom prst="wedgeRectCallout">
              <a:avLst>
                <a:gd name="adj1" fmla="val 22610"/>
                <a:gd name="adj2" fmla="val -2157"/>
              </a:avLst>
            </a:prstGeom>
            <a:solidFill>
              <a:schemeClr val="accent1">
                <a:lumMod val="60000"/>
                <a:lumOff val="40000"/>
              </a:schemeClr>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600" b="1" i="0" u="none" strike="noStrike" kern="0" cap="none" spc="0" normalizeH="0" baseline="0" noProof="0" err="1">
                  <a:ln>
                    <a:noFill/>
                  </a:ln>
                  <a:solidFill>
                    <a:srgbClr val="0078D4">
                      <a:lumMod val="75000"/>
                    </a:srgbClr>
                  </a:solidFill>
                  <a:effectLst/>
                  <a:uLnTx/>
                  <a:uFillTx/>
                  <a:latin typeface="Segoe UI"/>
                  <a:ea typeface="+mn-ea"/>
                  <a:cs typeface="+mn-cs"/>
                </a:rPr>
                <a:t>ReFirm</a:t>
              </a:r>
              <a:endParaRPr kumimoji="0" lang="en-US" sz="1600" b="1" i="1" u="none" strike="noStrike" kern="0" cap="none" spc="0" normalizeH="0" baseline="0" noProof="0">
                <a:ln>
                  <a:noFill/>
                </a:ln>
                <a:solidFill>
                  <a:srgbClr val="0078D4">
                    <a:lumMod val="75000"/>
                  </a:srgbClr>
                </a:solidFill>
                <a:effectLst/>
                <a:uLnTx/>
                <a:uFillTx/>
                <a:latin typeface="Segoe UI" panose="020B0502040204020203" pitchFamily="34" charset="0"/>
                <a:ea typeface="+mn-ea"/>
                <a:cs typeface="Segoe UI" panose="020B0502040204020203" pitchFamily="34" charset="0"/>
              </a:endParaRPr>
            </a:p>
          </p:txBody>
        </p:sp>
        <p:cxnSp>
          <p:nvCxnSpPr>
            <p:cNvPr id="191" name="Straight Arrow Connector 190">
              <a:extLst>
                <a:ext uri="{FF2B5EF4-FFF2-40B4-BE49-F238E27FC236}">
                  <a16:creationId xmlns:a16="http://schemas.microsoft.com/office/drawing/2014/main" id="{43241F95-4829-DA3D-89C5-20A57C4857F6}"/>
                </a:ext>
              </a:extLst>
            </p:cNvPr>
            <p:cNvCxnSpPr>
              <a:cxnSpLocks/>
            </p:cNvCxnSpPr>
            <p:nvPr/>
          </p:nvCxnSpPr>
          <p:spPr>
            <a:xfrm>
              <a:off x="476574" y="5978333"/>
              <a:ext cx="10278725" cy="0"/>
            </a:xfrm>
            <a:prstGeom prst="straightConnector1">
              <a:avLst/>
            </a:prstGeom>
            <a:ln w="28575">
              <a:solidFill>
                <a:srgbClr val="005A9F"/>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3176932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1"/>
                                        </p:tgtEl>
                                        <p:attrNameLst>
                                          <p:attrName>style.visibility</p:attrName>
                                        </p:attrNameLst>
                                      </p:cBhvr>
                                      <p:to>
                                        <p:strVal val="visible"/>
                                      </p:to>
                                    </p:set>
                                    <p:animEffect transition="in" filter="fade">
                                      <p:cBhvr>
                                        <p:cTn id="7" dur="500"/>
                                        <p:tgtEl>
                                          <p:spTgt spid="18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78"/>
                                        </p:tgtEl>
                                        <p:attrNameLst>
                                          <p:attrName>style.visibility</p:attrName>
                                        </p:attrNameLst>
                                      </p:cBhvr>
                                      <p:to>
                                        <p:strVal val="visible"/>
                                      </p:to>
                                    </p:set>
                                    <p:animEffect transition="in" filter="wipe(down)">
                                      <p:cBhvr>
                                        <p:cTn id="11" dur="750"/>
                                        <p:tgtEl>
                                          <p:spTgt spid="178"/>
                                        </p:tgtEl>
                                      </p:cBhvr>
                                    </p:animEffect>
                                  </p:childTnLst>
                                </p:cTn>
                              </p:par>
                            </p:childTnLst>
                          </p:cTn>
                        </p:par>
                        <p:par>
                          <p:cTn id="12" fill="hold">
                            <p:stCondLst>
                              <p:cond delay="1250"/>
                            </p:stCondLst>
                            <p:childTnLst>
                              <p:par>
                                <p:cTn id="13" presetID="10" presetClass="entr" presetSubtype="0" fill="hold" grpId="0" nodeType="afterEffect">
                                  <p:stCondLst>
                                    <p:cond delay="0"/>
                                  </p:stCondLst>
                                  <p:childTnLst>
                                    <p:set>
                                      <p:cBhvr>
                                        <p:cTn id="14" dur="1" fill="hold">
                                          <p:stCondLst>
                                            <p:cond delay="0"/>
                                          </p:stCondLst>
                                        </p:cTn>
                                        <p:tgtEl>
                                          <p:spTgt spid="185"/>
                                        </p:tgtEl>
                                        <p:attrNameLst>
                                          <p:attrName>style.visibility</p:attrName>
                                        </p:attrNameLst>
                                      </p:cBhvr>
                                      <p:to>
                                        <p:strVal val="visible"/>
                                      </p:to>
                                    </p:set>
                                    <p:animEffect transition="in" filter="fade">
                                      <p:cBhvr>
                                        <p:cTn id="15" dur="500"/>
                                        <p:tgtEl>
                                          <p:spTgt spid="185"/>
                                        </p:tgtEl>
                                      </p:cBhvr>
                                    </p:animEffect>
                                  </p:childTnLst>
                                </p:cTn>
                              </p:par>
                            </p:childTnLst>
                          </p:cTn>
                        </p:par>
                        <p:par>
                          <p:cTn id="16" fill="hold">
                            <p:stCondLst>
                              <p:cond delay="1750"/>
                            </p:stCondLst>
                            <p:childTnLst>
                              <p:par>
                                <p:cTn id="17" presetID="22" presetClass="entr" presetSubtype="4" fill="hold" grpId="0" nodeType="afterEffect">
                                  <p:stCondLst>
                                    <p:cond delay="0"/>
                                  </p:stCondLst>
                                  <p:childTnLst>
                                    <p:set>
                                      <p:cBhvr>
                                        <p:cTn id="18" dur="1" fill="hold">
                                          <p:stCondLst>
                                            <p:cond delay="0"/>
                                          </p:stCondLst>
                                        </p:cTn>
                                        <p:tgtEl>
                                          <p:spTgt spid="177"/>
                                        </p:tgtEl>
                                        <p:attrNameLst>
                                          <p:attrName>style.visibility</p:attrName>
                                        </p:attrNameLst>
                                      </p:cBhvr>
                                      <p:to>
                                        <p:strVal val="visible"/>
                                      </p:to>
                                    </p:set>
                                    <p:animEffect transition="in" filter="wipe(down)">
                                      <p:cBhvr>
                                        <p:cTn id="19" dur="750"/>
                                        <p:tgtEl>
                                          <p:spTgt spid="177"/>
                                        </p:tgtEl>
                                      </p:cBhvr>
                                    </p:animEffect>
                                  </p:childTnLst>
                                </p:cTn>
                              </p:par>
                            </p:childTnLst>
                          </p:cTn>
                        </p:par>
                        <p:par>
                          <p:cTn id="20" fill="hold">
                            <p:stCondLst>
                              <p:cond delay="2500"/>
                            </p:stCondLst>
                            <p:childTnLst>
                              <p:par>
                                <p:cTn id="21" presetID="22" presetClass="entr" presetSubtype="8" fill="hold" nodeType="afterEffect">
                                  <p:stCondLst>
                                    <p:cond delay="0"/>
                                  </p:stCondLst>
                                  <p:childTnLst>
                                    <p:set>
                                      <p:cBhvr>
                                        <p:cTn id="22" dur="1" fill="hold">
                                          <p:stCondLst>
                                            <p:cond delay="0"/>
                                          </p:stCondLst>
                                        </p:cTn>
                                        <p:tgtEl>
                                          <p:spTgt spid="182"/>
                                        </p:tgtEl>
                                        <p:attrNameLst>
                                          <p:attrName>style.visibility</p:attrName>
                                        </p:attrNameLst>
                                      </p:cBhvr>
                                      <p:to>
                                        <p:strVal val="visible"/>
                                      </p:to>
                                    </p:set>
                                    <p:animEffect transition="in" filter="wipe(left)">
                                      <p:cBhvr>
                                        <p:cTn id="23" dur="500"/>
                                        <p:tgtEl>
                                          <p:spTgt spid="182"/>
                                        </p:tgtEl>
                                      </p:cBhvr>
                                    </p:animEffect>
                                  </p:childTnLst>
                                </p:cTn>
                              </p:par>
                            </p:childTnLst>
                          </p:cTn>
                        </p:par>
                        <p:par>
                          <p:cTn id="24" fill="hold">
                            <p:stCondLst>
                              <p:cond delay="3000"/>
                            </p:stCondLst>
                            <p:childTnLst>
                              <p:par>
                                <p:cTn id="25" presetID="22" presetClass="entr" presetSubtype="8" fill="hold" nodeType="afterEffect">
                                  <p:stCondLst>
                                    <p:cond delay="0"/>
                                  </p:stCondLst>
                                  <p:childTnLst>
                                    <p:set>
                                      <p:cBhvr>
                                        <p:cTn id="26" dur="1" fill="hold">
                                          <p:stCondLst>
                                            <p:cond delay="0"/>
                                          </p:stCondLst>
                                        </p:cTn>
                                        <p:tgtEl>
                                          <p:spTgt spid="186"/>
                                        </p:tgtEl>
                                        <p:attrNameLst>
                                          <p:attrName>style.visibility</p:attrName>
                                        </p:attrNameLst>
                                      </p:cBhvr>
                                      <p:to>
                                        <p:strVal val="visible"/>
                                      </p:to>
                                    </p:set>
                                    <p:animEffect transition="in" filter="wipe(left)">
                                      <p:cBhvr>
                                        <p:cTn id="27" dur="500"/>
                                        <p:tgtEl>
                                          <p:spTgt spid="186"/>
                                        </p:tgtEl>
                                      </p:cBhvr>
                                    </p:animEffect>
                                  </p:childTnLst>
                                </p:cTn>
                              </p:par>
                            </p:childTnLst>
                          </p:cTn>
                        </p:par>
                        <p:par>
                          <p:cTn id="28" fill="hold">
                            <p:stCondLst>
                              <p:cond delay="3500"/>
                            </p:stCondLst>
                            <p:childTnLst>
                              <p:par>
                                <p:cTn id="29" presetID="22" presetClass="entr" presetSubtype="2" fill="hold" nodeType="afterEffect">
                                  <p:stCondLst>
                                    <p:cond delay="0"/>
                                  </p:stCondLst>
                                  <p:childTnLst>
                                    <p:set>
                                      <p:cBhvr>
                                        <p:cTn id="30" dur="1" fill="hold">
                                          <p:stCondLst>
                                            <p:cond delay="0"/>
                                          </p:stCondLst>
                                        </p:cTn>
                                        <p:tgtEl>
                                          <p:spTgt spid="189"/>
                                        </p:tgtEl>
                                        <p:attrNameLst>
                                          <p:attrName>style.visibility</p:attrName>
                                        </p:attrNameLst>
                                      </p:cBhvr>
                                      <p:to>
                                        <p:strVal val="visible"/>
                                      </p:to>
                                    </p:set>
                                    <p:animEffect transition="in" filter="wipe(right)">
                                      <p:cBhvr>
                                        <p:cTn id="31" dur="750"/>
                                        <p:tgtEl>
                                          <p:spTgt spid="18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0"/>
                                        </p:tgtEl>
                                        <p:attrNameLst>
                                          <p:attrName>style.visibility</p:attrName>
                                        </p:attrNameLst>
                                      </p:cBhvr>
                                      <p:to>
                                        <p:strVal val="visible"/>
                                      </p:to>
                                    </p:set>
                                    <p:animEffect transition="in" filter="fade">
                                      <p:cBhvr>
                                        <p:cTn id="34" dur="500"/>
                                        <p:tgtEl>
                                          <p:spTgt spid="18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79"/>
                                        </p:tgtEl>
                                        <p:attrNameLst>
                                          <p:attrName>style.visibility</p:attrName>
                                        </p:attrNameLst>
                                      </p:cBhvr>
                                      <p:to>
                                        <p:strVal val="visible"/>
                                      </p:to>
                                    </p:set>
                                    <p:animEffect transition="in" filter="fade">
                                      <p:cBhvr>
                                        <p:cTn id="37" dur="500"/>
                                        <p:tgtEl>
                                          <p:spTgt spid="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8" grpId="0" animBg="1"/>
      <p:bldP spid="179" grpId="0" animBg="1"/>
      <p:bldP spid="180" grpId="0" animBg="1"/>
      <p:bldP spid="181" grpId="0" animBg="1"/>
      <p:bldP spid="18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1" name="Group 50">
            <a:extLst>
              <a:ext uri="{FF2B5EF4-FFF2-40B4-BE49-F238E27FC236}">
                <a16:creationId xmlns:a16="http://schemas.microsoft.com/office/drawing/2014/main" id="{FBABCE94-5A9E-4321-8735-749F2074112F}"/>
              </a:ext>
            </a:extLst>
          </p:cNvPr>
          <p:cNvGrpSpPr/>
          <p:nvPr/>
        </p:nvGrpSpPr>
        <p:grpSpPr>
          <a:xfrm>
            <a:off x="1794044" y="4946234"/>
            <a:ext cx="9810113" cy="363805"/>
            <a:chOff x="1794044" y="4946234"/>
            <a:chExt cx="9810113" cy="363805"/>
          </a:xfrm>
        </p:grpSpPr>
        <p:sp>
          <p:nvSpPr>
            <p:cNvPr id="17" name="Rectangle: Rounded Corners 16">
              <a:hlinkClick r:id="rId3" tooltip="Microsoft Secure Score is a measurement of an organization's security posture. "/>
              <a:extLst>
                <a:ext uri="{FF2B5EF4-FFF2-40B4-BE49-F238E27FC236}">
                  <a16:creationId xmlns:a16="http://schemas.microsoft.com/office/drawing/2014/main" id="{2F27AE58-3A7C-4F67-92BB-8B33ABD62D8D}"/>
                </a:ext>
              </a:extLst>
            </p:cNvPr>
            <p:cNvSpPr/>
            <p:nvPr/>
          </p:nvSpPr>
          <p:spPr bwMode="auto">
            <a:xfrm>
              <a:off x="1832280" y="4946234"/>
              <a:ext cx="9771877" cy="363805"/>
            </a:xfrm>
            <a:prstGeom prst="roundRect">
              <a:avLst>
                <a:gd name="adj" fmla="val 0"/>
              </a:avLst>
            </a:prstGeom>
            <a:solidFill>
              <a:schemeClr val="accent2">
                <a:lumMod val="10000"/>
                <a:lumOff val="90000"/>
              </a:schemeClr>
            </a:solidFill>
            <a:ln>
              <a:solidFill>
                <a:schemeClr val="accent2">
                  <a:lumMod val="25000"/>
                  <a:lumOff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64008"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21" name="Rectangle: Rounded Corners 20">
              <a:extLst>
                <a:ext uri="{FF2B5EF4-FFF2-40B4-BE49-F238E27FC236}">
                  <a16:creationId xmlns:a16="http://schemas.microsoft.com/office/drawing/2014/main" id="{DD441D8C-7E7D-45C5-B81F-34AAD742962D}"/>
                </a:ext>
              </a:extLst>
            </p:cNvPr>
            <p:cNvSpPr/>
            <p:nvPr/>
          </p:nvSpPr>
          <p:spPr bwMode="auto">
            <a:xfrm>
              <a:off x="1794044" y="4953026"/>
              <a:ext cx="1448726" cy="196977"/>
            </a:xfrm>
            <a:prstGeom prst="roundRect">
              <a:avLst>
                <a:gd name="adj" fmla="val 0"/>
              </a:avLst>
            </a:prstGeom>
            <a:noFill/>
            <a:ln>
              <a:noFill/>
            </a:ln>
          </p:spPr>
          <p:txBody>
            <a:bodyPr vert="horz" wrap="square" lIns="91440" tIns="45720" rIns="91440" bIns="27432" numCol="1"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a:ea typeface="+mn-ea"/>
                  <a:cs typeface="+mn-cs"/>
                </a:rPr>
                <a:t>Microsoft Secure Score</a:t>
              </a:r>
              <a:endParaRPr kumimoji="0" lang="en-US" sz="800" b="0" i="0" u="none" strike="noStrike" kern="1200" cap="none" spc="0" normalizeH="0" baseline="0" noProof="0">
                <a:ln>
                  <a:noFill/>
                </a:ln>
                <a:gradFill>
                  <a:gsLst>
                    <a:gs pos="34000">
                      <a:srgbClr val="1A1A1A"/>
                    </a:gs>
                    <a:gs pos="64000">
                      <a:srgbClr val="1A1A1A"/>
                    </a:gs>
                  </a:gsLst>
                  <a:lin ang="5400000" scaled="1"/>
                </a:gradFill>
                <a:effectLst/>
                <a:uLnTx/>
                <a:uFillTx/>
                <a:latin typeface="Segoe UI Semibold"/>
                <a:ea typeface="+mn-ea"/>
                <a:cs typeface="+mn-cs"/>
              </a:endParaRPr>
            </a:p>
          </p:txBody>
        </p:sp>
      </p:grpSp>
      <p:grpSp>
        <p:nvGrpSpPr>
          <p:cNvPr id="91" name="Group 90">
            <a:extLst>
              <a:ext uri="{FF2B5EF4-FFF2-40B4-BE49-F238E27FC236}">
                <a16:creationId xmlns:a16="http://schemas.microsoft.com/office/drawing/2014/main" id="{2C531637-14EB-5B92-B374-881E90F376C2}"/>
              </a:ext>
            </a:extLst>
          </p:cNvPr>
          <p:cNvGrpSpPr/>
          <p:nvPr/>
        </p:nvGrpSpPr>
        <p:grpSpPr>
          <a:xfrm>
            <a:off x="1824382" y="5172802"/>
            <a:ext cx="9771877" cy="1531257"/>
            <a:chOff x="1824382" y="5172802"/>
            <a:chExt cx="9771877" cy="1531257"/>
          </a:xfrm>
        </p:grpSpPr>
        <p:sp>
          <p:nvSpPr>
            <p:cNvPr id="283" name="Rectangle: Rounded Corners 282">
              <a:hlinkClick r:id="rId4" tooltip="Microsoft Azure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2BF642C1-1000-4624-97E9-20AE174905BB}"/>
                </a:ext>
              </a:extLst>
            </p:cNvPr>
            <p:cNvSpPr/>
            <p:nvPr/>
          </p:nvSpPr>
          <p:spPr bwMode="auto">
            <a:xfrm>
              <a:off x="1824382" y="5386809"/>
              <a:ext cx="9771877" cy="1317250"/>
            </a:xfrm>
            <a:prstGeom prst="roundRect">
              <a:avLst>
                <a:gd name="adj" fmla="val 0"/>
              </a:avLst>
            </a:prstGeom>
            <a:solidFill>
              <a:srgbClr val="CDEAFF"/>
            </a:solidFill>
            <a:ln>
              <a:solidFill>
                <a:schemeClr val="accent1">
                  <a:lumMod val="40000"/>
                  <a:lumOff val="6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90" name="Group 89">
              <a:extLst>
                <a:ext uri="{FF2B5EF4-FFF2-40B4-BE49-F238E27FC236}">
                  <a16:creationId xmlns:a16="http://schemas.microsoft.com/office/drawing/2014/main" id="{EC0A609E-60B0-B36C-0547-F78155D1CDA5}"/>
                </a:ext>
              </a:extLst>
            </p:cNvPr>
            <p:cNvGrpSpPr/>
            <p:nvPr/>
          </p:nvGrpSpPr>
          <p:grpSpPr>
            <a:xfrm>
              <a:off x="1906304" y="5172802"/>
              <a:ext cx="3936380" cy="720964"/>
              <a:chOff x="1906304" y="5172802"/>
              <a:chExt cx="3936380" cy="720964"/>
            </a:xfrm>
          </p:grpSpPr>
          <p:grpSp>
            <p:nvGrpSpPr>
              <p:cNvPr id="501" name="Group 500">
                <a:extLst>
                  <a:ext uri="{FF2B5EF4-FFF2-40B4-BE49-F238E27FC236}">
                    <a16:creationId xmlns:a16="http://schemas.microsoft.com/office/drawing/2014/main" id="{E607B7FB-5885-0F41-35EF-4BA67FFC7F08}"/>
                  </a:ext>
                </a:extLst>
              </p:cNvPr>
              <p:cNvGrpSpPr/>
              <p:nvPr/>
            </p:nvGrpSpPr>
            <p:grpSpPr>
              <a:xfrm>
                <a:off x="1906304" y="5172802"/>
                <a:ext cx="3936380" cy="720964"/>
                <a:chOff x="252603" y="749016"/>
                <a:chExt cx="4420904" cy="720964"/>
              </a:xfrm>
            </p:grpSpPr>
            <p:sp>
              <p:nvSpPr>
                <p:cNvPr id="502" name="Rectangle 501">
                  <a:hlinkClick r:id="rId5" tooltip="Unified detection and response platform designed to simplify security operations with integrated detection, automated investigation and response across platforms and clouds. "/>
                  <a:extLst>
                    <a:ext uri="{FF2B5EF4-FFF2-40B4-BE49-F238E27FC236}">
                      <a16:creationId xmlns:a16="http://schemas.microsoft.com/office/drawing/2014/main" id="{0FF802FD-F9E6-18BA-F11B-006F92A63208}"/>
                    </a:ext>
                  </a:extLst>
                </p:cNvPr>
                <p:cNvSpPr/>
                <p:nvPr/>
              </p:nvSpPr>
              <p:spPr>
                <a:xfrm>
                  <a:off x="252603" y="749016"/>
                  <a:ext cx="4258788" cy="720465"/>
                </a:xfrm>
                <a:prstGeom prst="rect">
                  <a:avLst/>
                </a:prstGeom>
                <a:solidFill>
                  <a:srgbClr val="005A9F"/>
                </a:solidFill>
                <a:ln w="19050" cap="flat" cmpd="sng" algn="ctr">
                  <a:noFill/>
                  <a:prstDash val="solid"/>
                </a:ln>
                <a:effectLst/>
              </p:spPr>
              <p:txBody>
                <a:bodyPr lIns="45720" tIns="27432" rIns="548640" rtlCol="0" anchor="t"/>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1050" b="1" i="0" u="none" strike="noStrike" kern="0" cap="none" spc="0" normalizeH="0" baseline="0" noProof="0">
                      <a:ln>
                        <a:noFill/>
                      </a:ln>
                      <a:solidFill>
                        <a:srgbClr val="FFFFFF"/>
                      </a:solidFill>
                      <a:effectLst/>
                      <a:uLnTx/>
                      <a:uFillTx/>
                      <a:latin typeface="Segoe UI"/>
                      <a:ea typeface="+mn-ea"/>
                      <a:cs typeface="Segoe UI Semibold" panose="020B0702040204020203" pitchFamily="34" charset="0"/>
                    </a:rPr>
                    <a:t>Microsoft Defender XDR</a:t>
                  </a: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800" b="0" i="1"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Unified Threat Detection and Response across IT, OT, and IoT Assets </a:t>
                  </a:r>
                </a:p>
                <a:p>
                  <a:pPr marL="57150" marR="0" lvl="0" indent="0" algn="ctr" defTabSz="914400" rtl="0" eaLnBrk="1" fontAlgn="auto" latinLnBrk="0" hangingPunct="1">
                    <a:lnSpc>
                      <a:spcPct val="90000"/>
                    </a:lnSpc>
                    <a:spcBef>
                      <a:spcPts val="200"/>
                    </a:spcBef>
                    <a:spcAft>
                      <a:spcPts val="150"/>
                    </a:spcAft>
                    <a:buClrTx/>
                    <a:buSzTx/>
                    <a:buFontTx/>
                    <a:buNone/>
                    <a:tabLst/>
                    <a:defRPr/>
                  </a:pPr>
                  <a:r>
                    <a:rPr kumimoji="0" lang="en-US" sz="700" b="0" i="1" u="none" strike="noStrike" kern="1200" cap="none" spc="0" normalizeH="0" baseline="0" noProof="0">
                      <a:ln>
                        <a:noFill/>
                      </a:ln>
                      <a:solidFill>
                        <a:srgbClr val="FFFFFF"/>
                      </a:solidFill>
                      <a:effectLst/>
                      <a:uLnTx/>
                      <a:uFillTx/>
                      <a:latin typeface="Segoe UI"/>
                      <a:ea typeface="+mn-ea"/>
                      <a:cs typeface="Segoe UI Semibold" panose="020B0702040204020203" pitchFamily="34" charset="0"/>
                    </a:rPr>
                    <a:t>Incident Response | Automation </a:t>
                  </a:r>
                  <a:r>
                    <a:rPr kumimoji="0" lang="en-US" sz="700" b="0" i="1" u="none" strike="noStrike" kern="1200" cap="none" spc="0" normalizeH="0" baseline="0" noProof="0">
                      <a:ln>
                        <a:noFill/>
                      </a:ln>
                      <a:solidFill>
                        <a:srgbClr val="FFFFFF"/>
                      </a:solidFill>
                      <a:effectLst/>
                      <a:uLnTx/>
                      <a:uFillTx/>
                      <a:latin typeface="Segoe UI"/>
                      <a:ea typeface="+mn-ea"/>
                      <a:cs typeface="Segoe UI Semibold" panose="020B0702040204020203" pitchFamily="34" charset="0"/>
                      <a:sym typeface="Wingdings" panose="05000000000000000000" pitchFamily="2" charset="2"/>
                    </a:rPr>
                    <a:t>| </a:t>
                  </a:r>
                  <a:r>
                    <a:rPr kumimoji="0" lang="en-US" sz="700" b="0" i="1" u="none" strike="noStrike" kern="1200" cap="none" spc="0" normalizeH="0" baseline="0" noProof="0">
                      <a:ln>
                        <a:noFill/>
                      </a:ln>
                      <a:solidFill>
                        <a:srgbClr val="FFFFFF"/>
                      </a:solidFill>
                      <a:effectLst/>
                      <a:uLnTx/>
                      <a:uFillTx/>
                      <a:latin typeface="Segoe UI"/>
                      <a:ea typeface="+mn-ea"/>
                      <a:cs typeface="Segoe UI Semibold" panose="020B0702040204020203" pitchFamily="34" charset="0"/>
                    </a:rPr>
                    <a:t>Threat Hunting | Threat Intelligence</a:t>
                  </a: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800" b="0" i="1"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endParaRP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1050" b="1" i="1" u="none" strike="noStrike" kern="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endParaRPr>
                </a:p>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endParaRPr kumimoji="0" lang="en-US" sz="900" b="1" i="0" u="none" strike="noStrike" kern="0" cap="none" spc="0" normalizeH="0" baseline="0" noProof="0">
                    <a:ln>
                      <a:noFill/>
                    </a:ln>
                    <a:solidFill>
                      <a:srgbClr val="FFFFFF"/>
                    </a:soli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503" name="L-Shape 502">
                  <a:extLst>
                    <a:ext uri="{FF2B5EF4-FFF2-40B4-BE49-F238E27FC236}">
                      <a16:creationId xmlns:a16="http://schemas.microsoft.com/office/drawing/2014/main" id="{FCDFF110-D872-8487-33F7-DC456CC6F65F}"/>
                    </a:ext>
                  </a:extLst>
                </p:cNvPr>
                <p:cNvSpPr/>
                <p:nvPr/>
              </p:nvSpPr>
              <p:spPr bwMode="auto">
                <a:xfrm flipH="1">
                  <a:off x="252819" y="903245"/>
                  <a:ext cx="4256652" cy="566735"/>
                </a:xfrm>
                <a:prstGeom prst="corner">
                  <a:avLst>
                    <a:gd name="adj1" fmla="val 9239"/>
                    <a:gd name="adj2" fmla="val 76811"/>
                  </a:avLst>
                </a:prstGeom>
                <a:solidFill>
                  <a:srgbClr val="005A9F"/>
                </a:solid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40" tIns="27432"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err="1">
                    <a:ln>
                      <a:noFill/>
                    </a:ln>
                    <a:solidFill>
                      <a:sysClr val="windowText" lastClr="000000"/>
                    </a:solidFill>
                    <a:effectLst/>
                    <a:uLnTx/>
                    <a:uFillTx/>
                    <a:latin typeface="Segoe UI" panose="020B0502040204020203" pitchFamily="34" charset="0"/>
                    <a:ea typeface="+mn-ea"/>
                    <a:cs typeface="Segoe UI" panose="020B0502040204020203" pitchFamily="34" charset="0"/>
                  </a:endParaRPr>
                </a:p>
              </p:txBody>
            </p:sp>
            <p:sp>
              <p:nvSpPr>
                <p:cNvPr id="504" name="Rectangle 503">
                  <a:hlinkClick r:id="rId6" tooltip="Microsoft Azure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375C1F0F-DA13-55C7-B211-6987FED3A069}"/>
                    </a:ext>
                  </a:extLst>
                </p:cNvPr>
                <p:cNvSpPr/>
                <p:nvPr/>
              </p:nvSpPr>
              <p:spPr>
                <a:xfrm>
                  <a:off x="3862153" y="982421"/>
                  <a:ext cx="811354" cy="291989"/>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rPr>
                    <a:t>Microsoft Sentinel </a:t>
                  </a:r>
                </a:p>
              </p:txBody>
            </p:sp>
            <p:grpSp>
              <p:nvGrpSpPr>
                <p:cNvPr id="505" name="Group 504">
                  <a:extLst>
                    <a:ext uri="{FF2B5EF4-FFF2-40B4-BE49-F238E27FC236}">
                      <a16:creationId xmlns:a16="http://schemas.microsoft.com/office/drawing/2014/main" id="{29D8BC4A-5484-A6B1-00F8-AA674A4CB76D}"/>
                    </a:ext>
                  </a:extLst>
                </p:cNvPr>
                <p:cNvGrpSpPr/>
                <p:nvPr/>
              </p:nvGrpSpPr>
              <p:grpSpPr>
                <a:xfrm>
                  <a:off x="4217429" y="931381"/>
                  <a:ext cx="102671" cy="94831"/>
                  <a:chOff x="1483327" y="-316215"/>
                  <a:chExt cx="136310" cy="125905"/>
                </a:xfrm>
              </p:grpSpPr>
              <p:pic>
                <p:nvPicPr>
                  <p:cNvPr id="511" name="Graphic 510">
                    <a:extLst>
                      <a:ext uri="{FF2B5EF4-FFF2-40B4-BE49-F238E27FC236}">
                        <a16:creationId xmlns:a16="http://schemas.microsoft.com/office/drawing/2014/main" id="{9600C035-3DCD-4B99-7956-CE6FCBA1A3B6}"/>
                      </a:ext>
                    </a:extLst>
                  </p:cNvPr>
                  <p:cNvPicPr>
                    <a:picLocks noChangeAspect="1"/>
                  </p:cNvPicPr>
                  <p:nvPr/>
                </p:nvPicPr>
                <p:blipFill>
                  <a:blip r:embed="rId7">
                    <a:extLst>
                      <a:ext uri="{96DAC541-7B7A-43D3-8B79-37D633B846F1}">
                        <asvg:svgBlip xmlns:asvg="http://schemas.microsoft.com/office/drawing/2016/SVG/main" r:embed="rId8"/>
                      </a:ext>
                    </a:extLst>
                  </a:blip>
                  <a:srcRect/>
                  <a:stretch/>
                </p:blipFill>
                <p:spPr>
                  <a:xfrm>
                    <a:off x="1490061" y="-316215"/>
                    <a:ext cx="122843" cy="122840"/>
                  </a:xfrm>
                  <a:prstGeom prst="rect">
                    <a:avLst/>
                  </a:prstGeom>
                </p:spPr>
              </p:pic>
              <p:pic>
                <p:nvPicPr>
                  <p:cNvPr id="64" name="Graphic 63">
                    <a:extLst>
                      <a:ext uri="{FF2B5EF4-FFF2-40B4-BE49-F238E27FC236}">
                        <a16:creationId xmlns:a16="http://schemas.microsoft.com/office/drawing/2014/main" id="{B7C500D5-FA30-2628-6E71-5A302CB039E8}"/>
                      </a:ext>
                    </a:extLst>
                  </p:cNvPr>
                  <p:cNvPicPr>
                    <a:picLocks noChangeAspect="1"/>
                  </p:cNvPicPr>
                  <p:nvPr/>
                </p:nvPicPr>
                <p:blipFill>
                  <a:blip r:embed="rId9">
                    <a:extLst>
                      <a:ext uri="{96DAC541-7B7A-43D3-8B79-37D633B846F1}">
                        <asvg:svgBlip xmlns:asvg="http://schemas.microsoft.com/office/drawing/2016/SVG/main" r:embed="rId10"/>
                      </a:ext>
                    </a:extLst>
                  </a:blip>
                  <a:srcRect/>
                  <a:stretch/>
                </p:blipFill>
                <p:spPr>
                  <a:xfrm>
                    <a:off x="1483327" y="-313153"/>
                    <a:ext cx="136310" cy="122843"/>
                  </a:xfrm>
                  <a:prstGeom prst="rect">
                    <a:avLst/>
                  </a:prstGeom>
                </p:spPr>
              </p:pic>
            </p:grpSp>
            <p:sp>
              <p:nvSpPr>
                <p:cNvPr id="506" name="TextBox 505">
                  <a:extLst>
                    <a:ext uri="{FF2B5EF4-FFF2-40B4-BE49-F238E27FC236}">
                      <a16:creationId xmlns:a16="http://schemas.microsoft.com/office/drawing/2014/main" id="{549E7506-54F1-B644-1EEA-1460D389A4E2}"/>
                    </a:ext>
                  </a:extLst>
                </p:cNvPr>
                <p:cNvSpPr txBox="1"/>
                <p:nvPr/>
              </p:nvSpPr>
              <p:spPr>
                <a:xfrm>
                  <a:off x="3994105" y="1228745"/>
                  <a:ext cx="549367" cy="20774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50" b="0" i="1"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rPr>
                    <a:t>Cloud Native </a:t>
                  </a:r>
                  <a:br>
                    <a:rPr kumimoji="0" lang="en-US" sz="450" b="0" i="1"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rPr>
                  </a:br>
                  <a:r>
                    <a:rPr kumimoji="0" lang="en-US" sz="450" b="0" i="1"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rPr>
                    <a:t>SIEM, SOAR, </a:t>
                  </a:r>
                  <a:br>
                    <a:rPr kumimoji="0" lang="en-US" sz="450" b="0" i="1"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rPr>
                  </a:br>
                  <a:r>
                    <a:rPr kumimoji="0" lang="en-US" sz="450" b="0" i="1"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rPr>
                    <a:t>and UEBA</a:t>
                  </a:r>
                  <a:endParaRPr kumimoji="0" lang="en-US" sz="450" b="1" i="1"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endParaRPr>
                </a:p>
              </p:txBody>
            </p:sp>
            <p:grpSp>
              <p:nvGrpSpPr>
                <p:cNvPr id="507" name="Group 506">
                  <a:extLst>
                    <a:ext uri="{FF2B5EF4-FFF2-40B4-BE49-F238E27FC236}">
                      <a16:creationId xmlns:a16="http://schemas.microsoft.com/office/drawing/2014/main" id="{F4DBCB6A-8C21-8B4C-4ECE-9470A1E09237}"/>
                    </a:ext>
                  </a:extLst>
                </p:cNvPr>
                <p:cNvGrpSpPr/>
                <p:nvPr/>
              </p:nvGrpSpPr>
              <p:grpSpPr>
                <a:xfrm>
                  <a:off x="1019899" y="1222268"/>
                  <a:ext cx="2220831" cy="232195"/>
                  <a:chOff x="1277743" y="-310499"/>
                  <a:chExt cx="2220831" cy="232195"/>
                </a:xfrm>
              </p:grpSpPr>
              <p:sp>
                <p:nvSpPr>
                  <p:cNvPr id="509" name="Rectangle 508">
                    <a:hlinkClick r:id="rId11" tooltip="Microsoft Security Copilot (Preview) uses generative AI to help detect threats, investigate incidents, write up investigations, and improve security posture."/>
                    <a:extLst>
                      <a:ext uri="{FF2B5EF4-FFF2-40B4-BE49-F238E27FC236}">
                        <a16:creationId xmlns:a16="http://schemas.microsoft.com/office/drawing/2014/main" id="{A782FF4B-EA1C-5E51-8756-00D68DA53CCE}"/>
                      </a:ext>
                    </a:extLst>
                  </p:cNvPr>
                  <p:cNvSpPr/>
                  <p:nvPr/>
                </p:nvSpPr>
                <p:spPr>
                  <a:xfrm>
                    <a:off x="1277743" y="-310499"/>
                    <a:ext cx="2220831" cy="232195"/>
                  </a:xfrm>
                  <a:prstGeom prst="rect">
                    <a:avLst/>
                  </a:prstGeom>
                  <a:solidFill>
                    <a:srgbClr val="005A9F"/>
                  </a:solidFill>
                  <a:ln w="19050" cap="flat" cmpd="sng" algn="ctr">
                    <a:gradFill>
                      <a:gsLst>
                        <a:gs pos="7000">
                          <a:srgbClr val="005A9F"/>
                        </a:gs>
                        <a:gs pos="16000">
                          <a:srgbClr val="DDEDFA"/>
                        </a:gs>
                        <a:gs pos="83000">
                          <a:srgbClr val="DDEDFA"/>
                        </a:gs>
                        <a:gs pos="93000">
                          <a:srgbClr val="005A9F"/>
                        </a:gs>
                      </a:gsLst>
                      <a:lin ang="5400000" scaled="1"/>
                    </a:gradFill>
                    <a:prstDash val="solid"/>
                  </a:ln>
                  <a:effectLst/>
                </p:spPr>
                <p:txBody>
                  <a:bodyPr lIns="182880" rIns="45720" rtlCol="0" anchor="ctr"/>
                  <a:lstStyle/>
                  <a:p>
                    <a:pPr marL="0" marR="0" lvl="0" indent="0" algn="ctr" defTabSz="914400" rtl="0" eaLnBrk="1" fontAlgn="auto" latinLnBrk="0" hangingPunct="1">
                      <a:lnSpc>
                        <a:spcPct val="97000"/>
                      </a:lnSpc>
                      <a:spcBef>
                        <a:spcPts val="0"/>
                      </a:spcBef>
                      <a:spcAft>
                        <a:spcPts val="100"/>
                      </a:spcAft>
                      <a:buClrTx/>
                      <a:buSzTx/>
                      <a:buFontTx/>
                      <a:buNone/>
                      <a:tabLst>
                        <a:tab pos="571500" algn="l"/>
                      </a:tabLst>
                      <a:defRPr/>
                    </a:pPr>
                    <a:r>
                      <a:rPr kumimoji="0" lang="en-US" sz="820" b="1" i="0" u="none" strike="noStrike" kern="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Microsoft Security Copilot (Preview)</a:t>
                    </a:r>
                  </a:p>
                </p:txBody>
              </p:sp>
              <p:pic>
                <p:nvPicPr>
                  <p:cNvPr id="510" name="Graphic 509">
                    <a:extLst>
                      <a:ext uri="{FF2B5EF4-FFF2-40B4-BE49-F238E27FC236}">
                        <a16:creationId xmlns:a16="http://schemas.microsoft.com/office/drawing/2014/main" id="{BC2D6AB2-A291-1149-5523-64E73E29BCC3}"/>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316886" y="-265364"/>
                    <a:ext cx="156107" cy="127664"/>
                  </a:xfrm>
                  <a:prstGeom prst="rect">
                    <a:avLst/>
                  </a:prstGeom>
                </p:spPr>
              </p:pic>
            </p:grpSp>
          </p:grpSp>
          <p:sp>
            <p:nvSpPr>
              <p:cNvPr id="86" name="Rectangle 85">
                <a:extLst>
                  <a:ext uri="{FF2B5EF4-FFF2-40B4-BE49-F238E27FC236}">
                    <a16:creationId xmlns:a16="http://schemas.microsoft.com/office/drawing/2014/main" id="{BE71E445-1B61-4662-7736-7FC29EDBA752}"/>
                  </a:ext>
                </a:extLst>
              </p:cNvPr>
              <p:cNvSpPr/>
              <p:nvPr/>
            </p:nvSpPr>
            <p:spPr bwMode="auto">
              <a:xfrm>
                <a:off x="5551427" y="5204602"/>
                <a:ext cx="152259" cy="8575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381" name="Rectangle: Rounded Corners 380">
            <a:extLst>
              <a:ext uri="{FF2B5EF4-FFF2-40B4-BE49-F238E27FC236}">
                <a16:creationId xmlns:a16="http://schemas.microsoft.com/office/drawing/2014/main" id="{E6DCB061-729C-4E7D-8FFD-19F18162C597}"/>
              </a:ext>
            </a:extLst>
          </p:cNvPr>
          <p:cNvSpPr/>
          <p:nvPr/>
        </p:nvSpPr>
        <p:spPr bwMode="auto">
          <a:xfrm flipH="1">
            <a:off x="11333829" y="1131096"/>
            <a:ext cx="510441" cy="4906865"/>
          </a:xfrm>
          <a:prstGeom prst="roundRect">
            <a:avLst>
              <a:gd name="adj" fmla="val 10583"/>
            </a:avLst>
          </a:prstGeom>
          <a:ln w="19050">
            <a:gradFill>
              <a:gsLst>
                <a:gs pos="27000">
                  <a:schemeClr val="accent3"/>
                </a:gs>
                <a:gs pos="26000">
                  <a:schemeClr val="bg1">
                    <a:alpha val="0"/>
                  </a:schemeClr>
                </a:gs>
              </a:gsLst>
              <a:lin ang="10800000" scaled="0"/>
            </a:gra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288" name="Rectangle 287">
            <a:hlinkClick r:id="rId14" tooltip="The Cloud Adoption Framework (CAF) Security guidance provides lessons learned and methodologies to shape security strategy, roles, architecture, and more for your cloud adoption."/>
            <a:extLst>
              <a:ext uri="{FF2B5EF4-FFF2-40B4-BE49-F238E27FC236}">
                <a16:creationId xmlns:a16="http://schemas.microsoft.com/office/drawing/2014/main" id="{981EDF2A-E4A6-4D07-BAF5-090E0F43DD02}"/>
              </a:ext>
            </a:extLst>
          </p:cNvPr>
          <p:cNvSpPr/>
          <p:nvPr/>
        </p:nvSpPr>
        <p:spPr>
          <a:xfrm>
            <a:off x="6038849" y="430111"/>
            <a:ext cx="5557409" cy="357534"/>
          </a:xfrm>
          <a:prstGeom prst="rect">
            <a:avLst/>
          </a:prstGeom>
          <a:solidFill>
            <a:schemeClr val="accent6"/>
          </a:solidFill>
          <a:ln w="10795" cap="flat" cmpd="sng" algn="ctr">
            <a:noFill/>
            <a:prstDash val="solid"/>
          </a:ln>
          <a:effectLst>
            <a:outerShdw dist="38100" dir="10800000" algn="ctr" rotWithShape="0">
              <a:schemeClr val="tx1">
                <a:lumMod val="75000"/>
                <a:lumOff val="25000"/>
              </a:schemeClr>
            </a:outerShdw>
          </a:effectLst>
        </p:spPr>
        <p:style>
          <a:lnRef idx="2">
            <a:schemeClr val="accent2"/>
          </a:lnRef>
          <a:fillRef idx="1">
            <a:schemeClr val="lt1"/>
          </a:fillRef>
          <a:effectRef idx="0">
            <a:schemeClr val="accent2"/>
          </a:effectRef>
          <a:fontRef idx="minor">
            <a:schemeClr val="dk1"/>
          </a:fontRef>
        </p:style>
        <p:txBody>
          <a:bodyPr vert="horz" wrap="square" lIns="91440" tIns="64008" rIns="91440" bIns="64008" rtlCol="0" anchor="t">
            <a:spAutoFit/>
          </a:bodyPr>
          <a:lstStyle/>
          <a:p>
            <a:pPr marL="0" marR="0" lvl="0" indent="0" algn="l" defTabSz="914367" rtl="0" eaLnBrk="1" fontAlgn="base" latinLnBrk="0" hangingPunct="1">
              <a:lnSpc>
                <a:spcPct val="100000"/>
              </a:lnSpc>
              <a:spcBef>
                <a:spcPts val="0"/>
              </a:spcBef>
              <a:spcAft>
                <a:spcPts val="100"/>
              </a:spcAft>
              <a:buClrTx/>
              <a:buSzTx/>
              <a:buFontTx/>
              <a:buNone/>
              <a:tabLst/>
              <a:defRPr/>
            </a:pPr>
            <a:r>
              <a:rPr kumimoji="0" lang="en-US" sz="800" b="1"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a:ea typeface="+mn-ea"/>
                <a:cs typeface="+mn-cs"/>
              </a:rPr>
              <a:t>Azure Cloud Adoption Framework (CAF)</a:t>
            </a:r>
          </a:p>
          <a:p>
            <a:pPr marL="0" marR="0" lvl="0" indent="0" algn="l" defTabSz="914367" rtl="0" eaLnBrk="1" fontAlgn="base" latinLnBrk="0" hangingPunct="1">
              <a:lnSpc>
                <a:spcPct val="100000"/>
              </a:lnSpc>
              <a:spcBef>
                <a:spcPts val="0"/>
              </a:spcBef>
              <a:spcAft>
                <a:spcPts val="100"/>
              </a:spcAft>
              <a:buClrTx/>
              <a:buSzTx/>
              <a:buFontTx/>
              <a:buNone/>
              <a:tabLst/>
              <a:defRPr/>
            </a:pPr>
            <a:r>
              <a:rPr kumimoji="0" lang="en-US" sz="6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panose="020B0702040204020203" pitchFamily="34" charset="0"/>
                <a:ea typeface="+mn-ea"/>
                <a:cs typeface="Segoe UI Semibold" panose="020B0702040204020203" pitchFamily="34" charset="0"/>
              </a:rPr>
              <a:t>Guidance on security strategy, planning, roles and responsibilities </a:t>
            </a:r>
            <a:r>
              <a:rPr kumimoji="0" lang="en-US" sz="6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a:ea typeface="+mn-ea"/>
                <a:cs typeface="+mn-cs"/>
                <a:hlinkClick r:id="rId15">
                  <a:extLst>
                    <a:ext uri="{A12FA001-AC4F-418D-AE19-62706E023703}">
                      <ahyp:hlinkClr xmlns:ahyp="http://schemas.microsoft.com/office/drawing/2018/hyperlinkcolor" val="tx"/>
                    </a:ext>
                  </a:extLst>
                </a:hlinkClick>
              </a:rPr>
              <a:t>https://aka.ms/CAF</a:t>
            </a:r>
            <a:r>
              <a:rPr kumimoji="0" lang="en-US" sz="6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a:ea typeface="+mn-ea"/>
                <a:cs typeface="+mn-cs"/>
              </a:rPr>
              <a:t> </a:t>
            </a:r>
          </a:p>
        </p:txBody>
      </p:sp>
      <p:grpSp>
        <p:nvGrpSpPr>
          <p:cNvPr id="53" name="Group 52">
            <a:extLst>
              <a:ext uri="{FF2B5EF4-FFF2-40B4-BE49-F238E27FC236}">
                <a16:creationId xmlns:a16="http://schemas.microsoft.com/office/drawing/2014/main" id="{533191A6-0F17-40E9-99BA-1DAE1D90461C}"/>
              </a:ext>
            </a:extLst>
          </p:cNvPr>
          <p:cNvGrpSpPr/>
          <p:nvPr/>
        </p:nvGrpSpPr>
        <p:grpSpPr>
          <a:xfrm>
            <a:off x="1837353" y="1958257"/>
            <a:ext cx="5678379" cy="1181078"/>
            <a:chOff x="1837353" y="1958257"/>
            <a:chExt cx="5678379" cy="1181078"/>
          </a:xfrm>
        </p:grpSpPr>
        <p:sp>
          <p:nvSpPr>
            <p:cNvPr id="376" name="Freeform: Shape 375">
              <a:hlinkClick r:id="rId16"/>
              <a:extLst>
                <a:ext uri="{FF2B5EF4-FFF2-40B4-BE49-F238E27FC236}">
                  <a16:creationId xmlns:a16="http://schemas.microsoft.com/office/drawing/2014/main" id="{9FAFDAA5-8E51-4073-B6AC-6C861C45EFA5}"/>
                </a:ext>
              </a:extLst>
            </p:cNvPr>
            <p:cNvSpPr/>
            <p:nvPr/>
          </p:nvSpPr>
          <p:spPr bwMode="auto">
            <a:xfrm flipH="1">
              <a:off x="1837353" y="1991598"/>
              <a:ext cx="5678379" cy="1147737"/>
            </a:xfrm>
            <a:custGeom>
              <a:avLst/>
              <a:gdLst>
                <a:gd name="connsiteX0" fmla="*/ 4376568 w 5678379"/>
                <a:gd name="connsiteY0" fmla="*/ 0 h 1147737"/>
                <a:gd name="connsiteX1" fmla="*/ 1757330 w 5678379"/>
                <a:gd name="connsiteY1" fmla="*/ 0 h 1147737"/>
                <a:gd name="connsiteX2" fmla="*/ 1757330 w 5678379"/>
                <a:gd name="connsiteY2" fmla="*/ 891705 h 1147737"/>
                <a:gd name="connsiteX3" fmla="*/ 0 w 5678379"/>
                <a:gd name="connsiteY3" fmla="*/ 891705 h 1147737"/>
                <a:gd name="connsiteX4" fmla="*/ 0 w 5678379"/>
                <a:gd name="connsiteY4" fmla="*/ 1147737 h 1147737"/>
                <a:gd name="connsiteX5" fmla="*/ 1757330 w 5678379"/>
                <a:gd name="connsiteY5" fmla="*/ 1147737 h 1147737"/>
                <a:gd name="connsiteX6" fmla="*/ 1787135 w 5678379"/>
                <a:gd name="connsiteY6" fmla="*/ 1147737 h 1147737"/>
                <a:gd name="connsiteX7" fmla="*/ 4339777 w 5678379"/>
                <a:gd name="connsiteY7" fmla="*/ 1147737 h 1147737"/>
                <a:gd name="connsiteX8" fmla="*/ 4376568 w 5678379"/>
                <a:gd name="connsiteY8" fmla="*/ 1147737 h 1147737"/>
                <a:gd name="connsiteX9" fmla="*/ 5678379 w 5678379"/>
                <a:gd name="connsiteY9" fmla="*/ 1147737 h 1147737"/>
                <a:gd name="connsiteX10" fmla="*/ 5678379 w 5678379"/>
                <a:gd name="connsiteY10" fmla="*/ 891705 h 1147737"/>
                <a:gd name="connsiteX11" fmla="*/ 4376568 w 5678379"/>
                <a:gd name="connsiteY11" fmla="*/ 891705 h 114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8379" h="1147737">
                  <a:moveTo>
                    <a:pt x="4376568" y="0"/>
                  </a:moveTo>
                  <a:lnTo>
                    <a:pt x="1757330" y="0"/>
                  </a:lnTo>
                  <a:lnTo>
                    <a:pt x="1757330" y="891705"/>
                  </a:lnTo>
                  <a:lnTo>
                    <a:pt x="0" y="891705"/>
                  </a:lnTo>
                  <a:lnTo>
                    <a:pt x="0" y="1147737"/>
                  </a:lnTo>
                  <a:lnTo>
                    <a:pt x="1757330" y="1147737"/>
                  </a:lnTo>
                  <a:lnTo>
                    <a:pt x="1787135" y="1147737"/>
                  </a:lnTo>
                  <a:lnTo>
                    <a:pt x="4339777" y="1147737"/>
                  </a:lnTo>
                  <a:lnTo>
                    <a:pt x="4376568" y="1147737"/>
                  </a:lnTo>
                  <a:lnTo>
                    <a:pt x="5678379" y="1147737"/>
                  </a:lnTo>
                  <a:lnTo>
                    <a:pt x="5678379" y="891705"/>
                  </a:lnTo>
                  <a:lnTo>
                    <a:pt x="4376568" y="891705"/>
                  </a:lnTo>
                  <a:close/>
                </a:path>
              </a:pathLst>
            </a:custGeom>
            <a:solidFill>
              <a:srgbClr val="E6F4FF"/>
            </a:solidFill>
            <a:ln w="9525" cap="rnd">
              <a:solidFill>
                <a:schemeClr val="accent1">
                  <a:lumMod val="75000"/>
                </a:schemeClr>
              </a:solidFill>
              <a:prstDash val="solid"/>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91440" tIns="91440" rIns="0" bIns="91440" numCol="1" rtlCol="0" anchor="t"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endParaRPr kumimoji="0" lang="en-US" sz="800" b="1" i="0" u="none" strike="noStrike" kern="1200" cap="none" spc="0" normalizeH="0" baseline="0" noProof="0">
                <a:ln>
                  <a:noFill/>
                </a:ln>
                <a:gradFill>
                  <a:gsLst>
                    <a:gs pos="0">
                      <a:srgbClr val="0078D4">
                        <a:lumMod val="75000"/>
                      </a:srgbClr>
                    </a:gs>
                    <a:gs pos="100000">
                      <a:srgbClr val="0078D4">
                        <a:lumMod val="75000"/>
                      </a:srgbClr>
                    </a:gs>
                  </a:gsLst>
                  <a:lin ang="5400000" scaled="0"/>
                </a:gradFill>
                <a:effectLst/>
                <a:uLnTx/>
                <a:uFillTx/>
                <a:latin typeface="Segoe UI"/>
                <a:ea typeface="+mn-ea"/>
                <a:cs typeface="+mn-cs"/>
              </a:endParaRPr>
            </a:p>
          </p:txBody>
        </p:sp>
        <p:sp>
          <p:nvSpPr>
            <p:cNvPr id="46" name="Rectangle 45">
              <a:extLst>
                <a:ext uri="{FF2B5EF4-FFF2-40B4-BE49-F238E27FC236}">
                  <a16:creationId xmlns:a16="http://schemas.microsoft.com/office/drawing/2014/main" id="{3BD276D1-2D35-4FB2-AAC2-7BD3AF9B2D43}"/>
                </a:ext>
              </a:extLst>
            </p:cNvPr>
            <p:cNvSpPr/>
            <p:nvPr/>
          </p:nvSpPr>
          <p:spPr>
            <a:xfrm>
              <a:off x="3139164" y="1958257"/>
              <a:ext cx="2589433" cy="339067"/>
            </a:xfrm>
            <a:prstGeom prst="rect">
              <a:avLst/>
            </a:prstGeom>
          </p:spPr>
          <p:txBody>
            <a:bodyPr wrap="square" tIns="64008">
              <a:spAutoFit/>
            </a:bodyPr>
            <a:lstStyle/>
            <a:p>
              <a:pPr marL="0" marR="0" lvl="0" indent="0" algn="l" defTabSz="914367" rtl="0" eaLnBrk="1" fontAlgn="base" latinLnBrk="0" hangingPunct="1">
                <a:lnSpc>
                  <a:spcPct val="100000"/>
                </a:lnSpc>
                <a:spcBef>
                  <a:spcPct val="0"/>
                </a:spcBef>
                <a:spcAft>
                  <a:spcPts val="100"/>
                </a:spcAft>
                <a:buClrTx/>
                <a:buSzTx/>
                <a:buFontTx/>
                <a:buNone/>
                <a:tabLst/>
                <a:defRPr/>
              </a:pPr>
              <a:r>
                <a:rPr kumimoji="0" lang="en-US" sz="800" b="1"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a:ea typeface="+mn-ea"/>
                  <a:cs typeface="+mn-cs"/>
                </a:rPr>
                <a:t>Zero Trust Access Control</a:t>
              </a:r>
            </a:p>
            <a:p>
              <a:pPr marL="0" marR="0" lvl="0" indent="0" algn="l" defTabSz="914367" rtl="0" eaLnBrk="1" fontAlgn="base" latinLnBrk="0" hangingPunct="1">
                <a:lnSpc>
                  <a:spcPct val="100000"/>
                </a:lnSpc>
                <a:spcBef>
                  <a:spcPct val="0"/>
                </a:spcBef>
                <a:spcAft>
                  <a:spcPts val="100"/>
                </a:spcAft>
                <a:buClrTx/>
                <a:buSzTx/>
                <a:buFontTx/>
                <a:buNone/>
                <a:tabLst/>
                <a:defRPr/>
              </a:pPr>
              <a:r>
                <a:rPr kumimoji="0" lang="en-US" sz="6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panose="020B0702040204020203" pitchFamily="34" charset="0"/>
                  <a:ea typeface="+mn-ea"/>
                  <a:cs typeface="Segoe UI Semibold" panose="020B0702040204020203" pitchFamily="34" charset="0"/>
                </a:rPr>
                <a:t>Explicit trust validation for users and devices before allowing access</a:t>
              </a:r>
            </a:p>
          </p:txBody>
        </p:sp>
      </p:grpSp>
      <p:sp>
        <p:nvSpPr>
          <p:cNvPr id="8" name="Title 7">
            <a:extLst>
              <a:ext uri="{FF2B5EF4-FFF2-40B4-BE49-F238E27FC236}">
                <a16:creationId xmlns:a16="http://schemas.microsoft.com/office/drawing/2014/main" id="{BEF80EFB-182E-4EBF-95E6-5B3C4F37B6C6}"/>
              </a:ext>
            </a:extLst>
          </p:cNvPr>
          <p:cNvSpPr>
            <a:spLocks noGrp="1"/>
          </p:cNvSpPr>
          <p:nvPr>
            <p:ph type="title"/>
          </p:nvPr>
        </p:nvSpPr>
        <p:spPr>
          <a:xfrm>
            <a:off x="377063" y="353486"/>
            <a:ext cx="4763897" cy="738664"/>
          </a:xfrm>
        </p:spPr>
        <p:txBody>
          <a:bodyPr/>
          <a:lstStyle/>
          <a:p>
            <a:r>
              <a:rPr lang="en-US" sz="2400"/>
              <a:t>Infrastructure Security Capabilities</a:t>
            </a:r>
          </a:p>
        </p:txBody>
      </p:sp>
      <p:pic>
        <p:nvPicPr>
          <p:cNvPr id="106" name="Picture 105">
            <a:extLst>
              <a:ext uri="{FF2B5EF4-FFF2-40B4-BE49-F238E27FC236}">
                <a16:creationId xmlns:a16="http://schemas.microsoft.com/office/drawing/2014/main" id="{CA4AF04E-4225-4A67-B370-6FE431174CAA}"/>
              </a:ext>
            </a:extLst>
          </p:cNvPr>
          <p:cNvPicPr>
            <a:picLocks noChangeAspect="1"/>
          </p:cNvPicPr>
          <p:nvPr/>
        </p:nvPicPr>
        <p:blipFill>
          <a:blip r:embed="rId17" cstate="email">
            <a:extLst>
              <a:ext uri="{28A0092B-C50C-407E-A947-70E740481C1C}">
                <a14:useLocalDpi xmlns:a14="http://schemas.microsoft.com/office/drawing/2010/main" val="0"/>
              </a:ext>
            </a:extLst>
          </a:blip>
          <a:stretch>
            <a:fillRect/>
          </a:stretch>
        </p:blipFill>
        <p:spPr bwMode="invGray">
          <a:xfrm>
            <a:off x="383411" y="158413"/>
            <a:ext cx="708541" cy="151779"/>
          </a:xfrm>
          <a:prstGeom prst="rect">
            <a:avLst/>
          </a:prstGeom>
        </p:spPr>
      </p:pic>
      <p:sp>
        <p:nvSpPr>
          <p:cNvPr id="110" name="Title 7">
            <a:extLst>
              <a:ext uri="{FF2B5EF4-FFF2-40B4-BE49-F238E27FC236}">
                <a16:creationId xmlns:a16="http://schemas.microsoft.com/office/drawing/2014/main" id="{8373338F-1AAC-465A-81FF-153CF6FEF669}"/>
              </a:ext>
            </a:extLst>
          </p:cNvPr>
          <p:cNvSpPr txBox="1">
            <a:spLocks/>
          </p:cNvSpPr>
          <p:nvPr/>
        </p:nvSpPr>
        <p:spPr>
          <a:xfrm>
            <a:off x="380838" y="757940"/>
            <a:ext cx="4936229" cy="338554"/>
          </a:xfrm>
          <a:prstGeom prst="rect">
            <a:avLst/>
          </a:prstGeom>
        </p:spPr>
        <p:txBody>
          <a:bodyPr vert="horz" wrap="square" lIns="0" tIns="0" rIns="0" bIns="0" rtlCol="0" anchor="t">
            <a:spAutoFit/>
          </a:bodyPr>
          <a:lstStyle>
            <a:lvl1pPr algn="l" defTabSz="932540"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540" rtl="0" eaLnBrk="1" fontAlgn="auto"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w="3175">
                  <a:noFill/>
                </a:ln>
                <a:gradFill>
                  <a:gsLst>
                    <a:gs pos="1250">
                      <a:srgbClr val="1A1A1A"/>
                    </a:gs>
                    <a:gs pos="100000">
                      <a:srgbClr val="1A1A1A"/>
                    </a:gs>
                  </a:gsLst>
                  <a:lin ang="5400000" scaled="0"/>
                </a:gradFill>
                <a:effectLst/>
                <a:uLnTx/>
                <a:uFillTx/>
                <a:latin typeface="Segoe UI"/>
                <a:ea typeface="+mn-ea"/>
                <a:cs typeface="Segoe UI" pitchFamily="34" charset="0"/>
              </a:rPr>
              <a:t>Apply Zero Trust principles Infrastructure &amp; Platform as a Service (IaaS &amp; PaaS) across multi-cloud cross-platform environments</a:t>
            </a:r>
          </a:p>
        </p:txBody>
      </p:sp>
      <p:sp>
        <p:nvSpPr>
          <p:cNvPr id="387" name="Rectangle 386">
            <a:extLst>
              <a:ext uri="{FF2B5EF4-FFF2-40B4-BE49-F238E27FC236}">
                <a16:creationId xmlns:a16="http://schemas.microsoft.com/office/drawing/2014/main" id="{C98B885E-7601-4A30-BBD0-4B028A35AD2C}"/>
              </a:ext>
            </a:extLst>
          </p:cNvPr>
          <p:cNvSpPr/>
          <p:nvPr/>
        </p:nvSpPr>
        <p:spPr>
          <a:xfrm>
            <a:off x="538309" y="2909038"/>
            <a:ext cx="1118140" cy="261610"/>
          </a:xfrm>
          <a:prstGeom prst="rect">
            <a:avLst/>
          </a:prstGeom>
        </p:spPr>
        <p:txBody>
          <a:bodyPr wrap="square" lIns="0">
            <a:spAutoFit/>
          </a:bodyPr>
          <a:lstStyle/>
          <a:p>
            <a:pPr marL="0" marR="0" lvl="0" indent="0" algn="l" defTabSz="2194481" rtl="0" eaLnBrk="1" fontAlgn="auto" latinLnBrk="0" hangingPunct="1">
              <a:lnSpc>
                <a:spcPct val="100000"/>
              </a:lnSpc>
              <a:spcBef>
                <a:spcPts val="0"/>
              </a:spcBef>
              <a:spcAft>
                <a:spcPts val="0"/>
              </a:spcAft>
              <a:buClrTx/>
              <a:buSzTx/>
              <a:buFontTx/>
              <a:buNone/>
              <a:tabLst/>
              <a:defRPr/>
            </a:pPr>
            <a:r>
              <a:rPr kumimoji="0" lang="en-US" sz="55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a:ea typeface="+mn-ea"/>
                <a:cs typeface="Segoe UI" panose="020B0502040204020203" pitchFamily="34" charset="0"/>
              </a:rPr>
              <a:t>Full Time Employees, Partners, and/or outsourced providers</a:t>
            </a:r>
          </a:p>
        </p:txBody>
      </p:sp>
      <p:grpSp>
        <p:nvGrpSpPr>
          <p:cNvPr id="61" name="Group 60">
            <a:extLst>
              <a:ext uri="{FF2B5EF4-FFF2-40B4-BE49-F238E27FC236}">
                <a16:creationId xmlns:a16="http://schemas.microsoft.com/office/drawing/2014/main" id="{4A8710AF-C112-4B28-8A0C-3739A09DD33D}"/>
              </a:ext>
            </a:extLst>
          </p:cNvPr>
          <p:cNvGrpSpPr/>
          <p:nvPr/>
        </p:nvGrpSpPr>
        <p:grpSpPr>
          <a:xfrm>
            <a:off x="3175955" y="1432216"/>
            <a:ext cx="2578476" cy="506872"/>
            <a:chOff x="3175955" y="1432216"/>
            <a:chExt cx="2578476" cy="506872"/>
          </a:xfrm>
        </p:grpSpPr>
        <p:sp>
          <p:nvSpPr>
            <p:cNvPr id="366" name="Rectangle 365">
              <a:hlinkClick r:id="rId18"/>
              <a:extLst>
                <a:ext uri="{FF2B5EF4-FFF2-40B4-BE49-F238E27FC236}">
                  <a16:creationId xmlns:a16="http://schemas.microsoft.com/office/drawing/2014/main" id="{CFCAE859-6D3F-4F73-A666-BC22A9C1EDE2}"/>
                </a:ext>
              </a:extLst>
            </p:cNvPr>
            <p:cNvSpPr/>
            <p:nvPr/>
          </p:nvSpPr>
          <p:spPr>
            <a:xfrm>
              <a:off x="3175955" y="1432216"/>
              <a:ext cx="2578476" cy="506872"/>
            </a:xfrm>
            <a:prstGeom prst="rect">
              <a:avLst/>
            </a:prstGeom>
            <a:solidFill>
              <a:srgbClr val="E6F4FF"/>
            </a:solidFill>
            <a:ln w="10795" cap="flat" cmpd="sng" algn="ctr">
              <a:noFill/>
              <a:prstDash val="solid"/>
            </a:ln>
            <a:effectLst>
              <a:outerShdw dist="38100" dir="10800000" algn="ctr" rotWithShape="0">
                <a:srgbClr val="005A9F"/>
              </a:outerShdw>
            </a:effectLst>
          </p:spPr>
          <p:style>
            <a:lnRef idx="2">
              <a:schemeClr val="accent2"/>
            </a:lnRef>
            <a:fillRef idx="1">
              <a:schemeClr val="lt1"/>
            </a:fillRef>
            <a:effectRef idx="0">
              <a:schemeClr val="accent2"/>
            </a:effectRef>
            <a:fontRef idx="minor">
              <a:schemeClr val="dk1"/>
            </a:fontRef>
          </p:style>
          <p:txBody>
            <a:bodyPr vert="horz" wrap="square" lIns="45720" tIns="36576" rIns="45720" bIns="36576" rtlCol="0" anchor="t" anchorCtr="0">
              <a:noAutofit/>
            </a:bodyPr>
            <a:lstStyle/>
            <a:p>
              <a:pPr marL="0" marR="0" lvl="0" indent="0" algn="l" defTabSz="914367" rtl="0" eaLnBrk="1" fontAlgn="base" latinLnBrk="0" hangingPunct="1">
                <a:lnSpc>
                  <a:spcPct val="100000"/>
                </a:lnSpc>
                <a:spcBef>
                  <a:spcPts val="0"/>
                </a:spcBef>
                <a:spcAft>
                  <a:spcPts val="200"/>
                </a:spcAft>
                <a:buClrTx/>
                <a:buSzTx/>
                <a:buFontTx/>
                <a:buNone/>
                <a:tabLst/>
                <a:defRPr/>
              </a:pPr>
              <a:r>
                <a:rPr kumimoji="0" lang="en-US" sz="7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a:ea typeface="+mn-ea"/>
                  <a:cs typeface="+mn-cs"/>
                </a:rPr>
                <a:t>Microsoft Entra ID Governance</a:t>
              </a:r>
            </a:p>
          </p:txBody>
        </p:sp>
        <p:sp>
          <p:nvSpPr>
            <p:cNvPr id="322" name="TextBox 321">
              <a:extLst>
                <a:ext uri="{FF2B5EF4-FFF2-40B4-BE49-F238E27FC236}">
                  <a16:creationId xmlns:a16="http://schemas.microsoft.com/office/drawing/2014/main" id="{09A670A5-C638-4C97-A335-5AC45857E424}"/>
                </a:ext>
              </a:extLst>
            </p:cNvPr>
            <p:cNvSpPr txBox="1"/>
            <p:nvPr/>
          </p:nvSpPr>
          <p:spPr>
            <a:xfrm>
              <a:off x="3223528" y="1622959"/>
              <a:ext cx="2369612" cy="246856"/>
            </a:xfrm>
            <a:prstGeom prst="rect">
              <a:avLst/>
            </a:prstGeom>
            <a:noFill/>
          </p:spPr>
          <p:txBody>
            <a:bodyPr wrap="square" lIns="0" tIns="0" rIns="0" bIns="0" numCol="2" spcCol="0" rtlCol="0">
              <a:noAutofit/>
            </a:bodyPr>
            <a:lstStyle/>
            <a:p>
              <a:pPr marL="91440" marR="0" lvl="0" indent="-91440" algn="l" defTabSz="932472" rtl="0" eaLnBrk="1" fontAlgn="base" latinLnBrk="0" hangingPunct="1">
                <a:lnSpc>
                  <a:spcPct val="100000"/>
                </a:lnSpc>
                <a:spcBef>
                  <a:spcPct val="0"/>
                </a:spcBef>
                <a:spcAft>
                  <a:spcPts val="100"/>
                </a:spcAft>
                <a:buClrTx/>
                <a:buSzTx/>
                <a:buFont typeface="Arial" panose="020B0604020202020204" pitchFamily="34" charset="0"/>
                <a:buChar char="•"/>
                <a:tabLst/>
                <a:defRPr/>
              </a:pPr>
              <a:r>
                <a:rPr kumimoji="0" lang="en-US" sz="500" b="0" i="0" u="none" strike="noStrike" kern="1200" cap="none" spc="0" normalizeH="0" baseline="0" noProof="0">
                  <a:ln>
                    <a:noFill/>
                  </a:ln>
                  <a:solidFill>
                    <a:srgbClr val="313131"/>
                  </a:solidFill>
                  <a:effectLst/>
                  <a:uLnTx/>
                  <a:uFillTx/>
                  <a:latin typeface="Segoe UI Semibold" panose="020B0702040204020203" pitchFamily="34" charset="0"/>
                  <a:ea typeface="+mn-ea"/>
                  <a:cs typeface="Segoe UI Semibold" panose="020B0702040204020203" pitchFamily="34" charset="0"/>
                </a:rPr>
                <a:t>Automated User Provisioning</a:t>
              </a:r>
            </a:p>
            <a:p>
              <a:pPr marL="91440" marR="0" lvl="0" indent="-91440" algn="l" defTabSz="932472" rtl="0" eaLnBrk="1" fontAlgn="base" latinLnBrk="0" hangingPunct="1">
                <a:lnSpc>
                  <a:spcPct val="100000"/>
                </a:lnSpc>
                <a:spcBef>
                  <a:spcPct val="0"/>
                </a:spcBef>
                <a:spcAft>
                  <a:spcPts val="100"/>
                </a:spcAft>
                <a:buClrTx/>
                <a:buSzTx/>
                <a:buFont typeface="Arial" panose="020B0604020202020204" pitchFamily="34" charset="0"/>
                <a:buChar char="•"/>
                <a:tabLst/>
                <a:defRPr/>
              </a:pPr>
              <a:r>
                <a:rPr kumimoji="0" lang="en-US" sz="500" b="0" i="0" u="none" strike="noStrike" kern="1200" cap="none" spc="0" normalizeH="0" baseline="0" noProof="0">
                  <a:ln>
                    <a:noFill/>
                  </a:ln>
                  <a:solidFill>
                    <a:srgbClr val="313131"/>
                  </a:solidFill>
                  <a:effectLst/>
                  <a:uLnTx/>
                  <a:uFillTx/>
                  <a:latin typeface="Segoe UI Semibold" panose="020B0702040204020203" pitchFamily="34" charset="0"/>
                  <a:ea typeface="+mn-ea"/>
                  <a:cs typeface="Segoe UI Semibold" panose="020B0702040204020203" pitchFamily="34" charset="0"/>
                </a:rPr>
                <a:t>Entitlement Management</a:t>
              </a:r>
            </a:p>
            <a:p>
              <a:pPr marL="91440" marR="0" lvl="0" indent="-91440" algn="l" defTabSz="932472" rtl="0" eaLnBrk="1" fontAlgn="base" latinLnBrk="0" hangingPunct="1">
                <a:lnSpc>
                  <a:spcPct val="100000"/>
                </a:lnSpc>
                <a:spcBef>
                  <a:spcPct val="0"/>
                </a:spcBef>
                <a:spcAft>
                  <a:spcPts val="100"/>
                </a:spcAft>
                <a:buClrTx/>
                <a:buSzTx/>
                <a:buFont typeface="Arial" panose="020B0604020202020204" pitchFamily="34" charset="0"/>
                <a:buChar char="•"/>
                <a:tabLst/>
                <a:defRPr/>
              </a:pPr>
              <a:r>
                <a:rPr kumimoji="0" lang="en-US" sz="500" b="0" i="0" u="none" strike="noStrike" kern="1200" cap="none" spc="0" normalizeH="0" baseline="0" noProof="0">
                  <a:ln>
                    <a:noFill/>
                  </a:ln>
                  <a:solidFill>
                    <a:srgbClr val="313131"/>
                  </a:solidFill>
                  <a:effectLst/>
                  <a:uLnTx/>
                  <a:uFillTx/>
                  <a:latin typeface="Segoe UI Semibold" panose="020B0702040204020203" pitchFamily="34" charset="0"/>
                  <a:ea typeface="+mn-ea"/>
                  <a:cs typeface="Segoe UI Semibold" panose="020B0702040204020203" pitchFamily="34" charset="0"/>
                </a:rPr>
                <a:t>Access Reviews</a:t>
              </a:r>
            </a:p>
            <a:p>
              <a:pPr marL="91440" marR="0" lvl="0" indent="-91440" algn="l" defTabSz="932472" rtl="0" eaLnBrk="1" fontAlgn="base" latinLnBrk="0" hangingPunct="1">
                <a:lnSpc>
                  <a:spcPct val="100000"/>
                </a:lnSpc>
                <a:spcBef>
                  <a:spcPct val="0"/>
                </a:spcBef>
                <a:spcAft>
                  <a:spcPts val="100"/>
                </a:spcAft>
                <a:buClrTx/>
                <a:buSzTx/>
                <a:buFont typeface="Arial" panose="020B0604020202020204" pitchFamily="34" charset="0"/>
                <a:buChar char="•"/>
                <a:tabLst/>
                <a:defRPr/>
              </a:pPr>
              <a:r>
                <a:rPr kumimoji="0" lang="en-US" sz="500" b="0" i="0" u="none" strike="noStrike" kern="1200" cap="none" spc="0" normalizeH="0" baseline="0" noProof="0">
                  <a:ln>
                    <a:noFill/>
                  </a:ln>
                  <a:solidFill>
                    <a:srgbClr val="313131"/>
                  </a:solidFill>
                  <a:effectLst/>
                  <a:uLnTx/>
                  <a:uFillTx/>
                  <a:latin typeface="Segoe UI Semibold" panose="020B0702040204020203" pitchFamily="34" charset="0"/>
                  <a:ea typeface="+mn-ea"/>
                  <a:cs typeface="Segoe UI Semibold" panose="020B0702040204020203" pitchFamily="34" charset="0"/>
                </a:rPr>
                <a:t>Privileged Identity Management (PIM) </a:t>
              </a:r>
            </a:p>
            <a:p>
              <a:pPr marL="91440" marR="0" lvl="0" indent="-91440" algn="l" defTabSz="932472" rtl="0" eaLnBrk="1" fontAlgn="base" latinLnBrk="0" hangingPunct="1">
                <a:lnSpc>
                  <a:spcPct val="100000"/>
                </a:lnSpc>
                <a:spcBef>
                  <a:spcPct val="0"/>
                </a:spcBef>
                <a:spcAft>
                  <a:spcPts val="100"/>
                </a:spcAft>
                <a:buClrTx/>
                <a:buSzTx/>
                <a:buFont typeface="Arial" panose="020B0604020202020204" pitchFamily="34" charset="0"/>
                <a:buChar char="•"/>
                <a:tabLst/>
                <a:defRPr/>
              </a:pPr>
              <a:r>
                <a:rPr kumimoji="0" lang="en-US" sz="500" b="0" i="0" u="none" strike="noStrike" kern="1200" cap="none" spc="0" normalizeH="0" baseline="0" noProof="0">
                  <a:ln>
                    <a:noFill/>
                  </a:ln>
                  <a:solidFill>
                    <a:srgbClr val="313131"/>
                  </a:solidFill>
                  <a:effectLst/>
                  <a:uLnTx/>
                  <a:uFillTx/>
                  <a:latin typeface="Segoe UI Semibold" panose="020B0702040204020203" pitchFamily="34" charset="0"/>
                  <a:ea typeface="+mn-ea"/>
                  <a:cs typeface="Segoe UI Semibold" panose="020B0702040204020203" pitchFamily="34" charset="0"/>
                </a:rPr>
                <a:t>Terms of Use</a:t>
              </a:r>
            </a:p>
          </p:txBody>
        </p:sp>
      </p:grpSp>
      <p:sp>
        <p:nvSpPr>
          <p:cNvPr id="417" name="Rectangle 416">
            <a:hlinkClick r:id="rId19" tooltip="Allows you to manage, control, and monitor privileged access using approval workflows. This includes access to resources in Entra ID (formerly Azure AD), Azure Resources, and other Microsoft Online Services like Office 365."/>
            <a:extLst>
              <a:ext uri="{FF2B5EF4-FFF2-40B4-BE49-F238E27FC236}">
                <a16:creationId xmlns:a16="http://schemas.microsoft.com/office/drawing/2014/main" id="{CC0CCFB4-40CF-40E1-819C-F9374502855D}"/>
              </a:ext>
            </a:extLst>
          </p:cNvPr>
          <p:cNvSpPr/>
          <p:nvPr/>
        </p:nvSpPr>
        <p:spPr>
          <a:xfrm>
            <a:off x="4533091" y="2452860"/>
            <a:ext cx="1043688" cy="21236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Entra Privileged Identity </a:t>
            </a:r>
            <a:b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b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Management (PIM) </a:t>
            </a:r>
          </a:p>
        </p:txBody>
      </p:sp>
      <p:sp>
        <p:nvSpPr>
          <p:cNvPr id="418" name="Rectangle 417">
            <a:hlinkClick r:id="rId20" tooltip="Microsoft Entra ID Protection (formerly Azure AD Identity Protection) provides you with a consolidated view into risk events and potential vulnerabilities affecting your organization’s identities."/>
            <a:extLst>
              <a:ext uri="{FF2B5EF4-FFF2-40B4-BE49-F238E27FC236}">
                <a16:creationId xmlns:a16="http://schemas.microsoft.com/office/drawing/2014/main" id="{718DF5F1-0FC5-4A47-8B1C-FC5CE96EFB8B}"/>
              </a:ext>
            </a:extLst>
          </p:cNvPr>
          <p:cNvSpPr/>
          <p:nvPr/>
        </p:nvSpPr>
        <p:spPr>
          <a:xfrm>
            <a:off x="4533091" y="2684755"/>
            <a:ext cx="1043688"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36576"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Entra ID Protection</a:t>
            </a:r>
          </a:p>
        </p:txBody>
      </p:sp>
      <p:grpSp>
        <p:nvGrpSpPr>
          <p:cNvPr id="20" name="Group 19">
            <a:extLst>
              <a:ext uri="{FF2B5EF4-FFF2-40B4-BE49-F238E27FC236}">
                <a16:creationId xmlns:a16="http://schemas.microsoft.com/office/drawing/2014/main" id="{45079652-2AC2-4788-AC32-5E450EA7920B}"/>
              </a:ext>
            </a:extLst>
          </p:cNvPr>
          <p:cNvGrpSpPr/>
          <p:nvPr/>
        </p:nvGrpSpPr>
        <p:grpSpPr>
          <a:xfrm>
            <a:off x="3347690" y="2386790"/>
            <a:ext cx="1008492" cy="692452"/>
            <a:chOff x="3259192" y="2255594"/>
            <a:chExt cx="1008492" cy="692452"/>
          </a:xfrm>
        </p:grpSpPr>
        <p:sp>
          <p:nvSpPr>
            <p:cNvPr id="324" name="Rectangle 323">
              <a:extLst>
                <a:ext uri="{FF2B5EF4-FFF2-40B4-BE49-F238E27FC236}">
                  <a16:creationId xmlns:a16="http://schemas.microsoft.com/office/drawing/2014/main" id="{B1FDDC21-0271-40B3-87F6-314434168CCD}"/>
                </a:ext>
              </a:extLst>
            </p:cNvPr>
            <p:cNvSpPr/>
            <p:nvPr/>
          </p:nvSpPr>
          <p:spPr bwMode="auto">
            <a:xfrm>
              <a:off x="3259192" y="2255594"/>
              <a:ext cx="1008492" cy="692452"/>
            </a:xfrm>
            <a:prstGeom prst="rect">
              <a:avLst/>
            </a:prstGeom>
            <a:noFill/>
            <a:ln w="9525" cap="rnd">
              <a:solidFill>
                <a:schemeClr val="accent1">
                  <a:lumMod val="75000"/>
                </a:schemeClr>
              </a:solidFill>
              <a:prstDash val="sysDash"/>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0" tIns="45720" rIns="0" bIns="36576" numCol="1" rtlCol="0" anchor="t" anchorCtr="0" compatLnSpc="1">
              <a:prstTxWarp prst="textNoShape">
                <a:avLst/>
              </a:prstTxWarp>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0078D4">
                          <a:lumMod val="75000"/>
                        </a:srgbClr>
                      </a:gs>
                      <a:gs pos="100000">
                        <a:srgbClr val="0078D4">
                          <a:lumMod val="75000"/>
                        </a:srgbClr>
                      </a:gs>
                    </a:gsLst>
                    <a:lin ang="5400000" scaled="0"/>
                  </a:gradFill>
                  <a:effectLst/>
                  <a:uLnTx/>
                  <a:uFillTx/>
                  <a:latin typeface="Segoe UI"/>
                  <a:ea typeface="+mn-ea"/>
                  <a:cs typeface="+mn-cs"/>
                </a:rPr>
                <a:t>MFA and Passwordless</a:t>
              </a:r>
            </a:p>
          </p:txBody>
        </p:sp>
        <p:sp>
          <p:nvSpPr>
            <p:cNvPr id="325" name="Rectangle 324">
              <a:hlinkClick r:id="rId21" tooltip="Azure MFA helps safeguard access to data and applications while meeting user demand for a simple sign-in process. It delivers strong authentication via a range of verification methods, including phone call, text message, or mobile app verification."/>
              <a:extLst>
                <a:ext uri="{FF2B5EF4-FFF2-40B4-BE49-F238E27FC236}">
                  <a16:creationId xmlns:a16="http://schemas.microsoft.com/office/drawing/2014/main" id="{570F1E45-852D-4172-ADD6-F50B21E5F8A0}"/>
                </a:ext>
              </a:extLst>
            </p:cNvPr>
            <p:cNvSpPr/>
            <p:nvPr/>
          </p:nvSpPr>
          <p:spPr>
            <a:xfrm>
              <a:off x="3306238" y="2428178"/>
              <a:ext cx="914400"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Entra MFA</a:t>
              </a:r>
            </a:p>
          </p:txBody>
        </p:sp>
        <p:sp>
          <p:nvSpPr>
            <p:cNvPr id="326" name="Rectangle 325">
              <a:hlinkClick r:id="rId22" tooltip="Enables you to replace passwords with easy to use but strong multifactor authentication. Windows Hello uses a public and private key pair secured by the TPM, unlocked using a gesture like fingerprint, facial recognition or PIN. "/>
              <a:extLst>
                <a:ext uri="{FF2B5EF4-FFF2-40B4-BE49-F238E27FC236}">
                  <a16:creationId xmlns:a16="http://schemas.microsoft.com/office/drawing/2014/main" id="{3A70A6C5-923E-492F-A315-C39CA2462EB4}"/>
                </a:ext>
              </a:extLst>
            </p:cNvPr>
            <p:cNvSpPr/>
            <p:nvPr/>
          </p:nvSpPr>
          <p:spPr>
            <a:xfrm>
              <a:off x="3306238" y="2594438"/>
              <a:ext cx="914400"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Windows Hello</a:t>
              </a:r>
            </a:p>
          </p:txBody>
        </p:sp>
        <p:sp>
          <p:nvSpPr>
            <p:cNvPr id="328" name="Rectangle 327">
              <a:extLst>
                <a:ext uri="{FF2B5EF4-FFF2-40B4-BE49-F238E27FC236}">
                  <a16:creationId xmlns:a16="http://schemas.microsoft.com/office/drawing/2014/main" id="{48120ADA-947B-4FED-856A-125228F32B9E}"/>
                </a:ext>
              </a:extLst>
            </p:cNvPr>
            <p:cNvSpPr/>
            <p:nvPr/>
          </p:nvSpPr>
          <p:spPr>
            <a:xfrm>
              <a:off x="3306238" y="2763082"/>
              <a:ext cx="914400"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Existing MFA</a:t>
              </a:r>
            </a:p>
          </p:txBody>
        </p:sp>
      </p:grpSp>
      <p:sp>
        <p:nvSpPr>
          <p:cNvPr id="285" name="Rectangle 284">
            <a:hlinkClick r:id="rId23" tooltip="Azure Resource Manager (ARM) is the deployment and management service for Azure that enables visibility and policy enforcement over creation, update, and deletion of resources in Azure. "/>
            <a:extLst>
              <a:ext uri="{FF2B5EF4-FFF2-40B4-BE49-F238E27FC236}">
                <a16:creationId xmlns:a16="http://schemas.microsoft.com/office/drawing/2014/main" id="{4EF04220-10B4-4DB9-8D05-C09487C5CCE1}"/>
              </a:ext>
            </a:extLst>
          </p:cNvPr>
          <p:cNvSpPr/>
          <p:nvPr/>
        </p:nvSpPr>
        <p:spPr>
          <a:xfrm>
            <a:off x="5990866" y="834470"/>
            <a:ext cx="5606003" cy="732495"/>
          </a:xfrm>
          <a:prstGeom prst="rect">
            <a:avLst/>
          </a:prstGeom>
          <a:solidFill>
            <a:srgbClr val="A2F4A2"/>
          </a:solidFill>
          <a:ln w="9525" cap="flat" cmpd="sng" algn="ctr">
            <a:solidFill>
              <a:schemeClr val="accent3"/>
            </a:solidFill>
            <a:prstDash val="solid"/>
          </a:ln>
          <a:effectLst/>
        </p:spPr>
        <p:style>
          <a:lnRef idx="2">
            <a:schemeClr val="accent2"/>
          </a:lnRef>
          <a:fillRef idx="1">
            <a:schemeClr val="lt1"/>
          </a:fillRef>
          <a:effectRef idx="0">
            <a:schemeClr val="accent2"/>
          </a:effectRef>
          <a:fontRef idx="minor">
            <a:schemeClr val="dk1"/>
          </a:fontRef>
        </p:style>
        <p:txBody>
          <a:bodyPr vert="horz" wrap="square" lIns="91440" tIns="64008" rIns="0" bIns="45720" rtlCol="0" anchor="t">
            <a:noAutofit/>
          </a:bodyPr>
          <a:lstStyle/>
          <a:p>
            <a:pPr marL="0" marR="0" lvl="0" indent="0" algn="l" defTabSz="914367" rtl="0" eaLnBrk="1" fontAlgn="base" latinLnBrk="0" hangingPunct="1">
              <a:lnSpc>
                <a:spcPct val="100000"/>
              </a:lnSpc>
              <a:spcBef>
                <a:spcPts val="0"/>
              </a:spcBef>
              <a:spcAft>
                <a:spcPts val="100"/>
              </a:spcAft>
              <a:buClrTx/>
              <a:buSzTx/>
              <a:buFontTx/>
              <a:buNone/>
              <a:tabLst/>
              <a:defRPr/>
            </a:pPr>
            <a:r>
              <a:rPr kumimoji="0" lang="en-US" sz="800" b="1"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a:ea typeface="+mn-ea"/>
                <a:cs typeface="+mn-cs"/>
              </a:rPr>
              <a:t>Management Plane Security </a:t>
            </a:r>
            <a:br>
              <a:rPr kumimoji="0" lang="en-US" sz="600" b="1"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panose="020B0702040204020203" pitchFamily="34" charset="0"/>
                <a:ea typeface="+mn-ea"/>
                <a:cs typeface="Segoe UI Semibold" panose="020B0702040204020203" pitchFamily="34" charset="0"/>
              </a:rPr>
            </a:br>
            <a:r>
              <a:rPr kumimoji="0" lang="en-US" sz="600" b="1"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panose="020B0702040204020203" pitchFamily="34" charset="0"/>
                <a:ea typeface="+mn-ea"/>
                <a:cs typeface="Segoe UI Semibold" panose="020B0702040204020203" pitchFamily="34" charset="0"/>
              </a:rPr>
              <a:t>Platform provided s</a:t>
            </a:r>
            <a:r>
              <a:rPr kumimoji="0" lang="en-US" sz="6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panose="020B0702040204020203" pitchFamily="34" charset="0"/>
                <a:ea typeface="+mn-ea"/>
                <a:cs typeface="Segoe UI Semibold" panose="020B0702040204020203" pitchFamily="34" charset="0"/>
              </a:rPr>
              <a:t>ecurity guardrails, governance, policy, and more</a:t>
            </a:r>
          </a:p>
        </p:txBody>
      </p:sp>
      <p:sp>
        <p:nvSpPr>
          <p:cNvPr id="462" name="Rectangle: Rounded Corners 461">
            <a:extLst>
              <a:ext uri="{FF2B5EF4-FFF2-40B4-BE49-F238E27FC236}">
                <a16:creationId xmlns:a16="http://schemas.microsoft.com/office/drawing/2014/main" id="{F4CA47B6-6FA8-48E3-B953-003D174EFB7D}"/>
              </a:ext>
            </a:extLst>
          </p:cNvPr>
          <p:cNvSpPr/>
          <p:nvPr/>
        </p:nvSpPr>
        <p:spPr bwMode="auto">
          <a:xfrm>
            <a:off x="1747970" y="2736499"/>
            <a:ext cx="510441" cy="2612594"/>
          </a:xfrm>
          <a:prstGeom prst="roundRect">
            <a:avLst>
              <a:gd name="adj" fmla="val 10583"/>
            </a:avLst>
          </a:prstGeom>
          <a:ln w="19050">
            <a:gradFill>
              <a:gsLst>
                <a:gs pos="51000">
                  <a:schemeClr val="accent1">
                    <a:lumMod val="75000"/>
                  </a:schemeClr>
                </a:gs>
                <a:gs pos="50000">
                  <a:schemeClr val="bg1">
                    <a:alpha val="0"/>
                  </a:schemeClr>
                </a:gs>
              </a:gsLst>
              <a:lin ang="10800000" scaled="0"/>
            </a:gra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5" name="Group 54">
            <a:extLst>
              <a:ext uri="{FF2B5EF4-FFF2-40B4-BE49-F238E27FC236}">
                <a16:creationId xmlns:a16="http://schemas.microsoft.com/office/drawing/2014/main" id="{9E3A17A9-6BDF-495A-8A80-30AD09C9A9CD}"/>
              </a:ext>
            </a:extLst>
          </p:cNvPr>
          <p:cNvGrpSpPr/>
          <p:nvPr/>
        </p:nvGrpSpPr>
        <p:grpSpPr>
          <a:xfrm>
            <a:off x="1914468" y="6213027"/>
            <a:ext cx="3678672" cy="418322"/>
            <a:chOff x="1914468" y="6213027"/>
            <a:chExt cx="3678672" cy="418322"/>
          </a:xfrm>
        </p:grpSpPr>
        <p:sp>
          <p:nvSpPr>
            <p:cNvPr id="334" name="Rectangle 333">
              <a:extLst>
                <a:ext uri="{FF2B5EF4-FFF2-40B4-BE49-F238E27FC236}">
                  <a16:creationId xmlns:a16="http://schemas.microsoft.com/office/drawing/2014/main" id="{2EF97DF7-D8C1-4A3D-B1E6-2F9A24F2A6D7}"/>
                </a:ext>
              </a:extLst>
            </p:cNvPr>
            <p:cNvSpPr/>
            <p:nvPr/>
          </p:nvSpPr>
          <p:spPr>
            <a:xfrm flipV="1">
              <a:off x="1914468" y="6213027"/>
              <a:ext cx="3678672" cy="418322"/>
            </a:xfrm>
            <a:prstGeom prst="rect">
              <a:avLst/>
            </a:prstGeom>
            <a:solidFill>
              <a:srgbClr val="E7F4FF"/>
            </a:solidFill>
            <a:ln w="9525" cap="rnd">
              <a:solidFill>
                <a:schemeClr val="accent1">
                  <a:lumMod val="75000"/>
                </a:schemeClr>
              </a:solidFill>
              <a:prstDash val="sysDash"/>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45720" tIns="73152" rIns="0" bIns="36576" numCol="1" rtlCol="0" anchor="t" anchorCtr="0" compatLnSpc="1">
              <a:prstTxWarp prst="textNoShape">
                <a:avLst/>
              </a:prstTxWarp>
            </a:bodyPr>
            <a:lstStyle/>
            <a:p>
              <a:pPr marL="0" marR="0" lvl="0" indent="0" algn="ctr" defTabSz="914367" rtl="0" eaLnBrk="1" fontAlgn="base" latinLnBrk="0" hangingPunct="1">
                <a:lnSpc>
                  <a:spcPct val="90000"/>
                </a:lnSpc>
                <a:spcBef>
                  <a:spcPct val="0"/>
                </a:spcBef>
                <a:spcAft>
                  <a:spcPts val="100"/>
                </a:spcAft>
                <a:buClrTx/>
                <a:buSzTx/>
                <a:buFontTx/>
                <a:buNone/>
                <a:tabLst/>
                <a:defRPr/>
              </a:pPr>
              <a:endParaRPr kumimoji="0" lang="en-US" sz="600" b="1" i="0" u="none" strike="noStrike" kern="1200" cap="none" spc="0" normalizeH="0" baseline="0" noProof="0">
                <a:ln>
                  <a:noFill/>
                </a:ln>
                <a:gradFill>
                  <a:gsLst>
                    <a:gs pos="0">
                      <a:srgbClr val="0078D4">
                        <a:lumMod val="75000"/>
                      </a:srgbClr>
                    </a:gs>
                    <a:gs pos="100000">
                      <a:srgbClr val="0078D4">
                        <a:lumMod val="75000"/>
                      </a:srgbClr>
                    </a:gs>
                  </a:gsLst>
                  <a:lin ang="5400000" scaled="0"/>
                </a:gradFill>
                <a:effectLst/>
                <a:uLnTx/>
                <a:uFillTx/>
                <a:latin typeface="Segoe UI"/>
                <a:ea typeface="+mn-ea"/>
                <a:cs typeface="+mn-cs"/>
              </a:endParaRPr>
            </a:p>
          </p:txBody>
        </p:sp>
        <p:sp>
          <p:nvSpPr>
            <p:cNvPr id="286" name="Rectangle 285">
              <a:extLst>
                <a:ext uri="{FF2B5EF4-FFF2-40B4-BE49-F238E27FC236}">
                  <a16:creationId xmlns:a16="http://schemas.microsoft.com/office/drawing/2014/main" id="{48336764-7208-42A5-A70D-4FEAC9754546}"/>
                </a:ext>
              </a:extLst>
            </p:cNvPr>
            <p:cNvSpPr/>
            <p:nvPr/>
          </p:nvSpPr>
          <p:spPr>
            <a:xfrm>
              <a:off x="1979034" y="6279317"/>
              <a:ext cx="914400" cy="146304"/>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27432" rIns="45720" bIns="27432"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Endpoint logs</a:t>
              </a:r>
            </a:p>
          </p:txBody>
        </p:sp>
        <p:sp>
          <p:nvSpPr>
            <p:cNvPr id="287" name="Rectangle 286">
              <a:extLst>
                <a:ext uri="{FF2B5EF4-FFF2-40B4-BE49-F238E27FC236}">
                  <a16:creationId xmlns:a16="http://schemas.microsoft.com/office/drawing/2014/main" id="{4740B302-A385-40D3-8A02-C9B621A02AAA}"/>
                </a:ext>
              </a:extLst>
            </p:cNvPr>
            <p:cNvSpPr/>
            <p:nvPr/>
          </p:nvSpPr>
          <p:spPr>
            <a:xfrm>
              <a:off x="4547595" y="6279316"/>
              <a:ext cx="1007553" cy="146304"/>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27432" rIns="45720" bIns="27432"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PIM Logs</a:t>
              </a:r>
            </a:p>
          </p:txBody>
        </p:sp>
        <p:sp>
          <p:nvSpPr>
            <p:cNvPr id="289" name="Rectangle 288">
              <a:extLst>
                <a:ext uri="{FF2B5EF4-FFF2-40B4-BE49-F238E27FC236}">
                  <a16:creationId xmlns:a16="http://schemas.microsoft.com/office/drawing/2014/main" id="{1E4A2FF0-A15F-42D0-99B4-38C762B70999}"/>
                </a:ext>
              </a:extLst>
            </p:cNvPr>
            <p:cNvSpPr/>
            <p:nvPr/>
          </p:nvSpPr>
          <p:spPr>
            <a:xfrm>
              <a:off x="3007792" y="6279316"/>
              <a:ext cx="1463040" cy="257159"/>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27432" rIns="45720" bIns="27432" numCol="1" rtlCol="0" anchor="t"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Entra ID logs, access logs, alerts, risk scoring</a:t>
              </a:r>
            </a:p>
          </p:txBody>
        </p:sp>
        <p:sp>
          <p:nvSpPr>
            <p:cNvPr id="100" name="Rectangle 99">
              <a:extLst>
                <a:ext uri="{FF2B5EF4-FFF2-40B4-BE49-F238E27FC236}">
                  <a16:creationId xmlns:a16="http://schemas.microsoft.com/office/drawing/2014/main" id="{CC7EE1B1-2699-4F4A-8EDC-04918FC43226}"/>
                </a:ext>
              </a:extLst>
            </p:cNvPr>
            <p:cNvSpPr/>
            <p:nvPr/>
          </p:nvSpPr>
          <p:spPr bwMode="auto">
            <a:xfrm>
              <a:off x="3007792" y="6502591"/>
              <a:ext cx="2547356" cy="64008"/>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31" name="Rectangle: Rounded Corners 430">
            <a:extLst>
              <a:ext uri="{FF2B5EF4-FFF2-40B4-BE49-F238E27FC236}">
                <a16:creationId xmlns:a16="http://schemas.microsoft.com/office/drawing/2014/main" id="{CFC7995C-9294-47B9-AC4B-6D29C62B6115}"/>
              </a:ext>
            </a:extLst>
          </p:cNvPr>
          <p:cNvSpPr/>
          <p:nvPr/>
        </p:nvSpPr>
        <p:spPr bwMode="auto">
          <a:xfrm>
            <a:off x="365496" y="3011603"/>
            <a:ext cx="136104" cy="774911"/>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Lst>
            <a:ahLst/>
            <a:cxnLst>
              <a:cxn ang="0">
                <a:pos x="connsiteX0" y="connsiteY0"/>
              </a:cxn>
              <a:cxn ang="0">
                <a:pos x="connsiteX1" y="connsiteY1"/>
              </a:cxn>
              <a:cxn ang="0">
                <a:pos x="connsiteX2" y="connsiteY2"/>
              </a:cxn>
              <a:cxn ang="0">
                <a:pos x="connsiteX3" y="connsiteY3"/>
              </a:cxn>
            </a:cxnLst>
            <a:rect l="l" t="t" r="r" b="b"/>
            <a:pathLst>
              <a:path w="136104" h="854678">
                <a:moveTo>
                  <a:pt x="0" y="854678"/>
                </a:moveTo>
                <a:lnTo>
                  <a:pt x="0" y="53010"/>
                </a:lnTo>
                <a:cubicBezTo>
                  <a:pt x="0" y="23733"/>
                  <a:pt x="23733" y="0"/>
                  <a:pt x="53010" y="0"/>
                </a:cubicBezTo>
                <a:lnTo>
                  <a:pt x="136104" y="2177"/>
                </a:lnTo>
              </a:path>
            </a:pathLst>
          </a:custGeom>
          <a:ln w="12700">
            <a:solidFill>
              <a:srgbClr val="767676"/>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5" name="Rectangle 584">
            <a:hlinkClick r:id="rId24" tooltip="Privileged Access Workstation (PAW)"/>
            <a:extLst>
              <a:ext uri="{FF2B5EF4-FFF2-40B4-BE49-F238E27FC236}">
                <a16:creationId xmlns:a16="http://schemas.microsoft.com/office/drawing/2014/main" id="{B722782C-B742-46BA-91D7-9D9D1A3CDD99}"/>
              </a:ext>
            </a:extLst>
          </p:cNvPr>
          <p:cNvSpPr/>
          <p:nvPr/>
        </p:nvSpPr>
        <p:spPr>
          <a:xfrm>
            <a:off x="1931799" y="2926681"/>
            <a:ext cx="1206312" cy="169277"/>
          </a:xfrm>
          <a:prstGeom prst="rect">
            <a:avLst/>
          </a:prstGeom>
          <a:solidFill>
            <a:schemeClr val="accent6"/>
          </a:solidFill>
          <a:ln w="10795" cap="flat" cmpd="sng" algn="ctr">
            <a:noFill/>
            <a:prstDash val="solid"/>
          </a:ln>
          <a:effectLst>
            <a:outerShdw dist="38100" dir="10800000" algn="ctr" rotWithShape="0">
              <a:schemeClr val="tx1">
                <a:lumMod val="75000"/>
                <a:lumOff val="25000"/>
              </a:schemeClr>
            </a:outerShdw>
          </a:effectLst>
        </p:spPr>
        <p:style>
          <a:lnRef idx="2">
            <a:schemeClr val="accent2"/>
          </a:lnRef>
          <a:fillRef idx="1">
            <a:schemeClr val="lt1"/>
          </a:fillRef>
          <a:effectRef idx="0">
            <a:schemeClr val="accent2"/>
          </a:effectRef>
          <a:fontRef idx="minor">
            <a:schemeClr val="dk1"/>
          </a:fontRef>
        </p:style>
        <p:txBody>
          <a:bodyPr vert="horz" wrap="square" lIns="45720" tIns="45720" rIns="0" bIns="45720" rtlCol="0" anchor="t">
            <a:spAutoFit/>
          </a:bodyPr>
          <a:lstStyle/>
          <a:p>
            <a:pPr marL="0" marR="0" lvl="0" indent="0" algn="l" defTabSz="914367" rtl="0" eaLnBrk="1" fontAlgn="base" latinLnBrk="0" hangingPunct="1">
              <a:lnSpc>
                <a:spcPct val="100000"/>
              </a:lnSpc>
              <a:spcBef>
                <a:spcPts val="0"/>
              </a:spcBef>
              <a:spcAft>
                <a:spcPts val="200"/>
              </a:spcAft>
              <a:buClrTx/>
              <a:buSzTx/>
              <a:buFontTx/>
              <a:buNone/>
              <a:tabLst/>
              <a:defRPr/>
            </a:pPr>
            <a:r>
              <a:rPr kumimoji="0" lang="en-US" sz="5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a:ea typeface="+mn-ea"/>
                <a:cs typeface="+mn-cs"/>
              </a:rPr>
              <a:t>Privileged Access Workstation (PAW)</a:t>
            </a:r>
          </a:p>
        </p:txBody>
      </p:sp>
      <p:grpSp>
        <p:nvGrpSpPr>
          <p:cNvPr id="11" name="Group 10">
            <a:extLst>
              <a:ext uri="{FF2B5EF4-FFF2-40B4-BE49-F238E27FC236}">
                <a16:creationId xmlns:a16="http://schemas.microsoft.com/office/drawing/2014/main" id="{CDF2178B-863C-480C-AD20-D8390908DF25}"/>
              </a:ext>
            </a:extLst>
          </p:cNvPr>
          <p:cNvGrpSpPr/>
          <p:nvPr/>
        </p:nvGrpSpPr>
        <p:grpSpPr>
          <a:xfrm>
            <a:off x="260899" y="1504093"/>
            <a:ext cx="1056187" cy="1125254"/>
            <a:chOff x="277831" y="1504093"/>
            <a:chExt cx="1056187" cy="1125254"/>
          </a:xfrm>
        </p:grpSpPr>
        <p:sp>
          <p:nvSpPr>
            <p:cNvPr id="576" name="TextBox 575">
              <a:extLst>
                <a:ext uri="{FF2B5EF4-FFF2-40B4-BE49-F238E27FC236}">
                  <a16:creationId xmlns:a16="http://schemas.microsoft.com/office/drawing/2014/main" id="{61FAB7EA-1778-4AB5-8646-F74335F4D23A}"/>
                </a:ext>
              </a:extLst>
            </p:cNvPr>
            <p:cNvSpPr txBox="1"/>
            <p:nvPr/>
          </p:nvSpPr>
          <p:spPr>
            <a:xfrm>
              <a:off x="444992" y="2052101"/>
              <a:ext cx="725904" cy="184666"/>
            </a:xfrm>
            <a:prstGeom prst="rect">
              <a:avLst/>
            </a:prstGeom>
            <a:noFill/>
          </p:spPr>
          <p:txBody>
            <a:bodyPr wrap="none" lIns="91440" tIns="0" rIns="9144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2917">
                        <a:srgbClr val="0078D4">
                          <a:lumMod val="75000"/>
                        </a:srgbClr>
                      </a:gs>
                      <a:gs pos="100000">
                        <a:srgbClr val="0078D4">
                          <a:lumMod val="75000"/>
                        </a:srgbClr>
                      </a:gs>
                    </a:gsLst>
                    <a:lin ang="5400000" scaled="0"/>
                  </a:gradFill>
                  <a:effectLst/>
                  <a:uLnTx/>
                  <a:uFillTx/>
                  <a:latin typeface="Segoe UI"/>
                  <a:ea typeface="+mn-ea"/>
                  <a:cs typeface="+mn-cs"/>
                </a:rPr>
                <a:t>Control</a:t>
              </a:r>
            </a:p>
          </p:txBody>
        </p:sp>
        <p:sp>
          <p:nvSpPr>
            <p:cNvPr id="578" name="Rectangle 1374">
              <a:extLst>
                <a:ext uri="{FF2B5EF4-FFF2-40B4-BE49-F238E27FC236}">
                  <a16:creationId xmlns:a16="http://schemas.microsoft.com/office/drawing/2014/main" id="{65606C3F-4B55-4F53-B8F9-595CF7763517}"/>
                </a:ext>
              </a:extLst>
            </p:cNvPr>
            <p:cNvSpPr>
              <a:spLocks noChangeArrowheads="1"/>
            </p:cNvSpPr>
            <p:nvPr/>
          </p:nvSpPr>
          <p:spPr bwMode="auto">
            <a:xfrm>
              <a:off x="444992" y="1504093"/>
              <a:ext cx="87620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a:ln>
                    <a:noFill/>
                  </a:ln>
                  <a:gradFill>
                    <a:gsLst>
                      <a:gs pos="34000">
                        <a:srgbClr val="0078D4">
                          <a:lumMod val="75000"/>
                        </a:srgbClr>
                      </a:gs>
                      <a:gs pos="64000">
                        <a:srgbClr val="0078D4">
                          <a:lumMod val="75000"/>
                        </a:srgbClr>
                      </a:gs>
                    </a:gsLst>
                    <a:lin ang="5400000" scaled="1"/>
                  </a:gradFill>
                  <a:effectLst/>
                  <a:uLnTx/>
                  <a:uFillTx/>
                  <a:latin typeface="Segoe UI Semibold"/>
                  <a:ea typeface="+mn-ea"/>
                  <a:cs typeface="+mn-cs"/>
                </a:rPr>
                <a:t>Governance &amp;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a:ln>
                    <a:noFill/>
                  </a:ln>
                  <a:gradFill>
                    <a:gsLst>
                      <a:gs pos="34000">
                        <a:srgbClr val="0078D4">
                          <a:lumMod val="75000"/>
                        </a:srgbClr>
                      </a:gs>
                      <a:gs pos="64000">
                        <a:srgbClr val="0078D4">
                          <a:lumMod val="75000"/>
                        </a:srgbClr>
                      </a:gs>
                    </a:gsLst>
                    <a:lin ang="5400000" scaled="1"/>
                  </a:gradFill>
                  <a:effectLst/>
                  <a:uLnTx/>
                  <a:uFillTx/>
                  <a:latin typeface="Segoe UI Semibold"/>
                  <a:ea typeface="+mn-ea"/>
                  <a:cs typeface="+mn-cs"/>
                </a:rPr>
                <a:t>Policy Enforcement</a:t>
              </a:r>
            </a:p>
          </p:txBody>
        </p:sp>
        <p:sp>
          <p:nvSpPr>
            <p:cNvPr id="579" name="Rectangle 1397">
              <a:extLst>
                <a:ext uri="{FF2B5EF4-FFF2-40B4-BE49-F238E27FC236}">
                  <a16:creationId xmlns:a16="http://schemas.microsoft.com/office/drawing/2014/main" id="{D96236DC-DD55-4F82-B20F-67C11F7201F1}"/>
                </a:ext>
              </a:extLst>
            </p:cNvPr>
            <p:cNvSpPr>
              <a:spLocks noChangeArrowheads="1"/>
            </p:cNvSpPr>
            <p:nvPr/>
          </p:nvSpPr>
          <p:spPr bwMode="auto">
            <a:xfrm>
              <a:off x="444992" y="2521625"/>
              <a:ext cx="889026"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700" b="0" i="0" u="none" strike="noStrike" kern="1200" cap="none" spc="0" normalizeH="0" baseline="0" noProof="0">
                  <a:ln>
                    <a:noFill/>
                  </a:ln>
                  <a:gradFill>
                    <a:gsLst>
                      <a:gs pos="34000">
                        <a:srgbClr val="0078D4">
                          <a:lumMod val="75000"/>
                        </a:srgbClr>
                      </a:gs>
                      <a:gs pos="64000">
                        <a:srgbClr val="0078D4">
                          <a:lumMod val="75000"/>
                        </a:srgbClr>
                      </a:gs>
                    </a:gsLst>
                    <a:lin ang="5400000" scaled="1"/>
                  </a:gradFill>
                  <a:effectLst/>
                  <a:uLnTx/>
                  <a:uFillTx/>
                  <a:latin typeface="Segoe UI Semibold"/>
                  <a:ea typeface="+mn-ea"/>
                  <a:cs typeface="+mn-cs"/>
                </a:rPr>
                <a:t>Preventive Controls</a:t>
              </a:r>
            </a:p>
          </p:txBody>
        </p:sp>
        <p:sp>
          <p:nvSpPr>
            <p:cNvPr id="316" name="Rectangle: Rounded Corners 430">
              <a:extLst>
                <a:ext uri="{FF2B5EF4-FFF2-40B4-BE49-F238E27FC236}">
                  <a16:creationId xmlns:a16="http://schemas.microsoft.com/office/drawing/2014/main" id="{60642EE4-4866-4981-BFAB-4CD85F5C1BAD}"/>
                </a:ext>
              </a:extLst>
            </p:cNvPr>
            <p:cNvSpPr/>
            <p:nvPr/>
          </p:nvSpPr>
          <p:spPr bwMode="auto">
            <a:xfrm>
              <a:off x="365496" y="1545817"/>
              <a:ext cx="136104" cy="438139"/>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136104"/>
                <a:gd name="connsiteY0" fmla="*/ 854678 h 854678"/>
                <a:gd name="connsiteX1" fmla="*/ 733 w 136104"/>
                <a:gd name="connsiteY1" fmla="*/ 587683 h 854678"/>
                <a:gd name="connsiteX2" fmla="*/ 0 w 136104"/>
                <a:gd name="connsiteY2" fmla="*/ 53010 h 854678"/>
                <a:gd name="connsiteX3" fmla="*/ 53010 w 136104"/>
                <a:gd name="connsiteY3" fmla="*/ 0 h 854678"/>
                <a:gd name="connsiteX4" fmla="*/ 136104 w 136104"/>
                <a:gd name="connsiteY4" fmla="*/ 2177 h 854678"/>
                <a:gd name="connsiteX0" fmla="*/ 733 w 136104"/>
                <a:gd name="connsiteY0" fmla="*/ 587683 h 587683"/>
                <a:gd name="connsiteX1" fmla="*/ 0 w 136104"/>
                <a:gd name="connsiteY1" fmla="*/ 53010 h 587683"/>
                <a:gd name="connsiteX2" fmla="*/ 53010 w 136104"/>
                <a:gd name="connsiteY2" fmla="*/ 0 h 587683"/>
                <a:gd name="connsiteX3" fmla="*/ 136104 w 136104"/>
                <a:gd name="connsiteY3" fmla="*/ 2177 h 587683"/>
                <a:gd name="connsiteX0" fmla="*/ 733 w 136104"/>
                <a:gd name="connsiteY0" fmla="*/ 483239 h 483239"/>
                <a:gd name="connsiteX1" fmla="*/ 0 w 136104"/>
                <a:gd name="connsiteY1" fmla="*/ 53010 h 483239"/>
                <a:gd name="connsiteX2" fmla="*/ 53010 w 136104"/>
                <a:gd name="connsiteY2" fmla="*/ 0 h 483239"/>
                <a:gd name="connsiteX3" fmla="*/ 136104 w 136104"/>
                <a:gd name="connsiteY3" fmla="*/ 2177 h 483239"/>
              </a:gdLst>
              <a:ahLst/>
              <a:cxnLst>
                <a:cxn ang="0">
                  <a:pos x="connsiteX0" y="connsiteY0"/>
                </a:cxn>
                <a:cxn ang="0">
                  <a:pos x="connsiteX1" y="connsiteY1"/>
                </a:cxn>
                <a:cxn ang="0">
                  <a:pos x="connsiteX2" y="connsiteY2"/>
                </a:cxn>
                <a:cxn ang="0">
                  <a:pos x="connsiteX3" y="connsiteY3"/>
                </a:cxn>
              </a:cxnLst>
              <a:rect l="l" t="t" r="r" b="b"/>
              <a:pathLst>
                <a:path w="136104" h="483239">
                  <a:moveTo>
                    <a:pt x="733" y="483239"/>
                  </a:moveTo>
                  <a:cubicBezTo>
                    <a:pt x="489" y="305015"/>
                    <a:pt x="244" y="231234"/>
                    <a:pt x="0" y="53010"/>
                  </a:cubicBezTo>
                  <a:cubicBezTo>
                    <a:pt x="0" y="23733"/>
                    <a:pt x="23733" y="0"/>
                    <a:pt x="53010" y="0"/>
                  </a:cubicBezTo>
                  <a:lnTo>
                    <a:pt x="136104" y="2177"/>
                  </a:lnTo>
                </a:path>
              </a:pathLst>
            </a:custGeom>
            <a:ln w="12700">
              <a:solidFill>
                <a:srgbClr val="767676"/>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572" name="Freeform 1320">
              <a:extLst>
                <a:ext uri="{FF2B5EF4-FFF2-40B4-BE49-F238E27FC236}">
                  <a16:creationId xmlns:a16="http://schemas.microsoft.com/office/drawing/2014/main" id="{4A34402B-AB03-4728-847F-B65C6B1E44E6}"/>
                </a:ext>
              </a:extLst>
            </p:cNvPr>
            <p:cNvSpPr>
              <a:spLocks noEditPoints="1"/>
            </p:cNvSpPr>
            <p:nvPr/>
          </p:nvSpPr>
          <p:spPr bwMode="auto">
            <a:xfrm>
              <a:off x="277831" y="2059231"/>
              <a:ext cx="177592" cy="177586"/>
            </a:xfrm>
            <a:custGeom>
              <a:avLst/>
              <a:gdLst>
                <a:gd name="T0" fmla="*/ 868 w 1296"/>
                <a:gd name="T1" fmla="*/ 741 h 1296"/>
                <a:gd name="T2" fmla="*/ 743 w 1296"/>
                <a:gd name="T3" fmla="*/ 870 h 1296"/>
                <a:gd name="T4" fmla="*/ 554 w 1296"/>
                <a:gd name="T5" fmla="*/ 870 h 1296"/>
                <a:gd name="T6" fmla="*/ 426 w 1296"/>
                <a:gd name="T7" fmla="*/ 741 h 1296"/>
                <a:gd name="T8" fmla="*/ 426 w 1296"/>
                <a:gd name="T9" fmla="*/ 552 h 1296"/>
                <a:gd name="T10" fmla="*/ 554 w 1296"/>
                <a:gd name="T11" fmla="*/ 427 h 1296"/>
                <a:gd name="T12" fmla="*/ 743 w 1296"/>
                <a:gd name="T13" fmla="*/ 427 h 1296"/>
                <a:gd name="T14" fmla="*/ 868 w 1296"/>
                <a:gd name="T15" fmla="*/ 552 h 1296"/>
                <a:gd name="T16" fmla="*/ 868 w 1296"/>
                <a:gd name="T17" fmla="*/ 741 h 1296"/>
                <a:gd name="T18" fmla="*/ 1132 w 1296"/>
                <a:gd name="T19" fmla="*/ 659 h 1296"/>
                <a:gd name="T20" fmla="*/ 1132 w 1296"/>
                <a:gd name="T21" fmla="*/ 635 h 1296"/>
                <a:gd name="T22" fmla="*/ 1296 w 1296"/>
                <a:gd name="T23" fmla="*/ 522 h 1296"/>
                <a:gd name="T24" fmla="*/ 1007 w 1296"/>
                <a:gd name="T25" fmla="*/ 321 h 1296"/>
                <a:gd name="T26" fmla="*/ 1017 w 1296"/>
                <a:gd name="T27" fmla="*/ 98 h 1296"/>
                <a:gd name="T28" fmla="*/ 670 w 1296"/>
                <a:gd name="T29" fmla="*/ 162 h 1296"/>
                <a:gd name="T30" fmla="*/ 648 w 1296"/>
                <a:gd name="T31" fmla="*/ 162 h 1296"/>
                <a:gd name="T32" fmla="*/ 624 w 1296"/>
                <a:gd name="T33" fmla="*/ 162 h 1296"/>
                <a:gd name="T34" fmla="*/ 277 w 1296"/>
                <a:gd name="T35" fmla="*/ 98 h 1296"/>
                <a:gd name="T36" fmla="*/ 289 w 1296"/>
                <a:gd name="T37" fmla="*/ 321 h 1296"/>
                <a:gd name="T38" fmla="*/ 0 w 1296"/>
                <a:gd name="T39" fmla="*/ 522 h 1296"/>
                <a:gd name="T40" fmla="*/ 165 w 1296"/>
                <a:gd name="T41" fmla="*/ 635 h 1296"/>
                <a:gd name="T42" fmla="*/ 165 w 1296"/>
                <a:gd name="T43" fmla="*/ 659 h 1296"/>
                <a:gd name="T44" fmla="*/ 0 w 1296"/>
                <a:gd name="T45" fmla="*/ 772 h 1296"/>
                <a:gd name="T46" fmla="*/ 289 w 1296"/>
                <a:gd name="T47" fmla="*/ 973 h 1296"/>
                <a:gd name="T48" fmla="*/ 277 w 1296"/>
                <a:gd name="T49" fmla="*/ 1196 h 1296"/>
                <a:gd name="T50" fmla="*/ 624 w 1296"/>
                <a:gd name="T51" fmla="*/ 1132 h 1296"/>
                <a:gd name="T52" fmla="*/ 648 w 1296"/>
                <a:gd name="T53" fmla="*/ 1132 h 1296"/>
                <a:gd name="T54" fmla="*/ 670 w 1296"/>
                <a:gd name="T55" fmla="*/ 1132 h 1296"/>
                <a:gd name="T56" fmla="*/ 1017 w 1296"/>
                <a:gd name="T57" fmla="*/ 1196 h 1296"/>
                <a:gd name="T58" fmla="*/ 1007 w 1296"/>
                <a:gd name="T59" fmla="*/ 973 h 1296"/>
                <a:gd name="T60" fmla="*/ 1296 w 1296"/>
                <a:gd name="T61" fmla="*/ 772 h 1296"/>
                <a:gd name="T62" fmla="*/ 1132 w 1296"/>
                <a:gd name="T63" fmla="*/ 659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96" h="1296">
                  <a:moveTo>
                    <a:pt x="868" y="741"/>
                  </a:moveTo>
                  <a:lnTo>
                    <a:pt x="868" y="741"/>
                  </a:lnTo>
                  <a:cubicBezTo>
                    <a:pt x="855" y="769"/>
                    <a:pt x="840" y="796"/>
                    <a:pt x="819" y="818"/>
                  </a:cubicBezTo>
                  <a:cubicBezTo>
                    <a:pt x="794" y="839"/>
                    <a:pt x="770" y="857"/>
                    <a:pt x="743" y="870"/>
                  </a:cubicBezTo>
                  <a:cubicBezTo>
                    <a:pt x="712" y="882"/>
                    <a:pt x="682" y="888"/>
                    <a:pt x="648" y="888"/>
                  </a:cubicBezTo>
                  <a:cubicBezTo>
                    <a:pt x="615" y="888"/>
                    <a:pt x="585" y="882"/>
                    <a:pt x="554" y="870"/>
                  </a:cubicBezTo>
                  <a:cubicBezTo>
                    <a:pt x="527" y="857"/>
                    <a:pt x="499" y="839"/>
                    <a:pt x="478" y="818"/>
                  </a:cubicBezTo>
                  <a:cubicBezTo>
                    <a:pt x="457" y="796"/>
                    <a:pt x="439" y="769"/>
                    <a:pt x="426" y="741"/>
                  </a:cubicBezTo>
                  <a:cubicBezTo>
                    <a:pt x="414" y="711"/>
                    <a:pt x="408" y="680"/>
                    <a:pt x="408" y="647"/>
                  </a:cubicBezTo>
                  <a:cubicBezTo>
                    <a:pt x="408" y="613"/>
                    <a:pt x="414" y="583"/>
                    <a:pt x="426" y="552"/>
                  </a:cubicBezTo>
                  <a:cubicBezTo>
                    <a:pt x="439" y="525"/>
                    <a:pt x="457" y="501"/>
                    <a:pt x="478" y="476"/>
                  </a:cubicBezTo>
                  <a:cubicBezTo>
                    <a:pt x="499" y="455"/>
                    <a:pt x="527" y="440"/>
                    <a:pt x="554" y="427"/>
                  </a:cubicBezTo>
                  <a:cubicBezTo>
                    <a:pt x="585" y="412"/>
                    <a:pt x="615" y="406"/>
                    <a:pt x="648" y="406"/>
                  </a:cubicBezTo>
                  <a:cubicBezTo>
                    <a:pt x="682" y="406"/>
                    <a:pt x="712" y="412"/>
                    <a:pt x="743" y="427"/>
                  </a:cubicBezTo>
                  <a:cubicBezTo>
                    <a:pt x="770" y="440"/>
                    <a:pt x="794" y="455"/>
                    <a:pt x="819" y="476"/>
                  </a:cubicBezTo>
                  <a:cubicBezTo>
                    <a:pt x="840" y="501"/>
                    <a:pt x="855" y="525"/>
                    <a:pt x="868" y="552"/>
                  </a:cubicBezTo>
                  <a:cubicBezTo>
                    <a:pt x="883" y="583"/>
                    <a:pt x="889" y="613"/>
                    <a:pt x="889" y="647"/>
                  </a:cubicBezTo>
                  <a:cubicBezTo>
                    <a:pt x="889" y="680"/>
                    <a:pt x="883" y="711"/>
                    <a:pt x="868" y="741"/>
                  </a:cubicBezTo>
                  <a:close/>
                  <a:moveTo>
                    <a:pt x="1132" y="659"/>
                  </a:moveTo>
                  <a:lnTo>
                    <a:pt x="1132" y="659"/>
                  </a:lnTo>
                  <a:cubicBezTo>
                    <a:pt x="1132" y="656"/>
                    <a:pt x="1132" y="650"/>
                    <a:pt x="1132" y="647"/>
                  </a:cubicBezTo>
                  <a:cubicBezTo>
                    <a:pt x="1132" y="644"/>
                    <a:pt x="1132" y="641"/>
                    <a:pt x="1132" y="635"/>
                  </a:cubicBezTo>
                  <a:cubicBezTo>
                    <a:pt x="1132" y="632"/>
                    <a:pt x="1132" y="629"/>
                    <a:pt x="1132" y="626"/>
                  </a:cubicBezTo>
                  <a:lnTo>
                    <a:pt x="1296" y="522"/>
                  </a:lnTo>
                  <a:lnTo>
                    <a:pt x="1196" y="278"/>
                  </a:lnTo>
                  <a:lnTo>
                    <a:pt x="1007" y="321"/>
                  </a:lnTo>
                  <a:cubicBezTo>
                    <a:pt x="995" y="308"/>
                    <a:pt x="986" y="299"/>
                    <a:pt x="974" y="287"/>
                  </a:cubicBezTo>
                  <a:lnTo>
                    <a:pt x="1017" y="98"/>
                  </a:lnTo>
                  <a:lnTo>
                    <a:pt x="773" y="0"/>
                  </a:lnTo>
                  <a:lnTo>
                    <a:pt x="670" y="162"/>
                  </a:lnTo>
                  <a:cubicBezTo>
                    <a:pt x="667" y="162"/>
                    <a:pt x="664" y="162"/>
                    <a:pt x="661" y="162"/>
                  </a:cubicBezTo>
                  <a:cubicBezTo>
                    <a:pt x="655" y="162"/>
                    <a:pt x="652" y="162"/>
                    <a:pt x="648" y="162"/>
                  </a:cubicBezTo>
                  <a:cubicBezTo>
                    <a:pt x="645" y="162"/>
                    <a:pt x="639" y="162"/>
                    <a:pt x="636" y="162"/>
                  </a:cubicBezTo>
                  <a:cubicBezTo>
                    <a:pt x="633" y="162"/>
                    <a:pt x="630" y="162"/>
                    <a:pt x="624" y="162"/>
                  </a:cubicBezTo>
                  <a:lnTo>
                    <a:pt x="524" y="0"/>
                  </a:lnTo>
                  <a:lnTo>
                    <a:pt x="277" y="98"/>
                  </a:lnTo>
                  <a:lnTo>
                    <a:pt x="323" y="287"/>
                  </a:lnTo>
                  <a:cubicBezTo>
                    <a:pt x="311" y="299"/>
                    <a:pt x="299" y="308"/>
                    <a:pt x="289" y="321"/>
                  </a:cubicBezTo>
                  <a:lnTo>
                    <a:pt x="101" y="278"/>
                  </a:lnTo>
                  <a:lnTo>
                    <a:pt x="0" y="522"/>
                  </a:lnTo>
                  <a:lnTo>
                    <a:pt x="165" y="626"/>
                  </a:lnTo>
                  <a:cubicBezTo>
                    <a:pt x="165" y="629"/>
                    <a:pt x="165" y="632"/>
                    <a:pt x="165" y="635"/>
                  </a:cubicBezTo>
                  <a:cubicBezTo>
                    <a:pt x="165" y="641"/>
                    <a:pt x="165" y="644"/>
                    <a:pt x="165" y="647"/>
                  </a:cubicBezTo>
                  <a:cubicBezTo>
                    <a:pt x="165" y="650"/>
                    <a:pt x="165" y="656"/>
                    <a:pt x="165" y="659"/>
                  </a:cubicBezTo>
                  <a:cubicBezTo>
                    <a:pt x="165" y="662"/>
                    <a:pt x="165" y="665"/>
                    <a:pt x="165" y="671"/>
                  </a:cubicBezTo>
                  <a:lnTo>
                    <a:pt x="0" y="772"/>
                  </a:lnTo>
                  <a:lnTo>
                    <a:pt x="101" y="1019"/>
                  </a:lnTo>
                  <a:lnTo>
                    <a:pt x="289" y="973"/>
                  </a:lnTo>
                  <a:cubicBezTo>
                    <a:pt x="299" y="985"/>
                    <a:pt x="311" y="998"/>
                    <a:pt x="323" y="1007"/>
                  </a:cubicBezTo>
                  <a:lnTo>
                    <a:pt x="277" y="1196"/>
                  </a:lnTo>
                  <a:lnTo>
                    <a:pt x="524" y="1296"/>
                  </a:lnTo>
                  <a:lnTo>
                    <a:pt x="624" y="1132"/>
                  </a:lnTo>
                  <a:cubicBezTo>
                    <a:pt x="630" y="1132"/>
                    <a:pt x="633" y="1132"/>
                    <a:pt x="636" y="1132"/>
                  </a:cubicBezTo>
                  <a:cubicBezTo>
                    <a:pt x="639" y="1132"/>
                    <a:pt x="645" y="1132"/>
                    <a:pt x="648" y="1132"/>
                  </a:cubicBezTo>
                  <a:cubicBezTo>
                    <a:pt x="652" y="1132"/>
                    <a:pt x="655" y="1132"/>
                    <a:pt x="661" y="1132"/>
                  </a:cubicBezTo>
                  <a:cubicBezTo>
                    <a:pt x="664" y="1132"/>
                    <a:pt x="667" y="1132"/>
                    <a:pt x="670" y="1132"/>
                  </a:cubicBezTo>
                  <a:lnTo>
                    <a:pt x="773" y="1296"/>
                  </a:lnTo>
                  <a:lnTo>
                    <a:pt x="1017" y="1196"/>
                  </a:lnTo>
                  <a:lnTo>
                    <a:pt x="974" y="1007"/>
                  </a:lnTo>
                  <a:cubicBezTo>
                    <a:pt x="986" y="998"/>
                    <a:pt x="995" y="985"/>
                    <a:pt x="1007" y="973"/>
                  </a:cubicBezTo>
                  <a:lnTo>
                    <a:pt x="1196" y="1019"/>
                  </a:lnTo>
                  <a:lnTo>
                    <a:pt x="1296" y="772"/>
                  </a:lnTo>
                  <a:lnTo>
                    <a:pt x="1132" y="671"/>
                  </a:lnTo>
                  <a:cubicBezTo>
                    <a:pt x="1132" y="665"/>
                    <a:pt x="1132" y="662"/>
                    <a:pt x="1132" y="659"/>
                  </a:cubicBezTo>
                  <a:close/>
                </a:path>
              </a:pathLst>
            </a:custGeom>
            <a:solidFill>
              <a:schemeClr val="accent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321" name="Rectangle: Rounded Corners 430">
              <a:extLst>
                <a:ext uri="{FF2B5EF4-FFF2-40B4-BE49-F238E27FC236}">
                  <a16:creationId xmlns:a16="http://schemas.microsoft.com/office/drawing/2014/main" id="{FF9085EC-C3D2-43D4-AF55-E02E5A93ADC4}"/>
                </a:ext>
              </a:extLst>
            </p:cNvPr>
            <p:cNvSpPr/>
            <p:nvPr/>
          </p:nvSpPr>
          <p:spPr bwMode="auto">
            <a:xfrm flipV="1">
              <a:off x="362658" y="2315761"/>
              <a:ext cx="138942" cy="265398"/>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136104"/>
                <a:gd name="connsiteY0" fmla="*/ 854678 h 854678"/>
                <a:gd name="connsiteX1" fmla="*/ 733 w 136104"/>
                <a:gd name="connsiteY1" fmla="*/ 587683 h 854678"/>
                <a:gd name="connsiteX2" fmla="*/ 0 w 136104"/>
                <a:gd name="connsiteY2" fmla="*/ 53010 h 854678"/>
                <a:gd name="connsiteX3" fmla="*/ 53010 w 136104"/>
                <a:gd name="connsiteY3" fmla="*/ 0 h 854678"/>
                <a:gd name="connsiteX4" fmla="*/ 136104 w 136104"/>
                <a:gd name="connsiteY4" fmla="*/ 2177 h 854678"/>
                <a:gd name="connsiteX0" fmla="*/ 733 w 136104"/>
                <a:gd name="connsiteY0" fmla="*/ 587683 h 587683"/>
                <a:gd name="connsiteX1" fmla="*/ 0 w 136104"/>
                <a:gd name="connsiteY1" fmla="*/ 53010 h 587683"/>
                <a:gd name="connsiteX2" fmla="*/ 53010 w 136104"/>
                <a:gd name="connsiteY2" fmla="*/ 0 h 587683"/>
                <a:gd name="connsiteX3" fmla="*/ 136104 w 136104"/>
                <a:gd name="connsiteY3" fmla="*/ 2177 h 587683"/>
                <a:gd name="connsiteX0" fmla="*/ 5791 w 141162"/>
                <a:gd name="connsiteY0" fmla="*/ 587683 h 587683"/>
                <a:gd name="connsiteX1" fmla="*/ 2233 w 141162"/>
                <a:gd name="connsiteY1" fmla="*/ 292717 h 587683"/>
                <a:gd name="connsiteX2" fmla="*/ 5058 w 141162"/>
                <a:gd name="connsiteY2" fmla="*/ 53010 h 587683"/>
                <a:gd name="connsiteX3" fmla="*/ 58068 w 141162"/>
                <a:gd name="connsiteY3" fmla="*/ 0 h 587683"/>
                <a:gd name="connsiteX4" fmla="*/ 141162 w 141162"/>
                <a:gd name="connsiteY4" fmla="*/ 2177 h 587683"/>
                <a:gd name="connsiteX0" fmla="*/ 2233 w 141162"/>
                <a:gd name="connsiteY0" fmla="*/ 292717 h 292717"/>
                <a:gd name="connsiteX1" fmla="*/ 5058 w 141162"/>
                <a:gd name="connsiteY1" fmla="*/ 53010 h 292717"/>
                <a:gd name="connsiteX2" fmla="*/ 58068 w 141162"/>
                <a:gd name="connsiteY2" fmla="*/ 0 h 292717"/>
                <a:gd name="connsiteX3" fmla="*/ 141162 w 141162"/>
                <a:gd name="connsiteY3" fmla="*/ 2177 h 292717"/>
                <a:gd name="connsiteX0" fmla="*/ 2233 w 141162"/>
                <a:gd name="connsiteY0" fmla="*/ 292717 h 292717"/>
                <a:gd name="connsiteX1" fmla="*/ 5058 w 141162"/>
                <a:gd name="connsiteY1" fmla="*/ 53010 h 292717"/>
                <a:gd name="connsiteX2" fmla="*/ 58068 w 141162"/>
                <a:gd name="connsiteY2" fmla="*/ 0 h 292717"/>
                <a:gd name="connsiteX3" fmla="*/ 141162 w 141162"/>
                <a:gd name="connsiteY3" fmla="*/ 2177 h 292717"/>
                <a:gd name="connsiteX0" fmla="*/ 2233 w 141162"/>
                <a:gd name="connsiteY0" fmla="*/ 292717 h 292717"/>
                <a:gd name="connsiteX1" fmla="*/ 5058 w 141162"/>
                <a:gd name="connsiteY1" fmla="*/ 53010 h 292717"/>
                <a:gd name="connsiteX2" fmla="*/ 58068 w 141162"/>
                <a:gd name="connsiteY2" fmla="*/ 0 h 292717"/>
                <a:gd name="connsiteX3" fmla="*/ 141162 w 141162"/>
                <a:gd name="connsiteY3" fmla="*/ 2177 h 292717"/>
                <a:gd name="connsiteX0" fmla="*/ 13 w 138942"/>
                <a:gd name="connsiteY0" fmla="*/ 292717 h 292717"/>
                <a:gd name="connsiteX1" fmla="*/ 2838 w 138942"/>
                <a:gd name="connsiteY1" fmla="*/ 53010 h 292717"/>
                <a:gd name="connsiteX2" fmla="*/ 55848 w 138942"/>
                <a:gd name="connsiteY2" fmla="*/ 0 h 292717"/>
                <a:gd name="connsiteX3" fmla="*/ 138942 w 138942"/>
                <a:gd name="connsiteY3" fmla="*/ 2177 h 292717"/>
              </a:gdLst>
              <a:ahLst/>
              <a:cxnLst>
                <a:cxn ang="0">
                  <a:pos x="connsiteX0" y="connsiteY0"/>
                </a:cxn>
                <a:cxn ang="0">
                  <a:pos x="connsiteX1" y="connsiteY1"/>
                </a:cxn>
                <a:cxn ang="0">
                  <a:pos x="connsiteX2" y="connsiteY2"/>
                </a:cxn>
                <a:cxn ang="0">
                  <a:pos x="connsiteX3" y="connsiteY3"/>
                </a:cxn>
              </a:cxnLst>
              <a:rect l="l" t="t" r="r" b="b"/>
              <a:pathLst>
                <a:path w="138942" h="292717">
                  <a:moveTo>
                    <a:pt x="13" y="292717"/>
                  </a:moveTo>
                  <a:cubicBezTo>
                    <a:pt x="-109" y="203605"/>
                    <a:pt x="676" y="101795"/>
                    <a:pt x="2838" y="53010"/>
                  </a:cubicBezTo>
                  <a:cubicBezTo>
                    <a:pt x="2838" y="23733"/>
                    <a:pt x="26571" y="0"/>
                    <a:pt x="55848" y="0"/>
                  </a:cubicBezTo>
                  <a:lnTo>
                    <a:pt x="138942" y="2177"/>
                  </a:lnTo>
                </a:path>
              </a:pathLst>
            </a:custGeom>
            <a:ln w="12700">
              <a:solidFill>
                <a:srgbClr val="767676"/>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grpSp>
        <p:nvGrpSpPr>
          <p:cNvPr id="39" name="Group 38">
            <a:extLst>
              <a:ext uri="{FF2B5EF4-FFF2-40B4-BE49-F238E27FC236}">
                <a16:creationId xmlns:a16="http://schemas.microsoft.com/office/drawing/2014/main" id="{6D4BC47F-BD8B-4D44-8877-4A96DF44B314}"/>
              </a:ext>
            </a:extLst>
          </p:cNvPr>
          <p:cNvGrpSpPr/>
          <p:nvPr/>
        </p:nvGrpSpPr>
        <p:grpSpPr>
          <a:xfrm>
            <a:off x="246380" y="5207173"/>
            <a:ext cx="1523972" cy="1298948"/>
            <a:chOff x="263312" y="5207173"/>
            <a:chExt cx="1523972" cy="1298948"/>
          </a:xfrm>
        </p:grpSpPr>
        <p:sp>
          <p:nvSpPr>
            <p:cNvPr id="588" name="Rectangle 587">
              <a:extLst>
                <a:ext uri="{FF2B5EF4-FFF2-40B4-BE49-F238E27FC236}">
                  <a16:creationId xmlns:a16="http://schemas.microsoft.com/office/drawing/2014/main" id="{CAABB902-0E2C-4FFC-B739-5E79D9124B09}"/>
                </a:ext>
              </a:extLst>
            </p:cNvPr>
            <p:cNvSpPr/>
            <p:nvPr/>
          </p:nvSpPr>
          <p:spPr>
            <a:xfrm>
              <a:off x="444992" y="5207173"/>
              <a:ext cx="1342292"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0" bIns="0" numCol="1"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0" i="0" u="none" strike="noStrike" kern="1200" cap="none" spc="0" normalizeH="0" baseline="0" noProof="0">
                  <a:ln>
                    <a:noFill/>
                  </a:ln>
                  <a:gradFill>
                    <a:gsLst>
                      <a:gs pos="34000">
                        <a:srgbClr val="0078D4">
                          <a:lumMod val="75000"/>
                        </a:srgbClr>
                      </a:gs>
                      <a:gs pos="64000">
                        <a:srgbClr val="0078D4">
                          <a:lumMod val="75000"/>
                        </a:srgbClr>
                      </a:gs>
                    </a:gsLst>
                    <a:lin ang="5400000" scaled="1"/>
                  </a:gradFill>
                  <a:effectLst/>
                  <a:uLnTx/>
                  <a:uFillTx/>
                  <a:latin typeface="Segoe UI Semibold"/>
                  <a:ea typeface="+mn-ea"/>
                  <a:cs typeface="+mn-cs"/>
                </a:rPr>
                <a:t>Security Posture</a:t>
              </a:r>
              <a:endParaRPr kumimoji="0" lang="en-US" sz="700" b="0" i="1" u="none" strike="noStrike" kern="1200" cap="none" spc="0" normalizeH="0" baseline="0" noProof="0">
                <a:ln>
                  <a:noFill/>
                </a:ln>
                <a:gradFill>
                  <a:gsLst>
                    <a:gs pos="34000">
                      <a:srgbClr val="0078D4">
                        <a:lumMod val="75000"/>
                      </a:srgbClr>
                    </a:gs>
                    <a:gs pos="64000">
                      <a:srgbClr val="0078D4">
                        <a:lumMod val="75000"/>
                      </a:srgbClr>
                    </a:gs>
                  </a:gsLst>
                  <a:lin ang="5400000" scaled="1"/>
                </a:gradFill>
                <a:effectLst/>
                <a:uLnTx/>
                <a:uFillTx/>
                <a:latin typeface="Segoe UI Semibold"/>
                <a:ea typeface="+mn-ea"/>
                <a:cs typeface="+mn-cs"/>
              </a:endParaRPr>
            </a:p>
          </p:txBody>
        </p:sp>
        <p:grpSp>
          <p:nvGrpSpPr>
            <p:cNvPr id="12" name="Group 11">
              <a:extLst>
                <a:ext uri="{FF2B5EF4-FFF2-40B4-BE49-F238E27FC236}">
                  <a16:creationId xmlns:a16="http://schemas.microsoft.com/office/drawing/2014/main" id="{B81CEAD0-87F8-4A18-B6D0-E1B6F7D13719}"/>
                </a:ext>
              </a:extLst>
            </p:cNvPr>
            <p:cNvGrpSpPr/>
            <p:nvPr/>
          </p:nvGrpSpPr>
          <p:grpSpPr>
            <a:xfrm>
              <a:off x="263312" y="5265623"/>
              <a:ext cx="1490578" cy="1240498"/>
              <a:chOff x="263312" y="5265623"/>
              <a:chExt cx="1490578" cy="1240498"/>
            </a:xfrm>
          </p:grpSpPr>
          <p:grpSp>
            <p:nvGrpSpPr>
              <p:cNvPr id="574" name="Group 573">
                <a:extLst>
                  <a:ext uri="{FF2B5EF4-FFF2-40B4-BE49-F238E27FC236}">
                    <a16:creationId xmlns:a16="http://schemas.microsoft.com/office/drawing/2014/main" id="{720F1333-0B72-49AB-AB0A-C2E1B967C784}"/>
                  </a:ext>
                </a:extLst>
              </p:cNvPr>
              <p:cNvGrpSpPr/>
              <p:nvPr/>
            </p:nvGrpSpPr>
            <p:grpSpPr>
              <a:xfrm>
                <a:off x="263312" y="5810499"/>
                <a:ext cx="204938" cy="99562"/>
                <a:chOff x="760677" y="1725765"/>
                <a:chExt cx="131763" cy="63500"/>
              </a:xfrm>
              <a:solidFill>
                <a:schemeClr val="accent1"/>
              </a:solidFill>
            </p:grpSpPr>
            <p:sp>
              <p:nvSpPr>
                <p:cNvPr id="566" name="Freeform 1314">
                  <a:extLst>
                    <a:ext uri="{FF2B5EF4-FFF2-40B4-BE49-F238E27FC236}">
                      <a16:creationId xmlns:a16="http://schemas.microsoft.com/office/drawing/2014/main" id="{66267634-6082-4207-BDBB-3FFB58B5210B}"/>
                    </a:ext>
                  </a:extLst>
                </p:cNvPr>
                <p:cNvSpPr>
                  <a:spLocks/>
                </p:cNvSpPr>
                <p:nvPr/>
              </p:nvSpPr>
              <p:spPr bwMode="auto">
                <a:xfrm>
                  <a:off x="774964" y="1747990"/>
                  <a:ext cx="25400" cy="34925"/>
                </a:xfrm>
                <a:custGeom>
                  <a:avLst/>
                  <a:gdLst>
                    <a:gd name="T0" fmla="*/ 96 w 96"/>
                    <a:gd name="T1" fmla="*/ 0 h 130"/>
                    <a:gd name="T2" fmla="*/ 96 w 96"/>
                    <a:gd name="T3" fmla="*/ 0 h 130"/>
                    <a:gd name="T4" fmla="*/ 46 w 96"/>
                    <a:gd name="T5" fmla="*/ 28 h 130"/>
                    <a:gd name="T6" fmla="*/ 0 w 96"/>
                    <a:gd name="T7" fmla="*/ 65 h 130"/>
                    <a:gd name="T8" fmla="*/ 46 w 96"/>
                    <a:gd name="T9" fmla="*/ 102 h 130"/>
                    <a:gd name="T10" fmla="*/ 96 w 96"/>
                    <a:gd name="T11" fmla="*/ 130 h 130"/>
                    <a:gd name="T12" fmla="*/ 81 w 96"/>
                    <a:gd name="T13" fmla="*/ 100 h 130"/>
                    <a:gd name="T14" fmla="*/ 76 w 96"/>
                    <a:gd name="T15" fmla="*/ 65 h 130"/>
                    <a:gd name="T16" fmla="*/ 81 w 96"/>
                    <a:gd name="T17" fmla="*/ 31 h 130"/>
                    <a:gd name="T18" fmla="*/ 96 w 96"/>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0">
                      <a:moveTo>
                        <a:pt x="96" y="0"/>
                      </a:moveTo>
                      <a:lnTo>
                        <a:pt x="96" y="0"/>
                      </a:lnTo>
                      <a:cubicBezTo>
                        <a:pt x="78" y="7"/>
                        <a:pt x="62" y="16"/>
                        <a:pt x="46" y="28"/>
                      </a:cubicBezTo>
                      <a:cubicBezTo>
                        <a:pt x="29" y="39"/>
                        <a:pt x="14" y="52"/>
                        <a:pt x="0" y="65"/>
                      </a:cubicBezTo>
                      <a:cubicBezTo>
                        <a:pt x="14" y="79"/>
                        <a:pt x="29" y="91"/>
                        <a:pt x="46" y="102"/>
                      </a:cubicBezTo>
                      <a:cubicBezTo>
                        <a:pt x="62" y="113"/>
                        <a:pt x="78" y="122"/>
                        <a:pt x="96" y="130"/>
                      </a:cubicBezTo>
                      <a:cubicBezTo>
                        <a:pt x="90" y="121"/>
                        <a:pt x="85" y="110"/>
                        <a:pt x="81" y="100"/>
                      </a:cubicBezTo>
                      <a:cubicBezTo>
                        <a:pt x="78" y="88"/>
                        <a:pt x="76" y="77"/>
                        <a:pt x="76" y="65"/>
                      </a:cubicBezTo>
                      <a:cubicBezTo>
                        <a:pt x="76" y="54"/>
                        <a:pt x="78" y="43"/>
                        <a:pt x="81" y="31"/>
                      </a:cubicBezTo>
                      <a:cubicBezTo>
                        <a:pt x="85" y="20"/>
                        <a:pt x="90" y="10"/>
                        <a:pt x="9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567" name="Freeform 1315">
                  <a:extLst>
                    <a:ext uri="{FF2B5EF4-FFF2-40B4-BE49-F238E27FC236}">
                      <a16:creationId xmlns:a16="http://schemas.microsoft.com/office/drawing/2014/main" id="{1A0DDB9D-375F-40D8-AB39-1D7C88A177F1}"/>
                    </a:ext>
                  </a:extLst>
                </p:cNvPr>
                <p:cNvSpPr>
                  <a:spLocks/>
                </p:cNvSpPr>
                <p:nvPr/>
              </p:nvSpPr>
              <p:spPr bwMode="auto">
                <a:xfrm>
                  <a:off x="852752" y="1747990"/>
                  <a:ext cx="25400" cy="34925"/>
                </a:xfrm>
                <a:custGeom>
                  <a:avLst/>
                  <a:gdLst>
                    <a:gd name="T0" fmla="*/ 0 w 94"/>
                    <a:gd name="T1" fmla="*/ 0 h 130"/>
                    <a:gd name="T2" fmla="*/ 0 w 94"/>
                    <a:gd name="T3" fmla="*/ 0 h 130"/>
                    <a:gd name="T4" fmla="*/ 15 w 94"/>
                    <a:gd name="T5" fmla="*/ 31 h 130"/>
                    <a:gd name="T6" fmla="*/ 21 w 94"/>
                    <a:gd name="T7" fmla="*/ 65 h 130"/>
                    <a:gd name="T8" fmla="*/ 15 w 94"/>
                    <a:gd name="T9" fmla="*/ 100 h 130"/>
                    <a:gd name="T10" fmla="*/ 0 w 94"/>
                    <a:gd name="T11" fmla="*/ 130 h 130"/>
                    <a:gd name="T12" fmla="*/ 50 w 94"/>
                    <a:gd name="T13" fmla="*/ 102 h 130"/>
                    <a:gd name="T14" fmla="*/ 94 w 94"/>
                    <a:gd name="T15" fmla="*/ 65 h 130"/>
                    <a:gd name="T16" fmla="*/ 50 w 94"/>
                    <a:gd name="T17" fmla="*/ 28 h 130"/>
                    <a:gd name="T18" fmla="*/ 0 w 94"/>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130">
                      <a:moveTo>
                        <a:pt x="0" y="0"/>
                      </a:moveTo>
                      <a:lnTo>
                        <a:pt x="0" y="0"/>
                      </a:lnTo>
                      <a:cubicBezTo>
                        <a:pt x="7" y="10"/>
                        <a:pt x="12" y="20"/>
                        <a:pt x="15" y="31"/>
                      </a:cubicBezTo>
                      <a:cubicBezTo>
                        <a:pt x="19" y="43"/>
                        <a:pt x="21" y="54"/>
                        <a:pt x="21" y="65"/>
                      </a:cubicBezTo>
                      <a:cubicBezTo>
                        <a:pt x="21" y="77"/>
                        <a:pt x="19" y="88"/>
                        <a:pt x="15" y="100"/>
                      </a:cubicBezTo>
                      <a:cubicBezTo>
                        <a:pt x="12" y="110"/>
                        <a:pt x="7" y="121"/>
                        <a:pt x="0" y="130"/>
                      </a:cubicBezTo>
                      <a:cubicBezTo>
                        <a:pt x="19" y="122"/>
                        <a:pt x="36" y="113"/>
                        <a:pt x="50" y="102"/>
                      </a:cubicBezTo>
                      <a:cubicBezTo>
                        <a:pt x="66" y="91"/>
                        <a:pt x="81" y="79"/>
                        <a:pt x="94" y="65"/>
                      </a:cubicBezTo>
                      <a:cubicBezTo>
                        <a:pt x="81" y="52"/>
                        <a:pt x="66" y="39"/>
                        <a:pt x="50" y="28"/>
                      </a:cubicBezTo>
                      <a:cubicBezTo>
                        <a:pt x="36" y="16"/>
                        <a:pt x="19" y="7"/>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568" name="Freeform 1316">
                  <a:extLst>
                    <a:ext uri="{FF2B5EF4-FFF2-40B4-BE49-F238E27FC236}">
                      <a16:creationId xmlns:a16="http://schemas.microsoft.com/office/drawing/2014/main" id="{A0084C03-9649-43CB-81FD-09D6B14593EF}"/>
                    </a:ext>
                  </a:extLst>
                </p:cNvPr>
                <p:cNvSpPr>
                  <a:spLocks noEditPoints="1"/>
                </p:cNvSpPr>
                <p:nvPr/>
              </p:nvSpPr>
              <p:spPr bwMode="auto">
                <a:xfrm>
                  <a:off x="803539" y="1743227"/>
                  <a:ext cx="46038" cy="46038"/>
                </a:xfrm>
                <a:custGeom>
                  <a:avLst/>
                  <a:gdLst>
                    <a:gd name="T0" fmla="*/ 60 w 172"/>
                    <a:gd name="T1" fmla="*/ 75 h 172"/>
                    <a:gd name="T2" fmla="*/ 60 w 172"/>
                    <a:gd name="T3" fmla="*/ 75 h 172"/>
                    <a:gd name="T4" fmla="*/ 66 w 172"/>
                    <a:gd name="T5" fmla="*/ 66 h 172"/>
                    <a:gd name="T6" fmla="*/ 75 w 172"/>
                    <a:gd name="T7" fmla="*/ 60 h 172"/>
                    <a:gd name="T8" fmla="*/ 86 w 172"/>
                    <a:gd name="T9" fmla="*/ 58 h 172"/>
                    <a:gd name="T10" fmla="*/ 98 w 172"/>
                    <a:gd name="T11" fmla="*/ 60 h 172"/>
                    <a:gd name="T12" fmla="*/ 107 w 172"/>
                    <a:gd name="T13" fmla="*/ 66 h 172"/>
                    <a:gd name="T14" fmla="*/ 113 w 172"/>
                    <a:gd name="T15" fmla="*/ 75 h 172"/>
                    <a:gd name="T16" fmla="*/ 115 w 172"/>
                    <a:gd name="T17" fmla="*/ 86 h 172"/>
                    <a:gd name="T18" fmla="*/ 113 w 172"/>
                    <a:gd name="T19" fmla="*/ 97 h 172"/>
                    <a:gd name="T20" fmla="*/ 107 w 172"/>
                    <a:gd name="T21" fmla="*/ 106 h 172"/>
                    <a:gd name="T22" fmla="*/ 98 w 172"/>
                    <a:gd name="T23" fmla="*/ 113 h 172"/>
                    <a:gd name="T24" fmla="*/ 86 w 172"/>
                    <a:gd name="T25" fmla="*/ 115 h 172"/>
                    <a:gd name="T26" fmla="*/ 75 w 172"/>
                    <a:gd name="T27" fmla="*/ 113 h 172"/>
                    <a:gd name="T28" fmla="*/ 66 w 172"/>
                    <a:gd name="T29" fmla="*/ 106 h 172"/>
                    <a:gd name="T30" fmla="*/ 60 w 172"/>
                    <a:gd name="T31" fmla="*/ 97 h 172"/>
                    <a:gd name="T32" fmla="*/ 58 w 172"/>
                    <a:gd name="T33" fmla="*/ 86 h 172"/>
                    <a:gd name="T34" fmla="*/ 60 w 172"/>
                    <a:gd name="T35" fmla="*/ 75 h 172"/>
                    <a:gd name="T36" fmla="*/ 53 w 172"/>
                    <a:gd name="T37" fmla="*/ 166 h 172"/>
                    <a:gd name="T38" fmla="*/ 53 w 172"/>
                    <a:gd name="T39" fmla="*/ 166 h 172"/>
                    <a:gd name="T40" fmla="*/ 86 w 172"/>
                    <a:gd name="T41" fmla="*/ 172 h 172"/>
                    <a:gd name="T42" fmla="*/ 120 w 172"/>
                    <a:gd name="T43" fmla="*/ 166 h 172"/>
                    <a:gd name="T44" fmla="*/ 147 w 172"/>
                    <a:gd name="T45" fmla="*/ 147 h 172"/>
                    <a:gd name="T46" fmla="*/ 166 w 172"/>
                    <a:gd name="T47" fmla="*/ 120 h 172"/>
                    <a:gd name="T48" fmla="*/ 172 w 172"/>
                    <a:gd name="T49" fmla="*/ 86 h 172"/>
                    <a:gd name="T50" fmla="*/ 166 w 172"/>
                    <a:gd name="T51" fmla="*/ 53 h 172"/>
                    <a:gd name="T52" fmla="*/ 147 w 172"/>
                    <a:gd name="T53" fmla="*/ 26 h 172"/>
                    <a:gd name="T54" fmla="*/ 120 w 172"/>
                    <a:gd name="T55" fmla="*/ 7 h 172"/>
                    <a:gd name="T56" fmla="*/ 86 w 172"/>
                    <a:gd name="T57" fmla="*/ 0 h 172"/>
                    <a:gd name="T58" fmla="*/ 53 w 172"/>
                    <a:gd name="T59" fmla="*/ 7 h 172"/>
                    <a:gd name="T60" fmla="*/ 26 w 172"/>
                    <a:gd name="T61" fmla="*/ 26 h 172"/>
                    <a:gd name="T62" fmla="*/ 7 w 172"/>
                    <a:gd name="T63" fmla="*/ 53 h 172"/>
                    <a:gd name="T64" fmla="*/ 0 w 172"/>
                    <a:gd name="T65" fmla="*/ 86 h 172"/>
                    <a:gd name="T66" fmla="*/ 7 w 172"/>
                    <a:gd name="T67" fmla="*/ 120 h 172"/>
                    <a:gd name="T68" fmla="*/ 26 w 172"/>
                    <a:gd name="T69" fmla="*/ 147 h 172"/>
                    <a:gd name="T70" fmla="*/ 53 w 172"/>
                    <a:gd name="T71"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2">
                      <a:moveTo>
                        <a:pt x="60" y="75"/>
                      </a:moveTo>
                      <a:lnTo>
                        <a:pt x="60" y="75"/>
                      </a:lnTo>
                      <a:cubicBezTo>
                        <a:pt x="61" y="72"/>
                        <a:pt x="64" y="68"/>
                        <a:pt x="66" y="66"/>
                      </a:cubicBezTo>
                      <a:cubicBezTo>
                        <a:pt x="69" y="64"/>
                        <a:pt x="72" y="61"/>
                        <a:pt x="75" y="60"/>
                      </a:cubicBezTo>
                      <a:cubicBezTo>
                        <a:pt x="78" y="58"/>
                        <a:pt x="82" y="58"/>
                        <a:pt x="86" y="58"/>
                      </a:cubicBezTo>
                      <a:cubicBezTo>
                        <a:pt x="91" y="58"/>
                        <a:pt x="94" y="58"/>
                        <a:pt x="98" y="60"/>
                      </a:cubicBezTo>
                      <a:cubicBezTo>
                        <a:pt x="101" y="61"/>
                        <a:pt x="104" y="64"/>
                        <a:pt x="107" y="66"/>
                      </a:cubicBezTo>
                      <a:cubicBezTo>
                        <a:pt x="109" y="68"/>
                        <a:pt x="112" y="72"/>
                        <a:pt x="113" y="75"/>
                      </a:cubicBezTo>
                      <a:cubicBezTo>
                        <a:pt x="114" y="78"/>
                        <a:pt x="115" y="82"/>
                        <a:pt x="115" y="86"/>
                      </a:cubicBezTo>
                      <a:cubicBezTo>
                        <a:pt x="115" y="90"/>
                        <a:pt x="114" y="93"/>
                        <a:pt x="113" y="97"/>
                      </a:cubicBezTo>
                      <a:cubicBezTo>
                        <a:pt x="112" y="100"/>
                        <a:pt x="109" y="104"/>
                        <a:pt x="107" y="106"/>
                      </a:cubicBezTo>
                      <a:cubicBezTo>
                        <a:pt x="104" y="109"/>
                        <a:pt x="101" y="111"/>
                        <a:pt x="98" y="113"/>
                      </a:cubicBezTo>
                      <a:cubicBezTo>
                        <a:pt x="94" y="114"/>
                        <a:pt x="91" y="115"/>
                        <a:pt x="86" y="115"/>
                      </a:cubicBezTo>
                      <a:cubicBezTo>
                        <a:pt x="82" y="115"/>
                        <a:pt x="78" y="114"/>
                        <a:pt x="75" y="113"/>
                      </a:cubicBezTo>
                      <a:cubicBezTo>
                        <a:pt x="72" y="111"/>
                        <a:pt x="69" y="109"/>
                        <a:pt x="66" y="106"/>
                      </a:cubicBezTo>
                      <a:cubicBezTo>
                        <a:pt x="64" y="104"/>
                        <a:pt x="61" y="100"/>
                        <a:pt x="60" y="97"/>
                      </a:cubicBezTo>
                      <a:cubicBezTo>
                        <a:pt x="59" y="93"/>
                        <a:pt x="58" y="90"/>
                        <a:pt x="58" y="86"/>
                      </a:cubicBezTo>
                      <a:cubicBezTo>
                        <a:pt x="58" y="82"/>
                        <a:pt x="59" y="78"/>
                        <a:pt x="60" y="75"/>
                      </a:cubicBezTo>
                      <a:close/>
                      <a:moveTo>
                        <a:pt x="53" y="166"/>
                      </a:moveTo>
                      <a:lnTo>
                        <a:pt x="53" y="166"/>
                      </a:lnTo>
                      <a:cubicBezTo>
                        <a:pt x="64" y="170"/>
                        <a:pt x="75" y="172"/>
                        <a:pt x="86" y="172"/>
                      </a:cubicBezTo>
                      <a:cubicBezTo>
                        <a:pt x="98" y="172"/>
                        <a:pt x="109" y="170"/>
                        <a:pt x="120" y="166"/>
                      </a:cubicBezTo>
                      <a:cubicBezTo>
                        <a:pt x="130" y="161"/>
                        <a:pt x="139" y="154"/>
                        <a:pt x="147" y="147"/>
                      </a:cubicBezTo>
                      <a:cubicBezTo>
                        <a:pt x="155" y="139"/>
                        <a:pt x="161" y="130"/>
                        <a:pt x="166" y="120"/>
                      </a:cubicBezTo>
                      <a:cubicBezTo>
                        <a:pt x="170" y="109"/>
                        <a:pt x="172" y="98"/>
                        <a:pt x="172" y="86"/>
                      </a:cubicBezTo>
                      <a:cubicBezTo>
                        <a:pt x="172" y="74"/>
                        <a:pt x="170" y="64"/>
                        <a:pt x="166" y="53"/>
                      </a:cubicBezTo>
                      <a:cubicBezTo>
                        <a:pt x="161" y="42"/>
                        <a:pt x="155" y="34"/>
                        <a:pt x="147" y="26"/>
                      </a:cubicBezTo>
                      <a:cubicBezTo>
                        <a:pt x="139" y="18"/>
                        <a:pt x="130" y="12"/>
                        <a:pt x="120" y="7"/>
                      </a:cubicBezTo>
                      <a:cubicBezTo>
                        <a:pt x="109" y="3"/>
                        <a:pt x="98" y="0"/>
                        <a:pt x="86" y="0"/>
                      </a:cubicBezTo>
                      <a:cubicBezTo>
                        <a:pt x="75" y="0"/>
                        <a:pt x="64" y="3"/>
                        <a:pt x="53" y="7"/>
                      </a:cubicBezTo>
                      <a:cubicBezTo>
                        <a:pt x="43" y="12"/>
                        <a:pt x="34" y="18"/>
                        <a:pt x="26" y="26"/>
                      </a:cubicBezTo>
                      <a:cubicBezTo>
                        <a:pt x="18" y="34"/>
                        <a:pt x="12" y="42"/>
                        <a:pt x="7" y="53"/>
                      </a:cubicBezTo>
                      <a:cubicBezTo>
                        <a:pt x="3" y="64"/>
                        <a:pt x="0" y="74"/>
                        <a:pt x="0" y="86"/>
                      </a:cubicBezTo>
                      <a:cubicBezTo>
                        <a:pt x="0" y="98"/>
                        <a:pt x="3" y="109"/>
                        <a:pt x="7" y="120"/>
                      </a:cubicBezTo>
                      <a:cubicBezTo>
                        <a:pt x="12" y="130"/>
                        <a:pt x="18" y="139"/>
                        <a:pt x="26" y="147"/>
                      </a:cubicBezTo>
                      <a:cubicBezTo>
                        <a:pt x="34" y="154"/>
                        <a:pt x="43" y="161"/>
                        <a:pt x="53" y="16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569" name="Freeform 1317">
                  <a:extLst>
                    <a:ext uri="{FF2B5EF4-FFF2-40B4-BE49-F238E27FC236}">
                      <a16:creationId xmlns:a16="http://schemas.microsoft.com/office/drawing/2014/main" id="{2C2D2F86-79EC-43A6-90A3-B3372126FC85}"/>
                    </a:ext>
                  </a:extLst>
                </p:cNvPr>
                <p:cNvSpPr>
                  <a:spLocks/>
                </p:cNvSpPr>
                <p:nvPr/>
              </p:nvSpPr>
              <p:spPr bwMode="auto">
                <a:xfrm>
                  <a:off x="819414" y="1757515"/>
                  <a:ext cx="14288" cy="15875"/>
                </a:xfrm>
                <a:custGeom>
                  <a:avLst/>
                  <a:gdLst>
                    <a:gd name="T0" fmla="*/ 8 w 56"/>
                    <a:gd name="T1" fmla="*/ 49 h 58"/>
                    <a:gd name="T2" fmla="*/ 8 w 56"/>
                    <a:gd name="T3" fmla="*/ 49 h 58"/>
                    <a:gd name="T4" fmla="*/ 17 w 56"/>
                    <a:gd name="T5" fmla="*/ 56 h 58"/>
                    <a:gd name="T6" fmla="*/ 28 w 56"/>
                    <a:gd name="T7" fmla="*/ 58 h 58"/>
                    <a:gd name="T8" fmla="*/ 40 w 56"/>
                    <a:gd name="T9" fmla="*/ 56 h 58"/>
                    <a:gd name="T10" fmla="*/ 49 w 56"/>
                    <a:gd name="T11" fmla="*/ 49 h 58"/>
                    <a:gd name="T12" fmla="*/ 54 w 56"/>
                    <a:gd name="T13" fmla="*/ 40 h 58"/>
                    <a:gd name="T14" fmla="*/ 56 w 56"/>
                    <a:gd name="T15" fmla="*/ 29 h 58"/>
                    <a:gd name="T16" fmla="*/ 54 w 56"/>
                    <a:gd name="T17" fmla="*/ 18 h 58"/>
                    <a:gd name="T18" fmla="*/ 49 w 56"/>
                    <a:gd name="T19" fmla="*/ 9 h 58"/>
                    <a:gd name="T20" fmla="*/ 40 w 56"/>
                    <a:gd name="T21" fmla="*/ 3 h 58"/>
                    <a:gd name="T22" fmla="*/ 28 w 56"/>
                    <a:gd name="T23" fmla="*/ 0 h 58"/>
                    <a:gd name="T24" fmla="*/ 17 w 56"/>
                    <a:gd name="T25" fmla="*/ 3 h 58"/>
                    <a:gd name="T26" fmla="*/ 8 w 56"/>
                    <a:gd name="T27" fmla="*/ 9 h 58"/>
                    <a:gd name="T28" fmla="*/ 3 w 56"/>
                    <a:gd name="T29" fmla="*/ 18 h 58"/>
                    <a:gd name="T30" fmla="*/ 0 w 56"/>
                    <a:gd name="T31" fmla="*/ 29 h 58"/>
                    <a:gd name="T32" fmla="*/ 3 w 56"/>
                    <a:gd name="T33" fmla="*/ 40 h 58"/>
                    <a:gd name="T34" fmla="*/ 8 w 56"/>
                    <a:gd name="T35"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8">
                      <a:moveTo>
                        <a:pt x="8" y="49"/>
                      </a:moveTo>
                      <a:lnTo>
                        <a:pt x="8" y="49"/>
                      </a:lnTo>
                      <a:cubicBezTo>
                        <a:pt x="12" y="53"/>
                        <a:pt x="14" y="54"/>
                        <a:pt x="17" y="56"/>
                      </a:cubicBezTo>
                      <a:cubicBezTo>
                        <a:pt x="21" y="57"/>
                        <a:pt x="24" y="58"/>
                        <a:pt x="28" y="58"/>
                      </a:cubicBezTo>
                      <a:cubicBezTo>
                        <a:pt x="33" y="58"/>
                        <a:pt x="36" y="57"/>
                        <a:pt x="40" y="56"/>
                      </a:cubicBezTo>
                      <a:cubicBezTo>
                        <a:pt x="43" y="54"/>
                        <a:pt x="45" y="53"/>
                        <a:pt x="49" y="49"/>
                      </a:cubicBezTo>
                      <a:cubicBezTo>
                        <a:pt x="51" y="47"/>
                        <a:pt x="53" y="43"/>
                        <a:pt x="54" y="40"/>
                      </a:cubicBezTo>
                      <a:cubicBezTo>
                        <a:pt x="55" y="36"/>
                        <a:pt x="56" y="33"/>
                        <a:pt x="56" y="29"/>
                      </a:cubicBezTo>
                      <a:cubicBezTo>
                        <a:pt x="56" y="25"/>
                        <a:pt x="55" y="21"/>
                        <a:pt x="54" y="18"/>
                      </a:cubicBezTo>
                      <a:cubicBezTo>
                        <a:pt x="53" y="14"/>
                        <a:pt x="51" y="11"/>
                        <a:pt x="49" y="9"/>
                      </a:cubicBezTo>
                      <a:cubicBezTo>
                        <a:pt x="45" y="6"/>
                        <a:pt x="43" y="4"/>
                        <a:pt x="40" y="3"/>
                      </a:cubicBezTo>
                      <a:cubicBezTo>
                        <a:pt x="36" y="0"/>
                        <a:pt x="33" y="0"/>
                        <a:pt x="28" y="0"/>
                      </a:cubicBezTo>
                      <a:cubicBezTo>
                        <a:pt x="24" y="0"/>
                        <a:pt x="21" y="0"/>
                        <a:pt x="17" y="3"/>
                      </a:cubicBezTo>
                      <a:cubicBezTo>
                        <a:pt x="14" y="4"/>
                        <a:pt x="12" y="6"/>
                        <a:pt x="8" y="9"/>
                      </a:cubicBezTo>
                      <a:cubicBezTo>
                        <a:pt x="6" y="11"/>
                        <a:pt x="4" y="14"/>
                        <a:pt x="3" y="18"/>
                      </a:cubicBezTo>
                      <a:cubicBezTo>
                        <a:pt x="2" y="21"/>
                        <a:pt x="0" y="25"/>
                        <a:pt x="0" y="29"/>
                      </a:cubicBezTo>
                      <a:cubicBezTo>
                        <a:pt x="0" y="33"/>
                        <a:pt x="2" y="36"/>
                        <a:pt x="3" y="40"/>
                      </a:cubicBezTo>
                      <a:cubicBezTo>
                        <a:pt x="4" y="43"/>
                        <a:pt x="6" y="47"/>
                        <a:pt x="8" y="49"/>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570" name="Freeform 1318">
                  <a:extLst>
                    <a:ext uri="{FF2B5EF4-FFF2-40B4-BE49-F238E27FC236}">
                      <a16:creationId xmlns:a16="http://schemas.microsoft.com/office/drawing/2014/main" id="{6F6B533D-1E14-4DAA-A17C-7B86F625CFF6}"/>
                    </a:ext>
                  </a:extLst>
                </p:cNvPr>
                <p:cNvSpPr>
                  <a:spLocks/>
                </p:cNvSpPr>
                <p:nvPr/>
              </p:nvSpPr>
              <p:spPr bwMode="auto">
                <a:xfrm>
                  <a:off x="760677" y="1725765"/>
                  <a:ext cx="131763" cy="36513"/>
                </a:xfrm>
                <a:custGeom>
                  <a:avLst/>
                  <a:gdLst>
                    <a:gd name="T0" fmla="*/ 249 w 494"/>
                    <a:gd name="T1" fmla="*/ 0 h 134"/>
                    <a:gd name="T2" fmla="*/ 249 w 494"/>
                    <a:gd name="T3" fmla="*/ 0 h 134"/>
                    <a:gd name="T4" fmla="*/ 245 w 494"/>
                    <a:gd name="T5" fmla="*/ 0 h 134"/>
                    <a:gd name="T6" fmla="*/ 5 w 494"/>
                    <a:gd name="T7" fmla="*/ 109 h 134"/>
                    <a:gd name="T8" fmla="*/ 6 w 494"/>
                    <a:gd name="T9" fmla="*/ 130 h 134"/>
                    <a:gd name="T10" fmla="*/ 26 w 494"/>
                    <a:gd name="T11" fmla="*/ 129 h 134"/>
                    <a:gd name="T12" fmla="*/ 245 w 494"/>
                    <a:gd name="T13" fmla="*/ 29 h 134"/>
                    <a:gd name="T14" fmla="*/ 249 w 494"/>
                    <a:gd name="T15" fmla="*/ 29 h 134"/>
                    <a:gd name="T16" fmla="*/ 467 w 494"/>
                    <a:gd name="T17" fmla="*/ 129 h 134"/>
                    <a:gd name="T18" fmla="*/ 478 w 494"/>
                    <a:gd name="T19" fmla="*/ 133 h 134"/>
                    <a:gd name="T20" fmla="*/ 488 w 494"/>
                    <a:gd name="T21" fmla="*/ 130 h 134"/>
                    <a:gd name="T22" fmla="*/ 489 w 494"/>
                    <a:gd name="T23" fmla="*/ 109 h 134"/>
                    <a:gd name="T24" fmla="*/ 249 w 494"/>
                    <a:gd name="T2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4" h="134">
                      <a:moveTo>
                        <a:pt x="249" y="0"/>
                      </a:moveTo>
                      <a:lnTo>
                        <a:pt x="249" y="0"/>
                      </a:lnTo>
                      <a:lnTo>
                        <a:pt x="245" y="0"/>
                      </a:lnTo>
                      <a:cubicBezTo>
                        <a:pt x="152" y="0"/>
                        <a:pt x="65" y="41"/>
                        <a:pt x="5" y="109"/>
                      </a:cubicBezTo>
                      <a:cubicBezTo>
                        <a:pt x="0" y="115"/>
                        <a:pt x="2" y="124"/>
                        <a:pt x="6" y="130"/>
                      </a:cubicBezTo>
                      <a:cubicBezTo>
                        <a:pt x="12" y="134"/>
                        <a:pt x="21" y="134"/>
                        <a:pt x="26" y="129"/>
                      </a:cubicBezTo>
                      <a:cubicBezTo>
                        <a:pt x="81" y="65"/>
                        <a:pt x="161" y="29"/>
                        <a:pt x="245" y="29"/>
                      </a:cubicBezTo>
                      <a:lnTo>
                        <a:pt x="249" y="29"/>
                      </a:lnTo>
                      <a:cubicBezTo>
                        <a:pt x="332" y="29"/>
                        <a:pt x="413" y="65"/>
                        <a:pt x="467" y="129"/>
                      </a:cubicBezTo>
                      <a:cubicBezTo>
                        <a:pt x="470" y="131"/>
                        <a:pt x="474" y="133"/>
                        <a:pt x="478" y="133"/>
                      </a:cubicBezTo>
                      <a:cubicBezTo>
                        <a:pt x="482" y="133"/>
                        <a:pt x="484" y="132"/>
                        <a:pt x="488" y="130"/>
                      </a:cubicBezTo>
                      <a:cubicBezTo>
                        <a:pt x="493" y="124"/>
                        <a:pt x="494" y="115"/>
                        <a:pt x="489" y="109"/>
                      </a:cubicBezTo>
                      <a:cubicBezTo>
                        <a:pt x="429" y="41"/>
                        <a:pt x="341" y="0"/>
                        <a:pt x="24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grpSp>
          <p:sp>
            <p:nvSpPr>
              <p:cNvPr id="577" name="TextBox 576">
                <a:extLst>
                  <a:ext uri="{FF2B5EF4-FFF2-40B4-BE49-F238E27FC236}">
                    <a16:creationId xmlns:a16="http://schemas.microsoft.com/office/drawing/2014/main" id="{C6FFF790-8DB6-4551-9A64-9A1CF29E5E5E}"/>
                  </a:ext>
                </a:extLst>
              </p:cNvPr>
              <p:cNvSpPr txBox="1"/>
              <p:nvPr/>
            </p:nvSpPr>
            <p:spPr>
              <a:xfrm>
                <a:off x="444992" y="5752558"/>
                <a:ext cx="809837" cy="184666"/>
              </a:xfrm>
              <a:prstGeom prst="rect">
                <a:avLst/>
              </a:prstGeom>
              <a:noFill/>
            </p:spPr>
            <p:txBody>
              <a:bodyPr wrap="none" lIns="91440" tIns="0" rIns="9144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2917">
                          <a:srgbClr val="0078D4"/>
                        </a:gs>
                        <a:gs pos="100000">
                          <a:srgbClr val="0078D4"/>
                        </a:gs>
                      </a:gsLst>
                      <a:lin ang="5400000" scaled="0"/>
                    </a:gradFill>
                    <a:effectLst/>
                    <a:uLnTx/>
                    <a:uFillTx/>
                    <a:latin typeface="Segoe UI"/>
                    <a:ea typeface="+mn-ea"/>
                    <a:cs typeface="+mn-cs"/>
                  </a:rPr>
                  <a:t>Visibility</a:t>
                </a:r>
              </a:p>
            </p:txBody>
          </p:sp>
          <p:sp>
            <p:nvSpPr>
              <p:cNvPr id="586" name="Rectangle 585">
                <a:extLst>
                  <a:ext uri="{FF2B5EF4-FFF2-40B4-BE49-F238E27FC236}">
                    <a16:creationId xmlns:a16="http://schemas.microsoft.com/office/drawing/2014/main" id="{3B1EF467-5E94-4F16-B166-74E62F91DE43}"/>
                  </a:ext>
                </a:extLst>
              </p:cNvPr>
              <p:cNvSpPr/>
              <p:nvPr/>
            </p:nvSpPr>
            <p:spPr>
              <a:xfrm>
                <a:off x="444992" y="5483025"/>
                <a:ext cx="130889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0" bIns="0" numCol="1"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0" i="0" u="none" strike="noStrike" kern="1200" cap="none" spc="0" normalizeH="0" baseline="0" noProof="0">
                    <a:ln>
                      <a:noFill/>
                    </a:ln>
                    <a:gradFill>
                      <a:gsLst>
                        <a:gs pos="34000">
                          <a:srgbClr val="0078D4">
                            <a:lumMod val="50000"/>
                          </a:srgbClr>
                        </a:gs>
                        <a:gs pos="64000">
                          <a:srgbClr val="0078D4">
                            <a:lumMod val="50000"/>
                          </a:srgbClr>
                        </a:gs>
                      </a:gsLst>
                      <a:lin ang="5400000" scaled="1"/>
                    </a:gradFill>
                    <a:effectLst/>
                    <a:uLnTx/>
                    <a:uFillTx/>
                    <a:latin typeface="Segoe UI Semibold"/>
                    <a:ea typeface="+mn-ea"/>
                    <a:cs typeface="+mn-cs"/>
                  </a:rPr>
                  <a:t>Threat Detection &amp; Response</a:t>
                </a:r>
              </a:p>
            </p:txBody>
          </p:sp>
          <p:sp>
            <p:nvSpPr>
              <p:cNvPr id="587" name="Rectangle 586">
                <a:extLst>
                  <a:ext uri="{FF2B5EF4-FFF2-40B4-BE49-F238E27FC236}">
                    <a16:creationId xmlns:a16="http://schemas.microsoft.com/office/drawing/2014/main" id="{EE9E2B8B-3582-403D-9E67-754BBCDCCA90}"/>
                  </a:ext>
                </a:extLst>
              </p:cNvPr>
              <p:cNvSpPr/>
              <p:nvPr/>
            </p:nvSpPr>
            <p:spPr>
              <a:xfrm>
                <a:off x="444992" y="6290677"/>
                <a:ext cx="1300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0" bIns="0" numCol="1"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0" i="0" u="none" strike="noStrike" kern="1200" cap="none" spc="0" normalizeH="0" baseline="0" noProof="0">
                    <a:ln>
                      <a:noFill/>
                    </a:ln>
                    <a:gradFill>
                      <a:gsLst>
                        <a:gs pos="34000">
                          <a:srgbClr val="0078D4"/>
                        </a:gs>
                        <a:gs pos="64000">
                          <a:srgbClr val="0078D4"/>
                        </a:gs>
                      </a:gsLst>
                      <a:lin ang="5400000" scaled="1"/>
                    </a:gradFill>
                    <a:effectLst/>
                    <a:uLnTx/>
                    <a:uFillTx/>
                    <a:latin typeface="Segoe UI Semibold"/>
                    <a:ea typeface="+mn-ea"/>
                    <a:cs typeface="+mn-cs"/>
                  </a:rPr>
                  <a:t>Raw Logs and Signal for Investigation &amp; Hunting</a:t>
                </a:r>
              </a:p>
            </p:txBody>
          </p:sp>
          <p:sp>
            <p:nvSpPr>
              <p:cNvPr id="329" name="Rectangle: Rounded Corners 430">
                <a:extLst>
                  <a:ext uri="{FF2B5EF4-FFF2-40B4-BE49-F238E27FC236}">
                    <a16:creationId xmlns:a16="http://schemas.microsoft.com/office/drawing/2014/main" id="{3AAB0A09-53CD-4D95-B902-6CBD3AB53E4F}"/>
                  </a:ext>
                </a:extLst>
              </p:cNvPr>
              <p:cNvSpPr/>
              <p:nvPr/>
            </p:nvSpPr>
            <p:spPr bwMode="auto">
              <a:xfrm>
                <a:off x="364252" y="5265623"/>
                <a:ext cx="137347" cy="294726"/>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136104"/>
                  <a:gd name="connsiteY0" fmla="*/ 854678 h 854678"/>
                  <a:gd name="connsiteX1" fmla="*/ 733 w 136104"/>
                  <a:gd name="connsiteY1" fmla="*/ 587683 h 854678"/>
                  <a:gd name="connsiteX2" fmla="*/ 0 w 136104"/>
                  <a:gd name="connsiteY2" fmla="*/ 53010 h 854678"/>
                  <a:gd name="connsiteX3" fmla="*/ 53010 w 136104"/>
                  <a:gd name="connsiteY3" fmla="*/ 0 h 854678"/>
                  <a:gd name="connsiteX4" fmla="*/ 136104 w 136104"/>
                  <a:gd name="connsiteY4" fmla="*/ 2177 h 854678"/>
                  <a:gd name="connsiteX0" fmla="*/ 733 w 136104"/>
                  <a:gd name="connsiteY0" fmla="*/ 587683 h 587683"/>
                  <a:gd name="connsiteX1" fmla="*/ 0 w 136104"/>
                  <a:gd name="connsiteY1" fmla="*/ 53010 h 587683"/>
                  <a:gd name="connsiteX2" fmla="*/ 53010 w 136104"/>
                  <a:gd name="connsiteY2" fmla="*/ 0 h 587683"/>
                  <a:gd name="connsiteX3" fmla="*/ 136104 w 136104"/>
                  <a:gd name="connsiteY3" fmla="*/ 2177 h 587683"/>
                  <a:gd name="connsiteX0" fmla="*/ 5080 w 140451"/>
                  <a:gd name="connsiteY0" fmla="*/ 587683 h 587683"/>
                  <a:gd name="connsiteX1" fmla="*/ 3243 w 140451"/>
                  <a:gd name="connsiteY1" fmla="*/ 233306 h 587683"/>
                  <a:gd name="connsiteX2" fmla="*/ 4347 w 140451"/>
                  <a:gd name="connsiteY2" fmla="*/ 53010 h 587683"/>
                  <a:gd name="connsiteX3" fmla="*/ 57357 w 140451"/>
                  <a:gd name="connsiteY3" fmla="*/ 0 h 587683"/>
                  <a:gd name="connsiteX4" fmla="*/ 140451 w 140451"/>
                  <a:gd name="connsiteY4" fmla="*/ 2177 h 587683"/>
                  <a:gd name="connsiteX0" fmla="*/ 3243 w 140451"/>
                  <a:gd name="connsiteY0" fmla="*/ 233306 h 233306"/>
                  <a:gd name="connsiteX1" fmla="*/ 4347 w 140451"/>
                  <a:gd name="connsiteY1" fmla="*/ 53010 h 233306"/>
                  <a:gd name="connsiteX2" fmla="*/ 57357 w 140451"/>
                  <a:gd name="connsiteY2" fmla="*/ 0 h 233306"/>
                  <a:gd name="connsiteX3" fmla="*/ 140451 w 140451"/>
                  <a:gd name="connsiteY3" fmla="*/ 2177 h 233306"/>
                  <a:gd name="connsiteX0" fmla="*/ 139 w 137347"/>
                  <a:gd name="connsiteY0" fmla="*/ 233306 h 233306"/>
                  <a:gd name="connsiteX1" fmla="*/ 1243 w 137347"/>
                  <a:gd name="connsiteY1" fmla="*/ 53010 h 233306"/>
                  <a:gd name="connsiteX2" fmla="*/ 54253 w 137347"/>
                  <a:gd name="connsiteY2" fmla="*/ 0 h 233306"/>
                  <a:gd name="connsiteX3" fmla="*/ 137347 w 137347"/>
                  <a:gd name="connsiteY3" fmla="*/ 2177 h 233306"/>
                </a:gdLst>
                <a:ahLst/>
                <a:cxnLst>
                  <a:cxn ang="0">
                    <a:pos x="connsiteX0" y="connsiteY0"/>
                  </a:cxn>
                  <a:cxn ang="0">
                    <a:pos x="connsiteX1" y="connsiteY1"/>
                  </a:cxn>
                  <a:cxn ang="0">
                    <a:pos x="connsiteX2" y="connsiteY2"/>
                  </a:cxn>
                  <a:cxn ang="0">
                    <a:pos x="connsiteX3" y="connsiteY3"/>
                  </a:cxn>
                </a:cxnLst>
                <a:rect l="l" t="t" r="r" b="b"/>
                <a:pathLst>
                  <a:path w="137347" h="233306">
                    <a:moveTo>
                      <a:pt x="139" y="233306"/>
                    </a:moveTo>
                    <a:cubicBezTo>
                      <a:pt x="17" y="144194"/>
                      <a:pt x="-402" y="91894"/>
                      <a:pt x="1243" y="53010"/>
                    </a:cubicBezTo>
                    <a:cubicBezTo>
                      <a:pt x="1243" y="23733"/>
                      <a:pt x="24976" y="0"/>
                      <a:pt x="54253" y="0"/>
                    </a:cubicBezTo>
                    <a:lnTo>
                      <a:pt x="137347" y="2177"/>
                    </a:lnTo>
                  </a:path>
                </a:pathLst>
              </a:custGeom>
              <a:ln w="12700">
                <a:solidFill>
                  <a:srgbClr val="767676"/>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331" name="Rectangle: Rounded Corners 430">
                <a:extLst>
                  <a:ext uri="{FF2B5EF4-FFF2-40B4-BE49-F238E27FC236}">
                    <a16:creationId xmlns:a16="http://schemas.microsoft.com/office/drawing/2014/main" id="{FCC4EA71-C54E-4E56-8C42-2323DB7C99B8}"/>
                  </a:ext>
                </a:extLst>
              </p:cNvPr>
              <p:cNvSpPr/>
              <p:nvPr/>
            </p:nvSpPr>
            <p:spPr bwMode="auto">
              <a:xfrm>
                <a:off x="362611" y="5539949"/>
                <a:ext cx="138988" cy="196977"/>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136104"/>
                  <a:gd name="connsiteY0" fmla="*/ 854678 h 854678"/>
                  <a:gd name="connsiteX1" fmla="*/ 733 w 136104"/>
                  <a:gd name="connsiteY1" fmla="*/ 587683 h 854678"/>
                  <a:gd name="connsiteX2" fmla="*/ 0 w 136104"/>
                  <a:gd name="connsiteY2" fmla="*/ 53010 h 854678"/>
                  <a:gd name="connsiteX3" fmla="*/ 53010 w 136104"/>
                  <a:gd name="connsiteY3" fmla="*/ 0 h 854678"/>
                  <a:gd name="connsiteX4" fmla="*/ 136104 w 136104"/>
                  <a:gd name="connsiteY4" fmla="*/ 2177 h 854678"/>
                  <a:gd name="connsiteX0" fmla="*/ 733 w 136104"/>
                  <a:gd name="connsiteY0" fmla="*/ 587683 h 587683"/>
                  <a:gd name="connsiteX1" fmla="*/ 0 w 136104"/>
                  <a:gd name="connsiteY1" fmla="*/ 53010 h 587683"/>
                  <a:gd name="connsiteX2" fmla="*/ 53010 w 136104"/>
                  <a:gd name="connsiteY2" fmla="*/ 0 h 587683"/>
                  <a:gd name="connsiteX3" fmla="*/ 136104 w 136104"/>
                  <a:gd name="connsiteY3" fmla="*/ 2177 h 587683"/>
                  <a:gd name="connsiteX0" fmla="*/ 5080 w 140451"/>
                  <a:gd name="connsiteY0" fmla="*/ 587683 h 587683"/>
                  <a:gd name="connsiteX1" fmla="*/ 3243 w 140451"/>
                  <a:gd name="connsiteY1" fmla="*/ 315678 h 587683"/>
                  <a:gd name="connsiteX2" fmla="*/ 4347 w 140451"/>
                  <a:gd name="connsiteY2" fmla="*/ 53010 h 587683"/>
                  <a:gd name="connsiteX3" fmla="*/ 57357 w 140451"/>
                  <a:gd name="connsiteY3" fmla="*/ 0 h 587683"/>
                  <a:gd name="connsiteX4" fmla="*/ 140451 w 140451"/>
                  <a:gd name="connsiteY4" fmla="*/ 2177 h 587683"/>
                  <a:gd name="connsiteX0" fmla="*/ 1843 w 137214"/>
                  <a:gd name="connsiteY0" fmla="*/ 587683 h 587683"/>
                  <a:gd name="connsiteX1" fmla="*/ 6 w 137214"/>
                  <a:gd name="connsiteY1" fmla="*/ 315678 h 587683"/>
                  <a:gd name="connsiteX2" fmla="*/ 1110 w 137214"/>
                  <a:gd name="connsiteY2" fmla="*/ 53010 h 587683"/>
                  <a:gd name="connsiteX3" fmla="*/ 54120 w 137214"/>
                  <a:gd name="connsiteY3" fmla="*/ 0 h 587683"/>
                  <a:gd name="connsiteX4" fmla="*/ 137214 w 137214"/>
                  <a:gd name="connsiteY4" fmla="*/ 2177 h 587683"/>
                  <a:gd name="connsiteX0" fmla="*/ 2930 w 138301"/>
                  <a:gd name="connsiteY0" fmla="*/ 587683 h 587683"/>
                  <a:gd name="connsiteX1" fmla="*/ 1093 w 138301"/>
                  <a:gd name="connsiteY1" fmla="*/ 315678 h 587683"/>
                  <a:gd name="connsiteX2" fmla="*/ 2197 w 138301"/>
                  <a:gd name="connsiteY2" fmla="*/ 53010 h 587683"/>
                  <a:gd name="connsiteX3" fmla="*/ 55207 w 138301"/>
                  <a:gd name="connsiteY3" fmla="*/ 0 h 587683"/>
                  <a:gd name="connsiteX4" fmla="*/ 138301 w 138301"/>
                  <a:gd name="connsiteY4" fmla="*/ 2177 h 587683"/>
                  <a:gd name="connsiteX0" fmla="*/ 1093 w 138301"/>
                  <a:gd name="connsiteY0" fmla="*/ 315678 h 315678"/>
                  <a:gd name="connsiteX1" fmla="*/ 2197 w 138301"/>
                  <a:gd name="connsiteY1" fmla="*/ 53010 h 315678"/>
                  <a:gd name="connsiteX2" fmla="*/ 55207 w 138301"/>
                  <a:gd name="connsiteY2" fmla="*/ 0 h 315678"/>
                  <a:gd name="connsiteX3" fmla="*/ 138301 w 138301"/>
                  <a:gd name="connsiteY3" fmla="*/ 2177 h 315678"/>
                  <a:gd name="connsiteX0" fmla="*/ 1093 w 135843"/>
                  <a:gd name="connsiteY0" fmla="*/ 318923 h 318923"/>
                  <a:gd name="connsiteX1" fmla="*/ 2197 w 135843"/>
                  <a:gd name="connsiteY1" fmla="*/ 56255 h 318923"/>
                  <a:gd name="connsiteX2" fmla="*/ 55207 w 135843"/>
                  <a:gd name="connsiteY2" fmla="*/ 3245 h 318923"/>
                  <a:gd name="connsiteX3" fmla="*/ 135843 w 135843"/>
                  <a:gd name="connsiteY3" fmla="*/ 0 h 318923"/>
                  <a:gd name="connsiteX0" fmla="*/ 1093 w 135843"/>
                  <a:gd name="connsiteY0" fmla="*/ 461234 h 461234"/>
                  <a:gd name="connsiteX1" fmla="*/ 2197 w 135843"/>
                  <a:gd name="connsiteY1" fmla="*/ 56255 h 461234"/>
                  <a:gd name="connsiteX2" fmla="*/ 55207 w 135843"/>
                  <a:gd name="connsiteY2" fmla="*/ 3245 h 461234"/>
                  <a:gd name="connsiteX3" fmla="*/ 135843 w 135843"/>
                  <a:gd name="connsiteY3" fmla="*/ 0 h 461234"/>
                  <a:gd name="connsiteX0" fmla="*/ 1093 w 135843"/>
                  <a:gd name="connsiteY0" fmla="*/ 434880 h 434880"/>
                  <a:gd name="connsiteX1" fmla="*/ 2197 w 135843"/>
                  <a:gd name="connsiteY1" fmla="*/ 56255 h 434880"/>
                  <a:gd name="connsiteX2" fmla="*/ 55207 w 135843"/>
                  <a:gd name="connsiteY2" fmla="*/ 3245 h 434880"/>
                  <a:gd name="connsiteX3" fmla="*/ 135843 w 135843"/>
                  <a:gd name="connsiteY3" fmla="*/ 0 h 434880"/>
                  <a:gd name="connsiteX0" fmla="*/ 1093 w 135843"/>
                  <a:gd name="connsiteY0" fmla="*/ 445422 h 445422"/>
                  <a:gd name="connsiteX1" fmla="*/ 2197 w 135843"/>
                  <a:gd name="connsiteY1" fmla="*/ 56255 h 445422"/>
                  <a:gd name="connsiteX2" fmla="*/ 55207 w 135843"/>
                  <a:gd name="connsiteY2" fmla="*/ 3245 h 445422"/>
                  <a:gd name="connsiteX3" fmla="*/ 135843 w 135843"/>
                  <a:gd name="connsiteY3" fmla="*/ 0 h 445422"/>
                  <a:gd name="connsiteX0" fmla="*/ 6521 w 141271"/>
                  <a:gd name="connsiteY0" fmla="*/ 445422 h 445422"/>
                  <a:gd name="connsiteX1" fmla="*/ 242 w 141271"/>
                  <a:gd name="connsiteY1" fmla="*/ 358576 h 445422"/>
                  <a:gd name="connsiteX2" fmla="*/ 7625 w 141271"/>
                  <a:gd name="connsiteY2" fmla="*/ 56255 h 445422"/>
                  <a:gd name="connsiteX3" fmla="*/ 60635 w 141271"/>
                  <a:gd name="connsiteY3" fmla="*/ 3245 h 445422"/>
                  <a:gd name="connsiteX4" fmla="*/ 141271 w 141271"/>
                  <a:gd name="connsiteY4" fmla="*/ 0 h 445422"/>
                  <a:gd name="connsiteX0" fmla="*/ 242 w 141271"/>
                  <a:gd name="connsiteY0" fmla="*/ 358576 h 358576"/>
                  <a:gd name="connsiteX1" fmla="*/ 7625 w 141271"/>
                  <a:gd name="connsiteY1" fmla="*/ 56255 h 358576"/>
                  <a:gd name="connsiteX2" fmla="*/ 60635 w 141271"/>
                  <a:gd name="connsiteY2" fmla="*/ 3245 h 358576"/>
                  <a:gd name="connsiteX3" fmla="*/ 141271 w 141271"/>
                  <a:gd name="connsiteY3" fmla="*/ 0 h 358576"/>
                  <a:gd name="connsiteX0" fmla="*/ 6333 w 137530"/>
                  <a:gd name="connsiteY0" fmla="*/ 358576 h 358576"/>
                  <a:gd name="connsiteX1" fmla="*/ 3884 w 137530"/>
                  <a:gd name="connsiteY1" fmla="*/ 56255 h 358576"/>
                  <a:gd name="connsiteX2" fmla="*/ 56894 w 137530"/>
                  <a:gd name="connsiteY2" fmla="*/ 3245 h 358576"/>
                  <a:gd name="connsiteX3" fmla="*/ 137530 w 137530"/>
                  <a:gd name="connsiteY3" fmla="*/ 0 h 358576"/>
                  <a:gd name="connsiteX0" fmla="*/ 4426 w 138081"/>
                  <a:gd name="connsiteY0" fmla="*/ 391220 h 391220"/>
                  <a:gd name="connsiteX1" fmla="*/ 4435 w 138081"/>
                  <a:gd name="connsiteY1" fmla="*/ 56255 h 391220"/>
                  <a:gd name="connsiteX2" fmla="*/ 57445 w 138081"/>
                  <a:gd name="connsiteY2" fmla="*/ 3245 h 391220"/>
                  <a:gd name="connsiteX3" fmla="*/ 138081 w 138081"/>
                  <a:gd name="connsiteY3" fmla="*/ 0 h 391220"/>
                  <a:gd name="connsiteX0" fmla="*/ 2373 w 138988"/>
                  <a:gd name="connsiteY0" fmla="*/ 358470 h 358470"/>
                  <a:gd name="connsiteX1" fmla="*/ 5342 w 138988"/>
                  <a:gd name="connsiteY1" fmla="*/ 56255 h 358470"/>
                  <a:gd name="connsiteX2" fmla="*/ 58352 w 138988"/>
                  <a:gd name="connsiteY2" fmla="*/ 3245 h 358470"/>
                  <a:gd name="connsiteX3" fmla="*/ 138988 w 138988"/>
                  <a:gd name="connsiteY3" fmla="*/ 0 h 358470"/>
                </a:gdLst>
                <a:ahLst/>
                <a:cxnLst>
                  <a:cxn ang="0">
                    <a:pos x="connsiteX0" y="connsiteY0"/>
                  </a:cxn>
                  <a:cxn ang="0">
                    <a:pos x="connsiteX1" y="connsiteY1"/>
                  </a:cxn>
                  <a:cxn ang="0">
                    <a:pos x="connsiteX2" y="connsiteY2"/>
                  </a:cxn>
                  <a:cxn ang="0">
                    <a:pos x="connsiteX3" y="connsiteY3"/>
                  </a:cxn>
                </a:cxnLst>
                <a:rect l="l" t="t" r="r" b="b"/>
                <a:pathLst>
                  <a:path w="138988" h="358470">
                    <a:moveTo>
                      <a:pt x="2373" y="358470"/>
                    </a:moveTo>
                    <a:cubicBezTo>
                      <a:pt x="2557" y="293609"/>
                      <a:pt x="-4723" y="115477"/>
                      <a:pt x="5342" y="56255"/>
                    </a:cubicBezTo>
                    <a:cubicBezTo>
                      <a:pt x="5342" y="26978"/>
                      <a:pt x="29075" y="3245"/>
                      <a:pt x="58352" y="3245"/>
                    </a:cubicBezTo>
                    <a:lnTo>
                      <a:pt x="138988" y="0"/>
                    </a:lnTo>
                  </a:path>
                </a:pathLst>
              </a:custGeom>
              <a:ln w="12700">
                <a:solidFill>
                  <a:srgbClr val="767676"/>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332" name="Rectangle: Rounded Corners 430">
                <a:extLst>
                  <a:ext uri="{FF2B5EF4-FFF2-40B4-BE49-F238E27FC236}">
                    <a16:creationId xmlns:a16="http://schemas.microsoft.com/office/drawing/2014/main" id="{86FB05DE-A94A-4B0D-9DD9-68910A34B797}"/>
                  </a:ext>
                </a:extLst>
              </p:cNvPr>
              <p:cNvSpPr/>
              <p:nvPr/>
            </p:nvSpPr>
            <p:spPr bwMode="auto">
              <a:xfrm flipV="1">
                <a:off x="363355" y="5983482"/>
                <a:ext cx="138244" cy="421260"/>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136104"/>
                  <a:gd name="connsiteY0" fmla="*/ 854678 h 854678"/>
                  <a:gd name="connsiteX1" fmla="*/ 733 w 136104"/>
                  <a:gd name="connsiteY1" fmla="*/ 587683 h 854678"/>
                  <a:gd name="connsiteX2" fmla="*/ 0 w 136104"/>
                  <a:gd name="connsiteY2" fmla="*/ 53010 h 854678"/>
                  <a:gd name="connsiteX3" fmla="*/ 53010 w 136104"/>
                  <a:gd name="connsiteY3" fmla="*/ 0 h 854678"/>
                  <a:gd name="connsiteX4" fmla="*/ 136104 w 136104"/>
                  <a:gd name="connsiteY4" fmla="*/ 2177 h 854678"/>
                  <a:gd name="connsiteX0" fmla="*/ 733 w 136104"/>
                  <a:gd name="connsiteY0" fmla="*/ 587683 h 587683"/>
                  <a:gd name="connsiteX1" fmla="*/ 0 w 136104"/>
                  <a:gd name="connsiteY1" fmla="*/ 53010 h 587683"/>
                  <a:gd name="connsiteX2" fmla="*/ 53010 w 136104"/>
                  <a:gd name="connsiteY2" fmla="*/ 0 h 587683"/>
                  <a:gd name="connsiteX3" fmla="*/ 136104 w 136104"/>
                  <a:gd name="connsiteY3" fmla="*/ 2177 h 587683"/>
                  <a:gd name="connsiteX0" fmla="*/ 16 w 138244"/>
                  <a:gd name="connsiteY0" fmla="*/ 619199 h 619199"/>
                  <a:gd name="connsiteX1" fmla="*/ 2140 w 138244"/>
                  <a:gd name="connsiteY1" fmla="*/ 53010 h 619199"/>
                  <a:gd name="connsiteX2" fmla="*/ 55150 w 138244"/>
                  <a:gd name="connsiteY2" fmla="*/ 0 h 619199"/>
                  <a:gd name="connsiteX3" fmla="*/ 138244 w 138244"/>
                  <a:gd name="connsiteY3" fmla="*/ 2177 h 619199"/>
                  <a:gd name="connsiteX0" fmla="*/ 16 w 138244"/>
                  <a:gd name="connsiteY0" fmla="*/ 501012 h 501012"/>
                  <a:gd name="connsiteX1" fmla="*/ 2140 w 138244"/>
                  <a:gd name="connsiteY1" fmla="*/ 53010 h 501012"/>
                  <a:gd name="connsiteX2" fmla="*/ 55150 w 138244"/>
                  <a:gd name="connsiteY2" fmla="*/ 0 h 501012"/>
                  <a:gd name="connsiteX3" fmla="*/ 138244 w 138244"/>
                  <a:gd name="connsiteY3" fmla="*/ 2177 h 501012"/>
                  <a:gd name="connsiteX0" fmla="*/ 16 w 138244"/>
                  <a:gd name="connsiteY0" fmla="*/ 461025 h 461025"/>
                  <a:gd name="connsiteX1" fmla="*/ 2140 w 138244"/>
                  <a:gd name="connsiteY1" fmla="*/ 53010 h 461025"/>
                  <a:gd name="connsiteX2" fmla="*/ 55150 w 138244"/>
                  <a:gd name="connsiteY2" fmla="*/ 0 h 461025"/>
                  <a:gd name="connsiteX3" fmla="*/ 138244 w 138244"/>
                  <a:gd name="connsiteY3" fmla="*/ 2177 h 461025"/>
                  <a:gd name="connsiteX0" fmla="*/ 16 w 138244"/>
                  <a:gd name="connsiteY0" fmla="*/ 474354 h 474354"/>
                  <a:gd name="connsiteX1" fmla="*/ 2140 w 138244"/>
                  <a:gd name="connsiteY1" fmla="*/ 53010 h 474354"/>
                  <a:gd name="connsiteX2" fmla="*/ 55150 w 138244"/>
                  <a:gd name="connsiteY2" fmla="*/ 0 h 474354"/>
                  <a:gd name="connsiteX3" fmla="*/ 138244 w 138244"/>
                  <a:gd name="connsiteY3" fmla="*/ 2177 h 474354"/>
                </a:gdLst>
                <a:ahLst/>
                <a:cxnLst>
                  <a:cxn ang="0">
                    <a:pos x="connsiteX0" y="connsiteY0"/>
                  </a:cxn>
                  <a:cxn ang="0">
                    <a:pos x="connsiteX1" y="connsiteY1"/>
                  </a:cxn>
                  <a:cxn ang="0">
                    <a:pos x="connsiteX2" y="connsiteY2"/>
                  </a:cxn>
                  <a:cxn ang="0">
                    <a:pos x="connsiteX3" y="connsiteY3"/>
                  </a:cxn>
                </a:cxnLst>
                <a:rect l="l" t="t" r="r" b="b"/>
                <a:pathLst>
                  <a:path w="138244" h="474354">
                    <a:moveTo>
                      <a:pt x="16" y="474354"/>
                    </a:moveTo>
                    <a:cubicBezTo>
                      <a:pt x="-228" y="296130"/>
                      <a:pt x="2384" y="231234"/>
                      <a:pt x="2140" y="53010"/>
                    </a:cubicBezTo>
                    <a:cubicBezTo>
                      <a:pt x="2140" y="23733"/>
                      <a:pt x="25873" y="0"/>
                      <a:pt x="55150" y="0"/>
                    </a:cubicBezTo>
                    <a:lnTo>
                      <a:pt x="138244" y="2177"/>
                    </a:lnTo>
                  </a:path>
                </a:pathLst>
              </a:custGeom>
              <a:ln w="12700">
                <a:solidFill>
                  <a:srgbClr val="767676"/>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grpSp>
      <p:grpSp>
        <p:nvGrpSpPr>
          <p:cNvPr id="24" name="Group 23">
            <a:extLst>
              <a:ext uri="{FF2B5EF4-FFF2-40B4-BE49-F238E27FC236}">
                <a16:creationId xmlns:a16="http://schemas.microsoft.com/office/drawing/2014/main" id="{B41C78B3-B713-4368-9130-4B973AEB8733}"/>
              </a:ext>
            </a:extLst>
          </p:cNvPr>
          <p:cNvGrpSpPr/>
          <p:nvPr/>
        </p:nvGrpSpPr>
        <p:grpSpPr>
          <a:xfrm>
            <a:off x="6063199" y="1178597"/>
            <a:ext cx="5149377" cy="325311"/>
            <a:chOff x="6063199" y="1178597"/>
            <a:chExt cx="5149377" cy="325311"/>
          </a:xfrm>
        </p:grpSpPr>
        <p:grpSp>
          <p:nvGrpSpPr>
            <p:cNvPr id="23" name="Group 22">
              <a:extLst>
                <a:ext uri="{FF2B5EF4-FFF2-40B4-BE49-F238E27FC236}">
                  <a16:creationId xmlns:a16="http://schemas.microsoft.com/office/drawing/2014/main" id="{486AAEA2-F086-4AD6-A613-07F65AAD1089}"/>
                </a:ext>
              </a:extLst>
            </p:cNvPr>
            <p:cNvGrpSpPr/>
            <p:nvPr/>
          </p:nvGrpSpPr>
          <p:grpSpPr>
            <a:xfrm>
              <a:off x="6063199" y="1178597"/>
              <a:ext cx="4914363" cy="325311"/>
              <a:chOff x="6063200" y="1178597"/>
              <a:chExt cx="3933820" cy="325311"/>
            </a:xfrm>
          </p:grpSpPr>
          <p:sp>
            <p:nvSpPr>
              <p:cNvPr id="363" name="Rectangle 362">
                <a:hlinkClick r:id="rId25" tooltip="Azure Security Center is a unified infrastructure security management system that strengthens the security posture of your data centers across multiple clouds and on-premises."/>
                <a:extLst>
                  <a:ext uri="{FF2B5EF4-FFF2-40B4-BE49-F238E27FC236}">
                    <a16:creationId xmlns:a16="http://schemas.microsoft.com/office/drawing/2014/main" id="{B2813838-FEA8-457E-A0C9-56136CA230C2}"/>
                  </a:ext>
                </a:extLst>
              </p:cNvPr>
              <p:cNvSpPr/>
              <p:nvPr/>
            </p:nvSpPr>
            <p:spPr>
              <a:xfrm>
                <a:off x="6063200" y="1356954"/>
                <a:ext cx="914400" cy="146304"/>
              </a:xfrm>
              <a:prstGeom prst="rect">
                <a:avLst/>
              </a:prstGeom>
              <a:solidFill>
                <a:srgbClr val="005A9F"/>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Microsoft Defender for Cloud</a:t>
                </a:r>
              </a:p>
            </p:txBody>
          </p:sp>
          <p:sp>
            <p:nvSpPr>
              <p:cNvPr id="364" name="Rectangle 363">
                <a:hlinkClick r:id="rId26" tooltip="Azure Policy provides auditing and enforcement of different rules and effects over your resources so resources stay compliant with your corporate standards and service level agreements. "/>
                <a:extLst>
                  <a:ext uri="{FF2B5EF4-FFF2-40B4-BE49-F238E27FC236}">
                    <a16:creationId xmlns:a16="http://schemas.microsoft.com/office/drawing/2014/main" id="{972EB583-C41D-46AE-BEB5-1F8D064D466B}"/>
                  </a:ext>
                </a:extLst>
              </p:cNvPr>
              <p:cNvSpPr/>
              <p:nvPr/>
            </p:nvSpPr>
            <p:spPr>
              <a:xfrm>
                <a:off x="7009408" y="1180558"/>
                <a:ext cx="914400" cy="146304"/>
              </a:xfrm>
              <a:prstGeom prst="rect">
                <a:avLst/>
              </a:prstGeom>
              <a:solidFill>
                <a:srgbClr val="005A9F"/>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Policy</a:t>
                </a:r>
              </a:p>
            </p:txBody>
          </p:sp>
          <p:sp>
            <p:nvSpPr>
              <p:cNvPr id="365" name="Rectangle 364">
                <a:hlinkClick r:id="rId27" tooltip="Azure role-based access control (Azure RBAC) helps you manage who has access to Azure resources, what they can do with those resources, and what areas they have access to."/>
                <a:extLst>
                  <a:ext uri="{FF2B5EF4-FFF2-40B4-BE49-F238E27FC236}">
                    <a16:creationId xmlns:a16="http://schemas.microsoft.com/office/drawing/2014/main" id="{D9F3F559-9DD7-4337-9104-D374653772B9}"/>
                  </a:ext>
                </a:extLst>
              </p:cNvPr>
              <p:cNvSpPr/>
              <p:nvPr/>
            </p:nvSpPr>
            <p:spPr>
              <a:xfrm>
                <a:off x="8899740" y="1178597"/>
                <a:ext cx="1097280" cy="146304"/>
              </a:xfrm>
              <a:prstGeom prst="rect">
                <a:avLst/>
              </a:prstGeom>
              <a:solidFill>
                <a:srgbClr val="005A9F"/>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Role Based Access Control (RBAC)</a:t>
                </a:r>
              </a:p>
            </p:txBody>
          </p:sp>
          <p:sp>
            <p:nvSpPr>
              <p:cNvPr id="368" name="Rectangle 367">
                <a:hlinkClick r:id="rId28" tooltip="Azure Blueprints enables cloud architects and central information technology groups to define a repeatable set of Azure resources that implements and adheres to an organization's standards, patterns, and requirements. "/>
                <a:extLst>
                  <a:ext uri="{FF2B5EF4-FFF2-40B4-BE49-F238E27FC236}">
                    <a16:creationId xmlns:a16="http://schemas.microsoft.com/office/drawing/2014/main" id="{1D7FB1A1-9553-4F8E-9E2B-4FD2D4C28303}"/>
                  </a:ext>
                </a:extLst>
              </p:cNvPr>
              <p:cNvSpPr/>
              <p:nvPr/>
            </p:nvSpPr>
            <p:spPr>
              <a:xfrm>
                <a:off x="6063200" y="1180558"/>
                <a:ext cx="914400" cy="146304"/>
              </a:xfrm>
              <a:prstGeom prst="rect">
                <a:avLst/>
              </a:prstGeom>
              <a:solidFill>
                <a:srgbClr val="005A9F"/>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Blueprints</a:t>
                </a:r>
              </a:p>
            </p:txBody>
          </p:sp>
          <p:sp>
            <p:nvSpPr>
              <p:cNvPr id="369" name="Rectangle 368">
                <a:hlinkClick r:id="rId29" tooltip="Azure management groups provide a level of scope above subscriptions to apply your governance conditions to all resources in those subscriptions. "/>
                <a:extLst>
                  <a:ext uri="{FF2B5EF4-FFF2-40B4-BE49-F238E27FC236}">
                    <a16:creationId xmlns:a16="http://schemas.microsoft.com/office/drawing/2014/main" id="{00C93671-9736-40B4-A9F1-2FE0FAF543AC}"/>
                  </a:ext>
                </a:extLst>
              </p:cNvPr>
              <p:cNvSpPr/>
              <p:nvPr/>
            </p:nvSpPr>
            <p:spPr>
              <a:xfrm>
                <a:off x="7953447" y="1180558"/>
                <a:ext cx="914400" cy="146304"/>
              </a:xfrm>
              <a:prstGeom prst="rect">
                <a:avLst/>
              </a:prstGeom>
              <a:solidFill>
                <a:srgbClr val="005A9F"/>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Management Groups </a:t>
                </a:r>
              </a:p>
            </p:txBody>
          </p:sp>
          <p:sp>
            <p:nvSpPr>
              <p:cNvPr id="370" name="Rectangle 369">
                <a:hlinkClick r:id="rId30" tooltip="Azure Lighthouse enables cross- and multi-tenant management, allowing for higher automation, scalability, and enhanced governance across resources and tenants."/>
                <a:extLst>
                  <a:ext uri="{FF2B5EF4-FFF2-40B4-BE49-F238E27FC236}">
                    <a16:creationId xmlns:a16="http://schemas.microsoft.com/office/drawing/2014/main" id="{0A9EF96F-EA3B-486E-9027-FC479774A20B}"/>
                  </a:ext>
                </a:extLst>
              </p:cNvPr>
              <p:cNvSpPr/>
              <p:nvPr/>
            </p:nvSpPr>
            <p:spPr>
              <a:xfrm>
                <a:off x="7005340" y="1351904"/>
                <a:ext cx="914400" cy="146304"/>
              </a:xfrm>
              <a:prstGeom prst="rect">
                <a:avLst/>
              </a:prstGeom>
              <a:solidFill>
                <a:srgbClr val="005A9F"/>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Lighthouse</a:t>
                </a:r>
              </a:p>
            </p:txBody>
          </p:sp>
          <p:sp>
            <p:nvSpPr>
              <p:cNvPr id="372" name="Rectangle 371">
                <a:hlinkClick r:id="rId31" tooltip="Protection against disasters &amp; ransomware attacks with simple and reliable cloud integrated backup as a service. Site Recovery can protect Hyper-V, VMware and physical servers and you can use Azure or your secondary datacenter as your recovery site"/>
                <a:extLst>
                  <a:ext uri="{FF2B5EF4-FFF2-40B4-BE49-F238E27FC236}">
                    <a16:creationId xmlns:a16="http://schemas.microsoft.com/office/drawing/2014/main" id="{0B9E8CE4-673D-4F3B-84BC-95C54453D9E0}"/>
                  </a:ext>
                </a:extLst>
              </p:cNvPr>
              <p:cNvSpPr/>
              <p:nvPr/>
            </p:nvSpPr>
            <p:spPr>
              <a:xfrm>
                <a:off x="8898602" y="1357604"/>
                <a:ext cx="1097280" cy="146304"/>
              </a:xfrm>
              <a:prstGeom prst="rect">
                <a:avLst/>
              </a:prstGeom>
              <a:solidFill>
                <a:srgbClr val="005A9F"/>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Backup &amp; Site Recovery</a:t>
                </a:r>
              </a:p>
            </p:txBody>
          </p:sp>
          <p:sp>
            <p:nvSpPr>
              <p:cNvPr id="374" name="Rectangle 373">
                <a:hlinkClick r:id="rId32" tooltip="For security, cost, availability, or other purposes, administrators can lock a subscription, resource group, or resource to prevent accidental deletion or modification of critical resources. The lock overrides any user permissions."/>
                <a:extLst>
                  <a:ext uri="{FF2B5EF4-FFF2-40B4-BE49-F238E27FC236}">
                    <a16:creationId xmlns:a16="http://schemas.microsoft.com/office/drawing/2014/main" id="{8E016236-D947-4F96-8D7F-EAEE2228ECB0}"/>
                  </a:ext>
                </a:extLst>
              </p:cNvPr>
              <p:cNvSpPr/>
              <p:nvPr/>
            </p:nvSpPr>
            <p:spPr>
              <a:xfrm>
                <a:off x="7956197" y="1357604"/>
                <a:ext cx="914400" cy="146304"/>
              </a:xfrm>
              <a:prstGeom prst="rect">
                <a:avLst/>
              </a:prstGeom>
              <a:solidFill>
                <a:srgbClr val="005A9F"/>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Resource Locks</a:t>
                </a:r>
              </a:p>
            </p:txBody>
          </p:sp>
        </p:grpSp>
        <p:grpSp>
          <p:nvGrpSpPr>
            <p:cNvPr id="335" name="Group 334">
              <a:extLst>
                <a:ext uri="{FF2B5EF4-FFF2-40B4-BE49-F238E27FC236}">
                  <a16:creationId xmlns:a16="http://schemas.microsoft.com/office/drawing/2014/main" id="{F7E0893F-E03E-4A90-826A-7981253DD14D}"/>
                </a:ext>
              </a:extLst>
            </p:cNvPr>
            <p:cNvGrpSpPr/>
            <p:nvPr/>
          </p:nvGrpSpPr>
          <p:grpSpPr>
            <a:xfrm>
              <a:off x="11095992" y="1323859"/>
              <a:ext cx="116584" cy="27436"/>
              <a:chOff x="8729367" y="3636988"/>
              <a:chExt cx="116584" cy="27436"/>
            </a:xfrm>
            <a:solidFill>
              <a:srgbClr val="005A9F"/>
            </a:solidFill>
          </p:grpSpPr>
          <p:sp>
            <p:nvSpPr>
              <p:cNvPr id="336" name="Oval 335">
                <a:extLst>
                  <a:ext uri="{FF2B5EF4-FFF2-40B4-BE49-F238E27FC236}">
                    <a16:creationId xmlns:a16="http://schemas.microsoft.com/office/drawing/2014/main" id="{60F821FD-05A4-4080-9F0A-1B80588E1A72}"/>
                  </a:ext>
                </a:extLst>
              </p:cNvPr>
              <p:cNvSpPr/>
              <p:nvPr/>
            </p:nvSpPr>
            <p:spPr bwMode="auto">
              <a:xfrm>
                <a:off x="8729367" y="3636992"/>
                <a:ext cx="27432" cy="27432"/>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10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7" name="Oval 336">
                <a:extLst>
                  <a:ext uri="{FF2B5EF4-FFF2-40B4-BE49-F238E27FC236}">
                    <a16:creationId xmlns:a16="http://schemas.microsoft.com/office/drawing/2014/main" id="{595CB60D-1CEB-4F32-A269-537D16CC744C}"/>
                  </a:ext>
                </a:extLst>
              </p:cNvPr>
              <p:cNvSpPr/>
              <p:nvPr/>
            </p:nvSpPr>
            <p:spPr bwMode="auto">
              <a:xfrm>
                <a:off x="8773943" y="3636990"/>
                <a:ext cx="27432" cy="27432"/>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10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38" name="Oval 337">
                <a:extLst>
                  <a:ext uri="{FF2B5EF4-FFF2-40B4-BE49-F238E27FC236}">
                    <a16:creationId xmlns:a16="http://schemas.microsoft.com/office/drawing/2014/main" id="{2137A158-FB96-4329-A8BF-4B45AFC651FC}"/>
                  </a:ext>
                </a:extLst>
              </p:cNvPr>
              <p:cNvSpPr/>
              <p:nvPr/>
            </p:nvSpPr>
            <p:spPr bwMode="auto">
              <a:xfrm>
                <a:off x="8818519" y="3636988"/>
                <a:ext cx="27432" cy="27432"/>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10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sp>
        <p:nvSpPr>
          <p:cNvPr id="367" name="Rectangle: Rounded Corners 366">
            <a:extLst>
              <a:ext uri="{FF2B5EF4-FFF2-40B4-BE49-F238E27FC236}">
                <a16:creationId xmlns:a16="http://schemas.microsoft.com/office/drawing/2014/main" id="{AEB474C2-A1C0-4E42-9F7F-EB4C7B9DA6AF}"/>
              </a:ext>
            </a:extLst>
          </p:cNvPr>
          <p:cNvSpPr/>
          <p:nvPr/>
        </p:nvSpPr>
        <p:spPr bwMode="auto">
          <a:xfrm flipH="1">
            <a:off x="11334715" y="2366104"/>
            <a:ext cx="510441" cy="3674036"/>
          </a:xfrm>
          <a:prstGeom prst="roundRect">
            <a:avLst>
              <a:gd name="adj" fmla="val 10583"/>
            </a:avLst>
          </a:prstGeom>
          <a:ln w="19050">
            <a:gradFill>
              <a:gsLst>
                <a:gs pos="27000">
                  <a:schemeClr val="accent3"/>
                </a:gs>
                <a:gs pos="26000">
                  <a:schemeClr val="bg1">
                    <a:alpha val="0"/>
                  </a:schemeClr>
                </a:gs>
              </a:gsLst>
              <a:lin ang="10800000" scaled="0"/>
            </a:gra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8" name="Group 57">
            <a:extLst>
              <a:ext uri="{FF2B5EF4-FFF2-40B4-BE49-F238E27FC236}">
                <a16:creationId xmlns:a16="http://schemas.microsoft.com/office/drawing/2014/main" id="{21320A00-0CA3-48FB-9051-851D08AB0918}"/>
              </a:ext>
            </a:extLst>
          </p:cNvPr>
          <p:cNvGrpSpPr/>
          <p:nvPr/>
        </p:nvGrpSpPr>
        <p:grpSpPr>
          <a:xfrm>
            <a:off x="5991309" y="1613791"/>
            <a:ext cx="5606003" cy="1525544"/>
            <a:chOff x="5991309" y="1613791"/>
            <a:chExt cx="5606003" cy="1525544"/>
          </a:xfrm>
        </p:grpSpPr>
        <p:sp>
          <p:nvSpPr>
            <p:cNvPr id="402" name="Rectangle 401">
              <a:extLst>
                <a:ext uri="{FF2B5EF4-FFF2-40B4-BE49-F238E27FC236}">
                  <a16:creationId xmlns:a16="http://schemas.microsoft.com/office/drawing/2014/main" id="{E7DB0687-7DE5-44A1-9E0A-637319CD3DDC}"/>
                </a:ext>
              </a:extLst>
            </p:cNvPr>
            <p:cNvSpPr/>
            <p:nvPr/>
          </p:nvSpPr>
          <p:spPr>
            <a:xfrm>
              <a:off x="5991309" y="1613791"/>
              <a:ext cx="5606003" cy="731282"/>
            </a:xfrm>
            <a:prstGeom prst="rect">
              <a:avLst/>
            </a:prstGeom>
            <a:solidFill>
              <a:srgbClr val="DDFBDD"/>
            </a:solidFill>
            <a:ln w="9525" cap="flat" cmpd="sng" algn="ctr">
              <a:solidFill>
                <a:schemeClr val="accent3"/>
              </a:solidFill>
              <a:prstDash val="solid"/>
            </a:ln>
            <a:effectLst/>
          </p:spPr>
          <p:style>
            <a:lnRef idx="2">
              <a:schemeClr val="accent2"/>
            </a:lnRef>
            <a:fillRef idx="1">
              <a:schemeClr val="lt1"/>
            </a:fillRef>
            <a:effectRef idx="0">
              <a:schemeClr val="accent2"/>
            </a:effectRef>
            <a:fontRef idx="minor">
              <a:schemeClr val="dk1"/>
            </a:fontRef>
          </p:style>
          <p:txBody>
            <a:bodyPr vert="horz" wrap="square" lIns="91440" tIns="64008" rIns="0" bIns="45720" rtlCol="0" anchor="t">
              <a:noAutofit/>
            </a:bodyPr>
            <a:lstStyle/>
            <a:p>
              <a:pPr marL="0" marR="0" lvl="0" indent="0" algn="l" defTabSz="914367" rtl="0" eaLnBrk="1" fontAlgn="base" latinLnBrk="0" hangingPunct="1">
                <a:lnSpc>
                  <a:spcPct val="100000"/>
                </a:lnSpc>
                <a:spcBef>
                  <a:spcPts val="0"/>
                </a:spcBef>
                <a:spcAft>
                  <a:spcPts val="100"/>
                </a:spcAft>
                <a:buClrTx/>
                <a:buSzTx/>
                <a:buFontTx/>
                <a:buNone/>
                <a:tabLst/>
                <a:defRPr/>
              </a:pPr>
              <a:r>
                <a:rPr kumimoji="0" lang="en-US" sz="800" b="1"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a:ea typeface="+mn-ea"/>
                  <a:cs typeface="+mn-cs"/>
                </a:rPr>
                <a:t>Data Plane Security</a:t>
              </a:r>
              <a:br>
                <a:rPr kumimoji="0" lang="en-US" sz="800" b="1"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a:ea typeface="+mn-ea"/>
                  <a:cs typeface="+mn-cs"/>
                </a:rPr>
              </a:br>
              <a:r>
                <a:rPr kumimoji="0" lang="en-US" sz="6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panose="020B0702040204020203" pitchFamily="34" charset="0"/>
                  <a:ea typeface="+mn-ea"/>
                  <a:cs typeface="Segoe UI Semibold" panose="020B0702040204020203" pitchFamily="34" charset="0"/>
                </a:rPr>
                <a:t>Per-Application/Workload Controls</a:t>
              </a:r>
            </a:p>
          </p:txBody>
        </p:sp>
        <p:sp>
          <p:nvSpPr>
            <p:cNvPr id="361" name="Rectangle 432">
              <a:extLst>
                <a:ext uri="{FF2B5EF4-FFF2-40B4-BE49-F238E27FC236}">
                  <a16:creationId xmlns:a16="http://schemas.microsoft.com/office/drawing/2014/main" id="{9156CD28-E7E6-49D2-B044-DD127DA6A406}"/>
                </a:ext>
              </a:extLst>
            </p:cNvPr>
            <p:cNvSpPr/>
            <p:nvPr/>
          </p:nvSpPr>
          <p:spPr>
            <a:xfrm>
              <a:off x="7565086" y="2339515"/>
              <a:ext cx="4031173" cy="799820"/>
            </a:xfrm>
            <a:custGeom>
              <a:avLst/>
              <a:gdLst>
                <a:gd name="connsiteX0" fmla="*/ 0 w 4476317"/>
                <a:gd name="connsiteY0" fmla="*/ 0 h 835637"/>
                <a:gd name="connsiteX1" fmla="*/ 4476317 w 4476317"/>
                <a:gd name="connsiteY1" fmla="*/ 0 h 835637"/>
                <a:gd name="connsiteX2" fmla="*/ 4476317 w 4476317"/>
                <a:gd name="connsiteY2" fmla="*/ 835637 h 835637"/>
                <a:gd name="connsiteX3" fmla="*/ 0 w 4476317"/>
                <a:gd name="connsiteY3" fmla="*/ 835637 h 835637"/>
                <a:gd name="connsiteX4" fmla="*/ 0 w 4476317"/>
                <a:gd name="connsiteY4" fmla="*/ 0 h 835637"/>
                <a:gd name="connsiteX0" fmla="*/ 0 w 4476317"/>
                <a:gd name="connsiteY0" fmla="*/ 0 h 835637"/>
                <a:gd name="connsiteX1" fmla="*/ 1403768 w 4476317"/>
                <a:gd name="connsiteY1" fmla="*/ 784 h 835637"/>
                <a:gd name="connsiteX2" fmla="*/ 4476317 w 4476317"/>
                <a:gd name="connsiteY2" fmla="*/ 0 h 835637"/>
                <a:gd name="connsiteX3" fmla="*/ 4476317 w 4476317"/>
                <a:gd name="connsiteY3" fmla="*/ 835637 h 835637"/>
                <a:gd name="connsiteX4" fmla="*/ 0 w 4476317"/>
                <a:gd name="connsiteY4" fmla="*/ 835637 h 835637"/>
                <a:gd name="connsiteX5" fmla="*/ 0 w 4476317"/>
                <a:gd name="connsiteY5" fmla="*/ 0 h 835637"/>
                <a:gd name="connsiteX0" fmla="*/ 1403768 w 4476317"/>
                <a:gd name="connsiteY0" fmla="*/ 784 h 835637"/>
                <a:gd name="connsiteX1" fmla="*/ 4476317 w 4476317"/>
                <a:gd name="connsiteY1" fmla="*/ 0 h 835637"/>
                <a:gd name="connsiteX2" fmla="*/ 4476317 w 4476317"/>
                <a:gd name="connsiteY2" fmla="*/ 835637 h 835637"/>
                <a:gd name="connsiteX3" fmla="*/ 0 w 4476317"/>
                <a:gd name="connsiteY3" fmla="*/ 835637 h 835637"/>
                <a:gd name="connsiteX4" fmla="*/ 0 w 4476317"/>
                <a:gd name="connsiteY4" fmla="*/ 0 h 835637"/>
                <a:gd name="connsiteX5" fmla="*/ 1495208 w 4476317"/>
                <a:gd name="connsiteY5" fmla="*/ 92224 h 835637"/>
                <a:gd name="connsiteX0" fmla="*/ 1403768 w 4476317"/>
                <a:gd name="connsiteY0" fmla="*/ 784 h 835637"/>
                <a:gd name="connsiteX1" fmla="*/ 4476317 w 4476317"/>
                <a:gd name="connsiteY1" fmla="*/ 0 h 835637"/>
                <a:gd name="connsiteX2" fmla="*/ 4476317 w 4476317"/>
                <a:gd name="connsiteY2" fmla="*/ 835637 h 835637"/>
                <a:gd name="connsiteX3" fmla="*/ 0 w 4476317"/>
                <a:gd name="connsiteY3" fmla="*/ 835637 h 835637"/>
                <a:gd name="connsiteX4" fmla="*/ 0 w 4476317"/>
                <a:gd name="connsiteY4" fmla="*/ 0 h 835637"/>
                <a:gd name="connsiteX0" fmla="*/ 4476317 w 4476317"/>
                <a:gd name="connsiteY0" fmla="*/ 0 h 835637"/>
                <a:gd name="connsiteX1" fmla="*/ 4476317 w 4476317"/>
                <a:gd name="connsiteY1" fmla="*/ 835637 h 835637"/>
                <a:gd name="connsiteX2" fmla="*/ 0 w 4476317"/>
                <a:gd name="connsiteY2" fmla="*/ 835637 h 835637"/>
                <a:gd name="connsiteX3" fmla="*/ 0 w 4476317"/>
                <a:gd name="connsiteY3" fmla="*/ 0 h 835637"/>
              </a:gdLst>
              <a:ahLst/>
              <a:cxnLst>
                <a:cxn ang="0">
                  <a:pos x="connsiteX0" y="connsiteY0"/>
                </a:cxn>
                <a:cxn ang="0">
                  <a:pos x="connsiteX1" y="connsiteY1"/>
                </a:cxn>
                <a:cxn ang="0">
                  <a:pos x="connsiteX2" y="connsiteY2"/>
                </a:cxn>
                <a:cxn ang="0">
                  <a:pos x="connsiteX3" y="connsiteY3"/>
                </a:cxn>
              </a:cxnLst>
              <a:rect l="l" t="t" r="r" b="b"/>
              <a:pathLst>
                <a:path w="4476317" h="835637">
                  <a:moveTo>
                    <a:pt x="4476317" y="0"/>
                  </a:moveTo>
                  <a:lnTo>
                    <a:pt x="4476317" y="835637"/>
                  </a:lnTo>
                  <a:lnTo>
                    <a:pt x="0" y="835637"/>
                  </a:lnTo>
                  <a:lnTo>
                    <a:pt x="0" y="0"/>
                  </a:lnTo>
                </a:path>
              </a:pathLst>
            </a:custGeom>
            <a:solidFill>
              <a:srgbClr val="DDFBDD"/>
            </a:solidFill>
            <a:ln w="9525" cap="flat" cmpd="sng" algn="ctr">
              <a:solidFill>
                <a:schemeClr val="accent3"/>
              </a:solidFill>
              <a:prstDash val="solid"/>
            </a:ln>
            <a:effectLst/>
          </p:spPr>
          <p:style>
            <a:lnRef idx="2">
              <a:schemeClr val="accent2"/>
            </a:lnRef>
            <a:fillRef idx="1">
              <a:schemeClr val="lt1"/>
            </a:fillRef>
            <a:effectRef idx="0">
              <a:schemeClr val="accent2"/>
            </a:effectRef>
            <a:fontRef idx="minor">
              <a:schemeClr val="dk1"/>
            </a:fontRef>
          </p:style>
          <p:txBody>
            <a:bodyPr vert="horz" wrap="square" lIns="91440" tIns="45720" rIns="0" bIns="219456" rtlCol="0" anchor="t">
              <a:noAutofit/>
            </a:bodyPr>
            <a:lstStyle/>
            <a:p>
              <a:pPr marL="0" marR="0" lvl="0" indent="0" algn="ctr" defTabSz="914367" rtl="0" eaLnBrk="1" fontAlgn="base"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a:ea typeface="+mn-ea"/>
                <a:cs typeface="+mn-cs"/>
              </a:endParaRPr>
            </a:p>
          </p:txBody>
        </p:sp>
      </p:grpSp>
      <p:sp>
        <p:nvSpPr>
          <p:cNvPr id="397" name="Rectangle 396">
            <a:hlinkClick r:id="rId33"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72A2A767-228F-4CD7-A527-A52BAE1C3EFA}"/>
              </a:ext>
            </a:extLst>
          </p:cNvPr>
          <p:cNvSpPr/>
          <p:nvPr/>
        </p:nvSpPr>
        <p:spPr>
          <a:xfrm>
            <a:off x="6258175" y="2939761"/>
            <a:ext cx="1209339"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nn-NO"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Microsoft Defender for Cloud Apps</a:t>
            </a:r>
            <a:endPar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endParaRPr>
          </a:p>
        </p:txBody>
      </p:sp>
      <p:grpSp>
        <p:nvGrpSpPr>
          <p:cNvPr id="59" name="Group 58">
            <a:extLst>
              <a:ext uri="{FF2B5EF4-FFF2-40B4-BE49-F238E27FC236}">
                <a16:creationId xmlns:a16="http://schemas.microsoft.com/office/drawing/2014/main" id="{DB771D0B-D669-4010-A2E2-EF3D68D7714A}"/>
              </a:ext>
            </a:extLst>
          </p:cNvPr>
          <p:cNvGrpSpPr/>
          <p:nvPr/>
        </p:nvGrpSpPr>
        <p:grpSpPr>
          <a:xfrm>
            <a:off x="5943639" y="1971836"/>
            <a:ext cx="1532482" cy="833311"/>
            <a:chOff x="5943639" y="1971836"/>
            <a:chExt cx="1532482" cy="833311"/>
          </a:xfrm>
        </p:grpSpPr>
        <p:sp>
          <p:nvSpPr>
            <p:cNvPr id="408" name="Rectangle 407">
              <a:hlinkClick r:id="rId34" tooltip="The Well Architected Framework (WAF) security guidance provides guidance and lessons learned for securing workloads and applications."/>
              <a:extLst>
                <a:ext uri="{FF2B5EF4-FFF2-40B4-BE49-F238E27FC236}">
                  <a16:creationId xmlns:a16="http://schemas.microsoft.com/office/drawing/2014/main" id="{AE4237F1-FD29-4FDE-8076-B6D878D79DE5}"/>
                </a:ext>
              </a:extLst>
            </p:cNvPr>
            <p:cNvSpPr/>
            <p:nvPr/>
          </p:nvSpPr>
          <p:spPr>
            <a:xfrm>
              <a:off x="6140954" y="1971836"/>
              <a:ext cx="1330673" cy="289310"/>
            </a:xfrm>
            <a:prstGeom prst="rect">
              <a:avLst/>
            </a:prstGeom>
            <a:solidFill>
              <a:schemeClr val="accent6"/>
            </a:solidFill>
            <a:ln w="10795" cap="flat" cmpd="sng" algn="ctr">
              <a:noFill/>
              <a:prstDash val="solid"/>
            </a:ln>
            <a:effectLst>
              <a:outerShdw dist="38100" dir="10800000" algn="ctr" rotWithShape="0">
                <a:schemeClr val="tx1">
                  <a:lumMod val="75000"/>
                  <a:lumOff val="25000"/>
                </a:schemeClr>
              </a:outerShdw>
            </a:effectLst>
          </p:spPr>
          <p:style>
            <a:lnRef idx="2">
              <a:schemeClr val="accent2"/>
            </a:lnRef>
            <a:fillRef idx="1">
              <a:schemeClr val="lt1"/>
            </a:fillRef>
            <a:effectRef idx="0">
              <a:schemeClr val="accent2"/>
            </a:effectRef>
            <a:fontRef idx="minor">
              <a:schemeClr val="dk1"/>
            </a:fontRef>
          </p:style>
          <p:txBody>
            <a:bodyPr vert="horz" wrap="square" lIns="45720" tIns="36576" rIns="45720" bIns="36576" rtlCol="0" anchor="ctr" anchorCtr="0">
              <a:spAutoFit/>
            </a:bodyPr>
            <a:lstStyle/>
            <a:p>
              <a:pPr marL="0" marR="0" lvl="0" indent="0" algn="l" defTabSz="914367" rtl="0" eaLnBrk="1" fontAlgn="base" latinLnBrk="0" hangingPunct="1">
                <a:lnSpc>
                  <a:spcPct val="100000"/>
                </a:lnSpc>
                <a:spcBef>
                  <a:spcPts val="0"/>
                </a:spcBef>
                <a:spcAft>
                  <a:spcPts val="200"/>
                </a:spcAft>
                <a:buClrTx/>
                <a:buSzTx/>
                <a:buFontTx/>
                <a:buNone/>
                <a:tabLst/>
                <a:defRPr/>
              </a:pPr>
              <a:r>
                <a:rPr kumimoji="0" lang="en-US" sz="7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a:ea typeface="+mn-ea"/>
                  <a:cs typeface="+mn-cs"/>
                </a:rPr>
                <a:t>Azure Well Architected </a:t>
              </a:r>
              <a:br>
                <a:rPr kumimoji="0" lang="en-US" sz="7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a:ea typeface="+mn-ea"/>
                  <a:cs typeface="+mn-cs"/>
                </a:rPr>
              </a:br>
              <a:r>
                <a:rPr kumimoji="0" lang="en-US" sz="7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a:ea typeface="+mn-ea"/>
                  <a:cs typeface="+mn-cs"/>
                </a:rPr>
                <a:t>Framework (WAF)</a:t>
              </a:r>
            </a:p>
          </p:txBody>
        </p:sp>
        <p:sp>
          <p:nvSpPr>
            <p:cNvPr id="421" name="Rectangle 420">
              <a:hlinkClick r:id="rId35" tooltip="Microsoft Cloud Security Benchmark (MCSB) provides prescriptive best practices and recommendations to help improve the security of workloads, data, and services on Azure, AWS, and GCP."/>
              <a:extLst>
                <a:ext uri="{FF2B5EF4-FFF2-40B4-BE49-F238E27FC236}">
                  <a16:creationId xmlns:a16="http://schemas.microsoft.com/office/drawing/2014/main" id="{FF118374-9FDE-4949-A243-57FC2FA2D9BF}"/>
                </a:ext>
              </a:extLst>
            </p:cNvPr>
            <p:cNvSpPr/>
            <p:nvPr/>
          </p:nvSpPr>
          <p:spPr>
            <a:xfrm>
              <a:off x="5943639" y="2430994"/>
              <a:ext cx="1532482" cy="374153"/>
            </a:xfrm>
            <a:prstGeom prst="rect">
              <a:avLst/>
            </a:prstGeom>
            <a:solidFill>
              <a:schemeClr val="accent6"/>
            </a:solidFill>
            <a:ln w="10795" cap="flat" cmpd="sng" algn="ctr">
              <a:noFill/>
              <a:prstDash val="solid"/>
            </a:ln>
            <a:effectLst>
              <a:outerShdw dist="38100" dir="10800000" algn="ctr" rotWithShape="0">
                <a:schemeClr val="tx1">
                  <a:lumMod val="75000"/>
                  <a:lumOff val="25000"/>
                </a:schemeClr>
              </a:outerShdw>
            </a:effectLst>
          </p:spPr>
          <p:style>
            <a:lnRef idx="2">
              <a:schemeClr val="accent2"/>
            </a:lnRef>
            <a:fillRef idx="1">
              <a:schemeClr val="lt1"/>
            </a:fillRef>
            <a:effectRef idx="0">
              <a:schemeClr val="accent2"/>
            </a:effectRef>
            <a:fontRef idx="minor">
              <a:schemeClr val="dk1"/>
            </a:fontRef>
          </p:style>
          <p:txBody>
            <a:bodyPr vert="horz" wrap="square" lIns="45720" tIns="45720" rIns="45720" bIns="45720" rtlCol="0" anchor="ctr">
              <a:noAutofit/>
            </a:bodyPr>
            <a:lstStyle/>
            <a:p>
              <a:pPr marL="0" marR="0" lvl="0" indent="0" algn="l" defTabSz="914367" rtl="0" eaLnBrk="1" fontAlgn="base" latinLnBrk="0" hangingPunct="1">
                <a:lnSpc>
                  <a:spcPct val="100000"/>
                </a:lnSpc>
                <a:spcBef>
                  <a:spcPts val="0"/>
                </a:spcBef>
                <a:spcAft>
                  <a:spcPts val="200"/>
                </a:spcAft>
                <a:buClrTx/>
                <a:buSzTx/>
                <a:buFontTx/>
                <a:buNone/>
                <a:tabLst/>
                <a:defRPr/>
              </a:pPr>
              <a:r>
                <a:rPr kumimoji="0" lang="en-US" sz="7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Semibold"/>
                  <a:ea typeface="+mn-ea"/>
                  <a:cs typeface="+mn-cs"/>
                </a:rPr>
                <a:t>Microsoft Cloud  Security Benchmark (MCSB)</a:t>
              </a:r>
            </a:p>
            <a:p>
              <a:pPr marL="0" marR="0" lvl="0" indent="0" algn="l" defTabSz="914367" rtl="0" eaLnBrk="1" fontAlgn="base" latinLnBrk="0" hangingPunct="1">
                <a:lnSpc>
                  <a:spcPct val="100000"/>
                </a:lnSpc>
                <a:spcBef>
                  <a:spcPts val="0"/>
                </a:spcBef>
                <a:spcAft>
                  <a:spcPts val="100"/>
                </a:spcAft>
                <a:buClrTx/>
                <a:buSzTx/>
                <a:buFontTx/>
                <a:buNone/>
                <a:tabLst/>
                <a:defRPr/>
              </a:pPr>
              <a:r>
                <a:rPr kumimoji="0" lang="en-US" sz="600" b="0"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a:ea typeface="+mn-ea"/>
                  <a:cs typeface="Segoe UI Semibold" panose="020B0702040204020203" pitchFamily="34" charset="0"/>
                </a:rPr>
                <a:t>Prescriptive Best Practices and Controls </a:t>
              </a:r>
            </a:p>
          </p:txBody>
        </p:sp>
      </p:grpSp>
      <p:sp>
        <p:nvSpPr>
          <p:cNvPr id="344" name="Rectangle 343">
            <a:extLst>
              <a:ext uri="{FF2B5EF4-FFF2-40B4-BE49-F238E27FC236}">
                <a16:creationId xmlns:a16="http://schemas.microsoft.com/office/drawing/2014/main" id="{E10F1F08-EC93-4957-A2D6-8E8A87C68A74}"/>
              </a:ext>
            </a:extLst>
          </p:cNvPr>
          <p:cNvSpPr/>
          <p:nvPr/>
        </p:nvSpPr>
        <p:spPr bwMode="auto">
          <a:xfrm>
            <a:off x="7726089" y="1730501"/>
            <a:ext cx="1600200" cy="1347086"/>
          </a:xfrm>
          <a:prstGeom prst="rect">
            <a:avLst/>
          </a:prstGeom>
          <a:noFill/>
          <a:ln w="9525" cap="rnd">
            <a:solidFill>
              <a:schemeClr val="accent1">
                <a:lumMod val="75000"/>
              </a:schemeClr>
            </a:solidFill>
            <a:prstDash val="sysDash"/>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0" tIns="45720" rIns="0" bIns="36576" numCol="1" rtlCol="0" anchor="t" anchorCtr="0" compatLnSpc="1">
            <a:prstTxWarp prst="textNoShape">
              <a:avLst/>
            </a:prstTxWarp>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0078D4">
                        <a:lumMod val="75000"/>
                      </a:srgbClr>
                    </a:gs>
                    <a:gs pos="100000">
                      <a:srgbClr val="0078D4">
                        <a:lumMod val="75000"/>
                      </a:srgbClr>
                    </a:gs>
                  </a:gsLst>
                  <a:lin ang="5400000" scaled="0"/>
                </a:gradFill>
                <a:effectLst/>
                <a:uLnTx/>
                <a:uFillTx/>
                <a:latin typeface="Segoe UI"/>
                <a:ea typeface="+mn-ea"/>
                <a:cs typeface="+mn-cs"/>
              </a:rPr>
              <a:t>Internal Communications (East/West)</a:t>
            </a:r>
          </a:p>
        </p:txBody>
      </p:sp>
      <p:sp>
        <p:nvSpPr>
          <p:cNvPr id="350" name="Rectangle 349">
            <a:extLst>
              <a:ext uri="{FF2B5EF4-FFF2-40B4-BE49-F238E27FC236}">
                <a16:creationId xmlns:a16="http://schemas.microsoft.com/office/drawing/2014/main" id="{BA5CB30E-CF1B-44EF-A732-14AF15B4744A}"/>
              </a:ext>
            </a:extLst>
          </p:cNvPr>
          <p:cNvSpPr/>
          <p:nvPr/>
        </p:nvSpPr>
        <p:spPr bwMode="auto">
          <a:xfrm>
            <a:off x="9522747" y="1730500"/>
            <a:ext cx="1740297" cy="1347085"/>
          </a:xfrm>
          <a:prstGeom prst="rect">
            <a:avLst/>
          </a:prstGeom>
          <a:noFill/>
          <a:ln w="9525" cap="rnd">
            <a:solidFill>
              <a:schemeClr val="accent1">
                <a:lumMod val="75000"/>
              </a:schemeClr>
            </a:solidFill>
            <a:prstDash val="sysDash"/>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0" tIns="45720" rIns="0" bIns="36576" numCol="1" rtlCol="0" anchor="t" anchorCtr="0" compatLnSpc="1">
            <a:prstTxWarp prst="textNoShape">
              <a:avLst/>
            </a:prstTxWarp>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0078D4">
                        <a:lumMod val="75000"/>
                      </a:srgbClr>
                    </a:gs>
                    <a:gs pos="100000">
                      <a:srgbClr val="0078D4">
                        <a:lumMod val="75000"/>
                      </a:srgbClr>
                    </a:gs>
                  </a:gsLst>
                  <a:lin ang="5400000" scaled="0"/>
                </a:gradFill>
                <a:effectLst/>
                <a:uLnTx/>
                <a:uFillTx/>
                <a:latin typeface="Segoe UI"/>
                <a:ea typeface="+mn-ea"/>
                <a:cs typeface="+mn-cs"/>
              </a:rPr>
              <a:t>External Communications (North/South)</a:t>
            </a:r>
          </a:p>
        </p:txBody>
      </p:sp>
      <p:sp>
        <p:nvSpPr>
          <p:cNvPr id="351" name="Rectangle 350">
            <a:hlinkClick r:id="rId36" tooltip="Application security groups enable you to configure network security as a natural extension of an application's structure, allowing you to group virtual machines and define network security policies based on those groups. "/>
            <a:extLst>
              <a:ext uri="{FF2B5EF4-FFF2-40B4-BE49-F238E27FC236}">
                <a16:creationId xmlns:a16="http://schemas.microsoft.com/office/drawing/2014/main" id="{72969A7A-C8C5-48FF-9629-C9917DF466C8}"/>
              </a:ext>
            </a:extLst>
          </p:cNvPr>
          <p:cNvSpPr/>
          <p:nvPr/>
        </p:nvSpPr>
        <p:spPr>
          <a:xfrm>
            <a:off x="7772320" y="1893002"/>
            <a:ext cx="1508760" cy="146304"/>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Network/App Security Groups</a:t>
            </a:r>
          </a:p>
        </p:txBody>
      </p:sp>
      <p:sp>
        <p:nvSpPr>
          <p:cNvPr id="352" name="Rectangle 351">
            <a:hlinkClick r:id="rId37" tooltip="API Management (APIM) is a way to create consistent and modern API gateways for existing back-end services."/>
            <a:extLst>
              <a:ext uri="{FF2B5EF4-FFF2-40B4-BE49-F238E27FC236}">
                <a16:creationId xmlns:a16="http://schemas.microsoft.com/office/drawing/2014/main" id="{8087ED42-6150-47D8-B662-B8D7E0C64712}"/>
              </a:ext>
            </a:extLst>
          </p:cNvPr>
          <p:cNvSpPr/>
          <p:nvPr/>
        </p:nvSpPr>
        <p:spPr>
          <a:xfrm>
            <a:off x="9570228" y="1891999"/>
            <a:ext cx="861764" cy="146304"/>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API Management Gateway</a:t>
            </a:r>
          </a:p>
        </p:txBody>
      </p:sp>
      <p:sp>
        <p:nvSpPr>
          <p:cNvPr id="353" name="Rectangle 352">
            <a:hlinkClick r:id="rId38" tooltip="Azure natively provides basic DDoS protection for all public IPs. You can increase protection with adaptive tuning of thresholds (with machine learning), real-time and historical telemetry, alerting, cost guarantee and more."/>
            <a:extLst>
              <a:ext uri="{FF2B5EF4-FFF2-40B4-BE49-F238E27FC236}">
                <a16:creationId xmlns:a16="http://schemas.microsoft.com/office/drawing/2014/main" id="{9B091C7D-F757-42F6-851B-CE46EB0BB1CE}"/>
              </a:ext>
            </a:extLst>
          </p:cNvPr>
          <p:cNvSpPr/>
          <p:nvPr/>
        </p:nvSpPr>
        <p:spPr>
          <a:xfrm>
            <a:off x="9570228" y="2062471"/>
            <a:ext cx="1658942" cy="146304"/>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DDoS and Web Application Firewall (WAF) </a:t>
            </a:r>
          </a:p>
        </p:txBody>
      </p:sp>
      <p:sp>
        <p:nvSpPr>
          <p:cNvPr id="355" name="Rectangle 354">
            <a:hlinkClick r:id="rId39" tooltip="Azure Private Link enables you to access Azure PaaS Services (for example, Azure Storage and SQL Database) and Azure hosted customer-owned/partner services over a Private Endpoint in your virtual network."/>
            <a:extLst>
              <a:ext uri="{FF2B5EF4-FFF2-40B4-BE49-F238E27FC236}">
                <a16:creationId xmlns:a16="http://schemas.microsoft.com/office/drawing/2014/main" id="{E38987ED-942D-425D-B1CD-0466683268BA}"/>
              </a:ext>
            </a:extLst>
          </p:cNvPr>
          <p:cNvSpPr/>
          <p:nvPr/>
        </p:nvSpPr>
        <p:spPr>
          <a:xfrm>
            <a:off x="7772320" y="2062973"/>
            <a:ext cx="1508760" cy="146304"/>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err="1">
                <a:ln>
                  <a:noFill/>
                </a:ln>
                <a:gradFill>
                  <a:gsLst>
                    <a:gs pos="0">
                      <a:srgbClr val="FFFFFF"/>
                    </a:gs>
                    <a:gs pos="100000">
                      <a:srgbClr val="FFFFFF"/>
                    </a:gs>
                  </a:gsLst>
                  <a:lin ang="5400000" scaled="0"/>
                </a:gradFill>
                <a:effectLst/>
                <a:uLnTx/>
                <a:uFillTx/>
                <a:latin typeface="Segoe UI Semibold"/>
                <a:ea typeface="+mn-ea"/>
                <a:cs typeface="+mn-cs"/>
              </a:rPr>
              <a:t>PrivateLink</a:t>
            </a: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 &amp; Service Endpoints</a:t>
            </a:r>
          </a:p>
        </p:txBody>
      </p:sp>
      <p:sp>
        <p:nvSpPr>
          <p:cNvPr id="356" name="Rectangle 355">
            <a:hlinkClick r:id="rId40" tooltip="Key vault mitigates risk of compromised secrets (e.g. inadvertently publishing keys to GitHub) by ensuring they are safeguarded by hardware security modules (HSMs) and readily available to applications"/>
            <a:extLst>
              <a:ext uri="{FF2B5EF4-FFF2-40B4-BE49-F238E27FC236}">
                <a16:creationId xmlns:a16="http://schemas.microsoft.com/office/drawing/2014/main" id="{1C21CA1C-1E9B-472E-9534-C7372EEA8B6E}"/>
              </a:ext>
            </a:extLst>
          </p:cNvPr>
          <p:cNvSpPr/>
          <p:nvPr/>
        </p:nvSpPr>
        <p:spPr>
          <a:xfrm>
            <a:off x="7772320" y="2232944"/>
            <a:ext cx="3456850" cy="146304"/>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Encryption &amp; Azure </a:t>
            </a:r>
            <a:r>
              <a:rPr kumimoji="0" lang="en-US" sz="500" b="0"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Key Vault, </a:t>
            </a:r>
            <a:r>
              <a:rPr kumimoji="0" lang="en-US" sz="5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t>Application RBAC Model</a:t>
            </a:r>
            <a:endPar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endParaRPr>
          </a:p>
        </p:txBody>
      </p:sp>
      <p:sp>
        <p:nvSpPr>
          <p:cNvPr id="357" name="Rectangle 356">
            <a:hlinkClick r:id="rId41" tooltip="Azure Firewall is a managed, cloud-based network security service that protects your Azure Virtual Network resources. It is a fully stateful firewall as a service with built-in high availability and unrestricted cloud scalability."/>
            <a:extLst>
              <a:ext uri="{FF2B5EF4-FFF2-40B4-BE49-F238E27FC236}">
                <a16:creationId xmlns:a16="http://schemas.microsoft.com/office/drawing/2014/main" id="{B4E6382B-B3C7-4DA9-9A43-A6ED74D80416}"/>
              </a:ext>
            </a:extLst>
          </p:cNvPr>
          <p:cNvSpPr/>
          <p:nvPr/>
        </p:nvSpPr>
        <p:spPr>
          <a:xfrm>
            <a:off x="7772320" y="2402915"/>
            <a:ext cx="3456850" cy="146304"/>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Firewall and Firewall Management</a:t>
            </a:r>
          </a:p>
        </p:txBody>
      </p:sp>
      <p:sp>
        <p:nvSpPr>
          <p:cNvPr id="359" name="Rectangle 358">
            <a:hlinkClick r:id="rId42"/>
            <a:extLst>
              <a:ext uri="{FF2B5EF4-FFF2-40B4-BE49-F238E27FC236}">
                <a16:creationId xmlns:a16="http://schemas.microsoft.com/office/drawing/2014/main" id="{B13A8B53-E1AE-4510-A410-A57639BB79A6}"/>
              </a:ext>
            </a:extLst>
          </p:cNvPr>
          <p:cNvSpPr/>
          <p:nvPr/>
        </p:nvSpPr>
        <p:spPr>
          <a:xfrm>
            <a:off x="7772320" y="2742857"/>
            <a:ext cx="3456850" cy="146304"/>
          </a:xfrm>
          <a:prstGeom prst="rect">
            <a:avLst/>
          </a:prstGeom>
          <a:solidFill>
            <a:schemeClr val="accent3"/>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DevOps Security</a:t>
            </a:r>
          </a:p>
        </p:txBody>
      </p:sp>
      <p:sp>
        <p:nvSpPr>
          <p:cNvPr id="360" name="Rectangle 359">
            <a:hlinkClick r:id="rId43" tooltip="DevSecOps and Application development security that integrates natively in the developer workflow including code scanning, secret scanning, alerting, security policies, and more. "/>
            <a:extLst>
              <a:ext uri="{FF2B5EF4-FFF2-40B4-BE49-F238E27FC236}">
                <a16:creationId xmlns:a16="http://schemas.microsoft.com/office/drawing/2014/main" id="{BDE1A201-EEA4-4585-A63E-B1315F77BFFE}"/>
              </a:ext>
            </a:extLst>
          </p:cNvPr>
          <p:cNvSpPr/>
          <p:nvPr/>
        </p:nvSpPr>
        <p:spPr>
          <a:xfrm>
            <a:off x="7772320" y="2912828"/>
            <a:ext cx="3456850" cy="146304"/>
          </a:xfrm>
          <a:prstGeom prst="rect">
            <a:avLst/>
          </a:prstGeom>
          <a:solidFill>
            <a:schemeClr val="accent3"/>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GitHub Advanced Security</a:t>
            </a:r>
          </a:p>
        </p:txBody>
      </p:sp>
      <p:sp>
        <p:nvSpPr>
          <p:cNvPr id="438" name="Rectangle 437">
            <a:extLst>
              <a:ext uri="{FF2B5EF4-FFF2-40B4-BE49-F238E27FC236}">
                <a16:creationId xmlns:a16="http://schemas.microsoft.com/office/drawing/2014/main" id="{DA648326-1FB7-4C5A-9839-864C906C6D24}"/>
              </a:ext>
            </a:extLst>
          </p:cNvPr>
          <p:cNvSpPr/>
          <p:nvPr/>
        </p:nvSpPr>
        <p:spPr bwMode="auto">
          <a:xfrm>
            <a:off x="0" y="3196574"/>
            <a:ext cx="12192000" cy="1696622"/>
          </a:xfrm>
          <a:prstGeom prst="rect">
            <a:avLst/>
          </a:prstGeom>
          <a:solidFill>
            <a:srgbClr val="0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7" name="Group 56">
            <a:extLst>
              <a:ext uri="{FF2B5EF4-FFF2-40B4-BE49-F238E27FC236}">
                <a16:creationId xmlns:a16="http://schemas.microsoft.com/office/drawing/2014/main" id="{8070AE9C-5FC0-44DC-B473-C62C057CDAE5}"/>
              </a:ext>
            </a:extLst>
          </p:cNvPr>
          <p:cNvGrpSpPr/>
          <p:nvPr/>
        </p:nvGrpSpPr>
        <p:grpSpPr>
          <a:xfrm>
            <a:off x="1883602" y="1846930"/>
            <a:ext cx="1105264" cy="958855"/>
            <a:chOff x="1883602" y="1846930"/>
            <a:chExt cx="1105264" cy="958855"/>
          </a:xfrm>
        </p:grpSpPr>
        <p:sp>
          <p:nvSpPr>
            <p:cNvPr id="581" name="Rectangle 580">
              <a:extLst>
                <a:ext uri="{FF2B5EF4-FFF2-40B4-BE49-F238E27FC236}">
                  <a16:creationId xmlns:a16="http://schemas.microsoft.com/office/drawing/2014/main" id="{0EC557E7-8AE5-409F-A8B6-C393A5D28A54}"/>
                </a:ext>
              </a:extLst>
            </p:cNvPr>
            <p:cNvSpPr/>
            <p:nvPr/>
          </p:nvSpPr>
          <p:spPr bwMode="auto">
            <a:xfrm>
              <a:off x="1883602" y="1846930"/>
              <a:ext cx="1105264" cy="615390"/>
            </a:xfrm>
            <a:prstGeom prst="rect">
              <a:avLst/>
            </a:prstGeom>
            <a:noFill/>
            <a:ln w="9525" cap="rnd">
              <a:solidFill>
                <a:schemeClr val="accent1">
                  <a:lumMod val="75000"/>
                </a:schemeClr>
              </a:solidFill>
              <a:prstDash val="sysDash"/>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0" tIns="73152" rIns="0" bIns="36576" numCol="1" rtlCol="0" anchor="t" anchorCtr="0" compatLnSpc="1">
              <a:prstTxWarp prst="textNoShape">
                <a:avLst/>
              </a:prstTxWarp>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0078D4">
                          <a:lumMod val="75000"/>
                        </a:srgbClr>
                      </a:gs>
                      <a:gs pos="100000">
                        <a:srgbClr val="0078D4">
                          <a:lumMod val="75000"/>
                        </a:srgbClr>
                      </a:gs>
                    </a:gsLst>
                    <a:lin ang="5400000" scaled="0"/>
                  </a:gradFill>
                  <a:effectLst/>
                  <a:uLnTx/>
                  <a:uFillTx/>
                  <a:latin typeface="Segoe UI"/>
                  <a:ea typeface="+mn-ea"/>
                  <a:cs typeface="+mn-cs"/>
                </a:rPr>
                <a:t>Unified Endpoint Management</a:t>
              </a:r>
            </a:p>
          </p:txBody>
        </p:sp>
        <p:sp>
          <p:nvSpPr>
            <p:cNvPr id="582" name="Rectangle 581">
              <a:hlinkClick r:id="rId44" tooltip="Microsoft Intune is a cloud-based service that focuses on mobile device management (MDM) and mobile application management (MAM). Intune integrates with Azure Active Directory (Azure AD) Conditional Access to provide device security health signals."/>
              <a:extLst>
                <a:ext uri="{FF2B5EF4-FFF2-40B4-BE49-F238E27FC236}">
                  <a16:creationId xmlns:a16="http://schemas.microsoft.com/office/drawing/2014/main" id="{26D5DD17-D7ED-441F-A590-B30C8BD67276}"/>
                </a:ext>
              </a:extLst>
            </p:cNvPr>
            <p:cNvSpPr/>
            <p:nvPr/>
          </p:nvSpPr>
          <p:spPr>
            <a:xfrm>
              <a:off x="1979034" y="2121183"/>
              <a:ext cx="914400"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Intune</a:t>
              </a:r>
            </a:p>
          </p:txBody>
        </p:sp>
        <p:sp>
          <p:nvSpPr>
            <p:cNvPr id="583" name="Rectangle 582">
              <a:hlinkClick r:id="rId45" tooltip="Microsoft Configuration Manager provides security update and other management capabilities for endpoints"/>
              <a:extLst>
                <a:ext uri="{FF2B5EF4-FFF2-40B4-BE49-F238E27FC236}">
                  <a16:creationId xmlns:a16="http://schemas.microsoft.com/office/drawing/2014/main" id="{5C2930FB-A3DB-4E10-B714-E80CB952AE3A}"/>
                </a:ext>
              </a:extLst>
            </p:cNvPr>
            <p:cNvSpPr/>
            <p:nvPr/>
          </p:nvSpPr>
          <p:spPr>
            <a:xfrm>
              <a:off x="1979034" y="2286188"/>
              <a:ext cx="914400"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Configuration Manager</a:t>
              </a:r>
            </a:p>
          </p:txBody>
        </p:sp>
        <p:sp>
          <p:nvSpPr>
            <p:cNvPr id="584" name="Rectangle 583">
              <a:hlinkClick r:id="rId46" tooltip="Azure Bastion provides secure and seamless RDP/SSH connectivity to your virtual machines directly from the Azure portal over TLS. When you connect via Azure Bastion, your virtual machines do not need a public IP address, agent, or special client software."/>
              <a:extLst>
                <a:ext uri="{FF2B5EF4-FFF2-40B4-BE49-F238E27FC236}">
                  <a16:creationId xmlns:a16="http://schemas.microsoft.com/office/drawing/2014/main" id="{DC5A2199-8A3B-4B7F-A097-0872EE186519}"/>
                </a:ext>
              </a:extLst>
            </p:cNvPr>
            <p:cNvSpPr/>
            <p:nvPr/>
          </p:nvSpPr>
          <p:spPr>
            <a:xfrm>
              <a:off x="1979034" y="2494852"/>
              <a:ext cx="914400"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Bastion</a:t>
              </a:r>
            </a:p>
          </p:txBody>
        </p:sp>
        <p:sp>
          <p:nvSpPr>
            <p:cNvPr id="580" name="Rectangle 579">
              <a:hlinkClick r:id="rId47" tooltip="M365 Defender (formerly Microsoft Threat Protection - MTP) provides XDR capability to simplify detection, automated investigation and response for productivity resources including Endpoints, identities, Office 365 services, and SaaS applications"/>
              <a:extLst>
                <a:ext uri="{FF2B5EF4-FFF2-40B4-BE49-F238E27FC236}">
                  <a16:creationId xmlns:a16="http://schemas.microsoft.com/office/drawing/2014/main" id="{F075827E-B8FC-4E77-A4B7-CAB00B42DD7F}"/>
                </a:ext>
              </a:extLst>
            </p:cNvPr>
            <p:cNvSpPr/>
            <p:nvPr/>
          </p:nvSpPr>
          <p:spPr>
            <a:xfrm>
              <a:off x="1979034" y="2662669"/>
              <a:ext cx="914400"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Microsoft 365 Defender</a:t>
              </a:r>
            </a:p>
          </p:txBody>
        </p:sp>
      </p:grpSp>
      <p:sp>
        <p:nvSpPr>
          <p:cNvPr id="5" name="Oval 4">
            <a:extLst>
              <a:ext uri="{FF2B5EF4-FFF2-40B4-BE49-F238E27FC236}">
                <a16:creationId xmlns:a16="http://schemas.microsoft.com/office/drawing/2014/main" id="{B12C2085-0163-42E1-9112-F435EEB293B7}"/>
              </a:ext>
            </a:extLst>
          </p:cNvPr>
          <p:cNvSpPr/>
          <p:nvPr/>
        </p:nvSpPr>
        <p:spPr bwMode="auto">
          <a:xfrm>
            <a:off x="10533482" y="3570429"/>
            <a:ext cx="471788" cy="471788"/>
          </a:xfrm>
          <a:prstGeom prst="ellipse">
            <a:avLst/>
          </a:prstGeom>
          <a:ln w="12700" cap="rnd">
            <a:solidFill>
              <a:srgbClr val="00B294"/>
            </a:solidFill>
            <a:headEnd type="none" w="lg" len="med"/>
            <a:tailEnd type="arrow"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a:ea typeface="+mn-ea"/>
              <a:cs typeface="Segoe UI" pitchFamily="34" charset="0"/>
            </a:endParaRPr>
          </a:p>
        </p:txBody>
      </p:sp>
      <p:sp>
        <p:nvSpPr>
          <p:cNvPr id="7" name="Freeform: Shape 6">
            <a:extLst>
              <a:ext uri="{FF2B5EF4-FFF2-40B4-BE49-F238E27FC236}">
                <a16:creationId xmlns:a16="http://schemas.microsoft.com/office/drawing/2014/main" id="{A05E91E6-FE0C-4B85-976E-EF887B2CD955}"/>
              </a:ext>
            </a:extLst>
          </p:cNvPr>
          <p:cNvSpPr/>
          <p:nvPr/>
        </p:nvSpPr>
        <p:spPr>
          <a:xfrm>
            <a:off x="10720668" y="3698826"/>
            <a:ext cx="96554" cy="96552"/>
          </a:xfrm>
          <a:custGeom>
            <a:avLst/>
            <a:gdLst>
              <a:gd name="connsiteX0" fmla="*/ 129210 w 126834"/>
              <a:gd name="connsiteY0" fmla="*/ 65352 h 126834"/>
              <a:gd name="connsiteX1" fmla="*/ 65858 w 126834"/>
              <a:gd name="connsiteY1" fmla="*/ 128703 h 126834"/>
              <a:gd name="connsiteX2" fmla="*/ 2001 w 126834"/>
              <a:gd name="connsiteY2" fmla="*/ 65352 h 126834"/>
              <a:gd name="connsiteX3" fmla="*/ 65858 w 126834"/>
              <a:gd name="connsiteY3" fmla="*/ 2001 h 126834"/>
              <a:gd name="connsiteX4" fmla="*/ 129210 w 126834"/>
              <a:gd name="connsiteY4" fmla="*/ 65352 h 126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34" h="126834">
                <a:moveTo>
                  <a:pt x="129210" y="65352"/>
                </a:moveTo>
                <a:cubicBezTo>
                  <a:pt x="129210" y="100321"/>
                  <a:pt x="100829" y="128703"/>
                  <a:pt x="65858" y="128703"/>
                </a:cubicBezTo>
                <a:cubicBezTo>
                  <a:pt x="30889" y="128703"/>
                  <a:pt x="2001" y="100321"/>
                  <a:pt x="2001" y="65352"/>
                </a:cubicBezTo>
                <a:cubicBezTo>
                  <a:pt x="2001" y="30382"/>
                  <a:pt x="30382" y="2001"/>
                  <a:pt x="65858" y="2001"/>
                </a:cubicBezTo>
                <a:cubicBezTo>
                  <a:pt x="101335" y="2001"/>
                  <a:pt x="129210" y="30382"/>
                  <a:pt x="129210" y="65352"/>
                </a:cubicBezTo>
                <a:close/>
              </a:path>
            </a:pathLst>
          </a:custGeom>
          <a:solidFill>
            <a:schemeClr val="bg1"/>
          </a:solidFill>
          <a:ln w="5008"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9" name="TextBox 8">
            <a:extLst>
              <a:ext uri="{FF2B5EF4-FFF2-40B4-BE49-F238E27FC236}">
                <a16:creationId xmlns:a16="http://schemas.microsoft.com/office/drawing/2014/main" id="{0EABFEBC-4E0D-434B-AECE-5265C67FEA2D}"/>
              </a:ext>
            </a:extLst>
          </p:cNvPr>
          <p:cNvSpPr txBox="1"/>
          <p:nvPr/>
        </p:nvSpPr>
        <p:spPr>
          <a:xfrm>
            <a:off x="11089745" y="3676994"/>
            <a:ext cx="1098561" cy="230832"/>
          </a:xfrm>
          <a:prstGeom prst="rect">
            <a:avLst/>
          </a:prstGeom>
          <a:noFill/>
        </p:spPr>
        <p:txBody>
          <a:bodyPr wrap="squar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Semibold"/>
                <a:ea typeface="+mn-ea"/>
                <a:cs typeface="+mn-cs"/>
              </a:rPr>
              <a:t>Customers </a:t>
            </a:r>
            <a:br>
              <a:rPr kumimoji="0" lang="en-US" sz="600"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Semibold"/>
                <a:ea typeface="+mn-ea"/>
                <a:cs typeface="+mn-cs"/>
              </a:rPr>
            </a:br>
            <a:r>
              <a:rPr kumimoji="0" lang="en-US" sz="600"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Semibold"/>
                <a:ea typeface="+mn-ea"/>
                <a:cs typeface="+mn-cs"/>
              </a:rPr>
              <a:t>(and ‘External’ Partners)</a:t>
            </a:r>
            <a:endParaRPr kumimoji="0" lang="en-US" sz="900"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Semibold"/>
              <a:ea typeface="+mn-ea"/>
              <a:cs typeface="+mn-cs"/>
            </a:endParaRPr>
          </a:p>
        </p:txBody>
      </p:sp>
      <p:sp>
        <p:nvSpPr>
          <p:cNvPr id="10" name="Freeform: Shape 9">
            <a:extLst>
              <a:ext uri="{FF2B5EF4-FFF2-40B4-BE49-F238E27FC236}">
                <a16:creationId xmlns:a16="http://schemas.microsoft.com/office/drawing/2014/main" id="{B6B85739-CAF4-43B3-B44F-362C2124B2BE}"/>
              </a:ext>
            </a:extLst>
          </p:cNvPr>
          <p:cNvSpPr/>
          <p:nvPr/>
        </p:nvSpPr>
        <p:spPr>
          <a:xfrm>
            <a:off x="10680546" y="3813407"/>
            <a:ext cx="177660" cy="100414"/>
          </a:xfrm>
          <a:custGeom>
            <a:avLst/>
            <a:gdLst>
              <a:gd name="connsiteX0" fmla="*/ 118060 w 233374"/>
              <a:gd name="connsiteY0" fmla="*/ 2001 h 131907"/>
              <a:gd name="connsiteX1" fmla="*/ 234119 w 233374"/>
              <a:gd name="connsiteY1" fmla="*/ 118059 h 131907"/>
              <a:gd name="connsiteX2" fmla="*/ 234119 w 233374"/>
              <a:gd name="connsiteY2" fmla="*/ 132250 h 131907"/>
              <a:gd name="connsiteX3" fmla="*/ 2001 w 233374"/>
              <a:gd name="connsiteY3" fmla="*/ 132250 h 131907"/>
              <a:gd name="connsiteX4" fmla="*/ 2001 w 233374"/>
              <a:gd name="connsiteY4" fmla="*/ 117552 h 131907"/>
              <a:gd name="connsiteX5" fmla="*/ 118060 w 233374"/>
              <a:gd name="connsiteY5" fmla="*/ 2001 h 13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374" h="131907">
                <a:moveTo>
                  <a:pt x="118060" y="2001"/>
                </a:moveTo>
                <a:cubicBezTo>
                  <a:pt x="181917" y="2001"/>
                  <a:pt x="234119" y="53695"/>
                  <a:pt x="234119" y="118059"/>
                </a:cubicBezTo>
                <a:lnTo>
                  <a:pt x="234119" y="132250"/>
                </a:lnTo>
                <a:lnTo>
                  <a:pt x="2001" y="132250"/>
                </a:lnTo>
                <a:lnTo>
                  <a:pt x="2001" y="117552"/>
                </a:lnTo>
                <a:cubicBezTo>
                  <a:pt x="2001" y="53695"/>
                  <a:pt x="53695" y="2001"/>
                  <a:pt x="118060" y="2001"/>
                </a:cubicBezTo>
                <a:close/>
              </a:path>
            </a:pathLst>
          </a:custGeom>
          <a:solidFill>
            <a:schemeClr val="bg1"/>
          </a:solidFill>
          <a:ln w="5008"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13" name="TextBox 12">
            <a:extLst>
              <a:ext uri="{FF2B5EF4-FFF2-40B4-BE49-F238E27FC236}">
                <a16:creationId xmlns:a16="http://schemas.microsoft.com/office/drawing/2014/main" id="{D97BF030-B84D-4114-9EA0-CE757D23AA65}"/>
              </a:ext>
            </a:extLst>
          </p:cNvPr>
          <p:cNvSpPr txBox="1"/>
          <p:nvPr/>
        </p:nvSpPr>
        <p:spPr>
          <a:xfrm>
            <a:off x="543274" y="3361242"/>
            <a:ext cx="698909" cy="123111"/>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gradFill>
                  <a:gsLst>
                    <a:gs pos="20000">
                      <a:srgbClr val="FFFFFF"/>
                    </a:gs>
                    <a:gs pos="100000">
                      <a:srgbClr val="FFFFFF"/>
                    </a:gs>
                  </a:gsLst>
                  <a:lin ang="5400000" scaled="0"/>
                </a:gradFill>
                <a:effectLst/>
                <a:uLnTx/>
                <a:uFillTx/>
                <a:latin typeface="Segoe UI"/>
                <a:ea typeface="+mn-ea"/>
                <a:cs typeface="+mn-cs"/>
              </a:rPr>
              <a:t>Business Users</a:t>
            </a:r>
          </a:p>
        </p:txBody>
      </p:sp>
      <p:sp>
        <p:nvSpPr>
          <p:cNvPr id="14" name="TextBox 13">
            <a:extLst>
              <a:ext uri="{FF2B5EF4-FFF2-40B4-BE49-F238E27FC236}">
                <a16:creationId xmlns:a16="http://schemas.microsoft.com/office/drawing/2014/main" id="{241D66B0-1B71-445E-81DB-6E8CEA9CC1AF}"/>
              </a:ext>
            </a:extLst>
          </p:cNvPr>
          <p:cNvSpPr txBox="1"/>
          <p:nvPr/>
        </p:nvSpPr>
        <p:spPr>
          <a:xfrm>
            <a:off x="543274" y="3623291"/>
            <a:ext cx="540212" cy="123111"/>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gradFill>
                  <a:gsLst>
                    <a:gs pos="20000">
                      <a:srgbClr val="FFFFFF"/>
                    </a:gs>
                    <a:gs pos="100000">
                      <a:srgbClr val="FFFFFF"/>
                    </a:gs>
                  </a:gsLst>
                  <a:lin ang="5400000" scaled="0"/>
                </a:gradFill>
                <a:effectLst/>
                <a:uLnTx/>
                <a:uFillTx/>
                <a:latin typeface="Segoe UI"/>
                <a:ea typeface="+mn-ea"/>
                <a:cs typeface="+mn-cs"/>
              </a:rPr>
              <a:t>Developers</a:t>
            </a:r>
          </a:p>
        </p:txBody>
      </p:sp>
      <p:sp>
        <p:nvSpPr>
          <p:cNvPr id="15" name="TextBox 14">
            <a:extLst>
              <a:ext uri="{FF2B5EF4-FFF2-40B4-BE49-F238E27FC236}">
                <a16:creationId xmlns:a16="http://schemas.microsoft.com/office/drawing/2014/main" id="{8B4A29D7-7058-46FA-83A0-686BCF929F06}"/>
              </a:ext>
            </a:extLst>
          </p:cNvPr>
          <p:cNvSpPr txBox="1"/>
          <p:nvPr/>
        </p:nvSpPr>
        <p:spPr>
          <a:xfrm>
            <a:off x="543274" y="4125198"/>
            <a:ext cx="790281" cy="246221"/>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gradFill>
                  <a:gsLst>
                    <a:gs pos="20000">
                      <a:srgbClr val="FFFFFF"/>
                    </a:gs>
                    <a:gs pos="100000">
                      <a:srgbClr val="FFFFFF"/>
                    </a:gs>
                  </a:gsLst>
                  <a:lin ang="5400000" scaled="0"/>
                </a:gradFill>
                <a:effectLst/>
                <a:uLnTx/>
                <a:uFillTx/>
                <a:latin typeface="Segoe UI"/>
                <a:ea typeface="+mn-ea"/>
                <a:cs typeface="+mn-cs"/>
              </a:rPr>
              <a:t>App/Service </a:t>
            </a:r>
            <a:br>
              <a:rPr kumimoji="0" lang="en-US" sz="800" b="1" i="0" u="none" strike="noStrike" kern="1200" cap="none" spc="0" normalizeH="0" baseline="0" noProof="0">
                <a:ln>
                  <a:noFill/>
                </a:ln>
                <a:gradFill>
                  <a:gsLst>
                    <a:gs pos="20000">
                      <a:srgbClr val="FFFFFF"/>
                    </a:gs>
                    <a:gs pos="100000">
                      <a:srgbClr val="FFFFFF"/>
                    </a:gs>
                  </a:gsLst>
                  <a:lin ang="5400000" scaled="0"/>
                </a:gradFill>
                <a:effectLst/>
                <a:uLnTx/>
                <a:uFillTx/>
                <a:latin typeface="Segoe UI"/>
                <a:ea typeface="+mn-ea"/>
                <a:cs typeface="+mn-cs"/>
              </a:rPr>
            </a:br>
            <a:r>
              <a:rPr kumimoji="0" lang="en-US" sz="800" b="1" i="0" u="none" strike="noStrike" kern="1200" cap="none" spc="0" normalizeH="0" baseline="0" noProof="0">
                <a:ln>
                  <a:noFill/>
                </a:ln>
                <a:gradFill>
                  <a:gsLst>
                    <a:gs pos="20000">
                      <a:srgbClr val="FFFFFF"/>
                    </a:gs>
                    <a:gs pos="100000">
                      <a:srgbClr val="FFFFFF"/>
                    </a:gs>
                  </a:gsLst>
                  <a:lin ang="5400000" scaled="0"/>
                </a:gradFill>
                <a:effectLst/>
                <a:uLnTx/>
                <a:uFillTx/>
                <a:latin typeface="Segoe UI"/>
                <a:ea typeface="+mn-ea"/>
                <a:cs typeface="+mn-cs"/>
              </a:rPr>
              <a:t>and Automation</a:t>
            </a:r>
          </a:p>
        </p:txBody>
      </p:sp>
      <p:sp>
        <p:nvSpPr>
          <p:cNvPr id="16" name="TextBox 15">
            <a:extLst>
              <a:ext uri="{FF2B5EF4-FFF2-40B4-BE49-F238E27FC236}">
                <a16:creationId xmlns:a16="http://schemas.microsoft.com/office/drawing/2014/main" id="{2BF7D82A-7248-42BD-BD02-31422C85E10A}"/>
              </a:ext>
            </a:extLst>
          </p:cNvPr>
          <p:cNvSpPr txBox="1"/>
          <p:nvPr/>
        </p:nvSpPr>
        <p:spPr>
          <a:xfrm>
            <a:off x="543274" y="3884849"/>
            <a:ext cx="718145" cy="123111"/>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gradFill>
                  <a:gsLst>
                    <a:gs pos="20000">
                      <a:srgbClr val="FFFFFF"/>
                    </a:gs>
                    <a:gs pos="100000">
                      <a:srgbClr val="FFFFFF"/>
                    </a:gs>
                  </a:gsLst>
                  <a:lin ang="5400000" scaled="0"/>
                </a:gradFill>
                <a:effectLst/>
                <a:uLnTx/>
                <a:uFillTx/>
                <a:latin typeface="Segoe UI"/>
                <a:ea typeface="+mn-ea"/>
                <a:cs typeface="+mn-cs"/>
              </a:rPr>
              <a:t>Administrators</a:t>
            </a:r>
          </a:p>
        </p:txBody>
      </p:sp>
      <p:sp>
        <p:nvSpPr>
          <p:cNvPr id="27" name="Oval 26">
            <a:extLst>
              <a:ext uri="{FF2B5EF4-FFF2-40B4-BE49-F238E27FC236}">
                <a16:creationId xmlns:a16="http://schemas.microsoft.com/office/drawing/2014/main" id="{3D035942-793E-4A12-834C-3E6FF99C98C3}"/>
              </a:ext>
            </a:extLst>
          </p:cNvPr>
          <p:cNvSpPr/>
          <p:nvPr/>
        </p:nvSpPr>
        <p:spPr bwMode="auto">
          <a:xfrm>
            <a:off x="275948" y="3339051"/>
            <a:ext cx="182880" cy="182880"/>
          </a:xfrm>
          <a:prstGeom prst="ellipse">
            <a:avLst/>
          </a:prstGeom>
          <a:solidFill>
            <a:srgbClr val="000000"/>
          </a:solidFill>
          <a:ln w="12700">
            <a:solidFill>
              <a:srgbClr val="1996AB"/>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a:ea typeface="+mn-ea"/>
              <a:cs typeface="Segoe UI" pitchFamily="34" charset="0"/>
            </a:endParaRPr>
          </a:p>
        </p:txBody>
      </p:sp>
      <p:sp>
        <p:nvSpPr>
          <p:cNvPr id="28" name="Freeform 9">
            <a:extLst>
              <a:ext uri="{FF2B5EF4-FFF2-40B4-BE49-F238E27FC236}">
                <a16:creationId xmlns:a16="http://schemas.microsoft.com/office/drawing/2014/main" id="{131EF979-823A-4F26-9754-0A9F729E63D0}"/>
              </a:ext>
            </a:extLst>
          </p:cNvPr>
          <p:cNvSpPr>
            <a:spLocks/>
          </p:cNvSpPr>
          <p:nvPr/>
        </p:nvSpPr>
        <p:spPr bwMode="auto">
          <a:xfrm>
            <a:off x="323180" y="3385744"/>
            <a:ext cx="88416" cy="89494"/>
          </a:xfrm>
          <a:custGeom>
            <a:avLst/>
            <a:gdLst>
              <a:gd name="T0" fmla="*/ 80 w 133"/>
              <a:gd name="T1" fmla="*/ 53 h 133"/>
              <a:gd name="T2" fmla="*/ 80 w 133"/>
              <a:gd name="T3" fmla="*/ 53 h 133"/>
              <a:gd name="T4" fmla="*/ 80 w 133"/>
              <a:gd name="T5" fmla="*/ 0 h 133"/>
              <a:gd name="T6" fmla="*/ 53 w 133"/>
              <a:gd name="T7" fmla="*/ 0 h 133"/>
              <a:gd name="T8" fmla="*/ 53 w 133"/>
              <a:gd name="T9" fmla="*/ 53 h 133"/>
              <a:gd name="T10" fmla="*/ 0 w 133"/>
              <a:gd name="T11" fmla="*/ 53 h 133"/>
              <a:gd name="T12" fmla="*/ 0 w 133"/>
              <a:gd name="T13" fmla="*/ 80 h 133"/>
              <a:gd name="T14" fmla="*/ 53 w 133"/>
              <a:gd name="T15" fmla="*/ 80 h 133"/>
              <a:gd name="T16" fmla="*/ 53 w 133"/>
              <a:gd name="T17" fmla="*/ 80 h 133"/>
              <a:gd name="T18" fmla="*/ 53 w 133"/>
              <a:gd name="T19" fmla="*/ 133 h 133"/>
              <a:gd name="T20" fmla="*/ 80 w 133"/>
              <a:gd name="T21" fmla="*/ 133 h 133"/>
              <a:gd name="T22" fmla="*/ 80 w 133"/>
              <a:gd name="T23" fmla="*/ 80 h 133"/>
              <a:gd name="T24" fmla="*/ 80 w 133"/>
              <a:gd name="T25" fmla="*/ 80 h 133"/>
              <a:gd name="T26" fmla="*/ 133 w 133"/>
              <a:gd name="T27" fmla="*/ 80 h 133"/>
              <a:gd name="T28" fmla="*/ 133 w 133"/>
              <a:gd name="T29" fmla="*/ 53 h 133"/>
              <a:gd name="T30" fmla="*/ 80 w 133"/>
              <a:gd name="T31" fmla="*/ 5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133">
                <a:moveTo>
                  <a:pt x="80" y="53"/>
                </a:moveTo>
                <a:lnTo>
                  <a:pt x="80" y="53"/>
                </a:lnTo>
                <a:lnTo>
                  <a:pt x="80" y="0"/>
                </a:lnTo>
                <a:lnTo>
                  <a:pt x="53" y="0"/>
                </a:lnTo>
                <a:lnTo>
                  <a:pt x="53" y="53"/>
                </a:lnTo>
                <a:lnTo>
                  <a:pt x="0" y="53"/>
                </a:lnTo>
                <a:lnTo>
                  <a:pt x="0" y="80"/>
                </a:lnTo>
                <a:lnTo>
                  <a:pt x="53" y="80"/>
                </a:lnTo>
                <a:lnTo>
                  <a:pt x="53" y="80"/>
                </a:lnTo>
                <a:lnTo>
                  <a:pt x="53" y="133"/>
                </a:lnTo>
                <a:lnTo>
                  <a:pt x="80" y="133"/>
                </a:lnTo>
                <a:lnTo>
                  <a:pt x="80" y="80"/>
                </a:lnTo>
                <a:lnTo>
                  <a:pt x="80" y="80"/>
                </a:lnTo>
                <a:lnTo>
                  <a:pt x="133" y="80"/>
                </a:lnTo>
                <a:lnTo>
                  <a:pt x="133" y="53"/>
                </a:lnTo>
                <a:lnTo>
                  <a:pt x="80" y="53"/>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a:ea typeface="+mn-ea"/>
              <a:cs typeface="+mn-cs"/>
            </a:endParaRPr>
          </a:p>
        </p:txBody>
      </p:sp>
      <p:sp>
        <p:nvSpPr>
          <p:cNvPr id="29" name="Oval 28">
            <a:extLst>
              <a:ext uri="{FF2B5EF4-FFF2-40B4-BE49-F238E27FC236}">
                <a16:creationId xmlns:a16="http://schemas.microsoft.com/office/drawing/2014/main" id="{C7FFEA0D-491F-49FE-87EE-EFD66F2F08F0}"/>
              </a:ext>
            </a:extLst>
          </p:cNvPr>
          <p:cNvSpPr/>
          <p:nvPr/>
        </p:nvSpPr>
        <p:spPr bwMode="auto">
          <a:xfrm>
            <a:off x="275948" y="3601100"/>
            <a:ext cx="182880" cy="182880"/>
          </a:xfrm>
          <a:prstGeom prst="ellipse">
            <a:avLst/>
          </a:prstGeom>
          <a:solidFill>
            <a:srgbClr val="000000"/>
          </a:solidFill>
          <a:ln w="12700">
            <a:solidFill>
              <a:srgbClr val="00C9E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a:ea typeface="+mn-ea"/>
              <a:cs typeface="Segoe UI" pitchFamily="34" charset="0"/>
            </a:endParaRPr>
          </a:p>
        </p:txBody>
      </p:sp>
      <p:sp>
        <p:nvSpPr>
          <p:cNvPr id="32" name="Oval 31">
            <a:extLst>
              <a:ext uri="{FF2B5EF4-FFF2-40B4-BE49-F238E27FC236}">
                <a16:creationId xmlns:a16="http://schemas.microsoft.com/office/drawing/2014/main" id="{D3C36E79-3CC7-4083-98DF-6795733729EC}"/>
              </a:ext>
            </a:extLst>
          </p:cNvPr>
          <p:cNvSpPr/>
          <p:nvPr/>
        </p:nvSpPr>
        <p:spPr bwMode="auto">
          <a:xfrm>
            <a:off x="275948" y="4172257"/>
            <a:ext cx="182880" cy="182880"/>
          </a:xfrm>
          <a:prstGeom prst="ellipse">
            <a:avLst/>
          </a:prstGeom>
          <a:noFill/>
          <a:ln w="12700">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a:ea typeface="+mn-ea"/>
              <a:cs typeface="Segoe UI" pitchFamily="34" charset="0"/>
            </a:endParaRPr>
          </a:p>
        </p:txBody>
      </p:sp>
      <p:sp>
        <p:nvSpPr>
          <p:cNvPr id="33" name="Freeform 154">
            <a:extLst>
              <a:ext uri="{FF2B5EF4-FFF2-40B4-BE49-F238E27FC236}">
                <a16:creationId xmlns:a16="http://schemas.microsoft.com/office/drawing/2014/main" id="{82250E5C-434B-4397-91B0-20548929F8A6}"/>
              </a:ext>
            </a:extLst>
          </p:cNvPr>
          <p:cNvSpPr>
            <a:spLocks noEditPoints="1"/>
          </p:cNvSpPr>
          <p:nvPr/>
        </p:nvSpPr>
        <p:spPr bwMode="auto">
          <a:xfrm>
            <a:off x="316115" y="4212765"/>
            <a:ext cx="102545" cy="101864"/>
          </a:xfrm>
          <a:custGeom>
            <a:avLst/>
            <a:gdLst>
              <a:gd name="T0" fmla="*/ 84 w 104"/>
              <a:gd name="T1" fmla="*/ 31 h 103"/>
              <a:gd name="T2" fmla="*/ 92 w 104"/>
              <a:gd name="T3" fmla="*/ 20 h 103"/>
              <a:gd name="T4" fmla="*/ 83 w 104"/>
              <a:gd name="T5" fmla="*/ 11 h 103"/>
              <a:gd name="T6" fmla="*/ 71 w 104"/>
              <a:gd name="T7" fmla="*/ 19 h 103"/>
              <a:gd name="T8" fmla="*/ 60 w 104"/>
              <a:gd name="T9" fmla="*/ 14 h 103"/>
              <a:gd name="T10" fmla="*/ 57 w 104"/>
              <a:gd name="T11" fmla="*/ 0 h 103"/>
              <a:gd name="T12" fmla="*/ 45 w 104"/>
              <a:gd name="T13" fmla="*/ 0 h 103"/>
              <a:gd name="T14" fmla="*/ 42 w 104"/>
              <a:gd name="T15" fmla="*/ 14 h 103"/>
              <a:gd name="T16" fmla="*/ 31 w 104"/>
              <a:gd name="T17" fmla="*/ 19 h 103"/>
              <a:gd name="T18" fmla="*/ 19 w 104"/>
              <a:gd name="T19" fmla="*/ 11 h 103"/>
              <a:gd name="T20" fmla="*/ 10 w 104"/>
              <a:gd name="T21" fmla="*/ 20 h 103"/>
              <a:gd name="T22" fmla="*/ 18 w 104"/>
              <a:gd name="T23" fmla="*/ 32 h 103"/>
              <a:gd name="T24" fmla="*/ 13 w 104"/>
              <a:gd name="T25" fmla="*/ 43 h 103"/>
              <a:gd name="T26" fmla="*/ 0 w 104"/>
              <a:gd name="T27" fmla="*/ 46 h 103"/>
              <a:gd name="T28" fmla="*/ 0 w 104"/>
              <a:gd name="T29" fmla="*/ 57 h 103"/>
              <a:gd name="T30" fmla="*/ 14 w 104"/>
              <a:gd name="T31" fmla="*/ 60 h 103"/>
              <a:gd name="T32" fmla="*/ 18 w 104"/>
              <a:gd name="T33" fmla="*/ 72 h 103"/>
              <a:gd name="T34" fmla="*/ 11 w 104"/>
              <a:gd name="T35" fmla="*/ 84 h 103"/>
              <a:gd name="T36" fmla="*/ 19 w 104"/>
              <a:gd name="T37" fmla="*/ 92 h 103"/>
              <a:gd name="T38" fmla="*/ 32 w 104"/>
              <a:gd name="T39" fmla="*/ 84 h 103"/>
              <a:gd name="T40" fmla="*/ 43 w 104"/>
              <a:gd name="T41" fmla="*/ 88 h 103"/>
              <a:gd name="T42" fmla="*/ 46 w 104"/>
              <a:gd name="T43" fmla="*/ 103 h 103"/>
              <a:gd name="T44" fmla="*/ 58 w 104"/>
              <a:gd name="T45" fmla="*/ 103 h 103"/>
              <a:gd name="T46" fmla="*/ 61 w 104"/>
              <a:gd name="T47" fmla="*/ 88 h 103"/>
              <a:gd name="T48" fmla="*/ 72 w 104"/>
              <a:gd name="T49" fmla="*/ 84 h 103"/>
              <a:gd name="T50" fmla="*/ 84 w 104"/>
              <a:gd name="T51" fmla="*/ 92 h 103"/>
              <a:gd name="T52" fmla="*/ 92 w 104"/>
              <a:gd name="T53" fmla="*/ 83 h 103"/>
              <a:gd name="T54" fmla="*/ 85 w 104"/>
              <a:gd name="T55" fmla="*/ 72 h 103"/>
              <a:gd name="T56" fmla="*/ 90 w 104"/>
              <a:gd name="T57" fmla="*/ 60 h 103"/>
              <a:gd name="T58" fmla="*/ 104 w 104"/>
              <a:gd name="T59" fmla="*/ 57 h 103"/>
              <a:gd name="T60" fmla="*/ 104 w 104"/>
              <a:gd name="T61" fmla="*/ 45 h 103"/>
              <a:gd name="T62" fmla="*/ 90 w 104"/>
              <a:gd name="T63" fmla="*/ 42 h 103"/>
              <a:gd name="T64" fmla="*/ 84 w 104"/>
              <a:gd name="T65" fmla="*/ 31 h 103"/>
              <a:gd name="T66" fmla="*/ 60 w 104"/>
              <a:gd name="T67" fmla="*/ 72 h 103"/>
              <a:gd name="T68" fmla="*/ 30 w 104"/>
              <a:gd name="T69" fmla="*/ 60 h 103"/>
              <a:gd name="T70" fmla="*/ 42 w 104"/>
              <a:gd name="T71" fmla="*/ 30 h 103"/>
              <a:gd name="T72" fmla="*/ 72 w 104"/>
              <a:gd name="T73" fmla="*/ 42 h 103"/>
              <a:gd name="T74" fmla="*/ 60 w 104"/>
              <a:gd name="T75" fmla="*/ 7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3">
                <a:moveTo>
                  <a:pt x="84" y="31"/>
                </a:moveTo>
                <a:cubicBezTo>
                  <a:pt x="86" y="30"/>
                  <a:pt x="92" y="20"/>
                  <a:pt x="92" y="20"/>
                </a:cubicBezTo>
                <a:cubicBezTo>
                  <a:pt x="83" y="11"/>
                  <a:pt x="83" y="11"/>
                  <a:pt x="83" y="11"/>
                </a:cubicBezTo>
                <a:cubicBezTo>
                  <a:pt x="83" y="11"/>
                  <a:pt x="72" y="18"/>
                  <a:pt x="71" y="19"/>
                </a:cubicBezTo>
                <a:cubicBezTo>
                  <a:pt x="68" y="17"/>
                  <a:pt x="64" y="15"/>
                  <a:pt x="60" y="14"/>
                </a:cubicBezTo>
                <a:cubicBezTo>
                  <a:pt x="60" y="14"/>
                  <a:pt x="57" y="0"/>
                  <a:pt x="57" y="0"/>
                </a:cubicBezTo>
                <a:cubicBezTo>
                  <a:pt x="45" y="0"/>
                  <a:pt x="45" y="0"/>
                  <a:pt x="45" y="0"/>
                </a:cubicBezTo>
                <a:cubicBezTo>
                  <a:pt x="45" y="0"/>
                  <a:pt x="42" y="14"/>
                  <a:pt x="42" y="14"/>
                </a:cubicBezTo>
                <a:cubicBezTo>
                  <a:pt x="38" y="15"/>
                  <a:pt x="34" y="17"/>
                  <a:pt x="31" y="19"/>
                </a:cubicBezTo>
                <a:cubicBezTo>
                  <a:pt x="30" y="18"/>
                  <a:pt x="19" y="11"/>
                  <a:pt x="19" y="11"/>
                </a:cubicBezTo>
                <a:cubicBezTo>
                  <a:pt x="10" y="20"/>
                  <a:pt x="10" y="20"/>
                  <a:pt x="10" y="20"/>
                </a:cubicBezTo>
                <a:cubicBezTo>
                  <a:pt x="10" y="20"/>
                  <a:pt x="17" y="30"/>
                  <a:pt x="18" y="32"/>
                </a:cubicBezTo>
                <a:cubicBezTo>
                  <a:pt x="16" y="35"/>
                  <a:pt x="14" y="39"/>
                  <a:pt x="13" y="43"/>
                </a:cubicBezTo>
                <a:cubicBezTo>
                  <a:pt x="12" y="42"/>
                  <a:pt x="0" y="46"/>
                  <a:pt x="0" y="46"/>
                </a:cubicBezTo>
                <a:cubicBezTo>
                  <a:pt x="0" y="57"/>
                  <a:pt x="0" y="57"/>
                  <a:pt x="0" y="57"/>
                </a:cubicBezTo>
                <a:cubicBezTo>
                  <a:pt x="0" y="57"/>
                  <a:pt x="12" y="60"/>
                  <a:pt x="14" y="60"/>
                </a:cubicBezTo>
                <a:cubicBezTo>
                  <a:pt x="15" y="64"/>
                  <a:pt x="16" y="68"/>
                  <a:pt x="18" y="72"/>
                </a:cubicBezTo>
                <a:cubicBezTo>
                  <a:pt x="17" y="72"/>
                  <a:pt x="11" y="84"/>
                  <a:pt x="11" y="84"/>
                </a:cubicBezTo>
                <a:cubicBezTo>
                  <a:pt x="19" y="92"/>
                  <a:pt x="19" y="92"/>
                  <a:pt x="19" y="92"/>
                </a:cubicBezTo>
                <a:cubicBezTo>
                  <a:pt x="19" y="92"/>
                  <a:pt x="31" y="85"/>
                  <a:pt x="32" y="84"/>
                </a:cubicBezTo>
                <a:cubicBezTo>
                  <a:pt x="35" y="86"/>
                  <a:pt x="39" y="88"/>
                  <a:pt x="43" y="88"/>
                </a:cubicBezTo>
                <a:cubicBezTo>
                  <a:pt x="43" y="89"/>
                  <a:pt x="46" y="103"/>
                  <a:pt x="46" y="103"/>
                </a:cubicBezTo>
                <a:cubicBezTo>
                  <a:pt x="58" y="103"/>
                  <a:pt x="58" y="103"/>
                  <a:pt x="58" y="103"/>
                </a:cubicBezTo>
                <a:cubicBezTo>
                  <a:pt x="58" y="103"/>
                  <a:pt x="61" y="89"/>
                  <a:pt x="61" y="88"/>
                </a:cubicBezTo>
                <a:cubicBezTo>
                  <a:pt x="65" y="88"/>
                  <a:pt x="68" y="86"/>
                  <a:pt x="72" y="84"/>
                </a:cubicBezTo>
                <a:cubicBezTo>
                  <a:pt x="73" y="85"/>
                  <a:pt x="84" y="92"/>
                  <a:pt x="84" y="92"/>
                </a:cubicBezTo>
                <a:cubicBezTo>
                  <a:pt x="92" y="83"/>
                  <a:pt x="92" y="83"/>
                  <a:pt x="92" y="83"/>
                </a:cubicBezTo>
                <a:cubicBezTo>
                  <a:pt x="92" y="83"/>
                  <a:pt x="86" y="72"/>
                  <a:pt x="85" y="72"/>
                </a:cubicBezTo>
                <a:cubicBezTo>
                  <a:pt x="88" y="68"/>
                  <a:pt x="89" y="64"/>
                  <a:pt x="90" y="60"/>
                </a:cubicBezTo>
                <a:cubicBezTo>
                  <a:pt x="92" y="60"/>
                  <a:pt x="104" y="57"/>
                  <a:pt x="104" y="57"/>
                </a:cubicBezTo>
                <a:cubicBezTo>
                  <a:pt x="104" y="45"/>
                  <a:pt x="104" y="45"/>
                  <a:pt x="104" y="45"/>
                </a:cubicBezTo>
                <a:cubicBezTo>
                  <a:pt x="104" y="45"/>
                  <a:pt x="92" y="42"/>
                  <a:pt x="90" y="42"/>
                </a:cubicBezTo>
                <a:cubicBezTo>
                  <a:pt x="88" y="38"/>
                  <a:pt x="87" y="34"/>
                  <a:pt x="84" y="31"/>
                </a:cubicBezTo>
                <a:close/>
                <a:moveTo>
                  <a:pt x="60" y="72"/>
                </a:moveTo>
                <a:cubicBezTo>
                  <a:pt x="49" y="77"/>
                  <a:pt x="36" y="72"/>
                  <a:pt x="30" y="60"/>
                </a:cubicBezTo>
                <a:cubicBezTo>
                  <a:pt x="26" y="49"/>
                  <a:pt x="31" y="36"/>
                  <a:pt x="42" y="30"/>
                </a:cubicBezTo>
                <a:cubicBezTo>
                  <a:pt x="54" y="26"/>
                  <a:pt x="67" y="31"/>
                  <a:pt x="72" y="42"/>
                </a:cubicBezTo>
                <a:cubicBezTo>
                  <a:pt x="77" y="54"/>
                  <a:pt x="72" y="67"/>
                  <a:pt x="60" y="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a:ea typeface="+mn-ea"/>
              <a:cs typeface="+mn-cs"/>
            </a:endParaRPr>
          </a:p>
        </p:txBody>
      </p:sp>
      <p:sp>
        <p:nvSpPr>
          <p:cNvPr id="34" name="Oval 33">
            <a:extLst>
              <a:ext uri="{FF2B5EF4-FFF2-40B4-BE49-F238E27FC236}">
                <a16:creationId xmlns:a16="http://schemas.microsoft.com/office/drawing/2014/main" id="{FCA7D157-2430-44F0-871E-725C15188D5B}"/>
              </a:ext>
            </a:extLst>
          </p:cNvPr>
          <p:cNvSpPr/>
          <p:nvPr/>
        </p:nvSpPr>
        <p:spPr bwMode="auto">
          <a:xfrm>
            <a:off x="275948" y="3862658"/>
            <a:ext cx="182880" cy="182880"/>
          </a:xfrm>
          <a:prstGeom prst="ellipse">
            <a:avLst/>
          </a:prstGeom>
          <a:solidFill>
            <a:srgbClr val="000000"/>
          </a:solidFill>
          <a:ln w="12700">
            <a:solidFill>
              <a:srgbClr val="50E6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a:ea typeface="+mn-ea"/>
              <a:cs typeface="Segoe UI" pitchFamily="34" charset="0"/>
            </a:endParaRPr>
          </a:p>
        </p:txBody>
      </p:sp>
      <p:sp>
        <p:nvSpPr>
          <p:cNvPr id="35" name="Star: 5 Points 34">
            <a:extLst>
              <a:ext uri="{FF2B5EF4-FFF2-40B4-BE49-F238E27FC236}">
                <a16:creationId xmlns:a16="http://schemas.microsoft.com/office/drawing/2014/main" id="{EC88561D-2217-4274-9D86-9B1CB8E7A8E2}"/>
              </a:ext>
            </a:extLst>
          </p:cNvPr>
          <p:cNvSpPr/>
          <p:nvPr/>
        </p:nvSpPr>
        <p:spPr bwMode="auto">
          <a:xfrm>
            <a:off x="310623" y="3892657"/>
            <a:ext cx="113530" cy="113528"/>
          </a:xfrm>
          <a:prstGeom prst="star5">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a:ea typeface="Segoe UI" pitchFamily="34" charset="0"/>
              <a:cs typeface="Segoe UI" pitchFamily="34" charset="0"/>
            </a:endParaRPr>
          </a:p>
        </p:txBody>
      </p:sp>
      <p:sp>
        <p:nvSpPr>
          <p:cNvPr id="36" name="Freeform: Shape 35">
            <a:extLst>
              <a:ext uri="{FF2B5EF4-FFF2-40B4-BE49-F238E27FC236}">
                <a16:creationId xmlns:a16="http://schemas.microsoft.com/office/drawing/2014/main" id="{B483E6AD-A071-4AC6-8E29-1B7F12C6CA85}"/>
              </a:ext>
            </a:extLst>
          </p:cNvPr>
          <p:cNvSpPr/>
          <p:nvPr/>
        </p:nvSpPr>
        <p:spPr>
          <a:xfrm>
            <a:off x="305291" y="3667861"/>
            <a:ext cx="38767" cy="47813"/>
          </a:xfrm>
          <a:custGeom>
            <a:avLst/>
            <a:gdLst>
              <a:gd name="connsiteX0" fmla="*/ 72031 w 155859"/>
              <a:gd name="connsiteY0" fmla="*/ 99217 h 192226"/>
              <a:gd name="connsiteX1" fmla="*/ 158454 w 155859"/>
              <a:gd name="connsiteY1" fmla="*/ 51880 h 192226"/>
              <a:gd name="connsiteX2" fmla="*/ 158454 w 155859"/>
              <a:gd name="connsiteY2" fmla="*/ 2111 h 192226"/>
              <a:gd name="connsiteX3" fmla="*/ 2111 w 155859"/>
              <a:gd name="connsiteY3" fmla="*/ 89749 h 192226"/>
              <a:gd name="connsiteX4" fmla="*/ 2111 w 155859"/>
              <a:gd name="connsiteY4" fmla="*/ 112246 h 192226"/>
              <a:gd name="connsiteX5" fmla="*/ 158454 w 155859"/>
              <a:gd name="connsiteY5" fmla="*/ 190417 h 192226"/>
              <a:gd name="connsiteX6" fmla="*/ 158454 w 155859"/>
              <a:gd name="connsiteY6" fmla="*/ 141864 h 192226"/>
              <a:gd name="connsiteX7" fmla="*/ 72031 w 155859"/>
              <a:gd name="connsiteY7" fmla="*/ 99217 h 19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859" h="192226">
                <a:moveTo>
                  <a:pt x="72031" y="99217"/>
                </a:moveTo>
                <a:lnTo>
                  <a:pt x="158454" y="51880"/>
                </a:lnTo>
                <a:lnTo>
                  <a:pt x="158454" y="2111"/>
                </a:lnTo>
                <a:lnTo>
                  <a:pt x="2111" y="89749"/>
                </a:lnTo>
                <a:lnTo>
                  <a:pt x="2111" y="112246"/>
                </a:lnTo>
                <a:lnTo>
                  <a:pt x="158454" y="190417"/>
                </a:lnTo>
                <a:lnTo>
                  <a:pt x="158454" y="141864"/>
                </a:lnTo>
                <a:lnTo>
                  <a:pt x="72031" y="99217"/>
                </a:lnTo>
                <a:close/>
              </a:path>
            </a:pathLst>
          </a:custGeom>
          <a:solidFill>
            <a:schemeClr val="bg1"/>
          </a:solidFill>
          <a:ln w="5159"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a:ea typeface="+mn-ea"/>
              <a:cs typeface="+mn-cs"/>
            </a:endParaRPr>
          </a:p>
        </p:txBody>
      </p:sp>
      <p:sp>
        <p:nvSpPr>
          <p:cNvPr id="37" name="Freeform: Shape 36">
            <a:extLst>
              <a:ext uri="{FF2B5EF4-FFF2-40B4-BE49-F238E27FC236}">
                <a16:creationId xmlns:a16="http://schemas.microsoft.com/office/drawing/2014/main" id="{AE7CD1AF-6D8D-4215-BDE2-01476D971D69}"/>
              </a:ext>
            </a:extLst>
          </p:cNvPr>
          <p:cNvSpPr/>
          <p:nvPr/>
        </p:nvSpPr>
        <p:spPr>
          <a:xfrm>
            <a:off x="345951" y="3656973"/>
            <a:ext cx="41352" cy="71073"/>
          </a:xfrm>
          <a:custGeom>
            <a:avLst/>
            <a:gdLst>
              <a:gd name="connsiteX0" fmla="*/ 2111 w 166250"/>
              <a:gd name="connsiteY0" fmla="*/ 283963 h 285742"/>
              <a:gd name="connsiteX1" fmla="*/ 51880 w 166250"/>
              <a:gd name="connsiteY1" fmla="*/ 283963 h 285742"/>
              <a:gd name="connsiteX2" fmla="*/ 166792 w 166250"/>
              <a:gd name="connsiteY2" fmla="*/ 2111 h 285742"/>
              <a:gd name="connsiteX3" fmla="*/ 117023 w 166250"/>
              <a:gd name="connsiteY3" fmla="*/ 2111 h 285742"/>
              <a:gd name="connsiteX4" fmla="*/ 2111 w 166250"/>
              <a:gd name="connsiteY4" fmla="*/ 283963 h 28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250" h="285742">
                <a:moveTo>
                  <a:pt x="2111" y="283963"/>
                </a:moveTo>
                <a:lnTo>
                  <a:pt x="51880" y="283963"/>
                </a:lnTo>
                <a:lnTo>
                  <a:pt x="166792" y="2111"/>
                </a:lnTo>
                <a:lnTo>
                  <a:pt x="117023" y="2111"/>
                </a:lnTo>
                <a:lnTo>
                  <a:pt x="2111" y="283963"/>
                </a:lnTo>
                <a:close/>
              </a:path>
            </a:pathLst>
          </a:custGeom>
          <a:solidFill>
            <a:schemeClr val="bg1"/>
          </a:solidFill>
          <a:ln w="5159"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a:ea typeface="+mn-ea"/>
              <a:cs typeface="+mn-cs"/>
            </a:endParaRPr>
          </a:p>
        </p:txBody>
      </p:sp>
      <p:sp>
        <p:nvSpPr>
          <p:cNvPr id="38" name="Freeform: Shape 37">
            <a:extLst>
              <a:ext uri="{FF2B5EF4-FFF2-40B4-BE49-F238E27FC236}">
                <a16:creationId xmlns:a16="http://schemas.microsoft.com/office/drawing/2014/main" id="{C1FD59FC-CF15-4B69-B06E-E30F2BAC47BE}"/>
              </a:ext>
            </a:extLst>
          </p:cNvPr>
          <p:cNvSpPr/>
          <p:nvPr/>
        </p:nvSpPr>
        <p:spPr>
          <a:xfrm>
            <a:off x="389546" y="3667578"/>
            <a:ext cx="38767" cy="47813"/>
          </a:xfrm>
          <a:custGeom>
            <a:avLst/>
            <a:gdLst>
              <a:gd name="connsiteX0" fmla="*/ 158454 w 155859"/>
              <a:gd name="connsiteY0" fmla="*/ 89663 h 192226"/>
              <a:gd name="connsiteX1" fmla="*/ 2111 w 155859"/>
              <a:gd name="connsiteY1" fmla="*/ 2111 h 192226"/>
              <a:gd name="connsiteX2" fmla="*/ 2111 w 155859"/>
              <a:gd name="connsiteY2" fmla="*/ 53009 h 192226"/>
              <a:gd name="connsiteX3" fmla="*/ 88534 w 155859"/>
              <a:gd name="connsiteY3" fmla="*/ 100346 h 192226"/>
              <a:gd name="connsiteX4" fmla="*/ 2111 w 155859"/>
              <a:gd name="connsiteY4" fmla="*/ 141778 h 192226"/>
              <a:gd name="connsiteX5" fmla="*/ 2111 w 155859"/>
              <a:gd name="connsiteY5" fmla="*/ 191547 h 192226"/>
              <a:gd name="connsiteX6" fmla="*/ 158454 w 155859"/>
              <a:gd name="connsiteY6" fmla="*/ 113375 h 192226"/>
              <a:gd name="connsiteX7" fmla="*/ 158454 w 155859"/>
              <a:gd name="connsiteY7" fmla="*/ 89663 h 19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859" h="192226">
                <a:moveTo>
                  <a:pt x="158454" y="89663"/>
                </a:moveTo>
                <a:lnTo>
                  <a:pt x="2111" y="2111"/>
                </a:lnTo>
                <a:lnTo>
                  <a:pt x="2111" y="53009"/>
                </a:lnTo>
                <a:lnTo>
                  <a:pt x="88534" y="100346"/>
                </a:lnTo>
                <a:lnTo>
                  <a:pt x="2111" y="141778"/>
                </a:lnTo>
                <a:lnTo>
                  <a:pt x="2111" y="191547"/>
                </a:lnTo>
                <a:lnTo>
                  <a:pt x="158454" y="113375"/>
                </a:lnTo>
                <a:lnTo>
                  <a:pt x="158454" y="89663"/>
                </a:lnTo>
                <a:close/>
              </a:path>
            </a:pathLst>
          </a:custGeom>
          <a:solidFill>
            <a:schemeClr val="bg1"/>
          </a:solidFill>
          <a:ln w="5159"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gradFill>
                <a:gsLst>
                  <a:gs pos="2917">
                    <a:srgbClr val="FFFFFF">
                      <a:lumMod val="75000"/>
                    </a:srgbClr>
                  </a:gs>
                  <a:gs pos="30000">
                    <a:srgbClr val="FFFFFF"/>
                  </a:gs>
                </a:gsLst>
                <a:lin ang="5400000" scaled="0"/>
              </a:gradFill>
              <a:effectLst/>
              <a:uLnTx/>
              <a:uFillTx/>
              <a:latin typeface="Segoe UI"/>
              <a:ea typeface="+mn-ea"/>
              <a:cs typeface="+mn-cs"/>
            </a:endParaRPr>
          </a:p>
        </p:txBody>
      </p:sp>
      <p:pic>
        <p:nvPicPr>
          <p:cNvPr id="40" name="Graphic 39">
            <a:extLst>
              <a:ext uri="{FF2B5EF4-FFF2-40B4-BE49-F238E27FC236}">
                <a16:creationId xmlns:a16="http://schemas.microsoft.com/office/drawing/2014/main" id="{C954AA99-CBE5-4517-92C0-D391DE526C60}"/>
              </a:ext>
            </a:extLst>
          </p:cNvPr>
          <p:cNvPicPr>
            <a:picLocks noChangeAspect="1"/>
          </p:cNvPicPr>
          <p:nvPr/>
        </p:nvPicPr>
        <p:blipFill>
          <a:blip r:embed="rId48">
            <a:extLst>
              <a:ext uri="{96DAC541-7B7A-43D3-8B79-37D633B846F1}">
                <asvg:svgBlip xmlns:asvg="http://schemas.microsoft.com/office/drawing/2016/SVG/main" r:embed="rId49"/>
              </a:ext>
            </a:extLst>
          </a:blip>
          <a:stretch>
            <a:fillRect/>
          </a:stretch>
        </p:blipFill>
        <p:spPr>
          <a:xfrm>
            <a:off x="9542703" y="3971306"/>
            <a:ext cx="150914" cy="116420"/>
          </a:xfrm>
          <a:prstGeom prst="rect">
            <a:avLst/>
          </a:prstGeom>
        </p:spPr>
      </p:pic>
      <p:sp>
        <p:nvSpPr>
          <p:cNvPr id="41" name="Rectangle 40">
            <a:extLst>
              <a:ext uri="{FF2B5EF4-FFF2-40B4-BE49-F238E27FC236}">
                <a16:creationId xmlns:a16="http://schemas.microsoft.com/office/drawing/2014/main" id="{B56E959D-1E88-495F-AD02-C5C538A02DAF}"/>
              </a:ext>
            </a:extLst>
          </p:cNvPr>
          <p:cNvSpPr/>
          <p:nvPr/>
        </p:nvSpPr>
        <p:spPr>
          <a:xfrm>
            <a:off x="9475737" y="3932805"/>
            <a:ext cx="279632" cy="271149"/>
          </a:xfrm>
          <a:prstGeom prst="rect">
            <a:avLst/>
          </a:prstGeom>
          <a:noFill/>
          <a:ln w="12700" cap="rnd">
            <a:solidFill>
              <a:schemeClr val="accent1"/>
            </a:solidFill>
            <a:prstDash val="solid"/>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0" tIns="46637" rIns="0" bIns="27432" numCol="1" rtlCol="0" anchor="b" anchorCtr="0" compatLnSpc="1">
            <a:prstTxWarp prst="textNoShape">
              <a:avLst/>
            </a:prstTxWarp>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t>API</a:t>
            </a:r>
          </a:p>
        </p:txBody>
      </p:sp>
      <p:sp>
        <p:nvSpPr>
          <p:cNvPr id="42" name="Rectangle 5">
            <a:extLst>
              <a:ext uri="{FF2B5EF4-FFF2-40B4-BE49-F238E27FC236}">
                <a16:creationId xmlns:a16="http://schemas.microsoft.com/office/drawing/2014/main" id="{05FD50D8-534C-4D96-9D03-E7717309FD59}"/>
              </a:ext>
            </a:extLst>
          </p:cNvPr>
          <p:cNvSpPr>
            <a:spLocks noChangeArrowheads="1"/>
          </p:cNvSpPr>
          <p:nvPr/>
        </p:nvSpPr>
        <p:spPr bwMode="auto">
          <a:xfrm>
            <a:off x="9632719" y="3701796"/>
            <a:ext cx="437700" cy="287893"/>
          </a:xfrm>
          <a:prstGeom prst="rect">
            <a:avLst/>
          </a:prstGeom>
          <a:solidFill>
            <a:srgbClr val="0078D4"/>
          </a:solidFill>
        </p:spPr>
        <p:txBody>
          <a:bodyPr vert="horz" wrap="square" lIns="0" tIns="182880" rIns="0" bIns="137160"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t>Application</a:t>
            </a:r>
          </a:p>
        </p:txBody>
      </p:sp>
      <p:sp>
        <p:nvSpPr>
          <p:cNvPr id="43" name="Rectangle 6">
            <a:extLst>
              <a:ext uri="{FF2B5EF4-FFF2-40B4-BE49-F238E27FC236}">
                <a16:creationId xmlns:a16="http://schemas.microsoft.com/office/drawing/2014/main" id="{82AB07DA-F252-40E4-BE25-AE1219E5C449}"/>
              </a:ext>
            </a:extLst>
          </p:cNvPr>
          <p:cNvSpPr>
            <a:spLocks noChangeArrowheads="1"/>
          </p:cNvSpPr>
          <p:nvPr/>
        </p:nvSpPr>
        <p:spPr bwMode="auto">
          <a:xfrm>
            <a:off x="9632719" y="3646792"/>
            <a:ext cx="437700" cy="4096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44" name="Oval 7">
            <a:extLst>
              <a:ext uri="{FF2B5EF4-FFF2-40B4-BE49-F238E27FC236}">
                <a16:creationId xmlns:a16="http://schemas.microsoft.com/office/drawing/2014/main" id="{19EA35B1-BFD1-4949-8B96-D94EBA195C5C}"/>
              </a:ext>
            </a:extLst>
          </p:cNvPr>
          <p:cNvSpPr>
            <a:spLocks noChangeArrowheads="1"/>
          </p:cNvSpPr>
          <p:nvPr/>
        </p:nvSpPr>
        <p:spPr bwMode="auto">
          <a:xfrm>
            <a:off x="9647933" y="3660836"/>
            <a:ext cx="12874" cy="1404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45" name="Oval 8">
            <a:extLst>
              <a:ext uri="{FF2B5EF4-FFF2-40B4-BE49-F238E27FC236}">
                <a16:creationId xmlns:a16="http://schemas.microsoft.com/office/drawing/2014/main" id="{DA8456BF-DA2C-4656-9926-C5F793DC09C0}"/>
              </a:ext>
            </a:extLst>
          </p:cNvPr>
          <p:cNvSpPr>
            <a:spLocks noChangeArrowheads="1"/>
          </p:cNvSpPr>
          <p:nvPr/>
        </p:nvSpPr>
        <p:spPr bwMode="auto">
          <a:xfrm>
            <a:off x="9667829" y="3660836"/>
            <a:ext cx="14044" cy="1404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47" name="Oval 9">
            <a:extLst>
              <a:ext uri="{FF2B5EF4-FFF2-40B4-BE49-F238E27FC236}">
                <a16:creationId xmlns:a16="http://schemas.microsoft.com/office/drawing/2014/main" id="{06B1E9D2-CCEC-4259-88FB-857820BABDE5}"/>
              </a:ext>
            </a:extLst>
          </p:cNvPr>
          <p:cNvSpPr>
            <a:spLocks noChangeArrowheads="1"/>
          </p:cNvSpPr>
          <p:nvPr/>
        </p:nvSpPr>
        <p:spPr bwMode="auto">
          <a:xfrm>
            <a:off x="9688894" y="3660836"/>
            <a:ext cx="12874" cy="1404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48" name="Rectangle 10">
            <a:extLst>
              <a:ext uri="{FF2B5EF4-FFF2-40B4-BE49-F238E27FC236}">
                <a16:creationId xmlns:a16="http://schemas.microsoft.com/office/drawing/2014/main" id="{403BD9C5-869C-44C8-BB40-70C809956A1E}"/>
              </a:ext>
            </a:extLst>
          </p:cNvPr>
          <p:cNvSpPr>
            <a:spLocks noChangeArrowheads="1"/>
          </p:cNvSpPr>
          <p:nvPr/>
        </p:nvSpPr>
        <p:spPr bwMode="auto">
          <a:xfrm>
            <a:off x="9714641" y="3756800"/>
            <a:ext cx="69049" cy="690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49" name="Rectangle 11">
            <a:extLst>
              <a:ext uri="{FF2B5EF4-FFF2-40B4-BE49-F238E27FC236}">
                <a16:creationId xmlns:a16="http://schemas.microsoft.com/office/drawing/2014/main" id="{BE35D8CD-433D-4FD3-AB95-7738894104FD}"/>
              </a:ext>
            </a:extLst>
          </p:cNvPr>
          <p:cNvSpPr>
            <a:spLocks noChangeArrowheads="1"/>
          </p:cNvSpPr>
          <p:nvPr/>
        </p:nvSpPr>
        <p:spPr bwMode="auto">
          <a:xfrm>
            <a:off x="9818800" y="3756800"/>
            <a:ext cx="67879" cy="690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50" name="Rectangle 12">
            <a:extLst>
              <a:ext uri="{FF2B5EF4-FFF2-40B4-BE49-F238E27FC236}">
                <a16:creationId xmlns:a16="http://schemas.microsoft.com/office/drawing/2014/main" id="{8316CD66-6FF6-40D6-8734-F2D385B5F0FA}"/>
              </a:ext>
            </a:extLst>
          </p:cNvPr>
          <p:cNvSpPr>
            <a:spLocks noChangeArrowheads="1"/>
          </p:cNvSpPr>
          <p:nvPr/>
        </p:nvSpPr>
        <p:spPr bwMode="auto">
          <a:xfrm>
            <a:off x="9919448" y="3756800"/>
            <a:ext cx="69049" cy="690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grpSp>
        <p:nvGrpSpPr>
          <p:cNvPr id="407" name="Group 406">
            <a:extLst>
              <a:ext uri="{FF2B5EF4-FFF2-40B4-BE49-F238E27FC236}">
                <a16:creationId xmlns:a16="http://schemas.microsoft.com/office/drawing/2014/main" id="{F8611B60-5542-493D-ADE1-0286F7F93FB7}"/>
              </a:ext>
            </a:extLst>
          </p:cNvPr>
          <p:cNvGrpSpPr/>
          <p:nvPr/>
        </p:nvGrpSpPr>
        <p:grpSpPr>
          <a:xfrm>
            <a:off x="9874025" y="3806323"/>
            <a:ext cx="659457" cy="310934"/>
            <a:chOff x="9874025" y="3806323"/>
            <a:chExt cx="659457" cy="310934"/>
          </a:xfrm>
        </p:grpSpPr>
        <p:cxnSp>
          <p:nvCxnSpPr>
            <p:cNvPr id="409" name="Straight Connector 408">
              <a:extLst>
                <a:ext uri="{FF2B5EF4-FFF2-40B4-BE49-F238E27FC236}">
                  <a16:creationId xmlns:a16="http://schemas.microsoft.com/office/drawing/2014/main" id="{34B97AD0-13DD-477F-AA9B-7A823BC5D0CB}"/>
                </a:ext>
              </a:extLst>
            </p:cNvPr>
            <p:cNvCxnSpPr>
              <a:cxnSpLocks/>
            </p:cNvCxnSpPr>
            <p:nvPr/>
          </p:nvCxnSpPr>
          <p:spPr>
            <a:xfrm flipH="1">
              <a:off x="10145632" y="3806323"/>
              <a:ext cx="387850" cy="0"/>
            </a:xfrm>
            <a:prstGeom prst="line">
              <a:avLst/>
            </a:prstGeom>
            <a:ln w="12700" cap="rnd">
              <a:solidFill>
                <a:srgbClr val="00B294"/>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sp>
          <p:nvSpPr>
            <p:cNvPr id="410" name="Rectangle: Rounded Corners 430">
              <a:extLst>
                <a:ext uri="{FF2B5EF4-FFF2-40B4-BE49-F238E27FC236}">
                  <a16:creationId xmlns:a16="http://schemas.microsoft.com/office/drawing/2014/main" id="{CF244358-935C-4EFB-B24F-5F1450FB6BB1}"/>
                </a:ext>
              </a:extLst>
            </p:cNvPr>
            <p:cNvSpPr/>
            <p:nvPr/>
          </p:nvSpPr>
          <p:spPr bwMode="auto">
            <a:xfrm rot="5400000" flipH="1">
              <a:off x="9993182" y="3694250"/>
              <a:ext cx="303850" cy="542164"/>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80208"/>
                <a:gd name="connsiteY0" fmla="*/ 854678 h 854678"/>
                <a:gd name="connsiteX1" fmla="*/ 0 w 280208"/>
                <a:gd name="connsiteY1" fmla="*/ 53010 h 854678"/>
                <a:gd name="connsiteX2" fmla="*/ 53010 w 280208"/>
                <a:gd name="connsiteY2" fmla="*/ 0 h 854678"/>
                <a:gd name="connsiteX3" fmla="*/ 280208 w 280208"/>
                <a:gd name="connsiteY3" fmla="*/ 2180 h 854678"/>
                <a:gd name="connsiteX0" fmla="*/ 0 w 188085"/>
                <a:gd name="connsiteY0" fmla="*/ 856036 h 856036"/>
                <a:gd name="connsiteX1" fmla="*/ 0 w 188085"/>
                <a:gd name="connsiteY1" fmla="*/ 54368 h 856036"/>
                <a:gd name="connsiteX2" fmla="*/ 53010 w 188085"/>
                <a:gd name="connsiteY2" fmla="*/ 1358 h 856036"/>
                <a:gd name="connsiteX3" fmla="*/ 188085 w 188085"/>
                <a:gd name="connsiteY3" fmla="*/ 126 h 856036"/>
                <a:gd name="connsiteX0" fmla="*/ 0 w 188085"/>
                <a:gd name="connsiteY0" fmla="*/ 701131 h 701131"/>
                <a:gd name="connsiteX1" fmla="*/ 0 w 188085"/>
                <a:gd name="connsiteY1" fmla="*/ 54368 h 701131"/>
                <a:gd name="connsiteX2" fmla="*/ 53010 w 188085"/>
                <a:gd name="connsiteY2" fmla="*/ 1358 h 701131"/>
                <a:gd name="connsiteX3" fmla="*/ 188085 w 188085"/>
                <a:gd name="connsiteY3" fmla="*/ 126 h 701131"/>
                <a:gd name="connsiteX0" fmla="*/ 0 w 188085"/>
                <a:gd name="connsiteY0" fmla="*/ 686018 h 686018"/>
                <a:gd name="connsiteX1" fmla="*/ 0 w 188085"/>
                <a:gd name="connsiteY1" fmla="*/ 54368 h 686018"/>
                <a:gd name="connsiteX2" fmla="*/ 53010 w 188085"/>
                <a:gd name="connsiteY2" fmla="*/ 1358 h 686018"/>
                <a:gd name="connsiteX3" fmla="*/ 188085 w 188085"/>
                <a:gd name="connsiteY3" fmla="*/ 126 h 686018"/>
                <a:gd name="connsiteX0" fmla="*/ 0 w 188085"/>
                <a:gd name="connsiteY0" fmla="*/ 640681 h 640681"/>
                <a:gd name="connsiteX1" fmla="*/ 0 w 188085"/>
                <a:gd name="connsiteY1" fmla="*/ 54368 h 640681"/>
                <a:gd name="connsiteX2" fmla="*/ 53010 w 188085"/>
                <a:gd name="connsiteY2" fmla="*/ 1358 h 640681"/>
                <a:gd name="connsiteX3" fmla="*/ 188085 w 188085"/>
                <a:gd name="connsiteY3" fmla="*/ 126 h 640681"/>
              </a:gdLst>
              <a:ahLst/>
              <a:cxnLst>
                <a:cxn ang="0">
                  <a:pos x="connsiteX0" y="connsiteY0"/>
                </a:cxn>
                <a:cxn ang="0">
                  <a:pos x="connsiteX1" y="connsiteY1"/>
                </a:cxn>
                <a:cxn ang="0">
                  <a:pos x="connsiteX2" y="connsiteY2"/>
                </a:cxn>
                <a:cxn ang="0">
                  <a:pos x="connsiteX3" y="connsiteY3"/>
                </a:cxn>
              </a:cxnLst>
              <a:rect l="l" t="t" r="r" b="b"/>
              <a:pathLst>
                <a:path w="188085" h="640681">
                  <a:moveTo>
                    <a:pt x="0" y="640681"/>
                  </a:moveTo>
                  <a:lnTo>
                    <a:pt x="0" y="54368"/>
                  </a:lnTo>
                  <a:cubicBezTo>
                    <a:pt x="0" y="25091"/>
                    <a:pt x="23733" y="1358"/>
                    <a:pt x="53010" y="1358"/>
                  </a:cubicBezTo>
                  <a:cubicBezTo>
                    <a:pt x="128743" y="2085"/>
                    <a:pt x="112352" y="-601"/>
                    <a:pt x="188085" y="126"/>
                  </a:cubicBezTo>
                </a:path>
              </a:pathLst>
            </a:custGeom>
            <a:ln w="12700" cap="rnd">
              <a:solidFill>
                <a:srgbClr val="00B294"/>
              </a:solidFill>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9" name="Straight Connector 18">
            <a:extLst>
              <a:ext uri="{FF2B5EF4-FFF2-40B4-BE49-F238E27FC236}">
                <a16:creationId xmlns:a16="http://schemas.microsoft.com/office/drawing/2014/main" id="{3812B857-3E8D-4872-878D-5585C4B46EB0}"/>
              </a:ext>
            </a:extLst>
          </p:cNvPr>
          <p:cNvCxnSpPr>
            <a:cxnSpLocks/>
            <a:stCxn id="581" idx="3"/>
          </p:cNvCxnSpPr>
          <p:nvPr/>
        </p:nvCxnSpPr>
        <p:spPr>
          <a:xfrm>
            <a:off x="2988866" y="2154625"/>
            <a:ext cx="149245" cy="0"/>
          </a:xfrm>
          <a:prstGeom prst="line">
            <a:avLst/>
          </a:prstGeom>
          <a:ln w="19050">
            <a:solidFill>
              <a:srgbClr val="005A9F"/>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E5C5CF3B-F3DA-41F0-B195-9BFC57EAC810}"/>
              </a:ext>
            </a:extLst>
          </p:cNvPr>
          <p:cNvCxnSpPr>
            <a:cxnSpLocks/>
          </p:cNvCxnSpPr>
          <p:nvPr/>
        </p:nvCxnSpPr>
        <p:spPr>
          <a:xfrm>
            <a:off x="2893434" y="2737302"/>
            <a:ext cx="244677" cy="0"/>
          </a:xfrm>
          <a:prstGeom prst="line">
            <a:avLst/>
          </a:prstGeom>
          <a:ln w="19050">
            <a:solidFill>
              <a:srgbClr val="005A9F"/>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13" name="TextBox 312">
            <a:extLst>
              <a:ext uri="{FF2B5EF4-FFF2-40B4-BE49-F238E27FC236}">
                <a16:creationId xmlns:a16="http://schemas.microsoft.com/office/drawing/2014/main" id="{C940908C-3778-48B7-AE3E-47EF621D1EBA}"/>
              </a:ext>
            </a:extLst>
          </p:cNvPr>
          <p:cNvSpPr txBox="1"/>
          <p:nvPr/>
        </p:nvSpPr>
        <p:spPr>
          <a:xfrm>
            <a:off x="1875560" y="4619938"/>
            <a:ext cx="990977" cy="161583"/>
          </a:xfrm>
          <a:prstGeom prst="rect">
            <a:avLst/>
          </a:prstGeom>
          <a:solidFill>
            <a:srgbClr val="000000"/>
          </a:solidFill>
        </p:spPr>
        <p:txBody>
          <a:bodyPr wrap="none" lIns="91440" tIns="0" rIns="9144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50E6FF"/>
                    </a:gs>
                    <a:gs pos="30000">
                      <a:srgbClr val="50E6FF"/>
                    </a:gs>
                  </a:gsLst>
                  <a:lin ang="5400000" scaled="0"/>
                </a:gradFill>
                <a:effectLst/>
                <a:uLnTx/>
                <a:uFillTx/>
                <a:latin typeface="Segoe UI Semibold"/>
                <a:ea typeface="+mn-ea"/>
                <a:cs typeface="+mn-cs"/>
              </a:rPr>
              <a:t>Workstations</a:t>
            </a:r>
          </a:p>
        </p:txBody>
      </p:sp>
      <p:sp>
        <p:nvSpPr>
          <p:cNvPr id="314" name="TextBox 313">
            <a:extLst>
              <a:ext uri="{FF2B5EF4-FFF2-40B4-BE49-F238E27FC236}">
                <a16:creationId xmlns:a16="http://schemas.microsoft.com/office/drawing/2014/main" id="{91C43E9F-20FB-4C7A-A2C1-0FC32466DBD5}"/>
              </a:ext>
            </a:extLst>
          </p:cNvPr>
          <p:cNvSpPr txBox="1"/>
          <p:nvPr/>
        </p:nvSpPr>
        <p:spPr>
          <a:xfrm>
            <a:off x="231452" y="4619938"/>
            <a:ext cx="1165704" cy="161583"/>
          </a:xfrm>
          <a:prstGeom prst="rect">
            <a:avLst/>
          </a:prstGeom>
          <a:solidFill>
            <a:srgbClr val="000000"/>
          </a:solidFill>
        </p:spPr>
        <p:txBody>
          <a:bodyPr wrap="none" lIns="91440" tIns="0" rIns="9144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50E6FF"/>
                    </a:gs>
                    <a:gs pos="30000">
                      <a:srgbClr val="50E6FF"/>
                    </a:gs>
                  </a:gsLst>
                  <a:lin ang="5400000" scaled="0"/>
                </a:gradFill>
                <a:effectLst/>
                <a:uLnTx/>
                <a:uFillTx/>
                <a:latin typeface="Segoe UI Semibold"/>
                <a:ea typeface="+mn-ea"/>
                <a:cs typeface="+mn-cs"/>
              </a:rPr>
              <a:t>‘Internal’ Access</a:t>
            </a:r>
          </a:p>
        </p:txBody>
      </p:sp>
      <p:cxnSp>
        <p:nvCxnSpPr>
          <p:cNvPr id="315" name="Straight Connector 314">
            <a:extLst>
              <a:ext uri="{FF2B5EF4-FFF2-40B4-BE49-F238E27FC236}">
                <a16:creationId xmlns:a16="http://schemas.microsoft.com/office/drawing/2014/main" id="{30B368EC-2E85-4C90-A805-68086F5CE4A4}"/>
              </a:ext>
            </a:extLst>
          </p:cNvPr>
          <p:cNvCxnSpPr>
            <a:cxnSpLocks/>
          </p:cNvCxnSpPr>
          <p:nvPr/>
        </p:nvCxnSpPr>
        <p:spPr>
          <a:xfrm>
            <a:off x="3553466" y="4712272"/>
            <a:ext cx="1364219" cy="0"/>
          </a:xfrm>
          <a:prstGeom prst="line">
            <a:avLst/>
          </a:prstGeom>
          <a:ln cap="rnd">
            <a:solidFill>
              <a:schemeClr val="bg1">
                <a:lumMod val="75000"/>
              </a:schemeClr>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0E3FE1EC-6D02-4A98-A524-0C10B22BEFFF}"/>
              </a:ext>
            </a:extLst>
          </p:cNvPr>
          <p:cNvCxnSpPr>
            <a:cxnSpLocks/>
            <a:endCxn id="379" idx="1"/>
          </p:cNvCxnSpPr>
          <p:nvPr/>
        </p:nvCxnSpPr>
        <p:spPr>
          <a:xfrm>
            <a:off x="6753571" y="4712272"/>
            <a:ext cx="1552831" cy="0"/>
          </a:xfrm>
          <a:prstGeom prst="line">
            <a:avLst/>
          </a:prstGeom>
          <a:ln cap="rnd">
            <a:solidFill>
              <a:schemeClr val="bg1">
                <a:lumMod val="75000"/>
              </a:schemeClr>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41" name="TextBox 340">
            <a:extLst>
              <a:ext uri="{FF2B5EF4-FFF2-40B4-BE49-F238E27FC236}">
                <a16:creationId xmlns:a16="http://schemas.microsoft.com/office/drawing/2014/main" id="{F88ACF9F-5053-4013-92FA-BDCEFE61A8DF}"/>
              </a:ext>
            </a:extLst>
          </p:cNvPr>
          <p:cNvSpPr txBox="1"/>
          <p:nvPr/>
        </p:nvSpPr>
        <p:spPr>
          <a:xfrm>
            <a:off x="3154901" y="4650716"/>
            <a:ext cx="611065" cy="123111"/>
          </a:xfrm>
          <a:prstGeom prst="rect">
            <a:avLst/>
          </a:prstGeom>
          <a:solidFill>
            <a:srgbClr val="000000"/>
          </a:solidFill>
        </p:spPr>
        <p:txBody>
          <a:bodyPr wrap="none" lIns="91440" tIns="0" rIns="91440" bIns="0" rtlCol="0" anchor="ctr" anchorCtr="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2917">
                      <a:srgbClr val="FFFFFF"/>
                    </a:gs>
                    <a:gs pos="30000">
                      <a:srgbClr val="FFFFFF"/>
                    </a:gs>
                  </a:gsLst>
                  <a:lin ang="5400000" scaled="0"/>
                </a:gradFill>
                <a:effectLst/>
                <a:uLnTx/>
                <a:uFillTx/>
                <a:latin typeface="Segoe UI Semibold"/>
                <a:ea typeface="+mn-ea"/>
                <a:cs typeface="+mn-cs"/>
              </a:rPr>
              <a:t>Accounts</a:t>
            </a:r>
          </a:p>
        </p:txBody>
      </p:sp>
      <p:sp>
        <p:nvSpPr>
          <p:cNvPr id="354" name="TextBox 353">
            <a:extLst>
              <a:ext uri="{FF2B5EF4-FFF2-40B4-BE49-F238E27FC236}">
                <a16:creationId xmlns:a16="http://schemas.microsoft.com/office/drawing/2014/main" id="{AF80AA57-A948-474B-9C99-CF7EEF4B136C}"/>
              </a:ext>
            </a:extLst>
          </p:cNvPr>
          <p:cNvSpPr txBox="1"/>
          <p:nvPr/>
        </p:nvSpPr>
        <p:spPr>
          <a:xfrm>
            <a:off x="4652049" y="4650716"/>
            <a:ext cx="1173718" cy="123111"/>
          </a:xfrm>
          <a:prstGeom prst="rect">
            <a:avLst/>
          </a:prstGeom>
          <a:solidFill>
            <a:srgbClr val="000000"/>
          </a:solidFill>
        </p:spPr>
        <p:txBody>
          <a:bodyPr wrap="none" lIns="91440" tIns="0" rIns="91440" bIns="0" rtlCol="0" anchor="ctr" anchorCtr="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2917">
                      <a:srgbClr val="FFFFFF"/>
                    </a:gs>
                    <a:gs pos="30000">
                      <a:srgbClr val="FFFFFF"/>
                    </a:gs>
                  </a:gsLst>
                  <a:lin ang="5400000" scaled="0"/>
                </a:gradFill>
                <a:effectLst/>
                <a:uLnTx/>
                <a:uFillTx/>
                <a:latin typeface="Segoe UI Semibold"/>
                <a:ea typeface="+mn-ea"/>
                <a:cs typeface="+mn-cs"/>
              </a:rPr>
              <a:t>Access and Privileges</a:t>
            </a:r>
          </a:p>
        </p:txBody>
      </p:sp>
      <p:sp>
        <p:nvSpPr>
          <p:cNvPr id="358" name="TextBox 357">
            <a:extLst>
              <a:ext uri="{FF2B5EF4-FFF2-40B4-BE49-F238E27FC236}">
                <a16:creationId xmlns:a16="http://schemas.microsoft.com/office/drawing/2014/main" id="{4020966F-927F-433D-905C-36E7C03BEDB0}"/>
              </a:ext>
            </a:extLst>
          </p:cNvPr>
          <p:cNvSpPr txBox="1"/>
          <p:nvPr/>
        </p:nvSpPr>
        <p:spPr>
          <a:xfrm>
            <a:off x="6285494" y="4650716"/>
            <a:ext cx="639919" cy="123111"/>
          </a:xfrm>
          <a:prstGeom prst="rect">
            <a:avLst/>
          </a:prstGeom>
          <a:solidFill>
            <a:srgbClr val="000000"/>
          </a:solidFill>
        </p:spPr>
        <p:txBody>
          <a:bodyPr wrap="none" lIns="91440" tIns="0" rIns="91440" bIns="0" rtlCol="0" anchor="ctr" anchorCtr="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2917">
                      <a:srgbClr val="FFFFFF"/>
                    </a:gs>
                    <a:gs pos="30000">
                      <a:srgbClr val="FFFFFF"/>
                    </a:gs>
                  </a:gsLst>
                  <a:lin ang="5400000" scaled="0"/>
                </a:gradFill>
                <a:effectLst/>
                <a:uLnTx/>
                <a:uFillTx/>
                <a:latin typeface="Segoe UI Semibold"/>
                <a:ea typeface="+mn-ea"/>
                <a:cs typeface="+mn-cs"/>
              </a:rPr>
              <a:t>Interfaces</a:t>
            </a:r>
          </a:p>
        </p:txBody>
      </p:sp>
      <p:sp>
        <p:nvSpPr>
          <p:cNvPr id="375" name="TextBox 374">
            <a:extLst>
              <a:ext uri="{FF2B5EF4-FFF2-40B4-BE49-F238E27FC236}">
                <a16:creationId xmlns:a16="http://schemas.microsoft.com/office/drawing/2014/main" id="{D1D95962-211E-4470-ACFD-C92F2642DC08}"/>
              </a:ext>
            </a:extLst>
          </p:cNvPr>
          <p:cNvSpPr txBox="1"/>
          <p:nvPr/>
        </p:nvSpPr>
        <p:spPr>
          <a:xfrm>
            <a:off x="3839806" y="4631479"/>
            <a:ext cx="655949" cy="161583"/>
          </a:xfrm>
          <a:prstGeom prst="rect">
            <a:avLst/>
          </a:prstGeom>
          <a:solidFill>
            <a:srgbClr val="000000"/>
          </a:solidFill>
        </p:spPr>
        <p:txBody>
          <a:bodyPr wrap="none" lIns="91440" tIns="0" rIns="91440" bIns="0" rtlCol="0" anchor="ctr" anchorCtr="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50E6FF"/>
                    </a:gs>
                    <a:gs pos="30000">
                      <a:srgbClr val="50E6FF"/>
                    </a:gs>
                  </a:gsLst>
                  <a:lin ang="5400000" scaled="0"/>
                </a:gradFill>
                <a:effectLst/>
                <a:uLnTx/>
                <a:uFillTx/>
                <a:latin typeface="Segoe UI Semibold"/>
                <a:ea typeface="+mn-ea"/>
                <a:cs typeface="+mn-cs"/>
              </a:rPr>
              <a:t>Identity</a:t>
            </a:r>
          </a:p>
        </p:txBody>
      </p:sp>
      <p:sp>
        <p:nvSpPr>
          <p:cNvPr id="377" name="TextBox 376">
            <a:extLst>
              <a:ext uri="{FF2B5EF4-FFF2-40B4-BE49-F238E27FC236}">
                <a16:creationId xmlns:a16="http://schemas.microsoft.com/office/drawing/2014/main" id="{2559093D-8393-4447-A2B8-D47D697F596F}"/>
              </a:ext>
            </a:extLst>
          </p:cNvPr>
          <p:cNvSpPr txBox="1"/>
          <p:nvPr/>
        </p:nvSpPr>
        <p:spPr>
          <a:xfrm>
            <a:off x="7142109" y="4619938"/>
            <a:ext cx="939744" cy="161583"/>
          </a:xfrm>
          <a:prstGeom prst="rect">
            <a:avLst/>
          </a:prstGeom>
          <a:solidFill>
            <a:srgbClr val="000000"/>
          </a:solidFill>
        </p:spPr>
        <p:txBody>
          <a:bodyPr wrap="squar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50E6FF"/>
                    </a:gs>
                    <a:gs pos="30000">
                      <a:srgbClr val="50E6FF"/>
                    </a:gs>
                  </a:gsLst>
                  <a:lin ang="5400000" scaled="0"/>
                </a:gradFill>
                <a:effectLst/>
                <a:uLnTx/>
                <a:uFillTx/>
                <a:latin typeface="Segoe UI Semibold"/>
                <a:ea typeface="+mn-ea"/>
                <a:cs typeface="+mn-cs"/>
              </a:rPr>
              <a:t>Infrastructure</a:t>
            </a:r>
          </a:p>
        </p:txBody>
      </p:sp>
      <p:sp>
        <p:nvSpPr>
          <p:cNvPr id="378" name="TextBox 377">
            <a:extLst>
              <a:ext uri="{FF2B5EF4-FFF2-40B4-BE49-F238E27FC236}">
                <a16:creationId xmlns:a16="http://schemas.microsoft.com/office/drawing/2014/main" id="{7BB613EB-15CC-4898-9294-DA862BEB344E}"/>
              </a:ext>
            </a:extLst>
          </p:cNvPr>
          <p:cNvSpPr txBox="1"/>
          <p:nvPr/>
        </p:nvSpPr>
        <p:spPr>
          <a:xfrm>
            <a:off x="9364891" y="4619938"/>
            <a:ext cx="1880643" cy="161583"/>
          </a:xfrm>
          <a:prstGeom prst="rect">
            <a:avLst/>
          </a:prstGeom>
          <a:solidFill>
            <a:srgbClr val="000000"/>
          </a:solidFill>
        </p:spPr>
        <p:txBody>
          <a:bodyPr wrap="none" lIns="91440" tIns="0" rIns="9144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50E6FF"/>
                    </a:gs>
                    <a:gs pos="30000">
                      <a:srgbClr val="50E6FF"/>
                    </a:gs>
                  </a:gsLst>
                  <a:lin ang="5400000" scaled="0"/>
                </a:gradFill>
                <a:effectLst/>
                <a:uLnTx/>
                <a:uFillTx/>
                <a:latin typeface="Segoe UI Semibold"/>
                <a:ea typeface="+mn-ea"/>
                <a:cs typeface="+mn-cs"/>
              </a:rPr>
              <a:t>Network &amp; ‘External’ Access</a:t>
            </a:r>
          </a:p>
        </p:txBody>
      </p:sp>
      <p:sp>
        <p:nvSpPr>
          <p:cNvPr id="379" name="TextBox 378">
            <a:extLst>
              <a:ext uri="{FF2B5EF4-FFF2-40B4-BE49-F238E27FC236}">
                <a16:creationId xmlns:a16="http://schemas.microsoft.com/office/drawing/2014/main" id="{F74169D3-4AA8-4C95-9902-6B14E84436D4}"/>
              </a:ext>
            </a:extLst>
          </p:cNvPr>
          <p:cNvSpPr txBox="1"/>
          <p:nvPr/>
        </p:nvSpPr>
        <p:spPr>
          <a:xfrm>
            <a:off x="8306402" y="4650716"/>
            <a:ext cx="654346" cy="123111"/>
          </a:xfrm>
          <a:prstGeom prst="rect">
            <a:avLst/>
          </a:prstGeom>
          <a:solidFill>
            <a:srgbClr val="000000"/>
          </a:solidFill>
        </p:spPr>
        <p:txBody>
          <a:bodyPr wrap="none" lIns="91440" tIns="0" rIns="91440" bIns="0" rtlCol="0" anchor="ctr" anchorCtr="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2917">
                      <a:srgbClr val="FFFFFF"/>
                    </a:gs>
                    <a:gs pos="30000">
                      <a:srgbClr val="FFFFFF"/>
                    </a:gs>
                  </a:gsLst>
                  <a:lin ang="5400000" scaled="0"/>
                </a:gradFill>
                <a:effectLst/>
                <a:uLnTx/>
                <a:uFillTx/>
                <a:latin typeface="Segoe UI Semibold"/>
                <a:ea typeface="+mn-ea"/>
                <a:cs typeface="+mn-cs"/>
              </a:rPr>
              <a:t>Resources</a:t>
            </a:r>
          </a:p>
        </p:txBody>
      </p:sp>
      <p:sp>
        <p:nvSpPr>
          <p:cNvPr id="18" name="TextBox 17">
            <a:extLst>
              <a:ext uri="{FF2B5EF4-FFF2-40B4-BE49-F238E27FC236}">
                <a16:creationId xmlns:a16="http://schemas.microsoft.com/office/drawing/2014/main" id="{920C0274-96CA-4CEF-8F39-18B5977FF687}"/>
              </a:ext>
            </a:extLst>
          </p:cNvPr>
          <p:cNvSpPr txBox="1"/>
          <p:nvPr/>
        </p:nvSpPr>
        <p:spPr>
          <a:xfrm>
            <a:off x="10102453" y="95661"/>
            <a:ext cx="1916873" cy="189283"/>
          </a:xfrm>
          <a:prstGeom prst="rect">
            <a:avLst/>
          </a:prstGeom>
          <a:noFill/>
        </p:spPr>
        <p:txBody>
          <a:bodyPr wrap="square">
            <a:spAutoFit/>
          </a:bodyPr>
          <a:lstStyle/>
          <a:p>
            <a:pPr marL="0" marR="0" lvl="0" indent="0" algn="r" defTabSz="914400" rtl="0" eaLnBrk="1" fontAlgn="auto" latinLnBrk="0" hangingPunct="1">
              <a:lnSpc>
                <a:spcPct val="90000"/>
              </a:lnSpc>
              <a:spcBef>
                <a:spcPct val="0"/>
              </a:spcBef>
              <a:spcAft>
                <a:spcPts val="600"/>
              </a:spcAft>
              <a:buClrTx/>
              <a:buSzTx/>
              <a:buFontTx/>
              <a:buNone/>
              <a:tabLst/>
              <a:defRPr/>
            </a:pPr>
            <a:r>
              <a:rPr kumimoji="0" lang="en-US" sz="7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 – </a:t>
            </a:r>
            <a:r>
              <a:rPr kumimoji="0" lang="en-US" sz="7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50" tooltip="The latest published version of this document can be found at https://aka.ms/MCRA"/>
              </a:rPr>
              <a:t>https://aka.ms/MCRA</a:t>
            </a:r>
            <a:endParaRPr kumimoji="0" lang="en-US" sz="7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22" name="Rectangle 21">
            <a:hlinkClick r:id="rId51" tooltip="Top Azure security best practices Microsoft recommends based on lessons learned across customers and our own environments."/>
            <a:extLst>
              <a:ext uri="{FF2B5EF4-FFF2-40B4-BE49-F238E27FC236}">
                <a16:creationId xmlns:a16="http://schemas.microsoft.com/office/drawing/2014/main" id="{FBCBED8E-9948-4B7D-B461-51C50EDCB343}"/>
              </a:ext>
            </a:extLst>
          </p:cNvPr>
          <p:cNvSpPr/>
          <p:nvPr/>
        </p:nvSpPr>
        <p:spPr bwMode="auto">
          <a:xfrm>
            <a:off x="9809337" y="526292"/>
            <a:ext cx="1484673" cy="188832"/>
          </a:xfrm>
          <a:prstGeom prst="rect">
            <a:avLst/>
          </a:prstGeom>
          <a:solidFill>
            <a:schemeClr val="bg1"/>
          </a:solidFill>
          <a:ln>
            <a:noFill/>
            <a:headEnd type="none" w="med" len="med"/>
            <a:tailEnd type="none" w="med" len="med"/>
          </a:ln>
          <a:effectLst>
            <a:outerShdw blurRad="50800" dist="38100" dir="5400000" algn="t" rotWithShape="0">
              <a:prstClr val="black">
                <a:alpha val="8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a:ea typeface="+mn-ea"/>
                <a:cs typeface="+mn-cs"/>
              </a:rPr>
              <a:t>Top 10 Azure Security Best Practices</a:t>
            </a:r>
          </a:p>
        </p:txBody>
      </p:sp>
      <p:sp>
        <p:nvSpPr>
          <p:cNvPr id="373" name="Rectangle 372">
            <a:hlinkClick r:id="rId52" tooltip="Microsoft Entra Application Proxy provides secure remote access to on-premises web applications. After a single sign-on to Azure AD, users can access both cloud and on-premises applications through an external URL or an internal application portal"/>
            <a:extLst>
              <a:ext uri="{FF2B5EF4-FFF2-40B4-BE49-F238E27FC236}">
                <a16:creationId xmlns:a16="http://schemas.microsoft.com/office/drawing/2014/main" id="{2D5C2C1D-5A43-4457-A247-40E02A271567}"/>
              </a:ext>
            </a:extLst>
          </p:cNvPr>
          <p:cNvSpPr/>
          <p:nvPr/>
        </p:nvSpPr>
        <p:spPr>
          <a:xfrm>
            <a:off x="4533091" y="2290215"/>
            <a:ext cx="1043688"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Entra App Proxy</a:t>
            </a:r>
          </a:p>
        </p:txBody>
      </p:sp>
      <p:sp>
        <p:nvSpPr>
          <p:cNvPr id="382" name="Rectangle 381">
            <a:hlinkClick r:id="rId53" tooltip="Prescriptive guidance on securing privileged access including strategy, models, planning, and implementation guidance to accelerate your application of zero trust principles to protect against these attack techniques. "/>
            <a:extLst>
              <a:ext uri="{FF2B5EF4-FFF2-40B4-BE49-F238E27FC236}">
                <a16:creationId xmlns:a16="http://schemas.microsoft.com/office/drawing/2014/main" id="{D6A4844C-D533-45BE-9F98-03D287697547}"/>
              </a:ext>
            </a:extLst>
          </p:cNvPr>
          <p:cNvSpPr/>
          <p:nvPr/>
        </p:nvSpPr>
        <p:spPr>
          <a:xfrm>
            <a:off x="253641" y="3570429"/>
            <a:ext cx="3923515" cy="872932"/>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85" name="Rectangle 384">
            <a:hlinkClick r:id="rId54" tooltip="PAWs are an integral part of a privileged access security strategy designed to enable and protect administrator, developer, and other sensitive user accounts that would cause significant business impact if compromised."/>
            <a:extLst>
              <a:ext uri="{FF2B5EF4-FFF2-40B4-BE49-F238E27FC236}">
                <a16:creationId xmlns:a16="http://schemas.microsoft.com/office/drawing/2014/main" id="{E0BE555F-5B73-4E94-AC9D-E299BB2DC0F1}"/>
              </a:ext>
            </a:extLst>
          </p:cNvPr>
          <p:cNvSpPr/>
          <p:nvPr/>
        </p:nvSpPr>
        <p:spPr>
          <a:xfrm>
            <a:off x="1905210" y="3560980"/>
            <a:ext cx="1337560" cy="876123"/>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89" name="Rectangle 388">
            <a:hlinkClick r:id="rId55" tooltip="Network security groups filter network traffic to and from Azure resources in an Azure virtual network. A network security group contains security rules that allow or deny inbound network traffic to, or outbound network traffic from, Azure resources"/>
            <a:extLst>
              <a:ext uri="{FF2B5EF4-FFF2-40B4-BE49-F238E27FC236}">
                <a16:creationId xmlns:a16="http://schemas.microsoft.com/office/drawing/2014/main" id="{0E0FAC85-07EE-4305-8428-ECED3F3C8595}"/>
              </a:ext>
            </a:extLst>
          </p:cNvPr>
          <p:cNvSpPr/>
          <p:nvPr/>
        </p:nvSpPr>
        <p:spPr>
          <a:xfrm>
            <a:off x="7773870" y="1929524"/>
            <a:ext cx="322577" cy="146304"/>
          </a:xfrm>
          <a:prstGeom prst="rect">
            <a:avLst/>
          </a:prstGeom>
          <a:no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endPar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endParaRPr>
          </a:p>
        </p:txBody>
      </p:sp>
      <p:sp>
        <p:nvSpPr>
          <p:cNvPr id="30" name="Rectangle 29">
            <a:hlinkClick r:id="rId56" tooltip="Defender for DevOps is a service available in Defender for Cloud that empowers security teams to manage DevOps security across multi-pipeline environments."/>
            <a:extLst>
              <a:ext uri="{FF2B5EF4-FFF2-40B4-BE49-F238E27FC236}">
                <a16:creationId xmlns:a16="http://schemas.microsoft.com/office/drawing/2014/main" id="{0B0C1D4E-7A52-788C-F069-745300FFCC8B}"/>
              </a:ext>
            </a:extLst>
          </p:cNvPr>
          <p:cNvSpPr/>
          <p:nvPr/>
        </p:nvSpPr>
        <p:spPr>
          <a:xfrm>
            <a:off x="7772320" y="2572886"/>
            <a:ext cx="3456850" cy="146304"/>
          </a:xfrm>
          <a:prstGeom prst="rect">
            <a:avLst/>
          </a:prstGeom>
          <a:solidFill>
            <a:schemeClr val="accent3"/>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Defender for DevOps</a:t>
            </a:r>
          </a:p>
        </p:txBody>
      </p:sp>
      <p:grpSp>
        <p:nvGrpSpPr>
          <p:cNvPr id="99" name="Group 98">
            <a:extLst>
              <a:ext uri="{FF2B5EF4-FFF2-40B4-BE49-F238E27FC236}">
                <a16:creationId xmlns:a16="http://schemas.microsoft.com/office/drawing/2014/main" id="{761056D2-C86C-4400-BD82-850A31F4CAEF}"/>
              </a:ext>
            </a:extLst>
          </p:cNvPr>
          <p:cNvGrpSpPr/>
          <p:nvPr/>
        </p:nvGrpSpPr>
        <p:grpSpPr>
          <a:xfrm>
            <a:off x="4533091" y="3172692"/>
            <a:ext cx="1043688" cy="143116"/>
            <a:chOff x="4607702" y="2655941"/>
            <a:chExt cx="814668" cy="111711"/>
          </a:xfrm>
        </p:grpSpPr>
        <p:sp>
          <p:nvSpPr>
            <p:cNvPr id="419" name="Rectangle 418">
              <a:hlinkClick r:id="rId57"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7A2FF551-2AB6-4586-B056-091B287451C9}"/>
                </a:ext>
              </a:extLst>
            </p:cNvPr>
            <p:cNvSpPr/>
            <p:nvPr/>
          </p:nvSpPr>
          <p:spPr>
            <a:xfrm>
              <a:off x="4607702" y="2655941"/>
              <a:ext cx="814668" cy="111711"/>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Conditional Access</a:t>
              </a:r>
            </a:p>
          </p:txBody>
        </p:sp>
        <p:grpSp>
          <p:nvGrpSpPr>
            <p:cNvPr id="318" name="Group 317">
              <a:extLst>
                <a:ext uri="{FF2B5EF4-FFF2-40B4-BE49-F238E27FC236}">
                  <a16:creationId xmlns:a16="http://schemas.microsoft.com/office/drawing/2014/main" id="{BFDDC397-00CB-4773-979B-3F96603F1B23}"/>
                </a:ext>
              </a:extLst>
            </p:cNvPr>
            <p:cNvGrpSpPr/>
            <p:nvPr/>
          </p:nvGrpSpPr>
          <p:grpSpPr>
            <a:xfrm>
              <a:off x="5254876" y="2670934"/>
              <a:ext cx="129425" cy="86794"/>
              <a:chOff x="4373349" y="2460877"/>
              <a:chExt cx="874087" cy="586170"/>
            </a:xfrm>
            <a:solidFill>
              <a:schemeClr val="accent1">
                <a:lumMod val="75000"/>
              </a:schemeClr>
            </a:solidFill>
          </p:grpSpPr>
          <p:sp>
            <p:nvSpPr>
              <p:cNvPr id="319" name="Flowchart: Decision 318">
                <a:extLst>
                  <a:ext uri="{FF2B5EF4-FFF2-40B4-BE49-F238E27FC236}">
                    <a16:creationId xmlns:a16="http://schemas.microsoft.com/office/drawing/2014/main" id="{A4459153-DF0C-4C98-9D1F-CC161DE19579}"/>
                  </a:ext>
                </a:extLst>
              </p:cNvPr>
              <p:cNvSpPr/>
              <p:nvPr/>
            </p:nvSpPr>
            <p:spPr bwMode="auto">
              <a:xfrm>
                <a:off x="4373349" y="2460877"/>
                <a:ext cx="874087" cy="586170"/>
              </a:xfrm>
              <a:prstGeom prst="flowChartDecision">
                <a:avLst/>
              </a:prstGeom>
              <a:solidFill>
                <a:schemeClr val="bg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36576" rIns="182880" bIns="36576"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20" name="Rectangle 319">
                <a:extLst>
                  <a:ext uri="{FF2B5EF4-FFF2-40B4-BE49-F238E27FC236}">
                    <a16:creationId xmlns:a16="http://schemas.microsoft.com/office/drawing/2014/main" id="{4C3C6AAE-2D66-4FB4-B6AE-E5984D6F2F3A}"/>
                  </a:ext>
                </a:extLst>
              </p:cNvPr>
              <p:cNvSpPr/>
              <p:nvPr/>
            </p:nvSpPr>
            <p:spPr bwMode="auto">
              <a:xfrm>
                <a:off x="4716226" y="2732994"/>
                <a:ext cx="290367" cy="457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36576" rIns="182880" bIns="36576"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23" name="Group 322">
                <a:extLst>
                  <a:ext uri="{FF2B5EF4-FFF2-40B4-BE49-F238E27FC236}">
                    <a16:creationId xmlns:a16="http://schemas.microsoft.com/office/drawing/2014/main" id="{5F446EAC-6A0C-4471-BBC7-A8AE238BD484}"/>
                  </a:ext>
                </a:extLst>
              </p:cNvPr>
              <p:cNvGrpSpPr/>
              <p:nvPr/>
            </p:nvGrpSpPr>
            <p:grpSpPr>
              <a:xfrm>
                <a:off x="4716222" y="2654086"/>
                <a:ext cx="246313" cy="202205"/>
                <a:chOff x="4622118" y="2627073"/>
                <a:chExt cx="318418" cy="202205"/>
              </a:xfrm>
              <a:grpFill/>
            </p:grpSpPr>
            <p:sp>
              <p:nvSpPr>
                <p:cNvPr id="339" name="Rectangle 338">
                  <a:extLst>
                    <a:ext uri="{FF2B5EF4-FFF2-40B4-BE49-F238E27FC236}">
                      <a16:creationId xmlns:a16="http://schemas.microsoft.com/office/drawing/2014/main" id="{7032B050-DA67-4CA7-BBE2-00F8F2A00023}"/>
                    </a:ext>
                  </a:extLst>
                </p:cNvPr>
                <p:cNvSpPr/>
                <p:nvPr/>
              </p:nvSpPr>
              <p:spPr bwMode="auto">
                <a:xfrm>
                  <a:off x="4622127" y="2627073"/>
                  <a:ext cx="290370" cy="45716"/>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36576" rIns="182880" bIns="36576"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6" name="Rectangle 385">
                  <a:extLst>
                    <a:ext uri="{FF2B5EF4-FFF2-40B4-BE49-F238E27FC236}">
                      <a16:creationId xmlns:a16="http://schemas.microsoft.com/office/drawing/2014/main" id="{53B1FB2E-3994-4ED1-983F-988743ECD9E0}"/>
                    </a:ext>
                  </a:extLst>
                </p:cNvPr>
                <p:cNvSpPr/>
                <p:nvPr/>
              </p:nvSpPr>
              <p:spPr bwMode="auto">
                <a:xfrm>
                  <a:off x="4622118" y="2783562"/>
                  <a:ext cx="318418" cy="45716"/>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36576" rIns="182880" bIns="36576"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27" name="Oval 326">
                <a:extLst>
                  <a:ext uri="{FF2B5EF4-FFF2-40B4-BE49-F238E27FC236}">
                    <a16:creationId xmlns:a16="http://schemas.microsoft.com/office/drawing/2014/main" id="{C797970A-6D9A-4FC6-9B84-0455051ECCA5}"/>
                  </a:ext>
                </a:extLst>
              </p:cNvPr>
              <p:cNvSpPr/>
              <p:nvPr/>
            </p:nvSpPr>
            <p:spPr bwMode="auto">
              <a:xfrm>
                <a:off x="4637811" y="2654596"/>
                <a:ext cx="49297" cy="45723"/>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36576" rIns="182880" bIns="36576"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0" name="Oval 329">
                <a:extLst>
                  <a:ext uri="{FF2B5EF4-FFF2-40B4-BE49-F238E27FC236}">
                    <a16:creationId xmlns:a16="http://schemas.microsoft.com/office/drawing/2014/main" id="{44563CA2-A51F-4301-817B-64C2ACA34740}"/>
                  </a:ext>
                </a:extLst>
              </p:cNvPr>
              <p:cNvSpPr/>
              <p:nvPr/>
            </p:nvSpPr>
            <p:spPr bwMode="auto">
              <a:xfrm>
                <a:off x="4639890" y="2815016"/>
                <a:ext cx="49297" cy="45723"/>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36576" rIns="182880" bIns="36576"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3" name="Oval 332">
                <a:extLst>
                  <a:ext uri="{FF2B5EF4-FFF2-40B4-BE49-F238E27FC236}">
                    <a16:creationId xmlns:a16="http://schemas.microsoft.com/office/drawing/2014/main" id="{C4F499DD-1F19-4876-B341-B8D864EB3EA9}"/>
                  </a:ext>
                </a:extLst>
              </p:cNvPr>
              <p:cNvSpPr/>
              <p:nvPr/>
            </p:nvSpPr>
            <p:spPr bwMode="auto">
              <a:xfrm>
                <a:off x="4639890" y="2731876"/>
                <a:ext cx="49297" cy="45723"/>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36576" rIns="182880" bIns="36576"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56" name="Rectangle 55">
            <a:hlinkClick r:id="rId58" tooltip="Microsoft Entra Private Access provide a quick and easy way to access fully qualified domain names (FQDNs) and IP addresses that you consider private or internal, so you can manage how your organization accesses them."/>
            <a:extLst>
              <a:ext uri="{FF2B5EF4-FFF2-40B4-BE49-F238E27FC236}">
                <a16:creationId xmlns:a16="http://schemas.microsoft.com/office/drawing/2014/main" id="{8FEC2F3F-4FCC-B7A0-48E6-793DA3B5D356}"/>
              </a:ext>
            </a:extLst>
          </p:cNvPr>
          <p:cNvSpPr/>
          <p:nvPr/>
        </p:nvSpPr>
        <p:spPr>
          <a:xfrm>
            <a:off x="4533091" y="2847400"/>
            <a:ext cx="1043688"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36576"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Entra Private Access (preview)</a:t>
            </a:r>
          </a:p>
        </p:txBody>
      </p:sp>
      <p:sp>
        <p:nvSpPr>
          <p:cNvPr id="60" name="Rectangle 59">
            <a:hlinkClick r:id="rId59" tooltip="Microsoft Entra Permissions Management is a cloud infrastructure entitlement management (CIEM) solution that provides comprehensive visibility into permissions assigned to all identities. "/>
            <a:extLst>
              <a:ext uri="{FF2B5EF4-FFF2-40B4-BE49-F238E27FC236}">
                <a16:creationId xmlns:a16="http://schemas.microsoft.com/office/drawing/2014/main" id="{33B863E1-507E-0EB0-AED7-0FF6C98FC150}"/>
              </a:ext>
            </a:extLst>
          </p:cNvPr>
          <p:cNvSpPr/>
          <p:nvPr/>
        </p:nvSpPr>
        <p:spPr>
          <a:xfrm>
            <a:off x="4533091" y="3010045"/>
            <a:ext cx="1043688" cy="143116"/>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36576"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Entra Permissions Management</a:t>
            </a:r>
          </a:p>
        </p:txBody>
      </p:sp>
      <p:grpSp>
        <p:nvGrpSpPr>
          <p:cNvPr id="468" name="Group 467">
            <a:extLst>
              <a:ext uri="{FF2B5EF4-FFF2-40B4-BE49-F238E27FC236}">
                <a16:creationId xmlns:a16="http://schemas.microsoft.com/office/drawing/2014/main" id="{A91969A3-FDCD-EFDB-BAFE-6A88C633DD01}"/>
              </a:ext>
            </a:extLst>
          </p:cNvPr>
          <p:cNvGrpSpPr/>
          <p:nvPr/>
        </p:nvGrpSpPr>
        <p:grpSpPr>
          <a:xfrm>
            <a:off x="6090695" y="5009831"/>
            <a:ext cx="5383484" cy="1621518"/>
            <a:chOff x="6090695" y="5009831"/>
            <a:chExt cx="5383484" cy="1621518"/>
          </a:xfrm>
        </p:grpSpPr>
        <p:sp>
          <p:nvSpPr>
            <p:cNvPr id="754" name="Rectangle 753">
              <a:hlinkClick r:id="rId25" tooltip="Azure Security Center is a unified infrastructure security management system that strengthens the security posture of your data centers across multiple clouds and on-premises."/>
              <a:extLst>
                <a:ext uri="{FF2B5EF4-FFF2-40B4-BE49-F238E27FC236}">
                  <a16:creationId xmlns:a16="http://schemas.microsoft.com/office/drawing/2014/main" id="{3D4113C7-A2FC-4450-8897-A1EF7D42381A}"/>
                </a:ext>
              </a:extLst>
            </p:cNvPr>
            <p:cNvSpPr/>
            <p:nvPr/>
          </p:nvSpPr>
          <p:spPr>
            <a:xfrm>
              <a:off x="6090696" y="5009831"/>
              <a:ext cx="5383483" cy="255792"/>
            </a:xfrm>
            <a:prstGeom prst="rect">
              <a:avLst/>
            </a:prstGeom>
            <a:solidFill>
              <a:schemeClr val="accent1">
                <a:lumMod val="75000"/>
              </a:schemeClr>
            </a:solidFill>
            <a:ln w="9525">
              <a:solidFill>
                <a:schemeClr val="accent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vert="horz" wrap="square" lIns="45720" tIns="45720" rIns="45720" bIns="45720" numCol="1" rtlCol="0" anchor="t"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34000">
                        <a:srgbClr val="FFFFFF"/>
                      </a:gs>
                      <a:gs pos="64000">
                        <a:srgbClr val="FFFFFF"/>
                      </a:gs>
                    </a:gsLst>
                    <a:lin ang="5400000" scaled="1"/>
                  </a:gradFill>
                  <a:effectLst/>
                  <a:uLnTx/>
                  <a:uFillTx/>
                  <a:latin typeface="Segoe UI"/>
                  <a:ea typeface="+mn-ea"/>
                  <a:cs typeface="+mn-cs"/>
                </a:rPr>
                <a:t>Microsoft Defender for Cloud - Risk &amp; Regulatory Compliance Reporting</a:t>
              </a:r>
            </a:p>
          </p:txBody>
        </p:sp>
        <p:sp>
          <p:nvSpPr>
            <p:cNvPr id="113" name="Rectangle 112">
              <a:extLst>
                <a:ext uri="{FF2B5EF4-FFF2-40B4-BE49-F238E27FC236}">
                  <a16:creationId xmlns:a16="http://schemas.microsoft.com/office/drawing/2014/main" id="{7A355C51-F8AF-4929-9B08-F57CD6767206}"/>
                </a:ext>
              </a:extLst>
            </p:cNvPr>
            <p:cNvSpPr/>
            <p:nvPr/>
          </p:nvSpPr>
          <p:spPr bwMode="auto">
            <a:xfrm>
              <a:off x="6090695" y="5269733"/>
              <a:ext cx="5383482" cy="168660"/>
            </a:xfrm>
            <a:prstGeom prst="rect">
              <a:avLst/>
            </a:prstGeom>
            <a:solidFill>
              <a:schemeClr val="accent1">
                <a:lumMod val="50000"/>
              </a:schemeClr>
            </a:solidFill>
            <a:ln>
              <a:solidFill>
                <a:schemeClr val="accent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6" name="Rectangle 755">
              <a:extLst>
                <a:ext uri="{FF2B5EF4-FFF2-40B4-BE49-F238E27FC236}">
                  <a16:creationId xmlns:a16="http://schemas.microsoft.com/office/drawing/2014/main" id="{A7A26AE9-9B7B-4E11-9D6F-A2173C6AF75F}"/>
                </a:ext>
              </a:extLst>
            </p:cNvPr>
            <p:cNvSpPr/>
            <p:nvPr/>
          </p:nvSpPr>
          <p:spPr>
            <a:xfrm>
              <a:off x="9809337" y="5175193"/>
              <a:ext cx="1554480" cy="121172"/>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27432" rIns="45720" bIns="27432"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Policy (audit) &amp; Azure resource graph API </a:t>
              </a:r>
            </a:p>
          </p:txBody>
        </p:sp>
        <p:sp>
          <p:nvSpPr>
            <p:cNvPr id="750" name="Rectangle 749">
              <a:extLst>
                <a:ext uri="{FF2B5EF4-FFF2-40B4-BE49-F238E27FC236}">
                  <a16:creationId xmlns:a16="http://schemas.microsoft.com/office/drawing/2014/main" id="{BF9C2213-B80E-4B34-AC82-B460891DF361}"/>
                </a:ext>
              </a:extLst>
            </p:cNvPr>
            <p:cNvSpPr/>
            <p:nvPr/>
          </p:nvSpPr>
          <p:spPr>
            <a:xfrm>
              <a:off x="6090695" y="5358211"/>
              <a:ext cx="5383484" cy="1273138"/>
            </a:xfrm>
            <a:prstGeom prst="rect">
              <a:avLst/>
            </a:prstGeom>
            <a:solidFill>
              <a:srgbClr val="DDFBDD"/>
            </a:solidFill>
            <a:ln w="9525" cap="flat" cmpd="sng" algn="ctr">
              <a:solidFill>
                <a:schemeClr val="accent3"/>
              </a:solidFill>
              <a:prstDash val="solid"/>
            </a:ln>
            <a:effectLst/>
          </p:spPr>
          <p:style>
            <a:lnRef idx="2">
              <a:schemeClr val="accent2"/>
            </a:lnRef>
            <a:fillRef idx="1">
              <a:schemeClr val="lt1"/>
            </a:fillRef>
            <a:effectRef idx="0">
              <a:schemeClr val="accent2"/>
            </a:effectRef>
            <a:fontRef idx="minor">
              <a:schemeClr val="dk1"/>
            </a:fontRef>
          </p:style>
          <p:txBody>
            <a:bodyPr vert="horz" wrap="square" lIns="91440" tIns="45720" rIns="0" bIns="219456" rtlCol="0" anchor="t">
              <a:noAutofit/>
            </a:bodyPr>
            <a:lstStyle/>
            <a:p>
              <a:pPr marL="0" marR="0" lvl="0" indent="0" algn="ctr" defTabSz="914367" rtl="0" eaLnBrk="1" fontAlgn="base"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a:ln>
                  <a:noFill/>
                </a:ln>
                <a:gradFill>
                  <a:gsLst>
                    <a:gs pos="34000">
                      <a:srgbClr val="1A1A1A">
                        <a:lumMod val="90000"/>
                        <a:lumOff val="10000"/>
                      </a:srgbClr>
                    </a:gs>
                    <a:gs pos="64000">
                      <a:srgbClr val="1A1A1A">
                        <a:lumMod val="90000"/>
                        <a:lumOff val="10000"/>
                      </a:srgbClr>
                    </a:gs>
                  </a:gsLst>
                  <a:lin ang="5400000" scaled="1"/>
                </a:gradFill>
                <a:effectLst/>
                <a:uLnTx/>
                <a:uFillTx/>
                <a:latin typeface="Segoe UI"/>
                <a:ea typeface="+mn-ea"/>
                <a:cs typeface="+mn-cs"/>
              </a:endParaRPr>
            </a:p>
          </p:txBody>
        </p:sp>
        <p:sp>
          <p:nvSpPr>
            <p:cNvPr id="755" name="Rectangle 754">
              <a:hlinkClick r:id="rId60" tooltip="Azure Defender (formerly ASC Standard) provides XDR capabilities to simplify detection, automated investigation and response for Azure resources (Linux and Windows VMs, Networks, Kubernetes/Containers, SQL, Storage, IoT/OT, and more) "/>
              <a:extLst>
                <a:ext uri="{FF2B5EF4-FFF2-40B4-BE49-F238E27FC236}">
                  <a16:creationId xmlns:a16="http://schemas.microsoft.com/office/drawing/2014/main" id="{B938B45A-D8D2-4413-BA57-15A8B162F1D7}"/>
                </a:ext>
              </a:extLst>
            </p:cNvPr>
            <p:cNvSpPr/>
            <p:nvPr/>
          </p:nvSpPr>
          <p:spPr>
            <a:xfrm>
              <a:off x="6149337" y="5428625"/>
              <a:ext cx="5248160" cy="550811"/>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237744" tIns="45720" rIns="45720" bIns="27432" numCol="1" rtlCol="0" anchor="t" anchorCtr="0" compatLnSpc="1">
              <a:prstTxWarp prst="textNoShape">
                <a:avLst/>
              </a:prstTxWarp>
              <a:noAutofit/>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solidFill>
                    <a:srgbClr val="FFFFFF"/>
                  </a:solidFill>
                  <a:effectLst/>
                  <a:uLnTx/>
                  <a:uFillTx/>
                  <a:latin typeface="Segoe UI"/>
                  <a:ea typeface="+mn-ea"/>
                  <a:cs typeface="+mn-cs"/>
                </a:rPr>
                <a:t>Microsoft Defender for Cloud - Detections across assets and tenants</a:t>
              </a:r>
            </a:p>
          </p:txBody>
        </p:sp>
        <p:sp>
          <p:nvSpPr>
            <p:cNvPr id="340" name="Rectangle 339">
              <a:extLst>
                <a:ext uri="{FF2B5EF4-FFF2-40B4-BE49-F238E27FC236}">
                  <a16:creationId xmlns:a16="http://schemas.microsoft.com/office/drawing/2014/main" id="{3114B50B-E44A-4B38-9B01-70604C0172B1}"/>
                </a:ext>
              </a:extLst>
            </p:cNvPr>
            <p:cNvSpPr/>
            <p:nvPr/>
          </p:nvSpPr>
          <p:spPr>
            <a:xfrm>
              <a:off x="7648601" y="6001945"/>
              <a:ext cx="3748892" cy="143116"/>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Application Logs</a:t>
              </a:r>
            </a:p>
          </p:txBody>
        </p:sp>
        <p:sp>
          <p:nvSpPr>
            <p:cNvPr id="342" name="Rectangle 341">
              <a:extLst>
                <a:ext uri="{FF2B5EF4-FFF2-40B4-BE49-F238E27FC236}">
                  <a16:creationId xmlns:a16="http://schemas.microsoft.com/office/drawing/2014/main" id="{25CE8BD1-F26F-41E5-9B51-9AB414F7FB2D}"/>
                </a:ext>
              </a:extLst>
            </p:cNvPr>
            <p:cNvSpPr/>
            <p:nvPr/>
          </p:nvSpPr>
          <p:spPr>
            <a:xfrm>
              <a:off x="10278428" y="5469135"/>
              <a:ext cx="1085389" cy="143116"/>
            </a:xfrm>
            <a:prstGeom prst="rect">
              <a:avLst/>
            </a:prstGeom>
            <a:solidFill>
              <a:schemeClr val="accent1">
                <a:lumMod val="75000"/>
              </a:schemeClr>
            </a:solidFill>
            <a:ln w="6350" cap="rnd">
              <a:solidFill>
                <a:schemeClr val="accent1">
                  <a:lumMod val="20000"/>
                  <a:lumOff val="80000"/>
                </a:schemeClr>
              </a:solidFill>
              <a:prstDash val="dash"/>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WAF Alerts</a:t>
              </a:r>
            </a:p>
          </p:txBody>
        </p:sp>
        <p:sp>
          <p:nvSpPr>
            <p:cNvPr id="343" name="Rectangle 342">
              <a:extLst>
                <a:ext uri="{FF2B5EF4-FFF2-40B4-BE49-F238E27FC236}">
                  <a16:creationId xmlns:a16="http://schemas.microsoft.com/office/drawing/2014/main" id="{CD9775F2-5828-4D45-B666-35B85443DD78}"/>
                </a:ext>
              </a:extLst>
            </p:cNvPr>
            <p:cNvSpPr/>
            <p:nvPr/>
          </p:nvSpPr>
          <p:spPr>
            <a:xfrm>
              <a:off x="10278428" y="5635348"/>
              <a:ext cx="1085389" cy="143116"/>
            </a:xfrm>
            <a:prstGeom prst="rect">
              <a:avLst/>
            </a:prstGeom>
            <a:solidFill>
              <a:schemeClr val="accent1">
                <a:lumMod val="75000"/>
              </a:schemeClr>
            </a:solidFill>
            <a:ln w="6350" cap="rnd">
              <a:solidFill>
                <a:schemeClr val="accent1">
                  <a:lumMod val="20000"/>
                  <a:lumOff val="80000"/>
                </a:schemeClr>
              </a:solidFill>
              <a:prstDash val="dash"/>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Firewall Alerts</a:t>
              </a:r>
            </a:p>
          </p:txBody>
        </p:sp>
        <p:sp>
          <p:nvSpPr>
            <p:cNvPr id="345" name="Rectangle 344">
              <a:extLst>
                <a:ext uri="{FF2B5EF4-FFF2-40B4-BE49-F238E27FC236}">
                  <a16:creationId xmlns:a16="http://schemas.microsoft.com/office/drawing/2014/main" id="{8D9E7831-DD0F-4D6E-90EA-79B7BD0E9F10}"/>
                </a:ext>
              </a:extLst>
            </p:cNvPr>
            <p:cNvSpPr/>
            <p:nvPr/>
          </p:nvSpPr>
          <p:spPr>
            <a:xfrm>
              <a:off x="10278428" y="5801560"/>
              <a:ext cx="1085389" cy="143116"/>
            </a:xfrm>
            <a:prstGeom prst="rect">
              <a:avLst/>
            </a:prstGeom>
            <a:solidFill>
              <a:schemeClr val="accent1">
                <a:lumMod val="75000"/>
              </a:schemeClr>
            </a:solidFill>
            <a:ln w="6350" cap="rnd">
              <a:solidFill>
                <a:schemeClr val="accent1">
                  <a:lumMod val="20000"/>
                  <a:lumOff val="80000"/>
                </a:schemeClr>
              </a:solidFill>
              <a:prstDash val="dash"/>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DDOS Alerts</a:t>
              </a:r>
            </a:p>
          </p:txBody>
        </p:sp>
        <p:sp>
          <p:nvSpPr>
            <p:cNvPr id="346" name="Rectangle 345">
              <a:extLst>
                <a:ext uri="{FF2B5EF4-FFF2-40B4-BE49-F238E27FC236}">
                  <a16:creationId xmlns:a16="http://schemas.microsoft.com/office/drawing/2014/main" id="{3D3868B8-1C9D-4D5D-8109-681D0FDC9BCF}"/>
                </a:ext>
              </a:extLst>
            </p:cNvPr>
            <p:cNvSpPr/>
            <p:nvPr/>
          </p:nvSpPr>
          <p:spPr>
            <a:xfrm>
              <a:off x="7648600" y="6167570"/>
              <a:ext cx="3748893" cy="143116"/>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Network Watcher – IP Flow logs, Packet Capture, Virtual TAP</a:t>
              </a:r>
            </a:p>
          </p:txBody>
        </p:sp>
        <p:sp>
          <p:nvSpPr>
            <p:cNvPr id="347" name="Rectangle 346">
              <a:extLst>
                <a:ext uri="{FF2B5EF4-FFF2-40B4-BE49-F238E27FC236}">
                  <a16:creationId xmlns:a16="http://schemas.microsoft.com/office/drawing/2014/main" id="{7667D7B0-811F-4EB6-A1BE-AC409912EA7D}"/>
                </a:ext>
              </a:extLst>
            </p:cNvPr>
            <p:cNvSpPr/>
            <p:nvPr/>
          </p:nvSpPr>
          <p:spPr>
            <a:xfrm>
              <a:off x="6148841" y="6333195"/>
              <a:ext cx="3483876" cy="143116"/>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activity log</a:t>
              </a:r>
            </a:p>
          </p:txBody>
        </p:sp>
        <p:sp>
          <p:nvSpPr>
            <p:cNvPr id="348" name="Rectangle 347">
              <a:extLst>
                <a:ext uri="{FF2B5EF4-FFF2-40B4-BE49-F238E27FC236}">
                  <a16:creationId xmlns:a16="http://schemas.microsoft.com/office/drawing/2014/main" id="{11339E09-596C-465C-B11A-9D0BCE60E850}"/>
                </a:ext>
              </a:extLst>
            </p:cNvPr>
            <p:cNvSpPr/>
            <p:nvPr/>
          </p:nvSpPr>
          <p:spPr>
            <a:xfrm>
              <a:off x="9667833" y="6333195"/>
              <a:ext cx="1729664" cy="214363"/>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t"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Service Diagnostic Logs &amp; Metrics</a:t>
              </a:r>
            </a:p>
          </p:txBody>
        </p:sp>
        <p:sp>
          <p:nvSpPr>
            <p:cNvPr id="6" name="Rectangle 5">
              <a:extLst>
                <a:ext uri="{FF2B5EF4-FFF2-40B4-BE49-F238E27FC236}">
                  <a16:creationId xmlns:a16="http://schemas.microsoft.com/office/drawing/2014/main" id="{C912B680-2BC7-45F0-BDFA-DC627EA1D35C}"/>
                </a:ext>
              </a:extLst>
            </p:cNvPr>
            <p:cNvSpPr/>
            <p:nvPr/>
          </p:nvSpPr>
          <p:spPr bwMode="auto">
            <a:xfrm>
              <a:off x="6109074" y="5511264"/>
              <a:ext cx="1274959" cy="731591"/>
            </a:xfrm>
            <a:prstGeom prst="rect">
              <a:avLst/>
            </a:prstGeom>
            <a:solidFill>
              <a:srgbClr val="DDFBD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2" name="Rectangle 761">
              <a:extLst>
                <a:ext uri="{FF2B5EF4-FFF2-40B4-BE49-F238E27FC236}">
                  <a16:creationId xmlns:a16="http://schemas.microsoft.com/office/drawing/2014/main" id="{2C964799-F034-4456-8675-4BCE6023F628}"/>
                </a:ext>
              </a:extLst>
            </p:cNvPr>
            <p:cNvSpPr/>
            <p:nvPr/>
          </p:nvSpPr>
          <p:spPr bwMode="auto">
            <a:xfrm>
              <a:off x="6153262" y="5560349"/>
              <a:ext cx="1177870" cy="739618"/>
            </a:xfrm>
            <a:prstGeom prst="rect">
              <a:avLst/>
            </a:prstGeom>
            <a:noFill/>
            <a:ln w="9525" cap="rnd">
              <a:solidFill>
                <a:schemeClr val="accent1">
                  <a:lumMod val="75000"/>
                </a:schemeClr>
              </a:solidFill>
              <a:prstDash val="sysDash"/>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0" tIns="45720" rIns="0" bIns="36576" numCol="1" rtlCol="0" anchor="t" anchorCtr="0" compatLnSpc="1">
              <a:prstTxWarp prst="textNoShape">
                <a:avLst/>
              </a:prstTxWarp>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nn-NO" sz="500" b="1" i="0" u="none" strike="noStrike" kern="1200" cap="none" spc="0" normalizeH="0" baseline="0" noProof="0">
                  <a:ln>
                    <a:noFill/>
                  </a:ln>
                  <a:gradFill>
                    <a:gsLst>
                      <a:gs pos="0">
                        <a:srgbClr val="0078D4">
                          <a:lumMod val="75000"/>
                        </a:srgbClr>
                      </a:gs>
                      <a:gs pos="100000">
                        <a:srgbClr val="0078D4">
                          <a:lumMod val="75000"/>
                        </a:srgbClr>
                      </a:gs>
                    </a:gsLst>
                    <a:lin ang="5400000" scaled="0"/>
                  </a:gradFill>
                  <a:effectLst/>
                  <a:uLnTx/>
                  <a:uFillTx/>
                  <a:latin typeface="Segoe UI"/>
                  <a:ea typeface="+mn-ea"/>
                  <a:cs typeface="+mn-cs"/>
                </a:rPr>
                <a:t>Microsoft Defender for Cloud Apps</a:t>
              </a:r>
              <a:endParaRPr kumimoji="0" lang="en-US" sz="500" b="1" i="0" u="none" strike="noStrike" kern="1200" cap="none" spc="0" normalizeH="0" baseline="0" noProof="0">
                <a:ln>
                  <a:noFill/>
                </a:ln>
                <a:gradFill>
                  <a:gsLst>
                    <a:gs pos="0">
                      <a:srgbClr val="0078D4">
                        <a:lumMod val="75000"/>
                      </a:srgbClr>
                    </a:gs>
                    <a:gs pos="100000">
                      <a:srgbClr val="0078D4">
                        <a:lumMod val="75000"/>
                      </a:srgbClr>
                    </a:gs>
                  </a:gsLst>
                  <a:lin ang="5400000" scaled="0"/>
                </a:gradFill>
                <a:effectLst/>
                <a:uLnTx/>
                <a:uFillTx/>
                <a:latin typeface="Segoe UI"/>
                <a:ea typeface="+mn-ea"/>
                <a:cs typeface="+mn-cs"/>
              </a:endParaRPr>
            </a:p>
          </p:txBody>
        </p:sp>
        <p:sp>
          <p:nvSpPr>
            <p:cNvPr id="764" name="Rectangle 763">
              <a:extLst>
                <a:ext uri="{FF2B5EF4-FFF2-40B4-BE49-F238E27FC236}">
                  <a16:creationId xmlns:a16="http://schemas.microsoft.com/office/drawing/2014/main" id="{56339CE1-3FA9-4C23-98FF-D6E0BF7A2F7E}"/>
                </a:ext>
              </a:extLst>
            </p:cNvPr>
            <p:cNvSpPr/>
            <p:nvPr/>
          </p:nvSpPr>
          <p:spPr>
            <a:xfrm>
              <a:off x="6200292" y="5750836"/>
              <a:ext cx="1083809" cy="228600"/>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MDCA Alerts</a:t>
              </a:r>
            </a:p>
          </p:txBody>
        </p:sp>
        <p:sp>
          <p:nvSpPr>
            <p:cNvPr id="765" name="Rectangle 764">
              <a:extLst>
                <a:ext uri="{FF2B5EF4-FFF2-40B4-BE49-F238E27FC236}">
                  <a16:creationId xmlns:a16="http://schemas.microsoft.com/office/drawing/2014/main" id="{6CACB55A-F7D9-476E-929F-74CDAC87CEA1}"/>
                </a:ext>
              </a:extLst>
            </p:cNvPr>
            <p:cNvSpPr/>
            <p:nvPr/>
          </p:nvSpPr>
          <p:spPr>
            <a:xfrm>
              <a:off x="6200292" y="5998382"/>
              <a:ext cx="1083809" cy="228600"/>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MDCA Logs</a:t>
              </a:r>
            </a:p>
          </p:txBody>
        </p:sp>
        <p:sp>
          <p:nvSpPr>
            <p:cNvPr id="349" name="Rectangle 348">
              <a:extLst>
                <a:ext uri="{FF2B5EF4-FFF2-40B4-BE49-F238E27FC236}">
                  <a16:creationId xmlns:a16="http://schemas.microsoft.com/office/drawing/2014/main" id="{F81CBD56-CAE6-4BA1-9605-D6145DF7576B}"/>
                </a:ext>
              </a:extLst>
            </p:cNvPr>
            <p:cNvSpPr/>
            <p:nvPr/>
          </p:nvSpPr>
          <p:spPr>
            <a:xfrm>
              <a:off x="7632930" y="5544321"/>
              <a:ext cx="3197233" cy="298837"/>
            </a:xfrm>
            <a:prstGeom prst="rect">
              <a:avLst/>
            </a:prstGeom>
          </p:spPr>
          <p:txBody>
            <a:bodyPr wrap="square" rIns="0" numCol="2">
              <a:noAutofit/>
            </a:bodyPr>
            <a:lstStyle/>
            <a:p>
              <a:pPr marL="91440" marR="0" lvl="1" indent="-91440" algn="l" defTabSz="932472" rtl="0" eaLnBrk="1" fontAlgn="base" latinLnBrk="0" hangingPunct="1">
                <a:lnSpc>
                  <a:spcPct val="100000"/>
                </a:lnSpc>
                <a:spcBef>
                  <a:spcPct val="0"/>
                </a:spcBef>
                <a:spcAft>
                  <a:spcPts val="100"/>
                </a:spcAft>
                <a:buClrTx/>
                <a:buSzPct val="90000"/>
                <a:buFont typeface="Arial" panose="020B0604020202020204" pitchFamily="34" charset="0"/>
                <a:buChar char="•"/>
                <a:tabLst/>
                <a:defRPr/>
              </a:pPr>
              <a:r>
                <a:rPr kumimoji="0" lang="en-US" sz="500" b="0" i="0" u="none" strike="noStrike" kern="1200" cap="none" spc="0" normalizeH="0" baseline="0" noProof="0">
                  <a:ln>
                    <a:noFill/>
                  </a:ln>
                  <a:gradFill>
                    <a:gsLst>
                      <a:gs pos="79000">
                        <a:srgbClr val="FFFFFF"/>
                      </a:gs>
                      <a:gs pos="17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VMs &amp; Tenants (Azure, On-prem, 3</a:t>
              </a:r>
              <a:r>
                <a:rPr kumimoji="0" lang="en-US" sz="500" b="0" i="0" u="none" strike="noStrike" kern="1200" cap="none" spc="0" normalizeH="0" baseline="30000" noProof="0">
                  <a:ln>
                    <a:noFill/>
                  </a:ln>
                  <a:gradFill>
                    <a:gsLst>
                      <a:gs pos="79000">
                        <a:srgbClr val="FFFFFF"/>
                      </a:gs>
                      <a:gs pos="17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rd</a:t>
              </a:r>
              <a:r>
                <a:rPr kumimoji="0" lang="en-US" sz="500" b="0" i="0" u="none" strike="noStrike" kern="1200" cap="none" spc="0" normalizeH="0" baseline="0" noProof="0">
                  <a:ln>
                    <a:noFill/>
                  </a:ln>
                  <a:gradFill>
                    <a:gsLst>
                      <a:gs pos="79000">
                        <a:srgbClr val="FFFFFF"/>
                      </a:gs>
                      <a:gs pos="17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 party clouds)</a:t>
              </a:r>
            </a:p>
            <a:p>
              <a:pPr marL="91440" marR="0" lvl="1" indent="-91440" algn="l" defTabSz="932472" rtl="0" eaLnBrk="1" fontAlgn="base" latinLnBrk="0" hangingPunct="1">
                <a:lnSpc>
                  <a:spcPct val="100000"/>
                </a:lnSpc>
                <a:spcBef>
                  <a:spcPct val="0"/>
                </a:spcBef>
                <a:spcAft>
                  <a:spcPts val="100"/>
                </a:spcAft>
                <a:buClrTx/>
                <a:buSzPct val="90000"/>
                <a:buFont typeface="Arial" panose="020B0604020202020204" pitchFamily="34" charset="0"/>
                <a:buChar char="•"/>
                <a:tabLst/>
                <a:defRPr/>
              </a:pPr>
              <a:r>
                <a:rPr kumimoji="0" lang="en-US" sz="500" b="0" i="0" u="none" strike="noStrike" kern="1200" cap="none" spc="0" normalizeH="0" baseline="0" noProof="0">
                  <a:ln>
                    <a:noFill/>
                  </a:ln>
                  <a:gradFill>
                    <a:gsLst>
                      <a:gs pos="79000">
                        <a:srgbClr val="FFFFFF"/>
                      </a:gs>
                      <a:gs pos="17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Containers and Kubernetes</a:t>
              </a:r>
            </a:p>
            <a:p>
              <a:pPr marL="91440" marR="0" lvl="1" indent="-91440" algn="l" defTabSz="932472" rtl="0" eaLnBrk="1" fontAlgn="base" latinLnBrk="0" hangingPunct="1">
                <a:lnSpc>
                  <a:spcPct val="100000"/>
                </a:lnSpc>
                <a:spcBef>
                  <a:spcPct val="0"/>
                </a:spcBef>
                <a:spcAft>
                  <a:spcPts val="100"/>
                </a:spcAft>
                <a:buClrTx/>
                <a:buSzPct val="90000"/>
                <a:buFont typeface="Arial" panose="020B0604020202020204" pitchFamily="34" charset="0"/>
                <a:buChar char="•"/>
                <a:tabLst/>
                <a:defRPr/>
              </a:pPr>
              <a:r>
                <a:rPr kumimoji="0" lang="en-US" sz="500" b="0" i="0" u="none" strike="noStrike" kern="1200" cap="none" spc="0" normalizeH="0" baseline="0" noProof="0">
                  <a:ln>
                    <a:noFill/>
                  </a:ln>
                  <a:gradFill>
                    <a:gsLst>
                      <a:gs pos="79000">
                        <a:srgbClr val="FFFFFF"/>
                      </a:gs>
                      <a:gs pos="17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IoT and Legacy OT Devices (SCADA, ICS, etc.)</a:t>
              </a:r>
            </a:p>
            <a:p>
              <a:pPr marL="91440" marR="0" lvl="1" indent="-91440" algn="l" defTabSz="932472" rtl="0" eaLnBrk="1" fontAlgn="base" latinLnBrk="0" hangingPunct="1">
                <a:lnSpc>
                  <a:spcPct val="100000"/>
                </a:lnSpc>
                <a:spcBef>
                  <a:spcPct val="0"/>
                </a:spcBef>
                <a:spcAft>
                  <a:spcPts val="100"/>
                </a:spcAft>
                <a:buClrTx/>
                <a:buSzPct val="90000"/>
                <a:buFont typeface="Arial" panose="020B0604020202020204" pitchFamily="34" charset="0"/>
                <a:buChar char="•"/>
                <a:tabLst/>
                <a:defRPr/>
              </a:pPr>
              <a:r>
                <a:rPr kumimoji="0" lang="en-US" sz="500" b="0" i="0" u="none" strike="noStrike" kern="1200" cap="none" spc="0" normalizeH="0" baseline="0" noProof="0">
                  <a:ln>
                    <a:noFill/>
                  </a:ln>
                  <a:gradFill>
                    <a:gsLst>
                      <a:gs pos="79000">
                        <a:srgbClr val="FFFFFF"/>
                      </a:gs>
                      <a:gs pos="17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Application Programming Interfaces (APIs)</a:t>
              </a:r>
            </a:p>
            <a:p>
              <a:pPr marL="91440" marR="0" lvl="1" indent="-91440" algn="l" defTabSz="932472" rtl="0" eaLnBrk="1" fontAlgn="base" latinLnBrk="0" hangingPunct="1">
                <a:lnSpc>
                  <a:spcPct val="100000"/>
                </a:lnSpc>
                <a:spcBef>
                  <a:spcPct val="0"/>
                </a:spcBef>
                <a:spcAft>
                  <a:spcPts val="100"/>
                </a:spcAft>
                <a:buClrTx/>
                <a:buSzPct val="90000"/>
                <a:buFont typeface="Arial" panose="020B0604020202020204" pitchFamily="34" charset="0"/>
                <a:buChar char="•"/>
                <a:tabLst/>
                <a:defRPr/>
              </a:pPr>
              <a:endParaRPr kumimoji="0" lang="en-US" sz="500" b="0" i="0" u="none" strike="noStrike" kern="1200" cap="none" spc="0" normalizeH="0" baseline="0" noProof="0">
                <a:ln>
                  <a:noFill/>
                </a:ln>
                <a:gradFill>
                  <a:gsLst>
                    <a:gs pos="79000">
                      <a:srgbClr val="FFFFFF"/>
                    </a:gs>
                    <a:gs pos="17000">
                      <a:srgbClr val="FFFFFF"/>
                    </a:gs>
                  </a:gsLst>
                  <a:lin ang="5400000" scaled="0"/>
                </a:gradFill>
                <a:effectLst/>
                <a:uLnTx/>
                <a:uFillTx/>
                <a:latin typeface="Segoe UI Semibold" panose="020B0702040204020203" pitchFamily="34" charset="0"/>
                <a:ea typeface="+mn-ea"/>
                <a:cs typeface="Segoe UI Semibold" panose="020B0702040204020203" pitchFamily="34" charset="0"/>
              </a:endParaRPr>
            </a:p>
            <a:p>
              <a:pPr marL="91440" marR="0" lvl="1" indent="-91440" algn="l" defTabSz="932472" rtl="0" eaLnBrk="1" fontAlgn="base" latinLnBrk="0" hangingPunct="1">
                <a:lnSpc>
                  <a:spcPct val="100000"/>
                </a:lnSpc>
                <a:spcBef>
                  <a:spcPct val="0"/>
                </a:spcBef>
                <a:spcAft>
                  <a:spcPts val="100"/>
                </a:spcAft>
                <a:buClrTx/>
                <a:buSzPct val="90000"/>
                <a:buFont typeface="Arial" panose="020B0604020202020204" pitchFamily="34" charset="0"/>
                <a:buChar char="•"/>
                <a:tabLst/>
                <a:defRPr/>
              </a:pPr>
              <a:r>
                <a:rPr kumimoji="0" lang="en-US" sz="500" b="0" i="0" u="none" strike="noStrike" kern="1200" cap="none" spc="0" normalizeH="0" baseline="0" noProof="0">
                  <a:ln>
                    <a:noFill/>
                  </a:ln>
                  <a:gradFill>
                    <a:gsLst>
                      <a:gs pos="79000">
                        <a:srgbClr val="FFFFFF"/>
                      </a:gs>
                      <a:gs pos="17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CI/CD Pipelines</a:t>
              </a:r>
            </a:p>
            <a:p>
              <a:pPr marL="91440" marR="0" lvl="1" indent="-91440" algn="l" defTabSz="932472" rtl="0" eaLnBrk="1" fontAlgn="base" latinLnBrk="0" hangingPunct="1">
                <a:lnSpc>
                  <a:spcPct val="100000"/>
                </a:lnSpc>
                <a:spcBef>
                  <a:spcPct val="0"/>
                </a:spcBef>
                <a:spcAft>
                  <a:spcPts val="100"/>
                </a:spcAft>
                <a:buClrTx/>
                <a:buSzPct val="90000"/>
                <a:buFont typeface="Arial" panose="020B0604020202020204" pitchFamily="34" charset="0"/>
                <a:buChar char="•"/>
                <a:tabLst/>
                <a:defRPr/>
              </a:pPr>
              <a:r>
                <a:rPr kumimoji="0" lang="en-US" sz="500" b="0" i="0" u="none" strike="noStrike" kern="1200" cap="none" spc="0" normalizeH="0" baseline="0" noProof="0">
                  <a:ln>
                    <a:noFill/>
                  </a:ln>
                  <a:gradFill>
                    <a:gsLst>
                      <a:gs pos="79000">
                        <a:srgbClr val="FFFFFF"/>
                      </a:gs>
                      <a:gs pos="17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Azure SQL &amp; Cosmos DB</a:t>
              </a:r>
            </a:p>
            <a:p>
              <a:pPr marL="91440" marR="0" lvl="1" indent="-91440" algn="l" defTabSz="932472" rtl="0" eaLnBrk="1" fontAlgn="base" latinLnBrk="0" hangingPunct="1">
                <a:lnSpc>
                  <a:spcPct val="100000"/>
                </a:lnSpc>
                <a:spcBef>
                  <a:spcPct val="0"/>
                </a:spcBef>
                <a:spcAft>
                  <a:spcPts val="100"/>
                </a:spcAft>
                <a:buClrTx/>
                <a:buSzPct val="90000"/>
                <a:buFont typeface="Arial" panose="020B0604020202020204" pitchFamily="34" charset="0"/>
                <a:buChar char="•"/>
                <a:tabLst/>
                <a:defRPr/>
              </a:pPr>
              <a:r>
                <a:rPr kumimoji="0" lang="en-US" sz="500" b="0" i="0" u="none" strike="noStrike" kern="1200" cap="none" spc="0" normalizeH="0" baseline="0" noProof="0">
                  <a:ln>
                    <a:noFill/>
                  </a:ln>
                  <a:gradFill>
                    <a:gsLst>
                      <a:gs pos="79000">
                        <a:srgbClr val="FFFFFF"/>
                      </a:gs>
                      <a:gs pos="17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Azure Storage Accounts</a:t>
              </a:r>
            </a:p>
            <a:p>
              <a:pPr marL="91440" marR="0" lvl="1" indent="-91440" algn="l" defTabSz="932472" rtl="0" eaLnBrk="1" fontAlgn="base" latinLnBrk="0" hangingPunct="1">
                <a:lnSpc>
                  <a:spcPct val="100000"/>
                </a:lnSpc>
                <a:spcBef>
                  <a:spcPct val="0"/>
                </a:spcBef>
                <a:spcAft>
                  <a:spcPts val="100"/>
                </a:spcAft>
                <a:buClrTx/>
                <a:buSzPct val="90000"/>
                <a:buFont typeface="Arial" panose="020B0604020202020204" pitchFamily="34" charset="0"/>
                <a:buChar char="•"/>
                <a:tabLst/>
                <a:defRPr/>
              </a:pPr>
              <a:r>
                <a:rPr kumimoji="0" lang="en-US" sz="500" b="0" i="0" u="none" strike="noStrike" kern="1200" cap="none" spc="0" normalizeH="0" baseline="0" noProof="0">
                  <a:ln>
                    <a:noFill/>
                  </a:ln>
                  <a:gradFill>
                    <a:gsLst>
                      <a:gs pos="79000">
                        <a:srgbClr val="FFFFFF"/>
                      </a:gs>
                      <a:gs pos="17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And More…</a:t>
              </a:r>
            </a:p>
          </p:txBody>
        </p:sp>
        <p:sp>
          <p:nvSpPr>
            <p:cNvPr id="362" name="Rectangle 361">
              <a:extLst>
                <a:ext uri="{FF2B5EF4-FFF2-40B4-BE49-F238E27FC236}">
                  <a16:creationId xmlns:a16="http://schemas.microsoft.com/office/drawing/2014/main" id="{471C4F83-9495-4A45-9759-8453C3744B47}"/>
                </a:ext>
              </a:extLst>
            </p:cNvPr>
            <p:cNvSpPr/>
            <p:nvPr/>
          </p:nvSpPr>
          <p:spPr bwMode="auto">
            <a:xfrm>
              <a:off x="6148841" y="6502591"/>
              <a:ext cx="5248656" cy="64008"/>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2" name="Rectangle 61">
              <a:hlinkClick r:id="rId59" tooltip="Microsoft Entra Permissions Management is a cloud infrastructure entitlement management (CIEM) solution that provides comprehensive visibility into permissions assigned to all identities. "/>
              <a:extLst>
                <a:ext uri="{FF2B5EF4-FFF2-40B4-BE49-F238E27FC236}">
                  <a16:creationId xmlns:a16="http://schemas.microsoft.com/office/drawing/2014/main" id="{0BC01303-BB8A-3E3F-36C2-1776F14A0667}"/>
                </a:ext>
              </a:extLst>
            </p:cNvPr>
            <p:cNvSpPr/>
            <p:nvPr/>
          </p:nvSpPr>
          <p:spPr>
            <a:xfrm flipH="1">
              <a:off x="6133019" y="5180186"/>
              <a:ext cx="3622350" cy="116179"/>
            </a:xfrm>
            <a:prstGeom prst="rect">
              <a:avLst/>
            </a:prstGeom>
            <a:solidFill>
              <a:srgbClr val="0078D4"/>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36576" bIns="36576" numCol="1" rtlCol="0" anchor="ctr" anchorCtr="0" compatLnSpc="1">
              <a:prstTxWarp prst="textNoShape">
                <a:avLst/>
              </a:prstTxWarp>
              <a:noAutofit/>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Entra Permissions Management</a:t>
              </a:r>
            </a:p>
          </p:txBody>
        </p:sp>
        <p:sp>
          <p:nvSpPr>
            <p:cNvPr id="448" name="Rectangle 447">
              <a:hlinkClick r:id="rId61" tooltip="Microsoft Defender External Attack Surface Management (Defender EASM) continuously discovers and maps your digital attack surface to provide an external view of your online infrastructure. "/>
              <a:extLst>
                <a:ext uri="{FF2B5EF4-FFF2-40B4-BE49-F238E27FC236}">
                  <a16:creationId xmlns:a16="http://schemas.microsoft.com/office/drawing/2014/main" id="{91903963-8ACD-4ADA-A8AA-C028243B1F91}"/>
                </a:ext>
              </a:extLst>
            </p:cNvPr>
            <p:cNvSpPr/>
            <p:nvPr/>
          </p:nvSpPr>
          <p:spPr bwMode="auto">
            <a:xfrm>
              <a:off x="9377939" y="5036919"/>
              <a:ext cx="1985877" cy="116179"/>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27432" rIns="45720" bIns="27432" numCol="1" rtlCol="0" anchor="ctr" anchorCtr="0" compatLnSpc="1">
              <a:prstTxWarp prst="textNoShape">
                <a:avLst/>
              </a:prstTxWarp>
              <a:noAutofit/>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Microsoft Defender External Attack Surface Management (EASM)</a:t>
              </a:r>
            </a:p>
          </p:txBody>
        </p:sp>
      </p:grpSp>
      <p:cxnSp>
        <p:nvCxnSpPr>
          <p:cNvPr id="3" name="Connector: Elbow 2">
            <a:extLst>
              <a:ext uri="{FF2B5EF4-FFF2-40B4-BE49-F238E27FC236}">
                <a16:creationId xmlns:a16="http://schemas.microsoft.com/office/drawing/2014/main" id="{0B22584E-44B7-8DD4-3427-09EF683D27B8}"/>
              </a:ext>
            </a:extLst>
          </p:cNvPr>
          <p:cNvCxnSpPr>
            <a:cxnSpLocks/>
            <a:stCxn id="86" idx="3"/>
            <a:endCxn id="754" idx="1"/>
          </p:cNvCxnSpPr>
          <p:nvPr/>
        </p:nvCxnSpPr>
        <p:spPr>
          <a:xfrm flipV="1">
            <a:off x="5703686" y="5137727"/>
            <a:ext cx="387010" cy="109751"/>
          </a:xfrm>
          <a:prstGeom prst="bentConnector3">
            <a:avLst>
              <a:gd name="adj1" fmla="val 57384"/>
            </a:avLst>
          </a:prstGeom>
          <a:noFill/>
          <a:ln w="28575">
            <a:solidFill>
              <a:srgbClr val="0078D4"/>
            </a:solidFill>
            <a:prstDash val="solid"/>
            <a:headEnd type="arrow" w="med" len="med"/>
            <a:tailEnd type="none" w="sm" len="sm"/>
          </a:ln>
        </p:spPr>
        <p:style>
          <a:lnRef idx="2">
            <a:schemeClr val="accent1">
              <a:shade val="50000"/>
            </a:schemeClr>
          </a:lnRef>
          <a:fillRef idx="1">
            <a:schemeClr val="accent1"/>
          </a:fillRef>
          <a:effectRef idx="0">
            <a:schemeClr val="accent1"/>
          </a:effectRef>
          <a:fontRef idx="minor">
            <a:schemeClr val="lt1"/>
          </a:fontRef>
        </p:style>
      </p:cxnSp>
      <p:cxnSp>
        <p:nvCxnSpPr>
          <p:cNvPr id="480" name="Connector: Elbow 479">
            <a:extLst>
              <a:ext uri="{FF2B5EF4-FFF2-40B4-BE49-F238E27FC236}">
                <a16:creationId xmlns:a16="http://schemas.microsoft.com/office/drawing/2014/main" id="{6A370768-602C-5F11-1359-DA0720E39219}"/>
              </a:ext>
            </a:extLst>
          </p:cNvPr>
          <p:cNvCxnSpPr>
            <a:cxnSpLocks/>
            <a:stCxn id="86" idx="3"/>
            <a:endCxn id="762" idx="1"/>
          </p:cNvCxnSpPr>
          <p:nvPr/>
        </p:nvCxnSpPr>
        <p:spPr>
          <a:xfrm>
            <a:off x="5703686" y="5247478"/>
            <a:ext cx="449576" cy="682680"/>
          </a:xfrm>
          <a:prstGeom prst="bentConnector3">
            <a:avLst>
              <a:gd name="adj1" fmla="val 50000"/>
            </a:avLst>
          </a:prstGeom>
          <a:noFill/>
          <a:ln w="28575">
            <a:solidFill>
              <a:srgbClr val="0078D4"/>
            </a:solidFill>
            <a:prstDash val="solid"/>
            <a:headEnd type="arrow" w="med" len="med"/>
            <a:tailEnd type="none" w="sm" len="sm"/>
          </a:ln>
        </p:spPr>
        <p:style>
          <a:lnRef idx="2">
            <a:schemeClr val="accent1">
              <a:shade val="50000"/>
            </a:schemeClr>
          </a:lnRef>
          <a:fillRef idx="1">
            <a:schemeClr val="accent1"/>
          </a:fillRef>
          <a:effectRef idx="0">
            <a:schemeClr val="accent1"/>
          </a:effectRef>
          <a:fontRef idx="minor">
            <a:schemeClr val="lt1"/>
          </a:fontRef>
        </p:style>
      </p:cxnSp>
      <p:sp>
        <p:nvSpPr>
          <p:cNvPr id="267" name="Rectangle 266">
            <a:hlinkClick r:id="rId62" tooltip="Microsoft Defender for Identity (formerly Azure ATP) detects on-premises identity attacks using behavioral analysis (UEBA) + specific detections for Pass the Hash/Ticket/Password, Golden Ticket, Skeleton Key, and others."/>
            <a:extLst>
              <a:ext uri="{FF2B5EF4-FFF2-40B4-BE49-F238E27FC236}">
                <a16:creationId xmlns:a16="http://schemas.microsoft.com/office/drawing/2014/main" id="{39C862CE-4C75-4859-B1D0-3AE6F2F367F0}"/>
              </a:ext>
            </a:extLst>
          </p:cNvPr>
          <p:cNvSpPr/>
          <p:nvPr/>
        </p:nvSpPr>
        <p:spPr>
          <a:xfrm>
            <a:off x="3007792" y="5884749"/>
            <a:ext cx="2547358" cy="178064"/>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640080" tIns="45720" rIns="45720" bIns="27432" numCol="1" rtlCol="0" anchor="ctr" anchorCtr="0" compatLnSpc="1">
            <a:prstTxWarp prst="textNoShape">
              <a:avLst/>
            </a:prstTxWarp>
            <a:noAutofit/>
          </a:bodyPr>
          <a:lstStyle/>
          <a:p>
            <a:pPr marL="0" marR="0" lvl="0" indent="0" algn="ctr" defTabSz="914367" rtl="0" eaLnBrk="1" fontAlgn="base" latinLnBrk="0" hangingPunct="1">
              <a:lnSpc>
                <a:spcPct val="90000"/>
              </a:lnSpc>
              <a:spcBef>
                <a:spcPct val="0"/>
              </a:spcBef>
              <a:spcAft>
                <a:spcPts val="0"/>
              </a:spcAft>
              <a:buClrTx/>
              <a:buSzTx/>
              <a:buFontTx/>
              <a:buNone/>
              <a:tabLst/>
              <a:defRPr/>
            </a:pPr>
            <a:r>
              <a:rPr kumimoji="0" lang="en-US" sz="500" b="1" i="0" u="none" strike="noStrike" kern="1200" cap="none" spc="0" normalizeH="0" baseline="0" noProof="0">
                <a:ln>
                  <a:noFill/>
                </a:ln>
                <a:solidFill>
                  <a:srgbClr val="FFFFFF"/>
                </a:solidFill>
                <a:effectLst/>
                <a:uLnTx/>
                <a:uFillTx/>
                <a:latin typeface="Segoe UI Semibold"/>
                <a:ea typeface="+mn-ea"/>
                <a:cs typeface="+mn-cs"/>
              </a:rPr>
              <a:t>Microsoft Defender for Identity</a:t>
            </a:r>
          </a:p>
        </p:txBody>
      </p:sp>
      <p:sp>
        <p:nvSpPr>
          <p:cNvPr id="383" name="Rectangle 382">
            <a:hlinkClick r:id="rId63"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CF5DAAB6-970F-45EA-A5FE-5732D30F9C11}"/>
              </a:ext>
            </a:extLst>
          </p:cNvPr>
          <p:cNvSpPr/>
          <p:nvPr/>
        </p:nvSpPr>
        <p:spPr>
          <a:xfrm>
            <a:off x="1979034" y="5884749"/>
            <a:ext cx="911098" cy="178064"/>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91440" tIns="45720" rIns="91440" bIns="27432" numCol="1" rtlCol="0" anchor="ctr" anchorCtr="0" compatLnSpc="1">
            <a:prstTxWarp prst="textNoShape">
              <a:avLst/>
            </a:prstTxWarp>
            <a:noAutofit/>
          </a:bodyPr>
          <a:lstStyle/>
          <a:p>
            <a:pPr marL="0" marR="0" lvl="0" indent="0" algn="ctr" defTabSz="914367" rtl="0" eaLnBrk="1" fontAlgn="base" latinLnBrk="0" hangingPunct="1">
              <a:lnSpc>
                <a:spcPct val="90000"/>
              </a:lnSpc>
              <a:spcBef>
                <a:spcPct val="0"/>
              </a:spcBef>
              <a:spcAft>
                <a:spcPts val="0"/>
              </a:spcAft>
              <a:buClrTx/>
              <a:buSzTx/>
              <a:buFontTx/>
              <a:buNone/>
              <a:tabLst/>
              <a:defRPr/>
            </a:pPr>
            <a:r>
              <a:rPr kumimoji="0" lang="en-US" sz="500" b="1" i="0" u="none" strike="noStrike" kern="1200" cap="none" spc="0" normalizeH="0" baseline="0" noProof="0">
                <a:ln>
                  <a:noFill/>
                </a:ln>
                <a:solidFill>
                  <a:srgbClr val="FFFFFF"/>
                </a:solidFill>
                <a:effectLst/>
                <a:uLnTx/>
                <a:uFillTx/>
                <a:latin typeface="Segoe UI Semibold"/>
                <a:ea typeface="+mn-ea"/>
                <a:cs typeface="+mn-cs"/>
              </a:rPr>
              <a:t>Microsoft Defender for Endpoint</a:t>
            </a:r>
          </a:p>
        </p:txBody>
      </p:sp>
      <p:sp>
        <p:nvSpPr>
          <p:cNvPr id="269" name="Rectangle 268">
            <a:hlinkClick r:id="rId64" tooltip="Microsoft Entra ID Protection (formerly Azure AD Identity Protection) provides you with a consolidated view into risk events and potential vulnerabilities affecting your organization’s identities."/>
            <a:extLst>
              <a:ext uri="{FF2B5EF4-FFF2-40B4-BE49-F238E27FC236}">
                <a16:creationId xmlns:a16="http://schemas.microsoft.com/office/drawing/2014/main" id="{530EB398-C9A1-4528-946D-133AC9F28E0E}"/>
              </a:ext>
            </a:extLst>
          </p:cNvPr>
          <p:cNvSpPr/>
          <p:nvPr/>
        </p:nvSpPr>
        <p:spPr>
          <a:xfrm>
            <a:off x="3007048" y="5959556"/>
            <a:ext cx="871289" cy="101997"/>
          </a:xfrm>
          <a:prstGeom prst="rect">
            <a:avLst/>
          </a:prstGeom>
          <a:solidFill>
            <a:schemeClr val="accent1"/>
          </a:solidFill>
          <a:ln w="12700" cap="rnd">
            <a:solidFill>
              <a:srgbClr val="DDEDFA"/>
            </a:solidFill>
            <a:prstDash val="sysDash"/>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91440" tIns="0" rIns="91440" bIns="0" numCol="1" rtlCol="0" anchor="ctr" anchorCtr="0" compatLnSpc="1">
            <a:prstTxWarp prst="textNoShape">
              <a:avLst/>
            </a:prstTxWarp>
            <a:noAutofit/>
          </a:bodyPr>
          <a:lstStyle/>
          <a:p>
            <a:pPr marL="0" marR="0" lvl="0" indent="0" algn="ctr" defTabSz="914367" rtl="0" eaLnBrk="1" fontAlgn="base" latinLnBrk="0" hangingPunct="1">
              <a:lnSpc>
                <a:spcPct val="90000"/>
              </a:lnSpc>
              <a:spcBef>
                <a:spcPct val="0"/>
              </a:spcBef>
              <a:spcAft>
                <a:spcPts val="0"/>
              </a:spcAft>
              <a:buClrTx/>
              <a:buSzTx/>
              <a:buFontTx/>
              <a:buNone/>
              <a:tabLst/>
              <a:defRPr/>
            </a:pPr>
            <a:r>
              <a:rPr kumimoji="0" lang="en-US" sz="500" b="1" i="0" u="none" strike="noStrike" kern="1200" cap="none" spc="0" normalizeH="0" baseline="0" noProof="0">
                <a:ln>
                  <a:noFill/>
                </a:ln>
                <a:solidFill>
                  <a:srgbClr val="FFFFFF"/>
                </a:solidFill>
                <a:effectLst/>
                <a:uLnTx/>
                <a:uFillTx/>
                <a:latin typeface="Segoe UI Semibold"/>
                <a:ea typeface="+mn-ea"/>
                <a:cs typeface="+mn-cs"/>
              </a:rPr>
              <a:t>Entra ID Protection</a:t>
            </a:r>
          </a:p>
        </p:txBody>
      </p:sp>
      <p:grpSp>
        <p:nvGrpSpPr>
          <p:cNvPr id="475" name="Group 474">
            <a:extLst>
              <a:ext uri="{FF2B5EF4-FFF2-40B4-BE49-F238E27FC236}">
                <a16:creationId xmlns:a16="http://schemas.microsoft.com/office/drawing/2014/main" id="{886DD634-E368-2ED6-219A-D6AFB6ECD778}"/>
              </a:ext>
            </a:extLst>
          </p:cNvPr>
          <p:cNvGrpSpPr/>
          <p:nvPr/>
        </p:nvGrpSpPr>
        <p:grpSpPr>
          <a:xfrm>
            <a:off x="1307633" y="3289830"/>
            <a:ext cx="10625767" cy="1237968"/>
            <a:chOff x="1307633" y="3289830"/>
            <a:chExt cx="10625767" cy="1237968"/>
          </a:xfrm>
        </p:grpSpPr>
        <p:grpSp>
          <p:nvGrpSpPr>
            <p:cNvPr id="467" name="Group 466">
              <a:extLst>
                <a:ext uri="{FF2B5EF4-FFF2-40B4-BE49-F238E27FC236}">
                  <a16:creationId xmlns:a16="http://schemas.microsoft.com/office/drawing/2014/main" id="{5BBD3732-417C-9D6B-FF72-449CB9D1D32B}"/>
                </a:ext>
              </a:extLst>
            </p:cNvPr>
            <p:cNvGrpSpPr/>
            <p:nvPr/>
          </p:nvGrpSpPr>
          <p:grpSpPr>
            <a:xfrm>
              <a:off x="1307633" y="3289830"/>
              <a:ext cx="10625767" cy="1237968"/>
              <a:chOff x="1308354" y="3288668"/>
              <a:chExt cx="10625767" cy="1237968"/>
            </a:xfrm>
          </p:grpSpPr>
          <p:grpSp>
            <p:nvGrpSpPr>
              <p:cNvPr id="466" name="Group 465">
                <a:extLst>
                  <a:ext uri="{FF2B5EF4-FFF2-40B4-BE49-F238E27FC236}">
                    <a16:creationId xmlns:a16="http://schemas.microsoft.com/office/drawing/2014/main" id="{93AB2EE2-4E19-7A02-3CD0-E8058369AC3A}"/>
                  </a:ext>
                </a:extLst>
              </p:cNvPr>
              <p:cNvGrpSpPr/>
              <p:nvPr/>
            </p:nvGrpSpPr>
            <p:grpSpPr>
              <a:xfrm>
                <a:off x="1308354" y="3288668"/>
                <a:ext cx="10625767" cy="1237968"/>
                <a:chOff x="1308354" y="3288668"/>
                <a:chExt cx="10625767" cy="1237968"/>
              </a:xfrm>
            </p:grpSpPr>
            <p:cxnSp>
              <p:nvCxnSpPr>
                <p:cNvPr id="443" name="Straight Connector 442">
                  <a:extLst>
                    <a:ext uri="{FF2B5EF4-FFF2-40B4-BE49-F238E27FC236}">
                      <a16:creationId xmlns:a16="http://schemas.microsoft.com/office/drawing/2014/main" id="{5415CCE0-CF5F-4C06-BDD5-EC7906F5CB17}"/>
                    </a:ext>
                  </a:extLst>
                </p:cNvPr>
                <p:cNvCxnSpPr>
                  <a:cxnSpLocks/>
                </p:cNvCxnSpPr>
                <p:nvPr/>
              </p:nvCxnSpPr>
              <p:spPr>
                <a:xfrm>
                  <a:off x="1522659" y="3430493"/>
                  <a:ext cx="1940690" cy="0"/>
                </a:xfrm>
                <a:prstGeom prst="line">
                  <a:avLst/>
                </a:prstGeom>
                <a:ln w="12700" cap="rnd">
                  <a:solidFill>
                    <a:srgbClr val="1996AB"/>
                  </a:solidFill>
                  <a:prstDash val="solid"/>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9E008774-5D66-4031-90FC-CD311DF43EFC}"/>
                    </a:ext>
                  </a:extLst>
                </p:cNvPr>
                <p:cNvCxnSpPr>
                  <a:cxnSpLocks/>
                </p:cNvCxnSpPr>
                <p:nvPr/>
              </p:nvCxnSpPr>
              <p:spPr>
                <a:xfrm>
                  <a:off x="1308354" y="3692542"/>
                  <a:ext cx="2154995" cy="0"/>
                </a:xfrm>
                <a:prstGeom prst="line">
                  <a:avLst/>
                </a:prstGeom>
                <a:ln w="12700" cap="rnd">
                  <a:solidFill>
                    <a:srgbClr val="00C9EA"/>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229E6F52-9B48-4466-8D3D-6CFC54E74A5B}"/>
                    </a:ext>
                  </a:extLst>
                </p:cNvPr>
                <p:cNvCxnSpPr>
                  <a:cxnSpLocks/>
                </p:cNvCxnSpPr>
                <p:nvPr/>
              </p:nvCxnSpPr>
              <p:spPr>
                <a:xfrm>
                  <a:off x="1501193" y="3954099"/>
                  <a:ext cx="1962156" cy="0"/>
                </a:xfrm>
                <a:prstGeom prst="line">
                  <a:avLst/>
                </a:prstGeom>
                <a:ln w="12700" cap="rnd" cmpd="sng">
                  <a:solidFill>
                    <a:srgbClr val="50E6FF"/>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grpSp>
              <p:nvGrpSpPr>
                <p:cNvPr id="555" name="Graphic 389">
                  <a:extLst>
                    <a:ext uri="{FF2B5EF4-FFF2-40B4-BE49-F238E27FC236}">
                      <a16:creationId xmlns:a16="http://schemas.microsoft.com/office/drawing/2014/main" id="{9BC9F118-C346-49BE-8BA7-EA924CB12913}"/>
                    </a:ext>
                  </a:extLst>
                </p:cNvPr>
                <p:cNvGrpSpPr/>
                <p:nvPr/>
              </p:nvGrpSpPr>
              <p:grpSpPr>
                <a:xfrm>
                  <a:off x="2217864" y="3573790"/>
                  <a:ext cx="366572" cy="226253"/>
                  <a:chOff x="2206270" y="4299944"/>
                  <a:chExt cx="366572" cy="226253"/>
                </a:xfrm>
              </p:grpSpPr>
              <p:grpSp>
                <p:nvGrpSpPr>
                  <p:cNvPr id="560" name="Graphic 389">
                    <a:extLst>
                      <a:ext uri="{FF2B5EF4-FFF2-40B4-BE49-F238E27FC236}">
                        <a16:creationId xmlns:a16="http://schemas.microsoft.com/office/drawing/2014/main" id="{E4B7D0D9-BC52-4DD1-A9F5-8E56C65D58D4}"/>
                      </a:ext>
                    </a:extLst>
                  </p:cNvPr>
                  <p:cNvGrpSpPr/>
                  <p:nvPr/>
                </p:nvGrpSpPr>
                <p:grpSpPr>
                  <a:xfrm>
                    <a:off x="2235216" y="4299944"/>
                    <a:ext cx="308772" cy="209432"/>
                    <a:chOff x="2235216" y="4299944"/>
                    <a:chExt cx="308772" cy="209432"/>
                  </a:xfrm>
                </p:grpSpPr>
                <p:sp>
                  <p:nvSpPr>
                    <p:cNvPr id="562" name="Freeform: Shape 561">
                      <a:extLst>
                        <a:ext uri="{FF2B5EF4-FFF2-40B4-BE49-F238E27FC236}">
                          <a16:creationId xmlns:a16="http://schemas.microsoft.com/office/drawing/2014/main" id="{812A62F8-8FEC-4F5A-8AC1-6F963A43CDED}"/>
                        </a:ext>
                      </a:extLst>
                    </p:cNvPr>
                    <p:cNvSpPr/>
                    <p:nvPr/>
                  </p:nvSpPr>
                  <p:spPr>
                    <a:xfrm>
                      <a:off x="2243627" y="4310037"/>
                      <a:ext cx="292700" cy="187563"/>
                    </a:xfrm>
                    <a:custGeom>
                      <a:avLst/>
                      <a:gdLst>
                        <a:gd name="connsiteX0" fmla="*/ 0 w 292700"/>
                        <a:gd name="connsiteY0" fmla="*/ 0 h 187563"/>
                        <a:gd name="connsiteX1" fmla="*/ 292700 w 292700"/>
                        <a:gd name="connsiteY1" fmla="*/ 0 h 187563"/>
                        <a:gd name="connsiteX2" fmla="*/ 292700 w 292700"/>
                        <a:gd name="connsiteY2" fmla="*/ 187564 h 187563"/>
                        <a:gd name="connsiteX3" fmla="*/ 0 w 292700"/>
                        <a:gd name="connsiteY3" fmla="*/ 187564 h 187563"/>
                        <a:gd name="connsiteX4" fmla="*/ 0 w 292700"/>
                        <a:gd name="connsiteY4" fmla="*/ 0 h 187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700" h="187563">
                          <a:moveTo>
                            <a:pt x="0" y="0"/>
                          </a:moveTo>
                          <a:lnTo>
                            <a:pt x="292700" y="0"/>
                          </a:lnTo>
                          <a:lnTo>
                            <a:pt x="292700" y="187564"/>
                          </a:lnTo>
                          <a:lnTo>
                            <a:pt x="0" y="187564"/>
                          </a:lnTo>
                          <a:lnTo>
                            <a:pt x="0" y="0"/>
                          </a:lnTo>
                          <a:close/>
                        </a:path>
                      </a:pathLst>
                    </a:custGeom>
                    <a:solidFill>
                      <a:srgbClr val="000000"/>
                    </a:solidFill>
                    <a:ln w="822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563" name="Freeform: Shape 562">
                      <a:extLst>
                        <a:ext uri="{FF2B5EF4-FFF2-40B4-BE49-F238E27FC236}">
                          <a16:creationId xmlns:a16="http://schemas.microsoft.com/office/drawing/2014/main" id="{6A7FEE9D-902B-417F-8232-B813A88ED87F}"/>
                        </a:ext>
                      </a:extLst>
                    </p:cNvPr>
                    <p:cNvSpPr/>
                    <p:nvPr/>
                  </p:nvSpPr>
                  <p:spPr>
                    <a:xfrm>
                      <a:off x="2235216" y="4299944"/>
                      <a:ext cx="308772" cy="209432"/>
                    </a:xfrm>
                    <a:custGeom>
                      <a:avLst/>
                      <a:gdLst>
                        <a:gd name="connsiteX0" fmla="*/ 296906 w 308772"/>
                        <a:gd name="connsiteY0" fmla="*/ 0 h 209432"/>
                        <a:gd name="connsiteX1" fmla="*/ 12616 w 308772"/>
                        <a:gd name="connsiteY1" fmla="*/ 0 h 209432"/>
                        <a:gd name="connsiteX2" fmla="*/ 0 w 308772"/>
                        <a:gd name="connsiteY2" fmla="*/ 11775 h 209432"/>
                        <a:gd name="connsiteX3" fmla="*/ 0 w 308772"/>
                        <a:gd name="connsiteY3" fmla="*/ 209432 h 209432"/>
                        <a:gd name="connsiteX4" fmla="*/ 308681 w 308772"/>
                        <a:gd name="connsiteY4" fmla="*/ 209432 h 209432"/>
                        <a:gd name="connsiteX5" fmla="*/ 308681 w 308772"/>
                        <a:gd name="connsiteY5" fmla="*/ 11775 h 209432"/>
                        <a:gd name="connsiteX6" fmla="*/ 296906 w 308772"/>
                        <a:gd name="connsiteY6" fmla="*/ 0 h 209432"/>
                        <a:gd name="connsiteX7" fmla="*/ 296906 w 308772"/>
                        <a:gd name="connsiteY7" fmla="*/ 0 h 209432"/>
                        <a:gd name="connsiteX8" fmla="*/ 296906 w 308772"/>
                        <a:gd name="connsiteY8" fmla="*/ 193451 h 209432"/>
                        <a:gd name="connsiteX9" fmla="*/ 12616 w 308772"/>
                        <a:gd name="connsiteY9" fmla="*/ 193451 h 209432"/>
                        <a:gd name="connsiteX10" fmla="*/ 12616 w 308772"/>
                        <a:gd name="connsiteY10" fmla="*/ 15140 h 209432"/>
                        <a:gd name="connsiteX11" fmla="*/ 296906 w 308772"/>
                        <a:gd name="connsiteY11" fmla="*/ 15140 h 209432"/>
                        <a:gd name="connsiteX12" fmla="*/ 296906 w 308772"/>
                        <a:gd name="connsiteY12" fmla="*/ 193451 h 209432"/>
                        <a:gd name="connsiteX13" fmla="*/ 296906 w 308772"/>
                        <a:gd name="connsiteY13" fmla="*/ 193451 h 209432"/>
                        <a:gd name="connsiteX14" fmla="*/ 296906 w 308772"/>
                        <a:gd name="connsiteY14" fmla="*/ 193451 h 209432"/>
                        <a:gd name="connsiteX15" fmla="*/ 296906 w 308772"/>
                        <a:gd name="connsiteY15" fmla="*/ 193451 h 20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8772" h="209432">
                          <a:moveTo>
                            <a:pt x="296906" y="0"/>
                          </a:moveTo>
                          <a:cubicBezTo>
                            <a:pt x="12616" y="0"/>
                            <a:pt x="12616" y="0"/>
                            <a:pt x="12616" y="0"/>
                          </a:cubicBezTo>
                          <a:cubicBezTo>
                            <a:pt x="5888" y="0"/>
                            <a:pt x="0" y="5888"/>
                            <a:pt x="0" y="11775"/>
                          </a:cubicBezTo>
                          <a:cubicBezTo>
                            <a:pt x="0" y="209432"/>
                            <a:pt x="0" y="209432"/>
                            <a:pt x="0" y="209432"/>
                          </a:cubicBezTo>
                          <a:cubicBezTo>
                            <a:pt x="308681" y="209432"/>
                            <a:pt x="308681" y="209432"/>
                            <a:pt x="308681" y="209432"/>
                          </a:cubicBezTo>
                          <a:cubicBezTo>
                            <a:pt x="308681" y="11775"/>
                            <a:pt x="308681" y="11775"/>
                            <a:pt x="308681" y="11775"/>
                          </a:cubicBezTo>
                          <a:cubicBezTo>
                            <a:pt x="309522" y="5888"/>
                            <a:pt x="304476" y="0"/>
                            <a:pt x="296906" y="0"/>
                          </a:cubicBezTo>
                          <a:lnTo>
                            <a:pt x="296906" y="0"/>
                          </a:lnTo>
                          <a:close/>
                          <a:moveTo>
                            <a:pt x="296906" y="193451"/>
                          </a:moveTo>
                          <a:cubicBezTo>
                            <a:pt x="12616" y="193451"/>
                            <a:pt x="12616" y="193451"/>
                            <a:pt x="12616" y="193451"/>
                          </a:cubicBezTo>
                          <a:cubicBezTo>
                            <a:pt x="12616" y="15140"/>
                            <a:pt x="12616" y="15140"/>
                            <a:pt x="12616" y="15140"/>
                          </a:cubicBezTo>
                          <a:cubicBezTo>
                            <a:pt x="296906" y="15140"/>
                            <a:pt x="296906" y="15140"/>
                            <a:pt x="296906" y="15140"/>
                          </a:cubicBezTo>
                          <a:cubicBezTo>
                            <a:pt x="296906" y="193451"/>
                            <a:pt x="296906" y="193451"/>
                            <a:pt x="296906" y="193451"/>
                          </a:cubicBezTo>
                          <a:lnTo>
                            <a:pt x="296906" y="193451"/>
                          </a:lnTo>
                          <a:lnTo>
                            <a:pt x="296906" y="193451"/>
                          </a:lnTo>
                          <a:lnTo>
                            <a:pt x="296906" y="193451"/>
                          </a:lnTo>
                          <a:close/>
                        </a:path>
                      </a:pathLst>
                    </a:custGeom>
                    <a:solidFill>
                      <a:srgbClr val="00C9EA"/>
                    </a:solidFill>
                    <a:ln w="822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grpSp>
              <p:sp>
                <p:nvSpPr>
                  <p:cNvPr id="561" name="Freeform: Shape 560">
                    <a:extLst>
                      <a:ext uri="{FF2B5EF4-FFF2-40B4-BE49-F238E27FC236}">
                        <a16:creationId xmlns:a16="http://schemas.microsoft.com/office/drawing/2014/main" id="{82202677-B924-4863-828D-6A28ECB16E1C}"/>
                      </a:ext>
                    </a:extLst>
                  </p:cNvPr>
                  <p:cNvSpPr/>
                  <p:nvPr/>
                </p:nvSpPr>
                <p:spPr>
                  <a:xfrm>
                    <a:off x="2206270" y="4511058"/>
                    <a:ext cx="366572" cy="15139"/>
                  </a:xfrm>
                  <a:custGeom>
                    <a:avLst/>
                    <a:gdLst>
                      <a:gd name="connsiteX0" fmla="*/ 366224 w 366572"/>
                      <a:gd name="connsiteY0" fmla="*/ 3364 h 15139"/>
                      <a:gd name="connsiteX1" fmla="*/ 362018 w 366572"/>
                      <a:gd name="connsiteY1" fmla="*/ 0 h 15139"/>
                      <a:gd name="connsiteX2" fmla="*/ 339309 w 366572"/>
                      <a:gd name="connsiteY2" fmla="*/ 0 h 15139"/>
                      <a:gd name="connsiteX3" fmla="*/ 335945 w 366572"/>
                      <a:gd name="connsiteY3" fmla="*/ 2523 h 15139"/>
                      <a:gd name="connsiteX4" fmla="*/ 29787 w 366572"/>
                      <a:gd name="connsiteY4" fmla="*/ 2523 h 15139"/>
                      <a:gd name="connsiteX5" fmla="*/ 26422 w 366572"/>
                      <a:gd name="connsiteY5" fmla="*/ 0 h 15139"/>
                      <a:gd name="connsiteX6" fmla="*/ 4554 w 366572"/>
                      <a:gd name="connsiteY6" fmla="*/ 0 h 15139"/>
                      <a:gd name="connsiteX7" fmla="*/ 348 w 366572"/>
                      <a:gd name="connsiteY7" fmla="*/ 3364 h 15139"/>
                      <a:gd name="connsiteX8" fmla="*/ 1189 w 366572"/>
                      <a:gd name="connsiteY8" fmla="*/ 9252 h 15139"/>
                      <a:gd name="connsiteX9" fmla="*/ 2031 w 366572"/>
                      <a:gd name="connsiteY9" fmla="*/ 10093 h 15139"/>
                      <a:gd name="connsiteX10" fmla="*/ 2031 w 366572"/>
                      <a:gd name="connsiteY10" fmla="*/ 10093 h 15139"/>
                      <a:gd name="connsiteX11" fmla="*/ 2031 w 366572"/>
                      <a:gd name="connsiteY11" fmla="*/ 10093 h 15139"/>
                      <a:gd name="connsiteX12" fmla="*/ 7918 w 366572"/>
                      <a:gd name="connsiteY12" fmla="*/ 13457 h 15139"/>
                      <a:gd name="connsiteX13" fmla="*/ 13806 w 366572"/>
                      <a:gd name="connsiteY13" fmla="*/ 15140 h 15139"/>
                      <a:gd name="connsiteX14" fmla="*/ 353608 w 366572"/>
                      <a:gd name="connsiteY14" fmla="*/ 15140 h 15139"/>
                      <a:gd name="connsiteX15" fmla="*/ 359495 w 366572"/>
                      <a:gd name="connsiteY15" fmla="*/ 13457 h 15139"/>
                      <a:gd name="connsiteX16" fmla="*/ 365383 w 366572"/>
                      <a:gd name="connsiteY16" fmla="*/ 10093 h 15139"/>
                      <a:gd name="connsiteX17" fmla="*/ 365383 w 366572"/>
                      <a:gd name="connsiteY17" fmla="*/ 10093 h 15139"/>
                      <a:gd name="connsiteX18" fmla="*/ 366224 w 366572"/>
                      <a:gd name="connsiteY18" fmla="*/ 3364 h 15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6572" h="15139">
                        <a:moveTo>
                          <a:pt x="366224" y="3364"/>
                        </a:moveTo>
                        <a:cubicBezTo>
                          <a:pt x="365383" y="1682"/>
                          <a:pt x="363701" y="0"/>
                          <a:pt x="362018" y="0"/>
                        </a:cubicBezTo>
                        <a:lnTo>
                          <a:pt x="339309" y="0"/>
                        </a:lnTo>
                        <a:cubicBezTo>
                          <a:pt x="337627" y="0"/>
                          <a:pt x="336786" y="841"/>
                          <a:pt x="335945" y="2523"/>
                        </a:cubicBezTo>
                        <a:lnTo>
                          <a:pt x="29787" y="2523"/>
                        </a:lnTo>
                        <a:cubicBezTo>
                          <a:pt x="29787" y="841"/>
                          <a:pt x="28104" y="0"/>
                          <a:pt x="26422" y="0"/>
                        </a:cubicBezTo>
                        <a:lnTo>
                          <a:pt x="4554" y="0"/>
                        </a:lnTo>
                        <a:cubicBezTo>
                          <a:pt x="2872" y="0"/>
                          <a:pt x="1189" y="841"/>
                          <a:pt x="348" y="3364"/>
                        </a:cubicBezTo>
                        <a:cubicBezTo>
                          <a:pt x="-493" y="5047"/>
                          <a:pt x="348" y="7570"/>
                          <a:pt x="1189" y="9252"/>
                        </a:cubicBezTo>
                        <a:cubicBezTo>
                          <a:pt x="1189" y="9252"/>
                          <a:pt x="2031" y="9252"/>
                          <a:pt x="2031" y="10093"/>
                        </a:cubicBezTo>
                        <a:lnTo>
                          <a:pt x="2031" y="10093"/>
                        </a:lnTo>
                        <a:cubicBezTo>
                          <a:pt x="2031" y="10093"/>
                          <a:pt x="2031" y="10093"/>
                          <a:pt x="2031" y="10093"/>
                        </a:cubicBezTo>
                        <a:cubicBezTo>
                          <a:pt x="4554" y="11775"/>
                          <a:pt x="7918" y="13457"/>
                          <a:pt x="7918" y="13457"/>
                        </a:cubicBezTo>
                        <a:cubicBezTo>
                          <a:pt x="9600" y="14299"/>
                          <a:pt x="11283" y="15140"/>
                          <a:pt x="13806" y="15140"/>
                        </a:cubicBezTo>
                        <a:cubicBezTo>
                          <a:pt x="353608" y="15140"/>
                          <a:pt x="353608" y="15140"/>
                          <a:pt x="353608" y="15140"/>
                        </a:cubicBezTo>
                        <a:cubicBezTo>
                          <a:pt x="356131" y="15140"/>
                          <a:pt x="357813" y="14299"/>
                          <a:pt x="359495" y="13457"/>
                        </a:cubicBezTo>
                        <a:cubicBezTo>
                          <a:pt x="360336" y="12616"/>
                          <a:pt x="365383" y="10093"/>
                          <a:pt x="365383" y="10093"/>
                        </a:cubicBezTo>
                        <a:cubicBezTo>
                          <a:pt x="365383" y="10093"/>
                          <a:pt x="365383" y="10093"/>
                          <a:pt x="365383" y="10093"/>
                        </a:cubicBezTo>
                        <a:cubicBezTo>
                          <a:pt x="366224" y="7570"/>
                          <a:pt x="367065" y="5047"/>
                          <a:pt x="366224" y="3364"/>
                        </a:cubicBezTo>
                        <a:close/>
                      </a:path>
                    </a:pathLst>
                  </a:custGeom>
                  <a:solidFill>
                    <a:srgbClr val="00C9EA"/>
                  </a:solidFill>
                  <a:ln w="822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564" name="Graphic 389">
                  <a:extLst>
                    <a:ext uri="{FF2B5EF4-FFF2-40B4-BE49-F238E27FC236}">
                      <a16:creationId xmlns:a16="http://schemas.microsoft.com/office/drawing/2014/main" id="{49131AD1-8A40-4416-BD75-5C35442C966D}"/>
                    </a:ext>
                  </a:extLst>
                </p:cNvPr>
                <p:cNvGrpSpPr/>
                <p:nvPr/>
              </p:nvGrpSpPr>
              <p:grpSpPr>
                <a:xfrm>
                  <a:off x="2216110" y="3316810"/>
                  <a:ext cx="370081" cy="227095"/>
                  <a:chOff x="2205778" y="4299944"/>
                  <a:chExt cx="370081" cy="227095"/>
                </a:xfrm>
              </p:grpSpPr>
              <p:grpSp>
                <p:nvGrpSpPr>
                  <p:cNvPr id="565" name="Graphic 389">
                    <a:extLst>
                      <a:ext uri="{FF2B5EF4-FFF2-40B4-BE49-F238E27FC236}">
                        <a16:creationId xmlns:a16="http://schemas.microsoft.com/office/drawing/2014/main" id="{FA430520-4BD5-4232-AEBE-816A0688982D}"/>
                      </a:ext>
                    </a:extLst>
                  </p:cNvPr>
                  <p:cNvGrpSpPr/>
                  <p:nvPr/>
                </p:nvGrpSpPr>
                <p:grpSpPr>
                  <a:xfrm>
                    <a:off x="2235216" y="4299944"/>
                    <a:ext cx="308772" cy="209432"/>
                    <a:chOff x="2235216" y="4299944"/>
                    <a:chExt cx="308772" cy="209432"/>
                  </a:xfrm>
                </p:grpSpPr>
                <p:sp>
                  <p:nvSpPr>
                    <p:cNvPr id="573" name="Freeform: Shape 572">
                      <a:extLst>
                        <a:ext uri="{FF2B5EF4-FFF2-40B4-BE49-F238E27FC236}">
                          <a16:creationId xmlns:a16="http://schemas.microsoft.com/office/drawing/2014/main" id="{4AB57918-1B8E-4DA0-B78E-DE1E60E8D00A}"/>
                        </a:ext>
                      </a:extLst>
                    </p:cNvPr>
                    <p:cNvSpPr/>
                    <p:nvPr/>
                  </p:nvSpPr>
                  <p:spPr>
                    <a:xfrm>
                      <a:off x="2243627" y="4310037"/>
                      <a:ext cx="292700" cy="187563"/>
                    </a:xfrm>
                    <a:custGeom>
                      <a:avLst/>
                      <a:gdLst>
                        <a:gd name="connsiteX0" fmla="*/ 0 w 292700"/>
                        <a:gd name="connsiteY0" fmla="*/ 0 h 187563"/>
                        <a:gd name="connsiteX1" fmla="*/ 292700 w 292700"/>
                        <a:gd name="connsiteY1" fmla="*/ 0 h 187563"/>
                        <a:gd name="connsiteX2" fmla="*/ 292700 w 292700"/>
                        <a:gd name="connsiteY2" fmla="*/ 187564 h 187563"/>
                        <a:gd name="connsiteX3" fmla="*/ 0 w 292700"/>
                        <a:gd name="connsiteY3" fmla="*/ 187564 h 187563"/>
                        <a:gd name="connsiteX4" fmla="*/ 0 w 292700"/>
                        <a:gd name="connsiteY4" fmla="*/ 0 h 187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700" h="187563">
                          <a:moveTo>
                            <a:pt x="0" y="0"/>
                          </a:moveTo>
                          <a:lnTo>
                            <a:pt x="292700" y="0"/>
                          </a:lnTo>
                          <a:lnTo>
                            <a:pt x="292700" y="187564"/>
                          </a:lnTo>
                          <a:lnTo>
                            <a:pt x="0" y="187564"/>
                          </a:lnTo>
                          <a:lnTo>
                            <a:pt x="0" y="0"/>
                          </a:lnTo>
                          <a:close/>
                        </a:path>
                      </a:pathLst>
                    </a:custGeom>
                    <a:solidFill>
                      <a:srgbClr val="000000"/>
                    </a:solidFill>
                    <a:ln w="822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575" name="Freeform: Shape 574">
                      <a:extLst>
                        <a:ext uri="{FF2B5EF4-FFF2-40B4-BE49-F238E27FC236}">
                          <a16:creationId xmlns:a16="http://schemas.microsoft.com/office/drawing/2014/main" id="{268ED198-C2E2-42D6-BC20-859566FAF7A8}"/>
                        </a:ext>
                      </a:extLst>
                    </p:cNvPr>
                    <p:cNvSpPr/>
                    <p:nvPr/>
                  </p:nvSpPr>
                  <p:spPr>
                    <a:xfrm>
                      <a:off x="2235216" y="4299944"/>
                      <a:ext cx="308772" cy="209432"/>
                    </a:xfrm>
                    <a:custGeom>
                      <a:avLst/>
                      <a:gdLst>
                        <a:gd name="connsiteX0" fmla="*/ 296906 w 308772"/>
                        <a:gd name="connsiteY0" fmla="*/ 0 h 209432"/>
                        <a:gd name="connsiteX1" fmla="*/ 12616 w 308772"/>
                        <a:gd name="connsiteY1" fmla="*/ 0 h 209432"/>
                        <a:gd name="connsiteX2" fmla="*/ 0 w 308772"/>
                        <a:gd name="connsiteY2" fmla="*/ 11775 h 209432"/>
                        <a:gd name="connsiteX3" fmla="*/ 0 w 308772"/>
                        <a:gd name="connsiteY3" fmla="*/ 209432 h 209432"/>
                        <a:gd name="connsiteX4" fmla="*/ 308681 w 308772"/>
                        <a:gd name="connsiteY4" fmla="*/ 209432 h 209432"/>
                        <a:gd name="connsiteX5" fmla="*/ 308681 w 308772"/>
                        <a:gd name="connsiteY5" fmla="*/ 11775 h 209432"/>
                        <a:gd name="connsiteX6" fmla="*/ 296906 w 308772"/>
                        <a:gd name="connsiteY6" fmla="*/ 0 h 209432"/>
                        <a:gd name="connsiteX7" fmla="*/ 296906 w 308772"/>
                        <a:gd name="connsiteY7" fmla="*/ 0 h 209432"/>
                        <a:gd name="connsiteX8" fmla="*/ 296906 w 308772"/>
                        <a:gd name="connsiteY8" fmla="*/ 193451 h 209432"/>
                        <a:gd name="connsiteX9" fmla="*/ 12616 w 308772"/>
                        <a:gd name="connsiteY9" fmla="*/ 193451 h 209432"/>
                        <a:gd name="connsiteX10" fmla="*/ 12616 w 308772"/>
                        <a:gd name="connsiteY10" fmla="*/ 15140 h 209432"/>
                        <a:gd name="connsiteX11" fmla="*/ 296906 w 308772"/>
                        <a:gd name="connsiteY11" fmla="*/ 15140 h 209432"/>
                        <a:gd name="connsiteX12" fmla="*/ 296906 w 308772"/>
                        <a:gd name="connsiteY12" fmla="*/ 193451 h 209432"/>
                        <a:gd name="connsiteX13" fmla="*/ 296906 w 308772"/>
                        <a:gd name="connsiteY13" fmla="*/ 193451 h 209432"/>
                        <a:gd name="connsiteX14" fmla="*/ 296906 w 308772"/>
                        <a:gd name="connsiteY14" fmla="*/ 193451 h 209432"/>
                        <a:gd name="connsiteX15" fmla="*/ 296906 w 308772"/>
                        <a:gd name="connsiteY15" fmla="*/ 193451 h 20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8772" h="209432">
                          <a:moveTo>
                            <a:pt x="296906" y="0"/>
                          </a:moveTo>
                          <a:cubicBezTo>
                            <a:pt x="12616" y="0"/>
                            <a:pt x="12616" y="0"/>
                            <a:pt x="12616" y="0"/>
                          </a:cubicBezTo>
                          <a:cubicBezTo>
                            <a:pt x="5888" y="0"/>
                            <a:pt x="0" y="5888"/>
                            <a:pt x="0" y="11775"/>
                          </a:cubicBezTo>
                          <a:cubicBezTo>
                            <a:pt x="0" y="209432"/>
                            <a:pt x="0" y="209432"/>
                            <a:pt x="0" y="209432"/>
                          </a:cubicBezTo>
                          <a:cubicBezTo>
                            <a:pt x="308681" y="209432"/>
                            <a:pt x="308681" y="209432"/>
                            <a:pt x="308681" y="209432"/>
                          </a:cubicBezTo>
                          <a:cubicBezTo>
                            <a:pt x="308681" y="11775"/>
                            <a:pt x="308681" y="11775"/>
                            <a:pt x="308681" y="11775"/>
                          </a:cubicBezTo>
                          <a:cubicBezTo>
                            <a:pt x="309522" y="5888"/>
                            <a:pt x="304476" y="0"/>
                            <a:pt x="296906" y="0"/>
                          </a:cubicBezTo>
                          <a:lnTo>
                            <a:pt x="296906" y="0"/>
                          </a:lnTo>
                          <a:close/>
                          <a:moveTo>
                            <a:pt x="296906" y="193451"/>
                          </a:moveTo>
                          <a:cubicBezTo>
                            <a:pt x="12616" y="193451"/>
                            <a:pt x="12616" y="193451"/>
                            <a:pt x="12616" y="193451"/>
                          </a:cubicBezTo>
                          <a:cubicBezTo>
                            <a:pt x="12616" y="15140"/>
                            <a:pt x="12616" y="15140"/>
                            <a:pt x="12616" y="15140"/>
                          </a:cubicBezTo>
                          <a:cubicBezTo>
                            <a:pt x="296906" y="15140"/>
                            <a:pt x="296906" y="15140"/>
                            <a:pt x="296906" y="15140"/>
                          </a:cubicBezTo>
                          <a:cubicBezTo>
                            <a:pt x="296906" y="193451"/>
                            <a:pt x="296906" y="193451"/>
                            <a:pt x="296906" y="193451"/>
                          </a:cubicBezTo>
                          <a:lnTo>
                            <a:pt x="296906" y="193451"/>
                          </a:lnTo>
                          <a:lnTo>
                            <a:pt x="296906" y="193451"/>
                          </a:lnTo>
                          <a:lnTo>
                            <a:pt x="296906" y="193451"/>
                          </a:lnTo>
                          <a:close/>
                        </a:path>
                      </a:pathLst>
                    </a:custGeom>
                    <a:solidFill>
                      <a:srgbClr val="1996AB"/>
                    </a:solidFill>
                    <a:ln w="822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grpSp>
              <p:sp>
                <p:nvSpPr>
                  <p:cNvPr id="571" name="Freeform: Shape 570">
                    <a:extLst>
                      <a:ext uri="{FF2B5EF4-FFF2-40B4-BE49-F238E27FC236}">
                        <a16:creationId xmlns:a16="http://schemas.microsoft.com/office/drawing/2014/main" id="{40497CE1-17DC-4F5D-88FE-23ED60860F30}"/>
                      </a:ext>
                    </a:extLst>
                  </p:cNvPr>
                  <p:cNvSpPr/>
                  <p:nvPr/>
                </p:nvSpPr>
                <p:spPr>
                  <a:xfrm>
                    <a:off x="2206270" y="4511058"/>
                    <a:ext cx="366572" cy="15139"/>
                  </a:xfrm>
                  <a:custGeom>
                    <a:avLst/>
                    <a:gdLst>
                      <a:gd name="connsiteX0" fmla="*/ 366224 w 366572"/>
                      <a:gd name="connsiteY0" fmla="*/ 3364 h 15139"/>
                      <a:gd name="connsiteX1" fmla="*/ 362018 w 366572"/>
                      <a:gd name="connsiteY1" fmla="*/ 0 h 15139"/>
                      <a:gd name="connsiteX2" fmla="*/ 339309 w 366572"/>
                      <a:gd name="connsiteY2" fmla="*/ 0 h 15139"/>
                      <a:gd name="connsiteX3" fmla="*/ 335945 w 366572"/>
                      <a:gd name="connsiteY3" fmla="*/ 2523 h 15139"/>
                      <a:gd name="connsiteX4" fmla="*/ 29787 w 366572"/>
                      <a:gd name="connsiteY4" fmla="*/ 2523 h 15139"/>
                      <a:gd name="connsiteX5" fmla="*/ 26422 w 366572"/>
                      <a:gd name="connsiteY5" fmla="*/ 0 h 15139"/>
                      <a:gd name="connsiteX6" fmla="*/ 4554 w 366572"/>
                      <a:gd name="connsiteY6" fmla="*/ 0 h 15139"/>
                      <a:gd name="connsiteX7" fmla="*/ 348 w 366572"/>
                      <a:gd name="connsiteY7" fmla="*/ 3364 h 15139"/>
                      <a:gd name="connsiteX8" fmla="*/ 1189 w 366572"/>
                      <a:gd name="connsiteY8" fmla="*/ 9252 h 15139"/>
                      <a:gd name="connsiteX9" fmla="*/ 2031 w 366572"/>
                      <a:gd name="connsiteY9" fmla="*/ 10093 h 15139"/>
                      <a:gd name="connsiteX10" fmla="*/ 2031 w 366572"/>
                      <a:gd name="connsiteY10" fmla="*/ 10093 h 15139"/>
                      <a:gd name="connsiteX11" fmla="*/ 2031 w 366572"/>
                      <a:gd name="connsiteY11" fmla="*/ 10093 h 15139"/>
                      <a:gd name="connsiteX12" fmla="*/ 7918 w 366572"/>
                      <a:gd name="connsiteY12" fmla="*/ 13457 h 15139"/>
                      <a:gd name="connsiteX13" fmla="*/ 13806 w 366572"/>
                      <a:gd name="connsiteY13" fmla="*/ 15140 h 15139"/>
                      <a:gd name="connsiteX14" fmla="*/ 353608 w 366572"/>
                      <a:gd name="connsiteY14" fmla="*/ 15140 h 15139"/>
                      <a:gd name="connsiteX15" fmla="*/ 359495 w 366572"/>
                      <a:gd name="connsiteY15" fmla="*/ 13457 h 15139"/>
                      <a:gd name="connsiteX16" fmla="*/ 365383 w 366572"/>
                      <a:gd name="connsiteY16" fmla="*/ 10093 h 15139"/>
                      <a:gd name="connsiteX17" fmla="*/ 365383 w 366572"/>
                      <a:gd name="connsiteY17" fmla="*/ 10093 h 15139"/>
                      <a:gd name="connsiteX18" fmla="*/ 366224 w 366572"/>
                      <a:gd name="connsiteY18" fmla="*/ 3364 h 15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6572" h="15139">
                        <a:moveTo>
                          <a:pt x="366224" y="3364"/>
                        </a:moveTo>
                        <a:cubicBezTo>
                          <a:pt x="365383" y="1682"/>
                          <a:pt x="363701" y="0"/>
                          <a:pt x="362018" y="0"/>
                        </a:cubicBezTo>
                        <a:lnTo>
                          <a:pt x="339309" y="0"/>
                        </a:lnTo>
                        <a:cubicBezTo>
                          <a:pt x="337627" y="0"/>
                          <a:pt x="336786" y="841"/>
                          <a:pt x="335945" y="2523"/>
                        </a:cubicBezTo>
                        <a:lnTo>
                          <a:pt x="29787" y="2523"/>
                        </a:lnTo>
                        <a:cubicBezTo>
                          <a:pt x="29787" y="841"/>
                          <a:pt x="28104" y="0"/>
                          <a:pt x="26422" y="0"/>
                        </a:cubicBezTo>
                        <a:lnTo>
                          <a:pt x="4554" y="0"/>
                        </a:lnTo>
                        <a:cubicBezTo>
                          <a:pt x="2872" y="0"/>
                          <a:pt x="1189" y="841"/>
                          <a:pt x="348" y="3364"/>
                        </a:cubicBezTo>
                        <a:cubicBezTo>
                          <a:pt x="-493" y="5047"/>
                          <a:pt x="348" y="7570"/>
                          <a:pt x="1189" y="9252"/>
                        </a:cubicBezTo>
                        <a:cubicBezTo>
                          <a:pt x="1189" y="9252"/>
                          <a:pt x="2031" y="9252"/>
                          <a:pt x="2031" y="10093"/>
                        </a:cubicBezTo>
                        <a:lnTo>
                          <a:pt x="2031" y="10093"/>
                        </a:lnTo>
                        <a:cubicBezTo>
                          <a:pt x="2031" y="10093"/>
                          <a:pt x="2031" y="10093"/>
                          <a:pt x="2031" y="10093"/>
                        </a:cubicBezTo>
                        <a:cubicBezTo>
                          <a:pt x="4554" y="11775"/>
                          <a:pt x="7918" y="13457"/>
                          <a:pt x="7918" y="13457"/>
                        </a:cubicBezTo>
                        <a:cubicBezTo>
                          <a:pt x="9600" y="14299"/>
                          <a:pt x="11283" y="15140"/>
                          <a:pt x="13806" y="15140"/>
                        </a:cubicBezTo>
                        <a:cubicBezTo>
                          <a:pt x="353608" y="15140"/>
                          <a:pt x="353608" y="15140"/>
                          <a:pt x="353608" y="15140"/>
                        </a:cubicBezTo>
                        <a:cubicBezTo>
                          <a:pt x="356131" y="15140"/>
                          <a:pt x="357813" y="14299"/>
                          <a:pt x="359495" y="13457"/>
                        </a:cubicBezTo>
                        <a:cubicBezTo>
                          <a:pt x="360336" y="12616"/>
                          <a:pt x="365383" y="10093"/>
                          <a:pt x="365383" y="10093"/>
                        </a:cubicBezTo>
                        <a:cubicBezTo>
                          <a:pt x="365383" y="10093"/>
                          <a:pt x="365383" y="10093"/>
                          <a:pt x="365383" y="10093"/>
                        </a:cubicBezTo>
                        <a:cubicBezTo>
                          <a:pt x="366224" y="7570"/>
                          <a:pt x="367065" y="5047"/>
                          <a:pt x="366224" y="3364"/>
                        </a:cubicBezTo>
                        <a:close/>
                      </a:path>
                    </a:pathLst>
                  </a:custGeom>
                  <a:solidFill>
                    <a:srgbClr val="1996AB"/>
                  </a:solidFill>
                  <a:ln w="822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589" name="Graphic 389">
                  <a:extLst>
                    <a:ext uri="{FF2B5EF4-FFF2-40B4-BE49-F238E27FC236}">
                      <a16:creationId xmlns:a16="http://schemas.microsoft.com/office/drawing/2014/main" id="{E236AD12-061A-4E03-8C62-F1CAE47BF439}"/>
                    </a:ext>
                  </a:extLst>
                </p:cNvPr>
                <p:cNvGrpSpPr/>
                <p:nvPr/>
              </p:nvGrpSpPr>
              <p:grpSpPr>
                <a:xfrm>
                  <a:off x="2216110" y="3840358"/>
                  <a:ext cx="370081" cy="227095"/>
                  <a:chOff x="2205778" y="4299944"/>
                  <a:chExt cx="370081" cy="227095"/>
                </a:xfrm>
              </p:grpSpPr>
              <p:grpSp>
                <p:nvGrpSpPr>
                  <p:cNvPr id="590" name="Graphic 389">
                    <a:extLst>
                      <a:ext uri="{FF2B5EF4-FFF2-40B4-BE49-F238E27FC236}">
                        <a16:creationId xmlns:a16="http://schemas.microsoft.com/office/drawing/2014/main" id="{43EE71BC-6738-4198-A76F-4A7C88F873E8}"/>
                      </a:ext>
                    </a:extLst>
                  </p:cNvPr>
                  <p:cNvGrpSpPr/>
                  <p:nvPr/>
                </p:nvGrpSpPr>
                <p:grpSpPr>
                  <a:xfrm>
                    <a:off x="2235216" y="4299944"/>
                    <a:ext cx="308772" cy="209432"/>
                    <a:chOff x="2235216" y="4299944"/>
                    <a:chExt cx="308772" cy="209432"/>
                  </a:xfrm>
                </p:grpSpPr>
                <p:sp>
                  <p:nvSpPr>
                    <p:cNvPr id="592" name="Freeform: Shape 591">
                      <a:extLst>
                        <a:ext uri="{FF2B5EF4-FFF2-40B4-BE49-F238E27FC236}">
                          <a16:creationId xmlns:a16="http://schemas.microsoft.com/office/drawing/2014/main" id="{CBC7CD1D-22DE-43BC-931E-B8D91D45B64D}"/>
                        </a:ext>
                      </a:extLst>
                    </p:cNvPr>
                    <p:cNvSpPr/>
                    <p:nvPr/>
                  </p:nvSpPr>
                  <p:spPr>
                    <a:xfrm>
                      <a:off x="2243627" y="4310037"/>
                      <a:ext cx="292700" cy="187563"/>
                    </a:xfrm>
                    <a:custGeom>
                      <a:avLst/>
                      <a:gdLst>
                        <a:gd name="connsiteX0" fmla="*/ 0 w 292700"/>
                        <a:gd name="connsiteY0" fmla="*/ 0 h 187563"/>
                        <a:gd name="connsiteX1" fmla="*/ 292700 w 292700"/>
                        <a:gd name="connsiteY1" fmla="*/ 0 h 187563"/>
                        <a:gd name="connsiteX2" fmla="*/ 292700 w 292700"/>
                        <a:gd name="connsiteY2" fmla="*/ 187564 h 187563"/>
                        <a:gd name="connsiteX3" fmla="*/ 0 w 292700"/>
                        <a:gd name="connsiteY3" fmla="*/ 187564 h 187563"/>
                        <a:gd name="connsiteX4" fmla="*/ 0 w 292700"/>
                        <a:gd name="connsiteY4" fmla="*/ 0 h 187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700" h="187563">
                          <a:moveTo>
                            <a:pt x="0" y="0"/>
                          </a:moveTo>
                          <a:lnTo>
                            <a:pt x="292700" y="0"/>
                          </a:lnTo>
                          <a:lnTo>
                            <a:pt x="292700" y="187564"/>
                          </a:lnTo>
                          <a:lnTo>
                            <a:pt x="0" y="187564"/>
                          </a:lnTo>
                          <a:lnTo>
                            <a:pt x="0" y="0"/>
                          </a:lnTo>
                          <a:close/>
                        </a:path>
                      </a:pathLst>
                    </a:custGeom>
                    <a:solidFill>
                      <a:srgbClr val="000000"/>
                    </a:solidFill>
                    <a:ln w="822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593" name="Freeform: Shape 592">
                      <a:extLst>
                        <a:ext uri="{FF2B5EF4-FFF2-40B4-BE49-F238E27FC236}">
                          <a16:creationId xmlns:a16="http://schemas.microsoft.com/office/drawing/2014/main" id="{313D2147-A8B6-4394-B864-208FF436C827}"/>
                        </a:ext>
                      </a:extLst>
                    </p:cNvPr>
                    <p:cNvSpPr/>
                    <p:nvPr/>
                  </p:nvSpPr>
                  <p:spPr>
                    <a:xfrm>
                      <a:off x="2235216" y="4299944"/>
                      <a:ext cx="308772" cy="209432"/>
                    </a:xfrm>
                    <a:custGeom>
                      <a:avLst/>
                      <a:gdLst>
                        <a:gd name="connsiteX0" fmla="*/ 296906 w 308772"/>
                        <a:gd name="connsiteY0" fmla="*/ 0 h 209432"/>
                        <a:gd name="connsiteX1" fmla="*/ 12616 w 308772"/>
                        <a:gd name="connsiteY1" fmla="*/ 0 h 209432"/>
                        <a:gd name="connsiteX2" fmla="*/ 0 w 308772"/>
                        <a:gd name="connsiteY2" fmla="*/ 11775 h 209432"/>
                        <a:gd name="connsiteX3" fmla="*/ 0 w 308772"/>
                        <a:gd name="connsiteY3" fmla="*/ 209432 h 209432"/>
                        <a:gd name="connsiteX4" fmla="*/ 308681 w 308772"/>
                        <a:gd name="connsiteY4" fmla="*/ 209432 h 209432"/>
                        <a:gd name="connsiteX5" fmla="*/ 308681 w 308772"/>
                        <a:gd name="connsiteY5" fmla="*/ 11775 h 209432"/>
                        <a:gd name="connsiteX6" fmla="*/ 296906 w 308772"/>
                        <a:gd name="connsiteY6" fmla="*/ 0 h 209432"/>
                        <a:gd name="connsiteX7" fmla="*/ 296906 w 308772"/>
                        <a:gd name="connsiteY7" fmla="*/ 0 h 209432"/>
                        <a:gd name="connsiteX8" fmla="*/ 296906 w 308772"/>
                        <a:gd name="connsiteY8" fmla="*/ 193451 h 209432"/>
                        <a:gd name="connsiteX9" fmla="*/ 12616 w 308772"/>
                        <a:gd name="connsiteY9" fmla="*/ 193451 h 209432"/>
                        <a:gd name="connsiteX10" fmla="*/ 12616 w 308772"/>
                        <a:gd name="connsiteY10" fmla="*/ 15140 h 209432"/>
                        <a:gd name="connsiteX11" fmla="*/ 296906 w 308772"/>
                        <a:gd name="connsiteY11" fmla="*/ 15140 h 209432"/>
                        <a:gd name="connsiteX12" fmla="*/ 296906 w 308772"/>
                        <a:gd name="connsiteY12" fmla="*/ 193451 h 209432"/>
                        <a:gd name="connsiteX13" fmla="*/ 296906 w 308772"/>
                        <a:gd name="connsiteY13" fmla="*/ 193451 h 209432"/>
                        <a:gd name="connsiteX14" fmla="*/ 296906 w 308772"/>
                        <a:gd name="connsiteY14" fmla="*/ 193451 h 209432"/>
                        <a:gd name="connsiteX15" fmla="*/ 296906 w 308772"/>
                        <a:gd name="connsiteY15" fmla="*/ 193451 h 20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8772" h="209432">
                          <a:moveTo>
                            <a:pt x="296906" y="0"/>
                          </a:moveTo>
                          <a:cubicBezTo>
                            <a:pt x="12616" y="0"/>
                            <a:pt x="12616" y="0"/>
                            <a:pt x="12616" y="0"/>
                          </a:cubicBezTo>
                          <a:cubicBezTo>
                            <a:pt x="5888" y="0"/>
                            <a:pt x="0" y="5888"/>
                            <a:pt x="0" y="11775"/>
                          </a:cubicBezTo>
                          <a:cubicBezTo>
                            <a:pt x="0" y="209432"/>
                            <a:pt x="0" y="209432"/>
                            <a:pt x="0" y="209432"/>
                          </a:cubicBezTo>
                          <a:cubicBezTo>
                            <a:pt x="308681" y="209432"/>
                            <a:pt x="308681" y="209432"/>
                            <a:pt x="308681" y="209432"/>
                          </a:cubicBezTo>
                          <a:cubicBezTo>
                            <a:pt x="308681" y="11775"/>
                            <a:pt x="308681" y="11775"/>
                            <a:pt x="308681" y="11775"/>
                          </a:cubicBezTo>
                          <a:cubicBezTo>
                            <a:pt x="309522" y="5888"/>
                            <a:pt x="304476" y="0"/>
                            <a:pt x="296906" y="0"/>
                          </a:cubicBezTo>
                          <a:lnTo>
                            <a:pt x="296906" y="0"/>
                          </a:lnTo>
                          <a:close/>
                          <a:moveTo>
                            <a:pt x="296906" y="193451"/>
                          </a:moveTo>
                          <a:cubicBezTo>
                            <a:pt x="12616" y="193451"/>
                            <a:pt x="12616" y="193451"/>
                            <a:pt x="12616" y="193451"/>
                          </a:cubicBezTo>
                          <a:cubicBezTo>
                            <a:pt x="12616" y="15140"/>
                            <a:pt x="12616" y="15140"/>
                            <a:pt x="12616" y="15140"/>
                          </a:cubicBezTo>
                          <a:cubicBezTo>
                            <a:pt x="296906" y="15140"/>
                            <a:pt x="296906" y="15140"/>
                            <a:pt x="296906" y="15140"/>
                          </a:cubicBezTo>
                          <a:cubicBezTo>
                            <a:pt x="296906" y="193451"/>
                            <a:pt x="296906" y="193451"/>
                            <a:pt x="296906" y="193451"/>
                          </a:cubicBezTo>
                          <a:lnTo>
                            <a:pt x="296906" y="193451"/>
                          </a:lnTo>
                          <a:lnTo>
                            <a:pt x="296906" y="193451"/>
                          </a:lnTo>
                          <a:lnTo>
                            <a:pt x="296906" y="193451"/>
                          </a:lnTo>
                          <a:close/>
                        </a:path>
                      </a:pathLst>
                    </a:custGeom>
                    <a:solidFill>
                      <a:srgbClr val="50E6FF"/>
                    </a:solidFill>
                    <a:ln w="822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grpSp>
              <p:sp>
                <p:nvSpPr>
                  <p:cNvPr id="591" name="Freeform: Shape 590">
                    <a:extLst>
                      <a:ext uri="{FF2B5EF4-FFF2-40B4-BE49-F238E27FC236}">
                        <a16:creationId xmlns:a16="http://schemas.microsoft.com/office/drawing/2014/main" id="{96EF2A24-8910-48F1-B41F-05814870D71B}"/>
                      </a:ext>
                    </a:extLst>
                  </p:cNvPr>
                  <p:cNvSpPr/>
                  <p:nvPr/>
                </p:nvSpPr>
                <p:spPr>
                  <a:xfrm>
                    <a:off x="2206270" y="4511058"/>
                    <a:ext cx="366572" cy="15139"/>
                  </a:xfrm>
                  <a:custGeom>
                    <a:avLst/>
                    <a:gdLst>
                      <a:gd name="connsiteX0" fmla="*/ 366224 w 366572"/>
                      <a:gd name="connsiteY0" fmla="*/ 3364 h 15139"/>
                      <a:gd name="connsiteX1" fmla="*/ 362018 w 366572"/>
                      <a:gd name="connsiteY1" fmla="*/ 0 h 15139"/>
                      <a:gd name="connsiteX2" fmla="*/ 339309 w 366572"/>
                      <a:gd name="connsiteY2" fmla="*/ 0 h 15139"/>
                      <a:gd name="connsiteX3" fmla="*/ 335945 w 366572"/>
                      <a:gd name="connsiteY3" fmla="*/ 2523 h 15139"/>
                      <a:gd name="connsiteX4" fmla="*/ 29787 w 366572"/>
                      <a:gd name="connsiteY4" fmla="*/ 2523 h 15139"/>
                      <a:gd name="connsiteX5" fmla="*/ 26422 w 366572"/>
                      <a:gd name="connsiteY5" fmla="*/ 0 h 15139"/>
                      <a:gd name="connsiteX6" fmla="*/ 4554 w 366572"/>
                      <a:gd name="connsiteY6" fmla="*/ 0 h 15139"/>
                      <a:gd name="connsiteX7" fmla="*/ 348 w 366572"/>
                      <a:gd name="connsiteY7" fmla="*/ 3364 h 15139"/>
                      <a:gd name="connsiteX8" fmla="*/ 1189 w 366572"/>
                      <a:gd name="connsiteY8" fmla="*/ 9252 h 15139"/>
                      <a:gd name="connsiteX9" fmla="*/ 2031 w 366572"/>
                      <a:gd name="connsiteY9" fmla="*/ 10093 h 15139"/>
                      <a:gd name="connsiteX10" fmla="*/ 2031 w 366572"/>
                      <a:gd name="connsiteY10" fmla="*/ 10093 h 15139"/>
                      <a:gd name="connsiteX11" fmla="*/ 2031 w 366572"/>
                      <a:gd name="connsiteY11" fmla="*/ 10093 h 15139"/>
                      <a:gd name="connsiteX12" fmla="*/ 7918 w 366572"/>
                      <a:gd name="connsiteY12" fmla="*/ 13457 h 15139"/>
                      <a:gd name="connsiteX13" fmla="*/ 13806 w 366572"/>
                      <a:gd name="connsiteY13" fmla="*/ 15140 h 15139"/>
                      <a:gd name="connsiteX14" fmla="*/ 353608 w 366572"/>
                      <a:gd name="connsiteY14" fmla="*/ 15140 h 15139"/>
                      <a:gd name="connsiteX15" fmla="*/ 359495 w 366572"/>
                      <a:gd name="connsiteY15" fmla="*/ 13457 h 15139"/>
                      <a:gd name="connsiteX16" fmla="*/ 365383 w 366572"/>
                      <a:gd name="connsiteY16" fmla="*/ 10093 h 15139"/>
                      <a:gd name="connsiteX17" fmla="*/ 365383 w 366572"/>
                      <a:gd name="connsiteY17" fmla="*/ 10093 h 15139"/>
                      <a:gd name="connsiteX18" fmla="*/ 366224 w 366572"/>
                      <a:gd name="connsiteY18" fmla="*/ 3364 h 15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6572" h="15139">
                        <a:moveTo>
                          <a:pt x="366224" y="3364"/>
                        </a:moveTo>
                        <a:cubicBezTo>
                          <a:pt x="365383" y="1682"/>
                          <a:pt x="363701" y="0"/>
                          <a:pt x="362018" y="0"/>
                        </a:cubicBezTo>
                        <a:lnTo>
                          <a:pt x="339309" y="0"/>
                        </a:lnTo>
                        <a:cubicBezTo>
                          <a:pt x="337627" y="0"/>
                          <a:pt x="336786" y="841"/>
                          <a:pt x="335945" y="2523"/>
                        </a:cubicBezTo>
                        <a:lnTo>
                          <a:pt x="29787" y="2523"/>
                        </a:lnTo>
                        <a:cubicBezTo>
                          <a:pt x="29787" y="841"/>
                          <a:pt x="28104" y="0"/>
                          <a:pt x="26422" y="0"/>
                        </a:cubicBezTo>
                        <a:lnTo>
                          <a:pt x="4554" y="0"/>
                        </a:lnTo>
                        <a:cubicBezTo>
                          <a:pt x="2872" y="0"/>
                          <a:pt x="1189" y="841"/>
                          <a:pt x="348" y="3364"/>
                        </a:cubicBezTo>
                        <a:cubicBezTo>
                          <a:pt x="-493" y="5047"/>
                          <a:pt x="348" y="7570"/>
                          <a:pt x="1189" y="9252"/>
                        </a:cubicBezTo>
                        <a:cubicBezTo>
                          <a:pt x="1189" y="9252"/>
                          <a:pt x="2031" y="9252"/>
                          <a:pt x="2031" y="10093"/>
                        </a:cubicBezTo>
                        <a:lnTo>
                          <a:pt x="2031" y="10093"/>
                        </a:lnTo>
                        <a:cubicBezTo>
                          <a:pt x="2031" y="10093"/>
                          <a:pt x="2031" y="10093"/>
                          <a:pt x="2031" y="10093"/>
                        </a:cubicBezTo>
                        <a:cubicBezTo>
                          <a:pt x="4554" y="11775"/>
                          <a:pt x="7918" y="13457"/>
                          <a:pt x="7918" y="13457"/>
                        </a:cubicBezTo>
                        <a:cubicBezTo>
                          <a:pt x="9600" y="14299"/>
                          <a:pt x="11283" y="15140"/>
                          <a:pt x="13806" y="15140"/>
                        </a:cubicBezTo>
                        <a:cubicBezTo>
                          <a:pt x="353608" y="15140"/>
                          <a:pt x="353608" y="15140"/>
                          <a:pt x="353608" y="15140"/>
                        </a:cubicBezTo>
                        <a:cubicBezTo>
                          <a:pt x="356131" y="15140"/>
                          <a:pt x="357813" y="14299"/>
                          <a:pt x="359495" y="13457"/>
                        </a:cubicBezTo>
                        <a:cubicBezTo>
                          <a:pt x="360336" y="12616"/>
                          <a:pt x="365383" y="10093"/>
                          <a:pt x="365383" y="10093"/>
                        </a:cubicBezTo>
                        <a:cubicBezTo>
                          <a:pt x="365383" y="10093"/>
                          <a:pt x="365383" y="10093"/>
                          <a:pt x="365383" y="10093"/>
                        </a:cubicBezTo>
                        <a:cubicBezTo>
                          <a:pt x="366224" y="7570"/>
                          <a:pt x="367065" y="5047"/>
                          <a:pt x="366224" y="3364"/>
                        </a:cubicBezTo>
                        <a:close/>
                      </a:path>
                    </a:pathLst>
                  </a:custGeom>
                  <a:solidFill>
                    <a:srgbClr val="50E6FF"/>
                  </a:solidFill>
                  <a:ln w="8226" cap="flat">
                    <a:noFill/>
                    <a:prstDash val="solid"/>
                    <a:miter/>
                  </a:ln>
                </p:spPr>
                <p:txBody>
                  <a:bodyPr rtlCol="0" anchor="ct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grpSp>
            <p:sp>
              <p:nvSpPr>
                <p:cNvPr id="594" name="Rectangle: Rounded Corners 430">
                  <a:extLst>
                    <a:ext uri="{FF2B5EF4-FFF2-40B4-BE49-F238E27FC236}">
                      <a16:creationId xmlns:a16="http://schemas.microsoft.com/office/drawing/2014/main" id="{2F9D3ECF-53C0-48A7-874A-F84451E5B183}"/>
                    </a:ext>
                  </a:extLst>
                </p:cNvPr>
                <p:cNvSpPr/>
                <p:nvPr/>
              </p:nvSpPr>
              <p:spPr bwMode="auto">
                <a:xfrm rot="16200000">
                  <a:off x="3003189" y="3755493"/>
                  <a:ext cx="255626" cy="664694"/>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80208"/>
                    <a:gd name="connsiteY0" fmla="*/ 854678 h 854678"/>
                    <a:gd name="connsiteX1" fmla="*/ 0 w 280208"/>
                    <a:gd name="connsiteY1" fmla="*/ 53010 h 854678"/>
                    <a:gd name="connsiteX2" fmla="*/ 53010 w 280208"/>
                    <a:gd name="connsiteY2" fmla="*/ 0 h 854678"/>
                    <a:gd name="connsiteX3" fmla="*/ 280208 w 280208"/>
                    <a:gd name="connsiteY3" fmla="*/ 2180 h 854678"/>
                    <a:gd name="connsiteX0" fmla="*/ 0 w 282874"/>
                    <a:gd name="connsiteY0" fmla="*/ 612082 h 612082"/>
                    <a:gd name="connsiteX1" fmla="*/ 2666 w 282874"/>
                    <a:gd name="connsiteY1" fmla="*/ 53010 h 612082"/>
                    <a:gd name="connsiteX2" fmla="*/ 55676 w 282874"/>
                    <a:gd name="connsiteY2" fmla="*/ 0 h 612082"/>
                    <a:gd name="connsiteX3" fmla="*/ 282874 w 282874"/>
                    <a:gd name="connsiteY3" fmla="*/ 2180 h 612082"/>
                    <a:gd name="connsiteX0" fmla="*/ 2665 w 280208"/>
                    <a:gd name="connsiteY0" fmla="*/ 630743 h 630743"/>
                    <a:gd name="connsiteX1" fmla="*/ 0 w 280208"/>
                    <a:gd name="connsiteY1" fmla="*/ 53010 h 630743"/>
                    <a:gd name="connsiteX2" fmla="*/ 53010 w 280208"/>
                    <a:gd name="connsiteY2" fmla="*/ 0 h 630743"/>
                    <a:gd name="connsiteX3" fmla="*/ 280208 w 280208"/>
                    <a:gd name="connsiteY3" fmla="*/ 2180 h 630743"/>
                    <a:gd name="connsiteX0" fmla="*/ 5331 w 280208"/>
                    <a:gd name="connsiteY0" fmla="*/ 622748 h 622748"/>
                    <a:gd name="connsiteX1" fmla="*/ 0 w 280208"/>
                    <a:gd name="connsiteY1" fmla="*/ 53010 h 622748"/>
                    <a:gd name="connsiteX2" fmla="*/ 53010 w 280208"/>
                    <a:gd name="connsiteY2" fmla="*/ 0 h 622748"/>
                    <a:gd name="connsiteX3" fmla="*/ 280208 w 280208"/>
                    <a:gd name="connsiteY3" fmla="*/ 2180 h 622748"/>
                    <a:gd name="connsiteX0" fmla="*/ 0 w 280209"/>
                    <a:gd name="connsiteY0" fmla="*/ 620083 h 620083"/>
                    <a:gd name="connsiteX1" fmla="*/ 1 w 280209"/>
                    <a:gd name="connsiteY1" fmla="*/ 53010 h 620083"/>
                    <a:gd name="connsiteX2" fmla="*/ 53011 w 280209"/>
                    <a:gd name="connsiteY2" fmla="*/ 0 h 620083"/>
                    <a:gd name="connsiteX3" fmla="*/ 280209 w 280209"/>
                    <a:gd name="connsiteY3" fmla="*/ 2180 h 620083"/>
                  </a:gdLst>
                  <a:ahLst/>
                  <a:cxnLst>
                    <a:cxn ang="0">
                      <a:pos x="connsiteX0" y="connsiteY0"/>
                    </a:cxn>
                    <a:cxn ang="0">
                      <a:pos x="connsiteX1" y="connsiteY1"/>
                    </a:cxn>
                    <a:cxn ang="0">
                      <a:pos x="connsiteX2" y="connsiteY2"/>
                    </a:cxn>
                    <a:cxn ang="0">
                      <a:pos x="connsiteX3" y="connsiteY3"/>
                    </a:cxn>
                  </a:cxnLst>
                  <a:rect l="l" t="t" r="r" b="b"/>
                  <a:pathLst>
                    <a:path w="280209" h="620083">
                      <a:moveTo>
                        <a:pt x="0" y="620083"/>
                      </a:moveTo>
                      <a:cubicBezTo>
                        <a:pt x="0" y="352860"/>
                        <a:pt x="1" y="320233"/>
                        <a:pt x="1" y="53010"/>
                      </a:cubicBezTo>
                      <a:cubicBezTo>
                        <a:pt x="1" y="23733"/>
                        <a:pt x="23734" y="0"/>
                        <a:pt x="53011" y="0"/>
                      </a:cubicBezTo>
                      <a:lnTo>
                        <a:pt x="280209" y="2180"/>
                      </a:lnTo>
                    </a:path>
                  </a:pathLst>
                </a:custGeom>
                <a:ln w="12700">
                  <a:solidFill>
                    <a:schemeClr val="bg1">
                      <a:lumMod val="65000"/>
                    </a:schemeClr>
                  </a:solidFill>
                  <a:prstDash val="sysDot"/>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95" name="Straight Connector 594">
                  <a:extLst>
                    <a:ext uri="{FF2B5EF4-FFF2-40B4-BE49-F238E27FC236}">
                      <a16:creationId xmlns:a16="http://schemas.microsoft.com/office/drawing/2014/main" id="{DCE5F24D-5109-4E71-950B-3071FA915B5D}"/>
                    </a:ext>
                  </a:extLst>
                </p:cNvPr>
                <p:cNvCxnSpPr>
                  <a:cxnSpLocks/>
                </p:cNvCxnSpPr>
                <p:nvPr/>
              </p:nvCxnSpPr>
              <p:spPr>
                <a:xfrm>
                  <a:off x="3716257" y="3687337"/>
                  <a:ext cx="685800" cy="0"/>
                </a:xfrm>
                <a:prstGeom prst="line">
                  <a:avLst/>
                </a:prstGeom>
                <a:ln w="12700" cap="rnd">
                  <a:solidFill>
                    <a:srgbClr val="00C9EA"/>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596" name="Straight Connector 595">
                  <a:extLst>
                    <a:ext uri="{FF2B5EF4-FFF2-40B4-BE49-F238E27FC236}">
                      <a16:creationId xmlns:a16="http://schemas.microsoft.com/office/drawing/2014/main" id="{DA7A20E7-D51E-490D-994F-BD913F503E6A}"/>
                    </a:ext>
                  </a:extLst>
                </p:cNvPr>
                <p:cNvCxnSpPr>
                  <a:cxnSpLocks/>
                </p:cNvCxnSpPr>
                <p:nvPr/>
              </p:nvCxnSpPr>
              <p:spPr>
                <a:xfrm>
                  <a:off x="3716257" y="3953905"/>
                  <a:ext cx="685800" cy="0"/>
                </a:xfrm>
                <a:prstGeom prst="line">
                  <a:avLst/>
                </a:prstGeom>
                <a:ln w="12700" cap="rnd">
                  <a:solidFill>
                    <a:srgbClr val="50E6FF"/>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sp>
              <p:nvSpPr>
                <p:cNvPr id="597" name="Rectangle 596">
                  <a:hlinkClick r:id="rId24" tooltip="Continuous Integration/Deployment"/>
                  <a:extLst>
                    <a:ext uri="{FF2B5EF4-FFF2-40B4-BE49-F238E27FC236}">
                      <a16:creationId xmlns:a16="http://schemas.microsoft.com/office/drawing/2014/main" id="{009F2E04-6592-46ED-8086-90D7746320A8}"/>
                    </a:ext>
                  </a:extLst>
                </p:cNvPr>
                <p:cNvSpPr/>
                <p:nvPr/>
              </p:nvSpPr>
              <p:spPr>
                <a:xfrm>
                  <a:off x="6256307" y="3605041"/>
                  <a:ext cx="1211208" cy="164592"/>
                </a:xfrm>
                <a:prstGeom prst="rect">
                  <a:avLst/>
                </a:prstGeom>
                <a:solidFill>
                  <a:srgbClr val="000000"/>
                </a:solidFill>
                <a:ln w="12700" cap="flat" cmpd="sng" algn="ctr">
                  <a:solidFill>
                    <a:srgbClr val="00C9EA"/>
                  </a:solidFill>
                  <a:prstDash val="solid"/>
                  <a:miter lim="800000"/>
                </a:ln>
                <a:effectLst/>
              </p:spPr>
              <p:txBody>
                <a:bodyPr lIns="0" tIns="0" rIns="0" bIns="0" rtlCol="0" anchor="ctr"/>
                <a:lstStyle/>
                <a:p>
                  <a:pPr marL="0" marR="0" lvl="0" indent="0" algn="ctr" defTabSz="914367" rtl="0" eaLnBrk="1" fontAlgn="auto" latinLnBrk="0" hangingPunct="1">
                    <a:lnSpc>
                      <a:spcPct val="100000"/>
                    </a:lnSpc>
                    <a:spcBef>
                      <a:spcPts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t>CI/CD Pipeline</a:t>
                  </a:r>
                </a:p>
              </p:txBody>
            </p:sp>
            <p:sp>
              <p:nvSpPr>
                <p:cNvPr id="598" name="Rectangle 597">
                  <a:extLst>
                    <a:ext uri="{FF2B5EF4-FFF2-40B4-BE49-F238E27FC236}">
                      <a16:creationId xmlns:a16="http://schemas.microsoft.com/office/drawing/2014/main" id="{570E6626-6E63-465C-8A00-CDCBBDD2A395}"/>
                    </a:ext>
                  </a:extLst>
                </p:cNvPr>
                <p:cNvSpPr/>
                <p:nvPr/>
              </p:nvSpPr>
              <p:spPr bwMode="auto">
                <a:xfrm>
                  <a:off x="6250426" y="3872547"/>
                  <a:ext cx="1217089" cy="600027"/>
                </a:xfrm>
                <a:prstGeom prst="rect">
                  <a:avLst/>
                </a:prstGeom>
                <a:noFill/>
                <a:ln w="12700" cap="rnd">
                  <a:solidFill>
                    <a:schemeClr val="accent1"/>
                  </a:solidFill>
                  <a:prstDash val="sysDash"/>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0" tIns="46637" rIns="0" bIns="46637" numCol="1" rtlCol="0" anchor="t" anchorCtr="0" compatLnSpc="1">
                  <a:prstTxWarp prst="textNoShape">
                    <a:avLst/>
                  </a:prstTxWarp>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t>Azure Resource </a:t>
                  </a:r>
                  <a:b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b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t>Management </a:t>
                  </a: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t>(ARM)</a:t>
                  </a:r>
                  <a:endPar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endParaRPr>
                </a:p>
              </p:txBody>
            </p:sp>
            <p:sp>
              <p:nvSpPr>
                <p:cNvPr id="599" name="Rectangle 598">
                  <a:hlinkClick r:id="rId24" tooltip="Azure AD App Proxy"/>
                  <a:extLst>
                    <a:ext uri="{FF2B5EF4-FFF2-40B4-BE49-F238E27FC236}">
                      <a16:creationId xmlns:a16="http://schemas.microsoft.com/office/drawing/2014/main" id="{1B95A112-83F6-4D66-A216-D7FA5D841952}"/>
                    </a:ext>
                  </a:extLst>
                </p:cNvPr>
                <p:cNvSpPr/>
                <p:nvPr/>
              </p:nvSpPr>
              <p:spPr>
                <a:xfrm>
                  <a:off x="6256307" y="3338013"/>
                  <a:ext cx="1211208" cy="164592"/>
                </a:xfrm>
                <a:prstGeom prst="rect">
                  <a:avLst/>
                </a:prstGeom>
                <a:solidFill>
                  <a:srgbClr val="000000"/>
                </a:solidFill>
                <a:ln w="12700" cap="flat" cmpd="sng" algn="ctr">
                  <a:solidFill>
                    <a:srgbClr val="1996AB"/>
                  </a:solidFill>
                  <a:prstDash val="solid"/>
                  <a:miter lim="800000"/>
                </a:ln>
                <a:effectLst/>
              </p:spPr>
              <p:txBody>
                <a:bodyPr tIns="0" bIns="0" rtlCol="0" anchor="ctr"/>
                <a:lstStyle/>
                <a:p>
                  <a:pPr marL="0" marR="0" lvl="0" indent="0" algn="ctr" defTabSz="914367" rtl="0" eaLnBrk="1" fontAlgn="auto" latinLnBrk="0" hangingPunct="1">
                    <a:lnSpc>
                      <a:spcPct val="100000"/>
                    </a:lnSpc>
                    <a:spcBef>
                      <a:spcPts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t>Access Applications</a:t>
                  </a:r>
                </a:p>
              </p:txBody>
            </p:sp>
            <p:sp>
              <p:nvSpPr>
                <p:cNvPr id="600" name="Rectangle 599">
                  <a:extLst>
                    <a:ext uri="{FF2B5EF4-FFF2-40B4-BE49-F238E27FC236}">
                      <a16:creationId xmlns:a16="http://schemas.microsoft.com/office/drawing/2014/main" id="{615EC306-FBD4-4626-9137-C60882435198}"/>
                    </a:ext>
                  </a:extLst>
                </p:cNvPr>
                <p:cNvSpPr/>
                <p:nvPr/>
              </p:nvSpPr>
              <p:spPr>
                <a:xfrm>
                  <a:off x="6281722" y="4117088"/>
                  <a:ext cx="1161333" cy="100584"/>
                </a:xfrm>
                <a:prstGeom prst="rect">
                  <a:avLst/>
                </a:prstGeom>
                <a:solidFill>
                  <a:schemeClr val="tx1">
                    <a:lumMod val="90000"/>
                    <a:lumOff val="10000"/>
                  </a:schemeClr>
                </a:solidFill>
                <a:ln w="10795" cap="flat" cmpd="sng" algn="ctr">
                  <a:noFill/>
                  <a:prstDash val="solid"/>
                </a:ln>
                <a:effectLst/>
              </p:spPr>
              <p:style>
                <a:lnRef idx="2">
                  <a:schemeClr val="accent2"/>
                </a:lnRef>
                <a:fillRef idx="1">
                  <a:schemeClr val="lt1"/>
                </a:fillRef>
                <a:effectRef idx="0">
                  <a:schemeClr val="accent2"/>
                </a:effectRef>
                <a:fontRef idx="minor">
                  <a:schemeClr val="dk1"/>
                </a:fontRef>
              </p:style>
              <p:txBody>
                <a:bodyPr vert="horz" wrap="square" lIns="228600" tIns="219456" rIns="0" bIns="219456" rtlCol="0" anchor="ctr">
                  <a:noAutofit/>
                </a:bodyPr>
                <a:lstStyle/>
                <a:p>
                  <a:pPr marL="0" marR="0" lvl="0" indent="0" algn="l" defTabSz="914367" rtl="0" eaLnBrk="1" fontAlgn="base" latinLnBrk="0" hangingPunct="1">
                    <a:lnSpc>
                      <a:spcPct val="100000"/>
                    </a:lnSpc>
                    <a:spcBef>
                      <a:spcPts val="0"/>
                    </a:spcBef>
                    <a:spcAft>
                      <a:spcPts val="1440"/>
                    </a:spcAft>
                    <a:buClrTx/>
                    <a:buSzTx/>
                    <a:buFontTx/>
                    <a:buNone/>
                    <a:tabLst/>
                    <a:defRPr/>
                  </a:pPr>
                  <a:r>
                    <a:rPr kumimoji="0" lang="en-US" sz="500" b="1" i="0" u="none" strike="noStrike" kern="1200" cap="none" spc="0" normalizeH="0" baseline="0" noProof="0">
                      <a:ln>
                        <a:noFill/>
                      </a:ln>
                      <a:gradFill>
                        <a:gsLst>
                          <a:gs pos="93000">
                            <a:srgbClr val="FFFFFF"/>
                          </a:gs>
                          <a:gs pos="0">
                            <a:srgbClr val="FFFFFF"/>
                          </a:gs>
                        </a:gsLst>
                        <a:lin ang="4800000" scaled="0"/>
                      </a:gradFill>
                      <a:effectLst/>
                      <a:uLnTx/>
                      <a:uFillTx/>
                      <a:latin typeface="Segoe UI" panose="020B0502040204020203" pitchFamily="34" charset="0"/>
                      <a:ea typeface="+mn-ea"/>
                      <a:cs typeface="Segoe UI" panose="020B0502040204020203" pitchFamily="34" charset="0"/>
                    </a:rPr>
                    <a:t>Azure Portal</a:t>
                  </a:r>
                </a:p>
              </p:txBody>
            </p:sp>
            <p:sp>
              <p:nvSpPr>
                <p:cNvPr id="601" name="Rectangle 600">
                  <a:extLst>
                    <a:ext uri="{FF2B5EF4-FFF2-40B4-BE49-F238E27FC236}">
                      <a16:creationId xmlns:a16="http://schemas.microsoft.com/office/drawing/2014/main" id="{91CA5C5D-54EF-4464-A28F-E05CC06EF1F7}"/>
                    </a:ext>
                  </a:extLst>
                </p:cNvPr>
                <p:cNvSpPr/>
                <p:nvPr/>
              </p:nvSpPr>
              <p:spPr>
                <a:xfrm>
                  <a:off x="6281722" y="4227424"/>
                  <a:ext cx="1161333" cy="100584"/>
                </a:xfrm>
                <a:prstGeom prst="rect">
                  <a:avLst/>
                </a:prstGeom>
                <a:solidFill>
                  <a:schemeClr val="tx1">
                    <a:lumMod val="90000"/>
                    <a:lumOff val="10000"/>
                  </a:schemeClr>
                </a:solidFill>
                <a:ln w="10795" cap="flat" cmpd="sng" algn="ctr">
                  <a:noFill/>
                  <a:prstDash val="solid"/>
                </a:ln>
                <a:effectLst/>
              </p:spPr>
              <p:style>
                <a:lnRef idx="2">
                  <a:schemeClr val="accent2"/>
                </a:lnRef>
                <a:fillRef idx="1">
                  <a:schemeClr val="lt1"/>
                </a:fillRef>
                <a:effectRef idx="0">
                  <a:schemeClr val="accent2"/>
                </a:effectRef>
                <a:fontRef idx="minor">
                  <a:schemeClr val="dk1"/>
                </a:fontRef>
              </p:style>
              <p:txBody>
                <a:bodyPr vert="horz" wrap="square" lIns="228600" tIns="219456" rIns="0" bIns="219456" rtlCol="0" anchor="ctr">
                  <a:noAutofit/>
                </a:bodyPr>
                <a:lstStyle/>
                <a:p>
                  <a:pPr marL="0" marR="0" lvl="0" indent="0" algn="l" defTabSz="914367" rtl="0" eaLnBrk="1" fontAlgn="base" latinLnBrk="0" hangingPunct="1">
                    <a:lnSpc>
                      <a:spcPct val="100000"/>
                    </a:lnSpc>
                    <a:spcBef>
                      <a:spcPts val="0"/>
                    </a:spcBef>
                    <a:spcAft>
                      <a:spcPts val="1440"/>
                    </a:spcAft>
                    <a:buClrTx/>
                    <a:buSzTx/>
                    <a:buFontTx/>
                    <a:buNone/>
                    <a:tabLst/>
                    <a:defRPr/>
                  </a:pPr>
                  <a:r>
                    <a:rPr kumimoji="0" lang="en-US" sz="500" b="1" i="0" u="none" strike="noStrike" kern="1200" cap="none" spc="0" normalizeH="0" baseline="0" noProof="0">
                      <a:ln>
                        <a:noFill/>
                      </a:ln>
                      <a:gradFill>
                        <a:gsLst>
                          <a:gs pos="93000">
                            <a:srgbClr val="FFFFFF"/>
                          </a:gs>
                          <a:gs pos="0">
                            <a:srgbClr val="FFFFFF"/>
                          </a:gs>
                        </a:gsLst>
                        <a:lin ang="4800000" scaled="0"/>
                      </a:gradFill>
                      <a:effectLst/>
                      <a:uLnTx/>
                      <a:uFillTx/>
                      <a:latin typeface="Segoe UI" panose="020B0502040204020203" pitchFamily="34" charset="0"/>
                      <a:ea typeface="+mn-ea"/>
                      <a:cs typeface="Segoe UI" panose="020B0502040204020203" pitchFamily="34" charset="0"/>
                    </a:rPr>
                    <a:t>Command Line Interface (CLI)</a:t>
                  </a:r>
                </a:p>
              </p:txBody>
            </p:sp>
            <p:sp>
              <p:nvSpPr>
                <p:cNvPr id="602" name="Rectangle 601">
                  <a:extLst>
                    <a:ext uri="{FF2B5EF4-FFF2-40B4-BE49-F238E27FC236}">
                      <a16:creationId xmlns:a16="http://schemas.microsoft.com/office/drawing/2014/main" id="{9E6BA2F5-BF3D-4EDA-90C9-C4E29F376994}"/>
                    </a:ext>
                  </a:extLst>
                </p:cNvPr>
                <p:cNvSpPr/>
                <p:nvPr/>
              </p:nvSpPr>
              <p:spPr>
                <a:xfrm>
                  <a:off x="6281722" y="4337759"/>
                  <a:ext cx="1161333" cy="100584"/>
                </a:xfrm>
                <a:prstGeom prst="rect">
                  <a:avLst/>
                </a:prstGeom>
                <a:solidFill>
                  <a:schemeClr val="tx1">
                    <a:lumMod val="90000"/>
                    <a:lumOff val="10000"/>
                  </a:schemeClr>
                </a:solidFill>
                <a:ln w="10795" cap="flat" cmpd="sng" algn="ctr">
                  <a:noFill/>
                  <a:prstDash val="solid"/>
                </a:ln>
                <a:effectLst/>
              </p:spPr>
              <p:style>
                <a:lnRef idx="2">
                  <a:schemeClr val="accent2"/>
                </a:lnRef>
                <a:fillRef idx="1">
                  <a:schemeClr val="lt1"/>
                </a:fillRef>
                <a:effectRef idx="0">
                  <a:schemeClr val="accent2"/>
                </a:effectRef>
                <a:fontRef idx="minor">
                  <a:schemeClr val="dk1"/>
                </a:fontRef>
              </p:style>
              <p:txBody>
                <a:bodyPr vert="horz" wrap="square" lIns="228600" tIns="219456" rIns="0" bIns="219456" rtlCol="0" anchor="ctr">
                  <a:noAutofit/>
                </a:bodyPr>
                <a:lstStyle/>
                <a:p>
                  <a:pPr marL="0" marR="0" lvl="0" indent="0" algn="l" defTabSz="914367" rtl="0" eaLnBrk="1" fontAlgn="base" latinLnBrk="0" hangingPunct="1">
                    <a:lnSpc>
                      <a:spcPct val="100000"/>
                    </a:lnSpc>
                    <a:spcBef>
                      <a:spcPts val="0"/>
                    </a:spcBef>
                    <a:spcAft>
                      <a:spcPts val="1440"/>
                    </a:spcAft>
                    <a:buClrTx/>
                    <a:buSzTx/>
                    <a:buFontTx/>
                    <a:buNone/>
                    <a:tabLst/>
                    <a:defRPr/>
                  </a:pPr>
                  <a:r>
                    <a:rPr kumimoji="0" lang="en-US" sz="500" b="1" i="0" u="none" strike="noStrike" kern="1200" cap="none" spc="0" normalizeH="0" baseline="0" noProof="0">
                      <a:ln>
                        <a:noFill/>
                      </a:ln>
                      <a:gradFill>
                        <a:gsLst>
                          <a:gs pos="93000">
                            <a:srgbClr val="FFFFFF"/>
                          </a:gs>
                          <a:gs pos="0">
                            <a:srgbClr val="FFFFFF"/>
                          </a:gs>
                        </a:gsLst>
                        <a:lin ang="4800000" scaled="0"/>
                      </a:gradFill>
                      <a:effectLst/>
                      <a:uLnTx/>
                      <a:uFillTx/>
                      <a:latin typeface="Segoe UI" panose="020B0502040204020203" pitchFamily="34" charset="0"/>
                      <a:ea typeface="+mn-ea"/>
                      <a:cs typeface="Segoe UI" panose="020B0502040204020203" pitchFamily="34" charset="0"/>
                    </a:rPr>
                    <a:t>Automation/API</a:t>
                  </a:r>
                </a:p>
              </p:txBody>
            </p:sp>
            <p:sp>
              <p:nvSpPr>
                <p:cNvPr id="603" name="Star: 5 Points 602">
                  <a:extLst>
                    <a:ext uri="{FF2B5EF4-FFF2-40B4-BE49-F238E27FC236}">
                      <a16:creationId xmlns:a16="http://schemas.microsoft.com/office/drawing/2014/main" id="{550B0428-0E2C-41B5-9FB7-0BCC8DE3E974}"/>
                    </a:ext>
                  </a:extLst>
                </p:cNvPr>
                <p:cNvSpPr/>
                <p:nvPr/>
              </p:nvSpPr>
              <p:spPr bwMode="auto">
                <a:xfrm>
                  <a:off x="6401687" y="4130804"/>
                  <a:ext cx="73152" cy="73152"/>
                </a:xfrm>
                <a:prstGeom prst="star5">
                  <a:avLst>
                    <a:gd name="adj" fmla="val 19098"/>
                    <a:gd name="hf" fmla="val 105146"/>
                    <a:gd name="vf" fmla="val 110557"/>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4" name="Freeform 154">
                  <a:extLst>
                    <a:ext uri="{FF2B5EF4-FFF2-40B4-BE49-F238E27FC236}">
                      <a16:creationId xmlns:a16="http://schemas.microsoft.com/office/drawing/2014/main" id="{EEC6B547-703D-405C-B0C7-9C3960D650BB}"/>
                    </a:ext>
                  </a:extLst>
                </p:cNvPr>
                <p:cNvSpPr>
                  <a:spLocks noEditPoints="1"/>
                </p:cNvSpPr>
                <p:nvPr/>
              </p:nvSpPr>
              <p:spPr bwMode="auto">
                <a:xfrm>
                  <a:off x="6398871" y="4351727"/>
                  <a:ext cx="75968" cy="75463"/>
                </a:xfrm>
                <a:custGeom>
                  <a:avLst/>
                  <a:gdLst>
                    <a:gd name="T0" fmla="*/ 84 w 104"/>
                    <a:gd name="T1" fmla="*/ 31 h 103"/>
                    <a:gd name="T2" fmla="*/ 92 w 104"/>
                    <a:gd name="T3" fmla="*/ 20 h 103"/>
                    <a:gd name="T4" fmla="*/ 83 w 104"/>
                    <a:gd name="T5" fmla="*/ 11 h 103"/>
                    <a:gd name="T6" fmla="*/ 71 w 104"/>
                    <a:gd name="T7" fmla="*/ 19 h 103"/>
                    <a:gd name="T8" fmla="*/ 60 w 104"/>
                    <a:gd name="T9" fmla="*/ 14 h 103"/>
                    <a:gd name="T10" fmla="*/ 57 w 104"/>
                    <a:gd name="T11" fmla="*/ 0 h 103"/>
                    <a:gd name="T12" fmla="*/ 45 w 104"/>
                    <a:gd name="T13" fmla="*/ 0 h 103"/>
                    <a:gd name="T14" fmla="*/ 42 w 104"/>
                    <a:gd name="T15" fmla="*/ 14 h 103"/>
                    <a:gd name="T16" fmla="*/ 31 w 104"/>
                    <a:gd name="T17" fmla="*/ 19 h 103"/>
                    <a:gd name="T18" fmla="*/ 19 w 104"/>
                    <a:gd name="T19" fmla="*/ 11 h 103"/>
                    <a:gd name="T20" fmla="*/ 10 w 104"/>
                    <a:gd name="T21" fmla="*/ 20 h 103"/>
                    <a:gd name="T22" fmla="*/ 18 w 104"/>
                    <a:gd name="T23" fmla="*/ 32 h 103"/>
                    <a:gd name="T24" fmla="*/ 13 w 104"/>
                    <a:gd name="T25" fmla="*/ 43 h 103"/>
                    <a:gd name="T26" fmla="*/ 0 w 104"/>
                    <a:gd name="T27" fmla="*/ 46 h 103"/>
                    <a:gd name="T28" fmla="*/ 0 w 104"/>
                    <a:gd name="T29" fmla="*/ 57 h 103"/>
                    <a:gd name="T30" fmla="*/ 14 w 104"/>
                    <a:gd name="T31" fmla="*/ 60 h 103"/>
                    <a:gd name="T32" fmla="*/ 18 w 104"/>
                    <a:gd name="T33" fmla="*/ 72 h 103"/>
                    <a:gd name="T34" fmla="*/ 11 w 104"/>
                    <a:gd name="T35" fmla="*/ 84 h 103"/>
                    <a:gd name="T36" fmla="*/ 19 w 104"/>
                    <a:gd name="T37" fmla="*/ 92 h 103"/>
                    <a:gd name="T38" fmla="*/ 32 w 104"/>
                    <a:gd name="T39" fmla="*/ 84 h 103"/>
                    <a:gd name="T40" fmla="*/ 43 w 104"/>
                    <a:gd name="T41" fmla="*/ 88 h 103"/>
                    <a:gd name="T42" fmla="*/ 46 w 104"/>
                    <a:gd name="T43" fmla="*/ 103 h 103"/>
                    <a:gd name="T44" fmla="*/ 58 w 104"/>
                    <a:gd name="T45" fmla="*/ 103 h 103"/>
                    <a:gd name="T46" fmla="*/ 61 w 104"/>
                    <a:gd name="T47" fmla="*/ 88 h 103"/>
                    <a:gd name="T48" fmla="*/ 72 w 104"/>
                    <a:gd name="T49" fmla="*/ 84 h 103"/>
                    <a:gd name="T50" fmla="*/ 84 w 104"/>
                    <a:gd name="T51" fmla="*/ 92 h 103"/>
                    <a:gd name="T52" fmla="*/ 92 w 104"/>
                    <a:gd name="T53" fmla="*/ 83 h 103"/>
                    <a:gd name="T54" fmla="*/ 85 w 104"/>
                    <a:gd name="T55" fmla="*/ 72 h 103"/>
                    <a:gd name="T56" fmla="*/ 90 w 104"/>
                    <a:gd name="T57" fmla="*/ 60 h 103"/>
                    <a:gd name="T58" fmla="*/ 104 w 104"/>
                    <a:gd name="T59" fmla="*/ 57 h 103"/>
                    <a:gd name="T60" fmla="*/ 104 w 104"/>
                    <a:gd name="T61" fmla="*/ 45 h 103"/>
                    <a:gd name="T62" fmla="*/ 90 w 104"/>
                    <a:gd name="T63" fmla="*/ 42 h 103"/>
                    <a:gd name="T64" fmla="*/ 84 w 104"/>
                    <a:gd name="T65" fmla="*/ 31 h 103"/>
                    <a:gd name="T66" fmla="*/ 60 w 104"/>
                    <a:gd name="T67" fmla="*/ 72 h 103"/>
                    <a:gd name="T68" fmla="*/ 30 w 104"/>
                    <a:gd name="T69" fmla="*/ 60 h 103"/>
                    <a:gd name="T70" fmla="*/ 42 w 104"/>
                    <a:gd name="T71" fmla="*/ 30 h 103"/>
                    <a:gd name="T72" fmla="*/ 72 w 104"/>
                    <a:gd name="T73" fmla="*/ 42 h 103"/>
                    <a:gd name="T74" fmla="*/ 60 w 104"/>
                    <a:gd name="T75" fmla="*/ 7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3">
                      <a:moveTo>
                        <a:pt x="84" y="31"/>
                      </a:moveTo>
                      <a:cubicBezTo>
                        <a:pt x="86" y="30"/>
                        <a:pt x="92" y="20"/>
                        <a:pt x="92" y="20"/>
                      </a:cubicBezTo>
                      <a:cubicBezTo>
                        <a:pt x="83" y="11"/>
                        <a:pt x="83" y="11"/>
                        <a:pt x="83" y="11"/>
                      </a:cubicBezTo>
                      <a:cubicBezTo>
                        <a:pt x="83" y="11"/>
                        <a:pt x="72" y="18"/>
                        <a:pt x="71" y="19"/>
                      </a:cubicBezTo>
                      <a:cubicBezTo>
                        <a:pt x="68" y="17"/>
                        <a:pt x="64" y="15"/>
                        <a:pt x="60" y="14"/>
                      </a:cubicBezTo>
                      <a:cubicBezTo>
                        <a:pt x="60" y="14"/>
                        <a:pt x="57" y="0"/>
                        <a:pt x="57" y="0"/>
                      </a:cubicBezTo>
                      <a:cubicBezTo>
                        <a:pt x="45" y="0"/>
                        <a:pt x="45" y="0"/>
                        <a:pt x="45" y="0"/>
                      </a:cubicBezTo>
                      <a:cubicBezTo>
                        <a:pt x="45" y="0"/>
                        <a:pt x="42" y="14"/>
                        <a:pt x="42" y="14"/>
                      </a:cubicBezTo>
                      <a:cubicBezTo>
                        <a:pt x="38" y="15"/>
                        <a:pt x="34" y="17"/>
                        <a:pt x="31" y="19"/>
                      </a:cubicBezTo>
                      <a:cubicBezTo>
                        <a:pt x="30" y="18"/>
                        <a:pt x="19" y="11"/>
                        <a:pt x="19" y="11"/>
                      </a:cubicBezTo>
                      <a:cubicBezTo>
                        <a:pt x="10" y="20"/>
                        <a:pt x="10" y="20"/>
                        <a:pt x="10" y="20"/>
                      </a:cubicBezTo>
                      <a:cubicBezTo>
                        <a:pt x="10" y="20"/>
                        <a:pt x="17" y="30"/>
                        <a:pt x="18" y="32"/>
                      </a:cubicBezTo>
                      <a:cubicBezTo>
                        <a:pt x="16" y="35"/>
                        <a:pt x="14" y="39"/>
                        <a:pt x="13" y="43"/>
                      </a:cubicBezTo>
                      <a:cubicBezTo>
                        <a:pt x="12" y="42"/>
                        <a:pt x="0" y="46"/>
                        <a:pt x="0" y="46"/>
                      </a:cubicBezTo>
                      <a:cubicBezTo>
                        <a:pt x="0" y="57"/>
                        <a:pt x="0" y="57"/>
                        <a:pt x="0" y="57"/>
                      </a:cubicBezTo>
                      <a:cubicBezTo>
                        <a:pt x="0" y="57"/>
                        <a:pt x="12" y="60"/>
                        <a:pt x="14" y="60"/>
                      </a:cubicBezTo>
                      <a:cubicBezTo>
                        <a:pt x="15" y="64"/>
                        <a:pt x="16" y="68"/>
                        <a:pt x="18" y="72"/>
                      </a:cubicBezTo>
                      <a:cubicBezTo>
                        <a:pt x="17" y="72"/>
                        <a:pt x="11" y="84"/>
                        <a:pt x="11" y="84"/>
                      </a:cubicBezTo>
                      <a:cubicBezTo>
                        <a:pt x="19" y="92"/>
                        <a:pt x="19" y="92"/>
                        <a:pt x="19" y="92"/>
                      </a:cubicBezTo>
                      <a:cubicBezTo>
                        <a:pt x="19" y="92"/>
                        <a:pt x="31" y="85"/>
                        <a:pt x="32" y="84"/>
                      </a:cubicBezTo>
                      <a:cubicBezTo>
                        <a:pt x="35" y="86"/>
                        <a:pt x="39" y="88"/>
                        <a:pt x="43" y="88"/>
                      </a:cubicBezTo>
                      <a:cubicBezTo>
                        <a:pt x="43" y="89"/>
                        <a:pt x="46" y="103"/>
                        <a:pt x="46" y="103"/>
                      </a:cubicBezTo>
                      <a:cubicBezTo>
                        <a:pt x="58" y="103"/>
                        <a:pt x="58" y="103"/>
                        <a:pt x="58" y="103"/>
                      </a:cubicBezTo>
                      <a:cubicBezTo>
                        <a:pt x="58" y="103"/>
                        <a:pt x="61" y="89"/>
                        <a:pt x="61" y="88"/>
                      </a:cubicBezTo>
                      <a:cubicBezTo>
                        <a:pt x="65" y="88"/>
                        <a:pt x="68" y="86"/>
                        <a:pt x="72" y="84"/>
                      </a:cubicBezTo>
                      <a:cubicBezTo>
                        <a:pt x="73" y="85"/>
                        <a:pt x="84" y="92"/>
                        <a:pt x="84" y="92"/>
                      </a:cubicBezTo>
                      <a:cubicBezTo>
                        <a:pt x="92" y="83"/>
                        <a:pt x="92" y="83"/>
                        <a:pt x="92" y="83"/>
                      </a:cubicBezTo>
                      <a:cubicBezTo>
                        <a:pt x="92" y="83"/>
                        <a:pt x="86" y="72"/>
                        <a:pt x="85" y="72"/>
                      </a:cubicBezTo>
                      <a:cubicBezTo>
                        <a:pt x="88" y="68"/>
                        <a:pt x="89" y="64"/>
                        <a:pt x="90" y="60"/>
                      </a:cubicBezTo>
                      <a:cubicBezTo>
                        <a:pt x="92" y="60"/>
                        <a:pt x="104" y="57"/>
                        <a:pt x="104" y="57"/>
                      </a:cubicBezTo>
                      <a:cubicBezTo>
                        <a:pt x="104" y="45"/>
                        <a:pt x="104" y="45"/>
                        <a:pt x="104" y="45"/>
                      </a:cubicBezTo>
                      <a:cubicBezTo>
                        <a:pt x="104" y="45"/>
                        <a:pt x="92" y="42"/>
                        <a:pt x="90" y="42"/>
                      </a:cubicBezTo>
                      <a:cubicBezTo>
                        <a:pt x="88" y="38"/>
                        <a:pt x="87" y="34"/>
                        <a:pt x="84" y="31"/>
                      </a:cubicBezTo>
                      <a:close/>
                      <a:moveTo>
                        <a:pt x="60" y="72"/>
                      </a:moveTo>
                      <a:cubicBezTo>
                        <a:pt x="49" y="77"/>
                        <a:pt x="36" y="72"/>
                        <a:pt x="30" y="60"/>
                      </a:cubicBezTo>
                      <a:cubicBezTo>
                        <a:pt x="26" y="49"/>
                        <a:pt x="31" y="36"/>
                        <a:pt x="42" y="30"/>
                      </a:cubicBezTo>
                      <a:cubicBezTo>
                        <a:pt x="54" y="26"/>
                        <a:pt x="67" y="31"/>
                        <a:pt x="72" y="42"/>
                      </a:cubicBezTo>
                      <a:cubicBezTo>
                        <a:pt x="77" y="54"/>
                        <a:pt x="72" y="67"/>
                        <a:pt x="60" y="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605" name="Freeform 154">
                  <a:extLst>
                    <a:ext uri="{FF2B5EF4-FFF2-40B4-BE49-F238E27FC236}">
                      <a16:creationId xmlns:a16="http://schemas.microsoft.com/office/drawing/2014/main" id="{3FAA1D71-FCA4-4B8A-BC13-B90DD2A982B2}"/>
                    </a:ext>
                  </a:extLst>
                </p:cNvPr>
                <p:cNvSpPr>
                  <a:spLocks noEditPoints="1"/>
                </p:cNvSpPr>
                <p:nvPr/>
              </p:nvSpPr>
              <p:spPr bwMode="auto">
                <a:xfrm>
                  <a:off x="6311628" y="4242366"/>
                  <a:ext cx="75968" cy="75463"/>
                </a:xfrm>
                <a:custGeom>
                  <a:avLst/>
                  <a:gdLst>
                    <a:gd name="T0" fmla="*/ 84 w 104"/>
                    <a:gd name="T1" fmla="*/ 31 h 103"/>
                    <a:gd name="T2" fmla="*/ 92 w 104"/>
                    <a:gd name="T3" fmla="*/ 20 h 103"/>
                    <a:gd name="T4" fmla="*/ 83 w 104"/>
                    <a:gd name="T5" fmla="*/ 11 h 103"/>
                    <a:gd name="T6" fmla="*/ 71 w 104"/>
                    <a:gd name="T7" fmla="*/ 19 h 103"/>
                    <a:gd name="T8" fmla="*/ 60 w 104"/>
                    <a:gd name="T9" fmla="*/ 14 h 103"/>
                    <a:gd name="T10" fmla="*/ 57 w 104"/>
                    <a:gd name="T11" fmla="*/ 0 h 103"/>
                    <a:gd name="T12" fmla="*/ 45 w 104"/>
                    <a:gd name="T13" fmla="*/ 0 h 103"/>
                    <a:gd name="T14" fmla="*/ 42 w 104"/>
                    <a:gd name="T15" fmla="*/ 14 h 103"/>
                    <a:gd name="T16" fmla="*/ 31 w 104"/>
                    <a:gd name="T17" fmla="*/ 19 h 103"/>
                    <a:gd name="T18" fmla="*/ 19 w 104"/>
                    <a:gd name="T19" fmla="*/ 11 h 103"/>
                    <a:gd name="T20" fmla="*/ 10 w 104"/>
                    <a:gd name="T21" fmla="*/ 20 h 103"/>
                    <a:gd name="T22" fmla="*/ 18 w 104"/>
                    <a:gd name="T23" fmla="*/ 32 h 103"/>
                    <a:gd name="T24" fmla="*/ 13 w 104"/>
                    <a:gd name="T25" fmla="*/ 43 h 103"/>
                    <a:gd name="T26" fmla="*/ 0 w 104"/>
                    <a:gd name="T27" fmla="*/ 46 h 103"/>
                    <a:gd name="T28" fmla="*/ 0 w 104"/>
                    <a:gd name="T29" fmla="*/ 57 h 103"/>
                    <a:gd name="T30" fmla="*/ 14 w 104"/>
                    <a:gd name="T31" fmla="*/ 60 h 103"/>
                    <a:gd name="T32" fmla="*/ 18 w 104"/>
                    <a:gd name="T33" fmla="*/ 72 h 103"/>
                    <a:gd name="T34" fmla="*/ 11 w 104"/>
                    <a:gd name="T35" fmla="*/ 84 h 103"/>
                    <a:gd name="T36" fmla="*/ 19 w 104"/>
                    <a:gd name="T37" fmla="*/ 92 h 103"/>
                    <a:gd name="T38" fmla="*/ 32 w 104"/>
                    <a:gd name="T39" fmla="*/ 84 h 103"/>
                    <a:gd name="T40" fmla="*/ 43 w 104"/>
                    <a:gd name="T41" fmla="*/ 88 h 103"/>
                    <a:gd name="T42" fmla="*/ 46 w 104"/>
                    <a:gd name="T43" fmla="*/ 103 h 103"/>
                    <a:gd name="T44" fmla="*/ 58 w 104"/>
                    <a:gd name="T45" fmla="*/ 103 h 103"/>
                    <a:gd name="T46" fmla="*/ 61 w 104"/>
                    <a:gd name="T47" fmla="*/ 88 h 103"/>
                    <a:gd name="T48" fmla="*/ 72 w 104"/>
                    <a:gd name="T49" fmla="*/ 84 h 103"/>
                    <a:gd name="T50" fmla="*/ 84 w 104"/>
                    <a:gd name="T51" fmla="*/ 92 h 103"/>
                    <a:gd name="T52" fmla="*/ 92 w 104"/>
                    <a:gd name="T53" fmla="*/ 83 h 103"/>
                    <a:gd name="T54" fmla="*/ 85 w 104"/>
                    <a:gd name="T55" fmla="*/ 72 h 103"/>
                    <a:gd name="T56" fmla="*/ 90 w 104"/>
                    <a:gd name="T57" fmla="*/ 60 h 103"/>
                    <a:gd name="T58" fmla="*/ 104 w 104"/>
                    <a:gd name="T59" fmla="*/ 57 h 103"/>
                    <a:gd name="T60" fmla="*/ 104 w 104"/>
                    <a:gd name="T61" fmla="*/ 45 h 103"/>
                    <a:gd name="T62" fmla="*/ 90 w 104"/>
                    <a:gd name="T63" fmla="*/ 42 h 103"/>
                    <a:gd name="T64" fmla="*/ 84 w 104"/>
                    <a:gd name="T65" fmla="*/ 31 h 103"/>
                    <a:gd name="T66" fmla="*/ 60 w 104"/>
                    <a:gd name="T67" fmla="*/ 72 h 103"/>
                    <a:gd name="T68" fmla="*/ 30 w 104"/>
                    <a:gd name="T69" fmla="*/ 60 h 103"/>
                    <a:gd name="T70" fmla="*/ 42 w 104"/>
                    <a:gd name="T71" fmla="*/ 30 h 103"/>
                    <a:gd name="T72" fmla="*/ 72 w 104"/>
                    <a:gd name="T73" fmla="*/ 42 h 103"/>
                    <a:gd name="T74" fmla="*/ 60 w 104"/>
                    <a:gd name="T75" fmla="*/ 7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3">
                      <a:moveTo>
                        <a:pt x="84" y="31"/>
                      </a:moveTo>
                      <a:cubicBezTo>
                        <a:pt x="86" y="30"/>
                        <a:pt x="92" y="20"/>
                        <a:pt x="92" y="20"/>
                      </a:cubicBezTo>
                      <a:cubicBezTo>
                        <a:pt x="83" y="11"/>
                        <a:pt x="83" y="11"/>
                        <a:pt x="83" y="11"/>
                      </a:cubicBezTo>
                      <a:cubicBezTo>
                        <a:pt x="83" y="11"/>
                        <a:pt x="72" y="18"/>
                        <a:pt x="71" y="19"/>
                      </a:cubicBezTo>
                      <a:cubicBezTo>
                        <a:pt x="68" y="17"/>
                        <a:pt x="64" y="15"/>
                        <a:pt x="60" y="14"/>
                      </a:cubicBezTo>
                      <a:cubicBezTo>
                        <a:pt x="60" y="14"/>
                        <a:pt x="57" y="0"/>
                        <a:pt x="57" y="0"/>
                      </a:cubicBezTo>
                      <a:cubicBezTo>
                        <a:pt x="45" y="0"/>
                        <a:pt x="45" y="0"/>
                        <a:pt x="45" y="0"/>
                      </a:cubicBezTo>
                      <a:cubicBezTo>
                        <a:pt x="45" y="0"/>
                        <a:pt x="42" y="14"/>
                        <a:pt x="42" y="14"/>
                      </a:cubicBezTo>
                      <a:cubicBezTo>
                        <a:pt x="38" y="15"/>
                        <a:pt x="34" y="17"/>
                        <a:pt x="31" y="19"/>
                      </a:cubicBezTo>
                      <a:cubicBezTo>
                        <a:pt x="30" y="18"/>
                        <a:pt x="19" y="11"/>
                        <a:pt x="19" y="11"/>
                      </a:cubicBezTo>
                      <a:cubicBezTo>
                        <a:pt x="10" y="20"/>
                        <a:pt x="10" y="20"/>
                        <a:pt x="10" y="20"/>
                      </a:cubicBezTo>
                      <a:cubicBezTo>
                        <a:pt x="10" y="20"/>
                        <a:pt x="17" y="30"/>
                        <a:pt x="18" y="32"/>
                      </a:cubicBezTo>
                      <a:cubicBezTo>
                        <a:pt x="16" y="35"/>
                        <a:pt x="14" y="39"/>
                        <a:pt x="13" y="43"/>
                      </a:cubicBezTo>
                      <a:cubicBezTo>
                        <a:pt x="12" y="42"/>
                        <a:pt x="0" y="46"/>
                        <a:pt x="0" y="46"/>
                      </a:cubicBezTo>
                      <a:cubicBezTo>
                        <a:pt x="0" y="57"/>
                        <a:pt x="0" y="57"/>
                        <a:pt x="0" y="57"/>
                      </a:cubicBezTo>
                      <a:cubicBezTo>
                        <a:pt x="0" y="57"/>
                        <a:pt x="12" y="60"/>
                        <a:pt x="14" y="60"/>
                      </a:cubicBezTo>
                      <a:cubicBezTo>
                        <a:pt x="15" y="64"/>
                        <a:pt x="16" y="68"/>
                        <a:pt x="18" y="72"/>
                      </a:cubicBezTo>
                      <a:cubicBezTo>
                        <a:pt x="17" y="72"/>
                        <a:pt x="11" y="84"/>
                        <a:pt x="11" y="84"/>
                      </a:cubicBezTo>
                      <a:cubicBezTo>
                        <a:pt x="19" y="92"/>
                        <a:pt x="19" y="92"/>
                        <a:pt x="19" y="92"/>
                      </a:cubicBezTo>
                      <a:cubicBezTo>
                        <a:pt x="19" y="92"/>
                        <a:pt x="31" y="85"/>
                        <a:pt x="32" y="84"/>
                      </a:cubicBezTo>
                      <a:cubicBezTo>
                        <a:pt x="35" y="86"/>
                        <a:pt x="39" y="88"/>
                        <a:pt x="43" y="88"/>
                      </a:cubicBezTo>
                      <a:cubicBezTo>
                        <a:pt x="43" y="89"/>
                        <a:pt x="46" y="103"/>
                        <a:pt x="46" y="103"/>
                      </a:cubicBezTo>
                      <a:cubicBezTo>
                        <a:pt x="58" y="103"/>
                        <a:pt x="58" y="103"/>
                        <a:pt x="58" y="103"/>
                      </a:cubicBezTo>
                      <a:cubicBezTo>
                        <a:pt x="58" y="103"/>
                        <a:pt x="61" y="89"/>
                        <a:pt x="61" y="88"/>
                      </a:cubicBezTo>
                      <a:cubicBezTo>
                        <a:pt x="65" y="88"/>
                        <a:pt x="68" y="86"/>
                        <a:pt x="72" y="84"/>
                      </a:cubicBezTo>
                      <a:cubicBezTo>
                        <a:pt x="73" y="85"/>
                        <a:pt x="84" y="92"/>
                        <a:pt x="84" y="92"/>
                      </a:cubicBezTo>
                      <a:cubicBezTo>
                        <a:pt x="92" y="83"/>
                        <a:pt x="92" y="83"/>
                        <a:pt x="92" y="83"/>
                      </a:cubicBezTo>
                      <a:cubicBezTo>
                        <a:pt x="92" y="83"/>
                        <a:pt x="86" y="72"/>
                        <a:pt x="85" y="72"/>
                      </a:cubicBezTo>
                      <a:cubicBezTo>
                        <a:pt x="88" y="68"/>
                        <a:pt x="89" y="64"/>
                        <a:pt x="90" y="60"/>
                      </a:cubicBezTo>
                      <a:cubicBezTo>
                        <a:pt x="92" y="60"/>
                        <a:pt x="104" y="57"/>
                        <a:pt x="104" y="57"/>
                      </a:cubicBezTo>
                      <a:cubicBezTo>
                        <a:pt x="104" y="45"/>
                        <a:pt x="104" y="45"/>
                        <a:pt x="104" y="45"/>
                      </a:cubicBezTo>
                      <a:cubicBezTo>
                        <a:pt x="104" y="45"/>
                        <a:pt x="92" y="42"/>
                        <a:pt x="90" y="42"/>
                      </a:cubicBezTo>
                      <a:cubicBezTo>
                        <a:pt x="88" y="38"/>
                        <a:pt x="87" y="34"/>
                        <a:pt x="84" y="31"/>
                      </a:cubicBezTo>
                      <a:close/>
                      <a:moveTo>
                        <a:pt x="60" y="72"/>
                      </a:moveTo>
                      <a:cubicBezTo>
                        <a:pt x="49" y="77"/>
                        <a:pt x="36" y="72"/>
                        <a:pt x="30" y="60"/>
                      </a:cubicBezTo>
                      <a:cubicBezTo>
                        <a:pt x="26" y="49"/>
                        <a:pt x="31" y="36"/>
                        <a:pt x="42" y="30"/>
                      </a:cubicBezTo>
                      <a:cubicBezTo>
                        <a:pt x="54" y="26"/>
                        <a:pt x="67" y="31"/>
                        <a:pt x="72" y="42"/>
                      </a:cubicBezTo>
                      <a:cubicBezTo>
                        <a:pt x="77" y="54"/>
                        <a:pt x="72" y="67"/>
                        <a:pt x="60" y="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606" name="Star: 5 Points 605">
                  <a:extLst>
                    <a:ext uri="{FF2B5EF4-FFF2-40B4-BE49-F238E27FC236}">
                      <a16:creationId xmlns:a16="http://schemas.microsoft.com/office/drawing/2014/main" id="{8946F5EC-50BE-43CA-932A-2046A4EC0344}"/>
                    </a:ext>
                  </a:extLst>
                </p:cNvPr>
                <p:cNvSpPr/>
                <p:nvPr/>
              </p:nvSpPr>
              <p:spPr bwMode="auto">
                <a:xfrm>
                  <a:off x="6401687" y="4238759"/>
                  <a:ext cx="73152" cy="73152"/>
                </a:xfrm>
                <a:prstGeom prst="star5">
                  <a:avLst>
                    <a:gd name="adj" fmla="val 19098"/>
                    <a:gd name="hf" fmla="val 105146"/>
                    <a:gd name="vf" fmla="val 110557"/>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8" name="Rectangle: Rounded Corners 430">
                  <a:extLst>
                    <a:ext uri="{FF2B5EF4-FFF2-40B4-BE49-F238E27FC236}">
                      <a16:creationId xmlns:a16="http://schemas.microsoft.com/office/drawing/2014/main" id="{A84B0A8B-6258-4B51-AC68-3DA7A1757131}"/>
                    </a:ext>
                  </a:extLst>
                </p:cNvPr>
                <p:cNvSpPr/>
                <p:nvPr/>
              </p:nvSpPr>
              <p:spPr bwMode="auto">
                <a:xfrm>
                  <a:off x="5677248" y="3413764"/>
                  <a:ext cx="517163" cy="187880"/>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80208"/>
                    <a:gd name="connsiteY0" fmla="*/ 854678 h 854678"/>
                    <a:gd name="connsiteX1" fmla="*/ 0 w 280208"/>
                    <a:gd name="connsiteY1" fmla="*/ 53010 h 854678"/>
                    <a:gd name="connsiteX2" fmla="*/ 53010 w 280208"/>
                    <a:gd name="connsiteY2" fmla="*/ 0 h 854678"/>
                    <a:gd name="connsiteX3" fmla="*/ 280208 w 280208"/>
                    <a:gd name="connsiteY3" fmla="*/ 2180 h 854678"/>
                    <a:gd name="connsiteX0" fmla="*/ 0 w 188085"/>
                    <a:gd name="connsiteY0" fmla="*/ 856036 h 856036"/>
                    <a:gd name="connsiteX1" fmla="*/ 0 w 188085"/>
                    <a:gd name="connsiteY1" fmla="*/ 54368 h 856036"/>
                    <a:gd name="connsiteX2" fmla="*/ 53010 w 188085"/>
                    <a:gd name="connsiteY2" fmla="*/ 1358 h 856036"/>
                    <a:gd name="connsiteX3" fmla="*/ 188085 w 188085"/>
                    <a:gd name="connsiteY3" fmla="*/ 126 h 856036"/>
                    <a:gd name="connsiteX0" fmla="*/ 7816 w 195901"/>
                    <a:gd name="connsiteY0" fmla="*/ 856036 h 856036"/>
                    <a:gd name="connsiteX1" fmla="*/ 0 w 195901"/>
                    <a:gd name="connsiteY1" fmla="*/ 274944 h 856036"/>
                    <a:gd name="connsiteX2" fmla="*/ 7816 w 195901"/>
                    <a:gd name="connsiteY2" fmla="*/ 54368 h 856036"/>
                    <a:gd name="connsiteX3" fmla="*/ 60826 w 195901"/>
                    <a:gd name="connsiteY3" fmla="*/ 1358 h 856036"/>
                    <a:gd name="connsiteX4" fmla="*/ 195901 w 195901"/>
                    <a:gd name="connsiteY4" fmla="*/ 126 h 856036"/>
                    <a:gd name="connsiteX0" fmla="*/ 0 w 403238"/>
                    <a:gd name="connsiteY0" fmla="*/ 280502 h 280502"/>
                    <a:gd name="connsiteX1" fmla="*/ 207337 w 403238"/>
                    <a:gd name="connsiteY1" fmla="*/ 274944 h 280502"/>
                    <a:gd name="connsiteX2" fmla="*/ 215153 w 403238"/>
                    <a:gd name="connsiteY2" fmla="*/ 54368 h 280502"/>
                    <a:gd name="connsiteX3" fmla="*/ 268163 w 403238"/>
                    <a:gd name="connsiteY3" fmla="*/ 1358 h 280502"/>
                    <a:gd name="connsiteX4" fmla="*/ 403238 w 403238"/>
                    <a:gd name="connsiteY4" fmla="*/ 126 h 280502"/>
                    <a:gd name="connsiteX0" fmla="*/ 0 w 365138"/>
                    <a:gd name="connsiteY0" fmla="*/ 273359 h 274944"/>
                    <a:gd name="connsiteX1" fmla="*/ 169237 w 365138"/>
                    <a:gd name="connsiteY1" fmla="*/ 274944 h 274944"/>
                    <a:gd name="connsiteX2" fmla="*/ 177053 w 365138"/>
                    <a:gd name="connsiteY2" fmla="*/ 54368 h 274944"/>
                    <a:gd name="connsiteX3" fmla="*/ 230063 w 365138"/>
                    <a:gd name="connsiteY3" fmla="*/ 1358 h 274944"/>
                    <a:gd name="connsiteX4" fmla="*/ 365138 w 365138"/>
                    <a:gd name="connsiteY4" fmla="*/ 126 h 274944"/>
                    <a:gd name="connsiteX0" fmla="*/ 0 w 365138"/>
                    <a:gd name="connsiteY0" fmla="*/ 273359 h 273359"/>
                    <a:gd name="connsiteX1" fmla="*/ 176381 w 365138"/>
                    <a:gd name="connsiteY1" fmla="*/ 270181 h 273359"/>
                    <a:gd name="connsiteX2" fmla="*/ 177053 w 365138"/>
                    <a:gd name="connsiteY2" fmla="*/ 54368 h 273359"/>
                    <a:gd name="connsiteX3" fmla="*/ 230063 w 365138"/>
                    <a:gd name="connsiteY3" fmla="*/ 1358 h 273359"/>
                    <a:gd name="connsiteX4" fmla="*/ 365138 w 365138"/>
                    <a:gd name="connsiteY4" fmla="*/ 126 h 273359"/>
                    <a:gd name="connsiteX0" fmla="*/ 0 w 365138"/>
                    <a:gd name="connsiteY0" fmla="*/ 273359 h 273359"/>
                    <a:gd name="connsiteX1" fmla="*/ 176381 w 365138"/>
                    <a:gd name="connsiteY1" fmla="*/ 270181 h 273359"/>
                    <a:gd name="connsiteX2" fmla="*/ 177053 w 365138"/>
                    <a:gd name="connsiteY2" fmla="*/ 54368 h 273359"/>
                    <a:gd name="connsiteX3" fmla="*/ 230063 w 365138"/>
                    <a:gd name="connsiteY3" fmla="*/ 1358 h 273359"/>
                    <a:gd name="connsiteX4" fmla="*/ 365138 w 365138"/>
                    <a:gd name="connsiteY4" fmla="*/ 126 h 273359"/>
                    <a:gd name="connsiteX0" fmla="*/ 0 w 365138"/>
                    <a:gd name="connsiteY0" fmla="*/ 273359 h 273359"/>
                    <a:gd name="connsiteX1" fmla="*/ 176381 w 365138"/>
                    <a:gd name="connsiteY1" fmla="*/ 270181 h 273359"/>
                    <a:gd name="connsiteX2" fmla="*/ 177053 w 365138"/>
                    <a:gd name="connsiteY2" fmla="*/ 54368 h 273359"/>
                    <a:gd name="connsiteX3" fmla="*/ 230063 w 365138"/>
                    <a:gd name="connsiteY3" fmla="*/ 1358 h 273359"/>
                    <a:gd name="connsiteX4" fmla="*/ 365138 w 365138"/>
                    <a:gd name="connsiteY4" fmla="*/ 126 h 273359"/>
                    <a:gd name="connsiteX0" fmla="*/ 0 w 365138"/>
                    <a:gd name="connsiteY0" fmla="*/ 273359 h 273359"/>
                    <a:gd name="connsiteX1" fmla="*/ 176381 w 365138"/>
                    <a:gd name="connsiteY1" fmla="*/ 270181 h 273359"/>
                    <a:gd name="connsiteX2" fmla="*/ 148618 w 365138"/>
                    <a:gd name="connsiteY2" fmla="*/ 199922 h 273359"/>
                    <a:gd name="connsiteX3" fmla="*/ 177053 w 365138"/>
                    <a:gd name="connsiteY3" fmla="*/ 54368 h 273359"/>
                    <a:gd name="connsiteX4" fmla="*/ 230063 w 365138"/>
                    <a:gd name="connsiteY4" fmla="*/ 1358 h 273359"/>
                    <a:gd name="connsiteX5" fmla="*/ 365138 w 365138"/>
                    <a:gd name="connsiteY5" fmla="*/ 126 h 273359"/>
                    <a:gd name="connsiteX0" fmla="*/ 0 w 365138"/>
                    <a:gd name="connsiteY0" fmla="*/ 273359 h 273359"/>
                    <a:gd name="connsiteX1" fmla="*/ 176381 w 365138"/>
                    <a:gd name="connsiteY1" fmla="*/ 270181 h 273359"/>
                    <a:gd name="connsiteX2" fmla="*/ 170049 w 365138"/>
                    <a:gd name="connsiteY2" fmla="*/ 204684 h 273359"/>
                    <a:gd name="connsiteX3" fmla="*/ 177053 w 365138"/>
                    <a:gd name="connsiteY3" fmla="*/ 54368 h 273359"/>
                    <a:gd name="connsiteX4" fmla="*/ 230063 w 365138"/>
                    <a:gd name="connsiteY4" fmla="*/ 1358 h 273359"/>
                    <a:gd name="connsiteX5" fmla="*/ 365138 w 365138"/>
                    <a:gd name="connsiteY5" fmla="*/ 126 h 273359"/>
                    <a:gd name="connsiteX0" fmla="*/ 0 w 365138"/>
                    <a:gd name="connsiteY0" fmla="*/ 273359 h 273359"/>
                    <a:gd name="connsiteX1" fmla="*/ 128756 w 365138"/>
                    <a:gd name="connsiteY1" fmla="*/ 270181 h 273359"/>
                    <a:gd name="connsiteX2" fmla="*/ 170049 w 365138"/>
                    <a:gd name="connsiteY2" fmla="*/ 204684 h 273359"/>
                    <a:gd name="connsiteX3" fmla="*/ 177053 w 365138"/>
                    <a:gd name="connsiteY3" fmla="*/ 54368 h 273359"/>
                    <a:gd name="connsiteX4" fmla="*/ 230063 w 365138"/>
                    <a:gd name="connsiteY4" fmla="*/ 1358 h 273359"/>
                    <a:gd name="connsiteX5" fmla="*/ 365138 w 365138"/>
                    <a:gd name="connsiteY5" fmla="*/ 126 h 273359"/>
                    <a:gd name="connsiteX0" fmla="*/ 0 w 365138"/>
                    <a:gd name="connsiteY0" fmla="*/ 273359 h 274943"/>
                    <a:gd name="connsiteX1" fmla="*/ 126375 w 365138"/>
                    <a:gd name="connsiteY1" fmla="*/ 274943 h 274943"/>
                    <a:gd name="connsiteX2" fmla="*/ 170049 w 365138"/>
                    <a:gd name="connsiteY2" fmla="*/ 204684 h 274943"/>
                    <a:gd name="connsiteX3" fmla="*/ 177053 w 365138"/>
                    <a:gd name="connsiteY3" fmla="*/ 54368 h 274943"/>
                    <a:gd name="connsiteX4" fmla="*/ 230063 w 365138"/>
                    <a:gd name="connsiteY4" fmla="*/ 1358 h 274943"/>
                    <a:gd name="connsiteX5" fmla="*/ 365138 w 365138"/>
                    <a:gd name="connsiteY5" fmla="*/ 126 h 274943"/>
                    <a:gd name="connsiteX0" fmla="*/ 0 w 482139"/>
                    <a:gd name="connsiteY0" fmla="*/ 277664 h 277664"/>
                    <a:gd name="connsiteX1" fmla="*/ 243376 w 482139"/>
                    <a:gd name="connsiteY1" fmla="*/ 274943 h 277664"/>
                    <a:gd name="connsiteX2" fmla="*/ 287050 w 482139"/>
                    <a:gd name="connsiteY2" fmla="*/ 204684 h 277664"/>
                    <a:gd name="connsiteX3" fmla="*/ 294054 w 482139"/>
                    <a:gd name="connsiteY3" fmla="*/ 54368 h 277664"/>
                    <a:gd name="connsiteX4" fmla="*/ 347064 w 482139"/>
                    <a:gd name="connsiteY4" fmla="*/ 1358 h 277664"/>
                    <a:gd name="connsiteX5" fmla="*/ 482139 w 482139"/>
                    <a:gd name="connsiteY5" fmla="*/ 126 h 27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39" h="277664">
                      <a:moveTo>
                        <a:pt x="0" y="277664"/>
                      </a:moveTo>
                      <a:lnTo>
                        <a:pt x="243376" y="274943"/>
                      </a:lnTo>
                      <a:cubicBezTo>
                        <a:pt x="268146" y="262704"/>
                        <a:pt x="286938" y="240653"/>
                        <a:pt x="287050" y="204684"/>
                      </a:cubicBezTo>
                      <a:cubicBezTo>
                        <a:pt x="287162" y="168715"/>
                        <a:pt x="280480" y="87462"/>
                        <a:pt x="294054" y="54368"/>
                      </a:cubicBezTo>
                      <a:cubicBezTo>
                        <a:pt x="294054" y="25091"/>
                        <a:pt x="317787" y="1358"/>
                        <a:pt x="347064" y="1358"/>
                      </a:cubicBezTo>
                      <a:cubicBezTo>
                        <a:pt x="422797" y="2085"/>
                        <a:pt x="406406" y="-601"/>
                        <a:pt x="482139" y="126"/>
                      </a:cubicBezTo>
                    </a:path>
                  </a:pathLst>
                </a:custGeom>
                <a:ln w="12700" cap="rnd">
                  <a:solidFill>
                    <a:srgbClr val="1996AB"/>
                  </a:solidFill>
                  <a:prstDash val="solid"/>
                  <a:headEnd type="none" w="lg" len="med"/>
                  <a:tailEnd type="arrow"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12" name="Group 611">
                  <a:extLst>
                    <a:ext uri="{FF2B5EF4-FFF2-40B4-BE49-F238E27FC236}">
                      <a16:creationId xmlns:a16="http://schemas.microsoft.com/office/drawing/2014/main" id="{E9796CFC-9E4E-4970-994D-A5212EF3A732}"/>
                    </a:ext>
                  </a:extLst>
                </p:cNvPr>
                <p:cNvGrpSpPr/>
                <p:nvPr/>
              </p:nvGrpSpPr>
              <p:grpSpPr>
                <a:xfrm>
                  <a:off x="3592501" y="3853247"/>
                  <a:ext cx="307705" cy="201316"/>
                  <a:chOff x="4151667" y="4010755"/>
                  <a:chExt cx="307705" cy="201316"/>
                </a:xfrm>
              </p:grpSpPr>
              <p:sp>
                <p:nvSpPr>
                  <p:cNvPr id="613" name="Rectangle 612">
                    <a:extLst>
                      <a:ext uri="{FF2B5EF4-FFF2-40B4-BE49-F238E27FC236}">
                        <a16:creationId xmlns:a16="http://schemas.microsoft.com/office/drawing/2014/main" id="{37541C6C-04DA-4B4E-AF95-008DEBB333FD}"/>
                      </a:ext>
                    </a:extLst>
                  </p:cNvPr>
                  <p:cNvSpPr/>
                  <p:nvPr/>
                </p:nvSpPr>
                <p:spPr bwMode="auto">
                  <a:xfrm>
                    <a:off x="4151667" y="4010755"/>
                    <a:ext cx="307705" cy="201316"/>
                  </a:xfrm>
                  <a:prstGeom prst="rect">
                    <a:avLst/>
                  </a:prstGeom>
                  <a:solidFill>
                    <a:srgbClr val="000000"/>
                  </a:solidFill>
                  <a:ln w="12700">
                    <a:solidFill>
                      <a:srgbClr val="50E6FF"/>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2917">
                            <a:srgbClr val="FFFFFF"/>
                          </a:gs>
                          <a:gs pos="30000">
                            <a:srgbClr val="FFFFFF"/>
                          </a:gs>
                        </a:gsLst>
                        <a:lin ang="5400000" scaled="0"/>
                      </a:gradFill>
                      <a:effectLst/>
                      <a:uLnTx/>
                      <a:uFillTx/>
                      <a:latin typeface="Segoe UI"/>
                      <a:ea typeface="+mn-ea"/>
                      <a:cs typeface="Segoe UI" pitchFamily="34" charset="0"/>
                    </a:endParaRPr>
                  </a:p>
                </p:txBody>
              </p:sp>
              <p:sp>
                <p:nvSpPr>
                  <p:cNvPr id="614" name="Rectangle 613">
                    <a:extLst>
                      <a:ext uri="{FF2B5EF4-FFF2-40B4-BE49-F238E27FC236}">
                        <a16:creationId xmlns:a16="http://schemas.microsoft.com/office/drawing/2014/main" id="{C6369CD2-6AF4-4D3D-8980-E2DA83A1E113}"/>
                      </a:ext>
                    </a:extLst>
                  </p:cNvPr>
                  <p:cNvSpPr/>
                  <p:nvPr/>
                </p:nvSpPr>
                <p:spPr bwMode="auto">
                  <a:xfrm>
                    <a:off x="4293843" y="4074799"/>
                    <a:ext cx="128030" cy="2221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15" name="Rectangle 614">
                    <a:extLst>
                      <a:ext uri="{FF2B5EF4-FFF2-40B4-BE49-F238E27FC236}">
                        <a16:creationId xmlns:a16="http://schemas.microsoft.com/office/drawing/2014/main" id="{639257F4-8309-4BC4-A5F6-94C62CA1B3A9}"/>
                      </a:ext>
                    </a:extLst>
                  </p:cNvPr>
                  <p:cNvSpPr/>
                  <p:nvPr/>
                </p:nvSpPr>
                <p:spPr bwMode="auto">
                  <a:xfrm>
                    <a:off x="4292511" y="4123460"/>
                    <a:ext cx="91477" cy="2221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616" name="Straight Connector 615">
                  <a:extLst>
                    <a:ext uri="{FF2B5EF4-FFF2-40B4-BE49-F238E27FC236}">
                      <a16:creationId xmlns:a16="http://schemas.microsoft.com/office/drawing/2014/main" id="{246A59E9-E74E-4E4C-8248-38E0D8C01650}"/>
                    </a:ext>
                  </a:extLst>
                </p:cNvPr>
                <p:cNvCxnSpPr>
                  <a:cxnSpLocks/>
                </p:cNvCxnSpPr>
                <p:nvPr/>
              </p:nvCxnSpPr>
              <p:spPr>
                <a:xfrm>
                  <a:off x="5677249" y="3692542"/>
                  <a:ext cx="517163" cy="0"/>
                </a:xfrm>
                <a:prstGeom prst="line">
                  <a:avLst/>
                </a:prstGeom>
                <a:ln w="12700" cap="rnd">
                  <a:solidFill>
                    <a:srgbClr val="00C9EA"/>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617" name="Straight Connector 616">
                  <a:extLst>
                    <a:ext uri="{FF2B5EF4-FFF2-40B4-BE49-F238E27FC236}">
                      <a16:creationId xmlns:a16="http://schemas.microsoft.com/office/drawing/2014/main" id="{5DCC7418-A84F-43C9-86C5-D0DF3F579BDE}"/>
                    </a:ext>
                  </a:extLst>
                </p:cNvPr>
                <p:cNvCxnSpPr>
                  <a:cxnSpLocks/>
                </p:cNvCxnSpPr>
                <p:nvPr/>
              </p:nvCxnSpPr>
              <p:spPr>
                <a:xfrm>
                  <a:off x="5677249" y="3954099"/>
                  <a:ext cx="517163" cy="0"/>
                </a:xfrm>
                <a:prstGeom prst="line">
                  <a:avLst/>
                </a:prstGeom>
                <a:ln w="12700" cap="rnd">
                  <a:solidFill>
                    <a:srgbClr val="50E6FF"/>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sp>
              <p:nvSpPr>
                <p:cNvPr id="618" name="Rectangle: Rounded Corners 430">
                  <a:extLst>
                    <a:ext uri="{FF2B5EF4-FFF2-40B4-BE49-F238E27FC236}">
                      <a16:creationId xmlns:a16="http://schemas.microsoft.com/office/drawing/2014/main" id="{2D5F2824-0C0E-48A8-B45B-5664ADCCA444}"/>
                    </a:ext>
                  </a:extLst>
                </p:cNvPr>
                <p:cNvSpPr/>
                <p:nvPr/>
              </p:nvSpPr>
              <p:spPr bwMode="auto">
                <a:xfrm flipV="1">
                  <a:off x="5677248" y="4145535"/>
                  <a:ext cx="517164" cy="98228"/>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80208"/>
                    <a:gd name="connsiteY0" fmla="*/ 854678 h 854678"/>
                    <a:gd name="connsiteX1" fmla="*/ 0 w 280208"/>
                    <a:gd name="connsiteY1" fmla="*/ 53010 h 854678"/>
                    <a:gd name="connsiteX2" fmla="*/ 53010 w 280208"/>
                    <a:gd name="connsiteY2" fmla="*/ 0 h 854678"/>
                    <a:gd name="connsiteX3" fmla="*/ 280208 w 280208"/>
                    <a:gd name="connsiteY3" fmla="*/ 2180 h 854678"/>
                    <a:gd name="connsiteX0" fmla="*/ 0 w 188085"/>
                    <a:gd name="connsiteY0" fmla="*/ 856036 h 856036"/>
                    <a:gd name="connsiteX1" fmla="*/ 0 w 188085"/>
                    <a:gd name="connsiteY1" fmla="*/ 54368 h 856036"/>
                    <a:gd name="connsiteX2" fmla="*/ 53010 w 188085"/>
                    <a:gd name="connsiteY2" fmla="*/ 1358 h 856036"/>
                    <a:gd name="connsiteX3" fmla="*/ 188085 w 188085"/>
                    <a:gd name="connsiteY3" fmla="*/ 126 h 856036"/>
                    <a:gd name="connsiteX0" fmla="*/ 7816 w 195901"/>
                    <a:gd name="connsiteY0" fmla="*/ 856036 h 856036"/>
                    <a:gd name="connsiteX1" fmla="*/ 0 w 195901"/>
                    <a:gd name="connsiteY1" fmla="*/ 274944 h 856036"/>
                    <a:gd name="connsiteX2" fmla="*/ 7816 w 195901"/>
                    <a:gd name="connsiteY2" fmla="*/ 54368 h 856036"/>
                    <a:gd name="connsiteX3" fmla="*/ 60826 w 195901"/>
                    <a:gd name="connsiteY3" fmla="*/ 1358 h 856036"/>
                    <a:gd name="connsiteX4" fmla="*/ 195901 w 195901"/>
                    <a:gd name="connsiteY4" fmla="*/ 126 h 856036"/>
                    <a:gd name="connsiteX0" fmla="*/ 0 w 403238"/>
                    <a:gd name="connsiteY0" fmla="*/ 280502 h 280502"/>
                    <a:gd name="connsiteX1" fmla="*/ 207337 w 403238"/>
                    <a:gd name="connsiteY1" fmla="*/ 274944 h 280502"/>
                    <a:gd name="connsiteX2" fmla="*/ 215153 w 403238"/>
                    <a:gd name="connsiteY2" fmla="*/ 54368 h 280502"/>
                    <a:gd name="connsiteX3" fmla="*/ 268163 w 403238"/>
                    <a:gd name="connsiteY3" fmla="*/ 1358 h 280502"/>
                    <a:gd name="connsiteX4" fmla="*/ 403238 w 403238"/>
                    <a:gd name="connsiteY4" fmla="*/ 126 h 280502"/>
                    <a:gd name="connsiteX0" fmla="*/ 0 w 365138"/>
                    <a:gd name="connsiteY0" fmla="*/ 273359 h 274944"/>
                    <a:gd name="connsiteX1" fmla="*/ 169237 w 365138"/>
                    <a:gd name="connsiteY1" fmla="*/ 274944 h 274944"/>
                    <a:gd name="connsiteX2" fmla="*/ 177053 w 365138"/>
                    <a:gd name="connsiteY2" fmla="*/ 54368 h 274944"/>
                    <a:gd name="connsiteX3" fmla="*/ 230063 w 365138"/>
                    <a:gd name="connsiteY3" fmla="*/ 1358 h 274944"/>
                    <a:gd name="connsiteX4" fmla="*/ 365138 w 365138"/>
                    <a:gd name="connsiteY4" fmla="*/ 126 h 274944"/>
                    <a:gd name="connsiteX0" fmla="*/ 0 w 365138"/>
                    <a:gd name="connsiteY0" fmla="*/ 273359 h 273359"/>
                    <a:gd name="connsiteX1" fmla="*/ 176381 w 365138"/>
                    <a:gd name="connsiteY1" fmla="*/ 270181 h 273359"/>
                    <a:gd name="connsiteX2" fmla="*/ 177053 w 365138"/>
                    <a:gd name="connsiteY2" fmla="*/ 54368 h 273359"/>
                    <a:gd name="connsiteX3" fmla="*/ 230063 w 365138"/>
                    <a:gd name="connsiteY3" fmla="*/ 1358 h 273359"/>
                    <a:gd name="connsiteX4" fmla="*/ 365138 w 365138"/>
                    <a:gd name="connsiteY4" fmla="*/ 126 h 273359"/>
                    <a:gd name="connsiteX0" fmla="*/ 0 w 365138"/>
                    <a:gd name="connsiteY0" fmla="*/ 273359 h 273359"/>
                    <a:gd name="connsiteX1" fmla="*/ 176381 w 365138"/>
                    <a:gd name="connsiteY1" fmla="*/ 270181 h 273359"/>
                    <a:gd name="connsiteX2" fmla="*/ 177053 w 365138"/>
                    <a:gd name="connsiteY2" fmla="*/ 54368 h 273359"/>
                    <a:gd name="connsiteX3" fmla="*/ 230063 w 365138"/>
                    <a:gd name="connsiteY3" fmla="*/ 1358 h 273359"/>
                    <a:gd name="connsiteX4" fmla="*/ 365138 w 365138"/>
                    <a:gd name="connsiteY4" fmla="*/ 126 h 273359"/>
                    <a:gd name="connsiteX0" fmla="*/ 0 w 365138"/>
                    <a:gd name="connsiteY0" fmla="*/ 273359 h 273359"/>
                    <a:gd name="connsiteX1" fmla="*/ 176381 w 365138"/>
                    <a:gd name="connsiteY1" fmla="*/ 270181 h 273359"/>
                    <a:gd name="connsiteX2" fmla="*/ 177053 w 365138"/>
                    <a:gd name="connsiteY2" fmla="*/ 54368 h 273359"/>
                    <a:gd name="connsiteX3" fmla="*/ 230063 w 365138"/>
                    <a:gd name="connsiteY3" fmla="*/ 1358 h 273359"/>
                    <a:gd name="connsiteX4" fmla="*/ 365138 w 365138"/>
                    <a:gd name="connsiteY4" fmla="*/ 126 h 273359"/>
                    <a:gd name="connsiteX0" fmla="*/ 0 w 365138"/>
                    <a:gd name="connsiteY0" fmla="*/ 273359 h 273359"/>
                    <a:gd name="connsiteX1" fmla="*/ 176381 w 365138"/>
                    <a:gd name="connsiteY1" fmla="*/ 270181 h 273359"/>
                    <a:gd name="connsiteX2" fmla="*/ 148618 w 365138"/>
                    <a:gd name="connsiteY2" fmla="*/ 199922 h 273359"/>
                    <a:gd name="connsiteX3" fmla="*/ 177053 w 365138"/>
                    <a:gd name="connsiteY3" fmla="*/ 54368 h 273359"/>
                    <a:gd name="connsiteX4" fmla="*/ 230063 w 365138"/>
                    <a:gd name="connsiteY4" fmla="*/ 1358 h 273359"/>
                    <a:gd name="connsiteX5" fmla="*/ 365138 w 365138"/>
                    <a:gd name="connsiteY5" fmla="*/ 126 h 273359"/>
                    <a:gd name="connsiteX0" fmla="*/ 0 w 365138"/>
                    <a:gd name="connsiteY0" fmla="*/ 273359 h 273359"/>
                    <a:gd name="connsiteX1" fmla="*/ 176381 w 365138"/>
                    <a:gd name="connsiteY1" fmla="*/ 270181 h 273359"/>
                    <a:gd name="connsiteX2" fmla="*/ 170049 w 365138"/>
                    <a:gd name="connsiteY2" fmla="*/ 204684 h 273359"/>
                    <a:gd name="connsiteX3" fmla="*/ 177053 w 365138"/>
                    <a:gd name="connsiteY3" fmla="*/ 54368 h 273359"/>
                    <a:gd name="connsiteX4" fmla="*/ 230063 w 365138"/>
                    <a:gd name="connsiteY4" fmla="*/ 1358 h 273359"/>
                    <a:gd name="connsiteX5" fmla="*/ 365138 w 365138"/>
                    <a:gd name="connsiteY5" fmla="*/ 126 h 273359"/>
                    <a:gd name="connsiteX0" fmla="*/ 0 w 365138"/>
                    <a:gd name="connsiteY0" fmla="*/ 273359 h 273359"/>
                    <a:gd name="connsiteX1" fmla="*/ 128756 w 365138"/>
                    <a:gd name="connsiteY1" fmla="*/ 270181 h 273359"/>
                    <a:gd name="connsiteX2" fmla="*/ 170049 w 365138"/>
                    <a:gd name="connsiteY2" fmla="*/ 204684 h 273359"/>
                    <a:gd name="connsiteX3" fmla="*/ 177053 w 365138"/>
                    <a:gd name="connsiteY3" fmla="*/ 54368 h 273359"/>
                    <a:gd name="connsiteX4" fmla="*/ 230063 w 365138"/>
                    <a:gd name="connsiteY4" fmla="*/ 1358 h 273359"/>
                    <a:gd name="connsiteX5" fmla="*/ 365138 w 365138"/>
                    <a:gd name="connsiteY5" fmla="*/ 126 h 273359"/>
                    <a:gd name="connsiteX0" fmla="*/ 0 w 365138"/>
                    <a:gd name="connsiteY0" fmla="*/ 273359 h 274943"/>
                    <a:gd name="connsiteX1" fmla="*/ 126375 w 365138"/>
                    <a:gd name="connsiteY1" fmla="*/ 274943 h 274943"/>
                    <a:gd name="connsiteX2" fmla="*/ 170049 w 365138"/>
                    <a:gd name="connsiteY2" fmla="*/ 204684 h 274943"/>
                    <a:gd name="connsiteX3" fmla="*/ 177053 w 365138"/>
                    <a:gd name="connsiteY3" fmla="*/ 54368 h 274943"/>
                    <a:gd name="connsiteX4" fmla="*/ 230063 w 365138"/>
                    <a:gd name="connsiteY4" fmla="*/ 1358 h 274943"/>
                    <a:gd name="connsiteX5" fmla="*/ 365138 w 365138"/>
                    <a:gd name="connsiteY5" fmla="*/ 126 h 274943"/>
                    <a:gd name="connsiteX0" fmla="*/ 0 w 481850"/>
                    <a:gd name="connsiteY0" fmla="*/ 273359 h 274943"/>
                    <a:gd name="connsiteX1" fmla="*/ 243087 w 481850"/>
                    <a:gd name="connsiteY1" fmla="*/ 274943 h 274943"/>
                    <a:gd name="connsiteX2" fmla="*/ 286761 w 481850"/>
                    <a:gd name="connsiteY2" fmla="*/ 204684 h 274943"/>
                    <a:gd name="connsiteX3" fmla="*/ 293765 w 481850"/>
                    <a:gd name="connsiteY3" fmla="*/ 54368 h 274943"/>
                    <a:gd name="connsiteX4" fmla="*/ 346775 w 481850"/>
                    <a:gd name="connsiteY4" fmla="*/ 1358 h 274943"/>
                    <a:gd name="connsiteX5" fmla="*/ 481850 w 481850"/>
                    <a:gd name="connsiteY5" fmla="*/ 126 h 27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850" h="274943">
                      <a:moveTo>
                        <a:pt x="0" y="273359"/>
                      </a:moveTo>
                      <a:lnTo>
                        <a:pt x="243087" y="274943"/>
                      </a:lnTo>
                      <a:cubicBezTo>
                        <a:pt x="267857" y="262704"/>
                        <a:pt x="286649" y="240653"/>
                        <a:pt x="286761" y="204684"/>
                      </a:cubicBezTo>
                      <a:cubicBezTo>
                        <a:pt x="286873" y="168715"/>
                        <a:pt x="280191" y="87462"/>
                        <a:pt x="293765" y="54368"/>
                      </a:cubicBezTo>
                      <a:cubicBezTo>
                        <a:pt x="293765" y="25091"/>
                        <a:pt x="317498" y="1358"/>
                        <a:pt x="346775" y="1358"/>
                      </a:cubicBezTo>
                      <a:cubicBezTo>
                        <a:pt x="422508" y="2085"/>
                        <a:pt x="406117" y="-601"/>
                        <a:pt x="481850" y="126"/>
                      </a:cubicBezTo>
                    </a:path>
                  </a:pathLst>
                </a:custGeom>
                <a:ln w="12700" cap="rnd">
                  <a:solidFill>
                    <a:schemeClr val="bg1">
                      <a:lumMod val="65000"/>
                    </a:schemeClr>
                  </a:solidFill>
                  <a:headEnd type="none" w="lg" len="med"/>
                  <a:tailEnd type="arrow"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622" name="Straight Connector 621">
                  <a:extLst>
                    <a:ext uri="{FF2B5EF4-FFF2-40B4-BE49-F238E27FC236}">
                      <a16:creationId xmlns:a16="http://schemas.microsoft.com/office/drawing/2014/main" id="{4F25EFF9-1599-459E-9632-010D1A4D3479}"/>
                    </a:ext>
                  </a:extLst>
                </p:cNvPr>
                <p:cNvCxnSpPr>
                  <a:cxnSpLocks/>
                  <a:stCxn id="608" idx="2"/>
                </p:cNvCxnSpPr>
                <p:nvPr/>
              </p:nvCxnSpPr>
              <p:spPr>
                <a:xfrm>
                  <a:off x="5985150" y="3552262"/>
                  <a:ext cx="1913925" cy="0"/>
                </a:xfrm>
                <a:prstGeom prst="line">
                  <a:avLst/>
                </a:prstGeom>
                <a:ln w="12700" cap="rnd">
                  <a:solidFill>
                    <a:srgbClr val="1996AB"/>
                  </a:solidFill>
                  <a:prstDash val="solid"/>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623" name="Straight Arrow Connector 622">
                  <a:extLst>
                    <a:ext uri="{FF2B5EF4-FFF2-40B4-BE49-F238E27FC236}">
                      <a16:creationId xmlns:a16="http://schemas.microsoft.com/office/drawing/2014/main" id="{90147437-2026-44BD-AFCD-726A927D9D78}"/>
                    </a:ext>
                  </a:extLst>
                </p:cNvPr>
                <p:cNvCxnSpPr>
                  <a:cxnSpLocks/>
                </p:cNvCxnSpPr>
                <p:nvPr/>
              </p:nvCxnSpPr>
              <p:spPr>
                <a:xfrm>
                  <a:off x="7355342" y="3777553"/>
                  <a:ext cx="0" cy="226831"/>
                </a:xfrm>
                <a:prstGeom prst="straightConnector1">
                  <a:avLst/>
                </a:prstGeom>
                <a:ln w="12700" cap="rnd">
                  <a:solidFill>
                    <a:srgbClr val="00C9EA"/>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EF43CFD1-0A85-4CBD-B786-A07136A71959}"/>
                    </a:ext>
                  </a:extLst>
                </p:cNvPr>
                <p:cNvCxnSpPr>
                  <a:cxnSpLocks/>
                </p:cNvCxnSpPr>
                <p:nvPr/>
              </p:nvCxnSpPr>
              <p:spPr>
                <a:xfrm>
                  <a:off x="7467515" y="3954099"/>
                  <a:ext cx="431560" cy="0"/>
                </a:xfrm>
                <a:prstGeom prst="line">
                  <a:avLst/>
                </a:prstGeom>
                <a:ln w="12700" cap="rnd">
                  <a:solidFill>
                    <a:srgbClr val="50E6FF"/>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625" name="Straight Connector 624">
                  <a:extLst>
                    <a:ext uri="{FF2B5EF4-FFF2-40B4-BE49-F238E27FC236}">
                      <a16:creationId xmlns:a16="http://schemas.microsoft.com/office/drawing/2014/main" id="{E7CEF255-F338-4913-BDB5-418B931CF14B}"/>
                    </a:ext>
                  </a:extLst>
                </p:cNvPr>
                <p:cNvCxnSpPr>
                  <a:cxnSpLocks/>
                </p:cNvCxnSpPr>
                <p:nvPr/>
              </p:nvCxnSpPr>
              <p:spPr>
                <a:xfrm>
                  <a:off x="7467515" y="4243765"/>
                  <a:ext cx="427976" cy="0"/>
                </a:xfrm>
                <a:prstGeom prst="line">
                  <a:avLst/>
                </a:prstGeom>
                <a:ln w="12700" cap="rnd">
                  <a:solidFill>
                    <a:schemeClr val="bg1">
                      <a:lumMod val="65000"/>
                    </a:schemeClr>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B6CE616E-E475-41BA-BFE3-59BC6852D82D}"/>
                    </a:ext>
                  </a:extLst>
                </p:cNvPr>
                <p:cNvCxnSpPr>
                  <a:cxnSpLocks/>
                </p:cNvCxnSpPr>
                <p:nvPr/>
              </p:nvCxnSpPr>
              <p:spPr>
                <a:xfrm>
                  <a:off x="7467515" y="3692542"/>
                  <a:ext cx="431560" cy="0"/>
                </a:xfrm>
                <a:prstGeom prst="line">
                  <a:avLst/>
                </a:prstGeom>
                <a:ln w="12700" cap="rnd">
                  <a:solidFill>
                    <a:srgbClr val="00C9EA"/>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grpSp>
              <p:nvGrpSpPr>
                <p:cNvPr id="658" name="Group 657">
                  <a:extLst>
                    <a:ext uri="{FF2B5EF4-FFF2-40B4-BE49-F238E27FC236}">
                      <a16:creationId xmlns:a16="http://schemas.microsoft.com/office/drawing/2014/main" id="{2797076F-8010-42AF-80D9-1E066B074216}"/>
                    </a:ext>
                  </a:extLst>
                </p:cNvPr>
                <p:cNvGrpSpPr/>
                <p:nvPr/>
              </p:nvGrpSpPr>
              <p:grpSpPr>
                <a:xfrm>
                  <a:off x="4439433" y="3387876"/>
                  <a:ext cx="1201320" cy="761565"/>
                  <a:chOff x="4526788" y="3261775"/>
                  <a:chExt cx="1201320" cy="761565"/>
                </a:xfrm>
              </p:grpSpPr>
              <p:sp>
                <p:nvSpPr>
                  <p:cNvPr id="659" name="TextBox 658">
                    <a:hlinkClick r:id="rId65" tooltip="Microsoft Entra (formerly Azure AD) is Microsoft’s cloud-based identity and access management solution including directory services, MFA, application access management, identity protection, security service edge, and more."/>
                    <a:extLst>
                      <a:ext uri="{FF2B5EF4-FFF2-40B4-BE49-F238E27FC236}">
                        <a16:creationId xmlns:a16="http://schemas.microsoft.com/office/drawing/2014/main" id="{14AF43AD-B37B-4DB2-BAC1-1E1298F06AA0}"/>
                      </a:ext>
                    </a:extLst>
                  </p:cNvPr>
                  <p:cNvSpPr txBox="1"/>
                  <p:nvPr/>
                </p:nvSpPr>
                <p:spPr>
                  <a:xfrm>
                    <a:off x="4526788" y="3700175"/>
                    <a:ext cx="1201320" cy="323165"/>
                  </a:xfrm>
                  <a:prstGeom prst="rect">
                    <a:avLst/>
                  </a:prstGeom>
                  <a:noFill/>
                </p:spPr>
                <p:txBody>
                  <a:bodyPr wrap="square" lIns="0" tIns="0" rIns="0" bIns="0" rtlCol="0">
                    <a:spAutoFit/>
                  </a:bodyPr>
                  <a:lstStyle>
                    <a:defPPr>
                      <a:defRPr lang="en-US"/>
                    </a:defPPr>
                    <a:lvl1pPr>
                      <a:defRPr sz="900">
                        <a:gradFill>
                          <a:gsLst>
                            <a:gs pos="2917">
                              <a:schemeClr val="tx1"/>
                            </a:gs>
                            <a:gs pos="30000">
                              <a:schemeClr val="tx1"/>
                            </a:gs>
                          </a:gsLst>
                          <a:lin ang="5400000" scaled="0"/>
                        </a:gradFill>
                        <a:latin typeface="+mj-lt"/>
                      </a:defRPr>
                    </a:lvl1p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gradFill>
                          <a:gsLst>
                            <a:gs pos="20000">
                              <a:srgbClr val="FFFFFF"/>
                            </a:gs>
                            <a:gs pos="100000">
                              <a:srgbClr val="FFFFFF"/>
                            </a:gs>
                          </a:gsLst>
                          <a:lin ang="5400000" scaled="0"/>
                        </a:gradFill>
                        <a:effectLst/>
                        <a:uLnTx/>
                        <a:uFillTx/>
                        <a:latin typeface="Segoe UI"/>
                        <a:ea typeface="+mn-ea"/>
                        <a:cs typeface="+mn-cs"/>
                      </a:rPr>
                      <a:t>Microsoft Entra ID </a:t>
                    </a:r>
                    <a:br>
                      <a:rPr kumimoji="0" lang="en-US" sz="800" b="1" i="0" u="none" strike="noStrike" kern="1200" cap="none" spc="0" normalizeH="0" baseline="0" noProof="0">
                        <a:ln>
                          <a:noFill/>
                        </a:ln>
                        <a:gradFill>
                          <a:gsLst>
                            <a:gs pos="20000">
                              <a:srgbClr val="FFFFFF"/>
                            </a:gs>
                            <a:gs pos="100000">
                              <a:srgbClr val="FFFFFF"/>
                            </a:gs>
                          </a:gsLst>
                          <a:lin ang="5400000" scaled="0"/>
                        </a:gradFill>
                        <a:effectLst/>
                        <a:uLnTx/>
                        <a:uFillTx/>
                        <a:latin typeface="Segoe UI"/>
                        <a:ea typeface="+mn-ea"/>
                        <a:cs typeface="+mn-cs"/>
                      </a:rPr>
                    </a:br>
                    <a:r>
                      <a:rPr kumimoji="0" lang="en-US" sz="800" b="1" i="0" u="none" strike="noStrike" kern="1200" cap="none" spc="0" normalizeH="0" baseline="0" noProof="0">
                        <a:ln>
                          <a:noFill/>
                        </a:ln>
                        <a:gradFill>
                          <a:gsLst>
                            <a:gs pos="20000">
                              <a:srgbClr val="FFFFFF"/>
                            </a:gs>
                            <a:gs pos="100000">
                              <a:srgbClr val="FFFFFF"/>
                            </a:gs>
                          </a:gsLst>
                          <a:lin ang="5400000" scaled="0"/>
                        </a:gradFill>
                        <a:effectLst/>
                        <a:uLnTx/>
                        <a:uFillTx/>
                        <a:latin typeface="Segoe UI"/>
                        <a:ea typeface="+mn-ea"/>
                        <a:cs typeface="+mn-cs"/>
                      </a:rPr>
                      <a:t>&amp; External Identities</a:t>
                    </a:r>
                  </a:p>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0" i="1" u="none" strike="noStrike" kern="1200" cap="none" spc="0" normalizeH="0" baseline="0" noProof="0">
                        <a:ln>
                          <a:noFill/>
                        </a:ln>
                        <a:gradFill>
                          <a:gsLst>
                            <a:gs pos="20000">
                              <a:srgbClr val="FFFFFF"/>
                            </a:gs>
                            <a:gs pos="100000">
                              <a:srgbClr val="FFFFFF"/>
                            </a:gs>
                          </a:gsLst>
                          <a:lin ang="5400000" scaled="0"/>
                        </a:gradFill>
                        <a:effectLst/>
                        <a:uLnTx/>
                        <a:uFillTx/>
                        <a:latin typeface="Segoe UI"/>
                        <a:ea typeface="+mn-ea"/>
                        <a:cs typeface="+mn-cs"/>
                      </a:rPr>
                      <a:t>Formerly Azure AD</a:t>
                    </a:r>
                  </a:p>
                </p:txBody>
              </p:sp>
              <p:pic>
                <p:nvPicPr>
                  <p:cNvPr id="660" name="Graphic 659">
                    <a:extLst>
                      <a:ext uri="{FF2B5EF4-FFF2-40B4-BE49-F238E27FC236}">
                        <a16:creationId xmlns:a16="http://schemas.microsoft.com/office/drawing/2014/main" id="{F2FA4271-31F1-430D-964A-1D6D5AB0AAE8}"/>
                      </a:ext>
                    </a:extLst>
                  </p:cNvPr>
                  <p:cNvPicPr>
                    <a:picLocks noChangeAspect="1"/>
                  </p:cNvPicPr>
                  <p:nvPr/>
                </p:nvPicPr>
                <p:blipFill>
                  <a:blip r:embed="rId66">
                    <a:extLst>
                      <a:ext uri="{28A0092B-C50C-407E-A947-70E740481C1C}">
                        <a14:useLocalDpi xmlns:a14="http://schemas.microsoft.com/office/drawing/2010/main" val="0"/>
                      </a:ext>
                      <a:ext uri="{96DAC541-7B7A-43D3-8B79-37D633B846F1}">
                        <asvg:svgBlip xmlns:asvg="http://schemas.microsoft.com/office/drawing/2016/SVG/main" r:embed="rId67"/>
                      </a:ext>
                    </a:extLst>
                  </a:blip>
                  <a:srcRect/>
                  <a:stretch/>
                </p:blipFill>
                <p:spPr>
                  <a:xfrm>
                    <a:off x="4908335" y="3261775"/>
                    <a:ext cx="438226" cy="438226"/>
                  </a:xfrm>
                  <a:prstGeom prst="rect">
                    <a:avLst/>
                  </a:prstGeom>
                </p:spPr>
              </p:pic>
            </p:grpSp>
            <p:grpSp>
              <p:nvGrpSpPr>
                <p:cNvPr id="661" name="Group 660">
                  <a:extLst>
                    <a:ext uri="{FF2B5EF4-FFF2-40B4-BE49-F238E27FC236}">
                      <a16:creationId xmlns:a16="http://schemas.microsoft.com/office/drawing/2014/main" id="{7369B0F0-95E1-47DB-9CFB-966FDD86989A}"/>
                    </a:ext>
                  </a:extLst>
                </p:cNvPr>
                <p:cNvGrpSpPr/>
                <p:nvPr/>
              </p:nvGrpSpPr>
              <p:grpSpPr>
                <a:xfrm>
                  <a:off x="4568991" y="4250848"/>
                  <a:ext cx="950829" cy="197042"/>
                  <a:chOff x="4465080" y="4154145"/>
                  <a:chExt cx="950829" cy="197042"/>
                </a:xfrm>
              </p:grpSpPr>
              <p:sp>
                <p:nvSpPr>
                  <p:cNvPr id="662" name="Rectangle 661">
                    <a:extLst>
                      <a:ext uri="{FF2B5EF4-FFF2-40B4-BE49-F238E27FC236}">
                        <a16:creationId xmlns:a16="http://schemas.microsoft.com/office/drawing/2014/main" id="{5EDAC011-AD4B-4DE2-8679-EF10EA55D969}"/>
                      </a:ext>
                    </a:extLst>
                  </p:cNvPr>
                  <p:cNvSpPr/>
                  <p:nvPr/>
                </p:nvSpPr>
                <p:spPr>
                  <a:xfrm>
                    <a:off x="4754427" y="4166521"/>
                    <a:ext cx="661482" cy="184666"/>
                  </a:xfrm>
                  <a:prstGeom prst="rect">
                    <a:avLst/>
                  </a:prstGeom>
                </p:spPr>
                <p:txBody>
                  <a:bodyPr wrap="square" lIns="0">
                    <a:spAutoFit/>
                  </a:bodyPr>
                  <a:lstStyle/>
                  <a:p>
                    <a:pPr marL="0" marR="0" lvl="0" indent="0" algn="l" defTabSz="2194481"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gradFill>
                          <a:gsLst>
                            <a:gs pos="20000">
                              <a:srgbClr val="FFFFFF">
                                <a:lumMod val="65000"/>
                              </a:srgbClr>
                            </a:gs>
                            <a:gs pos="100000">
                              <a:srgbClr val="FFFFFF">
                                <a:lumMod val="65000"/>
                              </a:srgbClr>
                            </a:gs>
                          </a:gsLst>
                          <a:lin ang="5400000" scaled="0"/>
                        </a:gradFill>
                        <a:effectLst/>
                        <a:uLnTx/>
                        <a:uFillTx/>
                        <a:latin typeface="Segoe UI Semibold"/>
                        <a:ea typeface="+mn-ea"/>
                        <a:cs typeface="Segoe UI Semibold" panose="020B0702040204020203" pitchFamily="34" charset="0"/>
                      </a:rPr>
                      <a:t>Active Directory</a:t>
                    </a:r>
                  </a:p>
                </p:txBody>
              </p:sp>
              <p:pic>
                <p:nvPicPr>
                  <p:cNvPr id="663" name="Picture 662">
                    <a:extLst>
                      <a:ext uri="{FF2B5EF4-FFF2-40B4-BE49-F238E27FC236}">
                        <a16:creationId xmlns:a16="http://schemas.microsoft.com/office/drawing/2014/main" id="{E39A05D7-641C-4C5B-BE90-566FBDB2813F}"/>
                      </a:ext>
                    </a:extLst>
                  </p:cNvPr>
                  <p:cNvPicPr>
                    <a:picLocks noChangeAspect="1"/>
                  </p:cNvPicPr>
                  <p:nvPr/>
                </p:nvPicPr>
                <p:blipFill>
                  <a:blip r:embed="rId68" cstate="email">
                    <a:alphaModFix/>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a:xfrm>
                    <a:off x="4465080" y="4154145"/>
                    <a:ext cx="252114" cy="166892"/>
                  </a:xfrm>
                  <a:prstGeom prst="rect">
                    <a:avLst/>
                  </a:prstGeom>
                </p:spPr>
              </p:pic>
            </p:grpSp>
            <p:sp>
              <p:nvSpPr>
                <p:cNvPr id="680" name="Freeform: Shape 679">
                  <a:extLst>
                    <a:ext uri="{FF2B5EF4-FFF2-40B4-BE49-F238E27FC236}">
                      <a16:creationId xmlns:a16="http://schemas.microsoft.com/office/drawing/2014/main" id="{98CB333F-A2C7-4BC1-BB1E-8390B77235AB}"/>
                    </a:ext>
                  </a:extLst>
                </p:cNvPr>
                <p:cNvSpPr/>
                <p:nvPr/>
              </p:nvSpPr>
              <p:spPr bwMode="auto">
                <a:xfrm>
                  <a:off x="7471627" y="3419191"/>
                  <a:ext cx="423864" cy="677541"/>
                </a:xfrm>
                <a:custGeom>
                  <a:avLst/>
                  <a:gdLst>
                    <a:gd name="connsiteX0" fmla="*/ 0 w 351898"/>
                    <a:gd name="connsiteY0" fmla="*/ 14872 h 695882"/>
                    <a:gd name="connsiteX1" fmla="*/ 63982 w 351898"/>
                    <a:gd name="connsiteY1" fmla="*/ 12206 h 695882"/>
                    <a:gd name="connsiteX2" fmla="*/ 114633 w 351898"/>
                    <a:gd name="connsiteY2" fmla="*/ 60192 h 695882"/>
                    <a:gd name="connsiteX3" fmla="*/ 109302 w 351898"/>
                    <a:gd name="connsiteY3" fmla="*/ 633359 h 695882"/>
                    <a:gd name="connsiteX4" fmla="*/ 151956 w 351898"/>
                    <a:gd name="connsiteY4" fmla="*/ 686676 h 695882"/>
                    <a:gd name="connsiteX5" fmla="*/ 351898 w 351898"/>
                    <a:gd name="connsiteY5" fmla="*/ 686676 h 695882"/>
                    <a:gd name="connsiteX0" fmla="*/ 0 w 351898"/>
                    <a:gd name="connsiteY0" fmla="*/ 16790 h 697800"/>
                    <a:gd name="connsiteX1" fmla="*/ 63982 w 351898"/>
                    <a:gd name="connsiteY1" fmla="*/ 14124 h 697800"/>
                    <a:gd name="connsiteX2" fmla="*/ 114633 w 351898"/>
                    <a:gd name="connsiteY2" fmla="*/ 62110 h 697800"/>
                    <a:gd name="connsiteX3" fmla="*/ 109302 w 351898"/>
                    <a:gd name="connsiteY3" fmla="*/ 635277 h 697800"/>
                    <a:gd name="connsiteX4" fmla="*/ 151956 w 351898"/>
                    <a:gd name="connsiteY4" fmla="*/ 688594 h 697800"/>
                    <a:gd name="connsiteX5" fmla="*/ 351898 w 351898"/>
                    <a:gd name="connsiteY5" fmla="*/ 688594 h 697800"/>
                    <a:gd name="connsiteX0" fmla="*/ 0 w 351898"/>
                    <a:gd name="connsiteY0" fmla="*/ 6492 h 687502"/>
                    <a:gd name="connsiteX1" fmla="*/ 63982 w 351898"/>
                    <a:gd name="connsiteY1" fmla="*/ 3826 h 687502"/>
                    <a:gd name="connsiteX2" fmla="*/ 114633 w 351898"/>
                    <a:gd name="connsiteY2" fmla="*/ 51812 h 687502"/>
                    <a:gd name="connsiteX3" fmla="*/ 109302 w 351898"/>
                    <a:gd name="connsiteY3" fmla="*/ 624979 h 687502"/>
                    <a:gd name="connsiteX4" fmla="*/ 151956 w 351898"/>
                    <a:gd name="connsiteY4" fmla="*/ 678296 h 687502"/>
                    <a:gd name="connsiteX5" fmla="*/ 351898 w 351898"/>
                    <a:gd name="connsiteY5" fmla="*/ 678296 h 687502"/>
                    <a:gd name="connsiteX0" fmla="*/ 0 w 351898"/>
                    <a:gd name="connsiteY0" fmla="*/ 7017 h 687567"/>
                    <a:gd name="connsiteX1" fmla="*/ 63982 w 351898"/>
                    <a:gd name="connsiteY1" fmla="*/ 4351 h 687567"/>
                    <a:gd name="connsiteX2" fmla="*/ 114633 w 351898"/>
                    <a:gd name="connsiteY2" fmla="*/ 59481 h 687567"/>
                    <a:gd name="connsiteX3" fmla="*/ 109302 w 351898"/>
                    <a:gd name="connsiteY3" fmla="*/ 625504 h 687567"/>
                    <a:gd name="connsiteX4" fmla="*/ 151956 w 351898"/>
                    <a:gd name="connsiteY4" fmla="*/ 678821 h 687567"/>
                    <a:gd name="connsiteX5" fmla="*/ 351898 w 351898"/>
                    <a:gd name="connsiteY5" fmla="*/ 678821 h 687567"/>
                    <a:gd name="connsiteX0" fmla="*/ 0 w 351898"/>
                    <a:gd name="connsiteY0" fmla="*/ 2963 h 683513"/>
                    <a:gd name="connsiteX1" fmla="*/ 63982 w 351898"/>
                    <a:gd name="connsiteY1" fmla="*/ 297 h 683513"/>
                    <a:gd name="connsiteX2" fmla="*/ 114633 w 351898"/>
                    <a:gd name="connsiteY2" fmla="*/ 55427 h 683513"/>
                    <a:gd name="connsiteX3" fmla="*/ 109302 w 351898"/>
                    <a:gd name="connsiteY3" fmla="*/ 621450 h 683513"/>
                    <a:gd name="connsiteX4" fmla="*/ 151956 w 351898"/>
                    <a:gd name="connsiteY4" fmla="*/ 674767 h 683513"/>
                    <a:gd name="connsiteX5" fmla="*/ 351898 w 351898"/>
                    <a:gd name="connsiteY5" fmla="*/ 674767 h 683513"/>
                    <a:gd name="connsiteX0" fmla="*/ 0 w 351898"/>
                    <a:gd name="connsiteY0" fmla="*/ 12885 h 693435"/>
                    <a:gd name="connsiteX1" fmla="*/ 61601 w 351898"/>
                    <a:gd name="connsiteY1" fmla="*/ 12600 h 693435"/>
                    <a:gd name="connsiteX2" fmla="*/ 114633 w 351898"/>
                    <a:gd name="connsiteY2" fmla="*/ 65349 h 693435"/>
                    <a:gd name="connsiteX3" fmla="*/ 109302 w 351898"/>
                    <a:gd name="connsiteY3" fmla="*/ 631372 h 693435"/>
                    <a:gd name="connsiteX4" fmla="*/ 151956 w 351898"/>
                    <a:gd name="connsiteY4" fmla="*/ 684689 h 693435"/>
                    <a:gd name="connsiteX5" fmla="*/ 351898 w 351898"/>
                    <a:gd name="connsiteY5" fmla="*/ 684689 h 693435"/>
                    <a:gd name="connsiteX0" fmla="*/ 0 w 351898"/>
                    <a:gd name="connsiteY0" fmla="*/ 12885 h 693435"/>
                    <a:gd name="connsiteX1" fmla="*/ 61601 w 351898"/>
                    <a:gd name="connsiteY1" fmla="*/ 12600 h 693435"/>
                    <a:gd name="connsiteX2" fmla="*/ 114633 w 351898"/>
                    <a:gd name="connsiteY2" fmla="*/ 65349 h 693435"/>
                    <a:gd name="connsiteX3" fmla="*/ 109302 w 351898"/>
                    <a:gd name="connsiteY3" fmla="*/ 631372 h 693435"/>
                    <a:gd name="connsiteX4" fmla="*/ 151956 w 351898"/>
                    <a:gd name="connsiteY4" fmla="*/ 684689 h 693435"/>
                    <a:gd name="connsiteX5" fmla="*/ 351898 w 351898"/>
                    <a:gd name="connsiteY5" fmla="*/ 684689 h 693435"/>
                    <a:gd name="connsiteX0" fmla="*/ 0 w 351898"/>
                    <a:gd name="connsiteY0" fmla="*/ 2175 h 682725"/>
                    <a:gd name="connsiteX1" fmla="*/ 61601 w 351898"/>
                    <a:gd name="connsiteY1" fmla="*/ 1890 h 682725"/>
                    <a:gd name="connsiteX2" fmla="*/ 114633 w 351898"/>
                    <a:gd name="connsiteY2" fmla="*/ 54639 h 682725"/>
                    <a:gd name="connsiteX3" fmla="*/ 109302 w 351898"/>
                    <a:gd name="connsiteY3" fmla="*/ 620662 h 682725"/>
                    <a:gd name="connsiteX4" fmla="*/ 151956 w 351898"/>
                    <a:gd name="connsiteY4" fmla="*/ 673979 h 682725"/>
                    <a:gd name="connsiteX5" fmla="*/ 351898 w 351898"/>
                    <a:gd name="connsiteY5" fmla="*/ 673979 h 682725"/>
                    <a:gd name="connsiteX0" fmla="*/ 0 w 351898"/>
                    <a:gd name="connsiteY0" fmla="*/ 2175 h 677928"/>
                    <a:gd name="connsiteX1" fmla="*/ 61601 w 351898"/>
                    <a:gd name="connsiteY1" fmla="*/ 1890 h 677928"/>
                    <a:gd name="connsiteX2" fmla="*/ 114633 w 351898"/>
                    <a:gd name="connsiteY2" fmla="*/ 54639 h 677928"/>
                    <a:gd name="connsiteX3" fmla="*/ 109302 w 351898"/>
                    <a:gd name="connsiteY3" fmla="*/ 620662 h 677928"/>
                    <a:gd name="connsiteX4" fmla="*/ 151956 w 351898"/>
                    <a:gd name="connsiteY4" fmla="*/ 673979 h 677928"/>
                    <a:gd name="connsiteX5" fmla="*/ 351898 w 351898"/>
                    <a:gd name="connsiteY5" fmla="*/ 673979 h 677928"/>
                    <a:gd name="connsiteX0" fmla="*/ 0 w 351898"/>
                    <a:gd name="connsiteY0" fmla="*/ 2175 h 677928"/>
                    <a:gd name="connsiteX1" fmla="*/ 61601 w 351898"/>
                    <a:gd name="connsiteY1" fmla="*/ 1890 h 677928"/>
                    <a:gd name="connsiteX2" fmla="*/ 114633 w 351898"/>
                    <a:gd name="connsiteY2" fmla="*/ 54639 h 677928"/>
                    <a:gd name="connsiteX3" fmla="*/ 109302 w 351898"/>
                    <a:gd name="connsiteY3" fmla="*/ 620662 h 677928"/>
                    <a:gd name="connsiteX4" fmla="*/ 151956 w 351898"/>
                    <a:gd name="connsiteY4" fmla="*/ 673979 h 677928"/>
                    <a:gd name="connsiteX5" fmla="*/ 351898 w 351898"/>
                    <a:gd name="connsiteY5" fmla="*/ 673979 h 677928"/>
                    <a:gd name="connsiteX0" fmla="*/ 0 w 351898"/>
                    <a:gd name="connsiteY0" fmla="*/ 2175 h 677928"/>
                    <a:gd name="connsiteX1" fmla="*/ 61601 w 351898"/>
                    <a:gd name="connsiteY1" fmla="*/ 1890 h 677928"/>
                    <a:gd name="connsiteX2" fmla="*/ 114633 w 351898"/>
                    <a:gd name="connsiteY2" fmla="*/ 54639 h 677928"/>
                    <a:gd name="connsiteX3" fmla="*/ 109302 w 351898"/>
                    <a:gd name="connsiteY3" fmla="*/ 620662 h 677928"/>
                    <a:gd name="connsiteX4" fmla="*/ 151956 w 351898"/>
                    <a:gd name="connsiteY4" fmla="*/ 673979 h 677928"/>
                    <a:gd name="connsiteX5" fmla="*/ 351898 w 351898"/>
                    <a:gd name="connsiteY5" fmla="*/ 673979 h 677928"/>
                    <a:gd name="connsiteX0" fmla="*/ 0 w 351898"/>
                    <a:gd name="connsiteY0" fmla="*/ 2175 h 677928"/>
                    <a:gd name="connsiteX1" fmla="*/ 61601 w 351898"/>
                    <a:gd name="connsiteY1" fmla="*/ 1890 h 677928"/>
                    <a:gd name="connsiteX2" fmla="*/ 114633 w 351898"/>
                    <a:gd name="connsiteY2" fmla="*/ 54639 h 677928"/>
                    <a:gd name="connsiteX3" fmla="*/ 109302 w 351898"/>
                    <a:gd name="connsiteY3" fmla="*/ 596850 h 677928"/>
                    <a:gd name="connsiteX4" fmla="*/ 151956 w 351898"/>
                    <a:gd name="connsiteY4" fmla="*/ 673979 h 677928"/>
                    <a:gd name="connsiteX5" fmla="*/ 351898 w 351898"/>
                    <a:gd name="connsiteY5" fmla="*/ 673979 h 677928"/>
                    <a:gd name="connsiteX0" fmla="*/ 0 w 351898"/>
                    <a:gd name="connsiteY0" fmla="*/ 2175 h 674753"/>
                    <a:gd name="connsiteX1" fmla="*/ 61601 w 351898"/>
                    <a:gd name="connsiteY1" fmla="*/ 1890 h 674753"/>
                    <a:gd name="connsiteX2" fmla="*/ 114633 w 351898"/>
                    <a:gd name="connsiteY2" fmla="*/ 54639 h 674753"/>
                    <a:gd name="connsiteX3" fmla="*/ 109302 w 351898"/>
                    <a:gd name="connsiteY3" fmla="*/ 596850 h 674753"/>
                    <a:gd name="connsiteX4" fmla="*/ 151956 w 351898"/>
                    <a:gd name="connsiteY4" fmla="*/ 673979 h 674753"/>
                    <a:gd name="connsiteX5" fmla="*/ 351898 w 351898"/>
                    <a:gd name="connsiteY5" fmla="*/ 673979 h 674753"/>
                    <a:gd name="connsiteX0" fmla="*/ 0 w 351898"/>
                    <a:gd name="connsiteY0" fmla="*/ 2175 h 679037"/>
                    <a:gd name="connsiteX1" fmla="*/ 61601 w 351898"/>
                    <a:gd name="connsiteY1" fmla="*/ 1890 h 679037"/>
                    <a:gd name="connsiteX2" fmla="*/ 114633 w 351898"/>
                    <a:gd name="connsiteY2" fmla="*/ 54639 h 679037"/>
                    <a:gd name="connsiteX3" fmla="*/ 109302 w 351898"/>
                    <a:gd name="connsiteY3" fmla="*/ 596850 h 679037"/>
                    <a:gd name="connsiteX4" fmla="*/ 154338 w 351898"/>
                    <a:gd name="connsiteY4" fmla="*/ 678741 h 679037"/>
                    <a:gd name="connsiteX5" fmla="*/ 351898 w 351898"/>
                    <a:gd name="connsiteY5" fmla="*/ 673979 h 679037"/>
                    <a:gd name="connsiteX0" fmla="*/ 0 w 351898"/>
                    <a:gd name="connsiteY0" fmla="*/ 308 h 677170"/>
                    <a:gd name="connsiteX1" fmla="*/ 61601 w 351898"/>
                    <a:gd name="connsiteY1" fmla="*/ 23 h 677170"/>
                    <a:gd name="connsiteX2" fmla="*/ 114633 w 351898"/>
                    <a:gd name="connsiteY2" fmla="*/ 52772 h 677170"/>
                    <a:gd name="connsiteX3" fmla="*/ 109302 w 351898"/>
                    <a:gd name="connsiteY3" fmla="*/ 594983 h 677170"/>
                    <a:gd name="connsiteX4" fmla="*/ 154338 w 351898"/>
                    <a:gd name="connsiteY4" fmla="*/ 676874 h 677170"/>
                    <a:gd name="connsiteX5" fmla="*/ 351898 w 351898"/>
                    <a:gd name="connsiteY5" fmla="*/ 672112 h 677170"/>
                    <a:gd name="connsiteX0" fmla="*/ 0 w 351898"/>
                    <a:gd name="connsiteY0" fmla="*/ 679 h 677541"/>
                    <a:gd name="connsiteX1" fmla="*/ 61601 w 351898"/>
                    <a:gd name="connsiteY1" fmla="*/ 394 h 677541"/>
                    <a:gd name="connsiteX2" fmla="*/ 114633 w 351898"/>
                    <a:gd name="connsiteY2" fmla="*/ 53143 h 677541"/>
                    <a:gd name="connsiteX3" fmla="*/ 109302 w 351898"/>
                    <a:gd name="connsiteY3" fmla="*/ 595354 h 677541"/>
                    <a:gd name="connsiteX4" fmla="*/ 154338 w 351898"/>
                    <a:gd name="connsiteY4" fmla="*/ 677245 h 677541"/>
                    <a:gd name="connsiteX5" fmla="*/ 351898 w 351898"/>
                    <a:gd name="connsiteY5" fmla="*/ 672483 h 677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898" h="677541">
                      <a:moveTo>
                        <a:pt x="0" y="679"/>
                      </a:moveTo>
                      <a:cubicBezTo>
                        <a:pt x="27200" y="2713"/>
                        <a:pt x="30590" y="-1206"/>
                        <a:pt x="61601" y="394"/>
                      </a:cubicBezTo>
                      <a:cubicBezTo>
                        <a:pt x="92612" y="1994"/>
                        <a:pt x="113827" y="19070"/>
                        <a:pt x="114633" y="53143"/>
                      </a:cubicBezTo>
                      <a:cubicBezTo>
                        <a:pt x="122583" y="156272"/>
                        <a:pt x="110225" y="532612"/>
                        <a:pt x="109302" y="595354"/>
                      </a:cubicBezTo>
                      <a:cubicBezTo>
                        <a:pt x="105998" y="646190"/>
                        <a:pt x="113905" y="668359"/>
                        <a:pt x="154338" y="677245"/>
                      </a:cubicBezTo>
                      <a:cubicBezTo>
                        <a:pt x="197152" y="678987"/>
                        <a:pt x="351898" y="672483"/>
                        <a:pt x="351898" y="672483"/>
                      </a:cubicBezTo>
                    </a:path>
                  </a:pathLst>
                </a:custGeom>
                <a:ln w="12700" cap="rnd">
                  <a:solidFill>
                    <a:srgbClr val="1996AB"/>
                  </a:solidFill>
                  <a:prstDash val="solid"/>
                  <a:headEnd type="none" w="lg"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cxnSp>
              <p:nvCxnSpPr>
                <p:cNvPr id="683" name="Straight Connector 682">
                  <a:extLst>
                    <a:ext uri="{FF2B5EF4-FFF2-40B4-BE49-F238E27FC236}">
                      <a16:creationId xmlns:a16="http://schemas.microsoft.com/office/drawing/2014/main" id="{CE4F2187-57F8-4E3D-9046-762D2C53A5CE}"/>
                    </a:ext>
                  </a:extLst>
                </p:cNvPr>
                <p:cNvCxnSpPr>
                  <a:cxnSpLocks/>
                </p:cNvCxnSpPr>
                <p:nvPr/>
              </p:nvCxnSpPr>
              <p:spPr>
                <a:xfrm>
                  <a:off x="9014799" y="4133405"/>
                  <a:ext cx="349632" cy="0"/>
                </a:xfrm>
                <a:prstGeom prst="line">
                  <a:avLst/>
                </a:prstGeom>
                <a:ln w="12700" cap="rnd">
                  <a:solidFill>
                    <a:schemeClr val="bg1">
                      <a:lumMod val="75000"/>
                    </a:schemeClr>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sp>
              <p:nvSpPr>
                <p:cNvPr id="684" name="Rectangle: Rounded Corners 430">
                  <a:extLst>
                    <a:ext uri="{FF2B5EF4-FFF2-40B4-BE49-F238E27FC236}">
                      <a16:creationId xmlns:a16="http://schemas.microsoft.com/office/drawing/2014/main" id="{0D18CF3B-CE50-42D7-8A8A-67B17CEC655D}"/>
                    </a:ext>
                  </a:extLst>
                </p:cNvPr>
                <p:cNvSpPr/>
                <p:nvPr/>
              </p:nvSpPr>
              <p:spPr bwMode="auto">
                <a:xfrm rot="10800000" flipH="1">
                  <a:off x="9208391" y="3788451"/>
                  <a:ext cx="169549" cy="216283"/>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80208"/>
                    <a:gd name="connsiteY0" fmla="*/ 854678 h 854678"/>
                    <a:gd name="connsiteX1" fmla="*/ 0 w 280208"/>
                    <a:gd name="connsiteY1" fmla="*/ 53010 h 854678"/>
                    <a:gd name="connsiteX2" fmla="*/ 53010 w 280208"/>
                    <a:gd name="connsiteY2" fmla="*/ 0 h 854678"/>
                    <a:gd name="connsiteX3" fmla="*/ 280208 w 280208"/>
                    <a:gd name="connsiteY3" fmla="*/ 2180 h 854678"/>
                    <a:gd name="connsiteX0" fmla="*/ 0 w 188085"/>
                    <a:gd name="connsiteY0" fmla="*/ 856036 h 856036"/>
                    <a:gd name="connsiteX1" fmla="*/ 0 w 188085"/>
                    <a:gd name="connsiteY1" fmla="*/ 54368 h 856036"/>
                    <a:gd name="connsiteX2" fmla="*/ 53010 w 188085"/>
                    <a:gd name="connsiteY2" fmla="*/ 1358 h 856036"/>
                    <a:gd name="connsiteX3" fmla="*/ 188085 w 188085"/>
                    <a:gd name="connsiteY3" fmla="*/ 126 h 856036"/>
                    <a:gd name="connsiteX0" fmla="*/ 10236 w 188085"/>
                    <a:gd name="connsiteY0" fmla="*/ 275479 h 275479"/>
                    <a:gd name="connsiteX1" fmla="*/ 0 w 188085"/>
                    <a:gd name="connsiteY1" fmla="*/ 54368 h 275479"/>
                    <a:gd name="connsiteX2" fmla="*/ 53010 w 188085"/>
                    <a:gd name="connsiteY2" fmla="*/ 1358 h 275479"/>
                    <a:gd name="connsiteX3" fmla="*/ 188085 w 188085"/>
                    <a:gd name="connsiteY3" fmla="*/ 126 h 275479"/>
                    <a:gd name="connsiteX0" fmla="*/ 404 w 188085"/>
                    <a:gd name="connsiteY0" fmla="*/ 292076 h 292076"/>
                    <a:gd name="connsiteX1" fmla="*/ 0 w 188085"/>
                    <a:gd name="connsiteY1" fmla="*/ 54368 h 292076"/>
                    <a:gd name="connsiteX2" fmla="*/ 53010 w 188085"/>
                    <a:gd name="connsiteY2" fmla="*/ 1358 h 292076"/>
                    <a:gd name="connsiteX3" fmla="*/ 188085 w 188085"/>
                    <a:gd name="connsiteY3" fmla="*/ 126 h 292076"/>
                  </a:gdLst>
                  <a:ahLst/>
                  <a:cxnLst>
                    <a:cxn ang="0">
                      <a:pos x="connsiteX0" y="connsiteY0"/>
                    </a:cxn>
                    <a:cxn ang="0">
                      <a:pos x="connsiteX1" y="connsiteY1"/>
                    </a:cxn>
                    <a:cxn ang="0">
                      <a:pos x="connsiteX2" y="connsiteY2"/>
                    </a:cxn>
                    <a:cxn ang="0">
                      <a:pos x="connsiteX3" y="connsiteY3"/>
                    </a:cxn>
                  </a:cxnLst>
                  <a:rect l="l" t="t" r="r" b="b"/>
                  <a:pathLst>
                    <a:path w="188085" h="292076">
                      <a:moveTo>
                        <a:pt x="404" y="292076"/>
                      </a:moveTo>
                      <a:cubicBezTo>
                        <a:pt x="269" y="212840"/>
                        <a:pt x="135" y="133604"/>
                        <a:pt x="0" y="54368"/>
                      </a:cubicBezTo>
                      <a:cubicBezTo>
                        <a:pt x="0" y="25091"/>
                        <a:pt x="23733" y="1358"/>
                        <a:pt x="53010" y="1358"/>
                      </a:cubicBezTo>
                      <a:cubicBezTo>
                        <a:pt x="128743" y="2085"/>
                        <a:pt x="112352" y="-601"/>
                        <a:pt x="188085" y="126"/>
                      </a:cubicBezTo>
                    </a:path>
                  </a:pathLst>
                </a:custGeom>
                <a:ln w="12700" cap="sq">
                  <a:solidFill>
                    <a:schemeClr val="bg1"/>
                  </a:solidFill>
                  <a:prstDash val="sysDot"/>
                  <a:headEnd type="none" w="lg" len="med"/>
                  <a:tailEnd type="arrow"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85" name="Rectangle: Rounded Corners 430">
                  <a:extLst>
                    <a:ext uri="{FF2B5EF4-FFF2-40B4-BE49-F238E27FC236}">
                      <a16:creationId xmlns:a16="http://schemas.microsoft.com/office/drawing/2014/main" id="{369AFAA1-298B-471D-964B-65D4120E7F9F}"/>
                    </a:ext>
                  </a:extLst>
                </p:cNvPr>
                <p:cNvSpPr/>
                <p:nvPr/>
              </p:nvSpPr>
              <p:spPr bwMode="auto">
                <a:xfrm rot="10800000" flipH="1">
                  <a:off x="9208391" y="3574242"/>
                  <a:ext cx="291420" cy="251604"/>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80208"/>
                    <a:gd name="connsiteY0" fmla="*/ 854678 h 854678"/>
                    <a:gd name="connsiteX1" fmla="*/ 0 w 280208"/>
                    <a:gd name="connsiteY1" fmla="*/ 53010 h 854678"/>
                    <a:gd name="connsiteX2" fmla="*/ 53010 w 280208"/>
                    <a:gd name="connsiteY2" fmla="*/ 0 h 854678"/>
                    <a:gd name="connsiteX3" fmla="*/ 280208 w 280208"/>
                    <a:gd name="connsiteY3" fmla="*/ 2180 h 854678"/>
                    <a:gd name="connsiteX0" fmla="*/ 0 w 188085"/>
                    <a:gd name="connsiteY0" fmla="*/ 856036 h 856036"/>
                    <a:gd name="connsiteX1" fmla="*/ 0 w 188085"/>
                    <a:gd name="connsiteY1" fmla="*/ 54368 h 856036"/>
                    <a:gd name="connsiteX2" fmla="*/ 53010 w 188085"/>
                    <a:gd name="connsiteY2" fmla="*/ 1358 h 856036"/>
                    <a:gd name="connsiteX3" fmla="*/ 188085 w 188085"/>
                    <a:gd name="connsiteY3" fmla="*/ 126 h 856036"/>
                    <a:gd name="connsiteX0" fmla="*/ 0 w 168942"/>
                    <a:gd name="connsiteY0" fmla="*/ 861409 h 861409"/>
                    <a:gd name="connsiteX1" fmla="*/ 0 w 168942"/>
                    <a:gd name="connsiteY1" fmla="*/ 59741 h 861409"/>
                    <a:gd name="connsiteX2" fmla="*/ 53010 w 168942"/>
                    <a:gd name="connsiteY2" fmla="*/ 6731 h 861409"/>
                    <a:gd name="connsiteX3" fmla="*/ 168942 w 168942"/>
                    <a:gd name="connsiteY3" fmla="*/ 46 h 861409"/>
                    <a:gd name="connsiteX0" fmla="*/ 0 w 162106"/>
                    <a:gd name="connsiteY0" fmla="*/ 856036 h 856036"/>
                    <a:gd name="connsiteX1" fmla="*/ 0 w 162106"/>
                    <a:gd name="connsiteY1" fmla="*/ 54368 h 856036"/>
                    <a:gd name="connsiteX2" fmla="*/ 53010 w 162106"/>
                    <a:gd name="connsiteY2" fmla="*/ 1358 h 856036"/>
                    <a:gd name="connsiteX3" fmla="*/ 162106 w 162106"/>
                    <a:gd name="connsiteY3" fmla="*/ 127 h 856036"/>
                    <a:gd name="connsiteX0" fmla="*/ 0 w 162106"/>
                    <a:gd name="connsiteY0" fmla="*/ 856036 h 856036"/>
                    <a:gd name="connsiteX1" fmla="*/ 0 w 162106"/>
                    <a:gd name="connsiteY1" fmla="*/ 54368 h 856036"/>
                    <a:gd name="connsiteX2" fmla="*/ 44806 w 162106"/>
                    <a:gd name="connsiteY2" fmla="*/ 1358 h 856036"/>
                    <a:gd name="connsiteX3" fmla="*/ 162106 w 162106"/>
                    <a:gd name="connsiteY3" fmla="*/ 127 h 856036"/>
                    <a:gd name="connsiteX0" fmla="*/ 0 w 162106"/>
                    <a:gd name="connsiteY0" fmla="*/ 856036 h 856036"/>
                    <a:gd name="connsiteX1" fmla="*/ 1367 w 162106"/>
                    <a:gd name="connsiteY1" fmla="*/ 141620 h 856036"/>
                    <a:gd name="connsiteX2" fmla="*/ 44806 w 162106"/>
                    <a:gd name="connsiteY2" fmla="*/ 1358 h 856036"/>
                    <a:gd name="connsiteX3" fmla="*/ 162106 w 162106"/>
                    <a:gd name="connsiteY3" fmla="*/ 127 h 856036"/>
                  </a:gdLst>
                  <a:ahLst/>
                  <a:cxnLst>
                    <a:cxn ang="0">
                      <a:pos x="connsiteX0" y="connsiteY0"/>
                    </a:cxn>
                    <a:cxn ang="0">
                      <a:pos x="connsiteX1" y="connsiteY1"/>
                    </a:cxn>
                    <a:cxn ang="0">
                      <a:pos x="connsiteX2" y="connsiteY2"/>
                    </a:cxn>
                    <a:cxn ang="0">
                      <a:pos x="connsiteX3" y="connsiteY3"/>
                    </a:cxn>
                  </a:cxnLst>
                  <a:rect l="l" t="t" r="r" b="b"/>
                  <a:pathLst>
                    <a:path w="162106" h="856036">
                      <a:moveTo>
                        <a:pt x="0" y="856036"/>
                      </a:moveTo>
                      <a:cubicBezTo>
                        <a:pt x="456" y="617897"/>
                        <a:pt x="911" y="379759"/>
                        <a:pt x="1367" y="141620"/>
                      </a:cubicBezTo>
                      <a:cubicBezTo>
                        <a:pt x="1367" y="112343"/>
                        <a:pt x="15529" y="1358"/>
                        <a:pt x="44806" y="1358"/>
                      </a:cubicBezTo>
                      <a:cubicBezTo>
                        <a:pt x="120539" y="2085"/>
                        <a:pt x="86373" y="-600"/>
                        <a:pt x="162106" y="127"/>
                      </a:cubicBezTo>
                    </a:path>
                  </a:pathLst>
                </a:custGeom>
                <a:ln w="12700" cap="sq">
                  <a:solidFill>
                    <a:schemeClr val="bg1"/>
                  </a:solidFill>
                  <a:prstDash val="sysDot"/>
                  <a:headEnd type="none" w="lg" len="med"/>
                  <a:tailEnd type="arrow"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686" name="Straight Connector 685">
                  <a:extLst>
                    <a:ext uri="{FF2B5EF4-FFF2-40B4-BE49-F238E27FC236}">
                      <a16:creationId xmlns:a16="http://schemas.microsoft.com/office/drawing/2014/main" id="{177660EB-3EA5-4CDB-9B82-C233357EB165}"/>
                    </a:ext>
                  </a:extLst>
                </p:cNvPr>
                <p:cNvCxnSpPr>
                  <a:cxnSpLocks/>
                </p:cNvCxnSpPr>
                <p:nvPr/>
              </p:nvCxnSpPr>
              <p:spPr>
                <a:xfrm>
                  <a:off x="9005021" y="3696923"/>
                  <a:ext cx="494790" cy="0"/>
                </a:xfrm>
                <a:prstGeom prst="line">
                  <a:avLst/>
                </a:prstGeom>
                <a:ln w="12700" cap="rnd">
                  <a:solidFill>
                    <a:schemeClr val="bg1">
                      <a:lumMod val="75000"/>
                    </a:schemeClr>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687" name="Straight Connector 686">
                  <a:extLst>
                    <a:ext uri="{FF2B5EF4-FFF2-40B4-BE49-F238E27FC236}">
                      <a16:creationId xmlns:a16="http://schemas.microsoft.com/office/drawing/2014/main" id="{7070F594-A3AD-4634-96EA-E314AADE223A}"/>
                    </a:ext>
                  </a:extLst>
                </p:cNvPr>
                <p:cNvCxnSpPr>
                  <a:cxnSpLocks/>
                </p:cNvCxnSpPr>
                <p:nvPr/>
              </p:nvCxnSpPr>
              <p:spPr>
                <a:xfrm>
                  <a:off x="9016744" y="4374620"/>
                  <a:ext cx="1261684" cy="0"/>
                </a:xfrm>
                <a:prstGeom prst="line">
                  <a:avLst/>
                </a:prstGeom>
                <a:ln w="12700" cap="rnd">
                  <a:solidFill>
                    <a:schemeClr val="bg1">
                      <a:lumMod val="75000"/>
                    </a:schemeClr>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sp>
              <p:nvSpPr>
                <p:cNvPr id="688" name="Rectangle 687">
                  <a:hlinkClick r:id="rId69" tooltip="End to end solution to secure new IoT devices with a hardened Linux OS, certified microcontrollers (MCUs), and security service which collectively provide the &quot;Seven Properties of Highly-Secure Devices&quot;"/>
                  <a:extLst>
                    <a:ext uri="{FF2B5EF4-FFF2-40B4-BE49-F238E27FC236}">
                      <a16:creationId xmlns:a16="http://schemas.microsoft.com/office/drawing/2014/main" id="{986F46E6-DACD-4A35-8DE4-D9687B2341F7}"/>
                    </a:ext>
                  </a:extLst>
                </p:cNvPr>
                <p:cNvSpPr/>
                <p:nvPr/>
              </p:nvSpPr>
              <p:spPr>
                <a:xfrm>
                  <a:off x="10315154" y="4218499"/>
                  <a:ext cx="702220" cy="146304"/>
                </a:xfrm>
                <a:prstGeom prst="rect">
                  <a:avLst/>
                </a:prstGeom>
                <a:solidFill>
                  <a:schemeClr val="accent1"/>
                </a:solidFill>
                <a:ln w="10795" cap="flat" cmpd="sng" algn="ctr">
                  <a:noFill/>
                  <a:prstDash val="solid"/>
                </a:ln>
                <a:effectLst/>
              </p:spPr>
              <p:style>
                <a:lnRef idx="2">
                  <a:schemeClr val="accent2"/>
                </a:lnRef>
                <a:fillRef idx="1">
                  <a:schemeClr val="lt1"/>
                </a:fillRef>
                <a:effectRef idx="0">
                  <a:schemeClr val="accent2"/>
                </a:effectRef>
                <a:fontRef idx="minor">
                  <a:schemeClr val="dk1"/>
                </a:fontRef>
              </p:style>
              <p:txBody>
                <a:bodyPr vert="horz" wrap="square" lIns="210312" tIns="219456" rIns="45720" bIns="219456" rtlCol="0" anchor="ctr">
                  <a:noAutofit/>
                </a:bodyPr>
                <a:lstStyle/>
                <a:p>
                  <a:pPr marL="0" marR="0" lvl="0" indent="0" algn="l" defTabSz="914367" rtl="0" eaLnBrk="1" fontAlgn="base" latinLnBrk="0" hangingPunct="1">
                    <a:lnSpc>
                      <a:spcPct val="100000"/>
                    </a:lnSpc>
                    <a:spcBef>
                      <a:spcPts val="0"/>
                    </a:spcBef>
                    <a:spcAft>
                      <a:spcPts val="1440"/>
                    </a:spcAft>
                    <a:buClrTx/>
                    <a:buSzTx/>
                    <a:buFontTx/>
                    <a:buNone/>
                    <a:tabLst/>
                    <a:defRPr/>
                  </a:pPr>
                  <a:r>
                    <a:rPr kumimoji="0" lang="en-US" sz="500" b="0" i="0" u="none" strike="noStrike" kern="1200" cap="none" spc="0" normalizeH="0" baseline="0" noProof="0">
                      <a:ln>
                        <a:noFill/>
                      </a:ln>
                      <a:gradFill>
                        <a:gsLst>
                          <a:gs pos="93000">
                            <a:srgbClr val="FFFFFF"/>
                          </a:gs>
                          <a:gs pos="0">
                            <a:srgbClr val="FFFFFF"/>
                          </a:gs>
                        </a:gsLst>
                        <a:lin ang="4800000" scaled="0"/>
                      </a:gradFill>
                      <a:effectLst/>
                      <a:uLnTx/>
                      <a:uFillTx/>
                      <a:latin typeface="Segoe UI Semibold"/>
                      <a:ea typeface="+mn-ea"/>
                      <a:cs typeface="Segoe UI" panose="020B0502040204020203" pitchFamily="34" charset="0"/>
                    </a:rPr>
                    <a:t>Azure Sphere</a:t>
                  </a:r>
                </a:p>
              </p:txBody>
            </p:sp>
            <p:sp>
              <p:nvSpPr>
                <p:cNvPr id="689" name="Rectangle 688">
                  <a:extLst>
                    <a:ext uri="{FF2B5EF4-FFF2-40B4-BE49-F238E27FC236}">
                      <a16:creationId xmlns:a16="http://schemas.microsoft.com/office/drawing/2014/main" id="{79B9E84C-4481-487F-BFD0-FFD96B681251}"/>
                    </a:ext>
                  </a:extLst>
                </p:cNvPr>
                <p:cNvSpPr/>
                <p:nvPr/>
              </p:nvSpPr>
              <p:spPr>
                <a:xfrm>
                  <a:off x="10315154" y="4380332"/>
                  <a:ext cx="702220" cy="146304"/>
                </a:xfrm>
                <a:prstGeom prst="rect">
                  <a:avLst/>
                </a:prstGeom>
                <a:solidFill>
                  <a:schemeClr val="tx1">
                    <a:lumMod val="90000"/>
                    <a:lumOff val="10000"/>
                  </a:schemeClr>
                </a:solidFill>
                <a:ln w="10795" cap="flat" cmpd="sng" algn="ctr">
                  <a:noFill/>
                  <a:prstDash val="solid"/>
                </a:ln>
                <a:effectLst/>
              </p:spPr>
              <p:style>
                <a:lnRef idx="2">
                  <a:schemeClr val="accent2"/>
                </a:lnRef>
                <a:fillRef idx="1">
                  <a:schemeClr val="lt1"/>
                </a:fillRef>
                <a:effectRef idx="0">
                  <a:schemeClr val="accent2"/>
                </a:effectRef>
                <a:fontRef idx="minor">
                  <a:schemeClr val="dk1"/>
                </a:fontRef>
              </p:style>
              <p:txBody>
                <a:bodyPr vert="horz" wrap="square" lIns="210312" tIns="219456" rIns="45720" bIns="219456" rtlCol="0" anchor="ctr">
                  <a:noAutofit/>
                </a:bodyPr>
                <a:lstStyle/>
                <a:p>
                  <a:pPr marL="0" marR="0" lvl="0" indent="0" algn="l" defTabSz="914367" rtl="0" eaLnBrk="1" fontAlgn="base" latinLnBrk="0" hangingPunct="1">
                    <a:lnSpc>
                      <a:spcPct val="100000"/>
                    </a:lnSpc>
                    <a:spcBef>
                      <a:spcPts val="0"/>
                    </a:spcBef>
                    <a:spcAft>
                      <a:spcPts val="1440"/>
                    </a:spcAft>
                    <a:buClrTx/>
                    <a:buSzTx/>
                    <a:buFontTx/>
                    <a:buNone/>
                    <a:tabLst/>
                    <a:defRPr/>
                  </a:pPr>
                  <a:r>
                    <a:rPr kumimoji="0" lang="en-US" sz="500" b="0" i="0" u="none" strike="noStrike" kern="1200" cap="none" spc="0" normalizeH="0" baseline="0" noProof="0">
                      <a:ln>
                        <a:noFill/>
                      </a:ln>
                      <a:gradFill>
                        <a:gsLst>
                          <a:gs pos="93000">
                            <a:srgbClr val="FFFFFF"/>
                          </a:gs>
                          <a:gs pos="0">
                            <a:srgbClr val="FFFFFF"/>
                          </a:gs>
                        </a:gsLst>
                        <a:lin ang="4800000" scaled="0"/>
                      </a:gradFill>
                      <a:effectLst/>
                      <a:uLnTx/>
                      <a:uFillTx/>
                      <a:latin typeface="Segoe UI Semibold"/>
                      <a:ea typeface="+mn-ea"/>
                      <a:cs typeface="Segoe UI" panose="020B0502040204020203" pitchFamily="34" charset="0"/>
                    </a:rPr>
                    <a:t>Existing/Other</a:t>
                  </a:r>
                </a:p>
              </p:txBody>
            </p:sp>
            <p:grpSp>
              <p:nvGrpSpPr>
                <p:cNvPr id="690" name="Group 4">
                  <a:extLst>
                    <a:ext uri="{FF2B5EF4-FFF2-40B4-BE49-F238E27FC236}">
                      <a16:creationId xmlns:a16="http://schemas.microsoft.com/office/drawing/2014/main" id="{29111BFB-8EF3-4D66-B00A-3939A888BBCB}"/>
                    </a:ext>
                  </a:extLst>
                </p:cNvPr>
                <p:cNvGrpSpPr>
                  <a:grpSpLocks noChangeAspect="1"/>
                </p:cNvGrpSpPr>
                <p:nvPr/>
              </p:nvGrpSpPr>
              <p:grpSpPr bwMode="auto">
                <a:xfrm flipV="1">
                  <a:off x="10313567" y="4276813"/>
                  <a:ext cx="188668" cy="193384"/>
                  <a:chOff x="6851" y="3217"/>
                  <a:chExt cx="280" cy="287"/>
                </a:xfrm>
                <a:solidFill>
                  <a:schemeClr val="bg1"/>
                </a:solidFill>
              </p:grpSpPr>
              <p:sp>
                <p:nvSpPr>
                  <p:cNvPr id="691" name="Line 5">
                    <a:extLst>
                      <a:ext uri="{FF2B5EF4-FFF2-40B4-BE49-F238E27FC236}">
                        <a16:creationId xmlns:a16="http://schemas.microsoft.com/office/drawing/2014/main" id="{5B0BDB6D-E48F-415F-9D8B-134D530EFB1F}"/>
                      </a:ext>
                    </a:extLst>
                  </p:cNvPr>
                  <p:cNvSpPr>
                    <a:spLocks noChangeShapeType="1"/>
                  </p:cNvSpPr>
                  <p:nvPr/>
                </p:nvSpPr>
                <p:spPr bwMode="auto">
                  <a:xfrm flipH="1" flipV="1">
                    <a:off x="6900" y="3266"/>
                    <a:ext cx="184" cy="189"/>
                  </a:xfrm>
                  <a:prstGeom prst="line">
                    <a:avLst/>
                  </a:prstGeom>
                  <a:grpFill/>
                  <a:ln w="11113" cap="flat">
                    <a:solidFill>
                      <a:srgbClr val="50E6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692" name="Line 6">
                    <a:extLst>
                      <a:ext uri="{FF2B5EF4-FFF2-40B4-BE49-F238E27FC236}">
                        <a16:creationId xmlns:a16="http://schemas.microsoft.com/office/drawing/2014/main" id="{6CCA79B4-6A3B-4BD9-BF03-B63B3827D5B3}"/>
                      </a:ext>
                    </a:extLst>
                  </p:cNvPr>
                  <p:cNvSpPr>
                    <a:spLocks noChangeShapeType="1"/>
                  </p:cNvSpPr>
                  <p:nvPr/>
                </p:nvSpPr>
                <p:spPr bwMode="auto">
                  <a:xfrm flipV="1">
                    <a:off x="6993" y="3231"/>
                    <a:ext cx="0" cy="259"/>
                  </a:xfrm>
                  <a:prstGeom prst="line">
                    <a:avLst/>
                  </a:prstGeom>
                  <a:grpFill/>
                  <a:ln w="11113" cap="flat">
                    <a:solidFill>
                      <a:srgbClr val="50E6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693" name="Line 7">
                    <a:extLst>
                      <a:ext uri="{FF2B5EF4-FFF2-40B4-BE49-F238E27FC236}">
                        <a16:creationId xmlns:a16="http://schemas.microsoft.com/office/drawing/2014/main" id="{ADFD1807-F8F6-4F05-BDE5-E42651D6F972}"/>
                      </a:ext>
                    </a:extLst>
                  </p:cNvPr>
                  <p:cNvSpPr>
                    <a:spLocks noChangeShapeType="1"/>
                  </p:cNvSpPr>
                  <p:nvPr/>
                </p:nvSpPr>
                <p:spPr bwMode="auto">
                  <a:xfrm flipH="1">
                    <a:off x="6900" y="3268"/>
                    <a:ext cx="184" cy="187"/>
                  </a:xfrm>
                  <a:prstGeom prst="line">
                    <a:avLst/>
                  </a:prstGeom>
                  <a:grpFill/>
                  <a:ln w="11113" cap="flat">
                    <a:solidFill>
                      <a:srgbClr val="50E6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694" name="Line 13">
                    <a:extLst>
                      <a:ext uri="{FF2B5EF4-FFF2-40B4-BE49-F238E27FC236}">
                        <a16:creationId xmlns:a16="http://schemas.microsoft.com/office/drawing/2014/main" id="{B80327E4-6929-40C5-95E7-E64324DDFA0E}"/>
                      </a:ext>
                    </a:extLst>
                  </p:cNvPr>
                  <p:cNvSpPr>
                    <a:spLocks noChangeShapeType="1"/>
                  </p:cNvSpPr>
                  <p:nvPr/>
                </p:nvSpPr>
                <p:spPr bwMode="auto">
                  <a:xfrm>
                    <a:off x="6865" y="3362"/>
                    <a:ext cx="254" cy="0"/>
                  </a:xfrm>
                  <a:prstGeom prst="line">
                    <a:avLst/>
                  </a:prstGeom>
                  <a:grpFill/>
                  <a:ln w="11113" cap="flat">
                    <a:solidFill>
                      <a:srgbClr val="50E6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695" name="Freeform 8">
                    <a:extLst>
                      <a:ext uri="{FF2B5EF4-FFF2-40B4-BE49-F238E27FC236}">
                        <a16:creationId xmlns:a16="http://schemas.microsoft.com/office/drawing/2014/main" id="{F67ACB85-7821-4062-826E-C4AD14D89DA2}"/>
                      </a:ext>
                    </a:extLst>
                  </p:cNvPr>
                  <p:cNvSpPr>
                    <a:spLocks/>
                  </p:cNvSpPr>
                  <p:nvPr/>
                </p:nvSpPr>
                <p:spPr bwMode="auto">
                  <a:xfrm>
                    <a:off x="6965" y="3334"/>
                    <a:ext cx="52" cy="53"/>
                  </a:xfrm>
                  <a:custGeom>
                    <a:avLst/>
                    <a:gdLst>
                      <a:gd name="T0" fmla="*/ 30 w 30"/>
                      <a:gd name="T1" fmla="*/ 15 h 30"/>
                      <a:gd name="T2" fmla="*/ 15 w 30"/>
                      <a:gd name="T3" fmla="*/ 30 h 30"/>
                      <a:gd name="T4" fmla="*/ 0 w 30"/>
                      <a:gd name="T5" fmla="*/ 15 h 30"/>
                      <a:gd name="T6" fmla="*/ 15 w 30"/>
                      <a:gd name="T7" fmla="*/ 0 h 30"/>
                      <a:gd name="T8" fmla="*/ 30 w 30"/>
                      <a:gd name="T9" fmla="*/ 15 h 30"/>
                    </a:gdLst>
                    <a:ahLst/>
                    <a:cxnLst>
                      <a:cxn ang="0">
                        <a:pos x="T0" y="T1"/>
                      </a:cxn>
                      <a:cxn ang="0">
                        <a:pos x="T2" y="T3"/>
                      </a:cxn>
                      <a:cxn ang="0">
                        <a:pos x="T4" y="T5"/>
                      </a:cxn>
                      <a:cxn ang="0">
                        <a:pos x="T6" y="T7"/>
                      </a:cxn>
                      <a:cxn ang="0">
                        <a:pos x="T8" y="T9"/>
                      </a:cxn>
                    </a:cxnLst>
                    <a:rect l="0" t="0" r="r" b="b"/>
                    <a:pathLst>
                      <a:path w="30" h="30">
                        <a:moveTo>
                          <a:pt x="30" y="15"/>
                        </a:moveTo>
                        <a:cubicBezTo>
                          <a:pt x="30" y="24"/>
                          <a:pt x="24" y="30"/>
                          <a:pt x="15" y="30"/>
                        </a:cubicBezTo>
                        <a:cubicBezTo>
                          <a:pt x="7" y="30"/>
                          <a:pt x="0" y="24"/>
                          <a:pt x="0" y="15"/>
                        </a:cubicBezTo>
                        <a:cubicBezTo>
                          <a:pt x="0" y="6"/>
                          <a:pt x="7" y="0"/>
                          <a:pt x="15" y="0"/>
                        </a:cubicBezTo>
                        <a:cubicBezTo>
                          <a:pt x="24" y="0"/>
                          <a:pt x="30" y="7"/>
                          <a:pt x="30"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696" name="Oval 9">
                    <a:extLst>
                      <a:ext uri="{FF2B5EF4-FFF2-40B4-BE49-F238E27FC236}">
                        <a16:creationId xmlns:a16="http://schemas.microsoft.com/office/drawing/2014/main" id="{55A26C54-3B7B-4B52-B799-18DBAFF7469E}"/>
                      </a:ext>
                    </a:extLst>
                  </p:cNvPr>
                  <p:cNvSpPr>
                    <a:spLocks noChangeArrowheads="1"/>
                  </p:cNvSpPr>
                  <p:nvPr/>
                </p:nvSpPr>
                <p:spPr bwMode="auto">
                  <a:xfrm>
                    <a:off x="7070" y="3441"/>
                    <a:ext cx="26" cy="28"/>
                  </a:xfrm>
                  <a:prstGeom prst="ellipse">
                    <a:avLst/>
                  </a:prstGeom>
                  <a:solidFill>
                    <a:srgbClr val="50E6FF"/>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697" name="Freeform 10">
                    <a:extLst>
                      <a:ext uri="{FF2B5EF4-FFF2-40B4-BE49-F238E27FC236}">
                        <a16:creationId xmlns:a16="http://schemas.microsoft.com/office/drawing/2014/main" id="{820B66FA-5839-418F-918F-A972356DE735}"/>
                      </a:ext>
                    </a:extLst>
                  </p:cNvPr>
                  <p:cNvSpPr>
                    <a:spLocks/>
                  </p:cNvSpPr>
                  <p:nvPr/>
                </p:nvSpPr>
                <p:spPr bwMode="auto">
                  <a:xfrm>
                    <a:off x="6886" y="3441"/>
                    <a:ext cx="26" cy="28"/>
                  </a:xfrm>
                  <a:custGeom>
                    <a:avLst/>
                    <a:gdLst>
                      <a:gd name="T0" fmla="*/ 15 w 15"/>
                      <a:gd name="T1" fmla="*/ 8 h 16"/>
                      <a:gd name="T2" fmla="*/ 8 w 15"/>
                      <a:gd name="T3" fmla="*/ 16 h 16"/>
                      <a:gd name="T4" fmla="*/ 0 w 15"/>
                      <a:gd name="T5" fmla="*/ 8 h 16"/>
                      <a:gd name="T6" fmla="*/ 8 w 15"/>
                      <a:gd name="T7" fmla="*/ 0 h 16"/>
                      <a:gd name="T8" fmla="*/ 15 w 15"/>
                      <a:gd name="T9" fmla="*/ 8 h 16"/>
                    </a:gdLst>
                    <a:ahLst/>
                    <a:cxnLst>
                      <a:cxn ang="0">
                        <a:pos x="T0" y="T1"/>
                      </a:cxn>
                      <a:cxn ang="0">
                        <a:pos x="T2" y="T3"/>
                      </a:cxn>
                      <a:cxn ang="0">
                        <a:pos x="T4" y="T5"/>
                      </a:cxn>
                      <a:cxn ang="0">
                        <a:pos x="T6" y="T7"/>
                      </a:cxn>
                      <a:cxn ang="0">
                        <a:pos x="T8" y="T9"/>
                      </a:cxn>
                    </a:cxnLst>
                    <a:rect l="0" t="0" r="r" b="b"/>
                    <a:pathLst>
                      <a:path w="15" h="16">
                        <a:moveTo>
                          <a:pt x="15" y="8"/>
                        </a:moveTo>
                        <a:cubicBezTo>
                          <a:pt x="15" y="12"/>
                          <a:pt x="12" y="16"/>
                          <a:pt x="8" y="16"/>
                        </a:cubicBezTo>
                        <a:cubicBezTo>
                          <a:pt x="3" y="16"/>
                          <a:pt x="0" y="12"/>
                          <a:pt x="0" y="8"/>
                        </a:cubicBezTo>
                        <a:cubicBezTo>
                          <a:pt x="0" y="4"/>
                          <a:pt x="4" y="0"/>
                          <a:pt x="8" y="0"/>
                        </a:cubicBezTo>
                        <a:cubicBezTo>
                          <a:pt x="12" y="0"/>
                          <a:pt x="15" y="4"/>
                          <a:pt x="15" y="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698" name="Oval 11">
                    <a:extLst>
                      <a:ext uri="{FF2B5EF4-FFF2-40B4-BE49-F238E27FC236}">
                        <a16:creationId xmlns:a16="http://schemas.microsoft.com/office/drawing/2014/main" id="{6AD8494E-F568-456B-9954-1825EACCFEC8}"/>
                      </a:ext>
                    </a:extLst>
                  </p:cNvPr>
                  <p:cNvSpPr>
                    <a:spLocks noChangeArrowheads="1"/>
                  </p:cNvSpPr>
                  <p:nvPr/>
                </p:nvSpPr>
                <p:spPr bwMode="auto">
                  <a:xfrm>
                    <a:off x="6886" y="3254"/>
                    <a:ext cx="26" cy="26"/>
                  </a:xfrm>
                  <a:prstGeom prst="ellipse">
                    <a:avLst/>
                  </a:prstGeom>
                  <a:solidFill>
                    <a:srgbClr val="50E6FF"/>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699" name="Oval 12">
                    <a:extLst>
                      <a:ext uri="{FF2B5EF4-FFF2-40B4-BE49-F238E27FC236}">
                        <a16:creationId xmlns:a16="http://schemas.microsoft.com/office/drawing/2014/main" id="{5328A3FB-B912-4DBC-934F-6F2B6E8C3D24}"/>
                      </a:ext>
                    </a:extLst>
                  </p:cNvPr>
                  <p:cNvSpPr>
                    <a:spLocks noChangeArrowheads="1"/>
                  </p:cNvSpPr>
                  <p:nvPr/>
                </p:nvSpPr>
                <p:spPr bwMode="auto">
                  <a:xfrm>
                    <a:off x="7070" y="3254"/>
                    <a:ext cx="26" cy="26"/>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700" name="Oval 14">
                    <a:extLst>
                      <a:ext uri="{FF2B5EF4-FFF2-40B4-BE49-F238E27FC236}">
                        <a16:creationId xmlns:a16="http://schemas.microsoft.com/office/drawing/2014/main" id="{807C3CC9-F103-4569-884E-792FCDFB44A7}"/>
                      </a:ext>
                    </a:extLst>
                  </p:cNvPr>
                  <p:cNvSpPr>
                    <a:spLocks noChangeArrowheads="1"/>
                  </p:cNvSpPr>
                  <p:nvPr/>
                </p:nvSpPr>
                <p:spPr bwMode="auto">
                  <a:xfrm>
                    <a:off x="7105" y="3347"/>
                    <a:ext cx="26" cy="2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701" name="Oval 15">
                    <a:extLst>
                      <a:ext uri="{FF2B5EF4-FFF2-40B4-BE49-F238E27FC236}">
                        <a16:creationId xmlns:a16="http://schemas.microsoft.com/office/drawing/2014/main" id="{69120225-FD1A-44C3-BF67-8E6869BB6E0C}"/>
                      </a:ext>
                    </a:extLst>
                  </p:cNvPr>
                  <p:cNvSpPr>
                    <a:spLocks noChangeArrowheads="1"/>
                  </p:cNvSpPr>
                  <p:nvPr/>
                </p:nvSpPr>
                <p:spPr bwMode="auto">
                  <a:xfrm>
                    <a:off x="6851" y="3347"/>
                    <a:ext cx="26" cy="2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702" name="Oval 16">
                    <a:extLst>
                      <a:ext uri="{FF2B5EF4-FFF2-40B4-BE49-F238E27FC236}">
                        <a16:creationId xmlns:a16="http://schemas.microsoft.com/office/drawing/2014/main" id="{56E0A8B3-1C91-497A-BFA8-70978973EEC3}"/>
                      </a:ext>
                    </a:extLst>
                  </p:cNvPr>
                  <p:cNvSpPr>
                    <a:spLocks noChangeArrowheads="1"/>
                  </p:cNvSpPr>
                  <p:nvPr/>
                </p:nvSpPr>
                <p:spPr bwMode="auto">
                  <a:xfrm>
                    <a:off x="6979" y="3217"/>
                    <a:ext cx="26" cy="2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703" name="Oval 17">
                    <a:extLst>
                      <a:ext uri="{FF2B5EF4-FFF2-40B4-BE49-F238E27FC236}">
                        <a16:creationId xmlns:a16="http://schemas.microsoft.com/office/drawing/2014/main" id="{16C4E37E-BAF0-44B8-8ACC-AC45935C45B8}"/>
                      </a:ext>
                    </a:extLst>
                  </p:cNvPr>
                  <p:cNvSpPr>
                    <a:spLocks noChangeArrowheads="1"/>
                  </p:cNvSpPr>
                  <p:nvPr/>
                </p:nvSpPr>
                <p:spPr bwMode="auto">
                  <a:xfrm>
                    <a:off x="6979" y="3478"/>
                    <a:ext cx="26" cy="26"/>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grpSp>
            <p:sp>
              <p:nvSpPr>
                <p:cNvPr id="704" name="Rectangle 703">
                  <a:extLst>
                    <a:ext uri="{FF2B5EF4-FFF2-40B4-BE49-F238E27FC236}">
                      <a16:creationId xmlns:a16="http://schemas.microsoft.com/office/drawing/2014/main" id="{F1A7805B-6ADE-411D-8D5C-33BE8CE97D82}"/>
                    </a:ext>
                  </a:extLst>
                </p:cNvPr>
                <p:cNvSpPr/>
                <p:nvPr/>
              </p:nvSpPr>
              <p:spPr>
                <a:xfrm>
                  <a:off x="11089745" y="4228900"/>
                  <a:ext cx="844376" cy="276999"/>
                </a:xfrm>
                <a:prstGeom prst="rect">
                  <a:avLst/>
                </a:prstGeom>
                <a:noFill/>
              </p:spPr>
              <p:txBody>
                <a:bodyPr wrap="square" lIns="0" rtlCol="0">
                  <a:spAutoFit/>
                </a:bodyPr>
                <a:lstStyle/>
                <a:p>
                  <a:pPr marL="0" marR="0" lvl="0" indent="0" algn="l" defTabSz="914367" rtl="0" eaLnBrk="1" fontAlgn="auto" latinLnBrk="0" hangingPunct="1">
                    <a:lnSpc>
                      <a:spcPct val="100000"/>
                    </a:lnSpc>
                    <a:spcBef>
                      <a:spcPts val="0"/>
                    </a:spcBef>
                    <a:spcAft>
                      <a:spcPts val="10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t>Internet of Things </a:t>
                  </a:r>
                  <a:b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br>
                  <a:r>
                    <a:rPr kumimoji="0" lang="en-US" sz="6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rPr>
                    <a:t>(IoT) Devices </a:t>
                  </a:r>
                </a:p>
              </p:txBody>
            </p:sp>
            <p:cxnSp>
              <p:nvCxnSpPr>
                <p:cNvPr id="707" name="Straight Connector 706">
                  <a:extLst>
                    <a:ext uri="{FF2B5EF4-FFF2-40B4-BE49-F238E27FC236}">
                      <a16:creationId xmlns:a16="http://schemas.microsoft.com/office/drawing/2014/main" id="{CF095C73-2EB6-4BB1-A30D-BBE9A3401DFC}"/>
                    </a:ext>
                  </a:extLst>
                </p:cNvPr>
                <p:cNvCxnSpPr>
                  <a:cxnSpLocks/>
                </p:cNvCxnSpPr>
                <p:nvPr/>
              </p:nvCxnSpPr>
              <p:spPr>
                <a:xfrm>
                  <a:off x="3716257" y="3430493"/>
                  <a:ext cx="685800" cy="0"/>
                </a:xfrm>
                <a:prstGeom prst="line">
                  <a:avLst/>
                </a:prstGeom>
                <a:ln w="12700" cap="rnd">
                  <a:solidFill>
                    <a:srgbClr val="1996AB"/>
                  </a:solidFill>
                  <a:prstDash val="solid"/>
                  <a:headEnd type="none" w="lg" len="med"/>
                  <a:tailEnd type="arrow" w="med" len="med"/>
                </a:ln>
              </p:spPr>
              <p:style>
                <a:lnRef idx="1">
                  <a:schemeClr val="accent1"/>
                </a:lnRef>
                <a:fillRef idx="0">
                  <a:schemeClr val="accent1"/>
                </a:fillRef>
                <a:effectRef idx="0">
                  <a:schemeClr val="accent1"/>
                </a:effectRef>
                <a:fontRef idx="minor">
                  <a:schemeClr val="tx1"/>
                </a:fontRef>
              </p:style>
            </p:cxnSp>
            <p:grpSp>
              <p:nvGrpSpPr>
                <p:cNvPr id="708" name="Group 707">
                  <a:extLst>
                    <a:ext uri="{FF2B5EF4-FFF2-40B4-BE49-F238E27FC236}">
                      <a16:creationId xmlns:a16="http://schemas.microsoft.com/office/drawing/2014/main" id="{7A77F5DE-857D-4419-9A1F-8AD469C10E75}"/>
                    </a:ext>
                  </a:extLst>
                </p:cNvPr>
                <p:cNvGrpSpPr/>
                <p:nvPr/>
              </p:nvGrpSpPr>
              <p:grpSpPr>
                <a:xfrm>
                  <a:off x="3592501" y="3329699"/>
                  <a:ext cx="307705" cy="201316"/>
                  <a:chOff x="4151667" y="4010755"/>
                  <a:chExt cx="307705" cy="201316"/>
                </a:xfrm>
              </p:grpSpPr>
              <p:sp>
                <p:nvSpPr>
                  <p:cNvPr id="709" name="Rectangle 708">
                    <a:extLst>
                      <a:ext uri="{FF2B5EF4-FFF2-40B4-BE49-F238E27FC236}">
                        <a16:creationId xmlns:a16="http://schemas.microsoft.com/office/drawing/2014/main" id="{00D54B2C-053C-4589-9C62-116E7DB46E6D}"/>
                      </a:ext>
                    </a:extLst>
                  </p:cNvPr>
                  <p:cNvSpPr/>
                  <p:nvPr/>
                </p:nvSpPr>
                <p:spPr bwMode="auto">
                  <a:xfrm>
                    <a:off x="4151667" y="4010755"/>
                    <a:ext cx="307705" cy="201316"/>
                  </a:xfrm>
                  <a:prstGeom prst="rect">
                    <a:avLst/>
                  </a:prstGeom>
                  <a:solidFill>
                    <a:srgbClr val="000000"/>
                  </a:solidFill>
                  <a:ln w="12700">
                    <a:solidFill>
                      <a:srgbClr val="1996AB"/>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2917">
                            <a:srgbClr val="FFFFFF"/>
                          </a:gs>
                          <a:gs pos="30000">
                            <a:srgbClr val="FFFFFF"/>
                          </a:gs>
                        </a:gsLst>
                        <a:lin ang="5400000" scaled="0"/>
                      </a:gradFill>
                      <a:effectLst/>
                      <a:uLnTx/>
                      <a:uFillTx/>
                      <a:latin typeface="Segoe UI"/>
                      <a:ea typeface="+mn-ea"/>
                      <a:cs typeface="Segoe UI" pitchFamily="34" charset="0"/>
                    </a:endParaRPr>
                  </a:p>
                </p:txBody>
              </p:sp>
              <p:sp>
                <p:nvSpPr>
                  <p:cNvPr id="710" name="Rectangle 709">
                    <a:extLst>
                      <a:ext uri="{FF2B5EF4-FFF2-40B4-BE49-F238E27FC236}">
                        <a16:creationId xmlns:a16="http://schemas.microsoft.com/office/drawing/2014/main" id="{867D2186-36F6-443C-9040-9FE404A4EDD7}"/>
                      </a:ext>
                    </a:extLst>
                  </p:cNvPr>
                  <p:cNvSpPr/>
                  <p:nvPr/>
                </p:nvSpPr>
                <p:spPr bwMode="auto">
                  <a:xfrm>
                    <a:off x="4293843" y="4074799"/>
                    <a:ext cx="128030" cy="2221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1" name="Rectangle 710">
                    <a:extLst>
                      <a:ext uri="{FF2B5EF4-FFF2-40B4-BE49-F238E27FC236}">
                        <a16:creationId xmlns:a16="http://schemas.microsoft.com/office/drawing/2014/main" id="{696487C1-8A08-40F0-AE45-2A82404E0BD7}"/>
                      </a:ext>
                    </a:extLst>
                  </p:cNvPr>
                  <p:cNvSpPr/>
                  <p:nvPr/>
                </p:nvSpPr>
                <p:spPr bwMode="auto">
                  <a:xfrm>
                    <a:off x="4292511" y="4123460"/>
                    <a:ext cx="91477" cy="2221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716" name="Rectangle: Rounded Corners 430">
                  <a:extLst>
                    <a:ext uri="{FF2B5EF4-FFF2-40B4-BE49-F238E27FC236}">
                      <a16:creationId xmlns:a16="http://schemas.microsoft.com/office/drawing/2014/main" id="{AF610A30-73F3-480B-90D2-D6DCC111FA5E}"/>
                    </a:ext>
                  </a:extLst>
                </p:cNvPr>
                <p:cNvSpPr/>
                <p:nvPr/>
              </p:nvSpPr>
              <p:spPr bwMode="auto">
                <a:xfrm>
                  <a:off x="3819556" y="4150694"/>
                  <a:ext cx="580001" cy="94390"/>
                </a:xfrm>
                <a:custGeom>
                  <a:avLst/>
                  <a:gdLst>
                    <a:gd name="connsiteX0" fmla="*/ 0 w 275837"/>
                    <a:gd name="connsiteY0" fmla="*/ 53010 h 907688"/>
                    <a:gd name="connsiteX1" fmla="*/ 53010 w 275837"/>
                    <a:gd name="connsiteY1" fmla="*/ 0 h 907688"/>
                    <a:gd name="connsiteX2" fmla="*/ 222827 w 275837"/>
                    <a:gd name="connsiteY2" fmla="*/ 0 h 907688"/>
                    <a:gd name="connsiteX3" fmla="*/ 275837 w 275837"/>
                    <a:gd name="connsiteY3" fmla="*/ 53010 h 907688"/>
                    <a:gd name="connsiteX4" fmla="*/ 275837 w 275837"/>
                    <a:gd name="connsiteY4" fmla="*/ 854678 h 907688"/>
                    <a:gd name="connsiteX5" fmla="*/ 222827 w 275837"/>
                    <a:gd name="connsiteY5" fmla="*/ 907688 h 907688"/>
                    <a:gd name="connsiteX6" fmla="*/ 53010 w 275837"/>
                    <a:gd name="connsiteY6" fmla="*/ 907688 h 907688"/>
                    <a:gd name="connsiteX7" fmla="*/ 0 w 275837"/>
                    <a:gd name="connsiteY7" fmla="*/ 854678 h 907688"/>
                    <a:gd name="connsiteX8" fmla="*/ 0 w 275837"/>
                    <a:gd name="connsiteY8" fmla="*/ 53010 h 907688"/>
                    <a:gd name="connsiteX0" fmla="*/ 275837 w 367277"/>
                    <a:gd name="connsiteY0" fmla="*/ 53010 h 907688"/>
                    <a:gd name="connsiteX1" fmla="*/ 275837 w 367277"/>
                    <a:gd name="connsiteY1" fmla="*/ 854678 h 907688"/>
                    <a:gd name="connsiteX2" fmla="*/ 222827 w 367277"/>
                    <a:gd name="connsiteY2" fmla="*/ 907688 h 907688"/>
                    <a:gd name="connsiteX3" fmla="*/ 53010 w 367277"/>
                    <a:gd name="connsiteY3" fmla="*/ 907688 h 907688"/>
                    <a:gd name="connsiteX4" fmla="*/ 0 w 367277"/>
                    <a:gd name="connsiteY4" fmla="*/ 854678 h 907688"/>
                    <a:gd name="connsiteX5" fmla="*/ 0 w 367277"/>
                    <a:gd name="connsiteY5" fmla="*/ 53010 h 907688"/>
                    <a:gd name="connsiteX6" fmla="*/ 53010 w 367277"/>
                    <a:gd name="connsiteY6" fmla="*/ 0 h 907688"/>
                    <a:gd name="connsiteX7" fmla="*/ 222827 w 367277"/>
                    <a:gd name="connsiteY7" fmla="*/ 0 h 907688"/>
                    <a:gd name="connsiteX8" fmla="*/ 367277 w 367277"/>
                    <a:gd name="connsiteY8" fmla="*/ 144450 h 907688"/>
                    <a:gd name="connsiteX0" fmla="*/ 275837 w 275837"/>
                    <a:gd name="connsiteY0" fmla="*/ 53010 h 907688"/>
                    <a:gd name="connsiteX1" fmla="*/ 275837 w 275837"/>
                    <a:gd name="connsiteY1" fmla="*/ 854678 h 907688"/>
                    <a:gd name="connsiteX2" fmla="*/ 222827 w 275837"/>
                    <a:gd name="connsiteY2" fmla="*/ 907688 h 907688"/>
                    <a:gd name="connsiteX3" fmla="*/ 53010 w 275837"/>
                    <a:gd name="connsiteY3" fmla="*/ 907688 h 907688"/>
                    <a:gd name="connsiteX4" fmla="*/ 0 w 275837"/>
                    <a:gd name="connsiteY4" fmla="*/ 854678 h 907688"/>
                    <a:gd name="connsiteX5" fmla="*/ 0 w 275837"/>
                    <a:gd name="connsiteY5" fmla="*/ 53010 h 907688"/>
                    <a:gd name="connsiteX6" fmla="*/ 53010 w 275837"/>
                    <a:gd name="connsiteY6" fmla="*/ 0 h 907688"/>
                    <a:gd name="connsiteX7" fmla="*/ 222827 w 275837"/>
                    <a:gd name="connsiteY7" fmla="*/ 0 h 907688"/>
                    <a:gd name="connsiteX0" fmla="*/ 275837 w 275837"/>
                    <a:gd name="connsiteY0" fmla="*/ 854678 h 907688"/>
                    <a:gd name="connsiteX1" fmla="*/ 222827 w 275837"/>
                    <a:gd name="connsiteY1" fmla="*/ 907688 h 907688"/>
                    <a:gd name="connsiteX2" fmla="*/ 53010 w 275837"/>
                    <a:gd name="connsiteY2" fmla="*/ 907688 h 907688"/>
                    <a:gd name="connsiteX3" fmla="*/ 0 w 275837"/>
                    <a:gd name="connsiteY3" fmla="*/ 854678 h 907688"/>
                    <a:gd name="connsiteX4" fmla="*/ 0 w 275837"/>
                    <a:gd name="connsiteY4" fmla="*/ 53010 h 907688"/>
                    <a:gd name="connsiteX5" fmla="*/ 53010 w 275837"/>
                    <a:gd name="connsiteY5" fmla="*/ 0 h 907688"/>
                    <a:gd name="connsiteX6" fmla="*/ 222827 w 275837"/>
                    <a:gd name="connsiteY6" fmla="*/ 0 h 907688"/>
                    <a:gd name="connsiteX0" fmla="*/ 222827 w 222827"/>
                    <a:gd name="connsiteY0" fmla="*/ 907688 h 907688"/>
                    <a:gd name="connsiteX1" fmla="*/ 53010 w 222827"/>
                    <a:gd name="connsiteY1" fmla="*/ 907688 h 907688"/>
                    <a:gd name="connsiteX2" fmla="*/ 0 w 222827"/>
                    <a:gd name="connsiteY2" fmla="*/ 854678 h 907688"/>
                    <a:gd name="connsiteX3" fmla="*/ 0 w 222827"/>
                    <a:gd name="connsiteY3" fmla="*/ 53010 h 907688"/>
                    <a:gd name="connsiteX4" fmla="*/ 53010 w 222827"/>
                    <a:gd name="connsiteY4" fmla="*/ 0 h 907688"/>
                    <a:gd name="connsiteX5" fmla="*/ 222827 w 222827"/>
                    <a:gd name="connsiteY5" fmla="*/ 0 h 907688"/>
                    <a:gd name="connsiteX0" fmla="*/ 53010 w 222827"/>
                    <a:gd name="connsiteY0" fmla="*/ 907688 h 907688"/>
                    <a:gd name="connsiteX1" fmla="*/ 0 w 222827"/>
                    <a:gd name="connsiteY1" fmla="*/ 854678 h 907688"/>
                    <a:gd name="connsiteX2" fmla="*/ 0 w 222827"/>
                    <a:gd name="connsiteY2" fmla="*/ 53010 h 907688"/>
                    <a:gd name="connsiteX3" fmla="*/ 53010 w 222827"/>
                    <a:gd name="connsiteY3" fmla="*/ 0 h 907688"/>
                    <a:gd name="connsiteX4" fmla="*/ 222827 w 222827"/>
                    <a:gd name="connsiteY4" fmla="*/ 0 h 907688"/>
                    <a:gd name="connsiteX0" fmla="*/ 0 w 222827"/>
                    <a:gd name="connsiteY0" fmla="*/ 854678 h 854678"/>
                    <a:gd name="connsiteX1" fmla="*/ 0 w 222827"/>
                    <a:gd name="connsiteY1" fmla="*/ 53010 h 854678"/>
                    <a:gd name="connsiteX2" fmla="*/ 53010 w 222827"/>
                    <a:gd name="connsiteY2" fmla="*/ 0 h 854678"/>
                    <a:gd name="connsiteX3" fmla="*/ 222827 w 222827"/>
                    <a:gd name="connsiteY3" fmla="*/ 0 h 854678"/>
                    <a:gd name="connsiteX0" fmla="*/ 0 w 141184"/>
                    <a:gd name="connsiteY0" fmla="*/ 854678 h 854678"/>
                    <a:gd name="connsiteX1" fmla="*/ 0 w 141184"/>
                    <a:gd name="connsiteY1" fmla="*/ 53010 h 854678"/>
                    <a:gd name="connsiteX2" fmla="*/ 53010 w 141184"/>
                    <a:gd name="connsiteY2" fmla="*/ 0 h 854678"/>
                    <a:gd name="connsiteX3" fmla="*/ 141184 w 141184"/>
                    <a:gd name="connsiteY3" fmla="*/ 9797 h 854678"/>
                    <a:gd name="connsiteX0" fmla="*/ 0 w 141184"/>
                    <a:gd name="connsiteY0" fmla="*/ 857581 h 857581"/>
                    <a:gd name="connsiteX1" fmla="*/ 0 w 141184"/>
                    <a:gd name="connsiteY1" fmla="*/ 55913 h 857581"/>
                    <a:gd name="connsiteX2" fmla="*/ 53010 w 141184"/>
                    <a:gd name="connsiteY2" fmla="*/ 2903 h 857581"/>
                    <a:gd name="connsiteX3" fmla="*/ 141184 w 141184"/>
                    <a:gd name="connsiteY3" fmla="*/ 0 h 857581"/>
                    <a:gd name="connsiteX0" fmla="*/ 0 w 136104"/>
                    <a:gd name="connsiteY0" fmla="*/ 854678 h 854678"/>
                    <a:gd name="connsiteX1" fmla="*/ 0 w 136104"/>
                    <a:gd name="connsiteY1" fmla="*/ 53010 h 854678"/>
                    <a:gd name="connsiteX2" fmla="*/ 53010 w 136104"/>
                    <a:gd name="connsiteY2" fmla="*/ 0 h 854678"/>
                    <a:gd name="connsiteX3" fmla="*/ 136104 w 136104"/>
                    <a:gd name="connsiteY3" fmla="*/ 217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77587"/>
                    <a:gd name="connsiteY0" fmla="*/ 854678 h 854678"/>
                    <a:gd name="connsiteX1" fmla="*/ 0 w 277587"/>
                    <a:gd name="connsiteY1" fmla="*/ 53010 h 854678"/>
                    <a:gd name="connsiteX2" fmla="*/ 53010 w 277587"/>
                    <a:gd name="connsiteY2" fmla="*/ 0 h 854678"/>
                    <a:gd name="connsiteX3" fmla="*/ 277587 w 277587"/>
                    <a:gd name="connsiteY3" fmla="*/ 4797 h 854678"/>
                    <a:gd name="connsiteX0" fmla="*/ 0 w 280208"/>
                    <a:gd name="connsiteY0" fmla="*/ 854678 h 854678"/>
                    <a:gd name="connsiteX1" fmla="*/ 0 w 280208"/>
                    <a:gd name="connsiteY1" fmla="*/ 53010 h 854678"/>
                    <a:gd name="connsiteX2" fmla="*/ 53010 w 280208"/>
                    <a:gd name="connsiteY2" fmla="*/ 0 h 854678"/>
                    <a:gd name="connsiteX3" fmla="*/ 280208 w 280208"/>
                    <a:gd name="connsiteY3" fmla="*/ 2180 h 854678"/>
                    <a:gd name="connsiteX0" fmla="*/ 0 w 188085"/>
                    <a:gd name="connsiteY0" fmla="*/ 856036 h 856036"/>
                    <a:gd name="connsiteX1" fmla="*/ 0 w 188085"/>
                    <a:gd name="connsiteY1" fmla="*/ 54368 h 856036"/>
                    <a:gd name="connsiteX2" fmla="*/ 53010 w 188085"/>
                    <a:gd name="connsiteY2" fmla="*/ 1358 h 856036"/>
                    <a:gd name="connsiteX3" fmla="*/ 188085 w 188085"/>
                    <a:gd name="connsiteY3" fmla="*/ 126 h 856036"/>
                    <a:gd name="connsiteX0" fmla="*/ 7816 w 195901"/>
                    <a:gd name="connsiteY0" fmla="*/ 856036 h 856036"/>
                    <a:gd name="connsiteX1" fmla="*/ 0 w 195901"/>
                    <a:gd name="connsiteY1" fmla="*/ 274944 h 856036"/>
                    <a:gd name="connsiteX2" fmla="*/ 7816 w 195901"/>
                    <a:gd name="connsiteY2" fmla="*/ 54368 h 856036"/>
                    <a:gd name="connsiteX3" fmla="*/ 60826 w 195901"/>
                    <a:gd name="connsiteY3" fmla="*/ 1358 h 856036"/>
                    <a:gd name="connsiteX4" fmla="*/ 195901 w 195901"/>
                    <a:gd name="connsiteY4" fmla="*/ 126 h 856036"/>
                    <a:gd name="connsiteX0" fmla="*/ 0 w 403238"/>
                    <a:gd name="connsiteY0" fmla="*/ 280502 h 280502"/>
                    <a:gd name="connsiteX1" fmla="*/ 207337 w 403238"/>
                    <a:gd name="connsiteY1" fmla="*/ 274944 h 280502"/>
                    <a:gd name="connsiteX2" fmla="*/ 215153 w 403238"/>
                    <a:gd name="connsiteY2" fmla="*/ 54368 h 280502"/>
                    <a:gd name="connsiteX3" fmla="*/ 268163 w 403238"/>
                    <a:gd name="connsiteY3" fmla="*/ 1358 h 280502"/>
                    <a:gd name="connsiteX4" fmla="*/ 403238 w 403238"/>
                    <a:gd name="connsiteY4" fmla="*/ 126 h 280502"/>
                    <a:gd name="connsiteX0" fmla="*/ 0 w 365138"/>
                    <a:gd name="connsiteY0" fmla="*/ 273359 h 274944"/>
                    <a:gd name="connsiteX1" fmla="*/ 169237 w 365138"/>
                    <a:gd name="connsiteY1" fmla="*/ 274944 h 274944"/>
                    <a:gd name="connsiteX2" fmla="*/ 177053 w 365138"/>
                    <a:gd name="connsiteY2" fmla="*/ 54368 h 274944"/>
                    <a:gd name="connsiteX3" fmla="*/ 230063 w 365138"/>
                    <a:gd name="connsiteY3" fmla="*/ 1358 h 274944"/>
                    <a:gd name="connsiteX4" fmla="*/ 365138 w 365138"/>
                    <a:gd name="connsiteY4" fmla="*/ 126 h 274944"/>
                    <a:gd name="connsiteX0" fmla="*/ 0 w 365138"/>
                    <a:gd name="connsiteY0" fmla="*/ 273359 h 273359"/>
                    <a:gd name="connsiteX1" fmla="*/ 176381 w 365138"/>
                    <a:gd name="connsiteY1" fmla="*/ 270181 h 273359"/>
                    <a:gd name="connsiteX2" fmla="*/ 177053 w 365138"/>
                    <a:gd name="connsiteY2" fmla="*/ 54368 h 273359"/>
                    <a:gd name="connsiteX3" fmla="*/ 230063 w 365138"/>
                    <a:gd name="connsiteY3" fmla="*/ 1358 h 273359"/>
                    <a:gd name="connsiteX4" fmla="*/ 365138 w 365138"/>
                    <a:gd name="connsiteY4" fmla="*/ 126 h 273359"/>
                    <a:gd name="connsiteX0" fmla="*/ 0 w 365138"/>
                    <a:gd name="connsiteY0" fmla="*/ 273359 h 273359"/>
                    <a:gd name="connsiteX1" fmla="*/ 176381 w 365138"/>
                    <a:gd name="connsiteY1" fmla="*/ 270181 h 273359"/>
                    <a:gd name="connsiteX2" fmla="*/ 177053 w 365138"/>
                    <a:gd name="connsiteY2" fmla="*/ 54368 h 273359"/>
                    <a:gd name="connsiteX3" fmla="*/ 230063 w 365138"/>
                    <a:gd name="connsiteY3" fmla="*/ 1358 h 273359"/>
                    <a:gd name="connsiteX4" fmla="*/ 365138 w 365138"/>
                    <a:gd name="connsiteY4" fmla="*/ 126 h 273359"/>
                    <a:gd name="connsiteX0" fmla="*/ 0 w 365138"/>
                    <a:gd name="connsiteY0" fmla="*/ 273359 h 273359"/>
                    <a:gd name="connsiteX1" fmla="*/ 176381 w 365138"/>
                    <a:gd name="connsiteY1" fmla="*/ 270181 h 273359"/>
                    <a:gd name="connsiteX2" fmla="*/ 177053 w 365138"/>
                    <a:gd name="connsiteY2" fmla="*/ 54368 h 273359"/>
                    <a:gd name="connsiteX3" fmla="*/ 230063 w 365138"/>
                    <a:gd name="connsiteY3" fmla="*/ 1358 h 273359"/>
                    <a:gd name="connsiteX4" fmla="*/ 365138 w 365138"/>
                    <a:gd name="connsiteY4" fmla="*/ 126 h 273359"/>
                    <a:gd name="connsiteX0" fmla="*/ 0 w 365138"/>
                    <a:gd name="connsiteY0" fmla="*/ 273359 h 273359"/>
                    <a:gd name="connsiteX1" fmla="*/ 176381 w 365138"/>
                    <a:gd name="connsiteY1" fmla="*/ 270181 h 273359"/>
                    <a:gd name="connsiteX2" fmla="*/ 148618 w 365138"/>
                    <a:gd name="connsiteY2" fmla="*/ 199922 h 273359"/>
                    <a:gd name="connsiteX3" fmla="*/ 177053 w 365138"/>
                    <a:gd name="connsiteY3" fmla="*/ 54368 h 273359"/>
                    <a:gd name="connsiteX4" fmla="*/ 230063 w 365138"/>
                    <a:gd name="connsiteY4" fmla="*/ 1358 h 273359"/>
                    <a:gd name="connsiteX5" fmla="*/ 365138 w 365138"/>
                    <a:gd name="connsiteY5" fmla="*/ 126 h 273359"/>
                    <a:gd name="connsiteX0" fmla="*/ 0 w 365138"/>
                    <a:gd name="connsiteY0" fmla="*/ 273359 h 273359"/>
                    <a:gd name="connsiteX1" fmla="*/ 176381 w 365138"/>
                    <a:gd name="connsiteY1" fmla="*/ 270181 h 273359"/>
                    <a:gd name="connsiteX2" fmla="*/ 170049 w 365138"/>
                    <a:gd name="connsiteY2" fmla="*/ 204684 h 273359"/>
                    <a:gd name="connsiteX3" fmla="*/ 177053 w 365138"/>
                    <a:gd name="connsiteY3" fmla="*/ 54368 h 273359"/>
                    <a:gd name="connsiteX4" fmla="*/ 230063 w 365138"/>
                    <a:gd name="connsiteY4" fmla="*/ 1358 h 273359"/>
                    <a:gd name="connsiteX5" fmla="*/ 365138 w 365138"/>
                    <a:gd name="connsiteY5" fmla="*/ 126 h 273359"/>
                    <a:gd name="connsiteX0" fmla="*/ 0 w 365138"/>
                    <a:gd name="connsiteY0" fmla="*/ 273359 h 273359"/>
                    <a:gd name="connsiteX1" fmla="*/ 128756 w 365138"/>
                    <a:gd name="connsiteY1" fmla="*/ 270181 h 273359"/>
                    <a:gd name="connsiteX2" fmla="*/ 170049 w 365138"/>
                    <a:gd name="connsiteY2" fmla="*/ 204684 h 273359"/>
                    <a:gd name="connsiteX3" fmla="*/ 177053 w 365138"/>
                    <a:gd name="connsiteY3" fmla="*/ 54368 h 273359"/>
                    <a:gd name="connsiteX4" fmla="*/ 230063 w 365138"/>
                    <a:gd name="connsiteY4" fmla="*/ 1358 h 273359"/>
                    <a:gd name="connsiteX5" fmla="*/ 365138 w 365138"/>
                    <a:gd name="connsiteY5" fmla="*/ 126 h 273359"/>
                    <a:gd name="connsiteX0" fmla="*/ 0 w 365138"/>
                    <a:gd name="connsiteY0" fmla="*/ 273359 h 274943"/>
                    <a:gd name="connsiteX1" fmla="*/ 126375 w 365138"/>
                    <a:gd name="connsiteY1" fmla="*/ 274943 h 274943"/>
                    <a:gd name="connsiteX2" fmla="*/ 170049 w 365138"/>
                    <a:gd name="connsiteY2" fmla="*/ 204684 h 274943"/>
                    <a:gd name="connsiteX3" fmla="*/ 177053 w 365138"/>
                    <a:gd name="connsiteY3" fmla="*/ 54368 h 274943"/>
                    <a:gd name="connsiteX4" fmla="*/ 230063 w 365138"/>
                    <a:gd name="connsiteY4" fmla="*/ 1358 h 274943"/>
                    <a:gd name="connsiteX5" fmla="*/ 365138 w 365138"/>
                    <a:gd name="connsiteY5" fmla="*/ 126 h 274943"/>
                    <a:gd name="connsiteX0" fmla="*/ 0 w 482139"/>
                    <a:gd name="connsiteY0" fmla="*/ 277664 h 277664"/>
                    <a:gd name="connsiteX1" fmla="*/ 243376 w 482139"/>
                    <a:gd name="connsiteY1" fmla="*/ 274943 h 277664"/>
                    <a:gd name="connsiteX2" fmla="*/ 287050 w 482139"/>
                    <a:gd name="connsiteY2" fmla="*/ 204684 h 277664"/>
                    <a:gd name="connsiteX3" fmla="*/ 294054 w 482139"/>
                    <a:gd name="connsiteY3" fmla="*/ 54368 h 277664"/>
                    <a:gd name="connsiteX4" fmla="*/ 347064 w 482139"/>
                    <a:gd name="connsiteY4" fmla="*/ 1358 h 277664"/>
                    <a:gd name="connsiteX5" fmla="*/ 482139 w 482139"/>
                    <a:gd name="connsiteY5" fmla="*/ 126 h 277664"/>
                    <a:gd name="connsiteX0" fmla="*/ 0 w 482139"/>
                    <a:gd name="connsiteY0" fmla="*/ 277664 h 277664"/>
                    <a:gd name="connsiteX1" fmla="*/ 243376 w 482139"/>
                    <a:gd name="connsiteY1" fmla="*/ 274943 h 277664"/>
                    <a:gd name="connsiteX2" fmla="*/ 287050 w 482139"/>
                    <a:gd name="connsiteY2" fmla="*/ 204684 h 277664"/>
                    <a:gd name="connsiteX3" fmla="*/ 294054 w 482139"/>
                    <a:gd name="connsiteY3" fmla="*/ 54368 h 277664"/>
                    <a:gd name="connsiteX4" fmla="*/ 347064 w 482139"/>
                    <a:gd name="connsiteY4" fmla="*/ 1358 h 277664"/>
                    <a:gd name="connsiteX5" fmla="*/ 482139 w 482139"/>
                    <a:gd name="connsiteY5" fmla="*/ 126 h 277664"/>
                    <a:gd name="connsiteX0" fmla="*/ 0 w 482139"/>
                    <a:gd name="connsiteY0" fmla="*/ 277664 h 277664"/>
                    <a:gd name="connsiteX1" fmla="*/ 256623 w 482139"/>
                    <a:gd name="connsiteY1" fmla="*/ 274943 h 277664"/>
                    <a:gd name="connsiteX2" fmla="*/ 287050 w 482139"/>
                    <a:gd name="connsiteY2" fmla="*/ 204684 h 277664"/>
                    <a:gd name="connsiteX3" fmla="*/ 294054 w 482139"/>
                    <a:gd name="connsiteY3" fmla="*/ 54368 h 277664"/>
                    <a:gd name="connsiteX4" fmla="*/ 347064 w 482139"/>
                    <a:gd name="connsiteY4" fmla="*/ 1358 h 277664"/>
                    <a:gd name="connsiteX5" fmla="*/ 482139 w 482139"/>
                    <a:gd name="connsiteY5" fmla="*/ 126 h 277664"/>
                    <a:gd name="connsiteX0" fmla="*/ 0 w 482139"/>
                    <a:gd name="connsiteY0" fmla="*/ 277664 h 277664"/>
                    <a:gd name="connsiteX1" fmla="*/ 256623 w 482139"/>
                    <a:gd name="connsiteY1" fmla="*/ 274943 h 277664"/>
                    <a:gd name="connsiteX2" fmla="*/ 287050 w 482139"/>
                    <a:gd name="connsiteY2" fmla="*/ 204684 h 277664"/>
                    <a:gd name="connsiteX3" fmla="*/ 294054 w 482139"/>
                    <a:gd name="connsiteY3" fmla="*/ 54368 h 277664"/>
                    <a:gd name="connsiteX4" fmla="*/ 327929 w 482139"/>
                    <a:gd name="connsiteY4" fmla="*/ 1359 h 277664"/>
                    <a:gd name="connsiteX5" fmla="*/ 482139 w 482139"/>
                    <a:gd name="connsiteY5" fmla="*/ 126 h 27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39" h="277664">
                      <a:moveTo>
                        <a:pt x="0" y="277664"/>
                      </a:moveTo>
                      <a:lnTo>
                        <a:pt x="256623" y="274943"/>
                      </a:lnTo>
                      <a:cubicBezTo>
                        <a:pt x="281393" y="262704"/>
                        <a:pt x="280812" y="241446"/>
                        <a:pt x="287050" y="204684"/>
                      </a:cubicBezTo>
                      <a:cubicBezTo>
                        <a:pt x="293288" y="167922"/>
                        <a:pt x="280480" y="87462"/>
                        <a:pt x="294054" y="54368"/>
                      </a:cubicBezTo>
                      <a:cubicBezTo>
                        <a:pt x="294054" y="25091"/>
                        <a:pt x="298652" y="1359"/>
                        <a:pt x="327929" y="1359"/>
                      </a:cubicBezTo>
                      <a:cubicBezTo>
                        <a:pt x="403662" y="2086"/>
                        <a:pt x="406406" y="-601"/>
                        <a:pt x="482139" y="126"/>
                      </a:cubicBezTo>
                    </a:path>
                  </a:pathLst>
                </a:custGeom>
                <a:ln w="12700">
                  <a:solidFill>
                    <a:schemeClr val="bg1">
                      <a:lumMod val="65000"/>
                    </a:schemeClr>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7" name="Oval 716">
                  <a:extLst>
                    <a:ext uri="{FF2B5EF4-FFF2-40B4-BE49-F238E27FC236}">
                      <a16:creationId xmlns:a16="http://schemas.microsoft.com/office/drawing/2014/main" id="{07615A71-A7B3-4BBC-9868-0B5F9ECABDF3}"/>
                    </a:ext>
                  </a:extLst>
                </p:cNvPr>
                <p:cNvSpPr/>
                <p:nvPr/>
              </p:nvSpPr>
              <p:spPr bwMode="auto">
                <a:xfrm>
                  <a:off x="3638998" y="3916413"/>
                  <a:ext cx="53030" cy="5302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19" name="Group 718">
                  <a:extLst>
                    <a:ext uri="{FF2B5EF4-FFF2-40B4-BE49-F238E27FC236}">
                      <a16:creationId xmlns:a16="http://schemas.microsoft.com/office/drawing/2014/main" id="{9D94E637-60C8-443F-B956-CB715537168F}"/>
                    </a:ext>
                  </a:extLst>
                </p:cNvPr>
                <p:cNvGrpSpPr/>
                <p:nvPr/>
              </p:nvGrpSpPr>
              <p:grpSpPr>
                <a:xfrm>
                  <a:off x="3592501" y="3591473"/>
                  <a:ext cx="307705" cy="201316"/>
                  <a:chOff x="4151667" y="4010755"/>
                  <a:chExt cx="307705" cy="201316"/>
                </a:xfrm>
              </p:grpSpPr>
              <p:sp>
                <p:nvSpPr>
                  <p:cNvPr id="720" name="Rectangle 719">
                    <a:extLst>
                      <a:ext uri="{FF2B5EF4-FFF2-40B4-BE49-F238E27FC236}">
                        <a16:creationId xmlns:a16="http://schemas.microsoft.com/office/drawing/2014/main" id="{99B58B37-3E92-4CB5-98AD-9397E7E4790F}"/>
                      </a:ext>
                    </a:extLst>
                  </p:cNvPr>
                  <p:cNvSpPr/>
                  <p:nvPr/>
                </p:nvSpPr>
                <p:spPr bwMode="auto">
                  <a:xfrm>
                    <a:off x="4151667" y="4010755"/>
                    <a:ext cx="307705" cy="201316"/>
                  </a:xfrm>
                  <a:prstGeom prst="rect">
                    <a:avLst/>
                  </a:prstGeom>
                  <a:solidFill>
                    <a:srgbClr val="000000"/>
                  </a:solidFill>
                  <a:ln w="12700">
                    <a:solidFill>
                      <a:srgbClr val="00C9E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2917">
                            <a:srgbClr val="FFFFFF"/>
                          </a:gs>
                          <a:gs pos="30000">
                            <a:srgbClr val="FFFFFF"/>
                          </a:gs>
                        </a:gsLst>
                        <a:lin ang="5400000" scaled="0"/>
                      </a:gradFill>
                      <a:effectLst/>
                      <a:uLnTx/>
                      <a:uFillTx/>
                      <a:latin typeface="Segoe UI"/>
                      <a:ea typeface="+mn-ea"/>
                      <a:cs typeface="Segoe UI" pitchFamily="34" charset="0"/>
                    </a:endParaRPr>
                  </a:p>
                </p:txBody>
              </p:sp>
              <p:sp>
                <p:nvSpPr>
                  <p:cNvPr id="721" name="Rectangle 720">
                    <a:extLst>
                      <a:ext uri="{FF2B5EF4-FFF2-40B4-BE49-F238E27FC236}">
                        <a16:creationId xmlns:a16="http://schemas.microsoft.com/office/drawing/2014/main" id="{C2DA8AF4-4E3D-4E07-BA76-D830340A7AD3}"/>
                      </a:ext>
                    </a:extLst>
                  </p:cNvPr>
                  <p:cNvSpPr/>
                  <p:nvPr/>
                </p:nvSpPr>
                <p:spPr bwMode="auto">
                  <a:xfrm>
                    <a:off x="4293843" y="4074799"/>
                    <a:ext cx="128030" cy="2221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2" name="Rectangle 721">
                    <a:extLst>
                      <a:ext uri="{FF2B5EF4-FFF2-40B4-BE49-F238E27FC236}">
                        <a16:creationId xmlns:a16="http://schemas.microsoft.com/office/drawing/2014/main" id="{B111C7D1-6F3E-4EA1-B10F-E323D94F3B43}"/>
                      </a:ext>
                    </a:extLst>
                  </p:cNvPr>
                  <p:cNvSpPr/>
                  <p:nvPr/>
                </p:nvSpPr>
                <p:spPr bwMode="auto">
                  <a:xfrm>
                    <a:off x="4292511" y="4123460"/>
                    <a:ext cx="91477" cy="2221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723" name="Oval 722">
                  <a:extLst>
                    <a:ext uri="{FF2B5EF4-FFF2-40B4-BE49-F238E27FC236}">
                      <a16:creationId xmlns:a16="http://schemas.microsoft.com/office/drawing/2014/main" id="{911A240B-96A6-430A-98B7-B0C5F9FDBF6E}"/>
                    </a:ext>
                  </a:extLst>
                </p:cNvPr>
                <p:cNvSpPr/>
                <p:nvPr/>
              </p:nvSpPr>
              <p:spPr bwMode="auto">
                <a:xfrm>
                  <a:off x="3638998" y="3655626"/>
                  <a:ext cx="53030" cy="5302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4" name="Oval 723">
                  <a:extLst>
                    <a:ext uri="{FF2B5EF4-FFF2-40B4-BE49-F238E27FC236}">
                      <a16:creationId xmlns:a16="http://schemas.microsoft.com/office/drawing/2014/main" id="{F4996242-CB42-4D50-8A4A-A52FDA142841}"/>
                    </a:ext>
                  </a:extLst>
                </p:cNvPr>
                <p:cNvSpPr/>
                <p:nvPr/>
              </p:nvSpPr>
              <p:spPr bwMode="auto">
                <a:xfrm>
                  <a:off x="3638998" y="3393851"/>
                  <a:ext cx="53030" cy="5302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56" name="Graphic 655">
                  <a:extLst>
                    <a:ext uri="{FF2B5EF4-FFF2-40B4-BE49-F238E27FC236}">
                      <a16:creationId xmlns:a16="http://schemas.microsoft.com/office/drawing/2014/main" id="{5E84ECAF-5B91-440D-B96C-FA884DF8DDB5}"/>
                    </a:ext>
                  </a:extLst>
                </p:cNvPr>
                <p:cNvPicPr>
                  <a:picLocks noChangeAspect="1"/>
                </p:cNvPicPr>
                <p:nvPr/>
              </p:nvPicPr>
              <p:blipFill>
                <a:blip r:embed="rId66">
                  <a:extLst>
                    <a:ext uri="{28A0092B-C50C-407E-A947-70E740481C1C}">
                      <a14:useLocalDpi xmlns:a14="http://schemas.microsoft.com/office/drawing/2010/main" val="0"/>
                    </a:ext>
                    <a:ext uri="{96DAC541-7B7A-43D3-8B79-37D633B846F1}">
                      <asvg:svgBlip xmlns:asvg="http://schemas.microsoft.com/office/drawing/2016/SVG/main" r:embed="rId67"/>
                    </a:ext>
                  </a:extLst>
                </a:blip>
                <a:srcRect/>
                <a:stretch/>
              </p:blipFill>
              <p:spPr>
                <a:xfrm>
                  <a:off x="9078266" y="3288668"/>
                  <a:ext cx="274320" cy="274320"/>
                </a:xfrm>
                <a:prstGeom prst="rect">
                  <a:avLst/>
                </a:prstGeom>
              </p:spPr>
            </p:pic>
            <p:sp>
              <p:nvSpPr>
                <p:cNvPr id="705" name="Rectangle 704">
                  <a:hlinkClick r:id="rId70" tooltip="Azure IoT Hub is a managed service that acts as a central message hub for communications in both directions between an IoT application and its attached devices. You can connect millions of devices and their backend solutions reliably and securely. "/>
                  <a:extLst>
                    <a:ext uri="{FF2B5EF4-FFF2-40B4-BE49-F238E27FC236}">
                      <a16:creationId xmlns:a16="http://schemas.microsoft.com/office/drawing/2014/main" id="{BFDE0947-0A9A-4806-A119-1DC86A2C4B60}"/>
                    </a:ext>
                  </a:extLst>
                </p:cNvPr>
                <p:cNvSpPr/>
                <p:nvPr/>
              </p:nvSpPr>
              <p:spPr>
                <a:xfrm>
                  <a:off x="9350658" y="4303062"/>
                  <a:ext cx="702220" cy="143116"/>
                </a:xfrm>
                <a:prstGeom prst="rect">
                  <a:avLst/>
                </a:prstGeom>
                <a:solidFill>
                  <a:schemeClr val="accent1"/>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spAutoFit/>
                </a:bodyPr>
                <a:lstStyle/>
                <a:p>
                  <a:pPr marL="0" marR="0" lvl="0" indent="0" algn="l" defTabSz="914367" rtl="0" eaLnBrk="1" fontAlgn="base" latinLnBrk="0" hangingPunct="1">
                    <a:lnSpc>
                      <a:spcPct val="90000"/>
                    </a:lnSpc>
                    <a:spcBef>
                      <a:spcPct val="0"/>
                    </a:spcBef>
                    <a:spcAft>
                      <a:spcPts val="100"/>
                    </a:spcAft>
                    <a:buClrTx/>
                    <a:buSzTx/>
                    <a:buFontTx/>
                    <a:buNone/>
                    <a:tabLst/>
                    <a:defRPr/>
                  </a:pPr>
                  <a:r>
                    <a:rPr kumimoji="0" lang="en-US" sz="5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a:ea typeface="+mn-ea"/>
                      <a:cs typeface="+mn-cs"/>
                    </a:rPr>
                    <a:t>Azure IoT Hub</a:t>
                  </a:r>
                </a:p>
              </p:txBody>
            </p:sp>
            <p:sp>
              <p:nvSpPr>
                <p:cNvPr id="657" name="TextBox 656">
                  <a:extLst>
                    <a:ext uri="{FF2B5EF4-FFF2-40B4-BE49-F238E27FC236}">
                      <a16:creationId xmlns:a16="http://schemas.microsoft.com/office/drawing/2014/main" id="{C591EAD4-D1CA-4EA4-8A56-D86A8C9567B8}"/>
                    </a:ext>
                  </a:extLst>
                </p:cNvPr>
                <p:cNvSpPr txBox="1"/>
                <p:nvPr/>
              </p:nvSpPr>
              <p:spPr>
                <a:xfrm>
                  <a:off x="9389826" y="3348647"/>
                  <a:ext cx="1777203" cy="123111"/>
                </a:xfrm>
                <a:prstGeom prst="rect">
                  <a:avLst/>
                </a:prstGeom>
                <a:noFill/>
              </p:spPr>
              <p:txBody>
                <a:bodyPr wrap="square" lIns="0" tIns="0" rIns="0" bIns="0" rtlCol="0">
                  <a:spAutoFit/>
                </a:bodyPr>
                <a:lstStyle>
                  <a:defPPr>
                    <a:defRPr lang="en-US"/>
                  </a:defPPr>
                  <a:lvl1pPr>
                    <a:defRPr sz="900">
                      <a:gradFill>
                        <a:gsLst>
                          <a:gs pos="2917">
                            <a:schemeClr val="tx1"/>
                          </a:gs>
                          <a:gs pos="30000">
                            <a:schemeClr val="tx1"/>
                          </a:gs>
                        </a:gsLst>
                        <a:lin ang="5400000" scaled="0"/>
                      </a:gradFill>
                      <a:latin typeface="+mj-lt"/>
                    </a:defRPr>
                  </a:lvl1p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gradFill>
                        <a:gsLst>
                          <a:gs pos="20000">
                            <a:srgbClr val="FFFFFF"/>
                          </a:gs>
                          <a:gs pos="100000">
                            <a:srgbClr val="FFFFFF"/>
                          </a:gs>
                        </a:gsLst>
                        <a:lin ang="5400000" scaled="0"/>
                      </a:gradFill>
                      <a:effectLst/>
                      <a:uLnTx/>
                      <a:uFillTx/>
                      <a:latin typeface="Segoe UI"/>
                      <a:ea typeface="+mn-ea"/>
                      <a:cs typeface="+mn-cs"/>
                    </a:rPr>
                    <a:t>External Identities</a:t>
                  </a:r>
                </a:p>
              </p:txBody>
            </p:sp>
            <p:sp>
              <p:nvSpPr>
                <p:cNvPr id="670" name="AutoShape 3">
                  <a:extLst>
                    <a:ext uri="{FF2B5EF4-FFF2-40B4-BE49-F238E27FC236}">
                      <a16:creationId xmlns:a16="http://schemas.microsoft.com/office/drawing/2014/main" id="{6C9B37C5-C5C6-491E-A7DD-282DE69353AE}"/>
                    </a:ext>
                  </a:extLst>
                </p:cNvPr>
                <p:cNvSpPr>
                  <a:spLocks noChangeAspect="1" noChangeArrowheads="1" noTextEdit="1"/>
                </p:cNvSpPr>
                <p:nvPr/>
              </p:nvSpPr>
              <p:spPr bwMode="auto">
                <a:xfrm>
                  <a:off x="9632719" y="3660830"/>
                  <a:ext cx="437700" cy="328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27" name="Rectangle 626">
                  <a:extLst>
                    <a:ext uri="{FF2B5EF4-FFF2-40B4-BE49-F238E27FC236}">
                      <a16:creationId xmlns:a16="http://schemas.microsoft.com/office/drawing/2014/main" id="{A47DBE2D-36BD-4AC9-B25B-1F828C4CE0C2}"/>
                    </a:ext>
                  </a:extLst>
                </p:cNvPr>
                <p:cNvSpPr/>
                <p:nvPr/>
              </p:nvSpPr>
              <p:spPr>
                <a:xfrm>
                  <a:off x="7985407" y="3309309"/>
                  <a:ext cx="1019614" cy="537149"/>
                </a:xfrm>
                <a:prstGeom prst="rect">
                  <a:avLst/>
                </a:prstGeom>
                <a:solidFill>
                  <a:schemeClr val="bg1"/>
                </a:solidFill>
                <a:ln w="12700" cap="flat" cmpd="sng" algn="ctr">
                  <a:solidFill>
                    <a:schemeClr val="bg1">
                      <a:lumMod val="75000"/>
                    </a:schemeClr>
                  </a:solidFill>
                  <a:prstDash val="solid"/>
                  <a:miter lim="800000"/>
                </a:ln>
                <a:effectLst/>
              </p:spPr>
              <p:txBody>
                <a:bodyPr tIns="18288" bIns="0" rtlCol="0" anchor="t"/>
                <a:lstStyle/>
                <a:p>
                  <a:pPr marL="0" marR="0" lvl="0" indent="0" algn="ctr" defTabSz="914367" rtl="0" eaLnBrk="1" fontAlgn="auto" latinLnBrk="0" hangingPunct="1">
                    <a:lnSpc>
                      <a:spcPct val="100000"/>
                    </a:lnSpc>
                    <a:spcBef>
                      <a:spcPts val="0"/>
                    </a:spcBef>
                    <a:spcAft>
                      <a:spcPts val="100"/>
                    </a:spcAft>
                    <a:buClrTx/>
                    <a:buSzTx/>
                    <a:buFontTx/>
                    <a:buNone/>
                    <a:tabLst/>
                    <a:defRPr/>
                  </a:pPr>
                  <a:r>
                    <a:rPr kumimoji="0" lang="en-US" sz="600" b="1" i="0" u="none" strike="noStrike" kern="1200" cap="none" spc="0" normalizeH="0" baseline="0" noProof="0">
                      <a:ln>
                        <a:noFill/>
                      </a:ln>
                      <a:solidFill>
                        <a:srgbClr val="1A1A1A"/>
                      </a:solidFill>
                      <a:effectLst/>
                      <a:uLnTx/>
                      <a:uFillTx/>
                      <a:latin typeface="Segoe UI"/>
                      <a:ea typeface="+mn-ea"/>
                      <a:cs typeface="+mn-cs"/>
                    </a:rPr>
                    <a:t>On-Premises &amp; Other Cloud Resources/Data</a:t>
                  </a:r>
                </a:p>
                <a:p>
                  <a:pPr marL="0" marR="0" lvl="0" indent="0" algn="ctr" defTabSz="914367" rtl="0" eaLnBrk="1" fontAlgn="auto" latinLnBrk="0" hangingPunct="1">
                    <a:lnSpc>
                      <a:spcPct val="100000"/>
                    </a:lnSpc>
                    <a:spcBef>
                      <a:spcPts val="0"/>
                    </a:spcBef>
                    <a:spcAft>
                      <a:spcPts val="100"/>
                    </a:spcAft>
                    <a:buClrTx/>
                    <a:buSzTx/>
                    <a:buFontTx/>
                    <a:buNone/>
                    <a:tabLst/>
                    <a:defRPr/>
                  </a:pPr>
                  <a:endParaRPr kumimoji="0" lang="en-US" sz="600" b="1" i="0" u="none" strike="noStrike" kern="1200" cap="none" spc="0" normalizeH="0" baseline="0" noProof="0">
                    <a:ln>
                      <a:noFill/>
                    </a:ln>
                    <a:solidFill>
                      <a:srgbClr val="1A1A1A"/>
                    </a:solidFill>
                    <a:effectLst/>
                    <a:uLnTx/>
                    <a:uFillTx/>
                    <a:latin typeface="Segoe UI"/>
                    <a:ea typeface="+mn-ea"/>
                    <a:cs typeface="+mn-cs"/>
                  </a:endParaRPr>
                </a:p>
                <a:p>
                  <a:pPr marL="0" marR="0" lvl="0" indent="0" algn="ctr" defTabSz="914367" rtl="0" eaLnBrk="1" fontAlgn="auto" latinLnBrk="0" hangingPunct="1">
                    <a:lnSpc>
                      <a:spcPct val="100000"/>
                    </a:lnSpc>
                    <a:spcBef>
                      <a:spcPts val="0"/>
                    </a:spcBef>
                    <a:spcAft>
                      <a:spcPts val="100"/>
                    </a:spcAft>
                    <a:buClrTx/>
                    <a:buSzTx/>
                    <a:buFontTx/>
                    <a:buNone/>
                    <a:tabLst/>
                    <a:defRPr/>
                  </a:pPr>
                  <a:endParaRPr kumimoji="0" lang="en-US" sz="600" b="1" i="0" u="none" strike="noStrike" kern="1200" cap="none" spc="0" normalizeH="0" baseline="0" noProof="0">
                    <a:ln>
                      <a:noFill/>
                    </a:ln>
                    <a:solidFill>
                      <a:srgbClr val="1A1A1A"/>
                    </a:solidFill>
                    <a:effectLst/>
                    <a:uLnTx/>
                    <a:uFillTx/>
                    <a:latin typeface="Segoe UI"/>
                    <a:ea typeface="+mn-ea"/>
                    <a:cs typeface="+mn-cs"/>
                  </a:endParaRPr>
                </a:p>
              </p:txBody>
            </p:sp>
            <p:grpSp>
              <p:nvGrpSpPr>
                <p:cNvPr id="2" name="Group 1">
                  <a:extLst>
                    <a:ext uri="{FF2B5EF4-FFF2-40B4-BE49-F238E27FC236}">
                      <a16:creationId xmlns:a16="http://schemas.microsoft.com/office/drawing/2014/main" id="{8A4ABA53-4EC9-4E97-90B1-B33A7CDB56FD}"/>
                    </a:ext>
                  </a:extLst>
                </p:cNvPr>
                <p:cNvGrpSpPr/>
                <p:nvPr/>
              </p:nvGrpSpPr>
              <p:grpSpPr>
                <a:xfrm>
                  <a:off x="8835035" y="3658007"/>
                  <a:ext cx="116584" cy="27436"/>
                  <a:chOff x="8834685" y="3578063"/>
                  <a:chExt cx="116584" cy="27436"/>
                </a:xfrm>
              </p:grpSpPr>
              <p:sp>
                <p:nvSpPr>
                  <p:cNvPr id="628" name="Oval 627">
                    <a:extLst>
                      <a:ext uri="{FF2B5EF4-FFF2-40B4-BE49-F238E27FC236}">
                        <a16:creationId xmlns:a16="http://schemas.microsoft.com/office/drawing/2014/main" id="{7735E573-524D-46CB-A879-5DFE7B341C97}"/>
                      </a:ext>
                    </a:extLst>
                  </p:cNvPr>
                  <p:cNvSpPr/>
                  <p:nvPr/>
                </p:nvSpPr>
                <p:spPr bwMode="auto">
                  <a:xfrm>
                    <a:off x="8834685" y="3578067"/>
                    <a:ext cx="27432" cy="27432"/>
                  </a:xfrm>
                  <a:prstGeom prst="ellipse">
                    <a:avLst/>
                  </a:prstGeom>
                  <a:solidFill>
                    <a:schemeClr val="tx1">
                      <a:lumMod val="50000"/>
                      <a:lumOff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1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29" name="Oval 628">
                    <a:extLst>
                      <a:ext uri="{FF2B5EF4-FFF2-40B4-BE49-F238E27FC236}">
                        <a16:creationId xmlns:a16="http://schemas.microsoft.com/office/drawing/2014/main" id="{AE2CFE47-05E7-4F4F-BEF7-26F86149621C}"/>
                      </a:ext>
                    </a:extLst>
                  </p:cNvPr>
                  <p:cNvSpPr/>
                  <p:nvPr/>
                </p:nvSpPr>
                <p:spPr bwMode="auto">
                  <a:xfrm>
                    <a:off x="8879261" y="3578065"/>
                    <a:ext cx="27432" cy="27432"/>
                  </a:xfrm>
                  <a:prstGeom prst="ellipse">
                    <a:avLst/>
                  </a:prstGeom>
                  <a:solidFill>
                    <a:schemeClr val="tx1">
                      <a:lumMod val="50000"/>
                      <a:lumOff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1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630" name="Oval 629">
                    <a:extLst>
                      <a:ext uri="{FF2B5EF4-FFF2-40B4-BE49-F238E27FC236}">
                        <a16:creationId xmlns:a16="http://schemas.microsoft.com/office/drawing/2014/main" id="{FC42B637-6B45-4D4B-8AC0-D033A8EDE5F7}"/>
                      </a:ext>
                    </a:extLst>
                  </p:cNvPr>
                  <p:cNvSpPr/>
                  <p:nvPr/>
                </p:nvSpPr>
                <p:spPr bwMode="auto">
                  <a:xfrm>
                    <a:off x="8923837" y="3578063"/>
                    <a:ext cx="27432" cy="27432"/>
                  </a:xfrm>
                  <a:prstGeom prst="ellipse">
                    <a:avLst/>
                  </a:prstGeom>
                  <a:solidFill>
                    <a:schemeClr val="tx1">
                      <a:lumMod val="50000"/>
                      <a:lumOff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10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sp>
              <p:nvSpPr>
                <p:cNvPr id="634" name="Rectangle 633">
                  <a:extLst>
                    <a:ext uri="{FF2B5EF4-FFF2-40B4-BE49-F238E27FC236}">
                      <a16:creationId xmlns:a16="http://schemas.microsoft.com/office/drawing/2014/main" id="{FF500CDF-41EF-448B-83FE-DEB96826B903}"/>
                    </a:ext>
                  </a:extLst>
                </p:cNvPr>
                <p:cNvSpPr/>
                <p:nvPr/>
              </p:nvSpPr>
              <p:spPr>
                <a:xfrm>
                  <a:off x="7985407" y="3910633"/>
                  <a:ext cx="1019614" cy="555307"/>
                </a:xfrm>
                <a:prstGeom prst="rect">
                  <a:avLst/>
                </a:prstGeom>
                <a:solidFill>
                  <a:schemeClr val="bg1"/>
                </a:solidFill>
                <a:ln w="12700" cap="rnd">
                  <a:solidFill>
                    <a:schemeClr val="bg1">
                      <a:lumMod val="75000"/>
                    </a:schemeClr>
                  </a:solidFill>
                  <a:prstDash val="solid"/>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91440" tIns="64008" rIns="91440" bIns="46637" numCol="1" rtlCol="0" anchor="t" anchorCtr="0" compatLnSpc="1">
                  <a:prstTxWarp prst="textNoShape">
                    <a:avLst/>
                  </a:prstTxWarp>
                </a:bodyPr>
                <a:lstStyle/>
                <a:p>
                  <a:pPr marL="0" marR="0" lvl="0" indent="0" algn="ctr" defTabSz="914367" rtl="0" eaLnBrk="1" fontAlgn="base" latinLnBrk="0" hangingPunct="1">
                    <a:lnSpc>
                      <a:spcPct val="90000"/>
                    </a:lnSpc>
                    <a:spcBef>
                      <a:spcPct val="0"/>
                    </a:spcBef>
                    <a:spcAft>
                      <a:spcPts val="100"/>
                    </a:spcAft>
                    <a:buClrTx/>
                    <a:buSzTx/>
                    <a:buFontTx/>
                    <a:buNone/>
                    <a:tabLst/>
                    <a:defRPr/>
                  </a:pPr>
                  <a:r>
                    <a:rPr kumimoji="0" lang="en-US" sz="600" b="1" i="0" u="none" strike="noStrike" kern="1200" cap="none" spc="0" normalizeH="0" baseline="0" noProof="0">
                      <a:ln>
                        <a:noFill/>
                      </a:ln>
                      <a:solidFill>
                        <a:srgbClr val="002050">
                          <a:lumMod val="75000"/>
                          <a:lumOff val="25000"/>
                        </a:srgbClr>
                      </a:solidFill>
                      <a:effectLst/>
                      <a:uLnTx/>
                      <a:uFillTx/>
                      <a:latin typeface="Segoe UI"/>
                      <a:ea typeface="+mn-ea"/>
                      <a:cs typeface="+mn-cs"/>
                    </a:rPr>
                    <a:t>Azure Resources/Data</a:t>
                  </a:r>
                </a:p>
                <a:p>
                  <a:pPr marL="0" marR="0" lvl="0" indent="0" algn="ctr" defTabSz="914367" rtl="0" eaLnBrk="1" fontAlgn="base" latinLnBrk="0" hangingPunct="1">
                    <a:lnSpc>
                      <a:spcPct val="90000"/>
                    </a:lnSpc>
                    <a:spcBef>
                      <a:spcPct val="0"/>
                    </a:spcBef>
                    <a:spcAft>
                      <a:spcPts val="100"/>
                    </a:spcAft>
                    <a:buClrTx/>
                    <a:buSzTx/>
                    <a:buFontTx/>
                    <a:buNone/>
                    <a:tabLst/>
                    <a:defRPr/>
                  </a:pPr>
                  <a:endParaRPr kumimoji="0" lang="en-US" sz="600" b="1" i="0" u="none" strike="noStrike" kern="1200" cap="none" spc="0" normalizeH="0" baseline="0" noProof="0">
                    <a:ln>
                      <a:noFill/>
                    </a:ln>
                    <a:solidFill>
                      <a:srgbClr val="1A1A1A"/>
                    </a:solidFill>
                    <a:effectLst/>
                    <a:uLnTx/>
                    <a:uFillTx/>
                    <a:latin typeface="Segoe UI"/>
                    <a:ea typeface="+mn-ea"/>
                    <a:cs typeface="+mn-cs"/>
                  </a:endParaRPr>
                </a:p>
                <a:p>
                  <a:pPr marL="0" marR="0" lvl="0" indent="0" algn="ctr" defTabSz="914367" rtl="0" eaLnBrk="1" fontAlgn="base" latinLnBrk="0" hangingPunct="1">
                    <a:lnSpc>
                      <a:spcPct val="90000"/>
                    </a:lnSpc>
                    <a:spcBef>
                      <a:spcPct val="0"/>
                    </a:spcBef>
                    <a:spcAft>
                      <a:spcPts val="100"/>
                    </a:spcAft>
                    <a:buClrTx/>
                    <a:buSzTx/>
                    <a:buFontTx/>
                    <a:buNone/>
                    <a:tabLst/>
                    <a:defRPr/>
                  </a:pPr>
                  <a:endParaRPr kumimoji="0" lang="en-US" sz="600" b="1" i="0" u="none" strike="noStrike" kern="1200" cap="none" spc="0" normalizeH="0" baseline="0" noProof="0">
                    <a:ln>
                      <a:noFill/>
                    </a:ln>
                    <a:solidFill>
                      <a:srgbClr val="1A1A1A"/>
                    </a:solidFill>
                    <a:effectLst/>
                    <a:uLnTx/>
                    <a:uFillTx/>
                    <a:latin typeface="Segoe UI"/>
                    <a:ea typeface="+mn-ea"/>
                    <a:cs typeface="+mn-cs"/>
                  </a:endParaRPr>
                </a:p>
              </p:txBody>
            </p:sp>
            <p:pic>
              <p:nvPicPr>
                <p:cNvPr id="635" name="Picture 634">
                  <a:extLst>
                    <a:ext uri="{FF2B5EF4-FFF2-40B4-BE49-F238E27FC236}">
                      <a16:creationId xmlns:a16="http://schemas.microsoft.com/office/drawing/2014/main" id="{BB69C889-D296-41ED-B6EB-E0F8690F213E}"/>
                    </a:ext>
                  </a:extLst>
                </p:cNvPr>
                <p:cNvPicPr>
                  <a:picLocks noChangeAspect="1"/>
                </p:cNvPicPr>
                <p:nvPr/>
              </p:nvPicPr>
              <p:blipFill rotWithShape="1">
                <a:blip r:embed="rId71" cstate="print">
                  <a:duotone>
                    <a:schemeClr val="accent1">
                      <a:shade val="45000"/>
                      <a:satMod val="135000"/>
                    </a:schemeClr>
                    <a:prstClr val="white"/>
                  </a:duotone>
                  <a:extLst>
                    <a:ext uri="{28A0092B-C50C-407E-A947-70E740481C1C}">
                      <a14:useLocalDpi xmlns:a14="http://schemas.microsoft.com/office/drawing/2010/main" val="0"/>
                    </a:ext>
                  </a:extLst>
                </a:blip>
                <a:srcRect/>
                <a:stretch/>
              </p:blipFill>
              <p:spPr>
                <a:xfrm>
                  <a:off x="8736519" y="4146107"/>
                  <a:ext cx="208551" cy="179206"/>
                </a:xfrm>
                <a:prstGeom prst="rect">
                  <a:avLst/>
                </a:prstGeom>
              </p:spPr>
            </p:pic>
            <p:grpSp>
              <p:nvGrpSpPr>
                <p:cNvPr id="636" name="Group 4">
                  <a:extLst>
                    <a:ext uri="{FF2B5EF4-FFF2-40B4-BE49-F238E27FC236}">
                      <a16:creationId xmlns:a16="http://schemas.microsoft.com/office/drawing/2014/main" id="{8D93A340-6E29-4533-A75C-18B0C653DFB8}"/>
                    </a:ext>
                  </a:extLst>
                </p:cNvPr>
                <p:cNvGrpSpPr>
                  <a:grpSpLocks noChangeAspect="1"/>
                </p:cNvGrpSpPr>
                <p:nvPr/>
              </p:nvGrpSpPr>
              <p:grpSpPr bwMode="auto">
                <a:xfrm>
                  <a:off x="8081853" y="4184805"/>
                  <a:ext cx="129958" cy="101811"/>
                  <a:chOff x="8417" y="3367"/>
                  <a:chExt cx="374" cy="293"/>
                </a:xfrm>
              </p:grpSpPr>
              <p:sp>
                <p:nvSpPr>
                  <p:cNvPr id="637" name="AutoShape 3">
                    <a:extLst>
                      <a:ext uri="{FF2B5EF4-FFF2-40B4-BE49-F238E27FC236}">
                        <a16:creationId xmlns:a16="http://schemas.microsoft.com/office/drawing/2014/main" id="{F82DB04B-60FE-4527-B203-A006BA20371F}"/>
                      </a:ext>
                    </a:extLst>
                  </p:cNvPr>
                  <p:cNvSpPr>
                    <a:spLocks noChangeAspect="1" noChangeArrowheads="1" noTextEdit="1"/>
                  </p:cNvSpPr>
                  <p:nvPr/>
                </p:nvSpPr>
                <p:spPr bwMode="auto">
                  <a:xfrm>
                    <a:off x="8417" y="3379"/>
                    <a:ext cx="374"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38" name="Rectangle 5">
                    <a:extLst>
                      <a:ext uri="{FF2B5EF4-FFF2-40B4-BE49-F238E27FC236}">
                        <a16:creationId xmlns:a16="http://schemas.microsoft.com/office/drawing/2014/main" id="{DD0AD2D3-721E-41BB-940D-E10824CDDB77}"/>
                      </a:ext>
                    </a:extLst>
                  </p:cNvPr>
                  <p:cNvSpPr>
                    <a:spLocks noChangeArrowheads="1"/>
                  </p:cNvSpPr>
                  <p:nvPr/>
                </p:nvSpPr>
                <p:spPr bwMode="auto">
                  <a:xfrm>
                    <a:off x="8417" y="3414"/>
                    <a:ext cx="374" cy="246"/>
                  </a:xfrm>
                  <a:prstGeom prst="rect">
                    <a:avLst/>
                  </a:prstGeom>
                  <a:solidFill>
                    <a:srgbClr val="0078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39" name="Rectangle 6">
                    <a:extLst>
                      <a:ext uri="{FF2B5EF4-FFF2-40B4-BE49-F238E27FC236}">
                        <a16:creationId xmlns:a16="http://schemas.microsoft.com/office/drawing/2014/main" id="{E5EE3881-4326-40A7-9748-800FC49911CD}"/>
                      </a:ext>
                    </a:extLst>
                  </p:cNvPr>
                  <p:cNvSpPr>
                    <a:spLocks noChangeArrowheads="1"/>
                  </p:cNvSpPr>
                  <p:nvPr/>
                </p:nvSpPr>
                <p:spPr bwMode="auto">
                  <a:xfrm>
                    <a:off x="8417" y="3367"/>
                    <a:ext cx="374" cy="3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40" name="Oval 7">
                    <a:extLst>
                      <a:ext uri="{FF2B5EF4-FFF2-40B4-BE49-F238E27FC236}">
                        <a16:creationId xmlns:a16="http://schemas.microsoft.com/office/drawing/2014/main" id="{17B2EEDF-F252-4F5B-9869-4B910FBB8995}"/>
                      </a:ext>
                    </a:extLst>
                  </p:cNvPr>
                  <p:cNvSpPr>
                    <a:spLocks noChangeArrowheads="1"/>
                  </p:cNvSpPr>
                  <p:nvPr/>
                </p:nvSpPr>
                <p:spPr bwMode="auto">
                  <a:xfrm>
                    <a:off x="8430" y="3379"/>
                    <a:ext cx="11" cy="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41" name="Oval 8">
                    <a:extLst>
                      <a:ext uri="{FF2B5EF4-FFF2-40B4-BE49-F238E27FC236}">
                        <a16:creationId xmlns:a16="http://schemas.microsoft.com/office/drawing/2014/main" id="{5AA5A42E-164E-41DF-89C0-2813CCB03460}"/>
                      </a:ext>
                    </a:extLst>
                  </p:cNvPr>
                  <p:cNvSpPr>
                    <a:spLocks noChangeArrowheads="1"/>
                  </p:cNvSpPr>
                  <p:nvPr/>
                </p:nvSpPr>
                <p:spPr bwMode="auto">
                  <a:xfrm>
                    <a:off x="8447" y="3379"/>
                    <a:ext cx="12" cy="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42" name="Oval 9">
                    <a:extLst>
                      <a:ext uri="{FF2B5EF4-FFF2-40B4-BE49-F238E27FC236}">
                        <a16:creationId xmlns:a16="http://schemas.microsoft.com/office/drawing/2014/main" id="{13FFE8C7-0741-4CA6-BC36-40828EC39B53}"/>
                      </a:ext>
                    </a:extLst>
                  </p:cNvPr>
                  <p:cNvSpPr>
                    <a:spLocks noChangeArrowheads="1"/>
                  </p:cNvSpPr>
                  <p:nvPr/>
                </p:nvSpPr>
                <p:spPr bwMode="auto">
                  <a:xfrm>
                    <a:off x="8465" y="3379"/>
                    <a:ext cx="11" cy="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43" name="Rectangle 10">
                    <a:extLst>
                      <a:ext uri="{FF2B5EF4-FFF2-40B4-BE49-F238E27FC236}">
                        <a16:creationId xmlns:a16="http://schemas.microsoft.com/office/drawing/2014/main" id="{4349AA54-3601-465E-B361-A14FB5D72EDC}"/>
                      </a:ext>
                    </a:extLst>
                  </p:cNvPr>
                  <p:cNvSpPr>
                    <a:spLocks noChangeArrowheads="1"/>
                  </p:cNvSpPr>
                  <p:nvPr/>
                </p:nvSpPr>
                <p:spPr bwMode="auto">
                  <a:xfrm>
                    <a:off x="8487" y="3461"/>
                    <a:ext cx="59" cy="5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44" name="Rectangle 11">
                    <a:extLst>
                      <a:ext uri="{FF2B5EF4-FFF2-40B4-BE49-F238E27FC236}">
                        <a16:creationId xmlns:a16="http://schemas.microsoft.com/office/drawing/2014/main" id="{843D4093-96DB-4C6E-898D-0EDD87DDEFED}"/>
                      </a:ext>
                    </a:extLst>
                  </p:cNvPr>
                  <p:cNvSpPr>
                    <a:spLocks noChangeArrowheads="1"/>
                  </p:cNvSpPr>
                  <p:nvPr/>
                </p:nvSpPr>
                <p:spPr bwMode="auto">
                  <a:xfrm>
                    <a:off x="8576" y="3461"/>
                    <a:ext cx="58" cy="5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45" name="Rectangle 12">
                    <a:extLst>
                      <a:ext uri="{FF2B5EF4-FFF2-40B4-BE49-F238E27FC236}">
                        <a16:creationId xmlns:a16="http://schemas.microsoft.com/office/drawing/2014/main" id="{24F37059-1795-400C-9EC9-B44215AEBCE7}"/>
                      </a:ext>
                    </a:extLst>
                  </p:cNvPr>
                  <p:cNvSpPr>
                    <a:spLocks noChangeArrowheads="1"/>
                  </p:cNvSpPr>
                  <p:nvPr/>
                </p:nvSpPr>
                <p:spPr bwMode="auto">
                  <a:xfrm>
                    <a:off x="8662" y="3461"/>
                    <a:ext cx="59" cy="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46" name="Rectangle 13">
                    <a:extLst>
                      <a:ext uri="{FF2B5EF4-FFF2-40B4-BE49-F238E27FC236}">
                        <a16:creationId xmlns:a16="http://schemas.microsoft.com/office/drawing/2014/main" id="{209AC2B8-DA78-4D2D-AAAB-C436CFFE96A8}"/>
                      </a:ext>
                    </a:extLst>
                  </p:cNvPr>
                  <p:cNvSpPr>
                    <a:spLocks noChangeArrowheads="1"/>
                  </p:cNvSpPr>
                  <p:nvPr/>
                </p:nvSpPr>
                <p:spPr bwMode="auto">
                  <a:xfrm>
                    <a:off x="8487" y="3555"/>
                    <a:ext cx="59"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47" name="Rectangle 646">
                    <a:extLst>
                      <a:ext uri="{FF2B5EF4-FFF2-40B4-BE49-F238E27FC236}">
                        <a16:creationId xmlns:a16="http://schemas.microsoft.com/office/drawing/2014/main" id="{74027152-4323-46CF-A0E3-810D0B700BB4}"/>
                      </a:ext>
                    </a:extLst>
                  </p:cNvPr>
                  <p:cNvSpPr>
                    <a:spLocks noChangeArrowheads="1"/>
                  </p:cNvSpPr>
                  <p:nvPr/>
                </p:nvSpPr>
                <p:spPr bwMode="auto">
                  <a:xfrm>
                    <a:off x="8576" y="3555"/>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sp>
                <p:nvSpPr>
                  <p:cNvPr id="648" name="Rectangle 647">
                    <a:extLst>
                      <a:ext uri="{FF2B5EF4-FFF2-40B4-BE49-F238E27FC236}">
                        <a16:creationId xmlns:a16="http://schemas.microsoft.com/office/drawing/2014/main" id="{E260D422-FBFF-4EDE-9A30-A11A689DCE1F}"/>
                      </a:ext>
                    </a:extLst>
                  </p:cNvPr>
                  <p:cNvSpPr>
                    <a:spLocks noChangeArrowheads="1"/>
                  </p:cNvSpPr>
                  <p:nvPr/>
                </p:nvSpPr>
                <p:spPr bwMode="auto">
                  <a:xfrm>
                    <a:off x="8662" y="3555"/>
                    <a:ext cx="59" cy="5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219456" tIns="109728" rIns="219456" bIns="109728"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Segoe UI"/>
                      <a:ea typeface="+mn-ea"/>
                      <a:cs typeface="+mn-cs"/>
                    </a:endParaRPr>
                  </a:p>
                </p:txBody>
              </p:sp>
            </p:grpSp>
            <p:pic>
              <p:nvPicPr>
                <p:cNvPr id="649" name="Graphic 648">
                  <a:extLst>
                    <a:ext uri="{FF2B5EF4-FFF2-40B4-BE49-F238E27FC236}">
                      <a16:creationId xmlns:a16="http://schemas.microsoft.com/office/drawing/2014/main" id="{48B131EA-6FE6-4156-90E2-37DA006195FC}"/>
                    </a:ext>
                  </a:extLst>
                </p:cNvPr>
                <p:cNvPicPr>
                  <a:picLocks noChangeAspect="1"/>
                </p:cNvPicPr>
                <p:nvPr/>
              </p:nvPicPr>
              <p:blipFill>
                <a:blip r:embed="rId72">
                  <a:extLst>
                    <a:ext uri="{96DAC541-7B7A-43D3-8B79-37D633B846F1}">
                      <asvg:svgBlip xmlns:asvg="http://schemas.microsoft.com/office/drawing/2016/SVG/main" r:embed="rId73"/>
                    </a:ext>
                  </a:extLst>
                </a:blip>
                <a:stretch>
                  <a:fillRect/>
                </a:stretch>
              </p:blipFill>
              <p:spPr>
                <a:xfrm>
                  <a:off x="8592266" y="4177986"/>
                  <a:ext cx="116428" cy="115449"/>
                </a:xfrm>
                <a:prstGeom prst="rect">
                  <a:avLst/>
                </a:prstGeom>
              </p:spPr>
            </p:pic>
            <p:pic>
              <p:nvPicPr>
                <p:cNvPr id="650" name="Graphic 649">
                  <a:extLst>
                    <a:ext uri="{FF2B5EF4-FFF2-40B4-BE49-F238E27FC236}">
                      <a16:creationId xmlns:a16="http://schemas.microsoft.com/office/drawing/2014/main" id="{D9F8A58C-E2F5-4077-A802-595D1E66C3CB}"/>
                    </a:ext>
                  </a:extLst>
                </p:cNvPr>
                <p:cNvPicPr>
                  <a:picLocks noChangeAspect="1"/>
                </p:cNvPicPr>
                <p:nvPr/>
              </p:nvPicPr>
              <p:blipFill>
                <a:blip r:embed="rId74">
                  <a:extLst>
                    <a:ext uri="{96DAC541-7B7A-43D3-8B79-37D633B846F1}">
                      <asvg:svgBlip xmlns:asvg="http://schemas.microsoft.com/office/drawing/2016/SVG/main" r:embed="rId75"/>
                    </a:ext>
                  </a:extLst>
                </a:blip>
                <a:stretch>
                  <a:fillRect/>
                </a:stretch>
              </p:blipFill>
              <p:spPr>
                <a:xfrm>
                  <a:off x="8441934" y="4188468"/>
                  <a:ext cx="92474" cy="94484"/>
                </a:xfrm>
                <a:prstGeom prst="rect">
                  <a:avLst/>
                </a:prstGeom>
              </p:spPr>
            </p:pic>
            <p:pic>
              <p:nvPicPr>
                <p:cNvPr id="655" name="Graphic 654">
                  <a:extLst>
                    <a:ext uri="{FF2B5EF4-FFF2-40B4-BE49-F238E27FC236}">
                      <a16:creationId xmlns:a16="http://schemas.microsoft.com/office/drawing/2014/main" id="{70315947-6C35-442D-B6D9-A6F9E68EACD6}"/>
                    </a:ext>
                  </a:extLst>
                </p:cNvPr>
                <p:cNvPicPr>
                  <a:picLocks noChangeAspect="1"/>
                </p:cNvPicPr>
                <p:nvPr/>
              </p:nvPicPr>
              <p:blipFill>
                <a:blip r:embed="rId76">
                  <a:extLst>
                    <a:ext uri="{96DAC541-7B7A-43D3-8B79-37D633B846F1}">
                      <asvg:svgBlip xmlns:asvg="http://schemas.microsoft.com/office/drawing/2016/SVG/main" r:embed="rId77"/>
                    </a:ext>
                  </a:extLst>
                </a:blip>
                <a:stretch>
                  <a:fillRect/>
                </a:stretch>
              </p:blipFill>
              <p:spPr>
                <a:xfrm>
                  <a:off x="8279680" y="4193223"/>
                  <a:ext cx="97722" cy="84975"/>
                </a:xfrm>
                <a:prstGeom prst="rect">
                  <a:avLst/>
                </a:prstGeom>
              </p:spPr>
            </p:pic>
            <p:grpSp>
              <p:nvGrpSpPr>
                <p:cNvPr id="712" name="Group 711">
                  <a:extLst>
                    <a:ext uri="{FF2B5EF4-FFF2-40B4-BE49-F238E27FC236}">
                      <a16:creationId xmlns:a16="http://schemas.microsoft.com/office/drawing/2014/main" id="{43FA5A32-3A98-4320-93D9-47D9A775DE81}"/>
                    </a:ext>
                  </a:extLst>
                </p:cNvPr>
                <p:cNvGrpSpPr/>
                <p:nvPr/>
              </p:nvGrpSpPr>
              <p:grpSpPr>
                <a:xfrm>
                  <a:off x="3592501" y="4143040"/>
                  <a:ext cx="307705" cy="201316"/>
                  <a:chOff x="4151667" y="4010755"/>
                  <a:chExt cx="307705" cy="201316"/>
                </a:xfrm>
              </p:grpSpPr>
              <p:sp>
                <p:nvSpPr>
                  <p:cNvPr id="713" name="Rectangle 712">
                    <a:extLst>
                      <a:ext uri="{FF2B5EF4-FFF2-40B4-BE49-F238E27FC236}">
                        <a16:creationId xmlns:a16="http://schemas.microsoft.com/office/drawing/2014/main" id="{73BFE005-FDB6-4824-B338-F028EAA6D725}"/>
                      </a:ext>
                    </a:extLst>
                  </p:cNvPr>
                  <p:cNvSpPr/>
                  <p:nvPr/>
                </p:nvSpPr>
                <p:spPr bwMode="auto">
                  <a:xfrm>
                    <a:off x="4151667" y="4010755"/>
                    <a:ext cx="307705" cy="201316"/>
                  </a:xfrm>
                  <a:prstGeom prst="rect">
                    <a:avLst/>
                  </a:prstGeom>
                  <a:solidFill>
                    <a:srgbClr val="000000"/>
                  </a:solidFill>
                  <a:ln w="12700">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2917">
                            <a:srgbClr val="FFFFFF"/>
                          </a:gs>
                          <a:gs pos="30000">
                            <a:srgbClr val="FFFFFF"/>
                          </a:gs>
                        </a:gsLst>
                        <a:lin ang="5400000" scaled="0"/>
                      </a:gradFill>
                      <a:effectLst/>
                      <a:uLnTx/>
                      <a:uFillTx/>
                      <a:latin typeface="Segoe UI"/>
                      <a:ea typeface="+mn-ea"/>
                      <a:cs typeface="Segoe UI" pitchFamily="34" charset="0"/>
                    </a:endParaRPr>
                  </a:p>
                </p:txBody>
              </p:sp>
              <p:sp>
                <p:nvSpPr>
                  <p:cNvPr id="714" name="Rectangle 713">
                    <a:extLst>
                      <a:ext uri="{FF2B5EF4-FFF2-40B4-BE49-F238E27FC236}">
                        <a16:creationId xmlns:a16="http://schemas.microsoft.com/office/drawing/2014/main" id="{23154D29-1020-40A9-9F87-EC0CF3C226CF}"/>
                      </a:ext>
                    </a:extLst>
                  </p:cNvPr>
                  <p:cNvSpPr/>
                  <p:nvPr/>
                </p:nvSpPr>
                <p:spPr bwMode="auto">
                  <a:xfrm>
                    <a:off x="4293843" y="4074799"/>
                    <a:ext cx="128030" cy="2221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5" name="Rectangle 714">
                    <a:extLst>
                      <a:ext uri="{FF2B5EF4-FFF2-40B4-BE49-F238E27FC236}">
                        <a16:creationId xmlns:a16="http://schemas.microsoft.com/office/drawing/2014/main" id="{35D054C3-66B5-4DAF-8E23-54C5FA9A6FA0}"/>
                      </a:ext>
                    </a:extLst>
                  </p:cNvPr>
                  <p:cNvSpPr/>
                  <p:nvPr/>
                </p:nvSpPr>
                <p:spPr bwMode="auto">
                  <a:xfrm>
                    <a:off x="4292511" y="4123460"/>
                    <a:ext cx="91477" cy="2221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718" name="Oval 717">
                  <a:extLst>
                    <a:ext uri="{FF2B5EF4-FFF2-40B4-BE49-F238E27FC236}">
                      <a16:creationId xmlns:a16="http://schemas.microsoft.com/office/drawing/2014/main" id="{EF643C70-F71A-47D9-B48B-1222D9F3BE2F}"/>
                    </a:ext>
                  </a:extLst>
                </p:cNvPr>
                <p:cNvSpPr/>
                <p:nvPr/>
              </p:nvSpPr>
              <p:spPr bwMode="auto">
                <a:xfrm>
                  <a:off x="3638998" y="4204510"/>
                  <a:ext cx="53030" cy="5302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09" name="Group 308">
                  <a:extLst>
                    <a:ext uri="{FF2B5EF4-FFF2-40B4-BE49-F238E27FC236}">
                      <a16:creationId xmlns:a16="http://schemas.microsoft.com/office/drawing/2014/main" id="{78299D2E-E178-463D-9E6F-AA0490F8EBFE}"/>
                    </a:ext>
                  </a:extLst>
                </p:cNvPr>
                <p:cNvGrpSpPr/>
                <p:nvPr/>
              </p:nvGrpSpPr>
              <p:grpSpPr>
                <a:xfrm>
                  <a:off x="8436669" y="4367493"/>
                  <a:ext cx="116584" cy="27436"/>
                  <a:chOff x="8729367" y="3636988"/>
                  <a:chExt cx="116584" cy="27436"/>
                </a:xfrm>
              </p:grpSpPr>
              <p:sp>
                <p:nvSpPr>
                  <p:cNvPr id="310" name="Oval 309">
                    <a:extLst>
                      <a:ext uri="{FF2B5EF4-FFF2-40B4-BE49-F238E27FC236}">
                        <a16:creationId xmlns:a16="http://schemas.microsoft.com/office/drawing/2014/main" id="{59C2EBE4-F7A0-416F-874E-3E5E4F2469D0}"/>
                      </a:ext>
                    </a:extLst>
                  </p:cNvPr>
                  <p:cNvSpPr/>
                  <p:nvPr/>
                </p:nvSpPr>
                <p:spPr bwMode="auto">
                  <a:xfrm>
                    <a:off x="8729367" y="3636992"/>
                    <a:ext cx="27432" cy="27432"/>
                  </a:xfrm>
                  <a:prstGeom prst="ellipse">
                    <a:avLst/>
                  </a:prstGeom>
                  <a:solidFill>
                    <a:schemeClr val="tx1">
                      <a:lumMod val="50000"/>
                      <a:lumOff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1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1" name="Oval 310">
                    <a:extLst>
                      <a:ext uri="{FF2B5EF4-FFF2-40B4-BE49-F238E27FC236}">
                        <a16:creationId xmlns:a16="http://schemas.microsoft.com/office/drawing/2014/main" id="{0AA9E0D0-1E3A-4FF6-96A5-419647F174C4}"/>
                      </a:ext>
                    </a:extLst>
                  </p:cNvPr>
                  <p:cNvSpPr/>
                  <p:nvPr/>
                </p:nvSpPr>
                <p:spPr bwMode="auto">
                  <a:xfrm>
                    <a:off x="8773943" y="3636990"/>
                    <a:ext cx="27432" cy="27432"/>
                  </a:xfrm>
                  <a:prstGeom prst="ellipse">
                    <a:avLst/>
                  </a:prstGeom>
                  <a:solidFill>
                    <a:schemeClr val="tx1">
                      <a:lumMod val="50000"/>
                      <a:lumOff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1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12" name="Oval 311">
                    <a:extLst>
                      <a:ext uri="{FF2B5EF4-FFF2-40B4-BE49-F238E27FC236}">
                        <a16:creationId xmlns:a16="http://schemas.microsoft.com/office/drawing/2014/main" id="{F5D29559-78D5-49EB-9430-DAD2B8E74852}"/>
                      </a:ext>
                    </a:extLst>
                  </p:cNvPr>
                  <p:cNvSpPr/>
                  <p:nvPr/>
                </p:nvSpPr>
                <p:spPr bwMode="auto">
                  <a:xfrm>
                    <a:off x="8818519" y="3636988"/>
                    <a:ext cx="27432" cy="27432"/>
                  </a:xfrm>
                  <a:prstGeom prst="ellipse">
                    <a:avLst/>
                  </a:prstGeom>
                  <a:solidFill>
                    <a:schemeClr val="tx1">
                      <a:lumMod val="50000"/>
                      <a:lumOff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1000" b="0" i="0" u="none" strike="noStrike" kern="0" cap="none" spc="0" normalizeH="0" baseline="0" noProof="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pic>
            <p:nvPicPr>
              <p:cNvPr id="456" name="Shape 458">
                <a:extLst>
                  <a:ext uri="{FF2B5EF4-FFF2-40B4-BE49-F238E27FC236}">
                    <a16:creationId xmlns:a16="http://schemas.microsoft.com/office/drawing/2014/main" id="{558B39DF-9AD2-9333-042A-A98DF1D5DA9C}"/>
                  </a:ext>
                </a:extLst>
              </p:cNvPr>
              <p:cNvPicPr preferRelativeResize="0"/>
              <p:nvPr/>
            </p:nvPicPr>
            <p:blipFill rotWithShape="1">
              <a:blip r:embed="rId78">
                <a:alphaModFix/>
              </a:blip>
              <a:srcRect r="85330"/>
              <a:stretch/>
            </p:blipFill>
            <p:spPr>
              <a:xfrm>
                <a:off x="8432338" y="3672897"/>
                <a:ext cx="175539" cy="152733"/>
              </a:xfrm>
              <a:prstGeom prst="rect">
                <a:avLst/>
              </a:prstGeom>
              <a:noFill/>
              <a:ln>
                <a:noFill/>
              </a:ln>
            </p:spPr>
          </p:pic>
          <p:pic>
            <p:nvPicPr>
              <p:cNvPr id="457" name="Picture 456">
                <a:extLst>
                  <a:ext uri="{FF2B5EF4-FFF2-40B4-BE49-F238E27FC236}">
                    <a16:creationId xmlns:a16="http://schemas.microsoft.com/office/drawing/2014/main" id="{4D06151F-560E-EA81-4941-4D762853D44E}"/>
                  </a:ext>
                </a:extLst>
              </p:cNvPr>
              <p:cNvPicPr>
                <a:picLocks noChangeAspect="1"/>
              </p:cNvPicPr>
              <p:nvPr/>
            </p:nvPicPr>
            <p:blipFill>
              <a:blip r:embed="rId79">
                <a:extLst>
                  <a:ext uri="{28A0092B-C50C-407E-A947-70E740481C1C}">
                    <a14:useLocalDpi xmlns:a14="http://schemas.microsoft.com/office/drawing/2010/main" val="0"/>
                  </a:ext>
                </a:extLst>
              </a:blip>
              <a:stretch>
                <a:fillRect/>
              </a:stretch>
            </p:blipFill>
            <p:spPr>
              <a:xfrm>
                <a:off x="8247454" y="3705286"/>
                <a:ext cx="154976" cy="92650"/>
              </a:xfrm>
              <a:prstGeom prst="rect">
                <a:avLst/>
              </a:prstGeom>
              <a:effectLst/>
            </p:spPr>
          </p:pic>
          <p:pic>
            <p:nvPicPr>
              <p:cNvPr id="459" name="Picture 458">
                <a:extLst>
                  <a:ext uri="{FF2B5EF4-FFF2-40B4-BE49-F238E27FC236}">
                    <a16:creationId xmlns:a16="http://schemas.microsoft.com/office/drawing/2014/main" id="{66A3D693-BCDE-0DDE-CBC8-A00F880C5BB9}"/>
                  </a:ext>
                </a:extLst>
              </p:cNvPr>
              <p:cNvPicPr>
                <a:picLocks noChangeAspect="1"/>
              </p:cNvPicPr>
              <p:nvPr/>
            </p:nvPicPr>
            <p:blipFill>
              <a:blip r:embed="rId80" cstate="print">
                <a:extLst>
                  <a:ext uri="{28A0092B-C50C-407E-A947-70E740481C1C}">
                    <a14:useLocalDpi xmlns:a14="http://schemas.microsoft.com/office/drawing/2010/main" val="0"/>
                  </a:ext>
                </a:extLst>
              </a:blip>
              <a:stretch>
                <a:fillRect/>
              </a:stretch>
            </p:blipFill>
            <p:spPr>
              <a:xfrm>
                <a:off x="8621228" y="3687917"/>
                <a:ext cx="177525" cy="124328"/>
              </a:xfrm>
              <a:prstGeom prst="rect">
                <a:avLst/>
              </a:prstGeom>
            </p:spPr>
          </p:pic>
          <p:pic>
            <p:nvPicPr>
              <p:cNvPr id="460" name="Picture 459">
                <a:extLst>
                  <a:ext uri="{FF2B5EF4-FFF2-40B4-BE49-F238E27FC236}">
                    <a16:creationId xmlns:a16="http://schemas.microsoft.com/office/drawing/2014/main" id="{C41EEFCF-B85A-F586-FE0F-7A19EC4314C3}"/>
                  </a:ext>
                </a:extLst>
              </p:cNvPr>
              <p:cNvPicPr>
                <a:picLocks noChangeAspect="1"/>
              </p:cNvPicPr>
              <p:nvPr/>
            </p:nvPicPr>
            <p:blipFill rotWithShape="1">
              <a:blip r:embed="rId81">
                <a:extLst>
                  <a:ext uri="{28A0092B-C50C-407E-A947-70E740481C1C}">
                    <a14:useLocalDpi xmlns:a14="http://schemas.microsoft.com/office/drawing/2010/main" val="0"/>
                  </a:ext>
                </a:extLst>
              </a:blip>
              <a:srcRect/>
              <a:stretch/>
            </p:blipFill>
            <p:spPr>
              <a:xfrm>
                <a:off x="8302685" y="3519920"/>
                <a:ext cx="103773" cy="138264"/>
              </a:xfrm>
              <a:prstGeom prst="rect">
                <a:avLst/>
              </a:prstGeom>
            </p:spPr>
          </p:pic>
          <p:pic>
            <p:nvPicPr>
              <p:cNvPr id="461" name="Picture 460" descr="A close up of a logo&#10;&#10;Description automatically generated">
                <a:extLst>
                  <a:ext uri="{FF2B5EF4-FFF2-40B4-BE49-F238E27FC236}">
                    <a16:creationId xmlns:a16="http://schemas.microsoft.com/office/drawing/2014/main" id="{E96536DE-A69A-17F5-1E9E-03AD9BB377FE}"/>
                  </a:ext>
                </a:extLst>
              </p:cNvPr>
              <p:cNvPicPr>
                <a:picLocks noChangeAspect="1"/>
              </p:cNvPicPr>
              <p:nvPr/>
            </p:nvPicPr>
            <p:blipFill>
              <a:blip r:embed="rId82"/>
              <a:stretch>
                <a:fillRect/>
              </a:stretch>
            </p:blipFill>
            <p:spPr>
              <a:xfrm>
                <a:off x="8128514" y="3518552"/>
                <a:ext cx="149909" cy="144126"/>
              </a:xfrm>
              <a:prstGeom prst="rect">
                <a:avLst/>
              </a:prstGeom>
            </p:spPr>
          </p:pic>
          <p:pic>
            <p:nvPicPr>
              <p:cNvPr id="458" name="!! Enterprise">
                <a:extLst>
                  <a:ext uri="{FF2B5EF4-FFF2-40B4-BE49-F238E27FC236}">
                    <a16:creationId xmlns:a16="http://schemas.microsoft.com/office/drawing/2014/main" id="{3D146540-B8C3-7E82-D6D1-0732EB2A552F}"/>
                  </a:ext>
                  <a:ext uri="{C183D7F6-B498-43B3-948B-1728B52AA6E4}">
                    <adec:decorative xmlns:adec="http://schemas.microsoft.com/office/drawing/2017/decorative" val="1"/>
                  </a:ext>
                </a:extLst>
              </p:cNvPr>
              <p:cNvPicPr>
                <a:picLocks noChangeAspect="1"/>
              </p:cNvPicPr>
              <p:nvPr/>
            </p:nvPicPr>
            <p:blipFill>
              <a:blip r:embed="rId83"/>
              <a:stretch>
                <a:fillRect/>
              </a:stretch>
            </p:blipFill>
            <p:spPr>
              <a:xfrm>
                <a:off x="8059026" y="3659863"/>
                <a:ext cx="149909" cy="149909"/>
              </a:xfrm>
              <a:prstGeom prst="rect">
                <a:avLst/>
              </a:prstGeom>
            </p:spPr>
          </p:pic>
        </p:grpSp>
        <p:pic>
          <p:nvPicPr>
            <p:cNvPr id="450" name="Graphic 449">
              <a:extLst>
                <a:ext uri="{FF2B5EF4-FFF2-40B4-BE49-F238E27FC236}">
                  <a16:creationId xmlns:a16="http://schemas.microsoft.com/office/drawing/2014/main" id="{5D9B908D-93DC-CDFB-2134-BE5354C084B6}"/>
                </a:ext>
              </a:extLst>
            </p:cNvPr>
            <p:cNvPicPr>
              <a:picLocks noChangeAspect="1"/>
            </p:cNvPicPr>
            <p:nvPr/>
          </p:nvPicPr>
          <p:blipFill>
            <a:blip r:embed="rId84">
              <a:extLst>
                <a:ext uri="{28A0092B-C50C-407E-A947-70E740481C1C}">
                  <a14:useLocalDpi xmlns:a14="http://schemas.microsoft.com/office/drawing/2010/main" val="0"/>
                </a:ext>
                <a:ext uri="{96DAC541-7B7A-43D3-8B79-37D633B846F1}">
                  <asvg:svgBlip xmlns:asvg="http://schemas.microsoft.com/office/drawing/2016/SVG/main" r:embed="rId85"/>
                </a:ext>
              </a:extLst>
            </a:blip>
            <a:stretch>
              <a:fillRect/>
            </a:stretch>
          </p:blipFill>
          <p:spPr>
            <a:xfrm>
              <a:off x="8456847" y="3526860"/>
              <a:ext cx="132072" cy="132072"/>
            </a:xfrm>
            <a:prstGeom prst="rect">
              <a:avLst/>
            </a:prstGeom>
          </p:spPr>
        </p:pic>
        <p:pic>
          <p:nvPicPr>
            <p:cNvPr id="452" name="Picture 4">
              <a:extLst>
                <a:ext uri="{FF2B5EF4-FFF2-40B4-BE49-F238E27FC236}">
                  <a16:creationId xmlns:a16="http://schemas.microsoft.com/office/drawing/2014/main" id="{CBD8FA89-C710-84A9-04B9-7CFF97D397AB}"/>
                </a:ext>
              </a:extLst>
            </p:cNvPr>
            <p:cNvPicPr>
              <a:picLocks noChangeAspect="1" noChangeArrowheads="1"/>
            </p:cNvPicPr>
            <p:nvPr/>
          </p:nvPicPr>
          <p:blipFill>
            <a:blip r:embed="rId86">
              <a:extLst>
                <a:ext uri="{28A0092B-C50C-407E-A947-70E740481C1C}">
                  <a14:useLocalDpi xmlns:a14="http://schemas.microsoft.com/office/drawing/2010/main" val="0"/>
                </a:ext>
              </a:extLst>
            </a:blip>
            <a:srcRect/>
            <a:stretch>
              <a:fillRect/>
            </a:stretch>
          </p:blipFill>
          <p:spPr bwMode="auto">
            <a:xfrm>
              <a:off x="8637987" y="3526860"/>
              <a:ext cx="132072" cy="132072"/>
            </a:xfrm>
            <a:prstGeom prst="rect">
              <a:avLst/>
            </a:prstGeom>
            <a:noFill/>
            <a:extLst>
              <a:ext uri="{909E8E84-426E-40DD-AFC4-6F175D3DCCD1}">
                <a14:hiddenFill xmlns:a14="http://schemas.microsoft.com/office/drawing/2010/main">
                  <a:solidFill>
                    <a:srgbClr val="FFFFFF"/>
                  </a:solidFill>
                </a14:hiddenFill>
              </a:ext>
            </a:extLst>
          </p:spPr>
        </p:pic>
      </p:grpSp>
      <p:sp>
        <p:nvSpPr>
          <p:cNvPr id="476" name="TextBox 475">
            <a:extLst>
              <a:ext uri="{FF2B5EF4-FFF2-40B4-BE49-F238E27FC236}">
                <a16:creationId xmlns:a16="http://schemas.microsoft.com/office/drawing/2014/main" id="{57C4D4AE-FC74-689F-B977-7632AE803B85}"/>
              </a:ext>
            </a:extLst>
          </p:cNvPr>
          <p:cNvSpPr txBox="1"/>
          <p:nvPr/>
        </p:nvSpPr>
        <p:spPr>
          <a:xfrm>
            <a:off x="10447734" y="1893002"/>
            <a:ext cx="782240" cy="146304"/>
          </a:xfrm>
          <a:prstGeom prst="rect">
            <a:avLst/>
          </a:prstGeom>
          <a:solidFill>
            <a:schemeClr val="accent1">
              <a:lumMod val="75000"/>
            </a:schemeClr>
          </a:solidFill>
          <a:ln w="12700" cap="rnd">
            <a:noFill/>
            <a:prstDash val="solid"/>
            <a:headEnd type="none" w="med" len="med"/>
            <a:tailEnd type="none" w="med" len="med"/>
          </a:ln>
          <a:effectLst/>
        </p:spPr>
        <p:style>
          <a:lnRef idx="2">
            <a:schemeClr val="accent1"/>
          </a:lnRef>
          <a:fillRef idx="1">
            <a:schemeClr val="lt1"/>
          </a:fillRef>
          <a:effectRef idx="0">
            <a:schemeClr val="accent1"/>
          </a:effectRef>
          <a:fontRef idx="minor">
            <a:schemeClr val="dk1"/>
          </a:fontRef>
        </p:style>
        <p:txBody>
          <a:bodyPr vert="horz" wrap="square" lIns="45720" tIns="36576" rIns="45720" bIns="36576" numCol="1" rtlCol="0" anchor="ctr" anchorCtr="0" compatLnSpc="1">
            <a:prstTxWarp prst="textNoShape">
              <a:avLst/>
            </a:prstTxWarp>
            <a:noAutofit/>
          </a:bodyPr>
          <a:lstStyle>
            <a:defPPr>
              <a:defRPr lang="en-US"/>
            </a:defPPr>
            <a:lvl1pPr marR="0" lvl="0" indent="0" defTabSz="914367" fontAlgn="base">
              <a:lnSpc>
                <a:spcPct val="90000"/>
              </a:lnSpc>
              <a:spcBef>
                <a:spcPct val="0"/>
              </a:spcBef>
              <a:spcAft>
                <a:spcPts val="100"/>
              </a:spcAft>
              <a:buClrTx/>
              <a:buSzTx/>
              <a:buFontTx/>
              <a:buNone/>
              <a:tabLst/>
              <a:defRPr kumimoji="0" sz="500" b="1" i="0" u="none" strike="noStrike" cap="none" spc="0" normalizeH="0" baseline="0">
                <a:ln>
                  <a:noFill/>
                </a:ln>
                <a:gradFill>
                  <a:gsLst>
                    <a:gs pos="0">
                      <a:srgbClr val="FFFFFF"/>
                    </a:gs>
                    <a:gs pos="100000">
                      <a:srgbClr val="FFFFFF"/>
                    </a:gs>
                  </a:gsLst>
                  <a:lin ang="5400000" scaled="0"/>
                </a:gradFill>
                <a:effectLst/>
                <a:uLnTx/>
                <a:uFillTx/>
                <a:latin typeface="Segoe UI Semibold"/>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r>
              <a:rPr lang="en-US"/>
              <a:t>Defender for APIs </a:t>
            </a:r>
            <a:r>
              <a:rPr lang="en-US" sz="300" i="1"/>
              <a:t>(preview)</a:t>
            </a:r>
            <a:endParaRPr lang="en-US" i="1"/>
          </a:p>
        </p:txBody>
      </p:sp>
    </p:spTree>
    <p:extLst>
      <p:ext uri="{BB962C8B-B14F-4D97-AF65-F5344CB8AC3E}">
        <p14:creationId xmlns:p14="http://schemas.microsoft.com/office/powerpoint/2010/main" val="1444525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5"/>
                                        </p:tgtEl>
                                        <p:attrNameLst>
                                          <p:attrName>style.visibility</p:attrName>
                                        </p:attrNameLst>
                                      </p:cBhvr>
                                      <p:to>
                                        <p:strVal val="visible"/>
                                      </p:to>
                                    </p:set>
                                    <p:animEffect transition="in" filter="wipe(left)">
                                      <p:cBhvr>
                                        <p:cTn id="7" dur="500"/>
                                        <p:tgtEl>
                                          <p:spTgt spid="475"/>
                                        </p:tgtEl>
                                      </p:cBhvr>
                                    </p:animEffect>
                                  </p:childTnLst>
                                </p:cTn>
                              </p:par>
                            </p:childTnLst>
                          </p:cTn>
                        </p:par>
                        <p:par>
                          <p:cTn id="8" fill="hold">
                            <p:stCondLst>
                              <p:cond delay="500"/>
                            </p:stCondLst>
                            <p:childTnLst>
                              <p:par>
                                <p:cTn id="9" presetID="16" presetClass="entr" presetSubtype="42"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Horizontal)">
                                      <p:cBhvr>
                                        <p:cTn id="11" dur="500"/>
                                        <p:tgtEl>
                                          <p:spTgt spid="11"/>
                                        </p:tgtEl>
                                      </p:cBhvr>
                                    </p:animEffect>
                                  </p:childTnLst>
                                </p:cTn>
                              </p:par>
                              <p:par>
                                <p:cTn id="12" presetID="16" presetClass="entr" presetSubtype="42" fill="hold" nodeType="withEffect">
                                  <p:stCondLst>
                                    <p:cond delay="500"/>
                                  </p:stCondLst>
                                  <p:childTnLst>
                                    <p:set>
                                      <p:cBhvr>
                                        <p:cTn id="13" dur="1" fill="hold">
                                          <p:stCondLst>
                                            <p:cond delay="0"/>
                                          </p:stCondLst>
                                        </p:cTn>
                                        <p:tgtEl>
                                          <p:spTgt spid="39"/>
                                        </p:tgtEl>
                                        <p:attrNameLst>
                                          <p:attrName>style.visibility</p:attrName>
                                        </p:attrNameLst>
                                      </p:cBhvr>
                                      <p:to>
                                        <p:strVal val="visible"/>
                                      </p:to>
                                    </p:set>
                                    <p:animEffect transition="in" filter="barn(outHorizontal)">
                                      <p:cBhvr>
                                        <p:cTn id="14" dur="500"/>
                                        <p:tgtEl>
                                          <p:spTgt spid="3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wipe(left)">
                                      <p:cBhvr>
                                        <p:cTn id="19" dur="500"/>
                                        <p:tgtEl>
                                          <p:spTgt spid="51"/>
                                        </p:tgtEl>
                                      </p:cBhvr>
                                    </p:animEffect>
                                  </p:childTnLst>
                                </p:cTn>
                              </p:par>
                            </p:childTnLst>
                          </p:cTn>
                        </p:par>
                        <p:par>
                          <p:cTn id="20" fill="hold">
                            <p:stCondLst>
                              <p:cond delay="500"/>
                            </p:stCondLst>
                            <p:childTnLst>
                              <p:par>
                                <p:cTn id="21" presetID="22" presetClass="entr" presetSubtype="8" fill="hold" nodeType="afterEffect">
                                  <p:stCondLst>
                                    <p:cond delay="0"/>
                                  </p:stCondLst>
                                  <p:childTnLst>
                                    <p:set>
                                      <p:cBhvr>
                                        <p:cTn id="22" dur="1" fill="hold">
                                          <p:stCondLst>
                                            <p:cond delay="0"/>
                                          </p:stCondLst>
                                        </p:cTn>
                                        <p:tgtEl>
                                          <p:spTgt spid="91"/>
                                        </p:tgtEl>
                                        <p:attrNameLst>
                                          <p:attrName>style.visibility</p:attrName>
                                        </p:attrNameLst>
                                      </p:cBhvr>
                                      <p:to>
                                        <p:strVal val="visible"/>
                                      </p:to>
                                    </p:set>
                                    <p:animEffect transition="in" filter="wipe(left)">
                                      <p:cBhvr>
                                        <p:cTn id="23" dur="500"/>
                                        <p:tgtEl>
                                          <p:spTgt spid="91"/>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468"/>
                                        </p:tgtEl>
                                        <p:attrNameLst>
                                          <p:attrName>style.visibility</p:attrName>
                                        </p:attrNameLst>
                                      </p:cBhvr>
                                      <p:to>
                                        <p:strVal val="visible"/>
                                      </p:to>
                                    </p:set>
                                    <p:animEffect transition="in" filter="fade">
                                      <p:cBhvr>
                                        <p:cTn id="27" dur="500"/>
                                        <p:tgtEl>
                                          <p:spTgt spid="46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69"/>
                                        </p:tgtEl>
                                        <p:attrNameLst>
                                          <p:attrName>style.visibility</p:attrName>
                                        </p:attrNameLst>
                                      </p:cBhvr>
                                      <p:to>
                                        <p:strVal val="visible"/>
                                      </p:to>
                                    </p:set>
                                    <p:animEffect transition="in" filter="fade">
                                      <p:cBhvr>
                                        <p:cTn id="30" dur="500"/>
                                        <p:tgtEl>
                                          <p:spTgt spid="26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83"/>
                                        </p:tgtEl>
                                        <p:attrNameLst>
                                          <p:attrName>style.visibility</p:attrName>
                                        </p:attrNameLst>
                                      </p:cBhvr>
                                      <p:to>
                                        <p:strVal val="visible"/>
                                      </p:to>
                                    </p:set>
                                    <p:animEffect transition="in" filter="fade">
                                      <p:cBhvr>
                                        <p:cTn id="33" dur="500"/>
                                        <p:tgtEl>
                                          <p:spTgt spid="38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67"/>
                                        </p:tgtEl>
                                        <p:attrNameLst>
                                          <p:attrName>style.visibility</p:attrName>
                                        </p:attrNameLst>
                                      </p:cBhvr>
                                      <p:to>
                                        <p:strVal val="visible"/>
                                      </p:to>
                                    </p:set>
                                    <p:animEffect transition="in" filter="fade">
                                      <p:cBhvr>
                                        <p:cTn id="36" dur="500"/>
                                        <p:tgtEl>
                                          <p:spTgt spid="267"/>
                                        </p:tgtEl>
                                      </p:cBhvr>
                                    </p:animEffect>
                                  </p:childTnLst>
                                </p:cTn>
                              </p:par>
                            </p:childTnLst>
                          </p:cTn>
                        </p:par>
                        <p:par>
                          <p:cTn id="37" fill="hold">
                            <p:stCondLst>
                              <p:cond delay="1500"/>
                            </p:stCondLst>
                            <p:childTnLst>
                              <p:par>
                                <p:cTn id="38" presetID="22" presetClass="entr" presetSubtype="2"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ipe(right)">
                                      <p:cBhvr>
                                        <p:cTn id="40" dur="750"/>
                                        <p:tgtEl>
                                          <p:spTgt spid="3"/>
                                        </p:tgtEl>
                                      </p:cBhvr>
                                    </p:animEffect>
                                  </p:childTnLst>
                                </p:cTn>
                              </p:par>
                              <p:par>
                                <p:cTn id="41" presetID="22" presetClass="entr" presetSubtype="2" fill="hold" nodeType="withEffect">
                                  <p:stCondLst>
                                    <p:cond delay="0"/>
                                  </p:stCondLst>
                                  <p:childTnLst>
                                    <p:set>
                                      <p:cBhvr>
                                        <p:cTn id="42" dur="1" fill="hold">
                                          <p:stCondLst>
                                            <p:cond delay="0"/>
                                          </p:stCondLst>
                                        </p:cTn>
                                        <p:tgtEl>
                                          <p:spTgt spid="480"/>
                                        </p:tgtEl>
                                        <p:attrNameLst>
                                          <p:attrName>style.visibility</p:attrName>
                                        </p:attrNameLst>
                                      </p:cBhvr>
                                      <p:to>
                                        <p:strVal val="visible"/>
                                      </p:to>
                                    </p:set>
                                    <p:animEffect transition="in" filter="wipe(right)">
                                      <p:cBhvr>
                                        <p:cTn id="43" dur="750"/>
                                        <p:tgtEl>
                                          <p:spTgt spid="480"/>
                                        </p:tgtEl>
                                      </p:cBhvr>
                                    </p:animEffect>
                                  </p:childTnLst>
                                </p:cTn>
                              </p:par>
                            </p:childTnLst>
                          </p:cTn>
                        </p:par>
                        <p:par>
                          <p:cTn id="44" fill="hold">
                            <p:stCondLst>
                              <p:cond delay="2250"/>
                            </p:stCondLst>
                            <p:childTnLst>
                              <p:par>
                                <p:cTn id="45" presetID="10" presetClass="entr" presetSubtype="0" fill="hold" nodeType="after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fade">
                                      <p:cBhvr>
                                        <p:cTn id="47" dur="500"/>
                                        <p:tgtEl>
                                          <p:spTgt spid="55"/>
                                        </p:tgtEl>
                                      </p:cBhvr>
                                    </p:animEffect>
                                  </p:childTnLst>
                                </p:cTn>
                              </p:par>
                            </p:childTnLst>
                          </p:cTn>
                        </p:par>
                        <p:par>
                          <p:cTn id="48" fill="hold">
                            <p:stCondLst>
                              <p:cond delay="2750"/>
                            </p:stCondLst>
                            <p:childTnLst>
                              <p:par>
                                <p:cTn id="49" presetID="22" presetClass="entr" presetSubtype="4" fill="hold" grpId="0" nodeType="afterEffect">
                                  <p:stCondLst>
                                    <p:cond delay="0"/>
                                  </p:stCondLst>
                                  <p:childTnLst>
                                    <p:set>
                                      <p:cBhvr>
                                        <p:cTn id="50" dur="1" fill="hold">
                                          <p:stCondLst>
                                            <p:cond delay="0"/>
                                          </p:stCondLst>
                                        </p:cTn>
                                        <p:tgtEl>
                                          <p:spTgt spid="462"/>
                                        </p:tgtEl>
                                        <p:attrNameLst>
                                          <p:attrName>style.visibility</p:attrName>
                                        </p:attrNameLst>
                                      </p:cBhvr>
                                      <p:to>
                                        <p:strVal val="visible"/>
                                      </p:to>
                                    </p:set>
                                    <p:animEffect transition="in" filter="wipe(down)">
                                      <p:cBhvr>
                                        <p:cTn id="51" dur="500"/>
                                        <p:tgtEl>
                                          <p:spTgt spid="462"/>
                                        </p:tgtEl>
                                      </p:cBhvr>
                                    </p:animEffect>
                                  </p:childTnLst>
                                </p:cTn>
                              </p:par>
                              <p:par>
                                <p:cTn id="52" presetID="10" presetClass="entr" presetSubtype="0" fill="hold" nodeType="withEffect">
                                  <p:stCondLst>
                                    <p:cond delay="250"/>
                                  </p:stCondLst>
                                  <p:childTnLst>
                                    <p:set>
                                      <p:cBhvr>
                                        <p:cTn id="53" dur="1" fill="hold">
                                          <p:stCondLst>
                                            <p:cond delay="0"/>
                                          </p:stCondLst>
                                        </p:cTn>
                                        <p:tgtEl>
                                          <p:spTgt spid="57"/>
                                        </p:tgtEl>
                                        <p:attrNameLst>
                                          <p:attrName>style.visibility</p:attrName>
                                        </p:attrNameLst>
                                      </p:cBhvr>
                                      <p:to>
                                        <p:strVal val="visible"/>
                                      </p:to>
                                    </p:set>
                                    <p:animEffect transition="in" filter="fade">
                                      <p:cBhvr>
                                        <p:cTn id="54" dur="500"/>
                                        <p:tgtEl>
                                          <p:spTgt spid="57"/>
                                        </p:tgtEl>
                                      </p:cBhvr>
                                    </p:animEffect>
                                  </p:childTnLst>
                                </p:cTn>
                              </p:par>
                            </p:childTnLst>
                          </p:cTn>
                        </p:par>
                        <p:par>
                          <p:cTn id="55" fill="hold">
                            <p:stCondLst>
                              <p:cond delay="3500"/>
                            </p:stCondLst>
                            <p:childTnLst>
                              <p:par>
                                <p:cTn id="56" presetID="22" presetClass="entr" presetSubtype="8" fill="hold" nodeType="after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wipe(left)">
                                      <p:cBhvr>
                                        <p:cTn id="58" dur="500"/>
                                        <p:tgtEl>
                                          <p:spTgt spid="19"/>
                                        </p:tgtEl>
                                      </p:cBhvr>
                                    </p:animEffect>
                                  </p:childTnLst>
                                </p:cTn>
                              </p:par>
                              <p:par>
                                <p:cTn id="59" presetID="22" presetClass="entr" presetSubtype="8" fill="hold" nodeType="withEffect">
                                  <p:stCondLst>
                                    <p:cond delay="0"/>
                                  </p:stCondLst>
                                  <p:childTnLst>
                                    <p:set>
                                      <p:cBhvr>
                                        <p:cTn id="60" dur="1" fill="hold">
                                          <p:stCondLst>
                                            <p:cond delay="0"/>
                                          </p:stCondLst>
                                        </p:cTn>
                                        <p:tgtEl>
                                          <p:spTgt spid="308"/>
                                        </p:tgtEl>
                                        <p:attrNameLst>
                                          <p:attrName>style.visibility</p:attrName>
                                        </p:attrNameLst>
                                      </p:cBhvr>
                                      <p:to>
                                        <p:strVal val="visible"/>
                                      </p:to>
                                    </p:set>
                                    <p:animEffect transition="in" filter="wipe(left)">
                                      <p:cBhvr>
                                        <p:cTn id="61" dur="500"/>
                                        <p:tgtEl>
                                          <p:spTgt spid="308"/>
                                        </p:tgtEl>
                                      </p:cBhvr>
                                    </p:animEffect>
                                  </p:childTnLst>
                                </p:cTn>
                              </p:par>
                              <p:par>
                                <p:cTn id="62" presetID="42" presetClass="entr" presetSubtype="0" fill="hold" nodeType="withEffect">
                                  <p:stCondLst>
                                    <p:cond delay="250"/>
                                  </p:stCondLst>
                                  <p:childTnLst>
                                    <p:set>
                                      <p:cBhvr>
                                        <p:cTn id="63" dur="1" fill="hold">
                                          <p:stCondLst>
                                            <p:cond delay="0"/>
                                          </p:stCondLst>
                                        </p:cTn>
                                        <p:tgtEl>
                                          <p:spTgt spid="53"/>
                                        </p:tgtEl>
                                        <p:attrNameLst>
                                          <p:attrName>style.visibility</p:attrName>
                                        </p:attrNameLst>
                                      </p:cBhvr>
                                      <p:to>
                                        <p:strVal val="visible"/>
                                      </p:to>
                                    </p:set>
                                    <p:animEffect transition="in" filter="fade">
                                      <p:cBhvr>
                                        <p:cTn id="64" dur="500"/>
                                        <p:tgtEl>
                                          <p:spTgt spid="53"/>
                                        </p:tgtEl>
                                      </p:cBhvr>
                                    </p:animEffect>
                                    <p:anim calcmode="lin" valueType="num">
                                      <p:cBhvr>
                                        <p:cTn id="65" dur="500" fill="hold"/>
                                        <p:tgtEl>
                                          <p:spTgt spid="53"/>
                                        </p:tgtEl>
                                        <p:attrNameLst>
                                          <p:attrName>ppt_x</p:attrName>
                                        </p:attrNameLst>
                                      </p:cBhvr>
                                      <p:tavLst>
                                        <p:tav tm="0">
                                          <p:val>
                                            <p:strVal val="#ppt_x"/>
                                          </p:val>
                                        </p:tav>
                                        <p:tav tm="100000">
                                          <p:val>
                                            <p:strVal val="#ppt_x"/>
                                          </p:val>
                                        </p:tav>
                                      </p:tavLst>
                                    </p:anim>
                                    <p:anim calcmode="lin" valueType="num">
                                      <p:cBhvr>
                                        <p:cTn id="66" dur="500" fill="hold"/>
                                        <p:tgtEl>
                                          <p:spTgt spid="53"/>
                                        </p:tgtEl>
                                        <p:attrNameLst>
                                          <p:attrName>ppt_y</p:attrName>
                                        </p:attrNameLst>
                                      </p:cBhvr>
                                      <p:tavLst>
                                        <p:tav tm="0">
                                          <p:val>
                                            <p:strVal val="#ppt_y+.1"/>
                                          </p:val>
                                        </p:tav>
                                        <p:tav tm="100000">
                                          <p:val>
                                            <p:strVal val="#ppt_y"/>
                                          </p:val>
                                        </p:tav>
                                      </p:tavLst>
                                    </p:anim>
                                  </p:childTnLst>
                                </p:cTn>
                              </p:par>
                            </p:childTnLst>
                          </p:cTn>
                        </p:par>
                        <p:par>
                          <p:cTn id="67" fill="hold">
                            <p:stCondLst>
                              <p:cond delay="4250"/>
                            </p:stCondLst>
                            <p:childTnLst>
                              <p:par>
                                <p:cTn id="68" presetID="10" presetClass="entr" presetSubtype="0" fill="hold" grpId="0" nodeType="afterEffect">
                                  <p:stCondLst>
                                    <p:cond delay="0"/>
                                  </p:stCondLst>
                                  <p:childTnLst>
                                    <p:set>
                                      <p:cBhvr>
                                        <p:cTn id="69" dur="1" fill="hold">
                                          <p:stCondLst>
                                            <p:cond delay="0"/>
                                          </p:stCondLst>
                                        </p:cTn>
                                        <p:tgtEl>
                                          <p:spTgt spid="585"/>
                                        </p:tgtEl>
                                        <p:attrNameLst>
                                          <p:attrName>style.visibility</p:attrName>
                                        </p:attrNameLst>
                                      </p:cBhvr>
                                      <p:to>
                                        <p:strVal val="visible"/>
                                      </p:to>
                                    </p:set>
                                    <p:animEffect transition="in" filter="fade">
                                      <p:cBhvr>
                                        <p:cTn id="70" dur="500"/>
                                        <p:tgtEl>
                                          <p:spTgt spid="585"/>
                                        </p:tgtEl>
                                      </p:cBhvr>
                                    </p:animEffect>
                                  </p:childTnLst>
                                </p:cTn>
                              </p:par>
                              <p:par>
                                <p:cTn id="71" presetID="10" presetClass="entr" presetSubtype="0" fill="hold" nodeType="withEffect">
                                  <p:stCondLst>
                                    <p:cond delay="250"/>
                                  </p:stCondLst>
                                  <p:childTnLst>
                                    <p:set>
                                      <p:cBhvr>
                                        <p:cTn id="72" dur="1" fill="hold">
                                          <p:stCondLst>
                                            <p:cond delay="0"/>
                                          </p:stCondLst>
                                        </p:cTn>
                                        <p:tgtEl>
                                          <p:spTgt spid="20"/>
                                        </p:tgtEl>
                                        <p:attrNameLst>
                                          <p:attrName>style.visibility</p:attrName>
                                        </p:attrNameLst>
                                      </p:cBhvr>
                                      <p:to>
                                        <p:strVal val="visible"/>
                                      </p:to>
                                    </p:set>
                                    <p:animEffect transition="in" filter="fade">
                                      <p:cBhvr>
                                        <p:cTn id="73" dur="500"/>
                                        <p:tgtEl>
                                          <p:spTgt spid="20"/>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417"/>
                                        </p:tgtEl>
                                        <p:attrNameLst>
                                          <p:attrName>style.visibility</p:attrName>
                                        </p:attrNameLst>
                                      </p:cBhvr>
                                      <p:to>
                                        <p:strVal val="visible"/>
                                      </p:to>
                                    </p:set>
                                    <p:animEffect transition="in" filter="fade">
                                      <p:cBhvr>
                                        <p:cTn id="76" dur="500"/>
                                        <p:tgtEl>
                                          <p:spTgt spid="417"/>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418"/>
                                        </p:tgtEl>
                                        <p:attrNameLst>
                                          <p:attrName>style.visibility</p:attrName>
                                        </p:attrNameLst>
                                      </p:cBhvr>
                                      <p:to>
                                        <p:strVal val="visible"/>
                                      </p:to>
                                    </p:set>
                                    <p:animEffect transition="in" filter="fade">
                                      <p:cBhvr>
                                        <p:cTn id="79" dur="500"/>
                                        <p:tgtEl>
                                          <p:spTgt spid="418"/>
                                        </p:tgtEl>
                                      </p:cBhvr>
                                    </p:animEffect>
                                  </p:childTnLst>
                                </p:cTn>
                              </p:par>
                              <p:par>
                                <p:cTn id="80" presetID="10" presetClass="entr" presetSubtype="0" fill="hold" grpId="0" nodeType="withEffect">
                                  <p:stCondLst>
                                    <p:cond delay="500"/>
                                  </p:stCondLst>
                                  <p:childTnLst>
                                    <p:set>
                                      <p:cBhvr>
                                        <p:cTn id="81" dur="1" fill="hold">
                                          <p:stCondLst>
                                            <p:cond delay="0"/>
                                          </p:stCondLst>
                                        </p:cTn>
                                        <p:tgtEl>
                                          <p:spTgt spid="56"/>
                                        </p:tgtEl>
                                        <p:attrNameLst>
                                          <p:attrName>style.visibility</p:attrName>
                                        </p:attrNameLst>
                                      </p:cBhvr>
                                      <p:to>
                                        <p:strVal val="visible"/>
                                      </p:to>
                                    </p:set>
                                    <p:animEffect transition="in" filter="fade">
                                      <p:cBhvr>
                                        <p:cTn id="82" dur="500"/>
                                        <p:tgtEl>
                                          <p:spTgt spid="56"/>
                                        </p:tgtEl>
                                      </p:cBhvr>
                                    </p:animEffect>
                                  </p:childTnLst>
                                </p:cTn>
                              </p:par>
                              <p:par>
                                <p:cTn id="83" presetID="10" presetClass="entr" presetSubtype="0" fill="hold" grpId="0" nodeType="withEffect">
                                  <p:stCondLst>
                                    <p:cond delay="500"/>
                                  </p:stCondLst>
                                  <p:childTnLst>
                                    <p:set>
                                      <p:cBhvr>
                                        <p:cTn id="84" dur="1" fill="hold">
                                          <p:stCondLst>
                                            <p:cond delay="0"/>
                                          </p:stCondLst>
                                        </p:cTn>
                                        <p:tgtEl>
                                          <p:spTgt spid="60"/>
                                        </p:tgtEl>
                                        <p:attrNameLst>
                                          <p:attrName>style.visibility</p:attrName>
                                        </p:attrNameLst>
                                      </p:cBhvr>
                                      <p:to>
                                        <p:strVal val="visible"/>
                                      </p:to>
                                    </p:set>
                                    <p:animEffect transition="in" filter="fade">
                                      <p:cBhvr>
                                        <p:cTn id="85" dur="500"/>
                                        <p:tgtEl>
                                          <p:spTgt spid="60"/>
                                        </p:tgtEl>
                                      </p:cBhvr>
                                    </p:animEffect>
                                  </p:childTnLst>
                                </p:cTn>
                              </p:par>
                              <p:par>
                                <p:cTn id="86" presetID="10" presetClass="entr" presetSubtype="0" fill="hold" grpId="0" nodeType="withEffect">
                                  <p:stCondLst>
                                    <p:cond delay="500"/>
                                  </p:stCondLst>
                                  <p:childTnLst>
                                    <p:set>
                                      <p:cBhvr>
                                        <p:cTn id="87" dur="1" fill="hold">
                                          <p:stCondLst>
                                            <p:cond delay="0"/>
                                          </p:stCondLst>
                                        </p:cTn>
                                        <p:tgtEl>
                                          <p:spTgt spid="373"/>
                                        </p:tgtEl>
                                        <p:attrNameLst>
                                          <p:attrName>style.visibility</p:attrName>
                                        </p:attrNameLst>
                                      </p:cBhvr>
                                      <p:to>
                                        <p:strVal val="visible"/>
                                      </p:to>
                                    </p:set>
                                    <p:animEffect transition="in" filter="fade">
                                      <p:cBhvr>
                                        <p:cTn id="88" dur="500"/>
                                        <p:tgtEl>
                                          <p:spTgt spid="373"/>
                                        </p:tgtEl>
                                      </p:cBhvr>
                                    </p:animEffect>
                                  </p:childTnLst>
                                </p:cTn>
                              </p:par>
                              <p:par>
                                <p:cTn id="89" presetID="10" presetClass="entr" presetSubtype="0" fill="hold" nodeType="withEffect">
                                  <p:stCondLst>
                                    <p:cond delay="50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500"/>
                                        <p:tgtEl>
                                          <p:spTgt spid="99"/>
                                        </p:tgtEl>
                                      </p:cBhvr>
                                    </p:animEffect>
                                  </p:childTnLst>
                                </p:cTn>
                              </p:par>
                              <p:par>
                                <p:cTn id="92" presetID="10" presetClass="entr" presetSubtype="0" fill="hold" grpId="0" nodeType="withEffect">
                                  <p:stCondLst>
                                    <p:cond delay="750"/>
                                  </p:stCondLst>
                                  <p:childTnLst>
                                    <p:set>
                                      <p:cBhvr>
                                        <p:cTn id="93" dur="1" fill="hold">
                                          <p:stCondLst>
                                            <p:cond delay="0"/>
                                          </p:stCondLst>
                                        </p:cTn>
                                        <p:tgtEl>
                                          <p:spTgt spid="397"/>
                                        </p:tgtEl>
                                        <p:attrNameLst>
                                          <p:attrName>style.visibility</p:attrName>
                                        </p:attrNameLst>
                                      </p:cBhvr>
                                      <p:to>
                                        <p:strVal val="visible"/>
                                      </p:to>
                                    </p:set>
                                    <p:animEffect transition="in" filter="fade">
                                      <p:cBhvr>
                                        <p:cTn id="94" dur="500"/>
                                        <p:tgtEl>
                                          <p:spTgt spid="397"/>
                                        </p:tgtEl>
                                      </p:cBhvr>
                                    </p:animEffect>
                                  </p:childTnLst>
                                </p:cTn>
                              </p:par>
                            </p:childTnLst>
                          </p:cTn>
                        </p:par>
                        <p:par>
                          <p:cTn id="95" fill="hold">
                            <p:stCondLst>
                              <p:cond delay="5500"/>
                            </p:stCondLst>
                            <p:childTnLst>
                              <p:par>
                                <p:cTn id="96" presetID="10" presetClass="entr" presetSubtype="0" fill="hold" nodeType="afterEffect">
                                  <p:stCondLst>
                                    <p:cond delay="0"/>
                                  </p:stCondLst>
                                  <p:childTnLst>
                                    <p:set>
                                      <p:cBhvr>
                                        <p:cTn id="97" dur="1" fill="hold">
                                          <p:stCondLst>
                                            <p:cond delay="0"/>
                                          </p:stCondLst>
                                        </p:cTn>
                                        <p:tgtEl>
                                          <p:spTgt spid="61"/>
                                        </p:tgtEl>
                                        <p:attrNameLst>
                                          <p:attrName>style.visibility</p:attrName>
                                        </p:attrNameLst>
                                      </p:cBhvr>
                                      <p:to>
                                        <p:strVal val="visible"/>
                                      </p:to>
                                    </p:set>
                                    <p:animEffect transition="in" filter="fade">
                                      <p:cBhvr>
                                        <p:cTn id="98" dur="500"/>
                                        <p:tgtEl>
                                          <p:spTgt spid="61"/>
                                        </p:tgtEl>
                                      </p:cBhvr>
                                    </p:animEffect>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nodeType="clickEffect">
                                  <p:stCondLst>
                                    <p:cond delay="0"/>
                                  </p:stCondLst>
                                  <p:childTnLst>
                                    <p:set>
                                      <p:cBhvr>
                                        <p:cTn id="102" dur="1" fill="hold">
                                          <p:stCondLst>
                                            <p:cond delay="0"/>
                                          </p:stCondLst>
                                        </p:cTn>
                                        <p:tgtEl>
                                          <p:spTgt spid="58"/>
                                        </p:tgtEl>
                                        <p:attrNameLst>
                                          <p:attrName>style.visibility</p:attrName>
                                        </p:attrNameLst>
                                      </p:cBhvr>
                                      <p:to>
                                        <p:strVal val="visible"/>
                                      </p:to>
                                    </p:set>
                                    <p:animEffect transition="in" filter="fade">
                                      <p:cBhvr>
                                        <p:cTn id="103" dur="1000"/>
                                        <p:tgtEl>
                                          <p:spTgt spid="58"/>
                                        </p:tgtEl>
                                      </p:cBhvr>
                                    </p:animEffect>
                                    <p:anim calcmode="lin" valueType="num">
                                      <p:cBhvr>
                                        <p:cTn id="104" dur="1000" fill="hold"/>
                                        <p:tgtEl>
                                          <p:spTgt spid="58"/>
                                        </p:tgtEl>
                                        <p:attrNameLst>
                                          <p:attrName>ppt_x</p:attrName>
                                        </p:attrNameLst>
                                      </p:cBhvr>
                                      <p:tavLst>
                                        <p:tav tm="0">
                                          <p:val>
                                            <p:strVal val="#ppt_x"/>
                                          </p:val>
                                        </p:tav>
                                        <p:tav tm="100000">
                                          <p:val>
                                            <p:strVal val="#ppt_x"/>
                                          </p:val>
                                        </p:tav>
                                      </p:tavLst>
                                    </p:anim>
                                    <p:anim calcmode="lin" valueType="num">
                                      <p:cBhvr>
                                        <p:cTn id="105" dur="1000" fill="hold"/>
                                        <p:tgtEl>
                                          <p:spTgt spid="58"/>
                                        </p:tgtEl>
                                        <p:attrNameLst>
                                          <p:attrName>ppt_y</p:attrName>
                                        </p:attrNameLst>
                                      </p:cBhvr>
                                      <p:tavLst>
                                        <p:tav tm="0">
                                          <p:val>
                                            <p:strVal val="#ppt_y+.1"/>
                                          </p:val>
                                        </p:tav>
                                        <p:tav tm="100000">
                                          <p:val>
                                            <p:strVal val="#ppt_y"/>
                                          </p:val>
                                        </p:tav>
                                      </p:tavLst>
                                    </p:anim>
                                  </p:childTnLst>
                                </p:cTn>
                              </p:par>
                            </p:childTnLst>
                          </p:cTn>
                        </p:par>
                        <p:par>
                          <p:cTn id="106" fill="hold">
                            <p:stCondLst>
                              <p:cond delay="1000"/>
                            </p:stCondLst>
                            <p:childTnLst>
                              <p:par>
                                <p:cTn id="107" presetID="10" presetClass="entr" presetSubtype="0" fill="hold" grpId="0" nodeType="afterEffect">
                                  <p:stCondLst>
                                    <p:cond delay="0"/>
                                  </p:stCondLst>
                                  <p:childTnLst>
                                    <p:set>
                                      <p:cBhvr>
                                        <p:cTn id="108" dur="1" fill="hold">
                                          <p:stCondLst>
                                            <p:cond delay="0"/>
                                          </p:stCondLst>
                                        </p:cTn>
                                        <p:tgtEl>
                                          <p:spTgt spid="344"/>
                                        </p:tgtEl>
                                        <p:attrNameLst>
                                          <p:attrName>style.visibility</p:attrName>
                                        </p:attrNameLst>
                                      </p:cBhvr>
                                      <p:to>
                                        <p:strVal val="visible"/>
                                      </p:to>
                                    </p:set>
                                    <p:animEffect transition="in" filter="fade">
                                      <p:cBhvr>
                                        <p:cTn id="109" dur="500"/>
                                        <p:tgtEl>
                                          <p:spTgt spid="344"/>
                                        </p:tgtEl>
                                      </p:cBhvr>
                                    </p:animEffect>
                                  </p:childTnLst>
                                </p:cTn>
                              </p:par>
                              <p:par>
                                <p:cTn id="110" presetID="10" presetClass="entr" presetSubtype="0" fill="hold" grpId="0" nodeType="withEffect">
                                  <p:stCondLst>
                                    <p:cond delay="500"/>
                                  </p:stCondLst>
                                  <p:childTnLst>
                                    <p:set>
                                      <p:cBhvr>
                                        <p:cTn id="111" dur="1" fill="hold">
                                          <p:stCondLst>
                                            <p:cond delay="0"/>
                                          </p:stCondLst>
                                        </p:cTn>
                                        <p:tgtEl>
                                          <p:spTgt spid="350"/>
                                        </p:tgtEl>
                                        <p:attrNameLst>
                                          <p:attrName>style.visibility</p:attrName>
                                        </p:attrNameLst>
                                      </p:cBhvr>
                                      <p:to>
                                        <p:strVal val="visible"/>
                                      </p:to>
                                    </p:set>
                                    <p:animEffect transition="in" filter="fade">
                                      <p:cBhvr>
                                        <p:cTn id="112" dur="500"/>
                                        <p:tgtEl>
                                          <p:spTgt spid="350"/>
                                        </p:tgtEl>
                                      </p:cBhvr>
                                    </p:animEffect>
                                  </p:childTnLst>
                                </p:cTn>
                              </p:par>
                            </p:childTnLst>
                          </p:cTn>
                        </p:par>
                        <p:par>
                          <p:cTn id="113" fill="hold">
                            <p:stCondLst>
                              <p:cond delay="2000"/>
                            </p:stCondLst>
                            <p:childTnLst>
                              <p:par>
                                <p:cTn id="114" presetID="10" presetClass="entr" presetSubtype="0" fill="hold" grpId="0" nodeType="afterEffect">
                                  <p:stCondLst>
                                    <p:cond delay="0"/>
                                  </p:stCondLst>
                                  <p:childTnLst>
                                    <p:set>
                                      <p:cBhvr>
                                        <p:cTn id="115" dur="1" fill="hold">
                                          <p:stCondLst>
                                            <p:cond delay="0"/>
                                          </p:stCondLst>
                                        </p:cTn>
                                        <p:tgtEl>
                                          <p:spTgt spid="360"/>
                                        </p:tgtEl>
                                        <p:attrNameLst>
                                          <p:attrName>style.visibility</p:attrName>
                                        </p:attrNameLst>
                                      </p:cBhvr>
                                      <p:to>
                                        <p:strVal val="visible"/>
                                      </p:to>
                                    </p:set>
                                    <p:animEffect transition="in" filter="fade">
                                      <p:cBhvr>
                                        <p:cTn id="116" dur="200"/>
                                        <p:tgtEl>
                                          <p:spTgt spid="360"/>
                                        </p:tgtEl>
                                      </p:cBhvr>
                                    </p:animEffect>
                                  </p:childTnLst>
                                </p:cTn>
                              </p:par>
                            </p:childTnLst>
                          </p:cTn>
                        </p:par>
                        <p:par>
                          <p:cTn id="117" fill="hold">
                            <p:stCondLst>
                              <p:cond delay="2200"/>
                            </p:stCondLst>
                            <p:childTnLst>
                              <p:par>
                                <p:cTn id="118" presetID="10" presetClass="entr" presetSubtype="0" fill="hold" grpId="0" nodeType="afterEffect">
                                  <p:stCondLst>
                                    <p:cond delay="0"/>
                                  </p:stCondLst>
                                  <p:childTnLst>
                                    <p:set>
                                      <p:cBhvr>
                                        <p:cTn id="119" dur="1" fill="hold">
                                          <p:stCondLst>
                                            <p:cond delay="0"/>
                                          </p:stCondLst>
                                        </p:cTn>
                                        <p:tgtEl>
                                          <p:spTgt spid="359"/>
                                        </p:tgtEl>
                                        <p:attrNameLst>
                                          <p:attrName>style.visibility</p:attrName>
                                        </p:attrNameLst>
                                      </p:cBhvr>
                                      <p:to>
                                        <p:strVal val="visible"/>
                                      </p:to>
                                    </p:set>
                                    <p:animEffect transition="in" filter="fade">
                                      <p:cBhvr>
                                        <p:cTn id="120" dur="200"/>
                                        <p:tgtEl>
                                          <p:spTgt spid="359"/>
                                        </p:tgtEl>
                                      </p:cBhvr>
                                    </p:animEffect>
                                  </p:childTnLst>
                                </p:cTn>
                              </p:par>
                            </p:childTnLst>
                          </p:cTn>
                        </p:par>
                        <p:par>
                          <p:cTn id="121" fill="hold">
                            <p:stCondLst>
                              <p:cond delay="2400"/>
                            </p:stCondLst>
                            <p:childTnLst>
                              <p:par>
                                <p:cTn id="122" presetID="10" presetClass="entr" presetSubtype="0"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Effect transition="in" filter="fade">
                                      <p:cBhvr>
                                        <p:cTn id="124" dur="200"/>
                                        <p:tgtEl>
                                          <p:spTgt spid="30"/>
                                        </p:tgtEl>
                                      </p:cBhvr>
                                    </p:animEffect>
                                  </p:childTnLst>
                                </p:cTn>
                              </p:par>
                            </p:childTnLst>
                          </p:cTn>
                        </p:par>
                        <p:par>
                          <p:cTn id="125" fill="hold">
                            <p:stCondLst>
                              <p:cond delay="2600"/>
                            </p:stCondLst>
                            <p:childTnLst>
                              <p:par>
                                <p:cTn id="126" presetID="10" presetClass="entr" presetSubtype="0" fill="hold" grpId="0" nodeType="afterEffect">
                                  <p:stCondLst>
                                    <p:cond delay="0"/>
                                  </p:stCondLst>
                                  <p:childTnLst>
                                    <p:set>
                                      <p:cBhvr>
                                        <p:cTn id="127" dur="1" fill="hold">
                                          <p:stCondLst>
                                            <p:cond delay="0"/>
                                          </p:stCondLst>
                                        </p:cTn>
                                        <p:tgtEl>
                                          <p:spTgt spid="357"/>
                                        </p:tgtEl>
                                        <p:attrNameLst>
                                          <p:attrName>style.visibility</p:attrName>
                                        </p:attrNameLst>
                                      </p:cBhvr>
                                      <p:to>
                                        <p:strVal val="visible"/>
                                      </p:to>
                                    </p:set>
                                    <p:animEffect transition="in" filter="fade">
                                      <p:cBhvr>
                                        <p:cTn id="128" dur="200"/>
                                        <p:tgtEl>
                                          <p:spTgt spid="357"/>
                                        </p:tgtEl>
                                      </p:cBhvr>
                                    </p:animEffect>
                                  </p:childTnLst>
                                </p:cTn>
                              </p:par>
                            </p:childTnLst>
                          </p:cTn>
                        </p:par>
                        <p:par>
                          <p:cTn id="129" fill="hold">
                            <p:stCondLst>
                              <p:cond delay="2800"/>
                            </p:stCondLst>
                            <p:childTnLst>
                              <p:par>
                                <p:cTn id="130" presetID="10" presetClass="entr" presetSubtype="0" fill="hold" grpId="0" nodeType="afterEffect">
                                  <p:stCondLst>
                                    <p:cond delay="0"/>
                                  </p:stCondLst>
                                  <p:childTnLst>
                                    <p:set>
                                      <p:cBhvr>
                                        <p:cTn id="131" dur="1" fill="hold">
                                          <p:stCondLst>
                                            <p:cond delay="0"/>
                                          </p:stCondLst>
                                        </p:cTn>
                                        <p:tgtEl>
                                          <p:spTgt spid="356"/>
                                        </p:tgtEl>
                                        <p:attrNameLst>
                                          <p:attrName>style.visibility</p:attrName>
                                        </p:attrNameLst>
                                      </p:cBhvr>
                                      <p:to>
                                        <p:strVal val="visible"/>
                                      </p:to>
                                    </p:set>
                                    <p:animEffect transition="in" filter="fade">
                                      <p:cBhvr>
                                        <p:cTn id="132" dur="200"/>
                                        <p:tgtEl>
                                          <p:spTgt spid="356"/>
                                        </p:tgtEl>
                                      </p:cBhvr>
                                    </p:animEffect>
                                  </p:childTnLst>
                                </p:cTn>
                              </p:par>
                            </p:childTnLst>
                          </p:cTn>
                        </p:par>
                        <p:par>
                          <p:cTn id="133" fill="hold">
                            <p:stCondLst>
                              <p:cond delay="3000"/>
                            </p:stCondLst>
                            <p:childTnLst>
                              <p:par>
                                <p:cTn id="134" presetID="10" presetClass="entr" presetSubtype="0" fill="hold" grpId="0" nodeType="afterEffect">
                                  <p:stCondLst>
                                    <p:cond delay="0"/>
                                  </p:stCondLst>
                                  <p:childTnLst>
                                    <p:set>
                                      <p:cBhvr>
                                        <p:cTn id="135" dur="1" fill="hold">
                                          <p:stCondLst>
                                            <p:cond delay="0"/>
                                          </p:stCondLst>
                                        </p:cTn>
                                        <p:tgtEl>
                                          <p:spTgt spid="355"/>
                                        </p:tgtEl>
                                        <p:attrNameLst>
                                          <p:attrName>style.visibility</p:attrName>
                                        </p:attrNameLst>
                                      </p:cBhvr>
                                      <p:to>
                                        <p:strVal val="visible"/>
                                      </p:to>
                                    </p:set>
                                    <p:animEffect transition="in" filter="fade">
                                      <p:cBhvr>
                                        <p:cTn id="136" dur="200"/>
                                        <p:tgtEl>
                                          <p:spTgt spid="355"/>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353"/>
                                        </p:tgtEl>
                                        <p:attrNameLst>
                                          <p:attrName>style.visibility</p:attrName>
                                        </p:attrNameLst>
                                      </p:cBhvr>
                                      <p:to>
                                        <p:strVal val="visible"/>
                                      </p:to>
                                    </p:set>
                                    <p:animEffect transition="in" filter="fade">
                                      <p:cBhvr>
                                        <p:cTn id="139" dur="200"/>
                                        <p:tgtEl>
                                          <p:spTgt spid="353"/>
                                        </p:tgtEl>
                                      </p:cBhvr>
                                    </p:animEffect>
                                  </p:childTnLst>
                                </p:cTn>
                              </p:par>
                            </p:childTnLst>
                          </p:cTn>
                        </p:par>
                        <p:par>
                          <p:cTn id="140" fill="hold">
                            <p:stCondLst>
                              <p:cond delay="3200"/>
                            </p:stCondLst>
                            <p:childTnLst>
                              <p:par>
                                <p:cTn id="141" presetID="10" presetClass="entr" presetSubtype="0" fill="hold" grpId="0" nodeType="afterEffect">
                                  <p:stCondLst>
                                    <p:cond delay="0"/>
                                  </p:stCondLst>
                                  <p:childTnLst>
                                    <p:set>
                                      <p:cBhvr>
                                        <p:cTn id="142" dur="1" fill="hold">
                                          <p:stCondLst>
                                            <p:cond delay="0"/>
                                          </p:stCondLst>
                                        </p:cTn>
                                        <p:tgtEl>
                                          <p:spTgt spid="351"/>
                                        </p:tgtEl>
                                        <p:attrNameLst>
                                          <p:attrName>style.visibility</p:attrName>
                                        </p:attrNameLst>
                                      </p:cBhvr>
                                      <p:to>
                                        <p:strVal val="visible"/>
                                      </p:to>
                                    </p:set>
                                    <p:animEffect transition="in" filter="fade">
                                      <p:cBhvr>
                                        <p:cTn id="143" dur="200"/>
                                        <p:tgtEl>
                                          <p:spTgt spid="351"/>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352"/>
                                        </p:tgtEl>
                                        <p:attrNameLst>
                                          <p:attrName>style.visibility</p:attrName>
                                        </p:attrNameLst>
                                      </p:cBhvr>
                                      <p:to>
                                        <p:strVal val="visible"/>
                                      </p:to>
                                    </p:set>
                                    <p:animEffect transition="in" filter="fade">
                                      <p:cBhvr>
                                        <p:cTn id="146" dur="200"/>
                                        <p:tgtEl>
                                          <p:spTgt spid="352"/>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476"/>
                                        </p:tgtEl>
                                        <p:attrNameLst>
                                          <p:attrName>style.visibility</p:attrName>
                                        </p:attrNameLst>
                                      </p:cBhvr>
                                      <p:to>
                                        <p:strVal val="visible"/>
                                      </p:to>
                                    </p:set>
                                    <p:animEffect transition="in" filter="fade">
                                      <p:cBhvr>
                                        <p:cTn id="149" dur="200"/>
                                        <p:tgtEl>
                                          <p:spTgt spid="476"/>
                                        </p:tgtEl>
                                      </p:cBhvr>
                                    </p:animEffect>
                                  </p:childTnLst>
                                </p:cTn>
                              </p:par>
                            </p:childTnLst>
                          </p:cTn>
                        </p:par>
                        <p:par>
                          <p:cTn id="150" fill="hold">
                            <p:stCondLst>
                              <p:cond delay="3400"/>
                            </p:stCondLst>
                            <p:childTnLst>
                              <p:par>
                                <p:cTn id="151" presetID="22" presetClass="entr" presetSubtype="1" fill="hold" grpId="0" nodeType="afterEffect">
                                  <p:stCondLst>
                                    <p:cond delay="0"/>
                                  </p:stCondLst>
                                  <p:childTnLst>
                                    <p:set>
                                      <p:cBhvr>
                                        <p:cTn id="152" dur="1" fill="hold">
                                          <p:stCondLst>
                                            <p:cond delay="0"/>
                                          </p:stCondLst>
                                        </p:cTn>
                                        <p:tgtEl>
                                          <p:spTgt spid="367"/>
                                        </p:tgtEl>
                                        <p:attrNameLst>
                                          <p:attrName>style.visibility</p:attrName>
                                        </p:attrNameLst>
                                      </p:cBhvr>
                                      <p:to>
                                        <p:strVal val="visible"/>
                                      </p:to>
                                    </p:set>
                                    <p:animEffect transition="in" filter="wipe(up)">
                                      <p:cBhvr>
                                        <p:cTn id="153" dur="500"/>
                                        <p:tgtEl>
                                          <p:spTgt spid="367"/>
                                        </p:tgtEl>
                                      </p:cBhvr>
                                    </p:animEffect>
                                  </p:childTnLst>
                                </p:cTn>
                              </p:par>
                            </p:childTnLst>
                          </p:cTn>
                        </p:par>
                      </p:childTnLst>
                    </p:cTn>
                  </p:par>
                  <p:par>
                    <p:cTn id="154" fill="hold">
                      <p:stCondLst>
                        <p:cond delay="indefinite"/>
                      </p:stCondLst>
                      <p:childTnLst>
                        <p:par>
                          <p:cTn id="155" fill="hold">
                            <p:stCondLst>
                              <p:cond delay="0"/>
                            </p:stCondLst>
                            <p:childTnLst>
                              <p:par>
                                <p:cTn id="156" presetID="10" presetClass="entr" presetSubtype="0" fill="hold" grpId="0" nodeType="clickEffect">
                                  <p:stCondLst>
                                    <p:cond delay="0"/>
                                  </p:stCondLst>
                                  <p:childTnLst>
                                    <p:set>
                                      <p:cBhvr>
                                        <p:cTn id="157" dur="1" fill="hold">
                                          <p:stCondLst>
                                            <p:cond delay="0"/>
                                          </p:stCondLst>
                                        </p:cTn>
                                        <p:tgtEl>
                                          <p:spTgt spid="285"/>
                                        </p:tgtEl>
                                        <p:attrNameLst>
                                          <p:attrName>style.visibility</p:attrName>
                                        </p:attrNameLst>
                                      </p:cBhvr>
                                      <p:to>
                                        <p:strVal val="visible"/>
                                      </p:to>
                                    </p:set>
                                    <p:animEffect transition="in" filter="fade">
                                      <p:cBhvr>
                                        <p:cTn id="158" dur="500"/>
                                        <p:tgtEl>
                                          <p:spTgt spid="285"/>
                                        </p:tgtEl>
                                      </p:cBhvr>
                                    </p:animEffect>
                                  </p:childTnLst>
                                </p:cTn>
                              </p:par>
                            </p:childTnLst>
                          </p:cTn>
                        </p:par>
                        <p:par>
                          <p:cTn id="159" fill="hold">
                            <p:stCondLst>
                              <p:cond delay="500"/>
                            </p:stCondLst>
                            <p:childTnLst>
                              <p:par>
                                <p:cTn id="160" presetID="22" presetClass="entr" presetSubtype="8" fill="hold" nodeType="afterEffect">
                                  <p:stCondLst>
                                    <p:cond delay="0"/>
                                  </p:stCondLst>
                                  <p:childTnLst>
                                    <p:set>
                                      <p:cBhvr>
                                        <p:cTn id="161" dur="1" fill="hold">
                                          <p:stCondLst>
                                            <p:cond delay="0"/>
                                          </p:stCondLst>
                                        </p:cTn>
                                        <p:tgtEl>
                                          <p:spTgt spid="24"/>
                                        </p:tgtEl>
                                        <p:attrNameLst>
                                          <p:attrName>style.visibility</p:attrName>
                                        </p:attrNameLst>
                                      </p:cBhvr>
                                      <p:to>
                                        <p:strVal val="visible"/>
                                      </p:to>
                                    </p:set>
                                    <p:animEffect transition="in" filter="wipe(left)">
                                      <p:cBhvr>
                                        <p:cTn id="162" dur="750"/>
                                        <p:tgtEl>
                                          <p:spTgt spid="24"/>
                                        </p:tgtEl>
                                      </p:cBhvr>
                                    </p:animEffect>
                                  </p:childTnLst>
                                </p:cTn>
                              </p:par>
                            </p:childTnLst>
                          </p:cTn>
                        </p:par>
                        <p:par>
                          <p:cTn id="163" fill="hold">
                            <p:stCondLst>
                              <p:cond delay="1250"/>
                            </p:stCondLst>
                            <p:childTnLst>
                              <p:par>
                                <p:cTn id="164" presetID="22" presetClass="entr" presetSubtype="1" fill="hold" grpId="0" nodeType="afterEffect">
                                  <p:stCondLst>
                                    <p:cond delay="0"/>
                                  </p:stCondLst>
                                  <p:childTnLst>
                                    <p:set>
                                      <p:cBhvr>
                                        <p:cTn id="165" dur="1" fill="hold">
                                          <p:stCondLst>
                                            <p:cond delay="0"/>
                                          </p:stCondLst>
                                        </p:cTn>
                                        <p:tgtEl>
                                          <p:spTgt spid="381"/>
                                        </p:tgtEl>
                                        <p:attrNameLst>
                                          <p:attrName>style.visibility</p:attrName>
                                        </p:attrNameLst>
                                      </p:cBhvr>
                                      <p:to>
                                        <p:strVal val="visible"/>
                                      </p:to>
                                    </p:set>
                                    <p:animEffect transition="in" filter="wipe(up)">
                                      <p:cBhvr>
                                        <p:cTn id="166" dur="500"/>
                                        <p:tgtEl>
                                          <p:spTgt spid="381"/>
                                        </p:tgtEl>
                                      </p:cBhvr>
                                    </p:animEffect>
                                  </p:childTnLst>
                                </p:cTn>
                              </p:par>
                              <p:par>
                                <p:cTn id="167" presetID="42" presetClass="entr" presetSubtype="0" fill="hold" grpId="0" nodeType="withEffect">
                                  <p:stCondLst>
                                    <p:cond delay="0"/>
                                  </p:stCondLst>
                                  <p:childTnLst>
                                    <p:set>
                                      <p:cBhvr>
                                        <p:cTn id="168" dur="1" fill="hold">
                                          <p:stCondLst>
                                            <p:cond delay="0"/>
                                          </p:stCondLst>
                                        </p:cTn>
                                        <p:tgtEl>
                                          <p:spTgt spid="288"/>
                                        </p:tgtEl>
                                        <p:attrNameLst>
                                          <p:attrName>style.visibility</p:attrName>
                                        </p:attrNameLst>
                                      </p:cBhvr>
                                      <p:to>
                                        <p:strVal val="visible"/>
                                      </p:to>
                                    </p:set>
                                    <p:animEffect transition="in" filter="fade">
                                      <p:cBhvr>
                                        <p:cTn id="169" dur="1000"/>
                                        <p:tgtEl>
                                          <p:spTgt spid="288"/>
                                        </p:tgtEl>
                                      </p:cBhvr>
                                    </p:animEffect>
                                    <p:anim calcmode="lin" valueType="num">
                                      <p:cBhvr>
                                        <p:cTn id="170" dur="1000" fill="hold"/>
                                        <p:tgtEl>
                                          <p:spTgt spid="288"/>
                                        </p:tgtEl>
                                        <p:attrNameLst>
                                          <p:attrName>ppt_x</p:attrName>
                                        </p:attrNameLst>
                                      </p:cBhvr>
                                      <p:tavLst>
                                        <p:tav tm="0">
                                          <p:val>
                                            <p:strVal val="#ppt_x"/>
                                          </p:val>
                                        </p:tav>
                                        <p:tav tm="100000">
                                          <p:val>
                                            <p:strVal val="#ppt_x"/>
                                          </p:val>
                                        </p:tav>
                                      </p:tavLst>
                                    </p:anim>
                                    <p:anim calcmode="lin" valueType="num">
                                      <p:cBhvr>
                                        <p:cTn id="171" dur="1000" fill="hold"/>
                                        <p:tgtEl>
                                          <p:spTgt spid="288"/>
                                        </p:tgtEl>
                                        <p:attrNameLst>
                                          <p:attrName>ppt_y</p:attrName>
                                        </p:attrNameLst>
                                      </p:cBhvr>
                                      <p:tavLst>
                                        <p:tav tm="0">
                                          <p:val>
                                            <p:strVal val="#ppt_y+.1"/>
                                          </p:val>
                                        </p:tav>
                                        <p:tav tm="100000">
                                          <p:val>
                                            <p:strVal val="#ppt_y"/>
                                          </p:val>
                                        </p:tav>
                                      </p:tavLst>
                                    </p:anim>
                                  </p:childTnLst>
                                </p:cTn>
                              </p:par>
                            </p:childTnLst>
                          </p:cTn>
                        </p:par>
                        <p:par>
                          <p:cTn id="172" fill="hold">
                            <p:stCondLst>
                              <p:cond delay="2250"/>
                            </p:stCondLst>
                            <p:childTnLst>
                              <p:par>
                                <p:cTn id="173" presetID="10" presetClass="entr" presetSubtype="0" fill="hold" nodeType="afterEffect">
                                  <p:stCondLst>
                                    <p:cond delay="0"/>
                                  </p:stCondLst>
                                  <p:childTnLst>
                                    <p:set>
                                      <p:cBhvr>
                                        <p:cTn id="174" dur="1" fill="hold">
                                          <p:stCondLst>
                                            <p:cond delay="0"/>
                                          </p:stCondLst>
                                        </p:cTn>
                                        <p:tgtEl>
                                          <p:spTgt spid="59"/>
                                        </p:tgtEl>
                                        <p:attrNameLst>
                                          <p:attrName>style.visibility</p:attrName>
                                        </p:attrNameLst>
                                      </p:cBhvr>
                                      <p:to>
                                        <p:strVal val="visible"/>
                                      </p:to>
                                    </p:set>
                                    <p:animEffect transition="in" filter="fade">
                                      <p:cBhvr>
                                        <p:cTn id="175" dur="500"/>
                                        <p:tgtEl>
                                          <p:spTgt spid="59"/>
                                        </p:tgtEl>
                                      </p:cBhvr>
                                    </p:animEffect>
                                  </p:childTnLst>
                                </p:cTn>
                              </p:par>
                              <p:par>
                                <p:cTn id="176" presetID="10" presetClass="entr" presetSubtype="0" fill="hold" grpId="0" nodeType="withEffect">
                                  <p:stCondLst>
                                    <p:cond delay="0"/>
                                  </p:stCondLst>
                                  <p:childTnLst>
                                    <p:set>
                                      <p:cBhvr>
                                        <p:cTn id="177" dur="1" fill="hold">
                                          <p:stCondLst>
                                            <p:cond delay="0"/>
                                          </p:stCondLst>
                                        </p:cTn>
                                        <p:tgtEl>
                                          <p:spTgt spid="22"/>
                                        </p:tgtEl>
                                        <p:attrNameLst>
                                          <p:attrName>style.visibility</p:attrName>
                                        </p:attrNameLst>
                                      </p:cBhvr>
                                      <p:to>
                                        <p:strVal val="visible"/>
                                      </p:to>
                                    </p:set>
                                    <p:animEffect transition="in" filter="fade">
                                      <p:cBhvr>
                                        <p:cTn id="178" dur="500"/>
                                        <p:tgtEl>
                                          <p:spTgt spid="22"/>
                                        </p:tgtEl>
                                      </p:cBhvr>
                                    </p:animEffect>
                                  </p:childTnLst>
                                </p:cTn>
                              </p:par>
                            </p:childTnLst>
                          </p:cTn>
                        </p:par>
                        <p:par>
                          <p:cTn id="179" fill="hold">
                            <p:stCondLst>
                              <p:cond delay="2750"/>
                            </p:stCondLst>
                            <p:childTnLst>
                              <p:par>
                                <p:cTn id="180" presetID="10" presetClass="entr" presetSubtype="0" fill="hold" grpId="0" nodeType="afterEffect">
                                  <p:stCondLst>
                                    <p:cond delay="0"/>
                                  </p:stCondLst>
                                  <p:childTnLst>
                                    <p:set>
                                      <p:cBhvr>
                                        <p:cTn id="181" dur="1" fill="hold">
                                          <p:stCondLst>
                                            <p:cond delay="0"/>
                                          </p:stCondLst>
                                        </p:cTn>
                                        <p:tgtEl>
                                          <p:spTgt spid="389"/>
                                        </p:tgtEl>
                                        <p:attrNameLst>
                                          <p:attrName>style.visibility</p:attrName>
                                        </p:attrNameLst>
                                      </p:cBhvr>
                                      <p:to>
                                        <p:strVal val="visible"/>
                                      </p:to>
                                    </p:set>
                                    <p:animEffect transition="in" filter="fade">
                                      <p:cBhvr>
                                        <p:cTn id="182" dur="200"/>
                                        <p:tgtEl>
                                          <p:spTgt spid="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P spid="288" grpId="0" animBg="1"/>
      <p:bldP spid="417" grpId="0" animBg="1"/>
      <p:bldP spid="418" grpId="0" animBg="1"/>
      <p:bldP spid="285" grpId="0" animBg="1"/>
      <p:bldP spid="462" grpId="0" animBg="1"/>
      <p:bldP spid="585" grpId="0" animBg="1"/>
      <p:bldP spid="367" grpId="0" animBg="1"/>
      <p:bldP spid="397" grpId="0" animBg="1"/>
      <p:bldP spid="344" grpId="0" animBg="1"/>
      <p:bldP spid="350" grpId="0" animBg="1"/>
      <p:bldP spid="351" grpId="0" animBg="1"/>
      <p:bldP spid="352" grpId="0" animBg="1"/>
      <p:bldP spid="353" grpId="0" animBg="1"/>
      <p:bldP spid="355" grpId="0" animBg="1"/>
      <p:bldP spid="356" grpId="0" animBg="1"/>
      <p:bldP spid="357" grpId="0" animBg="1"/>
      <p:bldP spid="359" grpId="0" animBg="1"/>
      <p:bldP spid="360" grpId="0" animBg="1"/>
      <p:bldP spid="22" grpId="0" animBg="1"/>
      <p:bldP spid="373" grpId="0" animBg="1"/>
      <p:bldP spid="389" grpId="0" animBg="1"/>
      <p:bldP spid="30" grpId="0" animBg="1"/>
      <p:bldP spid="56" grpId="0" animBg="1"/>
      <p:bldP spid="60" grpId="0" animBg="1"/>
      <p:bldP spid="267" grpId="0" animBg="1"/>
      <p:bldP spid="383" grpId="0" animBg="1"/>
      <p:bldP spid="269" grpId="0" animBg="1"/>
      <p:bldP spid="476" grpId="0" animBg="1"/>
    </p:bld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E175C55-1E92-DC9D-BBD1-BD85995EB7A8}"/>
              </a:ext>
            </a:extLst>
          </p:cNvPr>
          <p:cNvGraphicFramePr>
            <a:graphicFrameLocks noGrp="1"/>
          </p:cNvGraphicFramePr>
          <p:nvPr/>
        </p:nvGraphicFramePr>
        <p:xfrm>
          <a:off x="359663" y="1309487"/>
          <a:ext cx="3158236" cy="3936226"/>
        </p:xfrm>
        <a:graphic>
          <a:graphicData uri="http://schemas.openxmlformats.org/drawingml/2006/table">
            <a:tbl>
              <a:tblPr>
                <a:tableStyleId>{5C22544A-7EE6-4342-B048-85BDC9FD1C3A}</a:tableStyleId>
              </a:tblPr>
              <a:tblGrid>
                <a:gridCol w="920009">
                  <a:extLst>
                    <a:ext uri="{9D8B030D-6E8A-4147-A177-3AD203B41FA5}">
                      <a16:colId xmlns:a16="http://schemas.microsoft.com/office/drawing/2014/main" val="20000"/>
                    </a:ext>
                  </a:extLst>
                </a:gridCol>
                <a:gridCol w="2238227">
                  <a:extLst>
                    <a:ext uri="{9D8B030D-6E8A-4147-A177-3AD203B41FA5}">
                      <a16:colId xmlns:a16="http://schemas.microsoft.com/office/drawing/2014/main" val="20001"/>
                    </a:ext>
                  </a:extLst>
                </a:gridCol>
              </a:tblGrid>
              <a:tr h="438626">
                <a:tc gridSpan="2">
                  <a:txBody>
                    <a:bodyPr/>
                    <a:lstStyle/>
                    <a:p>
                      <a:pPr algn="ctr"/>
                      <a:r>
                        <a:rPr lang="en-US" sz="1400" b="0">
                          <a:solidFill>
                            <a:schemeClr val="bg1"/>
                          </a:solidFill>
                          <a:latin typeface="Segoe UI Semibold" pitchFamily="34" charset="0"/>
                          <a:cs typeface="Segoe UI Semibold" pitchFamily="34" charset="0"/>
                        </a:rPr>
                        <a:t>OBJECTIVES &amp; KEY RESULTS (OKRs)</a:t>
                      </a:r>
                    </a:p>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solidFill>
                            <a:srgbClr val="FFFFFF"/>
                          </a:solidFill>
                          <a:effectLst/>
                          <a:uLnTx/>
                          <a:uFillTx/>
                          <a:latin typeface="Segoe UI Semibold" pitchFamily="34" charset="0"/>
                          <a:ea typeface="+mn-ea"/>
                          <a:cs typeface="Segoe UI Semibold" pitchFamily="34" charset="0"/>
                        </a:rPr>
                        <a:t>Summary of Outcomes</a:t>
                      </a:r>
                      <a:endParaRPr kumimoji="0" lang="en-US" sz="1100" b="0" i="1" u="none" strike="noStrike" kern="1200" cap="none" spc="0" normalizeH="0" baseline="0" noProof="0">
                        <a:ln>
                          <a:noFill/>
                        </a:ln>
                        <a:solidFill>
                          <a:srgbClr val="FFFFFF"/>
                        </a:solidFill>
                        <a:effectLst/>
                        <a:uLnTx/>
                        <a:uFillTx/>
                        <a:latin typeface="Segoe UI Semibold" pitchFamily="34" charset="0"/>
                        <a:ea typeface="+mn-ea"/>
                        <a:cs typeface="Segoe UI Semibold" pitchFamily="34" charset="0"/>
                      </a:endParaRPr>
                    </a:p>
                  </a:txBody>
                  <a:tcPr anchor="ctr">
                    <a:solidFill>
                      <a:schemeClr val="accent1">
                        <a:lumMod val="50000"/>
                      </a:schemeClr>
                    </a:solidFill>
                  </a:tcPr>
                </a:tc>
                <a:tc hMerge="1">
                  <a:txBody>
                    <a:bodyPr/>
                    <a:lstStyle/>
                    <a:p>
                      <a:endParaRPr lang="en-US"/>
                    </a:p>
                  </a:txBody>
                  <a:tcPr/>
                </a:tc>
                <a:extLst>
                  <a:ext uri="{0D108BD9-81ED-4DB2-BD59-A6C34878D82A}">
                    <a16:rowId xmlns:a16="http://schemas.microsoft.com/office/drawing/2014/main" val="10000"/>
                  </a:ext>
                </a:extLst>
              </a:tr>
              <a:tr h="496106">
                <a:tc>
                  <a:txBody>
                    <a:bodyPr/>
                    <a:lstStyle/>
                    <a:p>
                      <a:pPr algn="r"/>
                      <a:r>
                        <a:rPr lang="en-US" sz="1100">
                          <a:solidFill>
                            <a:schemeClr val="bg1"/>
                          </a:solidFill>
                          <a:latin typeface="Segoe UI Semibold" pitchFamily="34" charset="0"/>
                          <a:cs typeface="Segoe UI Semibold" pitchFamily="34" charset="0"/>
                        </a:rPr>
                        <a:t>OBJECTIVE</a:t>
                      </a:r>
                    </a:p>
                  </a:txBody>
                  <a:tcPr anchor="ctr">
                    <a:solidFill>
                      <a:schemeClr val="accent1"/>
                    </a:solidFill>
                  </a:tcPr>
                </a:tc>
                <a:tc>
                  <a:txBody>
                    <a:bodyPr/>
                    <a:lstStyle/>
                    <a:p>
                      <a:pPr marL="0" marR="0" indent="0" algn="l" defTabSz="932742" rtl="0" eaLnBrk="1" fontAlgn="auto" latinLnBrk="0" hangingPunct="1">
                        <a:lnSpc>
                          <a:spcPct val="100000"/>
                        </a:lnSpc>
                        <a:spcBef>
                          <a:spcPts val="600"/>
                        </a:spcBef>
                        <a:spcAft>
                          <a:spcPts val="0"/>
                        </a:spcAft>
                        <a:buClrTx/>
                        <a:buSzTx/>
                        <a:buFont typeface="Arial" pitchFamily="34" charset="0"/>
                        <a:buNone/>
                        <a:tabLst/>
                        <a:defRPr/>
                      </a:pPr>
                      <a:r>
                        <a:rPr lang="en-US" sz="1100" kern="1200">
                          <a:solidFill>
                            <a:schemeClr val="dk1"/>
                          </a:solidFill>
                          <a:latin typeface="+mn-lt"/>
                          <a:ea typeface="+mn-ea"/>
                          <a:cs typeface="+mn-cs"/>
                        </a:rPr>
                        <a:t>Reduce organizational risk caused by neglect of basic security maintenance. </a:t>
                      </a:r>
                    </a:p>
                  </a:txBody>
                  <a:tcPr anchor="ctr">
                    <a:solidFill>
                      <a:schemeClr val="bg1">
                        <a:lumMod val="95000"/>
                      </a:schemeClr>
                    </a:solidFill>
                  </a:tcPr>
                </a:tc>
                <a:extLst>
                  <a:ext uri="{0D108BD9-81ED-4DB2-BD59-A6C34878D82A}">
                    <a16:rowId xmlns:a16="http://schemas.microsoft.com/office/drawing/2014/main" val="10001"/>
                  </a:ext>
                </a:extLst>
              </a:tr>
              <a:tr h="1914970">
                <a:tc>
                  <a:txBody>
                    <a:bodyPr/>
                    <a:lstStyle/>
                    <a:p>
                      <a:pPr algn="r"/>
                      <a:r>
                        <a:rPr lang="en-US" sz="1100">
                          <a:solidFill>
                            <a:schemeClr val="bg1"/>
                          </a:solidFill>
                          <a:latin typeface="Segoe UI Semibold" pitchFamily="34" charset="0"/>
                          <a:cs typeface="Segoe UI Semibold" pitchFamily="34" charset="0"/>
                        </a:rPr>
                        <a:t>WHY</a:t>
                      </a:r>
                    </a:p>
                  </a:txBody>
                  <a:tcPr anchor="ctr">
                    <a:gradFill flip="none" rotWithShape="1">
                      <a:gsLst>
                        <a:gs pos="15000">
                          <a:srgbClr val="4472C4"/>
                        </a:gs>
                        <a:gs pos="14000">
                          <a:srgbClr val="DAE3F3">
                            <a:alpha val="11000"/>
                          </a:srgbClr>
                        </a:gs>
                      </a:gsLst>
                      <a:lin ang="0" scaled="1"/>
                      <a:tileRect/>
                    </a:gradFill>
                  </a:tcPr>
                </a:tc>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lang="en-US" sz="1100" b="0" kern="1200">
                          <a:gradFill>
                            <a:gsLst>
                              <a:gs pos="2917">
                                <a:schemeClr val="tx1"/>
                              </a:gs>
                              <a:gs pos="30000">
                                <a:schemeClr val="tx1"/>
                              </a:gs>
                            </a:gsLst>
                            <a:lin ang="5400000" scaled="0"/>
                          </a:gradFill>
                          <a:latin typeface="+mn-lt"/>
                          <a:ea typeface="+mn-ea"/>
                          <a:cs typeface="+mn-cs"/>
                        </a:rPr>
                        <a:t>Extortion/ransomware attacks and theft of IP are often caused by organizations skipping well known security best practices (unpatched vulnerabilities, configuration weaknesses, and insecure operational practices) </a:t>
                      </a:r>
                    </a:p>
                    <a:p>
                      <a:pPr marL="0" marR="0" lvl="0" indent="0" algn="l" defTabSz="932742" rtl="0" eaLnBrk="1" fontAlgn="auto" latinLnBrk="0" hangingPunct="1">
                        <a:lnSpc>
                          <a:spcPct val="100000"/>
                        </a:lnSpc>
                        <a:spcBef>
                          <a:spcPts val="0"/>
                        </a:spcBef>
                        <a:spcAft>
                          <a:spcPts val="0"/>
                        </a:spcAft>
                        <a:buClrTx/>
                        <a:buSzTx/>
                        <a:buFontTx/>
                        <a:buNone/>
                        <a:tabLst/>
                        <a:defRPr/>
                      </a:pPr>
                      <a:endParaRPr lang="en-US" sz="1100" b="0" i="1" kern="1200">
                        <a:gradFill>
                          <a:gsLst>
                            <a:gs pos="2917">
                              <a:schemeClr val="tx1"/>
                            </a:gs>
                            <a:gs pos="30000">
                              <a:schemeClr val="tx1"/>
                            </a:gs>
                          </a:gsLst>
                          <a:lin ang="5400000" scaled="0"/>
                        </a:gradFill>
                        <a:latin typeface="+mn-lt"/>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lang="en-US" sz="1100" b="0" i="1" kern="1200">
                          <a:gradFill>
                            <a:gsLst>
                              <a:gs pos="2917">
                                <a:schemeClr val="tx1"/>
                              </a:gs>
                              <a:gs pos="30000">
                                <a:schemeClr val="tx1"/>
                              </a:gs>
                            </a:gsLst>
                            <a:lin ang="5400000" scaled="0"/>
                          </a:gradFill>
                          <a:latin typeface="+mn-lt"/>
                          <a:ea typeface="+mn-ea"/>
                          <a:cs typeface="+mn-cs"/>
                        </a:rPr>
                        <a:t>Proper system maintenance and hygiene also unblocks business agility and stability from system performance and capabilities.</a:t>
                      </a:r>
                    </a:p>
                  </a:txBody>
                  <a:tcPr anchor="ctr">
                    <a:solidFill>
                      <a:schemeClr val="bg1">
                        <a:lumMod val="95000"/>
                      </a:schemeClr>
                    </a:solidFill>
                  </a:tcPr>
                </a:tc>
                <a:extLst>
                  <a:ext uri="{0D108BD9-81ED-4DB2-BD59-A6C34878D82A}">
                    <a16:rowId xmlns:a16="http://schemas.microsoft.com/office/drawing/2014/main" val="10002"/>
                  </a:ext>
                </a:extLst>
              </a:tr>
              <a:tr h="773926">
                <a:tc>
                  <a:txBody>
                    <a:bodyPr/>
                    <a:lstStyle/>
                    <a:p>
                      <a:pPr algn="r"/>
                      <a:r>
                        <a:rPr lang="en-US" sz="1100">
                          <a:solidFill>
                            <a:schemeClr val="bg1"/>
                          </a:solidFill>
                          <a:latin typeface="Segoe UI Semibold" pitchFamily="34" charset="0"/>
                          <a:cs typeface="Segoe UI Semibold" pitchFamily="34" charset="0"/>
                        </a:rPr>
                        <a:t>KEY RESULTS</a:t>
                      </a:r>
                    </a:p>
                  </a:txBody>
                  <a:tcPr anchor="ctr">
                    <a:solidFill>
                      <a:schemeClr val="accent1"/>
                    </a:solidFill>
                  </a:tcPr>
                </a:tc>
                <a:tc>
                  <a:txBody>
                    <a:bodyPr/>
                    <a:lstStyle/>
                    <a:p>
                      <a:pPr marL="0" algn="l" defTabSz="932742" rtl="0" eaLnBrk="1" latinLnBrk="0" hangingPunct="1"/>
                      <a:r>
                        <a:rPr lang="en-US" sz="1100" b="0" kern="1200" dirty="0">
                          <a:gradFill>
                            <a:gsLst>
                              <a:gs pos="2917">
                                <a:schemeClr val="tx1"/>
                              </a:gs>
                              <a:gs pos="30000">
                                <a:schemeClr val="tx1"/>
                              </a:gs>
                            </a:gsLst>
                            <a:lin ang="5400000" scaled="0"/>
                          </a:gradFill>
                          <a:latin typeface="+mj-lt"/>
                          <a:ea typeface="+mn-ea"/>
                          <a:cs typeface="+mn-cs"/>
                        </a:rPr>
                        <a:t>Critical Patch Speed and Completion</a:t>
                      </a:r>
                      <a:br>
                        <a:rPr lang="en-US" sz="1100" b="0" kern="1200" dirty="0">
                          <a:gradFill>
                            <a:gsLst>
                              <a:gs pos="2917">
                                <a:schemeClr val="tx1"/>
                              </a:gs>
                              <a:gs pos="30000">
                                <a:schemeClr val="tx1"/>
                              </a:gs>
                            </a:gsLst>
                            <a:lin ang="5400000" scaled="0"/>
                          </a:gradFill>
                          <a:latin typeface="+mj-lt"/>
                          <a:ea typeface="+mn-ea"/>
                          <a:cs typeface="+mn-cs"/>
                        </a:rPr>
                      </a:br>
                      <a:r>
                        <a:rPr lang="en-US" sz="1100" b="0" i="1" kern="1200" dirty="0">
                          <a:gradFill>
                            <a:gsLst>
                              <a:gs pos="2917">
                                <a:schemeClr val="tx1"/>
                              </a:gs>
                              <a:gs pos="30000">
                                <a:schemeClr val="tx1"/>
                              </a:gs>
                            </a:gsLst>
                            <a:lin ang="5400000" scaled="0"/>
                          </a:gradFill>
                          <a:latin typeface="+mn-lt"/>
                          <a:ea typeface="+mn-ea"/>
                          <a:cs typeface="+mn-cs"/>
                        </a:rPr>
                        <a:t>Mean Time to deploy to 90% and 100% of assets</a:t>
                      </a:r>
                    </a:p>
                  </a:txBody>
                  <a:tcPr anchor="ctr">
                    <a:solidFill>
                      <a:schemeClr val="bg1">
                        <a:lumMod val="95000"/>
                      </a:schemeClr>
                    </a:solidFill>
                  </a:tcPr>
                </a:tc>
                <a:extLst>
                  <a:ext uri="{0D108BD9-81ED-4DB2-BD59-A6C34878D82A}">
                    <a16:rowId xmlns:a16="http://schemas.microsoft.com/office/drawing/2014/main" val="10003"/>
                  </a:ext>
                </a:extLst>
              </a:tr>
            </a:tbl>
          </a:graphicData>
        </a:graphic>
      </p:graphicFrame>
      <p:sp>
        <p:nvSpPr>
          <p:cNvPr id="2" name="Title 1">
            <a:extLst>
              <a:ext uri="{FF2B5EF4-FFF2-40B4-BE49-F238E27FC236}">
                <a16:creationId xmlns:a16="http://schemas.microsoft.com/office/drawing/2014/main" id="{ED7967F9-1453-4244-97F8-AF80CE7B0F29}"/>
              </a:ext>
            </a:extLst>
          </p:cNvPr>
          <p:cNvSpPr>
            <a:spLocks noGrp="1"/>
          </p:cNvSpPr>
          <p:nvPr>
            <p:ph type="title"/>
          </p:nvPr>
        </p:nvSpPr>
        <p:spPr>
          <a:xfrm>
            <a:off x="359663" y="336550"/>
            <a:ext cx="11018520" cy="492443"/>
          </a:xfrm>
        </p:spPr>
        <p:txBody>
          <a:bodyPr/>
          <a:lstStyle/>
          <a:p>
            <a:r>
              <a:rPr lang="en-US" sz="3200" noProof="0"/>
              <a:t>Technical Plan </a:t>
            </a:r>
            <a:r>
              <a:rPr lang="en-US" sz="3200" noProof="0">
                <a:solidFill>
                  <a:schemeClr val="tx1">
                    <a:lumMod val="50000"/>
                    <a:lumOff val="50000"/>
                  </a:schemeClr>
                </a:solidFill>
              </a:rPr>
              <a:t>·</a:t>
            </a:r>
            <a:r>
              <a:rPr lang="en-US" sz="3200" noProof="0"/>
              <a:t> Modernize Patch Management</a:t>
            </a:r>
            <a:endParaRPr lang="en-US" sz="3200">
              <a:solidFill>
                <a:schemeClr val="accent1"/>
              </a:solidFill>
              <a:highlight>
                <a:srgbClr val="FFFF00"/>
              </a:highlight>
            </a:endParaRPr>
          </a:p>
        </p:txBody>
      </p:sp>
      <p:graphicFrame>
        <p:nvGraphicFramePr>
          <p:cNvPr id="5" name="Table 4">
            <a:extLst>
              <a:ext uri="{FF2B5EF4-FFF2-40B4-BE49-F238E27FC236}">
                <a16:creationId xmlns:a16="http://schemas.microsoft.com/office/drawing/2014/main" id="{96243E25-B5FA-86FC-E009-D66B7B1498D0}"/>
              </a:ext>
            </a:extLst>
          </p:cNvPr>
          <p:cNvGraphicFramePr>
            <a:graphicFrameLocks noGrp="1"/>
          </p:cNvGraphicFramePr>
          <p:nvPr/>
        </p:nvGraphicFramePr>
        <p:xfrm>
          <a:off x="6730999" y="1309486"/>
          <a:ext cx="4919663" cy="5304836"/>
        </p:xfrm>
        <a:graphic>
          <a:graphicData uri="http://schemas.openxmlformats.org/drawingml/2006/table">
            <a:tbl>
              <a:tblPr>
                <a:tableStyleId>{5C22544A-7EE6-4342-B048-85BDC9FD1C3A}</a:tableStyleId>
              </a:tblPr>
              <a:tblGrid>
                <a:gridCol w="3429475">
                  <a:extLst>
                    <a:ext uri="{9D8B030D-6E8A-4147-A177-3AD203B41FA5}">
                      <a16:colId xmlns:a16="http://schemas.microsoft.com/office/drawing/2014/main" val="20000"/>
                    </a:ext>
                  </a:extLst>
                </a:gridCol>
                <a:gridCol w="1490188">
                  <a:extLst>
                    <a:ext uri="{9D8B030D-6E8A-4147-A177-3AD203B41FA5}">
                      <a16:colId xmlns:a16="http://schemas.microsoft.com/office/drawing/2014/main" val="20001"/>
                    </a:ext>
                  </a:extLst>
                </a:gridCol>
              </a:tblGrid>
              <a:tr h="471637">
                <a:tc gridSpan="2">
                  <a:txBody>
                    <a:bodyPr/>
                    <a:lstStyle/>
                    <a:p>
                      <a:pPr marL="0" algn="ctr" defTabSz="932742" rtl="0" eaLnBrk="1" latinLnBrk="0" hangingPunct="1"/>
                      <a:r>
                        <a:rPr lang="en-US" sz="1400" b="0" kern="1200">
                          <a:solidFill>
                            <a:schemeClr val="bg1"/>
                          </a:solidFill>
                          <a:latin typeface="Segoe UI Semibold" pitchFamily="34" charset="0"/>
                          <a:ea typeface="+mn-ea"/>
                          <a:cs typeface="Segoe UI Semibold" pitchFamily="34" charset="0"/>
                        </a:rPr>
                        <a:t>WHAT</a:t>
                      </a:r>
                    </a:p>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a:ln>
                            <a:noFill/>
                          </a:ln>
                          <a:solidFill>
                            <a:schemeClr val="bg1"/>
                          </a:solidFill>
                          <a:effectLst/>
                          <a:uLnTx/>
                          <a:uFillTx/>
                          <a:latin typeface="Segoe UI Semibold" pitchFamily="34" charset="0"/>
                          <a:ea typeface="+mn-ea"/>
                          <a:cs typeface="Segoe UI Semibold" pitchFamily="34" charset="0"/>
                        </a:rPr>
                        <a:t>Implementation Workstreams and Leads</a:t>
                      </a:r>
                    </a:p>
                  </a:txBody>
                  <a:tcPr anchor="ctr">
                    <a:solidFill>
                      <a:schemeClr val="accent1">
                        <a:lumMod val="50000"/>
                      </a:schemeClr>
                    </a:solidFill>
                  </a:tcPr>
                </a:tc>
                <a:tc hMerge="1">
                  <a:txBody>
                    <a:bodyPr/>
                    <a:lstStyle/>
                    <a:p>
                      <a:endParaRPr lang="en-US"/>
                    </a:p>
                  </a:txBody>
                  <a:tcPr/>
                </a:tc>
                <a:extLst>
                  <a:ext uri="{0D108BD9-81ED-4DB2-BD59-A6C34878D82A}">
                    <a16:rowId xmlns:a16="http://schemas.microsoft.com/office/drawing/2014/main" val="10000"/>
                  </a:ext>
                </a:extLst>
              </a:tr>
              <a:tr h="628850">
                <a:tc>
                  <a:txBody>
                    <a:bodyPr/>
                    <a:lstStyle/>
                    <a:p>
                      <a:pPr marL="171450" marR="0" lvl="0" indent="-171450" algn="l" defTabSz="932754"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100" b="1">
                          <a:solidFill>
                            <a:schemeClr val="bg1"/>
                          </a:solidFill>
                          <a:latin typeface="Segoe UI" panose="020B0502040204020203" pitchFamily="34" charset="0"/>
                        </a:rPr>
                        <a:t>Update Organizational Accountability</a:t>
                      </a:r>
                      <a:br>
                        <a:rPr lang="en-US" sz="1100" b="1">
                          <a:solidFill>
                            <a:schemeClr val="bg1"/>
                          </a:solidFill>
                          <a:latin typeface="Segoe UI" panose="020B0502040204020203" pitchFamily="34" charset="0"/>
                        </a:rPr>
                      </a:br>
                      <a:r>
                        <a:rPr lang="en-US" sz="1100" kern="1200" noProof="0">
                          <a:solidFill>
                            <a:schemeClr val="bg1"/>
                          </a:solidFill>
                          <a:latin typeface="Segoe UI" panose="020B0502040204020203" pitchFamily="34" charset="0"/>
                          <a:ea typeface="+mn-ea"/>
                          <a:cs typeface="+mn-cs"/>
                        </a:rPr>
                        <a:t>to reflect organizational nature of risk</a:t>
                      </a:r>
                      <a:endParaRPr lang="en-US" sz="1100" kern="1200">
                        <a:solidFill>
                          <a:schemeClr val="bg1"/>
                        </a:solidFill>
                        <a:latin typeface="Segoe UI" panose="020B0502040204020203" pitchFamily="34" charset="0"/>
                        <a:ea typeface="+mn-ea"/>
                        <a:cs typeface="+mn-cs"/>
                      </a:endParaRP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i="1" kern="1200">
                          <a:solidFill>
                            <a:schemeClr val="dk1"/>
                          </a:solidFill>
                          <a:latin typeface="+mn-lt"/>
                          <a:ea typeface="+mn-ea"/>
                          <a:cs typeface="+mn-cs"/>
                        </a:rPr>
                        <a:t>designated by CEO/CFO</a:t>
                      </a:r>
                    </a:p>
                  </a:txBody>
                  <a:tcPr anchor="ctr">
                    <a:solidFill>
                      <a:schemeClr val="bg1">
                        <a:lumMod val="95000"/>
                      </a:schemeClr>
                    </a:solidFill>
                  </a:tcPr>
                </a:tc>
                <a:extLst>
                  <a:ext uri="{0D108BD9-81ED-4DB2-BD59-A6C34878D82A}">
                    <a16:rowId xmlns:a16="http://schemas.microsoft.com/office/drawing/2014/main" val="10001"/>
                  </a:ext>
                </a:extLst>
              </a:tr>
              <a:tr h="458751">
                <a:tc>
                  <a:txBody>
                    <a:bodyPr/>
                    <a:lstStyle/>
                    <a:p>
                      <a:pPr marL="171450" indent="-171450" algn="l">
                        <a:buClrTx/>
                        <a:buFont typeface="Wingdings" panose="05000000000000000000" pitchFamily="2" charset="2"/>
                        <a:buChar char="¨"/>
                      </a:pPr>
                      <a:r>
                        <a:rPr lang="en-US" sz="1100" b="1" kern="1200">
                          <a:solidFill>
                            <a:schemeClr val="bg1"/>
                          </a:solidFill>
                          <a:latin typeface="Segoe UI" panose="020B0502040204020203" pitchFamily="34" charset="0"/>
                          <a:ea typeface="+mn-ea"/>
                          <a:cs typeface="+mn-cs"/>
                        </a:rPr>
                        <a:t>Update Budget and Acquisition policy </a:t>
                      </a:r>
                      <a:br>
                        <a:rPr lang="en-US" sz="1100" kern="1200">
                          <a:solidFill>
                            <a:schemeClr val="bg1"/>
                          </a:solidFill>
                          <a:latin typeface="Segoe UI" panose="020B0502040204020203" pitchFamily="34" charset="0"/>
                          <a:ea typeface="+mn-ea"/>
                          <a:cs typeface="+mn-cs"/>
                        </a:rPr>
                      </a:br>
                      <a:r>
                        <a:rPr lang="en-US" sz="1100" kern="1200" noProof="0">
                          <a:solidFill>
                            <a:schemeClr val="bg1"/>
                          </a:solidFill>
                          <a:latin typeface="Segoe UI" panose="020B0502040204020203" pitchFamily="34" charset="0"/>
                          <a:ea typeface="+mn-ea"/>
                          <a:cs typeface="+mn-cs"/>
                        </a:rPr>
                        <a:t>for accountability and technology lifetime</a:t>
                      </a:r>
                      <a:endParaRPr lang="en-US" sz="1100" kern="1200">
                        <a:solidFill>
                          <a:schemeClr val="bg1"/>
                        </a:solidFill>
                        <a:latin typeface="Segoe UI" panose="020B0502040204020203" pitchFamily="34" charset="0"/>
                        <a:ea typeface="+mn-ea"/>
                        <a:cs typeface="+mn-cs"/>
                      </a:endParaRP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i="1" kern="1200" noProof="0">
                          <a:solidFill>
                            <a:schemeClr val="dk1"/>
                          </a:solidFill>
                          <a:latin typeface="+mn-lt"/>
                          <a:ea typeface="+mn-ea"/>
                          <a:cs typeface="+mn-cs"/>
                        </a:rPr>
                        <a:t>Designated by CFO</a:t>
                      </a:r>
                    </a:p>
                  </a:txBody>
                  <a:tcPr anchor="ctr">
                    <a:solidFill>
                      <a:schemeClr val="bg1">
                        <a:lumMod val="95000"/>
                      </a:schemeClr>
                    </a:solidFill>
                  </a:tcPr>
                </a:tc>
                <a:extLst>
                  <a:ext uri="{0D108BD9-81ED-4DB2-BD59-A6C34878D82A}">
                    <a16:rowId xmlns:a16="http://schemas.microsoft.com/office/drawing/2014/main" val="10002"/>
                  </a:ext>
                </a:extLst>
              </a:tr>
              <a:tr h="628850">
                <a:tc>
                  <a:txBody>
                    <a:bodyPr/>
                    <a:lstStyle/>
                    <a:p>
                      <a:pPr marL="171450" marR="0" lvl="0"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100" b="1" kern="1200">
                          <a:solidFill>
                            <a:schemeClr val="bg1"/>
                          </a:solidFill>
                          <a:latin typeface="Segoe UI" panose="020B0502040204020203" pitchFamily="34" charset="0"/>
                          <a:ea typeface="+mn-ea"/>
                          <a:cs typeface="+mn-cs"/>
                        </a:rPr>
                        <a:t>Update Security Patching/Maintenance Policy</a:t>
                      </a:r>
                      <a:br>
                        <a:rPr lang="en-US" sz="1100" b="1" kern="1200">
                          <a:solidFill>
                            <a:schemeClr val="bg1"/>
                          </a:solidFill>
                          <a:latin typeface="Segoe UI" panose="020B0502040204020203" pitchFamily="34" charset="0"/>
                          <a:ea typeface="+mn-ea"/>
                          <a:cs typeface="+mn-cs"/>
                        </a:rPr>
                      </a:br>
                      <a:r>
                        <a:rPr lang="en-US" sz="1100" b="0" kern="1200">
                          <a:solidFill>
                            <a:schemeClr val="bg1"/>
                          </a:solidFill>
                          <a:latin typeface="Segoe UI" panose="020B0502040204020203" pitchFamily="34" charset="0"/>
                          <a:ea typeface="+mn-ea"/>
                          <a:cs typeface="+mn-cs"/>
                        </a:rPr>
                        <a:t>to reflect accountability model</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i="1" kern="1200" noProof="0">
                          <a:solidFill>
                            <a:schemeClr val="dk1"/>
                          </a:solidFill>
                          <a:latin typeface="+mn-lt"/>
                          <a:ea typeface="+mn-ea"/>
                          <a:cs typeface="+mn-cs"/>
                        </a:rPr>
                        <a:t>CISO/CIO and governance team</a:t>
                      </a:r>
                    </a:p>
                  </a:txBody>
                  <a:tcPr anchor="ctr">
                    <a:solidFill>
                      <a:schemeClr val="bg1">
                        <a:lumMod val="95000"/>
                      </a:schemeClr>
                    </a:solidFill>
                  </a:tcPr>
                </a:tc>
                <a:extLst>
                  <a:ext uri="{0D108BD9-81ED-4DB2-BD59-A6C34878D82A}">
                    <a16:rowId xmlns:a16="http://schemas.microsoft.com/office/drawing/2014/main" val="10003"/>
                  </a:ext>
                </a:extLst>
              </a:tr>
              <a:tr h="628850">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panose="020B0502040204020203" pitchFamily="34" charset="0"/>
                          <a:ea typeface="+mn-ea"/>
                          <a:cs typeface="+mn-cs"/>
                        </a:rPr>
                        <a:t>User Device Patching</a:t>
                      </a:r>
                      <a:br>
                        <a:rPr lang="en-US" sz="1100" b="1" kern="1200">
                          <a:solidFill>
                            <a:schemeClr val="bg1"/>
                          </a:solidFill>
                          <a:latin typeface="Segoe UI" panose="020B0502040204020203" pitchFamily="34" charset="0"/>
                          <a:ea typeface="+mn-ea"/>
                          <a:cs typeface="+mn-cs"/>
                        </a:rPr>
                      </a:br>
                      <a:r>
                        <a:rPr lang="en-US" sz="1100" kern="1200">
                          <a:solidFill>
                            <a:schemeClr val="bg1"/>
                          </a:solidFill>
                          <a:latin typeface="Segoe UI" panose="020B0502040204020203" pitchFamily="34" charset="0"/>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i="1" kern="1200" noProof="0">
                          <a:solidFill>
                            <a:schemeClr val="dk1"/>
                          </a:solidFill>
                          <a:latin typeface="+mn-lt"/>
                          <a:ea typeface="+mn-ea"/>
                          <a:cs typeface="+mn-cs"/>
                        </a:rPr>
                        <a:t>IT Productivity / End User Team(s)</a:t>
                      </a:r>
                    </a:p>
                  </a:txBody>
                  <a:tcPr anchor="ctr">
                    <a:solidFill>
                      <a:schemeClr val="bg1">
                        <a:lumMod val="95000"/>
                      </a:schemeClr>
                    </a:solidFill>
                  </a:tcPr>
                </a:tc>
                <a:extLst>
                  <a:ext uri="{0D108BD9-81ED-4DB2-BD59-A6C34878D82A}">
                    <a16:rowId xmlns:a16="http://schemas.microsoft.com/office/drawing/2014/main" val="10004"/>
                  </a:ext>
                </a:extLst>
              </a:tr>
              <a:tr h="652894">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panose="020B0502040204020203" pitchFamily="34" charset="0"/>
                          <a:ea typeface="+mn-ea"/>
                          <a:cs typeface="+mn-cs"/>
                        </a:rPr>
                        <a:t>Domain Controllers and DNS Patching</a:t>
                      </a:r>
                      <a:br>
                        <a:rPr lang="en-US" sz="1100" b="1" kern="1200">
                          <a:solidFill>
                            <a:schemeClr val="bg1"/>
                          </a:solidFill>
                          <a:latin typeface="Segoe UI" panose="020B0502040204020203" pitchFamily="34" charset="0"/>
                          <a:ea typeface="+mn-ea"/>
                          <a:cs typeface="+mn-cs"/>
                        </a:rPr>
                      </a:br>
                      <a:r>
                        <a:rPr lang="en-US" sz="1100" kern="1200">
                          <a:solidFill>
                            <a:schemeClr val="bg1"/>
                          </a:solidFill>
                          <a:latin typeface="Segoe UI" panose="020B0502040204020203" pitchFamily="34" charset="0"/>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i="1" kern="1200" noProof="0">
                          <a:solidFill>
                            <a:schemeClr val="dk1"/>
                          </a:solidFill>
                          <a:latin typeface="+mn-lt"/>
                          <a:ea typeface="+mn-ea"/>
                          <a:cs typeface="+mn-cs"/>
                        </a:rPr>
                        <a:t>Identity/Networking/Server Infra Teams</a:t>
                      </a:r>
                    </a:p>
                  </a:txBody>
                  <a:tcPr anchor="ctr">
                    <a:solidFill>
                      <a:schemeClr val="bg1">
                        <a:lumMod val="95000"/>
                      </a:schemeClr>
                    </a:solidFill>
                  </a:tcPr>
                </a:tc>
                <a:extLst>
                  <a:ext uri="{0D108BD9-81ED-4DB2-BD59-A6C34878D82A}">
                    <a16:rowId xmlns:a16="http://schemas.microsoft.com/office/drawing/2014/main" val="10005"/>
                  </a:ext>
                </a:extLst>
              </a:tr>
              <a:tr h="458751">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panose="020B0502040204020203" pitchFamily="34" charset="0"/>
                          <a:ea typeface="+mn-ea"/>
                          <a:cs typeface="+mn-cs"/>
                        </a:rPr>
                        <a:t>Server Infrastructure Patching</a:t>
                      </a:r>
                      <a:br>
                        <a:rPr lang="en-US" sz="1100" b="1" kern="1200">
                          <a:solidFill>
                            <a:schemeClr val="bg1"/>
                          </a:solidFill>
                          <a:latin typeface="Segoe UI" panose="020B0502040204020203" pitchFamily="34" charset="0"/>
                          <a:ea typeface="+mn-ea"/>
                          <a:cs typeface="+mn-cs"/>
                        </a:rPr>
                      </a:br>
                      <a:r>
                        <a:rPr lang="en-US" sz="1100" kern="1200">
                          <a:solidFill>
                            <a:schemeClr val="bg1"/>
                          </a:solidFill>
                          <a:latin typeface="Segoe UI" panose="020B0502040204020203" pitchFamily="34" charset="0"/>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i="1" kern="1200" noProof="0">
                          <a:solidFill>
                            <a:schemeClr val="dk1"/>
                          </a:solidFill>
                          <a:latin typeface="+mn-lt"/>
                          <a:ea typeface="+mn-ea"/>
                          <a:cs typeface="+mn-cs"/>
                        </a:rPr>
                        <a:t>Server Infra Teams</a:t>
                      </a:r>
                    </a:p>
                  </a:txBody>
                  <a:tcPr anchor="ctr">
                    <a:solidFill>
                      <a:schemeClr val="bg1">
                        <a:lumMod val="95000"/>
                      </a:schemeClr>
                    </a:solidFill>
                  </a:tcPr>
                </a:tc>
                <a:extLst>
                  <a:ext uri="{0D108BD9-81ED-4DB2-BD59-A6C34878D82A}">
                    <a16:rowId xmlns:a16="http://schemas.microsoft.com/office/drawing/2014/main" val="10006"/>
                  </a:ext>
                </a:extLst>
              </a:tr>
              <a:tr h="458751">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panose="020B0502040204020203" pitchFamily="34" charset="0"/>
                          <a:ea typeface="+mn-ea"/>
                          <a:cs typeface="+mn-cs"/>
                        </a:rPr>
                        <a:t>Container Patching</a:t>
                      </a:r>
                      <a:br>
                        <a:rPr lang="en-US" sz="1100" b="1" kern="1200">
                          <a:solidFill>
                            <a:schemeClr val="bg1"/>
                          </a:solidFill>
                          <a:latin typeface="Segoe UI" panose="020B0502040204020203" pitchFamily="34" charset="0"/>
                          <a:ea typeface="+mn-ea"/>
                          <a:cs typeface="+mn-cs"/>
                        </a:rPr>
                      </a:br>
                      <a:r>
                        <a:rPr lang="en-US" sz="1100" kern="1200">
                          <a:solidFill>
                            <a:schemeClr val="bg1"/>
                          </a:solidFill>
                          <a:latin typeface="Segoe UI" panose="020B0502040204020203" pitchFamily="34" charset="0"/>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i="1" kern="1200" noProof="0">
                          <a:solidFill>
                            <a:schemeClr val="dk1"/>
                          </a:solidFill>
                          <a:latin typeface="+mn-lt"/>
                          <a:ea typeface="+mn-ea"/>
                          <a:cs typeface="+mn-cs"/>
                        </a:rPr>
                        <a:t>Server Infra Teams</a:t>
                      </a:r>
                    </a:p>
                  </a:txBody>
                  <a:tcPr anchor="ctr">
                    <a:solidFill>
                      <a:schemeClr val="bg1">
                        <a:lumMod val="95000"/>
                      </a:schemeClr>
                    </a:solidFill>
                  </a:tcPr>
                </a:tc>
                <a:extLst>
                  <a:ext uri="{0D108BD9-81ED-4DB2-BD59-A6C34878D82A}">
                    <a16:rowId xmlns:a16="http://schemas.microsoft.com/office/drawing/2014/main" val="2719932197"/>
                  </a:ext>
                </a:extLst>
              </a:tr>
              <a:tr h="458751">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panose="020B0502040204020203" pitchFamily="34" charset="0"/>
                          <a:ea typeface="+mn-ea"/>
                          <a:cs typeface="+mn-cs"/>
                        </a:rPr>
                        <a:t>Application Patching</a:t>
                      </a:r>
                      <a:br>
                        <a:rPr lang="en-US" sz="1100" b="1" kern="1200">
                          <a:solidFill>
                            <a:schemeClr val="bg1"/>
                          </a:solidFill>
                          <a:latin typeface="Segoe UI" panose="020B0502040204020203" pitchFamily="34" charset="0"/>
                          <a:ea typeface="+mn-ea"/>
                          <a:cs typeface="+mn-cs"/>
                        </a:rPr>
                      </a:br>
                      <a:r>
                        <a:rPr lang="en-US" sz="1100" kern="1200">
                          <a:solidFill>
                            <a:schemeClr val="bg1"/>
                          </a:solidFill>
                          <a:latin typeface="Segoe UI" panose="020B0502040204020203" pitchFamily="34" charset="0"/>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i="1" kern="1200" noProof="0">
                          <a:solidFill>
                            <a:schemeClr val="dk1"/>
                          </a:solidFill>
                          <a:latin typeface="+mn-lt"/>
                          <a:ea typeface="+mn-ea"/>
                          <a:cs typeface="+mn-cs"/>
                        </a:rPr>
                        <a:t>Multiple Teams</a:t>
                      </a:r>
                    </a:p>
                  </a:txBody>
                  <a:tcPr anchor="ctr">
                    <a:solidFill>
                      <a:schemeClr val="bg1">
                        <a:lumMod val="95000"/>
                      </a:schemeClr>
                    </a:solidFill>
                  </a:tcPr>
                </a:tc>
                <a:extLst>
                  <a:ext uri="{0D108BD9-81ED-4DB2-BD59-A6C34878D82A}">
                    <a16:rowId xmlns:a16="http://schemas.microsoft.com/office/drawing/2014/main" val="2172013476"/>
                  </a:ext>
                </a:extLst>
              </a:tr>
              <a:tr h="458751">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panose="020B0502040204020203" pitchFamily="34" charset="0"/>
                          <a:ea typeface="+mn-ea"/>
                          <a:cs typeface="+mn-cs"/>
                        </a:rPr>
                        <a:t>Firmware and Device Patching</a:t>
                      </a:r>
                      <a:br>
                        <a:rPr lang="en-US" sz="1100" b="1" kern="1200">
                          <a:solidFill>
                            <a:schemeClr val="bg1"/>
                          </a:solidFill>
                          <a:latin typeface="Segoe UI" panose="020B0502040204020203" pitchFamily="34" charset="0"/>
                          <a:ea typeface="+mn-ea"/>
                          <a:cs typeface="+mn-cs"/>
                        </a:rPr>
                      </a:br>
                      <a:r>
                        <a:rPr lang="en-US" sz="1100" kern="1200">
                          <a:solidFill>
                            <a:schemeClr val="bg1"/>
                          </a:solidFill>
                          <a:latin typeface="Segoe UI" panose="020B0502040204020203" pitchFamily="34" charset="0"/>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dirty="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i="1" kern="1200" noProof="0" dirty="0">
                          <a:solidFill>
                            <a:schemeClr val="dk1"/>
                          </a:solidFill>
                          <a:latin typeface="+mn-lt"/>
                          <a:ea typeface="+mn-ea"/>
                          <a:cs typeface="+mn-cs"/>
                        </a:rPr>
                        <a:t>Multiple Teams</a:t>
                      </a:r>
                    </a:p>
                  </a:txBody>
                  <a:tcPr anchor="ctr">
                    <a:solidFill>
                      <a:schemeClr val="bg1">
                        <a:lumMod val="95000"/>
                      </a:schemeClr>
                    </a:solidFill>
                  </a:tcPr>
                </a:tc>
                <a:extLst>
                  <a:ext uri="{0D108BD9-81ED-4DB2-BD59-A6C34878D82A}">
                    <a16:rowId xmlns:a16="http://schemas.microsoft.com/office/drawing/2014/main" val="677064472"/>
                  </a:ext>
                </a:extLst>
              </a:tr>
            </a:tbl>
          </a:graphicData>
        </a:graphic>
      </p:graphicFrame>
      <p:sp>
        <p:nvSpPr>
          <p:cNvPr id="7" name="Title 1">
            <a:extLst>
              <a:ext uri="{FF2B5EF4-FFF2-40B4-BE49-F238E27FC236}">
                <a16:creationId xmlns:a16="http://schemas.microsoft.com/office/drawing/2014/main" id="{4C9F0C4E-CBE9-36B7-3CED-9469A0E588C7}"/>
              </a:ext>
            </a:extLst>
          </p:cNvPr>
          <p:cNvSpPr txBox="1">
            <a:spLocks/>
          </p:cNvSpPr>
          <p:nvPr/>
        </p:nvSpPr>
        <p:spPr>
          <a:xfrm>
            <a:off x="359663" y="817043"/>
            <a:ext cx="11018520" cy="307777"/>
          </a:xfrm>
          <a:prstGeom prst="rect">
            <a:avLst/>
          </a:prstGeom>
        </p:spPr>
        <p:txBody>
          <a:bodyPr vert="horz" wrap="square" lIns="0" tIns="0" rIns="0" bIns="0" rtlCol="0" anchor="t">
            <a:spAutoFit/>
          </a:bodyPr>
          <a:lstStyle>
            <a:lvl1pPr algn="l" defTabSz="932754"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marL="0" marR="0" lvl="0" indent="0" algn="l" defTabSz="932754" rtl="0" eaLnBrk="1" fontAlgn="auto" latinLnBrk="0" hangingPunct="1">
              <a:lnSpc>
                <a:spcPct val="100000"/>
              </a:lnSpc>
              <a:spcBef>
                <a:spcPct val="0"/>
              </a:spcBef>
              <a:spcAft>
                <a:spcPts val="0"/>
              </a:spcAft>
              <a:buClrTx/>
              <a:buSzTx/>
              <a:buFontTx/>
              <a:buNone/>
              <a:tabLst/>
              <a:defRPr/>
            </a:pPr>
            <a:r>
              <a:rPr kumimoji="0" lang="en-US" sz="2000" b="0" i="1" u="none" strike="noStrike" kern="1200" cap="none" spc="0" normalizeH="0" baseline="0" noProof="0">
                <a:ln>
                  <a:noFill/>
                </a:ln>
                <a:solidFill>
                  <a:srgbClr val="0078D4"/>
                </a:solidFill>
                <a:effectLst/>
                <a:uLnTx/>
                <a:uFillTx/>
                <a:latin typeface="Segoe UI"/>
                <a:ea typeface="+mn-ea"/>
                <a:cs typeface="Segoe UI" pitchFamily="34" charset="0"/>
              </a:rPr>
              <a:t>Normalize rigorous security maintenance for software</a:t>
            </a:r>
          </a:p>
        </p:txBody>
      </p:sp>
      <p:graphicFrame>
        <p:nvGraphicFramePr>
          <p:cNvPr id="11" name="Table 10">
            <a:extLst>
              <a:ext uri="{FF2B5EF4-FFF2-40B4-BE49-F238E27FC236}">
                <a16:creationId xmlns:a16="http://schemas.microsoft.com/office/drawing/2014/main" id="{62311845-2BCF-83D8-EC6E-4C7EDFBAF11E}"/>
              </a:ext>
            </a:extLst>
          </p:cNvPr>
          <p:cNvGraphicFramePr>
            <a:graphicFrameLocks noGrp="1"/>
          </p:cNvGraphicFramePr>
          <p:nvPr/>
        </p:nvGraphicFramePr>
        <p:xfrm>
          <a:off x="3632704" y="1309485"/>
          <a:ext cx="2983490" cy="5304839"/>
        </p:xfrm>
        <a:graphic>
          <a:graphicData uri="http://schemas.openxmlformats.org/drawingml/2006/table">
            <a:tbl>
              <a:tblPr>
                <a:tableStyleId>{5C22544A-7EE6-4342-B048-85BDC9FD1C3A}</a:tableStyleId>
              </a:tblPr>
              <a:tblGrid>
                <a:gridCol w="1022911">
                  <a:extLst>
                    <a:ext uri="{9D8B030D-6E8A-4147-A177-3AD203B41FA5}">
                      <a16:colId xmlns:a16="http://schemas.microsoft.com/office/drawing/2014/main" val="20000"/>
                    </a:ext>
                  </a:extLst>
                </a:gridCol>
                <a:gridCol w="1960579">
                  <a:extLst>
                    <a:ext uri="{9D8B030D-6E8A-4147-A177-3AD203B41FA5}">
                      <a16:colId xmlns:a16="http://schemas.microsoft.com/office/drawing/2014/main" val="20001"/>
                    </a:ext>
                  </a:extLst>
                </a:gridCol>
              </a:tblGrid>
              <a:tr h="484720">
                <a:tc gridSpan="2">
                  <a:txBody>
                    <a:bodyPr/>
                    <a:lstStyle/>
                    <a:p>
                      <a:pPr marL="0" algn="ctr" defTabSz="932742" rtl="0" eaLnBrk="1" latinLnBrk="0" hangingPunct="1"/>
                      <a:r>
                        <a:rPr lang="en-US" sz="1400" b="0" kern="1200">
                          <a:solidFill>
                            <a:schemeClr val="bg1"/>
                          </a:solidFill>
                          <a:latin typeface="Segoe UI Semibold" pitchFamily="34" charset="0"/>
                          <a:ea typeface="+mn-ea"/>
                          <a:cs typeface="Segoe UI Semibold" pitchFamily="34" charset="0"/>
                        </a:rPr>
                        <a:t>WHO </a:t>
                      </a:r>
                    </a:p>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a:ln>
                            <a:noFill/>
                          </a:ln>
                          <a:solidFill>
                            <a:srgbClr val="FFFFFF"/>
                          </a:solidFill>
                          <a:effectLst/>
                          <a:uLnTx/>
                          <a:uFillTx/>
                          <a:latin typeface="Segoe UI Semibold" pitchFamily="34" charset="0"/>
                          <a:ea typeface="+mn-ea"/>
                          <a:cs typeface="Segoe UI Semibold" pitchFamily="34" charset="0"/>
                        </a:rPr>
                        <a:t>Directly Responsible Individuals (DRIs)</a:t>
                      </a:r>
                    </a:p>
                  </a:txBody>
                  <a:tcPr anchor="ctr">
                    <a:solidFill>
                      <a:schemeClr val="accent1">
                        <a:lumMod val="50000"/>
                      </a:schemeClr>
                    </a:solidFill>
                  </a:tcPr>
                </a:tc>
                <a:tc hMerge="1">
                  <a:txBody>
                    <a:bodyPr/>
                    <a:lstStyle/>
                    <a:p>
                      <a:endParaRPr lang="en-US"/>
                    </a:p>
                  </a:txBody>
                  <a:tcPr/>
                </a:tc>
                <a:extLst>
                  <a:ext uri="{0D108BD9-81ED-4DB2-BD59-A6C34878D82A}">
                    <a16:rowId xmlns:a16="http://schemas.microsoft.com/office/drawing/2014/main" val="10000"/>
                  </a:ext>
                </a:extLst>
              </a:tr>
              <a:tr h="444988">
                <a:tc>
                  <a:txBody>
                    <a:bodyPr/>
                    <a:lstStyle/>
                    <a:p>
                      <a:pPr algn="l"/>
                      <a:r>
                        <a:rPr lang="en-US" sz="1100">
                          <a:solidFill>
                            <a:schemeClr val="bg1"/>
                          </a:solidFill>
                          <a:latin typeface="Segoe UI Semibold" pitchFamily="34" charset="0"/>
                          <a:cs typeface="Segoe UI Semibold" pitchFamily="34" charset="0"/>
                        </a:rPr>
                        <a:t>EXECUTIVE</a:t>
                      </a:r>
                      <a:endParaRPr lang="en-US" sz="1100" baseline="0">
                        <a:solidFill>
                          <a:schemeClr val="bg1"/>
                        </a:solidFill>
                        <a:latin typeface="Segoe UI Semibold" pitchFamily="34" charset="0"/>
                        <a:cs typeface="Segoe UI Semibold" pitchFamily="34" charset="0"/>
                      </a:endParaRPr>
                    </a:p>
                    <a:p>
                      <a:pPr algn="l"/>
                      <a:r>
                        <a:rPr lang="en-US" sz="1100">
                          <a:solidFill>
                            <a:schemeClr val="bg1"/>
                          </a:solidFill>
                          <a:latin typeface="Segoe UI Semibold" pitchFamily="34" charset="0"/>
                          <a:cs typeface="Segoe UI Semibold" pitchFamily="34" charset="0"/>
                        </a:rPr>
                        <a:t>SPONSOR</a:t>
                      </a:r>
                    </a:p>
                  </a:txBody>
                  <a:tcPr anchor="ctr">
                    <a:solidFill>
                      <a:schemeClr val="accent1"/>
                    </a:solidFill>
                  </a:tcPr>
                </a:tc>
                <a:tc>
                  <a:txBody>
                    <a:bodyPr/>
                    <a:lstStyle/>
                    <a:p>
                      <a:pPr marL="0" marR="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CEO or Delegate </a:t>
                      </a:r>
                      <a:br>
                        <a:rPr lang="en-US" sz="1100" kern="1200">
                          <a:solidFill>
                            <a:schemeClr val="dk1"/>
                          </a:solidFill>
                          <a:latin typeface="+mn-lt"/>
                          <a:ea typeface="+mn-ea"/>
                          <a:cs typeface="+mn-cs"/>
                        </a:rPr>
                      </a:br>
                      <a:r>
                        <a:rPr lang="en-US" sz="1100" kern="1200">
                          <a:solidFill>
                            <a:schemeClr val="dk1"/>
                          </a:solidFill>
                          <a:latin typeface="+mn-lt"/>
                          <a:ea typeface="+mn-ea"/>
                          <a:cs typeface="+mn-cs"/>
                        </a:rPr>
                        <a:t>(frequently CFO)</a:t>
                      </a:r>
                    </a:p>
                  </a:txBody>
                  <a:tcPr anchor="ctr">
                    <a:solidFill>
                      <a:schemeClr val="bg1">
                        <a:lumMod val="95000"/>
                      </a:schemeClr>
                    </a:solidFill>
                  </a:tcPr>
                </a:tc>
                <a:extLst>
                  <a:ext uri="{0D108BD9-81ED-4DB2-BD59-A6C34878D82A}">
                    <a16:rowId xmlns:a16="http://schemas.microsoft.com/office/drawing/2014/main" val="10001"/>
                  </a:ext>
                </a:extLst>
              </a:tr>
              <a:tr h="444988">
                <a:tc>
                  <a:txBody>
                    <a:bodyPr/>
                    <a:lstStyle/>
                    <a:p>
                      <a:pPr algn="l"/>
                      <a:r>
                        <a:rPr lang="en-US" sz="1100">
                          <a:solidFill>
                            <a:schemeClr val="bg1"/>
                          </a:solidFill>
                          <a:latin typeface="Segoe UI Semibold" pitchFamily="34" charset="0"/>
                          <a:cs typeface="Segoe UI Semibold" pitchFamily="34" charset="0"/>
                        </a:rPr>
                        <a:t>PROJECT LEADERSHIP</a:t>
                      </a:r>
                    </a:p>
                  </a:txBody>
                  <a:tcPr anchor="ctr">
                    <a:solidFill>
                      <a:schemeClr val="accent1"/>
                    </a:solidFill>
                  </a:tcPr>
                </a:tc>
                <a:tc>
                  <a:txBody>
                    <a:bodyPr/>
                    <a:lstStyle/>
                    <a:p>
                      <a:pPr marL="0" marR="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CIO or delegate</a:t>
                      </a:r>
                    </a:p>
                  </a:txBody>
                  <a:tcPr anchor="ctr">
                    <a:solidFill>
                      <a:schemeClr val="bg1">
                        <a:lumMod val="95000"/>
                      </a:schemeClr>
                    </a:solidFill>
                  </a:tcPr>
                </a:tc>
                <a:extLst>
                  <a:ext uri="{0D108BD9-81ED-4DB2-BD59-A6C34878D82A}">
                    <a16:rowId xmlns:a16="http://schemas.microsoft.com/office/drawing/2014/main" val="10002"/>
                  </a:ext>
                </a:extLst>
              </a:tr>
              <a:tr h="270172">
                <a:tc gridSpan="2">
                  <a:txBody>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lang="en-US" sz="1100">
                          <a:solidFill>
                            <a:schemeClr val="bg1"/>
                          </a:solidFill>
                          <a:latin typeface="Segoe UI Semibold" pitchFamily="34" charset="0"/>
                          <a:cs typeface="Segoe UI Semibold" pitchFamily="34" charset="0"/>
                        </a:rPr>
                        <a:t>PROJECT TEAM(S)</a:t>
                      </a:r>
                    </a:p>
                  </a:txBody>
                  <a:tcPr anchor="ctr">
                    <a:solidFill>
                      <a:schemeClr val="accent1"/>
                    </a:solidFill>
                  </a:tcPr>
                </a:tc>
                <a:tc hMerge="1">
                  <a:txBody>
                    <a:bodyPr/>
                    <a:lstStyle/>
                    <a:p>
                      <a:pPr marL="0" marR="0" indent="0" algn="l" defTabSz="932742" rtl="0" eaLnBrk="1" fontAlgn="auto" latinLnBrk="0" hangingPunct="1">
                        <a:lnSpc>
                          <a:spcPct val="100000"/>
                        </a:lnSpc>
                        <a:spcBef>
                          <a:spcPts val="600"/>
                        </a:spcBef>
                        <a:spcAft>
                          <a:spcPts val="0"/>
                        </a:spcAft>
                        <a:buClrTx/>
                        <a:buSzTx/>
                        <a:buFont typeface="Arial" pitchFamily="34" charset="0"/>
                        <a:buNone/>
                        <a:tabLst/>
                        <a:defRPr/>
                      </a:pPr>
                      <a:endParaRPr lang="en-US" sz="1100" kern="1200">
                        <a:solidFill>
                          <a:schemeClr val="dk1"/>
                        </a:solidFill>
                        <a:highlight>
                          <a:srgbClr val="FFFF00"/>
                        </a:highlight>
                        <a:latin typeface="+mn-lt"/>
                        <a:ea typeface="+mn-ea"/>
                        <a:cs typeface="+mn-cs"/>
                      </a:endParaRPr>
                    </a:p>
                  </a:txBody>
                  <a:tcPr anchor="ctr">
                    <a:solidFill>
                      <a:schemeClr val="bg1">
                        <a:lumMod val="95000"/>
                      </a:schemeClr>
                    </a:solidFill>
                  </a:tcPr>
                </a:tc>
                <a:extLst>
                  <a:ext uri="{0D108BD9-81ED-4DB2-BD59-A6C34878D82A}">
                    <a16:rowId xmlns:a16="http://schemas.microsoft.com/office/drawing/2014/main" val="3856807492"/>
                  </a:ext>
                </a:extLst>
              </a:tr>
              <a:tr h="3659971">
                <a:tc gridSpan="2">
                  <a:txBody>
                    <a:bodyPr/>
                    <a:lstStyle/>
                    <a:p>
                      <a:pPr marL="0" marR="0" indent="0" algn="l" defTabSz="932742" rtl="0" eaLnBrk="1" fontAlgn="auto" latinLnBrk="0" hangingPunct="1">
                        <a:lnSpc>
                          <a:spcPct val="100000"/>
                        </a:lnSpc>
                        <a:spcBef>
                          <a:spcPts val="400"/>
                        </a:spcBef>
                        <a:spcAft>
                          <a:spcPts val="0"/>
                        </a:spcAft>
                        <a:buClrTx/>
                        <a:buSzTx/>
                        <a:buFont typeface="Arial" panose="020B0604020202020204" pitchFamily="34" charset="0"/>
                        <a:buNone/>
                        <a:tabLst/>
                        <a:defRPr/>
                      </a:pPr>
                      <a:r>
                        <a:rPr lang="en-US" sz="1050" b="1" i="0" dirty="0">
                          <a:solidFill>
                            <a:srgbClr val="171717"/>
                          </a:solidFill>
                          <a:latin typeface="Segoe UI" panose="020B0502040204020203" pitchFamily="34" charset="0"/>
                        </a:rPr>
                        <a:t>Business / Application / Cloud Teams</a:t>
                      </a:r>
                    </a:p>
                    <a:p>
                      <a:pPr marL="171450" marR="0" indent="-171450" algn="l" defTabSz="932742"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n-US" sz="1100" i="0" kern="1200" dirty="0">
                          <a:solidFill>
                            <a:schemeClr val="dk1"/>
                          </a:solidFill>
                          <a:latin typeface="+mn-lt"/>
                          <a:ea typeface="+mn-ea"/>
                          <a:cs typeface="+mn-cs"/>
                        </a:rPr>
                        <a:t>&lt;add </a:t>
                      </a:r>
                      <a:r>
                        <a:rPr lang="en-US" sz="1050" i="0" kern="1200" dirty="0">
                          <a:solidFill>
                            <a:schemeClr val="dk1"/>
                          </a:solidFill>
                          <a:latin typeface="+mn-lt"/>
                          <a:ea typeface="+mn-ea"/>
                          <a:cs typeface="+mn-cs"/>
                        </a:rPr>
                        <a:t>name(s)&gt;</a:t>
                      </a:r>
                      <a:endParaRPr lang="en-US" sz="1050" b="0" i="0" kern="1200" dirty="0">
                        <a:solidFill>
                          <a:schemeClr val="dk1"/>
                        </a:solidFill>
                        <a:latin typeface="+mn-lt"/>
                        <a:ea typeface="+mn-ea"/>
                        <a:cs typeface="+mn-cs"/>
                      </a:endParaRPr>
                    </a:p>
                    <a:p>
                      <a:pPr marL="0" marR="0" indent="0" algn="l" defTabSz="932742" rtl="0" eaLnBrk="1" fontAlgn="auto" latinLnBrk="0" hangingPunct="1">
                        <a:lnSpc>
                          <a:spcPct val="100000"/>
                        </a:lnSpc>
                        <a:spcBef>
                          <a:spcPts val="400"/>
                        </a:spcBef>
                        <a:spcAft>
                          <a:spcPts val="0"/>
                        </a:spcAft>
                        <a:buClrTx/>
                        <a:buSzTx/>
                        <a:buFont typeface="Arial" panose="020B0604020202020204" pitchFamily="34" charset="0"/>
                        <a:buNone/>
                        <a:tabLst/>
                        <a:defRPr/>
                      </a:pPr>
                      <a:r>
                        <a:rPr lang="en-US" sz="1050" b="1" i="0" dirty="0">
                          <a:solidFill>
                            <a:srgbClr val="171717"/>
                          </a:solidFill>
                          <a:latin typeface="Segoe UI" panose="020B0502040204020203" pitchFamily="34" charset="0"/>
                        </a:rPr>
                        <a:t>IT/OT/IoT Asset Management</a:t>
                      </a:r>
                    </a:p>
                    <a:p>
                      <a:pPr marL="171450" marR="0" indent="-171450" algn="l" defTabSz="932742"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n-US" sz="1100" i="0" kern="1200" dirty="0">
                          <a:solidFill>
                            <a:schemeClr val="dk1"/>
                          </a:solidFill>
                          <a:latin typeface="+mn-lt"/>
                          <a:ea typeface="+mn-ea"/>
                          <a:cs typeface="+mn-cs"/>
                        </a:rPr>
                        <a:t>&lt;add </a:t>
                      </a:r>
                      <a:r>
                        <a:rPr lang="en-US" sz="1050" i="0" kern="1200" dirty="0">
                          <a:solidFill>
                            <a:schemeClr val="dk1"/>
                          </a:solidFill>
                          <a:latin typeface="+mn-lt"/>
                          <a:ea typeface="+mn-ea"/>
                          <a:cs typeface="+mn-cs"/>
                        </a:rPr>
                        <a:t>name(s)&gt;</a:t>
                      </a:r>
                      <a:endParaRPr lang="en-US" sz="1050" b="0" i="0" kern="1200" dirty="0">
                        <a:solidFill>
                          <a:schemeClr val="dk1"/>
                        </a:solidFill>
                        <a:latin typeface="+mn-lt"/>
                        <a:ea typeface="+mn-ea"/>
                        <a:cs typeface="+mn-cs"/>
                      </a:endParaRPr>
                    </a:p>
                    <a:p>
                      <a:pPr marL="0" marR="0" indent="0" algn="l" defTabSz="932742" rtl="0" eaLnBrk="1" fontAlgn="auto" latinLnBrk="0" hangingPunct="1">
                        <a:lnSpc>
                          <a:spcPct val="100000"/>
                        </a:lnSpc>
                        <a:spcBef>
                          <a:spcPts val="400"/>
                        </a:spcBef>
                        <a:spcAft>
                          <a:spcPts val="0"/>
                        </a:spcAft>
                        <a:buClrTx/>
                        <a:buSzTx/>
                        <a:buFont typeface="Arial" panose="020B0604020202020204" pitchFamily="34" charset="0"/>
                        <a:buNone/>
                        <a:tabLst/>
                        <a:defRPr/>
                      </a:pPr>
                      <a:r>
                        <a:rPr lang="en-US" sz="1050" b="1" i="0" dirty="0">
                          <a:solidFill>
                            <a:srgbClr val="171717"/>
                          </a:solidFill>
                          <a:latin typeface="Segoe UI" panose="020B0502040204020203" pitchFamily="34" charset="0"/>
                        </a:rPr>
                        <a:t>Purchasing/Vendor Management</a:t>
                      </a:r>
                    </a:p>
                    <a:p>
                      <a:pPr marL="171450" marR="0" lvl="0" indent="-171450" algn="l" defTabSz="932742"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n-US" sz="1100" i="0" kern="1200" dirty="0">
                          <a:solidFill>
                            <a:schemeClr val="dk1"/>
                          </a:solidFill>
                          <a:latin typeface="+mn-lt"/>
                          <a:ea typeface="+mn-ea"/>
                          <a:cs typeface="+mn-cs"/>
                        </a:rPr>
                        <a:t>&lt;add name(s)&gt;</a:t>
                      </a:r>
                    </a:p>
                    <a:p>
                      <a:pPr marL="0" marR="0" indent="0" algn="l" defTabSz="932742" rtl="0" eaLnBrk="1" fontAlgn="auto" latinLnBrk="0" hangingPunct="1">
                        <a:lnSpc>
                          <a:spcPct val="100000"/>
                        </a:lnSpc>
                        <a:spcBef>
                          <a:spcPts val="400"/>
                        </a:spcBef>
                        <a:spcAft>
                          <a:spcPts val="0"/>
                        </a:spcAft>
                        <a:buClrTx/>
                        <a:buSzTx/>
                        <a:buFont typeface="Arial" panose="020B0604020202020204" pitchFamily="34" charset="0"/>
                        <a:buNone/>
                        <a:tabLst/>
                        <a:defRPr/>
                      </a:pPr>
                      <a:r>
                        <a:rPr lang="en-US" sz="1050" b="1" i="0" u="sng" dirty="0">
                          <a:solidFill>
                            <a:srgbClr val="0563C1"/>
                          </a:solidFill>
                          <a:effectLst/>
                          <a:latin typeface="Segoe UI" panose="020B0502040204020203" pitchFamily="34" charset="0"/>
                          <a:cs typeface="Segoe UI" panose="020B0502040204020203" pitchFamily="34" charset="0"/>
                          <a:hlinkClick r:id="rId3"/>
                        </a:rPr>
                        <a:t>Central and Business Unit IT</a:t>
                      </a:r>
                      <a:r>
                        <a:rPr lang="en-US" sz="1050" b="1" i="0" dirty="0">
                          <a:solidFill>
                            <a:srgbClr val="171717"/>
                          </a:solidFill>
                          <a:latin typeface="Segoe UI" panose="020B0502040204020203" pitchFamily="34" charset="0"/>
                        </a:rPr>
                        <a:t> Infrastructure</a:t>
                      </a:r>
                      <a:endParaRPr lang="en-US" sz="1050" i="0" dirty="0">
                        <a:solidFill>
                          <a:srgbClr val="171717"/>
                        </a:solidFill>
                        <a:latin typeface="Segoe UI" panose="020B0502040204020203" pitchFamily="34" charset="0"/>
                      </a:endParaRPr>
                    </a:p>
                    <a:p>
                      <a:pPr marL="171450" marR="0" lvl="1" indent="-171450" algn="l" defTabSz="932742"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n-US" sz="1050" i="0" kern="1200" dirty="0">
                          <a:solidFill>
                            <a:schemeClr val="dk1"/>
                          </a:solidFill>
                          <a:latin typeface="+mn-lt"/>
                          <a:ea typeface="+mn-ea"/>
                          <a:cs typeface="+mn-cs"/>
                        </a:rPr>
                        <a:t>&lt;add name(s)&gt;</a:t>
                      </a:r>
                    </a:p>
                    <a:p>
                      <a:pPr marL="0" marR="0" lvl="1" indent="0" algn="l" defTabSz="932742" rtl="0" eaLnBrk="1" fontAlgn="auto" latinLnBrk="0" hangingPunct="1">
                        <a:lnSpc>
                          <a:spcPct val="100000"/>
                        </a:lnSpc>
                        <a:spcBef>
                          <a:spcPts val="400"/>
                        </a:spcBef>
                        <a:spcAft>
                          <a:spcPts val="0"/>
                        </a:spcAft>
                        <a:buClrTx/>
                        <a:buSzTx/>
                        <a:buFont typeface="Arial" panose="020B0604020202020204" pitchFamily="34" charset="0"/>
                        <a:buNone/>
                        <a:tabLst/>
                        <a:defRPr/>
                      </a:pPr>
                      <a:r>
                        <a:rPr lang="en-US" sz="1050" b="1" i="0" dirty="0">
                          <a:effectLst/>
                          <a:latin typeface="Segoe UI" panose="020B0502040204020203" pitchFamily="34" charset="0"/>
                          <a:cs typeface="Segoe UI" panose="020B0502040204020203" pitchFamily="34" charset="0"/>
                        </a:rPr>
                        <a:t>Productivity / End User Team(s)</a:t>
                      </a:r>
                      <a:br>
                        <a:rPr lang="en-US" sz="1050" b="1" i="0" dirty="0">
                          <a:effectLst/>
                          <a:latin typeface="Segoe UI" panose="020B0502040204020203" pitchFamily="34" charset="0"/>
                          <a:cs typeface="Segoe UI" panose="020B0502040204020203" pitchFamily="34" charset="0"/>
                        </a:rPr>
                      </a:br>
                      <a:r>
                        <a:rPr lang="en-US" sz="900" b="0" i="1" dirty="0">
                          <a:effectLst/>
                          <a:latin typeface="+mj-lt"/>
                          <a:cs typeface="Segoe UI" panose="020B0502040204020203" pitchFamily="34" charset="0"/>
                        </a:rPr>
                        <a:t>(Technical and Communications Teams)</a:t>
                      </a:r>
                      <a:endParaRPr lang="en-US" sz="1050" b="0" i="1" dirty="0">
                        <a:solidFill>
                          <a:srgbClr val="171717"/>
                        </a:solidFill>
                        <a:latin typeface="+mj-lt"/>
                      </a:endParaRPr>
                    </a:p>
                    <a:p>
                      <a:pPr marL="171450" marR="0" lvl="1" indent="-171450" algn="l" defTabSz="932742"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n-US" sz="1050" i="0" kern="1200" dirty="0">
                          <a:solidFill>
                            <a:schemeClr val="dk1"/>
                          </a:solidFill>
                          <a:latin typeface="+mn-lt"/>
                          <a:ea typeface="+mn-ea"/>
                          <a:cs typeface="+mn-cs"/>
                        </a:rPr>
                        <a:t>&lt;add name(s)&gt;</a:t>
                      </a:r>
                    </a:p>
                    <a:p>
                      <a:pPr marL="0" marR="0" lvl="1" indent="0" algn="l" defTabSz="932742" rtl="0" eaLnBrk="1" fontAlgn="auto" latinLnBrk="0" hangingPunct="1">
                        <a:lnSpc>
                          <a:spcPct val="100000"/>
                        </a:lnSpc>
                        <a:spcBef>
                          <a:spcPts val="400"/>
                        </a:spcBef>
                        <a:spcAft>
                          <a:spcPts val="0"/>
                        </a:spcAft>
                        <a:buClrTx/>
                        <a:buSzTx/>
                        <a:buFont typeface="Arial" panose="020B0604020202020204" pitchFamily="34" charset="0"/>
                        <a:buNone/>
                        <a:tabLst/>
                        <a:defRPr/>
                      </a:pPr>
                      <a:r>
                        <a:rPr lang="en-US" sz="1050" b="1" i="0" dirty="0">
                          <a:gradFill>
                            <a:gsLst>
                              <a:gs pos="2917">
                                <a:schemeClr val="tx1"/>
                              </a:gs>
                              <a:gs pos="30000">
                                <a:schemeClr val="tx1"/>
                              </a:gs>
                            </a:gsLst>
                            <a:lin ang="5400000" scaled="0"/>
                          </a:gradFill>
                          <a:latin typeface="+mn-lt"/>
                          <a:hlinkClick r:id="rId4"/>
                        </a:rPr>
                        <a:t>Security Policy and Standards</a:t>
                      </a:r>
                      <a:endParaRPr lang="en-US" sz="1050" b="0" i="0" dirty="0">
                        <a:gradFill>
                          <a:gsLst>
                            <a:gs pos="2917">
                              <a:schemeClr val="tx1"/>
                            </a:gs>
                            <a:gs pos="30000">
                              <a:schemeClr val="tx1"/>
                            </a:gs>
                          </a:gsLst>
                          <a:lin ang="5400000" scaled="0"/>
                        </a:gradFill>
                        <a:latin typeface="+mn-lt"/>
                      </a:endParaRPr>
                    </a:p>
                    <a:p>
                      <a:pPr marL="171450" marR="0" lvl="1" indent="-171450" algn="l" defTabSz="932742"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n-US" sz="1050" i="0" kern="1200" dirty="0">
                          <a:solidFill>
                            <a:schemeClr val="dk1"/>
                          </a:solidFill>
                          <a:latin typeface="+mn-lt"/>
                          <a:ea typeface="+mn-ea"/>
                          <a:cs typeface="+mn-cs"/>
                        </a:rPr>
                        <a:t>&lt;add name(s)&gt;</a:t>
                      </a:r>
                    </a:p>
                    <a:p>
                      <a:pPr marL="0" marR="0" lvl="1" indent="0" algn="l" defTabSz="932742" rtl="0" eaLnBrk="1" fontAlgn="auto" latinLnBrk="0" hangingPunct="1">
                        <a:lnSpc>
                          <a:spcPct val="100000"/>
                        </a:lnSpc>
                        <a:spcBef>
                          <a:spcPts val="400"/>
                        </a:spcBef>
                        <a:spcAft>
                          <a:spcPts val="0"/>
                        </a:spcAft>
                        <a:buClrTx/>
                        <a:buSzTx/>
                        <a:buFont typeface="Arial" panose="020B0604020202020204" pitchFamily="34" charset="0"/>
                        <a:buNone/>
                        <a:tabLst/>
                        <a:defRPr/>
                      </a:pPr>
                      <a:r>
                        <a:rPr lang="en-US" sz="1050" b="1" i="0" dirty="0">
                          <a:latin typeface="Segoe UI" panose="020B0502040204020203" pitchFamily="34" charset="0"/>
                          <a:cs typeface="Segoe UI" panose="020B0502040204020203" pitchFamily="34" charset="0"/>
                          <a:hlinkClick r:id="rId5"/>
                        </a:rPr>
                        <a:t>Security Compliance Management</a:t>
                      </a:r>
                      <a:endParaRPr lang="en-US" sz="1050" b="0" i="0" dirty="0">
                        <a:gradFill>
                          <a:gsLst>
                            <a:gs pos="2917">
                              <a:schemeClr val="tx1"/>
                            </a:gs>
                            <a:gs pos="30000">
                              <a:schemeClr val="tx1"/>
                            </a:gs>
                          </a:gsLst>
                          <a:lin ang="5400000" scaled="0"/>
                        </a:gradFill>
                        <a:latin typeface="+mn-lt"/>
                      </a:endParaRPr>
                    </a:p>
                    <a:p>
                      <a:pPr marL="171450" marR="0" lvl="1" indent="-171450" algn="l" defTabSz="932742"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n-US" sz="1050" i="0" kern="1200" dirty="0">
                          <a:solidFill>
                            <a:schemeClr val="dk1"/>
                          </a:solidFill>
                          <a:latin typeface="+mn-lt"/>
                          <a:ea typeface="+mn-ea"/>
                          <a:cs typeface="+mn-cs"/>
                        </a:rPr>
                        <a:t>&lt;add name(s)&gt;</a:t>
                      </a:r>
                    </a:p>
                    <a:p>
                      <a:pPr marL="0" marR="0" lvl="1" indent="0" algn="l" defTabSz="932742" rtl="0" eaLnBrk="1" fontAlgn="auto" latinLnBrk="0" hangingPunct="1">
                        <a:lnSpc>
                          <a:spcPct val="100000"/>
                        </a:lnSpc>
                        <a:spcBef>
                          <a:spcPts val="400"/>
                        </a:spcBef>
                        <a:spcAft>
                          <a:spcPts val="0"/>
                        </a:spcAft>
                        <a:buClrTx/>
                        <a:buSzTx/>
                        <a:buFont typeface="Arial" panose="020B0604020202020204" pitchFamily="34" charset="0"/>
                        <a:buNone/>
                        <a:tabLst/>
                        <a:defRPr/>
                      </a:pPr>
                      <a:r>
                        <a:rPr lang="en-US" sz="1050" b="1" i="0" dirty="0">
                          <a:effectLst/>
                          <a:latin typeface="Segoe UI" panose="020B0502040204020203" pitchFamily="34" charset="0"/>
                          <a:cs typeface="Segoe UI" panose="020B0502040204020203" pitchFamily="34" charset="0"/>
                          <a:hlinkClick r:id="rId6"/>
                        </a:rPr>
                        <a:t>Security</a:t>
                      </a:r>
                      <a:r>
                        <a:rPr lang="en-US" sz="1050" b="1" i="0" dirty="0">
                          <a:effectLst/>
                          <a:latin typeface="Segoe UI" panose="020B0502040204020203" pitchFamily="34" charset="0"/>
                          <a:cs typeface="Segoe UI" panose="020B0502040204020203" pitchFamily="34" charset="0"/>
                        </a:rPr>
                        <a:t> &amp; IT/Enterprise Architecture</a:t>
                      </a:r>
                    </a:p>
                    <a:p>
                      <a:pPr marL="171450" marR="0" lvl="1" indent="-171450" algn="l" defTabSz="932742"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n-US" sz="1050" i="0" kern="1200" dirty="0">
                          <a:solidFill>
                            <a:schemeClr val="dk1"/>
                          </a:solidFill>
                          <a:latin typeface="+mn-lt"/>
                          <a:ea typeface="+mn-ea"/>
                          <a:cs typeface="+mn-cs"/>
                        </a:rPr>
                        <a:t>&lt;add name(s)&gt;</a:t>
                      </a:r>
                    </a:p>
                  </a:txBody>
                  <a:tcPr marL="182880" anchor="ctr">
                    <a:solidFill>
                      <a:srgbClr val="F2F2F2"/>
                    </a:solidFill>
                  </a:tcPr>
                </a:tc>
                <a:tc hMerge="1">
                  <a:txBody>
                    <a:bodyPr/>
                    <a:lstStyle/>
                    <a:p>
                      <a:pPr marL="0" marR="0" indent="0" algn="l" defTabSz="932742" rtl="0" eaLnBrk="1" fontAlgn="auto" latinLnBrk="0" hangingPunct="1">
                        <a:lnSpc>
                          <a:spcPct val="100000"/>
                        </a:lnSpc>
                        <a:spcBef>
                          <a:spcPts val="600"/>
                        </a:spcBef>
                        <a:spcAft>
                          <a:spcPts val="0"/>
                        </a:spcAft>
                        <a:buClrTx/>
                        <a:buSzTx/>
                        <a:buFont typeface="Arial" pitchFamily="34" charset="0"/>
                        <a:buNone/>
                        <a:tabLst/>
                        <a:defRPr/>
                      </a:pPr>
                      <a:r>
                        <a:rPr lang="en-US" sz="1100" kern="1200">
                          <a:solidFill>
                            <a:schemeClr val="dk1"/>
                          </a:solidFill>
                          <a:highlight>
                            <a:srgbClr val="FFFF00"/>
                          </a:highlight>
                          <a:latin typeface="+mn-lt"/>
                          <a:ea typeface="+mn-ea"/>
                          <a:cs typeface="+mn-cs"/>
                        </a:rPr>
                        <a:t>[names]</a:t>
                      </a:r>
                    </a:p>
                    <a:p>
                      <a:pPr marL="0" lvl="1" indent="0"/>
                      <a:r>
                        <a:rPr lang="en-US" sz="1150" b="1">
                          <a:solidFill>
                            <a:srgbClr val="171717"/>
                          </a:solidFill>
                          <a:latin typeface="Segoe UI" panose="020B0502040204020203" pitchFamily="34" charset="0"/>
                        </a:rPr>
                        <a:t>Business / Application Teams </a:t>
                      </a:r>
                      <a:r>
                        <a:rPr lang="en-US" sz="1150">
                          <a:solidFill>
                            <a:srgbClr val="171717"/>
                          </a:solidFill>
                          <a:latin typeface="Segoe UI" panose="020B0502040204020203" pitchFamily="34" charset="0"/>
                        </a:rPr>
                        <a:t>- Identify Business Critical Assets</a:t>
                      </a:r>
                    </a:p>
                    <a:p>
                      <a:pPr marL="0" lvl="1" indent="0"/>
                      <a:r>
                        <a:rPr lang="en-US" sz="1150" b="1" u="sng">
                          <a:solidFill>
                            <a:srgbClr val="0563C1"/>
                          </a:solidFill>
                          <a:effectLst/>
                          <a:latin typeface="Segoe UI" panose="020B0502040204020203" pitchFamily="34" charset="0"/>
                          <a:ea typeface="Calibri" panose="020F0502020204030204" pitchFamily="34" charset="0"/>
                          <a:cs typeface="Segoe UI" panose="020B0502040204020203" pitchFamily="34" charset="0"/>
                          <a:hlinkClick r:id="" action="ppaction://noaction"/>
                        </a:rPr>
                        <a:t>Central IT</a:t>
                      </a:r>
                      <a:r>
                        <a:rPr lang="en-US" sz="1150" b="1">
                          <a:solidFill>
                            <a:srgbClr val="171717"/>
                          </a:solidFill>
                          <a:latin typeface="Segoe UI" panose="020B0502040204020203" pitchFamily="34" charset="0"/>
                        </a:rPr>
                        <a:t> Infrastructure/Backup Team</a:t>
                      </a:r>
                      <a:r>
                        <a:rPr lang="en-US" sz="1150">
                          <a:solidFill>
                            <a:srgbClr val="171717"/>
                          </a:solidFill>
                          <a:latin typeface="Segoe UI" panose="020B0502040204020203" pitchFamily="34" charset="0"/>
                        </a:rPr>
                        <a:t>– Enable Infrastructure backup</a:t>
                      </a:r>
                    </a:p>
                    <a:p>
                      <a:pPr marL="0" lvl="1" indent="0"/>
                      <a:r>
                        <a:rPr lang="en-US" sz="1150" b="1" u="sng">
                          <a:solidFill>
                            <a:srgbClr val="0563C1"/>
                          </a:solidFill>
                          <a:effectLst/>
                          <a:latin typeface="Segoe UI" panose="020B0502040204020203" pitchFamily="34" charset="0"/>
                          <a:ea typeface="Calibri" panose="020F0502020204030204" pitchFamily="34" charset="0"/>
                          <a:cs typeface="Segoe UI" panose="020B0502040204020203" pitchFamily="34" charset="0"/>
                          <a:hlinkClick r:id="" action="ppaction://noaction"/>
                        </a:rPr>
                        <a:t>Central IT</a:t>
                      </a:r>
                      <a:r>
                        <a:rPr lang="en-US" sz="1150" b="1">
                          <a:effectLst/>
                          <a:latin typeface="Segoe UI" panose="020B0502040204020203" pitchFamily="34" charset="0"/>
                          <a:ea typeface="Calibri" panose="020F0502020204030204" pitchFamily="34" charset="0"/>
                          <a:cs typeface="Segoe UI" panose="020B0502040204020203" pitchFamily="34" charset="0"/>
                        </a:rPr>
                        <a:t> Productivity / End User Team </a:t>
                      </a:r>
                      <a:r>
                        <a:rPr lang="en-US" sz="1150">
                          <a:solidFill>
                            <a:srgbClr val="171717"/>
                          </a:solidFill>
                          <a:latin typeface="Segoe UI" panose="020B0502040204020203" pitchFamily="34" charset="0"/>
                        </a:rPr>
                        <a:t>– Enable OneDrive Backup</a:t>
                      </a:r>
                    </a:p>
                    <a:p>
                      <a:pPr marL="0" marR="0" lvl="1" indent="0" algn="l" defTabSz="932742" rtl="0" eaLnBrk="1" fontAlgn="auto" latinLnBrk="0" hangingPunct="1">
                        <a:lnSpc>
                          <a:spcPct val="100000"/>
                        </a:lnSpc>
                        <a:spcBef>
                          <a:spcPts val="0"/>
                        </a:spcBef>
                        <a:spcAft>
                          <a:spcPts val="0"/>
                        </a:spcAft>
                        <a:buClrTx/>
                        <a:buSzTx/>
                        <a:buFontTx/>
                        <a:buNone/>
                        <a:tabLst/>
                        <a:defRPr/>
                      </a:pPr>
                      <a:r>
                        <a:rPr lang="en-US" sz="1150" b="1">
                          <a:gradFill>
                            <a:gsLst>
                              <a:gs pos="2917">
                                <a:schemeClr val="tx1"/>
                              </a:gs>
                              <a:gs pos="30000">
                                <a:schemeClr val="tx1"/>
                              </a:gs>
                            </a:gsLst>
                            <a:lin ang="5400000" scaled="0"/>
                          </a:gradFill>
                          <a:latin typeface="+mn-lt"/>
                          <a:hlinkClick r:id="" action="ppaction://noaction"/>
                        </a:rPr>
                        <a:t>Security Policy and Standards</a:t>
                      </a:r>
                      <a:r>
                        <a:rPr lang="en-US" sz="1150" b="1">
                          <a:gradFill>
                            <a:gsLst>
                              <a:gs pos="2917">
                                <a:schemeClr val="tx1"/>
                              </a:gs>
                              <a:gs pos="30000">
                                <a:schemeClr val="tx1"/>
                              </a:gs>
                            </a:gsLst>
                            <a:lin ang="5400000" scaled="0"/>
                          </a:gradFill>
                          <a:latin typeface="+mn-lt"/>
                        </a:rPr>
                        <a:t> – </a:t>
                      </a:r>
                      <a:r>
                        <a:rPr lang="en-US" sz="1150" b="0">
                          <a:gradFill>
                            <a:gsLst>
                              <a:gs pos="2917">
                                <a:schemeClr val="tx1"/>
                              </a:gs>
                              <a:gs pos="30000">
                                <a:schemeClr val="tx1"/>
                              </a:gs>
                            </a:gsLst>
                            <a:lin ang="5400000" scaled="0"/>
                          </a:gradFill>
                          <a:latin typeface="+mn-lt"/>
                        </a:rPr>
                        <a:t>Update standards and policy documents</a:t>
                      </a:r>
                    </a:p>
                    <a:p>
                      <a:pPr marL="0" marR="0" lvl="1" indent="0" algn="l" defTabSz="932742" rtl="0" eaLnBrk="1" fontAlgn="auto" latinLnBrk="0" hangingPunct="1">
                        <a:lnSpc>
                          <a:spcPct val="100000"/>
                        </a:lnSpc>
                        <a:spcBef>
                          <a:spcPts val="0"/>
                        </a:spcBef>
                        <a:spcAft>
                          <a:spcPts val="0"/>
                        </a:spcAft>
                        <a:buClrTx/>
                        <a:buSzTx/>
                        <a:buFontTx/>
                        <a:buNone/>
                        <a:tabLst/>
                        <a:defRPr/>
                      </a:pPr>
                      <a:r>
                        <a:rPr lang="en-US" sz="1150" b="1">
                          <a:latin typeface="Segoe UI" panose="020B0502040204020203" pitchFamily="34" charset="0"/>
                          <a:ea typeface="Calibri" panose="020F0502020204030204" pitchFamily="34" charset="0"/>
                          <a:cs typeface="Segoe UI" panose="020B0502040204020203" pitchFamily="34" charset="0"/>
                          <a:hlinkClick r:id="" action="ppaction://noaction"/>
                        </a:rPr>
                        <a:t>Security Compliance Management</a:t>
                      </a:r>
                      <a:r>
                        <a:rPr lang="en-US" sz="1150" b="1">
                          <a:latin typeface="Segoe UI" panose="020B0502040204020203" pitchFamily="34" charset="0"/>
                          <a:ea typeface="Calibri" panose="020F0502020204030204" pitchFamily="34" charset="0"/>
                          <a:cs typeface="Segoe UI" panose="020B0502040204020203" pitchFamily="34" charset="0"/>
                        </a:rPr>
                        <a:t> </a:t>
                      </a:r>
                      <a:r>
                        <a:rPr lang="en-US" sz="1150">
                          <a:latin typeface="Segoe UI" panose="020B0502040204020203" pitchFamily="34" charset="0"/>
                          <a:ea typeface="Calibri" panose="020F0502020204030204" pitchFamily="34" charset="0"/>
                          <a:cs typeface="Segoe UI" panose="020B0502040204020203" pitchFamily="34" charset="0"/>
                        </a:rPr>
                        <a:t>– Monitor </a:t>
                      </a:r>
                      <a:r>
                        <a:rPr lang="en-US" sz="1150" b="0">
                          <a:gradFill>
                            <a:gsLst>
                              <a:gs pos="2917">
                                <a:schemeClr val="tx1"/>
                              </a:gs>
                              <a:gs pos="30000">
                                <a:schemeClr val="tx1"/>
                              </a:gs>
                            </a:gsLst>
                            <a:lin ang="5400000" scaled="0"/>
                          </a:gradFill>
                          <a:latin typeface="+mn-lt"/>
                        </a:rPr>
                        <a:t>to ensure compliance</a:t>
                      </a:r>
                    </a:p>
                    <a:p>
                      <a:pPr marL="0" marR="0" lvl="1" indent="0" algn="l" defTabSz="932742" rtl="0" eaLnBrk="1" fontAlgn="auto" latinLnBrk="0" hangingPunct="1">
                        <a:lnSpc>
                          <a:spcPct val="100000"/>
                        </a:lnSpc>
                        <a:spcBef>
                          <a:spcPts val="0"/>
                        </a:spcBef>
                        <a:spcAft>
                          <a:spcPts val="0"/>
                        </a:spcAft>
                        <a:buClrTx/>
                        <a:buSzTx/>
                        <a:buFontTx/>
                        <a:buNone/>
                        <a:tabLst/>
                        <a:defRPr/>
                      </a:pPr>
                      <a:r>
                        <a:rPr lang="en-US" sz="1150" b="1">
                          <a:effectLst/>
                          <a:latin typeface="Segoe UI" panose="020B0502040204020203" pitchFamily="34" charset="0"/>
                          <a:ea typeface="Calibri" panose="020F0502020204030204" pitchFamily="34" charset="0"/>
                          <a:cs typeface="Segoe UI" panose="020B0502040204020203" pitchFamily="34" charset="0"/>
                          <a:hlinkClick r:id="" action="ppaction://noaction"/>
                        </a:rPr>
                        <a:t>Security Architecture</a:t>
                      </a:r>
                      <a:r>
                        <a:rPr lang="en-US" sz="1150" b="1">
                          <a:effectLst/>
                          <a:latin typeface="Segoe UI" panose="020B0502040204020203" pitchFamily="34" charset="0"/>
                          <a:ea typeface="Calibri" panose="020F0502020204030204" pitchFamily="34" charset="0"/>
                          <a:cs typeface="Segoe UI" panose="020B0502040204020203" pitchFamily="34" charset="0"/>
                        </a:rPr>
                        <a:t> </a:t>
                      </a:r>
                      <a:r>
                        <a:rPr lang="en-US" sz="1150">
                          <a:effectLst/>
                          <a:latin typeface="Segoe UI" panose="020B0502040204020203" pitchFamily="34" charset="0"/>
                          <a:ea typeface="Calibri" panose="020F0502020204030204" pitchFamily="34" charset="0"/>
                          <a:cs typeface="Segoe UI" panose="020B0502040204020203" pitchFamily="34" charset="0"/>
                        </a:rPr>
                        <a:t>– Advise on configuration and standards</a:t>
                      </a:r>
                    </a:p>
                    <a:p>
                      <a:pPr marL="0" marR="0" indent="0" algn="l" defTabSz="932742" rtl="0" eaLnBrk="1" fontAlgn="auto" latinLnBrk="0" hangingPunct="1">
                        <a:lnSpc>
                          <a:spcPct val="100000"/>
                        </a:lnSpc>
                        <a:spcBef>
                          <a:spcPts val="600"/>
                        </a:spcBef>
                        <a:spcAft>
                          <a:spcPts val="0"/>
                        </a:spcAft>
                        <a:buClrTx/>
                        <a:buSzTx/>
                        <a:buFont typeface="Arial" pitchFamily="34" charset="0"/>
                        <a:buNone/>
                        <a:tabLst/>
                        <a:defRPr/>
                      </a:pPr>
                      <a:endParaRPr lang="en-US" sz="1100" kern="1200">
                        <a:solidFill>
                          <a:schemeClr val="dk1"/>
                        </a:solidFill>
                        <a:highlight>
                          <a:srgbClr val="FFFF00"/>
                        </a:highlight>
                        <a:latin typeface="+mn-lt"/>
                        <a:ea typeface="+mn-ea"/>
                        <a:cs typeface="+mn-cs"/>
                      </a:endParaRPr>
                    </a:p>
                  </a:txBody>
                  <a:tcPr anchor="ctr">
                    <a:solidFill>
                      <a:schemeClr val="bg1">
                        <a:lumMod val="95000"/>
                      </a:schemeClr>
                    </a:solidFill>
                  </a:tcPr>
                </a:tc>
                <a:extLst>
                  <a:ext uri="{0D108BD9-81ED-4DB2-BD59-A6C34878D82A}">
                    <a16:rowId xmlns:a16="http://schemas.microsoft.com/office/drawing/2014/main" val="10003"/>
                  </a:ext>
                </a:extLst>
              </a:tr>
            </a:tbl>
          </a:graphicData>
        </a:graphic>
      </p:graphicFrame>
      <p:graphicFrame>
        <p:nvGraphicFramePr>
          <p:cNvPr id="15" name="Table 14">
            <a:extLst>
              <a:ext uri="{FF2B5EF4-FFF2-40B4-BE49-F238E27FC236}">
                <a16:creationId xmlns:a16="http://schemas.microsoft.com/office/drawing/2014/main" id="{2477FF8A-0DF2-6FF4-BB29-97B6E1F847EF}"/>
              </a:ext>
            </a:extLst>
          </p:cNvPr>
          <p:cNvGraphicFramePr>
            <a:graphicFrameLocks noGrp="1"/>
          </p:cNvGraphicFramePr>
          <p:nvPr/>
        </p:nvGraphicFramePr>
        <p:xfrm>
          <a:off x="359663" y="5343354"/>
          <a:ext cx="3158236" cy="1270971"/>
        </p:xfrm>
        <a:graphic>
          <a:graphicData uri="http://schemas.openxmlformats.org/drawingml/2006/table">
            <a:tbl>
              <a:tblPr>
                <a:tableStyleId>{2D5ABB26-0587-4C30-8999-92F81FD0307C}</a:tableStyleId>
              </a:tblPr>
              <a:tblGrid>
                <a:gridCol w="3158236">
                  <a:extLst>
                    <a:ext uri="{9D8B030D-6E8A-4147-A177-3AD203B41FA5}">
                      <a16:colId xmlns:a16="http://schemas.microsoft.com/office/drawing/2014/main" val="20000"/>
                    </a:ext>
                  </a:extLst>
                </a:gridCol>
              </a:tblGrid>
              <a:tr h="326091">
                <a:tc>
                  <a:txBody>
                    <a:bodyPr/>
                    <a:lstStyle/>
                    <a:p>
                      <a:pPr marL="0" algn="ctr" defTabSz="932742" rtl="0" eaLnBrk="1" latinLnBrk="0" hangingPunct="1"/>
                      <a:r>
                        <a:rPr lang="en-US" sz="1400" b="0" kern="1200">
                          <a:solidFill>
                            <a:schemeClr val="bg1"/>
                          </a:solidFill>
                          <a:latin typeface="+mj-lt"/>
                          <a:ea typeface="+mn-ea"/>
                          <a:cs typeface="Segoe UI Semibold" pitchFamily="34" charset="0"/>
                        </a:rPr>
                        <a:t>TIMELINES / DEADLINES</a:t>
                      </a:r>
                    </a:p>
                  </a:txBody>
                  <a:tcPr anchor="ctr">
                    <a:solidFill>
                      <a:schemeClr val="accent1">
                        <a:lumMod val="50000"/>
                      </a:schemeClr>
                    </a:solidFill>
                  </a:tcPr>
                </a:tc>
                <a:extLst>
                  <a:ext uri="{0D108BD9-81ED-4DB2-BD59-A6C34878D82A}">
                    <a16:rowId xmlns:a16="http://schemas.microsoft.com/office/drawing/2014/main" val="10000"/>
                  </a:ext>
                </a:extLst>
              </a:tr>
              <a:tr h="782619">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100" b="1" i="1" u="none" strike="noStrike" kern="1200" cap="none" spc="0" normalizeH="0" baseline="0" noProof="0" dirty="0">
                          <a:ln>
                            <a:noFill/>
                          </a:ln>
                          <a:gradFill>
                            <a:gsLst>
                              <a:gs pos="2917">
                                <a:srgbClr val="000000"/>
                              </a:gs>
                              <a:gs pos="30000">
                                <a:srgbClr val="000000"/>
                              </a:gs>
                            </a:gsLst>
                            <a:lin ang="5400000" scaled="0"/>
                          </a:gradFill>
                          <a:effectLst/>
                          <a:uLnTx/>
                          <a:uFillTx/>
                          <a:latin typeface="Segoe UI Semibold"/>
                          <a:ea typeface="+mn-ea"/>
                          <a:cs typeface="+mn-cs"/>
                        </a:rPr>
                        <a:t>Within 30 Days</a:t>
                      </a:r>
                    </a:p>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gradFill>
                          <a:gsLst>
                            <a:gs pos="2917">
                              <a:srgbClr val="000000"/>
                            </a:gs>
                            <a:gs pos="30000">
                              <a:srgbClr val="000000"/>
                            </a:gs>
                          </a:gsLst>
                          <a:lin ang="5400000" scaled="0"/>
                        </a:gradFill>
                        <a:effectLst/>
                        <a:uLnTx/>
                        <a:uFillTx/>
                        <a:latin typeface="Segoe UI Semibold"/>
                        <a:ea typeface="+mn-ea"/>
                        <a:cs typeface="+mn-cs"/>
                      </a:endParaRP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gradFill>
                            <a:gsLst>
                              <a:gs pos="2917">
                                <a:srgbClr val="000000"/>
                              </a:gs>
                              <a:gs pos="30000">
                                <a:srgbClr val="000000"/>
                              </a:gs>
                            </a:gsLst>
                            <a:lin ang="5400000" scaled="0"/>
                          </a:gradFill>
                          <a:effectLst/>
                          <a:uLnTx/>
                          <a:uFillTx/>
                          <a:latin typeface="+mn-lt"/>
                          <a:ea typeface="+mn-ea"/>
                          <a:cs typeface="+mn-cs"/>
                        </a:rPr>
                        <a:t>Focus immediately on accountability changes and getting critical patches deployed with in hours or days, then continuous improvement on all asset types</a:t>
                      </a:r>
                      <a:endParaRPr lang="en-US" sz="1000" b="0" kern="1200" dirty="0">
                        <a:gradFill>
                          <a:gsLst>
                            <a:gs pos="2917">
                              <a:schemeClr val="tx1"/>
                            </a:gs>
                            <a:gs pos="30000">
                              <a:schemeClr val="tx1"/>
                            </a:gs>
                          </a:gsLst>
                          <a:lin ang="5400000" scaled="0"/>
                        </a:gradFill>
                        <a:highlight>
                          <a:srgbClr val="FFFF00"/>
                        </a:highlight>
                        <a:latin typeface="+mn-lt"/>
                        <a:ea typeface="+mn-ea"/>
                        <a:cs typeface="+mn-cs"/>
                      </a:endParaRPr>
                    </a:p>
                  </a:txBody>
                  <a:tcPr marL="548640" anchor="ctr">
                    <a:solidFill>
                      <a:srgbClr val="F2F2F2"/>
                    </a:solidFill>
                  </a:tcPr>
                </a:tc>
                <a:extLst>
                  <a:ext uri="{0D108BD9-81ED-4DB2-BD59-A6C34878D82A}">
                    <a16:rowId xmlns:a16="http://schemas.microsoft.com/office/drawing/2014/main" val="10001"/>
                  </a:ext>
                </a:extLst>
              </a:tr>
            </a:tbl>
          </a:graphicData>
        </a:graphic>
      </p:graphicFrame>
      <p:pic>
        <p:nvPicPr>
          <p:cNvPr id="13" name="Graphic 12" descr="High voltage with solid fill">
            <a:extLst>
              <a:ext uri="{FF2B5EF4-FFF2-40B4-BE49-F238E27FC236}">
                <a16:creationId xmlns:a16="http://schemas.microsoft.com/office/drawing/2014/main" id="{9ADC46D4-CC4A-BFCF-9A8E-9CA65C5FF0E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97486" y="5973150"/>
            <a:ext cx="406524" cy="406524"/>
          </a:xfrm>
          <a:prstGeom prst="rect">
            <a:avLst/>
          </a:prstGeom>
        </p:spPr>
      </p:pic>
      <mc:AlternateContent xmlns:mc="http://schemas.openxmlformats.org/markup-compatibility/2006" xmlns:pslz="http://schemas.microsoft.com/office/powerpoint/2016/slidezoom">
        <mc:Choice Requires="pslz">
          <p:graphicFrame>
            <p:nvGraphicFramePr>
              <p:cNvPr id="10" name="Slide Zoom 9">
                <a:extLst>
                  <a:ext uri="{FF2B5EF4-FFF2-40B4-BE49-F238E27FC236}">
                    <a16:creationId xmlns:a16="http://schemas.microsoft.com/office/drawing/2014/main" id="{30138462-4709-A2D7-6515-5F7CAF739E4D}"/>
                  </a:ext>
                </a:extLst>
              </p:cNvPr>
              <p:cNvGraphicFramePr>
                <a:graphicFrameLocks noChangeAspect="1"/>
              </p:cNvGraphicFramePr>
              <p:nvPr/>
            </p:nvGraphicFramePr>
            <p:xfrm>
              <a:off x="9910470" y="141356"/>
              <a:ext cx="1428044" cy="803275"/>
            </p:xfrm>
            <a:graphic>
              <a:graphicData uri="http://schemas.microsoft.com/office/powerpoint/2016/slidezoom">
                <pslz:sldZm>
                  <pslz:sldZmObj sldId="2147472612" cId="3099439134">
                    <pslz:zmPr id="{52EFB4ED-259E-4F9E-A4C9-056A374DBBE8}" transitionDur="1000">
                      <p166:blipFill xmlns:p166="http://schemas.microsoft.com/office/powerpoint/2016/6/main">
                        <a:blip r:embed="rId9"/>
                        <a:stretch>
                          <a:fillRect/>
                        </a:stretch>
                      </p166:blipFill>
                      <p166:spPr xmlns:p166="http://schemas.microsoft.com/office/powerpoint/2016/6/main">
                        <a:xfrm>
                          <a:off x="0" y="0"/>
                          <a:ext cx="1428044" cy="803275"/>
                        </a:xfrm>
                        <a:prstGeom prst="rect">
                          <a:avLst/>
                        </a:prstGeom>
                        <a:solidFill>
                          <a:schemeClr val="bg1"/>
                        </a:solidFill>
                        <a:ln>
                          <a:noFill/>
                        </a:ln>
                        <a:effectLst>
                          <a:outerShdw blurRad="190500" dist="76200" dir="2700000" algn="ctr" rotWithShape="0">
                            <a:prstClr val="black">
                              <a:alpha val="30000"/>
                            </a:prstClr>
                          </a:outerShdw>
                        </a:effectLst>
                      </p166:spPr>
                    </pslz:zmPr>
                  </pslz:sldZmObj>
                </pslz:sldZm>
              </a:graphicData>
            </a:graphic>
          </p:graphicFrame>
        </mc:Choice>
        <mc:Fallback xmlns="">
          <p:pic>
            <p:nvPicPr>
              <p:cNvPr id="10" name="Slide Zoom 9">
                <a:hlinkClick r:id="rId10" action="ppaction://hlinksldjump"/>
                <a:extLst>
                  <a:ext uri="{FF2B5EF4-FFF2-40B4-BE49-F238E27FC236}">
                    <a16:creationId xmlns:a16="http://schemas.microsoft.com/office/drawing/2014/main" id="{30138462-4709-A2D7-6515-5F7CAF739E4D}"/>
                  </a:ext>
                </a:extLst>
              </p:cNvPr>
              <p:cNvPicPr>
                <a:picLocks noGrp="1" noRot="1" noChangeAspect="1" noMove="1" noResize="1" noEditPoints="1" noAdjustHandles="1" noChangeArrowheads="1" noChangeShapeType="1"/>
              </p:cNvPicPr>
              <p:nvPr/>
            </p:nvPicPr>
            <p:blipFill>
              <a:blip r:embed="rId11"/>
              <a:stretch>
                <a:fillRect/>
              </a:stretch>
            </p:blipFill>
            <p:spPr>
              <a:xfrm>
                <a:off x="9910470" y="141356"/>
                <a:ext cx="1428044" cy="803275"/>
              </a:xfrm>
              <a:prstGeom prst="rect">
                <a:avLst/>
              </a:prstGeom>
              <a:solidFill>
                <a:schemeClr val="bg1"/>
              </a:solidFill>
              <a:ln>
                <a:noFill/>
              </a:ln>
              <a:effectLst>
                <a:outerShdw blurRad="190500" dist="76200" dir="2700000" algn="ctr" rotWithShape="0">
                  <a:prstClr val="black">
                    <a:alpha val="30000"/>
                  </a:prstClr>
                </a:outerShdw>
              </a:effectLst>
            </p:spPr>
          </p:pic>
        </mc:Fallback>
      </mc:AlternateContent>
      <p:sp>
        <p:nvSpPr>
          <p:cNvPr id="14" name="TextBox 13">
            <a:extLst>
              <a:ext uri="{FF2B5EF4-FFF2-40B4-BE49-F238E27FC236}">
                <a16:creationId xmlns:a16="http://schemas.microsoft.com/office/drawing/2014/main" id="{0436CA09-8587-ABA7-A63B-3F4E3E4775F2}"/>
              </a:ext>
            </a:extLst>
          </p:cNvPr>
          <p:cNvSpPr txBox="1"/>
          <p:nvPr/>
        </p:nvSpPr>
        <p:spPr>
          <a:xfrm>
            <a:off x="9335685" y="899761"/>
            <a:ext cx="2710965" cy="480127"/>
          </a:xfrm>
          <a:prstGeom prst="rect">
            <a:avLst/>
          </a:prstGeom>
          <a:noFill/>
          <a:effectLst/>
        </p:spPr>
        <p:txBody>
          <a:bodyPr wrap="square" lIns="182878" tIns="146302" rIns="182878" bIns="146302"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ctr" defTabSz="914378"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a:ln w="3175">
                  <a:noFill/>
                </a:ln>
                <a:gradFill>
                  <a:gsLst>
                    <a:gs pos="0">
                      <a:srgbClr val="1A1A1A"/>
                    </a:gs>
                    <a:gs pos="100000">
                      <a:srgbClr val="1A1A1A"/>
                    </a:gs>
                  </a:gsLst>
                  <a:lin ang="5400000" scaled="1"/>
                </a:gradFill>
                <a:effectLst/>
                <a:uLnTx/>
                <a:uFillTx/>
                <a:latin typeface="Segoe UI"/>
                <a:ea typeface="Segoe UI Black" pitchFamily="34"/>
              </a:rPr>
              <a:t>Workstream Details</a:t>
            </a:r>
          </a:p>
        </p:txBody>
      </p:sp>
    </p:spTree>
    <p:extLst>
      <p:ext uri="{BB962C8B-B14F-4D97-AF65-F5344CB8AC3E}">
        <p14:creationId xmlns:p14="http://schemas.microsoft.com/office/powerpoint/2010/main" val="205950501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500"/>
                                        <p:tgtEl>
                                          <p:spTgt spid="15"/>
                                        </p:tgtEl>
                                      </p:cBhvr>
                                    </p:animEffect>
                                  </p:childTnLst>
                                </p:cTn>
                              </p:par>
                              <p:par>
                                <p:cTn id="12" presetID="10" presetClass="entr" presetSubtype="0" fill="hold"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up)">
                                      <p:cBhvr>
                                        <p:cTn id="18" dur="500"/>
                                        <p:tgtEl>
                                          <p:spTgt spid="11"/>
                                        </p:tgtEl>
                                      </p:cBhvr>
                                    </p:animEffect>
                                  </p:childTnLst>
                                </p:cTn>
                              </p:par>
                            </p:childTnLst>
                          </p:cTn>
                        </p:par>
                        <p:par>
                          <p:cTn id="19" fill="hold">
                            <p:stCondLst>
                              <p:cond delay="1500"/>
                            </p:stCondLst>
                            <p:childTnLst>
                              <p:par>
                                <p:cTn id="20" presetID="22" presetClass="entr" presetSubtype="1"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7967F9-1453-4244-97F8-AF80CE7B0F29}"/>
              </a:ext>
            </a:extLst>
          </p:cNvPr>
          <p:cNvSpPr>
            <a:spLocks noGrp="1"/>
          </p:cNvSpPr>
          <p:nvPr>
            <p:ph type="title"/>
          </p:nvPr>
        </p:nvSpPr>
        <p:spPr>
          <a:xfrm>
            <a:off x="315213" y="221498"/>
            <a:ext cx="11018520" cy="492443"/>
          </a:xfrm>
        </p:spPr>
        <p:txBody>
          <a:bodyPr/>
          <a:lstStyle/>
          <a:p>
            <a:r>
              <a:rPr lang="en-US" sz="3200" noProof="0"/>
              <a:t>Technical Plan Workstreams </a:t>
            </a:r>
            <a:r>
              <a:rPr lang="en-US" sz="3200" noProof="0">
                <a:solidFill>
                  <a:schemeClr val="tx1">
                    <a:lumMod val="50000"/>
                    <a:lumOff val="50000"/>
                  </a:schemeClr>
                </a:solidFill>
              </a:rPr>
              <a:t>·</a:t>
            </a:r>
            <a:r>
              <a:rPr lang="en-US" sz="3200" noProof="0"/>
              <a:t> Modernize Patch Management</a:t>
            </a:r>
            <a:endParaRPr lang="en-US" sz="3200">
              <a:solidFill>
                <a:schemeClr val="accent1"/>
              </a:solidFill>
              <a:highlight>
                <a:srgbClr val="FFFF00"/>
              </a:highlight>
            </a:endParaRPr>
          </a:p>
        </p:txBody>
      </p:sp>
      <p:graphicFrame>
        <p:nvGraphicFramePr>
          <p:cNvPr id="5" name="Table 4">
            <a:extLst>
              <a:ext uri="{FF2B5EF4-FFF2-40B4-BE49-F238E27FC236}">
                <a16:creationId xmlns:a16="http://schemas.microsoft.com/office/drawing/2014/main" id="{96243E25-B5FA-86FC-E009-D66B7B1498D0}"/>
              </a:ext>
            </a:extLst>
          </p:cNvPr>
          <p:cNvGraphicFramePr>
            <a:graphicFrameLocks noGrp="1"/>
          </p:cNvGraphicFramePr>
          <p:nvPr/>
        </p:nvGraphicFramePr>
        <p:xfrm>
          <a:off x="315213" y="840222"/>
          <a:ext cx="11680272" cy="5688356"/>
        </p:xfrm>
        <a:graphic>
          <a:graphicData uri="http://schemas.openxmlformats.org/drawingml/2006/table">
            <a:tbl>
              <a:tblPr>
                <a:tableStyleId>{5C22544A-7EE6-4342-B048-85BDC9FD1C3A}</a:tableStyleId>
              </a:tblPr>
              <a:tblGrid>
                <a:gridCol w="3036000">
                  <a:extLst>
                    <a:ext uri="{9D8B030D-6E8A-4147-A177-3AD203B41FA5}">
                      <a16:colId xmlns:a16="http://schemas.microsoft.com/office/drawing/2014/main" val="20000"/>
                    </a:ext>
                  </a:extLst>
                </a:gridCol>
                <a:gridCol w="1347787">
                  <a:extLst>
                    <a:ext uri="{9D8B030D-6E8A-4147-A177-3AD203B41FA5}">
                      <a16:colId xmlns:a16="http://schemas.microsoft.com/office/drawing/2014/main" val="20001"/>
                    </a:ext>
                  </a:extLst>
                </a:gridCol>
                <a:gridCol w="2084405">
                  <a:extLst>
                    <a:ext uri="{9D8B030D-6E8A-4147-A177-3AD203B41FA5}">
                      <a16:colId xmlns:a16="http://schemas.microsoft.com/office/drawing/2014/main" val="1656129692"/>
                    </a:ext>
                  </a:extLst>
                </a:gridCol>
                <a:gridCol w="5212080">
                  <a:extLst>
                    <a:ext uri="{9D8B030D-6E8A-4147-A177-3AD203B41FA5}">
                      <a16:colId xmlns:a16="http://schemas.microsoft.com/office/drawing/2014/main" val="3828520827"/>
                    </a:ext>
                  </a:extLst>
                </a:gridCol>
              </a:tblGrid>
              <a:tr h="228358">
                <a:tc gridSpan="2">
                  <a:txBody>
                    <a:bodyPr/>
                    <a:lstStyle/>
                    <a:p>
                      <a:pPr marL="0" algn="ctr" defTabSz="932742" rtl="0" eaLnBrk="1" latinLnBrk="0" hangingPunct="1"/>
                      <a:r>
                        <a:rPr lang="en-US" sz="1400" b="0" kern="1200">
                          <a:solidFill>
                            <a:schemeClr val="bg1"/>
                          </a:solidFill>
                          <a:latin typeface="Segoe UI Semibold"/>
                          <a:ea typeface="+mn-ea"/>
                          <a:cs typeface="Segoe UI Semibold"/>
                        </a:rPr>
                        <a:t>WHAT - </a:t>
                      </a:r>
                      <a:r>
                        <a:rPr kumimoji="0" lang="en-US" sz="1050" b="0" i="1" u="none" strike="noStrike" kern="1200" cap="none" spc="0" normalizeH="0" baseline="0">
                          <a:ln>
                            <a:noFill/>
                          </a:ln>
                          <a:solidFill>
                            <a:srgbClr val="FFFFFF"/>
                          </a:solidFill>
                          <a:effectLst/>
                          <a:uLnTx/>
                          <a:uFillTx/>
                          <a:latin typeface="Segoe UI Semibold"/>
                          <a:ea typeface="+mn-ea"/>
                          <a:cs typeface="Segoe UI Semibold"/>
                        </a:rPr>
                        <a:t>Implementation Workstreams and Leads</a:t>
                      </a:r>
                    </a:p>
                  </a:txBody>
                  <a:tcPr anchor="ctr">
                    <a:solidFill>
                      <a:schemeClr val="accent1">
                        <a:lumMod val="50000"/>
                      </a:schemeClr>
                    </a:solidFill>
                  </a:tcPr>
                </a:tc>
                <a:tc hMerge="1">
                  <a:txBody>
                    <a:bodyPr/>
                    <a:lstStyle/>
                    <a:p>
                      <a:endParaRPr lang="en-US"/>
                    </a:p>
                  </a:txBody>
                  <a:tcPr/>
                </a:tc>
                <a:tc gridSpan="2">
                  <a:txBody>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lang="en-US" sz="1400" b="0" kern="1200">
                          <a:solidFill>
                            <a:schemeClr val="bg1"/>
                          </a:solidFill>
                          <a:latin typeface="Segoe UI Semibold"/>
                          <a:ea typeface="+mn-ea"/>
                          <a:cs typeface="Segoe UI Semibold"/>
                        </a:rPr>
                        <a:t>HOW – </a:t>
                      </a:r>
                      <a:r>
                        <a:rPr kumimoji="0" lang="en-US" sz="1050" b="0" i="1" u="none" strike="noStrike" kern="1200" cap="none" spc="0" normalizeH="0" baseline="0">
                          <a:ln>
                            <a:noFill/>
                          </a:ln>
                          <a:solidFill>
                            <a:srgbClr val="FFFFFF"/>
                          </a:solidFill>
                          <a:effectLst/>
                          <a:uLnTx/>
                          <a:uFillTx/>
                          <a:latin typeface="Segoe UI Semibold"/>
                          <a:ea typeface="+mn-ea"/>
                          <a:cs typeface="Segoe UI Semibold"/>
                        </a:rPr>
                        <a:t>Key directional guidance</a:t>
                      </a:r>
                    </a:p>
                  </a:txBody>
                  <a:tcPr anchor="ctr">
                    <a:solidFill>
                      <a:schemeClr val="accent1">
                        <a:lumMod val="50000"/>
                      </a:schemeClr>
                    </a:solidFill>
                  </a:tcPr>
                </a:tc>
                <a:tc hMerge="1">
                  <a:txBody>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lang="en-US" sz="1400" b="0" kern="1200">
                          <a:solidFill>
                            <a:schemeClr val="bg1"/>
                          </a:solidFill>
                          <a:latin typeface="Segoe UI Semibold" pitchFamily="34" charset="0"/>
                          <a:ea typeface="+mn-ea"/>
                          <a:cs typeface="Segoe UI Semibold" pitchFamily="34" charset="0"/>
                        </a:rPr>
                        <a:t>HOW – </a:t>
                      </a:r>
                      <a:r>
                        <a:rPr kumimoji="0" lang="en-US" sz="1050" b="0" i="1" u="none" strike="noStrike" kern="1200" cap="none" spc="0" normalizeH="0" baseline="0">
                          <a:ln>
                            <a:noFill/>
                          </a:ln>
                          <a:solidFill>
                            <a:srgbClr val="FFFFFF"/>
                          </a:solidFill>
                          <a:effectLst/>
                          <a:uLnTx/>
                          <a:uFillTx/>
                          <a:latin typeface="Segoe UI Semibold" pitchFamily="34" charset="0"/>
                          <a:ea typeface="+mn-ea"/>
                          <a:cs typeface="Segoe UI Semibold" pitchFamily="34" charset="0"/>
                        </a:rPr>
                        <a:t>Key directional guidance</a:t>
                      </a:r>
                    </a:p>
                  </a:txBody>
                  <a:tcPr anchor="ctr">
                    <a:solidFill>
                      <a:schemeClr val="accent1">
                        <a:lumMod val="50000"/>
                      </a:schemeClr>
                    </a:solidFill>
                  </a:tcPr>
                </a:tc>
                <a:extLst>
                  <a:ext uri="{0D108BD9-81ED-4DB2-BD59-A6C34878D82A}">
                    <a16:rowId xmlns:a16="http://schemas.microsoft.com/office/drawing/2014/main" val="10000"/>
                  </a:ext>
                </a:extLst>
              </a:tr>
              <a:tr h="677461">
                <a:tc>
                  <a:txBody>
                    <a:bodyPr/>
                    <a:lstStyle/>
                    <a:p>
                      <a:pPr marL="171450" marR="0" lvl="0" indent="-171450" algn="l" defTabSz="932754"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100" b="1">
                          <a:solidFill>
                            <a:schemeClr val="bg1"/>
                          </a:solidFill>
                          <a:latin typeface="Segoe UI"/>
                        </a:rPr>
                        <a:t>Update Organizational Accountability</a:t>
                      </a:r>
                      <a:br>
                        <a:rPr lang="en-US" sz="1100" b="1">
                          <a:solidFill>
                            <a:srgbClr val="FFFFFF"/>
                          </a:solidFill>
                          <a:latin typeface="Segoe UI"/>
                        </a:rPr>
                      </a:br>
                      <a:r>
                        <a:rPr lang="en-US" sz="1100" kern="1200" noProof="0">
                          <a:solidFill>
                            <a:schemeClr val="bg1"/>
                          </a:solidFill>
                          <a:latin typeface="Segoe UI"/>
                          <a:ea typeface="+mn-ea"/>
                          <a:cs typeface="+mn-cs"/>
                        </a:rPr>
                        <a:t>to reflect organizational nature of risk</a:t>
                      </a:r>
                      <a:endParaRPr lang="en-US" sz="1100" kern="1200">
                        <a:solidFill>
                          <a:schemeClr val="bg1"/>
                        </a:solidFill>
                        <a:latin typeface="Segoe UI"/>
                        <a:ea typeface="+mn-ea"/>
                        <a:cs typeface="+mn-cs"/>
                      </a:endParaRP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000" i="1" kern="1200">
                          <a:solidFill>
                            <a:schemeClr val="dk1"/>
                          </a:solidFill>
                          <a:latin typeface="+mn-lt"/>
                          <a:ea typeface="+mn-ea"/>
                          <a:cs typeface="+mn-cs"/>
                        </a:rPr>
                        <a:t>designated by CEO/CFO</a:t>
                      </a:r>
                    </a:p>
                  </a:txBody>
                  <a:tcPr anchor="ctr">
                    <a:solidFill>
                      <a:schemeClr val="bg1">
                        <a:lumMod val="95000"/>
                      </a:schemeClr>
                    </a:solidFill>
                  </a:tcPr>
                </a:tc>
                <a:tc gridSpan="2">
                  <a:txBody>
                    <a:bodyPr/>
                    <a:lstStyle/>
                    <a:p>
                      <a:pPr marL="171450" marR="0" lvl="0" indent="-171450" algn="l" rtl="0" eaLnBrk="1" fontAlgn="auto" latinLnBrk="0" hangingPunct="1">
                        <a:lnSpc>
                          <a:spcPct val="100000"/>
                        </a:lnSpc>
                        <a:spcBef>
                          <a:spcPts val="200"/>
                        </a:spcBef>
                        <a:spcAft>
                          <a:spcPts val="0"/>
                        </a:spcAft>
                        <a:buClrTx/>
                        <a:buSzTx/>
                        <a:buFont typeface="Arial" panose="020B0604020202020204" pitchFamily="34" charset="0"/>
                        <a:buChar char="•"/>
                      </a:pPr>
                      <a:r>
                        <a:rPr kumimoji="0" lang="en-US" sz="1000" b="1" i="0" u="none" kern="1200" cap="none" spc="0" normalizeH="0" baseline="0" noProof="0">
                          <a:ln>
                            <a:noFill/>
                          </a:ln>
                          <a:solidFill>
                            <a:schemeClr val="tx1"/>
                          </a:solidFill>
                          <a:effectLst/>
                          <a:uLnTx/>
                          <a:uFillTx/>
                          <a:latin typeface="+mn-lt"/>
                          <a:cs typeface="Segoe UI"/>
                        </a:rPr>
                        <a:t>Define accountability and shared responsibility model </a:t>
                      </a:r>
                      <a:r>
                        <a:rPr kumimoji="0" lang="en-US" sz="1000" b="0" i="0" u="none" kern="1200" cap="none" spc="0" normalizeH="0" baseline="0" noProof="0">
                          <a:ln>
                            <a:noFill/>
                          </a:ln>
                          <a:solidFill>
                            <a:schemeClr val="tx1"/>
                          </a:solidFill>
                          <a:effectLst/>
                          <a:uLnTx/>
                          <a:uFillTx/>
                          <a:latin typeface="+mn-lt"/>
                          <a:cs typeface="Segoe UI"/>
                        </a:rPr>
                        <a:t>to reflect the organization-wide nature of cybersecurity risk and distributed responsibility of mitigation via applying patches.</a:t>
                      </a:r>
                      <a:r>
                        <a:rPr lang="en-US" sz="1000" b="0" i="0" u="none" kern="1200" cap="none" spc="0" normalizeH="0" baseline="0" noProof="0">
                          <a:ln>
                            <a:noFill/>
                          </a:ln>
                          <a:solidFill>
                            <a:schemeClr val="tx1"/>
                          </a:solidFill>
                          <a:effectLst/>
                          <a:uLnTx/>
                          <a:uFillTx/>
                          <a:latin typeface="+mn-lt"/>
                          <a:cs typeface="Segoe UI"/>
                        </a:rPr>
                        <a:t> </a:t>
                      </a:r>
                      <a:endParaRPr kumimoji="0" lang="en-US" sz="1000" b="0" i="0" u="none" kern="1200" cap="none" spc="0" normalizeH="0" baseline="0" noProof="0">
                        <a:ln>
                          <a:noFill/>
                        </a:ln>
                        <a:solidFill>
                          <a:schemeClr val="tx1"/>
                        </a:solidFill>
                        <a:effectLst/>
                        <a:uLnTx/>
                        <a:uFillTx/>
                        <a:latin typeface="+mn-lt"/>
                        <a:cs typeface="Segoe UI" pitchFamily="34" charset="0"/>
                      </a:endParaRPr>
                    </a:p>
                    <a:p>
                      <a:pPr marL="171450" marR="0" lvl="0" indent="-171450" algn="l" rtl="0" eaLnBrk="1" fontAlgn="auto" latinLnBrk="0" hangingPunct="1">
                        <a:lnSpc>
                          <a:spcPct val="100000"/>
                        </a:lnSpc>
                        <a:spcBef>
                          <a:spcPts val="200"/>
                        </a:spcBef>
                        <a:spcAft>
                          <a:spcPts val="0"/>
                        </a:spcAft>
                        <a:buClrTx/>
                        <a:buSzTx/>
                        <a:buFont typeface="Arial" panose="020B0604020202020204" pitchFamily="34" charset="0"/>
                        <a:buChar char="•"/>
                      </a:pPr>
                      <a:r>
                        <a:rPr kumimoji="0" lang="en-US" sz="1000" b="1" i="0" u="none" kern="1200" cap="none" spc="0" normalizeH="0" baseline="0" noProof="0">
                          <a:ln>
                            <a:noFill/>
                          </a:ln>
                          <a:solidFill>
                            <a:schemeClr val="tx1"/>
                          </a:solidFill>
                          <a:effectLst/>
                          <a:uLnTx/>
                          <a:uFillTx/>
                          <a:latin typeface="+mn-lt"/>
                          <a:cs typeface="Segoe UI"/>
                        </a:rPr>
                        <a:t>Set up a team model </a:t>
                      </a:r>
                      <a:r>
                        <a:rPr kumimoji="0" lang="en-US" sz="1000" b="0" i="0" u="none" kern="1200" cap="none" spc="0" normalizeH="0" baseline="0" noProof="0">
                          <a:ln>
                            <a:noFill/>
                          </a:ln>
                          <a:solidFill>
                            <a:schemeClr val="tx1"/>
                          </a:solidFill>
                          <a:effectLst/>
                          <a:uLnTx/>
                          <a:uFillTx/>
                          <a:latin typeface="+mn-lt"/>
                          <a:cs typeface="Segoe UI"/>
                        </a:rPr>
                        <a:t>where system owners are accountable, system managers are responsible for patching assets, and security is responsible for advising and assisting</a:t>
                      </a:r>
                      <a:r>
                        <a:rPr lang="en-US" sz="1000" b="0" i="0" u="none" kern="1200" cap="none" spc="0" normalizeH="0" baseline="0" noProof="0">
                          <a:ln>
                            <a:noFill/>
                          </a:ln>
                          <a:solidFill>
                            <a:schemeClr val="tx1"/>
                          </a:solidFill>
                          <a:effectLst/>
                          <a:uLnTx/>
                          <a:uFillTx/>
                          <a:latin typeface="+mn-lt"/>
                          <a:cs typeface="Segoe UI"/>
                        </a:rPr>
                        <a:t> </a:t>
                      </a:r>
                      <a:endParaRPr kumimoji="0" lang="en-US" sz="1000" b="0" i="0" u="none" kern="1200" cap="none" spc="0" normalizeH="0" baseline="0" noProof="0">
                        <a:ln>
                          <a:noFill/>
                        </a:ln>
                        <a:solidFill>
                          <a:schemeClr val="tx1"/>
                        </a:solidFill>
                        <a:effectLst/>
                        <a:uLnTx/>
                        <a:uFillTx/>
                        <a:latin typeface="+mn-lt"/>
                        <a:cs typeface="Segoe UI"/>
                      </a:endParaRPr>
                    </a:p>
                    <a:p>
                      <a:pPr marL="171450" marR="0" lvl="0" indent="-171450" algn="l" defTabSz="932742"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00" b="1" i="0" u="none" kern="1200" cap="none" spc="0" normalizeH="0" baseline="0" noProof="0">
                          <a:ln>
                            <a:noFill/>
                          </a:ln>
                          <a:solidFill>
                            <a:schemeClr val="tx1"/>
                          </a:solidFill>
                          <a:effectLst/>
                          <a:uLnTx/>
                          <a:uFillTx/>
                          <a:latin typeface="+mn-lt"/>
                          <a:cs typeface="Segoe UI"/>
                        </a:rPr>
                        <a:t>Update incentive structures and measurements </a:t>
                      </a:r>
                      <a:r>
                        <a:rPr kumimoji="0" lang="en-US" sz="1000" b="0" i="0" u="none" kern="1200" cap="none" spc="0" normalizeH="0" baseline="0" noProof="0">
                          <a:ln>
                            <a:noFill/>
                          </a:ln>
                          <a:solidFill>
                            <a:schemeClr val="tx1"/>
                          </a:solidFill>
                          <a:effectLst/>
                          <a:uLnTx/>
                          <a:uFillTx/>
                          <a:latin typeface="+mn-lt"/>
                          <a:cs typeface="Segoe UI"/>
                        </a:rPr>
                        <a:t>include scorecards, and objectives and key results (OKRs), etc.</a:t>
                      </a:r>
                    </a:p>
                  </a:txBody>
                  <a:tcPr anchor="ctr">
                    <a:solidFill>
                      <a:schemeClr val="bg1">
                        <a:lumMod val="95000"/>
                      </a:schemeClr>
                    </a:solidFill>
                  </a:tcPr>
                </a:tc>
                <a:tc hMerge="1">
                  <a:txBody>
                    <a:bodyPr/>
                    <a:lstStyle/>
                    <a:p>
                      <a:pPr marL="171450" marR="0" lvl="0" indent="-171450" algn="l" defTabSz="932742"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50" b="1" i="0" u="none" kern="1200" cap="none" spc="0" normalizeH="0" baseline="0" noProof="0">
                          <a:ln>
                            <a:noFill/>
                          </a:ln>
                          <a:solidFill>
                            <a:schemeClr val="tx1"/>
                          </a:solidFill>
                          <a:effectLst/>
                          <a:uLnTx/>
                          <a:uFillTx/>
                          <a:latin typeface="+mn-lt"/>
                          <a:cs typeface="Segoe UI" pitchFamily="34" charset="0"/>
                        </a:rPr>
                        <a:t>Define accountability and shared responsibility model </a:t>
                      </a:r>
                      <a:r>
                        <a:rPr kumimoji="0" lang="en-US" sz="1000" b="0" i="0" u="none" kern="1200" cap="none" spc="0" normalizeH="0" baseline="0" noProof="0">
                          <a:ln>
                            <a:noFill/>
                          </a:ln>
                          <a:solidFill>
                            <a:schemeClr val="tx1"/>
                          </a:solidFill>
                          <a:effectLst/>
                          <a:uLnTx/>
                          <a:uFillTx/>
                          <a:latin typeface="+mn-lt"/>
                          <a:cs typeface="Segoe UI" pitchFamily="34" charset="0"/>
                        </a:rPr>
                        <a:t>to reflect the organization-wide nature of cybersecurity risk and distributed responsibility of mitigation via applying patches. </a:t>
                      </a:r>
                    </a:p>
                    <a:p>
                      <a:pPr marL="171450" marR="0" lvl="0" indent="-171450" algn="l" defTabSz="932742"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00" b="1" i="0" u="none" kern="1200" cap="none" spc="0" normalizeH="0" baseline="0" noProof="0">
                          <a:ln>
                            <a:noFill/>
                          </a:ln>
                          <a:solidFill>
                            <a:schemeClr val="tx1"/>
                          </a:solidFill>
                          <a:effectLst/>
                          <a:uLnTx/>
                          <a:uFillTx/>
                          <a:latin typeface="+mn-lt"/>
                          <a:cs typeface="Segoe UI" pitchFamily="34" charset="0"/>
                        </a:rPr>
                        <a:t>Set up a team model </a:t>
                      </a:r>
                      <a:r>
                        <a:rPr kumimoji="0" lang="en-US" sz="1000" b="0" i="0" u="none" kern="1200" cap="none" spc="0" normalizeH="0" baseline="0" noProof="0">
                          <a:ln>
                            <a:noFill/>
                          </a:ln>
                          <a:solidFill>
                            <a:schemeClr val="tx1"/>
                          </a:solidFill>
                          <a:effectLst/>
                          <a:uLnTx/>
                          <a:uFillTx/>
                          <a:latin typeface="+mn-lt"/>
                          <a:cs typeface="Segoe UI" pitchFamily="34" charset="0"/>
                        </a:rPr>
                        <a:t>where system owners are accountable, system managers are responsible for patching assets, and security is responsible for advising and assisting </a:t>
                      </a:r>
                    </a:p>
                    <a:p>
                      <a:pPr marL="171450" marR="0" lvl="0" indent="-171450" algn="l" defTabSz="932742" rtl="0" eaLnBrk="1" fontAlgn="auto" latinLnBrk="0" hangingPunct="1">
                        <a:lnSpc>
                          <a:spcPct val="100000"/>
                        </a:lnSpc>
                        <a:spcBef>
                          <a:spcPts val="200"/>
                        </a:spcBef>
                        <a:spcAft>
                          <a:spcPts val="0"/>
                        </a:spcAft>
                        <a:buClrTx/>
                        <a:buSzTx/>
                        <a:buFont typeface="Arial" panose="020B0604020202020204" pitchFamily="34" charset="0"/>
                        <a:buChar char="•"/>
                        <a:tabLst/>
                        <a:defRPr/>
                      </a:pPr>
                      <a:r>
                        <a:rPr kumimoji="0" lang="en-US" sz="1000" b="1" i="0" u="none" kern="1200" cap="none" spc="0" normalizeH="0" baseline="0" noProof="0">
                          <a:ln>
                            <a:noFill/>
                          </a:ln>
                          <a:solidFill>
                            <a:schemeClr val="tx1"/>
                          </a:solidFill>
                          <a:effectLst/>
                          <a:uLnTx/>
                          <a:uFillTx/>
                          <a:latin typeface="+mn-lt"/>
                          <a:cs typeface="Segoe UI" pitchFamily="34" charset="0"/>
                        </a:rPr>
                        <a:t>Update incentive structures and measurements </a:t>
                      </a:r>
                      <a:r>
                        <a:rPr kumimoji="0" lang="en-US" sz="1000" b="0" i="0" u="none" kern="1200" cap="none" spc="0" normalizeH="0" baseline="0" noProof="0">
                          <a:ln>
                            <a:noFill/>
                          </a:ln>
                          <a:solidFill>
                            <a:schemeClr val="tx1"/>
                          </a:solidFill>
                          <a:effectLst/>
                          <a:uLnTx/>
                          <a:uFillTx/>
                          <a:latin typeface="+mn-lt"/>
                          <a:cs typeface="Segoe UI" pitchFamily="34" charset="0"/>
                        </a:rPr>
                        <a:t>include scorecards, and objectives and key results (OKRs), etc.</a:t>
                      </a:r>
                    </a:p>
                  </a:txBody>
                  <a:tcPr anchor="ctr">
                    <a:solidFill>
                      <a:schemeClr val="bg1">
                        <a:lumMod val="95000"/>
                      </a:schemeClr>
                    </a:solidFill>
                  </a:tcPr>
                </a:tc>
                <a:extLst>
                  <a:ext uri="{0D108BD9-81ED-4DB2-BD59-A6C34878D82A}">
                    <a16:rowId xmlns:a16="http://schemas.microsoft.com/office/drawing/2014/main" val="10001"/>
                  </a:ext>
                </a:extLst>
              </a:tr>
              <a:tr h="441492">
                <a:tc>
                  <a:txBody>
                    <a:bodyPr/>
                    <a:lstStyle/>
                    <a:p>
                      <a:pPr marL="171450" indent="-171450" algn="l">
                        <a:buClrTx/>
                        <a:buFont typeface="Wingdings" panose="05000000000000000000" pitchFamily="2" charset="2"/>
                        <a:buChar char="¨"/>
                      </a:pPr>
                      <a:r>
                        <a:rPr lang="en-US" sz="1100" b="1" kern="1200">
                          <a:solidFill>
                            <a:schemeClr val="bg1"/>
                          </a:solidFill>
                          <a:latin typeface="Segoe UI"/>
                          <a:ea typeface="+mn-ea"/>
                          <a:cs typeface="+mn-cs"/>
                        </a:rPr>
                        <a:t>Update Budget and Acquisition policy </a:t>
                      </a:r>
                      <a:br>
                        <a:rPr lang="en-US" sz="1100" kern="1200">
                          <a:solidFill>
                            <a:srgbClr val="FFFFFF"/>
                          </a:solidFill>
                          <a:latin typeface="Segoe UI"/>
                          <a:ea typeface="+mn-ea"/>
                          <a:cs typeface="+mn-cs"/>
                        </a:rPr>
                      </a:br>
                      <a:r>
                        <a:rPr lang="en-US" sz="1100" kern="1200" noProof="0">
                          <a:solidFill>
                            <a:schemeClr val="bg1"/>
                          </a:solidFill>
                          <a:latin typeface="Segoe UI"/>
                          <a:ea typeface="+mn-ea"/>
                          <a:cs typeface="+mn-cs"/>
                        </a:rPr>
                        <a:t>for accountability and technology lifetime</a:t>
                      </a:r>
                      <a:endParaRPr lang="en-US" sz="1100" kern="1200">
                        <a:solidFill>
                          <a:schemeClr val="bg1"/>
                        </a:solidFill>
                        <a:latin typeface="Segoe UI"/>
                        <a:ea typeface="+mn-ea"/>
                        <a:cs typeface="+mn-cs"/>
                      </a:endParaRP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000" i="1" kern="1200" noProof="0">
                          <a:solidFill>
                            <a:schemeClr val="dk1"/>
                          </a:solidFill>
                          <a:latin typeface="+mn-lt"/>
                          <a:ea typeface="+mn-ea"/>
                          <a:cs typeface="+mn-cs"/>
                        </a:rPr>
                        <a:t>Designated by CFO</a:t>
                      </a:r>
                    </a:p>
                  </a:txBody>
                  <a:tcPr anchor="ctr">
                    <a:solidFill>
                      <a:schemeClr val="bg1">
                        <a:lumMod val="95000"/>
                      </a:schemeClr>
                    </a:solidFill>
                  </a:tcPr>
                </a:tc>
                <a:tc gridSpan="2">
                  <a:txBody>
                    <a:bodyPr/>
                    <a:lstStyle/>
                    <a:p>
                      <a:pPr marL="171450" marR="0" lvl="0" indent="-171450" algn="l" rtl="0" eaLnBrk="1" fontAlgn="base" latinLnBrk="0" hangingPunct="1">
                        <a:lnSpc>
                          <a:spcPct val="100000"/>
                        </a:lnSpc>
                        <a:spcBef>
                          <a:spcPct val="0"/>
                        </a:spcBef>
                        <a:spcAft>
                          <a:spcPct val="0"/>
                        </a:spcAft>
                        <a:buClrTx/>
                        <a:buSzTx/>
                        <a:buFont typeface="Arial" panose="020B0604020202020204" pitchFamily="34" charset="0"/>
                        <a:buChar char="•"/>
                      </a:pPr>
                      <a:r>
                        <a:rPr kumimoji="0" lang="en-US" sz="1000" b="1" i="0" u="none" strike="noStrike" kern="1200" cap="none" spc="0" normalizeH="0" baseline="0" noProof="0">
                          <a:ln>
                            <a:noFill/>
                          </a:ln>
                          <a:solidFill>
                            <a:schemeClr val="tx1"/>
                          </a:solidFill>
                          <a:effectLst/>
                          <a:uLnTx/>
                          <a:uFillTx/>
                          <a:latin typeface="+mn-lt"/>
                          <a:ea typeface="+mn-ea"/>
                          <a:cs typeface="+mn-cs"/>
                        </a:rPr>
                        <a:t>Allocate budget </a:t>
                      </a:r>
                      <a:r>
                        <a:rPr kumimoji="0" lang="en-US" sz="1000" b="0" i="0" u="none" strike="noStrike" kern="1200" cap="none" spc="0" normalizeH="0" baseline="0" noProof="0">
                          <a:ln>
                            <a:noFill/>
                          </a:ln>
                          <a:solidFill>
                            <a:schemeClr val="tx1"/>
                          </a:solidFill>
                          <a:effectLst/>
                          <a:uLnTx/>
                          <a:uFillTx/>
                          <a:latin typeface="+mn-lt"/>
                          <a:ea typeface="+mn-ea"/>
                          <a:cs typeface="+mn-cs"/>
                        </a:rPr>
                        <a:t>to support performing required security maintenance and application sustainment</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schemeClr val="tx1"/>
                          </a:solidFill>
                          <a:effectLst/>
                          <a:uLnTx/>
                          <a:uFillTx/>
                          <a:latin typeface="+mn-lt"/>
                          <a:ea typeface="+mn-ea"/>
                          <a:cs typeface="+mn-cs"/>
                        </a:rPr>
                        <a:t>Update revenue projections </a:t>
                      </a:r>
                      <a:r>
                        <a:rPr kumimoji="0" lang="en-US" sz="1000" b="0" i="0" u="none" strike="noStrike" kern="1200" cap="none" spc="0" normalizeH="0" baseline="0" noProof="0">
                          <a:ln>
                            <a:noFill/>
                          </a:ln>
                          <a:solidFill>
                            <a:schemeClr val="tx1"/>
                          </a:solidFill>
                          <a:effectLst/>
                          <a:uLnTx/>
                          <a:uFillTx/>
                          <a:latin typeface="+mn-lt"/>
                          <a:ea typeface="+mn-ea"/>
                          <a:cs typeface="+mn-cs"/>
                        </a:rPr>
                        <a:t>based on any required changes to schedule and uptime</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00" b="1" i="0" u="none" strike="noStrike" kern="1200" cap="none" spc="0" normalizeH="0" baseline="0" noProof="0">
                          <a:ln>
                            <a:noFill/>
                          </a:ln>
                          <a:solidFill>
                            <a:schemeClr val="tx1"/>
                          </a:solidFill>
                          <a:effectLst/>
                          <a:uLnTx/>
                          <a:uFillTx/>
                          <a:latin typeface="+mn-lt"/>
                          <a:ea typeface="+mn-ea"/>
                          <a:cs typeface="+mn-cs"/>
                        </a:rPr>
                        <a:t>Update acquisition policy </a:t>
                      </a:r>
                      <a:r>
                        <a:rPr kumimoji="0" lang="en-US" sz="1000" b="0" i="0" u="none" strike="noStrike" kern="1200" cap="none" spc="0" normalizeH="0" baseline="0" noProof="0">
                          <a:ln>
                            <a:noFill/>
                          </a:ln>
                          <a:solidFill>
                            <a:schemeClr val="tx1"/>
                          </a:solidFill>
                          <a:effectLst/>
                          <a:uLnTx/>
                          <a:uFillTx/>
                          <a:latin typeface="+mn-lt"/>
                          <a:ea typeface="+mn-ea"/>
                          <a:cs typeface="+mn-cs"/>
                        </a:rPr>
                        <a:t>to require vendor support is available for expected lifetime of the technology</a:t>
                      </a:r>
                    </a:p>
                  </a:txBody>
                  <a:tcPr anchor="ctr">
                    <a:solidFill>
                      <a:schemeClr val="bg1">
                        <a:lumMod val="95000"/>
                      </a:schemeClr>
                    </a:solidFill>
                  </a:tcPr>
                </a:tc>
                <a:tc hMerge="1">
                  <a:txBody>
                    <a:bodyPr/>
                    <a:lstStyle/>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050" b="0" i="0" u="none" strike="noStrike" kern="1200" cap="none" spc="0" normalizeH="0" baseline="0" noProof="0">
                          <a:ln>
                            <a:noFill/>
                          </a:ln>
                          <a:solidFill>
                            <a:schemeClr val="tx1"/>
                          </a:solidFill>
                          <a:effectLst/>
                          <a:uLnTx/>
                          <a:uFillTx/>
                          <a:latin typeface="+mn-lt"/>
                          <a:ea typeface="+mn-ea"/>
                          <a:cs typeface="+mn-cs"/>
                        </a:rPr>
                        <a:t>Update Budget and Acquisition policy </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chemeClr val="tx1"/>
                          </a:solidFill>
                          <a:effectLst/>
                          <a:uLnTx/>
                          <a:uFillTx/>
                          <a:latin typeface="+mn-lt"/>
                          <a:ea typeface="+mn-ea"/>
                          <a:cs typeface="+mn-cs"/>
                        </a:rPr>
                        <a:t>Allocate budget </a:t>
                      </a:r>
                      <a:r>
                        <a:rPr kumimoji="0" lang="en-US" sz="1050" b="0" i="0" u="none" strike="noStrike" kern="1200" cap="none" spc="0" normalizeH="0" baseline="0" noProof="0">
                          <a:ln>
                            <a:noFill/>
                          </a:ln>
                          <a:solidFill>
                            <a:schemeClr val="tx1"/>
                          </a:solidFill>
                          <a:effectLst/>
                          <a:uLnTx/>
                          <a:uFillTx/>
                          <a:latin typeface="+mn-lt"/>
                          <a:ea typeface="+mn-ea"/>
                          <a:cs typeface="+mn-cs"/>
                        </a:rPr>
                        <a:t>to support performing requiring maintenance </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chemeClr val="tx1"/>
                          </a:solidFill>
                          <a:effectLst/>
                          <a:uLnTx/>
                          <a:uFillTx/>
                          <a:latin typeface="+mn-lt"/>
                          <a:ea typeface="+mn-ea"/>
                          <a:cs typeface="+mn-cs"/>
                        </a:rPr>
                        <a:t>Update revenue projections </a:t>
                      </a:r>
                      <a:r>
                        <a:rPr kumimoji="0" lang="en-US" sz="1050" b="0" i="0" u="none" strike="noStrike" kern="1200" cap="none" spc="0" normalizeH="0" baseline="0" noProof="0">
                          <a:ln>
                            <a:noFill/>
                          </a:ln>
                          <a:solidFill>
                            <a:schemeClr val="tx1"/>
                          </a:solidFill>
                          <a:effectLst/>
                          <a:uLnTx/>
                          <a:uFillTx/>
                          <a:latin typeface="+mn-lt"/>
                          <a:ea typeface="+mn-ea"/>
                          <a:cs typeface="+mn-cs"/>
                        </a:rPr>
                        <a:t>based on any required changes to schedule and uptime</a:t>
                      </a:r>
                    </a:p>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50" b="1" i="0" u="none" strike="noStrike" kern="1200" cap="none" spc="0" normalizeH="0" baseline="0" noProof="0">
                          <a:ln>
                            <a:noFill/>
                          </a:ln>
                          <a:solidFill>
                            <a:schemeClr val="tx1"/>
                          </a:solidFill>
                          <a:effectLst/>
                          <a:uLnTx/>
                          <a:uFillTx/>
                          <a:latin typeface="+mn-lt"/>
                          <a:ea typeface="+mn-ea"/>
                          <a:cs typeface="+mn-cs"/>
                        </a:rPr>
                        <a:t>Update acquisition policy </a:t>
                      </a:r>
                      <a:r>
                        <a:rPr kumimoji="0" lang="en-US" sz="1050" b="0" i="0" u="none" strike="noStrike" kern="1200" cap="none" spc="0" normalizeH="0" baseline="0" noProof="0">
                          <a:ln>
                            <a:noFill/>
                          </a:ln>
                          <a:solidFill>
                            <a:schemeClr val="tx1"/>
                          </a:solidFill>
                          <a:effectLst/>
                          <a:uLnTx/>
                          <a:uFillTx/>
                          <a:latin typeface="+mn-lt"/>
                          <a:ea typeface="+mn-ea"/>
                          <a:cs typeface="+mn-cs"/>
                        </a:rPr>
                        <a:t>to require vendor support is available for expected lifetime of the technology</a:t>
                      </a:r>
                    </a:p>
                  </a:txBody>
                  <a:tcPr anchor="ctr">
                    <a:solidFill>
                      <a:schemeClr val="bg1">
                        <a:lumMod val="95000"/>
                      </a:schemeClr>
                    </a:solidFill>
                  </a:tcPr>
                </a:tc>
                <a:extLst>
                  <a:ext uri="{0D108BD9-81ED-4DB2-BD59-A6C34878D82A}">
                    <a16:rowId xmlns:a16="http://schemas.microsoft.com/office/drawing/2014/main" val="10002"/>
                  </a:ext>
                </a:extLst>
              </a:tr>
              <a:tr h="441492">
                <a:tc>
                  <a:txBody>
                    <a:bodyPr/>
                    <a:lstStyle/>
                    <a:p>
                      <a:pPr marL="171450" marR="0" lvl="0"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100" b="1" kern="1200">
                          <a:solidFill>
                            <a:schemeClr val="bg1"/>
                          </a:solidFill>
                          <a:latin typeface="Segoe UI"/>
                          <a:ea typeface="+mn-ea"/>
                          <a:cs typeface="+mn-cs"/>
                        </a:rPr>
                        <a:t>Update Security Patching/Maintenance Policy</a:t>
                      </a:r>
                      <a:br>
                        <a:rPr lang="en-US" sz="1100" b="1" kern="1200">
                          <a:solidFill>
                            <a:srgbClr val="FFFFFF"/>
                          </a:solidFill>
                          <a:latin typeface="Segoe UI"/>
                          <a:ea typeface="+mn-ea"/>
                          <a:cs typeface="+mn-cs"/>
                        </a:rPr>
                      </a:br>
                      <a:r>
                        <a:rPr lang="en-US" sz="1100" b="0" kern="1200">
                          <a:solidFill>
                            <a:schemeClr val="bg1"/>
                          </a:solidFill>
                          <a:latin typeface="Segoe UI"/>
                          <a:ea typeface="+mn-ea"/>
                          <a:cs typeface="+mn-cs"/>
                        </a:rPr>
                        <a:t>to reflect accountability model</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000" i="1" kern="1200" noProof="0">
                          <a:solidFill>
                            <a:schemeClr val="dk1"/>
                          </a:solidFill>
                          <a:latin typeface="+mn-lt"/>
                          <a:ea typeface="+mn-ea"/>
                          <a:cs typeface="+mn-cs"/>
                        </a:rPr>
                        <a:t>CISO/CIO and governance team</a:t>
                      </a:r>
                    </a:p>
                  </a:txBody>
                  <a:tcPr anchor="ctr">
                    <a:solidFill>
                      <a:schemeClr val="bg1">
                        <a:lumMod val="95000"/>
                      </a:schemeClr>
                    </a:solidFill>
                  </a:tcPr>
                </a:tc>
                <a:tc gridSpan="2">
                  <a:txBody>
                    <a:bodyPr/>
                    <a:lstStyle/>
                    <a:p>
                      <a:pPr>
                        <a:defRPr/>
                      </a:pPr>
                      <a:r>
                        <a:rPr lang="en-US" sz="1000" b="1">
                          <a:solidFill>
                            <a:schemeClr val="tx1"/>
                          </a:solidFill>
                        </a:rPr>
                        <a:t>Define and approve organizational policy and standards </a:t>
                      </a:r>
                      <a:br>
                        <a:rPr lang="en-US" sz="1000" b="1">
                          <a:solidFill>
                            <a:srgbClr val="000000"/>
                          </a:solidFill>
                        </a:rPr>
                      </a:br>
                      <a:r>
                        <a:rPr lang="en-US" sz="1000" b="0">
                          <a:solidFill>
                            <a:schemeClr val="tx1"/>
                          </a:solidFill>
                        </a:rPr>
                        <a:t>that reflects updated accountability model and acquisition policy</a:t>
                      </a:r>
                      <a:endParaRPr kumimoji="0" lang="en-US" sz="1000" b="0" i="0" u="none" kern="1200" cap="none" spc="0" normalizeH="0" baseline="0" noProof="0">
                        <a:ln>
                          <a:noFill/>
                        </a:ln>
                        <a:solidFill>
                          <a:schemeClr val="tx1"/>
                        </a:solidFill>
                        <a:effectLst/>
                        <a:uLnTx/>
                        <a:uFillTx/>
                        <a:latin typeface="+mn-lt"/>
                        <a:cs typeface="Segoe UI" pitchFamily="34" charset="0"/>
                      </a:endParaRPr>
                    </a:p>
                  </a:txBody>
                  <a:tcPr anchor="ctr">
                    <a:solidFill>
                      <a:schemeClr val="bg1">
                        <a:lumMod val="95000"/>
                      </a:schemeClr>
                    </a:solidFill>
                  </a:tcPr>
                </a:tc>
                <a:tc hMerge="1">
                  <a:txBody>
                    <a:bodyPr/>
                    <a:lstStyle/>
                    <a:p>
                      <a:pPr>
                        <a:defRPr/>
                      </a:pPr>
                      <a:r>
                        <a:rPr kumimoji="0" lang="en-US" sz="1050" b="1" i="0" u="none" strike="noStrike" kern="1200" cap="none" spc="0" normalizeH="0" baseline="0" noProof="0">
                          <a:ln>
                            <a:noFill/>
                          </a:ln>
                          <a:solidFill>
                            <a:schemeClr val="tx1"/>
                          </a:solidFill>
                          <a:effectLst/>
                          <a:highlight>
                            <a:srgbClr val="FFFF00"/>
                          </a:highlight>
                          <a:uLnTx/>
                          <a:uFillTx/>
                          <a:latin typeface="+mn-lt"/>
                          <a:cs typeface="Segoe UI" pitchFamily="34" charset="0"/>
                        </a:rPr>
                        <a:t>Define and Approve Policy</a:t>
                      </a:r>
                      <a:br>
                        <a:rPr kumimoji="0" lang="en-US" sz="1050" b="1" i="0" u="none" strike="noStrike" kern="1200" cap="none" spc="0" normalizeH="0" baseline="0" noProof="0">
                          <a:ln>
                            <a:noFill/>
                          </a:ln>
                          <a:solidFill>
                            <a:schemeClr val="tx1"/>
                          </a:solidFill>
                          <a:effectLst/>
                          <a:highlight>
                            <a:srgbClr val="FFFF00"/>
                          </a:highlight>
                          <a:uLnTx/>
                          <a:uFillTx/>
                          <a:latin typeface="+mn-lt"/>
                          <a:cs typeface="Segoe UI" pitchFamily="34" charset="0"/>
                        </a:rPr>
                      </a:br>
                      <a:r>
                        <a:rPr lang="en-US" sz="1000" b="0">
                          <a:solidFill>
                            <a:schemeClr val="tx1"/>
                          </a:solidFill>
                          <a:highlight>
                            <a:srgbClr val="FFFF00"/>
                          </a:highlight>
                        </a:rPr>
                        <a:t>Define policy that reflects updated accountability model for having asset owners allocate resources and maintain assets properly. </a:t>
                      </a:r>
                    </a:p>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000" b="0" i="0" u="none" kern="1200" cap="none" spc="0" normalizeH="0" baseline="0" noProof="0">
                          <a:ln>
                            <a:noFill/>
                          </a:ln>
                          <a:solidFill>
                            <a:schemeClr val="tx1"/>
                          </a:solidFill>
                          <a:effectLst/>
                          <a:highlight>
                            <a:srgbClr val="FFFF00"/>
                          </a:highlight>
                          <a:uLnTx/>
                          <a:uFillTx/>
                          <a:latin typeface="+mn-lt"/>
                          <a:cs typeface="Segoe UI" pitchFamily="34" charset="0"/>
                        </a:rPr>
                        <a:t>Document in organizational policy and standards - Update policy definition, </a:t>
                      </a:r>
                    </a:p>
                    <a:p>
                      <a:pPr>
                        <a:defRPr/>
                      </a:pPr>
                      <a:endParaRPr lang="en-US" sz="1000" b="0">
                        <a:solidFill>
                          <a:schemeClr val="tx1"/>
                        </a:solidFill>
                        <a:highlight>
                          <a:srgbClr val="FFFF00"/>
                        </a:highlight>
                      </a:endParaRPr>
                    </a:p>
                  </a:txBody>
                  <a:tcPr anchor="ctr">
                    <a:solidFill>
                      <a:schemeClr val="bg1">
                        <a:lumMod val="95000"/>
                      </a:schemeClr>
                    </a:solidFill>
                  </a:tcPr>
                </a:tc>
                <a:extLst>
                  <a:ext uri="{0D108BD9-81ED-4DB2-BD59-A6C34878D82A}">
                    <a16:rowId xmlns:a16="http://schemas.microsoft.com/office/drawing/2014/main" val="10003"/>
                  </a:ext>
                </a:extLst>
              </a:tr>
              <a:tr h="441492">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a:ea typeface="+mn-ea"/>
                          <a:cs typeface="+mn-cs"/>
                        </a:rPr>
                        <a:t>User Device Patching</a:t>
                      </a:r>
                      <a:br>
                        <a:rPr lang="en-US" sz="1100" b="1" kern="1200">
                          <a:solidFill>
                            <a:srgbClr val="FFFFFF"/>
                          </a:solidFill>
                          <a:latin typeface="Segoe UI"/>
                          <a:ea typeface="+mn-ea"/>
                          <a:cs typeface="+mn-cs"/>
                        </a:rPr>
                      </a:br>
                      <a:r>
                        <a:rPr lang="en-US" sz="1100" kern="1200">
                          <a:solidFill>
                            <a:schemeClr val="bg1"/>
                          </a:solidFill>
                          <a:latin typeface="Segoe UI"/>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000" i="1" kern="1200" noProof="0">
                          <a:solidFill>
                            <a:schemeClr val="dk1"/>
                          </a:solidFill>
                          <a:latin typeface="+mn-lt"/>
                          <a:ea typeface="+mn-ea"/>
                          <a:cs typeface="+mn-cs"/>
                        </a:rPr>
                        <a:t>Productivity / End User Team(s)</a:t>
                      </a:r>
                    </a:p>
                  </a:txBody>
                  <a:tcPr anchor="ctr">
                    <a:solidFill>
                      <a:schemeClr val="bg1">
                        <a:lumMod val="95000"/>
                      </a:schemeClr>
                    </a:solidFill>
                  </a:tcPr>
                </a:tc>
                <a:tc rowSpan="6">
                  <a:txBody>
                    <a:bodyPr/>
                    <a:lstStyle/>
                    <a:p>
                      <a:pPr marL="0" marR="0" lvl="0" indent="0" algn="l" defTabSz="932742"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1">
                          <a:solidFill>
                            <a:schemeClr val="tx1"/>
                          </a:solidFill>
                          <a:ea typeface="+mn-ea"/>
                          <a:cs typeface="+mn-cs"/>
                        </a:rPr>
                        <a:t>Update </a:t>
                      </a:r>
                      <a:r>
                        <a:rPr kumimoji="0" lang="en-US" sz="1000" b="0" i="0" u="none" strike="noStrike" kern="1200" cap="none" spc="0" normalizeH="0" baseline="0" noProof="0">
                          <a:ln>
                            <a:noFill/>
                          </a:ln>
                          <a:solidFill>
                            <a:srgbClr val="1A1A1A"/>
                          </a:solidFill>
                          <a:effectLst/>
                          <a:uLnTx/>
                          <a:uFillTx/>
                          <a:latin typeface="+mn-lt"/>
                          <a:cs typeface="Segoe UI"/>
                        </a:rPr>
                        <a:t>processes, </a:t>
                      </a:r>
                      <a:r>
                        <a:rPr lang="en-US" sz="1000" b="0">
                          <a:solidFill>
                            <a:schemeClr val="tx1"/>
                          </a:solidFill>
                          <a:ea typeface="+mn-ea"/>
                          <a:cs typeface="+mn-cs"/>
                        </a:rPr>
                        <a:t>tooling, and skills for all components including supply chain:</a:t>
                      </a:r>
                      <a:endParaRPr lang="en-US" sz="1000" b="1">
                        <a:solidFill>
                          <a:schemeClr val="tx1"/>
                        </a:solidFill>
                        <a:ea typeface="+mn-ea"/>
                        <a:cs typeface="+mn-cs"/>
                      </a:endParaRPr>
                    </a:p>
                    <a:p>
                      <a:pPr marL="114300" marR="0" lvl="0" indent="-114300"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solidFill>
                            <a:schemeClr val="tx1"/>
                          </a:solidFill>
                          <a:ea typeface="+mn-ea"/>
                          <a:cs typeface="+mn-cs"/>
                        </a:rPr>
                        <a:t>Change – </a:t>
                      </a:r>
                      <a:r>
                        <a:rPr lang="en-US" sz="1000" b="0">
                          <a:solidFill>
                            <a:schemeClr val="tx1"/>
                          </a:solidFill>
                          <a:ea typeface="+mn-ea"/>
                          <a:cs typeface="+mn-cs"/>
                        </a:rPr>
                        <a:t>adopt to a ‘</a:t>
                      </a:r>
                      <a:r>
                        <a:rPr kumimoji="0" lang="en-US" sz="1000" b="0" i="0" u="none" strike="noStrike" kern="1200" cap="none" spc="0" normalizeH="0" baseline="0" noProof="0">
                          <a:ln>
                            <a:noFill/>
                          </a:ln>
                          <a:solidFill>
                            <a:srgbClr val="1A1A1A"/>
                          </a:solidFill>
                          <a:effectLst/>
                          <a:uLnTx/>
                          <a:uFillTx/>
                          <a:latin typeface="+mn-lt"/>
                          <a:cs typeface="Segoe UI"/>
                        </a:rPr>
                        <a:t>patch by default’ approach to </a:t>
                      </a:r>
                      <a:r>
                        <a:rPr lang="en-US" sz="1000" b="0">
                          <a:solidFill>
                            <a:schemeClr val="tx1"/>
                          </a:solidFill>
                          <a:ea typeface="+mn-ea"/>
                          <a:cs typeface="+mn-cs"/>
                        </a:rPr>
                        <a:t>rapidly update assets while enabling asset owners limited control of timing for testing and reboots</a:t>
                      </a:r>
                    </a:p>
                    <a:p>
                      <a:pPr marL="114300" marR="0" lvl="0" indent="-114300"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solidFill>
                            <a:schemeClr val="tx1"/>
                          </a:solidFill>
                          <a:ea typeface="+mn-ea"/>
                          <a:cs typeface="+mn-cs"/>
                        </a:rPr>
                        <a:t>Build – </a:t>
                      </a:r>
                      <a:r>
                        <a:rPr lang="en-US" sz="1000" b="0">
                          <a:solidFill>
                            <a:schemeClr val="tx1"/>
                          </a:solidFill>
                          <a:ea typeface="+mn-ea"/>
                          <a:cs typeface="+mn-cs"/>
                        </a:rPr>
                        <a:t>Automate deployment (CI/CD, </a:t>
                      </a:r>
                      <a:r>
                        <a:rPr lang="en-US" sz="1000" b="0" err="1">
                          <a:solidFill>
                            <a:schemeClr val="tx1"/>
                          </a:solidFill>
                          <a:ea typeface="+mn-ea"/>
                          <a:cs typeface="+mn-cs"/>
                        </a:rPr>
                        <a:t>IaC</a:t>
                      </a:r>
                      <a:r>
                        <a:rPr lang="en-US" sz="1000" b="0">
                          <a:solidFill>
                            <a:schemeClr val="tx1"/>
                          </a:solidFill>
                          <a:ea typeface="+mn-ea"/>
                          <a:cs typeface="+mn-cs"/>
                        </a:rPr>
                        <a:t>, etc.) and include security updates and configuration</a:t>
                      </a:r>
                    </a:p>
                    <a:p>
                      <a:pPr marL="114300" marR="0" lvl="0" indent="-114300"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solidFill>
                            <a:schemeClr val="tx1"/>
                          </a:solidFill>
                          <a:ea typeface="+mn-ea"/>
                          <a:cs typeface="+mn-cs"/>
                        </a:rPr>
                        <a:t>Restore </a:t>
                      </a:r>
                      <a:r>
                        <a:rPr lang="en-US" sz="1000" b="0">
                          <a:solidFill>
                            <a:schemeClr val="tx1"/>
                          </a:solidFill>
                          <a:ea typeface="+mn-ea"/>
                          <a:cs typeface="+mn-cs"/>
                        </a:rPr>
                        <a:t>– Build and test ability to rapidly recover systems after an attack</a:t>
                      </a:r>
                    </a:p>
                    <a:p>
                      <a:pPr marL="114300" marR="0" lvl="0" indent="-114300"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1">
                          <a:solidFill>
                            <a:schemeClr val="tx1"/>
                          </a:solidFill>
                          <a:ea typeface="+mn-ea"/>
                          <a:cs typeface="+mn-cs"/>
                        </a:rPr>
                        <a:t>Retire – </a:t>
                      </a:r>
                      <a:r>
                        <a:rPr lang="en-US" sz="1000" b="0">
                          <a:solidFill>
                            <a:schemeClr val="tx1"/>
                          </a:solidFill>
                          <a:ea typeface="+mn-ea"/>
                          <a:cs typeface="+mn-cs"/>
                        </a:rPr>
                        <a:t>Ensure all asset types support exception process and replace/isolate un-securable assets</a:t>
                      </a:r>
                      <a:endParaRPr lang="en-US" sz="1000" b="0">
                        <a:solidFill>
                          <a:schemeClr val="tx1"/>
                        </a:solidFill>
                        <a:highlight>
                          <a:srgbClr val="FFFF00"/>
                        </a:highlight>
                        <a:ea typeface="+mn-ea"/>
                        <a:cs typeface="+mn-cs"/>
                      </a:endParaRPr>
                    </a:p>
                    <a:p>
                      <a:pPr marL="0" marR="0" lvl="0" indent="0" algn="l" defTabSz="932742" rtl="0" eaLnBrk="1" fontAlgn="auto" latinLnBrk="0" hangingPunct="1">
                        <a:lnSpc>
                          <a:spcPct val="100000"/>
                        </a:lnSpc>
                        <a:spcBef>
                          <a:spcPts val="300"/>
                        </a:spcBef>
                        <a:spcAft>
                          <a:spcPts val="0"/>
                        </a:spcAft>
                        <a:buClrTx/>
                        <a:buSzTx/>
                        <a:buFont typeface="Arial" panose="020B0604020202020204" pitchFamily="34" charset="0"/>
                        <a:buNone/>
                        <a:tabLst/>
                        <a:defRPr/>
                      </a:pPr>
                      <a:r>
                        <a:rPr lang="en-US" sz="1000" b="1">
                          <a:solidFill>
                            <a:schemeClr val="tx1"/>
                          </a:solidFill>
                          <a:ea typeface="+mn-ea"/>
                          <a:cs typeface="+mn-cs"/>
                        </a:rPr>
                        <a:t>Continuously improve </a:t>
                      </a:r>
                      <a:r>
                        <a:rPr lang="en-US" sz="1000" b="0">
                          <a:solidFill>
                            <a:schemeClr val="tx1"/>
                          </a:solidFill>
                          <a:ea typeface="+mn-ea"/>
                          <a:cs typeface="+mn-cs"/>
                        </a:rPr>
                        <a:t>until reaching ideal state</a:t>
                      </a:r>
                    </a:p>
                  </a:txBody>
                  <a:tcPr anchor="ctr">
                    <a:solidFill>
                      <a:schemeClr val="bg1">
                        <a:lumMod val="95000"/>
                      </a:schemeClr>
                    </a:solidFill>
                  </a:tcPr>
                </a:tc>
                <a:tc>
                  <a:txBody>
                    <a:bodyPr/>
                    <a:lstStyle/>
                    <a:p>
                      <a:pPr marL="0" marR="0" lvl="0" indent="0" algn="l" rtl="0" eaLnBrk="1" fontAlgn="auto" latinLnBrk="0" hangingPunct="1">
                        <a:lnSpc>
                          <a:spcPct val="100000"/>
                        </a:lnSpc>
                        <a:spcBef>
                          <a:spcPts val="200"/>
                        </a:spcBef>
                        <a:spcAft>
                          <a:spcPts val="0"/>
                        </a:spcAft>
                        <a:buClrTx/>
                        <a:buSzTx/>
                        <a:buFont typeface="Arial" pitchFamily="34" charset="0"/>
                        <a:buNone/>
                      </a:pPr>
                      <a:r>
                        <a:rPr lang="en-US" sz="1000" b="1">
                          <a:solidFill>
                            <a:schemeClr val="tx1"/>
                          </a:solidFill>
                          <a:ea typeface="+mn-ea"/>
                          <a:cs typeface="+mn-cs"/>
                        </a:rPr>
                        <a:t>Scope: </a:t>
                      </a:r>
                      <a:r>
                        <a:rPr lang="en-US" sz="1000" b="0">
                          <a:solidFill>
                            <a:schemeClr val="tx1"/>
                          </a:solidFill>
                          <a:ea typeface="+mn-ea"/>
                          <a:cs typeface="+mn-cs"/>
                        </a:rPr>
                        <a:t>Update all user devices (corporate issued, BYOD, mobile, PC, Mac, etc.) while giving users limited control over reboot scheduling. </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kumimoji="0" lang="en-US" sz="1000" b="1" i="0" u="none" strike="noStrike" kern="1200" cap="none" spc="0" normalizeH="0" baseline="0" noProof="0">
                          <a:ln>
                            <a:noFill/>
                          </a:ln>
                          <a:solidFill>
                            <a:srgbClr val="1A1A1A"/>
                          </a:solidFill>
                          <a:effectLst/>
                          <a:uLnTx/>
                          <a:uFillTx/>
                          <a:latin typeface="+mn-lt"/>
                          <a:cs typeface="Segoe UI"/>
                        </a:rPr>
                        <a:t>Key Tooling: </a:t>
                      </a:r>
                      <a:r>
                        <a:rPr lang="en-US" sz="1000" b="0" i="0" u="none" strike="noStrike" kern="1200" cap="none" spc="0" normalizeH="0" baseline="0" noProof="0">
                          <a:ln>
                            <a:noFill/>
                          </a:ln>
                          <a:solidFill>
                            <a:srgbClr val="1A1A1A"/>
                          </a:solidFill>
                          <a:effectLst/>
                          <a:uLnTx/>
                          <a:uFillTx/>
                          <a:latin typeface="+mn-lt"/>
                          <a:cs typeface="Segoe UI"/>
                          <a:hlinkClick r:id="rId3"/>
                        </a:rPr>
                        <a:t>Intune</a:t>
                      </a:r>
                      <a:r>
                        <a:rPr lang="en-US" sz="1000" b="0" i="0" u="none" strike="noStrike" kern="1200" cap="none" spc="0" normalizeH="0" baseline="0" noProof="0">
                          <a:ln>
                            <a:noFill/>
                          </a:ln>
                          <a:solidFill>
                            <a:srgbClr val="1A1A1A"/>
                          </a:solidFill>
                          <a:effectLst/>
                          <a:uLnTx/>
                          <a:uFillTx/>
                          <a:latin typeface="+mn-lt"/>
                          <a:cs typeface="Segoe UI"/>
                        </a:rPr>
                        <a:t>, </a:t>
                      </a:r>
                      <a:r>
                        <a:rPr kumimoji="0" lang="en-US" sz="1000" b="0" i="0" u="none" strike="noStrike" kern="1200" cap="none" spc="0" normalizeH="0" baseline="0" noProof="0">
                          <a:ln>
                            <a:noFill/>
                          </a:ln>
                          <a:solidFill>
                            <a:srgbClr val="1A1A1A"/>
                          </a:solidFill>
                          <a:effectLst/>
                          <a:uLnTx/>
                          <a:uFillTx/>
                          <a:latin typeface="+mn-lt"/>
                          <a:cs typeface="Segoe UI"/>
                          <a:hlinkClick r:id="rId4"/>
                        </a:rPr>
                        <a:t>SCCM</a:t>
                      </a:r>
                      <a:r>
                        <a:rPr kumimoji="0" lang="en-US" sz="1000" b="0" i="0" u="none" strike="noStrike" kern="1200" cap="none" spc="0" normalizeH="0" baseline="0" noProof="0">
                          <a:ln>
                            <a:noFill/>
                          </a:ln>
                          <a:solidFill>
                            <a:srgbClr val="1A1A1A"/>
                          </a:solidFill>
                          <a:effectLst/>
                          <a:uLnTx/>
                          <a:uFillTx/>
                          <a:latin typeface="+mn-lt"/>
                          <a:cs typeface="Segoe UI"/>
                        </a:rPr>
                        <a:t> (</a:t>
                      </a:r>
                      <a:r>
                        <a:rPr kumimoji="0" lang="en-US" sz="1000" b="0" i="0" u="none" strike="noStrike" kern="1200" cap="none" spc="0" normalizeH="0" baseline="0" noProof="0">
                          <a:ln>
                            <a:noFill/>
                          </a:ln>
                          <a:solidFill>
                            <a:srgbClr val="1A1A1A"/>
                          </a:solidFill>
                          <a:effectLst/>
                          <a:uLnTx/>
                          <a:uFillTx/>
                          <a:latin typeface="+mn-lt"/>
                          <a:cs typeface="Segoe UI"/>
                          <a:hlinkClick r:id="rId5"/>
                        </a:rPr>
                        <a:t>Dynamic Updates</a:t>
                      </a:r>
                      <a:r>
                        <a:rPr kumimoji="0" lang="en-US" sz="1000" b="0" i="0" u="none" strike="noStrike" kern="1200" cap="none" spc="0" normalizeH="0" baseline="0" noProof="0">
                          <a:ln>
                            <a:noFill/>
                          </a:ln>
                          <a:solidFill>
                            <a:srgbClr val="1A1A1A"/>
                          </a:solidFill>
                          <a:effectLst/>
                          <a:uLnTx/>
                          <a:uFillTx/>
                          <a:latin typeface="+mn-lt"/>
                          <a:cs typeface="Segoe UI"/>
                        </a:rPr>
                        <a:t> | </a:t>
                      </a:r>
                      <a:r>
                        <a:rPr kumimoji="0" lang="en-US" sz="1000" b="0" i="0" u="none" strike="noStrike" kern="1200" cap="none" spc="0" normalizeH="0" baseline="0" noProof="0" err="1">
                          <a:ln>
                            <a:noFill/>
                          </a:ln>
                          <a:solidFill>
                            <a:srgbClr val="1A1A1A"/>
                          </a:solidFill>
                          <a:effectLst/>
                          <a:uLnTx/>
                          <a:uFillTx/>
                          <a:latin typeface="+mn-lt"/>
                          <a:cs typeface="Segoe UI"/>
                          <a:hlinkClick r:id="rId6"/>
                        </a:rPr>
                        <a:t>WaaS</a:t>
                      </a:r>
                      <a:r>
                        <a:rPr kumimoji="0" lang="en-US" sz="1000" b="0" i="0" u="none" strike="noStrike" kern="1200" cap="none" spc="0" normalizeH="0" baseline="0" noProof="0">
                          <a:ln>
                            <a:noFill/>
                          </a:ln>
                          <a:solidFill>
                            <a:srgbClr val="1A1A1A"/>
                          </a:solidFill>
                          <a:effectLst/>
                          <a:uLnTx/>
                          <a:uFillTx/>
                          <a:latin typeface="+mn-lt"/>
                          <a:cs typeface="Segoe UI"/>
                        </a:rPr>
                        <a:t>) , </a:t>
                      </a:r>
                      <a:r>
                        <a:rPr kumimoji="0" lang="en-US" sz="1000" b="0" i="0" u="none" strike="noStrike" kern="1200" cap="none" spc="0" normalizeH="0" baseline="0" noProof="0">
                          <a:ln>
                            <a:noFill/>
                          </a:ln>
                          <a:solidFill>
                            <a:srgbClr val="1A1A1A"/>
                          </a:solidFill>
                          <a:effectLst/>
                          <a:uLnTx/>
                          <a:uFillTx/>
                          <a:latin typeface="+mn-lt"/>
                          <a:cs typeface="Segoe UI"/>
                          <a:hlinkClick r:id="rId7"/>
                        </a:rPr>
                        <a:t>WSUS</a:t>
                      </a:r>
                      <a:r>
                        <a:rPr kumimoji="0" lang="en-US" sz="1000" b="0" i="0" u="none" strike="noStrike" kern="1200" cap="none" spc="0" normalizeH="0" baseline="0" noProof="0">
                          <a:ln>
                            <a:noFill/>
                          </a:ln>
                          <a:solidFill>
                            <a:srgbClr val="1A1A1A"/>
                          </a:solidFill>
                          <a:effectLst/>
                          <a:uLnTx/>
                          <a:uFillTx/>
                          <a:latin typeface="+mn-lt"/>
                          <a:cs typeface="Segoe UI"/>
                        </a:rPr>
                        <a:t>, 3</a:t>
                      </a:r>
                      <a:r>
                        <a:rPr kumimoji="0" lang="en-US" sz="1000" b="0" i="0" u="none" strike="noStrike" kern="1200" cap="none" spc="0" normalizeH="0" baseline="30000" noProof="0">
                          <a:ln>
                            <a:noFill/>
                          </a:ln>
                          <a:solidFill>
                            <a:srgbClr val="1A1A1A"/>
                          </a:solidFill>
                          <a:effectLst/>
                          <a:uLnTx/>
                          <a:uFillTx/>
                          <a:latin typeface="+mn-lt"/>
                          <a:cs typeface="Segoe UI"/>
                        </a:rPr>
                        <a:t>rd</a:t>
                      </a:r>
                      <a:r>
                        <a:rPr kumimoji="0" lang="en-US" sz="1000" b="0" i="0" u="none" strike="noStrike" kern="1200" cap="none" spc="0" normalizeH="0" baseline="0" noProof="0">
                          <a:ln>
                            <a:noFill/>
                          </a:ln>
                          <a:solidFill>
                            <a:srgbClr val="1A1A1A"/>
                          </a:solidFill>
                          <a:effectLst/>
                          <a:uLnTx/>
                          <a:uFillTx/>
                          <a:latin typeface="+mn-lt"/>
                          <a:cs typeface="Segoe UI"/>
                        </a:rPr>
                        <a:t> party tools</a:t>
                      </a:r>
                      <a:endParaRPr lang="en-US" sz="1000" i="1" kern="1200" noProof="0">
                        <a:solidFill>
                          <a:schemeClr val="tx1"/>
                        </a:solidFill>
                        <a:latin typeface="+mn-lt"/>
                        <a:ea typeface="+mn-ea"/>
                        <a:cs typeface="+mn-cs"/>
                      </a:endParaRPr>
                    </a:p>
                  </a:txBody>
                  <a:tcPr anchor="ctr">
                    <a:solidFill>
                      <a:schemeClr val="bg1">
                        <a:lumMod val="95000"/>
                      </a:schemeClr>
                    </a:solidFill>
                  </a:tcPr>
                </a:tc>
                <a:extLst>
                  <a:ext uri="{0D108BD9-81ED-4DB2-BD59-A6C34878D82A}">
                    <a16:rowId xmlns:a16="http://schemas.microsoft.com/office/drawing/2014/main" val="10004"/>
                  </a:ext>
                </a:extLst>
              </a:tr>
              <a:tr h="555670">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a:ea typeface="+mn-ea"/>
                          <a:cs typeface="+mn-cs"/>
                        </a:rPr>
                        <a:t>Domain Controllers and DNS Patching</a:t>
                      </a:r>
                      <a:br>
                        <a:rPr lang="en-US" sz="1100" b="1" kern="1200">
                          <a:solidFill>
                            <a:srgbClr val="FFFFFF"/>
                          </a:solidFill>
                          <a:latin typeface="Segoe UI"/>
                          <a:ea typeface="+mn-ea"/>
                          <a:cs typeface="+mn-cs"/>
                        </a:rPr>
                      </a:br>
                      <a:r>
                        <a:rPr lang="en-US" sz="1100" kern="1200">
                          <a:solidFill>
                            <a:schemeClr val="bg1"/>
                          </a:solidFill>
                          <a:latin typeface="Segoe UI"/>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000" i="1" kern="1200" noProof="0">
                          <a:solidFill>
                            <a:schemeClr val="dk1"/>
                          </a:solidFill>
                          <a:latin typeface="+mn-lt"/>
                          <a:ea typeface="+mn-ea"/>
                          <a:cs typeface="+mn-cs"/>
                        </a:rPr>
                        <a:t>Identity/Networking/Server Infra Teams</a:t>
                      </a:r>
                    </a:p>
                  </a:txBody>
                  <a:tcPr anchor="ctr">
                    <a:solidFill>
                      <a:schemeClr val="bg1">
                        <a:lumMod val="95000"/>
                      </a:schemeClr>
                    </a:solidFill>
                  </a:tcPr>
                </a:tc>
                <a:tc vMerge="1">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endParaRPr lang="en-US" sz="1000" i="1" kern="1200" noProof="0">
                        <a:solidFill>
                          <a:schemeClr val="tx1"/>
                        </a:solidFill>
                        <a:highlight>
                          <a:srgbClr val="FFFF00"/>
                        </a:highlight>
                        <a:latin typeface="+mn-lt"/>
                        <a:ea typeface="+mn-ea"/>
                        <a:cs typeface="+mn-cs"/>
                      </a:endParaRPr>
                    </a:p>
                  </a:txBody>
                  <a:tcPr anchor="ctr">
                    <a:solidFill>
                      <a:schemeClr val="bg1">
                        <a:lumMod val="95000"/>
                      </a:schemeClr>
                    </a:solidFill>
                  </a:tcPr>
                </a:tc>
                <a:tc>
                  <a:txBody>
                    <a:bodyPr/>
                    <a:lstStyle/>
                    <a:p>
                      <a:pPr defTabSz="914400" fontAlgn="auto">
                        <a:spcBef>
                          <a:spcPts val="0"/>
                        </a:spcBef>
                        <a:spcAft>
                          <a:spcPts val="0"/>
                        </a:spcAft>
                        <a:defRPr/>
                      </a:pPr>
                      <a:r>
                        <a:rPr lang="en-US" sz="1000" b="1">
                          <a:solidFill>
                            <a:schemeClr val="tx1"/>
                          </a:solidFill>
                          <a:ea typeface="+mn-ea"/>
                          <a:cs typeface="+mn-cs"/>
                        </a:rPr>
                        <a:t>Scope: </a:t>
                      </a:r>
                      <a:r>
                        <a:rPr lang="en-US" sz="1000" b="0">
                          <a:solidFill>
                            <a:schemeClr val="tx1"/>
                          </a:solidFill>
                          <a:ea typeface="+mn-ea"/>
                          <a:cs typeface="+mn-cs"/>
                        </a:rPr>
                        <a:t>Active Directory Domain Controllers, Exchange Servers, and DNS Servers </a:t>
                      </a:r>
                      <a:br>
                        <a:rPr lang="en-US" sz="1000" b="0">
                          <a:solidFill>
                            <a:srgbClr val="000000"/>
                          </a:solidFill>
                          <a:ea typeface="+mn-ea"/>
                          <a:cs typeface="+mn-cs"/>
                        </a:rPr>
                      </a:br>
                      <a:r>
                        <a:rPr lang="en-US" sz="900" b="0" i="1">
                          <a:solidFill>
                            <a:schemeClr val="tx1"/>
                          </a:solidFill>
                          <a:ea typeface="+mn-ea"/>
                          <a:cs typeface="+mn-cs"/>
                        </a:rPr>
                        <a:t>(high network exposure, high impact, and high resiliency/redundancy built in)</a:t>
                      </a:r>
                    </a:p>
                    <a:p>
                      <a:pPr fontAlgn="auto">
                        <a:spcBef>
                          <a:spcPts val="0"/>
                        </a:spcBef>
                        <a:spcAft>
                          <a:spcPts val="0"/>
                        </a:spcAft>
                      </a:pPr>
                      <a:r>
                        <a:rPr lang="en-US" sz="1000" b="1">
                          <a:solidFill>
                            <a:schemeClr val="tx1"/>
                          </a:solidFill>
                          <a:ea typeface="+mn-ea"/>
                          <a:cs typeface="+mn-cs"/>
                        </a:rPr>
                        <a:t>Key Tooling:</a:t>
                      </a:r>
                      <a:r>
                        <a:rPr lang="en-US" sz="1000" b="0">
                          <a:solidFill>
                            <a:schemeClr val="tx1"/>
                          </a:solidFill>
                          <a:ea typeface="+mn-ea"/>
                          <a:cs typeface="+mn-cs"/>
                        </a:rPr>
                        <a:t> </a:t>
                      </a:r>
                      <a:r>
                        <a:rPr lang="en-US" sz="1000" b="0">
                          <a:solidFill>
                            <a:schemeClr val="tx1"/>
                          </a:solidFill>
                          <a:ea typeface="+mn-ea"/>
                          <a:cs typeface="+mn-cs"/>
                          <a:hlinkClick r:id="rId8"/>
                        </a:rPr>
                        <a:t>WSUS</a:t>
                      </a:r>
                      <a:r>
                        <a:rPr lang="en-US" sz="1000" b="0">
                          <a:solidFill>
                            <a:schemeClr val="tx1"/>
                          </a:solidFill>
                          <a:ea typeface="+mn-ea"/>
                          <a:cs typeface="+mn-cs"/>
                        </a:rPr>
                        <a:t> / </a:t>
                      </a:r>
                      <a:r>
                        <a:rPr kumimoji="0" lang="en-US" sz="1050" b="0" i="0" u="none" strike="noStrike" kern="1200" cap="none" spc="0" normalizeH="0" baseline="0" noProof="0">
                          <a:ln>
                            <a:noFill/>
                          </a:ln>
                          <a:solidFill>
                            <a:srgbClr val="1A1A1A"/>
                          </a:solidFill>
                          <a:effectLst/>
                          <a:uLnTx/>
                          <a:uFillTx/>
                          <a:latin typeface="+mn-lt"/>
                          <a:cs typeface="Segoe UI"/>
                          <a:hlinkClick r:id="rId4"/>
                        </a:rPr>
                        <a:t>SCCM</a:t>
                      </a:r>
                      <a:r>
                        <a:rPr lang="en-US" sz="1050" b="0" i="0" u="none" strike="noStrike" kern="1200" cap="none" spc="0" normalizeH="0" baseline="0" noProof="0">
                          <a:ln>
                            <a:noFill/>
                          </a:ln>
                          <a:solidFill>
                            <a:srgbClr val="1A1A1A"/>
                          </a:solidFill>
                          <a:effectLst/>
                          <a:uLnTx/>
                          <a:uFillTx/>
                          <a:latin typeface="+mn-lt"/>
                          <a:cs typeface="Segoe UI"/>
                        </a:rPr>
                        <a:t>,</a:t>
                      </a:r>
                      <a:r>
                        <a:rPr kumimoji="0" lang="en-US" sz="1050" b="0" i="0" u="none" strike="noStrike" kern="1200" cap="none" spc="0" normalizeH="0" baseline="0" noProof="0">
                          <a:ln>
                            <a:noFill/>
                          </a:ln>
                          <a:solidFill>
                            <a:srgbClr val="1A1A1A"/>
                          </a:solidFill>
                          <a:effectLst/>
                          <a:uLnTx/>
                          <a:uFillTx/>
                          <a:latin typeface="+mn-lt"/>
                          <a:cs typeface="Segoe UI"/>
                        </a:rPr>
                        <a:t> </a:t>
                      </a:r>
                      <a:r>
                        <a:rPr kumimoji="0" lang="en-US" sz="1000" b="0" i="0" u="none" strike="noStrike" kern="1200" cap="none" spc="0" normalizeH="0" baseline="0" noProof="0">
                          <a:ln>
                            <a:noFill/>
                          </a:ln>
                          <a:solidFill>
                            <a:schemeClr val="tx1"/>
                          </a:solidFill>
                          <a:effectLst/>
                          <a:uLnTx/>
                          <a:uFillTx/>
                          <a:latin typeface="+mn-lt"/>
                          <a:cs typeface="Segoe UI"/>
                          <a:hlinkClick r:id="rId9"/>
                        </a:rPr>
                        <a:t>Azure VM Patching</a:t>
                      </a:r>
                      <a:r>
                        <a:rPr kumimoji="0" lang="en-US" sz="1000" b="0" i="0" u="none" strike="noStrike" kern="1200" cap="none" spc="0" normalizeH="0" baseline="0" noProof="0">
                          <a:ln>
                            <a:noFill/>
                          </a:ln>
                          <a:solidFill>
                            <a:schemeClr val="tx1"/>
                          </a:solidFill>
                          <a:effectLst/>
                          <a:uLnTx/>
                          <a:uFillTx/>
                          <a:latin typeface="+mn-lt"/>
                          <a:cs typeface="Segoe UI"/>
                        </a:rPr>
                        <a:t>, 3</a:t>
                      </a:r>
                      <a:r>
                        <a:rPr kumimoji="0" lang="en-US" sz="1000" b="0" i="0" u="none" strike="noStrike" kern="1200" cap="none" spc="0" normalizeH="0" baseline="30000" noProof="0">
                          <a:ln>
                            <a:noFill/>
                          </a:ln>
                          <a:solidFill>
                            <a:schemeClr val="tx1"/>
                          </a:solidFill>
                          <a:effectLst/>
                          <a:uLnTx/>
                          <a:uFillTx/>
                          <a:latin typeface="+mn-lt"/>
                          <a:cs typeface="Segoe UI"/>
                        </a:rPr>
                        <a:t>rd</a:t>
                      </a:r>
                      <a:r>
                        <a:rPr kumimoji="0" lang="en-US" sz="1000" b="0" i="0" u="none" strike="noStrike" kern="1200" cap="none" spc="0" normalizeH="0" baseline="0" noProof="0">
                          <a:ln>
                            <a:noFill/>
                          </a:ln>
                          <a:solidFill>
                            <a:schemeClr val="tx1"/>
                          </a:solidFill>
                          <a:effectLst/>
                          <a:uLnTx/>
                          <a:uFillTx/>
                          <a:latin typeface="+mn-lt"/>
                          <a:cs typeface="Segoe UI"/>
                        </a:rPr>
                        <a:t> party tools</a:t>
                      </a:r>
                      <a:endParaRPr lang="en-US" sz="1000" i="1" kern="1200" noProof="0">
                        <a:solidFill>
                          <a:schemeClr val="tx1"/>
                        </a:solidFill>
                        <a:latin typeface="+mn-lt"/>
                        <a:ea typeface="+mn-ea"/>
                        <a:cs typeface="Segoe UI"/>
                      </a:endParaRPr>
                    </a:p>
                  </a:txBody>
                  <a:tcPr anchor="ctr">
                    <a:solidFill>
                      <a:schemeClr val="bg1">
                        <a:lumMod val="95000"/>
                      </a:schemeClr>
                    </a:solidFill>
                  </a:tcPr>
                </a:tc>
                <a:extLst>
                  <a:ext uri="{0D108BD9-81ED-4DB2-BD59-A6C34878D82A}">
                    <a16:rowId xmlns:a16="http://schemas.microsoft.com/office/drawing/2014/main" val="10005"/>
                  </a:ext>
                </a:extLst>
              </a:tr>
              <a:tr h="586118">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a:ea typeface="+mn-ea"/>
                          <a:cs typeface="+mn-cs"/>
                        </a:rPr>
                        <a:t>Server Infrastructure Patching</a:t>
                      </a:r>
                      <a:br>
                        <a:rPr lang="en-US" sz="1100" b="1" kern="1200">
                          <a:solidFill>
                            <a:srgbClr val="FFFFFF"/>
                          </a:solidFill>
                          <a:latin typeface="Segoe UI"/>
                          <a:ea typeface="+mn-ea"/>
                          <a:cs typeface="+mn-cs"/>
                        </a:rPr>
                      </a:br>
                      <a:r>
                        <a:rPr lang="en-US" sz="1100" kern="1200">
                          <a:solidFill>
                            <a:schemeClr val="bg1"/>
                          </a:solidFill>
                          <a:latin typeface="Segoe UI"/>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000" i="1" kern="1200" noProof="0">
                          <a:solidFill>
                            <a:schemeClr val="dk1"/>
                          </a:solidFill>
                          <a:latin typeface="+mn-lt"/>
                          <a:ea typeface="+mn-ea"/>
                          <a:cs typeface="+mn-cs"/>
                        </a:rPr>
                        <a:t>Server Infra Teams</a:t>
                      </a:r>
                    </a:p>
                  </a:txBody>
                  <a:tcPr anchor="ctr">
                    <a:solidFill>
                      <a:schemeClr val="bg1">
                        <a:lumMod val="95000"/>
                      </a:schemeClr>
                    </a:solidFill>
                  </a:tcPr>
                </a:tc>
                <a:tc vMerge="1">
                  <a:txBody>
                    <a:bodyPr/>
                    <a:lstStyle/>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050" b="0" i="0" u="none" strike="noStrike" kern="1200" cap="none" spc="0" normalizeH="0" baseline="0" noProof="0">
                        <a:ln>
                          <a:noFill/>
                        </a:ln>
                        <a:solidFill>
                          <a:srgbClr val="1A1A1A"/>
                        </a:solidFill>
                        <a:effectLst/>
                        <a:highlight>
                          <a:srgbClr val="FFFF00"/>
                        </a:highlight>
                        <a:uLnTx/>
                        <a:uFillTx/>
                        <a:latin typeface="+mn-lt"/>
                        <a:cs typeface="Segoe UI" pitchFamily="34" charset="0"/>
                      </a:endParaRPr>
                    </a:p>
                  </a:txBody>
                  <a:tcPr anchor="ctr">
                    <a:solidFill>
                      <a:schemeClr val="bg1">
                        <a:lumMod val="95000"/>
                      </a:schemeClr>
                    </a:solidFill>
                  </a:tcPr>
                </a:tc>
                <a:tc>
                  <a:txBody>
                    <a:bodyPr/>
                    <a:lstStyle/>
                    <a:p>
                      <a:pPr lvl="0" defTabSz="914400" fontAlgn="auto">
                        <a:spcBef>
                          <a:spcPts val="0"/>
                        </a:spcBef>
                        <a:spcAft>
                          <a:spcPts val="0"/>
                        </a:spcAft>
                        <a:defRPr/>
                      </a:pPr>
                      <a:r>
                        <a:rPr lang="en-US" sz="1000" b="1">
                          <a:solidFill>
                            <a:schemeClr val="tx1"/>
                          </a:solidFill>
                          <a:ea typeface="+mn-ea"/>
                          <a:cs typeface="+mn-cs"/>
                        </a:rPr>
                        <a:t>Scope: </a:t>
                      </a:r>
                      <a:r>
                        <a:rPr lang="en-US" sz="1000" b="0">
                          <a:solidFill>
                            <a:schemeClr val="tx1"/>
                          </a:solidFill>
                          <a:ea typeface="+mn-ea"/>
                          <a:cs typeface="+mn-cs"/>
                        </a:rPr>
                        <a:t>All server operating systems instances (VMs, physical servers, hypervisors, etc.)</a:t>
                      </a:r>
                    </a:p>
                    <a:p>
                      <a:pPr lvl="0" defTabSz="914400" fontAlgn="auto">
                        <a:spcBef>
                          <a:spcPts val="0"/>
                        </a:spcBef>
                        <a:spcAft>
                          <a:spcPts val="0"/>
                        </a:spcAft>
                        <a:defRPr/>
                      </a:pPr>
                      <a:r>
                        <a:rPr kumimoji="0" lang="en-US" sz="1050" b="1" i="0" u="none" strike="noStrike" kern="1200" cap="none" spc="0" normalizeH="0" baseline="0" noProof="0">
                          <a:ln>
                            <a:noFill/>
                          </a:ln>
                          <a:solidFill>
                            <a:schemeClr val="tx1"/>
                          </a:solidFill>
                          <a:effectLst/>
                          <a:uLnTx/>
                          <a:uFillTx/>
                          <a:latin typeface="+mn-lt"/>
                          <a:cs typeface="Segoe UI"/>
                        </a:rPr>
                        <a:t>Key Tooling: </a:t>
                      </a:r>
                      <a:r>
                        <a:rPr kumimoji="0" lang="en-US" sz="1050" b="0" i="0" u="none" strike="noStrike" kern="1200" cap="none" spc="0" normalizeH="0" baseline="0" noProof="0">
                          <a:ln>
                            <a:noFill/>
                          </a:ln>
                          <a:solidFill>
                            <a:schemeClr val="tx1"/>
                          </a:solidFill>
                          <a:effectLst/>
                          <a:uLnTx/>
                          <a:uFillTx/>
                          <a:latin typeface="+mn-lt"/>
                          <a:cs typeface="Segoe UI"/>
                          <a:hlinkClick r:id="rId9"/>
                        </a:rPr>
                        <a:t>Azure VM Patching</a:t>
                      </a:r>
                      <a:r>
                        <a:rPr kumimoji="0" lang="en-US" sz="1050" b="0" i="0" u="none" strike="noStrike" kern="1200" cap="none" spc="0" normalizeH="0" baseline="0" noProof="0">
                          <a:ln>
                            <a:noFill/>
                          </a:ln>
                          <a:solidFill>
                            <a:schemeClr val="tx1"/>
                          </a:solidFill>
                          <a:effectLst/>
                          <a:uLnTx/>
                          <a:uFillTx/>
                          <a:latin typeface="+mn-lt"/>
                          <a:cs typeface="Segoe UI"/>
                        </a:rPr>
                        <a:t>, </a:t>
                      </a:r>
                      <a:r>
                        <a:rPr kumimoji="0" lang="en-US" sz="1050" b="0" i="0" u="none" strike="noStrike" kern="1200" cap="none" spc="0" normalizeH="0" baseline="0" noProof="0">
                          <a:ln>
                            <a:noFill/>
                          </a:ln>
                          <a:solidFill>
                            <a:schemeClr val="tx1"/>
                          </a:solidFill>
                          <a:effectLst/>
                          <a:uLnTx/>
                          <a:uFillTx/>
                          <a:latin typeface="+mn-lt"/>
                          <a:cs typeface="Segoe UI"/>
                          <a:hlinkClick r:id="rId10" tooltip="Update management center (preview) is a unified service to help manage &amp; govern updates for Windows and Linux deployments in Azure, on-premises, and on other cloud platforms from a single dashboard. "/>
                        </a:rPr>
                        <a:t>Azure Update Management Center (Preview)</a:t>
                      </a:r>
                      <a:endParaRPr kumimoji="0" lang="en-US" sz="1050" b="0" i="0" u="none" strike="noStrike" kern="1200" cap="none" spc="0" normalizeH="0" baseline="0" noProof="0">
                        <a:ln>
                          <a:noFill/>
                        </a:ln>
                        <a:solidFill>
                          <a:schemeClr val="tx1"/>
                        </a:solidFill>
                        <a:effectLst/>
                        <a:uLnTx/>
                        <a:uFillTx/>
                        <a:latin typeface="+mn-lt"/>
                        <a:cs typeface="Segoe UI"/>
                      </a:endParaRPr>
                    </a:p>
                    <a:p>
                      <a:pPr lvl="0" defTabSz="914400" fontAlgn="auto">
                        <a:spcBef>
                          <a:spcPts val="0"/>
                        </a:spcBef>
                        <a:spcAft>
                          <a:spcPts val="0"/>
                        </a:spcAft>
                        <a:defRPr/>
                      </a:pPr>
                      <a:r>
                        <a:rPr lang="en-US" sz="1050" b="0" i="0" kern="1200">
                          <a:solidFill>
                            <a:srgbClr val="2F2F2F"/>
                          </a:solidFill>
                          <a:latin typeface="+mn-lt"/>
                          <a:ea typeface="+mn-ea"/>
                          <a:cs typeface="+mn-cs"/>
                        </a:rPr>
                        <a:t>RPM, APT-GET, Chef, Ansible, Puppet, Windows Update, </a:t>
                      </a:r>
                      <a:r>
                        <a:rPr kumimoji="0" lang="en-US" sz="1050" b="0" i="0" u="none" strike="noStrike" kern="1200" cap="none" spc="0" normalizeH="0" baseline="0" noProof="0">
                          <a:ln>
                            <a:noFill/>
                          </a:ln>
                          <a:solidFill>
                            <a:srgbClr val="1A1A1A"/>
                          </a:solidFill>
                          <a:effectLst/>
                          <a:uLnTx/>
                          <a:uFillTx/>
                          <a:latin typeface="+mn-lt"/>
                          <a:cs typeface="Segoe UI"/>
                          <a:hlinkClick r:id="rId8"/>
                        </a:rPr>
                        <a:t>WSUS</a:t>
                      </a:r>
                      <a:r>
                        <a:rPr kumimoji="0" lang="en-US" sz="1050" b="0" i="0" u="none" strike="noStrike" kern="1200" cap="none" spc="0" normalizeH="0" baseline="0" noProof="0">
                          <a:ln>
                            <a:noFill/>
                          </a:ln>
                          <a:solidFill>
                            <a:srgbClr val="1A1A1A"/>
                          </a:solidFill>
                          <a:effectLst/>
                          <a:uLnTx/>
                          <a:uFillTx/>
                          <a:latin typeface="+mn-lt"/>
                          <a:cs typeface="Segoe UI"/>
                        </a:rPr>
                        <a:t>, </a:t>
                      </a:r>
                      <a:r>
                        <a:rPr kumimoji="0" lang="en-US" sz="1050" b="0" i="0" u="none" strike="noStrike" kern="1200" cap="none" spc="0" normalizeH="0" baseline="0" noProof="0">
                          <a:ln>
                            <a:noFill/>
                          </a:ln>
                          <a:solidFill>
                            <a:srgbClr val="1A1A1A"/>
                          </a:solidFill>
                          <a:effectLst/>
                          <a:uLnTx/>
                          <a:uFillTx/>
                          <a:latin typeface="+mn-lt"/>
                          <a:cs typeface="Segoe UI"/>
                          <a:hlinkClick r:id="rId4"/>
                        </a:rPr>
                        <a:t>SCCM</a:t>
                      </a:r>
                      <a:r>
                        <a:rPr kumimoji="0" lang="en-US" sz="1050" b="0" i="0" u="none" strike="noStrike" kern="1200" cap="none" spc="0" normalizeH="0" baseline="0" noProof="0">
                          <a:ln>
                            <a:noFill/>
                          </a:ln>
                          <a:solidFill>
                            <a:srgbClr val="1A1A1A"/>
                          </a:solidFill>
                          <a:effectLst/>
                          <a:uLnTx/>
                          <a:uFillTx/>
                          <a:latin typeface="+mn-lt"/>
                          <a:cs typeface="Segoe UI"/>
                        </a:rPr>
                        <a:t>, 3</a:t>
                      </a:r>
                      <a:r>
                        <a:rPr kumimoji="0" lang="en-US" sz="1050" b="0" i="0" u="none" strike="noStrike" kern="1200" cap="none" spc="0" normalizeH="0" baseline="30000" noProof="0">
                          <a:ln>
                            <a:noFill/>
                          </a:ln>
                          <a:solidFill>
                            <a:srgbClr val="1A1A1A"/>
                          </a:solidFill>
                          <a:effectLst/>
                          <a:uLnTx/>
                          <a:uFillTx/>
                          <a:latin typeface="+mn-lt"/>
                          <a:cs typeface="Segoe UI"/>
                        </a:rPr>
                        <a:t>rd</a:t>
                      </a:r>
                      <a:r>
                        <a:rPr kumimoji="0" lang="en-US" sz="1050" b="0" i="0" u="none" strike="noStrike" kern="1200" cap="none" spc="0" normalizeH="0" baseline="0" noProof="0">
                          <a:ln>
                            <a:noFill/>
                          </a:ln>
                          <a:solidFill>
                            <a:srgbClr val="1A1A1A"/>
                          </a:solidFill>
                          <a:effectLst/>
                          <a:uLnTx/>
                          <a:uFillTx/>
                          <a:latin typeface="+mn-lt"/>
                          <a:cs typeface="Segoe UI"/>
                        </a:rPr>
                        <a:t> party tools)</a:t>
                      </a:r>
                    </a:p>
                  </a:txBody>
                  <a:tcPr anchor="ctr">
                    <a:solidFill>
                      <a:schemeClr val="bg1">
                        <a:lumMod val="95000"/>
                      </a:schemeClr>
                    </a:solidFill>
                  </a:tcPr>
                </a:tc>
                <a:extLst>
                  <a:ext uri="{0D108BD9-81ED-4DB2-BD59-A6C34878D82A}">
                    <a16:rowId xmlns:a16="http://schemas.microsoft.com/office/drawing/2014/main" val="2889641257"/>
                  </a:ext>
                </a:extLst>
              </a:tr>
              <a:tr h="586118">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a:ea typeface="+mn-ea"/>
                          <a:cs typeface="+mn-cs"/>
                        </a:rPr>
                        <a:t>Container Patching</a:t>
                      </a:r>
                      <a:br>
                        <a:rPr lang="en-US" sz="1100" b="1" kern="1200">
                          <a:solidFill>
                            <a:srgbClr val="FFFFFF"/>
                          </a:solidFill>
                          <a:latin typeface="Segoe UI"/>
                          <a:ea typeface="+mn-ea"/>
                          <a:cs typeface="+mn-cs"/>
                        </a:rPr>
                      </a:br>
                      <a:r>
                        <a:rPr lang="en-US" sz="1100" kern="1200">
                          <a:solidFill>
                            <a:schemeClr val="bg1"/>
                          </a:solidFill>
                          <a:latin typeface="Segoe UI"/>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000" i="1" kern="1200" noProof="0">
                          <a:solidFill>
                            <a:schemeClr val="dk1"/>
                          </a:solidFill>
                          <a:latin typeface="+mn-lt"/>
                          <a:ea typeface="+mn-ea"/>
                          <a:cs typeface="+mn-cs"/>
                        </a:rPr>
                        <a:t>Server Infra Teams</a:t>
                      </a:r>
                    </a:p>
                  </a:txBody>
                  <a:tcPr anchor="ctr">
                    <a:solidFill>
                      <a:schemeClr val="bg1">
                        <a:lumMod val="95000"/>
                      </a:schemeClr>
                    </a:solidFill>
                  </a:tcPr>
                </a:tc>
                <a:tc vMerge="1">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endParaRPr lang="en-US" sz="1000" b="0">
                        <a:solidFill>
                          <a:schemeClr val="tx1"/>
                        </a:solidFill>
                        <a:highlight>
                          <a:srgbClr val="FFFF00"/>
                        </a:highlight>
                        <a:ea typeface="+mn-ea"/>
                        <a:cs typeface="+mn-cs"/>
                      </a:endParaRPr>
                    </a:p>
                  </a:txBody>
                  <a:tcPr anchor="ctr">
                    <a:solidFill>
                      <a:schemeClr val="bg1">
                        <a:lumMod val="95000"/>
                      </a:schemeClr>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000" b="1">
                          <a:solidFill>
                            <a:schemeClr val="tx1"/>
                          </a:solidFill>
                          <a:ea typeface="+mn-ea"/>
                          <a:cs typeface="+mn-cs"/>
                        </a:rPr>
                        <a:t>Scope: </a:t>
                      </a:r>
                      <a:r>
                        <a:rPr lang="en-US" sz="1000" b="0">
                          <a:solidFill>
                            <a:schemeClr val="tx1"/>
                          </a:solidFill>
                          <a:ea typeface="+mn-ea"/>
                          <a:cs typeface="+mn-cs"/>
                        </a:rPr>
                        <a:t>Container orchestration, images, and image repositories</a:t>
                      </a:r>
                    </a:p>
                    <a:p>
                      <a:r>
                        <a:rPr kumimoji="0" lang="en-US" sz="1000" b="1" i="0" u="none" strike="noStrike" kern="1200" cap="none" spc="0" normalizeH="0" baseline="0" noProof="0">
                          <a:ln>
                            <a:noFill/>
                          </a:ln>
                          <a:solidFill>
                            <a:schemeClr val="tx1"/>
                          </a:solidFill>
                          <a:effectLst/>
                          <a:uLnTx/>
                          <a:uFillTx/>
                          <a:latin typeface="+mn-lt"/>
                          <a:cs typeface="Segoe UI"/>
                        </a:rPr>
                        <a:t>Key Tooling: </a:t>
                      </a:r>
                      <a:r>
                        <a:rPr kumimoji="0" lang="en-US" sz="1000" b="0" i="0" u="none" strike="noStrike" kern="1200" cap="none" spc="0" normalizeH="0" baseline="0" noProof="0">
                          <a:ln>
                            <a:noFill/>
                          </a:ln>
                          <a:solidFill>
                            <a:schemeClr val="tx1"/>
                          </a:solidFill>
                          <a:effectLst/>
                          <a:uLnTx/>
                          <a:uFillTx/>
                          <a:latin typeface="+mn-lt"/>
                          <a:cs typeface="Segoe UI"/>
                        </a:rPr>
                        <a:t>Standard server patching for orchestration/infrastructure, container creation and repository management tools for containers, </a:t>
                      </a:r>
                      <a:r>
                        <a:rPr kumimoji="0" lang="en-US" sz="1000" b="0" i="0" u="none" strike="noStrike" kern="1200" cap="none" spc="0" normalizeH="0" baseline="0" noProof="0">
                          <a:ln>
                            <a:noFill/>
                          </a:ln>
                          <a:solidFill>
                            <a:schemeClr val="tx1"/>
                          </a:solidFill>
                          <a:effectLst/>
                          <a:uLnTx/>
                          <a:uFillTx/>
                          <a:latin typeface="+mn-lt"/>
                          <a:cs typeface="Segoe UI"/>
                          <a:hlinkClick r:id="rId9"/>
                        </a:rPr>
                        <a:t>Defender for Containers</a:t>
                      </a:r>
                      <a:endParaRPr lang="en-US" sz="1000" b="0">
                        <a:solidFill>
                          <a:schemeClr val="tx1"/>
                        </a:solidFill>
                        <a:ea typeface="+mn-ea"/>
                        <a:cs typeface="Segoe UI"/>
                      </a:endParaRPr>
                    </a:p>
                  </a:txBody>
                  <a:tcPr anchor="ctr">
                    <a:solidFill>
                      <a:schemeClr val="bg1">
                        <a:lumMod val="95000"/>
                      </a:schemeClr>
                    </a:solidFill>
                  </a:tcPr>
                </a:tc>
                <a:extLst>
                  <a:ext uri="{0D108BD9-81ED-4DB2-BD59-A6C34878D82A}">
                    <a16:rowId xmlns:a16="http://schemas.microsoft.com/office/drawing/2014/main" val="3066796297"/>
                  </a:ext>
                </a:extLst>
              </a:tr>
              <a:tr h="327313">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a:ea typeface="+mn-ea"/>
                          <a:cs typeface="+mn-cs"/>
                        </a:rPr>
                        <a:t>Application Patching</a:t>
                      </a:r>
                      <a:br>
                        <a:rPr lang="en-US" sz="1100" b="1" kern="1200">
                          <a:solidFill>
                            <a:srgbClr val="FFFFFF"/>
                          </a:solidFill>
                          <a:latin typeface="Segoe UI"/>
                          <a:ea typeface="+mn-ea"/>
                          <a:cs typeface="+mn-cs"/>
                        </a:rPr>
                      </a:br>
                      <a:r>
                        <a:rPr lang="en-US" sz="1100" kern="1200">
                          <a:solidFill>
                            <a:schemeClr val="bg1"/>
                          </a:solidFill>
                          <a:latin typeface="Segoe UI"/>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000" i="1" kern="1200" noProof="0">
                          <a:solidFill>
                            <a:schemeClr val="dk1"/>
                          </a:solidFill>
                          <a:latin typeface="+mn-lt"/>
                          <a:ea typeface="+mn-ea"/>
                          <a:cs typeface="+mn-cs"/>
                        </a:rPr>
                        <a:t>Multiple Teams</a:t>
                      </a:r>
                    </a:p>
                  </a:txBody>
                  <a:tcPr anchor="ctr">
                    <a:solidFill>
                      <a:schemeClr val="bg1">
                        <a:lumMod val="95000"/>
                      </a:schemeClr>
                    </a:solidFill>
                  </a:tcPr>
                </a:tc>
                <a:tc vMerge="1">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endParaRPr lang="en-US" sz="1000" i="1" kern="1200" noProof="0">
                        <a:solidFill>
                          <a:schemeClr val="tx1"/>
                        </a:solidFill>
                        <a:highlight>
                          <a:srgbClr val="FFFF00"/>
                        </a:highlight>
                        <a:latin typeface="+mn-lt"/>
                        <a:ea typeface="+mn-ea"/>
                        <a:cs typeface="+mn-cs"/>
                      </a:endParaRPr>
                    </a:p>
                  </a:txBody>
                  <a:tcPr anchor="ctr">
                    <a:solidFill>
                      <a:schemeClr val="bg1">
                        <a:lumMod val="95000"/>
                      </a:schemeClr>
                    </a:solidFill>
                  </a:tcPr>
                </a:tc>
                <a:tc>
                  <a:txBody>
                    <a:bodyPr/>
                    <a:lstStyle/>
                    <a:p>
                      <a:r>
                        <a:rPr lang="en-US" sz="1000" b="1">
                          <a:solidFill>
                            <a:schemeClr val="tx1"/>
                          </a:solidFill>
                          <a:ea typeface="+mn-ea"/>
                          <a:cs typeface="+mn-cs"/>
                        </a:rPr>
                        <a:t>Scope: </a:t>
                      </a:r>
                      <a:r>
                        <a:rPr lang="en-US" sz="1000" b="0">
                          <a:solidFill>
                            <a:schemeClr val="tx1"/>
                          </a:solidFill>
                          <a:ea typeface="+mn-ea"/>
                          <a:cs typeface="+mn-cs"/>
                        </a:rPr>
                        <a:t>All apps, middleware, and supply chain components for all formats and platforms</a:t>
                      </a:r>
                    </a:p>
                    <a:p>
                      <a:r>
                        <a:rPr kumimoji="0" lang="en-US" sz="1000" b="1" i="0" u="none" strike="noStrike" kern="1200" cap="none" spc="0" normalizeH="0" baseline="0" noProof="0">
                          <a:ln>
                            <a:noFill/>
                          </a:ln>
                          <a:solidFill>
                            <a:schemeClr val="tx1"/>
                          </a:solidFill>
                          <a:effectLst/>
                          <a:uLnTx/>
                          <a:uFillTx/>
                          <a:latin typeface="+mn-lt"/>
                          <a:cs typeface="Segoe UI"/>
                        </a:rPr>
                        <a:t>Key Tooling: </a:t>
                      </a:r>
                      <a:r>
                        <a:rPr kumimoji="0" lang="en-US" sz="1000" b="0" i="0" u="none" strike="noStrike" kern="1200" cap="none" spc="0" normalizeH="0" baseline="0" noProof="0">
                          <a:ln>
                            <a:noFill/>
                          </a:ln>
                          <a:solidFill>
                            <a:schemeClr val="tx1"/>
                          </a:solidFill>
                          <a:effectLst/>
                          <a:uLnTx/>
                          <a:uFillTx/>
                          <a:latin typeface="+mn-lt"/>
                          <a:cs typeface="Segoe UI"/>
                        </a:rPr>
                        <a:t>Standard user device and server tooling, additional 3</a:t>
                      </a:r>
                      <a:r>
                        <a:rPr kumimoji="0" lang="en-US" sz="1000" b="0" i="0" u="none" strike="noStrike" kern="1200" cap="none" spc="0" normalizeH="0" baseline="30000" noProof="0">
                          <a:ln>
                            <a:noFill/>
                          </a:ln>
                          <a:solidFill>
                            <a:schemeClr val="tx1"/>
                          </a:solidFill>
                          <a:effectLst/>
                          <a:uLnTx/>
                          <a:uFillTx/>
                          <a:latin typeface="+mn-lt"/>
                          <a:cs typeface="Segoe UI"/>
                        </a:rPr>
                        <a:t>rd</a:t>
                      </a:r>
                      <a:r>
                        <a:rPr kumimoji="0" lang="en-US" sz="1000" b="0" i="0" u="none" strike="noStrike" kern="1200" cap="none" spc="0" normalizeH="0" baseline="0" noProof="0">
                          <a:ln>
                            <a:noFill/>
                          </a:ln>
                          <a:solidFill>
                            <a:schemeClr val="tx1"/>
                          </a:solidFill>
                          <a:effectLst/>
                          <a:uLnTx/>
                          <a:uFillTx/>
                          <a:latin typeface="+mn-lt"/>
                          <a:cs typeface="Segoe UI"/>
                        </a:rPr>
                        <a:t> party tooling</a:t>
                      </a:r>
                      <a:endParaRPr lang="en-US" sz="1000" b="0" i="1" kern="1200" noProof="0">
                        <a:solidFill>
                          <a:schemeClr val="tx1"/>
                        </a:solidFill>
                        <a:latin typeface="+mn-lt"/>
                        <a:ea typeface="+mn-ea"/>
                        <a:cs typeface="Segoe UI"/>
                      </a:endParaRPr>
                    </a:p>
                  </a:txBody>
                  <a:tcPr anchor="ctr">
                    <a:solidFill>
                      <a:schemeClr val="bg1">
                        <a:lumMod val="95000"/>
                      </a:schemeClr>
                    </a:solidFill>
                  </a:tcPr>
                </a:tc>
                <a:extLst>
                  <a:ext uri="{0D108BD9-81ED-4DB2-BD59-A6C34878D82A}">
                    <a16:rowId xmlns:a16="http://schemas.microsoft.com/office/drawing/2014/main" val="4145964921"/>
                  </a:ext>
                </a:extLst>
              </a:tr>
              <a:tr h="341909">
                <a:tc>
                  <a:txBody>
                    <a:bodyPr/>
                    <a:lstStyle/>
                    <a:p>
                      <a:pPr marL="171450" marR="0" lvl="2" indent="-171450" algn="l" defTabSz="932742"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n-US" sz="1100" b="1" kern="1200">
                          <a:solidFill>
                            <a:schemeClr val="bg1"/>
                          </a:solidFill>
                          <a:latin typeface="Segoe UI"/>
                          <a:ea typeface="+mn-ea"/>
                          <a:cs typeface="+mn-cs"/>
                        </a:rPr>
                        <a:t>Firmware and Device Patching</a:t>
                      </a:r>
                      <a:br>
                        <a:rPr lang="en-US" sz="1100" b="1" kern="1200">
                          <a:solidFill>
                            <a:srgbClr val="FFFFFF"/>
                          </a:solidFill>
                          <a:latin typeface="Segoe UI"/>
                          <a:ea typeface="+mn-ea"/>
                          <a:cs typeface="+mn-cs"/>
                        </a:rPr>
                      </a:br>
                      <a:r>
                        <a:rPr lang="en-US" sz="1100" kern="1200">
                          <a:solidFill>
                            <a:schemeClr val="bg1"/>
                          </a:solidFill>
                          <a:latin typeface="Segoe UI"/>
                          <a:ea typeface="+mn-ea"/>
                          <a:cs typeface="+mn-cs"/>
                        </a:rPr>
                        <a:t>to apply updated organizational policy</a:t>
                      </a:r>
                    </a:p>
                  </a:txBody>
                  <a:tcPr anchor="ctr">
                    <a:solidFill>
                      <a:schemeClr val="accent1"/>
                    </a:solidFill>
                  </a:tcPr>
                </a:tc>
                <a:tc>
                  <a:txBody>
                    <a:bodyPr/>
                    <a:lstStyle/>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100" kern="1200">
                          <a:solidFill>
                            <a:schemeClr val="dk1"/>
                          </a:solidFill>
                          <a:latin typeface="+mn-lt"/>
                          <a:ea typeface="+mn-ea"/>
                          <a:cs typeface="+mn-cs"/>
                        </a:rPr>
                        <a:t>&lt;add name(s)&gt;</a:t>
                      </a:r>
                    </a:p>
                    <a:p>
                      <a:pPr marL="0" marR="0" lvl="0" indent="0" algn="l" defTabSz="932742" rtl="0" eaLnBrk="1" fontAlgn="auto" latinLnBrk="0" hangingPunct="1">
                        <a:lnSpc>
                          <a:spcPct val="100000"/>
                        </a:lnSpc>
                        <a:spcBef>
                          <a:spcPts val="200"/>
                        </a:spcBef>
                        <a:spcAft>
                          <a:spcPts val="0"/>
                        </a:spcAft>
                        <a:buClrTx/>
                        <a:buSzTx/>
                        <a:buFont typeface="Arial" pitchFamily="34" charset="0"/>
                        <a:buNone/>
                        <a:tabLst/>
                        <a:defRPr/>
                      </a:pPr>
                      <a:r>
                        <a:rPr lang="en-US" sz="1000" i="1" kern="1200" noProof="0">
                          <a:solidFill>
                            <a:schemeClr val="dk1"/>
                          </a:solidFill>
                          <a:latin typeface="+mn-lt"/>
                          <a:ea typeface="+mn-ea"/>
                          <a:cs typeface="+mn-cs"/>
                        </a:rPr>
                        <a:t>Multiple Teams</a:t>
                      </a:r>
                    </a:p>
                  </a:txBody>
                  <a:tcPr anchor="ctr">
                    <a:solidFill>
                      <a:schemeClr val="bg1">
                        <a:lumMod val="95000"/>
                      </a:schemeClr>
                    </a:solidFill>
                  </a:tcPr>
                </a:tc>
                <a:tc vMerge="1">
                  <a:txBody>
                    <a:bodyPr/>
                    <a:lstStyle/>
                    <a:p>
                      <a:pPr marL="171450" marR="0" lvl="0" indent="-171450" algn="l" defTabSz="932472"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000" b="0" i="0" u="none" strike="noStrike" kern="1200" cap="none" spc="0" normalizeH="0" baseline="0" noProof="0">
                        <a:ln>
                          <a:noFill/>
                        </a:ln>
                        <a:solidFill>
                          <a:srgbClr val="1A1A1A"/>
                        </a:solidFill>
                        <a:effectLst/>
                        <a:highlight>
                          <a:srgbClr val="FFFF00"/>
                        </a:highlight>
                        <a:uLnTx/>
                        <a:uFillTx/>
                        <a:latin typeface="+mn-lt"/>
                        <a:cs typeface="Segoe UI" pitchFamily="34" charset="0"/>
                      </a:endParaRPr>
                    </a:p>
                  </a:txBody>
                  <a:tcPr anchor="ctr">
                    <a:solidFill>
                      <a:schemeClr val="bg1">
                        <a:lumMod val="95000"/>
                      </a:schemeClr>
                    </a:solidFill>
                  </a:tcPr>
                </a:tc>
                <a:tc>
                  <a:txBody>
                    <a:bodyPr/>
                    <a:lstStyle/>
                    <a:p>
                      <a:pPr marL="0" marR="0" lvl="0" indent="0" algn="l" defTabSz="932472" rtl="0" eaLnBrk="1" fontAlgn="base" latinLnBrk="0" hangingPunct="1">
                        <a:lnSpc>
                          <a:spcPct val="100000"/>
                        </a:lnSpc>
                        <a:spcBef>
                          <a:spcPct val="0"/>
                        </a:spcBef>
                        <a:spcAft>
                          <a:spcPct val="0"/>
                        </a:spcAft>
                        <a:buClrTx/>
                        <a:buSzTx/>
                        <a:buFont typeface="Arial" panose="020B0604020202020204" pitchFamily="34" charset="0"/>
                        <a:buNone/>
                        <a:tabLst/>
                        <a:defRPr/>
                      </a:pPr>
                      <a:r>
                        <a:rPr lang="en-US" sz="1000" b="1" dirty="0">
                          <a:solidFill>
                            <a:schemeClr val="tx1"/>
                          </a:solidFill>
                          <a:ea typeface="+mn-ea"/>
                          <a:cs typeface="+mn-cs"/>
                        </a:rPr>
                        <a:t>Scope: </a:t>
                      </a:r>
                      <a:r>
                        <a:rPr lang="en-US" sz="1000" b="0" dirty="0"/>
                        <a:t>Firmware &amp; embedded OS/applications for user devices, servers, printers, routers/Switches, IoT devices, OT Devices, others with work data / network connectivity</a:t>
                      </a:r>
                      <a:endParaRPr kumimoji="0" lang="en-US" sz="1000" b="0" i="0" u="none" strike="noStrike" kern="1200" cap="none" spc="0" normalizeH="0" baseline="0" noProof="0" dirty="0">
                        <a:ln>
                          <a:noFill/>
                        </a:ln>
                        <a:solidFill>
                          <a:srgbClr val="1A1A1A"/>
                        </a:solidFill>
                        <a:effectLst/>
                        <a:uLnTx/>
                        <a:uFillTx/>
                        <a:latin typeface="+mn-lt"/>
                        <a:cs typeface="Segoe UI"/>
                      </a:endParaRPr>
                    </a:p>
                    <a:p>
                      <a:r>
                        <a:rPr kumimoji="0" lang="en-US" sz="1000" b="1" i="0" u="none" strike="noStrike" kern="1200" cap="none" spc="0" normalizeH="0" baseline="0" noProof="0" dirty="0">
                          <a:ln>
                            <a:noFill/>
                          </a:ln>
                          <a:solidFill>
                            <a:schemeClr val="tx1"/>
                          </a:solidFill>
                          <a:effectLst/>
                          <a:uLnTx/>
                          <a:uFillTx/>
                          <a:latin typeface="+mn-lt"/>
                          <a:cs typeface="Segoe UI"/>
                        </a:rPr>
                        <a:t>Key Tooling: </a:t>
                      </a:r>
                      <a:r>
                        <a:rPr kumimoji="0" lang="en-US" sz="1000" b="0" i="0" u="none" strike="noStrike" kern="1200" cap="none" spc="0" normalizeH="0" baseline="0" noProof="0" dirty="0">
                          <a:ln>
                            <a:noFill/>
                          </a:ln>
                          <a:solidFill>
                            <a:srgbClr val="1A1A1A"/>
                          </a:solidFill>
                          <a:effectLst/>
                          <a:uLnTx/>
                          <a:uFillTx/>
                          <a:latin typeface="+mn-lt"/>
                          <a:cs typeface="Segoe UI"/>
                        </a:rPr>
                        <a:t>WSUS (</a:t>
                      </a:r>
                      <a:r>
                        <a:rPr kumimoji="0" lang="en-US" sz="1000" b="0" i="0" u="none" strike="noStrike" kern="1200" cap="none" spc="0" normalizeH="0" baseline="0" noProof="0" dirty="0">
                          <a:ln>
                            <a:noFill/>
                          </a:ln>
                          <a:solidFill>
                            <a:srgbClr val="1A1A1A"/>
                          </a:solidFill>
                          <a:effectLst/>
                          <a:uLnTx/>
                          <a:uFillTx/>
                          <a:latin typeface="+mn-lt"/>
                          <a:cs typeface="Segoe UI"/>
                          <a:hlinkClick r:id="rId11"/>
                        </a:rPr>
                        <a:t>Surface devices </a:t>
                      </a:r>
                      <a:r>
                        <a:rPr kumimoji="0" lang="en-US" sz="1000" b="0" i="0" u="none" strike="noStrike" kern="1200" cap="none" spc="0" normalizeH="0" baseline="0" noProof="0" dirty="0">
                          <a:ln>
                            <a:noFill/>
                          </a:ln>
                          <a:solidFill>
                            <a:srgbClr val="1A1A1A"/>
                          </a:solidFill>
                          <a:effectLst/>
                          <a:uLnTx/>
                          <a:uFillTx/>
                          <a:latin typeface="+mn-lt"/>
                          <a:cs typeface="Segoe UI"/>
                        </a:rPr>
                        <a:t>and </a:t>
                      </a:r>
                      <a:r>
                        <a:rPr kumimoji="0" lang="en-US" sz="1000" b="0" i="0" u="none" strike="noStrike" kern="1200" cap="none" spc="0" normalizeH="0" baseline="0" noProof="0" dirty="0">
                          <a:ln>
                            <a:noFill/>
                          </a:ln>
                          <a:solidFill>
                            <a:srgbClr val="1A1A1A"/>
                          </a:solidFill>
                          <a:effectLst/>
                          <a:uLnTx/>
                          <a:uFillTx/>
                          <a:latin typeface="+mn-lt"/>
                          <a:cs typeface="Segoe UI"/>
                          <a:hlinkClick r:id="rId12"/>
                        </a:rPr>
                        <a:t>other OEMs</a:t>
                      </a:r>
                      <a:r>
                        <a:rPr kumimoji="0" lang="en-US" sz="1000" b="0" i="0" u="none" strike="noStrike" kern="1200" cap="none" spc="0" normalizeH="0" baseline="0" noProof="0" dirty="0">
                          <a:ln>
                            <a:noFill/>
                          </a:ln>
                          <a:solidFill>
                            <a:srgbClr val="1A1A1A"/>
                          </a:solidFill>
                          <a:effectLst/>
                          <a:uLnTx/>
                          <a:uFillTx/>
                          <a:latin typeface="+mn-lt"/>
                          <a:cs typeface="Segoe UI"/>
                        </a:rPr>
                        <a:t>), 3</a:t>
                      </a:r>
                      <a:r>
                        <a:rPr kumimoji="0" lang="en-US" sz="1000" b="0" i="0" u="none" strike="noStrike" kern="1200" cap="none" spc="0" normalizeH="0" baseline="30000" noProof="0" dirty="0">
                          <a:ln>
                            <a:noFill/>
                          </a:ln>
                          <a:solidFill>
                            <a:srgbClr val="1A1A1A"/>
                          </a:solidFill>
                          <a:effectLst/>
                          <a:uLnTx/>
                          <a:uFillTx/>
                          <a:latin typeface="+mn-lt"/>
                          <a:cs typeface="Segoe UI"/>
                        </a:rPr>
                        <a:t>rd</a:t>
                      </a:r>
                      <a:r>
                        <a:rPr kumimoji="0" lang="en-US" sz="1000" b="0" i="0" u="none" strike="noStrike" kern="1200" cap="none" spc="0" normalizeH="0" baseline="0" noProof="0" dirty="0">
                          <a:ln>
                            <a:noFill/>
                          </a:ln>
                          <a:solidFill>
                            <a:srgbClr val="1A1A1A"/>
                          </a:solidFill>
                          <a:effectLst/>
                          <a:uLnTx/>
                          <a:uFillTx/>
                          <a:latin typeface="+mn-lt"/>
                          <a:cs typeface="Segoe UI"/>
                        </a:rPr>
                        <a:t> party tools</a:t>
                      </a:r>
                    </a:p>
                  </a:txBody>
                  <a:tcPr anchor="ctr">
                    <a:solidFill>
                      <a:schemeClr val="bg1">
                        <a:lumMod val="95000"/>
                      </a:schemeClr>
                    </a:solidFill>
                  </a:tcPr>
                </a:tc>
                <a:extLst>
                  <a:ext uri="{0D108BD9-81ED-4DB2-BD59-A6C34878D82A}">
                    <a16:rowId xmlns:a16="http://schemas.microsoft.com/office/drawing/2014/main" val="10006"/>
                  </a:ext>
                </a:extLst>
              </a:tr>
            </a:tbl>
          </a:graphicData>
        </a:graphic>
      </p:graphicFrame>
      <p:sp>
        <p:nvSpPr>
          <p:cNvPr id="9" name="TextBox 8">
            <a:extLst>
              <a:ext uri="{FF2B5EF4-FFF2-40B4-BE49-F238E27FC236}">
                <a16:creationId xmlns:a16="http://schemas.microsoft.com/office/drawing/2014/main" id="{17C0FEB9-5737-AC01-90FA-DADFC46ADAB3}"/>
              </a:ext>
            </a:extLst>
          </p:cNvPr>
          <p:cNvSpPr txBox="1"/>
          <p:nvPr/>
        </p:nvSpPr>
        <p:spPr>
          <a:xfrm>
            <a:off x="9850921" y="2679101"/>
            <a:ext cx="1220787"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a:ln>
                  <a:noFill/>
                </a:ln>
                <a:solidFill>
                  <a:srgbClr val="000000"/>
                </a:solidFill>
                <a:effectLst/>
                <a:uLnTx/>
                <a:uFillTx/>
                <a:latin typeface="Segoe UI Semibold"/>
                <a:ea typeface="+mn-ea"/>
                <a:cs typeface="Segoe UI" pitchFamily="34" charset="0"/>
              </a:rPr>
              <a:t>Reference Policy and Standards</a:t>
            </a:r>
            <a:endParaRPr kumimoji="0" lang="en-US" sz="1000" b="0" i="1" u="none" strike="noStrike" kern="1200" cap="none" spc="0" normalizeH="0" baseline="0" noProof="0">
              <a:ln>
                <a:noFill/>
              </a:ln>
              <a:solidFill>
                <a:srgbClr val="000000"/>
              </a:solidFill>
              <a:effectLst/>
              <a:uLnTx/>
              <a:uFillTx/>
              <a:latin typeface="Segoe UI Semibold"/>
              <a:ea typeface="+mn-ea"/>
              <a:cs typeface="+mn-cs"/>
            </a:endParaRPr>
          </a:p>
        </p:txBody>
      </p:sp>
      <mc:AlternateContent xmlns:mc="http://schemas.openxmlformats.org/markup-compatibility/2006" xmlns:pslz="http://schemas.microsoft.com/office/powerpoint/2016/slidezoom">
        <mc:Choice Requires="pslz">
          <p:graphicFrame>
            <p:nvGraphicFramePr>
              <p:cNvPr id="10" name="Slide Zoom 9">
                <a:extLst>
                  <a:ext uri="{FF2B5EF4-FFF2-40B4-BE49-F238E27FC236}">
                    <a16:creationId xmlns:a16="http://schemas.microsoft.com/office/drawing/2014/main" id="{C74AD00A-2C94-D02D-6CE1-E46D01A8E3D8}"/>
                  </a:ext>
                </a:extLst>
              </p:cNvPr>
              <p:cNvGraphicFramePr>
                <a:graphicFrameLocks noChangeAspect="1"/>
              </p:cNvGraphicFramePr>
              <p:nvPr/>
            </p:nvGraphicFramePr>
            <p:xfrm>
              <a:off x="9013157" y="2662899"/>
              <a:ext cx="822208" cy="462492"/>
            </p:xfrm>
            <a:graphic>
              <a:graphicData uri="http://schemas.microsoft.com/office/powerpoint/2016/slidezoom">
                <pslz:sldZm>
                  <pslz:sldZmObj sldId="2147480872" cId="1000062163">
                    <pslz:zmPr id="{BB53CFB8-34DA-4BCD-A2A2-4893FBBB560B}" transitionDur="1000">
                      <p166:blipFill xmlns:p166="http://schemas.microsoft.com/office/powerpoint/2016/6/main">
                        <a:blip r:embed="rId13"/>
                        <a:stretch>
                          <a:fillRect/>
                        </a:stretch>
                      </p166:blipFill>
                      <p166:spPr xmlns:p166="http://schemas.microsoft.com/office/powerpoint/2016/6/main">
                        <a:xfrm>
                          <a:off x="0" y="0"/>
                          <a:ext cx="822208" cy="46249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10" name="Slide Zoom 9">
                <a:hlinkClick r:id="rId14" action="ppaction://hlinksldjump"/>
                <a:extLst>
                  <a:ext uri="{FF2B5EF4-FFF2-40B4-BE49-F238E27FC236}">
                    <a16:creationId xmlns:a16="http://schemas.microsoft.com/office/drawing/2014/main" id="{C74AD00A-2C94-D02D-6CE1-E46D01A8E3D8}"/>
                  </a:ext>
                </a:extLst>
              </p:cNvPr>
              <p:cNvPicPr>
                <a:picLocks noGrp="1" noRot="1" noChangeAspect="1" noMove="1" noResize="1" noEditPoints="1" noAdjustHandles="1" noChangeArrowheads="1" noChangeShapeType="1"/>
              </p:cNvPicPr>
              <p:nvPr/>
            </p:nvPicPr>
            <p:blipFill>
              <a:blip r:embed="rId15"/>
              <a:stretch>
                <a:fillRect/>
              </a:stretch>
            </p:blipFill>
            <p:spPr>
              <a:xfrm>
                <a:off x="9013157" y="2662899"/>
                <a:ext cx="822208" cy="46249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30994391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DD0C8F9-3F8C-F246-4BDF-F226A57299DE}"/>
              </a:ext>
            </a:extLst>
          </p:cNvPr>
          <p:cNvPicPr>
            <a:picLocks noChangeAspect="1"/>
          </p:cNvPicPr>
          <p:nvPr/>
        </p:nvPicPr>
        <p:blipFill>
          <a:blip r:embed="rId3"/>
          <a:stretch>
            <a:fillRect/>
          </a:stretch>
        </p:blipFill>
        <p:spPr>
          <a:xfrm>
            <a:off x="200192" y="-110944"/>
            <a:ext cx="12107705" cy="6596444"/>
          </a:xfrm>
          <a:prstGeom prst="rect">
            <a:avLst/>
          </a:prstGeom>
        </p:spPr>
      </p:pic>
    </p:spTree>
    <p:extLst>
      <p:ext uri="{BB962C8B-B14F-4D97-AF65-F5344CB8AC3E}">
        <p14:creationId xmlns:p14="http://schemas.microsoft.com/office/powerpoint/2010/main" val="1000062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Left Brace 2">
            <a:extLst>
              <a:ext uri="{FF2B5EF4-FFF2-40B4-BE49-F238E27FC236}">
                <a16:creationId xmlns:a16="http://schemas.microsoft.com/office/drawing/2014/main" id="{581DA660-F899-E399-3F30-08F4B821BA16}"/>
              </a:ext>
            </a:extLst>
          </p:cNvPr>
          <p:cNvSpPr/>
          <p:nvPr/>
        </p:nvSpPr>
        <p:spPr>
          <a:xfrm rot="16200000">
            <a:off x="5886723" y="-23728"/>
            <a:ext cx="418554" cy="11216827"/>
          </a:xfrm>
          <a:prstGeom prst="leftBrace">
            <a:avLst>
              <a:gd name="adj1" fmla="val 0"/>
              <a:gd name="adj2" fmla="val 50000"/>
            </a:avLst>
          </a:prstGeom>
          <a:gradFill flip="none" rotWithShape="1">
            <a:gsLst>
              <a:gs pos="0">
                <a:schemeClr val="bg1"/>
              </a:gs>
              <a:gs pos="28000">
                <a:srgbClr val="CDE9FF"/>
              </a:gs>
              <a:gs pos="84000">
                <a:schemeClr val="accent1">
                  <a:lumMod val="45000"/>
                  <a:lumOff val="55000"/>
                </a:schemeClr>
              </a:gs>
              <a:gs pos="100000">
                <a:srgbClr val="0078D4"/>
              </a:gs>
            </a:gsLst>
            <a:lin ang="10800000" scaled="1"/>
            <a:tileRect/>
          </a:grad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 name="Title 1">
            <a:extLst>
              <a:ext uri="{FF2B5EF4-FFF2-40B4-BE49-F238E27FC236}">
                <a16:creationId xmlns:a16="http://schemas.microsoft.com/office/drawing/2014/main" id="{5D2A1412-277C-4218-AE34-B0B02C2EC635}"/>
              </a:ext>
            </a:extLst>
          </p:cNvPr>
          <p:cNvSpPr>
            <a:spLocks noGrp="1"/>
          </p:cNvSpPr>
          <p:nvPr>
            <p:ph type="title"/>
          </p:nvPr>
        </p:nvSpPr>
        <p:spPr>
          <a:xfrm>
            <a:off x="372828" y="206186"/>
            <a:ext cx="11018520" cy="553998"/>
          </a:xfrm>
        </p:spPr>
        <p:txBody>
          <a:bodyPr/>
          <a:lstStyle/>
          <a:p>
            <a:r>
              <a:rPr lang="en-US" err="1">
                <a:gradFill>
                  <a:gsLst>
                    <a:gs pos="0">
                      <a:schemeClr val="tx1"/>
                    </a:gs>
                    <a:gs pos="100000">
                      <a:schemeClr val="tx1"/>
                    </a:gs>
                  </a:gsLst>
                  <a:lin ang="5400000" scaled="1"/>
                </a:gradFill>
              </a:rPr>
              <a:t>DevSecOps</a:t>
            </a:r>
            <a:r>
              <a:rPr lang="en-US">
                <a:gradFill>
                  <a:gsLst>
                    <a:gs pos="0">
                      <a:schemeClr val="tx1"/>
                    </a:gs>
                    <a:gs pos="100000">
                      <a:schemeClr val="tx1"/>
                    </a:gs>
                  </a:gsLst>
                  <a:lin ang="5400000" scaled="1"/>
                </a:gradFill>
              </a:rPr>
              <a:t> – Agile security for workloads</a:t>
            </a:r>
            <a:endParaRPr lang="en-US" i="1">
              <a:gradFill>
                <a:gsLst>
                  <a:gs pos="0">
                    <a:schemeClr val="tx1"/>
                  </a:gs>
                  <a:gs pos="100000">
                    <a:schemeClr val="tx1"/>
                  </a:gs>
                </a:gsLst>
                <a:lin ang="5400000" scaled="1"/>
              </a:gradFill>
            </a:endParaRPr>
          </a:p>
        </p:txBody>
      </p:sp>
      <p:cxnSp>
        <p:nvCxnSpPr>
          <p:cNvPr id="79" name="Straight Connector 78">
            <a:extLst>
              <a:ext uri="{FF2B5EF4-FFF2-40B4-BE49-F238E27FC236}">
                <a16:creationId xmlns:a16="http://schemas.microsoft.com/office/drawing/2014/main" id="{33488614-7310-412F-8285-4C61CA24EB20}"/>
              </a:ext>
            </a:extLst>
          </p:cNvPr>
          <p:cNvCxnSpPr>
            <a:cxnSpLocks/>
          </p:cNvCxnSpPr>
          <p:nvPr/>
        </p:nvCxnSpPr>
        <p:spPr>
          <a:xfrm flipH="1">
            <a:off x="1632574" y="2653058"/>
            <a:ext cx="6675519" cy="0"/>
          </a:xfrm>
          <a:prstGeom prst="line">
            <a:avLst/>
          </a:prstGeom>
          <a:ln w="19050">
            <a:solidFill>
              <a:schemeClr val="tx1"/>
            </a:solidFill>
            <a:prstDash val="sysDash"/>
            <a:headEnd type="arrow" w="lg" len="med"/>
            <a:tailEnd type="none" w="lg" len="med"/>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E57FAB9E-9EF6-4AAC-8095-98581CAF6009}"/>
              </a:ext>
            </a:extLst>
          </p:cNvPr>
          <p:cNvSpPr txBox="1"/>
          <p:nvPr/>
        </p:nvSpPr>
        <p:spPr>
          <a:xfrm>
            <a:off x="3005641" y="2400051"/>
            <a:ext cx="3190297" cy="436017"/>
          </a:xfrm>
          <a:prstGeom prst="rect">
            <a:avLst/>
          </a:prstGeom>
          <a:noFill/>
        </p:spPr>
        <p:txBody>
          <a:bodyPr wrap="none" lIns="91440" tIns="0" rIns="91440" bIns="0" rtlCol="0" anchor="ctr">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Architecture &amp; Governance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dirty="0">
                <a:ln>
                  <a:noFill/>
                </a:ln>
                <a:solidFill>
                  <a:srgbClr val="1A1A1A"/>
                </a:solidFill>
                <a:effectLst/>
                <a:uLnTx/>
                <a:uFillTx/>
                <a:latin typeface="Segoe UI"/>
                <a:ea typeface="+mn-ea"/>
                <a:cs typeface="+mn-cs"/>
              </a:rPr>
              <a:t>Security, Compliance, Identity, &amp; Other Standards</a:t>
            </a:r>
          </a:p>
        </p:txBody>
      </p:sp>
      <p:sp>
        <p:nvSpPr>
          <p:cNvPr id="88" name="TextBox 87">
            <a:extLst>
              <a:ext uri="{FF2B5EF4-FFF2-40B4-BE49-F238E27FC236}">
                <a16:creationId xmlns:a16="http://schemas.microsoft.com/office/drawing/2014/main" id="{ED3D601C-AF9B-4052-B73B-818D29319E9F}"/>
              </a:ext>
            </a:extLst>
          </p:cNvPr>
          <p:cNvSpPr txBox="1"/>
          <p:nvPr/>
        </p:nvSpPr>
        <p:spPr>
          <a:xfrm>
            <a:off x="347445" y="1036357"/>
            <a:ext cx="1882631" cy="492443"/>
          </a:xfrm>
          <a:prstGeom prst="rect">
            <a:avLst/>
          </a:prstGeom>
          <a:noFill/>
        </p:spPr>
        <p:txBody>
          <a:bodyPr wrap="none" lIns="0" tIns="0" rIns="0" bIns="0" rtlCol="0">
            <a:spAutoFit/>
          </a:bodyPr>
          <a:lstStyle>
            <a:defPPr>
              <a:defRPr lang="en-US"/>
            </a:defPPr>
            <a:lvl1pPr>
              <a:defRPr sz="160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78D4"/>
                </a:solidFill>
                <a:effectLst/>
                <a:uLnTx/>
                <a:uFillTx/>
                <a:latin typeface="Segoe UI"/>
                <a:ea typeface="+mn-ea"/>
                <a:cs typeface="+mn-cs"/>
              </a:rPr>
              <a:t>Idea Incubation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mn-ea"/>
                <a:cs typeface="+mn-cs"/>
              </a:rPr>
              <a:t>New Product or Service</a:t>
            </a:r>
          </a:p>
        </p:txBody>
      </p:sp>
      <p:sp>
        <p:nvSpPr>
          <p:cNvPr id="89" name="TextBox 88">
            <a:extLst>
              <a:ext uri="{FF2B5EF4-FFF2-40B4-BE49-F238E27FC236}">
                <a16:creationId xmlns:a16="http://schemas.microsoft.com/office/drawing/2014/main" id="{3421CDE9-4D7D-4F3A-9158-05558A83F7EA}"/>
              </a:ext>
            </a:extLst>
          </p:cNvPr>
          <p:cNvSpPr txBox="1"/>
          <p:nvPr/>
        </p:nvSpPr>
        <p:spPr>
          <a:xfrm>
            <a:off x="8704394" y="1036357"/>
            <a:ext cx="2888974" cy="492443"/>
          </a:xfrm>
          <a:prstGeom prst="rect">
            <a:avLst/>
          </a:prstGeom>
          <a:noFill/>
        </p:spPr>
        <p:txBody>
          <a:bodyPr wrap="square" lIns="0" tIns="0" rIns="0" bIns="0" rtlCol="0">
            <a:spAutoFit/>
          </a:bodyPr>
          <a:lstStyle>
            <a:defPPr>
              <a:defRPr lang="en-US"/>
            </a:defPPr>
            <a:lvl1pPr>
              <a:defRPr sz="160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78D4"/>
                </a:solidFill>
                <a:effectLst/>
                <a:uLnTx/>
                <a:uFillTx/>
                <a:latin typeface="Segoe UI"/>
                <a:ea typeface="+mn-ea"/>
                <a:cs typeface="+mn-cs"/>
              </a:rPr>
              <a:t>Production </a:t>
            </a:r>
            <a:r>
              <a:rPr kumimoji="0" lang="en-US" sz="2000" b="1" i="0" u="none" strike="noStrike" kern="1200" cap="none" spc="0" normalizeH="0" baseline="0" noProof="0" err="1">
                <a:ln>
                  <a:noFill/>
                </a:ln>
                <a:solidFill>
                  <a:srgbClr val="0078D4"/>
                </a:solidFill>
                <a:effectLst/>
                <a:uLnTx/>
                <a:uFillTx/>
                <a:latin typeface="Segoe UI"/>
                <a:ea typeface="+mn-ea"/>
                <a:cs typeface="+mn-cs"/>
              </a:rPr>
              <a:t>DevSecOps</a:t>
            </a:r>
            <a:endParaRPr kumimoji="0" lang="en-US" sz="2000" b="1" i="0" u="none" strike="noStrike" kern="1200" cap="none" spc="0" normalizeH="0" baseline="0" noProof="0">
              <a:ln>
                <a:noFill/>
              </a:ln>
              <a:solidFill>
                <a:srgbClr val="0078D4"/>
              </a:solidFill>
              <a:effectLst/>
              <a:uLnTx/>
              <a:uFillTx/>
              <a:latin typeface="Segoe U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mn-ea"/>
                <a:cs typeface="+mn-cs"/>
              </a:rPr>
              <a:t>Continuous improvement</a:t>
            </a:r>
          </a:p>
        </p:txBody>
      </p:sp>
      <p:grpSp>
        <p:nvGrpSpPr>
          <p:cNvPr id="9" name="Group 8">
            <a:extLst>
              <a:ext uri="{FF2B5EF4-FFF2-40B4-BE49-F238E27FC236}">
                <a16:creationId xmlns:a16="http://schemas.microsoft.com/office/drawing/2014/main" id="{CC7C6F62-89C1-400A-9354-CCF1316759F9}"/>
              </a:ext>
            </a:extLst>
          </p:cNvPr>
          <p:cNvGrpSpPr/>
          <p:nvPr/>
        </p:nvGrpSpPr>
        <p:grpSpPr>
          <a:xfrm>
            <a:off x="8986559" y="2846320"/>
            <a:ext cx="2335704" cy="2335699"/>
            <a:chOff x="9473320" y="2375073"/>
            <a:chExt cx="1915959" cy="1915955"/>
          </a:xfrm>
        </p:grpSpPr>
        <p:grpSp>
          <p:nvGrpSpPr>
            <p:cNvPr id="36" name="Group 35">
              <a:extLst>
                <a:ext uri="{FF2B5EF4-FFF2-40B4-BE49-F238E27FC236}">
                  <a16:creationId xmlns:a16="http://schemas.microsoft.com/office/drawing/2014/main" id="{577487D2-92C7-4E65-A72D-A3CE9AA7F5CA}"/>
                </a:ext>
              </a:extLst>
            </p:cNvPr>
            <p:cNvGrpSpPr/>
            <p:nvPr/>
          </p:nvGrpSpPr>
          <p:grpSpPr>
            <a:xfrm>
              <a:off x="9473320" y="2375073"/>
              <a:ext cx="1915959" cy="1915955"/>
              <a:chOff x="-1180530" y="2922823"/>
              <a:chExt cx="2397909" cy="2397907"/>
            </a:xfrm>
          </p:grpSpPr>
          <p:sp>
            <p:nvSpPr>
              <p:cNvPr id="128" name="Arc 127">
                <a:extLst>
                  <a:ext uri="{FF2B5EF4-FFF2-40B4-BE49-F238E27FC236}">
                    <a16:creationId xmlns:a16="http://schemas.microsoft.com/office/drawing/2014/main" id="{B1EE3DBF-B590-4C82-A275-0DC29A044CAA}"/>
                  </a:ext>
                </a:extLst>
              </p:cNvPr>
              <p:cNvSpPr/>
              <p:nvPr/>
            </p:nvSpPr>
            <p:spPr>
              <a:xfrm rot="10800000">
                <a:off x="-1180529" y="2922824"/>
                <a:ext cx="2397908" cy="2397906"/>
              </a:xfrm>
              <a:prstGeom prst="arc">
                <a:avLst>
                  <a:gd name="adj1" fmla="val 153468"/>
                  <a:gd name="adj2" fmla="val 5327528"/>
                </a:avLst>
              </a:prstGeom>
              <a:solidFill>
                <a:schemeClr val="accent1">
                  <a:lumMod val="75000"/>
                </a:schemeClr>
              </a:solidFill>
              <a:ln w="53975">
                <a:noFill/>
                <a:headEnd type="none" w="med" len="med"/>
                <a:tailEnd type="arrow"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29" name="Arc 128">
                <a:extLst>
                  <a:ext uri="{FF2B5EF4-FFF2-40B4-BE49-F238E27FC236}">
                    <a16:creationId xmlns:a16="http://schemas.microsoft.com/office/drawing/2014/main" id="{472263B9-F648-4DDE-8273-88BC2E497D68}"/>
                  </a:ext>
                </a:extLst>
              </p:cNvPr>
              <p:cNvSpPr/>
              <p:nvPr/>
            </p:nvSpPr>
            <p:spPr>
              <a:xfrm rot="10800000">
                <a:off x="-1180529" y="2922824"/>
                <a:ext cx="2397908" cy="2397906"/>
              </a:xfrm>
              <a:prstGeom prst="arc">
                <a:avLst>
                  <a:gd name="adj1" fmla="val 16290144"/>
                  <a:gd name="adj2" fmla="val 517"/>
                </a:avLst>
              </a:prstGeom>
              <a:solidFill>
                <a:schemeClr val="accent1">
                  <a:lumMod val="75000"/>
                </a:schemeClr>
              </a:solidFill>
              <a:ln w="53975">
                <a:noFill/>
                <a:headEnd type="none" w="med" len="med"/>
                <a:tailEnd type="arrow"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24" name="Arc 123">
                <a:extLst>
                  <a:ext uri="{FF2B5EF4-FFF2-40B4-BE49-F238E27FC236}">
                    <a16:creationId xmlns:a16="http://schemas.microsoft.com/office/drawing/2014/main" id="{0AF97090-96AF-40D3-A5F6-9E1A9CC7932F}"/>
                  </a:ext>
                </a:extLst>
              </p:cNvPr>
              <p:cNvSpPr/>
              <p:nvPr/>
            </p:nvSpPr>
            <p:spPr>
              <a:xfrm>
                <a:off x="-1180530" y="2922824"/>
                <a:ext cx="2397908" cy="2397906"/>
              </a:xfrm>
              <a:prstGeom prst="arc">
                <a:avLst>
                  <a:gd name="adj1" fmla="val 94612"/>
                  <a:gd name="adj2" fmla="val 5295947"/>
                </a:avLst>
              </a:prstGeom>
              <a:solidFill>
                <a:schemeClr val="accent1"/>
              </a:solidFill>
              <a:ln w="53975">
                <a:noFill/>
                <a:headEnd type="none" w="med" len="med"/>
                <a:tailEnd type="arrow"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23" name="Arc 122">
                <a:extLst>
                  <a:ext uri="{FF2B5EF4-FFF2-40B4-BE49-F238E27FC236}">
                    <a16:creationId xmlns:a16="http://schemas.microsoft.com/office/drawing/2014/main" id="{31B79FB0-C941-424C-9233-0D20EB6A8C07}"/>
                  </a:ext>
                </a:extLst>
              </p:cNvPr>
              <p:cNvSpPr/>
              <p:nvPr/>
            </p:nvSpPr>
            <p:spPr>
              <a:xfrm>
                <a:off x="-1180530" y="2922823"/>
                <a:ext cx="2397908" cy="2397906"/>
              </a:xfrm>
              <a:prstGeom prst="arc">
                <a:avLst>
                  <a:gd name="adj1" fmla="val 16316543"/>
                  <a:gd name="adj2" fmla="val 21543372"/>
                </a:avLst>
              </a:prstGeom>
              <a:solidFill>
                <a:schemeClr val="accent1"/>
              </a:solidFill>
              <a:ln w="53975">
                <a:noFill/>
                <a:headEnd type="none" w="med" len="med"/>
                <a:tailEnd type="arrow"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35" name="Group 34">
              <a:extLst>
                <a:ext uri="{FF2B5EF4-FFF2-40B4-BE49-F238E27FC236}">
                  <a16:creationId xmlns:a16="http://schemas.microsoft.com/office/drawing/2014/main" id="{A8E3E364-03A5-4886-8D01-876FD20A840E}"/>
                </a:ext>
              </a:extLst>
            </p:cNvPr>
            <p:cNvGrpSpPr/>
            <p:nvPr/>
          </p:nvGrpSpPr>
          <p:grpSpPr>
            <a:xfrm>
              <a:off x="9730910" y="2632663"/>
              <a:ext cx="1400774" cy="1400774"/>
              <a:chOff x="-3375459" y="2941983"/>
              <a:chExt cx="1634612" cy="1634612"/>
            </a:xfrm>
          </p:grpSpPr>
          <p:sp>
            <p:nvSpPr>
              <p:cNvPr id="58" name="Oval 57">
                <a:extLst>
                  <a:ext uri="{FF2B5EF4-FFF2-40B4-BE49-F238E27FC236}">
                    <a16:creationId xmlns:a16="http://schemas.microsoft.com/office/drawing/2014/main" id="{798303EC-1283-433D-B46C-E33B601E88D2}"/>
                  </a:ext>
                </a:extLst>
              </p:cNvPr>
              <p:cNvSpPr/>
              <p:nvPr/>
            </p:nvSpPr>
            <p:spPr bwMode="auto">
              <a:xfrm>
                <a:off x="-3375459" y="2941983"/>
                <a:ext cx="1634612" cy="1634612"/>
              </a:xfrm>
              <a:prstGeom prst="ellipse">
                <a:avLst/>
              </a:prstGeom>
              <a:solidFill>
                <a:schemeClr val="bg1"/>
              </a:solidFill>
              <a:ln w="10795" cap="flat" cmpd="sng" algn="ctr">
                <a:noFill/>
                <a:prstDash val="solid"/>
              </a:ln>
              <a:effectLst>
                <a:outerShdw blurRad="1905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endParaRPr kumimoji="0" lang="en-US" sz="1400" b="1" i="0" u="none" strike="noStrike" kern="1200" cap="all" spc="0" normalizeH="0" baseline="0" noProof="0" err="1">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94" name="TextBox 93">
                <a:extLst>
                  <a:ext uri="{FF2B5EF4-FFF2-40B4-BE49-F238E27FC236}">
                    <a16:creationId xmlns:a16="http://schemas.microsoft.com/office/drawing/2014/main" id="{BA79BC45-A989-47E8-A7CB-5D8E53D2C1B6}"/>
                  </a:ext>
                </a:extLst>
              </p:cNvPr>
              <p:cNvSpPr txBox="1"/>
              <p:nvPr/>
            </p:nvSpPr>
            <p:spPr>
              <a:xfrm>
                <a:off x="-3028541" y="3948542"/>
                <a:ext cx="909921" cy="212121"/>
              </a:xfrm>
              <a:prstGeom prst="rect">
                <a:avLst/>
              </a:prstGeom>
              <a:noFill/>
            </p:spPr>
            <p:txBody>
              <a:bodyPr wrap="none" lIns="0" tIns="0" rIns="0" bIns="0" rtlCol="0">
                <a:sp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en-US" sz="1600" b="1" i="0" u="none" strike="noStrike" kern="1200" cap="none" spc="0" normalizeH="0" baseline="0" noProof="0" dirty="0">
                    <a:ln>
                      <a:noFill/>
                    </a:ln>
                    <a:gradFill>
                      <a:gsLst>
                        <a:gs pos="55556">
                          <a:srgbClr val="0078D4"/>
                        </a:gs>
                        <a:gs pos="36000">
                          <a:srgbClr val="0078D4"/>
                        </a:gs>
                      </a:gsLst>
                      <a:lin ang="16200000" scaled="1"/>
                    </a:gradFill>
                    <a:effectLst/>
                    <a:uLnTx/>
                    <a:uFillTx/>
                    <a:latin typeface="Segoe UI Semibold"/>
                    <a:ea typeface="+mn-ea"/>
                    <a:cs typeface="+mn-cs"/>
                  </a:rPr>
                  <a:t>Developer</a:t>
                </a:r>
              </a:p>
            </p:txBody>
          </p:sp>
          <p:pic>
            <p:nvPicPr>
              <p:cNvPr id="111" name="Picture 110">
                <a:extLst>
                  <a:ext uri="{FF2B5EF4-FFF2-40B4-BE49-F238E27FC236}">
                    <a16:creationId xmlns:a16="http://schemas.microsoft.com/office/drawing/2014/main" id="{FB20FB01-0D44-4163-9607-ED32061C8D63}"/>
                  </a:ext>
                </a:extLst>
              </p:cNvPr>
              <p:cNvPicPr>
                <a:picLocks noChangeAspect="1"/>
              </p:cNvPicPr>
              <p:nvPr/>
            </p:nvPicPr>
            <p:blipFill>
              <a:blip r:embed="rId3"/>
              <a:stretch>
                <a:fillRect/>
              </a:stretch>
            </p:blipFill>
            <p:spPr>
              <a:xfrm>
                <a:off x="-2983694" y="3170725"/>
                <a:ext cx="787866" cy="787866"/>
              </a:xfrm>
              <a:prstGeom prst="rect">
                <a:avLst/>
              </a:prstGeom>
            </p:spPr>
          </p:pic>
          <p:grpSp>
            <p:nvGrpSpPr>
              <p:cNvPr id="112" name="Group 111">
                <a:extLst>
                  <a:ext uri="{FF2B5EF4-FFF2-40B4-BE49-F238E27FC236}">
                    <a16:creationId xmlns:a16="http://schemas.microsoft.com/office/drawing/2014/main" id="{AE7E40B2-CB12-471D-96A4-63962A453151}"/>
                  </a:ext>
                </a:extLst>
              </p:cNvPr>
              <p:cNvGrpSpPr/>
              <p:nvPr/>
            </p:nvGrpSpPr>
            <p:grpSpPr>
              <a:xfrm rot="2299755">
                <a:off x="-2416424" y="3447664"/>
                <a:ext cx="283053" cy="283049"/>
                <a:chOff x="7532385" y="4078788"/>
                <a:chExt cx="468337" cy="468333"/>
              </a:xfrm>
            </p:grpSpPr>
            <p:sp>
              <p:nvSpPr>
                <p:cNvPr id="113" name="Freeform 1120">
                  <a:extLst>
                    <a:ext uri="{FF2B5EF4-FFF2-40B4-BE49-F238E27FC236}">
                      <a16:creationId xmlns:a16="http://schemas.microsoft.com/office/drawing/2014/main" id="{2C3EB010-7A2B-4F3B-86D8-2E67017B0845}"/>
                    </a:ext>
                  </a:extLst>
                </p:cNvPr>
                <p:cNvSpPr>
                  <a:spLocks/>
                </p:cNvSpPr>
                <p:nvPr/>
              </p:nvSpPr>
              <p:spPr bwMode="auto">
                <a:xfrm>
                  <a:off x="7741034" y="4326108"/>
                  <a:ext cx="68411" cy="221013"/>
                </a:xfrm>
                <a:custGeom>
                  <a:avLst/>
                  <a:gdLst>
                    <a:gd name="T0" fmla="*/ 16 w 16"/>
                    <a:gd name="T1" fmla="*/ 0 h 52"/>
                    <a:gd name="T2" fmla="*/ 16 w 16"/>
                    <a:gd name="T3" fmla="*/ 44 h 52"/>
                    <a:gd name="T4" fmla="*/ 15 w 16"/>
                    <a:gd name="T5" fmla="*/ 47 h 52"/>
                    <a:gd name="T6" fmla="*/ 13 w 16"/>
                    <a:gd name="T7" fmla="*/ 50 h 52"/>
                    <a:gd name="T8" fmla="*/ 11 w 16"/>
                    <a:gd name="T9" fmla="*/ 51 h 52"/>
                    <a:gd name="T10" fmla="*/ 8 w 16"/>
                    <a:gd name="T11" fmla="*/ 52 h 52"/>
                    <a:gd name="T12" fmla="*/ 5 w 16"/>
                    <a:gd name="T13" fmla="*/ 51 h 52"/>
                    <a:gd name="T14" fmla="*/ 2 w 16"/>
                    <a:gd name="T15" fmla="*/ 50 h 52"/>
                    <a:gd name="T16" fmla="*/ 0 w 16"/>
                    <a:gd name="T17" fmla="*/ 47 h 52"/>
                    <a:gd name="T18" fmla="*/ 0 w 16"/>
                    <a:gd name="T19" fmla="*/ 44 h 52"/>
                    <a:gd name="T20" fmla="*/ 0 w 16"/>
                    <a:gd name="T21" fmla="*/ 0 h 52"/>
                    <a:gd name="T22" fmla="*/ 16 w 16"/>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52">
                      <a:moveTo>
                        <a:pt x="16" y="0"/>
                      </a:moveTo>
                      <a:cubicBezTo>
                        <a:pt x="16" y="44"/>
                        <a:pt x="16" y="44"/>
                        <a:pt x="16" y="44"/>
                      </a:cubicBezTo>
                      <a:cubicBezTo>
                        <a:pt x="16" y="45"/>
                        <a:pt x="16" y="46"/>
                        <a:pt x="15" y="47"/>
                      </a:cubicBezTo>
                      <a:cubicBezTo>
                        <a:pt x="15" y="48"/>
                        <a:pt x="14" y="49"/>
                        <a:pt x="13" y="50"/>
                      </a:cubicBezTo>
                      <a:cubicBezTo>
                        <a:pt x="13" y="50"/>
                        <a:pt x="12" y="51"/>
                        <a:pt x="11" y="51"/>
                      </a:cubicBezTo>
                      <a:cubicBezTo>
                        <a:pt x="10" y="52"/>
                        <a:pt x="9" y="52"/>
                        <a:pt x="8" y="52"/>
                      </a:cubicBezTo>
                      <a:cubicBezTo>
                        <a:pt x="7" y="52"/>
                        <a:pt x="6" y="52"/>
                        <a:pt x="5" y="51"/>
                      </a:cubicBezTo>
                      <a:cubicBezTo>
                        <a:pt x="4" y="51"/>
                        <a:pt x="3" y="50"/>
                        <a:pt x="2" y="50"/>
                      </a:cubicBezTo>
                      <a:cubicBezTo>
                        <a:pt x="1" y="49"/>
                        <a:pt x="1" y="48"/>
                        <a:pt x="0" y="47"/>
                      </a:cubicBezTo>
                      <a:cubicBezTo>
                        <a:pt x="0" y="46"/>
                        <a:pt x="0" y="45"/>
                        <a:pt x="0" y="44"/>
                      </a:cubicBezTo>
                      <a:cubicBezTo>
                        <a:pt x="0" y="0"/>
                        <a:pt x="0" y="0"/>
                        <a:pt x="0" y="0"/>
                      </a:cubicBezTo>
                      <a:lnTo>
                        <a:pt x="16"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4" name="Freeform 1121">
                  <a:extLst>
                    <a:ext uri="{FF2B5EF4-FFF2-40B4-BE49-F238E27FC236}">
                      <a16:creationId xmlns:a16="http://schemas.microsoft.com/office/drawing/2014/main" id="{94161D31-F19A-492F-B56A-FD02D75A5C6B}"/>
                    </a:ext>
                  </a:extLst>
                </p:cNvPr>
                <p:cNvSpPr>
                  <a:spLocks/>
                </p:cNvSpPr>
                <p:nvPr/>
              </p:nvSpPr>
              <p:spPr bwMode="auto">
                <a:xfrm>
                  <a:off x="7741035" y="4078788"/>
                  <a:ext cx="68411" cy="247325"/>
                </a:xfrm>
                <a:custGeom>
                  <a:avLst/>
                  <a:gdLst>
                    <a:gd name="T0" fmla="*/ 13 w 13"/>
                    <a:gd name="T1" fmla="*/ 0 h 47"/>
                    <a:gd name="T2" fmla="*/ 0 w 13"/>
                    <a:gd name="T3" fmla="*/ 0 h 47"/>
                    <a:gd name="T4" fmla="*/ 0 w 13"/>
                    <a:gd name="T5" fmla="*/ 12 h 47"/>
                    <a:gd name="T6" fmla="*/ 4 w 13"/>
                    <a:gd name="T7" fmla="*/ 15 h 47"/>
                    <a:gd name="T8" fmla="*/ 4 w 13"/>
                    <a:gd name="T9" fmla="*/ 47 h 47"/>
                    <a:gd name="T10" fmla="*/ 10 w 13"/>
                    <a:gd name="T11" fmla="*/ 47 h 47"/>
                    <a:gd name="T12" fmla="*/ 10 w 13"/>
                    <a:gd name="T13" fmla="*/ 15 h 47"/>
                    <a:gd name="T14" fmla="*/ 13 w 13"/>
                    <a:gd name="T15" fmla="*/ 12 h 47"/>
                    <a:gd name="T16" fmla="*/ 13 w 1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7">
                      <a:moveTo>
                        <a:pt x="13" y="0"/>
                      </a:moveTo>
                      <a:lnTo>
                        <a:pt x="0" y="0"/>
                      </a:lnTo>
                      <a:lnTo>
                        <a:pt x="0" y="12"/>
                      </a:lnTo>
                      <a:lnTo>
                        <a:pt x="4" y="15"/>
                      </a:lnTo>
                      <a:lnTo>
                        <a:pt x="4" y="47"/>
                      </a:lnTo>
                      <a:lnTo>
                        <a:pt x="10" y="47"/>
                      </a:lnTo>
                      <a:lnTo>
                        <a:pt x="10" y="15"/>
                      </a:lnTo>
                      <a:lnTo>
                        <a:pt x="13" y="12"/>
                      </a:lnTo>
                      <a:lnTo>
                        <a:pt x="13" y="0"/>
                      </a:lnTo>
                      <a:close/>
                    </a:path>
                  </a:pathLst>
                </a:cu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5" name="Rectangle 1122">
                  <a:extLst>
                    <a:ext uri="{FF2B5EF4-FFF2-40B4-BE49-F238E27FC236}">
                      <a16:creationId xmlns:a16="http://schemas.microsoft.com/office/drawing/2014/main" id="{D82FCC7D-3977-4CEC-8BAE-0173991A1D10}"/>
                    </a:ext>
                  </a:extLst>
                </p:cNvPr>
                <p:cNvSpPr>
                  <a:spLocks noChangeArrowheads="1"/>
                </p:cNvSpPr>
                <p:nvPr/>
              </p:nvSpPr>
              <p:spPr bwMode="auto">
                <a:xfrm>
                  <a:off x="7741034" y="4362942"/>
                  <a:ext cx="68411" cy="31573"/>
                </a:xfrm>
                <a:prstGeom prst="rect">
                  <a:avLst/>
                </a:prstGeom>
                <a:solidFill>
                  <a:srgbClr val="3C3C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6" name="Freeform 1123">
                  <a:extLst>
                    <a:ext uri="{FF2B5EF4-FFF2-40B4-BE49-F238E27FC236}">
                      <a16:creationId xmlns:a16="http://schemas.microsoft.com/office/drawing/2014/main" id="{1C3286E5-E124-4393-84C5-4B6F7A8E0268}"/>
                    </a:ext>
                  </a:extLst>
                </p:cNvPr>
                <p:cNvSpPr>
                  <a:spLocks noEditPoints="1"/>
                </p:cNvSpPr>
                <p:nvPr/>
              </p:nvSpPr>
              <p:spPr bwMode="auto">
                <a:xfrm rot="16643472">
                  <a:off x="7690252" y="4067783"/>
                  <a:ext cx="152604" cy="468337"/>
                </a:xfrm>
                <a:custGeom>
                  <a:avLst/>
                  <a:gdLst>
                    <a:gd name="T0" fmla="*/ 34 w 36"/>
                    <a:gd name="T1" fmla="*/ 9 h 112"/>
                    <a:gd name="T2" fmla="*/ 30 w 36"/>
                    <a:gd name="T3" fmla="*/ 3 h 112"/>
                    <a:gd name="T4" fmla="*/ 26 w 36"/>
                    <a:gd name="T5" fmla="*/ 0 h 112"/>
                    <a:gd name="T6" fmla="*/ 26 w 36"/>
                    <a:gd name="T7" fmla="*/ 20 h 112"/>
                    <a:gd name="T8" fmla="*/ 10 w 36"/>
                    <a:gd name="T9" fmla="*/ 20 h 112"/>
                    <a:gd name="T10" fmla="*/ 10 w 36"/>
                    <a:gd name="T11" fmla="*/ 0 h 112"/>
                    <a:gd name="T12" fmla="*/ 5 w 36"/>
                    <a:gd name="T13" fmla="*/ 3 h 112"/>
                    <a:gd name="T14" fmla="*/ 1 w 36"/>
                    <a:gd name="T15" fmla="*/ 9 h 112"/>
                    <a:gd name="T16" fmla="*/ 0 w 36"/>
                    <a:gd name="T17" fmla="*/ 16 h 112"/>
                    <a:gd name="T18" fmla="*/ 1 w 36"/>
                    <a:gd name="T19" fmla="*/ 22 h 112"/>
                    <a:gd name="T20" fmla="*/ 5 w 36"/>
                    <a:gd name="T21" fmla="*/ 28 h 112"/>
                    <a:gd name="T22" fmla="*/ 7 w 36"/>
                    <a:gd name="T23" fmla="*/ 30 h 112"/>
                    <a:gd name="T24" fmla="*/ 10 w 36"/>
                    <a:gd name="T25" fmla="*/ 32 h 112"/>
                    <a:gd name="T26" fmla="*/ 10 w 36"/>
                    <a:gd name="T27" fmla="*/ 104 h 112"/>
                    <a:gd name="T28" fmla="*/ 10 w 36"/>
                    <a:gd name="T29" fmla="*/ 107 h 112"/>
                    <a:gd name="T30" fmla="*/ 12 w 36"/>
                    <a:gd name="T31" fmla="*/ 110 h 112"/>
                    <a:gd name="T32" fmla="*/ 15 w 36"/>
                    <a:gd name="T33" fmla="*/ 112 h 112"/>
                    <a:gd name="T34" fmla="*/ 18 w 36"/>
                    <a:gd name="T35" fmla="*/ 112 h 112"/>
                    <a:gd name="T36" fmla="*/ 21 w 36"/>
                    <a:gd name="T37" fmla="*/ 112 h 112"/>
                    <a:gd name="T38" fmla="*/ 24 w 36"/>
                    <a:gd name="T39" fmla="*/ 110 h 112"/>
                    <a:gd name="T40" fmla="*/ 25 w 36"/>
                    <a:gd name="T41" fmla="*/ 107 h 112"/>
                    <a:gd name="T42" fmla="*/ 26 w 36"/>
                    <a:gd name="T43" fmla="*/ 104 h 112"/>
                    <a:gd name="T44" fmla="*/ 26 w 36"/>
                    <a:gd name="T45" fmla="*/ 32 h 112"/>
                    <a:gd name="T46" fmla="*/ 28 w 36"/>
                    <a:gd name="T47" fmla="*/ 30 h 112"/>
                    <a:gd name="T48" fmla="*/ 30 w 36"/>
                    <a:gd name="T49" fmla="*/ 28 h 112"/>
                    <a:gd name="T50" fmla="*/ 34 w 36"/>
                    <a:gd name="T51" fmla="*/ 23 h 112"/>
                    <a:gd name="T52" fmla="*/ 36 w 36"/>
                    <a:gd name="T53" fmla="*/ 16 h 112"/>
                    <a:gd name="T54" fmla="*/ 34 w 36"/>
                    <a:gd name="T55" fmla="*/ 9 h 112"/>
                    <a:gd name="T56" fmla="*/ 18 w 36"/>
                    <a:gd name="T57" fmla="*/ 108 h 112"/>
                    <a:gd name="T58" fmla="*/ 14 w 36"/>
                    <a:gd name="T59" fmla="*/ 104 h 112"/>
                    <a:gd name="T60" fmla="*/ 18 w 36"/>
                    <a:gd name="T61" fmla="*/ 100 h 112"/>
                    <a:gd name="T62" fmla="*/ 22 w 36"/>
                    <a:gd name="T63" fmla="*/ 104 h 112"/>
                    <a:gd name="T64" fmla="*/ 18 w 36"/>
                    <a:gd name="T65"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112">
                      <a:moveTo>
                        <a:pt x="34" y="9"/>
                      </a:moveTo>
                      <a:cubicBezTo>
                        <a:pt x="33" y="7"/>
                        <a:pt x="32" y="5"/>
                        <a:pt x="30" y="3"/>
                      </a:cubicBezTo>
                      <a:cubicBezTo>
                        <a:pt x="29" y="2"/>
                        <a:pt x="28" y="1"/>
                        <a:pt x="26" y="0"/>
                      </a:cubicBezTo>
                      <a:cubicBezTo>
                        <a:pt x="26" y="20"/>
                        <a:pt x="26" y="20"/>
                        <a:pt x="26" y="20"/>
                      </a:cubicBezTo>
                      <a:cubicBezTo>
                        <a:pt x="10" y="20"/>
                        <a:pt x="10" y="20"/>
                        <a:pt x="10" y="20"/>
                      </a:cubicBezTo>
                      <a:cubicBezTo>
                        <a:pt x="10" y="0"/>
                        <a:pt x="10" y="0"/>
                        <a:pt x="10" y="0"/>
                      </a:cubicBezTo>
                      <a:cubicBezTo>
                        <a:pt x="8" y="1"/>
                        <a:pt x="7" y="2"/>
                        <a:pt x="5" y="3"/>
                      </a:cubicBezTo>
                      <a:cubicBezTo>
                        <a:pt x="4" y="5"/>
                        <a:pt x="2" y="7"/>
                        <a:pt x="1" y="9"/>
                      </a:cubicBezTo>
                      <a:cubicBezTo>
                        <a:pt x="1" y="11"/>
                        <a:pt x="0" y="14"/>
                        <a:pt x="0" y="16"/>
                      </a:cubicBezTo>
                      <a:cubicBezTo>
                        <a:pt x="0" y="18"/>
                        <a:pt x="1" y="20"/>
                        <a:pt x="1" y="22"/>
                      </a:cubicBezTo>
                      <a:cubicBezTo>
                        <a:pt x="2" y="25"/>
                        <a:pt x="4" y="27"/>
                        <a:pt x="5" y="28"/>
                      </a:cubicBezTo>
                      <a:cubicBezTo>
                        <a:pt x="6" y="29"/>
                        <a:pt x="7" y="30"/>
                        <a:pt x="7" y="30"/>
                      </a:cubicBezTo>
                      <a:cubicBezTo>
                        <a:pt x="8" y="31"/>
                        <a:pt x="9" y="31"/>
                        <a:pt x="10" y="32"/>
                      </a:cubicBezTo>
                      <a:cubicBezTo>
                        <a:pt x="10" y="104"/>
                        <a:pt x="10" y="104"/>
                        <a:pt x="10" y="104"/>
                      </a:cubicBezTo>
                      <a:cubicBezTo>
                        <a:pt x="10" y="105"/>
                        <a:pt x="10" y="106"/>
                        <a:pt x="10" y="107"/>
                      </a:cubicBezTo>
                      <a:cubicBezTo>
                        <a:pt x="11" y="108"/>
                        <a:pt x="11" y="109"/>
                        <a:pt x="12" y="110"/>
                      </a:cubicBezTo>
                      <a:cubicBezTo>
                        <a:pt x="13" y="111"/>
                        <a:pt x="14" y="111"/>
                        <a:pt x="15" y="112"/>
                      </a:cubicBezTo>
                      <a:cubicBezTo>
                        <a:pt x="16" y="112"/>
                        <a:pt x="17" y="112"/>
                        <a:pt x="18" y="112"/>
                      </a:cubicBezTo>
                      <a:cubicBezTo>
                        <a:pt x="19" y="112"/>
                        <a:pt x="20" y="112"/>
                        <a:pt x="21" y="112"/>
                      </a:cubicBezTo>
                      <a:cubicBezTo>
                        <a:pt x="22" y="111"/>
                        <a:pt x="23" y="111"/>
                        <a:pt x="24" y="110"/>
                      </a:cubicBezTo>
                      <a:cubicBezTo>
                        <a:pt x="24" y="109"/>
                        <a:pt x="25" y="108"/>
                        <a:pt x="25" y="107"/>
                      </a:cubicBezTo>
                      <a:cubicBezTo>
                        <a:pt x="26" y="106"/>
                        <a:pt x="26" y="105"/>
                        <a:pt x="26" y="104"/>
                      </a:cubicBezTo>
                      <a:cubicBezTo>
                        <a:pt x="26" y="32"/>
                        <a:pt x="26" y="32"/>
                        <a:pt x="26" y="32"/>
                      </a:cubicBezTo>
                      <a:cubicBezTo>
                        <a:pt x="27" y="31"/>
                        <a:pt x="28" y="31"/>
                        <a:pt x="28" y="30"/>
                      </a:cubicBezTo>
                      <a:cubicBezTo>
                        <a:pt x="29" y="30"/>
                        <a:pt x="30" y="29"/>
                        <a:pt x="30" y="28"/>
                      </a:cubicBezTo>
                      <a:cubicBezTo>
                        <a:pt x="32" y="27"/>
                        <a:pt x="33" y="25"/>
                        <a:pt x="34" y="23"/>
                      </a:cubicBezTo>
                      <a:cubicBezTo>
                        <a:pt x="35" y="20"/>
                        <a:pt x="36" y="18"/>
                        <a:pt x="36" y="16"/>
                      </a:cubicBezTo>
                      <a:cubicBezTo>
                        <a:pt x="36" y="14"/>
                        <a:pt x="35" y="11"/>
                        <a:pt x="34" y="9"/>
                      </a:cubicBezTo>
                      <a:close/>
                      <a:moveTo>
                        <a:pt x="18" y="108"/>
                      </a:moveTo>
                      <a:cubicBezTo>
                        <a:pt x="16" y="108"/>
                        <a:pt x="14" y="106"/>
                        <a:pt x="14" y="104"/>
                      </a:cubicBezTo>
                      <a:cubicBezTo>
                        <a:pt x="14" y="102"/>
                        <a:pt x="16" y="100"/>
                        <a:pt x="18" y="100"/>
                      </a:cubicBezTo>
                      <a:cubicBezTo>
                        <a:pt x="20" y="100"/>
                        <a:pt x="22" y="102"/>
                        <a:pt x="22" y="104"/>
                      </a:cubicBezTo>
                      <a:cubicBezTo>
                        <a:pt x="22" y="106"/>
                        <a:pt x="20" y="108"/>
                        <a:pt x="18" y="10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sp>
          <p:nvSpPr>
            <p:cNvPr id="125" name="TextBox 124">
              <a:extLst>
                <a:ext uri="{FF2B5EF4-FFF2-40B4-BE49-F238E27FC236}">
                  <a16:creationId xmlns:a16="http://schemas.microsoft.com/office/drawing/2014/main" id="{2E5DE90C-EA7A-4FAB-B994-F69F2FF90C30}"/>
                </a:ext>
              </a:extLst>
            </p:cNvPr>
            <p:cNvSpPr txBox="1"/>
            <p:nvPr/>
          </p:nvSpPr>
          <p:spPr>
            <a:xfrm rot="2754461">
              <a:off x="10216045" y="2654948"/>
              <a:ext cx="1046076" cy="674528"/>
            </a:xfrm>
            <a:prstGeom prst="rect">
              <a:avLst/>
            </a:prstGeom>
            <a:noFill/>
          </p:spPr>
          <p:txBody>
            <a:bodyPr wrap="none" lIns="0" tIns="0" rIns="0" bIns="0"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Segoe UI Semibold"/>
                  <a:ea typeface="+mn-ea"/>
                  <a:cs typeface="+mn-cs"/>
                </a:rPr>
                <a:t>DESIGN/CODE</a:t>
              </a:r>
            </a:p>
          </p:txBody>
        </p:sp>
        <p:sp>
          <p:nvSpPr>
            <p:cNvPr id="127" name="TextBox 126">
              <a:extLst>
                <a:ext uri="{FF2B5EF4-FFF2-40B4-BE49-F238E27FC236}">
                  <a16:creationId xmlns:a16="http://schemas.microsoft.com/office/drawing/2014/main" id="{34A6C36B-90A0-4081-B7D3-4AC510B15266}"/>
                </a:ext>
              </a:extLst>
            </p:cNvPr>
            <p:cNvSpPr txBox="1"/>
            <p:nvPr/>
          </p:nvSpPr>
          <p:spPr>
            <a:xfrm rot="18923527">
              <a:off x="10357567" y="3355531"/>
              <a:ext cx="887071" cy="690307"/>
            </a:xfrm>
            <a:prstGeom prst="rect">
              <a:avLst/>
            </a:prstGeom>
            <a:noFill/>
          </p:spPr>
          <p:txBody>
            <a:bodyPr wrap="none" lIns="0" tIns="0" rIns="0" bIns="0" rtlCol="0">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Segoe UI Semibold"/>
                  <a:ea typeface="+mn-ea"/>
                  <a:cs typeface="+mn-cs"/>
                </a:rPr>
                <a:t>BUILD</a:t>
              </a:r>
            </a:p>
          </p:txBody>
        </p:sp>
        <p:sp>
          <p:nvSpPr>
            <p:cNvPr id="130" name="TextBox 129">
              <a:extLst>
                <a:ext uri="{FF2B5EF4-FFF2-40B4-BE49-F238E27FC236}">
                  <a16:creationId xmlns:a16="http://schemas.microsoft.com/office/drawing/2014/main" id="{DB37642E-F8A2-48AE-BA93-7CCE34CB47CB}"/>
                </a:ext>
              </a:extLst>
            </p:cNvPr>
            <p:cNvSpPr txBox="1"/>
            <p:nvPr/>
          </p:nvSpPr>
          <p:spPr>
            <a:xfrm rot="3018281">
              <a:off x="9593941" y="3343536"/>
              <a:ext cx="940995" cy="690306"/>
            </a:xfrm>
            <a:prstGeom prst="rect">
              <a:avLst/>
            </a:prstGeom>
            <a:noFill/>
          </p:spPr>
          <p:txBody>
            <a:bodyPr wrap="none" lIns="0" tIns="0" rIns="0" bIns="0" rtlCol="0">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Segoe UI Semibold"/>
                  <a:ea typeface="+mn-ea"/>
                  <a:cs typeface="+mn-cs"/>
                </a:rPr>
                <a:t>DEPLOY</a:t>
              </a:r>
            </a:p>
          </p:txBody>
        </p:sp>
        <p:sp>
          <p:nvSpPr>
            <p:cNvPr id="131" name="TextBox 130">
              <a:extLst>
                <a:ext uri="{FF2B5EF4-FFF2-40B4-BE49-F238E27FC236}">
                  <a16:creationId xmlns:a16="http://schemas.microsoft.com/office/drawing/2014/main" id="{8583CB11-707A-4442-8260-40E53AFFCF20}"/>
                </a:ext>
              </a:extLst>
            </p:cNvPr>
            <p:cNvSpPr txBox="1"/>
            <p:nvPr/>
          </p:nvSpPr>
          <p:spPr>
            <a:xfrm rot="18643934">
              <a:off x="9600670" y="2671104"/>
              <a:ext cx="997072" cy="690307"/>
            </a:xfrm>
            <a:prstGeom prst="rect">
              <a:avLst/>
            </a:prstGeom>
            <a:noFill/>
          </p:spPr>
          <p:txBody>
            <a:bodyPr wrap="none" lIns="0" tIns="0" rIns="0" bIns="0"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Segoe UI Semibold"/>
                  <a:ea typeface="+mn-ea"/>
                  <a:cs typeface="+mn-cs"/>
                </a:rPr>
                <a:t>RUN</a:t>
              </a:r>
            </a:p>
          </p:txBody>
        </p:sp>
      </p:grpSp>
      <p:sp>
        <p:nvSpPr>
          <p:cNvPr id="132" name="Arc 131">
            <a:extLst>
              <a:ext uri="{FF2B5EF4-FFF2-40B4-BE49-F238E27FC236}">
                <a16:creationId xmlns:a16="http://schemas.microsoft.com/office/drawing/2014/main" id="{5832BDFD-5172-4A47-9487-6CD57E46F7D1}"/>
              </a:ext>
            </a:extLst>
          </p:cNvPr>
          <p:cNvSpPr/>
          <p:nvPr/>
        </p:nvSpPr>
        <p:spPr>
          <a:xfrm>
            <a:off x="8765166" y="2653057"/>
            <a:ext cx="2737706" cy="2737704"/>
          </a:xfrm>
          <a:prstGeom prst="arc">
            <a:avLst>
              <a:gd name="adj1" fmla="val 16484115"/>
              <a:gd name="adj2" fmla="val 16226713"/>
            </a:avLst>
          </a:prstGeom>
          <a:ln w="381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33" name="Arc 132">
            <a:extLst>
              <a:ext uri="{FF2B5EF4-FFF2-40B4-BE49-F238E27FC236}">
                <a16:creationId xmlns:a16="http://schemas.microsoft.com/office/drawing/2014/main" id="{F5005510-EA5E-4B8F-917B-21ADD2C05792}"/>
              </a:ext>
            </a:extLst>
          </p:cNvPr>
          <p:cNvSpPr/>
          <p:nvPr/>
        </p:nvSpPr>
        <p:spPr>
          <a:xfrm>
            <a:off x="8765166" y="2653057"/>
            <a:ext cx="2737706" cy="2737704"/>
          </a:xfrm>
          <a:prstGeom prst="arc">
            <a:avLst>
              <a:gd name="adj1" fmla="val 1554470"/>
              <a:gd name="adj2" fmla="val 9542704"/>
            </a:avLst>
          </a:prstGeom>
          <a:ln w="66675">
            <a:solidFill>
              <a:schemeClr val="bg1">
                <a:alpha val="94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nvGrpSpPr>
          <p:cNvPr id="73" name="Group 72">
            <a:extLst>
              <a:ext uri="{FF2B5EF4-FFF2-40B4-BE49-F238E27FC236}">
                <a16:creationId xmlns:a16="http://schemas.microsoft.com/office/drawing/2014/main" id="{7A134C40-F737-412E-A94F-491BF5927E95}"/>
              </a:ext>
            </a:extLst>
          </p:cNvPr>
          <p:cNvGrpSpPr/>
          <p:nvPr/>
        </p:nvGrpSpPr>
        <p:grpSpPr>
          <a:xfrm>
            <a:off x="9952385" y="3034984"/>
            <a:ext cx="399904" cy="399904"/>
            <a:chOff x="5775921" y="2076963"/>
            <a:chExt cx="328038" cy="328038"/>
          </a:xfrm>
        </p:grpSpPr>
        <p:sp>
          <p:nvSpPr>
            <p:cNvPr id="74" name="Oval 73">
              <a:extLst>
                <a:ext uri="{FF2B5EF4-FFF2-40B4-BE49-F238E27FC236}">
                  <a16:creationId xmlns:a16="http://schemas.microsoft.com/office/drawing/2014/main" id="{B827CA94-3918-457F-93C2-24275E08CFD2}"/>
                </a:ext>
              </a:extLst>
            </p:cNvPr>
            <p:cNvSpPr/>
            <p:nvPr/>
          </p:nvSpPr>
          <p:spPr bwMode="auto">
            <a:xfrm>
              <a:off x="5775921" y="2076963"/>
              <a:ext cx="328038" cy="328038"/>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75" name="Org_ECA6">
              <a:extLst>
                <a:ext uri="{FF2B5EF4-FFF2-40B4-BE49-F238E27FC236}">
                  <a16:creationId xmlns:a16="http://schemas.microsoft.com/office/drawing/2014/main" id="{4B0699DC-A37D-41EB-9C5B-D83AAC6527A2}"/>
                </a:ext>
              </a:extLst>
            </p:cNvPr>
            <p:cNvSpPr>
              <a:spLocks noChangeAspect="1" noEditPoints="1"/>
            </p:cNvSpPr>
            <p:nvPr/>
          </p:nvSpPr>
          <p:spPr bwMode="auto">
            <a:xfrm>
              <a:off x="5853552" y="2151592"/>
              <a:ext cx="172777" cy="172861"/>
            </a:xfrm>
            <a:custGeom>
              <a:avLst/>
              <a:gdLst>
                <a:gd name="T0" fmla="*/ 1177 w 4117"/>
                <a:gd name="T1" fmla="*/ 4119 h 4119"/>
                <a:gd name="T2" fmla="*/ 0 w 4117"/>
                <a:gd name="T3" fmla="*/ 4119 h 4119"/>
                <a:gd name="T4" fmla="*/ 0 w 4117"/>
                <a:gd name="T5" fmla="*/ 2942 h 4119"/>
                <a:gd name="T6" fmla="*/ 1177 w 4117"/>
                <a:gd name="T7" fmla="*/ 2942 h 4119"/>
                <a:gd name="T8" fmla="*/ 1177 w 4117"/>
                <a:gd name="T9" fmla="*/ 4119 h 4119"/>
                <a:gd name="T10" fmla="*/ 4117 w 4117"/>
                <a:gd name="T11" fmla="*/ 2942 h 4119"/>
                <a:gd name="T12" fmla="*/ 2941 w 4117"/>
                <a:gd name="T13" fmla="*/ 2942 h 4119"/>
                <a:gd name="T14" fmla="*/ 2941 w 4117"/>
                <a:gd name="T15" fmla="*/ 4119 h 4119"/>
                <a:gd name="T16" fmla="*/ 4117 w 4117"/>
                <a:gd name="T17" fmla="*/ 4119 h 4119"/>
                <a:gd name="T18" fmla="*/ 4117 w 4117"/>
                <a:gd name="T19" fmla="*/ 2942 h 4119"/>
                <a:gd name="T20" fmla="*/ 2647 w 4117"/>
                <a:gd name="T21" fmla="*/ 0 h 4119"/>
                <a:gd name="T22" fmla="*/ 1471 w 4117"/>
                <a:gd name="T23" fmla="*/ 0 h 4119"/>
                <a:gd name="T24" fmla="*/ 1471 w 4117"/>
                <a:gd name="T25" fmla="*/ 1177 h 4119"/>
                <a:gd name="T26" fmla="*/ 2647 w 4117"/>
                <a:gd name="T27" fmla="*/ 1177 h 4119"/>
                <a:gd name="T28" fmla="*/ 2647 w 4117"/>
                <a:gd name="T29" fmla="*/ 0 h 4119"/>
                <a:gd name="T30" fmla="*/ 2059 w 4117"/>
                <a:gd name="T31" fmla="*/ 1177 h 4119"/>
                <a:gd name="T32" fmla="*/ 2059 w 4117"/>
                <a:gd name="T33" fmla="*/ 2060 h 4119"/>
                <a:gd name="T34" fmla="*/ 3529 w 4117"/>
                <a:gd name="T35" fmla="*/ 2942 h 4119"/>
                <a:gd name="T36" fmla="*/ 3529 w 4117"/>
                <a:gd name="T37" fmla="*/ 2060 h 4119"/>
                <a:gd name="T38" fmla="*/ 588 w 4117"/>
                <a:gd name="T39" fmla="*/ 2060 h 4119"/>
                <a:gd name="T40" fmla="*/ 588 w 4117"/>
                <a:gd name="T41" fmla="*/ 2942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17" h="4119">
                  <a:moveTo>
                    <a:pt x="1177" y="4119"/>
                  </a:moveTo>
                  <a:lnTo>
                    <a:pt x="0" y="4119"/>
                  </a:lnTo>
                  <a:lnTo>
                    <a:pt x="0" y="2942"/>
                  </a:lnTo>
                  <a:lnTo>
                    <a:pt x="1177" y="2942"/>
                  </a:lnTo>
                  <a:lnTo>
                    <a:pt x="1177" y="4119"/>
                  </a:lnTo>
                  <a:moveTo>
                    <a:pt x="4117" y="2942"/>
                  </a:moveTo>
                  <a:lnTo>
                    <a:pt x="2941" y="2942"/>
                  </a:lnTo>
                  <a:lnTo>
                    <a:pt x="2941" y="4119"/>
                  </a:lnTo>
                  <a:lnTo>
                    <a:pt x="4117" y="4119"/>
                  </a:lnTo>
                  <a:lnTo>
                    <a:pt x="4117" y="2942"/>
                  </a:lnTo>
                  <a:moveTo>
                    <a:pt x="2647" y="0"/>
                  </a:moveTo>
                  <a:lnTo>
                    <a:pt x="1471" y="0"/>
                  </a:lnTo>
                  <a:lnTo>
                    <a:pt x="1471" y="1177"/>
                  </a:lnTo>
                  <a:lnTo>
                    <a:pt x="2647" y="1177"/>
                  </a:lnTo>
                  <a:lnTo>
                    <a:pt x="2647" y="0"/>
                  </a:lnTo>
                  <a:moveTo>
                    <a:pt x="2059" y="1177"/>
                  </a:moveTo>
                  <a:lnTo>
                    <a:pt x="2059" y="2060"/>
                  </a:lnTo>
                  <a:moveTo>
                    <a:pt x="3529" y="2942"/>
                  </a:moveTo>
                  <a:lnTo>
                    <a:pt x="3529" y="2060"/>
                  </a:lnTo>
                  <a:lnTo>
                    <a:pt x="588" y="2060"/>
                  </a:lnTo>
                  <a:lnTo>
                    <a:pt x="588" y="2942"/>
                  </a:ln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76" name="Group 75">
            <a:extLst>
              <a:ext uri="{FF2B5EF4-FFF2-40B4-BE49-F238E27FC236}">
                <a16:creationId xmlns:a16="http://schemas.microsoft.com/office/drawing/2014/main" id="{944B8237-2729-4452-BC31-2625054B6560}"/>
              </a:ext>
            </a:extLst>
          </p:cNvPr>
          <p:cNvGrpSpPr/>
          <p:nvPr/>
        </p:nvGrpSpPr>
        <p:grpSpPr>
          <a:xfrm>
            <a:off x="10738905" y="3838758"/>
            <a:ext cx="366301" cy="366301"/>
            <a:chOff x="177867" y="2724175"/>
            <a:chExt cx="555923" cy="555922"/>
          </a:xfrm>
        </p:grpSpPr>
        <p:sp>
          <p:nvSpPr>
            <p:cNvPr id="78" name="Oval 77">
              <a:extLst>
                <a:ext uri="{FF2B5EF4-FFF2-40B4-BE49-F238E27FC236}">
                  <a16:creationId xmlns:a16="http://schemas.microsoft.com/office/drawing/2014/main" id="{D64B073C-1183-4265-85E4-A1E3987AFD3F}"/>
                </a:ext>
              </a:extLst>
            </p:cNvPr>
            <p:cNvSpPr/>
            <p:nvPr/>
          </p:nvSpPr>
          <p:spPr bwMode="auto">
            <a:xfrm>
              <a:off x="177867" y="2724175"/>
              <a:ext cx="555923" cy="55592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80" name="binary">
              <a:extLst>
                <a:ext uri="{FF2B5EF4-FFF2-40B4-BE49-F238E27FC236}">
                  <a16:creationId xmlns:a16="http://schemas.microsoft.com/office/drawing/2014/main" id="{6E713CB5-77FB-44D4-AC37-9BADEFB221AD}"/>
                </a:ext>
              </a:extLst>
            </p:cNvPr>
            <p:cNvSpPr>
              <a:spLocks noChangeAspect="1" noEditPoints="1"/>
            </p:cNvSpPr>
            <p:nvPr/>
          </p:nvSpPr>
          <p:spPr bwMode="auto">
            <a:xfrm>
              <a:off x="300134" y="2867695"/>
              <a:ext cx="311388" cy="268883"/>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1270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84" name="Group 83">
            <a:extLst>
              <a:ext uri="{FF2B5EF4-FFF2-40B4-BE49-F238E27FC236}">
                <a16:creationId xmlns:a16="http://schemas.microsoft.com/office/drawing/2014/main" id="{9CC85589-B7C4-43AC-A97A-6502411812A3}"/>
              </a:ext>
            </a:extLst>
          </p:cNvPr>
          <p:cNvGrpSpPr/>
          <p:nvPr/>
        </p:nvGrpSpPr>
        <p:grpSpPr>
          <a:xfrm>
            <a:off x="9176980" y="3806781"/>
            <a:ext cx="392304" cy="392302"/>
            <a:chOff x="8956244" y="2200178"/>
            <a:chExt cx="407513" cy="407512"/>
          </a:xfrm>
        </p:grpSpPr>
        <p:sp>
          <p:nvSpPr>
            <p:cNvPr id="85" name="Oval 84">
              <a:extLst>
                <a:ext uri="{FF2B5EF4-FFF2-40B4-BE49-F238E27FC236}">
                  <a16:creationId xmlns:a16="http://schemas.microsoft.com/office/drawing/2014/main" id="{92B565A1-BE9C-4A41-9691-0F6D38B1FA1B}"/>
                </a:ext>
              </a:extLst>
            </p:cNvPr>
            <p:cNvSpPr/>
            <p:nvPr/>
          </p:nvSpPr>
          <p:spPr bwMode="auto">
            <a:xfrm>
              <a:off x="8956244" y="2200178"/>
              <a:ext cx="407513" cy="40751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1" name="Graphic 90" descr="Gears">
              <a:extLst>
                <a:ext uri="{FF2B5EF4-FFF2-40B4-BE49-F238E27FC236}">
                  <a16:creationId xmlns:a16="http://schemas.microsoft.com/office/drawing/2014/main" id="{7EEB9003-6E85-4B73-9519-7739142526C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81268" y="2225202"/>
              <a:ext cx="357464" cy="357464"/>
            </a:xfrm>
            <a:prstGeom prst="rect">
              <a:avLst/>
            </a:prstGeom>
          </p:spPr>
        </p:pic>
      </p:grpSp>
      <p:grpSp>
        <p:nvGrpSpPr>
          <p:cNvPr id="5" name="Group 4">
            <a:extLst>
              <a:ext uri="{FF2B5EF4-FFF2-40B4-BE49-F238E27FC236}">
                <a16:creationId xmlns:a16="http://schemas.microsoft.com/office/drawing/2014/main" id="{5AEEF0E5-E5BB-4AF3-918F-A45A1F9FD94E}"/>
              </a:ext>
            </a:extLst>
          </p:cNvPr>
          <p:cNvGrpSpPr/>
          <p:nvPr/>
        </p:nvGrpSpPr>
        <p:grpSpPr>
          <a:xfrm>
            <a:off x="1860959" y="2925100"/>
            <a:ext cx="6440644" cy="372322"/>
            <a:chOff x="2028044" y="3088708"/>
            <a:chExt cx="6237470" cy="457950"/>
          </a:xfrm>
        </p:grpSpPr>
        <p:sp>
          <p:nvSpPr>
            <p:cNvPr id="41" name="Rectangle 40">
              <a:extLst>
                <a:ext uri="{FF2B5EF4-FFF2-40B4-BE49-F238E27FC236}">
                  <a16:creationId xmlns:a16="http://schemas.microsoft.com/office/drawing/2014/main" id="{0E71B851-A3AB-471A-BB89-B4D682CD2B7B}"/>
                </a:ext>
              </a:extLst>
            </p:cNvPr>
            <p:cNvSpPr/>
            <p:nvPr/>
          </p:nvSpPr>
          <p:spPr bwMode="auto">
            <a:xfrm>
              <a:off x="2028044" y="3088708"/>
              <a:ext cx="6021288" cy="457200"/>
            </a:xfrm>
            <a:prstGeom prst="rect">
              <a:avLst/>
            </a:prstGeom>
            <a:solidFill>
              <a:schemeClr val="bg1"/>
            </a:solidFill>
            <a:ln w="10795" cap="flat" cmpd="sng" algn="ctr">
              <a:noFill/>
              <a:prstDash val="solid"/>
            </a:ln>
            <a:effectLst>
              <a:outerShdw blurRad="190500" dist="38100" dir="24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182880" rIns="91440" bIns="91440" rtlCol="0" anchor="t">
              <a:noAutofit/>
            </a:bodyPr>
            <a:lstStyle/>
            <a:p>
              <a:pPr marL="228600" marR="0" lvl="0" indent="0" algn="ctr" defTabSz="914400" rtl="0" eaLnBrk="1" fontAlgn="base" latinLnBrk="0" hangingPunct="1">
                <a:lnSpc>
                  <a:spcPct val="100000"/>
                </a:lnSpc>
                <a:spcBef>
                  <a:spcPts val="0"/>
                </a:spcBef>
                <a:spcAft>
                  <a:spcPts val="1600"/>
                </a:spcAft>
                <a:buClrTx/>
                <a:buSzTx/>
                <a:buFontTx/>
                <a:buNone/>
                <a:tabLst/>
                <a:defRPr/>
              </a:pPr>
              <a:endParaRPr kumimoji="0" lang="en-US" sz="1600" b="1" i="0" u="none" strike="noStrike" kern="1200" cap="none" spc="0" normalizeH="0" baseline="0" noProof="0" err="1">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endParaRPr>
            </a:p>
          </p:txBody>
        </p:sp>
        <p:sp>
          <p:nvSpPr>
            <p:cNvPr id="147" name="!! Develop">
              <a:extLst>
                <a:ext uri="{FF2B5EF4-FFF2-40B4-BE49-F238E27FC236}">
                  <a16:creationId xmlns:a16="http://schemas.microsoft.com/office/drawing/2014/main" id="{491EE665-EC2A-49C4-92B1-8E7C904D7395}"/>
                </a:ext>
              </a:extLst>
            </p:cNvPr>
            <p:cNvSpPr/>
            <p:nvPr/>
          </p:nvSpPr>
          <p:spPr bwMode="auto">
            <a:xfrm>
              <a:off x="3550862" y="3088709"/>
              <a:ext cx="1463040" cy="457949"/>
            </a:xfrm>
            <a:prstGeom prst="rect">
              <a:avLst/>
            </a:pr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gradFill>
                    <a:gsLst>
                      <a:gs pos="28000">
                        <a:srgbClr val="FFFFFF"/>
                      </a:gs>
                      <a:gs pos="100000">
                        <a:srgbClr val="FFFFFF"/>
                      </a:gs>
                    </a:gsLst>
                    <a:lin ang="2700000" scaled="1"/>
                  </a:gradFill>
                  <a:effectLst/>
                  <a:uLnTx/>
                  <a:uFillTx/>
                  <a:latin typeface="Segoe UI Semibold"/>
                  <a:ea typeface="+mn-ea"/>
                  <a:cs typeface="+mn-cs"/>
                </a:rPr>
                <a:t>BUILD</a:t>
              </a:r>
            </a:p>
          </p:txBody>
        </p:sp>
        <p:sp>
          <p:nvSpPr>
            <p:cNvPr id="148" name="!! Deliver">
              <a:extLst>
                <a:ext uri="{FF2B5EF4-FFF2-40B4-BE49-F238E27FC236}">
                  <a16:creationId xmlns:a16="http://schemas.microsoft.com/office/drawing/2014/main" id="{90E95B00-A585-47FC-95B5-DB3DF2E2892D}"/>
                </a:ext>
              </a:extLst>
            </p:cNvPr>
            <p:cNvSpPr/>
            <p:nvPr/>
          </p:nvSpPr>
          <p:spPr bwMode="auto">
            <a:xfrm>
              <a:off x="5072508" y="3088709"/>
              <a:ext cx="1463040" cy="457949"/>
            </a:xfrm>
            <a:prstGeom prst="rect">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gradFill>
                    <a:gsLst>
                      <a:gs pos="28000">
                        <a:srgbClr val="FFFFFF"/>
                      </a:gs>
                      <a:gs pos="100000">
                        <a:srgbClr val="FFFFFF"/>
                      </a:gs>
                    </a:gsLst>
                    <a:lin ang="2700000" scaled="1"/>
                  </a:gradFill>
                  <a:effectLst/>
                  <a:uLnTx/>
                  <a:uFillTx/>
                  <a:latin typeface="Segoe UI Semibold"/>
                  <a:ea typeface="+mn-ea"/>
                  <a:cs typeface="+mn-cs"/>
                </a:rPr>
                <a:t>DEPLOY</a:t>
              </a:r>
            </a:p>
          </p:txBody>
        </p:sp>
        <p:sp>
          <p:nvSpPr>
            <p:cNvPr id="149" name="!! Plan">
              <a:extLst>
                <a:ext uri="{FF2B5EF4-FFF2-40B4-BE49-F238E27FC236}">
                  <a16:creationId xmlns:a16="http://schemas.microsoft.com/office/drawing/2014/main" id="{F2E03485-E969-4CA3-B4AE-021D776919B6}"/>
                </a:ext>
              </a:extLst>
            </p:cNvPr>
            <p:cNvSpPr/>
            <p:nvPr/>
          </p:nvSpPr>
          <p:spPr bwMode="auto">
            <a:xfrm>
              <a:off x="2029216" y="3088709"/>
              <a:ext cx="1463040" cy="457949"/>
            </a:xfrm>
            <a:prstGeom prst="rect">
              <a:avLst/>
            </a:pr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gradFill>
                    <a:gsLst>
                      <a:gs pos="28000">
                        <a:srgbClr val="FFFFFF"/>
                      </a:gs>
                      <a:gs pos="100000">
                        <a:srgbClr val="FFFFFF"/>
                      </a:gs>
                    </a:gsLst>
                    <a:lin ang="2700000" scaled="1"/>
                  </a:gradFill>
                  <a:effectLst/>
                  <a:uLnTx/>
                  <a:uFillTx/>
                  <a:latin typeface="Segoe UI Semibold"/>
                  <a:ea typeface="+mn-ea"/>
                  <a:cs typeface="+mn-cs"/>
                </a:rPr>
                <a:t>DESIGN/CODE</a:t>
              </a:r>
            </a:p>
          </p:txBody>
        </p:sp>
        <p:sp>
          <p:nvSpPr>
            <p:cNvPr id="77" name="!! Deliver">
              <a:extLst>
                <a:ext uri="{FF2B5EF4-FFF2-40B4-BE49-F238E27FC236}">
                  <a16:creationId xmlns:a16="http://schemas.microsoft.com/office/drawing/2014/main" id="{51438528-65F2-4DBB-91DC-B9603F7136B6}"/>
                </a:ext>
              </a:extLst>
            </p:cNvPr>
            <p:cNvSpPr/>
            <p:nvPr/>
          </p:nvSpPr>
          <p:spPr bwMode="auto">
            <a:xfrm>
              <a:off x="6594154" y="3088708"/>
              <a:ext cx="1463040" cy="457949"/>
            </a:xfrm>
            <a:prstGeom prst="rect">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gradFill>
                    <a:gsLst>
                      <a:gs pos="28000">
                        <a:srgbClr val="FFFFFF"/>
                      </a:gs>
                      <a:gs pos="100000">
                        <a:srgbClr val="FFFFFF"/>
                      </a:gs>
                    </a:gsLst>
                    <a:lin ang="2700000" scaled="1"/>
                  </a:gradFill>
                  <a:effectLst/>
                  <a:uLnTx/>
                  <a:uFillTx/>
                  <a:latin typeface="Segoe UI Semibold"/>
                  <a:ea typeface="+mn-ea"/>
                  <a:cs typeface="+mn-cs"/>
                </a:rPr>
                <a:t>RUN</a:t>
              </a:r>
            </a:p>
          </p:txBody>
        </p:sp>
        <p:sp>
          <p:nvSpPr>
            <p:cNvPr id="4" name="Isosceles Triangle 3">
              <a:extLst>
                <a:ext uri="{FF2B5EF4-FFF2-40B4-BE49-F238E27FC236}">
                  <a16:creationId xmlns:a16="http://schemas.microsoft.com/office/drawing/2014/main" id="{09F1F4D0-7985-4E42-933A-9A39E365640E}"/>
                </a:ext>
              </a:extLst>
            </p:cNvPr>
            <p:cNvSpPr/>
            <p:nvPr/>
          </p:nvSpPr>
          <p:spPr bwMode="auto">
            <a:xfrm rot="5400000">
              <a:off x="7933726" y="3211758"/>
              <a:ext cx="453658" cy="209918"/>
            </a:xfrm>
            <a:prstGeom prst="triangle">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err="1">
                <a:ln>
                  <a:noFill/>
                </a:ln>
                <a:gradFill>
                  <a:gsLst>
                    <a:gs pos="28000">
                      <a:srgbClr val="FFFFFF"/>
                    </a:gs>
                    <a:gs pos="100000">
                      <a:srgbClr val="FFFFFF"/>
                    </a:gs>
                  </a:gsLst>
                  <a:lin ang="2700000" scaled="1"/>
                </a:gradFill>
                <a:effectLst/>
                <a:uLnTx/>
                <a:uFillTx/>
                <a:latin typeface="Segoe UI Semibold"/>
                <a:ea typeface="+mn-ea"/>
                <a:cs typeface="+mn-cs"/>
              </a:endParaRPr>
            </a:p>
          </p:txBody>
        </p:sp>
      </p:grpSp>
      <p:grpSp>
        <p:nvGrpSpPr>
          <p:cNvPr id="34" name="!! Idea">
            <a:extLst>
              <a:ext uri="{FF2B5EF4-FFF2-40B4-BE49-F238E27FC236}">
                <a16:creationId xmlns:a16="http://schemas.microsoft.com/office/drawing/2014/main" id="{FD07F41D-187B-4F00-847A-69B5BEC6A6BB}"/>
              </a:ext>
            </a:extLst>
          </p:cNvPr>
          <p:cNvGrpSpPr/>
          <p:nvPr/>
        </p:nvGrpSpPr>
        <p:grpSpPr>
          <a:xfrm>
            <a:off x="516413" y="2403381"/>
            <a:ext cx="1371600" cy="1371600"/>
            <a:chOff x="-3367438" y="2795056"/>
            <a:chExt cx="597352" cy="597352"/>
          </a:xfrm>
        </p:grpSpPr>
        <p:sp>
          <p:nvSpPr>
            <p:cNvPr id="33" name="Oval 32">
              <a:extLst>
                <a:ext uri="{FF2B5EF4-FFF2-40B4-BE49-F238E27FC236}">
                  <a16:creationId xmlns:a16="http://schemas.microsoft.com/office/drawing/2014/main" id="{E7406348-326C-4FA6-8CFC-E02C50125C59}"/>
                </a:ext>
              </a:extLst>
            </p:cNvPr>
            <p:cNvSpPr/>
            <p:nvPr/>
          </p:nvSpPr>
          <p:spPr bwMode="auto">
            <a:xfrm>
              <a:off x="-3367438" y="2795056"/>
              <a:ext cx="597352" cy="597352"/>
            </a:xfrm>
            <a:prstGeom prst="ellipse">
              <a:avLst/>
            </a:prstGeom>
            <a:solidFill>
              <a:schemeClr val="bg1"/>
            </a:solidFill>
            <a:ln w="10795" cap="flat" cmpd="sng" algn="ctr">
              <a:noFill/>
              <a:prstDash val="solid"/>
            </a:ln>
            <a:effectLst>
              <a:outerShdw blurRad="190500" dist="38100" dir="27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endParaRPr kumimoji="0" lang="en-US" sz="1400" b="1" i="0" u="none" strike="noStrike" kern="1200" cap="all" spc="0" normalizeH="0" baseline="0" noProof="0" err="1">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endParaRPr>
            </a:p>
          </p:txBody>
        </p:sp>
        <p:grpSp>
          <p:nvGrpSpPr>
            <p:cNvPr id="32" name="Group 31">
              <a:extLst>
                <a:ext uri="{FF2B5EF4-FFF2-40B4-BE49-F238E27FC236}">
                  <a16:creationId xmlns:a16="http://schemas.microsoft.com/office/drawing/2014/main" id="{0505737D-E48F-4730-89B4-C8A309196356}"/>
                </a:ext>
              </a:extLst>
            </p:cNvPr>
            <p:cNvGrpSpPr/>
            <p:nvPr/>
          </p:nvGrpSpPr>
          <p:grpSpPr>
            <a:xfrm>
              <a:off x="-3239281" y="2880909"/>
              <a:ext cx="337915" cy="394226"/>
              <a:chOff x="-3158228" y="2964723"/>
              <a:chExt cx="401434" cy="468328"/>
            </a:xfrm>
            <a:solidFill>
              <a:srgbClr val="FFB900"/>
            </a:solidFill>
          </p:grpSpPr>
          <p:grpSp>
            <p:nvGrpSpPr>
              <p:cNvPr id="8" name="Group 4">
                <a:extLst>
                  <a:ext uri="{FF2B5EF4-FFF2-40B4-BE49-F238E27FC236}">
                    <a16:creationId xmlns:a16="http://schemas.microsoft.com/office/drawing/2014/main" id="{42FABC98-0BF8-4A18-84AC-CC558230FCD2}"/>
                  </a:ext>
                </a:extLst>
              </p:cNvPr>
              <p:cNvGrpSpPr>
                <a:grpSpLocks noChangeAspect="1"/>
              </p:cNvGrpSpPr>
              <p:nvPr/>
            </p:nvGrpSpPr>
            <p:grpSpPr bwMode="auto">
              <a:xfrm>
                <a:off x="-3062432" y="3102495"/>
                <a:ext cx="212233" cy="330556"/>
                <a:chOff x="-1898" y="1964"/>
                <a:chExt cx="113" cy="176"/>
              </a:xfrm>
              <a:grpFill/>
            </p:grpSpPr>
            <p:sp>
              <p:nvSpPr>
                <p:cNvPr id="10" name="Freeform 5">
                  <a:extLst>
                    <a:ext uri="{FF2B5EF4-FFF2-40B4-BE49-F238E27FC236}">
                      <a16:creationId xmlns:a16="http://schemas.microsoft.com/office/drawing/2014/main" id="{DDC4D947-9C05-46A6-848B-A55C140FA6BE}"/>
                    </a:ext>
                  </a:extLst>
                </p:cNvPr>
                <p:cNvSpPr>
                  <a:spLocks/>
                </p:cNvSpPr>
                <p:nvPr/>
              </p:nvSpPr>
              <p:spPr bwMode="auto">
                <a:xfrm>
                  <a:off x="-1898" y="1964"/>
                  <a:ext cx="113" cy="138"/>
                </a:xfrm>
                <a:custGeom>
                  <a:avLst/>
                  <a:gdLst>
                    <a:gd name="T0" fmla="*/ 160 w 240"/>
                    <a:gd name="T1" fmla="*/ 293 h 293"/>
                    <a:gd name="T2" fmla="*/ 160 w 240"/>
                    <a:gd name="T3" fmla="*/ 293 h 293"/>
                    <a:gd name="T4" fmla="*/ 174 w 240"/>
                    <a:gd name="T5" fmla="*/ 244 h 293"/>
                    <a:gd name="T6" fmla="*/ 204 w 240"/>
                    <a:gd name="T7" fmla="*/ 203 h 293"/>
                    <a:gd name="T8" fmla="*/ 231 w 240"/>
                    <a:gd name="T9" fmla="*/ 165 h 293"/>
                    <a:gd name="T10" fmla="*/ 240 w 240"/>
                    <a:gd name="T11" fmla="*/ 120 h 293"/>
                    <a:gd name="T12" fmla="*/ 230 w 240"/>
                    <a:gd name="T13" fmla="*/ 73 h 293"/>
                    <a:gd name="T14" fmla="*/ 205 w 240"/>
                    <a:gd name="T15" fmla="*/ 35 h 293"/>
                    <a:gd name="T16" fmla="*/ 166 w 240"/>
                    <a:gd name="T17" fmla="*/ 9 h 293"/>
                    <a:gd name="T18" fmla="*/ 120 w 240"/>
                    <a:gd name="T19" fmla="*/ 0 h 293"/>
                    <a:gd name="T20" fmla="*/ 73 w 240"/>
                    <a:gd name="T21" fmla="*/ 9 h 293"/>
                    <a:gd name="T22" fmla="*/ 35 w 240"/>
                    <a:gd name="T23" fmla="*/ 35 h 293"/>
                    <a:gd name="T24" fmla="*/ 9 w 240"/>
                    <a:gd name="T25" fmla="*/ 73 h 293"/>
                    <a:gd name="T26" fmla="*/ 0 w 240"/>
                    <a:gd name="T27" fmla="*/ 120 h 293"/>
                    <a:gd name="T28" fmla="*/ 9 w 240"/>
                    <a:gd name="T29" fmla="*/ 165 h 293"/>
                    <a:gd name="T30" fmla="*/ 36 w 240"/>
                    <a:gd name="T31" fmla="*/ 203 h 293"/>
                    <a:gd name="T32" fmla="*/ 65 w 240"/>
                    <a:gd name="T33" fmla="*/ 244 h 293"/>
                    <a:gd name="T34" fmla="*/ 79 w 240"/>
                    <a:gd name="T35" fmla="*/ 293 h 293"/>
                    <a:gd name="T36" fmla="*/ 160 w 240"/>
                    <a:gd name="T37"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 h="293">
                      <a:moveTo>
                        <a:pt x="160" y="293"/>
                      </a:moveTo>
                      <a:lnTo>
                        <a:pt x="160" y="293"/>
                      </a:lnTo>
                      <a:cubicBezTo>
                        <a:pt x="162" y="275"/>
                        <a:pt x="167" y="259"/>
                        <a:pt x="174" y="244"/>
                      </a:cubicBezTo>
                      <a:cubicBezTo>
                        <a:pt x="182" y="230"/>
                        <a:pt x="191" y="216"/>
                        <a:pt x="204" y="203"/>
                      </a:cubicBezTo>
                      <a:cubicBezTo>
                        <a:pt x="216" y="192"/>
                        <a:pt x="224" y="179"/>
                        <a:pt x="231" y="165"/>
                      </a:cubicBezTo>
                      <a:cubicBezTo>
                        <a:pt x="237" y="151"/>
                        <a:pt x="240" y="136"/>
                        <a:pt x="240" y="120"/>
                      </a:cubicBezTo>
                      <a:cubicBezTo>
                        <a:pt x="240" y="103"/>
                        <a:pt x="237" y="87"/>
                        <a:pt x="230" y="73"/>
                      </a:cubicBezTo>
                      <a:cubicBezTo>
                        <a:pt x="224" y="58"/>
                        <a:pt x="215" y="46"/>
                        <a:pt x="205" y="35"/>
                      </a:cubicBezTo>
                      <a:cubicBezTo>
                        <a:pt x="194" y="24"/>
                        <a:pt x="181" y="15"/>
                        <a:pt x="166" y="9"/>
                      </a:cubicBezTo>
                      <a:cubicBezTo>
                        <a:pt x="152" y="3"/>
                        <a:pt x="136" y="0"/>
                        <a:pt x="120" y="0"/>
                      </a:cubicBezTo>
                      <a:cubicBezTo>
                        <a:pt x="103" y="0"/>
                        <a:pt x="88" y="3"/>
                        <a:pt x="73" y="9"/>
                      </a:cubicBezTo>
                      <a:cubicBezTo>
                        <a:pt x="59" y="15"/>
                        <a:pt x="46" y="24"/>
                        <a:pt x="35" y="35"/>
                      </a:cubicBezTo>
                      <a:cubicBezTo>
                        <a:pt x="24" y="46"/>
                        <a:pt x="16" y="58"/>
                        <a:pt x="9" y="73"/>
                      </a:cubicBezTo>
                      <a:cubicBezTo>
                        <a:pt x="3" y="87"/>
                        <a:pt x="0" y="103"/>
                        <a:pt x="0" y="120"/>
                      </a:cubicBezTo>
                      <a:cubicBezTo>
                        <a:pt x="0" y="136"/>
                        <a:pt x="3" y="151"/>
                        <a:pt x="9" y="165"/>
                      </a:cubicBezTo>
                      <a:cubicBezTo>
                        <a:pt x="15" y="179"/>
                        <a:pt x="24" y="192"/>
                        <a:pt x="36" y="203"/>
                      </a:cubicBezTo>
                      <a:cubicBezTo>
                        <a:pt x="48" y="216"/>
                        <a:pt x="58" y="230"/>
                        <a:pt x="65" y="244"/>
                      </a:cubicBezTo>
                      <a:cubicBezTo>
                        <a:pt x="73" y="259"/>
                        <a:pt x="77" y="275"/>
                        <a:pt x="79" y="293"/>
                      </a:cubicBezTo>
                      <a:lnTo>
                        <a:pt x="160" y="293"/>
                      </a:lnTo>
                      <a:close/>
                    </a:path>
                  </a:pathLst>
                </a:custGeom>
                <a:solidFill>
                  <a:srgbClr val="CFCFCF"/>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1" name="Freeform 6">
                  <a:extLst>
                    <a:ext uri="{FF2B5EF4-FFF2-40B4-BE49-F238E27FC236}">
                      <a16:creationId xmlns:a16="http://schemas.microsoft.com/office/drawing/2014/main" id="{07435DC3-B02F-4ACD-859E-3661FC225A44}"/>
                    </a:ext>
                  </a:extLst>
                </p:cNvPr>
                <p:cNvSpPr>
                  <a:spLocks/>
                </p:cNvSpPr>
                <p:nvPr/>
              </p:nvSpPr>
              <p:spPr bwMode="auto">
                <a:xfrm>
                  <a:off x="-1861" y="2115"/>
                  <a:ext cx="38" cy="25"/>
                </a:xfrm>
                <a:custGeom>
                  <a:avLst/>
                  <a:gdLst>
                    <a:gd name="T0" fmla="*/ 66 w 80"/>
                    <a:gd name="T1" fmla="*/ 53 h 53"/>
                    <a:gd name="T2" fmla="*/ 66 w 80"/>
                    <a:gd name="T3" fmla="*/ 53 h 53"/>
                    <a:gd name="T4" fmla="*/ 76 w 80"/>
                    <a:gd name="T5" fmla="*/ 49 h 53"/>
                    <a:gd name="T6" fmla="*/ 80 w 80"/>
                    <a:gd name="T7" fmla="*/ 40 h 53"/>
                    <a:gd name="T8" fmla="*/ 80 w 80"/>
                    <a:gd name="T9" fmla="*/ 0 h 53"/>
                    <a:gd name="T10" fmla="*/ 0 w 80"/>
                    <a:gd name="T11" fmla="*/ 0 h 53"/>
                    <a:gd name="T12" fmla="*/ 0 w 80"/>
                    <a:gd name="T13" fmla="*/ 40 h 53"/>
                    <a:gd name="T14" fmla="*/ 4 w 80"/>
                    <a:gd name="T15" fmla="*/ 49 h 53"/>
                    <a:gd name="T16" fmla="*/ 13 w 80"/>
                    <a:gd name="T17" fmla="*/ 53 h 53"/>
                    <a:gd name="T18" fmla="*/ 66 w 80"/>
                    <a:gd name="T1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53">
                      <a:moveTo>
                        <a:pt x="66" y="53"/>
                      </a:moveTo>
                      <a:lnTo>
                        <a:pt x="66" y="53"/>
                      </a:lnTo>
                      <a:cubicBezTo>
                        <a:pt x="70" y="53"/>
                        <a:pt x="73" y="52"/>
                        <a:pt x="76" y="49"/>
                      </a:cubicBezTo>
                      <a:cubicBezTo>
                        <a:pt x="79" y="46"/>
                        <a:pt x="80" y="43"/>
                        <a:pt x="80" y="40"/>
                      </a:cubicBezTo>
                      <a:lnTo>
                        <a:pt x="80" y="0"/>
                      </a:lnTo>
                      <a:lnTo>
                        <a:pt x="0" y="0"/>
                      </a:lnTo>
                      <a:lnTo>
                        <a:pt x="0" y="40"/>
                      </a:lnTo>
                      <a:cubicBezTo>
                        <a:pt x="0" y="43"/>
                        <a:pt x="1" y="46"/>
                        <a:pt x="4" y="49"/>
                      </a:cubicBezTo>
                      <a:cubicBezTo>
                        <a:pt x="6" y="52"/>
                        <a:pt x="10" y="53"/>
                        <a:pt x="13" y="53"/>
                      </a:cubicBezTo>
                      <a:lnTo>
                        <a:pt x="66" y="53"/>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cxnSp>
            <p:nvCxnSpPr>
              <p:cNvPr id="24" name="Straight Connector 23">
                <a:extLst>
                  <a:ext uri="{FF2B5EF4-FFF2-40B4-BE49-F238E27FC236}">
                    <a16:creationId xmlns:a16="http://schemas.microsoft.com/office/drawing/2014/main" id="{EBC44A2D-C8FD-4628-B3BD-BA4BA8409BAA}"/>
                  </a:ext>
                </a:extLst>
              </p:cNvPr>
              <p:cNvCxnSpPr/>
              <p:nvPr/>
            </p:nvCxnSpPr>
            <p:spPr>
              <a:xfrm flipV="1">
                <a:off x="-2955894" y="2964723"/>
                <a:ext cx="0" cy="105862"/>
              </a:xfrm>
              <a:prstGeom prst="line">
                <a:avLst/>
              </a:prstGeom>
              <a:grpFill/>
              <a:ln w="28575"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C2BE46B2-9148-46F9-AA73-FB213C2E1493}"/>
                  </a:ext>
                </a:extLst>
              </p:cNvPr>
              <p:cNvCxnSpPr>
                <a:cxnSpLocks/>
              </p:cNvCxnSpPr>
              <p:nvPr/>
            </p:nvCxnSpPr>
            <p:spPr>
              <a:xfrm flipV="1">
                <a:off x="-2862331" y="3013922"/>
                <a:ext cx="35527" cy="71505"/>
              </a:xfrm>
              <a:prstGeom prst="line">
                <a:avLst/>
              </a:prstGeom>
              <a:grpFill/>
              <a:ln w="28575"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1D6049BF-974A-472F-850E-5D2DE368C3D9}"/>
                  </a:ext>
                </a:extLst>
              </p:cNvPr>
              <p:cNvCxnSpPr>
                <a:cxnSpLocks/>
              </p:cNvCxnSpPr>
              <p:nvPr/>
            </p:nvCxnSpPr>
            <p:spPr>
              <a:xfrm flipH="1" flipV="1">
                <a:off x="-3077083" y="3012955"/>
                <a:ext cx="36576" cy="72049"/>
              </a:xfrm>
              <a:prstGeom prst="line">
                <a:avLst/>
              </a:prstGeom>
              <a:grpFill/>
              <a:ln w="28575"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F5FEEF7-A021-493D-A155-C028EB487CD7}"/>
                  </a:ext>
                </a:extLst>
              </p:cNvPr>
              <p:cNvCxnSpPr>
                <a:cxnSpLocks/>
              </p:cNvCxnSpPr>
              <p:nvPr/>
            </p:nvCxnSpPr>
            <p:spPr>
              <a:xfrm flipH="1" flipV="1">
                <a:off x="-3158228" y="3112122"/>
                <a:ext cx="69112" cy="18288"/>
              </a:xfrm>
              <a:prstGeom prst="line">
                <a:avLst/>
              </a:prstGeom>
              <a:grpFill/>
              <a:ln w="28575"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EC67804D-B791-4368-A92C-1012300E7DB1}"/>
                  </a:ext>
                </a:extLst>
              </p:cNvPr>
              <p:cNvCxnSpPr>
                <a:cxnSpLocks/>
              </p:cNvCxnSpPr>
              <p:nvPr/>
            </p:nvCxnSpPr>
            <p:spPr>
              <a:xfrm flipH="1">
                <a:off x="-2825907" y="3112122"/>
                <a:ext cx="69113" cy="18288"/>
              </a:xfrm>
              <a:prstGeom prst="line">
                <a:avLst/>
              </a:prstGeom>
              <a:grpFill/>
              <a:ln w="28575"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cxnSp>
        <p:nvCxnSpPr>
          <p:cNvPr id="92" name="Straight Arrow Connector 91">
            <a:extLst>
              <a:ext uri="{FF2B5EF4-FFF2-40B4-BE49-F238E27FC236}">
                <a16:creationId xmlns:a16="http://schemas.microsoft.com/office/drawing/2014/main" id="{FE96CF56-0FE3-4D86-93C6-C93879724B6F}"/>
              </a:ext>
            </a:extLst>
          </p:cNvPr>
          <p:cNvCxnSpPr>
            <a:cxnSpLocks/>
          </p:cNvCxnSpPr>
          <p:nvPr/>
        </p:nvCxnSpPr>
        <p:spPr>
          <a:xfrm flipV="1">
            <a:off x="8308093" y="2036123"/>
            <a:ext cx="0" cy="1068679"/>
          </a:xfrm>
          <a:prstGeom prst="straightConnector1">
            <a:avLst/>
          </a:prstGeom>
          <a:ln w="22225">
            <a:solidFill>
              <a:schemeClr val="tx1"/>
            </a:solidFill>
            <a:headEnd type="oval" w="lg" len="lg"/>
            <a:tailEnd type="none" w="lg" len="med"/>
          </a:ln>
        </p:spPr>
        <p:style>
          <a:lnRef idx="1">
            <a:schemeClr val="accent1"/>
          </a:lnRef>
          <a:fillRef idx="0">
            <a:schemeClr val="accent1"/>
          </a:fillRef>
          <a:effectRef idx="0">
            <a:schemeClr val="accent1"/>
          </a:effectRef>
          <a:fontRef idx="minor">
            <a:schemeClr val="tx1"/>
          </a:fontRef>
        </p:style>
      </p:cxnSp>
      <p:sp>
        <p:nvSpPr>
          <p:cNvPr id="93" name="TextBox 92">
            <a:extLst>
              <a:ext uri="{FF2B5EF4-FFF2-40B4-BE49-F238E27FC236}">
                <a16:creationId xmlns:a16="http://schemas.microsoft.com/office/drawing/2014/main" id="{7F327CAD-393F-4C8B-96B4-A5417EBD2976}"/>
              </a:ext>
            </a:extLst>
          </p:cNvPr>
          <p:cNvSpPr txBox="1"/>
          <p:nvPr/>
        </p:nvSpPr>
        <p:spPr>
          <a:xfrm>
            <a:off x="5105605" y="1378999"/>
            <a:ext cx="3202488" cy="774484"/>
          </a:xfrm>
          <a:prstGeom prst="rect">
            <a:avLst/>
          </a:prstGeom>
          <a:solidFill>
            <a:schemeClr val="bg1"/>
          </a:solidFill>
          <a:ln w="22225">
            <a:solidFill>
              <a:schemeClr val="tx1"/>
            </a:solidFill>
          </a:ln>
        </p:spPr>
        <p:txBody>
          <a:bodyPr wrap="square" lIns="91440" tIns="45720" rIns="91440" bIns="45720" rtlCol="0">
            <a:no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endParaRPr kumimoji="0" lang="en-US" sz="1600" b="1"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a:ea typeface="+mn-ea"/>
              <a:cs typeface="Segoe UI Semilight" panose="020B0402040204020203" pitchFamily="34" charset="0"/>
            </a:endParaRPr>
          </a:p>
        </p:txBody>
      </p:sp>
      <p:cxnSp>
        <p:nvCxnSpPr>
          <p:cNvPr id="38" name="Straight Connector 37">
            <a:extLst>
              <a:ext uri="{FF2B5EF4-FFF2-40B4-BE49-F238E27FC236}">
                <a16:creationId xmlns:a16="http://schemas.microsoft.com/office/drawing/2014/main" id="{142C9F31-FCD5-44BD-8C68-87D5641648A1}"/>
              </a:ext>
            </a:extLst>
          </p:cNvPr>
          <p:cNvCxnSpPr>
            <a:cxnSpLocks/>
          </p:cNvCxnSpPr>
          <p:nvPr/>
        </p:nvCxnSpPr>
        <p:spPr>
          <a:xfrm>
            <a:off x="8205010" y="2653058"/>
            <a:ext cx="1581660" cy="0"/>
          </a:xfrm>
          <a:prstGeom prst="line">
            <a:avLst/>
          </a:prstGeom>
          <a:ln w="19050">
            <a:solidFill>
              <a:schemeClr val="tx1"/>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CDF6D8D4-3018-4B1E-A910-137E33D259FF}"/>
              </a:ext>
            </a:extLst>
          </p:cNvPr>
          <p:cNvCxnSpPr>
            <a:cxnSpLocks/>
          </p:cNvCxnSpPr>
          <p:nvPr/>
        </p:nvCxnSpPr>
        <p:spPr>
          <a:xfrm>
            <a:off x="8765166" y="2653057"/>
            <a:ext cx="1307856" cy="0"/>
          </a:xfrm>
          <a:prstGeom prst="line">
            <a:avLst/>
          </a:prstGeom>
          <a:ln w="34925">
            <a:gradFill flip="none" rotWithShape="1">
              <a:gsLst>
                <a:gs pos="41000">
                  <a:schemeClr val="tx1"/>
                </a:gs>
                <a:gs pos="85000">
                  <a:schemeClr val="tx1">
                    <a:alpha val="0"/>
                  </a:scheme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4F781084-1ED5-4257-91B9-54AD2AFB06A9}"/>
              </a:ext>
            </a:extLst>
          </p:cNvPr>
          <p:cNvSpPr txBox="1"/>
          <p:nvPr/>
        </p:nvSpPr>
        <p:spPr>
          <a:xfrm>
            <a:off x="5140768" y="1393875"/>
            <a:ext cx="3202488" cy="73866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Minimum viable product (MVP) </a:t>
            </a:r>
            <a:r>
              <a:rPr kumimoji="0" lang="en-US" sz="105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for:</a:t>
            </a:r>
          </a:p>
          <a:p>
            <a:pPr marL="169863"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1"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Dev</a:t>
            </a:r>
            <a:r>
              <a:rPr kumimoji="0" lang="en-US" sz="105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 - Business / Technical Requirements</a:t>
            </a:r>
          </a:p>
          <a:p>
            <a:pPr marL="169863"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1"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Sec</a:t>
            </a:r>
            <a:r>
              <a:rPr kumimoji="0" lang="en-US" sz="105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 - Compliance / Security / Safety</a:t>
            </a:r>
            <a:endParaRPr kumimoji="0" lang="en-US" sz="11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endParaRPr>
          </a:p>
          <a:p>
            <a:pPr marL="169863"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1"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Ops</a:t>
            </a:r>
            <a:r>
              <a:rPr kumimoji="0" lang="en-US" sz="105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 - Quality / Performance / Support</a:t>
            </a:r>
          </a:p>
        </p:txBody>
      </p:sp>
      <p:sp>
        <p:nvSpPr>
          <p:cNvPr id="82" name="TextBox 81">
            <a:extLst>
              <a:ext uri="{FF2B5EF4-FFF2-40B4-BE49-F238E27FC236}">
                <a16:creationId xmlns:a16="http://schemas.microsoft.com/office/drawing/2014/main" id="{C2A521D9-27D1-4D6A-B6D0-E11270D9C164}"/>
              </a:ext>
            </a:extLst>
          </p:cNvPr>
          <p:cNvSpPr txBox="1"/>
          <p:nvPr/>
        </p:nvSpPr>
        <p:spPr>
          <a:xfrm>
            <a:off x="8770299" y="2690767"/>
            <a:ext cx="2716634" cy="2716634"/>
          </a:xfrm>
          <a:prstGeom prst="rect">
            <a:avLst/>
          </a:prstGeom>
          <a:noFill/>
        </p:spPr>
        <p:txBody>
          <a:bodyPr wrap="none" lIns="0" tIns="0" rIns="0" bIns="0" rtlCol="0">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Semibold"/>
                <a:ea typeface="+mn-ea"/>
                <a:cs typeface="+mn-cs"/>
              </a:rPr>
              <a:t>Governance – Continuous Improvement  </a:t>
            </a:r>
          </a:p>
        </p:txBody>
      </p:sp>
      <p:grpSp>
        <p:nvGrpSpPr>
          <p:cNvPr id="6" name="Group 5">
            <a:extLst>
              <a:ext uri="{FF2B5EF4-FFF2-40B4-BE49-F238E27FC236}">
                <a16:creationId xmlns:a16="http://schemas.microsoft.com/office/drawing/2014/main" id="{4C2D9EDD-4B08-9476-B2C0-CAC70BA52B4A}"/>
              </a:ext>
            </a:extLst>
          </p:cNvPr>
          <p:cNvGrpSpPr/>
          <p:nvPr/>
        </p:nvGrpSpPr>
        <p:grpSpPr>
          <a:xfrm>
            <a:off x="7857343" y="1534702"/>
            <a:ext cx="192002" cy="203055"/>
            <a:chOff x="4314121" y="1157006"/>
            <a:chExt cx="1911508" cy="2021551"/>
          </a:xfrm>
        </p:grpSpPr>
        <p:grpSp>
          <p:nvGrpSpPr>
            <p:cNvPr id="13" name="Graphic 4">
              <a:extLst>
                <a:ext uri="{FF2B5EF4-FFF2-40B4-BE49-F238E27FC236}">
                  <a16:creationId xmlns:a16="http://schemas.microsoft.com/office/drawing/2014/main" id="{130BB889-844B-D72C-90E0-D3C42B819DFD}"/>
                </a:ext>
              </a:extLst>
            </p:cNvPr>
            <p:cNvGrpSpPr/>
            <p:nvPr/>
          </p:nvGrpSpPr>
          <p:grpSpPr>
            <a:xfrm>
              <a:off x="4314121" y="1157006"/>
              <a:ext cx="1911508" cy="2021551"/>
              <a:chOff x="1913821" y="1433231"/>
              <a:chExt cx="1340203" cy="1417357"/>
            </a:xfrm>
          </p:grpSpPr>
          <p:sp>
            <p:nvSpPr>
              <p:cNvPr id="31" name="Graphic 4">
                <a:extLst>
                  <a:ext uri="{FF2B5EF4-FFF2-40B4-BE49-F238E27FC236}">
                    <a16:creationId xmlns:a16="http://schemas.microsoft.com/office/drawing/2014/main" id="{C12C3E56-9AB3-C118-01A3-5375C40748C6}"/>
                  </a:ext>
                </a:extLst>
              </p:cNvPr>
              <p:cNvSpPr/>
              <p:nvPr/>
            </p:nvSpPr>
            <p:spPr>
              <a:xfrm>
                <a:off x="1917840" y="1437201"/>
                <a:ext cx="1332518" cy="1409802"/>
              </a:xfrm>
              <a:custGeom>
                <a:avLst/>
                <a:gdLst>
                  <a:gd name="connsiteX0" fmla="*/ 1331900 w 1332518"/>
                  <a:gd name="connsiteY0" fmla="*/ 559849 h 1409802"/>
                  <a:gd name="connsiteX1" fmla="*/ 559743 w 1332518"/>
                  <a:gd name="connsiteY1" fmla="*/ 9325 h 1409802"/>
                  <a:gd name="connsiteX2" fmla="*/ 0 w 1332518"/>
                  <a:gd name="connsiteY2" fmla="*/ 670453 h 1409802"/>
                  <a:gd name="connsiteX3" fmla="*/ 335118 w 1332518"/>
                  <a:gd name="connsiteY3" fmla="*/ 1324173 h 1409802"/>
                  <a:gd name="connsiteX4" fmla="*/ 334528 w 1332518"/>
                  <a:gd name="connsiteY4" fmla="*/ 1324544 h 1409802"/>
                  <a:gd name="connsiteX5" fmla="*/ 462305 w 1332518"/>
                  <a:gd name="connsiteY5" fmla="*/ 1409803 h 1409802"/>
                  <a:gd name="connsiteX6" fmla="*/ 702488 w 1332518"/>
                  <a:gd name="connsiteY6" fmla="*/ 1186203 h 1409802"/>
                  <a:gd name="connsiteX7" fmla="*/ 723843 w 1332518"/>
                  <a:gd name="connsiteY7" fmla="*/ 1230647 h 1409802"/>
                  <a:gd name="connsiteX8" fmla="*/ 723024 w 1332518"/>
                  <a:gd name="connsiteY8" fmla="*/ 1246135 h 1409802"/>
                  <a:gd name="connsiteX9" fmla="*/ 722547 w 1332518"/>
                  <a:gd name="connsiteY9" fmla="*/ 1332717 h 1409802"/>
                  <a:gd name="connsiteX10" fmla="*/ 861860 w 1332518"/>
                  <a:gd name="connsiteY10" fmla="*/ 1307180 h 1409802"/>
                  <a:gd name="connsiteX11" fmla="*/ 892292 w 1332518"/>
                  <a:gd name="connsiteY11" fmla="*/ 1168868 h 1409802"/>
                  <a:gd name="connsiteX12" fmla="*/ 855516 w 1332518"/>
                  <a:gd name="connsiteY12" fmla="*/ 1156971 h 1409802"/>
                  <a:gd name="connsiteX13" fmla="*/ 833142 w 1332518"/>
                  <a:gd name="connsiteY13" fmla="*/ 1157123 h 1409802"/>
                  <a:gd name="connsiteX14" fmla="*/ 812187 w 1332518"/>
                  <a:gd name="connsiteY14" fmla="*/ 1159143 h 1409802"/>
                  <a:gd name="connsiteX15" fmla="*/ 785108 w 1332518"/>
                  <a:gd name="connsiteY15" fmla="*/ 1161191 h 1409802"/>
                  <a:gd name="connsiteX16" fmla="*/ 768248 w 1332518"/>
                  <a:gd name="connsiteY16" fmla="*/ 1153456 h 1409802"/>
                  <a:gd name="connsiteX17" fmla="*/ 753256 w 1332518"/>
                  <a:gd name="connsiteY17" fmla="*/ 1138950 h 1409802"/>
                  <a:gd name="connsiteX18" fmla="*/ 930259 w 1332518"/>
                  <a:gd name="connsiteY18" fmla="*/ 974167 h 1409802"/>
                  <a:gd name="connsiteX19" fmla="*/ 1332519 w 1332518"/>
                  <a:gd name="connsiteY19" fmla="*/ 974167 h 1409802"/>
                  <a:gd name="connsiteX20" fmla="*/ 1332519 w 1332518"/>
                  <a:gd name="connsiteY20" fmla="*/ 756845 h 1409802"/>
                  <a:gd name="connsiteX21" fmla="*/ 1324080 w 1332518"/>
                  <a:gd name="connsiteY21" fmla="*/ 760369 h 1409802"/>
                  <a:gd name="connsiteX22" fmla="*/ 1304801 w 1332518"/>
                  <a:gd name="connsiteY22" fmla="*/ 784705 h 1409802"/>
                  <a:gd name="connsiteX23" fmla="*/ 1290266 w 1332518"/>
                  <a:gd name="connsiteY23" fmla="*/ 803889 h 1409802"/>
                  <a:gd name="connsiteX24" fmla="*/ 1273054 w 1332518"/>
                  <a:gd name="connsiteY24" fmla="*/ 822805 h 1409802"/>
                  <a:gd name="connsiteX25" fmla="*/ 1230554 w 1332518"/>
                  <a:gd name="connsiteY25" fmla="*/ 839674 h 1409802"/>
                  <a:gd name="connsiteX26" fmla="*/ 1137895 w 1332518"/>
                  <a:gd name="connsiteY26" fmla="*/ 706896 h 1409802"/>
                  <a:gd name="connsiteX27" fmla="*/ 1224401 w 1332518"/>
                  <a:gd name="connsiteY27" fmla="*/ 570031 h 1409802"/>
                  <a:gd name="connsiteX28" fmla="*/ 1274797 w 1332518"/>
                  <a:gd name="connsiteY28" fmla="*/ 586709 h 1409802"/>
                  <a:gd name="connsiteX29" fmla="*/ 1295400 w 1332518"/>
                  <a:gd name="connsiteY29" fmla="*/ 608531 h 1409802"/>
                  <a:gd name="connsiteX30" fmla="*/ 1311126 w 1332518"/>
                  <a:gd name="connsiteY30" fmla="*/ 638563 h 1409802"/>
                  <a:gd name="connsiteX31" fmla="*/ 1316298 w 1332518"/>
                  <a:gd name="connsiteY31" fmla="*/ 644793 h 1409802"/>
                  <a:gd name="connsiteX32" fmla="*/ 1332490 w 1332518"/>
                  <a:gd name="connsiteY32" fmla="*/ 650965 h 1409802"/>
                  <a:gd name="connsiteX33" fmla="*/ 1332490 w 1332518"/>
                  <a:gd name="connsiteY33" fmla="*/ 556410 h 1409802"/>
                  <a:gd name="connsiteX34" fmla="*/ 1331900 w 1332518"/>
                  <a:gd name="connsiteY34" fmla="*/ 559849 h 140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32518" h="1409802">
                    <a:moveTo>
                      <a:pt x="1331900" y="559849"/>
                    </a:moveTo>
                    <a:cubicBezTo>
                      <a:pt x="1270702" y="194601"/>
                      <a:pt x="924991" y="-51877"/>
                      <a:pt x="559743" y="9325"/>
                    </a:cubicBezTo>
                    <a:cubicBezTo>
                      <a:pt x="236751" y="63447"/>
                      <a:pt x="104" y="342959"/>
                      <a:pt x="0" y="670453"/>
                    </a:cubicBezTo>
                    <a:cubicBezTo>
                      <a:pt x="0" y="993789"/>
                      <a:pt x="136941" y="1176288"/>
                      <a:pt x="335118" y="1324173"/>
                    </a:cubicBezTo>
                    <a:lnTo>
                      <a:pt x="334528" y="1324544"/>
                    </a:lnTo>
                    <a:cubicBezTo>
                      <a:pt x="374894" y="1353986"/>
                      <a:pt x="417738" y="1382104"/>
                      <a:pt x="462305" y="1409803"/>
                    </a:cubicBezTo>
                    <a:lnTo>
                      <a:pt x="702488" y="1186203"/>
                    </a:lnTo>
                    <a:cubicBezTo>
                      <a:pt x="713156" y="1199033"/>
                      <a:pt x="720491" y="1214302"/>
                      <a:pt x="723843" y="1230647"/>
                    </a:cubicBezTo>
                    <a:cubicBezTo>
                      <a:pt x="724611" y="1235809"/>
                      <a:pt x="724333" y="1241077"/>
                      <a:pt x="723024" y="1246135"/>
                    </a:cubicBezTo>
                    <a:cubicBezTo>
                      <a:pt x="708574" y="1279310"/>
                      <a:pt x="703021" y="1312505"/>
                      <a:pt x="722547" y="1332717"/>
                    </a:cubicBezTo>
                    <a:cubicBezTo>
                      <a:pt x="752618" y="1363864"/>
                      <a:pt x="814940" y="1352433"/>
                      <a:pt x="861860" y="1307180"/>
                    </a:cubicBezTo>
                    <a:cubicBezTo>
                      <a:pt x="908780" y="1261927"/>
                      <a:pt x="922353" y="1200014"/>
                      <a:pt x="892292" y="1168868"/>
                    </a:cubicBezTo>
                    <a:cubicBezTo>
                      <a:pt x="883206" y="1159447"/>
                      <a:pt x="867870" y="1157666"/>
                      <a:pt x="855516" y="1156971"/>
                    </a:cubicBezTo>
                    <a:cubicBezTo>
                      <a:pt x="848062" y="1156590"/>
                      <a:pt x="840591" y="1156638"/>
                      <a:pt x="833142" y="1157123"/>
                    </a:cubicBezTo>
                    <a:cubicBezTo>
                      <a:pt x="826122" y="1157533"/>
                      <a:pt x="819131" y="1158924"/>
                      <a:pt x="812187" y="1159143"/>
                    </a:cubicBezTo>
                    <a:cubicBezTo>
                      <a:pt x="803129" y="1159438"/>
                      <a:pt x="794166" y="1160895"/>
                      <a:pt x="785108" y="1161191"/>
                    </a:cubicBezTo>
                    <a:cubicBezTo>
                      <a:pt x="777697" y="1161419"/>
                      <a:pt x="774630" y="1157914"/>
                      <a:pt x="768248" y="1153456"/>
                    </a:cubicBezTo>
                    <a:cubicBezTo>
                      <a:pt x="762944" y="1148951"/>
                      <a:pt x="757937" y="1144103"/>
                      <a:pt x="753256" y="1138950"/>
                    </a:cubicBezTo>
                    <a:lnTo>
                      <a:pt x="930259" y="974167"/>
                    </a:lnTo>
                    <a:lnTo>
                      <a:pt x="1332519" y="974167"/>
                    </a:lnTo>
                    <a:lnTo>
                      <a:pt x="1332519" y="756845"/>
                    </a:lnTo>
                    <a:cubicBezTo>
                      <a:pt x="1329585" y="757696"/>
                      <a:pt x="1326747" y="758879"/>
                      <a:pt x="1324080" y="760369"/>
                    </a:cubicBezTo>
                    <a:cubicBezTo>
                      <a:pt x="1317307" y="768199"/>
                      <a:pt x="1311583" y="776866"/>
                      <a:pt x="1304801" y="784705"/>
                    </a:cubicBezTo>
                    <a:cubicBezTo>
                      <a:pt x="1299610" y="790706"/>
                      <a:pt x="1295362" y="797669"/>
                      <a:pt x="1290266" y="803889"/>
                    </a:cubicBezTo>
                    <a:cubicBezTo>
                      <a:pt x="1284894" y="810516"/>
                      <a:pt x="1279150" y="816831"/>
                      <a:pt x="1273054" y="822805"/>
                    </a:cubicBezTo>
                    <a:cubicBezTo>
                      <a:pt x="1261272" y="833183"/>
                      <a:pt x="1246251" y="839145"/>
                      <a:pt x="1230554" y="839674"/>
                    </a:cubicBezTo>
                    <a:cubicBezTo>
                      <a:pt x="1181081" y="840798"/>
                      <a:pt x="1139600" y="781353"/>
                      <a:pt x="1137895" y="706896"/>
                    </a:cubicBezTo>
                    <a:cubicBezTo>
                      <a:pt x="1136190" y="632439"/>
                      <a:pt x="1174928" y="571155"/>
                      <a:pt x="1224401" y="570031"/>
                    </a:cubicBezTo>
                    <a:cubicBezTo>
                      <a:pt x="1242603" y="569754"/>
                      <a:pt x="1260358" y="575631"/>
                      <a:pt x="1274797" y="586709"/>
                    </a:cubicBezTo>
                    <a:cubicBezTo>
                      <a:pt x="1282789" y="592833"/>
                      <a:pt x="1289742" y="600200"/>
                      <a:pt x="1295400" y="608531"/>
                    </a:cubicBezTo>
                    <a:cubicBezTo>
                      <a:pt x="1301887" y="617999"/>
                      <a:pt x="1304992" y="628895"/>
                      <a:pt x="1311126" y="638563"/>
                    </a:cubicBezTo>
                    <a:cubicBezTo>
                      <a:pt x="1312516" y="640899"/>
                      <a:pt x="1314260" y="643001"/>
                      <a:pt x="1316298" y="644793"/>
                    </a:cubicBezTo>
                    <a:cubicBezTo>
                      <a:pt x="1321175" y="648026"/>
                      <a:pt x="1326699" y="650134"/>
                      <a:pt x="1332490" y="650965"/>
                    </a:cubicBezTo>
                    <a:lnTo>
                      <a:pt x="1332490" y="556410"/>
                    </a:lnTo>
                    <a:cubicBezTo>
                      <a:pt x="1332338" y="557534"/>
                      <a:pt x="1332081" y="558677"/>
                      <a:pt x="1331900" y="559849"/>
                    </a:cubicBezTo>
                    <a:close/>
                  </a:path>
                </a:pathLst>
              </a:custGeom>
              <a:solidFill>
                <a:srgbClr val="0078D4"/>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 name="Graphic 4">
                <a:extLst>
                  <a:ext uri="{FF2B5EF4-FFF2-40B4-BE49-F238E27FC236}">
                    <a16:creationId xmlns:a16="http://schemas.microsoft.com/office/drawing/2014/main" id="{5E433AAB-6034-9504-5EFC-00C9DFE0E412}"/>
                  </a:ext>
                </a:extLst>
              </p:cNvPr>
              <p:cNvSpPr/>
              <p:nvPr/>
            </p:nvSpPr>
            <p:spPr>
              <a:xfrm>
                <a:off x="1913821" y="1433231"/>
                <a:ext cx="1340203" cy="1417357"/>
              </a:xfrm>
              <a:custGeom>
                <a:avLst/>
                <a:gdLst>
                  <a:gd name="connsiteX0" fmla="*/ 1339434 w 1340203"/>
                  <a:gd name="connsiteY0" fmla="*/ 563238 h 1417357"/>
                  <a:gd name="connsiteX1" fmla="*/ 563715 w 1340203"/>
                  <a:gd name="connsiteY1" fmla="*/ 9289 h 1417357"/>
                  <a:gd name="connsiteX2" fmla="*/ 524142 w 1340203"/>
                  <a:gd name="connsiteY2" fmla="*/ 17113 h 1417357"/>
                  <a:gd name="connsiteX3" fmla="*/ 9706 w 1340203"/>
                  <a:gd name="connsiteY3" fmla="*/ 562362 h 1417357"/>
                  <a:gd name="connsiteX4" fmla="*/ 17793 w 1340203"/>
                  <a:gd name="connsiteY4" fmla="*/ 860495 h 1417357"/>
                  <a:gd name="connsiteX5" fmla="*/ 117100 w 1340203"/>
                  <a:gd name="connsiteY5" fmla="*/ 1106525 h 1417357"/>
                  <a:gd name="connsiteX6" fmla="*/ 286321 w 1340203"/>
                  <a:gd name="connsiteY6" fmla="*/ 1291253 h 1417357"/>
                  <a:gd name="connsiteX7" fmla="*/ 337090 w 1340203"/>
                  <a:gd name="connsiteY7" fmla="*/ 1331115 h 1417357"/>
                  <a:gd name="connsiteX8" fmla="*/ 337604 w 1340203"/>
                  <a:gd name="connsiteY8" fmla="*/ 1324962 h 1417357"/>
                  <a:gd name="connsiteX9" fmla="*/ 337013 w 1340203"/>
                  <a:gd name="connsiteY9" fmla="*/ 1325324 h 1417357"/>
                  <a:gd name="connsiteX10" fmla="*/ 335422 w 1340203"/>
                  <a:gd name="connsiteY10" fmla="*/ 1330201 h 1417357"/>
                  <a:gd name="connsiteX11" fmla="*/ 336499 w 1340203"/>
                  <a:gd name="connsiteY11" fmla="*/ 1331477 h 1417357"/>
                  <a:gd name="connsiteX12" fmla="*/ 464277 w 1340203"/>
                  <a:gd name="connsiteY12" fmla="*/ 1416736 h 1417357"/>
                  <a:gd name="connsiteX13" fmla="*/ 468639 w 1340203"/>
                  <a:gd name="connsiteY13" fmla="*/ 1416536 h 1417357"/>
                  <a:gd name="connsiteX14" fmla="*/ 678513 w 1340203"/>
                  <a:gd name="connsiteY14" fmla="*/ 1221159 h 1417357"/>
                  <a:gd name="connsiteX15" fmla="*/ 708822 w 1340203"/>
                  <a:gd name="connsiteY15" fmla="*/ 1192936 h 1417357"/>
                  <a:gd name="connsiteX16" fmla="*/ 703783 w 1340203"/>
                  <a:gd name="connsiteY16" fmla="*/ 1192527 h 1417357"/>
                  <a:gd name="connsiteX17" fmla="*/ 723690 w 1340203"/>
                  <a:gd name="connsiteY17" fmla="*/ 1248905 h 1417357"/>
                  <a:gd name="connsiteX18" fmla="*/ 712880 w 1340203"/>
                  <a:gd name="connsiteY18" fmla="*/ 1281233 h 1417357"/>
                  <a:gd name="connsiteX19" fmla="*/ 711489 w 1340203"/>
                  <a:gd name="connsiteY19" fmla="*/ 1314380 h 1417357"/>
                  <a:gd name="connsiteX20" fmla="*/ 792089 w 1340203"/>
                  <a:gd name="connsiteY20" fmla="*/ 1355833 h 1417357"/>
                  <a:gd name="connsiteX21" fmla="*/ 896169 w 1340203"/>
                  <a:gd name="connsiteY21" fmla="*/ 1279204 h 1417357"/>
                  <a:gd name="connsiteX22" fmla="*/ 905542 w 1340203"/>
                  <a:gd name="connsiteY22" fmla="*/ 1178744 h 1417357"/>
                  <a:gd name="connsiteX23" fmla="*/ 846487 w 1340203"/>
                  <a:gd name="connsiteY23" fmla="*/ 1157170 h 1417357"/>
                  <a:gd name="connsiteX24" fmla="*/ 802081 w 1340203"/>
                  <a:gd name="connsiteY24" fmla="*/ 1160618 h 1417357"/>
                  <a:gd name="connsiteX25" fmla="*/ 777316 w 1340203"/>
                  <a:gd name="connsiteY25" fmla="*/ 1156636 h 1417357"/>
                  <a:gd name="connsiteX26" fmla="*/ 760057 w 1340203"/>
                  <a:gd name="connsiteY26" fmla="*/ 1140606 h 1417357"/>
                  <a:gd name="connsiteX27" fmla="*/ 759647 w 1340203"/>
                  <a:gd name="connsiteY27" fmla="*/ 1145645 h 1417357"/>
                  <a:gd name="connsiteX28" fmla="*/ 853345 w 1340203"/>
                  <a:gd name="connsiteY28" fmla="*/ 1058415 h 1417357"/>
                  <a:gd name="connsiteX29" fmla="*/ 914267 w 1340203"/>
                  <a:gd name="connsiteY29" fmla="*/ 1001674 h 1417357"/>
                  <a:gd name="connsiteX30" fmla="*/ 932431 w 1340203"/>
                  <a:gd name="connsiteY30" fmla="*/ 984767 h 1417357"/>
                  <a:gd name="connsiteX31" fmla="*/ 936050 w 1340203"/>
                  <a:gd name="connsiteY31" fmla="*/ 981395 h 1417357"/>
                  <a:gd name="connsiteX32" fmla="*/ 934736 w 1340203"/>
                  <a:gd name="connsiteY32" fmla="*/ 981710 h 1417357"/>
                  <a:gd name="connsiteX33" fmla="*/ 1041073 w 1340203"/>
                  <a:gd name="connsiteY33" fmla="*/ 981710 h 1417357"/>
                  <a:gd name="connsiteX34" fmla="*/ 1336224 w 1340203"/>
                  <a:gd name="connsiteY34" fmla="*/ 981710 h 1417357"/>
                  <a:gd name="connsiteX35" fmla="*/ 1340120 w 1340203"/>
                  <a:gd name="connsiteY35" fmla="*/ 978490 h 1417357"/>
                  <a:gd name="connsiteX36" fmla="*/ 1340120 w 1340203"/>
                  <a:gd name="connsiteY36" fmla="*/ 761158 h 1417357"/>
                  <a:gd name="connsiteX37" fmla="*/ 1336729 w 1340203"/>
                  <a:gd name="connsiteY37" fmla="*/ 757286 h 1417357"/>
                  <a:gd name="connsiteX38" fmla="*/ 1335024 w 1340203"/>
                  <a:gd name="connsiteY38" fmla="*/ 757586 h 1417357"/>
                  <a:gd name="connsiteX39" fmla="*/ 1319593 w 1340203"/>
                  <a:gd name="connsiteY39" fmla="*/ 769169 h 1417357"/>
                  <a:gd name="connsiteX40" fmla="*/ 1296257 w 1340203"/>
                  <a:gd name="connsiteY40" fmla="*/ 799401 h 1417357"/>
                  <a:gd name="connsiteX41" fmla="*/ 1237459 w 1340203"/>
                  <a:gd name="connsiteY41" fmla="*/ 839930 h 1417357"/>
                  <a:gd name="connsiteX42" fmla="*/ 1159612 w 1340203"/>
                  <a:gd name="connsiteY42" fmla="*/ 778646 h 1417357"/>
                  <a:gd name="connsiteX43" fmla="*/ 1153773 w 1340203"/>
                  <a:gd name="connsiteY43" fmla="*/ 650249 h 1417357"/>
                  <a:gd name="connsiteX44" fmla="*/ 1223896 w 1340203"/>
                  <a:gd name="connsiteY44" fmla="*/ 577859 h 1417357"/>
                  <a:gd name="connsiteX45" fmla="*/ 1293428 w 1340203"/>
                  <a:gd name="connsiteY45" fmla="*/ 610244 h 1417357"/>
                  <a:gd name="connsiteX46" fmla="*/ 1312478 w 1340203"/>
                  <a:gd name="connsiteY46" fmla="*/ 644830 h 1417357"/>
                  <a:gd name="connsiteX47" fmla="*/ 1336291 w 1340203"/>
                  <a:gd name="connsiteY47" fmla="*/ 658479 h 1417357"/>
                  <a:gd name="connsiteX48" fmla="*/ 1340187 w 1340203"/>
                  <a:gd name="connsiteY48" fmla="*/ 655259 h 1417357"/>
                  <a:gd name="connsiteX49" fmla="*/ 1340187 w 1340203"/>
                  <a:gd name="connsiteY49" fmla="*/ 560667 h 1417357"/>
                  <a:gd name="connsiteX50" fmla="*/ 1336967 w 1340203"/>
                  <a:gd name="connsiteY50" fmla="*/ 556771 h 1417357"/>
                  <a:gd name="connsiteX51" fmla="*/ 1333071 w 1340203"/>
                  <a:gd name="connsiteY51" fmla="*/ 559990 h 1417357"/>
                  <a:gd name="connsiteX52" fmla="*/ 1332452 w 1340203"/>
                  <a:gd name="connsiteY52" fmla="*/ 563486 h 1417357"/>
                  <a:gd name="connsiteX53" fmla="*/ 1339558 w 1340203"/>
                  <a:gd name="connsiteY53" fmla="*/ 564153 h 1417357"/>
                  <a:gd name="connsiteX54" fmla="*/ 1340187 w 1340203"/>
                  <a:gd name="connsiteY54" fmla="*/ 560667 h 1417357"/>
                  <a:gd name="connsiteX55" fmla="*/ 1333071 w 1340203"/>
                  <a:gd name="connsiteY55" fmla="*/ 559990 h 1417357"/>
                  <a:gd name="connsiteX56" fmla="*/ 1333071 w 1340203"/>
                  <a:gd name="connsiteY56" fmla="*/ 654593 h 1417357"/>
                  <a:gd name="connsiteX57" fmla="*/ 1336967 w 1340203"/>
                  <a:gd name="connsiteY57" fmla="*/ 651373 h 1417357"/>
                  <a:gd name="connsiteX58" fmla="*/ 1314326 w 1340203"/>
                  <a:gd name="connsiteY58" fmla="*/ 633561 h 1417357"/>
                  <a:gd name="connsiteX59" fmla="*/ 1305020 w 1340203"/>
                  <a:gd name="connsiteY59" fmla="*/ 614578 h 1417357"/>
                  <a:gd name="connsiteX60" fmla="*/ 1283903 w 1340203"/>
                  <a:gd name="connsiteY60" fmla="*/ 590099 h 1417357"/>
                  <a:gd name="connsiteX61" fmla="*/ 1224010 w 1340203"/>
                  <a:gd name="connsiteY61" fmla="*/ 570706 h 1417357"/>
                  <a:gd name="connsiteX62" fmla="*/ 1150515 w 1340203"/>
                  <a:gd name="connsiteY62" fmla="*/ 638143 h 1417357"/>
                  <a:gd name="connsiteX63" fmla="*/ 1148905 w 1340203"/>
                  <a:gd name="connsiteY63" fmla="*/ 770540 h 1417357"/>
                  <a:gd name="connsiteX64" fmla="*/ 1220248 w 1340203"/>
                  <a:gd name="connsiteY64" fmla="*/ 845864 h 1417357"/>
                  <a:gd name="connsiteX65" fmla="*/ 1280989 w 1340203"/>
                  <a:gd name="connsiteY65" fmla="*/ 827995 h 1417357"/>
                  <a:gd name="connsiteX66" fmla="*/ 1308097 w 1340203"/>
                  <a:gd name="connsiteY66" fmla="*/ 795391 h 1417357"/>
                  <a:gd name="connsiteX67" fmla="*/ 1338158 w 1340203"/>
                  <a:gd name="connsiteY67" fmla="*/ 764044 h 1417357"/>
                  <a:gd name="connsiteX68" fmla="*/ 1333071 w 1340203"/>
                  <a:gd name="connsiteY68" fmla="*/ 760482 h 1417357"/>
                  <a:gd name="connsiteX69" fmla="*/ 1333071 w 1340203"/>
                  <a:gd name="connsiteY69" fmla="*/ 977814 h 1417357"/>
                  <a:gd name="connsiteX70" fmla="*/ 1336967 w 1340203"/>
                  <a:gd name="connsiteY70" fmla="*/ 974595 h 1417357"/>
                  <a:gd name="connsiteX71" fmla="*/ 1059113 w 1340203"/>
                  <a:gd name="connsiteY71" fmla="*/ 974595 h 1417357"/>
                  <a:gd name="connsiteX72" fmla="*/ 938146 w 1340203"/>
                  <a:gd name="connsiteY72" fmla="*/ 974595 h 1417357"/>
                  <a:gd name="connsiteX73" fmla="*/ 921163 w 1340203"/>
                  <a:gd name="connsiteY73" fmla="*/ 985482 h 1417357"/>
                  <a:gd name="connsiteX74" fmla="*/ 866642 w 1340203"/>
                  <a:gd name="connsiteY74" fmla="*/ 1036231 h 1417357"/>
                  <a:gd name="connsiteX75" fmla="*/ 754971 w 1340203"/>
                  <a:gd name="connsiteY75" fmla="*/ 1140196 h 1417357"/>
                  <a:gd name="connsiteX76" fmla="*/ 754551 w 1340203"/>
                  <a:gd name="connsiteY76" fmla="*/ 1145225 h 1417357"/>
                  <a:gd name="connsiteX77" fmla="*/ 794271 w 1340203"/>
                  <a:gd name="connsiteY77" fmla="*/ 1168447 h 1417357"/>
                  <a:gd name="connsiteX78" fmla="*/ 868880 w 1340203"/>
                  <a:gd name="connsiteY78" fmla="*/ 1165323 h 1417357"/>
                  <a:gd name="connsiteX79" fmla="*/ 898874 w 1340203"/>
                  <a:gd name="connsiteY79" fmla="*/ 1258783 h 1417357"/>
                  <a:gd name="connsiteX80" fmla="*/ 800214 w 1340203"/>
                  <a:gd name="connsiteY80" fmla="*/ 1346489 h 1417357"/>
                  <a:gd name="connsiteX81" fmla="*/ 717909 w 1340203"/>
                  <a:gd name="connsiteY81" fmla="*/ 1294968 h 1417357"/>
                  <a:gd name="connsiteX82" fmla="*/ 728701 w 1340203"/>
                  <a:gd name="connsiteY82" fmla="*/ 1255325 h 1417357"/>
                  <a:gd name="connsiteX83" fmla="*/ 731558 w 1340203"/>
                  <a:gd name="connsiteY83" fmla="*/ 1234827 h 1417357"/>
                  <a:gd name="connsiteX84" fmla="*/ 709270 w 1340203"/>
                  <a:gd name="connsiteY84" fmla="*/ 1187869 h 1417357"/>
                  <a:gd name="connsiteX85" fmla="*/ 704240 w 1340203"/>
                  <a:gd name="connsiteY85" fmla="*/ 1187450 h 1417357"/>
                  <a:gd name="connsiteX86" fmla="*/ 494328 w 1340203"/>
                  <a:gd name="connsiteY86" fmla="*/ 1382827 h 1417357"/>
                  <a:gd name="connsiteX87" fmla="*/ 464010 w 1340203"/>
                  <a:gd name="connsiteY87" fmla="*/ 1411049 h 1417357"/>
                  <a:gd name="connsiteX88" fmla="*/ 468373 w 1340203"/>
                  <a:gd name="connsiteY88" fmla="*/ 1410840 h 1417357"/>
                  <a:gd name="connsiteX89" fmla="*/ 340595 w 1340203"/>
                  <a:gd name="connsiteY89" fmla="*/ 1325581 h 1417357"/>
                  <a:gd name="connsiteX90" fmla="*/ 340081 w 1340203"/>
                  <a:gd name="connsiteY90" fmla="*/ 1331734 h 1417357"/>
                  <a:gd name="connsiteX91" fmla="*/ 340671 w 1340203"/>
                  <a:gd name="connsiteY91" fmla="*/ 1331373 h 1417357"/>
                  <a:gd name="connsiteX92" fmla="*/ 342280 w 1340203"/>
                  <a:gd name="connsiteY92" fmla="*/ 1326515 h 1417357"/>
                  <a:gd name="connsiteX93" fmla="*/ 341185 w 1340203"/>
                  <a:gd name="connsiteY93" fmla="*/ 1325219 h 1417357"/>
                  <a:gd name="connsiteX94" fmla="*/ 158934 w 1340203"/>
                  <a:gd name="connsiteY94" fmla="*/ 1152464 h 1417357"/>
                  <a:gd name="connsiteX95" fmla="*/ 41777 w 1340203"/>
                  <a:gd name="connsiteY95" fmla="*/ 927465 h 1417357"/>
                  <a:gd name="connsiteX96" fmla="*/ 8953 w 1340203"/>
                  <a:gd name="connsiteY96" fmla="*/ 631437 h 1417357"/>
                  <a:gd name="connsiteX97" fmla="*/ 717282 w 1340203"/>
                  <a:gd name="connsiteY97" fmla="*/ 8527 h 1417357"/>
                  <a:gd name="connsiteX98" fmla="*/ 1318374 w 1340203"/>
                  <a:gd name="connsiteY98" fmla="*/ 499811 h 1417357"/>
                  <a:gd name="connsiteX99" fmla="*/ 1332405 w 1340203"/>
                  <a:gd name="connsiteY99" fmla="*/ 564439 h 1417357"/>
                  <a:gd name="connsiteX100" fmla="*/ 1336691 w 1340203"/>
                  <a:gd name="connsiteY100" fmla="*/ 567108 h 1417357"/>
                  <a:gd name="connsiteX101" fmla="*/ 1339434 w 1340203"/>
                  <a:gd name="connsiteY101" fmla="*/ 563238 h 141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340203" h="1417357">
                    <a:moveTo>
                      <a:pt x="1339434" y="563238"/>
                    </a:moveTo>
                    <a:cubicBezTo>
                      <a:pt x="1278198" y="196061"/>
                      <a:pt x="930893" y="-51951"/>
                      <a:pt x="563715" y="9289"/>
                    </a:cubicBezTo>
                    <a:cubicBezTo>
                      <a:pt x="550449" y="11501"/>
                      <a:pt x="537252" y="14111"/>
                      <a:pt x="524142" y="17113"/>
                    </a:cubicBezTo>
                    <a:cubicBezTo>
                      <a:pt x="258066" y="77911"/>
                      <a:pt x="54941" y="293204"/>
                      <a:pt x="9706" y="562362"/>
                    </a:cubicBezTo>
                    <a:cubicBezTo>
                      <a:pt x="-5544" y="661417"/>
                      <a:pt x="-2805" y="762412"/>
                      <a:pt x="17793" y="860495"/>
                    </a:cubicBezTo>
                    <a:cubicBezTo>
                      <a:pt x="34937" y="948077"/>
                      <a:pt x="68643" y="1031583"/>
                      <a:pt x="117100" y="1106525"/>
                    </a:cubicBezTo>
                    <a:cubicBezTo>
                      <a:pt x="163928" y="1176239"/>
                      <a:pt x="220972" y="1238513"/>
                      <a:pt x="286321" y="1291253"/>
                    </a:cubicBezTo>
                    <a:cubicBezTo>
                      <a:pt x="302885" y="1304988"/>
                      <a:pt x="319859" y="1318219"/>
                      <a:pt x="337090" y="1331115"/>
                    </a:cubicBezTo>
                    <a:lnTo>
                      <a:pt x="337604" y="1324962"/>
                    </a:lnTo>
                    <a:lnTo>
                      <a:pt x="337013" y="1325324"/>
                    </a:lnTo>
                    <a:cubicBezTo>
                      <a:pt x="335227" y="1326229"/>
                      <a:pt x="334514" y="1328420"/>
                      <a:pt x="335422" y="1330201"/>
                    </a:cubicBezTo>
                    <a:cubicBezTo>
                      <a:pt x="335677" y="1330706"/>
                      <a:pt x="336046" y="1331144"/>
                      <a:pt x="336499" y="1331477"/>
                    </a:cubicBezTo>
                    <a:cubicBezTo>
                      <a:pt x="377933" y="1361605"/>
                      <a:pt x="420786" y="1389675"/>
                      <a:pt x="464277" y="1416736"/>
                    </a:cubicBezTo>
                    <a:cubicBezTo>
                      <a:pt x="465617" y="1417631"/>
                      <a:pt x="467387" y="1417555"/>
                      <a:pt x="468639" y="1416536"/>
                    </a:cubicBezTo>
                    <a:lnTo>
                      <a:pt x="678513" y="1221159"/>
                    </a:lnTo>
                    <a:lnTo>
                      <a:pt x="708822" y="1192936"/>
                    </a:lnTo>
                    <a:lnTo>
                      <a:pt x="703783" y="1192527"/>
                    </a:lnTo>
                    <a:cubicBezTo>
                      <a:pt x="715756" y="1205985"/>
                      <a:pt x="728605" y="1230703"/>
                      <a:pt x="723690" y="1248905"/>
                    </a:cubicBezTo>
                    <a:cubicBezTo>
                      <a:pt x="720738" y="1259868"/>
                      <a:pt x="715327" y="1269974"/>
                      <a:pt x="712880" y="1281233"/>
                    </a:cubicBezTo>
                    <a:cubicBezTo>
                      <a:pt x="710202" y="1292082"/>
                      <a:pt x="709730" y="1303350"/>
                      <a:pt x="711489" y="1314380"/>
                    </a:cubicBezTo>
                    <a:cubicBezTo>
                      <a:pt x="718604" y="1351623"/>
                      <a:pt x="759485" y="1362262"/>
                      <a:pt x="792089" y="1355833"/>
                    </a:cubicBezTo>
                    <a:cubicBezTo>
                      <a:pt x="835757" y="1345498"/>
                      <a:pt x="873335" y="1317828"/>
                      <a:pt x="896169" y="1279204"/>
                    </a:cubicBezTo>
                    <a:cubicBezTo>
                      <a:pt x="913695" y="1250381"/>
                      <a:pt x="925563" y="1209424"/>
                      <a:pt x="905542" y="1178744"/>
                    </a:cubicBezTo>
                    <a:cubicBezTo>
                      <a:pt x="892369" y="1158570"/>
                      <a:pt x="868670" y="1156741"/>
                      <a:pt x="846487" y="1157170"/>
                    </a:cubicBezTo>
                    <a:cubicBezTo>
                      <a:pt x="831694" y="1157456"/>
                      <a:pt x="816816" y="1159332"/>
                      <a:pt x="802081" y="1160618"/>
                    </a:cubicBezTo>
                    <a:cubicBezTo>
                      <a:pt x="793621" y="1162532"/>
                      <a:pt x="784749" y="1161104"/>
                      <a:pt x="777316" y="1156636"/>
                    </a:cubicBezTo>
                    <a:cubicBezTo>
                      <a:pt x="771058" y="1151864"/>
                      <a:pt x="765278" y="1146492"/>
                      <a:pt x="760057" y="1140606"/>
                    </a:cubicBezTo>
                    <a:lnTo>
                      <a:pt x="759647" y="1145645"/>
                    </a:lnTo>
                    <a:lnTo>
                      <a:pt x="853345" y="1058415"/>
                    </a:lnTo>
                    <a:lnTo>
                      <a:pt x="914267" y="1001674"/>
                    </a:lnTo>
                    <a:lnTo>
                      <a:pt x="932431" y="984767"/>
                    </a:lnTo>
                    <a:cubicBezTo>
                      <a:pt x="933631" y="983643"/>
                      <a:pt x="934898" y="982567"/>
                      <a:pt x="936050" y="981395"/>
                    </a:cubicBezTo>
                    <a:cubicBezTo>
                      <a:pt x="937736" y="979681"/>
                      <a:pt x="932316" y="981814"/>
                      <a:pt x="934736" y="981710"/>
                    </a:cubicBezTo>
                    <a:cubicBezTo>
                      <a:pt x="970045" y="980214"/>
                      <a:pt x="1005745" y="981710"/>
                      <a:pt x="1041073" y="981710"/>
                    </a:cubicBezTo>
                    <a:lnTo>
                      <a:pt x="1336224" y="981710"/>
                    </a:lnTo>
                    <a:cubicBezTo>
                      <a:pt x="1338177" y="981862"/>
                      <a:pt x="1339901" y="980443"/>
                      <a:pt x="1340120" y="978490"/>
                    </a:cubicBezTo>
                    <a:lnTo>
                      <a:pt x="1340120" y="761158"/>
                    </a:lnTo>
                    <a:cubicBezTo>
                      <a:pt x="1340253" y="759153"/>
                      <a:pt x="1338739" y="757420"/>
                      <a:pt x="1336729" y="757286"/>
                    </a:cubicBezTo>
                    <a:cubicBezTo>
                      <a:pt x="1336148" y="757247"/>
                      <a:pt x="1335557" y="757350"/>
                      <a:pt x="1335024" y="757586"/>
                    </a:cubicBezTo>
                    <a:cubicBezTo>
                      <a:pt x="1328633" y="759425"/>
                      <a:pt x="1323146" y="763547"/>
                      <a:pt x="1319593" y="769169"/>
                    </a:cubicBezTo>
                    <a:cubicBezTo>
                      <a:pt x="1311735" y="779189"/>
                      <a:pt x="1303820" y="789171"/>
                      <a:pt x="1296257" y="799401"/>
                    </a:cubicBezTo>
                    <a:cubicBezTo>
                      <a:pt x="1281322" y="819642"/>
                      <a:pt x="1263929" y="837806"/>
                      <a:pt x="1237459" y="839930"/>
                    </a:cubicBezTo>
                    <a:cubicBezTo>
                      <a:pt x="1200226" y="842930"/>
                      <a:pt x="1172842" y="809545"/>
                      <a:pt x="1159612" y="778646"/>
                    </a:cubicBezTo>
                    <a:cubicBezTo>
                      <a:pt x="1142667" y="737855"/>
                      <a:pt x="1140600" y="692409"/>
                      <a:pt x="1153773" y="650249"/>
                    </a:cubicBezTo>
                    <a:cubicBezTo>
                      <a:pt x="1164022" y="618017"/>
                      <a:pt x="1187110" y="581764"/>
                      <a:pt x="1223896" y="577859"/>
                    </a:cubicBezTo>
                    <a:cubicBezTo>
                      <a:pt x="1251090" y="576017"/>
                      <a:pt x="1277341" y="588241"/>
                      <a:pt x="1293428" y="610244"/>
                    </a:cubicBezTo>
                    <a:cubicBezTo>
                      <a:pt x="1301591" y="620903"/>
                      <a:pt x="1305001" y="633847"/>
                      <a:pt x="1312478" y="644830"/>
                    </a:cubicBezTo>
                    <a:cubicBezTo>
                      <a:pt x="1318146" y="652517"/>
                      <a:pt x="1326794" y="657470"/>
                      <a:pt x="1336291" y="658479"/>
                    </a:cubicBezTo>
                    <a:cubicBezTo>
                      <a:pt x="1338253" y="658661"/>
                      <a:pt x="1339996" y="657222"/>
                      <a:pt x="1340187" y="655259"/>
                    </a:cubicBezTo>
                    <a:lnTo>
                      <a:pt x="1340187" y="560667"/>
                    </a:lnTo>
                    <a:cubicBezTo>
                      <a:pt x="1340377" y="558702"/>
                      <a:pt x="1338929" y="556958"/>
                      <a:pt x="1336967" y="556771"/>
                    </a:cubicBezTo>
                    <a:cubicBezTo>
                      <a:pt x="1335005" y="556584"/>
                      <a:pt x="1333262" y="558025"/>
                      <a:pt x="1333071" y="559990"/>
                    </a:cubicBezTo>
                    <a:lnTo>
                      <a:pt x="1332452" y="563486"/>
                    </a:lnTo>
                    <a:cubicBezTo>
                      <a:pt x="1331643" y="568020"/>
                      <a:pt x="1338758" y="568658"/>
                      <a:pt x="1339558" y="564153"/>
                    </a:cubicBezTo>
                    <a:lnTo>
                      <a:pt x="1340187" y="560667"/>
                    </a:lnTo>
                    <a:lnTo>
                      <a:pt x="1333071" y="559990"/>
                    </a:lnTo>
                    <a:lnTo>
                      <a:pt x="1333071" y="654593"/>
                    </a:lnTo>
                    <a:lnTo>
                      <a:pt x="1336967" y="651373"/>
                    </a:lnTo>
                    <a:cubicBezTo>
                      <a:pt x="1326890" y="649659"/>
                      <a:pt x="1318365" y="642954"/>
                      <a:pt x="1314326" y="633561"/>
                    </a:cubicBezTo>
                    <a:cubicBezTo>
                      <a:pt x="1311088" y="627294"/>
                      <a:pt x="1308611" y="620674"/>
                      <a:pt x="1305020" y="614578"/>
                    </a:cubicBezTo>
                    <a:cubicBezTo>
                      <a:pt x="1299458" y="605256"/>
                      <a:pt x="1292304" y="596973"/>
                      <a:pt x="1283903" y="590099"/>
                    </a:cubicBezTo>
                    <a:cubicBezTo>
                      <a:pt x="1267215" y="576109"/>
                      <a:pt x="1245737" y="569154"/>
                      <a:pt x="1224010" y="570706"/>
                    </a:cubicBezTo>
                    <a:cubicBezTo>
                      <a:pt x="1187748" y="573983"/>
                      <a:pt x="1162736" y="606520"/>
                      <a:pt x="1150515" y="638143"/>
                    </a:cubicBezTo>
                    <a:cubicBezTo>
                      <a:pt x="1134666" y="680758"/>
                      <a:pt x="1134094" y="727553"/>
                      <a:pt x="1148905" y="770540"/>
                    </a:cubicBezTo>
                    <a:cubicBezTo>
                      <a:pt x="1160278" y="803402"/>
                      <a:pt x="1183958" y="838387"/>
                      <a:pt x="1220248" y="845864"/>
                    </a:cubicBezTo>
                    <a:cubicBezTo>
                      <a:pt x="1242193" y="850094"/>
                      <a:pt x="1264825" y="843435"/>
                      <a:pt x="1280989" y="827995"/>
                    </a:cubicBezTo>
                    <a:cubicBezTo>
                      <a:pt x="1290799" y="817799"/>
                      <a:pt x="1299867" y="806902"/>
                      <a:pt x="1308097" y="795391"/>
                    </a:cubicBezTo>
                    <a:cubicBezTo>
                      <a:pt x="1316403" y="784590"/>
                      <a:pt x="1325004" y="768597"/>
                      <a:pt x="1338158" y="764044"/>
                    </a:cubicBezTo>
                    <a:lnTo>
                      <a:pt x="1333071" y="760482"/>
                    </a:lnTo>
                    <a:lnTo>
                      <a:pt x="1333071" y="977814"/>
                    </a:lnTo>
                    <a:lnTo>
                      <a:pt x="1336967" y="974595"/>
                    </a:lnTo>
                    <a:lnTo>
                      <a:pt x="1059113" y="974595"/>
                    </a:lnTo>
                    <a:cubicBezTo>
                      <a:pt x="1018842" y="974595"/>
                      <a:pt x="978398" y="973480"/>
                      <a:pt x="938146" y="974595"/>
                    </a:cubicBezTo>
                    <a:cubicBezTo>
                      <a:pt x="930364" y="974814"/>
                      <a:pt x="926840" y="980195"/>
                      <a:pt x="921163" y="985482"/>
                    </a:cubicBezTo>
                    <a:lnTo>
                      <a:pt x="866642" y="1036231"/>
                    </a:lnTo>
                    <a:lnTo>
                      <a:pt x="754971" y="1140196"/>
                    </a:lnTo>
                    <a:cubicBezTo>
                      <a:pt x="753487" y="1141482"/>
                      <a:pt x="753302" y="1143711"/>
                      <a:pt x="754551" y="1145225"/>
                    </a:cubicBezTo>
                    <a:cubicBezTo>
                      <a:pt x="765981" y="1157065"/>
                      <a:pt x="776687" y="1169600"/>
                      <a:pt x="794271" y="1168447"/>
                    </a:cubicBezTo>
                    <a:cubicBezTo>
                      <a:pt x="818988" y="1166828"/>
                      <a:pt x="844115" y="1161999"/>
                      <a:pt x="868880" y="1165323"/>
                    </a:cubicBezTo>
                    <a:cubicBezTo>
                      <a:pt x="915552" y="1171591"/>
                      <a:pt x="913705" y="1225216"/>
                      <a:pt x="898874" y="1258783"/>
                    </a:cubicBezTo>
                    <a:cubicBezTo>
                      <a:pt x="880019" y="1300759"/>
                      <a:pt x="844115" y="1332677"/>
                      <a:pt x="800214" y="1346489"/>
                    </a:cubicBezTo>
                    <a:cubicBezTo>
                      <a:pt x="761162" y="1357652"/>
                      <a:pt x="713441" y="1343631"/>
                      <a:pt x="717909" y="1294968"/>
                    </a:cubicBezTo>
                    <a:cubicBezTo>
                      <a:pt x="719620" y="1281309"/>
                      <a:pt x="723253" y="1267965"/>
                      <a:pt x="728701" y="1255325"/>
                    </a:cubicBezTo>
                    <a:cubicBezTo>
                      <a:pt x="731533" y="1248886"/>
                      <a:pt x="732522" y="1241790"/>
                      <a:pt x="731558" y="1234827"/>
                    </a:cubicBezTo>
                    <a:cubicBezTo>
                      <a:pt x="728458" y="1217463"/>
                      <a:pt x="720761" y="1201251"/>
                      <a:pt x="709270" y="1187869"/>
                    </a:cubicBezTo>
                    <a:cubicBezTo>
                      <a:pt x="707986" y="1186383"/>
                      <a:pt x="705752" y="1186202"/>
                      <a:pt x="704240" y="1187450"/>
                    </a:cubicBezTo>
                    <a:lnTo>
                      <a:pt x="494328" y="1382827"/>
                    </a:lnTo>
                    <a:lnTo>
                      <a:pt x="464010" y="1411049"/>
                    </a:lnTo>
                    <a:lnTo>
                      <a:pt x="468373" y="1410840"/>
                    </a:lnTo>
                    <a:cubicBezTo>
                      <a:pt x="424882" y="1383779"/>
                      <a:pt x="382029" y="1355718"/>
                      <a:pt x="340595" y="1325581"/>
                    </a:cubicBezTo>
                    <a:lnTo>
                      <a:pt x="340081" y="1331734"/>
                    </a:lnTo>
                    <a:lnTo>
                      <a:pt x="340671" y="1331373"/>
                    </a:lnTo>
                    <a:cubicBezTo>
                      <a:pt x="342457" y="1330477"/>
                      <a:pt x="343177" y="1328296"/>
                      <a:pt x="342280" y="1326515"/>
                    </a:cubicBezTo>
                    <a:cubicBezTo>
                      <a:pt x="342023" y="1326000"/>
                      <a:pt x="341647" y="1325562"/>
                      <a:pt x="341185" y="1325219"/>
                    </a:cubicBezTo>
                    <a:cubicBezTo>
                      <a:pt x="273144" y="1275851"/>
                      <a:pt x="211871" y="1217768"/>
                      <a:pt x="158934" y="1152464"/>
                    </a:cubicBezTo>
                    <a:cubicBezTo>
                      <a:pt x="106128" y="1085466"/>
                      <a:pt x="66386" y="1009142"/>
                      <a:pt x="41777" y="927465"/>
                    </a:cubicBezTo>
                    <a:cubicBezTo>
                      <a:pt x="13544" y="831481"/>
                      <a:pt x="2433" y="731275"/>
                      <a:pt x="8953" y="631437"/>
                    </a:cubicBezTo>
                    <a:cubicBezTo>
                      <a:pt x="32541" y="263826"/>
                      <a:pt x="349670" y="-15060"/>
                      <a:pt x="717282" y="8527"/>
                    </a:cubicBezTo>
                    <a:cubicBezTo>
                      <a:pt x="1002125" y="26804"/>
                      <a:pt x="1243765" y="224305"/>
                      <a:pt x="1318374" y="499811"/>
                    </a:cubicBezTo>
                    <a:cubicBezTo>
                      <a:pt x="1324089" y="521109"/>
                      <a:pt x="1328738" y="542674"/>
                      <a:pt x="1332405" y="564439"/>
                    </a:cubicBezTo>
                    <a:cubicBezTo>
                      <a:pt x="1332852" y="566360"/>
                      <a:pt x="1334767" y="567555"/>
                      <a:pt x="1336691" y="567108"/>
                    </a:cubicBezTo>
                    <a:cubicBezTo>
                      <a:pt x="1338453" y="566699"/>
                      <a:pt x="1339634" y="565037"/>
                      <a:pt x="1339434" y="563238"/>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5" name="Graphic 4">
              <a:extLst>
                <a:ext uri="{FF2B5EF4-FFF2-40B4-BE49-F238E27FC236}">
                  <a16:creationId xmlns:a16="http://schemas.microsoft.com/office/drawing/2014/main" id="{AA346B56-E63B-642C-F2CE-1CD5B8ACCB3E}"/>
                </a:ext>
              </a:extLst>
            </p:cNvPr>
            <p:cNvGrpSpPr/>
            <p:nvPr/>
          </p:nvGrpSpPr>
          <p:grpSpPr>
            <a:xfrm>
              <a:off x="4979244" y="1897015"/>
              <a:ext cx="651549" cy="275229"/>
              <a:chOff x="2380157" y="1952065"/>
              <a:chExt cx="456817" cy="192969"/>
            </a:xfrm>
          </p:grpSpPr>
          <p:grpSp>
            <p:nvGrpSpPr>
              <p:cNvPr id="16" name="Graphic 4">
                <a:extLst>
                  <a:ext uri="{FF2B5EF4-FFF2-40B4-BE49-F238E27FC236}">
                    <a16:creationId xmlns:a16="http://schemas.microsoft.com/office/drawing/2014/main" id="{8536E18F-1807-37B6-4B46-14FE639275F3}"/>
                  </a:ext>
                </a:extLst>
              </p:cNvPr>
              <p:cNvGrpSpPr/>
              <p:nvPr/>
            </p:nvGrpSpPr>
            <p:grpSpPr>
              <a:xfrm>
                <a:off x="2389680" y="1961588"/>
                <a:ext cx="447294" cy="183446"/>
                <a:chOff x="2389680" y="1961588"/>
                <a:chExt cx="447294" cy="183446"/>
              </a:xfrm>
              <a:solidFill>
                <a:srgbClr val="1E3465"/>
              </a:solidFill>
            </p:grpSpPr>
            <p:sp>
              <p:nvSpPr>
                <p:cNvPr id="28" name="Graphic 4">
                  <a:extLst>
                    <a:ext uri="{FF2B5EF4-FFF2-40B4-BE49-F238E27FC236}">
                      <a16:creationId xmlns:a16="http://schemas.microsoft.com/office/drawing/2014/main" id="{AA20B5CE-EC97-58B5-BA61-EB59EF8BB312}"/>
                    </a:ext>
                  </a:extLst>
                </p:cNvPr>
                <p:cNvSpPr/>
                <p:nvPr/>
              </p:nvSpPr>
              <p:spPr>
                <a:xfrm>
                  <a:off x="2389680" y="1961588"/>
                  <a:ext cx="159846" cy="180116"/>
                </a:xfrm>
                <a:custGeom>
                  <a:avLst/>
                  <a:gdLst>
                    <a:gd name="connsiteX0" fmla="*/ 0 w 159846"/>
                    <a:gd name="connsiteY0" fmla="*/ 180022 h 180116"/>
                    <a:gd name="connsiteX1" fmla="*/ 0 w 159846"/>
                    <a:gd name="connsiteY1" fmla="*/ 0 h 180116"/>
                    <a:gd name="connsiteX2" fmla="*/ 63818 w 159846"/>
                    <a:gd name="connsiteY2" fmla="*/ 0 h 180116"/>
                    <a:gd name="connsiteX3" fmla="*/ 159753 w 159846"/>
                    <a:gd name="connsiteY3" fmla="*/ 87773 h 180116"/>
                    <a:gd name="connsiteX4" fmla="*/ 133541 w 159846"/>
                    <a:gd name="connsiteY4" fmla="*/ 154896 h 180116"/>
                    <a:gd name="connsiteX5" fmla="*/ 63789 w 159846"/>
                    <a:gd name="connsiteY5" fmla="*/ 180003 h 180116"/>
                    <a:gd name="connsiteX6" fmla="*/ 40548 w 159846"/>
                    <a:gd name="connsiteY6" fmla="*/ 32976 h 180116"/>
                    <a:gd name="connsiteX7" fmla="*/ 40548 w 159846"/>
                    <a:gd name="connsiteY7" fmla="*/ 147123 h 180116"/>
                    <a:gd name="connsiteX8" fmla="*/ 60646 w 159846"/>
                    <a:gd name="connsiteY8" fmla="*/ 147123 h 180116"/>
                    <a:gd name="connsiteX9" fmla="*/ 102032 w 159846"/>
                    <a:gd name="connsiteY9" fmla="*/ 131302 h 180116"/>
                    <a:gd name="connsiteX10" fmla="*/ 117034 w 159846"/>
                    <a:gd name="connsiteY10" fmla="*/ 88221 h 180116"/>
                    <a:gd name="connsiteX11" fmla="*/ 102175 w 159846"/>
                    <a:gd name="connsiteY11" fmla="*/ 47739 h 180116"/>
                    <a:gd name="connsiteX12" fmla="*/ 60427 w 159846"/>
                    <a:gd name="connsiteY12" fmla="*/ 32976 h 18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846" h="180116">
                      <a:moveTo>
                        <a:pt x="0" y="180022"/>
                      </a:moveTo>
                      <a:lnTo>
                        <a:pt x="0" y="0"/>
                      </a:lnTo>
                      <a:lnTo>
                        <a:pt x="63818" y="0"/>
                      </a:lnTo>
                      <a:cubicBezTo>
                        <a:pt x="127775" y="0"/>
                        <a:pt x="159753" y="29258"/>
                        <a:pt x="159753" y="87773"/>
                      </a:cubicBezTo>
                      <a:cubicBezTo>
                        <a:pt x="160900" y="112847"/>
                        <a:pt x="151376" y="137234"/>
                        <a:pt x="133541" y="154896"/>
                      </a:cubicBezTo>
                      <a:cubicBezTo>
                        <a:pt x="114557" y="172213"/>
                        <a:pt x="89454" y="181248"/>
                        <a:pt x="63789" y="180003"/>
                      </a:cubicBezTo>
                      <a:close/>
                      <a:moveTo>
                        <a:pt x="40548" y="32976"/>
                      </a:moveTo>
                      <a:lnTo>
                        <a:pt x="40548" y="147123"/>
                      </a:lnTo>
                      <a:lnTo>
                        <a:pt x="60646" y="147123"/>
                      </a:lnTo>
                      <a:cubicBezTo>
                        <a:pt x="76062" y="147967"/>
                        <a:pt x="91109" y="142215"/>
                        <a:pt x="102032" y="131302"/>
                      </a:cubicBezTo>
                      <a:cubicBezTo>
                        <a:pt x="112502" y="119472"/>
                        <a:pt x="117891" y="103995"/>
                        <a:pt x="117034" y="88221"/>
                      </a:cubicBezTo>
                      <a:cubicBezTo>
                        <a:pt x="117867" y="73257"/>
                        <a:pt x="112491" y="58611"/>
                        <a:pt x="102175" y="47739"/>
                      </a:cubicBezTo>
                      <a:cubicBezTo>
                        <a:pt x="90834" y="37364"/>
                        <a:pt x="75769" y="32036"/>
                        <a:pt x="60427" y="32976"/>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 name="Graphic 4">
                  <a:extLst>
                    <a:ext uri="{FF2B5EF4-FFF2-40B4-BE49-F238E27FC236}">
                      <a16:creationId xmlns:a16="http://schemas.microsoft.com/office/drawing/2014/main" id="{7CCDD393-FDF9-B6EC-D242-3AE1A263D958}"/>
                    </a:ext>
                  </a:extLst>
                </p:cNvPr>
                <p:cNvSpPr/>
                <p:nvPr/>
              </p:nvSpPr>
              <p:spPr>
                <a:xfrm>
                  <a:off x="2567456" y="2009794"/>
                  <a:ext cx="123565" cy="135240"/>
                </a:xfrm>
                <a:custGeom>
                  <a:avLst/>
                  <a:gdLst>
                    <a:gd name="connsiteX0" fmla="*/ 123471 w 123565"/>
                    <a:gd name="connsiteY0" fmla="*/ 78829 h 135240"/>
                    <a:gd name="connsiteX1" fmla="*/ 39594 w 123565"/>
                    <a:gd name="connsiteY1" fmla="*/ 78829 h 135240"/>
                    <a:gd name="connsiteX2" fmla="*/ 74837 w 123565"/>
                    <a:gd name="connsiteY2" fmla="*/ 106833 h 135240"/>
                    <a:gd name="connsiteX3" fmla="*/ 112127 w 123565"/>
                    <a:gd name="connsiteY3" fmla="*/ 96784 h 135240"/>
                    <a:gd name="connsiteX4" fmla="*/ 112127 w 123565"/>
                    <a:gd name="connsiteY4" fmla="*/ 125416 h 135240"/>
                    <a:gd name="connsiteX5" fmla="*/ 65797 w 123565"/>
                    <a:gd name="connsiteY5" fmla="*/ 134941 h 135240"/>
                    <a:gd name="connsiteX6" fmla="*/ 295 w 123565"/>
                    <a:gd name="connsiteY6" fmla="*/ 81304 h 135240"/>
                    <a:gd name="connsiteX7" fmla="*/ 284 w 123565"/>
                    <a:gd name="connsiteY7" fmla="*/ 69542 h 135240"/>
                    <a:gd name="connsiteX8" fmla="*/ 18868 w 123565"/>
                    <a:gd name="connsiteY8" fmla="*/ 18812 h 135240"/>
                    <a:gd name="connsiteX9" fmla="*/ 64588 w 123565"/>
                    <a:gd name="connsiteY9" fmla="*/ 105 h 135240"/>
                    <a:gd name="connsiteX10" fmla="*/ 108098 w 123565"/>
                    <a:gd name="connsiteY10" fmla="*/ 16802 h 135240"/>
                    <a:gd name="connsiteX11" fmla="*/ 123471 w 123565"/>
                    <a:gd name="connsiteY11" fmla="*/ 62122 h 135240"/>
                    <a:gd name="connsiteX12" fmla="*/ 86667 w 123565"/>
                    <a:gd name="connsiteY12" fmla="*/ 54464 h 135240"/>
                    <a:gd name="connsiteX13" fmla="*/ 64321 w 123565"/>
                    <a:gd name="connsiteY13" fmla="*/ 26842 h 135240"/>
                    <a:gd name="connsiteX14" fmla="*/ 47805 w 123565"/>
                    <a:gd name="connsiteY14" fmla="*/ 34748 h 135240"/>
                    <a:gd name="connsiteX15" fmla="*/ 39327 w 123565"/>
                    <a:gd name="connsiteY15" fmla="*/ 54464 h 1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65" h="135240">
                      <a:moveTo>
                        <a:pt x="123471" y="78829"/>
                      </a:moveTo>
                      <a:lnTo>
                        <a:pt x="39594" y="78829"/>
                      </a:lnTo>
                      <a:cubicBezTo>
                        <a:pt x="40928" y="97498"/>
                        <a:pt x="52675" y="106833"/>
                        <a:pt x="74837" y="106833"/>
                      </a:cubicBezTo>
                      <a:cubicBezTo>
                        <a:pt x="87971" y="107107"/>
                        <a:pt x="100909" y="103620"/>
                        <a:pt x="112127" y="96784"/>
                      </a:cubicBezTo>
                      <a:lnTo>
                        <a:pt x="112127" y="125416"/>
                      </a:lnTo>
                      <a:cubicBezTo>
                        <a:pt x="97694" y="132328"/>
                        <a:pt x="81787" y="135598"/>
                        <a:pt x="65797" y="134941"/>
                      </a:cubicBezTo>
                      <a:cubicBezTo>
                        <a:pt x="32898" y="138218"/>
                        <a:pt x="3572" y="114203"/>
                        <a:pt x="295" y="81304"/>
                      </a:cubicBezTo>
                      <a:cubicBezTo>
                        <a:pt x="-95" y="77393"/>
                        <a:pt x="-98" y="73453"/>
                        <a:pt x="284" y="69542"/>
                      </a:cubicBezTo>
                      <a:cubicBezTo>
                        <a:pt x="-697" y="50806"/>
                        <a:pt x="6016" y="32481"/>
                        <a:pt x="18868" y="18812"/>
                      </a:cubicBezTo>
                      <a:cubicBezTo>
                        <a:pt x="30852" y="6503"/>
                        <a:pt x="47412" y="-272"/>
                        <a:pt x="64588" y="105"/>
                      </a:cubicBezTo>
                      <a:cubicBezTo>
                        <a:pt x="80824" y="-888"/>
                        <a:pt x="96695" y="5202"/>
                        <a:pt x="108098" y="16802"/>
                      </a:cubicBezTo>
                      <a:cubicBezTo>
                        <a:pt x="118859" y="29371"/>
                        <a:pt x="124365" y="45601"/>
                        <a:pt x="123471" y="62122"/>
                      </a:cubicBezTo>
                      <a:close/>
                      <a:moveTo>
                        <a:pt x="86667" y="54464"/>
                      </a:moveTo>
                      <a:cubicBezTo>
                        <a:pt x="86667" y="36050"/>
                        <a:pt x="79218" y="26842"/>
                        <a:pt x="64321" y="26842"/>
                      </a:cubicBezTo>
                      <a:cubicBezTo>
                        <a:pt x="57908" y="26864"/>
                        <a:pt x="51843" y="29766"/>
                        <a:pt x="47805" y="34748"/>
                      </a:cubicBezTo>
                      <a:cubicBezTo>
                        <a:pt x="43034" y="40301"/>
                        <a:pt x="40075" y="47181"/>
                        <a:pt x="39327" y="54464"/>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 name="Graphic 4">
                  <a:extLst>
                    <a:ext uri="{FF2B5EF4-FFF2-40B4-BE49-F238E27FC236}">
                      <a16:creationId xmlns:a16="http://schemas.microsoft.com/office/drawing/2014/main" id="{85BDE16F-F017-67E3-0EF5-538E0BD88C84}"/>
                    </a:ext>
                  </a:extLst>
                </p:cNvPr>
                <p:cNvSpPr/>
                <p:nvPr/>
              </p:nvSpPr>
              <p:spPr>
                <a:xfrm>
                  <a:off x="2698338" y="2013004"/>
                  <a:ext cx="138636" cy="128606"/>
                </a:xfrm>
                <a:custGeom>
                  <a:avLst/>
                  <a:gdLst>
                    <a:gd name="connsiteX0" fmla="*/ 138636 w 138636"/>
                    <a:gd name="connsiteY0" fmla="*/ 19 h 128606"/>
                    <a:gd name="connsiteX1" fmla="*/ 90783 w 138636"/>
                    <a:gd name="connsiteY1" fmla="*/ 128607 h 128606"/>
                    <a:gd name="connsiteX2" fmla="*/ 45577 w 138636"/>
                    <a:gd name="connsiteY2" fmla="*/ 128607 h 128606"/>
                    <a:gd name="connsiteX3" fmla="*/ 0 w 138636"/>
                    <a:gd name="connsiteY3" fmla="*/ 19 h 128606"/>
                    <a:gd name="connsiteX4" fmla="*/ 42443 w 138636"/>
                    <a:gd name="connsiteY4" fmla="*/ 19 h 128606"/>
                    <a:gd name="connsiteX5" fmla="*/ 64799 w 138636"/>
                    <a:gd name="connsiteY5" fmla="*/ 79258 h 128606"/>
                    <a:gd name="connsiteX6" fmla="*/ 69190 w 138636"/>
                    <a:gd name="connsiteY6" fmla="*/ 102118 h 128606"/>
                    <a:gd name="connsiteX7" fmla="*/ 69685 w 138636"/>
                    <a:gd name="connsiteY7" fmla="*/ 102118 h 128606"/>
                    <a:gd name="connsiteX8" fmla="*/ 74343 w 138636"/>
                    <a:gd name="connsiteY8" fmla="*/ 80010 h 128606"/>
                    <a:gd name="connsiteX9" fmla="*/ 97203 w 138636"/>
                    <a:gd name="connsiteY9" fmla="*/ 0 h 12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36" h="128606">
                      <a:moveTo>
                        <a:pt x="138636" y="19"/>
                      </a:moveTo>
                      <a:lnTo>
                        <a:pt x="90783" y="128607"/>
                      </a:lnTo>
                      <a:lnTo>
                        <a:pt x="45577" y="128607"/>
                      </a:lnTo>
                      <a:lnTo>
                        <a:pt x="0" y="19"/>
                      </a:lnTo>
                      <a:lnTo>
                        <a:pt x="42443" y="19"/>
                      </a:lnTo>
                      <a:lnTo>
                        <a:pt x="64799" y="79258"/>
                      </a:lnTo>
                      <a:cubicBezTo>
                        <a:pt x="67024" y="86712"/>
                        <a:pt x="68494" y="94370"/>
                        <a:pt x="69190" y="102118"/>
                      </a:cubicBezTo>
                      <a:lnTo>
                        <a:pt x="69685" y="102118"/>
                      </a:lnTo>
                      <a:cubicBezTo>
                        <a:pt x="70594" y="94627"/>
                        <a:pt x="72152" y="87230"/>
                        <a:pt x="74343" y="80010"/>
                      </a:cubicBezTo>
                      <a:lnTo>
                        <a:pt x="97203" y="0"/>
                      </a:ln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7" name="Graphic 4">
                <a:extLst>
                  <a:ext uri="{FF2B5EF4-FFF2-40B4-BE49-F238E27FC236}">
                    <a16:creationId xmlns:a16="http://schemas.microsoft.com/office/drawing/2014/main" id="{7B508365-522D-3B17-F567-EDF6161BB316}"/>
                  </a:ext>
                </a:extLst>
              </p:cNvPr>
              <p:cNvGrpSpPr/>
              <p:nvPr/>
            </p:nvGrpSpPr>
            <p:grpSpPr>
              <a:xfrm>
                <a:off x="2380157" y="1952065"/>
                <a:ext cx="447292" cy="183444"/>
                <a:chOff x="2380157" y="1952065"/>
                <a:chExt cx="447292" cy="183444"/>
              </a:xfrm>
              <a:solidFill>
                <a:srgbClr val="E6E6E6"/>
              </a:solidFill>
            </p:grpSpPr>
            <p:sp>
              <p:nvSpPr>
                <p:cNvPr id="20" name="Graphic 4">
                  <a:extLst>
                    <a:ext uri="{FF2B5EF4-FFF2-40B4-BE49-F238E27FC236}">
                      <a16:creationId xmlns:a16="http://schemas.microsoft.com/office/drawing/2014/main" id="{6F9DCC4B-0B50-4223-9437-0C59BF91010B}"/>
                    </a:ext>
                  </a:extLst>
                </p:cNvPr>
                <p:cNvSpPr/>
                <p:nvPr/>
              </p:nvSpPr>
              <p:spPr>
                <a:xfrm>
                  <a:off x="2380157" y="1952065"/>
                  <a:ext cx="159846" cy="180116"/>
                </a:xfrm>
                <a:custGeom>
                  <a:avLst/>
                  <a:gdLst>
                    <a:gd name="connsiteX0" fmla="*/ 0 w 159846"/>
                    <a:gd name="connsiteY0" fmla="*/ 180022 h 180116"/>
                    <a:gd name="connsiteX1" fmla="*/ 0 w 159846"/>
                    <a:gd name="connsiteY1" fmla="*/ 0 h 180116"/>
                    <a:gd name="connsiteX2" fmla="*/ 63818 w 159846"/>
                    <a:gd name="connsiteY2" fmla="*/ 0 h 180116"/>
                    <a:gd name="connsiteX3" fmla="*/ 159753 w 159846"/>
                    <a:gd name="connsiteY3" fmla="*/ 87773 h 180116"/>
                    <a:gd name="connsiteX4" fmla="*/ 133541 w 159846"/>
                    <a:gd name="connsiteY4" fmla="*/ 154896 h 180116"/>
                    <a:gd name="connsiteX5" fmla="*/ 63789 w 159846"/>
                    <a:gd name="connsiteY5" fmla="*/ 180003 h 180116"/>
                    <a:gd name="connsiteX6" fmla="*/ 40548 w 159846"/>
                    <a:gd name="connsiteY6" fmla="*/ 32976 h 180116"/>
                    <a:gd name="connsiteX7" fmla="*/ 40548 w 159846"/>
                    <a:gd name="connsiteY7" fmla="*/ 147123 h 180116"/>
                    <a:gd name="connsiteX8" fmla="*/ 60646 w 159846"/>
                    <a:gd name="connsiteY8" fmla="*/ 147123 h 180116"/>
                    <a:gd name="connsiteX9" fmla="*/ 102032 w 159846"/>
                    <a:gd name="connsiteY9" fmla="*/ 131302 h 180116"/>
                    <a:gd name="connsiteX10" fmla="*/ 117034 w 159846"/>
                    <a:gd name="connsiteY10" fmla="*/ 88221 h 180116"/>
                    <a:gd name="connsiteX11" fmla="*/ 102175 w 159846"/>
                    <a:gd name="connsiteY11" fmla="*/ 47739 h 180116"/>
                    <a:gd name="connsiteX12" fmla="*/ 60427 w 159846"/>
                    <a:gd name="connsiteY12" fmla="*/ 32976 h 18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846" h="180116">
                      <a:moveTo>
                        <a:pt x="0" y="180022"/>
                      </a:moveTo>
                      <a:lnTo>
                        <a:pt x="0" y="0"/>
                      </a:lnTo>
                      <a:lnTo>
                        <a:pt x="63818" y="0"/>
                      </a:lnTo>
                      <a:cubicBezTo>
                        <a:pt x="127775" y="0"/>
                        <a:pt x="159753" y="29258"/>
                        <a:pt x="159753" y="87773"/>
                      </a:cubicBezTo>
                      <a:cubicBezTo>
                        <a:pt x="160900" y="112847"/>
                        <a:pt x="151376" y="137234"/>
                        <a:pt x="133541" y="154896"/>
                      </a:cubicBezTo>
                      <a:cubicBezTo>
                        <a:pt x="114557" y="172213"/>
                        <a:pt x="89454" y="181248"/>
                        <a:pt x="63789" y="180003"/>
                      </a:cubicBezTo>
                      <a:close/>
                      <a:moveTo>
                        <a:pt x="40548" y="32976"/>
                      </a:moveTo>
                      <a:lnTo>
                        <a:pt x="40548" y="147123"/>
                      </a:lnTo>
                      <a:lnTo>
                        <a:pt x="60646" y="147123"/>
                      </a:lnTo>
                      <a:cubicBezTo>
                        <a:pt x="76062" y="147967"/>
                        <a:pt x="91109" y="142215"/>
                        <a:pt x="102032" y="131302"/>
                      </a:cubicBezTo>
                      <a:cubicBezTo>
                        <a:pt x="112502" y="119472"/>
                        <a:pt x="117891" y="103995"/>
                        <a:pt x="117034" y="88221"/>
                      </a:cubicBezTo>
                      <a:cubicBezTo>
                        <a:pt x="117867" y="73257"/>
                        <a:pt x="112491" y="58611"/>
                        <a:pt x="102175" y="47739"/>
                      </a:cubicBezTo>
                      <a:cubicBezTo>
                        <a:pt x="90834" y="37364"/>
                        <a:pt x="75769" y="32036"/>
                        <a:pt x="60427" y="32976"/>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 name="Graphic 4">
                  <a:extLst>
                    <a:ext uri="{FF2B5EF4-FFF2-40B4-BE49-F238E27FC236}">
                      <a16:creationId xmlns:a16="http://schemas.microsoft.com/office/drawing/2014/main" id="{B5BBFFCA-6B4E-77A1-8075-BF500ACED81B}"/>
                    </a:ext>
                  </a:extLst>
                </p:cNvPr>
                <p:cNvSpPr/>
                <p:nvPr/>
              </p:nvSpPr>
              <p:spPr>
                <a:xfrm>
                  <a:off x="2557931" y="2000269"/>
                  <a:ext cx="123565" cy="135240"/>
                </a:xfrm>
                <a:custGeom>
                  <a:avLst/>
                  <a:gdLst>
                    <a:gd name="connsiteX0" fmla="*/ 123471 w 123565"/>
                    <a:gd name="connsiteY0" fmla="*/ 78829 h 135240"/>
                    <a:gd name="connsiteX1" fmla="*/ 39594 w 123565"/>
                    <a:gd name="connsiteY1" fmla="*/ 78829 h 135240"/>
                    <a:gd name="connsiteX2" fmla="*/ 74837 w 123565"/>
                    <a:gd name="connsiteY2" fmla="*/ 106833 h 135240"/>
                    <a:gd name="connsiteX3" fmla="*/ 112127 w 123565"/>
                    <a:gd name="connsiteY3" fmla="*/ 96784 h 135240"/>
                    <a:gd name="connsiteX4" fmla="*/ 112127 w 123565"/>
                    <a:gd name="connsiteY4" fmla="*/ 125416 h 135240"/>
                    <a:gd name="connsiteX5" fmla="*/ 65797 w 123565"/>
                    <a:gd name="connsiteY5" fmla="*/ 134941 h 135240"/>
                    <a:gd name="connsiteX6" fmla="*/ 295 w 123565"/>
                    <a:gd name="connsiteY6" fmla="*/ 81304 h 135240"/>
                    <a:gd name="connsiteX7" fmla="*/ 284 w 123565"/>
                    <a:gd name="connsiteY7" fmla="*/ 69542 h 135240"/>
                    <a:gd name="connsiteX8" fmla="*/ 18868 w 123565"/>
                    <a:gd name="connsiteY8" fmla="*/ 18812 h 135240"/>
                    <a:gd name="connsiteX9" fmla="*/ 64588 w 123565"/>
                    <a:gd name="connsiteY9" fmla="*/ 105 h 135240"/>
                    <a:gd name="connsiteX10" fmla="*/ 108098 w 123565"/>
                    <a:gd name="connsiteY10" fmla="*/ 16802 h 135240"/>
                    <a:gd name="connsiteX11" fmla="*/ 123471 w 123565"/>
                    <a:gd name="connsiteY11" fmla="*/ 62122 h 135240"/>
                    <a:gd name="connsiteX12" fmla="*/ 86667 w 123565"/>
                    <a:gd name="connsiteY12" fmla="*/ 54464 h 135240"/>
                    <a:gd name="connsiteX13" fmla="*/ 64321 w 123565"/>
                    <a:gd name="connsiteY13" fmla="*/ 26842 h 135240"/>
                    <a:gd name="connsiteX14" fmla="*/ 47805 w 123565"/>
                    <a:gd name="connsiteY14" fmla="*/ 34747 h 135240"/>
                    <a:gd name="connsiteX15" fmla="*/ 39327 w 123565"/>
                    <a:gd name="connsiteY15" fmla="*/ 54464 h 1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65" h="135240">
                      <a:moveTo>
                        <a:pt x="123471" y="78829"/>
                      </a:moveTo>
                      <a:lnTo>
                        <a:pt x="39594" y="78829"/>
                      </a:lnTo>
                      <a:cubicBezTo>
                        <a:pt x="40928" y="97498"/>
                        <a:pt x="52675" y="106833"/>
                        <a:pt x="74837" y="106833"/>
                      </a:cubicBezTo>
                      <a:cubicBezTo>
                        <a:pt x="87971" y="107107"/>
                        <a:pt x="100909" y="103620"/>
                        <a:pt x="112127" y="96784"/>
                      </a:cubicBezTo>
                      <a:lnTo>
                        <a:pt x="112127" y="125416"/>
                      </a:lnTo>
                      <a:cubicBezTo>
                        <a:pt x="97694" y="132328"/>
                        <a:pt x="81787" y="135598"/>
                        <a:pt x="65797" y="134941"/>
                      </a:cubicBezTo>
                      <a:cubicBezTo>
                        <a:pt x="32898" y="138218"/>
                        <a:pt x="3572" y="114203"/>
                        <a:pt x="295" y="81304"/>
                      </a:cubicBezTo>
                      <a:cubicBezTo>
                        <a:pt x="-95" y="77393"/>
                        <a:pt x="-98" y="73453"/>
                        <a:pt x="284" y="69542"/>
                      </a:cubicBezTo>
                      <a:cubicBezTo>
                        <a:pt x="-697" y="50806"/>
                        <a:pt x="6016" y="32481"/>
                        <a:pt x="18868" y="18812"/>
                      </a:cubicBezTo>
                      <a:cubicBezTo>
                        <a:pt x="30852" y="6503"/>
                        <a:pt x="47412" y="-272"/>
                        <a:pt x="64588" y="105"/>
                      </a:cubicBezTo>
                      <a:cubicBezTo>
                        <a:pt x="80824" y="-888"/>
                        <a:pt x="96695" y="5202"/>
                        <a:pt x="108098" y="16802"/>
                      </a:cubicBezTo>
                      <a:cubicBezTo>
                        <a:pt x="118859" y="29371"/>
                        <a:pt x="124365" y="45601"/>
                        <a:pt x="123471" y="62122"/>
                      </a:cubicBezTo>
                      <a:close/>
                      <a:moveTo>
                        <a:pt x="86667" y="54464"/>
                      </a:moveTo>
                      <a:cubicBezTo>
                        <a:pt x="86667" y="36050"/>
                        <a:pt x="79218" y="26842"/>
                        <a:pt x="64321" y="26842"/>
                      </a:cubicBezTo>
                      <a:cubicBezTo>
                        <a:pt x="57908" y="26864"/>
                        <a:pt x="51843" y="29766"/>
                        <a:pt x="47805" y="34747"/>
                      </a:cubicBezTo>
                      <a:cubicBezTo>
                        <a:pt x="43034" y="40301"/>
                        <a:pt x="40075" y="47181"/>
                        <a:pt x="39327" y="54464"/>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 name="Graphic 4">
                  <a:extLst>
                    <a:ext uri="{FF2B5EF4-FFF2-40B4-BE49-F238E27FC236}">
                      <a16:creationId xmlns:a16="http://schemas.microsoft.com/office/drawing/2014/main" id="{A28C76F8-E04B-08E6-6E1C-7FCA5C77BDF1}"/>
                    </a:ext>
                  </a:extLst>
                </p:cNvPr>
                <p:cNvSpPr/>
                <p:nvPr/>
              </p:nvSpPr>
              <p:spPr>
                <a:xfrm>
                  <a:off x="2688813" y="2003479"/>
                  <a:ext cx="138636" cy="128606"/>
                </a:xfrm>
                <a:custGeom>
                  <a:avLst/>
                  <a:gdLst>
                    <a:gd name="connsiteX0" fmla="*/ 138636 w 138636"/>
                    <a:gd name="connsiteY0" fmla="*/ 19 h 128606"/>
                    <a:gd name="connsiteX1" fmla="*/ 90783 w 138636"/>
                    <a:gd name="connsiteY1" fmla="*/ 128607 h 128606"/>
                    <a:gd name="connsiteX2" fmla="*/ 45577 w 138636"/>
                    <a:gd name="connsiteY2" fmla="*/ 128607 h 128606"/>
                    <a:gd name="connsiteX3" fmla="*/ 0 w 138636"/>
                    <a:gd name="connsiteY3" fmla="*/ 19 h 128606"/>
                    <a:gd name="connsiteX4" fmla="*/ 42443 w 138636"/>
                    <a:gd name="connsiteY4" fmla="*/ 19 h 128606"/>
                    <a:gd name="connsiteX5" fmla="*/ 64799 w 138636"/>
                    <a:gd name="connsiteY5" fmla="*/ 79258 h 128606"/>
                    <a:gd name="connsiteX6" fmla="*/ 69190 w 138636"/>
                    <a:gd name="connsiteY6" fmla="*/ 102118 h 128606"/>
                    <a:gd name="connsiteX7" fmla="*/ 69685 w 138636"/>
                    <a:gd name="connsiteY7" fmla="*/ 102118 h 128606"/>
                    <a:gd name="connsiteX8" fmla="*/ 74343 w 138636"/>
                    <a:gd name="connsiteY8" fmla="*/ 80010 h 128606"/>
                    <a:gd name="connsiteX9" fmla="*/ 97203 w 138636"/>
                    <a:gd name="connsiteY9" fmla="*/ 0 h 12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36" h="128606">
                      <a:moveTo>
                        <a:pt x="138636" y="19"/>
                      </a:moveTo>
                      <a:lnTo>
                        <a:pt x="90783" y="128607"/>
                      </a:lnTo>
                      <a:lnTo>
                        <a:pt x="45577" y="128607"/>
                      </a:lnTo>
                      <a:lnTo>
                        <a:pt x="0" y="19"/>
                      </a:lnTo>
                      <a:lnTo>
                        <a:pt x="42443" y="19"/>
                      </a:lnTo>
                      <a:lnTo>
                        <a:pt x="64799" y="79258"/>
                      </a:lnTo>
                      <a:cubicBezTo>
                        <a:pt x="67024" y="86712"/>
                        <a:pt x="68494" y="94370"/>
                        <a:pt x="69190" y="102118"/>
                      </a:cubicBezTo>
                      <a:lnTo>
                        <a:pt x="69685" y="102118"/>
                      </a:lnTo>
                      <a:cubicBezTo>
                        <a:pt x="70594" y="94627"/>
                        <a:pt x="72152" y="87230"/>
                        <a:pt x="74343" y="80010"/>
                      </a:cubicBezTo>
                      <a:lnTo>
                        <a:pt x="97203" y="0"/>
                      </a:ln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39" name="Group 38">
            <a:extLst>
              <a:ext uri="{FF2B5EF4-FFF2-40B4-BE49-F238E27FC236}">
                <a16:creationId xmlns:a16="http://schemas.microsoft.com/office/drawing/2014/main" id="{E5A0AE62-A67A-B8D4-E7F6-86CDB55C2D2A}"/>
              </a:ext>
            </a:extLst>
          </p:cNvPr>
          <p:cNvGrpSpPr/>
          <p:nvPr/>
        </p:nvGrpSpPr>
        <p:grpSpPr>
          <a:xfrm>
            <a:off x="7925815" y="1672553"/>
            <a:ext cx="248645" cy="158565"/>
            <a:chOff x="4995805" y="2529405"/>
            <a:chExt cx="2475435" cy="1578626"/>
          </a:xfrm>
        </p:grpSpPr>
        <p:grpSp>
          <p:nvGrpSpPr>
            <p:cNvPr id="40" name="Graphic 4">
              <a:extLst>
                <a:ext uri="{FF2B5EF4-FFF2-40B4-BE49-F238E27FC236}">
                  <a16:creationId xmlns:a16="http://schemas.microsoft.com/office/drawing/2014/main" id="{3EEFA6C2-0093-36BE-0A70-72FE2ADEFBAF}"/>
                </a:ext>
              </a:extLst>
            </p:cNvPr>
            <p:cNvGrpSpPr/>
            <p:nvPr/>
          </p:nvGrpSpPr>
          <p:grpSpPr>
            <a:xfrm>
              <a:off x="4995805" y="2529405"/>
              <a:ext cx="2475435" cy="1578626"/>
              <a:chOff x="2391766" y="2395452"/>
              <a:chExt cx="1735586" cy="1106812"/>
            </a:xfrm>
          </p:grpSpPr>
          <p:sp>
            <p:nvSpPr>
              <p:cNvPr id="53" name="Graphic 4">
                <a:extLst>
                  <a:ext uri="{FF2B5EF4-FFF2-40B4-BE49-F238E27FC236}">
                    <a16:creationId xmlns:a16="http://schemas.microsoft.com/office/drawing/2014/main" id="{93D59F72-04F1-FB69-18AF-42A3ABFE22D5}"/>
                  </a:ext>
                </a:extLst>
              </p:cNvPr>
              <p:cNvSpPr/>
              <p:nvPr/>
            </p:nvSpPr>
            <p:spPr>
              <a:xfrm>
                <a:off x="2395310" y="2399151"/>
                <a:ext cx="1728387" cy="1099534"/>
              </a:xfrm>
              <a:custGeom>
                <a:avLst/>
                <a:gdLst>
                  <a:gd name="connsiteX0" fmla="*/ 1466488 w 1728387"/>
                  <a:gd name="connsiteY0" fmla="*/ 214690 h 1099534"/>
                  <a:gd name="connsiteX1" fmla="*/ 1514761 w 1728387"/>
                  <a:gd name="connsiteY1" fmla="*/ 182477 h 1099534"/>
                  <a:gd name="connsiteX2" fmla="*/ 1530268 w 1728387"/>
                  <a:gd name="connsiteY2" fmla="*/ 181963 h 1099534"/>
                  <a:gd name="connsiteX3" fmla="*/ 1616574 w 1728387"/>
                  <a:gd name="connsiteY3" fmla="*/ 175019 h 1099534"/>
                  <a:gd name="connsiteX4" fmla="*/ 1579197 w 1728387"/>
                  <a:gd name="connsiteY4" fmla="*/ 38411 h 1099534"/>
                  <a:gd name="connsiteX5" fmla="*/ 1438780 w 1728387"/>
                  <a:gd name="connsiteY5" fmla="*/ 19942 h 1099534"/>
                  <a:gd name="connsiteX6" fmla="*/ 1430074 w 1728387"/>
                  <a:gd name="connsiteY6" fmla="*/ 57604 h 1099534"/>
                  <a:gd name="connsiteX7" fmla="*/ 1432141 w 1728387"/>
                  <a:gd name="connsiteY7" fmla="*/ 79883 h 1099534"/>
                  <a:gd name="connsiteX8" fmla="*/ 1435951 w 1728387"/>
                  <a:gd name="connsiteY8" fmla="*/ 100581 h 1099534"/>
                  <a:gd name="connsiteX9" fmla="*/ 1440304 w 1728387"/>
                  <a:gd name="connsiteY9" fmla="*/ 127394 h 1099534"/>
                  <a:gd name="connsiteX10" fmla="*/ 1434046 w 1728387"/>
                  <a:gd name="connsiteY10" fmla="*/ 144844 h 1099534"/>
                  <a:gd name="connsiteX11" fmla="*/ 1415682 w 1728387"/>
                  <a:gd name="connsiteY11" fmla="*/ 166856 h 1099534"/>
                  <a:gd name="connsiteX12" fmla="*/ 1272407 w 1728387"/>
                  <a:gd name="connsiteY12" fmla="*/ 31934 h 1099534"/>
                  <a:gd name="connsiteX13" fmla="*/ 462363 w 1728387"/>
                  <a:gd name="connsiteY13" fmla="*/ 31934 h 1099534"/>
                  <a:gd name="connsiteX14" fmla="*/ 301904 w 1728387"/>
                  <a:gd name="connsiteY14" fmla="*/ 181039 h 1099534"/>
                  <a:gd name="connsiteX15" fmla="*/ 308734 w 1728387"/>
                  <a:gd name="connsiteY15" fmla="*/ 183953 h 1099534"/>
                  <a:gd name="connsiteX16" fmla="*/ 339690 w 1728387"/>
                  <a:gd name="connsiteY16" fmla="*/ 181620 h 1099534"/>
                  <a:gd name="connsiteX17" fmla="*/ 363655 w 1728387"/>
                  <a:gd name="connsiteY17" fmla="*/ 179305 h 1099534"/>
                  <a:gd name="connsiteX18" fmla="*/ 389230 w 1728387"/>
                  <a:gd name="connsiteY18" fmla="*/ 179124 h 1099534"/>
                  <a:gd name="connsiteX19" fmla="*/ 430444 w 1728387"/>
                  <a:gd name="connsiteY19" fmla="*/ 198936 h 1099534"/>
                  <a:gd name="connsiteX20" fmla="*/ 395649 w 1728387"/>
                  <a:gd name="connsiteY20" fmla="*/ 357051 h 1099534"/>
                  <a:gd name="connsiteX21" fmla="*/ 236392 w 1728387"/>
                  <a:gd name="connsiteY21" fmla="*/ 386245 h 1099534"/>
                  <a:gd name="connsiteX22" fmla="*/ 214484 w 1728387"/>
                  <a:gd name="connsiteY22" fmla="*/ 337887 h 1099534"/>
                  <a:gd name="connsiteX23" fmla="*/ 216551 w 1728387"/>
                  <a:gd name="connsiteY23" fmla="*/ 307950 h 1099534"/>
                  <a:gd name="connsiteX24" fmla="*/ 227981 w 1728387"/>
                  <a:gd name="connsiteY24" fmla="*/ 276031 h 1099534"/>
                  <a:gd name="connsiteX25" fmla="*/ 229048 w 1728387"/>
                  <a:gd name="connsiteY25" fmla="*/ 268002 h 1099534"/>
                  <a:gd name="connsiteX26" fmla="*/ 223647 w 1728387"/>
                  <a:gd name="connsiteY26" fmla="*/ 253714 h 1099534"/>
                  <a:gd name="connsiteX27" fmla="*/ 0 w 1728387"/>
                  <a:gd name="connsiteY27" fmla="*/ 461521 h 1099534"/>
                  <a:gd name="connsiteX28" fmla="*/ 864003 w 1728387"/>
                  <a:gd name="connsiteY28" fmla="*/ 1099534 h 1099534"/>
                  <a:gd name="connsiteX29" fmla="*/ 1728388 w 1728387"/>
                  <a:gd name="connsiteY29" fmla="*/ 461274 h 109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8387" h="1099534">
                    <a:moveTo>
                      <a:pt x="1466488" y="214690"/>
                    </a:moveTo>
                    <a:cubicBezTo>
                      <a:pt x="1474746" y="203508"/>
                      <a:pt x="1484586" y="193678"/>
                      <a:pt x="1514761" y="182477"/>
                    </a:cubicBezTo>
                    <a:cubicBezTo>
                      <a:pt x="1519847" y="181267"/>
                      <a:pt x="1525114" y="181096"/>
                      <a:pt x="1530268" y="181963"/>
                    </a:cubicBezTo>
                    <a:cubicBezTo>
                      <a:pt x="1564558" y="193516"/>
                      <a:pt x="1598105" y="196193"/>
                      <a:pt x="1616574" y="175019"/>
                    </a:cubicBezTo>
                    <a:cubicBezTo>
                      <a:pt x="1645025" y="142396"/>
                      <a:pt x="1628289" y="81236"/>
                      <a:pt x="1579197" y="38411"/>
                    </a:cubicBezTo>
                    <a:cubicBezTo>
                      <a:pt x="1530106" y="-4413"/>
                      <a:pt x="1467231" y="-12681"/>
                      <a:pt x="1438780" y="19942"/>
                    </a:cubicBezTo>
                    <a:cubicBezTo>
                      <a:pt x="1430207" y="29801"/>
                      <a:pt x="1429712" y="45231"/>
                      <a:pt x="1430074" y="57604"/>
                    </a:cubicBezTo>
                    <a:cubicBezTo>
                      <a:pt x="1430341" y="65062"/>
                      <a:pt x="1431026" y="72501"/>
                      <a:pt x="1432141" y="79883"/>
                    </a:cubicBezTo>
                    <a:cubicBezTo>
                      <a:pt x="1433151" y="86836"/>
                      <a:pt x="1435141" y="93685"/>
                      <a:pt x="1435951" y="100581"/>
                    </a:cubicBezTo>
                    <a:cubicBezTo>
                      <a:pt x="1437018" y="109582"/>
                      <a:pt x="1439237" y="118393"/>
                      <a:pt x="1440304" y="127394"/>
                    </a:cubicBezTo>
                    <a:cubicBezTo>
                      <a:pt x="1441171" y="134757"/>
                      <a:pt x="1437942" y="138128"/>
                      <a:pt x="1434046" y="144844"/>
                    </a:cubicBezTo>
                    <a:cubicBezTo>
                      <a:pt x="1428388" y="152549"/>
                      <a:pt x="1422254" y="159903"/>
                      <a:pt x="1415682" y="166856"/>
                    </a:cubicBezTo>
                    <a:lnTo>
                      <a:pt x="1272407" y="31934"/>
                    </a:lnTo>
                    <a:lnTo>
                      <a:pt x="462363" y="31934"/>
                    </a:lnTo>
                    <a:lnTo>
                      <a:pt x="301904" y="181039"/>
                    </a:lnTo>
                    <a:cubicBezTo>
                      <a:pt x="304069" y="182258"/>
                      <a:pt x="306359" y="183229"/>
                      <a:pt x="308734" y="183953"/>
                    </a:cubicBezTo>
                    <a:cubicBezTo>
                      <a:pt x="319088" y="183620"/>
                      <a:pt x="329346" y="181953"/>
                      <a:pt x="339690" y="181620"/>
                    </a:cubicBezTo>
                    <a:cubicBezTo>
                      <a:pt x="347634" y="181362"/>
                      <a:pt x="355625" y="179772"/>
                      <a:pt x="363655" y="179305"/>
                    </a:cubicBezTo>
                    <a:cubicBezTo>
                      <a:pt x="372169" y="178762"/>
                      <a:pt x="380709" y="178695"/>
                      <a:pt x="389230" y="179124"/>
                    </a:cubicBezTo>
                    <a:cubicBezTo>
                      <a:pt x="404849" y="180753"/>
                      <a:pt x="419417" y="187754"/>
                      <a:pt x="430444" y="198936"/>
                    </a:cubicBezTo>
                    <a:cubicBezTo>
                      <a:pt x="464810" y="234540"/>
                      <a:pt x="449237" y="305340"/>
                      <a:pt x="395649" y="357051"/>
                    </a:cubicBezTo>
                    <a:cubicBezTo>
                      <a:pt x="342062" y="408762"/>
                      <a:pt x="270758" y="421821"/>
                      <a:pt x="236392" y="386245"/>
                    </a:cubicBezTo>
                    <a:cubicBezTo>
                      <a:pt x="223854" y="373053"/>
                      <a:pt x="216135" y="356013"/>
                      <a:pt x="214484" y="337887"/>
                    </a:cubicBezTo>
                    <a:cubicBezTo>
                      <a:pt x="213564" y="327857"/>
                      <a:pt x="214262" y="317751"/>
                      <a:pt x="216551" y="307950"/>
                    </a:cubicBezTo>
                    <a:cubicBezTo>
                      <a:pt x="219113" y="296767"/>
                      <a:pt x="225028" y="287090"/>
                      <a:pt x="227981" y="276031"/>
                    </a:cubicBezTo>
                    <a:cubicBezTo>
                      <a:pt x="228761" y="273431"/>
                      <a:pt x="229121" y="270716"/>
                      <a:pt x="229048" y="268002"/>
                    </a:cubicBezTo>
                    <a:cubicBezTo>
                      <a:pt x="228293" y="262906"/>
                      <a:pt x="226451" y="258039"/>
                      <a:pt x="223647" y="253714"/>
                    </a:cubicBezTo>
                    <a:lnTo>
                      <a:pt x="0" y="461521"/>
                    </a:lnTo>
                    <a:cubicBezTo>
                      <a:pt x="267795" y="627694"/>
                      <a:pt x="600075" y="778180"/>
                      <a:pt x="864003" y="1099534"/>
                    </a:cubicBezTo>
                    <a:cubicBezTo>
                      <a:pt x="1129303" y="776551"/>
                      <a:pt x="1459906" y="628456"/>
                      <a:pt x="1728388" y="461274"/>
                    </a:cubicBezTo>
                    <a:close/>
                  </a:path>
                </a:pathLst>
              </a:custGeom>
              <a:solidFill>
                <a:srgbClr val="FFB900"/>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 name="Graphic 4">
                <a:extLst>
                  <a:ext uri="{FF2B5EF4-FFF2-40B4-BE49-F238E27FC236}">
                    <a16:creationId xmlns:a16="http://schemas.microsoft.com/office/drawing/2014/main" id="{C1EBFB15-36F4-C2E2-A7B5-BF51CF90CE89}"/>
                  </a:ext>
                </a:extLst>
              </p:cNvPr>
              <p:cNvSpPr/>
              <p:nvPr/>
            </p:nvSpPr>
            <p:spPr>
              <a:xfrm>
                <a:off x="2391766" y="2395452"/>
                <a:ext cx="1735586" cy="1106812"/>
              </a:xfrm>
              <a:custGeom>
                <a:avLst/>
                <a:gdLst>
                  <a:gd name="connsiteX0" fmla="*/ 1472956 w 1735586"/>
                  <a:gd name="connsiteY0" fmla="*/ 220438 h 1106812"/>
                  <a:gd name="connsiteX1" fmla="*/ 1522762 w 1735586"/>
                  <a:gd name="connsiteY1" fmla="*/ 188948 h 1106812"/>
                  <a:gd name="connsiteX2" fmla="*/ 1556919 w 1735586"/>
                  <a:gd name="connsiteY2" fmla="*/ 195615 h 1106812"/>
                  <a:gd name="connsiteX3" fmla="*/ 1590256 w 1735586"/>
                  <a:gd name="connsiteY3" fmla="*/ 197435 h 1106812"/>
                  <a:gd name="connsiteX4" fmla="*/ 1635100 w 1735586"/>
                  <a:gd name="connsiteY4" fmla="*/ 118053 h 1106812"/>
                  <a:gd name="connsiteX5" fmla="*/ 1552309 w 1735586"/>
                  <a:gd name="connsiteY5" fmla="*/ 16765 h 1106812"/>
                  <a:gd name="connsiteX6" fmla="*/ 1443724 w 1735586"/>
                  <a:gd name="connsiteY6" fmla="*/ 17050 h 1106812"/>
                  <a:gd name="connsiteX7" fmla="*/ 1431551 w 1735586"/>
                  <a:gd name="connsiteY7" fmla="*/ 79763 h 1106812"/>
                  <a:gd name="connsiteX8" fmla="*/ 1439704 w 1735586"/>
                  <a:gd name="connsiteY8" fmla="*/ 127226 h 1106812"/>
                  <a:gd name="connsiteX9" fmla="*/ 1416292 w 1735586"/>
                  <a:gd name="connsiteY9" fmla="*/ 168507 h 1106812"/>
                  <a:gd name="connsiteX10" fmla="*/ 1421940 w 1735586"/>
                  <a:gd name="connsiteY10" fmla="*/ 168250 h 1106812"/>
                  <a:gd name="connsiteX11" fmla="*/ 1326452 w 1735586"/>
                  <a:gd name="connsiteY11" fmla="*/ 78325 h 1106812"/>
                  <a:gd name="connsiteX12" fmla="*/ 1281313 w 1735586"/>
                  <a:gd name="connsiteY12" fmla="*/ 35815 h 1106812"/>
                  <a:gd name="connsiteX13" fmla="*/ 1270654 w 1735586"/>
                  <a:gd name="connsiteY13" fmla="*/ 32081 h 1106812"/>
                  <a:gd name="connsiteX14" fmla="*/ 474298 w 1735586"/>
                  <a:gd name="connsiteY14" fmla="*/ 32081 h 1106812"/>
                  <a:gd name="connsiteX15" fmla="*/ 462982 w 1735586"/>
                  <a:gd name="connsiteY15" fmla="*/ 33490 h 1106812"/>
                  <a:gd name="connsiteX16" fmla="*/ 450723 w 1735586"/>
                  <a:gd name="connsiteY16" fmla="*/ 44873 h 1106812"/>
                  <a:gd name="connsiteX17" fmla="*/ 426568 w 1735586"/>
                  <a:gd name="connsiteY17" fmla="*/ 67323 h 1106812"/>
                  <a:gd name="connsiteX18" fmla="*/ 311430 w 1735586"/>
                  <a:gd name="connsiteY18" fmla="*/ 174308 h 1106812"/>
                  <a:gd name="connsiteX19" fmla="*/ 303143 w 1735586"/>
                  <a:gd name="connsiteY19" fmla="*/ 182014 h 1106812"/>
                  <a:gd name="connsiteX20" fmla="*/ 302844 w 1735586"/>
                  <a:gd name="connsiteY20" fmla="*/ 187119 h 1106812"/>
                  <a:gd name="connsiteX21" fmla="*/ 304210 w 1735586"/>
                  <a:gd name="connsiteY21" fmla="*/ 188081 h 1106812"/>
                  <a:gd name="connsiteX22" fmla="*/ 326174 w 1735586"/>
                  <a:gd name="connsiteY22" fmla="*/ 190215 h 1106812"/>
                  <a:gd name="connsiteX23" fmla="*/ 361808 w 1735586"/>
                  <a:gd name="connsiteY23" fmla="*/ 187053 h 1106812"/>
                  <a:gd name="connsiteX24" fmla="*/ 428997 w 1735586"/>
                  <a:gd name="connsiteY24" fmla="*/ 202874 h 1106812"/>
                  <a:gd name="connsiteX25" fmla="*/ 438169 w 1735586"/>
                  <a:gd name="connsiteY25" fmla="*/ 299276 h 1106812"/>
                  <a:gd name="connsiteX26" fmla="*/ 350254 w 1735586"/>
                  <a:gd name="connsiteY26" fmla="*/ 391383 h 1106812"/>
                  <a:gd name="connsiteX27" fmla="*/ 249898 w 1735586"/>
                  <a:gd name="connsiteY27" fmla="*/ 393926 h 1106812"/>
                  <a:gd name="connsiteX28" fmla="*/ 221600 w 1735586"/>
                  <a:gd name="connsiteY28" fmla="*/ 324746 h 1106812"/>
                  <a:gd name="connsiteX29" fmla="*/ 234258 w 1735586"/>
                  <a:gd name="connsiteY29" fmla="*/ 283036 h 1106812"/>
                  <a:gd name="connsiteX30" fmla="*/ 230448 w 1735586"/>
                  <a:gd name="connsiteY30" fmla="*/ 255918 h 1106812"/>
                  <a:gd name="connsiteX31" fmla="*/ 225599 w 1735586"/>
                  <a:gd name="connsiteY31" fmla="*/ 254280 h 1106812"/>
                  <a:gd name="connsiteX32" fmla="*/ 224905 w 1735586"/>
                  <a:gd name="connsiteY32" fmla="*/ 254728 h 1106812"/>
                  <a:gd name="connsiteX33" fmla="*/ 28994 w 1735586"/>
                  <a:gd name="connsiteY33" fmla="*/ 436741 h 1106812"/>
                  <a:gd name="connsiteX34" fmla="*/ 1239 w 1735586"/>
                  <a:gd name="connsiteY34" fmla="*/ 462535 h 1106812"/>
                  <a:gd name="connsiteX35" fmla="*/ 888 w 1735586"/>
                  <a:gd name="connsiteY35" fmla="*/ 467630 h 1106812"/>
                  <a:gd name="connsiteX36" fmla="*/ 1496 w 1735586"/>
                  <a:gd name="connsiteY36" fmla="*/ 468183 h 1106812"/>
                  <a:gd name="connsiteX37" fmla="*/ 335185 w 1735586"/>
                  <a:gd name="connsiteY37" fmla="*/ 665808 h 1106812"/>
                  <a:gd name="connsiteX38" fmla="*/ 680533 w 1735586"/>
                  <a:gd name="connsiteY38" fmla="*/ 914934 h 1106812"/>
                  <a:gd name="connsiteX39" fmla="*/ 864823 w 1735586"/>
                  <a:gd name="connsiteY39" fmla="*/ 1105577 h 1106812"/>
                  <a:gd name="connsiteX40" fmla="*/ 869928 w 1735586"/>
                  <a:gd name="connsiteY40" fmla="*/ 1105910 h 1106812"/>
                  <a:gd name="connsiteX41" fmla="*/ 870471 w 1735586"/>
                  <a:gd name="connsiteY41" fmla="*/ 1105320 h 1106812"/>
                  <a:gd name="connsiteX42" fmla="*/ 1202894 w 1735586"/>
                  <a:gd name="connsiteY42" fmla="*/ 796138 h 1106812"/>
                  <a:gd name="connsiteX43" fmla="*/ 1549346 w 1735586"/>
                  <a:gd name="connsiteY43" fmla="*/ 577463 h 1106812"/>
                  <a:gd name="connsiteX44" fmla="*/ 1733493 w 1735586"/>
                  <a:gd name="connsiteY44" fmla="*/ 468240 h 1106812"/>
                  <a:gd name="connsiteX45" fmla="*/ 1734684 w 1735586"/>
                  <a:gd name="connsiteY45" fmla="*/ 462706 h 1106812"/>
                  <a:gd name="connsiteX46" fmla="*/ 1505303 w 1735586"/>
                  <a:gd name="connsiteY46" fmla="*/ 246708 h 1106812"/>
                  <a:gd name="connsiteX47" fmla="*/ 1472785 w 1735586"/>
                  <a:gd name="connsiteY47" fmla="*/ 216085 h 1106812"/>
                  <a:gd name="connsiteX48" fmla="*/ 1467336 w 1735586"/>
                  <a:gd name="connsiteY48" fmla="*/ 220704 h 1106812"/>
                  <a:gd name="connsiteX49" fmla="*/ 1696717 w 1735586"/>
                  <a:gd name="connsiteY49" fmla="*/ 436703 h 1106812"/>
                  <a:gd name="connsiteX50" fmla="*/ 1729236 w 1735586"/>
                  <a:gd name="connsiteY50" fmla="*/ 467326 h 1106812"/>
                  <a:gd name="connsiteX51" fmla="*/ 1730426 w 1735586"/>
                  <a:gd name="connsiteY51" fmla="*/ 461782 h 1106812"/>
                  <a:gd name="connsiteX52" fmla="*/ 1393622 w 1735586"/>
                  <a:gd name="connsiteY52" fmla="*/ 661350 h 1106812"/>
                  <a:gd name="connsiteX53" fmla="*/ 1046303 w 1735586"/>
                  <a:gd name="connsiteY53" fmla="*/ 912648 h 1106812"/>
                  <a:gd name="connsiteX54" fmla="*/ 864651 w 1735586"/>
                  <a:gd name="connsiteY54" fmla="*/ 1101243 h 1106812"/>
                  <a:gd name="connsiteX55" fmla="*/ 870300 w 1735586"/>
                  <a:gd name="connsiteY55" fmla="*/ 1100976 h 1106812"/>
                  <a:gd name="connsiteX56" fmla="*/ 538658 w 1735586"/>
                  <a:gd name="connsiteY56" fmla="*/ 792128 h 1106812"/>
                  <a:gd name="connsiteX57" fmla="*/ 191081 w 1735586"/>
                  <a:gd name="connsiteY57" fmla="*/ 572186 h 1106812"/>
                  <a:gd name="connsiteX58" fmla="*/ 5620 w 1735586"/>
                  <a:gd name="connsiteY58" fmla="*/ 462354 h 1106812"/>
                  <a:gd name="connsiteX59" fmla="*/ 5887 w 1735586"/>
                  <a:gd name="connsiteY59" fmla="*/ 468002 h 1106812"/>
                  <a:gd name="connsiteX60" fmla="*/ 201768 w 1735586"/>
                  <a:gd name="connsiteY60" fmla="*/ 285989 h 1106812"/>
                  <a:gd name="connsiteX61" fmla="*/ 229534 w 1735586"/>
                  <a:gd name="connsiteY61" fmla="*/ 260195 h 1106812"/>
                  <a:gd name="connsiteX62" fmla="*/ 223990 w 1735586"/>
                  <a:gd name="connsiteY62" fmla="*/ 259004 h 1106812"/>
                  <a:gd name="connsiteX63" fmla="*/ 218561 w 1735586"/>
                  <a:gd name="connsiteY63" fmla="*/ 304305 h 1106812"/>
                  <a:gd name="connsiteX64" fmla="*/ 214389 w 1735586"/>
                  <a:gd name="connsiteY64" fmla="*/ 340100 h 1106812"/>
                  <a:gd name="connsiteX65" fmla="*/ 241735 w 1735586"/>
                  <a:gd name="connsiteY65" fmla="*/ 396536 h 1106812"/>
                  <a:gd name="connsiteX66" fmla="*/ 339052 w 1735586"/>
                  <a:gd name="connsiteY66" fmla="*/ 404156 h 1106812"/>
                  <a:gd name="connsiteX67" fmla="*/ 438912 w 1735586"/>
                  <a:gd name="connsiteY67" fmla="*/ 314259 h 1106812"/>
                  <a:gd name="connsiteX68" fmla="*/ 445266 w 1735586"/>
                  <a:gd name="connsiteY68" fmla="*/ 211389 h 1106812"/>
                  <a:gd name="connsiteX69" fmla="*/ 393135 w 1735586"/>
                  <a:gd name="connsiteY69" fmla="*/ 179213 h 1106812"/>
                  <a:gd name="connsiteX70" fmla="*/ 350597 w 1735586"/>
                  <a:gd name="connsiteY70" fmla="*/ 181118 h 1106812"/>
                  <a:gd name="connsiteX71" fmla="*/ 306715 w 1735586"/>
                  <a:gd name="connsiteY71" fmla="*/ 181309 h 1106812"/>
                  <a:gd name="connsiteX72" fmla="*/ 307791 w 1735586"/>
                  <a:gd name="connsiteY72" fmla="*/ 187386 h 1106812"/>
                  <a:gd name="connsiteX73" fmla="*/ 399326 w 1735586"/>
                  <a:gd name="connsiteY73" fmla="*/ 102328 h 1106812"/>
                  <a:gd name="connsiteX74" fmla="*/ 454362 w 1735586"/>
                  <a:gd name="connsiteY74" fmla="*/ 51188 h 1106812"/>
                  <a:gd name="connsiteX75" fmla="*/ 467364 w 1735586"/>
                  <a:gd name="connsiteY75" fmla="*/ 39110 h 1106812"/>
                  <a:gd name="connsiteX76" fmla="*/ 467364 w 1735586"/>
                  <a:gd name="connsiteY76" fmla="*/ 39110 h 1106812"/>
                  <a:gd name="connsiteX77" fmla="*/ 488166 w 1735586"/>
                  <a:gd name="connsiteY77" fmla="*/ 39110 h 1106812"/>
                  <a:gd name="connsiteX78" fmla="*/ 1257110 w 1735586"/>
                  <a:gd name="connsiteY78" fmla="*/ 39110 h 1106812"/>
                  <a:gd name="connsiteX79" fmla="*/ 1274960 w 1735586"/>
                  <a:gd name="connsiteY79" fmla="*/ 39110 h 1106812"/>
                  <a:gd name="connsiteX80" fmla="*/ 1273350 w 1735586"/>
                  <a:gd name="connsiteY80" fmla="*/ 37967 h 1106812"/>
                  <a:gd name="connsiteX81" fmla="*/ 1276712 w 1735586"/>
                  <a:gd name="connsiteY81" fmla="*/ 41139 h 1106812"/>
                  <a:gd name="connsiteX82" fmla="*/ 1294334 w 1735586"/>
                  <a:gd name="connsiteY82" fmla="*/ 57732 h 1106812"/>
                  <a:gd name="connsiteX83" fmla="*/ 1407872 w 1735586"/>
                  <a:gd name="connsiteY83" fmla="*/ 164755 h 1106812"/>
                  <a:gd name="connsiteX84" fmla="*/ 1416492 w 1735586"/>
                  <a:gd name="connsiteY84" fmla="*/ 172870 h 1106812"/>
                  <a:gd name="connsiteX85" fmla="*/ 1421654 w 1735586"/>
                  <a:gd name="connsiteY85" fmla="*/ 173136 h 1106812"/>
                  <a:gd name="connsiteX86" fmla="*/ 1422140 w 1735586"/>
                  <a:gd name="connsiteY86" fmla="*/ 172603 h 1106812"/>
                  <a:gd name="connsiteX87" fmla="*/ 1446734 w 1735586"/>
                  <a:gd name="connsiteY87" fmla="*/ 125988 h 1106812"/>
                  <a:gd name="connsiteX88" fmla="*/ 1437209 w 1735586"/>
                  <a:gd name="connsiteY88" fmla="*/ 50245 h 1106812"/>
                  <a:gd name="connsiteX89" fmla="*/ 1536164 w 1735586"/>
                  <a:gd name="connsiteY89" fmla="*/ 16965 h 1106812"/>
                  <a:gd name="connsiteX90" fmla="*/ 1627318 w 1735586"/>
                  <a:gd name="connsiteY90" fmla="*/ 116339 h 1106812"/>
                  <a:gd name="connsiteX91" fmla="*/ 1623098 w 1735586"/>
                  <a:gd name="connsiteY91" fmla="*/ 168317 h 1106812"/>
                  <a:gd name="connsiteX92" fmla="*/ 1565110 w 1735586"/>
                  <a:gd name="connsiteY92" fmla="*/ 189815 h 1106812"/>
                  <a:gd name="connsiteX93" fmla="*/ 1530239 w 1735586"/>
                  <a:gd name="connsiteY93" fmla="*/ 181585 h 1106812"/>
                  <a:gd name="connsiteX94" fmla="*/ 1504979 w 1735586"/>
                  <a:gd name="connsiteY94" fmla="*/ 187672 h 1106812"/>
                  <a:gd name="connsiteX95" fmla="*/ 1467050 w 1735586"/>
                  <a:gd name="connsiteY95" fmla="*/ 216342 h 1106812"/>
                  <a:gd name="connsiteX96" fmla="*/ 1472956 w 1735586"/>
                  <a:gd name="connsiteY96" fmla="*/ 220438 h 1106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735586" h="1106812">
                    <a:moveTo>
                      <a:pt x="1472956" y="220438"/>
                    </a:moveTo>
                    <a:cubicBezTo>
                      <a:pt x="1485196" y="204255"/>
                      <a:pt x="1502893" y="193072"/>
                      <a:pt x="1522762" y="188948"/>
                    </a:cubicBezTo>
                    <a:cubicBezTo>
                      <a:pt x="1534192" y="187176"/>
                      <a:pt x="1545794" y="193406"/>
                      <a:pt x="1556919" y="195615"/>
                    </a:cubicBezTo>
                    <a:cubicBezTo>
                      <a:pt x="1567863" y="198025"/>
                      <a:pt x="1579122" y="198644"/>
                      <a:pt x="1590256" y="197435"/>
                    </a:cubicBezTo>
                    <a:cubicBezTo>
                      <a:pt x="1629547" y="192282"/>
                      <a:pt x="1642939" y="152667"/>
                      <a:pt x="1635100" y="118053"/>
                    </a:cubicBezTo>
                    <a:cubicBezTo>
                      <a:pt x="1625223" y="74534"/>
                      <a:pt x="1590942" y="37358"/>
                      <a:pt x="1552309" y="16765"/>
                    </a:cubicBezTo>
                    <a:cubicBezTo>
                      <a:pt x="1520438" y="-219"/>
                      <a:pt x="1473165" y="-10506"/>
                      <a:pt x="1443724" y="17050"/>
                    </a:cubicBezTo>
                    <a:cubicBezTo>
                      <a:pt x="1426769" y="32919"/>
                      <a:pt x="1428836" y="58636"/>
                      <a:pt x="1431551" y="79763"/>
                    </a:cubicBezTo>
                    <a:cubicBezTo>
                      <a:pt x="1433589" y="95670"/>
                      <a:pt x="1437580" y="111319"/>
                      <a:pt x="1439704" y="127226"/>
                    </a:cubicBezTo>
                    <a:cubicBezTo>
                      <a:pt x="1441895" y="143714"/>
                      <a:pt x="1426426" y="157173"/>
                      <a:pt x="1416292" y="168507"/>
                    </a:cubicBezTo>
                    <a:lnTo>
                      <a:pt x="1421940" y="168250"/>
                    </a:lnTo>
                    <a:lnTo>
                      <a:pt x="1326452" y="78325"/>
                    </a:lnTo>
                    <a:cubicBezTo>
                      <a:pt x="1311421" y="64170"/>
                      <a:pt x="1296667" y="49616"/>
                      <a:pt x="1281313" y="35815"/>
                    </a:cubicBezTo>
                    <a:cubicBezTo>
                      <a:pt x="1278598" y="32881"/>
                      <a:pt x="1274607" y="31481"/>
                      <a:pt x="1270654" y="32081"/>
                    </a:cubicBezTo>
                    <a:lnTo>
                      <a:pt x="474298" y="32081"/>
                    </a:lnTo>
                    <a:cubicBezTo>
                      <a:pt x="470468" y="31519"/>
                      <a:pt x="466558" y="32005"/>
                      <a:pt x="462982" y="33490"/>
                    </a:cubicBezTo>
                    <a:cubicBezTo>
                      <a:pt x="458511" y="36853"/>
                      <a:pt x="454403" y="40663"/>
                      <a:pt x="450723" y="44873"/>
                    </a:cubicBezTo>
                    <a:lnTo>
                      <a:pt x="426568" y="67323"/>
                    </a:lnTo>
                    <a:lnTo>
                      <a:pt x="311430" y="174308"/>
                    </a:lnTo>
                    <a:lnTo>
                      <a:pt x="303143" y="182014"/>
                    </a:lnTo>
                    <a:cubicBezTo>
                      <a:pt x="301649" y="183338"/>
                      <a:pt x="301515" y="185633"/>
                      <a:pt x="302844" y="187119"/>
                    </a:cubicBezTo>
                    <a:cubicBezTo>
                      <a:pt x="303218" y="187548"/>
                      <a:pt x="303686" y="187872"/>
                      <a:pt x="304210" y="188081"/>
                    </a:cubicBezTo>
                    <a:cubicBezTo>
                      <a:pt x="311125" y="191082"/>
                      <a:pt x="318811" y="191834"/>
                      <a:pt x="326174" y="190215"/>
                    </a:cubicBezTo>
                    <a:cubicBezTo>
                      <a:pt x="338062" y="189148"/>
                      <a:pt x="349930" y="188310"/>
                      <a:pt x="361808" y="187053"/>
                    </a:cubicBezTo>
                    <a:cubicBezTo>
                      <a:pt x="386039" y="184557"/>
                      <a:pt x="410118" y="185595"/>
                      <a:pt x="428997" y="202874"/>
                    </a:cubicBezTo>
                    <a:cubicBezTo>
                      <a:pt x="455924" y="227515"/>
                      <a:pt x="451181" y="268825"/>
                      <a:pt x="438169" y="299276"/>
                    </a:cubicBezTo>
                    <a:cubicBezTo>
                      <a:pt x="420428" y="339243"/>
                      <a:pt x="389350" y="371799"/>
                      <a:pt x="350254" y="391383"/>
                    </a:cubicBezTo>
                    <a:cubicBezTo>
                      <a:pt x="320326" y="406318"/>
                      <a:pt x="279169" y="415281"/>
                      <a:pt x="249898" y="393926"/>
                    </a:cubicBezTo>
                    <a:cubicBezTo>
                      <a:pt x="229191" y="377267"/>
                      <a:pt x="218502" y="351140"/>
                      <a:pt x="221600" y="324746"/>
                    </a:cubicBezTo>
                    <a:cubicBezTo>
                      <a:pt x="224446" y="310458"/>
                      <a:pt x="228685" y="296495"/>
                      <a:pt x="234258" y="283036"/>
                    </a:cubicBezTo>
                    <a:cubicBezTo>
                      <a:pt x="237132" y="273882"/>
                      <a:pt x="235733" y="263929"/>
                      <a:pt x="230448" y="255918"/>
                    </a:cubicBezTo>
                    <a:cubicBezTo>
                      <a:pt x="229562" y="254128"/>
                      <a:pt x="227391" y="253394"/>
                      <a:pt x="225599" y="254280"/>
                    </a:cubicBezTo>
                    <a:cubicBezTo>
                      <a:pt x="225351" y="254404"/>
                      <a:pt x="225118" y="254556"/>
                      <a:pt x="224905" y="254728"/>
                    </a:cubicBezTo>
                    <a:lnTo>
                      <a:pt x="28994" y="436741"/>
                    </a:lnTo>
                    <a:lnTo>
                      <a:pt x="1239" y="462535"/>
                    </a:lnTo>
                    <a:cubicBezTo>
                      <a:pt x="-264" y="463839"/>
                      <a:pt x="-422" y="466126"/>
                      <a:pt x="888" y="467630"/>
                    </a:cubicBezTo>
                    <a:cubicBezTo>
                      <a:pt x="1068" y="467840"/>
                      <a:pt x="1273" y="468021"/>
                      <a:pt x="1496" y="468183"/>
                    </a:cubicBezTo>
                    <a:cubicBezTo>
                      <a:pt x="111386" y="536296"/>
                      <a:pt x="224895" y="598352"/>
                      <a:pt x="335185" y="665808"/>
                    </a:cubicBezTo>
                    <a:cubicBezTo>
                      <a:pt x="456419" y="739950"/>
                      <a:pt x="573948" y="820655"/>
                      <a:pt x="680533" y="914934"/>
                    </a:cubicBezTo>
                    <a:cubicBezTo>
                      <a:pt x="746875" y="973541"/>
                      <a:pt x="808492" y="1037283"/>
                      <a:pt x="864823" y="1105577"/>
                    </a:cubicBezTo>
                    <a:cubicBezTo>
                      <a:pt x="866137" y="1107082"/>
                      <a:pt x="868423" y="1107234"/>
                      <a:pt x="869928" y="1105910"/>
                    </a:cubicBezTo>
                    <a:cubicBezTo>
                      <a:pt x="870128" y="1105739"/>
                      <a:pt x="870309" y="1105539"/>
                      <a:pt x="870471" y="1105320"/>
                    </a:cubicBezTo>
                    <a:cubicBezTo>
                      <a:pt x="967788" y="988638"/>
                      <a:pt x="1079478" y="884759"/>
                      <a:pt x="1202894" y="796138"/>
                    </a:cubicBezTo>
                    <a:cubicBezTo>
                      <a:pt x="1313460" y="715681"/>
                      <a:pt x="1431198" y="646053"/>
                      <a:pt x="1549346" y="577463"/>
                    </a:cubicBezTo>
                    <a:cubicBezTo>
                      <a:pt x="1611068" y="541630"/>
                      <a:pt x="1672886" y="505940"/>
                      <a:pt x="1733493" y="468240"/>
                    </a:cubicBezTo>
                    <a:cubicBezTo>
                      <a:pt x="1735227" y="467164"/>
                      <a:pt x="1736541" y="464430"/>
                      <a:pt x="1734684" y="462706"/>
                    </a:cubicBezTo>
                    <a:lnTo>
                      <a:pt x="1505303" y="246708"/>
                    </a:lnTo>
                    <a:lnTo>
                      <a:pt x="1472785" y="216085"/>
                    </a:lnTo>
                    <a:cubicBezTo>
                      <a:pt x="1469479" y="212961"/>
                      <a:pt x="1463983" y="217542"/>
                      <a:pt x="1467336" y="220704"/>
                    </a:cubicBezTo>
                    <a:lnTo>
                      <a:pt x="1696717" y="436703"/>
                    </a:lnTo>
                    <a:lnTo>
                      <a:pt x="1729236" y="467326"/>
                    </a:lnTo>
                    <a:lnTo>
                      <a:pt x="1730426" y="461782"/>
                    </a:lnTo>
                    <a:cubicBezTo>
                      <a:pt x="1619603" y="530714"/>
                      <a:pt x="1504950" y="593227"/>
                      <a:pt x="1393622" y="661350"/>
                    </a:cubicBezTo>
                    <a:cubicBezTo>
                      <a:pt x="1271559" y="736007"/>
                      <a:pt x="1153326" y="817379"/>
                      <a:pt x="1046303" y="912648"/>
                    </a:cubicBezTo>
                    <a:cubicBezTo>
                      <a:pt x="980980" y="970741"/>
                      <a:pt x="920249" y="1033787"/>
                      <a:pt x="864651" y="1101243"/>
                    </a:cubicBezTo>
                    <a:lnTo>
                      <a:pt x="870300" y="1100976"/>
                    </a:lnTo>
                    <a:cubicBezTo>
                      <a:pt x="773154" y="984514"/>
                      <a:pt x="661731" y="880749"/>
                      <a:pt x="538658" y="792128"/>
                    </a:cubicBezTo>
                    <a:cubicBezTo>
                      <a:pt x="427759" y="711166"/>
                      <a:pt x="309677" y="641081"/>
                      <a:pt x="191081" y="572186"/>
                    </a:cubicBezTo>
                    <a:cubicBezTo>
                      <a:pt x="128959" y="536096"/>
                      <a:pt x="66694" y="500206"/>
                      <a:pt x="5620" y="462354"/>
                    </a:cubicBezTo>
                    <a:lnTo>
                      <a:pt x="5887" y="468002"/>
                    </a:lnTo>
                    <a:lnTo>
                      <a:pt x="201768" y="285989"/>
                    </a:lnTo>
                    <a:lnTo>
                      <a:pt x="229534" y="260195"/>
                    </a:lnTo>
                    <a:lnTo>
                      <a:pt x="223990" y="259004"/>
                    </a:lnTo>
                    <a:cubicBezTo>
                      <a:pt x="232991" y="275587"/>
                      <a:pt x="223800" y="288341"/>
                      <a:pt x="218561" y="304305"/>
                    </a:cubicBezTo>
                    <a:cubicBezTo>
                      <a:pt x="214854" y="315850"/>
                      <a:pt x="213438" y="328013"/>
                      <a:pt x="214389" y="340100"/>
                    </a:cubicBezTo>
                    <a:cubicBezTo>
                      <a:pt x="215802" y="361760"/>
                      <a:pt x="225613" y="382010"/>
                      <a:pt x="241735" y="396536"/>
                    </a:cubicBezTo>
                    <a:cubicBezTo>
                      <a:pt x="268558" y="419720"/>
                      <a:pt x="308144" y="416081"/>
                      <a:pt x="339052" y="404156"/>
                    </a:cubicBezTo>
                    <a:cubicBezTo>
                      <a:pt x="381917" y="386935"/>
                      <a:pt x="417295" y="355083"/>
                      <a:pt x="438912" y="314259"/>
                    </a:cubicBezTo>
                    <a:cubicBezTo>
                      <a:pt x="455019" y="283779"/>
                      <a:pt x="464430" y="242821"/>
                      <a:pt x="445266" y="211389"/>
                    </a:cubicBezTo>
                    <a:cubicBezTo>
                      <a:pt x="433835" y="193139"/>
                      <a:pt x="414568" y="181252"/>
                      <a:pt x="393135" y="179213"/>
                    </a:cubicBezTo>
                    <a:cubicBezTo>
                      <a:pt x="378927" y="178566"/>
                      <a:pt x="364690" y="179204"/>
                      <a:pt x="350597" y="181118"/>
                    </a:cubicBezTo>
                    <a:cubicBezTo>
                      <a:pt x="337462" y="182404"/>
                      <a:pt x="318735" y="187119"/>
                      <a:pt x="306715" y="181309"/>
                    </a:cubicBezTo>
                    <a:lnTo>
                      <a:pt x="307791" y="187386"/>
                    </a:lnTo>
                    <a:lnTo>
                      <a:pt x="399326" y="102328"/>
                    </a:lnTo>
                    <a:lnTo>
                      <a:pt x="454362" y="51188"/>
                    </a:lnTo>
                    <a:cubicBezTo>
                      <a:pt x="458961" y="47454"/>
                      <a:pt x="463305" y="43425"/>
                      <a:pt x="467364" y="39110"/>
                    </a:cubicBezTo>
                    <a:cubicBezTo>
                      <a:pt x="468468" y="37748"/>
                      <a:pt x="463887" y="38520"/>
                      <a:pt x="467364" y="39110"/>
                    </a:cubicBezTo>
                    <a:cubicBezTo>
                      <a:pt x="474286" y="39663"/>
                      <a:pt x="481242" y="39663"/>
                      <a:pt x="488166" y="39110"/>
                    </a:cubicBezTo>
                    <a:lnTo>
                      <a:pt x="1257110" y="39110"/>
                    </a:lnTo>
                    <a:cubicBezTo>
                      <a:pt x="1263063" y="39110"/>
                      <a:pt x="1269016" y="39110"/>
                      <a:pt x="1274960" y="39110"/>
                    </a:cubicBezTo>
                    <a:cubicBezTo>
                      <a:pt x="1276750" y="39110"/>
                      <a:pt x="1274169" y="38491"/>
                      <a:pt x="1273350" y="37967"/>
                    </a:cubicBezTo>
                    <a:cubicBezTo>
                      <a:pt x="1274579" y="38910"/>
                      <a:pt x="1275703" y="39967"/>
                      <a:pt x="1276712" y="41139"/>
                    </a:cubicBezTo>
                    <a:cubicBezTo>
                      <a:pt x="1282323" y="46854"/>
                      <a:pt x="1288485" y="52217"/>
                      <a:pt x="1294334" y="57732"/>
                    </a:cubicBezTo>
                    <a:lnTo>
                      <a:pt x="1407872" y="164755"/>
                    </a:lnTo>
                    <a:lnTo>
                      <a:pt x="1416492" y="172870"/>
                    </a:lnTo>
                    <a:cubicBezTo>
                      <a:pt x="1417844" y="174365"/>
                      <a:pt x="1420159" y="174489"/>
                      <a:pt x="1421654" y="173136"/>
                    </a:cubicBezTo>
                    <a:cubicBezTo>
                      <a:pt x="1421835" y="172975"/>
                      <a:pt x="1421997" y="172794"/>
                      <a:pt x="1422140" y="172603"/>
                    </a:cubicBezTo>
                    <a:cubicBezTo>
                      <a:pt x="1434132" y="159192"/>
                      <a:pt x="1449582" y="145390"/>
                      <a:pt x="1446734" y="125988"/>
                    </a:cubicBezTo>
                    <a:cubicBezTo>
                      <a:pt x="1443057" y="100889"/>
                      <a:pt x="1435761" y="75820"/>
                      <a:pt x="1437209" y="50245"/>
                    </a:cubicBezTo>
                    <a:cubicBezTo>
                      <a:pt x="1440133" y="-180"/>
                      <a:pt x="1501979" y="2706"/>
                      <a:pt x="1536164" y="16965"/>
                    </a:cubicBezTo>
                    <a:cubicBezTo>
                      <a:pt x="1577664" y="34271"/>
                      <a:pt x="1615898" y="71981"/>
                      <a:pt x="1627318" y="116339"/>
                    </a:cubicBezTo>
                    <a:cubicBezTo>
                      <a:pt x="1632662" y="133560"/>
                      <a:pt x="1631157" y="152181"/>
                      <a:pt x="1623098" y="168317"/>
                    </a:cubicBezTo>
                    <a:cubicBezTo>
                      <a:pt x="1611040" y="189481"/>
                      <a:pt x="1587408" y="192968"/>
                      <a:pt x="1565110" y="189815"/>
                    </a:cubicBezTo>
                    <a:cubicBezTo>
                      <a:pt x="1553385" y="188157"/>
                      <a:pt x="1541927" y="182442"/>
                      <a:pt x="1530239" y="181585"/>
                    </a:cubicBezTo>
                    <a:cubicBezTo>
                      <a:pt x="1521438" y="181423"/>
                      <a:pt x="1512742" y="183519"/>
                      <a:pt x="1504979" y="187672"/>
                    </a:cubicBezTo>
                    <a:cubicBezTo>
                      <a:pt x="1490034" y="193730"/>
                      <a:pt x="1476947" y="203616"/>
                      <a:pt x="1467050" y="216342"/>
                    </a:cubicBezTo>
                    <a:cubicBezTo>
                      <a:pt x="1464345" y="220028"/>
                      <a:pt x="1470203" y="224114"/>
                      <a:pt x="1472956" y="220438"/>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2" name="Graphic 4">
              <a:extLst>
                <a:ext uri="{FF2B5EF4-FFF2-40B4-BE49-F238E27FC236}">
                  <a16:creationId xmlns:a16="http://schemas.microsoft.com/office/drawing/2014/main" id="{E4E66B20-6D35-629D-3093-51CE00523922}"/>
                </a:ext>
              </a:extLst>
            </p:cNvPr>
            <p:cNvGrpSpPr/>
            <p:nvPr/>
          </p:nvGrpSpPr>
          <p:grpSpPr>
            <a:xfrm>
              <a:off x="5919243" y="3010514"/>
              <a:ext cx="658546" cy="359183"/>
              <a:chOff x="3039210" y="2732769"/>
              <a:chExt cx="461722" cy="251832"/>
            </a:xfrm>
          </p:grpSpPr>
          <p:grpSp>
            <p:nvGrpSpPr>
              <p:cNvPr id="44" name="Graphic 4">
                <a:extLst>
                  <a:ext uri="{FF2B5EF4-FFF2-40B4-BE49-F238E27FC236}">
                    <a16:creationId xmlns:a16="http://schemas.microsoft.com/office/drawing/2014/main" id="{6499EF14-5C20-4588-AFB0-81A0ECEBCA5B}"/>
                  </a:ext>
                </a:extLst>
              </p:cNvPr>
              <p:cNvGrpSpPr/>
              <p:nvPr/>
            </p:nvGrpSpPr>
            <p:grpSpPr>
              <a:xfrm>
                <a:off x="3048735" y="2742294"/>
                <a:ext cx="452197" cy="242307"/>
                <a:chOff x="3048735" y="2742294"/>
                <a:chExt cx="452197" cy="242307"/>
              </a:xfrm>
              <a:solidFill>
                <a:srgbClr val="1E3465"/>
              </a:solidFill>
            </p:grpSpPr>
            <p:sp>
              <p:nvSpPr>
                <p:cNvPr id="50" name="Graphic 4">
                  <a:extLst>
                    <a:ext uri="{FF2B5EF4-FFF2-40B4-BE49-F238E27FC236}">
                      <a16:creationId xmlns:a16="http://schemas.microsoft.com/office/drawing/2014/main" id="{5BDE7711-AF35-4F34-DE45-F398A60A74FE}"/>
                    </a:ext>
                  </a:extLst>
                </p:cNvPr>
                <p:cNvSpPr/>
                <p:nvPr/>
              </p:nvSpPr>
              <p:spPr>
                <a:xfrm>
                  <a:off x="3048735" y="2742294"/>
                  <a:ext cx="176673" cy="186365"/>
                </a:xfrm>
                <a:custGeom>
                  <a:avLst/>
                  <a:gdLst>
                    <a:gd name="connsiteX0" fmla="*/ 87496 w 176673"/>
                    <a:gd name="connsiteY0" fmla="*/ 186301 h 186365"/>
                    <a:gd name="connsiteX1" fmla="*/ 24450 w 176673"/>
                    <a:gd name="connsiteY1" fmla="*/ 161126 h 186365"/>
                    <a:gd name="connsiteX2" fmla="*/ 95 w 176673"/>
                    <a:gd name="connsiteY2" fmla="*/ 95518 h 186365"/>
                    <a:gd name="connsiteX3" fmla="*/ 24860 w 176673"/>
                    <a:gd name="connsiteY3" fmla="*/ 26452 h 186365"/>
                    <a:gd name="connsiteX4" fmla="*/ 90420 w 176673"/>
                    <a:gd name="connsiteY4" fmla="*/ 78 h 186365"/>
                    <a:gd name="connsiteX5" fmla="*/ 152762 w 176673"/>
                    <a:gd name="connsiteY5" fmla="*/ 25319 h 186365"/>
                    <a:gd name="connsiteX6" fmla="*/ 176574 w 176673"/>
                    <a:gd name="connsiteY6" fmla="*/ 91870 h 186365"/>
                    <a:gd name="connsiteX7" fmla="*/ 151904 w 176673"/>
                    <a:gd name="connsiteY7" fmla="*/ 160307 h 186365"/>
                    <a:gd name="connsiteX8" fmla="*/ 87496 w 176673"/>
                    <a:gd name="connsiteY8" fmla="*/ 186301 h 186365"/>
                    <a:gd name="connsiteX9" fmla="*/ 89249 w 176673"/>
                    <a:gd name="connsiteY9" fmla="*/ 34987 h 186365"/>
                    <a:gd name="connsiteX10" fmla="*/ 55349 w 176673"/>
                    <a:gd name="connsiteY10" fmla="*/ 50998 h 186365"/>
                    <a:gd name="connsiteX11" fmla="*/ 42786 w 176673"/>
                    <a:gd name="connsiteY11" fmla="*/ 93375 h 186365"/>
                    <a:gd name="connsiteX12" fmla="*/ 55349 w 176673"/>
                    <a:gd name="connsiteY12" fmla="*/ 135694 h 186365"/>
                    <a:gd name="connsiteX13" fmla="*/ 88249 w 176673"/>
                    <a:gd name="connsiteY13" fmla="*/ 151268 h 186365"/>
                    <a:gd name="connsiteX14" fmla="*/ 121529 w 176673"/>
                    <a:gd name="connsiteY14" fmla="*/ 136133 h 186365"/>
                    <a:gd name="connsiteX15" fmla="*/ 133826 w 176673"/>
                    <a:gd name="connsiteY15" fmla="*/ 94137 h 186365"/>
                    <a:gd name="connsiteX16" fmla="*/ 121901 w 176673"/>
                    <a:gd name="connsiteY16" fmla="*/ 50560 h 186365"/>
                    <a:gd name="connsiteX17" fmla="*/ 89249 w 176673"/>
                    <a:gd name="connsiteY17" fmla="*/ 34987 h 1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673" h="186365">
                      <a:moveTo>
                        <a:pt x="87496" y="186301"/>
                      </a:moveTo>
                      <a:cubicBezTo>
                        <a:pt x="63874" y="187177"/>
                        <a:pt x="40976" y="178033"/>
                        <a:pt x="24450" y="161126"/>
                      </a:cubicBezTo>
                      <a:cubicBezTo>
                        <a:pt x="7848" y="143419"/>
                        <a:pt x="-924" y="119769"/>
                        <a:pt x="95" y="95518"/>
                      </a:cubicBezTo>
                      <a:cubicBezTo>
                        <a:pt x="-1029" y="70143"/>
                        <a:pt x="7867" y="45331"/>
                        <a:pt x="24860" y="26452"/>
                      </a:cubicBezTo>
                      <a:cubicBezTo>
                        <a:pt x="41900" y="8641"/>
                        <a:pt x="65789" y="-970"/>
                        <a:pt x="90420" y="78"/>
                      </a:cubicBezTo>
                      <a:cubicBezTo>
                        <a:pt x="113862" y="-846"/>
                        <a:pt x="136569" y="8345"/>
                        <a:pt x="152762" y="25319"/>
                      </a:cubicBezTo>
                      <a:cubicBezTo>
                        <a:pt x="169145" y="43502"/>
                        <a:pt x="177698" y="67419"/>
                        <a:pt x="176574" y="91870"/>
                      </a:cubicBezTo>
                      <a:cubicBezTo>
                        <a:pt x="177727" y="117045"/>
                        <a:pt x="168859" y="141657"/>
                        <a:pt x="151904" y="160307"/>
                      </a:cubicBezTo>
                      <a:cubicBezTo>
                        <a:pt x="135140" y="177785"/>
                        <a:pt x="111699" y="187244"/>
                        <a:pt x="87496" y="186301"/>
                      </a:cubicBezTo>
                      <a:close/>
                      <a:moveTo>
                        <a:pt x="89249" y="34987"/>
                      </a:moveTo>
                      <a:cubicBezTo>
                        <a:pt x="76019" y="34510"/>
                        <a:pt x="63388" y="40482"/>
                        <a:pt x="55349" y="50998"/>
                      </a:cubicBezTo>
                      <a:cubicBezTo>
                        <a:pt x="46472" y="63285"/>
                        <a:pt x="42043" y="78230"/>
                        <a:pt x="42786" y="93375"/>
                      </a:cubicBezTo>
                      <a:cubicBezTo>
                        <a:pt x="41948" y="108510"/>
                        <a:pt x="46396" y="123464"/>
                        <a:pt x="55349" y="135694"/>
                      </a:cubicBezTo>
                      <a:cubicBezTo>
                        <a:pt x="63208" y="145839"/>
                        <a:pt x="75428" y="151620"/>
                        <a:pt x="88249" y="151268"/>
                      </a:cubicBezTo>
                      <a:cubicBezTo>
                        <a:pt x="101117" y="151773"/>
                        <a:pt x="113461" y="146162"/>
                        <a:pt x="121529" y="136133"/>
                      </a:cubicBezTo>
                      <a:cubicBezTo>
                        <a:pt x="130368" y="123979"/>
                        <a:pt x="134721" y="109139"/>
                        <a:pt x="133826" y="94137"/>
                      </a:cubicBezTo>
                      <a:cubicBezTo>
                        <a:pt x="134759" y="78697"/>
                        <a:pt x="130568" y="63371"/>
                        <a:pt x="121901" y="50560"/>
                      </a:cubicBezTo>
                      <a:cubicBezTo>
                        <a:pt x="114242" y="40321"/>
                        <a:pt x="102031" y="34491"/>
                        <a:pt x="89249" y="34987"/>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1" name="Graphic 4">
                  <a:extLst>
                    <a:ext uri="{FF2B5EF4-FFF2-40B4-BE49-F238E27FC236}">
                      <a16:creationId xmlns:a16="http://schemas.microsoft.com/office/drawing/2014/main" id="{C3B2D728-1086-499E-3B8D-F7D30FA5F547}"/>
                    </a:ext>
                  </a:extLst>
                </p:cNvPr>
                <p:cNvSpPr/>
                <p:nvPr/>
              </p:nvSpPr>
              <p:spPr>
                <a:xfrm>
                  <a:off x="3251264" y="2793712"/>
                  <a:ext cx="133843" cy="190889"/>
                </a:xfrm>
                <a:custGeom>
                  <a:avLst/>
                  <a:gdLst>
                    <a:gd name="connsiteX0" fmla="*/ 40176 w 133843"/>
                    <a:gd name="connsiteY0" fmla="*/ 116804 h 190889"/>
                    <a:gd name="connsiteX1" fmla="*/ 39681 w 133843"/>
                    <a:gd name="connsiteY1" fmla="*/ 116804 h 190889"/>
                    <a:gd name="connsiteX2" fmla="*/ 39681 w 133843"/>
                    <a:gd name="connsiteY2" fmla="*/ 190890 h 190889"/>
                    <a:gd name="connsiteX3" fmla="*/ 0 w 133843"/>
                    <a:gd name="connsiteY3" fmla="*/ 190890 h 190889"/>
                    <a:gd name="connsiteX4" fmla="*/ 0 w 133843"/>
                    <a:gd name="connsiteY4" fmla="*/ 3161 h 190889"/>
                    <a:gd name="connsiteX5" fmla="*/ 39681 w 133843"/>
                    <a:gd name="connsiteY5" fmla="*/ 3161 h 190889"/>
                    <a:gd name="connsiteX6" fmla="*/ 39681 w 133843"/>
                    <a:gd name="connsiteY6" fmla="*/ 22497 h 190889"/>
                    <a:gd name="connsiteX7" fmla="*/ 40176 w 133843"/>
                    <a:gd name="connsiteY7" fmla="*/ 22497 h 190889"/>
                    <a:gd name="connsiteX8" fmla="*/ 110176 w 133843"/>
                    <a:gd name="connsiteY8" fmla="*/ 8476 h 190889"/>
                    <a:gd name="connsiteX9" fmla="*/ 120101 w 133843"/>
                    <a:gd name="connsiteY9" fmla="*/ 17154 h 190889"/>
                    <a:gd name="connsiteX10" fmla="*/ 133731 w 133843"/>
                    <a:gd name="connsiteY10" fmla="*/ 63826 h 190889"/>
                    <a:gd name="connsiteX11" fmla="*/ 117843 w 133843"/>
                    <a:gd name="connsiteY11" fmla="*/ 115442 h 190889"/>
                    <a:gd name="connsiteX12" fmla="*/ 75581 w 133843"/>
                    <a:gd name="connsiteY12" fmla="*/ 134902 h 190889"/>
                    <a:gd name="connsiteX13" fmla="*/ 40176 w 133843"/>
                    <a:gd name="connsiteY13" fmla="*/ 116804 h 190889"/>
                    <a:gd name="connsiteX14" fmla="*/ 39043 w 133843"/>
                    <a:gd name="connsiteY14" fmla="*/ 64064 h 190889"/>
                    <a:gd name="connsiteX15" fmla="*/ 39043 w 133843"/>
                    <a:gd name="connsiteY15" fmla="*/ 74361 h 190889"/>
                    <a:gd name="connsiteX16" fmla="*/ 46082 w 133843"/>
                    <a:gd name="connsiteY16" fmla="*/ 96087 h 190889"/>
                    <a:gd name="connsiteX17" fmla="*/ 64532 w 133843"/>
                    <a:gd name="connsiteY17" fmla="*/ 104498 h 190889"/>
                    <a:gd name="connsiteX18" fmla="*/ 85573 w 133843"/>
                    <a:gd name="connsiteY18" fmla="*/ 94020 h 190889"/>
                    <a:gd name="connsiteX19" fmla="*/ 93040 w 133843"/>
                    <a:gd name="connsiteY19" fmla="*/ 64321 h 190889"/>
                    <a:gd name="connsiteX20" fmla="*/ 66675 w 133843"/>
                    <a:gd name="connsiteY20" fmla="*/ 30422 h 190889"/>
                    <a:gd name="connsiteX21" fmla="*/ 46768 w 133843"/>
                    <a:gd name="connsiteY21" fmla="*/ 39652 h 190889"/>
                    <a:gd name="connsiteX22" fmla="*/ 39043 w 133843"/>
                    <a:gd name="connsiteY22" fmla="*/ 64064 h 1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3" h="190889">
                      <a:moveTo>
                        <a:pt x="40176" y="116804"/>
                      </a:moveTo>
                      <a:lnTo>
                        <a:pt x="39681" y="116804"/>
                      </a:lnTo>
                      <a:lnTo>
                        <a:pt x="39681" y="190890"/>
                      </a:lnTo>
                      <a:lnTo>
                        <a:pt x="0" y="190890"/>
                      </a:lnTo>
                      <a:lnTo>
                        <a:pt x="0" y="3161"/>
                      </a:lnTo>
                      <a:lnTo>
                        <a:pt x="39681" y="3161"/>
                      </a:lnTo>
                      <a:lnTo>
                        <a:pt x="39681" y="22497"/>
                      </a:lnTo>
                      <a:lnTo>
                        <a:pt x="40176" y="22497"/>
                      </a:lnTo>
                      <a:cubicBezTo>
                        <a:pt x="55636" y="-706"/>
                        <a:pt x="86973" y="-6983"/>
                        <a:pt x="110176" y="8476"/>
                      </a:cubicBezTo>
                      <a:cubicBezTo>
                        <a:pt x="113852" y="10924"/>
                        <a:pt x="117186" y="13839"/>
                        <a:pt x="120101" y="17154"/>
                      </a:cubicBezTo>
                      <a:cubicBezTo>
                        <a:pt x="129845" y="30698"/>
                        <a:pt x="134655" y="47167"/>
                        <a:pt x="133731" y="63826"/>
                      </a:cubicBezTo>
                      <a:cubicBezTo>
                        <a:pt x="134655" y="82362"/>
                        <a:pt x="129026" y="100631"/>
                        <a:pt x="117843" y="115442"/>
                      </a:cubicBezTo>
                      <a:cubicBezTo>
                        <a:pt x="107623" y="128244"/>
                        <a:pt x="91954" y="135464"/>
                        <a:pt x="75581" y="134902"/>
                      </a:cubicBezTo>
                      <a:cubicBezTo>
                        <a:pt x="61408" y="135578"/>
                        <a:pt x="47930" y="128691"/>
                        <a:pt x="40176" y="116804"/>
                      </a:cubicBezTo>
                      <a:close/>
                      <a:moveTo>
                        <a:pt x="39043" y="64064"/>
                      </a:moveTo>
                      <a:lnTo>
                        <a:pt x="39043" y="74361"/>
                      </a:lnTo>
                      <a:cubicBezTo>
                        <a:pt x="38700" y="82209"/>
                        <a:pt x="41205" y="89925"/>
                        <a:pt x="46082" y="96087"/>
                      </a:cubicBezTo>
                      <a:cubicBezTo>
                        <a:pt x="50587" y="101612"/>
                        <a:pt x="57407" y="104726"/>
                        <a:pt x="64532" y="104498"/>
                      </a:cubicBezTo>
                      <a:cubicBezTo>
                        <a:pt x="72876" y="104850"/>
                        <a:pt x="80820" y="100888"/>
                        <a:pt x="85573" y="94020"/>
                      </a:cubicBezTo>
                      <a:cubicBezTo>
                        <a:pt x="91069" y="85134"/>
                        <a:pt x="93678" y="74751"/>
                        <a:pt x="93040" y="64321"/>
                      </a:cubicBezTo>
                      <a:cubicBezTo>
                        <a:pt x="93040" y="41718"/>
                        <a:pt x="84249" y="30422"/>
                        <a:pt x="66675" y="30422"/>
                      </a:cubicBezTo>
                      <a:cubicBezTo>
                        <a:pt x="58960" y="30231"/>
                        <a:pt x="51606" y="33641"/>
                        <a:pt x="46768" y="39652"/>
                      </a:cubicBezTo>
                      <a:cubicBezTo>
                        <a:pt x="41358" y="46605"/>
                        <a:pt x="38614" y="55263"/>
                        <a:pt x="39043" y="64064"/>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2" name="Graphic 4">
                  <a:extLst>
                    <a:ext uri="{FF2B5EF4-FFF2-40B4-BE49-F238E27FC236}">
                      <a16:creationId xmlns:a16="http://schemas.microsoft.com/office/drawing/2014/main" id="{BE440A75-D8FB-A961-789F-189EC3E316CB}"/>
                    </a:ext>
                  </a:extLst>
                </p:cNvPr>
                <p:cNvSpPr/>
                <p:nvPr/>
              </p:nvSpPr>
              <p:spPr>
                <a:xfrm>
                  <a:off x="3402260" y="2793721"/>
                  <a:ext cx="98672" cy="134842"/>
                </a:xfrm>
                <a:custGeom>
                  <a:avLst/>
                  <a:gdLst>
                    <a:gd name="connsiteX0" fmla="*/ 52 w 98672"/>
                    <a:gd name="connsiteY0" fmla="*/ 128350 h 134842"/>
                    <a:gd name="connsiteX1" fmla="*/ 52 w 98672"/>
                    <a:gd name="connsiteY1" fmla="*/ 96193 h 134842"/>
                    <a:gd name="connsiteX2" fmla="*/ 19578 w 98672"/>
                    <a:gd name="connsiteY2" fmla="*/ 104985 h 134842"/>
                    <a:gd name="connsiteX3" fmla="*/ 37980 w 98672"/>
                    <a:gd name="connsiteY3" fmla="*/ 107842 h 134842"/>
                    <a:gd name="connsiteX4" fmla="*/ 54620 w 98672"/>
                    <a:gd name="connsiteY4" fmla="*/ 104985 h 134842"/>
                    <a:gd name="connsiteX5" fmla="*/ 60707 w 98672"/>
                    <a:gd name="connsiteY5" fmla="*/ 96193 h 134842"/>
                    <a:gd name="connsiteX6" fmla="*/ 57935 w 98672"/>
                    <a:gd name="connsiteY6" fmla="*/ 89916 h 134842"/>
                    <a:gd name="connsiteX7" fmla="*/ 50849 w 98672"/>
                    <a:gd name="connsiteY7" fmla="*/ 85516 h 134842"/>
                    <a:gd name="connsiteX8" fmla="*/ 41324 w 98672"/>
                    <a:gd name="connsiteY8" fmla="*/ 82125 h 134842"/>
                    <a:gd name="connsiteX9" fmla="*/ 31408 w 98672"/>
                    <a:gd name="connsiteY9" fmla="*/ 78734 h 134842"/>
                    <a:gd name="connsiteX10" fmla="*/ 17911 w 98672"/>
                    <a:gd name="connsiteY10" fmla="*/ 72524 h 134842"/>
                    <a:gd name="connsiteX11" fmla="*/ 8119 w 98672"/>
                    <a:gd name="connsiteY11" fmla="*/ 64799 h 134842"/>
                    <a:gd name="connsiteX12" fmla="*/ 2090 w 98672"/>
                    <a:gd name="connsiteY12" fmla="*/ 54626 h 134842"/>
                    <a:gd name="connsiteX13" fmla="*/ 14 w 98672"/>
                    <a:gd name="connsiteY13" fmla="*/ 40939 h 134842"/>
                    <a:gd name="connsiteX14" fmla="*/ 4719 w 98672"/>
                    <a:gd name="connsiteY14" fmla="*/ 22356 h 134842"/>
                    <a:gd name="connsiteX15" fmla="*/ 17282 w 98672"/>
                    <a:gd name="connsiteY15" fmla="*/ 9602 h 134842"/>
                    <a:gd name="connsiteX16" fmla="*/ 35237 w 98672"/>
                    <a:gd name="connsiteY16" fmla="*/ 2324 h 134842"/>
                    <a:gd name="connsiteX17" fmla="*/ 56268 w 98672"/>
                    <a:gd name="connsiteY17" fmla="*/ 0 h 134842"/>
                    <a:gd name="connsiteX18" fmla="*/ 73604 w 98672"/>
                    <a:gd name="connsiteY18" fmla="*/ 1315 h 134842"/>
                    <a:gd name="connsiteX19" fmla="*/ 90930 w 98672"/>
                    <a:gd name="connsiteY19" fmla="*/ 5125 h 134842"/>
                    <a:gd name="connsiteX20" fmla="*/ 90930 w 98672"/>
                    <a:gd name="connsiteY20" fmla="*/ 35757 h 134842"/>
                    <a:gd name="connsiteX21" fmla="*/ 74794 w 98672"/>
                    <a:gd name="connsiteY21" fmla="*/ 29166 h 134842"/>
                    <a:gd name="connsiteX22" fmla="*/ 57897 w 98672"/>
                    <a:gd name="connsiteY22" fmla="*/ 26975 h 134842"/>
                    <a:gd name="connsiteX23" fmla="*/ 50563 w 98672"/>
                    <a:gd name="connsiteY23" fmla="*/ 27661 h 134842"/>
                    <a:gd name="connsiteX24" fmla="*/ 44467 w 98672"/>
                    <a:gd name="connsiteY24" fmla="*/ 29671 h 134842"/>
                    <a:gd name="connsiteX25" fmla="*/ 40323 w 98672"/>
                    <a:gd name="connsiteY25" fmla="*/ 33062 h 134842"/>
                    <a:gd name="connsiteX26" fmla="*/ 38809 w 98672"/>
                    <a:gd name="connsiteY26" fmla="*/ 37767 h 134842"/>
                    <a:gd name="connsiteX27" fmla="*/ 41085 w 98672"/>
                    <a:gd name="connsiteY27" fmla="*/ 43796 h 134842"/>
                    <a:gd name="connsiteX28" fmla="*/ 46981 w 98672"/>
                    <a:gd name="connsiteY28" fmla="*/ 48130 h 134842"/>
                    <a:gd name="connsiteX29" fmla="*/ 55078 w 98672"/>
                    <a:gd name="connsiteY29" fmla="*/ 51397 h 134842"/>
                    <a:gd name="connsiteX30" fmla="*/ 63926 w 98672"/>
                    <a:gd name="connsiteY30" fmla="*/ 54350 h 134842"/>
                    <a:gd name="connsiteX31" fmla="*/ 78214 w 98672"/>
                    <a:gd name="connsiteY31" fmla="*/ 60370 h 134842"/>
                    <a:gd name="connsiteX32" fmla="*/ 89196 w 98672"/>
                    <a:gd name="connsiteY32" fmla="*/ 68037 h 134842"/>
                    <a:gd name="connsiteX33" fmla="*/ 96235 w 98672"/>
                    <a:gd name="connsiteY33" fmla="*/ 78334 h 134842"/>
                    <a:gd name="connsiteX34" fmla="*/ 93721 w 98672"/>
                    <a:gd name="connsiteY34" fmla="*/ 111929 h 134842"/>
                    <a:gd name="connsiteX35" fmla="*/ 80528 w 98672"/>
                    <a:gd name="connsiteY35" fmla="*/ 125102 h 134842"/>
                    <a:gd name="connsiteX36" fmla="*/ 61574 w 98672"/>
                    <a:gd name="connsiteY36" fmla="*/ 132522 h 134842"/>
                    <a:gd name="connsiteX37" fmla="*/ 39276 w 98672"/>
                    <a:gd name="connsiteY37" fmla="*/ 134836 h 134842"/>
                    <a:gd name="connsiteX38" fmla="*/ 52 w 98672"/>
                    <a:gd name="connsiteY38" fmla="*/ 128350 h 1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8672" h="134842">
                      <a:moveTo>
                        <a:pt x="52" y="128350"/>
                      </a:moveTo>
                      <a:lnTo>
                        <a:pt x="52" y="96193"/>
                      </a:lnTo>
                      <a:cubicBezTo>
                        <a:pt x="6167" y="99937"/>
                        <a:pt x="12720" y="102889"/>
                        <a:pt x="19578" y="104985"/>
                      </a:cubicBezTo>
                      <a:cubicBezTo>
                        <a:pt x="25541" y="106814"/>
                        <a:pt x="31741" y="107776"/>
                        <a:pt x="37980" y="107842"/>
                      </a:cubicBezTo>
                      <a:cubicBezTo>
                        <a:pt x="43667" y="108100"/>
                        <a:pt x="49344" y="107128"/>
                        <a:pt x="54620" y="104985"/>
                      </a:cubicBezTo>
                      <a:cubicBezTo>
                        <a:pt x="58288" y="103613"/>
                        <a:pt x="60716" y="100108"/>
                        <a:pt x="60707" y="96193"/>
                      </a:cubicBezTo>
                      <a:cubicBezTo>
                        <a:pt x="60755" y="93793"/>
                        <a:pt x="59745" y="91498"/>
                        <a:pt x="57935" y="89916"/>
                      </a:cubicBezTo>
                      <a:cubicBezTo>
                        <a:pt x="55830" y="88069"/>
                        <a:pt x="53439" y="86583"/>
                        <a:pt x="50849" y="85516"/>
                      </a:cubicBezTo>
                      <a:cubicBezTo>
                        <a:pt x="47743" y="84192"/>
                        <a:pt x="44562" y="83058"/>
                        <a:pt x="41324" y="82125"/>
                      </a:cubicBezTo>
                      <a:cubicBezTo>
                        <a:pt x="37895" y="81125"/>
                        <a:pt x="34589" y="79991"/>
                        <a:pt x="31408" y="78734"/>
                      </a:cubicBezTo>
                      <a:cubicBezTo>
                        <a:pt x="26750" y="77019"/>
                        <a:pt x="22235" y="74943"/>
                        <a:pt x="17911" y="72524"/>
                      </a:cubicBezTo>
                      <a:cubicBezTo>
                        <a:pt x="14253" y="70495"/>
                        <a:pt x="10948" y="67885"/>
                        <a:pt x="8119" y="64799"/>
                      </a:cubicBezTo>
                      <a:cubicBezTo>
                        <a:pt x="5452" y="61837"/>
                        <a:pt x="3405" y="58379"/>
                        <a:pt x="2090" y="54626"/>
                      </a:cubicBezTo>
                      <a:cubicBezTo>
                        <a:pt x="614" y="50216"/>
                        <a:pt x="-91" y="45587"/>
                        <a:pt x="14" y="40939"/>
                      </a:cubicBezTo>
                      <a:cubicBezTo>
                        <a:pt x="-167" y="34433"/>
                        <a:pt x="1461" y="27994"/>
                        <a:pt x="4719" y="22356"/>
                      </a:cubicBezTo>
                      <a:cubicBezTo>
                        <a:pt x="7853" y="17183"/>
                        <a:pt x="12158" y="12811"/>
                        <a:pt x="17282" y="9602"/>
                      </a:cubicBezTo>
                      <a:cubicBezTo>
                        <a:pt x="22816" y="6182"/>
                        <a:pt x="28884" y="3715"/>
                        <a:pt x="35237" y="2324"/>
                      </a:cubicBezTo>
                      <a:cubicBezTo>
                        <a:pt x="42133" y="762"/>
                        <a:pt x="49191" y="-19"/>
                        <a:pt x="56268" y="0"/>
                      </a:cubicBezTo>
                      <a:cubicBezTo>
                        <a:pt x="62069" y="10"/>
                        <a:pt x="67870" y="448"/>
                        <a:pt x="73604" y="1315"/>
                      </a:cubicBezTo>
                      <a:cubicBezTo>
                        <a:pt x="79462" y="2191"/>
                        <a:pt x="85243" y="3458"/>
                        <a:pt x="90930" y="5125"/>
                      </a:cubicBezTo>
                      <a:lnTo>
                        <a:pt x="90930" y="35757"/>
                      </a:lnTo>
                      <a:cubicBezTo>
                        <a:pt x="85881" y="32823"/>
                        <a:pt x="80452" y="30604"/>
                        <a:pt x="74794" y="29166"/>
                      </a:cubicBezTo>
                      <a:cubicBezTo>
                        <a:pt x="69279" y="27737"/>
                        <a:pt x="63602" y="26994"/>
                        <a:pt x="57897" y="26975"/>
                      </a:cubicBezTo>
                      <a:cubicBezTo>
                        <a:pt x="55440" y="26966"/>
                        <a:pt x="52982" y="27194"/>
                        <a:pt x="50563" y="27661"/>
                      </a:cubicBezTo>
                      <a:cubicBezTo>
                        <a:pt x="48448" y="28061"/>
                        <a:pt x="46400" y="28737"/>
                        <a:pt x="44467" y="29671"/>
                      </a:cubicBezTo>
                      <a:cubicBezTo>
                        <a:pt x="42828" y="30452"/>
                        <a:pt x="41409" y="31614"/>
                        <a:pt x="40323" y="33062"/>
                      </a:cubicBezTo>
                      <a:cubicBezTo>
                        <a:pt x="39323" y="34424"/>
                        <a:pt x="38790" y="36072"/>
                        <a:pt x="38809" y="37767"/>
                      </a:cubicBezTo>
                      <a:cubicBezTo>
                        <a:pt x="38761" y="39996"/>
                        <a:pt x="39581" y="42158"/>
                        <a:pt x="41085" y="43796"/>
                      </a:cubicBezTo>
                      <a:cubicBezTo>
                        <a:pt x="42762" y="45597"/>
                        <a:pt x="44762" y="47073"/>
                        <a:pt x="46981" y="48130"/>
                      </a:cubicBezTo>
                      <a:cubicBezTo>
                        <a:pt x="49591" y="49426"/>
                        <a:pt x="52296" y="50512"/>
                        <a:pt x="55078" y="51397"/>
                      </a:cubicBezTo>
                      <a:cubicBezTo>
                        <a:pt x="58049" y="52359"/>
                        <a:pt x="61002" y="53340"/>
                        <a:pt x="63926" y="54350"/>
                      </a:cubicBezTo>
                      <a:cubicBezTo>
                        <a:pt x="68822" y="56036"/>
                        <a:pt x="73594" y="58046"/>
                        <a:pt x="78214" y="60370"/>
                      </a:cubicBezTo>
                      <a:cubicBezTo>
                        <a:pt x="82233" y="62380"/>
                        <a:pt x="85929" y="64961"/>
                        <a:pt x="89196" y="68037"/>
                      </a:cubicBezTo>
                      <a:cubicBezTo>
                        <a:pt x="92235" y="70943"/>
                        <a:pt x="94635" y="74448"/>
                        <a:pt x="96235" y="78334"/>
                      </a:cubicBezTo>
                      <a:cubicBezTo>
                        <a:pt x="100207" y="89383"/>
                        <a:pt x="99293" y="101594"/>
                        <a:pt x="93721" y="111929"/>
                      </a:cubicBezTo>
                      <a:cubicBezTo>
                        <a:pt x="90434" y="117301"/>
                        <a:pt x="85910" y="121816"/>
                        <a:pt x="80528" y="125102"/>
                      </a:cubicBezTo>
                      <a:cubicBezTo>
                        <a:pt x="74680" y="128645"/>
                        <a:pt x="68270" y="131150"/>
                        <a:pt x="61574" y="132522"/>
                      </a:cubicBezTo>
                      <a:cubicBezTo>
                        <a:pt x="54239" y="134084"/>
                        <a:pt x="46772" y="134855"/>
                        <a:pt x="39276" y="134836"/>
                      </a:cubicBezTo>
                      <a:cubicBezTo>
                        <a:pt x="25922" y="134970"/>
                        <a:pt x="12653" y="132779"/>
                        <a:pt x="52" y="128350"/>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5" name="Graphic 4">
                <a:extLst>
                  <a:ext uri="{FF2B5EF4-FFF2-40B4-BE49-F238E27FC236}">
                    <a16:creationId xmlns:a16="http://schemas.microsoft.com/office/drawing/2014/main" id="{1F51C9A0-0A2E-44FD-A90B-74F8EE97EF1E}"/>
                  </a:ext>
                </a:extLst>
              </p:cNvPr>
              <p:cNvGrpSpPr/>
              <p:nvPr/>
            </p:nvGrpSpPr>
            <p:grpSpPr>
              <a:xfrm>
                <a:off x="3039210" y="2732769"/>
                <a:ext cx="452197" cy="242307"/>
                <a:chOff x="3039210" y="2732769"/>
                <a:chExt cx="452197" cy="242307"/>
              </a:xfrm>
              <a:solidFill>
                <a:srgbClr val="E6E6E6"/>
              </a:solidFill>
            </p:grpSpPr>
            <p:sp>
              <p:nvSpPr>
                <p:cNvPr id="46" name="Graphic 4">
                  <a:extLst>
                    <a:ext uri="{FF2B5EF4-FFF2-40B4-BE49-F238E27FC236}">
                      <a16:creationId xmlns:a16="http://schemas.microsoft.com/office/drawing/2014/main" id="{B2BA0BE2-5F1B-123D-B5AA-459FC1813EBA}"/>
                    </a:ext>
                  </a:extLst>
                </p:cNvPr>
                <p:cNvSpPr/>
                <p:nvPr/>
              </p:nvSpPr>
              <p:spPr>
                <a:xfrm>
                  <a:off x="3039210" y="2732769"/>
                  <a:ext cx="176673" cy="186365"/>
                </a:xfrm>
                <a:custGeom>
                  <a:avLst/>
                  <a:gdLst>
                    <a:gd name="connsiteX0" fmla="*/ 87496 w 176673"/>
                    <a:gd name="connsiteY0" fmla="*/ 186301 h 186365"/>
                    <a:gd name="connsiteX1" fmla="*/ 24450 w 176673"/>
                    <a:gd name="connsiteY1" fmla="*/ 161126 h 186365"/>
                    <a:gd name="connsiteX2" fmla="*/ 95 w 176673"/>
                    <a:gd name="connsiteY2" fmla="*/ 95518 h 186365"/>
                    <a:gd name="connsiteX3" fmla="*/ 24860 w 176673"/>
                    <a:gd name="connsiteY3" fmla="*/ 26452 h 186365"/>
                    <a:gd name="connsiteX4" fmla="*/ 90420 w 176673"/>
                    <a:gd name="connsiteY4" fmla="*/ 78 h 186365"/>
                    <a:gd name="connsiteX5" fmla="*/ 152762 w 176673"/>
                    <a:gd name="connsiteY5" fmla="*/ 25319 h 186365"/>
                    <a:gd name="connsiteX6" fmla="*/ 176574 w 176673"/>
                    <a:gd name="connsiteY6" fmla="*/ 91870 h 186365"/>
                    <a:gd name="connsiteX7" fmla="*/ 151904 w 176673"/>
                    <a:gd name="connsiteY7" fmla="*/ 160307 h 186365"/>
                    <a:gd name="connsiteX8" fmla="*/ 87496 w 176673"/>
                    <a:gd name="connsiteY8" fmla="*/ 186301 h 186365"/>
                    <a:gd name="connsiteX9" fmla="*/ 89249 w 176673"/>
                    <a:gd name="connsiteY9" fmla="*/ 34987 h 186365"/>
                    <a:gd name="connsiteX10" fmla="*/ 55349 w 176673"/>
                    <a:gd name="connsiteY10" fmla="*/ 50998 h 186365"/>
                    <a:gd name="connsiteX11" fmla="*/ 42786 w 176673"/>
                    <a:gd name="connsiteY11" fmla="*/ 93375 h 186365"/>
                    <a:gd name="connsiteX12" fmla="*/ 55349 w 176673"/>
                    <a:gd name="connsiteY12" fmla="*/ 135694 h 186365"/>
                    <a:gd name="connsiteX13" fmla="*/ 88249 w 176673"/>
                    <a:gd name="connsiteY13" fmla="*/ 151268 h 186365"/>
                    <a:gd name="connsiteX14" fmla="*/ 121529 w 176673"/>
                    <a:gd name="connsiteY14" fmla="*/ 136133 h 186365"/>
                    <a:gd name="connsiteX15" fmla="*/ 133826 w 176673"/>
                    <a:gd name="connsiteY15" fmla="*/ 94137 h 186365"/>
                    <a:gd name="connsiteX16" fmla="*/ 121901 w 176673"/>
                    <a:gd name="connsiteY16" fmla="*/ 50560 h 186365"/>
                    <a:gd name="connsiteX17" fmla="*/ 89249 w 176673"/>
                    <a:gd name="connsiteY17" fmla="*/ 34987 h 1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673" h="186365">
                      <a:moveTo>
                        <a:pt x="87496" y="186301"/>
                      </a:moveTo>
                      <a:cubicBezTo>
                        <a:pt x="63874" y="187177"/>
                        <a:pt x="40976" y="178033"/>
                        <a:pt x="24450" y="161126"/>
                      </a:cubicBezTo>
                      <a:cubicBezTo>
                        <a:pt x="7848" y="143419"/>
                        <a:pt x="-924" y="119769"/>
                        <a:pt x="95" y="95518"/>
                      </a:cubicBezTo>
                      <a:cubicBezTo>
                        <a:pt x="-1029" y="70143"/>
                        <a:pt x="7867" y="45331"/>
                        <a:pt x="24860" y="26452"/>
                      </a:cubicBezTo>
                      <a:cubicBezTo>
                        <a:pt x="41900" y="8641"/>
                        <a:pt x="65789" y="-970"/>
                        <a:pt x="90420" y="78"/>
                      </a:cubicBezTo>
                      <a:cubicBezTo>
                        <a:pt x="113862" y="-846"/>
                        <a:pt x="136569" y="8345"/>
                        <a:pt x="152762" y="25319"/>
                      </a:cubicBezTo>
                      <a:cubicBezTo>
                        <a:pt x="169145" y="43502"/>
                        <a:pt x="177698" y="67419"/>
                        <a:pt x="176574" y="91870"/>
                      </a:cubicBezTo>
                      <a:cubicBezTo>
                        <a:pt x="177727" y="117045"/>
                        <a:pt x="168859" y="141657"/>
                        <a:pt x="151904" y="160307"/>
                      </a:cubicBezTo>
                      <a:cubicBezTo>
                        <a:pt x="135140" y="177785"/>
                        <a:pt x="111699" y="187244"/>
                        <a:pt x="87496" y="186301"/>
                      </a:cubicBezTo>
                      <a:close/>
                      <a:moveTo>
                        <a:pt x="89249" y="34987"/>
                      </a:moveTo>
                      <a:cubicBezTo>
                        <a:pt x="76019" y="34510"/>
                        <a:pt x="63388" y="40482"/>
                        <a:pt x="55349" y="50998"/>
                      </a:cubicBezTo>
                      <a:cubicBezTo>
                        <a:pt x="46472" y="63285"/>
                        <a:pt x="42043" y="78230"/>
                        <a:pt x="42786" y="93375"/>
                      </a:cubicBezTo>
                      <a:cubicBezTo>
                        <a:pt x="41948" y="108510"/>
                        <a:pt x="46396" y="123464"/>
                        <a:pt x="55349" y="135694"/>
                      </a:cubicBezTo>
                      <a:cubicBezTo>
                        <a:pt x="63208" y="145839"/>
                        <a:pt x="75428" y="151620"/>
                        <a:pt x="88249" y="151268"/>
                      </a:cubicBezTo>
                      <a:cubicBezTo>
                        <a:pt x="101117" y="151773"/>
                        <a:pt x="113461" y="146162"/>
                        <a:pt x="121529" y="136133"/>
                      </a:cubicBezTo>
                      <a:cubicBezTo>
                        <a:pt x="130368" y="123979"/>
                        <a:pt x="134721" y="109139"/>
                        <a:pt x="133826" y="94137"/>
                      </a:cubicBezTo>
                      <a:cubicBezTo>
                        <a:pt x="134759" y="78697"/>
                        <a:pt x="130568" y="63371"/>
                        <a:pt x="121901" y="50560"/>
                      </a:cubicBezTo>
                      <a:cubicBezTo>
                        <a:pt x="114242" y="40321"/>
                        <a:pt x="102031" y="34491"/>
                        <a:pt x="89249" y="34987"/>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 name="Graphic 4">
                  <a:extLst>
                    <a:ext uri="{FF2B5EF4-FFF2-40B4-BE49-F238E27FC236}">
                      <a16:creationId xmlns:a16="http://schemas.microsoft.com/office/drawing/2014/main" id="{B7E69F1E-5A9E-8ABA-F736-0F9B200D553C}"/>
                    </a:ext>
                  </a:extLst>
                </p:cNvPr>
                <p:cNvSpPr/>
                <p:nvPr/>
              </p:nvSpPr>
              <p:spPr>
                <a:xfrm>
                  <a:off x="3241739" y="2784187"/>
                  <a:ext cx="133843" cy="190889"/>
                </a:xfrm>
                <a:custGeom>
                  <a:avLst/>
                  <a:gdLst>
                    <a:gd name="connsiteX0" fmla="*/ 40176 w 133843"/>
                    <a:gd name="connsiteY0" fmla="*/ 116804 h 190889"/>
                    <a:gd name="connsiteX1" fmla="*/ 39681 w 133843"/>
                    <a:gd name="connsiteY1" fmla="*/ 116804 h 190889"/>
                    <a:gd name="connsiteX2" fmla="*/ 39681 w 133843"/>
                    <a:gd name="connsiteY2" fmla="*/ 190890 h 190889"/>
                    <a:gd name="connsiteX3" fmla="*/ 0 w 133843"/>
                    <a:gd name="connsiteY3" fmla="*/ 190890 h 190889"/>
                    <a:gd name="connsiteX4" fmla="*/ 0 w 133843"/>
                    <a:gd name="connsiteY4" fmla="*/ 3161 h 190889"/>
                    <a:gd name="connsiteX5" fmla="*/ 39681 w 133843"/>
                    <a:gd name="connsiteY5" fmla="*/ 3161 h 190889"/>
                    <a:gd name="connsiteX6" fmla="*/ 39681 w 133843"/>
                    <a:gd name="connsiteY6" fmla="*/ 22497 h 190889"/>
                    <a:gd name="connsiteX7" fmla="*/ 40176 w 133843"/>
                    <a:gd name="connsiteY7" fmla="*/ 22497 h 190889"/>
                    <a:gd name="connsiteX8" fmla="*/ 110176 w 133843"/>
                    <a:gd name="connsiteY8" fmla="*/ 8476 h 190889"/>
                    <a:gd name="connsiteX9" fmla="*/ 120101 w 133843"/>
                    <a:gd name="connsiteY9" fmla="*/ 17154 h 190889"/>
                    <a:gd name="connsiteX10" fmla="*/ 133731 w 133843"/>
                    <a:gd name="connsiteY10" fmla="*/ 63826 h 190889"/>
                    <a:gd name="connsiteX11" fmla="*/ 117843 w 133843"/>
                    <a:gd name="connsiteY11" fmla="*/ 115442 h 190889"/>
                    <a:gd name="connsiteX12" fmla="*/ 75581 w 133843"/>
                    <a:gd name="connsiteY12" fmla="*/ 134902 h 190889"/>
                    <a:gd name="connsiteX13" fmla="*/ 40176 w 133843"/>
                    <a:gd name="connsiteY13" fmla="*/ 116804 h 190889"/>
                    <a:gd name="connsiteX14" fmla="*/ 39043 w 133843"/>
                    <a:gd name="connsiteY14" fmla="*/ 64064 h 190889"/>
                    <a:gd name="connsiteX15" fmla="*/ 39043 w 133843"/>
                    <a:gd name="connsiteY15" fmla="*/ 74361 h 190889"/>
                    <a:gd name="connsiteX16" fmla="*/ 46082 w 133843"/>
                    <a:gd name="connsiteY16" fmla="*/ 96087 h 190889"/>
                    <a:gd name="connsiteX17" fmla="*/ 64532 w 133843"/>
                    <a:gd name="connsiteY17" fmla="*/ 104498 h 190889"/>
                    <a:gd name="connsiteX18" fmla="*/ 85573 w 133843"/>
                    <a:gd name="connsiteY18" fmla="*/ 94020 h 190889"/>
                    <a:gd name="connsiteX19" fmla="*/ 93040 w 133843"/>
                    <a:gd name="connsiteY19" fmla="*/ 64321 h 190889"/>
                    <a:gd name="connsiteX20" fmla="*/ 66675 w 133843"/>
                    <a:gd name="connsiteY20" fmla="*/ 30422 h 190889"/>
                    <a:gd name="connsiteX21" fmla="*/ 46768 w 133843"/>
                    <a:gd name="connsiteY21" fmla="*/ 39652 h 190889"/>
                    <a:gd name="connsiteX22" fmla="*/ 39043 w 133843"/>
                    <a:gd name="connsiteY22" fmla="*/ 64064 h 1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3" h="190889">
                      <a:moveTo>
                        <a:pt x="40176" y="116804"/>
                      </a:moveTo>
                      <a:lnTo>
                        <a:pt x="39681" y="116804"/>
                      </a:lnTo>
                      <a:lnTo>
                        <a:pt x="39681" y="190890"/>
                      </a:lnTo>
                      <a:lnTo>
                        <a:pt x="0" y="190890"/>
                      </a:lnTo>
                      <a:lnTo>
                        <a:pt x="0" y="3161"/>
                      </a:lnTo>
                      <a:lnTo>
                        <a:pt x="39681" y="3161"/>
                      </a:lnTo>
                      <a:lnTo>
                        <a:pt x="39681" y="22497"/>
                      </a:lnTo>
                      <a:lnTo>
                        <a:pt x="40176" y="22497"/>
                      </a:lnTo>
                      <a:cubicBezTo>
                        <a:pt x="55636" y="-706"/>
                        <a:pt x="86973" y="-6983"/>
                        <a:pt x="110176" y="8476"/>
                      </a:cubicBezTo>
                      <a:cubicBezTo>
                        <a:pt x="113852" y="10924"/>
                        <a:pt x="117186" y="13839"/>
                        <a:pt x="120101" y="17154"/>
                      </a:cubicBezTo>
                      <a:cubicBezTo>
                        <a:pt x="129845" y="30698"/>
                        <a:pt x="134655" y="47167"/>
                        <a:pt x="133731" y="63826"/>
                      </a:cubicBezTo>
                      <a:cubicBezTo>
                        <a:pt x="134655" y="82362"/>
                        <a:pt x="129026" y="100631"/>
                        <a:pt x="117843" y="115442"/>
                      </a:cubicBezTo>
                      <a:cubicBezTo>
                        <a:pt x="107623" y="128244"/>
                        <a:pt x="91954" y="135464"/>
                        <a:pt x="75581" y="134902"/>
                      </a:cubicBezTo>
                      <a:cubicBezTo>
                        <a:pt x="61408" y="135578"/>
                        <a:pt x="47930" y="128691"/>
                        <a:pt x="40176" y="116804"/>
                      </a:cubicBezTo>
                      <a:close/>
                      <a:moveTo>
                        <a:pt x="39043" y="64064"/>
                      </a:moveTo>
                      <a:lnTo>
                        <a:pt x="39043" y="74361"/>
                      </a:lnTo>
                      <a:cubicBezTo>
                        <a:pt x="38700" y="82209"/>
                        <a:pt x="41205" y="89925"/>
                        <a:pt x="46082" y="96087"/>
                      </a:cubicBezTo>
                      <a:cubicBezTo>
                        <a:pt x="50587" y="101612"/>
                        <a:pt x="57407" y="104726"/>
                        <a:pt x="64532" y="104498"/>
                      </a:cubicBezTo>
                      <a:cubicBezTo>
                        <a:pt x="72876" y="104850"/>
                        <a:pt x="80820" y="100888"/>
                        <a:pt x="85573" y="94020"/>
                      </a:cubicBezTo>
                      <a:cubicBezTo>
                        <a:pt x="91069" y="85134"/>
                        <a:pt x="93678" y="74751"/>
                        <a:pt x="93040" y="64321"/>
                      </a:cubicBezTo>
                      <a:cubicBezTo>
                        <a:pt x="93040" y="41718"/>
                        <a:pt x="84249" y="30422"/>
                        <a:pt x="66675" y="30422"/>
                      </a:cubicBezTo>
                      <a:cubicBezTo>
                        <a:pt x="58960" y="30231"/>
                        <a:pt x="51606" y="33641"/>
                        <a:pt x="46768" y="39652"/>
                      </a:cubicBezTo>
                      <a:cubicBezTo>
                        <a:pt x="41358" y="46605"/>
                        <a:pt x="38614" y="55263"/>
                        <a:pt x="39043" y="64064"/>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8" name="Graphic 4">
                  <a:extLst>
                    <a:ext uri="{FF2B5EF4-FFF2-40B4-BE49-F238E27FC236}">
                      <a16:creationId xmlns:a16="http://schemas.microsoft.com/office/drawing/2014/main" id="{D77BE2D5-CA3C-19DF-0B62-43225A1BC91B}"/>
                    </a:ext>
                  </a:extLst>
                </p:cNvPr>
                <p:cNvSpPr/>
                <p:nvPr/>
              </p:nvSpPr>
              <p:spPr>
                <a:xfrm>
                  <a:off x="3392735" y="2784196"/>
                  <a:ext cx="98672" cy="134842"/>
                </a:xfrm>
                <a:custGeom>
                  <a:avLst/>
                  <a:gdLst>
                    <a:gd name="connsiteX0" fmla="*/ 52 w 98672"/>
                    <a:gd name="connsiteY0" fmla="*/ 128350 h 134842"/>
                    <a:gd name="connsiteX1" fmla="*/ 52 w 98672"/>
                    <a:gd name="connsiteY1" fmla="*/ 96193 h 134842"/>
                    <a:gd name="connsiteX2" fmla="*/ 19578 w 98672"/>
                    <a:gd name="connsiteY2" fmla="*/ 104985 h 134842"/>
                    <a:gd name="connsiteX3" fmla="*/ 37980 w 98672"/>
                    <a:gd name="connsiteY3" fmla="*/ 107842 h 134842"/>
                    <a:gd name="connsiteX4" fmla="*/ 54620 w 98672"/>
                    <a:gd name="connsiteY4" fmla="*/ 104985 h 134842"/>
                    <a:gd name="connsiteX5" fmla="*/ 60707 w 98672"/>
                    <a:gd name="connsiteY5" fmla="*/ 96193 h 134842"/>
                    <a:gd name="connsiteX6" fmla="*/ 57935 w 98672"/>
                    <a:gd name="connsiteY6" fmla="*/ 89916 h 134842"/>
                    <a:gd name="connsiteX7" fmla="*/ 50849 w 98672"/>
                    <a:gd name="connsiteY7" fmla="*/ 85516 h 134842"/>
                    <a:gd name="connsiteX8" fmla="*/ 41324 w 98672"/>
                    <a:gd name="connsiteY8" fmla="*/ 82125 h 134842"/>
                    <a:gd name="connsiteX9" fmla="*/ 31408 w 98672"/>
                    <a:gd name="connsiteY9" fmla="*/ 78734 h 134842"/>
                    <a:gd name="connsiteX10" fmla="*/ 17911 w 98672"/>
                    <a:gd name="connsiteY10" fmla="*/ 72524 h 134842"/>
                    <a:gd name="connsiteX11" fmla="*/ 8119 w 98672"/>
                    <a:gd name="connsiteY11" fmla="*/ 64799 h 134842"/>
                    <a:gd name="connsiteX12" fmla="*/ 2090 w 98672"/>
                    <a:gd name="connsiteY12" fmla="*/ 54626 h 134842"/>
                    <a:gd name="connsiteX13" fmla="*/ 14 w 98672"/>
                    <a:gd name="connsiteY13" fmla="*/ 40939 h 134842"/>
                    <a:gd name="connsiteX14" fmla="*/ 4719 w 98672"/>
                    <a:gd name="connsiteY14" fmla="*/ 22356 h 134842"/>
                    <a:gd name="connsiteX15" fmla="*/ 17282 w 98672"/>
                    <a:gd name="connsiteY15" fmla="*/ 9602 h 134842"/>
                    <a:gd name="connsiteX16" fmla="*/ 35237 w 98672"/>
                    <a:gd name="connsiteY16" fmla="*/ 2324 h 134842"/>
                    <a:gd name="connsiteX17" fmla="*/ 56268 w 98672"/>
                    <a:gd name="connsiteY17" fmla="*/ 0 h 134842"/>
                    <a:gd name="connsiteX18" fmla="*/ 73604 w 98672"/>
                    <a:gd name="connsiteY18" fmla="*/ 1315 h 134842"/>
                    <a:gd name="connsiteX19" fmla="*/ 90930 w 98672"/>
                    <a:gd name="connsiteY19" fmla="*/ 5125 h 134842"/>
                    <a:gd name="connsiteX20" fmla="*/ 90930 w 98672"/>
                    <a:gd name="connsiteY20" fmla="*/ 35757 h 134842"/>
                    <a:gd name="connsiteX21" fmla="*/ 74794 w 98672"/>
                    <a:gd name="connsiteY21" fmla="*/ 29166 h 134842"/>
                    <a:gd name="connsiteX22" fmla="*/ 57897 w 98672"/>
                    <a:gd name="connsiteY22" fmla="*/ 26975 h 134842"/>
                    <a:gd name="connsiteX23" fmla="*/ 50563 w 98672"/>
                    <a:gd name="connsiteY23" fmla="*/ 27661 h 134842"/>
                    <a:gd name="connsiteX24" fmla="*/ 44467 w 98672"/>
                    <a:gd name="connsiteY24" fmla="*/ 29671 h 134842"/>
                    <a:gd name="connsiteX25" fmla="*/ 40323 w 98672"/>
                    <a:gd name="connsiteY25" fmla="*/ 33062 h 134842"/>
                    <a:gd name="connsiteX26" fmla="*/ 38809 w 98672"/>
                    <a:gd name="connsiteY26" fmla="*/ 37767 h 134842"/>
                    <a:gd name="connsiteX27" fmla="*/ 41085 w 98672"/>
                    <a:gd name="connsiteY27" fmla="*/ 43796 h 134842"/>
                    <a:gd name="connsiteX28" fmla="*/ 46981 w 98672"/>
                    <a:gd name="connsiteY28" fmla="*/ 48130 h 134842"/>
                    <a:gd name="connsiteX29" fmla="*/ 55078 w 98672"/>
                    <a:gd name="connsiteY29" fmla="*/ 51397 h 134842"/>
                    <a:gd name="connsiteX30" fmla="*/ 63926 w 98672"/>
                    <a:gd name="connsiteY30" fmla="*/ 54350 h 134842"/>
                    <a:gd name="connsiteX31" fmla="*/ 78214 w 98672"/>
                    <a:gd name="connsiteY31" fmla="*/ 60370 h 134842"/>
                    <a:gd name="connsiteX32" fmla="*/ 89196 w 98672"/>
                    <a:gd name="connsiteY32" fmla="*/ 68037 h 134842"/>
                    <a:gd name="connsiteX33" fmla="*/ 96235 w 98672"/>
                    <a:gd name="connsiteY33" fmla="*/ 78334 h 134842"/>
                    <a:gd name="connsiteX34" fmla="*/ 93721 w 98672"/>
                    <a:gd name="connsiteY34" fmla="*/ 111929 h 134842"/>
                    <a:gd name="connsiteX35" fmla="*/ 80528 w 98672"/>
                    <a:gd name="connsiteY35" fmla="*/ 125102 h 134842"/>
                    <a:gd name="connsiteX36" fmla="*/ 61574 w 98672"/>
                    <a:gd name="connsiteY36" fmla="*/ 132522 h 134842"/>
                    <a:gd name="connsiteX37" fmla="*/ 39276 w 98672"/>
                    <a:gd name="connsiteY37" fmla="*/ 134836 h 134842"/>
                    <a:gd name="connsiteX38" fmla="*/ 52 w 98672"/>
                    <a:gd name="connsiteY38" fmla="*/ 128350 h 1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8672" h="134842">
                      <a:moveTo>
                        <a:pt x="52" y="128350"/>
                      </a:moveTo>
                      <a:lnTo>
                        <a:pt x="52" y="96193"/>
                      </a:lnTo>
                      <a:cubicBezTo>
                        <a:pt x="6167" y="99937"/>
                        <a:pt x="12720" y="102889"/>
                        <a:pt x="19578" y="104985"/>
                      </a:cubicBezTo>
                      <a:cubicBezTo>
                        <a:pt x="25541" y="106814"/>
                        <a:pt x="31741" y="107776"/>
                        <a:pt x="37980" y="107842"/>
                      </a:cubicBezTo>
                      <a:cubicBezTo>
                        <a:pt x="43667" y="108100"/>
                        <a:pt x="49344" y="107128"/>
                        <a:pt x="54620" y="104985"/>
                      </a:cubicBezTo>
                      <a:cubicBezTo>
                        <a:pt x="58288" y="103613"/>
                        <a:pt x="60716" y="100108"/>
                        <a:pt x="60707" y="96193"/>
                      </a:cubicBezTo>
                      <a:cubicBezTo>
                        <a:pt x="60755" y="93793"/>
                        <a:pt x="59745" y="91498"/>
                        <a:pt x="57935" y="89916"/>
                      </a:cubicBezTo>
                      <a:cubicBezTo>
                        <a:pt x="55830" y="88069"/>
                        <a:pt x="53439" y="86583"/>
                        <a:pt x="50849" y="85516"/>
                      </a:cubicBezTo>
                      <a:cubicBezTo>
                        <a:pt x="47743" y="84192"/>
                        <a:pt x="44562" y="83058"/>
                        <a:pt x="41324" y="82125"/>
                      </a:cubicBezTo>
                      <a:cubicBezTo>
                        <a:pt x="37895" y="81125"/>
                        <a:pt x="34589" y="79991"/>
                        <a:pt x="31408" y="78734"/>
                      </a:cubicBezTo>
                      <a:cubicBezTo>
                        <a:pt x="26750" y="77019"/>
                        <a:pt x="22235" y="74943"/>
                        <a:pt x="17911" y="72524"/>
                      </a:cubicBezTo>
                      <a:cubicBezTo>
                        <a:pt x="14253" y="70495"/>
                        <a:pt x="10948" y="67885"/>
                        <a:pt x="8119" y="64799"/>
                      </a:cubicBezTo>
                      <a:cubicBezTo>
                        <a:pt x="5452" y="61837"/>
                        <a:pt x="3405" y="58379"/>
                        <a:pt x="2090" y="54626"/>
                      </a:cubicBezTo>
                      <a:cubicBezTo>
                        <a:pt x="614" y="50216"/>
                        <a:pt x="-91" y="45587"/>
                        <a:pt x="14" y="40939"/>
                      </a:cubicBezTo>
                      <a:cubicBezTo>
                        <a:pt x="-167" y="34433"/>
                        <a:pt x="1461" y="27994"/>
                        <a:pt x="4719" y="22356"/>
                      </a:cubicBezTo>
                      <a:cubicBezTo>
                        <a:pt x="7853" y="17183"/>
                        <a:pt x="12158" y="12811"/>
                        <a:pt x="17282" y="9602"/>
                      </a:cubicBezTo>
                      <a:cubicBezTo>
                        <a:pt x="22816" y="6182"/>
                        <a:pt x="28884" y="3715"/>
                        <a:pt x="35237" y="2324"/>
                      </a:cubicBezTo>
                      <a:cubicBezTo>
                        <a:pt x="42133" y="762"/>
                        <a:pt x="49191" y="-19"/>
                        <a:pt x="56268" y="0"/>
                      </a:cubicBezTo>
                      <a:cubicBezTo>
                        <a:pt x="62069" y="10"/>
                        <a:pt x="67870" y="448"/>
                        <a:pt x="73604" y="1315"/>
                      </a:cubicBezTo>
                      <a:cubicBezTo>
                        <a:pt x="79462" y="2191"/>
                        <a:pt x="85243" y="3458"/>
                        <a:pt x="90930" y="5125"/>
                      </a:cubicBezTo>
                      <a:lnTo>
                        <a:pt x="90930" y="35757"/>
                      </a:lnTo>
                      <a:cubicBezTo>
                        <a:pt x="85881" y="32823"/>
                        <a:pt x="80452" y="30604"/>
                        <a:pt x="74794" y="29166"/>
                      </a:cubicBezTo>
                      <a:cubicBezTo>
                        <a:pt x="69279" y="27737"/>
                        <a:pt x="63602" y="26994"/>
                        <a:pt x="57897" y="26975"/>
                      </a:cubicBezTo>
                      <a:cubicBezTo>
                        <a:pt x="55440" y="26966"/>
                        <a:pt x="52982" y="27194"/>
                        <a:pt x="50563" y="27661"/>
                      </a:cubicBezTo>
                      <a:cubicBezTo>
                        <a:pt x="48448" y="28061"/>
                        <a:pt x="46400" y="28737"/>
                        <a:pt x="44467" y="29671"/>
                      </a:cubicBezTo>
                      <a:cubicBezTo>
                        <a:pt x="42828" y="30452"/>
                        <a:pt x="41409" y="31614"/>
                        <a:pt x="40323" y="33062"/>
                      </a:cubicBezTo>
                      <a:cubicBezTo>
                        <a:pt x="39323" y="34424"/>
                        <a:pt x="38790" y="36072"/>
                        <a:pt x="38809" y="37767"/>
                      </a:cubicBezTo>
                      <a:cubicBezTo>
                        <a:pt x="38761" y="39996"/>
                        <a:pt x="39581" y="42158"/>
                        <a:pt x="41085" y="43796"/>
                      </a:cubicBezTo>
                      <a:cubicBezTo>
                        <a:pt x="42762" y="45597"/>
                        <a:pt x="44762" y="47073"/>
                        <a:pt x="46981" y="48130"/>
                      </a:cubicBezTo>
                      <a:cubicBezTo>
                        <a:pt x="49591" y="49426"/>
                        <a:pt x="52296" y="50512"/>
                        <a:pt x="55078" y="51397"/>
                      </a:cubicBezTo>
                      <a:cubicBezTo>
                        <a:pt x="58049" y="52359"/>
                        <a:pt x="61002" y="53340"/>
                        <a:pt x="63926" y="54350"/>
                      </a:cubicBezTo>
                      <a:cubicBezTo>
                        <a:pt x="68822" y="56036"/>
                        <a:pt x="73594" y="58046"/>
                        <a:pt x="78214" y="60370"/>
                      </a:cubicBezTo>
                      <a:cubicBezTo>
                        <a:pt x="82233" y="62380"/>
                        <a:pt x="85929" y="64961"/>
                        <a:pt x="89196" y="68037"/>
                      </a:cubicBezTo>
                      <a:cubicBezTo>
                        <a:pt x="92235" y="70943"/>
                        <a:pt x="94635" y="74448"/>
                        <a:pt x="96235" y="78334"/>
                      </a:cubicBezTo>
                      <a:cubicBezTo>
                        <a:pt x="100207" y="89383"/>
                        <a:pt x="99293" y="101594"/>
                        <a:pt x="93721" y="111929"/>
                      </a:cubicBezTo>
                      <a:cubicBezTo>
                        <a:pt x="90434" y="117301"/>
                        <a:pt x="85910" y="121816"/>
                        <a:pt x="80528" y="125102"/>
                      </a:cubicBezTo>
                      <a:cubicBezTo>
                        <a:pt x="74680" y="128645"/>
                        <a:pt x="68270" y="131150"/>
                        <a:pt x="61574" y="132522"/>
                      </a:cubicBezTo>
                      <a:cubicBezTo>
                        <a:pt x="54239" y="134084"/>
                        <a:pt x="46772" y="134855"/>
                        <a:pt x="39276" y="134836"/>
                      </a:cubicBezTo>
                      <a:cubicBezTo>
                        <a:pt x="25922" y="134970"/>
                        <a:pt x="12653" y="132779"/>
                        <a:pt x="52" y="128350"/>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55" name="Group 54">
            <a:extLst>
              <a:ext uri="{FF2B5EF4-FFF2-40B4-BE49-F238E27FC236}">
                <a16:creationId xmlns:a16="http://schemas.microsoft.com/office/drawing/2014/main" id="{2973D53D-5B03-1436-B313-F4E739FFF079}"/>
              </a:ext>
            </a:extLst>
          </p:cNvPr>
          <p:cNvGrpSpPr/>
          <p:nvPr/>
        </p:nvGrpSpPr>
        <p:grpSpPr>
          <a:xfrm>
            <a:off x="8022732" y="1534746"/>
            <a:ext cx="220248" cy="203338"/>
            <a:chOff x="5960678" y="1157448"/>
            <a:chExt cx="2192722" cy="2024368"/>
          </a:xfrm>
        </p:grpSpPr>
        <p:grpSp>
          <p:nvGrpSpPr>
            <p:cNvPr id="56" name="Graphic 4">
              <a:extLst>
                <a:ext uri="{FF2B5EF4-FFF2-40B4-BE49-F238E27FC236}">
                  <a16:creationId xmlns:a16="http://schemas.microsoft.com/office/drawing/2014/main" id="{BADDD198-65F0-80A9-ADCE-F84011E7D04D}"/>
                </a:ext>
              </a:extLst>
            </p:cNvPr>
            <p:cNvGrpSpPr/>
            <p:nvPr/>
          </p:nvGrpSpPr>
          <p:grpSpPr>
            <a:xfrm>
              <a:off x="5960678" y="1157448"/>
              <a:ext cx="2192722" cy="2024368"/>
              <a:chOff x="3068261" y="1433541"/>
              <a:chExt cx="1537369" cy="1419332"/>
            </a:xfrm>
          </p:grpSpPr>
          <p:sp>
            <p:nvSpPr>
              <p:cNvPr id="67" name="Graphic 4">
                <a:extLst>
                  <a:ext uri="{FF2B5EF4-FFF2-40B4-BE49-F238E27FC236}">
                    <a16:creationId xmlns:a16="http://schemas.microsoft.com/office/drawing/2014/main" id="{832EE9FA-287C-182A-7C5A-481B976DB736}"/>
                  </a:ext>
                </a:extLst>
              </p:cNvPr>
              <p:cNvSpPr/>
              <p:nvPr/>
            </p:nvSpPr>
            <p:spPr>
              <a:xfrm>
                <a:off x="3072023" y="1437094"/>
                <a:ext cx="1529943" cy="1412329"/>
              </a:xfrm>
              <a:custGeom>
                <a:avLst/>
                <a:gdLst>
                  <a:gd name="connsiteX0" fmla="*/ 859393 w 1529943"/>
                  <a:gd name="connsiteY0" fmla="*/ 0 h 1412329"/>
                  <a:gd name="connsiteX1" fmla="*/ 200024 w 1529943"/>
                  <a:gd name="connsiteY1" fmla="*/ 548840 h 1412329"/>
                  <a:gd name="connsiteX2" fmla="*/ 200024 w 1529943"/>
                  <a:gd name="connsiteY2" fmla="*/ 671551 h 1412329"/>
                  <a:gd name="connsiteX3" fmla="*/ 149875 w 1529943"/>
                  <a:gd name="connsiteY3" fmla="*/ 657177 h 1412329"/>
                  <a:gd name="connsiteX4" fmla="*/ 139045 w 1529943"/>
                  <a:gd name="connsiteY4" fmla="*/ 646071 h 1412329"/>
                  <a:gd name="connsiteX5" fmla="*/ 75714 w 1529943"/>
                  <a:gd name="connsiteY5" fmla="*/ 587016 h 1412329"/>
                  <a:gd name="connsiteX6" fmla="*/ 47 w 1529943"/>
                  <a:gd name="connsiteY6" fmla="*/ 706736 h 1412329"/>
                  <a:gd name="connsiteX7" fmla="*/ 81095 w 1529943"/>
                  <a:gd name="connsiteY7" fmla="*/ 822874 h 1412329"/>
                  <a:gd name="connsiteX8" fmla="*/ 114776 w 1529943"/>
                  <a:gd name="connsiteY8" fmla="*/ 803910 h 1412329"/>
                  <a:gd name="connsiteX9" fmla="*/ 129825 w 1529943"/>
                  <a:gd name="connsiteY9" fmla="*/ 787356 h 1412329"/>
                  <a:gd name="connsiteX10" fmla="*/ 142541 w 1529943"/>
                  <a:gd name="connsiteY10" fmla="*/ 770582 h 1412329"/>
                  <a:gd name="connsiteX11" fmla="*/ 159400 w 1529943"/>
                  <a:gd name="connsiteY11" fmla="*/ 749294 h 1412329"/>
                  <a:gd name="connsiteX12" fmla="*/ 176545 w 1529943"/>
                  <a:gd name="connsiteY12" fmla="*/ 742141 h 1412329"/>
                  <a:gd name="connsiteX13" fmla="*/ 200063 w 1529943"/>
                  <a:gd name="connsiteY13" fmla="*/ 740912 h 1412329"/>
                  <a:gd name="connsiteX14" fmla="*/ 200063 w 1529943"/>
                  <a:gd name="connsiteY14" fmla="*/ 974274 h 1412329"/>
                  <a:gd name="connsiteX15" fmla="*/ 602332 w 1529943"/>
                  <a:gd name="connsiteY15" fmla="*/ 974274 h 1412329"/>
                  <a:gd name="connsiteX16" fmla="*/ 740949 w 1529943"/>
                  <a:gd name="connsiteY16" fmla="*/ 1105443 h 1412329"/>
                  <a:gd name="connsiteX17" fmla="*/ 748264 w 1529943"/>
                  <a:gd name="connsiteY17" fmla="*/ 1089660 h 1412329"/>
                  <a:gd name="connsiteX18" fmla="*/ 743292 w 1529943"/>
                  <a:gd name="connsiteY18" fmla="*/ 1059018 h 1412329"/>
                  <a:gd name="connsiteX19" fmla="*/ 738930 w 1529943"/>
                  <a:gd name="connsiteY19" fmla="*/ 1035349 h 1412329"/>
                  <a:gd name="connsiteX20" fmla="*/ 736558 w 1529943"/>
                  <a:gd name="connsiteY20" fmla="*/ 1009879 h 1412329"/>
                  <a:gd name="connsiteX21" fmla="*/ 752751 w 1529943"/>
                  <a:gd name="connsiteY21" fmla="*/ 967121 h 1412329"/>
                  <a:gd name="connsiteX22" fmla="*/ 913276 w 1529943"/>
                  <a:gd name="connsiteY22" fmla="*/ 988238 h 1412329"/>
                  <a:gd name="connsiteX23" fmla="*/ 956005 w 1529943"/>
                  <a:gd name="connsiteY23" fmla="*/ 1144448 h 1412329"/>
                  <a:gd name="connsiteX24" fmla="*/ 909713 w 1529943"/>
                  <a:gd name="connsiteY24" fmla="*/ 1170413 h 1412329"/>
                  <a:gd name="connsiteX25" fmla="*/ 879709 w 1529943"/>
                  <a:gd name="connsiteY25" fmla="*/ 1170908 h 1412329"/>
                  <a:gd name="connsiteX26" fmla="*/ 846924 w 1529943"/>
                  <a:gd name="connsiteY26" fmla="*/ 1162269 h 1412329"/>
                  <a:gd name="connsiteX27" fmla="*/ 838838 w 1529943"/>
                  <a:gd name="connsiteY27" fmla="*/ 1161888 h 1412329"/>
                  <a:gd name="connsiteX28" fmla="*/ 818007 w 1529943"/>
                  <a:gd name="connsiteY28" fmla="*/ 1173909 h 1412329"/>
                  <a:gd name="connsiteX29" fmla="*/ 815511 w 1529943"/>
                  <a:gd name="connsiteY29" fmla="*/ 1176014 h 1412329"/>
                  <a:gd name="connsiteX30" fmla="*/ 1065371 w 1529943"/>
                  <a:gd name="connsiteY30" fmla="*/ 1412329 h 1412329"/>
                  <a:gd name="connsiteX31" fmla="*/ 1185881 w 1529943"/>
                  <a:gd name="connsiteY31" fmla="*/ 1331586 h 1412329"/>
                  <a:gd name="connsiteX32" fmla="*/ 1186091 w 1529943"/>
                  <a:gd name="connsiteY32" fmla="*/ 1330786 h 1412329"/>
                  <a:gd name="connsiteX33" fmla="*/ 1529943 w 1529943"/>
                  <a:gd name="connsiteY33" fmla="*/ 670598 h 1412329"/>
                  <a:gd name="connsiteX34" fmla="*/ 860183 w 1529943"/>
                  <a:gd name="connsiteY34" fmla="*/ 0 h 1412329"/>
                  <a:gd name="connsiteX35" fmla="*/ 859393 w 1529943"/>
                  <a:gd name="connsiteY35" fmla="*/ 0 h 141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29943" h="1412329">
                    <a:moveTo>
                      <a:pt x="859393" y="0"/>
                    </a:moveTo>
                    <a:cubicBezTo>
                      <a:pt x="535962" y="-136"/>
                      <a:pt x="258575" y="230750"/>
                      <a:pt x="200024" y="548840"/>
                    </a:cubicBezTo>
                    <a:lnTo>
                      <a:pt x="200024" y="671551"/>
                    </a:lnTo>
                    <a:cubicBezTo>
                      <a:pt x="187947" y="672027"/>
                      <a:pt x="174259" y="669712"/>
                      <a:pt x="149875" y="657177"/>
                    </a:cubicBezTo>
                    <a:cubicBezTo>
                      <a:pt x="145561" y="654234"/>
                      <a:pt x="141874" y="650459"/>
                      <a:pt x="139045" y="646071"/>
                    </a:cubicBezTo>
                    <a:cubicBezTo>
                      <a:pt x="124453" y="612962"/>
                      <a:pt x="103803" y="586388"/>
                      <a:pt x="75714" y="587016"/>
                    </a:cubicBezTo>
                    <a:cubicBezTo>
                      <a:pt x="32442" y="587969"/>
                      <a:pt x="-1439" y="641604"/>
                      <a:pt x="47" y="706736"/>
                    </a:cubicBezTo>
                    <a:cubicBezTo>
                      <a:pt x="1533" y="771868"/>
                      <a:pt x="37814" y="823894"/>
                      <a:pt x="81095" y="822874"/>
                    </a:cubicBezTo>
                    <a:cubicBezTo>
                      <a:pt x="94173" y="822579"/>
                      <a:pt x="105860" y="812521"/>
                      <a:pt x="114776" y="803910"/>
                    </a:cubicBezTo>
                    <a:cubicBezTo>
                      <a:pt x="120100" y="798685"/>
                      <a:pt x="125129" y="793157"/>
                      <a:pt x="129825" y="787356"/>
                    </a:cubicBezTo>
                    <a:cubicBezTo>
                      <a:pt x="134283" y="781917"/>
                      <a:pt x="138007" y="775830"/>
                      <a:pt x="142541" y="770582"/>
                    </a:cubicBezTo>
                    <a:cubicBezTo>
                      <a:pt x="148475" y="763724"/>
                      <a:pt x="153476" y="756142"/>
                      <a:pt x="159400" y="749294"/>
                    </a:cubicBezTo>
                    <a:cubicBezTo>
                      <a:pt x="164258" y="743684"/>
                      <a:pt x="168925" y="743798"/>
                      <a:pt x="176545" y="742141"/>
                    </a:cubicBezTo>
                    <a:cubicBezTo>
                      <a:pt x="184346" y="741225"/>
                      <a:pt x="192204" y="740815"/>
                      <a:pt x="200063" y="740912"/>
                    </a:cubicBezTo>
                    <a:lnTo>
                      <a:pt x="200063" y="974274"/>
                    </a:lnTo>
                    <a:lnTo>
                      <a:pt x="602332" y="974274"/>
                    </a:lnTo>
                    <a:lnTo>
                      <a:pt x="740949" y="1105443"/>
                    </a:lnTo>
                    <a:cubicBezTo>
                      <a:pt x="744397" y="1100709"/>
                      <a:pt x="746883" y="1095347"/>
                      <a:pt x="748264" y="1089660"/>
                    </a:cubicBezTo>
                    <a:cubicBezTo>
                      <a:pt x="747045" y="1079373"/>
                      <a:pt x="744454" y="1069305"/>
                      <a:pt x="743292" y="1059018"/>
                    </a:cubicBezTo>
                    <a:cubicBezTo>
                      <a:pt x="742340" y="1051132"/>
                      <a:pt x="740083" y="1043302"/>
                      <a:pt x="738930" y="1035349"/>
                    </a:cubicBezTo>
                    <a:cubicBezTo>
                      <a:pt x="737654" y="1026909"/>
                      <a:pt x="736863" y="1018404"/>
                      <a:pt x="736558" y="1009879"/>
                    </a:cubicBezTo>
                    <a:cubicBezTo>
                      <a:pt x="736844" y="994182"/>
                      <a:pt x="742569" y="979065"/>
                      <a:pt x="752751" y="967121"/>
                    </a:cubicBezTo>
                    <a:cubicBezTo>
                      <a:pt x="785279" y="929831"/>
                      <a:pt x="857154" y="939279"/>
                      <a:pt x="913276" y="988238"/>
                    </a:cubicBezTo>
                    <a:cubicBezTo>
                      <a:pt x="969397" y="1037196"/>
                      <a:pt x="988523" y="1107110"/>
                      <a:pt x="956005" y="1144448"/>
                    </a:cubicBezTo>
                    <a:cubicBezTo>
                      <a:pt x="943937" y="1158069"/>
                      <a:pt x="927630" y="1167213"/>
                      <a:pt x="909713" y="1170413"/>
                    </a:cubicBezTo>
                    <a:cubicBezTo>
                      <a:pt x="899807" y="1172185"/>
                      <a:pt x="889673" y="1172356"/>
                      <a:pt x="879709" y="1170908"/>
                    </a:cubicBezTo>
                    <a:cubicBezTo>
                      <a:pt x="868337" y="1169318"/>
                      <a:pt x="858192" y="1164241"/>
                      <a:pt x="846924" y="1162269"/>
                    </a:cubicBezTo>
                    <a:cubicBezTo>
                      <a:pt x="844267" y="1161717"/>
                      <a:pt x="841533" y="1161583"/>
                      <a:pt x="838838" y="1161888"/>
                    </a:cubicBezTo>
                    <a:cubicBezTo>
                      <a:pt x="831037" y="1164184"/>
                      <a:pt x="823893" y="1168308"/>
                      <a:pt x="818007" y="1173909"/>
                    </a:cubicBezTo>
                    <a:cubicBezTo>
                      <a:pt x="817178" y="1174614"/>
                      <a:pt x="816349" y="1175318"/>
                      <a:pt x="815511" y="1176014"/>
                    </a:cubicBezTo>
                    <a:lnTo>
                      <a:pt x="1065371" y="1412329"/>
                    </a:lnTo>
                    <a:cubicBezTo>
                      <a:pt x="1107328" y="1386097"/>
                      <a:pt x="1147714" y="1359437"/>
                      <a:pt x="1185881" y="1331586"/>
                    </a:cubicBezTo>
                    <a:lnTo>
                      <a:pt x="1186091" y="1330786"/>
                    </a:lnTo>
                    <a:cubicBezTo>
                      <a:pt x="1388973" y="1181729"/>
                      <a:pt x="1529943" y="998649"/>
                      <a:pt x="1529943" y="670598"/>
                    </a:cubicBezTo>
                    <a:cubicBezTo>
                      <a:pt x="1530172" y="300469"/>
                      <a:pt x="1230315" y="232"/>
                      <a:pt x="860183" y="0"/>
                    </a:cubicBezTo>
                    <a:cubicBezTo>
                      <a:pt x="859916" y="0"/>
                      <a:pt x="859659" y="0"/>
                      <a:pt x="859393" y="0"/>
                    </a:cubicBezTo>
                    <a:close/>
                  </a:path>
                </a:pathLst>
              </a:custGeom>
              <a:solidFill>
                <a:srgbClr val="107C10"/>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8" name="Graphic 4">
                <a:extLst>
                  <a:ext uri="{FF2B5EF4-FFF2-40B4-BE49-F238E27FC236}">
                    <a16:creationId xmlns:a16="http://schemas.microsoft.com/office/drawing/2014/main" id="{7B74CED7-AEF9-9BA3-E06E-52FAE74CBAC4}"/>
                  </a:ext>
                </a:extLst>
              </p:cNvPr>
              <p:cNvSpPr/>
              <p:nvPr/>
            </p:nvSpPr>
            <p:spPr>
              <a:xfrm>
                <a:off x="3068261" y="1433541"/>
                <a:ext cx="1537369" cy="1419332"/>
              </a:xfrm>
              <a:custGeom>
                <a:avLst/>
                <a:gdLst>
                  <a:gd name="connsiteX0" fmla="*/ 863488 w 1537369"/>
                  <a:gd name="connsiteY0" fmla="*/ 0 h 1419332"/>
                  <a:gd name="connsiteX1" fmla="*/ 202101 w 1537369"/>
                  <a:gd name="connsiteY1" fmla="*/ 542259 h 1419332"/>
                  <a:gd name="connsiteX2" fmla="*/ 200196 w 1537369"/>
                  <a:gd name="connsiteY2" fmla="*/ 608695 h 1419332"/>
                  <a:gd name="connsiteX3" fmla="*/ 200196 w 1537369"/>
                  <a:gd name="connsiteY3" fmla="*/ 674770 h 1419332"/>
                  <a:gd name="connsiteX4" fmla="*/ 204091 w 1537369"/>
                  <a:gd name="connsiteY4" fmla="*/ 671551 h 1419332"/>
                  <a:gd name="connsiteX5" fmla="*/ 147703 w 1537369"/>
                  <a:gd name="connsiteY5" fmla="*/ 650510 h 1419332"/>
                  <a:gd name="connsiteX6" fmla="*/ 131511 w 1537369"/>
                  <a:gd name="connsiteY6" fmla="*/ 620983 h 1419332"/>
                  <a:gd name="connsiteX7" fmla="*/ 111270 w 1537369"/>
                  <a:gd name="connsiteY7" fmla="*/ 598208 h 1419332"/>
                  <a:gd name="connsiteX8" fmla="*/ 24469 w 1537369"/>
                  <a:gd name="connsiteY8" fmla="*/ 620497 h 1419332"/>
                  <a:gd name="connsiteX9" fmla="*/ 5581 w 1537369"/>
                  <a:gd name="connsiteY9" fmla="*/ 749799 h 1419332"/>
                  <a:gd name="connsiteX10" fmla="*/ 74285 w 1537369"/>
                  <a:gd name="connsiteY10" fmla="*/ 829199 h 1419332"/>
                  <a:gd name="connsiteX11" fmla="*/ 130720 w 1537369"/>
                  <a:gd name="connsiteY11" fmla="*/ 799757 h 1419332"/>
                  <a:gd name="connsiteX12" fmla="*/ 158838 w 1537369"/>
                  <a:gd name="connsiteY12" fmla="*/ 763963 h 1419332"/>
                  <a:gd name="connsiteX13" fmla="*/ 180888 w 1537369"/>
                  <a:gd name="connsiteY13" fmla="*/ 749180 h 1419332"/>
                  <a:gd name="connsiteX14" fmla="*/ 203453 w 1537369"/>
                  <a:gd name="connsiteY14" fmla="*/ 747989 h 1419332"/>
                  <a:gd name="connsiteX15" fmla="*/ 200234 w 1537369"/>
                  <a:gd name="connsiteY15" fmla="*/ 744093 h 1419332"/>
                  <a:gd name="connsiteX16" fmla="*/ 200234 w 1537369"/>
                  <a:gd name="connsiteY16" fmla="*/ 977456 h 1419332"/>
                  <a:gd name="connsiteX17" fmla="*/ 203453 w 1537369"/>
                  <a:gd name="connsiteY17" fmla="*/ 981352 h 1419332"/>
                  <a:gd name="connsiteX18" fmla="*/ 600550 w 1537369"/>
                  <a:gd name="connsiteY18" fmla="*/ 981352 h 1419332"/>
                  <a:gd name="connsiteX19" fmla="*/ 603513 w 1537369"/>
                  <a:gd name="connsiteY19" fmla="*/ 980275 h 1419332"/>
                  <a:gd name="connsiteX20" fmla="*/ 613924 w 1537369"/>
                  <a:gd name="connsiteY20" fmla="*/ 990124 h 1419332"/>
                  <a:gd name="connsiteX21" fmla="*/ 637260 w 1537369"/>
                  <a:gd name="connsiteY21" fmla="*/ 1012194 h 1419332"/>
                  <a:gd name="connsiteX22" fmla="*/ 742035 w 1537369"/>
                  <a:gd name="connsiteY22" fmla="*/ 1111254 h 1419332"/>
                  <a:gd name="connsiteX23" fmla="*/ 747140 w 1537369"/>
                  <a:gd name="connsiteY23" fmla="*/ 1111587 h 1419332"/>
                  <a:gd name="connsiteX24" fmla="*/ 747683 w 1537369"/>
                  <a:gd name="connsiteY24" fmla="*/ 1110996 h 1419332"/>
                  <a:gd name="connsiteX25" fmla="*/ 755579 w 1537369"/>
                  <a:gd name="connsiteY25" fmla="*/ 1093718 h 1419332"/>
                  <a:gd name="connsiteX26" fmla="*/ 750331 w 1537369"/>
                  <a:gd name="connsiteY26" fmla="*/ 1059933 h 1419332"/>
                  <a:gd name="connsiteX27" fmla="*/ 750169 w 1537369"/>
                  <a:gd name="connsiteY27" fmla="*/ 987038 h 1419332"/>
                  <a:gd name="connsiteX28" fmla="*/ 852687 w 1537369"/>
                  <a:gd name="connsiteY28" fmla="*/ 958253 h 1419332"/>
                  <a:gd name="connsiteX29" fmla="*/ 955557 w 1537369"/>
                  <a:gd name="connsiteY29" fmla="*/ 1044245 h 1419332"/>
                  <a:gd name="connsiteX30" fmla="*/ 955109 w 1537369"/>
                  <a:gd name="connsiteY30" fmla="*/ 1147858 h 1419332"/>
                  <a:gd name="connsiteX31" fmla="*/ 876471 w 1537369"/>
                  <a:gd name="connsiteY31" fmla="*/ 1169280 h 1419332"/>
                  <a:gd name="connsiteX32" fmla="*/ 842066 w 1537369"/>
                  <a:gd name="connsiteY32" fmla="*/ 1161841 h 1419332"/>
                  <a:gd name="connsiteX33" fmla="*/ 817063 w 1537369"/>
                  <a:gd name="connsiteY33" fmla="*/ 1176757 h 1419332"/>
                  <a:gd name="connsiteX34" fmla="*/ 816644 w 1537369"/>
                  <a:gd name="connsiteY34" fmla="*/ 1181796 h 1419332"/>
                  <a:gd name="connsiteX35" fmla="*/ 1035233 w 1537369"/>
                  <a:gd name="connsiteY35" fmla="*/ 1388488 h 1419332"/>
                  <a:gd name="connsiteX36" fmla="*/ 1066504 w 1537369"/>
                  <a:gd name="connsiteY36" fmla="*/ 1418063 h 1419332"/>
                  <a:gd name="connsiteX37" fmla="*/ 1070762 w 1537369"/>
                  <a:gd name="connsiteY37" fmla="*/ 1419016 h 1419332"/>
                  <a:gd name="connsiteX38" fmla="*/ 1377790 w 1537369"/>
                  <a:gd name="connsiteY38" fmla="*/ 1164936 h 1419332"/>
                  <a:gd name="connsiteX39" fmla="*/ 1525952 w 1537369"/>
                  <a:gd name="connsiteY39" fmla="*/ 826856 h 1419332"/>
                  <a:gd name="connsiteX40" fmla="*/ 1489452 w 1537369"/>
                  <a:gd name="connsiteY40" fmla="*/ 423815 h 1419332"/>
                  <a:gd name="connsiteX41" fmla="*/ 913418 w 1537369"/>
                  <a:gd name="connsiteY41" fmla="*/ 1829 h 1419332"/>
                  <a:gd name="connsiteX42" fmla="*/ 863488 w 1537369"/>
                  <a:gd name="connsiteY42" fmla="*/ 0 h 1419332"/>
                  <a:gd name="connsiteX43" fmla="*/ 862812 w 1537369"/>
                  <a:gd name="connsiteY43" fmla="*/ 7116 h 1419332"/>
                  <a:gd name="connsiteX44" fmla="*/ 1464535 w 1537369"/>
                  <a:gd name="connsiteY44" fmla="*/ 385068 h 1419332"/>
                  <a:gd name="connsiteX45" fmla="*/ 1525409 w 1537369"/>
                  <a:gd name="connsiteY45" fmla="*/ 774240 h 1419332"/>
                  <a:gd name="connsiteX46" fmla="*/ 1397869 w 1537369"/>
                  <a:gd name="connsiteY46" fmla="*/ 1126827 h 1419332"/>
                  <a:gd name="connsiteX47" fmla="*/ 1126645 w 1537369"/>
                  <a:gd name="connsiteY47" fmla="*/ 1374610 h 1419332"/>
                  <a:gd name="connsiteX48" fmla="*/ 1067590 w 1537369"/>
                  <a:gd name="connsiteY48" fmla="*/ 1412625 h 1419332"/>
                  <a:gd name="connsiteX49" fmla="*/ 1071847 w 1537369"/>
                  <a:gd name="connsiteY49" fmla="*/ 1413577 h 1419332"/>
                  <a:gd name="connsiteX50" fmla="*/ 853296 w 1537369"/>
                  <a:gd name="connsiteY50" fmla="*/ 1206818 h 1419332"/>
                  <a:gd name="connsiteX51" fmla="*/ 822026 w 1537369"/>
                  <a:gd name="connsiteY51" fmla="*/ 1177290 h 1419332"/>
                  <a:gd name="connsiteX52" fmla="*/ 821616 w 1537369"/>
                  <a:gd name="connsiteY52" fmla="*/ 1182320 h 1419332"/>
                  <a:gd name="connsiteX53" fmla="*/ 837952 w 1537369"/>
                  <a:gd name="connsiteY53" fmla="*/ 1170737 h 1419332"/>
                  <a:gd name="connsiteX54" fmla="*/ 865831 w 1537369"/>
                  <a:gd name="connsiteY54" fmla="*/ 1173671 h 1419332"/>
                  <a:gd name="connsiteX55" fmla="*/ 901293 w 1537369"/>
                  <a:gd name="connsiteY55" fmla="*/ 1178910 h 1419332"/>
                  <a:gd name="connsiteX56" fmla="*/ 962110 w 1537369"/>
                  <a:gd name="connsiteY56" fmla="*/ 1150754 h 1419332"/>
                  <a:gd name="connsiteX57" fmla="*/ 967911 w 1537369"/>
                  <a:gd name="connsiteY57" fmla="*/ 1053303 h 1419332"/>
                  <a:gd name="connsiteX58" fmla="*/ 873299 w 1537369"/>
                  <a:gd name="connsiteY58" fmla="*/ 958920 h 1419332"/>
                  <a:gd name="connsiteX59" fmla="*/ 764038 w 1537369"/>
                  <a:gd name="connsiteY59" fmla="*/ 958996 h 1419332"/>
                  <a:gd name="connsiteX60" fmla="*/ 736815 w 1537369"/>
                  <a:gd name="connsiteY60" fmla="*/ 1014118 h 1419332"/>
                  <a:gd name="connsiteX61" fmla="*/ 742978 w 1537369"/>
                  <a:gd name="connsiteY61" fmla="*/ 1059323 h 1419332"/>
                  <a:gd name="connsiteX62" fmla="*/ 747216 w 1537369"/>
                  <a:gd name="connsiteY62" fmla="*/ 1085127 h 1419332"/>
                  <a:gd name="connsiteX63" fmla="*/ 741797 w 1537369"/>
                  <a:gd name="connsiteY63" fmla="*/ 1107034 h 1419332"/>
                  <a:gd name="connsiteX64" fmla="*/ 747445 w 1537369"/>
                  <a:gd name="connsiteY64" fmla="*/ 1106777 h 1419332"/>
                  <a:gd name="connsiteX65" fmla="*/ 655291 w 1537369"/>
                  <a:gd name="connsiteY65" fmla="*/ 1019613 h 1419332"/>
                  <a:gd name="connsiteX66" fmla="*/ 611476 w 1537369"/>
                  <a:gd name="connsiteY66" fmla="*/ 978161 h 1419332"/>
                  <a:gd name="connsiteX67" fmla="*/ 596702 w 1537369"/>
                  <a:gd name="connsiteY67" fmla="*/ 974351 h 1419332"/>
                  <a:gd name="connsiteX68" fmla="*/ 204129 w 1537369"/>
                  <a:gd name="connsiteY68" fmla="*/ 974351 h 1419332"/>
                  <a:gd name="connsiteX69" fmla="*/ 207349 w 1537369"/>
                  <a:gd name="connsiteY69" fmla="*/ 978246 h 1419332"/>
                  <a:gd name="connsiteX70" fmla="*/ 207349 w 1537369"/>
                  <a:gd name="connsiteY70" fmla="*/ 744884 h 1419332"/>
                  <a:gd name="connsiteX71" fmla="*/ 204129 w 1537369"/>
                  <a:gd name="connsiteY71" fmla="*/ 740988 h 1419332"/>
                  <a:gd name="connsiteX72" fmla="*/ 157752 w 1537369"/>
                  <a:gd name="connsiteY72" fmla="*/ 753856 h 1419332"/>
                  <a:gd name="connsiteX73" fmla="*/ 109727 w 1537369"/>
                  <a:gd name="connsiteY73" fmla="*/ 810778 h 1419332"/>
                  <a:gd name="connsiteX74" fmla="*/ 18240 w 1537369"/>
                  <a:gd name="connsiteY74" fmla="*/ 766010 h 1419332"/>
                  <a:gd name="connsiteX75" fmla="*/ 25393 w 1537369"/>
                  <a:gd name="connsiteY75" fmla="*/ 632489 h 1419332"/>
                  <a:gd name="connsiteX76" fmla="*/ 63493 w 1537369"/>
                  <a:gd name="connsiteY76" fmla="*/ 597246 h 1419332"/>
                  <a:gd name="connsiteX77" fmla="*/ 117909 w 1537369"/>
                  <a:gd name="connsiteY77" fmla="*/ 614639 h 1419332"/>
                  <a:gd name="connsiteX78" fmla="*/ 138026 w 1537369"/>
                  <a:gd name="connsiteY78" fmla="*/ 647681 h 1419332"/>
                  <a:gd name="connsiteX79" fmla="*/ 151618 w 1537369"/>
                  <a:gd name="connsiteY79" fmla="*/ 663702 h 1419332"/>
                  <a:gd name="connsiteX80" fmla="*/ 203482 w 1537369"/>
                  <a:gd name="connsiteY80" fmla="*/ 678714 h 1419332"/>
                  <a:gd name="connsiteX81" fmla="*/ 207377 w 1537369"/>
                  <a:gd name="connsiteY81" fmla="*/ 675494 h 1419332"/>
                  <a:gd name="connsiteX82" fmla="*/ 207377 w 1537369"/>
                  <a:gd name="connsiteY82" fmla="*/ 556432 h 1419332"/>
                  <a:gd name="connsiteX83" fmla="*/ 214331 w 1537369"/>
                  <a:gd name="connsiteY83" fmla="*/ 519627 h 1419332"/>
                  <a:gd name="connsiteX84" fmla="*/ 230028 w 1537369"/>
                  <a:gd name="connsiteY84" fmla="*/ 464306 h 1419332"/>
                  <a:gd name="connsiteX85" fmla="*/ 275748 w 1537369"/>
                  <a:gd name="connsiteY85" fmla="*/ 358017 h 1419332"/>
                  <a:gd name="connsiteX86" fmla="*/ 862821 w 1537369"/>
                  <a:gd name="connsiteY86" fmla="*/ 7115 h 1419332"/>
                  <a:gd name="connsiteX87" fmla="*/ 863488 w 1537369"/>
                  <a:gd name="connsiteY87" fmla="*/ 0 h 141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37369" h="1419332">
                    <a:moveTo>
                      <a:pt x="863488" y="0"/>
                    </a:moveTo>
                    <a:cubicBezTo>
                      <a:pt x="541848" y="-316"/>
                      <a:pt x="264842" y="226792"/>
                      <a:pt x="202101" y="542259"/>
                    </a:cubicBezTo>
                    <a:cubicBezTo>
                      <a:pt x="199329" y="564292"/>
                      <a:pt x="198691" y="586540"/>
                      <a:pt x="200196" y="608695"/>
                    </a:cubicBezTo>
                    <a:lnTo>
                      <a:pt x="200196" y="674770"/>
                    </a:lnTo>
                    <a:lnTo>
                      <a:pt x="204091" y="671551"/>
                    </a:lnTo>
                    <a:cubicBezTo>
                      <a:pt x="186251" y="672008"/>
                      <a:pt x="158838" y="665293"/>
                      <a:pt x="147703" y="650510"/>
                    </a:cubicBezTo>
                    <a:cubicBezTo>
                      <a:pt x="141122" y="641766"/>
                      <a:pt x="137597" y="630279"/>
                      <a:pt x="131511" y="620983"/>
                    </a:cubicBezTo>
                    <a:cubicBezTo>
                      <a:pt x="126043" y="612345"/>
                      <a:pt x="119205" y="604652"/>
                      <a:pt x="111270" y="598208"/>
                    </a:cubicBezTo>
                    <a:cubicBezTo>
                      <a:pt x="81028" y="574691"/>
                      <a:pt x="43986" y="592436"/>
                      <a:pt x="24469" y="620497"/>
                    </a:cubicBezTo>
                    <a:cubicBezTo>
                      <a:pt x="-944" y="657025"/>
                      <a:pt x="-5287" y="707517"/>
                      <a:pt x="5581" y="749799"/>
                    </a:cubicBezTo>
                    <a:cubicBezTo>
                      <a:pt x="14296" y="783689"/>
                      <a:pt x="36537" y="822827"/>
                      <a:pt x="74285" y="829199"/>
                    </a:cubicBezTo>
                    <a:cubicBezTo>
                      <a:pt x="98297" y="833247"/>
                      <a:pt x="115890" y="816521"/>
                      <a:pt x="130720" y="799757"/>
                    </a:cubicBezTo>
                    <a:cubicBezTo>
                      <a:pt x="140731" y="788442"/>
                      <a:pt x="149608" y="775945"/>
                      <a:pt x="158838" y="763963"/>
                    </a:cubicBezTo>
                    <a:cubicBezTo>
                      <a:pt x="163591" y="755973"/>
                      <a:pt x="171687" y="750546"/>
                      <a:pt x="180888" y="749180"/>
                    </a:cubicBezTo>
                    <a:cubicBezTo>
                      <a:pt x="188375" y="748287"/>
                      <a:pt x="195909" y="747890"/>
                      <a:pt x="203453" y="747989"/>
                    </a:cubicBezTo>
                    <a:lnTo>
                      <a:pt x="200234" y="744093"/>
                    </a:lnTo>
                    <a:lnTo>
                      <a:pt x="200234" y="977456"/>
                    </a:lnTo>
                    <a:cubicBezTo>
                      <a:pt x="200072" y="979408"/>
                      <a:pt x="201501" y="981142"/>
                      <a:pt x="203453" y="981352"/>
                    </a:cubicBezTo>
                    <a:lnTo>
                      <a:pt x="600550" y="981352"/>
                    </a:lnTo>
                    <a:cubicBezTo>
                      <a:pt x="603837" y="981352"/>
                      <a:pt x="607037" y="982590"/>
                      <a:pt x="603513" y="980275"/>
                    </a:cubicBezTo>
                    <a:cubicBezTo>
                      <a:pt x="607247" y="983266"/>
                      <a:pt x="610733" y="986562"/>
                      <a:pt x="613924" y="990124"/>
                    </a:cubicBezTo>
                    <a:lnTo>
                      <a:pt x="637260" y="1012194"/>
                    </a:lnTo>
                    <a:lnTo>
                      <a:pt x="742035" y="1111254"/>
                    </a:lnTo>
                    <a:cubicBezTo>
                      <a:pt x="743349" y="1112758"/>
                      <a:pt x="745635" y="1112911"/>
                      <a:pt x="747140" y="1111587"/>
                    </a:cubicBezTo>
                    <a:cubicBezTo>
                      <a:pt x="747340" y="1111415"/>
                      <a:pt x="747521" y="1111215"/>
                      <a:pt x="747683" y="1110996"/>
                    </a:cubicBezTo>
                    <a:cubicBezTo>
                      <a:pt x="751579" y="1105901"/>
                      <a:pt x="754284" y="1099995"/>
                      <a:pt x="755579" y="1093718"/>
                    </a:cubicBezTo>
                    <a:cubicBezTo>
                      <a:pt x="755084" y="1082298"/>
                      <a:pt x="753322" y="1070963"/>
                      <a:pt x="750331" y="1059933"/>
                    </a:cubicBezTo>
                    <a:cubicBezTo>
                      <a:pt x="746521" y="1035444"/>
                      <a:pt x="738901" y="1010784"/>
                      <a:pt x="750169" y="987038"/>
                    </a:cubicBezTo>
                    <a:cubicBezTo>
                      <a:pt x="768752" y="947909"/>
                      <a:pt x="816539" y="946261"/>
                      <a:pt x="852687" y="958253"/>
                    </a:cubicBezTo>
                    <a:cubicBezTo>
                      <a:pt x="896387" y="973293"/>
                      <a:pt x="933011" y="1003907"/>
                      <a:pt x="955557" y="1044245"/>
                    </a:cubicBezTo>
                    <a:cubicBezTo>
                      <a:pt x="972645" y="1075363"/>
                      <a:pt x="982227" y="1119264"/>
                      <a:pt x="955109" y="1147858"/>
                    </a:cubicBezTo>
                    <a:cubicBezTo>
                      <a:pt x="934564" y="1168461"/>
                      <a:pt x="904627" y="1176614"/>
                      <a:pt x="876471" y="1169280"/>
                    </a:cubicBezTo>
                    <a:cubicBezTo>
                      <a:pt x="865669" y="1166546"/>
                      <a:pt x="853515" y="1160031"/>
                      <a:pt x="842066" y="1161841"/>
                    </a:cubicBezTo>
                    <a:cubicBezTo>
                      <a:pt x="832560" y="1164527"/>
                      <a:pt x="823940" y="1169670"/>
                      <a:pt x="817063" y="1176757"/>
                    </a:cubicBezTo>
                    <a:cubicBezTo>
                      <a:pt x="815568" y="1178043"/>
                      <a:pt x="815387" y="1180281"/>
                      <a:pt x="816644" y="1181796"/>
                    </a:cubicBezTo>
                    <a:lnTo>
                      <a:pt x="1035233" y="1388488"/>
                    </a:lnTo>
                    <a:lnTo>
                      <a:pt x="1066504" y="1418063"/>
                    </a:lnTo>
                    <a:cubicBezTo>
                      <a:pt x="1067561" y="1419283"/>
                      <a:pt x="1069285" y="1419673"/>
                      <a:pt x="1070762" y="1419016"/>
                    </a:cubicBezTo>
                    <a:cubicBezTo>
                      <a:pt x="1183404" y="1348464"/>
                      <a:pt x="1293380" y="1269083"/>
                      <a:pt x="1377790" y="1164936"/>
                    </a:cubicBezTo>
                    <a:cubicBezTo>
                      <a:pt x="1456115" y="1067277"/>
                      <a:pt x="1507235" y="950640"/>
                      <a:pt x="1525952" y="826856"/>
                    </a:cubicBezTo>
                    <a:cubicBezTo>
                      <a:pt x="1547374" y="691601"/>
                      <a:pt x="1540506" y="551803"/>
                      <a:pt x="1489452" y="423815"/>
                    </a:cubicBezTo>
                    <a:cubicBezTo>
                      <a:pt x="1393850" y="184642"/>
                      <a:pt x="1170288" y="20869"/>
                      <a:pt x="913418" y="1829"/>
                    </a:cubicBezTo>
                    <a:cubicBezTo>
                      <a:pt x="896797" y="610"/>
                      <a:pt x="880147" y="0"/>
                      <a:pt x="863488" y="0"/>
                    </a:cubicBezTo>
                    <a:cubicBezTo>
                      <a:pt x="858916" y="0"/>
                      <a:pt x="858221" y="7106"/>
                      <a:pt x="862812" y="7116"/>
                    </a:cubicBezTo>
                    <a:cubicBezTo>
                      <a:pt x="1119406" y="6801"/>
                      <a:pt x="1353406" y="153781"/>
                      <a:pt x="1464535" y="385068"/>
                    </a:cubicBezTo>
                    <a:cubicBezTo>
                      <a:pt x="1523218" y="507073"/>
                      <a:pt x="1538534" y="640452"/>
                      <a:pt x="1525409" y="774240"/>
                    </a:cubicBezTo>
                    <a:cubicBezTo>
                      <a:pt x="1513026" y="900922"/>
                      <a:pt x="1472326" y="1022985"/>
                      <a:pt x="1397869" y="1126827"/>
                    </a:cubicBezTo>
                    <a:cubicBezTo>
                      <a:pt x="1325994" y="1227078"/>
                      <a:pt x="1228410" y="1306849"/>
                      <a:pt x="1126645" y="1374610"/>
                    </a:cubicBezTo>
                    <a:cubicBezTo>
                      <a:pt x="1107166" y="1387583"/>
                      <a:pt x="1087487" y="1400252"/>
                      <a:pt x="1067590" y="1412625"/>
                    </a:cubicBezTo>
                    <a:lnTo>
                      <a:pt x="1071847" y="1413577"/>
                    </a:lnTo>
                    <a:lnTo>
                      <a:pt x="853296" y="1206818"/>
                    </a:lnTo>
                    <a:lnTo>
                      <a:pt x="822026" y="1177290"/>
                    </a:lnTo>
                    <a:lnTo>
                      <a:pt x="821616" y="1182320"/>
                    </a:lnTo>
                    <a:cubicBezTo>
                      <a:pt x="826445" y="1177662"/>
                      <a:pt x="831960" y="1173757"/>
                      <a:pt x="837952" y="1170737"/>
                    </a:cubicBezTo>
                    <a:cubicBezTo>
                      <a:pt x="847296" y="1168365"/>
                      <a:pt x="857182" y="1169404"/>
                      <a:pt x="865831" y="1173671"/>
                    </a:cubicBezTo>
                    <a:cubicBezTo>
                      <a:pt x="877252" y="1177481"/>
                      <a:pt x="889253" y="1179253"/>
                      <a:pt x="901293" y="1178910"/>
                    </a:cubicBezTo>
                    <a:cubicBezTo>
                      <a:pt x="924543" y="1178148"/>
                      <a:pt x="946489" y="1167984"/>
                      <a:pt x="962110" y="1150754"/>
                    </a:cubicBezTo>
                    <a:cubicBezTo>
                      <a:pt x="985922" y="1123588"/>
                      <a:pt x="981598" y="1084145"/>
                      <a:pt x="967911" y="1053303"/>
                    </a:cubicBezTo>
                    <a:cubicBezTo>
                      <a:pt x="948489" y="1011670"/>
                      <a:pt x="914980" y="978246"/>
                      <a:pt x="873299" y="958920"/>
                    </a:cubicBezTo>
                    <a:cubicBezTo>
                      <a:pt x="840199" y="943423"/>
                      <a:pt x="795594" y="935679"/>
                      <a:pt x="764038" y="958996"/>
                    </a:cubicBezTo>
                    <a:cubicBezTo>
                      <a:pt x="746854" y="972112"/>
                      <a:pt x="736786" y="992505"/>
                      <a:pt x="736815" y="1014118"/>
                    </a:cubicBezTo>
                    <a:cubicBezTo>
                      <a:pt x="737653" y="1029329"/>
                      <a:pt x="739720" y="1044445"/>
                      <a:pt x="742978" y="1059323"/>
                    </a:cubicBezTo>
                    <a:cubicBezTo>
                      <a:pt x="744416" y="1067896"/>
                      <a:pt x="745835" y="1076525"/>
                      <a:pt x="747216" y="1085127"/>
                    </a:cubicBezTo>
                    <a:cubicBezTo>
                      <a:pt x="748778" y="1092870"/>
                      <a:pt x="746788" y="1100909"/>
                      <a:pt x="741797" y="1107034"/>
                    </a:cubicBezTo>
                    <a:lnTo>
                      <a:pt x="747445" y="1106777"/>
                    </a:lnTo>
                    <a:lnTo>
                      <a:pt x="655291" y="1019613"/>
                    </a:lnTo>
                    <a:cubicBezTo>
                      <a:pt x="640689" y="1005802"/>
                      <a:pt x="626258" y="991781"/>
                      <a:pt x="611476" y="978161"/>
                    </a:cubicBezTo>
                    <a:cubicBezTo>
                      <a:pt x="606570" y="973646"/>
                      <a:pt x="603351" y="974351"/>
                      <a:pt x="596702" y="974351"/>
                    </a:cubicBezTo>
                    <a:lnTo>
                      <a:pt x="204129" y="974351"/>
                    </a:lnTo>
                    <a:lnTo>
                      <a:pt x="207349" y="978246"/>
                    </a:lnTo>
                    <a:lnTo>
                      <a:pt x="207349" y="744884"/>
                    </a:lnTo>
                    <a:cubicBezTo>
                      <a:pt x="207349" y="743131"/>
                      <a:pt x="206196" y="740960"/>
                      <a:pt x="204129" y="740988"/>
                    </a:cubicBezTo>
                    <a:cubicBezTo>
                      <a:pt x="187508" y="741283"/>
                      <a:pt x="169173" y="739940"/>
                      <a:pt x="157752" y="753856"/>
                    </a:cubicBezTo>
                    <a:cubicBezTo>
                      <a:pt x="142017" y="773030"/>
                      <a:pt x="128730" y="794528"/>
                      <a:pt x="109727" y="810778"/>
                    </a:cubicBezTo>
                    <a:cubicBezTo>
                      <a:pt x="71780" y="843249"/>
                      <a:pt x="32251" y="801253"/>
                      <a:pt x="18240" y="766010"/>
                    </a:cubicBezTo>
                    <a:cubicBezTo>
                      <a:pt x="942" y="722605"/>
                      <a:pt x="3562" y="673799"/>
                      <a:pt x="25393" y="632489"/>
                    </a:cubicBezTo>
                    <a:cubicBezTo>
                      <a:pt x="33594" y="616657"/>
                      <a:pt x="47072" y="604191"/>
                      <a:pt x="63493" y="597246"/>
                    </a:cubicBezTo>
                    <a:cubicBezTo>
                      <a:pt x="83486" y="590439"/>
                      <a:pt x="105574" y="597500"/>
                      <a:pt x="117909" y="614639"/>
                    </a:cubicBezTo>
                    <a:cubicBezTo>
                      <a:pt x="125967" y="624772"/>
                      <a:pt x="132721" y="635871"/>
                      <a:pt x="138026" y="647681"/>
                    </a:cubicBezTo>
                    <a:cubicBezTo>
                      <a:pt x="140960" y="654193"/>
                      <a:pt x="145675" y="659746"/>
                      <a:pt x="151618" y="663702"/>
                    </a:cubicBezTo>
                    <a:cubicBezTo>
                      <a:pt x="167134" y="673516"/>
                      <a:pt x="185118" y="678721"/>
                      <a:pt x="203482" y="678714"/>
                    </a:cubicBezTo>
                    <a:cubicBezTo>
                      <a:pt x="205263" y="678666"/>
                      <a:pt x="207377" y="677599"/>
                      <a:pt x="207377" y="675494"/>
                    </a:cubicBezTo>
                    <a:cubicBezTo>
                      <a:pt x="207377" y="635842"/>
                      <a:pt x="206187" y="596018"/>
                      <a:pt x="207377" y="556432"/>
                    </a:cubicBezTo>
                    <a:cubicBezTo>
                      <a:pt x="208463" y="543963"/>
                      <a:pt x="210797" y="531633"/>
                      <a:pt x="214331" y="519627"/>
                    </a:cubicBezTo>
                    <a:cubicBezTo>
                      <a:pt x="218779" y="500977"/>
                      <a:pt x="224008" y="482537"/>
                      <a:pt x="230028" y="464306"/>
                    </a:cubicBezTo>
                    <a:cubicBezTo>
                      <a:pt x="242144" y="427613"/>
                      <a:pt x="257441" y="392048"/>
                      <a:pt x="275748" y="358017"/>
                    </a:cubicBezTo>
                    <a:cubicBezTo>
                      <a:pt x="391820" y="141793"/>
                      <a:pt x="617419" y="6950"/>
                      <a:pt x="862821" y="7115"/>
                    </a:cubicBezTo>
                    <a:cubicBezTo>
                      <a:pt x="867374" y="7106"/>
                      <a:pt x="868079" y="0"/>
                      <a:pt x="863488" y="0"/>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57" name="Graphic 4">
              <a:extLst>
                <a:ext uri="{FF2B5EF4-FFF2-40B4-BE49-F238E27FC236}">
                  <a16:creationId xmlns:a16="http://schemas.microsoft.com/office/drawing/2014/main" id="{635B56BE-8DAD-E333-F0D1-D4E8EECC45AB}"/>
                </a:ext>
              </a:extLst>
            </p:cNvPr>
            <p:cNvGrpSpPr/>
            <p:nvPr/>
          </p:nvGrpSpPr>
          <p:grpSpPr>
            <a:xfrm>
              <a:off x="6969539" y="1892710"/>
              <a:ext cx="564020" cy="279540"/>
              <a:chOff x="3775597" y="1949047"/>
              <a:chExt cx="395448" cy="195992"/>
            </a:xfrm>
          </p:grpSpPr>
          <p:grpSp>
            <p:nvGrpSpPr>
              <p:cNvPr id="59" name="Graphic 4">
                <a:extLst>
                  <a:ext uri="{FF2B5EF4-FFF2-40B4-BE49-F238E27FC236}">
                    <a16:creationId xmlns:a16="http://schemas.microsoft.com/office/drawing/2014/main" id="{A855B272-6B39-F5B7-509C-63D8F8082960}"/>
                  </a:ext>
                </a:extLst>
              </p:cNvPr>
              <p:cNvGrpSpPr/>
              <p:nvPr/>
            </p:nvGrpSpPr>
            <p:grpSpPr>
              <a:xfrm>
                <a:off x="3785122" y="1958572"/>
                <a:ext cx="385923" cy="186467"/>
                <a:chOff x="3785122" y="1958572"/>
                <a:chExt cx="385923" cy="186467"/>
              </a:xfrm>
              <a:solidFill>
                <a:srgbClr val="1E3465"/>
              </a:solidFill>
            </p:grpSpPr>
            <p:sp>
              <p:nvSpPr>
                <p:cNvPr id="64" name="Graphic 4">
                  <a:extLst>
                    <a:ext uri="{FF2B5EF4-FFF2-40B4-BE49-F238E27FC236}">
                      <a16:creationId xmlns:a16="http://schemas.microsoft.com/office/drawing/2014/main" id="{781C4AB2-37DB-25E6-48A2-EEE5818E3DD0}"/>
                    </a:ext>
                  </a:extLst>
                </p:cNvPr>
                <p:cNvSpPr/>
                <p:nvPr/>
              </p:nvSpPr>
              <p:spPr>
                <a:xfrm>
                  <a:off x="3785122" y="1958572"/>
                  <a:ext cx="123568" cy="186240"/>
                </a:xfrm>
                <a:custGeom>
                  <a:avLst/>
                  <a:gdLst>
                    <a:gd name="connsiteX0" fmla="*/ 790 w 123568"/>
                    <a:gd name="connsiteY0" fmla="*/ 176133 h 186240"/>
                    <a:gd name="connsiteX1" fmla="*/ 790 w 123568"/>
                    <a:gd name="connsiteY1" fmla="*/ 135947 h 186240"/>
                    <a:gd name="connsiteX2" fmla="*/ 24516 w 123568"/>
                    <a:gd name="connsiteY2" fmla="*/ 149701 h 186240"/>
                    <a:gd name="connsiteX3" fmla="*/ 50396 w 123568"/>
                    <a:gd name="connsiteY3" fmla="*/ 154283 h 186240"/>
                    <a:gd name="connsiteX4" fmla="*/ 63731 w 123568"/>
                    <a:gd name="connsiteY4" fmla="*/ 152902 h 186240"/>
                    <a:gd name="connsiteX5" fmla="*/ 73256 w 123568"/>
                    <a:gd name="connsiteY5" fmla="*/ 149092 h 186240"/>
                    <a:gd name="connsiteX6" fmla="*/ 78971 w 123568"/>
                    <a:gd name="connsiteY6" fmla="*/ 143310 h 186240"/>
                    <a:gd name="connsiteX7" fmla="*/ 80876 w 123568"/>
                    <a:gd name="connsiteY7" fmla="*/ 136100 h 186240"/>
                    <a:gd name="connsiteX8" fmla="*/ 77856 w 123568"/>
                    <a:gd name="connsiteY8" fmla="*/ 126679 h 186240"/>
                    <a:gd name="connsiteX9" fmla="*/ 69636 w 123568"/>
                    <a:gd name="connsiteY9" fmla="*/ 119059 h 186240"/>
                    <a:gd name="connsiteX10" fmla="*/ 57254 w 123568"/>
                    <a:gd name="connsiteY10" fmla="*/ 112277 h 186240"/>
                    <a:gd name="connsiteX11" fmla="*/ 41814 w 123568"/>
                    <a:gd name="connsiteY11" fmla="*/ 105610 h 186240"/>
                    <a:gd name="connsiteX12" fmla="*/ 10381 w 123568"/>
                    <a:gd name="connsiteY12" fmla="*/ 84141 h 186240"/>
                    <a:gd name="connsiteX13" fmla="*/ 18 w 123568"/>
                    <a:gd name="connsiteY13" fmla="*/ 53499 h 186240"/>
                    <a:gd name="connsiteX14" fmla="*/ 5676 w 123568"/>
                    <a:gd name="connsiteY14" fmla="*/ 29324 h 186240"/>
                    <a:gd name="connsiteX15" fmla="*/ 21049 w 123568"/>
                    <a:gd name="connsiteY15" fmla="*/ 12684 h 186240"/>
                    <a:gd name="connsiteX16" fmla="*/ 43595 w 123568"/>
                    <a:gd name="connsiteY16" fmla="*/ 3083 h 186240"/>
                    <a:gd name="connsiteX17" fmla="*/ 70713 w 123568"/>
                    <a:gd name="connsiteY17" fmla="*/ 6 h 186240"/>
                    <a:gd name="connsiteX18" fmla="*/ 95640 w 123568"/>
                    <a:gd name="connsiteY18" fmla="*/ 1692 h 186240"/>
                    <a:gd name="connsiteX19" fmla="*/ 115642 w 123568"/>
                    <a:gd name="connsiteY19" fmla="*/ 6912 h 186240"/>
                    <a:gd name="connsiteX20" fmla="*/ 115642 w 123568"/>
                    <a:gd name="connsiteY20" fmla="*/ 44460 h 186240"/>
                    <a:gd name="connsiteX21" fmla="*/ 105784 w 123568"/>
                    <a:gd name="connsiteY21" fmla="*/ 38935 h 186240"/>
                    <a:gd name="connsiteX22" fmla="*/ 94792 w 123568"/>
                    <a:gd name="connsiteY22" fmla="*/ 34973 h 186240"/>
                    <a:gd name="connsiteX23" fmla="*/ 83552 w 123568"/>
                    <a:gd name="connsiteY23" fmla="*/ 32648 h 186240"/>
                    <a:gd name="connsiteX24" fmla="*/ 72951 w 123568"/>
                    <a:gd name="connsiteY24" fmla="*/ 31896 h 186240"/>
                    <a:gd name="connsiteX25" fmla="*/ 60388 w 123568"/>
                    <a:gd name="connsiteY25" fmla="*/ 33220 h 186240"/>
                    <a:gd name="connsiteX26" fmla="*/ 50863 w 123568"/>
                    <a:gd name="connsiteY26" fmla="*/ 36925 h 186240"/>
                    <a:gd name="connsiteX27" fmla="*/ 44833 w 123568"/>
                    <a:gd name="connsiteY27" fmla="*/ 42640 h 186240"/>
                    <a:gd name="connsiteX28" fmla="*/ 42700 w 123568"/>
                    <a:gd name="connsiteY28" fmla="*/ 50117 h 186240"/>
                    <a:gd name="connsiteX29" fmla="*/ 45081 w 123568"/>
                    <a:gd name="connsiteY29" fmla="*/ 58214 h 186240"/>
                    <a:gd name="connsiteX30" fmla="*/ 51872 w 123568"/>
                    <a:gd name="connsiteY30" fmla="*/ 64995 h 186240"/>
                    <a:gd name="connsiteX31" fmla="*/ 62540 w 123568"/>
                    <a:gd name="connsiteY31" fmla="*/ 71272 h 186240"/>
                    <a:gd name="connsiteX32" fmla="*/ 76723 w 123568"/>
                    <a:gd name="connsiteY32" fmla="*/ 77616 h 186240"/>
                    <a:gd name="connsiteX33" fmla="*/ 96125 w 123568"/>
                    <a:gd name="connsiteY33" fmla="*/ 87227 h 186240"/>
                    <a:gd name="connsiteX34" fmla="*/ 110880 w 123568"/>
                    <a:gd name="connsiteY34" fmla="*/ 98714 h 186240"/>
                    <a:gd name="connsiteX35" fmla="*/ 120300 w 123568"/>
                    <a:gd name="connsiteY35" fmla="*/ 113344 h 186240"/>
                    <a:gd name="connsiteX36" fmla="*/ 117852 w 123568"/>
                    <a:gd name="connsiteY36" fmla="*/ 157798 h 186240"/>
                    <a:gd name="connsiteX37" fmla="*/ 102345 w 123568"/>
                    <a:gd name="connsiteY37" fmla="*/ 174371 h 186240"/>
                    <a:gd name="connsiteX38" fmla="*/ 79552 w 123568"/>
                    <a:gd name="connsiteY38" fmla="*/ 183477 h 186240"/>
                    <a:gd name="connsiteX39" fmla="*/ 52110 w 123568"/>
                    <a:gd name="connsiteY39" fmla="*/ 186239 h 186240"/>
                    <a:gd name="connsiteX40" fmla="*/ 23926 w 123568"/>
                    <a:gd name="connsiteY40" fmla="*/ 183725 h 186240"/>
                    <a:gd name="connsiteX41" fmla="*/ 790 w 123568"/>
                    <a:gd name="connsiteY41" fmla="*/ 176133 h 18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3568" h="186240">
                      <a:moveTo>
                        <a:pt x="790" y="176133"/>
                      </a:moveTo>
                      <a:lnTo>
                        <a:pt x="790" y="135947"/>
                      </a:lnTo>
                      <a:cubicBezTo>
                        <a:pt x="7810" y="141915"/>
                        <a:pt x="15849" y="146572"/>
                        <a:pt x="24516" y="149701"/>
                      </a:cubicBezTo>
                      <a:cubicBezTo>
                        <a:pt x="32813" y="152716"/>
                        <a:pt x="41566" y="154266"/>
                        <a:pt x="50396" y="154283"/>
                      </a:cubicBezTo>
                      <a:cubicBezTo>
                        <a:pt x="54882" y="154348"/>
                        <a:pt x="59359" y="153884"/>
                        <a:pt x="63731" y="152902"/>
                      </a:cubicBezTo>
                      <a:cubicBezTo>
                        <a:pt x="67093" y="152169"/>
                        <a:pt x="70313" y="150881"/>
                        <a:pt x="73256" y="149092"/>
                      </a:cubicBezTo>
                      <a:cubicBezTo>
                        <a:pt x="75609" y="147668"/>
                        <a:pt x="77571" y="145681"/>
                        <a:pt x="78971" y="143310"/>
                      </a:cubicBezTo>
                      <a:cubicBezTo>
                        <a:pt x="80228" y="141114"/>
                        <a:pt x="80885" y="138628"/>
                        <a:pt x="80876" y="136100"/>
                      </a:cubicBezTo>
                      <a:cubicBezTo>
                        <a:pt x="80914" y="132715"/>
                        <a:pt x="79857" y="129409"/>
                        <a:pt x="77856" y="126679"/>
                      </a:cubicBezTo>
                      <a:cubicBezTo>
                        <a:pt x="75580" y="123683"/>
                        <a:pt x="72799" y="121104"/>
                        <a:pt x="69636" y="119059"/>
                      </a:cubicBezTo>
                      <a:cubicBezTo>
                        <a:pt x="65702" y="116462"/>
                        <a:pt x="61559" y="114194"/>
                        <a:pt x="57254" y="112277"/>
                      </a:cubicBezTo>
                      <a:cubicBezTo>
                        <a:pt x="52482" y="110099"/>
                        <a:pt x="47338" y="107877"/>
                        <a:pt x="41814" y="105610"/>
                      </a:cubicBezTo>
                      <a:cubicBezTo>
                        <a:pt x="29736" y="101128"/>
                        <a:pt x="18944" y="93756"/>
                        <a:pt x="10381" y="84141"/>
                      </a:cubicBezTo>
                      <a:cubicBezTo>
                        <a:pt x="3399" y="75480"/>
                        <a:pt x="-268" y="64618"/>
                        <a:pt x="18" y="53499"/>
                      </a:cubicBezTo>
                      <a:cubicBezTo>
                        <a:pt x="-211" y="45087"/>
                        <a:pt x="1733" y="36759"/>
                        <a:pt x="5676" y="29324"/>
                      </a:cubicBezTo>
                      <a:cubicBezTo>
                        <a:pt x="9400" y="22632"/>
                        <a:pt x="14668" y="16927"/>
                        <a:pt x="21049" y="12684"/>
                      </a:cubicBezTo>
                      <a:cubicBezTo>
                        <a:pt x="27926" y="8164"/>
                        <a:pt x="35565" y="4912"/>
                        <a:pt x="43595" y="3083"/>
                      </a:cubicBezTo>
                      <a:cubicBezTo>
                        <a:pt x="52482" y="993"/>
                        <a:pt x="61588" y="-39"/>
                        <a:pt x="70713" y="6"/>
                      </a:cubicBezTo>
                      <a:cubicBezTo>
                        <a:pt x="79057" y="-67"/>
                        <a:pt x="87381" y="497"/>
                        <a:pt x="95640" y="1692"/>
                      </a:cubicBezTo>
                      <a:cubicBezTo>
                        <a:pt x="102469" y="2726"/>
                        <a:pt x="109175" y="4475"/>
                        <a:pt x="115642" y="6912"/>
                      </a:cubicBezTo>
                      <a:lnTo>
                        <a:pt x="115642" y="44460"/>
                      </a:lnTo>
                      <a:cubicBezTo>
                        <a:pt x="112537" y="42314"/>
                        <a:pt x="109232" y="40465"/>
                        <a:pt x="105784" y="38935"/>
                      </a:cubicBezTo>
                      <a:cubicBezTo>
                        <a:pt x="102221" y="37342"/>
                        <a:pt x="98545" y="36017"/>
                        <a:pt x="94792" y="34973"/>
                      </a:cubicBezTo>
                      <a:cubicBezTo>
                        <a:pt x="91106" y="33947"/>
                        <a:pt x="87343" y="33170"/>
                        <a:pt x="83552" y="32648"/>
                      </a:cubicBezTo>
                      <a:cubicBezTo>
                        <a:pt x="80038" y="32166"/>
                        <a:pt x="76494" y="31914"/>
                        <a:pt x="72951" y="31896"/>
                      </a:cubicBezTo>
                      <a:cubicBezTo>
                        <a:pt x="68722" y="31852"/>
                        <a:pt x="64512" y="32296"/>
                        <a:pt x="60388" y="33220"/>
                      </a:cubicBezTo>
                      <a:cubicBezTo>
                        <a:pt x="57035" y="33937"/>
                        <a:pt x="53815" y="35189"/>
                        <a:pt x="50863" y="36925"/>
                      </a:cubicBezTo>
                      <a:cubicBezTo>
                        <a:pt x="48443" y="38346"/>
                        <a:pt x="46386" y="40301"/>
                        <a:pt x="44833" y="42640"/>
                      </a:cubicBezTo>
                      <a:cubicBezTo>
                        <a:pt x="43405" y="44870"/>
                        <a:pt x="42662" y="47470"/>
                        <a:pt x="42700" y="50117"/>
                      </a:cubicBezTo>
                      <a:cubicBezTo>
                        <a:pt x="42662" y="52994"/>
                        <a:pt x="43490" y="55816"/>
                        <a:pt x="45081" y="58214"/>
                      </a:cubicBezTo>
                      <a:cubicBezTo>
                        <a:pt x="46919" y="60860"/>
                        <a:pt x="49224" y="63157"/>
                        <a:pt x="51872" y="64995"/>
                      </a:cubicBezTo>
                      <a:cubicBezTo>
                        <a:pt x="55234" y="67396"/>
                        <a:pt x="58806" y="69496"/>
                        <a:pt x="62540" y="71272"/>
                      </a:cubicBezTo>
                      <a:cubicBezTo>
                        <a:pt x="66722" y="73330"/>
                        <a:pt x="71456" y="75444"/>
                        <a:pt x="76723" y="77616"/>
                      </a:cubicBezTo>
                      <a:cubicBezTo>
                        <a:pt x="83410" y="80365"/>
                        <a:pt x="89886" y="83576"/>
                        <a:pt x="96125" y="87227"/>
                      </a:cubicBezTo>
                      <a:cubicBezTo>
                        <a:pt x="101545" y="90364"/>
                        <a:pt x="106508" y="94230"/>
                        <a:pt x="110880" y="98714"/>
                      </a:cubicBezTo>
                      <a:cubicBezTo>
                        <a:pt x="114947" y="102925"/>
                        <a:pt x="118147" y="107896"/>
                        <a:pt x="120300" y="113344"/>
                      </a:cubicBezTo>
                      <a:cubicBezTo>
                        <a:pt x="125386" y="127904"/>
                        <a:pt x="124510" y="143884"/>
                        <a:pt x="117852" y="157798"/>
                      </a:cubicBezTo>
                      <a:cubicBezTo>
                        <a:pt x="114137" y="164519"/>
                        <a:pt x="108803" y="170213"/>
                        <a:pt x="102345" y="174371"/>
                      </a:cubicBezTo>
                      <a:cubicBezTo>
                        <a:pt x="95373" y="178776"/>
                        <a:pt x="87639" y="181863"/>
                        <a:pt x="79552" y="183477"/>
                      </a:cubicBezTo>
                      <a:cubicBezTo>
                        <a:pt x="70522" y="185354"/>
                        <a:pt x="61330" y="186280"/>
                        <a:pt x="52110" y="186239"/>
                      </a:cubicBezTo>
                      <a:cubicBezTo>
                        <a:pt x="42662" y="186277"/>
                        <a:pt x="33222" y="185435"/>
                        <a:pt x="23926" y="183725"/>
                      </a:cubicBezTo>
                      <a:cubicBezTo>
                        <a:pt x="15887" y="182319"/>
                        <a:pt x="8095" y="179761"/>
                        <a:pt x="790" y="176133"/>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 name="Graphic 4">
                  <a:extLst>
                    <a:ext uri="{FF2B5EF4-FFF2-40B4-BE49-F238E27FC236}">
                      <a16:creationId xmlns:a16="http://schemas.microsoft.com/office/drawing/2014/main" id="{CE702002-CC12-CE32-8473-D89A6FBBAD7A}"/>
                    </a:ext>
                  </a:extLst>
                </p:cNvPr>
                <p:cNvSpPr/>
                <p:nvPr/>
              </p:nvSpPr>
              <p:spPr>
                <a:xfrm>
                  <a:off x="3926556" y="2009766"/>
                  <a:ext cx="123588" cy="135273"/>
                </a:xfrm>
                <a:custGeom>
                  <a:avLst/>
                  <a:gdLst>
                    <a:gd name="connsiteX0" fmla="*/ 123437 w 123588"/>
                    <a:gd name="connsiteY0" fmla="*/ 78858 h 135273"/>
                    <a:gd name="connsiteX1" fmla="*/ 39550 w 123588"/>
                    <a:gd name="connsiteY1" fmla="*/ 78858 h 135273"/>
                    <a:gd name="connsiteX2" fmla="*/ 74793 w 123588"/>
                    <a:gd name="connsiteY2" fmla="*/ 106861 h 135273"/>
                    <a:gd name="connsiteX3" fmla="*/ 112159 w 123588"/>
                    <a:gd name="connsiteY3" fmla="*/ 96812 h 135273"/>
                    <a:gd name="connsiteX4" fmla="*/ 112159 w 123588"/>
                    <a:gd name="connsiteY4" fmla="*/ 125445 h 135273"/>
                    <a:gd name="connsiteX5" fmla="*/ 65830 w 123588"/>
                    <a:gd name="connsiteY5" fmla="*/ 134970 h 135273"/>
                    <a:gd name="connsiteX6" fmla="*/ 298 w 123588"/>
                    <a:gd name="connsiteY6" fmla="*/ 81389 h 135273"/>
                    <a:gd name="connsiteX7" fmla="*/ 288 w 123588"/>
                    <a:gd name="connsiteY7" fmla="*/ 69542 h 135273"/>
                    <a:gd name="connsiteX8" fmla="*/ 18871 w 123588"/>
                    <a:gd name="connsiteY8" fmla="*/ 18812 h 135273"/>
                    <a:gd name="connsiteX9" fmla="*/ 64591 w 123588"/>
                    <a:gd name="connsiteY9" fmla="*/ 105 h 135273"/>
                    <a:gd name="connsiteX10" fmla="*/ 108102 w 123588"/>
                    <a:gd name="connsiteY10" fmla="*/ 16802 h 135273"/>
                    <a:gd name="connsiteX11" fmla="*/ 123494 w 123588"/>
                    <a:gd name="connsiteY11" fmla="*/ 62132 h 135273"/>
                    <a:gd name="connsiteX12" fmla="*/ 86632 w 123588"/>
                    <a:gd name="connsiteY12" fmla="*/ 54493 h 135273"/>
                    <a:gd name="connsiteX13" fmla="*/ 64287 w 123588"/>
                    <a:gd name="connsiteY13" fmla="*/ 26870 h 135273"/>
                    <a:gd name="connsiteX14" fmla="*/ 47770 w 123588"/>
                    <a:gd name="connsiteY14" fmla="*/ 34776 h 135273"/>
                    <a:gd name="connsiteX15" fmla="*/ 39293 w 123588"/>
                    <a:gd name="connsiteY15" fmla="*/ 5449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88" h="135273">
                      <a:moveTo>
                        <a:pt x="123437" y="78858"/>
                      </a:moveTo>
                      <a:lnTo>
                        <a:pt x="39550" y="78858"/>
                      </a:lnTo>
                      <a:cubicBezTo>
                        <a:pt x="40884" y="97527"/>
                        <a:pt x="52628" y="106861"/>
                        <a:pt x="74793" y="106861"/>
                      </a:cubicBezTo>
                      <a:cubicBezTo>
                        <a:pt x="87956" y="107150"/>
                        <a:pt x="100920" y="103663"/>
                        <a:pt x="112159" y="96812"/>
                      </a:cubicBezTo>
                      <a:lnTo>
                        <a:pt x="112159" y="125445"/>
                      </a:lnTo>
                      <a:cubicBezTo>
                        <a:pt x="97729" y="132357"/>
                        <a:pt x="81822" y="135627"/>
                        <a:pt x="65830" y="134970"/>
                      </a:cubicBezTo>
                      <a:cubicBezTo>
                        <a:pt x="32940" y="138270"/>
                        <a:pt x="3603" y="114280"/>
                        <a:pt x="298" y="81389"/>
                      </a:cubicBezTo>
                      <a:cubicBezTo>
                        <a:pt x="-93" y="77450"/>
                        <a:pt x="-102" y="73482"/>
                        <a:pt x="288" y="69542"/>
                      </a:cubicBezTo>
                      <a:cubicBezTo>
                        <a:pt x="-693" y="50806"/>
                        <a:pt x="6022" y="32481"/>
                        <a:pt x="18871" y="18812"/>
                      </a:cubicBezTo>
                      <a:cubicBezTo>
                        <a:pt x="30854" y="6503"/>
                        <a:pt x="47418" y="-272"/>
                        <a:pt x="64591" y="105"/>
                      </a:cubicBezTo>
                      <a:cubicBezTo>
                        <a:pt x="80832" y="-888"/>
                        <a:pt x="96700" y="5202"/>
                        <a:pt x="108102" y="16802"/>
                      </a:cubicBezTo>
                      <a:cubicBezTo>
                        <a:pt x="118874" y="29368"/>
                        <a:pt x="124389" y="45604"/>
                        <a:pt x="123494" y="62132"/>
                      </a:cubicBezTo>
                      <a:close/>
                      <a:moveTo>
                        <a:pt x="86632" y="54493"/>
                      </a:moveTo>
                      <a:cubicBezTo>
                        <a:pt x="86632" y="36078"/>
                        <a:pt x="79184" y="26870"/>
                        <a:pt x="64287" y="26870"/>
                      </a:cubicBezTo>
                      <a:cubicBezTo>
                        <a:pt x="57876" y="26893"/>
                        <a:pt x="51809" y="29795"/>
                        <a:pt x="47770" y="34776"/>
                      </a:cubicBezTo>
                      <a:cubicBezTo>
                        <a:pt x="42998" y="40329"/>
                        <a:pt x="40046" y="47210"/>
                        <a:pt x="39293" y="54493"/>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 name="Graphic 4">
                  <a:extLst>
                    <a:ext uri="{FF2B5EF4-FFF2-40B4-BE49-F238E27FC236}">
                      <a16:creationId xmlns:a16="http://schemas.microsoft.com/office/drawing/2014/main" id="{8366B77C-A6A7-DFB6-0E91-82E61146F779}"/>
                    </a:ext>
                  </a:extLst>
                </p:cNvPr>
                <p:cNvSpPr/>
                <p:nvPr/>
              </p:nvSpPr>
              <p:spPr>
                <a:xfrm>
                  <a:off x="4065832" y="2009728"/>
                  <a:ext cx="105213" cy="135152"/>
                </a:xfrm>
                <a:custGeom>
                  <a:avLst/>
                  <a:gdLst>
                    <a:gd name="connsiteX0" fmla="*/ 105214 w 105213"/>
                    <a:gd name="connsiteY0" fmla="*/ 127235 h 135152"/>
                    <a:gd name="connsiteX1" fmla="*/ 66399 w 105213"/>
                    <a:gd name="connsiteY1" fmla="*/ 135026 h 135152"/>
                    <a:gd name="connsiteX2" fmla="*/ 18432 w 105213"/>
                    <a:gd name="connsiteY2" fmla="*/ 117072 h 135152"/>
                    <a:gd name="connsiteX3" fmla="*/ 96 w 105213"/>
                    <a:gd name="connsiteY3" fmla="*/ 70733 h 135152"/>
                    <a:gd name="connsiteX4" fmla="*/ 19756 w 105213"/>
                    <a:gd name="connsiteY4" fmla="*/ 19059 h 135152"/>
                    <a:gd name="connsiteX5" fmla="*/ 72305 w 105213"/>
                    <a:gd name="connsiteY5" fmla="*/ 162 h 135152"/>
                    <a:gd name="connsiteX6" fmla="*/ 105214 w 105213"/>
                    <a:gd name="connsiteY6" fmla="*/ 6191 h 135152"/>
                    <a:gd name="connsiteX7" fmla="*/ 105214 w 105213"/>
                    <a:gd name="connsiteY7" fmla="*/ 39843 h 135152"/>
                    <a:gd name="connsiteX8" fmla="*/ 77458 w 105213"/>
                    <a:gd name="connsiteY8" fmla="*/ 30547 h 135152"/>
                    <a:gd name="connsiteX9" fmla="*/ 50398 w 105213"/>
                    <a:gd name="connsiteY9" fmla="*/ 40529 h 135152"/>
                    <a:gd name="connsiteX10" fmla="*/ 40415 w 105213"/>
                    <a:gd name="connsiteY10" fmla="*/ 68094 h 135152"/>
                    <a:gd name="connsiteX11" fmla="*/ 49940 w 105213"/>
                    <a:gd name="connsiteY11" fmla="*/ 94897 h 135152"/>
                    <a:gd name="connsiteX12" fmla="*/ 76182 w 105213"/>
                    <a:gd name="connsiteY12" fmla="*/ 104632 h 135152"/>
                    <a:gd name="connsiteX13" fmla="*/ 105195 w 105213"/>
                    <a:gd name="connsiteY13" fmla="*/ 95345 h 13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213" h="135152">
                      <a:moveTo>
                        <a:pt x="105214" y="127235"/>
                      </a:moveTo>
                      <a:cubicBezTo>
                        <a:pt x="93155" y="133104"/>
                        <a:pt x="79792" y="135786"/>
                        <a:pt x="66399" y="135026"/>
                      </a:cubicBezTo>
                      <a:cubicBezTo>
                        <a:pt x="48635" y="135783"/>
                        <a:pt x="31328" y="129305"/>
                        <a:pt x="18432" y="117072"/>
                      </a:cubicBezTo>
                      <a:cubicBezTo>
                        <a:pt x="6116" y="104866"/>
                        <a:pt x="-533" y="88062"/>
                        <a:pt x="96" y="70733"/>
                      </a:cubicBezTo>
                      <a:cubicBezTo>
                        <a:pt x="-923" y="51507"/>
                        <a:pt x="6211" y="32744"/>
                        <a:pt x="19756" y="19059"/>
                      </a:cubicBezTo>
                      <a:cubicBezTo>
                        <a:pt x="34053" y="6005"/>
                        <a:pt x="52969" y="-797"/>
                        <a:pt x="72305" y="162"/>
                      </a:cubicBezTo>
                      <a:cubicBezTo>
                        <a:pt x="83611" y="-622"/>
                        <a:pt x="94927" y="1451"/>
                        <a:pt x="105214" y="6191"/>
                      </a:cubicBezTo>
                      <a:lnTo>
                        <a:pt x="105214" y="39843"/>
                      </a:lnTo>
                      <a:cubicBezTo>
                        <a:pt x="97251" y="33754"/>
                        <a:pt x="87488" y="30484"/>
                        <a:pt x="77458" y="30547"/>
                      </a:cubicBezTo>
                      <a:cubicBezTo>
                        <a:pt x="67447" y="30021"/>
                        <a:pt x="57665" y="33631"/>
                        <a:pt x="50398" y="40529"/>
                      </a:cubicBezTo>
                      <a:cubicBezTo>
                        <a:pt x="43444" y="47967"/>
                        <a:pt x="39834" y="57927"/>
                        <a:pt x="40415" y="68094"/>
                      </a:cubicBezTo>
                      <a:cubicBezTo>
                        <a:pt x="39844" y="77948"/>
                        <a:pt x="43282" y="87614"/>
                        <a:pt x="49940" y="94897"/>
                      </a:cubicBezTo>
                      <a:cubicBezTo>
                        <a:pt x="56951" y="101648"/>
                        <a:pt x="66466" y="105175"/>
                        <a:pt x="76182" y="104632"/>
                      </a:cubicBezTo>
                      <a:cubicBezTo>
                        <a:pt x="86554" y="104475"/>
                        <a:pt x="96651" y="101243"/>
                        <a:pt x="105195" y="95345"/>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60" name="Graphic 4">
                <a:extLst>
                  <a:ext uri="{FF2B5EF4-FFF2-40B4-BE49-F238E27FC236}">
                    <a16:creationId xmlns:a16="http://schemas.microsoft.com/office/drawing/2014/main" id="{CF8E4EDE-6881-E82C-2B61-B663A58BC3D3}"/>
                  </a:ext>
                </a:extLst>
              </p:cNvPr>
              <p:cNvGrpSpPr/>
              <p:nvPr/>
            </p:nvGrpSpPr>
            <p:grpSpPr>
              <a:xfrm>
                <a:off x="3775597" y="1949047"/>
                <a:ext cx="385923" cy="186467"/>
                <a:chOff x="3775597" y="1949047"/>
                <a:chExt cx="385923" cy="186467"/>
              </a:xfrm>
              <a:solidFill>
                <a:srgbClr val="E6E6E6"/>
              </a:solidFill>
            </p:grpSpPr>
            <p:sp>
              <p:nvSpPr>
                <p:cNvPr id="61" name="Graphic 4">
                  <a:extLst>
                    <a:ext uri="{FF2B5EF4-FFF2-40B4-BE49-F238E27FC236}">
                      <a16:creationId xmlns:a16="http://schemas.microsoft.com/office/drawing/2014/main" id="{72CFD0CE-4A3E-9A2C-D6DF-A2964AD85C00}"/>
                    </a:ext>
                  </a:extLst>
                </p:cNvPr>
                <p:cNvSpPr/>
                <p:nvPr/>
              </p:nvSpPr>
              <p:spPr>
                <a:xfrm>
                  <a:off x="3775597" y="1949047"/>
                  <a:ext cx="123568" cy="186240"/>
                </a:xfrm>
                <a:custGeom>
                  <a:avLst/>
                  <a:gdLst>
                    <a:gd name="connsiteX0" fmla="*/ 790 w 123568"/>
                    <a:gd name="connsiteY0" fmla="*/ 176133 h 186240"/>
                    <a:gd name="connsiteX1" fmla="*/ 790 w 123568"/>
                    <a:gd name="connsiteY1" fmla="*/ 135947 h 186240"/>
                    <a:gd name="connsiteX2" fmla="*/ 24516 w 123568"/>
                    <a:gd name="connsiteY2" fmla="*/ 149701 h 186240"/>
                    <a:gd name="connsiteX3" fmla="*/ 50396 w 123568"/>
                    <a:gd name="connsiteY3" fmla="*/ 154283 h 186240"/>
                    <a:gd name="connsiteX4" fmla="*/ 63731 w 123568"/>
                    <a:gd name="connsiteY4" fmla="*/ 152902 h 186240"/>
                    <a:gd name="connsiteX5" fmla="*/ 73256 w 123568"/>
                    <a:gd name="connsiteY5" fmla="*/ 149092 h 186240"/>
                    <a:gd name="connsiteX6" fmla="*/ 78971 w 123568"/>
                    <a:gd name="connsiteY6" fmla="*/ 143310 h 186240"/>
                    <a:gd name="connsiteX7" fmla="*/ 80876 w 123568"/>
                    <a:gd name="connsiteY7" fmla="*/ 136100 h 186240"/>
                    <a:gd name="connsiteX8" fmla="*/ 77856 w 123568"/>
                    <a:gd name="connsiteY8" fmla="*/ 126679 h 186240"/>
                    <a:gd name="connsiteX9" fmla="*/ 69636 w 123568"/>
                    <a:gd name="connsiteY9" fmla="*/ 119059 h 186240"/>
                    <a:gd name="connsiteX10" fmla="*/ 57254 w 123568"/>
                    <a:gd name="connsiteY10" fmla="*/ 112277 h 186240"/>
                    <a:gd name="connsiteX11" fmla="*/ 41814 w 123568"/>
                    <a:gd name="connsiteY11" fmla="*/ 105610 h 186240"/>
                    <a:gd name="connsiteX12" fmla="*/ 10381 w 123568"/>
                    <a:gd name="connsiteY12" fmla="*/ 84141 h 186240"/>
                    <a:gd name="connsiteX13" fmla="*/ 18 w 123568"/>
                    <a:gd name="connsiteY13" fmla="*/ 53499 h 186240"/>
                    <a:gd name="connsiteX14" fmla="*/ 5676 w 123568"/>
                    <a:gd name="connsiteY14" fmla="*/ 29324 h 186240"/>
                    <a:gd name="connsiteX15" fmla="*/ 21049 w 123568"/>
                    <a:gd name="connsiteY15" fmla="*/ 12684 h 186240"/>
                    <a:gd name="connsiteX16" fmla="*/ 43595 w 123568"/>
                    <a:gd name="connsiteY16" fmla="*/ 3083 h 186240"/>
                    <a:gd name="connsiteX17" fmla="*/ 70713 w 123568"/>
                    <a:gd name="connsiteY17" fmla="*/ 6 h 186240"/>
                    <a:gd name="connsiteX18" fmla="*/ 95640 w 123568"/>
                    <a:gd name="connsiteY18" fmla="*/ 1692 h 186240"/>
                    <a:gd name="connsiteX19" fmla="*/ 115642 w 123568"/>
                    <a:gd name="connsiteY19" fmla="*/ 6912 h 186240"/>
                    <a:gd name="connsiteX20" fmla="*/ 115642 w 123568"/>
                    <a:gd name="connsiteY20" fmla="*/ 44460 h 186240"/>
                    <a:gd name="connsiteX21" fmla="*/ 105784 w 123568"/>
                    <a:gd name="connsiteY21" fmla="*/ 38935 h 186240"/>
                    <a:gd name="connsiteX22" fmla="*/ 94792 w 123568"/>
                    <a:gd name="connsiteY22" fmla="*/ 34973 h 186240"/>
                    <a:gd name="connsiteX23" fmla="*/ 83552 w 123568"/>
                    <a:gd name="connsiteY23" fmla="*/ 32648 h 186240"/>
                    <a:gd name="connsiteX24" fmla="*/ 72951 w 123568"/>
                    <a:gd name="connsiteY24" fmla="*/ 31896 h 186240"/>
                    <a:gd name="connsiteX25" fmla="*/ 60388 w 123568"/>
                    <a:gd name="connsiteY25" fmla="*/ 33220 h 186240"/>
                    <a:gd name="connsiteX26" fmla="*/ 50863 w 123568"/>
                    <a:gd name="connsiteY26" fmla="*/ 36925 h 186240"/>
                    <a:gd name="connsiteX27" fmla="*/ 44833 w 123568"/>
                    <a:gd name="connsiteY27" fmla="*/ 42640 h 186240"/>
                    <a:gd name="connsiteX28" fmla="*/ 42700 w 123568"/>
                    <a:gd name="connsiteY28" fmla="*/ 50117 h 186240"/>
                    <a:gd name="connsiteX29" fmla="*/ 45081 w 123568"/>
                    <a:gd name="connsiteY29" fmla="*/ 58214 h 186240"/>
                    <a:gd name="connsiteX30" fmla="*/ 51872 w 123568"/>
                    <a:gd name="connsiteY30" fmla="*/ 64995 h 186240"/>
                    <a:gd name="connsiteX31" fmla="*/ 62540 w 123568"/>
                    <a:gd name="connsiteY31" fmla="*/ 71272 h 186240"/>
                    <a:gd name="connsiteX32" fmla="*/ 76723 w 123568"/>
                    <a:gd name="connsiteY32" fmla="*/ 77616 h 186240"/>
                    <a:gd name="connsiteX33" fmla="*/ 96125 w 123568"/>
                    <a:gd name="connsiteY33" fmla="*/ 87227 h 186240"/>
                    <a:gd name="connsiteX34" fmla="*/ 110880 w 123568"/>
                    <a:gd name="connsiteY34" fmla="*/ 98714 h 186240"/>
                    <a:gd name="connsiteX35" fmla="*/ 120300 w 123568"/>
                    <a:gd name="connsiteY35" fmla="*/ 113344 h 186240"/>
                    <a:gd name="connsiteX36" fmla="*/ 117852 w 123568"/>
                    <a:gd name="connsiteY36" fmla="*/ 157798 h 186240"/>
                    <a:gd name="connsiteX37" fmla="*/ 102345 w 123568"/>
                    <a:gd name="connsiteY37" fmla="*/ 174371 h 186240"/>
                    <a:gd name="connsiteX38" fmla="*/ 79552 w 123568"/>
                    <a:gd name="connsiteY38" fmla="*/ 183477 h 186240"/>
                    <a:gd name="connsiteX39" fmla="*/ 52110 w 123568"/>
                    <a:gd name="connsiteY39" fmla="*/ 186239 h 186240"/>
                    <a:gd name="connsiteX40" fmla="*/ 23926 w 123568"/>
                    <a:gd name="connsiteY40" fmla="*/ 183725 h 186240"/>
                    <a:gd name="connsiteX41" fmla="*/ 790 w 123568"/>
                    <a:gd name="connsiteY41" fmla="*/ 176133 h 18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3568" h="186240">
                      <a:moveTo>
                        <a:pt x="790" y="176133"/>
                      </a:moveTo>
                      <a:lnTo>
                        <a:pt x="790" y="135947"/>
                      </a:lnTo>
                      <a:cubicBezTo>
                        <a:pt x="7810" y="141915"/>
                        <a:pt x="15849" y="146572"/>
                        <a:pt x="24516" y="149701"/>
                      </a:cubicBezTo>
                      <a:cubicBezTo>
                        <a:pt x="32813" y="152716"/>
                        <a:pt x="41566" y="154266"/>
                        <a:pt x="50396" y="154283"/>
                      </a:cubicBezTo>
                      <a:cubicBezTo>
                        <a:pt x="54882" y="154348"/>
                        <a:pt x="59359" y="153884"/>
                        <a:pt x="63731" y="152902"/>
                      </a:cubicBezTo>
                      <a:cubicBezTo>
                        <a:pt x="67093" y="152169"/>
                        <a:pt x="70313" y="150881"/>
                        <a:pt x="73256" y="149092"/>
                      </a:cubicBezTo>
                      <a:cubicBezTo>
                        <a:pt x="75609" y="147668"/>
                        <a:pt x="77571" y="145681"/>
                        <a:pt x="78971" y="143310"/>
                      </a:cubicBezTo>
                      <a:cubicBezTo>
                        <a:pt x="80228" y="141114"/>
                        <a:pt x="80885" y="138628"/>
                        <a:pt x="80876" y="136100"/>
                      </a:cubicBezTo>
                      <a:cubicBezTo>
                        <a:pt x="80914" y="132715"/>
                        <a:pt x="79857" y="129409"/>
                        <a:pt x="77856" y="126679"/>
                      </a:cubicBezTo>
                      <a:cubicBezTo>
                        <a:pt x="75580" y="123683"/>
                        <a:pt x="72799" y="121104"/>
                        <a:pt x="69636" y="119059"/>
                      </a:cubicBezTo>
                      <a:cubicBezTo>
                        <a:pt x="65702" y="116462"/>
                        <a:pt x="61559" y="114194"/>
                        <a:pt x="57254" y="112277"/>
                      </a:cubicBezTo>
                      <a:cubicBezTo>
                        <a:pt x="52482" y="110099"/>
                        <a:pt x="47338" y="107877"/>
                        <a:pt x="41814" y="105610"/>
                      </a:cubicBezTo>
                      <a:cubicBezTo>
                        <a:pt x="29736" y="101128"/>
                        <a:pt x="18944" y="93756"/>
                        <a:pt x="10381" y="84141"/>
                      </a:cubicBezTo>
                      <a:cubicBezTo>
                        <a:pt x="3399" y="75480"/>
                        <a:pt x="-268" y="64618"/>
                        <a:pt x="18" y="53499"/>
                      </a:cubicBezTo>
                      <a:cubicBezTo>
                        <a:pt x="-211" y="45087"/>
                        <a:pt x="1733" y="36759"/>
                        <a:pt x="5676" y="29324"/>
                      </a:cubicBezTo>
                      <a:cubicBezTo>
                        <a:pt x="9400" y="22632"/>
                        <a:pt x="14668" y="16927"/>
                        <a:pt x="21049" y="12684"/>
                      </a:cubicBezTo>
                      <a:cubicBezTo>
                        <a:pt x="27926" y="8164"/>
                        <a:pt x="35565" y="4912"/>
                        <a:pt x="43595" y="3083"/>
                      </a:cubicBezTo>
                      <a:cubicBezTo>
                        <a:pt x="52482" y="993"/>
                        <a:pt x="61588" y="-39"/>
                        <a:pt x="70713" y="6"/>
                      </a:cubicBezTo>
                      <a:cubicBezTo>
                        <a:pt x="79057" y="-67"/>
                        <a:pt x="87381" y="497"/>
                        <a:pt x="95640" y="1692"/>
                      </a:cubicBezTo>
                      <a:cubicBezTo>
                        <a:pt x="102469" y="2726"/>
                        <a:pt x="109175" y="4475"/>
                        <a:pt x="115642" y="6912"/>
                      </a:cubicBezTo>
                      <a:lnTo>
                        <a:pt x="115642" y="44460"/>
                      </a:lnTo>
                      <a:cubicBezTo>
                        <a:pt x="112537" y="42314"/>
                        <a:pt x="109232" y="40465"/>
                        <a:pt x="105784" y="38935"/>
                      </a:cubicBezTo>
                      <a:cubicBezTo>
                        <a:pt x="102221" y="37342"/>
                        <a:pt x="98545" y="36017"/>
                        <a:pt x="94792" y="34973"/>
                      </a:cubicBezTo>
                      <a:cubicBezTo>
                        <a:pt x="91106" y="33947"/>
                        <a:pt x="87343" y="33170"/>
                        <a:pt x="83552" y="32648"/>
                      </a:cubicBezTo>
                      <a:cubicBezTo>
                        <a:pt x="80038" y="32166"/>
                        <a:pt x="76494" y="31914"/>
                        <a:pt x="72951" y="31896"/>
                      </a:cubicBezTo>
                      <a:cubicBezTo>
                        <a:pt x="68722" y="31852"/>
                        <a:pt x="64512" y="32296"/>
                        <a:pt x="60388" y="33220"/>
                      </a:cubicBezTo>
                      <a:cubicBezTo>
                        <a:pt x="57035" y="33937"/>
                        <a:pt x="53815" y="35189"/>
                        <a:pt x="50863" y="36925"/>
                      </a:cubicBezTo>
                      <a:cubicBezTo>
                        <a:pt x="48443" y="38346"/>
                        <a:pt x="46386" y="40301"/>
                        <a:pt x="44833" y="42640"/>
                      </a:cubicBezTo>
                      <a:cubicBezTo>
                        <a:pt x="43405" y="44870"/>
                        <a:pt x="42662" y="47470"/>
                        <a:pt x="42700" y="50117"/>
                      </a:cubicBezTo>
                      <a:cubicBezTo>
                        <a:pt x="42662" y="52994"/>
                        <a:pt x="43490" y="55816"/>
                        <a:pt x="45081" y="58214"/>
                      </a:cubicBezTo>
                      <a:cubicBezTo>
                        <a:pt x="46919" y="60860"/>
                        <a:pt x="49224" y="63157"/>
                        <a:pt x="51872" y="64995"/>
                      </a:cubicBezTo>
                      <a:cubicBezTo>
                        <a:pt x="55234" y="67396"/>
                        <a:pt x="58806" y="69496"/>
                        <a:pt x="62540" y="71272"/>
                      </a:cubicBezTo>
                      <a:cubicBezTo>
                        <a:pt x="66722" y="73330"/>
                        <a:pt x="71456" y="75444"/>
                        <a:pt x="76723" y="77616"/>
                      </a:cubicBezTo>
                      <a:cubicBezTo>
                        <a:pt x="83410" y="80365"/>
                        <a:pt x="89886" y="83576"/>
                        <a:pt x="96125" y="87227"/>
                      </a:cubicBezTo>
                      <a:cubicBezTo>
                        <a:pt x="101545" y="90364"/>
                        <a:pt x="106508" y="94230"/>
                        <a:pt x="110880" y="98714"/>
                      </a:cubicBezTo>
                      <a:cubicBezTo>
                        <a:pt x="114947" y="102925"/>
                        <a:pt x="118147" y="107896"/>
                        <a:pt x="120300" y="113344"/>
                      </a:cubicBezTo>
                      <a:cubicBezTo>
                        <a:pt x="125386" y="127904"/>
                        <a:pt x="124510" y="143884"/>
                        <a:pt x="117852" y="157798"/>
                      </a:cubicBezTo>
                      <a:cubicBezTo>
                        <a:pt x="114137" y="164519"/>
                        <a:pt x="108803" y="170213"/>
                        <a:pt x="102345" y="174371"/>
                      </a:cubicBezTo>
                      <a:cubicBezTo>
                        <a:pt x="95373" y="178776"/>
                        <a:pt x="87639" y="181863"/>
                        <a:pt x="79552" y="183477"/>
                      </a:cubicBezTo>
                      <a:cubicBezTo>
                        <a:pt x="70522" y="185354"/>
                        <a:pt x="61330" y="186280"/>
                        <a:pt x="52110" y="186239"/>
                      </a:cubicBezTo>
                      <a:cubicBezTo>
                        <a:pt x="42662" y="186277"/>
                        <a:pt x="33222" y="185435"/>
                        <a:pt x="23926" y="183725"/>
                      </a:cubicBezTo>
                      <a:cubicBezTo>
                        <a:pt x="15887" y="182319"/>
                        <a:pt x="8095" y="179761"/>
                        <a:pt x="790" y="176133"/>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2" name="Graphic 4">
                  <a:extLst>
                    <a:ext uri="{FF2B5EF4-FFF2-40B4-BE49-F238E27FC236}">
                      <a16:creationId xmlns:a16="http://schemas.microsoft.com/office/drawing/2014/main" id="{760AA860-A3EE-5375-FA40-6658F18F40C2}"/>
                    </a:ext>
                  </a:extLst>
                </p:cNvPr>
                <p:cNvSpPr/>
                <p:nvPr/>
              </p:nvSpPr>
              <p:spPr>
                <a:xfrm>
                  <a:off x="3917031" y="2000241"/>
                  <a:ext cx="123588" cy="135273"/>
                </a:xfrm>
                <a:custGeom>
                  <a:avLst/>
                  <a:gdLst>
                    <a:gd name="connsiteX0" fmla="*/ 123437 w 123588"/>
                    <a:gd name="connsiteY0" fmla="*/ 78858 h 135273"/>
                    <a:gd name="connsiteX1" fmla="*/ 39550 w 123588"/>
                    <a:gd name="connsiteY1" fmla="*/ 78858 h 135273"/>
                    <a:gd name="connsiteX2" fmla="*/ 74793 w 123588"/>
                    <a:gd name="connsiteY2" fmla="*/ 106861 h 135273"/>
                    <a:gd name="connsiteX3" fmla="*/ 112159 w 123588"/>
                    <a:gd name="connsiteY3" fmla="*/ 96812 h 135273"/>
                    <a:gd name="connsiteX4" fmla="*/ 112159 w 123588"/>
                    <a:gd name="connsiteY4" fmla="*/ 125445 h 135273"/>
                    <a:gd name="connsiteX5" fmla="*/ 65830 w 123588"/>
                    <a:gd name="connsiteY5" fmla="*/ 134970 h 135273"/>
                    <a:gd name="connsiteX6" fmla="*/ 298 w 123588"/>
                    <a:gd name="connsiteY6" fmla="*/ 81389 h 135273"/>
                    <a:gd name="connsiteX7" fmla="*/ 288 w 123588"/>
                    <a:gd name="connsiteY7" fmla="*/ 69542 h 135273"/>
                    <a:gd name="connsiteX8" fmla="*/ 18871 w 123588"/>
                    <a:gd name="connsiteY8" fmla="*/ 18812 h 135273"/>
                    <a:gd name="connsiteX9" fmla="*/ 64591 w 123588"/>
                    <a:gd name="connsiteY9" fmla="*/ 105 h 135273"/>
                    <a:gd name="connsiteX10" fmla="*/ 108102 w 123588"/>
                    <a:gd name="connsiteY10" fmla="*/ 16802 h 135273"/>
                    <a:gd name="connsiteX11" fmla="*/ 123494 w 123588"/>
                    <a:gd name="connsiteY11" fmla="*/ 62132 h 135273"/>
                    <a:gd name="connsiteX12" fmla="*/ 86632 w 123588"/>
                    <a:gd name="connsiteY12" fmla="*/ 54493 h 135273"/>
                    <a:gd name="connsiteX13" fmla="*/ 64287 w 123588"/>
                    <a:gd name="connsiteY13" fmla="*/ 26870 h 135273"/>
                    <a:gd name="connsiteX14" fmla="*/ 47770 w 123588"/>
                    <a:gd name="connsiteY14" fmla="*/ 34776 h 135273"/>
                    <a:gd name="connsiteX15" fmla="*/ 39293 w 123588"/>
                    <a:gd name="connsiteY15" fmla="*/ 5449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88" h="135273">
                      <a:moveTo>
                        <a:pt x="123437" y="78858"/>
                      </a:moveTo>
                      <a:lnTo>
                        <a:pt x="39550" y="78858"/>
                      </a:lnTo>
                      <a:cubicBezTo>
                        <a:pt x="40884" y="97527"/>
                        <a:pt x="52628" y="106861"/>
                        <a:pt x="74793" y="106861"/>
                      </a:cubicBezTo>
                      <a:cubicBezTo>
                        <a:pt x="87956" y="107150"/>
                        <a:pt x="100920" y="103663"/>
                        <a:pt x="112159" y="96812"/>
                      </a:cubicBezTo>
                      <a:lnTo>
                        <a:pt x="112159" y="125445"/>
                      </a:lnTo>
                      <a:cubicBezTo>
                        <a:pt x="97729" y="132357"/>
                        <a:pt x="81822" y="135627"/>
                        <a:pt x="65830" y="134970"/>
                      </a:cubicBezTo>
                      <a:cubicBezTo>
                        <a:pt x="32940" y="138270"/>
                        <a:pt x="3603" y="114280"/>
                        <a:pt x="298" y="81389"/>
                      </a:cubicBezTo>
                      <a:cubicBezTo>
                        <a:pt x="-93" y="77450"/>
                        <a:pt x="-102" y="73482"/>
                        <a:pt x="288" y="69542"/>
                      </a:cubicBezTo>
                      <a:cubicBezTo>
                        <a:pt x="-693" y="50806"/>
                        <a:pt x="6022" y="32481"/>
                        <a:pt x="18871" y="18812"/>
                      </a:cubicBezTo>
                      <a:cubicBezTo>
                        <a:pt x="30854" y="6503"/>
                        <a:pt x="47418" y="-272"/>
                        <a:pt x="64591" y="105"/>
                      </a:cubicBezTo>
                      <a:cubicBezTo>
                        <a:pt x="80832" y="-888"/>
                        <a:pt x="96700" y="5202"/>
                        <a:pt x="108102" y="16802"/>
                      </a:cubicBezTo>
                      <a:cubicBezTo>
                        <a:pt x="118874" y="29368"/>
                        <a:pt x="124389" y="45604"/>
                        <a:pt x="123494" y="62132"/>
                      </a:cubicBezTo>
                      <a:close/>
                      <a:moveTo>
                        <a:pt x="86632" y="54493"/>
                      </a:moveTo>
                      <a:cubicBezTo>
                        <a:pt x="86632" y="36078"/>
                        <a:pt x="79184" y="26870"/>
                        <a:pt x="64287" y="26870"/>
                      </a:cubicBezTo>
                      <a:cubicBezTo>
                        <a:pt x="57876" y="26893"/>
                        <a:pt x="51809" y="29795"/>
                        <a:pt x="47770" y="34776"/>
                      </a:cubicBezTo>
                      <a:cubicBezTo>
                        <a:pt x="42998" y="40332"/>
                        <a:pt x="40046" y="47211"/>
                        <a:pt x="39293" y="54493"/>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 name="Graphic 4">
                  <a:extLst>
                    <a:ext uri="{FF2B5EF4-FFF2-40B4-BE49-F238E27FC236}">
                      <a16:creationId xmlns:a16="http://schemas.microsoft.com/office/drawing/2014/main" id="{D88D8142-FF1F-CFB6-25E5-5E1117F7A4EE}"/>
                    </a:ext>
                  </a:extLst>
                </p:cNvPr>
                <p:cNvSpPr/>
                <p:nvPr/>
              </p:nvSpPr>
              <p:spPr>
                <a:xfrm>
                  <a:off x="4056307" y="2000203"/>
                  <a:ext cx="105213" cy="135152"/>
                </a:xfrm>
                <a:custGeom>
                  <a:avLst/>
                  <a:gdLst>
                    <a:gd name="connsiteX0" fmla="*/ 105214 w 105213"/>
                    <a:gd name="connsiteY0" fmla="*/ 127235 h 135152"/>
                    <a:gd name="connsiteX1" fmla="*/ 66399 w 105213"/>
                    <a:gd name="connsiteY1" fmla="*/ 135026 h 135152"/>
                    <a:gd name="connsiteX2" fmla="*/ 18432 w 105213"/>
                    <a:gd name="connsiteY2" fmla="*/ 117072 h 135152"/>
                    <a:gd name="connsiteX3" fmla="*/ 96 w 105213"/>
                    <a:gd name="connsiteY3" fmla="*/ 70733 h 135152"/>
                    <a:gd name="connsiteX4" fmla="*/ 19756 w 105213"/>
                    <a:gd name="connsiteY4" fmla="*/ 19059 h 135152"/>
                    <a:gd name="connsiteX5" fmla="*/ 72305 w 105213"/>
                    <a:gd name="connsiteY5" fmla="*/ 162 h 135152"/>
                    <a:gd name="connsiteX6" fmla="*/ 105214 w 105213"/>
                    <a:gd name="connsiteY6" fmla="*/ 6191 h 135152"/>
                    <a:gd name="connsiteX7" fmla="*/ 105214 w 105213"/>
                    <a:gd name="connsiteY7" fmla="*/ 39843 h 135152"/>
                    <a:gd name="connsiteX8" fmla="*/ 77458 w 105213"/>
                    <a:gd name="connsiteY8" fmla="*/ 30547 h 135152"/>
                    <a:gd name="connsiteX9" fmla="*/ 50398 w 105213"/>
                    <a:gd name="connsiteY9" fmla="*/ 40529 h 135152"/>
                    <a:gd name="connsiteX10" fmla="*/ 40415 w 105213"/>
                    <a:gd name="connsiteY10" fmla="*/ 68094 h 135152"/>
                    <a:gd name="connsiteX11" fmla="*/ 49940 w 105213"/>
                    <a:gd name="connsiteY11" fmla="*/ 94897 h 135152"/>
                    <a:gd name="connsiteX12" fmla="*/ 76182 w 105213"/>
                    <a:gd name="connsiteY12" fmla="*/ 104632 h 135152"/>
                    <a:gd name="connsiteX13" fmla="*/ 105195 w 105213"/>
                    <a:gd name="connsiteY13" fmla="*/ 95345 h 13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213" h="135152">
                      <a:moveTo>
                        <a:pt x="105214" y="127235"/>
                      </a:moveTo>
                      <a:cubicBezTo>
                        <a:pt x="93155" y="133104"/>
                        <a:pt x="79792" y="135786"/>
                        <a:pt x="66399" y="135026"/>
                      </a:cubicBezTo>
                      <a:cubicBezTo>
                        <a:pt x="48635" y="135783"/>
                        <a:pt x="31328" y="129305"/>
                        <a:pt x="18432" y="117072"/>
                      </a:cubicBezTo>
                      <a:cubicBezTo>
                        <a:pt x="6116" y="104866"/>
                        <a:pt x="-533" y="88062"/>
                        <a:pt x="96" y="70733"/>
                      </a:cubicBezTo>
                      <a:cubicBezTo>
                        <a:pt x="-923" y="51507"/>
                        <a:pt x="6211" y="32744"/>
                        <a:pt x="19756" y="19059"/>
                      </a:cubicBezTo>
                      <a:cubicBezTo>
                        <a:pt x="34053" y="6005"/>
                        <a:pt x="52969" y="-797"/>
                        <a:pt x="72305" y="162"/>
                      </a:cubicBezTo>
                      <a:cubicBezTo>
                        <a:pt x="83611" y="-622"/>
                        <a:pt x="94927" y="1451"/>
                        <a:pt x="105214" y="6191"/>
                      </a:cubicBezTo>
                      <a:lnTo>
                        <a:pt x="105214" y="39843"/>
                      </a:lnTo>
                      <a:cubicBezTo>
                        <a:pt x="97251" y="33754"/>
                        <a:pt x="87488" y="30484"/>
                        <a:pt x="77458" y="30547"/>
                      </a:cubicBezTo>
                      <a:cubicBezTo>
                        <a:pt x="67447" y="30021"/>
                        <a:pt x="57665" y="33630"/>
                        <a:pt x="50398" y="40529"/>
                      </a:cubicBezTo>
                      <a:cubicBezTo>
                        <a:pt x="43444" y="47967"/>
                        <a:pt x="39834" y="57927"/>
                        <a:pt x="40415" y="68094"/>
                      </a:cubicBezTo>
                      <a:cubicBezTo>
                        <a:pt x="39844" y="77948"/>
                        <a:pt x="43282" y="87614"/>
                        <a:pt x="49940" y="94897"/>
                      </a:cubicBezTo>
                      <a:cubicBezTo>
                        <a:pt x="56951" y="101648"/>
                        <a:pt x="66466" y="105175"/>
                        <a:pt x="76182" y="104632"/>
                      </a:cubicBezTo>
                      <a:cubicBezTo>
                        <a:pt x="86554" y="104475"/>
                        <a:pt x="96651" y="101243"/>
                        <a:pt x="105195" y="95345"/>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sp>
        <p:nvSpPr>
          <p:cNvPr id="179" name="Rectangle 178">
            <a:extLst>
              <a:ext uri="{FF2B5EF4-FFF2-40B4-BE49-F238E27FC236}">
                <a16:creationId xmlns:a16="http://schemas.microsoft.com/office/drawing/2014/main" id="{3D491957-EA89-4FAE-AD60-71C1344FC66D}"/>
              </a:ext>
            </a:extLst>
          </p:cNvPr>
          <p:cNvSpPr/>
          <p:nvPr/>
        </p:nvSpPr>
        <p:spPr bwMode="auto">
          <a:xfrm>
            <a:off x="1830761" y="3451095"/>
            <a:ext cx="1118665" cy="411480"/>
          </a:xfrm>
          <a:prstGeom prst="rect">
            <a:avLst/>
          </a:prstGeom>
          <a:solidFill>
            <a:schemeClr val="bg1"/>
          </a:solidFill>
          <a:ln w="10795" cap="flat" cmpd="sng" algn="ctr">
            <a:noFill/>
            <a:prstDash val="solid"/>
          </a:ln>
          <a:effectLst>
            <a:outerShdw blurRad="190500" dist="38100" dir="24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r>
              <a:rPr kumimoji="0" lang="en-US" sz="11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Secure Design</a:t>
            </a:r>
          </a:p>
        </p:txBody>
      </p:sp>
      <p:grpSp>
        <p:nvGrpSpPr>
          <p:cNvPr id="158" name="!! Design">
            <a:extLst>
              <a:ext uri="{FF2B5EF4-FFF2-40B4-BE49-F238E27FC236}">
                <a16:creationId xmlns:a16="http://schemas.microsoft.com/office/drawing/2014/main" id="{7728DD9F-4233-4913-BF65-C53A9E893C33}"/>
              </a:ext>
            </a:extLst>
          </p:cNvPr>
          <p:cNvGrpSpPr/>
          <p:nvPr/>
        </p:nvGrpSpPr>
        <p:grpSpPr>
          <a:xfrm>
            <a:off x="1981784" y="3210548"/>
            <a:ext cx="328038" cy="328038"/>
            <a:chOff x="5775921" y="2076963"/>
            <a:chExt cx="328038" cy="328038"/>
          </a:xfrm>
        </p:grpSpPr>
        <p:sp>
          <p:nvSpPr>
            <p:cNvPr id="18" name="Oval 17">
              <a:extLst>
                <a:ext uri="{FF2B5EF4-FFF2-40B4-BE49-F238E27FC236}">
                  <a16:creationId xmlns:a16="http://schemas.microsoft.com/office/drawing/2014/main" id="{D3395B0F-C350-40F3-B696-97A06068FD7D}"/>
                </a:ext>
              </a:extLst>
            </p:cNvPr>
            <p:cNvSpPr/>
            <p:nvPr/>
          </p:nvSpPr>
          <p:spPr bwMode="auto">
            <a:xfrm>
              <a:off x="5775921" y="2076963"/>
              <a:ext cx="328038" cy="328038"/>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9" name="Org_ECA6">
              <a:extLst>
                <a:ext uri="{FF2B5EF4-FFF2-40B4-BE49-F238E27FC236}">
                  <a16:creationId xmlns:a16="http://schemas.microsoft.com/office/drawing/2014/main" id="{A39F25FB-9ECF-4D50-812E-D8B8FDE84E68}"/>
                </a:ext>
              </a:extLst>
            </p:cNvPr>
            <p:cNvSpPr>
              <a:spLocks noChangeAspect="1" noEditPoints="1"/>
            </p:cNvSpPr>
            <p:nvPr/>
          </p:nvSpPr>
          <p:spPr bwMode="auto">
            <a:xfrm>
              <a:off x="5853552" y="2154551"/>
              <a:ext cx="172777" cy="172861"/>
            </a:xfrm>
            <a:custGeom>
              <a:avLst/>
              <a:gdLst>
                <a:gd name="T0" fmla="*/ 1177 w 4117"/>
                <a:gd name="T1" fmla="*/ 4119 h 4119"/>
                <a:gd name="T2" fmla="*/ 0 w 4117"/>
                <a:gd name="T3" fmla="*/ 4119 h 4119"/>
                <a:gd name="T4" fmla="*/ 0 w 4117"/>
                <a:gd name="T5" fmla="*/ 2942 h 4119"/>
                <a:gd name="T6" fmla="*/ 1177 w 4117"/>
                <a:gd name="T7" fmla="*/ 2942 h 4119"/>
                <a:gd name="T8" fmla="*/ 1177 w 4117"/>
                <a:gd name="T9" fmla="*/ 4119 h 4119"/>
                <a:gd name="T10" fmla="*/ 4117 w 4117"/>
                <a:gd name="T11" fmla="*/ 2942 h 4119"/>
                <a:gd name="T12" fmla="*/ 2941 w 4117"/>
                <a:gd name="T13" fmla="*/ 2942 h 4119"/>
                <a:gd name="T14" fmla="*/ 2941 w 4117"/>
                <a:gd name="T15" fmla="*/ 4119 h 4119"/>
                <a:gd name="T16" fmla="*/ 4117 w 4117"/>
                <a:gd name="T17" fmla="*/ 4119 h 4119"/>
                <a:gd name="T18" fmla="*/ 4117 w 4117"/>
                <a:gd name="T19" fmla="*/ 2942 h 4119"/>
                <a:gd name="T20" fmla="*/ 2647 w 4117"/>
                <a:gd name="T21" fmla="*/ 0 h 4119"/>
                <a:gd name="T22" fmla="*/ 1471 w 4117"/>
                <a:gd name="T23" fmla="*/ 0 h 4119"/>
                <a:gd name="T24" fmla="*/ 1471 w 4117"/>
                <a:gd name="T25" fmla="*/ 1177 h 4119"/>
                <a:gd name="T26" fmla="*/ 2647 w 4117"/>
                <a:gd name="T27" fmla="*/ 1177 h 4119"/>
                <a:gd name="T28" fmla="*/ 2647 w 4117"/>
                <a:gd name="T29" fmla="*/ 0 h 4119"/>
                <a:gd name="T30" fmla="*/ 2059 w 4117"/>
                <a:gd name="T31" fmla="*/ 1177 h 4119"/>
                <a:gd name="T32" fmla="*/ 2059 w 4117"/>
                <a:gd name="T33" fmla="*/ 2060 h 4119"/>
                <a:gd name="T34" fmla="*/ 3529 w 4117"/>
                <a:gd name="T35" fmla="*/ 2942 h 4119"/>
                <a:gd name="T36" fmla="*/ 3529 w 4117"/>
                <a:gd name="T37" fmla="*/ 2060 h 4119"/>
                <a:gd name="T38" fmla="*/ 588 w 4117"/>
                <a:gd name="T39" fmla="*/ 2060 h 4119"/>
                <a:gd name="T40" fmla="*/ 588 w 4117"/>
                <a:gd name="T41" fmla="*/ 2942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17" h="4119">
                  <a:moveTo>
                    <a:pt x="1177" y="4119"/>
                  </a:moveTo>
                  <a:lnTo>
                    <a:pt x="0" y="4119"/>
                  </a:lnTo>
                  <a:lnTo>
                    <a:pt x="0" y="2942"/>
                  </a:lnTo>
                  <a:lnTo>
                    <a:pt x="1177" y="2942"/>
                  </a:lnTo>
                  <a:lnTo>
                    <a:pt x="1177" y="4119"/>
                  </a:lnTo>
                  <a:moveTo>
                    <a:pt x="4117" y="2942"/>
                  </a:moveTo>
                  <a:lnTo>
                    <a:pt x="2941" y="2942"/>
                  </a:lnTo>
                  <a:lnTo>
                    <a:pt x="2941" y="4119"/>
                  </a:lnTo>
                  <a:lnTo>
                    <a:pt x="4117" y="4119"/>
                  </a:lnTo>
                  <a:lnTo>
                    <a:pt x="4117" y="2942"/>
                  </a:lnTo>
                  <a:moveTo>
                    <a:pt x="2647" y="0"/>
                  </a:moveTo>
                  <a:lnTo>
                    <a:pt x="1471" y="0"/>
                  </a:lnTo>
                  <a:lnTo>
                    <a:pt x="1471" y="1177"/>
                  </a:lnTo>
                  <a:lnTo>
                    <a:pt x="2647" y="1177"/>
                  </a:lnTo>
                  <a:lnTo>
                    <a:pt x="2647" y="0"/>
                  </a:lnTo>
                  <a:moveTo>
                    <a:pt x="2059" y="1177"/>
                  </a:moveTo>
                  <a:lnTo>
                    <a:pt x="2059" y="2060"/>
                  </a:lnTo>
                  <a:moveTo>
                    <a:pt x="3529" y="2942"/>
                  </a:moveTo>
                  <a:lnTo>
                    <a:pt x="3529" y="2060"/>
                  </a:lnTo>
                  <a:lnTo>
                    <a:pt x="588" y="2060"/>
                  </a:lnTo>
                  <a:lnTo>
                    <a:pt x="588" y="2942"/>
                  </a:ln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78" name="Rectangle 177">
            <a:extLst>
              <a:ext uri="{FF2B5EF4-FFF2-40B4-BE49-F238E27FC236}">
                <a16:creationId xmlns:a16="http://schemas.microsoft.com/office/drawing/2014/main" id="{1AF7D9B7-7233-4EE0-A319-A6F5F6935E7C}"/>
              </a:ext>
            </a:extLst>
          </p:cNvPr>
          <p:cNvSpPr/>
          <p:nvPr/>
        </p:nvSpPr>
        <p:spPr bwMode="auto">
          <a:xfrm>
            <a:off x="3027057" y="3451095"/>
            <a:ext cx="1407180" cy="411480"/>
          </a:xfrm>
          <a:prstGeom prst="rect">
            <a:avLst/>
          </a:prstGeom>
          <a:solidFill>
            <a:schemeClr val="bg1"/>
          </a:solidFill>
          <a:ln w="10795" cap="flat" cmpd="sng" algn="ctr">
            <a:noFill/>
            <a:prstDash val="solid"/>
          </a:ln>
          <a:effectLst>
            <a:outerShdw blurRad="190500" dist="38100" dir="24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r>
              <a:rPr kumimoji="0" lang="en-US" sz="11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Secure Code</a:t>
            </a:r>
          </a:p>
        </p:txBody>
      </p:sp>
      <p:sp>
        <p:nvSpPr>
          <p:cNvPr id="177" name="Rectangle 176">
            <a:extLst>
              <a:ext uri="{FF2B5EF4-FFF2-40B4-BE49-F238E27FC236}">
                <a16:creationId xmlns:a16="http://schemas.microsoft.com/office/drawing/2014/main" id="{7F32F845-90A9-4C18-942F-B3A8E5643508}"/>
              </a:ext>
            </a:extLst>
          </p:cNvPr>
          <p:cNvSpPr/>
          <p:nvPr/>
        </p:nvSpPr>
        <p:spPr bwMode="auto">
          <a:xfrm>
            <a:off x="6246516" y="3460718"/>
            <a:ext cx="2059297" cy="411480"/>
          </a:xfrm>
          <a:prstGeom prst="rect">
            <a:avLst/>
          </a:prstGeom>
          <a:solidFill>
            <a:schemeClr val="bg1"/>
          </a:solidFill>
          <a:ln w="10795" cap="flat" cmpd="sng" algn="ctr">
            <a:noFill/>
            <a:prstDash val="solid"/>
          </a:ln>
          <a:effectLst>
            <a:outerShdw blurRad="190500" dist="38100" dir="24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r>
              <a:rPr kumimoji="0" lang="en-US" sz="11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Secure the Operations</a:t>
            </a:r>
          </a:p>
        </p:txBody>
      </p:sp>
      <p:grpSp>
        <p:nvGrpSpPr>
          <p:cNvPr id="21" name="!! Code">
            <a:extLst>
              <a:ext uri="{FF2B5EF4-FFF2-40B4-BE49-F238E27FC236}">
                <a16:creationId xmlns:a16="http://schemas.microsoft.com/office/drawing/2014/main" id="{7C83EB7D-FDFA-41B4-A22A-6A8DA447ADA0}"/>
              </a:ext>
            </a:extLst>
          </p:cNvPr>
          <p:cNvGrpSpPr/>
          <p:nvPr/>
        </p:nvGrpSpPr>
        <p:grpSpPr>
          <a:xfrm>
            <a:off x="3244281" y="3224330"/>
            <a:ext cx="300474" cy="300474"/>
            <a:chOff x="177867" y="2724175"/>
            <a:chExt cx="555923" cy="555922"/>
          </a:xfrm>
        </p:grpSpPr>
        <p:sp>
          <p:nvSpPr>
            <p:cNvPr id="22" name="Oval 21">
              <a:extLst>
                <a:ext uri="{FF2B5EF4-FFF2-40B4-BE49-F238E27FC236}">
                  <a16:creationId xmlns:a16="http://schemas.microsoft.com/office/drawing/2014/main" id="{0369DDD3-A957-45E1-8DCE-B86EC9B4B345}"/>
                </a:ext>
              </a:extLst>
            </p:cNvPr>
            <p:cNvSpPr/>
            <p:nvPr/>
          </p:nvSpPr>
          <p:spPr bwMode="auto">
            <a:xfrm>
              <a:off x="177867" y="2724175"/>
              <a:ext cx="555923" cy="55592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23" name="binary">
              <a:extLst>
                <a:ext uri="{FF2B5EF4-FFF2-40B4-BE49-F238E27FC236}">
                  <a16:creationId xmlns:a16="http://schemas.microsoft.com/office/drawing/2014/main" id="{53AC9492-6616-4B3F-9FF6-B939B10833C0}"/>
                </a:ext>
              </a:extLst>
            </p:cNvPr>
            <p:cNvSpPr>
              <a:spLocks noChangeAspect="1" noEditPoints="1"/>
            </p:cNvSpPr>
            <p:nvPr/>
          </p:nvSpPr>
          <p:spPr bwMode="auto">
            <a:xfrm>
              <a:off x="300134" y="2867695"/>
              <a:ext cx="311388" cy="268883"/>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1270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43" name="!! Environment">
            <a:extLst>
              <a:ext uri="{FF2B5EF4-FFF2-40B4-BE49-F238E27FC236}">
                <a16:creationId xmlns:a16="http://schemas.microsoft.com/office/drawing/2014/main" id="{4A6AD20C-9AB5-4A64-83E0-6AB39835373C}"/>
              </a:ext>
            </a:extLst>
          </p:cNvPr>
          <p:cNvGrpSpPr/>
          <p:nvPr/>
        </p:nvGrpSpPr>
        <p:grpSpPr>
          <a:xfrm>
            <a:off x="6378137" y="3213666"/>
            <a:ext cx="321804" cy="321802"/>
            <a:chOff x="8956244" y="2200178"/>
            <a:chExt cx="407513" cy="407512"/>
          </a:xfrm>
        </p:grpSpPr>
        <p:sp>
          <p:nvSpPr>
            <p:cNvPr id="25" name="Oval 24">
              <a:extLst>
                <a:ext uri="{FF2B5EF4-FFF2-40B4-BE49-F238E27FC236}">
                  <a16:creationId xmlns:a16="http://schemas.microsoft.com/office/drawing/2014/main" id="{76F55192-2A27-403D-9262-6B0AAA6E3BDA}"/>
                </a:ext>
              </a:extLst>
            </p:cNvPr>
            <p:cNvSpPr/>
            <p:nvPr/>
          </p:nvSpPr>
          <p:spPr bwMode="auto">
            <a:xfrm>
              <a:off x="8956244" y="2200178"/>
              <a:ext cx="407513" cy="40751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4" name="Graphic 13" descr="Gears">
              <a:extLst>
                <a:ext uri="{FF2B5EF4-FFF2-40B4-BE49-F238E27FC236}">
                  <a16:creationId xmlns:a16="http://schemas.microsoft.com/office/drawing/2014/main" id="{46EC59DD-662E-4B20-8921-787CE78FC82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981268" y="2225202"/>
              <a:ext cx="357464" cy="357464"/>
            </a:xfrm>
            <a:prstGeom prst="rect">
              <a:avLst/>
            </a:prstGeom>
          </p:spPr>
        </p:pic>
      </p:grpSp>
      <p:sp>
        <p:nvSpPr>
          <p:cNvPr id="72" name="Rectangle 71">
            <a:extLst>
              <a:ext uri="{FF2B5EF4-FFF2-40B4-BE49-F238E27FC236}">
                <a16:creationId xmlns:a16="http://schemas.microsoft.com/office/drawing/2014/main" id="{AF0F1383-279E-C95B-2128-D2170E6AECF7}"/>
              </a:ext>
            </a:extLst>
          </p:cNvPr>
          <p:cNvSpPr/>
          <p:nvPr/>
        </p:nvSpPr>
        <p:spPr bwMode="auto">
          <a:xfrm>
            <a:off x="4511868" y="3456074"/>
            <a:ext cx="1639993" cy="411480"/>
          </a:xfrm>
          <a:prstGeom prst="rect">
            <a:avLst/>
          </a:prstGeom>
          <a:solidFill>
            <a:schemeClr val="bg1"/>
          </a:solidFill>
          <a:ln w="10795" cap="flat" cmpd="sng" algn="ctr">
            <a:noFill/>
            <a:prstDash val="solid"/>
          </a:ln>
          <a:effectLst>
            <a:outerShdw blurRad="190500" dist="38100" dir="24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91440" rIns="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r>
              <a:rPr kumimoji="0" lang="en-US" sz="11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Secure CI/CD Pipeline</a:t>
            </a:r>
          </a:p>
        </p:txBody>
      </p:sp>
      <p:grpSp>
        <p:nvGrpSpPr>
          <p:cNvPr id="83" name="!! Secure Delivery">
            <a:extLst>
              <a:ext uri="{FF2B5EF4-FFF2-40B4-BE49-F238E27FC236}">
                <a16:creationId xmlns:a16="http://schemas.microsoft.com/office/drawing/2014/main" id="{99F224FB-015D-51EB-E994-1DCD9B944BDF}"/>
              </a:ext>
            </a:extLst>
          </p:cNvPr>
          <p:cNvGrpSpPr/>
          <p:nvPr/>
        </p:nvGrpSpPr>
        <p:grpSpPr>
          <a:xfrm>
            <a:off x="4810010" y="3213666"/>
            <a:ext cx="321804" cy="321802"/>
            <a:chOff x="8956244" y="2200178"/>
            <a:chExt cx="407513" cy="407512"/>
          </a:xfrm>
        </p:grpSpPr>
        <p:sp>
          <p:nvSpPr>
            <p:cNvPr id="86" name="Oval 85">
              <a:extLst>
                <a:ext uri="{FF2B5EF4-FFF2-40B4-BE49-F238E27FC236}">
                  <a16:creationId xmlns:a16="http://schemas.microsoft.com/office/drawing/2014/main" id="{92092D0B-237D-02A8-9BB2-C53D48C3B5CA}"/>
                </a:ext>
              </a:extLst>
            </p:cNvPr>
            <p:cNvSpPr/>
            <p:nvPr/>
          </p:nvSpPr>
          <p:spPr bwMode="auto">
            <a:xfrm>
              <a:off x="8956244" y="2200178"/>
              <a:ext cx="407513" cy="40751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7" name="Graphic 86" descr="Truck with solid fill">
              <a:extLst>
                <a:ext uri="{FF2B5EF4-FFF2-40B4-BE49-F238E27FC236}">
                  <a16:creationId xmlns:a16="http://schemas.microsoft.com/office/drawing/2014/main" id="{B7960804-049E-2B53-FFC2-4AE25616CA9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p:blipFill>
          <p:spPr>
            <a:xfrm>
              <a:off x="9021843" y="2258600"/>
              <a:ext cx="290668" cy="290669"/>
            </a:xfrm>
            <a:prstGeom prst="rect">
              <a:avLst/>
            </a:prstGeom>
          </p:spPr>
        </p:pic>
      </p:grpSp>
      <p:grpSp>
        <p:nvGrpSpPr>
          <p:cNvPr id="95" name="!! Secure Delivery">
            <a:extLst>
              <a:ext uri="{FF2B5EF4-FFF2-40B4-BE49-F238E27FC236}">
                <a16:creationId xmlns:a16="http://schemas.microsoft.com/office/drawing/2014/main" id="{23706347-18A0-F2BD-3CCF-71421D8D9E9F}"/>
              </a:ext>
            </a:extLst>
          </p:cNvPr>
          <p:cNvGrpSpPr/>
          <p:nvPr/>
        </p:nvGrpSpPr>
        <p:grpSpPr>
          <a:xfrm>
            <a:off x="9952385" y="4650404"/>
            <a:ext cx="321804" cy="321802"/>
            <a:chOff x="8956244" y="2200178"/>
            <a:chExt cx="407513" cy="407512"/>
          </a:xfrm>
        </p:grpSpPr>
        <p:sp>
          <p:nvSpPr>
            <p:cNvPr id="96" name="Oval 95">
              <a:extLst>
                <a:ext uri="{FF2B5EF4-FFF2-40B4-BE49-F238E27FC236}">
                  <a16:creationId xmlns:a16="http://schemas.microsoft.com/office/drawing/2014/main" id="{45370477-5439-C686-6FC1-E803F24B1D88}"/>
                </a:ext>
              </a:extLst>
            </p:cNvPr>
            <p:cNvSpPr/>
            <p:nvPr/>
          </p:nvSpPr>
          <p:spPr bwMode="auto">
            <a:xfrm>
              <a:off x="8956244" y="2200178"/>
              <a:ext cx="407513" cy="40751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7" name="Graphic 96" descr="Truck with solid fill">
              <a:extLst>
                <a:ext uri="{FF2B5EF4-FFF2-40B4-BE49-F238E27FC236}">
                  <a16:creationId xmlns:a16="http://schemas.microsoft.com/office/drawing/2014/main" id="{06B7F1E2-D1D7-0C01-3B2D-BBA5F05A7CB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p:blipFill>
          <p:spPr>
            <a:xfrm>
              <a:off x="9021843" y="2258600"/>
              <a:ext cx="290668" cy="290669"/>
            </a:xfrm>
            <a:prstGeom prst="rect">
              <a:avLst/>
            </a:prstGeom>
          </p:spPr>
        </p:pic>
      </p:grpSp>
      <p:cxnSp>
        <p:nvCxnSpPr>
          <p:cNvPr id="49" name="Straight Arrow Connector 48">
            <a:extLst>
              <a:ext uri="{FF2B5EF4-FFF2-40B4-BE49-F238E27FC236}">
                <a16:creationId xmlns:a16="http://schemas.microsoft.com/office/drawing/2014/main" id="{A68EBBBC-58DA-D59F-11AA-49452B3029A8}"/>
              </a:ext>
            </a:extLst>
          </p:cNvPr>
          <p:cNvCxnSpPr>
            <a:cxnSpLocks/>
          </p:cNvCxnSpPr>
          <p:nvPr/>
        </p:nvCxnSpPr>
        <p:spPr>
          <a:xfrm>
            <a:off x="2269104" y="1220418"/>
            <a:ext cx="3147724" cy="0"/>
          </a:xfrm>
          <a:prstGeom prst="straightConnector1">
            <a:avLst/>
          </a:prstGeom>
          <a:ln w="38100">
            <a:solidFill>
              <a:srgbClr val="0078D4"/>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0A85DC28-336B-345D-3260-893D8E3CFDF4}"/>
              </a:ext>
            </a:extLst>
          </p:cNvPr>
          <p:cNvCxnSpPr>
            <a:cxnSpLocks/>
          </p:cNvCxnSpPr>
          <p:nvPr/>
        </p:nvCxnSpPr>
        <p:spPr>
          <a:xfrm>
            <a:off x="8462431" y="1200382"/>
            <a:ext cx="259291" cy="0"/>
          </a:xfrm>
          <a:prstGeom prst="straightConnector1">
            <a:avLst/>
          </a:prstGeom>
          <a:ln w="38100">
            <a:solidFill>
              <a:srgbClr val="0078D4"/>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99FD7EEC-FFEC-5104-A296-3E801CFD11C7}"/>
              </a:ext>
            </a:extLst>
          </p:cNvPr>
          <p:cNvSpPr txBox="1"/>
          <p:nvPr/>
        </p:nvSpPr>
        <p:spPr>
          <a:xfrm>
            <a:off x="5416828" y="1036357"/>
            <a:ext cx="3059267" cy="353943"/>
          </a:xfrm>
          <a:prstGeom prst="rect">
            <a:avLst/>
          </a:prstGeom>
          <a:noFill/>
        </p:spPr>
        <p:txBody>
          <a:bodyPr wrap="square" t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78D4"/>
                </a:solidFill>
                <a:effectLst/>
                <a:uLnTx/>
                <a:uFillTx/>
                <a:latin typeface="Segoe UI"/>
                <a:ea typeface="+mn-ea"/>
                <a:cs typeface="+mn-cs"/>
              </a:rPr>
              <a:t>First Production Release</a:t>
            </a:r>
          </a:p>
        </p:txBody>
      </p:sp>
      <p:grpSp>
        <p:nvGrpSpPr>
          <p:cNvPr id="162" name="Group 161">
            <a:extLst>
              <a:ext uri="{FF2B5EF4-FFF2-40B4-BE49-F238E27FC236}">
                <a16:creationId xmlns:a16="http://schemas.microsoft.com/office/drawing/2014/main" id="{6FF68A56-2011-C774-74B0-D25D29316C01}"/>
              </a:ext>
            </a:extLst>
          </p:cNvPr>
          <p:cNvGrpSpPr/>
          <p:nvPr/>
        </p:nvGrpSpPr>
        <p:grpSpPr>
          <a:xfrm>
            <a:off x="9716054" y="1616756"/>
            <a:ext cx="850893" cy="654029"/>
            <a:chOff x="9860340" y="1735311"/>
            <a:chExt cx="385637" cy="296416"/>
          </a:xfrm>
        </p:grpSpPr>
        <p:grpSp>
          <p:nvGrpSpPr>
            <p:cNvPr id="7" name="Group 6">
              <a:extLst>
                <a:ext uri="{FF2B5EF4-FFF2-40B4-BE49-F238E27FC236}">
                  <a16:creationId xmlns:a16="http://schemas.microsoft.com/office/drawing/2014/main" id="{F047B557-A323-CD1C-13A5-423CCFA05670}"/>
                </a:ext>
              </a:extLst>
            </p:cNvPr>
            <p:cNvGrpSpPr/>
            <p:nvPr/>
          </p:nvGrpSpPr>
          <p:grpSpPr>
            <a:xfrm>
              <a:off x="9860340" y="1735311"/>
              <a:ext cx="192002" cy="203055"/>
              <a:chOff x="4314121" y="1157006"/>
              <a:chExt cx="1911508" cy="2021551"/>
            </a:xfrm>
          </p:grpSpPr>
          <p:grpSp>
            <p:nvGrpSpPr>
              <p:cNvPr id="12" name="Graphic 4">
                <a:extLst>
                  <a:ext uri="{FF2B5EF4-FFF2-40B4-BE49-F238E27FC236}">
                    <a16:creationId xmlns:a16="http://schemas.microsoft.com/office/drawing/2014/main" id="{D9F87454-A22E-CD6E-E420-60B936E8DAA1}"/>
                  </a:ext>
                </a:extLst>
              </p:cNvPr>
              <p:cNvGrpSpPr/>
              <p:nvPr/>
            </p:nvGrpSpPr>
            <p:grpSpPr>
              <a:xfrm>
                <a:off x="4314121" y="1157006"/>
                <a:ext cx="1911508" cy="2021551"/>
                <a:chOff x="1913821" y="1433231"/>
                <a:chExt cx="1340203" cy="1417357"/>
              </a:xfrm>
            </p:grpSpPr>
            <p:sp>
              <p:nvSpPr>
                <p:cNvPr id="108" name="Graphic 4">
                  <a:extLst>
                    <a:ext uri="{FF2B5EF4-FFF2-40B4-BE49-F238E27FC236}">
                      <a16:creationId xmlns:a16="http://schemas.microsoft.com/office/drawing/2014/main" id="{039473F4-9C2D-94FA-2A3F-2D46712CD05B}"/>
                    </a:ext>
                  </a:extLst>
                </p:cNvPr>
                <p:cNvSpPr/>
                <p:nvPr/>
              </p:nvSpPr>
              <p:spPr>
                <a:xfrm>
                  <a:off x="1917840" y="1437201"/>
                  <a:ext cx="1332518" cy="1409802"/>
                </a:xfrm>
                <a:custGeom>
                  <a:avLst/>
                  <a:gdLst>
                    <a:gd name="connsiteX0" fmla="*/ 1331900 w 1332518"/>
                    <a:gd name="connsiteY0" fmla="*/ 559849 h 1409802"/>
                    <a:gd name="connsiteX1" fmla="*/ 559743 w 1332518"/>
                    <a:gd name="connsiteY1" fmla="*/ 9325 h 1409802"/>
                    <a:gd name="connsiteX2" fmla="*/ 0 w 1332518"/>
                    <a:gd name="connsiteY2" fmla="*/ 670453 h 1409802"/>
                    <a:gd name="connsiteX3" fmla="*/ 335118 w 1332518"/>
                    <a:gd name="connsiteY3" fmla="*/ 1324173 h 1409802"/>
                    <a:gd name="connsiteX4" fmla="*/ 334528 w 1332518"/>
                    <a:gd name="connsiteY4" fmla="*/ 1324544 h 1409802"/>
                    <a:gd name="connsiteX5" fmla="*/ 462305 w 1332518"/>
                    <a:gd name="connsiteY5" fmla="*/ 1409803 h 1409802"/>
                    <a:gd name="connsiteX6" fmla="*/ 702488 w 1332518"/>
                    <a:gd name="connsiteY6" fmla="*/ 1186203 h 1409802"/>
                    <a:gd name="connsiteX7" fmla="*/ 723843 w 1332518"/>
                    <a:gd name="connsiteY7" fmla="*/ 1230647 h 1409802"/>
                    <a:gd name="connsiteX8" fmla="*/ 723024 w 1332518"/>
                    <a:gd name="connsiteY8" fmla="*/ 1246135 h 1409802"/>
                    <a:gd name="connsiteX9" fmla="*/ 722547 w 1332518"/>
                    <a:gd name="connsiteY9" fmla="*/ 1332717 h 1409802"/>
                    <a:gd name="connsiteX10" fmla="*/ 861860 w 1332518"/>
                    <a:gd name="connsiteY10" fmla="*/ 1307180 h 1409802"/>
                    <a:gd name="connsiteX11" fmla="*/ 892292 w 1332518"/>
                    <a:gd name="connsiteY11" fmla="*/ 1168868 h 1409802"/>
                    <a:gd name="connsiteX12" fmla="*/ 855516 w 1332518"/>
                    <a:gd name="connsiteY12" fmla="*/ 1156971 h 1409802"/>
                    <a:gd name="connsiteX13" fmla="*/ 833142 w 1332518"/>
                    <a:gd name="connsiteY13" fmla="*/ 1157123 h 1409802"/>
                    <a:gd name="connsiteX14" fmla="*/ 812187 w 1332518"/>
                    <a:gd name="connsiteY14" fmla="*/ 1159143 h 1409802"/>
                    <a:gd name="connsiteX15" fmla="*/ 785108 w 1332518"/>
                    <a:gd name="connsiteY15" fmla="*/ 1161191 h 1409802"/>
                    <a:gd name="connsiteX16" fmla="*/ 768248 w 1332518"/>
                    <a:gd name="connsiteY16" fmla="*/ 1153456 h 1409802"/>
                    <a:gd name="connsiteX17" fmla="*/ 753256 w 1332518"/>
                    <a:gd name="connsiteY17" fmla="*/ 1138950 h 1409802"/>
                    <a:gd name="connsiteX18" fmla="*/ 930259 w 1332518"/>
                    <a:gd name="connsiteY18" fmla="*/ 974167 h 1409802"/>
                    <a:gd name="connsiteX19" fmla="*/ 1332519 w 1332518"/>
                    <a:gd name="connsiteY19" fmla="*/ 974167 h 1409802"/>
                    <a:gd name="connsiteX20" fmla="*/ 1332519 w 1332518"/>
                    <a:gd name="connsiteY20" fmla="*/ 756845 h 1409802"/>
                    <a:gd name="connsiteX21" fmla="*/ 1324080 w 1332518"/>
                    <a:gd name="connsiteY21" fmla="*/ 760369 h 1409802"/>
                    <a:gd name="connsiteX22" fmla="*/ 1304801 w 1332518"/>
                    <a:gd name="connsiteY22" fmla="*/ 784705 h 1409802"/>
                    <a:gd name="connsiteX23" fmla="*/ 1290266 w 1332518"/>
                    <a:gd name="connsiteY23" fmla="*/ 803889 h 1409802"/>
                    <a:gd name="connsiteX24" fmla="*/ 1273054 w 1332518"/>
                    <a:gd name="connsiteY24" fmla="*/ 822805 h 1409802"/>
                    <a:gd name="connsiteX25" fmla="*/ 1230554 w 1332518"/>
                    <a:gd name="connsiteY25" fmla="*/ 839674 h 1409802"/>
                    <a:gd name="connsiteX26" fmla="*/ 1137895 w 1332518"/>
                    <a:gd name="connsiteY26" fmla="*/ 706896 h 1409802"/>
                    <a:gd name="connsiteX27" fmla="*/ 1224401 w 1332518"/>
                    <a:gd name="connsiteY27" fmla="*/ 570031 h 1409802"/>
                    <a:gd name="connsiteX28" fmla="*/ 1274797 w 1332518"/>
                    <a:gd name="connsiteY28" fmla="*/ 586709 h 1409802"/>
                    <a:gd name="connsiteX29" fmla="*/ 1295400 w 1332518"/>
                    <a:gd name="connsiteY29" fmla="*/ 608531 h 1409802"/>
                    <a:gd name="connsiteX30" fmla="*/ 1311126 w 1332518"/>
                    <a:gd name="connsiteY30" fmla="*/ 638563 h 1409802"/>
                    <a:gd name="connsiteX31" fmla="*/ 1316298 w 1332518"/>
                    <a:gd name="connsiteY31" fmla="*/ 644793 h 1409802"/>
                    <a:gd name="connsiteX32" fmla="*/ 1332490 w 1332518"/>
                    <a:gd name="connsiteY32" fmla="*/ 650965 h 1409802"/>
                    <a:gd name="connsiteX33" fmla="*/ 1332490 w 1332518"/>
                    <a:gd name="connsiteY33" fmla="*/ 556410 h 1409802"/>
                    <a:gd name="connsiteX34" fmla="*/ 1331900 w 1332518"/>
                    <a:gd name="connsiteY34" fmla="*/ 559849 h 140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32518" h="1409802">
                      <a:moveTo>
                        <a:pt x="1331900" y="559849"/>
                      </a:moveTo>
                      <a:cubicBezTo>
                        <a:pt x="1270702" y="194601"/>
                        <a:pt x="924991" y="-51877"/>
                        <a:pt x="559743" y="9325"/>
                      </a:cubicBezTo>
                      <a:cubicBezTo>
                        <a:pt x="236751" y="63447"/>
                        <a:pt x="104" y="342959"/>
                        <a:pt x="0" y="670453"/>
                      </a:cubicBezTo>
                      <a:cubicBezTo>
                        <a:pt x="0" y="993789"/>
                        <a:pt x="136941" y="1176288"/>
                        <a:pt x="335118" y="1324173"/>
                      </a:cubicBezTo>
                      <a:lnTo>
                        <a:pt x="334528" y="1324544"/>
                      </a:lnTo>
                      <a:cubicBezTo>
                        <a:pt x="374894" y="1353986"/>
                        <a:pt x="417738" y="1382104"/>
                        <a:pt x="462305" y="1409803"/>
                      </a:cubicBezTo>
                      <a:lnTo>
                        <a:pt x="702488" y="1186203"/>
                      </a:lnTo>
                      <a:cubicBezTo>
                        <a:pt x="713156" y="1199033"/>
                        <a:pt x="720491" y="1214302"/>
                        <a:pt x="723843" y="1230647"/>
                      </a:cubicBezTo>
                      <a:cubicBezTo>
                        <a:pt x="724611" y="1235809"/>
                        <a:pt x="724333" y="1241077"/>
                        <a:pt x="723024" y="1246135"/>
                      </a:cubicBezTo>
                      <a:cubicBezTo>
                        <a:pt x="708574" y="1279310"/>
                        <a:pt x="703021" y="1312505"/>
                        <a:pt x="722547" y="1332717"/>
                      </a:cubicBezTo>
                      <a:cubicBezTo>
                        <a:pt x="752618" y="1363864"/>
                        <a:pt x="814940" y="1352433"/>
                        <a:pt x="861860" y="1307180"/>
                      </a:cubicBezTo>
                      <a:cubicBezTo>
                        <a:pt x="908780" y="1261927"/>
                        <a:pt x="922353" y="1200014"/>
                        <a:pt x="892292" y="1168868"/>
                      </a:cubicBezTo>
                      <a:cubicBezTo>
                        <a:pt x="883206" y="1159447"/>
                        <a:pt x="867870" y="1157666"/>
                        <a:pt x="855516" y="1156971"/>
                      </a:cubicBezTo>
                      <a:cubicBezTo>
                        <a:pt x="848062" y="1156590"/>
                        <a:pt x="840591" y="1156638"/>
                        <a:pt x="833142" y="1157123"/>
                      </a:cubicBezTo>
                      <a:cubicBezTo>
                        <a:pt x="826122" y="1157533"/>
                        <a:pt x="819131" y="1158924"/>
                        <a:pt x="812187" y="1159143"/>
                      </a:cubicBezTo>
                      <a:cubicBezTo>
                        <a:pt x="803129" y="1159438"/>
                        <a:pt x="794166" y="1160895"/>
                        <a:pt x="785108" y="1161191"/>
                      </a:cubicBezTo>
                      <a:cubicBezTo>
                        <a:pt x="777697" y="1161419"/>
                        <a:pt x="774630" y="1157914"/>
                        <a:pt x="768248" y="1153456"/>
                      </a:cubicBezTo>
                      <a:cubicBezTo>
                        <a:pt x="762944" y="1148951"/>
                        <a:pt x="757937" y="1144103"/>
                        <a:pt x="753256" y="1138950"/>
                      </a:cubicBezTo>
                      <a:lnTo>
                        <a:pt x="930259" y="974167"/>
                      </a:lnTo>
                      <a:lnTo>
                        <a:pt x="1332519" y="974167"/>
                      </a:lnTo>
                      <a:lnTo>
                        <a:pt x="1332519" y="756845"/>
                      </a:lnTo>
                      <a:cubicBezTo>
                        <a:pt x="1329585" y="757696"/>
                        <a:pt x="1326747" y="758879"/>
                        <a:pt x="1324080" y="760369"/>
                      </a:cubicBezTo>
                      <a:cubicBezTo>
                        <a:pt x="1317307" y="768199"/>
                        <a:pt x="1311583" y="776866"/>
                        <a:pt x="1304801" y="784705"/>
                      </a:cubicBezTo>
                      <a:cubicBezTo>
                        <a:pt x="1299610" y="790706"/>
                        <a:pt x="1295362" y="797669"/>
                        <a:pt x="1290266" y="803889"/>
                      </a:cubicBezTo>
                      <a:cubicBezTo>
                        <a:pt x="1284894" y="810516"/>
                        <a:pt x="1279150" y="816831"/>
                        <a:pt x="1273054" y="822805"/>
                      </a:cubicBezTo>
                      <a:cubicBezTo>
                        <a:pt x="1261272" y="833183"/>
                        <a:pt x="1246251" y="839145"/>
                        <a:pt x="1230554" y="839674"/>
                      </a:cubicBezTo>
                      <a:cubicBezTo>
                        <a:pt x="1181081" y="840798"/>
                        <a:pt x="1139600" y="781353"/>
                        <a:pt x="1137895" y="706896"/>
                      </a:cubicBezTo>
                      <a:cubicBezTo>
                        <a:pt x="1136190" y="632439"/>
                        <a:pt x="1174928" y="571155"/>
                        <a:pt x="1224401" y="570031"/>
                      </a:cubicBezTo>
                      <a:cubicBezTo>
                        <a:pt x="1242603" y="569754"/>
                        <a:pt x="1260358" y="575631"/>
                        <a:pt x="1274797" y="586709"/>
                      </a:cubicBezTo>
                      <a:cubicBezTo>
                        <a:pt x="1282789" y="592833"/>
                        <a:pt x="1289742" y="600200"/>
                        <a:pt x="1295400" y="608531"/>
                      </a:cubicBezTo>
                      <a:cubicBezTo>
                        <a:pt x="1301887" y="617999"/>
                        <a:pt x="1304992" y="628895"/>
                        <a:pt x="1311126" y="638563"/>
                      </a:cubicBezTo>
                      <a:cubicBezTo>
                        <a:pt x="1312516" y="640899"/>
                        <a:pt x="1314260" y="643001"/>
                        <a:pt x="1316298" y="644793"/>
                      </a:cubicBezTo>
                      <a:cubicBezTo>
                        <a:pt x="1321175" y="648026"/>
                        <a:pt x="1326699" y="650134"/>
                        <a:pt x="1332490" y="650965"/>
                      </a:cubicBezTo>
                      <a:lnTo>
                        <a:pt x="1332490" y="556410"/>
                      </a:lnTo>
                      <a:cubicBezTo>
                        <a:pt x="1332338" y="557534"/>
                        <a:pt x="1332081" y="558677"/>
                        <a:pt x="1331900" y="559849"/>
                      </a:cubicBezTo>
                      <a:close/>
                    </a:path>
                  </a:pathLst>
                </a:custGeom>
                <a:solidFill>
                  <a:srgbClr val="0078D4"/>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9" name="Graphic 4">
                  <a:extLst>
                    <a:ext uri="{FF2B5EF4-FFF2-40B4-BE49-F238E27FC236}">
                      <a16:creationId xmlns:a16="http://schemas.microsoft.com/office/drawing/2014/main" id="{299301E1-572C-A81D-EEF9-2ABA28C2E3E4}"/>
                    </a:ext>
                  </a:extLst>
                </p:cNvPr>
                <p:cNvSpPr/>
                <p:nvPr/>
              </p:nvSpPr>
              <p:spPr>
                <a:xfrm>
                  <a:off x="1913821" y="1433231"/>
                  <a:ext cx="1340203" cy="1417357"/>
                </a:xfrm>
                <a:custGeom>
                  <a:avLst/>
                  <a:gdLst>
                    <a:gd name="connsiteX0" fmla="*/ 1339434 w 1340203"/>
                    <a:gd name="connsiteY0" fmla="*/ 563238 h 1417357"/>
                    <a:gd name="connsiteX1" fmla="*/ 563715 w 1340203"/>
                    <a:gd name="connsiteY1" fmla="*/ 9289 h 1417357"/>
                    <a:gd name="connsiteX2" fmla="*/ 524142 w 1340203"/>
                    <a:gd name="connsiteY2" fmla="*/ 17113 h 1417357"/>
                    <a:gd name="connsiteX3" fmla="*/ 9706 w 1340203"/>
                    <a:gd name="connsiteY3" fmla="*/ 562362 h 1417357"/>
                    <a:gd name="connsiteX4" fmla="*/ 17793 w 1340203"/>
                    <a:gd name="connsiteY4" fmla="*/ 860495 h 1417357"/>
                    <a:gd name="connsiteX5" fmla="*/ 117100 w 1340203"/>
                    <a:gd name="connsiteY5" fmla="*/ 1106525 h 1417357"/>
                    <a:gd name="connsiteX6" fmla="*/ 286321 w 1340203"/>
                    <a:gd name="connsiteY6" fmla="*/ 1291253 h 1417357"/>
                    <a:gd name="connsiteX7" fmla="*/ 337090 w 1340203"/>
                    <a:gd name="connsiteY7" fmla="*/ 1331115 h 1417357"/>
                    <a:gd name="connsiteX8" fmla="*/ 337604 w 1340203"/>
                    <a:gd name="connsiteY8" fmla="*/ 1324962 h 1417357"/>
                    <a:gd name="connsiteX9" fmla="*/ 337013 w 1340203"/>
                    <a:gd name="connsiteY9" fmla="*/ 1325324 h 1417357"/>
                    <a:gd name="connsiteX10" fmla="*/ 335422 w 1340203"/>
                    <a:gd name="connsiteY10" fmla="*/ 1330201 h 1417357"/>
                    <a:gd name="connsiteX11" fmla="*/ 336499 w 1340203"/>
                    <a:gd name="connsiteY11" fmla="*/ 1331477 h 1417357"/>
                    <a:gd name="connsiteX12" fmla="*/ 464277 w 1340203"/>
                    <a:gd name="connsiteY12" fmla="*/ 1416736 h 1417357"/>
                    <a:gd name="connsiteX13" fmla="*/ 468639 w 1340203"/>
                    <a:gd name="connsiteY13" fmla="*/ 1416536 h 1417357"/>
                    <a:gd name="connsiteX14" fmla="*/ 678513 w 1340203"/>
                    <a:gd name="connsiteY14" fmla="*/ 1221159 h 1417357"/>
                    <a:gd name="connsiteX15" fmla="*/ 708822 w 1340203"/>
                    <a:gd name="connsiteY15" fmla="*/ 1192936 h 1417357"/>
                    <a:gd name="connsiteX16" fmla="*/ 703783 w 1340203"/>
                    <a:gd name="connsiteY16" fmla="*/ 1192527 h 1417357"/>
                    <a:gd name="connsiteX17" fmla="*/ 723690 w 1340203"/>
                    <a:gd name="connsiteY17" fmla="*/ 1248905 h 1417357"/>
                    <a:gd name="connsiteX18" fmla="*/ 712880 w 1340203"/>
                    <a:gd name="connsiteY18" fmla="*/ 1281233 h 1417357"/>
                    <a:gd name="connsiteX19" fmla="*/ 711489 w 1340203"/>
                    <a:gd name="connsiteY19" fmla="*/ 1314380 h 1417357"/>
                    <a:gd name="connsiteX20" fmla="*/ 792089 w 1340203"/>
                    <a:gd name="connsiteY20" fmla="*/ 1355833 h 1417357"/>
                    <a:gd name="connsiteX21" fmla="*/ 896169 w 1340203"/>
                    <a:gd name="connsiteY21" fmla="*/ 1279204 h 1417357"/>
                    <a:gd name="connsiteX22" fmla="*/ 905542 w 1340203"/>
                    <a:gd name="connsiteY22" fmla="*/ 1178744 h 1417357"/>
                    <a:gd name="connsiteX23" fmla="*/ 846487 w 1340203"/>
                    <a:gd name="connsiteY23" fmla="*/ 1157170 h 1417357"/>
                    <a:gd name="connsiteX24" fmla="*/ 802081 w 1340203"/>
                    <a:gd name="connsiteY24" fmla="*/ 1160618 h 1417357"/>
                    <a:gd name="connsiteX25" fmla="*/ 777316 w 1340203"/>
                    <a:gd name="connsiteY25" fmla="*/ 1156636 h 1417357"/>
                    <a:gd name="connsiteX26" fmla="*/ 760057 w 1340203"/>
                    <a:gd name="connsiteY26" fmla="*/ 1140606 h 1417357"/>
                    <a:gd name="connsiteX27" fmla="*/ 759647 w 1340203"/>
                    <a:gd name="connsiteY27" fmla="*/ 1145645 h 1417357"/>
                    <a:gd name="connsiteX28" fmla="*/ 853345 w 1340203"/>
                    <a:gd name="connsiteY28" fmla="*/ 1058415 h 1417357"/>
                    <a:gd name="connsiteX29" fmla="*/ 914267 w 1340203"/>
                    <a:gd name="connsiteY29" fmla="*/ 1001674 h 1417357"/>
                    <a:gd name="connsiteX30" fmla="*/ 932431 w 1340203"/>
                    <a:gd name="connsiteY30" fmla="*/ 984767 h 1417357"/>
                    <a:gd name="connsiteX31" fmla="*/ 936050 w 1340203"/>
                    <a:gd name="connsiteY31" fmla="*/ 981395 h 1417357"/>
                    <a:gd name="connsiteX32" fmla="*/ 934736 w 1340203"/>
                    <a:gd name="connsiteY32" fmla="*/ 981710 h 1417357"/>
                    <a:gd name="connsiteX33" fmla="*/ 1041073 w 1340203"/>
                    <a:gd name="connsiteY33" fmla="*/ 981710 h 1417357"/>
                    <a:gd name="connsiteX34" fmla="*/ 1336224 w 1340203"/>
                    <a:gd name="connsiteY34" fmla="*/ 981710 h 1417357"/>
                    <a:gd name="connsiteX35" fmla="*/ 1340120 w 1340203"/>
                    <a:gd name="connsiteY35" fmla="*/ 978490 h 1417357"/>
                    <a:gd name="connsiteX36" fmla="*/ 1340120 w 1340203"/>
                    <a:gd name="connsiteY36" fmla="*/ 761158 h 1417357"/>
                    <a:gd name="connsiteX37" fmla="*/ 1336729 w 1340203"/>
                    <a:gd name="connsiteY37" fmla="*/ 757286 h 1417357"/>
                    <a:gd name="connsiteX38" fmla="*/ 1335024 w 1340203"/>
                    <a:gd name="connsiteY38" fmla="*/ 757586 h 1417357"/>
                    <a:gd name="connsiteX39" fmla="*/ 1319593 w 1340203"/>
                    <a:gd name="connsiteY39" fmla="*/ 769169 h 1417357"/>
                    <a:gd name="connsiteX40" fmla="*/ 1296257 w 1340203"/>
                    <a:gd name="connsiteY40" fmla="*/ 799401 h 1417357"/>
                    <a:gd name="connsiteX41" fmla="*/ 1237459 w 1340203"/>
                    <a:gd name="connsiteY41" fmla="*/ 839930 h 1417357"/>
                    <a:gd name="connsiteX42" fmla="*/ 1159612 w 1340203"/>
                    <a:gd name="connsiteY42" fmla="*/ 778646 h 1417357"/>
                    <a:gd name="connsiteX43" fmla="*/ 1153773 w 1340203"/>
                    <a:gd name="connsiteY43" fmla="*/ 650249 h 1417357"/>
                    <a:gd name="connsiteX44" fmla="*/ 1223896 w 1340203"/>
                    <a:gd name="connsiteY44" fmla="*/ 577859 h 1417357"/>
                    <a:gd name="connsiteX45" fmla="*/ 1293428 w 1340203"/>
                    <a:gd name="connsiteY45" fmla="*/ 610244 h 1417357"/>
                    <a:gd name="connsiteX46" fmla="*/ 1312478 w 1340203"/>
                    <a:gd name="connsiteY46" fmla="*/ 644830 h 1417357"/>
                    <a:gd name="connsiteX47" fmla="*/ 1336291 w 1340203"/>
                    <a:gd name="connsiteY47" fmla="*/ 658479 h 1417357"/>
                    <a:gd name="connsiteX48" fmla="*/ 1340187 w 1340203"/>
                    <a:gd name="connsiteY48" fmla="*/ 655259 h 1417357"/>
                    <a:gd name="connsiteX49" fmla="*/ 1340187 w 1340203"/>
                    <a:gd name="connsiteY49" fmla="*/ 560667 h 1417357"/>
                    <a:gd name="connsiteX50" fmla="*/ 1336967 w 1340203"/>
                    <a:gd name="connsiteY50" fmla="*/ 556771 h 1417357"/>
                    <a:gd name="connsiteX51" fmla="*/ 1333071 w 1340203"/>
                    <a:gd name="connsiteY51" fmla="*/ 559990 h 1417357"/>
                    <a:gd name="connsiteX52" fmla="*/ 1332452 w 1340203"/>
                    <a:gd name="connsiteY52" fmla="*/ 563486 h 1417357"/>
                    <a:gd name="connsiteX53" fmla="*/ 1339558 w 1340203"/>
                    <a:gd name="connsiteY53" fmla="*/ 564153 h 1417357"/>
                    <a:gd name="connsiteX54" fmla="*/ 1340187 w 1340203"/>
                    <a:gd name="connsiteY54" fmla="*/ 560667 h 1417357"/>
                    <a:gd name="connsiteX55" fmla="*/ 1333071 w 1340203"/>
                    <a:gd name="connsiteY55" fmla="*/ 559990 h 1417357"/>
                    <a:gd name="connsiteX56" fmla="*/ 1333071 w 1340203"/>
                    <a:gd name="connsiteY56" fmla="*/ 654593 h 1417357"/>
                    <a:gd name="connsiteX57" fmla="*/ 1336967 w 1340203"/>
                    <a:gd name="connsiteY57" fmla="*/ 651373 h 1417357"/>
                    <a:gd name="connsiteX58" fmla="*/ 1314326 w 1340203"/>
                    <a:gd name="connsiteY58" fmla="*/ 633561 h 1417357"/>
                    <a:gd name="connsiteX59" fmla="*/ 1305020 w 1340203"/>
                    <a:gd name="connsiteY59" fmla="*/ 614578 h 1417357"/>
                    <a:gd name="connsiteX60" fmla="*/ 1283903 w 1340203"/>
                    <a:gd name="connsiteY60" fmla="*/ 590099 h 1417357"/>
                    <a:gd name="connsiteX61" fmla="*/ 1224010 w 1340203"/>
                    <a:gd name="connsiteY61" fmla="*/ 570706 h 1417357"/>
                    <a:gd name="connsiteX62" fmla="*/ 1150515 w 1340203"/>
                    <a:gd name="connsiteY62" fmla="*/ 638143 h 1417357"/>
                    <a:gd name="connsiteX63" fmla="*/ 1148905 w 1340203"/>
                    <a:gd name="connsiteY63" fmla="*/ 770540 h 1417357"/>
                    <a:gd name="connsiteX64" fmla="*/ 1220248 w 1340203"/>
                    <a:gd name="connsiteY64" fmla="*/ 845864 h 1417357"/>
                    <a:gd name="connsiteX65" fmla="*/ 1280989 w 1340203"/>
                    <a:gd name="connsiteY65" fmla="*/ 827995 h 1417357"/>
                    <a:gd name="connsiteX66" fmla="*/ 1308097 w 1340203"/>
                    <a:gd name="connsiteY66" fmla="*/ 795391 h 1417357"/>
                    <a:gd name="connsiteX67" fmla="*/ 1338158 w 1340203"/>
                    <a:gd name="connsiteY67" fmla="*/ 764044 h 1417357"/>
                    <a:gd name="connsiteX68" fmla="*/ 1333071 w 1340203"/>
                    <a:gd name="connsiteY68" fmla="*/ 760482 h 1417357"/>
                    <a:gd name="connsiteX69" fmla="*/ 1333071 w 1340203"/>
                    <a:gd name="connsiteY69" fmla="*/ 977814 h 1417357"/>
                    <a:gd name="connsiteX70" fmla="*/ 1336967 w 1340203"/>
                    <a:gd name="connsiteY70" fmla="*/ 974595 h 1417357"/>
                    <a:gd name="connsiteX71" fmla="*/ 1059113 w 1340203"/>
                    <a:gd name="connsiteY71" fmla="*/ 974595 h 1417357"/>
                    <a:gd name="connsiteX72" fmla="*/ 938146 w 1340203"/>
                    <a:gd name="connsiteY72" fmla="*/ 974595 h 1417357"/>
                    <a:gd name="connsiteX73" fmla="*/ 921163 w 1340203"/>
                    <a:gd name="connsiteY73" fmla="*/ 985482 h 1417357"/>
                    <a:gd name="connsiteX74" fmla="*/ 866642 w 1340203"/>
                    <a:gd name="connsiteY74" fmla="*/ 1036231 h 1417357"/>
                    <a:gd name="connsiteX75" fmla="*/ 754971 w 1340203"/>
                    <a:gd name="connsiteY75" fmla="*/ 1140196 h 1417357"/>
                    <a:gd name="connsiteX76" fmla="*/ 754551 w 1340203"/>
                    <a:gd name="connsiteY76" fmla="*/ 1145225 h 1417357"/>
                    <a:gd name="connsiteX77" fmla="*/ 794271 w 1340203"/>
                    <a:gd name="connsiteY77" fmla="*/ 1168447 h 1417357"/>
                    <a:gd name="connsiteX78" fmla="*/ 868880 w 1340203"/>
                    <a:gd name="connsiteY78" fmla="*/ 1165323 h 1417357"/>
                    <a:gd name="connsiteX79" fmla="*/ 898874 w 1340203"/>
                    <a:gd name="connsiteY79" fmla="*/ 1258783 h 1417357"/>
                    <a:gd name="connsiteX80" fmla="*/ 800214 w 1340203"/>
                    <a:gd name="connsiteY80" fmla="*/ 1346489 h 1417357"/>
                    <a:gd name="connsiteX81" fmla="*/ 717909 w 1340203"/>
                    <a:gd name="connsiteY81" fmla="*/ 1294968 h 1417357"/>
                    <a:gd name="connsiteX82" fmla="*/ 728701 w 1340203"/>
                    <a:gd name="connsiteY82" fmla="*/ 1255325 h 1417357"/>
                    <a:gd name="connsiteX83" fmla="*/ 731558 w 1340203"/>
                    <a:gd name="connsiteY83" fmla="*/ 1234827 h 1417357"/>
                    <a:gd name="connsiteX84" fmla="*/ 709270 w 1340203"/>
                    <a:gd name="connsiteY84" fmla="*/ 1187869 h 1417357"/>
                    <a:gd name="connsiteX85" fmla="*/ 704240 w 1340203"/>
                    <a:gd name="connsiteY85" fmla="*/ 1187450 h 1417357"/>
                    <a:gd name="connsiteX86" fmla="*/ 494328 w 1340203"/>
                    <a:gd name="connsiteY86" fmla="*/ 1382827 h 1417357"/>
                    <a:gd name="connsiteX87" fmla="*/ 464010 w 1340203"/>
                    <a:gd name="connsiteY87" fmla="*/ 1411049 h 1417357"/>
                    <a:gd name="connsiteX88" fmla="*/ 468373 w 1340203"/>
                    <a:gd name="connsiteY88" fmla="*/ 1410840 h 1417357"/>
                    <a:gd name="connsiteX89" fmla="*/ 340595 w 1340203"/>
                    <a:gd name="connsiteY89" fmla="*/ 1325581 h 1417357"/>
                    <a:gd name="connsiteX90" fmla="*/ 340081 w 1340203"/>
                    <a:gd name="connsiteY90" fmla="*/ 1331734 h 1417357"/>
                    <a:gd name="connsiteX91" fmla="*/ 340671 w 1340203"/>
                    <a:gd name="connsiteY91" fmla="*/ 1331373 h 1417357"/>
                    <a:gd name="connsiteX92" fmla="*/ 342280 w 1340203"/>
                    <a:gd name="connsiteY92" fmla="*/ 1326515 h 1417357"/>
                    <a:gd name="connsiteX93" fmla="*/ 341185 w 1340203"/>
                    <a:gd name="connsiteY93" fmla="*/ 1325219 h 1417357"/>
                    <a:gd name="connsiteX94" fmla="*/ 158934 w 1340203"/>
                    <a:gd name="connsiteY94" fmla="*/ 1152464 h 1417357"/>
                    <a:gd name="connsiteX95" fmla="*/ 41777 w 1340203"/>
                    <a:gd name="connsiteY95" fmla="*/ 927465 h 1417357"/>
                    <a:gd name="connsiteX96" fmla="*/ 8953 w 1340203"/>
                    <a:gd name="connsiteY96" fmla="*/ 631437 h 1417357"/>
                    <a:gd name="connsiteX97" fmla="*/ 717282 w 1340203"/>
                    <a:gd name="connsiteY97" fmla="*/ 8527 h 1417357"/>
                    <a:gd name="connsiteX98" fmla="*/ 1318374 w 1340203"/>
                    <a:gd name="connsiteY98" fmla="*/ 499811 h 1417357"/>
                    <a:gd name="connsiteX99" fmla="*/ 1332405 w 1340203"/>
                    <a:gd name="connsiteY99" fmla="*/ 564439 h 1417357"/>
                    <a:gd name="connsiteX100" fmla="*/ 1336691 w 1340203"/>
                    <a:gd name="connsiteY100" fmla="*/ 567108 h 1417357"/>
                    <a:gd name="connsiteX101" fmla="*/ 1339434 w 1340203"/>
                    <a:gd name="connsiteY101" fmla="*/ 563238 h 141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340203" h="1417357">
                      <a:moveTo>
                        <a:pt x="1339434" y="563238"/>
                      </a:moveTo>
                      <a:cubicBezTo>
                        <a:pt x="1278198" y="196061"/>
                        <a:pt x="930893" y="-51951"/>
                        <a:pt x="563715" y="9289"/>
                      </a:cubicBezTo>
                      <a:cubicBezTo>
                        <a:pt x="550449" y="11501"/>
                        <a:pt x="537252" y="14111"/>
                        <a:pt x="524142" y="17113"/>
                      </a:cubicBezTo>
                      <a:cubicBezTo>
                        <a:pt x="258066" y="77911"/>
                        <a:pt x="54941" y="293204"/>
                        <a:pt x="9706" y="562362"/>
                      </a:cubicBezTo>
                      <a:cubicBezTo>
                        <a:pt x="-5544" y="661417"/>
                        <a:pt x="-2805" y="762412"/>
                        <a:pt x="17793" y="860495"/>
                      </a:cubicBezTo>
                      <a:cubicBezTo>
                        <a:pt x="34937" y="948077"/>
                        <a:pt x="68643" y="1031583"/>
                        <a:pt x="117100" y="1106525"/>
                      </a:cubicBezTo>
                      <a:cubicBezTo>
                        <a:pt x="163928" y="1176239"/>
                        <a:pt x="220972" y="1238513"/>
                        <a:pt x="286321" y="1291253"/>
                      </a:cubicBezTo>
                      <a:cubicBezTo>
                        <a:pt x="302885" y="1304988"/>
                        <a:pt x="319859" y="1318219"/>
                        <a:pt x="337090" y="1331115"/>
                      </a:cubicBezTo>
                      <a:lnTo>
                        <a:pt x="337604" y="1324962"/>
                      </a:lnTo>
                      <a:lnTo>
                        <a:pt x="337013" y="1325324"/>
                      </a:lnTo>
                      <a:cubicBezTo>
                        <a:pt x="335227" y="1326229"/>
                        <a:pt x="334514" y="1328420"/>
                        <a:pt x="335422" y="1330201"/>
                      </a:cubicBezTo>
                      <a:cubicBezTo>
                        <a:pt x="335677" y="1330706"/>
                        <a:pt x="336046" y="1331144"/>
                        <a:pt x="336499" y="1331477"/>
                      </a:cubicBezTo>
                      <a:cubicBezTo>
                        <a:pt x="377933" y="1361605"/>
                        <a:pt x="420786" y="1389675"/>
                        <a:pt x="464277" y="1416736"/>
                      </a:cubicBezTo>
                      <a:cubicBezTo>
                        <a:pt x="465617" y="1417631"/>
                        <a:pt x="467387" y="1417555"/>
                        <a:pt x="468639" y="1416536"/>
                      </a:cubicBezTo>
                      <a:lnTo>
                        <a:pt x="678513" y="1221159"/>
                      </a:lnTo>
                      <a:lnTo>
                        <a:pt x="708822" y="1192936"/>
                      </a:lnTo>
                      <a:lnTo>
                        <a:pt x="703783" y="1192527"/>
                      </a:lnTo>
                      <a:cubicBezTo>
                        <a:pt x="715756" y="1205985"/>
                        <a:pt x="728605" y="1230703"/>
                        <a:pt x="723690" y="1248905"/>
                      </a:cubicBezTo>
                      <a:cubicBezTo>
                        <a:pt x="720738" y="1259868"/>
                        <a:pt x="715327" y="1269974"/>
                        <a:pt x="712880" y="1281233"/>
                      </a:cubicBezTo>
                      <a:cubicBezTo>
                        <a:pt x="710202" y="1292082"/>
                        <a:pt x="709730" y="1303350"/>
                        <a:pt x="711489" y="1314380"/>
                      </a:cubicBezTo>
                      <a:cubicBezTo>
                        <a:pt x="718604" y="1351623"/>
                        <a:pt x="759485" y="1362262"/>
                        <a:pt x="792089" y="1355833"/>
                      </a:cubicBezTo>
                      <a:cubicBezTo>
                        <a:pt x="835757" y="1345498"/>
                        <a:pt x="873335" y="1317828"/>
                        <a:pt x="896169" y="1279204"/>
                      </a:cubicBezTo>
                      <a:cubicBezTo>
                        <a:pt x="913695" y="1250381"/>
                        <a:pt x="925563" y="1209424"/>
                        <a:pt x="905542" y="1178744"/>
                      </a:cubicBezTo>
                      <a:cubicBezTo>
                        <a:pt x="892369" y="1158570"/>
                        <a:pt x="868670" y="1156741"/>
                        <a:pt x="846487" y="1157170"/>
                      </a:cubicBezTo>
                      <a:cubicBezTo>
                        <a:pt x="831694" y="1157456"/>
                        <a:pt x="816816" y="1159332"/>
                        <a:pt x="802081" y="1160618"/>
                      </a:cubicBezTo>
                      <a:cubicBezTo>
                        <a:pt x="793621" y="1162532"/>
                        <a:pt x="784749" y="1161104"/>
                        <a:pt x="777316" y="1156636"/>
                      </a:cubicBezTo>
                      <a:cubicBezTo>
                        <a:pt x="771058" y="1151864"/>
                        <a:pt x="765278" y="1146492"/>
                        <a:pt x="760057" y="1140606"/>
                      </a:cubicBezTo>
                      <a:lnTo>
                        <a:pt x="759647" y="1145645"/>
                      </a:lnTo>
                      <a:lnTo>
                        <a:pt x="853345" y="1058415"/>
                      </a:lnTo>
                      <a:lnTo>
                        <a:pt x="914267" y="1001674"/>
                      </a:lnTo>
                      <a:lnTo>
                        <a:pt x="932431" y="984767"/>
                      </a:lnTo>
                      <a:cubicBezTo>
                        <a:pt x="933631" y="983643"/>
                        <a:pt x="934898" y="982567"/>
                        <a:pt x="936050" y="981395"/>
                      </a:cubicBezTo>
                      <a:cubicBezTo>
                        <a:pt x="937736" y="979681"/>
                        <a:pt x="932316" y="981814"/>
                        <a:pt x="934736" y="981710"/>
                      </a:cubicBezTo>
                      <a:cubicBezTo>
                        <a:pt x="970045" y="980214"/>
                        <a:pt x="1005745" y="981710"/>
                        <a:pt x="1041073" y="981710"/>
                      </a:cubicBezTo>
                      <a:lnTo>
                        <a:pt x="1336224" y="981710"/>
                      </a:lnTo>
                      <a:cubicBezTo>
                        <a:pt x="1338177" y="981862"/>
                        <a:pt x="1339901" y="980443"/>
                        <a:pt x="1340120" y="978490"/>
                      </a:cubicBezTo>
                      <a:lnTo>
                        <a:pt x="1340120" y="761158"/>
                      </a:lnTo>
                      <a:cubicBezTo>
                        <a:pt x="1340253" y="759153"/>
                        <a:pt x="1338739" y="757420"/>
                        <a:pt x="1336729" y="757286"/>
                      </a:cubicBezTo>
                      <a:cubicBezTo>
                        <a:pt x="1336148" y="757247"/>
                        <a:pt x="1335557" y="757350"/>
                        <a:pt x="1335024" y="757586"/>
                      </a:cubicBezTo>
                      <a:cubicBezTo>
                        <a:pt x="1328633" y="759425"/>
                        <a:pt x="1323146" y="763547"/>
                        <a:pt x="1319593" y="769169"/>
                      </a:cubicBezTo>
                      <a:cubicBezTo>
                        <a:pt x="1311735" y="779189"/>
                        <a:pt x="1303820" y="789171"/>
                        <a:pt x="1296257" y="799401"/>
                      </a:cubicBezTo>
                      <a:cubicBezTo>
                        <a:pt x="1281322" y="819642"/>
                        <a:pt x="1263929" y="837806"/>
                        <a:pt x="1237459" y="839930"/>
                      </a:cubicBezTo>
                      <a:cubicBezTo>
                        <a:pt x="1200226" y="842930"/>
                        <a:pt x="1172842" y="809545"/>
                        <a:pt x="1159612" y="778646"/>
                      </a:cubicBezTo>
                      <a:cubicBezTo>
                        <a:pt x="1142667" y="737855"/>
                        <a:pt x="1140600" y="692409"/>
                        <a:pt x="1153773" y="650249"/>
                      </a:cubicBezTo>
                      <a:cubicBezTo>
                        <a:pt x="1164022" y="618017"/>
                        <a:pt x="1187110" y="581764"/>
                        <a:pt x="1223896" y="577859"/>
                      </a:cubicBezTo>
                      <a:cubicBezTo>
                        <a:pt x="1251090" y="576017"/>
                        <a:pt x="1277341" y="588241"/>
                        <a:pt x="1293428" y="610244"/>
                      </a:cubicBezTo>
                      <a:cubicBezTo>
                        <a:pt x="1301591" y="620903"/>
                        <a:pt x="1305001" y="633847"/>
                        <a:pt x="1312478" y="644830"/>
                      </a:cubicBezTo>
                      <a:cubicBezTo>
                        <a:pt x="1318146" y="652517"/>
                        <a:pt x="1326794" y="657470"/>
                        <a:pt x="1336291" y="658479"/>
                      </a:cubicBezTo>
                      <a:cubicBezTo>
                        <a:pt x="1338253" y="658661"/>
                        <a:pt x="1339996" y="657222"/>
                        <a:pt x="1340187" y="655259"/>
                      </a:cubicBezTo>
                      <a:lnTo>
                        <a:pt x="1340187" y="560667"/>
                      </a:lnTo>
                      <a:cubicBezTo>
                        <a:pt x="1340377" y="558702"/>
                        <a:pt x="1338929" y="556958"/>
                        <a:pt x="1336967" y="556771"/>
                      </a:cubicBezTo>
                      <a:cubicBezTo>
                        <a:pt x="1335005" y="556584"/>
                        <a:pt x="1333262" y="558025"/>
                        <a:pt x="1333071" y="559990"/>
                      </a:cubicBezTo>
                      <a:lnTo>
                        <a:pt x="1332452" y="563486"/>
                      </a:lnTo>
                      <a:cubicBezTo>
                        <a:pt x="1331643" y="568020"/>
                        <a:pt x="1338758" y="568658"/>
                        <a:pt x="1339558" y="564153"/>
                      </a:cubicBezTo>
                      <a:lnTo>
                        <a:pt x="1340187" y="560667"/>
                      </a:lnTo>
                      <a:lnTo>
                        <a:pt x="1333071" y="559990"/>
                      </a:lnTo>
                      <a:lnTo>
                        <a:pt x="1333071" y="654593"/>
                      </a:lnTo>
                      <a:lnTo>
                        <a:pt x="1336967" y="651373"/>
                      </a:lnTo>
                      <a:cubicBezTo>
                        <a:pt x="1326890" y="649659"/>
                        <a:pt x="1318365" y="642954"/>
                        <a:pt x="1314326" y="633561"/>
                      </a:cubicBezTo>
                      <a:cubicBezTo>
                        <a:pt x="1311088" y="627294"/>
                        <a:pt x="1308611" y="620674"/>
                        <a:pt x="1305020" y="614578"/>
                      </a:cubicBezTo>
                      <a:cubicBezTo>
                        <a:pt x="1299458" y="605256"/>
                        <a:pt x="1292304" y="596973"/>
                        <a:pt x="1283903" y="590099"/>
                      </a:cubicBezTo>
                      <a:cubicBezTo>
                        <a:pt x="1267215" y="576109"/>
                        <a:pt x="1245737" y="569154"/>
                        <a:pt x="1224010" y="570706"/>
                      </a:cubicBezTo>
                      <a:cubicBezTo>
                        <a:pt x="1187748" y="573983"/>
                        <a:pt x="1162736" y="606520"/>
                        <a:pt x="1150515" y="638143"/>
                      </a:cubicBezTo>
                      <a:cubicBezTo>
                        <a:pt x="1134666" y="680758"/>
                        <a:pt x="1134094" y="727553"/>
                        <a:pt x="1148905" y="770540"/>
                      </a:cubicBezTo>
                      <a:cubicBezTo>
                        <a:pt x="1160278" y="803402"/>
                        <a:pt x="1183958" y="838387"/>
                        <a:pt x="1220248" y="845864"/>
                      </a:cubicBezTo>
                      <a:cubicBezTo>
                        <a:pt x="1242193" y="850094"/>
                        <a:pt x="1264825" y="843435"/>
                        <a:pt x="1280989" y="827995"/>
                      </a:cubicBezTo>
                      <a:cubicBezTo>
                        <a:pt x="1290799" y="817799"/>
                        <a:pt x="1299867" y="806902"/>
                        <a:pt x="1308097" y="795391"/>
                      </a:cubicBezTo>
                      <a:cubicBezTo>
                        <a:pt x="1316403" y="784590"/>
                        <a:pt x="1325004" y="768597"/>
                        <a:pt x="1338158" y="764044"/>
                      </a:cubicBezTo>
                      <a:lnTo>
                        <a:pt x="1333071" y="760482"/>
                      </a:lnTo>
                      <a:lnTo>
                        <a:pt x="1333071" y="977814"/>
                      </a:lnTo>
                      <a:lnTo>
                        <a:pt x="1336967" y="974595"/>
                      </a:lnTo>
                      <a:lnTo>
                        <a:pt x="1059113" y="974595"/>
                      </a:lnTo>
                      <a:cubicBezTo>
                        <a:pt x="1018842" y="974595"/>
                        <a:pt x="978398" y="973480"/>
                        <a:pt x="938146" y="974595"/>
                      </a:cubicBezTo>
                      <a:cubicBezTo>
                        <a:pt x="930364" y="974814"/>
                        <a:pt x="926840" y="980195"/>
                        <a:pt x="921163" y="985482"/>
                      </a:cubicBezTo>
                      <a:lnTo>
                        <a:pt x="866642" y="1036231"/>
                      </a:lnTo>
                      <a:lnTo>
                        <a:pt x="754971" y="1140196"/>
                      </a:lnTo>
                      <a:cubicBezTo>
                        <a:pt x="753487" y="1141482"/>
                        <a:pt x="753302" y="1143711"/>
                        <a:pt x="754551" y="1145225"/>
                      </a:cubicBezTo>
                      <a:cubicBezTo>
                        <a:pt x="765981" y="1157065"/>
                        <a:pt x="776687" y="1169600"/>
                        <a:pt x="794271" y="1168447"/>
                      </a:cubicBezTo>
                      <a:cubicBezTo>
                        <a:pt x="818988" y="1166828"/>
                        <a:pt x="844115" y="1161999"/>
                        <a:pt x="868880" y="1165323"/>
                      </a:cubicBezTo>
                      <a:cubicBezTo>
                        <a:pt x="915552" y="1171591"/>
                        <a:pt x="913705" y="1225216"/>
                        <a:pt x="898874" y="1258783"/>
                      </a:cubicBezTo>
                      <a:cubicBezTo>
                        <a:pt x="880019" y="1300759"/>
                        <a:pt x="844115" y="1332677"/>
                        <a:pt x="800214" y="1346489"/>
                      </a:cubicBezTo>
                      <a:cubicBezTo>
                        <a:pt x="761162" y="1357652"/>
                        <a:pt x="713441" y="1343631"/>
                        <a:pt x="717909" y="1294968"/>
                      </a:cubicBezTo>
                      <a:cubicBezTo>
                        <a:pt x="719620" y="1281309"/>
                        <a:pt x="723253" y="1267965"/>
                        <a:pt x="728701" y="1255325"/>
                      </a:cubicBezTo>
                      <a:cubicBezTo>
                        <a:pt x="731533" y="1248886"/>
                        <a:pt x="732522" y="1241790"/>
                        <a:pt x="731558" y="1234827"/>
                      </a:cubicBezTo>
                      <a:cubicBezTo>
                        <a:pt x="728458" y="1217463"/>
                        <a:pt x="720761" y="1201251"/>
                        <a:pt x="709270" y="1187869"/>
                      </a:cubicBezTo>
                      <a:cubicBezTo>
                        <a:pt x="707986" y="1186383"/>
                        <a:pt x="705752" y="1186202"/>
                        <a:pt x="704240" y="1187450"/>
                      </a:cubicBezTo>
                      <a:lnTo>
                        <a:pt x="494328" y="1382827"/>
                      </a:lnTo>
                      <a:lnTo>
                        <a:pt x="464010" y="1411049"/>
                      </a:lnTo>
                      <a:lnTo>
                        <a:pt x="468373" y="1410840"/>
                      </a:lnTo>
                      <a:cubicBezTo>
                        <a:pt x="424882" y="1383779"/>
                        <a:pt x="382029" y="1355718"/>
                        <a:pt x="340595" y="1325581"/>
                      </a:cubicBezTo>
                      <a:lnTo>
                        <a:pt x="340081" y="1331734"/>
                      </a:lnTo>
                      <a:lnTo>
                        <a:pt x="340671" y="1331373"/>
                      </a:lnTo>
                      <a:cubicBezTo>
                        <a:pt x="342457" y="1330477"/>
                        <a:pt x="343177" y="1328296"/>
                        <a:pt x="342280" y="1326515"/>
                      </a:cubicBezTo>
                      <a:cubicBezTo>
                        <a:pt x="342023" y="1326000"/>
                        <a:pt x="341647" y="1325562"/>
                        <a:pt x="341185" y="1325219"/>
                      </a:cubicBezTo>
                      <a:cubicBezTo>
                        <a:pt x="273144" y="1275851"/>
                        <a:pt x="211871" y="1217768"/>
                        <a:pt x="158934" y="1152464"/>
                      </a:cubicBezTo>
                      <a:cubicBezTo>
                        <a:pt x="106128" y="1085466"/>
                        <a:pt x="66386" y="1009142"/>
                        <a:pt x="41777" y="927465"/>
                      </a:cubicBezTo>
                      <a:cubicBezTo>
                        <a:pt x="13544" y="831481"/>
                        <a:pt x="2433" y="731275"/>
                        <a:pt x="8953" y="631437"/>
                      </a:cubicBezTo>
                      <a:cubicBezTo>
                        <a:pt x="32541" y="263826"/>
                        <a:pt x="349670" y="-15060"/>
                        <a:pt x="717282" y="8527"/>
                      </a:cubicBezTo>
                      <a:cubicBezTo>
                        <a:pt x="1002125" y="26804"/>
                        <a:pt x="1243765" y="224305"/>
                        <a:pt x="1318374" y="499811"/>
                      </a:cubicBezTo>
                      <a:cubicBezTo>
                        <a:pt x="1324089" y="521109"/>
                        <a:pt x="1328738" y="542674"/>
                        <a:pt x="1332405" y="564439"/>
                      </a:cubicBezTo>
                      <a:cubicBezTo>
                        <a:pt x="1332852" y="566360"/>
                        <a:pt x="1334767" y="567555"/>
                        <a:pt x="1336691" y="567108"/>
                      </a:cubicBezTo>
                      <a:cubicBezTo>
                        <a:pt x="1338453" y="566699"/>
                        <a:pt x="1339634" y="565037"/>
                        <a:pt x="1339434" y="563238"/>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70" name="Graphic 4">
                <a:extLst>
                  <a:ext uri="{FF2B5EF4-FFF2-40B4-BE49-F238E27FC236}">
                    <a16:creationId xmlns:a16="http://schemas.microsoft.com/office/drawing/2014/main" id="{4018E993-A463-73BD-8806-1AEF92792F8F}"/>
                  </a:ext>
                </a:extLst>
              </p:cNvPr>
              <p:cNvGrpSpPr/>
              <p:nvPr/>
            </p:nvGrpSpPr>
            <p:grpSpPr>
              <a:xfrm>
                <a:off x="4979244" y="1897015"/>
                <a:ext cx="651549" cy="275229"/>
                <a:chOff x="2380157" y="1952065"/>
                <a:chExt cx="456817" cy="192969"/>
              </a:xfrm>
            </p:grpSpPr>
            <p:grpSp>
              <p:nvGrpSpPr>
                <p:cNvPr id="99" name="Graphic 4">
                  <a:extLst>
                    <a:ext uri="{FF2B5EF4-FFF2-40B4-BE49-F238E27FC236}">
                      <a16:creationId xmlns:a16="http://schemas.microsoft.com/office/drawing/2014/main" id="{39DE59FA-9452-31F3-CC86-57067E891C76}"/>
                    </a:ext>
                  </a:extLst>
                </p:cNvPr>
                <p:cNvGrpSpPr/>
                <p:nvPr/>
              </p:nvGrpSpPr>
              <p:grpSpPr>
                <a:xfrm>
                  <a:off x="2389680" y="1961588"/>
                  <a:ext cx="447294" cy="183446"/>
                  <a:chOff x="2389680" y="1961588"/>
                  <a:chExt cx="447294" cy="183446"/>
                </a:xfrm>
                <a:solidFill>
                  <a:srgbClr val="1E3465"/>
                </a:solidFill>
              </p:grpSpPr>
              <p:sp>
                <p:nvSpPr>
                  <p:cNvPr id="105" name="Graphic 4">
                    <a:extLst>
                      <a:ext uri="{FF2B5EF4-FFF2-40B4-BE49-F238E27FC236}">
                        <a16:creationId xmlns:a16="http://schemas.microsoft.com/office/drawing/2014/main" id="{25713EC5-9623-61C0-09D4-A007DCABF645}"/>
                      </a:ext>
                    </a:extLst>
                  </p:cNvPr>
                  <p:cNvSpPr/>
                  <p:nvPr/>
                </p:nvSpPr>
                <p:spPr>
                  <a:xfrm>
                    <a:off x="2389680" y="1961588"/>
                    <a:ext cx="159846" cy="180116"/>
                  </a:xfrm>
                  <a:custGeom>
                    <a:avLst/>
                    <a:gdLst>
                      <a:gd name="connsiteX0" fmla="*/ 0 w 159846"/>
                      <a:gd name="connsiteY0" fmla="*/ 180022 h 180116"/>
                      <a:gd name="connsiteX1" fmla="*/ 0 w 159846"/>
                      <a:gd name="connsiteY1" fmla="*/ 0 h 180116"/>
                      <a:gd name="connsiteX2" fmla="*/ 63818 w 159846"/>
                      <a:gd name="connsiteY2" fmla="*/ 0 h 180116"/>
                      <a:gd name="connsiteX3" fmla="*/ 159753 w 159846"/>
                      <a:gd name="connsiteY3" fmla="*/ 87773 h 180116"/>
                      <a:gd name="connsiteX4" fmla="*/ 133541 w 159846"/>
                      <a:gd name="connsiteY4" fmla="*/ 154896 h 180116"/>
                      <a:gd name="connsiteX5" fmla="*/ 63789 w 159846"/>
                      <a:gd name="connsiteY5" fmla="*/ 180003 h 180116"/>
                      <a:gd name="connsiteX6" fmla="*/ 40548 w 159846"/>
                      <a:gd name="connsiteY6" fmla="*/ 32976 h 180116"/>
                      <a:gd name="connsiteX7" fmla="*/ 40548 w 159846"/>
                      <a:gd name="connsiteY7" fmla="*/ 147123 h 180116"/>
                      <a:gd name="connsiteX8" fmla="*/ 60646 w 159846"/>
                      <a:gd name="connsiteY8" fmla="*/ 147123 h 180116"/>
                      <a:gd name="connsiteX9" fmla="*/ 102032 w 159846"/>
                      <a:gd name="connsiteY9" fmla="*/ 131302 h 180116"/>
                      <a:gd name="connsiteX10" fmla="*/ 117034 w 159846"/>
                      <a:gd name="connsiteY10" fmla="*/ 88221 h 180116"/>
                      <a:gd name="connsiteX11" fmla="*/ 102175 w 159846"/>
                      <a:gd name="connsiteY11" fmla="*/ 47739 h 180116"/>
                      <a:gd name="connsiteX12" fmla="*/ 60427 w 159846"/>
                      <a:gd name="connsiteY12" fmla="*/ 32976 h 18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846" h="180116">
                        <a:moveTo>
                          <a:pt x="0" y="180022"/>
                        </a:moveTo>
                        <a:lnTo>
                          <a:pt x="0" y="0"/>
                        </a:lnTo>
                        <a:lnTo>
                          <a:pt x="63818" y="0"/>
                        </a:lnTo>
                        <a:cubicBezTo>
                          <a:pt x="127775" y="0"/>
                          <a:pt x="159753" y="29258"/>
                          <a:pt x="159753" y="87773"/>
                        </a:cubicBezTo>
                        <a:cubicBezTo>
                          <a:pt x="160900" y="112847"/>
                          <a:pt x="151376" y="137234"/>
                          <a:pt x="133541" y="154896"/>
                        </a:cubicBezTo>
                        <a:cubicBezTo>
                          <a:pt x="114557" y="172213"/>
                          <a:pt x="89454" y="181248"/>
                          <a:pt x="63789" y="180003"/>
                        </a:cubicBezTo>
                        <a:close/>
                        <a:moveTo>
                          <a:pt x="40548" y="32976"/>
                        </a:moveTo>
                        <a:lnTo>
                          <a:pt x="40548" y="147123"/>
                        </a:lnTo>
                        <a:lnTo>
                          <a:pt x="60646" y="147123"/>
                        </a:lnTo>
                        <a:cubicBezTo>
                          <a:pt x="76062" y="147967"/>
                          <a:pt x="91109" y="142215"/>
                          <a:pt x="102032" y="131302"/>
                        </a:cubicBezTo>
                        <a:cubicBezTo>
                          <a:pt x="112502" y="119472"/>
                          <a:pt x="117891" y="103995"/>
                          <a:pt x="117034" y="88221"/>
                        </a:cubicBezTo>
                        <a:cubicBezTo>
                          <a:pt x="117867" y="73257"/>
                          <a:pt x="112491" y="58611"/>
                          <a:pt x="102175" y="47739"/>
                        </a:cubicBezTo>
                        <a:cubicBezTo>
                          <a:pt x="90834" y="37364"/>
                          <a:pt x="75769" y="32036"/>
                          <a:pt x="60427" y="32976"/>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6" name="Graphic 4">
                    <a:extLst>
                      <a:ext uri="{FF2B5EF4-FFF2-40B4-BE49-F238E27FC236}">
                        <a16:creationId xmlns:a16="http://schemas.microsoft.com/office/drawing/2014/main" id="{9C9F1555-28E9-3238-88A1-3261AC16A436}"/>
                      </a:ext>
                    </a:extLst>
                  </p:cNvPr>
                  <p:cNvSpPr/>
                  <p:nvPr/>
                </p:nvSpPr>
                <p:spPr>
                  <a:xfrm>
                    <a:off x="2567456" y="2009794"/>
                    <a:ext cx="123565" cy="135240"/>
                  </a:xfrm>
                  <a:custGeom>
                    <a:avLst/>
                    <a:gdLst>
                      <a:gd name="connsiteX0" fmla="*/ 123471 w 123565"/>
                      <a:gd name="connsiteY0" fmla="*/ 78829 h 135240"/>
                      <a:gd name="connsiteX1" fmla="*/ 39594 w 123565"/>
                      <a:gd name="connsiteY1" fmla="*/ 78829 h 135240"/>
                      <a:gd name="connsiteX2" fmla="*/ 74837 w 123565"/>
                      <a:gd name="connsiteY2" fmla="*/ 106833 h 135240"/>
                      <a:gd name="connsiteX3" fmla="*/ 112127 w 123565"/>
                      <a:gd name="connsiteY3" fmla="*/ 96784 h 135240"/>
                      <a:gd name="connsiteX4" fmla="*/ 112127 w 123565"/>
                      <a:gd name="connsiteY4" fmla="*/ 125416 h 135240"/>
                      <a:gd name="connsiteX5" fmla="*/ 65797 w 123565"/>
                      <a:gd name="connsiteY5" fmla="*/ 134941 h 135240"/>
                      <a:gd name="connsiteX6" fmla="*/ 295 w 123565"/>
                      <a:gd name="connsiteY6" fmla="*/ 81304 h 135240"/>
                      <a:gd name="connsiteX7" fmla="*/ 284 w 123565"/>
                      <a:gd name="connsiteY7" fmla="*/ 69542 h 135240"/>
                      <a:gd name="connsiteX8" fmla="*/ 18868 w 123565"/>
                      <a:gd name="connsiteY8" fmla="*/ 18812 h 135240"/>
                      <a:gd name="connsiteX9" fmla="*/ 64588 w 123565"/>
                      <a:gd name="connsiteY9" fmla="*/ 105 h 135240"/>
                      <a:gd name="connsiteX10" fmla="*/ 108098 w 123565"/>
                      <a:gd name="connsiteY10" fmla="*/ 16802 h 135240"/>
                      <a:gd name="connsiteX11" fmla="*/ 123471 w 123565"/>
                      <a:gd name="connsiteY11" fmla="*/ 62122 h 135240"/>
                      <a:gd name="connsiteX12" fmla="*/ 86667 w 123565"/>
                      <a:gd name="connsiteY12" fmla="*/ 54464 h 135240"/>
                      <a:gd name="connsiteX13" fmla="*/ 64321 w 123565"/>
                      <a:gd name="connsiteY13" fmla="*/ 26842 h 135240"/>
                      <a:gd name="connsiteX14" fmla="*/ 47805 w 123565"/>
                      <a:gd name="connsiteY14" fmla="*/ 34748 h 135240"/>
                      <a:gd name="connsiteX15" fmla="*/ 39327 w 123565"/>
                      <a:gd name="connsiteY15" fmla="*/ 54464 h 1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65" h="135240">
                        <a:moveTo>
                          <a:pt x="123471" y="78829"/>
                        </a:moveTo>
                        <a:lnTo>
                          <a:pt x="39594" y="78829"/>
                        </a:lnTo>
                        <a:cubicBezTo>
                          <a:pt x="40928" y="97498"/>
                          <a:pt x="52675" y="106833"/>
                          <a:pt x="74837" y="106833"/>
                        </a:cubicBezTo>
                        <a:cubicBezTo>
                          <a:pt x="87971" y="107107"/>
                          <a:pt x="100909" y="103620"/>
                          <a:pt x="112127" y="96784"/>
                        </a:cubicBezTo>
                        <a:lnTo>
                          <a:pt x="112127" y="125416"/>
                        </a:lnTo>
                        <a:cubicBezTo>
                          <a:pt x="97694" y="132328"/>
                          <a:pt x="81787" y="135598"/>
                          <a:pt x="65797" y="134941"/>
                        </a:cubicBezTo>
                        <a:cubicBezTo>
                          <a:pt x="32898" y="138218"/>
                          <a:pt x="3572" y="114203"/>
                          <a:pt x="295" y="81304"/>
                        </a:cubicBezTo>
                        <a:cubicBezTo>
                          <a:pt x="-95" y="77393"/>
                          <a:pt x="-98" y="73453"/>
                          <a:pt x="284" y="69542"/>
                        </a:cubicBezTo>
                        <a:cubicBezTo>
                          <a:pt x="-697" y="50806"/>
                          <a:pt x="6016" y="32481"/>
                          <a:pt x="18868" y="18812"/>
                        </a:cubicBezTo>
                        <a:cubicBezTo>
                          <a:pt x="30852" y="6503"/>
                          <a:pt x="47412" y="-272"/>
                          <a:pt x="64588" y="105"/>
                        </a:cubicBezTo>
                        <a:cubicBezTo>
                          <a:pt x="80824" y="-888"/>
                          <a:pt x="96695" y="5202"/>
                          <a:pt x="108098" y="16802"/>
                        </a:cubicBezTo>
                        <a:cubicBezTo>
                          <a:pt x="118859" y="29371"/>
                          <a:pt x="124365" y="45601"/>
                          <a:pt x="123471" y="62122"/>
                        </a:cubicBezTo>
                        <a:close/>
                        <a:moveTo>
                          <a:pt x="86667" y="54464"/>
                        </a:moveTo>
                        <a:cubicBezTo>
                          <a:pt x="86667" y="36050"/>
                          <a:pt x="79218" y="26842"/>
                          <a:pt x="64321" y="26842"/>
                        </a:cubicBezTo>
                        <a:cubicBezTo>
                          <a:pt x="57908" y="26864"/>
                          <a:pt x="51843" y="29766"/>
                          <a:pt x="47805" y="34748"/>
                        </a:cubicBezTo>
                        <a:cubicBezTo>
                          <a:pt x="43034" y="40301"/>
                          <a:pt x="40075" y="47181"/>
                          <a:pt x="39327" y="54464"/>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 name="Graphic 4">
                    <a:extLst>
                      <a:ext uri="{FF2B5EF4-FFF2-40B4-BE49-F238E27FC236}">
                        <a16:creationId xmlns:a16="http://schemas.microsoft.com/office/drawing/2014/main" id="{F68A5705-DABE-EFD8-6008-6A0F7565384A}"/>
                      </a:ext>
                    </a:extLst>
                  </p:cNvPr>
                  <p:cNvSpPr/>
                  <p:nvPr/>
                </p:nvSpPr>
                <p:spPr>
                  <a:xfrm>
                    <a:off x="2698338" y="2013004"/>
                    <a:ext cx="138636" cy="128606"/>
                  </a:xfrm>
                  <a:custGeom>
                    <a:avLst/>
                    <a:gdLst>
                      <a:gd name="connsiteX0" fmla="*/ 138636 w 138636"/>
                      <a:gd name="connsiteY0" fmla="*/ 19 h 128606"/>
                      <a:gd name="connsiteX1" fmla="*/ 90783 w 138636"/>
                      <a:gd name="connsiteY1" fmla="*/ 128607 h 128606"/>
                      <a:gd name="connsiteX2" fmla="*/ 45577 w 138636"/>
                      <a:gd name="connsiteY2" fmla="*/ 128607 h 128606"/>
                      <a:gd name="connsiteX3" fmla="*/ 0 w 138636"/>
                      <a:gd name="connsiteY3" fmla="*/ 19 h 128606"/>
                      <a:gd name="connsiteX4" fmla="*/ 42443 w 138636"/>
                      <a:gd name="connsiteY4" fmla="*/ 19 h 128606"/>
                      <a:gd name="connsiteX5" fmla="*/ 64799 w 138636"/>
                      <a:gd name="connsiteY5" fmla="*/ 79258 h 128606"/>
                      <a:gd name="connsiteX6" fmla="*/ 69190 w 138636"/>
                      <a:gd name="connsiteY6" fmla="*/ 102118 h 128606"/>
                      <a:gd name="connsiteX7" fmla="*/ 69685 w 138636"/>
                      <a:gd name="connsiteY7" fmla="*/ 102118 h 128606"/>
                      <a:gd name="connsiteX8" fmla="*/ 74343 w 138636"/>
                      <a:gd name="connsiteY8" fmla="*/ 80010 h 128606"/>
                      <a:gd name="connsiteX9" fmla="*/ 97203 w 138636"/>
                      <a:gd name="connsiteY9" fmla="*/ 0 h 12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36" h="128606">
                        <a:moveTo>
                          <a:pt x="138636" y="19"/>
                        </a:moveTo>
                        <a:lnTo>
                          <a:pt x="90783" y="128607"/>
                        </a:lnTo>
                        <a:lnTo>
                          <a:pt x="45577" y="128607"/>
                        </a:lnTo>
                        <a:lnTo>
                          <a:pt x="0" y="19"/>
                        </a:lnTo>
                        <a:lnTo>
                          <a:pt x="42443" y="19"/>
                        </a:lnTo>
                        <a:lnTo>
                          <a:pt x="64799" y="79258"/>
                        </a:lnTo>
                        <a:cubicBezTo>
                          <a:pt x="67024" y="86712"/>
                          <a:pt x="68494" y="94370"/>
                          <a:pt x="69190" y="102118"/>
                        </a:cubicBezTo>
                        <a:lnTo>
                          <a:pt x="69685" y="102118"/>
                        </a:lnTo>
                        <a:cubicBezTo>
                          <a:pt x="70594" y="94627"/>
                          <a:pt x="72152" y="87230"/>
                          <a:pt x="74343" y="80010"/>
                        </a:cubicBezTo>
                        <a:lnTo>
                          <a:pt x="97203" y="0"/>
                        </a:ln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01" name="Graphic 4">
                  <a:extLst>
                    <a:ext uri="{FF2B5EF4-FFF2-40B4-BE49-F238E27FC236}">
                      <a16:creationId xmlns:a16="http://schemas.microsoft.com/office/drawing/2014/main" id="{634599EB-1C55-797A-91D4-71F5CF64D608}"/>
                    </a:ext>
                  </a:extLst>
                </p:cNvPr>
                <p:cNvGrpSpPr/>
                <p:nvPr/>
              </p:nvGrpSpPr>
              <p:grpSpPr>
                <a:xfrm>
                  <a:off x="2380157" y="1952065"/>
                  <a:ext cx="447292" cy="183444"/>
                  <a:chOff x="2380157" y="1952065"/>
                  <a:chExt cx="447292" cy="183444"/>
                </a:xfrm>
                <a:solidFill>
                  <a:srgbClr val="E6E6E6"/>
                </a:solidFill>
              </p:grpSpPr>
              <p:sp>
                <p:nvSpPr>
                  <p:cNvPr id="102" name="Graphic 4">
                    <a:extLst>
                      <a:ext uri="{FF2B5EF4-FFF2-40B4-BE49-F238E27FC236}">
                        <a16:creationId xmlns:a16="http://schemas.microsoft.com/office/drawing/2014/main" id="{4129D1F6-F33D-7E78-1537-738E3152EEEC}"/>
                      </a:ext>
                    </a:extLst>
                  </p:cNvPr>
                  <p:cNvSpPr/>
                  <p:nvPr/>
                </p:nvSpPr>
                <p:spPr>
                  <a:xfrm>
                    <a:off x="2380157" y="1952065"/>
                    <a:ext cx="159846" cy="180116"/>
                  </a:xfrm>
                  <a:custGeom>
                    <a:avLst/>
                    <a:gdLst>
                      <a:gd name="connsiteX0" fmla="*/ 0 w 159846"/>
                      <a:gd name="connsiteY0" fmla="*/ 180022 h 180116"/>
                      <a:gd name="connsiteX1" fmla="*/ 0 w 159846"/>
                      <a:gd name="connsiteY1" fmla="*/ 0 h 180116"/>
                      <a:gd name="connsiteX2" fmla="*/ 63818 w 159846"/>
                      <a:gd name="connsiteY2" fmla="*/ 0 h 180116"/>
                      <a:gd name="connsiteX3" fmla="*/ 159753 w 159846"/>
                      <a:gd name="connsiteY3" fmla="*/ 87773 h 180116"/>
                      <a:gd name="connsiteX4" fmla="*/ 133541 w 159846"/>
                      <a:gd name="connsiteY4" fmla="*/ 154896 h 180116"/>
                      <a:gd name="connsiteX5" fmla="*/ 63789 w 159846"/>
                      <a:gd name="connsiteY5" fmla="*/ 180003 h 180116"/>
                      <a:gd name="connsiteX6" fmla="*/ 40548 w 159846"/>
                      <a:gd name="connsiteY6" fmla="*/ 32976 h 180116"/>
                      <a:gd name="connsiteX7" fmla="*/ 40548 w 159846"/>
                      <a:gd name="connsiteY7" fmla="*/ 147123 h 180116"/>
                      <a:gd name="connsiteX8" fmla="*/ 60646 w 159846"/>
                      <a:gd name="connsiteY8" fmla="*/ 147123 h 180116"/>
                      <a:gd name="connsiteX9" fmla="*/ 102032 w 159846"/>
                      <a:gd name="connsiteY9" fmla="*/ 131302 h 180116"/>
                      <a:gd name="connsiteX10" fmla="*/ 117034 w 159846"/>
                      <a:gd name="connsiteY10" fmla="*/ 88221 h 180116"/>
                      <a:gd name="connsiteX11" fmla="*/ 102175 w 159846"/>
                      <a:gd name="connsiteY11" fmla="*/ 47739 h 180116"/>
                      <a:gd name="connsiteX12" fmla="*/ 60427 w 159846"/>
                      <a:gd name="connsiteY12" fmla="*/ 32976 h 18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846" h="180116">
                        <a:moveTo>
                          <a:pt x="0" y="180022"/>
                        </a:moveTo>
                        <a:lnTo>
                          <a:pt x="0" y="0"/>
                        </a:lnTo>
                        <a:lnTo>
                          <a:pt x="63818" y="0"/>
                        </a:lnTo>
                        <a:cubicBezTo>
                          <a:pt x="127775" y="0"/>
                          <a:pt x="159753" y="29258"/>
                          <a:pt x="159753" y="87773"/>
                        </a:cubicBezTo>
                        <a:cubicBezTo>
                          <a:pt x="160900" y="112847"/>
                          <a:pt x="151376" y="137234"/>
                          <a:pt x="133541" y="154896"/>
                        </a:cubicBezTo>
                        <a:cubicBezTo>
                          <a:pt x="114557" y="172213"/>
                          <a:pt x="89454" y="181248"/>
                          <a:pt x="63789" y="180003"/>
                        </a:cubicBezTo>
                        <a:close/>
                        <a:moveTo>
                          <a:pt x="40548" y="32976"/>
                        </a:moveTo>
                        <a:lnTo>
                          <a:pt x="40548" y="147123"/>
                        </a:lnTo>
                        <a:lnTo>
                          <a:pt x="60646" y="147123"/>
                        </a:lnTo>
                        <a:cubicBezTo>
                          <a:pt x="76062" y="147967"/>
                          <a:pt x="91109" y="142215"/>
                          <a:pt x="102032" y="131302"/>
                        </a:cubicBezTo>
                        <a:cubicBezTo>
                          <a:pt x="112502" y="119472"/>
                          <a:pt x="117891" y="103995"/>
                          <a:pt x="117034" y="88221"/>
                        </a:cubicBezTo>
                        <a:cubicBezTo>
                          <a:pt x="117867" y="73257"/>
                          <a:pt x="112491" y="58611"/>
                          <a:pt x="102175" y="47739"/>
                        </a:cubicBezTo>
                        <a:cubicBezTo>
                          <a:pt x="90834" y="37364"/>
                          <a:pt x="75769" y="32036"/>
                          <a:pt x="60427" y="32976"/>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3" name="Graphic 4">
                    <a:extLst>
                      <a:ext uri="{FF2B5EF4-FFF2-40B4-BE49-F238E27FC236}">
                        <a16:creationId xmlns:a16="http://schemas.microsoft.com/office/drawing/2014/main" id="{AE2DC79B-CE19-7F64-E214-8EAA581C6DA7}"/>
                      </a:ext>
                    </a:extLst>
                  </p:cNvPr>
                  <p:cNvSpPr/>
                  <p:nvPr/>
                </p:nvSpPr>
                <p:spPr>
                  <a:xfrm>
                    <a:off x="2557931" y="2000269"/>
                    <a:ext cx="123565" cy="135240"/>
                  </a:xfrm>
                  <a:custGeom>
                    <a:avLst/>
                    <a:gdLst>
                      <a:gd name="connsiteX0" fmla="*/ 123471 w 123565"/>
                      <a:gd name="connsiteY0" fmla="*/ 78829 h 135240"/>
                      <a:gd name="connsiteX1" fmla="*/ 39594 w 123565"/>
                      <a:gd name="connsiteY1" fmla="*/ 78829 h 135240"/>
                      <a:gd name="connsiteX2" fmla="*/ 74837 w 123565"/>
                      <a:gd name="connsiteY2" fmla="*/ 106833 h 135240"/>
                      <a:gd name="connsiteX3" fmla="*/ 112127 w 123565"/>
                      <a:gd name="connsiteY3" fmla="*/ 96784 h 135240"/>
                      <a:gd name="connsiteX4" fmla="*/ 112127 w 123565"/>
                      <a:gd name="connsiteY4" fmla="*/ 125416 h 135240"/>
                      <a:gd name="connsiteX5" fmla="*/ 65797 w 123565"/>
                      <a:gd name="connsiteY5" fmla="*/ 134941 h 135240"/>
                      <a:gd name="connsiteX6" fmla="*/ 295 w 123565"/>
                      <a:gd name="connsiteY6" fmla="*/ 81304 h 135240"/>
                      <a:gd name="connsiteX7" fmla="*/ 284 w 123565"/>
                      <a:gd name="connsiteY7" fmla="*/ 69542 h 135240"/>
                      <a:gd name="connsiteX8" fmla="*/ 18868 w 123565"/>
                      <a:gd name="connsiteY8" fmla="*/ 18812 h 135240"/>
                      <a:gd name="connsiteX9" fmla="*/ 64588 w 123565"/>
                      <a:gd name="connsiteY9" fmla="*/ 105 h 135240"/>
                      <a:gd name="connsiteX10" fmla="*/ 108098 w 123565"/>
                      <a:gd name="connsiteY10" fmla="*/ 16802 h 135240"/>
                      <a:gd name="connsiteX11" fmla="*/ 123471 w 123565"/>
                      <a:gd name="connsiteY11" fmla="*/ 62122 h 135240"/>
                      <a:gd name="connsiteX12" fmla="*/ 86667 w 123565"/>
                      <a:gd name="connsiteY12" fmla="*/ 54464 h 135240"/>
                      <a:gd name="connsiteX13" fmla="*/ 64321 w 123565"/>
                      <a:gd name="connsiteY13" fmla="*/ 26842 h 135240"/>
                      <a:gd name="connsiteX14" fmla="*/ 47805 w 123565"/>
                      <a:gd name="connsiteY14" fmla="*/ 34747 h 135240"/>
                      <a:gd name="connsiteX15" fmla="*/ 39327 w 123565"/>
                      <a:gd name="connsiteY15" fmla="*/ 54464 h 1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65" h="135240">
                        <a:moveTo>
                          <a:pt x="123471" y="78829"/>
                        </a:moveTo>
                        <a:lnTo>
                          <a:pt x="39594" y="78829"/>
                        </a:lnTo>
                        <a:cubicBezTo>
                          <a:pt x="40928" y="97498"/>
                          <a:pt x="52675" y="106833"/>
                          <a:pt x="74837" y="106833"/>
                        </a:cubicBezTo>
                        <a:cubicBezTo>
                          <a:pt x="87971" y="107107"/>
                          <a:pt x="100909" y="103620"/>
                          <a:pt x="112127" y="96784"/>
                        </a:cubicBezTo>
                        <a:lnTo>
                          <a:pt x="112127" y="125416"/>
                        </a:lnTo>
                        <a:cubicBezTo>
                          <a:pt x="97694" y="132328"/>
                          <a:pt x="81787" y="135598"/>
                          <a:pt x="65797" y="134941"/>
                        </a:cubicBezTo>
                        <a:cubicBezTo>
                          <a:pt x="32898" y="138218"/>
                          <a:pt x="3572" y="114203"/>
                          <a:pt x="295" y="81304"/>
                        </a:cubicBezTo>
                        <a:cubicBezTo>
                          <a:pt x="-95" y="77393"/>
                          <a:pt x="-98" y="73453"/>
                          <a:pt x="284" y="69542"/>
                        </a:cubicBezTo>
                        <a:cubicBezTo>
                          <a:pt x="-697" y="50806"/>
                          <a:pt x="6016" y="32481"/>
                          <a:pt x="18868" y="18812"/>
                        </a:cubicBezTo>
                        <a:cubicBezTo>
                          <a:pt x="30852" y="6503"/>
                          <a:pt x="47412" y="-272"/>
                          <a:pt x="64588" y="105"/>
                        </a:cubicBezTo>
                        <a:cubicBezTo>
                          <a:pt x="80824" y="-888"/>
                          <a:pt x="96695" y="5202"/>
                          <a:pt x="108098" y="16802"/>
                        </a:cubicBezTo>
                        <a:cubicBezTo>
                          <a:pt x="118859" y="29371"/>
                          <a:pt x="124365" y="45601"/>
                          <a:pt x="123471" y="62122"/>
                        </a:cubicBezTo>
                        <a:close/>
                        <a:moveTo>
                          <a:pt x="86667" y="54464"/>
                        </a:moveTo>
                        <a:cubicBezTo>
                          <a:pt x="86667" y="36050"/>
                          <a:pt x="79218" y="26842"/>
                          <a:pt x="64321" y="26842"/>
                        </a:cubicBezTo>
                        <a:cubicBezTo>
                          <a:pt x="57908" y="26864"/>
                          <a:pt x="51843" y="29766"/>
                          <a:pt x="47805" y="34747"/>
                        </a:cubicBezTo>
                        <a:cubicBezTo>
                          <a:pt x="43034" y="40301"/>
                          <a:pt x="40075" y="47181"/>
                          <a:pt x="39327" y="54464"/>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 name="Graphic 4">
                    <a:extLst>
                      <a:ext uri="{FF2B5EF4-FFF2-40B4-BE49-F238E27FC236}">
                        <a16:creationId xmlns:a16="http://schemas.microsoft.com/office/drawing/2014/main" id="{90085CF4-EBD9-2B3F-9898-B2CA4B779930}"/>
                      </a:ext>
                    </a:extLst>
                  </p:cNvPr>
                  <p:cNvSpPr/>
                  <p:nvPr/>
                </p:nvSpPr>
                <p:spPr>
                  <a:xfrm>
                    <a:off x="2688813" y="2003479"/>
                    <a:ext cx="138636" cy="128606"/>
                  </a:xfrm>
                  <a:custGeom>
                    <a:avLst/>
                    <a:gdLst>
                      <a:gd name="connsiteX0" fmla="*/ 138636 w 138636"/>
                      <a:gd name="connsiteY0" fmla="*/ 19 h 128606"/>
                      <a:gd name="connsiteX1" fmla="*/ 90783 w 138636"/>
                      <a:gd name="connsiteY1" fmla="*/ 128607 h 128606"/>
                      <a:gd name="connsiteX2" fmla="*/ 45577 w 138636"/>
                      <a:gd name="connsiteY2" fmla="*/ 128607 h 128606"/>
                      <a:gd name="connsiteX3" fmla="*/ 0 w 138636"/>
                      <a:gd name="connsiteY3" fmla="*/ 19 h 128606"/>
                      <a:gd name="connsiteX4" fmla="*/ 42443 w 138636"/>
                      <a:gd name="connsiteY4" fmla="*/ 19 h 128606"/>
                      <a:gd name="connsiteX5" fmla="*/ 64799 w 138636"/>
                      <a:gd name="connsiteY5" fmla="*/ 79258 h 128606"/>
                      <a:gd name="connsiteX6" fmla="*/ 69190 w 138636"/>
                      <a:gd name="connsiteY6" fmla="*/ 102118 h 128606"/>
                      <a:gd name="connsiteX7" fmla="*/ 69685 w 138636"/>
                      <a:gd name="connsiteY7" fmla="*/ 102118 h 128606"/>
                      <a:gd name="connsiteX8" fmla="*/ 74343 w 138636"/>
                      <a:gd name="connsiteY8" fmla="*/ 80010 h 128606"/>
                      <a:gd name="connsiteX9" fmla="*/ 97203 w 138636"/>
                      <a:gd name="connsiteY9" fmla="*/ 0 h 12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36" h="128606">
                        <a:moveTo>
                          <a:pt x="138636" y="19"/>
                        </a:moveTo>
                        <a:lnTo>
                          <a:pt x="90783" y="128607"/>
                        </a:lnTo>
                        <a:lnTo>
                          <a:pt x="45577" y="128607"/>
                        </a:lnTo>
                        <a:lnTo>
                          <a:pt x="0" y="19"/>
                        </a:lnTo>
                        <a:lnTo>
                          <a:pt x="42443" y="19"/>
                        </a:lnTo>
                        <a:lnTo>
                          <a:pt x="64799" y="79258"/>
                        </a:lnTo>
                        <a:cubicBezTo>
                          <a:pt x="67024" y="86712"/>
                          <a:pt x="68494" y="94370"/>
                          <a:pt x="69190" y="102118"/>
                        </a:cubicBezTo>
                        <a:lnTo>
                          <a:pt x="69685" y="102118"/>
                        </a:lnTo>
                        <a:cubicBezTo>
                          <a:pt x="70594" y="94627"/>
                          <a:pt x="72152" y="87230"/>
                          <a:pt x="74343" y="80010"/>
                        </a:cubicBezTo>
                        <a:lnTo>
                          <a:pt x="97203" y="0"/>
                        </a:ln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110" name="Group 109">
              <a:extLst>
                <a:ext uri="{FF2B5EF4-FFF2-40B4-BE49-F238E27FC236}">
                  <a16:creationId xmlns:a16="http://schemas.microsoft.com/office/drawing/2014/main" id="{F7E3662E-D74A-CB7A-DB22-56BE07A68DB7}"/>
                </a:ext>
              </a:extLst>
            </p:cNvPr>
            <p:cNvGrpSpPr/>
            <p:nvPr/>
          </p:nvGrpSpPr>
          <p:grpSpPr>
            <a:xfrm>
              <a:off x="9928812" y="1873162"/>
              <a:ext cx="248645" cy="158565"/>
              <a:chOff x="4995805" y="2529405"/>
              <a:chExt cx="2475435" cy="1578626"/>
            </a:xfrm>
          </p:grpSpPr>
          <p:grpSp>
            <p:nvGrpSpPr>
              <p:cNvPr id="117" name="Graphic 4">
                <a:extLst>
                  <a:ext uri="{FF2B5EF4-FFF2-40B4-BE49-F238E27FC236}">
                    <a16:creationId xmlns:a16="http://schemas.microsoft.com/office/drawing/2014/main" id="{412CFBD4-0C6D-C45C-62D2-293B225833B3}"/>
                  </a:ext>
                </a:extLst>
              </p:cNvPr>
              <p:cNvGrpSpPr/>
              <p:nvPr/>
            </p:nvGrpSpPr>
            <p:grpSpPr>
              <a:xfrm>
                <a:off x="4995805" y="2529405"/>
                <a:ext cx="2475435" cy="1578626"/>
                <a:chOff x="2391766" y="2395452"/>
                <a:chExt cx="1735586" cy="1106812"/>
              </a:xfrm>
            </p:grpSpPr>
            <p:sp>
              <p:nvSpPr>
                <p:cNvPr id="141" name="Graphic 4">
                  <a:extLst>
                    <a:ext uri="{FF2B5EF4-FFF2-40B4-BE49-F238E27FC236}">
                      <a16:creationId xmlns:a16="http://schemas.microsoft.com/office/drawing/2014/main" id="{595C7653-8F88-03A9-4E41-4410AE340416}"/>
                    </a:ext>
                  </a:extLst>
                </p:cNvPr>
                <p:cNvSpPr/>
                <p:nvPr/>
              </p:nvSpPr>
              <p:spPr>
                <a:xfrm>
                  <a:off x="2395310" y="2399151"/>
                  <a:ext cx="1728387" cy="1099534"/>
                </a:xfrm>
                <a:custGeom>
                  <a:avLst/>
                  <a:gdLst>
                    <a:gd name="connsiteX0" fmla="*/ 1466488 w 1728387"/>
                    <a:gd name="connsiteY0" fmla="*/ 214690 h 1099534"/>
                    <a:gd name="connsiteX1" fmla="*/ 1514761 w 1728387"/>
                    <a:gd name="connsiteY1" fmla="*/ 182477 h 1099534"/>
                    <a:gd name="connsiteX2" fmla="*/ 1530268 w 1728387"/>
                    <a:gd name="connsiteY2" fmla="*/ 181963 h 1099534"/>
                    <a:gd name="connsiteX3" fmla="*/ 1616574 w 1728387"/>
                    <a:gd name="connsiteY3" fmla="*/ 175019 h 1099534"/>
                    <a:gd name="connsiteX4" fmla="*/ 1579197 w 1728387"/>
                    <a:gd name="connsiteY4" fmla="*/ 38411 h 1099534"/>
                    <a:gd name="connsiteX5" fmla="*/ 1438780 w 1728387"/>
                    <a:gd name="connsiteY5" fmla="*/ 19942 h 1099534"/>
                    <a:gd name="connsiteX6" fmla="*/ 1430074 w 1728387"/>
                    <a:gd name="connsiteY6" fmla="*/ 57604 h 1099534"/>
                    <a:gd name="connsiteX7" fmla="*/ 1432141 w 1728387"/>
                    <a:gd name="connsiteY7" fmla="*/ 79883 h 1099534"/>
                    <a:gd name="connsiteX8" fmla="*/ 1435951 w 1728387"/>
                    <a:gd name="connsiteY8" fmla="*/ 100581 h 1099534"/>
                    <a:gd name="connsiteX9" fmla="*/ 1440304 w 1728387"/>
                    <a:gd name="connsiteY9" fmla="*/ 127394 h 1099534"/>
                    <a:gd name="connsiteX10" fmla="*/ 1434046 w 1728387"/>
                    <a:gd name="connsiteY10" fmla="*/ 144844 h 1099534"/>
                    <a:gd name="connsiteX11" fmla="*/ 1415682 w 1728387"/>
                    <a:gd name="connsiteY11" fmla="*/ 166856 h 1099534"/>
                    <a:gd name="connsiteX12" fmla="*/ 1272407 w 1728387"/>
                    <a:gd name="connsiteY12" fmla="*/ 31934 h 1099534"/>
                    <a:gd name="connsiteX13" fmla="*/ 462363 w 1728387"/>
                    <a:gd name="connsiteY13" fmla="*/ 31934 h 1099534"/>
                    <a:gd name="connsiteX14" fmla="*/ 301904 w 1728387"/>
                    <a:gd name="connsiteY14" fmla="*/ 181039 h 1099534"/>
                    <a:gd name="connsiteX15" fmla="*/ 308734 w 1728387"/>
                    <a:gd name="connsiteY15" fmla="*/ 183953 h 1099534"/>
                    <a:gd name="connsiteX16" fmla="*/ 339690 w 1728387"/>
                    <a:gd name="connsiteY16" fmla="*/ 181620 h 1099534"/>
                    <a:gd name="connsiteX17" fmla="*/ 363655 w 1728387"/>
                    <a:gd name="connsiteY17" fmla="*/ 179305 h 1099534"/>
                    <a:gd name="connsiteX18" fmla="*/ 389230 w 1728387"/>
                    <a:gd name="connsiteY18" fmla="*/ 179124 h 1099534"/>
                    <a:gd name="connsiteX19" fmla="*/ 430444 w 1728387"/>
                    <a:gd name="connsiteY19" fmla="*/ 198936 h 1099534"/>
                    <a:gd name="connsiteX20" fmla="*/ 395649 w 1728387"/>
                    <a:gd name="connsiteY20" fmla="*/ 357051 h 1099534"/>
                    <a:gd name="connsiteX21" fmla="*/ 236392 w 1728387"/>
                    <a:gd name="connsiteY21" fmla="*/ 386245 h 1099534"/>
                    <a:gd name="connsiteX22" fmla="*/ 214484 w 1728387"/>
                    <a:gd name="connsiteY22" fmla="*/ 337887 h 1099534"/>
                    <a:gd name="connsiteX23" fmla="*/ 216551 w 1728387"/>
                    <a:gd name="connsiteY23" fmla="*/ 307950 h 1099534"/>
                    <a:gd name="connsiteX24" fmla="*/ 227981 w 1728387"/>
                    <a:gd name="connsiteY24" fmla="*/ 276031 h 1099534"/>
                    <a:gd name="connsiteX25" fmla="*/ 229048 w 1728387"/>
                    <a:gd name="connsiteY25" fmla="*/ 268002 h 1099534"/>
                    <a:gd name="connsiteX26" fmla="*/ 223647 w 1728387"/>
                    <a:gd name="connsiteY26" fmla="*/ 253714 h 1099534"/>
                    <a:gd name="connsiteX27" fmla="*/ 0 w 1728387"/>
                    <a:gd name="connsiteY27" fmla="*/ 461521 h 1099534"/>
                    <a:gd name="connsiteX28" fmla="*/ 864003 w 1728387"/>
                    <a:gd name="connsiteY28" fmla="*/ 1099534 h 1099534"/>
                    <a:gd name="connsiteX29" fmla="*/ 1728388 w 1728387"/>
                    <a:gd name="connsiteY29" fmla="*/ 461274 h 109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8387" h="1099534">
                      <a:moveTo>
                        <a:pt x="1466488" y="214690"/>
                      </a:moveTo>
                      <a:cubicBezTo>
                        <a:pt x="1474746" y="203508"/>
                        <a:pt x="1484586" y="193678"/>
                        <a:pt x="1514761" y="182477"/>
                      </a:cubicBezTo>
                      <a:cubicBezTo>
                        <a:pt x="1519847" y="181267"/>
                        <a:pt x="1525114" y="181096"/>
                        <a:pt x="1530268" y="181963"/>
                      </a:cubicBezTo>
                      <a:cubicBezTo>
                        <a:pt x="1564558" y="193516"/>
                        <a:pt x="1598105" y="196193"/>
                        <a:pt x="1616574" y="175019"/>
                      </a:cubicBezTo>
                      <a:cubicBezTo>
                        <a:pt x="1645025" y="142396"/>
                        <a:pt x="1628289" y="81236"/>
                        <a:pt x="1579197" y="38411"/>
                      </a:cubicBezTo>
                      <a:cubicBezTo>
                        <a:pt x="1530106" y="-4413"/>
                        <a:pt x="1467231" y="-12681"/>
                        <a:pt x="1438780" y="19942"/>
                      </a:cubicBezTo>
                      <a:cubicBezTo>
                        <a:pt x="1430207" y="29801"/>
                        <a:pt x="1429712" y="45231"/>
                        <a:pt x="1430074" y="57604"/>
                      </a:cubicBezTo>
                      <a:cubicBezTo>
                        <a:pt x="1430341" y="65062"/>
                        <a:pt x="1431026" y="72501"/>
                        <a:pt x="1432141" y="79883"/>
                      </a:cubicBezTo>
                      <a:cubicBezTo>
                        <a:pt x="1433151" y="86836"/>
                        <a:pt x="1435141" y="93685"/>
                        <a:pt x="1435951" y="100581"/>
                      </a:cubicBezTo>
                      <a:cubicBezTo>
                        <a:pt x="1437018" y="109582"/>
                        <a:pt x="1439237" y="118393"/>
                        <a:pt x="1440304" y="127394"/>
                      </a:cubicBezTo>
                      <a:cubicBezTo>
                        <a:pt x="1441171" y="134757"/>
                        <a:pt x="1437942" y="138128"/>
                        <a:pt x="1434046" y="144844"/>
                      </a:cubicBezTo>
                      <a:cubicBezTo>
                        <a:pt x="1428388" y="152549"/>
                        <a:pt x="1422254" y="159903"/>
                        <a:pt x="1415682" y="166856"/>
                      </a:cubicBezTo>
                      <a:lnTo>
                        <a:pt x="1272407" y="31934"/>
                      </a:lnTo>
                      <a:lnTo>
                        <a:pt x="462363" y="31934"/>
                      </a:lnTo>
                      <a:lnTo>
                        <a:pt x="301904" y="181039"/>
                      </a:lnTo>
                      <a:cubicBezTo>
                        <a:pt x="304069" y="182258"/>
                        <a:pt x="306359" y="183229"/>
                        <a:pt x="308734" y="183953"/>
                      </a:cubicBezTo>
                      <a:cubicBezTo>
                        <a:pt x="319088" y="183620"/>
                        <a:pt x="329346" y="181953"/>
                        <a:pt x="339690" y="181620"/>
                      </a:cubicBezTo>
                      <a:cubicBezTo>
                        <a:pt x="347634" y="181362"/>
                        <a:pt x="355625" y="179772"/>
                        <a:pt x="363655" y="179305"/>
                      </a:cubicBezTo>
                      <a:cubicBezTo>
                        <a:pt x="372169" y="178762"/>
                        <a:pt x="380709" y="178695"/>
                        <a:pt x="389230" y="179124"/>
                      </a:cubicBezTo>
                      <a:cubicBezTo>
                        <a:pt x="404849" y="180753"/>
                        <a:pt x="419417" y="187754"/>
                        <a:pt x="430444" y="198936"/>
                      </a:cubicBezTo>
                      <a:cubicBezTo>
                        <a:pt x="464810" y="234540"/>
                        <a:pt x="449237" y="305340"/>
                        <a:pt x="395649" y="357051"/>
                      </a:cubicBezTo>
                      <a:cubicBezTo>
                        <a:pt x="342062" y="408762"/>
                        <a:pt x="270758" y="421821"/>
                        <a:pt x="236392" y="386245"/>
                      </a:cubicBezTo>
                      <a:cubicBezTo>
                        <a:pt x="223854" y="373053"/>
                        <a:pt x="216135" y="356013"/>
                        <a:pt x="214484" y="337887"/>
                      </a:cubicBezTo>
                      <a:cubicBezTo>
                        <a:pt x="213564" y="327857"/>
                        <a:pt x="214262" y="317751"/>
                        <a:pt x="216551" y="307950"/>
                      </a:cubicBezTo>
                      <a:cubicBezTo>
                        <a:pt x="219113" y="296767"/>
                        <a:pt x="225028" y="287090"/>
                        <a:pt x="227981" y="276031"/>
                      </a:cubicBezTo>
                      <a:cubicBezTo>
                        <a:pt x="228761" y="273431"/>
                        <a:pt x="229121" y="270716"/>
                        <a:pt x="229048" y="268002"/>
                      </a:cubicBezTo>
                      <a:cubicBezTo>
                        <a:pt x="228293" y="262906"/>
                        <a:pt x="226451" y="258039"/>
                        <a:pt x="223647" y="253714"/>
                      </a:cubicBezTo>
                      <a:lnTo>
                        <a:pt x="0" y="461521"/>
                      </a:lnTo>
                      <a:cubicBezTo>
                        <a:pt x="267795" y="627694"/>
                        <a:pt x="600075" y="778180"/>
                        <a:pt x="864003" y="1099534"/>
                      </a:cubicBezTo>
                      <a:cubicBezTo>
                        <a:pt x="1129303" y="776551"/>
                        <a:pt x="1459906" y="628456"/>
                        <a:pt x="1728388" y="461274"/>
                      </a:cubicBezTo>
                      <a:close/>
                    </a:path>
                  </a:pathLst>
                </a:custGeom>
                <a:solidFill>
                  <a:srgbClr val="FFB900"/>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 name="Graphic 4">
                  <a:extLst>
                    <a:ext uri="{FF2B5EF4-FFF2-40B4-BE49-F238E27FC236}">
                      <a16:creationId xmlns:a16="http://schemas.microsoft.com/office/drawing/2014/main" id="{E2D8A741-EB71-83F5-A896-6D6120B5FC98}"/>
                    </a:ext>
                  </a:extLst>
                </p:cNvPr>
                <p:cNvSpPr/>
                <p:nvPr/>
              </p:nvSpPr>
              <p:spPr>
                <a:xfrm>
                  <a:off x="2391766" y="2395452"/>
                  <a:ext cx="1735586" cy="1106812"/>
                </a:xfrm>
                <a:custGeom>
                  <a:avLst/>
                  <a:gdLst>
                    <a:gd name="connsiteX0" fmla="*/ 1472956 w 1735586"/>
                    <a:gd name="connsiteY0" fmla="*/ 220438 h 1106812"/>
                    <a:gd name="connsiteX1" fmla="*/ 1522762 w 1735586"/>
                    <a:gd name="connsiteY1" fmla="*/ 188948 h 1106812"/>
                    <a:gd name="connsiteX2" fmla="*/ 1556919 w 1735586"/>
                    <a:gd name="connsiteY2" fmla="*/ 195615 h 1106812"/>
                    <a:gd name="connsiteX3" fmla="*/ 1590256 w 1735586"/>
                    <a:gd name="connsiteY3" fmla="*/ 197435 h 1106812"/>
                    <a:gd name="connsiteX4" fmla="*/ 1635100 w 1735586"/>
                    <a:gd name="connsiteY4" fmla="*/ 118053 h 1106812"/>
                    <a:gd name="connsiteX5" fmla="*/ 1552309 w 1735586"/>
                    <a:gd name="connsiteY5" fmla="*/ 16765 h 1106812"/>
                    <a:gd name="connsiteX6" fmla="*/ 1443724 w 1735586"/>
                    <a:gd name="connsiteY6" fmla="*/ 17050 h 1106812"/>
                    <a:gd name="connsiteX7" fmla="*/ 1431551 w 1735586"/>
                    <a:gd name="connsiteY7" fmla="*/ 79763 h 1106812"/>
                    <a:gd name="connsiteX8" fmla="*/ 1439704 w 1735586"/>
                    <a:gd name="connsiteY8" fmla="*/ 127226 h 1106812"/>
                    <a:gd name="connsiteX9" fmla="*/ 1416292 w 1735586"/>
                    <a:gd name="connsiteY9" fmla="*/ 168507 h 1106812"/>
                    <a:gd name="connsiteX10" fmla="*/ 1421940 w 1735586"/>
                    <a:gd name="connsiteY10" fmla="*/ 168250 h 1106812"/>
                    <a:gd name="connsiteX11" fmla="*/ 1326452 w 1735586"/>
                    <a:gd name="connsiteY11" fmla="*/ 78325 h 1106812"/>
                    <a:gd name="connsiteX12" fmla="*/ 1281313 w 1735586"/>
                    <a:gd name="connsiteY12" fmla="*/ 35815 h 1106812"/>
                    <a:gd name="connsiteX13" fmla="*/ 1270654 w 1735586"/>
                    <a:gd name="connsiteY13" fmla="*/ 32081 h 1106812"/>
                    <a:gd name="connsiteX14" fmla="*/ 474298 w 1735586"/>
                    <a:gd name="connsiteY14" fmla="*/ 32081 h 1106812"/>
                    <a:gd name="connsiteX15" fmla="*/ 462982 w 1735586"/>
                    <a:gd name="connsiteY15" fmla="*/ 33490 h 1106812"/>
                    <a:gd name="connsiteX16" fmla="*/ 450723 w 1735586"/>
                    <a:gd name="connsiteY16" fmla="*/ 44873 h 1106812"/>
                    <a:gd name="connsiteX17" fmla="*/ 426568 w 1735586"/>
                    <a:gd name="connsiteY17" fmla="*/ 67323 h 1106812"/>
                    <a:gd name="connsiteX18" fmla="*/ 311430 w 1735586"/>
                    <a:gd name="connsiteY18" fmla="*/ 174308 h 1106812"/>
                    <a:gd name="connsiteX19" fmla="*/ 303143 w 1735586"/>
                    <a:gd name="connsiteY19" fmla="*/ 182014 h 1106812"/>
                    <a:gd name="connsiteX20" fmla="*/ 302844 w 1735586"/>
                    <a:gd name="connsiteY20" fmla="*/ 187119 h 1106812"/>
                    <a:gd name="connsiteX21" fmla="*/ 304210 w 1735586"/>
                    <a:gd name="connsiteY21" fmla="*/ 188081 h 1106812"/>
                    <a:gd name="connsiteX22" fmla="*/ 326174 w 1735586"/>
                    <a:gd name="connsiteY22" fmla="*/ 190215 h 1106812"/>
                    <a:gd name="connsiteX23" fmla="*/ 361808 w 1735586"/>
                    <a:gd name="connsiteY23" fmla="*/ 187053 h 1106812"/>
                    <a:gd name="connsiteX24" fmla="*/ 428997 w 1735586"/>
                    <a:gd name="connsiteY24" fmla="*/ 202874 h 1106812"/>
                    <a:gd name="connsiteX25" fmla="*/ 438169 w 1735586"/>
                    <a:gd name="connsiteY25" fmla="*/ 299276 h 1106812"/>
                    <a:gd name="connsiteX26" fmla="*/ 350254 w 1735586"/>
                    <a:gd name="connsiteY26" fmla="*/ 391383 h 1106812"/>
                    <a:gd name="connsiteX27" fmla="*/ 249898 w 1735586"/>
                    <a:gd name="connsiteY27" fmla="*/ 393926 h 1106812"/>
                    <a:gd name="connsiteX28" fmla="*/ 221600 w 1735586"/>
                    <a:gd name="connsiteY28" fmla="*/ 324746 h 1106812"/>
                    <a:gd name="connsiteX29" fmla="*/ 234258 w 1735586"/>
                    <a:gd name="connsiteY29" fmla="*/ 283036 h 1106812"/>
                    <a:gd name="connsiteX30" fmla="*/ 230448 w 1735586"/>
                    <a:gd name="connsiteY30" fmla="*/ 255918 h 1106812"/>
                    <a:gd name="connsiteX31" fmla="*/ 225599 w 1735586"/>
                    <a:gd name="connsiteY31" fmla="*/ 254280 h 1106812"/>
                    <a:gd name="connsiteX32" fmla="*/ 224905 w 1735586"/>
                    <a:gd name="connsiteY32" fmla="*/ 254728 h 1106812"/>
                    <a:gd name="connsiteX33" fmla="*/ 28994 w 1735586"/>
                    <a:gd name="connsiteY33" fmla="*/ 436741 h 1106812"/>
                    <a:gd name="connsiteX34" fmla="*/ 1239 w 1735586"/>
                    <a:gd name="connsiteY34" fmla="*/ 462535 h 1106812"/>
                    <a:gd name="connsiteX35" fmla="*/ 888 w 1735586"/>
                    <a:gd name="connsiteY35" fmla="*/ 467630 h 1106812"/>
                    <a:gd name="connsiteX36" fmla="*/ 1496 w 1735586"/>
                    <a:gd name="connsiteY36" fmla="*/ 468183 h 1106812"/>
                    <a:gd name="connsiteX37" fmla="*/ 335185 w 1735586"/>
                    <a:gd name="connsiteY37" fmla="*/ 665808 h 1106812"/>
                    <a:gd name="connsiteX38" fmla="*/ 680533 w 1735586"/>
                    <a:gd name="connsiteY38" fmla="*/ 914934 h 1106812"/>
                    <a:gd name="connsiteX39" fmla="*/ 864823 w 1735586"/>
                    <a:gd name="connsiteY39" fmla="*/ 1105577 h 1106812"/>
                    <a:gd name="connsiteX40" fmla="*/ 869928 w 1735586"/>
                    <a:gd name="connsiteY40" fmla="*/ 1105910 h 1106812"/>
                    <a:gd name="connsiteX41" fmla="*/ 870471 w 1735586"/>
                    <a:gd name="connsiteY41" fmla="*/ 1105320 h 1106812"/>
                    <a:gd name="connsiteX42" fmla="*/ 1202894 w 1735586"/>
                    <a:gd name="connsiteY42" fmla="*/ 796138 h 1106812"/>
                    <a:gd name="connsiteX43" fmla="*/ 1549346 w 1735586"/>
                    <a:gd name="connsiteY43" fmla="*/ 577463 h 1106812"/>
                    <a:gd name="connsiteX44" fmla="*/ 1733493 w 1735586"/>
                    <a:gd name="connsiteY44" fmla="*/ 468240 h 1106812"/>
                    <a:gd name="connsiteX45" fmla="*/ 1734684 w 1735586"/>
                    <a:gd name="connsiteY45" fmla="*/ 462706 h 1106812"/>
                    <a:gd name="connsiteX46" fmla="*/ 1505303 w 1735586"/>
                    <a:gd name="connsiteY46" fmla="*/ 246708 h 1106812"/>
                    <a:gd name="connsiteX47" fmla="*/ 1472785 w 1735586"/>
                    <a:gd name="connsiteY47" fmla="*/ 216085 h 1106812"/>
                    <a:gd name="connsiteX48" fmla="*/ 1467336 w 1735586"/>
                    <a:gd name="connsiteY48" fmla="*/ 220704 h 1106812"/>
                    <a:gd name="connsiteX49" fmla="*/ 1696717 w 1735586"/>
                    <a:gd name="connsiteY49" fmla="*/ 436703 h 1106812"/>
                    <a:gd name="connsiteX50" fmla="*/ 1729236 w 1735586"/>
                    <a:gd name="connsiteY50" fmla="*/ 467326 h 1106812"/>
                    <a:gd name="connsiteX51" fmla="*/ 1730426 w 1735586"/>
                    <a:gd name="connsiteY51" fmla="*/ 461782 h 1106812"/>
                    <a:gd name="connsiteX52" fmla="*/ 1393622 w 1735586"/>
                    <a:gd name="connsiteY52" fmla="*/ 661350 h 1106812"/>
                    <a:gd name="connsiteX53" fmla="*/ 1046303 w 1735586"/>
                    <a:gd name="connsiteY53" fmla="*/ 912648 h 1106812"/>
                    <a:gd name="connsiteX54" fmla="*/ 864651 w 1735586"/>
                    <a:gd name="connsiteY54" fmla="*/ 1101243 h 1106812"/>
                    <a:gd name="connsiteX55" fmla="*/ 870300 w 1735586"/>
                    <a:gd name="connsiteY55" fmla="*/ 1100976 h 1106812"/>
                    <a:gd name="connsiteX56" fmla="*/ 538658 w 1735586"/>
                    <a:gd name="connsiteY56" fmla="*/ 792128 h 1106812"/>
                    <a:gd name="connsiteX57" fmla="*/ 191081 w 1735586"/>
                    <a:gd name="connsiteY57" fmla="*/ 572186 h 1106812"/>
                    <a:gd name="connsiteX58" fmla="*/ 5620 w 1735586"/>
                    <a:gd name="connsiteY58" fmla="*/ 462354 h 1106812"/>
                    <a:gd name="connsiteX59" fmla="*/ 5887 w 1735586"/>
                    <a:gd name="connsiteY59" fmla="*/ 468002 h 1106812"/>
                    <a:gd name="connsiteX60" fmla="*/ 201768 w 1735586"/>
                    <a:gd name="connsiteY60" fmla="*/ 285989 h 1106812"/>
                    <a:gd name="connsiteX61" fmla="*/ 229534 w 1735586"/>
                    <a:gd name="connsiteY61" fmla="*/ 260195 h 1106812"/>
                    <a:gd name="connsiteX62" fmla="*/ 223990 w 1735586"/>
                    <a:gd name="connsiteY62" fmla="*/ 259004 h 1106812"/>
                    <a:gd name="connsiteX63" fmla="*/ 218561 w 1735586"/>
                    <a:gd name="connsiteY63" fmla="*/ 304305 h 1106812"/>
                    <a:gd name="connsiteX64" fmla="*/ 214389 w 1735586"/>
                    <a:gd name="connsiteY64" fmla="*/ 340100 h 1106812"/>
                    <a:gd name="connsiteX65" fmla="*/ 241735 w 1735586"/>
                    <a:gd name="connsiteY65" fmla="*/ 396536 h 1106812"/>
                    <a:gd name="connsiteX66" fmla="*/ 339052 w 1735586"/>
                    <a:gd name="connsiteY66" fmla="*/ 404156 h 1106812"/>
                    <a:gd name="connsiteX67" fmla="*/ 438912 w 1735586"/>
                    <a:gd name="connsiteY67" fmla="*/ 314259 h 1106812"/>
                    <a:gd name="connsiteX68" fmla="*/ 445266 w 1735586"/>
                    <a:gd name="connsiteY68" fmla="*/ 211389 h 1106812"/>
                    <a:gd name="connsiteX69" fmla="*/ 393135 w 1735586"/>
                    <a:gd name="connsiteY69" fmla="*/ 179213 h 1106812"/>
                    <a:gd name="connsiteX70" fmla="*/ 350597 w 1735586"/>
                    <a:gd name="connsiteY70" fmla="*/ 181118 h 1106812"/>
                    <a:gd name="connsiteX71" fmla="*/ 306715 w 1735586"/>
                    <a:gd name="connsiteY71" fmla="*/ 181309 h 1106812"/>
                    <a:gd name="connsiteX72" fmla="*/ 307791 w 1735586"/>
                    <a:gd name="connsiteY72" fmla="*/ 187386 h 1106812"/>
                    <a:gd name="connsiteX73" fmla="*/ 399326 w 1735586"/>
                    <a:gd name="connsiteY73" fmla="*/ 102328 h 1106812"/>
                    <a:gd name="connsiteX74" fmla="*/ 454362 w 1735586"/>
                    <a:gd name="connsiteY74" fmla="*/ 51188 h 1106812"/>
                    <a:gd name="connsiteX75" fmla="*/ 467364 w 1735586"/>
                    <a:gd name="connsiteY75" fmla="*/ 39110 h 1106812"/>
                    <a:gd name="connsiteX76" fmla="*/ 467364 w 1735586"/>
                    <a:gd name="connsiteY76" fmla="*/ 39110 h 1106812"/>
                    <a:gd name="connsiteX77" fmla="*/ 488166 w 1735586"/>
                    <a:gd name="connsiteY77" fmla="*/ 39110 h 1106812"/>
                    <a:gd name="connsiteX78" fmla="*/ 1257110 w 1735586"/>
                    <a:gd name="connsiteY78" fmla="*/ 39110 h 1106812"/>
                    <a:gd name="connsiteX79" fmla="*/ 1274960 w 1735586"/>
                    <a:gd name="connsiteY79" fmla="*/ 39110 h 1106812"/>
                    <a:gd name="connsiteX80" fmla="*/ 1273350 w 1735586"/>
                    <a:gd name="connsiteY80" fmla="*/ 37967 h 1106812"/>
                    <a:gd name="connsiteX81" fmla="*/ 1276712 w 1735586"/>
                    <a:gd name="connsiteY81" fmla="*/ 41139 h 1106812"/>
                    <a:gd name="connsiteX82" fmla="*/ 1294334 w 1735586"/>
                    <a:gd name="connsiteY82" fmla="*/ 57732 h 1106812"/>
                    <a:gd name="connsiteX83" fmla="*/ 1407872 w 1735586"/>
                    <a:gd name="connsiteY83" fmla="*/ 164755 h 1106812"/>
                    <a:gd name="connsiteX84" fmla="*/ 1416492 w 1735586"/>
                    <a:gd name="connsiteY84" fmla="*/ 172870 h 1106812"/>
                    <a:gd name="connsiteX85" fmla="*/ 1421654 w 1735586"/>
                    <a:gd name="connsiteY85" fmla="*/ 173136 h 1106812"/>
                    <a:gd name="connsiteX86" fmla="*/ 1422140 w 1735586"/>
                    <a:gd name="connsiteY86" fmla="*/ 172603 h 1106812"/>
                    <a:gd name="connsiteX87" fmla="*/ 1446734 w 1735586"/>
                    <a:gd name="connsiteY87" fmla="*/ 125988 h 1106812"/>
                    <a:gd name="connsiteX88" fmla="*/ 1437209 w 1735586"/>
                    <a:gd name="connsiteY88" fmla="*/ 50245 h 1106812"/>
                    <a:gd name="connsiteX89" fmla="*/ 1536164 w 1735586"/>
                    <a:gd name="connsiteY89" fmla="*/ 16965 h 1106812"/>
                    <a:gd name="connsiteX90" fmla="*/ 1627318 w 1735586"/>
                    <a:gd name="connsiteY90" fmla="*/ 116339 h 1106812"/>
                    <a:gd name="connsiteX91" fmla="*/ 1623098 w 1735586"/>
                    <a:gd name="connsiteY91" fmla="*/ 168317 h 1106812"/>
                    <a:gd name="connsiteX92" fmla="*/ 1565110 w 1735586"/>
                    <a:gd name="connsiteY92" fmla="*/ 189815 h 1106812"/>
                    <a:gd name="connsiteX93" fmla="*/ 1530239 w 1735586"/>
                    <a:gd name="connsiteY93" fmla="*/ 181585 h 1106812"/>
                    <a:gd name="connsiteX94" fmla="*/ 1504979 w 1735586"/>
                    <a:gd name="connsiteY94" fmla="*/ 187672 h 1106812"/>
                    <a:gd name="connsiteX95" fmla="*/ 1467050 w 1735586"/>
                    <a:gd name="connsiteY95" fmla="*/ 216342 h 1106812"/>
                    <a:gd name="connsiteX96" fmla="*/ 1472956 w 1735586"/>
                    <a:gd name="connsiteY96" fmla="*/ 220438 h 1106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735586" h="1106812">
                      <a:moveTo>
                        <a:pt x="1472956" y="220438"/>
                      </a:moveTo>
                      <a:cubicBezTo>
                        <a:pt x="1485196" y="204255"/>
                        <a:pt x="1502893" y="193072"/>
                        <a:pt x="1522762" y="188948"/>
                      </a:cubicBezTo>
                      <a:cubicBezTo>
                        <a:pt x="1534192" y="187176"/>
                        <a:pt x="1545794" y="193406"/>
                        <a:pt x="1556919" y="195615"/>
                      </a:cubicBezTo>
                      <a:cubicBezTo>
                        <a:pt x="1567863" y="198025"/>
                        <a:pt x="1579122" y="198644"/>
                        <a:pt x="1590256" y="197435"/>
                      </a:cubicBezTo>
                      <a:cubicBezTo>
                        <a:pt x="1629547" y="192282"/>
                        <a:pt x="1642939" y="152667"/>
                        <a:pt x="1635100" y="118053"/>
                      </a:cubicBezTo>
                      <a:cubicBezTo>
                        <a:pt x="1625223" y="74534"/>
                        <a:pt x="1590942" y="37358"/>
                        <a:pt x="1552309" y="16765"/>
                      </a:cubicBezTo>
                      <a:cubicBezTo>
                        <a:pt x="1520438" y="-219"/>
                        <a:pt x="1473165" y="-10506"/>
                        <a:pt x="1443724" y="17050"/>
                      </a:cubicBezTo>
                      <a:cubicBezTo>
                        <a:pt x="1426769" y="32919"/>
                        <a:pt x="1428836" y="58636"/>
                        <a:pt x="1431551" y="79763"/>
                      </a:cubicBezTo>
                      <a:cubicBezTo>
                        <a:pt x="1433589" y="95670"/>
                        <a:pt x="1437580" y="111319"/>
                        <a:pt x="1439704" y="127226"/>
                      </a:cubicBezTo>
                      <a:cubicBezTo>
                        <a:pt x="1441895" y="143714"/>
                        <a:pt x="1426426" y="157173"/>
                        <a:pt x="1416292" y="168507"/>
                      </a:cubicBezTo>
                      <a:lnTo>
                        <a:pt x="1421940" y="168250"/>
                      </a:lnTo>
                      <a:lnTo>
                        <a:pt x="1326452" y="78325"/>
                      </a:lnTo>
                      <a:cubicBezTo>
                        <a:pt x="1311421" y="64170"/>
                        <a:pt x="1296667" y="49616"/>
                        <a:pt x="1281313" y="35815"/>
                      </a:cubicBezTo>
                      <a:cubicBezTo>
                        <a:pt x="1278598" y="32881"/>
                        <a:pt x="1274607" y="31481"/>
                        <a:pt x="1270654" y="32081"/>
                      </a:cubicBezTo>
                      <a:lnTo>
                        <a:pt x="474298" y="32081"/>
                      </a:lnTo>
                      <a:cubicBezTo>
                        <a:pt x="470468" y="31519"/>
                        <a:pt x="466558" y="32005"/>
                        <a:pt x="462982" y="33490"/>
                      </a:cubicBezTo>
                      <a:cubicBezTo>
                        <a:pt x="458511" y="36853"/>
                        <a:pt x="454403" y="40663"/>
                        <a:pt x="450723" y="44873"/>
                      </a:cubicBezTo>
                      <a:lnTo>
                        <a:pt x="426568" y="67323"/>
                      </a:lnTo>
                      <a:lnTo>
                        <a:pt x="311430" y="174308"/>
                      </a:lnTo>
                      <a:lnTo>
                        <a:pt x="303143" y="182014"/>
                      </a:lnTo>
                      <a:cubicBezTo>
                        <a:pt x="301649" y="183338"/>
                        <a:pt x="301515" y="185633"/>
                        <a:pt x="302844" y="187119"/>
                      </a:cubicBezTo>
                      <a:cubicBezTo>
                        <a:pt x="303218" y="187548"/>
                        <a:pt x="303686" y="187872"/>
                        <a:pt x="304210" y="188081"/>
                      </a:cubicBezTo>
                      <a:cubicBezTo>
                        <a:pt x="311125" y="191082"/>
                        <a:pt x="318811" y="191834"/>
                        <a:pt x="326174" y="190215"/>
                      </a:cubicBezTo>
                      <a:cubicBezTo>
                        <a:pt x="338062" y="189148"/>
                        <a:pt x="349930" y="188310"/>
                        <a:pt x="361808" y="187053"/>
                      </a:cubicBezTo>
                      <a:cubicBezTo>
                        <a:pt x="386039" y="184557"/>
                        <a:pt x="410118" y="185595"/>
                        <a:pt x="428997" y="202874"/>
                      </a:cubicBezTo>
                      <a:cubicBezTo>
                        <a:pt x="455924" y="227515"/>
                        <a:pt x="451181" y="268825"/>
                        <a:pt x="438169" y="299276"/>
                      </a:cubicBezTo>
                      <a:cubicBezTo>
                        <a:pt x="420428" y="339243"/>
                        <a:pt x="389350" y="371799"/>
                        <a:pt x="350254" y="391383"/>
                      </a:cubicBezTo>
                      <a:cubicBezTo>
                        <a:pt x="320326" y="406318"/>
                        <a:pt x="279169" y="415281"/>
                        <a:pt x="249898" y="393926"/>
                      </a:cubicBezTo>
                      <a:cubicBezTo>
                        <a:pt x="229191" y="377267"/>
                        <a:pt x="218502" y="351140"/>
                        <a:pt x="221600" y="324746"/>
                      </a:cubicBezTo>
                      <a:cubicBezTo>
                        <a:pt x="224446" y="310458"/>
                        <a:pt x="228685" y="296495"/>
                        <a:pt x="234258" y="283036"/>
                      </a:cubicBezTo>
                      <a:cubicBezTo>
                        <a:pt x="237132" y="273882"/>
                        <a:pt x="235733" y="263929"/>
                        <a:pt x="230448" y="255918"/>
                      </a:cubicBezTo>
                      <a:cubicBezTo>
                        <a:pt x="229562" y="254128"/>
                        <a:pt x="227391" y="253394"/>
                        <a:pt x="225599" y="254280"/>
                      </a:cubicBezTo>
                      <a:cubicBezTo>
                        <a:pt x="225351" y="254404"/>
                        <a:pt x="225118" y="254556"/>
                        <a:pt x="224905" y="254728"/>
                      </a:cubicBezTo>
                      <a:lnTo>
                        <a:pt x="28994" y="436741"/>
                      </a:lnTo>
                      <a:lnTo>
                        <a:pt x="1239" y="462535"/>
                      </a:lnTo>
                      <a:cubicBezTo>
                        <a:pt x="-264" y="463839"/>
                        <a:pt x="-422" y="466126"/>
                        <a:pt x="888" y="467630"/>
                      </a:cubicBezTo>
                      <a:cubicBezTo>
                        <a:pt x="1068" y="467840"/>
                        <a:pt x="1273" y="468021"/>
                        <a:pt x="1496" y="468183"/>
                      </a:cubicBezTo>
                      <a:cubicBezTo>
                        <a:pt x="111386" y="536296"/>
                        <a:pt x="224895" y="598352"/>
                        <a:pt x="335185" y="665808"/>
                      </a:cubicBezTo>
                      <a:cubicBezTo>
                        <a:pt x="456419" y="739950"/>
                        <a:pt x="573948" y="820655"/>
                        <a:pt x="680533" y="914934"/>
                      </a:cubicBezTo>
                      <a:cubicBezTo>
                        <a:pt x="746875" y="973541"/>
                        <a:pt x="808492" y="1037283"/>
                        <a:pt x="864823" y="1105577"/>
                      </a:cubicBezTo>
                      <a:cubicBezTo>
                        <a:pt x="866137" y="1107082"/>
                        <a:pt x="868423" y="1107234"/>
                        <a:pt x="869928" y="1105910"/>
                      </a:cubicBezTo>
                      <a:cubicBezTo>
                        <a:pt x="870128" y="1105739"/>
                        <a:pt x="870309" y="1105539"/>
                        <a:pt x="870471" y="1105320"/>
                      </a:cubicBezTo>
                      <a:cubicBezTo>
                        <a:pt x="967788" y="988638"/>
                        <a:pt x="1079478" y="884759"/>
                        <a:pt x="1202894" y="796138"/>
                      </a:cubicBezTo>
                      <a:cubicBezTo>
                        <a:pt x="1313460" y="715681"/>
                        <a:pt x="1431198" y="646053"/>
                        <a:pt x="1549346" y="577463"/>
                      </a:cubicBezTo>
                      <a:cubicBezTo>
                        <a:pt x="1611068" y="541630"/>
                        <a:pt x="1672886" y="505940"/>
                        <a:pt x="1733493" y="468240"/>
                      </a:cubicBezTo>
                      <a:cubicBezTo>
                        <a:pt x="1735227" y="467164"/>
                        <a:pt x="1736541" y="464430"/>
                        <a:pt x="1734684" y="462706"/>
                      </a:cubicBezTo>
                      <a:lnTo>
                        <a:pt x="1505303" y="246708"/>
                      </a:lnTo>
                      <a:lnTo>
                        <a:pt x="1472785" y="216085"/>
                      </a:lnTo>
                      <a:cubicBezTo>
                        <a:pt x="1469479" y="212961"/>
                        <a:pt x="1463983" y="217542"/>
                        <a:pt x="1467336" y="220704"/>
                      </a:cubicBezTo>
                      <a:lnTo>
                        <a:pt x="1696717" y="436703"/>
                      </a:lnTo>
                      <a:lnTo>
                        <a:pt x="1729236" y="467326"/>
                      </a:lnTo>
                      <a:lnTo>
                        <a:pt x="1730426" y="461782"/>
                      </a:lnTo>
                      <a:cubicBezTo>
                        <a:pt x="1619603" y="530714"/>
                        <a:pt x="1504950" y="593227"/>
                        <a:pt x="1393622" y="661350"/>
                      </a:cubicBezTo>
                      <a:cubicBezTo>
                        <a:pt x="1271559" y="736007"/>
                        <a:pt x="1153326" y="817379"/>
                        <a:pt x="1046303" y="912648"/>
                      </a:cubicBezTo>
                      <a:cubicBezTo>
                        <a:pt x="980980" y="970741"/>
                        <a:pt x="920249" y="1033787"/>
                        <a:pt x="864651" y="1101243"/>
                      </a:cubicBezTo>
                      <a:lnTo>
                        <a:pt x="870300" y="1100976"/>
                      </a:lnTo>
                      <a:cubicBezTo>
                        <a:pt x="773154" y="984514"/>
                        <a:pt x="661731" y="880749"/>
                        <a:pt x="538658" y="792128"/>
                      </a:cubicBezTo>
                      <a:cubicBezTo>
                        <a:pt x="427759" y="711166"/>
                        <a:pt x="309677" y="641081"/>
                        <a:pt x="191081" y="572186"/>
                      </a:cubicBezTo>
                      <a:cubicBezTo>
                        <a:pt x="128959" y="536096"/>
                        <a:pt x="66694" y="500206"/>
                        <a:pt x="5620" y="462354"/>
                      </a:cubicBezTo>
                      <a:lnTo>
                        <a:pt x="5887" y="468002"/>
                      </a:lnTo>
                      <a:lnTo>
                        <a:pt x="201768" y="285989"/>
                      </a:lnTo>
                      <a:lnTo>
                        <a:pt x="229534" y="260195"/>
                      </a:lnTo>
                      <a:lnTo>
                        <a:pt x="223990" y="259004"/>
                      </a:lnTo>
                      <a:cubicBezTo>
                        <a:pt x="232991" y="275587"/>
                        <a:pt x="223800" y="288341"/>
                        <a:pt x="218561" y="304305"/>
                      </a:cubicBezTo>
                      <a:cubicBezTo>
                        <a:pt x="214854" y="315850"/>
                        <a:pt x="213438" y="328013"/>
                        <a:pt x="214389" y="340100"/>
                      </a:cubicBezTo>
                      <a:cubicBezTo>
                        <a:pt x="215802" y="361760"/>
                        <a:pt x="225613" y="382010"/>
                        <a:pt x="241735" y="396536"/>
                      </a:cubicBezTo>
                      <a:cubicBezTo>
                        <a:pt x="268558" y="419720"/>
                        <a:pt x="308144" y="416081"/>
                        <a:pt x="339052" y="404156"/>
                      </a:cubicBezTo>
                      <a:cubicBezTo>
                        <a:pt x="381917" y="386935"/>
                        <a:pt x="417295" y="355083"/>
                        <a:pt x="438912" y="314259"/>
                      </a:cubicBezTo>
                      <a:cubicBezTo>
                        <a:pt x="455019" y="283779"/>
                        <a:pt x="464430" y="242821"/>
                        <a:pt x="445266" y="211389"/>
                      </a:cubicBezTo>
                      <a:cubicBezTo>
                        <a:pt x="433835" y="193139"/>
                        <a:pt x="414568" y="181252"/>
                        <a:pt x="393135" y="179213"/>
                      </a:cubicBezTo>
                      <a:cubicBezTo>
                        <a:pt x="378927" y="178566"/>
                        <a:pt x="364690" y="179204"/>
                        <a:pt x="350597" y="181118"/>
                      </a:cubicBezTo>
                      <a:cubicBezTo>
                        <a:pt x="337462" y="182404"/>
                        <a:pt x="318735" y="187119"/>
                        <a:pt x="306715" y="181309"/>
                      </a:cubicBezTo>
                      <a:lnTo>
                        <a:pt x="307791" y="187386"/>
                      </a:lnTo>
                      <a:lnTo>
                        <a:pt x="399326" y="102328"/>
                      </a:lnTo>
                      <a:lnTo>
                        <a:pt x="454362" y="51188"/>
                      </a:lnTo>
                      <a:cubicBezTo>
                        <a:pt x="458961" y="47454"/>
                        <a:pt x="463305" y="43425"/>
                        <a:pt x="467364" y="39110"/>
                      </a:cubicBezTo>
                      <a:cubicBezTo>
                        <a:pt x="468468" y="37748"/>
                        <a:pt x="463887" y="38520"/>
                        <a:pt x="467364" y="39110"/>
                      </a:cubicBezTo>
                      <a:cubicBezTo>
                        <a:pt x="474286" y="39663"/>
                        <a:pt x="481242" y="39663"/>
                        <a:pt x="488166" y="39110"/>
                      </a:cubicBezTo>
                      <a:lnTo>
                        <a:pt x="1257110" y="39110"/>
                      </a:lnTo>
                      <a:cubicBezTo>
                        <a:pt x="1263063" y="39110"/>
                        <a:pt x="1269016" y="39110"/>
                        <a:pt x="1274960" y="39110"/>
                      </a:cubicBezTo>
                      <a:cubicBezTo>
                        <a:pt x="1276750" y="39110"/>
                        <a:pt x="1274169" y="38491"/>
                        <a:pt x="1273350" y="37967"/>
                      </a:cubicBezTo>
                      <a:cubicBezTo>
                        <a:pt x="1274579" y="38910"/>
                        <a:pt x="1275703" y="39967"/>
                        <a:pt x="1276712" y="41139"/>
                      </a:cubicBezTo>
                      <a:cubicBezTo>
                        <a:pt x="1282323" y="46854"/>
                        <a:pt x="1288485" y="52217"/>
                        <a:pt x="1294334" y="57732"/>
                      </a:cubicBezTo>
                      <a:lnTo>
                        <a:pt x="1407872" y="164755"/>
                      </a:lnTo>
                      <a:lnTo>
                        <a:pt x="1416492" y="172870"/>
                      </a:lnTo>
                      <a:cubicBezTo>
                        <a:pt x="1417844" y="174365"/>
                        <a:pt x="1420159" y="174489"/>
                        <a:pt x="1421654" y="173136"/>
                      </a:cubicBezTo>
                      <a:cubicBezTo>
                        <a:pt x="1421835" y="172975"/>
                        <a:pt x="1421997" y="172794"/>
                        <a:pt x="1422140" y="172603"/>
                      </a:cubicBezTo>
                      <a:cubicBezTo>
                        <a:pt x="1434132" y="159192"/>
                        <a:pt x="1449582" y="145390"/>
                        <a:pt x="1446734" y="125988"/>
                      </a:cubicBezTo>
                      <a:cubicBezTo>
                        <a:pt x="1443057" y="100889"/>
                        <a:pt x="1435761" y="75820"/>
                        <a:pt x="1437209" y="50245"/>
                      </a:cubicBezTo>
                      <a:cubicBezTo>
                        <a:pt x="1440133" y="-180"/>
                        <a:pt x="1501979" y="2706"/>
                        <a:pt x="1536164" y="16965"/>
                      </a:cubicBezTo>
                      <a:cubicBezTo>
                        <a:pt x="1577664" y="34271"/>
                        <a:pt x="1615898" y="71981"/>
                        <a:pt x="1627318" y="116339"/>
                      </a:cubicBezTo>
                      <a:cubicBezTo>
                        <a:pt x="1632662" y="133560"/>
                        <a:pt x="1631157" y="152181"/>
                        <a:pt x="1623098" y="168317"/>
                      </a:cubicBezTo>
                      <a:cubicBezTo>
                        <a:pt x="1611040" y="189481"/>
                        <a:pt x="1587408" y="192968"/>
                        <a:pt x="1565110" y="189815"/>
                      </a:cubicBezTo>
                      <a:cubicBezTo>
                        <a:pt x="1553385" y="188157"/>
                        <a:pt x="1541927" y="182442"/>
                        <a:pt x="1530239" y="181585"/>
                      </a:cubicBezTo>
                      <a:cubicBezTo>
                        <a:pt x="1521438" y="181423"/>
                        <a:pt x="1512742" y="183519"/>
                        <a:pt x="1504979" y="187672"/>
                      </a:cubicBezTo>
                      <a:cubicBezTo>
                        <a:pt x="1490034" y="193730"/>
                        <a:pt x="1476947" y="203616"/>
                        <a:pt x="1467050" y="216342"/>
                      </a:cubicBezTo>
                      <a:cubicBezTo>
                        <a:pt x="1464345" y="220028"/>
                        <a:pt x="1470203" y="224114"/>
                        <a:pt x="1472956" y="220438"/>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22" name="Graphic 4">
                <a:extLst>
                  <a:ext uri="{FF2B5EF4-FFF2-40B4-BE49-F238E27FC236}">
                    <a16:creationId xmlns:a16="http://schemas.microsoft.com/office/drawing/2014/main" id="{EA932AFB-7A4D-4511-5408-5266BDE850AF}"/>
                  </a:ext>
                </a:extLst>
              </p:cNvPr>
              <p:cNvGrpSpPr/>
              <p:nvPr/>
            </p:nvGrpSpPr>
            <p:grpSpPr>
              <a:xfrm>
                <a:off x="5919243" y="3010514"/>
                <a:ext cx="658546" cy="359183"/>
                <a:chOff x="3039210" y="2732769"/>
                <a:chExt cx="461722" cy="251832"/>
              </a:xfrm>
            </p:grpSpPr>
            <p:grpSp>
              <p:nvGrpSpPr>
                <p:cNvPr id="126" name="Graphic 4">
                  <a:extLst>
                    <a:ext uri="{FF2B5EF4-FFF2-40B4-BE49-F238E27FC236}">
                      <a16:creationId xmlns:a16="http://schemas.microsoft.com/office/drawing/2014/main" id="{201C59B2-2A62-8DC0-D303-5EDB928B8291}"/>
                    </a:ext>
                  </a:extLst>
                </p:cNvPr>
                <p:cNvGrpSpPr/>
                <p:nvPr/>
              </p:nvGrpSpPr>
              <p:grpSpPr>
                <a:xfrm>
                  <a:off x="3048735" y="2742294"/>
                  <a:ext cx="452197" cy="242307"/>
                  <a:chOff x="3048735" y="2742294"/>
                  <a:chExt cx="452197" cy="242307"/>
                </a:xfrm>
                <a:solidFill>
                  <a:srgbClr val="1E3465"/>
                </a:solidFill>
              </p:grpSpPr>
              <p:sp>
                <p:nvSpPr>
                  <p:cNvPr id="138" name="Graphic 4">
                    <a:extLst>
                      <a:ext uri="{FF2B5EF4-FFF2-40B4-BE49-F238E27FC236}">
                        <a16:creationId xmlns:a16="http://schemas.microsoft.com/office/drawing/2014/main" id="{456AC3D9-83A0-3756-614E-6054D2022838}"/>
                      </a:ext>
                    </a:extLst>
                  </p:cNvPr>
                  <p:cNvSpPr/>
                  <p:nvPr/>
                </p:nvSpPr>
                <p:spPr>
                  <a:xfrm>
                    <a:off x="3048735" y="2742294"/>
                    <a:ext cx="176673" cy="186365"/>
                  </a:xfrm>
                  <a:custGeom>
                    <a:avLst/>
                    <a:gdLst>
                      <a:gd name="connsiteX0" fmla="*/ 87496 w 176673"/>
                      <a:gd name="connsiteY0" fmla="*/ 186301 h 186365"/>
                      <a:gd name="connsiteX1" fmla="*/ 24450 w 176673"/>
                      <a:gd name="connsiteY1" fmla="*/ 161126 h 186365"/>
                      <a:gd name="connsiteX2" fmla="*/ 95 w 176673"/>
                      <a:gd name="connsiteY2" fmla="*/ 95518 h 186365"/>
                      <a:gd name="connsiteX3" fmla="*/ 24860 w 176673"/>
                      <a:gd name="connsiteY3" fmla="*/ 26452 h 186365"/>
                      <a:gd name="connsiteX4" fmla="*/ 90420 w 176673"/>
                      <a:gd name="connsiteY4" fmla="*/ 78 h 186365"/>
                      <a:gd name="connsiteX5" fmla="*/ 152762 w 176673"/>
                      <a:gd name="connsiteY5" fmla="*/ 25319 h 186365"/>
                      <a:gd name="connsiteX6" fmla="*/ 176574 w 176673"/>
                      <a:gd name="connsiteY6" fmla="*/ 91870 h 186365"/>
                      <a:gd name="connsiteX7" fmla="*/ 151904 w 176673"/>
                      <a:gd name="connsiteY7" fmla="*/ 160307 h 186365"/>
                      <a:gd name="connsiteX8" fmla="*/ 87496 w 176673"/>
                      <a:gd name="connsiteY8" fmla="*/ 186301 h 186365"/>
                      <a:gd name="connsiteX9" fmla="*/ 89249 w 176673"/>
                      <a:gd name="connsiteY9" fmla="*/ 34987 h 186365"/>
                      <a:gd name="connsiteX10" fmla="*/ 55349 w 176673"/>
                      <a:gd name="connsiteY10" fmla="*/ 50998 h 186365"/>
                      <a:gd name="connsiteX11" fmla="*/ 42786 w 176673"/>
                      <a:gd name="connsiteY11" fmla="*/ 93375 h 186365"/>
                      <a:gd name="connsiteX12" fmla="*/ 55349 w 176673"/>
                      <a:gd name="connsiteY12" fmla="*/ 135694 h 186365"/>
                      <a:gd name="connsiteX13" fmla="*/ 88249 w 176673"/>
                      <a:gd name="connsiteY13" fmla="*/ 151268 h 186365"/>
                      <a:gd name="connsiteX14" fmla="*/ 121529 w 176673"/>
                      <a:gd name="connsiteY14" fmla="*/ 136133 h 186365"/>
                      <a:gd name="connsiteX15" fmla="*/ 133826 w 176673"/>
                      <a:gd name="connsiteY15" fmla="*/ 94137 h 186365"/>
                      <a:gd name="connsiteX16" fmla="*/ 121901 w 176673"/>
                      <a:gd name="connsiteY16" fmla="*/ 50560 h 186365"/>
                      <a:gd name="connsiteX17" fmla="*/ 89249 w 176673"/>
                      <a:gd name="connsiteY17" fmla="*/ 34987 h 1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673" h="186365">
                        <a:moveTo>
                          <a:pt x="87496" y="186301"/>
                        </a:moveTo>
                        <a:cubicBezTo>
                          <a:pt x="63874" y="187177"/>
                          <a:pt x="40976" y="178033"/>
                          <a:pt x="24450" y="161126"/>
                        </a:cubicBezTo>
                        <a:cubicBezTo>
                          <a:pt x="7848" y="143419"/>
                          <a:pt x="-924" y="119769"/>
                          <a:pt x="95" y="95518"/>
                        </a:cubicBezTo>
                        <a:cubicBezTo>
                          <a:pt x="-1029" y="70143"/>
                          <a:pt x="7867" y="45331"/>
                          <a:pt x="24860" y="26452"/>
                        </a:cubicBezTo>
                        <a:cubicBezTo>
                          <a:pt x="41900" y="8641"/>
                          <a:pt x="65789" y="-970"/>
                          <a:pt x="90420" y="78"/>
                        </a:cubicBezTo>
                        <a:cubicBezTo>
                          <a:pt x="113862" y="-846"/>
                          <a:pt x="136569" y="8345"/>
                          <a:pt x="152762" y="25319"/>
                        </a:cubicBezTo>
                        <a:cubicBezTo>
                          <a:pt x="169145" y="43502"/>
                          <a:pt x="177698" y="67419"/>
                          <a:pt x="176574" y="91870"/>
                        </a:cubicBezTo>
                        <a:cubicBezTo>
                          <a:pt x="177727" y="117045"/>
                          <a:pt x="168859" y="141657"/>
                          <a:pt x="151904" y="160307"/>
                        </a:cubicBezTo>
                        <a:cubicBezTo>
                          <a:pt x="135140" y="177785"/>
                          <a:pt x="111699" y="187244"/>
                          <a:pt x="87496" y="186301"/>
                        </a:cubicBezTo>
                        <a:close/>
                        <a:moveTo>
                          <a:pt x="89249" y="34987"/>
                        </a:moveTo>
                        <a:cubicBezTo>
                          <a:pt x="76019" y="34510"/>
                          <a:pt x="63388" y="40482"/>
                          <a:pt x="55349" y="50998"/>
                        </a:cubicBezTo>
                        <a:cubicBezTo>
                          <a:pt x="46472" y="63285"/>
                          <a:pt x="42043" y="78230"/>
                          <a:pt x="42786" y="93375"/>
                        </a:cubicBezTo>
                        <a:cubicBezTo>
                          <a:pt x="41948" y="108510"/>
                          <a:pt x="46396" y="123464"/>
                          <a:pt x="55349" y="135694"/>
                        </a:cubicBezTo>
                        <a:cubicBezTo>
                          <a:pt x="63208" y="145839"/>
                          <a:pt x="75428" y="151620"/>
                          <a:pt x="88249" y="151268"/>
                        </a:cubicBezTo>
                        <a:cubicBezTo>
                          <a:pt x="101117" y="151773"/>
                          <a:pt x="113461" y="146162"/>
                          <a:pt x="121529" y="136133"/>
                        </a:cubicBezTo>
                        <a:cubicBezTo>
                          <a:pt x="130368" y="123979"/>
                          <a:pt x="134721" y="109139"/>
                          <a:pt x="133826" y="94137"/>
                        </a:cubicBezTo>
                        <a:cubicBezTo>
                          <a:pt x="134759" y="78697"/>
                          <a:pt x="130568" y="63371"/>
                          <a:pt x="121901" y="50560"/>
                        </a:cubicBezTo>
                        <a:cubicBezTo>
                          <a:pt x="114242" y="40321"/>
                          <a:pt x="102031" y="34491"/>
                          <a:pt x="89249" y="34987"/>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9" name="Graphic 4">
                    <a:extLst>
                      <a:ext uri="{FF2B5EF4-FFF2-40B4-BE49-F238E27FC236}">
                        <a16:creationId xmlns:a16="http://schemas.microsoft.com/office/drawing/2014/main" id="{E48562A9-B3CB-2268-DEE0-B5E13A8D3013}"/>
                      </a:ext>
                    </a:extLst>
                  </p:cNvPr>
                  <p:cNvSpPr/>
                  <p:nvPr/>
                </p:nvSpPr>
                <p:spPr>
                  <a:xfrm>
                    <a:off x="3251264" y="2793712"/>
                    <a:ext cx="133843" cy="190889"/>
                  </a:xfrm>
                  <a:custGeom>
                    <a:avLst/>
                    <a:gdLst>
                      <a:gd name="connsiteX0" fmla="*/ 40176 w 133843"/>
                      <a:gd name="connsiteY0" fmla="*/ 116804 h 190889"/>
                      <a:gd name="connsiteX1" fmla="*/ 39681 w 133843"/>
                      <a:gd name="connsiteY1" fmla="*/ 116804 h 190889"/>
                      <a:gd name="connsiteX2" fmla="*/ 39681 w 133843"/>
                      <a:gd name="connsiteY2" fmla="*/ 190890 h 190889"/>
                      <a:gd name="connsiteX3" fmla="*/ 0 w 133843"/>
                      <a:gd name="connsiteY3" fmla="*/ 190890 h 190889"/>
                      <a:gd name="connsiteX4" fmla="*/ 0 w 133843"/>
                      <a:gd name="connsiteY4" fmla="*/ 3161 h 190889"/>
                      <a:gd name="connsiteX5" fmla="*/ 39681 w 133843"/>
                      <a:gd name="connsiteY5" fmla="*/ 3161 h 190889"/>
                      <a:gd name="connsiteX6" fmla="*/ 39681 w 133843"/>
                      <a:gd name="connsiteY6" fmla="*/ 22497 h 190889"/>
                      <a:gd name="connsiteX7" fmla="*/ 40176 w 133843"/>
                      <a:gd name="connsiteY7" fmla="*/ 22497 h 190889"/>
                      <a:gd name="connsiteX8" fmla="*/ 110176 w 133843"/>
                      <a:gd name="connsiteY8" fmla="*/ 8476 h 190889"/>
                      <a:gd name="connsiteX9" fmla="*/ 120101 w 133843"/>
                      <a:gd name="connsiteY9" fmla="*/ 17154 h 190889"/>
                      <a:gd name="connsiteX10" fmla="*/ 133731 w 133843"/>
                      <a:gd name="connsiteY10" fmla="*/ 63826 h 190889"/>
                      <a:gd name="connsiteX11" fmla="*/ 117843 w 133843"/>
                      <a:gd name="connsiteY11" fmla="*/ 115442 h 190889"/>
                      <a:gd name="connsiteX12" fmla="*/ 75581 w 133843"/>
                      <a:gd name="connsiteY12" fmla="*/ 134902 h 190889"/>
                      <a:gd name="connsiteX13" fmla="*/ 40176 w 133843"/>
                      <a:gd name="connsiteY13" fmla="*/ 116804 h 190889"/>
                      <a:gd name="connsiteX14" fmla="*/ 39043 w 133843"/>
                      <a:gd name="connsiteY14" fmla="*/ 64064 h 190889"/>
                      <a:gd name="connsiteX15" fmla="*/ 39043 w 133843"/>
                      <a:gd name="connsiteY15" fmla="*/ 74361 h 190889"/>
                      <a:gd name="connsiteX16" fmla="*/ 46082 w 133843"/>
                      <a:gd name="connsiteY16" fmla="*/ 96087 h 190889"/>
                      <a:gd name="connsiteX17" fmla="*/ 64532 w 133843"/>
                      <a:gd name="connsiteY17" fmla="*/ 104498 h 190889"/>
                      <a:gd name="connsiteX18" fmla="*/ 85573 w 133843"/>
                      <a:gd name="connsiteY18" fmla="*/ 94020 h 190889"/>
                      <a:gd name="connsiteX19" fmla="*/ 93040 w 133843"/>
                      <a:gd name="connsiteY19" fmla="*/ 64321 h 190889"/>
                      <a:gd name="connsiteX20" fmla="*/ 66675 w 133843"/>
                      <a:gd name="connsiteY20" fmla="*/ 30422 h 190889"/>
                      <a:gd name="connsiteX21" fmla="*/ 46768 w 133843"/>
                      <a:gd name="connsiteY21" fmla="*/ 39652 h 190889"/>
                      <a:gd name="connsiteX22" fmla="*/ 39043 w 133843"/>
                      <a:gd name="connsiteY22" fmla="*/ 64064 h 1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3" h="190889">
                        <a:moveTo>
                          <a:pt x="40176" y="116804"/>
                        </a:moveTo>
                        <a:lnTo>
                          <a:pt x="39681" y="116804"/>
                        </a:lnTo>
                        <a:lnTo>
                          <a:pt x="39681" y="190890"/>
                        </a:lnTo>
                        <a:lnTo>
                          <a:pt x="0" y="190890"/>
                        </a:lnTo>
                        <a:lnTo>
                          <a:pt x="0" y="3161"/>
                        </a:lnTo>
                        <a:lnTo>
                          <a:pt x="39681" y="3161"/>
                        </a:lnTo>
                        <a:lnTo>
                          <a:pt x="39681" y="22497"/>
                        </a:lnTo>
                        <a:lnTo>
                          <a:pt x="40176" y="22497"/>
                        </a:lnTo>
                        <a:cubicBezTo>
                          <a:pt x="55636" y="-706"/>
                          <a:pt x="86973" y="-6983"/>
                          <a:pt x="110176" y="8476"/>
                        </a:cubicBezTo>
                        <a:cubicBezTo>
                          <a:pt x="113852" y="10924"/>
                          <a:pt x="117186" y="13839"/>
                          <a:pt x="120101" y="17154"/>
                        </a:cubicBezTo>
                        <a:cubicBezTo>
                          <a:pt x="129845" y="30698"/>
                          <a:pt x="134655" y="47167"/>
                          <a:pt x="133731" y="63826"/>
                        </a:cubicBezTo>
                        <a:cubicBezTo>
                          <a:pt x="134655" y="82362"/>
                          <a:pt x="129026" y="100631"/>
                          <a:pt x="117843" y="115442"/>
                        </a:cubicBezTo>
                        <a:cubicBezTo>
                          <a:pt x="107623" y="128244"/>
                          <a:pt x="91954" y="135464"/>
                          <a:pt x="75581" y="134902"/>
                        </a:cubicBezTo>
                        <a:cubicBezTo>
                          <a:pt x="61408" y="135578"/>
                          <a:pt x="47930" y="128691"/>
                          <a:pt x="40176" y="116804"/>
                        </a:cubicBezTo>
                        <a:close/>
                        <a:moveTo>
                          <a:pt x="39043" y="64064"/>
                        </a:moveTo>
                        <a:lnTo>
                          <a:pt x="39043" y="74361"/>
                        </a:lnTo>
                        <a:cubicBezTo>
                          <a:pt x="38700" y="82209"/>
                          <a:pt x="41205" y="89925"/>
                          <a:pt x="46082" y="96087"/>
                        </a:cubicBezTo>
                        <a:cubicBezTo>
                          <a:pt x="50587" y="101612"/>
                          <a:pt x="57407" y="104726"/>
                          <a:pt x="64532" y="104498"/>
                        </a:cubicBezTo>
                        <a:cubicBezTo>
                          <a:pt x="72876" y="104850"/>
                          <a:pt x="80820" y="100888"/>
                          <a:pt x="85573" y="94020"/>
                        </a:cubicBezTo>
                        <a:cubicBezTo>
                          <a:pt x="91069" y="85134"/>
                          <a:pt x="93678" y="74751"/>
                          <a:pt x="93040" y="64321"/>
                        </a:cubicBezTo>
                        <a:cubicBezTo>
                          <a:pt x="93040" y="41718"/>
                          <a:pt x="84249" y="30422"/>
                          <a:pt x="66675" y="30422"/>
                        </a:cubicBezTo>
                        <a:cubicBezTo>
                          <a:pt x="58960" y="30231"/>
                          <a:pt x="51606" y="33641"/>
                          <a:pt x="46768" y="39652"/>
                        </a:cubicBezTo>
                        <a:cubicBezTo>
                          <a:pt x="41358" y="46605"/>
                          <a:pt x="38614" y="55263"/>
                          <a:pt x="39043" y="64064"/>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0" name="Graphic 4">
                    <a:extLst>
                      <a:ext uri="{FF2B5EF4-FFF2-40B4-BE49-F238E27FC236}">
                        <a16:creationId xmlns:a16="http://schemas.microsoft.com/office/drawing/2014/main" id="{19B6A430-5919-2823-4143-FE760D6BB51A}"/>
                      </a:ext>
                    </a:extLst>
                  </p:cNvPr>
                  <p:cNvSpPr/>
                  <p:nvPr/>
                </p:nvSpPr>
                <p:spPr>
                  <a:xfrm>
                    <a:off x="3402260" y="2793721"/>
                    <a:ext cx="98672" cy="134842"/>
                  </a:xfrm>
                  <a:custGeom>
                    <a:avLst/>
                    <a:gdLst>
                      <a:gd name="connsiteX0" fmla="*/ 52 w 98672"/>
                      <a:gd name="connsiteY0" fmla="*/ 128350 h 134842"/>
                      <a:gd name="connsiteX1" fmla="*/ 52 w 98672"/>
                      <a:gd name="connsiteY1" fmla="*/ 96193 h 134842"/>
                      <a:gd name="connsiteX2" fmla="*/ 19578 w 98672"/>
                      <a:gd name="connsiteY2" fmla="*/ 104985 h 134842"/>
                      <a:gd name="connsiteX3" fmla="*/ 37980 w 98672"/>
                      <a:gd name="connsiteY3" fmla="*/ 107842 h 134842"/>
                      <a:gd name="connsiteX4" fmla="*/ 54620 w 98672"/>
                      <a:gd name="connsiteY4" fmla="*/ 104985 h 134842"/>
                      <a:gd name="connsiteX5" fmla="*/ 60707 w 98672"/>
                      <a:gd name="connsiteY5" fmla="*/ 96193 h 134842"/>
                      <a:gd name="connsiteX6" fmla="*/ 57935 w 98672"/>
                      <a:gd name="connsiteY6" fmla="*/ 89916 h 134842"/>
                      <a:gd name="connsiteX7" fmla="*/ 50849 w 98672"/>
                      <a:gd name="connsiteY7" fmla="*/ 85516 h 134842"/>
                      <a:gd name="connsiteX8" fmla="*/ 41324 w 98672"/>
                      <a:gd name="connsiteY8" fmla="*/ 82125 h 134842"/>
                      <a:gd name="connsiteX9" fmla="*/ 31408 w 98672"/>
                      <a:gd name="connsiteY9" fmla="*/ 78734 h 134842"/>
                      <a:gd name="connsiteX10" fmla="*/ 17911 w 98672"/>
                      <a:gd name="connsiteY10" fmla="*/ 72524 h 134842"/>
                      <a:gd name="connsiteX11" fmla="*/ 8119 w 98672"/>
                      <a:gd name="connsiteY11" fmla="*/ 64799 h 134842"/>
                      <a:gd name="connsiteX12" fmla="*/ 2090 w 98672"/>
                      <a:gd name="connsiteY12" fmla="*/ 54626 h 134842"/>
                      <a:gd name="connsiteX13" fmla="*/ 14 w 98672"/>
                      <a:gd name="connsiteY13" fmla="*/ 40939 h 134842"/>
                      <a:gd name="connsiteX14" fmla="*/ 4719 w 98672"/>
                      <a:gd name="connsiteY14" fmla="*/ 22356 h 134842"/>
                      <a:gd name="connsiteX15" fmla="*/ 17282 w 98672"/>
                      <a:gd name="connsiteY15" fmla="*/ 9602 h 134842"/>
                      <a:gd name="connsiteX16" fmla="*/ 35237 w 98672"/>
                      <a:gd name="connsiteY16" fmla="*/ 2324 h 134842"/>
                      <a:gd name="connsiteX17" fmla="*/ 56268 w 98672"/>
                      <a:gd name="connsiteY17" fmla="*/ 0 h 134842"/>
                      <a:gd name="connsiteX18" fmla="*/ 73604 w 98672"/>
                      <a:gd name="connsiteY18" fmla="*/ 1315 h 134842"/>
                      <a:gd name="connsiteX19" fmla="*/ 90930 w 98672"/>
                      <a:gd name="connsiteY19" fmla="*/ 5125 h 134842"/>
                      <a:gd name="connsiteX20" fmla="*/ 90930 w 98672"/>
                      <a:gd name="connsiteY20" fmla="*/ 35757 h 134842"/>
                      <a:gd name="connsiteX21" fmla="*/ 74794 w 98672"/>
                      <a:gd name="connsiteY21" fmla="*/ 29166 h 134842"/>
                      <a:gd name="connsiteX22" fmla="*/ 57897 w 98672"/>
                      <a:gd name="connsiteY22" fmla="*/ 26975 h 134842"/>
                      <a:gd name="connsiteX23" fmla="*/ 50563 w 98672"/>
                      <a:gd name="connsiteY23" fmla="*/ 27661 h 134842"/>
                      <a:gd name="connsiteX24" fmla="*/ 44467 w 98672"/>
                      <a:gd name="connsiteY24" fmla="*/ 29671 h 134842"/>
                      <a:gd name="connsiteX25" fmla="*/ 40323 w 98672"/>
                      <a:gd name="connsiteY25" fmla="*/ 33062 h 134842"/>
                      <a:gd name="connsiteX26" fmla="*/ 38809 w 98672"/>
                      <a:gd name="connsiteY26" fmla="*/ 37767 h 134842"/>
                      <a:gd name="connsiteX27" fmla="*/ 41085 w 98672"/>
                      <a:gd name="connsiteY27" fmla="*/ 43796 h 134842"/>
                      <a:gd name="connsiteX28" fmla="*/ 46981 w 98672"/>
                      <a:gd name="connsiteY28" fmla="*/ 48130 h 134842"/>
                      <a:gd name="connsiteX29" fmla="*/ 55078 w 98672"/>
                      <a:gd name="connsiteY29" fmla="*/ 51397 h 134842"/>
                      <a:gd name="connsiteX30" fmla="*/ 63926 w 98672"/>
                      <a:gd name="connsiteY30" fmla="*/ 54350 h 134842"/>
                      <a:gd name="connsiteX31" fmla="*/ 78214 w 98672"/>
                      <a:gd name="connsiteY31" fmla="*/ 60370 h 134842"/>
                      <a:gd name="connsiteX32" fmla="*/ 89196 w 98672"/>
                      <a:gd name="connsiteY32" fmla="*/ 68037 h 134842"/>
                      <a:gd name="connsiteX33" fmla="*/ 96235 w 98672"/>
                      <a:gd name="connsiteY33" fmla="*/ 78334 h 134842"/>
                      <a:gd name="connsiteX34" fmla="*/ 93721 w 98672"/>
                      <a:gd name="connsiteY34" fmla="*/ 111929 h 134842"/>
                      <a:gd name="connsiteX35" fmla="*/ 80528 w 98672"/>
                      <a:gd name="connsiteY35" fmla="*/ 125102 h 134842"/>
                      <a:gd name="connsiteX36" fmla="*/ 61574 w 98672"/>
                      <a:gd name="connsiteY36" fmla="*/ 132522 h 134842"/>
                      <a:gd name="connsiteX37" fmla="*/ 39276 w 98672"/>
                      <a:gd name="connsiteY37" fmla="*/ 134836 h 134842"/>
                      <a:gd name="connsiteX38" fmla="*/ 52 w 98672"/>
                      <a:gd name="connsiteY38" fmla="*/ 128350 h 1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8672" h="134842">
                        <a:moveTo>
                          <a:pt x="52" y="128350"/>
                        </a:moveTo>
                        <a:lnTo>
                          <a:pt x="52" y="96193"/>
                        </a:lnTo>
                        <a:cubicBezTo>
                          <a:pt x="6167" y="99937"/>
                          <a:pt x="12720" y="102889"/>
                          <a:pt x="19578" y="104985"/>
                        </a:cubicBezTo>
                        <a:cubicBezTo>
                          <a:pt x="25541" y="106814"/>
                          <a:pt x="31741" y="107776"/>
                          <a:pt x="37980" y="107842"/>
                        </a:cubicBezTo>
                        <a:cubicBezTo>
                          <a:pt x="43667" y="108100"/>
                          <a:pt x="49344" y="107128"/>
                          <a:pt x="54620" y="104985"/>
                        </a:cubicBezTo>
                        <a:cubicBezTo>
                          <a:pt x="58288" y="103613"/>
                          <a:pt x="60716" y="100108"/>
                          <a:pt x="60707" y="96193"/>
                        </a:cubicBezTo>
                        <a:cubicBezTo>
                          <a:pt x="60755" y="93793"/>
                          <a:pt x="59745" y="91498"/>
                          <a:pt x="57935" y="89916"/>
                        </a:cubicBezTo>
                        <a:cubicBezTo>
                          <a:pt x="55830" y="88069"/>
                          <a:pt x="53439" y="86583"/>
                          <a:pt x="50849" y="85516"/>
                        </a:cubicBezTo>
                        <a:cubicBezTo>
                          <a:pt x="47743" y="84192"/>
                          <a:pt x="44562" y="83058"/>
                          <a:pt x="41324" y="82125"/>
                        </a:cubicBezTo>
                        <a:cubicBezTo>
                          <a:pt x="37895" y="81125"/>
                          <a:pt x="34589" y="79991"/>
                          <a:pt x="31408" y="78734"/>
                        </a:cubicBezTo>
                        <a:cubicBezTo>
                          <a:pt x="26750" y="77019"/>
                          <a:pt x="22235" y="74943"/>
                          <a:pt x="17911" y="72524"/>
                        </a:cubicBezTo>
                        <a:cubicBezTo>
                          <a:pt x="14253" y="70495"/>
                          <a:pt x="10948" y="67885"/>
                          <a:pt x="8119" y="64799"/>
                        </a:cubicBezTo>
                        <a:cubicBezTo>
                          <a:pt x="5452" y="61837"/>
                          <a:pt x="3405" y="58379"/>
                          <a:pt x="2090" y="54626"/>
                        </a:cubicBezTo>
                        <a:cubicBezTo>
                          <a:pt x="614" y="50216"/>
                          <a:pt x="-91" y="45587"/>
                          <a:pt x="14" y="40939"/>
                        </a:cubicBezTo>
                        <a:cubicBezTo>
                          <a:pt x="-167" y="34433"/>
                          <a:pt x="1461" y="27994"/>
                          <a:pt x="4719" y="22356"/>
                        </a:cubicBezTo>
                        <a:cubicBezTo>
                          <a:pt x="7853" y="17183"/>
                          <a:pt x="12158" y="12811"/>
                          <a:pt x="17282" y="9602"/>
                        </a:cubicBezTo>
                        <a:cubicBezTo>
                          <a:pt x="22816" y="6182"/>
                          <a:pt x="28884" y="3715"/>
                          <a:pt x="35237" y="2324"/>
                        </a:cubicBezTo>
                        <a:cubicBezTo>
                          <a:pt x="42133" y="762"/>
                          <a:pt x="49191" y="-19"/>
                          <a:pt x="56268" y="0"/>
                        </a:cubicBezTo>
                        <a:cubicBezTo>
                          <a:pt x="62069" y="10"/>
                          <a:pt x="67870" y="448"/>
                          <a:pt x="73604" y="1315"/>
                        </a:cubicBezTo>
                        <a:cubicBezTo>
                          <a:pt x="79462" y="2191"/>
                          <a:pt x="85243" y="3458"/>
                          <a:pt x="90930" y="5125"/>
                        </a:cubicBezTo>
                        <a:lnTo>
                          <a:pt x="90930" y="35757"/>
                        </a:lnTo>
                        <a:cubicBezTo>
                          <a:pt x="85881" y="32823"/>
                          <a:pt x="80452" y="30604"/>
                          <a:pt x="74794" y="29166"/>
                        </a:cubicBezTo>
                        <a:cubicBezTo>
                          <a:pt x="69279" y="27737"/>
                          <a:pt x="63602" y="26994"/>
                          <a:pt x="57897" y="26975"/>
                        </a:cubicBezTo>
                        <a:cubicBezTo>
                          <a:pt x="55440" y="26966"/>
                          <a:pt x="52982" y="27194"/>
                          <a:pt x="50563" y="27661"/>
                        </a:cubicBezTo>
                        <a:cubicBezTo>
                          <a:pt x="48448" y="28061"/>
                          <a:pt x="46400" y="28737"/>
                          <a:pt x="44467" y="29671"/>
                        </a:cubicBezTo>
                        <a:cubicBezTo>
                          <a:pt x="42828" y="30452"/>
                          <a:pt x="41409" y="31614"/>
                          <a:pt x="40323" y="33062"/>
                        </a:cubicBezTo>
                        <a:cubicBezTo>
                          <a:pt x="39323" y="34424"/>
                          <a:pt x="38790" y="36072"/>
                          <a:pt x="38809" y="37767"/>
                        </a:cubicBezTo>
                        <a:cubicBezTo>
                          <a:pt x="38761" y="39996"/>
                          <a:pt x="39581" y="42158"/>
                          <a:pt x="41085" y="43796"/>
                        </a:cubicBezTo>
                        <a:cubicBezTo>
                          <a:pt x="42762" y="45597"/>
                          <a:pt x="44762" y="47073"/>
                          <a:pt x="46981" y="48130"/>
                        </a:cubicBezTo>
                        <a:cubicBezTo>
                          <a:pt x="49591" y="49426"/>
                          <a:pt x="52296" y="50512"/>
                          <a:pt x="55078" y="51397"/>
                        </a:cubicBezTo>
                        <a:cubicBezTo>
                          <a:pt x="58049" y="52359"/>
                          <a:pt x="61002" y="53340"/>
                          <a:pt x="63926" y="54350"/>
                        </a:cubicBezTo>
                        <a:cubicBezTo>
                          <a:pt x="68822" y="56036"/>
                          <a:pt x="73594" y="58046"/>
                          <a:pt x="78214" y="60370"/>
                        </a:cubicBezTo>
                        <a:cubicBezTo>
                          <a:pt x="82233" y="62380"/>
                          <a:pt x="85929" y="64961"/>
                          <a:pt x="89196" y="68037"/>
                        </a:cubicBezTo>
                        <a:cubicBezTo>
                          <a:pt x="92235" y="70943"/>
                          <a:pt x="94635" y="74448"/>
                          <a:pt x="96235" y="78334"/>
                        </a:cubicBezTo>
                        <a:cubicBezTo>
                          <a:pt x="100207" y="89383"/>
                          <a:pt x="99293" y="101594"/>
                          <a:pt x="93721" y="111929"/>
                        </a:cubicBezTo>
                        <a:cubicBezTo>
                          <a:pt x="90434" y="117301"/>
                          <a:pt x="85910" y="121816"/>
                          <a:pt x="80528" y="125102"/>
                        </a:cubicBezTo>
                        <a:cubicBezTo>
                          <a:pt x="74680" y="128645"/>
                          <a:pt x="68270" y="131150"/>
                          <a:pt x="61574" y="132522"/>
                        </a:cubicBezTo>
                        <a:cubicBezTo>
                          <a:pt x="54239" y="134084"/>
                          <a:pt x="46772" y="134855"/>
                          <a:pt x="39276" y="134836"/>
                        </a:cubicBezTo>
                        <a:cubicBezTo>
                          <a:pt x="25922" y="134970"/>
                          <a:pt x="12653" y="132779"/>
                          <a:pt x="52" y="128350"/>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34" name="Graphic 4">
                  <a:extLst>
                    <a:ext uri="{FF2B5EF4-FFF2-40B4-BE49-F238E27FC236}">
                      <a16:creationId xmlns:a16="http://schemas.microsoft.com/office/drawing/2014/main" id="{66136FFE-174A-2649-51A3-94DFB4A39D76}"/>
                    </a:ext>
                  </a:extLst>
                </p:cNvPr>
                <p:cNvGrpSpPr/>
                <p:nvPr/>
              </p:nvGrpSpPr>
              <p:grpSpPr>
                <a:xfrm>
                  <a:off x="3039210" y="2732769"/>
                  <a:ext cx="452197" cy="242307"/>
                  <a:chOff x="3039210" y="2732769"/>
                  <a:chExt cx="452197" cy="242307"/>
                </a:xfrm>
                <a:solidFill>
                  <a:srgbClr val="E6E6E6"/>
                </a:solidFill>
              </p:grpSpPr>
              <p:sp>
                <p:nvSpPr>
                  <p:cNvPr id="135" name="Graphic 4">
                    <a:extLst>
                      <a:ext uri="{FF2B5EF4-FFF2-40B4-BE49-F238E27FC236}">
                        <a16:creationId xmlns:a16="http://schemas.microsoft.com/office/drawing/2014/main" id="{E3CEE8D2-293B-BB33-DE29-52503937FBC2}"/>
                      </a:ext>
                    </a:extLst>
                  </p:cNvPr>
                  <p:cNvSpPr/>
                  <p:nvPr/>
                </p:nvSpPr>
                <p:spPr>
                  <a:xfrm>
                    <a:off x="3039210" y="2732769"/>
                    <a:ext cx="176673" cy="186365"/>
                  </a:xfrm>
                  <a:custGeom>
                    <a:avLst/>
                    <a:gdLst>
                      <a:gd name="connsiteX0" fmla="*/ 87496 w 176673"/>
                      <a:gd name="connsiteY0" fmla="*/ 186301 h 186365"/>
                      <a:gd name="connsiteX1" fmla="*/ 24450 w 176673"/>
                      <a:gd name="connsiteY1" fmla="*/ 161126 h 186365"/>
                      <a:gd name="connsiteX2" fmla="*/ 95 w 176673"/>
                      <a:gd name="connsiteY2" fmla="*/ 95518 h 186365"/>
                      <a:gd name="connsiteX3" fmla="*/ 24860 w 176673"/>
                      <a:gd name="connsiteY3" fmla="*/ 26452 h 186365"/>
                      <a:gd name="connsiteX4" fmla="*/ 90420 w 176673"/>
                      <a:gd name="connsiteY4" fmla="*/ 78 h 186365"/>
                      <a:gd name="connsiteX5" fmla="*/ 152762 w 176673"/>
                      <a:gd name="connsiteY5" fmla="*/ 25319 h 186365"/>
                      <a:gd name="connsiteX6" fmla="*/ 176574 w 176673"/>
                      <a:gd name="connsiteY6" fmla="*/ 91870 h 186365"/>
                      <a:gd name="connsiteX7" fmla="*/ 151904 w 176673"/>
                      <a:gd name="connsiteY7" fmla="*/ 160307 h 186365"/>
                      <a:gd name="connsiteX8" fmla="*/ 87496 w 176673"/>
                      <a:gd name="connsiteY8" fmla="*/ 186301 h 186365"/>
                      <a:gd name="connsiteX9" fmla="*/ 89249 w 176673"/>
                      <a:gd name="connsiteY9" fmla="*/ 34987 h 186365"/>
                      <a:gd name="connsiteX10" fmla="*/ 55349 w 176673"/>
                      <a:gd name="connsiteY10" fmla="*/ 50998 h 186365"/>
                      <a:gd name="connsiteX11" fmla="*/ 42786 w 176673"/>
                      <a:gd name="connsiteY11" fmla="*/ 93375 h 186365"/>
                      <a:gd name="connsiteX12" fmla="*/ 55349 w 176673"/>
                      <a:gd name="connsiteY12" fmla="*/ 135694 h 186365"/>
                      <a:gd name="connsiteX13" fmla="*/ 88249 w 176673"/>
                      <a:gd name="connsiteY13" fmla="*/ 151268 h 186365"/>
                      <a:gd name="connsiteX14" fmla="*/ 121529 w 176673"/>
                      <a:gd name="connsiteY14" fmla="*/ 136133 h 186365"/>
                      <a:gd name="connsiteX15" fmla="*/ 133826 w 176673"/>
                      <a:gd name="connsiteY15" fmla="*/ 94137 h 186365"/>
                      <a:gd name="connsiteX16" fmla="*/ 121901 w 176673"/>
                      <a:gd name="connsiteY16" fmla="*/ 50560 h 186365"/>
                      <a:gd name="connsiteX17" fmla="*/ 89249 w 176673"/>
                      <a:gd name="connsiteY17" fmla="*/ 34987 h 1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673" h="186365">
                        <a:moveTo>
                          <a:pt x="87496" y="186301"/>
                        </a:moveTo>
                        <a:cubicBezTo>
                          <a:pt x="63874" y="187177"/>
                          <a:pt x="40976" y="178033"/>
                          <a:pt x="24450" y="161126"/>
                        </a:cubicBezTo>
                        <a:cubicBezTo>
                          <a:pt x="7848" y="143419"/>
                          <a:pt x="-924" y="119769"/>
                          <a:pt x="95" y="95518"/>
                        </a:cubicBezTo>
                        <a:cubicBezTo>
                          <a:pt x="-1029" y="70143"/>
                          <a:pt x="7867" y="45331"/>
                          <a:pt x="24860" y="26452"/>
                        </a:cubicBezTo>
                        <a:cubicBezTo>
                          <a:pt x="41900" y="8641"/>
                          <a:pt x="65789" y="-970"/>
                          <a:pt x="90420" y="78"/>
                        </a:cubicBezTo>
                        <a:cubicBezTo>
                          <a:pt x="113862" y="-846"/>
                          <a:pt x="136569" y="8345"/>
                          <a:pt x="152762" y="25319"/>
                        </a:cubicBezTo>
                        <a:cubicBezTo>
                          <a:pt x="169145" y="43502"/>
                          <a:pt x="177698" y="67419"/>
                          <a:pt x="176574" y="91870"/>
                        </a:cubicBezTo>
                        <a:cubicBezTo>
                          <a:pt x="177727" y="117045"/>
                          <a:pt x="168859" y="141657"/>
                          <a:pt x="151904" y="160307"/>
                        </a:cubicBezTo>
                        <a:cubicBezTo>
                          <a:pt x="135140" y="177785"/>
                          <a:pt x="111699" y="187244"/>
                          <a:pt x="87496" y="186301"/>
                        </a:cubicBezTo>
                        <a:close/>
                        <a:moveTo>
                          <a:pt x="89249" y="34987"/>
                        </a:moveTo>
                        <a:cubicBezTo>
                          <a:pt x="76019" y="34510"/>
                          <a:pt x="63388" y="40482"/>
                          <a:pt x="55349" y="50998"/>
                        </a:cubicBezTo>
                        <a:cubicBezTo>
                          <a:pt x="46472" y="63285"/>
                          <a:pt x="42043" y="78230"/>
                          <a:pt x="42786" y="93375"/>
                        </a:cubicBezTo>
                        <a:cubicBezTo>
                          <a:pt x="41948" y="108510"/>
                          <a:pt x="46396" y="123464"/>
                          <a:pt x="55349" y="135694"/>
                        </a:cubicBezTo>
                        <a:cubicBezTo>
                          <a:pt x="63208" y="145839"/>
                          <a:pt x="75428" y="151620"/>
                          <a:pt x="88249" y="151268"/>
                        </a:cubicBezTo>
                        <a:cubicBezTo>
                          <a:pt x="101117" y="151773"/>
                          <a:pt x="113461" y="146162"/>
                          <a:pt x="121529" y="136133"/>
                        </a:cubicBezTo>
                        <a:cubicBezTo>
                          <a:pt x="130368" y="123979"/>
                          <a:pt x="134721" y="109139"/>
                          <a:pt x="133826" y="94137"/>
                        </a:cubicBezTo>
                        <a:cubicBezTo>
                          <a:pt x="134759" y="78697"/>
                          <a:pt x="130568" y="63371"/>
                          <a:pt x="121901" y="50560"/>
                        </a:cubicBezTo>
                        <a:cubicBezTo>
                          <a:pt x="114242" y="40321"/>
                          <a:pt x="102031" y="34491"/>
                          <a:pt x="89249" y="34987"/>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6" name="Graphic 4">
                    <a:extLst>
                      <a:ext uri="{FF2B5EF4-FFF2-40B4-BE49-F238E27FC236}">
                        <a16:creationId xmlns:a16="http://schemas.microsoft.com/office/drawing/2014/main" id="{A7CD3568-775E-0544-34F9-D30460538C8E}"/>
                      </a:ext>
                    </a:extLst>
                  </p:cNvPr>
                  <p:cNvSpPr/>
                  <p:nvPr/>
                </p:nvSpPr>
                <p:spPr>
                  <a:xfrm>
                    <a:off x="3241739" y="2784187"/>
                    <a:ext cx="133843" cy="190889"/>
                  </a:xfrm>
                  <a:custGeom>
                    <a:avLst/>
                    <a:gdLst>
                      <a:gd name="connsiteX0" fmla="*/ 40176 w 133843"/>
                      <a:gd name="connsiteY0" fmla="*/ 116804 h 190889"/>
                      <a:gd name="connsiteX1" fmla="*/ 39681 w 133843"/>
                      <a:gd name="connsiteY1" fmla="*/ 116804 h 190889"/>
                      <a:gd name="connsiteX2" fmla="*/ 39681 w 133843"/>
                      <a:gd name="connsiteY2" fmla="*/ 190890 h 190889"/>
                      <a:gd name="connsiteX3" fmla="*/ 0 w 133843"/>
                      <a:gd name="connsiteY3" fmla="*/ 190890 h 190889"/>
                      <a:gd name="connsiteX4" fmla="*/ 0 w 133843"/>
                      <a:gd name="connsiteY4" fmla="*/ 3161 h 190889"/>
                      <a:gd name="connsiteX5" fmla="*/ 39681 w 133843"/>
                      <a:gd name="connsiteY5" fmla="*/ 3161 h 190889"/>
                      <a:gd name="connsiteX6" fmla="*/ 39681 w 133843"/>
                      <a:gd name="connsiteY6" fmla="*/ 22497 h 190889"/>
                      <a:gd name="connsiteX7" fmla="*/ 40176 w 133843"/>
                      <a:gd name="connsiteY7" fmla="*/ 22497 h 190889"/>
                      <a:gd name="connsiteX8" fmla="*/ 110176 w 133843"/>
                      <a:gd name="connsiteY8" fmla="*/ 8476 h 190889"/>
                      <a:gd name="connsiteX9" fmla="*/ 120101 w 133843"/>
                      <a:gd name="connsiteY9" fmla="*/ 17154 h 190889"/>
                      <a:gd name="connsiteX10" fmla="*/ 133731 w 133843"/>
                      <a:gd name="connsiteY10" fmla="*/ 63826 h 190889"/>
                      <a:gd name="connsiteX11" fmla="*/ 117843 w 133843"/>
                      <a:gd name="connsiteY11" fmla="*/ 115442 h 190889"/>
                      <a:gd name="connsiteX12" fmla="*/ 75581 w 133843"/>
                      <a:gd name="connsiteY12" fmla="*/ 134902 h 190889"/>
                      <a:gd name="connsiteX13" fmla="*/ 40176 w 133843"/>
                      <a:gd name="connsiteY13" fmla="*/ 116804 h 190889"/>
                      <a:gd name="connsiteX14" fmla="*/ 39043 w 133843"/>
                      <a:gd name="connsiteY14" fmla="*/ 64064 h 190889"/>
                      <a:gd name="connsiteX15" fmla="*/ 39043 w 133843"/>
                      <a:gd name="connsiteY15" fmla="*/ 74361 h 190889"/>
                      <a:gd name="connsiteX16" fmla="*/ 46082 w 133843"/>
                      <a:gd name="connsiteY16" fmla="*/ 96087 h 190889"/>
                      <a:gd name="connsiteX17" fmla="*/ 64532 w 133843"/>
                      <a:gd name="connsiteY17" fmla="*/ 104498 h 190889"/>
                      <a:gd name="connsiteX18" fmla="*/ 85573 w 133843"/>
                      <a:gd name="connsiteY18" fmla="*/ 94020 h 190889"/>
                      <a:gd name="connsiteX19" fmla="*/ 93040 w 133843"/>
                      <a:gd name="connsiteY19" fmla="*/ 64321 h 190889"/>
                      <a:gd name="connsiteX20" fmla="*/ 66675 w 133843"/>
                      <a:gd name="connsiteY20" fmla="*/ 30422 h 190889"/>
                      <a:gd name="connsiteX21" fmla="*/ 46768 w 133843"/>
                      <a:gd name="connsiteY21" fmla="*/ 39652 h 190889"/>
                      <a:gd name="connsiteX22" fmla="*/ 39043 w 133843"/>
                      <a:gd name="connsiteY22" fmla="*/ 64064 h 1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3" h="190889">
                        <a:moveTo>
                          <a:pt x="40176" y="116804"/>
                        </a:moveTo>
                        <a:lnTo>
                          <a:pt x="39681" y="116804"/>
                        </a:lnTo>
                        <a:lnTo>
                          <a:pt x="39681" y="190890"/>
                        </a:lnTo>
                        <a:lnTo>
                          <a:pt x="0" y="190890"/>
                        </a:lnTo>
                        <a:lnTo>
                          <a:pt x="0" y="3161"/>
                        </a:lnTo>
                        <a:lnTo>
                          <a:pt x="39681" y="3161"/>
                        </a:lnTo>
                        <a:lnTo>
                          <a:pt x="39681" y="22497"/>
                        </a:lnTo>
                        <a:lnTo>
                          <a:pt x="40176" y="22497"/>
                        </a:lnTo>
                        <a:cubicBezTo>
                          <a:pt x="55636" y="-706"/>
                          <a:pt x="86973" y="-6983"/>
                          <a:pt x="110176" y="8476"/>
                        </a:cubicBezTo>
                        <a:cubicBezTo>
                          <a:pt x="113852" y="10924"/>
                          <a:pt x="117186" y="13839"/>
                          <a:pt x="120101" y="17154"/>
                        </a:cubicBezTo>
                        <a:cubicBezTo>
                          <a:pt x="129845" y="30698"/>
                          <a:pt x="134655" y="47167"/>
                          <a:pt x="133731" y="63826"/>
                        </a:cubicBezTo>
                        <a:cubicBezTo>
                          <a:pt x="134655" y="82362"/>
                          <a:pt x="129026" y="100631"/>
                          <a:pt x="117843" y="115442"/>
                        </a:cubicBezTo>
                        <a:cubicBezTo>
                          <a:pt x="107623" y="128244"/>
                          <a:pt x="91954" y="135464"/>
                          <a:pt x="75581" y="134902"/>
                        </a:cubicBezTo>
                        <a:cubicBezTo>
                          <a:pt x="61408" y="135578"/>
                          <a:pt x="47930" y="128691"/>
                          <a:pt x="40176" y="116804"/>
                        </a:cubicBezTo>
                        <a:close/>
                        <a:moveTo>
                          <a:pt x="39043" y="64064"/>
                        </a:moveTo>
                        <a:lnTo>
                          <a:pt x="39043" y="74361"/>
                        </a:lnTo>
                        <a:cubicBezTo>
                          <a:pt x="38700" y="82209"/>
                          <a:pt x="41205" y="89925"/>
                          <a:pt x="46082" y="96087"/>
                        </a:cubicBezTo>
                        <a:cubicBezTo>
                          <a:pt x="50587" y="101612"/>
                          <a:pt x="57407" y="104726"/>
                          <a:pt x="64532" y="104498"/>
                        </a:cubicBezTo>
                        <a:cubicBezTo>
                          <a:pt x="72876" y="104850"/>
                          <a:pt x="80820" y="100888"/>
                          <a:pt x="85573" y="94020"/>
                        </a:cubicBezTo>
                        <a:cubicBezTo>
                          <a:pt x="91069" y="85134"/>
                          <a:pt x="93678" y="74751"/>
                          <a:pt x="93040" y="64321"/>
                        </a:cubicBezTo>
                        <a:cubicBezTo>
                          <a:pt x="93040" y="41718"/>
                          <a:pt x="84249" y="30422"/>
                          <a:pt x="66675" y="30422"/>
                        </a:cubicBezTo>
                        <a:cubicBezTo>
                          <a:pt x="58960" y="30231"/>
                          <a:pt x="51606" y="33641"/>
                          <a:pt x="46768" y="39652"/>
                        </a:cubicBezTo>
                        <a:cubicBezTo>
                          <a:pt x="41358" y="46605"/>
                          <a:pt x="38614" y="55263"/>
                          <a:pt x="39043" y="64064"/>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 name="Graphic 4">
                    <a:extLst>
                      <a:ext uri="{FF2B5EF4-FFF2-40B4-BE49-F238E27FC236}">
                        <a16:creationId xmlns:a16="http://schemas.microsoft.com/office/drawing/2014/main" id="{9F030590-3B8A-F542-39D8-67DBBFA75E0C}"/>
                      </a:ext>
                    </a:extLst>
                  </p:cNvPr>
                  <p:cNvSpPr/>
                  <p:nvPr/>
                </p:nvSpPr>
                <p:spPr>
                  <a:xfrm>
                    <a:off x="3392735" y="2784196"/>
                    <a:ext cx="98672" cy="134842"/>
                  </a:xfrm>
                  <a:custGeom>
                    <a:avLst/>
                    <a:gdLst>
                      <a:gd name="connsiteX0" fmla="*/ 52 w 98672"/>
                      <a:gd name="connsiteY0" fmla="*/ 128350 h 134842"/>
                      <a:gd name="connsiteX1" fmla="*/ 52 w 98672"/>
                      <a:gd name="connsiteY1" fmla="*/ 96193 h 134842"/>
                      <a:gd name="connsiteX2" fmla="*/ 19578 w 98672"/>
                      <a:gd name="connsiteY2" fmla="*/ 104985 h 134842"/>
                      <a:gd name="connsiteX3" fmla="*/ 37980 w 98672"/>
                      <a:gd name="connsiteY3" fmla="*/ 107842 h 134842"/>
                      <a:gd name="connsiteX4" fmla="*/ 54620 w 98672"/>
                      <a:gd name="connsiteY4" fmla="*/ 104985 h 134842"/>
                      <a:gd name="connsiteX5" fmla="*/ 60707 w 98672"/>
                      <a:gd name="connsiteY5" fmla="*/ 96193 h 134842"/>
                      <a:gd name="connsiteX6" fmla="*/ 57935 w 98672"/>
                      <a:gd name="connsiteY6" fmla="*/ 89916 h 134842"/>
                      <a:gd name="connsiteX7" fmla="*/ 50849 w 98672"/>
                      <a:gd name="connsiteY7" fmla="*/ 85516 h 134842"/>
                      <a:gd name="connsiteX8" fmla="*/ 41324 w 98672"/>
                      <a:gd name="connsiteY8" fmla="*/ 82125 h 134842"/>
                      <a:gd name="connsiteX9" fmla="*/ 31408 w 98672"/>
                      <a:gd name="connsiteY9" fmla="*/ 78734 h 134842"/>
                      <a:gd name="connsiteX10" fmla="*/ 17911 w 98672"/>
                      <a:gd name="connsiteY10" fmla="*/ 72524 h 134842"/>
                      <a:gd name="connsiteX11" fmla="*/ 8119 w 98672"/>
                      <a:gd name="connsiteY11" fmla="*/ 64799 h 134842"/>
                      <a:gd name="connsiteX12" fmla="*/ 2090 w 98672"/>
                      <a:gd name="connsiteY12" fmla="*/ 54626 h 134842"/>
                      <a:gd name="connsiteX13" fmla="*/ 14 w 98672"/>
                      <a:gd name="connsiteY13" fmla="*/ 40939 h 134842"/>
                      <a:gd name="connsiteX14" fmla="*/ 4719 w 98672"/>
                      <a:gd name="connsiteY14" fmla="*/ 22356 h 134842"/>
                      <a:gd name="connsiteX15" fmla="*/ 17282 w 98672"/>
                      <a:gd name="connsiteY15" fmla="*/ 9602 h 134842"/>
                      <a:gd name="connsiteX16" fmla="*/ 35237 w 98672"/>
                      <a:gd name="connsiteY16" fmla="*/ 2324 h 134842"/>
                      <a:gd name="connsiteX17" fmla="*/ 56268 w 98672"/>
                      <a:gd name="connsiteY17" fmla="*/ 0 h 134842"/>
                      <a:gd name="connsiteX18" fmla="*/ 73604 w 98672"/>
                      <a:gd name="connsiteY18" fmla="*/ 1315 h 134842"/>
                      <a:gd name="connsiteX19" fmla="*/ 90930 w 98672"/>
                      <a:gd name="connsiteY19" fmla="*/ 5125 h 134842"/>
                      <a:gd name="connsiteX20" fmla="*/ 90930 w 98672"/>
                      <a:gd name="connsiteY20" fmla="*/ 35757 h 134842"/>
                      <a:gd name="connsiteX21" fmla="*/ 74794 w 98672"/>
                      <a:gd name="connsiteY21" fmla="*/ 29166 h 134842"/>
                      <a:gd name="connsiteX22" fmla="*/ 57897 w 98672"/>
                      <a:gd name="connsiteY22" fmla="*/ 26975 h 134842"/>
                      <a:gd name="connsiteX23" fmla="*/ 50563 w 98672"/>
                      <a:gd name="connsiteY23" fmla="*/ 27661 h 134842"/>
                      <a:gd name="connsiteX24" fmla="*/ 44467 w 98672"/>
                      <a:gd name="connsiteY24" fmla="*/ 29671 h 134842"/>
                      <a:gd name="connsiteX25" fmla="*/ 40323 w 98672"/>
                      <a:gd name="connsiteY25" fmla="*/ 33062 h 134842"/>
                      <a:gd name="connsiteX26" fmla="*/ 38809 w 98672"/>
                      <a:gd name="connsiteY26" fmla="*/ 37767 h 134842"/>
                      <a:gd name="connsiteX27" fmla="*/ 41085 w 98672"/>
                      <a:gd name="connsiteY27" fmla="*/ 43796 h 134842"/>
                      <a:gd name="connsiteX28" fmla="*/ 46981 w 98672"/>
                      <a:gd name="connsiteY28" fmla="*/ 48130 h 134842"/>
                      <a:gd name="connsiteX29" fmla="*/ 55078 w 98672"/>
                      <a:gd name="connsiteY29" fmla="*/ 51397 h 134842"/>
                      <a:gd name="connsiteX30" fmla="*/ 63926 w 98672"/>
                      <a:gd name="connsiteY30" fmla="*/ 54350 h 134842"/>
                      <a:gd name="connsiteX31" fmla="*/ 78214 w 98672"/>
                      <a:gd name="connsiteY31" fmla="*/ 60370 h 134842"/>
                      <a:gd name="connsiteX32" fmla="*/ 89196 w 98672"/>
                      <a:gd name="connsiteY32" fmla="*/ 68037 h 134842"/>
                      <a:gd name="connsiteX33" fmla="*/ 96235 w 98672"/>
                      <a:gd name="connsiteY33" fmla="*/ 78334 h 134842"/>
                      <a:gd name="connsiteX34" fmla="*/ 93721 w 98672"/>
                      <a:gd name="connsiteY34" fmla="*/ 111929 h 134842"/>
                      <a:gd name="connsiteX35" fmla="*/ 80528 w 98672"/>
                      <a:gd name="connsiteY35" fmla="*/ 125102 h 134842"/>
                      <a:gd name="connsiteX36" fmla="*/ 61574 w 98672"/>
                      <a:gd name="connsiteY36" fmla="*/ 132522 h 134842"/>
                      <a:gd name="connsiteX37" fmla="*/ 39276 w 98672"/>
                      <a:gd name="connsiteY37" fmla="*/ 134836 h 134842"/>
                      <a:gd name="connsiteX38" fmla="*/ 52 w 98672"/>
                      <a:gd name="connsiteY38" fmla="*/ 128350 h 1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8672" h="134842">
                        <a:moveTo>
                          <a:pt x="52" y="128350"/>
                        </a:moveTo>
                        <a:lnTo>
                          <a:pt x="52" y="96193"/>
                        </a:lnTo>
                        <a:cubicBezTo>
                          <a:pt x="6167" y="99937"/>
                          <a:pt x="12720" y="102889"/>
                          <a:pt x="19578" y="104985"/>
                        </a:cubicBezTo>
                        <a:cubicBezTo>
                          <a:pt x="25541" y="106814"/>
                          <a:pt x="31741" y="107776"/>
                          <a:pt x="37980" y="107842"/>
                        </a:cubicBezTo>
                        <a:cubicBezTo>
                          <a:pt x="43667" y="108100"/>
                          <a:pt x="49344" y="107128"/>
                          <a:pt x="54620" y="104985"/>
                        </a:cubicBezTo>
                        <a:cubicBezTo>
                          <a:pt x="58288" y="103613"/>
                          <a:pt x="60716" y="100108"/>
                          <a:pt x="60707" y="96193"/>
                        </a:cubicBezTo>
                        <a:cubicBezTo>
                          <a:pt x="60755" y="93793"/>
                          <a:pt x="59745" y="91498"/>
                          <a:pt x="57935" y="89916"/>
                        </a:cubicBezTo>
                        <a:cubicBezTo>
                          <a:pt x="55830" y="88069"/>
                          <a:pt x="53439" y="86583"/>
                          <a:pt x="50849" y="85516"/>
                        </a:cubicBezTo>
                        <a:cubicBezTo>
                          <a:pt x="47743" y="84192"/>
                          <a:pt x="44562" y="83058"/>
                          <a:pt x="41324" y="82125"/>
                        </a:cubicBezTo>
                        <a:cubicBezTo>
                          <a:pt x="37895" y="81125"/>
                          <a:pt x="34589" y="79991"/>
                          <a:pt x="31408" y="78734"/>
                        </a:cubicBezTo>
                        <a:cubicBezTo>
                          <a:pt x="26750" y="77019"/>
                          <a:pt x="22235" y="74943"/>
                          <a:pt x="17911" y="72524"/>
                        </a:cubicBezTo>
                        <a:cubicBezTo>
                          <a:pt x="14253" y="70495"/>
                          <a:pt x="10948" y="67885"/>
                          <a:pt x="8119" y="64799"/>
                        </a:cubicBezTo>
                        <a:cubicBezTo>
                          <a:pt x="5452" y="61837"/>
                          <a:pt x="3405" y="58379"/>
                          <a:pt x="2090" y="54626"/>
                        </a:cubicBezTo>
                        <a:cubicBezTo>
                          <a:pt x="614" y="50216"/>
                          <a:pt x="-91" y="45587"/>
                          <a:pt x="14" y="40939"/>
                        </a:cubicBezTo>
                        <a:cubicBezTo>
                          <a:pt x="-167" y="34433"/>
                          <a:pt x="1461" y="27994"/>
                          <a:pt x="4719" y="22356"/>
                        </a:cubicBezTo>
                        <a:cubicBezTo>
                          <a:pt x="7853" y="17183"/>
                          <a:pt x="12158" y="12811"/>
                          <a:pt x="17282" y="9602"/>
                        </a:cubicBezTo>
                        <a:cubicBezTo>
                          <a:pt x="22816" y="6182"/>
                          <a:pt x="28884" y="3715"/>
                          <a:pt x="35237" y="2324"/>
                        </a:cubicBezTo>
                        <a:cubicBezTo>
                          <a:pt x="42133" y="762"/>
                          <a:pt x="49191" y="-19"/>
                          <a:pt x="56268" y="0"/>
                        </a:cubicBezTo>
                        <a:cubicBezTo>
                          <a:pt x="62069" y="10"/>
                          <a:pt x="67870" y="448"/>
                          <a:pt x="73604" y="1315"/>
                        </a:cubicBezTo>
                        <a:cubicBezTo>
                          <a:pt x="79462" y="2191"/>
                          <a:pt x="85243" y="3458"/>
                          <a:pt x="90930" y="5125"/>
                        </a:cubicBezTo>
                        <a:lnTo>
                          <a:pt x="90930" y="35757"/>
                        </a:lnTo>
                        <a:cubicBezTo>
                          <a:pt x="85881" y="32823"/>
                          <a:pt x="80452" y="30604"/>
                          <a:pt x="74794" y="29166"/>
                        </a:cubicBezTo>
                        <a:cubicBezTo>
                          <a:pt x="69279" y="27737"/>
                          <a:pt x="63602" y="26994"/>
                          <a:pt x="57897" y="26975"/>
                        </a:cubicBezTo>
                        <a:cubicBezTo>
                          <a:pt x="55440" y="26966"/>
                          <a:pt x="52982" y="27194"/>
                          <a:pt x="50563" y="27661"/>
                        </a:cubicBezTo>
                        <a:cubicBezTo>
                          <a:pt x="48448" y="28061"/>
                          <a:pt x="46400" y="28737"/>
                          <a:pt x="44467" y="29671"/>
                        </a:cubicBezTo>
                        <a:cubicBezTo>
                          <a:pt x="42828" y="30452"/>
                          <a:pt x="41409" y="31614"/>
                          <a:pt x="40323" y="33062"/>
                        </a:cubicBezTo>
                        <a:cubicBezTo>
                          <a:pt x="39323" y="34424"/>
                          <a:pt x="38790" y="36072"/>
                          <a:pt x="38809" y="37767"/>
                        </a:cubicBezTo>
                        <a:cubicBezTo>
                          <a:pt x="38761" y="39996"/>
                          <a:pt x="39581" y="42158"/>
                          <a:pt x="41085" y="43796"/>
                        </a:cubicBezTo>
                        <a:cubicBezTo>
                          <a:pt x="42762" y="45597"/>
                          <a:pt x="44762" y="47073"/>
                          <a:pt x="46981" y="48130"/>
                        </a:cubicBezTo>
                        <a:cubicBezTo>
                          <a:pt x="49591" y="49426"/>
                          <a:pt x="52296" y="50512"/>
                          <a:pt x="55078" y="51397"/>
                        </a:cubicBezTo>
                        <a:cubicBezTo>
                          <a:pt x="58049" y="52359"/>
                          <a:pt x="61002" y="53340"/>
                          <a:pt x="63926" y="54350"/>
                        </a:cubicBezTo>
                        <a:cubicBezTo>
                          <a:pt x="68822" y="56036"/>
                          <a:pt x="73594" y="58046"/>
                          <a:pt x="78214" y="60370"/>
                        </a:cubicBezTo>
                        <a:cubicBezTo>
                          <a:pt x="82233" y="62380"/>
                          <a:pt x="85929" y="64961"/>
                          <a:pt x="89196" y="68037"/>
                        </a:cubicBezTo>
                        <a:cubicBezTo>
                          <a:pt x="92235" y="70943"/>
                          <a:pt x="94635" y="74448"/>
                          <a:pt x="96235" y="78334"/>
                        </a:cubicBezTo>
                        <a:cubicBezTo>
                          <a:pt x="100207" y="89383"/>
                          <a:pt x="99293" y="101594"/>
                          <a:pt x="93721" y="111929"/>
                        </a:cubicBezTo>
                        <a:cubicBezTo>
                          <a:pt x="90434" y="117301"/>
                          <a:pt x="85910" y="121816"/>
                          <a:pt x="80528" y="125102"/>
                        </a:cubicBezTo>
                        <a:cubicBezTo>
                          <a:pt x="74680" y="128645"/>
                          <a:pt x="68270" y="131150"/>
                          <a:pt x="61574" y="132522"/>
                        </a:cubicBezTo>
                        <a:cubicBezTo>
                          <a:pt x="54239" y="134084"/>
                          <a:pt x="46772" y="134855"/>
                          <a:pt x="39276" y="134836"/>
                        </a:cubicBezTo>
                        <a:cubicBezTo>
                          <a:pt x="25922" y="134970"/>
                          <a:pt x="12653" y="132779"/>
                          <a:pt x="52" y="128350"/>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143" name="Group 142">
              <a:extLst>
                <a:ext uri="{FF2B5EF4-FFF2-40B4-BE49-F238E27FC236}">
                  <a16:creationId xmlns:a16="http://schemas.microsoft.com/office/drawing/2014/main" id="{202BE50A-0D7A-D9B7-BC7C-CBF3051A904D}"/>
                </a:ext>
              </a:extLst>
            </p:cNvPr>
            <p:cNvGrpSpPr/>
            <p:nvPr/>
          </p:nvGrpSpPr>
          <p:grpSpPr>
            <a:xfrm>
              <a:off x="10025729" y="1735355"/>
              <a:ext cx="220248" cy="203338"/>
              <a:chOff x="5960678" y="1157448"/>
              <a:chExt cx="2192722" cy="2024368"/>
            </a:xfrm>
          </p:grpSpPr>
          <p:grpSp>
            <p:nvGrpSpPr>
              <p:cNvPr id="144" name="Graphic 4">
                <a:extLst>
                  <a:ext uri="{FF2B5EF4-FFF2-40B4-BE49-F238E27FC236}">
                    <a16:creationId xmlns:a16="http://schemas.microsoft.com/office/drawing/2014/main" id="{289C2D2E-70BE-DB11-325D-C8E52E4C928B}"/>
                  </a:ext>
                </a:extLst>
              </p:cNvPr>
              <p:cNvGrpSpPr/>
              <p:nvPr/>
            </p:nvGrpSpPr>
            <p:grpSpPr>
              <a:xfrm>
                <a:off x="5960678" y="1157448"/>
                <a:ext cx="2192722" cy="2024368"/>
                <a:chOff x="3068261" y="1433541"/>
                <a:chExt cx="1537369" cy="1419332"/>
              </a:xfrm>
            </p:grpSpPr>
            <p:sp>
              <p:nvSpPr>
                <p:cNvPr id="157" name="Graphic 4">
                  <a:extLst>
                    <a:ext uri="{FF2B5EF4-FFF2-40B4-BE49-F238E27FC236}">
                      <a16:creationId xmlns:a16="http://schemas.microsoft.com/office/drawing/2014/main" id="{5255DD43-C3DB-1AA6-CB59-741D12D41A0E}"/>
                    </a:ext>
                  </a:extLst>
                </p:cNvPr>
                <p:cNvSpPr/>
                <p:nvPr/>
              </p:nvSpPr>
              <p:spPr>
                <a:xfrm>
                  <a:off x="3072023" y="1437094"/>
                  <a:ext cx="1529943" cy="1412329"/>
                </a:xfrm>
                <a:custGeom>
                  <a:avLst/>
                  <a:gdLst>
                    <a:gd name="connsiteX0" fmla="*/ 859393 w 1529943"/>
                    <a:gd name="connsiteY0" fmla="*/ 0 h 1412329"/>
                    <a:gd name="connsiteX1" fmla="*/ 200024 w 1529943"/>
                    <a:gd name="connsiteY1" fmla="*/ 548840 h 1412329"/>
                    <a:gd name="connsiteX2" fmla="*/ 200024 w 1529943"/>
                    <a:gd name="connsiteY2" fmla="*/ 671551 h 1412329"/>
                    <a:gd name="connsiteX3" fmla="*/ 149875 w 1529943"/>
                    <a:gd name="connsiteY3" fmla="*/ 657177 h 1412329"/>
                    <a:gd name="connsiteX4" fmla="*/ 139045 w 1529943"/>
                    <a:gd name="connsiteY4" fmla="*/ 646071 h 1412329"/>
                    <a:gd name="connsiteX5" fmla="*/ 75714 w 1529943"/>
                    <a:gd name="connsiteY5" fmla="*/ 587016 h 1412329"/>
                    <a:gd name="connsiteX6" fmla="*/ 47 w 1529943"/>
                    <a:gd name="connsiteY6" fmla="*/ 706736 h 1412329"/>
                    <a:gd name="connsiteX7" fmla="*/ 81095 w 1529943"/>
                    <a:gd name="connsiteY7" fmla="*/ 822874 h 1412329"/>
                    <a:gd name="connsiteX8" fmla="*/ 114776 w 1529943"/>
                    <a:gd name="connsiteY8" fmla="*/ 803910 h 1412329"/>
                    <a:gd name="connsiteX9" fmla="*/ 129825 w 1529943"/>
                    <a:gd name="connsiteY9" fmla="*/ 787356 h 1412329"/>
                    <a:gd name="connsiteX10" fmla="*/ 142541 w 1529943"/>
                    <a:gd name="connsiteY10" fmla="*/ 770582 h 1412329"/>
                    <a:gd name="connsiteX11" fmla="*/ 159400 w 1529943"/>
                    <a:gd name="connsiteY11" fmla="*/ 749294 h 1412329"/>
                    <a:gd name="connsiteX12" fmla="*/ 176545 w 1529943"/>
                    <a:gd name="connsiteY12" fmla="*/ 742141 h 1412329"/>
                    <a:gd name="connsiteX13" fmla="*/ 200063 w 1529943"/>
                    <a:gd name="connsiteY13" fmla="*/ 740912 h 1412329"/>
                    <a:gd name="connsiteX14" fmla="*/ 200063 w 1529943"/>
                    <a:gd name="connsiteY14" fmla="*/ 974274 h 1412329"/>
                    <a:gd name="connsiteX15" fmla="*/ 602332 w 1529943"/>
                    <a:gd name="connsiteY15" fmla="*/ 974274 h 1412329"/>
                    <a:gd name="connsiteX16" fmla="*/ 740949 w 1529943"/>
                    <a:gd name="connsiteY16" fmla="*/ 1105443 h 1412329"/>
                    <a:gd name="connsiteX17" fmla="*/ 748264 w 1529943"/>
                    <a:gd name="connsiteY17" fmla="*/ 1089660 h 1412329"/>
                    <a:gd name="connsiteX18" fmla="*/ 743292 w 1529943"/>
                    <a:gd name="connsiteY18" fmla="*/ 1059018 h 1412329"/>
                    <a:gd name="connsiteX19" fmla="*/ 738930 w 1529943"/>
                    <a:gd name="connsiteY19" fmla="*/ 1035349 h 1412329"/>
                    <a:gd name="connsiteX20" fmla="*/ 736558 w 1529943"/>
                    <a:gd name="connsiteY20" fmla="*/ 1009879 h 1412329"/>
                    <a:gd name="connsiteX21" fmla="*/ 752751 w 1529943"/>
                    <a:gd name="connsiteY21" fmla="*/ 967121 h 1412329"/>
                    <a:gd name="connsiteX22" fmla="*/ 913276 w 1529943"/>
                    <a:gd name="connsiteY22" fmla="*/ 988238 h 1412329"/>
                    <a:gd name="connsiteX23" fmla="*/ 956005 w 1529943"/>
                    <a:gd name="connsiteY23" fmla="*/ 1144448 h 1412329"/>
                    <a:gd name="connsiteX24" fmla="*/ 909713 w 1529943"/>
                    <a:gd name="connsiteY24" fmla="*/ 1170413 h 1412329"/>
                    <a:gd name="connsiteX25" fmla="*/ 879709 w 1529943"/>
                    <a:gd name="connsiteY25" fmla="*/ 1170908 h 1412329"/>
                    <a:gd name="connsiteX26" fmla="*/ 846924 w 1529943"/>
                    <a:gd name="connsiteY26" fmla="*/ 1162269 h 1412329"/>
                    <a:gd name="connsiteX27" fmla="*/ 838838 w 1529943"/>
                    <a:gd name="connsiteY27" fmla="*/ 1161888 h 1412329"/>
                    <a:gd name="connsiteX28" fmla="*/ 818007 w 1529943"/>
                    <a:gd name="connsiteY28" fmla="*/ 1173909 h 1412329"/>
                    <a:gd name="connsiteX29" fmla="*/ 815511 w 1529943"/>
                    <a:gd name="connsiteY29" fmla="*/ 1176014 h 1412329"/>
                    <a:gd name="connsiteX30" fmla="*/ 1065371 w 1529943"/>
                    <a:gd name="connsiteY30" fmla="*/ 1412329 h 1412329"/>
                    <a:gd name="connsiteX31" fmla="*/ 1185881 w 1529943"/>
                    <a:gd name="connsiteY31" fmla="*/ 1331586 h 1412329"/>
                    <a:gd name="connsiteX32" fmla="*/ 1186091 w 1529943"/>
                    <a:gd name="connsiteY32" fmla="*/ 1330786 h 1412329"/>
                    <a:gd name="connsiteX33" fmla="*/ 1529943 w 1529943"/>
                    <a:gd name="connsiteY33" fmla="*/ 670598 h 1412329"/>
                    <a:gd name="connsiteX34" fmla="*/ 860183 w 1529943"/>
                    <a:gd name="connsiteY34" fmla="*/ 0 h 1412329"/>
                    <a:gd name="connsiteX35" fmla="*/ 859393 w 1529943"/>
                    <a:gd name="connsiteY35" fmla="*/ 0 h 141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29943" h="1412329">
                      <a:moveTo>
                        <a:pt x="859393" y="0"/>
                      </a:moveTo>
                      <a:cubicBezTo>
                        <a:pt x="535962" y="-136"/>
                        <a:pt x="258575" y="230750"/>
                        <a:pt x="200024" y="548840"/>
                      </a:cubicBezTo>
                      <a:lnTo>
                        <a:pt x="200024" y="671551"/>
                      </a:lnTo>
                      <a:cubicBezTo>
                        <a:pt x="187947" y="672027"/>
                        <a:pt x="174259" y="669712"/>
                        <a:pt x="149875" y="657177"/>
                      </a:cubicBezTo>
                      <a:cubicBezTo>
                        <a:pt x="145561" y="654234"/>
                        <a:pt x="141874" y="650459"/>
                        <a:pt x="139045" y="646071"/>
                      </a:cubicBezTo>
                      <a:cubicBezTo>
                        <a:pt x="124453" y="612962"/>
                        <a:pt x="103803" y="586388"/>
                        <a:pt x="75714" y="587016"/>
                      </a:cubicBezTo>
                      <a:cubicBezTo>
                        <a:pt x="32442" y="587969"/>
                        <a:pt x="-1439" y="641604"/>
                        <a:pt x="47" y="706736"/>
                      </a:cubicBezTo>
                      <a:cubicBezTo>
                        <a:pt x="1533" y="771868"/>
                        <a:pt x="37814" y="823894"/>
                        <a:pt x="81095" y="822874"/>
                      </a:cubicBezTo>
                      <a:cubicBezTo>
                        <a:pt x="94173" y="822579"/>
                        <a:pt x="105860" y="812521"/>
                        <a:pt x="114776" y="803910"/>
                      </a:cubicBezTo>
                      <a:cubicBezTo>
                        <a:pt x="120100" y="798685"/>
                        <a:pt x="125129" y="793157"/>
                        <a:pt x="129825" y="787356"/>
                      </a:cubicBezTo>
                      <a:cubicBezTo>
                        <a:pt x="134283" y="781917"/>
                        <a:pt x="138007" y="775830"/>
                        <a:pt x="142541" y="770582"/>
                      </a:cubicBezTo>
                      <a:cubicBezTo>
                        <a:pt x="148475" y="763724"/>
                        <a:pt x="153476" y="756142"/>
                        <a:pt x="159400" y="749294"/>
                      </a:cubicBezTo>
                      <a:cubicBezTo>
                        <a:pt x="164258" y="743684"/>
                        <a:pt x="168925" y="743798"/>
                        <a:pt x="176545" y="742141"/>
                      </a:cubicBezTo>
                      <a:cubicBezTo>
                        <a:pt x="184346" y="741225"/>
                        <a:pt x="192204" y="740815"/>
                        <a:pt x="200063" y="740912"/>
                      </a:cubicBezTo>
                      <a:lnTo>
                        <a:pt x="200063" y="974274"/>
                      </a:lnTo>
                      <a:lnTo>
                        <a:pt x="602332" y="974274"/>
                      </a:lnTo>
                      <a:lnTo>
                        <a:pt x="740949" y="1105443"/>
                      </a:lnTo>
                      <a:cubicBezTo>
                        <a:pt x="744397" y="1100709"/>
                        <a:pt x="746883" y="1095347"/>
                        <a:pt x="748264" y="1089660"/>
                      </a:cubicBezTo>
                      <a:cubicBezTo>
                        <a:pt x="747045" y="1079373"/>
                        <a:pt x="744454" y="1069305"/>
                        <a:pt x="743292" y="1059018"/>
                      </a:cubicBezTo>
                      <a:cubicBezTo>
                        <a:pt x="742340" y="1051132"/>
                        <a:pt x="740083" y="1043302"/>
                        <a:pt x="738930" y="1035349"/>
                      </a:cubicBezTo>
                      <a:cubicBezTo>
                        <a:pt x="737654" y="1026909"/>
                        <a:pt x="736863" y="1018404"/>
                        <a:pt x="736558" y="1009879"/>
                      </a:cubicBezTo>
                      <a:cubicBezTo>
                        <a:pt x="736844" y="994182"/>
                        <a:pt x="742569" y="979065"/>
                        <a:pt x="752751" y="967121"/>
                      </a:cubicBezTo>
                      <a:cubicBezTo>
                        <a:pt x="785279" y="929831"/>
                        <a:pt x="857154" y="939279"/>
                        <a:pt x="913276" y="988238"/>
                      </a:cubicBezTo>
                      <a:cubicBezTo>
                        <a:pt x="969397" y="1037196"/>
                        <a:pt x="988523" y="1107110"/>
                        <a:pt x="956005" y="1144448"/>
                      </a:cubicBezTo>
                      <a:cubicBezTo>
                        <a:pt x="943937" y="1158069"/>
                        <a:pt x="927630" y="1167213"/>
                        <a:pt x="909713" y="1170413"/>
                      </a:cubicBezTo>
                      <a:cubicBezTo>
                        <a:pt x="899807" y="1172185"/>
                        <a:pt x="889673" y="1172356"/>
                        <a:pt x="879709" y="1170908"/>
                      </a:cubicBezTo>
                      <a:cubicBezTo>
                        <a:pt x="868337" y="1169318"/>
                        <a:pt x="858192" y="1164241"/>
                        <a:pt x="846924" y="1162269"/>
                      </a:cubicBezTo>
                      <a:cubicBezTo>
                        <a:pt x="844267" y="1161717"/>
                        <a:pt x="841533" y="1161583"/>
                        <a:pt x="838838" y="1161888"/>
                      </a:cubicBezTo>
                      <a:cubicBezTo>
                        <a:pt x="831037" y="1164184"/>
                        <a:pt x="823893" y="1168308"/>
                        <a:pt x="818007" y="1173909"/>
                      </a:cubicBezTo>
                      <a:cubicBezTo>
                        <a:pt x="817178" y="1174614"/>
                        <a:pt x="816349" y="1175318"/>
                        <a:pt x="815511" y="1176014"/>
                      </a:cubicBezTo>
                      <a:lnTo>
                        <a:pt x="1065371" y="1412329"/>
                      </a:lnTo>
                      <a:cubicBezTo>
                        <a:pt x="1107328" y="1386097"/>
                        <a:pt x="1147714" y="1359437"/>
                        <a:pt x="1185881" y="1331586"/>
                      </a:cubicBezTo>
                      <a:lnTo>
                        <a:pt x="1186091" y="1330786"/>
                      </a:lnTo>
                      <a:cubicBezTo>
                        <a:pt x="1388973" y="1181729"/>
                        <a:pt x="1529943" y="998649"/>
                        <a:pt x="1529943" y="670598"/>
                      </a:cubicBezTo>
                      <a:cubicBezTo>
                        <a:pt x="1530172" y="300469"/>
                        <a:pt x="1230315" y="232"/>
                        <a:pt x="860183" y="0"/>
                      </a:cubicBezTo>
                      <a:cubicBezTo>
                        <a:pt x="859916" y="0"/>
                        <a:pt x="859659" y="0"/>
                        <a:pt x="859393" y="0"/>
                      </a:cubicBezTo>
                      <a:close/>
                    </a:path>
                  </a:pathLst>
                </a:custGeom>
                <a:solidFill>
                  <a:srgbClr val="107C10"/>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9" name="Graphic 4">
                  <a:extLst>
                    <a:ext uri="{FF2B5EF4-FFF2-40B4-BE49-F238E27FC236}">
                      <a16:creationId xmlns:a16="http://schemas.microsoft.com/office/drawing/2014/main" id="{4B2E9624-B1DB-A07F-EB0B-F4E3577E34BC}"/>
                    </a:ext>
                  </a:extLst>
                </p:cNvPr>
                <p:cNvSpPr/>
                <p:nvPr/>
              </p:nvSpPr>
              <p:spPr>
                <a:xfrm>
                  <a:off x="3068261" y="1433541"/>
                  <a:ext cx="1537369" cy="1419332"/>
                </a:xfrm>
                <a:custGeom>
                  <a:avLst/>
                  <a:gdLst>
                    <a:gd name="connsiteX0" fmla="*/ 863488 w 1537369"/>
                    <a:gd name="connsiteY0" fmla="*/ 0 h 1419332"/>
                    <a:gd name="connsiteX1" fmla="*/ 202101 w 1537369"/>
                    <a:gd name="connsiteY1" fmla="*/ 542259 h 1419332"/>
                    <a:gd name="connsiteX2" fmla="*/ 200196 w 1537369"/>
                    <a:gd name="connsiteY2" fmla="*/ 608695 h 1419332"/>
                    <a:gd name="connsiteX3" fmla="*/ 200196 w 1537369"/>
                    <a:gd name="connsiteY3" fmla="*/ 674770 h 1419332"/>
                    <a:gd name="connsiteX4" fmla="*/ 204091 w 1537369"/>
                    <a:gd name="connsiteY4" fmla="*/ 671551 h 1419332"/>
                    <a:gd name="connsiteX5" fmla="*/ 147703 w 1537369"/>
                    <a:gd name="connsiteY5" fmla="*/ 650510 h 1419332"/>
                    <a:gd name="connsiteX6" fmla="*/ 131511 w 1537369"/>
                    <a:gd name="connsiteY6" fmla="*/ 620983 h 1419332"/>
                    <a:gd name="connsiteX7" fmla="*/ 111270 w 1537369"/>
                    <a:gd name="connsiteY7" fmla="*/ 598208 h 1419332"/>
                    <a:gd name="connsiteX8" fmla="*/ 24469 w 1537369"/>
                    <a:gd name="connsiteY8" fmla="*/ 620497 h 1419332"/>
                    <a:gd name="connsiteX9" fmla="*/ 5581 w 1537369"/>
                    <a:gd name="connsiteY9" fmla="*/ 749799 h 1419332"/>
                    <a:gd name="connsiteX10" fmla="*/ 74285 w 1537369"/>
                    <a:gd name="connsiteY10" fmla="*/ 829199 h 1419332"/>
                    <a:gd name="connsiteX11" fmla="*/ 130720 w 1537369"/>
                    <a:gd name="connsiteY11" fmla="*/ 799757 h 1419332"/>
                    <a:gd name="connsiteX12" fmla="*/ 158838 w 1537369"/>
                    <a:gd name="connsiteY12" fmla="*/ 763963 h 1419332"/>
                    <a:gd name="connsiteX13" fmla="*/ 180888 w 1537369"/>
                    <a:gd name="connsiteY13" fmla="*/ 749180 h 1419332"/>
                    <a:gd name="connsiteX14" fmla="*/ 203453 w 1537369"/>
                    <a:gd name="connsiteY14" fmla="*/ 747989 h 1419332"/>
                    <a:gd name="connsiteX15" fmla="*/ 200234 w 1537369"/>
                    <a:gd name="connsiteY15" fmla="*/ 744093 h 1419332"/>
                    <a:gd name="connsiteX16" fmla="*/ 200234 w 1537369"/>
                    <a:gd name="connsiteY16" fmla="*/ 977456 h 1419332"/>
                    <a:gd name="connsiteX17" fmla="*/ 203453 w 1537369"/>
                    <a:gd name="connsiteY17" fmla="*/ 981352 h 1419332"/>
                    <a:gd name="connsiteX18" fmla="*/ 600550 w 1537369"/>
                    <a:gd name="connsiteY18" fmla="*/ 981352 h 1419332"/>
                    <a:gd name="connsiteX19" fmla="*/ 603513 w 1537369"/>
                    <a:gd name="connsiteY19" fmla="*/ 980275 h 1419332"/>
                    <a:gd name="connsiteX20" fmla="*/ 613924 w 1537369"/>
                    <a:gd name="connsiteY20" fmla="*/ 990124 h 1419332"/>
                    <a:gd name="connsiteX21" fmla="*/ 637260 w 1537369"/>
                    <a:gd name="connsiteY21" fmla="*/ 1012194 h 1419332"/>
                    <a:gd name="connsiteX22" fmla="*/ 742035 w 1537369"/>
                    <a:gd name="connsiteY22" fmla="*/ 1111254 h 1419332"/>
                    <a:gd name="connsiteX23" fmla="*/ 747140 w 1537369"/>
                    <a:gd name="connsiteY23" fmla="*/ 1111587 h 1419332"/>
                    <a:gd name="connsiteX24" fmla="*/ 747683 w 1537369"/>
                    <a:gd name="connsiteY24" fmla="*/ 1110996 h 1419332"/>
                    <a:gd name="connsiteX25" fmla="*/ 755579 w 1537369"/>
                    <a:gd name="connsiteY25" fmla="*/ 1093718 h 1419332"/>
                    <a:gd name="connsiteX26" fmla="*/ 750331 w 1537369"/>
                    <a:gd name="connsiteY26" fmla="*/ 1059933 h 1419332"/>
                    <a:gd name="connsiteX27" fmla="*/ 750169 w 1537369"/>
                    <a:gd name="connsiteY27" fmla="*/ 987038 h 1419332"/>
                    <a:gd name="connsiteX28" fmla="*/ 852687 w 1537369"/>
                    <a:gd name="connsiteY28" fmla="*/ 958253 h 1419332"/>
                    <a:gd name="connsiteX29" fmla="*/ 955557 w 1537369"/>
                    <a:gd name="connsiteY29" fmla="*/ 1044245 h 1419332"/>
                    <a:gd name="connsiteX30" fmla="*/ 955109 w 1537369"/>
                    <a:gd name="connsiteY30" fmla="*/ 1147858 h 1419332"/>
                    <a:gd name="connsiteX31" fmla="*/ 876471 w 1537369"/>
                    <a:gd name="connsiteY31" fmla="*/ 1169280 h 1419332"/>
                    <a:gd name="connsiteX32" fmla="*/ 842066 w 1537369"/>
                    <a:gd name="connsiteY32" fmla="*/ 1161841 h 1419332"/>
                    <a:gd name="connsiteX33" fmla="*/ 817063 w 1537369"/>
                    <a:gd name="connsiteY33" fmla="*/ 1176757 h 1419332"/>
                    <a:gd name="connsiteX34" fmla="*/ 816644 w 1537369"/>
                    <a:gd name="connsiteY34" fmla="*/ 1181796 h 1419332"/>
                    <a:gd name="connsiteX35" fmla="*/ 1035233 w 1537369"/>
                    <a:gd name="connsiteY35" fmla="*/ 1388488 h 1419332"/>
                    <a:gd name="connsiteX36" fmla="*/ 1066504 w 1537369"/>
                    <a:gd name="connsiteY36" fmla="*/ 1418063 h 1419332"/>
                    <a:gd name="connsiteX37" fmla="*/ 1070762 w 1537369"/>
                    <a:gd name="connsiteY37" fmla="*/ 1419016 h 1419332"/>
                    <a:gd name="connsiteX38" fmla="*/ 1377790 w 1537369"/>
                    <a:gd name="connsiteY38" fmla="*/ 1164936 h 1419332"/>
                    <a:gd name="connsiteX39" fmla="*/ 1525952 w 1537369"/>
                    <a:gd name="connsiteY39" fmla="*/ 826856 h 1419332"/>
                    <a:gd name="connsiteX40" fmla="*/ 1489452 w 1537369"/>
                    <a:gd name="connsiteY40" fmla="*/ 423815 h 1419332"/>
                    <a:gd name="connsiteX41" fmla="*/ 913418 w 1537369"/>
                    <a:gd name="connsiteY41" fmla="*/ 1829 h 1419332"/>
                    <a:gd name="connsiteX42" fmla="*/ 863488 w 1537369"/>
                    <a:gd name="connsiteY42" fmla="*/ 0 h 1419332"/>
                    <a:gd name="connsiteX43" fmla="*/ 862812 w 1537369"/>
                    <a:gd name="connsiteY43" fmla="*/ 7116 h 1419332"/>
                    <a:gd name="connsiteX44" fmla="*/ 1464535 w 1537369"/>
                    <a:gd name="connsiteY44" fmla="*/ 385068 h 1419332"/>
                    <a:gd name="connsiteX45" fmla="*/ 1525409 w 1537369"/>
                    <a:gd name="connsiteY45" fmla="*/ 774240 h 1419332"/>
                    <a:gd name="connsiteX46" fmla="*/ 1397869 w 1537369"/>
                    <a:gd name="connsiteY46" fmla="*/ 1126827 h 1419332"/>
                    <a:gd name="connsiteX47" fmla="*/ 1126645 w 1537369"/>
                    <a:gd name="connsiteY47" fmla="*/ 1374610 h 1419332"/>
                    <a:gd name="connsiteX48" fmla="*/ 1067590 w 1537369"/>
                    <a:gd name="connsiteY48" fmla="*/ 1412625 h 1419332"/>
                    <a:gd name="connsiteX49" fmla="*/ 1071847 w 1537369"/>
                    <a:gd name="connsiteY49" fmla="*/ 1413577 h 1419332"/>
                    <a:gd name="connsiteX50" fmla="*/ 853296 w 1537369"/>
                    <a:gd name="connsiteY50" fmla="*/ 1206818 h 1419332"/>
                    <a:gd name="connsiteX51" fmla="*/ 822026 w 1537369"/>
                    <a:gd name="connsiteY51" fmla="*/ 1177290 h 1419332"/>
                    <a:gd name="connsiteX52" fmla="*/ 821616 w 1537369"/>
                    <a:gd name="connsiteY52" fmla="*/ 1182320 h 1419332"/>
                    <a:gd name="connsiteX53" fmla="*/ 837952 w 1537369"/>
                    <a:gd name="connsiteY53" fmla="*/ 1170737 h 1419332"/>
                    <a:gd name="connsiteX54" fmla="*/ 865831 w 1537369"/>
                    <a:gd name="connsiteY54" fmla="*/ 1173671 h 1419332"/>
                    <a:gd name="connsiteX55" fmla="*/ 901293 w 1537369"/>
                    <a:gd name="connsiteY55" fmla="*/ 1178910 h 1419332"/>
                    <a:gd name="connsiteX56" fmla="*/ 962110 w 1537369"/>
                    <a:gd name="connsiteY56" fmla="*/ 1150754 h 1419332"/>
                    <a:gd name="connsiteX57" fmla="*/ 967911 w 1537369"/>
                    <a:gd name="connsiteY57" fmla="*/ 1053303 h 1419332"/>
                    <a:gd name="connsiteX58" fmla="*/ 873299 w 1537369"/>
                    <a:gd name="connsiteY58" fmla="*/ 958920 h 1419332"/>
                    <a:gd name="connsiteX59" fmla="*/ 764038 w 1537369"/>
                    <a:gd name="connsiteY59" fmla="*/ 958996 h 1419332"/>
                    <a:gd name="connsiteX60" fmla="*/ 736815 w 1537369"/>
                    <a:gd name="connsiteY60" fmla="*/ 1014118 h 1419332"/>
                    <a:gd name="connsiteX61" fmla="*/ 742978 w 1537369"/>
                    <a:gd name="connsiteY61" fmla="*/ 1059323 h 1419332"/>
                    <a:gd name="connsiteX62" fmla="*/ 747216 w 1537369"/>
                    <a:gd name="connsiteY62" fmla="*/ 1085127 h 1419332"/>
                    <a:gd name="connsiteX63" fmla="*/ 741797 w 1537369"/>
                    <a:gd name="connsiteY63" fmla="*/ 1107034 h 1419332"/>
                    <a:gd name="connsiteX64" fmla="*/ 747445 w 1537369"/>
                    <a:gd name="connsiteY64" fmla="*/ 1106777 h 1419332"/>
                    <a:gd name="connsiteX65" fmla="*/ 655291 w 1537369"/>
                    <a:gd name="connsiteY65" fmla="*/ 1019613 h 1419332"/>
                    <a:gd name="connsiteX66" fmla="*/ 611476 w 1537369"/>
                    <a:gd name="connsiteY66" fmla="*/ 978161 h 1419332"/>
                    <a:gd name="connsiteX67" fmla="*/ 596702 w 1537369"/>
                    <a:gd name="connsiteY67" fmla="*/ 974351 h 1419332"/>
                    <a:gd name="connsiteX68" fmla="*/ 204129 w 1537369"/>
                    <a:gd name="connsiteY68" fmla="*/ 974351 h 1419332"/>
                    <a:gd name="connsiteX69" fmla="*/ 207349 w 1537369"/>
                    <a:gd name="connsiteY69" fmla="*/ 978246 h 1419332"/>
                    <a:gd name="connsiteX70" fmla="*/ 207349 w 1537369"/>
                    <a:gd name="connsiteY70" fmla="*/ 744884 h 1419332"/>
                    <a:gd name="connsiteX71" fmla="*/ 204129 w 1537369"/>
                    <a:gd name="connsiteY71" fmla="*/ 740988 h 1419332"/>
                    <a:gd name="connsiteX72" fmla="*/ 157752 w 1537369"/>
                    <a:gd name="connsiteY72" fmla="*/ 753856 h 1419332"/>
                    <a:gd name="connsiteX73" fmla="*/ 109727 w 1537369"/>
                    <a:gd name="connsiteY73" fmla="*/ 810778 h 1419332"/>
                    <a:gd name="connsiteX74" fmla="*/ 18240 w 1537369"/>
                    <a:gd name="connsiteY74" fmla="*/ 766010 h 1419332"/>
                    <a:gd name="connsiteX75" fmla="*/ 25393 w 1537369"/>
                    <a:gd name="connsiteY75" fmla="*/ 632489 h 1419332"/>
                    <a:gd name="connsiteX76" fmla="*/ 63493 w 1537369"/>
                    <a:gd name="connsiteY76" fmla="*/ 597246 h 1419332"/>
                    <a:gd name="connsiteX77" fmla="*/ 117909 w 1537369"/>
                    <a:gd name="connsiteY77" fmla="*/ 614639 h 1419332"/>
                    <a:gd name="connsiteX78" fmla="*/ 138026 w 1537369"/>
                    <a:gd name="connsiteY78" fmla="*/ 647681 h 1419332"/>
                    <a:gd name="connsiteX79" fmla="*/ 151618 w 1537369"/>
                    <a:gd name="connsiteY79" fmla="*/ 663702 h 1419332"/>
                    <a:gd name="connsiteX80" fmla="*/ 203482 w 1537369"/>
                    <a:gd name="connsiteY80" fmla="*/ 678714 h 1419332"/>
                    <a:gd name="connsiteX81" fmla="*/ 207377 w 1537369"/>
                    <a:gd name="connsiteY81" fmla="*/ 675494 h 1419332"/>
                    <a:gd name="connsiteX82" fmla="*/ 207377 w 1537369"/>
                    <a:gd name="connsiteY82" fmla="*/ 556432 h 1419332"/>
                    <a:gd name="connsiteX83" fmla="*/ 214331 w 1537369"/>
                    <a:gd name="connsiteY83" fmla="*/ 519627 h 1419332"/>
                    <a:gd name="connsiteX84" fmla="*/ 230028 w 1537369"/>
                    <a:gd name="connsiteY84" fmla="*/ 464306 h 1419332"/>
                    <a:gd name="connsiteX85" fmla="*/ 275748 w 1537369"/>
                    <a:gd name="connsiteY85" fmla="*/ 358017 h 1419332"/>
                    <a:gd name="connsiteX86" fmla="*/ 862821 w 1537369"/>
                    <a:gd name="connsiteY86" fmla="*/ 7115 h 1419332"/>
                    <a:gd name="connsiteX87" fmla="*/ 863488 w 1537369"/>
                    <a:gd name="connsiteY87" fmla="*/ 0 h 141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37369" h="1419332">
                      <a:moveTo>
                        <a:pt x="863488" y="0"/>
                      </a:moveTo>
                      <a:cubicBezTo>
                        <a:pt x="541848" y="-316"/>
                        <a:pt x="264842" y="226792"/>
                        <a:pt x="202101" y="542259"/>
                      </a:cubicBezTo>
                      <a:cubicBezTo>
                        <a:pt x="199329" y="564292"/>
                        <a:pt x="198691" y="586540"/>
                        <a:pt x="200196" y="608695"/>
                      </a:cubicBezTo>
                      <a:lnTo>
                        <a:pt x="200196" y="674770"/>
                      </a:lnTo>
                      <a:lnTo>
                        <a:pt x="204091" y="671551"/>
                      </a:lnTo>
                      <a:cubicBezTo>
                        <a:pt x="186251" y="672008"/>
                        <a:pt x="158838" y="665293"/>
                        <a:pt x="147703" y="650510"/>
                      </a:cubicBezTo>
                      <a:cubicBezTo>
                        <a:pt x="141122" y="641766"/>
                        <a:pt x="137597" y="630279"/>
                        <a:pt x="131511" y="620983"/>
                      </a:cubicBezTo>
                      <a:cubicBezTo>
                        <a:pt x="126043" y="612345"/>
                        <a:pt x="119205" y="604652"/>
                        <a:pt x="111270" y="598208"/>
                      </a:cubicBezTo>
                      <a:cubicBezTo>
                        <a:pt x="81028" y="574691"/>
                        <a:pt x="43986" y="592436"/>
                        <a:pt x="24469" y="620497"/>
                      </a:cubicBezTo>
                      <a:cubicBezTo>
                        <a:pt x="-944" y="657025"/>
                        <a:pt x="-5287" y="707517"/>
                        <a:pt x="5581" y="749799"/>
                      </a:cubicBezTo>
                      <a:cubicBezTo>
                        <a:pt x="14296" y="783689"/>
                        <a:pt x="36537" y="822827"/>
                        <a:pt x="74285" y="829199"/>
                      </a:cubicBezTo>
                      <a:cubicBezTo>
                        <a:pt x="98297" y="833247"/>
                        <a:pt x="115890" y="816521"/>
                        <a:pt x="130720" y="799757"/>
                      </a:cubicBezTo>
                      <a:cubicBezTo>
                        <a:pt x="140731" y="788442"/>
                        <a:pt x="149608" y="775945"/>
                        <a:pt x="158838" y="763963"/>
                      </a:cubicBezTo>
                      <a:cubicBezTo>
                        <a:pt x="163591" y="755973"/>
                        <a:pt x="171687" y="750546"/>
                        <a:pt x="180888" y="749180"/>
                      </a:cubicBezTo>
                      <a:cubicBezTo>
                        <a:pt x="188375" y="748287"/>
                        <a:pt x="195909" y="747890"/>
                        <a:pt x="203453" y="747989"/>
                      </a:cubicBezTo>
                      <a:lnTo>
                        <a:pt x="200234" y="744093"/>
                      </a:lnTo>
                      <a:lnTo>
                        <a:pt x="200234" y="977456"/>
                      </a:lnTo>
                      <a:cubicBezTo>
                        <a:pt x="200072" y="979408"/>
                        <a:pt x="201501" y="981142"/>
                        <a:pt x="203453" y="981352"/>
                      </a:cubicBezTo>
                      <a:lnTo>
                        <a:pt x="600550" y="981352"/>
                      </a:lnTo>
                      <a:cubicBezTo>
                        <a:pt x="603837" y="981352"/>
                        <a:pt x="607037" y="982590"/>
                        <a:pt x="603513" y="980275"/>
                      </a:cubicBezTo>
                      <a:cubicBezTo>
                        <a:pt x="607247" y="983266"/>
                        <a:pt x="610733" y="986562"/>
                        <a:pt x="613924" y="990124"/>
                      </a:cubicBezTo>
                      <a:lnTo>
                        <a:pt x="637260" y="1012194"/>
                      </a:lnTo>
                      <a:lnTo>
                        <a:pt x="742035" y="1111254"/>
                      </a:lnTo>
                      <a:cubicBezTo>
                        <a:pt x="743349" y="1112758"/>
                        <a:pt x="745635" y="1112911"/>
                        <a:pt x="747140" y="1111587"/>
                      </a:cubicBezTo>
                      <a:cubicBezTo>
                        <a:pt x="747340" y="1111415"/>
                        <a:pt x="747521" y="1111215"/>
                        <a:pt x="747683" y="1110996"/>
                      </a:cubicBezTo>
                      <a:cubicBezTo>
                        <a:pt x="751579" y="1105901"/>
                        <a:pt x="754284" y="1099995"/>
                        <a:pt x="755579" y="1093718"/>
                      </a:cubicBezTo>
                      <a:cubicBezTo>
                        <a:pt x="755084" y="1082298"/>
                        <a:pt x="753322" y="1070963"/>
                        <a:pt x="750331" y="1059933"/>
                      </a:cubicBezTo>
                      <a:cubicBezTo>
                        <a:pt x="746521" y="1035444"/>
                        <a:pt x="738901" y="1010784"/>
                        <a:pt x="750169" y="987038"/>
                      </a:cubicBezTo>
                      <a:cubicBezTo>
                        <a:pt x="768752" y="947909"/>
                        <a:pt x="816539" y="946261"/>
                        <a:pt x="852687" y="958253"/>
                      </a:cubicBezTo>
                      <a:cubicBezTo>
                        <a:pt x="896387" y="973293"/>
                        <a:pt x="933011" y="1003907"/>
                        <a:pt x="955557" y="1044245"/>
                      </a:cubicBezTo>
                      <a:cubicBezTo>
                        <a:pt x="972645" y="1075363"/>
                        <a:pt x="982227" y="1119264"/>
                        <a:pt x="955109" y="1147858"/>
                      </a:cubicBezTo>
                      <a:cubicBezTo>
                        <a:pt x="934564" y="1168461"/>
                        <a:pt x="904627" y="1176614"/>
                        <a:pt x="876471" y="1169280"/>
                      </a:cubicBezTo>
                      <a:cubicBezTo>
                        <a:pt x="865669" y="1166546"/>
                        <a:pt x="853515" y="1160031"/>
                        <a:pt x="842066" y="1161841"/>
                      </a:cubicBezTo>
                      <a:cubicBezTo>
                        <a:pt x="832560" y="1164527"/>
                        <a:pt x="823940" y="1169670"/>
                        <a:pt x="817063" y="1176757"/>
                      </a:cubicBezTo>
                      <a:cubicBezTo>
                        <a:pt x="815568" y="1178043"/>
                        <a:pt x="815387" y="1180281"/>
                        <a:pt x="816644" y="1181796"/>
                      </a:cubicBezTo>
                      <a:lnTo>
                        <a:pt x="1035233" y="1388488"/>
                      </a:lnTo>
                      <a:lnTo>
                        <a:pt x="1066504" y="1418063"/>
                      </a:lnTo>
                      <a:cubicBezTo>
                        <a:pt x="1067561" y="1419283"/>
                        <a:pt x="1069285" y="1419673"/>
                        <a:pt x="1070762" y="1419016"/>
                      </a:cubicBezTo>
                      <a:cubicBezTo>
                        <a:pt x="1183404" y="1348464"/>
                        <a:pt x="1293380" y="1269083"/>
                        <a:pt x="1377790" y="1164936"/>
                      </a:cubicBezTo>
                      <a:cubicBezTo>
                        <a:pt x="1456115" y="1067277"/>
                        <a:pt x="1507235" y="950640"/>
                        <a:pt x="1525952" y="826856"/>
                      </a:cubicBezTo>
                      <a:cubicBezTo>
                        <a:pt x="1547374" y="691601"/>
                        <a:pt x="1540506" y="551803"/>
                        <a:pt x="1489452" y="423815"/>
                      </a:cubicBezTo>
                      <a:cubicBezTo>
                        <a:pt x="1393850" y="184642"/>
                        <a:pt x="1170288" y="20869"/>
                        <a:pt x="913418" y="1829"/>
                      </a:cubicBezTo>
                      <a:cubicBezTo>
                        <a:pt x="896797" y="610"/>
                        <a:pt x="880147" y="0"/>
                        <a:pt x="863488" y="0"/>
                      </a:cubicBezTo>
                      <a:cubicBezTo>
                        <a:pt x="858916" y="0"/>
                        <a:pt x="858221" y="7106"/>
                        <a:pt x="862812" y="7116"/>
                      </a:cubicBezTo>
                      <a:cubicBezTo>
                        <a:pt x="1119406" y="6801"/>
                        <a:pt x="1353406" y="153781"/>
                        <a:pt x="1464535" y="385068"/>
                      </a:cubicBezTo>
                      <a:cubicBezTo>
                        <a:pt x="1523218" y="507073"/>
                        <a:pt x="1538534" y="640452"/>
                        <a:pt x="1525409" y="774240"/>
                      </a:cubicBezTo>
                      <a:cubicBezTo>
                        <a:pt x="1513026" y="900922"/>
                        <a:pt x="1472326" y="1022985"/>
                        <a:pt x="1397869" y="1126827"/>
                      </a:cubicBezTo>
                      <a:cubicBezTo>
                        <a:pt x="1325994" y="1227078"/>
                        <a:pt x="1228410" y="1306849"/>
                        <a:pt x="1126645" y="1374610"/>
                      </a:cubicBezTo>
                      <a:cubicBezTo>
                        <a:pt x="1107166" y="1387583"/>
                        <a:pt x="1087487" y="1400252"/>
                        <a:pt x="1067590" y="1412625"/>
                      </a:cubicBezTo>
                      <a:lnTo>
                        <a:pt x="1071847" y="1413577"/>
                      </a:lnTo>
                      <a:lnTo>
                        <a:pt x="853296" y="1206818"/>
                      </a:lnTo>
                      <a:lnTo>
                        <a:pt x="822026" y="1177290"/>
                      </a:lnTo>
                      <a:lnTo>
                        <a:pt x="821616" y="1182320"/>
                      </a:lnTo>
                      <a:cubicBezTo>
                        <a:pt x="826445" y="1177662"/>
                        <a:pt x="831960" y="1173757"/>
                        <a:pt x="837952" y="1170737"/>
                      </a:cubicBezTo>
                      <a:cubicBezTo>
                        <a:pt x="847296" y="1168365"/>
                        <a:pt x="857182" y="1169404"/>
                        <a:pt x="865831" y="1173671"/>
                      </a:cubicBezTo>
                      <a:cubicBezTo>
                        <a:pt x="877252" y="1177481"/>
                        <a:pt x="889253" y="1179253"/>
                        <a:pt x="901293" y="1178910"/>
                      </a:cubicBezTo>
                      <a:cubicBezTo>
                        <a:pt x="924543" y="1178148"/>
                        <a:pt x="946489" y="1167984"/>
                        <a:pt x="962110" y="1150754"/>
                      </a:cubicBezTo>
                      <a:cubicBezTo>
                        <a:pt x="985922" y="1123588"/>
                        <a:pt x="981598" y="1084145"/>
                        <a:pt x="967911" y="1053303"/>
                      </a:cubicBezTo>
                      <a:cubicBezTo>
                        <a:pt x="948489" y="1011670"/>
                        <a:pt x="914980" y="978246"/>
                        <a:pt x="873299" y="958920"/>
                      </a:cubicBezTo>
                      <a:cubicBezTo>
                        <a:pt x="840199" y="943423"/>
                        <a:pt x="795594" y="935679"/>
                        <a:pt x="764038" y="958996"/>
                      </a:cubicBezTo>
                      <a:cubicBezTo>
                        <a:pt x="746854" y="972112"/>
                        <a:pt x="736786" y="992505"/>
                        <a:pt x="736815" y="1014118"/>
                      </a:cubicBezTo>
                      <a:cubicBezTo>
                        <a:pt x="737653" y="1029329"/>
                        <a:pt x="739720" y="1044445"/>
                        <a:pt x="742978" y="1059323"/>
                      </a:cubicBezTo>
                      <a:cubicBezTo>
                        <a:pt x="744416" y="1067896"/>
                        <a:pt x="745835" y="1076525"/>
                        <a:pt x="747216" y="1085127"/>
                      </a:cubicBezTo>
                      <a:cubicBezTo>
                        <a:pt x="748778" y="1092870"/>
                        <a:pt x="746788" y="1100909"/>
                        <a:pt x="741797" y="1107034"/>
                      </a:cubicBezTo>
                      <a:lnTo>
                        <a:pt x="747445" y="1106777"/>
                      </a:lnTo>
                      <a:lnTo>
                        <a:pt x="655291" y="1019613"/>
                      </a:lnTo>
                      <a:cubicBezTo>
                        <a:pt x="640689" y="1005802"/>
                        <a:pt x="626258" y="991781"/>
                        <a:pt x="611476" y="978161"/>
                      </a:cubicBezTo>
                      <a:cubicBezTo>
                        <a:pt x="606570" y="973646"/>
                        <a:pt x="603351" y="974351"/>
                        <a:pt x="596702" y="974351"/>
                      </a:cubicBezTo>
                      <a:lnTo>
                        <a:pt x="204129" y="974351"/>
                      </a:lnTo>
                      <a:lnTo>
                        <a:pt x="207349" y="978246"/>
                      </a:lnTo>
                      <a:lnTo>
                        <a:pt x="207349" y="744884"/>
                      </a:lnTo>
                      <a:cubicBezTo>
                        <a:pt x="207349" y="743131"/>
                        <a:pt x="206196" y="740960"/>
                        <a:pt x="204129" y="740988"/>
                      </a:cubicBezTo>
                      <a:cubicBezTo>
                        <a:pt x="187508" y="741283"/>
                        <a:pt x="169173" y="739940"/>
                        <a:pt x="157752" y="753856"/>
                      </a:cubicBezTo>
                      <a:cubicBezTo>
                        <a:pt x="142017" y="773030"/>
                        <a:pt x="128730" y="794528"/>
                        <a:pt x="109727" y="810778"/>
                      </a:cubicBezTo>
                      <a:cubicBezTo>
                        <a:pt x="71780" y="843249"/>
                        <a:pt x="32251" y="801253"/>
                        <a:pt x="18240" y="766010"/>
                      </a:cubicBezTo>
                      <a:cubicBezTo>
                        <a:pt x="942" y="722605"/>
                        <a:pt x="3562" y="673799"/>
                        <a:pt x="25393" y="632489"/>
                      </a:cubicBezTo>
                      <a:cubicBezTo>
                        <a:pt x="33594" y="616657"/>
                        <a:pt x="47072" y="604191"/>
                        <a:pt x="63493" y="597246"/>
                      </a:cubicBezTo>
                      <a:cubicBezTo>
                        <a:pt x="83486" y="590439"/>
                        <a:pt x="105574" y="597500"/>
                        <a:pt x="117909" y="614639"/>
                      </a:cubicBezTo>
                      <a:cubicBezTo>
                        <a:pt x="125967" y="624772"/>
                        <a:pt x="132721" y="635871"/>
                        <a:pt x="138026" y="647681"/>
                      </a:cubicBezTo>
                      <a:cubicBezTo>
                        <a:pt x="140960" y="654193"/>
                        <a:pt x="145675" y="659746"/>
                        <a:pt x="151618" y="663702"/>
                      </a:cubicBezTo>
                      <a:cubicBezTo>
                        <a:pt x="167134" y="673516"/>
                        <a:pt x="185118" y="678721"/>
                        <a:pt x="203482" y="678714"/>
                      </a:cubicBezTo>
                      <a:cubicBezTo>
                        <a:pt x="205263" y="678666"/>
                        <a:pt x="207377" y="677599"/>
                        <a:pt x="207377" y="675494"/>
                      </a:cubicBezTo>
                      <a:cubicBezTo>
                        <a:pt x="207377" y="635842"/>
                        <a:pt x="206187" y="596018"/>
                        <a:pt x="207377" y="556432"/>
                      </a:cubicBezTo>
                      <a:cubicBezTo>
                        <a:pt x="208463" y="543963"/>
                        <a:pt x="210797" y="531633"/>
                        <a:pt x="214331" y="519627"/>
                      </a:cubicBezTo>
                      <a:cubicBezTo>
                        <a:pt x="218779" y="500977"/>
                        <a:pt x="224008" y="482537"/>
                        <a:pt x="230028" y="464306"/>
                      </a:cubicBezTo>
                      <a:cubicBezTo>
                        <a:pt x="242144" y="427613"/>
                        <a:pt x="257441" y="392048"/>
                        <a:pt x="275748" y="358017"/>
                      </a:cubicBezTo>
                      <a:cubicBezTo>
                        <a:pt x="391820" y="141793"/>
                        <a:pt x="617419" y="6950"/>
                        <a:pt x="862821" y="7115"/>
                      </a:cubicBezTo>
                      <a:cubicBezTo>
                        <a:pt x="867374" y="7106"/>
                        <a:pt x="868079" y="0"/>
                        <a:pt x="863488" y="0"/>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45" name="Graphic 4">
                <a:extLst>
                  <a:ext uri="{FF2B5EF4-FFF2-40B4-BE49-F238E27FC236}">
                    <a16:creationId xmlns:a16="http://schemas.microsoft.com/office/drawing/2014/main" id="{21997249-D7C2-D61C-5716-3C1FAB36ABE7}"/>
                  </a:ext>
                </a:extLst>
              </p:cNvPr>
              <p:cNvGrpSpPr/>
              <p:nvPr/>
            </p:nvGrpSpPr>
            <p:grpSpPr>
              <a:xfrm>
                <a:off x="6969539" y="1892710"/>
                <a:ext cx="564020" cy="279540"/>
                <a:chOff x="3775597" y="1949047"/>
                <a:chExt cx="395448" cy="195992"/>
              </a:xfrm>
            </p:grpSpPr>
            <p:grpSp>
              <p:nvGrpSpPr>
                <p:cNvPr id="146" name="Graphic 4">
                  <a:extLst>
                    <a:ext uri="{FF2B5EF4-FFF2-40B4-BE49-F238E27FC236}">
                      <a16:creationId xmlns:a16="http://schemas.microsoft.com/office/drawing/2014/main" id="{CE5CEAC0-1ED5-801A-7521-34F42A20090D}"/>
                    </a:ext>
                  </a:extLst>
                </p:cNvPr>
                <p:cNvGrpSpPr/>
                <p:nvPr/>
              </p:nvGrpSpPr>
              <p:grpSpPr>
                <a:xfrm>
                  <a:off x="3785122" y="1958572"/>
                  <a:ext cx="385923" cy="186467"/>
                  <a:chOff x="3785122" y="1958572"/>
                  <a:chExt cx="385923" cy="186467"/>
                </a:xfrm>
                <a:solidFill>
                  <a:srgbClr val="1E3465"/>
                </a:solidFill>
              </p:grpSpPr>
              <p:sp>
                <p:nvSpPr>
                  <p:cNvPr id="154" name="Graphic 4">
                    <a:extLst>
                      <a:ext uri="{FF2B5EF4-FFF2-40B4-BE49-F238E27FC236}">
                        <a16:creationId xmlns:a16="http://schemas.microsoft.com/office/drawing/2014/main" id="{81CFDFE6-93D7-2D7A-8520-66BFC77E0906}"/>
                      </a:ext>
                    </a:extLst>
                  </p:cNvPr>
                  <p:cNvSpPr/>
                  <p:nvPr/>
                </p:nvSpPr>
                <p:spPr>
                  <a:xfrm>
                    <a:off x="3785122" y="1958572"/>
                    <a:ext cx="123568" cy="186240"/>
                  </a:xfrm>
                  <a:custGeom>
                    <a:avLst/>
                    <a:gdLst>
                      <a:gd name="connsiteX0" fmla="*/ 790 w 123568"/>
                      <a:gd name="connsiteY0" fmla="*/ 176133 h 186240"/>
                      <a:gd name="connsiteX1" fmla="*/ 790 w 123568"/>
                      <a:gd name="connsiteY1" fmla="*/ 135947 h 186240"/>
                      <a:gd name="connsiteX2" fmla="*/ 24516 w 123568"/>
                      <a:gd name="connsiteY2" fmla="*/ 149701 h 186240"/>
                      <a:gd name="connsiteX3" fmla="*/ 50396 w 123568"/>
                      <a:gd name="connsiteY3" fmla="*/ 154283 h 186240"/>
                      <a:gd name="connsiteX4" fmla="*/ 63731 w 123568"/>
                      <a:gd name="connsiteY4" fmla="*/ 152902 h 186240"/>
                      <a:gd name="connsiteX5" fmla="*/ 73256 w 123568"/>
                      <a:gd name="connsiteY5" fmla="*/ 149092 h 186240"/>
                      <a:gd name="connsiteX6" fmla="*/ 78971 w 123568"/>
                      <a:gd name="connsiteY6" fmla="*/ 143310 h 186240"/>
                      <a:gd name="connsiteX7" fmla="*/ 80876 w 123568"/>
                      <a:gd name="connsiteY7" fmla="*/ 136100 h 186240"/>
                      <a:gd name="connsiteX8" fmla="*/ 77856 w 123568"/>
                      <a:gd name="connsiteY8" fmla="*/ 126679 h 186240"/>
                      <a:gd name="connsiteX9" fmla="*/ 69636 w 123568"/>
                      <a:gd name="connsiteY9" fmla="*/ 119059 h 186240"/>
                      <a:gd name="connsiteX10" fmla="*/ 57254 w 123568"/>
                      <a:gd name="connsiteY10" fmla="*/ 112277 h 186240"/>
                      <a:gd name="connsiteX11" fmla="*/ 41814 w 123568"/>
                      <a:gd name="connsiteY11" fmla="*/ 105610 h 186240"/>
                      <a:gd name="connsiteX12" fmla="*/ 10381 w 123568"/>
                      <a:gd name="connsiteY12" fmla="*/ 84141 h 186240"/>
                      <a:gd name="connsiteX13" fmla="*/ 18 w 123568"/>
                      <a:gd name="connsiteY13" fmla="*/ 53499 h 186240"/>
                      <a:gd name="connsiteX14" fmla="*/ 5676 w 123568"/>
                      <a:gd name="connsiteY14" fmla="*/ 29324 h 186240"/>
                      <a:gd name="connsiteX15" fmla="*/ 21049 w 123568"/>
                      <a:gd name="connsiteY15" fmla="*/ 12684 h 186240"/>
                      <a:gd name="connsiteX16" fmla="*/ 43595 w 123568"/>
                      <a:gd name="connsiteY16" fmla="*/ 3083 h 186240"/>
                      <a:gd name="connsiteX17" fmla="*/ 70713 w 123568"/>
                      <a:gd name="connsiteY17" fmla="*/ 6 h 186240"/>
                      <a:gd name="connsiteX18" fmla="*/ 95640 w 123568"/>
                      <a:gd name="connsiteY18" fmla="*/ 1692 h 186240"/>
                      <a:gd name="connsiteX19" fmla="*/ 115642 w 123568"/>
                      <a:gd name="connsiteY19" fmla="*/ 6912 h 186240"/>
                      <a:gd name="connsiteX20" fmla="*/ 115642 w 123568"/>
                      <a:gd name="connsiteY20" fmla="*/ 44460 h 186240"/>
                      <a:gd name="connsiteX21" fmla="*/ 105784 w 123568"/>
                      <a:gd name="connsiteY21" fmla="*/ 38935 h 186240"/>
                      <a:gd name="connsiteX22" fmla="*/ 94792 w 123568"/>
                      <a:gd name="connsiteY22" fmla="*/ 34973 h 186240"/>
                      <a:gd name="connsiteX23" fmla="*/ 83552 w 123568"/>
                      <a:gd name="connsiteY23" fmla="*/ 32648 h 186240"/>
                      <a:gd name="connsiteX24" fmla="*/ 72951 w 123568"/>
                      <a:gd name="connsiteY24" fmla="*/ 31896 h 186240"/>
                      <a:gd name="connsiteX25" fmla="*/ 60388 w 123568"/>
                      <a:gd name="connsiteY25" fmla="*/ 33220 h 186240"/>
                      <a:gd name="connsiteX26" fmla="*/ 50863 w 123568"/>
                      <a:gd name="connsiteY26" fmla="*/ 36925 h 186240"/>
                      <a:gd name="connsiteX27" fmla="*/ 44833 w 123568"/>
                      <a:gd name="connsiteY27" fmla="*/ 42640 h 186240"/>
                      <a:gd name="connsiteX28" fmla="*/ 42700 w 123568"/>
                      <a:gd name="connsiteY28" fmla="*/ 50117 h 186240"/>
                      <a:gd name="connsiteX29" fmla="*/ 45081 w 123568"/>
                      <a:gd name="connsiteY29" fmla="*/ 58214 h 186240"/>
                      <a:gd name="connsiteX30" fmla="*/ 51872 w 123568"/>
                      <a:gd name="connsiteY30" fmla="*/ 64995 h 186240"/>
                      <a:gd name="connsiteX31" fmla="*/ 62540 w 123568"/>
                      <a:gd name="connsiteY31" fmla="*/ 71272 h 186240"/>
                      <a:gd name="connsiteX32" fmla="*/ 76723 w 123568"/>
                      <a:gd name="connsiteY32" fmla="*/ 77616 h 186240"/>
                      <a:gd name="connsiteX33" fmla="*/ 96125 w 123568"/>
                      <a:gd name="connsiteY33" fmla="*/ 87227 h 186240"/>
                      <a:gd name="connsiteX34" fmla="*/ 110880 w 123568"/>
                      <a:gd name="connsiteY34" fmla="*/ 98714 h 186240"/>
                      <a:gd name="connsiteX35" fmla="*/ 120300 w 123568"/>
                      <a:gd name="connsiteY35" fmla="*/ 113344 h 186240"/>
                      <a:gd name="connsiteX36" fmla="*/ 117852 w 123568"/>
                      <a:gd name="connsiteY36" fmla="*/ 157798 h 186240"/>
                      <a:gd name="connsiteX37" fmla="*/ 102345 w 123568"/>
                      <a:gd name="connsiteY37" fmla="*/ 174371 h 186240"/>
                      <a:gd name="connsiteX38" fmla="*/ 79552 w 123568"/>
                      <a:gd name="connsiteY38" fmla="*/ 183477 h 186240"/>
                      <a:gd name="connsiteX39" fmla="*/ 52110 w 123568"/>
                      <a:gd name="connsiteY39" fmla="*/ 186239 h 186240"/>
                      <a:gd name="connsiteX40" fmla="*/ 23926 w 123568"/>
                      <a:gd name="connsiteY40" fmla="*/ 183725 h 186240"/>
                      <a:gd name="connsiteX41" fmla="*/ 790 w 123568"/>
                      <a:gd name="connsiteY41" fmla="*/ 176133 h 18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3568" h="186240">
                        <a:moveTo>
                          <a:pt x="790" y="176133"/>
                        </a:moveTo>
                        <a:lnTo>
                          <a:pt x="790" y="135947"/>
                        </a:lnTo>
                        <a:cubicBezTo>
                          <a:pt x="7810" y="141915"/>
                          <a:pt x="15849" y="146572"/>
                          <a:pt x="24516" y="149701"/>
                        </a:cubicBezTo>
                        <a:cubicBezTo>
                          <a:pt x="32813" y="152716"/>
                          <a:pt x="41566" y="154266"/>
                          <a:pt x="50396" y="154283"/>
                        </a:cubicBezTo>
                        <a:cubicBezTo>
                          <a:pt x="54882" y="154348"/>
                          <a:pt x="59359" y="153884"/>
                          <a:pt x="63731" y="152902"/>
                        </a:cubicBezTo>
                        <a:cubicBezTo>
                          <a:pt x="67093" y="152169"/>
                          <a:pt x="70313" y="150881"/>
                          <a:pt x="73256" y="149092"/>
                        </a:cubicBezTo>
                        <a:cubicBezTo>
                          <a:pt x="75609" y="147668"/>
                          <a:pt x="77571" y="145681"/>
                          <a:pt x="78971" y="143310"/>
                        </a:cubicBezTo>
                        <a:cubicBezTo>
                          <a:pt x="80228" y="141114"/>
                          <a:pt x="80885" y="138628"/>
                          <a:pt x="80876" y="136100"/>
                        </a:cubicBezTo>
                        <a:cubicBezTo>
                          <a:pt x="80914" y="132715"/>
                          <a:pt x="79857" y="129409"/>
                          <a:pt x="77856" y="126679"/>
                        </a:cubicBezTo>
                        <a:cubicBezTo>
                          <a:pt x="75580" y="123683"/>
                          <a:pt x="72799" y="121104"/>
                          <a:pt x="69636" y="119059"/>
                        </a:cubicBezTo>
                        <a:cubicBezTo>
                          <a:pt x="65702" y="116462"/>
                          <a:pt x="61559" y="114194"/>
                          <a:pt x="57254" y="112277"/>
                        </a:cubicBezTo>
                        <a:cubicBezTo>
                          <a:pt x="52482" y="110099"/>
                          <a:pt x="47338" y="107877"/>
                          <a:pt x="41814" y="105610"/>
                        </a:cubicBezTo>
                        <a:cubicBezTo>
                          <a:pt x="29736" y="101128"/>
                          <a:pt x="18944" y="93756"/>
                          <a:pt x="10381" y="84141"/>
                        </a:cubicBezTo>
                        <a:cubicBezTo>
                          <a:pt x="3399" y="75480"/>
                          <a:pt x="-268" y="64618"/>
                          <a:pt x="18" y="53499"/>
                        </a:cubicBezTo>
                        <a:cubicBezTo>
                          <a:pt x="-211" y="45087"/>
                          <a:pt x="1733" y="36759"/>
                          <a:pt x="5676" y="29324"/>
                        </a:cubicBezTo>
                        <a:cubicBezTo>
                          <a:pt x="9400" y="22632"/>
                          <a:pt x="14668" y="16927"/>
                          <a:pt x="21049" y="12684"/>
                        </a:cubicBezTo>
                        <a:cubicBezTo>
                          <a:pt x="27926" y="8164"/>
                          <a:pt x="35565" y="4912"/>
                          <a:pt x="43595" y="3083"/>
                        </a:cubicBezTo>
                        <a:cubicBezTo>
                          <a:pt x="52482" y="993"/>
                          <a:pt x="61588" y="-39"/>
                          <a:pt x="70713" y="6"/>
                        </a:cubicBezTo>
                        <a:cubicBezTo>
                          <a:pt x="79057" y="-67"/>
                          <a:pt x="87381" y="497"/>
                          <a:pt x="95640" y="1692"/>
                        </a:cubicBezTo>
                        <a:cubicBezTo>
                          <a:pt x="102469" y="2726"/>
                          <a:pt x="109175" y="4475"/>
                          <a:pt x="115642" y="6912"/>
                        </a:cubicBezTo>
                        <a:lnTo>
                          <a:pt x="115642" y="44460"/>
                        </a:lnTo>
                        <a:cubicBezTo>
                          <a:pt x="112537" y="42314"/>
                          <a:pt x="109232" y="40465"/>
                          <a:pt x="105784" y="38935"/>
                        </a:cubicBezTo>
                        <a:cubicBezTo>
                          <a:pt x="102221" y="37342"/>
                          <a:pt x="98545" y="36017"/>
                          <a:pt x="94792" y="34973"/>
                        </a:cubicBezTo>
                        <a:cubicBezTo>
                          <a:pt x="91106" y="33947"/>
                          <a:pt x="87343" y="33170"/>
                          <a:pt x="83552" y="32648"/>
                        </a:cubicBezTo>
                        <a:cubicBezTo>
                          <a:pt x="80038" y="32166"/>
                          <a:pt x="76494" y="31914"/>
                          <a:pt x="72951" y="31896"/>
                        </a:cubicBezTo>
                        <a:cubicBezTo>
                          <a:pt x="68722" y="31852"/>
                          <a:pt x="64512" y="32296"/>
                          <a:pt x="60388" y="33220"/>
                        </a:cubicBezTo>
                        <a:cubicBezTo>
                          <a:pt x="57035" y="33937"/>
                          <a:pt x="53815" y="35189"/>
                          <a:pt x="50863" y="36925"/>
                        </a:cubicBezTo>
                        <a:cubicBezTo>
                          <a:pt x="48443" y="38346"/>
                          <a:pt x="46386" y="40301"/>
                          <a:pt x="44833" y="42640"/>
                        </a:cubicBezTo>
                        <a:cubicBezTo>
                          <a:pt x="43405" y="44870"/>
                          <a:pt x="42662" y="47470"/>
                          <a:pt x="42700" y="50117"/>
                        </a:cubicBezTo>
                        <a:cubicBezTo>
                          <a:pt x="42662" y="52994"/>
                          <a:pt x="43490" y="55816"/>
                          <a:pt x="45081" y="58214"/>
                        </a:cubicBezTo>
                        <a:cubicBezTo>
                          <a:pt x="46919" y="60860"/>
                          <a:pt x="49224" y="63157"/>
                          <a:pt x="51872" y="64995"/>
                        </a:cubicBezTo>
                        <a:cubicBezTo>
                          <a:pt x="55234" y="67396"/>
                          <a:pt x="58806" y="69496"/>
                          <a:pt x="62540" y="71272"/>
                        </a:cubicBezTo>
                        <a:cubicBezTo>
                          <a:pt x="66722" y="73330"/>
                          <a:pt x="71456" y="75444"/>
                          <a:pt x="76723" y="77616"/>
                        </a:cubicBezTo>
                        <a:cubicBezTo>
                          <a:pt x="83410" y="80365"/>
                          <a:pt x="89886" y="83576"/>
                          <a:pt x="96125" y="87227"/>
                        </a:cubicBezTo>
                        <a:cubicBezTo>
                          <a:pt x="101545" y="90364"/>
                          <a:pt x="106508" y="94230"/>
                          <a:pt x="110880" y="98714"/>
                        </a:cubicBezTo>
                        <a:cubicBezTo>
                          <a:pt x="114947" y="102925"/>
                          <a:pt x="118147" y="107896"/>
                          <a:pt x="120300" y="113344"/>
                        </a:cubicBezTo>
                        <a:cubicBezTo>
                          <a:pt x="125386" y="127904"/>
                          <a:pt x="124510" y="143884"/>
                          <a:pt x="117852" y="157798"/>
                        </a:cubicBezTo>
                        <a:cubicBezTo>
                          <a:pt x="114137" y="164519"/>
                          <a:pt x="108803" y="170213"/>
                          <a:pt x="102345" y="174371"/>
                        </a:cubicBezTo>
                        <a:cubicBezTo>
                          <a:pt x="95373" y="178776"/>
                          <a:pt x="87639" y="181863"/>
                          <a:pt x="79552" y="183477"/>
                        </a:cubicBezTo>
                        <a:cubicBezTo>
                          <a:pt x="70522" y="185354"/>
                          <a:pt x="61330" y="186280"/>
                          <a:pt x="52110" y="186239"/>
                        </a:cubicBezTo>
                        <a:cubicBezTo>
                          <a:pt x="42662" y="186277"/>
                          <a:pt x="33222" y="185435"/>
                          <a:pt x="23926" y="183725"/>
                        </a:cubicBezTo>
                        <a:cubicBezTo>
                          <a:pt x="15887" y="182319"/>
                          <a:pt x="8095" y="179761"/>
                          <a:pt x="790" y="176133"/>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 name="Graphic 4">
                    <a:extLst>
                      <a:ext uri="{FF2B5EF4-FFF2-40B4-BE49-F238E27FC236}">
                        <a16:creationId xmlns:a16="http://schemas.microsoft.com/office/drawing/2014/main" id="{1A2FFC6B-1CC8-CA58-5C95-0B6EE0211918}"/>
                      </a:ext>
                    </a:extLst>
                  </p:cNvPr>
                  <p:cNvSpPr/>
                  <p:nvPr/>
                </p:nvSpPr>
                <p:spPr>
                  <a:xfrm>
                    <a:off x="3926556" y="2009766"/>
                    <a:ext cx="123588" cy="135273"/>
                  </a:xfrm>
                  <a:custGeom>
                    <a:avLst/>
                    <a:gdLst>
                      <a:gd name="connsiteX0" fmla="*/ 123437 w 123588"/>
                      <a:gd name="connsiteY0" fmla="*/ 78858 h 135273"/>
                      <a:gd name="connsiteX1" fmla="*/ 39550 w 123588"/>
                      <a:gd name="connsiteY1" fmla="*/ 78858 h 135273"/>
                      <a:gd name="connsiteX2" fmla="*/ 74793 w 123588"/>
                      <a:gd name="connsiteY2" fmla="*/ 106861 h 135273"/>
                      <a:gd name="connsiteX3" fmla="*/ 112159 w 123588"/>
                      <a:gd name="connsiteY3" fmla="*/ 96812 h 135273"/>
                      <a:gd name="connsiteX4" fmla="*/ 112159 w 123588"/>
                      <a:gd name="connsiteY4" fmla="*/ 125445 h 135273"/>
                      <a:gd name="connsiteX5" fmla="*/ 65830 w 123588"/>
                      <a:gd name="connsiteY5" fmla="*/ 134970 h 135273"/>
                      <a:gd name="connsiteX6" fmla="*/ 298 w 123588"/>
                      <a:gd name="connsiteY6" fmla="*/ 81389 h 135273"/>
                      <a:gd name="connsiteX7" fmla="*/ 288 w 123588"/>
                      <a:gd name="connsiteY7" fmla="*/ 69542 h 135273"/>
                      <a:gd name="connsiteX8" fmla="*/ 18871 w 123588"/>
                      <a:gd name="connsiteY8" fmla="*/ 18812 h 135273"/>
                      <a:gd name="connsiteX9" fmla="*/ 64591 w 123588"/>
                      <a:gd name="connsiteY9" fmla="*/ 105 h 135273"/>
                      <a:gd name="connsiteX10" fmla="*/ 108102 w 123588"/>
                      <a:gd name="connsiteY10" fmla="*/ 16802 h 135273"/>
                      <a:gd name="connsiteX11" fmla="*/ 123494 w 123588"/>
                      <a:gd name="connsiteY11" fmla="*/ 62132 h 135273"/>
                      <a:gd name="connsiteX12" fmla="*/ 86632 w 123588"/>
                      <a:gd name="connsiteY12" fmla="*/ 54493 h 135273"/>
                      <a:gd name="connsiteX13" fmla="*/ 64287 w 123588"/>
                      <a:gd name="connsiteY13" fmla="*/ 26870 h 135273"/>
                      <a:gd name="connsiteX14" fmla="*/ 47770 w 123588"/>
                      <a:gd name="connsiteY14" fmla="*/ 34776 h 135273"/>
                      <a:gd name="connsiteX15" fmla="*/ 39293 w 123588"/>
                      <a:gd name="connsiteY15" fmla="*/ 5449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88" h="135273">
                        <a:moveTo>
                          <a:pt x="123437" y="78858"/>
                        </a:moveTo>
                        <a:lnTo>
                          <a:pt x="39550" y="78858"/>
                        </a:lnTo>
                        <a:cubicBezTo>
                          <a:pt x="40884" y="97527"/>
                          <a:pt x="52628" y="106861"/>
                          <a:pt x="74793" y="106861"/>
                        </a:cubicBezTo>
                        <a:cubicBezTo>
                          <a:pt x="87956" y="107150"/>
                          <a:pt x="100920" y="103663"/>
                          <a:pt x="112159" y="96812"/>
                        </a:cubicBezTo>
                        <a:lnTo>
                          <a:pt x="112159" y="125445"/>
                        </a:lnTo>
                        <a:cubicBezTo>
                          <a:pt x="97729" y="132357"/>
                          <a:pt x="81822" y="135627"/>
                          <a:pt x="65830" y="134970"/>
                        </a:cubicBezTo>
                        <a:cubicBezTo>
                          <a:pt x="32940" y="138270"/>
                          <a:pt x="3603" y="114280"/>
                          <a:pt x="298" y="81389"/>
                        </a:cubicBezTo>
                        <a:cubicBezTo>
                          <a:pt x="-93" y="77450"/>
                          <a:pt x="-102" y="73482"/>
                          <a:pt x="288" y="69542"/>
                        </a:cubicBezTo>
                        <a:cubicBezTo>
                          <a:pt x="-693" y="50806"/>
                          <a:pt x="6022" y="32481"/>
                          <a:pt x="18871" y="18812"/>
                        </a:cubicBezTo>
                        <a:cubicBezTo>
                          <a:pt x="30854" y="6503"/>
                          <a:pt x="47418" y="-272"/>
                          <a:pt x="64591" y="105"/>
                        </a:cubicBezTo>
                        <a:cubicBezTo>
                          <a:pt x="80832" y="-888"/>
                          <a:pt x="96700" y="5202"/>
                          <a:pt x="108102" y="16802"/>
                        </a:cubicBezTo>
                        <a:cubicBezTo>
                          <a:pt x="118874" y="29368"/>
                          <a:pt x="124389" y="45604"/>
                          <a:pt x="123494" y="62132"/>
                        </a:cubicBezTo>
                        <a:close/>
                        <a:moveTo>
                          <a:pt x="86632" y="54493"/>
                        </a:moveTo>
                        <a:cubicBezTo>
                          <a:pt x="86632" y="36078"/>
                          <a:pt x="79184" y="26870"/>
                          <a:pt x="64287" y="26870"/>
                        </a:cubicBezTo>
                        <a:cubicBezTo>
                          <a:pt x="57876" y="26893"/>
                          <a:pt x="51809" y="29795"/>
                          <a:pt x="47770" y="34776"/>
                        </a:cubicBezTo>
                        <a:cubicBezTo>
                          <a:pt x="42998" y="40329"/>
                          <a:pt x="40046" y="47210"/>
                          <a:pt x="39293" y="54493"/>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 name="Graphic 4">
                    <a:extLst>
                      <a:ext uri="{FF2B5EF4-FFF2-40B4-BE49-F238E27FC236}">
                        <a16:creationId xmlns:a16="http://schemas.microsoft.com/office/drawing/2014/main" id="{322354FA-27E4-6A63-2857-40E5F5267092}"/>
                      </a:ext>
                    </a:extLst>
                  </p:cNvPr>
                  <p:cNvSpPr/>
                  <p:nvPr/>
                </p:nvSpPr>
                <p:spPr>
                  <a:xfrm>
                    <a:off x="4065832" y="2009728"/>
                    <a:ext cx="105213" cy="135152"/>
                  </a:xfrm>
                  <a:custGeom>
                    <a:avLst/>
                    <a:gdLst>
                      <a:gd name="connsiteX0" fmla="*/ 105214 w 105213"/>
                      <a:gd name="connsiteY0" fmla="*/ 127235 h 135152"/>
                      <a:gd name="connsiteX1" fmla="*/ 66399 w 105213"/>
                      <a:gd name="connsiteY1" fmla="*/ 135026 h 135152"/>
                      <a:gd name="connsiteX2" fmla="*/ 18432 w 105213"/>
                      <a:gd name="connsiteY2" fmla="*/ 117072 h 135152"/>
                      <a:gd name="connsiteX3" fmla="*/ 96 w 105213"/>
                      <a:gd name="connsiteY3" fmla="*/ 70733 h 135152"/>
                      <a:gd name="connsiteX4" fmla="*/ 19756 w 105213"/>
                      <a:gd name="connsiteY4" fmla="*/ 19059 h 135152"/>
                      <a:gd name="connsiteX5" fmla="*/ 72305 w 105213"/>
                      <a:gd name="connsiteY5" fmla="*/ 162 h 135152"/>
                      <a:gd name="connsiteX6" fmla="*/ 105214 w 105213"/>
                      <a:gd name="connsiteY6" fmla="*/ 6191 h 135152"/>
                      <a:gd name="connsiteX7" fmla="*/ 105214 w 105213"/>
                      <a:gd name="connsiteY7" fmla="*/ 39843 h 135152"/>
                      <a:gd name="connsiteX8" fmla="*/ 77458 w 105213"/>
                      <a:gd name="connsiteY8" fmla="*/ 30547 h 135152"/>
                      <a:gd name="connsiteX9" fmla="*/ 50398 w 105213"/>
                      <a:gd name="connsiteY9" fmla="*/ 40529 h 135152"/>
                      <a:gd name="connsiteX10" fmla="*/ 40415 w 105213"/>
                      <a:gd name="connsiteY10" fmla="*/ 68094 h 135152"/>
                      <a:gd name="connsiteX11" fmla="*/ 49940 w 105213"/>
                      <a:gd name="connsiteY11" fmla="*/ 94897 h 135152"/>
                      <a:gd name="connsiteX12" fmla="*/ 76182 w 105213"/>
                      <a:gd name="connsiteY12" fmla="*/ 104632 h 135152"/>
                      <a:gd name="connsiteX13" fmla="*/ 105195 w 105213"/>
                      <a:gd name="connsiteY13" fmla="*/ 95345 h 13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213" h="135152">
                        <a:moveTo>
                          <a:pt x="105214" y="127235"/>
                        </a:moveTo>
                        <a:cubicBezTo>
                          <a:pt x="93155" y="133104"/>
                          <a:pt x="79792" y="135786"/>
                          <a:pt x="66399" y="135026"/>
                        </a:cubicBezTo>
                        <a:cubicBezTo>
                          <a:pt x="48635" y="135783"/>
                          <a:pt x="31328" y="129305"/>
                          <a:pt x="18432" y="117072"/>
                        </a:cubicBezTo>
                        <a:cubicBezTo>
                          <a:pt x="6116" y="104866"/>
                          <a:pt x="-533" y="88062"/>
                          <a:pt x="96" y="70733"/>
                        </a:cubicBezTo>
                        <a:cubicBezTo>
                          <a:pt x="-923" y="51507"/>
                          <a:pt x="6211" y="32744"/>
                          <a:pt x="19756" y="19059"/>
                        </a:cubicBezTo>
                        <a:cubicBezTo>
                          <a:pt x="34053" y="6005"/>
                          <a:pt x="52969" y="-797"/>
                          <a:pt x="72305" y="162"/>
                        </a:cubicBezTo>
                        <a:cubicBezTo>
                          <a:pt x="83611" y="-622"/>
                          <a:pt x="94927" y="1451"/>
                          <a:pt x="105214" y="6191"/>
                        </a:cubicBezTo>
                        <a:lnTo>
                          <a:pt x="105214" y="39843"/>
                        </a:lnTo>
                        <a:cubicBezTo>
                          <a:pt x="97251" y="33754"/>
                          <a:pt x="87488" y="30484"/>
                          <a:pt x="77458" y="30547"/>
                        </a:cubicBezTo>
                        <a:cubicBezTo>
                          <a:pt x="67447" y="30021"/>
                          <a:pt x="57665" y="33631"/>
                          <a:pt x="50398" y="40529"/>
                        </a:cubicBezTo>
                        <a:cubicBezTo>
                          <a:pt x="43444" y="47967"/>
                          <a:pt x="39834" y="57927"/>
                          <a:pt x="40415" y="68094"/>
                        </a:cubicBezTo>
                        <a:cubicBezTo>
                          <a:pt x="39844" y="77948"/>
                          <a:pt x="43282" y="87614"/>
                          <a:pt x="49940" y="94897"/>
                        </a:cubicBezTo>
                        <a:cubicBezTo>
                          <a:pt x="56951" y="101648"/>
                          <a:pt x="66466" y="105175"/>
                          <a:pt x="76182" y="104632"/>
                        </a:cubicBezTo>
                        <a:cubicBezTo>
                          <a:pt x="86554" y="104475"/>
                          <a:pt x="96651" y="101243"/>
                          <a:pt x="105195" y="95345"/>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50" name="Graphic 4">
                  <a:extLst>
                    <a:ext uri="{FF2B5EF4-FFF2-40B4-BE49-F238E27FC236}">
                      <a16:creationId xmlns:a16="http://schemas.microsoft.com/office/drawing/2014/main" id="{10EAB0C9-B5FA-D929-E132-911940940B12}"/>
                    </a:ext>
                  </a:extLst>
                </p:cNvPr>
                <p:cNvGrpSpPr/>
                <p:nvPr/>
              </p:nvGrpSpPr>
              <p:grpSpPr>
                <a:xfrm>
                  <a:off x="3775597" y="1949047"/>
                  <a:ext cx="385923" cy="186467"/>
                  <a:chOff x="3775597" y="1949047"/>
                  <a:chExt cx="385923" cy="186467"/>
                </a:xfrm>
                <a:solidFill>
                  <a:srgbClr val="E6E6E6"/>
                </a:solidFill>
              </p:grpSpPr>
              <p:sp>
                <p:nvSpPr>
                  <p:cNvPr id="151" name="Graphic 4">
                    <a:extLst>
                      <a:ext uri="{FF2B5EF4-FFF2-40B4-BE49-F238E27FC236}">
                        <a16:creationId xmlns:a16="http://schemas.microsoft.com/office/drawing/2014/main" id="{5359B495-C38B-FA91-A746-AFA19002EBB9}"/>
                      </a:ext>
                    </a:extLst>
                  </p:cNvPr>
                  <p:cNvSpPr/>
                  <p:nvPr/>
                </p:nvSpPr>
                <p:spPr>
                  <a:xfrm>
                    <a:off x="3775597" y="1949047"/>
                    <a:ext cx="123568" cy="186240"/>
                  </a:xfrm>
                  <a:custGeom>
                    <a:avLst/>
                    <a:gdLst>
                      <a:gd name="connsiteX0" fmla="*/ 790 w 123568"/>
                      <a:gd name="connsiteY0" fmla="*/ 176133 h 186240"/>
                      <a:gd name="connsiteX1" fmla="*/ 790 w 123568"/>
                      <a:gd name="connsiteY1" fmla="*/ 135947 h 186240"/>
                      <a:gd name="connsiteX2" fmla="*/ 24516 w 123568"/>
                      <a:gd name="connsiteY2" fmla="*/ 149701 h 186240"/>
                      <a:gd name="connsiteX3" fmla="*/ 50396 w 123568"/>
                      <a:gd name="connsiteY3" fmla="*/ 154283 h 186240"/>
                      <a:gd name="connsiteX4" fmla="*/ 63731 w 123568"/>
                      <a:gd name="connsiteY4" fmla="*/ 152902 h 186240"/>
                      <a:gd name="connsiteX5" fmla="*/ 73256 w 123568"/>
                      <a:gd name="connsiteY5" fmla="*/ 149092 h 186240"/>
                      <a:gd name="connsiteX6" fmla="*/ 78971 w 123568"/>
                      <a:gd name="connsiteY6" fmla="*/ 143310 h 186240"/>
                      <a:gd name="connsiteX7" fmla="*/ 80876 w 123568"/>
                      <a:gd name="connsiteY7" fmla="*/ 136100 h 186240"/>
                      <a:gd name="connsiteX8" fmla="*/ 77856 w 123568"/>
                      <a:gd name="connsiteY8" fmla="*/ 126679 h 186240"/>
                      <a:gd name="connsiteX9" fmla="*/ 69636 w 123568"/>
                      <a:gd name="connsiteY9" fmla="*/ 119059 h 186240"/>
                      <a:gd name="connsiteX10" fmla="*/ 57254 w 123568"/>
                      <a:gd name="connsiteY10" fmla="*/ 112277 h 186240"/>
                      <a:gd name="connsiteX11" fmla="*/ 41814 w 123568"/>
                      <a:gd name="connsiteY11" fmla="*/ 105610 h 186240"/>
                      <a:gd name="connsiteX12" fmla="*/ 10381 w 123568"/>
                      <a:gd name="connsiteY12" fmla="*/ 84141 h 186240"/>
                      <a:gd name="connsiteX13" fmla="*/ 18 w 123568"/>
                      <a:gd name="connsiteY13" fmla="*/ 53499 h 186240"/>
                      <a:gd name="connsiteX14" fmla="*/ 5676 w 123568"/>
                      <a:gd name="connsiteY14" fmla="*/ 29324 h 186240"/>
                      <a:gd name="connsiteX15" fmla="*/ 21049 w 123568"/>
                      <a:gd name="connsiteY15" fmla="*/ 12684 h 186240"/>
                      <a:gd name="connsiteX16" fmla="*/ 43595 w 123568"/>
                      <a:gd name="connsiteY16" fmla="*/ 3083 h 186240"/>
                      <a:gd name="connsiteX17" fmla="*/ 70713 w 123568"/>
                      <a:gd name="connsiteY17" fmla="*/ 6 h 186240"/>
                      <a:gd name="connsiteX18" fmla="*/ 95640 w 123568"/>
                      <a:gd name="connsiteY18" fmla="*/ 1692 h 186240"/>
                      <a:gd name="connsiteX19" fmla="*/ 115642 w 123568"/>
                      <a:gd name="connsiteY19" fmla="*/ 6912 h 186240"/>
                      <a:gd name="connsiteX20" fmla="*/ 115642 w 123568"/>
                      <a:gd name="connsiteY20" fmla="*/ 44460 h 186240"/>
                      <a:gd name="connsiteX21" fmla="*/ 105784 w 123568"/>
                      <a:gd name="connsiteY21" fmla="*/ 38935 h 186240"/>
                      <a:gd name="connsiteX22" fmla="*/ 94792 w 123568"/>
                      <a:gd name="connsiteY22" fmla="*/ 34973 h 186240"/>
                      <a:gd name="connsiteX23" fmla="*/ 83552 w 123568"/>
                      <a:gd name="connsiteY23" fmla="*/ 32648 h 186240"/>
                      <a:gd name="connsiteX24" fmla="*/ 72951 w 123568"/>
                      <a:gd name="connsiteY24" fmla="*/ 31896 h 186240"/>
                      <a:gd name="connsiteX25" fmla="*/ 60388 w 123568"/>
                      <a:gd name="connsiteY25" fmla="*/ 33220 h 186240"/>
                      <a:gd name="connsiteX26" fmla="*/ 50863 w 123568"/>
                      <a:gd name="connsiteY26" fmla="*/ 36925 h 186240"/>
                      <a:gd name="connsiteX27" fmla="*/ 44833 w 123568"/>
                      <a:gd name="connsiteY27" fmla="*/ 42640 h 186240"/>
                      <a:gd name="connsiteX28" fmla="*/ 42700 w 123568"/>
                      <a:gd name="connsiteY28" fmla="*/ 50117 h 186240"/>
                      <a:gd name="connsiteX29" fmla="*/ 45081 w 123568"/>
                      <a:gd name="connsiteY29" fmla="*/ 58214 h 186240"/>
                      <a:gd name="connsiteX30" fmla="*/ 51872 w 123568"/>
                      <a:gd name="connsiteY30" fmla="*/ 64995 h 186240"/>
                      <a:gd name="connsiteX31" fmla="*/ 62540 w 123568"/>
                      <a:gd name="connsiteY31" fmla="*/ 71272 h 186240"/>
                      <a:gd name="connsiteX32" fmla="*/ 76723 w 123568"/>
                      <a:gd name="connsiteY32" fmla="*/ 77616 h 186240"/>
                      <a:gd name="connsiteX33" fmla="*/ 96125 w 123568"/>
                      <a:gd name="connsiteY33" fmla="*/ 87227 h 186240"/>
                      <a:gd name="connsiteX34" fmla="*/ 110880 w 123568"/>
                      <a:gd name="connsiteY34" fmla="*/ 98714 h 186240"/>
                      <a:gd name="connsiteX35" fmla="*/ 120300 w 123568"/>
                      <a:gd name="connsiteY35" fmla="*/ 113344 h 186240"/>
                      <a:gd name="connsiteX36" fmla="*/ 117852 w 123568"/>
                      <a:gd name="connsiteY36" fmla="*/ 157798 h 186240"/>
                      <a:gd name="connsiteX37" fmla="*/ 102345 w 123568"/>
                      <a:gd name="connsiteY37" fmla="*/ 174371 h 186240"/>
                      <a:gd name="connsiteX38" fmla="*/ 79552 w 123568"/>
                      <a:gd name="connsiteY38" fmla="*/ 183477 h 186240"/>
                      <a:gd name="connsiteX39" fmla="*/ 52110 w 123568"/>
                      <a:gd name="connsiteY39" fmla="*/ 186239 h 186240"/>
                      <a:gd name="connsiteX40" fmla="*/ 23926 w 123568"/>
                      <a:gd name="connsiteY40" fmla="*/ 183725 h 186240"/>
                      <a:gd name="connsiteX41" fmla="*/ 790 w 123568"/>
                      <a:gd name="connsiteY41" fmla="*/ 176133 h 18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3568" h="186240">
                        <a:moveTo>
                          <a:pt x="790" y="176133"/>
                        </a:moveTo>
                        <a:lnTo>
                          <a:pt x="790" y="135947"/>
                        </a:lnTo>
                        <a:cubicBezTo>
                          <a:pt x="7810" y="141915"/>
                          <a:pt x="15849" y="146572"/>
                          <a:pt x="24516" y="149701"/>
                        </a:cubicBezTo>
                        <a:cubicBezTo>
                          <a:pt x="32813" y="152716"/>
                          <a:pt x="41566" y="154266"/>
                          <a:pt x="50396" y="154283"/>
                        </a:cubicBezTo>
                        <a:cubicBezTo>
                          <a:pt x="54882" y="154348"/>
                          <a:pt x="59359" y="153884"/>
                          <a:pt x="63731" y="152902"/>
                        </a:cubicBezTo>
                        <a:cubicBezTo>
                          <a:pt x="67093" y="152169"/>
                          <a:pt x="70313" y="150881"/>
                          <a:pt x="73256" y="149092"/>
                        </a:cubicBezTo>
                        <a:cubicBezTo>
                          <a:pt x="75609" y="147668"/>
                          <a:pt x="77571" y="145681"/>
                          <a:pt x="78971" y="143310"/>
                        </a:cubicBezTo>
                        <a:cubicBezTo>
                          <a:pt x="80228" y="141114"/>
                          <a:pt x="80885" y="138628"/>
                          <a:pt x="80876" y="136100"/>
                        </a:cubicBezTo>
                        <a:cubicBezTo>
                          <a:pt x="80914" y="132715"/>
                          <a:pt x="79857" y="129409"/>
                          <a:pt x="77856" y="126679"/>
                        </a:cubicBezTo>
                        <a:cubicBezTo>
                          <a:pt x="75580" y="123683"/>
                          <a:pt x="72799" y="121104"/>
                          <a:pt x="69636" y="119059"/>
                        </a:cubicBezTo>
                        <a:cubicBezTo>
                          <a:pt x="65702" y="116462"/>
                          <a:pt x="61559" y="114194"/>
                          <a:pt x="57254" y="112277"/>
                        </a:cubicBezTo>
                        <a:cubicBezTo>
                          <a:pt x="52482" y="110099"/>
                          <a:pt x="47338" y="107877"/>
                          <a:pt x="41814" y="105610"/>
                        </a:cubicBezTo>
                        <a:cubicBezTo>
                          <a:pt x="29736" y="101128"/>
                          <a:pt x="18944" y="93756"/>
                          <a:pt x="10381" y="84141"/>
                        </a:cubicBezTo>
                        <a:cubicBezTo>
                          <a:pt x="3399" y="75480"/>
                          <a:pt x="-268" y="64618"/>
                          <a:pt x="18" y="53499"/>
                        </a:cubicBezTo>
                        <a:cubicBezTo>
                          <a:pt x="-211" y="45087"/>
                          <a:pt x="1733" y="36759"/>
                          <a:pt x="5676" y="29324"/>
                        </a:cubicBezTo>
                        <a:cubicBezTo>
                          <a:pt x="9400" y="22632"/>
                          <a:pt x="14668" y="16927"/>
                          <a:pt x="21049" y="12684"/>
                        </a:cubicBezTo>
                        <a:cubicBezTo>
                          <a:pt x="27926" y="8164"/>
                          <a:pt x="35565" y="4912"/>
                          <a:pt x="43595" y="3083"/>
                        </a:cubicBezTo>
                        <a:cubicBezTo>
                          <a:pt x="52482" y="993"/>
                          <a:pt x="61588" y="-39"/>
                          <a:pt x="70713" y="6"/>
                        </a:cubicBezTo>
                        <a:cubicBezTo>
                          <a:pt x="79057" y="-67"/>
                          <a:pt x="87381" y="497"/>
                          <a:pt x="95640" y="1692"/>
                        </a:cubicBezTo>
                        <a:cubicBezTo>
                          <a:pt x="102469" y="2726"/>
                          <a:pt x="109175" y="4475"/>
                          <a:pt x="115642" y="6912"/>
                        </a:cubicBezTo>
                        <a:lnTo>
                          <a:pt x="115642" y="44460"/>
                        </a:lnTo>
                        <a:cubicBezTo>
                          <a:pt x="112537" y="42314"/>
                          <a:pt x="109232" y="40465"/>
                          <a:pt x="105784" y="38935"/>
                        </a:cubicBezTo>
                        <a:cubicBezTo>
                          <a:pt x="102221" y="37342"/>
                          <a:pt x="98545" y="36017"/>
                          <a:pt x="94792" y="34973"/>
                        </a:cubicBezTo>
                        <a:cubicBezTo>
                          <a:pt x="91106" y="33947"/>
                          <a:pt x="87343" y="33170"/>
                          <a:pt x="83552" y="32648"/>
                        </a:cubicBezTo>
                        <a:cubicBezTo>
                          <a:pt x="80038" y="32166"/>
                          <a:pt x="76494" y="31914"/>
                          <a:pt x="72951" y="31896"/>
                        </a:cubicBezTo>
                        <a:cubicBezTo>
                          <a:pt x="68722" y="31852"/>
                          <a:pt x="64512" y="32296"/>
                          <a:pt x="60388" y="33220"/>
                        </a:cubicBezTo>
                        <a:cubicBezTo>
                          <a:pt x="57035" y="33937"/>
                          <a:pt x="53815" y="35189"/>
                          <a:pt x="50863" y="36925"/>
                        </a:cubicBezTo>
                        <a:cubicBezTo>
                          <a:pt x="48443" y="38346"/>
                          <a:pt x="46386" y="40301"/>
                          <a:pt x="44833" y="42640"/>
                        </a:cubicBezTo>
                        <a:cubicBezTo>
                          <a:pt x="43405" y="44870"/>
                          <a:pt x="42662" y="47470"/>
                          <a:pt x="42700" y="50117"/>
                        </a:cubicBezTo>
                        <a:cubicBezTo>
                          <a:pt x="42662" y="52994"/>
                          <a:pt x="43490" y="55816"/>
                          <a:pt x="45081" y="58214"/>
                        </a:cubicBezTo>
                        <a:cubicBezTo>
                          <a:pt x="46919" y="60860"/>
                          <a:pt x="49224" y="63157"/>
                          <a:pt x="51872" y="64995"/>
                        </a:cubicBezTo>
                        <a:cubicBezTo>
                          <a:pt x="55234" y="67396"/>
                          <a:pt x="58806" y="69496"/>
                          <a:pt x="62540" y="71272"/>
                        </a:cubicBezTo>
                        <a:cubicBezTo>
                          <a:pt x="66722" y="73330"/>
                          <a:pt x="71456" y="75444"/>
                          <a:pt x="76723" y="77616"/>
                        </a:cubicBezTo>
                        <a:cubicBezTo>
                          <a:pt x="83410" y="80365"/>
                          <a:pt x="89886" y="83576"/>
                          <a:pt x="96125" y="87227"/>
                        </a:cubicBezTo>
                        <a:cubicBezTo>
                          <a:pt x="101545" y="90364"/>
                          <a:pt x="106508" y="94230"/>
                          <a:pt x="110880" y="98714"/>
                        </a:cubicBezTo>
                        <a:cubicBezTo>
                          <a:pt x="114947" y="102925"/>
                          <a:pt x="118147" y="107896"/>
                          <a:pt x="120300" y="113344"/>
                        </a:cubicBezTo>
                        <a:cubicBezTo>
                          <a:pt x="125386" y="127904"/>
                          <a:pt x="124510" y="143884"/>
                          <a:pt x="117852" y="157798"/>
                        </a:cubicBezTo>
                        <a:cubicBezTo>
                          <a:pt x="114137" y="164519"/>
                          <a:pt x="108803" y="170213"/>
                          <a:pt x="102345" y="174371"/>
                        </a:cubicBezTo>
                        <a:cubicBezTo>
                          <a:pt x="95373" y="178776"/>
                          <a:pt x="87639" y="181863"/>
                          <a:pt x="79552" y="183477"/>
                        </a:cubicBezTo>
                        <a:cubicBezTo>
                          <a:pt x="70522" y="185354"/>
                          <a:pt x="61330" y="186280"/>
                          <a:pt x="52110" y="186239"/>
                        </a:cubicBezTo>
                        <a:cubicBezTo>
                          <a:pt x="42662" y="186277"/>
                          <a:pt x="33222" y="185435"/>
                          <a:pt x="23926" y="183725"/>
                        </a:cubicBezTo>
                        <a:cubicBezTo>
                          <a:pt x="15887" y="182319"/>
                          <a:pt x="8095" y="179761"/>
                          <a:pt x="790" y="176133"/>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2" name="Graphic 4">
                    <a:extLst>
                      <a:ext uri="{FF2B5EF4-FFF2-40B4-BE49-F238E27FC236}">
                        <a16:creationId xmlns:a16="http://schemas.microsoft.com/office/drawing/2014/main" id="{DA35040F-3777-3C69-6095-34E650564CDA}"/>
                      </a:ext>
                    </a:extLst>
                  </p:cNvPr>
                  <p:cNvSpPr/>
                  <p:nvPr/>
                </p:nvSpPr>
                <p:spPr>
                  <a:xfrm>
                    <a:off x="3917031" y="2000241"/>
                    <a:ext cx="123588" cy="135273"/>
                  </a:xfrm>
                  <a:custGeom>
                    <a:avLst/>
                    <a:gdLst>
                      <a:gd name="connsiteX0" fmla="*/ 123437 w 123588"/>
                      <a:gd name="connsiteY0" fmla="*/ 78858 h 135273"/>
                      <a:gd name="connsiteX1" fmla="*/ 39550 w 123588"/>
                      <a:gd name="connsiteY1" fmla="*/ 78858 h 135273"/>
                      <a:gd name="connsiteX2" fmla="*/ 74793 w 123588"/>
                      <a:gd name="connsiteY2" fmla="*/ 106861 h 135273"/>
                      <a:gd name="connsiteX3" fmla="*/ 112159 w 123588"/>
                      <a:gd name="connsiteY3" fmla="*/ 96812 h 135273"/>
                      <a:gd name="connsiteX4" fmla="*/ 112159 w 123588"/>
                      <a:gd name="connsiteY4" fmla="*/ 125445 h 135273"/>
                      <a:gd name="connsiteX5" fmla="*/ 65830 w 123588"/>
                      <a:gd name="connsiteY5" fmla="*/ 134970 h 135273"/>
                      <a:gd name="connsiteX6" fmla="*/ 298 w 123588"/>
                      <a:gd name="connsiteY6" fmla="*/ 81389 h 135273"/>
                      <a:gd name="connsiteX7" fmla="*/ 288 w 123588"/>
                      <a:gd name="connsiteY7" fmla="*/ 69542 h 135273"/>
                      <a:gd name="connsiteX8" fmla="*/ 18871 w 123588"/>
                      <a:gd name="connsiteY8" fmla="*/ 18812 h 135273"/>
                      <a:gd name="connsiteX9" fmla="*/ 64591 w 123588"/>
                      <a:gd name="connsiteY9" fmla="*/ 105 h 135273"/>
                      <a:gd name="connsiteX10" fmla="*/ 108102 w 123588"/>
                      <a:gd name="connsiteY10" fmla="*/ 16802 h 135273"/>
                      <a:gd name="connsiteX11" fmla="*/ 123494 w 123588"/>
                      <a:gd name="connsiteY11" fmla="*/ 62132 h 135273"/>
                      <a:gd name="connsiteX12" fmla="*/ 86632 w 123588"/>
                      <a:gd name="connsiteY12" fmla="*/ 54493 h 135273"/>
                      <a:gd name="connsiteX13" fmla="*/ 64287 w 123588"/>
                      <a:gd name="connsiteY13" fmla="*/ 26870 h 135273"/>
                      <a:gd name="connsiteX14" fmla="*/ 47770 w 123588"/>
                      <a:gd name="connsiteY14" fmla="*/ 34776 h 135273"/>
                      <a:gd name="connsiteX15" fmla="*/ 39293 w 123588"/>
                      <a:gd name="connsiteY15" fmla="*/ 5449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88" h="135273">
                        <a:moveTo>
                          <a:pt x="123437" y="78858"/>
                        </a:moveTo>
                        <a:lnTo>
                          <a:pt x="39550" y="78858"/>
                        </a:lnTo>
                        <a:cubicBezTo>
                          <a:pt x="40884" y="97527"/>
                          <a:pt x="52628" y="106861"/>
                          <a:pt x="74793" y="106861"/>
                        </a:cubicBezTo>
                        <a:cubicBezTo>
                          <a:pt x="87956" y="107150"/>
                          <a:pt x="100920" y="103663"/>
                          <a:pt x="112159" y="96812"/>
                        </a:cubicBezTo>
                        <a:lnTo>
                          <a:pt x="112159" y="125445"/>
                        </a:lnTo>
                        <a:cubicBezTo>
                          <a:pt x="97729" y="132357"/>
                          <a:pt x="81822" y="135627"/>
                          <a:pt x="65830" y="134970"/>
                        </a:cubicBezTo>
                        <a:cubicBezTo>
                          <a:pt x="32940" y="138270"/>
                          <a:pt x="3603" y="114280"/>
                          <a:pt x="298" y="81389"/>
                        </a:cubicBezTo>
                        <a:cubicBezTo>
                          <a:pt x="-93" y="77450"/>
                          <a:pt x="-102" y="73482"/>
                          <a:pt x="288" y="69542"/>
                        </a:cubicBezTo>
                        <a:cubicBezTo>
                          <a:pt x="-693" y="50806"/>
                          <a:pt x="6022" y="32481"/>
                          <a:pt x="18871" y="18812"/>
                        </a:cubicBezTo>
                        <a:cubicBezTo>
                          <a:pt x="30854" y="6503"/>
                          <a:pt x="47418" y="-272"/>
                          <a:pt x="64591" y="105"/>
                        </a:cubicBezTo>
                        <a:cubicBezTo>
                          <a:pt x="80832" y="-888"/>
                          <a:pt x="96700" y="5202"/>
                          <a:pt x="108102" y="16802"/>
                        </a:cubicBezTo>
                        <a:cubicBezTo>
                          <a:pt x="118874" y="29368"/>
                          <a:pt x="124389" y="45604"/>
                          <a:pt x="123494" y="62132"/>
                        </a:cubicBezTo>
                        <a:close/>
                        <a:moveTo>
                          <a:pt x="86632" y="54493"/>
                        </a:moveTo>
                        <a:cubicBezTo>
                          <a:pt x="86632" y="36078"/>
                          <a:pt x="79184" y="26870"/>
                          <a:pt x="64287" y="26870"/>
                        </a:cubicBezTo>
                        <a:cubicBezTo>
                          <a:pt x="57876" y="26893"/>
                          <a:pt x="51809" y="29795"/>
                          <a:pt x="47770" y="34776"/>
                        </a:cubicBezTo>
                        <a:cubicBezTo>
                          <a:pt x="42998" y="40332"/>
                          <a:pt x="40046" y="47211"/>
                          <a:pt x="39293" y="54493"/>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 name="Graphic 4">
                    <a:extLst>
                      <a:ext uri="{FF2B5EF4-FFF2-40B4-BE49-F238E27FC236}">
                        <a16:creationId xmlns:a16="http://schemas.microsoft.com/office/drawing/2014/main" id="{E3238AF1-B063-DC52-26DB-B2F1DA477F15}"/>
                      </a:ext>
                    </a:extLst>
                  </p:cNvPr>
                  <p:cNvSpPr/>
                  <p:nvPr/>
                </p:nvSpPr>
                <p:spPr>
                  <a:xfrm>
                    <a:off x="4056307" y="2000203"/>
                    <a:ext cx="105213" cy="135152"/>
                  </a:xfrm>
                  <a:custGeom>
                    <a:avLst/>
                    <a:gdLst>
                      <a:gd name="connsiteX0" fmla="*/ 105214 w 105213"/>
                      <a:gd name="connsiteY0" fmla="*/ 127235 h 135152"/>
                      <a:gd name="connsiteX1" fmla="*/ 66399 w 105213"/>
                      <a:gd name="connsiteY1" fmla="*/ 135026 h 135152"/>
                      <a:gd name="connsiteX2" fmla="*/ 18432 w 105213"/>
                      <a:gd name="connsiteY2" fmla="*/ 117072 h 135152"/>
                      <a:gd name="connsiteX3" fmla="*/ 96 w 105213"/>
                      <a:gd name="connsiteY3" fmla="*/ 70733 h 135152"/>
                      <a:gd name="connsiteX4" fmla="*/ 19756 w 105213"/>
                      <a:gd name="connsiteY4" fmla="*/ 19059 h 135152"/>
                      <a:gd name="connsiteX5" fmla="*/ 72305 w 105213"/>
                      <a:gd name="connsiteY5" fmla="*/ 162 h 135152"/>
                      <a:gd name="connsiteX6" fmla="*/ 105214 w 105213"/>
                      <a:gd name="connsiteY6" fmla="*/ 6191 h 135152"/>
                      <a:gd name="connsiteX7" fmla="*/ 105214 w 105213"/>
                      <a:gd name="connsiteY7" fmla="*/ 39843 h 135152"/>
                      <a:gd name="connsiteX8" fmla="*/ 77458 w 105213"/>
                      <a:gd name="connsiteY8" fmla="*/ 30547 h 135152"/>
                      <a:gd name="connsiteX9" fmla="*/ 50398 w 105213"/>
                      <a:gd name="connsiteY9" fmla="*/ 40529 h 135152"/>
                      <a:gd name="connsiteX10" fmla="*/ 40415 w 105213"/>
                      <a:gd name="connsiteY10" fmla="*/ 68094 h 135152"/>
                      <a:gd name="connsiteX11" fmla="*/ 49940 w 105213"/>
                      <a:gd name="connsiteY11" fmla="*/ 94897 h 135152"/>
                      <a:gd name="connsiteX12" fmla="*/ 76182 w 105213"/>
                      <a:gd name="connsiteY12" fmla="*/ 104632 h 135152"/>
                      <a:gd name="connsiteX13" fmla="*/ 105195 w 105213"/>
                      <a:gd name="connsiteY13" fmla="*/ 95345 h 13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213" h="135152">
                        <a:moveTo>
                          <a:pt x="105214" y="127235"/>
                        </a:moveTo>
                        <a:cubicBezTo>
                          <a:pt x="93155" y="133104"/>
                          <a:pt x="79792" y="135786"/>
                          <a:pt x="66399" y="135026"/>
                        </a:cubicBezTo>
                        <a:cubicBezTo>
                          <a:pt x="48635" y="135783"/>
                          <a:pt x="31328" y="129305"/>
                          <a:pt x="18432" y="117072"/>
                        </a:cubicBezTo>
                        <a:cubicBezTo>
                          <a:pt x="6116" y="104866"/>
                          <a:pt x="-533" y="88062"/>
                          <a:pt x="96" y="70733"/>
                        </a:cubicBezTo>
                        <a:cubicBezTo>
                          <a:pt x="-923" y="51507"/>
                          <a:pt x="6211" y="32744"/>
                          <a:pt x="19756" y="19059"/>
                        </a:cubicBezTo>
                        <a:cubicBezTo>
                          <a:pt x="34053" y="6005"/>
                          <a:pt x="52969" y="-797"/>
                          <a:pt x="72305" y="162"/>
                        </a:cubicBezTo>
                        <a:cubicBezTo>
                          <a:pt x="83611" y="-622"/>
                          <a:pt x="94927" y="1451"/>
                          <a:pt x="105214" y="6191"/>
                        </a:cubicBezTo>
                        <a:lnTo>
                          <a:pt x="105214" y="39843"/>
                        </a:lnTo>
                        <a:cubicBezTo>
                          <a:pt x="97251" y="33754"/>
                          <a:pt x="87488" y="30484"/>
                          <a:pt x="77458" y="30547"/>
                        </a:cubicBezTo>
                        <a:cubicBezTo>
                          <a:pt x="67447" y="30021"/>
                          <a:pt x="57665" y="33630"/>
                          <a:pt x="50398" y="40529"/>
                        </a:cubicBezTo>
                        <a:cubicBezTo>
                          <a:pt x="43444" y="47967"/>
                          <a:pt x="39834" y="57927"/>
                          <a:pt x="40415" y="68094"/>
                        </a:cubicBezTo>
                        <a:cubicBezTo>
                          <a:pt x="39844" y="77948"/>
                          <a:pt x="43282" y="87614"/>
                          <a:pt x="49940" y="94897"/>
                        </a:cubicBezTo>
                        <a:cubicBezTo>
                          <a:pt x="56951" y="101648"/>
                          <a:pt x="66466" y="105175"/>
                          <a:pt x="76182" y="104632"/>
                        </a:cubicBezTo>
                        <a:cubicBezTo>
                          <a:pt x="86554" y="104475"/>
                          <a:pt x="96651" y="101243"/>
                          <a:pt x="105195" y="95345"/>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sp>
        <p:nvSpPr>
          <p:cNvPr id="71" name="Rectangle 70">
            <a:extLst>
              <a:ext uri="{FF2B5EF4-FFF2-40B4-BE49-F238E27FC236}">
                <a16:creationId xmlns:a16="http://schemas.microsoft.com/office/drawing/2014/main" id="{3E6EF355-83B6-4166-B3FB-DFB1E0A87708}"/>
              </a:ext>
            </a:extLst>
          </p:cNvPr>
          <p:cNvSpPr/>
          <p:nvPr/>
        </p:nvSpPr>
        <p:spPr bwMode="auto">
          <a:xfrm>
            <a:off x="334432" y="5798525"/>
            <a:ext cx="11523136" cy="914201"/>
          </a:xfrm>
          <a:prstGeom prst="rect">
            <a:avLst/>
          </a:prstGeom>
          <a:solidFill>
            <a:srgbClr val="E7F5FF"/>
          </a:solidFill>
          <a:ln w="10795" cap="flat" cmpd="sng" algn="ctr">
            <a:solidFill>
              <a:schemeClr val="accent1"/>
            </a:solidFill>
            <a:prstDash val="solid"/>
          </a:ln>
          <a:effectLst>
            <a:outerShdw blurRad="190500" dist="38100" dir="27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vert="horz" wrap="square" lIns="182880" tIns="274320" rIns="182880" bIns="274320" rtlCol="0" anchor="ctr">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850" b="1" i="0" u="none" strike="noStrike" kern="1200" cap="none" spc="0" normalizeH="0" baseline="0" noProof="0" dirty="0">
                <a:ln>
                  <a:noFill/>
                </a:ln>
                <a:solidFill>
                  <a:srgbClr val="0078D4">
                    <a:lumMod val="75000"/>
                  </a:srgbClr>
                </a:solidFill>
                <a:effectLst/>
                <a:uLnTx/>
                <a:uFillTx/>
                <a:latin typeface="Segoe UI"/>
                <a:ea typeface="+mn-ea"/>
                <a:cs typeface="+mn-cs"/>
              </a:rPr>
              <a:t>Continuous Improvement of DevSecOps Lifecycle</a:t>
            </a:r>
          </a:p>
          <a:p>
            <a:pPr marL="231775" marR="0" lvl="0" indent="-231775" algn="l" defTabSz="914400" rtl="0" eaLnBrk="1" fontAlgn="auto" latinLnBrk="0" hangingPunct="1">
              <a:lnSpc>
                <a:spcPct val="100000"/>
              </a:lnSpc>
              <a:spcBef>
                <a:spcPts val="0"/>
              </a:spcBef>
              <a:spcAft>
                <a:spcPts val="300"/>
              </a:spcAft>
              <a:buClrTx/>
              <a:buSzTx/>
              <a:buFont typeface="+mj-lt"/>
              <a:buAutoNum type="arabicPeriod"/>
              <a:tabLst/>
              <a:defRPr/>
            </a:pPr>
            <a:r>
              <a:rPr kumimoji="0" lang="en-US" sz="1400" b="1" i="0" u="none" strike="noStrike" kern="1200" cap="none" spc="0" normalizeH="0" baseline="0" noProof="0" dirty="0">
                <a:ln>
                  <a:noFill/>
                </a:ln>
                <a:solidFill>
                  <a:srgbClr val="0078D4">
                    <a:lumMod val="75000"/>
                  </a:srgbClr>
                </a:solidFill>
                <a:effectLst/>
                <a:uLnTx/>
                <a:uFillTx/>
                <a:latin typeface="Segoe UI"/>
                <a:ea typeface="+mn-ea"/>
                <a:cs typeface="+mn-cs"/>
              </a:rPr>
              <a:t>MVP definitions – </a:t>
            </a:r>
            <a:r>
              <a:rPr kumimoji="0" lang="en-US" sz="1400" b="0" i="0" u="none" strike="noStrike" kern="1200" cap="none" spc="0" normalizeH="0" baseline="0" noProof="0" dirty="0">
                <a:ln>
                  <a:noFill/>
                </a:ln>
                <a:solidFill>
                  <a:srgbClr val="0078D4">
                    <a:lumMod val="75000"/>
                  </a:srgbClr>
                </a:solidFill>
                <a:effectLst/>
                <a:uLnTx/>
                <a:uFillTx/>
                <a:latin typeface="Segoe UI"/>
                <a:ea typeface="+mn-ea"/>
                <a:cs typeface="+mn-cs"/>
              </a:rPr>
              <a:t>Update minimum requirements for Dev, Sec, and Ops (agility, stability, security, identity standards, and more)</a:t>
            </a:r>
          </a:p>
          <a:p>
            <a:pPr marL="231775" marR="0" lvl="0" indent="-231775" algn="l" defTabSz="914400" rtl="0" eaLnBrk="1" fontAlgn="auto" latinLnBrk="0" hangingPunct="1">
              <a:lnSpc>
                <a:spcPct val="100000"/>
              </a:lnSpc>
              <a:spcBef>
                <a:spcPts val="0"/>
              </a:spcBef>
              <a:spcAft>
                <a:spcPts val="0"/>
              </a:spcAft>
              <a:buClrTx/>
              <a:buSzTx/>
              <a:buFontTx/>
              <a:buAutoNum type="arabicPeriod"/>
              <a:tabLst/>
              <a:defRPr/>
            </a:pPr>
            <a:r>
              <a:rPr kumimoji="0" lang="en-US" sz="1400" b="1" i="0" u="none" strike="noStrike" kern="1200" cap="none" spc="0" normalizeH="0" baseline="0" noProof="0" dirty="0">
                <a:ln>
                  <a:noFill/>
                </a:ln>
                <a:solidFill>
                  <a:srgbClr val="0078D4">
                    <a:lumMod val="75000"/>
                  </a:srgbClr>
                </a:solidFill>
                <a:effectLst/>
                <a:uLnTx/>
                <a:uFillTx/>
                <a:latin typeface="Segoe UI"/>
                <a:ea typeface="+mn-ea"/>
                <a:cs typeface="+mn-cs"/>
              </a:rPr>
              <a:t>Continuously improve </a:t>
            </a:r>
            <a:r>
              <a:rPr kumimoji="0" lang="en-US" sz="1400" b="0" i="0" u="none" strike="noStrike" kern="1200" cap="none" spc="0" normalizeH="0" baseline="0" noProof="0" dirty="0">
                <a:ln>
                  <a:noFill/>
                </a:ln>
                <a:solidFill>
                  <a:srgbClr val="0078D4">
                    <a:lumMod val="75000"/>
                  </a:srgbClr>
                </a:solidFill>
                <a:effectLst/>
                <a:uLnTx/>
                <a:uFillTx/>
                <a:latin typeface="Segoe UI"/>
                <a:ea typeface="+mn-ea"/>
                <a:cs typeface="+mn-cs"/>
              </a:rPr>
              <a:t>process, program, education, tooling, etc. to improve developer productivity, efficiency, security, identity, and more)</a:t>
            </a:r>
          </a:p>
        </p:txBody>
      </p:sp>
    </p:spTree>
    <p:extLst>
      <p:ext uri="{BB962C8B-B14F-4D97-AF65-F5344CB8AC3E}">
        <p14:creationId xmlns:p14="http://schemas.microsoft.com/office/powerpoint/2010/main" val="38598535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4" fill="hold" nodeType="afterEffect">
                                  <p:stCondLst>
                                    <p:cond delay="0"/>
                                  </p:stCondLst>
                                  <p:childTnLst>
                                    <p:set>
                                      <p:cBhvr>
                                        <p:cTn id="10" dur="1" fill="hold">
                                          <p:stCondLst>
                                            <p:cond delay="0"/>
                                          </p:stCondLst>
                                        </p:cTn>
                                        <p:tgtEl>
                                          <p:spTgt spid="92"/>
                                        </p:tgtEl>
                                        <p:attrNameLst>
                                          <p:attrName>style.visibility</p:attrName>
                                        </p:attrNameLst>
                                      </p:cBhvr>
                                      <p:to>
                                        <p:strVal val="visible"/>
                                      </p:to>
                                    </p:set>
                                    <p:animEffect transition="in" filter="wipe(down)">
                                      <p:cBhvr>
                                        <p:cTn id="11" dur="500"/>
                                        <p:tgtEl>
                                          <p:spTgt spid="92"/>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93"/>
                                        </p:tgtEl>
                                        <p:attrNameLst>
                                          <p:attrName>style.visibility</p:attrName>
                                        </p:attrNameLst>
                                      </p:cBhvr>
                                      <p:to>
                                        <p:strVal val="visible"/>
                                      </p:to>
                                    </p:set>
                                    <p:animEffect transition="in" filter="fade">
                                      <p:cBhvr>
                                        <p:cTn id="14" dur="500"/>
                                        <p:tgtEl>
                                          <p:spTgt spid="93"/>
                                        </p:tgtEl>
                                      </p:cBhvr>
                                    </p:animEffect>
                                  </p:childTnLst>
                                </p:cTn>
                              </p:par>
                            </p:childTnLst>
                          </p:cTn>
                        </p:par>
                        <p:par>
                          <p:cTn id="15" fill="hold">
                            <p:stCondLst>
                              <p:cond delay="1500"/>
                            </p:stCondLst>
                            <p:childTnLst>
                              <p:par>
                                <p:cTn id="16" presetID="22" presetClass="entr" presetSubtype="1" fill="hold" grpId="0" nodeType="afterEffect">
                                  <p:stCondLst>
                                    <p:cond delay="0"/>
                                  </p:stCondLst>
                                  <p:childTnLst>
                                    <p:set>
                                      <p:cBhvr>
                                        <p:cTn id="17" dur="1" fill="hold">
                                          <p:stCondLst>
                                            <p:cond delay="0"/>
                                          </p:stCondLst>
                                        </p:cTn>
                                        <p:tgtEl>
                                          <p:spTgt spid="90"/>
                                        </p:tgtEl>
                                        <p:attrNameLst>
                                          <p:attrName>style.visibility</p:attrName>
                                        </p:attrNameLst>
                                      </p:cBhvr>
                                      <p:to>
                                        <p:strVal val="visible"/>
                                      </p:to>
                                    </p:set>
                                    <p:animEffect transition="in" filter="wipe(up)">
                                      <p:cBhvr>
                                        <p:cTn id="18" dur="500"/>
                                        <p:tgtEl>
                                          <p:spTgt spid="90"/>
                                        </p:tgtEl>
                                      </p:cBhvr>
                                    </p:animEffect>
                                  </p:childTnLst>
                                </p:cTn>
                              </p:par>
                              <p:par>
                                <p:cTn id="19" presetID="10" presetClass="entr" presetSubtype="0"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wipe(left)">
                                      <p:cBhvr>
                                        <p:cTn id="26" dur="1000"/>
                                        <p:tgtEl>
                                          <p:spTgt spid="79"/>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81"/>
                                        </p:tgtEl>
                                        <p:attrNameLst>
                                          <p:attrName>style.visibility</p:attrName>
                                        </p:attrNameLst>
                                      </p:cBhvr>
                                      <p:to>
                                        <p:strVal val="visible"/>
                                      </p:to>
                                    </p:set>
                                    <p:animEffect transition="in" filter="fade">
                                      <p:cBhvr>
                                        <p:cTn id="29" dur="500"/>
                                        <p:tgtEl>
                                          <p:spTgt spid="81"/>
                                        </p:tgtEl>
                                      </p:cBhvr>
                                    </p:animEffect>
                                  </p:childTnLst>
                                </p:cTn>
                              </p:par>
                              <p:par>
                                <p:cTn id="30" presetID="10" presetClass="entr" presetSubtype="0" fill="hold" nodeType="withEffect">
                                  <p:stCondLst>
                                    <p:cond delay="250"/>
                                  </p:stCondLst>
                                  <p:childTnLst>
                                    <p:set>
                                      <p:cBhvr>
                                        <p:cTn id="31" dur="1" fill="hold">
                                          <p:stCondLst>
                                            <p:cond delay="0"/>
                                          </p:stCondLst>
                                        </p:cTn>
                                        <p:tgtEl>
                                          <p:spTgt spid="158"/>
                                        </p:tgtEl>
                                        <p:attrNameLst>
                                          <p:attrName>style.visibility</p:attrName>
                                        </p:attrNameLst>
                                      </p:cBhvr>
                                      <p:to>
                                        <p:strVal val="visible"/>
                                      </p:to>
                                    </p:set>
                                    <p:animEffect transition="in" filter="fade">
                                      <p:cBhvr>
                                        <p:cTn id="32" dur="500"/>
                                        <p:tgtEl>
                                          <p:spTgt spid="158"/>
                                        </p:tgtEl>
                                      </p:cBhvr>
                                    </p:animEffect>
                                  </p:childTnLst>
                                </p:cTn>
                              </p:par>
                              <p:par>
                                <p:cTn id="33" presetID="10" presetClass="entr" presetSubtype="0" fill="hold" grpId="0" nodeType="withEffect">
                                  <p:stCondLst>
                                    <p:cond delay="250"/>
                                  </p:stCondLst>
                                  <p:childTnLst>
                                    <p:set>
                                      <p:cBhvr>
                                        <p:cTn id="34" dur="1" fill="hold">
                                          <p:stCondLst>
                                            <p:cond delay="0"/>
                                          </p:stCondLst>
                                        </p:cTn>
                                        <p:tgtEl>
                                          <p:spTgt spid="179"/>
                                        </p:tgtEl>
                                        <p:attrNameLst>
                                          <p:attrName>style.visibility</p:attrName>
                                        </p:attrNameLst>
                                      </p:cBhvr>
                                      <p:to>
                                        <p:strVal val="visible"/>
                                      </p:to>
                                    </p:set>
                                    <p:animEffect transition="in" filter="fade">
                                      <p:cBhvr>
                                        <p:cTn id="35" dur="500"/>
                                        <p:tgtEl>
                                          <p:spTgt spid="179"/>
                                        </p:tgtEl>
                                      </p:cBhvr>
                                    </p:animEffect>
                                  </p:childTnLst>
                                </p:cTn>
                              </p:par>
                              <p:par>
                                <p:cTn id="36" presetID="10" presetClass="entr" presetSubtype="0" fill="hold" nodeType="withEffect">
                                  <p:stCondLst>
                                    <p:cond delay="40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500"/>
                                        <p:tgtEl>
                                          <p:spTgt spid="21"/>
                                        </p:tgtEl>
                                      </p:cBhvr>
                                    </p:animEffect>
                                  </p:childTnLst>
                                </p:cTn>
                              </p:par>
                              <p:par>
                                <p:cTn id="39" presetID="10" presetClass="entr" presetSubtype="0" fill="hold" grpId="0" nodeType="withEffect">
                                  <p:stCondLst>
                                    <p:cond delay="400"/>
                                  </p:stCondLst>
                                  <p:childTnLst>
                                    <p:set>
                                      <p:cBhvr>
                                        <p:cTn id="40" dur="1" fill="hold">
                                          <p:stCondLst>
                                            <p:cond delay="0"/>
                                          </p:stCondLst>
                                        </p:cTn>
                                        <p:tgtEl>
                                          <p:spTgt spid="178"/>
                                        </p:tgtEl>
                                        <p:attrNameLst>
                                          <p:attrName>style.visibility</p:attrName>
                                        </p:attrNameLst>
                                      </p:cBhvr>
                                      <p:to>
                                        <p:strVal val="visible"/>
                                      </p:to>
                                    </p:set>
                                    <p:animEffect transition="in" filter="fade">
                                      <p:cBhvr>
                                        <p:cTn id="41" dur="500"/>
                                        <p:tgtEl>
                                          <p:spTgt spid="178"/>
                                        </p:tgtEl>
                                      </p:cBhvr>
                                    </p:animEffect>
                                  </p:childTnLst>
                                </p:cTn>
                              </p:par>
                              <p:par>
                                <p:cTn id="42" presetID="10" presetClass="entr" presetSubtype="0" fill="hold" nodeType="withEffect">
                                  <p:stCondLst>
                                    <p:cond delay="400"/>
                                  </p:stCondLst>
                                  <p:childTnLst>
                                    <p:set>
                                      <p:cBhvr>
                                        <p:cTn id="43" dur="1" fill="hold">
                                          <p:stCondLst>
                                            <p:cond delay="0"/>
                                          </p:stCondLst>
                                        </p:cTn>
                                        <p:tgtEl>
                                          <p:spTgt spid="83"/>
                                        </p:tgtEl>
                                        <p:attrNameLst>
                                          <p:attrName>style.visibility</p:attrName>
                                        </p:attrNameLst>
                                      </p:cBhvr>
                                      <p:to>
                                        <p:strVal val="visible"/>
                                      </p:to>
                                    </p:set>
                                    <p:animEffect transition="in" filter="fade">
                                      <p:cBhvr>
                                        <p:cTn id="44" dur="500"/>
                                        <p:tgtEl>
                                          <p:spTgt spid="83"/>
                                        </p:tgtEl>
                                      </p:cBhvr>
                                    </p:animEffect>
                                  </p:childTnLst>
                                </p:cTn>
                              </p:par>
                              <p:par>
                                <p:cTn id="45" presetID="10" presetClass="entr" presetSubtype="0" fill="hold" grpId="0" nodeType="withEffect">
                                  <p:stCondLst>
                                    <p:cond delay="400"/>
                                  </p:stCondLst>
                                  <p:childTnLst>
                                    <p:set>
                                      <p:cBhvr>
                                        <p:cTn id="46" dur="1" fill="hold">
                                          <p:stCondLst>
                                            <p:cond delay="0"/>
                                          </p:stCondLst>
                                        </p:cTn>
                                        <p:tgtEl>
                                          <p:spTgt spid="72"/>
                                        </p:tgtEl>
                                        <p:attrNameLst>
                                          <p:attrName>style.visibility</p:attrName>
                                        </p:attrNameLst>
                                      </p:cBhvr>
                                      <p:to>
                                        <p:strVal val="visible"/>
                                      </p:to>
                                    </p:set>
                                    <p:animEffect transition="in" filter="fade">
                                      <p:cBhvr>
                                        <p:cTn id="47" dur="500"/>
                                        <p:tgtEl>
                                          <p:spTgt spid="72"/>
                                        </p:tgtEl>
                                      </p:cBhvr>
                                    </p:animEffect>
                                  </p:childTnLst>
                                </p:cTn>
                              </p:par>
                              <p:par>
                                <p:cTn id="48" presetID="10" presetClass="entr" presetSubtype="0" fill="hold" nodeType="withEffect">
                                  <p:stCondLst>
                                    <p:cond delay="55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500"/>
                                        <p:tgtEl>
                                          <p:spTgt spid="43"/>
                                        </p:tgtEl>
                                      </p:cBhvr>
                                    </p:animEffect>
                                  </p:childTnLst>
                                </p:cTn>
                              </p:par>
                              <p:par>
                                <p:cTn id="51" presetID="10" presetClass="entr" presetSubtype="0" fill="hold" grpId="0" nodeType="withEffect">
                                  <p:stCondLst>
                                    <p:cond delay="550"/>
                                  </p:stCondLst>
                                  <p:childTnLst>
                                    <p:set>
                                      <p:cBhvr>
                                        <p:cTn id="52" dur="1" fill="hold">
                                          <p:stCondLst>
                                            <p:cond delay="0"/>
                                          </p:stCondLst>
                                        </p:cTn>
                                        <p:tgtEl>
                                          <p:spTgt spid="177"/>
                                        </p:tgtEl>
                                        <p:attrNameLst>
                                          <p:attrName>style.visibility</p:attrName>
                                        </p:attrNameLst>
                                      </p:cBhvr>
                                      <p:to>
                                        <p:strVal val="visible"/>
                                      </p:to>
                                    </p:set>
                                    <p:animEffect transition="in" filter="fade">
                                      <p:cBhvr>
                                        <p:cTn id="53" dur="500"/>
                                        <p:tgtEl>
                                          <p:spTgt spid="17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98"/>
                                        </p:tgtEl>
                                        <p:attrNameLst>
                                          <p:attrName>style.visibility</p:attrName>
                                        </p:attrNameLst>
                                      </p:cBhvr>
                                      <p:to>
                                        <p:strVal val="visible"/>
                                      </p:to>
                                    </p:set>
                                    <p:animEffect transition="in" filter="wipe(left)">
                                      <p:cBhvr>
                                        <p:cTn id="58" dur="500"/>
                                        <p:tgtEl>
                                          <p:spTgt spid="98"/>
                                        </p:tgtEl>
                                      </p:cBhvr>
                                    </p:animEffect>
                                  </p:childTnLst>
                                </p:cTn>
                              </p:par>
                              <p:par>
                                <p:cTn id="59" presetID="22" presetClass="entr" presetSubtype="8" fill="hold" nodeType="with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wipe(left)">
                                      <p:cBhvr>
                                        <p:cTn id="61" dur="500"/>
                                        <p:tgtEl>
                                          <p:spTgt spid="38"/>
                                        </p:tgtEl>
                                      </p:cBhvr>
                                    </p:animEffect>
                                  </p:childTnLst>
                                </p:cTn>
                              </p:par>
                            </p:childTnLst>
                          </p:cTn>
                        </p:par>
                        <p:par>
                          <p:cTn id="62" fill="hold">
                            <p:stCondLst>
                              <p:cond delay="500"/>
                            </p:stCondLst>
                            <p:childTnLst>
                              <p:par>
                                <p:cTn id="63" presetID="21" presetClass="entr" presetSubtype="1" fill="hold" grpId="0" nodeType="afterEffect">
                                  <p:stCondLst>
                                    <p:cond delay="0"/>
                                  </p:stCondLst>
                                  <p:childTnLst>
                                    <p:set>
                                      <p:cBhvr>
                                        <p:cTn id="64" dur="1" fill="hold">
                                          <p:stCondLst>
                                            <p:cond delay="0"/>
                                          </p:stCondLst>
                                        </p:cTn>
                                        <p:tgtEl>
                                          <p:spTgt spid="132"/>
                                        </p:tgtEl>
                                        <p:attrNameLst>
                                          <p:attrName>style.visibility</p:attrName>
                                        </p:attrNameLst>
                                      </p:cBhvr>
                                      <p:to>
                                        <p:strVal val="visible"/>
                                      </p:to>
                                    </p:set>
                                    <p:animEffect transition="in" filter="wheel(1)">
                                      <p:cBhvr>
                                        <p:cTn id="65" dur="1000"/>
                                        <p:tgtEl>
                                          <p:spTgt spid="132"/>
                                        </p:tgtEl>
                                      </p:cBhvr>
                                    </p:animEffect>
                                  </p:childTnLst>
                                </p:cTn>
                              </p:par>
                              <p:par>
                                <p:cTn id="66" presetID="21" presetClass="entr" presetSubtype="1" fill="hold" grpId="0" nodeType="withEffect">
                                  <p:stCondLst>
                                    <p:cond delay="0"/>
                                  </p:stCondLst>
                                  <p:childTnLst>
                                    <p:set>
                                      <p:cBhvr>
                                        <p:cTn id="67" dur="1" fill="hold">
                                          <p:stCondLst>
                                            <p:cond delay="0"/>
                                          </p:stCondLst>
                                        </p:cTn>
                                        <p:tgtEl>
                                          <p:spTgt spid="133"/>
                                        </p:tgtEl>
                                        <p:attrNameLst>
                                          <p:attrName>style.visibility</p:attrName>
                                        </p:attrNameLst>
                                      </p:cBhvr>
                                      <p:to>
                                        <p:strVal val="visible"/>
                                      </p:to>
                                    </p:set>
                                    <p:animEffect transition="in" filter="wheel(1)">
                                      <p:cBhvr>
                                        <p:cTn id="68" dur="750"/>
                                        <p:tgtEl>
                                          <p:spTgt spid="133"/>
                                        </p:tgtEl>
                                      </p:cBhvr>
                                    </p:animEffect>
                                  </p:childTnLst>
                                </p:cTn>
                              </p:par>
                              <p:par>
                                <p:cTn id="69" presetID="10" presetClass="entr" presetSubtype="0" fill="hold" nodeType="withEffect">
                                  <p:stCondLst>
                                    <p:cond delay="300"/>
                                  </p:stCondLst>
                                  <p:childTnLst>
                                    <p:set>
                                      <p:cBhvr>
                                        <p:cTn id="70" dur="1" fill="hold">
                                          <p:stCondLst>
                                            <p:cond delay="0"/>
                                          </p:stCondLst>
                                        </p:cTn>
                                        <p:tgtEl>
                                          <p:spTgt spid="73"/>
                                        </p:tgtEl>
                                        <p:attrNameLst>
                                          <p:attrName>style.visibility</p:attrName>
                                        </p:attrNameLst>
                                      </p:cBhvr>
                                      <p:to>
                                        <p:strVal val="visible"/>
                                      </p:to>
                                    </p:set>
                                    <p:animEffect transition="in" filter="fade">
                                      <p:cBhvr>
                                        <p:cTn id="71" dur="500"/>
                                        <p:tgtEl>
                                          <p:spTgt spid="73"/>
                                        </p:tgtEl>
                                      </p:cBhvr>
                                    </p:animEffect>
                                  </p:childTnLst>
                                </p:cTn>
                              </p:par>
                              <p:par>
                                <p:cTn id="72" presetID="10" presetClass="entr" presetSubtype="0" fill="hold" nodeType="withEffect">
                                  <p:stCondLst>
                                    <p:cond delay="500"/>
                                  </p:stCondLst>
                                  <p:childTnLst>
                                    <p:set>
                                      <p:cBhvr>
                                        <p:cTn id="73" dur="1" fill="hold">
                                          <p:stCondLst>
                                            <p:cond delay="0"/>
                                          </p:stCondLst>
                                        </p:cTn>
                                        <p:tgtEl>
                                          <p:spTgt spid="76"/>
                                        </p:tgtEl>
                                        <p:attrNameLst>
                                          <p:attrName>style.visibility</p:attrName>
                                        </p:attrNameLst>
                                      </p:cBhvr>
                                      <p:to>
                                        <p:strVal val="visible"/>
                                      </p:to>
                                    </p:set>
                                    <p:animEffect transition="in" filter="fade">
                                      <p:cBhvr>
                                        <p:cTn id="74" dur="500"/>
                                        <p:tgtEl>
                                          <p:spTgt spid="76"/>
                                        </p:tgtEl>
                                      </p:cBhvr>
                                    </p:animEffect>
                                  </p:childTnLst>
                                </p:cTn>
                              </p:par>
                              <p:par>
                                <p:cTn id="75" presetID="10" presetClass="entr" presetSubtype="0" fill="hold" nodeType="withEffect">
                                  <p:stCondLst>
                                    <p:cond delay="500"/>
                                  </p:stCondLst>
                                  <p:childTnLst>
                                    <p:set>
                                      <p:cBhvr>
                                        <p:cTn id="76" dur="1" fill="hold">
                                          <p:stCondLst>
                                            <p:cond delay="0"/>
                                          </p:stCondLst>
                                        </p:cTn>
                                        <p:tgtEl>
                                          <p:spTgt spid="95"/>
                                        </p:tgtEl>
                                        <p:attrNameLst>
                                          <p:attrName>style.visibility</p:attrName>
                                        </p:attrNameLst>
                                      </p:cBhvr>
                                      <p:to>
                                        <p:strVal val="visible"/>
                                      </p:to>
                                    </p:set>
                                    <p:animEffect transition="in" filter="fade">
                                      <p:cBhvr>
                                        <p:cTn id="77" dur="500"/>
                                        <p:tgtEl>
                                          <p:spTgt spid="95"/>
                                        </p:tgtEl>
                                      </p:cBhvr>
                                    </p:animEffect>
                                  </p:childTnLst>
                                </p:cTn>
                              </p:par>
                              <p:par>
                                <p:cTn id="78" presetID="10" presetClass="entr" presetSubtype="0" fill="hold" nodeType="withEffect">
                                  <p:stCondLst>
                                    <p:cond delay="700"/>
                                  </p:stCondLst>
                                  <p:childTnLst>
                                    <p:set>
                                      <p:cBhvr>
                                        <p:cTn id="79" dur="1" fill="hold">
                                          <p:stCondLst>
                                            <p:cond delay="0"/>
                                          </p:stCondLst>
                                        </p:cTn>
                                        <p:tgtEl>
                                          <p:spTgt spid="84"/>
                                        </p:tgtEl>
                                        <p:attrNameLst>
                                          <p:attrName>style.visibility</p:attrName>
                                        </p:attrNameLst>
                                      </p:cBhvr>
                                      <p:to>
                                        <p:strVal val="visible"/>
                                      </p:to>
                                    </p:set>
                                    <p:animEffect transition="in" filter="fade">
                                      <p:cBhvr>
                                        <p:cTn id="80" dur="500"/>
                                        <p:tgtEl>
                                          <p:spTgt spid="84"/>
                                        </p:tgtEl>
                                      </p:cBhvr>
                                    </p:animEffect>
                                  </p:childTnLst>
                                </p:cTn>
                              </p:par>
                              <p:par>
                                <p:cTn id="81" presetID="10" presetClass="entr" presetSubtype="0" fill="hold" grpId="0" nodeType="withEffect">
                                  <p:stCondLst>
                                    <p:cond delay="700"/>
                                  </p:stCondLst>
                                  <p:childTnLst>
                                    <p:set>
                                      <p:cBhvr>
                                        <p:cTn id="82" dur="1" fill="hold">
                                          <p:stCondLst>
                                            <p:cond delay="0"/>
                                          </p:stCondLst>
                                        </p:cTn>
                                        <p:tgtEl>
                                          <p:spTgt spid="82"/>
                                        </p:tgtEl>
                                        <p:attrNameLst>
                                          <p:attrName>style.visibility</p:attrName>
                                        </p:attrNameLst>
                                      </p:cBhvr>
                                      <p:to>
                                        <p:strVal val="visible"/>
                                      </p:to>
                                    </p:set>
                                    <p:animEffect transition="in" filter="fade">
                                      <p:cBhvr>
                                        <p:cTn id="83" dur="500"/>
                                        <p:tgtEl>
                                          <p:spTgt spid="82"/>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fade">
                                      <p:cBhvr>
                                        <p:cTn id="88" dur="500"/>
                                        <p:tgtEl>
                                          <p:spTgt spid="71"/>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3"/>
                                        </p:tgtEl>
                                        <p:attrNameLst>
                                          <p:attrName>style.visibility</p:attrName>
                                        </p:attrNameLst>
                                      </p:cBhvr>
                                      <p:to>
                                        <p:strVal val="visible"/>
                                      </p:to>
                                    </p:set>
                                    <p:animEffect transition="in" filter="barn(outVertical)">
                                      <p:cBhvr>
                                        <p:cTn id="9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1" grpId="0" animBg="1"/>
      <p:bldP spid="132" grpId="0" animBg="1"/>
      <p:bldP spid="133" grpId="0" animBg="1"/>
      <p:bldP spid="93" grpId="0" animBg="1"/>
      <p:bldP spid="90" grpId="0"/>
      <p:bldP spid="82" grpId="0"/>
      <p:bldP spid="179" grpId="0" animBg="1"/>
      <p:bldP spid="178" grpId="0" animBg="1"/>
      <p:bldP spid="177" grpId="0" animBg="1"/>
      <p:bldP spid="72" grpId="0" animBg="1"/>
      <p:bldP spid="71" grpId="0" animBg="1"/>
    </p:bldLst>
  </p:timing>
</p:sld>
</file>

<file path=ppt/slides/slide6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Left Brace 2">
            <a:extLst>
              <a:ext uri="{FF2B5EF4-FFF2-40B4-BE49-F238E27FC236}">
                <a16:creationId xmlns:a16="http://schemas.microsoft.com/office/drawing/2014/main" id="{581DA660-F899-E399-3F30-08F4B821BA16}"/>
              </a:ext>
            </a:extLst>
          </p:cNvPr>
          <p:cNvSpPr/>
          <p:nvPr/>
        </p:nvSpPr>
        <p:spPr>
          <a:xfrm rot="16200000">
            <a:off x="5886723" y="-23728"/>
            <a:ext cx="418554" cy="11216827"/>
          </a:xfrm>
          <a:prstGeom prst="leftBrace">
            <a:avLst>
              <a:gd name="adj1" fmla="val 0"/>
              <a:gd name="adj2" fmla="val 50000"/>
            </a:avLst>
          </a:prstGeom>
          <a:gradFill flip="none" rotWithShape="1">
            <a:gsLst>
              <a:gs pos="0">
                <a:schemeClr val="bg1"/>
              </a:gs>
              <a:gs pos="28000">
                <a:srgbClr val="CDE9FF"/>
              </a:gs>
              <a:gs pos="84000">
                <a:schemeClr val="accent1">
                  <a:lumMod val="45000"/>
                  <a:lumOff val="55000"/>
                </a:schemeClr>
              </a:gs>
              <a:gs pos="100000">
                <a:srgbClr val="0078D4"/>
              </a:gs>
            </a:gsLst>
            <a:lin ang="10800000" scaled="1"/>
            <a:tileRect/>
          </a:gradFill>
          <a:ln w="2857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 name="Title 1">
            <a:extLst>
              <a:ext uri="{FF2B5EF4-FFF2-40B4-BE49-F238E27FC236}">
                <a16:creationId xmlns:a16="http://schemas.microsoft.com/office/drawing/2014/main" id="{5D2A1412-277C-4218-AE34-B0B02C2EC635}"/>
              </a:ext>
            </a:extLst>
          </p:cNvPr>
          <p:cNvSpPr>
            <a:spLocks noGrp="1"/>
          </p:cNvSpPr>
          <p:nvPr>
            <p:ph type="title"/>
          </p:nvPr>
        </p:nvSpPr>
        <p:spPr>
          <a:xfrm>
            <a:off x="372828" y="206186"/>
            <a:ext cx="11018520" cy="553998"/>
          </a:xfrm>
        </p:spPr>
        <p:txBody>
          <a:bodyPr/>
          <a:lstStyle/>
          <a:p>
            <a:r>
              <a:rPr lang="en-US" err="1">
                <a:gradFill>
                  <a:gsLst>
                    <a:gs pos="0">
                      <a:schemeClr val="tx1"/>
                    </a:gs>
                    <a:gs pos="100000">
                      <a:schemeClr val="tx1"/>
                    </a:gs>
                  </a:gsLst>
                  <a:lin ang="5400000" scaled="1"/>
                </a:gradFill>
              </a:rPr>
              <a:t>DevSecOps</a:t>
            </a:r>
            <a:r>
              <a:rPr lang="en-US">
                <a:gradFill>
                  <a:gsLst>
                    <a:gs pos="0">
                      <a:schemeClr val="tx1"/>
                    </a:gs>
                    <a:gs pos="100000">
                      <a:schemeClr val="tx1"/>
                    </a:gs>
                  </a:gsLst>
                  <a:lin ang="5400000" scaled="1"/>
                </a:gradFill>
              </a:rPr>
              <a:t> – Agile security for workloads</a:t>
            </a:r>
            <a:endParaRPr lang="en-US" i="1">
              <a:gradFill>
                <a:gsLst>
                  <a:gs pos="0">
                    <a:schemeClr val="tx1"/>
                  </a:gs>
                  <a:gs pos="100000">
                    <a:schemeClr val="tx1"/>
                  </a:gs>
                </a:gsLst>
                <a:lin ang="5400000" scaled="1"/>
              </a:gradFill>
            </a:endParaRPr>
          </a:p>
        </p:txBody>
      </p:sp>
      <p:cxnSp>
        <p:nvCxnSpPr>
          <p:cNvPr id="79" name="Straight Connector 78">
            <a:extLst>
              <a:ext uri="{FF2B5EF4-FFF2-40B4-BE49-F238E27FC236}">
                <a16:creationId xmlns:a16="http://schemas.microsoft.com/office/drawing/2014/main" id="{33488614-7310-412F-8285-4C61CA24EB20}"/>
              </a:ext>
            </a:extLst>
          </p:cNvPr>
          <p:cNvCxnSpPr>
            <a:cxnSpLocks/>
          </p:cNvCxnSpPr>
          <p:nvPr/>
        </p:nvCxnSpPr>
        <p:spPr>
          <a:xfrm flipH="1">
            <a:off x="1632574" y="2653058"/>
            <a:ext cx="6675519" cy="0"/>
          </a:xfrm>
          <a:prstGeom prst="line">
            <a:avLst/>
          </a:prstGeom>
          <a:ln w="19050">
            <a:solidFill>
              <a:schemeClr val="tx1"/>
            </a:solidFill>
            <a:prstDash val="sysDash"/>
            <a:headEnd type="arrow" w="lg" len="med"/>
            <a:tailEnd type="none" w="lg" len="med"/>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E57FAB9E-9EF6-4AAC-8095-98581CAF6009}"/>
              </a:ext>
            </a:extLst>
          </p:cNvPr>
          <p:cNvSpPr txBox="1"/>
          <p:nvPr/>
        </p:nvSpPr>
        <p:spPr>
          <a:xfrm>
            <a:off x="3005641" y="2400051"/>
            <a:ext cx="3190297" cy="436017"/>
          </a:xfrm>
          <a:prstGeom prst="rect">
            <a:avLst/>
          </a:prstGeom>
          <a:noFill/>
        </p:spPr>
        <p:txBody>
          <a:bodyPr wrap="none" lIns="91440" tIns="0" rIns="91440" bIns="0" rtlCol="0" anchor="ctr">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US" sz="1400" b="1" i="0" u="none" strike="noStrike" kern="1200" cap="none" spc="0" normalizeH="0" baseline="0" noProof="0">
                <a:ln>
                  <a:noFill/>
                </a:ln>
                <a:solidFill>
                  <a:srgbClr val="1A1A1A"/>
                </a:solidFill>
                <a:effectLst/>
                <a:uLnTx/>
                <a:uFillTx/>
                <a:latin typeface="Segoe UI"/>
                <a:ea typeface="+mn-ea"/>
                <a:cs typeface="+mn-cs"/>
              </a:rPr>
              <a:t>Architecture &amp; Governance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1" u="none" strike="noStrike" kern="1200" cap="none" spc="0" normalizeH="0" baseline="0" noProof="0">
                <a:ln>
                  <a:noFill/>
                </a:ln>
                <a:solidFill>
                  <a:srgbClr val="1A1A1A"/>
                </a:solidFill>
                <a:effectLst/>
                <a:uLnTx/>
                <a:uFillTx/>
                <a:latin typeface="Segoe UI"/>
                <a:ea typeface="+mn-ea"/>
                <a:cs typeface="+mn-cs"/>
              </a:rPr>
              <a:t>Security, Compliance, Identity, &amp; Other Standards</a:t>
            </a:r>
          </a:p>
        </p:txBody>
      </p:sp>
      <p:sp>
        <p:nvSpPr>
          <p:cNvPr id="88" name="TextBox 87">
            <a:extLst>
              <a:ext uri="{FF2B5EF4-FFF2-40B4-BE49-F238E27FC236}">
                <a16:creationId xmlns:a16="http://schemas.microsoft.com/office/drawing/2014/main" id="{ED3D601C-AF9B-4052-B73B-818D29319E9F}"/>
              </a:ext>
            </a:extLst>
          </p:cNvPr>
          <p:cNvSpPr txBox="1"/>
          <p:nvPr/>
        </p:nvSpPr>
        <p:spPr>
          <a:xfrm>
            <a:off x="347445" y="1036357"/>
            <a:ext cx="1882631" cy="492443"/>
          </a:xfrm>
          <a:prstGeom prst="rect">
            <a:avLst/>
          </a:prstGeom>
          <a:noFill/>
        </p:spPr>
        <p:txBody>
          <a:bodyPr wrap="none" lIns="0" tIns="0" rIns="0" bIns="0" rtlCol="0">
            <a:spAutoFit/>
          </a:bodyPr>
          <a:lstStyle>
            <a:defPPr>
              <a:defRPr lang="en-US"/>
            </a:defPPr>
            <a:lvl1pPr>
              <a:defRPr sz="160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78D4"/>
                </a:solidFill>
                <a:effectLst/>
                <a:uLnTx/>
                <a:uFillTx/>
                <a:latin typeface="Segoe UI"/>
                <a:ea typeface="+mn-ea"/>
                <a:cs typeface="+mn-cs"/>
              </a:rPr>
              <a:t>Idea Incubation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mn-ea"/>
                <a:cs typeface="+mn-cs"/>
              </a:rPr>
              <a:t>New Product or Service</a:t>
            </a:r>
          </a:p>
        </p:txBody>
      </p:sp>
      <p:sp>
        <p:nvSpPr>
          <p:cNvPr id="89" name="TextBox 88">
            <a:extLst>
              <a:ext uri="{FF2B5EF4-FFF2-40B4-BE49-F238E27FC236}">
                <a16:creationId xmlns:a16="http://schemas.microsoft.com/office/drawing/2014/main" id="{3421CDE9-4D7D-4F3A-9158-05558A83F7EA}"/>
              </a:ext>
            </a:extLst>
          </p:cNvPr>
          <p:cNvSpPr txBox="1"/>
          <p:nvPr/>
        </p:nvSpPr>
        <p:spPr>
          <a:xfrm>
            <a:off x="8704394" y="1036357"/>
            <a:ext cx="2888974" cy="492443"/>
          </a:xfrm>
          <a:prstGeom prst="rect">
            <a:avLst/>
          </a:prstGeom>
          <a:noFill/>
        </p:spPr>
        <p:txBody>
          <a:bodyPr wrap="square" lIns="0" tIns="0" rIns="0" bIns="0" rtlCol="0">
            <a:spAutoFit/>
          </a:bodyPr>
          <a:lstStyle>
            <a:defPPr>
              <a:defRPr lang="en-US"/>
            </a:defPPr>
            <a:lvl1pPr>
              <a:defRPr sz="160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78D4"/>
                </a:solidFill>
                <a:effectLst/>
                <a:uLnTx/>
                <a:uFillTx/>
                <a:latin typeface="Segoe UI"/>
                <a:ea typeface="+mn-ea"/>
                <a:cs typeface="+mn-cs"/>
              </a:rPr>
              <a:t>Production </a:t>
            </a:r>
            <a:r>
              <a:rPr kumimoji="0" lang="en-US" sz="2000" b="1" i="0" u="none" strike="noStrike" kern="1200" cap="none" spc="0" normalizeH="0" baseline="0" noProof="0" err="1">
                <a:ln>
                  <a:noFill/>
                </a:ln>
                <a:solidFill>
                  <a:srgbClr val="0078D4"/>
                </a:solidFill>
                <a:effectLst/>
                <a:uLnTx/>
                <a:uFillTx/>
                <a:latin typeface="Segoe UI"/>
                <a:ea typeface="+mn-ea"/>
                <a:cs typeface="+mn-cs"/>
              </a:rPr>
              <a:t>DevSecOps</a:t>
            </a:r>
            <a:endParaRPr kumimoji="0" lang="en-US" sz="2000" b="1" i="0" u="none" strike="noStrike" kern="1200" cap="none" spc="0" normalizeH="0" baseline="0" noProof="0">
              <a:ln>
                <a:noFill/>
              </a:ln>
              <a:solidFill>
                <a:srgbClr val="0078D4"/>
              </a:solidFill>
              <a:effectLst/>
              <a:uLnTx/>
              <a:uFillTx/>
              <a:latin typeface="Segoe U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mn-ea"/>
                <a:cs typeface="+mn-cs"/>
              </a:rPr>
              <a:t>Continuous improvement</a:t>
            </a:r>
          </a:p>
        </p:txBody>
      </p:sp>
      <p:grpSp>
        <p:nvGrpSpPr>
          <p:cNvPr id="9" name="Group 8">
            <a:extLst>
              <a:ext uri="{FF2B5EF4-FFF2-40B4-BE49-F238E27FC236}">
                <a16:creationId xmlns:a16="http://schemas.microsoft.com/office/drawing/2014/main" id="{CC7C6F62-89C1-400A-9354-CCF1316759F9}"/>
              </a:ext>
            </a:extLst>
          </p:cNvPr>
          <p:cNvGrpSpPr/>
          <p:nvPr/>
        </p:nvGrpSpPr>
        <p:grpSpPr>
          <a:xfrm>
            <a:off x="8986559" y="2846320"/>
            <a:ext cx="2335704" cy="2335699"/>
            <a:chOff x="9473320" y="2375073"/>
            <a:chExt cx="1915959" cy="1915955"/>
          </a:xfrm>
        </p:grpSpPr>
        <p:grpSp>
          <p:nvGrpSpPr>
            <p:cNvPr id="36" name="Group 35">
              <a:extLst>
                <a:ext uri="{FF2B5EF4-FFF2-40B4-BE49-F238E27FC236}">
                  <a16:creationId xmlns:a16="http://schemas.microsoft.com/office/drawing/2014/main" id="{577487D2-92C7-4E65-A72D-A3CE9AA7F5CA}"/>
                </a:ext>
              </a:extLst>
            </p:cNvPr>
            <p:cNvGrpSpPr/>
            <p:nvPr/>
          </p:nvGrpSpPr>
          <p:grpSpPr>
            <a:xfrm>
              <a:off x="9473320" y="2375073"/>
              <a:ext cx="1915959" cy="1915955"/>
              <a:chOff x="-1180530" y="2922823"/>
              <a:chExt cx="2397909" cy="2397907"/>
            </a:xfrm>
          </p:grpSpPr>
          <p:sp>
            <p:nvSpPr>
              <p:cNvPr id="128" name="Arc 127">
                <a:extLst>
                  <a:ext uri="{FF2B5EF4-FFF2-40B4-BE49-F238E27FC236}">
                    <a16:creationId xmlns:a16="http://schemas.microsoft.com/office/drawing/2014/main" id="{B1EE3DBF-B590-4C82-A275-0DC29A044CAA}"/>
                  </a:ext>
                </a:extLst>
              </p:cNvPr>
              <p:cNvSpPr/>
              <p:nvPr/>
            </p:nvSpPr>
            <p:spPr>
              <a:xfrm rot="10800000">
                <a:off x="-1180529" y="2922824"/>
                <a:ext cx="2397908" cy="2397906"/>
              </a:xfrm>
              <a:prstGeom prst="arc">
                <a:avLst>
                  <a:gd name="adj1" fmla="val 153468"/>
                  <a:gd name="adj2" fmla="val 5327528"/>
                </a:avLst>
              </a:prstGeom>
              <a:solidFill>
                <a:schemeClr val="accent1">
                  <a:lumMod val="75000"/>
                </a:schemeClr>
              </a:solidFill>
              <a:ln w="53975">
                <a:noFill/>
                <a:headEnd type="none" w="med" len="med"/>
                <a:tailEnd type="arrow"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29" name="Arc 128">
                <a:extLst>
                  <a:ext uri="{FF2B5EF4-FFF2-40B4-BE49-F238E27FC236}">
                    <a16:creationId xmlns:a16="http://schemas.microsoft.com/office/drawing/2014/main" id="{472263B9-F648-4DDE-8273-88BC2E497D68}"/>
                  </a:ext>
                </a:extLst>
              </p:cNvPr>
              <p:cNvSpPr/>
              <p:nvPr/>
            </p:nvSpPr>
            <p:spPr>
              <a:xfrm rot="10800000">
                <a:off x="-1180529" y="2922824"/>
                <a:ext cx="2397908" cy="2397906"/>
              </a:xfrm>
              <a:prstGeom prst="arc">
                <a:avLst>
                  <a:gd name="adj1" fmla="val 16290144"/>
                  <a:gd name="adj2" fmla="val 517"/>
                </a:avLst>
              </a:prstGeom>
              <a:solidFill>
                <a:schemeClr val="accent1">
                  <a:lumMod val="75000"/>
                </a:schemeClr>
              </a:solidFill>
              <a:ln w="53975">
                <a:noFill/>
                <a:headEnd type="none" w="med" len="med"/>
                <a:tailEnd type="arrow"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24" name="Arc 123">
                <a:extLst>
                  <a:ext uri="{FF2B5EF4-FFF2-40B4-BE49-F238E27FC236}">
                    <a16:creationId xmlns:a16="http://schemas.microsoft.com/office/drawing/2014/main" id="{0AF97090-96AF-40D3-A5F6-9E1A9CC7932F}"/>
                  </a:ext>
                </a:extLst>
              </p:cNvPr>
              <p:cNvSpPr/>
              <p:nvPr/>
            </p:nvSpPr>
            <p:spPr>
              <a:xfrm>
                <a:off x="-1180530" y="2922824"/>
                <a:ext cx="2397908" cy="2397906"/>
              </a:xfrm>
              <a:prstGeom prst="arc">
                <a:avLst>
                  <a:gd name="adj1" fmla="val 94612"/>
                  <a:gd name="adj2" fmla="val 5295947"/>
                </a:avLst>
              </a:prstGeom>
              <a:solidFill>
                <a:schemeClr val="accent1"/>
              </a:solidFill>
              <a:ln w="53975">
                <a:noFill/>
                <a:headEnd type="none" w="med" len="med"/>
                <a:tailEnd type="arrow"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23" name="Arc 122">
                <a:extLst>
                  <a:ext uri="{FF2B5EF4-FFF2-40B4-BE49-F238E27FC236}">
                    <a16:creationId xmlns:a16="http://schemas.microsoft.com/office/drawing/2014/main" id="{31B79FB0-C941-424C-9233-0D20EB6A8C07}"/>
                  </a:ext>
                </a:extLst>
              </p:cNvPr>
              <p:cNvSpPr/>
              <p:nvPr/>
            </p:nvSpPr>
            <p:spPr>
              <a:xfrm>
                <a:off x="-1180530" y="2922823"/>
                <a:ext cx="2397908" cy="2397906"/>
              </a:xfrm>
              <a:prstGeom prst="arc">
                <a:avLst>
                  <a:gd name="adj1" fmla="val 16316543"/>
                  <a:gd name="adj2" fmla="val 21543372"/>
                </a:avLst>
              </a:prstGeom>
              <a:solidFill>
                <a:schemeClr val="accent1"/>
              </a:solidFill>
              <a:ln w="53975">
                <a:noFill/>
                <a:headEnd type="none" w="med" len="med"/>
                <a:tailEnd type="arrow"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35" name="Group 34">
              <a:extLst>
                <a:ext uri="{FF2B5EF4-FFF2-40B4-BE49-F238E27FC236}">
                  <a16:creationId xmlns:a16="http://schemas.microsoft.com/office/drawing/2014/main" id="{A8E3E364-03A5-4886-8D01-876FD20A840E}"/>
                </a:ext>
              </a:extLst>
            </p:cNvPr>
            <p:cNvGrpSpPr/>
            <p:nvPr/>
          </p:nvGrpSpPr>
          <p:grpSpPr>
            <a:xfrm>
              <a:off x="9730910" y="2632663"/>
              <a:ext cx="1400774" cy="1400774"/>
              <a:chOff x="-3375459" y="2941983"/>
              <a:chExt cx="1634612" cy="1634612"/>
            </a:xfrm>
          </p:grpSpPr>
          <p:sp>
            <p:nvSpPr>
              <p:cNvPr id="58" name="Oval 57">
                <a:extLst>
                  <a:ext uri="{FF2B5EF4-FFF2-40B4-BE49-F238E27FC236}">
                    <a16:creationId xmlns:a16="http://schemas.microsoft.com/office/drawing/2014/main" id="{798303EC-1283-433D-B46C-E33B601E88D2}"/>
                  </a:ext>
                </a:extLst>
              </p:cNvPr>
              <p:cNvSpPr/>
              <p:nvPr/>
            </p:nvSpPr>
            <p:spPr bwMode="auto">
              <a:xfrm>
                <a:off x="-3375459" y="2941983"/>
                <a:ext cx="1634612" cy="1634612"/>
              </a:xfrm>
              <a:prstGeom prst="ellipse">
                <a:avLst/>
              </a:prstGeom>
              <a:solidFill>
                <a:schemeClr val="bg1"/>
              </a:solidFill>
              <a:ln w="10795" cap="flat" cmpd="sng" algn="ctr">
                <a:noFill/>
                <a:prstDash val="solid"/>
              </a:ln>
              <a:effectLst>
                <a:outerShdw blurRad="1905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endParaRPr kumimoji="0" lang="en-US" sz="1400" b="1" i="0" u="none" strike="noStrike" kern="1200" cap="all" spc="0" normalizeH="0" baseline="0" noProof="0" err="1">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94" name="TextBox 93">
                <a:extLst>
                  <a:ext uri="{FF2B5EF4-FFF2-40B4-BE49-F238E27FC236}">
                    <a16:creationId xmlns:a16="http://schemas.microsoft.com/office/drawing/2014/main" id="{BA79BC45-A989-47E8-A7CB-5D8E53D2C1B6}"/>
                  </a:ext>
                </a:extLst>
              </p:cNvPr>
              <p:cNvSpPr txBox="1"/>
              <p:nvPr/>
            </p:nvSpPr>
            <p:spPr>
              <a:xfrm>
                <a:off x="-3028541" y="3948542"/>
                <a:ext cx="909921" cy="212121"/>
              </a:xfrm>
              <a:prstGeom prst="rect">
                <a:avLst/>
              </a:prstGeom>
              <a:noFill/>
            </p:spPr>
            <p:txBody>
              <a:bodyPr wrap="none" lIns="0" tIns="0" rIns="0" bIns="0" rtlCol="0">
                <a:spAutoFit/>
              </a:bodyPr>
              <a:lstStyle/>
              <a:p>
                <a:pPr marL="0" marR="0" lvl="0" indent="0" algn="ctr" defTabSz="1244600" rtl="0" eaLnBrk="1" fontAlgn="auto" latinLnBrk="0" hangingPunct="1">
                  <a:lnSpc>
                    <a:spcPct val="90000"/>
                  </a:lnSpc>
                  <a:spcBef>
                    <a:spcPct val="0"/>
                  </a:spcBef>
                  <a:spcAft>
                    <a:spcPct val="35000"/>
                  </a:spcAft>
                  <a:buClrTx/>
                  <a:buSzTx/>
                  <a:buFontTx/>
                  <a:buNone/>
                  <a:tabLst/>
                  <a:defRPr/>
                </a:pPr>
                <a:r>
                  <a:rPr kumimoji="0" lang="en-US" sz="1600" b="1" i="0" u="none" strike="noStrike" kern="1200" cap="none" spc="0" normalizeH="0" baseline="0" noProof="0">
                    <a:ln>
                      <a:noFill/>
                    </a:ln>
                    <a:gradFill>
                      <a:gsLst>
                        <a:gs pos="55556">
                          <a:srgbClr val="0078D4"/>
                        </a:gs>
                        <a:gs pos="36000">
                          <a:srgbClr val="0078D4"/>
                        </a:gs>
                      </a:gsLst>
                      <a:lin ang="16200000" scaled="1"/>
                    </a:gradFill>
                    <a:effectLst/>
                    <a:uLnTx/>
                    <a:uFillTx/>
                    <a:latin typeface="Segoe UI Semibold"/>
                    <a:ea typeface="+mn-ea"/>
                    <a:cs typeface="+mn-cs"/>
                  </a:rPr>
                  <a:t>Developer</a:t>
                </a:r>
              </a:p>
            </p:txBody>
          </p:sp>
          <p:pic>
            <p:nvPicPr>
              <p:cNvPr id="111" name="Picture 110">
                <a:extLst>
                  <a:ext uri="{FF2B5EF4-FFF2-40B4-BE49-F238E27FC236}">
                    <a16:creationId xmlns:a16="http://schemas.microsoft.com/office/drawing/2014/main" id="{FB20FB01-0D44-4163-9607-ED32061C8D63}"/>
                  </a:ext>
                </a:extLst>
              </p:cNvPr>
              <p:cNvPicPr>
                <a:picLocks noChangeAspect="1"/>
              </p:cNvPicPr>
              <p:nvPr/>
            </p:nvPicPr>
            <p:blipFill>
              <a:blip r:embed="rId3"/>
              <a:stretch>
                <a:fillRect/>
              </a:stretch>
            </p:blipFill>
            <p:spPr>
              <a:xfrm>
                <a:off x="-2983694" y="3170725"/>
                <a:ext cx="787866" cy="787866"/>
              </a:xfrm>
              <a:prstGeom prst="rect">
                <a:avLst/>
              </a:prstGeom>
            </p:spPr>
          </p:pic>
          <p:grpSp>
            <p:nvGrpSpPr>
              <p:cNvPr id="112" name="Group 111">
                <a:extLst>
                  <a:ext uri="{FF2B5EF4-FFF2-40B4-BE49-F238E27FC236}">
                    <a16:creationId xmlns:a16="http://schemas.microsoft.com/office/drawing/2014/main" id="{AE7E40B2-CB12-471D-96A4-63962A453151}"/>
                  </a:ext>
                </a:extLst>
              </p:cNvPr>
              <p:cNvGrpSpPr/>
              <p:nvPr/>
            </p:nvGrpSpPr>
            <p:grpSpPr>
              <a:xfrm rot="2299755">
                <a:off x="-2416424" y="3447664"/>
                <a:ext cx="283053" cy="283049"/>
                <a:chOff x="7532385" y="4078788"/>
                <a:chExt cx="468337" cy="468333"/>
              </a:xfrm>
            </p:grpSpPr>
            <p:sp>
              <p:nvSpPr>
                <p:cNvPr id="113" name="Freeform 1120">
                  <a:extLst>
                    <a:ext uri="{FF2B5EF4-FFF2-40B4-BE49-F238E27FC236}">
                      <a16:creationId xmlns:a16="http://schemas.microsoft.com/office/drawing/2014/main" id="{2C3EB010-7A2B-4F3B-86D8-2E67017B0845}"/>
                    </a:ext>
                  </a:extLst>
                </p:cNvPr>
                <p:cNvSpPr>
                  <a:spLocks/>
                </p:cNvSpPr>
                <p:nvPr/>
              </p:nvSpPr>
              <p:spPr bwMode="auto">
                <a:xfrm>
                  <a:off x="7741034" y="4326108"/>
                  <a:ext cx="68411" cy="221013"/>
                </a:xfrm>
                <a:custGeom>
                  <a:avLst/>
                  <a:gdLst>
                    <a:gd name="T0" fmla="*/ 16 w 16"/>
                    <a:gd name="T1" fmla="*/ 0 h 52"/>
                    <a:gd name="T2" fmla="*/ 16 w 16"/>
                    <a:gd name="T3" fmla="*/ 44 h 52"/>
                    <a:gd name="T4" fmla="*/ 15 w 16"/>
                    <a:gd name="T5" fmla="*/ 47 h 52"/>
                    <a:gd name="T6" fmla="*/ 13 w 16"/>
                    <a:gd name="T7" fmla="*/ 50 h 52"/>
                    <a:gd name="T8" fmla="*/ 11 w 16"/>
                    <a:gd name="T9" fmla="*/ 51 h 52"/>
                    <a:gd name="T10" fmla="*/ 8 w 16"/>
                    <a:gd name="T11" fmla="*/ 52 h 52"/>
                    <a:gd name="T12" fmla="*/ 5 w 16"/>
                    <a:gd name="T13" fmla="*/ 51 h 52"/>
                    <a:gd name="T14" fmla="*/ 2 w 16"/>
                    <a:gd name="T15" fmla="*/ 50 h 52"/>
                    <a:gd name="T16" fmla="*/ 0 w 16"/>
                    <a:gd name="T17" fmla="*/ 47 h 52"/>
                    <a:gd name="T18" fmla="*/ 0 w 16"/>
                    <a:gd name="T19" fmla="*/ 44 h 52"/>
                    <a:gd name="T20" fmla="*/ 0 w 16"/>
                    <a:gd name="T21" fmla="*/ 0 h 52"/>
                    <a:gd name="T22" fmla="*/ 16 w 16"/>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52">
                      <a:moveTo>
                        <a:pt x="16" y="0"/>
                      </a:moveTo>
                      <a:cubicBezTo>
                        <a:pt x="16" y="44"/>
                        <a:pt x="16" y="44"/>
                        <a:pt x="16" y="44"/>
                      </a:cubicBezTo>
                      <a:cubicBezTo>
                        <a:pt x="16" y="45"/>
                        <a:pt x="16" y="46"/>
                        <a:pt x="15" y="47"/>
                      </a:cubicBezTo>
                      <a:cubicBezTo>
                        <a:pt x="15" y="48"/>
                        <a:pt x="14" y="49"/>
                        <a:pt x="13" y="50"/>
                      </a:cubicBezTo>
                      <a:cubicBezTo>
                        <a:pt x="13" y="50"/>
                        <a:pt x="12" y="51"/>
                        <a:pt x="11" y="51"/>
                      </a:cubicBezTo>
                      <a:cubicBezTo>
                        <a:pt x="10" y="52"/>
                        <a:pt x="9" y="52"/>
                        <a:pt x="8" y="52"/>
                      </a:cubicBezTo>
                      <a:cubicBezTo>
                        <a:pt x="7" y="52"/>
                        <a:pt x="6" y="52"/>
                        <a:pt x="5" y="51"/>
                      </a:cubicBezTo>
                      <a:cubicBezTo>
                        <a:pt x="4" y="51"/>
                        <a:pt x="3" y="50"/>
                        <a:pt x="2" y="50"/>
                      </a:cubicBezTo>
                      <a:cubicBezTo>
                        <a:pt x="1" y="49"/>
                        <a:pt x="1" y="48"/>
                        <a:pt x="0" y="47"/>
                      </a:cubicBezTo>
                      <a:cubicBezTo>
                        <a:pt x="0" y="46"/>
                        <a:pt x="0" y="45"/>
                        <a:pt x="0" y="44"/>
                      </a:cubicBezTo>
                      <a:cubicBezTo>
                        <a:pt x="0" y="0"/>
                        <a:pt x="0" y="0"/>
                        <a:pt x="0" y="0"/>
                      </a:cubicBezTo>
                      <a:lnTo>
                        <a:pt x="16"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4" name="Freeform 1121">
                  <a:extLst>
                    <a:ext uri="{FF2B5EF4-FFF2-40B4-BE49-F238E27FC236}">
                      <a16:creationId xmlns:a16="http://schemas.microsoft.com/office/drawing/2014/main" id="{94161D31-F19A-492F-B56A-FD02D75A5C6B}"/>
                    </a:ext>
                  </a:extLst>
                </p:cNvPr>
                <p:cNvSpPr>
                  <a:spLocks/>
                </p:cNvSpPr>
                <p:nvPr/>
              </p:nvSpPr>
              <p:spPr bwMode="auto">
                <a:xfrm>
                  <a:off x="7741035" y="4078788"/>
                  <a:ext cx="68411" cy="247325"/>
                </a:xfrm>
                <a:custGeom>
                  <a:avLst/>
                  <a:gdLst>
                    <a:gd name="T0" fmla="*/ 13 w 13"/>
                    <a:gd name="T1" fmla="*/ 0 h 47"/>
                    <a:gd name="T2" fmla="*/ 0 w 13"/>
                    <a:gd name="T3" fmla="*/ 0 h 47"/>
                    <a:gd name="T4" fmla="*/ 0 w 13"/>
                    <a:gd name="T5" fmla="*/ 12 h 47"/>
                    <a:gd name="T6" fmla="*/ 4 w 13"/>
                    <a:gd name="T7" fmla="*/ 15 h 47"/>
                    <a:gd name="T8" fmla="*/ 4 w 13"/>
                    <a:gd name="T9" fmla="*/ 47 h 47"/>
                    <a:gd name="T10" fmla="*/ 10 w 13"/>
                    <a:gd name="T11" fmla="*/ 47 h 47"/>
                    <a:gd name="T12" fmla="*/ 10 w 13"/>
                    <a:gd name="T13" fmla="*/ 15 h 47"/>
                    <a:gd name="T14" fmla="*/ 13 w 13"/>
                    <a:gd name="T15" fmla="*/ 12 h 47"/>
                    <a:gd name="T16" fmla="*/ 13 w 1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7">
                      <a:moveTo>
                        <a:pt x="13" y="0"/>
                      </a:moveTo>
                      <a:lnTo>
                        <a:pt x="0" y="0"/>
                      </a:lnTo>
                      <a:lnTo>
                        <a:pt x="0" y="12"/>
                      </a:lnTo>
                      <a:lnTo>
                        <a:pt x="4" y="15"/>
                      </a:lnTo>
                      <a:lnTo>
                        <a:pt x="4" y="47"/>
                      </a:lnTo>
                      <a:lnTo>
                        <a:pt x="10" y="47"/>
                      </a:lnTo>
                      <a:lnTo>
                        <a:pt x="10" y="15"/>
                      </a:lnTo>
                      <a:lnTo>
                        <a:pt x="13" y="12"/>
                      </a:lnTo>
                      <a:lnTo>
                        <a:pt x="13" y="0"/>
                      </a:lnTo>
                      <a:close/>
                    </a:path>
                  </a:pathLst>
                </a:cu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5" name="Rectangle 1122">
                  <a:extLst>
                    <a:ext uri="{FF2B5EF4-FFF2-40B4-BE49-F238E27FC236}">
                      <a16:creationId xmlns:a16="http://schemas.microsoft.com/office/drawing/2014/main" id="{D82FCC7D-3977-4CEC-8BAE-0173991A1D10}"/>
                    </a:ext>
                  </a:extLst>
                </p:cNvPr>
                <p:cNvSpPr>
                  <a:spLocks noChangeArrowheads="1"/>
                </p:cNvSpPr>
                <p:nvPr/>
              </p:nvSpPr>
              <p:spPr bwMode="auto">
                <a:xfrm>
                  <a:off x="7741034" y="4362942"/>
                  <a:ext cx="68411" cy="31573"/>
                </a:xfrm>
                <a:prstGeom prst="rect">
                  <a:avLst/>
                </a:prstGeom>
                <a:solidFill>
                  <a:srgbClr val="3C3C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6" name="Freeform 1123">
                  <a:extLst>
                    <a:ext uri="{FF2B5EF4-FFF2-40B4-BE49-F238E27FC236}">
                      <a16:creationId xmlns:a16="http://schemas.microsoft.com/office/drawing/2014/main" id="{1C3286E5-E124-4393-84C5-4B6F7A8E0268}"/>
                    </a:ext>
                  </a:extLst>
                </p:cNvPr>
                <p:cNvSpPr>
                  <a:spLocks noEditPoints="1"/>
                </p:cNvSpPr>
                <p:nvPr/>
              </p:nvSpPr>
              <p:spPr bwMode="auto">
                <a:xfrm rot="16643472">
                  <a:off x="7690252" y="4067783"/>
                  <a:ext cx="152604" cy="468337"/>
                </a:xfrm>
                <a:custGeom>
                  <a:avLst/>
                  <a:gdLst>
                    <a:gd name="T0" fmla="*/ 34 w 36"/>
                    <a:gd name="T1" fmla="*/ 9 h 112"/>
                    <a:gd name="T2" fmla="*/ 30 w 36"/>
                    <a:gd name="T3" fmla="*/ 3 h 112"/>
                    <a:gd name="T4" fmla="*/ 26 w 36"/>
                    <a:gd name="T5" fmla="*/ 0 h 112"/>
                    <a:gd name="T6" fmla="*/ 26 w 36"/>
                    <a:gd name="T7" fmla="*/ 20 h 112"/>
                    <a:gd name="T8" fmla="*/ 10 w 36"/>
                    <a:gd name="T9" fmla="*/ 20 h 112"/>
                    <a:gd name="T10" fmla="*/ 10 w 36"/>
                    <a:gd name="T11" fmla="*/ 0 h 112"/>
                    <a:gd name="T12" fmla="*/ 5 w 36"/>
                    <a:gd name="T13" fmla="*/ 3 h 112"/>
                    <a:gd name="T14" fmla="*/ 1 w 36"/>
                    <a:gd name="T15" fmla="*/ 9 h 112"/>
                    <a:gd name="T16" fmla="*/ 0 w 36"/>
                    <a:gd name="T17" fmla="*/ 16 h 112"/>
                    <a:gd name="T18" fmla="*/ 1 w 36"/>
                    <a:gd name="T19" fmla="*/ 22 h 112"/>
                    <a:gd name="T20" fmla="*/ 5 w 36"/>
                    <a:gd name="T21" fmla="*/ 28 h 112"/>
                    <a:gd name="T22" fmla="*/ 7 w 36"/>
                    <a:gd name="T23" fmla="*/ 30 h 112"/>
                    <a:gd name="T24" fmla="*/ 10 w 36"/>
                    <a:gd name="T25" fmla="*/ 32 h 112"/>
                    <a:gd name="T26" fmla="*/ 10 w 36"/>
                    <a:gd name="T27" fmla="*/ 104 h 112"/>
                    <a:gd name="T28" fmla="*/ 10 w 36"/>
                    <a:gd name="T29" fmla="*/ 107 h 112"/>
                    <a:gd name="T30" fmla="*/ 12 w 36"/>
                    <a:gd name="T31" fmla="*/ 110 h 112"/>
                    <a:gd name="T32" fmla="*/ 15 w 36"/>
                    <a:gd name="T33" fmla="*/ 112 h 112"/>
                    <a:gd name="T34" fmla="*/ 18 w 36"/>
                    <a:gd name="T35" fmla="*/ 112 h 112"/>
                    <a:gd name="T36" fmla="*/ 21 w 36"/>
                    <a:gd name="T37" fmla="*/ 112 h 112"/>
                    <a:gd name="T38" fmla="*/ 24 w 36"/>
                    <a:gd name="T39" fmla="*/ 110 h 112"/>
                    <a:gd name="T40" fmla="*/ 25 w 36"/>
                    <a:gd name="T41" fmla="*/ 107 h 112"/>
                    <a:gd name="T42" fmla="*/ 26 w 36"/>
                    <a:gd name="T43" fmla="*/ 104 h 112"/>
                    <a:gd name="T44" fmla="*/ 26 w 36"/>
                    <a:gd name="T45" fmla="*/ 32 h 112"/>
                    <a:gd name="T46" fmla="*/ 28 w 36"/>
                    <a:gd name="T47" fmla="*/ 30 h 112"/>
                    <a:gd name="T48" fmla="*/ 30 w 36"/>
                    <a:gd name="T49" fmla="*/ 28 h 112"/>
                    <a:gd name="T50" fmla="*/ 34 w 36"/>
                    <a:gd name="T51" fmla="*/ 23 h 112"/>
                    <a:gd name="T52" fmla="*/ 36 w 36"/>
                    <a:gd name="T53" fmla="*/ 16 h 112"/>
                    <a:gd name="T54" fmla="*/ 34 w 36"/>
                    <a:gd name="T55" fmla="*/ 9 h 112"/>
                    <a:gd name="T56" fmla="*/ 18 w 36"/>
                    <a:gd name="T57" fmla="*/ 108 h 112"/>
                    <a:gd name="T58" fmla="*/ 14 w 36"/>
                    <a:gd name="T59" fmla="*/ 104 h 112"/>
                    <a:gd name="T60" fmla="*/ 18 w 36"/>
                    <a:gd name="T61" fmla="*/ 100 h 112"/>
                    <a:gd name="T62" fmla="*/ 22 w 36"/>
                    <a:gd name="T63" fmla="*/ 104 h 112"/>
                    <a:gd name="T64" fmla="*/ 18 w 36"/>
                    <a:gd name="T65"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112">
                      <a:moveTo>
                        <a:pt x="34" y="9"/>
                      </a:moveTo>
                      <a:cubicBezTo>
                        <a:pt x="33" y="7"/>
                        <a:pt x="32" y="5"/>
                        <a:pt x="30" y="3"/>
                      </a:cubicBezTo>
                      <a:cubicBezTo>
                        <a:pt x="29" y="2"/>
                        <a:pt x="28" y="1"/>
                        <a:pt x="26" y="0"/>
                      </a:cubicBezTo>
                      <a:cubicBezTo>
                        <a:pt x="26" y="20"/>
                        <a:pt x="26" y="20"/>
                        <a:pt x="26" y="20"/>
                      </a:cubicBezTo>
                      <a:cubicBezTo>
                        <a:pt x="10" y="20"/>
                        <a:pt x="10" y="20"/>
                        <a:pt x="10" y="20"/>
                      </a:cubicBezTo>
                      <a:cubicBezTo>
                        <a:pt x="10" y="0"/>
                        <a:pt x="10" y="0"/>
                        <a:pt x="10" y="0"/>
                      </a:cubicBezTo>
                      <a:cubicBezTo>
                        <a:pt x="8" y="1"/>
                        <a:pt x="7" y="2"/>
                        <a:pt x="5" y="3"/>
                      </a:cubicBezTo>
                      <a:cubicBezTo>
                        <a:pt x="4" y="5"/>
                        <a:pt x="2" y="7"/>
                        <a:pt x="1" y="9"/>
                      </a:cubicBezTo>
                      <a:cubicBezTo>
                        <a:pt x="1" y="11"/>
                        <a:pt x="0" y="14"/>
                        <a:pt x="0" y="16"/>
                      </a:cubicBezTo>
                      <a:cubicBezTo>
                        <a:pt x="0" y="18"/>
                        <a:pt x="1" y="20"/>
                        <a:pt x="1" y="22"/>
                      </a:cubicBezTo>
                      <a:cubicBezTo>
                        <a:pt x="2" y="25"/>
                        <a:pt x="4" y="27"/>
                        <a:pt x="5" y="28"/>
                      </a:cubicBezTo>
                      <a:cubicBezTo>
                        <a:pt x="6" y="29"/>
                        <a:pt x="7" y="30"/>
                        <a:pt x="7" y="30"/>
                      </a:cubicBezTo>
                      <a:cubicBezTo>
                        <a:pt x="8" y="31"/>
                        <a:pt x="9" y="31"/>
                        <a:pt x="10" y="32"/>
                      </a:cubicBezTo>
                      <a:cubicBezTo>
                        <a:pt x="10" y="104"/>
                        <a:pt x="10" y="104"/>
                        <a:pt x="10" y="104"/>
                      </a:cubicBezTo>
                      <a:cubicBezTo>
                        <a:pt x="10" y="105"/>
                        <a:pt x="10" y="106"/>
                        <a:pt x="10" y="107"/>
                      </a:cubicBezTo>
                      <a:cubicBezTo>
                        <a:pt x="11" y="108"/>
                        <a:pt x="11" y="109"/>
                        <a:pt x="12" y="110"/>
                      </a:cubicBezTo>
                      <a:cubicBezTo>
                        <a:pt x="13" y="111"/>
                        <a:pt x="14" y="111"/>
                        <a:pt x="15" y="112"/>
                      </a:cubicBezTo>
                      <a:cubicBezTo>
                        <a:pt x="16" y="112"/>
                        <a:pt x="17" y="112"/>
                        <a:pt x="18" y="112"/>
                      </a:cubicBezTo>
                      <a:cubicBezTo>
                        <a:pt x="19" y="112"/>
                        <a:pt x="20" y="112"/>
                        <a:pt x="21" y="112"/>
                      </a:cubicBezTo>
                      <a:cubicBezTo>
                        <a:pt x="22" y="111"/>
                        <a:pt x="23" y="111"/>
                        <a:pt x="24" y="110"/>
                      </a:cubicBezTo>
                      <a:cubicBezTo>
                        <a:pt x="24" y="109"/>
                        <a:pt x="25" y="108"/>
                        <a:pt x="25" y="107"/>
                      </a:cubicBezTo>
                      <a:cubicBezTo>
                        <a:pt x="26" y="106"/>
                        <a:pt x="26" y="105"/>
                        <a:pt x="26" y="104"/>
                      </a:cubicBezTo>
                      <a:cubicBezTo>
                        <a:pt x="26" y="32"/>
                        <a:pt x="26" y="32"/>
                        <a:pt x="26" y="32"/>
                      </a:cubicBezTo>
                      <a:cubicBezTo>
                        <a:pt x="27" y="31"/>
                        <a:pt x="28" y="31"/>
                        <a:pt x="28" y="30"/>
                      </a:cubicBezTo>
                      <a:cubicBezTo>
                        <a:pt x="29" y="30"/>
                        <a:pt x="30" y="29"/>
                        <a:pt x="30" y="28"/>
                      </a:cubicBezTo>
                      <a:cubicBezTo>
                        <a:pt x="32" y="27"/>
                        <a:pt x="33" y="25"/>
                        <a:pt x="34" y="23"/>
                      </a:cubicBezTo>
                      <a:cubicBezTo>
                        <a:pt x="35" y="20"/>
                        <a:pt x="36" y="18"/>
                        <a:pt x="36" y="16"/>
                      </a:cubicBezTo>
                      <a:cubicBezTo>
                        <a:pt x="36" y="14"/>
                        <a:pt x="35" y="11"/>
                        <a:pt x="34" y="9"/>
                      </a:cubicBezTo>
                      <a:close/>
                      <a:moveTo>
                        <a:pt x="18" y="108"/>
                      </a:moveTo>
                      <a:cubicBezTo>
                        <a:pt x="16" y="108"/>
                        <a:pt x="14" y="106"/>
                        <a:pt x="14" y="104"/>
                      </a:cubicBezTo>
                      <a:cubicBezTo>
                        <a:pt x="14" y="102"/>
                        <a:pt x="16" y="100"/>
                        <a:pt x="18" y="100"/>
                      </a:cubicBezTo>
                      <a:cubicBezTo>
                        <a:pt x="20" y="100"/>
                        <a:pt x="22" y="102"/>
                        <a:pt x="22" y="104"/>
                      </a:cubicBezTo>
                      <a:cubicBezTo>
                        <a:pt x="22" y="106"/>
                        <a:pt x="20" y="108"/>
                        <a:pt x="18" y="10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sp>
          <p:nvSpPr>
            <p:cNvPr id="125" name="TextBox 124">
              <a:extLst>
                <a:ext uri="{FF2B5EF4-FFF2-40B4-BE49-F238E27FC236}">
                  <a16:creationId xmlns:a16="http://schemas.microsoft.com/office/drawing/2014/main" id="{2E5DE90C-EA7A-4FAB-B994-F69F2FF90C30}"/>
                </a:ext>
              </a:extLst>
            </p:cNvPr>
            <p:cNvSpPr txBox="1"/>
            <p:nvPr/>
          </p:nvSpPr>
          <p:spPr>
            <a:xfrm rot="2754461">
              <a:off x="10350555" y="2641571"/>
              <a:ext cx="788388" cy="690306"/>
            </a:xfrm>
            <a:prstGeom prst="rect">
              <a:avLst/>
            </a:prstGeom>
            <a:noFill/>
          </p:spPr>
          <p:txBody>
            <a:bodyPr wrap="none" lIns="0" tIns="0" rIns="0" bIns="0"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a:ea typeface="+mn-ea"/>
                  <a:cs typeface="+mn-cs"/>
                </a:rPr>
                <a:t>PLAN</a:t>
              </a:r>
            </a:p>
          </p:txBody>
        </p:sp>
        <p:sp>
          <p:nvSpPr>
            <p:cNvPr id="127" name="TextBox 126">
              <a:extLst>
                <a:ext uri="{FF2B5EF4-FFF2-40B4-BE49-F238E27FC236}">
                  <a16:creationId xmlns:a16="http://schemas.microsoft.com/office/drawing/2014/main" id="{34A6C36B-90A0-4081-B7D3-4AC510B15266}"/>
                </a:ext>
              </a:extLst>
            </p:cNvPr>
            <p:cNvSpPr txBox="1"/>
            <p:nvPr/>
          </p:nvSpPr>
          <p:spPr>
            <a:xfrm rot="18923527">
              <a:off x="10357567" y="3355531"/>
              <a:ext cx="887071" cy="690307"/>
            </a:xfrm>
            <a:prstGeom prst="rect">
              <a:avLst/>
            </a:prstGeom>
            <a:noFill/>
          </p:spPr>
          <p:txBody>
            <a:bodyPr wrap="none" lIns="0" tIns="0" rIns="0" bIns="0" rtlCol="0">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a:ea typeface="+mn-ea"/>
                  <a:cs typeface="+mn-cs"/>
                </a:rPr>
                <a:t>DEVELOP</a:t>
              </a:r>
            </a:p>
          </p:txBody>
        </p:sp>
        <p:sp>
          <p:nvSpPr>
            <p:cNvPr id="130" name="TextBox 129">
              <a:extLst>
                <a:ext uri="{FF2B5EF4-FFF2-40B4-BE49-F238E27FC236}">
                  <a16:creationId xmlns:a16="http://schemas.microsoft.com/office/drawing/2014/main" id="{DB37642E-F8A2-48AE-BA93-7CCE34CB47CB}"/>
                </a:ext>
              </a:extLst>
            </p:cNvPr>
            <p:cNvSpPr txBox="1"/>
            <p:nvPr/>
          </p:nvSpPr>
          <p:spPr>
            <a:xfrm rot="3018281">
              <a:off x="9670245" y="3343536"/>
              <a:ext cx="788388" cy="690306"/>
            </a:xfrm>
            <a:prstGeom prst="rect">
              <a:avLst/>
            </a:prstGeom>
            <a:noFill/>
          </p:spPr>
          <p:txBody>
            <a:bodyPr wrap="none" lIns="0" tIns="0" rIns="0" bIns="0" rtlCol="0">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a:ea typeface="+mn-ea"/>
                  <a:cs typeface="+mn-cs"/>
                </a:rPr>
                <a:t>DELIVER</a:t>
              </a:r>
            </a:p>
          </p:txBody>
        </p:sp>
        <p:sp>
          <p:nvSpPr>
            <p:cNvPr id="131" name="TextBox 130">
              <a:extLst>
                <a:ext uri="{FF2B5EF4-FFF2-40B4-BE49-F238E27FC236}">
                  <a16:creationId xmlns:a16="http://schemas.microsoft.com/office/drawing/2014/main" id="{8583CB11-707A-4442-8260-40E53AFFCF20}"/>
                </a:ext>
              </a:extLst>
            </p:cNvPr>
            <p:cNvSpPr txBox="1"/>
            <p:nvPr/>
          </p:nvSpPr>
          <p:spPr>
            <a:xfrm rot="18643934">
              <a:off x="9600670" y="2671104"/>
              <a:ext cx="997072" cy="690307"/>
            </a:xfrm>
            <a:prstGeom prst="rect">
              <a:avLst/>
            </a:prstGeom>
            <a:noFill/>
          </p:spPr>
          <p:txBody>
            <a:bodyPr wrap="none" lIns="0" tIns="0" rIns="0" bIns="0"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Segoe UI Semibold"/>
                  <a:ea typeface="+mn-ea"/>
                  <a:cs typeface="+mn-cs"/>
                </a:rPr>
                <a:t>OPERATE</a:t>
              </a:r>
            </a:p>
          </p:txBody>
        </p:sp>
      </p:grpSp>
      <p:sp>
        <p:nvSpPr>
          <p:cNvPr id="132" name="Arc 131">
            <a:extLst>
              <a:ext uri="{FF2B5EF4-FFF2-40B4-BE49-F238E27FC236}">
                <a16:creationId xmlns:a16="http://schemas.microsoft.com/office/drawing/2014/main" id="{5832BDFD-5172-4A47-9487-6CD57E46F7D1}"/>
              </a:ext>
            </a:extLst>
          </p:cNvPr>
          <p:cNvSpPr/>
          <p:nvPr/>
        </p:nvSpPr>
        <p:spPr>
          <a:xfrm>
            <a:off x="8765166" y="2653057"/>
            <a:ext cx="2737706" cy="2737704"/>
          </a:xfrm>
          <a:prstGeom prst="arc">
            <a:avLst>
              <a:gd name="adj1" fmla="val 16484115"/>
              <a:gd name="adj2" fmla="val 16226713"/>
            </a:avLst>
          </a:prstGeom>
          <a:ln w="381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33" name="Arc 132">
            <a:extLst>
              <a:ext uri="{FF2B5EF4-FFF2-40B4-BE49-F238E27FC236}">
                <a16:creationId xmlns:a16="http://schemas.microsoft.com/office/drawing/2014/main" id="{F5005510-EA5E-4B8F-917B-21ADD2C05792}"/>
              </a:ext>
            </a:extLst>
          </p:cNvPr>
          <p:cNvSpPr/>
          <p:nvPr/>
        </p:nvSpPr>
        <p:spPr>
          <a:xfrm>
            <a:off x="8765166" y="2653057"/>
            <a:ext cx="2737706" cy="2737704"/>
          </a:xfrm>
          <a:prstGeom prst="arc">
            <a:avLst>
              <a:gd name="adj1" fmla="val 1554470"/>
              <a:gd name="adj2" fmla="val 9542704"/>
            </a:avLst>
          </a:prstGeom>
          <a:ln w="66675">
            <a:solidFill>
              <a:schemeClr val="bg1">
                <a:alpha val="94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nvGrpSpPr>
          <p:cNvPr id="73" name="Group 72">
            <a:extLst>
              <a:ext uri="{FF2B5EF4-FFF2-40B4-BE49-F238E27FC236}">
                <a16:creationId xmlns:a16="http://schemas.microsoft.com/office/drawing/2014/main" id="{7A134C40-F737-412E-A94F-491BF5927E95}"/>
              </a:ext>
            </a:extLst>
          </p:cNvPr>
          <p:cNvGrpSpPr/>
          <p:nvPr/>
        </p:nvGrpSpPr>
        <p:grpSpPr>
          <a:xfrm>
            <a:off x="10171530" y="2967942"/>
            <a:ext cx="399904" cy="399904"/>
            <a:chOff x="5775921" y="2076963"/>
            <a:chExt cx="328038" cy="328038"/>
          </a:xfrm>
        </p:grpSpPr>
        <p:sp>
          <p:nvSpPr>
            <p:cNvPr id="74" name="Oval 73">
              <a:extLst>
                <a:ext uri="{FF2B5EF4-FFF2-40B4-BE49-F238E27FC236}">
                  <a16:creationId xmlns:a16="http://schemas.microsoft.com/office/drawing/2014/main" id="{B827CA94-3918-457F-93C2-24275E08CFD2}"/>
                </a:ext>
              </a:extLst>
            </p:cNvPr>
            <p:cNvSpPr/>
            <p:nvPr/>
          </p:nvSpPr>
          <p:spPr bwMode="auto">
            <a:xfrm>
              <a:off x="5775921" y="2076963"/>
              <a:ext cx="328038" cy="328038"/>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75" name="Org_ECA6">
              <a:extLst>
                <a:ext uri="{FF2B5EF4-FFF2-40B4-BE49-F238E27FC236}">
                  <a16:creationId xmlns:a16="http://schemas.microsoft.com/office/drawing/2014/main" id="{4B0699DC-A37D-41EB-9C5B-D83AAC6527A2}"/>
                </a:ext>
              </a:extLst>
            </p:cNvPr>
            <p:cNvSpPr>
              <a:spLocks noChangeAspect="1" noEditPoints="1"/>
            </p:cNvSpPr>
            <p:nvPr/>
          </p:nvSpPr>
          <p:spPr bwMode="auto">
            <a:xfrm>
              <a:off x="5853552" y="2151592"/>
              <a:ext cx="172777" cy="172861"/>
            </a:xfrm>
            <a:custGeom>
              <a:avLst/>
              <a:gdLst>
                <a:gd name="T0" fmla="*/ 1177 w 4117"/>
                <a:gd name="T1" fmla="*/ 4119 h 4119"/>
                <a:gd name="T2" fmla="*/ 0 w 4117"/>
                <a:gd name="T3" fmla="*/ 4119 h 4119"/>
                <a:gd name="T4" fmla="*/ 0 w 4117"/>
                <a:gd name="T5" fmla="*/ 2942 h 4119"/>
                <a:gd name="T6" fmla="*/ 1177 w 4117"/>
                <a:gd name="T7" fmla="*/ 2942 h 4119"/>
                <a:gd name="T8" fmla="*/ 1177 w 4117"/>
                <a:gd name="T9" fmla="*/ 4119 h 4119"/>
                <a:gd name="T10" fmla="*/ 4117 w 4117"/>
                <a:gd name="T11" fmla="*/ 2942 h 4119"/>
                <a:gd name="T12" fmla="*/ 2941 w 4117"/>
                <a:gd name="T13" fmla="*/ 2942 h 4119"/>
                <a:gd name="T14" fmla="*/ 2941 w 4117"/>
                <a:gd name="T15" fmla="*/ 4119 h 4119"/>
                <a:gd name="T16" fmla="*/ 4117 w 4117"/>
                <a:gd name="T17" fmla="*/ 4119 h 4119"/>
                <a:gd name="T18" fmla="*/ 4117 w 4117"/>
                <a:gd name="T19" fmla="*/ 2942 h 4119"/>
                <a:gd name="T20" fmla="*/ 2647 w 4117"/>
                <a:gd name="T21" fmla="*/ 0 h 4119"/>
                <a:gd name="T22" fmla="*/ 1471 w 4117"/>
                <a:gd name="T23" fmla="*/ 0 h 4119"/>
                <a:gd name="T24" fmla="*/ 1471 w 4117"/>
                <a:gd name="T25" fmla="*/ 1177 h 4119"/>
                <a:gd name="T26" fmla="*/ 2647 w 4117"/>
                <a:gd name="T27" fmla="*/ 1177 h 4119"/>
                <a:gd name="T28" fmla="*/ 2647 w 4117"/>
                <a:gd name="T29" fmla="*/ 0 h 4119"/>
                <a:gd name="T30" fmla="*/ 2059 w 4117"/>
                <a:gd name="T31" fmla="*/ 1177 h 4119"/>
                <a:gd name="T32" fmla="*/ 2059 w 4117"/>
                <a:gd name="T33" fmla="*/ 2060 h 4119"/>
                <a:gd name="T34" fmla="*/ 3529 w 4117"/>
                <a:gd name="T35" fmla="*/ 2942 h 4119"/>
                <a:gd name="T36" fmla="*/ 3529 w 4117"/>
                <a:gd name="T37" fmla="*/ 2060 h 4119"/>
                <a:gd name="T38" fmla="*/ 588 w 4117"/>
                <a:gd name="T39" fmla="*/ 2060 h 4119"/>
                <a:gd name="T40" fmla="*/ 588 w 4117"/>
                <a:gd name="T41" fmla="*/ 2942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17" h="4119">
                  <a:moveTo>
                    <a:pt x="1177" y="4119"/>
                  </a:moveTo>
                  <a:lnTo>
                    <a:pt x="0" y="4119"/>
                  </a:lnTo>
                  <a:lnTo>
                    <a:pt x="0" y="2942"/>
                  </a:lnTo>
                  <a:lnTo>
                    <a:pt x="1177" y="2942"/>
                  </a:lnTo>
                  <a:lnTo>
                    <a:pt x="1177" y="4119"/>
                  </a:lnTo>
                  <a:moveTo>
                    <a:pt x="4117" y="2942"/>
                  </a:moveTo>
                  <a:lnTo>
                    <a:pt x="2941" y="2942"/>
                  </a:lnTo>
                  <a:lnTo>
                    <a:pt x="2941" y="4119"/>
                  </a:lnTo>
                  <a:lnTo>
                    <a:pt x="4117" y="4119"/>
                  </a:lnTo>
                  <a:lnTo>
                    <a:pt x="4117" y="2942"/>
                  </a:lnTo>
                  <a:moveTo>
                    <a:pt x="2647" y="0"/>
                  </a:moveTo>
                  <a:lnTo>
                    <a:pt x="1471" y="0"/>
                  </a:lnTo>
                  <a:lnTo>
                    <a:pt x="1471" y="1177"/>
                  </a:lnTo>
                  <a:lnTo>
                    <a:pt x="2647" y="1177"/>
                  </a:lnTo>
                  <a:lnTo>
                    <a:pt x="2647" y="0"/>
                  </a:lnTo>
                  <a:moveTo>
                    <a:pt x="2059" y="1177"/>
                  </a:moveTo>
                  <a:lnTo>
                    <a:pt x="2059" y="2060"/>
                  </a:lnTo>
                  <a:moveTo>
                    <a:pt x="3529" y="2942"/>
                  </a:moveTo>
                  <a:lnTo>
                    <a:pt x="3529" y="2060"/>
                  </a:lnTo>
                  <a:lnTo>
                    <a:pt x="588" y="2060"/>
                  </a:lnTo>
                  <a:lnTo>
                    <a:pt x="588" y="2942"/>
                  </a:ln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76" name="Group 75">
            <a:extLst>
              <a:ext uri="{FF2B5EF4-FFF2-40B4-BE49-F238E27FC236}">
                <a16:creationId xmlns:a16="http://schemas.microsoft.com/office/drawing/2014/main" id="{944B8237-2729-4452-BC31-2625054B6560}"/>
              </a:ext>
            </a:extLst>
          </p:cNvPr>
          <p:cNvGrpSpPr/>
          <p:nvPr/>
        </p:nvGrpSpPr>
        <p:grpSpPr>
          <a:xfrm>
            <a:off x="10746278" y="4034427"/>
            <a:ext cx="366301" cy="366301"/>
            <a:chOff x="177867" y="2724175"/>
            <a:chExt cx="555923" cy="555922"/>
          </a:xfrm>
        </p:grpSpPr>
        <p:sp>
          <p:nvSpPr>
            <p:cNvPr id="78" name="Oval 77">
              <a:extLst>
                <a:ext uri="{FF2B5EF4-FFF2-40B4-BE49-F238E27FC236}">
                  <a16:creationId xmlns:a16="http://schemas.microsoft.com/office/drawing/2014/main" id="{D64B073C-1183-4265-85E4-A1E3987AFD3F}"/>
                </a:ext>
              </a:extLst>
            </p:cNvPr>
            <p:cNvSpPr/>
            <p:nvPr/>
          </p:nvSpPr>
          <p:spPr bwMode="auto">
            <a:xfrm>
              <a:off x="177867" y="2724175"/>
              <a:ext cx="555923" cy="55592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80" name="binary">
              <a:extLst>
                <a:ext uri="{FF2B5EF4-FFF2-40B4-BE49-F238E27FC236}">
                  <a16:creationId xmlns:a16="http://schemas.microsoft.com/office/drawing/2014/main" id="{6E713CB5-77FB-44D4-AC37-9BADEFB221AD}"/>
                </a:ext>
              </a:extLst>
            </p:cNvPr>
            <p:cNvSpPr>
              <a:spLocks noChangeAspect="1" noEditPoints="1"/>
            </p:cNvSpPr>
            <p:nvPr/>
          </p:nvSpPr>
          <p:spPr bwMode="auto">
            <a:xfrm>
              <a:off x="300134" y="2867695"/>
              <a:ext cx="311388" cy="268883"/>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1270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84" name="Group 83">
            <a:extLst>
              <a:ext uri="{FF2B5EF4-FFF2-40B4-BE49-F238E27FC236}">
                <a16:creationId xmlns:a16="http://schemas.microsoft.com/office/drawing/2014/main" id="{9CC85589-B7C4-43AC-A97A-6502411812A3}"/>
              </a:ext>
            </a:extLst>
          </p:cNvPr>
          <p:cNvGrpSpPr/>
          <p:nvPr/>
        </p:nvGrpSpPr>
        <p:grpSpPr>
          <a:xfrm>
            <a:off x="9188238" y="3634866"/>
            <a:ext cx="392304" cy="392302"/>
            <a:chOff x="8956244" y="2200178"/>
            <a:chExt cx="407513" cy="407512"/>
          </a:xfrm>
        </p:grpSpPr>
        <p:sp>
          <p:nvSpPr>
            <p:cNvPr id="85" name="Oval 84">
              <a:extLst>
                <a:ext uri="{FF2B5EF4-FFF2-40B4-BE49-F238E27FC236}">
                  <a16:creationId xmlns:a16="http://schemas.microsoft.com/office/drawing/2014/main" id="{92B565A1-BE9C-4A41-9691-0F6D38B1FA1B}"/>
                </a:ext>
              </a:extLst>
            </p:cNvPr>
            <p:cNvSpPr/>
            <p:nvPr/>
          </p:nvSpPr>
          <p:spPr bwMode="auto">
            <a:xfrm>
              <a:off x="8956244" y="2200178"/>
              <a:ext cx="407513" cy="40751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1" name="Graphic 90" descr="Gears">
              <a:extLst>
                <a:ext uri="{FF2B5EF4-FFF2-40B4-BE49-F238E27FC236}">
                  <a16:creationId xmlns:a16="http://schemas.microsoft.com/office/drawing/2014/main" id="{7EEB9003-6E85-4B73-9519-7739142526C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81268" y="2225202"/>
              <a:ext cx="357464" cy="357464"/>
            </a:xfrm>
            <a:prstGeom prst="rect">
              <a:avLst/>
            </a:prstGeom>
          </p:spPr>
        </p:pic>
      </p:grpSp>
      <p:grpSp>
        <p:nvGrpSpPr>
          <p:cNvPr id="5" name="Group 4">
            <a:extLst>
              <a:ext uri="{FF2B5EF4-FFF2-40B4-BE49-F238E27FC236}">
                <a16:creationId xmlns:a16="http://schemas.microsoft.com/office/drawing/2014/main" id="{5AEEF0E5-E5BB-4AF3-918F-A45A1F9FD94E}"/>
              </a:ext>
            </a:extLst>
          </p:cNvPr>
          <p:cNvGrpSpPr/>
          <p:nvPr/>
        </p:nvGrpSpPr>
        <p:grpSpPr>
          <a:xfrm>
            <a:off x="1860959" y="2925100"/>
            <a:ext cx="6440644" cy="372322"/>
            <a:chOff x="2028044" y="3088708"/>
            <a:chExt cx="6237470" cy="457950"/>
          </a:xfrm>
        </p:grpSpPr>
        <p:sp>
          <p:nvSpPr>
            <p:cNvPr id="41" name="Rectangle 40">
              <a:extLst>
                <a:ext uri="{FF2B5EF4-FFF2-40B4-BE49-F238E27FC236}">
                  <a16:creationId xmlns:a16="http://schemas.microsoft.com/office/drawing/2014/main" id="{0E71B851-A3AB-471A-BB89-B4D682CD2B7B}"/>
                </a:ext>
              </a:extLst>
            </p:cNvPr>
            <p:cNvSpPr/>
            <p:nvPr/>
          </p:nvSpPr>
          <p:spPr bwMode="auto">
            <a:xfrm>
              <a:off x="2028044" y="3088708"/>
              <a:ext cx="6021288" cy="457200"/>
            </a:xfrm>
            <a:prstGeom prst="rect">
              <a:avLst/>
            </a:prstGeom>
            <a:solidFill>
              <a:schemeClr val="bg1"/>
            </a:solidFill>
            <a:ln w="10795" cap="flat" cmpd="sng" algn="ctr">
              <a:noFill/>
              <a:prstDash val="solid"/>
            </a:ln>
            <a:effectLst>
              <a:outerShdw blurRad="190500" dist="38100" dir="24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182880" rIns="91440" bIns="91440" rtlCol="0" anchor="t">
              <a:noAutofit/>
            </a:bodyPr>
            <a:lstStyle/>
            <a:p>
              <a:pPr marL="228600" marR="0" lvl="0" indent="0" algn="ctr" defTabSz="914400" rtl="0" eaLnBrk="1" fontAlgn="base" latinLnBrk="0" hangingPunct="1">
                <a:lnSpc>
                  <a:spcPct val="100000"/>
                </a:lnSpc>
                <a:spcBef>
                  <a:spcPts val="0"/>
                </a:spcBef>
                <a:spcAft>
                  <a:spcPts val="1600"/>
                </a:spcAft>
                <a:buClrTx/>
                <a:buSzTx/>
                <a:buFontTx/>
                <a:buNone/>
                <a:tabLst/>
                <a:defRPr/>
              </a:pPr>
              <a:endParaRPr kumimoji="0" lang="en-US" sz="1600" b="1" i="0" u="none" strike="noStrike" kern="1200" cap="none" spc="0" normalizeH="0" baseline="0" noProof="0" err="1">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endParaRPr>
            </a:p>
          </p:txBody>
        </p:sp>
        <p:sp>
          <p:nvSpPr>
            <p:cNvPr id="147" name="!! Develop">
              <a:extLst>
                <a:ext uri="{FF2B5EF4-FFF2-40B4-BE49-F238E27FC236}">
                  <a16:creationId xmlns:a16="http://schemas.microsoft.com/office/drawing/2014/main" id="{491EE665-EC2A-49C4-92B1-8E7C904D7395}"/>
                </a:ext>
              </a:extLst>
            </p:cNvPr>
            <p:cNvSpPr/>
            <p:nvPr/>
          </p:nvSpPr>
          <p:spPr bwMode="auto">
            <a:xfrm>
              <a:off x="3550862" y="3088709"/>
              <a:ext cx="1463040" cy="457949"/>
            </a:xfrm>
            <a:prstGeom prst="rect">
              <a:avLst/>
            </a:pr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gradFill>
                    <a:gsLst>
                      <a:gs pos="28000">
                        <a:srgbClr val="FFFFFF"/>
                      </a:gs>
                      <a:gs pos="100000">
                        <a:srgbClr val="FFFFFF"/>
                      </a:gs>
                    </a:gsLst>
                    <a:lin ang="2700000" scaled="1"/>
                  </a:gradFill>
                  <a:effectLst/>
                  <a:uLnTx/>
                  <a:uFillTx/>
                  <a:latin typeface="Segoe UI Semibold"/>
                  <a:ea typeface="+mn-ea"/>
                  <a:cs typeface="+mn-cs"/>
                </a:rPr>
                <a:t>DEVELOP</a:t>
              </a:r>
            </a:p>
          </p:txBody>
        </p:sp>
        <p:sp>
          <p:nvSpPr>
            <p:cNvPr id="148" name="!! Deliver">
              <a:extLst>
                <a:ext uri="{FF2B5EF4-FFF2-40B4-BE49-F238E27FC236}">
                  <a16:creationId xmlns:a16="http://schemas.microsoft.com/office/drawing/2014/main" id="{90E95B00-A585-47FC-95B5-DB3DF2E2892D}"/>
                </a:ext>
              </a:extLst>
            </p:cNvPr>
            <p:cNvSpPr/>
            <p:nvPr/>
          </p:nvSpPr>
          <p:spPr bwMode="auto">
            <a:xfrm>
              <a:off x="5072508" y="3088709"/>
              <a:ext cx="1463040" cy="457949"/>
            </a:xfrm>
            <a:prstGeom prst="rect">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gradFill>
                    <a:gsLst>
                      <a:gs pos="28000">
                        <a:srgbClr val="FFFFFF"/>
                      </a:gs>
                      <a:gs pos="100000">
                        <a:srgbClr val="FFFFFF"/>
                      </a:gs>
                    </a:gsLst>
                    <a:lin ang="2700000" scaled="1"/>
                  </a:gradFill>
                  <a:effectLst/>
                  <a:uLnTx/>
                  <a:uFillTx/>
                  <a:latin typeface="Segoe UI Semibold"/>
                  <a:ea typeface="+mn-ea"/>
                  <a:cs typeface="+mn-cs"/>
                </a:rPr>
                <a:t>DELIVER</a:t>
              </a:r>
            </a:p>
          </p:txBody>
        </p:sp>
        <p:sp>
          <p:nvSpPr>
            <p:cNvPr id="149" name="!! Plan">
              <a:extLst>
                <a:ext uri="{FF2B5EF4-FFF2-40B4-BE49-F238E27FC236}">
                  <a16:creationId xmlns:a16="http://schemas.microsoft.com/office/drawing/2014/main" id="{F2E03485-E969-4CA3-B4AE-021D776919B6}"/>
                </a:ext>
              </a:extLst>
            </p:cNvPr>
            <p:cNvSpPr/>
            <p:nvPr/>
          </p:nvSpPr>
          <p:spPr bwMode="auto">
            <a:xfrm>
              <a:off x="2029216" y="3088709"/>
              <a:ext cx="1463040" cy="457949"/>
            </a:xfrm>
            <a:prstGeom prst="rect">
              <a:avLst/>
            </a:prstGeom>
            <a:solidFill>
              <a:srgbClr val="0078D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gradFill>
                    <a:gsLst>
                      <a:gs pos="28000">
                        <a:srgbClr val="FFFFFF"/>
                      </a:gs>
                      <a:gs pos="100000">
                        <a:srgbClr val="FFFFFF"/>
                      </a:gs>
                    </a:gsLst>
                    <a:lin ang="2700000" scaled="1"/>
                  </a:gradFill>
                  <a:effectLst/>
                  <a:uLnTx/>
                  <a:uFillTx/>
                  <a:latin typeface="Segoe UI Semibold"/>
                  <a:ea typeface="+mn-ea"/>
                  <a:cs typeface="+mn-cs"/>
                </a:rPr>
                <a:t>PLAN</a:t>
              </a:r>
            </a:p>
          </p:txBody>
        </p:sp>
        <p:sp>
          <p:nvSpPr>
            <p:cNvPr id="77" name="!! Deliver">
              <a:extLst>
                <a:ext uri="{FF2B5EF4-FFF2-40B4-BE49-F238E27FC236}">
                  <a16:creationId xmlns:a16="http://schemas.microsoft.com/office/drawing/2014/main" id="{51438528-65F2-4DBB-91DC-B9603F7136B6}"/>
                </a:ext>
              </a:extLst>
            </p:cNvPr>
            <p:cNvSpPr/>
            <p:nvPr/>
          </p:nvSpPr>
          <p:spPr bwMode="auto">
            <a:xfrm>
              <a:off x="6594154" y="3088708"/>
              <a:ext cx="1463040" cy="457949"/>
            </a:xfrm>
            <a:prstGeom prst="rect">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gradFill>
                    <a:gsLst>
                      <a:gs pos="28000">
                        <a:srgbClr val="FFFFFF"/>
                      </a:gs>
                      <a:gs pos="100000">
                        <a:srgbClr val="FFFFFF"/>
                      </a:gs>
                    </a:gsLst>
                    <a:lin ang="2700000" scaled="1"/>
                  </a:gradFill>
                  <a:effectLst/>
                  <a:uLnTx/>
                  <a:uFillTx/>
                  <a:latin typeface="Segoe UI Semibold"/>
                  <a:ea typeface="+mn-ea"/>
                  <a:cs typeface="+mn-cs"/>
                </a:rPr>
                <a:t>OPERATE</a:t>
              </a:r>
            </a:p>
          </p:txBody>
        </p:sp>
        <p:sp>
          <p:nvSpPr>
            <p:cNvPr id="4" name="Isosceles Triangle 3">
              <a:extLst>
                <a:ext uri="{FF2B5EF4-FFF2-40B4-BE49-F238E27FC236}">
                  <a16:creationId xmlns:a16="http://schemas.microsoft.com/office/drawing/2014/main" id="{09F1F4D0-7985-4E42-933A-9A39E365640E}"/>
                </a:ext>
              </a:extLst>
            </p:cNvPr>
            <p:cNvSpPr/>
            <p:nvPr/>
          </p:nvSpPr>
          <p:spPr bwMode="auto">
            <a:xfrm rot="5400000">
              <a:off x="7933726" y="3211758"/>
              <a:ext cx="453658" cy="209918"/>
            </a:xfrm>
            <a:prstGeom prst="triangle">
              <a:avLst/>
            </a:pr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err="1">
                <a:ln>
                  <a:noFill/>
                </a:ln>
                <a:gradFill>
                  <a:gsLst>
                    <a:gs pos="28000">
                      <a:srgbClr val="FFFFFF"/>
                    </a:gs>
                    <a:gs pos="100000">
                      <a:srgbClr val="FFFFFF"/>
                    </a:gs>
                  </a:gsLst>
                  <a:lin ang="2700000" scaled="1"/>
                </a:gradFill>
                <a:effectLst/>
                <a:uLnTx/>
                <a:uFillTx/>
                <a:latin typeface="Segoe UI Semibold"/>
                <a:ea typeface="+mn-ea"/>
                <a:cs typeface="+mn-cs"/>
              </a:endParaRPr>
            </a:p>
          </p:txBody>
        </p:sp>
      </p:grpSp>
      <p:grpSp>
        <p:nvGrpSpPr>
          <p:cNvPr id="34" name="!! Idea">
            <a:extLst>
              <a:ext uri="{FF2B5EF4-FFF2-40B4-BE49-F238E27FC236}">
                <a16:creationId xmlns:a16="http://schemas.microsoft.com/office/drawing/2014/main" id="{FD07F41D-187B-4F00-847A-69B5BEC6A6BB}"/>
              </a:ext>
            </a:extLst>
          </p:cNvPr>
          <p:cNvGrpSpPr/>
          <p:nvPr/>
        </p:nvGrpSpPr>
        <p:grpSpPr>
          <a:xfrm>
            <a:off x="551432" y="2403381"/>
            <a:ext cx="1371600" cy="1371600"/>
            <a:chOff x="-3367438" y="2795056"/>
            <a:chExt cx="597352" cy="597352"/>
          </a:xfrm>
        </p:grpSpPr>
        <p:sp>
          <p:nvSpPr>
            <p:cNvPr id="33" name="Oval 32">
              <a:extLst>
                <a:ext uri="{FF2B5EF4-FFF2-40B4-BE49-F238E27FC236}">
                  <a16:creationId xmlns:a16="http://schemas.microsoft.com/office/drawing/2014/main" id="{E7406348-326C-4FA6-8CFC-E02C50125C59}"/>
                </a:ext>
              </a:extLst>
            </p:cNvPr>
            <p:cNvSpPr/>
            <p:nvPr/>
          </p:nvSpPr>
          <p:spPr bwMode="auto">
            <a:xfrm>
              <a:off x="-3367438" y="2795056"/>
              <a:ext cx="597352" cy="597352"/>
            </a:xfrm>
            <a:prstGeom prst="ellipse">
              <a:avLst/>
            </a:prstGeom>
            <a:solidFill>
              <a:schemeClr val="bg1"/>
            </a:solidFill>
            <a:ln w="10795" cap="flat" cmpd="sng" algn="ctr">
              <a:noFill/>
              <a:prstDash val="solid"/>
            </a:ln>
            <a:effectLst>
              <a:outerShdw blurRad="190500" dist="38100" dir="27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endParaRPr kumimoji="0" lang="en-US" sz="1400" b="1" i="0" u="none" strike="noStrike" kern="1200" cap="all" spc="0" normalizeH="0" baseline="0" noProof="0" err="1">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endParaRPr>
            </a:p>
          </p:txBody>
        </p:sp>
        <p:grpSp>
          <p:nvGrpSpPr>
            <p:cNvPr id="32" name="Group 31">
              <a:extLst>
                <a:ext uri="{FF2B5EF4-FFF2-40B4-BE49-F238E27FC236}">
                  <a16:creationId xmlns:a16="http://schemas.microsoft.com/office/drawing/2014/main" id="{0505737D-E48F-4730-89B4-C8A309196356}"/>
                </a:ext>
              </a:extLst>
            </p:cNvPr>
            <p:cNvGrpSpPr/>
            <p:nvPr/>
          </p:nvGrpSpPr>
          <p:grpSpPr>
            <a:xfrm>
              <a:off x="-3239281" y="2880909"/>
              <a:ext cx="337915" cy="394226"/>
              <a:chOff x="-3158228" y="2964723"/>
              <a:chExt cx="401434" cy="468328"/>
            </a:xfrm>
            <a:solidFill>
              <a:srgbClr val="FFB900"/>
            </a:solidFill>
          </p:grpSpPr>
          <p:grpSp>
            <p:nvGrpSpPr>
              <p:cNvPr id="8" name="Group 4">
                <a:extLst>
                  <a:ext uri="{FF2B5EF4-FFF2-40B4-BE49-F238E27FC236}">
                    <a16:creationId xmlns:a16="http://schemas.microsoft.com/office/drawing/2014/main" id="{42FABC98-0BF8-4A18-84AC-CC558230FCD2}"/>
                  </a:ext>
                </a:extLst>
              </p:cNvPr>
              <p:cNvGrpSpPr>
                <a:grpSpLocks noChangeAspect="1"/>
              </p:cNvGrpSpPr>
              <p:nvPr/>
            </p:nvGrpSpPr>
            <p:grpSpPr bwMode="auto">
              <a:xfrm>
                <a:off x="-3062432" y="3102495"/>
                <a:ext cx="212233" cy="330556"/>
                <a:chOff x="-1898" y="1964"/>
                <a:chExt cx="113" cy="176"/>
              </a:xfrm>
              <a:grpFill/>
            </p:grpSpPr>
            <p:sp>
              <p:nvSpPr>
                <p:cNvPr id="10" name="Freeform 5">
                  <a:extLst>
                    <a:ext uri="{FF2B5EF4-FFF2-40B4-BE49-F238E27FC236}">
                      <a16:creationId xmlns:a16="http://schemas.microsoft.com/office/drawing/2014/main" id="{DDC4D947-9C05-46A6-848B-A55C140FA6BE}"/>
                    </a:ext>
                  </a:extLst>
                </p:cNvPr>
                <p:cNvSpPr>
                  <a:spLocks/>
                </p:cNvSpPr>
                <p:nvPr/>
              </p:nvSpPr>
              <p:spPr bwMode="auto">
                <a:xfrm>
                  <a:off x="-1898" y="1964"/>
                  <a:ext cx="113" cy="138"/>
                </a:xfrm>
                <a:custGeom>
                  <a:avLst/>
                  <a:gdLst>
                    <a:gd name="T0" fmla="*/ 160 w 240"/>
                    <a:gd name="T1" fmla="*/ 293 h 293"/>
                    <a:gd name="T2" fmla="*/ 160 w 240"/>
                    <a:gd name="T3" fmla="*/ 293 h 293"/>
                    <a:gd name="T4" fmla="*/ 174 w 240"/>
                    <a:gd name="T5" fmla="*/ 244 h 293"/>
                    <a:gd name="T6" fmla="*/ 204 w 240"/>
                    <a:gd name="T7" fmla="*/ 203 h 293"/>
                    <a:gd name="T8" fmla="*/ 231 w 240"/>
                    <a:gd name="T9" fmla="*/ 165 h 293"/>
                    <a:gd name="T10" fmla="*/ 240 w 240"/>
                    <a:gd name="T11" fmla="*/ 120 h 293"/>
                    <a:gd name="T12" fmla="*/ 230 w 240"/>
                    <a:gd name="T13" fmla="*/ 73 h 293"/>
                    <a:gd name="T14" fmla="*/ 205 w 240"/>
                    <a:gd name="T15" fmla="*/ 35 h 293"/>
                    <a:gd name="T16" fmla="*/ 166 w 240"/>
                    <a:gd name="T17" fmla="*/ 9 h 293"/>
                    <a:gd name="T18" fmla="*/ 120 w 240"/>
                    <a:gd name="T19" fmla="*/ 0 h 293"/>
                    <a:gd name="T20" fmla="*/ 73 w 240"/>
                    <a:gd name="T21" fmla="*/ 9 h 293"/>
                    <a:gd name="T22" fmla="*/ 35 w 240"/>
                    <a:gd name="T23" fmla="*/ 35 h 293"/>
                    <a:gd name="T24" fmla="*/ 9 w 240"/>
                    <a:gd name="T25" fmla="*/ 73 h 293"/>
                    <a:gd name="T26" fmla="*/ 0 w 240"/>
                    <a:gd name="T27" fmla="*/ 120 h 293"/>
                    <a:gd name="T28" fmla="*/ 9 w 240"/>
                    <a:gd name="T29" fmla="*/ 165 h 293"/>
                    <a:gd name="T30" fmla="*/ 36 w 240"/>
                    <a:gd name="T31" fmla="*/ 203 h 293"/>
                    <a:gd name="T32" fmla="*/ 65 w 240"/>
                    <a:gd name="T33" fmla="*/ 244 h 293"/>
                    <a:gd name="T34" fmla="*/ 79 w 240"/>
                    <a:gd name="T35" fmla="*/ 293 h 293"/>
                    <a:gd name="T36" fmla="*/ 160 w 240"/>
                    <a:gd name="T37"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 h="293">
                      <a:moveTo>
                        <a:pt x="160" y="293"/>
                      </a:moveTo>
                      <a:lnTo>
                        <a:pt x="160" y="293"/>
                      </a:lnTo>
                      <a:cubicBezTo>
                        <a:pt x="162" y="275"/>
                        <a:pt x="167" y="259"/>
                        <a:pt x="174" y="244"/>
                      </a:cubicBezTo>
                      <a:cubicBezTo>
                        <a:pt x="182" y="230"/>
                        <a:pt x="191" y="216"/>
                        <a:pt x="204" y="203"/>
                      </a:cubicBezTo>
                      <a:cubicBezTo>
                        <a:pt x="216" y="192"/>
                        <a:pt x="224" y="179"/>
                        <a:pt x="231" y="165"/>
                      </a:cubicBezTo>
                      <a:cubicBezTo>
                        <a:pt x="237" y="151"/>
                        <a:pt x="240" y="136"/>
                        <a:pt x="240" y="120"/>
                      </a:cubicBezTo>
                      <a:cubicBezTo>
                        <a:pt x="240" y="103"/>
                        <a:pt x="237" y="87"/>
                        <a:pt x="230" y="73"/>
                      </a:cubicBezTo>
                      <a:cubicBezTo>
                        <a:pt x="224" y="58"/>
                        <a:pt x="215" y="46"/>
                        <a:pt x="205" y="35"/>
                      </a:cubicBezTo>
                      <a:cubicBezTo>
                        <a:pt x="194" y="24"/>
                        <a:pt x="181" y="15"/>
                        <a:pt x="166" y="9"/>
                      </a:cubicBezTo>
                      <a:cubicBezTo>
                        <a:pt x="152" y="3"/>
                        <a:pt x="136" y="0"/>
                        <a:pt x="120" y="0"/>
                      </a:cubicBezTo>
                      <a:cubicBezTo>
                        <a:pt x="103" y="0"/>
                        <a:pt x="88" y="3"/>
                        <a:pt x="73" y="9"/>
                      </a:cubicBezTo>
                      <a:cubicBezTo>
                        <a:pt x="59" y="15"/>
                        <a:pt x="46" y="24"/>
                        <a:pt x="35" y="35"/>
                      </a:cubicBezTo>
                      <a:cubicBezTo>
                        <a:pt x="24" y="46"/>
                        <a:pt x="16" y="58"/>
                        <a:pt x="9" y="73"/>
                      </a:cubicBezTo>
                      <a:cubicBezTo>
                        <a:pt x="3" y="87"/>
                        <a:pt x="0" y="103"/>
                        <a:pt x="0" y="120"/>
                      </a:cubicBezTo>
                      <a:cubicBezTo>
                        <a:pt x="0" y="136"/>
                        <a:pt x="3" y="151"/>
                        <a:pt x="9" y="165"/>
                      </a:cubicBezTo>
                      <a:cubicBezTo>
                        <a:pt x="15" y="179"/>
                        <a:pt x="24" y="192"/>
                        <a:pt x="36" y="203"/>
                      </a:cubicBezTo>
                      <a:cubicBezTo>
                        <a:pt x="48" y="216"/>
                        <a:pt x="58" y="230"/>
                        <a:pt x="65" y="244"/>
                      </a:cubicBezTo>
                      <a:cubicBezTo>
                        <a:pt x="73" y="259"/>
                        <a:pt x="77" y="275"/>
                        <a:pt x="79" y="293"/>
                      </a:cubicBezTo>
                      <a:lnTo>
                        <a:pt x="160" y="293"/>
                      </a:lnTo>
                      <a:close/>
                    </a:path>
                  </a:pathLst>
                </a:custGeom>
                <a:solidFill>
                  <a:srgbClr val="CFCFCF"/>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1" name="Freeform 6">
                  <a:extLst>
                    <a:ext uri="{FF2B5EF4-FFF2-40B4-BE49-F238E27FC236}">
                      <a16:creationId xmlns:a16="http://schemas.microsoft.com/office/drawing/2014/main" id="{07435DC3-B02F-4ACD-859E-3661FC225A44}"/>
                    </a:ext>
                  </a:extLst>
                </p:cNvPr>
                <p:cNvSpPr>
                  <a:spLocks/>
                </p:cNvSpPr>
                <p:nvPr/>
              </p:nvSpPr>
              <p:spPr bwMode="auto">
                <a:xfrm>
                  <a:off x="-1861" y="2115"/>
                  <a:ext cx="38" cy="25"/>
                </a:xfrm>
                <a:custGeom>
                  <a:avLst/>
                  <a:gdLst>
                    <a:gd name="T0" fmla="*/ 66 w 80"/>
                    <a:gd name="T1" fmla="*/ 53 h 53"/>
                    <a:gd name="T2" fmla="*/ 66 w 80"/>
                    <a:gd name="T3" fmla="*/ 53 h 53"/>
                    <a:gd name="T4" fmla="*/ 76 w 80"/>
                    <a:gd name="T5" fmla="*/ 49 h 53"/>
                    <a:gd name="T6" fmla="*/ 80 w 80"/>
                    <a:gd name="T7" fmla="*/ 40 h 53"/>
                    <a:gd name="T8" fmla="*/ 80 w 80"/>
                    <a:gd name="T9" fmla="*/ 0 h 53"/>
                    <a:gd name="T10" fmla="*/ 0 w 80"/>
                    <a:gd name="T11" fmla="*/ 0 h 53"/>
                    <a:gd name="T12" fmla="*/ 0 w 80"/>
                    <a:gd name="T13" fmla="*/ 40 h 53"/>
                    <a:gd name="T14" fmla="*/ 4 w 80"/>
                    <a:gd name="T15" fmla="*/ 49 h 53"/>
                    <a:gd name="T16" fmla="*/ 13 w 80"/>
                    <a:gd name="T17" fmla="*/ 53 h 53"/>
                    <a:gd name="T18" fmla="*/ 66 w 80"/>
                    <a:gd name="T1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53">
                      <a:moveTo>
                        <a:pt x="66" y="53"/>
                      </a:moveTo>
                      <a:lnTo>
                        <a:pt x="66" y="53"/>
                      </a:lnTo>
                      <a:cubicBezTo>
                        <a:pt x="70" y="53"/>
                        <a:pt x="73" y="52"/>
                        <a:pt x="76" y="49"/>
                      </a:cubicBezTo>
                      <a:cubicBezTo>
                        <a:pt x="79" y="46"/>
                        <a:pt x="80" y="43"/>
                        <a:pt x="80" y="40"/>
                      </a:cubicBezTo>
                      <a:lnTo>
                        <a:pt x="80" y="0"/>
                      </a:lnTo>
                      <a:lnTo>
                        <a:pt x="0" y="0"/>
                      </a:lnTo>
                      <a:lnTo>
                        <a:pt x="0" y="40"/>
                      </a:lnTo>
                      <a:cubicBezTo>
                        <a:pt x="0" y="43"/>
                        <a:pt x="1" y="46"/>
                        <a:pt x="4" y="49"/>
                      </a:cubicBezTo>
                      <a:cubicBezTo>
                        <a:pt x="6" y="52"/>
                        <a:pt x="10" y="53"/>
                        <a:pt x="13" y="53"/>
                      </a:cubicBezTo>
                      <a:lnTo>
                        <a:pt x="66" y="53"/>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cxnSp>
            <p:nvCxnSpPr>
              <p:cNvPr id="24" name="Straight Connector 23">
                <a:extLst>
                  <a:ext uri="{FF2B5EF4-FFF2-40B4-BE49-F238E27FC236}">
                    <a16:creationId xmlns:a16="http://schemas.microsoft.com/office/drawing/2014/main" id="{EBC44A2D-C8FD-4628-B3BD-BA4BA8409BAA}"/>
                  </a:ext>
                </a:extLst>
              </p:cNvPr>
              <p:cNvCxnSpPr/>
              <p:nvPr/>
            </p:nvCxnSpPr>
            <p:spPr>
              <a:xfrm flipV="1">
                <a:off x="-2955894" y="2964723"/>
                <a:ext cx="0" cy="105862"/>
              </a:xfrm>
              <a:prstGeom prst="line">
                <a:avLst/>
              </a:prstGeom>
              <a:grpFill/>
              <a:ln w="28575"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C2BE46B2-9148-46F9-AA73-FB213C2E1493}"/>
                  </a:ext>
                </a:extLst>
              </p:cNvPr>
              <p:cNvCxnSpPr>
                <a:cxnSpLocks/>
              </p:cNvCxnSpPr>
              <p:nvPr/>
            </p:nvCxnSpPr>
            <p:spPr>
              <a:xfrm flipV="1">
                <a:off x="-2862331" y="3013922"/>
                <a:ext cx="35527" cy="71505"/>
              </a:xfrm>
              <a:prstGeom prst="line">
                <a:avLst/>
              </a:prstGeom>
              <a:grpFill/>
              <a:ln w="28575"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1D6049BF-974A-472F-850E-5D2DE368C3D9}"/>
                  </a:ext>
                </a:extLst>
              </p:cNvPr>
              <p:cNvCxnSpPr>
                <a:cxnSpLocks/>
              </p:cNvCxnSpPr>
              <p:nvPr/>
            </p:nvCxnSpPr>
            <p:spPr>
              <a:xfrm flipH="1" flipV="1">
                <a:off x="-3077083" y="3012955"/>
                <a:ext cx="36576" cy="72049"/>
              </a:xfrm>
              <a:prstGeom prst="line">
                <a:avLst/>
              </a:prstGeom>
              <a:grpFill/>
              <a:ln w="28575"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F5FEEF7-A021-493D-A155-C028EB487CD7}"/>
                  </a:ext>
                </a:extLst>
              </p:cNvPr>
              <p:cNvCxnSpPr>
                <a:cxnSpLocks/>
              </p:cNvCxnSpPr>
              <p:nvPr/>
            </p:nvCxnSpPr>
            <p:spPr>
              <a:xfrm flipH="1" flipV="1">
                <a:off x="-3158228" y="3112122"/>
                <a:ext cx="69112" cy="18288"/>
              </a:xfrm>
              <a:prstGeom prst="line">
                <a:avLst/>
              </a:prstGeom>
              <a:grpFill/>
              <a:ln w="28575"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EC67804D-B791-4368-A92C-1012300E7DB1}"/>
                  </a:ext>
                </a:extLst>
              </p:cNvPr>
              <p:cNvCxnSpPr>
                <a:cxnSpLocks/>
              </p:cNvCxnSpPr>
              <p:nvPr/>
            </p:nvCxnSpPr>
            <p:spPr>
              <a:xfrm flipH="1">
                <a:off x="-2825907" y="3112122"/>
                <a:ext cx="69113" cy="18288"/>
              </a:xfrm>
              <a:prstGeom prst="line">
                <a:avLst/>
              </a:prstGeom>
              <a:grpFill/>
              <a:ln w="28575" cap="rnd">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cxnSp>
        <p:nvCxnSpPr>
          <p:cNvPr id="92" name="Straight Arrow Connector 91">
            <a:extLst>
              <a:ext uri="{FF2B5EF4-FFF2-40B4-BE49-F238E27FC236}">
                <a16:creationId xmlns:a16="http://schemas.microsoft.com/office/drawing/2014/main" id="{FE96CF56-0FE3-4D86-93C6-C93879724B6F}"/>
              </a:ext>
            </a:extLst>
          </p:cNvPr>
          <p:cNvCxnSpPr>
            <a:cxnSpLocks/>
          </p:cNvCxnSpPr>
          <p:nvPr/>
        </p:nvCxnSpPr>
        <p:spPr>
          <a:xfrm flipV="1">
            <a:off x="8308093" y="2036123"/>
            <a:ext cx="0" cy="1068679"/>
          </a:xfrm>
          <a:prstGeom prst="straightConnector1">
            <a:avLst/>
          </a:prstGeom>
          <a:ln w="22225">
            <a:solidFill>
              <a:schemeClr val="tx1"/>
            </a:solidFill>
            <a:headEnd type="oval" w="lg" len="lg"/>
            <a:tailEnd type="none" w="lg" len="med"/>
          </a:ln>
        </p:spPr>
        <p:style>
          <a:lnRef idx="1">
            <a:schemeClr val="accent1"/>
          </a:lnRef>
          <a:fillRef idx="0">
            <a:schemeClr val="accent1"/>
          </a:fillRef>
          <a:effectRef idx="0">
            <a:schemeClr val="accent1"/>
          </a:effectRef>
          <a:fontRef idx="minor">
            <a:schemeClr val="tx1"/>
          </a:fontRef>
        </p:style>
      </p:cxnSp>
      <p:sp>
        <p:nvSpPr>
          <p:cNvPr id="93" name="TextBox 92">
            <a:extLst>
              <a:ext uri="{FF2B5EF4-FFF2-40B4-BE49-F238E27FC236}">
                <a16:creationId xmlns:a16="http://schemas.microsoft.com/office/drawing/2014/main" id="{7F327CAD-393F-4C8B-96B4-A5417EBD2976}"/>
              </a:ext>
            </a:extLst>
          </p:cNvPr>
          <p:cNvSpPr txBox="1"/>
          <p:nvPr/>
        </p:nvSpPr>
        <p:spPr>
          <a:xfrm>
            <a:off x="5537001" y="1378999"/>
            <a:ext cx="2771092" cy="774484"/>
          </a:xfrm>
          <a:prstGeom prst="rect">
            <a:avLst/>
          </a:prstGeom>
          <a:solidFill>
            <a:schemeClr val="bg1"/>
          </a:solidFill>
          <a:ln w="22225">
            <a:solidFill>
              <a:schemeClr val="tx1"/>
            </a:solidFill>
          </a:ln>
        </p:spPr>
        <p:txBody>
          <a:bodyPr wrap="square" lIns="91440" tIns="45720" rIns="91440" bIns="45720" rtlCol="0">
            <a:no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endParaRPr kumimoji="0" lang="en-US" sz="1600" b="1"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a:ea typeface="+mn-ea"/>
              <a:cs typeface="Segoe UI Semilight" panose="020B0402040204020203" pitchFamily="34" charset="0"/>
            </a:endParaRPr>
          </a:p>
        </p:txBody>
      </p:sp>
      <p:cxnSp>
        <p:nvCxnSpPr>
          <p:cNvPr id="38" name="Straight Connector 37">
            <a:extLst>
              <a:ext uri="{FF2B5EF4-FFF2-40B4-BE49-F238E27FC236}">
                <a16:creationId xmlns:a16="http://schemas.microsoft.com/office/drawing/2014/main" id="{142C9F31-FCD5-44BD-8C68-87D5641648A1}"/>
              </a:ext>
            </a:extLst>
          </p:cNvPr>
          <p:cNvCxnSpPr>
            <a:cxnSpLocks/>
          </p:cNvCxnSpPr>
          <p:nvPr/>
        </p:nvCxnSpPr>
        <p:spPr>
          <a:xfrm>
            <a:off x="8205010" y="2653058"/>
            <a:ext cx="1581660" cy="0"/>
          </a:xfrm>
          <a:prstGeom prst="line">
            <a:avLst/>
          </a:prstGeom>
          <a:ln w="19050">
            <a:solidFill>
              <a:schemeClr val="tx1"/>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CDF6D8D4-3018-4B1E-A910-137E33D259FF}"/>
              </a:ext>
            </a:extLst>
          </p:cNvPr>
          <p:cNvCxnSpPr>
            <a:cxnSpLocks/>
          </p:cNvCxnSpPr>
          <p:nvPr/>
        </p:nvCxnSpPr>
        <p:spPr>
          <a:xfrm>
            <a:off x="8765166" y="2653057"/>
            <a:ext cx="1307856" cy="0"/>
          </a:xfrm>
          <a:prstGeom prst="line">
            <a:avLst/>
          </a:prstGeom>
          <a:ln w="34925">
            <a:gradFill flip="none" rotWithShape="1">
              <a:gsLst>
                <a:gs pos="41000">
                  <a:schemeClr val="tx1"/>
                </a:gs>
                <a:gs pos="85000">
                  <a:schemeClr val="tx1">
                    <a:alpha val="0"/>
                  </a:schemeClr>
                </a:gs>
              </a:gsLst>
              <a:lin ang="10800000" scaled="1"/>
              <a:tileRect/>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4F781084-1ED5-4257-91B9-54AD2AFB06A9}"/>
              </a:ext>
            </a:extLst>
          </p:cNvPr>
          <p:cNvSpPr txBox="1"/>
          <p:nvPr/>
        </p:nvSpPr>
        <p:spPr>
          <a:xfrm>
            <a:off x="5537000" y="1393875"/>
            <a:ext cx="2806255" cy="73866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Minimum viable product (MVP) </a:t>
            </a:r>
            <a:r>
              <a:rPr kumimoji="0" lang="en-US" sz="105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for:</a:t>
            </a:r>
          </a:p>
          <a:p>
            <a:pPr marL="169863"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1"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Dev</a:t>
            </a:r>
            <a:r>
              <a:rPr kumimoji="0" lang="en-US" sz="105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 - Business Requirements</a:t>
            </a:r>
          </a:p>
          <a:p>
            <a:pPr marL="169863"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1"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Sec</a:t>
            </a:r>
            <a:r>
              <a:rPr kumimoji="0" lang="en-US" sz="105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 - Compliance / Security / Safety</a:t>
            </a:r>
            <a:endParaRPr kumimoji="0" lang="en-US" sz="11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endParaRPr>
          </a:p>
          <a:p>
            <a:pPr marL="169863"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1"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Ops</a:t>
            </a:r>
            <a:r>
              <a:rPr kumimoji="0" lang="en-US" sz="105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 - Quality / Performance / Support</a:t>
            </a:r>
          </a:p>
        </p:txBody>
      </p:sp>
      <p:sp>
        <p:nvSpPr>
          <p:cNvPr id="82" name="TextBox 81">
            <a:extLst>
              <a:ext uri="{FF2B5EF4-FFF2-40B4-BE49-F238E27FC236}">
                <a16:creationId xmlns:a16="http://schemas.microsoft.com/office/drawing/2014/main" id="{C2A521D9-27D1-4D6A-B6D0-E11270D9C164}"/>
              </a:ext>
            </a:extLst>
          </p:cNvPr>
          <p:cNvSpPr txBox="1"/>
          <p:nvPr/>
        </p:nvSpPr>
        <p:spPr>
          <a:xfrm>
            <a:off x="8779974" y="2681685"/>
            <a:ext cx="2716634" cy="2716634"/>
          </a:xfrm>
          <a:prstGeom prst="rect">
            <a:avLst/>
          </a:prstGeom>
          <a:noFill/>
        </p:spPr>
        <p:txBody>
          <a:bodyPr wrap="none" lIns="0" tIns="0" rIns="0" bIns="0" rtlCol="0">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0">
                      <a:srgbClr val="1A1A1A"/>
                    </a:gs>
                    <a:gs pos="100000">
                      <a:srgbClr val="1A1A1A"/>
                    </a:gs>
                  </a:gsLst>
                  <a:lin ang="5400000" scaled="1"/>
                </a:gradFill>
                <a:effectLst/>
                <a:uLnTx/>
                <a:uFillTx/>
                <a:latin typeface="Segoe UI Semibold"/>
                <a:ea typeface="+mn-ea"/>
                <a:cs typeface="+mn-cs"/>
              </a:rPr>
              <a:t>Governance – Continuous Improvement  </a:t>
            </a:r>
          </a:p>
        </p:txBody>
      </p:sp>
      <p:grpSp>
        <p:nvGrpSpPr>
          <p:cNvPr id="6" name="Group 5">
            <a:extLst>
              <a:ext uri="{FF2B5EF4-FFF2-40B4-BE49-F238E27FC236}">
                <a16:creationId xmlns:a16="http://schemas.microsoft.com/office/drawing/2014/main" id="{4C2D9EDD-4B08-9476-B2C0-CAC70BA52B4A}"/>
              </a:ext>
            </a:extLst>
          </p:cNvPr>
          <p:cNvGrpSpPr/>
          <p:nvPr/>
        </p:nvGrpSpPr>
        <p:grpSpPr>
          <a:xfrm>
            <a:off x="7857343" y="1534702"/>
            <a:ext cx="192002" cy="203055"/>
            <a:chOff x="4314121" y="1157006"/>
            <a:chExt cx="1911508" cy="2021551"/>
          </a:xfrm>
        </p:grpSpPr>
        <p:grpSp>
          <p:nvGrpSpPr>
            <p:cNvPr id="13" name="Graphic 4">
              <a:extLst>
                <a:ext uri="{FF2B5EF4-FFF2-40B4-BE49-F238E27FC236}">
                  <a16:creationId xmlns:a16="http://schemas.microsoft.com/office/drawing/2014/main" id="{130BB889-844B-D72C-90E0-D3C42B819DFD}"/>
                </a:ext>
              </a:extLst>
            </p:cNvPr>
            <p:cNvGrpSpPr/>
            <p:nvPr/>
          </p:nvGrpSpPr>
          <p:grpSpPr>
            <a:xfrm>
              <a:off x="4314121" y="1157006"/>
              <a:ext cx="1911508" cy="2021551"/>
              <a:chOff x="1913821" y="1433231"/>
              <a:chExt cx="1340203" cy="1417357"/>
            </a:xfrm>
          </p:grpSpPr>
          <p:sp>
            <p:nvSpPr>
              <p:cNvPr id="31" name="Graphic 4">
                <a:extLst>
                  <a:ext uri="{FF2B5EF4-FFF2-40B4-BE49-F238E27FC236}">
                    <a16:creationId xmlns:a16="http://schemas.microsoft.com/office/drawing/2014/main" id="{C12C3E56-9AB3-C118-01A3-5375C40748C6}"/>
                  </a:ext>
                </a:extLst>
              </p:cNvPr>
              <p:cNvSpPr/>
              <p:nvPr/>
            </p:nvSpPr>
            <p:spPr>
              <a:xfrm>
                <a:off x="1917840" y="1437201"/>
                <a:ext cx="1332518" cy="1409802"/>
              </a:xfrm>
              <a:custGeom>
                <a:avLst/>
                <a:gdLst>
                  <a:gd name="connsiteX0" fmla="*/ 1331900 w 1332518"/>
                  <a:gd name="connsiteY0" fmla="*/ 559849 h 1409802"/>
                  <a:gd name="connsiteX1" fmla="*/ 559743 w 1332518"/>
                  <a:gd name="connsiteY1" fmla="*/ 9325 h 1409802"/>
                  <a:gd name="connsiteX2" fmla="*/ 0 w 1332518"/>
                  <a:gd name="connsiteY2" fmla="*/ 670453 h 1409802"/>
                  <a:gd name="connsiteX3" fmla="*/ 335118 w 1332518"/>
                  <a:gd name="connsiteY3" fmla="*/ 1324173 h 1409802"/>
                  <a:gd name="connsiteX4" fmla="*/ 334528 w 1332518"/>
                  <a:gd name="connsiteY4" fmla="*/ 1324544 h 1409802"/>
                  <a:gd name="connsiteX5" fmla="*/ 462305 w 1332518"/>
                  <a:gd name="connsiteY5" fmla="*/ 1409803 h 1409802"/>
                  <a:gd name="connsiteX6" fmla="*/ 702488 w 1332518"/>
                  <a:gd name="connsiteY6" fmla="*/ 1186203 h 1409802"/>
                  <a:gd name="connsiteX7" fmla="*/ 723843 w 1332518"/>
                  <a:gd name="connsiteY7" fmla="*/ 1230647 h 1409802"/>
                  <a:gd name="connsiteX8" fmla="*/ 723024 w 1332518"/>
                  <a:gd name="connsiteY8" fmla="*/ 1246135 h 1409802"/>
                  <a:gd name="connsiteX9" fmla="*/ 722547 w 1332518"/>
                  <a:gd name="connsiteY9" fmla="*/ 1332717 h 1409802"/>
                  <a:gd name="connsiteX10" fmla="*/ 861860 w 1332518"/>
                  <a:gd name="connsiteY10" fmla="*/ 1307180 h 1409802"/>
                  <a:gd name="connsiteX11" fmla="*/ 892292 w 1332518"/>
                  <a:gd name="connsiteY11" fmla="*/ 1168868 h 1409802"/>
                  <a:gd name="connsiteX12" fmla="*/ 855516 w 1332518"/>
                  <a:gd name="connsiteY12" fmla="*/ 1156971 h 1409802"/>
                  <a:gd name="connsiteX13" fmla="*/ 833142 w 1332518"/>
                  <a:gd name="connsiteY13" fmla="*/ 1157123 h 1409802"/>
                  <a:gd name="connsiteX14" fmla="*/ 812187 w 1332518"/>
                  <a:gd name="connsiteY14" fmla="*/ 1159143 h 1409802"/>
                  <a:gd name="connsiteX15" fmla="*/ 785108 w 1332518"/>
                  <a:gd name="connsiteY15" fmla="*/ 1161191 h 1409802"/>
                  <a:gd name="connsiteX16" fmla="*/ 768248 w 1332518"/>
                  <a:gd name="connsiteY16" fmla="*/ 1153456 h 1409802"/>
                  <a:gd name="connsiteX17" fmla="*/ 753256 w 1332518"/>
                  <a:gd name="connsiteY17" fmla="*/ 1138950 h 1409802"/>
                  <a:gd name="connsiteX18" fmla="*/ 930259 w 1332518"/>
                  <a:gd name="connsiteY18" fmla="*/ 974167 h 1409802"/>
                  <a:gd name="connsiteX19" fmla="*/ 1332519 w 1332518"/>
                  <a:gd name="connsiteY19" fmla="*/ 974167 h 1409802"/>
                  <a:gd name="connsiteX20" fmla="*/ 1332519 w 1332518"/>
                  <a:gd name="connsiteY20" fmla="*/ 756845 h 1409802"/>
                  <a:gd name="connsiteX21" fmla="*/ 1324080 w 1332518"/>
                  <a:gd name="connsiteY21" fmla="*/ 760369 h 1409802"/>
                  <a:gd name="connsiteX22" fmla="*/ 1304801 w 1332518"/>
                  <a:gd name="connsiteY22" fmla="*/ 784705 h 1409802"/>
                  <a:gd name="connsiteX23" fmla="*/ 1290266 w 1332518"/>
                  <a:gd name="connsiteY23" fmla="*/ 803889 h 1409802"/>
                  <a:gd name="connsiteX24" fmla="*/ 1273054 w 1332518"/>
                  <a:gd name="connsiteY24" fmla="*/ 822805 h 1409802"/>
                  <a:gd name="connsiteX25" fmla="*/ 1230554 w 1332518"/>
                  <a:gd name="connsiteY25" fmla="*/ 839674 h 1409802"/>
                  <a:gd name="connsiteX26" fmla="*/ 1137895 w 1332518"/>
                  <a:gd name="connsiteY26" fmla="*/ 706896 h 1409802"/>
                  <a:gd name="connsiteX27" fmla="*/ 1224401 w 1332518"/>
                  <a:gd name="connsiteY27" fmla="*/ 570031 h 1409802"/>
                  <a:gd name="connsiteX28" fmla="*/ 1274797 w 1332518"/>
                  <a:gd name="connsiteY28" fmla="*/ 586709 h 1409802"/>
                  <a:gd name="connsiteX29" fmla="*/ 1295400 w 1332518"/>
                  <a:gd name="connsiteY29" fmla="*/ 608531 h 1409802"/>
                  <a:gd name="connsiteX30" fmla="*/ 1311126 w 1332518"/>
                  <a:gd name="connsiteY30" fmla="*/ 638563 h 1409802"/>
                  <a:gd name="connsiteX31" fmla="*/ 1316298 w 1332518"/>
                  <a:gd name="connsiteY31" fmla="*/ 644793 h 1409802"/>
                  <a:gd name="connsiteX32" fmla="*/ 1332490 w 1332518"/>
                  <a:gd name="connsiteY32" fmla="*/ 650965 h 1409802"/>
                  <a:gd name="connsiteX33" fmla="*/ 1332490 w 1332518"/>
                  <a:gd name="connsiteY33" fmla="*/ 556410 h 1409802"/>
                  <a:gd name="connsiteX34" fmla="*/ 1331900 w 1332518"/>
                  <a:gd name="connsiteY34" fmla="*/ 559849 h 140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32518" h="1409802">
                    <a:moveTo>
                      <a:pt x="1331900" y="559849"/>
                    </a:moveTo>
                    <a:cubicBezTo>
                      <a:pt x="1270702" y="194601"/>
                      <a:pt x="924991" y="-51877"/>
                      <a:pt x="559743" y="9325"/>
                    </a:cubicBezTo>
                    <a:cubicBezTo>
                      <a:pt x="236751" y="63447"/>
                      <a:pt x="104" y="342959"/>
                      <a:pt x="0" y="670453"/>
                    </a:cubicBezTo>
                    <a:cubicBezTo>
                      <a:pt x="0" y="993789"/>
                      <a:pt x="136941" y="1176288"/>
                      <a:pt x="335118" y="1324173"/>
                    </a:cubicBezTo>
                    <a:lnTo>
                      <a:pt x="334528" y="1324544"/>
                    </a:lnTo>
                    <a:cubicBezTo>
                      <a:pt x="374894" y="1353986"/>
                      <a:pt x="417738" y="1382104"/>
                      <a:pt x="462305" y="1409803"/>
                    </a:cubicBezTo>
                    <a:lnTo>
                      <a:pt x="702488" y="1186203"/>
                    </a:lnTo>
                    <a:cubicBezTo>
                      <a:pt x="713156" y="1199033"/>
                      <a:pt x="720491" y="1214302"/>
                      <a:pt x="723843" y="1230647"/>
                    </a:cubicBezTo>
                    <a:cubicBezTo>
                      <a:pt x="724611" y="1235809"/>
                      <a:pt x="724333" y="1241077"/>
                      <a:pt x="723024" y="1246135"/>
                    </a:cubicBezTo>
                    <a:cubicBezTo>
                      <a:pt x="708574" y="1279310"/>
                      <a:pt x="703021" y="1312505"/>
                      <a:pt x="722547" y="1332717"/>
                    </a:cubicBezTo>
                    <a:cubicBezTo>
                      <a:pt x="752618" y="1363864"/>
                      <a:pt x="814940" y="1352433"/>
                      <a:pt x="861860" y="1307180"/>
                    </a:cubicBezTo>
                    <a:cubicBezTo>
                      <a:pt x="908780" y="1261927"/>
                      <a:pt x="922353" y="1200014"/>
                      <a:pt x="892292" y="1168868"/>
                    </a:cubicBezTo>
                    <a:cubicBezTo>
                      <a:pt x="883206" y="1159447"/>
                      <a:pt x="867870" y="1157666"/>
                      <a:pt x="855516" y="1156971"/>
                    </a:cubicBezTo>
                    <a:cubicBezTo>
                      <a:pt x="848062" y="1156590"/>
                      <a:pt x="840591" y="1156638"/>
                      <a:pt x="833142" y="1157123"/>
                    </a:cubicBezTo>
                    <a:cubicBezTo>
                      <a:pt x="826122" y="1157533"/>
                      <a:pt x="819131" y="1158924"/>
                      <a:pt x="812187" y="1159143"/>
                    </a:cubicBezTo>
                    <a:cubicBezTo>
                      <a:pt x="803129" y="1159438"/>
                      <a:pt x="794166" y="1160895"/>
                      <a:pt x="785108" y="1161191"/>
                    </a:cubicBezTo>
                    <a:cubicBezTo>
                      <a:pt x="777697" y="1161419"/>
                      <a:pt x="774630" y="1157914"/>
                      <a:pt x="768248" y="1153456"/>
                    </a:cubicBezTo>
                    <a:cubicBezTo>
                      <a:pt x="762944" y="1148951"/>
                      <a:pt x="757937" y="1144103"/>
                      <a:pt x="753256" y="1138950"/>
                    </a:cubicBezTo>
                    <a:lnTo>
                      <a:pt x="930259" y="974167"/>
                    </a:lnTo>
                    <a:lnTo>
                      <a:pt x="1332519" y="974167"/>
                    </a:lnTo>
                    <a:lnTo>
                      <a:pt x="1332519" y="756845"/>
                    </a:lnTo>
                    <a:cubicBezTo>
                      <a:pt x="1329585" y="757696"/>
                      <a:pt x="1326747" y="758879"/>
                      <a:pt x="1324080" y="760369"/>
                    </a:cubicBezTo>
                    <a:cubicBezTo>
                      <a:pt x="1317307" y="768199"/>
                      <a:pt x="1311583" y="776866"/>
                      <a:pt x="1304801" y="784705"/>
                    </a:cubicBezTo>
                    <a:cubicBezTo>
                      <a:pt x="1299610" y="790706"/>
                      <a:pt x="1295362" y="797669"/>
                      <a:pt x="1290266" y="803889"/>
                    </a:cubicBezTo>
                    <a:cubicBezTo>
                      <a:pt x="1284894" y="810516"/>
                      <a:pt x="1279150" y="816831"/>
                      <a:pt x="1273054" y="822805"/>
                    </a:cubicBezTo>
                    <a:cubicBezTo>
                      <a:pt x="1261272" y="833183"/>
                      <a:pt x="1246251" y="839145"/>
                      <a:pt x="1230554" y="839674"/>
                    </a:cubicBezTo>
                    <a:cubicBezTo>
                      <a:pt x="1181081" y="840798"/>
                      <a:pt x="1139600" y="781353"/>
                      <a:pt x="1137895" y="706896"/>
                    </a:cubicBezTo>
                    <a:cubicBezTo>
                      <a:pt x="1136190" y="632439"/>
                      <a:pt x="1174928" y="571155"/>
                      <a:pt x="1224401" y="570031"/>
                    </a:cubicBezTo>
                    <a:cubicBezTo>
                      <a:pt x="1242603" y="569754"/>
                      <a:pt x="1260358" y="575631"/>
                      <a:pt x="1274797" y="586709"/>
                    </a:cubicBezTo>
                    <a:cubicBezTo>
                      <a:pt x="1282789" y="592833"/>
                      <a:pt x="1289742" y="600200"/>
                      <a:pt x="1295400" y="608531"/>
                    </a:cubicBezTo>
                    <a:cubicBezTo>
                      <a:pt x="1301887" y="617999"/>
                      <a:pt x="1304992" y="628895"/>
                      <a:pt x="1311126" y="638563"/>
                    </a:cubicBezTo>
                    <a:cubicBezTo>
                      <a:pt x="1312516" y="640899"/>
                      <a:pt x="1314260" y="643001"/>
                      <a:pt x="1316298" y="644793"/>
                    </a:cubicBezTo>
                    <a:cubicBezTo>
                      <a:pt x="1321175" y="648026"/>
                      <a:pt x="1326699" y="650134"/>
                      <a:pt x="1332490" y="650965"/>
                    </a:cubicBezTo>
                    <a:lnTo>
                      <a:pt x="1332490" y="556410"/>
                    </a:lnTo>
                    <a:cubicBezTo>
                      <a:pt x="1332338" y="557534"/>
                      <a:pt x="1332081" y="558677"/>
                      <a:pt x="1331900" y="559849"/>
                    </a:cubicBezTo>
                    <a:close/>
                  </a:path>
                </a:pathLst>
              </a:custGeom>
              <a:solidFill>
                <a:srgbClr val="0078D4"/>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 name="Graphic 4">
                <a:extLst>
                  <a:ext uri="{FF2B5EF4-FFF2-40B4-BE49-F238E27FC236}">
                    <a16:creationId xmlns:a16="http://schemas.microsoft.com/office/drawing/2014/main" id="{5E433AAB-6034-9504-5EFC-00C9DFE0E412}"/>
                  </a:ext>
                </a:extLst>
              </p:cNvPr>
              <p:cNvSpPr/>
              <p:nvPr/>
            </p:nvSpPr>
            <p:spPr>
              <a:xfrm>
                <a:off x="1913821" y="1433231"/>
                <a:ext cx="1340203" cy="1417357"/>
              </a:xfrm>
              <a:custGeom>
                <a:avLst/>
                <a:gdLst>
                  <a:gd name="connsiteX0" fmla="*/ 1339434 w 1340203"/>
                  <a:gd name="connsiteY0" fmla="*/ 563238 h 1417357"/>
                  <a:gd name="connsiteX1" fmla="*/ 563715 w 1340203"/>
                  <a:gd name="connsiteY1" fmla="*/ 9289 h 1417357"/>
                  <a:gd name="connsiteX2" fmla="*/ 524142 w 1340203"/>
                  <a:gd name="connsiteY2" fmla="*/ 17113 h 1417357"/>
                  <a:gd name="connsiteX3" fmla="*/ 9706 w 1340203"/>
                  <a:gd name="connsiteY3" fmla="*/ 562362 h 1417357"/>
                  <a:gd name="connsiteX4" fmla="*/ 17793 w 1340203"/>
                  <a:gd name="connsiteY4" fmla="*/ 860495 h 1417357"/>
                  <a:gd name="connsiteX5" fmla="*/ 117100 w 1340203"/>
                  <a:gd name="connsiteY5" fmla="*/ 1106525 h 1417357"/>
                  <a:gd name="connsiteX6" fmla="*/ 286321 w 1340203"/>
                  <a:gd name="connsiteY6" fmla="*/ 1291253 h 1417357"/>
                  <a:gd name="connsiteX7" fmla="*/ 337090 w 1340203"/>
                  <a:gd name="connsiteY7" fmla="*/ 1331115 h 1417357"/>
                  <a:gd name="connsiteX8" fmla="*/ 337604 w 1340203"/>
                  <a:gd name="connsiteY8" fmla="*/ 1324962 h 1417357"/>
                  <a:gd name="connsiteX9" fmla="*/ 337013 w 1340203"/>
                  <a:gd name="connsiteY9" fmla="*/ 1325324 h 1417357"/>
                  <a:gd name="connsiteX10" fmla="*/ 335422 w 1340203"/>
                  <a:gd name="connsiteY10" fmla="*/ 1330201 h 1417357"/>
                  <a:gd name="connsiteX11" fmla="*/ 336499 w 1340203"/>
                  <a:gd name="connsiteY11" fmla="*/ 1331477 h 1417357"/>
                  <a:gd name="connsiteX12" fmla="*/ 464277 w 1340203"/>
                  <a:gd name="connsiteY12" fmla="*/ 1416736 h 1417357"/>
                  <a:gd name="connsiteX13" fmla="*/ 468639 w 1340203"/>
                  <a:gd name="connsiteY13" fmla="*/ 1416536 h 1417357"/>
                  <a:gd name="connsiteX14" fmla="*/ 678513 w 1340203"/>
                  <a:gd name="connsiteY14" fmla="*/ 1221159 h 1417357"/>
                  <a:gd name="connsiteX15" fmla="*/ 708822 w 1340203"/>
                  <a:gd name="connsiteY15" fmla="*/ 1192936 h 1417357"/>
                  <a:gd name="connsiteX16" fmla="*/ 703783 w 1340203"/>
                  <a:gd name="connsiteY16" fmla="*/ 1192527 h 1417357"/>
                  <a:gd name="connsiteX17" fmla="*/ 723690 w 1340203"/>
                  <a:gd name="connsiteY17" fmla="*/ 1248905 h 1417357"/>
                  <a:gd name="connsiteX18" fmla="*/ 712880 w 1340203"/>
                  <a:gd name="connsiteY18" fmla="*/ 1281233 h 1417357"/>
                  <a:gd name="connsiteX19" fmla="*/ 711489 w 1340203"/>
                  <a:gd name="connsiteY19" fmla="*/ 1314380 h 1417357"/>
                  <a:gd name="connsiteX20" fmla="*/ 792089 w 1340203"/>
                  <a:gd name="connsiteY20" fmla="*/ 1355833 h 1417357"/>
                  <a:gd name="connsiteX21" fmla="*/ 896169 w 1340203"/>
                  <a:gd name="connsiteY21" fmla="*/ 1279204 h 1417357"/>
                  <a:gd name="connsiteX22" fmla="*/ 905542 w 1340203"/>
                  <a:gd name="connsiteY22" fmla="*/ 1178744 h 1417357"/>
                  <a:gd name="connsiteX23" fmla="*/ 846487 w 1340203"/>
                  <a:gd name="connsiteY23" fmla="*/ 1157170 h 1417357"/>
                  <a:gd name="connsiteX24" fmla="*/ 802081 w 1340203"/>
                  <a:gd name="connsiteY24" fmla="*/ 1160618 h 1417357"/>
                  <a:gd name="connsiteX25" fmla="*/ 777316 w 1340203"/>
                  <a:gd name="connsiteY25" fmla="*/ 1156636 h 1417357"/>
                  <a:gd name="connsiteX26" fmla="*/ 760057 w 1340203"/>
                  <a:gd name="connsiteY26" fmla="*/ 1140606 h 1417357"/>
                  <a:gd name="connsiteX27" fmla="*/ 759647 w 1340203"/>
                  <a:gd name="connsiteY27" fmla="*/ 1145645 h 1417357"/>
                  <a:gd name="connsiteX28" fmla="*/ 853345 w 1340203"/>
                  <a:gd name="connsiteY28" fmla="*/ 1058415 h 1417357"/>
                  <a:gd name="connsiteX29" fmla="*/ 914267 w 1340203"/>
                  <a:gd name="connsiteY29" fmla="*/ 1001674 h 1417357"/>
                  <a:gd name="connsiteX30" fmla="*/ 932431 w 1340203"/>
                  <a:gd name="connsiteY30" fmla="*/ 984767 h 1417357"/>
                  <a:gd name="connsiteX31" fmla="*/ 936050 w 1340203"/>
                  <a:gd name="connsiteY31" fmla="*/ 981395 h 1417357"/>
                  <a:gd name="connsiteX32" fmla="*/ 934736 w 1340203"/>
                  <a:gd name="connsiteY32" fmla="*/ 981710 h 1417357"/>
                  <a:gd name="connsiteX33" fmla="*/ 1041073 w 1340203"/>
                  <a:gd name="connsiteY33" fmla="*/ 981710 h 1417357"/>
                  <a:gd name="connsiteX34" fmla="*/ 1336224 w 1340203"/>
                  <a:gd name="connsiteY34" fmla="*/ 981710 h 1417357"/>
                  <a:gd name="connsiteX35" fmla="*/ 1340120 w 1340203"/>
                  <a:gd name="connsiteY35" fmla="*/ 978490 h 1417357"/>
                  <a:gd name="connsiteX36" fmla="*/ 1340120 w 1340203"/>
                  <a:gd name="connsiteY36" fmla="*/ 761158 h 1417357"/>
                  <a:gd name="connsiteX37" fmla="*/ 1336729 w 1340203"/>
                  <a:gd name="connsiteY37" fmla="*/ 757286 h 1417357"/>
                  <a:gd name="connsiteX38" fmla="*/ 1335024 w 1340203"/>
                  <a:gd name="connsiteY38" fmla="*/ 757586 h 1417357"/>
                  <a:gd name="connsiteX39" fmla="*/ 1319593 w 1340203"/>
                  <a:gd name="connsiteY39" fmla="*/ 769169 h 1417357"/>
                  <a:gd name="connsiteX40" fmla="*/ 1296257 w 1340203"/>
                  <a:gd name="connsiteY40" fmla="*/ 799401 h 1417357"/>
                  <a:gd name="connsiteX41" fmla="*/ 1237459 w 1340203"/>
                  <a:gd name="connsiteY41" fmla="*/ 839930 h 1417357"/>
                  <a:gd name="connsiteX42" fmla="*/ 1159612 w 1340203"/>
                  <a:gd name="connsiteY42" fmla="*/ 778646 h 1417357"/>
                  <a:gd name="connsiteX43" fmla="*/ 1153773 w 1340203"/>
                  <a:gd name="connsiteY43" fmla="*/ 650249 h 1417357"/>
                  <a:gd name="connsiteX44" fmla="*/ 1223896 w 1340203"/>
                  <a:gd name="connsiteY44" fmla="*/ 577859 h 1417357"/>
                  <a:gd name="connsiteX45" fmla="*/ 1293428 w 1340203"/>
                  <a:gd name="connsiteY45" fmla="*/ 610244 h 1417357"/>
                  <a:gd name="connsiteX46" fmla="*/ 1312478 w 1340203"/>
                  <a:gd name="connsiteY46" fmla="*/ 644830 h 1417357"/>
                  <a:gd name="connsiteX47" fmla="*/ 1336291 w 1340203"/>
                  <a:gd name="connsiteY47" fmla="*/ 658479 h 1417357"/>
                  <a:gd name="connsiteX48" fmla="*/ 1340187 w 1340203"/>
                  <a:gd name="connsiteY48" fmla="*/ 655259 h 1417357"/>
                  <a:gd name="connsiteX49" fmla="*/ 1340187 w 1340203"/>
                  <a:gd name="connsiteY49" fmla="*/ 560667 h 1417357"/>
                  <a:gd name="connsiteX50" fmla="*/ 1336967 w 1340203"/>
                  <a:gd name="connsiteY50" fmla="*/ 556771 h 1417357"/>
                  <a:gd name="connsiteX51" fmla="*/ 1333071 w 1340203"/>
                  <a:gd name="connsiteY51" fmla="*/ 559990 h 1417357"/>
                  <a:gd name="connsiteX52" fmla="*/ 1332452 w 1340203"/>
                  <a:gd name="connsiteY52" fmla="*/ 563486 h 1417357"/>
                  <a:gd name="connsiteX53" fmla="*/ 1339558 w 1340203"/>
                  <a:gd name="connsiteY53" fmla="*/ 564153 h 1417357"/>
                  <a:gd name="connsiteX54" fmla="*/ 1340187 w 1340203"/>
                  <a:gd name="connsiteY54" fmla="*/ 560667 h 1417357"/>
                  <a:gd name="connsiteX55" fmla="*/ 1333071 w 1340203"/>
                  <a:gd name="connsiteY55" fmla="*/ 559990 h 1417357"/>
                  <a:gd name="connsiteX56" fmla="*/ 1333071 w 1340203"/>
                  <a:gd name="connsiteY56" fmla="*/ 654593 h 1417357"/>
                  <a:gd name="connsiteX57" fmla="*/ 1336967 w 1340203"/>
                  <a:gd name="connsiteY57" fmla="*/ 651373 h 1417357"/>
                  <a:gd name="connsiteX58" fmla="*/ 1314326 w 1340203"/>
                  <a:gd name="connsiteY58" fmla="*/ 633561 h 1417357"/>
                  <a:gd name="connsiteX59" fmla="*/ 1305020 w 1340203"/>
                  <a:gd name="connsiteY59" fmla="*/ 614578 h 1417357"/>
                  <a:gd name="connsiteX60" fmla="*/ 1283903 w 1340203"/>
                  <a:gd name="connsiteY60" fmla="*/ 590099 h 1417357"/>
                  <a:gd name="connsiteX61" fmla="*/ 1224010 w 1340203"/>
                  <a:gd name="connsiteY61" fmla="*/ 570706 h 1417357"/>
                  <a:gd name="connsiteX62" fmla="*/ 1150515 w 1340203"/>
                  <a:gd name="connsiteY62" fmla="*/ 638143 h 1417357"/>
                  <a:gd name="connsiteX63" fmla="*/ 1148905 w 1340203"/>
                  <a:gd name="connsiteY63" fmla="*/ 770540 h 1417357"/>
                  <a:gd name="connsiteX64" fmla="*/ 1220248 w 1340203"/>
                  <a:gd name="connsiteY64" fmla="*/ 845864 h 1417357"/>
                  <a:gd name="connsiteX65" fmla="*/ 1280989 w 1340203"/>
                  <a:gd name="connsiteY65" fmla="*/ 827995 h 1417357"/>
                  <a:gd name="connsiteX66" fmla="*/ 1308097 w 1340203"/>
                  <a:gd name="connsiteY66" fmla="*/ 795391 h 1417357"/>
                  <a:gd name="connsiteX67" fmla="*/ 1338158 w 1340203"/>
                  <a:gd name="connsiteY67" fmla="*/ 764044 h 1417357"/>
                  <a:gd name="connsiteX68" fmla="*/ 1333071 w 1340203"/>
                  <a:gd name="connsiteY68" fmla="*/ 760482 h 1417357"/>
                  <a:gd name="connsiteX69" fmla="*/ 1333071 w 1340203"/>
                  <a:gd name="connsiteY69" fmla="*/ 977814 h 1417357"/>
                  <a:gd name="connsiteX70" fmla="*/ 1336967 w 1340203"/>
                  <a:gd name="connsiteY70" fmla="*/ 974595 h 1417357"/>
                  <a:gd name="connsiteX71" fmla="*/ 1059113 w 1340203"/>
                  <a:gd name="connsiteY71" fmla="*/ 974595 h 1417357"/>
                  <a:gd name="connsiteX72" fmla="*/ 938146 w 1340203"/>
                  <a:gd name="connsiteY72" fmla="*/ 974595 h 1417357"/>
                  <a:gd name="connsiteX73" fmla="*/ 921163 w 1340203"/>
                  <a:gd name="connsiteY73" fmla="*/ 985482 h 1417357"/>
                  <a:gd name="connsiteX74" fmla="*/ 866642 w 1340203"/>
                  <a:gd name="connsiteY74" fmla="*/ 1036231 h 1417357"/>
                  <a:gd name="connsiteX75" fmla="*/ 754971 w 1340203"/>
                  <a:gd name="connsiteY75" fmla="*/ 1140196 h 1417357"/>
                  <a:gd name="connsiteX76" fmla="*/ 754551 w 1340203"/>
                  <a:gd name="connsiteY76" fmla="*/ 1145225 h 1417357"/>
                  <a:gd name="connsiteX77" fmla="*/ 794271 w 1340203"/>
                  <a:gd name="connsiteY77" fmla="*/ 1168447 h 1417357"/>
                  <a:gd name="connsiteX78" fmla="*/ 868880 w 1340203"/>
                  <a:gd name="connsiteY78" fmla="*/ 1165323 h 1417357"/>
                  <a:gd name="connsiteX79" fmla="*/ 898874 w 1340203"/>
                  <a:gd name="connsiteY79" fmla="*/ 1258783 h 1417357"/>
                  <a:gd name="connsiteX80" fmla="*/ 800214 w 1340203"/>
                  <a:gd name="connsiteY80" fmla="*/ 1346489 h 1417357"/>
                  <a:gd name="connsiteX81" fmla="*/ 717909 w 1340203"/>
                  <a:gd name="connsiteY81" fmla="*/ 1294968 h 1417357"/>
                  <a:gd name="connsiteX82" fmla="*/ 728701 w 1340203"/>
                  <a:gd name="connsiteY82" fmla="*/ 1255325 h 1417357"/>
                  <a:gd name="connsiteX83" fmla="*/ 731558 w 1340203"/>
                  <a:gd name="connsiteY83" fmla="*/ 1234827 h 1417357"/>
                  <a:gd name="connsiteX84" fmla="*/ 709270 w 1340203"/>
                  <a:gd name="connsiteY84" fmla="*/ 1187869 h 1417357"/>
                  <a:gd name="connsiteX85" fmla="*/ 704240 w 1340203"/>
                  <a:gd name="connsiteY85" fmla="*/ 1187450 h 1417357"/>
                  <a:gd name="connsiteX86" fmla="*/ 494328 w 1340203"/>
                  <a:gd name="connsiteY86" fmla="*/ 1382827 h 1417357"/>
                  <a:gd name="connsiteX87" fmla="*/ 464010 w 1340203"/>
                  <a:gd name="connsiteY87" fmla="*/ 1411049 h 1417357"/>
                  <a:gd name="connsiteX88" fmla="*/ 468373 w 1340203"/>
                  <a:gd name="connsiteY88" fmla="*/ 1410840 h 1417357"/>
                  <a:gd name="connsiteX89" fmla="*/ 340595 w 1340203"/>
                  <a:gd name="connsiteY89" fmla="*/ 1325581 h 1417357"/>
                  <a:gd name="connsiteX90" fmla="*/ 340081 w 1340203"/>
                  <a:gd name="connsiteY90" fmla="*/ 1331734 h 1417357"/>
                  <a:gd name="connsiteX91" fmla="*/ 340671 w 1340203"/>
                  <a:gd name="connsiteY91" fmla="*/ 1331373 h 1417357"/>
                  <a:gd name="connsiteX92" fmla="*/ 342280 w 1340203"/>
                  <a:gd name="connsiteY92" fmla="*/ 1326515 h 1417357"/>
                  <a:gd name="connsiteX93" fmla="*/ 341185 w 1340203"/>
                  <a:gd name="connsiteY93" fmla="*/ 1325219 h 1417357"/>
                  <a:gd name="connsiteX94" fmla="*/ 158934 w 1340203"/>
                  <a:gd name="connsiteY94" fmla="*/ 1152464 h 1417357"/>
                  <a:gd name="connsiteX95" fmla="*/ 41777 w 1340203"/>
                  <a:gd name="connsiteY95" fmla="*/ 927465 h 1417357"/>
                  <a:gd name="connsiteX96" fmla="*/ 8953 w 1340203"/>
                  <a:gd name="connsiteY96" fmla="*/ 631437 h 1417357"/>
                  <a:gd name="connsiteX97" fmla="*/ 717282 w 1340203"/>
                  <a:gd name="connsiteY97" fmla="*/ 8527 h 1417357"/>
                  <a:gd name="connsiteX98" fmla="*/ 1318374 w 1340203"/>
                  <a:gd name="connsiteY98" fmla="*/ 499811 h 1417357"/>
                  <a:gd name="connsiteX99" fmla="*/ 1332405 w 1340203"/>
                  <a:gd name="connsiteY99" fmla="*/ 564439 h 1417357"/>
                  <a:gd name="connsiteX100" fmla="*/ 1336691 w 1340203"/>
                  <a:gd name="connsiteY100" fmla="*/ 567108 h 1417357"/>
                  <a:gd name="connsiteX101" fmla="*/ 1339434 w 1340203"/>
                  <a:gd name="connsiteY101" fmla="*/ 563238 h 141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340203" h="1417357">
                    <a:moveTo>
                      <a:pt x="1339434" y="563238"/>
                    </a:moveTo>
                    <a:cubicBezTo>
                      <a:pt x="1278198" y="196061"/>
                      <a:pt x="930893" y="-51951"/>
                      <a:pt x="563715" y="9289"/>
                    </a:cubicBezTo>
                    <a:cubicBezTo>
                      <a:pt x="550449" y="11501"/>
                      <a:pt x="537252" y="14111"/>
                      <a:pt x="524142" y="17113"/>
                    </a:cubicBezTo>
                    <a:cubicBezTo>
                      <a:pt x="258066" y="77911"/>
                      <a:pt x="54941" y="293204"/>
                      <a:pt x="9706" y="562362"/>
                    </a:cubicBezTo>
                    <a:cubicBezTo>
                      <a:pt x="-5544" y="661417"/>
                      <a:pt x="-2805" y="762412"/>
                      <a:pt x="17793" y="860495"/>
                    </a:cubicBezTo>
                    <a:cubicBezTo>
                      <a:pt x="34937" y="948077"/>
                      <a:pt x="68643" y="1031583"/>
                      <a:pt x="117100" y="1106525"/>
                    </a:cubicBezTo>
                    <a:cubicBezTo>
                      <a:pt x="163928" y="1176239"/>
                      <a:pt x="220972" y="1238513"/>
                      <a:pt x="286321" y="1291253"/>
                    </a:cubicBezTo>
                    <a:cubicBezTo>
                      <a:pt x="302885" y="1304988"/>
                      <a:pt x="319859" y="1318219"/>
                      <a:pt x="337090" y="1331115"/>
                    </a:cubicBezTo>
                    <a:lnTo>
                      <a:pt x="337604" y="1324962"/>
                    </a:lnTo>
                    <a:lnTo>
                      <a:pt x="337013" y="1325324"/>
                    </a:lnTo>
                    <a:cubicBezTo>
                      <a:pt x="335227" y="1326229"/>
                      <a:pt x="334514" y="1328420"/>
                      <a:pt x="335422" y="1330201"/>
                    </a:cubicBezTo>
                    <a:cubicBezTo>
                      <a:pt x="335677" y="1330706"/>
                      <a:pt x="336046" y="1331144"/>
                      <a:pt x="336499" y="1331477"/>
                    </a:cubicBezTo>
                    <a:cubicBezTo>
                      <a:pt x="377933" y="1361605"/>
                      <a:pt x="420786" y="1389675"/>
                      <a:pt x="464277" y="1416736"/>
                    </a:cubicBezTo>
                    <a:cubicBezTo>
                      <a:pt x="465617" y="1417631"/>
                      <a:pt x="467387" y="1417555"/>
                      <a:pt x="468639" y="1416536"/>
                    </a:cubicBezTo>
                    <a:lnTo>
                      <a:pt x="678513" y="1221159"/>
                    </a:lnTo>
                    <a:lnTo>
                      <a:pt x="708822" y="1192936"/>
                    </a:lnTo>
                    <a:lnTo>
                      <a:pt x="703783" y="1192527"/>
                    </a:lnTo>
                    <a:cubicBezTo>
                      <a:pt x="715756" y="1205985"/>
                      <a:pt x="728605" y="1230703"/>
                      <a:pt x="723690" y="1248905"/>
                    </a:cubicBezTo>
                    <a:cubicBezTo>
                      <a:pt x="720738" y="1259868"/>
                      <a:pt x="715327" y="1269974"/>
                      <a:pt x="712880" y="1281233"/>
                    </a:cubicBezTo>
                    <a:cubicBezTo>
                      <a:pt x="710202" y="1292082"/>
                      <a:pt x="709730" y="1303350"/>
                      <a:pt x="711489" y="1314380"/>
                    </a:cubicBezTo>
                    <a:cubicBezTo>
                      <a:pt x="718604" y="1351623"/>
                      <a:pt x="759485" y="1362262"/>
                      <a:pt x="792089" y="1355833"/>
                    </a:cubicBezTo>
                    <a:cubicBezTo>
                      <a:pt x="835757" y="1345498"/>
                      <a:pt x="873335" y="1317828"/>
                      <a:pt x="896169" y="1279204"/>
                    </a:cubicBezTo>
                    <a:cubicBezTo>
                      <a:pt x="913695" y="1250381"/>
                      <a:pt x="925563" y="1209424"/>
                      <a:pt x="905542" y="1178744"/>
                    </a:cubicBezTo>
                    <a:cubicBezTo>
                      <a:pt x="892369" y="1158570"/>
                      <a:pt x="868670" y="1156741"/>
                      <a:pt x="846487" y="1157170"/>
                    </a:cubicBezTo>
                    <a:cubicBezTo>
                      <a:pt x="831694" y="1157456"/>
                      <a:pt x="816816" y="1159332"/>
                      <a:pt x="802081" y="1160618"/>
                    </a:cubicBezTo>
                    <a:cubicBezTo>
                      <a:pt x="793621" y="1162532"/>
                      <a:pt x="784749" y="1161104"/>
                      <a:pt x="777316" y="1156636"/>
                    </a:cubicBezTo>
                    <a:cubicBezTo>
                      <a:pt x="771058" y="1151864"/>
                      <a:pt x="765278" y="1146492"/>
                      <a:pt x="760057" y="1140606"/>
                    </a:cubicBezTo>
                    <a:lnTo>
                      <a:pt x="759647" y="1145645"/>
                    </a:lnTo>
                    <a:lnTo>
                      <a:pt x="853345" y="1058415"/>
                    </a:lnTo>
                    <a:lnTo>
                      <a:pt x="914267" y="1001674"/>
                    </a:lnTo>
                    <a:lnTo>
                      <a:pt x="932431" y="984767"/>
                    </a:lnTo>
                    <a:cubicBezTo>
                      <a:pt x="933631" y="983643"/>
                      <a:pt x="934898" y="982567"/>
                      <a:pt x="936050" y="981395"/>
                    </a:cubicBezTo>
                    <a:cubicBezTo>
                      <a:pt x="937736" y="979681"/>
                      <a:pt x="932316" y="981814"/>
                      <a:pt x="934736" y="981710"/>
                    </a:cubicBezTo>
                    <a:cubicBezTo>
                      <a:pt x="970045" y="980214"/>
                      <a:pt x="1005745" y="981710"/>
                      <a:pt x="1041073" y="981710"/>
                    </a:cubicBezTo>
                    <a:lnTo>
                      <a:pt x="1336224" y="981710"/>
                    </a:lnTo>
                    <a:cubicBezTo>
                      <a:pt x="1338177" y="981862"/>
                      <a:pt x="1339901" y="980443"/>
                      <a:pt x="1340120" y="978490"/>
                    </a:cubicBezTo>
                    <a:lnTo>
                      <a:pt x="1340120" y="761158"/>
                    </a:lnTo>
                    <a:cubicBezTo>
                      <a:pt x="1340253" y="759153"/>
                      <a:pt x="1338739" y="757420"/>
                      <a:pt x="1336729" y="757286"/>
                    </a:cubicBezTo>
                    <a:cubicBezTo>
                      <a:pt x="1336148" y="757247"/>
                      <a:pt x="1335557" y="757350"/>
                      <a:pt x="1335024" y="757586"/>
                    </a:cubicBezTo>
                    <a:cubicBezTo>
                      <a:pt x="1328633" y="759425"/>
                      <a:pt x="1323146" y="763547"/>
                      <a:pt x="1319593" y="769169"/>
                    </a:cubicBezTo>
                    <a:cubicBezTo>
                      <a:pt x="1311735" y="779189"/>
                      <a:pt x="1303820" y="789171"/>
                      <a:pt x="1296257" y="799401"/>
                    </a:cubicBezTo>
                    <a:cubicBezTo>
                      <a:pt x="1281322" y="819642"/>
                      <a:pt x="1263929" y="837806"/>
                      <a:pt x="1237459" y="839930"/>
                    </a:cubicBezTo>
                    <a:cubicBezTo>
                      <a:pt x="1200226" y="842930"/>
                      <a:pt x="1172842" y="809545"/>
                      <a:pt x="1159612" y="778646"/>
                    </a:cubicBezTo>
                    <a:cubicBezTo>
                      <a:pt x="1142667" y="737855"/>
                      <a:pt x="1140600" y="692409"/>
                      <a:pt x="1153773" y="650249"/>
                    </a:cubicBezTo>
                    <a:cubicBezTo>
                      <a:pt x="1164022" y="618017"/>
                      <a:pt x="1187110" y="581764"/>
                      <a:pt x="1223896" y="577859"/>
                    </a:cubicBezTo>
                    <a:cubicBezTo>
                      <a:pt x="1251090" y="576017"/>
                      <a:pt x="1277341" y="588241"/>
                      <a:pt x="1293428" y="610244"/>
                    </a:cubicBezTo>
                    <a:cubicBezTo>
                      <a:pt x="1301591" y="620903"/>
                      <a:pt x="1305001" y="633847"/>
                      <a:pt x="1312478" y="644830"/>
                    </a:cubicBezTo>
                    <a:cubicBezTo>
                      <a:pt x="1318146" y="652517"/>
                      <a:pt x="1326794" y="657470"/>
                      <a:pt x="1336291" y="658479"/>
                    </a:cubicBezTo>
                    <a:cubicBezTo>
                      <a:pt x="1338253" y="658661"/>
                      <a:pt x="1339996" y="657222"/>
                      <a:pt x="1340187" y="655259"/>
                    </a:cubicBezTo>
                    <a:lnTo>
                      <a:pt x="1340187" y="560667"/>
                    </a:lnTo>
                    <a:cubicBezTo>
                      <a:pt x="1340377" y="558702"/>
                      <a:pt x="1338929" y="556958"/>
                      <a:pt x="1336967" y="556771"/>
                    </a:cubicBezTo>
                    <a:cubicBezTo>
                      <a:pt x="1335005" y="556584"/>
                      <a:pt x="1333262" y="558025"/>
                      <a:pt x="1333071" y="559990"/>
                    </a:cubicBezTo>
                    <a:lnTo>
                      <a:pt x="1332452" y="563486"/>
                    </a:lnTo>
                    <a:cubicBezTo>
                      <a:pt x="1331643" y="568020"/>
                      <a:pt x="1338758" y="568658"/>
                      <a:pt x="1339558" y="564153"/>
                    </a:cubicBezTo>
                    <a:lnTo>
                      <a:pt x="1340187" y="560667"/>
                    </a:lnTo>
                    <a:lnTo>
                      <a:pt x="1333071" y="559990"/>
                    </a:lnTo>
                    <a:lnTo>
                      <a:pt x="1333071" y="654593"/>
                    </a:lnTo>
                    <a:lnTo>
                      <a:pt x="1336967" y="651373"/>
                    </a:lnTo>
                    <a:cubicBezTo>
                      <a:pt x="1326890" y="649659"/>
                      <a:pt x="1318365" y="642954"/>
                      <a:pt x="1314326" y="633561"/>
                    </a:cubicBezTo>
                    <a:cubicBezTo>
                      <a:pt x="1311088" y="627294"/>
                      <a:pt x="1308611" y="620674"/>
                      <a:pt x="1305020" y="614578"/>
                    </a:cubicBezTo>
                    <a:cubicBezTo>
                      <a:pt x="1299458" y="605256"/>
                      <a:pt x="1292304" y="596973"/>
                      <a:pt x="1283903" y="590099"/>
                    </a:cubicBezTo>
                    <a:cubicBezTo>
                      <a:pt x="1267215" y="576109"/>
                      <a:pt x="1245737" y="569154"/>
                      <a:pt x="1224010" y="570706"/>
                    </a:cubicBezTo>
                    <a:cubicBezTo>
                      <a:pt x="1187748" y="573983"/>
                      <a:pt x="1162736" y="606520"/>
                      <a:pt x="1150515" y="638143"/>
                    </a:cubicBezTo>
                    <a:cubicBezTo>
                      <a:pt x="1134666" y="680758"/>
                      <a:pt x="1134094" y="727553"/>
                      <a:pt x="1148905" y="770540"/>
                    </a:cubicBezTo>
                    <a:cubicBezTo>
                      <a:pt x="1160278" y="803402"/>
                      <a:pt x="1183958" y="838387"/>
                      <a:pt x="1220248" y="845864"/>
                    </a:cubicBezTo>
                    <a:cubicBezTo>
                      <a:pt x="1242193" y="850094"/>
                      <a:pt x="1264825" y="843435"/>
                      <a:pt x="1280989" y="827995"/>
                    </a:cubicBezTo>
                    <a:cubicBezTo>
                      <a:pt x="1290799" y="817799"/>
                      <a:pt x="1299867" y="806902"/>
                      <a:pt x="1308097" y="795391"/>
                    </a:cubicBezTo>
                    <a:cubicBezTo>
                      <a:pt x="1316403" y="784590"/>
                      <a:pt x="1325004" y="768597"/>
                      <a:pt x="1338158" y="764044"/>
                    </a:cubicBezTo>
                    <a:lnTo>
                      <a:pt x="1333071" y="760482"/>
                    </a:lnTo>
                    <a:lnTo>
                      <a:pt x="1333071" y="977814"/>
                    </a:lnTo>
                    <a:lnTo>
                      <a:pt x="1336967" y="974595"/>
                    </a:lnTo>
                    <a:lnTo>
                      <a:pt x="1059113" y="974595"/>
                    </a:lnTo>
                    <a:cubicBezTo>
                      <a:pt x="1018842" y="974595"/>
                      <a:pt x="978398" y="973480"/>
                      <a:pt x="938146" y="974595"/>
                    </a:cubicBezTo>
                    <a:cubicBezTo>
                      <a:pt x="930364" y="974814"/>
                      <a:pt x="926840" y="980195"/>
                      <a:pt x="921163" y="985482"/>
                    </a:cubicBezTo>
                    <a:lnTo>
                      <a:pt x="866642" y="1036231"/>
                    </a:lnTo>
                    <a:lnTo>
                      <a:pt x="754971" y="1140196"/>
                    </a:lnTo>
                    <a:cubicBezTo>
                      <a:pt x="753487" y="1141482"/>
                      <a:pt x="753302" y="1143711"/>
                      <a:pt x="754551" y="1145225"/>
                    </a:cubicBezTo>
                    <a:cubicBezTo>
                      <a:pt x="765981" y="1157065"/>
                      <a:pt x="776687" y="1169600"/>
                      <a:pt x="794271" y="1168447"/>
                    </a:cubicBezTo>
                    <a:cubicBezTo>
                      <a:pt x="818988" y="1166828"/>
                      <a:pt x="844115" y="1161999"/>
                      <a:pt x="868880" y="1165323"/>
                    </a:cubicBezTo>
                    <a:cubicBezTo>
                      <a:pt x="915552" y="1171591"/>
                      <a:pt x="913705" y="1225216"/>
                      <a:pt x="898874" y="1258783"/>
                    </a:cubicBezTo>
                    <a:cubicBezTo>
                      <a:pt x="880019" y="1300759"/>
                      <a:pt x="844115" y="1332677"/>
                      <a:pt x="800214" y="1346489"/>
                    </a:cubicBezTo>
                    <a:cubicBezTo>
                      <a:pt x="761162" y="1357652"/>
                      <a:pt x="713441" y="1343631"/>
                      <a:pt x="717909" y="1294968"/>
                    </a:cubicBezTo>
                    <a:cubicBezTo>
                      <a:pt x="719620" y="1281309"/>
                      <a:pt x="723253" y="1267965"/>
                      <a:pt x="728701" y="1255325"/>
                    </a:cubicBezTo>
                    <a:cubicBezTo>
                      <a:pt x="731533" y="1248886"/>
                      <a:pt x="732522" y="1241790"/>
                      <a:pt x="731558" y="1234827"/>
                    </a:cubicBezTo>
                    <a:cubicBezTo>
                      <a:pt x="728458" y="1217463"/>
                      <a:pt x="720761" y="1201251"/>
                      <a:pt x="709270" y="1187869"/>
                    </a:cubicBezTo>
                    <a:cubicBezTo>
                      <a:pt x="707986" y="1186383"/>
                      <a:pt x="705752" y="1186202"/>
                      <a:pt x="704240" y="1187450"/>
                    </a:cubicBezTo>
                    <a:lnTo>
                      <a:pt x="494328" y="1382827"/>
                    </a:lnTo>
                    <a:lnTo>
                      <a:pt x="464010" y="1411049"/>
                    </a:lnTo>
                    <a:lnTo>
                      <a:pt x="468373" y="1410840"/>
                    </a:lnTo>
                    <a:cubicBezTo>
                      <a:pt x="424882" y="1383779"/>
                      <a:pt x="382029" y="1355718"/>
                      <a:pt x="340595" y="1325581"/>
                    </a:cubicBezTo>
                    <a:lnTo>
                      <a:pt x="340081" y="1331734"/>
                    </a:lnTo>
                    <a:lnTo>
                      <a:pt x="340671" y="1331373"/>
                    </a:lnTo>
                    <a:cubicBezTo>
                      <a:pt x="342457" y="1330477"/>
                      <a:pt x="343177" y="1328296"/>
                      <a:pt x="342280" y="1326515"/>
                    </a:cubicBezTo>
                    <a:cubicBezTo>
                      <a:pt x="342023" y="1326000"/>
                      <a:pt x="341647" y="1325562"/>
                      <a:pt x="341185" y="1325219"/>
                    </a:cubicBezTo>
                    <a:cubicBezTo>
                      <a:pt x="273144" y="1275851"/>
                      <a:pt x="211871" y="1217768"/>
                      <a:pt x="158934" y="1152464"/>
                    </a:cubicBezTo>
                    <a:cubicBezTo>
                      <a:pt x="106128" y="1085466"/>
                      <a:pt x="66386" y="1009142"/>
                      <a:pt x="41777" y="927465"/>
                    </a:cubicBezTo>
                    <a:cubicBezTo>
                      <a:pt x="13544" y="831481"/>
                      <a:pt x="2433" y="731275"/>
                      <a:pt x="8953" y="631437"/>
                    </a:cubicBezTo>
                    <a:cubicBezTo>
                      <a:pt x="32541" y="263826"/>
                      <a:pt x="349670" y="-15060"/>
                      <a:pt x="717282" y="8527"/>
                    </a:cubicBezTo>
                    <a:cubicBezTo>
                      <a:pt x="1002125" y="26804"/>
                      <a:pt x="1243765" y="224305"/>
                      <a:pt x="1318374" y="499811"/>
                    </a:cubicBezTo>
                    <a:cubicBezTo>
                      <a:pt x="1324089" y="521109"/>
                      <a:pt x="1328738" y="542674"/>
                      <a:pt x="1332405" y="564439"/>
                    </a:cubicBezTo>
                    <a:cubicBezTo>
                      <a:pt x="1332852" y="566360"/>
                      <a:pt x="1334767" y="567555"/>
                      <a:pt x="1336691" y="567108"/>
                    </a:cubicBezTo>
                    <a:cubicBezTo>
                      <a:pt x="1338453" y="566699"/>
                      <a:pt x="1339634" y="565037"/>
                      <a:pt x="1339434" y="563238"/>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5" name="Graphic 4">
              <a:extLst>
                <a:ext uri="{FF2B5EF4-FFF2-40B4-BE49-F238E27FC236}">
                  <a16:creationId xmlns:a16="http://schemas.microsoft.com/office/drawing/2014/main" id="{AA346B56-E63B-642C-F2CE-1CD5B8ACCB3E}"/>
                </a:ext>
              </a:extLst>
            </p:cNvPr>
            <p:cNvGrpSpPr/>
            <p:nvPr/>
          </p:nvGrpSpPr>
          <p:grpSpPr>
            <a:xfrm>
              <a:off x="4979244" y="1897015"/>
              <a:ext cx="651549" cy="275229"/>
              <a:chOff x="2380157" y="1952065"/>
              <a:chExt cx="456817" cy="192969"/>
            </a:xfrm>
          </p:grpSpPr>
          <p:grpSp>
            <p:nvGrpSpPr>
              <p:cNvPr id="16" name="Graphic 4">
                <a:extLst>
                  <a:ext uri="{FF2B5EF4-FFF2-40B4-BE49-F238E27FC236}">
                    <a16:creationId xmlns:a16="http://schemas.microsoft.com/office/drawing/2014/main" id="{8536E18F-1807-37B6-4B46-14FE639275F3}"/>
                  </a:ext>
                </a:extLst>
              </p:cNvPr>
              <p:cNvGrpSpPr/>
              <p:nvPr/>
            </p:nvGrpSpPr>
            <p:grpSpPr>
              <a:xfrm>
                <a:off x="2389680" y="1961588"/>
                <a:ext cx="447294" cy="183446"/>
                <a:chOff x="2389680" y="1961588"/>
                <a:chExt cx="447294" cy="183446"/>
              </a:xfrm>
              <a:solidFill>
                <a:srgbClr val="1E3465"/>
              </a:solidFill>
            </p:grpSpPr>
            <p:sp>
              <p:nvSpPr>
                <p:cNvPr id="28" name="Graphic 4">
                  <a:extLst>
                    <a:ext uri="{FF2B5EF4-FFF2-40B4-BE49-F238E27FC236}">
                      <a16:creationId xmlns:a16="http://schemas.microsoft.com/office/drawing/2014/main" id="{AA20B5CE-EC97-58B5-BA61-EB59EF8BB312}"/>
                    </a:ext>
                  </a:extLst>
                </p:cNvPr>
                <p:cNvSpPr/>
                <p:nvPr/>
              </p:nvSpPr>
              <p:spPr>
                <a:xfrm>
                  <a:off x="2389680" y="1961588"/>
                  <a:ext cx="159846" cy="180116"/>
                </a:xfrm>
                <a:custGeom>
                  <a:avLst/>
                  <a:gdLst>
                    <a:gd name="connsiteX0" fmla="*/ 0 w 159846"/>
                    <a:gd name="connsiteY0" fmla="*/ 180022 h 180116"/>
                    <a:gd name="connsiteX1" fmla="*/ 0 w 159846"/>
                    <a:gd name="connsiteY1" fmla="*/ 0 h 180116"/>
                    <a:gd name="connsiteX2" fmla="*/ 63818 w 159846"/>
                    <a:gd name="connsiteY2" fmla="*/ 0 h 180116"/>
                    <a:gd name="connsiteX3" fmla="*/ 159753 w 159846"/>
                    <a:gd name="connsiteY3" fmla="*/ 87773 h 180116"/>
                    <a:gd name="connsiteX4" fmla="*/ 133541 w 159846"/>
                    <a:gd name="connsiteY4" fmla="*/ 154896 h 180116"/>
                    <a:gd name="connsiteX5" fmla="*/ 63789 w 159846"/>
                    <a:gd name="connsiteY5" fmla="*/ 180003 h 180116"/>
                    <a:gd name="connsiteX6" fmla="*/ 40548 w 159846"/>
                    <a:gd name="connsiteY6" fmla="*/ 32976 h 180116"/>
                    <a:gd name="connsiteX7" fmla="*/ 40548 w 159846"/>
                    <a:gd name="connsiteY7" fmla="*/ 147123 h 180116"/>
                    <a:gd name="connsiteX8" fmla="*/ 60646 w 159846"/>
                    <a:gd name="connsiteY8" fmla="*/ 147123 h 180116"/>
                    <a:gd name="connsiteX9" fmla="*/ 102032 w 159846"/>
                    <a:gd name="connsiteY9" fmla="*/ 131302 h 180116"/>
                    <a:gd name="connsiteX10" fmla="*/ 117034 w 159846"/>
                    <a:gd name="connsiteY10" fmla="*/ 88221 h 180116"/>
                    <a:gd name="connsiteX11" fmla="*/ 102175 w 159846"/>
                    <a:gd name="connsiteY11" fmla="*/ 47739 h 180116"/>
                    <a:gd name="connsiteX12" fmla="*/ 60427 w 159846"/>
                    <a:gd name="connsiteY12" fmla="*/ 32976 h 18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846" h="180116">
                      <a:moveTo>
                        <a:pt x="0" y="180022"/>
                      </a:moveTo>
                      <a:lnTo>
                        <a:pt x="0" y="0"/>
                      </a:lnTo>
                      <a:lnTo>
                        <a:pt x="63818" y="0"/>
                      </a:lnTo>
                      <a:cubicBezTo>
                        <a:pt x="127775" y="0"/>
                        <a:pt x="159753" y="29258"/>
                        <a:pt x="159753" y="87773"/>
                      </a:cubicBezTo>
                      <a:cubicBezTo>
                        <a:pt x="160900" y="112847"/>
                        <a:pt x="151376" y="137234"/>
                        <a:pt x="133541" y="154896"/>
                      </a:cubicBezTo>
                      <a:cubicBezTo>
                        <a:pt x="114557" y="172213"/>
                        <a:pt x="89454" y="181248"/>
                        <a:pt x="63789" y="180003"/>
                      </a:cubicBezTo>
                      <a:close/>
                      <a:moveTo>
                        <a:pt x="40548" y="32976"/>
                      </a:moveTo>
                      <a:lnTo>
                        <a:pt x="40548" y="147123"/>
                      </a:lnTo>
                      <a:lnTo>
                        <a:pt x="60646" y="147123"/>
                      </a:lnTo>
                      <a:cubicBezTo>
                        <a:pt x="76062" y="147967"/>
                        <a:pt x="91109" y="142215"/>
                        <a:pt x="102032" y="131302"/>
                      </a:cubicBezTo>
                      <a:cubicBezTo>
                        <a:pt x="112502" y="119472"/>
                        <a:pt x="117891" y="103995"/>
                        <a:pt x="117034" y="88221"/>
                      </a:cubicBezTo>
                      <a:cubicBezTo>
                        <a:pt x="117867" y="73257"/>
                        <a:pt x="112491" y="58611"/>
                        <a:pt x="102175" y="47739"/>
                      </a:cubicBezTo>
                      <a:cubicBezTo>
                        <a:pt x="90834" y="37364"/>
                        <a:pt x="75769" y="32036"/>
                        <a:pt x="60427" y="32976"/>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9" name="Graphic 4">
                  <a:extLst>
                    <a:ext uri="{FF2B5EF4-FFF2-40B4-BE49-F238E27FC236}">
                      <a16:creationId xmlns:a16="http://schemas.microsoft.com/office/drawing/2014/main" id="{7CCDD393-FDF9-B6EC-D242-3AE1A263D958}"/>
                    </a:ext>
                  </a:extLst>
                </p:cNvPr>
                <p:cNvSpPr/>
                <p:nvPr/>
              </p:nvSpPr>
              <p:spPr>
                <a:xfrm>
                  <a:off x="2567456" y="2009794"/>
                  <a:ext cx="123565" cy="135240"/>
                </a:xfrm>
                <a:custGeom>
                  <a:avLst/>
                  <a:gdLst>
                    <a:gd name="connsiteX0" fmla="*/ 123471 w 123565"/>
                    <a:gd name="connsiteY0" fmla="*/ 78829 h 135240"/>
                    <a:gd name="connsiteX1" fmla="*/ 39594 w 123565"/>
                    <a:gd name="connsiteY1" fmla="*/ 78829 h 135240"/>
                    <a:gd name="connsiteX2" fmla="*/ 74837 w 123565"/>
                    <a:gd name="connsiteY2" fmla="*/ 106833 h 135240"/>
                    <a:gd name="connsiteX3" fmla="*/ 112127 w 123565"/>
                    <a:gd name="connsiteY3" fmla="*/ 96784 h 135240"/>
                    <a:gd name="connsiteX4" fmla="*/ 112127 w 123565"/>
                    <a:gd name="connsiteY4" fmla="*/ 125416 h 135240"/>
                    <a:gd name="connsiteX5" fmla="*/ 65797 w 123565"/>
                    <a:gd name="connsiteY5" fmla="*/ 134941 h 135240"/>
                    <a:gd name="connsiteX6" fmla="*/ 295 w 123565"/>
                    <a:gd name="connsiteY6" fmla="*/ 81304 h 135240"/>
                    <a:gd name="connsiteX7" fmla="*/ 284 w 123565"/>
                    <a:gd name="connsiteY7" fmla="*/ 69542 h 135240"/>
                    <a:gd name="connsiteX8" fmla="*/ 18868 w 123565"/>
                    <a:gd name="connsiteY8" fmla="*/ 18812 h 135240"/>
                    <a:gd name="connsiteX9" fmla="*/ 64588 w 123565"/>
                    <a:gd name="connsiteY9" fmla="*/ 105 h 135240"/>
                    <a:gd name="connsiteX10" fmla="*/ 108098 w 123565"/>
                    <a:gd name="connsiteY10" fmla="*/ 16802 h 135240"/>
                    <a:gd name="connsiteX11" fmla="*/ 123471 w 123565"/>
                    <a:gd name="connsiteY11" fmla="*/ 62122 h 135240"/>
                    <a:gd name="connsiteX12" fmla="*/ 86667 w 123565"/>
                    <a:gd name="connsiteY12" fmla="*/ 54464 h 135240"/>
                    <a:gd name="connsiteX13" fmla="*/ 64321 w 123565"/>
                    <a:gd name="connsiteY13" fmla="*/ 26842 h 135240"/>
                    <a:gd name="connsiteX14" fmla="*/ 47805 w 123565"/>
                    <a:gd name="connsiteY14" fmla="*/ 34748 h 135240"/>
                    <a:gd name="connsiteX15" fmla="*/ 39327 w 123565"/>
                    <a:gd name="connsiteY15" fmla="*/ 54464 h 1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65" h="135240">
                      <a:moveTo>
                        <a:pt x="123471" y="78829"/>
                      </a:moveTo>
                      <a:lnTo>
                        <a:pt x="39594" y="78829"/>
                      </a:lnTo>
                      <a:cubicBezTo>
                        <a:pt x="40928" y="97498"/>
                        <a:pt x="52675" y="106833"/>
                        <a:pt x="74837" y="106833"/>
                      </a:cubicBezTo>
                      <a:cubicBezTo>
                        <a:pt x="87971" y="107107"/>
                        <a:pt x="100909" y="103620"/>
                        <a:pt x="112127" y="96784"/>
                      </a:cubicBezTo>
                      <a:lnTo>
                        <a:pt x="112127" y="125416"/>
                      </a:lnTo>
                      <a:cubicBezTo>
                        <a:pt x="97694" y="132328"/>
                        <a:pt x="81787" y="135598"/>
                        <a:pt x="65797" y="134941"/>
                      </a:cubicBezTo>
                      <a:cubicBezTo>
                        <a:pt x="32898" y="138218"/>
                        <a:pt x="3572" y="114203"/>
                        <a:pt x="295" y="81304"/>
                      </a:cubicBezTo>
                      <a:cubicBezTo>
                        <a:pt x="-95" y="77393"/>
                        <a:pt x="-98" y="73453"/>
                        <a:pt x="284" y="69542"/>
                      </a:cubicBezTo>
                      <a:cubicBezTo>
                        <a:pt x="-697" y="50806"/>
                        <a:pt x="6016" y="32481"/>
                        <a:pt x="18868" y="18812"/>
                      </a:cubicBezTo>
                      <a:cubicBezTo>
                        <a:pt x="30852" y="6503"/>
                        <a:pt x="47412" y="-272"/>
                        <a:pt x="64588" y="105"/>
                      </a:cubicBezTo>
                      <a:cubicBezTo>
                        <a:pt x="80824" y="-888"/>
                        <a:pt x="96695" y="5202"/>
                        <a:pt x="108098" y="16802"/>
                      </a:cubicBezTo>
                      <a:cubicBezTo>
                        <a:pt x="118859" y="29371"/>
                        <a:pt x="124365" y="45601"/>
                        <a:pt x="123471" y="62122"/>
                      </a:cubicBezTo>
                      <a:close/>
                      <a:moveTo>
                        <a:pt x="86667" y="54464"/>
                      </a:moveTo>
                      <a:cubicBezTo>
                        <a:pt x="86667" y="36050"/>
                        <a:pt x="79218" y="26842"/>
                        <a:pt x="64321" y="26842"/>
                      </a:cubicBezTo>
                      <a:cubicBezTo>
                        <a:pt x="57908" y="26864"/>
                        <a:pt x="51843" y="29766"/>
                        <a:pt x="47805" y="34748"/>
                      </a:cubicBezTo>
                      <a:cubicBezTo>
                        <a:pt x="43034" y="40301"/>
                        <a:pt x="40075" y="47181"/>
                        <a:pt x="39327" y="54464"/>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0" name="Graphic 4">
                  <a:extLst>
                    <a:ext uri="{FF2B5EF4-FFF2-40B4-BE49-F238E27FC236}">
                      <a16:creationId xmlns:a16="http://schemas.microsoft.com/office/drawing/2014/main" id="{85BDE16F-F017-67E3-0EF5-538E0BD88C84}"/>
                    </a:ext>
                  </a:extLst>
                </p:cNvPr>
                <p:cNvSpPr/>
                <p:nvPr/>
              </p:nvSpPr>
              <p:spPr>
                <a:xfrm>
                  <a:off x="2698338" y="2013004"/>
                  <a:ext cx="138636" cy="128606"/>
                </a:xfrm>
                <a:custGeom>
                  <a:avLst/>
                  <a:gdLst>
                    <a:gd name="connsiteX0" fmla="*/ 138636 w 138636"/>
                    <a:gd name="connsiteY0" fmla="*/ 19 h 128606"/>
                    <a:gd name="connsiteX1" fmla="*/ 90783 w 138636"/>
                    <a:gd name="connsiteY1" fmla="*/ 128607 h 128606"/>
                    <a:gd name="connsiteX2" fmla="*/ 45577 w 138636"/>
                    <a:gd name="connsiteY2" fmla="*/ 128607 h 128606"/>
                    <a:gd name="connsiteX3" fmla="*/ 0 w 138636"/>
                    <a:gd name="connsiteY3" fmla="*/ 19 h 128606"/>
                    <a:gd name="connsiteX4" fmla="*/ 42443 w 138636"/>
                    <a:gd name="connsiteY4" fmla="*/ 19 h 128606"/>
                    <a:gd name="connsiteX5" fmla="*/ 64799 w 138636"/>
                    <a:gd name="connsiteY5" fmla="*/ 79258 h 128606"/>
                    <a:gd name="connsiteX6" fmla="*/ 69190 w 138636"/>
                    <a:gd name="connsiteY6" fmla="*/ 102118 h 128606"/>
                    <a:gd name="connsiteX7" fmla="*/ 69685 w 138636"/>
                    <a:gd name="connsiteY7" fmla="*/ 102118 h 128606"/>
                    <a:gd name="connsiteX8" fmla="*/ 74343 w 138636"/>
                    <a:gd name="connsiteY8" fmla="*/ 80010 h 128606"/>
                    <a:gd name="connsiteX9" fmla="*/ 97203 w 138636"/>
                    <a:gd name="connsiteY9" fmla="*/ 0 h 12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36" h="128606">
                      <a:moveTo>
                        <a:pt x="138636" y="19"/>
                      </a:moveTo>
                      <a:lnTo>
                        <a:pt x="90783" y="128607"/>
                      </a:lnTo>
                      <a:lnTo>
                        <a:pt x="45577" y="128607"/>
                      </a:lnTo>
                      <a:lnTo>
                        <a:pt x="0" y="19"/>
                      </a:lnTo>
                      <a:lnTo>
                        <a:pt x="42443" y="19"/>
                      </a:lnTo>
                      <a:lnTo>
                        <a:pt x="64799" y="79258"/>
                      </a:lnTo>
                      <a:cubicBezTo>
                        <a:pt x="67024" y="86712"/>
                        <a:pt x="68494" y="94370"/>
                        <a:pt x="69190" y="102118"/>
                      </a:cubicBezTo>
                      <a:lnTo>
                        <a:pt x="69685" y="102118"/>
                      </a:lnTo>
                      <a:cubicBezTo>
                        <a:pt x="70594" y="94627"/>
                        <a:pt x="72152" y="87230"/>
                        <a:pt x="74343" y="80010"/>
                      </a:cubicBezTo>
                      <a:lnTo>
                        <a:pt x="97203" y="0"/>
                      </a:ln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7" name="Graphic 4">
                <a:extLst>
                  <a:ext uri="{FF2B5EF4-FFF2-40B4-BE49-F238E27FC236}">
                    <a16:creationId xmlns:a16="http://schemas.microsoft.com/office/drawing/2014/main" id="{7B508365-522D-3B17-F567-EDF6161BB316}"/>
                  </a:ext>
                </a:extLst>
              </p:cNvPr>
              <p:cNvGrpSpPr/>
              <p:nvPr/>
            </p:nvGrpSpPr>
            <p:grpSpPr>
              <a:xfrm>
                <a:off x="2380157" y="1952065"/>
                <a:ext cx="447292" cy="183444"/>
                <a:chOff x="2380157" y="1952065"/>
                <a:chExt cx="447292" cy="183444"/>
              </a:xfrm>
              <a:solidFill>
                <a:srgbClr val="E6E6E6"/>
              </a:solidFill>
            </p:grpSpPr>
            <p:sp>
              <p:nvSpPr>
                <p:cNvPr id="20" name="Graphic 4">
                  <a:extLst>
                    <a:ext uri="{FF2B5EF4-FFF2-40B4-BE49-F238E27FC236}">
                      <a16:creationId xmlns:a16="http://schemas.microsoft.com/office/drawing/2014/main" id="{6F9DCC4B-0B50-4223-9437-0C59BF91010B}"/>
                    </a:ext>
                  </a:extLst>
                </p:cNvPr>
                <p:cNvSpPr/>
                <p:nvPr/>
              </p:nvSpPr>
              <p:spPr>
                <a:xfrm>
                  <a:off x="2380157" y="1952065"/>
                  <a:ext cx="159846" cy="180116"/>
                </a:xfrm>
                <a:custGeom>
                  <a:avLst/>
                  <a:gdLst>
                    <a:gd name="connsiteX0" fmla="*/ 0 w 159846"/>
                    <a:gd name="connsiteY0" fmla="*/ 180022 h 180116"/>
                    <a:gd name="connsiteX1" fmla="*/ 0 w 159846"/>
                    <a:gd name="connsiteY1" fmla="*/ 0 h 180116"/>
                    <a:gd name="connsiteX2" fmla="*/ 63818 w 159846"/>
                    <a:gd name="connsiteY2" fmla="*/ 0 h 180116"/>
                    <a:gd name="connsiteX3" fmla="*/ 159753 w 159846"/>
                    <a:gd name="connsiteY3" fmla="*/ 87773 h 180116"/>
                    <a:gd name="connsiteX4" fmla="*/ 133541 w 159846"/>
                    <a:gd name="connsiteY4" fmla="*/ 154896 h 180116"/>
                    <a:gd name="connsiteX5" fmla="*/ 63789 w 159846"/>
                    <a:gd name="connsiteY5" fmla="*/ 180003 h 180116"/>
                    <a:gd name="connsiteX6" fmla="*/ 40548 w 159846"/>
                    <a:gd name="connsiteY6" fmla="*/ 32976 h 180116"/>
                    <a:gd name="connsiteX7" fmla="*/ 40548 w 159846"/>
                    <a:gd name="connsiteY7" fmla="*/ 147123 h 180116"/>
                    <a:gd name="connsiteX8" fmla="*/ 60646 w 159846"/>
                    <a:gd name="connsiteY8" fmla="*/ 147123 h 180116"/>
                    <a:gd name="connsiteX9" fmla="*/ 102032 w 159846"/>
                    <a:gd name="connsiteY9" fmla="*/ 131302 h 180116"/>
                    <a:gd name="connsiteX10" fmla="*/ 117034 w 159846"/>
                    <a:gd name="connsiteY10" fmla="*/ 88221 h 180116"/>
                    <a:gd name="connsiteX11" fmla="*/ 102175 w 159846"/>
                    <a:gd name="connsiteY11" fmla="*/ 47739 h 180116"/>
                    <a:gd name="connsiteX12" fmla="*/ 60427 w 159846"/>
                    <a:gd name="connsiteY12" fmla="*/ 32976 h 18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846" h="180116">
                      <a:moveTo>
                        <a:pt x="0" y="180022"/>
                      </a:moveTo>
                      <a:lnTo>
                        <a:pt x="0" y="0"/>
                      </a:lnTo>
                      <a:lnTo>
                        <a:pt x="63818" y="0"/>
                      </a:lnTo>
                      <a:cubicBezTo>
                        <a:pt x="127775" y="0"/>
                        <a:pt x="159753" y="29258"/>
                        <a:pt x="159753" y="87773"/>
                      </a:cubicBezTo>
                      <a:cubicBezTo>
                        <a:pt x="160900" y="112847"/>
                        <a:pt x="151376" y="137234"/>
                        <a:pt x="133541" y="154896"/>
                      </a:cubicBezTo>
                      <a:cubicBezTo>
                        <a:pt x="114557" y="172213"/>
                        <a:pt x="89454" y="181248"/>
                        <a:pt x="63789" y="180003"/>
                      </a:cubicBezTo>
                      <a:close/>
                      <a:moveTo>
                        <a:pt x="40548" y="32976"/>
                      </a:moveTo>
                      <a:lnTo>
                        <a:pt x="40548" y="147123"/>
                      </a:lnTo>
                      <a:lnTo>
                        <a:pt x="60646" y="147123"/>
                      </a:lnTo>
                      <a:cubicBezTo>
                        <a:pt x="76062" y="147967"/>
                        <a:pt x="91109" y="142215"/>
                        <a:pt x="102032" y="131302"/>
                      </a:cubicBezTo>
                      <a:cubicBezTo>
                        <a:pt x="112502" y="119472"/>
                        <a:pt x="117891" y="103995"/>
                        <a:pt x="117034" y="88221"/>
                      </a:cubicBezTo>
                      <a:cubicBezTo>
                        <a:pt x="117867" y="73257"/>
                        <a:pt x="112491" y="58611"/>
                        <a:pt x="102175" y="47739"/>
                      </a:cubicBezTo>
                      <a:cubicBezTo>
                        <a:pt x="90834" y="37364"/>
                        <a:pt x="75769" y="32036"/>
                        <a:pt x="60427" y="32976"/>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6" name="Graphic 4">
                  <a:extLst>
                    <a:ext uri="{FF2B5EF4-FFF2-40B4-BE49-F238E27FC236}">
                      <a16:creationId xmlns:a16="http://schemas.microsoft.com/office/drawing/2014/main" id="{B5BBFFCA-6B4E-77A1-8075-BF500ACED81B}"/>
                    </a:ext>
                  </a:extLst>
                </p:cNvPr>
                <p:cNvSpPr/>
                <p:nvPr/>
              </p:nvSpPr>
              <p:spPr>
                <a:xfrm>
                  <a:off x="2557931" y="2000269"/>
                  <a:ext cx="123565" cy="135240"/>
                </a:xfrm>
                <a:custGeom>
                  <a:avLst/>
                  <a:gdLst>
                    <a:gd name="connsiteX0" fmla="*/ 123471 w 123565"/>
                    <a:gd name="connsiteY0" fmla="*/ 78829 h 135240"/>
                    <a:gd name="connsiteX1" fmla="*/ 39594 w 123565"/>
                    <a:gd name="connsiteY1" fmla="*/ 78829 h 135240"/>
                    <a:gd name="connsiteX2" fmla="*/ 74837 w 123565"/>
                    <a:gd name="connsiteY2" fmla="*/ 106833 h 135240"/>
                    <a:gd name="connsiteX3" fmla="*/ 112127 w 123565"/>
                    <a:gd name="connsiteY3" fmla="*/ 96784 h 135240"/>
                    <a:gd name="connsiteX4" fmla="*/ 112127 w 123565"/>
                    <a:gd name="connsiteY4" fmla="*/ 125416 h 135240"/>
                    <a:gd name="connsiteX5" fmla="*/ 65797 w 123565"/>
                    <a:gd name="connsiteY5" fmla="*/ 134941 h 135240"/>
                    <a:gd name="connsiteX6" fmla="*/ 295 w 123565"/>
                    <a:gd name="connsiteY6" fmla="*/ 81304 h 135240"/>
                    <a:gd name="connsiteX7" fmla="*/ 284 w 123565"/>
                    <a:gd name="connsiteY7" fmla="*/ 69542 h 135240"/>
                    <a:gd name="connsiteX8" fmla="*/ 18868 w 123565"/>
                    <a:gd name="connsiteY8" fmla="*/ 18812 h 135240"/>
                    <a:gd name="connsiteX9" fmla="*/ 64588 w 123565"/>
                    <a:gd name="connsiteY9" fmla="*/ 105 h 135240"/>
                    <a:gd name="connsiteX10" fmla="*/ 108098 w 123565"/>
                    <a:gd name="connsiteY10" fmla="*/ 16802 h 135240"/>
                    <a:gd name="connsiteX11" fmla="*/ 123471 w 123565"/>
                    <a:gd name="connsiteY11" fmla="*/ 62122 h 135240"/>
                    <a:gd name="connsiteX12" fmla="*/ 86667 w 123565"/>
                    <a:gd name="connsiteY12" fmla="*/ 54464 h 135240"/>
                    <a:gd name="connsiteX13" fmla="*/ 64321 w 123565"/>
                    <a:gd name="connsiteY13" fmla="*/ 26842 h 135240"/>
                    <a:gd name="connsiteX14" fmla="*/ 47805 w 123565"/>
                    <a:gd name="connsiteY14" fmla="*/ 34747 h 135240"/>
                    <a:gd name="connsiteX15" fmla="*/ 39327 w 123565"/>
                    <a:gd name="connsiteY15" fmla="*/ 54464 h 1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65" h="135240">
                      <a:moveTo>
                        <a:pt x="123471" y="78829"/>
                      </a:moveTo>
                      <a:lnTo>
                        <a:pt x="39594" y="78829"/>
                      </a:lnTo>
                      <a:cubicBezTo>
                        <a:pt x="40928" y="97498"/>
                        <a:pt x="52675" y="106833"/>
                        <a:pt x="74837" y="106833"/>
                      </a:cubicBezTo>
                      <a:cubicBezTo>
                        <a:pt x="87971" y="107107"/>
                        <a:pt x="100909" y="103620"/>
                        <a:pt x="112127" y="96784"/>
                      </a:cubicBezTo>
                      <a:lnTo>
                        <a:pt x="112127" y="125416"/>
                      </a:lnTo>
                      <a:cubicBezTo>
                        <a:pt x="97694" y="132328"/>
                        <a:pt x="81787" y="135598"/>
                        <a:pt x="65797" y="134941"/>
                      </a:cubicBezTo>
                      <a:cubicBezTo>
                        <a:pt x="32898" y="138218"/>
                        <a:pt x="3572" y="114203"/>
                        <a:pt x="295" y="81304"/>
                      </a:cubicBezTo>
                      <a:cubicBezTo>
                        <a:pt x="-95" y="77393"/>
                        <a:pt x="-98" y="73453"/>
                        <a:pt x="284" y="69542"/>
                      </a:cubicBezTo>
                      <a:cubicBezTo>
                        <a:pt x="-697" y="50806"/>
                        <a:pt x="6016" y="32481"/>
                        <a:pt x="18868" y="18812"/>
                      </a:cubicBezTo>
                      <a:cubicBezTo>
                        <a:pt x="30852" y="6503"/>
                        <a:pt x="47412" y="-272"/>
                        <a:pt x="64588" y="105"/>
                      </a:cubicBezTo>
                      <a:cubicBezTo>
                        <a:pt x="80824" y="-888"/>
                        <a:pt x="96695" y="5202"/>
                        <a:pt x="108098" y="16802"/>
                      </a:cubicBezTo>
                      <a:cubicBezTo>
                        <a:pt x="118859" y="29371"/>
                        <a:pt x="124365" y="45601"/>
                        <a:pt x="123471" y="62122"/>
                      </a:cubicBezTo>
                      <a:close/>
                      <a:moveTo>
                        <a:pt x="86667" y="54464"/>
                      </a:moveTo>
                      <a:cubicBezTo>
                        <a:pt x="86667" y="36050"/>
                        <a:pt x="79218" y="26842"/>
                        <a:pt x="64321" y="26842"/>
                      </a:cubicBezTo>
                      <a:cubicBezTo>
                        <a:pt x="57908" y="26864"/>
                        <a:pt x="51843" y="29766"/>
                        <a:pt x="47805" y="34747"/>
                      </a:cubicBezTo>
                      <a:cubicBezTo>
                        <a:pt x="43034" y="40301"/>
                        <a:pt x="40075" y="47181"/>
                        <a:pt x="39327" y="54464"/>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27" name="Graphic 4">
                  <a:extLst>
                    <a:ext uri="{FF2B5EF4-FFF2-40B4-BE49-F238E27FC236}">
                      <a16:creationId xmlns:a16="http://schemas.microsoft.com/office/drawing/2014/main" id="{A28C76F8-E04B-08E6-6E1C-7FCA5C77BDF1}"/>
                    </a:ext>
                  </a:extLst>
                </p:cNvPr>
                <p:cNvSpPr/>
                <p:nvPr/>
              </p:nvSpPr>
              <p:spPr>
                <a:xfrm>
                  <a:off x="2688813" y="2003479"/>
                  <a:ext cx="138636" cy="128606"/>
                </a:xfrm>
                <a:custGeom>
                  <a:avLst/>
                  <a:gdLst>
                    <a:gd name="connsiteX0" fmla="*/ 138636 w 138636"/>
                    <a:gd name="connsiteY0" fmla="*/ 19 h 128606"/>
                    <a:gd name="connsiteX1" fmla="*/ 90783 w 138636"/>
                    <a:gd name="connsiteY1" fmla="*/ 128607 h 128606"/>
                    <a:gd name="connsiteX2" fmla="*/ 45577 w 138636"/>
                    <a:gd name="connsiteY2" fmla="*/ 128607 h 128606"/>
                    <a:gd name="connsiteX3" fmla="*/ 0 w 138636"/>
                    <a:gd name="connsiteY3" fmla="*/ 19 h 128606"/>
                    <a:gd name="connsiteX4" fmla="*/ 42443 w 138636"/>
                    <a:gd name="connsiteY4" fmla="*/ 19 h 128606"/>
                    <a:gd name="connsiteX5" fmla="*/ 64799 w 138636"/>
                    <a:gd name="connsiteY5" fmla="*/ 79258 h 128606"/>
                    <a:gd name="connsiteX6" fmla="*/ 69190 w 138636"/>
                    <a:gd name="connsiteY6" fmla="*/ 102118 h 128606"/>
                    <a:gd name="connsiteX7" fmla="*/ 69685 w 138636"/>
                    <a:gd name="connsiteY7" fmla="*/ 102118 h 128606"/>
                    <a:gd name="connsiteX8" fmla="*/ 74343 w 138636"/>
                    <a:gd name="connsiteY8" fmla="*/ 80010 h 128606"/>
                    <a:gd name="connsiteX9" fmla="*/ 97203 w 138636"/>
                    <a:gd name="connsiteY9" fmla="*/ 0 h 12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36" h="128606">
                      <a:moveTo>
                        <a:pt x="138636" y="19"/>
                      </a:moveTo>
                      <a:lnTo>
                        <a:pt x="90783" y="128607"/>
                      </a:lnTo>
                      <a:lnTo>
                        <a:pt x="45577" y="128607"/>
                      </a:lnTo>
                      <a:lnTo>
                        <a:pt x="0" y="19"/>
                      </a:lnTo>
                      <a:lnTo>
                        <a:pt x="42443" y="19"/>
                      </a:lnTo>
                      <a:lnTo>
                        <a:pt x="64799" y="79258"/>
                      </a:lnTo>
                      <a:cubicBezTo>
                        <a:pt x="67024" y="86712"/>
                        <a:pt x="68494" y="94370"/>
                        <a:pt x="69190" y="102118"/>
                      </a:cubicBezTo>
                      <a:lnTo>
                        <a:pt x="69685" y="102118"/>
                      </a:lnTo>
                      <a:cubicBezTo>
                        <a:pt x="70594" y="94627"/>
                        <a:pt x="72152" y="87230"/>
                        <a:pt x="74343" y="80010"/>
                      </a:cubicBezTo>
                      <a:lnTo>
                        <a:pt x="97203" y="0"/>
                      </a:ln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39" name="Group 38">
            <a:extLst>
              <a:ext uri="{FF2B5EF4-FFF2-40B4-BE49-F238E27FC236}">
                <a16:creationId xmlns:a16="http://schemas.microsoft.com/office/drawing/2014/main" id="{E5A0AE62-A67A-B8D4-E7F6-86CDB55C2D2A}"/>
              </a:ext>
            </a:extLst>
          </p:cNvPr>
          <p:cNvGrpSpPr/>
          <p:nvPr/>
        </p:nvGrpSpPr>
        <p:grpSpPr>
          <a:xfrm>
            <a:off x="7925815" y="1672553"/>
            <a:ext cx="248645" cy="158565"/>
            <a:chOff x="4995805" y="2529405"/>
            <a:chExt cx="2475435" cy="1578626"/>
          </a:xfrm>
        </p:grpSpPr>
        <p:grpSp>
          <p:nvGrpSpPr>
            <p:cNvPr id="40" name="Graphic 4">
              <a:extLst>
                <a:ext uri="{FF2B5EF4-FFF2-40B4-BE49-F238E27FC236}">
                  <a16:creationId xmlns:a16="http://schemas.microsoft.com/office/drawing/2014/main" id="{3EEFA6C2-0093-36BE-0A70-72FE2ADEFBAF}"/>
                </a:ext>
              </a:extLst>
            </p:cNvPr>
            <p:cNvGrpSpPr/>
            <p:nvPr/>
          </p:nvGrpSpPr>
          <p:grpSpPr>
            <a:xfrm>
              <a:off x="4995805" y="2529405"/>
              <a:ext cx="2475435" cy="1578626"/>
              <a:chOff x="2391766" y="2395452"/>
              <a:chExt cx="1735586" cy="1106812"/>
            </a:xfrm>
          </p:grpSpPr>
          <p:sp>
            <p:nvSpPr>
              <p:cNvPr id="53" name="Graphic 4">
                <a:extLst>
                  <a:ext uri="{FF2B5EF4-FFF2-40B4-BE49-F238E27FC236}">
                    <a16:creationId xmlns:a16="http://schemas.microsoft.com/office/drawing/2014/main" id="{93D59F72-04F1-FB69-18AF-42A3ABFE22D5}"/>
                  </a:ext>
                </a:extLst>
              </p:cNvPr>
              <p:cNvSpPr/>
              <p:nvPr/>
            </p:nvSpPr>
            <p:spPr>
              <a:xfrm>
                <a:off x="2395310" y="2399151"/>
                <a:ext cx="1728387" cy="1099534"/>
              </a:xfrm>
              <a:custGeom>
                <a:avLst/>
                <a:gdLst>
                  <a:gd name="connsiteX0" fmla="*/ 1466488 w 1728387"/>
                  <a:gd name="connsiteY0" fmla="*/ 214690 h 1099534"/>
                  <a:gd name="connsiteX1" fmla="*/ 1514761 w 1728387"/>
                  <a:gd name="connsiteY1" fmla="*/ 182477 h 1099534"/>
                  <a:gd name="connsiteX2" fmla="*/ 1530268 w 1728387"/>
                  <a:gd name="connsiteY2" fmla="*/ 181963 h 1099534"/>
                  <a:gd name="connsiteX3" fmla="*/ 1616574 w 1728387"/>
                  <a:gd name="connsiteY3" fmla="*/ 175019 h 1099534"/>
                  <a:gd name="connsiteX4" fmla="*/ 1579197 w 1728387"/>
                  <a:gd name="connsiteY4" fmla="*/ 38411 h 1099534"/>
                  <a:gd name="connsiteX5" fmla="*/ 1438780 w 1728387"/>
                  <a:gd name="connsiteY5" fmla="*/ 19942 h 1099534"/>
                  <a:gd name="connsiteX6" fmla="*/ 1430074 w 1728387"/>
                  <a:gd name="connsiteY6" fmla="*/ 57604 h 1099534"/>
                  <a:gd name="connsiteX7" fmla="*/ 1432141 w 1728387"/>
                  <a:gd name="connsiteY7" fmla="*/ 79883 h 1099534"/>
                  <a:gd name="connsiteX8" fmla="*/ 1435951 w 1728387"/>
                  <a:gd name="connsiteY8" fmla="*/ 100581 h 1099534"/>
                  <a:gd name="connsiteX9" fmla="*/ 1440304 w 1728387"/>
                  <a:gd name="connsiteY9" fmla="*/ 127394 h 1099534"/>
                  <a:gd name="connsiteX10" fmla="*/ 1434046 w 1728387"/>
                  <a:gd name="connsiteY10" fmla="*/ 144844 h 1099534"/>
                  <a:gd name="connsiteX11" fmla="*/ 1415682 w 1728387"/>
                  <a:gd name="connsiteY11" fmla="*/ 166856 h 1099534"/>
                  <a:gd name="connsiteX12" fmla="*/ 1272407 w 1728387"/>
                  <a:gd name="connsiteY12" fmla="*/ 31934 h 1099534"/>
                  <a:gd name="connsiteX13" fmla="*/ 462363 w 1728387"/>
                  <a:gd name="connsiteY13" fmla="*/ 31934 h 1099534"/>
                  <a:gd name="connsiteX14" fmla="*/ 301904 w 1728387"/>
                  <a:gd name="connsiteY14" fmla="*/ 181039 h 1099534"/>
                  <a:gd name="connsiteX15" fmla="*/ 308734 w 1728387"/>
                  <a:gd name="connsiteY15" fmla="*/ 183953 h 1099534"/>
                  <a:gd name="connsiteX16" fmla="*/ 339690 w 1728387"/>
                  <a:gd name="connsiteY16" fmla="*/ 181620 h 1099534"/>
                  <a:gd name="connsiteX17" fmla="*/ 363655 w 1728387"/>
                  <a:gd name="connsiteY17" fmla="*/ 179305 h 1099534"/>
                  <a:gd name="connsiteX18" fmla="*/ 389230 w 1728387"/>
                  <a:gd name="connsiteY18" fmla="*/ 179124 h 1099534"/>
                  <a:gd name="connsiteX19" fmla="*/ 430444 w 1728387"/>
                  <a:gd name="connsiteY19" fmla="*/ 198936 h 1099534"/>
                  <a:gd name="connsiteX20" fmla="*/ 395649 w 1728387"/>
                  <a:gd name="connsiteY20" fmla="*/ 357051 h 1099534"/>
                  <a:gd name="connsiteX21" fmla="*/ 236392 w 1728387"/>
                  <a:gd name="connsiteY21" fmla="*/ 386245 h 1099534"/>
                  <a:gd name="connsiteX22" fmla="*/ 214484 w 1728387"/>
                  <a:gd name="connsiteY22" fmla="*/ 337887 h 1099534"/>
                  <a:gd name="connsiteX23" fmla="*/ 216551 w 1728387"/>
                  <a:gd name="connsiteY23" fmla="*/ 307950 h 1099534"/>
                  <a:gd name="connsiteX24" fmla="*/ 227981 w 1728387"/>
                  <a:gd name="connsiteY24" fmla="*/ 276031 h 1099534"/>
                  <a:gd name="connsiteX25" fmla="*/ 229048 w 1728387"/>
                  <a:gd name="connsiteY25" fmla="*/ 268002 h 1099534"/>
                  <a:gd name="connsiteX26" fmla="*/ 223647 w 1728387"/>
                  <a:gd name="connsiteY26" fmla="*/ 253714 h 1099534"/>
                  <a:gd name="connsiteX27" fmla="*/ 0 w 1728387"/>
                  <a:gd name="connsiteY27" fmla="*/ 461521 h 1099534"/>
                  <a:gd name="connsiteX28" fmla="*/ 864003 w 1728387"/>
                  <a:gd name="connsiteY28" fmla="*/ 1099534 h 1099534"/>
                  <a:gd name="connsiteX29" fmla="*/ 1728388 w 1728387"/>
                  <a:gd name="connsiteY29" fmla="*/ 461274 h 109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8387" h="1099534">
                    <a:moveTo>
                      <a:pt x="1466488" y="214690"/>
                    </a:moveTo>
                    <a:cubicBezTo>
                      <a:pt x="1474746" y="203508"/>
                      <a:pt x="1484586" y="193678"/>
                      <a:pt x="1514761" y="182477"/>
                    </a:cubicBezTo>
                    <a:cubicBezTo>
                      <a:pt x="1519847" y="181267"/>
                      <a:pt x="1525114" y="181096"/>
                      <a:pt x="1530268" y="181963"/>
                    </a:cubicBezTo>
                    <a:cubicBezTo>
                      <a:pt x="1564558" y="193516"/>
                      <a:pt x="1598105" y="196193"/>
                      <a:pt x="1616574" y="175019"/>
                    </a:cubicBezTo>
                    <a:cubicBezTo>
                      <a:pt x="1645025" y="142396"/>
                      <a:pt x="1628289" y="81236"/>
                      <a:pt x="1579197" y="38411"/>
                    </a:cubicBezTo>
                    <a:cubicBezTo>
                      <a:pt x="1530106" y="-4413"/>
                      <a:pt x="1467231" y="-12681"/>
                      <a:pt x="1438780" y="19942"/>
                    </a:cubicBezTo>
                    <a:cubicBezTo>
                      <a:pt x="1430207" y="29801"/>
                      <a:pt x="1429712" y="45231"/>
                      <a:pt x="1430074" y="57604"/>
                    </a:cubicBezTo>
                    <a:cubicBezTo>
                      <a:pt x="1430341" y="65062"/>
                      <a:pt x="1431026" y="72501"/>
                      <a:pt x="1432141" y="79883"/>
                    </a:cubicBezTo>
                    <a:cubicBezTo>
                      <a:pt x="1433151" y="86836"/>
                      <a:pt x="1435141" y="93685"/>
                      <a:pt x="1435951" y="100581"/>
                    </a:cubicBezTo>
                    <a:cubicBezTo>
                      <a:pt x="1437018" y="109582"/>
                      <a:pt x="1439237" y="118393"/>
                      <a:pt x="1440304" y="127394"/>
                    </a:cubicBezTo>
                    <a:cubicBezTo>
                      <a:pt x="1441171" y="134757"/>
                      <a:pt x="1437942" y="138128"/>
                      <a:pt x="1434046" y="144844"/>
                    </a:cubicBezTo>
                    <a:cubicBezTo>
                      <a:pt x="1428388" y="152549"/>
                      <a:pt x="1422254" y="159903"/>
                      <a:pt x="1415682" y="166856"/>
                    </a:cubicBezTo>
                    <a:lnTo>
                      <a:pt x="1272407" y="31934"/>
                    </a:lnTo>
                    <a:lnTo>
                      <a:pt x="462363" y="31934"/>
                    </a:lnTo>
                    <a:lnTo>
                      <a:pt x="301904" y="181039"/>
                    </a:lnTo>
                    <a:cubicBezTo>
                      <a:pt x="304069" y="182258"/>
                      <a:pt x="306359" y="183229"/>
                      <a:pt x="308734" y="183953"/>
                    </a:cubicBezTo>
                    <a:cubicBezTo>
                      <a:pt x="319088" y="183620"/>
                      <a:pt x="329346" y="181953"/>
                      <a:pt x="339690" y="181620"/>
                    </a:cubicBezTo>
                    <a:cubicBezTo>
                      <a:pt x="347634" y="181362"/>
                      <a:pt x="355625" y="179772"/>
                      <a:pt x="363655" y="179305"/>
                    </a:cubicBezTo>
                    <a:cubicBezTo>
                      <a:pt x="372169" y="178762"/>
                      <a:pt x="380709" y="178695"/>
                      <a:pt x="389230" y="179124"/>
                    </a:cubicBezTo>
                    <a:cubicBezTo>
                      <a:pt x="404849" y="180753"/>
                      <a:pt x="419417" y="187754"/>
                      <a:pt x="430444" y="198936"/>
                    </a:cubicBezTo>
                    <a:cubicBezTo>
                      <a:pt x="464810" y="234540"/>
                      <a:pt x="449237" y="305340"/>
                      <a:pt x="395649" y="357051"/>
                    </a:cubicBezTo>
                    <a:cubicBezTo>
                      <a:pt x="342062" y="408762"/>
                      <a:pt x="270758" y="421821"/>
                      <a:pt x="236392" y="386245"/>
                    </a:cubicBezTo>
                    <a:cubicBezTo>
                      <a:pt x="223854" y="373053"/>
                      <a:pt x="216135" y="356013"/>
                      <a:pt x="214484" y="337887"/>
                    </a:cubicBezTo>
                    <a:cubicBezTo>
                      <a:pt x="213564" y="327857"/>
                      <a:pt x="214262" y="317751"/>
                      <a:pt x="216551" y="307950"/>
                    </a:cubicBezTo>
                    <a:cubicBezTo>
                      <a:pt x="219113" y="296767"/>
                      <a:pt x="225028" y="287090"/>
                      <a:pt x="227981" y="276031"/>
                    </a:cubicBezTo>
                    <a:cubicBezTo>
                      <a:pt x="228761" y="273431"/>
                      <a:pt x="229121" y="270716"/>
                      <a:pt x="229048" y="268002"/>
                    </a:cubicBezTo>
                    <a:cubicBezTo>
                      <a:pt x="228293" y="262906"/>
                      <a:pt x="226451" y="258039"/>
                      <a:pt x="223647" y="253714"/>
                    </a:cubicBezTo>
                    <a:lnTo>
                      <a:pt x="0" y="461521"/>
                    </a:lnTo>
                    <a:cubicBezTo>
                      <a:pt x="267795" y="627694"/>
                      <a:pt x="600075" y="778180"/>
                      <a:pt x="864003" y="1099534"/>
                    </a:cubicBezTo>
                    <a:cubicBezTo>
                      <a:pt x="1129303" y="776551"/>
                      <a:pt x="1459906" y="628456"/>
                      <a:pt x="1728388" y="461274"/>
                    </a:cubicBezTo>
                    <a:close/>
                  </a:path>
                </a:pathLst>
              </a:custGeom>
              <a:solidFill>
                <a:srgbClr val="FFB900"/>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 name="Graphic 4">
                <a:extLst>
                  <a:ext uri="{FF2B5EF4-FFF2-40B4-BE49-F238E27FC236}">
                    <a16:creationId xmlns:a16="http://schemas.microsoft.com/office/drawing/2014/main" id="{C1EBFB15-36F4-C2E2-A7B5-BF51CF90CE89}"/>
                  </a:ext>
                </a:extLst>
              </p:cNvPr>
              <p:cNvSpPr/>
              <p:nvPr/>
            </p:nvSpPr>
            <p:spPr>
              <a:xfrm>
                <a:off x="2391766" y="2395452"/>
                <a:ext cx="1735586" cy="1106812"/>
              </a:xfrm>
              <a:custGeom>
                <a:avLst/>
                <a:gdLst>
                  <a:gd name="connsiteX0" fmla="*/ 1472956 w 1735586"/>
                  <a:gd name="connsiteY0" fmla="*/ 220438 h 1106812"/>
                  <a:gd name="connsiteX1" fmla="*/ 1522762 w 1735586"/>
                  <a:gd name="connsiteY1" fmla="*/ 188948 h 1106812"/>
                  <a:gd name="connsiteX2" fmla="*/ 1556919 w 1735586"/>
                  <a:gd name="connsiteY2" fmla="*/ 195615 h 1106812"/>
                  <a:gd name="connsiteX3" fmla="*/ 1590256 w 1735586"/>
                  <a:gd name="connsiteY3" fmla="*/ 197435 h 1106812"/>
                  <a:gd name="connsiteX4" fmla="*/ 1635100 w 1735586"/>
                  <a:gd name="connsiteY4" fmla="*/ 118053 h 1106812"/>
                  <a:gd name="connsiteX5" fmla="*/ 1552309 w 1735586"/>
                  <a:gd name="connsiteY5" fmla="*/ 16765 h 1106812"/>
                  <a:gd name="connsiteX6" fmla="*/ 1443724 w 1735586"/>
                  <a:gd name="connsiteY6" fmla="*/ 17050 h 1106812"/>
                  <a:gd name="connsiteX7" fmla="*/ 1431551 w 1735586"/>
                  <a:gd name="connsiteY7" fmla="*/ 79763 h 1106812"/>
                  <a:gd name="connsiteX8" fmla="*/ 1439704 w 1735586"/>
                  <a:gd name="connsiteY8" fmla="*/ 127226 h 1106812"/>
                  <a:gd name="connsiteX9" fmla="*/ 1416292 w 1735586"/>
                  <a:gd name="connsiteY9" fmla="*/ 168507 h 1106812"/>
                  <a:gd name="connsiteX10" fmla="*/ 1421940 w 1735586"/>
                  <a:gd name="connsiteY10" fmla="*/ 168250 h 1106812"/>
                  <a:gd name="connsiteX11" fmla="*/ 1326452 w 1735586"/>
                  <a:gd name="connsiteY11" fmla="*/ 78325 h 1106812"/>
                  <a:gd name="connsiteX12" fmla="*/ 1281313 w 1735586"/>
                  <a:gd name="connsiteY12" fmla="*/ 35815 h 1106812"/>
                  <a:gd name="connsiteX13" fmla="*/ 1270654 w 1735586"/>
                  <a:gd name="connsiteY13" fmla="*/ 32081 h 1106812"/>
                  <a:gd name="connsiteX14" fmla="*/ 474298 w 1735586"/>
                  <a:gd name="connsiteY14" fmla="*/ 32081 h 1106812"/>
                  <a:gd name="connsiteX15" fmla="*/ 462982 w 1735586"/>
                  <a:gd name="connsiteY15" fmla="*/ 33490 h 1106812"/>
                  <a:gd name="connsiteX16" fmla="*/ 450723 w 1735586"/>
                  <a:gd name="connsiteY16" fmla="*/ 44873 h 1106812"/>
                  <a:gd name="connsiteX17" fmla="*/ 426568 w 1735586"/>
                  <a:gd name="connsiteY17" fmla="*/ 67323 h 1106812"/>
                  <a:gd name="connsiteX18" fmla="*/ 311430 w 1735586"/>
                  <a:gd name="connsiteY18" fmla="*/ 174308 h 1106812"/>
                  <a:gd name="connsiteX19" fmla="*/ 303143 w 1735586"/>
                  <a:gd name="connsiteY19" fmla="*/ 182014 h 1106812"/>
                  <a:gd name="connsiteX20" fmla="*/ 302844 w 1735586"/>
                  <a:gd name="connsiteY20" fmla="*/ 187119 h 1106812"/>
                  <a:gd name="connsiteX21" fmla="*/ 304210 w 1735586"/>
                  <a:gd name="connsiteY21" fmla="*/ 188081 h 1106812"/>
                  <a:gd name="connsiteX22" fmla="*/ 326174 w 1735586"/>
                  <a:gd name="connsiteY22" fmla="*/ 190215 h 1106812"/>
                  <a:gd name="connsiteX23" fmla="*/ 361808 w 1735586"/>
                  <a:gd name="connsiteY23" fmla="*/ 187053 h 1106812"/>
                  <a:gd name="connsiteX24" fmla="*/ 428997 w 1735586"/>
                  <a:gd name="connsiteY24" fmla="*/ 202874 h 1106812"/>
                  <a:gd name="connsiteX25" fmla="*/ 438169 w 1735586"/>
                  <a:gd name="connsiteY25" fmla="*/ 299276 h 1106812"/>
                  <a:gd name="connsiteX26" fmla="*/ 350254 w 1735586"/>
                  <a:gd name="connsiteY26" fmla="*/ 391383 h 1106812"/>
                  <a:gd name="connsiteX27" fmla="*/ 249898 w 1735586"/>
                  <a:gd name="connsiteY27" fmla="*/ 393926 h 1106812"/>
                  <a:gd name="connsiteX28" fmla="*/ 221600 w 1735586"/>
                  <a:gd name="connsiteY28" fmla="*/ 324746 h 1106812"/>
                  <a:gd name="connsiteX29" fmla="*/ 234258 w 1735586"/>
                  <a:gd name="connsiteY29" fmla="*/ 283036 h 1106812"/>
                  <a:gd name="connsiteX30" fmla="*/ 230448 w 1735586"/>
                  <a:gd name="connsiteY30" fmla="*/ 255918 h 1106812"/>
                  <a:gd name="connsiteX31" fmla="*/ 225599 w 1735586"/>
                  <a:gd name="connsiteY31" fmla="*/ 254280 h 1106812"/>
                  <a:gd name="connsiteX32" fmla="*/ 224905 w 1735586"/>
                  <a:gd name="connsiteY32" fmla="*/ 254728 h 1106812"/>
                  <a:gd name="connsiteX33" fmla="*/ 28994 w 1735586"/>
                  <a:gd name="connsiteY33" fmla="*/ 436741 h 1106812"/>
                  <a:gd name="connsiteX34" fmla="*/ 1239 w 1735586"/>
                  <a:gd name="connsiteY34" fmla="*/ 462535 h 1106812"/>
                  <a:gd name="connsiteX35" fmla="*/ 888 w 1735586"/>
                  <a:gd name="connsiteY35" fmla="*/ 467630 h 1106812"/>
                  <a:gd name="connsiteX36" fmla="*/ 1496 w 1735586"/>
                  <a:gd name="connsiteY36" fmla="*/ 468183 h 1106812"/>
                  <a:gd name="connsiteX37" fmla="*/ 335185 w 1735586"/>
                  <a:gd name="connsiteY37" fmla="*/ 665808 h 1106812"/>
                  <a:gd name="connsiteX38" fmla="*/ 680533 w 1735586"/>
                  <a:gd name="connsiteY38" fmla="*/ 914934 h 1106812"/>
                  <a:gd name="connsiteX39" fmla="*/ 864823 w 1735586"/>
                  <a:gd name="connsiteY39" fmla="*/ 1105577 h 1106812"/>
                  <a:gd name="connsiteX40" fmla="*/ 869928 w 1735586"/>
                  <a:gd name="connsiteY40" fmla="*/ 1105910 h 1106812"/>
                  <a:gd name="connsiteX41" fmla="*/ 870471 w 1735586"/>
                  <a:gd name="connsiteY41" fmla="*/ 1105320 h 1106812"/>
                  <a:gd name="connsiteX42" fmla="*/ 1202894 w 1735586"/>
                  <a:gd name="connsiteY42" fmla="*/ 796138 h 1106812"/>
                  <a:gd name="connsiteX43" fmla="*/ 1549346 w 1735586"/>
                  <a:gd name="connsiteY43" fmla="*/ 577463 h 1106812"/>
                  <a:gd name="connsiteX44" fmla="*/ 1733493 w 1735586"/>
                  <a:gd name="connsiteY44" fmla="*/ 468240 h 1106812"/>
                  <a:gd name="connsiteX45" fmla="*/ 1734684 w 1735586"/>
                  <a:gd name="connsiteY45" fmla="*/ 462706 h 1106812"/>
                  <a:gd name="connsiteX46" fmla="*/ 1505303 w 1735586"/>
                  <a:gd name="connsiteY46" fmla="*/ 246708 h 1106812"/>
                  <a:gd name="connsiteX47" fmla="*/ 1472785 w 1735586"/>
                  <a:gd name="connsiteY47" fmla="*/ 216085 h 1106812"/>
                  <a:gd name="connsiteX48" fmla="*/ 1467336 w 1735586"/>
                  <a:gd name="connsiteY48" fmla="*/ 220704 h 1106812"/>
                  <a:gd name="connsiteX49" fmla="*/ 1696717 w 1735586"/>
                  <a:gd name="connsiteY49" fmla="*/ 436703 h 1106812"/>
                  <a:gd name="connsiteX50" fmla="*/ 1729236 w 1735586"/>
                  <a:gd name="connsiteY50" fmla="*/ 467326 h 1106812"/>
                  <a:gd name="connsiteX51" fmla="*/ 1730426 w 1735586"/>
                  <a:gd name="connsiteY51" fmla="*/ 461782 h 1106812"/>
                  <a:gd name="connsiteX52" fmla="*/ 1393622 w 1735586"/>
                  <a:gd name="connsiteY52" fmla="*/ 661350 h 1106812"/>
                  <a:gd name="connsiteX53" fmla="*/ 1046303 w 1735586"/>
                  <a:gd name="connsiteY53" fmla="*/ 912648 h 1106812"/>
                  <a:gd name="connsiteX54" fmla="*/ 864651 w 1735586"/>
                  <a:gd name="connsiteY54" fmla="*/ 1101243 h 1106812"/>
                  <a:gd name="connsiteX55" fmla="*/ 870300 w 1735586"/>
                  <a:gd name="connsiteY55" fmla="*/ 1100976 h 1106812"/>
                  <a:gd name="connsiteX56" fmla="*/ 538658 w 1735586"/>
                  <a:gd name="connsiteY56" fmla="*/ 792128 h 1106812"/>
                  <a:gd name="connsiteX57" fmla="*/ 191081 w 1735586"/>
                  <a:gd name="connsiteY57" fmla="*/ 572186 h 1106812"/>
                  <a:gd name="connsiteX58" fmla="*/ 5620 w 1735586"/>
                  <a:gd name="connsiteY58" fmla="*/ 462354 h 1106812"/>
                  <a:gd name="connsiteX59" fmla="*/ 5887 w 1735586"/>
                  <a:gd name="connsiteY59" fmla="*/ 468002 h 1106812"/>
                  <a:gd name="connsiteX60" fmla="*/ 201768 w 1735586"/>
                  <a:gd name="connsiteY60" fmla="*/ 285989 h 1106812"/>
                  <a:gd name="connsiteX61" fmla="*/ 229534 w 1735586"/>
                  <a:gd name="connsiteY61" fmla="*/ 260195 h 1106812"/>
                  <a:gd name="connsiteX62" fmla="*/ 223990 w 1735586"/>
                  <a:gd name="connsiteY62" fmla="*/ 259004 h 1106812"/>
                  <a:gd name="connsiteX63" fmla="*/ 218561 w 1735586"/>
                  <a:gd name="connsiteY63" fmla="*/ 304305 h 1106812"/>
                  <a:gd name="connsiteX64" fmla="*/ 214389 w 1735586"/>
                  <a:gd name="connsiteY64" fmla="*/ 340100 h 1106812"/>
                  <a:gd name="connsiteX65" fmla="*/ 241735 w 1735586"/>
                  <a:gd name="connsiteY65" fmla="*/ 396536 h 1106812"/>
                  <a:gd name="connsiteX66" fmla="*/ 339052 w 1735586"/>
                  <a:gd name="connsiteY66" fmla="*/ 404156 h 1106812"/>
                  <a:gd name="connsiteX67" fmla="*/ 438912 w 1735586"/>
                  <a:gd name="connsiteY67" fmla="*/ 314259 h 1106812"/>
                  <a:gd name="connsiteX68" fmla="*/ 445266 w 1735586"/>
                  <a:gd name="connsiteY68" fmla="*/ 211389 h 1106812"/>
                  <a:gd name="connsiteX69" fmla="*/ 393135 w 1735586"/>
                  <a:gd name="connsiteY69" fmla="*/ 179213 h 1106812"/>
                  <a:gd name="connsiteX70" fmla="*/ 350597 w 1735586"/>
                  <a:gd name="connsiteY70" fmla="*/ 181118 h 1106812"/>
                  <a:gd name="connsiteX71" fmla="*/ 306715 w 1735586"/>
                  <a:gd name="connsiteY71" fmla="*/ 181309 h 1106812"/>
                  <a:gd name="connsiteX72" fmla="*/ 307791 w 1735586"/>
                  <a:gd name="connsiteY72" fmla="*/ 187386 h 1106812"/>
                  <a:gd name="connsiteX73" fmla="*/ 399326 w 1735586"/>
                  <a:gd name="connsiteY73" fmla="*/ 102328 h 1106812"/>
                  <a:gd name="connsiteX74" fmla="*/ 454362 w 1735586"/>
                  <a:gd name="connsiteY74" fmla="*/ 51188 h 1106812"/>
                  <a:gd name="connsiteX75" fmla="*/ 467364 w 1735586"/>
                  <a:gd name="connsiteY75" fmla="*/ 39110 h 1106812"/>
                  <a:gd name="connsiteX76" fmla="*/ 467364 w 1735586"/>
                  <a:gd name="connsiteY76" fmla="*/ 39110 h 1106812"/>
                  <a:gd name="connsiteX77" fmla="*/ 488166 w 1735586"/>
                  <a:gd name="connsiteY77" fmla="*/ 39110 h 1106812"/>
                  <a:gd name="connsiteX78" fmla="*/ 1257110 w 1735586"/>
                  <a:gd name="connsiteY78" fmla="*/ 39110 h 1106812"/>
                  <a:gd name="connsiteX79" fmla="*/ 1274960 w 1735586"/>
                  <a:gd name="connsiteY79" fmla="*/ 39110 h 1106812"/>
                  <a:gd name="connsiteX80" fmla="*/ 1273350 w 1735586"/>
                  <a:gd name="connsiteY80" fmla="*/ 37967 h 1106812"/>
                  <a:gd name="connsiteX81" fmla="*/ 1276712 w 1735586"/>
                  <a:gd name="connsiteY81" fmla="*/ 41139 h 1106812"/>
                  <a:gd name="connsiteX82" fmla="*/ 1294334 w 1735586"/>
                  <a:gd name="connsiteY82" fmla="*/ 57732 h 1106812"/>
                  <a:gd name="connsiteX83" fmla="*/ 1407872 w 1735586"/>
                  <a:gd name="connsiteY83" fmla="*/ 164755 h 1106812"/>
                  <a:gd name="connsiteX84" fmla="*/ 1416492 w 1735586"/>
                  <a:gd name="connsiteY84" fmla="*/ 172870 h 1106812"/>
                  <a:gd name="connsiteX85" fmla="*/ 1421654 w 1735586"/>
                  <a:gd name="connsiteY85" fmla="*/ 173136 h 1106812"/>
                  <a:gd name="connsiteX86" fmla="*/ 1422140 w 1735586"/>
                  <a:gd name="connsiteY86" fmla="*/ 172603 h 1106812"/>
                  <a:gd name="connsiteX87" fmla="*/ 1446734 w 1735586"/>
                  <a:gd name="connsiteY87" fmla="*/ 125988 h 1106812"/>
                  <a:gd name="connsiteX88" fmla="*/ 1437209 w 1735586"/>
                  <a:gd name="connsiteY88" fmla="*/ 50245 h 1106812"/>
                  <a:gd name="connsiteX89" fmla="*/ 1536164 w 1735586"/>
                  <a:gd name="connsiteY89" fmla="*/ 16965 h 1106812"/>
                  <a:gd name="connsiteX90" fmla="*/ 1627318 w 1735586"/>
                  <a:gd name="connsiteY90" fmla="*/ 116339 h 1106812"/>
                  <a:gd name="connsiteX91" fmla="*/ 1623098 w 1735586"/>
                  <a:gd name="connsiteY91" fmla="*/ 168317 h 1106812"/>
                  <a:gd name="connsiteX92" fmla="*/ 1565110 w 1735586"/>
                  <a:gd name="connsiteY92" fmla="*/ 189815 h 1106812"/>
                  <a:gd name="connsiteX93" fmla="*/ 1530239 w 1735586"/>
                  <a:gd name="connsiteY93" fmla="*/ 181585 h 1106812"/>
                  <a:gd name="connsiteX94" fmla="*/ 1504979 w 1735586"/>
                  <a:gd name="connsiteY94" fmla="*/ 187672 h 1106812"/>
                  <a:gd name="connsiteX95" fmla="*/ 1467050 w 1735586"/>
                  <a:gd name="connsiteY95" fmla="*/ 216342 h 1106812"/>
                  <a:gd name="connsiteX96" fmla="*/ 1472956 w 1735586"/>
                  <a:gd name="connsiteY96" fmla="*/ 220438 h 1106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735586" h="1106812">
                    <a:moveTo>
                      <a:pt x="1472956" y="220438"/>
                    </a:moveTo>
                    <a:cubicBezTo>
                      <a:pt x="1485196" y="204255"/>
                      <a:pt x="1502893" y="193072"/>
                      <a:pt x="1522762" y="188948"/>
                    </a:cubicBezTo>
                    <a:cubicBezTo>
                      <a:pt x="1534192" y="187176"/>
                      <a:pt x="1545794" y="193406"/>
                      <a:pt x="1556919" y="195615"/>
                    </a:cubicBezTo>
                    <a:cubicBezTo>
                      <a:pt x="1567863" y="198025"/>
                      <a:pt x="1579122" y="198644"/>
                      <a:pt x="1590256" y="197435"/>
                    </a:cubicBezTo>
                    <a:cubicBezTo>
                      <a:pt x="1629547" y="192282"/>
                      <a:pt x="1642939" y="152667"/>
                      <a:pt x="1635100" y="118053"/>
                    </a:cubicBezTo>
                    <a:cubicBezTo>
                      <a:pt x="1625223" y="74534"/>
                      <a:pt x="1590942" y="37358"/>
                      <a:pt x="1552309" y="16765"/>
                    </a:cubicBezTo>
                    <a:cubicBezTo>
                      <a:pt x="1520438" y="-219"/>
                      <a:pt x="1473165" y="-10506"/>
                      <a:pt x="1443724" y="17050"/>
                    </a:cubicBezTo>
                    <a:cubicBezTo>
                      <a:pt x="1426769" y="32919"/>
                      <a:pt x="1428836" y="58636"/>
                      <a:pt x="1431551" y="79763"/>
                    </a:cubicBezTo>
                    <a:cubicBezTo>
                      <a:pt x="1433589" y="95670"/>
                      <a:pt x="1437580" y="111319"/>
                      <a:pt x="1439704" y="127226"/>
                    </a:cubicBezTo>
                    <a:cubicBezTo>
                      <a:pt x="1441895" y="143714"/>
                      <a:pt x="1426426" y="157173"/>
                      <a:pt x="1416292" y="168507"/>
                    </a:cubicBezTo>
                    <a:lnTo>
                      <a:pt x="1421940" y="168250"/>
                    </a:lnTo>
                    <a:lnTo>
                      <a:pt x="1326452" y="78325"/>
                    </a:lnTo>
                    <a:cubicBezTo>
                      <a:pt x="1311421" y="64170"/>
                      <a:pt x="1296667" y="49616"/>
                      <a:pt x="1281313" y="35815"/>
                    </a:cubicBezTo>
                    <a:cubicBezTo>
                      <a:pt x="1278598" y="32881"/>
                      <a:pt x="1274607" y="31481"/>
                      <a:pt x="1270654" y="32081"/>
                    </a:cubicBezTo>
                    <a:lnTo>
                      <a:pt x="474298" y="32081"/>
                    </a:lnTo>
                    <a:cubicBezTo>
                      <a:pt x="470468" y="31519"/>
                      <a:pt x="466558" y="32005"/>
                      <a:pt x="462982" y="33490"/>
                    </a:cubicBezTo>
                    <a:cubicBezTo>
                      <a:pt x="458511" y="36853"/>
                      <a:pt x="454403" y="40663"/>
                      <a:pt x="450723" y="44873"/>
                    </a:cubicBezTo>
                    <a:lnTo>
                      <a:pt x="426568" y="67323"/>
                    </a:lnTo>
                    <a:lnTo>
                      <a:pt x="311430" y="174308"/>
                    </a:lnTo>
                    <a:lnTo>
                      <a:pt x="303143" y="182014"/>
                    </a:lnTo>
                    <a:cubicBezTo>
                      <a:pt x="301649" y="183338"/>
                      <a:pt x="301515" y="185633"/>
                      <a:pt x="302844" y="187119"/>
                    </a:cubicBezTo>
                    <a:cubicBezTo>
                      <a:pt x="303218" y="187548"/>
                      <a:pt x="303686" y="187872"/>
                      <a:pt x="304210" y="188081"/>
                    </a:cubicBezTo>
                    <a:cubicBezTo>
                      <a:pt x="311125" y="191082"/>
                      <a:pt x="318811" y="191834"/>
                      <a:pt x="326174" y="190215"/>
                    </a:cubicBezTo>
                    <a:cubicBezTo>
                      <a:pt x="338062" y="189148"/>
                      <a:pt x="349930" y="188310"/>
                      <a:pt x="361808" y="187053"/>
                    </a:cubicBezTo>
                    <a:cubicBezTo>
                      <a:pt x="386039" y="184557"/>
                      <a:pt x="410118" y="185595"/>
                      <a:pt x="428997" y="202874"/>
                    </a:cubicBezTo>
                    <a:cubicBezTo>
                      <a:pt x="455924" y="227515"/>
                      <a:pt x="451181" y="268825"/>
                      <a:pt x="438169" y="299276"/>
                    </a:cubicBezTo>
                    <a:cubicBezTo>
                      <a:pt x="420428" y="339243"/>
                      <a:pt x="389350" y="371799"/>
                      <a:pt x="350254" y="391383"/>
                    </a:cubicBezTo>
                    <a:cubicBezTo>
                      <a:pt x="320326" y="406318"/>
                      <a:pt x="279169" y="415281"/>
                      <a:pt x="249898" y="393926"/>
                    </a:cubicBezTo>
                    <a:cubicBezTo>
                      <a:pt x="229191" y="377267"/>
                      <a:pt x="218502" y="351140"/>
                      <a:pt x="221600" y="324746"/>
                    </a:cubicBezTo>
                    <a:cubicBezTo>
                      <a:pt x="224446" y="310458"/>
                      <a:pt x="228685" y="296495"/>
                      <a:pt x="234258" y="283036"/>
                    </a:cubicBezTo>
                    <a:cubicBezTo>
                      <a:pt x="237132" y="273882"/>
                      <a:pt x="235733" y="263929"/>
                      <a:pt x="230448" y="255918"/>
                    </a:cubicBezTo>
                    <a:cubicBezTo>
                      <a:pt x="229562" y="254128"/>
                      <a:pt x="227391" y="253394"/>
                      <a:pt x="225599" y="254280"/>
                    </a:cubicBezTo>
                    <a:cubicBezTo>
                      <a:pt x="225351" y="254404"/>
                      <a:pt x="225118" y="254556"/>
                      <a:pt x="224905" y="254728"/>
                    </a:cubicBezTo>
                    <a:lnTo>
                      <a:pt x="28994" y="436741"/>
                    </a:lnTo>
                    <a:lnTo>
                      <a:pt x="1239" y="462535"/>
                    </a:lnTo>
                    <a:cubicBezTo>
                      <a:pt x="-264" y="463839"/>
                      <a:pt x="-422" y="466126"/>
                      <a:pt x="888" y="467630"/>
                    </a:cubicBezTo>
                    <a:cubicBezTo>
                      <a:pt x="1068" y="467840"/>
                      <a:pt x="1273" y="468021"/>
                      <a:pt x="1496" y="468183"/>
                    </a:cubicBezTo>
                    <a:cubicBezTo>
                      <a:pt x="111386" y="536296"/>
                      <a:pt x="224895" y="598352"/>
                      <a:pt x="335185" y="665808"/>
                    </a:cubicBezTo>
                    <a:cubicBezTo>
                      <a:pt x="456419" y="739950"/>
                      <a:pt x="573948" y="820655"/>
                      <a:pt x="680533" y="914934"/>
                    </a:cubicBezTo>
                    <a:cubicBezTo>
                      <a:pt x="746875" y="973541"/>
                      <a:pt x="808492" y="1037283"/>
                      <a:pt x="864823" y="1105577"/>
                    </a:cubicBezTo>
                    <a:cubicBezTo>
                      <a:pt x="866137" y="1107082"/>
                      <a:pt x="868423" y="1107234"/>
                      <a:pt x="869928" y="1105910"/>
                    </a:cubicBezTo>
                    <a:cubicBezTo>
                      <a:pt x="870128" y="1105739"/>
                      <a:pt x="870309" y="1105539"/>
                      <a:pt x="870471" y="1105320"/>
                    </a:cubicBezTo>
                    <a:cubicBezTo>
                      <a:pt x="967788" y="988638"/>
                      <a:pt x="1079478" y="884759"/>
                      <a:pt x="1202894" y="796138"/>
                    </a:cubicBezTo>
                    <a:cubicBezTo>
                      <a:pt x="1313460" y="715681"/>
                      <a:pt x="1431198" y="646053"/>
                      <a:pt x="1549346" y="577463"/>
                    </a:cubicBezTo>
                    <a:cubicBezTo>
                      <a:pt x="1611068" y="541630"/>
                      <a:pt x="1672886" y="505940"/>
                      <a:pt x="1733493" y="468240"/>
                    </a:cubicBezTo>
                    <a:cubicBezTo>
                      <a:pt x="1735227" y="467164"/>
                      <a:pt x="1736541" y="464430"/>
                      <a:pt x="1734684" y="462706"/>
                    </a:cubicBezTo>
                    <a:lnTo>
                      <a:pt x="1505303" y="246708"/>
                    </a:lnTo>
                    <a:lnTo>
                      <a:pt x="1472785" y="216085"/>
                    </a:lnTo>
                    <a:cubicBezTo>
                      <a:pt x="1469479" y="212961"/>
                      <a:pt x="1463983" y="217542"/>
                      <a:pt x="1467336" y="220704"/>
                    </a:cubicBezTo>
                    <a:lnTo>
                      <a:pt x="1696717" y="436703"/>
                    </a:lnTo>
                    <a:lnTo>
                      <a:pt x="1729236" y="467326"/>
                    </a:lnTo>
                    <a:lnTo>
                      <a:pt x="1730426" y="461782"/>
                    </a:lnTo>
                    <a:cubicBezTo>
                      <a:pt x="1619603" y="530714"/>
                      <a:pt x="1504950" y="593227"/>
                      <a:pt x="1393622" y="661350"/>
                    </a:cubicBezTo>
                    <a:cubicBezTo>
                      <a:pt x="1271559" y="736007"/>
                      <a:pt x="1153326" y="817379"/>
                      <a:pt x="1046303" y="912648"/>
                    </a:cubicBezTo>
                    <a:cubicBezTo>
                      <a:pt x="980980" y="970741"/>
                      <a:pt x="920249" y="1033787"/>
                      <a:pt x="864651" y="1101243"/>
                    </a:cubicBezTo>
                    <a:lnTo>
                      <a:pt x="870300" y="1100976"/>
                    </a:lnTo>
                    <a:cubicBezTo>
                      <a:pt x="773154" y="984514"/>
                      <a:pt x="661731" y="880749"/>
                      <a:pt x="538658" y="792128"/>
                    </a:cubicBezTo>
                    <a:cubicBezTo>
                      <a:pt x="427759" y="711166"/>
                      <a:pt x="309677" y="641081"/>
                      <a:pt x="191081" y="572186"/>
                    </a:cubicBezTo>
                    <a:cubicBezTo>
                      <a:pt x="128959" y="536096"/>
                      <a:pt x="66694" y="500206"/>
                      <a:pt x="5620" y="462354"/>
                    </a:cubicBezTo>
                    <a:lnTo>
                      <a:pt x="5887" y="468002"/>
                    </a:lnTo>
                    <a:lnTo>
                      <a:pt x="201768" y="285989"/>
                    </a:lnTo>
                    <a:lnTo>
                      <a:pt x="229534" y="260195"/>
                    </a:lnTo>
                    <a:lnTo>
                      <a:pt x="223990" y="259004"/>
                    </a:lnTo>
                    <a:cubicBezTo>
                      <a:pt x="232991" y="275587"/>
                      <a:pt x="223800" y="288341"/>
                      <a:pt x="218561" y="304305"/>
                    </a:cubicBezTo>
                    <a:cubicBezTo>
                      <a:pt x="214854" y="315850"/>
                      <a:pt x="213438" y="328013"/>
                      <a:pt x="214389" y="340100"/>
                    </a:cubicBezTo>
                    <a:cubicBezTo>
                      <a:pt x="215802" y="361760"/>
                      <a:pt x="225613" y="382010"/>
                      <a:pt x="241735" y="396536"/>
                    </a:cubicBezTo>
                    <a:cubicBezTo>
                      <a:pt x="268558" y="419720"/>
                      <a:pt x="308144" y="416081"/>
                      <a:pt x="339052" y="404156"/>
                    </a:cubicBezTo>
                    <a:cubicBezTo>
                      <a:pt x="381917" y="386935"/>
                      <a:pt x="417295" y="355083"/>
                      <a:pt x="438912" y="314259"/>
                    </a:cubicBezTo>
                    <a:cubicBezTo>
                      <a:pt x="455019" y="283779"/>
                      <a:pt x="464430" y="242821"/>
                      <a:pt x="445266" y="211389"/>
                    </a:cubicBezTo>
                    <a:cubicBezTo>
                      <a:pt x="433835" y="193139"/>
                      <a:pt x="414568" y="181252"/>
                      <a:pt x="393135" y="179213"/>
                    </a:cubicBezTo>
                    <a:cubicBezTo>
                      <a:pt x="378927" y="178566"/>
                      <a:pt x="364690" y="179204"/>
                      <a:pt x="350597" y="181118"/>
                    </a:cubicBezTo>
                    <a:cubicBezTo>
                      <a:pt x="337462" y="182404"/>
                      <a:pt x="318735" y="187119"/>
                      <a:pt x="306715" y="181309"/>
                    </a:cubicBezTo>
                    <a:lnTo>
                      <a:pt x="307791" y="187386"/>
                    </a:lnTo>
                    <a:lnTo>
                      <a:pt x="399326" y="102328"/>
                    </a:lnTo>
                    <a:lnTo>
                      <a:pt x="454362" y="51188"/>
                    </a:lnTo>
                    <a:cubicBezTo>
                      <a:pt x="458961" y="47454"/>
                      <a:pt x="463305" y="43425"/>
                      <a:pt x="467364" y="39110"/>
                    </a:cubicBezTo>
                    <a:cubicBezTo>
                      <a:pt x="468468" y="37748"/>
                      <a:pt x="463887" y="38520"/>
                      <a:pt x="467364" y="39110"/>
                    </a:cubicBezTo>
                    <a:cubicBezTo>
                      <a:pt x="474286" y="39663"/>
                      <a:pt x="481242" y="39663"/>
                      <a:pt x="488166" y="39110"/>
                    </a:cubicBezTo>
                    <a:lnTo>
                      <a:pt x="1257110" y="39110"/>
                    </a:lnTo>
                    <a:cubicBezTo>
                      <a:pt x="1263063" y="39110"/>
                      <a:pt x="1269016" y="39110"/>
                      <a:pt x="1274960" y="39110"/>
                    </a:cubicBezTo>
                    <a:cubicBezTo>
                      <a:pt x="1276750" y="39110"/>
                      <a:pt x="1274169" y="38491"/>
                      <a:pt x="1273350" y="37967"/>
                    </a:cubicBezTo>
                    <a:cubicBezTo>
                      <a:pt x="1274579" y="38910"/>
                      <a:pt x="1275703" y="39967"/>
                      <a:pt x="1276712" y="41139"/>
                    </a:cubicBezTo>
                    <a:cubicBezTo>
                      <a:pt x="1282323" y="46854"/>
                      <a:pt x="1288485" y="52217"/>
                      <a:pt x="1294334" y="57732"/>
                    </a:cubicBezTo>
                    <a:lnTo>
                      <a:pt x="1407872" y="164755"/>
                    </a:lnTo>
                    <a:lnTo>
                      <a:pt x="1416492" y="172870"/>
                    </a:lnTo>
                    <a:cubicBezTo>
                      <a:pt x="1417844" y="174365"/>
                      <a:pt x="1420159" y="174489"/>
                      <a:pt x="1421654" y="173136"/>
                    </a:cubicBezTo>
                    <a:cubicBezTo>
                      <a:pt x="1421835" y="172975"/>
                      <a:pt x="1421997" y="172794"/>
                      <a:pt x="1422140" y="172603"/>
                    </a:cubicBezTo>
                    <a:cubicBezTo>
                      <a:pt x="1434132" y="159192"/>
                      <a:pt x="1449582" y="145390"/>
                      <a:pt x="1446734" y="125988"/>
                    </a:cubicBezTo>
                    <a:cubicBezTo>
                      <a:pt x="1443057" y="100889"/>
                      <a:pt x="1435761" y="75820"/>
                      <a:pt x="1437209" y="50245"/>
                    </a:cubicBezTo>
                    <a:cubicBezTo>
                      <a:pt x="1440133" y="-180"/>
                      <a:pt x="1501979" y="2706"/>
                      <a:pt x="1536164" y="16965"/>
                    </a:cubicBezTo>
                    <a:cubicBezTo>
                      <a:pt x="1577664" y="34271"/>
                      <a:pt x="1615898" y="71981"/>
                      <a:pt x="1627318" y="116339"/>
                    </a:cubicBezTo>
                    <a:cubicBezTo>
                      <a:pt x="1632662" y="133560"/>
                      <a:pt x="1631157" y="152181"/>
                      <a:pt x="1623098" y="168317"/>
                    </a:cubicBezTo>
                    <a:cubicBezTo>
                      <a:pt x="1611040" y="189481"/>
                      <a:pt x="1587408" y="192968"/>
                      <a:pt x="1565110" y="189815"/>
                    </a:cubicBezTo>
                    <a:cubicBezTo>
                      <a:pt x="1553385" y="188157"/>
                      <a:pt x="1541927" y="182442"/>
                      <a:pt x="1530239" y="181585"/>
                    </a:cubicBezTo>
                    <a:cubicBezTo>
                      <a:pt x="1521438" y="181423"/>
                      <a:pt x="1512742" y="183519"/>
                      <a:pt x="1504979" y="187672"/>
                    </a:cubicBezTo>
                    <a:cubicBezTo>
                      <a:pt x="1490034" y="193730"/>
                      <a:pt x="1476947" y="203616"/>
                      <a:pt x="1467050" y="216342"/>
                    </a:cubicBezTo>
                    <a:cubicBezTo>
                      <a:pt x="1464345" y="220028"/>
                      <a:pt x="1470203" y="224114"/>
                      <a:pt x="1472956" y="220438"/>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2" name="Graphic 4">
              <a:extLst>
                <a:ext uri="{FF2B5EF4-FFF2-40B4-BE49-F238E27FC236}">
                  <a16:creationId xmlns:a16="http://schemas.microsoft.com/office/drawing/2014/main" id="{E4E66B20-6D35-629D-3093-51CE00523922}"/>
                </a:ext>
              </a:extLst>
            </p:cNvPr>
            <p:cNvGrpSpPr/>
            <p:nvPr/>
          </p:nvGrpSpPr>
          <p:grpSpPr>
            <a:xfrm>
              <a:off x="5919243" y="3010514"/>
              <a:ext cx="658546" cy="359183"/>
              <a:chOff x="3039210" y="2732769"/>
              <a:chExt cx="461722" cy="251832"/>
            </a:xfrm>
          </p:grpSpPr>
          <p:grpSp>
            <p:nvGrpSpPr>
              <p:cNvPr id="44" name="Graphic 4">
                <a:extLst>
                  <a:ext uri="{FF2B5EF4-FFF2-40B4-BE49-F238E27FC236}">
                    <a16:creationId xmlns:a16="http://schemas.microsoft.com/office/drawing/2014/main" id="{6499EF14-5C20-4588-AFB0-81A0ECEBCA5B}"/>
                  </a:ext>
                </a:extLst>
              </p:cNvPr>
              <p:cNvGrpSpPr/>
              <p:nvPr/>
            </p:nvGrpSpPr>
            <p:grpSpPr>
              <a:xfrm>
                <a:off x="3048735" y="2742294"/>
                <a:ext cx="452197" cy="242307"/>
                <a:chOff x="3048735" y="2742294"/>
                <a:chExt cx="452197" cy="242307"/>
              </a:xfrm>
              <a:solidFill>
                <a:srgbClr val="1E3465"/>
              </a:solidFill>
            </p:grpSpPr>
            <p:sp>
              <p:nvSpPr>
                <p:cNvPr id="50" name="Graphic 4">
                  <a:extLst>
                    <a:ext uri="{FF2B5EF4-FFF2-40B4-BE49-F238E27FC236}">
                      <a16:creationId xmlns:a16="http://schemas.microsoft.com/office/drawing/2014/main" id="{5BDE7711-AF35-4F34-DE45-F398A60A74FE}"/>
                    </a:ext>
                  </a:extLst>
                </p:cNvPr>
                <p:cNvSpPr/>
                <p:nvPr/>
              </p:nvSpPr>
              <p:spPr>
                <a:xfrm>
                  <a:off x="3048735" y="2742294"/>
                  <a:ext cx="176673" cy="186365"/>
                </a:xfrm>
                <a:custGeom>
                  <a:avLst/>
                  <a:gdLst>
                    <a:gd name="connsiteX0" fmla="*/ 87496 w 176673"/>
                    <a:gd name="connsiteY0" fmla="*/ 186301 h 186365"/>
                    <a:gd name="connsiteX1" fmla="*/ 24450 w 176673"/>
                    <a:gd name="connsiteY1" fmla="*/ 161126 h 186365"/>
                    <a:gd name="connsiteX2" fmla="*/ 95 w 176673"/>
                    <a:gd name="connsiteY2" fmla="*/ 95518 h 186365"/>
                    <a:gd name="connsiteX3" fmla="*/ 24860 w 176673"/>
                    <a:gd name="connsiteY3" fmla="*/ 26452 h 186365"/>
                    <a:gd name="connsiteX4" fmla="*/ 90420 w 176673"/>
                    <a:gd name="connsiteY4" fmla="*/ 78 h 186365"/>
                    <a:gd name="connsiteX5" fmla="*/ 152762 w 176673"/>
                    <a:gd name="connsiteY5" fmla="*/ 25319 h 186365"/>
                    <a:gd name="connsiteX6" fmla="*/ 176574 w 176673"/>
                    <a:gd name="connsiteY6" fmla="*/ 91870 h 186365"/>
                    <a:gd name="connsiteX7" fmla="*/ 151904 w 176673"/>
                    <a:gd name="connsiteY7" fmla="*/ 160307 h 186365"/>
                    <a:gd name="connsiteX8" fmla="*/ 87496 w 176673"/>
                    <a:gd name="connsiteY8" fmla="*/ 186301 h 186365"/>
                    <a:gd name="connsiteX9" fmla="*/ 89249 w 176673"/>
                    <a:gd name="connsiteY9" fmla="*/ 34987 h 186365"/>
                    <a:gd name="connsiteX10" fmla="*/ 55349 w 176673"/>
                    <a:gd name="connsiteY10" fmla="*/ 50998 h 186365"/>
                    <a:gd name="connsiteX11" fmla="*/ 42786 w 176673"/>
                    <a:gd name="connsiteY11" fmla="*/ 93375 h 186365"/>
                    <a:gd name="connsiteX12" fmla="*/ 55349 w 176673"/>
                    <a:gd name="connsiteY12" fmla="*/ 135694 h 186365"/>
                    <a:gd name="connsiteX13" fmla="*/ 88249 w 176673"/>
                    <a:gd name="connsiteY13" fmla="*/ 151268 h 186365"/>
                    <a:gd name="connsiteX14" fmla="*/ 121529 w 176673"/>
                    <a:gd name="connsiteY14" fmla="*/ 136133 h 186365"/>
                    <a:gd name="connsiteX15" fmla="*/ 133826 w 176673"/>
                    <a:gd name="connsiteY15" fmla="*/ 94137 h 186365"/>
                    <a:gd name="connsiteX16" fmla="*/ 121901 w 176673"/>
                    <a:gd name="connsiteY16" fmla="*/ 50560 h 186365"/>
                    <a:gd name="connsiteX17" fmla="*/ 89249 w 176673"/>
                    <a:gd name="connsiteY17" fmla="*/ 34987 h 1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673" h="186365">
                      <a:moveTo>
                        <a:pt x="87496" y="186301"/>
                      </a:moveTo>
                      <a:cubicBezTo>
                        <a:pt x="63874" y="187177"/>
                        <a:pt x="40976" y="178033"/>
                        <a:pt x="24450" y="161126"/>
                      </a:cubicBezTo>
                      <a:cubicBezTo>
                        <a:pt x="7848" y="143419"/>
                        <a:pt x="-924" y="119769"/>
                        <a:pt x="95" y="95518"/>
                      </a:cubicBezTo>
                      <a:cubicBezTo>
                        <a:pt x="-1029" y="70143"/>
                        <a:pt x="7867" y="45331"/>
                        <a:pt x="24860" y="26452"/>
                      </a:cubicBezTo>
                      <a:cubicBezTo>
                        <a:pt x="41900" y="8641"/>
                        <a:pt x="65789" y="-970"/>
                        <a:pt x="90420" y="78"/>
                      </a:cubicBezTo>
                      <a:cubicBezTo>
                        <a:pt x="113862" y="-846"/>
                        <a:pt x="136569" y="8345"/>
                        <a:pt x="152762" y="25319"/>
                      </a:cubicBezTo>
                      <a:cubicBezTo>
                        <a:pt x="169145" y="43502"/>
                        <a:pt x="177698" y="67419"/>
                        <a:pt x="176574" y="91870"/>
                      </a:cubicBezTo>
                      <a:cubicBezTo>
                        <a:pt x="177727" y="117045"/>
                        <a:pt x="168859" y="141657"/>
                        <a:pt x="151904" y="160307"/>
                      </a:cubicBezTo>
                      <a:cubicBezTo>
                        <a:pt x="135140" y="177785"/>
                        <a:pt x="111699" y="187244"/>
                        <a:pt x="87496" y="186301"/>
                      </a:cubicBezTo>
                      <a:close/>
                      <a:moveTo>
                        <a:pt x="89249" y="34987"/>
                      </a:moveTo>
                      <a:cubicBezTo>
                        <a:pt x="76019" y="34510"/>
                        <a:pt x="63388" y="40482"/>
                        <a:pt x="55349" y="50998"/>
                      </a:cubicBezTo>
                      <a:cubicBezTo>
                        <a:pt x="46472" y="63285"/>
                        <a:pt x="42043" y="78230"/>
                        <a:pt x="42786" y="93375"/>
                      </a:cubicBezTo>
                      <a:cubicBezTo>
                        <a:pt x="41948" y="108510"/>
                        <a:pt x="46396" y="123464"/>
                        <a:pt x="55349" y="135694"/>
                      </a:cubicBezTo>
                      <a:cubicBezTo>
                        <a:pt x="63208" y="145839"/>
                        <a:pt x="75428" y="151620"/>
                        <a:pt x="88249" y="151268"/>
                      </a:cubicBezTo>
                      <a:cubicBezTo>
                        <a:pt x="101117" y="151773"/>
                        <a:pt x="113461" y="146162"/>
                        <a:pt x="121529" y="136133"/>
                      </a:cubicBezTo>
                      <a:cubicBezTo>
                        <a:pt x="130368" y="123979"/>
                        <a:pt x="134721" y="109139"/>
                        <a:pt x="133826" y="94137"/>
                      </a:cubicBezTo>
                      <a:cubicBezTo>
                        <a:pt x="134759" y="78697"/>
                        <a:pt x="130568" y="63371"/>
                        <a:pt x="121901" y="50560"/>
                      </a:cubicBezTo>
                      <a:cubicBezTo>
                        <a:pt x="114242" y="40321"/>
                        <a:pt x="102031" y="34491"/>
                        <a:pt x="89249" y="34987"/>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1" name="Graphic 4">
                  <a:extLst>
                    <a:ext uri="{FF2B5EF4-FFF2-40B4-BE49-F238E27FC236}">
                      <a16:creationId xmlns:a16="http://schemas.microsoft.com/office/drawing/2014/main" id="{C3B2D728-1086-499E-3B8D-F7D30FA5F547}"/>
                    </a:ext>
                  </a:extLst>
                </p:cNvPr>
                <p:cNvSpPr/>
                <p:nvPr/>
              </p:nvSpPr>
              <p:spPr>
                <a:xfrm>
                  <a:off x="3251264" y="2793712"/>
                  <a:ext cx="133843" cy="190889"/>
                </a:xfrm>
                <a:custGeom>
                  <a:avLst/>
                  <a:gdLst>
                    <a:gd name="connsiteX0" fmla="*/ 40176 w 133843"/>
                    <a:gd name="connsiteY0" fmla="*/ 116804 h 190889"/>
                    <a:gd name="connsiteX1" fmla="*/ 39681 w 133843"/>
                    <a:gd name="connsiteY1" fmla="*/ 116804 h 190889"/>
                    <a:gd name="connsiteX2" fmla="*/ 39681 w 133843"/>
                    <a:gd name="connsiteY2" fmla="*/ 190890 h 190889"/>
                    <a:gd name="connsiteX3" fmla="*/ 0 w 133843"/>
                    <a:gd name="connsiteY3" fmla="*/ 190890 h 190889"/>
                    <a:gd name="connsiteX4" fmla="*/ 0 w 133843"/>
                    <a:gd name="connsiteY4" fmla="*/ 3161 h 190889"/>
                    <a:gd name="connsiteX5" fmla="*/ 39681 w 133843"/>
                    <a:gd name="connsiteY5" fmla="*/ 3161 h 190889"/>
                    <a:gd name="connsiteX6" fmla="*/ 39681 w 133843"/>
                    <a:gd name="connsiteY6" fmla="*/ 22497 h 190889"/>
                    <a:gd name="connsiteX7" fmla="*/ 40176 w 133843"/>
                    <a:gd name="connsiteY7" fmla="*/ 22497 h 190889"/>
                    <a:gd name="connsiteX8" fmla="*/ 110176 w 133843"/>
                    <a:gd name="connsiteY8" fmla="*/ 8476 h 190889"/>
                    <a:gd name="connsiteX9" fmla="*/ 120101 w 133843"/>
                    <a:gd name="connsiteY9" fmla="*/ 17154 h 190889"/>
                    <a:gd name="connsiteX10" fmla="*/ 133731 w 133843"/>
                    <a:gd name="connsiteY10" fmla="*/ 63826 h 190889"/>
                    <a:gd name="connsiteX11" fmla="*/ 117843 w 133843"/>
                    <a:gd name="connsiteY11" fmla="*/ 115442 h 190889"/>
                    <a:gd name="connsiteX12" fmla="*/ 75581 w 133843"/>
                    <a:gd name="connsiteY12" fmla="*/ 134902 h 190889"/>
                    <a:gd name="connsiteX13" fmla="*/ 40176 w 133843"/>
                    <a:gd name="connsiteY13" fmla="*/ 116804 h 190889"/>
                    <a:gd name="connsiteX14" fmla="*/ 39043 w 133843"/>
                    <a:gd name="connsiteY14" fmla="*/ 64064 h 190889"/>
                    <a:gd name="connsiteX15" fmla="*/ 39043 w 133843"/>
                    <a:gd name="connsiteY15" fmla="*/ 74361 h 190889"/>
                    <a:gd name="connsiteX16" fmla="*/ 46082 w 133843"/>
                    <a:gd name="connsiteY16" fmla="*/ 96087 h 190889"/>
                    <a:gd name="connsiteX17" fmla="*/ 64532 w 133843"/>
                    <a:gd name="connsiteY17" fmla="*/ 104498 h 190889"/>
                    <a:gd name="connsiteX18" fmla="*/ 85573 w 133843"/>
                    <a:gd name="connsiteY18" fmla="*/ 94020 h 190889"/>
                    <a:gd name="connsiteX19" fmla="*/ 93040 w 133843"/>
                    <a:gd name="connsiteY19" fmla="*/ 64321 h 190889"/>
                    <a:gd name="connsiteX20" fmla="*/ 66675 w 133843"/>
                    <a:gd name="connsiteY20" fmla="*/ 30422 h 190889"/>
                    <a:gd name="connsiteX21" fmla="*/ 46768 w 133843"/>
                    <a:gd name="connsiteY21" fmla="*/ 39652 h 190889"/>
                    <a:gd name="connsiteX22" fmla="*/ 39043 w 133843"/>
                    <a:gd name="connsiteY22" fmla="*/ 64064 h 1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3" h="190889">
                      <a:moveTo>
                        <a:pt x="40176" y="116804"/>
                      </a:moveTo>
                      <a:lnTo>
                        <a:pt x="39681" y="116804"/>
                      </a:lnTo>
                      <a:lnTo>
                        <a:pt x="39681" y="190890"/>
                      </a:lnTo>
                      <a:lnTo>
                        <a:pt x="0" y="190890"/>
                      </a:lnTo>
                      <a:lnTo>
                        <a:pt x="0" y="3161"/>
                      </a:lnTo>
                      <a:lnTo>
                        <a:pt x="39681" y="3161"/>
                      </a:lnTo>
                      <a:lnTo>
                        <a:pt x="39681" y="22497"/>
                      </a:lnTo>
                      <a:lnTo>
                        <a:pt x="40176" y="22497"/>
                      </a:lnTo>
                      <a:cubicBezTo>
                        <a:pt x="55636" y="-706"/>
                        <a:pt x="86973" y="-6983"/>
                        <a:pt x="110176" y="8476"/>
                      </a:cubicBezTo>
                      <a:cubicBezTo>
                        <a:pt x="113852" y="10924"/>
                        <a:pt x="117186" y="13839"/>
                        <a:pt x="120101" y="17154"/>
                      </a:cubicBezTo>
                      <a:cubicBezTo>
                        <a:pt x="129845" y="30698"/>
                        <a:pt x="134655" y="47167"/>
                        <a:pt x="133731" y="63826"/>
                      </a:cubicBezTo>
                      <a:cubicBezTo>
                        <a:pt x="134655" y="82362"/>
                        <a:pt x="129026" y="100631"/>
                        <a:pt x="117843" y="115442"/>
                      </a:cubicBezTo>
                      <a:cubicBezTo>
                        <a:pt x="107623" y="128244"/>
                        <a:pt x="91954" y="135464"/>
                        <a:pt x="75581" y="134902"/>
                      </a:cubicBezTo>
                      <a:cubicBezTo>
                        <a:pt x="61408" y="135578"/>
                        <a:pt x="47930" y="128691"/>
                        <a:pt x="40176" y="116804"/>
                      </a:cubicBezTo>
                      <a:close/>
                      <a:moveTo>
                        <a:pt x="39043" y="64064"/>
                      </a:moveTo>
                      <a:lnTo>
                        <a:pt x="39043" y="74361"/>
                      </a:lnTo>
                      <a:cubicBezTo>
                        <a:pt x="38700" y="82209"/>
                        <a:pt x="41205" y="89925"/>
                        <a:pt x="46082" y="96087"/>
                      </a:cubicBezTo>
                      <a:cubicBezTo>
                        <a:pt x="50587" y="101612"/>
                        <a:pt x="57407" y="104726"/>
                        <a:pt x="64532" y="104498"/>
                      </a:cubicBezTo>
                      <a:cubicBezTo>
                        <a:pt x="72876" y="104850"/>
                        <a:pt x="80820" y="100888"/>
                        <a:pt x="85573" y="94020"/>
                      </a:cubicBezTo>
                      <a:cubicBezTo>
                        <a:pt x="91069" y="85134"/>
                        <a:pt x="93678" y="74751"/>
                        <a:pt x="93040" y="64321"/>
                      </a:cubicBezTo>
                      <a:cubicBezTo>
                        <a:pt x="93040" y="41718"/>
                        <a:pt x="84249" y="30422"/>
                        <a:pt x="66675" y="30422"/>
                      </a:cubicBezTo>
                      <a:cubicBezTo>
                        <a:pt x="58960" y="30231"/>
                        <a:pt x="51606" y="33641"/>
                        <a:pt x="46768" y="39652"/>
                      </a:cubicBezTo>
                      <a:cubicBezTo>
                        <a:pt x="41358" y="46605"/>
                        <a:pt x="38614" y="55263"/>
                        <a:pt x="39043" y="64064"/>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2" name="Graphic 4">
                  <a:extLst>
                    <a:ext uri="{FF2B5EF4-FFF2-40B4-BE49-F238E27FC236}">
                      <a16:creationId xmlns:a16="http://schemas.microsoft.com/office/drawing/2014/main" id="{BE440A75-D8FB-A961-789F-189EC3E316CB}"/>
                    </a:ext>
                  </a:extLst>
                </p:cNvPr>
                <p:cNvSpPr/>
                <p:nvPr/>
              </p:nvSpPr>
              <p:spPr>
                <a:xfrm>
                  <a:off x="3402260" y="2793721"/>
                  <a:ext cx="98672" cy="134842"/>
                </a:xfrm>
                <a:custGeom>
                  <a:avLst/>
                  <a:gdLst>
                    <a:gd name="connsiteX0" fmla="*/ 52 w 98672"/>
                    <a:gd name="connsiteY0" fmla="*/ 128350 h 134842"/>
                    <a:gd name="connsiteX1" fmla="*/ 52 w 98672"/>
                    <a:gd name="connsiteY1" fmla="*/ 96193 h 134842"/>
                    <a:gd name="connsiteX2" fmla="*/ 19578 w 98672"/>
                    <a:gd name="connsiteY2" fmla="*/ 104985 h 134842"/>
                    <a:gd name="connsiteX3" fmla="*/ 37980 w 98672"/>
                    <a:gd name="connsiteY3" fmla="*/ 107842 h 134842"/>
                    <a:gd name="connsiteX4" fmla="*/ 54620 w 98672"/>
                    <a:gd name="connsiteY4" fmla="*/ 104985 h 134842"/>
                    <a:gd name="connsiteX5" fmla="*/ 60707 w 98672"/>
                    <a:gd name="connsiteY5" fmla="*/ 96193 h 134842"/>
                    <a:gd name="connsiteX6" fmla="*/ 57935 w 98672"/>
                    <a:gd name="connsiteY6" fmla="*/ 89916 h 134842"/>
                    <a:gd name="connsiteX7" fmla="*/ 50849 w 98672"/>
                    <a:gd name="connsiteY7" fmla="*/ 85516 h 134842"/>
                    <a:gd name="connsiteX8" fmla="*/ 41324 w 98672"/>
                    <a:gd name="connsiteY8" fmla="*/ 82125 h 134842"/>
                    <a:gd name="connsiteX9" fmla="*/ 31408 w 98672"/>
                    <a:gd name="connsiteY9" fmla="*/ 78734 h 134842"/>
                    <a:gd name="connsiteX10" fmla="*/ 17911 w 98672"/>
                    <a:gd name="connsiteY10" fmla="*/ 72524 h 134842"/>
                    <a:gd name="connsiteX11" fmla="*/ 8119 w 98672"/>
                    <a:gd name="connsiteY11" fmla="*/ 64799 h 134842"/>
                    <a:gd name="connsiteX12" fmla="*/ 2090 w 98672"/>
                    <a:gd name="connsiteY12" fmla="*/ 54626 h 134842"/>
                    <a:gd name="connsiteX13" fmla="*/ 14 w 98672"/>
                    <a:gd name="connsiteY13" fmla="*/ 40939 h 134842"/>
                    <a:gd name="connsiteX14" fmla="*/ 4719 w 98672"/>
                    <a:gd name="connsiteY14" fmla="*/ 22356 h 134842"/>
                    <a:gd name="connsiteX15" fmla="*/ 17282 w 98672"/>
                    <a:gd name="connsiteY15" fmla="*/ 9602 h 134842"/>
                    <a:gd name="connsiteX16" fmla="*/ 35237 w 98672"/>
                    <a:gd name="connsiteY16" fmla="*/ 2324 h 134842"/>
                    <a:gd name="connsiteX17" fmla="*/ 56268 w 98672"/>
                    <a:gd name="connsiteY17" fmla="*/ 0 h 134842"/>
                    <a:gd name="connsiteX18" fmla="*/ 73604 w 98672"/>
                    <a:gd name="connsiteY18" fmla="*/ 1315 h 134842"/>
                    <a:gd name="connsiteX19" fmla="*/ 90930 w 98672"/>
                    <a:gd name="connsiteY19" fmla="*/ 5125 h 134842"/>
                    <a:gd name="connsiteX20" fmla="*/ 90930 w 98672"/>
                    <a:gd name="connsiteY20" fmla="*/ 35757 h 134842"/>
                    <a:gd name="connsiteX21" fmla="*/ 74794 w 98672"/>
                    <a:gd name="connsiteY21" fmla="*/ 29166 h 134842"/>
                    <a:gd name="connsiteX22" fmla="*/ 57897 w 98672"/>
                    <a:gd name="connsiteY22" fmla="*/ 26975 h 134842"/>
                    <a:gd name="connsiteX23" fmla="*/ 50563 w 98672"/>
                    <a:gd name="connsiteY23" fmla="*/ 27661 h 134842"/>
                    <a:gd name="connsiteX24" fmla="*/ 44467 w 98672"/>
                    <a:gd name="connsiteY24" fmla="*/ 29671 h 134842"/>
                    <a:gd name="connsiteX25" fmla="*/ 40323 w 98672"/>
                    <a:gd name="connsiteY25" fmla="*/ 33062 h 134842"/>
                    <a:gd name="connsiteX26" fmla="*/ 38809 w 98672"/>
                    <a:gd name="connsiteY26" fmla="*/ 37767 h 134842"/>
                    <a:gd name="connsiteX27" fmla="*/ 41085 w 98672"/>
                    <a:gd name="connsiteY27" fmla="*/ 43796 h 134842"/>
                    <a:gd name="connsiteX28" fmla="*/ 46981 w 98672"/>
                    <a:gd name="connsiteY28" fmla="*/ 48130 h 134842"/>
                    <a:gd name="connsiteX29" fmla="*/ 55078 w 98672"/>
                    <a:gd name="connsiteY29" fmla="*/ 51397 h 134842"/>
                    <a:gd name="connsiteX30" fmla="*/ 63926 w 98672"/>
                    <a:gd name="connsiteY30" fmla="*/ 54350 h 134842"/>
                    <a:gd name="connsiteX31" fmla="*/ 78214 w 98672"/>
                    <a:gd name="connsiteY31" fmla="*/ 60370 h 134842"/>
                    <a:gd name="connsiteX32" fmla="*/ 89196 w 98672"/>
                    <a:gd name="connsiteY32" fmla="*/ 68037 h 134842"/>
                    <a:gd name="connsiteX33" fmla="*/ 96235 w 98672"/>
                    <a:gd name="connsiteY33" fmla="*/ 78334 h 134842"/>
                    <a:gd name="connsiteX34" fmla="*/ 93721 w 98672"/>
                    <a:gd name="connsiteY34" fmla="*/ 111929 h 134842"/>
                    <a:gd name="connsiteX35" fmla="*/ 80528 w 98672"/>
                    <a:gd name="connsiteY35" fmla="*/ 125102 h 134842"/>
                    <a:gd name="connsiteX36" fmla="*/ 61574 w 98672"/>
                    <a:gd name="connsiteY36" fmla="*/ 132522 h 134842"/>
                    <a:gd name="connsiteX37" fmla="*/ 39276 w 98672"/>
                    <a:gd name="connsiteY37" fmla="*/ 134836 h 134842"/>
                    <a:gd name="connsiteX38" fmla="*/ 52 w 98672"/>
                    <a:gd name="connsiteY38" fmla="*/ 128350 h 1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8672" h="134842">
                      <a:moveTo>
                        <a:pt x="52" y="128350"/>
                      </a:moveTo>
                      <a:lnTo>
                        <a:pt x="52" y="96193"/>
                      </a:lnTo>
                      <a:cubicBezTo>
                        <a:pt x="6167" y="99937"/>
                        <a:pt x="12720" y="102889"/>
                        <a:pt x="19578" y="104985"/>
                      </a:cubicBezTo>
                      <a:cubicBezTo>
                        <a:pt x="25541" y="106814"/>
                        <a:pt x="31741" y="107776"/>
                        <a:pt x="37980" y="107842"/>
                      </a:cubicBezTo>
                      <a:cubicBezTo>
                        <a:pt x="43667" y="108100"/>
                        <a:pt x="49344" y="107128"/>
                        <a:pt x="54620" y="104985"/>
                      </a:cubicBezTo>
                      <a:cubicBezTo>
                        <a:pt x="58288" y="103613"/>
                        <a:pt x="60716" y="100108"/>
                        <a:pt x="60707" y="96193"/>
                      </a:cubicBezTo>
                      <a:cubicBezTo>
                        <a:pt x="60755" y="93793"/>
                        <a:pt x="59745" y="91498"/>
                        <a:pt x="57935" y="89916"/>
                      </a:cubicBezTo>
                      <a:cubicBezTo>
                        <a:pt x="55830" y="88069"/>
                        <a:pt x="53439" y="86583"/>
                        <a:pt x="50849" y="85516"/>
                      </a:cubicBezTo>
                      <a:cubicBezTo>
                        <a:pt x="47743" y="84192"/>
                        <a:pt x="44562" y="83058"/>
                        <a:pt x="41324" y="82125"/>
                      </a:cubicBezTo>
                      <a:cubicBezTo>
                        <a:pt x="37895" y="81125"/>
                        <a:pt x="34589" y="79991"/>
                        <a:pt x="31408" y="78734"/>
                      </a:cubicBezTo>
                      <a:cubicBezTo>
                        <a:pt x="26750" y="77019"/>
                        <a:pt x="22235" y="74943"/>
                        <a:pt x="17911" y="72524"/>
                      </a:cubicBezTo>
                      <a:cubicBezTo>
                        <a:pt x="14253" y="70495"/>
                        <a:pt x="10948" y="67885"/>
                        <a:pt x="8119" y="64799"/>
                      </a:cubicBezTo>
                      <a:cubicBezTo>
                        <a:pt x="5452" y="61837"/>
                        <a:pt x="3405" y="58379"/>
                        <a:pt x="2090" y="54626"/>
                      </a:cubicBezTo>
                      <a:cubicBezTo>
                        <a:pt x="614" y="50216"/>
                        <a:pt x="-91" y="45587"/>
                        <a:pt x="14" y="40939"/>
                      </a:cubicBezTo>
                      <a:cubicBezTo>
                        <a:pt x="-167" y="34433"/>
                        <a:pt x="1461" y="27994"/>
                        <a:pt x="4719" y="22356"/>
                      </a:cubicBezTo>
                      <a:cubicBezTo>
                        <a:pt x="7853" y="17183"/>
                        <a:pt x="12158" y="12811"/>
                        <a:pt x="17282" y="9602"/>
                      </a:cubicBezTo>
                      <a:cubicBezTo>
                        <a:pt x="22816" y="6182"/>
                        <a:pt x="28884" y="3715"/>
                        <a:pt x="35237" y="2324"/>
                      </a:cubicBezTo>
                      <a:cubicBezTo>
                        <a:pt x="42133" y="762"/>
                        <a:pt x="49191" y="-19"/>
                        <a:pt x="56268" y="0"/>
                      </a:cubicBezTo>
                      <a:cubicBezTo>
                        <a:pt x="62069" y="10"/>
                        <a:pt x="67870" y="448"/>
                        <a:pt x="73604" y="1315"/>
                      </a:cubicBezTo>
                      <a:cubicBezTo>
                        <a:pt x="79462" y="2191"/>
                        <a:pt x="85243" y="3458"/>
                        <a:pt x="90930" y="5125"/>
                      </a:cubicBezTo>
                      <a:lnTo>
                        <a:pt x="90930" y="35757"/>
                      </a:lnTo>
                      <a:cubicBezTo>
                        <a:pt x="85881" y="32823"/>
                        <a:pt x="80452" y="30604"/>
                        <a:pt x="74794" y="29166"/>
                      </a:cubicBezTo>
                      <a:cubicBezTo>
                        <a:pt x="69279" y="27737"/>
                        <a:pt x="63602" y="26994"/>
                        <a:pt x="57897" y="26975"/>
                      </a:cubicBezTo>
                      <a:cubicBezTo>
                        <a:pt x="55440" y="26966"/>
                        <a:pt x="52982" y="27194"/>
                        <a:pt x="50563" y="27661"/>
                      </a:cubicBezTo>
                      <a:cubicBezTo>
                        <a:pt x="48448" y="28061"/>
                        <a:pt x="46400" y="28737"/>
                        <a:pt x="44467" y="29671"/>
                      </a:cubicBezTo>
                      <a:cubicBezTo>
                        <a:pt x="42828" y="30452"/>
                        <a:pt x="41409" y="31614"/>
                        <a:pt x="40323" y="33062"/>
                      </a:cubicBezTo>
                      <a:cubicBezTo>
                        <a:pt x="39323" y="34424"/>
                        <a:pt x="38790" y="36072"/>
                        <a:pt x="38809" y="37767"/>
                      </a:cubicBezTo>
                      <a:cubicBezTo>
                        <a:pt x="38761" y="39996"/>
                        <a:pt x="39581" y="42158"/>
                        <a:pt x="41085" y="43796"/>
                      </a:cubicBezTo>
                      <a:cubicBezTo>
                        <a:pt x="42762" y="45597"/>
                        <a:pt x="44762" y="47073"/>
                        <a:pt x="46981" y="48130"/>
                      </a:cubicBezTo>
                      <a:cubicBezTo>
                        <a:pt x="49591" y="49426"/>
                        <a:pt x="52296" y="50512"/>
                        <a:pt x="55078" y="51397"/>
                      </a:cubicBezTo>
                      <a:cubicBezTo>
                        <a:pt x="58049" y="52359"/>
                        <a:pt x="61002" y="53340"/>
                        <a:pt x="63926" y="54350"/>
                      </a:cubicBezTo>
                      <a:cubicBezTo>
                        <a:pt x="68822" y="56036"/>
                        <a:pt x="73594" y="58046"/>
                        <a:pt x="78214" y="60370"/>
                      </a:cubicBezTo>
                      <a:cubicBezTo>
                        <a:pt x="82233" y="62380"/>
                        <a:pt x="85929" y="64961"/>
                        <a:pt x="89196" y="68037"/>
                      </a:cubicBezTo>
                      <a:cubicBezTo>
                        <a:pt x="92235" y="70943"/>
                        <a:pt x="94635" y="74448"/>
                        <a:pt x="96235" y="78334"/>
                      </a:cubicBezTo>
                      <a:cubicBezTo>
                        <a:pt x="100207" y="89383"/>
                        <a:pt x="99293" y="101594"/>
                        <a:pt x="93721" y="111929"/>
                      </a:cubicBezTo>
                      <a:cubicBezTo>
                        <a:pt x="90434" y="117301"/>
                        <a:pt x="85910" y="121816"/>
                        <a:pt x="80528" y="125102"/>
                      </a:cubicBezTo>
                      <a:cubicBezTo>
                        <a:pt x="74680" y="128645"/>
                        <a:pt x="68270" y="131150"/>
                        <a:pt x="61574" y="132522"/>
                      </a:cubicBezTo>
                      <a:cubicBezTo>
                        <a:pt x="54239" y="134084"/>
                        <a:pt x="46772" y="134855"/>
                        <a:pt x="39276" y="134836"/>
                      </a:cubicBezTo>
                      <a:cubicBezTo>
                        <a:pt x="25922" y="134970"/>
                        <a:pt x="12653" y="132779"/>
                        <a:pt x="52" y="128350"/>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45" name="Graphic 4">
                <a:extLst>
                  <a:ext uri="{FF2B5EF4-FFF2-40B4-BE49-F238E27FC236}">
                    <a16:creationId xmlns:a16="http://schemas.microsoft.com/office/drawing/2014/main" id="{1F51C9A0-0A2E-44FD-A90B-74F8EE97EF1E}"/>
                  </a:ext>
                </a:extLst>
              </p:cNvPr>
              <p:cNvGrpSpPr/>
              <p:nvPr/>
            </p:nvGrpSpPr>
            <p:grpSpPr>
              <a:xfrm>
                <a:off x="3039210" y="2732769"/>
                <a:ext cx="452197" cy="242307"/>
                <a:chOff x="3039210" y="2732769"/>
                <a:chExt cx="452197" cy="242307"/>
              </a:xfrm>
              <a:solidFill>
                <a:srgbClr val="E6E6E6"/>
              </a:solidFill>
            </p:grpSpPr>
            <p:sp>
              <p:nvSpPr>
                <p:cNvPr id="46" name="Graphic 4">
                  <a:extLst>
                    <a:ext uri="{FF2B5EF4-FFF2-40B4-BE49-F238E27FC236}">
                      <a16:creationId xmlns:a16="http://schemas.microsoft.com/office/drawing/2014/main" id="{B2BA0BE2-5F1B-123D-B5AA-459FC1813EBA}"/>
                    </a:ext>
                  </a:extLst>
                </p:cNvPr>
                <p:cNvSpPr/>
                <p:nvPr/>
              </p:nvSpPr>
              <p:spPr>
                <a:xfrm>
                  <a:off x="3039210" y="2732769"/>
                  <a:ext cx="176673" cy="186365"/>
                </a:xfrm>
                <a:custGeom>
                  <a:avLst/>
                  <a:gdLst>
                    <a:gd name="connsiteX0" fmla="*/ 87496 w 176673"/>
                    <a:gd name="connsiteY0" fmla="*/ 186301 h 186365"/>
                    <a:gd name="connsiteX1" fmla="*/ 24450 w 176673"/>
                    <a:gd name="connsiteY1" fmla="*/ 161126 h 186365"/>
                    <a:gd name="connsiteX2" fmla="*/ 95 w 176673"/>
                    <a:gd name="connsiteY2" fmla="*/ 95518 h 186365"/>
                    <a:gd name="connsiteX3" fmla="*/ 24860 w 176673"/>
                    <a:gd name="connsiteY3" fmla="*/ 26452 h 186365"/>
                    <a:gd name="connsiteX4" fmla="*/ 90420 w 176673"/>
                    <a:gd name="connsiteY4" fmla="*/ 78 h 186365"/>
                    <a:gd name="connsiteX5" fmla="*/ 152762 w 176673"/>
                    <a:gd name="connsiteY5" fmla="*/ 25319 h 186365"/>
                    <a:gd name="connsiteX6" fmla="*/ 176574 w 176673"/>
                    <a:gd name="connsiteY6" fmla="*/ 91870 h 186365"/>
                    <a:gd name="connsiteX7" fmla="*/ 151904 w 176673"/>
                    <a:gd name="connsiteY7" fmla="*/ 160307 h 186365"/>
                    <a:gd name="connsiteX8" fmla="*/ 87496 w 176673"/>
                    <a:gd name="connsiteY8" fmla="*/ 186301 h 186365"/>
                    <a:gd name="connsiteX9" fmla="*/ 89249 w 176673"/>
                    <a:gd name="connsiteY9" fmla="*/ 34987 h 186365"/>
                    <a:gd name="connsiteX10" fmla="*/ 55349 w 176673"/>
                    <a:gd name="connsiteY10" fmla="*/ 50998 h 186365"/>
                    <a:gd name="connsiteX11" fmla="*/ 42786 w 176673"/>
                    <a:gd name="connsiteY11" fmla="*/ 93375 h 186365"/>
                    <a:gd name="connsiteX12" fmla="*/ 55349 w 176673"/>
                    <a:gd name="connsiteY12" fmla="*/ 135694 h 186365"/>
                    <a:gd name="connsiteX13" fmla="*/ 88249 w 176673"/>
                    <a:gd name="connsiteY13" fmla="*/ 151268 h 186365"/>
                    <a:gd name="connsiteX14" fmla="*/ 121529 w 176673"/>
                    <a:gd name="connsiteY14" fmla="*/ 136133 h 186365"/>
                    <a:gd name="connsiteX15" fmla="*/ 133826 w 176673"/>
                    <a:gd name="connsiteY15" fmla="*/ 94137 h 186365"/>
                    <a:gd name="connsiteX16" fmla="*/ 121901 w 176673"/>
                    <a:gd name="connsiteY16" fmla="*/ 50560 h 186365"/>
                    <a:gd name="connsiteX17" fmla="*/ 89249 w 176673"/>
                    <a:gd name="connsiteY17" fmla="*/ 34987 h 1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673" h="186365">
                      <a:moveTo>
                        <a:pt x="87496" y="186301"/>
                      </a:moveTo>
                      <a:cubicBezTo>
                        <a:pt x="63874" y="187177"/>
                        <a:pt x="40976" y="178033"/>
                        <a:pt x="24450" y="161126"/>
                      </a:cubicBezTo>
                      <a:cubicBezTo>
                        <a:pt x="7848" y="143419"/>
                        <a:pt x="-924" y="119769"/>
                        <a:pt x="95" y="95518"/>
                      </a:cubicBezTo>
                      <a:cubicBezTo>
                        <a:pt x="-1029" y="70143"/>
                        <a:pt x="7867" y="45331"/>
                        <a:pt x="24860" y="26452"/>
                      </a:cubicBezTo>
                      <a:cubicBezTo>
                        <a:pt x="41900" y="8641"/>
                        <a:pt x="65789" y="-970"/>
                        <a:pt x="90420" y="78"/>
                      </a:cubicBezTo>
                      <a:cubicBezTo>
                        <a:pt x="113862" y="-846"/>
                        <a:pt x="136569" y="8345"/>
                        <a:pt x="152762" y="25319"/>
                      </a:cubicBezTo>
                      <a:cubicBezTo>
                        <a:pt x="169145" y="43502"/>
                        <a:pt x="177698" y="67419"/>
                        <a:pt x="176574" y="91870"/>
                      </a:cubicBezTo>
                      <a:cubicBezTo>
                        <a:pt x="177727" y="117045"/>
                        <a:pt x="168859" y="141657"/>
                        <a:pt x="151904" y="160307"/>
                      </a:cubicBezTo>
                      <a:cubicBezTo>
                        <a:pt x="135140" y="177785"/>
                        <a:pt x="111699" y="187244"/>
                        <a:pt x="87496" y="186301"/>
                      </a:cubicBezTo>
                      <a:close/>
                      <a:moveTo>
                        <a:pt x="89249" y="34987"/>
                      </a:moveTo>
                      <a:cubicBezTo>
                        <a:pt x="76019" y="34510"/>
                        <a:pt x="63388" y="40482"/>
                        <a:pt x="55349" y="50998"/>
                      </a:cubicBezTo>
                      <a:cubicBezTo>
                        <a:pt x="46472" y="63285"/>
                        <a:pt x="42043" y="78230"/>
                        <a:pt x="42786" y="93375"/>
                      </a:cubicBezTo>
                      <a:cubicBezTo>
                        <a:pt x="41948" y="108510"/>
                        <a:pt x="46396" y="123464"/>
                        <a:pt x="55349" y="135694"/>
                      </a:cubicBezTo>
                      <a:cubicBezTo>
                        <a:pt x="63208" y="145839"/>
                        <a:pt x="75428" y="151620"/>
                        <a:pt x="88249" y="151268"/>
                      </a:cubicBezTo>
                      <a:cubicBezTo>
                        <a:pt x="101117" y="151773"/>
                        <a:pt x="113461" y="146162"/>
                        <a:pt x="121529" y="136133"/>
                      </a:cubicBezTo>
                      <a:cubicBezTo>
                        <a:pt x="130368" y="123979"/>
                        <a:pt x="134721" y="109139"/>
                        <a:pt x="133826" y="94137"/>
                      </a:cubicBezTo>
                      <a:cubicBezTo>
                        <a:pt x="134759" y="78697"/>
                        <a:pt x="130568" y="63371"/>
                        <a:pt x="121901" y="50560"/>
                      </a:cubicBezTo>
                      <a:cubicBezTo>
                        <a:pt x="114242" y="40321"/>
                        <a:pt x="102031" y="34491"/>
                        <a:pt x="89249" y="34987"/>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7" name="Graphic 4">
                  <a:extLst>
                    <a:ext uri="{FF2B5EF4-FFF2-40B4-BE49-F238E27FC236}">
                      <a16:creationId xmlns:a16="http://schemas.microsoft.com/office/drawing/2014/main" id="{B7E69F1E-5A9E-8ABA-F736-0F9B200D553C}"/>
                    </a:ext>
                  </a:extLst>
                </p:cNvPr>
                <p:cNvSpPr/>
                <p:nvPr/>
              </p:nvSpPr>
              <p:spPr>
                <a:xfrm>
                  <a:off x="3241739" y="2784187"/>
                  <a:ext cx="133843" cy="190889"/>
                </a:xfrm>
                <a:custGeom>
                  <a:avLst/>
                  <a:gdLst>
                    <a:gd name="connsiteX0" fmla="*/ 40176 w 133843"/>
                    <a:gd name="connsiteY0" fmla="*/ 116804 h 190889"/>
                    <a:gd name="connsiteX1" fmla="*/ 39681 w 133843"/>
                    <a:gd name="connsiteY1" fmla="*/ 116804 h 190889"/>
                    <a:gd name="connsiteX2" fmla="*/ 39681 w 133843"/>
                    <a:gd name="connsiteY2" fmla="*/ 190890 h 190889"/>
                    <a:gd name="connsiteX3" fmla="*/ 0 w 133843"/>
                    <a:gd name="connsiteY3" fmla="*/ 190890 h 190889"/>
                    <a:gd name="connsiteX4" fmla="*/ 0 w 133843"/>
                    <a:gd name="connsiteY4" fmla="*/ 3161 h 190889"/>
                    <a:gd name="connsiteX5" fmla="*/ 39681 w 133843"/>
                    <a:gd name="connsiteY5" fmla="*/ 3161 h 190889"/>
                    <a:gd name="connsiteX6" fmla="*/ 39681 w 133843"/>
                    <a:gd name="connsiteY6" fmla="*/ 22497 h 190889"/>
                    <a:gd name="connsiteX7" fmla="*/ 40176 w 133843"/>
                    <a:gd name="connsiteY7" fmla="*/ 22497 h 190889"/>
                    <a:gd name="connsiteX8" fmla="*/ 110176 w 133843"/>
                    <a:gd name="connsiteY8" fmla="*/ 8476 h 190889"/>
                    <a:gd name="connsiteX9" fmla="*/ 120101 w 133843"/>
                    <a:gd name="connsiteY9" fmla="*/ 17154 h 190889"/>
                    <a:gd name="connsiteX10" fmla="*/ 133731 w 133843"/>
                    <a:gd name="connsiteY10" fmla="*/ 63826 h 190889"/>
                    <a:gd name="connsiteX11" fmla="*/ 117843 w 133843"/>
                    <a:gd name="connsiteY11" fmla="*/ 115442 h 190889"/>
                    <a:gd name="connsiteX12" fmla="*/ 75581 w 133843"/>
                    <a:gd name="connsiteY12" fmla="*/ 134902 h 190889"/>
                    <a:gd name="connsiteX13" fmla="*/ 40176 w 133843"/>
                    <a:gd name="connsiteY13" fmla="*/ 116804 h 190889"/>
                    <a:gd name="connsiteX14" fmla="*/ 39043 w 133843"/>
                    <a:gd name="connsiteY14" fmla="*/ 64064 h 190889"/>
                    <a:gd name="connsiteX15" fmla="*/ 39043 w 133843"/>
                    <a:gd name="connsiteY15" fmla="*/ 74361 h 190889"/>
                    <a:gd name="connsiteX16" fmla="*/ 46082 w 133843"/>
                    <a:gd name="connsiteY16" fmla="*/ 96087 h 190889"/>
                    <a:gd name="connsiteX17" fmla="*/ 64532 w 133843"/>
                    <a:gd name="connsiteY17" fmla="*/ 104498 h 190889"/>
                    <a:gd name="connsiteX18" fmla="*/ 85573 w 133843"/>
                    <a:gd name="connsiteY18" fmla="*/ 94020 h 190889"/>
                    <a:gd name="connsiteX19" fmla="*/ 93040 w 133843"/>
                    <a:gd name="connsiteY19" fmla="*/ 64321 h 190889"/>
                    <a:gd name="connsiteX20" fmla="*/ 66675 w 133843"/>
                    <a:gd name="connsiteY20" fmla="*/ 30422 h 190889"/>
                    <a:gd name="connsiteX21" fmla="*/ 46768 w 133843"/>
                    <a:gd name="connsiteY21" fmla="*/ 39652 h 190889"/>
                    <a:gd name="connsiteX22" fmla="*/ 39043 w 133843"/>
                    <a:gd name="connsiteY22" fmla="*/ 64064 h 1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3" h="190889">
                      <a:moveTo>
                        <a:pt x="40176" y="116804"/>
                      </a:moveTo>
                      <a:lnTo>
                        <a:pt x="39681" y="116804"/>
                      </a:lnTo>
                      <a:lnTo>
                        <a:pt x="39681" y="190890"/>
                      </a:lnTo>
                      <a:lnTo>
                        <a:pt x="0" y="190890"/>
                      </a:lnTo>
                      <a:lnTo>
                        <a:pt x="0" y="3161"/>
                      </a:lnTo>
                      <a:lnTo>
                        <a:pt x="39681" y="3161"/>
                      </a:lnTo>
                      <a:lnTo>
                        <a:pt x="39681" y="22497"/>
                      </a:lnTo>
                      <a:lnTo>
                        <a:pt x="40176" y="22497"/>
                      </a:lnTo>
                      <a:cubicBezTo>
                        <a:pt x="55636" y="-706"/>
                        <a:pt x="86973" y="-6983"/>
                        <a:pt x="110176" y="8476"/>
                      </a:cubicBezTo>
                      <a:cubicBezTo>
                        <a:pt x="113852" y="10924"/>
                        <a:pt x="117186" y="13839"/>
                        <a:pt x="120101" y="17154"/>
                      </a:cubicBezTo>
                      <a:cubicBezTo>
                        <a:pt x="129845" y="30698"/>
                        <a:pt x="134655" y="47167"/>
                        <a:pt x="133731" y="63826"/>
                      </a:cubicBezTo>
                      <a:cubicBezTo>
                        <a:pt x="134655" y="82362"/>
                        <a:pt x="129026" y="100631"/>
                        <a:pt x="117843" y="115442"/>
                      </a:cubicBezTo>
                      <a:cubicBezTo>
                        <a:pt x="107623" y="128244"/>
                        <a:pt x="91954" y="135464"/>
                        <a:pt x="75581" y="134902"/>
                      </a:cubicBezTo>
                      <a:cubicBezTo>
                        <a:pt x="61408" y="135578"/>
                        <a:pt x="47930" y="128691"/>
                        <a:pt x="40176" y="116804"/>
                      </a:cubicBezTo>
                      <a:close/>
                      <a:moveTo>
                        <a:pt x="39043" y="64064"/>
                      </a:moveTo>
                      <a:lnTo>
                        <a:pt x="39043" y="74361"/>
                      </a:lnTo>
                      <a:cubicBezTo>
                        <a:pt x="38700" y="82209"/>
                        <a:pt x="41205" y="89925"/>
                        <a:pt x="46082" y="96087"/>
                      </a:cubicBezTo>
                      <a:cubicBezTo>
                        <a:pt x="50587" y="101612"/>
                        <a:pt x="57407" y="104726"/>
                        <a:pt x="64532" y="104498"/>
                      </a:cubicBezTo>
                      <a:cubicBezTo>
                        <a:pt x="72876" y="104850"/>
                        <a:pt x="80820" y="100888"/>
                        <a:pt x="85573" y="94020"/>
                      </a:cubicBezTo>
                      <a:cubicBezTo>
                        <a:pt x="91069" y="85134"/>
                        <a:pt x="93678" y="74751"/>
                        <a:pt x="93040" y="64321"/>
                      </a:cubicBezTo>
                      <a:cubicBezTo>
                        <a:pt x="93040" y="41718"/>
                        <a:pt x="84249" y="30422"/>
                        <a:pt x="66675" y="30422"/>
                      </a:cubicBezTo>
                      <a:cubicBezTo>
                        <a:pt x="58960" y="30231"/>
                        <a:pt x="51606" y="33641"/>
                        <a:pt x="46768" y="39652"/>
                      </a:cubicBezTo>
                      <a:cubicBezTo>
                        <a:pt x="41358" y="46605"/>
                        <a:pt x="38614" y="55263"/>
                        <a:pt x="39043" y="64064"/>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8" name="Graphic 4">
                  <a:extLst>
                    <a:ext uri="{FF2B5EF4-FFF2-40B4-BE49-F238E27FC236}">
                      <a16:creationId xmlns:a16="http://schemas.microsoft.com/office/drawing/2014/main" id="{D77BE2D5-CA3C-19DF-0B62-43225A1BC91B}"/>
                    </a:ext>
                  </a:extLst>
                </p:cNvPr>
                <p:cNvSpPr/>
                <p:nvPr/>
              </p:nvSpPr>
              <p:spPr>
                <a:xfrm>
                  <a:off x="3392735" y="2784196"/>
                  <a:ext cx="98672" cy="134842"/>
                </a:xfrm>
                <a:custGeom>
                  <a:avLst/>
                  <a:gdLst>
                    <a:gd name="connsiteX0" fmla="*/ 52 w 98672"/>
                    <a:gd name="connsiteY0" fmla="*/ 128350 h 134842"/>
                    <a:gd name="connsiteX1" fmla="*/ 52 w 98672"/>
                    <a:gd name="connsiteY1" fmla="*/ 96193 h 134842"/>
                    <a:gd name="connsiteX2" fmla="*/ 19578 w 98672"/>
                    <a:gd name="connsiteY2" fmla="*/ 104985 h 134842"/>
                    <a:gd name="connsiteX3" fmla="*/ 37980 w 98672"/>
                    <a:gd name="connsiteY3" fmla="*/ 107842 h 134842"/>
                    <a:gd name="connsiteX4" fmla="*/ 54620 w 98672"/>
                    <a:gd name="connsiteY4" fmla="*/ 104985 h 134842"/>
                    <a:gd name="connsiteX5" fmla="*/ 60707 w 98672"/>
                    <a:gd name="connsiteY5" fmla="*/ 96193 h 134842"/>
                    <a:gd name="connsiteX6" fmla="*/ 57935 w 98672"/>
                    <a:gd name="connsiteY6" fmla="*/ 89916 h 134842"/>
                    <a:gd name="connsiteX7" fmla="*/ 50849 w 98672"/>
                    <a:gd name="connsiteY7" fmla="*/ 85516 h 134842"/>
                    <a:gd name="connsiteX8" fmla="*/ 41324 w 98672"/>
                    <a:gd name="connsiteY8" fmla="*/ 82125 h 134842"/>
                    <a:gd name="connsiteX9" fmla="*/ 31408 w 98672"/>
                    <a:gd name="connsiteY9" fmla="*/ 78734 h 134842"/>
                    <a:gd name="connsiteX10" fmla="*/ 17911 w 98672"/>
                    <a:gd name="connsiteY10" fmla="*/ 72524 h 134842"/>
                    <a:gd name="connsiteX11" fmla="*/ 8119 w 98672"/>
                    <a:gd name="connsiteY11" fmla="*/ 64799 h 134842"/>
                    <a:gd name="connsiteX12" fmla="*/ 2090 w 98672"/>
                    <a:gd name="connsiteY12" fmla="*/ 54626 h 134842"/>
                    <a:gd name="connsiteX13" fmla="*/ 14 w 98672"/>
                    <a:gd name="connsiteY13" fmla="*/ 40939 h 134842"/>
                    <a:gd name="connsiteX14" fmla="*/ 4719 w 98672"/>
                    <a:gd name="connsiteY14" fmla="*/ 22356 h 134842"/>
                    <a:gd name="connsiteX15" fmla="*/ 17282 w 98672"/>
                    <a:gd name="connsiteY15" fmla="*/ 9602 h 134842"/>
                    <a:gd name="connsiteX16" fmla="*/ 35237 w 98672"/>
                    <a:gd name="connsiteY16" fmla="*/ 2324 h 134842"/>
                    <a:gd name="connsiteX17" fmla="*/ 56268 w 98672"/>
                    <a:gd name="connsiteY17" fmla="*/ 0 h 134842"/>
                    <a:gd name="connsiteX18" fmla="*/ 73604 w 98672"/>
                    <a:gd name="connsiteY18" fmla="*/ 1315 h 134842"/>
                    <a:gd name="connsiteX19" fmla="*/ 90930 w 98672"/>
                    <a:gd name="connsiteY19" fmla="*/ 5125 h 134842"/>
                    <a:gd name="connsiteX20" fmla="*/ 90930 w 98672"/>
                    <a:gd name="connsiteY20" fmla="*/ 35757 h 134842"/>
                    <a:gd name="connsiteX21" fmla="*/ 74794 w 98672"/>
                    <a:gd name="connsiteY21" fmla="*/ 29166 h 134842"/>
                    <a:gd name="connsiteX22" fmla="*/ 57897 w 98672"/>
                    <a:gd name="connsiteY22" fmla="*/ 26975 h 134842"/>
                    <a:gd name="connsiteX23" fmla="*/ 50563 w 98672"/>
                    <a:gd name="connsiteY23" fmla="*/ 27661 h 134842"/>
                    <a:gd name="connsiteX24" fmla="*/ 44467 w 98672"/>
                    <a:gd name="connsiteY24" fmla="*/ 29671 h 134842"/>
                    <a:gd name="connsiteX25" fmla="*/ 40323 w 98672"/>
                    <a:gd name="connsiteY25" fmla="*/ 33062 h 134842"/>
                    <a:gd name="connsiteX26" fmla="*/ 38809 w 98672"/>
                    <a:gd name="connsiteY26" fmla="*/ 37767 h 134842"/>
                    <a:gd name="connsiteX27" fmla="*/ 41085 w 98672"/>
                    <a:gd name="connsiteY27" fmla="*/ 43796 h 134842"/>
                    <a:gd name="connsiteX28" fmla="*/ 46981 w 98672"/>
                    <a:gd name="connsiteY28" fmla="*/ 48130 h 134842"/>
                    <a:gd name="connsiteX29" fmla="*/ 55078 w 98672"/>
                    <a:gd name="connsiteY29" fmla="*/ 51397 h 134842"/>
                    <a:gd name="connsiteX30" fmla="*/ 63926 w 98672"/>
                    <a:gd name="connsiteY30" fmla="*/ 54350 h 134842"/>
                    <a:gd name="connsiteX31" fmla="*/ 78214 w 98672"/>
                    <a:gd name="connsiteY31" fmla="*/ 60370 h 134842"/>
                    <a:gd name="connsiteX32" fmla="*/ 89196 w 98672"/>
                    <a:gd name="connsiteY32" fmla="*/ 68037 h 134842"/>
                    <a:gd name="connsiteX33" fmla="*/ 96235 w 98672"/>
                    <a:gd name="connsiteY33" fmla="*/ 78334 h 134842"/>
                    <a:gd name="connsiteX34" fmla="*/ 93721 w 98672"/>
                    <a:gd name="connsiteY34" fmla="*/ 111929 h 134842"/>
                    <a:gd name="connsiteX35" fmla="*/ 80528 w 98672"/>
                    <a:gd name="connsiteY35" fmla="*/ 125102 h 134842"/>
                    <a:gd name="connsiteX36" fmla="*/ 61574 w 98672"/>
                    <a:gd name="connsiteY36" fmla="*/ 132522 h 134842"/>
                    <a:gd name="connsiteX37" fmla="*/ 39276 w 98672"/>
                    <a:gd name="connsiteY37" fmla="*/ 134836 h 134842"/>
                    <a:gd name="connsiteX38" fmla="*/ 52 w 98672"/>
                    <a:gd name="connsiteY38" fmla="*/ 128350 h 1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8672" h="134842">
                      <a:moveTo>
                        <a:pt x="52" y="128350"/>
                      </a:moveTo>
                      <a:lnTo>
                        <a:pt x="52" y="96193"/>
                      </a:lnTo>
                      <a:cubicBezTo>
                        <a:pt x="6167" y="99937"/>
                        <a:pt x="12720" y="102889"/>
                        <a:pt x="19578" y="104985"/>
                      </a:cubicBezTo>
                      <a:cubicBezTo>
                        <a:pt x="25541" y="106814"/>
                        <a:pt x="31741" y="107776"/>
                        <a:pt x="37980" y="107842"/>
                      </a:cubicBezTo>
                      <a:cubicBezTo>
                        <a:pt x="43667" y="108100"/>
                        <a:pt x="49344" y="107128"/>
                        <a:pt x="54620" y="104985"/>
                      </a:cubicBezTo>
                      <a:cubicBezTo>
                        <a:pt x="58288" y="103613"/>
                        <a:pt x="60716" y="100108"/>
                        <a:pt x="60707" y="96193"/>
                      </a:cubicBezTo>
                      <a:cubicBezTo>
                        <a:pt x="60755" y="93793"/>
                        <a:pt x="59745" y="91498"/>
                        <a:pt x="57935" y="89916"/>
                      </a:cubicBezTo>
                      <a:cubicBezTo>
                        <a:pt x="55830" y="88069"/>
                        <a:pt x="53439" y="86583"/>
                        <a:pt x="50849" y="85516"/>
                      </a:cubicBezTo>
                      <a:cubicBezTo>
                        <a:pt x="47743" y="84192"/>
                        <a:pt x="44562" y="83058"/>
                        <a:pt x="41324" y="82125"/>
                      </a:cubicBezTo>
                      <a:cubicBezTo>
                        <a:pt x="37895" y="81125"/>
                        <a:pt x="34589" y="79991"/>
                        <a:pt x="31408" y="78734"/>
                      </a:cubicBezTo>
                      <a:cubicBezTo>
                        <a:pt x="26750" y="77019"/>
                        <a:pt x="22235" y="74943"/>
                        <a:pt x="17911" y="72524"/>
                      </a:cubicBezTo>
                      <a:cubicBezTo>
                        <a:pt x="14253" y="70495"/>
                        <a:pt x="10948" y="67885"/>
                        <a:pt x="8119" y="64799"/>
                      </a:cubicBezTo>
                      <a:cubicBezTo>
                        <a:pt x="5452" y="61837"/>
                        <a:pt x="3405" y="58379"/>
                        <a:pt x="2090" y="54626"/>
                      </a:cubicBezTo>
                      <a:cubicBezTo>
                        <a:pt x="614" y="50216"/>
                        <a:pt x="-91" y="45587"/>
                        <a:pt x="14" y="40939"/>
                      </a:cubicBezTo>
                      <a:cubicBezTo>
                        <a:pt x="-167" y="34433"/>
                        <a:pt x="1461" y="27994"/>
                        <a:pt x="4719" y="22356"/>
                      </a:cubicBezTo>
                      <a:cubicBezTo>
                        <a:pt x="7853" y="17183"/>
                        <a:pt x="12158" y="12811"/>
                        <a:pt x="17282" y="9602"/>
                      </a:cubicBezTo>
                      <a:cubicBezTo>
                        <a:pt x="22816" y="6182"/>
                        <a:pt x="28884" y="3715"/>
                        <a:pt x="35237" y="2324"/>
                      </a:cubicBezTo>
                      <a:cubicBezTo>
                        <a:pt x="42133" y="762"/>
                        <a:pt x="49191" y="-19"/>
                        <a:pt x="56268" y="0"/>
                      </a:cubicBezTo>
                      <a:cubicBezTo>
                        <a:pt x="62069" y="10"/>
                        <a:pt x="67870" y="448"/>
                        <a:pt x="73604" y="1315"/>
                      </a:cubicBezTo>
                      <a:cubicBezTo>
                        <a:pt x="79462" y="2191"/>
                        <a:pt x="85243" y="3458"/>
                        <a:pt x="90930" y="5125"/>
                      </a:cubicBezTo>
                      <a:lnTo>
                        <a:pt x="90930" y="35757"/>
                      </a:lnTo>
                      <a:cubicBezTo>
                        <a:pt x="85881" y="32823"/>
                        <a:pt x="80452" y="30604"/>
                        <a:pt x="74794" y="29166"/>
                      </a:cubicBezTo>
                      <a:cubicBezTo>
                        <a:pt x="69279" y="27737"/>
                        <a:pt x="63602" y="26994"/>
                        <a:pt x="57897" y="26975"/>
                      </a:cubicBezTo>
                      <a:cubicBezTo>
                        <a:pt x="55440" y="26966"/>
                        <a:pt x="52982" y="27194"/>
                        <a:pt x="50563" y="27661"/>
                      </a:cubicBezTo>
                      <a:cubicBezTo>
                        <a:pt x="48448" y="28061"/>
                        <a:pt x="46400" y="28737"/>
                        <a:pt x="44467" y="29671"/>
                      </a:cubicBezTo>
                      <a:cubicBezTo>
                        <a:pt x="42828" y="30452"/>
                        <a:pt x="41409" y="31614"/>
                        <a:pt x="40323" y="33062"/>
                      </a:cubicBezTo>
                      <a:cubicBezTo>
                        <a:pt x="39323" y="34424"/>
                        <a:pt x="38790" y="36072"/>
                        <a:pt x="38809" y="37767"/>
                      </a:cubicBezTo>
                      <a:cubicBezTo>
                        <a:pt x="38761" y="39996"/>
                        <a:pt x="39581" y="42158"/>
                        <a:pt x="41085" y="43796"/>
                      </a:cubicBezTo>
                      <a:cubicBezTo>
                        <a:pt x="42762" y="45597"/>
                        <a:pt x="44762" y="47073"/>
                        <a:pt x="46981" y="48130"/>
                      </a:cubicBezTo>
                      <a:cubicBezTo>
                        <a:pt x="49591" y="49426"/>
                        <a:pt x="52296" y="50512"/>
                        <a:pt x="55078" y="51397"/>
                      </a:cubicBezTo>
                      <a:cubicBezTo>
                        <a:pt x="58049" y="52359"/>
                        <a:pt x="61002" y="53340"/>
                        <a:pt x="63926" y="54350"/>
                      </a:cubicBezTo>
                      <a:cubicBezTo>
                        <a:pt x="68822" y="56036"/>
                        <a:pt x="73594" y="58046"/>
                        <a:pt x="78214" y="60370"/>
                      </a:cubicBezTo>
                      <a:cubicBezTo>
                        <a:pt x="82233" y="62380"/>
                        <a:pt x="85929" y="64961"/>
                        <a:pt x="89196" y="68037"/>
                      </a:cubicBezTo>
                      <a:cubicBezTo>
                        <a:pt x="92235" y="70943"/>
                        <a:pt x="94635" y="74448"/>
                        <a:pt x="96235" y="78334"/>
                      </a:cubicBezTo>
                      <a:cubicBezTo>
                        <a:pt x="100207" y="89383"/>
                        <a:pt x="99293" y="101594"/>
                        <a:pt x="93721" y="111929"/>
                      </a:cubicBezTo>
                      <a:cubicBezTo>
                        <a:pt x="90434" y="117301"/>
                        <a:pt x="85910" y="121816"/>
                        <a:pt x="80528" y="125102"/>
                      </a:cubicBezTo>
                      <a:cubicBezTo>
                        <a:pt x="74680" y="128645"/>
                        <a:pt x="68270" y="131150"/>
                        <a:pt x="61574" y="132522"/>
                      </a:cubicBezTo>
                      <a:cubicBezTo>
                        <a:pt x="54239" y="134084"/>
                        <a:pt x="46772" y="134855"/>
                        <a:pt x="39276" y="134836"/>
                      </a:cubicBezTo>
                      <a:cubicBezTo>
                        <a:pt x="25922" y="134970"/>
                        <a:pt x="12653" y="132779"/>
                        <a:pt x="52" y="128350"/>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55" name="Group 54">
            <a:extLst>
              <a:ext uri="{FF2B5EF4-FFF2-40B4-BE49-F238E27FC236}">
                <a16:creationId xmlns:a16="http://schemas.microsoft.com/office/drawing/2014/main" id="{2973D53D-5B03-1436-B313-F4E739FFF079}"/>
              </a:ext>
            </a:extLst>
          </p:cNvPr>
          <p:cNvGrpSpPr/>
          <p:nvPr/>
        </p:nvGrpSpPr>
        <p:grpSpPr>
          <a:xfrm>
            <a:off x="8022732" y="1534746"/>
            <a:ext cx="220248" cy="203338"/>
            <a:chOff x="5960678" y="1157448"/>
            <a:chExt cx="2192722" cy="2024368"/>
          </a:xfrm>
        </p:grpSpPr>
        <p:grpSp>
          <p:nvGrpSpPr>
            <p:cNvPr id="56" name="Graphic 4">
              <a:extLst>
                <a:ext uri="{FF2B5EF4-FFF2-40B4-BE49-F238E27FC236}">
                  <a16:creationId xmlns:a16="http://schemas.microsoft.com/office/drawing/2014/main" id="{BADDD198-65F0-80A9-ADCE-F84011E7D04D}"/>
                </a:ext>
              </a:extLst>
            </p:cNvPr>
            <p:cNvGrpSpPr/>
            <p:nvPr/>
          </p:nvGrpSpPr>
          <p:grpSpPr>
            <a:xfrm>
              <a:off x="5960678" y="1157448"/>
              <a:ext cx="2192722" cy="2024368"/>
              <a:chOff x="3068261" y="1433541"/>
              <a:chExt cx="1537369" cy="1419332"/>
            </a:xfrm>
          </p:grpSpPr>
          <p:sp>
            <p:nvSpPr>
              <p:cNvPr id="67" name="Graphic 4">
                <a:extLst>
                  <a:ext uri="{FF2B5EF4-FFF2-40B4-BE49-F238E27FC236}">
                    <a16:creationId xmlns:a16="http://schemas.microsoft.com/office/drawing/2014/main" id="{832EE9FA-287C-182A-7C5A-481B976DB736}"/>
                  </a:ext>
                </a:extLst>
              </p:cNvPr>
              <p:cNvSpPr/>
              <p:nvPr/>
            </p:nvSpPr>
            <p:spPr>
              <a:xfrm>
                <a:off x="3072023" y="1437094"/>
                <a:ext cx="1529943" cy="1412329"/>
              </a:xfrm>
              <a:custGeom>
                <a:avLst/>
                <a:gdLst>
                  <a:gd name="connsiteX0" fmla="*/ 859393 w 1529943"/>
                  <a:gd name="connsiteY0" fmla="*/ 0 h 1412329"/>
                  <a:gd name="connsiteX1" fmla="*/ 200024 w 1529943"/>
                  <a:gd name="connsiteY1" fmla="*/ 548840 h 1412329"/>
                  <a:gd name="connsiteX2" fmla="*/ 200024 w 1529943"/>
                  <a:gd name="connsiteY2" fmla="*/ 671551 h 1412329"/>
                  <a:gd name="connsiteX3" fmla="*/ 149875 w 1529943"/>
                  <a:gd name="connsiteY3" fmla="*/ 657177 h 1412329"/>
                  <a:gd name="connsiteX4" fmla="*/ 139045 w 1529943"/>
                  <a:gd name="connsiteY4" fmla="*/ 646071 h 1412329"/>
                  <a:gd name="connsiteX5" fmla="*/ 75714 w 1529943"/>
                  <a:gd name="connsiteY5" fmla="*/ 587016 h 1412329"/>
                  <a:gd name="connsiteX6" fmla="*/ 47 w 1529943"/>
                  <a:gd name="connsiteY6" fmla="*/ 706736 h 1412329"/>
                  <a:gd name="connsiteX7" fmla="*/ 81095 w 1529943"/>
                  <a:gd name="connsiteY7" fmla="*/ 822874 h 1412329"/>
                  <a:gd name="connsiteX8" fmla="*/ 114776 w 1529943"/>
                  <a:gd name="connsiteY8" fmla="*/ 803910 h 1412329"/>
                  <a:gd name="connsiteX9" fmla="*/ 129825 w 1529943"/>
                  <a:gd name="connsiteY9" fmla="*/ 787356 h 1412329"/>
                  <a:gd name="connsiteX10" fmla="*/ 142541 w 1529943"/>
                  <a:gd name="connsiteY10" fmla="*/ 770582 h 1412329"/>
                  <a:gd name="connsiteX11" fmla="*/ 159400 w 1529943"/>
                  <a:gd name="connsiteY11" fmla="*/ 749294 h 1412329"/>
                  <a:gd name="connsiteX12" fmla="*/ 176545 w 1529943"/>
                  <a:gd name="connsiteY12" fmla="*/ 742141 h 1412329"/>
                  <a:gd name="connsiteX13" fmla="*/ 200063 w 1529943"/>
                  <a:gd name="connsiteY13" fmla="*/ 740912 h 1412329"/>
                  <a:gd name="connsiteX14" fmla="*/ 200063 w 1529943"/>
                  <a:gd name="connsiteY14" fmla="*/ 974274 h 1412329"/>
                  <a:gd name="connsiteX15" fmla="*/ 602332 w 1529943"/>
                  <a:gd name="connsiteY15" fmla="*/ 974274 h 1412329"/>
                  <a:gd name="connsiteX16" fmla="*/ 740949 w 1529943"/>
                  <a:gd name="connsiteY16" fmla="*/ 1105443 h 1412329"/>
                  <a:gd name="connsiteX17" fmla="*/ 748264 w 1529943"/>
                  <a:gd name="connsiteY17" fmla="*/ 1089660 h 1412329"/>
                  <a:gd name="connsiteX18" fmla="*/ 743292 w 1529943"/>
                  <a:gd name="connsiteY18" fmla="*/ 1059018 h 1412329"/>
                  <a:gd name="connsiteX19" fmla="*/ 738930 w 1529943"/>
                  <a:gd name="connsiteY19" fmla="*/ 1035349 h 1412329"/>
                  <a:gd name="connsiteX20" fmla="*/ 736558 w 1529943"/>
                  <a:gd name="connsiteY20" fmla="*/ 1009879 h 1412329"/>
                  <a:gd name="connsiteX21" fmla="*/ 752751 w 1529943"/>
                  <a:gd name="connsiteY21" fmla="*/ 967121 h 1412329"/>
                  <a:gd name="connsiteX22" fmla="*/ 913276 w 1529943"/>
                  <a:gd name="connsiteY22" fmla="*/ 988238 h 1412329"/>
                  <a:gd name="connsiteX23" fmla="*/ 956005 w 1529943"/>
                  <a:gd name="connsiteY23" fmla="*/ 1144448 h 1412329"/>
                  <a:gd name="connsiteX24" fmla="*/ 909713 w 1529943"/>
                  <a:gd name="connsiteY24" fmla="*/ 1170413 h 1412329"/>
                  <a:gd name="connsiteX25" fmla="*/ 879709 w 1529943"/>
                  <a:gd name="connsiteY25" fmla="*/ 1170908 h 1412329"/>
                  <a:gd name="connsiteX26" fmla="*/ 846924 w 1529943"/>
                  <a:gd name="connsiteY26" fmla="*/ 1162269 h 1412329"/>
                  <a:gd name="connsiteX27" fmla="*/ 838838 w 1529943"/>
                  <a:gd name="connsiteY27" fmla="*/ 1161888 h 1412329"/>
                  <a:gd name="connsiteX28" fmla="*/ 818007 w 1529943"/>
                  <a:gd name="connsiteY28" fmla="*/ 1173909 h 1412329"/>
                  <a:gd name="connsiteX29" fmla="*/ 815511 w 1529943"/>
                  <a:gd name="connsiteY29" fmla="*/ 1176014 h 1412329"/>
                  <a:gd name="connsiteX30" fmla="*/ 1065371 w 1529943"/>
                  <a:gd name="connsiteY30" fmla="*/ 1412329 h 1412329"/>
                  <a:gd name="connsiteX31" fmla="*/ 1185881 w 1529943"/>
                  <a:gd name="connsiteY31" fmla="*/ 1331586 h 1412329"/>
                  <a:gd name="connsiteX32" fmla="*/ 1186091 w 1529943"/>
                  <a:gd name="connsiteY32" fmla="*/ 1330786 h 1412329"/>
                  <a:gd name="connsiteX33" fmla="*/ 1529943 w 1529943"/>
                  <a:gd name="connsiteY33" fmla="*/ 670598 h 1412329"/>
                  <a:gd name="connsiteX34" fmla="*/ 860183 w 1529943"/>
                  <a:gd name="connsiteY34" fmla="*/ 0 h 1412329"/>
                  <a:gd name="connsiteX35" fmla="*/ 859393 w 1529943"/>
                  <a:gd name="connsiteY35" fmla="*/ 0 h 141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29943" h="1412329">
                    <a:moveTo>
                      <a:pt x="859393" y="0"/>
                    </a:moveTo>
                    <a:cubicBezTo>
                      <a:pt x="535962" y="-136"/>
                      <a:pt x="258575" y="230750"/>
                      <a:pt x="200024" y="548840"/>
                    </a:cubicBezTo>
                    <a:lnTo>
                      <a:pt x="200024" y="671551"/>
                    </a:lnTo>
                    <a:cubicBezTo>
                      <a:pt x="187947" y="672027"/>
                      <a:pt x="174259" y="669712"/>
                      <a:pt x="149875" y="657177"/>
                    </a:cubicBezTo>
                    <a:cubicBezTo>
                      <a:pt x="145561" y="654234"/>
                      <a:pt x="141874" y="650459"/>
                      <a:pt x="139045" y="646071"/>
                    </a:cubicBezTo>
                    <a:cubicBezTo>
                      <a:pt x="124453" y="612962"/>
                      <a:pt x="103803" y="586388"/>
                      <a:pt x="75714" y="587016"/>
                    </a:cubicBezTo>
                    <a:cubicBezTo>
                      <a:pt x="32442" y="587969"/>
                      <a:pt x="-1439" y="641604"/>
                      <a:pt x="47" y="706736"/>
                    </a:cubicBezTo>
                    <a:cubicBezTo>
                      <a:pt x="1533" y="771868"/>
                      <a:pt x="37814" y="823894"/>
                      <a:pt x="81095" y="822874"/>
                    </a:cubicBezTo>
                    <a:cubicBezTo>
                      <a:pt x="94173" y="822579"/>
                      <a:pt x="105860" y="812521"/>
                      <a:pt x="114776" y="803910"/>
                    </a:cubicBezTo>
                    <a:cubicBezTo>
                      <a:pt x="120100" y="798685"/>
                      <a:pt x="125129" y="793157"/>
                      <a:pt x="129825" y="787356"/>
                    </a:cubicBezTo>
                    <a:cubicBezTo>
                      <a:pt x="134283" y="781917"/>
                      <a:pt x="138007" y="775830"/>
                      <a:pt x="142541" y="770582"/>
                    </a:cubicBezTo>
                    <a:cubicBezTo>
                      <a:pt x="148475" y="763724"/>
                      <a:pt x="153476" y="756142"/>
                      <a:pt x="159400" y="749294"/>
                    </a:cubicBezTo>
                    <a:cubicBezTo>
                      <a:pt x="164258" y="743684"/>
                      <a:pt x="168925" y="743798"/>
                      <a:pt x="176545" y="742141"/>
                    </a:cubicBezTo>
                    <a:cubicBezTo>
                      <a:pt x="184346" y="741225"/>
                      <a:pt x="192204" y="740815"/>
                      <a:pt x="200063" y="740912"/>
                    </a:cubicBezTo>
                    <a:lnTo>
                      <a:pt x="200063" y="974274"/>
                    </a:lnTo>
                    <a:lnTo>
                      <a:pt x="602332" y="974274"/>
                    </a:lnTo>
                    <a:lnTo>
                      <a:pt x="740949" y="1105443"/>
                    </a:lnTo>
                    <a:cubicBezTo>
                      <a:pt x="744397" y="1100709"/>
                      <a:pt x="746883" y="1095347"/>
                      <a:pt x="748264" y="1089660"/>
                    </a:cubicBezTo>
                    <a:cubicBezTo>
                      <a:pt x="747045" y="1079373"/>
                      <a:pt x="744454" y="1069305"/>
                      <a:pt x="743292" y="1059018"/>
                    </a:cubicBezTo>
                    <a:cubicBezTo>
                      <a:pt x="742340" y="1051132"/>
                      <a:pt x="740083" y="1043302"/>
                      <a:pt x="738930" y="1035349"/>
                    </a:cubicBezTo>
                    <a:cubicBezTo>
                      <a:pt x="737654" y="1026909"/>
                      <a:pt x="736863" y="1018404"/>
                      <a:pt x="736558" y="1009879"/>
                    </a:cubicBezTo>
                    <a:cubicBezTo>
                      <a:pt x="736844" y="994182"/>
                      <a:pt x="742569" y="979065"/>
                      <a:pt x="752751" y="967121"/>
                    </a:cubicBezTo>
                    <a:cubicBezTo>
                      <a:pt x="785279" y="929831"/>
                      <a:pt x="857154" y="939279"/>
                      <a:pt x="913276" y="988238"/>
                    </a:cubicBezTo>
                    <a:cubicBezTo>
                      <a:pt x="969397" y="1037196"/>
                      <a:pt x="988523" y="1107110"/>
                      <a:pt x="956005" y="1144448"/>
                    </a:cubicBezTo>
                    <a:cubicBezTo>
                      <a:pt x="943937" y="1158069"/>
                      <a:pt x="927630" y="1167213"/>
                      <a:pt x="909713" y="1170413"/>
                    </a:cubicBezTo>
                    <a:cubicBezTo>
                      <a:pt x="899807" y="1172185"/>
                      <a:pt x="889673" y="1172356"/>
                      <a:pt x="879709" y="1170908"/>
                    </a:cubicBezTo>
                    <a:cubicBezTo>
                      <a:pt x="868337" y="1169318"/>
                      <a:pt x="858192" y="1164241"/>
                      <a:pt x="846924" y="1162269"/>
                    </a:cubicBezTo>
                    <a:cubicBezTo>
                      <a:pt x="844267" y="1161717"/>
                      <a:pt x="841533" y="1161583"/>
                      <a:pt x="838838" y="1161888"/>
                    </a:cubicBezTo>
                    <a:cubicBezTo>
                      <a:pt x="831037" y="1164184"/>
                      <a:pt x="823893" y="1168308"/>
                      <a:pt x="818007" y="1173909"/>
                    </a:cubicBezTo>
                    <a:cubicBezTo>
                      <a:pt x="817178" y="1174614"/>
                      <a:pt x="816349" y="1175318"/>
                      <a:pt x="815511" y="1176014"/>
                    </a:cubicBezTo>
                    <a:lnTo>
                      <a:pt x="1065371" y="1412329"/>
                    </a:lnTo>
                    <a:cubicBezTo>
                      <a:pt x="1107328" y="1386097"/>
                      <a:pt x="1147714" y="1359437"/>
                      <a:pt x="1185881" y="1331586"/>
                    </a:cubicBezTo>
                    <a:lnTo>
                      <a:pt x="1186091" y="1330786"/>
                    </a:lnTo>
                    <a:cubicBezTo>
                      <a:pt x="1388973" y="1181729"/>
                      <a:pt x="1529943" y="998649"/>
                      <a:pt x="1529943" y="670598"/>
                    </a:cubicBezTo>
                    <a:cubicBezTo>
                      <a:pt x="1530172" y="300469"/>
                      <a:pt x="1230315" y="232"/>
                      <a:pt x="860183" y="0"/>
                    </a:cubicBezTo>
                    <a:cubicBezTo>
                      <a:pt x="859916" y="0"/>
                      <a:pt x="859659" y="0"/>
                      <a:pt x="859393" y="0"/>
                    </a:cubicBezTo>
                    <a:close/>
                  </a:path>
                </a:pathLst>
              </a:custGeom>
              <a:solidFill>
                <a:srgbClr val="107C10"/>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8" name="Graphic 4">
                <a:extLst>
                  <a:ext uri="{FF2B5EF4-FFF2-40B4-BE49-F238E27FC236}">
                    <a16:creationId xmlns:a16="http://schemas.microsoft.com/office/drawing/2014/main" id="{7B74CED7-AEF9-9BA3-E06E-52FAE74CBAC4}"/>
                  </a:ext>
                </a:extLst>
              </p:cNvPr>
              <p:cNvSpPr/>
              <p:nvPr/>
            </p:nvSpPr>
            <p:spPr>
              <a:xfrm>
                <a:off x="3068261" y="1433541"/>
                <a:ext cx="1537369" cy="1419332"/>
              </a:xfrm>
              <a:custGeom>
                <a:avLst/>
                <a:gdLst>
                  <a:gd name="connsiteX0" fmla="*/ 863488 w 1537369"/>
                  <a:gd name="connsiteY0" fmla="*/ 0 h 1419332"/>
                  <a:gd name="connsiteX1" fmla="*/ 202101 w 1537369"/>
                  <a:gd name="connsiteY1" fmla="*/ 542259 h 1419332"/>
                  <a:gd name="connsiteX2" fmla="*/ 200196 w 1537369"/>
                  <a:gd name="connsiteY2" fmla="*/ 608695 h 1419332"/>
                  <a:gd name="connsiteX3" fmla="*/ 200196 w 1537369"/>
                  <a:gd name="connsiteY3" fmla="*/ 674770 h 1419332"/>
                  <a:gd name="connsiteX4" fmla="*/ 204091 w 1537369"/>
                  <a:gd name="connsiteY4" fmla="*/ 671551 h 1419332"/>
                  <a:gd name="connsiteX5" fmla="*/ 147703 w 1537369"/>
                  <a:gd name="connsiteY5" fmla="*/ 650510 h 1419332"/>
                  <a:gd name="connsiteX6" fmla="*/ 131511 w 1537369"/>
                  <a:gd name="connsiteY6" fmla="*/ 620983 h 1419332"/>
                  <a:gd name="connsiteX7" fmla="*/ 111270 w 1537369"/>
                  <a:gd name="connsiteY7" fmla="*/ 598208 h 1419332"/>
                  <a:gd name="connsiteX8" fmla="*/ 24469 w 1537369"/>
                  <a:gd name="connsiteY8" fmla="*/ 620497 h 1419332"/>
                  <a:gd name="connsiteX9" fmla="*/ 5581 w 1537369"/>
                  <a:gd name="connsiteY9" fmla="*/ 749799 h 1419332"/>
                  <a:gd name="connsiteX10" fmla="*/ 74285 w 1537369"/>
                  <a:gd name="connsiteY10" fmla="*/ 829199 h 1419332"/>
                  <a:gd name="connsiteX11" fmla="*/ 130720 w 1537369"/>
                  <a:gd name="connsiteY11" fmla="*/ 799757 h 1419332"/>
                  <a:gd name="connsiteX12" fmla="*/ 158838 w 1537369"/>
                  <a:gd name="connsiteY12" fmla="*/ 763963 h 1419332"/>
                  <a:gd name="connsiteX13" fmla="*/ 180888 w 1537369"/>
                  <a:gd name="connsiteY13" fmla="*/ 749180 h 1419332"/>
                  <a:gd name="connsiteX14" fmla="*/ 203453 w 1537369"/>
                  <a:gd name="connsiteY14" fmla="*/ 747989 h 1419332"/>
                  <a:gd name="connsiteX15" fmla="*/ 200234 w 1537369"/>
                  <a:gd name="connsiteY15" fmla="*/ 744093 h 1419332"/>
                  <a:gd name="connsiteX16" fmla="*/ 200234 w 1537369"/>
                  <a:gd name="connsiteY16" fmla="*/ 977456 h 1419332"/>
                  <a:gd name="connsiteX17" fmla="*/ 203453 w 1537369"/>
                  <a:gd name="connsiteY17" fmla="*/ 981352 h 1419332"/>
                  <a:gd name="connsiteX18" fmla="*/ 600550 w 1537369"/>
                  <a:gd name="connsiteY18" fmla="*/ 981352 h 1419332"/>
                  <a:gd name="connsiteX19" fmla="*/ 603513 w 1537369"/>
                  <a:gd name="connsiteY19" fmla="*/ 980275 h 1419332"/>
                  <a:gd name="connsiteX20" fmla="*/ 613924 w 1537369"/>
                  <a:gd name="connsiteY20" fmla="*/ 990124 h 1419332"/>
                  <a:gd name="connsiteX21" fmla="*/ 637260 w 1537369"/>
                  <a:gd name="connsiteY21" fmla="*/ 1012194 h 1419332"/>
                  <a:gd name="connsiteX22" fmla="*/ 742035 w 1537369"/>
                  <a:gd name="connsiteY22" fmla="*/ 1111254 h 1419332"/>
                  <a:gd name="connsiteX23" fmla="*/ 747140 w 1537369"/>
                  <a:gd name="connsiteY23" fmla="*/ 1111587 h 1419332"/>
                  <a:gd name="connsiteX24" fmla="*/ 747683 w 1537369"/>
                  <a:gd name="connsiteY24" fmla="*/ 1110996 h 1419332"/>
                  <a:gd name="connsiteX25" fmla="*/ 755579 w 1537369"/>
                  <a:gd name="connsiteY25" fmla="*/ 1093718 h 1419332"/>
                  <a:gd name="connsiteX26" fmla="*/ 750331 w 1537369"/>
                  <a:gd name="connsiteY26" fmla="*/ 1059933 h 1419332"/>
                  <a:gd name="connsiteX27" fmla="*/ 750169 w 1537369"/>
                  <a:gd name="connsiteY27" fmla="*/ 987038 h 1419332"/>
                  <a:gd name="connsiteX28" fmla="*/ 852687 w 1537369"/>
                  <a:gd name="connsiteY28" fmla="*/ 958253 h 1419332"/>
                  <a:gd name="connsiteX29" fmla="*/ 955557 w 1537369"/>
                  <a:gd name="connsiteY29" fmla="*/ 1044245 h 1419332"/>
                  <a:gd name="connsiteX30" fmla="*/ 955109 w 1537369"/>
                  <a:gd name="connsiteY30" fmla="*/ 1147858 h 1419332"/>
                  <a:gd name="connsiteX31" fmla="*/ 876471 w 1537369"/>
                  <a:gd name="connsiteY31" fmla="*/ 1169280 h 1419332"/>
                  <a:gd name="connsiteX32" fmla="*/ 842066 w 1537369"/>
                  <a:gd name="connsiteY32" fmla="*/ 1161841 h 1419332"/>
                  <a:gd name="connsiteX33" fmla="*/ 817063 w 1537369"/>
                  <a:gd name="connsiteY33" fmla="*/ 1176757 h 1419332"/>
                  <a:gd name="connsiteX34" fmla="*/ 816644 w 1537369"/>
                  <a:gd name="connsiteY34" fmla="*/ 1181796 h 1419332"/>
                  <a:gd name="connsiteX35" fmla="*/ 1035233 w 1537369"/>
                  <a:gd name="connsiteY35" fmla="*/ 1388488 h 1419332"/>
                  <a:gd name="connsiteX36" fmla="*/ 1066504 w 1537369"/>
                  <a:gd name="connsiteY36" fmla="*/ 1418063 h 1419332"/>
                  <a:gd name="connsiteX37" fmla="*/ 1070762 w 1537369"/>
                  <a:gd name="connsiteY37" fmla="*/ 1419016 h 1419332"/>
                  <a:gd name="connsiteX38" fmla="*/ 1377790 w 1537369"/>
                  <a:gd name="connsiteY38" fmla="*/ 1164936 h 1419332"/>
                  <a:gd name="connsiteX39" fmla="*/ 1525952 w 1537369"/>
                  <a:gd name="connsiteY39" fmla="*/ 826856 h 1419332"/>
                  <a:gd name="connsiteX40" fmla="*/ 1489452 w 1537369"/>
                  <a:gd name="connsiteY40" fmla="*/ 423815 h 1419332"/>
                  <a:gd name="connsiteX41" fmla="*/ 913418 w 1537369"/>
                  <a:gd name="connsiteY41" fmla="*/ 1829 h 1419332"/>
                  <a:gd name="connsiteX42" fmla="*/ 863488 w 1537369"/>
                  <a:gd name="connsiteY42" fmla="*/ 0 h 1419332"/>
                  <a:gd name="connsiteX43" fmla="*/ 862812 w 1537369"/>
                  <a:gd name="connsiteY43" fmla="*/ 7116 h 1419332"/>
                  <a:gd name="connsiteX44" fmla="*/ 1464535 w 1537369"/>
                  <a:gd name="connsiteY44" fmla="*/ 385068 h 1419332"/>
                  <a:gd name="connsiteX45" fmla="*/ 1525409 w 1537369"/>
                  <a:gd name="connsiteY45" fmla="*/ 774240 h 1419332"/>
                  <a:gd name="connsiteX46" fmla="*/ 1397869 w 1537369"/>
                  <a:gd name="connsiteY46" fmla="*/ 1126827 h 1419332"/>
                  <a:gd name="connsiteX47" fmla="*/ 1126645 w 1537369"/>
                  <a:gd name="connsiteY47" fmla="*/ 1374610 h 1419332"/>
                  <a:gd name="connsiteX48" fmla="*/ 1067590 w 1537369"/>
                  <a:gd name="connsiteY48" fmla="*/ 1412625 h 1419332"/>
                  <a:gd name="connsiteX49" fmla="*/ 1071847 w 1537369"/>
                  <a:gd name="connsiteY49" fmla="*/ 1413577 h 1419332"/>
                  <a:gd name="connsiteX50" fmla="*/ 853296 w 1537369"/>
                  <a:gd name="connsiteY50" fmla="*/ 1206818 h 1419332"/>
                  <a:gd name="connsiteX51" fmla="*/ 822026 w 1537369"/>
                  <a:gd name="connsiteY51" fmla="*/ 1177290 h 1419332"/>
                  <a:gd name="connsiteX52" fmla="*/ 821616 w 1537369"/>
                  <a:gd name="connsiteY52" fmla="*/ 1182320 h 1419332"/>
                  <a:gd name="connsiteX53" fmla="*/ 837952 w 1537369"/>
                  <a:gd name="connsiteY53" fmla="*/ 1170737 h 1419332"/>
                  <a:gd name="connsiteX54" fmla="*/ 865831 w 1537369"/>
                  <a:gd name="connsiteY54" fmla="*/ 1173671 h 1419332"/>
                  <a:gd name="connsiteX55" fmla="*/ 901293 w 1537369"/>
                  <a:gd name="connsiteY55" fmla="*/ 1178910 h 1419332"/>
                  <a:gd name="connsiteX56" fmla="*/ 962110 w 1537369"/>
                  <a:gd name="connsiteY56" fmla="*/ 1150754 h 1419332"/>
                  <a:gd name="connsiteX57" fmla="*/ 967911 w 1537369"/>
                  <a:gd name="connsiteY57" fmla="*/ 1053303 h 1419332"/>
                  <a:gd name="connsiteX58" fmla="*/ 873299 w 1537369"/>
                  <a:gd name="connsiteY58" fmla="*/ 958920 h 1419332"/>
                  <a:gd name="connsiteX59" fmla="*/ 764038 w 1537369"/>
                  <a:gd name="connsiteY59" fmla="*/ 958996 h 1419332"/>
                  <a:gd name="connsiteX60" fmla="*/ 736815 w 1537369"/>
                  <a:gd name="connsiteY60" fmla="*/ 1014118 h 1419332"/>
                  <a:gd name="connsiteX61" fmla="*/ 742978 w 1537369"/>
                  <a:gd name="connsiteY61" fmla="*/ 1059323 h 1419332"/>
                  <a:gd name="connsiteX62" fmla="*/ 747216 w 1537369"/>
                  <a:gd name="connsiteY62" fmla="*/ 1085127 h 1419332"/>
                  <a:gd name="connsiteX63" fmla="*/ 741797 w 1537369"/>
                  <a:gd name="connsiteY63" fmla="*/ 1107034 h 1419332"/>
                  <a:gd name="connsiteX64" fmla="*/ 747445 w 1537369"/>
                  <a:gd name="connsiteY64" fmla="*/ 1106777 h 1419332"/>
                  <a:gd name="connsiteX65" fmla="*/ 655291 w 1537369"/>
                  <a:gd name="connsiteY65" fmla="*/ 1019613 h 1419332"/>
                  <a:gd name="connsiteX66" fmla="*/ 611476 w 1537369"/>
                  <a:gd name="connsiteY66" fmla="*/ 978161 h 1419332"/>
                  <a:gd name="connsiteX67" fmla="*/ 596702 w 1537369"/>
                  <a:gd name="connsiteY67" fmla="*/ 974351 h 1419332"/>
                  <a:gd name="connsiteX68" fmla="*/ 204129 w 1537369"/>
                  <a:gd name="connsiteY68" fmla="*/ 974351 h 1419332"/>
                  <a:gd name="connsiteX69" fmla="*/ 207349 w 1537369"/>
                  <a:gd name="connsiteY69" fmla="*/ 978246 h 1419332"/>
                  <a:gd name="connsiteX70" fmla="*/ 207349 w 1537369"/>
                  <a:gd name="connsiteY70" fmla="*/ 744884 h 1419332"/>
                  <a:gd name="connsiteX71" fmla="*/ 204129 w 1537369"/>
                  <a:gd name="connsiteY71" fmla="*/ 740988 h 1419332"/>
                  <a:gd name="connsiteX72" fmla="*/ 157752 w 1537369"/>
                  <a:gd name="connsiteY72" fmla="*/ 753856 h 1419332"/>
                  <a:gd name="connsiteX73" fmla="*/ 109727 w 1537369"/>
                  <a:gd name="connsiteY73" fmla="*/ 810778 h 1419332"/>
                  <a:gd name="connsiteX74" fmla="*/ 18240 w 1537369"/>
                  <a:gd name="connsiteY74" fmla="*/ 766010 h 1419332"/>
                  <a:gd name="connsiteX75" fmla="*/ 25393 w 1537369"/>
                  <a:gd name="connsiteY75" fmla="*/ 632489 h 1419332"/>
                  <a:gd name="connsiteX76" fmla="*/ 63493 w 1537369"/>
                  <a:gd name="connsiteY76" fmla="*/ 597246 h 1419332"/>
                  <a:gd name="connsiteX77" fmla="*/ 117909 w 1537369"/>
                  <a:gd name="connsiteY77" fmla="*/ 614639 h 1419332"/>
                  <a:gd name="connsiteX78" fmla="*/ 138026 w 1537369"/>
                  <a:gd name="connsiteY78" fmla="*/ 647681 h 1419332"/>
                  <a:gd name="connsiteX79" fmla="*/ 151618 w 1537369"/>
                  <a:gd name="connsiteY79" fmla="*/ 663702 h 1419332"/>
                  <a:gd name="connsiteX80" fmla="*/ 203482 w 1537369"/>
                  <a:gd name="connsiteY80" fmla="*/ 678714 h 1419332"/>
                  <a:gd name="connsiteX81" fmla="*/ 207377 w 1537369"/>
                  <a:gd name="connsiteY81" fmla="*/ 675494 h 1419332"/>
                  <a:gd name="connsiteX82" fmla="*/ 207377 w 1537369"/>
                  <a:gd name="connsiteY82" fmla="*/ 556432 h 1419332"/>
                  <a:gd name="connsiteX83" fmla="*/ 214331 w 1537369"/>
                  <a:gd name="connsiteY83" fmla="*/ 519627 h 1419332"/>
                  <a:gd name="connsiteX84" fmla="*/ 230028 w 1537369"/>
                  <a:gd name="connsiteY84" fmla="*/ 464306 h 1419332"/>
                  <a:gd name="connsiteX85" fmla="*/ 275748 w 1537369"/>
                  <a:gd name="connsiteY85" fmla="*/ 358017 h 1419332"/>
                  <a:gd name="connsiteX86" fmla="*/ 862821 w 1537369"/>
                  <a:gd name="connsiteY86" fmla="*/ 7115 h 1419332"/>
                  <a:gd name="connsiteX87" fmla="*/ 863488 w 1537369"/>
                  <a:gd name="connsiteY87" fmla="*/ 0 h 141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37369" h="1419332">
                    <a:moveTo>
                      <a:pt x="863488" y="0"/>
                    </a:moveTo>
                    <a:cubicBezTo>
                      <a:pt x="541848" y="-316"/>
                      <a:pt x="264842" y="226792"/>
                      <a:pt x="202101" y="542259"/>
                    </a:cubicBezTo>
                    <a:cubicBezTo>
                      <a:pt x="199329" y="564292"/>
                      <a:pt x="198691" y="586540"/>
                      <a:pt x="200196" y="608695"/>
                    </a:cubicBezTo>
                    <a:lnTo>
                      <a:pt x="200196" y="674770"/>
                    </a:lnTo>
                    <a:lnTo>
                      <a:pt x="204091" y="671551"/>
                    </a:lnTo>
                    <a:cubicBezTo>
                      <a:pt x="186251" y="672008"/>
                      <a:pt x="158838" y="665293"/>
                      <a:pt x="147703" y="650510"/>
                    </a:cubicBezTo>
                    <a:cubicBezTo>
                      <a:pt x="141122" y="641766"/>
                      <a:pt x="137597" y="630279"/>
                      <a:pt x="131511" y="620983"/>
                    </a:cubicBezTo>
                    <a:cubicBezTo>
                      <a:pt x="126043" y="612345"/>
                      <a:pt x="119205" y="604652"/>
                      <a:pt x="111270" y="598208"/>
                    </a:cubicBezTo>
                    <a:cubicBezTo>
                      <a:pt x="81028" y="574691"/>
                      <a:pt x="43986" y="592436"/>
                      <a:pt x="24469" y="620497"/>
                    </a:cubicBezTo>
                    <a:cubicBezTo>
                      <a:pt x="-944" y="657025"/>
                      <a:pt x="-5287" y="707517"/>
                      <a:pt x="5581" y="749799"/>
                    </a:cubicBezTo>
                    <a:cubicBezTo>
                      <a:pt x="14296" y="783689"/>
                      <a:pt x="36537" y="822827"/>
                      <a:pt x="74285" y="829199"/>
                    </a:cubicBezTo>
                    <a:cubicBezTo>
                      <a:pt x="98297" y="833247"/>
                      <a:pt x="115890" y="816521"/>
                      <a:pt x="130720" y="799757"/>
                    </a:cubicBezTo>
                    <a:cubicBezTo>
                      <a:pt x="140731" y="788442"/>
                      <a:pt x="149608" y="775945"/>
                      <a:pt x="158838" y="763963"/>
                    </a:cubicBezTo>
                    <a:cubicBezTo>
                      <a:pt x="163591" y="755973"/>
                      <a:pt x="171687" y="750546"/>
                      <a:pt x="180888" y="749180"/>
                    </a:cubicBezTo>
                    <a:cubicBezTo>
                      <a:pt x="188375" y="748287"/>
                      <a:pt x="195909" y="747890"/>
                      <a:pt x="203453" y="747989"/>
                    </a:cubicBezTo>
                    <a:lnTo>
                      <a:pt x="200234" y="744093"/>
                    </a:lnTo>
                    <a:lnTo>
                      <a:pt x="200234" y="977456"/>
                    </a:lnTo>
                    <a:cubicBezTo>
                      <a:pt x="200072" y="979408"/>
                      <a:pt x="201501" y="981142"/>
                      <a:pt x="203453" y="981352"/>
                    </a:cubicBezTo>
                    <a:lnTo>
                      <a:pt x="600550" y="981352"/>
                    </a:lnTo>
                    <a:cubicBezTo>
                      <a:pt x="603837" y="981352"/>
                      <a:pt x="607037" y="982590"/>
                      <a:pt x="603513" y="980275"/>
                    </a:cubicBezTo>
                    <a:cubicBezTo>
                      <a:pt x="607247" y="983266"/>
                      <a:pt x="610733" y="986562"/>
                      <a:pt x="613924" y="990124"/>
                    </a:cubicBezTo>
                    <a:lnTo>
                      <a:pt x="637260" y="1012194"/>
                    </a:lnTo>
                    <a:lnTo>
                      <a:pt x="742035" y="1111254"/>
                    </a:lnTo>
                    <a:cubicBezTo>
                      <a:pt x="743349" y="1112758"/>
                      <a:pt x="745635" y="1112911"/>
                      <a:pt x="747140" y="1111587"/>
                    </a:cubicBezTo>
                    <a:cubicBezTo>
                      <a:pt x="747340" y="1111415"/>
                      <a:pt x="747521" y="1111215"/>
                      <a:pt x="747683" y="1110996"/>
                    </a:cubicBezTo>
                    <a:cubicBezTo>
                      <a:pt x="751579" y="1105901"/>
                      <a:pt x="754284" y="1099995"/>
                      <a:pt x="755579" y="1093718"/>
                    </a:cubicBezTo>
                    <a:cubicBezTo>
                      <a:pt x="755084" y="1082298"/>
                      <a:pt x="753322" y="1070963"/>
                      <a:pt x="750331" y="1059933"/>
                    </a:cubicBezTo>
                    <a:cubicBezTo>
                      <a:pt x="746521" y="1035444"/>
                      <a:pt x="738901" y="1010784"/>
                      <a:pt x="750169" y="987038"/>
                    </a:cubicBezTo>
                    <a:cubicBezTo>
                      <a:pt x="768752" y="947909"/>
                      <a:pt x="816539" y="946261"/>
                      <a:pt x="852687" y="958253"/>
                    </a:cubicBezTo>
                    <a:cubicBezTo>
                      <a:pt x="896387" y="973293"/>
                      <a:pt x="933011" y="1003907"/>
                      <a:pt x="955557" y="1044245"/>
                    </a:cubicBezTo>
                    <a:cubicBezTo>
                      <a:pt x="972645" y="1075363"/>
                      <a:pt x="982227" y="1119264"/>
                      <a:pt x="955109" y="1147858"/>
                    </a:cubicBezTo>
                    <a:cubicBezTo>
                      <a:pt x="934564" y="1168461"/>
                      <a:pt x="904627" y="1176614"/>
                      <a:pt x="876471" y="1169280"/>
                    </a:cubicBezTo>
                    <a:cubicBezTo>
                      <a:pt x="865669" y="1166546"/>
                      <a:pt x="853515" y="1160031"/>
                      <a:pt x="842066" y="1161841"/>
                    </a:cubicBezTo>
                    <a:cubicBezTo>
                      <a:pt x="832560" y="1164527"/>
                      <a:pt x="823940" y="1169670"/>
                      <a:pt x="817063" y="1176757"/>
                    </a:cubicBezTo>
                    <a:cubicBezTo>
                      <a:pt x="815568" y="1178043"/>
                      <a:pt x="815387" y="1180281"/>
                      <a:pt x="816644" y="1181796"/>
                    </a:cubicBezTo>
                    <a:lnTo>
                      <a:pt x="1035233" y="1388488"/>
                    </a:lnTo>
                    <a:lnTo>
                      <a:pt x="1066504" y="1418063"/>
                    </a:lnTo>
                    <a:cubicBezTo>
                      <a:pt x="1067561" y="1419283"/>
                      <a:pt x="1069285" y="1419673"/>
                      <a:pt x="1070762" y="1419016"/>
                    </a:cubicBezTo>
                    <a:cubicBezTo>
                      <a:pt x="1183404" y="1348464"/>
                      <a:pt x="1293380" y="1269083"/>
                      <a:pt x="1377790" y="1164936"/>
                    </a:cubicBezTo>
                    <a:cubicBezTo>
                      <a:pt x="1456115" y="1067277"/>
                      <a:pt x="1507235" y="950640"/>
                      <a:pt x="1525952" y="826856"/>
                    </a:cubicBezTo>
                    <a:cubicBezTo>
                      <a:pt x="1547374" y="691601"/>
                      <a:pt x="1540506" y="551803"/>
                      <a:pt x="1489452" y="423815"/>
                    </a:cubicBezTo>
                    <a:cubicBezTo>
                      <a:pt x="1393850" y="184642"/>
                      <a:pt x="1170288" y="20869"/>
                      <a:pt x="913418" y="1829"/>
                    </a:cubicBezTo>
                    <a:cubicBezTo>
                      <a:pt x="896797" y="610"/>
                      <a:pt x="880147" y="0"/>
                      <a:pt x="863488" y="0"/>
                    </a:cubicBezTo>
                    <a:cubicBezTo>
                      <a:pt x="858916" y="0"/>
                      <a:pt x="858221" y="7106"/>
                      <a:pt x="862812" y="7116"/>
                    </a:cubicBezTo>
                    <a:cubicBezTo>
                      <a:pt x="1119406" y="6801"/>
                      <a:pt x="1353406" y="153781"/>
                      <a:pt x="1464535" y="385068"/>
                    </a:cubicBezTo>
                    <a:cubicBezTo>
                      <a:pt x="1523218" y="507073"/>
                      <a:pt x="1538534" y="640452"/>
                      <a:pt x="1525409" y="774240"/>
                    </a:cubicBezTo>
                    <a:cubicBezTo>
                      <a:pt x="1513026" y="900922"/>
                      <a:pt x="1472326" y="1022985"/>
                      <a:pt x="1397869" y="1126827"/>
                    </a:cubicBezTo>
                    <a:cubicBezTo>
                      <a:pt x="1325994" y="1227078"/>
                      <a:pt x="1228410" y="1306849"/>
                      <a:pt x="1126645" y="1374610"/>
                    </a:cubicBezTo>
                    <a:cubicBezTo>
                      <a:pt x="1107166" y="1387583"/>
                      <a:pt x="1087487" y="1400252"/>
                      <a:pt x="1067590" y="1412625"/>
                    </a:cubicBezTo>
                    <a:lnTo>
                      <a:pt x="1071847" y="1413577"/>
                    </a:lnTo>
                    <a:lnTo>
                      <a:pt x="853296" y="1206818"/>
                    </a:lnTo>
                    <a:lnTo>
                      <a:pt x="822026" y="1177290"/>
                    </a:lnTo>
                    <a:lnTo>
                      <a:pt x="821616" y="1182320"/>
                    </a:lnTo>
                    <a:cubicBezTo>
                      <a:pt x="826445" y="1177662"/>
                      <a:pt x="831960" y="1173757"/>
                      <a:pt x="837952" y="1170737"/>
                    </a:cubicBezTo>
                    <a:cubicBezTo>
                      <a:pt x="847296" y="1168365"/>
                      <a:pt x="857182" y="1169404"/>
                      <a:pt x="865831" y="1173671"/>
                    </a:cubicBezTo>
                    <a:cubicBezTo>
                      <a:pt x="877252" y="1177481"/>
                      <a:pt x="889253" y="1179253"/>
                      <a:pt x="901293" y="1178910"/>
                    </a:cubicBezTo>
                    <a:cubicBezTo>
                      <a:pt x="924543" y="1178148"/>
                      <a:pt x="946489" y="1167984"/>
                      <a:pt x="962110" y="1150754"/>
                    </a:cubicBezTo>
                    <a:cubicBezTo>
                      <a:pt x="985922" y="1123588"/>
                      <a:pt x="981598" y="1084145"/>
                      <a:pt x="967911" y="1053303"/>
                    </a:cubicBezTo>
                    <a:cubicBezTo>
                      <a:pt x="948489" y="1011670"/>
                      <a:pt x="914980" y="978246"/>
                      <a:pt x="873299" y="958920"/>
                    </a:cubicBezTo>
                    <a:cubicBezTo>
                      <a:pt x="840199" y="943423"/>
                      <a:pt x="795594" y="935679"/>
                      <a:pt x="764038" y="958996"/>
                    </a:cubicBezTo>
                    <a:cubicBezTo>
                      <a:pt x="746854" y="972112"/>
                      <a:pt x="736786" y="992505"/>
                      <a:pt x="736815" y="1014118"/>
                    </a:cubicBezTo>
                    <a:cubicBezTo>
                      <a:pt x="737653" y="1029329"/>
                      <a:pt x="739720" y="1044445"/>
                      <a:pt x="742978" y="1059323"/>
                    </a:cubicBezTo>
                    <a:cubicBezTo>
                      <a:pt x="744416" y="1067896"/>
                      <a:pt x="745835" y="1076525"/>
                      <a:pt x="747216" y="1085127"/>
                    </a:cubicBezTo>
                    <a:cubicBezTo>
                      <a:pt x="748778" y="1092870"/>
                      <a:pt x="746788" y="1100909"/>
                      <a:pt x="741797" y="1107034"/>
                    </a:cubicBezTo>
                    <a:lnTo>
                      <a:pt x="747445" y="1106777"/>
                    </a:lnTo>
                    <a:lnTo>
                      <a:pt x="655291" y="1019613"/>
                    </a:lnTo>
                    <a:cubicBezTo>
                      <a:pt x="640689" y="1005802"/>
                      <a:pt x="626258" y="991781"/>
                      <a:pt x="611476" y="978161"/>
                    </a:cubicBezTo>
                    <a:cubicBezTo>
                      <a:pt x="606570" y="973646"/>
                      <a:pt x="603351" y="974351"/>
                      <a:pt x="596702" y="974351"/>
                    </a:cubicBezTo>
                    <a:lnTo>
                      <a:pt x="204129" y="974351"/>
                    </a:lnTo>
                    <a:lnTo>
                      <a:pt x="207349" y="978246"/>
                    </a:lnTo>
                    <a:lnTo>
                      <a:pt x="207349" y="744884"/>
                    </a:lnTo>
                    <a:cubicBezTo>
                      <a:pt x="207349" y="743131"/>
                      <a:pt x="206196" y="740960"/>
                      <a:pt x="204129" y="740988"/>
                    </a:cubicBezTo>
                    <a:cubicBezTo>
                      <a:pt x="187508" y="741283"/>
                      <a:pt x="169173" y="739940"/>
                      <a:pt x="157752" y="753856"/>
                    </a:cubicBezTo>
                    <a:cubicBezTo>
                      <a:pt x="142017" y="773030"/>
                      <a:pt x="128730" y="794528"/>
                      <a:pt x="109727" y="810778"/>
                    </a:cubicBezTo>
                    <a:cubicBezTo>
                      <a:pt x="71780" y="843249"/>
                      <a:pt x="32251" y="801253"/>
                      <a:pt x="18240" y="766010"/>
                    </a:cubicBezTo>
                    <a:cubicBezTo>
                      <a:pt x="942" y="722605"/>
                      <a:pt x="3562" y="673799"/>
                      <a:pt x="25393" y="632489"/>
                    </a:cubicBezTo>
                    <a:cubicBezTo>
                      <a:pt x="33594" y="616657"/>
                      <a:pt x="47072" y="604191"/>
                      <a:pt x="63493" y="597246"/>
                    </a:cubicBezTo>
                    <a:cubicBezTo>
                      <a:pt x="83486" y="590439"/>
                      <a:pt x="105574" y="597500"/>
                      <a:pt x="117909" y="614639"/>
                    </a:cubicBezTo>
                    <a:cubicBezTo>
                      <a:pt x="125967" y="624772"/>
                      <a:pt x="132721" y="635871"/>
                      <a:pt x="138026" y="647681"/>
                    </a:cubicBezTo>
                    <a:cubicBezTo>
                      <a:pt x="140960" y="654193"/>
                      <a:pt x="145675" y="659746"/>
                      <a:pt x="151618" y="663702"/>
                    </a:cubicBezTo>
                    <a:cubicBezTo>
                      <a:pt x="167134" y="673516"/>
                      <a:pt x="185118" y="678721"/>
                      <a:pt x="203482" y="678714"/>
                    </a:cubicBezTo>
                    <a:cubicBezTo>
                      <a:pt x="205263" y="678666"/>
                      <a:pt x="207377" y="677599"/>
                      <a:pt x="207377" y="675494"/>
                    </a:cubicBezTo>
                    <a:cubicBezTo>
                      <a:pt x="207377" y="635842"/>
                      <a:pt x="206187" y="596018"/>
                      <a:pt x="207377" y="556432"/>
                    </a:cubicBezTo>
                    <a:cubicBezTo>
                      <a:pt x="208463" y="543963"/>
                      <a:pt x="210797" y="531633"/>
                      <a:pt x="214331" y="519627"/>
                    </a:cubicBezTo>
                    <a:cubicBezTo>
                      <a:pt x="218779" y="500977"/>
                      <a:pt x="224008" y="482537"/>
                      <a:pt x="230028" y="464306"/>
                    </a:cubicBezTo>
                    <a:cubicBezTo>
                      <a:pt x="242144" y="427613"/>
                      <a:pt x="257441" y="392048"/>
                      <a:pt x="275748" y="358017"/>
                    </a:cubicBezTo>
                    <a:cubicBezTo>
                      <a:pt x="391820" y="141793"/>
                      <a:pt x="617419" y="6950"/>
                      <a:pt x="862821" y="7115"/>
                    </a:cubicBezTo>
                    <a:cubicBezTo>
                      <a:pt x="867374" y="7106"/>
                      <a:pt x="868079" y="0"/>
                      <a:pt x="863488" y="0"/>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57" name="Graphic 4">
              <a:extLst>
                <a:ext uri="{FF2B5EF4-FFF2-40B4-BE49-F238E27FC236}">
                  <a16:creationId xmlns:a16="http://schemas.microsoft.com/office/drawing/2014/main" id="{635B56BE-8DAD-E333-F0D1-D4E8EECC45AB}"/>
                </a:ext>
              </a:extLst>
            </p:cNvPr>
            <p:cNvGrpSpPr/>
            <p:nvPr/>
          </p:nvGrpSpPr>
          <p:grpSpPr>
            <a:xfrm>
              <a:off x="6969539" y="1892710"/>
              <a:ext cx="564020" cy="279540"/>
              <a:chOff x="3775597" y="1949047"/>
              <a:chExt cx="395448" cy="195992"/>
            </a:xfrm>
          </p:grpSpPr>
          <p:grpSp>
            <p:nvGrpSpPr>
              <p:cNvPr id="59" name="Graphic 4">
                <a:extLst>
                  <a:ext uri="{FF2B5EF4-FFF2-40B4-BE49-F238E27FC236}">
                    <a16:creationId xmlns:a16="http://schemas.microsoft.com/office/drawing/2014/main" id="{A855B272-6B39-F5B7-509C-63D8F8082960}"/>
                  </a:ext>
                </a:extLst>
              </p:cNvPr>
              <p:cNvGrpSpPr/>
              <p:nvPr/>
            </p:nvGrpSpPr>
            <p:grpSpPr>
              <a:xfrm>
                <a:off x="3785122" y="1958572"/>
                <a:ext cx="385923" cy="186467"/>
                <a:chOff x="3785122" y="1958572"/>
                <a:chExt cx="385923" cy="186467"/>
              </a:xfrm>
              <a:solidFill>
                <a:srgbClr val="1E3465"/>
              </a:solidFill>
            </p:grpSpPr>
            <p:sp>
              <p:nvSpPr>
                <p:cNvPr id="64" name="Graphic 4">
                  <a:extLst>
                    <a:ext uri="{FF2B5EF4-FFF2-40B4-BE49-F238E27FC236}">
                      <a16:creationId xmlns:a16="http://schemas.microsoft.com/office/drawing/2014/main" id="{781C4AB2-37DB-25E6-48A2-EEE5818E3DD0}"/>
                    </a:ext>
                  </a:extLst>
                </p:cNvPr>
                <p:cNvSpPr/>
                <p:nvPr/>
              </p:nvSpPr>
              <p:spPr>
                <a:xfrm>
                  <a:off x="3785122" y="1958572"/>
                  <a:ext cx="123568" cy="186240"/>
                </a:xfrm>
                <a:custGeom>
                  <a:avLst/>
                  <a:gdLst>
                    <a:gd name="connsiteX0" fmla="*/ 790 w 123568"/>
                    <a:gd name="connsiteY0" fmla="*/ 176133 h 186240"/>
                    <a:gd name="connsiteX1" fmla="*/ 790 w 123568"/>
                    <a:gd name="connsiteY1" fmla="*/ 135947 h 186240"/>
                    <a:gd name="connsiteX2" fmla="*/ 24516 w 123568"/>
                    <a:gd name="connsiteY2" fmla="*/ 149701 h 186240"/>
                    <a:gd name="connsiteX3" fmla="*/ 50396 w 123568"/>
                    <a:gd name="connsiteY3" fmla="*/ 154283 h 186240"/>
                    <a:gd name="connsiteX4" fmla="*/ 63731 w 123568"/>
                    <a:gd name="connsiteY4" fmla="*/ 152902 h 186240"/>
                    <a:gd name="connsiteX5" fmla="*/ 73256 w 123568"/>
                    <a:gd name="connsiteY5" fmla="*/ 149092 h 186240"/>
                    <a:gd name="connsiteX6" fmla="*/ 78971 w 123568"/>
                    <a:gd name="connsiteY6" fmla="*/ 143310 h 186240"/>
                    <a:gd name="connsiteX7" fmla="*/ 80876 w 123568"/>
                    <a:gd name="connsiteY7" fmla="*/ 136100 h 186240"/>
                    <a:gd name="connsiteX8" fmla="*/ 77856 w 123568"/>
                    <a:gd name="connsiteY8" fmla="*/ 126679 h 186240"/>
                    <a:gd name="connsiteX9" fmla="*/ 69636 w 123568"/>
                    <a:gd name="connsiteY9" fmla="*/ 119059 h 186240"/>
                    <a:gd name="connsiteX10" fmla="*/ 57254 w 123568"/>
                    <a:gd name="connsiteY10" fmla="*/ 112277 h 186240"/>
                    <a:gd name="connsiteX11" fmla="*/ 41814 w 123568"/>
                    <a:gd name="connsiteY11" fmla="*/ 105610 h 186240"/>
                    <a:gd name="connsiteX12" fmla="*/ 10381 w 123568"/>
                    <a:gd name="connsiteY12" fmla="*/ 84141 h 186240"/>
                    <a:gd name="connsiteX13" fmla="*/ 18 w 123568"/>
                    <a:gd name="connsiteY13" fmla="*/ 53499 h 186240"/>
                    <a:gd name="connsiteX14" fmla="*/ 5676 w 123568"/>
                    <a:gd name="connsiteY14" fmla="*/ 29324 h 186240"/>
                    <a:gd name="connsiteX15" fmla="*/ 21049 w 123568"/>
                    <a:gd name="connsiteY15" fmla="*/ 12684 h 186240"/>
                    <a:gd name="connsiteX16" fmla="*/ 43595 w 123568"/>
                    <a:gd name="connsiteY16" fmla="*/ 3083 h 186240"/>
                    <a:gd name="connsiteX17" fmla="*/ 70713 w 123568"/>
                    <a:gd name="connsiteY17" fmla="*/ 6 h 186240"/>
                    <a:gd name="connsiteX18" fmla="*/ 95640 w 123568"/>
                    <a:gd name="connsiteY18" fmla="*/ 1692 h 186240"/>
                    <a:gd name="connsiteX19" fmla="*/ 115642 w 123568"/>
                    <a:gd name="connsiteY19" fmla="*/ 6912 h 186240"/>
                    <a:gd name="connsiteX20" fmla="*/ 115642 w 123568"/>
                    <a:gd name="connsiteY20" fmla="*/ 44460 h 186240"/>
                    <a:gd name="connsiteX21" fmla="*/ 105784 w 123568"/>
                    <a:gd name="connsiteY21" fmla="*/ 38935 h 186240"/>
                    <a:gd name="connsiteX22" fmla="*/ 94792 w 123568"/>
                    <a:gd name="connsiteY22" fmla="*/ 34973 h 186240"/>
                    <a:gd name="connsiteX23" fmla="*/ 83552 w 123568"/>
                    <a:gd name="connsiteY23" fmla="*/ 32648 h 186240"/>
                    <a:gd name="connsiteX24" fmla="*/ 72951 w 123568"/>
                    <a:gd name="connsiteY24" fmla="*/ 31896 h 186240"/>
                    <a:gd name="connsiteX25" fmla="*/ 60388 w 123568"/>
                    <a:gd name="connsiteY25" fmla="*/ 33220 h 186240"/>
                    <a:gd name="connsiteX26" fmla="*/ 50863 w 123568"/>
                    <a:gd name="connsiteY26" fmla="*/ 36925 h 186240"/>
                    <a:gd name="connsiteX27" fmla="*/ 44833 w 123568"/>
                    <a:gd name="connsiteY27" fmla="*/ 42640 h 186240"/>
                    <a:gd name="connsiteX28" fmla="*/ 42700 w 123568"/>
                    <a:gd name="connsiteY28" fmla="*/ 50117 h 186240"/>
                    <a:gd name="connsiteX29" fmla="*/ 45081 w 123568"/>
                    <a:gd name="connsiteY29" fmla="*/ 58214 h 186240"/>
                    <a:gd name="connsiteX30" fmla="*/ 51872 w 123568"/>
                    <a:gd name="connsiteY30" fmla="*/ 64995 h 186240"/>
                    <a:gd name="connsiteX31" fmla="*/ 62540 w 123568"/>
                    <a:gd name="connsiteY31" fmla="*/ 71272 h 186240"/>
                    <a:gd name="connsiteX32" fmla="*/ 76723 w 123568"/>
                    <a:gd name="connsiteY32" fmla="*/ 77616 h 186240"/>
                    <a:gd name="connsiteX33" fmla="*/ 96125 w 123568"/>
                    <a:gd name="connsiteY33" fmla="*/ 87227 h 186240"/>
                    <a:gd name="connsiteX34" fmla="*/ 110880 w 123568"/>
                    <a:gd name="connsiteY34" fmla="*/ 98714 h 186240"/>
                    <a:gd name="connsiteX35" fmla="*/ 120300 w 123568"/>
                    <a:gd name="connsiteY35" fmla="*/ 113344 h 186240"/>
                    <a:gd name="connsiteX36" fmla="*/ 117852 w 123568"/>
                    <a:gd name="connsiteY36" fmla="*/ 157798 h 186240"/>
                    <a:gd name="connsiteX37" fmla="*/ 102345 w 123568"/>
                    <a:gd name="connsiteY37" fmla="*/ 174371 h 186240"/>
                    <a:gd name="connsiteX38" fmla="*/ 79552 w 123568"/>
                    <a:gd name="connsiteY38" fmla="*/ 183477 h 186240"/>
                    <a:gd name="connsiteX39" fmla="*/ 52110 w 123568"/>
                    <a:gd name="connsiteY39" fmla="*/ 186239 h 186240"/>
                    <a:gd name="connsiteX40" fmla="*/ 23926 w 123568"/>
                    <a:gd name="connsiteY40" fmla="*/ 183725 h 186240"/>
                    <a:gd name="connsiteX41" fmla="*/ 790 w 123568"/>
                    <a:gd name="connsiteY41" fmla="*/ 176133 h 18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3568" h="186240">
                      <a:moveTo>
                        <a:pt x="790" y="176133"/>
                      </a:moveTo>
                      <a:lnTo>
                        <a:pt x="790" y="135947"/>
                      </a:lnTo>
                      <a:cubicBezTo>
                        <a:pt x="7810" y="141915"/>
                        <a:pt x="15849" y="146572"/>
                        <a:pt x="24516" y="149701"/>
                      </a:cubicBezTo>
                      <a:cubicBezTo>
                        <a:pt x="32813" y="152716"/>
                        <a:pt x="41566" y="154266"/>
                        <a:pt x="50396" y="154283"/>
                      </a:cubicBezTo>
                      <a:cubicBezTo>
                        <a:pt x="54882" y="154348"/>
                        <a:pt x="59359" y="153884"/>
                        <a:pt x="63731" y="152902"/>
                      </a:cubicBezTo>
                      <a:cubicBezTo>
                        <a:pt x="67093" y="152169"/>
                        <a:pt x="70313" y="150881"/>
                        <a:pt x="73256" y="149092"/>
                      </a:cubicBezTo>
                      <a:cubicBezTo>
                        <a:pt x="75609" y="147668"/>
                        <a:pt x="77571" y="145681"/>
                        <a:pt x="78971" y="143310"/>
                      </a:cubicBezTo>
                      <a:cubicBezTo>
                        <a:pt x="80228" y="141114"/>
                        <a:pt x="80885" y="138628"/>
                        <a:pt x="80876" y="136100"/>
                      </a:cubicBezTo>
                      <a:cubicBezTo>
                        <a:pt x="80914" y="132715"/>
                        <a:pt x="79857" y="129409"/>
                        <a:pt x="77856" y="126679"/>
                      </a:cubicBezTo>
                      <a:cubicBezTo>
                        <a:pt x="75580" y="123683"/>
                        <a:pt x="72799" y="121104"/>
                        <a:pt x="69636" y="119059"/>
                      </a:cubicBezTo>
                      <a:cubicBezTo>
                        <a:pt x="65702" y="116462"/>
                        <a:pt x="61559" y="114194"/>
                        <a:pt x="57254" y="112277"/>
                      </a:cubicBezTo>
                      <a:cubicBezTo>
                        <a:pt x="52482" y="110099"/>
                        <a:pt x="47338" y="107877"/>
                        <a:pt x="41814" y="105610"/>
                      </a:cubicBezTo>
                      <a:cubicBezTo>
                        <a:pt x="29736" y="101128"/>
                        <a:pt x="18944" y="93756"/>
                        <a:pt x="10381" y="84141"/>
                      </a:cubicBezTo>
                      <a:cubicBezTo>
                        <a:pt x="3399" y="75480"/>
                        <a:pt x="-268" y="64618"/>
                        <a:pt x="18" y="53499"/>
                      </a:cubicBezTo>
                      <a:cubicBezTo>
                        <a:pt x="-211" y="45087"/>
                        <a:pt x="1733" y="36759"/>
                        <a:pt x="5676" y="29324"/>
                      </a:cubicBezTo>
                      <a:cubicBezTo>
                        <a:pt x="9400" y="22632"/>
                        <a:pt x="14668" y="16927"/>
                        <a:pt x="21049" y="12684"/>
                      </a:cubicBezTo>
                      <a:cubicBezTo>
                        <a:pt x="27926" y="8164"/>
                        <a:pt x="35565" y="4912"/>
                        <a:pt x="43595" y="3083"/>
                      </a:cubicBezTo>
                      <a:cubicBezTo>
                        <a:pt x="52482" y="993"/>
                        <a:pt x="61588" y="-39"/>
                        <a:pt x="70713" y="6"/>
                      </a:cubicBezTo>
                      <a:cubicBezTo>
                        <a:pt x="79057" y="-67"/>
                        <a:pt x="87381" y="497"/>
                        <a:pt x="95640" y="1692"/>
                      </a:cubicBezTo>
                      <a:cubicBezTo>
                        <a:pt x="102469" y="2726"/>
                        <a:pt x="109175" y="4475"/>
                        <a:pt x="115642" y="6912"/>
                      </a:cubicBezTo>
                      <a:lnTo>
                        <a:pt x="115642" y="44460"/>
                      </a:lnTo>
                      <a:cubicBezTo>
                        <a:pt x="112537" y="42314"/>
                        <a:pt x="109232" y="40465"/>
                        <a:pt x="105784" y="38935"/>
                      </a:cubicBezTo>
                      <a:cubicBezTo>
                        <a:pt x="102221" y="37342"/>
                        <a:pt x="98545" y="36017"/>
                        <a:pt x="94792" y="34973"/>
                      </a:cubicBezTo>
                      <a:cubicBezTo>
                        <a:pt x="91106" y="33947"/>
                        <a:pt x="87343" y="33170"/>
                        <a:pt x="83552" y="32648"/>
                      </a:cubicBezTo>
                      <a:cubicBezTo>
                        <a:pt x="80038" y="32166"/>
                        <a:pt x="76494" y="31914"/>
                        <a:pt x="72951" y="31896"/>
                      </a:cubicBezTo>
                      <a:cubicBezTo>
                        <a:pt x="68722" y="31852"/>
                        <a:pt x="64512" y="32296"/>
                        <a:pt x="60388" y="33220"/>
                      </a:cubicBezTo>
                      <a:cubicBezTo>
                        <a:pt x="57035" y="33937"/>
                        <a:pt x="53815" y="35189"/>
                        <a:pt x="50863" y="36925"/>
                      </a:cubicBezTo>
                      <a:cubicBezTo>
                        <a:pt x="48443" y="38346"/>
                        <a:pt x="46386" y="40301"/>
                        <a:pt x="44833" y="42640"/>
                      </a:cubicBezTo>
                      <a:cubicBezTo>
                        <a:pt x="43405" y="44870"/>
                        <a:pt x="42662" y="47470"/>
                        <a:pt x="42700" y="50117"/>
                      </a:cubicBezTo>
                      <a:cubicBezTo>
                        <a:pt x="42662" y="52994"/>
                        <a:pt x="43490" y="55816"/>
                        <a:pt x="45081" y="58214"/>
                      </a:cubicBezTo>
                      <a:cubicBezTo>
                        <a:pt x="46919" y="60860"/>
                        <a:pt x="49224" y="63157"/>
                        <a:pt x="51872" y="64995"/>
                      </a:cubicBezTo>
                      <a:cubicBezTo>
                        <a:pt x="55234" y="67396"/>
                        <a:pt x="58806" y="69496"/>
                        <a:pt x="62540" y="71272"/>
                      </a:cubicBezTo>
                      <a:cubicBezTo>
                        <a:pt x="66722" y="73330"/>
                        <a:pt x="71456" y="75444"/>
                        <a:pt x="76723" y="77616"/>
                      </a:cubicBezTo>
                      <a:cubicBezTo>
                        <a:pt x="83410" y="80365"/>
                        <a:pt x="89886" y="83576"/>
                        <a:pt x="96125" y="87227"/>
                      </a:cubicBezTo>
                      <a:cubicBezTo>
                        <a:pt x="101545" y="90364"/>
                        <a:pt x="106508" y="94230"/>
                        <a:pt x="110880" y="98714"/>
                      </a:cubicBezTo>
                      <a:cubicBezTo>
                        <a:pt x="114947" y="102925"/>
                        <a:pt x="118147" y="107896"/>
                        <a:pt x="120300" y="113344"/>
                      </a:cubicBezTo>
                      <a:cubicBezTo>
                        <a:pt x="125386" y="127904"/>
                        <a:pt x="124510" y="143884"/>
                        <a:pt x="117852" y="157798"/>
                      </a:cubicBezTo>
                      <a:cubicBezTo>
                        <a:pt x="114137" y="164519"/>
                        <a:pt x="108803" y="170213"/>
                        <a:pt x="102345" y="174371"/>
                      </a:cubicBezTo>
                      <a:cubicBezTo>
                        <a:pt x="95373" y="178776"/>
                        <a:pt x="87639" y="181863"/>
                        <a:pt x="79552" y="183477"/>
                      </a:cubicBezTo>
                      <a:cubicBezTo>
                        <a:pt x="70522" y="185354"/>
                        <a:pt x="61330" y="186280"/>
                        <a:pt x="52110" y="186239"/>
                      </a:cubicBezTo>
                      <a:cubicBezTo>
                        <a:pt x="42662" y="186277"/>
                        <a:pt x="33222" y="185435"/>
                        <a:pt x="23926" y="183725"/>
                      </a:cubicBezTo>
                      <a:cubicBezTo>
                        <a:pt x="15887" y="182319"/>
                        <a:pt x="8095" y="179761"/>
                        <a:pt x="790" y="176133"/>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5" name="Graphic 4">
                  <a:extLst>
                    <a:ext uri="{FF2B5EF4-FFF2-40B4-BE49-F238E27FC236}">
                      <a16:creationId xmlns:a16="http://schemas.microsoft.com/office/drawing/2014/main" id="{CE702002-CC12-CE32-8473-D89A6FBBAD7A}"/>
                    </a:ext>
                  </a:extLst>
                </p:cNvPr>
                <p:cNvSpPr/>
                <p:nvPr/>
              </p:nvSpPr>
              <p:spPr>
                <a:xfrm>
                  <a:off x="3926556" y="2009766"/>
                  <a:ext cx="123588" cy="135273"/>
                </a:xfrm>
                <a:custGeom>
                  <a:avLst/>
                  <a:gdLst>
                    <a:gd name="connsiteX0" fmla="*/ 123437 w 123588"/>
                    <a:gd name="connsiteY0" fmla="*/ 78858 h 135273"/>
                    <a:gd name="connsiteX1" fmla="*/ 39550 w 123588"/>
                    <a:gd name="connsiteY1" fmla="*/ 78858 h 135273"/>
                    <a:gd name="connsiteX2" fmla="*/ 74793 w 123588"/>
                    <a:gd name="connsiteY2" fmla="*/ 106861 h 135273"/>
                    <a:gd name="connsiteX3" fmla="*/ 112159 w 123588"/>
                    <a:gd name="connsiteY3" fmla="*/ 96812 h 135273"/>
                    <a:gd name="connsiteX4" fmla="*/ 112159 w 123588"/>
                    <a:gd name="connsiteY4" fmla="*/ 125445 h 135273"/>
                    <a:gd name="connsiteX5" fmla="*/ 65830 w 123588"/>
                    <a:gd name="connsiteY5" fmla="*/ 134970 h 135273"/>
                    <a:gd name="connsiteX6" fmla="*/ 298 w 123588"/>
                    <a:gd name="connsiteY6" fmla="*/ 81389 h 135273"/>
                    <a:gd name="connsiteX7" fmla="*/ 288 w 123588"/>
                    <a:gd name="connsiteY7" fmla="*/ 69542 h 135273"/>
                    <a:gd name="connsiteX8" fmla="*/ 18871 w 123588"/>
                    <a:gd name="connsiteY8" fmla="*/ 18812 h 135273"/>
                    <a:gd name="connsiteX9" fmla="*/ 64591 w 123588"/>
                    <a:gd name="connsiteY9" fmla="*/ 105 h 135273"/>
                    <a:gd name="connsiteX10" fmla="*/ 108102 w 123588"/>
                    <a:gd name="connsiteY10" fmla="*/ 16802 h 135273"/>
                    <a:gd name="connsiteX11" fmla="*/ 123494 w 123588"/>
                    <a:gd name="connsiteY11" fmla="*/ 62132 h 135273"/>
                    <a:gd name="connsiteX12" fmla="*/ 86632 w 123588"/>
                    <a:gd name="connsiteY12" fmla="*/ 54493 h 135273"/>
                    <a:gd name="connsiteX13" fmla="*/ 64287 w 123588"/>
                    <a:gd name="connsiteY13" fmla="*/ 26870 h 135273"/>
                    <a:gd name="connsiteX14" fmla="*/ 47770 w 123588"/>
                    <a:gd name="connsiteY14" fmla="*/ 34776 h 135273"/>
                    <a:gd name="connsiteX15" fmla="*/ 39293 w 123588"/>
                    <a:gd name="connsiteY15" fmla="*/ 5449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88" h="135273">
                      <a:moveTo>
                        <a:pt x="123437" y="78858"/>
                      </a:moveTo>
                      <a:lnTo>
                        <a:pt x="39550" y="78858"/>
                      </a:lnTo>
                      <a:cubicBezTo>
                        <a:pt x="40884" y="97527"/>
                        <a:pt x="52628" y="106861"/>
                        <a:pt x="74793" y="106861"/>
                      </a:cubicBezTo>
                      <a:cubicBezTo>
                        <a:pt x="87956" y="107150"/>
                        <a:pt x="100920" y="103663"/>
                        <a:pt x="112159" y="96812"/>
                      </a:cubicBezTo>
                      <a:lnTo>
                        <a:pt x="112159" y="125445"/>
                      </a:lnTo>
                      <a:cubicBezTo>
                        <a:pt x="97729" y="132357"/>
                        <a:pt x="81822" y="135627"/>
                        <a:pt x="65830" y="134970"/>
                      </a:cubicBezTo>
                      <a:cubicBezTo>
                        <a:pt x="32940" y="138270"/>
                        <a:pt x="3603" y="114280"/>
                        <a:pt x="298" y="81389"/>
                      </a:cubicBezTo>
                      <a:cubicBezTo>
                        <a:pt x="-93" y="77450"/>
                        <a:pt x="-102" y="73482"/>
                        <a:pt x="288" y="69542"/>
                      </a:cubicBezTo>
                      <a:cubicBezTo>
                        <a:pt x="-693" y="50806"/>
                        <a:pt x="6022" y="32481"/>
                        <a:pt x="18871" y="18812"/>
                      </a:cubicBezTo>
                      <a:cubicBezTo>
                        <a:pt x="30854" y="6503"/>
                        <a:pt x="47418" y="-272"/>
                        <a:pt x="64591" y="105"/>
                      </a:cubicBezTo>
                      <a:cubicBezTo>
                        <a:pt x="80832" y="-888"/>
                        <a:pt x="96700" y="5202"/>
                        <a:pt x="108102" y="16802"/>
                      </a:cubicBezTo>
                      <a:cubicBezTo>
                        <a:pt x="118874" y="29368"/>
                        <a:pt x="124389" y="45604"/>
                        <a:pt x="123494" y="62132"/>
                      </a:cubicBezTo>
                      <a:close/>
                      <a:moveTo>
                        <a:pt x="86632" y="54493"/>
                      </a:moveTo>
                      <a:cubicBezTo>
                        <a:pt x="86632" y="36078"/>
                        <a:pt x="79184" y="26870"/>
                        <a:pt x="64287" y="26870"/>
                      </a:cubicBezTo>
                      <a:cubicBezTo>
                        <a:pt x="57876" y="26893"/>
                        <a:pt x="51809" y="29795"/>
                        <a:pt x="47770" y="34776"/>
                      </a:cubicBezTo>
                      <a:cubicBezTo>
                        <a:pt x="42998" y="40329"/>
                        <a:pt x="40046" y="47210"/>
                        <a:pt x="39293" y="54493"/>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6" name="Graphic 4">
                  <a:extLst>
                    <a:ext uri="{FF2B5EF4-FFF2-40B4-BE49-F238E27FC236}">
                      <a16:creationId xmlns:a16="http://schemas.microsoft.com/office/drawing/2014/main" id="{8366B77C-A6A7-DFB6-0E91-82E61146F779}"/>
                    </a:ext>
                  </a:extLst>
                </p:cNvPr>
                <p:cNvSpPr/>
                <p:nvPr/>
              </p:nvSpPr>
              <p:spPr>
                <a:xfrm>
                  <a:off x="4065832" y="2009728"/>
                  <a:ext cx="105213" cy="135152"/>
                </a:xfrm>
                <a:custGeom>
                  <a:avLst/>
                  <a:gdLst>
                    <a:gd name="connsiteX0" fmla="*/ 105214 w 105213"/>
                    <a:gd name="connsiteY0" fmla="*/ 127235 h 135152"/>
                    <a:gd name="connsiteX1" fmla="*/ 66399 w 105213"/>
                    <a:gd name="connsiteY1" fmla="*/ 135026 h 135152"/>
                    <a:gd name="connsiteX2" fmla="*/ 18432 w 105213"/>
                    <a:gd name="connsiteY2" fmla="*/ 117072 h 135152"/>
                    <a:gd name="connsiteX3" fmla="*/ 96 w 105213"/>
                    <a:gd name="connsiteY3" fmla="*/ 70733 h 135152"/>
                    <a:gd name="connsiteX4" fmla="*/ 19756 w 105213"/>
                    <a:gd name="connsiteY4" fmla="*/ 19059 h 135152"/>
                    <a:gd name="connsiteX5" fmla="*/ 72305 w 105213"/>
                    <a:gd name="connsiteY5" fmla="*/ 162 h 135152"/>
                    <a:gd name="connsiteX6" fmla="*/ 105214 w 105213"/>
                    <a:gd name="connsiteY6" fmla="*/ 6191 h 135152"/>
                    <a:gd name="connsiteX7" fmla="*/ 105214 w 105213"/>
                    <a:gd name="connsiteY7" fmla="*/ 39843 h 135152"/>
                    <a:gd name="connsiteX8" fmla="*/ 77458 w 105213"/>
                    <a:gd name="connsiteY8" fmla="*/ 30547 h 135152"/>
                    <a:gd name="connsiteX9" fmla="*/ 50398 w 105213"/>
                    <a:gd name="connsiteY9" fmla="*/ 40529 h 135152"/>
                    <a:gd name="connsiteX10" fmla="*/ 40415 w 105213"/>
                    <a:gd name="connsiteY10" fmla="*/ 68094 h 135152"/>
                    <a:gd name="connsiteX11" fmla="*/ 49940 w 105213"/>
                    <a:gd name="connsiteY11" fmla="*/ 94897 h 135152"/>
                    <a:gd name="connsiteX12" fmla="*/ 76182 w 105213"/>
                    <a:gd name="connsiteY12" fmla="*/ 104632 h 135152"/>
                    <a:gd name="connsiteX13" fmla="*/ 105195 w 105213"/>
                    <a:gd name="connsiteY13" fmla="*/ 95345 h 13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213" h="135152">
                      <a:moveTo>
                        <a:pt x="105214" y="127235"/>
                      </a:moveTo>
                      <a:cubicBezTo>
                        <a:pt x="93155" y="133104"/>
                        <a:pt x="79792" y="135786"/>
                        <a:pt x="66399" y="135026"/>
                      </a:cubicBezTo>
                      <a:cubicBezTo>
                        <a:pt x="48635" y="135783"/>
                        <a:pt x="31328" y="129305"/>
                        <a:pt x="18432" y="117072"/>
                      </a:cubicBezTo>
                      <a:cubicBezTo>
                        <a:pt x="6116" y="104866"/>
                        <a:pt x="-533" y="88062"/>
                        <a:pt x="96" y="70733"/>
                      </a:cubicBezTo>
                      <a:cubicBezTo>
                        <a:pt x="-923" y="51507"/>
                        <a:pt x="6211" y="32744"/>
                        <a:pt x="19756" y="19059"/>
                      </a:cubicBezTo>
                      <a:cubicBezTo>
                        <a:pt x="34053" y="6005"/>
                        <a:pt x="52969" y="-797"/>
                        <a:pt x="72305" y="162"/>
                      </a:cubicBezTo>
                      <a:cubicBezTo>
                        <a:pt x="83611" y="-622"/>
                        <a:pt x="94927" y="1451"/>
                        <a:pt x="105214" y="6191"/>
                      </a:cubicBezTo>
                      <a:lnTo>
                        <a:pt x="105214" y="39843"/>
                      </a:lnTo>
                      <a:cubicBezTo>
                        <a:pt x="97251" y="33754"/>
                        <a:pt x="87488" y="30484"/>
                        <a:pt x="77458" y="30547"/>
                      </a:cubicBezTo>
                      <a:cubicBezTo>
                        <a:pt x="67447" y="30021"/>
                        <a:pt x="57665" y="33631"/>
                        <a:pt x="50398" y="40529"/>
                      </a:cubicBezTo>
                      <a:cubicBezTo>
                        <a:pt x="43444" y="47967"/>
                        <a:pt x="39834" y="57927"/>
                        <a:pt x="40415" y="68094"/>
                      </a:cubicBezTo>
                      <a:cubicBezTo>
                        <a:pt x="39844" y="77948"/>
                        <a:pt x="43282" y="87614"/>
                        <a:pt x="49940" y="94897"/>
                      </a:cubicBezTo>
                      <a:cubicBezTo>
                        <a:pt x="56951" y="101648"/>
                        <a:pt x="66466" y="105175"/>
                        <a:pt x="76182" y="104632"/>
                      </a:cubicBezTo>
                      <a:cubicBezTo>
                        <a:pt x="86554" y="104475"/>
                        <a:pt x="96651" y="101243"/>
                        <a:pt x="105195" y="95345"/>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60" name="Graphic 4">
                <a:extLst>
                  <a:ext uri="{FF2B5EF4-FFF2-40B4-BE49-F238E27FC236}">
                    <a16:creationId xmlns:a16="http://schemas.microsoft.com/office/drawing/2014/main" id="{CF8E4EDE-6881-E82C-2B61-B663A58BC3D3}"/>
                  </a:ext>
                </a:extLst>
              </p:cNvPr>
              <p:cNvGrpSpPr/>
              <p:nvPr/>
            </p:nvGrpSpPr>
            <p:grpSpPr>
              <a:xfrm>
                <a:off x="3775597" y="1949047"/>
                <a:ext cx="385923" cy="186467"/>
                <a:chOff x="3775597" y="1949047"/>
                <a:chExt cx="385923" cy="186467"/>
              </a:xfrm>
              <a:solidFill>
                <a:srgbClr val="E6E6E6"/>
              </a:solidFill>
            </p:grpSpPr>
            <p:sp>
              <p:nvSpPr>
                <p:cNvPr id="61" name="Graphic 4">
                  <a:extLst>
                    <a:ext uri="{FF2B5EF4-FFF2-40B4-BE49-F238E27FC236}">
                      <a16:creationId xmlns:a16="http://schemas.microsoft.com/office/drawing/2014/main" id="{72CFD0CE-4A3E-9A2C-D6DF-A2964AD85C00}"/>
                    </a:ext>
                  </a:extLst>
                </p:cNvPr>
                <p:cNvSpPr/>
                <p:nvPr/>
              </p:nvSpPr>
              <p:spPr>
                <a:xfrm>
                  <a:off x="3775597" y="1949047"/>
                  <a:ext cx="123568" cy="186240"/>
                </a:xfrm>
                <a:custGeom>
                  <a:avLst/>
                  <a:gdLst>
                    <a:gd name="connsiteX0" fmla="*/ 790 w 123568"/>
                    <a:gd name="connsiteY0" fmla="*/ 176133 h 186240"/>
                    <a:gd name="connsiteX1" fmla="*/ 790 w 123568"/>
                    <a:gd name="connsiteY1" fmla="*/ 135947 h 186240"/>
                    <a:gd name="connsiteX2" fmla="*/ 24516 w 123568"/>
                    <a:gd name="connsiteY2" fmla="*/ 149701 h 186240"/>
                    <a:gd name="connsiteX3" fmla="*/ 50396 w 123568"/>
                    <a:gd name="connsiteY3" fmla="*/ 154283 h 186240"/>
                    <a:gd name="connsiteX4" fmla="*/ 63731 w 123568"/>
                    <a:gd name="connsiteY4" fmla="*/ 152902 h 186240"/>
                    <a:gd name="connsiteX5" fmla="*/ 73256 w 123568"/>
                    <a:gd name="connsiteY5" fmla="*/ 149092 h 186240"/>
                    <a:gd name="connsiteX6" fmla="*/ 78971 w 123568"/>
                    <a:gd name="connsiteY6" fmla="*/ 143310 h 186240"/>
                    <a:gd name="connsiteX7" fmla="*/ 80876 w 123568"/>
                    <a:gd name="connsiteY7" fmla="*/ 136100 h 186240"/>
                    <a:gd name="connsiteX8" fmla="*/ 77856 w 123568"/>
                    <a:gd name="connsiteY8" fmla="*/ 126679 h 186240"/>
                    <a:gd name="connsiteX9" fmla="*/ 69636 w 123568"/>
                    <a:gd name="connsiteY9" fmla="*/ 119059 h 186240"/>
                    <a:gd name="connsiteX10" fmla="*/ 57254 w 123568"/>
                    <a:gd name="connsiteY10" fmla="*/ 112277 h 186240"/>
                    <a:gd name="connsiteX11" fmla="*/ 41814 w 123568"/>
                    <a:gd name="connsiteY11" fmla="*/ 105610 h 186240"/>
                    <a:gd name="connsiteX12" fmla="*/ 10381 w 123568"/>
                    <a:gd name="connsiteY12" fmla="*/ 84141 h 186240"/>
                    <a:gd name="connsiteX13" fmla="*/ 18 w 123568"/>
                    <a:gd name="connsiteY13" fmla="*/ 53499 h 186240"/>
                    <a:gd name="connsiteX14" fmla="*/ 5676 w 123568"/>
                    <a:gd name="connsiteY14" fmla="*/ 29324 h 186240"/>
                    <a:gd name="connsiteX15" fmla="*/ 21049 w 123568"/>
                    <a:gd name="connsiteY15" fmla="*/ 12684 h 186240"/>
                    <a:gd name="connsiteX16" fmla="*/ 43595 w 123568"/>
                    <a:gd name="connsiteY16" fmla="*/ 3083 h 186240"/>
                    <a:gd name="connsiteX17" fmla="*/ 70713 w 123568"/>
                    <a:gd name="connsiteY17" fmla="*/ 6 h 186240"/>
                    <a:gd name="connsiteX18" fmla="*/ 95640 w 123568"/>
                    <a:gd name="connsiteY18" fmla="*/ 1692 h 186240"/>
                    <a:gd name="connsiteX19" fmla="*/ 115642 w 123568"/>
                    <a:gd name="connsiteY19" fmla="*/ 6912 h 186240"/>
                    <a:gd name="connsiteX20" fmla="*/ 115642 w 123568"/>
                    <a:gd name="connsiteY20" fmla="*/ 44460 h 186240"/>
                    <a:gd name="connsiteX21" fmla="*/ 105784 w 123568"/>
                    <a:gd name="connsiteY21" fmla="*/ 38935 h 186240"/>
                    <a:gd name="connsiteX22" fmla="*/ 94792 w 123568"/>
                    <a:gd name="connsiteY22" fmla="*/ 34973 h 186240"/>
                    <a:gd name="connsiteX23" fmla="*/ 83552 w 123568"/>
                    <a:gd name="connsiteY23" fmla="*/ 32648 h 186240"/>
                    <a:gd name="connsiteX24" fmla="*/ 72951 w 123568"/>
                    <a:gd name="connsiteY24" fmla="*/ 31896 h 186240"/>
                    <a:gd name="connsiteX25" fmla="*/ 60388 w 123568"/>
                    <a:gd name="connsiteY25" fmla="*/ 33220 h 186240"/>
                    <a:gd name="connsiteX26" fmla="*/ 50863 w 123568"/>
                    <a:gd name="connsiteY26" fmla="*/ 36925 h 186240"/>
                    <a:gd name="connsiteX27" fmla="*/ 44833 w 123568"/>
                    <a:gd name="connsiteY27" fmla="*/ 42640 h 186240"/>
                    <a:gd name="connsiteX28" fmla="*/ 42700 w 123568"/>
                    <a:gd name="connsiteY28" fmla="*/ 50117 h 186240"/>
                    <a:gd name="connsiteX29" fmla="*/ 45081 w 123568"/>
                    <a:gd name="connsiteY29" fmla="*/ 58214 h 186240"/>
                    <a:gd name="connsiteX30" fmla="*/ 51872 w 123568"/>
                    <a:gd name="connsiteY30" fmla="*/ 64995 h 186240"/>
                    <a:gd name="connsiteX31" fmla="*/ 62540 w 123568"/>
                    <a:gd name="connsiteY31" fmla="*/ 71272 h 186240"/>
                    <a:gd name="connsiteX32" fmla="*/ 76723 w 123568"/>
                    <a:gd name="connsiteY32" fmla="*/ 77616 h 186240"/>
                    <a:gd name="connsiteX33" fmla="*/ 96125 w 123568"/>
                    <a:gd name="connsiteY33" fmla="*/ 87227 h 186240"/>
                    <a:gd name="connsiteX34" fmla="*/ 110880 w 123568"/>
                    <a:gd name="connsiteY34" fmla="*/ 98714 h 186240"/>
                    <a:gd name="connsiteX35" fmla="*/ 120300 w 123568"/>
                    <a:gd name="connsiteY35" fmla="*/ 113344 h 186240"/>
                    <a:gd name="connsiteX36" fmla="*/ 117852 w 123568"/>
                    <a:gd name="connsiteY36" fmla="*/ 157798 h 186240"/>
                    <a:gd name="connsiteX37" fmla="*/ 102345 w 123568"/>
                    <a:gd name="connsiteY37" fmla="*/ 174371 h 186240"/>
                    <a:gd name="connsiteX38" fmla="*/ 79552 w 123568"/>
                    <a:gd name="connsiteY38" fmla="*/ 183477 h 186240"/>
                    <a:gd name="connsiteX39" fmla="*/ 52110 w 123568"/>
                    <a:gd name="connsiteY39" fmla="*/ 186239 h 186240"/>
                    <a:gd name="connsiteX40" fmla="*/ 23926 w 123568"/>
                    <a:gd name="connsiteY40" fmla="*/ 183725 h 186240"/>
                    <a:gd name="connsiteX41" fmla="*/ 790 w 123568"/>
                    <a:gd name="connsiteY41" fmla="*/ 176133 h 18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3568" h="186240">
                      <a:moveTo>
                        <a:pt x="790" y="176133"/>
                      </a:moveTo>
                      <a:lnTo>
                        <a:pt x="790" y="135947"/>
                      </a:lnTo>
                      <a:cubicBezTo>
                        <a:pt x="7810" y="141915"/>
                        <a:pt x="15849" y="146572"/>
                        <a:pt x="24516" y="149701"/>
                      </a:cubicBezTo>
                      <a:cubicBezTo>
                        <a:pt x="32813" y="152716"/>
                        <a:pt x="41566" y="154266"/>
                        <a:pt x="50396" y="154283"/>
                      </a:cubicBezTo>
                      <a:cubicBezTo>
                        <a:pt x="54882" y="154348"/>
                        <a:pt x="59359" y="153884"/>
                        <a:pt x="63731" y="152902"/>
                      </a:cubicBezTo>
                      <a:cubicBezTo>
                        <a:pt x="67093" y="152169"/>
                        <a:pt x="70313" y="150881"/>
                        <a:pt x="73256" y="149092"/>
                      </a:cubicBezTo>
                      <a:cubicBezTo>
                        <a:pt x="75609" y="147668"/>
                        <a:pt x="77571" y="145681"/>
                        <a:pt x="78971" y="143310"/>
                      </a:cubicBezTo>
                      <a:cubicBezTo>
                        <a:pt x="80228" y="141114"/>
                        <a:pt x="80885" y="138628"/>
                        <a:pt x="80876" y="136100"/>
                      </a:cubicBezTo>
                      <a:cubicBezTo>
                        <a:pt x="80914" y="132715"/>
                        <a:pt x="79857" y="129409"/>
                        <a:pt x="77856" y="126679"/>
                      </a:cubicBezTo>
                      <a:cubicBezTo>
                        <a:pt x="75580" y="123683"/>
                        <a:pt x="72799" y="121104"/>
                        <a:pt x="69636" y="119059"/>
                      </a:cubicBezTo>
                      <a:cubicBezTo>
                        <a:pt x="65702" y="116462"/>
                        <a:pt x="61559" y="114194"/>
                        <a:pt x="57254" y="112277"/>
                      </a:cubicBezTo>
                      <a:cubicBezTo>
                        <a:pt x="52482" y="110099"/>
                        <a:pt x="47338" y="107877"/>
                        <a:pt x="41814" y="105610"/>
                      </a:cubicBezTo>
                      <a:cubicBezTo>
                        <a:pt x="29736" y="101128"/>
                        <a:pt x="18944" y="93756"/>
                        <a:pt x="10381" y="84141"/>
                      </a:cubicBezTo>
                      <a:cubicBezTo>
                        <a:pt x="3399" y="75480"/>
                        <a:pt x="-268" y="64618"/>
                        <a:pt x="18" y="53499"/>
                      </a:cubicBezTo>
                      <a:cubicBezTo>
                        <a:pt x="-211" y="45087"/>
                        <a:pt x="1733" y="36759"/>
                        <a:pt x="5676" y="29324"/>
                      </a:cubicBezTo>
                      <a:cubicBezTo>
                        <a:pt x="9400" y="22632"/>
                        <a:pt x="14668" y="16927"/>
                        <a:pt x="21049" y="12684"/>
                      </a:cubicBezTo>
                      <a:cubicBezTo>
                        <a:pt x="27926" y="8164"/>
                        <a:pt x="35565" y="4912"/>
                        <a:pt x="43595" y="3083"/>
                      </a:cubicBezTo>
                      <a:cubicBezTo>
                        <a:pt x="52482" y="993"/>
                        <a:pt x="61588" y="-39"/>
                        <a:pt x="70713" y="6"/>
                      </a:cubicBezTo>
                      <a:cubicBezTo>
                        <a:pt x="79057" y="-67"/>
                        <a:pt x="87381" y="497"/>
                        <a:pt x="95640" y="1692"/>
                      </a:cubicBezTo>
                      <a:cubicBezTo>
                        <a:pt x="102469" y="2726"/>
                        <a:pt x="109175" y="4475"/>
                        <a:pt x="115642" y="6912"/>
                      </a:cubicBezTo>
                      <a:lnTo>
                        <a:pt x="115642" y="44460"/>
                      </a:lnTo>
                      <a:cubicBezTo>
                        <a:pt x="112537" y="42314"/>
                        <a:pt x="109232" y="40465"/>
                        <a:pt x="105784" y="38935"/>
                      </a:cubicBezTo>
                      <a:cubicBezTo>
                        <a:pt x="102221" y="37342"/>
                        <a:pt x="98545" y="36017"/>
                        <a:pt x="94792" y="34973"/>
                      </a:cubicBezTo>
                      <a:cubicBezTo>
                        <a:pt x="91106" y="33947"/>
                        <a:pt x="87343" y="33170"/>
                        <a:pt x="83552" y="32648"/>
                      </a:cubicBezTo>
                      <a:cubicBezTo>
                        <a:pt x="80038" y="32166"/>
                        <a:pt x="76494" y="31914"/>
                        <a:pt x="72951" y="31896"/>
                      </a:cubicBezTo>
                      <a:cubicBezTo>
                        <a:pt x="68722" y="31852"/>
                        <a:pt x="64512" y="32296"/>
                        <a:pt x="60388" y="33220"/>
                      </a:cubicBezTo>
                      <a:cubicBezTo>
                        <a:pt x="57035" y="33937"/>
                        <a:pt x="53815" y="35189"/>
                        <a:pt x="50863" y="36925"/>
                      </a:cubicBezTo>
                      <a:cubicBezTo>
                        <a:pt x="48443" y="38346"/>
                        <a:pt x="46386" y="40301"/>
                        <a:pt x="44833" y="42640"/>
                      </a:cubicBezTo>
                      <a:cubicBezTo>
                        <a:pt x="43405" y="44870"/>
                        <a:pt x="42662" y="47470"/>
                        <a:pt x="42700" y="50117"/>
                      </a:cubicBezTo>
                      <a:cubicBezTo>
                        <a:pt x="42662" y="52994"/>
                        <a:pt x="43490" y="55816"/>
                        <a:pt x="45081" y="58214"/>
                      </a:cubicBezTo>
                      <a:cubicBezTo>
                        <a:pt x="46919" y="60860"/>
                        <a:pt x="49224" y="63157"/>
                        <a:pt x="51872" y="64995"/>
                      </a:cubicBezTo>
                      <a:cubicBezTo>
                        <a:pt x="55234" y="67396"/>
                        <a:pt x="58806" y="69496"/>
                        <a:pt x="62540" y="71272"/>
                      </a:cubicBezTo>
                      <a:cubicBezTo>
                        <a:pt x="66722" y="73330"/>
                        <a:pt x="71456" y="75444"/>
                        <a:pt x="76723" y="77616"/>
                      </a:cubicBezTo>
                      <a:cubicBezTo>
                        <a:pt x="83410" y="80365"/>
                        <a:pt x="89886" y="83576"/>
                        <a:pt x="96125" y="87227"/>
                      </a:cubicBezTo>
                      <a:cubicBezTo>
                        <a:pt x="101545" y="90364"/>
                        <a:pt x="106508" y="94230"/>
                        <a:pt x="110880" y="98714"/>
                      </a:cubicBezTo>
                      <a:cubicBezTo>
                        <a:pt x="114947" y="102925"/>
                        <a:pt x="118147" y="107896"/>
                        <a:pt x="120300" y="113344"/>
                      </a:cubicBezTo>
                      <a:cubicBezTo>
                        <a:pt x="125386" y="127904"/>
                        <a:pt x="124510" y="143884"/>
                        <a:pt x="117852" y="157798"/>
                      </a:cubicBezTo>
                      <a:cubicBezTo>
                        <a:pt x="114137" y="164519"/>
                        <a:pt x="108803" y="170213"/>
                        <a:pt x="102345" y="174371"/>
                      </a:cubicBezTo>
                      <a:cubicBezTo>
                        <a:pt x="95373" y="178776"/>
                        <a:pt x="87639" y="181863"/>
                        <a:pt x="79552" y="183477"/>
                      </a:cubicBezTo>
                      <a:cubicBezTo>
                        <a:pt x="70522" y="185354"/>
                        <a:pt x="61330" y="186280"/>
                        <a:pt x="52110" y="186239"/>
                      </a:cubicBezTo>
                      <a:cubicBezTo>
                        <a:pt x="42662" y="186277"/>
                        <a:pt x="33222" y="185435"/>
                        <a:pt x="23926" y="183725"/>
                      </a:cubicBezTo>
                      <a:cubicBezTo>
                        <a:pt x="15887" y="182319"/>
                        <a:pt x="8095" y="179761"/>
                        <a:pt x="790" y="176133"/>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2" name="Graphic 4">
                  <a:extLst>
                    <a:ext uri="{FF2B5EF4-FFF2-40B4-BE49-F238E27FC236}">
                      <a16:creationId xmlns:a16="http://schemas.microsoft.com/office/drawing/2014/main" id="{760AA860-A3EE-5375-FA40-6658F18F40C2}"/>
                    </a:ext>
                  </a:extLst>
                </p:cNvPr>
                <p:cNvSpPr/>
                <p:nvPr/>
              </p:nvSpPr>
              <p:spPr>
                <a:xfrm>
                  <a:off x="3917031" y="2000241"/>
                  <a:ext cx="123588" cy="135273"/>
                </a:xfrm>
                <a:custGeom>
                  <a:avLst/>
                  <a:gdLst>
                    <a:gd name="connsiteX0" fmla="*/ 123437 w 123588"/>
                    <a:gd name="connsiteY0" fmla="*/ 78858 h 135273"/>
                    <a:gd name="connsiteX1" fmla="*/ 39550 w 123588"/>
                    <a:gd name="connsiteY1" fmla="*/ 78858 h 135273"/>
                    <a:gd name="connsiteX2" fmla="*/ 74793 w 123588"/>
                    <a:gd name="connsiteY2" fmla="*/ 106861 h 135273"/>
                    <a:gd name="connsiteX3" fmla="*/ 112159 w 123588"/>
                    <a:gd name="connsiteY3" fmla="*/ 96812 h 135273"/>
                    <a:gd name="connsiteX4" fmla="*/ 112159 w 123588"/>
                    <a:gd name="connsiteY4" fmla="*/ 125445 h 135273"/>
                    <a:gd name="connsiteX5" fmla="*/ 65830 w 123588"/>
                    <a:gd name="connsiteY5" fmla="*/ 134970 h 135273"/>
                    <a:gd name="connsiteX6" fmla="*/ 298 w 123588"/>
                    <a:gd name="connsiteY6" fmla="*/ 81389 h 135273"/>
                    <a:gd name="connsiteX7" fmla="*/ 288 w 123588"/>
                    <a:gd name="connsiteY7" fmla="*/ 69542 h 135273"/>
                    <a:gd name="connsiteX8" fmla="*/ 18871 w 123588"/>
                    <a:gd name="connsiteY8" fmla="*/ 18812 h 135273"/>
                    <a:gd name="connsiteX9" fmla="*/ 64591 w 123588"/>
                    <a:gd name="connsiteY9" fmla="*/ 105 h 135273"/>
                    <a:gd name="connsiteX10" fmla="*/ 108102 w 123588"/>
                    <a:gd name="connsiteY10" fmla="*/ 16802 h 135273"/>
                    <a:gd name="connsiteX11" fmla="*/ 123494 w 123588"/>
                    <a:gd name="connsiteY11" fmla="*/ 62132 h 135273"/>
                    <a:gd name="connsiteX12" fmla="*/ 86632 w 123588"/>
                    <a:gd name="connsiteY12" fmla="*/ 54493 h 135273"/>
                    <a:gd name="connsiteX13" fmla="*/ 64287 w 123588"/>
                    <a:gd name="connsiteY13" fmla="*/ 26870 h 135273"/>
                    <a:gd name="connsiteX14" fmla="*/ 47770 w 123588"/>
                    <a:gd name="connsiteY14" fmla="*/ 34776 h 135273"/>
                    <a:gd name="connsiteX15" fmla="*/ 39293 w 123588"/>
                    <a:gd name="connsiteY15" fmla="*/ 5449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88" h="135273">
                      <a:moveTo>
                        <a:pt x="123437" y="78858"/>
                      </a:moveTo>
                      <a:lnTo>
                        <a:pt x="39550" y="78858"/>
                      </a:lnTo>
                      <a:cubicBezTo>
                        <a:pt x="40884" y="97527"/>
                        <a:pt x="52628" y="106861"/>
                        <a:pt x="74793" y="106861"/>
                      </a:cubicBezTo>
                      <a:cubicBezTo>
                        <a:pt x="87956" y="107150"/>
                        <a:pt x="100920" y="103663"/>
                        <a:pt x="112159" y="96812"/>
                      </a:cubicBezTo>
                      <a:lnTo>
                        <a:pt x="112159" y="125445"/>
                      </a:lnTo>
                      <a:cubicBezTo>
                        <a:pt x="97729" y="132357"/>
                        <a:pt x="81822" y="135627"/>
                        <a:pt x="65830" y="134970"/>
                      </a:cubicBezTo>
                      <a:cubicBezTo>
                        <a:pt x="32940" y="138270"/>
                        <a:pt x="3603" y="114280"/>
                        <a:pt x="298" y="81389"/>
                      </a:cubicBezTo>
                      <a:cubicBezTo>
                        <a:pt x="-93" y="77450"/>
                        <a:pt x="-102" y="73482"/>
                        <a:pt x="288" y="69542"/>
                      </a:cubicBezTo>
                      <a:cubicBezTo>
                        <a:pt x="-693" y="50806"/>
                        <a:pt x="6022" y="32481"/>
                        <a:pt x="18871" y="18812"/>
                      </a:cubicBezTo>
                      <a:cubicBezTo>
                        <a:pt x="30854" y="6503"/>
                        <a:pt x="47418" y="-272"/>
                        <a:pt x="64591" y="105"/>
                      </a:cubicBezTo>
                      <a:cubicBezTo>
                        <a:pt x="80832" y="-888"/>
                        <a:pt x="96700" y="5202"/>
                        <a:pt x="108102" y="16802"/>
                      </a:cubicBezTo>
                      <a:cubicBezTo>
                        <a:pt x="118874" y="29368"/>
                        <a:pt x="124389" y="45604"/>
                        <a:pt x="123494" y="62132"/>
                      </a:cubicBezTo>
                      <a:close/>
                      <a:moveTo>
                        <a:pt x="86632" y="54493"/>
                      </a:moveTo>
                      <a:cubicBezTo>
                        <a:pt x="86632" y="36078"/>
                        <a:pt x="79184" y="26870"/>
                        <a:pt x="64287" y="26870"/>
                      </a:cubicBezTo>
                      <a:cubicBezTo>
                        <a:pt x="57876" y="26893"/>
                        <a:pt x="51809" y="29795"/>
                        <a:pt x="47770" y="34776"/>
                      </a:cubicBezTo>
                      <a:cubicBezTo>
                        <a:pt x="42998" y="40332"/>
                        <a:pt x="40046" y="47211"/>
                        <a:pt x="39293" y="54493"/>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3" name="Graphic 4">
                  <a:extLst>
                    <a:ext uri="{FF2B5EF4-FFF2-40B4-BE49-F238E27FC236}">
                      <a16:creationId xmlns:a16="http://schemas.microsoft.com/office/drawing/2014/main" id="{D88D8142-FF1F-CFB6-25E5-5E1117F7A4EE}"/>
                    </a:ext>
                  </a:extLst>
                </p:cNvPr>
                <p:cNvSpPr/>
                <p:nvPr/>
              </p:nvSpPr>
              <p:spPr>
                <a:xfrm>
                  <a:off x="4056307" y="2000203"/>
                  <a:ext cx="105213" cy="135152"/>
                </a:xfrm>
                <a:custGeom>
                  <a:avLst/>
                  <a:gdLst>
                    <a:gd name="connsiteX0" fmla="*/ 105214 w 105213"/>
                    <a:gd name="connsiteY0" fmla="*/ 127235 h 135152"/>
                    <a:gd name="connsiteX1" fmla="*/ 66399 w 105213"/>
                    <a:gd name="connsiteY1" fmla="*/ 135026 h 135152"/>
                    <a:gd name="connsiteX2" fmla="*/ 18432 w 105213"/>
                    <a:gd name="connsiteY2" fmla="*/ 117072 h 135152"/>
                    <a:gd name="connsiteX3" fmla="*/ 96 w 105213"/>
                    <a:gd name="connsiteY3" fmla="*/ 70733 h 135152"/>
                    <a:gd name="connsiteX4" fmla="*/ 19756 w 105213"/>
                    <a:gd name="connsiteY4" fmla="*/ 19059 h 135152"/>
                    <a:gd name="connsiteX5" fmla="*/ 72305 w 105213"/>
                    <a:gd name="connsiteY5" fmla="*/ 162 h 135152"/>
                    <a:gd name="connsiteX6" fmla="*/ 105214 w 105213"/>
                    <a:gd name="connsiteY6" fmla="*/ 6191 h 135152"/>
                    <a:gd name="connsiteX7" fmla="*/ 105214 w 105213"/>
                    <a:gd name="connsiteY7" fmla="*/ 39843 h 135152"/>
                    <a:gd name="connsiteX8" fmla="*/ 77458 w 105213"/>
                    <a:gd name="connsiteY8" fmla="*/ 30547 h 135152"/>
                    <a:gd name="connsiteX9" fmla="*/ 50398 w 105213"/>
                    <a:gd name="connsiteY9" fmla="*/ 40529 h 135152"/>
                    <a:gd name="connsiteX10" fmla="*/ 40415 w 105213"/>
                    <a:gd name="connsiteY10" fmla="*/ 68094 h 135152"/>
                    <a:gd name="connsiteX11" fmla="*/ 49940 w 105213"/>
                    <a:gd name="connsiteY11" fmla="*/ 94897 h 135152"/>
                    <a:gd name="connsiteX12" fmla="*/ 76182 w 105213"/>
                    <a:gd name="connsiteY12" fmla="*/ 104632 h 135152"/>
                    <a:gd name="connsiteX13" fmla="*/ 105195 w 105213"/>
                    <a:gd name="connsiteY13" fmla="*/ 95345 h 13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213" h="135152">
                      <a:moveTo>
                        <a:pt x="105214" y="127235"/>
                      </a:moveTo>
                      <a:cubicBezTo>
                        <a:pt x="93155" y="133104"/>
                        <a:pt x="79792" y="135786"/>
                        <a:pt x="66399" y="135026"/>
                      </a:cubicBezTo>
                      <a:cubicBezTo>
                        <a:pt x="48635" y="135783"/>
                        <a:pt x="31328" y="129305"/>
                        <a:pt x="18432" y="117072"/>
                      </a:cubicBezTo>
                      <a:cubicBezTo>
                        <a:pt x="6116" y="104866"/>
                        <a:pt x="-533" y="88062"/>
                        <a:pt x="96" y="70733"/>
                      </a:cubicBezTo>
                      <a:cubicBezTo>
                        <a:pt x="-923" y="51507"/>
                        <a:pt x="6211" y="32744"/>
                        <a:pt x="19756" y="19059"/>
                      </a:cubicBezTo>
                      <a:cubicBezTo>
                        <a:pt x="34053" y="6005"/>
                        <a:pt x="52969" y="-797"/>
                        <a:pt x="72305" y="162"/>
                      </a:cubicBezTo>
                      <a:cubicBezTo>
                        <a:pt x="83611" y="-622"/>
                        <a:pt x="94927" y="1451"/>
                        <a:pt x="105214" y="6191"/>
                      </a:cubicBezTo>
                      <a:lnTo>
                        <a:pt x="105214" y="39843"/>
                      </a:lnTo>
                      <a:cubicBezTo>
                        <a:pt x="97251" y="33754"/>
                        <a:pt x="87488" y="30484"/>
                        <a:pt x="77458" y="30547"/>
                      </a:cubicBezTo>
                      <a:cubicBezTo>
                        <a:pt x="67447" y="30021"/>
                        <a:pt x="57665" y="33630"/>
                        <a:pt x="50398" y="40529"/>
                      </a:cubicBezTo>
                      <a:cubicBezTo>
                        <a:pt x="43444" y="47967"/>
                        <a:pt x="39834" y="57927"/>
                        <a:pt x="40415" y="68094"/>
                      </a:cubicBezTo>
                      <a:cubicBezTo>
                        <a:pt x="39844" y="77948"/>
                        <a:pt x="43282" y="87614"/>
                        <a:pt x="49940" y="94897"/>
                      </a:cubicBezTo>
                      <a:cubicBezTo>
                        <a:pt x="56951" y="101648"/>
                        <a:pt x="66466" y="105175"/>
                        <a:pt x="76182" y="104632"/>
                      </a:cubicBezTo>
                      <a:cubicBezTo>
                        <a:pt x="86554" y="104475"/>
                        <a:pt x="96651" y="101243"/>
                        <a:pt x="105195" y="95345"/>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sp>
        <p:nvSpPr>
          <p:cNvPr id="179" name="Rectangle 178">
            <a:extLst>
              <a:ext uri="{FF2B5EF4-FFF2-40B4-BE49-F238E27FC236}">
                <a16:creationId xmlns:a16="http://schemas.microsoft.com/office/drawing/2014/main" id="{3D491957-EA89-4FAE-AD60-71C1344FC66D}"/>
              </a:ext>
            </a:extLst>
          </p:cNvPr>
          <p:cNvSpPr/>
          <p:nvPr/>
        </p:nvSpPr>
        <p:spPr bwMode="auto">
          <a:xfrm>
            <a:off x="1830761" y="3451095"/>
            <a:ext cx="1463040" cy="411480"/>
          </a:xfrm>
          <a:prstGeom prst="rect">
            <a:avLst/>
          </a:prstGeom>
          <a:solidFill>
            <a:schemeClr val="bg1"/>
          </a:solidFill>
          <a:ln w="10795" cap="flat" cmpd="sng" algn="ctr">
            <a:noFill/>
            <a:prstDash val="solid"/>
          </a:ln>
          <a:effectLst>
            <a:outerShdw blurRad="190500" dist="38100" dir="24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r>
              <a:rPr kumimoji="0" lang="en-US" sz="11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Secure the Design</a:t>
            </a:r>
          </a:p>
        </p:txBody>
      </p:sp>
      <p:grpSp>
        <p:nvGrpSpPr>
          <p:cNvPr id="158" name="!! Design">
            <a:extLst>
              <a:ext uri="{FF2B5EF4-FFF2-40B4-BE49-F238E27FC236}">
                <a16:creationId xmlns:a16="http://schemas.microsoft.com/office/drawing/2014/main" id="{7728DD9F-4233-4913-BF65-C53A9E893C33}"/>
              </a:ext>
            </a:extLst>
          </p:cNvPr>
          <p:cNvGrpSpPr/>
          <p:nvPr/>
        </p:nvGrpSpPr>
        <p:grpSpPr>
          <a:xfrm>
            <a:off x="2398262" y="3233172"/>
            <a:ext cx="328038" cy="328038"/>
            <a:chOff x="5775921" y="2076963"/>
            <a:chExt cx="328038" cy="328038"/>
          </a:xfrm>
        </p:grpSpPr>
        <p:sp>
          <p:nvSpPr>
            <p:cNvPr id="18" name="Oval 17">
              <a:extLst>
                <a:ext uri="{FF2B5EF4-FFF2-40B4-BE49-F238E27FC236}">
                  <a16:creationId xmlns:a16="http://schemas.microsoft.com/office/drawing/2014/main" id="{D3395B0F-C350-40F3-B696-97A06068FD7D}"/>
                </a:ext>
              </a:extLst>
            </p:cNvPr>
            <p:cNvSpPr/>
            <p:nvPr/>
          </p:nvSpPr>
          <p:spPr bwMode="auto">
            <a:xfrm>
              <a:off x="5775921" y="2076963"/>
              <a:ext cx="328038" cy="328038"/>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9" name="Org_ECA6">
              <a:extLst>
                <a:ext uri="{FF2B5EF4-FFF2-40B4-BE49-F238E27FC236}">
                  <a16:creationId xmlns:a16="http://schemas.microsoft.com/office/drawing/2014/main" id="{A39F25FB-9ECF-4D50-812E-D8B8FDE84E68}"/>
                </a:ext>
              </a:extLst>
            </p:cNvPr>
            <p:cNvSpPr>
              <a:spLocks noChangeAspect="1" noEditPoints="1"/>
            </p:cNvSpPr>
            <p:nvPr/>
          </p:nvSpPr>
          <p:spPr bwMode="auto">
            <a:xfrm>
              <a:off x="5853552" y="2154551"/>
              <a:ext cx="172777" cy="172861"/>
            </a:xfrm>
            <a:custGeom>
              <a:avLst/>
              <a:gdLst>
                <a:gd name="T0" fmla="*/ 1177 w 4117"/>
                <a:gd name="T1" fmla="*/ 4119 h 4119"/>
                <a:gd name="T2" fmla="*/ 0 w 4117"/>
                <a:gd name="T3" fmla="*/ 4119 h 4119"/>
                <a:gd name="T4" fmla="*/ 0 w 4117"/>
                <a:gd name="T5" fmla="*/ 2942 h 4119"/>
                <a:gd name="T6" fmla="*/ 1177 w 4117"/>
                <a:gd name="T7" fmla="*/ 2942 h 4119"/>
                <a:gd name="T8" fmla="*/ 1177 w 4117"/>
                <a:gd name="T9" fmla="*/ 4119 h 4119"/>
                <a:gd name="T10" fmla="*/ 4117 w 4117"/>
                <a:gd name="T11" fmla="*/ 2942 h 4119"/>
                <a:gd name="T12" fmla="*/ 2941 w 4117"/>
                <a:gd name="T13" fmla="*/ 2942 h 4119"/>
                <a:gd name="T14" fmla="*/ 2941 w 4117"/>
                <a:gd name="T15" fmla="*/ 4119 h 4119"/>
                <a:gd name="T16" fmla="*/ 4117 w 4117"/>
                <a:gd name="T17" fmla="*/ 4119 h 4119"/>
                <a:gd name="T18" fmla="*/ 4117 w 4117"/>
                <a:gd name="T19" fmla="*/ 2942 h 4119"/>
                <a:gd name="T20" fmla="*/ 2647 w 4117"/>
                <a:gd name="T21" fmla="*/ 0 h 4119"/>
                <a:gd name="T22" fmla="*/ 1471 w 4117"/>
                <a:gd name="T23" fmla="*/ 0 h 4119"/>
                <a:gd name="T24" fmla="*/ 1471 w 4117"/>
                <a:gd name="T25" fmla="*/ 1177 h 4119"/>
                <a:gd name="T26" fmla="*/ 2647 w 4117"/>
                <a:gd name="T27" fmla="*/ 1177 h 4119"/>
                <a:gd name="T28" fmla="*/ 2647 w 4117"/>
                <a:gd name="T29" fmla="*/ 0 h 4119"/>
                <a:gd name="T30" fmla="*/ 2059 w 4117"/>
                <a:gd name="T31" fmla="*/ 1177 h 4119"/>
                <a:gd name="T32" fmla="*/ 2059 w 4117"/>
                <a:gd name="T33" fmla="*/ 2060 h 4119"/>
                <a:gd name="T34" fmla="*/ 3529 w 4117"/>
                <a:gd name="T35" fmla="*/ 2942 h 4119"/>
                <a:gd name="T36" fmla="*/ 3529 w 4117"/>
                <a:gd name="T37" fmla="*/ 2060 h 4119"/>
                <a:gd name="T38" fmla="*/ 588 w 4117"/>
                <a:gd name="T39" fmla="*/ 2060 h 4119"/>
                <a:gd name="T40" fmla="*/ 588 w 4117"/>
                <a:gd name="T41" fmla="*/ 2942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17" h="4119">
                  <a:moveTo>
                    <a:pt x="1177" y="4119"/>
                  </a:moveTo>
                  <a:lnTo>
                    <a:pt x="0" y="4119"/>
                  </a:lnTo>
                  <a:lnTo>
                    <a:pt x="0" y="2942"/>
                  </a:lnTo>
                  <a:lnTo>
                    <a:pt x="1177" y="2942"/>
                  </a:lnTo>
                  <a:lnTo>
                    <a:pt x="1177" y="4119"/>
                  </a:lnTo>
                  <a:moveTo>
                    <a:pt x="4117" y="2942"/>
                  </a:moveTo>
                  <a:lnTo>
                    <a:pt x="2941" y="2942"/>
                  </a:lnTo>
                  <a:lnTo>
                    <a:pt x="2941" y="4119"/>
                  </a:lnTo>
                  <a:lnTo>
                    <a:pt x="4117" y="4119"/>
                  </a:lnTo>
                  <a:lnTo>
                    <a:pt x="4117" y="2942"/>
                  </a:lnTo>
                  <a:moveTo>
                    <a:pt x="2647" y="0"/>
                  </a:moveTo>
                  <a:lnTo>
                    <a:pt x="1471" y="0"/>
                  </a:lnTo>
                  <a:lnTo>
                    <a:pt x="1471" y="1177"/>
                  </a:lnTo>
                  <a:lnTo>
                    <a:pt x="2647" y="1177"/>
                  </a:lnTo>
                  <a:lnTo>
                    <a:pt x="2647" y="0"/>
                  </a:lnTo>
                  <a:moveTo>
                    <a:pt x="2059" y="1177"/>
                  </a:moveTo>
                  <a:lnTo>
                    <a:pt x="2059" y="2060"/>
                  </a:lnTo>
                  <a:moveTo>
                    <a:pt x="3529" y="2942"/>
                  </a:moveTo>
                  <a:lnTo>
                    <a:pt x="3529" y="2060"/>
                  </a:lnTo>
                  <a:lnTo>
                    <a:pt x="588" y="2060"/>
                  </a:lnTo>
                  <a:lnTo>
                    <a:pt x="588" y="2942"/>
                  </a:ln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78" name="Rectangle 177">
            <a:extLst>
              <a:ext uri="{FF2B5EF4-FFF2-40B4-BE49-F238E27FC236}">
                <a16:creationId xmlns:a16="http://schemas.microsoft.com/office/drawing/2014/main" id="{1AF7D9B7-7233-4EE0-A319-A6F5F6935E7C}"/>
              </a:ext>
            </a:extLst>
          </p:cNvPr>
          <p:cNvSpPr/>
          <p:nvPr/>
        </p:nvSpPr>
        <p:spPr bwMode="auto">
          <a:xfrm>
            <a:off x="3399237" y="3451095"/>
            <a:ext cx="1463040" cy="411480"/>
          </a:xfrm>
          <a:prstGeom prst="rect">
            <a:avLst/>
          </a:prstGeom>
          <a:solidFill>
            <a:schemeClr val="bg1"/>
          </a:solidFill>
          <a:ln w="10795" cap="flat" cmpd="sng" algn="ctr">
            <a:noFill/>
            <a:prstDash val="solid"/>
          </a:ln>
          <a:effectLst>
            <a:outerShdw blurRad="190500" dist="38100" dir="24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r>
              <a:rPr kumimoji="0" lang="en-US" sz="11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Secure the Code</a:t>
            </a:r>
          </a:p>
        </p:txBody>
      </p:sp>
      <p:sp>
        <p:nvSpPr>
          <p:cNvPr id="177" name="Rectangle 176">
            <a:extLst>
              <a:ext uri="{FF2B5EF4-FFF2-40B4-BE49-F238E27FC236}">
                <a16:creationId xmlns:a16="http://schemas.microsoft.com/office/drawing/2014/main" id="{7F32F845-90A9-4C18-942F-B3A8E5643508}"/>
              </a:ext>
            </a:extLst>
          </p:cNvPr>
          <p:cNvSpPr/>
          <p:nvPr/>
        </p:nvSpPr>
        <p:spPr bwMode="auto">
          <a:xfrm>
            <a:off x="6573524" y="3460718"/>
            <a:ext cx="1732289" cy="411480"/>
          </a:xfrm>
          <a:prstGeom prst="rect">
            <a:avLst/>
          </a:prstGeom>
          <a:solidFill>
            <a:schemeClr val="bg1"/>
          </a:solidFill>
          <a:ln w="10795" cap="flat" cmpd="sng" algn="ctr">
            <a:noFill/>
            <a:prstDash val="solid"/>
          </a:ln>
          <a:effectLst>
            <a:outerShdw blurRad="190500" dist="38100" dir="24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r>
              <a:rPr kumimoji="0" lang="en-US" sz="11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Secure the Operations</a:t>
            </a:r>
          </a:p>
        </p:txBody>
      </p:sp>
      <p:grpSp>
        <p:nvGrpSpPr>
          <p:cNvPr id="21" name="!! Code">
            <a:extLst>
              <a:ext uri="{FF2B5EF4-FFF2-40B4-BE49-F238E27FC236}">
                <a16:creationId xmlns:a16="http://schemas.microsoft.com/office/drawing/2014/main" id="{7C83EB7D-FDFA-41B4-A22A-6A8DA447ADA0}"/>
              </a:ext>
            </a:extLst>
          </p:cNvPr>
          <p:cNvGrpSpPr/>
          <p:nvPr/>
        </p:nvGrpSpPr>
        <p:grpSpPr>
          <a:xfrm>
            <a:off x="4026240" y="3233172"/>
            <a:ext cx="300474" cy="300474"/>
            <a:chOff x="177867" y="2724175"/>
            <a:chExt cx="555923" cy="555922"/>
          </a:xfrm>
        </p:grpSpPr>
        <p:sp>
          <p:nvSpPr>
            <p:cNvPr id="22" name="Oval 21">
              <a:extLst>
                <a:ext uri="{FF2B5EF4-FFF2-40B4-BE49-F238E27FC236}">
                  <a16:creationId xmlns:a16="http://schemas.microsoft.com/office/drawing/2014/main" id="{0369DDD3-A957-45E1-8DCE-B86EC9B4B345}"/>
                </a:ext>
              </a:extLst>
            </p:cNvPr>
            <p:cNvSpPr/>
            <p:nvPr/>
          </p:nvSpPr>
          <p:spPr bwMode="auto">
            <a:xfrm>
              <a:off x="177867" y="2724175"/>
              <a:ext cx="555923" cy="55592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23" name="binary">
              <a:extLst>
                <a:ext uri="{FF2B5EF4-FFF2-40B4-BE49-F238E27FC236}">
                  <a16:creationId xmlns:a16="http://schemas.microsoft.com/office/drawing/2014/main" id="{53AC9492-6616-4B3F-9FF6-B939B10833C0}"/>
                </a:ext>
              </a:extLst>
            </p:cNvPr>
            <p:cNvSpPr>
              <a:spLocks noChangeAspect="1" noEditPoints="1"/>
            </p:cNvSpPr>
            <p:nvPr/>
          </p:nvSpPr>
          <p:spPr bwMode="auto">
            <a:xfrm>
              <a:off x="300134" y="2867695"/>
              <a:ext cx="311388" cy="268883"/>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1270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43" name="!! Environment">
            <a:extLst>
              <a:ext uri="{FF2B5EF4-FFF2-40B4-BE49-F238E27FC236}">
                <a16:creationId xmlns:a16="http://schemas.microsoft.com/office/drawing/2014/main" id="{4A6AD20C-9AB5-4A64-83E0-6AB39835373C}"/>
              </a:ext>
            </a:extLst>
          </p:cNvPr>
          <p:cNvGrpSpPr/>
          <p:nvPr/>
        </p:nvGrpSpPr>
        <p:grpSpPr>
          <a:xfrm>
            <a:off x="7334912" y="3248302"/>
            <a:ext cx="321804" cy="321802"/>
            <a:chOff x="8956244" y="2200178"/>
            <a:chExt cx="407513" cy="407512"/>
          </a:xfrm>
        </p:grpSpPr>
        <p:sp>
          <p:nvSpPr>
            <p:cNvPr id="25" name="Oval 24">
              <a:extLst>
                <a:ext uri="{FF2B5EF4-FFF2-40B4-BE49-F238E27FC236}">
                  <a16:creationId xmlns:a16="http://schemas.microsoft.com/office/drawing/2014/main" id="{76F55192-2A27-403D-9262-6B0AAA6E3BDA}"/>
                </a:ext>
              </a:extLst>
            </p:cNvPr>
            <p:cNvSpPr/>
            <p:nvPr/>
          </p:nvSpPr>
          <p:spPr bwMode="auto">
            <a:xfrm>
              <a:off x="8956244" y="2200178"/>
              <a:ext cx="407513" cy="40751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4" name="Graphic 13" descr="Gears">
              <a:extLst>
                <a:ext uri="{FF2B5EF4-FFF2-40B4-BE49-F238E27FC236}">
                  <a16:creationId xmlns:a16="http://schemas.microsoft.com/office/drawing/2014/main" id="{46EC59DD-662E-4B20-8921-787CE78FC82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981268" y="2225202"/>
              <a:ext cx="357464" cy="357464"/>
            </a:xfrm>
            <a:prstGeom prst="rect">
              <a:avLst/>
            </a:prstGeom>
          </p:spPr>
        </p:pic>
      </p:grpSp>
      <p:sp>
        <p:nvSpPr>
          <p:cNvPr id="72" name="Rectangle 71">
            <a:extLst>
              <a:ext uri="{FF2B5EF4-FFF2-40B4-BE49-F238E27FC236}">
                <a16:creationId xmlns:a16="http://schemas.microsoft.com/office/drawing/2014/main" id="{AF0F1383-279E-C95B-2128-D2170E6AECF7}"/>
              </a:ext>
            </a:extLst>
          </p:cNvPr>
          <p:cNvSpPr/>
          <p:nvPr/>
        </p:nvSpPr>
        <p:spPr bwMode="auto">
          <a:xfrm>
            <a:off x="4916783" y="3456074"/>
            <a:ext cx="1555280" cy="411480"/>
          </a:xfrm>
          <a:prstGeom prst="rect">
            <a:avLst/>
          </a:prstGeom>
          <a:solidFill>
            <a:schemeClr val="bg1"/>
          </a:solidFill>
          <a:ln w="10795" cap="flat" cmpd="sng" algn="ctr">
            <a:noFill/>
            <a:prstDash val="solid"/>
          </a:ln>
          <a:effectLst>
            <a:outerShdw blurRad="190500" dist="38100" dir="24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0" tIns="91440" rIns="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1600"/>
              </a:spcAft>
              <a:buClrTx/>
              <a:buSzTx/>
              <a:buFontTx/>
              <a:buNone/>
              <a:tabLst/>
              <a:defRPr/>
            </a:pPr>
            <a:r>
              <a:rPr kumimoji="0" lang="en-US" sz="11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Secure CI/CD Pipeline</a:t>
            </a:r>
          </a:p>
        </p:txBody>
      </p:sp>
      <p:grpSp>
        <p:nvGrpSpPr>
          <p:cNvPr id="83" name="!! Secure Delivery">
            <a:extLst>
              <a:ext uri="{FF2B5EF4-FFF2-40B4-BE49-F238E27FC236}">
                <a16:creationId xmlns:a16="http://schemas.microsoft.com/office/drawing/2014/main" id="{99F224FB-015D-51EB-E994-1DCD9B944BDF}"/>
              </a:ext>
            </a:extLst>
          </p:cNvPr>
          <p:cNvGrpSpPr/>
          <p:nvPr/>
        </p:nvGrpSpPr>
        <p:grpSpPr>
          <a:xfrm>
            <a:off x="5490885" y="3248901"/>
            <a:ext cx="321804" cy="321802"/>
            <a:chOff x="8956244" y="2200178"/>
            <a:chExt cx="407513" cy="407512"/>
          </a:xfrm>
        </p:grpSpPr>
        <p:sp>
          <p:nvSpPr>
            <p:cNvPr id="86" name="Oval 85">
              <a:extLst>
                <a:ext uri="{FF2B5EF4-FFF2-40B4-BE49-F238E27FC236}">
                  <a16:creationId xmlns:a16="http://schemas.microsoft.com/office/drawing/2014/main" id="{92092D0B-237D-02A8-9BB2-C53D48C3B5CA}"/>
                </a:ext>
              </a:extLst>
            </p:cNvPr>
            <p:cNvSpPr/>
            <p:nvPr/>
          </p:nvSpPr>
          <p:spPr bwMode="auto">
            <a:xfrm>
              <a:off x="8956244" y="2200178"/>
              <a:ext cx="407513" cy="40751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7" name="Graphic 86" descr="Truck with solid fill">
              <a:extLst>
                <a:ext uri="{FF2B5EF4-FFF2-40B4-BE49-F238E27FC236}">
                  <a16:creationId xmlns:a16="http://schemas.microsoft.com/office/drawing/2014/main" id="{B7960804-049E-2B53-FFC2-4AE25616CA9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p:blipFill>
          <p:spPr>
            <a:xfrm>
              <a:off x="9021843" y="2258600"/>
              <a:ext cx="290668" cy="290669"/>
            </a:xfrm>
            <a:prstGeom prst="rect">
              <a:avLst/>
            </a:prstGeom>
          </p:spPr>
        </p:pic>
      </p:grpSp>
      <p:grpSp>
        <p:nvGrpSpPr>
          <p:cNvPr id="95" name="!! Secure Delivery">
            <a:extLst>
              <a:ext uri="{FF2B5EF4-FFF2-40B4-BE49-F238E27FC236}">
                <a16:creationId xmlns:a16="http://schemas.microsoft.com/office/drawing/2014/main" id="{23706347-18A0-F2BD-3CCF-71421D8D9E9F}"/>
              </a:ext>
            </a:extLst>
          </p:cNvPr>
          <p:cNvGrpSpPr/>
          <p:nvPr/>
        </p:nvGrpSpPr>
        <p:grpSpPr>
          <a:xfrm>
            <a:off x="9707179" y="4658032"/>
            <a:ext cx="321804" cy="321802"/>
            <a:chOff x="8956244" y="2200178"/>
            <a:chExt cx="407513" cy="407512"/>
          </a:xfrm>
        </p:grpSpPr>
        <p:sp>
          <p:nvSpPr>
            <p:cNvPr id="96" name="Oval 95">
              <a:extLst>
                <a:ext uri="{FF2B5EF4-FFF2-40B4-BE49-F238E27FC236}">
                  <a16:creationId xmlns:a16="http://schemas.microsoft.com/office/drawing/2014/main" id="{45370477-5439-C686-6FC1-E803F24B1D88}"/>
                </a:ext>
              </a:extLst>
            </p:cNvPr>
            <p:cNvSpPr/>
            <p:nvPr/>
          </p:nvSpPr>
          <p:spPr bwMode="auto">
            <a:xfrm>
              <a:off x="8956244" y="2200178"/>
              <a:ext cx="407513" cy="407512"/>
            </a:xfrm>
            <a:prstGeom prst="ellipse">
              <a:avLst/>
            </a:prstGeom>
            <a:solidFill>
              <a:schemeClr val="accent2"/>
            </a:solidFill>
            <a:ln>
              <a:noFill/>
              <a:headEnd type="none" w="med" len="med"/>
              <a:tailEnd type="none" w="med" len="med"/>
            </a:ln>
            <a:effectLst>
              <a:outerShdw blurRad="63500" dist="25400" dir="27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7" name="Graphic 96" descr="Truck with solid fill">
              <a:extLst>
                <a:ext uri="{FF2B5EF4-FFF2-40B4-BE49-F238E27FC236}">
                  <a16:creationId xmlns:a16="http://schemas.microsoft.com/office/drawing/2014/main" id="{06B7F1E2-D1D7-0C01-3B2D-BBA5F05A7CB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p:blipFill>
          <p:spPr>
            <a:xfrm>
              <a:off x="9021843" y="2258600"/>
              <a:ext cx="290668" cy="290669"/>
            </a:xfrm>
            <a:prstGeom prst="rect">
              <a:avLst/>
            </a:prstGeom>
          </p:spPr>
        </p:pic>
      </p:grpSp>
      <p:cxnSp>
        <p:nvCxnSpPr>
          <p:cNvPr id="49" name="Straight Arrow Connector 48">
            <a:extLst>
              <a:ext uri="{FF2B5EF4-FFF2-40B4-BE49-F238E27FC236}">
                <a16:creationId xmlns:a16="http://schemas.microsoft.com/office/drawing/2014/main" id="{A68EBBBC-58DA-D59F-11AA-49452B3029A8}"/>
              </a:ext>
            </a:extLst>
          </p:cNvPr>
          <p:cNvCxnSpPr>
            <a:cxnSpLocks/>
          </p:cNvCxnSpPr>
          <p:nvPr/>
        </p:nvCxnSpPr>
        <p:spPr>
          <a:xfrm>
            <a:off x="2269104" y="1220418"/>
            <a:ext cx="3147724" cy="0"/>
          </a:xfrm>
          <a:prstGeom prst="straightConnector1">
            <a:avLst/>
          </a:prstGeom>
          <a:ln w="38100">
            <a:solidFill>
              <a:srgbClr val="0078D4"/>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0A85DC28-336B-345D-3260-893D8E3CFDF4}"/>
              </a:ext>
            </a:extLst>
          </p:cNvPr>
          <p:cNvCxnSpPr>
            <a:cxnSpLocks/>
          </p:cNvCxnSpPr>
          <p:nvPr/>
        </p:nvCxnSpPr>
        <p:spPr>
          <a:xfrm>
            <a:off x="8462431" y="1200382"/>
            <a:ext cx="259291" cy="0"/>
          </a:xfrm>
          <a:prstGeom prst="straightConnector1">
            <a:avLst/>
          </a:prstGeom>
          <a:ln w="38100">
            <a:solidFill>
              <a:srgbClr val="0078D4"/>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99FD7EEC-FFEC-5104-A296-3E801CFD11C7}"/>
              </a:ext>
            </a:extLst>
          </p:cNvPr>
          <p:cNvSpPr txBox="1"/>
          <p:nvPr/>
        </p:nvSpPr>
        <p:spPr>
          <a:xfrm>
            <a:off x="5416828" y="1036357"/>
            <a:ext cx="3059267" cy="353943"/>
          </a:xfrm>
          <a:prstGeom prst="rect">
            <a:avLst/>
          </a:prstGeom>
          <a:noFill/>
        </p:spPr>
        <p:txBody>
          <a:bodyPr wrap="square" t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78D4"/>
                </a:solidFill>
                <a:effectLst/>
                <a:uLnTx/>
                <a:uFillTx/>
                <a:latin typeface="Segoe UI"/>
                <a:ea typeface="+mn-ea"/>
                <a:cs typeface="+mn-cs"/>
              </a:rPr>
              <a:t>First Production Release</a:t>
            </a:r>
          </a:p>
        </p:txBody>
      </p:sp>
      <p:grpSp>
        <p:nvGrpSpPr>
          <p:cNvPr id="162" name="Group 161">
            <a:extLst>
              <a:ext uri="{FF2B5EF4-FFF2-40B4-BE49-F238E27FC236}">
                <a16:creationId xmlns:a16="http://schemas.microsoft.com/office/drawing/2014/main" id="{6FF68A56-2011-C774-74B0-D25D29316C01}"/>
              </a:ext>
            </a:extLst>
          </p:cNvPr>
          <p:cNvGrpSpPr/>
          <p:nvPr/>
        </p:nvGrpSpPr>
        <p:grpSpPr>
          <a:xfrm>
            <a:off x="9716054" y="1616756"/>
            <a:ext cx="850893" cy="654029"/>
            <a:chOff x="9860340" y="1735311"/>
            <a:chExt cx="385637" cy="296416"/>
          </a:xfrm>
        </p:grpSpPr>
        <p:grpSp>
          <p:nvGrpSpPr>
            <p:cNvPr id="7" name="Group 6">
              <a:extLst>
                <a:ext uri="{FF2B5EF4-FFF2-40B4-BE49-F238E27FC236}">
                  <a16:creationId xmlns:a16="http://schemas.microsoft.com/office/drawing/2014/main" id="{F047B557-A323-CD1C-13A5-423CCFA05670}"/>
                </a:ext>
              </a:extLst>
            </p:cNvPr>
            <p:cNvGrpSpPr/>
            <p:nvPr/>
          </p:nvGrpSpPr>
          <p:grpSpPr>
            <a:xfrm>
              <a:off x="9860340" y="1735311"/>
              <a:ext cx="192002" cy="203055"/>
              <a:chOff x="4314121" y="1157006"/>
              <a:chExt cx="1911508" cy="2021551"/>
            </a:xfrm>
          </p:grpSpPr>
          <p:grpSp>
            <p:nvGrpSpPr>
              <p:cNvPr id="12" name="Graphic 4">
                <a:extLst>
                  <a:ext uri="{FF2B5EF4-FFF2-40B4-BE49-F238E27FC236}">
                    <a16:creationId xmlns:a16="http://schemas.microsoft.com/office/drawing/2014/main" id="{D9F87454-A22E-CD6E-E420-60B936E8DAA1}"/>
                  </a:ext>
                </a:extLst>
              </p:cNvPr>
              <p:cNvGrpSpPr/>
              <p:nvPr/>
            </p:nvGrpSpPr>
            <p:grpSpPr>
              <a:xfrm>
                <a:off x="4314121" y="1157006"/>
                <a:ext cx="1911508" cy="2021551"/>
                <a:chOff x="1913821" y="1433231"/>
                <a:chExt cx="1340203" cy="1417357"/>
              </a:xfrm>
            </p:grpSpPr>
            <p:sp>
              <p:nvSpPr>
                <p:cNvPr id="108" name="Graphic 4">
                  <a:extLst>
                    <a:ext uri="{FF2B5EF4-FFF2-40B4-BE49-F238E27FC236}">
                      <a16:creationId xmlns:a16="http://schemas.microsoft.com/office/drawing/2014/main" id="{039473F4-9C2D-94FA-2A3F-2D46712CD05B}"/>
                    </a:ext>
                  </a:extLst>
                </p:cNvPr>
                <p:cNvSpPr/>
                <p:nvPr/>
              </p:nvSpPr>
              <p:spPr>
                <a:xfrm>
                  <a:off x="1917840" y="1437201"/>
                  <a:ext cx="1332518" cy="1409802"/>
                </a:xfrm>
                <a:custGeom>
                  <a:avLst/>
                  <a:gdLst>
                    <a:gd name="connsiteX0" fmla="*/ 1331900 w 1332518"/>
                    <a:gd name="connsiteY0" fmla="*/ 559849 h 1409802"/>
                    <a:gd name="connsiteX1" fmla="*/ 559743 w 1332518"/>
                    <a:gd name="connsiteY1" fmla="*/ 9325 h 1409802"/>
                    <a:gd name="connsiteX2" fmla="*/ 0 w 1332518"/>
                    <a:gd name="connsiteY2" fmla="*/ 670453 h 1409802"/>
                    <a:gd name="connsiteX3" fmla="*/ 335118 w 1332518"/>
                    <a:gd name="connsiteY3" fmla="*/ 1324173 h 1409802"/>
                    <a:gd name="connsiteX4" fmla="*/ 334528 w 1332518"/>
                    <a:gd name="connsiteY4" fmla="*/ 1324544 h 1409802"/>
                    <a:gd name="connsiteX5" fmla="*/ 462305 w 1332518"/>
                    <a:gd name="connsiteY5" fmla="*/ 1409803 h 1409802"/>
                    <a:gd name="connsiteX6" fmla="*/ 702488 w 1332518"/>
                    <a:gd name="connsiteY6" fmla="*/ 1186203 h 1409802"/>
                    <a:gd name="connsiteX7" fmla="*/ 723843 w 1332518"/>
                    <a:gd name="connsiteY7" fmla="*/ 1230647 h 1409802"/>
                    <a:gd name="connsiteX8" fmla="*/ 723024 w 1332518"/>
                    <a:gd name="connsiteY8" fmla="*/ 1246135 h 1409802"/>
                    <a:gd name="connsiteX9" fmla="*/ 722547 w 1332518"/>
                    <a:gd name="connsiteY9" fmla="*/ 1332717 h 1409802"/>
                    <a:gd name="connsiteX10" fmla="*/ 861860 w 1332518"/>
                    <a:gd name="connsiteY10" fmla="*/ 1307180 h 1409802"/>
                    <a:gd name="connsiteX11" fmla="*/ 892292 w 1332518"/>
                    <a:gd name="connsiteY11" fmla="*/ 1168868 h 1409802"/>
                    <a:gd name="connsiteX12" fmla="*/ 855516 w 1332518"/>
                    <a:gd name="connsiteY12" fmla="*/ 1156971 h 1409802"/>
                    <a:gd name="connsiteX13" fmla="*/ 833142 w 1332518"/>
                    <a:gd name="connsiteY13" fmla="*/ 1157123 h 1409802"/>
                    <a:gd name="connsiteX14" fmla="*/ 812187 w 1332518"/>
                    <a:gd name="connsiteY14" fmla="*/ 1159143 h 1409802"/>
                    <a:gd name="connsiteX15" fmla="*/ 785108 w 1332518"/>
                    <a:gd name="connsiteY15" fmla="*/ 1161191 h 1409802"/>
                    <a:gd name="connsiteX16" fmla="*/ 768248 w 1332518"/>
                    <a:gd name="connsiteY16" fmla="*/ 1153456 h 1409802"/>
                    <a:gd name="connsiteX17" fmla="*/ 753256 w 1332518"/>
                    <a:gd name="connsiteY17" fmla="*/ 1138950 h 1409802"/>
                    <a:gd name="connsiteX18" fmla="*/ 930259 w 1332518"/>
                    <a:gd name="connsiteY18" fmla="*/ 974167 h 1409802"/>
                    <a:gd name="connsiteX19" fmla="*/ 1332519 w 1332518"/>
                    <a:gd name="connsiteY19" fmla="*/ 974167 h 1409802"/>
                    <a:gd name="connsiteX20" fmla="*/ 1332519 w 1332518"/>
                    <a:gd name="connsiteY20" fmla="*/ 756845 h 1409802"/>
                    <a:gd name="connsiteX21" fmla="*/ 1324080 w 1332518"/>
                    <a:gd name="connsiteY21" fmla="*/ 760369 h 1409802"/>
                    <a:gd name="connsiteX22" fmla="*/ 1304801 w 1332518"/>
                    <a:gd name="connsiteY22" fmla="*/ 784705 h 1409802"/>
                    <a:gd name="connsiteX23" fmla="*/ 1290266 w 1332518"/>
                    <a:gd name="connsiteY23" fmla="*/ 803889 h 1409802"/>
                    <a:gd name="connsiteX24" fmla="*/ 1273054 w 1332518"/>
                    <a:gd name="connsiteY24" fmla="*/ 822805 h 1409802"/>
                    <a:gd name="connsiteX25" fmla="*/ 1230554 w 1332518"/>
                    <a:gd name="connsiteY25" fmla="*/ 839674 h 1409802"/>
                    <a:gd name="connsiteX26" fmla="*/ 1137895 w 1332518"/>
                    <a:gd name="connsiteY26" fmla="*/ 706896 h 1409802"/>
                    <a:gd name="connsiteX27" fmla="*/ 1224401 w 1332518"/>
                    <a:gd name="connsiteY27" fmla="*/ 570031 h 1409802"/>
                    <a:gd name="connsiteX28" fmla="*/ 1274797 w 1332518"/>
                    <a:gd name="connsiteY28" fmla="*/ 586709 h 1409802"/>
                    <a:gd name="connsiteX29" fmla="*/ 1295400 w 1332518"/>
                    <a:gd name="connsiteY29" fmla="*/ 608531 h 1409802"/>
                    <a:gd name="connsiteX30" fmla="*/ 1311126 w 1332518"/>
                    <a:gd name="connsiteY30" fmla="*/ 638563 h 1409802"/>
                    <a:gd name="connsiteX31" fmla="*/ 1316298 w 1332518"/>
                    <a:gd name="connsiteY31" fmla="*/ 644793 h 1409802"/>
                    <a:gd name="connsiteX32" fmla="*/ 1332490 w 1332518"/>
                    <a:gd name="connsiteY32" fmla="*/ 650965 h 1409802"/>
                    <a:gd name="connsiteX33" fmla="*/ 1332490 w 1332518"/>
                    <a:gd name="connsiteY33" fmla="*/ 556410 h 1409802"/>
                    <a:gd name="connsiteX34" fmla="*/ 1331900 w 1332518"/>
                    <a:gd name="connsiteY34" fmla="*/ 559849 h 140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32518" h="1409802">
                      <a:moveTo>
                        <a:pt x="1331900" y="559849"/>
                      </a:moveTo>
                      <a:cubicBezTo>
                        <a:pt x="1270702" y="194601"/>
                        <a:pt x="924991" y="-51877"/>
                        <a:pt x="559743" y="9325"/>
                      </a:cubicBezTo>
                      <a:cubicBezTo>
                        <a:pt x="236751" y="63447"/>
                        <a:pt x="104" y="342959"/>
                        <a:pt x="0" y="670453"/>
                      </a:cubicBezTo>
                      <a:cubicBezTo>
                        <a:pt x="0" y="993789"/>
                        <a:pt x="136941" y="1176288"/>
                        <a:pt x="335118" y="1324173"/>
                      </a:cubicBezTo>
                      <a:lnTo>
                        <a:pt x="334528" y="1324544"/>
                      </a:lnTo>
                      <a:cubicBezTo>
                        <a:pt x="374894" y="1353986"/>
                        <a:pt x="417738" y="1382104"/>
                        <a:pt x="462305" y="1409803"/>
                      </a:cubicBezTo>
                      <a:lnTo>
                        <a:pt x="702488" y="1186203"/>
                      </a:lnTo>
                      <a:cubicBezTo>
                        <a:pt x="713156" y="1199033"/>
                        <a:pt x="720491" y="1214302"/>
                        <a:pt x="723843" y="1230647"/>
                      </a:cubicBezTo>
                      <a:cubicBezTo>
                        <a:pt x="724611" y="1235809"/>
                        <a:pt x="724333" y="1241077"/>
                        <a:pt x="723024" y="1246135"/>
                      </a:cubicBezTo>
                      <a:cubicBezTo>
                        <a:pt x="708574" y="1279310"/>
                        <a:pt x="703021" y="1312505"/>
                        <a:pt x="722547" y="1332717"/>
                      </a:cubicBezTo>
                      <a:cubicBezTo>
                        <a:pt x="752618" y="1363864"/>
                        <a:pt x="814940" y="1352433"/>
                        <a:pt x="861860" y="1307180"/>
                      </a:cubicBezTo>
                      <a:cubicBezTo>
                        <a:pt x="908780" y="1261927"/>
                        <a:pt x="922353" y="1200014"/>
                        <a:pt x="892292" y="1168868"/>
                      </a:cubicBezTo>
                      <a:cubicBezTo>
                        <a:pt x="883206" y="1159447"/>
                        <a:pt x="867870" y="1157666"/>
                        <a:pt x="855516" y="1156971"/>
                      </a:cubicBezTo>
                      <a:cubicBezTo>
                        <a:pt x="848062" y="1156590"/>
                        <a:pt x="840591" y="1156638"/>
                        <a:pt x="833142" y="1157123"/>
                      </a:cubicBezTo>
                      <a:cubicBezTo>
                        <a:pt x="826122" y="1157533"/>
                        <a:pt x="819131" y="1158924"/>
                        <a:pt x="812187" y="1159143"/>
                      </a:cubicBezTo>
                      <a:cubicBezTo>
                        <a:pt x="803129" y="1159438"/>
                        <a:pt x="794166" y="1160895"/>
                        <a:pt x="785108" y="1161191"/>
                      </a:cubicBezTo>
                      <a:cubicBezTo>
                        <a:pt x="777697" y="1161419"/>
                        <a:pt x="774630" y="1157914"/>
                        <a:pt x="768248" y="1153456"/>
                      </a:cubicBezTo>
                      <a:cubicBezTo>
                        <a:pt x="762944" y="1148951"/>
                        <a:pt x="757937" y="1144103"/>
                        <a:pt x="753256" y="1138950"/>
                      </a:cubicBezTo>
                      <a:lnTo>
                        <a:pt x="930259" y="974167"/>
                      </a:lnTo>
                      <a:lnTo>
                        <a:pt x="1332519" y="974167"/>
                      </a:lnTo>
                      <a:lnTo>
                        <a:pt x="1332519" y="756845"/>
                      </a:lnTo>
                      <a:cubicBezTo>
                        <a:pt x="1329585" y="757696"/>
                        <a:pt x="1326747" y="758879"/>
                        <a:pt x="1324080" y="760369"/>
                      </a:cubicBezTo>
                      <a:cubicBezTo>
                        <a:pt x="1317307" y="768199"/>
                        <a:pt x="1311583" y="776866"/>
                        <a:pt x="1304801" y="784705"/>
                      </a:cubicBezTo>
                      <a:cubicBezTo>
                        <a:pt x="1299610" y="790706"/>
                        <a:pt x="1295362" y="797669"/>
                        <a:pt x="1290266" y="803889"/>
                      </a:cubicBezTo>
                      <a:cubicBezTo>
                        <a:pt x="1284894" y="810516"/>
                        <a:pt x="1279150" y="816831"/>
                        <a:pt x="1273054" y="822805"/>
                      </a:cubicBezTo>
                      <a:cubicBezTo>
                        <a:pt x="1261272" y="833183"/>
                        <a:pt x="1246251" y="839145"/>
                        <a:pt x="1230554" y="839674"/>
                      </a:cubicBezTo>
                      <a:cubicBezTo>
                        <a:pt x="1181081" y="840798"/>
                        <a:pt x="1139600" y="781353"/>
                        <a:pt x="1137895" y="706896"/>
                      </a:cubicBezTo>
                      <a:cubicBezTo>
                        <a:pt x="1136190" y="632439"/>
                        <a:pt x="1174928" y="571155"/>
                        <a:pt x="1224401" y="570031"/>
                      </a:cubicBezTo>
                      <a:cubicBezTo>
                        <a:pt x="1242603" y="569754"/>
                        <a:pt x="1260358" y="575631"/>
                        <a:pt x="1274797" y="586709"/>
                      </a:cubicBezTo>
                      <a:cubicBezTo>
                        <a:pt x="1282789" y="592833"/>
                        <a:pt x="1289742" y="600200"/>
                        <a:pt x="1295400" y="608531"/>
                      </a:cubicBezTo>
                      <a:cubicBezTo>
                        <a:pt x="1301887" y="617999"/>
                        <a:pt x="1304992" y="628895"/>
                        <a:pt x="1311126" y="638563"/>
                      </a:cubicBezTo>
                      <a:cubicBezTo>
                        <a:pt x="1312516" y="640899"/>
                        <a:pt x="1314260" y="643001"/>
                        <a:pt x="1316298" y="644793"/>
                      </a:cubicBezTo>
                      <a:cubicBezTo>
                        <a:pt x="1321175" y="648026"/>
                        <a:pt x="1326699" y="650134"/>
                        <a:pt x="1332490" y="650965"/>
                      </a:cubicBezTo>
                      <a:lnTo>
                        <a:pt x="1332490" y="556410"/>
                      </a:lnTo>
                      <a:cubicBezTo>
                        <a:pt x="1332338" y="557534"/>
                        <a:pt x="1332081" y="558677"/>
                        <a:pt x="1331900" y="559849"/>
                      </a:cubicBezTo>
                      <a:close/>
                    </a:path>
                  </a:pathLst>
                </a:custGeom>
                <a:solidFill>
                  <a:srgbClr val="0078D4"/>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9" name="Graphic 4">
                  <a:extLst>
                    <a:ext uri="{FF2B5EF4-FFF2-40B4-BE49-F238E27FC236}">
                      <a16:creationId xmlns:a16="http://schemas.microsoft.com/office/drawing/2014/main" id="{299301E1-572C-A81D-EEF9-2ABA28C2E3E4}"/>
                    </a:ext>
                  </a:extLst>
                </p:cNvPr>
                <p:cNvSpPr/>
                <p:nvPr/>
              </p:nvSpPr>
              <p:spPr>
                <a:xfrm>
                  <a:off x="1913821" y="1433231"/>
                  <a:ext cx="1340203" cy="1417357"/>
                </a:xfrm>
                <a:custGeom>
                  <a:avLst/>
                  <a:gdLst>
                    <a:gd name="connsiteX0" fmla="*/ 1339434 w 1340203"/>
                    <a:gd name="connsiteY0" fmla="*/ 563238 h 1417357"/>
                    <a:gd name="connsiteX1" fmla="*/ 563715 w 1340203"/>
                    <a:gd name="connsiteY1" fmla="*/ 9289 h 1417357"/>
                    <a:gd name="connsiteX2" fmla="*/ 524142 w 1340203"/>
                    <a:gd name="connsiteY2" fmla="*/ 17113 h 1417357"/>
                    <a:gd name="connsiteX3" fmla="*/ 9706 w 1340203"/>
                    <a:gd name="connsiteY3" fmla="*/ 562362 h 1417357"/>
                    <a:gd name="connsiteX4" fmla="*/ 17793 w 1340203"/>
                    <a:gd name="connsiteY4" fmla="*/ 860495 h 1417357"/>
                    <a:gd name="connsiteX5" fmla="*/ 117100 w 1340203"/>
                    <a:gd name="connsiteY5" fmla="*/ 1106525 h 1417357"/>
                    <a:gd name="connsiteX6" fmla="*/ 286321 w 1340203"/>
                    <a:gd name="connsiteY6" fmla="*/ 1291253 h 1417357"/>
                    <a:gd name="connsiteX7" fmla="*/ 337090 w 1340203"/>
                    <a:gd name="connsiteY7" fmla="*/ 1331115 h 1417357"/>
                    <a:gd name="connsiteX8" fmla="*/ 337604 w 1340203"/>
                    <a:gd name="connsiteY8" fmla="*/ 1324962 h 1417357"/>
                    <a:gd name="connsiteX9" fmla="*/ 337013 w 1340203"/>
                    <a:gd name="connsiteY9" fmla="*/ 1325324 h 1417357"/>
                    <a:gd name="connsiteX10" fmla="*/ 335422 w 1340203"/>
                    <a:gd name="connsiteY10" fmla="*/ 1330201 h 1417357"/>
                    <a:gd name="connsiteX11" fmla="*/ 336499 w 1340203"/>
                    <a:gd name="connsiteY11" fmla="*/ 1331477 h 1417357"/>
                    <a:gd name="connsiteX12" fmla="*/ 464277 w 1340203"/>
                    <a:gd name="connsiteY12" fmla="*/ 1416736 h 1417357"/>
                    <a:gd name="connsiteX13" fmla="*/ 468639 w 1340203"/>
                    <a:gd name="connsiteY13" fmla="*/ 1416536 h 1417357"/>
                    <a:gd name="connsiteX14" fmla="*/ 678513 w 1340203"/>
                    <a:gd name="connsiteY14" fmla="*/ 1221159 h 1417357"/>
                    <a:gd name="connsiteX15" fmla="*/ 708822 w 1340203"/>
                    <a:gd name="connsiteY15" fmla="*/ 1192936 h 1417357"/>
                    <a:gd name="connsiteX16" fmla="*/ 703783 w 1340203"/>
                    <a:gd name="connsiteY16" fmla="*/ 1192527 h 1417357"/>
                    <a:gd name="connsiteX17" fmla="*/ 723690 w 1340203"/>
                    <a:gd name="connsiteY17" fmla="*/ 1248905 h 1417357"/>
                    <a:gd name="connsiteX18" fmla="*/ 712880 w 1340203"/>
                    <a:gd name="connsiteY18" fmla="*/ 1281233 h 1417357"/>
                    <a:gd name="connsiteX19" fmla="*/ 711489 w 1340203"/>
                    <a:gd name="connsiteY19" fmla="*/ 1314380 h 1417357"/>
                    <a:gd name="connsiteX20" fmla="*/ 792089 w 1340203"/>
                    <a:gd name="connsiteY20" fmla="*/ 1355833 h 1417357"/>
                    <a:gd name="connsiteX21" fmla="*/ 896169 w 1340203"/>
                    <a:gd name="connsiteY21" fmla="*/ 1279204 h 1417357"/>
                    <a:gd name="connsiteX22" fmla="*/ 905542 w 1340203"/>
                    <a:gd name="connsiteY22" fmla="*/ 1178744 h 1417357"/>
                    <a:gd name="connsiteX23" fmla="*/ 846487 w 1340203"/>
                    <a:gd name="connsiteY23" fmla="*/ 1157170 h 1417357"/>
                    <a:gd name="connsiteX24" fmla="*/ 802081 w 1340203"/>
                    <a:gd name="connsiteY24" fmla="*/ 1160618 h 1417357"/>
                    <a:gd name="connsiteX25" fmla="*/ 777316 w 1340203"/>
                    <a:gd name="connsiteY25" fmla="*/ 1156636 h 1417357"/>
                    <a:gd name="connsiteX26" fmla="*/ 760057 w 1340203"/>
                    <a:gd name="connsiteY26" fmla="*/ 1140606 h 1417357"/>
                    <a:gd name="connsiteX27" fmla="*/ 759647 w 1340203"/>
                    <a:gd name="connsiteY27" fmla="*/ 1145645 h 1417357"/>
                    <a:gd name="connsiteX28" fmla="*/ 853345 w 1340203"/>
                    <a:gd name="connsiteY28" fmla="*/ 1058415 h 1417357"/>
                    <a:gd name="connsiteX29" fmla="*/ 914267 w 1340203"/>
                    <a:gd name="connsiteY29" fmla="*/ 1001674 h 1417357"/>
                    <a:gd name="connsiteX30" fmla="*/ 932431 w 1340203"/>
                    <a:gd name="connsiteY30" fmla="*/ 984767 h 1417357"/>
                    <a:gd name="connsiteX31" fmla="*/ 936050 w 1340203"/>
                    <a:gd name="connsiteY31" fmla="*/ 981395 h 1417357"/>
                    <a:gd name="connsiteX32" fmla="*/ 934736 w 1340203"/>
                    <a:gd name="connsiteY32" fmla="*/ 981710 h 1417357"/>
                    <a:gd name="connsiteX33" fmla="*/ 1041073 w 1340203"/>
                    <a:gd name="connsiteY33" fmla="*/ 981710 h 1417357"/>
                    <a:gd name="connsiteX34" fmla="*/ 1336224 w 1340203"/>
                    <a:gd name="connsiteY34" fmla="*/ 981710 h 1417357"/>
                    <a:gd name="connsiteX35" fmla="*/ 1340120 w 1340203"/>
                    <a:gd name="connsiteY35" fmla="*/ 978490 h 1417357"/>
                    <a:gd name="connsiteX36" fmla="*/ 1340120 w 1340203"/>
                    <a:gd name="connsiteY36" fmla="*/ 761158 h 1417357"/>
                    <a:gd name="connsiteX37" fmla="*/ 1336729 w 1340203"/>
                    <a:gd name="connsiteY37" fmla="*/ 757286 h 1417357"/>
                    <a:gd name="connsiteX38" fmla="*/ 1335024 w 1340203"/>
                    <a:gd name="connsiteY38" fmla="*/ 757586 h 1417357"/>
                    <a:gd name="connsiteX39" fmla="*/ 1319593 w 1340203"/>
                    <a:gd name="connsiteY39" fmla="*/ 769169 h 1417357"/>
                    <a:gd name="connsiteX40" fmla="*/ 1296257 w 1340203"/>
                    <a:gd name="connsiteY40" fmla="*/ 799401 h 1417357"/>
                    <a:gd name="connsiteX41" fmla="*/ 1237459 w 1340203"/>
                    <a:gd name="connsiteY41" fmla="*/ 839930 h 1417357"/>
                    <a:gd name="connsiteX42" fmla="*/ 1159612 w 1340203"/>
                    <a:gd name="connsiteY42" fmla="*/ 778646 h 1417357"/>
                    <a:gd name="connsiteX43" fmla="*/ 1153773 w 1340203"/>
                    <a:gd name="connsiteY43" fmla="*/ 650249 h 1417357"/>
                    <a:gd name="connsiteX44" fmla="*/ 1223896 w 1340203"/>
                    <a:gd name="connsiteY44" fmla="*/ 577859 h 1417357"/>
                    <a:gd name="connsiteX45" fmla="*/ 1293428 w 1340203"/>
                    <a:gd name="connsiteY45" fmla="*/ 610244 h 1417357"/>
                    <a:gd name="connsiteX46" fmla="*/ 1312478 w 1340203"/>
                    <a:gd name="connsiteY46" fmla="*/ 644830 h 1417357"/>
                    <a:gd name="connsiteX47" fmla="*/ 1336291 w 1340203"/>
                    <a:gd name="connsiteY47" fmla="*/ 658479 h 1417357"/>
                    <a:gd name="connsiteX48" fmla="*/ 1340187 w 1340203"/>
                    <a:gd name="connsiteY48" fmla="*/ 655259 h 1417357"/>
                    <a:gd name="connsiteX49" fmla="*/ 1340187 w 1340203"/>
                    <a:gd name="connsiteY49" fmla="*/ 560667 h 1417357"/>
                    <a:gd name="connsiteX50" fmla="*/ 1336967 w 1340203"/>
                    <a:gd name="connsiteY50" fmla="*/ 556771 h 1417357"/>
                    <a:gd name="connsiteX51" fmla="*/ 1333071 w 1340203"/>
                    <a:gd name="connsiteY51" fmla="*/ 559990 h 1417357"/>
                    <a:gd name="connsiteX52" fmla="*/ 1332452 w 1340203"/>
                    <a:gd name="connsiteY52" fmla="*/ 563486 h 1417357"/>
                    <a:gd name="connsiteX53" fmla="*/ 1339558 w 1340203"/>
                    <a:gd name="connsiteY53" fmla="*/ 564153 h 1417357"/>
                    <a:gd name="connsiteX54" fmla="*/ 1340187 w 1340203"/>
                    <a:gd name="connsiteY54" fmla="*/ 560667 h 1417357"/>
                    <a:gd name="connsiteX55" fmla="*/ 1333071 w 1340203"/>
                    <a:gd name="connsiteY55" fmla="*/ 559990 h 1417357"/>
                    <a:gd name="connsiteX56" fmla="*/ 1333071 w 1340203"/>
                    <a:gd name="connsiteY56" fmla="*/ 654593 h 1417357"/>
                    <a:gd name="connsiteX57" fmla="*/ 1336967 w 1340203"/>
                    <a:gd name="connsiteY57" fmla="*/ 651373 h 1417357"/>
                    <a:gd name="connsiteX58" fmla="*/ 1314326 w 1340203"/>
                    <a:gd name="connsiteY58" fmla="*/ 633561 h 1417357"/>
                    <a:gd name="connsiteX59" fmla="*/ 1305020 w 1340203"/>
                    <a:gd name="connsiteY59" fmla="*/ 614578 h 1417357"/>
                    <a:gd name="connsiteX60" fmla="*/ 1283903 w 1340203"/>
                    <a:gd name="connsiteY60" fmla="*/ 590099 h 1417357"/>
                    <a:gd name="connsiteX61" fmla="*/ 1224010 w 1340203"/>
                    <a:gd name="connsiteY61" fmla="*/ 570706 h 1417357"/>
                    <a:gd name="connsiteX62" fmla="*/ 1150515 w 1340203"/>
                    <a:gd name="connsiteY62" fmla="*/ 638143 h 1417357"/>
                    <a:gd name="connsiteX63" fmla="*/ 1148905 w 1340203"/>
                    <a:gd name="connsiteY63" fmla="*/ 770540 h 1417357"/>
                    <a:gd name="connsiteX64" fmla="*/ 1220248 w 1340203"/>
                    <a:gd name="connsiteY64" fmla="*/ 845864 h 1417357"/>
                    <a:gd name="connsiteX65" fmla="*/ 1280989 w 1340203"/>
                    <a:gd name="connsiteY65" fmla="*/ 827995 h 1417357"/>
                    <a:gd name="connsiteX66" fmla="*/ 1308097 w 1340203"/>
                    <a:gd name="connsiteY66" fmla="*/ 795391 h 1417357"/>
                    <a:gd name="connsiteX67" fmla="*/ 1338158 w 1340203"/>
                    <a:gd name="connsiteY67" fmla="*/ 764044 h 1417357"/>
                    <a:gd name="connsiteX68" fmla="*/ 1333071 w 1340203"/>
                    <a:gd name="connsiteY68" fmla="*/ 760482 h 1417357"/>
                    <a:gd name="connsiteX69" fmla="*/ 1333071 w 1340203"/>
                    <a:gd name="connsiteY69" fmla="*/ 977814 h 1417357"/>
                    <a:gd name="connsiteX70" fmla="*/ 1336967 w 1340203"/>
                    <a:gd name="connsiteY70" fmla="*/ 974595 h 1417357"/>
                    <a:gd name="connsiteX71" fmla="*/ 1059113 w 1340203"/>
                    <a:gd name="connsiteY71" fmla="*/ 974595 h 1417357"/>
                    <a:gd name="connsiteX72" fmla="*/ 938146 w 1340203"/>
                    <a:gd name="connsiteY72" fmla="*/ 974595 h 1417357"/>
                    <a:gd name="connsiteX73" fmla="*/ 921163 w 1340203"/>
                    <a:gd name="connsiteY73" fmla="*/ 985482 h 1417357"/>
                    <a:gd name="connsiteX74" fmla="*/ 866642 w 1340203"/>
                    <a:gd name="connsiteY74" fmla="*/ 1036231 h 1417357"/>
                    <a:gd name="connsiteX75" fmla="*/ 754971 w 1340203"/>
                    <a:gd name="connsiteY75" fmla="*/ 1140196 h 1417357"/>
                    <a:gd name="connsiteX76" fmla="*/ 754551 w 1340203"/>
                    <a:gd name="connsiteY76" fmla="*/ 1145225 h 1417357"/>
                    <a:gd name="connsiteX77" fmla="*/ 794271 w 1340203"/>
                    <a:gd name="connsiteY77" fmla="*/ 1168447 h 1417357"/>
                    <a:gd name="connsiteX78" fmla="*/ 868880 w 1340203"/>
                    <a:gd name="connsiteY78" fmla="*/ 1165323 h 1417357"/>
                    <a:gd name="connsiteX79" fmla="*/ 898874 w 1340203"/>
                    <a:gd name="connsiteY79" fmla="*/ 1258783 h 1417357"/>
                    <a:gd name="connsiteX80" fmla="*/ 800214 w 1340203"/>
                    <a:gd name="connsiteY80" fmla="*/ 1346489 h 1417357"/>
                    <a:gd name="connsiteX81" fmla="*/ 717909 w 1340203"/>
                    <a:gd name="connsiteY81" fmla="*/ 1294968 h 1417357"/>
                    <a:gd name="connsiteX82" fmla="*/ 728701 w 1340203"/>
                    <a:gd name="connsiteY82" fmla="*/ 1255325 h 1417357"/>
                    <a:gd name="connsiteX83" fmla="*/ 731558 w 1340203"/>
                    <a:gd name="connsiteY83" fmla="*/ 1234827 h 1417357"/>
                    <a:gd name="connsiteX84" fmla="*/ 709270 w 1340203"/>
                    <a:gd name="connsiteY84" fmla="*/ 1187869 h 1417357"/>
                    <a:gd name="connsiteX85" fmla="*/ 704240 w 1340203"/>
                    <a:gd name="connsiteY85" fmla="*/ 1187450 h 1417357"/>
                    <a:gd name="connsiteX86" fmla="*/ 494328 w 1340203"/>
                    <a:gd name="connsiteY86" fmla="*/ 1382827 h 1417357"/>
                    <a:gd name="connsiteX87" fmla="*/ 464010 w 1340203"/>
                    <a:gd name="connsiteY87" fmla="*/ 1411049 h 1417357"/>
                    <a:gd name="connsiteX88" fmla="*/ 468373 w 1340203"/>
                    <a:gd name="connsiteY88" fmla="*/ 1410840 h 1417357"/>
                    <a:gd name="connsiteX89" fmla="*/ 340595 w 1340203"/>
                    <a:gd name="connsiteY89" fmla="*/ 1325581 h 1417357"/>
                    <a:gd name="connsiteX90" fmla="*/ 340081 w 1340203"/>
                    <a:gd name="connsiteY90" fmla="*/ 1331734 h 1417357"/>
                    <a:gd name="connsiteX91" fmla="*/ 340671 w 1340203"/>
                    <a:gd name="connsiteY91" fmla="*/ 1331373 h 1417357"/>
                    <a:gd name="connsiteX92" fmla="*/ 342280 w 1340203"/>
                    <a:gd name="connsiteY92" fmla="*/ 1326515 h 1417357"/>
                    <a:gd name="connsiteX93" fmla="*/ 341185 w 1340203"/>
                    <a:gd name="connsiteY93" fmla="*/ 1325219 h 1417357"/>
                    <a:gd name="connsiteX94" fmla="*/ 158934 w 1340203"/>
                    <a:gd name="connsiteY94" fmla="*/ 1152464 h 1417357"/>
                    <a:gd name="connsiteX95" fmla="*/ 41777 w 1340203"/>
                    <a:gd name="connsiteY95" fmla="*/ 927465 h 1417357"/>
                    <a:gd name="connsiteX96" fmla="*/ 8953 w 1340203"/>
                    <a:gd name="connsiteY96" fmla="*/ 631437 h 1417357"/>
                    <a:gd name="connsiteX97" fmla="*/ 717282 w 1340203"/>
                    <a:gd name="connsiteY97" fmla="*/ 8527 h 1417357"/>
                    <a:gd name="connsiteX98" fmla="*/ 1318374 w 1340203"/>
                    <a:gd name="connsiteY98" fmla="*/ 499811 h 1417357"/>
                    <a:gd name="connsiteX99" fmla="*/ 1332405 w 1340203"/>
                    <a:gd name="connsiteY99" fmla="*/ 564439 h 1417357"/>
                    <a:gd name="connsiteX100" fmla="*/ 1336691 w 1340203"/>
                    <a:gd name="connsiteY100" fmla="*/ 567108 h 1417357"/>
                    <a:gd name="connsiteX101" fmla="*/ 1339434 w 1340203"/>
                    <a:gd name="connsiteY101" fmla="*/ 563238 h 141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340203" h="1417357">
                      <a:moveTo>
                        <a:pt x="1339434" y="563238"/>
                      </a:moveTo>
                      <a:cubicBezTo>
                        <a:pt x="1278198" y="196061"/>
                        <a:pt x="930893" y="-51951"/>
                        <a:pt x="563715" y="9289"/>
                      </a:cubicBezTo>
                      <a:cubicBezTo>
                        <a:pt x="550449" y="11501"/>
                        <a:pt x="537252" y="14111"/>
                        <a:pt x="524142" y="17113"/>
                      </a:cubicBezTo>
                      <a:cubicBezTo>
                        <a:pt x="258066" y="77911"/>
                        <a:pt x="54941" y="293204"/>
                        <a:pt x="9706" y="562362"/>
                      </a:cubicBezTo>
                      <a:cubicBezTo>
                        <a:pt x="-5544" y="661417"/>
                        <a:pt x="-2805" y="762412"/>
                        <a:pt x="17793" y="860495"/>
                      </a:cubicBezTo>
                      <a:cubicBezTo>
                        <a:pt x="34937" y="948077"/>
                        <a:pt x="68643" y="1031583"/>
                        <a:pt x="117100" y="1106525"/>
                      </a:cubicBezTo>
                      <a:cubicBezTo>
                        <a:pt x="163928" y="1176239"/>
                        <a:pt x="220972" y="1238513"/>
                        <a:pt x="286321" y="1291253"/>
                      </a:cubicBezTo>
                      <a:cubicBezTo>
                        <a:pt x="302885" y="1304988"/>
                        <a:pt x="319859" y="1318219"/>
                        <a:pt x="337090" y="1331115"/>
                      </a:cubicBezTo>
                      <a:lnTo>
                        <a:pt x="337604" y="1324962"/>
                      </a:lnTo>
                      <a:lnTo>
                        <a:pt x="337013" y="1325324"/>
                      </a:lnTo>
                      <a:cubicBezTo>
                        <a:pt x="335227" y="1326229"/>
                        <a:pt x="334514" y="1328420"/>
                        <a:pt x="335422" y="1330201"/>
                      </a:cubicBezTo>
                      <a:cubicBezTo>
                        <a:pt x="335677" y="1330706"/>
                        <a:pt x="336046" y="1331144"/>
                        <a:pt x="336499" y="1331477"/>
                      </a:cubicBezTo>
                      <a:cubicBezTo>
                        <a:pt x="377933" y="1361605"/>
                        <a:pt x="420786" y="1389675"/>
                        <a:pt x="464277" y="1416736"/>
                      </a:cubicBezTo>
                      <a:cubicBezTo>
                        <a:pt x="465617" y="1417631"/>
                        <a:pt x="467387" y="1417555"/>
                        <a:pt x="468639" y="1416536"/>
                      </a:cubicBezTo>
                      <a:lnTo>
                        <a:pt x="678513" y="1221159"/>
                      </a:lnTo>
                      <a:lnTo>
                        <a:pt x="708822" y="1192936"/>
                      </a:lnTo>
                      <a:lnTo>
                        <a:pt x="703783" y="1192527"/>
                      </a:lnTo>
                      <a:cubicBezTo>
                        <a:pt x="715756" y="1205985"/>
                        <a:pt x="728605" y="1230703"/>
                        <a:pt x="723690" y="1248905"/>
                      </a:cubicBezTo>
                      <a:cubicBezTo>
                        <a:pt x="720738" y="1259868"/>
                        <a:pt x="715327" y="1269974"/>
                        <a:pt x="712880" y="1281233"/>
                      </a:cubicBezTo>
                      <a:cubicBezTo>
                        <a:pt x="710202" y="1292082"/>
                        <a:pt x="709730" y="1303350"/>
                        <a:pt x="711489" y="1314380"/>
                      </a:cubicBezTo>
                      <a:cubicBezTo>
                        <a:pt x="718604" y="1351623"/>
                        <a:pt x="759485" y="1362262"/>
                        <a:pt x="792089" y="1355833"/>
                      </a:cubicBezTo>
                      <a:cubicBezTo>
                        <a:pt x="835757" y="1345498"/>
                        <a:pt x="873335" y="1317828"/>
                        <a:pt x="896169" y="1279204"/>
                      </a:cubicBezTo>
                      <a:cubicBezTo>
                        <a:pt x="913695" y="1250381"/>
                        <a:pt x="925563" y="1209424"/>
                        <a:pt x="905542" y="1178744"/>
                      </a:cubicBezTo>
                      <a:cubicBezTo>
                        <a:pt x="892369" y="1158570"/>
                        <a:pt x="868670" y="1156741"/>
                        <a:pt x="846487" y="1157170"/>
                      </a:cubicBezTo>
                      <a:cubicBezTo>
                        <a:pt x="831694" y="1157456"/>
                        <a:pt x="816816" y="1159332"/>
                        <a:pt x="802081" y="1160618"/>
                      </a:cubicBezTo>
                      <a:cubicBezTo>
                        <a:pt x="793621" y="1162532"/>
                        <a:pt x="784749" y="1161104"/>
                        <a:pt x="777316" y="1156636"/>
                      </a:cubicBezTo>
                      <a:cubicBezTo>
                        <a:pt x="771058" y="1151864"/>
                        <a:pt x="765278" y="1146492"/>
                        <a:pt x="760057" y="1140606"/>
                      </a:cubicBezTo>
                      <a:lnTo>
                        <a:pt x="759647" y="1145645"/>
                      </a:lnTo>
                      <a:lnTo>
                        <a:pt x="853345" y="1058415"/>
                      </a:lnTo>
                      <a:lnTo>
                        <a:pt x="914267" y="1001674"/>
                      </a:lnTo>
                      <a:lnTo>
                        <a:pt x="932431" y="984767"/>
                      </a:lnTo>
                      <a:cubicBezTo>
                        <a:pt x="933631" y="983643"/>
                        <a:pt x="934898" y="982567"/>
                        <a:pt x="936050" y="981395"/>
                      </a:cubicBezTo>
                      <a:cubicBezTo>
                        <a:pt x="937736" y="979681"/>
                        <a:pt x="932316" y="981814"/>
                        <a:pt x="934736" y="981710"/>
                      </a:cubicBezTo>
                      <a:cubicBezTo>
                        <a:pt x="970045" y="980214"/>
                        <a:pt x="1005745" y="981710"/>
                        <a:pt x="1041073" y="981710"/>
                      </a:cubicBezTo>
                      <a:lnTo>
                        <a:pt x="1336224" y="981710"/>
                      </a:lnTo>
                      <a:cubicBezTo>
                        <a:pt x="1338177" y="981862"/>
                        <a:pt x="1339901" y="980443"/>
                        <a:pt x="1340120" y="978490"/>
                      </a:cubicBezTo>
                      <a:lnTo>
                        <a:pt x="1340120" y="761158"/>
                      </a:lnTo>
                      <a:cubicBezTo>
                        <a:pt x="1340253" y="759153"/>
                        <a:pt x="1338739" y="757420"/>
                        <a:pt x="1336729" y="757286"/>
                      </a:cubicBezTo>
                      <a:cubicBezTo>
                        <a:pt x="1336148" y="757247"/>
                        <a:pt x="1335557" y="757350"/>
                        <a:pt x="1335024" y="757586"/>
                      </a:cubicBezTo>
                      <a:cubicBezTo>
                        <a:pt x="1328633" y="759425"/>
                        <a:pt x="1323146" y="763547"/>
                        <a:pt x="1319593" y="769169"/>
                      </a:cubicBezTo>
                      <a:cubicBezTo>
                        <a:pt x="1311735" y="779189"/>
                        <a:pt x="1303820" y="789171"/>
                        <a:pt x="1296257" y="799401"/>
                      </a:cubicBezTo>
                      <a:cubicBezTo>
                        <a:pt x="1281322" y="819642"/>
                        <a:pt x="1263929" y="837806"/>
                        <a:pt x="1237459" y="839930"/>
                      </a:cubicBezTo>
                      <a:cubicBezTo>
                        <a:pt x="1200226" y="842930"/>
                        <a:pt x="1172842" y="809545"/>
                        <a:pt x="1159612" y="778646"/>
                      </a:cubicBezTo>
                      <a:cubicBezTo>
                        <a:pt x="1142667" y="737855"/>
                        <a:pt x="1140600" y="692409"/>
                        <a:pt x="1153773" y="650249"/>
                      </a:cubicBezTo>
                      <a:cubicBezTo>
                        <a:pt x="1164022" y="618017"/>
                        <a:pt x="1187110" y="581764"/>
                        <a:pt x="1223896" y="577859"/>
                      </a:cubicBezTo>
                      <a:cubicBezTo>
                        <a:pt x="1251090" y="576017"/>
                        <a:pt x="1277341" y="588241"/>
                        <a:pt x="1293428" y="610244"/>
                      </a:cubicBezTo>
                      <a:cubicBezTo>
                        <a:pt x="1301591" y="620903"/>
                        <a:pt x="1305001" y="633847"/>
                        <a:pt x="1312478" y="644830"/>
                      </a:cubicBezTo>
                      <a:cubicBezTo>
                        <a:pt x="1318146" y="652517"/>
                        <a:pt x="1326794" y="657470"/>
                        <a:pt x="1336291" y="658479"/>
                      </a:cubicBezTo>
                      <a:cubicBezTo>
                        <a:pt x="1338253" y="658661"/>
                        <a:pt x="1339996" y="657222"/>
                        <a:pt x="1340187" y="655259"/>
                      </a:cubicBezTo>
                      <a:lnTo>
                        <a:pt x="1340187" y="560667"/>
                      </a:lnTo>
                      <a:cubicBezTo>
                        <a:pt x="1340377" y="558702"/>
                        <a:pt x="1338929" y="556958"/>
                        <a:pt x="1336967" y="556771"/>
                      </a:cubicBezTo>
                      <a:cubicBezTo>
                        <a:pt x="1335005" y="556584"/>
                        <a:pt x="1333262" y="558025"/>
                        <a:pt x="1333071" y="559990"/>
                      </a:cubicBezTo>
                      <a:lnTo>
                        <a:pt x="1332452" y="563486"/>
                      </a:lnTo>
                      <a:cubicBezTo>
                        <a:pt x="1331643" y="568020"/>
                        <a:pt x="1338758" y="568658"/>
                        <a:pt x="1339558" y="564153"/>
                      </a:cubicBezTo>
                      <a:lnTo>
                        <a:pt x="1340187" y="560667"/>
                      </a:lnTo>
                      <a:lnTo>
                        <a:pt x="1333071" y="559990"/>
                      </a:lnTo>
                      <a:lnTo>
                        <a:pt x="1333071" y="654593"/>
                      </a:lnTo>
                      <a:lnTo>
                        <a:pt x="1336967" y="651373"/>
                      </a:lnTo>
                      <a:cubicBezTo>
                        <a:pt x="1326890" y="649659"/>
                        <a:pt x="1318365" y="642954"/>
                        <a:pt x="1314326" y="633561"/>
                      </a:cubicBezTo>
                      <a:cubicBezTo>
                        <a:pt x="1311088" y="627294"/>
                        <a:pt x="1308611" y="620674"/>
                        <a:pt x="1305020" y="614578"/>
                      </a:cubicBezTo>
                      <a:cubicBezTo>
                        <a:pt x="1299458" y="605256"/>
                        <a:pt x="1292304" y="596973"/>
                        <a:pt x="1283903" y="590099"/>
                      </a:cubicBezTo>
                      <a:cubicBezTo>
                        <a:pt x="1267215" y="576109"/>
                        <a:pt x="1245737" y="569154"/>
                        <a:pt x="1224010" y="570706"/>
                      </a:cubicBezTo>
                      <a:cubicBezTo>
                        <a:pt x="1187748" y="573983"/>
                        <a:pt x="1162736" y="606520"/>
                        <a:pt x="1150515" y="638143"/>
                      </a:cubicBezTo>
                      <a:cubicBezTo>
                        <a:pt x="1134666" y="680758"/>
                        <a:pt x="1134094" y="727553"/>
                        <a:pt x="1148905" y="770540"/>
                      </a:cubicBezTo>
                      <a:cubicBezTo>
                        <a:pt x="1160278" y="803402"/>
                        <a:pt x="1183958" y="838387"/>
                        <a:pt x="1220248" y="845864"/>
                      </a:cubicBezTo>
                      <a:cubicBezTo>
                        <a:pt x="1242193" y="850094"/>
                        <a:pt x="1264825" y="843435"/>
                        <a:pt x="1280989" y="827995"/>
                      </a:cubicBezTo>
                      <a:cubicBezTo>
                        <a:pt x="1290799" y="817799"/>
                        <a:pt x="1299867" y="806902"/>
                        <a:pt x="1308097" y="795391"/>
                      </a:cubicBezTo>
                      <a:cubicBezTo>
                        <a:pt x="1316403" y="784590"/>
                        <a:pt x="1325004" y="768597"/>
                        <a:pt x="1338158" y="764044"/>
                      </a:cubicBezTo>
                      <a:lnTo>
                        <a:pt x="1333071" y="760482"/>
                      </a:lnTo>
                      <a:lnTo>
                        <a:pt x="1333071" y="977814"/>
                      </a:lnTo>
                      <a:lnTo>
                        <a:pt x="1336967" y="974595"/>
                      </a:lnTo>
                      <a:lnTo>
                        <a:pt x="1059113" y="974595"/>
                      </a:lnTo>
                      <a:cubicBezTo>
                        <a:pt x="1018842" y="974595"/>
                        <a:pt x="978398" y="973480"/>
                        <a:pt x="938146" y="974595"/>
                      </a:cubicBezTo>
                      <a:cubicBezTo>
                        <a:pt x="930364" y="974814"/>
                        <a:pt x="926840" y="980195"/>
                        <a:pt x="921163" y="985482"/>
                      </a:cubicBezTo>
                      <a:lnTo>
                        <a:pt x="866642" y="1036231"/>
                      </a:lnTo>
                      <a:lnTo>
                        <a:pt x="754971" y="1140196"/>
                      </a:lnTo>
                      <a:cubicBezTo>
                        <a:pt x="753487" y="1141482"/>
                        <a:pt x="753302" y="1143711"/>
                        <a:pt x="754551" y="1145225"/>
                      </a:cubicBezTo>
                      <a:cubicBezTo>
                        <a:pt x="765981" y="1157065"/>
                        <a:pt x="776687" y="1169600"/>
                        <a:pt x="794271" y="1168447"/>
                      </a:cubicBezTo>
                      <a:cubicBezTo>
                        <a:pt x="818988" y="1166828"/>
                        <a:pt x="844115" y="1161999"/>
                        <a:pt x="868880" y="1165323"/>
                      </a:cubicBezTo>
                      <a:cubicBezTo>
                        <a:pt x="915552" y="1171591"/>
                        <a:pt x="913705" y="1225216"/>
                        <a:pt x="898874" y="1258783"/>
                      </a:cubicBezTo>
                      <a:cubicBezTo>
                        <a:pt x="880019" y="1300759"/>
                        <a:pt x="844115" y="1332677"/>
                        <a:pt x="800214" y="1346489"/>
                      </a:cubicBezTo>
                      <a:cubicBezTo>
                        <a:pt x="761162" y="1357652"/>
                        <a:pt x="713441" y="1343631"/>
                        <a:pt x="717909" y="1294968"/>
                      </a:cubicBezTo>
                      <a:cubicBezTo>
                        <a:pt x="719620" y="1281309"/>
                        <a:pt x="723253" y="1267965"/>
                        <a:pt x="728701" y="1255325"/>
                      </a:cubicBezTo>
                      <a:cubicBezTo>
                        <a:pt x="731533" y="1248886"/>
                        <a:pt x="732522" y="1241790"/>
                        <a:pt x="731558" y="1234827"/>
                      </a:cubicBezTo>
                      <a:cubicBezTo>
                        <a:pt x="728458" y="1217463"/>
                        <a:pt x="720761" y="1201251"/>
                        <a:pt x="709270" y="1187869"/>
                      </a:cubicBezTo>
                      <a:cubicBezTo>
                        <a:pt x="707986" y="1186383"/>
                        <a:pt x="705752" y="1186202"/>
                        <a:pt x="704240" y="1187450"/>
                      </a:cubicBezTo>
                      <a:lnTo>
                        <a:pt x="494328" y="1382827"/>
                      </a:lnTo>
                      <a:lnTo>
                        <a:pt x="464010" y="1411049"/>
                      </a:lnTo>
                      <a:lnTo>
                        <a:pt x="468373" y="1410840"/>
                      </a:lnTo>
                      <a:cubicBezTo>
                        <a:pt x="424882" y="1383779"/>
                        <a:pt x="382029" y="1355718"/>
                        <a:pt x="340595" y="1325581"/>
                      </a:cubicBezTo>
                      <a:lnTo>
                        <a:pt x="340081" y="1331734"/>
                      </a:lnTo>
                      <a:lnTo>
                        <a:pt x="340671" y="1331373"/>
                      </a:lnTo>
                      <a:cubicBezTo>
                        <a:pt x="342457" y="1330477"/>
                        <a:pt x="343177" y="1328296"/>
                        <a:pt x="342280" y="1326515"/>
                      </a:cubicBezTo>
                      <a:cubicBezTo>
                        <a:pt x="342023" y="1326000"/>
                        <a:pt x="341647" y="1325562"/>
                        <a:pt x="341185" y="1325219"/>
                      </a:cubicBezTo>
                      <a:cubicBezTo>
                        <a:pt x="273144" y="1275851"/>
                        <a:pt x="211871" y="1217768"/>
                        <a:pt x="158934" y="1152464"/>
                      </a:cubicBezTo>
                      <a:cubicBezTo>
                        <a:pt x="106128" y="1085466"/>
                        <a:pt x="66386" y="1009142"/>
                        <a:pt x="41777" y="927465"/>
                      </a:cubicBezTo>
                      <a:cubicBezTo>
                        <a:pt x="13544" y="831481"/>
                        <a:pt x="2433" y="731275"/>
                        <a:pt x="8953" y="631437"/>
                      </a:cubicBezTo>
                      <a:cubicBezTo>
                        <a:pt x="32541" y="263826"/>
                        <a:pt x="349670" y="-15060"/>
                        <a:pt x="717282" y="8527"/>
                      </a:cubicBezTo>
                      <a:cubicBezTo>
                        <a:pt x="1002125" y="26804"/>
                        <a:pt x="1243765" y="224305"/>
                        <a:pt x="1318374" y="499811"/>
                      </a:cubicBezTo>
                      <a:cubicBezTo>
                        <a:pt x="1324089" y="521109"/>
                        <a:pt x="1328738" y="542674"/>
                        <a:pt x="1332405" y="564439"/>
                      </a:cubicBezTo>
                      <a:cubicBezTo>
                        <a:pt x="1332852" y="566360"/>
                        <a:pt x="1334767" y="567555"/>
                        <a:pt x="1336691" y="567108"/>
                      </a:cubicBezTo>
                      <a:cubicBezTo>
                        <a:pt x="1338453" y="566699"/>
                        <a:pt x="1339634" y="565037"/>
                        <a:pt x="1339434" y="563238"/>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70" name="Graphic 4">
                <a:extLst>
                  <a:ext uri="{FF2B5EF4-FFF2-40B4-BE49-F238E27FC236}">
                    <a16:creationId xmlns:a16="http://schemas.microsoft.com/office/drawing/2014/main" id="{4018E993-A463-73BD-8806-1AEF92792F8F}"/>
                  </a:ext>
                </a:extLst>
              </p:cNvPr>
              <p:cNvGrpSpPr/>
              <p:nvPr/>
            </p:nvGrpSpPr>
            <p:grpSpPr>
              <a:xfrm>
                <a:off x="4979244" y="1897015"/>
                <a:ext cx="651549" cy="275229"/>
                <a:chOff x="2380157" y="1952065"/>
                <a:chExt cx="456817" cy="192969"/>
              </a:xfrm>
            </p:grpSpPr>
            <p:grpSp>
              <p:nvGrpSpPr>
                <p:cNvPr id="99" name="Graphic 4">
                  <a:extLst>
                    <a:ext uri="{FF2B5EF4-FFF2-40B4-BE49-F238E27FC236}">
                      <a16:creationId xmlns:a16="http://schemas.microsoft.com/office/drawing/2014/main" id="{39DE59FA-9452-31F3-CC86-57067E891C76}"/>
                    </a:ext>
                  </a:extLst>
                </p:cNvPr>
                <p:cNvGrpSpPr/>
                <p:nvPr/>
              </p:nvGrpSpPr>
              <p:grpSpPr>
                <a:xfrm>
                  <a:off x="2389680" y="1961588"/>
                  <a:ext cx="447294" cy="183446"/>
                  <a:chOff x="2389680" y="1961588"/>
                  <a:chExt cx="447294" cy="183446"/>
                </a:xfrm>
                <a:solidFill>
                  <a:srgbClr val="1E3465"/>
                </a:solidFill>
              </p:grpSpPr>
              <p:sp>
                <p:nvSpPr>
                  <p:cNvPr id="105" name="Graphic 4">
                    <a:extLst>
                      <a:ext uri="{FF2B5EF4-FFF2-40B4-BE49-F238E27FC236}">
                        <a16:creationId xmlns:a16="http://schemas.microsoft.com/office/drawing/2014/main" id="{25713EC5-9623-61C0-09D4-A007DCABF645}"/>
                      </a:ext>
                    </a:extLst>
                  </p:cNvPr>
                  <p:cNvSpPr/>
                  <p:nvPr/>
                </p:nvSpPr>
                <p:spPr>
                  <a:xfrm>
                    <a:off x="2389680" y="1961588"/>
                    <a:ext cx="159846" cy="180116"/>
                  </a:xfrm>
                  <a:custGeom>
                    <a:avLst/>
                    <a:gdLst>
                      <a:gd name="connsiteX0" fmla="*/ 0 w 159846"/>
                      <a:gd name="connsiteY0" fmla="*/ 180022 h 180116"/>
                      <a:gd name="connsiteX1" fmla="*/ 0 w 159846"/>
                      <a:gd name="connsiteY1" fmla="*/ 0 h 180116"/>
                      <a:gd name="connsiteX2" fmla="*/ 63818 w 159846"/>
                      <a:gd name="connsiteY2" fmla="*/ 0 h 180116"/>
                      <a:gd name="connsiteX3" fmla="*/ 159753 w 159846"/>
                      <a:gd name="connsiteY3" fmla="*/ 87773 h 180116"/>
                      <a:gd name="connsiteX4" fmla="*/ 133541 w 159846"/>
                      <a:gd name="connsiteY4" fmla="*/ 154896 h 180116"/>
                      <a:gd name="connsiteX5" fmla="*/ 63789 w 159846"/>
                      <a:gd name="connsiteY5" fmla="*/ 180003 h 180116"/>
                      <a:gd name="connsiteX6" fmla="*/ 40548 w 159846"/>
                      <a:gd name="connsiteY6" fmla="*/ 32976 h 180116"/>
                      <a:gd name="connsiteX7" fmla="*/ 40548 w 159846"/>
                      <a:gd name="connsiteY7" fmla="*/ 147123 h 180116"/>
                      <a:gd name="connsiteX8" fmla="*/ 60646 w 159846"/>
                      <a:gd name="connsiteY8" fmla="*/ 147123 h 180116"/>
                      <a:gd name="connsiteX9" fmla="*/ 102032 w 159846"/>
                      <a:gd name="connsiteY9" fmla="*/ 131302 h 180116"/>
                      <a:gd name="connsiteX10" fmla="*/ 117034 w 159846"/>
                      <a:gd name="connsiteY10" fmla="*/ 88221 h 180116"/>
                      <a:gd name="connsiteX11" fmla="*/ 102175 w 159846"/>
                      <a:gd name="connsiteY11" fmla="*/ 47739 h 180116"/>
                      <a:gd name="connsiteX12" fmla="*/ 60427 w 159846"/>
                      <a:gd name="connsiteY12" fmla="*/ 32976 h 18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846" h="180116">
                        <a:moveTo>
                          <a:pt x="0" y="180022"/>
                        </a:moveTo>
                        <a:lnTo>
                          <a:pt x="0" y="0"/>
                        </a:lnTo>
                        <a:lnTo>
                          <a:pt x="63818" y="0"/>
                        </a:lnTo>
                        <a:cubicBezTo>
                          <a:pt x="127775" y="0"/>
                          <a:pt x="159753" y="29258"/>
                          <a:pt x="159753" y="87773"/>
                        </a:cubicBezTo>
                        <a:cubicBezTo>
                          <a:pt x="160900" y="112847"/>
                          <a:pt x="151376" y="137234"/>
                          <a:pt x="133541" y="154896"/>
                        </a:cubicBezTo>
                        <a:cubicBezTo>
                          <a:pt x="114557" y="172213"/>
                          <a:pt x="89454" y="181248"/>
                          <a:pt x="63789" y="180003"/>
                        </a:cubicBezTo>
                        <a:close/>
                        <a:moveTo>
                          <a:pt x="40548" y="32976"/>
                        </a:moveTo>
                        <a:lnTo>
                          <a:pt x="40548" y="147123"/>
                        </a:lnTo>
                        <a:lnTo>
                          <a:pt x="60646" y="147123"/>
                        </a:lnTo>
                        <a:cubicBezTo>
                          <a:pt x="76062" y="147967"/>
                          <a:pt x="91109" y="142215"/>
                          <a:pt x="102032" y="131302"/>
                        </a:cubicBezTo>
                        <a:cubicBezTo>
                          <a:pt x="112502" y="119472"/>
                          <a:pt x="117891" y="103995"/>
                          <a:pt x="117034" y="88221"/>
                        </a:cubicBezTo>
                        <a:cubicBezTo>
                          <a:pt x="117867" y="73257"/>
                          <a:pt x="112491" y="58611"/>
                          <a:pt x="102175" y="47739"/>
                        </a:cubicBezTo>
                        <a:cubicBezTo>
                          <a:pt x="90834" y="37364"/>
                          <a:pt x="75769" y="32036"/>
                          <a:pt x="60427" y="32976"/>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6" name="Graphic 4">
                    <a:extLst>
                      <a:ext uri="{FF2B5EF4-FFF2-40B4-BE49-F238E27FC236}">
                        <a16:creationId xmlns:a16="http://schemas.microsoft.com/office/drawing/2014/main" id="{9C9F1555-28E9-3238-88A1-3261AC16A436}"/>
                      </a:ext>
                    </a:extLst>
                  </p:cNvPr>
                  <p:cNvSpPr/>
                  <p:nvPr/>
                </p:nvSpPr>
                <p:spPr>
                  <a:xfrm>
                    <a:off x="2567456" y="2009794"/>
                    <a:ext cx="123565" cy="135240"/>
                  </a:xfrm>
                  <a:custGeom>
                    <a:avLst/>
                    <a:gdLst>
                      <a:gd name="connsiteX0" fmla="*/ 123471 w 123565"/>
                      <a:gd name="connsiteY0" fmla="*/ 78829 h 135240"/>
                      <a:gd name="connsiteX1" fmla="*/ 39594 w 123565"/>
                      <a:gd name="connsiteY1" fmla="*/ 78829 h 135240"/>
                      <a:gd name="connsiteX2" fmla="*/ 74837 w 123565"/>
                      <a:gd name="connsiteY2" fmla="*/ 106833 h 135240"/>
                      <a:gd name="connsiteX3" fmla="*/ 112127 w 123565"/>
                      <a:gd name="connsiteY3" fmla="*/ 96784 h 135240"/>
                      <a:gd name="connsiteX4" fmla="*/ 112127 w 123565"/>
                      <a:gd name="connsiteY4" fmla="*/ 125416 h 135240"/>
                      <a:gd name="connsiteX5" fmla="*/ 65797 w 123565"/>
                      <a:gd name="connsiteY5" fmla="*/ 134941 h 135240"/>
                      <a:gd name="connsiteX6" fmla="*/ 295 w 123565"/>
                      <a:gd name="connsiteY6" fmla="*/ 81304 h 135240"/>
                      <a:gd name="connsiteX7" fmla="*/ 284 w 123565"/>
                      <a:gd name="connsiteY7" fmla="*/ 69542 h 135240"/>
                      <a:gd name="connsiteX8" fmla="*/ 18868 w 123565"/>
                      <a:gd name="connsiteY8" fmla="*/ 18812 h 135240"/>
                      <a:gd name="connsiteX9" fmla="*/ 64588 w 123565"/>
                      <a:gd name="connsiteY9" fmla="*/ 105 h 135240"/>
                      <a:gd name="connsiteX10" fmla="*/ 108098 w 123565"/>
                      <a:gd name="connsiteY10" fmla="*/ 16802 h 135240"/>
                      <a:gd name="connsiteX11" fmla="*/ 123471 w 123565"/>
                      <a:gd name="connsiteY11" fmla="*/ 62122 h 135240"/>
                      <a:gd name="connsiteX12" fmla="*/ 86667 w 123565"/>
                      <a:gd name="connsiteY12" fmla="*/ 54464 h 135240"/>
                      <a:gd name="connsiteX13" fmla="*/ 64321 w 123565"/>
                      <a:gd name="connsiteY13" fmla="*/ 26842 h 135240"/>
                      <a:gd name="connsiteX14" fmla="*/ 47805 w 123565"/>
                      <a:gd name="connsiteY14" fmla="*/ 34748 h 135240"/>
                      <a:gd name="connsiteX15" fmla="*/ 39327 w 123565"/>
                      <a:gd name="connsiteY15" fmla="*/ 54464 h 1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65" h="135240">
                        <a:moveTo>
                          <a:pt x="123471" y="78829"/>
                        </a:moveTo>
                        <a:lnTo>
                          <a:pt x="39594" y="78829"/>
                        </a:lnTo>
                        <a:cubicBezTo>
                          <a:pt x="40928" y="97498"/>
                          <a:pt x="52675" y="106833"/>
                          <a:pt x="74837" y="106833"/>
                        </a:cubicBezTo>
                        <a:cubicBezTo>
                          <a:pt x="87971" y="107107"/>
                          <a:pt x="100909" y="103620"/>
                          <a:pt x="112127" y="96784"/>
                        </a:cubicBezTo>
                        <a:lnTo>
                          <a:pt x="112127" y="125416"/>
                        </a:lnTo>
                        <a:cubicBezTo>
                          <a:pt x="97694" y="132328"/>
                          <a:pt x="81787" y="135598"/>
                          <a:pt x="65797" y="134941"/>
                        </a:cubicBezTo>
                        <a:cubicBezTo>
                          <a:pt x="32898" y="138218"/>
                          <a:pt x="3572" y="114203"/>
                          <a:pt x="295" y="81304"/>
                        </a:cubicBezTo>
                        <a:cubicBezTo>
                          <a:pt x="-95" y="77393"/>
                          <a:pt x="-98" y="73453"/>
                          <a:pt x="284" y="69542"/>
                        </a:cubicBezTo>
                        <a:cubicBezTo>
                          <a:pt x="-697" y="50806"/>
                          <a:pt x="6016" y="32481"/>
                          <a:pt x="18868" y="18812"/>
                        </a:cubicBezTo>
                        <a:cubicBezTo>
                          <a:pt x="30852" y="6503"/>
                          <a:pt x="47412" y="-272"/>
                          <a:pt x="64588" y="105"/>
                        </a:cubicBezTo>
                        <a:cubicBezTo>
                          <a:pt x="80824" y="-888"/>
                          <a:pt x="96695" y="5202"/>
                          <a:pt x="108098" y="16802"/>
                        </a:cubicBezTo>
                        <a:cubicBezTo>
                          <a:pt x="118859" y="29371"/>
                          <a:pt x="124365" y="45601"/>
                          <a:pt x="123471" y="62122"/>
                        </a:cubicBezTo>
                        <a:close/>
                        <a:moveTo>
                          <a:pt x="86667" y="54464"/>
                        </a:moveTo>
                        <a:cubicBezTo>
                          <a:pt x="86667" y="36050"/>
                          <a:pt x="79218" y="26842"/>
                          <a:pt x="64321" y="26842"/>
                        </a:cubicBezTo>
                        <a:cubicBezTo>
                          <a:pt x="57908" y="26864"/>
                          <a:pt x="51843" y="29766"/>
                          <a:pt x="47805" y="34748"/>
                        </a:cubicBezTo>
                        <a:cubicBezTo>
                          <a:pt x="43034" y="40301"/>
                          <a:pt x="40075" y="47181"/>
                          <a:pt x="39327" y="54464"/>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7" name="Graphic 4">
                    <a:extLst>
                      <a:ext uri="{FF2B5EF4-FFF2-40B4-BE49-F238E27FC236}">
                        <a16:creationId xmlns:a16="http://schemas.microsoft.com/office/drawing/2014/main" id="{F68A5705-DABE-EFD8-6008-6A0F7565384A}"/>
                      </a:ext>
                    </a:extLst>
                  </p:cNvPr>
                  <p:cNvSpPr/>
                  <p:nvPr/>
                </p:nvSpPr>
                <p:spPr>
                  <a:xfrm>
                    <a:off x="2698338" y="2013004"/>
                    <a:ext cx="138636" cy="128606"/>
                  </a:xfrm>
                  <a:custGeom>
                    <a:avLst/>
                    <a:gdLst>
                      <a:gd name="connsiteX0" fmla="*/ 138636 w 138636"/>
                      <a:gd name="connsiteY0" fmla="*/ 19 h 128606"/>
                      <a:gd name="connsiteX1" fmla="*/ 90783 w 138636"/>
                      <a:gd name="connsiteY1" fmla="*/ 128607 h 128606"/>
                      <a:gd name="connsiteX2" fmla="*/ 45577 w 138636"/>
                      <a:gd name="connsiteY2" fmla="*/ 128607 h 128606"/>
                      <a:gd name="connsiteX3" fmla="*/ 0 w 138636"/>
                      <a:gd name="connsiteY3" fmla="*/ 19 h 128606"/>
                      <a:gd name="connsiteX4" fmla="*/ 42443 w 138636"/>
                      <a:gd name="connsiteY4" fmla="*/ 19 h 128606"/>
                      <a:gd name="connsiteX5" fmla="*/ 64799 w 138636"/>
                      <a:gd name="connsiteY5" fmla="*/ 79258 h 128606"/>
                      <a:gd name="connsiteX6" fmla="*/ 69190 w 138636"/>
                      <a:gd name="connsiteY6" fmla="*/ 102118 h 128606"/>
                      <a:gd name="connsiteX7" fmla="*/ 69685 w 138636"/>
                      <a:gd name="connsiteY7" fmla="*/ 102118 h 128606"/>
                      <a:gd name="connsiteX8" fmla="*/ 74343 w 138636"/>
                      <a:gd name="connsiteY8" fmla="*/ 80010 h 128606"/>
                      <a:gd name="connsiteX9" fmla="*/ 97203 w 138636"/>
                      <a:gd name="connsiteY9" fmla="*/ 0 h 12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36" h="128606">
                        <a:moveTo>
                          <a:pt x="138636" y="19"/>
                        </a:moveTo>
                        <a:lnTo>
                          <a:pt x="90783" y="128607"/>
                        </a:lnTo>
                        <a:lnTo>
                          <a:pt x="45577" y="128607"/>
                        </a:lnTo>
                        <a:lnTo>
                          <a:pt x="0" y="19"/>
                        </a:lnTo>
                        <a:lnTo>
                          <a:pt x="42443" y="19"/>
                        </a:lnTo>
                        <a:lnTo>
                          <a:pt x="64799" y="79258"/>
                        </a:lnTo>
                        <a:cubicBezTo>
                          <a:pt x="67024" y="86712"/>
                          <a:pt x="68494" y="94370"/>
                          <a:pt x="69190" y="102118"/>
                        </a:cubicBezTo>
                        <a:lnTo>
                          <a:pt x="69685" y="102118"/>
                        </a:lnTo>
                        <a:cubicBezTo>
                          <a:pt x="70594" y="94627"/>
                          <a:pt x="72152" y="87230"/>
                          <a:pt x="74343" y="80010"/>
                        </a:cubicBezTo>
                        <a:lnTo>
                          <a:pt x="97203" y="0"/>
                        </a:ln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01" name="Graphic 4">
                  <a:extLst>
                    <a:ext uri="{FF2B5EF4-FFF2-40B4-BE49-F238E27FC236}">
                      <a16:creationId xmlns:a16="http://schemas.microsoft.com/office/drawing/2014/main" id="{634599EB-1C55-797A-91D4-71F5CF64D608}"/>
                    </a:ext>
                  </a:extLst>
                </p:cNvPr>
                <p:cNvGrpSpPr/>
                <p:nvPr/>
              </p:nvGrpSpPr>
              <p:grpSpPr>
                <a:xfrm>
                  <a:off x="2380157" y="1952065"/>
                  <a:ext cx="447292" cy="183444"/>
                  <a:chOff x="2380157" y="1952065"/>
                  <a:chExt cx="447292" cy="183444"/>
                </a:xfrm>
                <a:solidFill>
                  <a:srgbClr val="E6E6E6"/>
                </a:solidFill>
              </p:grpSpPr>
              <p:sp>
                <p:nvSpPr>
                  <p:cNvPr id="102" name="Graphic 4">
                    <a:extLst>
                      <a:ext uri="{FF2B5EF4-FFF2-40B4-BE49-F238E27FC236}">
                        <a16:creationId xmlns:a16="http://schemas.microsoft.com/office/drawing/2014/main" id="{4129D1F6-F33D-7E78-1537-738E3152EEEC}"/>
                      </a:ext>
                    </a:extLst>
                  </p:cNvPr>
                  <p:cNvSpPr/>
                  <p:nvPr/>
                </p:nvSpPr>
                <p:spPr>
                  <a:xfrm>
                    <a:off x="2380157" y="1952065"/>
                    <a:ext cx="159846" cy="180116"/>
                  </a:xfrm>
                  <a:custGeom>
                    <a:avLst/>
                    <a:gdLst>
                      <a:gd name="connsiteX0" fmla="*/ 0 w 159846"/>
                      <a:gd name="connsiteY0" fmla="*/ 180022 h 180116"/>
                      <a:gd name="connsiteX1" fmla="*/ 0 w 159846"/>
                      <a:gd name="connsiteY1" fmla="*/ 0 h 180116"/>
                      <a:gd name="connsiteX2" fmla="*/ 63818 w 159846"/>
                      <a:gd name="connsiteY2" fmla="*/ 0 h 180116"/>
                      <a:gd name="connsiteX3" fmla="*/ 159753 w 159846"/>
                      <a:gd name="connsiteY3" fmla="*/ 87773 h 180116"/>
                      <a:gd name="connsiteX4" fmla="*/ 133541 w 159846"/>
                      <a:gd name="connsiteY4" fmla="*/ 154896 h 180116"/>
                      <a:gd name="connsiteX5" fmla="*/ 63789 w 159846"/>
                      <a:gd name="connsiteY5" fmla="*/ 180003 h 180116"/>
                      <a:gd name="connsiteX6" fmla="*/ 40548 w 159846"/>
                      <a:gd name="connsiteY6" fmla="*/ 32976 h 180116"/>
                      <a:gd name="connsiteX7" fmla="*/ 40548 w 159846"/>
                      <a:gd name="connsiteY7" fmla="*/ 147123 h 180116"/>
                      <a:gd name="connsiteX8" fmla="*/ 60646 w 159846"/>
                      <a:gd name="connsiteY8" fmla="*/ 147123 h 180116"/>
                      <a:gd name="connsiteX9" fmla="*/ 102032 w 159846"/>
                      <a:gd name="connsiteY9" fmla="*/ 131302 h 180116"/>
                      <a:gd name="connsiteX10" fmla="*/ 117034 w 159846"/>
                      <a:gd name="connsiteY10" fmla="*/ 88221 h 180116"/>
                      <a:gd name="connsiteX11" fmla="*/ 102175 w 159846"/>
                      <a:gd name="connsiteY11" fmla="*/ 47739 h 180116"/>
                      <a:gd name="connsiteX12" fmla="*/ 60427 w 159846"/>
                      <a:gd name="connsiteY12" fmla="*/ 32976 h 18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846" h="180116">
                        <a:moveTo>
                          <a:pt x="0" y="180022"/>
                        </a:moveTo>
                        <a:lnTo>
                          <a:pt x="0" y="0"/>
                        </a:lnTo>
                        <a:lnTo>
                          <a:pt x="63818" y="0"/>
                        </a:lnTo>
                        <a:cubicBezTo>
                          <a:pt x="127775" y="0"/>
                          <a:pt x="159753" y="29258"/>
                          <a:pt x="159753" y="87773"/>
                        </a:cubicBezTo>
                        <a:cubicBezTo>
                          <a:pt x="160900" y="112847"/>
                          <a:pt x="151376" y="137234"/>
                          <a:pt x="133541" y="154896"/>
                        </a:cubicBezTo>
                        <a:cubicBezTo>
                          <a:pt x="114557" y="172213"/>
                          <a:pt x="89454" y="181248"/>
                          <a:pt x="63789" y="180003"/>
                        </a:cubicBezTo>
                        <a:close/>
                        <a:moveTo>
                          <a:pt x="40548" y="32976"/>
                        </a:moveTo>
                        <a:lnTo>
                          <a:pt x="40548" y="147123"/>
                        </a:lnTo>
                        <a:lnTo>
                          <a:pt x="60646" y="147123"/>
                        </a:lnTo>
                        <a:cubicBezTo>
                          <a:pt x="76062" y="147967"/>
                          <a:pt x="91109" y="142215"/>
                          <a:pt x="102032" y="131302"/>
                        </a:cubicBezTo>
                        <a:cubicBezTo>
                          <a:pt x="112502" y="119472"/>
                          <a:pt x="117891" y="103995"/>
                          <a:pt x="117034" y="88221"/>
                        </a:cubicBezTo>
                        <a:cubicBezTo>
                          <a:pt x="117867" y="73257"/>
                          <a:pt x="112491" y="58611"/>
                          <a:pt x="102175" y="47739"/>
                        </a:cubicBezTo>
                        <a:cubicBezTo>
                          <a:pt x="90834" y="37364"/>
                          <a:pt x="75769" y="32036"/>
                          <a:pt x="60427" y="32976"/>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3" name="Graphic 4">
                    <a:extLst>
                      <a:ext uri="{FF2B5EF4-FFF2-40B4-BE49-F238E27FC236}">
                        <a16:creationId xmlns:a16="http://schemas.microsoft.com/office/drawing/2014/main" id="{AE2DC79B-CE19-7F64-E214-8EAA581C6DA7}"/>
                      </a:ext>
                    </a:extLst>
                  </p:cNvPr>
                  <p:cNvSpPr/>
                  <p:nvPr/>
                </p:nvSpPr>
                <p:spPr>
                  <a:xfrm>
                    <a:off x="2557931" y="2000269"/>
                    <a:ext cx="123565" cy="135240"/>
                  </a:xfrm>
                  <a:custGeom>
                    <a:avLst/>
                    <a:gdLst>
                      <a:gd name="connsiteX0" fmla="*/ 123471 w 123565"/>
                      <a:gd name="connsiteY0" fmla="*/ 78829 h 135240"/>
                      <a:gd name="connsiteX1" fmla="*/ 39594 w 123565"/>
                      <a:gd name="connsiteY1" fmla="*/ 78829 h 135240"/>
                      <a:gd name="connsiteX2" fmla="*/ 74837 w 123565"/>
                      <a:gd name="connsiteY2" fmla="*/ 106833 h 135240"/>
                      <a:gd name="connsiteX3" fmla="*/ 112127 w 123565"/>
                      <a:gd name="connsiteY3" fmla="*/ 96784 h 135240"/>
                      <a:gd name="connsiteX4" fmla="*/ 112127 w 123565"/>
                      <a:gd name="connsiteY4" fmla="*/ 125416 h 135240"/>
                      <a:gd name="connsiteX5" fmla="*/ 65797 w 123565"/>
                      <a:gd name="connsiteY5" fmla="*/ 134941 h 135240"/>
                      <a:gd name="connsiteX6" fmla="*/ 295 w 123565"/>
                      <a:gd name="connsiteY6" fmla="*/ 81304 h 135240"/>
                      <a:gd name="connsiteX7" fmla="*/ 284 w 123565"/>
                      <a:gd name="connsiteY7" fmla="*/ 69542 h 135240"/>
                      <a:gd name="connsiteX8" fmla="*/ 18868 w 123565"/>
                      <a:gd name="connsiteY8" fmla="*/ 18812 h 135240"/>
                      <a:gd name="connsiteX9" fmla="*/ 64588 w 123565"/>
                      <a:gd name="connsiteY9" fmla="*/ 105 h 135240"/>
                      <a:gd name="connsiteX10" fmla="*/ 108098 w 123565"/>
                      <a:gd name="connsiteY10" fmla="*/ 16802 h 135240"/>
                      <a:gd name="connsiteX11" fmla="*/ 123471 w 123565"/>
                      <a:gd name="connsiteY11" fmla="*/ 62122 h 135240"/>
                      <a:gd name="connsiteX12" fmla="*/ 86667 w 123565"/>
                      <a:gd name="connsiteY12" fmla="*/ 54464 h 135240"/>
                      <a:gd name="connsiteX13" fmla="*/ 64321 w 123565"/>
                      <a:gd name="connsiteY13" fmla="*/ 26842 h 135240"/>
                      <a:gd name="connsiteX14" fmla="*/ 47805 w 123565"/>
                      <a:gd name="connsiteY14" fmla="*/ 34747 h 135240"/>
                      <a:gd name="connsiteX15" fmla="*/ 39327 w 123565"/>
                      <a:gd name="connsiteY15" fmla="*/ 54464 h 13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65" h="135240">
                        <a:moveTo>
                          <a:pt x="123471" y="78829"/>
                        </a:moveTo>
                        <a:lnTo>
                          <a:pt x="39594" y="78829"/>
                        </a:lnTo>
                        <a:cubicBezTo>
                          <a:pt x="40928" y="97498"/>
                          <a:pt x="52675" y="106833"/>
                          <a:pt x="74837" y="106833"/>
                        </a:cubicBezTo>
                        <a:cubicBezTo>
                          <a:pt x="87971" y="107107"/>
                          <a:pt x="100909" y="103620"/>
                          <a:pt x="112127" y="96784"/>
                        </a:cubicBezTo>
                        <a:lnTo>
                          <a:pt x="112127" y="125416"/>
                        </a:lnTo>
                        <a:cubicBezTo>
                          <a:pt x="97694" y="132328"/>
                          <a:pt x="81787" y="135598"/>
                          <a:pt x="65797" y="134941"/>
                        </a:cubicBezTo>
                        <a:cubicBezTo>
                          <a:pt x="32898" y="138218"/>
                          <a:pt x="3572" y="114203"/>
                          <a:pt x="295" y="81304"/>
                        </a:cubicBezTo>
                        <a:cubicBezTo>
                          <a:pt x="-95" y="77393"/>
                          <a:pt x="-98" y="73453"/>
                          <a:pt x="284" y="69542"/>
                        </a:cubicBezTo>
                        <a:cubicBezTo>
                          <a:pt x="-697" y="50806"/>
                          <a:pt x="6016" y="32481"/>
                          <a:pt x="18868" y="18812"/>
                        </a:cubicBezTo>
                        <a:cubicBezTo>
                          <a:pt x="30852" y="6503"/>
                          <a:pt x="47412" y="-272"/>
                          <a:pt x="64588" y="105"/>
                        </a:cubicBezTo>
                        <a:cubicBezTo>
                          <a:pt x="80824" y="-888"/>
                          <a:pt x="96695" y="5202"/>
                          <a:pt x="108098" y="16802"/>
                        </a:cubicBezTo>
                        <a:cubicBezTo>
                          <a:pt x="118859" y="29371"/>
                          <a:pt x="124365" y="45601"/>
                          <a:pt x="123471" y="62122"/>
                        </a:cubicBezTo>
                        <a:close/>
                        <a:moveTo>
                          <a:pt x="86667" y="54464"/>
                        </a:moveTo>
                        <a:cubicBezTo>
                          <a:pt x="86667" y="36050"/>
                          <a:pt x="79218" y="26842"/>
                          <a:pt x="64321" y="26842"/>
                        </a:cubicBezTo>
                        <a:cubicBezTo>
                          <a:pt x="57908" y="26864"/>
                          <a:pt x="51843" y="29766"/>
                          <a:pt x="47805" y="34747"/>
                        </a:cubicBezTo>
                        <a:cubicBezTo>
                          <a:pt x="43034" y="40301"/>
                          <a:pt x="40075" y="47181"/>
                          <a:pt x="39327" y="54464"/>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04" name="Graphic 4">
                    <a:extLst>
                      <a:ext uri="{FF2B5EF4-FFF2-40B4-BE49-F238E27FC236}">
                        <a16:creationId xmlns:a16="http://schemas.microsoft.com/office/drawing/2014/main" id="{90085CF4-EBD9-2B3F-9898-B2CA4B779930}"/>
                      </a:ext>
                    </a:extLst>
                  </p:cNvPr>
                  <p:cNvSpPr/>
                  <p:nvPr/>
                </p:nvSpPr>
                <p:spPr>
                  <a:xfrm>
                    <a:off x="2688813" y="2003479"/>
                    <a:ext cx="138636" cy="128606"/>
                  </a:xfrm>
                  <a:custGeom>
                    <a:avLst/>
                    <a:gdLst>
                      <a:gd name="connsiteX0" fmla="*/ 138636 w 138636"/>
                      <a:gd name="connsiteY0" fmla="*/ 19 h 128606"/>
                      <a:gd name="connsiteX1" fmla="*/ 90783 w 138636"/>
                      <a:gd name="connsiteY1" fmla="*/ 128607 h 128606"/>
                      <a:gd name="connsiteX2" fmla="*/ 45577 w 138636"/>
                      <a:gd name="connsiteY2" fmla="*/ 128607 h 128606"/>
                      <a:gd name="connsiteX3" fmla="*/ 0 w 138636"/>
                      <a:gd name="connsiteY3" fmla="*/ 19 h 128606"/>
                      <a:gd name="connsiteX4" fmla="*/ 42443 w 138636"/>
                      <a:gd name="connsiteY4" fmla="*/ 19 h 128606"/>
                      <a:gd name="connsiteX5" fmla="*/ 64799 w 138636"/>
                      <a:gd name="connsiteY5" fmla="*/ 79258 h 128606"/>
                      <a:gd name="connsiteX6" fmla="*/ 69190 w 138636"/>
                      <a:gd name="connsiteY6" fmla="*/ 102118 h 128606"/>
                      <a:gd name="connsiteX7" fmla="*/ 69685 w 138636"/>
                      <a:gd name="connsiteY7" fmla="*/ 102118 h 128606"/>
                      <a:gd name="connsiteX8" fmla="*/ 74343 w 138636"/>
                      <a:gd name="connsiteY8" fmla="*/ 80010 h 128606"/>
                      <a:gd name="connsiteX9" fmla="*/ 97203 w 138636"/>
                      <a:gd name="connsiteY9" fmla="*/ 0 h 12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636" h="128606">
                        <a:moveTo>
                          <a:pt x="138636" y="19"/>
                        </a:moveTo>
                        <a:lnTo>
                          <a:pt x="90783" y="128607"/>
                        </a:lnTo>
                        <a:lnTo>
                          <a:pt x="45577" y="128607"/>
                        </a:lnTo>
                        <a:lnTo>
                          <a:pt x="0" y="19"/>
                        </a:lnTo>
                        <a:lnTo>
                          <a:pt x="42443" y="19"/>
                        </a:lnTo>
                        <a:lnTo>
                          <a:pt x="64799" y="79258"/>
                        </a:lnTo>
                        <a:cubicBezTo>
                          <a:pt x="67024" y="86712"/>
                          <a:pt x="68494" y="94370"/>
                          <a:pt x="69190" y="102118"/>
                        </a:cubicBezTo>
                        <a:lnTo>
                          <a:pt x="69685" y="102118"/>
                        </a:lnTo>
                        <a:cubicBezTo>
                          <a:pt x="70594" y="94627"/>
                          <a:pt x="72152" y="87230"/>
                          <a:pt x="74343" y="80010"/>
                        </a:cubicBezTo>
                        <a:lnTo>
                          <a:pt x="97203" y="0"/>
                        </a:ln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110" name="Group 109">
              <a:extLst>
                <a:ext uri="{FF2B5EF4-FFF2-40B4-BE49-F238E27FC236}">
                  <a16:creationId xmlns:a16="http://schemas.microsoft.com/office/drawing/2014/main" id="{F7E3662E-D74A-CB7A-DB22-56BE07A68DB7}"/>
                </a:ext>
              </a:extLst>
            </p:cNvPr>
            <p:cNvGrpSpPr/>
            <p:nvPr/>
          </p:nvGrpSpPr>
          <p:grpSpPr>
            <a:xfrm>
              <a:off x="9928812" y="1873162"/>
              <a:ext cx="248645" cy="158565"/>
              <a:chOff x="4995805" y="2529405"/>
              <a:chExt cx="2475435" cy="1578626"/>
            </a:xfrm>
          </p:grpSpPr>
          <p:grpSp>
            <p:nvGrpSpPr>
              <p:cNvPr id="117" name="Graphic 4">
                <a:extLst>
                  <a:ext uri="{FF2B5EF4-FFF2-40B4-BE49-F238E27FC236}">
                    <a16:creationId xmlns:a16="http://schemas.microsoft.com/office/drawing/2014/main" id="{412CFBD4-0C6D-C45C-62D2-293B225833B3}"/>
                  </a:ext>
                </a:extLst>
              </p:cNvPr>
              <p:cNvGrpSpPr/>
              <p:nvPr/>
            </p:nvGrpSpPr>
            <p:grpSpPr>
              <a:xfrm>
                <a:off x="4995805" y="2529405"/>
                <a:ext cx="2475435" cy="1578626"/>
                <a:chOff x="2391766" y="2395452"/>
                <a:chExt cx="1735586" cy="1106812"/>
              </a:xfrm>
            </p:grpSpPr>
            <p:sp>
              <p:nvSpPr>
                <p:cNvPr id="141" name="Graphic 4">
                  <a:extLst>
                    <a:ext uri="{FF2B5EF4-FFF2-40B4-BE49-F238E27FC236}">
                      <a16:creationId xmlns:a16="http://schemas.microsoft.com/office/drawing/2014/main" id="{595C7653-8F88-03A9-4E41-4410AE340416}"/>
                    </a:ext>
                  </a:extLst>
                </p:cNvPr>
                <p:cNvSpPr/>
                <p:nvPr/>
              </p:nvSpPr>
              <p:spPr>
                <a:xfrm>
                  <a:off x="2395310" y="2399151"/>
                  <a:ext cx="1728387" cy="1099534"/>
                </a:xfrm>
                <a:custGeom>
                  <a:avLst/>
                  <a:gdLst>
                    <a:gd name="connsiteX0" fmla="*/ 1466488 w 1728387"/>
                    <a:gd name="connsiteY0" fmla="*/ 214690 h 1099534"/>
                    <a:gd name="connsiteX1" fmla="*/ 1514761 w 1728387"/>
                    <a:gd name="connsiteY1" fmla="*/ 182477 h 1099534"/>
                    <a:gd name="connsiteX2" fmla="*/ 1530268 w 1728387"/>
                    <a:gd name="connsiteY2" fmla="*/ 181963 h 1099534"/>
                    <a:gd name="connsiteX3" fmla="*/ 1616574 w 1728387"/>
                    <a:gd name="connsiteY3" fmla="*/ 175019 h 1099534"/>
                    <a:gd name="connsiteX4" fmla="*/ 1579197 w 1728387"/>
                    <a:gd name="connsiteY4" fmla="*/ 38411 h 1099534"/>
                    <a:gd name="connsiteX5" fmla="*/ 1438780 w 1728387"/>
                    <a:gd name="connsiteY5" fmla="*/ 19942 h 1099534"/>
                    <a:gd name="connsiteX6" fmla="*/ 1430074 w 1728387"/>
                    <a:gd name="connsiteY6" fmla="*/ 57604 h 1099534"/>
                    <a:gd name="connsiteX7" fmla="*/ 1432141 w 1728387"/>
                    <a:gd name="connsiteY7" fmla="*/ 79883 h 1099534"/>
                    <a:gd name="connsiteX8" fmla="*/ 1435951 w 1728387"/>
                    <a:gd name="connsiteY8" fmla="*/ 100581 h 1099534"/>
                    <a:gd name="connsiteX9" fmla="*/ 1440304 w 1728387"/>
                    <a:gd name="connsiteY9" fmla="*/ 127394 h 1099534"/>
                    <a:gd name="connsiteX10" fmla="*/ 1434046 w 1728387"/>
                    <a:gd name="connsiteY10" fmla="*/ 144844 h 1099534"/>
                    <a:gd name="connsiteX11" fmla="*/ 1415682 w 1728387"/>
                    <a:gd name="connsiteY11" fmla="*/ 166856 h 1099534"/>
                    <a:gd name="connsiteX12" fmla="*/ 1272407 w 1728387"/>
                    <a:gd name="connsiteY12" fmla="*/ 31934 h 1099534"/>
                    <a:gd name="connsiteX13" fmla="*/ 462363 w 1728387"/>
                    <a:gd name="connsiteY13" fmla="*/ 31934 h 1099534"/>
                    <a:gd name="connsiteX14" fmla="*/ 301904 w 1728387"/>
                    <a:gd name="connsiteY14" fmla="*/ 181039 h 1099534"/>
                    <a:gd name="connsiteX15" fmla="*/ 308734 w 1728387"/>
                    <a:gd name="connsiteY15" fmla="*/ 183953 h 1099534"/>
                    <a:gd name="connsiteX16" fmla="*/ 339690 w 1728387"/>
                    <a:gd name="connsiteY16" fmla="*/ 181620 h 1099534"/>
                    <a:gd name="connsiteX17" fmla="*/ 363655 w 1728387"/>
                    <a:gd name="connsiteY17" fmla="*/ 179305 h 1099534"/>
                    <a:gd name="connsiteX18" fmla="*/ 389230 w 1728387"/>
                    <a:gd name="connsiteY18" fmla="*/ 179124 h 1099534"/>
                    <a:gd name="connsiteX19" fmla="*/ 430444 w 1728387"/>
                    <a:gd name="connsiteY19" fmla="*/ 198936 h 1099534"/>
                    <a:gd name="connsiteX20" fmla="*/ 395649 w 1728387"/>
                    <a:gd name="connsiteY20" fmla="*/ 357051 h 1099534"/>
                    <a:gd name="connsiteX21" fmla="*/ 236392 w 1728387"/>
                    <a:gd name="connsiteY21" fmla="*/ 386245 h 1099534"/>
                    <a:gd name="connsiteX22" fmla="*/ 214484 w 1728387"/>
                    <a:gd name="connsiteY22" fmla="*/ 337887 h 1099534"/>
                    <a:gd name="connsiteX23" fmla="*/ 216551 w 1728387"/>
                    <a:gd name="connsiteY23" fmla="*/ 307950 h 1099534"/>
                    <a:gd name="connsiteX24" fmla="*/ 227981 w 1728387"/>
                    <a:gd name="connsiteY24" fmla="*/ 276031 h 1099534"/>
                    <a:gd name="connsiteX25" fmla="*/ 229048 w 1728387"/>
                    <a:gd name="connsiteY25" fmla="*/ 268002 h 1099534"/>
                    <a:gd name="connsiteX26" fmla="*/ 223647 w 1728387"/>
                    <a:gd name="connsiteY26" fmla="*/ 253714 h 1099534"/>
                    <a:gd name="connsiteX27" fmla="*/ 0 w 1728387"/>
                    <a:gd name="connsiteY27" fmla="*/ 461521 h 1099534"/>
                    <a:gd name="connsiteX28" fmla="*/ 864003 w 1728387"/>
                    <a:gd name="connsiteY28" fmla="*/ 1099534 h 1099534"/>
                    <a:gd name="connsiteX29" fmla="*/ 1728388 w 1728387"/>
                    <a:gd name="connsiteY29" fmla="*/ 461274 h 109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8387" h="1099534">
                      <a:moveTo>
                        <a:pt x="1466488" y="214690"/>
                      </a:moveTo>
                      <a:cubicBezTo>
                        <a:pt x="1474746" y="203508"/>
                        <a:pt x="1484586" y="193678"/>
                        <a:pt x="1514761" y="182477"/>
                      </a:cubicBezTo>
                      <a:cubicBezTo>
                        <a:pt x="1519847" y="181267"/>
                        <a:pt x="1525114" y="181096"/>
                        <a:pt x="1530268" y="181963"/>
                      </a:cubicBezTo>
                      <a:cubicBezTo>
                        <a:pt x="1564558" y="193516"/>
                        <a:pt x="1598105" y="196193"/>
                        <a:pt x="1616574" y="175019"/>
                      </a:cubicBezTo>
                      <a:cubicBezTo>
                        <a:pt x="1645025" y="142396"/>
                        <a:pt x="1628289" y="81236"/>
                        <a:pt x="1579197" y="38411"/>
                      </a:cubicBezTo>
                      <a:cubicBezTo>
                        <a:pt x="1530106" y="-4413"/>
                        <a:pt x="1467231" y="-12681"/>
                        <a:pt x="1438780" y="19942"/>
                      </a:cubicBezTo>
                      <a:cubicBezTo>
                        <a:pt x="1430207" y="29801"/>
                        <a:pt x="1429712" y="45231"/>
                        <a:pt x="1430074" y="57604"/>
                      </a:cubicBezTo>
                      <a:cubicBezTo>
                        <a:pt x="1430341" y="65062"/>
                        <a:pt x="1431026" y="72501"/>
                        <a:pt x="1432141" y="79883"/>
                      </a:cubicBezTo>
                      <a:cubicBezTo>
                        <a:pt x="1433151" y="86836"/>
                        <a:pt x="1435141" y="93685"/>
                        <a:pt x="1435951" y="100581"/>
                      </a:cubicBezTo>
                      <a:cubicBezTo>
                        <a:pt x="1437018" y="109582"/>
                        <a:pt x="1439237" y="118393"/>
                        <a:pt x="1440304" y="127394"/>
                      </a:cubicBezTo>
                      <a:cubicBezTo>
                        <a:pt x="1441171" y="134757"/>
                        <a:pt x="1437942" y="138128"/>
                        <a:pt x="1434046" y="144844"/>
                      </a:cubicBezTo>
                      <a:cubicBezTo>
                        <a:pt x="1428388" y="152549"/>
                        <a:pt x="1422254" y="159903"/>
                        <a:pt x="1415682" y="166856"/>
                      </a:cubicBezTo>
                      <a:lnTo>
                        <a:pt x="1272407" y="31934"/>
                      </a:lnTo>
                      <a:lnTo>
                        <a:pt x="462363" y="31934"/>
                      </a:lnTo>
                      <a:lnTo>
                        <a:pt x="301904" y="181039"/>
                      </a:lnTo>
                      <a:cubicBezTo>
                        <a:pt x="304069" y="182258"/>
                        <a:pt x="306359" y="183229"/>
                        <a:pt x="308734" y="183953"/>
                      </a:cubicBezTo>
                      <a:cubicBezTo>
                        <a:pt x="319088" y="183620"/>
                        <a:pt x="329346" y="181953"/>
                        <a:pt x="339690" y="181620"/>
                      </a:cubicBezTo>
                      <a:cubicBezTo>
                        <a:pt x="347634" y="181362"/>
                        <a:pt x="355625" y="179772"/>
                        <a:pt x="363655" y="179305"/>
                      </a:cubicBezTo>
                      <a:cubicBezTo>
                        <a:pt x="372169" y="178762"/>
                        <a:pt x="380709" y="178695"/>
                        <a:pt x="389230" y="179124"/>
                      </a:cubicBezTo>
                      <a:cubicBezTo>
                        <a:pt x="404849" y="180753"/>
                        <a:pt x="419417" y="187754"/>
                        <a:pt x="430444" y="198936"/>
                      </a:cubicBezTo>
                      <a:cubicBezTo>
                        <a:pt x="464810" y="234540"/>
                        <a:pt x="449237" y="305340"/>
                        <a:pt x="395649" y="357051"/>
                      </a:cubicBezTo>
                      <a:cubicBezTo>
                        <a:pt x="342062" y="408762"/>
                        <a:pt x="270758" y="421821"/>
                        <a:pt x="236392" y="386245"/>
                      </a:cubicBezTo>
                      <a:cubicBezTo>
                        <a:pt x="223854" y="373053"/>
                        <a:pt x="216135" y="356013"/>
                        <a:pt x="214484" y="337887"/>
                      </a:cubicBezTo>
                      <a:cubicBezTo>
                        <a:pt x="213564" y="327857"/>
                        <a:pt x="214262" y="317751"/>
                        <a:pt x="216551" y="307950"/>
                      </a:cubicBezTo>
                      <a:cubicBezTo>
                        <a:pt x="219113" y="296767"/>
                        <a:pt x="225028" y="287090"/>
                        <a:pt x="227981" y="276031"/>
                      </a:cubicBezTo>
                      <a:cubicBezTo>
                        <a:pt x="228761" y="273431"/>
                        <a:pt x="229121" y="270716"/>
                        <a:pt x="229048" y="268002"/>
                      </a:cubicBezTo>
                      <a:cubicBezTo>
                        <a:pt x="228293" y="262906"/>
                        <a:pt x="226451" y="258039"/>
                        <a:pt x="223647" y="253714"/>
                      </a:cubicBezTo>
                      <a:lnTo>
                        <a:pt x="0" y="461521"/>
                      </a:lnTo>
                      <a:cubicBezTo>
                        <a:pt x="267795" y="627694"/>
                        <a:pt x="600075" y="778180"/>
                        <a:pt x="864003" y="1099534"/>
                      </a:cubicBezTo>
                      <a:cubicBezTo>
                        <a:pt x="1129303" y="776551"/>
                        <a:pt x="1459906" y="628456"/>
                        <a:pt x="1728388" y="461274"/>
                      </a:cubicBezTo>
                      <a:close/>
                    </a:path>
                  </a:pathLst>
                </a:custGeom>
                <a:solidFill>
                  <a:srgbClr val="FFB900"/>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2" name="Graphic 4">
                  <a:extLst>
                    <a:ext uri="{FF2B5EF4-FFF2-40B4-BE49-F238E27FC236}">
                      <a16:creationId xmlns:a16="http://schemas.microsoft.com/office/drawing/2014/main" id="{E2D8A741-EB71-83F5-A896-6D6120B5FC98}"/>
                    </a:ext>
                  </a:extLst>
                </p:cNvPr>
                <p:cNvSpPr/>
                <p:nvPr/>
              </p:nvSpPr>
              <p:spPr>
                <a:xfrm>
                  <a:off x="2391766" y="2395452"/>
                  <a:ext cx="1735586" cy="1106812"/>
                </a:xfrm>
                <a:custGeom>
                  <a:avLst/>
                  <a:gdLst>
                    <a:gd name="connsiteX0" fmla="*/ 1472956 w 1735586"/>
                    <a:gd name="connsiteY0" fmla="*/ 220438 h 1106812"/>
                    <a:gd name="connsiteX1" fmla="*/ 1522762 w 1735586"/>
                    <a:gd name="connsiteY1" fmla="*/ 188948 h 1106812"/>
                    <a:gd name="connsiteX2" fmla="*/ 1556919 w 1735586"/>
                    <a:gd name="connsiteY2" fmla="*/ 195615 h 1106812"/>
                    <a:gd name="connsiteX3" fmla="*/ 1590256 w 1735586"/>
                    <a:gd name="connsiteY3" fmla="*/ 197435 h 1106812"/>
                    <a:gd name="connsiteX4" fmla="*/ 1635100 w 1735586"/>
                    <a:gd name="connsiteY4" fmla="*/ 118053 h 1106812"/>
                    <a:gd name="connsiteX5" fmla="*/ 1552309 w 1735586"/>
                    <a:gd name="connsiteY5" fmla="*/ 16765 h 1106812"/>
                    <a:gd name="connsiteX6" fmla="*/ 1443724 w 1735586"/>
                    <a:gd name="connsiteY6" fmla="*/ 17050 h 1106812"/>
                    <a:gd name="connsiteX7" fmla="*/ 1431551 w 1735586"/>
                    <a:gd name="connsiteY7" fmla="*/ 79763 h 1106812"/>
                    <a:gd name="connsiteX8" fmla="*/ 1439704 w 1735586"/>
                    <a:gd name="connsiteY8" fmla="*/ 127226 h 1106812"/>
                    <a:gd name="connsiteX9" fmla="*/ 1416292 w 1735586"/>
                    <a:gd name="connsiteY9" fmla="*/ 168507 h 1106812"/>
                    <a:gd name="connsiteX10" fmla="*/ 1421940 w 1735586"/>
                    <a:gd name="connsiteY10" fmla="*/ 168250 h 1106812"/>
                    <a:gd name="connsiteX11" fmla="*/ 1326452 w 1735586"/>
                    <a:gd name="connsiteY11" fmla="*/ 78325 h 1106812"/>
                    <a:gd name="connsiteX12" fmla="*/ 1281313 w 1735586"/>
                    <a:gd name="connsiteY12" fmla="*/ 35815 h 1106812"/>
                    <a:gd name="connsiteX13" fmla="*/ 1270654 w 1735586"/>
                    <a:gd name="connsiteY13" fmla="*/ 32081 h 1106812"/>
                    <a:gd name="connsiteX14" fmla="*/ 474298 w 1735586"/>
                    <a:gd name="connsiteY14" fmla="*/ 32081 h 1106812"/>
                    <a:gd name="connsiteX15" fmla="*/ 462982 w 1735586"/>
                    <a:gd name="connsiteY15" fmla="*/ 33490 h 1106812"/>
                    <a:gd name="connsiteX16" fmla="*/ 450723 w 1735586"/>
                    <a:gd name="connsiteY16" fmla="*/ 44873 h 1106812"/>
                    <a:gd name="connsiteX17" fmla="*/ 426568 w 1735586"/>
                    <a:gd name="connsiteY17" fmla="*/ 67323 h 1106812"/>
                    <a:gd name="connsiteX18" fmla="*/ 311430 w 1735586"/>
                    <a:gd name="connsiteY18" fmla="*/ 174308 h 1106812"/>
                    <a:gd name="connsiteX19" fmla="*/ 303143 w 1735586"/>
                    <a:gd name="connsiteY19" fmla="*/ 182014 h 1106812"/>
                    <a:gd name="connsiteX20" fmla="*/ 302844 w 1735586"/>
                    <a:gd name="connsiteY20" fmla="*/ 187119 h 1106812"/>
                    <a:gd name="connsiteX21" fmla="*/ 304210 w 1735586"/>
                    <a:gd name="connsiteY21" fmla="*/ 188081 h 1106812"/>
                    <a:gd name="connsiteX22" fmla="*/ 326174 w 1735586"/>
                    <a:gd name="connsiteY22" fmla="*/ 190215 h 1106812"/>
                    <a:gd name="connsiteX23" fmla="*/ 361808 w 1735586"/>
                    <a:gd name="connsiteY23" fmla="*/ 187053 h 1106812"/>
                    <a:gd name="connsiteX24" fmla="*/ 428997 w 1735586"/>
                    <a:gd name="connsiteY24" fmla="*/ 202874 h 1106812"/>
                    <a:gd name="connsiteX25" fmla="*/ 438169 w 1735586"/>
                    <a:gd name="connsiteY25" fmla="*/ 299276 h 1106812"/>
                    <a:gd name="connsiteX26" fmla="*/ 350254 w 1735586"/>
                    <a:gd name="connsiteY26" fmla="*/ 391383 h 1106812"/>
                    <a:gd name="connsiteX27" fmla="*/ 249898 w 1735586"/>
                    <a:gd name="connsiteY27" fmla="*/ 393926 h 1106812"/>
                    <a:gd name="connsiteX28" fmla="*/ 221600 w 1735586"/>
                    <a:gd name="connsiteY28" fmla="*/ 324746 h 1106812"/>
                    <a:gd name="connsiteX29" fmla="*/ 234258 w 1735586"/>
                    <a:gd name="connsiteY29" fmla="*/ 283036 h 1106812"/>
                    <a:gd name="connsiteX30" fmla="*/ 230448 w 1735586"/>
                    <a:gd name="connsiteY30" fmla="*/ 255918 h 1106812"/>
                    <a:gd name="connsiteX31" fmla="*/ 225599 w 1735586"/>
                    <a:gd name="connsiteY31" fmla="*/ 254280 h 1106812"/>
                    <a:gd name="connsiteX32" fmla="*/ 224905 w 1735586"/>
                    <a:gd name="connsiteY32" fmla="*/ 254728 h 1106812"/>
                    <a:gd name="connsiteX33" fmla="*/ 28994 w 1735586"/>
                    <a:gd name="connsiteY33" fmla="*/ 436741 h 1106812"/>
                    <a:gd name="connsiteX34" fmla="*/ 1239 w 1735586"/>
                    <a:gd name="connsiteY34" fmla="*/ 462535 h 1106812"/>
                    <a:gd name="connsiteX35" fmla="*/ 888 w 1735586"/>
                    <a:gd name="connsiteY35" fmla="*/ 467630 h 1106812"/>
                    <a:gd name="connsiteX36" fmla="*/ 1496 w 1735586"/>
                    <a:gd name="connsiteY36" fmla="*/ 468183 h 1106812"/>
                    <a:gd name="connsiteX37" fmla="*/ 335185 w 1735586"/>
                    <a:gd name="connsiteY37" fmla="*/ 665808 h 1106812"/>
                    <a:gd name="connsiteX38" fmla="*/ 680533 w 1735586"/>
                    <a:gd name="connsiteY38" fmla="*/ 914934 h 1106812"/>
                    <a:gd name="connsiteX39" fmla="*/ 864823 w 1735586"/>
                    <a:gd name="connsiteY39" fmla="*/ 1105577 h 1106812"/>
                    <a:gd name="connsiteX40" fmla="*/ 869928 w 1735586"/>
                    <a:gd name="connsiteY40" fmla="*/ 1105910 h 1106812"/>
                    <a:gd name="connsiteX41" fmla="*/ 870471 w 1735586"/>
                    <a:gd name="connsiteY41" fmla="*/ 1105320 h 1106812"/>
                    <a:gd name="connsiteX42" fmla="*/ 1202894 w 1735586"/>
                    <a:gd name="connsiteY42" fmla="*/ 796138 h 1106812"/>
                    <a:gd name="connsiteX43" fmla="*/ 1549346 w 1735586"/>
                    <a:gd name="connsiteY43" fmla="*/ 577463 h 1106812"/>
                    <a:gd name="connsiteX44" fmla="*/ 1733493 w 1735586"/>
                    <a:gd name="connsiteY44" fmla="*/ 468240 h 1106812"/>
                    <a:gd name="connsiteX45" fmla="*/ 1734684 w 1735586"/>
                    <a:gd name="connsiteY45" fmla="*/ 462706 h 1106812"/>
                    <a:gd name="connsiteX46" fmla="*/ 1505303 w 1735586"/>
                    <a:gd name="connsiteY46" fmla="*/ 246708 h 1106812"/>
                    <a:gd name="connsiteX47" fmla="*/ 1472785 w 1735586"/>
                    <a:gd name="connsiteY47" fmla="*/ 216085 h 1106812"/>
                    <a:gd name="connsiteX48" fmla="*/ 1467336 w 1735586"/>
                    <a:gd name="connsiteY48" fmla="*/ 220704 h 1106812"/>
                    <a:gd name="connsiteX49" fmla="*/ 1696717 w 1735586"/>
                    <a:gd name="connsiteY49" fmla="*/ 436703 h 1106812"/>
                    <a:gd name="connsiteX50" fmla="*/ 1729236 w 1735586"/>
                    <a:gd name="connsiteY50" fmla="*/ 467326 h 1106812"/>
                    <a:gd name="connsiteX51" fmla="*/ 1730426 w 1735586"/>
                    <a:gd name="connsiteY51" fmla="*/ 461782 h 1106812"/>
                    <a:gd name="connsiteX52" fmla="*/ 1393622 w 1735586"/>
                    <a:gd name="connsiteY52" fmla="*/ 661350 h 1106812"/>
                    <a:gd name="connsiteX53" fmla="*/ 1046303 w 1735586"/>
                    <a:gd name="connsiteY53" fmla="*/ 912648 h 1106812"/>
                    <a:gd name="connsiteX54" fmla="*/ 864651 w 1735586"/>
                    <a:gd name="connsiteY54" fmla="*/ 1101243 h 1106812"/>
                    <a:gd name="connsiteX55" fmla="*/ 870300 w 1735586"/>
                    <a:gd name="connsiteY55" fmla="*/ 1100976 h 1106812"/>
                    <a:gd name="connsiteX56" fmla="*/ 538658 w 1735586"/>
                    <a:gd name="connsiteY56" fmla="*/ 792128 h 1106812"/>
                    <a:gd name="connsiteX57" fmla="*/ 191081 w 1735586"/>
                    <a:gd name="connsiteY57" fmla="*/ 572186 h 1106812"/>
                    <a:gd name="connsiteX58" fmla="*/ 5620 w 1735586"/>
                    <a:gd name="connsiteY58" fmla="*/ 462354 h 1106812"/>
                    <a:gd name="connsiteX59" fmla="*/ 5887 w 1735586"/>
                    <a:gd name="connsiteY59" fmla="*/ 468002 h 1106812"/>
                    <a:gd name="connsiteX60" fmla="*/ 201768 w 1735586"/>
                    <a:gd name="connsiteY60" fmla="*/ 285989 h 1106812"/>
                    <a:gd name="connsiteX61" fmla="*/ 229534 w 1735586"/>
                    <a:gd name="connsiteY61" fmla="*/ 260195 h 1106812"/>
                    <a:gd name="connsiteX62" fmla="*/ 223990 w 1735586"/>
                    <a:gd name="connsiteY62" fmla="*/ 259004 h 1106812"/>
                    <a:gd name="connsiteX63" fmla="*/ 218561 w 1735586"/>
                    <a:gd name="connsiteY63" fmla="*/ 304305 h 1106812"/>
                    <a:gd name="connsiteX64" fmla="*/ 214389 w 1735586"/>
                    <a:gd name="connsiteY64" fmla="*/ 340100 h 1106812"/>
                    <a:gd name="connsiteX65" fmla="*/ 241735 w 1735586"/>
                    <a:gd name="connsiteY65" fmla="*/ 396536 h 1106812"/>
                    <a:gd name="connsiteX66" fmla="*/ 339052 w 1735586"/>
                    <a:gd name="connsiteY66" fmla="*/ 404156 h 1106812"/>
                    <a:gd name="connsiteX67" fmla="*/ 438912 w 1735586"/>
                    <a:gd name="connsiteY67" fmla="*/ 314259 h 1106812"/>
                    <a:gd name="connsiteX68" fmla="*/ 445266 w 1735586"/>
                    <a:gd name="connsiteY68" fmla="*/ 211389 h 1106812"/>
                    <a:gd name="connsiteX69" fmla="*/ 393135 w 1735586"/>
                    <a:gd name="connsiteY69" fmla="*/ 179213 h 1106812"/>
                    <a:gd name="connsiteX70" fmla="*/ 350597 w 1735586"/>
                    <a:gd name="connsiteY70" fmla="*/ 181118 h 1106812"/>
                    <a:gd name="connsiteX71" fmla="*/ 306715 w 1735586"/>
                    <a:gd name="connsiteY71" fmla="*/ 181309 h 1106812"/>
                    <a:gd name="connsiteX72" fmla="*/ 307791 w 1735586"/>
                    <a:gd name="connsiteY72" fmla="*/ 187386 h 1106812"/>
                    <a:gd name="connsiteX73" fmla="*/ 399326 w 1735586"/>
                    <a:gd name="connsiteY73" fmla="*/ 102328 h 1106812"/>
                    <a:gd name="connsiteX74" fmla="*/ 454362 w 1735586"/>
                    <a:gd name="connsiteY74" fmla="*/ 51188 h 1106812"/>
                    <a:gd name="connsiteX75" fmla="*/ 467364 w 1735586"/>
                    <a:gd name="connsiteY75" fmla="*/ 39110 h 1106812"/>
                    <a:gd name="connsiteX76" fmla="*/ 467364 w 1735586"/>
                    <a:gd name="connsiteY76" fmla="*/ 39110 h 1106812"/>
                    <a:gd name="connsiteX77" fmla="*/ 488166 w 1735586"/>
                    <a:gd name="connsiteY77" fmla="*/ 39110 h 1106812"/>
                    <a:gd name="connsiteX78" fmla="*/ 1257110 w 1735586"/>
                    <a:gd name="connsiteY78" fmla="*/ 39110 h 1106812"/>
                    <a:gd name="connsiteX79" fmla="*/ 1274960 w 1735586"/>
                    <a:gd name="connsiteY79" fmla="*/ 39110 h 1106812"/>
                    <a:gd name="connsiteX80" fmla="*/ 1273350 w 1735586"/>
                    <a:gd name="connsiteY80" fmla="*/ 37967 h 1106812"/>
                    <a:gd name="connsiteX81" fmla="*/ 1276712 w 1735586"/>
                    <a:gd name="connsiteY81" fmla="*/ 41139 h 1106812"/>
                    <a:gd name="connsiteX82" fmla="*/ 1294334 w 1735586"/>
                    <a:gd name="connsiteY82" fmla="*/ 57732 h 1106812"/>
                    <a:gd name="connsiteX83" fmla="*/ 1407872 w 1735586"/>
                    <a:gd name="connsiteY83" fmla="*/ 164755 h 1106812"/>
                    <a:gd name="connsiteX84" fmla="*/ 1416492 w 1735586"/>
                    <a:gd name="connsiteY84" fmla="*/ 172870 h 1106812"/>
                    <a:gd name="connsiteX85" fmla="*/ 1421654 w 1735586"/>
                    <a:gd name="connsiteY85" fmla="*/ 173136 h 1106812"/>
                    <a:gd name="connsiteX86" fmla="*/ 1422140 w 1735586"/>
                    <a:gd name="connsiteY86" fmla="*/ 172603 h 1106812"/>
                    <a:gd name="connsiteX87" fmla="*/ 1446734 w 1735586"/>
                    <a:gd name="connsiteY87" fmla="*/ 125988 h 1106812"/>
                    <a:gd name="connsiteX88" fmla="*/ 1437209 w 1735586"/>
                    <a:gd name="connsiteY88" fmla="*/ 50245 h 1106812"/>
                    <a:gd name="connsiteX89" fmla="*/ 1536164 w 1735586"/>
                    <a:gd name="connsiteY89" fmla="*/ 16965 h 1106812"/>
                    <a:gd name="connsiteX90" fmla="*/ 1627318 w 1735586"/>
                    <a:gd name="connsiteY90" fmla="*/ 116339 h 1106812"/>
                    <a:gd name="connsiteX91" fmla="*/ 1623098 w 1735586"/>
                    <a:gd name="connsiteY91" fmla="*/ 168317 h 1106812"/>
                    <a:gd name="connsiteX92" fmla="*/ 1565110 w 1735586"/>
                    <a:gd name="connsiteY92" fmla="*/ 189815 h 1106812"/>
                    <a:gd name="connsiteX93" fmla="*/ 1530239 w 1735586"/>
                    <a:gd name="connsiteY93" fmla="*/ 181585 h 1106812"/>
                    <a:gd name="connsiteX94" fmla="*/ 1504979 w 1735586"/>
                    <a:gd name="connsiteY94" fmla="*/ 187672 h 1106812"/>
                    <a:gd name="connsiteX95" fmla="*/ 1467050 w 1735586"/>
                    <a:gd name="connsiteY95" fmla="*/ 216342 h 1106812"/>
                    <a:gd name="connsiteX96" fmla="*/ 1472956 w 1735586"/>
                    <a:gd name="connsiteY96" fmla="*/ 220438 h 1106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735586" h="1106812">
                      <a:moveTo>
                        <a:pt x="1472956" y="220438"/>
                      </a:moveTo>
                      <a:cubicBezTo>
                        <a:pt x="1485196" y="204255"/>
                        <a:pt x="1502893" y="193072"/>
                        <a:pt x="1522762" y="188948"/>
                      </a:cubicBezTo>
                      <a:cubicBezTo>
                        <a:pt x="1534192" y="187176"/>
                        <a:pt x="1545794" y="193406"/>
                        <a:pt x="1556919" y="195615"/>
                      </a:cubicBezTo>
                      <a:cubicBezTo>
                        <a:pt x="1567863" y="198025"/>
                        <a:pt x="1579122" y="198644"/>
                        <a:pt x="1590256" y="197435"/>
                      </a:cubicBezTo>
                      <a:cubicBezTo>
                        <a:pt x="1629547" y="192282"/>
                        <a:pt x="1642939" y="152667"/>
                        <a:pt x="1635100" y="118053"/>
                      </a:cubicBezTo>
                      <a:cubicBezTo>
                        <a:pt x="1625223" y="74534"/>
                        <a:pt x="1590942" y="37358"/>
                        <a:pt x="1552309" y="16765"/>
                      </a:cubicBezTo>
                      <a:cubicBezTo>
                        <a:pt x="1520438" y="-219"/>
                        <a:pt x="1473165" y="-10506"/>
                        <a:pt x="1443724" y="17050"/>
                      </a:cubicBezTo>
                      <a:cubicBezTo>
                        <a:pt x="1426769" y="32919"/>
                        <a:pt x="1428836" y="58636"/>
                        <a:pt x="1431551" y="79763"/>
                      </a:cubicBezTo>
                      <a:cubicBezTo>
                        <a:pt x="1433589" y="95670"/>
                        <a:pt x="1437580" y="111319"/>
                        <a:pt x="1439704" y="127226"/>
                      </a:cubicBezTo>
                      <a:cubicBezTo>
                        <a:pt x="1441895" y="143714"/>
                        <a:pt x="1426426" y="157173"/>
                        <a:pt x="1416292" y="168507"/>
                      </a:cubicBezTo>
                      <a:lnTo>
                        <a:pt x="1421940" y="168250"/>
                      </a:lnTo>
                      <a:lnTo>
                        <a:pt x="1326452" y="78325"/>
                      </a:lnTo>
                      <a:cubicBezTo>
                        <a:pt x="1311421" y="64170"/>
                        <a:pt x="1296667" y="49616"/>
                        <a:pt x="1281313" y="35815"/>
                      </a:cubicBezTo>
                      <a:cubicBezTo>
                        <a:pt x="1278598" y="32881"/>
                        <a:pt x="1274607" y="31481"/>
                        <a:pt x="1270654" y="32081"/>
                      </a:cubicBezTo>
                      <a:lnTo>
                        <a:pt x="474298" y="32081"/>
                      </a:lnTo>
                      <a:cubicBezTo>
                        <a:pt x="470468" y="31519"/>
                        <a:pt x="466558" y="32005"/>
                        <a:pt x="462982" y="33490"/>
                      </a:cubicBezTo>
                      <a:cubicBezTo>
                        <a:pt x="458511" y="36853"/>
                        <a:pt x="454403" y="40663"/>
                        <a:pt x="450723" y="44873"/>
                      </a:cubicBezTo>
                      <a:lnTo>
                        <a:pt x="426568" y="67323"/>
                      </a:lnTo>
                      <a:lnTo>
                        <a:pt x="311430" y="174308"/>
                      </a:lnTo>
                      <a:lnTo>
                        <a:pt x="303143" y="182014"/>
                      </a:lnTo>
                      <a:cubicBezTo>
                        <a:pt x="301649" y="183338"/>
                        <a:pt x="301515" y="185633"/>
                        <a:pt x="302844" y="187119"/>
                      </a:cubicBezTo>
                      <a:cubicBezTo>
                        <a:pt x="303218" y="187548"/>
                        <a:pt x="303686" y="187872"/>
                        <a:pt x="304210" y="188081"/>
                      </a:cubicBezTo>
                      <a:cubicBezTo>
                        <a:pt x="311125" y="191082"/>
                        <a:pt x="318811" y="191834"/>
                        <a:pt x="326174" y="190215"/>
                      </a:cubicBezTo>
                      <a:cubicBezTo>
                        <a:pt x="338062" y="189148"/>
                        <a:pt x="349930" y="188310"/>
                        <a:pt x="361808" y="187053"/>
                      </a:cubicBezTo>
                      <a:cubicBezTo>
                        <a:pt x="386039" y="184557"/>
                        <a:pt x="410118" y="185595"/>
                        <a:pt x="428997" y="202874"/>
                      </a:cubicBezTo>
                      <a:cubicBezTo>
                        <a:pt x="455924" y="227515"/>
                        <a:pt x="451181" y="268825"/>
                        <a:pt x="438169" y="299276"/>
                      </a:cubicBezTo>
                      <a:cubicBezTo>
                        <a:pt x="420428" y="339243"/>
                        <a:pt x="389350" y="371799"/>
                        <a:pt x="350254" y="391383"/>
                      </a:cubicBezTo>
                      <a:cubicBezTo>
                        <a:pt x="320326" y="406318"/>
                        <a:pt x="279169" y="415281"/>
                        <a:pt x="249898" y="393926"/>
                      </a:cubicBezTo>
                      <a:cubicBezTo>
                        <a:pt x="229191" y="377267"/>
                        <a:pt x="218502" y="351140"/>
                        <a:pt x="221600" y="324746"/>
                      </a:cubicBezTo>
                      <a:cubicBezTo>
                        <a:pt x="224446" y="310458"/>
                        <a:pt x="228685" y="296495"/>
                        <a:pt x="234258" y="283036"/>
                      </a:cubicBezTo>
                      <a:cubicBezTo>
                        <a:pt x="237132" y="273882"/>
                        <a:pt x="235733" y="263929"/>
                        <a:pt x="230448" y="255918"/>
                      </a:cubicBezTo>
                      <a:cubicBezTo>
                        <a:pt x="229562" y="254128"/>
                        <a:pt x="227391" y="253394"/>
                        <a:pt x="225599" y="254280"/>
                      </a:cubicBezTo>
                      <a:cubicBezTo>
                        <a:pt x="225351" y="254404"/>
                        <a:pt x="225118" y="254556"/>
                        <a:pt x="224905" y="254728"/>
                      </a:cubicBezTo>
                      <a:lnTo>
                        <a:pt x="28994" y="436741"/>
                      </a:lnTo>
                      <a:lnTo>
                        <a:pt x="1239" y="462535"/>
                      </a:lnTo>
                      <a:cubicBezTo>
                        <a:pt x="-264" y="463839"/>
                        <a:pt x="-422" y="466126"/>
                        <a:pt x="888" y="467630"/>
                      </a:cubicBezTo>
                      <a:cubicBezTo>
                        <a:pt x="1068" y="467840"/>
                        <a:pt x="1273" y="468021"/>
                        <a:pt x="1496" y="468183"/>
                      </a:cubicBezTo>
                      <a:cubicBezTo>
                        <a:pt x="111386" y="536296"/>
                        <a:pt x="224895" y="598352"/>
                        <a:pt x="335185" y="665808"/>
                      </a:cubicBezTo>
                      <a:cubicBezTo>
                        <a:pt x="456419" y="739950"/>
                        <a:pt x="573948" y="820655"/>
                        <a:pt x="680533" y="914934"/>
                      </a:cubicBezTo>
                      <a:cubicBezTo>
                        <a:pt x="746875" y="973541"/>
                        <a:pt x="808492" y="1037283"/>
                        <a:pt x="864823" y="1105577"/>
                      </a:cubicBezTo>
                      <a:cubicBezTo>
                        <a:pt x="866137" y="1107082"/>
                        <a:pt x="868423" y="1107234"/>
                        <a:pt x="869928" y="1105910"/>
                      </a:cubicBezTo>
                      <a:cubicBezTo>
                        <a:pt x="870128" y="1105739"/>
                        <a:pt x="870309" y="1105539"/>
                        <a:pt x="870471" y="1105320"/>
                      </a:cubicBezTo>
                      <a:cubicBezTo>
                        <a:pt x="967788" y="988638"/>
                        <a:pt x="1079478" y="884759"/>
                        <a:pt x="1202894" y="796138"/>
                      </a:cubicBezTo>
                      <a:cubicBezTo>
                        <a:pt x="1313460" y="715681"/>
                        <a:pt x="1431198" y="646053"/>
                        <a:pt x="1549346" y="577463"/>
                      </a:cubicBezTo>
                      <a:cubicBezTo>
                        <a:pt x="1611068" y="541630"/>
                        <a:pt x="1672886" y="505940"/>
                        <a:pt x="1733493" y="468240"/>
                      </a:cubicBezTo>
                      <a:cubicBezTo>
                        <a:pt x="1735227" y="467164"/>
                        <a:pt x="1736541" y="464430"/>
                        <a:pt x="1734684" y="462706"/>
                      </a:cubicBezTo>
                      <a:lnTo>
                        <a:pt x="1505303" y="246708"/>
                      </a:lnTo>
                      <a:lnTo>
                        <a:pt x="1472785" y="216085"/>
                      </a:lnTo>
                      <a:cubicBezTo>
                        <a:pt x="1469479" y="212961"/>
                        <a:pt x="1463983" y="217542"/>
                        <a:pt x="1467336" y="220704"/>
                      </a:cubicBezTo>
                      <a:lnTo>
                        <a:pt x="1696717" y="436703"/>
                      </a:lnTo>
                      <a:lnTo>
                        <a:pt x="1729236" y="467326"/>
                      </a:lnTo>
                      <a:lnTo>
                        <a:pt x="1730426" y="461782"/>
                      </a:lnTo>
                      <a:cubicBezTo>
                        <a:pt x="1619603" y="530714"/>
                        <a:pt x="1504950" y="593227"/>
                        <a:pt x="1393622" y="661350"/>
                      </a:cubicBezTo>
                      <a:cubicBezTo>
                        <a:pt x="1271559" y="736007"/>
                        <a:pt x="1153326" y="817379"/>
                        <a:pt x="1046303" y="912648"/>
                      </a:cubicBezTo>
                      <a:cubicBezTo>
                        <a:pt x="980980" y="970741"/>
                        <a:pt x="920249" y="1033787"/>
                        <a:pt x="864651" y="1101243"/>
                      </a:cubicBezTo>
                      <a:lnTo>
                        <a:pt x="870300" y="1100976"/>
                      </a:lnTo>
                      <a:cubicBezTo>
                        <a:pt x="773154" y="984514"/>
                        <a:pt x="661731" y="880749"/>
                        <a:pt x="538658" y="792128"/>
                      </a:cubicBezTo>
                      <a:cubicBezTo>
                        <a:pt x="427759" y="711166"/>
                        <a:pt x="309677" y="641081"/>
                        <a:pt x="191081" y="572186"/>
                      </a:cubicBezTo>
                      <a:cubicBezTo>
                        <a:pt x="128959" y="536096"/>
                        <a:pt x="66694" y="500206"/>
                        <a:pt x="5620" y="462354"/>
                      </a:cubicBezTo>
                      <a:lnTo>
                        <a:pt x="5887" y="468002"/>
                      </a:lnTo>
                      <a:lnTo>
                        <a:pt x="201768" y="285989"/>
                      </a:lnTo>
                      <a:lnTo>
                        <a:pt x="229534" y="260195"/>
                      </a:lnTo>
                      <a:lnTo>
                        <a:pt x="223990" y="259004"/>
                      </a:lnTo>
                      <a:cubicBezTo>
                        <a:pt x="232991" y="275587"/>
                        <a:pt x="223800" y="288341"/>
                        <a:pt x="218561" y="304305"/>
                      </a:cubicBezTo>
                      <a:cubicBezTo>
                        <a:pt x="214854" y="315850"/>
                        <a:pt x="213438" y="328013"/>
                        <a:pt x="214389" y="340100"/>
                      </a:cubicBezTo>
                      <a:cubicBezTo>
                        <a:pt x="215802" y="361760"/>
                        <a:pt x="225613" y="382010"/>
                        <a:pt x="241735" y="396536"/>
                      </a:cubicBezTo>
                      <a:cubicBezTo>
                        <a:pt x="268558" y="419720"/>
                        <a:pt x="308144" y="416081"/>
                        <a:pt x="339052" y="404156"/>
                      </a:cubicBezTo>
                      <a:cubicBezTo>
                        <a:pt x="381917" y="386935"/>
                        <a:pt x="417295" y="355083"/>
                        <a:pt x="438912" y="314259"/>
                      </a:cubicBezTo>
                      <a:cubicBezTo>
                        <a:pt x="455019" y="283779"/>
                        <a:pt x="464430" y="242821"/>
                        <a:pt x="445266" y="211389"/>
                      </a:cubicBezTo>
                      <a:cubicBezTo>
                        <a:pt x="433835" y="193139"/>
                        <a:pt x="414568" y="181252"/>
                        <a:pt x="393135" y="179213"/>
                      </a:cubicBezTo>
                      <a:cubicBezTo>
                        <a:pt x="378927" y="178566"/>
                        <a:pt x="364690" y="179204"/>
                        <a:pt x="350597" y="181118"/>
                      </a:cubicBezTo>
                      <a:cubicBezTo>
                        <a:pt x="337462" y="182404"/>
                        <a:pt x="318735" y="187119"/>
                        <a:pt x="306715" y="181309"/>
                      </a:cubicBezTo>
                      <a:lnTo>
                        <a:pt x="307791" y="187386"/>
                      </a:lnTo>
                      <a:lnTo>
                        <a:pt x="399326" y="102328"/>
                      </a:lnTo>
                      <a:lnTo>
                        <a:pt x="454362" y="51188"/>
                      </a:lnTo>
                      <a:cubicBezTo>
                        <a:pt x="458961" y="47454"/>
                        <a:pt x="463305" y="43425"/>
                        <a:pt x="467364" y="39110"/>
                      </a:cubicBezTo>
                      <a:cubicBezTo>
                        <a:pt x="468468" y="37748"/>
                        <a:pt x="463887" y="38520"/>
                        <a:pt x="467364" y="39110"/>
                      </a:cubicBezTo>
                      <a:cubicBezTo>
                        <a:pt x="474286" y="39663"/>
                        <a:pt x="481242" y="39663"/>
                        <a:pt x="488166" y="39110"/>
                      </a:cubicBezTo>
                      <a:lnTo>
                        <a:pt x="1257110" y="39110"/>
                      </a:lnTo>
                      <a:cubicBezTo>
                        <a:pt x="1263063" y="39110"/>
                        <a:pt x="1269016" y="39110"/>
                        <a:pt x="1274960" y="39110"/>
                      </a:cubicBezTo>
                      <a:cubicBezTo>
                        <a:pt x="1276750" y="39110"/>
                        <a:pt x="1274169" y="38491"/>
                        <a:pt x="1273350" y="37967"/>
                      </a:cubicBezTo>
                      <a:cubicBezTo>
                        <a:pt x="1274579" y="38910"/>
                        <a:pt x="1275703" y="39967"/>
                        <a:pt x="1276712" y="41139"/>
                      </a:cubicBezTo>
                      <a:cubicBezTo>
                        <a:pt x="1282323" y="46854"/>
                        <a:pt x="1288485" y="52217"/>
                        <a:pt x="1294334" y="57732"/>
                      </a:cubicBezTo>
                      <a:lnTo>
                        <a:pt x="1407872" y="164755"/>
                      </a:lnTo>
                      <a:lnTo>
                        <a:pt x="1416492" y="172870"/>
                      </a:lnTo>
                      <a:cubicBezTo>
                        <a:pt x="1417844" y="174365"/>
                        <a:pt x="1420159" y="174489"/>
                        <a:pt x="1421654" y="173136"/>
                      </a:cubicBezTo>
                      <a:cubicBezTo>
                        <a:pt x="1421835" y="172975"/>
                        <a:pt x="1421997" y="172794"/>
                        <a:pt x="1422140" y="172603"/>
                      </a:cubicBezTo>
                      <a:cubicBezTo>
                        <a:pt x="1434132" y="159192"/>
                        <a:pt x="1449582" y="145390"/>
                        <a:pt x="1446734" y="125988"/>
                      </a:cubicBezTo>
                      <a:cubicBezTo>
                        <a:pt x="1443057" y="100889"/>
                        <a:pt x="1435761" y="75820"/>
                        <a:pt x="1437209" y="50245"/>
                      </a:cubicBezTo>
                      <a:cubicBezTo>
                        <a:pt x="1440133" y="-180"/>
                        <a:pt x="1501979" y="2706"/>
                        <a:pt x="1536164" y="16965"/>
                      </a:cubicBezTo>
                      <a:cubicBezTo>
                        <a:pt x="1577664" y="34271"/>
                        <a:pt x="1615898" y="71981"/>
                        <a:pt x="1627318" y="116339"/>
                      </a:cubicBezTo>
                      <a:cubicBezTo>
                        <a:pt x="1632662" y="133560"/>
                        <a:pt x="1631157" y="152181"/>
                        <a:pt x="1623098" y="168317"/>
                      </a:cubicBezTo>
                      <a:cubicBezTo>
                        <a:pt x="1611040" y="189481"/>
                        <a:pt x="1587408" y="192968"/>
                        <a:pt x="1565110" y="189815"/>
                      </a:cubicBezTo>
                      <a:cubicBezTo>
                        <a:pt x="1553385" y="188157"/>
                        <a:pt x="1541927" y="182442"/>
                        <a:pt x="1530239" y="181585"/>
                      </a:cubicBezTo>
                      <a:cubicBezTo>
                        <a:pt x="1521438" y="181423"/>
                        <a:pt x="1512742" y="183519"/>
                        <a:pt x="1504979" y="187672"/>
                      </a:cubicBezTo>
                      <a:cubicBezTo>
                        <a:pt x="1490034" y="193730"/>
                        <a:pt x="1476947" y="203616"/>
                        <a:pt x="1467050" y="216342"/>
                      </a:cubicBezTo>
                      <a:cubicBezTo>
                        <a:pt x="1464345" y="220028"/>
                        <a:pt x="1470203" y="224114"/>
                        <a:pt x="1472956" y="220438"/>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22" name="Graphic 4">
                <a:extLst>
                  <a:ext uri="{FF2B5EF4-FFF2-40B4-BE49-F238E27FC236}">
                    <a16:creationId xmlns:a16="http://schemas.microsoft.com/office/drawing/2014/main" id="{EA932AFB-7A4D-4511-5408-5266BDE850AF}"/>
                  </a:ext>
                </a:extLst>
              </p:cNvPr>
              <p:cNvGrpSpPr/>
              <p:nvPr/>
            </p:nvGrpSpPr>
            <p:grpSpPr>
              <a:xfrm>
                <a:off x="5919243" y="3010514"/>
                <a:ext cx="658546" cy="359183"/>
                <a:chOff x="3039210" y="2732769"/>
                <a:chExt cx="461722" cy="251832"/>
              </a:xfrm>
            </p:grpSpPr>
            <p:grpSp>
              <p:nvGrpSpPr>
                <p:cNvPr id="126" name="Graphic 4">
                  <a:extLst>
                    <a:ext uri="{FF2B5EF4-FFF2-40B4-BE49-F238E27FC236}">
                      <a16:creationId xmlns:a16="http://schemas.microsoft.com/office/drawing/2014/main" id="{201C59B2-2A62-8DC0-D303-5EDB928B8291}"/>
                    </a:ext>
                  </a:extLst>
                </p:cNvPr>
                <p:cNvGrpSpPr/>
                <p:nvPr/>
              </p:nvGrpSpPr>
              <p:grpSpPr>
                <a:xfrm>
                  <a:off x="3048735" y="2742294"/>
                  <a:ext cx="452197" cy="242307"/>
                  <a:chOff x="3048735" y="2742294"/>
                  <a:chExt cx="452197" cy="242307"/>
                </a:xfrm>
                <a:solidFill>
                  <a:srgbClr val="1E3465"/>
                </a:solidFill>
              </p:grpSpPr>
              <p:sp>
                <p:nvSpPr>
                  <p:cNvPr id="138" name="Graphic 4">
                    <a:extLst>
                      <a:ext uri="{FF2B5EF4-FFF2-40B4-BE49-F238E27FC236}">
                        <a16:creationId xmlns:a16="http://schemas.microsoft.com/office/drawing/2014/main" id="{456AC3D9-83A0-3756-614E-6054D2022838}"/>
                      </a:ext>
                    </a:extLst>
                  </p:cNvPr>
                  <p:cNvSpPr/>
                  <p:nvPr/>
                </p:nvSpPr>
                <p:spPr>
                  <a:xfrm>
                    <a:off x="3048735" y="2742294"/>
                    <a:ext cx="176673" cy="186365"/>
                  </a:xfrm>
                  <a:custGeom>
                    <a:avLst/>
                    <a:gdLst>
                      <a:gd name="connsiteX0" fmla="*/ 87496 w 176673"/>
                      <a:gd name="connsiteY0" fmla="*/ 186301 h 186365"/>
                      <a:gd name="connsiteX1" fmla="*/ 24450 w 176673"/>
                      <a:gd name="connsiteY1" fmla="*/ 161126 h 186365"/>
                      <a:gd name="connsiteX2" fmla="*/ 95 w 176673"/>
                      <a:gd name="connsiteY2" fmla="*/ 95518 h 186365"/>
                      <a:gd name="connsiteX3" fmla="*/ 24860 w 176673"/>
                      <a:gd name="connsiteY3" fmla="*/ 26452 h 186365"/>
                      <a:gd name="connsiteX4" fmla="*/ 90420 w 176673"/>
                      <a:gd name="connsiteY4" fmla="*/ 78 h 186365"/>
                      <a:gd name="connsiteX5" fmla="*/ 152762 w 176673"/>
                      <a:gd name="connsiteY5" fmla="*/ 25319 h 186365"/>
                      <a:gd name="connsiteX6" fmla="*/ 176574 w 176673"/>
                      <a:gd name="connsiteY6" fmla="*/ 91870 h 186365"/>
                      <a:gd name="connsiteX7" fmla="*/ 151904 w 176673"/>
                      <a:gd name="connsiteY7" fmla="*/ 160307 h 186365"/>
                      <a:gd name="connsiteX8" fmla="*/ 87496 w 176673"/>
                      <a:gd name="connsiteY8" fmla="*/ 186301 h 186365"/>
                      <a:gd name="connsiteX9" fmla="*/ 89249 w 176673"/>
                      <a:gd name="connsiteY9" fmla="*/ 34987 h 186365"/>
                      <a:gd name="connsiteX10" fmla="*/ 55349 w 176673"/>
                      <a:gd name="connsiteY10" fmla="*/ 50998 h 186365"/>
                      <a:gd name="connsiteX11" fmla="*/ 42786 w 176673"/>
                      <a:gd name="connsiteY11" fmla="*/ 93375 h 186365"/>
                      <a:gd name="connsiteX12" fmla="*/ 55349 w 176673"/>
                      <a:gd name="connsiteY12" fmla="*/ 135694 h 186365"/>
                      <a:gd name="connsiteX13" fmla="*/ 88249 w 176673"/>
                      <a:gd name="connsiteY13" fmla="*/ 151268 h 186365"/>
                      <a:gd name="connsiteX14" fmla="*/ 121529 w 176673"/>
                      <a:gd name="connsiteY14" fmla="*/ 136133 h 186365"/>
                      <a:gd name="connsiteX15" fmla="*/ 133826 w 176673"/>
                      <a:gd name="connsiteY15" fmla="*/ 94137 h 186365"/>
                      <a:gd name="connsiteX16" fmla="*/ 121901 w 176673"/>
                      <a:gd name="connsiteY16" fmla="*/ 50560 h 186365"/>
                      <a:gd name="connsiteX17" fmla="*/ 89249 w 176673"/>
                      <a:gd name="connsiteY17" fmla="*/ 34987 h 1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673" h="186365">
                        <a:moveTo>
                          <a:pt x="87496" y="186301"/>
                        </a:moveTo>
                        <a:cubicBezTo>
                          <a:pt x="63874" y="187177"/>
                          <a:pt x="40976" y="178033"/>
                          <a:pt x="24450" y="161126"/>
                        </a:cubicBezTo>
                        <a:cubicBezTo>
                          <a:pt x="7848" y="143419"/>
                          <a:pt x="-924" y="119769"/>
                          <a:pt x="95" y="95518"/>
                        </a:cubicBezTo>
                        <a:cubicBezTo>
                          <a:pt x="-1029" y="70143"/>
                          <a:pt x="7867" y="45331"/>
                          <a:pt x="24860" y="26452"/>
                        </a:cubicBezTo>
                        <a:cubicBezTo>
                          <a:pt x="41900" y="8641"/>
                          <a:pt x="65789" y="-970"/>
                          <a:pt x="90420" y="78"/>
                        </a:cubicBezTo>
                        <a:cubicBezTo>
                          <a:pt x="113862" y="-846"/>
                          <a:pt x="136569" y="8345"/>
                          <a:pt x="152762" y="25319"/>
                        </a:cubicBezTo>
                        <a:cubicBezTo>
                          <a:pt x="169145" y="43502"/>
                          <a:pt x="177698" y="67419"/>
                          <a:pt x="176574" y="91870"/>
                        </a:cubicBezTo>
                        <a:cubicBezTo>
                          <a:pt x="177727" y="117045"/>
                          <a:pt x="168859" y="141657"/>
                          <a:pt x="151904" y="160307"/>
                        </a:cubicBezTo>
                        <a:cubicBezTo>
                          <a:pt x="135140" y="177785"/>
                          <a:pt x="111699" y="187244"/>
                          <a:pt x="87496" y="186301"/>
                        </a:cubicBezTo>
                        <a:close/>
                        <a:moveTo>
                          <a:pt x="89249" y="34987"/>
                        </a:moveTo>
                        <a:cubicBezTo>
                          <a:pt x="76019" y="34510"/>
                          <a:pt x="63388" y="40482"/>
                          <a:pt x="55349" y="50998"/>
                        </a:cubicBezTo>
                        <a:cubicBezTo>
                          <a:pt x="46472" y="63285"/>
                          <a:pt x="42043" y="78230"/>
                          <a:pt x="42786" y="93375"/>
                        </a:cubicBezTo>
                        <a:cubicBezTo>
                          <a:pt x="41948" y="108510"/>
                          <a:pt x="46396" y="123464"/>
                          <a:pt x="55349" y="135694"/>
                        </a:cubicBezTo>
                        <a:cubicBezTo>
                          <a:pt x="63208" y="145839"/>
                          <a:pt x="75428" y="151620"/>
                          <a:pt x="88249" y="151268"/>
                        </a:cubicBezTo>
                        <a:cubicBezTo>
                          <a:pt x="101117" y="151773"/>
                          <a:pt x="113461" y="146162"/>
                          <a:pt x="121529" y="136133"/>
                        </a:cubicBezTo>
                        <a:cubicBezTo>
                          <a:pt x="130368" y="123979"/>
                          <a:pt x="134721" y="109139"/>
                          <a:pt x="133826" y="94137"/>
                        </a:cubicBezTo>
                        <a:cubicBezTo>
                          <a:pt x="134759" y="78697"/>
                          <a:pt x="130568" y="63371"/>
                          <a:pt x="121901" y="50560"/>
                        </a:cubicBezTo>
                        <a:cubicBezTo>
                          <a:pt x="114242" y="40321"/>
                          <a:pt x="102031" y="34491"/>
                          <a:pt x="89249" y="34987"/>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9" name="Graphic 4">
                    <a:extLst>
                      <a:ext uri="{FF2B5EF4-FFF2-40B4-BE49-F238E27FC236}">
                        <a16:creationId xmlns:a16="http://schemas.microsoft.com/office/drawing/2014/main" id="{E48562A9-B3CB-2268-DEE0-B5E13A8D3013}"/>
                      </a:ext>
                    </a:extLst>
                  </p:cNvPr>
                  <p:cNvSpPr/>
                  <p:nvPr/>
                </p:nvSpPr>
                <p:spPr>
                  <a:xfrm>
                    <a:off x="3251264" y="2793712"/>
                    <a:ext cx="133843" cy="190889"/>
                  </a:xfrm>
                  <a:custGeom>
                    <a:avLst/>
                    <a:gdLst>
                      <a:gd name="connsiteX0" fmla="*/ 40176 w 133843"/>
                      <a:gd name="connsiteY0" fmla="*/ 116804 h 190889"/>
                      <a:gd name="connsiteX1" fmla="*/ 39681 w 133843"/>
                      <a:gd name="connsiteY1" fmla="*/ 116804 h 190889"/>
                      <a:gd name="connsiteX2" fmla="*/ 39681 w 133843"/>
                      <a:gd name="connsiteY2" fmla="*/ 190890 h 190889"/>
                      <a:gd name="connsiteX3" fmla="*/ 0 w 133843"/>
                      <a:gd name="connsiteY3" fmla="*/ 190890 h 190889"/>
                      <a:gd name="connsiteX4" fmla="*/ 0 w 133843"/>
                      <a:gd name="connsiteY4" fmla="*/ 3161 h 190889"/>
                      <a:gd name="connsiteX5" fmla="*/ 39681 w 133843"/>
                      <a:gd name="connsiteY5" fmla="*/ 3161 h 190889"/>
                      <a:gd name="connsiteX6" fmla="*/ 39681 w 133843"/>
                      <a:gd name="connsiteY6" fmla="*/ 22497 h 190889"/>
                      <a:gd name="connsiteX7" fmla="*/ 40176 w 133843"/>
                      <a:gd name="connsiteY7" fmla="*/ 22497 h 190889"/>
                      <a:gd name="connsiteX8" fmla="*/ 110176 w 133843"/>
                      <a:gd name="connsiteY8" fmla="*/ 8476 h 190889"/>
                      <a:gd name="connsiteX9" fmla="*/ 120101 w 133843"/>
                      <a:gd name="connsiteY9" fmla="*/ 17154 h 190889"/>
                      <a:gd name="connsiteX10" fmla="*/ 133731 w 133843"/>
                      <a:gd name="connsiteY10" fmla="*/ 63826 h 190889"/>
                      <a:gd name="connsiteX11" fmla="*/ 117843 w 133843"/>
                      <a:gd name="connsiteY11" fmla="*/ 115442 h 190889"/>
                      <a:gd name="connsiteX12" fmla="*/ 75581 w 133843"/>
                      <a:gd name="connsiteY12" fmla="*/ 134902 h 190889"/>
                      <a:gd name="connsiteX13" fmla="*/ 40176 w 133843"/>
                      <a:gd name="connsiteY13" fmla="*/ 116804 h 190889"/>
                      <a:gd name="connsiteX14" fmla="*/ 39043 w 133843"/>
                      <a:gd name="connsiteY14" fmla="*/ 64064 h 190889"/>
                      <a:gd name="connsiteX15" fmla="*/ 39043 w 133843"/>
                      <a:gd name="connsiteY15" fmla="*/ 74361 h 190889"/>
                      <a:gd name="connsiteX16" fmla="*/ 46082 w 133843"/>
                      <a:gd name="connsiteY16" fmla="*/ 96087 h 190889"/>
                      <a:gd name="connsiteX17" fmla="*/ 64532 w 133843"/>
                      <a:gd name="connsiteY17" fmla="*/ 104498 h 190889"/>
                      <a:gd name="connsiteX18" fmla="*/ 85573 w 133843"/>
                      <a:gd name="connsiteY18" fmla="*/ 94020 h 190889"/>
                      <a:gd name="connsiteX19" fmla="*/ 93040 w 133843"/>
                      <a:gd name="connsiteY19" fmla="*/ 64321 h 190889"/>
                      <a:gd name="connsiteX20" fmla="*/ 66675 w 133843"/>
                      <a:gd name="connsiteY20" fmla="*/ 30422 h 190889"/>
                      <a:gd name="connsiteX21" fmla="*/ 46768 w 133843"/>
                      <a:gd name="connsiteY21" fmla="*/ 39652 h 190889"/>
                      <a:gd name="connsiteX22" fmla="*/ 39043 w 133843"/>
                      <a:gd name="connsiteY22" fmla="*/ 64064 h 1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3" h="190889">
                        <a:moveTo>
                          <a:pt x="40176" y="116804"/>
                        </a:moveTo>
                        <a:lnTo>
                          <a:pt x="39681" y="116804"/>
                        </a:lnTo>
                        <a:lnTo>
                          <a:pt x="39681" y="190890"/>
                        </a:lnTo>
                        <a:lnTo>
                          <a:pt x="0" y="190890"/>
                        </a:lnTo>
                        <a:lnTo>
                          <a:pt x="0" y="3161"/>
                        </a:lnTo>
                        <a:lnTo>
                          <a:pt x="39681" y="3161"/>
                        </a:lnTo>
                        <a:lnTo>
                          <a:pt x="39681" y="22497"/>
                        </a:lnTo>
                        <a:lnTo>
                          <a:pt x="40176" y="22497"/>
                        </a:lnTo>
                        <a:cubicBezTo>
                          <a:pt x="55636" y="-706"/>
                          <a:pt x="86973" y="-6983"/>
                          <a:pt x="110176" y="8476"/>
                        </a:cubicBezTo>
                        <a:cubicBezTo>
                          <a:pt x="113852" y="10924"/>
                          <a:pt x="117186" y="13839"/>
                          <a:pt x="120101" y="17154"/>
                        </a:cubicBezTo>
                        <a:cubicBezTo>
                          <a:pt x="129845" y="30698"/>
                          <a:pt x="134655" y="47167"/>
                          <a:pt x="133731" y="63826"/>
                        </a:cubicBezTo>
                        <a:cubicBezTo>
                          <a:pt x="134655" y="82362"/>
                          <a:pt x="129026" y="100631"/>
                          <a:pt x="117843" y="115442"/>
                        </a:cubicBezTo>
                        <a:cubicBezTo>
                          <a:pt x="107623" y="128244"/>
                          <a:pt x="91954" y="135464"/>
                          <a:pt x="75581" y="134902"/>
                        </a:cubicBezTo>
                        <a:cubicBezTo>
                          <a:pt x="61408" y="135578"/>
                          <a:pt x="47930" y="128691"/>
                          <a:pt x="40176" y="116804"/>
                        </a:cubicBezTo>
                        <a:close/>
                        <a:moveTo>
                          <a:pt x="39043" y="64064"/>
                        </a:moveTo>
                        <a:lnTo>
                          <a:pt x="39043" y="74361"/>
                        </a:lnTo>
                        <a:cubicBezTo>
                          <a:pt x="38700" y="82209"/>
                          <a:pt x="41205" y="89925"/>
                          <a:pt x="46082" y="96087"/>
                        </a:cubicBezTo>
                        <a:cubicBezTo>
                          <a:pt x="50587" y="101612"/>
                          <a:pt x="57407" y="104726"/>
                          <a:pt x="64532" y="104498"/>
                        </a:cubicBezTo>
                        <a:cubicBezTo>
                          <a:pt x="72876" y="104850"/>
                          <a:pt x="80820" y="100888"/>
                          <a:pt x="85573" y="94020"/>
                        </a:cubicBezTo>
                        <a:cubicBezTo>
                          <a:pt x="91069" y="85134"/>
                          <a:pt x="93678" y="74751"/>
                          <a:pt x="93040" y="64321"/>
                        </a:cubicBezTo>
                        <a:cubicBezTo>
                          <a:pt x="93040" y="41718"/>
                          <a:pt x="84249" y="30422"/>
                          <a:pt x="66675" y="30422"/>
                        </a:cubicBezTo>
                        <a:cubicBezTo>
                          <a:pt x="58960" y="30231"/>
                          <a:pt x="51606" y="33641"/>
                          <a:pt x="46768" y="39652"/>
                        </a:cubicBezTo>
                        <a:cubicBezTo>
                          <a:pt x="41358" y="46605"/>
                          <a:pt x="38614" y="55263"/>
                          <a:pt x="39043" y="64064"/>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0" name="Graphic 4">
                    <a:extLst>
                      <a:ext uri="{FF2B5EF4-FFF2-40B4-BE49-F238E27FC236}">
                        <a16:creationId xmlns:a16="http://schemas.microsoft.com/office/drawing/2014/main" id="{19B6A430-5919-2823-4143-FE760D6BB51A}"/>
                      </a:ext>
                    </a:extLst>
                  </p:cNvPr>
                  <p:cNvSpPr/>
                  <p:nvPr/>
                </p:nvSpPr>
                <p:spPr>
                  <a:xfrm>
                    <a:off x="3402260" y="2793721"/>
                    <a:ext cx="98672" cy="134842"/>
                  </a:xfrm>
                  <a:custGeom>
                    <a:avLst/>
                    <a:gdLst>
                      <a:gd name="connsiteX0" fmla="*/ 52 w 98672"/>
                      <a:gd name="connsiteY0" fmla="*/ 128350 h 134842"/>
                      <a:gd name="connsiteX1" fmla="*/ 52 w 98672"/>
                      <a:gd name="connsiteY1" fmla="*/ 96193 h 134842"/>
                      <a:gd name="connsiteX2" fmla="*/ 19578 w 98672"/>
                      <a:gd name="connsiteY2" fmla="*/ 104985 h 134842"/>
                      <a:gd name="connsiteX3" fmla="*/ 37980 w 98672"/>
                      <a:gd name="connsiteY3" fmla="*/ 107842 h 134842"/>
                      <a:gd name="connsiteX4" fmla="*/ 54620 w 98672"/>
                      <a:gd name="connsiteY4" fmla="*/ 104985 h 134842"/>
                      <a:gd name="connsiteX5" fmla="*/ 60707 w 98672"/>
                      <a:gd name="connsiteY5" fmla="*/ 96193 h 134842"/>
                      <a:gd name="connsiteX6" fmla="*/ 57935 w 98672"/>
                      <a:gd name="connsiteY6" fmla="*/ 89916 h 134842"/>
                      <a:gd name="connsiteX7" fmla="*/ 50849 w 98672"/>
                      <a:gd name="connsiteY7" fmla="*/ 85516 h 134842"/>
                      <a:gd name="connsiteX8" fmla="*/ 41324 w 98672"/>
                      <a:gd name="connsiteY8" fmla="*/ 82125 h 134842"/>
                      <a:gd name="connsiteX9" fmla="*/ 31408 w 98672"/>
                      <a:gd name="connsiteY9" fmla="*/ 78734 h 134842"/>
                      <a:gd name="connsiteX10" fmla="*/ 17911 w 98672"/>
                      <a:gd name="connsiteY10" fmla="*/ 72524 h 134842"/>
                      <a:gd name="connsiteX11" fmla="*/ 8119 w 98672"/>
                      <a:gd name="connsiteY11" fmla="*/ 64799 h 134842"/>
                      <a:gd name="connsiteX12" fmla="*/ 2090 w 98672"/>
                      <a:gd name="connsiteY12" fmla="*/ 54626 h 134842"/>
                      <a:gd name="connsiteX13" fmla="*/ 14 w 98672"/>
                      <a:gd name="connsiteY13" fmla="*/ 40939 h 134842"/>
                      <a:gd name="connsiteX14" fmla="*/ 4719 w 98672"/>
                      <a:gd name="connsiteY14" fmla="*/ 22356 h 134842"/>
                      <a:gd name="connsiteX15" fmla="*/ 17282 w 98672"/>
                      <a:gd name="connsiteY15" fmla="*/ 9602 h 134842"/>
                      <a:gd name="connsiteX16" fmla="*/ 35237 w 98672"/>
                      <a:gd name="connsiteY16" fmla="*/ 2324 h 134842"/>
                      <a:gd name="connsiteX17" fmla="*/ 56268 w 98672"/>
                      <a:gd name="connsiteY17" fmla="*/ 0 h 134842"/>
                      <a:gd name="connsiteX18" fmla="*/ 73604 w 98672"/>
                      <a:gd name="connsiteY18" fmla="*/ 1315 h 134842"/>
                      <a:gd name="connsiteX19" fmla="*/ 90930 w 98672"/>
                      <a:gd name="connsiteY19" fmla="*/ 5125 h 134842"/>
                      <a:gd name="connsiteX20" fmla="*/ 90930 w 98672"/>
                      <a:gd name="connsiteY20" fmla="*/ 35757 h 134842"/>
                      <a:gd name="connsiteX21" fmla="*/ 74794 w 98672"/>
                      <a:gd name="connsiteY21" fmla="*/ 29166 h 134842"/>
                      <a:gd name="connsiteX22" fmla="*/ 57897 w 98672"/>
                      <a:gd name="connsiteY22" fmla="*/ 26975 h 134842"/>
                      <a:gd name="connsiteX23" fmla="*/ 50563 w 98672"/>
                      <a:gd name="connsiteY23" fmla="*/ 27661 h 134842"/>
                      <a:gd name="connsiteX24" fmla="*/ 44467 w 98672"/>
                      <a:gd name="connsiteY24" fmla="*/ 29671 h 134842"/>
                      <a:gd name="connsiteX25" fmla="*/ 40323 w 98672"/>
                      <a:gd name="connsiteY25" fmla="*/ 33062 h 134842"/>
                      <a:gd name="connsiteX26" fmla="*/ 38809 w 98672"/>
                      <a:gd name="connsiteY26" fmla="*/ 37767 h 134842"/>
                      <a:gd name="connsiteX27" fmla="*/ 41085 w 98672"/>
                      <a:gd name="connsiteY27" fmla="*/ 43796 h 134842"/>
                      <a:gd name="connsiteX28" fmla="*/ 46981 w 98672"/>
                      <a:gd name="connsiteY28" fmla="*/ 48130 h 134842"/>
                      <a:gd name="connsiteX29" fmla="*/ 55078 w 98672"/>
                      <a:gd name="connsiteY29" fmla="*/ 51397 h 134842"/>
                      <a:gd name="connsiteX30" fmla="*/ 63926 w 98672"/>
                      <a:gd name="connsiteY30" fmla="*/ 54350 h 134842"/>
                      <a:gd name="connsiteX31" fmla="*/ 78214 w 98672"/>
                      <a:gd name="connsiteY31" fmla="*/ 60370 h 134842"/>
                      <a:gd name="connsiteX32" fmla="*/ 89196 w 98672"/>
                      <a:gd name="connsiteY32" fmla="*/ 68037 h 134842"/>
                      <a:gd name="connsiteX33" fmla="*/ 96235 w 98672"/>
                      <a:gd name="connsiteY33" fmla="*/ 78334 h 134842"/>
                      <a:gd name="connsiteX34" fmla="*/ 93721 w 98672"/>
                      <a:gd name="connsiteY34" fmla="*/ 111929 h 134842"/>
                      <a:gd name="connsiteX35" fmla="*/ 80528 w 98672"/>
                      <a:gd name="connsiteY35" fmla="*/ 125102 h 134842"/>
                      <a:gd name="connsiteX36" fmla="*/ 61574 w 98672"/>
                      <a:gd name="connsiteY36" fmla="*/ 132522 h 134842"/>
                      <a:gd name="connsiteX37" fmla="*/ 39276 w 98672"/>
                      <a:gd name="connsiteY37" fmla="*/ 134836 h 134842"/>
                      <a:gd name="connsiteX38" fmla="*/ 52 w 98672"/>
                      <a:gd name="connsiteY38" fmla="*/ 128350 h 1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8672" h="134842">
                        <a:moveTo>
                          <a:pt x="52" y="128350"/>
                        </a:moveTo>
                        <a:lnTo>
                          <a:pt x="52" y="96193"/>
                        </a:lnTo>
                        <a:cubicBezTo>
                          <a:pt x="6167" y="99937"/>
                          <a:pt x="12720" y="102889"/>
                          <a:pt x="19578" y="104985"/>
                        </a:cubicBezTo>
                        <a:cubicBezTo>
                          <a:pt x="25541" y="106814"/>
                          <a:pt x="31741" y="107776"/>
                          <a:pt x="37980" y="107842"/>
                        </a:cubicBezTo>
                        <a:cubicBezTo>
                          <a:pt x="43667" y="108100"/>
                          <a:pt x="49344" y="107128"/>
                          <a:pt x="54620" y="104985"/>
                        </a:cubicBezTo>
                        <a:cubicBezTo>
                          <a:pt x="58288" y="103613"/>
                          <a:pt x="60716" y="100108"/>
                          <a:pt x="60707" y="96193"/>
                        </a:cubicBezTo>
                        <a:cubicBezTo>
                          <a:pt x="60755" y="93793"/>
                          <a:pt x="59745" y="91498"/>
                          <a:pt x="57935" y="89916"/>
                        </a:cubicBezTo>
                        <a:cubicBezTo>
                          <a:pt x="55830" y="88069"/>
                          <a:pt x="53439" y="86583"/>
                          <a:pt x="50849" y="85516"/>
                        </a:cubicBezTo>
                        <a:cubicBezTo>
                          <a:pt x="47743" y="84192"/>
                          <a:pt x="44562" y="83058"/>
                          <a:pt x="41324" y="82125"/>
                        </a:cubicBezTo>
                        <a:cubicBezTo>
                          <a:pt x="37895" y="81125"/>
                          <a:pt x="34589" y="79991"/>
                          <a:pt x="31408" y="78734"/>
                        </a:cubicBezTo>
                        <a:cubicBezTo>
                          <a:pt x="26750" y="77019"/>
                          <a:pt x="22235" y="74943"/>
                          <a:pt x="17911" y="72524"/>
                        </a:cubicBezTo>
                        <a:cubicBezTo>
                          <a:pt x="14253" y="70495"/>
                          <a:pt x="10948" y="67885"/>
                          <a:pt x="8119" y="64799"/>
                        </a:cubicBezTo>
                        <a:cubicBezTo>
                          <a:pt x="5452" y="61837"/>
                          <a:pt x="3405" y="58379"/>
                          <a:pt x="2090" y="54626"/>
                        </a:cubicBezTo>
                        <a:cubicBezTo>
                          <a:pt x="614" y="50216"/>
                          <a:pt x="-91" y="45587"/>
                          <a:pt x="14" y="40939"/>
                        </a:cubicBezTo>
                        <a:cubicBezTo>
                          <a:pt x="-167" y="34433"/>
                          <a:pt x="1461" y="27994"/>
                          <a:pt x="4719" y="22356"/>
                        </a:cubicBezTo>
                        <a:cubicBezTo>
                          <a:pt x="7853" y="17183"/>
                          <a:pt x="12158" y="12811"/>
                          <a:pt x="17282" y="9602"/>
                        </a:cubicBezTo>
                        <a:cubicBezTo>
                          <a:pt x="22816" y="6182"/>
                          <a:pt x="28884" y="3715"/>
                          <a:pt x="35237" y="2324"/>
                        </a:cubicBezTo>
                        <a:cubicBezTo>
                          <a:pt x="42133" y="762"/>
                          <a:pt x="49191" y="-19"/>
                          <a:pt x="56268" y="0"/>
                        </a:cubicBezTo>
                        <a:cubicBezTo>
                          <a:pt x="62069" y="10"/>
                          <a:pt x="67870" y="448"/>
                          <a:pt x="73604" y="1315"/>
                        </a:cubicBezTo>
                        <a:cubicBezTo>
                          <a:pt x="79462" y="2191"/>
                          <a:pt x="85243" y="3458"/>
                          <a:pt x="90930" y="5125"/>
                        </a:cubicBezTo>
                        <a:lnTo>
                          <a:pt x="90930" y="35757"/>
                        </a:lnTo>
                        <a:cubicBezTo>
                          <a:pt x="85881" y="32823"/>
                          <a:pt x="80452" y="30604"/>
                          <a:pt x="74794" y="29166"/>
                        </a:cubicBezTo>
                        <a:cubicBezTo>
                          <a:pt x="69279" y="27737"/>
                          <a:pt x="63602" y="26994"/>
                          <a:pt x="57897" y="26975"/>
                        </a:cubicBezTo>
                        <a:cubicBezTo>
                          <a:pt x="55440" y="26966"/>
                          <a:pt x="52982" y="27194"/>
                          <a:pt x="50563" y="27661"/>
                        </a:cubicBezTo>
                        <a:cubicBezTo>
                          <a:pt x="48448" y="28061"/>
                          <a:pt x="46400" y="28737"/>
                          <a:pt x="44467" y="29671"/>
                        </a:cubicBezTo>
                        <a:cubicBezTo>
                          <a:pt x="42828" y="30452"/>
                          <a:pt x="41409" y="31614"/>
                          <a:pt x="40323" y="33062"/>
                        </a:cubicBezTo>
                        <a:cubicBezTo>
                          <a:pt x="39323" y="34424"/>
                          <a:pt x="38790" y="36072"/>
                          <a:pt x="38809" y="37767"/>
                        </a:cubicBezTo>
                        <a:cubicBezTo>
                          <a:pt x="38761" y="39996"/>
                          <a:pt x="39581" y="42158"/>
                          <a:pt x="41085" y="43796"/>
                        </a:cubicBezTo>
                        <a:cubicBezTo>
                          <a:pt x="42762" y="45597"/>
                          <a:pt x="44762" y="47073"/>
                          <a:pt x="46981" y="48130"/>
                        </a:cubicBezTo>
                        <a:cubicBezTo>
                          <a:pt x="49591" y="49426"/>
                          <a:pt x="52296" y="50512"/>
                          <a:pt x="55078" y="51397"/>
                        </a:cubicBezTo>
                        <a:cubicBezTo>
                          <a:pt x="58049" y="52359"/>
                          <a:pt x="61002" y="53340"/>
                          <a:pt x="63926" y="54350"/>
                        </a:cubicBezTo>
                        <a:cubicBezTo>
                          <a:pt x="68822" y="56036"/>
                          <a:pt x="73594" y="58046"/>
                          <a:pt x="78214" y="60370"/>
                        </a:cubicBezTo>
                        <a:cubicBezTo>
                          <a:pt x="82233" y="62380"/>
                          <a:pt x="85929" y="64961"/>
                          <a:pt x="89196" y="68037"/>
                        </a:cubicBezTo>
                        <a:cubicBezTo>
                          <a:pt x="92235" y="70943"/>
                          <a:pt x="94635" y="74448"/>
                          <a:pt x="96235" y="78334"/>
                        </a:cubicBezTo>
                        <a:cubicBezTo>
                          <a:pt x="100207" y="89383"/>
                          <a:pt x="99293" y="101594"/>
                          <a:pt x="93721" y="111929"/>
                        </a:cubicBezTo>
                        <a:cubicBezTo>
                          <a:pt x="90434" y="117301"/>
                          <a:pt x="85910" y="121816"/>
                          <a:pt x="80528" y="125102"/>
                        </a:cubicBezTo>
                        <a:cubicBezTo>
                          <a:pt x="74680" y="128645"/>
                          <a:pt x="68270" y="131150"/>
                          <a:pt x="61574" y="132522"/>
                        </a:cubicBezTo>
                        <a:cubicBezTo>
                          <a:pt x="54239" y="134084"/>
                          <a:pt x="46772" y="134855"/>
                          <a:pt x="39276" y="134836"/>
                        </a:cubicBezTo>
                        <a:cubicBezTo>
                          <a:pt x="25922" y="134970"/>
                          <a:pt x="12653" y="132779"/>
                          <a:pt x="52" y="128350"/>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34" name="Graphic 4">
                  <a:extLst>
                    <a:ext uri="{FF2B5EF4-FFF2-40B4-BE49-F238E27FC236}">
                      <a16:creationId xmlns:a16="http://schemas.microsoft.com/office/drawing/2014/main" id="{66136FFE-174A-2649-51A3-94DFB4A39D76}"/>
                    </a:ext>
                  </a:extLst>
                </p:cNvPr>
                <p:cNvGrpSpPr/>
                <p:nvPr/>
              </p:nvGrpSpPr>
              <p:grpSpPr>
                <a:xfrm>
                  <a:off x="3039210" y="2732769"/>
                  <a:ext cx="452197" cy="242307"/>
                  <a:chOff x="3039210" y="2732769"/>
                  <a:chExt cx="452197" cy="242307"/>
                </a:xfrm>
                <a:solidFill>
                  <a:srgbClr val="E6E6E6"/>
                </a:solidFill>
              </p:grpSpPr>
              <p:sp>
                <p:nvSpPr>
                  <p:cNvPr id="135" name="Graphic 4">
                    <a:extLst>
                      <a:ext uri="{FF2B5EF4-FFF2-40B4-BE49-F238E27FC236}">
                        <a16:creationId xmlns:a16="http://schemas.microsoft.com/office/drawing/2014/main" id="{E3CEE8D2-293B-BB33-DE29-52503937FBC2}"/>
                      </a:ext>
                    </a:extLst>
                  </p:cNvPr>
                  <p:cNvSpPr/>
                  <p:nvPr/>
                </p:nvSpPr>
                <p:spPr>
                  <a:xfrm>
                    <a:off x="3039210" y="2732769"/>
                    <a:ext cx="176673" cy="186365"/>
                  </a:xfrm>
                  <a:custGeom>
                    <a:avLst/>
                    <a:gdLst>
                      <a:gd name="connsiteX0" fmla="*/ 87496 w 176673"/>
                      <a:gd name="connsiteY0" fmla="*/ 186301 h 186365"/>
                      <a:gd name="connsiteX1" fmla="*/ 24450 w 176673"/>
                      <a:gd name="connsiteY1" fmla="*/ 161126 h 186365"/>
                      <a:gd name="connsiteX2" fmla="*/ 95 w 176673"/>
                      <a:gd name="connsiteY2" fmla="*/ 95518 h 186365"/>
                      <a:gd name="connsiteX3" fmla="*/ 24860 w 176673"/>
                      <a:gd name="connsiteY3" fmla="*/ 26452 h 186365"/>
                      <a:gd name="connsiteX4" fmla="*/ 90420 w 176673"/>
                      <a:gd name="connsiteY4" fmla="*/ 78 h 186365"/>
                      <a:gd name="connsiteX5" fmla="*/ 152762 w 176673"/>
                      <a:gd name="connsiteY5" fmla="*/ 25319 h 186365"/>
                      <a:gd name="connsiteX6" fmla="*/ 176574 w 176673"/>
                      <a:gd name="connsiteY6" fmla="*/ 91870 h 186365"/>
                      <a:gd name="connsiteX7" fmla="*/ 151904 w 176673"/>
                      <a:gd name="connsiteY7" fmla="*/ 160307 h 186365"/>
                      <a:gd name="connsiteX8" fmla="*/ 87496 w 176673"/>
                      <a:gd name="connsiteY8" fmla="*/ 186301 h 186365"/>
                      <a:gd name="connsiteX9" fmla="*/ 89249 w 176673"/>
                      <a:gd name="connsiteY9" fmla="*/ 34987 h 186365"/>
                      <a:gd name="connsiteX10" fmla="*/ 55349 w 176673"/>
                      <a:gd name="connsiteY10" fmla="*/ 50998 h 186365"/>
                      <a:gd name="connsiteX11" fmla="*/ 42786 w 176673"/>
                      <a:gd name="connsiteY11" fmla="*/ 93375 h 186365"/>
                      <a:gd name="connsiteX12" fmla="*/ 55349 w 176673"/>
                      <a:gd name="connsiteY12" fmla="*/ 135694 h 186365"/>
                      <a:gd name="connsiteX13" fmla="*/ 88249 w 176673"/>
                      <a:gd name="connsiteY13" fmla="*/ 151268 h 186365"/>
                      <a:gd name="connsiteX14" fmla="*/ 121529 w 176673"/>
                      <a:gd name="connsiteY14" fmla="*/ 136133 h 186365"/>
                      <a:gd name="connsiteX15" fmla="*/ 133826 w 176673"/>
                      <a:gd name="connsiteY15" fmla="*/ 94137 h 186365"/>
                      <a:gd name="connsiteX16" fmla="*/ 121901 w 176673"/>
                      <a:gd name="connsiteY16" fmla="*/ 50560 h 186365"/>
                      <a:gd name="connsiteX17" fmla="*/ 89249 w 176673"/>
                      <a:gd name="connsiteY17" fmla="*/ 34987 h 1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673" h="186365">
                        <a:moveTo>
                          <a:pt x="87496" y="186301"/>
                        </a:moveTo>
                        <a:cubicBezTo>
                          <a:pt x="63874" y="187177"/>
                          <a:pt x="40976" y="178033"/>
                          <a:pt x="24450" y="161126"/>
                        </a:cubicBezTo>
                        <a:cubicBezTo>
                          <a:pt x="7848" y="143419"/>
                          <a:pt x="-924" y="119769"/>
                          <a:pt x="95" y="95518"/>
                        </a:cubicBezTo>
                        <a:cubicBezTo>
                          <a:pt x="-1029" y="70143"/>
                          <a:pt x="7867" y="45331"/>
                          <a:pt x="24860" y="26452"/>
                        </a:cubicBezTo>
                        <a:cubicBezTo>
                          <a:pt x="41900" y="8641"/>
                          <a:pt x="65789" y="-970"/>
                          <a:pt x="90420" y="78"/>
                        </a:cubicBezTo>
                        <a:cubicBezTo>
                          <a:pt x="113862" y="-846"/>
                          <a:pt x="136569" y="8345"/>
                          <a:pt x="152762" y="25319"/>
                        </a:cubicBezTo>
                        <a:cubicBezTo>
                          <a:pt x="169145" y="43502"/>
                          <a:pt x="177698" y="67419"/>
                          <a:pt x="176574" y="91870"/>
                        </a:cubicBezTo>
                        <a:cubicBezTo>
                          <a:pt x="177727" y="117045"/>
                          <a:pt x="168859" y="141657"/>
                          <a:pt x="151904" y="160307"/>
                        </a:cubicBezTo>
                        <a:cubicBezTo>
                          <a:pt x="135140" y="177785"/>
                          <a:pt x="111699" y="187244"/>
                          <a:pt x="87496" y="186301"/>
                        </a:cubicBezTo>
                        <a:close/>
                        <a:moveTo>
                          <a:pt x="89249" y="34987"/>
                        </a:moveTo>
                        <a:cubicBezTo>
                          <a:pt x="76019" y="34510"/>
                          <a:pt x="63388" y="40482"/>
                          <a:pt x="55349" y="50998"/>
                        </a:cubicBezTo>
                        <a:cubicBezTo>
                          <a:pt x="46472" y="63285"/>
                          <a:pt x="42043" y="78230"/>
                          <a:pt x="42786" y="93375"/>
                        </a:cubicBezTo>
                        <a:cubicBezTo>
                          <a:pt x="41948" y="108510"/>
                          <a:pt x="46396" y="123464"/>
                          <a:pt x="55349" y="135694"/>
                        </a:cubicBezTo>
                        <a:cubicBezTo>
                          <a:pt x="63208" y="145839"/>
                          <a:pt x="75428" y="151620"/>
                          <a:pt x="88249" y="151268"/>
                        </a:cubicBezTo>
                        <a:cubicBezTo>
                          <a:pt x="101117" y="151773"/>
                          <a:pt x="113461" y="146162"/>
                          <a:pt x="121529" y="136133"/>
                        </a:cubicBezTo>
                        <a:cubicBezTo>
                          <a:pt x="130368" y="123979"/>
                          <a:pt x="134721" y="109139"/>
                          <a:pt x="133826" y="94137"/>
                        </a:cubicBezTo>
                        <a:cubicBezTo>
                          <a:pt x="134759" y="78697"/>
                          <a:pt x="130568" y="63371"/>
                          <a:pt x="121901" y="50560"/>
                        </a:cubicBezTo>
                        <a:cubicBezTo>
                          <a:pt x="114242" y="40321"/>
                          <a:pt x="102031" y="34491"/>
                          <a:pt x="89249" y="34987"/>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6" name="Graphic 4">
                    <a:extLst>
                      <a:ext uri="{FF2B5EF4-FFF2-40B4-BE49-F238E27FC236}">
                        <a16:creationId xmlns:a16="http://schemas.microsoft.com/office/drawing/2014/main" id="{A7CD3568-775E-0544-34F9-D30460538C8E}"/>
                      </a:ext>
                    </a:extLst>
                  </p:cNvPr>
                  <p:cNvSpPr/>
                  <p:nvPr/>
                </p:nvSpPr>
                <p:spPr>
                  <a:xfrm>
                    <a:off x="3241739" y="2784187"/>
                    <a:ext cx="133843" cy="190889"/>
                  </a:xfrm>
                  <a:custGeom>
                    <a:avLst/>
                    <a:gdLst>
                      <a:gd name="connsiteX0" fmla="*/ 40176 w 133843"/>
                      <a:gd name="connsiteY0" fmla="*/ 116804 h 190889"/>
                      <a:gd name="connsiteX1" fmla="*/ 39681 w 133843"/>
                      <a:gd name="connsiteY1" fmla="*/ 116804 h 190889"/>
                      <a:gd name="connsiteX2" fmla="*/ 39681 w 133843"/>
                      <a:gd name="connsiteY2" fmla="*/ 190890 h 190889"/>
                      <a:gd name="connsiteX3" fmla="*/ 0 w 133843"/>
                      <a:gd name="connsiteY3" fmla="*/ 190890 h 190889"/>
                      <a:gd name="connsiteX4" fmla="*/ 0 w 133843"/>
                      <a:gd name="connsiteY4" fmla="*/ 3161 h 190889"/>
                      <a:gd name="connsiteX5" fmla="*/ 39681 w 133843"/>
                      <a:gd name="connsiteY5" fmla="*/ 3161 h 190889"/>
                      <a:gd name="connsiteX6" fmla="*/ 39681 w 133843"/>
                      <a:gd name="connsiteY6" fmla="*/ 22497 h 190889"/>
                      <a:gd name="connsiteX7" fmla="*/ 40176 w 133843"/>
                      <a:gd name="connsiteY7" fmla="*/ 22497 h 190889"/>
                      <a:gd name="connsiteX8" fmla="*/ 110176 w 133843"/>
                      <a:gd name="connsiteY8" fmla="*/ 8476 h 190889"/>
                      <a:gd name="connsiteX9" fmla="*/ 120101 w 133843"/>
                      <a:gd name="connsiteY9" fmla="*/ 17154 h 190889"/>
                      <a:gd name="connsiteX10" fmla="*/ 133731 w 133843"/>
                      <a:gd name="connsiteY10" fmla="*/ 63826 h 190889"/>
                      <a:gd name="connsiteX11" fmla="*/ 117843 w 133843"/>
                      <a:gd name="connsiteY11" fmla="*/ 115442 h 190889"/>
                      <a:gd name="connsiteX12" fmla="*/ 75581 w 133843"/>
                      <a:gd name="connsiteY12" fmla="*/ 134902 h 190889"/>
                      <a:gd name="connsiteX13" fmla="*/ 40176 w 133843"/>
                      <a:gd name="connsiteY13" fmla="*/ 116804 h 190889"/>
                      <a:gd name="connsiteX14" fmla="*/ 39043 w 133843"/>
                      <a:gd name="connsiteY14" fmla="*/ 64064 h 190889"/>
                      <a:gd name="connsiteX15" fmla="*/ 39043 w 133843"/>
                      <a:gd name="connsiteY15" fmla="*/ 74361 h 190889"/>
                      <a:gd name="connsiteX16" fmla="*/ 46082 w 133843"/>
                      <a:gd name="connsiteY16" fmla="*/ 96087 h 190889"/>
                      <a:gd name="connsiteX17" fmla="*/ 64532 w 133843"/>
                      <a:gd name="connsiteY17" fmla="*/ 104498 h 190889"/>
                      <a:gd name="connsiteX18" fmla="*/ 85573 w 133843"/>
                      <a:gd name="connsiteY18" fmla="*/ 94020 h 190889"/>
                      <a:gd name="connsiteX19" fmla="*/ 93040 w 133843"/>
                      <a:gd name="connsiteY19" fmla="*/ 64321 h 190889"/>
                      <a:gd name="connsiteX20" fmla="*/ 66675 w 133843"/>
                      <a:gd name="connsiteY20" fmla="*/ 30422 h 190889"/>
                      <a:gd name="connsiteX21" fmla="*/ 46768 w 133843"/>
                      <a:gd name="connsiteY21" fmla="*/ 39652 h 190889"/>
                      <a:gd name="connsiteX22" fmla="*/ 39043 w 133843"/>
                      <a:gd name="connsiteY22" fmla="*/ 64064 h 1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3" h="190889">
                        <a:moveTo>
                          <a:pt x="40176" y="116804"/>
                        </a:moveTo>
                        <a:lnTo>
                          <a:pt x="39681" y="116804"/>
                        </a:lnTo>
                        <a:lnTo>
                          <a:pt x="39681" y="190890"/>
                        </a:lnTo>
                        <a:lnTo>
                          <a:pt x="0" y="190890"/>
                        </a:lnTo>
                        <a:lnTo>
                          <a:pt x="0" y="3161"/>
                        </a:lnTo>
                        <a:lnTo>
                          <a:pt x="39681" y="3161"/>
                        </a:lnTo>
                        <a:lnTo>
                          <a:pt x="39681" y="22497"/>
                        </a:lnTo>
                        <a:lnTo>
                          <a:pt x="40176" y="22497"/>
                        </a:lnTo>
                        <a:cubicBezTo>
                          <a:pt x="55636" y="-706"/>
                          <a:pt x="86973" y="-6983"/>
                          <a:pt x="110176" y="8476"/>
                        </a:cubicBezTo>
                        <a:cubicBezTo>
                          <a:pt x="113852" y="10924"/>
                          <a:pt x="117186" y="13839"/>
                          <a:pt x="120101" y="17154"/>
                        </a:cubicBezTo>
                        <a:cubicBezTo>
                          <a:pt x="129845" y="30698"/>
                          <a:pt x="134655" y="47167"/>
                          <a:pt x="133731" y="63826"/>
                        </a:cubicBezTo>
                        <a:cubicBezTo>
                          <a:pt x="134655" y="82362"/>
                          <a:pt x="129026" y="100631"/>
                          <a:pt x="117843" y="115442"/>
                        </a:cubicBezTo>
                        <a:cubicBezTo>
                          <a:pt x="107623" y="128244"/>
                          <a:pt x="91954" y="135464"/>
                          <a:pt x="75581" y="134902"/>
                        </a:cubicBezTo>
                        <a:cubicBezTo>
                          <a:pt x="61408" y="135578"/>
                          <a:pt x="47930" y="128691"/>
                          <a:pt x="40176" y="116804"/>
                        </a:cubicBezTo>
                        <a:close/>
                        <a:moveTo>
                          <a:pt x="39043" y="64064"/>
                        </a:moveTo>
                        <a:lnTo>
                          <a:pt x="39043" y="74361"/>
                        </a:lnTo>
                        <a:cubicBezTo>
                          <a:pt x="38700" y="82209"/>
                          <a:pt x="41205" y="89925"/>
                          <a:pt x="46082" y="96087"/>
                        </a:cubicBezTo>
                        <a:cubicBezTo>
                          <a:pt x="50587" y="101612"/>
                          <a:pt x="57407" y="104726"/>
                          <a:pt x="64532" y="104498"/>
                        </a:cubicBezTo>
                        <a:cubicBezTo>
                          <a:pt x="72876" y="104850"/>
                          <a:pt x="80820" y="100888"/>
                          <a:pt x="85573" y="94020"/>
                        </a:cubicBezTo>
                        <a:cubicBezTo>
                          <a:pt x="91069" y="85134"/>
                          <a:pt x="93678" y="74751"/>
                          <a:pt x="93040" y="64321"/>
                        </a:cubicBezTo>
                        <a:cubicBezTo>
                          <a:pt x="93040" y="41718"/>
                          <a:pt x="84249" y="30422"/>
                          <a:pt x="66675" y="30422"/>
                        </a:cubicBezTo>
                        <a:cubicBezTo>
                          <a:pt x="58960" y="30231"/>
                          <a:pt x="51606" y="33641"/>
                          <a:pt x="46768" y="39652"/>
                        </a:cubicBezTo>
                        <a:cubicBezTo>
                          <a:pt x="41358" y="46605"/>
                          <a:pt x="38614" y="55263"/>
                          <a:pt x="39043" y="64064"/>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7" name="Graphic 4">
                    <a:extLst>
                      <a:ext uri="{FF2B5EF4-FFF2-40B4-BE49-F238E27FC236}">
                        <a16:creationId xmlns:a16="http://schemas.microsoft.com/office/drawing/2014/main" id="{9F030590-3B8A-F542-39D8-67DBBFA75E0C}"/>
                      </a:ext>
                    </a:extLst>
                  </p:cNvPr>
                  <p:cNvSpPr/>
                  <p:nvPr/>
                </p:nvSpPr>
                <p:spPr>
                  <a:xfrm>
                    <a:off x="3392735" y="2784196"/>
                    <a:ext cx="98672" cy="134842"/>
                  </a:xfrm>
                  <a:custGeom>
                    <a:avLst/>
                    <a:gdLst>
                      <a:gd name="connsiteX0" fmla="*/ 52 w 98672"/>
                      <a:gd name="connsiteY0" fmla="*/ 128350 h 134842"/>
                      <a:gd name="connsiteX1" fmla="*/ 52 w 98672"/>
                      <a:gd name="connsiteY1" fmla="*/ 96193 h 134842"/>
                      <a:gd name="connsiteX2" fmla="*/ 19578 w 98672"/>
                      <a:gd name="connsiteY2" fmla="*/ 104985 h 134842"/>
                      <a:gd name="connsiteX3" fmla="*/ 37980 w 98672"/>
                      <a:gd name="connsiteY3" fmla="*/ 107842 h 134842"/>
                      <a:gd name="connsiteX4" fmla="*/ 54620 w 98672"/>
                      <a:gd name="connsiteY4" fmla="*/ 104985 h 134842"/>
                      <a:gd name="connsiteX5" fmla="*/ 60707 w 98672"/>
                      <a:gd name="connsiteY5" fmla="*/ 96193 h 134842"/>
                      <a:gd name="connsiteX6" fmla="*/ 57935 w 98672"/>
                      <a:gd name="connsiteY6" fmla="*/ 89916 h 134842"/>
                      <a:gd name="connsiteX7" fmla="*/ 50849 w 98672"/>
                      <a:gd name="connsiteY7" fmla="*/ 85516 h 134842"/>
                      <a:gd name="connsiteX8" fmla="*/ 41324 w 98672"/>
                      <a:gd name="connsiteY8" fmla="*/ 82125 h 134842"/>
                      <a:gd name="connsiteX9" fmla="*/ 31408 w 98672"/>
                      <a:gd name="connsiteY9" fmla="*/ 78734 h 134842"/>
                      <a:gd name="connsiteX10" fmla="*/ 17911 w 98672"/>
                      <a:gd name="connsiteY10" fmla="*/ 72524 h 134842"/>
                      <a:gd name="connsiteX11" fmla="*/ 8119 w 98672"/>
                      <a:gd name="connsiteY11" fmla="*/ 64799 h 134842"/>
                      <a:gd name="connsiteX12" fmla="*/ 2090 w 98672"/>
                      <a:gd name="connsiteY12" fmla="*/ 54626 h 134842"/>
                      <a:gd name="connsiteX13" fmla="*/ 14 w 98672"/>
                      <a:gd name="connsiteY13" fmla="*/ 40939 h 134842"/>
                      <a:gd name="connsiteX14" fmla="*/ 4719 w 98672"/>
                      <a:gd name="connsiteY14" fmla="*/ 22356 h 134842"/>
                      <a:gd name="connsiteX15" fmla="*/ 17282 w 98672"/>
                      <a:gd name="connsiteY15" fmla="*/ 9602 h 134842"/>
                      <a:gd name="connsiteX16" fmla="*/ 35237 w 98672"/>
                      <a:gd name="connsiteY16" fmla="*/ 2324 h 134842"/>
                      <a:gd name="connsiteX17" fmla="*/ 56268 w 98672"/>
                      <a:gd name="connsiteY17" fmla="*/ 0 h 134842"/>
                      <a:gd name="connsiteX18" fmla="*/ 73604 w 98672"/>
                      <a:gd name="connsiteY18" fmla="*/ 1315 h 134842"/>
                      <a:gd name="connsiteX19" fmla="*/ 90930 w 98672"/>
                      <a:gd name="connsiteY19" fmla="*/ 5125 h 134842"/>
                      <a:gd name="connsiteX20" fmla="*/ 90930 w 98672"/>
                      <a:gd name="connsiteY20" fmla="*/ 35757 h 134842"/>
                      <a:gd name="connsiteX21" fmla="*/ 74794 w 98672"/>
                      <a:gd name="connsiteY21" fmla="*/ 29166 h 134842"/>
                      <a:gd name="connsiteX22" fmla="*/ 57897 w 98672"/>
                      <a:gd name="connsiteY22" fmla="*/ 26975 h 134842"/>
                      <a:gd name="connsiteX23" fmla="*/ 50563 w 98672"/>
                      <a:gd name="connsiteY23" fmla="*/ 27661 h 134842"/>
                      <a:gd name="connsiteX24" fmla="*/ 44467 w 98672"/>
                      <a:gd name="connsiteY24" fmla="*/ 29671 h 134842"/>
                      <a:gd name="connsiteX25" fmla="*/ 40323 w 98672"/>
                      <a:gd name="connsiteY25" fmla="*/ 33062 h 134842"/>
                      <a:gd name="connsiteX26" fmla="*/ 38809 w 98672"/>
                      <a:gd name="connsiteY26" fmla="*/ 37767 h 134842"/>
                      <a:gd name="connsiteX27" fmla="*/ 41085 w 98672"/>
                      <a:gd name="connsiteY27" fmla="*/ 43796 h 134842"/>
                      <a:gd name="connsiteX28" fmla="*/ 46981 w 98672"/>
                      <a:gd name="connsiteY28" fmla="*/ 48130 h 134842"/>
                      <a:gd name="connsiteX29" fmla="*/ 55078 w 98672"/>
                      <a:gd name="connsiteY29" fmla="*/ 51397 h 134842"/>
                      <a:gd name="connsiteX30" fmla="*/ 63926 w 98672"/>
                      <a:gd name="connsiteY30" fmla="*/ 54350 h 134842"/>
                      <a:gd name="connsiteX31" fmla="*/ 78214 w 98672"/>
                      <a:gd name="connsiteY31" fmla="*/ 60370 h 134842"/>
                      <a:gd name="connsiteX32" fmla="*/ 89196 w 98672"/>
                      <a:gd name="connsiteY32" fmla="*/ 68037 h 134842"/>
                      <a:gd name="connsiteX33" fmla="*/ 96235 w 98672"/>
                      <a:gd name="connsiteY33" fmla="*/ 78334 h 134842"/>
                      <a:gd name="connsiteX34" fmla="*/ 93721 w 98672"/>
                      <a:gd name="connsiteY34" fmla="*/ 111929 h 134842"/>
                      <a:gd name="connsiteX35" fmla="*/ 80528 w 98672"/>
                      <a:gd name="connsiteY35" fmla="*/ 125102 h 134842"/>
                      <a:gd name="connsiteX36" fmla="*/ 61574 w 98672"/>
                      <a:gd name="connsiteY36" fmla="*/ 132522 h 134842"/>
                      <a:gd name="connsiteX37" fmla="*/ 39276 w 98672"/>
                      <a:gd name="connsiteY37" fmla="*/ 134836 h 134842"/>
                      <a:gd name="connsiteX38" fmla="*/ 52 w 98672"/>
                      <a:gd name="connsiteY38" fmla="*/ 128350 h 1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8672" h="134842">
                        <a:moveTo>
                          <a:pt x="52" y="128350"/>
                        </a:moveTo>
                        <a:lnTo>
                          <a:pt x="52" y="96193"/>
                        </a:lnTo>
                        <a:cubicBezTo>
                          <a:pt x="6167" y="99937"/>
                          <a:pt x="12720" y="102889"/>
                          <a:pt x="19578" y="104985"/>
                        </a:cubicBezTo>
                        <a:cubicBezTo>
                          <a:pt x="25541" y="106814"/>
                          <a:pt x="31741" y="107776"/>
                          <a:pt x="37980" y="107842"/>
                        </a:cubicBezTo>
                        <a:cubicBezTo>
                          <a:pt x="43667" y="108100"/>
                          <a:pt x="49344" y="107128"/>
                          <a:pt x="54620" y="104985"/>
                        </a:cubicBezTo>
                        <a:cubicBezTo>
                          <a:pt x="58288" y="103613"/>
                          <a:pt x="60716" y="100108"/>
                          <a:pt x="60707" y="96193"/>
                        </a:cubicBezTo>
                        <a:cubicBezTo>
                          <a:pt x="60755" y="93793"/>
                          <a:pt x="59745" y="91498"/>
                          <a:pt x="57935" y="89916"/>
                        </a:cubicBezTo>
                        <a:cubicBezTo>
                          <a:pt x="55830" y="88069"/>
                          <a:pt x="53439" y="86583"/>
                          <a:pt x="50849" y="85516"/>
                        </a:cubicBezTo>
                        <a:cubicBezTo>
                          <a:pt x="47743" y="84192"/>
                          <a:pt x="44562" y="83058"/>
                          <a:pt x="41324" y="82125"/>
                        </a:cubicBezTo>
                        <a:cubicBezTo>
                          <a:pt x="37895" y="81125"/>
                          <a:pt x="34589" y="79991"/>
                          <a:pt x="31408" y="78734"/>
                        </a:cubicBezTo>
                        <a:cubicBezTo>
                          <a:pt x="26750" y="77019"/>
                          <a:pt x="22235" y="74943"/>
                          <a:pt x="17911" y="72524"/>
                        </a:cubicBezTo>
                        <a:cubicBezTo>
                          <a:pt x="14253" y="70495"/>
                          <a:pt x="10948" y="67885"/>
                          <a:pt x="8119" y="64799"/>
                        </a:cubicBezTo>
                        <a:cubicBezTo>
                          <a:pt x="5452" y="61837"/>
                          <a:pt x="3405" y="58379"/>
                          <a:pt x="2090" y="54626"/>
                        </a:cubicBezTo>
                        <a:cubicBezTo>
                          <a:pt x="614" y="50216"/>
                          <a:pt x="-91" y="45587"/>
                          <a:pt x="14" y="40939"/>
                        </a:cubicBezTo>
                        <a:cubicBezTo>
                          <a:pt x="-167" y="34433"/>
                          <a:pt x="1461" y="27994"/>
                          <a:pt x="4719" y="22356"/>
                        </a:cubicBezTo>
                        <a:cubicBezTo>
                          <a:pt x="7853" y="17183"/>
                          <a:pt x="12158" y="12811"/>
                          <a:pt x="17282" y="9602"/>
                        </a:cubicBezTo>
                        <a:cubicBezTo>
                          <a:pt x="22816" y="6182"/>
                          <a:pt x="28884" y="3715"/>
                          <a:pt x="35237" y="2324"/>
                        </a:cubicBezTo>
                        <a:cubicBezTo>
                          <a:pt x="42133" y="762"/>
                          <a:pt x="49191" y="-19"/>
                          <a:pt x="56268" y="0"/>
                        </a:cubicBezTo>
                        <a:cubicBezTo>
                          <a:pt x="62069" y="10"/>
                          <a:pt x="67870" y="448"/>
                          <a:pt x="73604" y="1315"/>
                        </a:cubicBezTo>
                        <a:cubicBezTo>
                          <a:pt x="79462" y="2191"/>
                          <a:pt x="85243" y="3458"/>
                          <a:pt x="90930" y="5125"/>
                        </a:cubicBezTo>
                        <a:lnTo>
                          <a:pt x="90930" y="35757"/>
                        </a:lnTo>
                        <a:cubicBezTo>
                          <a:pt x="85881" y="32823"/>
                          <a:pt x="80452" y="30604"/>
                          <a:pt x="74794" y="29166"/>
                        </a:cubicBezTo>
                        <a:cubicBezTo>
                          <a:pt x="69279" y="27737"/>
                          <a:pt x="63602" y="26994"/>
                          <a:pt x="57897" y="26975"/>
                        </a:cubicBezTo>
                        <a:cubicBezTo>
                          <a:pt x="55440" y="26966"/>
                          <a:pt x="52982" y="27194"/>
                          <a:pt x="50563" y="27661"/>
                        </a:cubicBezTo>
                        <a:cubicBezTo>
                          <a:pt x="48448" y="28061"/>
                          <a:pt x="46400" y="28737"/>
                          <a:pt x="44467" y="29671"/>
                        </a:cubicBezTo>
                        <a:cubicBezTo>
                          <a:pt x="42828" y="30452"/>
                          <a:pt x="41409" y="31614"/>
                          <a:pt x="40323" y="33062"/>
                        </a:cubicBezTo>
                        <a:cubicBezTo>
                          <a:pt x="39323" y="34424"/>
                          <a:pt x="38790" y="36072"/>
                          <a:pt x="38809" y="37767"/>
                        </a:cubicBezTo>
                        <a:cubicBezTo>
                          <a:pt x="38761" y="39996"/>
                          <a:pt x="39581" y="42158"/>
                          <a:pt x="41085" y="43796"/>
                        </a:cubicBezTo>
                        <a:cubicBezTo>
                          <a:pt x="42762" y="45597"/>
                          <a:pt x="44762" y="47073"/>
                          <a:pt x="46981" y="48130"/>
                        </a:cubicBezTo>
                        <a:cubicBezTo>
                          <a:pt x="49591" y="49426"/>
                          <a:pt x="52296" y="50512"/>
                          <a:pt x="55078" y="51397"/>
                        </a:cubicBezTo>
                        <a:cubicBezTo>
                          <a:pt x="58049" y="52359"/>
                          <a:pt x="61002" y="53340"/>
                          <a:pt x="63926" y="54350"/>
                        </a:cubicBezTo>
                        <a:cubicBezTo>
                          <a:pt x="68822" y="56036"/>
                          <a:pt x="73594" y="58046"/>
                          <a:pt x="78214" y="60370"/>
                        </a:cubicBezTo>
                        <a:cubicBezTo>
                          <a:pt x="82233" y="62380"/>
                          <a:pt x="85929" y="64961"/>
                          <a:pt x="89196" y="68037"/>
                        </a:cubicBezTo>
                        <a:cubicBezTo>
                          <a:pt x="92235" y="70943"/>
                          <a:pt x="94635" y="74448"/>
                          <a:pt x="96235" y="78334"/>
                        </a:cubicBezTo>
                        <a:cubicBezTo>
                          <a:pt x="100207" y="89383"/>
                          <a:pt x="99293" y="101594"/>
                          <a:pt x="93721" y="111929"/>
                        </a:cubicBezTo>
                        <a:cubicBezTo>
                          <a:pt x="90434" y="117301"/>
                          <a:pt x="85910" y="121816"/>
                          <a:pt x="80528" y="125102"/>
                        </a:cubicBezTo>
                        <a:cubicBezTo>
                          <a:pt x="74680" y="128645"/>
                          <a:pt x="68270" y="131150"/>
                          <a:pt x="61574" y="132522"/>
                        </a:cubicBezTo>
                        <a:cubicBezTo>
                          <a:pt x="54239" y="134084"/>
                          <a:pt x="46772" y="134855"/>
                          <a:pt x="39276" y="134836"/>
                        </a:cubicBezTo>
                        <a:cubicBezTo>
                          <a:pt x="25922" y="134970"/>
                          <a:pt x="12653" y="132779"/>
                          <a:pt x="52" y="128350"/>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nvGrpSpPr>
            <p:cNvPr id="143" name="Group 142">
              <a:extLst>
                <a:ext uri="{FF2B5EF4-FFF2-40B4-BE49-F238E27FC236}">
                  <a16:creationId xmlns:a16="http://schemas.microsoft.com/office/drawing/2014/main" id="{202BE50A-0D7A-D9B7-BC7C-CBF3051A904D}"/>
                </a:ext>
              </a:extLst>
            </p:cNvPr>
            <p:cNvGrpSpPr/>
            <p:nvPr/>
          </p:nvGrpSpPr>
          <p:grpSpPr>
            <a:xfrm>
              <a:off x="10025729" y="1735355"/>
              <a:ext cx="220248" cy="203338"/>
              <a:chOff x="5960678" y="1157448"/>
              <a:chExt cx="2192722" cy="2024368"/>
            </a:xfrm>
          </p:grpSpPr>
          <p:grpSp>
            <p:nvGrpSpPr>
              <p:cNvPr id="144" name="Graphic 4">
                <a:extLst>
                  <a:ext uri="{FF2B5EF4-FFF2-40B4-BE49-F238E27FC236}">
                    <a16:creationId xmlns:a16="http://schemas.microsoft.com/office/drawing/2014/main" id="{289C2D2E-70BE-DB11-325D-C8E52E4C928B}"/>
                  </a:ext>
                </a:extLst>
              </p:cNvPr>
              <p:cNvGrpSpPr/>
              <p:nvPr/>
            </p:nvGrpSpPr>
            <p:grpSpPr>
              <a:xfrm>
                <a:off x="5960678" y="1157448"/>
                <a:ext cx="2192722" cy="2024368"/>
                <a:chOff x="3068261" y="1433541"/>
                <a:chExt cx="1537369" cy="1419332"/>
              </a:xfrm>
            </p:grpSpPr>
            <p:sp>
              <p:nvSpPr>
                <p:cNvPr id="157" name="Graphic 4">
                  <a:extLst>
                    <a:ext uri="{FF2B5EF4-FFF2-40B4-BE49-F238E27FC236}">
                      <a16:creationId xmlns:a16="http://schemas.microsoft.com/office/drawing/2014/main" id="{5255DD43-C3DB-1AA6-CB59-741D12D41A0E}"/>
                    </a:ext>
                  </a:extLst>
                </p:cNvPr>
                <p:cNvSpPr/>
                <p:nvPr/>
              </p:nvSpPr>
              <p:spPr>
                <a:xfrm>
                  <a:off x="3072023" y="1437094"/>
                  <a:ext cx="1529943" cy="1412329"/>
                </a:xfrm>
                <a:custGeom>
                  <a:avLst/>
                  <a:gdLst>
                    <a:gd name="connsiteX0" fmla="*/ 859393 w 1529943"/>
                    <a:gd name="connsiteY0" fmla="*/ 0 h 1412329"/>
                    <a:gd name="connsiteX1" fmla="*/ 200024 w 1529943"/>
                    <a:gd name="connsiteY1" fmla="*/ 548840 h 1412329"/>
                    <a:gd name="connsiteX2" fmla="*/ 200024 w 1529943"/>
                    <a:gd name="connsiteY2" fmla="*/ 671551 h 1412329"/>
                    <a:gd name="connsiteX3" fmla="*/ 149875 w 1529943"/>
                    <a:gd name="connsiteY3" fmla="*/ 657177 h 1412329"/>
                    <a:gd name="connsiteX4" fmla="*/ 139045 w 1529943"/>
                    <a:gd name="connsiteY4" fmla="*/ 646071 h 1412329"/>
                    <a:gd name="connsiteX5" fmla="*/ 75714 w 1529943"/>
                    <a:gd name="connsiteY5" fmla="*/ 587016 h 1412329"/>
                    <a:gd name="connsiteX6" fmla="*/ 47 w 1529943"/>
                    <a:gd name="connsiteY6" fmla="*/ 706736 h 1412329"/>
                    <a:gd name="connsiteX7" fmla="*/ 81095 w 1529943"/>
                    <a:gd name="connsiteY7" fmla="*/ 822874 h 1412329"/>
                    <a:gd name="connsiteX8" fmla="*/ 114776 w 1529943"/>
                    <a:gd name="connsiteY8" fmla="*/ 803910 h 1412329"/>
                    <a:gd name="connsiteX9" fmla="*/ 129825 w 1529943"/>
                    <a:gd name="connsiteY9" fmla="*/ 787356 h 1412329"/>
                    <a:gd name="connsiteX10" fmla="*/ 142541 w 1529943"/>
                    <a:gd name="connsiteY10" fmla="*/ 770582 h 1412329"/>
                    <a:gd name="connsiteX11" fmla="*/ 159400 w 1529943"/>
                    <a:gd name="connsiteY11" fmla="*/ 749294 h 1412329"/>
                    <a:gd name="connsiteX12" fmla="*/ 176545 w 1529943"/>
                    <a:gd name="connsiteY12" fmla="*/ 742141 h 1412329"/>
                    <a:gd name="connsiteX13" fmla="*/ 200063 w 1529943"/>
                    <a:gd name="connsiteY13" fmla="*/ 740912 h 1412329"/>
                    <a:gd name="connsiteX14" fmla="*/ 200063 w 1529943"/>
                    <a:gd name="connsiteY14" fmla="*/ 974274 h 1412329"/>
                    <a:gd name="connsiteX15" fmla="*/ 602332 w 1529943"/>
                    <a:gd name="connsiteY15" fmla="*/ 974274 h 1412329"/>
                    <a:gd name="connsiteX16" fmla="*/ 740949 w 1529943"/>
                    <a:gd name="connsiteY16" fmla="*/ 1105443 h 1412329"/>
                    <a:gd name="connsiteX17" fmla="*/ 748264 w 1529943"/>
                    <a:gd name="connsiteY17" fmla="*/ 1089660 h 1412329"/>
                    <a:gd name="connsiteX18" fmla="*/ 743292 w 1529943"/>
                    <a:gd name="connsiteY18" fmla="*/ 1059018 h 1412329"/>
                    <a:gd name="connsiteX19" fmla="*/ 738930 w 1529943"/>
                    <a:gd name="connsiteY19" fmla="*/ 1035349 h 1412329"/>
                    <a:gd name="connsiteX20" fmla="*/ 736558 w 1529943"/>
                    <a:gd name="connsiteY20" fmla="*/ 1009879 h 1412329"/>
                    <a:gd name="connsiteX21" fmla="*/ 752751 w 1529943"/>
                    <a:gd name="connsiteY21" fmla="*/ 967121 h 1412329"/>
                    <a:gd name="connsiteX22" fmla="*/ 913276 w 1529943"/>
                    <a:gd name="connsiteY22" fmla="*/ 988238 h 1412329"/>
                    <a:gd name="connsiteX23" fmla="*/ 956005 w 1529943"/>
                    <a:gd name="connsiteY23" fmla="*/ 1144448 h 1412329"/>
                    <a:gd name="connsiteX24" fmla="*/ 909713 w 1529943"/>
                    <a:gd name="connsiteY24" fmla="*/ 1170413 h 1412329"/>
                    <a:gd name="connsiteX25" fmla="*/ 879709 w 1529943"/>
                    <a:gd name="connsiteY25" fmla="*/ 1170908 h 1412329"/>
                    <a:gd name="connsiteX26" fmla="*/ 846924 w 1529943"/>
                    <a:gd name="connsiteY26" fmla="*/ 1162269 h 1412329"/>
                    <a:gd name="connsiteX27" fmla="*/ 838838 w 1529943"/>
                    <a:gd name="connsiteY27" fmla="*/ 1161888 h 1412329"/>
                    <a:gd name="connsiteX28" fmla="*/ 818007 w 1529943"/>
                    <a:gd name="connsiteY28" fmla="*/ 1173909 h 1412329"/>
                    <a:gd name="connsiteX29" fmla="*/ 815511 w 1529943"/>
                    <a:gd name="connsiteY29" fmla="*/ 1176014 h 1412329"/>
                    <a:gd name="connsiteX30" fmla="*/ 1065371 w 1529943"/>
                    <a:gd name="connsiteY30" fmla="*/ 1412329 h 1412329"/>
                    <a:gd name="connsiteX31" fmla="*/ 1185881 w 1529943"/>
                    <a:gd name="connsiteY31" fmla="*/ 1331586 h 1412329"/>
                    <a:gd name="connsiteX32" fmla="*/ 1186091 w 1529943"/>
                    <a:gd name="connsiteY32" fmla="*/ 1330786 h 1412329"/>
                    <a:gd name="connsiteX33" fmla="*/ 1529943 w 1529943"/>
                    <a:gd name="connsiteY33" fmla="*/ 670598 h 1412329"/>
                    <a:gd name="connsiteX34" fmla="*/ 860183 w 1529943"/>
                    <a:gd name="connsiteY34" fmla="*/ 0 h 1412329"/>
                    <a:gd name="connsiteX35" fmla="*/ 859393 w 1529943"/>
                    <a:gd name="connsiteY35" fmla="*/ 0 h 141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29943" h="1412329">
                      <a:moveTo>
                        <a:pt x="859393" y="0"/>
                      </a:moveTo>
                      <a:cubicBezTo>
                        <a:pt x="535962" y="-136"/>
                        <a:pt x="258575" y="230750"/>
                        <a:pt x="200024" y="548840"/>
                      </a:cubicBezTo>
                      <a:lnTo>
                        <a:pt x="200024" y="671551"/>
                      </a:lnTo>
                      <a:cubicBezTo>
                        <a:pt x="187947" y="672027"/>
                        <a:pt x="174259" y="669712"/>
                        <a:pt x="149875" y="657177"/>
                      </a:cubicBezTo>
                      <a:cubicBezTo>
                        <a:pt x="145561" y="654234"/>
                        <a:pt x="141874" y="650459"/>
                        <a:pt x="139045" y="646071"/>
                      </a:cubicBezTo>
                      <a:cubicBezTo>
                        <a:pt x="124453" y="612962"/>
                        <a:pt x="103803" y="586388"/>
                        <a:pt x="75714" y="587016"/>
                      </a:cubicBezTo>
                      <a:cubicBezTo>
                        <a:pt x="32442" y="587969"/>
                        <a:pt x="-1439" y="641604"/>
                        <a:pt x="47" y="706736"/>
                      </a:cubicBezTo>
                      <a:cubicBezTo>
                        <a:pt x="1533" y="771868"/>
                        <a:pt x="37814" y="823894"/>
                        <a:pt x="81095" y="822874"/>
                      </a:cubicBezTo>
                      <a:cubicBezTo>
                        <a:pt x="94173" y="822579"/>
                        <a:pt x="105860" y="812521"/>
                        <a:pt x="114776" y="803910"/>
                      </a:cubicBezTo>
                      <a:cubicBezTo>
                        <a:pt x="120100" y="798685"/>
                        <a:pt x="125129" y="793157"/>
                        <a:pt x="129825" y="787356"/>
                      </a:cubicBezTo>
                      <a:cubicBezTo>
                        <a:pt x="134283" y="781917"/>
                        <a:pt x="138007" y="775830"/>
                        <a:pt x="142541" y="770582"/>
                      </a:cubicBezTo>
                      <a:cubicBezTo>
                        <a:pt x="148475" y="763724"/>
                        <a:pt x="153476" y="756142"/>
                        <a:pt x="159400" y="749294"/>
                      </a:cubicBezTo>
                      <a:cubicBezTo>
                        <a:pt x="164258" y="743684"/>
                        <a:pt x="168925" y="743798"/>
                        <a:pt x="176545" y="742141"/>
                      </a:cubicBezTo>
                      <a:cubicBezTo>
                        <a:pt x="184346" y="741225"/>
                        <a:pt x="192204" y="740815"/>
                        <a:pt x="200063" y="740912"/>
                      </a:cubicBezTo>
                      <a:lnTo>
                        <a:pt x="200063" y="974274"/>
                      </a:lnTo>
                      <a:lnTo>
                        <a:pt x="602332" y="974274"/>
                      </a:lnTo>
                      <a:lnTo>
                        <a:pt x="740949" y="1105443"/>
                      </a:lnTo>
                      <a:cubicBezTo>
                        <a:pt x="744397" y="1100709"/>
                        <a:pt x="746883" y="1095347"/>
                        <a:pt x="748264" y="1089660"/>
                      </a:cubicBezTo>
                      <a:cubicBezTo>
                        <a:pt x="747045" y="1079373"/>
                        <a:pt x="744454" y="1069305"/>
                        <a:pt x="743292" y="1059018"/>
                      </a:cubicBezTo>
                      <a:cubicBezTo>
                        <a:pt x="742340" y="1051132"/>
                        <a:pt x="740083" y="1043302"/>
                        <a:pt x="738930" y="1035349"/>
                      </a:cubicBezTo>
                      <a:cubicBezTo>
                        <a:pt x="737654" y="1026909"/>
                        <a:pt x="736863" y="1018404"/>
                        <a:pt x="736558" y="1009879"/>
                      </a:cubicBezTo>
                      <a:cubicBezTo>
                        <a:pt x="736844" y="994182"/>
                        <a:pt x="742569" y="979065"/>
                        <a:pt x="752751" y="967121"/>
                      </a:cubicBezTo>
                      <a:cubicBezTo>
                        <a:pt x="785279" y="929831"/>
                        <a:pt x="857154" y="939279"/>
                        <a:pt x="913276" y="988238"/>
                      </a:cubicBezTo>
                      <a:cubicBezTo>
                        <a:pt x="969397" y="1037196"/>
                        <a:pt x="988523" y="1107110"/>
                        <a:pt x="956005" y="1144448"/>
                      </a:cubicBezTo>
                      <a:cubicBezTo>
                        <a:pt x="943937" y="1158069"/>
                        <a:pt x="927630" y="1167213"/>
                        <a:pt x="909713" y="1170413"/>
                      </a:cubicBezTo>
                      <a:cubicBezTo>
                        <a:pt x="899807" y="1172185"/>
                        <a:pt x="889673" y="1172356"/>
                        <a:pt x="879709" y="1170908"/>
                      </a:cubicBezTo>
                      <a:cubicBezTo>
                        <a:pt x="868337" y="1169318"/>
                        <a:pt x="858192" y="1164241"/>
                        <a:pt x="846924" y="1162269"/>
                      </a:cubicBezTo>
                      <a:cubicBezTo>
                        <a:pt x="844267" y="1161717"/>
                        <a:pt x="841533" y="1161583"/>
                        <a:pt x="838838" y="1161888"/>
                      </a:cubicBezTo>
                      <a:cubicBezTo>
                        <a:pt x="831037" y="1164184"/>
                        <a:pt x="823893" y="1168308"/>
                        <a:pt x="818007" y="1173909"/>
                      </a:cubicBezTo>
                      <a:cubicBezTo>
                        <a:pt x="817178" y="1174614"/>
                        <a:pt x="816349" y="1175318"/>
                        <a:pt x="815511" y="1176014"/>
                      </a:cubicBezTo>
                      <a:lnTo>
                        <a:pt x="1065371" y="1412329"/>
                      </a:lnTo>
                      <a:cubicBezTo>
                        <a:pt x="1107328" y="1386097"/>
                        <a:pt x="1147714" y="1359437"/>
                        <a:pt x="1185881" y="1331586"/>
                      </a:cubicBezTo>
                      <a:lnTo>
                        <a:pt x="1186091" y="1330786"/>
                      </a:lnTo>
                      <a:cubicBezTo>
                        <a:pt x="1388973" y="1181729"/>
                        <a:pt x="1529943" y="998649"/>
                        <a:pt x="1529943" y="670598"/>
                      </a:cubicBezTo>
                      <a:cubicBezTo>
                        <a:pt x="1530172" y="300469"/>
                        <a:pt x="1230315" y="232"/>
                        <a:pt x="860183" y="0"/>
                      </a:cubicBezTo>
                      <a:cubicBezTo>
                        <a:pt x="859916" y="0"/>
                        <a:pt x="859659" y="0"/>
                        <a:pt x="859393" y="0"/>
                      </a:cubicBezTo>
                      <a:close/>
                    </a:path>
                  </a:pathLst>
                </a:custGeom>
                <a:solidFill>
                  <a:srgbClr val="107C10"/>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9" name="Graphic 4">
                  <a:extLst>
                    <a:ext uri="{FF2B5EF4-FFF2-40B4-BE49-F238E27FC236}">
                      <a16:creationId xmlns:a16="http://schemas.microsoft.com/office/drawing/2014/main" id="{4B2E9624-B1DB-A07F-EB0B-F4E3577E34BC}"/>
                    </a:ext>
                  </a:extLst>
                </p:cNvPr>
                <p:cNvSpPr/>
                <p:nvPr/>
              </p:nvSpPr>
              <p:spPr>
                <a:xfrm>
                  <a:off x="3068261" y="1433541"/>
                  <a:ext cx="1537369" cy="1419332"/>
                </a:xfrm>
                <a:custGeom>
                  <a:avLst/>
                  <a:gdLst>
                    <a:gd name="connsiteX0" fmla="*/ 863488 w 1537369"/>
                    <a:gd name="connsiteY0" fmla="*/ 0 h 1419332"/>
                    <a:gd name="connsiteX1" fmla="*/ 202101 w 1537369"/>
                    <a:gd name="connsiteY1" fmla="*/ 542259 h 1419332"/>
                    <a:gd name="connsiteX2" fmla="*/ 200196 w 1537369"/>
                    <a:gd name="connsiteY2" fmla="*/ 608695 h 1419332"/>
                    <a:gd name="connsiteX3" fmla="*/ 200196 w 1537369"/>
                    <a:gd name="connsiteY3" fmla="*/ 674770 h 1419332"/>
                    <a:gd name="connsiteX4" fmla="*/ 204091 w 1537369"/>
                    <a:gd name="connsiteY4" fmla="*/ 671551 h 1419332"/>
                    <a:gd name="connsiteX5" fmla="*/ 147703 w 1537369"/>
                    <a:gd name="connsiteY5" fmla="*/ 650510 h 1419332"/>
                    <a:gd name="connsiteX6" fmla="*/ 131511 w 1537369"/>
                    <a:gd name="connsiteY6" fmla="*/ 620983 h 1419332"/>
                    <a:gd name="connsiteX7" fmla="*/ 111270 w 1537369"/>
                    <a:gd name="connsiteY7" fmla="*/ 598208 h 1419332"/>
                    <a:gd name="connsiteX8" fmla="*/ 24469 w 1537369"/>
                    <a:gd name="connsiteY8" fmla="*/ 620497 h 1419332"/>
                    <a:gd name="connsiteX9" fmla="*/ 5581 w 1537369"/>
                    <a:gd name="connsiteY9" fmla="*/ 749799 h 1419332"/>
                    <a:gd name="connsiteX10" fmla="*/ 74285 w 1537369"/>
                    <a:gd name="connsiteY10" fmla="*/ 829199 h 1419332"/>
                    <a:gd name="connsiteX11" fmla="*/ 130720 w 1537369"/>
                    <a:gd name="connsiteY11" fmla="*/ 799757 h 1419332"/>
                    <a:gd name="connsiteX12" fmla="*/ 158838 w 1537369"/>
                    <a:gd name="connsiteY12" fmla="*/ 763963 h 1419332"/>
                    <a:gd name="connsiteX13" fmla="*/ 180888 w 1537369"/>
                    <a:gd name="connsiteY13" fmla="*/ 749180 h 1419332"/>
                    <a:gd name="connsiteX14" fmla="*/ 203453 w 1537369"/>
                    <a:gd name="connsiteY14" fmla="*/ 747989 h 1419332"/>
                    <a:gd name="connsiteX15" fmla="*/ 200234 w 1537369"/>
                    <a:gd name="connsiteY15" fmla="*/ 744093 h 1419332"/>
                    <a:gd name="connsiteX16" fmla="*/ 200234 w 1537369"/>
                    <a:gd name="connsiteY16" fmla="*/ 977456 h 1419332"/>
                    <a:gd name="connsiteX17" fmla="*/ 203453 w 1537369"/>
                    <a:gd name="connsiteY17" fmla="*/ 981352 h 1419332"/>
                    <a:gd name="connsiteX18" fmla="*/ 600550 w 1537369"/>
                    <a:gd name="connsiteY18" fmla="*/ 981352 h 1419332"/>
                    <a:gd name="connsiteX19" fmla="*/ 603513 w 1537369"/>
                    <a:gd name="connsiteY19" fmla="*/ 980275 h 1419332"/>
                    <a:gd name="connsiteX20" fmla="*/ 613924 w 1537369"/>
                    <a:gd name="connsiteY20" fmla="*/ 990124 h 1419332"/>
                    <a:gd name="connsiteX21" fmla="*/ 637260 w 1537369"/>
                    <a:gd name="connsiteY21" fmla="*/ 1012194 h 1419332"/>
                    <a:gd name="connsiteX22" fmla="*/ 742035 w 1537369"/>
                    <a:gd name="connsiteY22" fmla="*/ 1111254 h 1419332"/>
                    <a:gd name="connsiteX23" fmla="*/ 747140 w 1537369"/>
                    <a:gd name="connsiteY23" fmla="*/ 1111587 h 1419332"/>
                    <a:gd name="connsiteX24" fmla="*/ 747683 w 1537369"/>
                    <a:gd name="connsiteY24" fmla="*/ 1110996 h 1419332"/>
                    <a:gd name="connsiteX25" fmla="*/ 755579 w 1537369"/>
                    <a:gd name="connsiteY25" fmla="*/ 1093718 h 1419332"/>
                    <a:gd name="connsiteX26" fmla="*/ 750331 w 1537369"/>
                    <a:gd name="connsiteY26" fmla="*/ 1059933 h 1419332"/>
                    <a:gd name="connsiteX27" fmla="*/ 750169 w 1537369"/>
                    <a:gd name="connsiteY27" fmla="*/ 987038 h 1419332"/>
                    <a:gd name="connsiteX28" fmla="*/ 852687 w 1537369"/>
                    <a:gd name="connsiteY28" fmla="*/ 958253 h 1419332"/>
                    <a:gd name="connsiteX29" fmla="*/ 955557 w 1537369"/>
                    <a:gd name="connsiteY29" fmla="*/ 1044245 h 1419332"/>
                    <a:gd name="connsiteX30" fmla="*/ 955109 w 1537369"/>
                    <a:gd name="connsiteY30" fmla="*/ 1147858 h 1419332"/>
                    <a:gd name="connsiteX31" fmla="*/ 876471 w 1537369"/>
                    <a:gd name="connsiteY31" fmla="*/ 1169280 h 1419332"/>
                    <a:gd name="connsiteX32" fmla="*/ 842066 w 1537369"/>
                    <a:gd name="connsiteY32" fmla="*/ 1161841 h 1419332"/>
                    <a:gd name="connsiteX33" fmla="*/ 817063 w 1537369"/>
                    <a:gd name="connsiteY33" fmla="*/ 1176757 h 1419332"/>
                    <a:gd name="connsiteX34" fmla="*/ 816644 w 1537369"/>
                    <a:gd name="connsiteY34" fmla="*/ 1181796 h 1419332"/>
                    <a:gd name="connsiteX35" fmla="*/ 1035233 w 1537369"/>
                    <a:gd name="connsiteY35" fmla="*/ 1388488 h 1419332"/>
                    <a:gd name="connsiteX36" fmla="*/ 1066504 w 1537369"/>
                    <a:gd name="connsiteY36" fmla="*/ 1418063 h 1419332"/>
                    <a:gd name="connsiteX37" fmla="*/ 1070762 w 1537369"/>
                    <a:gd name="connsiteY37" fmla="*/ 1419016 h 1419332"/>
                    <a:gd name="connsiteX38" fmla="*/ 1377790 w 1537369"/>
                    <a:gd name="connsiteY38" fmla="*/ 1164936 h 1419332"/>
                    <a:gd name="connsiteX39" fmla="*/ 1525952 w 1537369"/>
                    <a:gd name="connsiteY39" fmla="*/ 826856 h 1419332"/>
                    <a:gd name="connsiteX40" fmla="*/ 1489452 w 1537369"/>
                    <a:gd name="connsiteY40" fmla="*/ 423815 h 1419332"/>
                    <a:gd name="connsiteX41" fmla="*/ 913418 w 1537369"/>
                    <a:gd name="connsiteY41" fmla="*/ 1829 h 1419332"/>
                    <a:gd name="connsiteX42" fmla="*/ 863488 w 1537369"/>
                    <a:gd name="connsiteY42" fmla="*/ 0 h 1419332"/>
                    <a:gd name="connsiteX43" fmla="*/ 862812 w 1537369"/>
                    <a:gd name="connsiteY43" fmla="*/ 7116 h 1419332"/>
                    <a:gd name="connsiteX44" fmla="*/ 1464535 w 1537369"/>
                    <a:gd name="connsiteY44" fmla="*/ 385068 h 1419332"/>
                    <a:gd name="connsiteX45" fmla="*/ 1525409 w 1537369"/>
                    <a:gd name="connsiteY45" fmla="*/ 774240 h 1419332"/>
                    <a:gd name="connsiteX46" fmla="*/ 1397869 w 1537369"/>
                    <a:gd name="connsiteY46" fmla="*/ 1126827 h 1419332"/>
                    <a:gd name="connsiteX47" fmla="*/ 1126645 w 1537369"/>
                    <a:gd name="connsiteY47" fmla="*/ 1374610 h 1419332"/>
                    <a:gd name="connsiteX48" fmla="*/ 1067590 w 1537369"/>
                    <a:gd name="connsiteY48" fmla="*/ 1412625 h 1419332"/>
                    <a:gd name="connsiteX49" fmla="*/ 1071847 w 1537369"/>
                    <a:gd name="connsiteY49" fmla="*/ 1413577 h 1419332"/>
                    <a:gd name="connsiteX50" fmla="*/ 853296 w 1537369"/>
                    <a:gd name="connsiteY50" fmla="*/ 1206818 h 1419332"/>
                    <a:gd name="connsiteX51" fmla="*/ 822026 w 1537369"/>
                    <a:gd name="connsiteY51" fmla="*/ 1177290 h 1419332"/>
                    <a:gd name="connsiteX52" fmla="*/ 821616 w 1537369"/>
                    <a:gd name="connsiteY52" fmla="*/ 1182320 h 1419332"/>
                    <a:gd name="connsiteX53" fmla="*/ 837952 w 1537369"/>
                    <a:gd name="connsiteY53" fmla="*/ 1170737 h 1419332"/>
                    <a:gd name="connsiteX54" fmla="*/ 865831 w 1537369"/>
                    <a:gd name="connsiteY54" fmla="*/ 1173671 h 1419332"/>
                    <a:gd name="connsiteX55" fmla="*/ 901293 w 1537369"/>
                    <a:gd name="connsiteY55" fmla="*/ 1178910 h 1419332"/>
                    <a:gd name="connsiteX56" fmla="*/ 962110 w 1537369"/>
                    <a:gd name="connsiteY56" fmla="*/ 1150754 h 1419332"/>
                    <a:gd name="connsiteX57" fmla="*/ 967911 w 1537369"/>
                    <a:gd name="connsiteY57" fmla="*/ 1053303 h 1419332"/>
                    <a:gd name="connsiteX58" fmla="*/ 873299 w 1537369"/>
                    <a:gd name="connsiteY58" fmla="*/ 958920 h 1419332"/>
                    <a:gd name="connsiteX59" fmla="*/ 764038 w 1537369"/>
                    <a:gd name="connsiteY59" fmla="*/ 958996 h 1419332"/>
                    <a:gd name="connsiteX60" fmla="*/ 736815 w 1537369"/>
                    <a:gd name="connsiteY60" fmla="*/ 1014118 h 1419332"/>
                    <a:gd name="connsiteX61" fmla="*/ 742978 w 1537369"/>
                    <a:gd name="connsiteY61" fmla="*/ 1059323 h 1419332"/>
                    <a:gd name="connsiteX62" fmla="*/ 747216 w 1537369"/>
                    <a:gd name="connsiteY62" fmla="*/ 1085127 h 1419332"/>
                    <a:gd name="connsiteX63" fmla="*/ 741797 w 1537369"/>
                    <a:gd name="connsiteY63" fmla="*/ 1107034 h 1419332"/>
                    <a:gd name="connsiteX64" fmla="*/ 747445 w 1537369"/>
                    <a:gd name="connsiteY64" fmla="*/ 1106777 h 1419332"/>
                    <a:gd name="connsiteX65" fmla="*/ 655291 w 1537369"/>
                    <a:gd name="connsiteY65" fmla="*/ 1019613 h 1419332"/>
                    <a:gd name="connsiteX66" fmla="*/ 611476 w 1537369"/>
                    <a:gd name="connsiteY66" fmla="*/ 978161 h 1419332"/>
                    <a:gd name="connsiteX67" fmla="*/ 596702 w 1537369"/>
                    <a:gd name="connsiteY67" fmla="*/ 974351 h 1419332"/>
                    <a:gd name="connsiteX68" fmla="*/ 204129 w 1537369"/>
                    <a:gd name="connsiteY68" fmla="*/ 974351 h 1419332"/>
                    <a:gd name="connsiteX69" fmla="*/ 207349 w 1537369"/>
                    <a:gd name="connsiteY69" fmla="*/ 978246 h 1419332"/>
                    <a:gd name="connsiteX70" fmla="*/ 207349 w 1537369"/>
                    <a:gd name="connsiteY70" fmla="*/ 744884 h 1419332"/>
                    <a:gd name="connsiteX71" fmla="*/ 204129 w 1537369"/>
                    <a:gd name="connsiteY71" fmla="*/ 740988 h 1419332"/>
                    <a:gd name="connsiteX72" fmla="*/ 157752 w 1537369"/>
                    <a:gd name="connsiteY72" fmla="*/ 753856 h 1419332"/>
                    <a:gd name="connsiteX73" fmla="*/ 109727 w 1537369"/>
                    <a:gd name="connsiteY73" fmla="*/ 810778 h 1419332"/>
                    <a:gd name="connsiteX74" fmla="*/ 18240 w 1537369"/>
                    <a:gd name="connsiteY74" fmla="*/ 766010 h 1419332"/>
                    <a:gd name="connsiteX75" fmla="*/ 25393 w 1537369"/>
                    <a:gd name="connsiteY75" fmla="*/ 632489 h 1419332"/>
                    <a:gd name="connsiteX76" fmla="*/ 63493 w 1537369"/>
                    <a:gd name="connsiteY76" fmla="*/ 597246 h 1419332"/>
                    <a:gd name="connsiteX77" fmla="*/ 117909 w 1537369"/>
                    <a:gd name="connsiteY77" fmla="*/ 614639 h 1419332"/>
                    <a:gd name="connsiteX78" fmla="*/ 138026 w 1537369"/>
                    <a:gd name="connsiteY78" fmla="*/ 647681 h 1419332"/>
                    <a:gd name="connsiteX79" fmla="*/ 151618 w 1537369"/>
                    <a:gd name="connsiteY79" fmla="*/ 663702 h 1419332"/>
                    <a:gd name="connsiteX80" fmla="*/ 203482 w 1537369"/>
                    <a:gd name="connsiteY80" fmla="*/ 678714 h 1419332"/>
                    <a:gd name="connsiteX81" fmla="*/ 207377 w 1537369"/>
                    <a:gd name="connsiteY81" fmla="*/ 675494 h 1419332"/>
                    <a:gd name="connsiteX82" fmla="*/ 207377 w 1537369"/>
                    <a:gd name="connsiteY82" fmla="*/ 556432 h 1419332"/>
                    <a:gd name="connsiteX83" fmla="*/ 214331 w 1537369"/>
                    <a:gd name="connsiteY83" fmla="*/ 519627 h 1419332"/>
                    <a:gd name="connsiteX84" fmla="*/ 230028 w 1537369"/>
                    <a:gd name="connsiteY84" fmla="*/ 464306 h 1419332"/>
                    <a:gd name="connsiteX85" fmla="*/ 275748 w 1537369"/>
                    <a:gd name="connsiteY85" fmla="*/ 358017 h 1419332"/>
                    <a:gd name="connsiteX86" fmla="*/ 862821 w 1537369"/>
                    <a:gd name="connsiteY86" fmla="*/ 7115 h 1419332"/>
                    <a:gd name="connsiteX87" fmla="*/ 863488 w 1537369"/>
                    <a:gd name="connsiteY87" fmla="*/ 0 h 141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37369" h="1419332">
                      <a:moveTo>
                        <a:pt x="863488" y="0"/>
                      </a:moveTo>
                      <a:cubicBezTo>
                        <a:pt x="541848" y="-316"/>
                        <a:pt x="264842" y="226792"/>
                        <a:pt x="202101" y="542259"/>
                      </a:cubicBezTo>
                      <a:cubicBezTo>
                        <a:pt x="199329" y="564292"/>
                        <a:pt x="198691" y="586540"/>
                        <a:pt x="200196" y="608695"/>
                      </a:cubicBezTo>
                      <a:lnTo>
                        <a:pt x="200196" y="674770"/>
                      </a:lnTo>
                      <a:lnTo>
                        <a:pt x="204091" y="671551"/>
                      </a:lnTo>
                      <a:cubicBezTo>
                        <a:pt x="186251" y="672008"/>
                        <a:pt x="158838" y="665293"/>
                        <a:pt x="147703" y="650510"/>
                      </a:cubicBezTo>
                      <a:cubicBezTo>
                        <a:pt x="141122" y="641766"/>
                        <a:pt x="137597" y="630279"/>
                        <a:pt x="131511" y="620983"/>
                      </a:cubicBezTo>
                      <a:cubicBezTo>
                        <a:pt x="126043" y="612345"/>
                        <a:pt x="119205" y="604652"/>
                        <a:pt x="111270" y="598208"/>
                      </a:cubicBezTo>
                      <a:cubicBezTo>
                        <a:pt x="81028" y="574691"/>
                        <a:pt x="43986" y="592436"/>
                        <a:pt x="24469" y="620497"/>
                      </a:cubicBezTo>
                      <a:cubicBezTo>
                        <a:pt x="-944" y="657025"/>
                        <a:pt x="-5287" y="707517"/>
                        <a:pt x="5581" y="749799"/>
                      </a:cubicBezTo>
                      <a:cubicBezTo>
                        <a:pt x="14296" y="783689"/>
                        <a:pt x="36537" y="822827"/>
                        <a:pt x="74285" y="829199"/>
                      </a:cubicBezTo>
                      <a:cubicBezTo>
                        <a:pt x="98297" y="833247"/>
                        <a:pt x="115890" y="816521"/>
                        <a:pt x="130720" y="799757"/>
                      </a:cubicBezTo>
                      <a:cubicBezTo>
                        <a:pt x="140731" y="788442"/>
                        <a:pt x="149608" y="775945"/>
                        <a:pt x="158838" y="763963"/>
                      </a:cubicBezTo>
                      <a:cubicBezTo>
                        <a:pt x="163591" y="755973"/>
                        <a:pt x="171687" y="750546"/>
                        <a:pt x="180888" y="749180"/>
                      </a:cubicBezTo>
                      <a:cubicBezTo>
                        <a:pt x="188375" y="748287"/>
                        <a:pt x="195909" y="747890"/>
                        <a:pt x="203453" y="747989"/>
                      </a:cubicBezTo>
                      <a:lnTo>
                        <a:pt x="200234" y="744093"/>
                      </a:lnTo>
                      <a:lnTo>
                        <a:pt x="200234" y="977456"/>
                      </a:lnTo>
                      <a:cubicBezTo>
                        <a:pt x="200072" y="979408"/>
                        <a:pt x="201501" y="981142"/>
                        <a:pt x="203453" y="981352"/>
                      </a:cubicBezTo>
                      <a:lnTo>
                        <a:pt x="600550" y="981352"/>
                      </a:lnTo>
                      <a:cubicBezTo>
                        <a:pt x="603837" y="981352"/>
                        <a:pt x="607037" y="982590"/>
                        <a:pt x="603513" y="980275"/>
                      </a:cubicBezTo>
                      <a:cubicBezTo>
                        <a:pt x="607247" y="983266"/>
                        <a:pt x="610733" y="986562"/>
                        <a:pt x="613924" y="990124"/>
                      </a:cubicBezTo>
                      <a:lnTo>
                        <a:pt x="637260" y="1012194"/>
                      </a:lnTo>
                      <a:lnTo>
                        <a:pt x="742035" y="1111254"/>
                      </a:lnTo>
                      <a:cubicBezTo>
                        <a:pt x="743349" y="1112758"/>
                        <a:pt x="745635" y="1112911"/>
                        <a:pt x="747140" y="1111587"/>
                      </a:cubicBezTo>
                      <a:cubicBezTo>
                        <a:pt x="747340" y="1111415"/>
                        <a:pt x="747521" y="1111215"/>
                        <a:pt x="747683" y="1110996"/>
                      </a:cubicBezTo>
                      <a:cubicBezTo>
                        <a:pt x="751579" y="1105901"/>
                        <a:pt x="754284" y="1099995"/>
                        <a:pt x="755579" y="1093718"/>
                      </a:cubicBezTo>
                      <a:cubicBezTo>
                        <a:pt x="755084" y="1082298"/>
                        <a:pt x="753322" y="1070963"/>
                        <a:pt x="750331" y="1059933"/>
                      </a:cubicBezTo>
                      <a:cubicBezTo>
                        <a:pt x="746521" y="1035444"/>
                        <a:pt x="738901" y="1010784"/>
                        <a:pt x="750169" y="987038"/>
                      </a:cubicBezTo>
                      <a:cubicBezTo>
                        <a:pt x="768752" y="947909"/>
                        <a:pt x="816539" y="946261"/>
                        <a:pt x="852687" y="958253"/>
                      </a:cubicBezTo>
                      <a:cubicBezTo>
                        <a:pt x="896387" y="973293"/>
                        <a:pt x="933011" y="1003907"/>
                        <a:pt x="955557" y="1044245"/>
                      </a:cubicBezTo>
                      <a:cubicBezTo>
                        <a:pt x="972645" y="1075363"/>
                        <a:pt x="982227" y="1119264"/>
                        <a:pt x="955109" y="1147858"/>
                      </a:cubicBezTo>
                      <a:cubicBezTo>
                        <a:pt x="934564" y="1168461"/>
                        <a:pt x="904627" y="1176614"/>
                        <a:pt x="876471" y="1169280"/>
                      </a:cubicBezTo>
                      <a:cubicBezTo>
                        <a:pt x="865669" y="1166546"/>
                        <a:pt x="853515" y="1160031"/>
                        <a:pt x="842066" y="1161841"/>
                      </a:cubicBezTo>
                      <a:cubicBezTo>
                        <a:pt x="832560" y="1164527"/>
                        <a:pt x="823940" y="1169670"/>
                        <a:pt x="817063" y="1176757"/>
                      </a:cubicBezTo>
                      <a:cubicBezTo>
                        <a:pt x="815568" y="1178043"/>
                        <a:pt x="815387" y="1180281"/>
                        <a:pt x="816644" y="1181796"/>
                      </a:cubicBezTo>
                      <a:lnTo>
                        <a:pt x="1035233" y="1388488"/>
                      </a:lnTo>
                      <a:lnTo>
                        <a:pt x="1066504" y="1418063"/>
                      </a:lnTo>
                      <a:cubicBezTo>
                        <a:pt x="1067561" y="1419283"/>
                        <a:pt x="1069285" y="1419673"/>
                        <a:pt x="1070762" y="1419016"/>
                      </a:cubicBezTo>
                      <a:cubicBezTo>
                        <a:pt x="1183404" y="1348464"/>
                        <a:pt x="1293380" y="1269083"/>
                        <a:pt x="1377790" y="1164936"/>
                      </a:cubicBezTo>
                      <a:cubicBezTo>
                        <a:pt x="1456115" y="1067277"/>
                        <a:pt x="1507235" y="950640"/>
                        <a:pt x="1525952" y="826856"/>
                      </a:cubicBezTo>
                      <a:cubicBezTo>
                        <a:pt x="1547374" y="691601"/>
                        <a:pt x="1540506" y="551803"/>
                        <a:pt x="1489452" y="423815"/>
                      </a:cubicBezTo>
                      <a:cubicBezTo>
                        <a:pt x="1393850" y="184642"/>
                        <a:pt x="1170288" y="20869"/>
                        <a:pt x="913418" y="1829"/>
                      </a:cubicBezTo>
                      <a:cubicBezTo>
                        <a:pt x="896797" y="610"/>
                        <a:pt x="880147" y="0"/>
                        <a:pt x="863488" y="0"/>
                      </a:cubicBezTo>
                      <a:cubicBezTo>
                        <a:pt x="858916" y="0"/>
                        <a:pt x="858221" y="7106"/>
                        <a:pt x="862812" y="7116"/>
                      </a:cubicBezTo>
                      <a:cubicBezTo>
                        <a:pt x="1119406" y="6801"/>
                        <a:pt x="1353406" y="153781"/>
                        <a:pt x="1464535" y="385068"/>
                      </a:cubicBezTo>
                      <a:cubicBezTo>
                        <a:pt x="1523218" y="507073"/>
                        <a:pt x="1538534" y="640452"/>
                        <a:pt x="1525409" y="774240"/>
                      </a:cubicBezTo>
                      <a:cubicBezTo>
                        <a:pt x="1513026" y="900922"/>
                        <a:pt x="1472326" y="1022985"/>
                        <a:pt x="1397869" y="1126827"/>
                      </a:cubicBezTo>
                      <a:cubicBezTo>
                        <a:pt x="1325994" y="1227078"/>
                        <a:pt x="1228410" y="1306849"/>
                        <a:pt x="1126645" y="1374610"/>
                      </a:cubicBezTo>
                      <a:cubicBezTo>
                        <a:pt x="1107166" y="1387583"/>
                        <a:pt x="1087487" y="1400252"/>
                        <a:pt x="1067590" y="1412625"/>
                      </a:cubicBezTo>
                      <a:lnTo>
                        <a:pt x="1071847" y="1413577"/>
                      </a:lnTo>
                      <a:lnTo>
                        <a:pt x="853296" y="1206818"/>
                      </a:lnTo>
                      <a:lnTo>
                        <a:pt x="822026" y="1177290"/>
                      </a:lnTo>
                      <a:lnTo>
                        <a:pt x="821616" y="1182320"/>
                      </a:lnTo>
                      <a:cubicBezTo>
                        <a:pt x="826445" y="1177662"/>
                        <a:pt x="831960" y="1173757"/>
                        <a:pt x="837952" y="1170737"/>
                      </a:cubicBezTo>
                      <a:cubicBezTo>
                        <a:pt x="847296" y="1168365"/>
                        <a:pt x="857182" y="1169404"/>
                        <a:pt x="865831" y="1173671"/>
                      </a:cubicBezTo>
                      <a:cubicBezTo>
                        <a:pt x="877252" y="1177481"/>
                        <a:pt x="889253" y="1179253"/>
                        <a:pt x="901293" y="1178910"/>
                      </a:cubicBezTo>
                      <a:cubicBezTo>
                        <a:pt x="924543" y="1178148"/>
                        <a:pt x="946489" y="1167984"/>
                        <a:pt x="962110" y="1150754"/>
                      </a:cubicBezTo>
                      <a:cubicBezTo>
                        <a:pt x="985922" y="1123588"/>
                        <a:pt x="981598" y="1084145"/>
                        <a:pt x="967911" y="1053303"/>
                      </a:cubicBezTo>
                      <a:cubicBezTo>
                        <a:pt x="948489" y="1011670"/>
                        <a:pt x="914980" y="978246"/>
                        <a:pt x="873299" y="958920"/>
                      </a:cubicBezTo>
                      <a:cubicBezTo>
                        <a:pt x="840199" y="943423"/>
                        <a:pt x="795594" y="935679"/>
                        <a:pt x="764038" y="958996"/>
                      </a:cubicBezTo>
                      <a:cubicBezTo>
                        <a:pt x="746854" y="972112"/>
                        <a:pt x="736786" y="992505"/>
                        <a:pt x="736815" y="1014118"/>
                      </a:cubicBezTo>
                      <a:cubicBezTo>
                        <a:pt x="737653" y="1029329"/>
                        <a:pt x="739720" y="1044445"/>
                        <a:pt x="742978" y="1059323"/>
                      </a:cubicBezTo>
                      <a:cubicBezTo>
                        <a:pt x="744416" y="1067896"/>
                        <a:pt x="745835" y="1076525"/>
                        <a:pt x="747216" y="1085127"/>
                      </a:cubicBezTo>
                      <a:cubicBezTo>
                        <a:pt x="748778" y="1092870"/>
                        <a:pt x="746788" y="1100909"/>
                        <a:pt x="741797" y="1107034"/>
                      </a:cubicBezTo>
                      <a:lnTo>
                        <a:pt x="747445" y="1106777"/>
                      </a:lnTo>
                      <a:lnTo>
                        <a:pt x="655291" y="1019613"/>
                      </a:lnTo>
                      <a:cubicBezTo>
                        <a:pt x="640689" y="1005802"/>
                        <a:pt x="626258" y="991781"/>
                        <a:pt x="611476" y="978161"/>
                      </a:cubicBezTo>
                      <a:cubicBezTo>
                        <a:pt x="606570" y="973646"/>
                        <a:pt x="603351" y="974351"/>
                        <a:pt x="596702" y="974351"/>
                      </a:cubicBezTo>
                      <a:lnTo>
                        <a:pt x="204129" y="974351"/>
                      </a:lnTo>
                      <a:lnTo>
                        <a:pt x="207349" y="978246"/>
                      </a:lnTo>
                      <a:lnTo>
                        <a:pt x="207349" y="744884"/>
                      </a:lnTo>
                      <a:cubicBezTo>
                        <a:pt x="207349" y="743131"/>
                        <a:pt x="206196" y="740960"/>
                        <a:pt x="204129" y="740988"/>
                      </a:cubicBezTo>
                      <a:cubicBezTo>
                        <a:pt x="187508" y="741283"/>
                        <a:pt x="169173" y="739940"/>
                        <a:pt x="157752" y="753856"/>
                      </a:cubicBezTo>
                      <a:cubicBezTo>
                        <a:pt x="142017" y="773030"/>
                        <a:pt x="128730" y="794528"/>
                        <a:pt x="109727" y="810778"/>
                      </a:cubicBezTo>
                      <a:cubicBezTo>
                        <a:pt x="71780" y="843249"/>
                        <a:pt x="32251" y="801253"/>
                        <a:pt x="18240" y="766010"/>
                      </a:cubicBezTo>
                      <a:cubicBezTo>
                        <a:pt x="942" y="722605"/>
                        <a:pt x="3562" y="673799"/>
                        <a:pt x="25393" y="632489"/>
                      </a:cubicBezTo>
                      <a:cubicBezTo>
                        <a:pt x="33594" y="616657"/>
                        <a:pt x="47072" y="604191"/>
                        <a:pt x="63493" y="597246"/>
                      </a:cubicBezTo>
                      <a:cubicBezTo>
                        <a:pt x="83486" y="590439"/>
                        <a:pt x="105574" y="597500"/>
                        <a:pt x="117909" y="614639"/>
                      </a:cubicBezTo>
                      <a:cubicBezTo>
                        <a:pt x="125967" y="624772"/>
                        <a:pt x="132721" y="635871"/>
                        <a:pt x="138026" y="647681"/>
                      </a:cubicBezTo>
                      <a:cubicBezTo>
                        <a:pt x="140960" y="654193"/>
                        <a:pt x="145675" y="659746"/>
                        <a:pt x="151618" y="663702"/>
                      </a:cubicBezTo>
                      <a:cubicBezTo>
                        <a:pt x="167134" y="673516"/>
                        <a:pt x="185118" y="678721"/>
                        <a:pt x="203482" y="678714"/>
                      </a:cubicBezTo>
                      <a:cubicBezTo>
                        <a:pt x="205263" y="678666"/>
                        <a:pt x="207377" y="677599"/>
                        <a:pt x="207377" y="675494"/>
                      </a:cubicBezTo>
                      <a:cubicBezTo>
                        <a:pt x="207377" y="635842"/>
                        <a:pt x="206187" y="596018"/>
                        <a:pt x="207377" y="556432"/>
                      </a:cubicBezTo>
                      <a:cubicBezTo>
                        <a:pt x="208463" y="543963"/>
                        <a:pt x="210797" y="531633"/>
                        <a:pt x="214331" y="519627"/>
                      </a:cubicBezTo>
                      <a:cubicBezTo>
                        <a:pt x="218779" y="500977"/>
                        <a:pt x="224008" y="482537"/>
                        <a:pt x="230028" y="464306"/>
                      </a:cubicBezTo>
                      <a:cubicBezTo>
                        <a:pt x="242144" y="427613"/>
                        <a:pt x="257441" y="392048"/>
                        <a:pt x="275748" y="358017"/>
                      </a:cubicBezTo>
                      <a:cubicBezTo>
                        <a:pt x="391820" y="141793"/>
                        <a:pt x="617419" y="6950"/>
                        <a:pt x="862821" y="7115"/>
                      </a:cubicBezTo>
                      <a:cubicBezTo>
                        <a:pt x="867374" y="7106"/>
                        <a:pt x="868079" y="0"/>
                        <a:pt x="863488" y="0"/>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45" name="Graphic 4">
                <a:extLst>
                  <a:ext uri="{FF2B5EF4-FFF2-40B4-BE49-F238E27FC236}">
                    <a16:creationId xmlns:a16="http://schemas.microsoft.com/office/drawing/2014/main" id="{21997249-D7C2-D61C-5716-3C1FAB36ABE7}"/>
                  </a:ext>
                </a:extLst>
              </p:cNvPr>
              <p:cNvGrpSpPr/>
              <p:nvPr/>
            </p:nvGrpSpPr>
            <p:grpSpPr>
              <a:xfrm>
                <a:off x="6969539" y="1892710"/>
                <a:ext cx="564020" cy="279540"/>
                <a:chOff x="3775597" y="1949047"/>
                <a:chExt cx="395448" cy="195992"/>
              </a:xfrm>
            </p:grpSpPr>
            <p:grpSp>
              <p:nvGrpSpPr>
                <p:cNvPr id="146" name="Graphic 4">
                  <a:extLst>
                    <a:ext uri="{FF2B5EF4-FFF2-40B4-BE49-F238E27FC236}">
                      <a16:creationId xmlns:a16="http://schemas.microsoft.com/office/drawing/2014/main" id="{CE5CEAC0-1ED5-801A-7521-34F42A20090D}"/>
                    </a:ext>
                  </a:extLst>
                </p:cNvPr>
                <p:cNvGrpSpPr/>
                <p:nvPr/>
              </p:nvGrpSpPr>
              <p:grpSpPr>
                <a:xfrm>
                  <a:off x="3785122" y="1958572"/>
                  <a:ext cx="385923" cy="186467"/>
                  <a:chOff x="3785122" y="1958572"/>
                  <a:chExt cx="385923" cy="186467"/>
                </a:xfrm>
                <a:solidFill>
                  <a:srgbClr val="1E3465"/>
                </a:solidFill>
              </p:grpSpPr>
              <p:sp>
                <p:nvSpPr>
                  <p:cNvPr id="154" name="Graphic 4">
                    <a:extLst>
                      <a:ext uri="{FF2B5EF4-FFF2-40B4-BE49-F238E27FC236}">
                        <a16:creationId xmlns:a16="http://schemas.microsoft.com/office/drawing/2014/main" id="{81CFDFE6-93D7-2D7A-8520-66BFC77E0906}"/>
                      </a:ext>
                    </a:extLst>
                  </p:cNvPr>
                  <p:cNvSpPr/>
                  <p:nvPr/>
                </p:nvSpPr>
                <p:spPr>
                  <a:xfrm>
                    <a:off x="3785122" y="1958572"/>
                    <a:ext cx="123568" cy="186240"/>
                  </a:xfrm>
                  <a:custGeom>
                    <a:avLst/>
                    <a:gdLst>
                      <a:gd name="connsiteX0" fmla="*/ 790 w 123568"/>
                      <a:gd name="connsiteY0" fmla="*/ 176133 h 186240"/>
                      <a:gd name="connsiteX1" fmla="*/ 790 w 123568"/>
                      <a:gd name="connsiteY1" fmla="*/ 135947 h 186240"/>
                      <a:gd name="connsiteX2" fmla="*/ 24516 w 123568"/>
                      <a:gd name="connsiteY2" fmla="*/ 149701 h 186240"/>
                      <a:gd name="connsiteX3" fmla="*/ 50396 w 123568"/>
                      <a:gd name="connsiteY3" fmla="*/ 154283 h 186240"/>
                      <a:gd name="connsiteX4" fmla="*/ 63731 w 123568"/>
                      <a:gd name="connsiteY4" fmla="*/ 152902 h 186240"/>
                      <a:gd name="connsiteX5" fmla="*/ 73256 w 123568"/>
                      <a:gd name="connsiteY5" fmla="*/ 149092 h 186240"/>
                      <a:gd name="connsiteX6" fmla="*/ 78971 w 123568"/>
                      <a:gd name="connsiteY6" fmla="*/ 143310 h 186240"/>
                      <a:gd name="connsiteX7" fmla="*/ 80876 w 123568"/>
                      <a:gd name="connsiteY7" fmla="*/ 136100 h 186240"/>
                      <a:gd name="connsiteX8" fmla="*/ 77856 w 123568"/>
                      <a:gd name="connsiteY8" fmla="*/ 126679 h 186240"/>
                      <a:gd name="connsiteX9" fmla="*/ 69636 w 123568"/>
                      <a:gd name="connsiteY9" fmla="*/ 119059 h 186240"/>
                      <a:gd name="connsiteX10" fmla="*/ 57254 w 123568"/>
                      <a:gd name="connsiteY10" fmla="*/ 112277 h 186240"/>
                      <a:gd name="connsiteX11" fmla="*/ 41814 w 123568"/>
                      <a:gd name="connsiteY11" fmla="*/ 105610 h 186240"/>
                      <a:gd name="connsiteX12" fmla="*/ 10381 w 123568"/>
                      <a:gd name="connsiteY12" fmla="*/ 84141 h 186240"/>
                      <a:gd name="connsiteX13" fmla="*/ 18 w 123568"/>
                      <a:gd name="connsiteY13" fmla="*/ 53499 h 186240"/>
                      <a:gd name="connsiteX14" fmla="*/ 5676 w 123568"/>
                      <a:gd name="connsiteY14" fmla="*/ 29324 h 186240"/>
                      <a:gd name="connsiteX15" fmla="*/ 21049 w 123568"/>
                      <a:gd name="connsiteY15" fmla="*/ 12684 h 186240"/>
                      <a:gd name="connsiteX16" fmla="*/ 43595 w 123568"/>
                      <a:gd name="connsiteY16" fmla="*/ 3083 h 186240"/>
                      <a:gd name="connsiteX17" fmla="*/ 70713 w 123568"/>
                      <a:gd name="connsiteY17" fmla="*/ 6 h 186240"/>
                      <a:gd name="connsiteX18" fmla="*/ 95640 w 123568"/>
                      <a:gd name="connsiteY18" fmla="*/ 1692 h 186240"/>
                      <a:gd name="connsiteX19" fmla="*/ 115642 w 123568"/>
                      <a:gd name="connsiteY19" fmla="*/ 6912 h 186240"/>
                      <a:gd name="connsiteX20" fmla="*/ 115642 w 123568"/>
                      <a:gd name="connsiteY20" fmla="*/ 44460 h 186240"/>
                      <a:gd name="connsiteX21" fmla="*/ 105784 w 123568"/>
                      <a:gd name="connsiteY21" fmla="*/ 38935 h 186240"/>
                      <a:gd name="connsiteX22" fmla="*/ 94792 w 123568"/>
                      <a:gd name="connsiteY22" fmla="*/ 34973 h 186240"/>
                      <a:gd name="connsiteX23" fmla="*/ 83552 w 123568"/>
                      <a:gd name="connsiteY23" fmla="*/ 32648 h 186240"/>
                      <a:gd name="connsiteX24" fmla="*/ 72951 w 123568"/>
                      <a:gd name="connsiteY24" fmla="*/ 31896 h 186240"/>
                      <a:gd name="connsiteX25" fmla="*/ 60388 w 123568"/>
                      <a:gd name="connsiteY25" fmla="*/ 33220 h 186240"/>
                      <a:gd name="connsiteX26" fmla="*/ 50863 w 123568"/>
                      <a:gd name="connsiteY26" fmla="*/ 36925 h 186240"/>
                      <a:gd name="connsiteX27" fmla="*/ 44833 w 123568"/>
                      <a:gd name="connsiteY27" fmla="*/ 42640 h 186240"/>
                      <a:gd name="connsiteX28" fmla="*/ 42700 w 123568"/>
                      <a:gd name="connsiteY28" fmla="*/ 50117 h 186240"/>
                      <a:gd name="connsiteX29" fmla="*/ 45081 w 123568"/>
                      <a:gd name="connsiteY29" fmla="*/ 58214 h 186240"/>
                      <a:gd name="connsiteX30" fmla="*/ 51872 w 123568"/>
                      <a:gd name="connsiteY30" fmla="*/ 64995 h 186240"/>
                      <a:gd name="connsiteX31" fmla="*/ 62540 w 123568"/>
                      <a:gd name="connsiteY31" fmla="*/ 71272 h 186240"/>
                      <a:gd name="connsiteX32" fmla="*/ 76723 w 123568"/>
                      <a:gd name="connsiteY32" fmla="*/ 77616 h 186240"/>
                      <a:gd name="connsiteX33" fmla="*/ 96125 w 123568"/>
                      <a:gd name="connsiteY33" fmla="*/ 87227 h 186240"/>
                      <a:gd name="connsiteX34" fmla="*/ 110880 w 123568"/>
                      <a:gd name="connsiteY34" fmla="*/ 98714 h 186240"/>
                      <a:gd name="connsiteX35" fmla="*/ 120300 w 123568"/>
                      <a:gd name="connsiteY35" fmla="*/ 113344 h 186240"/>
                      <a:gd name="connsiteX36" fmla="*/ 117852 w 123568"/>
                      <a:gd name="connsiteY36" fmla="*/ 157798 h 186240"/>
                      <a:gd name="connsiteX37" fmla="*/ 102345 w 123568"/>
                      <a:gd name="connsiteY37" fmla="*/ 174371 h 186240"/>
                      <a:gd name="connsiteX38" fmla="*/ 79552 w 123568"/>
                      <a:gd name="connsiteY38" fmla="*/ 183477 h 186240"/>
                      <a:gd name="connsiteX39" fmla="*/ 52110 w 123568"/>
                      <a:gd name="connsiteY39" fmla="*/ 186239 h 186240"/>
                      <a:gd name="connsiteX40" fmla="*/ 23926 w 123568"/>
                      <a:gd name="connsiteY40" fmla="*/ 183725 h 186240"/>
                      <a:gd name="connsiteX41" fmla="*/ 790 w 123568"/>
                      <a:gd name="connsiteY41" fmla="*/ 176133 h 18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3568" h="186240">
                        <a:moveTo>
                          <a:pt x="790" y="176133"/>
                        </a:moveTo>
                        <a:lnTo>
                          <a:pt x="790" y="135947"/>
                        </a:lnTo>
                        <a:cubicBezTo>
                          <a:pt x="7810" y="141915"/>
                          <a:pt x="15849" y="146572"/>
                          <a:pt x="24516" y="149701"/>
                        </a:cubicBezTo>
                        <a:cubicBezTo>
                          <a:pt x="32813" y="152716"/>
                          <a:pt x="41566" y="154266"/>
                          <a:pt x="50396" y="154283"/>
                        </a:cubicBezTo>
                        <a:cubicBezTo>
                          <a:pt x="54882" y="154348"/>
                          <a:pt x="59359" y="153884"/>
                          <a:pt x="63731" y="152902"/>
                        </a:cubicBezTo>
                        <a:cubicBezTo>
                          <a:pt x="67093" y="152169"/>
                          <a:pt x="70313" y="150881"/>
                          <a:pt x="73256" y="149092"/>
                        </a:cubicBezTo>
                        <a:cubicBezTo>
                          <a:pt x="75609" y="147668"/>
                          <a:pt x="77571" y="145681"/>
                          <a:pt x="78971" y="143310"/>
                        </a:cubicBezTo>
                        <a:cubicBezTo>
                          <a:pt x="80228" y="141114"/>
                          <a:pt x="80885" y="138628"/>
                          <a:pt x="80876" y="136100"/>
                        </a:cubicBezTo>
                        <a:cubicBezTo>
                          <a:pt x="80914" y="132715"/>
                          <a:pt x="79857" y="129409"/>
                          <a:pt x="77856" y="126679"/>
                        </a:cubicBezTo>
                        <a:cubicBezTo>
                          <a:pt x="75580" y="123683"/>
                          <a:pt x="72799" y="121104"/>
                          <a:pt x="69636" y="119059"/>
                        </a:cubicBezTo>
                        <a:cubicBezTo>
                          <a:pt x="65702" y="116462"/>
                          <a:pt x="61559" y="114194"/>
                          <a:pt x="57254" y="112277"/>
                        </a:cubicBezTo>
                        <a:cubicBezTo>
                          <a:pt x="52482" y="110099"/>
                          <a:pt x="47338" y="107877"/>
                          <a:pt x="41814" y="105610"/>
                        </a:cubicBezTo>
                        <a:cubicBezTo>
                          <a:pt x="29736" y="101128"/>
                          <a:pt x="18944" y="93756"/>
                          <a:pt x="10381" y="84141"/>
                        </a:cubicBezTo>
                        <a:cubicBezTo>
                          <a:pt x="3399" y="75480"/>
                          <a:pt x="-268" y="64618"/>
                          <a:pt x="18" y="53499"/>
                        </a:cubicBezTo>
                        <a:cubicBezTo>
                          <a:pt x="-211" y="45087"/>
                          <a:pt x="1733" y="36759"/>
                          <a:pt x="5676" y="29324"/>
                        </a:cubicBezTo>
                        <a:cubicBezTo>
                          <a:pt x="9400" y="22632"/>
                          <a:pt x="14668" y="16927"/>
                          <a:pt x="21049" y="12684"/>
                        </a:cubicBezTo>
                        <a:cubicBezTo>
                          <a:pt x="27926" y="8164"/>
                          <a:pt x="35565" y="4912"/>
                          <a:pt x="43595" y="3083"/>
                        </a:cubicBezTo>
                        <a:cubicBezTo>
                          <a:pt x="52482" y="993"/>
                          <a:pt x="61588" y="-39"/>
                          <a:pt x="70713" y="6"/>
                        </a:cubicBezTo>
                        <a:cubicBezTo>
                          <a:pt x="79057" y="-67"/>
                          <a:pt x="87381" y="497"/>
                          <a:pt x="95640" y="1692"/>
                        </a:cubicBezTo>
                        <a:cubicBezTo>
                          <a:pt x="102469" y="2726"/>
                          <a:pt x="109175" y="4475"/>
                          <a:pt x="115642" y="6912"/>
                        </a:cubicBezTo>
                        <a:lnTo>
                          <a:pt x="115642" y="44460"/>
                        </a:lnTo>
                        <a:cubicBezTo>
                          <a:pt x="112537" y="42314"/>
                          <a:pt x="109232" y="40465"/>
                          <a:pt x="105784" y="38935"/>
                        </a:cubicBezTo>
                        <a:cubicBezTo>
                          <a:pt x="102221" y="37342"/>
                          <a:pt x="98545" y="36017"/>
                          <a:pt x="94792" y="34973"/>
                        </a:cubicBezTo>
                        <a:cubicBezTo>
                          <a:pt x="91106" y="33947"/>
                          <a:pt x="87343" y="33170"/>
                          <a:pt x="83552" y="32648"/>
                        </a:cubicBezTo>
                        <a:cubicBezTo>
                          <a:pt x="80038" y="32166"/>
                          <a:pt x="76494" y="31914"/>
                          <a:pt x="72951" y="31896"/>
                        </a:cubicBezTo>
                        <a:cubicBezTo>
                          <a:pt x="68722" y="31852"/>
                          <a:pt x="64512" y="32296"/>
                          <a:pt x="60388" y="33220"/>
                        </a:cubicBezTo>
                        <a:cubicBezTo>
                          <a:pt x="57035" y="33937"/>
                          <a:pt x="53815" y="35189"/>
                          <a:pt x="50863" y="36925"/>
                        </a:cubicBezTo>
                        <a:cubicBezTo>
                          <a:pt x="48443" y="38346"/>
                          <a:pt x="46386" y="40301"/>
                          <a:pt x="44833" y="42640"/>
                        </a:cubicBezTo>
                        <a:cubicBezTo>
                          <a:pt x="43405" y="44870"/>
                          <a:pt x="42662" y="47470"/>
                          <a:pt x="42700" y="50117"/>
                        </a:cubicBezTo>
                        <a:cubicBezTo>
                          <a:pt x="42662" y="52994"/>
                          <a:pt x="43490" y="55816"/>
                          <a:pt x="45081" y="58214"/>
                        </a:cubicBezTo>
                        <a:cubicBezTo>
                          <a:pt x="46919" y="60860"/>
                          <a:pt x="49224" y="63157"/>
                          <a:pt x="51872" y="64995"/>
                        </a:cubicBezTo>
                        <a:cubicBezTo>
                          <a:pt x="55234" y="67396"/>
                          <a:pt x="58806" y="69496"/>
                          <a:pt x="62540" y="71272"/>
                        </a:cubicBezTo>
                        <a:cubicBezTo>
                          <a:pt x="66722" y="73330"/>
                          <a:pt x="71456" y="75444"/>
                          <a:pt x="76723" y="77616"/>
                        </a:cubicBezTo>
                        <a:cubicBezTo>
                          <a:pt x="83410" y="80365"/>
                          <a:pt x="89886" y="83576"/>
                          <a:pt x="96125" y="87227"/>
                        </a:cubicBezTo>
                        <a:cubicBezTo>
                          <a:pt x="101545" y="90364"/>
                          <a:pt x="106508" y="94230"/>
                          <a:pt x="110880" y="98714"/>
                        </a:cubicBezTo>
                        <a:cubicBezTo>
                          <a:pt x="114947" y="102925"/>
                          <a:pt x="118147" y="107896"/>
                          <a:pt x="120300" y="113344"/>
                        </a:cubicBezTo>
                        <a:cubicBezTo>
                          <a:pt x="125386" y="127904"/>
                          <a:pt x="124510" y="143884"/>
                          <a:pt x="117852" y="157798"/>
                        </a:cubicBezTo>
                        <a:cubicBezTo>
                          <a:pt x="114137" y="164519"/>
                          <a:pt x="108803" y="170213"/>
                          <a:pt x="102345" y="174371"/>
                        </a:cubicBezTo>
                        <a:cubicBezTo>
                          <a:pt x="95373" y="178776"/>
                          <a:pt x="87639" y="181863"/>
                          <a:pt x="79552" y="183477"/>
                        </a:cubicBezTo>
                        <a:cubicBezTo>
                          <a:pt x="70522" y="185354"/>
                          <a:pt x="61330" y="186280"/>
                          <a:pt x="52110" y="186239"/>
                        </a:cubicBezTo>
                        <a:cubicBezTo>
                          <a:pt x="42662" y="186277"/>
                          <a:pt x="33222" y="185435"/>
                          <a:pt x="23926" y="183725"/>
                        </a:cubicBezTo>
                        <a:cubicBezTo>
                          <a:pt x="15887" y="182319"/>
                          <a:pt x="8095" y="179761"/>
                          <a:pt x="790" y="176133"/>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5" name="Graphic 4">
                    <a:extLst>
                      <a:ext uri="{FF2B5EF4-FFF2-40B4-BE49-F238E27FC236}">
                        <a16:creationId xmlns:a16="http://schemas.microsoft.com/office/drawing/2014/main" id="{1A2FFC6B-1CC8-CA58-5C95-0B6EE0211918}"/>
                      </a:ext>
                    </a:extLst>
                  </p:cNvPr>
                  <p:cNvSpPr/>
                  <p:nvPr/>
                </p:nvSpPr>
                <p:spPr>
                  <a:xfrm>
                    <a:off x="3926556" y="2009766"/>
                    <a:ext cx="123588" cy="135273"/>
                  </a:xfrm>
                  <a:custGeom>
                    <a:avLst/>
                    <a:gdLst>
                      <a:gd name="connsiteX0" fmla="*/ 123437 w 123588"/>
                      <a:gd name="connsiteY0" fmla="*/ 78858 h 135273"/>
                      <a:gd name="connsiteX1" fmla="*/ 39550 w 123588"/>
                      <a:gd name="connsiteY1" fmla="*/ 78858 h 135273"/>
                      <a:gd name="connsiteX2" fmla="*/ 74793 w 123588"/>
                      <a:gd name="connsiteY2" fmla="*/ 106861 h 135273"/>
                      <a:gd name="connsiteX3" fmla="*/ 112159 w 123588"/>
                      <a:gd name="connsiteY3" fmla="*/ 96812 h 135273"/>
                      <a:gd name="connsiteX4" fmla="*/ 112159 w 123588"/>
                      <a:gd name="connsiteY4" fmla="*/ 125445 h 135273"/>
                      <a:gd name="connsiteX5" fmla="*/ 65830 w 123588"/>
                      <a:gd name="connsiteY5" fmla="*/ 134970 h 135273"/>
                      <a:gd name="connsiteX6" fmla="*/ 298 w 123588"/>
                      <a:gd name="connsiteY6" fmla="*/ 81389 h 135273"/>
                      <a:gd name="connsiteX7" fmla="*/ 288 w 123588"/>
                      <a:gd name="connsiteY7" fmla="*/ 69542 h 135273"/>
                      <a:gd name="connsiteX8" fmla="*/ 18871 w 123588"/>
                      <a:gd name="connsiteY8" fmla="*/ 18812 h 135273"/>
                      <a:gd name="connsiteX9" fmla="*/ 64591 w 123588"/>
                      <a:gd name="connsiteY9" fmla="*/ 105 h 135273"/>
                      <a:gd name="connsiteX10" fmla="*/ 108102 w 123588"/>
                      <a:gd name="connsiteY10" fmla="*/ 16802 h 135273"/>
                      <a:gd name="connsiteX11" fmla="*/ 123494 w 123588"/>
                      <a:gd name="connsiteY11" fmla="*/ 62132 h 135273"/>
                      <a:gd name="connsiteX12" fmla="*/ 86632 w 123588"/>
                      <a:gd name="connsiteY12" fmla="*/ 54493 h 135273"/>
                      <a:gd name="connsiteX13" fmla="*/ 64287 w 123588"/>
                      <a:gd name="connsiteY13" fmla="*/ 26870 h 135273"/>
                      <a:gd name="connsiteX14" fmla="*/ 47770 w 123588"/>
                      <a:gd name="connsiteY14" fmla="*/ 34776 h 135273"/>
                      <a:gd name="connsiteX15" fmla="*/ 39293 w 123588"/>
                      <a:gd name="connsiteY15" fmla="*/ 5449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88" h="135273">
                        <a:moveTo>
                          <a:pt x="123437" y="78858"/>
                        </a:moveTo>
                        <a:lnTo>
                          <a:pt x="39550" y="78858"/>
                        </a:lnTo>
                        <a:cubicBezTo>
                          <a:pt x="40884" y="97527"/>
                          <a:pt x="52628" y="106861"/>
                          <a:pt x="74793" y="106861"/>
                        </a:cubicBezTo>
                        <a:cubicBezTo>
                          <a:pt x="87956" y="107150"/>
                          <a:pt x="100920" y="103663"/>
                          <a:pt x="112159" y="96812"/>
                        </a:cubicBezTo>
                        <a:lnTo>
                          <a:pt x="112159" y="125445"/>
                        </a:lnTo>
                        <a:cubicBezTo>
                          <a:pt x="97729" y="132357"/>
                          <a:pt x="81822" y="135627"/>
                          <a:pt x="65830" y="134970"/>
                        </a:cubicBezTo>
                        <a:cubicBezTo>
                          <a:pt x="32940" y="138270"/>
                          <a:pt x="3603" y="114280"/>
                          <a:pt x="298" y="81389"/>
                        </a:cubicBezTo>
                        <a:cubicBezTo>
                          <a:pt x="-93" y="77450"/>
                          <a:pt x="-102" y="73482"/>
                          <a:pt x="288" y="69542"/>
                        </a:cubicBezTo>
                        <a:cubicBezTo>
                          <a:pt x="-693" y="50806"/>
                          <a:pt x="6022" y="32481"/>
                          <a:pt x="18871" y="18812"/>
                        </a:cubicBezTo>
                        <a:cubicBezTo>
                          <a:pt x="30854" y="6503"/>
                          <a:pt x="47418" y="-272"/>
                          <a:pt x="64591" y="105"/>
                        </a:cubicBezTo>
                        <a:cubicBezTo>
                          <a:pt x="80832" y="-888"/>
                          <a:pt x="96700" y="5202"/>
                          <a:pt x="108102" y="16802"/>
                        </a:cubicBezTo>
                        <a:cubicBezTo>
                          <a:pt x="118874" y="29368"/>
                          <a:pt x="124389" y="45604"/>
                          <a:pt x="123494" y="62132"/>
                        </a:cubicBezTo>
                        <a:close/>
                        <a:moveTo>
                          <a:pt x="86632" y="54493"/>
                        </a:moveTo>
                        <a:cubicBezTo>
                          <a:pt x="86632" y="36078"/>
                          <a:pt x="79184" y="26870"/>
                          <a:pt x="64287" y="26870"/>
                        </a:cubicBezTo>
                        <a:cubicBezTo>
                          <a:pt x="57876" y="26893"/>
                          <a:pt x="51809" y="29795"/>
                          <a:pt x="47770" y="34776"/>
                        </a:cubicBezTo>
                        <a:cubicBezTo>
                          <a:pt x="42998" y="40329"/>
                          <a:pt x="40046" y="47210"/>
                          <a:pt x="39293" y="54493"/>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6" name="Graphic 4">
                    <a:extLst>
                      <a:ext uri="{FF2B5EF4-FFF2-40B4-BE49-F238E27FC236}">
                        <a16:creationId xmlns:a16="http://schemas.microsoft.com/office/drawing/2014/main" id="{322354FA-27E4-6A63-2857-40E5F5267092}"/>
                      </a:ext>
                    </a:extLst>
                  </p:cNvPr>
                  <p:cNvSpPr/>
                  <p:nvPr/>
                </p:nvSpPr>
                <p:spPr>
                  <a:xfrm>
                    <a:off x="4065832" y="2009728"/>
                    <a:ext cx="105213" cy="135152"/>
                  </a:xfrm>
                  <a:custGeom>
                    <a:avLst/>
                    <a:gdLst>
                      <a:gd name="connsiteX0" fmla="*/ 105214 w 105213"/>
                      <a:gd name="connsiteY0" fmla="*/ 127235 h 135152"/>
                      <a:gd name="connsiteX1" fmla="*/ 66399 w 105213"/>
                      <a:gd name="connsiteY1" fmla="*/ 135026 h 135152"/>
                      <a:gd name="connsiteX2" fmla="*/ 18432 w 105213"/>
                      <a:gd name="connsiteY2" fmla="*/ 117072 h 135152"/>
                      <a:gd name="connsiteX3" fmla="*/ 96 w 105213"/>
                      <a:gd name="connsiteY3" fmla="*/ 70733 h 135152"/>
                      <a:gd name="connsiteX4" fmla="*/ 19756 w 105213"/>
                      <a:gd name="connsiteY4" fmla="*/ 19059 h 135152"/>
                      <a:gd name="connsiteX5" fmla="*/ 72305 w 105213"/>
                      <a:gd name="connsiteY5" fmla="*/ 162 h 135152"/>
                      <a:gd name="connsiteX6" fmla="*/ 105214 w 105213"/>
                      <a:gd name="connsiteY6" fmla="*/ 6191 h 135152"/>
                      <a:gd name="connsiteX7" fmla="*/ 105214 w 105213"/>
                      <a:gd name="connsiteY7" fmla="*/ 39843 h 135152"/>
                      <a:gd name="connsiteX8" fmla="*/ 77458 w 105213"/>
                      <a:gd name="connsiteY8" fmla="*/ 30547 h 135152"/>
                      <a:gd name="connsiteX9" fmla="*/ 50398 w 105213"/>
                      <a:gd name="connsiteY9" fmla="*/ 40529 h 135152"/>
                      <a:gd name="connsiteX10" fmla="*/ 40415 w 105213"/>
                      <a:gd name="connsiteY10" fmla="*/ 68094 h 135152"/>
                      <a:gd name="connsiteX11" fmla="*/ 49940 w 105213"/>
                      <a:gd name="connsiteY11" fmla="*/ 94897 h 135152"/>
                      <a:gd name="connsiteX12" fmla="*/ 76182 w 105213"/>
                      <a:gd name="connsiteY12" fmla="*/ 104632 h 135152"/>
                      <a:gd name="connsiteX13" fmla="*/ 105195 w 105213"/>
                      <a:gd name="connsiteY13" fmla="*/ 95345 h 13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213" h="135152">
                        <a:moveTo>
                          <a:pt x="105214" y="127235"/>
                        </a:moveTo>
                        <a:cubicBezTo>
                          <a:pt x="93155" y="133104"/>
                          <a:pt x="79792" y="135786"/>
                          <a:pt x="66399" y="135026"/>
                        </a:cubicBezTo>
                        <a:cubicBezTo>
                          <a:pt x="48635" y="135783"/>
                          <a:pt x="31328" y="129305"/>
                          <a:pt x="18432" y="117072"/>
                        </a:cubicBezTo>
                        <a:cubicBezTo>
                          <a:pt x="6116" y="104866"/>
                          <a:pt x="-533" y="88062"/>
                          <a:pt x="96" y="70733"/>
                        </a:cubicBezTo>
                        <a:cubicBezTo>
                          <a:pt x="-923" y="51507"/>
                          <a:pt x="6211" y="32744"/>
                          <a:pt x="19756" y="19059"/>
                        </a:cubicBezTo>
                        <a:cubicBezTo>
                          <a:pt x="34053" y="6005"/>
                          <a:pt x="52969" y="-797"/>
                          <a:pt x="72305" y="162"/>
                        </a:cubicBezTo>
                        <a:cubicBezTo>
                          <a:pt x="83611" y="-622"/>
                          <a:pt x="94927" y="1451"/>
                          <a:pt x="105214" y="6191"/>
                        </a:cubicBezTo>
                        <a:lnTo>
                          <a:pt x="105214" y="39843"/>
                        </a:lnTo>
                        <a:cubicBezTo>
                          <a:pt x="97251" y="33754"/>
                          <a:pt x="87488" y="30484"/>
                          <a:pt x="77458" y="30547"/>
                        </a:cubicBezTo>
                        <a:cubicBezTo>
                          <a:pt x="67447" y="30021"/>
                          <a:pt x="57665" y="33631"/>
                          <a:pt x="50398" y="40529"/>
                        </a:cubicBezTo>
                        <a:cubicBezTo>
                          <a:pt x="43444" y="47967"/>
                          <a:pt x="39834" y="57927"/>
                          <a:pt x="40415" y="68094"/>
                        </a:cubicBezTo>
                        <a:cubicBezTo>
                          <a:pt x="39844" y="77948"/>
                          <a:pt x="43282" y="87614"/>
                          <a:pt x="49940" y="94897"/>
                        </a:cubicBezTo>
                        <a:cubicBezTo>
                          <a:pt x="56951" y="101648"/>
                          <a:pt x="66466" y="105175"/>
                          <a:pt x="76182" y="104632"/>
                        </a:cubicBezTo>
                        <a:cubicBezTo>
                          <a:pt x="86554" y="104475"/>
                          <a:pt x="96651" y="101243"/>
                          <a:pt x="105195" y="95345"/>
                        </a:cubicBezTo>
                        <a:close/>
                      </a:path>
                    </a:pathLst>
                  </a:custGeom>
                  <a:solidFill>
                    <a:srgbClr val="1E3465"/>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50" name="Graphic 4">
                  <a:extLst>
                    <a:ext uri="{FF2B5EF4-FFF2-40B4-BE49-F238E27FC236}">
                      <a16:creationId xmlns:a16="http://schemas.microsoft.com/office/drawing/2014/main" id="{10EAB0C9-B5FA-D929-E132-911940940B12}"/>
                    </a:ext>
                  </a:extLst>
                </p:cNvPr>
                <p:cNvGrpSpPr/>
                <p:nvPr/>
              </p:nvGrpSpPr>
              <p:grpSpPr>
                <a:xfrm>
                  <a:off x="3775597" y="1949047"/>
                  <a:ext cx="385923" cy="186467"/>
                  <a:chOff x="3775597" y="1949047"/>
                  <a:chExt cx="385923" cy="186467"/>
                </a:xfrm>
                <a:solidFill>
                  <a:srgbClr val="E6E6E6"/>
                </a:solidFill>
              </p:grpSpPr>
              <p:sp>
                <p:nvSpPr>
                  <p:cNvPr id="151" name="Graphic 4">
                    <a:extLst>
                      <a:ext uri="{FF2B5EF4-FFF2-40B4-BE49-F238E27FC236}">
                        <a16:creationId xmlns:a16="http://schemas.microsoft.com/office/drawing/2014/main" id="{5359B495-C38B-FA91-A746-AFA19002EBB9}"/>
                      </a:ext>
                    </a:extLst>
                  </p:cNvPr>
                  <p:cNvSpPr/>
                  <p:nvPr/>
                </p:nvSpPr>
                <p:spPr>
                  <a:xfrm>
                    <a:off x="3775597" y="1949047"/>
                    <a:ext cx="123568" cy="186240"/>
                  </a:xfrm>
                  <a:custGeom>
                    <a:avLst/>
                    <a:gdLst>
                      <a:gd name="connsiteX0" fmla="*/ 790 w 123568"/>
                      <a:gd name="connsiteY0" fmla="*/ 176133 h 186240"/>
                      <a:gd name="connsiteX1" fmla="*/ 790 w 123568"/>
                      <a:gd name="connsiteY1" fmla="*/ 135947 h 186240"/>
                      <a:gd name="connsiteX2" fmla="*/ 24516 w 123568"/>
                      <a:gd name="connsiteY2" fmla="*/ 149701 h 186240"/>
                      <a:gd name="connsiteX3" fmla="*/ 50396 w 123568"/>
                      <a:gd name="connsiteY3" fmla="*/ 154283 h 186240"/>
                      <a:gd name="connsiteX4" fmla="*/ 63731 w 123568"/>
                      <a:gd name="connsiteY4" fmla="*/ 152902 h 186240"/>
                      <a:gd name="connsiteX5" fmla="*/ 73256 w 123568"/>
                      <a:gd name="connsiteY5" fmla="*/ 149092 h 186240"/>
                      <a:gd name="connsiteX6" fmla="*/ 78971 w 123568"/>
                      <a:gd name="connsiteY6" fmla="*/ 143310 h 186240"/>
                      <a:gd name="connsiteX7" fmla="*/ 80876 w 123568"/>
                      <a:gd name="connsiteY7" fmla="*/ 136100 h 186240"/>
                      <a:gd name="connsiteX8" fmla="*/ 77856 w 123568"/>
                      <a:gd name="connsiteY8" fmla="*/ 126679 h 186240"/>
                      <a:gd name="connsiteX9" fmla="*/ 69636 w 123568"/>
                      <a:gd name="connsiteY9" fmla="*/ 119059 h 186240"/>
                      <a:gd name="connsiteX10" fmla="*/ 57254 w 123568"/>
                      <a:gd name="connsiteY10" fmla="*/ 112277 h 186240"/>
                      <a:gd name="connsiteX11" fmla="*/ 41814 w 123568"/>
                      <a:gd name="connsiteY11" fmla="*/ 105610 h 186240"/>
                      <a:gd name="connsiteX12" fmla="*/ 10381 w 123568"/>
                      <a:gd name="connsiteY12" fmla="*/ 84141 h 186240"/>
                      <a:gd name="connsiteX13" fmla="*/ 18 w 123568"/>
                      <a:gd name="connsiteY13" fmla="*/ 53499 h 186240"/>
                      <a:gd name="connsiteX14" fmla="*/ 5676 w 123568"/>
                      <a:gd name="connsiteY14" fmla="*/ 29324 h 186240"/>
                      <a:gd name="connsiteX15" fmla="*/ 21049 w 123568"/>
                      <a:gd name="connsiteY15" fmla="*/ 12684 h 186240"/>
                      <a:gd name="connsiteX16" fmla="*/ 43595 w 123568"/>
                      <a:gd name="connsiteY16" fmla="*/ 3083 h 186240"/>
                      <a:gd name="connsiteX17" fmla="*/ 70713 w 123568"/>
                      <a:gd name="connsiteY17" fmla="*/ 6 h 186240"/>
                      <a:gd name="connsiteX18" fmla="*/ 95640 w 123568"/>
                      <a:gd name="connsiteY18" fmla="*/ 1692 h 186240"/>
                      <a:gd name="connsiteX19" fmla="*/ 115642 w 123568"/>
                      <a:gd name="connsiteY19" fmla="*/ 6912 h 186240"/>
                      <a:gd name="connsiteX20" fmla="*/ 115642 w 123568"/>
                      <a:gd name="connsiteY20" fmla="*/ 44460 h 186240"/>
                      <a:gd name="connsiteX21" fmla="*/ 105784 w 123568"/>
                      <a:gd name="connsiteY21" fmla="*/ 38935 h 186240"/>
                      <a:gd name="connsiteX22" fmla="*/ 94792 w 123568"/>
                      <a:gd name="connsiteY22" fmla="*/ 34973 h 186240"/>
                      <a:gd name="connsiteX23" fmla="*/ 83552 w 123568"/>
                      <a:gd name="connsiteY23" fmla="*/ 32648 h 186240"/>
                      <a:gd name="connsiteX24" fmla="*/ 72951 w 123568"/>
                      <a:gd name="connsiteY24" fmla="*/ 31896 h 186240"/>
                      <a:gd name="connsiteX25" fmla="*/ 60388 w 123568"/>
                      <a:gd name="connsiteY25" fmla="*/ 33220 h 186240"/>
                      <a:gd name="connsiteX26" fmla="*/ 50863 w 123568"/>
                      <a:gd name="connsiteY26" fmla="*/ 36925 h 186240"/>
                      <a:gd name="connsiteX27" fmla="*/ 44833 w 123568"/>
                      <a:gd name="connsiteY27" fmla="*/ 42640 h 186240"/>
                      <a:gd name="connsiteX28" fmla="*/ 42700 w 123568"/>
                      <a:gd name="connsiteY28" fmla="*/ 50117 h 186240"/>
                      <a:gd name="connsiteX29" fmla="*/ 45081 w 123568"/>
                      <a:gd name="connsiteY29" fmla="*/ 58214 h 186240"/>
                      <a:gd name="connsiteX30" fmla="*/ 51872 w 123568"/>
                      <a:gd name="connsiteY30" fmla="*/ 64995 h 186240"/>
                      <a:gd name="connsiteX31" fmla="*/ 62540 w 123568"/>
                      <a:gd name="connsiteY31" fmla="*/ 71272 h 186240"/>
                      <a:gd name="connsiteX32" fmla="*/ 76723 w 123568"/>
                      <a:gd name="connsiteY32" fmla="*/ 77616 h 186240"/>
                      <a:gd name="connsiteX33" fmla="*/ 96125 w 123568"/>
                      <a:gd name="connsiteY33" fmla="*/ 87227 h 186240"/>
                      <a:gd name="connsiteX34" fmla="*/ 110880 w 123568"/>
                      <a:gd name="connsiteY34" fmla="*/ 98714 h 186240"/>
                      <a:gd name="connsiteX35" fmla="*/ 120300 w 123568"/>
                      <a:gd name="connsiteY35" fmla="*/ 113344 h 186240"/>
                      <a:gd name="connsiteX36" fmla="*/ 117852 w 123568"/>
                      <a:gd name="connsiteY36" fmla="*/ 157798 h 186240"/>
                      <a:gd name="connsiteX37" fmla="*/ 102345 w 123568"/>
                      <a:gd name="connsiteY37" fmla="*/ 174371 h 186240"/>
                      <a:gd name="connsiteX38" fmla="*/ 79552 w 123568"/>
                      <a:gd name="connsiteY38" fmla="*/ 183477 h 186240"/>
                      <a:gd name="connsiteX39" fmla="*/ 52110 w 123568"/>
                      <a:gd name="connsiteY39" fmla="*/ 186239 h 186240"/>
                      <a:gd name="connsiteX40" fmla="*/ 23926 w 123568"/>
                      <a:gd name="connsiteY40" fmla="*/ 183725 h 186240"/>
                      <a:gd name="connsiteX41" fmla="*/ 790 w 123568"/>
                      <a:gd name="connsiteY41" fmla="*/ 176133 h 18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3568" h="186240">
                        <a:moveTo>
                          <a:pt x="790" y="176133"/>
                        </a:moveTo>
                        <a:lnTo>
                          <a:pt x="790" y="135947"/>
                        </a:lnTo>
                        <a:cubicBezTo>
                          <a:pt x="7810" y="141915"/>
                          <a:pt x="15849" y="146572"/>
                          <a:pt x="24516" y="149701"/>
                        </a:cubicBezTo>
                        <a:cubicBezTo>
                          <a:pt x="32813" y="152716"/>
                          <a:pt x="41566" y="154266"/>
                          <a:pt x="50396" y="154283"/>
                        </a:cubicBezTo>
                        <a:cubicBezTo>
                          <a:pt x="54882" y="154348"/>
                          <a:pt x="59359" y="153884"/>
                          <a:pt x="63731" y="152902"/>
                        </a:cubicBezTo>
                        <a:cubicBezTo>
                          <a:pt x="67093" y="152169"/>
                          <a:pt x="70313" y="150881"/>
                          <a:pt x="73256" y="149092"/>
                        </a:cubicBezTo>
                        <a:cubicBezTo>
                          <a:pt x="75609" y="147668"/>
                          <a:pt x="77571" y="145681"/>
                          <a:pt x="78971" y="143310"/>
                        </a:cubicBezTo>
                        <a:cubicBezTo>
                          <a:pt x="80228" y="141114"/>
                          <a:pt x="80885" y="138628"/>
                          <a:pt x="80876" y="136100"/>
                        </a:cubicBezTo>
                        <a:cubicBezTo>
                          <a:pt x="80914" y="132715"/>
                          <a:pt x="79857" y="129409"/>
                          <a:pt x="77856" y="126679"/>
                        </a:cubicBezTo>
                        <a:cubicBezTo>
                          <a:pt x="75580" y="123683"/>
                          <a:pt x="72799" y="121104"/>
                          <a:pt x="69636" y="119059"/>
                        </a:cubicBezTo>
                        <a:cubicBezTo>
                          <a:pt x="65702" y="116462"/>
                          <a:pt x="61559" y="114194"/>
                          <a:pt x="57254" y="112277"/>
                        </a:cubicBezTo>
                        <a:cubicBezTo>
                          <a:pt x="52482" y="110099"/>
                          <a:pt x="47338" y="107877"/>
                          <a:pt x="41814" y="105610"/>
                        </a:cubicBezTo>
                        <a:cubicBezTo>
                          <a:pt x="29736" y="101128"/>
                          <a:pt x="18944" y="93756"/>
                          <a:pt x="10381" y="84141"/>
                        </a:cubicBezTo>
                        <a:cubicBezTo>
                          <a:pt x="3399" y="75480"/>
                          <a:pt x="-268" y="64618"/>
                          <a:pt x="18" y="53499"/>
                        </a:cubicBezTo>
                        <a:cubicBezTo>
                          <a:pt x="-211" y="45087"/>
                          <a:pt x="1733" y="36759"/>
                          <a:pt x="5676" y="29324"/>
                        </a:cubicBezTo>
                        <a:cubicBezTo>
                          <a:pt x="9400" y="22632"/>
                          <a:pt x="14668" y="16927"/>
                          <a:pt x="21049" y="12684"/>
                        </a:cubicBezTo>
                        <a:cubicBezTo>
                          <a:pt x="27926" y="8164"/>
                          <a:pt x="35565" y="4912"/>
                          <a:pt x="43595" y="3083"/>
                        </a:cubicBezTo>
                        <a:cubicBezTo>
                          <a:pt x="52482" y="993"/>
                          <a:pt x="61588" y="-39"/>
                          <a:pt x="70713" y="6"/>
                        </a:cubicBezTo>
                        <a:cubicBezTo>
                          <a:pt x="79057" y="-67"/>
                          <a:pt x="87381" y="497"/>
                          <a:pt x="95640" y="1692"/>
                        </a:cubicBezTo>
                        <a:cubicBezTo>
                          <a:pt x="102469" y="2726"/>
                          <a:pt x="109175" y="4475"/>
                          <a:pt x="115642" y="6912"/>
                        </a:cubicBezTo>
                        <a:lnTo>
                          <a:pt x="115642" y="44460"/>
                        </a:lnTo>
                        <a:cubicBezTo>
                          <a:pt x="112537" y="42314"/>
                          <a:pt x="109232" y="40465"/>
                          <a:pt x="105784" y="38935"/>
                        </a:cubicBezTo>
                        <a:cubicBezTo>
                          <a:pt x="102221" y="37342"/>
                          <a:pt x="98545" y="36017"/>
                          <a:pt x="94792" y="34973"/>
                        </a:cubicBezTo>
                        <a:cubicBezTo>
                          <a:pt x="91106" y="33947"/>
                          <a:pt x="87343" y="33170"/>
                          <a:pt x="83552" y="32648"/>
                        </a:cubicBezTo>
                        <a:cubicBezTo>
                          <a:pt x="80038" y="32166"/>
                          <a:pt x="76494" y="31914"/>
                          <a:pt x="72951" y="31896"/>
                        </a:cubicBezTo>
                        <a:cubicBezTo>
                          <a:pt x="68722" y="31852"/>
                          <a:pt x="64512" y="32296"/>
                          <a:pt x="60388" y="33220"/>
                        </a:cubicBezTo>
                        <a:cubicBezTo>
                          <a:pt x="57035" y="33937"/>
                          <a:pt x="53815" y="35189"/>
                          <a:pt x="50863" y="36925"/>
                        </a:cubicBezTo>
                        <a:cubicBezTo>
                          <a:pt x="48443" y="38346"/>
                          <a:pt x="46386" y="40301"/>
                          <a:pt x="44833" y="42640"/>
                        </a:cubicBezTo>
                        <a:cubicBezTo>
                          <a:pt x="43405" y="44870"/>
                          <a:pt x="42662" y="47470"/>
                          <a:pt x="42700" y="50117"/>
                        </a:cubicBezTo>
                        <a:cubicBezTo>
                          <a:pt x="42662" y="52994"/>
                          <a:pt x="43490" y="55816"/>
                          <a:pt x="45081" y="58214"/>
                        </a:cubicBezTo>
                        <a:cubicBezTo>
                          <a:pt x="46919" y="60860"/>
                          <a:pt x="49224" y="63157"/>
                          <a:pt x="51872" y="64995"/>
                        </a:cubicBezTo>
                        <a:cubicBezTo>
                          <a:pt x="55234" y="67396"/>
                          <a:pt x="58806" y="69496"/>
                          <a:pt x="62540" y="71272"/>
                        </a:cubicBezTo>
                        <a:cubicBezTo>
                          <a:pt x="66722" y="73330"/>
                          <a:pt x="71456" y="75444"/>
                          <a:pt x="76723" y="77616"/>
                        </a:cubicBezTo>
                        <a:cubicBezTo>
                          <a:pt x="83410" y="80365"/>
                          <a:pt x="89886" y="83576"/>
                          <a:pt x="96125" y="87227"/>
                        </a:cubicBezTo>
                        <a:cubicBezTo>
                          <a:pt x="101545" y="90364"/>
                          <a:pt x="106508" y="94230"/>
                          <a:pt x="110880" y="98714"/>
                        </a:cubicBezTo>
                        <a:cubicBezTo>
                          <a:pt x="114947" y="102925"/>
                          <a:pt x="118147" y="107896"/>
                          <a:pt x="120300" y="113344"/>
                        </a:cubicBezTo>
                        <a:cubicBezTo>
                          <a:pt x="125386" y="127904"/>
                          <a:pt x="124510" y="143884"/>
                          <a:pt x="117852" y="157798"/>
                        </a:cubicBezTo>
                        <a:cubicBezTo>
                          <a:pt x="114137" y="164519"/>
                          <a:pt x="108803" y="170213"/>
                          <a:pt x="102345" y="174371"/>
                        </a:cubicBezTo>
                        <a:cubicBezTo>
                          <a:pt x="95373" y="178776"/>
                          <a:pt x="87639" y="181863"/>
                          <a:pt x="79552" y="183477"/>
                        </a:cubicBezTo>
                        <a:cubicBezTo>
                          <a:pt x="70522" y="185354"/>
                          <a:pt x="61330" y="186280"/>
                          <a:pt x="52110" y="186239"/>
                        </a:cubicBezTo>
                        <a:cubicBezTo>
                          <a:pt x="42662" y="186277"/>
                          <a:pt x="33222" y="185435"/>
                          <a:pt x="23926" y="183725"/>
                        </a:cubicBezTo>
                        <a:cubicBezTo>
                          <a:pt x="15887" y="182319"/>
                          <a:pt x="8095" y="179761"/>
                          <a:pt x="790" y="176133"/>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2" name="Graphic 4">
                    <a:extLst>
                      <a:ext uri="{FF2B5EF4-FFF2-40B4-BE49-F238E27FC236}">
                        <a16:creationId xmlns:a16="http://schemas.microsoft.com/office/drawing/2014/main" id="{DA35040F-3777-3C69-6095-34E650564CDA}"/>
                      </a:ext>
                    </a:extLst>
                  </p:cNvPr>
                  <p:cNvSpPr/>
                  <p:nvPr/>
                </p:nvSpPr>
                <p:spPr>
                  <a:xfrm>
                    <a:off x="3917031" y="2000241"/>
                    <a:ext cx="123588" cy="135273"/>
                  </a:xfrm>
                  <a:custGeom>
                    <a:avLst/>
                    <a:gdLst>
                      <a:gd name="connsiteX0" fmla="*/ 123437 w 123588"/>
                      <a:gd name="connsiteY0" fmla="*/ 78858 h 135273"/>
                      <a:gd name="connsiteX1" fmla="*/ 39550 w 123588"/>
                      <a:gd name="connsiteY1" fmla="*/ 78858 h 135273"/>
                      <a:gd name="connsiteX2" fmla="*/ 74793 w 123588"/>
                      <a:gd name="connsiteY2" fmla="*/ 106861 h 135273"/>
                      <a:gd name="connsiteX3" fmla="*/ 112159 w 123588"/>
                      <a:gd name="connsiteY3" fmla="*/ 96812 h 135273"/>
                      <a:gd name="connsiteX4" fmla="*/ 112159 w 123588"/>
                      <a:gd name="connsiteY4" fmla="*/ 125445 h 135273"/>
                      <a:gd name="connsiteX5" fmla="*/ 65830 w 123588"/>
                      <a:gd name="connsiteY5" fmla="*/ 134970 h 135273"/>
                      <a:gd name="connsiteX6" fmla="*/ 298 w 123588"/>
                      <a:gd name="connsiteY6" fmla="*/ 81389 h 135273"/>
                      <a:gd name="connsiteX7" fmla="*/ 288 w 123588"/>
                      <a:gd name="connsiteY7" fmla="*/ 69542 h 135273"/>
                      <a:gd name="connsiteX8" fmla="*/ 18871 w 123588"/>
                      <a:gd name="connsiteY8" fmla="*/ 18812 h 135273"/>
                      <a:gd name="connsiteX9" fmla="*/ 64591 w 123588"/>
                      <a:gd name="connsiteY9" fmla="*/ 105 h 135273"/>
                      <a:gd name="connsiteX10" fmla="*/ 108102 w 123588"/>
                      <a:gd name="connsiteY10" fmla="*/ 16802 h 135273"/>
                      <a:gd name="connsiteX11" fmla="*/ 123494 w 123588"/>
                      <a:gd name="connsiteY11" fmla="*/ 62132 h 135273"/>
                      <a:gd name="connsiteX12" fmla="*/ 86632 w 123588"/>
                      <a:gd name="connsiteY12" fmla="*/ 54493 h 135273"/>
                      <a:gd name="connsiteX13" fmla="*/ 64287 w 123588"/>
                      <a:gd name="connsiteY13" fmla="*/ 26870 h 135273"/>
                      <a:gd name="connsiteX14" fmla="*/ 47770 w 123588"/>
                      <a:gd name="connsiteY14" fmla="*/ 34776 h 135273"/>
                      <a:gd name="connsiteX15" fmla="*/ 39293 w 123588"/>
                      <a:gd name="connsiteY15" fmla="*/ 5449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88" h="135273">
                        <a:moveTo>
                          <a:pt x="123437" y="78858"/>
                        </a:moveTo>
                        <a:lnTo>
                          <a:pt x="39550" y="78858"/>
                        </a:lnTo>
                        <a:cubicBezTo>
                          <a:pt x="40884" y="97527"/>
                          <a:pt x="52628" y="106861"/>
                          <a:pt x="74793" y="106861"/>
                        </a:cubicBezTo>
                        <a:cubicBezTo>
                          <a:pt x="87956" y="107150"/>
                          <a:pt x="100920" y="103663"/>
                          <a:pt x="112159" y="96812"/>
                        </a:cubicBezTo>
                        <a:lnTo>
                          <a:pt x="112159" y="125445"/>
                        </a:lnTo>
                        <a:cubicBezTo>
                          <a:pt x="97729" y="132357"/>
                          <a:pt x="81822" y="135627"/>
                          <a:pt x="65830" y="134970"/>
                        </a:cubicBezTo>
                        <a:cubicBezTo>
                          <a:pt x="32940" y="138270"/>
                          <a:pt x="3603" y="114280"/>
                          <a:pt x="298" y="81389"/>
                        </a:cubicBezTo>
                        <a:cubicBezTo>
                          <a:pt x="-93" y="77450"/>
                          <a:pt x="-102" y="73482"/>
                          <a:pt x="288" y="69542"/>
                        </a:cubicBezTo>
                        <a:cubicBezTo>
                          <a:pt x="-693" y="50806"/>
                          <a:pt x="6022" y="32481"/>
                          <a:pt x="18871" y="18812"/>
                        </a:cubicBezTo>
                        <a:cubicBezTo>
                          <a:pt x="30854" y="6503"/>
                          <a:pt x="47418" y="-272"/>
                          <a:pt x="64591" y="105"/>
                        </a:cubicBezTo>
                        <a:cubicBezTo>
                          <a:pt x="80832" y="-888"/>
                          <a:pt x="96700" y="5202"/>
                          <a:pt x="108102" y="16802"/>
                        </a:cubicBezTo>
                        <a:cubicBezTo>
                          <a:pt x="118874" y="29368"/>
                          <a:pt x="124389" y="45604"/>
                          <a:pt x="123494" y="62132"/>
                        </a:cubicBezTo>
                        <a:close/>
                        <a:moveTo>
                          <a:pt x="86632" y="54493"/>
                        </a:moveTo>
                        <a:cubicBezTo>
                          <a:pt x="86632" y="36078"/>
                          <a:pt x="79184" y="26870"/>
                          <a:pt x="64287" y="26870"/>
                        </a:cubicBezTo>
                        <a:cubicBezTo>
                          <a:pt x="57876" y="26893"/>
                          <a:pt x="51809" y="29795"/>
                          <a:pt x="47770" y="34776"/>
                        </a:cubicBezTo>
                        <a:cubicBezTo>
                          <a:pt x="42998" y="40332"/>
                          <a:pt x="40046" y="47211"/>
                          <a:pt x="39293" y="54493"/>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3" name="Graphic 4">
                    <a:extLst>
                      <a:ext uri="{FF2B5EF4-FFF2-40B4-BE49-F238E27FC236}">
                        <a16:creationId xmlns:a16="http://schemas.microsoft.com/office/drawing/2014/main" id="{E3238AF1-B063-DC52-26DB-B2F1DA477F15}"/>
                      </a:ext>
                    </a:extLst>
                  </p:cNvPr>
                  <p:cNvSpPr/>
                  <p:nvPr/>
                </p:nvSpPr>
                <p:spPr>
                  <a:xfrm>
                    <a:off x="4056307" y="2000203"/>
                    <a:ext cx="105213" cy="135152"/>
                  </a:xfrm>
                  <a:custGeom>
                    <a:avLst/>
                    <a:gdLst>
                      <a:gd name="connsiteX0" fmla="*/ 105214 w 105213"/>
                      <a:gd name="connsiteY0" fmla="*/ 127235 h 135152"/>
                      <a:gd name="connsiteX1" fmla="*/ 66399 w 105213"/>
                      <a:gd name="connsiteY1" fmla="*/ 135026 h 135152"/>
                      <a:gd name="connsiteX2" fmla="*/ 18432 w 105213"/>
                      <a:gd name="connsiteY2" fmla="*/ 117072 h 135152"/>
                      <a:gd name="connsiteX3" fmla="*/ 96 w 105213"/>
                      <a:gd name="connsiteY3" fmla="*/ 70733 h 135152"/>
                      <a:gd name="connsiteX4" fmla="*/ 19756 w 105213"/>
                      <a:gd name="connsiteY4" fmla="*/ 19059 h 135152"/>
                      <a:gd name="connsiteX5" fmla="*/ 72305 w 105213"/>
                      <a:gd name="connsiteY5" fmla="*/ 162 h 135152"/>
                      <a:gd name="connsiteX6" fmla="*/ 105214 w 105213"/>
                      <a:gd name="connsiteY6" fmla="*/ 6191 h 135152"/>
                      <a:gd name="connsiteX7" fmla="*/ 105214 w 105213"/>
                      <a:gd name="connsiteY7" fmla="*/ 39843 h 135152"/>
                      <a:gd name="connsiteX8" fmla="*/ 77458 w 105213"/>
                      <a:gd name="connsiteY8" fmla="*/ 30547 h 135152"/>
                      <a:gd name="connsiteX9" fmla="*/ 50398 w 105213"/>
                      <a:gd name="connsiteY9" fmla="*/ 40529 h 135152"/>
                      <a:gd name="connsiteX10" fmla="*/ 40415 w 105213"/>
                      <a:gd name="connsiteY10" fmla="*/ 68094 h 135152"/>
                      <a:gd name="connsiteX11" fmla="*/ 49940 w 105213"/>
                      <a:gd name="connsiteY11" fmla="*/ 94897 h 135152"/>
                      <a:gd name="connsiteX12" fmla="*/ 76182 w 105213"/>
                      <a:gd name="connsiteY12" fmla="*/ 104632 h 135152"/>
                      <a:gd name="connsiteX13" fmla="*/ 105195 w 105213"/>
                      <a:gd name="connsiteY13" fmla="*/ 95345 h 13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213" h="135152">
                        <a:moveTo>
                          <a:pt x="105214" y="127235"/>
                        </a:moveTo>
                        <a:cubicBezTo>
                          <a:pt x="93155" y="133104"/>
                          <a:pt x="79792" y="135786"/>
                          <a:pt x="66399" y="135026"/>
                        </a:cubicBezTo>
                        <a:cubicBezTo>
                          <a:pt x="48635" y="135783"/>
                          <a:pt x="31328" y="129305"/>
                          <a:pt x="18432" y="117072"/>
                        </a:cubicBezTo>
                        <a:cubicBezTo>
                          <a:pt x="6116" y="104866"/>
                          <a:pt x="-533" y="88062"/>
                          <a:pt x="96" y="70733"/>
                        </a:cubicBezTo>
                        <a:cubicBezTo>
                          <a:pt x="-923" y="51507"/>
                          <a:pt x="6211" y="32744"/>
                          <a:pt x="19756" y="19059"/>
                        </a:cubicBezTo>
                        <a:cubicBezTo>
                          <a:pt x="34053" y="6005"/>
                          <a:pt x="52969" y="-797"/>
                          <a:pt x="72305" y="162"/>
                        </a:cubicBezTo>
                        <a:cubicBezTo>
                          <a:pt x="83611" y="-622"/>
                          <a:pt x="94927" y="1451"/>
                          <a:pt x="105214" y="6191"/>
                        </a:cubicBezTo>
                        <a:lnTo>
                          <a:pt x="105214" y="39843"/>
                        </a:lnTo>
                        <a:cubicBezTo>
                          <a:pt x="97251" y="33754"/>
                          <a:pt x="87488" y="30484"/>
                          <a:pt x="77458" y="30547"/>
                        </a:cubicBezTo>
                        <a:cubicBezTo>
                          <a:pt x="67447" y="30021"/>
                          <a:pt x="57665" y="33630"/>
                          <a:pt x="50398" y="40529"/>
                        </a:cubicBezTo>
                        <a:cubicBezTo>
                          <a:pt x="43444" y="47967"/>
                          <a:pt x="39834" y="57927"/>
                          <a:pt x="40415" y="68094"/>
                        </a:cubicBezTo>
                        <a:cubicBezTo>
                          <a:pt x="39844" y="77948"/>
                          <a:pt x="43282" y="87614"/>
                          <a:pt x="49940" y="94897"/>
                        </a:cubicBezTo>
                        <a:cubicBezTo>
                          <a:pt x="56951" y="101648"/>
                          <a:pt x="66466" y="105175"/>
                          <a:pt x="76182" y="104632"/>
                        </a:cubicBezTo>
                        <a:cubicBezTo>
                          <a:pt x="86554" y="104475"/>
                          <a:pt x="96651" y="101243"/>
                          <a:pt x="105195" y="95345"/>
                        </a:cubicBezTo>
                        <a:close/>
                      </a:path>
                    </a:pathLst>
                  </a:custGeom>
                  <a:solidFill>
                    <a:srgbClr val="E6E6E6"/>
                  </a:solidFill>
                  <a:ln w="9525" cap="flat">
                    <a:noFill/>
                    <a:prstDash val="solid"/>
                    <a:miter/>
                  </a:ln>
                </p:spPr>
                <p:txBody>
                  <a:bodyPr rtlCol="0" anchor="ct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grpSp>
      <p:sp>
        <p:nvSpPr>
          <p:cNvPr id="71" name="Rectangle 70">
            <a:extLst>
              <a:ext uri="{FF2B5EF4-FFF2-40B4-BE49-F238E27FC236}">
                <a16:creationId xmlns:a16="http://schemas.microsoft.com/office/drawing/2014/main" id="{3E6EF355-83B6-4166-B3FB-DFB1E0A87708}"/>
              </a:ext>
            </a:extLst>
          </p:cNvPr>
          <p:cNvSpPr/>
          <p:nvPr/>
        </p:nvSpPr>
        <p:spPr bwMode="auto">
          <a:xfrm>
            <a:off x="334432" y="5798525"/>
            <a:ext cx="11523136" cy="914201"/>
          </a:xfrm>
          <a:prstGeom prst="rect">
            <a:avLst/>
          </a:prstGeom>
          <a:solidFill>
            <a:srgbClr val="E7F5FF"/>
          </a:solidFill>
          <a:ln w="10795" cap="flat" cmpd="sng" algn="ctr">
            <a:solidFill>
              <a:schemeClr val="accent1"/>
            </a:solidFill>
            <a:prstDash val="solid"/>
          </a:ln>
          <a:effectLst>
            <a:outerShdw blurRad="190500" dist="38100" dir="2700000" algn="ctr" rotWithShape="0">
              <a:prstClr val="black">
                <a:alpha val="20000"/>
              </a:prstClr>
            </a:outerShdw>
          </a:effectLst>
        </p:spPr>
        <p:style>
          <a:lnRef idx="2">
            <a:schemeClr val="accent2"/>
          </a:lnRef>
          <a:fillRef idx="1">
            <a:schemeClr val="lt1"/>
          </a:fillRef>
          <a:effectRef idx="0">
            <a:schemeClr val="accent2"/>
          </a:effectRef>
          <a:fontRef idx="minor">
            <a:schemeClr val="dk1"/>
          </a:fontRef>
        </p:style>
        <p:txBody>
          <a:bodyPr vert="horz" wrap="square" lIns="182880" tIns="274320" rIns="182880" bIns="274320" rtlCol="0" anchor="ctr">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850" b="1" i="0" u="none" strike="noStrike" kern="1200" cap="none" spc="0" normalizeH="0" baseline="0" noProof="0">
                <a:ln>
                  <a:noFill/>
                </a:ln>
                <a:solidFill>
                  <a:schemeClr val="accent1">
                    <a:lumMod val="75000"/>
                  </a:schemeClr>
                </a:solidFill>
                <a:effectLst/>
                <a:uLnTx/>
                <a:uFillTx/>
                <a:latin typeface="Segoe UI"/>
                <a:ea typeface="+mn-ea"/>
                <a:cs typeface="+mn-cs"/>
              </a:rPr>
              <a:t>Continuous Improvement of </a:t>
            </a:r>
            <a:r>
              <a:rPr kumimoji="0" lang="en-US" sz="1850" b="1" i="0" u="none" strike="noStrike" kern="1200" cap="none" spc="0" normalizeH="0" baseline="0" noProof="0" err="1">
                <a:ln>
                  <a:noFill/>
                </a:ln>
                <a:solidFill>
                  <a:schemeClr val="accent1">
                    <a:lumMod val="75000"/>
                  </a:schemeClr>
                </a:solidFill>
                <a:effectLst/>
                <a:uLnTx/>
                <a:uFillTx/>
                <a:latin typeface="Segoe UI"/>
                <a:ea typeface="+mn-ea"/>
                <a:cs typeface="+mn-cs"/>
              </a:rPr>
              <a:t>DevSecOps</a:t>
            </a:r>
            <a:r>
              <a:rPr kumimoji="0" lang="en-US" sz="1850" b="1" i="0" u="none" strike="noStrike" kern="1200" cap="none" spc="0" normalizeH="0" noProof="0">
                <a:ln>
                  <a:noFill/>
                </a:ln>
                <a:solidFill>
                  <a:schemeClr val="accent1">
                    <a:lumMod val="75000"/>
                  </a:schemeClr>
                </a:solidFill>
                <a:effectLst/>
                <a:uLnTx/>
                <a:uFillTx/>
                <a:latin typeface="Segoe UI"/>
                <a:ea typeface="+mn-ea"/>
                <a:cs typeface="+mn-cs"/>
              </a:rPr>
              <a:t> </a:t>
            </a:r>
            <a:r>
              <a:rPr kumimoji="0" lang="en-US" sz="1850" b="1" i="0" u="none" strike="noStrike" kern="1200" cap="none" spc="0" normalizeH="0" baseline="0" noProof="0">
                <a:ln>
                  <a:noFill/>
                </a:ln>
                <a:solidFill>
                  <a:schemeClr val="accent1">
                    <a:lumMod val="75000"/>
                  </a:schemeClr>
                </a:solidFill>
                <a:effectLst/>
                <a:uLnTx/>
                <a:uFillTx/>
                <a:latin typeface="Segoe UI"/>
                <a:ea typeface="+mn-ea"/>
                <a:cs typeface="+mn-cs"/>
              </a:rPr>
              <a:t>Lifecycle</a:t>
            </a:r>
          </a:p>
          <a:p>
            <a:pPr marL="231775" marR="0" lvl="0" indent="-231775" algn="l" defTabSz="914400" rtl="0" eaLnBrk="1" fontAlgn="auto" latinLnBrk="0" hangingPunct="1">
              <a:lnSpc>
                <a:spcPct val="100000"/>
              </a:lnSpc>
              <a:spcBef>
                <a:spcPts val="0"/>
              </a:spcBef>
              <a:spcAft>
                <a:spcPts val="300"/>
              </a:spcAft>
              <a:buClrTx/>
              <a:buSzTx/>
              <a:buFont typeface="+mj-lt"/>
              <a:buAutoNum type="arabicPeriod"/>
              <a:tabLst/>
              <a:defRPr/>
            </a:pPr>
            <a:r>
              <a:rPr kumimoji="0" lang="en-US" sz="1400" b="1" i="0" u="none" strike="noStrike" kern="1200" cap="none" spc="0" normalizeH="0" baseline="0" noProof="0">
                <a:ln>
                  <a:noFill/>
                </a:ln>
                <a:solidFill>
                  <a:schemeClr val="accent1">
                    <a:lumMod val="75000"/>
                  </a:schemeClr>
                </a:solidFill>
                <a:effectLst/>
                <a:uLnTx/>
                <a:uFillTx/>
                <a:latin typeface="Segoe UI"/>
              </a:rPr>
              <a:t>MVP definitions – </a:t>
            </a:r>
            <a:r>
              <a:rPr kumimoji="0" lang="en-US" sz="1400" b="0" i="0" u="none" strike="noStrike" kern="1200" cap="none" spc="0" normalizeH="0" baseline="0" noProof="0">
                <a:ln>
                  <a:noFill/>
                </a:ln>
                <a:solidFill>
                  <a:schemeClr val="accent1">
                    <a:lumMod val="75000"/>
                  </a:schemeClr>
                </a:solidFill>
                <a:effectLst/>
                <a:uLnTx/>
                <a:uFillTx/>
                <a:latin typeface="Segoe UI"/>
              </a:rPr>
              <a:t>Update minimum</a:t>
            </a:r>
            <a:r>
              <a:rPr kumimoji="0" lang="en-US" sz="1400" b="0" i="0" u="none" strike="noStrike" kern="1200" cap="none" spc="0" normalizeH="0" noProof="0">
                <a:ln>
                  <a:noFill/>
                </a:ln>
                <a:solidFill>
                  <a:schemeClr val="accent1">
                    <a:lumMod val="75000"/>
                  </a:schemeClr>
                </a:solidFill>
                <a:effectLst/>
                <a:uLnTx/>
                <a:uFillTx/>
                <a:latin typeface="Segoe UI"/>
              </a:rPr>
              <a:t> requirements </a:t>
            </a:r>
            <a:r>
              <a:rPr kumimoji="0" lang="en-US" sz="1400" b="0" i="0" u="none" strike="noStrike" kern="1200" cap="none" spc="0" normalizeH="0" baseline="0" noProof="0">
                <a:ln>
                  <a:noFill/>
                </a:ln>
                <a:solidFill>
                  <a:schemeClr val="accent1">
                    <a:lumMod val="75000"/>
                  </a:schemeClr>
                </a:solidFill>
                <a:effectLst/>
                <a:uLnTx/>
                <a:uFillTx/>
                <a:latin typeface="Segoe UI"/>
              </a:rPr>
              <a:t>for Dev, Sec, and Ops (agility, stability, security</a:t>
            </a:r>
            <a:r>
              <a:rPr lang="en-US" sz="1400" noProof="0">
                <a:solidFill>
                  <a:schemeClr val="accent1">
                    <a:lumMod val="75000"/>
                  </a:schemeClr>
                </a:solidFill>
                <a:latin typeface="Segoe UI"/>
              </a:rPr>
              <a:t>, </a:t>
            </a:r>
            <a:r>
              <a:rPr kumimoji="0" lang="en-US" sz="1400" b="0" i="0" u="none" strike="noStrike" kern="1200" cap="none" spc="0" normalizeH="0" baseline="0" noProof="0">
                <a:ln>
                  <a:noFill/>
                </a:ln>
                <a:solidFill>
                  <a:schemeClr val="accent1">
                    <a:lumMod val="75000"/>
                  </a:schemeClr>
                </a:solidFill>
                <a:effectLst/>
                <a:uLnTx/>
                <a:uFillTx/>
                <a:latin typeface="Segoe UI"/>
              </a:rPr>
              <a:t>identity standards, and more)</a:t>
            </a:r>
          </a:p>
          <a:p>
            <a:pPr marL="231775" marR="0" lvl="0" indent="-231775" algn="l" defTabSz="914400" rtl="0" eaLnBrk="1" fontAlgn="auto" latinLnBrk="0" hangingPunct="1">
              <a:lnSpc>
                <a:spcPct val="100000"/>
              </a:lnSpc>
              <a:spcBef>
                <a:spcPts val="0"/>
              </a:spcBef>
              <a:spcAft>
                <a:spcPts val="0"/>
              </a:spcAft>
              <a:buClrTx/>
              <a:buSzTx/>
              <a:buFontTx/>
              <a:buAutoNum type="arabicPeriod"/>
              <a:tabLst/>
              <a:defRPr/>
            </a:pPr>
            <a:r>
              <a:rPr kumimoji="0" lang="en-US" sz="1400" b="1" i="0" u="none" strike="noStrike" kern="1200" cap="none" spc="0" normalizeH="0" baseline="0" noProof="0">
                <a:ln>
                  <a:noFill/>
                </a:ln>
                <a:solidFill>
                  <a:schemeClr val="accent1">
                    <a:lumMod val="75000"/>
                  </a:schemeClr>
                </a:solidFill>
                <a:effectLst/>
                <a:uLnTx/>
                <a:uFillTx/>
                <a:latin typeface="Segoe UI"/>
              </a:rPr>
              <a:t>Continuously improve </a:t>
            </a:r>
            <a:r>
              <a:rPr kumimoji="0" lang="en-US" sz="1400" b="0" i="0" u="none" strike="noStrike" kern="1200" cap="none" spc="0" normalizeH="0" baseline="0" noProof="0">
                <a:ln>
                  <a:noFill/>
                </a:ln>
                <a:solidFill>
                  <a:schemeClr val="accent1">
                    <a:lumMod val="75000"/>
                  </a:schemeClr>
                </a:solidFill>
                <a:effectLst/>
                <a:uLnTx/>
                <a:uFillTx/>
                <a:latin typeface="Segoe UI"/>
              </a:rPr>
              <a:t>process,</a:t>
            </a:r>
            <a:r>
              <a:rPr kumimoji="0" lang="en-US" sz="1400" b="0" i="0" u="none" strike="noStrike" kern="1200" cap="none" spc="0" normalizeH="0" noProof="0">
                <a:ln>
                  <a:noFill/>
                </a:ln>
                <a:solidFill>
                  <a:schemeClr val="accent1">
                    <a:lumMod val="75000"/>
                  </a:schemeClr>
                </a:solidFill>
                <a:effectLst/>
                <a:uLnTx/>
                <a:uFillTx/>
                <a:latin typeface="Segoe UI"/>
              </a:rPr>
              <a:t> </a:t>
            </a:r>
            <a:r>
              <a:rPr kumimoji="0" lang="en-US" sz="1400" b="0" i="0" u="none" strike="noStrike" kern="1200" cap="none" spc="0" normalizeH="0" baseline="0" noProof="0">
                <a:ln>
                  <a:noFill/>
                </a:ln>
                <a:solidFill>
                  <a:schemeClr val="accent1">
                    <a:lumMod val="75000"/>
                  </a:schemeClr>
                </a:solidFill>
                <a:effectLst/>
                <a:uLnTx/>
                <a:uFillTx/>
                <a:latin typeface="Segoe UI"/>
              </a:rPr>
              <a:t>program,</a:t>
            </a:r>
            <a:r>
              <a:rPr kumimoji="0" lang="en-US" sz="1400" b="0" i="0" u="none" strike="noStrike" kern="1200" cap="none" spc="0" normalizeH="0" noProof="0">
                <a:ln>
                  <a:noFill/>
                </a:ln>
                <a:solidFill>
                  <a:schemeClr val="accent1">
                    <a:lumMod val="75000"/>
                  </a:schemeClr>
                </a:solidFill>
                <a:effectLst/>
                <a:uLnTx/>
                <a:uFillTx/>
                <a:latin typeface="Segoe UI"/>
              </a:rPr>
              <a:t> education, tooling, etc. </a:t>
            </a:r>
            <a:r>
              <a:rPr kumimoji="0" lang="en-US" sz="1400" b="0" i="0" u="none" strike="noStrike" kern="1200" cap="none" spc="0" normalizeH="0" baseline="0" noProof="0">
                <a:ln>
                  <a:noFill/>
                </a:ln>
                <a:solidFill>
                  <a:schemeClr val="accent1">
                    <a:lumMod val="75000"/>
                  </a:schemeClr>
                </a:solidFill>
                <a:effectLst/>
                <a:uLnTx/>
                <a:uFillTx/>
                <a:latin typeface="Segoe UI"/>
              </a:rPr>
              <a:t>to improve developer productivity, efficiency, security, identity, and more)</a:t>
            </a:r>
          </a:p>
        </p:txBody>
      </p:sp>
    </p:spTree>
    <p:extLst>
      <p:ext uri="{BB962C8B-B14F-4D97-AF65-F5344CB8AC3E}">
        <p14:creationId xmlns:p14="http://schemas.microsoft.com/office/powerpoint/2010/main" val="7012702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4" fill="hold" nodeType="afterEffect">
                                  <p:stCondLst>
                                    <p:cond delay="0"/>
                                  </p:stCondLst>
                                  <p:childTnLst>
                                    <p:set>
                                      <p:cBhvr>
                                        <p:cTn id="10" dur="1" fill="hold">
                                          <p:stCondLst>
                                            <p:cond delay="0"/>
                                          </p:stCondLst>
                                        </p:cTn>
                                        <p:tgtEl>
                                          <p:spTgt spid="92"/>
                                        </p:tgtEl>
                                        <p:attrNameLst>
                                          <p:attrName>style.visibility</p:attrName>
                                        </p:attrNameLst>
                                      </p:cBhvr>
                                      <p:to>
                                        <p:strVal val="visible"/>
                                      </p:to>
                                    </p:set>
                                    <p:animEffect transition="in" filter="wipe(down)">
                                      <p:cBhvr>
                                        <p:cTn id="11" dur="500"/>
                                        <p:tgtEl>
                                          <p:spTgt spid="92"/>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93"/>
                                        </p:tgtEl>
                                        <p:attrNameLst>
                                          <p:attrName>style.visibility</p:attrName>
                                        </p:attrNameLst>
                                      </p:cBhvr>
                                      <p:to>
                                        <p:strVal val="visible"/>
                                      </p:to>
                                    </p:set>
                                    <p:animEffect transition="in" filter="fade">
                                      <p:cBhvr>
                                        <p:cTn id="14" dur="500"/>
                                        <p:tgtEl>
                                          <p:spTgt spid="93"/>
                                        </p:tgtEl>
                                      </p:cBhvr>
                                    </p:animEffect>
                                  </p:childTnLst>
                                </p:cTn>
                              </p:par>
                            </p:childTnLst>
                          </p:cTn>
                        </p:par>
                        <p:par>
                          <p:cTn id="15" fill="hold">
                            <p:stCondLst>
                              <p:cond delay="1500"/>
                            </p:stCondLst>
                            <p:childTnLst>
                              <p:par>
                                <p:cTn id="16" presetID="22" presetClass="entr" presetSubtype="1" fill="hold" grpId="0" nodeType="afterEffect">
                                  <p:stCondLst>
                                    <p:cond delay="0"/>
                                  </p:stCondLst>
                                  <p:childTnLst>
                                    <p:set>
                                      <p:cBhvr>
                                        <p:cTn id="17" dur="1" fill="hold">
                                          <p:stCondLst>
                                            <p:cond delay="0"/>
                                          </p:stCondLst>
                                        </p:cTn>
                                        <p:tgtEl>
                                          <p:spTgt spid="90"/>
                                        </p:tgtEl>
                                        <p:attrNameLst>
                                          <p:attrName>style.visibility</p:attrName>
                                        </p:attrNameLst>
                                      </p:cBhvr>
                                      <p:to>
                                        <p:strVal val="visible"/>
                                      </p:to>
                                    </p:set>
                                    <p:animEffect transition="in" filter="wipe(up)">
                                      <p:cBhvr>
                                        <p:cTn id="18" dur="500"/>
                                        <p:tgtEl>
                                          <p:spTgt spid="90"/>
                                        </p:tgtEl>
                                      </p:cBhvr>
                                    </p:animEffect>
                                  </p:childTnLst>
                                </p:cTn>
                              </p:par>
                              <p:par>
                                <p:cTn id="19" presetID="10" presetClass="entr" presetSubtype="0"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wipe(left)">
                                      <p:cBhvr>
                                        <p:cTn id="26" dur="1000"/>
                                        <p:tgtEl>
                                          <p:spTgt spid="79"/>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81"/>
                                        </p:tgtEl>
                                        <p:attrNameLst>
                                          <p:attrName>style.visibility</p:attrName>
                                        </p:attrNameLst>
                                      </p:cBhvr>
                                      <p:to>
                                        <p:strVal val="visible"/>
                                      </p:to>
                                    </p:set>
                                    <p:animEffect transition="in" filter="fade">
                                      <p:cBhvr>
                                        <p:cTn id="29" dur="500"/>
                                        <p:tgtEl>
                                          <p:spTgt spid="81"/>
                                        </p:tgtEl>
                                      </p:cBhvr>
                                    </p:animEffect>
                                  </p:childTnLst>
                                </p:cTn>
                              </p:par>
                              <p:par>
                                <p:cTn id="30" presetID="10" presetClass="entr" presetSubtype="0" fill="hold" nodeType="withEffect">
                                  <p:stCondLst>
                                    <p:cond delay="250"/>
                                  </p:stCondLst>
                                  <p:childTnLst>
                                    <p:set>
                                      <p:cBhvr>
                                        <p:cTn id="31" dur="1" fill="hold">
                                          <p:stCondLst>
                                            <p:cond delay="0"/>
                                          </p:stCondLst>
                                        </p:cTn>
                                        <p:tgtEl>
                                          <p:spTgt spid="158"/>
                                        </p:tgtEl>
                                        <p:attrNameLst>
                                          <p:attrName>style.visibility</p:attrName>
                                        </p:attrNameLst>
                                      </p:cBhvr>
                                      <p:to>
                                        <p:strVal val="visible"/>
                                      </p:to>
                                    </p:set>
                                    <p:animEffect transition="in" filter="fade">
                                      <p:cBhvr>
                                        <p:cTn id="32" dur="500"/>
                                        <p:tgtEl>
                                          <p:spTgt spid="158"/>
                                        </p:tgtEl>
                                      </p:cBhvr>
                                    </p:animEffect>
                                  </p:childTnLst>
                                </p:cTn>
                              </p:par>
                              <p:par>
                                <p:cTn id="33" presetID="10" presetClass="entr" presetSubtype="0" fill="hold" grpId="0" nodeType="withEffect">
                                  <p:stCondLst>
                                    <p:cond delay="250"/>
                                  </p:stCondLst>
                                  <p:childTnLst>
                                    <p:set>
                                      <p:cBhvr>
                                        <p:cTn id="34" dur="1" fill="hold">
                                          <p:stCondLst>
                                            <p:cond delay="0"/>
                                          </p:stCondLst>
                                        </p:cTn>
                                        <p:tgtEl>
                                          <p:spTgt spid="179"/>
                                        </p:tgtEl>
                                        <p:attrNameLst>
                                          <p:attrName>style.visibility</p:attrName>
                                        </p:attrNameLst>
                                      </p:cBhvr>
                                      <p:to>
                                        <p:strVal val="visible"/>
                                      </p:to>
                                    </p:set>
                                    <p:animEffect transition="in" filter="fade">
                                      <p:cBhvr>
                                        <p:cTn id="35" dur="500"/>
                                        <p:tgtEl>
                                          <p:spTgt spid="179"/>
                                        </p:tgtEl>
                                      </p:cBhvr>
                                    </p:animEffect>
                                  </p:childTnLst>
                                </p:cTn>
                              </p:par>
                              <p:par>
                                <p:cTn id="36" presetID="10" presetClass="entr" presetSubtype="0" fill="hold" nodeType="withEffect">
                                  <p:stCondLst>
                                    <p:cond delay="40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500"/>
                                        <p:tgtEl>
                                          <p:spTgt spid="21"/>
                                        </p:tgtEl>
                                      </p:cBhvr>
                                    </p:animEffect>
                                  </p:childTnLst>
                                </p:cTn>
                              </p:par>
                              <p:par>
                                <p:cTn id="39" presetID="10" presetClass="entr" presetSubtype="0" fill="hold" grpId="0" nodeType="withEffect">
                                  <p:stCondLst>
                                    <p:cond delay="400"/>
                                  </p:stCondLst>
                                  <p:childTnLst>
                                    <p:set>
                                      <p:cBhvr>
                                        <p:cTn id="40" dur="1" fill="hold">
                                          <p:stCondLst>
                                            <p:cond delay="0"/>
                                          </p:stCondLst>
                                        </p:cTn>
                                        <p:tgtEl>
                                          <p:spTgt spid="178"/>
                                        </p:tgtEl>
                                        <p:attrNameLst>
                                          <p:attrName>style.visibility</p:attrName>
                                        </p:attrNameLst>
                                      </p:cBhvr>
                                      <p:to>
                                        <p:strVal val="visible"/>
                                      </p:to>
                                    </p:set>
                                    <p:animEffect transition="in" filter="fade">
                                      <p:cBhvr>
                                        <p:cTn id="41" dur="500"/>
                                        <p:tgtEl>
                                          <p:spTgt spid="178"/>
                                        </p:tgtEl>
                                      </p:cBhvr>
                                    </p:animEffect>
                                  </p:childTnLst>
                                </p:cTn>
                              </p:par>
                              <p:par>
                                <p:cTn id="42" presetID="10" presetClass="entr" presetSubtype="0" fill="hold" nodeType="withEffect">
                                  <p:stCondLst>
                                    <p:cond delay="400"/>
                                  </p:stCondLst>
                                  <p:childTnLst>
                                    <p:set>
                                      <p:cBhvr>
                                        <p:cTn id="43" dur="1" fill="hold">
                                          <p:stCondLst>
                                            <p:cond delay="0"/>
                                          </p:stCondLst>
                                        </p:cTn>
                                        <p:tgtEl>
                                          <p:spTgt spid="83"/>
                                        </p:tgtEl>
                                        <p:attrNameLst>
                                          <p:attrName>style.visibility</p:attrName>
                                        </p:attrNameLst>
                                      </p:cBhvr>
                                      <p:to>
                                        <p:strVal val="visible"/>
                                      </p:to>
                                    </p:set>
                                    <p:animEffect transition="in" filter="fade">
                                      <p:cBhvr>
                                        <p:cTn id="44" dur="500"/>
                                        <p:tgtEl>
                                          <p:spTgt spid="83"/>
                                        </p:tgtEl>
                                      </p:cBhvr>
                                    </p:animEffect>
                                  </p:childTnLst>
                                </p:cTn>
                              </p:par>
                              <p:par>
                                <p:cTn id="45" presetID="10" presetClass="entr" presetSubtype="0" fill="hold" grpId="0" nodeType="withEffect">
                                  <p:stCondLst>
                                    <p:cond delay="400"/>
                                  </p:stCondLst>
                                  <p:childTnLst>
                                    <p:set>
                                      <p:cBhvr>
                                        <p:cTn id="46" dur="1" fill="hold">
                                          <p:stCondLst>
                                            <p:cond delay="0"/>
                                          </p:stCondLst>
                                        </p:cTn>
                                        <p:tgtEl>
                                          <p:spTgt spid="72"/>
                                        </p:tgtEl>
                                        <p:attrNameLst>
                                          <p:attrName>style.visibility</p:attrName>
                                        </p:attrNameLst>
                                      </p:cBhvr>
                                      <p:to>
                                        <p:strVal val="visible"/>
                                      </p:to>
                                    </p:set>
                                    <p:animEffect transition="in" filter="fade">
                                      <p:cBhvr>
                                        <p:cTn id="47" dur="500"/>
                                        <p:tgtEl>
                                          <p:spTgt spid="72"/>
                                        </p:tgtEl>
                                      </p:cBhvr>
                                    </p:animEffect>
                                  </p:childTnLst>
                                </p:cTn>
                              </p:par>
                              <p:par>
                                <p:cTn id="48" presetID="10" presetClass="entr" presetSubtype="0" fill="hold" nodeType="withEffect">
                                  <p:stCondLst>
                                    <p:cond delay="55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500"/>
                                        <p:tgtEl>
                                          <p:spTgt spid="43"/>
                                        </p:tgtEl>
                                      </p:cBhvr>
                                    </p:animEffect>
                                  </p:childTnLst>
                                </p:cTn>
                              </p:par>
                              <p:par>
                                <p:cTn id="51" presetID="10" presetClass="entr" presetSubtype="0" fill="hold" grpId="0" nodeType="withEffect">
                                  <p:stCondLst>
                                    <p:cond delay="550"/>
                                  </p:stCondLst>
                                  <p:childTnLst>
                                    <p:set>
                                      <p:cBhvr>
                                        <p:cTn id="52" dur="1" fill="hold">
                                          <p:stCondLst>
                                            <p:cond delay="0"/>
                                          </p:stCondLst>
                                        </p:cTn>
                                        <p:tgtEl>
                                          <p:spTgt spid="177"/>
                                        </p:tgtEl>
                                        <p:attrNameLst>
                                          <p:attrName>style.visibility</p:attrName>
                                        </p:attrNameLst>
                                      </p:cBhvr>
                                      <p:to>
                                        <p:strVal val="visible"/>
                                      </p:to>
                                    </p:set>
                                    <p:animEffect transition="in" filter="fade">
                                      <p:cBhvr>
                                        <p:cTn id="53" dur="500"/>
                                        <p:tgtEl>
                                          <p:spTgt spid="17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98"/>
                                        </p:tgtEl>
                                        <p:attrNameLst>
                                          <p:attrName>style.visibility</p:attrName>
                                        </p:attrNameLst>
                                      </p:cBhvr>
                                      <p:to>
                                        <p:strVal val="visible"/>
                                      </p:to>
                                    </p:set>
                                    <p:animEffect transition="in" filter="wipe(left)">
                                      <p:cBhvr>
                                        <p:cTn id="58" dur="500"/>
                                        <p:tgtEl>
                                          <p:spTgt spid="98"/>
                                        </p:tgtEl>
                                      </p:cBhvr>
                                    </p:animEffect>
                                  </p:childTnLst>
                                </p:cTn>
                              </p:par>
                              <p:par>
                                <p:cTn id="59" presetID="22" presetClass="entr" presetSubtype="8" fill="hold" nodeType="with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wipe(left)">
                                      <p:cBhvr>
                                        <p:cTn id="61" dur="500"/>
                                        <p:tgtEl>
                                          <p:spTgt spid="38"/>
                                        </p:tgtEl>
                                      </p:cBhvr>
                                    </p:animEffect>
                                  </p:childTnLst>
                                </p:cTn>
                              </p:par>
                            </p:childTnLst>
                          </p:cTn>
                        </p:par>
                        <p:par>
                          <p:cTn id="62" fill="hold">
                            <p:stCondLst>
                              <p:cond delay="500"/>
                            </p:stCondLst>
                            <p:childTnLst>
                              <p:par>
                                <p:cTn id="63" presetID="21" presetClass="entr" presetSubtype="1" fill="hold" grpId="0" nodeType="afterEffect">
                                  <p:stCondLst>
                                    <p:cond delay="0"/>
                                  </p:stCondLst>
                                  <p:childTnLst>
                                    <p:set>
                                      <p:cBhvr>
                                        <p:cTn id="64" dur="1" fill="hold">
                                          <p:stCondLst>
                                            <p:cond delay="0"/>
                                          </p:stCondLst>
                                        </p:cTn>
                                        <p:tgtEl>
                                          <p:spTgt spid="132"/>
                                        </p:tgtEl>
                                        <p:attrNameLst>
                                          <p:attrName>style.visibility</p:attrName>
                                        </p:attrNameLst>
                                      </p:cBhvr>
                                      <p:to>
                                        <p:strVal val="visible"/>
                                      </p:to>
                                    </p:set>
                                    <p:animEffect transition="in" filter="wheel(1)">
                                      <p:cBhvr>
                                        <p:cTn id="65" dur="1000"/>
                                        <p:tgtEl>
                                          <p:spTgt spid="132"/>
                                        </p:tgtEl>
                                      </p:cBhvr>
                                    </p:animEffect>
                                  </p:childTnLst>
                                </p:cTn>
                              </p:par>
                              <p:par>
                                <p:cTn id="66" presetID="21" presetClass="entr" presetSubtype="1" fill="hold" grpId="0" nodeType="withEffect">
                                  <p:stCondLst>
                                    <p:cond delay="0"/>
                                  </p:stCondLst>
                                  <p:childTnLst>
                                    <p:set>
                                      <p:cBhvr>
                                        <p:cTn id="67" dur="1" fill="hold">
                                          <p:stCondLst>
                                            <p:cond delay="0"/>
                                          </p:stCondLst>
                                        </p:cTn>
                                        <p:tgtEl>
                                          <p:spTgt spid="133"/>
                                        </p:tgtEl>
                                        <p:attrNameLst>
                                          <p:attrName>style.visibility</p:attrName>
                                        </p:attrNameLst>
                                      </p:cBhvr>
                                      <p:to>
                                        <p:strVal val="visible"/>
                                      </p:to>
                                    </p:set>
                                    <p:animEffect transition="in" filter="wheel(1)">
                                      <p:cBhvr>
                                        <p:cTn id="68" dur="750"/>
                                        <p:tgtEl>
                                          <p:spTgt spid="133"/>
                                        </p:tgtEl>
                                      </p:cBhvr>
                                    </p:animEffect>
                                  </p:childTnLst>
                                </p:cTn>
                              </p:par>
                              <p:par>
                                <p:cTn id="69" presetID="10" presetClass="entr" presetSubtype="0" fill="hold" nodeType="withEffect">
                                  <p:stCondLst>
                                    <p:cond delay="300"/>
                                  </p:stCondLst>
                                  <p:childTnLst>
                                    <p:set>
                                      <p:cBhvr>
                                        <p:cTn id="70" dur="1" fill="hold">
                                          <p:stCondLst>
                                            <p:cond delay="0"/>
                                          </p:stCondLst>
                                        </p:cTn>
                                        <p:tgtEl>
                                          <p:spTgt spid="73"/>
                                        </p:tgtEl>
                                        <p:attrNameLst>
                                          <p:attrName>style.visibility</p:attrName>
                                        </p:attrNameLst>
                                      </p:cBhvr>
                                      <p:to>
                                        <p:strVal val="visible"/>
                                      </p:to>
                                    </p:set>
                                    <p:animEffect transition="in" filter="fade">
                                      <p:cBhvr>
                                        <p:cTn id="71" dur="500"/>
                                        <p:tgtEl>
                                          <p:spTgt spid="73"/>
                                        </p:tgtEl>
                                      </p:cBhvr>
                                    </p:animEffect>
                                  </p:childTnLst>
                                </p:cTn>
                              </p:par>
                              <p:par>
                                <p:cTn id="72" presetID="10" presetClass="entr" presetSubtype="0" fill="hold" nodeType="withEffect">
                                  <p:stCondLst>
                                    <p:cond delay="500"/>
                                  </p:stCondLst>
                                  <p:childTnLst>
                                    <p:set>
                                      <p:cBhvr>
                                        <p:cTn id="73" dur="1" fill="hold">
                                          <p:stCondLst>
                                            <p:cond delay="0"/>
                                          </p:stCondLst>
                                        </p:cTn>
                                        <p:tgtEl>
                                          <p:spTgt spid="76"/>
                                        </p:tgtEl>
                                        <p:attrNameLst>
                                          <p:attrName>style.visibility</p:attrName>
                                        </p:attrNameLst>
                                      </p:cBhvr>
                                      <p:to>
                                        <p:strVal val="visible"/>
                                      </p:to>
                                    </p:set>
                                    <p:animEffect transition="in" filter="fade">
                                      <p:cBhvr>
                                        <p:cTn id="74" dur="500"/>
                                        <p:tgtEl>
                                          <p:spTgt spid="76"/>
                                        </p:tgtEl>
                                      </p:cBhvr>
                                    </p:animEffect>
                                  </p:childTnLst>
                                </p:cTn>
                              </p:par>
                              <p:par>
                                <p:cTn id="75" presetID="10" presetClass="entr" presetSubtype="0" fill="hold" nodeType="withEffect">
                                  <p:stCondLst>
                                    <p:cond delay="500"/>
                                  </p:stCondLst>
                                  <p:childTnLst>
                                    <p:set>
                                      <p:cBhvr>
                                        <p:cTn id="76" dur="1" fill="hold">
                                          <p:stCondLst>
                                            <p:cond delay="0"/>
                                          </p:stCondLst>
                                        </p:cTn>
                                        <p:tgtEl>
                                          <p:spTgt spid="95"/>
                                        </p:tgtEl>
                                        <p:attrNameLst>
                                          <p:attrName>style.visibility</p:attrName>
                                        </p:attrNameLst>
                                      </p:cBhvr>
                                      <p:to>
                                        <p:strVal val="visible"/>
                                      </p:to>
                                    </p:set>
                                    <p:animEffect transition="in" filter="fade">
                                      <p:cBhvr>
                                        <p:cTn id="77" dur="500"/>
                                        <p:tgtEl>
                                          <p:spTgt spid="95"/>
                                        </p:tgtEl>
                                      </p:cBhvr>
                                    </p:animEffect>
                                  </p:childTnLst>
                                </p:cTn>
                              </p:par>
                              <p:par>
                                <p:cTn id="78" presetID="10" presetClass="entr" presetSubtype="0" fill="hold" nodeType="withEffect">
                                  <p:stCondLst>
                                    <p:cond delay="700"/>
                                  </p:stCondLst>
                                  <p:childTnLst>
                                    <p:set>
                                      <p:cBhvr>
                                        <p:cTn id="79" dur="1" fill="hold">
                                          <p:stCondLst>
                                            <p:cond delay="0"/>
                                          </p:stCondLst>
                                        </p:cTn>
                                        <p:tgtEl>
                                          <p:spTgt spid="84"/>
                                        </p:tgtEl>
                                        <p:attrNameLst>
                                          <p:attrName>style.visibility</p:attrName>
                                        </p:attrNameLst>
                                      </p:cBhvr>
                                      <p:to>
                                        <p:strVal val="visible"/>
                                      </p:to>
                                    </p:set>
                                    <p:animEffect transition="in" filter="fade">
                                      <p:cBhvr>
                                        <p:cTn id="80" dur="500"/>
                                        <p:tgtEl>
                                          <p:spTgt spid="84"/>
                                        </p:tgtEl>
                                      </p:cBhvr>
                                    </p:animEffect>
                                  </p:childTnLst>
                                </p:cTn>
                              </p:par>
                              <p:par>
                                <p:cTn id="81" presetID="10" presetClass="entr" presetSubtype="0" fill="hold" grpId="0" nodeType="withEffect">
                                  <p:stCondLst>
                                    <p:cond delay="700"/>
                                  </p:stCondLst>
                                  <p:childTnLst>
                                    <p:set>
                                      <p:cBhvr>
                                        <p:cTn id="82" dur="1" fill="hold">
                                          <p:stCondLst>
                                            <p:cond delay="0"/>
                                          </p:stCondLst>
                                        </p:cTn>
                                        <p:tgtEl>
                                          <p:spTgt spid="82"/>
                                        </p:tgtEl>
                                        <p:attrNameLst>
                                          <p:attrName>style.visibility</p:attrName>
                                        </p:attrNameLst>
                                      </p:cBhvr>
                                      <p:to>
                                        <p:strVal val="visible"/>
                                      </p:to>
                                    </p:set>
                                    <p:animEffect transition="in" filter="fade">
                                      <p:cBhvr>
                                        <p:cTn id="83" dur="500"/>
                                        <p:tgtEl>
                                          <p:spTgt spid="82"/>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fade">
                                      <p:cBhvr>
                                        <p:cTn id="88" dur="500"/>
                                        <p:tgtEl>
                                          <p:spTgt spid="71"/>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3"/>
                                        </p:tgtEl>
                                        <p:attrNameLst>
                                          <p:attrName>style.visibility</p:attrName>
                                        </p:attrNameLst>
                                      </p:cBhvr>
                                      <p:to>
                                        <p:strVal val="visible"/>
                                      </p:to>
                                    </p:set>
                                    <p:animEffect transition="in" filter="barn(outVertical)">
                                      <p:cBhvr>
                                        <p:cTn id="9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1" grpId="0" animBg="1"/>
      <p:bldP spid="132" grpId="0" animBg="1"/>
      <p:bldP spid="133" grpId="0" animBg="1"/>
      <p:bldP spid="93" grpId="0" animBg="1"/>
      <p:bldP spid="90" grpId="0"/>
      <p:bldP spid="82" grpId="0"/>
      <p:bldP spid="179" grpId="0" animBg="1"/>
      <p:bldP spid="178" grpId="0" animBg="1"/>
      <p:bldP spid="177" grpId="0" animBg="1"/>
      <p:bldP spid="72" grpId="0" animBg="1"/>
      <p:bldP spid="71" grpId="0" animBg="1"/>
    </p:bld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L-Shape 8">
            <a:extLst>
              <a:ext uri="{FF2B5EF4-FFF2-40B4-BE49-F238E27FC236}">
                <a16:creationId xmlns:a16="http://schemas.microsoft.com/office/drawing/2014/main" id="{E65EA2BC-F528-4BB2-B7E4-716348D67872}"/>
              </a:ext>
            </a:extLst>
          </p:cNvPr>
          <p:cNvSpPr/>
          <p:nvPr/>
        </p:nvSpPr>
        <p:spPr bwMode="auto">
          <a:xfrm flipH="1" flipV="1">
            <a:off x="2318854" y="1142606"/>
            <a:ext cx="3952504" cy="1445225"/>
          </a:xfrm>
          <a:prstGeom prst="corner">
            <a:avLst>
              <a:gd name="adj1" fmla="val 73791"/>
              <a:gd name="adj2" fmla="val 76712"/>
            </a:avLst>
          </a:prstGeom>
          <a:solidFill>
            <a:schemeClr val="accent1">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Segoe UI Semibold"/>
              <a:ea typeface="+mn-ea"/>
              <a:cs typeface="Segoe UI" charset="0"/>
            </a:endParaRPr>
          </a:p>
        </p:txBody>
      </p:sp>
      <p:sp>
        <p:nvSpPr>
          <p:cNvPr id="630" name="Rectangle 629">
            <a:hlinkClick r:id="rId3" tooltip="Microsoft Defender for Office 365 (formerly Office 365 ATP) provides XDR capabilities including sandbox detonation, integrated threat intelligence, attack simulation &amp; more across Email, SharePoint Online, OneDrive for Business, Teams, etc. "/>
            <a:extLst>
              <a:ext uri="{FF2B5EF4-FFF2-40B4-BE49-F238E27FC236}">
                <a16:creationId xmlns:a16="http://schemas.microsoft.com/office/drawing/2014/main" id="{8C508C65-0761-421F-9D1F-01AE378B8F11}"/>
              </a:ext>
            </a:extLst>
          </p:cNvPr>
          <p:cNvSpPr/>
          <p:nvPr/>
        </p:nvSpPr>
        <p:spPr bwMode="auto">
          <a:xfrm>
            <a:off x="1" y="1113847"/>
            <a:ext cx="2263208" cy="4489835"/>
          </a:xfrm>
          <a:prstGeom prst="rect">
            <a:avLst/>
          </a:prstGeom>
          <a:solidFill>
            <a:schemeClr val="tx2">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34" tIns="91440" rIns="179234" bIns="9144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282828"/>
                </a:solidFill>
                <a:effectLst/>
                <a:uLnTx/>
                <a:uFillTx/>
                <a:latin typeface="Segoe UI Semibold"/>
                <a:ea typeface="+mn-ea"/>
                <a:cs typeface="Segoe UI" charset="0"/>
              </a:rPr>
              <a:t>Defender for </a:t>
            </a:r>
            <a:br>
              <a:rPr kumimoji="0" lang="en-US" sz="1600" b="0" i="0" u="none" strike="noStrike" kern="0" cap="none" spc="0" normalizeH="0" baseline="0" noProof="0">
                <a:ln>
                  <a:noFill/>
                </a:ln>
                <a:solidFill>
                  <a:srgbClr val="282828"/>
                </a:solidFill>
                <a:effectLst/>
                <a:uLnTx/>
                <a:uFillTx/>
                <a:latin typeface="Segoe UI Semibold"/>
                <a:ea typeface="+mn-ea"/>
                <a:cs typeface="Segoe UI" charset="0"/>
              </a:rPr>
            </a:br>
            <a:r>
              <a:rPr kumimoji="0" lang="en-US" sz="1600" b="0" i="0" u="none" strike="noStrike" kern="0" cap="none" spc="0" normalizeH="0" baseline="0" noProof="0">
                <a:ln>
                  <a:noFill/>
                </a:ln>
                <a:solidFill>
                  <a:srgbClr val="282828"/>
                </a:solidFill>
                <a:effectLst/>
                <a:uLnTx/>
                <a:uFillTx/>
                <a:latin typeface="Segoe UI Semibold"/>
                <a:ea typeface="+mn-ea"/>
                <a:cs typeface="Segoe UI" charset="0"/>
              </a:rPr>
              <a:t>Office 365</a:t>
            </a:r>
          </a:p>
        </p:txBody>
      </p:sp>
      <p:sp>
        <p:nvSpPr>
          <p:cNvPr id="647" name="Rectangle 646">
            <a:hlinkClick r:id="rId4"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7E4DDA6C-B7F5-4E48-BC65-94562CFEC8FE}"/>
              </a:ext>
            </a:extLst>
          </p:cNvPr>
          <p:cNvSpPr/>
          <p:nvPr/>
        </p:nvSpPr>
        <p:spPr bwMode="auto">
          <a:xfrm>
            <a:off x="2340779" y="2340028"/>
            <a:ext cx="2663770" cy="2774319"/>
          </a:xfrm>
          <a:prstGeom prst="rect">
            <a:avLst/>
          </a:prstGeom>
          <a:solidFill>
            <a:schemeClr val="accent1">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91440" rIns="0" bIns="9144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t>Defender for Endpoint</a:t>
            </a:r>
          </a:p>
        </p:txBody>
      </p:sp>
      <p:sp>
        <p:nvSpPr>
          <p:cNvPr id="661" name="Rectangle 660">
            <a:hlinkClick r:id="rId5" tooltip="Microsoft Defender for Identity (formerly Azure ATP) detects on-premises identity attacks using behavioral analysis (UEBA) + specific detections for Pass the Hash/Ticket/Password, Golden Ticket, Skeleton Key, and others."/>
            <a:extLst>
              <a:ext uri="{FF2B5EF4-FFF2-40B4-BE49-F238E27FC236}">
                <a16:creationId xmlns:a16="http://schemas.microsoft.com/office/drawing/2014/main" id="{2C8D362A-AF7B-4163-AAC1-842B1B2589C0}"/>
              </a:ext>
            </a:extLst>
          </p:cNvPr>
          <p:cNvSpPr/>
          <p:nvPr/>
        </p:nvSpPr>
        <p:spPr bwMode="auto">
          <a:xfrm>
            <a:off x="5158614" y="2713363"/>
            <a:ext cx="7033384" cy="2805657"/>
          </a:xfrm>
          <a:prstGeom prst="rect">
            <a:avLst/>
          </a:prstGeom>
          <a:solidFill>
            <a:schemeClr val="accent5">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179234" bIns="143387"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t>Defender for </a:t>
            </a:r>
            <a:b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br>
            <a: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t>Identity</a:t>
            </a:r>
          </a:p>
        </p:txBody>
      </p:sp>
      <p:sp>
        <p:nvSpPr>
          <p:cNvPr id="4" name="Chord 3">
            <a:extLst>
              <a:ext uri="{FF2B5EF4-FFF2-40B4-BE49-F238E27FC236}">
                <a16:creationId xmlns:a16="http://schemas.microsoft.com/office/drawing/2014/main" id="{CC203300-4930-4A25-BF9F-DD1FE5EFA8FE}"/>
              </a:ext>
            </a:extLst>
          </p:cNvPr>
          <p:cNvSpPr/>
          <p:nvPr/>
        </p:nvSpPr>
        <p:spPr bwMode="auto">
          <a:xfrm>
            <a:off x="-1066672" y="4447437"/>
            <a:ext cx="14285716" cy="3862884"/>
          </a:xfrm>
          <a:prstGeom prst="chord">
            <a:avLst>
              <a:gd name="adj1" fmla="val 10513626"/>
              <a:gd name="adj2" fmla="val 283486"/>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Segoe UI"/>
              <a:ea typeface="Segoe UI" pitchFamily="34" charset="0"/>
              <a:cs typeface="Segoe UI" pitchFamily="34" charset="0"/>
            </a:endParaRPr>
          </a:p>
        </p:txBody>
      </p:sp>
      <p:sp>
        <p:nvSpPr>
          <p:cNvPr id="631" name="TextBox 630">
            <a:extLst>
              <a:ext uri="{FF2B5EF4-FFF2-40B4-BE49-F238E27FC236}">
                <a16:creationId xmlns:a16="http://schemas.microsoft.com/office/drawing/2014/main" id="{AF71678B-6F71-439C-8161-16CE1BC137C3}"/>
              </a:ext>
            </a:extLst>
          </p:cNvPr>
          <p:cNvSpPr txBox="1"/>
          <p:nvPr/>
        </p:nvSpPr>
        <p:spPr>
          <a:xfrm>
            <a:off x="32966" y="1841312"/>
            <a:ext cx="962684" cy="461665"/>
          </a:xfrm>
          <a:prstGeom prst="rect">
            <a:avLst/>
          </a:prstGeom>
          <a:noFill/>
        </p:spPr>
        <p:txBody>
          <a:bodyPr wrap="square" lIns="0" rIns="0" rtlCol="0">
            <a:spAutoFit/>
          </a:bodyPr>
          <a:lstStyle/>
          <a:p>
            <a:pPr marL="0" marR="0" lvl="0" indent="0" algn="ct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ea typeface="Segoe UI" charset="0"/>
                <a:cs typeface="Segoe UI" charset="0"/>
              </a:rPr>
              <a:t>Phishing</a:t>
            </a:r>
          </a:p>
          <a:p>
            <a:pPr marL="0" marR="0" lvl="0" indent="0" algn="ct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ea typeface="Segoe UI" charset="0"/>
                <a:cs typeface="Segoe UI" charset="0"/>
              </a:rPr>
              <a:t>mail</a:t>
            </a:r>
          </a:p>
        </p:txBody>
      </p:sp>
      <p:sp>
        <p:nvSpPr>
          <p:cNvPr id="632" name="Oval 631">
            <a:extLst>
              <a:ext uri="{FF2B5EF4-FFF2-40B4-BE49-F238E27FC236}">
                <a16:creationId xmlns:a16="http://schemas.microsoft.com/office/drawing/2014/main" id="{A0B7DCF6-3C0D-4314-8627-EF03A594F6EF}"/>
              </a:ext>
              <a:ext uri="{C183D7F6-B498-43B3-948B-1728B52AA6E4}">
                <adec:decorative xmlns:adec="http://schemas.microsoft.com/office/drawing/2017/decorative" val="1"/>
              </a:ext>
            </a:extLst>
          </p:cNvPr>
          <p:cNvSpPr/>
          <p:nvPr/>
        </p:nvSpPr>
        <p:spPr bwMode="auto">
          <a:xfrm>
            <a:off x="234249" y="2277943"/>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633" name="Picture 632" descr="Icon of an Email">
            <a:extLst>
              <a:ext uri="{FF2B5EF4-FFF2-40B4-BE49-F238E27FC236}">
                <a16:creationId xmlns:a16="http://schemas.microsoft.com/office/drawing/2014/main" id="{6E95011B-F6AA-4E88-8DF4-0DDB5A62AD6C}"/>
              </a:ext>
            </a:extLst>
          </p:cNvPr>
          <p:cNvPicPr>
            <a:picLocks noChangeAspect="1"/>
          </p:cNvPicPr>
          <p:nvPr/>
        </p:nvPicPr>
        <p:blipFill>
          <a:blip r:embed="rId6"/>
          <a:stretch>
            <a:fillRect/>
          </a:stretch>
        </p:blipFill>
        <p:spPr>
          <a:xfrm>
            <a:off x="325689" y="2437963"/>
            <a:ext cx="365760" cy="228600"/>
          </a:xfrm>
          <a:prstGeom prst="rect">
            <a:avLst/>
          </a:prstGeom>
        </p:spPr>
      </p:pic>
      <p:cxnSp>
        <p:nvCxnSpPr>
          <p:cNvPr id="634" name="Straight Arrow Connector 633" descr="Arrow going right">
            <a:extLst>
              <a:ext uri="{FF2B5EF4-FFF2-40B4-BE49-F238E27FC236}">
                <a16:creationId xmlns:a16="http://schemas.microsoft.com/office/drawing/2014/main" id="{FC7F02E4-3DA9-4CF7-B775-2A7C04B1C8D6}"/>
              </a:ext>
            </a:extLst>
          </p:cNvPr>
          <p:cNvCxnSpPr>
            <a:cxnSpLocks/>
            <a:stCxn id="632" idx="6"/>
            <a:endCxn id="636" idx="2"/>
          </p:cNvCxnSpPr>
          <p:nvPr/>
        </p:nvCxnSpPr>
        <p:spPr>
          <a:xfrm flipV="1">
            <a:off x="782889" y="2552256"/>
            <a:ext cx="512119" cy="7"/>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35" name="TextBox 634">
            <a:extLst>
              <a:ext uri="{FF2B5EF4-FFF2-40B4-BE49-F238E27FC236}">
                <a16:creationId xmlns:a16="http://schemas.microsoft.com/office/drawing/2014/main" id="{758A6531-2441-4EFC-B34D-9AFE3010A769}"/>
              </a:ext>
            </a:extLst>
          </p:cNvPr>
          <p:cNvSpPr txBox="1"/>
          <p:nvPr/>
        </p:nvSpPr>
        <p:spPr>
          <a:xfrm>
            <a:off x="1112440" y="1841312"/>
            <a:ext cx="922148" cy="461665"/>
          </a:xfrm>
          <a:prstGeom prst="rect">
            <a:avLst/>
          </a:prstGeom>
          <a:noFill/>
        </p:spPr>
        <p:txBody>
          <a:bodyPr wrap="square" lIns="0" rIns="0" rtlCol="0">
            <a:spAutoFit/>
          </a:bodyPr>
          <a:lstStyle/>
          <a:p>
            <a:pPr marL="0" marR="0" lvl="0" indent="0" algn="ctr"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ea typeface="Segoe UI" charset="0"/>
                <a:cs typeface="Segoe UI" charset="0"/>
              </a:rPr>
              <a:t>Open attachment</a:t>
            </a:r>
          </a:p>
        </p:txBody>
      </p:sp>
      <p:sp>
        <p:nvSpPr>
          <p:cNvPr id="636" name="Oval 635">
            <a:extLst>
              <a:ext uri="{FF2B5EF4-FFF2-40B4-BE49-F238E27FC236}">
                <a16:creationId xmlns:a16="http://schemas.microsoft.com/office/drawing/2014/main" id="{854685DF-BC97-45CD-B02D-111C5B84700A}"/>
              </a:ext>
              <a:ext uri="{C183D7F6-B498-43B3-948B-1728B52AA6E4}">
                <adec:decorative xmlns:adec="http://schemas.microsoft.com/office/drawing/2017/decorative" val="1"/>
              </a:ext>
            </a:extLst>
          </p:cNvPr>
          <p:cNvSpPr/>
          <p:nvPr/>
        </p:nvSpPr>
        <p:spPr bwMode="auto">
          <a:xfrm>
            <a:off x="1295008" y="2277936"/>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637" name="Freeform 11" descr="Icon of a paper pin">
            <a:extLst>
              <a:ext uri="{FF2B5EF4-FFF2-40B4-BE49-F238E27FC236}">
                <a16:creationId xmlns:a16="http://schemas.microsoft.com/office/drawing/2014/main" id="{54D0B7C9-6557-42B2-A555-90498135F1ED}"/>
              </a:ext>
            </a:extLst>
          </p:cNvPr>
          <p:cNvSpPr>
            <a:spLocks/>
          </p:cNvSpPr>
          <p:nvPr/>
        </p:nvSpPr>
        <p:spPr bwMode="auto">
          <a:xfrm>
            <a:off x="1503723" y="2388052"/>
            <a:ext cx="144463" cy="331788"/>
          </a:xfrm>
          <a:custGeom>
            <a:avLst/>
            <a:gdLst>
              <a:gd name="T0" fmla="*/ 22 w 148"/>
              <a:gd name="T1" fmla="*/ 317 h 338"/>
              <a:gd name="T2" fmla="*/ 22 w 148"/>
              <a:gd name="T3" fmla="*/ 317 h 338"/>
              <a:gd name="T4" fmla="*/ 45 w 148"/>
              <a:gd name="T5" fmla="*/ 333 h 338"/>
              <a:gd name="T6" fmla="*/ 74 w 148"/>
              <a:gd name="T7" fmla="*/ 338 h 338"/>
              <a:gd name="T8" fmla="*/ 103 w 148"/>
              <a:gd name="T9" fmla="*/ 333 h 338"/>
              <a:gd name="T10" fmla="*/ 126 w 148"/>
              <a:gd name="T11" fmla="*/ 317 h 338"/>
              <a:gd name="T12" fmla="*/ 142 w 148"/>
              <a:gd name="T13" fmla="*/ 293 h 338"/>
              <a:gd name="T14" fmla="*/ 148 w 148"/>
              <a:gd name="T15" fmla="*/ 264 h 338"/>
              <a:gd name="T16" fmla="*/ 148 w 148"/>
              <a:gd name="T17" fmla="*/ 63 h 338"/>
              <a:gd name="T18" fmla="*/ 127 w 148"/>
              <a:gd name="T19" fmla="*/ 63 h 338"/>
              <a:gd name="T20" fmla="*/ 127 w 148"/>
              <a:gd name="T21" fmla="*/ 264 h 338"/>
              <a:gd name="T22" fmla="*/ 123 w 148"/>
              <a:gd name="T23" fmla="*/ 285 h 338"/>
              <a:gd name="T24" fmla="*/ 111 w 148"/>
              <a:gd name="T25" fmla="*/ 302 h 338"/>
              <a:gd name="T26" fmla="*/ 94 w 148"/>
              <a:gd name="T27" fmla="*/ 313 h 338"/>
              <a:gd name="T28" fmla="*/ 74 w 148"/>
              <a:gd name="T29" fmla="*/ 317 h 338"/>
              <a:gd name="T30" fmla="*/ 53 w 148"/>
              <a:gd name="T31" fmla="*/ 313 h 338"/>
              <a:gd name="T32" fmla="*/ 37 w 148"/>
              <a:gd name="T33" fmla="*/ 302 h 338"/>
              <a:gd name="T34" fmla="*/ 25 w 148"/>
              <a:gd name="T35" fmla="*/ 285 h 338"/>
              <a:gd name="T36" fmla="*/ 21 w 148"/>
              <a:gd name="T37" fmla="*/ 264 h 338"/>
              <a:gd name="T38" fmla="*/ 21 w 148"/>
              <a:gd name="T39" fmla="*/ 53 h 338"/>
              <a:gd name="T40" fmla="*/ 23 w 148"/>
              <a:gd name="T41" fmla="*/ 40 h 338"/>
              <a:gd name="T42" fmla="*/ 30 w 148"/>
              <a:gd name="T43" fmla="*/ 30 h 338"/>
              <a:gd name="T44" fmla="*/ 40 w 148"/>
              <a:gd name="T45" fmla="*/ 24 h 338"/>
              <a:gd name="T46" fmla="*/ 53 w 148"/>
              <a:gd name="T47" fmla="*/ 21 h 338"/>
              <a:gd name="T48" fmla="*/ 65 w 148"/>
              <a:gd name="T49" fmla="*/ 24 h 338"/>
              <a:gd name="T50" fmla="*/ 75 w 148"/>
              <a:gd name="T51" fmla="*/ 30 h 338"/>
              <a:gd name="T52" fmla="*/ 82 w 148"/>
              <a:gd name="T53" fmla="*/ 40 h 338"/>
              <a:gd name="T54" fmla="*/ 84 w 148"/>
              <a:gd name="T55" fmla="*/ 53 h 338"/>
              <a:gd name="T56" fmla="*/ 84 w 148"/>
              <a:gd name="T57" fmla="*/ 264 h 338"/>
              <a:gd name="T58" fmla="*/ 81 w 148"/>
              <a:gd name="T59" fmla="*/ 272 h 338"/>
              <a:gd name="T60" fmla="*/ 74 w 148"/>
              <a:gd name="T61" fmla="*/ 275 h 338"/>
              <a:gd name="T62" fmla="*/ 66 w 148"/>
              <a:gd name="T63" fmla="*/ 272 h 338"/>
              <a:gd name="T64" fmla="*/ 63 w 148"/>
              <a:gd name="T65" fmla="*/ 264 h 338"/>
              <a:gd name="T66" fmla="*/ 63 w 148"/>
              <a:gd name="T67" fmla="*/ 85 h 338"/>
              <a:gd name="T68" fmla="*/ 42 w 148"/>
              <a:gd name="T69" fmla="*/ 85 h 338"/>
              <a:gd name="T70" fmla="*/ 42 w 148"/>
              <a:gd name="T71" fmla="*/ 264 h 338"/>
              <a:gd name="T72" fmla="*/ 45 w 148"/>
              <a:gd name="T73" fmla="*/ 277 h 338"/>
              <a:gd name="T74" fmla="*/ 51 w 148"/>
              <a:gd name="T75" fmla="*/ 287 h 338"/>
              <a:gd name="T76" fmla="*/ 61 w 148"/>
              <a:gd name="T77" fmla="*/ 294 h 338"/>
              <a:gd name="T78" fmla="*/ 74 w 148"/>
              <a:gd name="T79" fmla="*/ 296 h 338"/>
              <a:gd name="T80" fmla="*/ 86 w 148"/>
              <a:gd name="T81" fmla="*/ 294 h 338"/>
              <a:gd name="T82" fmla="*/ 96 w 148"/>
              <a:gd name="T83" fmla="*/ 287 h 338"/>
              <a:gd name="T84" fmla="*/ 103 w 148"/>
              <a:gd name="T85" fmla="*/ 277 h 338"/>
              <a:gd name="T86" fmla="*/ 106 w 148"/>
              <a:gd name="T87" fmla="*/ 264 h 338"/>
              <a:gd name="T88" fmla="*/ 106 w 148"/>
              <a:gd name="T89" fmla="*/ 53 h 338"/>
              <a:gd name="T90" fmla="*/ 101 w 148"/>
              <a:gd name="T91" fmla="*/ 32 h 338"/>
              <a:gd name="T92" fmla="*/ 90 w 148"/>
              <a:gd name="T93" fmla="*/ 15 h 338"/>
              <a:gd name="T94" fmla="*/ 73 w 148"/>
              <a:gd name="T95" fmla="*/ 4 h 338"/>
              <a:gd name="T96" fmla="*/ 53 w 148"/>
              <a:gd name="T97" fmla="*/ 0 h 338"/>
              <a:gd name="T98" fmla="*/ 32 w 148"/>
              <a:gd name="T99" fmla="*/ 4 h 338"/>
              <a:gd name="T100" fmla="*/ 15 w 148"/>
              <a:gd name="T101" fmla="*/ 15 h 338"/>
              <a:gd name="T102" fmla="*/ 4 w 148"/>
              <a:gd name="T103" fmla="*/ 32 h 338"/>
              <a:gd name="T104" fmla="*/ 0 w 148"/>
              <a:gd name="T105" fmla="*/ 53 h 338"/>
              <a:gd name="T106" fmla="*/ 0 w 148"/>
              <a:gd name="T107" fmla="*/ 264 h 338"/>
              <a:gd name="T108" fmla="*/ 6 w 148"/>
              <a:gd name="T109" fmla="*/ 293 h 338"/>
              <a:gd name="T110" fmla="*/ 22 w 148"/>
              <a:gd name="T111" fmla="*/ 31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338">
                <a:moveTo>
                  <a:pt x="22" y="317"/>
                </a:moveTo>
                <a:lnTo>
                  <a:pt x="22" y="317"/>
                </a:lnTo>
                <a:cubicBezTo>
                  <a:pt x="28" y="323"/>
                  <a:pt x="36" y="329"/>
                  <a:pt x="45" y="333"/>
                </a:cubicBezTo>
                <a:cubicBezTo>
                  <a:pt x="54" y="337"/>
                  <a:pt x="64" y="338"/>
                  <a:pt x="74" y="338"/>
                </a:cubicBezTo>
                <a:cubicBezTo>
                  <a:pt x="84" y="338"/>
                  <a:pt x="94" y="337"/>
                  <a:pt x="103" y="333"/>
                </a:cubicBezTo>
                <a:cubicBezTo>
                  <a:pt x="112" y="329"/>
                  <a:pt x="120" y="323"/>
                  <a:pt x="126" y="317"/>
                </a:cubicBezTo>
                <a:cubicBezTo>
                  <a:pt x="133" y="310"/>
                  <a:pt x="138" y="302"/>
                  <a:pt x="142" y="293"/>
                </a:cubicBezTo>
                <a:cubicBezTo>
                  <a:pt x="146" y="284"/>
                  <a:pt x="148" y="275"/>
                  <a:pt x="148" y="264"/>
                </a:cubicBezTo>
                <a:lnTo>
                  <a:pt x="148" y="63"/>
                </a:lnTo>
                <a:lnTo>
                  <a:pt x="127" y="63"/>
                </a:lnTo>
                <a:lnTo>
                  <a:pt x="127" y="264"/>
                </a:lnTo>
                <a:cubicBezTo>
                  <a:pt x="127" y="272"/>
                  <a:pt x="125" y="279"/>
                  <a:pt x="123" y="285"/>
                </a:cubicBezTo>
                <a:cubicBezTo>
                  <a:pt x="120" y="291"/>
                  <a:pt x="116" y="297"/>
                  <a:pt x="111" y="302"/>
                </a:cubicBezTo>
                <a:cubicBezTo>
                  <a:pt x="106" y="306"/>
                  <a:pt x="101" y="310"/>
                  <a:pt x="94" y="313"/>
                </a:cubicBezTo>
                <a:cubicBezTo>
                  <a:pt x="88" y="316"/>
                  <a:pt x="81" y="317"/>
                  <a:pt x="74" y="317"/>
                </a:cubicBezTo>
                <a:cubicBezTo>
                  <a:pt x="67" y="317"/>
                  <a:pt x="60" y="316"/>
                  <a:pt x="53" y="313"/>
                </a:cubicBezTo>
                <a:cubicBezTo>
                  <a:pt x="47" y="310"/>
                  <a:pt x="41" y="306"/>
                  <a:pt x="37" y="302"/>
                </a:cubicBezTo>
                <a:cubicBezTo>
                  <a:pt x="32" y="297"/>
                  <a:pt x="28" y="291"/>
                  <a:pt x="25" y="285"/>
                </a:cubicBezTo>
                <a:cubicBezTo>
                  <a:pt x="22" y="279"/>
                  <a:pt x="21" y="272"/>
                  <a:pt x="21" y="264"/>
                </a:cubicBezTo>
                <a:lnTo>
                  <a:pt x="21" y="53"/>
                </a:lnTo>
                <a:cubicBezTo>
                  <a:pt x="21" y="48"/>
                  <a:pt x="22" y="44"/>
                  <a:pt x="23" y="40"/>
                </a:cubicBezTo>
                <a:cubicBezTo>
                  <a:pt x="25" y="37"/>
                  <a:pt x="27" y="33"/>
                  <a:pt x="30" y="30"/>
                </a:cubicBezTo>
                <a:cubicBezTo>
                  <a:pt x="33" y="27"/>
                  <a:pt x="36" y="25"/>
                  <a:pt x="40" y="24"/>
                </a:cubicBezTo>
                <a:cubicBezTo>
                  <a:pt x="44" y="22"/>
                  <a:pt x="48" y="21"/>
                  <a:pt x="53" y="21"/>
                </a:cubicBezTo>
                <a:cubicBezTo>
                  <a:pt x="57" y="21"/>
                  <a:pt x="61" y="22"/>
                  <a:pt x="65" y="24"/>
                </a:cubicBezTo>
                <a:cubicBezTo>
                  <a:pt x="69" y="25"/>
                  <a:pt x="72" y="27"/>
                  <a:pt x="75" y="30"/>
                </a:cubicBezTo>
                <a:cubicBezTo>
                  <a:pt x="78" y="33"/>
                  <a:pt x="80" y="37"/>
                  <a:pt x="82" y="40"/>
                </a:cubicBezTo>
                <a:cubicBezTo>
                  <a:pt x="84" y="44"/>
                  <a:pt x="84" y="48"/>
                  <a:pt x="84" y="53"/>
                </a:cubicBezTo>
                <a:lnTo>
                  <a:pt x="84" y="264"/>
                </a:lnTo>
                <a:cubicBezTo>
                  <a:pt x="84" y="267"/>
                  <a:pt x="83" y="270"/>
                  <a:pt x="81" y="272"/>
                </a:cubicBezTo>
                <a:cubicBezTo>
                  <a:pt x="79" y="274"/>
                  <a:pt x="77" y="275"/>
                  <a:pt x="74" y="275"/>
                </a:cubicBezTo>
                <a:cubicBezTo>
                  <a:pt x="71" y="275"/>
                  <a:pt x="68" y="274"/>
                  <a:pt x="66" y="272"/>
                </a:cubicBezTo>
                <a:cubicBezTo>
                  <a:pt x="64" y="270"/>
                  <a:pt x="63" y="267"/>
                  <a:pt x="63" y="264"/>
                </a:cubicBezTo>
                <a:lnTo>
                  <a:pt x="63" y="85"/>
                </a:lnTo>
                <a:lnTo>
                  <a:pt x="42" y="85"/>
                </a:lnTo>
                <a:lnTo>
                  <a:pt x="42" y="264"/>
                </a:lnTo>
                <a:cubicBezTo>
                  <a:pt x="42" y="269"/>
                  <a:pt x="43" y="273"/>
                  <a:pt x="45" y="277"/>
                </a:cubicBezTo>
                <a:cubicBezTo>
                  <a:pt x="46" y="281"/>
                  <a:pt x="48" y="284"/>
                  <a:pt x="51" y="287"/>
                </a:cubicBezTo>
                <a:cubicBezTo>
                  <a:pt x="54" y="290"/>
                  <a:pt x="58" y="292"/>
                  <a:pt x="61" y="294"/>
                </a:cubicBezTo>
                <a:cubicBezTo>
                  <a:pt x="65" y="295"/>
                  <a:pt x="69" y="296"/>
                  <a:pt x="74" y="296"/>
                </a:cubicBezTo>
                <a:cubicBezTo>
                  <a:pt x="78" y="296"/>
                  <a:pt x="82" y="295"/>
                  <a:pt x="86" y="294"/>
                </a:cubicBezTo>
                <a:cubicBezTo>
                  <a:pt x="90" y="292"/>
                  <a:pt x="93" y="290"/>
                  <a:pt x="96" y="287"/>
                </a:cubicBezTo>
                <a:cubicBezTo>
                  <a:pt x="99" y="284"/>
                  <a:pt x="101" y="281"/>
                  <a:pt x="103" y="277"/>
                </a:cubicBezTo>
                <a:cubicBezTo>
                  <a:pt x="105" y="273"/>
                  <a:pt x="106" y="269"/>
                  <a:pt x="106" y="264"/>
                </a:cubicBezTo>
                <a:lnTo>
                  <a:pt x="106" y="53"/>
                </a:lnTo>
                <a:cubicBezTo>
                  <a:pt x="106" y="45"/>
                  <a:pt x="104" y="39"/>
                  <a:pt x="101" y="32"/>
                </a:cubicBezTo>
                <a:cubicBezTo>
                  <a:pt x="99" y="26"/>
                  <a:pt x="95" y="20"/>
                  <a:pt x="90" y="15"/>
                </a:cubicBezTo>
                <a:cubicBezTo>
                  <a:pt x="85" y="11"/>
                  <a:pt x="80" y="7"/>
                  <a:pt x="73" y="4"/>
                </a:cubicBezTo>
                <a:cubicBezTo>
                  <a:pt x="67" y="1"/>
                  <a:pt x="60" y="0"/>
                  <a:pt x="53" y="0"/>
                </a:cubicBezTo>
                <a:cubicBezTo>
                  <a:pt x="45" y="0"/>
                  <a:pt x="39" y="1"/>
                  <a:pt x="32" y="4"/>
                </a:cubicBezTo>
                <a:cubicBezTo>
                  <a:pt x="26" y="7"/>
                  <a:pt x="20" y="11"/>
                  <a:pt x="15" y="15"/>
                </a:cubicBezTo>
                <a:cubicBezTo>
                  <a:pt x="11" y="20"/>
                  <a:pt x="7" y="26"/>
                  <a:pt x="4" y="32"/>
                </a:cubicBezTo>
                <a:cubicBezTo>
                  <a:pt x="1" y="39"/>
                  <a:pt x="0" y="45"/>
                  <a:pt x="0" y="53"/>
                </a:cubicBezTo>
                <a:lnTo>
                  <a:pt x="0" y="264"/>
                </a:lnTo>
                <a:cubicBezTo>
                  <a:pt x="0" y="275"/>
                  <a:pt x="2" y="284"/>
                  <a:pt x="6" y="293"/>
                </a:cubicBezTo>
                <a:cubicBezTo>
                  <a:pt x="10" y="302"/>
                  <a:pt x="15" y="310"/>
                  <a:pt x="22" y="317"/>
                </a:cubicBezTo>
                <a:close/>
              </a:path>
            </a:pathLst>
          </a:custGeom>
          <a:solidFill>
            <a:schemeClr val="bg2">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282828"/>
              </a:solidFill>
              <a:effectLst/>
              <a:uLnTx/>
              <a:uFillTx/>
              <a:latin typeface="Segoe UI"/>
              <a:ea typeface="+mn-ea"/>
              <a:cs typeface="+mn-cs"/>
            </a:endParaRPr>
          </a:p>
        </p:txBody>
      </p:sp>
      <p:sp>
        <p:nvSpPr>
          <p:cNvPr id="648" name="Freeform: Shape 647" descr="Arrow going downwards">
            <a:extLst>
              <a:ext uri="{FF2B5EF4-FFF2-40B4-BE49-F238E27FC236}">
                <a16:creationId xmlns:a16="http://schemas.microsoft.com/office/drawing/2014/main" id="{219357DA-9053-4A13-8A37-81044901BE4B}"/>
              </a:ext>
            </a:extLst>
          </p:cNvPr>
          <p:cNvSpPr/>
          <p:nvPr/>
        </p:nvSpPr>
        <p:spPr bwMode="auto">
          <a:xfrm>
            <a:off x="1864439" y="2552257"/>
            <a:ext cx="331126" cy="979152"/>
          </a:xfrm>
          <a:custGeom>
            <a:avLst/>
            <a:gdLst>
              <a:gd name="connsiteX0" fmla="*/ 0 w 219075"/>
              <a:gd name="connsiteY0" fmla="*/ 0 h 804862"/>
              <a:gd name="connsiteX1" fmla="*/ 219075 w 219075"/>
              <a:gd name="connsiteY1" fmla="*/ 0 h 804862"/>
              <a:gd name="connsiteX2" fmla="*/ 219075 w 219075"/>
              <a:gd name="connsiteY2" fmla="*/ 804862 h 804862"/>
            </a:gdLst>
            <a:ahLst/>
            <a:cxnLst>
              <a:cxn ang="0">
                <a:pos x="connsiteX0" y="connsiteY0"/>
              </a:cxn>
              <a:cxn ang="0">
                <a:pos x="connsiteX1" y="connsiteY1"/>
              </a:cxn>
              <a:cxn ang="0">
                <a:pos x="connsiteX2" y="connsiteY2"/>
              </a:cxn>
            </a:cxnLst>
            <a:rect l="l" t="t" r="r" b="b"/>
            <a:pathLst>
              <a:path w="219075" h="804862">
                <a:moveTo>
                  <a:pt x="0" y="0"/>
                </a:moveTo>
                <a:lnTo>
                  <a:pt x="219075" y="0"/>
                </a:lnTo>
                <a:lnTo>
                  <a:pt x="219075" y="804862"/>
                </a:lnTo>
              </a:path>
            </a:pathLst>
          </a:custGeom>
          <a:ln w="19050" cap="rnd">
            <a:solidFill>
              <a:schemeClr val="accent1">
                <a:lumMod val="75000"/>
              </a:schemeClr>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282828"/>
              </a:solidFill>
              <a:effectLst/>
              <a:uLnTx/>
              <a:uFillTx/>
              <a:latin typeface="Segoe UI"/>
              <a:ea typeface="+mn-ea"/>
              <a:cs typeface="+mn-cs"/>
            </a:endParaRPr>
          </a:p>
        </p:txBody>
      </p:sp>
      <p:cxnSp>
        <p:nvCxnSpPr>
          <p:cNvPr id="638" name="Connector: Elbow 637" descr="Arrow going right">
            <a:extLst>
              <a:ext uri="{FF2B5EF4-FFF2-40B4-BE49-F238E27FC236}">
                <a16:creationId xmlns:a16="http://schemas.microsoft.com/office/drawing/2014/main" id="{92004ECB-74FB-41DB-B206-969EA4992D7D}"/>
              </a:ext>
            </a:extLst>
          </p:cNvPr>
          <p:cNvCxnSpPr>
            <a:cxnSpLocks/>
            <a:stCxn id="632" idx="4"/>
            <a:endCxn id="640" idx="2"/>
          </p:cNvCxnSpPr>
          <p:nvPr/>
        </p:nvCxnSpPr>
        <p:spPr>
          <a:xfrm rot="16200000" flipH="1">
            <a:off x="447996" y="2887156"/>
            <a:ext cx="707289" cy="586142"/>
          </a:xfrm>
          <a:prstGeom prst="bentConnector2">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39" name="TextBox 638">
            <a:extLst>
              <a:ext uri="{FF2B5EF4-FFF2-40B4-BE49-F238E27FC236}">
                <a16:creationId xmlns:a16="http://schemas.microsoft.com/office/drawing/2014/main" id="{D483DD03-9959-40DB-AB07-330CBF00EC2F}"/>
              </a:ext>
            </a:extLst>
          </p:cNvPr>
          <p:cNvSpPr txBox="1"/>
          <p:nvPr/>
        </p:nvSpPr>
        <p:spPr>
          <a:xfrm>
            <a:off x="945246" y="2917728"/>
            <a:ext cx="847547" cy="276999"/>
          </a:xfrm>
          <a:prstGeom prst="rect">
            <a:avLst/>
          </a:prstGeom>
          <a:noFill/>
        </p:spPr>
        <p:txBody>
          <a:bodyPr wrap="square" lIns="0" rIns="0" rtlCol="0">
            <a:spAutoFit/>
          </a:bodyPr>
          <a:lstStyle>
            <a:defPPr>
              <a:defRPr lang="en-US"/>
            </a:defPPr>
            <a:lvl1pPr marR="0" lvl="0" indent="0"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Click a URL </a:t>
            </a:r>
          </a:p>
        </p:txBody>
      </p:sp>
      <p:sp>
        <p:nvSpPr>
          <p:cNvPr id="640" name="Oval 639">
            <a:extLst>
              <a:ext uri="{FF2B5EF4-FFF2-40B4-BE49-F238E27FC236}">
                <a16:creationId xmlns:a16="http://schemas.microsoft.com/office/drawing/2014/main" id="{E4578AE0-FC2C-43D3-9B31-483254427EAC}"/>
              </a:ext>
              <a:ext uri="{C183D7F6-B498-43B3-948B-1728B52AA6E4}">
                <adec:decorative xmlns:adec="http://schemas.microsoft.com/office/drawing/2017/decorative" val="1"/>
              </a:ext>
            </a:extLst>
          </p:cNvPr>
          <p:cNvSpPr/>
          <p:nvPr/>
        </p:nvSpPr>
        <p:spPr bwMode="auto">
          <a:xfrm>
            <a:off x="1094711" y="3259552"/>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641" name="Freeform 15" descr="Icon of a mouse cursor">
            <a:extLst>
              <a:ext uri="{FF2B5EF4-FFF2-40B4-BE49-F238E27FC236}">
                <a16:creationId xmlns:a16="http://schemas.microsoft.com/office/drawing/2014/main" id="{400AEA2C-8BD2-4BFD-86F1-0513EB0F951B}"/>
              </a:ext>
            </a:extLst>
          </p:cNvPr>
          <p:cNvSpPr>
            <a:spLocks/>
          </p:cNvSpPr>
          <p:nvPr/>
        </p:nvSpPr>
        <p:spPr bwMode="auto">
          <a:xfrm>
            <a:off x="1313233" y="3411865"/>
            <a:ext cx="158670" cy="254914"/>
          </a:xfrm>
          <a:custGeom>
            <a:avLst/>
            <a:gdLst>
              <a:gd name="T0" fmla="*/ 89 w 120"/>
              <a:gd name="T1" fmla="*/ 182 h 193"/>
              <a:gd name="T2" fmla="*/ 89 w 120"/>
              <a:gd name="T3" fmla="*/ 182 h 193"/>
              <a:gd name="T4" fmla="*/ 61 w 120"/>
              <a:gd name="T5" fmla="*/ 120 h 193"/>
              <a:gd name="T6" fmla="*/ 120 w 120"/>
              <a:gd name="T7" fmla="*/ 120 h 193"/>
              <a:gd name="T8" fmla="*/ 0 w 120"/>
              <a:gd name="T9" fmla="*/ 0 h 193"/>
              <a:gd name="T10" fmla="*/ 0 w 120"/>
              <a:gd name="T11" fmla="*/ 168 h 193"/>
              <a:gd name="T12" fmla="*/ 37 w 120"/>
              <a:gd name="T13" fmla="*/ 131 h 193"/>
              <a:gd name="T14" fmla="*/ 65 w 120"/>
              <a:gd name="T15" fmla="*/ 193 h 193"/>
              <a:gd name="T16" fmla="*/ 89 w 120"/>
              <a:gd name="T1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93">
                <a:moveTo>
                  <a:pt x="89" y="182"/>
                </a:moveTo>
                <a:lnTo>
                  <a:pt x="89" y="182"/>
                </a:lnTo>
                <a:lnTo>
                  <a:pt x="61" y="120"/>
                </a:lnTo>
                <a:lnTo>
                  <a:pt x="120" y="120"/>
                </a:lnTo>
                <a:lnTo>
                  <a:pt x="0" y="0"/>
                </a:lnTo>
                <a:lnTo>
                  <a:pt x="0" y="168"/>
                </a:lnTo>
                <a:lnTo>
                  <a:pt x="37" y="131"/>
                </a:lnTo>
                <a:lnTo>
                  <a:pt x="65" y="193"/>
                </a:lnTo>
                <a:lnTo>
                  <a:pt x="89" y="182"/>
                </a:lnTo>
                <a:close/>
              </a:path>
            </a:pathLst>
          </a:custGeom>
          <a:solidFill>
            <a:srgbClr val="0078D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282828"/>
              </a:solidFill>
              <a:effectLst/>
              <a:uLnTx/>
              <a:uFillTx/>
              <a:latin typeface="Segoe UI"/>
              <a:ea typeface="+mn-ea"/>
              <a:cs typeface="+mn-cs"/>
            </a:endParaRPr>
          </a:p>
        </p:txBody>
      </p:sp>
      <p:sp>
        <p:nvSpPr>
          <p:cNvPr id="643" name="TextBox 642">
            <a:extLst>
              <a:ext uri="{FF2B5EF4-FFF2-40B4-BE49-F238E27FC236}">
                <a16:creationId xmlns:a16="http://schemas.microsoft.com/office/drawing/2014/main" id="{6D3863E5-EE74-4E40-9A99-B5F9D828CDF0}"/>
              </a:ext>
            </a:extLst>
          </p:cNvPr>
          <p:cNvSpPr txBox="1"/>
          <p:nvPr/>
        </p:nvSpPr>
        <p:spPr>
          <a:xfrm>
            <a:off x="124203" y="3582376"/>
            <a:ext cx="839014" cy="461665"/>
          </a:xfrm>
          <a:prstGeom prst="rect">
            <a:avLst/>
          </a:prstGeom>
          <a:noFill/>
        </p:spPr>
        <p:txBody>
          <a:bodyPr wrap="square" lIns="0" rIns="0" rtlCol="0">
            <a:spAutoFit/>
          </a:bodyPr>
          <a:lstStyle>
            <a:defPPr>
              <a:defRPr lang="en-US"/>
            </a:defPPr>
            <a:lvl1pPr marR="0" lvl="0" indent="0"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Browse </a:t>
            </a:r>
            <a:br>
              <a:rPr kumimoji="0" lang="en-US" sz="1200" b="0" i="0" u="none" strike="noStrike" kern="0" cap="none" spc="0" normalizeH="0" baseline="0" noProof="0">
                <a:ln>
                  <a:noFill/>
                </a:ln>
                <a:solidFill>
                  <a:srgbClr val="282828"/>
                </a:solidFill>
                <a:effectLst/>
                <a:uLnTx/>
                <a:uFillTx/>
                <a:latin typeface="Segoe UI Semibold"/>
                <a:cs typeface="Segoe UI" charset="0"/>
              </a:rPr>
            </a:br>
            <a:r>
              <a:rPr kumimoji="0" lang="en-US" sz="1200" b="0" i="0" u="none" strike="noStrike" kern="0" cap="none" spc="0" normalizeH="0" baseline="0" noProof="0">
                <a:ln>
                  <a:noFill/>
                </a:ln>
                <a:solidFill>
                  <a:srgbClr val="282828"/>
                </a:solidFill>
                <a:effectLst/>
                <a:uLnTx/>
                <a:uFillTx/>
                <a:latin typeface="Segoe UI Semibold"/>
                <a:cs typeface="Segoe UI" charset="0"/>
              </a:rPr>
              <a:t>a website</a:t>
            </a:r>
          </a:p>
        </p:txBody>
      </p:sp>
      <p:sp>
        <p:nvSpPr>
          <p:cNvPr id="644" name="Oval 643">
            <a:extLst>
              <a:ext uri="{FF2B5EF4-FFF2-40B4-BE49-F238E27FC236}">
                <a16:creationId xmlns:a16="http://schemas.microsoft.com/office/drawing/2014/main" id="{AF816918-056D-4A9A-93FA-BCFAFECE31E9}"/>
              </a:ext>
              <a:ext uri="{C183D7F6-B498-43B3-948B-1728B52AA6E4}">
                <adec:decorative xmlns:adec="http://schemas.microsoft.com/office/drawing/2017/decorative" val="1"/>
              </a:ext>
            </a:extLst>
          </p:cNvPr>
          <p:cNvSpPr/>
          <p:nvPr/>
        </p:nvSpPr>
        <p:spPr bwMode="auto">
          <a:xfrm>
            <a:off x="277104" y="4051833"/>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642" name="Freeform: Shape 641" descr="Arrow going upwards">
            <a:extLst>
              <a:ext uri="{FF2B5EF4-FFF2-40B4-BE49-F238E27FC236}">
                <a16:creationId xmlns:a16="http://schemas.microsoft.com/office/drawing/2014/main" id="{480C9E86-37CC-49B9-9174-914867BF6608}"/>
              </a:ext>
            </a:extLst>
          </p:cNvPr>
          <p:cNvSpPr/>
          <p:nvPr/>
        </p:nvSpPr>
        <p:spPr bwMode="auto">
          <a:xfrm>
            <a:off x="839926" y="3531409"/>
            <a:ext cx="1247775" cy="809815"/>
          </a:xfrm>
          <a:custGeom>
            <a:avLst/>
            <a:gdLst>
              <a:gd name="connsiteX0" fmla="*/ 0 w 1247775"/>
              <a:gd name="connsiteY0" fmla="*/ 690563 h 690563"/>
              <a:gd name="connsiteX1" fmla="*/ 1247775 w 1247775"/>
              <a:gd name="connsiteY1" fmla="*/ 690563 h 690563"/>
              <a:gd name="connsiteX2" fmla="*/ 1247775 w 1247775"/>
              <a:gd name="connsiteY2" fmla="*/ 0 h 690563"/>
            </a:gdLst>
            <a:ahLst/>
            <a:cxnLst>
              <a:cxn ang="0">
                <a:pos x="connsiteX0" y="connsiteY0"/>
              </a:cxn>
              <a:cxn ang="0">
                <a:pos x="connsiteX1" y="connsiteY1"/>
              </a:cxn>
              <a:cxn ang="0">
                <a:pos x="connsiteX2" y="connsiteY2"/>
              </a:cxn>
            </a:cxnLst>
            <a:rect l="l" t="t" r="r" b="b"/>
            <a:pathLst>
              <a:path w="1247775" h="690563">
                <a:moveTo>
                  <a:pt x="0" y="690563"/>
                </a:moveTo>
                <a:lnTo>
                  <a:pt x="1247775" y="690563"/>
                </a:lnTo>
                <a:lnTo>
                  <a:pt x="1247775" y="0"/>
                </a:lnTo>
              </a:path>
            </a:pathLst>
          </a:custGeom>
          <a:ln w="19050" cap="rnd">
            <a:solidFill>
              <a:schemeClr val="accent1">
                <a:lumMod val="75000"/>
              </a:schemeClr>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282828"/>
              </a:solidFill>
              <a:effectLst/>
              <a:uLnTx/>
              <a:uFillTx/>
              <a:latin typeface="Segoe UI"/>
              <a:ea typeface="+mn-ea"/>
              <a:cs typeface="+mn-cs"/>
            </a:endParaRPr>
          </a:p>
        </p:txBody>
      </p:sp>
      <p:cxnSp>
        <p:nvCxnSpPr>
          <p:cNvPr id="649" name="Straight Arrow Connector 648" descr="Arrow going right">
            <a:extLst>
              <a:ext uri="{FF2B5EF4-FFF2-40B4-BE49-F238E27FC236}">
                <a16:creationId xmlns:a16="http://schemas.microsoft.com/office/drawing/2014/main" id="{4D1D78EB-795D-4622-B5D8-C9464822157F}"/>
              </a:ext>
            </a:extLst>
          </p:cNvPr>
          <p:cNvCxnSpPr>
            <a:cxnSpLocks/>
            <a:endCxn id="651" idx="2"/>
          </p:cNvCxnSpPr>
          <p:nvPr/>
        </p:nvCxnSpPr>
        <p:spPr>
          <a:xfrm>
            <a:off x="1686218" y="3533872"/>
            <a:ext cx="1233371"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7CC627F5-CDCB-46FB-AD26-374761FE5890}"/>
              </a:ext>
            </a:extLst>
          </p:cNvPr>
          <p:cNvSpPr txBox="1"/>
          <p:nvPr/>
        </p:nvSpPr>
        <p:spPr>
          <a:xfrm>
            <a:off x="2667158" y="2794216"/>
            <a:ext cx="1112708" cy="461665"/>
          </a:xfrm>
          <a:prstGeom prst="rect">
            <a:avLst/>
          </a:prstGeom>
          <a:noFill/>
        </p:spPr>
        <p:txBody>
          <a:bodyPr wrap="square" lIns="0" rIns="0" rtlCol="0">
            <a:spAutoFit/>
          </a:bodyPr>
          <a:lstStyle>
            <a:defPPr>
              <a:defRPr lang="en-US"/>
            </a:defPPr>
            <a:lvl1pPr marR="0" lvl="0" indent="0"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Exploitation</a:t>
            </a:r>
            <a:br>
              <a:rPr kumimoji="0" lang="en-US" sz="1200" b="0" i="0" u="none" strike="noStrike" kern="0" cap="none" spc="0" normalizeH="0" baseline="0" noProof="0">
                <a:ln>
                  <a:noFill/>
                </a:ln>
                <a:solidFill>
                  <a:srgbClr val="282828"/>
                </a:solidFill>
                <a:effectLst/>
                <a:uLnTx/>
                <a:uFillTx/>
                <a:latin typeface="Segoe UI Semibold"/>
                <a:cs typeface="Segoe UI" charset="0"/>
              </a:rPr>
            </a:br>
            <a:r>
              <a:rPr kumimoji="0" lang="en-US" sz="1200" b="0" i="0" u="none" strike="noStrike" kern="0" cap="none" spc="0" normalizeH="0" baseline="0" noProof="0">
                <a:ln>
                  <a:noFill/>
                </a:ln>
                <a:solidFill>
                  <a:srgbClr val="282828"/>
                </a:solidFill>
                <a:effectLst/>
                <a:uLnTx/>
                <a:uFillTx/>
                <a:latin typeface="Segoe UI Semibold"/>
                <a:cs typeface="Segoe UI" charset="0"/>
              </a:rPr>
              <a:t>and Installation</a:t>
            </a:r>
          </a:p>
        </p:txBody>
      </p:sp>
      <p:sp>
        <p:nvSpPr>
          <p:cNvPr id="651" name="Oval 650">
            <a:extLst>
              <a:ext uri="{FF2B5EF4-FFF2-40B4-BE49-F238E27FC236}">
                <a16:creationId xmlns:a16="http://schemas.microsoft.com/office/drawing/2014/main" id="{2D1E0B74-6821-4891-A91A-BE363F8FD671}"/>
              </a:ext>
              <a:ext uri="{C183D7F6-B498-43B3-948B-1728B52AA6E4}">
                <adec:decorative xmlns:adec="http://schemas.microsoft.com/office/drawing/2017/decorative" val="1"/>
              </a:ext>
            </a:extLst>
          </p:cNvPr>
          <p:cNvSpPr/>
          <p:nvPr/>
        </p:nvSpPr>
        <p:spPr bwMode="auto">
          <a:xfrm>
            <a:off x="2919589" y="3259552"/>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652" name="Picture 651" descr="Icon of a computer screen with an arrow on top">
            <a:extLst>
              <a:ext uri="{FF2B5EF4-FFF2-40B4-BE49-F238E27FC236}">
                <a16:creationId xmlns:a16="http://schemas.microsoft.com/office/drawing/2014/main" id="{CF8BA250-F053-473E-97C7-7F6ABFDADB02}"/>
              </a:ext>
            </a:extLst>
          </p:cNvPr>
          <p:cNvPicPr>
            <a:picLocks noChangeAspect="1"/>
          </p:cNvPicPr>
          <p:nvPr/>
        </p:nvPicPr>
        <p:blipFill>
          <a:blip r:embed="rId7"/>
          <a:stretch>
            <a:fillRect/>
          </a:stretch>
        </p:blipFill>
        <p:spPr>
          <a:xfrm>
            <a:off x="3032365" y="3378424"/>
            <a:ext cx="323088" cy="310896"/>
          </a:xfrm>
          <a:prstGeom prst="rect">
            <a:avLst/>
          </a:prstGeom>
        </p:spPr>
      </p:pic>
      <p:cxnSp>
        <p:nvCxnSpPr>
          <p:cNvPr id="653" name="Straight Arrow Connector 652" descr="Arrow going right">
            <a:extLst>
              <a:ext uri="{FF2B5EF4-FFF2-40B4-BE49-F238E27FC236}">
                <a16:creationId xmlns:a16="http://schemas.microsoft.com/office/drawing/2014/main" id="{A8B7C04D-F645-4E61-93DC-7D95DA61E16C}"/>
              </a:ext>
            </a:extLst>
          </p:cNvPr>
          <p:cNvCxnSpPr>
            <a:cxnSpLocks/>
            <a:stCxn id="651" idx="6"/>
            <a:endCxn id="655" idx="2"/>
          </p:cNvCxnSpPr>
          <p:nvPr/>
        </p:nvCxnSpPr>
        <p:spPr>
          <a:xfrm>
            <a:off x="3468229" y="3533872"/>
            <a:ext cx="660966"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54" name="TextBox 653">
            <a:extLst>
              <a:ext uri="{FF2B5EF4-FFF2-40B4-BE49-F238E27FC236}">
                <a16:creationId xmlns:a16="http://schemas.microsoft.com/office/drawing/2014/main" id="{08F5FF86-D0BF-40BF-8353-04F2144A18CF}"/>
              </a:ext>
            </a:extLst>
          </p:cNvPr>
          <p:cNvSpPr txBox="1"/>
          <p:nvPr/>
        </p:nvSpPr>
        <p:spPr>
          <a:xfrm>
            <a:off x="3972604" y="2805623"/>
            <a:ext cx="907473" cy="461665"/>
          </a:xfrm>
          <a:prstGeom prst="rect">
            <a:avLst/>
          </a:prstGeom>
          <a:noFill/>
        </p:spPr>
        <p:txBody>
          <a:bodyPr wrap="square" lIns="0" rIns="0" rtlCol="0">
            <a:spAutoFit/>
          </a:bodyPr>
          <a:lstStyle>
            <a:defPPr>
              <a:defRPr lang="en-US"/>
            </a:defPPr>
            <a:lvl1pPr marR="0" lvl="0" indent="0"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Command</a:t>
            </a:r>
            <a:br>
              <a:rPr kumimoji="0" lang="en-US" sz="1200" b="0" i="0" u="none" strike="noStrike" kern="0" cap="none" spc="0" normalizeH="0" baseline="0" noProof="0">
                <a:ln>
                  <a:noFill/>
                </a:ln>
                <a:solidFill>
                  <a:srgbClr val="282828"/>
                </a:solidFill>
                <a:effectLst/>
                <a:uLnTx/>
                <a:uFillTx/>
                <a:latin typeface="Segoe UI Semibold"/>
                <a:cs typeface="Segoe UI" charset="0"/>
              </a:rPr>
            </a:br>
            <a:r>
              <a:rPr kumimoji="0" lang="en-US" sz="1200" b="0" i="0" u="none" strike="noStrike" kern="0" cap="none" spc="0" normalizeH="0" baseline="0" noProof="0">
                <a:ln>
                  <a:noFill/>
                </a:ln>
                <a:solidFill>
                  <a:srgbClr val="282828"/>
                </a:solidFill>
                <a:effectLst/>
                <a:uLnTx/>
                <a:uFillTx/>
                <a:latin typeface="Segoe UI Semibold"/>
                <a:cs typeface="Segoe UI" charset="0"/>
              </a:rPr>
              <a:t>and Control </a:t>
            </a:r>
          </a:p>
        </p:txBody>
      </p:sp>
      <p:sp>
        <p:nvSpPr>
          <p:cNvPr id="655" name="Oval 654">
            <a:extLst>
              <a:ext uri="{FF2B5EF4-FFF2-40B4-BE49-F238E27FC236}">
                <a16:creationId xmlns:a16="http://schemas.microsoft.com/office/drawing/2014/main" id="{6D23AE32-7F5B-44CA-8EDE-146C70A61FA0}"/>
              </a:ext>
              <a:ext uri="{C183D7F6-B498-43B3-948B-1728B52AA6E4}">
                <adec:decorative xmlns:adec="http://schemas.microsoft.com/office/drawing/2017/decorative" val="1"/>
              </a:ext>
            </a:extLst>
          </p:cNvPr>
          <p:cNvSpPr/>
          <p:nvPr/>
        </p:nvSpPr>
        <p:spPr bwMode="auto">
          <a:xfrm>
            <a:off x="4129195" y="3259552"/>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656" name="Picture 655" descr="Icon of a mobile tower">
            <a:extLst>
              <a:ext uri="{FF2B5EF4-FFF2-40B4-BE49-F238E27FC236}">
                <a16:creationId xmlns:a16="http://schemas.microsoft.com/office/drawing/2014/main" id="{8D5CE131-6231-4CFC-A6C6-C0CD37B6BE92}"/>
              </a:ext>
            </a:extLst>
          </p:cNvPr>
          <p:cNvPicPr>
            <a:picLocks noChangeAspect="1"/>
          </p:cNvPicPr>
          <p:nvPr/>
        </p:nvPicPr>
        <p:blipFill>
          <a:blip r:embed="rId8"/>
          <a:stretch>
            <a:fillRect/>
          </a:stretch>
        </p:blipFill>
        <p:spPr>
          <a:xfrm>
            <a:off x="4254163" y="3376138"/>
            <a:ext cx="298704" cy="315468"/>
          </a:xfrm>
          <a:prstGeom prst="rect">
            <a:avLst/>
          </a:prstGeom>
        </p:spPr>
      </p:pic>
      <p:sp>
        <p:nvSpPr>
          <p:cNvPr id="657" name="Rectangle 656">
            <a:hlinkClick r:id="rId9" tooltip="Microsoft Entra ID Protection (formerly Azure AD Identity Protection) provides you with a consolidated view into risk events and potential vulnerabilities affecting your organization’s identities."/>
            <a:extLst>
              <a:ext uri="{FF2B5EF4-FFF2-40B4-BE49-F238E27FC236}">
                <a16:creationId xmlns:a16="http://schemas.microsoft.com/office/drawing/2014/main" id="{259E9FD4-5A80-4067-B838-4C3CDF4F661E}"/>
              </a:ext>
            </a:extLst>
          </p:cNvPr>
          <p:cNvSpPr/>
          <p:nvPr/>
        </p:nvSpPr>
        <p:spPr bwMode="auto">
          <a:xfrm>
            <a:off x="6335621" y="1139342"/>
            <a:ext cx="2472122" cy="1442443"/>
          </a:xfrm>
          <a:prstGeom prst="rect">
            <a:avLst/>
          </a:prstGeom>
          <a:solidFill>
            <a:schemeClr val="accent3">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34" tIns="91440" rIns="179234" bIns="9144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t>Microsoft Entra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t>ID Protection</a:t>
            </a:r>
          </a:p>
        </p:txBody>
      </p:sp>
      <p:sp>
        <p:nvSpPr>
          <p:cNvPr id="658" name="TextBox 657">
            <a:extLst>
              <a:ext uri="{FF2B5EF4-FFF2-40B4-BE49-F238E27FC236}">
                <a16:creationId xmlns:a16="http://schemas.microsoft.com/office/drawing/2014/main" id="{D4E1ED81-F106-41E0-BC02-A91B613056E4}"/>
              </a:ext>
            </a:extLst>
          </p:cNvPr>
          <p:cNvSpPr txBox="1"/>
          <p:nvPr/>
        </p:nvSpPr>
        <p:spPr>
          <a:xfrm>
            <a:off x="7260371" y="1915957"/>
            <a:ext cx="1506039" cy="646331"/>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l"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Brute force account or use stolen account credentials</a:t>
            </a:r>
          </a:p>
        </p:txBody>
      </p:sp>
      <p:cxnSp>
        <p:nvCxnSpPr>
          <p:cNvPr id="662" name="Straight Arrow Connector 661" descr="Arrow going right">
            <a:extLst>
              <a:ext uri="{FF2B5EF4-FFF2-40B4-BE49-F238E27FC236}">
                <a16:creationId xmlns:a16="http://schemas.microsoft.com/office/drawing/2014/main" id="{7282851F-2D34-40B3-BB54-2186B794FB3A}"/>
              </a:ext>
            </a:extLst>
          </p:cNvPr>
          <p:cNvCxnSpPr>
            <a:cxnSpLocks/>
            <a:stCxn id="655" idx="6"/>
          </p:cNvCxnSpPr>
          <p:nvPr/>
        </p:nvCxnSpPr>
        <p:spPr>
          <a:xfrm>
            <a:off x="4677835" y="3533872"/>
            <a:ext cx="1953549"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64" name="TextBox 663">
            <a:extLst>
              <a:ext uri="{FF2B5EF4-FFF2-40B4-BE49-F238E27FC236}">
                <a16:creationId xmlns:a16="http://schemas.microsoft.com/office/drawing/2014/main" id="{BA7D3131-2FDE-4BD1-A768-401EAA46BE2A}"/>
              </a:ext>
            </a:extLst>
          </p:cNvPr>
          <p:cNvSpPr txBox="1"/>
          <p:nvPr/>
        </p:nvSpPr>
        <p:spPr>
          <a:xfrm>
            <a:off x="7166468" y="2950262"/>
            <a:ext cx="1074685" cy="461665"/>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User account is compromised</a:t>
            </a:r>
          </a:p>
        </p:txBody>
      </p:sp>
      <p:cxnSp>
        <p:nvCxnSpPr>
          <p:cNvPr id="667" name="Straight Arrow Connector 666" descr="Arrow going right">
            <a:extLst>
              <a:ext uri="{FF2B5EF4-FFF2-40B4-BE49-F238E27FC236}">
                <a16:creationId xmlns:a16="http://schemas.microsoft.com/office/drawing/2014/main" id="{C76F0974-0B8B-4241-BC47-9E690E8912D5}"/>
              </a:ext>
            </a:extLst>
          </p:cNvPr>
          <p:cNvCxnSpPr>
            <a:cxnSpLocks/>
          </p:cNvCxnSpPr>
          <p:nvPr/>
        </p:nvCxnSpPr>
        <p:spPr>
          <a:xfrm>
            <a:off x="7180024" y="3460847"/>
            <a:ext cx="1326786"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68" name="Oval 667">
            <a:extLst>
              <a:ext uri="{FF2B5EF4-FFF2-40B4-BE49-F238E27FC236}">
                <a16:creationId xmlns:a16="http://schemas.microsoft.com/office/drawing/2014/main" id="{945FF403-404E-4B5B-8FB9-610CE79B4091}"/>
              </a:ext>
              <a:ext uri="{C183D7F6-B498-43B3-948B-1728B52AA6E4}">
                <adec:decorative xmlns:adec="http://schemas.microsoft.com/office/drawing/2017/decorative" val="1"/>
              </a:ext>
            </a:extLst>
          </p:cNvPr>
          <p:cNvSpPr/>
          <p:nvPr/>
        </p:nvSpPr>
        <p:spPr bwMode="auto">
          <a:xfrm>
            <a:off x="8506810" y="3186527"/>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670" name="Picture 669" descr="Icon of data security">
            <a:extLst>
              <a:ext uri="{FF2B5EF4-FFF2-40B4-BE49-F238E27FC236}">
                <a16:creationId xmlns:a16="http://schemas.microsoft.com/office/drawing/2014/main" id="{4A59A592-EF59-4430-AA4A-799062C48CB6}"/>
              </a:ext>
            </a:extLst>
          </p:cNvPr>
          <p:cNvPicPr>
            <a:picLocks noChangeAspect="1"/>
          </p:cNvPicPr>
          <p:nvPr/>
        </p:nvPicPr>
        <p:blipFill>
          <a:blip r:embed="rId10"/>
          <a:stretch>
            <a:fillRect/>
          </a:stretch>
        </p:blipFill>
        <p:spPr>
          <a:xfrm>
            <a:off x="8633302" y="3287873"/>
            <a:ext cx="295656" cy="345948"/>
          </a:xfrm>
          <a:prstGeom prst="rect">
            <a:avLst/>
          </a:prstGeom>
        </p:spPr>
      </p:pic>
      <p:sp>
        <p:nvSpPr>
          <p:cNvPr id="669" name="TextBox 668">
            <a:extLst>
              <a:ext uri="{FF2B5EF4-FFF2-40B4-BE49-F238E27FC236}">
                <a16:creationId xmlns:a16="http://schemas.microsoft.com/office/drawing/2014/main" id="{DC23599B-B55B-4E37-9096-7B03EB425260}"/>
              </a:ext>
            </a:extLst>
          </p:cNvPr>
          <p:cNvSpPr txBox="1"/>
          <p:nvPr/>
        </p:nvSpPr>
        <p:spPr>
          <a:xfrm>
            <a:off x="8964884" y="2749586"/>
            <a:ext cx="1460754" cy="646331"/>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Attacker collects</a:t>
            </a:r>
            <a:br>
              <a:rPr kumimoji="0" lang="en-US" sz="1200" b="0" i="0" u="none" strike="noStrike" kern="0" cap="none" spc="0" normalizeH="0" baseline="0" noProof="0">
                <a:ln>
                  <a:noFill/>
                </a:ln>
                <a:solidFill>
                  <a:srgbClr val="282828"/>
                </a:solidFill>
                <a:effectLst/>
                <a:uLnTx/>
                <a:uFillTx/>
                <a:latin typeface="Segoe UI Semibold"/>
                <a:cs typeface="Segoe UI" charset="0"/>
              </a:rPr>
            </a:br>
            <a:r>
              <a:rPr kumimoji="0" lang="en-US" sz="1200" b="0" i="0" u="none" strike="noStrike" kern="0" cap="none" spc="0" normalizeH="0" baseline="0" noProof="0">
                <a:ln>
                  <a:noFill/>
                </a:ln>
                <a:solidFill>
                  <a:srgbClr val="282828"/>
                </a:solidFill>
                <a:effectLst/>
                <a:uLnTx/>
                <a:uFillTx/>
                <a:latin typeface="Segoe UI Semibold"/>
                <a:cs typeface="Segoe UI" charset="0"/>
              </a:rPr>
              <a:t>reconnaissance &amp; configuration data</a:t>
            </a:r>
          </a:p>
        </p:txBody>
      </p:sp>
      <p:sp>
        <p:nvSpPr>
          <p:cNvPr id="672" name="Oval 671">
            <a:extLst>
              <a:ext uri="{FF2B5EF4-FFF2-40B4-BE49-F238E27FC236}">
                <a16:creationId xmlns:a16="http://schemas.microsoft.com/office/drawing/2014/main" id="{1E4FD5B8-42E0-4191-AE0A-8ED2FC400E9E}"/>
              </a:ext>
              <a:ext uri="{C183D7F6-B498-43B3-948B-1728B52AA6E4}">
                <adec:decorative xmlns:adec="http://schemas.microsoft.com/office/drawing/2017/decorative" val="1"/>
              </a:ext>
            </a:extLst>
          </p:cNvPr>
          <p:cNvSpPr/>
          <p:nvPr/>
        </p:nvSpPr>
        <p:spPr bwMode="auto">
          <a:xfrm>
            <a:off x="7395351" y="3670793"/>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673" name="Picture 672" descr="Icon of three circles connected together">
            <a:extLst>
              <a:ext uri="{FF2B5EF4-FFF2-40B4-BE49-F238E27FC236}">
                <a16:creationId xmlns:a16="http://schemas.microsoft.com/office/drawing/2014/main" id="{9EE3AD9B-490E-4DA4-A20B-4E67E41BBFA8}"/>
              </a:ext>
            </a:extLst>
          </p:cNvPr>
          <p:cNvPicPr>
            <a:picLocks noChangeAspect="1"/>
          </p:cNvPicPr>
          <p:nvPr/>
        </p:nvPicPr>
        <p:blipFill>
          <a:blip r:embed="rId11"/>
          <a:stretch>
            <a:fillRect/>
          </a:stretch>
        </p:blipFill>
        <p:spPr>
          <a:xfrm>
            <a:off x="7511175" y="3787379"/>
            <a:ext cx="316992" cy="315468"/>
          </a:xfrm>
          <a:prstGeom prst="rect">
            <a:avLst/>
          </a:prstGeom>
        </p:spPr>
      </p:pic>
      <p:sp>
        <p:nvSpPr>
          <p:cNvPr id="674" name="TextBox 673">
            <a:extLst>
              <a:ext uri="{FF2B5EF4-FFF2-40B4-BE49-F238E27FC236}">
                <a16:creationId xmlns:a16="http://schemas.microsoft.com/office/drawing/2014/main" id="{58A9723A-6D3F-4AE6-A221-AE35CF74E656}"/>
              </a:ext>
            </a:extLst>
          </p:cNvPr>
          <p:cNvSpPr txBox="1"/>
          <p:nvPr/>
        </p:nvSpPr>
        <p:spPr>
          <a:xfrm>
            <a:off x="7951777" y="3942153"/>
            <a:ext cx="1339078" cy="461665"/>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Attacker attempts lateral movement </a:t>
            </a:r>
          </a:p>
        </p:txBody>
      </p:sp>
      <p:cxnSp>
        <p:nvCxnSpPr>
          <p:cNvPr id="675" name="Connector: Elbow 674" descr="Arrow going right">
            <a:extLst>
              <a:ext uri="{FF2B5EF4-FFF2-40B4-BE49-F238E27FC236}">
                <a16:creationId xmlns:a16="http://schemas.microsoft.com/office/drawing/2014/main" id="{70095560-2D56-49E8-A8E0-C78D8D17ED28}"/>
              </a:ext>
            </a:extLst>
          </p:cNvPr>
          <p:cNvCxnSpPr>
            <a:cxnSpLocks/>
            <a:stCxn id="672" idx="6"/>
          </p:cNvCxnSpPr>
          <p:nvPr/>
        </p:nvCxnSpPr>
        <p:spPr>
          <a:xfrm>
            <a:off x="7943991" y="3945113"/>
            <a:ext cx="2055240" cy="2738"/>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76" name="Oval 675">
            <a:extLst>
              <a:ext uri="{FF2B5EF4-FFF2-40B4-BE49-F238E27FC236}">
                <a16:creationId xmlns:a16="http://schemas.microsoft.com/office/drawing/2014/main" id="{BADBAF3E-9921-4625-B647-7889A54BAD4A}"/>
              </a:ext>
              <a:ext uri="{C183D7F6-B498-43B3-948B-1728B52AA6E4}">
                <adec:decorative xmlns:adec="http://schemas.microsoft.com/office/drawing/2017/decorative" val="1"/>
              </a:ext>
            </a:extLst>
          </p:cNvPr>
          <p:cNvSpPr/>
          <p:nvPr/>
        </p:nvSpPr>
        <p:spPr bwMode="auto">
          <a:xfrm>
            <a:off x="9999231" y="3673531"/>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677" name="Picture 676" descr="Icon of a hacker which is compromised">
            <a:extLst>
              <a:ext uri="{FF2B5EF4-FFF2-40B4-BE49-F238E27FC236}">
                <a16:creationId xmlns:a16="http://schemas.microsoft.com/office/drawing/2014/main" id="{7BF2DCED-8B39-4F73-9280-4C96218EDB07}"/>
              </a:ext>
            </a:extLst>
          </p:cNvPr>
          <p:cNvPicPr>
            <a:picLocks noChangeAspect="1"/>
          </p:cNvPicPr>
          <p:nvPr/>
        </p:nvPicPr>
        <p:blipFill>
          <a:blip r:embed="rId12"/>
          <a:stretch>
            <a:fillRect/>
          </a:stretch>
        </p:blipFill>
        <p:spPr>
          <a:xfrm>
            <a:off x="10106673" y="3787069"/>
            <a:ext cx="333756" cy="321564"/>
          </a:xfrm>
          <a:prstGeom prst="rect">
            <a:avLst/>
          </a:prstGeom>
        </p:spPr>
      </p:pic>
      <p:sp>
        <p:nvSpPr>
          <p:cNvPr id="678" name="TextBox 677">
            <a:extLst>
              <a:ext uri="{FF2B5EF4-FFF2-40B4-BE49-F238E27FC236}">
                <a16:creationId xmlns:a16="http://schemas.microsoft.com/office/drawing/2014/main" id="{88655E5D-BAF5-4328-8708-8A775F79D996}"/>
              </a:ext>
            </a:extLst>
          </p:cNvPr>
          <p:cNvSpPr txBox="1"/>
          <p:nvPr/>
        </p:nvSpPr>
        <p:spPr>
          <a:xfrm>
            <a:off x="10219533" y="4245401"/>
            <a:ext cx="1339078" cy="461665"/>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Privileged account compromised</a:t>
            </a:r>
          </a:p>
        </p:txBody>
      </p:sp>
      <p:cxnSp>
        <p:nvCxnSpPr>
          <p:cNvPr id="680" name="Connector: Elbow 679" descr="Arrow going upwards">
            <a:extLst>
              <a:ext uri="{FF2B5EF4-FFF2-40B4-BE49-F238E27FC236}">
                <a16:creationId xmlns:a16="http://schemas.microsoft.com/office/drawing/2014/main" id="{6B33E5E3-1B33-48C5-9220-24169351CB00}"/>
              </a:ext>
            </a:extLst>
          </p:cNvPr>
          <p:cNvCxnSpPr>
            <a:cxnSpLocks/>
            <a:stCxn id="676" idx="6"/>
            <a:endCxn id="681" idx="4"/>
          </p:cNvCxnSpPr>
          <p:nvPr/>
        </p:nvCxnSpPr>
        <p:spPr>
          <a:xfrm flipV="1">
            <a:off x="10547871" y="3729488"/>
            <a:ext cx="544623" cy="218363"/>
          </a:xfrm>
          <a:prstGeom prst="bentConnector2">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81" name="Oval 680">
            <a:extLst>
              <a:ext uri="{FF2B5EF4-FFF2-40B4-BE49-F238E27FC236}">
                <a16:creationId xmlns:a16="http://schemas.microsoft.com/office/drawing/2014/main" id="{84BFD675-2163-4D00-A8D9-7EA2179F2603}"/>
              </a:ext>
              <a:ext uri="{C183D7F6-B498-43B3-948B-1728B52AA6E4}">
                <adec:decorative xmlns:adec="http://schemas.microsoft.com/office/drawing/2017/decorative" val="1"/>
              </a:ext>
            </a:extLst>
          </p:cNvPr>
          <p:cNvSpPr/>
          <p:nvPr/>
        </p:nvSpPr>
        <p:spPr bwMode="auto">
          <a:xfrm>
            <a:off x="10818174" y="3180848"/>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682" name="Picture 681" descr="Icon of devices with an upward arrow going out from a desktop screen">
            <a:extLst>
              <a:ext uri="{FF2B5EF4-FFF2-40B4-BE49-F238E27FC236}">
                <a16:creationId xmlns:a16="http://schemas.microsoft.com/office/drawing/2014/main" id="{B286A781-B85F-410E-8F66-7330FAA07798}"/>
              </a:ext>
            </a:extLst>
          </p:cNvPr>
          <p:cNvPicPr>
            <a:picLocks noChangeAspect="1"/>
          </p:cNvPicPr>
          <p:nvPr/>
        </p:nvPicPr>
        <p:blipFill>
          <a:blip r:embed="rId13"/>
          <a:stretch>
            <a:fillRect/>
          </a:stretch>
        </p:blipFill>
        <p:spPr>
          <a:xfrm>
            <a:off x="10918758" y="3288290"/>
            <a:ext cx="347472" cy="333756"/>
          </a:xfrm>
          <a:prstGeom prst="rect">
            <a:avLst/>
          </a:prstGeom>
        </p:spPr>
      </p:pic>
      <p:sp>
        <p:nvSpPr>
          <p:cNvPr id="683" name="TextBox 682">
            <a:extLst>
              <a:ext uri="{FF2B5EF4-FFF2-40B4-BE49-F238E27FC236}">
                <a16:creationId xmlns:a16="http://schemas.microsoft.com/office/drawing/2014/main" id="{8703AC54-897A-4CBF-95B7-F0FC7A31FDD5}"/>
              </a:ext>
            </a:extLst>
          </p:cNvPr>
          <p:cNvSpPr txBox="1"/>
          <p:nvPr/>
        </p:nvSpPr>
        <p:spPr>
          <a:xfrm>
            <a:off x="10578406" y="2747986"/>
            <a:ext cx="1001786" cy="461665"/>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Domain compromised</a:t>
            </a:r>
          </a:p>
        </p:txBody>
      </p:sp>
      <p:cxnSp>
        <p:nvCxnSpPr>
          <p:cNvPr id="679" name="Connector: Elbow 678" descr="Arrow going upwards">
            <a:extLst>
              <a:ext uri="{FF2B5EF4-FFF2-40B4-BE49-F238E27FC236}">
                <a16:creationId xmlns:a16="http://schemas.microsoft.com/office/drawing/2014/main" id="{C6C65C96-125F-4D8B-AC4D-2D1D68CED902}"/>
              </a:ext>
            </a:extLst>
          </p:cNvPr>
          <p:cNvCxnSpPr>
            <a:cxnSpLocks/>
            <a:stCxn id="676" idx="0"/>
          </p:cNvCxnSpPr>
          <p:nvPr/>
        </p:nvCxnSpPr>
        <p:spPr>
          <a:xfrm rot="16200000" flipV="1">
            <a:off x="9558162" y="2958141"/>
            <a:ext cx="212682" cy="1218097"/>
          </a:xfrm>
          <a:prstGeom prst="bentConnector2">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84" name="Rectangle 683">
            <a:hlinkClick r:id="rId14"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64AA8547-1231-4CE3-AD78-10DCAB995C6B}"/>
              </a:ext>
            </a:extLst>
          </p:cNvPr>
          <p:cNvSpPr/>
          <p:nvPr/>
        </p:nvSpPr>
        <p:spPr bwMode="auto">
          <a:xfrm>
            <a:off x="8879913" y="1139342"/>
            <a:ext cx="3312087" cy="1435006"/>
          </a:xfrm>
          <a:prstGeom prst="rect">
            <a:avLst/>
          </a:prstGeom>
          <a:solidFill>
            <a:schemeClr val="accent4">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1188720" bIns="9144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t>Defender for </a:t>
            </a:r>
            <a:b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br>
            <a: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t>Cloud Apps</a:t>
            </a:r>
          </a:p>
        </p:txBody>
      </p:sp>
      <p:cxnSp>
        <p:nvCxnSpPr>
          <p:cNvPr id="685" name="Connector: Elbow 684" descr="Arrow going upwards">
            <a:extLst>
              <a:ext uri="{FF2B5EF4-FFF2-40B4-BE49-F238E27FC236}">
                <a16:creationId xmlns:a16="http://schemas.microsoft.com/office/drawing/2014/main" id="{0B8EA0F5-DAB6-4D2C-870B-E23DB54962E5}"/>
              </a:ext>
            </a:extLst>
          </p:cNvPr>
          <p:cNvCxnSpPr>
            <a:cxnSpLocks/>
            <a:endCxn id="686" idx="4"/>
          </p:cNvCxnSpPr>
          <p:nvPr/>
        </p:nvCxnSpPr>
        <p:spPr>
          <a:xfrm rot="5400000" flipH="1" flipV="1">
            <a:off x="9128787" y="2077500"/>
            <a:ext cx="761371" cy="1456684"/>
          </a:xfrm>
          <a:prstGeom prst="bentConnector3">
            <a:avLst>
              <a:gd name="adj1" fmla="val 70642"/>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86" name="Oval 685">
            <a:extLst>
              <a:ext uri="{FF2B5EF4-FFF2-40B4-BE49-F238E27FC236}">
                <a16:creationId xmlns:a16="http://schemas.microsoft.com/office/drawing/2014/main" id="{BBDFB3F9-B0AC-4993-9506-35D48BE831DF}"/>
              </a:ext>
              <a:ext uri="{C183D7F6-B498-43B3-948B-1728B52AA6E4}">
                <adec:decorative xmlns:adec="http://schemas.microsoft.com/office/drawing/2017/decorative" val="1"/>
              </a:ext>
            </a:extLst>
          </p:cNvPr>
          <p:cNvSpPr/>
          <p:nvPr/>
        </p:nvSpPr>
        <p:spPr bwMode="auto">
          <a:xfrm>
            <a:off x="9963494" y="1876516"/>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687" name="Picture 686" descr="Icon of data security">
            <a:extLst>
              <a:ext uri="{FF2B5EF4-FFF2-40B4-BE49-F238E27FC236}">
                <a16:creationId xmlns:a16="http://schemas.microsoft.com/office/drawing/2014/main" id="{2ACA339C-CA9E-43B2-84FF-538EC9162B5B}"/>
              </a:ext>
            </a:extLst>
          </p:cNvPr>
          <p:cNvPicPr>
            <a:picLocks noChangeAspect="1"/>
          </p:cNvPicPr>
          <p:nvPr/>
        </p:nvPicPr>
        <p:blipFill>
          <a:blip r:embed="rId15"/>
          <a:stretch>
            <a:fillRect/>
          </a:stretch>
        </p:blipFill>
        <p:spPr>
          <a:xfrm>
            <a:off x="10090748" y="1978624"/>
            <a:ext cx="294132" cy="344424"/>
          </a:xfrm>
          <a:prstGeom prst="rect">
            <a:avLst/>
          </a:prstGeom>
        </p:spPr>
      </p:pic>
      <p:sp>
        <p:nvSpPr>
          <p:cNvPr id="688" name="TextBox 687">
            <a:extLst>
              <a:ext uri="{FF2B5EF4-FFF2-40B4-BE49-F238E27FC236}">
                <a16:creationId xmlns:a16="http://schemas.microsoft.com/office/drawing/2014/main" id="{0A391776-DA7A-44DF-9026-665767FC4E76}"/>
              </a:ext>
            </a:extLst>
          </p:cNvPr>
          <p:cNvSpPr txBox="1"/>
          <p:nvPr/>
        </p:nvSpPr>
        <p:spPr>
          <a:xfrm>
            <a:off x="9024254" y="1899687"/>
            <a:ext cx="1124632" cy="646331"/>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l"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Attacker accesses sensitive data</a:t>
            </a:r>
          </a:p>
        </p:txBody>
      </p:sp>
      <p:cxnSp>
        <p:nvCxnSpPr>
          <p:cNvPr id="689" name="Connector: Elbow 688" descr="Arrow going right">
            <a:extLst>
              <a:ext uri="{FF2B5EF4-FFF2-40B4-BE49-F238E27FC236}">
                <a16:creationId xmlns:a16="http://schemas.microsoft.com/office/drawing/2014/main" id="{AF82BC2A-261A-4CA7-8AE2-ADF5A1732F3A}"/>
              </a:ext>
            </a:extLst>
          </p:cNvPr>
          <p:cNvCxnSpPr>
            <a:cxnSpLocks/>
            <a:stCxn id="686" idx="6"/>
          </p:cNvCxnSpPr>
          <p:nvPr/>
        </p:nvCxnSpPr>
        <p:spPr>
          <a:xfrm flipV="1">
            <a:off x="10512134" y="1742704"/>
            <a:ext cx="685981" cy="408132"/>
          </a:xfrm>
          <a:prstGeom prst="bentConnector3">
            <a:avLst>
              <a:gd name="adj1" fmla="val 50000"/>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pic>
        <p:nvPicPr>
          <p:cNvPr id="690" name="Picture 689" descr="Icon of a hacker inside a cloud">
            <a:extLst>
              <a:ext uri="{FF2B5EF4-FFF2-40B4-BE49-F238E27FC236}">
                <a16:creationId xmlns:a16="http://schemas.microsoft.com/office/drawing/2014/main" id="{CCCA2CA8-6824-4551-980E-6A919425170C}"/>
              </a:ext>
            </a:extLst>
          </p:cNvPr>
          <p:cNvPicPr>
            <a:picLocks noChangeAspect="1"/>
          </p:cNvPicPr>
          <p:nvPr/>
        </p:nvPicPr>
        <p:blipFill>
          <a:blip r:embed="rId16"/>
          <a:stretch>
            <a:fillRect/>
          </a:stretch>
        </p:blipFill>
        <p:spPr>
          <a:xfrm>
            <a:off x="11173133" y="1330038"/>
            <a:ext cx="888492" cy="633984"/>
          </a:xfrm>
          <a:prstGeom prst="rect">
            <a:avLst/>
          </a:prstGeom>
        </p:spPr>
      </p:pic>
      <p:sp>
        <p:nvSpPr>
          <p:cNvPr id="691" name="TextBox 690">
            <a:extLst>
              <a:ext uri="{FF2B5EF4-FFF2-40B4-BE49-F238E27FC236}">
                <a16:creationId xmlns:a16="http://schemas.microsoft.com/office/drawing/2014/main" id="{34A4B8EB-5E6F-48A3-8006-79C73EBF7153}"/>
              </a:ext>
            </a:extLst>
          </p:cNvPr>
          <p:cNvSpPr txBox="1"/>
          <p:nvPr/>
        </p:nvSpPr>
        <p:spPr>
          <a:xfrm>
            <a:off x="11163350" y="1837053"/>
            <a:ext cx="908058" cy="461665"/>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Exfiltration of data</a:t>
            </a:r>
          </a:p>
        </p:txBody>
      </p:sp>
      <p:sp>
        <p:nvSpPr>
          <p:cNvPr id="696" name="Freeform: Shape 695">
            <a:extLst>
              <a:ext uri="{FF2B5EF4-FFF2-40B4-BE49-F238E27FC236}">
                <a16:creationId xmlns:a16="http://schemas.microsoft.com/office/drawing/2014/main" id="{C019E050-73F1-4A07-A4DD-E1625E7221CC}"/>
              </a:ext>
              <a:ext uri="{C183D7F6-B498-43B3-948B-1728B52AA6E4}">
                <adec:decorative xmlns:adec="http://schemas.microsoft.com/office/drawing/2017/decorative" val="1"/>
              </a:ext>
            </a:extLst>
          </p:cNvPr>
          <p:cNvSpPr/>
          <p:nvPr/>
        </p:nvSpPr>
        <p:spPr>
          <a:xfrm>
            <a:off x="1" y="4611530"/>
            <a:ext cx="6092067" cy="2246471"/>
          </a:xfrm>
          <a:custGeom>
            <a:avLst/>
            <a:gdLst>
              <a:gd name="connsiteX0" fmla="*/ 5762159 w 6092067"/>
              <a:gd name="connsiteY0" fmla="*/ 0 h 2246471"/>
              <a:gd name="connsiteX1" fmla="*/ 5776620 w 6092067"/>
              <a:gd name="connsiteY1" fmla="*/ 26643 h 2246471"/>
              <a:gd name="connsiteX2" fmla="*/ 6018373 w 6092067"/>
              <a:gd name="connsiteY2" fmla="*/ 188628 h 2246471"/>
              <a:gd name="connsiteX3" fmla="*/ 6092067 w 6092067"/>
              <a:gd name="connsiteY3" fmla="*/ 196057 h 2246471"/>
              <a:gd name="connsiteX4" fmla="*/ 6092067 w 6092067"/>
              <a:gd name="connsiteY4" fmla="*/ 2246471 h 2246471"/>
              <a:gd name="connsiteX5" fmla="*/ 0 w 6092067"/>
              <a:gd name="connsiteY5" fmla="*/ 2246471 h 2246471"/>
              <a:gd name="connsiteX6" fmla="*/ 0 w 6092067"/>
              <a:gd name="connsiteY6" fmla="*/ 942891 h 2246471"/>
              <a:gd name="connsiteX7" fmla="*/ 727021 w 6092067"/>
              <a:gd name="connsiteY7" fmla="*/ 725938 h 2246471"/>
              <a:gd name="connsiteX8" fmla="*/ 5698528 w 6092067"/>
              <a:gd name="connsiteY8" fmla="*/ 621 h 2246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2067" h="2246471">
                <a:moveTo>
                  <a:pt x="5762159" y="0"/>
                </a:moveTo>
                <a:lnTo>
                  <a:pt x="5776620" y="26643"/>
                </a:lnTo>
                <a:cubicBezTo>
                  <a:pt x="5831992" y="108604"/>
                  <a:pt x="5918083" y="168106"/>
                  <a:pt x="6018373" y="188628"/>
                </a:cubicBezTo>
                <a:lnTo>
                  <a:pt x="6092067" y="196057"/>
                </a:lnTo>
                <a:lnTo>
                  <a:pt x="6092067" y="2246471"/>
                </a:lnTo>
                <a:lnTo>
                  <a:pt x="0" y="2246471"/>
                </a:lnTo>
                <a:lnTo>
                  <a:pt x="0" y="942891"/>
                </a:lnTo>
                <a:lnTo>
                  <a:pt x="727021" y="725938"/>
                </a:lnTo>
                <a:cubicBezTo>
                  <a:pt x="2314472" y="284933"/>
                  <a:pt x="3980156" y="34191"/>
                  <a:pt x="5698528" y="621"/>
                </a:cubicBezTo>
                <a:close/>
              </a:path>
            </a:pathLst>
          </a:custGeom>
          <a:solidFill>
            <a:schemeClr val="bg1"/>
          </a:solidFill>
          <a:ln w="6350"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Segoe UI"/>
              <a:ea typeface="+mn-ea"/>
              <a:cs typeface="+mn-cs"/>
            </a:endParaRPr>
          </a:p>
        </p:txBody>
      </p:sp>
      <p:sp>
        <p:nvSpPr>
          <p:cNvPr id="697" name="Rectangle 696">
            <a:extLst>
              <a:ext uri="{FF2B5EF4-FFF2-40B4-BE49-F238E27FC236}">
                <a16:creationId xmlns:a16="http://schemas.microsoft.com/office/drawing/2014/main" id="{9B25B2F7-2975-45B3-B14F-A4361363E212}"/>
              </a:ext>
            </a:extLst>
          </p:cNvPr>
          <p:cNvSpPr/>
          <p:nvPr/>
        </p:nvSpPr>
        <p:spPr>
          <a:xfrm>
            <a:off x="5038162" y="4955903"/>
            <a:ext cx="796693" cy="430887"/>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a:ln>
                  <a:noFill/>
                </a:ln>
                <a:solidFill>
                  <a:srgbClr val="282828"/>
                </a:solidFill>
                <a:effectLst/>
                <a:uLnTx/>
                <a:uFillTx/>
                <a:latin typeface="Segoe UI Semibold"/>
                <a:ea typeface="+mn-ea"/>
                <a:cs typeface="Segoe UI" charset="0"/>
              </a:rPr>
              <a:t>Leading </a:t>
            </a:r>
            <a:br>
              <a:rPr kumimoji="0" lang="en-US" sz="1400" b="0" i="1" u="none" strike="noStrike" kern="0" cap="none" spc="0" normalizeH="0" baseline="0" noProof="0">
                <a:ln>
                  <a:noFill/>
                </a:ln>
                <a:solidFill>
                  <a:srgbClr val="282828"/>
                </a:solidFill>
                <a:effectLst/>
                <a:uLnTx/>
                <a:uFillTx/>
                <a:latin typeface="Segoe UI Semibold"/>
                <a:ea typeface="+mn-ea"/>
                <a:cs typeface="Segoe UI" charset="0"/>
              </a:rPr>
            </a:br>
            <a:r>
              <a:rPr kumimoji="0" lang="en-US" sz="1400" b="0" i="1" u="none" strike="noStrike" kern="0" cap="none" spc="0" normalizeH="0" baseline="0" noProof="0">
                <a:ln>
                  <a:noFill/>
                </a:ln>
                <a:solidFill>
                  <a:srgbClr val="282828"/>
                </a:solidFill>
                <a:effectLst/>
                <a:uLnTx/>
                <a:uFillTx/>
                <a:latin typeface="Segoe UI Semibold"/>
                <a:ea typeface="+mn-ea"/>
                <a:cs typeface="Segoe UI" charset="0"/>
              </a:rPr>
              <a:t>indicators</a:t>
            </a:r>
          </a:p>
        </p:txBody>
      </p:sp>
      <p:sp>
        <p:nvSpPr>
          <p:cNvPr id="699" name="Oval 698">
            <a:extLst>
              <a:ext uri="{FF2B5EF4-FFF2-40B4-BE49-F238E27FC236}">
                <a16:creationId xmlns:a16="http://schemas.microsoft.com/office/drawing/2014/main" id="{0DF291C3-3B43-4DEA-8384-65518BA32F29}"/>
              </a:ext>
              <a:ext uri="{C183D7F6-B498-43B3-948B-1728B52AA6E4}">
                <adec:decorative xmlns:adec="http://schemas.microsoft.com/office/drawing/2017/decorative" val="1"/>
              </a:ext>
            </a:extLst>
          </p:cNvPr>
          <p:cNvSpPr/>
          <p:nvPr/>
        </p:nvSpPr>
        <p:spPr bwMode="auto">
          <a:xfrm>
            <a:off x="3990453" y="5464947"/>
            <a:ext cx="992167" cy="992166"/>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700" name="Picture 699" descr="icon of a user">
            <a:extLst>
              <a:ext uri="{FF2B5EF4-FFF2-40B4-BE49-F238E27FC236}">
                <a16:creationId xmlns:a16="http://schemas.microsoft.com/office/drawing/2014/main" id="{A1C7AE6F-A942-49E0-AE8D-7D050B08FDB7}"/>
              </a:ext>
            </a:extLst>
          </p:cNvPr>
          <p:cNvPicPr>
            <a:picLocks noChangeAspect="1"/>
          </p:cNvPicPr>
          <p:nvPr/>
        </p:nvPicPr>
        <p:blipFill>
          <a:blip r:embed="rId17"/>
          <a:stretch>
            <a:fillRect/>
          </a:stretch>
        </p:blipFill>
        <p:spPr>
          <a:xfrm>
            <a:off x="4286130" y="5712618"/>
            <a:ext cx="400812" cy="496824"/>
          </a:xfrm>
          <a:prstGeom prst="rect">
            <a:avLst/>
          </a:prstGeom>
        </p:spPr>
      </p:pic>
      <p:sp>
        <p:nvSpPr>
          <p:cNvPr id="701" name="Rectangle 700">
            <a:extLst>
              <a:ext uri="{FF2B5EF4-FFF2-40B4-BE49-F238E27FC236}">
                <a16:creationId xmlns:a16="http://schemas.microsoft.com/office/drawing/2014/main" id="{F8477982-8FDB-4134-80B9-AD127B07B924}"/>
              </a:ext>
            </a:extLst>
          </p:cNvPr>
          <p:cNvSpPr/>
          <p:nvPr/>
        </p:nvSpPr>
        <p:spPr>
          <a:xfrm>
            <a:off x="1669605" y="5186793"/>
            <a:ext cx="2103120" cy="276999"/>
          </a:xfrm>
          <a:prstGeom prst="rect">
            <a:avLst/>
          </a:prstGeom>
        </p:spPr>
        <p:txBody>
          <a:bodyPr wrap="squar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82828"/>
                </a:solidFill>
                <a:effectLst/>
                <a:uLnTx/>
                <a:uFillTx/>
                <a:latin typeface="Segoe UI Semibold"/>
                <a:ea typeface="+mn-ea"/>
                <a:cs typeface="+mn-cs"/>
              </a:rPr>
              <a:t>History of violations</a:t>
            </a:r>
          </a:p>
        </p:txBody>
      </p:sp>
      <p:sp>
        <p:nvSpPr>
          <p:cNvPr id="702" name="Oval 701">
            <a:extLst>
              <a:ext uri="{FF2B5EF4-FFF2-40B4-BE49-F238E27FC236}">
                <a16:creationId xmlns:a16="http://schemas.microsoft.com/office/drawing/2014/main" id="{3D2282F4-F164-4610-B6A1-71D5AC04E381}"/>
              </a:ext>
              <a:ext uri="{C183D7F6-B498-43B3-948B-1728B52AA6E4}">
                <adec:decorative xmlns:adec="http://schemas.microsoft.com/office/drawing/2017/decorative" val="1"/>
              </a:ext>
            </a:extLst>
          </p:cNvPr>
          <p:cNvSpPr/>
          <p:nvPr/>
        </p:nvSpPr>
        <p:spPr bwMode="auto">
          <a:xfrm>
            <a:off x="3882397" y="5121038"/>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703" name="Picture 702" descr="Icon showing no iterations">
            <a:extLst>
              <a:ext uri="{FF2B5EF4-FFF2-40B4-BE49-F238E27FC236}">
                <a16:creationId xmlns:a16="http://schemas.microsoft.com/office/drawing/2014/main" id="{977FA82B-A857-4D36-9A86-3DAF25BF17C3}"/>
              </a:ext>
            </a:extLst>
          </p:cNvPr>
          <p:cNvPicPr>
            <a:picLocks noChangeAspect="1"/>
          </p:cNvPicPr>
          <p:nvPr/>
        </p:nvPicPr>
        <p:blipFill>
          <a:blip r:embed="rId18"/>
          <a:stretch>
            <a:fillRect/>
          </a:stretch>
        </p:blipFill>
        <p:spPr>
          <a:xfrm>
            <a:off x="4011175" y="5249816"/>
            <a:ext cx="291084" cy="291084"/>
          </a:xfrm>
          <a:prstGeom prst="rect">
            <a:avLst/>
          </a:prstGeom>
        </p:spPr>
      </p:pic>
      <p:sp>
        <p:nvSpPr>
          <p:cNvPr id="707" name="Rectangle 706">
            <a:extLst>
              <a:ext uri="{FF2B5EF4-FFF2-40B4-BE49-F238E27FC236}">
                <a16:creationId xmlns:a16="http://schemas.microsoft.com/office/drawing/2014/main" id="{F3212AEA-5895-457D-981E-504775C0F293}"/>
              </a:ext>
            </a:extLst>
          </p:cNvPr>
          <p:cNvSpPr/>
          <p:nvPr/>
        </p:nvSpPr>
        <p:spPr>
          <a:xfrm>
            <a:off x="1843634" y="5625016"/>
            <a:ext cx="1602362" cy="276999"/>
          </a:xfrm>
          <a:prstGeom prst="rect">
            <a:avLst/>
          </a:prstGeom>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82828"/>
                </a:solidFill>
                <a:effectLst/>
                <a:uLnTx/>
                <a:uFillTx/>
                <a:latin typeface="Segoe UI Semibold"/>
                <a:ea typeface="+mn-ea"/>
                <a:cs typeface="+mn-cs"/>
              </a:rPr>
              <a:t>Distracted and careless</a:t>
            </a:r>
          </a:p>
        </p:txBody>
      </p:sp>
      <p:sp>
        <p:nvSpPr>
          <p:cNvPr id="708" name="Oval 707">
            <a:extLst>
              <a:ext uri="{FF2B5EF4-FFF2-40B4-BE49-F238E27FC236}">
                <a16:creationId xmlns:a16="http://schemas.microsoft.com/office/drawing/2014/main" id="{AB1328BC-04FB-453A-A621-4B99F9888A88}"/>
              </a:ext>
              <a:ext uri="{C183D7F6-B498-43B3-948B-1728B52AA6E4}">
                <adec:decorative xmlns:adec="http://schemas.microsoft.com/office/drawing/2017/decorative" val="1"/>
              </a:ext>
            </a:extLst>
          </p:cNvPr>
          <p:cNvSpPr/>
          <p:nvPr/>
        </p:nvSpPr>
        <p:spPr bwMode="auto">
          <a:xfrm>
            <a:off x="3552943" y="5454212"/>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709" name="Picture 708" descr="Icon of a stop sign">
            <a:extLst>
              <a:ext uri="{FF2B5EF4-FFF2-40B4-BE49-F238E27FC236}">
                <a16:creationId xmlns:a16="http://schemas.microsoft.com/office/drawing/2014/main" id="{BEEF3238-CCD3-418E-AA5B-6F9A4AE7C097}"/>
              </a:ext>
            </a:extLst>
          </p:cNvPr>
          <p:cNvPicPr>
            <a:picLocks noChangeAspect="1"/>
          </p:cNvPicPr>
          <p:nvPr/>
        </p:nvPicPr>
        <p:blipFill>
          <a:blip r:embed="rId19"/>
          <a:stretch>
            <a:fillRect/>
          </a:stretch>
        </p:blipFill>
        <p:spPr>
          <a:xfrm>
            <a:off x="3627619" y="5581466"/>
            <a:ext cx="399288" cy="294132"/>
          </a:xfrm>
          <a:prstGeom prst="rect">
            <a:avLst/>
          </a:prstGeom>
        </p:spPr>
      </p:pic>
      <p:sp>
        <p:nvSpPr>
          <p:cNvPr id="704" name="Rectangle 703">
            <a:extLst>
              <a:ext uri="{FF2B5EF4-FFF2-40B4-BE49-F238E27FC236}">
                <a16:creationId xmlns:a16="http://schemas.microsoft.com/office/drawing/2014/main" id="{E3018FC8-4C36-4E33-814D-181291777315}"/>
              </a:ext>
            </a:extLst>
          </p:cNvPr>
          <p:cNvSpPr/>
          <p:nvPr/>
        </p:nvSpPr>
        <p:spPr>
          <a:xfrm>
            <a:off x="1471426" y="6063239"/>
            <a:ext cx="1982017" cy="276999"/>
          </a:xfrm>
          <a:prstGeom prst="rect">
            <a:avLst/>
          </a:prstGeom>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82828"/>
                </a:solidFill>
                <a:effectLst/>
                <a:uLnTx/>
                <a:uFillTx/>
                <a:latin typeface="Segoe UI Semibold"/>
                <a:ea typeface="+mn-ea"/>
                <a:cs typeface="+mn-cs"/>
              </a:rPr>
              <a:t>Disgruntled or disenchanted</a:t>
            </a:r>
          </a:p>
        </p:txBody>
      </p:sp>
      <p:sp>
        <p:nvSpPr>
          <p:cNvPr id="705" name="Oval 704">
            <a:extLst>
              <a:ext uri="{FF2B5EF4-FFF2-40B4-BE49-F238E27FC236}">
                <a16:creationId xmlns:a16="http://schemas.microsoft.com/office/drawing/2014/main" id="{E2D30EEA-1225-40B6-A43D-5C229C947127}"/>
              </a:ext>
              <a:ext uri="{C183D7F6-B498-43B3-948B-1728B52AA6E4}">
                <adec:decorative xmlns:adec="http://schemas.microsoft.com/office/drawing/2017/decorative" val="1"/>
              </a:ext>
            </a:extLst>
          </p:cNvPr>
          <p:cNvSpPr/>
          <p:nvPr/>
        </p:nvSpPr>
        <p:spPr bwMode="auto">
          <a:xfrm>
            <a:off x="3533369" y="5903889"/>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706" name="Picture 705" descr="Icon of an angry face">
            <a:extLst>
              <a:ext uri="{FF2B5EF4-FFF2-40B4-BE49-F238E27FC236}">
                <a16:creationId xmlns:a16="http://schemas.microsoft.com/office/drawing/2014/main" id="{FEC16A7E-BEE5-4A07-966D-B94FD827BD4C}"/>
              </a:ext>
            </a:extLst>
          </p:cNvPr>
          <p:cNvPicPr>
            <a:picLocks noChangeAspect="1"/>
          </p:cNvPicPr>
          <p:nvPr/>
        </p:nvPicPr>
        <p:blipFill>
          <a:blip r:embed="rId20"/>
          <a:stretch>
            <a:fillRect/>
          </a:stretch>
        </p:blipFill>
        <p:spPr>
          <a:xfrm>
            <a:off x="3653003" y="6023523"/>
            <a:ext cx="309372" cy="309372"/>
          </a:xfrm>
          <a:prstGeom prst="rect">
            <a:avLst/>
          </a:prstGeom>
        </p:spPr>
      </p:pic>
      <p:sp>
        <p:nvSpPr>
          <p:cNvPr id="710" name="TextBox 709">
            <a:extLst>
              <a:ext uri="{FF2B5EF4-FFF2-40B4-BE49-F238E27FC236}">
                <a16:creationId xmlns:a16="http://schemas.microsoft.com/office/drawing/2014/main" id="{E8D81E02-D0F5-4C95-94A4-10556C392D9F}"/>
              </a:ext>
            </a:extLst>
          </p:cNvPr>
          <p:cNvSpPr txBox="1"/>
          <p:nvPr/>
        </p:nvSpPr>
        <p:spPr>
          <a:xfrm>
            <a:off x="1713147" y="6463356"/>
            <a:ext cx="2103120" cy="276999"/>
          </a:xfrm>
          <a:prstGeom prst="rect">
            <a:avLst/>
          </a:prstGeom>
          <a:noFill/>
        </p:spPr>
        <p:txBody>
          <a:bodyPr wrap="square" lIns="0" rIns="0" rtlCol="0">
            <a:spAutoFit/>
          </a:bodyPr>
          <a:lstStyle>
            <a:defPPr>
              <a:defRPr lang="en-US"/>
            </a:defPPr>
            <a:lvl1pPr marR="0" lvl="0" indent="0" algn="ctr"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Subject to stressors</a:t>
            </a:r>
          </a:p>
        </p:txBody>
      </p:sp>
      <p:sp>
        <p:nvSpPr>
          <p:cNvPr id="711" name="Oval 710">
            <a:extLst>
              <a:ext uri="{FF2B5EF4-FFF2-40B4-BE49-F238E27FC236}">
                <a16:creationId xmlns:a16="http://schemas.microsoft.com/office/drawing/2014/main" id="{072F694E-EEAE-40BF-80BD-2BDCFF192369}"/>
              </a:ext>
              <a:ext uri="{C183D7F6-B498-43B3-948B-1728B52AA6E4}">
                <adec:decorative xmlns:adec="http://schemas.microsoft.com/office/drawing/2017/decorative" val="1"/>
              </a:ext>
            </a:extLst>
          </p:cNvPr>
          <p:cNvSpPr/>
          <p:nvPr/>
        </p:nvSpPr>
        <p:spPr bwMode="auto">
          <a:xfrm>
            <a:off x="3882397" y="6230636"/>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712" name="Picture 711" descr="Icon of three rectangles on top of one another">
            <a:extLst>
              <a:ext uri="{FF2B5EF4-FFF2-40B4-BE49-F238E27FC236}">
                <a16:creationId xmlns:a16="http://schemas.microsoft.com/office/drawing/2014/main" id="{5FF8B3F0-9D47-457F-8E33-76581BD4A249}"/>
              </a:ext>
            </a:extLst>
          </p:cNvPr>
          <p:cNvPicPr>
            <a:picLocks noChangeAspect="1"/>
          </p:cNvPicPr>
          <p:nvPr/>
        </p:nvPicPr>
        <p:blipFill>
          <a:blip r:embed="rId21"/>
          <a:stretch>
            <a:fillRect/>
          </a:stretch>
        </p:blipFill>
        <p:spPr>
          <a:xfrm>
            <a:off x="3956311" y="6357890"/>
            <a:ext cx="400812" cy="294132"/>
          </a:xfrm>
          <a:prstGeom prst="rect">
            <a:avLst/>
          </a:prstGeom>
        </p:spPr>
      </p:pic>
      <p:pic>
        <p:nvPicPr>
          <p:cNvPr id="713" name="Picture 712" descr="icon showing warning">
            <a:extLst>
              <a:ext uri="{FF2B5EF4-FFF2-40B4-BE49-F238E27FC236}">
                <a16:creationId xmlns:a16="http://schemas.microsoft.com/office/drawing/2014/main" id="{2ADC65D6-C5E0-4B5C-9AA5-BE0C76C82589}"/>
              </a:ext>
            </a:extLst>
          </p:cNvPr>
          <p:cNvPicPr>
            <a:picLocks noChangeAspect="1"/>
          </p:cNvPicPr>
          <p:nvPr/>
        </p:nvPicPr>
        <p:blipFill>
          <a:blip r:embed="rId22"/>
          <a:stretch>
            <a:fillRect/>
          </a:stretch>
        </p:blipFill>
        <p:spPr>
          <a:xfrm>
            <a:off x="4718129" y="5768827"/>
            <a:ext cx="571500" cy="505968"/>
          </a:xfrm>
          <a:prstGeom prst="rect">
            <a:avLst/>
          </a:prstGeom>
        </p:spPr>
      </p:pic>
      <p:sp>
        <p:nvSpPr>
          <p:cNvPr id="715" name="Freeform: Shape 714">
            <a:hlinkClick r:id="rId23" tooltip="Insider risk management in Microsoft 365 helps minimize internal risks by enabling you to detect, investigate, and act on malicious and inadvertent activities in your organization."/>
            <a:extLst>
              <a:ext uri="{FF2B5EF4-FFF2-40B4-BE49-F238E27FC236}">
                <a16:creationId xmlns:a16="http://schemas.microsoft.com/office/drawing/2014/main" id="{4D49A52D-F364-4954-8538-1043CFE8EE30}"/>
              </a:ext>
              <a:ext uri="{C183D7F6-B498-43B3-948B-1728B52AA6E4}">
                <adec:decorative xmlns:adec="http://schemas.microsoft.com/office/drawing/2017/decorative" val="1"/>
              </a:ext>
            </a:extLst>
          </p:cNvPr>
          <p:cNvSpPr/>
          <p:nvPr/>
        </p:nvSpPr>
        <p:spPr>
          <a:xfrm>
            <a:off x="0" y="4599097"/>
            <a:ext cx="12192000" cy="2258904"/>
          </a:xfrm>
          <a:custGeom>
            <a:avLst/>
            <a:gdLst>
              <a:gd name="connsiteX0" fmla="*/ 0 w 12192000"/>
              <a:gd name="connsiteY0" fmla="*/ 942891 h 2246471"/>
              <a:gd name="connsiteX1" fmla="*/ 1 w 12192000"/>
              <a:gd name="connsiteY1" fmla="*/ 942891 h 2246471"/>
              <a:gd name="connsiteX2" fmla="*/ 1 w 12192000"/>
              <a:gd name="connsiteY2" fmla="*/ 2246471 h 2246471"/>
              <a:gd name="connsiteX3" fmla="*/ 0 w 12192000"/>
              <a:gd name="connsiteY3" fmla="*/ 2246471 h 2246471"/>
              <a:gd name="connsiteX4" fmla="*/ 6429833 w 12192000"/>
              <a:gd name="connsiteY4" fmla="*/ 0 h 2246471"/>
              <a:gd name="connsiteX5" fmla="*/ 6493471 w 12192000"/>
              <a:gd name="connsiteY5" fmla="*/ 621 h 2246471"/>
              <a:gd name="connsiteX6" fmla="*/ 12192000 w 12192000"/>
              <a:gd name="connsiteY6" fmla="*/ 942891 h 2246471"/>
              <a:gd name="connsiteX7" fmla="*/ 12192000 w 12192000"/>
              <a:gd name="connsiteY7" fmla="*/ 2246471 h 2246471"/>
              <a:gd name="connsiteX8" fmla="*/ 6092068 w 12192000"/>
              <a:gd name="connsiteY8" fmla="*/ 2246471 h 2246471"/>
              <a:gd name="connsiteX9" fmla="*/ 6092068 w 12192000"/>
              <a:gd name="connsiteY9" fmla="*/ 196058 h 2246471"/>
              <a:gd name="connsiteX10" fmla="*/ 6095996 w 12192000"/>
              <a:gd name="connsiteY10" fmla="*/ 196454 h 2246471"/>
              <a:gd name="connsiteX11" fmla="*/ 6415371 w 12192000"/>
              <a:gd name="connsiteY11" fmla="*/ 26644 h 2246471"/>
              <a:gd name="connsiteX0" fmla="*/ 0 w 12192000"/>
              <a:gd name="connsiteY0" fmla="*/ 1042036 h 2345616"/>
              <a:gd name="connsiteX1" fmla="*/ 1 w 12192000"/>
              <a:gd name="connsiteY1" fmla="*/ 1042036 h 2345616"/>
              <a:gd name="connsiteX2" fmla="*/ 1 w 12192000"/>
              <a:gd name="connsiteY2" fmla="*/ 2345616 h 2345616"/>
              <a:gd name="connsiteX3" fmla="*/ 0 w 12192000"/>
              <a:gd name="connsiteY3" fmla="*/ 2345616 h 2345616"/>
              <a:gd name="connsiteX4" fmla="*/ 0 w 12192000"/>
              <a:gd name="connsiteY4" fmla="*/ 1042036 h 2345616"/>
              <a:gd name="connsiteX5" fmla="*/ 6429833 w 12192000"/>
              <a:gd name="connsiteY5" fmla="*/ 99145 h 2345616"/>
              <a:gd name="connsiteX6" fmla="*/ 6493471 w 12192000"/>
              <a:gd name="connsiteY6" fmla="*/ 99766 h 2345616"/>
              <a:gd name="connsiteX7" fmla="*/ 12192000 w 12192000"/>
              <a:gd name="connsiteY7" fmla="*/ 1042036 h 2345616"/>
              <a:gd name="connsiteX8" fmla="*/ 12192000 w 12192000"/>
              <a:gd name="connsiteY8" fmla="*/ 2345616 h 2345616"/>
              <a:gd name="connsiteX9" fmla="*/ 6092068 w 12192000"/>
              <a:gd name="connsiteY9" fmla="*/ 2345616 h 2345616"/>
              <a:gd name="connsiteX10" fmla="*/ 6092068 w 12192000"/>
              <a:gd name="connsiteY10" fmla="*/ 295203 h 2345616"/>
              <a:gd name="connsiteX11" fmla="*/ 6095996 w 12192000"/>
              <a:gd name="connsiteY11" fmla="*/ 295599 h 2345616"/>
              <a:gd name="connsiteX12" fmla="*/ 6232491 w 12192000"/>
              <a:gd name="connsiteY12" fmla="*/ 483 h 2345616"/>
              <a:gd name="connsiteX13" fmla="*/ 6429833 w 12192000"/>
              <a:gd name="connsiteY13" fmla="*/ 99145 h 2345616"/>
              <a:gd name="connsiteX0" fmla="*/ 0 w 12192000"/>
              <a:gd name="connsiteY0" fmla="*/ 1042036 h 2345616"/>
              <a:gd name="connsiteX1" fmla="*/ 1 w 12192000"/>
              <a:gd name="connsiteY1" fmla="*/ 1042036 h 2345616"/>
              <a:gd name="connsiteX2" fmla="*/ 1 w 12192000"/>
              <a:gd name="connsiteY2" fmla="*/ 2345616 h 2345616"/>
              <a:gd name="connsiteX3" fmla="*/ 0 w 12192000"/>
              <a:gd name="connsiteY3" fmla="*/ 2345616 h 2345616"/>
              <a:gd name="connsiteX4" fmla="*/ 0 w 12192000"/>
              <a:gd name="connsiteY4" fmla="*/ 1042036 h 2345616"/>
              <a:gd name="connsiteX5" fmla="*/ 6429833 w 12192000"/>
              <a:gd name="connsiteY5" fmla="*/ 99145 h 2345616"/>
              <a:gd name="connsiteX6" fmla="*/ 6493471 w 12192000"/>
              <a:gd name="connsiteY6" fmla="*/ 99766 h 2345616"/>
              <a:gd name="connsiteX7" fmla="*/ 12192000 w 12192000"/>
              <a:gd name="connsiteY7" fmla="*/ 1042036 h 2345616"/>
              <a:gd name="connsiteX8" fmla="*/ 12192000 w 12192000"/>
              <a:gd name="connsiteY8" fmla="*/ 2345616 h 2345616"/>
              <a:gd name="connsiteX9" fmla="*/ 6092068 w 12192000"/>
              <a:gd name="connsiteY9" fmla="*/ 2345616 h 2345616"/>
              <a:gd name="connsiteX10" fmla="*/ 6092068 w 12192000"/>
              <a:gd name="connsiteY10" fmla="*/ 295203 h 2345616"/>
              <a:gd name="connsiteX11" fmla="*/ 6113987 w 12192000"/>
              <a:gd name="connsiteY11" fmla="*/ 77582 h 2345616"/>
              <a:gd name="connsiteX12" fmla="*/ 6232491 w 12192000"/>
              <a:gd name="connsiteY12" fmla="*/ 483 h 2345616"/>
              <a:gd name="connsiteX13" fmla="*/ 6429833 w 12192000"/>
              <a:gd name="connsiteY13" fmla="*/ 99145 h 2345616"/>
              <a:gd name="connsiteX0" fmla="*/ 0 w 12192000"/>
              <a:gd name="connsiteY0" fmla="*/ 1042036 h 2345616"/>
              <a:gd name="connsiteX1" fmla="*/ 1 w 12192000"/>
              <a:gd name="connsiteY1" fmla="*/ 1042036 h 2345616"/>
              <a:gd name="connsiteX2" fmla="*/ 1 w 12192000"/>
              <a:gd name="connsiteY2" fmla="*/ 2345616 h 2345616"/>
              <a:gd name="connsiteX3" fmla="*/ 0 w 12192000"/>
              <a:gd name="connsiteY3" fmla="*/ 2345616 h 2345616"/>
              <a:gd name="connsiteX4" fmla="*/ 0 w 12192000"/>
              <a:gd name="connsiteY4" fmla="*/ 1042036 h 2345616"/>
              <a:gd name="connsiteX5" fmla="*/ 6429833 w 12192000"/>
              <a:gd name="connsiteY5" fmla="*/ 99145 h 2345616"/>
              <a:gd name="connsiteX6" fmla="*/ 6493471 w 12192000"/>
              <a:gd name="connsiteY6" fmla="*/ 99766 h 2345616"/>
              <a:gd name="connsiteX7" fmla="*/ 12192000 w 12192000"/>
              <a:gd name="connsiteY7" fmla="*/ 1042036 h 2345616"/>
              <a:gd name="connsiteX8" fmla="*/ 12192000 w 12192000"/>
              <a:gd name="connsiteY8" fmla="*/ 2345616 h 2345616"/>
              <a:gd name="connsiteX9" fmla="*/ 6092068 w 12192000"/>
              <a:gd name="connsiteY9" fmla="*/ 2345616 h 2345616"/>
              <a:gd name="connsiteX10" fmla="*/ 6092068 w 12192000"/>
              <a:gd name="connsiteY10" fmla="*/ 295203 h 2345616"/>
              <a:gd name="connsiteX11" fmla="*/ 6232491 w 12192000"/>
              <a:gd name="connsiteY11" fmla="*/ 483 h 2345616"/>
              <a:gd name="connsiteX12" fmla="*/ 6429833 w 12192000"/>
              <a:gd name="connsiteY12" fmla="*/ 99145 h 2345616"/>
              <a:gd name="connsiteX0" fmla="*/ 0 w 12192000"/>
              <a:gd name="connsiteY0" fmla="*/ 1042036 h 2345616"/>
              <a:gd name="connsiteX1" fmla="*/ 1 w 12192000"/>
              <a:gd name="connsiteY1" fmla="*/ 1042036 h 2345616"/>
              <a:gd name="connsiteX2" fmla="*/ 1 w 12192000"/>
              <a:gd name="connsiteY2" fmla="*/ 2345616 h 2345616"/>
              <a:gd name="connsiteX3" fmla="*/ 0 w 12192000"/>
              <a:gd name="connsiteY3" fmla="*/ 2345616 h 2345616"/>
              <a:gd name="connsiteX4" fmla="*/ 0 w 12192000"/>
              <a:gd name="connsiteY4" fmla="*/ 1042036 h 2345616"/>
              <a:gd name="connsiteX5" fmla="*/ 6429833 w 12192000"/>
              <a:gd name="connsiteY5" fmla="*/ 99145 h 2345616"/>
              <a:gd name="connsiteX6" fmla="*/ 6493471 w 12192000"/>
              <a:gd name="connsiteY6" fmla="*/ 99766 h 2345616"/>
              <a:gd name="connsiteX7" fmla="*/ 12192000 w 12192000"/>
              <a:gd name="connsiteY7" fmla="*/ 1042036 h 2345616"/>
              <a:gd name="connsiteX8" fmla="*/ 12192000 w 12192000"/>
              <a:gd name="connsiteY8" fmla="*/ 2345616 h 2345616"/>
              <a:gd name="connsiteX9" fmla="*/ 6092068 w 12192000"/>
              <a:gd name="connsiteY9" fmla="*/ 2345616 h 2345616"/>
              <a:gd name="connsiteX10" fmla="*/ 6088893 w 12192000"/>
              <a:gd name="connsiteY10" fmla="*/ 32737 h 2345616"/>
              <a:gd name="connsiteX11" fmla="*/ 6232491 w 12192000"/>
              <a:gd name="connsiteY11" fmla="*/ 483 h 2345616"/>
              <a:gd name="connsiteX12" fmla="*/ 6429833 w 12192000"/>
              <a:gd name="connsiteY12" fmla="*/ 99145 h 2345616"/>
              <a:gd name="connsiteX0" fmla="*/ 0 w 12192000"/>
              <a:gd name="connsiteY0" fmla="*/ 1053124 h 2356704"/>
              <a:gd name="connsiteX1" fmla="*/ 1 w 12192000"/>
              <a:gd name="connsiteY1" fmla="*/ 1053124 h 2356704"/>
              <a:gd name="connsiteX2" fmla="*/ 1 w 12192000"/>
              <a:gd name="connsiteY2" fmla="*/ 2356704 h 2356704"/>
              <a:gd name="connsiteX3" fmla="*/ 0 w 12192000"/>
              <a:gd name="connsiteY3" fmla="*/ 2356704 h 2356704"/>
              <a:gd name="connsiteX4" fmla="*/ 0 w 12192000"/>
              <a:gd name="connsiteY4" fmla="*/ 1053124 h 2356704"/>
              <a:gd name="connsiteX5" fmla="*/ 6429833 w 12192000"/>
              <a:gd name="connsiteY5" fmla="*/ 110233 h 2356704"/>
              <a:gd name="connsiteX6" fmla="*/ 6493471 w 12192000"/>
              <a:gd name="connsiteY6" fmla="*/ 110854 h 2356704"/>
              <a:gd name="connsiteX7" fmla="*/ 12192000 w 12192000"/>
              <a:gd name="connsiteY7" fmla="*/ 1053124 h 2356704"/>
              <a:gd name="connsiteX8" fmla="*/ 12192000 w 12192000"/>
              <a:gd name="connsiteY8" fmla="*/ 2356704 h 2356704"/>
              <a:gd name="connsiteX9" fmla="*/ 6092068 w 12192000"/>
              <a:gd name="connsiteY9" fmla="*/ 2356704 h 2356704"/>
              <a:gd name="connsiteX10" fmla="*/ 6088893 w 12192000"/>
              <a:gd name="connsiteY10" fmla="*/ 43825 h 2356704"/>
              <a:gd name="connsiteX11" fmla="*/ 6232491 w 12192000"/>
              <a:gd name="connsiteY11" fmla="*/ 11571 h 2356704"/>
              <a:gd name="connsiteX12" fmla="*/ 6235700 w 12192000"/>
              <a:gd name="connsiteY12" fmla="*/ 8261 h 2356704"/>
              <a:gd name="connsiteX13" fmla="*/ 6429833 w 12192000"/>
              <a:gd name="connsiteY13" fmla="*/ 110233 h 2356704"/>
              <a:gd name="connsiteX0" fmla="*/ 0 w 12192000"/>
              <a:gd name="connsiteY0" fmla="*/ 1052796 h 2356376"/>
              <a:gd name="connsiteX1" fmla="*/ 1 w 12192000"/>
              <a:gd name="connsiteY1" fmla="*/ 1052796 h 2356376"/>
              <a:gd name="connsiteX2" fmla="*/ 1 w 12192000"/>
              <a:gd name="connsiteY2" fmla="*/ 2356376 h 2356376"/>
              <a:gd name="connsiteX3" fmla="*/ 0 w 12192000"/>
              <a:gd name="connsiteY3" fmla="*/ 2356376 h 2356376"/>
              <a:gd name="connsiteX4" fmla="*/ 0 w 12192000"/>
              <a:gd name="connsiteY4" fmla="*/ 1052796 h 2356376"/>
              <a:gd name="connsiteX5" fmla="*/ 6235700 w 12192000"/>
              <a:gd name="connsiteY5" fmla="*/ 7933 h 2356376"/>
              <a:gd name="connsiteX6" fmla="*/ 6493471 w 12192000"/>
              <a:gd name="connsiteY6" fmla="*/ 110526 h 2356376"/>
              <a:gd name="connsiteX7" fmla="*/ 12192000 w 12192000"/>
              <a:gd name="connsiteY7" fmla="*/ 1052796 h 2356376"/>
              <a:gd name="connsiteX8" fmla="*/ 12192000 w 12192000"/>
              <a:gd name="connsiteY8" fmla="*/ 2356376 h 2356376"/>
              <a:gd name="connsiteX9" fmla="*/ 6092068 w 12192000"/>
              <a:gd name="connsiteY9" fmla="*/ 2356376 h 2356376"/>
              <a:gd name="connsiteX10" fmla="*/ 6088893 w 12192000"/>
              <a:gd name="connsiteY10" fmla="*/ 43497 h 2356376"/>
              <a:gd name="connsiteX11" fmla="*/ 6232491 w 12192000"/>
              <a:gd name="connsiteY11" fmla="*/ 11243 h 2356376"/>
              <a:gd name="connsiteX12" fmla="*/ 6235700 w 12192000"/>
              <a:gd name="connsiteY12" fmla="*/ 7933 h 2356376"/>
              <a:gd name="connsiteX0" fmla="*/ 0 w 12192000"/>
              <a:gd name="connsiteY0" fmla="*/ 1052933 h 2356513"/>
              <a:gd name="connsiteX1" fmla="*/ 1 w 12192000"/>
              <a:gd name="connsiteY1" fmla="*/ 1052933 h 2356513"/>
              <a:gd name="connsiteX2" fmla="*/ 1 w 12192000"/>
              <a:gd name="connsiteY2" fmla="*/ 2356513 h 2356513"/>
              <a:gd name="connsiteX3" fmla="*/ 0 w 12192000"/>
              <a:gd name="connsiteY3" fmla="*/ 2356513 h 2356513"/>
              <a:gd name="connsiteX4" fmla="*/ 0 w 12192000"/>
              <a:gd name="connsiteY4" fmla="*/ 1052933 h 2356513"/>
              <a:gd name="connsiteX5" fmla="*/ 6232491 w 12192000"/>
              <a:gd name="connsiteY5" fmla="*/ 11380 h 2356513"/>
              <a:gd name="connsiteX6" fmla="*/ 6493471 w 12192000"/>
              <a:gd name="connsiteY6" fmla="*/ 110663 h 2356513"/>
              <a:gd name="connsiteX7" fmla="*/ 12192000 w 12192000"/>
              <a:gd name="connsiteY7" fmla="*/ 1052933 h 2356513"/>
              <a:gd name="connsiteX8" fmla="*/ 12192000 w 12192000"/>
              <a:gd name="connsiteY8" fmla="*/ 2356513 h 2356513"/>
              <a:gd name="connsiteX9" fmla="*/ 6092068 w 12192000"/>
              <a:gd name="connsiteY9" fmla="*/ 2356513 h 2356513"/>
              <a:gd name="connsiteX10" fmla="*/ 6088893 w 12192000"/>
              <a:gd name="connsiteY10" fmla="*/ 43634 h 2356513"/>
              <a:gd name="connsiteX11" fmla="*/ 6232491 w 12192000"/>
              <a:gd name="connsiteY11" fmla="*/ 11380 h 2356513"/>
              <a:gd name="connsiteX0" fmla="*/ 0 w 12192000"/>
              <a:gd name="connsiteY0" fmla="*/ 1009299 h 2312879"/>
              <a:gd name="connsiteX1" fmla="*/ 1 w 12192000"/>
              <a:gd name="connsiteY1" fmla="*/ 1009299 h 2312879"/>
              <a:gd name="connsiteX2" fmla="*/ 1 w 12192000"/>
              <a:gd name="connsiteY2" fmla="*/ 2312879 h 2312879"/>
              <a:gd name="connsiteX3" fmla="*/ 0 w 12192000"/>
              <a:gd name="connsiteY3" fmla="*/ 2312879 h 2312879"/>
              <a:gd name="connsiteX4" fmla="*/ 0 w 12192000"/>
              <a:gd name="connsiteY4" fmla="*/ 1009299 h 2312879"/>
              <a:gd name="connsiteX5" fmla="*/ 6088893 w 12192000"/>
              <a:gd name="connsiteY5" fmla="*/ 0 h 2312879"/>
              <a:gd name="connsiteX6" fmla="*/ 6493471 w 12192000"/>
              <a:gd name="connsiteY6" fmla="*/ 67029 h 2312879"/>
              <a:gd name="connsiteX7" fmla="*/ 12192000 w 12192000"/>
              <a:gd name="connsiteY7" fmla="*/ 1009299 h 2312879"/>
              <a:gd name="connsiteX8" fmla="*/ 12192000 w 12192000"/>
              <a:gd name="connsiteY8" fmla="*/ 2312879 h 2312879"/>
              <a:gd name="connsiteX9" fmla="*/ 6092068 w 12192000"/>
              <a:gd name="connsiteY9" fmla="*/ 2312879 h 2312879"/>
              <a:gd name="connsiteX10" fmla="*/ 6088893 w 12192000"/>
              <a:gd name="connsiteY10" fmla="*/ 0 h 2312879"/>
              <a:gd name="connsiteX0" fmla="*/ 0 w 12192000"/>
              <a:gd name="connsiteY0" fmla="*/ 955324 h 2258904"/>
              <a:gd name="connsiteX1" fmla="*/ 1 w 12192000"/>
              <a:gd name="connsiteY1" fmla="*/ 955324 h 2258904"/>
              <a:gd name="connsiteX2" fmla="*/ 1 w 12192000"/>
              <a:gd name="connsiteY2" fmla="*/ 2258904 h 2258904"/>
              <a:gd name="connsiteX3" fmla="*/ 0 w 12192000"/>
              <a:gd name="connsiteY3" fmla="*/ 2258904 h 2258904"/>
              <a:gd name="connsiteX4" fmla="*/ 0 w 12192000"/>
              <a:gd name="connsiteY4" fmla="*/ 955324 h 2258904"/>
              <a:gd name="connsiteX5" fmla="*/ 6084660 w 12192000"/>
              <a:gd name="connsiteY5" fmla="*/ 0 h 2258904"/>
              <a:gd name="connsiteX6" fmla="*/ 6493471 w 12192000"/>
              <a:gd name="connsiteY6" fmla="*/ 13054 h 2258904"/>
              <a:gd name="connsiteX7" fmla="*/ 12192000 w 12192000"/>
              <a:gd name="connsiteY7" fmla="*/ 955324 h 2258904"/>
              <a:gd name="connsiteX8" fmla="*/ 12192000 w 12192000"/>
              <a:gd name="connsiteY8" fmla="*/ 2258904 h 2258904"/>
              <a:gd name="connsiteX9" fmla="*/ 6092068 w 12192000"/>
              <a:gd name="connsiteY9" fmla="*/ 2258904 h 2258904"/>
              <a:gd name="connsiteX10" fmla="*/ 6084660 w 12192000"/>
              <a:gd name="connsiteY10" fmla="*/ 0 h 225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2258904">
                <a:moveTo>
                  <a:pt x="0" y="955324"/>
                </a:moveTo>
                <a:lnTo>
                  <a:pt x="1" y="955324"/>
                </a:lnTo>
                <a:lnTo>
                  <a:pt x="1" y="2258904"/>
                </a:lnTo>
                <a:lnTo>
                  <a:pt x="0" y="2258904"/>
                </a:lnTo>
                <a:lnTo>
                  <a:pt x="0" y="955324"/>
                </a:lnTo>
                <a:close/>
                <a:moveTo>
                  <a:pt x="6084660" y="0"/>
                </a:moveTo>
                <a:lnTo>
                  <a:pt x="6493471" y="13054"/>
                </a:lnTo>
                <a:cubicBezTo>
                  <a:pt x="8476208" y="51789"/>
                  <a:pt x="10388798" y="379657"/>
                  <a:pt x="12192000" y="955324"/>
                </a:cubicBezTo>
                <a:lnTo>
                  <a:pt x="12192000" y="2258904"/>
                </a:lnTo>
                <a:lnTo>
                  <a:pt x="6092068" y="2258904"/>
                </a:lnTo>
                <a:cubicBezTo>
                  <a:pt x="6091010" y="1487944"/>
                  <a:pt x="6085718" y="770960"/>
                  <a:pt x="6084660" y="0"/>
                </a:cubicBezTo>
                <a:close/>
              </a:path>
            </a:pathLst>
          </a:custGeom>
          <a:solidFill>
            <a:schemeClr val="accent3">
              <a:lumMod val="60000"/>
              <a:lumOff val="40000"/>
            </a:schemeClr>
          </a:solidFill>
          <a:ln w="6350"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Segoe UI"/>
              <a:ea typeface="+mn-ea"/>
              <a:cs typeface="+mn-cs"/>
            </a:endParaRPr>
          </a:p>
        </p:txBody>
      </p:sp>
      <p:cxnSp>
        <p:nvCxnSpPr>
          <p:cNvPr id="717" name="Straight Arrow Connector 716" descr="Arrow going right">
            <a:extLst>
              <a:ext uri="{FF2B5EF4-FFF2-40B4-BE49-F238E27FC236}">
                <a16:creationId xmlns:a16="http://schemas.microsoft.com/office/drawing/2014/main" id="{9D0E091F-ECBA-458B-8348-7F52404713E9}"/>
              </a:ext>
            </a:extLst>
          </p:cNvPr>
          <p:cNvCxnSpPr>
            <a:cxnSpLocks/>
          </p:cNvCxnSpPr>
          <p:nvPr/>
        </p:nvCxnSpPr>
        <p:spPr>
          <a:xfrm>
            <a:off x="5187950" y="5988545"/>
            <a:ext cx="1361445"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718" name="Oval 717">
            <a:extLst>
              <a:ext uri="{FF2B5EF4-FFF2-40B4-BE49-F238E27FC236}">
                <a16:creationId xmlns:a16="http://schemas.microsoft.com/office/drawing/2014/main" id="{A748A3EE-ACD6-46A4-9E61-A93A9DBBC973}"/>
              </a:ext>
              <a:ext uri="{C183D7F6-B498-43B3-948B-1728B52AA6E4}">
                <adec:decorative xmlns:adec="http://schemas.microsoft.com/office/drawing/2017/decorative" val="1"/>
              </a:ext>
            </a:extLst>
          </p:cNvPr>
          <p:cNvSpPr/>
          <p:nvPr/>
        </p:nvSpPr>
        <p:spPr bwMode="auto">
          <a:xfrm>
            <a:off x="6549395" y="5714225"/>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719" name="Picture 718" descr="Icon of a data security of a user">
            <a:extLst>
              <a:ext uri="{FF2B5EF4-FFF2-40B4-BE49-F238E27FC236}">
                <a16:creationId xmlns:a16="http://schemas.microsoft.com/office/drawing/2014/main" id="{64F588A1-C1FD-4028-A93A-5392D3E8453D}"/>
              </a:ext>
            </a:extLst>
          </p:cNvPr>
          <p:cNvPicPr>
            <a:picLocks noChangeAspect="1"/>
          </p:cNvPicPr>
          <p:nvPr/>
        </p:nvPicPr>
        <p:blipFill>
          <a:blip r:embed="rId24"/>
          <a:stretch>
            <a:fillRect/>
          </a:stretch>
        </p:blipFill>
        <p:spPr>
          <a:xfrm>
            <a:off x="6637025" y="5852147"/>
            <a:ext cx="373380" cy="272796"/>
          </a:xfrm>
          <a:prstGeom prst="rect">
            <a:avLst/>
          </a:prstGeom>
        </p:spPr>
      </p:pic>
      <p:sp>
        <p:nvSpPr>
          <p:cNvPr id="720" name="TextBox 719">
            <a:extLst>
              <a:ext uri="{FF2B5EF4-FFF2-40B4-BE49-F238E27FC236}">
                <a16:creationId xmlns:a16="http://schemas.microsoft.com/office/drawing/2014/main" id="{3E24BAD0-F2BA-4822-94A5-D2F415664110}"/>
              </a:ext>
            </a:extLst>
          </p:cNvPr>
          <p:cNvSpPr txBox="1"/>
          <p:nvPr/>
        </p:nvSpPr>
        <p:spPr>
          <a:xfrm>
            <a:off x="6171411" y="6294127"/>
            <a:ext cx="1341098" cy="461665"/>
          </a:xfrm>
          <a:prstGeom prst="rect">
            <a:avLst/>
          </a:prstGeom>
          <a:noFill/>
        </p:spPr>
        <p:txBody>
          <a:bodyPr wrap="square" lIns="0" rIns="0" rtlCol="0">
            <a:spAutoFit/>
          </a:bodyPr>
          <a:lstStyle>
            <a:defPPr>
              <a:defRPr lang="en-US"/>
            </a:defPPr>
            <a:lvl1pPr marR="0" lvl="0" indent="0" algn="ctr"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Insider has access to sensitive data</a:t>
            </a:r>
          </a:p>
        </p:txBody>
      </p:sp>
      <p:cxnSp>
        <p:nvCxnSpPr>
          <p:cNvPr id="721" name="Straight Arrow Connector 720" descr="Arrow going right">
            <a:extLst>
              <a:ext uri="{FF2B5EF4-FFF2-40B4-BE49-F238E27FC236}">
                <a16:creationId xmlns:a16="http://schemas.microsoft.com/office/drawing/2014/main" id="{DFE4DFF2-845B-490D-B4F7-91B776F882D8}"/>
              </a:ext>
            </a:extLst>
          </p:cNvPr>
          <p:cNvCxnSpPr>
            <a:cxnSpLocks/>
            <a:stCxn id="718" idx="6"/>
          </p:cNvCxnSpPr>
          <p:nvPr/>
        </p:nvCxnSpPr>
        <p:spPr>
          <a:xfrm>
            <a:off x="7098035" y="5988545"/>
            <a:ext cx="1016568"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722" name="Oval 721">
            <a:extLst>
              <a:ext uri="{FF2B5EF4-FFF2-40B4-BE49-F238E27FC236}">
                <a16:creationId xmlns:a16="http://schemas.microsoft.com/office/drawing/2014/main" id="{C2BAF2D7-00BF-4DE3-81C1-BA4EDE0ADB8D}"/>
              </a:ext>
              <a:ext uri="{C183D7F6-B498-43B3-948B-1728B52AA6E4}">
                <adec:decorative xmlns:adec="http://schemas.microsoft.com/office/drawing/2017/decorative" val="1"/>
              </a:ext>
            </a:extLst>
          </p:cNvPr>
          <p:cNvSpPr/>
          <p:nvPr/>
        </p:nvSpPr>
        <p:spPr bwMode="auto">
          <a:xfrm>
            <a:off x="8114603" y="5714225"/>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723" name="Picture 722" descr="Icon of interconnected circles">
            <a:extLst>
              <a:ext uri="{FF2B5EF4-FFF2-40B4-BE49-F238E27FC236}">
                <a16:creationId xmlns:a16="http://schemas.microsoft.com/office/drawing/2014/main" id="{1EC50416-3B62-41E4-84EF-C9A739C23C1C}"/>
              </a:ext>
            </a:extLst>
          </p:cNvPr>
          <p:cNvPicPr>
            <a:picLocks noChangeAspect="1"/>
          </p:cNvPicPr>
          <p:nvPr/>
        </p:nvPicPr>
        <p:blipFill>
          <a:blip r:embed="rId25"/>
          <a:stretch>
            <a:fillRect/>
          </a:stretch>
        </p:blipFill>
        <p:spPr>
          <a:xfrm>
            <a:off x="8228903" y="5830049"/>
            <a:ext cx="320040" cy="316992"/>
          </a:xfrm>
          <a:prstGeom prst="rect">
            <a:avLst/>
          </a:prstGeom>
        </p:spPr>
      </p:pic>
      <p:sp>
        <p:nvSpPr>
          <p:cNvPr id="724" name="TextBox 723">
            <a:extLst>
              <a:ext uri="{FF2B5EF4-FFF2-40B4-BE49-F238E27FC236}">
                <a16:creationId xmlns:a16="http://schemas.microsoft.com/office/drawing/2014/main" id="{1C9420A6-BC86-4DD9-923A-434A5190F362}"/>
              </a:ext>
            </a:extLst>
          </p:cNvPr>
          <p:cNvSpPr txBox="1"/>
          <p:nvPr/>
        </p:nvSpPr>
        <p:spPr>
          <a:xfrm>
            <a:off x="7785732" y="6294127"/>
            <a:ext cx="1206383" cy="461665"/>
          </a:xfrm>
          <a:prstGeom prst="rect">
            <a:avLst/>
          </a:prstGeom>
          <a:noFill/>
        </p:spPr>
        <p:txBody>
          <a:bodyPr wrap="square" lIns="0" rIns="0" rtlCol="0">
            <a:spAutoFit/>
          </a:bodyPr>
          <a:lstStyle>
            <a:defPPr>
              <a:defRPr lang="en-US"/>
            </a:defPPr>
            <a:lvl1pPr marR="0" lvl="0" indent="0" algn="ctr"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Anomalous</a:t>
            </a:r>
            <a:r>
              <a:rPr kumimoji="0" lang="en-US" sz="1200" b="0" i="0" u="none" strike="noStrike" kern="0" cap="none" spc="0" normalizeH="0" baseline="0" noProof="0">
                <a:ln>
                  <a:noFill/>
                </a:ln>
                <a:solidFill>
                  <a:srgbClr val="E6E6E6">
                    <a:lumMod val="10000"/>
                  </a:srgbClr>
                </a:solidFill>
                <a:effectLst/>
                <a:uLnTx/>
                <a:uFillTx/>
                <a:latin typeface="Segoe UI Semibold"/>
                <a:cs typeface="Segoe UI" charset="0"/>
              </a:rPr>
              <a:t> </a:t>
            </a:r>
            <a:r>
              <a:rPr kumimoji="0" lang="en-US" sz="1200" b="0" i="0" u="none" strike="noStrike" kern="0" cap="none" spc="0" normalizeH="0" baseline="0" noProof="0">
                <a:ln>
                  <a:noFill/>
                </a:ln>
                <a:solidFill>
                  <a:srgbClr val="282828"/>
                </a:solidFill>
                <a:effectLst/>
                <a:uLnTx/>
                <a:uFillTx/>
                <a:latin typeface="Segoe UI Semibold"/>
                <a:cs typeface="Segoe UI" charset="0"/>
              </a:rPr>
              <a:t>activity detected</a:t>
            </a:r>
          </a:p>
        </p:txBody>
      </p:sp>
      <p:sp>
        <p:nvSpPr>
          <p:cNvPr id="725" name="Freeform: Shape 724" descr="Arrow going right">
            <a:extLst>
              <a:ext uri="{FF2B5EF4-FFF2-40B4-BE49-F238E27FC236}">
                <a16:creationId xmlns:a16="http://schemas.microsoft.com/office/drawing/2014/main" id="{55C1660E-840D-479A-AF22-66E682DFBB03}"/>
              </a:ext>
            </a:extLst>
          </p:cNvPr>
          <p:cNvSpPr/>
          <p:nvPr/>
        </p:nvSpPr>
        <p:spPr bwMode="auto">
          <a:xfrm flipV="1">
            <a:off x="8680317" y="5603683"/>
            <a:ext cx="699707" cy="338119"/>
          </a:xfrm>
          <a:custGeom>
            <a:avLst/>
            <a:gdLst>
              <a:gd name="connsiteX0" fmla="*/ 0 w 1809750"/>
              <a:gd name="connsiteY0" fmla="*/ 0 h 619125"/>
              <a:gd name="connsiteX1" fmla="*/ 1809750 w 1809750"/>
              <a:gd name="connsiteY1" fmla="*/ 619125 h 619125"/>
              <a:gd name="connsiteX0" fmla="*/ 0 w 1809750"/>
              <a:gd name="connsiteY0" fmla="*/ 515 h 619640"/>
              <a:gd name="connsiteX1" fmla="*/ 1809750 w 1809750"/>
              <a:gd name="connsiteY1" fmla="*/ 619640 h 619640"/>
              <a:gd name="connsiteX0" fmla="*/ 0 w 1809750"/>
              <a:gd name="connsiteY0" fmla="*/ 342 h 620017"/>
              <a:gd name="connsiteX1" fmla="*/ 1809750 w 1809750"/>
              <a:gd name="connsiteY1" fmla="*/ 619467 h 620017"/>
              <a:gd name="connsiteX0" fmla="*/ 0 w 1809750"/>
              <a:gd name="connsiteY0" fmla="*/ 353 h 619478"/>
              <a:gd name="connsiteX1" fmla="*/ 1809750 w 1809750"/>
              <a:gd name="connsiteY1" fmla="*/ 619478 h 619478"/>
            </a:gdLst>
            <a:ahLst/>
            <a:cxnLst>
              <a:cxn ang="0">
                <a:pos x="connsiteX0" y="connsiteY0"/>
              </a:cxn>
              <a:cxn ang="0">
                <a:pos x="connsiteX1" y="connsiteY1"/>
              </a:cxn>
            </a:cxnLst>
            <a:rect l="l" t="t" r="r" b="b"/>
            <a:pathLst>
              <a:path w="1809750" h="619478">
                <a:moveTo>
                  <a:pt x="0" y="353"/>
                </a:moveTo>
                <a:cubicBezTo>
                  <a:pt x="517525" y="-17110"/>
                  <a:pt x="858837" y="617891"/>
                  <a:pt x="1809750" y="619478"/>
                </a:cubicBezTo>
              </a:path>
            </a:pathLst>
          </a:cu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Segoe UI"/>
              <a:ea typeface="+mn-ea"/>
              <a:cs typeface="+mn-cs"/>
            </a:endParaRPr>
          </a:p>
        </p:txBody>
      </p:sp>
      <p:sp>
        <p:nvSpPr>
          <p:cNvPr id="726" name="object 60">
            <a:extLst>
              <a:ext uri="{FF2B5EF4-FFF2-40B4-BE49-F238E27FC236}">
                <a16:creationId xmlns:a16="http://schemas.microsoft.com/office/drawing/2014/main" id="{6F87A598-FF4B-4610-B20C-DBAD73D2036B}"/>
              </a:ext>
              <a:ext uri="{C183D7F6-B498-43B3-948B-1728B52AA6E4}">
                <adec:decorative xmlns:adec="http://schemas.microsoft.com/office/drawing/2017/decorative" val="1"/>
              </a:ext>
            </a:extLst>
          </p:cNvPr>
          <p:cNvSpPr>
            <a:spLocks noChangeAspect="1"/>
          </p:cNvSpPr>
          <p:nvPr/>
        </p:nvSpPr>
        <p:spPr>
          <a:xfrm>
            <a:off x="9428761" y="5358111"/>
            <a:ext cx="548640" cy="548640"/>
          </a:xfrm>
          <a:custGeom>
            <a:avLst/>
            <a:gdLst/>
            <a:ahLst/>
            <a:cxnLst/>
            <a:rect l="l" t="t" r="r" b="b"/>
            <a:pathLst>
              <a:path w="1778000" h="1781810">
                <a:moveTo>
                  <a:pt x="889000" y="0"/>
                </a:moveTo>
                <a:lnTo>
                  <a:pt x="816088" y="2953"/>
                </a:lnTo>
                <a:lnTo>
                  <a:pt x="744799" y="11659"/>
                </a:lnTo>
                <a:lnTo>
                  <a:pt x="675362" y="25890"/>
                </a:lnTo>
                <a:lnTo>
                  <a:pt x="608006" y="45415"/>
                </a:lnTo>
                <a:lnTo>
                  <a:pt x="542960" y="70006"/>
                </a:lnTo>
                <a:lnTo>
                  <a:pt x="480452" y="99433"/>
                </a:lnTo>
                <a:lnTo>
                  <a:pt x="420712" y="133468"/>
                </a:lnTo>
                <a:lnTo>
                  <a:pt x="363967" y="171879"/>
                </a:lnTo>
                <a:lnTo>
                  <a:pt x="310447" y="214440"/>
                </a:lnTo>
                <a:lnTo>
                  <a:pt x="260381" y="260919"/>
                </a:lnTo>
                <a:lnTo>
                  <a:pt x="213997" y="311089"/>
                </a:lnTo>
                <a:lnTo>
                  <a:pt x="171525" y="364719"/>
                </a:lnTo>
                <a:lnTo>
                  <a:pt x="133192" y="421580"/>
                </a:lnTo>
                <a:lnTo>
                  <a:pt x="99228" y="481444"/>
                </a:lnTo>
                <a:lnTo>
                  <a:pt x="69861" y="544080"/>
                </a:lnTo>
                <a:lnTo>
                  <a:pt x="45321" y="609260"/>
                </a:lnTo>
                <a:lnTo>
                  <a:pt x="25836" y="676754"/>
                </a:lnTo>
                <a:lnTo>
                  <a:pt x="11635" y="746333"/>
                </a:lnTo>
                <a:lnTo>
                  <a:pt x="2947" y="817767"/>
                </a:lnTo>
                <a:lnTo>
                  <a:pt x="0" y="890828"/>
                </a:lnTo>
                <a:lnTo>
                  <a:pt x="2947" y="963888"/>
                </a:lnTo>
                <a:lnTo>
                  <a:pt x="11635" y="1035321"/>
                </a:lnTo>
                <a:lnTo>
                  <a:pt x="25836" y="1104899"/>
                </a:lnTo>
                <a:lnTo>
                  <a:pt x="45321" y="1172392"/>
                </a:lnTo>
                <a:lnTo>
                  <a:pt x="69861" y="1237571"/>
                </a:lnTo>
                <a:lnTo>
                  <a:pt x="99228" y="1300207"/>
                </a:lnTo>
                <a:lnTo>
                  <a:pt x="133192" y="1360071"/>
                </a:lnTo>
                <a:lnTo>
                  <a:pt x="171525" y="1416932"/>
                </a:lnTo>
                <a:lnTo>
                  <a:pt x="213997" y="1470563"/>
                </a:lnTo>
                <a:lnTo>
                  <a:pt x="260381" y="1520732"/>
                </a:lnTo>
                <a:lnTo>
                  <a:pt x="310447" y="1567212"/>
                </a:lnTo>
                <a:lnTo>
                  <a:pt x="363967" y="1609773"/>
                </a:lnTo>
                <a:lnTo>
                  <a:pt x="420712" y="1648186"/>
                </a:lnTo>
                <a:lnTo>
                  <a:pt x="480452" y="1682221"/>
                </a:lnTo>
                <a:lnTo>
                  <a:pt x="542960" y="1711649"/>
                </a:lnTo>
                <a:lnTo>
                  <a:pt x="608006" y="1736240"/>
                </a:lnTo>
                <a:lnTo>
                  <a:pt x="675362" y="1755766"/>
                </a:lnTo>
                <a:lnTo>
                  <a:pt x="744799" y="1769997"/>
                </a:lnTo>
                <a:lnTo>
                  <a:pt x="816088" y="1778704"/>
                </a:lnTo>
                <a:lnTo>
                  <a:pt x="889000" y="1781657"/>
                </a:lnTo>
                <a:lnTo>
                  <a:pt x="961911" y="1778704"/>
                </a:lnTo>
                <a:lnTo>
                  <a:pt x="1033200" y="1769997"/>
                </a:lnTo>
                <a:lnTo>
                  <a:pt x="1102637" y="1755766"/>
                </a:lnTo>
                <a:lnTo>
                  <a:pt x="1169993" y="1736240"/>
                </a:lnTo>
                <a:lnTo>
                  <a:pt x="1235039" y="1711649"/>
                </a:lnTo>
                <a:lnTo>
                  <a:pt x="1297547" y="1682221"/>
                </a:lnTo>
                <a:lnTo>
                  <a:pt x="1357287" y="1648186"/>
                </a:lnTo>
                <a:lnTo>
                  <a:pt x="1414032" y="1609773"/>
                </a:lnTo>
                <a:lnTo>
                  <a:pt x="1467552" y="1567212"/>
                </a:lnTo>
                <a:lnTo>
                  <a:pt x="1517618" y="1520732"/>
                </a:lnTo>
                <a:lnTo>
                  <a:pt x="1564002" y="1470563"/>
                </a:lnTo>
                <a:lnTo>
                  <a:pt x="1606474" y="1416932"/>
                </a:lnTo>
                <a:lnTo>
                  <a:pt x="1644807" y="1360071"/>
                </a:lnTo>
                <a:lnTo>
                  <a:pt x="1678771" y="1300207"/>
                </a:lnTo>
                <a:lnTo>
                  <a:pt x="1708138" y="1237571"/>
                </a:lnTo>
                <a:lnTo>
                  <a:pt x="1732678" y="1172392"/>
                </a:lnTo>
                <a:lnTo>
                  <a:pt x="1752163" y="1104899"/>
                </a:lnTo>
                <a:lnTo>
                  <a:pt x="1766364" y="1035321"/>
                </a:lnTo>
                <a:lnTo>
                  <a:pt x="1775052" y="963888"/>
                </a:lnTo>
                <a:lnTo>
                  <a:pt x="1778000" y="890828"/>
                </a:lnTo>
                <a:lnTo>
                  <a:pt x="1775052" y="817767"/>
                </a:lnTo>
                <a:lnTo>
                  <a:pt x="1766364" y="746333"/>
                </a:lnTo>
                <a:lnTo>
                  <a:pt x="1752163" y="676754"/>
                </a:lnTo>
                <a:lnTo>
                  <a:pt x="1732678" y="609260"/>
                </a:lnTo>
                <a:lnTo>
                  <a:pt x="1708138" y="544080"/>
                </a:lnTo>
                <a:lnTo>
                  <a:pt x="1678771" y="481444"/>
                </a:lnTo>
                <a:lnTo>
                  <a:pt x="1644807" y="421580"/>
                </a:lnTo>
                <a:lnTo>
                  <a:pt x="1606474" y="364719"/>
                </a:lnTo>
                <a:lnTo>
                  <a:pt x="1564002" y="311089"/>
                </a:lnTo>
                <a:lnTo>
                  <a:pt x="1517618" y="260919"/>
                </a:lnTo>
                <a:lnTo>
                  <a:pt x="1467552" y="214440"/>
                </a:lnTo>
                <a:lnTo>
                  <a:pt x="1414032" y="171879"/>
                </a:lnTo>
                <a:lnTo>
                  <a:pt x="1357287" y="133468"/>
                </a:lnTo>
                <a:lnTo>
                  <a:pt x="1297547" y="99433"/>
                </a:lnTo>
                <a:lnTo>
                  <a:pt x="1235039" y="70006"/>
                </a:lnTo>
                <a:lnTo>
                  <a:pt x="1169993" y="45415"/>
                </a:lnTo>
                <a:lnTo>
                  <a:pt x="1102637" y="25890"/>
                </a:lnTo>
                <a:lnTo>
                  <a:pt x="1033200" y="11659"/>
                </a:lnTo>
                <a:lnTo>
                  <a:pt x="961911" y="2953"/>
                </a:lnTo>
                <a:lnTo>
                  <a:pt x="889000" y="0"/>
                </a:lnTo>
                <a:close/>
              </a:path>
            </a:pathLst>
          </a:custGeom>
          <a:gradFill flip="none" rotWithShape="1">
            <a:gsLst>
              <a:gs pos="53000">
                <a:schemeClr val="bg2">
                  <a:lumMod val="25000"/>
                </a:schemeClr>
              </a:gs>
              <a:gs pos="0">
                <a:schemeClr val="bg2">
                  <a:lumMod val="10000"/>
                </a:schemeClr>
              </a:gs>
              <a:gs pos="100000">
                <a:schemeClr val="bg2">
                  <a:lumMod val="50000"/>
                </a:schemeClr>
              </a:gs>
            </a:gsLst>
            <a:lin ang="5400000" scaled="0"/>
            <a:tileRect/>
          </a:gradFill>
          <a:ln w="6350">
            <a:gradFill>
              <a:gsLst>
                <a:gs pos="0">
                  <a:schemeClr val="bg1">
                    <a:lumMod val="75000"/>
                  </a:schemeClr>
                </a:gs>
                <a:gs pos="100000">
                  <a:schemeClr val="tx1">
                    <a:lumMod val="85000"/>
                    <a:lumOff val="1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727" name="Picture 726" descr="Icon of a server">
            <a:extLst>
              <a:ext uri="{FF2B5EF4-FFF2-40B4-BE49-F238E27FC236}">
                <a16:creationId xmlns:a16="http://schemas.microsoft.com/office/drawing/2014/main" id="{B2FAF395-17B8-4B5C-BBF7-8BA84D7855A0}"/>
              </a:ext>
            </a:extLst>
          </p:cNvPr>
          <p:cNvPicPr>
            <a:picLocks noChangeAspect="1"/>
          </p:cNvPicPr>
          <p:nvPr/>
        </p:nvPicPr>
        <p:blipFill>
          <a:blip r:embed="rId26"/>
          <a:stretch>
            <a:fillRect/>
          </a:stretch>
        </p:blipFill>
        <p:spPr>
          <a:xfrm>
            <a:off x="9516391" y="5449551"/>
            <a:ext cx="373380" cy="365760"/>
          </a:xfrm>
          <a:prstGeom prst="rect">
            <a:avLst/>
          </a:prstGeom>
        </p:spPr>
      </p:pic>
      <p:sp>
        <p:nvSpPr>
          <p:cNvPr id="728" name="TextBox 727">
            <a:extLst>
              <a:ext uri="{FF2B5EF4-FFF2-40B4-BE49-F238E27FC236}">
                <a16:creationId xmlns:a16="http://schemas.microsoft.com/office/drawing/2014/main" id="{564C2BB9-4AFB-45A4-9347-BE5868D38290}"/>
              </a:ext>
            </a:extLst>
          </p:cNvPr>
          <p:cNvSpPr txBox="1"/>
          <p:nvPr/>
        </p:nvSpPr>
        <p:spPr>
          <a:xfrm>
            <a:off x="9970511" y="5423013"/>
            <a:ext cx="807562" cy="461665"/>
          </a:xfrm>
          <a:prstGeom prst="rect">
            <a:avLst/>
          </a:prstGeom>
          <a:noFill/>
        </p:spPr>
        <p:txBody>
          <a:bodyPr wrap="square" lIns="0" rIns="0" rtlCol="0">
            <a:spAutoFit/>
          </a:bodyPr>
          <a:lstStyle>
            <a:defPPr>
              <a:defRPr lang="en-US"/>
            </a:defPPr>
            <a:lvl1pPr marR="0" lvl="0" indent="0" algn="ctr"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Data  leakage</a:t>
            </a:r>
          </a:p>
        </p:txBody>
      </p:sp>
      <p:sp>
        <p:nvSpPr>
          <p:cNvPr id="729" name="Freeform: Shape 728" descr="Arrow going right">
            <a:extLst>
              <a:ext uri="{FF2B5EF4-FFF2-40B4-BE49-F238E27FC236}">
                <a16:creationId xmlns:a16="http://schemas.microsoft.com/office/drawing/2014/main" id="{E635ABA8-7D7D-441A-B3CA-446679BD12DD}"/>
              </a:ext>
            </a:extLst>
          </p:cNvPr>
          <p:cNvSpPr/>
          <p:nvPr/>
        </p:nvSpPr>
        <p:spPr bwMode="auto">
          <a:xfrm>
            <a:off x="8680317" y="6024580"/>
            <a:ext cx="699707" cy="338119"/>
          </a:xfrm>
          <a:custGeom>
            <a:avLst/>
            <a:gdLst>
              <a:gd name="connsiteX0" fmla="*/ 0 w 1809750"/>
              <a:gd name="connsiteY0" fmla="*/ 0 h 619125"/>
              <a:gd name="connsiteX1" fmla="*/ 1809750 w 1809750"/>
              <a:gd name="connsiteY1" fmla="*/ 619125 h 619125"/>
              <a:gd name="connsiteX0" fmla="*/ 0 w 1809750"/>
              <a:gd name="connsiteY0" fmla="*/ 515 h 619640"/>
              <a:gd name="connsiteX1" fmla="*/ 1809750 w 1809750"/>
              <a:gd name="connsiteY1" fmla="*/ 619640 h 619640"/>
              <a:gd name="connsiteX0" fmla="*/ 0 w 1809750"/>
              <a:gd name="connsiteY0" fmla="*/ 342 h 620017"/>
              <a:gd name="connsiteX1" fmla="*/ 1809750 w 1809750"/>
              <a:gd name="connsiteY1" fmla="*/ 619467 h 620017"/>
              <a:gd name="connsiteX0" fmla="*/ 0 w 1809750"/>
              <a:gd name="connsiteY0" fmla="*/ 353 h 619478"/>
              <a:gd name="connsiteX1" fmla="*/ 1809750 w 1809750"/>
              <a:gd name="connsiteY1" fmla="*/ 619478 h 619478"/>
            </a:gdLst>
            <a:ahLst/>
            <a:cxnLst>
              <a:cxn ang="0">
                <a:pos x="connsiteX0" y="connsiteY0"/>
              </a:cxn>
              <a:cxn ang="0">
                <a:pos x="connsiteX1" y="connsiteY1"/>
              </a:cxn>
            </a:cxnLst>
            <a:rect l="l" t="t" r="r" b="b"/>
            <a:pathLst>
              <a:path w="1809750" h="619478">
                <a:moveTo>
                  <a:pt x="0" y="353"/>
                </a:moveTo>
                <a:cubicBezTo>
                  <a:pt x="517525" y="-17110"/>
                  <a:pt x="858837" y="617891"/>
                  <a:pt x="1809750" y="619478"/>
                </a:cubicBezTo>
              </a:path>
            </a:pathLst>
          </a:cu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Segoe UI"/>
              <a:ea typeface="+mn-ea"/>
              <a:cs typeface="+mn-cs"/>
            </a:endParaRPr>
          </a:p>
        </p:txBody>
      </p:sp>
      <p:sp>
        <p:nvSpPr>
          <p:cNvPr id="730" name="object 60">
            <a:extLst>
              <a:ext uri="{FF2B5EF4-FFF2-40B4-BE49-F238E27FC236}">
                <a16:creationId xmlns:a16="http://schemas.microsoft.com/office/drawing/2014/main" id="{716EB192-7ADD-41A6-8A99-52199870B623}"/>
              </a:ext>
              <a:ext uri="{C183D7F6-B498-43B3-948B-1728B52AA6E4}">
                <adec:decorative xmlns:adec="http://schemas.microsoft.com/office/drawing/2017/decorative" val="1"/>
              </a:ext>
            </a:extLst>
          </p:cNvPr>
          <p:cNvSpPr>
            <a:spLocks noChangeAspect="1"/>
          </p:cNvSpPr>
          <p:nvPr/>
        </p:nvSpPr>
        <p:spPr>
          <a:xfrm>
            <a:off x="9428761" y="6070340"/>
            <a:ext cx="548640" cy="548640"/>
          </a:xfrm>
          <a:custGeom>
            <a:avLst/>
            <a:gdLst/>
            <a:ahLst/>
            <a:cxnLst/>
            <a:rect l="l" t="t" r="r" b="b"/>
            <a:pathLst>
              <a:path w="1778000" h="1781810">
                <a:moveTo>
                  <a:pt x="889000" y="0"/>
                </a:moveTo>
                <a:lnTo>
                  <a:pt x="816088" y="2953"/>
                </a:lnTo>
                <a:lnTo>
                  <a:pt x="744799" y="11659"/>
                </a:lnTo>
                <a:lnTo>
                  <a:pt x="675362" y="25890"/>
                </a:lnTo>
                <a:lnTo>
                  <a:pt x="608006" y="45415"/>
                </a:lnTo>
                <a:lnTo>
                  <a:pt x="542960" y="70006"/>
                </a:lnTo>
                <a:lnTo>
                  <a:pt x="480452" y="99433"/>
                </a:lnTo>
                <a:lnTo>
                  <a:pt x="420712" y="133468"/>
                </a:lnTo>
                <a:lnTo>
                  <a:pt x="363967" y="171879"/>
                </a:lnTo>
                <a:lnTo>
                  <a:pt x="310447" y="214440"/>
                </a:lnTo>
                <a:lnTo>
                  <a:pt x="260381" y="260919"/>
                </a:lnTo>
                <a:lnTo>
                  <a:pt x="213997" y="311089"/>
                </a:lnTo>
                <a:lnTo>
                  <a:pt x="171525" y="364719"/>
                </a:lnTo>
                <a:lnTo>
                  <a:pt x="133192" y="421580"/>
                </a:lnTo>
                <a:lnTo>
                  <a:pt x="99228" y="481444"/>
                </a:lnTo>
                <a:lnTo>
                  <a:pt x="69861" y="544080"/>
                </a:lnTo>
                <a:lnTo>
                  <a:pt x="45321" y="609260"/>
                </a:lnTo>
                <a:lnTo>
                  <a:pt x="25836" y="676754"/>
                </a:lnTo>
                <a:lnTo>
                  <a:pt x="11635" y="746333"/>
                </a:lnTo>
                <a:lnTo>
                  <a:pt x="2947" y="817767"/>
                </a:lnTo>
                <a:lnTo>
                  <a:pt x="0" y="890828"/>
                </a:lnTo>
                <a:lnTo>
                  <a:pt x="2947" y="963888"/>
                </a:lnTo>
                <a:lnTo>
                  <a:pt x="11635" y="1035321"/>
                </a:lnTo>
                <a:lnTo>
                  <a:pt x="25836" y="1104899"/>
                </a:lnTo>
                <a:lnTo>
                  <a:pt x="45321" y="1172392"/>
                </a:lnTo>
                <a:lnTo>
                  <a:pt x="69861" y="1237571"/>
                </a:lnTo>
                <a:lnTo>
                  <a:pt x="99228" y="1300207"/>
                </a:lnTo>
                <a:lnTo>
                  <a:pt x="133192" y="1360071"/>
                </a:lnTo>
                <a:lnTo>
                  <a:pt x="171525" y="1416932"/>
                </a:lnTo>
                <a:lnTo>
                  <a:pt x="213997" y="1470563"/>
                </a:lnTo>
                <a:lnTo>
                  <a:pt x="260381" y="1520732"/>
                </a:lnTo>
                <a:lnTo>
                  <a:pt x="310447" y="1567212"/>
                </a:lnTo>
                <a:lnTo>
                  <a:pt x="363967" y="1609773"/>
                </a:lnTo>
                <a:lnTo>
                  <a:pt x="420712" y="1648186"/>
                </a:lnTo>
                <a:lnTo>
                  <a:pt x="480452" y="1682221"/>
                </a:lnTo>
                <a:lnTo>
                  <a:pt x="542960" y="1711649"/>
                </a:lnTo>
                <a:lnTo>
                  <a:pt x="608006" y="1736240"/>
                </a:lnTo>
                <a:lnTo>
                  <a:pt x="675362" y="1755766"/>
                </a:lnTo>
                <a:lnTo>
                  <a:pt x="744799" y="1769997"/>
                </a:lnTo>
                <a:lnTo>
                  <a:pt x="816088" y="1778704"/>
                </a:lnTo>
                <a:lnTo>
                  <a:pt x="889000" y="1781657"/>
                </a:lnTo>
                <a:lnTo>
                  <a:pt x="961911" y="1778704"/>
                </a:lnTo>
                <a:lnTo>
                  <a:pt x="1033200" y="1769997"/>
                </a:lnTo>
                <a:lnTo>
                  <a:pt x="1102637" y="1755766"/>
                </a:lnTo>
                <a:lnTo>
                  <a:pt x="1169993" y="1736240"/>
                </a:lnTo>
                <a:lnTo>
                  <a:pt x="1235039" y="1711649"/>
                </a:lnTo>
                <a:lnTo>
                  <a:pt x="1297547" y="1682221"/>
                </a:lnTo>
                <a:lnTo>
                  <a:pt x="1357287" y="1648186"/>
                </a:lnTo>
                <a:lnTo>
                  <a:pt x="1414032" y="1609773"/>
                </a:lnTo>
                <a:lnTo>
                  <a:pt x="1467552" y="1567212"/>
                </a:lnTo>
                <a:lnTo>
                  <a:pt x="1517618" y="1520732"/>
                </a:lnTo>
                <a:lnTo>
                  <a:pt x="1564002" y="1470563"/>
                </a:lnTo>
                <a:lnTo>
                  <a:pt x="1606474" y="1416932"/>
                </a:lnTo>
                <a:lnTo>
                  <a:pt x="1644807" y="1360071"/>
                </a:lnTo>
                <a:lnTo>
                  <a:pt x="1678771" y="1300207"/>
                </a:lnTo>
                <a:lnTo>
                  <a:pt x="1708138" y="1237571"/>
                </a:lnTo>
                <a:lnTo>
                  <a:pt x="1732678" y="1172392"/>
                </a:lnTo>
                <a:lnTo>
                  <a:pt x="1752163" y="1104899"/>
                </a:lnTo>
                <a:lnTo>
                  <a:pt x="1766364" y="1035321"/>
                </a:lnTo>
                <a:lnTo>
                  <a:pt x="1775052" y="963888"/>
                </a:lnTo>
                <a:lnTo>
                  <a:pt x="1778000" y="890828"/>
                </a:lnTo>
                <a:lnTo>
                  <a:pt x="1775052" y="817767"/>
                </a:lnTo>
                <a:lnTo>
                  <a:pt x="1766364" y="746333"/>
                </a:lnTo>
                <a:lnTo>
                  <a:pt x="1752163" y="676754"/>
                </a:lnTo>
                <a:lnTo>
                  <a:pt x="1732678" y="609260"/>
                </a:lnTo>
                <a:lnTo>
                  <a:pt x="1708138" y="544080"/>
                </a:lnTo>
                <a:lnTo>
                  <a:pt x="1678771" y="481444"/>
                </a:lnTo>
                <a:lnTo>
                  <a:pt x="1644807" y="421580"/>
                </a:lnTo>
                <a:lnTo>
                  <a:pt x="1606474" y="364719"/>
                </a:lnTo>
                <a:lnTo>
                  <a:pt x="1564002" y="311089"/>
                </a:lnTo>
                <a:lnTo>
                  <a:pt x="1517618" y="260919"/>
                </a:lnTo>
                <a:lnTo>
                  <a:pt x="1467552" y="214440"/>
                </a:lnTo>
                <a:lnTo>
                  <a:pt x="1414032" y="171879"/>
                </a:lnTo>
                <a:lnTo>
                  <a:pt x="1357287" y="133468"/>
                </a:lnTo>
                <a:lnTo>
                  <a:pt x="1297547" y="99433"/>
                </a:lnTo>
                <a:lnTo>
                  <a:pt x="1235039" y="70006"/>
                </a:lnTo>
                <a:lnTo>
                  <a:pt x="1169993" y="45415"/>
                </a:lnTo>
                <a:lnTo>
                  <a:pt x="1102637" y="25890"/>
                </a:lnTo>
                <a:lnTo>
                  <a:pt x="1033200" y="11659"/>
                </a:lnTo>
                <a:lnTo>
                  <a:pt x="961911" y="2953"/>
                </a:lnTo>
                <a:lnTo>
                  <a:pt x="889000" y="0"/>
                </a:lnTo>
                <a:close/>
              </a:path>
            </a:pathLst>
          </a:custGeom>
          <a:gradFill flip="none" rotWithShape="1">
            <a:gsLst>
              <a:gs pos="53000">
                <a:schemeClr val="bg2">
                  <a:lumMod val="25000"/>
                </a:schemeClr>
              </a:gs>
              <a:gs pos="0">
                <a:schemeClr val="bg2">
                  <a:lumMod val="10000"/>
                </a:schemeClr>
              </a:gs>
              <a:gs pos="100000">
                <a:schemeClr val="bg2">
                  <a:lumMod val="50000"/>
                </a:schemeClr>
              </a:gs>
            </a:gsLst>
            <a:lin ang="5400000" scaled="0"/>
            <a:tileRect/>
          </a:gradFill>
          <a:ln w="6350">
            <a:gradFill>
              <a:gsLst>
                <a:gs pos="0">
                  <a:schemeClr val="bg1">
                    <a:lumMod val="75000"/>
                  </a:schemeClr>
                </a:gs>
                <a:gs pos="100000">
                  <a:schemeClr val="tx1">
                    <a:lumMod val="85000"/>
                    <a:lumOff val="1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731" name="Picture 730" descr="Icons of three circles connected to a PC">
            <a:extLst>
              <a:ext uri="{FF2B5EF4-FFF2-40B4-BE49-F238E27FC236}">
                <a16:creationId xmlns:a16="http://schemas.microsoft.com/office/drawing/2014/main" id="{021FD4A7-029A-4AF1-917C-D7B2369199DE}"/>
              </a:ext>
            </a:extLst>
          </p:cNvPr>
          <p:cNvPicPr>
            <a:picLocks noChangeAspect="1"/>
          </p:cNvPicPr>
          <p:nvPr/>
        </p:nvPicPr>
        <p:blipFill>
          <a:blip r:embed="rId27"/>
          <a:stretch>
            <a:fillRect/>
          </a:stretch>
        </p:blipFill>
        <p:spPr>
          <a:xfrm>
            <a:off x="9484387" y="6235694"/>
            <a:ext cx="437388" cy="217932"/>
          </a:xfrm>
          <a:prstGeom prst="rect">
            <a:avLst/>
          </a:prstGeom>
        </p:spPr>
      </p:pic>
      <p:sp>
        <p:nvSpPr>
          <p:cNvPr id="732" name="TextBox 731">
            <a:extLst>
              <a:ext uri="{FF2B5EF4-FFF2-40B4-BE49-F238E27FC236}">
                <a16:creationId xmlns:a16="http://schemas.microsoft.com/office/drawing/2014/main" id="{04206862-8FB2-435D-97C2-E9209A633A1F}"/>
              </a:ext>
            </a:extLst>
          </p:cNvPr>
          <p:cNvSpPr txBox="1"/>
          <p:nvPr/>
        </p:nvSpPr>
        <p:spPr>
          <a:xfrm>
            <a:off x="9970511" y="6189322"/>
            <a:ext cx="807562" cy="461665"/>
          </a:xfrm>
          <a:prstGeom prst="rect">
            <a:avLst/>
          </a:prstGeom>
          <a:noFill/>
        </p:spPr>
        <p:txBody>
          <a:bodyPr wrap="square" lIns="0" rIns="0" rtlCol="0">
            <a:spAutoFit/>
          </a:bodyPr>
          <a:lstStyle>
            <a:defPPr>
              <a:defRPr lang="en-US"/>
            </a:defPPr>
            <a:lvl1pPr marR="0" lvl="0" indent="0" algn="ctr"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ct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Potential sabotage</a:t>
            </a:r>
          </a:p>
        </p:txBody>
      </p:sp>
      <p:sp>
        <p:nvSpPr>
          <p:cNvPr id="733" name="Freeform: Shape 732" descr="Arrow going upwards">
            <a:extLst>
              <a:ext uri="{FF2B5EF4-FFF2-40B4-BE49-F238E27FC236}">
                <a16:creationId xmlns:a16="http://schemas.microsoft.com/office/drawing/2014/main" id="{B8AE918E-C46C-4936-B671-DB35BFB53DD3}"/>
              </a:ext>
            </a:extLst>
          </p:cNvPr>
          <p:cNvSpPr/>
          <p:nvPr/>
        </p:nvSpPr>
        <p:spPr bwMode="auto">
          <a:xfrm>
            <a:off x="8398254" y="2304137"/>
            <a:ext cx="3242310" cy="3397726"/>
          </a:xfrm>
          <a:custGeom>
            <a:avLst/>
            <a:gdLst>
              <a:gd name="connsiteX0" fmla="*/ 0 w 3340100"/>
              <a:gd name="connsiteY0" fmla="*/ 3479800 h 3479800"/>
              <a:gd name="connsiteX1" fmla="*/ 0 w 3340100"/>
              <a:gd name="connsiteY1" fmla="*/ 2984500 h 3479800"/>
              <a:gd name="connsiteX2" fmla="*/ 3340100 w 3340100"/>
              <a:gd name="connsiteY2" fmla="*/ 2984500 h 3479800"/>
              <a:gd name="connsiteX3" fmla="*/ 3340100 w 3340100"/>
              <a:gd name="connsiteY3" fmla="*/ 0 h 3479800"/>
              <a:gd name="connsiteX4" fmla="*/ 2895600 w 3340100"/>
              <a:gd name="connsiteY4" fmla="*/ 0 h 3479800"/>
              <a:gd name="connsiteX0" fmla="*/ 0 w 3340100"/>
              <a:gd name="connsiteY0" fmla="*/ 3492511 h 3492511"/>
              <a:gd name="connsiteX1" fmla="*/ 0 w 3340100"/>
              <a:gd name="connsiteY1" fmla="*/ 2997211 h 3492511"/>
              <a:gd name="connsiteX2" fmla="*/ 3340100 w 3340100"/>
              <a:gd name="connsiteY2" fmla="*/ 2997211 h 3492511"/>
              <a:gd name="connsiteX3" fmla="*/ 3340100 w 3340100"/>
              <a:gd name="connsiteY3" fmla="*/ 12711 h 3492511"/>
              <a:gd name="connsiteX4" fmla="*/ 1882069 w 3340100"/>
              <a:gd name="connsiteY4" fmla="*/ 0 h 3492511"/>
              <a:gd name="connsiteX0" fmla="*/ 0 w 3340100"/>
              <a:gd name="connsiteY0" fmla="*/ 3486156 h 3486156"/>
              <a:gd name="connsiteX1" fmla="*/ 0 w 3340100"/>
              <a:gd name="connsiteY1" fmla="*/ 2990856 h 3486156"/>
              <a:gd name="connsiteX2" fmla="*/ 3340100 w 3340100"/>
              <a:gd name="connsiteY2" fmla="*/ 2990856 h 3486156"/>
              <a:gd name="connsiteX3" fmla="*/ 3340100 w 3340100"/>
              <a:gd name="connsiteY3" fmla="*/ 6356 h 3486156"/>
              <a:gd name="connsiteX4" fmla="*/ 1882069 w 3340100"/>
              <a:gd name="connsiteY4" fmla="*/ 0 h 3486156"/>
              <a:gd name="connsiteX0" fmla="*/ 0 w 3340100"/>
              <a:gd name="connsiteY0" fmla="*/ 3486156 h 3486156"/>
              <a:gd name="connsiteX1" fmla="*/ 0 w 3340100"/>
              <a:gd name="connsiteY1" fmla="*/ 2990856 h 3486156"/>
              <a:gd name="connsiteX2" fmla="*/ 3340100 w 3340100"/>
              <a:gd name="connsiteY2" fmla="*/ 2990856 h 3486156"/>
              <a:gd name="connsiteX3" fmla="*/ 3340100 w 3340100"/>
              <a:gd name="connsiteY3" fmla="*/ 6356 h 3486156"/>
              <a:gd name="connsiteX4" fmla="*/ 2070633 w 3340100"/>
              <a:gd name="connsiteY4" fmla="*/ 0 h 3486156"/>
              <a:gd name="connsiteX0" fmla="*/ 0 w 3340100"/>
              <a:gd name="connsiteY0" fmla="*/ 3486156 h 3486156"/>
              <a:gd name="connsiteX1" fmla="*/ 0 w 3340100"/>
              <a:gd name="connsiteY1" fmla="*/ 2990856 h 3486156"/>
              <a:gd name="connsiteX2" fmla="*/ 3340100 w 3340100"/>
              <a:gd name="connsiteY2" fmla="*/ 2990856 h 3486156"/>
              <a:gd name="connsiteX3" fmla="*/ 3340100 w 3340100"/>
              <a:gd name="connsiteY3" fmla="*/ 6356 h 3486156"/>
              <a:gd name="connsiteX4" fmla="*/ 1955727 w 3340100"/>
              <a:gd name="connsiteY4" fmla="*/ 0 h 3486156"/>
              <a:gd name="connsiteX0" fmla="*/ 0 w 3340100"/>
              <a:gd name="connsiteY0" fmla="*/ 3479955 h 3479955"/>
              <a:gd name="connsiteX1" fmla="*/ 0 w 3340100"/>
              <a:gd name="connsiteY1" fmla="*/ 2984655 h 3479955"/>
              <a:gd name="connsiteX2" fmla="*/ 3340100 w 3340100"/>
              <a:gd name="connsiteY2" fmla="*/ 2984655 h 3479955"/>
              <a:gd name="connsiteX3" fmla="*/ 3340100 w 3340100"/>
              <a:gd name="connsiteY3" fmla="*/ 155 h 3479955"/>
              <a:gd name="connsiteX4" fmla="*/ 2640692 w 3340100"/>
              <a:gd name="connsiteY4" fmla="*/ 16365 h 3479955"/>
              <a:gd name="connsiteX0" fmla="*/ 0 w 3340100"/>
              <a:gd name="connsiteY0" fmla="*/ 3479800 h 3479800"/>
              <a:gd name="connsiteX1" fmla="*/ 0 w 3340100"/>
              <a:gd name="connsiteY1" fmla="*/ 2984500 h 3479800"/>
              <a:gd name="connsiteX2" fmla="*/ 3340100 w 3340100"/>
              <a:gd name="connsiteY2" fmla="*/ 2984500 h 3479800"/>
              <a:gd name="connsiteX3" fmla="*/ 3340100 w 3340100"/>
              <a:gd name="connsiteY3" fmla="*/ 0 h 3479800"/>
            </a:gdLst>
            <a:ahLst/>
            <a:cxnLst>
              <a:cxn ang="0">
                <a:pos x="connsiteX0" y="connsiteY0"/>
              </a:cxn>
              <a:cxn ang="0">
                <a:pos x="connsiteX1" y="connsiteY1"/>
              </a:cxn>
              <a:cxn ang="0">
                <a:pos x="connsiteX2" y="connsiteY2"/>
              </a:cxn>
              <a:cxn ang="0">
                <a:pos x="connsiteX3" y="connsiteY3"/>
              </a:cxn>
            </a:cxnLst>
            <a:rect l="l" t="t" r="r" b="b"/>
            <a:pathLst>
              <a:path w="3340100" h="3479800">
                <a:moveTo>
                  <a:pt x="0" y="3479800"/>
                </a:moveTo>
                <a:lnTo>
                  <a:pt x="0" y="2984500"/>
                </a:lnTo>
                <a:lnTo>
                  <a:pt x="3340100" y="2984500"/>
                </a:lnTo>
                <a:lnTo>
                  <a:pt x="3340100" y="0"/>
                </a:lnTo>
              </a:path>
            </a:pathLst>
          </a:cu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Segoe UI"/>
              <a:ea typeface="+mn-ea"/>
              <a:cs typeface="+mn-cs"/>
            </a:endParaRPr>
          </a:p>
        </p:txBody>
      </p:sp>
      <p:sp>
        <p:nvSpPr>
          <p:cNvPr id="8" name="TextBox 7">
            <a:extLst>
              <a:ext uri="{FF2B5EF4-FFF2-40B4-BE49-F238E27FC236}">
                <a16:creationId xmlns:a16="http://schemas.microsoft.com/office/drawing/2014/main" id="{4403410F-D626-4D2B-AF3E-89BBCA57625A}"/>
              </a:ext>
            </a:extLst>
          </p:cNvPr>
          <p:cNvSpPr txBox="1"/>
          <p:nvPr/>
        </p:nvSpPr>
        <p:spPr>
          <a:xfrm>
            <a:off x="0" y="-449532"/>
            <a:ext cx="4446106" cy="30777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lumMod val="75000"/>
                  </a:srgbClr>
                </a:solidFill>
                <a:effectLst/>
                <a:uLnTx/>
                <a:uFillTx/>
                <a:latin typeface="Segoe UI"/>
                <a:ea typeface="+mn-ea"/>
                <a:cs typeface="+mn-cs"/>
              </a:rPr>
              <a:t>ANIMATED SLIDE</a:t>
            </a:r>
          </a:p>
        </p:txBody>
      </p:sp>
      <p:sp>
        <p:nvSpPr>
          <p:cNvPr id="116" name="TextBox 115">
            <a:hlinkClick r:id="rId28" tooltip="Azure Defender (formerly ASC Standard) provides XDR capabilities to simplify detection, automated investigation and response for Azure resources (Linux and Windows VMs, Networks, Kubernetes/Containers, SQL, Storage, IoT/OT, and more) "/>
            <a:extLst>
              <a:ext uri="{FF2B5EF4-FFF2-40B4-BE49-F238E27FC236}">
                <a16:creationId xmlns:a16="http://schemas.microsoft.com/office/drawing/2014/main" id="{78F52DAB-FD66-4C59-9D3A-EFDBB249D8DD}"/>
              </a:ext>
            </a:extLst>
          </p:cNvPr>
          <p:cNvSpPr txBox="1"/>
          <p:nvPr/>
        </p:nvSpPr>
        <p:spPr>
          <a:xfrm>
            <a:off x="2478536" y="3683000"/>
            <a:ext cx="2449666" cy="795422"/>
          </a:xfrm>
          <a:prstGeom prst="rect">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t>Microsoft Defender for Cloud</a:t>
            </a:r>
          </a:p>
        </p:txBody>
      </p:sp>
      <p:sp>
        <p:nvSpPr>
          <p:cNvPr id="109" name="Title 1">
            <a:extLst>
              <a:ext uri="{FF2B5EF4-FFF2-40B4-BE49-F238E27FC236}">
                <a16:creationId xmlns:a16="http://schemas.microsoft.com/office/drawing/2014/main" id="{2BE980C6-DFB8-443B-A2BD-C8F459C3D29C}"/>
              </a:ext>
            </a:extLst>
          </p:cNvPr>
          <p:cNvSpPr txBox="1">
            <a:spLocks/>
          </p:cNvSpPr>
          <p:nvPr/>
        </p:nvSpPr>
        <p:spPr>
          <a:xfrm>
            <a:off x="395214" y="88546"/>
            <a:ext cx="11409343" cy="492443"/>
          </a:xfrm>
          <a:prstGeom prst="rect">
            <a:avLst/>
          </a:prstGeom>
        </p:spPr>
        <p:txBody>
          <a:bodyPr vert="horz" wrap="square" lIns="0" tIns="164592" rIns="0" bIns="0" rtlCol="0" anchor="t">
            <a:noAutofit/>
          </a:bodyPr>
          <a:lstStyle>
            <a:lvl1pPr algn="l" defTabSz="932742" rtl="0" eaLnBrk="1" latinLnBrk="0" hangingPunct="1">
              <a:lnSpc>
                <a:spcPct val="90000"/>
              </a:lnSpc>
              <a:spcBef>
                <a:spcPct val="0"/>
              </a:spcBef>
              <a:buNone/>
              <a:defRPr lang="en-US" sz="4000" b="0" kern="1200" cap="none" spc="-150" baseline="0" dirty="0" smtClean="0">
                <a:ln w="3175">
                  <a:noFill/>
                </a:ln>
                <a:solidFill>
                  <a:srgbClr val="000000"/>
                </a:soli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150" normalizeH="0" baseline="0" noProof="0">
                <a:ln w="3175">
                  <a:noFill/>
                </a:ln>
                <a:solidFill>
                  <a:srgbClr val="000000"/>
                </a:solidFill>
                <a:effectLst/>
                <a:uLnTx/>
                <a:uFillTx/>
                <a:latin typeface="Segoe UI Semibold"/>
                <a:ea typeface="+mn-ea"/>
                <a:cs typeface="Segoe UI" pitchFamily="34" charset="0"/>
              </a:rPr>
              <a:t>Defend across attack chains</a:t>
            </a:r>
            <a:br>
              <a:rPr kumimoji="0" lang="en-US" sz="3200" b="0" i="0" u="none" strike="noStrike" kern="1200" cap="none" spc="-150" normalizeH="0" baseline="0" noProof="0">
                <a:ln w="3175">
                  <a:noFill/>
                </a:ln>
                <a:solidFill>
                  <a:srgbClr val="000000"/>
                </a:solidFill>
                <a:effectLst/>
                <a:uLnTx/>
                <a:uFillTx/>
                <a:latin typeface="Segoe UI Semibold"/>
                <a:ea typeface="+mn-ea"/>
                <a:cs typeface="Segoe UI" pitchFamily="34" charset="0"/>
              </a:rPr>
            </a:br>
            <a:r>
              <a:rPr kumimoji="0" lang="en-US" sz="2000" b="0" i="1" u="none" strike="noStrike" kern="1200" cap="none" spc="-50" normalizeH="0" baseline="0" noProof="0">
                <a:ln w="3175">
                  <a:noFill/>
                </a:ln>
                <a:gradFill>
                  <a:gsLst>
                    <a:gs pos="82000">
                      <a:srgbClr val="282828"/>
                    </a:gs>
                    <a:gs pos="0">
                      <a:srgbClr val="282828"/>
                    </a:gs>
                  </a:gsLst>
                  <a:lin ang="2700000" scaled="1"/>
                </a:gradFill>
                <a:effectLst/>
                <a:uLnTx/>
                <a:uFillTx/>
                <a:latin typeface="Segoe UI"/>
                <a:ea typeface="+mn-ea"/>
                <a:cs typeface="Segoe UI" pitchFamily="34" charset="0"/>
              </a:rPr>
              <a:t>Insider and external threats</a:t>
            </a:r>
          </a:p>
        </p:txBody>
      </p:sp>
      <p:sp>
        <p:nvSpPr>
          <p:cNvPr id="110" name="TextBox 109">
            <a:extLst>
              <a:ext uri="{FF2B5EF4-FFF2-40B4-BE49-F238E27FC236}">
                <a16:creationId xmlns:a16="http://schemas.microsoft.com/office/drawing/2014/main" id="{4EE31E9A-D6E5-418F-AC59-C544809360ED}"/>
              </a:ext>
            </a:extLst>
          </p:cNvPr>
          <p:cNvSpPr txBox="1"/>
          <p:nvPr/>
        </p:nvSpPr>
        <p:spPr>
          <a:xfrm>
            <a:off x="10019409" y="816899"/>
            <a:ext cx="2045266" cy="203133"/>
          </a:xfrm>
          <a:prstGeom prst="rect">
            <a:avLst/>
          </a:prstGeom>
          <a:noFill/>
        </p:spPr>
        <p:txBody>
          <a:bodyPr wrap="square" lIns="0">
            <a:spAutoFit/>
          </a:bodyPr>
          <a:lstStyle/>
          <a:p>
            <a:pPr marL="0" marR="0" lvl="0" indent="0" algn="r" defTabSz="914400" rtl="0" eaLnBrk="1" fontAlgn="auto" latinLnBrk="0" hangingPunct="1">
              <a:lnSpc>
                <a:spcPct val="90000"/>
              </a:lnSpc>
              <a:spcBef>
                <a:spcPct val="0"/>
              </a:spcBef>
              <a:spcAft>
                <a:spcPts val="60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 – </a:t>
            </a: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29" tooltip="The latest published version of this document can be found at https://aka.ms/MCRA"/>
              </a:rPr>
              <a:t>https://aka.ms/MCRA</a:t>
            </a:r>
            <a:endParaRPr kumimoji="0" lang="en-US" sz="8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pic>
        <p:nvPicPr>
          <p:cNvPr id="111" name="Picture 110">
            <a:extLst>
              <a:ext uri="{FF2B5EF4-FFF2-40B4-BE49-F238E27FC236}">
                <a16:creationId xmlns:a16="http://schemas.microsoft.com/office/drawing/2014/main" id="{E6A5A3D4-037A-4F28-9268-783171D0D2F0}"/>
              </a:ext>
            </a:extLst>
          </p:cNvPr>
          <p:cNvPicPr>
            <a:picLocks noChangeAspect="1"/>
          </p:cNvPicPr>
          <p:nvPr/>
        </p:nvPicPr>
        <p:blipFill>
          <a:blip r:embed="rId30" cstate="email">
            <a:extLst>
              <a:ext uri="{28A0092B-C50C-407E-A947-70E740481C1C}">
                <a14:useLocalDpi xmlns:a14="http://schemas.microsoft.com/office/drawing/2010/main" val="0"/>
              </a:ext>
            </a:extLst>
          </a:blip>
          <a:stretch>
            <a:fillRect/>
          </a:stretch>
        </p:blipFill>
        <p:spPr bwMode="invGray">
          <a:xfrm>
            <a:off x="8997197" y="767047"/>
            <a:ext cx="1038388" cy="222436"/>
          </a:xfrm>
          <a:prstGeom prst="rect">
            <a:avLst/>
          </a:prstGeom>
        </p:spPr>
      </p:pic>
      <p:sp>
        <p:nvSpPr>
          <p:cNvPr id="2" name="TextBox 1">
            <a:hlinkClick r:id="rId23" tooltip="Insider risk management in Microsoft 365 helps minimize internal risks by enabling you to detect, investigate, and act on malicious and inadvertent activities in your organization."/>
            <a:extLst>
              <a:ext uri="{FF2B5EF4-FFF2-40B4-BE49-F238E27FC236}">
                <a16:creationId xmlns:a16="http://schemas.microsoft.com/office/drawing/2014/main" id="{BF665788-C81E-4F6A-AD1A-BC8AA1FD62DD}"/>
              </a:ext>
            </a:extLst>
          </p:cNvPr>
          <p:cNvSpPr txBox="1"/>
          <p:nvPr/>
        </p:nvSpPr>
        <p:spPr>
          <a:xfrm>
            <a:off x="6317834" y="4948580"/>
            <a:ext cx="1389804" cy="55399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t>Insider risk </a:t>
            </a:r>
            <a:b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br>
            <a: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t>management</a:t>
            </a:r>
          </a:p>
        </p:txBody>
      </p:sp>
      <p:sp>
        <p:nvSpPr>
          <p:cNvPr id="119" name="Rectangle 118">
            <a:hlinkClick r:id="rId4"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A07BC8E0-6777-4457-8C20-F9A54703FD92}"/>
              </a:ext>
            </a:extLst>
          </p:cNvPr>
          <p:cNvSpPr/>
          <p:nvPr/>
        </p:nvSpPr>
        <p:spPr bwMode="auto">
          <a:xfrm>
            <a:off x="2323385" y="1108843"/>
            <a:ext cx="3957756" cy="39687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282828"/>
                </a:solidFill>
                <a:effectLst/>
                <a:uLnTx/>
                <a:uFillTx/>
                <a:latin typeface="Segoe UI Semibold"/>
                <a:ea typeface="+mn-ea"/>
                <a:cs typeface="Segoe UI" charset="0"/>
              </a:rPr>
              <a:t>Defender for IoT (&amp; OT)</a:t>
            </a:r>
          </a:p>
        </p:txBody>
      </p:sp>
      <p:cxnSp>
        <p:nvCxnSpPr>
          <p:cNvPr id="122" name="Connector: Elbow 121" descr="Arrow going downwards">
            <a:extLst>
              <a:ext uri="{FF2B5EF4-FFF2-40B4-BE49-F238E27FC236}">
                <a16:creationId xmlns:a16="http://schemas.microsoft.com/office/drawing/2014/main" id="{4589D015-5D2A-48E2-9CAC-2ED17DBB75F6}"/>
              </a:ext>
            </a:extLst>
          </p:cNvPr>
          <p:cNvCxnSpPr>
            <a:cxnSpLocks/>
          </p:cNvCxnSpPr>
          <p:nvPr/>
        </p:nvCxnSpPr>
        <p:spPr>
          <a:xfrm rot="16200000" flipV="1">
            <a:off x="5753078" y="2286600"/>
            <a:ext cx="1116394" cy="832053"/>
          </a:xfrm>
          <a:prstGeom prst="bentConnector3">
            <a:avLst>
              <a:gd name="adj1" fmla="val 53589"/>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65E92307-4492-4F31-84A9-B04084BDF5BB}"/>
              </a:ext>
            </a:extLst>
          </p:cNvPr>
          <p:cNvGrpSpPr/>
          <p:nvPr/>
        </p:nvGrpSpPr>
        <p:grpSpPr>
          <a:xfrm>
            <a:off x="5605357" y="1601839"/>
            <a:ext cx="548640" cy="548640"/>
            <a:chOff x="4277076" y="1552108"/>
            <a:chExt cx="548640" cy="548640"/>
          </a:xfrm>
        </p:grpSpPr>
        <p:sp>
          <p:nvSpPr>
            <p:cNvPr id="7" name="Oval 6">
              <a:extLst>
                <a:ext uri="{FF2B5EF4-FFF2-40B4-BE49-F238E27FC236}">
                  <a16:creationId xmlns:a16="http://schemas.microsoft.com/office/drawing/2014/main" id="{00C8C151-74CC-4F22-9F07-75E59E8B379B}"/>
                </a:ext>
                <a:ext uri="{C183D7F6-B498-43B3-948B-1728B52AA6E4}">
                  <adec:decorative xmlns:adec="http://schemas.microsoft.com/office/drawing/2017/decorative" val="1"/>
                </a:ext>
              </a:extLst>
            </p:cNvPr>
            <p:cNvSpPr/>
            <p:nvPr/>
          </p:nvSpPr>
          <p:spPr bwMode="auto">
            <a:xfrm>
              <a:off x="4277076" y="1552108"/>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6" name="Graphic 5" descr="Factory">
              <a:extLst>
                <a:ext uri="{FF2B5EF4-FFF2-40B4-BE49-F238E27FC236}">
                  <a16:creationId xmlns:a16="http://schemas.microsoft.com/office/drawing/2014/main" id="{F34E6842-AFCD-4195-BD8C-B45A2BE40EFE}"/>
                </a:ext>
              </a:extLst>
            </p:cNvPr>
            <p:cNvPicPr>
              <a:picLocks noChangeAspect="1"/>
            </p:cNvPicPr>
            <p:nvPr/>
          </p:nvPicPr>
          <p:blipFill>
            <a:blip r:embed="rId31" cstate="print">
              <a:extLst>
                <a:ext uri="{28A0092B-C50C-407E-A947-70E740481C1C}">
                  <a14:useLocalDpi xmlns:a14="http://schemas.microsoft.com/office/drawing/2010/main" val="0"/>
                </a:ext>
                <a:ext uri="{96DAC541-7B7A-43D3-8B79-37D633B846F1}">
                  <asvg:svgBlip xmlns:asvg="http://schemas.microsoft.com/office/drawing/2016/SVG/main" r:embed="rId32"/>
                </a:ext>
              </a:extLst>
            </a:blip>
            <a:stretch>
              <a:fillRect/>
            </a:stretch>
          </p:blipFill>
          <p:spPr>
            <a:xfrm>
              <a:off x="4384444" y="1660050"/>
              <a:ext cx="350405" cy="350402"/>
            </a:xfrm>
            <a:prstGeom prst="rect">
              <a:avLst/>
            </a:prstGeom>
          </p:spPr>
        </p:pic>
      </p:grpSp>
      <p:sp>
        <p:nvSpPr>
          <p:cNvPr id="123" name="TextBox 122">
            <a:extLst>
              <a:ext uri="{FF2B5EF4-FFF2-40B4-BE49-F238E27FC236}">
                <a16:creationId xmlns:a16="http://schemas.microsoft.com/office/drawing/2014/main" id="{9BA2CD80-ECAF-46A1-9FD0-1E82D55BC949}"/>
              </a:ext>
            </a:extLst>
          </p:cNvPr>
          <p:cNvSpPr txBox="1"/>
          <p:nvPr/>
        </p:nvSpPr>
        <p:spPr>
          <a:xfrm>
            <a:off x="3947679" y="1629656"/>
            <a:ext cx="1522376" cy="461665"/>
          </a:xfrm>
          <a:prstGeom prst="rect">
            <a:avLst/>
          </a:prstGeom>
          <a:noFill/>
        </p:spPr>
        <p:txBody>
          <a:bodyPr wrap="square" lIns="0" rIns="0" rtlCol="0">
            <a:spAutoFit/>
          </a:bodyPr>
          <a:lstStyle>
            <a:defPPr>
              <a:defRPr lang="en-US"/>
            </a:defPPr>
            <a:lvl1pPr marR="0" lvl="0" indent="0"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Disrupt OT Environment</a:t>
            </a:r>
          </a:p>
        </p:txBody>
      </p:sp>
      <p:sp>
        <p:nvSpPr>
          <p:cNvPr id="659" name="Oval 658">
            <a:extLst>
              <a:ext uri="{FF2B5EF4-FFF2-40B4-BE49-F238E27FC236}">
                <a16:creationId xmlns:a16="http://schemas.microsoft.com/office/drawing/2014/main" id="{765F746C-FB22-4958-AE88-9AE37DB2BC56}"/>
              </a:ext>
              <a:ext uri="{C183D7F6-B498-43B3-948B-1728B52AA6E4}">
                <adec:decorative xmlns:adec="http://schemas.microsoft.com/office/drawing/2017/decorative" val="1"/>
              </a:ext>
            </a:extLst>
          </p:cNvPr>
          <p:cNvSpPr/>
          <p:nvPr/>
        </p:nvSpPr>
        <p:spPr bwMode="auto">
          <a:xfrm>
            <a:off x="6555207" y="1921027"/>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pic>
        <p:nvPicPr>
          <p:cNvPr id="660" name="Picture 659" descr="icon of a hacker">
            <a:extLst>
              <a:ext uri="{FF2B5EF4-FFF2-40B4-BE49-F238E27FC236}">
                <a16:creationId xmlns:a16="http://schemas.microsoft.com/office/drawing/2014/main" id="{A33AF9B9-7657-4DB5-B508-382F820CA254}"/>
              </a:ext>
            </a:extLst>
          </p:cNvPr>
          <p:cNvPicPr>
            <a:picLocks noChangeAspect="1"/>
          </p:cNvPicPr>
          <p:nvPr/>
        </p:nvPicPr>
        <p:blipFill>
          <a:blip r:embed="rId33"/>
          <a:stretch>
            <a:fillRect/>
          </a:stretch>
        </p:blipFill>
        <p:spPr>
          <a:xfrm>
            <a:off x="6670269" y="2044471"/>
            <a:ext cx="318516" cy="301752"/>
          </a:xfrm>
          <a:prstGeom prst="rect">
            <a:avLst/>
          </a:prstGeom>
        </p:spPr>
      </p:pic>
      <p:sp>
        <p:nvSpPr>
          <p:cNvPr id="665" name="Oval 664">
            <a:extLst>
              <a:ext uri="{FF2B5EF4-FFF2-40B4-BE49-F238E27FC236}">
                <a16:creationId xmlns:a16="http://schemas.microsoft.com/office/drawing/2014/main" id="{B44C6CBF-9A22-48EC-A14A-E5FCDEB01CBC}"/>
              </a:ext>
              <a:ext uri="{C183D7F6-B498-43B3-948B-1728B52AA6E4}">
                <adec:decorative xmlns:adec="http://schemas.microsoft.com/office/drawing/2017/decorative" val="1"/>
              </a:ext>
            </a:extLst>
          </p:cNvPr>
          <p:cNvSpPr/>
          <p:nvPr/>
        </p:nvSpPr>
        <p:spPr bwMode="auto">
          <a:xfrm>
            <a:off x="6631384" y="3186527"/>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sp>
        <p:nvSpPr>
          <p:cNvPr id="129" name="TextBox 128">
            <a:extLst>
              <a:ext uri="{FF2B5EF4-FFF2-40B4-BE49-F238E27FC236}">
                <a16:creationId xmlns:a16="http://schemas.microsoft.com/office/drawing/2014/main" id="{94759D45-38D6-4714-B234-25A23AEBAD60}"/>
              </a:ext>
            </a:extLst>
          </p:cNvPr>
          <p:cNvSpPr txBox="1"/>
          <p:nvPr/>
        </p:nvSpPr>
        <p:spPr>
          <a:xfrm>
            <a:off x="3078096" y="1653894"/>
            <a:ext cx="1206384" cy="461665"/>
          </a:xfrm>
          <a:prstGeom prst="rect">
            <a:avLst/>
          </a:prstGeom>
          <a:noFill/>
        </p:spPr>
        <p:txBody>
          <a:bodyPr wrap="square" lIns="0" rIns="0" rtlCol="0">
            <a:spAutoFit/>
          </a:bodyPr>
          <a:lstStyle>
            <a:defPPr>
              <a:defRPr lang="en-US"/>
            </a:defPPr>
            <a:lvl1pPr marR="0" lvl="0" indent="0"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marL="0" marR="0" lvl="0" indent="0" algn="l"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282828"/>
                </a:solidFill>
                <a:effectLst/>
                <a:uLnTx/>
                <a:uFillTx/>
                <a:latin typeface="Segoe UI Semibold"/>
                <a:cs typeface="Segoe UI" charset="0"/>
              </a:rPr>
              <a:t>IoT Device Exploitation</a:t>
            </a:r>
          </a:p>
        </p:txBody>
      </p:sp>
      <p:cxnSp>
        <p:nvCxnSpPr>
          <p:cNvPr id="663" name="Connector: Elbow 662" descr="Arrow going downwards">
            <a:extLst>
              <a:ext uri="{FF2B5EF4-FFF2-40B4-BE49-F238E27FC236}">
                <a16:creationId xmlns:a16="http://schemas.microsoft.com/office/drawing/2014/main" id="{751730E2-469B-4A66-A698-9C561CF55591}"/>
              </a:ext>
            </a:extLst>
          </p:cNvPr>
          <p:cNvCxnSpPr>
            <a:cxnSpLocks/>
            <a:stCxn id="659" idx="4"/>
            <a:endCxn id="665" idx="0"/>
          </p:cNvCxnSpPr>
          <p:nvPr/>
        </p:nvCxnSpPr>
        <p:spPr>
          <a:xfrm rot="16200000" flipH="1">
            <a:off x="6509185" y="2790008"/>
            <a:ext cx="716860" cy="76177"/>
          </a:xfrm>
          <a:prstGeom prst="bentConnector3">
            <a:avLst>
              <a:gd name="adj1" fmla="val 50000"/>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pic>
        <p:nvPicPr>
          <p:cNvPr id="666" name="Picture 665" descr="Icon of a user">
            <a:extLst>
              <a:ext uri="{FF2B5EF4-FFF2-40B4-BE49-F238E27FC236}">
                <a16:creationId xmlns:a16="http://schemas.microsoft.com/office/drawing/2014/main" id="{5EA213C0-3896-4D56-85BD-D3683F2DC0FD}"/>
              </a:ext>
            </a:extLst>
          </p:cNvPr>
          <p:cNvPicPr>
            <a:picLocks noChangeAspect="1"/>
          </p:cNvPicPr>
          <p:nvPr/>
        </p:nvPicPr>
        <p:blipFill>
          <a:blip r:embed="rId34"/>
          <a:stretch>
            <a:fillRect/>
          </a:stretch>
        </p:blipFill>
        <p:spPr>
          <a:xfrm>
            <a:off x="6802834" y="3333593"/>
            <a:ext cx="205740" cy="254508"/>
          </a:xfrm>
          <a:prstGeom prst="rect">
            <a:avLst/>
          </a:prstGeom>
        </p:spPr>
      </p:pic>
      <p:cxnSp>
        <p:nvCxnSpPr>
          <p:cNvPr id="671" name="Connector: Elbow 670" descr="Arrow going right">
            <a:extLst>
              <a:ext uri="{FF2B5EF4-FFF2-40B4-BE49-F238E27FC236}">
                <a16:creationId xmlns:a16="http://schemas.microsoft.com/office/drawing/2014/main" id="{2971E9FF-7CFE-4B8A-9EAF-195FF440BC82}"/>
              </a:ext>
            </a:extLst>
          </p:cNvPr>
          <p:cNvCxnSpPr>
            <a:cxnSpLocks/>
          </p:cNvCxnSpPr>
          <p:nvPr/>
        </p:nvCxnSpPr>
        <p:spPr>
          <a:xfrm rot="16200000" flipH="1">
            <a:off x="7045554" y="3595316"/>
            <a:ext cx="209946" cy="489647"/>
          </a:xfrm>
          <a:prstGeom prst="bentConnector2">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49" name="Connector: Elbow 148" descr="Arrow going downwards">
            <a:extLst>
              <a:ext uri="{FF2B5EF4-FFF2-40B4-BE49-F238E27FC236}">
                <a16:creationId xmlns:a16="http://schemas.microsoft.com/office/drawing/2014/main" id="{3D3F88C7-8108-4C43-A165-18C1CD4ADEEB}"/>
              </a:ext>
            </a:extLst>
          </p:cNvPr>
          <p:cNvCxnSpPr>
            <a:cxnSpLocks/>
            <a:stCxn id="137" idx="0"/>
            <a:endCxn id="665" idx="2"/>
          </p:cNvCxnSpPr>
          <p:nvPr/>
        </p:nvCxnSpPr>
        <p:spPr>
          <a:xfrm rot="16200000" flipH="1">
            <a:off x="3847125" y="676589"/>
            <a:ext cx="1638893" cy="3929623"/>
          </a:xfrm>
          <a:prstGeom prst="bentConnector4">
            <a:avLst>
              <a:gd name="adj1" fmla="val 28091"/>
              <a:gd name="adj2" fmla="val 60180"/>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B0B96087-C87C-4F33-9B3C-152CEC5C3F46}"/>
              </a:ext>
            </a:extLst>
          </p:cNvPr>
          <p:cNvGrpSpPr/>
          <p:nvPr/>
        </p:nvGrpSpPr>
        <p:grpSpPr>
          <a:xfrm>
            <a:off x="2425823" y="1608866"/>
            <a:ext cx="548640" cy="548640"/>
            <a:chOff x="2425823" y="1608866"/>
            <a:chExt cx="548640" cy="548640"/>
          </a:xfrm>
        </p:grpSpPr>
        <p:sp>
          <p:nvSpPr>
            <p:cNvPr id="143" name="Oval 142">
              <a:extLst>
                <a:ext uri="{FF2B5EF4-FFF2-40B4-BE49-F238E27FC236}">
                  <a16:creationId xmlns:a16="http://schemas.microsoft.com/office/drawing/2014/main" id="{6F763F48-7F04-484E-924F-4BC7A60D5784}"/>
                </a:ext>
                <a:ext uri="{C183D7F6-B498-43B3-948B-1728B52AA6E4}">
                  <adec:decorative xmlns:adec="http://schemas.microsoft.com/office/drawing/2017/decorative" val="1"/>
                </a:ext>
              </a:extLst>
            </p:cNvPr>
            <p:cNvSpPr/>
            <p:nvPr/>
          </p:nvSpPr>
          <p:spPr bwMode="auto">
            <a:xfrm>
              <a:off x="2425823" y="1608866"/>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Segoe UI"/>
                <a:ea typeface="+mn-ea"/>
                <a:cs typeface="Segoe UI" pitchFamily="34" charset="0"/>
              </a:endParaRPr>
            </a:p>
          </p:txBody>
        </p:sp>
        <p:grpSp>
          <p:nvGrpSpPr>
            <p:cNvPr id="130" name="!! Ops">
              <a:extLst>
                <a:ext uri="{FF2B5EF4-FFF2-40B4-BE49-F238E27FC236}">
                  <a16:creationId xmlns:a16="http://schemas.microsoft.com/office/drawing/2014/main" id="{0CC3BBA9-69E7-46A1-915C-A3741311A06C}"/>
                </a:ext>
                <a:ext uri="{C183D7F6-B498-43B3-948B-1728B52AA6E4}">
                  <adec:decorative xmlns:adec="http://schemas.microsoft.com/office/drawing/2017/decorative" val="1"/>
                </a:ext>
              </a:extLst>
            </p:cNvPr>
            <p:cNvGrpSpPr/>
            <p:nvPr/>
          </p:nvGrpSpPr>
          <p:grpSpPr>
            <a:xfrm>
              <a:off x="2511940" y="1697506"/>
              <a:ext cx="379641" cy="382863"/>
              <a:chOff x="10351024" y="3989686"/>
              <a:chExt cx="379641" cy="382863"/>
            </a:xfrm>
            <a:solidFill>
              <a:srgbClr val="737373"/>
            </a:solidFill>
          </p:grpSpPr>
          <p:sp>
            <p:nvSpPr>
              <p:cNvPr id="131" name="Rectangle 130">
                <a:extLst>
                  <a:ext uri="{FF2B5EF4-FFF2-40B4-BE49-F238E27FC236}">
                    <a16:creationId xmlns:a16="http://schemas.microsoft.com/office/drawing/2014/main" id="{6E17CB42-7DF2-46A0-B714-167027C56F5B}"/>
                  </a:ext>
                </a:extLst>
              </p:cNvPr>
              <p:cNvSpPr/>
              <p:nvPr/>
            </p:nvSpPr>
            <p:spPr bwMode="auto">
              <a:xfrm rot="19125560" flipH="1">
                <a:off x="10481265" y="4049972"/>
                <a:ext cx="18288" cy="133937"/>
              </a:xfrm>
              <a:prstGeom prst="rect">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 name="Rectangle 131">
                <a:extLst>
                  <a:ext uri="{FF2B5EF4-FFF2-40B4-BE49-F238E27FC236}">
                    <a16:creationId xmlns:a16="http://schemas.microsoft.com/office/drawing/2014/main" id="{F8294355-90F7-4895-8783-4394276F4AA3}"/>
                  </a:ext>
                </a:extLst>
              </p:cNvPr>
              <p:cNvSpPr/>
              <p:nvPr/>
            </p:nvSpPr>
            <p:spPr bwMode="auto">
              <a:xfrm rot="2161206" flipH="1">
                <a:off x="10595091" y="4024737"/>
                <a:ext cx="18288" cy="133937"/>
              </a:xfrm>
              <a:prstGeom prst="rect">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 name="Rectangle 132">
                <a:extLst>
                  <a:ext uri="{FF2B5EF4-FFF2-40B4-BE49-F238E27FC236}">
                    <a16:creationId xmlns:a16="http://schemas.microsoft.com/office/drawing/2014/main" id="{91084CE3-A79C-43AB-9EFA-D13FF7EB712A}"/>
                  </a:ext>
                </a:extLst>
              </p:cNvPr>
              <p:cNvSpPr/>
              <p:nvPr/>
            </p:nvSpPr>
            <p:spPr bwMode="auto">
              <a:xfrm rot="3931757" flipH="1">
                <a:off x="10456452" y="4159000"/>
                <a:ext cx="18288" cy="133937"/>
              </a:xfrm>
              <a:prstGeom prst="rect">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 name="Rectangle 133">
                <a:extLst>
                  <a:ext uri="{FF2B5EF4-FFF2-40B4-BE49-F238E27FC236}">
                    <a16:creationId xmlns:a16="http://schemas.microsoft.com/office/drawing/2014/main" id="{8C79346F-F312-4639-93C5-E8BCBC0E8294}"/>
                  </a:ext>
                </a:extLst>
              </p:cNvPr>
              <p:cNvSpPr/>
              <p:nvPr/>
            </p:nvSpPr>
            <p:spPr bwMode="auto">
              <a:xfrm rot="16538738" flipH="1">
                <a:off x="10611276" y="4124704"/>
                <a:ext cx="18288" cy="133937"/>
              </a:xfrm>
              <a:prstGeom prst="rect">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 name="Rectangle 134">
                <a:extLst>
                  <a:ext uri="{FF2B5EF4-FFF2-40B4-BE49-F238E27FC236}">
                    <a16:creationId xmlns:a16="http://schemas.microsoft.com/office/drawing/2014/main" id="{8B96B49E-E482-449D-9917-45BBDBD8426E}"/>
                  </a:ext>
                </a:extLst>
              </p:cNvPr>
              <p:cNvSpPr/>
              <p:nvPr/>
            </p:nvSpPr>
            <p:spPr bwMode="auto">
              <a:xfrm rot="20658908" flipH="1">
                <a:off x="10562418" y="4195199"/>
                <a:ext cx="18288" cy="133937"/>
              </a:xfrm>
              <a:prstGeom prst="rect">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6" name="Group 135">
                <a:extLst>
                  <a:ext uri="{FF2B5EF4-FFF2-40B4-BE49-F238E27FC236}">
                    <a16:creationId xmlns:a16="http://schemas.microsoft.com/office/drawing/2014/main" id="{BD58B352-45C4-42D0-801D-E471DAFDF5C1}"/>
                  </a:ext>
                </a:extLst>
              </p:cNvPr>
              <p:cNvGrpSpPr/>
              <p:nvPr/>
            </p:nvGrpSpPr>
            <p:grpSpPr>
              <a:xfrm>
                <a:off x="10351024" y="3989686"/>
                <a:ext cx="379641" cy="382863"/>
                <a:chOff x="10351024" y="3989686"/>
                <a:chExt cx="379641" cy="382863"/>
              </a:xfrm>
              <a:grpFill/>
            </p:grpSpPr>
            <p:sp>
              <p:nvSpPr>
                <p:cNvPr id="137" name="Oval 136">
                  <a:extLst>
                    <a:ext uri="{FF2B5EF4-FFF2-40B4-BE49-F238E27FC236}">
                      <a16:creationId xmlns:a16="http://schemas.microsoft.com/office/drawing/2014/main" id="{4C036A6E-465F-4A82-9812-60FBF57A275F}"/>
                    </a:ext>
                  </a:extLst>
                </p:cNvPr>
                <p:cNvSpPr/>
                <p:nvPr/>
              </p:nvSpPr>
              <p:spPr bwMode="auto">
                <a:xfrm>
                  <a:off x="10471034" y="4114134"/>
                  <a:ext cx="139621" cy="139621"/>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 name="Oval 137">
                  <a:extLst>
                    <a:ext uri="{FF2B5EF4-FFF2-40B4-BE49-F238E27FC236}">
                      <a16:creationId xmlns:a16="http://schemas.microsoft.com/office/drawing/2014/main" id="{965BC8CD-5D57-4B5C-9259-0E3716777996}"/>
                    </a:ext>
                  </a:extLst>
                </p:cNvPr>
                <p:cNvSpPr/>
                <p:nvPr/>
              </p:nvSpPr>
              <p:spPr bwMode="auto">
                <a:xfrm>
                  <a:off x="10598471" y="3989686"/>
                  <a:ext cx="85243" cy="85243"/>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 name="Oval 138">
                  <a:extLst>
                    <a:ext uri="{FF2B5EF4-FFF2-40B4-BE49-F238E27FC236}">
                      <a16:creationId xmlns:a16="http://schemas.microsoft.com/office/drawing/2014/main" id="{2DC4BCDF-823A-4EAF-BE23-00E9A2E9967E}"/>
                    </a:ext>
                  </a:extLst>
                </p:cNvPr>
                <p:cNvSpPr/>
                <p:nvPr/>
              </p:nvSpPr>
              <p:spPr bwMode="auto">
                <a:xfrm>
                  <a:off x="10399552" y="4016582"/>
                  <a:ext cx="85243" cy="85243"/>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 name="Oval 139">
                  <a:extLst>
                    <a:ext uri="{FF2B5EF4-FFF2-40B4-BE49-F238E27FC236}">
                      <a16:creationId xmlns:a16="http://schemas.microsoft.com/office/drawing/2014/main" id="{EACBB128-D9B7-4C45-9978-306011D7EDF4}"/>
                    </a:ext>
                  </a:extLst>
                </p:cNvPr>
                <p:cNvSpPr/>
                <p:nvPr/>
              </p:nvSpPr>
              <p:spPr bwMode="auto">
                <a:xfrm>
                  <a:off x="10351024" y="4211133"/>
                  <a:ext cx="85243" cy="85243"/>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 name="Oval 140">
                  <a:extLst>
                    <a:ext uri="{FF2B5EF4-FFF2-40B4-BE49-F238E27FC236}">
                      <a16:creationId xmlns:a16="http://schemas.microsoft.com/office/drawing/2014/main" id="{43C85C20-D1B3-440E-96B5-8FDCF73086D7}"/>
                    </a:ext>
                  </a:extLst>
                </p:cNvPr>
                <p:cNvSpPr/>
                <p:nvPr/>
              </p:nvSpPr>
              <p:spPr bwMode="auto">
                <a:xfrm>
                  <a:off x="10645422" y="4161163"/>
                  <a:ext cx="85243" cy="85243"/>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 name="Oval 141">
                  <a:extLst>
                    <a:ext uri="{FF2B5EF4-FFF2-40B4-BE49-F238E27FC236}">
                      <a16:creationId xmlns:a16="http://schemas.microsoft.com/office/drawing/2014/main" id="{628D807D-4ED9-4319-A82A-42C0550E3FDF}"/>
                    </a:ext>
                  </a:extLst>
                </p:cNvPr>
                <p:cNvSpPr/>
                <p:nvPr/>
              </p:nvSpPr>
              <p:spPr bwMode="auto">
                <a:xfrm>
                  <a:off x="10548422" y="4287306"/>
                  <a:ext cx="85243" cy="85243"/>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17" name="Graphic 8">
            <a:extLst>
              <a:ext uri="{FF2B5EF4-FFF2-40B4-BE49-F238E27FC236}">
                <a16:creationId xmlns:a16="http://schemas.microsoft.com/office/drawing/2014/main" id="{BB1BD245-0DA3-2578-A854-F0FFCBB3B0BC}"/>
              </a:ext>
              <a:ext uri="{C183D7F6-B498-43B3-948B-1728B52AA6E4}">
                <adec:decorative xmlns:adec="http://schemas.microsoft.com/office/drawing/2017/decorative" val="1"/>
              </a:ext>
            </a:extLst>
          </p:cNvPr>
          <p:cNvSpPr/>
          <p:nvPr/>
        </p:nvSpPr>
        <p:spPr>
          <a:xfrm>
            <a:off x="-19814" y="4266855"/>
            <a:ext cx="12192000" cy="1244600"/>
          </a:xfrm>
          <a:custGeom>
            <a:avLst/>
            <a:gdLst>
              <a:gd name="connsiteX0" fmla="*/ 12192000 w 12192000"/>
              <a:gd name="connsiteY0" fmla="*/ 912495 h 1244600"/>
              <a:gd name="connsiteX1" fmla="*/ 10268585 w 12192000"/>
              <a:gd name="connsiteY1" fmla="*/ 421005 h 1244600"/>
              <a:gd name="connsiteX2" fmla="*/ 6096000 w 12192000"/>
              <a:gd name="connsiteY2" fmla="*/ 0 h 1244600"/>
              <a:gd name="connsiteX3" fmla="*/ 1923415 w 12192000"/>
              <a:gd name="connsiteY3" fmla="*/ 420370 h 1244600"/>
              <a:gd name="connsiteX4" fmla="*/ 0 w 12192000"/>
              <a:gd name="connsiteY4" fmla="*/ 912495 h 1244600"/>
              <a:gd name="connsiteX5" fmla="*/ 0 w 12192000"/>
              <a:gd name="connsiteY5" fmla="*/ 1244600 h 1244600"/>
              <a:gd name="connsiteX6" fmla="*/ 6096000 w 12192000"/>
              <a:gd name="connsiteY6" fmla="*/ 298450 h 1244600"/>
              <a:gd name="connsiteX7" fmla="*/ 12192000 w 12192000"/>
              <a:gd name="connsiteY7" fmla="*/ 1244600 h 1244600"/>
              <a:gd name="connsiteX8" fmla="*/ 12192000 w 12192000"/>
              <a:gd name="connsiteY8" fmla="*/ 912495 h 124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244600">
                <a:moveTo>
                  <a:pt x="12192000" y="912495"/>
                </a:moveTo>
                <a:cubicBezTo>
                  <a:pt x="11558905" y="717550"/>
                  <a:pt x="10916285" y="553085"/>
                  <a:pt x="10268585" y="421005"/>
                </a:cubicBezTo>
                <a:cubicBezTo>
                  <a:pt x="8904605" y="141605"/>
                  <a:pt x="7500620" y="0"/>
                  <a:pt x="6096000" y="0"/>
                </a:cubicBezTo>
                <a:cubicBezTo>
                  <a:pt x="4691380" y="0"/>
                  <a:pt x="3287395" y="141605"/>
                  <a:pt x="1923415" y="420370"/>
                </a:cubicBezTo>
                <a:cubicBezTo>
                  <a:pt x="1275715" y="553085"/>
                  <a:pt x="633095" y="717550"/>
                  <a:pt x="0" y="912495"/>
                </a:cubicBezTo>
                <a:lnTo>
                  <a:pt x="0" y="1244600"/>
                </a:lnTo>
                <a:cubicBezTo>
                  <a:pt x="1923415" y="630555"/>
                  <a:pt x="3971290" y="298450"/>
                  <a:pt x="6096000" y="298450"/>
                </a:cubicBezTo>
                <a:cubicBezTo>
                  <a:pt x="8220710" y="298450"/>
                  <a:pt x="10268585" y="630555"/>
                  <a:pt x="12192000" y="1244600"/>
                </a:cubicBezTo>
                <a:lnTo>
                  <a:pt x="12192000" y="912495"/>
                </a:lnTo>
                <a:close/>
              </a:path>
            </a:pathLst>
          </a:custGeom>
          <a:solidFill>
            <a:srgbClr val="E5F3FF"/>
          </a:solidFill>
          <a:ln w="9525" cap="flat" cmpd="sng" algn="ctr">
            <a:noFill/>
            <a:prstDash val="solid"/>
            <a:headEnd type="none" w="med" len="med"/>
            <a:tailEnd type="none" w="med" len="med"/>
          </a:ln>
          <a:effectLst>
            <a:outerShdw blurRad="190500" dist="254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20" name="Graphic 8">
            <a:extLst>
              <a:ext uri="{FF2B5EF4-FFF2-40B4-BE49-F238E27FC236}">
                <a16:creationId xmlns:a16="http://schemas.microsoft.com/office/drawing/2014/main" id="{9E452995-6AE1-65F1-5771-3DC7C1EDDB25}"/>
              </a:ext>
              <a:ext uri="{C183D7F6-B498-43B3-948B-1728B52AA6E4}">
                <adec:decorative xmlns:adec="http://schemas.microsoft.com/office/drawing/2017/decorative" val="1"/>
              </a:ext>
            </a:extLst>
          </p:cNvPr>
          <p:cNvSpPr/>
          <p:nvPr/>
        </p:nvSpPr>
        <p:spPr>
          <a:xfrm>
            <a:off x="-2" y="4461843"/>
            <a:ext cx="12192000" cy="1244600"/>
          </a:xfrm>
          <a:custGeom>
            <a:avLst/>
            <a:gdLst>
              <a:gd name="connsiteX0" fmla="*/ 12192000 w 12192000"/>
              <a:gd name="connsiteY0" fmla="*/ 912495 h 1244600"/>
              <a:gd name="connsiteX1" fmla="*/ 10268585 w 12192000"/>
              <a:gd name="connsiteY1" fmla="*/ 421005 h 1244600"/>
              <a:gd name="connsiteX2" fmla="*/ 6096000 w 12192000"/>
              <a:gd name="connsiteY2" fmla="*/ 0 h 1244600"/>
              <a:gd name="connsiteX3" fmla="*/ 1923415 w 12192000"/>
              <a:gd name="connsiteY3" fmla="*/ 420370 h 1244600"/>
              <a:gd name="connsiteX4" fmla="*/ 0 w 12192000"/>
              <a:gd name="connsiteY4" fmla="*/ 912495 h 1244600"/>
              <a:gd name="connsiteX5" fmla="*/ 0 w 12192000"/>
              <a:gd name="connsiteY5" fmla="*/ 1244600 h 1244600"/>
              <a:gd name="connsiteX6" fmla="*/ 6096000 w 12192000"/>
              <a:gd name="connsiteY6" fmla="*/ 298450 h 1244600"/>
              <a:gd name="connsiteX7" fmla="*/ 12192000 w 12192000"/>
              <a:gd name="connsiteY7" fmla="*/ 1244600 h 1244600"/>
              <a:gd name="connsiteX8" fmla="*/ 12192000 w 12192000"/>
              <a:gd name="connsiteY8" fmla="*/ 912495 h 124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244600">
                <a:moveTo>
                  <a:pt x="12192000" y="912495"/>
                </a:moveTo>
                <a:cubicBezTo>
                  <a:pt x="11558905" y="717550"/>
                  <a:pt x="10916285" y="553085"/>
                  <a:pt x="10268585" y="421005"/>
                </a:cubicBezTo>
                <a:cubicBezTo>
                  <a:pt x="8904605" y="141605"/>
                  <a:pt x="7500620" y="0"/>
                  <a:pt x="6096000" y="0"/>
                </a:cubicBezTo>
                <a:cubicBezTo>
                  <a:pt x="4691380" y="0"/>
                  <a:pt x="3287395" y="141605"/>
                  <a:pt x="1923415" y="420370"/>
                </a:cubicBezTo>
                <a:cubicBezTo>
                  <a:pt x="1275715" y="553085"/>
                  <a:pt x="633095" y="717550"/>
                  <a:pt x="0" y="912495"/>
                </a:cubicBezTo>
                <a:lnTo>
                  <a:pt x="0" y="1244600"/>
                </a:lnTo>
                <a:cubicBezTo>
                  <a:pt x="1923415" y="630555"/>
                  <a:pt x="3971290" y="298450"/>
                  <a:pt x="6096000" y="298450"/>
                </a:cubicBezTo>
                <a:cubicBezTo>
                  <a:pt x="8220710" y="298450"/>
                  <a:pt x="10268585" y="630555"/>
                  <a:pt x="12192000" y="1244600"/>
                </a:cubicBezTo>
                <a:lnTo>
                  <a:pt x="12192000" y="912495"/>
                </a:lnTo>
                <a:close/>
              </a:path>
            </a:pathLst>
          </a:custGeom>
          <a:solidFill>
            <a:srgbClr val="E5F3FF"/>
          </a:solidFill>
          <a:ln w="9525" cap="flat" cmpd="sng" algn="ctr">
            <a:noFill/>
            <a:prstDash val="solid"/>
            <a:headEnd type="none" w="med" len="med"/>
            <a:tailEnd type="none" w="med" len="med"/>
          </a:ln>
          <a:effectLst>
            <a:outerShdw blurRad="190500" dist="254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645" name="Picture 644" descr="Icon of a computer screen with a group of people inside it">
            <a:extLst>
              <a:ext uri="{FF2B5EF4-FFF2-40B4-BE49-F238E27FC236}">
                <a16:creationId xmlns:a16="http://schemas.microsoft.com/office/drawing/2014/main" id="{9D13C8EA-B684-4234-B758-656E9A790D64}"/>
              </a:ext>
            </a:extLst>
          </p:cNvPr>
          <p:cNvPicPr>
            <a:picLocks noChangeAspect="1"/>
          </p:cNvPicPr>
          <p:nvPr/>
        </p:nvPicPr>
        <p:blipFill>
          <a:blip r:embed="rId35"/>
          <a:stretch>
            <a:fillRect/>
          </a:stretch>
        </p:blipFill>
        <p:spPr>
          <a:xfrm>
            <a:off x="395214" y="4227121"/>
            <a:ext cx="312420" cy="243840"/>
          </a:xfrm>
          <a:prstGeom prst="rect">
            <a:avLst/>
          </a:prstGeom>
        </p:spPr>
      </p:pic>
      <p:sp>
        <p:nvSpPr>
          <p:cNvPr id="646" name="TextBox 645">
            <a:extLst>
              <a:ext uri="{FF2B5EF4-FFF2-40B4-BE49-F238E27FC236}">
                <a16:creationId xmlns:a16="http://schemas.microsoft.com/office/drawing/2014/main" id="{0B17D202-54DD-48BD-8660-6F76280C6310}"/>
              </a:ext>
            </a:extLst>
          </p:cNvPr>
          <p:cNvSpPr txBox="1"/>
          <p:nvPr/>
        </p:nvSpPr>
        <p:spPr>
          <a:xfrm rot="20818101">
            <a:off x="-980560" y="4824044"/>
            <a:ext cx="3886200" cy="277533"/>
          </a:xfrm>
          <a:prstGeom prst="rect">
            <a:avLst/>
          </a:prstGeom>
          <a:noFill/>
        </p:spPr>
        <p:txBody>
          <a:bodyPr wrap="square" lIns="0" tIns="0" rIns="0" bIns="0"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C00000"/>
                </a:solidFill>
                <a:effectLst/>
                <a:uLnTx/>
                <a:uFillTx/>
                <a:latin typeface="Segoe UI"/>
                <a:ea typeface="+mn-ea"/>
                <a:cs typeface="+mn-cs"/>
              </a:rPr>
              <a:t>EXTERNAL THREATS</a:t>
            </a:r>
          </a:p>
        </p:txBody>
      </p:sp>
      <p:sp>
        <p:nvSpPr>
          <p:cNvPr id="3" name="TextBox 2">
            <a:extLst>
              <a:ext uri="{FF2B5EF4-FFF2-40B4-BE49-F238E27FC236}">
                <a16:creationId xmlns:a16="http://schemas.microsoft.com/office/drawing/2014/main" id="{C32244FE-B3A0-4EAA-A1D3-E4277D7DE017}"/>
              </a:ext>
            </a:extLst>
          </p:cNvPr>
          <p:cNvSpPr txBox="1"/>
          <p:nvPr/>
        </p:nvSpPr>
        <p:spPr>
          <a:xfrm rot="20706996">
            <a:off x="-1223568" y="5662492"/>
            <a:ext cx="3886200" cy="357456"/>
          </a:xfrm>
          <a:prstGeom prst="rect">
            <a:avLst/>
          </a:prstGeom>
          <a:noFill/>
        </p:spPr>
        <p:txBody>
          <a:bodyPr wrap="square" lIns="0" tIns="0" rIns="0" bIns="0"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C00000"/>
                </a:solidFill>
                <a:effectLst/>
                <a:uLnTx/>
                <a:uFillTx/>
                <a:latin typeface="Segoe UI"/>
                <a:ea typeface="+mn-ea"/>
                <a:cs typeface="+mn-cs"/>
              </a:rPr>
              <a:t>INSIDER RISKS</a:t>
            </a:r>
          </a:p>
        </p:txBody>
      </p:sp>
      <p:grpSp>
        <p:nvGrpSpPr>
          <p:cNvPr id="113" name="Group 112">
            <a:extLst>
              <a:ext uri="{FF2B5EF4-FFF2-40B4-BE49-F238E27FC236}">
                <a16:creationId xmlns:a16="http://schemas.microsoft.com/office/drawing/2014/main" id="{D544887F-B1CC-4BA3-BBDA-0D986A71A116}"/>
              </a:ext>
            </a:extLst>
          </p:cNvPr>
          <p:cNvGrpSpPr/>
          <p:nvPr/>
        </p:nvGrpSpPr>
        <p:grpSpPr>
          <a:xfrm>
            <a:off x="0" y="4285237"/>
            <a:ext cx="12192000" cy="3361269"/>
            <a:chOff x="0" y="4309820"/>
            <a:chExt cx="12192000" cy="3361269"/>
          </a:xfrm>
        </p:grpSpPr>
        <p:sp>
          <p:nvSpPr>
            <p:cNvPr id="114" name="Graphic 8">
              <a:extLst>
                <a:ext uri="{FF2B5EF4-FFF2-40B4-BE49-F238E27FC236}">
                  <a16:creationId xmlns:a16="http://schemas.microsoft.com/office/drawing/2014/main" id="{4C97C3CB-40F5-4138-98D5-B15DF1BA4F6D}"/>
                </a:ext>
                <a:ext uri="{C183D7F6-B498-43B3-948B-1728B52AA6E4}">
                  <adec:decorative xmlns:adec="http://schemas.microsoft.com/office/drawing/2017/decorative" val="1"/>
                </a:ext>
              </a:extLst>
            </p:cNvPr>
            <p:cNvSpPr/>
            <p:nvPr/>
          </p:nvSpPr>
          <p:spPr>
            <a:xfrm>
              <a:off x="0" y="4309820"/>
              <a:ext cx="12192000" cy="1244600"/>
            </a:xfrm>
            <a:custGeom>
              <a:avLst/>
              <a:gdLst>
                <a:gd name="connsiteX0" fmla="*/ 12192000 w 12192000"/>
                <a:gd name="connsiteY0" fmla="*/ 912495 h 1244600"/>
                <a:gd name="connsiteX1" fmla="*/ 10268585 w 12192000"/>
                <a:gd name="connsiteY1" fmla="*/ 421005 h 1244600"/>
                <a:gd name="connsiteX2" fmla="*/ 6096000 w 12192000"/>
                <a:gd name="connsiteY2" fmla="*/ 0 h 1244600"/>
                <a:gd name="connsiteX3" fmla="*/ 1923415 w 12192000"/>
                <a:gd name="connsiteY3" fmla="*/ 420370 h 1244600"/>
                <a:gd name="connsiteX4" fmla="*/ 0 w 12192000"/>
                <a:gd name="connsiteY4" fmla="*/ 912495 h 1244600"/>
                <a:gd name="connsiteX5" fmla="*/ 0 w 12192000"/>
                <a:gd name="connsiteY5" fmla="*/ 1244600 h 1244600"/>
                <a:gd name="connsiteX6" fmla="*/ 6096000 w 12192000"/>
                <a:gd name="connsiteY6" fmla="*/ 298450 h 1244600"/>
                <a:gd name="connsiteX7" fmla="*/ 12192000 w 12192000"/>
                <a:gd name="connsiteY7" fmla="*/ 1244600 h 1244600"/>
                <a:gd name="connsiteX8" fmla="*/ 12192000 w 12192000"/>
                <a:gd name="connsiteY8" fmla="*/ 912495 h 124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244600">
                  <a:moveTo>
                    <a:pt x="12192000" y="912495"/>
                  </a:moveTo>
                  <a:cubicBezTo>
                    <a:pt x="11558905" y="717550"/>
                    <a:pt x="10916285" y="553085"/>
                    <a:pt x="10268585" y="421005"/>
                  </a:cubicBezTo>
                  <a:cubicBezTo>
                    <a:pt x="8904605" y="141605"/>
                    <a:pt x="7500620" y="0"/>
                    <a:pt x="6096000" y="0"/>
                  </a:cubicBezTo>
                  <a:cubicBezTo>
                    <a:pt x="4691380" y="0"/>
                    <a:pt x="3287395" y="141605"/>
                    <a:pt x="1923415" y="420370"/>
                  </a:cubicBezTo>
                  <a:cubicBezTo>
                    <a:pt x="1275715" y="553085"/>
                    <a:pt x="633095" y="717550"/>
                    <a:pt x="0" y="912495"/>
                  </a:cubicBezTo>
                  <a:lnTo>
                    <a:pt x="0" y="1244600"/>
                  </a:lnTo>
                  <a:cubicBezTo>
                    <a:pt x="1923415" y="630555"/>
                    <a:pt x="3971290" y="298450"/>
                    <a:pt x="6096000" y="298450"/>
                  </a:cubicBezTo>
                  <a:cubicBezTo>
                    <a:pt x="8220710" y="298450"/>
                    <a:pt x="10268585" y="630555"/>
                    <a:pt x="12192000" y="1244600"/>
                  </a:cubicBezTo>
                  <a:lnTo>
                    <a:pt x="12192000" y="912495"/>
                  </a:lnTo>
                  <a:close/>
                </a:path>
              </a:pathLst>
            </a:custGeom>
            <a:solidFill>
              <a:srgbClr val="0072C6"/>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Segoe UI"/>
                <a:ea typeface="+mn-ea"/>
                <a:cs typeface="+mn-cs"/>
              </a:endParaRPr>
            </a:p>
          </p:txBody>
        </p:sp>
        <p:sp>
          <p:nvSpPr>
            <p:cNvPr id="118" name="TextBox 117">
              <a:hlinkClick r:id="rId36" tooltip="Microsoft Azure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3CDE7FAF-F5FF-4A70-9374-CBE030C67B5B}"/>
                </a:ext>
              </a:extLst>
            </p:cNvPr>
            <p:cNvSpPr txBox="1"/>
            <p:nvPr/>
          </p:nvSpPr>
          <p:spPr>
            <a:xfrm>
              <a:off x="313222" y="4488827"/>
              <a:ext cx="11327342" cy="3182262"/>
            </a:xfrm>
            <a:prstGeom prst="rect">
              <a:avLst/>
            </a:prstGeom>
            <a:noFill/>
            <a:ln w="9525">
              <a:noFill/>
            </a:ln>
          </p:spPr>
          <p:txBody>
            <a:bodyPr wrap="square" lIns="0" tIns="0" rIns="0" bIns="0" rtlCol="0">
              <a:prstTxWarp prst="textArchUp">
                <a:avLst>
                  <a:gd name="adj" fmla="val 10977047"/>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Segoe UI"/>
                  <a:ea typeface="+mn-ea"/>
                  <a:cs typeface="+mn-cs"/>
                </a:rPr>
                <a:t>Microsoft Defender XDR + Microsoft Sentinel</a:t>
              </a:r>
            </a:p>
          </p:txBody>
        </p:sp>
      </p:grpSp>
      <p:sp>
        <p:nvSpPr>
          <p:cNvPr id="22" name="TextBox 21">
            <a:hlinkClick r:id="rId36" tooltip="Microsoft Azure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1908E3F9-8D00-B1D9-68EE-9634503ADD87}"/>
              </a:ext>
            </a:extLst>
          </p:cNvPr>
          <p:cNvSpPr txBox="1"/>
          <p:nvPr/>
        </p:nvSpPr>
        <p:spPr>
          <a:xfrm>
            <a:off x="412515" y="4689774"/>
            <a:ext cx="11327342" cy="3182262"/>
          </a:xfrm>
          <a:prstGeom prst="rect">
            <a:avLst/>
          </a:prstGeom>
          <a:noFill/>
        </p:spPr>
        <p:txBody>
          <a:bodyPr wrap="square" lIns="0" tIns="0" rIns="0" bIns="0" rtlCol="0">
            <a:prstTxWarp prst="textArchUp">
              <a:avLst>
                <a:gd name="adj" fmla="val 10977047"/>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282828"/>
                </a:solidFill>
                <a:effectLst/>
                <a:uLnTx/>
                <a:uFillTx/>
                <a:latin typeface="Segoe UI"/>
                <a:ea typeface="+mn-ea"/>
                <a:cs typeface="+mn-cs"/>
              </a:rPr>
              <a:t>Security Copilot </a:t>
            </a:r>
            <a:r>
              <a:rPr kumimoji="0" lang="en-US" sz="1100" b="1" i="1" u="none" strike="noStrike" kern="1200" cap="none" spc="0" normalizeH="0" baseline="0" noProof="0">
                <a:ln>
                  <a:noFill/>
                </a:ln>
                <a:solidFill>
                  <a:srgbClr val="282828"/>
                </a:solidFill>
                <a:effectLst/>
                <a:uLnTx/>
                <a:uFillTx/>
                <a:latin typeface="Segoe UI Semibold"/>
                <a:ea typeface="+mn-ea"/>
                <a:cs typeface="+mn-cs"/>
              </a:rPr>
              <a:t>(Preview)</a:t>
            </a:r>
            <a:endParaRPr kumimoji="0" lang="en-US" sz="1050" b="1" i="1" u="none" strike="noStrike" kern="1200" cap="none" spc="0" normalizeH="0" baseline="0" noProof="0">
              <a:ln>
                <a:noFill/>
              </a:ln>
              <a:solidFill>
                <a:srgbClr val="282828"/>
              </a:solidFill>
              <a:effectLst/>
              <a:uLnTx/>
              <a:uFillTx/>
              <a:latin typeface="Segoe UI Semibold"/>
              <a:ea typeface="+mn-ea"/>
              <a:cs typeface="+mn-cs"/>
            </a:endParaRPr>
          </a:p>
        </p:txBody>
      </p:sp>
    </p:spTree>
    <p:extLst>
      <p:ext uri="{BB962C8B-B14F-4D97-AF65-F5344CB8AC3E}">
        <p14:creationId xmlns:p14="http://schemas.microsoft.com/office/powerpoint/2010/main" val="191008131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L-Shape 8">
            <a:extLst>
              <a:ext uri="{FF2B5EF4-FFF2-40B4-BE49-F238E27FC236}">
                <a16:creationId xmlns:a16="http://schemas.microsoft.com/office/drawing/2014/main" id="{E65EA2BC-F528-4BB2-B7E4-716348D67872}"/>
              </a:ext>
            </a:extLst>
          </p:cNvPr>
          <p:cNvSpPr/>
          <p:nvPr/>
        </p:nvSpPr>
        <p:spPr bwMode="auto">
          <a:xfrm flipH="1" flipV="1">
            <a:off x="2318854" y="1142606"/>
            <a:ext cx="3952504" cy="1445225"/>
          </a:xfrm>
          <a:prstGeom prst="corner">
            <a:avLst>
              <a:gd name="adj1" fmla="val 73791"/>
              <a:gd name="adj2" fmla="val 76712"/>
            </a:avLst>
          </a:prstGeom>
          <a:solidFill>
            <a:schemeClr val="accent1">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algn="ctr"/>
            <a:endParaRPr lang="en-US" kern="0">
              <a:solidFill>
                <a:schemeClr val="tx1"/>
              </a:solidFill>
              <a:latin typeface="+mj-lt"/>
              <a:cs typeface="Segoe UI" charset="0"/>
            </a:endParaRPr>
          </a:p>
        </p:txBody>
      </p:sp>
      <p:sp>
        <p:nvSpPr>
          <p:cNvPr id="630" name="Rectangle 629">
            <a:hlinkClick r:id="rId3" tooltip="Microsoft Defender for Office 365 (formerly Office 365 ATP) provides XDR capabilities including sandbox detonation, integrated threat intelligence, attack simulation &amp; more across Email, SharePoint Online, OneDrive for Business, Teams, etc. "/>
            <a:extLst>
              <a:ext uri="{FF2B5EF4-FFF2-40B4-BE49-F238E27FC236}">
                <a16:creationId xmlns:a16="http://schemas.microsoft.com/office/drawing/2014/main" id="{8C508C65-0761-421F-9D1F-01AE378B8F11}"/>
              </a:ext>
            </a:extLst>
          </p:cNvPr>
          <p:cNvSpPr/>
          <p:nvPr/>
        </p:nvSpPr>
        <p:spPr bwMode="auto">
          <a:xfrm>
            <a:off x="1" y="1113847"/>
            <a:ext cx="2263208" cy="4489835"/>
          </a:xfrm>
          <a:prstGeom prst="rect">
            <a:avLst/>
          </a:prstGeom>
          <a:solidFill>
            <a:schemeClr val="tx2">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34" tIns="91440" rIns="179234" bIns="9144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chemeClr val="tx1"/>
                </a:solidFill>
                <a:effectLst/>
                <a:uLnTx/>
                <a:uFillTx/>
                <a:latin typeface="+mj-lt"/>
                <a:ea typeface="+mn-ea"/>
                <a:cs typeface="Segoe UI" charset="0"/>
              </a:rPr>
              <a:t>Defender for </a:t>
            </a:r>
            <a:br>
              <a:rPr kumimoji="0" lang="en-US" sz="1600" b="0" i="0" u="none" strike="noStrike" kern="0" cap="none" spc="0" normalizeH="0" baseline="0" noProof="0">
                <a:ln>
                  <a:noFill/>
                </a:ln>
                <a:solidFill>
                  <a:schemeClr val="tx1"/>
                </a:solidFill>
                <a:effectLst/>
                <a:uLnTx/>
                <a:uFillTx/>
                <a:latin typeface="+mj-lt"/>
                <a:ea typeface="+mn-ea"/>
                <a:cs typeface="Segoe UI" charset="0"/>
              </a:rPr>
            </a:br>
            <a:r>
              <a:rPr kumimoji="0" lang="en-US" sz="1600" b="0" i="0" u="none" strike="noStrike" kern="0" cap="none" spc="0" normalizeH="0" baseline="0" noProof="0">
                <a:ln>
                  <a:noFill/>
                </a:ln>
                <a:solidFill>
                  <a:schemeClr val="tx1"/>
                </a:solidFill>
                <a:effectLst/>
                <a:uLnTx/>
                <a:uFillTx/>
                <a:latin typeface="+mj-lt"/>
                <a:ea typeface="+mn-ea"/>
                <a:cs typeface="Segoe UI" charset="0"/>
              </a:rPr>
              <a:t>Office 365</a:t>
            </a:r>
          </a:p>
        </p:txBody>
      </p:sp>
      <p:sp>
        <p:nvSpPr>
          <p:cNvPr id="647" name="Rectangle 646">
            <a:hlinkClick r:id="rId4"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7E4DDA6C-B7F5-4E48-BC65-94562CFEC8FE}"/>
              </a:ext>
            </a:extLst>
          </p:cNvPr>
          <p:cNvSpPr/>
          <p:nvPr/>
        </p:nvSpPr>
        <p:spPr bwMode="auto">
          <a:xfrm>
            <a:off x="2340779" y="2340028"/>
            <a:ext cx="2663770" cy="2774319"/>
          </a:xfrm>
          <a:prstGeom prst="rect">
            <a:avLst/>
          </a:prstGeom>
          <a:solidFill>
            <a:schemeClr val="accent1">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91440" rIns="0" bIns="9144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chemeClr val="tx1"/>
                </a:solidFill>
                <a:effectLst/>
                <a:uLnTx/>
                <a:uFillTx/>
                <a:latin typeface="+mj-lt"/>
                <a:ea typeface="+mn-ea"/>
                <a:cs typeface="Segoe UI" charset="0"/>
              </a:rPr>
              <a:t>Defender for Endpoint</a:t>
            </a:r>
          </a:p>
        </p:txBody>
      </p:sp>
      <p:sp>
        <p:nvSpPr>
          <p:cNvPr id="661" name="Rectangle 660">
            <a:hlinkClick r:id="rId5" tooltip="Microsoft Defender for Identity (formerly Azure ATP) detects on-premises identity attacks using behavioral analysis (UEBA) + specific detections for Pass the Hash/Ticket/Password, Golden Ticket, Skeleton Key, and others."/>
            <a:extLst>
              <a:ext uri="{FF2B5EF4-FFF2-40B4-BE49-F238E27FC236}">
                <a16:creationId xmlns:a16="http://schemas.microsoft.com/office/drawing/2014/main" id="{2C8D362A-AF7B-4163-AAC1-842B1B2589C0}"/>
              </a:ext>
            </a:extLst>
          </p:cNvPr>
          <p:cNvSpPr/>
          <p:nvPr/>
        </p:nvSpPr>
        <p:spPr bwMode="auto">
          <a:xfrm>
            <a:off x="5158614" y="2713363"/>
            <a:ext cx="7033384" cy="2805657"/>
          </a:xfrm>
          <a:prstGeom prst="rect">
            <a:avLst/>
          </a:prstGeom>
          <a:solidFill>
            <a:schemeClr val="accent5">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179234" bIns="143387" numCol="1" spcCol="0" rtlCol="0" fromWordArt="0" anchor="t" anchorCtr="0" forceAA="0" compatLnSpc="1">
            <a:prstTxWarp prst="textNoShape">
              <a:avLst/>
            </a:prstTxWarp>
            <a:no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chemeClr val="tx1"/>
                </a:solidFill>
                <a:effectLst/>
                <a:uLnTx/>
                <a:uFillTx/>
                <a:latin typeface="+mj-lt"/>
                <a:ea typeface="+mn-ea"/>
                <a:cs typeface="Segoe UI" charset="0"/>
              </a:rPr>
              <a:t>Defender for </a:t>
            </a:r>
            <a:br>
              <a:rPr kumimoji="0" lang="en-US" sz="1800" b="0" i="0" u="none" strike="noStrike" kern="0" cap="none" spc="0" normalizeH="0" baseline="0" noProof="0">
                <a:ln>
                  <a:noFill/>
                </a:ln>
                <a:solidFill>
                  <a:schemeClr val="tx1"/>
                </a:solidFill>
                <a:effectLst/>
                <a:uLnTx/>
                <a:uFillTx/>
                <a:latin typeface="+mj-lt"/>
                <a:ea typeface="+mn-ea"/>
                <a:cs typeface="Segoe UI" charset="0"/>
              </a:rPr>
            </a:br>
            <a:r>
              <a:rPr kumimoji="0" lang="en-US" sz="1800" b="0" i="0" u="none" strike="noStrike" kern="0" cap="none" spc="0" normalizeH="0" baseline="0" noProof="0">
                <a:ln>
                  <a:noFill/>
                </a:ln>
                <a:solidFill>
                  <a:schemeClr val="tx1"/>
                </a:solidFill>
                <a:effectLst/>
                <a:uLnTx/>
                <a:uFillTx/>
                <a:latin typeface="+mj-lt"/>
                <a:ea typeface="+mn-ea"/>
                <a:cs typeface="Segoe UI" charset="0"/>
              </a:rPr>
              <a:t>Identity</a:t>
            </a:r>
          </a:p>
        </p:txBody>
      </p:sp>
      <p:sp>
        <p:nvSpPr>
          <p:cNvPr id="4" name="Chord 3">
            <a:extLst>
              <a:ext uri="{FF2B5EF4-FFF2-40B4-BE49-F238E27FC236}">
                <a16:creationId xmlns:a16="http://schemas.microsoft.com/office/drawing/2014/main" id="{CC203300-4930-4A25-BF9F-DD1FE5EFA8FE}"/>
              </a:ext>
            </a:extLst>
          </p:cNvPr>
          <p:cNvSpPr/>
          <p:nvPr/>
        </p:nvSpPr>
        <p:spPr bwMode="auto">
          <a:xfrm>
            <a:off x="-1066672" y="4447437"/>
            <a:ext cx="14285716" cy="3862884"/>
          </a:xfrm>
          <a:prstGeom prst="chord">
            <a:avLst>
              <a:gd name="adj1" fmla="val 10513626"/>
              <a:gd name="adj2" fmla="val 283486"/>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a:solidFill>
                <a:srgbClr val="FF0000"/>
              </a:solidFill>
              <a:ea typeface="Segoe UI" pitchFamily="34" charset="0"/>
              <a:cs typeface="Segoe UI" pitchFamily="34" charset="0"/>
            </a:endParaRPr>
          </a:p>
        </p:txBody>
      </p:sp>
      <p:sp>
        <p:nvSpPr>
          <p:cNvPr id="631" name="TextBox 630">
            <a:extLst>
              <a:ext uri="{FF2B5EF4-FFF2-40B4-BE49-F238E27FC236}">
                <a16:creationId xmlns:a16="http://schemas.microsoft.com/office/drawing/2014/main" id="{AF71678B-6F71-439C-8161-16CE1BC137C3}"/>
              </a:ext>
            </a:extLst>
          </p:cNvPr>
          <p:cNvSpPr txBox="1"/>
          <p:nvPr/>
        </p:nvSpPr>
        <p:spPr>
          <a:xfrm>
            <a:off x="32966" y="1841312"/>
            <a:ext cx="962684" cy="461665"/>
          </a:xfrm>
          <a:prstGeom prst="rect">
            <a:avLst/>
          </a:prstGeom>
          <a:noFill/>
        </p:spPr>
        <p:txBody>
          <a:bodyPr wrap="square" lIns="0" rIns="0" rtlCol="0">
            <a:spAutoFit/>
          </a:bodyPr>
          <a:lstStyle/>
          <a:p>
            <a:pPr marL="0" marR="0" lvl="0" indent="0" algn="ct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normalizeH="0" baseline="0" noProof="0">
                <a:ln>
                  <a:noFill/>
                </a:ln>
                <a:effectLst/>
                <a:uLnTx/>
                <a:uFillTx/>
                <a:latin typeface="+mj-lt"/>
                <a:ea typeface="Segoe UI" charset="0"/>
                <a:cs typeface="Segoe UI" charset="0"/>
              </a:rPr>
              <a:t>Phishing</a:t>
            </a:r>
          </a:p>
          <a:p>
            <a:pPr marL="0" marR="0" lvl="0" indent="0" algn="ctr" defTabSz="913172" rtl="0" eaLnBrk="1" fontAlgn="auto" latinLnBrk="0" hangingPunct="1">
              <a:lnSpc>
                <a:spcPct val="100000"/>
              </a:lnSpc>
              <a:spcBef>
                <a:spcPts val="0"/>
              </a:spcBef>
              <a:spcAft>
                <a:spcPts val="0"/>
              </a:spcAft>
              <a:buClrTx/>
              <a:buSzTx/>
              <a:buFontTx/>
              <a:buNone/>
              <a:tabLst/>
              <a:defRPr/>
            </a:pPr>
            <a:r>
              <a:rPr kumimoji="0" lang="en-US" sz="1200" b="0" i="0" u="none" strike="noStrike" kern="0" cap="none" normalizeH="0" baseline="0" noProof="0">
                <a:ln>
                  <a:noFill/>
                </a:ln>
                <a:effectLst/>
                <a:uLnTx/>
                <a:uFillTx/>
                <a:latin typeface="+mj-lt"/>
                <a:ea typeface="Segoe UI" charset="0"/>
                <a:cs typeface="Segoe UI" charset="0"/>
              </a:rPr>
              <a:t>mail</a:t>
            </a:r>
          </a:p>
        </p:txBody>
      </p:sp>
      <p:sp>
        <p:nvSpPr>
          <p:cNvPr id="632" name="Oval 631">
            <a:extLst>
              <a:ext uri="{FF2B5EF4-FFF2-40B4-BE49-F238E27FC236}">
                <a16:creationId xmlns:a16="http://schemas.microsoft.com/office/drawing/2014/main" id="{A0B7DCF6-3C0D-4314-8627-EF03A594F6EF}"/>
              </a:ext>
              <a:ext uri="{C183D7F6-B498-43B3-948B-1728B52AA6E4}">
                <adec:decorative xmlns:adec="http://schemas.microsoft.com/office/drawing/2017/decorative" val="1"/>
              </a:ext>
            </a:extLst>
          </p:cNvPr>
          <p:cNvSpPr/>
          <p:nvPr/>
        </p:nvSpPr>
        <p:spPr bwMode="auto">
          <a:xfrm>
            <a:off x="234249" y="2277943"/>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1200">
              <a:solidFill>
                <a:srgbClr val="FFFFFF"/>
              </a:solidFill>
              <a:cs typeface="Segoe UI" pitchFamily="34" charset="0"/>
            </a:endParaRPr>
          </a:p>
        </p:txBody>
      </p:sp>
      <p:pic>
        <p:nvPicPr>
          <p:cNvPr id="633" name="Picture 632" descr="Icon of an Email">
            <a:extLst>
              <a:ext uri="{FF2B5EF4-FFF2-40B4-BE49-F238E27FC236}">
                <a16:creationId xmlns:a16="http://schemas.microsoft.com/office/drawing/2014/main" id="{6E95011B-F6AA-4E88-8DF4-0DDB5A62AD6C}"/>
              </a:ext>
            </a:extLst>
          </p:cNvPr>
          <p:cNvPicPr>
            <a:picLocks noChangeAspect="1"/>
          </p:cNvPicPr>
          <p:nvPr/>
        </p:nvPicPr>
        <p:blipFill>
          <a:blip r:embed="rId6"/>
          <a:stretch>
            <a:fillRect/>
          </a:stretch>
        </p:blipFill>
        <p:spPr>
          <a:xfrm>
            <a:off x="325689" y="2437963"/>
            <a:ext cx="365760" cy="228600"/>
          </a:xfrm>
          <a:prstGeom prst="rect">
            <a:avLst/>
          </a:prstGeom>
        </p:spPr>
      </p:pic>
      <p:cxnSp>
        <p:nvCxnSpPr>
          <p:cNvPr id="634" name="Straight Arrow Connector 633" descr="Arrow going right">
            <a:extLst>
              <a:ext uri="{FF2B5EF4-FFF2-40B4-BE49-F238E27FC236}">
                <a16:creationId xmlns:a16="http://schemas.microsoft.com/office/drawing/2014/main" id="{FC7F02E4-3DA9-4CF7-B775-2A7C04B1C8D6}"/>
              </a:ext>
            </a:extLst>
          </p:cNvPr>
          <p:cNvCxnSpPr>
            <a:cxnSpLocks/>
            <a:stCxn id="632" idx="6"/>
            <a:endCxn id="636" idx="2"/>
          </p:cNvCxnSpPr>
          <p:nvPr/>
        </p:nvCxnSpPr>
        <p:spPr>
          <a:xfrm flipV="1">
            <a:off x="782889" y="2552256"/>
            <a:ext cx="512119" cy="7"/>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35" name="TextBox 634">
            <a:extLst>
              <a:ext uri="{FF2B5EF4-FFF2-40B4-BE49-F238E27FC236}">
                <a16:creationId xmlns:a16="http://schemas.microsoft.com/office/drawing/2014/main" id="{758A6531-2441-4EFC-B34D-9AFE3010A769}"/>
              </a:ext>
            </a:extLst>
          </p:cNvPr>
          <p:cNvSpPr txBox="1"/>
          <p:nvPr/>
        </p:nvSpPr>
        <p:spPr>
          <a:xfrm>
            <a:off x="1112440" y="1841312"/>
            <a:ext cx="922148" cy="461665"/>
          </a:xfrm>
          <a:prstGeom prst="rect">
            <a:avLst/>
          </a:prstGeom>
          <a:noFill/>
        </p:spPr>
        <p:txBody>
          <a:bodyPr wrap="square" lIns="0" rIns="0" rtlCol="0">
            <a:spAutoFit/>
          </a:bodyPr>
          <a:lstStyle/>
          <a:p>
            <a:pPr marL="0" marR="0" lvl="0" indent="0" algn="ctr" defTabSz="912874" rtl="0" eaLnBrk="1" fontAlgn="base" latinLnBrk="0" hangingPunct="1">
              <a:lnSpc>
                <a:spcPct val="100000"/>
              </a:lnSpc>
              <a:spcBef>
                <a:spcPct val="0"/>
              </a:spcBef>
              <a:spcAft>
                <a:spcPct val="0"/>
              </a:spcAft>
              <a:buClrTx/>
              <a:buSzTx/>
              <a:buFontTx/>
              <a:buNone/>
              <a:tabLst/>
              <a:defRPr/>
            </a:pPr>
            <a:r>
              <a:rPr kumimoji="0" lang="en-US" sz="1200" b="0" i="0" u="none" strike="noStrike" kern="0" cap="none" normalizeH="0" baseline="0" noProof="0">
                <a:ln>
                  <a:noFill/>
                </a:ln>
                <a:effectLst/>
                <a:uLnTx/>
                <a:uFillTx/>
                <a:latin typeface="+mj-lt"/>
                <a:ea typeface="Segoe UI" charset="0"/>
                <a:cs typeface="Segoe UI" charset="0"/>
              </a:rPr>
              <a:t>Open attachment</a:t>
            </a:r>
          </a:p>
        </p:txBody>
      </p:sp>
      <p:sp>
        <p:nvSpPr>
          <p:cNvPr id="636" name="Oval 635">
            <a:extLst>
              <a:ext uri="{FF2B5EF4-FFF2-40B4-BE49-F238E27FC236}">
                <a16:creationId xmlns:a16="http://schemas.microsoft.com/office/drawing/2014/main" id="{854685DF-BC97-45CD-B02D-111C5B84700A}"/>
              </a:ext>
              <a:ext uri="{C183D7F6-B498-43B3-948B-1728B52AA6E4}">
                <adec:decorative xmlns:adec="http://schemas.microsoft.com/office/drawing/2017/decorative" val="1"/>
              </a:ext>
            </a:extLst>
          </p:cNvPr>
          <p:cNvSpPr/>
          <p:nvPr/>
        </p:nvSpPr>
        <p:spPr bwMode="auto">
          <a:xfrm>
            <a:off x="1295008" y="2277936"/>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1200">
              <a:solidFill>
                <a:srgbClr val="FFFFFF"/>
              </a:solidFill>
              <a:cs typeface="Segoe UI" pitchFamily="34" charset="0"/>
            </a:endParaRPr>
          </a:p>
        </p:txBody>
      </p:sp>
      <p:sp>
        <p:nvSpPr>
          <p:cNvPr id="637" name="Freeform 11" descr="Icon of a paper pin">
            <a:extLst>
              <a:ext uri="{FF2B5EF4-FFF2-40B4-BE49-F238E27FC236}">
                <a16:creationId xmlns:a16="http://schemas.microsoft.com/office/drawing/2014/main" id="{54D0B7C9-6557-42B2-A555-90498135F1ED}"/>
              </a:ext>
            </a:extLst>
          </p:cNvPr>
          <p:cNvSpPr>
            <a:spLocks/>
          </p:cNvSpPr>
          <p:nvPr/>
        </p:nvSpPr>
        <p:spPr bwMode="auto">
          <a:xfrm>
            <a:off x="1503723" y="2388052"/>
            <a:ext cx="144463" cy="331788"/>
          </a:xfrm>
          <a:custGeom>
            <a:avLst/>
            <a:gdLst>
              <a:gd name="T0" fmla="*/ 22 w 148"/>
              <a:gd name="T1" fmla="*/ 317 h 338"/>
              <a:gd name="T2" fmla="*/ 22 w 148"/>
              <a:gd name="T3" fmla="*/ 317 h 338"/>
              <a:gd name="T4" fmla="*/ 45 w 148"/>
              <a:gd name="T5" fmla="*/ 333 h 338"/>
              <a:gd name="T6" fmla="*/ 74 w 148"/>
              <a:gd name="T7" fmla="*/ 338 h 338"/>
              <a:gd name="T8" fmla="*/ 103 w 148"/>
              <a:gd name="T9" fmla="*/ 333 h 338"/>
              <a:gd name="T10" fmla="*/ 126 w 148"/>
              <a:gd name="T11" fmla="*/ 317 h 338"/>
              <a:gd name="T12" fmla="*/ 142 w 148"/>
              <a:gd name="T13" fmla="*/ 293 h 338"/>
              <a:gd name="T14" fmla="*/ 148 w 148"/>
              <a:gd name="T15" fmla="*/ 264 h 338"/>
              <a:gd name="T16" fmla="*/ 148 w 148"/>
              <a:gd name="T17" fmla="*/ 63 h 338"/>
              <a:gd name="T18" fmla="*/ 127 w 148"/>
              <a:gd name="T19" fmla="*/ 63 h 338"/>
              <a:gd name="T20" fmla="*/ 127 w 148"/>
              <a:gd name="T21" fmla="*/ 264 h 338"/>
              <a:gd name="T22" fmla="*/ 123 w 148"/>
              <a:gd name="T23" fmla="*/ 285 h 338"/>
              <a:gd name="T24" fmla="*/ 111 w 148"/>
              <a:gd name="T25" fmla="*/ 302 h 338"/>
              <a:gd name="T26" fmla="*/ 94 w 148"/>
              <a:gd name="T27" fmla="*/ 313 h 338"/>
              <a:gd name="T28" fmla="*/ 74 w 148"/>
              <a:gd name="T29" fmla="*/ 317 h 338"/>
              <a:gd name="T30" fmla="*/ 53 w 148"/>
              <a:gd name="T31" fmla="*/ 313 h 338"/>
              <a:gd name="T32" fmla="*/ 37 w 148"/>
              <a:gd name="T33" fmla="*/ 302 h 338"/>
              <a:gd name="T34" fmla="*/ 25 w 148"/>
              <a:gd name="T35" fmla="*/ 285 h 338"/>
              <a:gd name="T36" fmla="*/ 21 w 148"/>
              <a:gd name="T37" fmla="*/ 264 h 338"/>
              <a:gd name="T38" fmla="*/ 21 w 148"/>
              <a:gd name="T39" fmla="*/ 53 h 338"/>
              <a:gd name="T40" fmla="*/ 23 w 148"/>
              <a:gd name="T41" fmla="*/ 40 h 338"/>
              <a:gd name="T42" fmla="*/ 30 w 148"/>
              <a:gd name="T43" fmla="*/ 30 h 338"/>
              <a:gd name="T44" fmla="*/ 40 w 148"/>
              <a:gd name="T45" fmla="*/ 24 h 338"/>
              <a:gd name="T46" fmla="*/ 53 w 148"/>
              <a:gd name="T47" fmla="*/ 21 h 338"/>
              <a:gd name="T48" fmla="*/ 65 w 148"/>
              <a:gd name="T49" fmla="*/ 24 h 338"/>
              <a:gd name="T50" fmla="*/ 75 w 148"/>
              <a:gd name="T51" fmla="*/ 30 h 338"/>
              <a:gd name="T52" fmla="*/ 82 w 148"/>
              <a:gd name="T53" fmla="*/ 40 h 338"/>
              <a:gd name="T54" fmla="*/ 84 w 148"/>
              <a:gd name="T55" fmla="*/ 53 h 338"/>
              <a:gd name="T56" fmla="*/ 84 w 148"/>
              <a:gd name="T57" fmla="*/ 264 h 338"/>
              <a:gd name="T58" fmla="*/ 81 w 148"/>
              <a:gd name="T59" fmla="*/ 272 h 338"/>
              <a:gd name="T60" fmla="*/ 74 w 148"/>
              <a:gd name="T61" fmla="*/ 275 h 338"/>
              <a:gd name="T62" fmla="*/ 66 w 148"/>
              <a:gd name="T63" fmla="*/ 272 h 338"/>
              <a:gd name="T64" fmla="*/ 63 w 148"/>
              <a:gd name="T65" fmla="*/ 264 h 338"/>
              <a:gd name="T66" fmla="*/ 63 w 148"/>
              <a:gd name="T67" fmla="*/ 85 h 338"/>
              <a:gd name="T68" fmla="*/ 42 w 148"/>
              <a:gd name="T69" fmla="*/ 85 h 338"/>
              <a:gd name="T70" fmla="*/ 42 w 148"/>
              <a:gd name="T71" fmla="*/ 264 h 338"/>
              <a:gd name="T72" fmla="*/ 45 w 148"/>
              <a:gd name="T73" fmla="*/ 277 h 338"/>
              <a:gd name="T74" fmla="*/ 51 w 148"/>
              <a:gd name="T75" fmla="*/ 287 h 338"/>
              <a:gd name="T76" fmla="*/ 61 w 148"/>
              <a:gd name="T77" fmla="*/ 294 h 338"/>
              <a:gd name="T78" fmla="*/ 74 w 148"/>
              <a:gd name="T79" fmla="*/ 296 h 338"/>
              <a:gd name="T80" fmla="*/ 86 w 148"/>
              <a:gd name="T81" fmla="*/ 294 h 338"/>
              <a:gd name="T82" fmla="*/ 96 w 148"/>
              <a:gd name="T83" fmla="*/ 287 h 338"/>
              <a:gd name="T84" fmla="*/ 103 w 148"/>
              <a:gd name="T85" fmla="*/ 277 h 338"/>
              <a:gd name="T86" fmla="*/ 106 w 148"/>
              <a:gd name="T87" fmla="*/ 264 h 338"/>
              <a:gd name="T88" fmla="*/ 106 w 148"/>
              <a:gd name="T89" fmla="*/ 53 h 338"/>
              <a:gd name="T90" fmla="*/ 101 w 148"/>
              <a:gd name="T91" fmla="*/ 32 h 338"/>
              <a:gd name="T92" fmla="*/ 90 w 148"/>
              <a:gd name="T93" fmla="*/ 15 h 338"/>
              <a:gd name="T94" fmla="*/ 73 w 148"/>
              <a:gd name="T95" fmla="*/ 4 h 338"/>
              <a:gd name="T96" fmla="*/ 53 w 148"/>
              <a:gd name="T97" fmla="*/ 0 h 338"/>
              <a:gd name="T98" fmla="*/ 32 w 148"/>
              <a:gd name="T99" fmla="*/ 4 h 338"/>
              <a:gd name="T100" fmla="*/ 15 w 148"/>
              <a:gd name="T101" fmla="*/ 15 h 338"/>
              <a:gd name="T102" fmla="*/ 4 w 148"/>
              <a:gd name="T103" fmla="*/ 32 h 338"/>
              <a:gd name="T104" fmla="*/ 0 w 148"/>
              <a:gd name="T105" fmla="*/ 53 h 338"/>
              <a:gd name="T106" fmla="*/ 0 w 148"/>
              <a:gd name="T107" fmla="*/ 264 h 338"/>
              <a:gd name="T108" fmla="*/ 6 w 148"/>
              <a:gd name="T109" fmla="*/ 293 h 338"/>
              <a:gd name="T110" fmla="*/ 22 w 148"/>
              <a:gd name="T111" fmla="*/ 31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338">
                <a:moveTo>
                  <a:pt x="22" y="317"/>
                </a:moveTo>
                <a:lnTo>
                  <a:pt x="22" y="317"/>
                </a:lnTo>
                <a:cubicBezTo>
                  <a:pt x="28" y="323"/>
                  <a:pt x="36" y="329"/>
                  <a:pt x="45" y="333"/>
                </a:cubicBezTo>
                <a:cubicBezTo>
                  <a:pt x="54" y="337"/>
                  <a:pt x="64" y="338"/>
                  <a:pt x="74" y="338"/>
                </a:cubicBezTo>
                <a:cubicBezTo>
                  <a:pt x="84" y="338"/>
                  <a:pt x="94" y="337"/>
                  <a:pt x="103" y="333"/>
                </a:cubicBezTo>
                <a:cubicBezTo>
                  <a:pt x="112" y="329"/>
                  <a:pt x="120" y="323"/>
                  <a:pt x="126" y="317"/>
                </a:cubicBezTo>
                <a:cubicBezTo>
                  <a:pt x="133" y="310"/>
                  <a:pt x="138" y="302"/>
                  <a:pt x="142" y="293"/>
                </a:cubicBezTo>
                <a:cubicBezTo>
                  <a:pt x="146" y="284"/>
                  <a:pt x="148" y="275"/>
                  <a:pt x="148" y="264"/>
                </a:cubicBezTo>
                <a:lnTo>
                  <a:pt x="148" y="63"/>
                </a:lnTo>
                <a:lnTo>
                  <a:pt x="127" y="63"/>
                </a:lnTo>
                <a:lnTo>
                  <a:pt x="127" y="264"/>
                </a:lnTo>
                <a:cubicBezTo>
                  <a:pt x="127" y="272"/>
                  <a:pt x="125" y="279"/>
                  <a:pt x="123" y="285"/>
                </a:cubicBezTo>
                <a:cubicBezTo>
                  <a:pt x="120" y="291"/>
                  <a:pt x="116" y="297"/>
                  <a:pt x="111" y="302"/>
                </a:cubicBezTo>
                <a:cubicBezTo>
                  <a:pt x="106" y="306"/>
                  <a:pt x="101" y="310"/>
                  <a:pt x="94" y="313"/>
                </a:cubicBezTo>
                <a:cubicBezTo>
                  <a:pt x="88" y="316"/>
                  <a:pt x="81" y="317"/>
                  <a:pt x="74" y="317"/>
                </a:cubicBezTo>
                <a:cubicBezTo>
                  <a:pt x="67" y="317"/>
                  <a:pt x="60" y="316"/>
                  <a:pt x="53" y="313"/>
                </a:cubicBezTo>
                <a:cubicBezTo>
                  <a:pt x="47" y="310"/>
                  <a:pt x="41" y="306"/>
                  <a:pt x="37" y="302"/>
                </a:cubicBezTo>
                <a:cubicBezTo>
                  <a:pt x="32" y="297"/>
                  <a:pt x="28" y="291"/>
                  <a:pt x="25" y="285"/>
                </a:cubicBezTo>
                <a:cubicBezTo>
                  <a:pt x="22" y="279"/>
                  <a:pt x="21" y="272"/>
                  <a:pt x="21" y="264"/>
                </a:cubicBezTo>
                <a:lnTo>
                  <a:pt x="21" y="53"/>
                </a:lnTo>
                <a:cubicBezTo>
                  <a:pt x="21" y="48"/>
                  <a:pt x="22" y="44"/>
                  <a:pt x="23" y="40"/>
                </a:cubicBezTo>
                <a:cubicBezTo>
                  <a:pt x="25" y="37"/>
                  <a:pt x="27" y="33"/>
                  <a:pt x="30" y="30"/>
                </a:cubicBezTo>
                <a:cubicBezTo>
                  <a:pt x="33" y="27"/>
                  <a:pt x="36" y="25"/>
                  <a:pt x="40" y="24"/>
                </a:cubicBezTo>
                <a:cubicBezTo>
                  <a:pt x="44" y="22"/>
                  <a:pt x="48" y="21"/>
                  <a:pt x="53" y="21"/>
                </a:cubicBezTo>
                <a:cubicBezTo>
                  <a:pt x="57" y="21"/>
                  <a:pt x="61" y="22"/>
                  <a:pt x="65" y="24"/>
                </a:cubicBezTo>
                <a:cubicBezTo>
                  <a:pt x="69" y="25"/>
                  <a:pt x="72" y="27"/>
                  <a:pt x="75" y="30"/>
                </a:cubicBezTo>
                <a:cubicBezTo>
                  <a:pt x="78" y="33"/>
                  <a:pt x="80" y="37"/>
                  <a:pt x="82" y="40"/>
                </a:cubicBezTo>
                <a:cubicBezTo>
                  <a:pt x="84" y="44"/>
                  <a:pt x="84" y="48"/>
                  <a:pt x="84" y="53"/>
                </a:cubicBezTo>
                <a:lnTo>
                  <a:pt x="84" y="264"/>
                </a:lnTo>
                <a:cubicBezTo>
                  <a:pt x="84" y="267"/>
                  <a:pt x="83" y="270"/>
                  <a:pt x="81" y="272"/>
                </a:cubicBezTo>
                <a:cubicBezTo>
                  <a:pt x="79" y="274"/>
                  <a:pt x="77" y="275"/>
                  <a:pt x="74" y="275"/>
                </a:cubicBezTo>
                <a:cubicBezTo>
                  <a:pt x="71" y="275"/>
                  <a:pt x="68" y="274"/>
                  <a:pt x="66" y="272"/>
                </a:cubicBezTo>
                <a:cubicBezTo>
                  <a:pt x="64" y="270"/>
                  <a:pt x="63" y="267"/>
                  <a:pt x="63" y="264"/>
                </a:cubicBezTo>
                <a:lnTo>
                  <a:pt x="63" y="85"/>
                </a:lnTo>
                <a:lnTo>
                  <a:pt x="42" y="85"/>
                </a:lnTo>
                <a:lnTo>
                  <a:pt x="42" y="264"/>
                </a:lnTo>
                <a:cubicBezTo>
                  <a:pt x="42" y="269"/>
                  <a:pt x="43" y="273"/>
                  <a:pt x="45" y="277"/>
                </a:cubicBezTo>
                <a:cubicBezTo>
                  <a:pt x="46" y="281"/>
                  <a:pt x="48" y="284"/>
                  <a:pt x="51" y="287"/>
                </a:cubicBezTo>
                <a:cubicBezTo>
                  <a:pt x="54" y="290"/>
                  <a:pt x="58" y="292"/>
                  <a:pt x="61" y="294"/>
                </a:cubicBezTo>
                <a:cubicBezTo>
                  <a:pt x="65" y="295"/>
                  <a:pt x="69" y="296"/>
                  <a:pt x="74" y="296"/>
                </a:cubicBezTo>
                <a:cubicBezTo>
                  <a:pt x="78" y="296"/>
                  <a:pt x="82" y="295"/>
                  <a:pt x="86" y="294"/>
                </a:cubicBezTo>
                <a:cubicBezTo>
                  <a:pt x="90" y="292"/>
                  <a:pt x="93" y="290"/>
                  <a:pt x="96" y="287"/>
                </a:cubicBezTo>
                <a:cubicBezTo>
                  <a:pt x="99" y="284"/>
                  <a:pt x="101" y="281"/>
                  <a:pt x="103" y="277"/>
                </a:cubicBezTo>
                <a:cubicBezTo>
                  <a:pt x="105" y="273"/>
                  <a:pt x="106" y="269"/>
                  <a:pt x="106" y="264"/>
                </a:cubicBezTo>
                <a:lnTo>
                  <a:pt x="106" y="53"/>
                </a:lnTo>
                <a:cubicBezTo>
                  <a:pt x="106" y="45"/>
                  <a:pt x="104" y="39"/>
                  <a:pt x="101" y="32"/>
                </a:cubicBezTo>
                <a:cubicBezTo>
                  <a:pt x="99" y="26"/>
                  <a:pt x="95" y="20"/>
                  <a:pt x="90" y="15"/>
                </a:cubicBezTo>
                <a:cubicBezTo>
                  <a:pt x="85" y="11"/>
                  <a:pt x="80" y="7"/>
                  <a:pt x="73" y="4"/>
                </a:cubicBezTo>
                <a:cubicBezTo>
                  <a:pt x="67" y="1"/>
                  <a:pt x="60" y="0"/>
                  <a:pt x="53" y="0"/>
                </a:cubicBezTo>
                <a:cubicBezTo>
                  <a:pt x="45" y="0"/>
                  <a:pt x="39" y="1"/>
                  <a:pt x="32" y="4"/>
                </a:cubicBezTo>
                <a:cubicBezTo>
                  <a:pt x="26" y="7"/>
                  <a:pt x="20" y="11"/>
                  <a:pt x="15" y="15"/>
                </a:cubicBezTo>
                <a:cubicBezTo>
                  <a:pt x="11" y="20"/>
                  <a:pt x="7" y="26"/>
                  <a:pt x="4" y="32"/>
                </a:cubicBezTo>
                <a:cubicBezTo>
                  <a:pt x="1" y="39"/>
                  <a:pt x="0" y="45"/>
                  <a:pt x="0" y="53"/>
                </a:cubicBezTo>
                <a:lnTo>
                  <a:pt x="0" y="264"/>
                </a:lnTo>
                <a:cubicBezTo>
                  <a:pt x="0" y="275"/>
                  <a:pt x="2" y="284"/>
                  <a:pt x="6" y="293"/>
                </a:cubicBezTo>
                <a:cubicBezTo>
                  <a:pt x="10" y="302"/>
                  <a:pt x="15" y="310"/>
                  <a:pt x="22" y="317"/>
                </a:cubicBezTo>
                <a:close/>
              </a:path>
            </a:pathLst>
          </a:custGeom>
          <a:solidFill>
            <a:schemeClr val="bg2">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648" name="Freeform: Shape 647" descr="Arrow going downwards">
            <a:extLst>
              <a:ext uri="{FF2B5EF4-FFF2-40B4-BE49-F238E27FC236}">
                <a16:creationId xmlns:a16="http://schemas.microsoft.com/office/drawing/2014/main" id="{219357DA-9053-4A13-8A37-81044901BE4B}"/>
              </a:ext>
            </a:extLst>
          </p:cNvPr>
          <p:cNvSpPr/>
          <p:nvPr/>
        </p:nvSpPr>
        <p:spPr bwMode="auto">
          <a:xfrm>
            <a:off x="1864439" y="2552257"/>
            <a:ext cx="331126" cy="979152"/>
          </a:xfrm>
          <a:custGeom>
            <a:avLst/>
            <a:gdLst>
              <a:gd name="connsiteX0" fmla="*/ 0 w 219075"/>
              <a:gd name="connsiteY0" fmla="*/ 0 h 804862"/>
              <a:gd name="connsiteX1" fmla="*/ 219075 w 219075"/>
              <a:gd name="connsiteY1" fmla="*/ 0 h 804862"/>
              <a:gd name="connsiteX2" fmla="*/ 219075 w 219075"/>
              <a:gd name="connsiteY2" fmla="*/ 804862 h 804862"/>
            </a:gdLst>
            <a:ahLst/>
            <a:cxnLst>
              <a:cxn ang="0">
                <a:pos x="connsiteX0" y="connsiteY0"/>
              </a:cxn>
              <a:cxn ang="0">
                <a:pos x="connsiteX1" y="connsiteY1"/>
              </a:cxn>
              <a:cxn ang="0">
                <a:pos x="connsiteX2" y="connsiteY2"/>
              </a:cxn>
            </a:cxnLst>
            <a:rect l="l" t="t" r="r" b="b"/>
            <a:pathLst>
              <a:path w="219075" h="804862">
                <a:moveTo>
                  <a:pt x="0" y="0"/>
                </a:moveTo>
                <a:lnTo>
                  <a:pt x="219075" y="0"/>
                </a:lnTo>
                <a:lnTo>
                  <a:pt x="219075" y="804862"/>
                </a:lnTo>
              </a:path>
            </a:pathLst>
          </a:custGeom>
          <a:ln w="19050" cap="rnd">
            <a:solidFill>
              <a:schemeClr val="accent1">
                <a:lumMod val="75000"/>
              </a:schemeClr>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cxnSp>
        <p:nvCxnSpPr>
          <p:cNvPr id="638" name="Connector: Elbow 637" descr="Arrow going right">
            <a:extLst>
              <a:ext uri="{FF2B5EF4-FFF2-40B4-BE49-F238E27FC236}">
                <a16:creationId xmlns:a16="http://schemas.microsoft.com/office/drawing/2014/main" id="{92004ECB-74FB-41DB-B206-969EA4992D7D}"/>
              </a:ext>
            </a:extLst>
          </p:cNvPr>
          <p:cNvCxnSpPr>
            <a:cxnSpLocks/>
            <a:stCxn id="632" idx="4"/>
            <a:endCxn id="640" idx="2"/>
          </p:cNvCxnSpPr>
          <p:nvPr/>
        </p:nvCxnSpPr>
        <p:spPr>
          <a:xfrm rot="16200000" flipH="1">
            <a:off x="447996" y="2887156"/>
            <a:ext cx="707289" cy="586142"/>
          </a:xfrm>
          <a:prstGeom prst="bentConnector2">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39" name="TextBox 638">
            <a:extLst>
              <a:ext uri="{FF2B5EF4-FFF2-40B4-BE49-F238E27FC236}">
                <a16:creationId xmlns:a16="http://schemas.microsoft.com/office/drawing/2014/main" id="{D483DD03-9959-40DB-AB07-330CBF00EC2F}"/>
              </a:ext>
            </a:extLst>
          </p:cNvPr>
          <p:cNvSpPr txBox="1"/>
          <p:nvPr/>
        </p:nvSpPr>
        <p:spPr>
          <a:xfrm>
            <a:off x="945246" y="2917728"/>
            <a:ext cx="847547" cy="276999"/>
          </a:xfrm>
          <a:prstGeom prst="rect">
            <a:avLst/>
          </a:prstGeom>
          <a:noFill/>
        </p:spPr>
        <p:txBody>
          <a:bodyPr wrap="square" lIns="0" rIns="0" rtlCol="0">
            <a:spAutoFit/>
          </a:bodyPr>
          <a:lstStyle>
            <a:defPPr>
              <a:defRPr lang="en-US"/>
            </a:defPPr>
            <a:lvl1pPr marR="0" lvl="0" indent="0"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algn="ctr"/>
            <a:r>
              <a:rPr lang="en-US" sz="1200">
                <a:solidFill>
                  <a:schemeClr val="tx1"/>
                </a:solidFill>
              </a:rPr>
              <a:t>Click a URL </a:t>
            </a:r>
          </a:p>
        </p:txBody>
      </p:sp>
      <p:sp>
        <p:nvSpPr>
          <p:cNvPr id="640" name="Oval 639">
            <a:extLst>
              <a:ext uri="{FF2B5EF4-FFF2-40B4-BE49-F238E27FC236}">
                <a16:creationId xmlns:a16="http://schemas.microsoft.com/office/drawing/2014/main" id="{E4578AE0-FC2C-43D3-9B31-483254427EAC}"/>
              </a:ext>
              <a:ext uri="{C183D7F6-B498-43B3-948B-1728B52AA6E4}">
                <adec:decorative xmlns:adec="http://schemas.microsoft.com/office/drawing/2017/decorative" val="1"/>
              </a:ext>
            </a:extLst>
          </p:cNvPr>
          <p:cNvSpPr/>
          <p:nvPr/>
        </p:nvSpPr>
        <p:spPr bwMode="auto">
          <a:xfrm>
            <a:off x="1094711" y="3259552"/>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1200">
              <a:solidFill>
                <a:srgbClr val="FFFFFF"/>
              </a:solidFill>
              <a:cs typeface="Segoe UI" pitchFamily="34" charset="0"/>
            </a:endParaRPr>
          </a:p>
        </p:txBody>
      </p:sp>
      <p:sp>
        <p:nvSpPr>
          <p:cNvPr id="641" name="Freeform 15" descr="Icon of a mouse cursor">
            <a:extLst>
              <a:ext uri="{FF2B5EF4-FFF2-40B4-BE49-F238E27FC236}">
                <a16:creationId xmlns:a16="http://schemas.microsoft.com/office/drawing/2014/main" id="{400AEA2C-8BD2-4BFD-86F1-0513EB0F951B}"/>
              </a:ext>
            </a:extLst>
          </p:cNvPr>
          <p:cNvSpPr>
            <a:spLocks/>
          </p:cNvSpPr>
          <p:nvPr/>
        </p:nvSpPr>
        <p:spPr bwMode="auto">
          <a:xfrm>
            <a:off x="1313233" y="3411865"/>
            <a:ext cx="158670" cy="254914"/>
          </a:xfrm>
          <a:custGeom>
            <a:avLst/>
            <a:gdLst>
              <a:gd name="T0" fmla="*/ 89 w 120"/>
              <a:gd name="T1" fmla="*/ 182 h 193"/>
              <a:gd name="T2" fmla="*/ 89 w 120"/>
              <a:gd name="T3" fmla="*/ 182 h 193"/>
              <a:gd name="T4" fmla="*/ 61 w 120"/>
              <a:gd name="T5" fmla="*/ 120 h 193"/>
              <a:gd name="T6" fmla="*/ 120 w 120"/>
              <a:gd name="T7" fmla="*/ 120 h 193"/>
              <a:gd name="T8" fmla="*/ 0 w 120"/>
              <a:gd name="T9" fmla="*/ 0 h 193"/>
              <a:gd name="T10" fmla="*/ 0 w 120"/>
              <a:gd name="T11" fmla="*/ 168 h 193"/>
              <a:gd name="T12" fmla="*/ 37 w 120"/>
              <a:gd name="T13" fmla="*/ 131 h 193"/>
              <a:gd name="T14" fmla="*/ 65 w 120"/>
              <a:gd name="T15" fmla="*/ 193 h 193"/>
              <a:gd name="T16" fmla="*/ 89 w 120"/>
              <a:gd name="T1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93">
                <a:moveTo>
                  <a:pt x="89" y="182"/>
                </a:moveTo>
                <a:lnTo>
                  <a:pt x="89" y="182"/>
                </a:lnTo>
                <a:lnTo>
                  <a:pt x="61" y="120"/>
                </a:lnTo>
                <a:lnTo>
                  <a:pt x="120" y="120"/>
                </a:lnTo>
                <a:lnTo>
                  <a:pt x="0" y="0"/>
                </a:lnTo>
                <a:lnTo>
                  <a:pt x="0" y="168"/>
                </a:lnTo>
                <a:lnTo>
                  <a:pt x="37" y="131"/>
                </a:lnTo>
                <a:lnTo>
                  <a:pt x="65" y="193"/>
                </a:lnTo>
                <a:lnTo>
                  <a:pt x="89" y="182"/>
                </a:lnTo>
                <a:close/>
              </a:path>
            </a:pathLst>
          </a:custGeom>
          <a:solidFill>
            <a:srgbClr val="0078D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643" name="TextBox 642">
            <a:extLst>
              <a:ext uri="{FF2B5EF4-FFF2-40B4-BE49-F238E27FC236}">
                <a16:creationId xmlns:a16="http://schemas.microsoft.com/office/drawing/2014/main" id="{6D3863E5-EE74-4E40-9A99-B5F9D828CDF0}"/>
              </a:ext>
            </a:extLst>
          </p:cNvPr>
          <p:cNvSpPr txBox="1"/>
          <p:nvPr/>
        </p:nvSpPr>
        <p:spPr>
          <a:xfrm>
            <a:off x="124203" y="3582376"/>
            <a:ext cx="839014" cy="461665"/>
          </a:xfrm>
          <a:prstGeom prst="rect">
            <a:avLst/>
          </a:prstGeom>
          <a:noFill/>
        </p:spPr>
        <p:txBody>
          <a:bodyPr wrap="square" lIns="0" rIns="0" rtlCol="0">
            <a:spAutoFit/>
          </a:bodyPr>
          <a:lstStyle>
            <a:defPPr>
              <a:defRPr lang="en-US"/>
            </a:defPPr>
            <a:lvl1pPr marR="0" lvl="0" indent="0"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algn="ctr"/>
            <a:r>
              <a:rPr lang="en-US" sz="1200">
                <a:solidFill>
                  <a:schemeClr val="tx1"/>
                </a:solidFill>
              </a:rPr>
              <a:t>Browse </a:t>
            </a:r>
            <a:br>
              <a:rPr lang="en-US" sz="1200">
                <a:solidFill>
                  <a:schemeClr val="tx1"/>
                </a:solidFill>
              </a:rPr>
            </a:br>
            <a:r>
              <a:rPr lang="en-US" sz="1200">
                <a:solidFill>
                  <a:schemeClr val="tx1"/>
                </a:solidFill>
              </a:rPr>
              <a:t>a website</a:t>
            </a:r>
          </a:p>
        </p:txBody>
      </p:sp>
      <p:sp>
        <p:nvSpPr>
          <p:cNvPr id="644" name="Oval 643">
            <a:extLst>
              <a:ext uri="{FF2B5EF4-FFF2-40B4-BE49-F238E27FC236}">
                <a16:creationId xmlns:a16="http://schemas.microsoft.com/office/drawing/2014/main" id="{AF816918-056D-4A9A-93FA-BCFAFECE31E9}"/>
              </a:ext>
              <a:ext uri="{C183D7F6-B498-43B3-948B-1728B52AA6E4}">
                <adec:decorative xmlns:adec="http://schemas.microsoft.com/office/drawing/2017/decorative" val="1"/>
              </a:ext>
            </a:extLst>
          </p:cNvPr>
          <p:cNvSpPr/>
          <p:nvPr/>
        </p:nvSpPr>
        <p:spPr bwMode="auto">
          <a:xfrm>
            <a:off x="277104" y="4051833"/>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1200">
              <a:solidFill>
                <a:srgbClr val="FFFFFF"/>
              </a:solidFill>
              <a:cs typeface="Segoe UI" pitchFamily="34" charset="0"/>
            </a:endParaRPr>
          </a:p>
        </p:txBody>
      </p:sp>
      <p:sp>
        <p:nvSpPr>
          <p:cNvPr id="642" name="Freeform: Shape 641" descr="Arrow going upwards">
            <a:extLst>
              <a:ext uri="{FF2B5EF4-FFF2-40B4-BE49-F238E27FC236}">
                <a16:creationId xmlns:a16="http://schemas.microsoft.com/office/drawing/2014/main" id="{480C9E86-37CC-49B9-9174-914867BF6608}"/>
              </a:ext>
            </a:extLst>
          </p:cNvPr>
          <p:cNvSpPr/>
          <p:nvPr/>
        </p:nvSpPr>
        <p:spPr bwMode="auto">
          <a:xfrm>
            <a:off x="839926" y="3531409"/>
            <a:ext cx="1247775" cy="809815"/>
          </a:xfrm>
          <a:custGeom>
            <a:avLst/>
            <a:gdLst>
              <a:gd name="connsiteX0" fmla="*/ 0 w 1247775"/>
              <a:gd name="connsiteY0" fmla="*/ 690563 h 690563"/>
              <a:gd name="connsiteX1" fmla="*/ 1247775 w 1247775"/>
              <a:gd name="connsiteY1" fmla="*/ 690563 h 690563"/>
              <a:gd name="connsiteX2" fmla="*/ 1247775 w 1247775"/>
              <a:gd name="connsiteY2" fmla="*/ 0 h 690563"/>
            </a:gdLst>
            <a:ahLst/>
            <a:cxnLst>
              <a:cxn ang="0">
                <a:pos x="connsiteX0" y="connsiteY0"/>
              </a:cxn>
              <a:cxn ang="0">
                <a:pos x="connsiteX1" y="connsiteY1"/>
              </a:cxn>
              <a:cxn ang="0">
                <a:pos x="connsiteX2" y="connsiteY2"/>
              </a:cxn>
            </a:cxnLst>
            <a:rect l="l" t="t" r="r" b="b"/>
            <a:pathLst>
              <a:path w="1247775" h="690563">
                <a:moveTo>
                  <a:pt x="0" y="690563"/>
                </a:moveTo>
                <a:lnTo>
                  <a:pt x="1247775" y="690563"/>
                </a:lnTo>
                <a:lnTo>
                  <a:pt x="1247775" y="0"/>
                </a:lnTo>
              </a:path>
            </a:pathLst>
          </a:custGeom>
          <a:ln w="19050" cap="rnd">
            <a:solidFill>
              <a:schemeClr val="accent1">
                <a:lumMod val="75000"/>
              </a:schemeClr>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200"/>
          </a:p>
        </p:txBody>
      </p:sp>
      <p:cxnSp>
        <p:nvCxnSpPr>
          <p:cNvPr id="649" name="Straight Arrow Connector 648" descr="Arrow going right">
            <a:extLst>
              <a:ext uri="{FF2B5EF4-FFF2-40B4-BE49-F238E27FC236}">
                <a16:creationId xmlns:a16="http://schemas.microsoft.com/office/drawing/2014/main" id="{4D1D78EB-795D-4622-B5D8-C9464822157F}"/>
              </a:ext>
            </a:extLst>
          </p:cNvPr>
          <p:cNvCxnSpPr>
            <a:cxnSpLocks/>
            <a:endCxn id="651" idx="2"/>
          </p:cNvCxnSpPr>
          <p:nvPr/>
        </p:nvCxnSpPr>
        <p:spPr>
          <a:xfrm>
            <a:off x="1686218" y="3533872"/>
            <a:ext cx="1233371"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7CC627F5-CDCB-46FB-AD26-374761FE5890}"/>
              </a:ext>
            </a:extLst>
          </p:cNvPr>
          <p:cNvSpPr txBox="1"/>
          <p:nvPr/>
        </p:nvSpPr>
        <p:spPr>
          <a:xfrm>
            <a:off x="2667158" y="2794216"/>
            <a:ext cx="1112708" cy="461665"/>
          </a:xfrm>
          <a:prstGeom prst="rect">
            <a:avLst/>
          </a:prstGeom>
          <a:noFill/>
        </p:spPr>
        <p:txBody>
          <a:bodyPr wrap="square" lIns="0" rIns="0" rtlCol="0">
            <a:spAutoFit/>
          </a:bodyPr>
          <a:lstStyle>
            <a:defPPr>
              <a:defRPr lang="en-US"/>
            </a:defPPr>
            <a:lvl1pPr marR="0" lvl="0" indent="0"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algn="ctr"/>
            <a:r>
              <a:rPr lang="en-US" sz="1200">
                <a:solidFill>
                  <a:schemeClr val="tx1"/>
                </a:solidFill>
              </a:rPr>
              <a:t>Exploitation</a:t>
            </a:r>
            <a:br>
              <a:rPr lang="en-US" sz="1200">
                <a:solidFill>
                  <a:schemeClr val="tx1"/>
                </a:solidFill>
              </a:rPr>
            </a:br>
            <a:r>
              <a:rPr lang="en-US" sz="1200">
                <a:solidFill>
                  <a:schemeClr val="tx1"/>
                </a:solidFill>
              </a:rPr>
              <a:t>and Installation</a:t>
            </a:r>
          </a:p>
        </p:txBody>
      </p:sp>
      <p:sp>
        <p:nvSpPr>
          <p:cNvPr id="651" name="Oval 650">
            <a:extLst>
              <a:ext uri="{FF2B5EF4-FFF2-40B4-BE49-F238E27FC236}">
                <a16:creationId xmlns:a16="http://schemas.microsoft.com/office/drawing/2014/main" id="{2D1E0B74-6821-4891-A91A-BE363F8FD671}"/>
              </a:ext>
              <a:ext uri="{C183D7F6-B498-43B3-948B-1728B52AA6E4}">
                <adec:decorative xmlns:adec="http://schemas.microsoft.com/office/drawing/2017/decorative" val="1"/>
              </a:ext>
            </a:extLst>
          </p:cNvPr>
          <p:cNvSpPr/>
          <p:nvPr/>
        </p:nvSpPr>
        <p:spPr bwMode="auto">
          <a:xfrm>
            <a:off x="2919589" y="3259552"/>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652" name="Picture 651" descr="Icon of a computer screen with an arrow on top">
            <a:extLst>
              <a:ext uri="{FF2B5EF4-FFF2-40B4-BE49-F238E27FC236}">
                <a16:creationId xmlns:a16="http://schemas.microsoft.com/office/drawing/2014/main" id="{CF8BA250-F053-473E-97C7-7F6ABFDADB02}"/>
              </a:ext>
            </a:extLst>
          </p:cNvPr>
          <p:cNvPicPr>
            <a:picLocks noChangeAspect="1"/>
          </p:cNvPicPr>
          <p:nvPr/>
        </p:nvPicPr>
        <p:blipFill>
          <a:blip r:embed="rId7"/>
          <a:stretch>
            <a:fillRect/>
          </a:stretch>
        </p:blipFill>
        <p:spPr>
          <a:xfrm>
            <a:off x="3032365" y="3378424"/>
            <a:ext cx="323088" cy="310896"/>
          </a:xfrm>
          <a:prstGeom prst="rect">
            <a:avLst/>
          </a:prstGeom>
        </p:spPr>
      </p:pic>
      <p:cxnSp>
        <p:nvCxnSpPr>
          <p:cNvPr id="653" name="Straight Arrow Connector 652" descr="Arrow going right">
            <a:extLst>
              <a:ext uri="{FF2B5EF4-FFF2-40B4-BE49-F238E27FC236}">
                <a16:creationId xmlns:a16="http://schemas.microsoft.com/office/drawing/2014/main" id="{A8B7C04D-F645-4E61-93DC-7D95DA61E16C}"/>
              </a:ext>
            </a:extLst>
          </p:cNvPr>
          <p:cNvCxnSpPr>
            <a:cxnSpLocks/>
            <a:stCxn id="651" idx="6"/>
            <a:endCxn id="655" idx="2"/>
          </p:cNvCxnSpPr>
          <p:nvPr/>
        </p:nvCxnSpPr>
        <p:spPr>
          <a:xfrm>
            <a:off x="3468229" y="3533872"/>
            <a:ext cx="660966"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54" name="TextBox 653">
            <a:extLst>
              <a:ext uri="{FF2B5EF4-FFF2-40B4-BE49-F238E27FC236}">
                <a16:creationId xmlns:a16="http://schemas.microsoft.com/office/drawing/2014/main" id="{08F5FF86-D0BF-40BF-8353-04F2144A18CF}"/>
              </a:ext>
            </a:extLst>
          </p:cNvPr>
          <p:cNvSpPr txBox="1"/>
          <p:nvPr/>
        </p:nvSpPr>
        <p:spPr>
          <a:xfrm>
            <a:off x="3972604" y="2805623"/>
            <a:ext cx="907473" cy="461665"/>
          </a:xfrm>
          <a:prstGeom prst="rect">
            <a:avLst/>
          </a:prstGeom>
          <a:noFill/>
        </p:spPr>
        <p:txBody>
          <a:bodyPr wrap="square" lIns="0" rIns="0" rtlCol="0">
            <a:spAutoFit/>
          </a:bodyPr>
          <a:lstStyle>
            <a:defPPr>
              <a:defRPr lang="en-US"/>
            </a:defPPr>
            <a:lvl1pPr marR="0" lvl="0" indent="0"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algn="ctr"/>
            <a:r>
              <a:rPr lang="en-US" sz="1200">
                <a:solidFill>
                  <a:schemeClr val="tx1"/>
                </a:solidFill>
              </a:rPr>
              <a:t>Command</a:t>
            </a:r>
            <a:br>
              <a:rPr lang="en-US" sz="1200">
                <a:solidFill>
                  <a:schemeClr val="tx1"/>
                </a:solidFill>
              </a:rPr>
            </a:br>
            <a:r>
              <a:rPr lang="en-US" sz="1200">
                <a:solidFill>
                  <a:schemeClr val="tx1"/>
                </a:solidFill>
              </a:rPr>
              <a:t>and Control </a:t>
            </a:r>
          </a:p>
        </p:txBody>
      </p:sp>
      <p:sp>
        <p:nvSpPr>
          <p:cNvPr id="655" name="Oval 654">
            <a:extLst>
              <a:ext uri="{FF2B5EF4-FFF2-40B4-BE49-F238E27FC236}">
                <a16:creationId xmlns:a16="http://schemas.microsoft.com/office/drawing/2014/main" id="{6D23AE32-7F5B-44CA-8EDE-146C70A61FA0}"/>
              </a:ext>
              <a:ext uri="{C183D7F6-B498-43B3-948B-1728B52AA6E4}">
                <adec:decorative xmlns:adec="http://schemas.microsoft.com/office/drawing/2017/decorative" val="1"/>
              </a:ext>
            </a:extLst>
          </p:cNvPr>
          <p:cNvSpPr/>
          <p:nvPr/>
        </p:nvSpPr>
        <p:spPr bwMode="auto">
          <a:xfrm>
            <a:off x="4129195" y="3259552"/>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656" name="Picture 655" descr="Icon of a mobile tower">
            <a:extLst>
              <a:ext uri="{FF2B5EF4-FFF2-40B4-BE49-F238E27FC236}">
                <a16:creationId xmlns:a16="http://schemas.microsoft.com/office/drawing/2014/main" id="{8D5CE131-6231-4CFC-A6C6-C0CD37B6BE92}"/>
              </a:ext>
            </a:extLst>
          </p:cNvPr>
          <p:cNvPicPr>
            <a:picLocks noChangeAspect="1"/>
          </p:cNvPicPr>
          <p:nvPr/>
        </p:nvPicPr>
        <p:blipFill>
          <a:blip r:embed="rId8"/>
          <a:stretch>
            <a:fillRect/>
          </a:stretch>
        </p:blipFill>
        <p:spPr>
          <a:xfrm>
            <a:off x="4254163" y="3376138"/>
            <a:ext cx="298704" cy="315468"/>
          </a:xfrm>
          <a:prstGeom prst="rect">
            <a:avLst/>
          </a:prstGeom>
        </p:spPr>
      </p:pic>
      <p:sp>
        <p:nvSpPr>
          <p:cNvPr id="657" name="Rectangle 656">
            <a:hlinkClick r:id="rId9" tooltip="Microsoft Entra ID Protection (formerly Azure AD Identity Protection) provides you with a consolidated view into risk events and potential vulnerabilities affecting your organization’s identities."/>
            <a:extLst>
              <a:ext uri="{FF2B5EF4-FFF2-40B4-BE49-F238E27FC236}">
                <a16:creationId xmlns:a16="http://schemas.microsoft.com/office/drawing/2014/main" id="{259E9FD4-5A80-4067-B838-4C3CDF4F661E}"/>
              </a:ext>
            </a:extLst>
          </p:cNvPr>
          <p:cNvSpPr/>
          <p:nvPr/>
        </p:nvSpPr>
        <p:spPr bwMode="auto">
          <a:xfrm>
            <a:off x="6335621" y="1139342"/>
            <a:ext cx="2472122" cy="1442443"/>
          </a:xfrm>
          <a:prstGeom prst="rect">
            <a:avLst/>
          </a:prstGeom>
          <a:solidFill>
            <a:schemeClr val="accent3">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34" tIns="91440" rIns="179234" bIns="91440" numCol="1" spcCol="0" rtlCol="0" fromWordArt="0" anchor="t" anchorCtr="0" forceAA="0" compatLnSpc="1">
            <a:prstTxWarp prst="textNoShape">
              <a:avLst/>
            </a:prstTxWarp>
            <a:noAutofit/>
          </a:bodyPr>
          <a:lstStyle/>
          <a:p>
            <a:pPr lvl="0" algn="ctr">
              <a:defRPr/>
            </a:pPr>
            <a:r>
              <a:rPr lang="en-US" kern="0">
                <a:solidFill>
                  <a:srgbClr val="282828"/>
                </a:solidFill>
                <a:latin typeface="Segoe UI Semibold"/>
                <a:cs typeface="Segoe UI" charset="0"/>
              </a:rPr>
              <a:t>Microsoft Entra </a:t>
            </a:r>
          </a:p>
          <a:p>
            <a:pPr lvl="0" algn="ctr">
              <a:defRPr/>
            </a:pPr>
            <a:r>
              <a:rPr lang="en-US" kern="0">
                <a:solidFill>
                  <a:srgbClr val="282828"/>
                </a:solidFill>
                <a:latin typeface="Segoe UI Semibold"/>
                <a:cs typeface="Segoe UI" charset="0"/>
              </a:rPr>
              <a:t>ID Protection</a:t>
            </a:r>
            <a:endParaRPr kumimoji="0" lang="en-US" sz="1800" b="0" i="0" u="none" strike="noStrike" kern="0" cap="none" spc="0" normalizeH="0" baseline="0" noProof="0">
              <a:ln>
                <a:noFill/>
              </a:ln>
              <a:solidFill>
                <a:schemeClr val="tx1"/>
              </a:solidFill>
              <a:effectLst/>
              <a:uLnTx/>
              <a:uFillTx/>
              <a:latin typeface="+mj-lt"/>
              <a:ea typeface="+mn-ea"/>
              <a:cs typeface="Segoe UI" charset="0"/>
            </a:endParaRPr>
          </a:p>
        </p:txBody>
      </p:sp>
      <p:sp>
        <p:nvSpPr>
          <p:cNvPr id="658" name="TextBox 657">
            <a:extLst>
              <a:ext uri="{FF2B5EF4-FFF2-40B4-BE49-F238E27FC236}">
                <a16:creationId xmlns:a16="http://schemas.microsoft.com/office/drawing/2014/main" id="{D4E1ED81-F106-41E0-BC02-A91B613056E4}"/>
              </a:ext>
            </a:extLst>
          </p:cNvPr>
          <p:cNvSpPr txBox="1"/>
          <p:nvPr/>
        </p:nvSpPr>
        <p:spPr>
          <a:xfrm>
            <a:off x="7260371" y="1915957"/>
            <a:ext cx="1506039" cy="646331"/>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algn="l"/>
            <a:r>
              <a:rPr lang="en-US" sz="1200">
                <a:solidFill>
                  <a:schemeClr val="tx1"/>
                </a:solidFill>
              </a:rPr>
              <a:t>Brute force account or use stolen account credentials</a:t>
            </a:r>
          </a:p>
        </p:txBody>
      </p:sp>
      <p:cxnSp>
        <p:nvCxnSpPr>
          <p:cNvPr id="662" name="Straight Arrow Connector 661" descr="Arrow going right">
            <a:extLst>
              <a:ext uri="{FF2B5EF4-FFF2-40B4-BE49-F238E27FC236}">
                <a16:creationId xmlns:a16="http://schemas.microsoft.com/office/drawing/2014/main" id="{7282851F-2D34-40B3-BB54-2186B794FB3A}"/>
              </a:ext>
            </a:extLst>
          </p:cNvPr>
          <p:cNvCxnSpPr>
            <a:cxnSpLocks/>
            <a:stCxn id="655" idx="6"/>
          </p:cNvCxnSpPr>
          <p:nvPr/>
        </p:nvCxnSpPr>
        <p:spPr>
          <a:xfrm>
            <a:off x="4677835" y="3533872"/>
            <a:ext cx="1953549"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64" name="TextBox 663">
            <a:extLst>
              <a:ext uri="{FF2B5EF4-FFF2-40B4-BE49-F238E27FC236}">
                <a16:creationId xmlns:a16="http://schemas.microsoft.com/office/drawing/2014/main" id="{BA7D3131-2FDE-4BD1-A768-401EAA46BE2A}"/>
              </a:ext>
            </a:extLst>
          </p:cNvPr>
          <p:cNvSpPr txBox="1"/>
          <p:nvPr/>
        </p:nvSpPr>
        <p:spPr>
          <a:xfrm>
            <a:off x="7166468" y="2950262"/>
            <a:ext cx="1074685" cy="461665"/>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r>
              <a:rPr lang="en-US" sz="1200">
                <a:solidFill>
                  <a:schemeClr val="tx1"/>
                </a:solidFill>
              </a:rPr>
              <a:t>User account is compromised</a:t>
            </a:r>
          </a:p>
        </p:txBody>
      </p:sp>
      <p:cxnSp>
        <p:nvCxnSpPr>
          <p:cNvPr id="667" name="Straight Arrow Connector 666" descr="Arrow going right">
            <a:extLst>
              <a:ext uri="{FF2B5EF4-FFF2-40B4-BE49-F238E27FC236}">
                <a16:creationId xmlns:a16="http://schemas.microsoft.com/office/drawing/2014/main" id="{C76F0974-0B8B-4241-BC47-9E690E8912D5}"/>
              </a:ext>
            </a:extLst>
          </p:cNvPr>
          <p:cNvCxnSpPr>
            <a:cxnSpLocks/>
          </p:cNvCxnSpPr>
          <p:nvPr/>
        </p:nvCxnSpPr>
        <p:spPr>
          <a:xfrm>
            <a:off x="7180024" y="3460847"/>
            <a:ext cx="1326786"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68" name="Oval 667">
            <a:extLst>
              <a:ext uri="{FF2B5EF4-FFF2-40B4-BE49-F238E27FC236}">
                <a16:creationId xmlns:a16="http://schemas.microsoft.com/office/drawing/2014/main" id="{945FF403-404E-4B5B-8FB9-610CE79B4091}"/>
              </a:ext>
              <a:ext uri="{C183D7F6-B498-43B3-948B-1728B52AA6E4}">
                <adec:decorative xmlns:adec="http://schemas.microsoft.com/office/drawing/2017/decorative" val="1"/>
              </a:ext>
            </a:extLst>
          </p:cNvPr>
          <p:cNvSpPr/>
          <p:nvPr/>
        </p:nvSpPr>
        <p:spPr bwMode="auto">
          <a:xfrm>
            <a:off x="8506810" y="3186527"/>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670" name="Picture 669" descr="Icon of data security">
            <a:extLst>
              <a:ext uri="{FF2B5EF4-FFF2-40B4-BE49-F238E27FC236}">
                <a16:creationId xmlns:a16="http://schemas.microsoft.com/office/drawing/2014/main" id="{4A59A592-EF59-4430-AA4A-799062C48CB6}"/>
              </a:ext>
            </a:extLst>
          </p:cNvPr>
          <p:cNvPicPr>
            <a:picLocks noChangeAspect="1"/>
          </p:cNvPicPr>
          <p:nvPr/>
        </p:nvPicPr>
        <p:blipFill>
          <a:blip r:embed="rId10"/>
          <a:stretch>
            <a:fillRect/>
          </a:stretch>
        </p:blipFill>
        <p:spPr>
          <a:xfrm>
            <a:off x="8633302" y="3287873"/>
            <a:ext cx="295656" cy="345948"/>
          </a:xfrm>
          <a:prstGeom prst="rect">
            <a:avLst/>
          </a:prstGeom>
        </p:spPr>
      </p:pic>
      <p:sp>
        <p:nvSpPr>
          <p:cNvPr id="669" name="TextBox 668">
            <a:extLst>
              <a:ext uri="{FF2B5EF4-FFF2-40B4-BE49-F238E27FC236}">
                <a16:creationId xmlns:a16="http://schemas.microsoft.com/office/drawing/2014/main" id="{DC23599B-B55B-4E37-9096-7B03EB425260}"/>
              </a:ext>
            </a:extLst>
          </p:cNvPr>
          <p:cNvSpPr txBox="1"/>
          <p:nvPr/>
        </p:nvSpPr>
        <p:spPr>
          <a:xfrm>
            <a:off x="8964884" y="2749586"/>
            <a:ext cx="1460754" cy="646331"/>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r>
              <a:rPr lang="en-US" sz="1200">
                <a:solidFill>
                  <a:schemeClr val="tx1"/>
                </a:solidFill>
              </a:rPr>
              <a:t>Attacker collects</a:t>
            </a:r>
            <a:br>
              <a:rPr lang="en-US" sz="1200">
                <a:solidFill>
                  <a:schemeClr val="tx1"/>
                </a:solidFill>
              </a:rPr>
            </a:br>
            <a:r>
              <a:rPr lang="en-US" sz="1200">
                <a:solidFill>
                  <a:schemeClr val="tx1"/>
                </a:solidFill>
              </a:rPr>
              <a:t>reconnaissance &amp; configuration data</a:t>
            </a:r>
          </a:p>
        </p:txBody>
      </p:sp>
      <p:sp>
        <p:nvSpPr>
          <p:cNvPr id="672" name="Oval 671">
            <a:extLst>
              <a:ext uri="{FF2B5EF4-FFF2-40B4-BE49-F238E27FC236}">
                <a16:creationId xmlns:a16="http://schemas.microsoft.com/office/drawing/2014/main" id="{1E4FD5B8-42E0-4191-AE0A-8ED2FC400E9E}"/>
              </a:ext>
              <a:ext uri="{C183D7F6-B498-43B3-948B-1728B52AA6E4}">
                <adec:decorative xmlns:adec="http://schemas.microsoft.com/office/drawing/2017/decorative" val="1"/>
              </a:ext>
            </a:extLst>
          </p:cNvPr>
          <p:cNvSpPr/>
          <p:nvPr/>
        </p:nvSpPr>
        <p:spPr bwMode="auto">
          <a:xfrm>
            <a:off x="7395351" y="3670793"/>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673" name="Picture 672" descr="Icon of three circles connected together">
            <a:extLst>
              <a:ext uri="{FF2B5EF4-FFF2-40B4-BE49-F238E27FC236}">
                <a16:creationId xmlns:a16="http://schemas.microsoft.com/office/drawing/2014/main" id="{9EE3AD9B-490E-4DA4-A20B-4E67E41BBFA8}"/>
              </a:ext>
            </a:extLst>
          </p:cNvPr>
          <p:cNvPicPr>
            <a:picLocks noChangeAspect="1"/>
          </p:cNvPicPr>
          <p:nvPr/>
        </p:nvPicPr>
        <p:blipFill>
          <a:blip r:embed="rId11"/>
          <a:stretch>
            <a:fillRect/>
          </a:stretch>
        </p:blipFill>
        <p:spPr>
          <a:xfrm>
            <a:off x="7511175" y="3787379"/>
            <a:ext cx="316992" cy="315468"/>
          </a:xfrm>
          <a:prstGeom prst="rect">
            <a:avLst/>
          </a:prstGeom>
        </p:spPr>
      </p:pic>
      <p:sp>
        <p:nvSpPr>
          <p:cNvPr id="674" name="TextBox 673">
            <a:extLst>
              <a:ext uri="{FF2B5EF4-FFF2-40B4-BE49-F238E27FC236}">
                <a16:creationId xmlns:a16="http://schemas.microsoft.com/office/drawing/2014/main" id="{58A9723A-6D3F-4AE6-A221-AE35CF74E656}"/>
              </a:ext>
            </a:extLst>
          </p:cNvPr>
          <p:cNvSpPr txBox="1"/>
          <p:nvPr/>
        </p:nvSpPr>
        <p:spPr>
          <a:xfrm>
            <a:off x="7951777" y="3942153"/>
            <a:ext cx="1339078" cy="461665"/>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r>
              <a:rPr lang="en-US" sz="1200">
                <a:solidFill>
                  <a:schemeClr val="tx1"/>
                </a:solidFill>
              </a:rPr>
              <a:t>Attacker attempts lateral movement </a:t>
            </a:r>
          </a:p>
        </p:txBody>
      </p:sp>
      <p:cxnSp>
        <p:nvCxnSpPr>
          <p:cNvPr id="675" name="Connector: Elbow 674" descr="Arrow going right">
            <a:extLst>
              <a:ext uri="{FF2B5EF4-FFF2-40B4-BE49-F238E27FC236}">
                <a16:creationId xmlns:a16="http://schemas.microsoft.com/office/drawing/2014/main" id="{70095560-2D56-49E8-A8E0-C78D8D17ED28}"/>
              </a:ext>
            </a:extLst>
          </p:cNvPr>
          <p:cNvCxnSpPr>
            <a:cxnSpLocks/>
            <a:stCxn id="672" idx="6"/>
          </p:cNvCxnSpPr>
          <p:nvPr/>
        </p:nvCxnSpPr>
        <p:spPr>
          <a:xfrm>
            <a:off x="7943991" y="3945113"/>
            <a:ext cx="2055240" cy="2738"/>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76" name="Oval 675">
            <a:extLst>
              <a:ext uri="{FF2B5EF4-FFF2-40B4-BE49-F238E27FC236}">
                <a16:creationId xmlns:a16="http://schemas.microsoft.com/office/drawing/2014/main" id="{BADBAF3E-9921-4625-B647-7889A54BAD4A}"/>
              </a:ext>
              <a:ext uri="{C183D7F6-B498-43B3-948B-1728B52AA6E4}">
                <adec:decorative xmlns:adec="http://schemas.microsoft.com/office/drawing/2017/decorative" val="1"/>
              </a:ext>
            </a:extLst>
          </p:cNvPr>
          <p:cNvSpPr/>
          <p:nvPr/>
        </p:nvSpPr>
        <p:spPr bwMode="auto">
          <a:xfrm>
            <a:off x="9999231" y="3673531"/>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677" name="Picture 676" descr="Icon of a hacker which is compromised">
            <a:extLst>
              <a:ext uri="{FF2B5EF4-FFF2-40B4-BE49-F238E27FC236}">
                <a16:creationId xmlns:a16="http://schemas.microsoft.com/office/drawing/2014/main" id="{7BF2DCED-8B39-4F73-9280-4C96218EDB07}"/>
              </a:ext>
            </a:extLst>
          </p:cNvPr>
          <p:cNvPicPr>
            <a:picLocks noChangeAspect="1"/>
          </p:cNvPicPr>
          <p:nvPr/>
        </p:nvPicPr>
        <p:blipFill>
          <a:blip r:embed="rId12"/>
          <a:stretch>
            <a:fillRect/>
          </a:stretch>
        </p:blipFill>
        <p:spPr>
          <a:xfrm>
            <a:off x="10106673" y="3787069"/>
            <a:ext cx="333756" cy="321564"/>
          </a:xfrm>
          <a:prstGeom prst="rect">
            <a:avLst/>
          </a:prstGeom>
        </p:spPr>
      </p:pic>
      <p:sp>
        <p:nvSpPr>
          <p:cNvPr id="678" name="TextBox 677">
            <a:extLst>
              <a:ext uri="{FF2B5EF4-FFF2-40B4-BE49-F238E27FC236}">
                <a16:creationId xmlns:a16="http://schemas.microsoft.com/office/drawing/2014/main" id="{88655E5D-BAF5-4328-8708-8A775F79D996}"/>
              </a:ext>
            </a:extLst>
          </p:cNvPr>
          <p:cNvSpPr txBox="1"/>
          <p:nvPr/>
        </p:nvSpPr>
        <p:spPr>
          <a:xfrm>
            <a:off x="10219533" y="4245401"/>
            <a:ext cx="1339078" cy="461665"/>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r>
              <a:rPr lang="en-US" sz="1200">
                <a:solidFill>
                  <a:schemeClr val="tx1"/>
                </a:solidFill>
              </a:rPr>
              <a:t>Privileged account compromised</a:t>
            </a:r>
          </a:p>
        </p:txBody>
      </p:sp>
      <p:cxnSp>
        <p:nvCxnSpPr>
          <p:cNvPr id="680" name="Connector: Elbow 679" descr="Arrow going upwards">
            <a:extLst>
              <a:ext uri="{FF2B5EF4-FFF2-40B4-BE49-F238E27FC236}">
                <a16:creationId xmlns:a16="http://schemas.microsoft.com/office/drawing/2014/main" id="{6B33E5E3-1B33-48C5-9220-24169351CB00}"/>
              </a:ext>
            </a:extLst>
          </p:cNvPr>
          <p:cNvCxnSpPr>
            <a:cxnSpLocks/>
            <a:stCxn id="676" idx="6"/>
            <a:endCxn id="681" idx="4"/>
          </p:cNvCxnSpPr>
          <p:nvPr/>
        </p:nvCxnSpPr>
        <p:spPr>
          <a:xfrm flipV="1">
            <a:off x="10547871" y="3729488"/>
            <a:ext cx="544623" cy="218363"/>
          </a:xfrm>
          <a:prstGeom prst="bentConnector2">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81" name="Oval 680">
            <a:extLst>
              <a:ext uri="{FF2B5EF4-FFF2-40B4-BE49-F238E27FC236}">
                <a16:creationId xmlns:a16="http://schemas.microsoft.com/office/drawing/2014/main" id="{84BFD675-2163-4D00-A8D9-7EA2179F2603}"/>
              </a:ext>
              <a:ext uri="{C183D7F6-B498-43B3-948B-1728B52AA6E4}">
                <adec:decorative xmlns:adec="http://schemas.microsoft.com/office/drawing/2017/decorative" val="1"/>
              </a:ext>
            </a:extLst>
          </p:cNvPr>
          <p:cNvSpPr/>
          <p:nvPr/>
        </p:nvSpPr>
        <p:spPr bwMode="auto">
          <a:xfrm>
            <a:off x="10818174" y="3180848"/>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682" name="Picture 681" descr="Icon of devices with an upward arrow going out from a desktop screen">
            <a:extLst>
              <a:ext uri="{FF2B5EF4-FFF2-40B4-BE49-F238E27FC236}">
                <a16:creationId xmlns:a16="http://schemas.microsoft.com/office/drawing/2014/main" id="{B286A781-B85F-410E-8F66-7330FAA07798}"/>
              </a:ext>
            </a:extLst>
          </p:cNvPr>
          <p:cNvPicPr>
            <a:picLocks noChangeAspect="1"/>
          </p:cNvPicPr>
          <p:nvPr/>
        </p:nvPicPr>
        <p:blipFill>
          <a:blip r:embed="rId13"/>
          <a:stretch>
            <a:fillRect/>
          </a:stretch>
        </p:blipFill>
        <p:spPr>
          <a:xfrm>
            <a:off x="10918758" y="3288290"/>
            <a:ext cx="347472" cy="333756"/>
          </a:xfrm>
          <a:prstGeom prst="rect">
            <a:avLst/>
          </a:prstGeom>
        </p:spPr>
      </p:pic>
      <p:sp>
        <p:nvSpPr>
          <p:cNvPr id="683" name="TextBox 682">
            <a:extLst>
              <a:ext uri="{FF2B5EF4-FFF2-40B4-BE49-F238E27FC236}">
                <a16:creationId xmlns:a16="http://schemas.microsoft.com/office/drawing/2014/main" id="{8703AC54-897A-4CBF-95B7-F0FC7A31FDD5}"/>
              </a:ext>
            </a:extLst>
          </p:cNvPr>
          <p:cNvSpPr txBox="1"/>
          <p:nvPr/>
        </p:nvSpPr>
        <p:spPr>
          <a:xfrm>
            <a:off x="10578406" y="2747986"/>
            <a:ext cx="1001786" cy="461665"/>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r>
              <a:rPr lang="en-US" sz="1200">
                <a:solidFill>
                  <a:schemeClr val="tx1"/>
                </a:solidFill>
              </a:rPr>
              <a:t>Domain compromised</a:t>
            </a:r>
          </a:p>
        </p:txBody>
      </p:sp>
      <p:cxnSp>
        <p:nvCxnSpPr>
          <p:cNvPr id="679" name="Connector: Elbow 678" descr="Arrow going upwards">
            <a:extLst>
              <a:ext uri="{FF2B5EF4-FFF2-40B4-BE49-F238E27FC236}">
                <a16:creationId xmlns:a16="http://schemas.microsoft.com/office/drawing/2014/main" id="{C6C65C96-125F-4D8B-AC4D-2D1D68CED902}"/>
              </a:ext>
            </a:extLst>
          </p:cNvPr>
          <p:cNvCxnSpPr>
            <a:cxnSpLocks/>
            <a:stCxn id="676" idx="0"/>
          </p:cNvCxnSpPr>
          <p:nvPr/>
        </p:nvCxnSpPr>
        <p:spPr>
          <a:xfrm rot="16200000" flipV="1">
            <a:off x="9558162" y="2958141"/>
            <a:ext cx="212682" cy="1218097"/>
          </a:xfrm>
          <a:prstGeom prst="bentConnector2">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84" name="Rectangle 683">
            <a:hlinkClick r:id="rId14" tooltip="Cloud App Security provides key XDR capabilities for Security Operations for SaaS applications as well as Shadow IT Risk management, Info Protection / DLP, Session Monitoring &amp; Control, and more"/>
            <a:extLst>
              <a:ext uri="{FF2B5EF4-FFF2-40B4-BE49-F238E27FC236}">
                <a16:creationId xmlns:a16="http://schemas.microsoft.com/office/drawing/2014/main" id="{64AA8547-1231-4CE3-AD78-10DCAB995C6B}"/>
              </a:ext>
            </a:extLst>
          </p:cNvPr>
          <p:cNvSpPr/>
          <p:nvPr/>
        </p:nvSpPr>
        <p:spPr bwMode="auto">
          <a:xfrm>
            <a:off x="8879913" y="1139342"/>
            <a:ext cx="3312087" cy="1435006"/>
          </a:xfrm>
          <a:prstGeom prst="rect">
            <a:avLst/>
          </a:prstGeom>
          <a:solidFill>
            <a:schemeClr val="accent4">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1188720" bIns="91440" numCol="1" spcCol="0" rtlCol="0" fromWordArt="0" anchor="t" anchorCtr="0" forceAA="0" compatLnSpc="1">
            <a:prstTxWarp prst="textNoShape">
              <a:avLst/>
            </a:prstTxWarp>
            <a:noAutofit/>
          </a:bodyPr>
          <a:lstStyle/>
          <a:p>
            <a:pPr lvl="0" algn="ctr">
              <a:defRPr/>
            </a:pPr>
            <a:r>
              <a:rPr lang="en-US" kern="0">
                <a:solidFill>
                  <a:srgbClr val="282828"/>
                </a:solidFill>
                <a:latin typeface="Segoe UI Semibold"/>
                <a:cs typeface="Segoe UI" charset="0"/>
              </a:rPr>
              <a:t>Defender for </a:t>
            </a:r>
            <a:br>
              <a:rPr lang="en-US" kern="0">
                <a:solidFill>
                  <a:srgbClr val="282828"/>
                </a:solidFill>
                <a:latin typeface="Segoe UI Semibold"/>
                <a:cs typeface="Segoe UI" charset="0"/>
              </a:rPr>
            </a:br>
            <a:r>
              <a:rPr lang="en-US" kern="0">
                <a:solidFill>
                  <a:srgbClr val="282828"/>
                </a:solidFill>
                <a:latin typeface="Segoe UI Semibold"/>
                <a:cs typeface="Segoe UI" charset="0"/>
              </a:rPr>
              <a:t>Cloud Apps</a:t>
            </a:r>
          </a:p>
        </p:txBody>
      </p:sp>
      <p:cxnSp>
        <p:nvCxnSpPr>
          <p:cNvPr id="685" name="Connector: Elbow 684" descr="Arrow going upwards">
            <a:extLst>
              <a:ext uri="{FF2B5EF4-FFF2-40B4-BE49-F238E27FC236}">
                <a16:creationId xmlns:a16="http://schemas.microsoft.com/office/drawing/2014/main" id="{0B8EA0F5-DAB6-4D2C-870B-E23DB54962E5}"/>
              </a:ext>
            </a:extLst>
          </p:cNvPr>
          <p:cNvCxnSpPr>
            <a:cxnSpLocks/>
            <a:endCxn id="686" idx="4"/>
          </p:cNvCxnSpPr>
          <p:nvPr/>
        </p:nvCxnSpPr>
        <p:spPr>
          <a:xfrm rot="5400000" flipH="1" flipV="1">
            <a:off x="9128787" y="2077500"/>
            <a:ext cx="761371" cy="1456684"/>
          </a:xfrm>
          <a:prstGeom prst="bentConnector3">
            <a:avLst>
              <a:gd name="adj1" fmla="val 70642"/>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686" name="Oval 685">
            <a:extLst>
              <a:ext uri="{FF2B5EF4-FFF2-40B4-BE49-F238E27FC236}">
                <a16:creationId xmlns:a16="http://schemas.microsoft.com/office/drawing/2014/main" id="{BBDFB3F9-B0AC-4993-9506-35D48BE831DF}"/>
              </a:ext>
              <a:ext uri="{C183D7F6-B498-43B3-948B-1728B52AA6E4}">
                <adec:decorative xmlns:adec="http://schemas.microsoft.com/office/drawing/2017/decorative" val="1"/>
              </a:ext>
            </a:extLst>
          </p:cNvPr>
          <p:cNvSpPr/>
          <p:nvPr/>
        </p:nvSpPr>
        <p:spPr bwMode="auto">
          <a:xfrm>
            <a:off x="9963494" y="1876516"/>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687" name="Picture 686" descr="Icon of data security">
            <a:extLst>
              <a:ext uri="{FF2B5EF4-FFF2-40B4-BE49-F238E27FC236}">
                <a16:creationId xmlns:a16="http://schemas.microsoft.com/office/drawing/2014/main" id="{2ACA339C-CA9E-43B2-84FF-538EC9162B5B}"/>
              </a:ext>
            </a:extLst>
          </p:cNvPr>
          <p:cNvPicPr>
            <a:picLocks noChangeAspect="1"/>
          </p:cNvPicPr>
          <p:nvPr/>
        </p:nvPicPr>
        <p:blipFill>
          <a:blip r:embed="rId15"/>
          <a:stretch>
            <a:fillRect/>
          </a:stretch>
        </p:blipFill>
        <p:spPr>
          <a:xfrm>
            <a:off x="10090748" y="1978624"/>
            <a:ext cx="294132" cy="344424"/>
          </a:xfrm>
          <a:prstGeom prst="rect">
            <a:avLst/>
          </a:prstGeom>
        </p:spPr>
      </p:pic>
      <p:sp>
        <p:nvSpPr>
          <p:cNvPr id="688" name="TextBox 687">
            <a:extLst>
              <a:ext uri="{FF2B5EF4-FFF2-40B4-BE49-F238E27FC236}">
                <a16:creationId xmlns:a16="http://schemas.microsoft.com/office/drawing/2014/main" id="{0A391776-DA7A-44DF-9026-665767FC4E76}"/>
              </a:ext>
            </a:extLst>
          </p:cNvPr>
          <p:cNvSpPr txBox="1"/>
          <p:nvPr/>
        </p:nvSpPr>
        <p:spPr>
          <a:xfrm>
            <a:off x="9024254" y="1899687"/>
            <a:ext cx="1124632" cy="646331"/>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algn="l"/>
            <a:r>
              <a:rPr lang="en-US" sz="1200">
                <a:solidFill>
                  <a:schemeClr val="tx1"/>
                </a:solidFill>
              </a:rPr>
              <a:t>Attacker accesses sensitive data</a:t>
            </a:r>
          </a:p>
        </p:txBody>
      </p:sp>
      <p:cxnSp>
        <p:nvCxnSpPr>
          <p:cNvPr id="689" name="Connector: Elbow 688" descr="Arrow going right">
            <a:extLst>
              <a:ext uri="{FF2B5EF4-FFF2-40B4-BE49-F238E27FC236}">
                <a16:creationId xmlns:a16="http://schemas.microsoft.com/office/drawing/2014/main" id="{AF82BC2A-261A-4CA7-8AE2-ADF5A1732F3A}"/>
              </a:ext>
            </a:extLst>
          </p:cNvPr>
          <p:cNvCxnSpPr>
            <a:cxnSpLocks/>
            <a:stCxn id="686" idx="6"/>
          </p:cNvCxnSpPr>
          <p:nvPr/>
        </p:nvCxnSpPr>
        <p:spPr>
          <a:xfrm flipV="1">
            <a:off x="10512134" y="1742704"/>
            <a:ext cx="685981" cy="408132"/>
          </a:xfrm>
          <a:prstGeom prst="bentConnector3">
            <a:avLst>
              <a:gd name="adj1" fmla="val 50000"/>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pic>
        <p:nvPicPr>
          <p:cNvPr id="690" name="Picture 689" descr="Icon of a hacker inside a cloud">
            <a:extLst>
              <a:ext uri="{FF2B5EF4-FFF2-40B4-BE49-F238E27FC236}">
                <a16:creationId xmlns:a16="http://schemas.microsoft.com/office/drawing/2014/main" id="{CCCA2CA8-6824-4551-980E-6A919425170C}"/>
              </a:ext>
            </a:extLst>
          </p:cNvPr>
          <p:cNvPicPr>
            <a:picLocks noChangeAspect="1"/>
          </p:cNvPicPr>
          <p:nvPr/>
        </p:nvPicPr>
        <p:blipFill>
          <a:blip r:embed="rId16"/>
          <a:stretch>
            <a:fillRect/>
          </a:stretch>
        </p:blipFill>
        <p:spPr>
          <a:xfrm>
            <a:off x="11173133" y="1330038"/>
            <a:ext cx="888492" cy="633984"/>
          </a:xfrm>
          <a:prstGeom prst="rect">
            <a:avLst/>
          </a:prstGeom>
        </p:spPr>
      </p:pic>
      <p:sp>
        <p:nvSpPr>
          <p:cNvPr id="691" name="TextBox 690">
            <a:extLst>
              <a:ext uri="{FF2B5EF4-FFF2-40B4-BE49-F238E27FC236}">
                <a16:creationId xmlns:a16="http://schemas.microsoft.com/office/drawing/2014/main" id="{34A4B8EB-5E6F-48A3-8006-79C73EBF7153}"/>
              </a:ext>
            </a:extLst>
          </p:cNvPr>
          <p:cNvSpPr txBox="1"/>
          <p:nvPr/>
        </p:nvSpPr>
        <p:spPr>
          <a:xfrm>
            <a:off x="11163350" y="1837053"/>
            <a:ext cx="908058" cy="461665"/>
          </a:xfrm>
          <a:prstGeom prst="rect">
            <a:avLst/>
          </a:prstGeom>
          <a:noFill/>
        </p:spPr>
        <p:txBody>
          <a:bodyPr wrap="square" lIns="0" rIns="0" rtlCol="0">
            <a:spAutoFit/>
          </a:bodyPr>
          <a:lstStyle>
            <a:defPPr>
              <a:defRPr lang="en-US"/>
            </a:defPPr>
            <a:lvl1pPr marR="0" lvl="0" indent="0" algn="ctr" defTabSz="912874" fontAlgn="base">
              <a:lnSpc>
                <a:spcPct val="100000"/>
              </a:lnSpc>
              <a:spcBef>
                <a:spcPct val="0"/>
              </a:spcBef>
              <a:spcAft>
                <a:spcPct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r>
              <a:rPr lang="en-US" sz="1200">
                <a:solidFill>
                  <a:schemeClr val="tx1"/>
                </a:solidFill>
              </a:rPr>
              <a:t>Exfiltration of data</a:t>
            </a:r>
          </a:p>
        </p:txBody>
      </p:sp>
      <p:sp>
        <p:nvSpPr>
          <p:cNvPr id="696" name="Freeform: Shape 695">
            <a:extLst>
              <a:ext uri="{FF2B5EF4-FFF2-40B4-BE49-F238E27FC236}">
                <a16:creationId xmlns:a16="http://schemas.microsoft.com/office/drawing/2014/main" id="{C019E050-73F1-4A07-A4DD-E1625E7221CC}"/>
              </a:ext>
              <a:ext uri="{C183D7F6-B498-43B3-948B-1728B52AA6E4}">
                <adec:decorative xmlns:adec="http://schemas.microsoft.com/office/drawing/2017/decorative" val="1"/>
              </a:ext>
            </a:extLst>
          </p:cNvPr>
          <p:cNvSpPr/>
          <p:nvPr/>
        </p:nvSpPr>
        <p:spPr>
          <a:xfrm>
            <a:off x="1" y="4611530"/>
            <a:ext cx="6092067" cy="2246471"/>
          </a:xfrm>
          <a:custGeom>
            <a:avLst/>
            <a:gdLst>
              <a:gd name="connsiteX0" fmla="*/ 5762159 w 6092067"/>
              <a:gd name="connsiteY0" fmla="*/ 0 h 2246471"/>
              <a:gd name="connsiteX1" fmla="*/ 5776620 w 6092067"/>
              <a:gd name="connsiteY1" fmla="*/ 26643 h 2246471"/>
              <a:gd name="connsiteX2" fmla="*/ 6018373 w 6092067"/>
              <a:gd name="connsiteY2" fmla="*/ 188628 h 2246471"/>
              <a:gd name="connsiteX3" fmla="*/ 6092067 w 6092067"/>
              <a:gd name="connsiteY3" fmla="*/ 196057 h 2246471"/>
              <a:gd name="connsiteX4" fmla="*/ 6092067 w 6092067"/>
              <a:gd name="connsiteY4" fmla="*/ 2246471 h 2246471"/>
              <a:gd name="connsiteX5" fmla="*/ 0 w 6092067"/>
              <a:gd name="connsiteY5" fmla="*/ 2246471 h 2246471"/>
              <a:gd name="connsiteX6" fmla="*/ 0 w 6092067"/>
              <a:gd name="connsiteY6" fmla="*/ 942891 h 2246471"/>
              <a:gd name="connsiteX7" fmla="*/ 727021 w 6092067"/>
              <a:gd name="connsiteY7" fmla="*/ 725938 h 2246471"/>
              <a:gd name="connsiteX8" fmla="*/ 5698528 w 6092067"/>
              <a:gd name="connsiteY8" fmla="*/ 621 h 2246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2067" h="2246471">
                <a:moveTo>
                  <a:pt x="5762159" y="0"/>
                </a:moveTo>
                <a:lnTo>
                  <a:pt x="5776620" y="26643"/>
                </a:lnTo>
                <a:cubicBezTo>
                  <a:pt x="5831992" y="108604"/>
                  <a:pt x="5918083" y="168106"/>
                  <a:pt x="6018373" y="188628"/>
                </a:cubicBezTo>
                <a:lnTo>
                  <a:pt x="6092067" y="196057"/>
                </a:lnTo>
                <a:lnTo>
                  <a:pt x="6092067" y="2246471"/>
                </a:lnTo>
                <a:lnTo>
                  <a:pt x="0" y="2246471"/>
                </a:lnTo>
                <a:lnTo>
                  <a:pt x="0" y="942891"/>
                </a:lnTo>
                <a:lnTo>
                  <a:pt x="727021" y="725938"/>
                </a:lnTo>
                <a:cubicBezTo>
                  <a:pt x="2314472" y="284933"/>
                  <a:pt x="3980156" y="34191"/>
                  <a:pt x="5698528" y="621"/>
                </a:cubicBezTo>
                <a:close/>
              </a:path>
            </a:pathLst>
          </a:custGeom>
          <a:solidFill>
            <a:schemeClr val="bg1"/>
          </a:solidFill>
          <a:ln w="6350" cap="flat">
            <a:noFill/>
            <a:prstDash val="solid"/>
            <a:miter/>
          </a:ln>
        </p:spPr>
        <p:txBody>
          <a:bodyPr wrap="square" rtlCol="0" anchor="ctr">
            <a:noAutofit/>
          </a:bodyPr>
          <a:lstStyle/>
          <a:p>
            <a:endParaRPr lang="en-US"/>
          </a:p>
        </p:txBody>
      </p:sp>
      <p:sp>
        <p:nvSpPr>
          <p:cNvPr id="697" name="Rectangle 696">
            <a:extLst>
              <a:ext uri="{FF2B5EF4-FFF2-40B4-BE49-F238E27FC236}">
                <a16:creationId xmlns:a16="http://schemas.microsoft.com/office/drawing/2014/main" id="{9B25B2F7-2975-45B3-B14F-A4361363E212}"/>
              </a:ext>
            </a:extLst>
          </p:cNvPr>
          <p:cNvSpPr/>
          <p:nvPr/>
        </p:nvSpPr>
        <p:spPr>
          <a:xfrm>
            <a:off x="5038162" y="4955903"/>
            <a:ext cx="796693" cy="430887"/>
          </a:xfrm>
          <a:prstGeom prst="rect">
            <a:avLst/>
          </a:prstGeom>
          <a:noFill/>
        </p:spPr>
        <p:txBody>
          <a:bodyPr wrap="none" lIns="0" tIns="0" rIns="0" bIns="0" rtlCol="0">
            <a:spAutoFit/>
          </a:bodyPr>
          <a:lstStyle/>
          <a:p>
            <a:pPr algn="r"/>
            <a:r>
              <a:rPr lang="en-US" sz="1400" i="1" kern="0">
                <a:latin typeface="+mj-lt"/>
                <a:cs typeface="Segoe UI" charset="0"/>
              </a:rPr>
              <a:t>Leading </a:t>
            </a:r>
            <a:br>
              <a:rPr lang="en-US" sz="1400" i="1" kern="0">
                <a:latin typeface="+mj-lt"/>
                <a:cs typeface="Segoe UI" charset="0"/>
              </a:rPr>
            </a:br>
            <a:r>
              <a:rPr lang="en-US" sz="1400" i="1" kern="0">
                <a:latin typeface="+mj-lt"/>
                <a:cs typeface="Segoe UI" charset="0"/>
              </a:rPr>
              <a:t>indicators</a:t>
            </a:r>
          </a:p>
        </p:txBody>
      </p:sp>
      <p:sp>
        <p:nvSpPr>
          <p:cNvPr id="699" name="Oval 698">
            <a:extLst>
              <a:ext uri="{FF2B5EF4-FFF2-40B4-BE49-F238E27FC236}">
                <a16:creationId xmlns:a16="http://schemas.microsoft.com/office/drawing/2014/main" id="{0DF291C3-3B43-4DEA-8384-65518BA32F29}"/>
              </a:ext>
              <a:ext uri="{C183D7F6-B498-43B3-948B-1728B52AA6E4}">
                <adec:decorative xmlns:adec="http://schemas.microsoft.com/office/drawing/2017/decorative" val="1"/>
              </a:ext>
            </a:extLst>
          </p:cNvPr>
          <p:cNvSpPr/>
          <p:nvPr/>
        </p:nvSpPr>
        <p:spPr bwMode="auto">
          <a:xfrm>
            <a:off x="3990453" y="5464947"/>
            <a:ext cx="992167" cy="992166"/>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700" name="Picture 699" descr="icon of a user">
            <a:extLst>
              <a:ext uri="{FF2B5EF4-FFF2-40B4-BE49-F238E27FC236}">
                <a16:creationId xmlns:a16="http://schemas.microsoft.com/office/drawing/2014/main" id="{A1C7AE6F-A942-49E0-AE8D-7D050B08FDB7}"/>
              </a:ext>
            </a:extLst>
          </p:cNvPr>
          <p:cNvPicPr>
            <a:picLocks noChangeAspect="1"/>
          </p:cNvPicPr>
          <p:nvPr/>
        </p:nvPicPr>
        <p:blipFill>
          <a:blip r:embed="rId17"/>
          <a:stretch>
            <a:fillRect/>
          </a:stretch>
        </p:blipFill>
        <p:spPr>
          <a:xfrm>
            <a:off x="4286130" y="5712618"/>
            <a:ext cx="400812" cy="496824"/>
          </a:xfrm>
          <a:prstGeom prst="rect">
            <a:avLst/>
          </a:prstGeom>
        </p:spPr>
      </p:pic>
      <p:sp>
        <p:nvSpPr>
          <p:cNvPr id="701" name="Rectangle 700">
            <a:extLst>
              <a:ext uri="{FF2B5EF4-FFF2-40B4-BE49-F238E27FC236}">
                <a16:creationId xmlns:a16="http://schemas.microsoft.com/office/drawing/2014/main" id="{F8477982-8FDB-4134-80B9-AD127B07B924}"/>
              </a:ext>
            </a:extLst>
          </p:cNvPr>
          <p:cNvSpPr/>
          <p:nvPr/>
        </p:nvSpPr>
        <p:spPr>
          <a:xfrm>
            <a:off x="1669605" y="5186793"/>
            <a:ext cx="2103120" cy="276999"/>
          </a:xfrm>
          <a:prstGeom prst="rect">
            <a:avLst/>
          </a:prstGeom>
        </p:spPr>
        <p:txBody>
          <a:bodyPr wrap="square" lIns="0" rIns="0">
            <a:spAutoFit/>
          </a:bodyPr>
          <a:lstStyle/>
          <a:p>
            <a:pPr algn="r"/>
            <a:r>
              <a:rPr lang="en-US" sz="1200">
                <a:latin typeface="+mj-lt"/>
              </a:rPr>
              <a:t>History of violations</a:t>
            </a:r>
          </a:p>
        </p:txBody>
      </p:sp>
      <p:sp>
        <p:nvSpPr>
          <p:cNvPr id="702" name="Oval 701">
            <a:extLst>
              <a:ext uri="{FF2B5EF4-FFF2-40B4-BE49-F238E27FC236}">
                <a16:creationId xmlns:a16="http://schemas.microsoft.com/office/drawing/2014/main" id="{3D2282F4-F164-4610-B6A1-71D5AC04E381}"/>
              </a:ext>
              <a:ext uri="{C183D7F6-B498-43B3-948B-1728B52AA6E4}">
                <adec:decorative xmlns:adec="http://schemas.microsoft.com/office/drawing/2017/decorative" val="1"/>
              </a:ext>
            </a:extLst>
          </p:cNvPr>
          <p:cNvSpPr/>
          <p:nvPr/>
        </p:nvSpPr>
        <p:spPr bwMode="auto">
          <a:xfrm>
            <a:off x="3882397" y="5121038"/>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703" name="Picture 702" descr="Icon showing no iterations">
            <a:extLst>
              <a:ext uri="{FF2B5EF4-FFF2-40B4-BE49-F238E27FC236}">
                <a16:creationId xmlns:a16="http://schemas.microsoft.com/office/drawing/2014/main" id="{977FA82B-A857-4D36-9A86-3DAF25BF17C3}"/>
              </a:ext>
            </a:extLst>
          </p:cNvPr>
          <p:cNvPicPr>
            <a:picLocks noChangeAspect="1"/>
          </p:cNvPicPr>
          <p:nvPr/>
        </p:nvPicPr>
        <p:blipFill>
          <a:blip r:embed="rId18"/>
          <a:stretch>
            <a:fillRect/>
          </a:stretch>
        </p:blipFill>
        <p:spPr>
          <a:xfrm>
            <a:off x="4011175" y="5249816"/>
            <a:ext cx="291084" cy="291084"/>
          </a:xfrm>
          <a:prstGeom prst="rect">
            <a:avLst/>
          </a:prstGeom>
        </p:spPr>
      </p:pic>
      <p:sp>
        <p:nvSpPr>
          <p:cNvPr id="707" name="Rectangle 706">
            <a:extLst>
              <a:ext uri="{FF2B5EF4-FFF2-40B4-BE49-F238E27FC236}">
                <a16:creationId xmlns:a16="http://schemas.microsoft.com/office/drawing/2014/main" id="{F3212AEA-5895-457D-981E-504775C0F293}"/>
              </a:ext>
            </a:extLst>
          </p:cNvPr>
          <p:cNvSpPr/>
          <p:nvPr/>
        </p:nvSpPr>
        <p:spPr>
          <a:xfrm>
            <a:off x="1843634" y="5625016"/>
            <a:ext cx="1602362" cy="276999"/>
          </a:xfrm>
          <a:prstGeom prst="rect">
            <a:avLst/>
          </a:prstGeom>
        </p:spPr>
        <p:txBody>
          <a:bodyPr wrap="none" lIns="0" rIns="0">
            <a:spAutoFit/>
          </a:bodyPr>
          <a:lstStyle/>
          <a:p>
            <a:pPr algn="r"/>
            <a:r>
              <a:rPr lang="en-US" sz="1200">
                <a:latin typeface="+mj-lt"/>
              </a:rPr>
              <a:t>Distracted and careless</a:t>
            </a:r>
          </a:p>
        </p:txBody>
      </p:sp>
      <p:sp>
        <p:nvSpPr>
          <p:cNvPr id="708" name="Oval 707">
            <a:extLst>
              <a:ext uri="{FF2B5EF4-FFF2-40B4-BE49-F238E27FC236}">
                <a16:creationId xmlns:a16="http://schemas.microsoft.com/office/drawing/2014/main" id="{AB1328BC-04FB-453A-A621-4B99F9888A88}"/>
              </a:ext>
              <a:ext uri="{C183D7F6-B498-43B3-948B-1728B52AA6E4}">
                <adec:decorative xmlns:adec="http://schemas.microsoft.com/office/drawing/2017/decorative" val="1"/>
              </a:ext>
            </a:extLst>
          </p:cNvPr>
          <p:cNvSpPr/>
          <p:nvPr/>
        </p:nvSpPr>
        <p:spPr bwMode="auto">
          <a:xfrm>
            <a:off x="3552943" y="5454212"/>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709" name="Picture 708" descr="Icon of a stop sign">
            <a:extLst>
              <a:ext uri="{FF2B5EF4-FFF2-40B4-BE49-F238E27FC236}">
                <a16:creationId xmlns:a16="http://schemas.microsoft.com/office/drawing/2014/main" id="{BEEF3238-CCD3-418E-AA5B-6F9A4AE7C097}"/>
              </a:ext>
            </a:extLst>
          </p:cNvPr>
          <p:cNvPicPr>
            <a:picLocks noChangeAspect="1"/>
          </p:cNvPicPr>
          <p:nvPr/>
        </p:nvPicPr>
        <p:blipFill>
          <a:blip r:embed="rId19"/>
          <a:stretch>
            <a:fillRect/>
          </a:stretch>
        </p:blipFill>
        <p:spPr>
          <a:xfrm>
            <a:off x="3627619" y="5581466"/>
            <a:ext cx="399288" cy="294132"/>
          </a:xfrm>
          <a:prstGeom prst="rect">
            <a:avLst/>
          </a:prstGeom>
        </p:spPr>
      </p:pic>
      <p:sp>
        <p:nvSpPr>
          <p:cNvPr id="704" name="Rectangle 703">
            <a:extLst>
              <a:ext uri="{FF2B5EF4-FFF2-40B4-BE49-F238E27FC236}">
                <a16:creationId xmlns:a16="http://schemas.microsoft.com/office/drawing/2014/main" id="{E3018FC8-4C36-4E33-814D-181291777315}"/>
              </a:ext>
            </a:extLst>
          </p:cNvPr>
          <p:cNvSpPr/>
          <p:nvPr/>
        </p:nvSpPr>
        <p:spPr>
          <a:xfrm>
            <a:off x="1471426" y="6063239"/>
            <a:ext cx="1982017" cy="276999"/>
          </a:xfrm>
          <a:prstGeom prst="rect">
            <a:avLst/>
          </a:prstGeom>
        </p:spPr>
        <p:txBody>
          <a:bodyPr wrap="none" lIns="0" rIns="0">
            <a:spAutoFit/>
          </a:bodyPr>
          <a:lstStyle/>
          <a:p>
            <a:pPr algn="r"/>
            <a:r>
              <a:rPr lang="en-US" sz="1200">
                <a:latin typeface="+mj-lt"/>
              </a:rPr>
              <a:t>Disgruntled or disenchanted</a:t>
            </a:r>
          </a:p>
        </p:txBody>
      </p:sp>
      <p:sp>
        <p:nvSpPr>
          <p:cNvPr id="705" name="Oval 704">
            <a:extLst>
              <a:ext uri="{FF2B5EF4-FFF2-40B4-BE49-F238E27FC236}">
                <a16:creationId xmlns:a16="http://schemas.microsoft.com/office/drawing/2014/main" id="{E2D30EEA-1225-40B6-A43D-5C229C947127}"/>
              </a:ext>
              <a:ext uri="{C183D7F6-B498-43B3-948B-1728B52AA6E4}">
                <adec:decorative xmlns:adec="http://schemas.microsoft.com/office/drawing/2017/decorative" val="1"/>
              </a:ext>
            </a:extLst>
          </p:cNvPr>
          <p:cNvSpPr/>
          <p:nvPr/>
        </p:nvSpPr>
        <p:spPr bwMode="auto">
          <a:xfrm>
            <a:off x="3533369" y="5903889"/>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706" name="Picture 705" descr="Icon of an angry face">
            <a:extLst>
              <a:ext uri="{FF2B5EF4-FFF2-40B4-BE49-F238E27FC236}">
                <a16:creationId xmlns:a16="http://schemas.microsoft.com/office/drawing/2014/main" id="{FEC16A7E-BEE5-4A07-966D-B94FD827BD4C}"/>
              </a:ext>
            </a:extLst>
          </p:cNvPr>
          <p:cNvPicPr>
            <a:picLocks noChangeAspect="1"/>
          </p:cNvPicPr>
          <p:nvPr/>
        </p:nvPicPr>
        <p:blipFill>
          <a:blip r:embed="rId20"/>
          <a:stretch>
            <a:fillRect/>
          </a:stretch>
        </p:blipFill>
        <p:spPr>
          <a:xfrm>
            <a:off x="3653003" y="6023523"/>
            <a:ext cx="309372" cy="309372"/>
          </a:xfrm>
          <a:prstGeom prst="rect">
            <a:avLst/>
          </a:prstGeom>
        </p:spPr>
      </p:pic>
      <p:sp>
        <p:nvSpPr>
          <p:cNvPr id="710" name="TextBox 709">
            <a:extLst>
              <a:ext uri="{FF2B5EF4-FFF2-40B4-BE49-F238E27FC236}">
                <a16:creationId xmlns:a16="http://schemas.microsoft.com/office/drawing/2014/main" id="{E8D81E02-D0F5-4C95-94A4-10556C392D9F}"/>
              </a:ext>
            </a:extLst>
          </p:cNvPr>
          <p:cNvSpPr txBox="1"/>
          <p:nvPr/>
        </p:nvSpPr>
        <p:spPr>
          <a:xfrm>
            <a:off x="1713147" y="6463356"/>
            <a:ext cx="2103120" cy="276999"/>
          </a:xfrm>
          <a:prstGeom prst="rect">
            <a:avLst/>
          </a:prstGeom>
          <a:noFill/>
        </p:spPr>
        <p:txBody>
          <a:bodyPr wrap="square" lIns="0" rIns="0" rtlCol="0">
            <a:spAutoFit/>
          </a:bodyPr>
          <a:lstStyle>
            <a:defPPr>
              <a:defRPr lang="en-US"/>
            </a:defPPr>
            <a:lvl1pPr marR="0" lvl="0" indent="0" algn="ctr"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algn="r"/>
            <a:r>
              <a:rPr lang="en-US" sz="1200">
                <a:solidFill>
                  <a:schemeClr val="tx1"/>
                </a:solidFill>
              </a:rPr>
              <a:t>Subject to stressors</a:t>
            </a:r>
          </a:p>
        </p:txBody>
      </p:sp>
      <p:sp>
        <p:nvSpPr>
          <p:cNvPr id="711" name="Oval 710">
            <a:extLst>
              <a:ext uri="{FF2B5EF4-FFF2-40B4-BE49-F238E27FC236}">
                <a16:creationId xmlns:a16="http://schemas.microsoft.com/office/drawing/2014/main" id="{072F694E-EEAE-40BF-80BD-2BDCFF192369}"/>
              </a:ext>
              <a:ext uri="{C183D7F6-B498-43B3-948B-1728B52AA6E4}">
                <adec:decorative xmlns:adec="http://schemas.microsoft.com/office/drawing/2017/decorative" val="1"/>
              </a:ext>
            </a:extLst>
          </p:cNvPr>
          <p:cNvSpPr/>
          <p:nvPr/>
        </p:nvSpPr>
        <p:spPr bwMode="auto">
          <a:xfrm>
            <a:off x="3882397" y="6230636"/>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712" name="Picture 711" descr="Icon of three rectangles on top of one another">
            <a:extLst>
              <a:ext uri="{FF2B5EF4-FFF2-40B4-BE49-F238E27FC236}">
                <a16:creationId xmlns:a16="http://schemas.microsoft.com/office/drawing/2014/main" id="{5FF8B3F0-9D47-457F-8E33-76581BD4A249}"/>
              </a:ext>
            </a:extLst>
          </p:cNvPr>
          <p:cNvPicPr>
            <a:picLocks noChangeAspect="1"/>
          </p:cNvPicPr>
          <p:nvPr/>
        </p:nvPicPr>
        <p:blipFill>
          <a:blip r:embed="rId21"/>
          <a:stretch>
            <a:fillRect/>
          </a:stretch>
        </p:blipFill>
        <p:spPr>
          <a:xfrm>
            <a:off x="3956311" y="6357890"/>
            <a:ext cx="400812" cy="294132"/>
          </a:xfrm>
          <a:prstGeom prst="rect">
            <a:avLst/>
          </a:prstGeom>
        </p:spPr>
      </p:pic>
      <p:pic>
        <p:nvPicPr>
          <p:cNvPr id="713" name="Picture 712" descr="icon showing warning">
            <a:extLst>
              <a:ext uri="{FF2B5EF4-FFF2-40B4-BE49-F238E27FC236}">
                <a16:creationId xmlns:a16="http://schemas.microsoft.com/office/drawing/2014/main" id="{2ADC65D6-C5E0-4B5C-9AA5-BE0C76C82589}"/>
              </a:ext>
            </a:extLst>
          </p:cNvPr>
          <p:cNvPicPr>
            <a:picLocks noChangeAspect="1"/>
          </p:cNvPicPr>
          <p:nvPr/>
        </p:nvPicPr>
        <p:blipFill>
          <a:blip r:embed="rId22"/>
          <a:stretch>
            <a:fillRect/>
          </a:stretch>
        </p:blipFill>
        <p:spPr>
          <a:xfrm>
            <a:off x="4718129" y="5768827"/>
            <a:ext cx="571500" cy="505968"/>
          </a:xfrm>
          <a:prstGeom prst="rect">
            <a:avLst/>
          </a:prstGeom>
        </p:spPr>
      </p:pic>
      <p:sp>
        <p:nvSpPr>
          <p:cNvPr id="715" name="Freeform: Shape 714">
            <a:hlinkClick r:id="rId23" tooltip="Insider risk management in Microsoft 365 helps minimize internal risks by enabling you to detect, investigate, and act on malicious and inadvertent activities in your organization."/>
            <a:extLst>
              <a:ext uri="{FF2B5EF4-FFF2-40B4-BE49-F238E27FC236}">
                <a16:creationId xmlns:a16="http://schemas.microsoft.com/office/drawing/2014/main" id="{4D49A52D-F364-4954-8538-1043CFE8EE30}"/>
              </a:ext>
              <a:ext uri="{C183D7F6-B498-43B3-948B-1728B52AA6E4}">
                <adec:decorative xmlns:adec="http://schemas.microsoft.com/office/drawing/2017/decorative" val="1"/>
              </a:ext>
            </a:extLst>
          </p:cNvPr>
          <p:cNvSpPr/>
          <p:nvPr/>
        </p:nvSpPr>
        <p:spPr>
          <a:xfrm>
            <a:off x="0" y="4599097"/>
            <a:ext cx="12192000" cy="2258904"/>
          </a:xfrm>
          <a:custGeom>
            <a:avLst/>
            <a:gdLst>
              <a:gd name="connsiteX0" fmla="*/ 0 w 12192000"/>
              <a:gd name="connsiteY0" fmla="*/ 942891 h 2246471"/>
              <a:gd name="connsiteX1" fmla="*/ 1 w 12192000"/>
              <a:gd name="connsiteY1" fmla="*/ 942891 h 2246471"/>
              <a:gd name="connsiteX2" fmla="*/ 1 w 12192000"/>
              <a:gd name="connsiteY2" fmla="*/ 2246471 h 2246471"/>
              <a:gd name="connsiteX3" fmla="*/ 0 w 12192000"/>
              <a:gd name="connsiteY3" fmla="*/ 2246471 h 2246471"/>
              <a:gd name="connsiteX4" fmla="*/ 6429833 w 12192000"/>
              <a:gd name="connsiteY4" fmla="*/ 0 h 2246471"/>
              <a:gd name="connsiteX5" fmla="*/ 6493471 w 12192000"/>
              <a:gd name="connsiteY5" fmla="*/ 621 h 2246471"/>
              <a:gd name="connsiteX6" fmla="*/ 12192000 w 12192000"/>
              <a:gd name="connsiteY6" fmla="*/ 942891 h 2246471"/>
              <a:gd name="connsiteX7" fmla="*/ 12192000 w 12192000"/>
              <a:gd name="connsiteY7" fmla="*/ 2246471 h 2246471"/>
              <a:gd name="connsiteX8" fmla="*/ 6092068 w 12192000"/>
              <a:gd name="connsiteY8" fmla="*/ 2246471 h 2246471"/>
              <a:gd name="connsiteX9" fmla="*/ 6092068 w 12192000"/>
              <a:gd name="connsiteY9" fmla="*/ 196058 h 2246471"/>
              <a:gd name="connsiteX10" fmla="*/ 6095996 w 12192000"/>
              <a:gd name="connsiteY10" fmla="*/ 196454 h 2246471"/>
              <a:gd name="connsiteX11" fmla="*/ 6415371 w 12192000"/>
              <a:gd name="connsiteY11" fmla="*/ 26644 h 2246471"/>
              <a:gd name="connsiteX0" fmla="*/ 0 w 12192000"/>
              <a:gd name="connsiteY0" fmla="*/ 1042036 h 2345616"/>
              <a:gd name="connsiteX1" fmla="*/ 1 w 12192000"/>
              <a:gd name="connsiteY1" fmla="*/ 1042036 h 2345616"/>
              <a:gd name="connsiteX2" fmla="*/ 1 w 12192000"/>
              <a:gd name="connsiteY2" fmla="*/ 2345616 h 2345616"/>
              <a:gd name="connsiteX3" fmla="*/ 0 w 12192000"/>
              <a:gd name="connsiteY3" fmla="*/ 2345616 h 2345616"/>
              <a:gd name="connsiteX4" fmla="*/ 0 w 12192000"/>
              <a:gd name="connsiteY4" fmla="*/ 1042036 h 2345616"/>
              <a:gd name="connsiteX5" fmla="*/ 6429833 w 12192000"/>
              <a:gd name="connsiteY5" fmla="*/ 99145 h 2345616"/>
              <a:gd name="connsiteX6" fmla="*/ 6493471 w 12192000"/>
              <a:gd name="connsiteY6" fmla="*/ 99766 h 2345616"/>
              <a:gd name="connsiteX7" fmla="*/ 12192000 w 12192000"/>
              <a:gd name="connsiteY7" fmla="*/ 1042036 h 2345616"/>
              <a:gd name="connsiteX8" fmla="*/ 12192000 w 12192000"/>
              <a:gd name="connsiteY8" fmla="*/ 2345616 h 2345616"/>
              <a:gd name="connsiteX9" fmla="*/ 6092068 w 12192000"/>
              <a:gd name="connsiteY9" fmla="*/ 2345616 h 2345616"/>
              <a:gd name="connsiteX10" fmla="*/ 6092068 w 12192000"/>
              <a:gd name="connsiteY10" fmla="*/ 295203 h 2345616"/>
              <a:gd name="connsiteX11" fmla="*/ 6095996 w 12192000"/>
              <a:gd name="connsiteY11" fmla="*/ 295599 h 2345616"/>
              <a:gd name="connsiteX12" fmla="*/ 6232491 w 12192000"/>
              <a:gd name="connsiteY12" fmla="*/ 483 h 2345616"/>
              <a:gd name="connsiteX13" fmla="*/ 6429833 w 12192000"/>
              <a:gd name="connsiteY13" fmla="*/ 99145 h 2345616"/>
              <a:gd name="connsiteX0" fmla="*/ 0 w 12192000"/>
              <a:gd name="connsiteY0" fmla="*/ 1042036 h 2345616"/>
              <a:gd name="connsiteX1" fmla="*/ 1 w 12192000"/>
              <a:gd name="connsiteY1" fmla="*/ 1042036 h 2345616"/>
              <a:gd name="connsiteX2" fmla="*/ 1 w 12192000"/>
              <a:gd name="connsiteY2" fmla="*/ 2345616 h 2345616"/>
              <a:gd name="connsiteX3" fmla="*/ 0 w 12192000"/>
              <a:gd name="connsiteY3" fmla="*/ 2345616 h 2345616"/>
              <a:gd name="connsiteX4" fmla="*/ 0 w 12192000"/>
              <a:gd name="connsiteY4" fmla="*/ 1042036 h 2345616"/>
              <a:gd name="connsiteX5" fmla="*/ 6429833 w 12192000"/>
              <a:gd name="connsiteY5" fmla="*/ 99145 h 2345616"/>
              <a:gd name="connsiteX6" fmla="*/ 6493471 w 12192000"/>
              <a:gd name="connsiteY6" fmla="*/ 99766 h 2345616"/>
              <a:gd name="connsiteX7" fmla="*/ 12192000 w 12192000"/>
              <a:gd name="connsiteY7" fmla="*/ 1042036 h 2345616"/>
              <a:gd name="connsiteX8" fmla="*/ 12192000 w 12192000"/>
              <a:gd name="connsiteY8" fmla="*/ 2345616 h 2345616"/>
              <a:gd name="connsiteX9" fmla="*/ 6092068 w 12192000"/>
              <a:gd name="connsiteY9" fmla="*/ 2345616 h 2345616"/>
              <a:gd name="connsiteX10" fmla="*/ 6092068 w 12192000"/>
              <a:gd name="connsiteY10" fmla="*/ 295203 h 2345616"/>
              <a:gd name="connsiteX11" fmla="*/ 6113987 w 12192000"/>
              <a:gd name="connsiteY11" fmla="*/ 77582 h 2345616"/>
              <a:gd name="connsiteX12" fmla="*/ 6232491 w 12192000"/>
              <a:gd name="connsiteY12" fmla="*/ 483 h 2345616"/>
              <a:gd name="connsiteX13" fmla="*/ 6429833 w 12192000"/>
              <a:gd name="connsiteY13" fmla="*/ 99145 h 2345616"/>
              <a:gd name="connsiteX0" fmla="*/ 0 w 12192000"/>
              <a:gd name="connsiteY0" fmla="*/ 1042036 h 2345616"/>
              <a:gd name="connsiteX1" fmla="*/ 1 w 12192000"/>
              <a:gd name="connsiteY1" fmla="*/ 1042036 h 2345616"/>
              <a:gd name="connsiteX2" fmla="*/ 1 w 12192000"/>
              <a:gd name="connsiteY2" fmla="*/ 2345616 h 2345616"/>
              <a:gd name="connsiteX3" fmla="*/ 0 w 12192000"/>
              <a:gd name="connsiteY3" fmla="*/ 2345616 h 2345616"/>
              <a:gd name="connsiteX4" fmla="*/ 0 w 12192000"/>
              <a:gd name="connsiteY4" fmla="*/ 1042036 h 2345616"/>
              <a:gd name="connsiteX5" fmla="*/ 6429833 w 12192000"/>
              <a:gd name="connsiteY5" fmla="*/ 99145 h 2345616"/>
              <a:gd name="connsiteX6" fmla="*/ 6493471 w 12192000"/>
              <a:gd name="connsiteY6" fmla="*/ 99766 h 2345616"/>
              <a:gd name="connsiteX7" fmla="*/ 12192000 w 12192000"/>
              <a:gd name="connsiteY7" fmla="*/ 1042036 h 2345616"/>
              <a:gd name="connsiteX8" fmla="*/ 12192000 w 12192000"/>
              <a:gd name="connsiteY8" fmla="*/ 2345616 h 2345616"/>
              <a:gd name="connsiteX9" fmla="*/ 6092068 w 12192000"/>
              <a:gd name="connsiteY9" fmla="*/ 2345616 h 2345616"/>
              <a:gd name="connsiteX10" fmla="*/ 6092068 w 12192000"/>
              <a:gd name="connsiteY10" fmla="*/ 295203 h 2345616"/>
              <a:gd name="connsiteX11" fmla="*/ 6232491 w 12192000"/>
              <a:gd name="connsiteY11" fmla="*/ 483 h 2345616"/>
              <a:gd name="connsiteX12" fmla="*/ 6429833 w 12192000"/>
              <a:gd name="connsiteY12" fmla="*/ 99145 h 2345616"/>
              <a:gd name="connsiteX0" fmla="*/ 0 w 12192000"/>
              <a:gd name="connsiteY0" fmla="*/ 1042036 h 2345616"/>
              <a:gd name="connsiteX1" fmla="*/ 1 w 12192000"/>
              <a:gd name="connsiteY1" fmla="*/ 1042036 h 2345616"/>
              <a:gd name="connsiteX2" fmla="*/ 1 w 12192000"/>
              <a:gd name="connsiteY2" fmla="*/ 2345616 h 2345616"/>
              <a:gd name="connsiteX3" fmla="*/ 0 w 12192000"/>
              <a:gd name="connsiteY3" fmla="*/ 2345616 h 2345616"/>
              <a:gd name="connsiteX4" fmla="*/ 0 w 12192000"/>
              <a:gd name="connsiteY4" fmla="*/ 1042036 h 2345616"/>
              <a:gd name="connsiteX5" fmla="*/ 6429833 w 12192000"/>
              <a:gd name="connsiteY5" fmla="*/ 99145 h 2345616"/>
              <a:gd name="connsiteX6" fmla="*/ 6493471 w 12192000"/>
              <a:gd name="connsiteY6" fmla="*/ 99766 h 2345616"/>
              <a:gd name="connsiteX7" fmla="*/ 12192000 w 12192000"/>
              <a:gd name="connsiteY7" fmla="*/ 1042036 h 2345616"/>
              <a:gd name="connsiteX8" fmla="*/ 12192000 w 12192000"/>
              <a:gd name="connsiteY8" fmla="*/ 2345616 h 2345616"/>
              <a:gd name="connsiteX9" fmla="*/ 6092068 w 12192000"/>
              <a:gd name="connsiteY9" fmla="*/ 2345616 h 2345616"/>
              <a:gd name="connsiteX10" fmla="*/ 6088893 w 12192000"/>
              <a:gd name="connsiteY10" fmla="*/ 32737 h 2345616"/>
              <a:gd name="connsiteX11" fmla="*/ 6232491 w 12192000"/>
              <a:gd name="connsiteY11" fmla="*/ 483 h 2345616"/>
              <a:gd name="connsiteX12" fmla="*/ 6429833 w 12192000"/>
              <a:gd name="connsiteY12" fmla="*/ 99145 h 2345616"/>
              <a:gd name="connsiteX0" fmla="*/ 0 w 12192000"/>
              <a:gd name="connsiteY0" fmla="*/ 1053124 h 2356704"/>
              <a:gd name="connsiteX1" fmla="*/ 1 w 12192000"/>
              <a:gd name="connsiteY1" fmla="*/ 1053124 h 2356704"/>
              <a:gd name="connsiteX2" fmla="*/ 1 w 12192000"/>
              <a:gd name="connsiteY2" fmla="*/ 2356704 h 2356704"/>
              <a:gd name="connsiteX3" fmla="*/ 0 w 12192000"/>
              <a:gd name="connsiteY3" fmla="*/ 2356704 h 2356704"/>
              <a:gd name="connsiteX4" fmla="*/ 0 w 12192000"/>
              <a:gd name="connsiteY4" fmla="*/ 1053124 h 2356704"/>
              <a:gd name="connsiteX5" fmla="*/ 6429833 w 12192000"/>
              <a:gd name="connsiteY5" fmla="*/ 110233 h 2356704"/>
              <a:gd name="connsiteX6" fmla="*/ 6493471 w 12192000"/>
              <a:gd name="connsiteY6" fmla="*/ 110854 h 2356704"/>
              <a:gd name="connsiteX7" fmla="*/ 12192000 w 12192000"/>
              <a:gd name="connsiteY7" fmla="*/ 1053124 h 2356704"/>
              <a:gd name="connsiteX8" fmla="*/ 12192000 w 12192000"/>
              <a:gd name="connsiteY8" fmla="*/ 2356704 h 2356704"/>
              <a:gd name="connsiteX9" fmla="*/ 6092068 w 12192000"/>
              <a:gd name="connsiteY9" fmla="*/ 2356704 h 2356704"/>
              <a:gd name="connsiteX10" fmla="*/ 6088893 w 12192000"/>
              <a:gd name="connsiteY10" fmla="*/ 43825 h 2356704"/>
              <a:gd name="connsiteX11" fmla="*/ 6232491 w 12192000"/>
              <a:gd name="connsiteY11" fmla="*/ 11571 h 2356704"/>
              <a:gd name="connsiteX12" fmla="*/ 6235700 w 12192000"/>
              <a:gd name="connsiteY12" fmla="*/ 8261 h 2356704"/>
              <a:gd name="connsiteX13" fmla="*/ 6429833 w 12192000"/>
              <a:gd name="connsiteY13" fmla="*/ 110233 h 2356704"/>
              <a:gd name="connsiteX0" fmla="*/ 0 w 12192000"/>
              <a:gd name="connsiteY0" fmla="*/ 1052796 h 2356376"/>
              <a:gd name="connsiteX1" fmla="*/ 1 w 12192000"/>
              <a:gd name="connsiteY1" fmla="*/ 1052796 h 2356376"/>
              <a:gd name="connsiteX2" fmla="*/ 1 w 12192000"/>
              <a:gd name="connsiteY2" fmla="*/ 2356376 h 2356376"/>
              <a:gd name="connsiteX3" fmla="*/ 0 w 12192000"/>
              <a:gd name="connsiteY3" fmla="*/ 2356376 h 2356376"/>
              <a:gd name="connsiteX4" fmla="*/ 0 w 12192000"/>
              <a:gd name="connsiteY4" fmla="*/ 1052796 h 2356376"/>
              <a:gd name="connsiteX5" fmla="*/ 6235700 w 12192000"/>
              <a:gd name="connsiteY5" fmla="*/ 7933 h 2356376"/>
              <a:gd name="connsiteX6" fmla="*/ 6493471 w 12192000"/>
              <a:gd name="connsiteY6" fmla="*/ 110526 h 2356376"/>
              <a:gd name="connsiteX7" fmla="*/ 12192000 w 12192000"/>
              <a:gd name="connsiteY7" fmla="*/ 1052796 h 2356376"/>
              <a:gd name="connsiteX8" fmla="*/ 12192000 w 12192000"/>
              <a:gd name="connsiteY8" fmla="*/ 2356376 h 2356376"/>
              <a:gd name="connsiteX9" fmla="*/ 6092068 w 12192000"/>
              <a:gd name="connsiteY9" fmla="*/ 2356376 h 2356376"/>
              <a:gd name="connsiteX10" fmla="*/ 6088893 w 12192000"/>
              <a:gd name="connsiteY10" fmla="*/ 43497 h 2356376"/>
              <a:gd name="connsiteX11" fmla="*/ 6232491 w 12192000"/>
              <a:gd name="connsiteY11" fmla="*/ 11243 h 2356376"/>
              <a:gd name="connsiteX12" fmla="*/ 6235700 w 12192000"/>
              <a:gd name="connsiteY12" fmla="*/ 7933 h 2356376"/>
              <a:gd name="connsiteX0" fmla="*/ 0 w 12192000"/>
              <a:gd name="connsiteY0" fmla="*/ 1052933 h 2356513"/>
              <a:gd name="connsiteX1" fmla="*/ 1 w 12192000"/>
              <a:gd name="connsiteY1" fmla="*/ 1052933 h 2356513"/>
              <a:gd name="connsiteX2" fmla="*/ 1 w 12192000"/>
              <a:gd name="connsiteY2" fmla="*/ 2356513 h 2356513"/>
              <a:gd name="connsiteX3" fmla="*/ 0 w 12192000"/>
              <a:gd name="connsiteY3" fmla="*/ 2356513 h 2356513"/>
              <a:gd name="connsiteX4" fmla="*/ 0 w 12192000"/>
              <a:gd name="connsiteY4" fmla="*/ 1052933 h 2356513"/>
              <a:gd name="connsiteX5" fmla="*/ 6232491 w 12192000"/>
              <a:gd name="connsiteY5" fmla="*/ 11380 h 2356513"/>
              <a:gd name="connsiteX6" fmla="*/ 6493471 w 12192000"/>
              <a:gd name="connsiteY6" fmla="*/ 110663 h 2356513"/>
              <a:gd name="connsiteX7" fmla="*/ 12192000 w 12192000"/>
              <a:gd name="connsiteY7" fmla="*/ 1052933 h 2356513"/>
              <a:gd name="connsiteX8" fmla="*/ 12192000 w 12192000"/>
              <a:gd name="connsiteY8" fmla="*/ 2356513 h 2356513"/>
              <a:gd name="connsiteX9" fmla="*/ 6092068 w 12192000"/>
              <a:gd name="connsiteY9" fmla="*/ 2356513 h 2356513"/>
              <a:gd name="connsiteX10" fmla="*/ 6088893 w 12192000"/>
              <a:gd name="connsiteY10" fmla="*/ 43634 h 2356513"/>
              <a:gd name="connsiteX11" fmla="*/ 6232491 w 12192000"/>
              <a:gd name="connsiteY11" fmla="*/ 11380 h 2356513"/>
              <a:gd name="connsiteX0" fmla="*/ 0 w 12192000"/>
              <a:gd name="connsiteY0" fmla="*/ 1009299 h 2312879"/>
              <a:gd name="connsiteX1" fmla="*/ 1 w 12192000"/>
              <a:gd name="connsiteY1" fmla="*/ 1009299 h 2312879"/>
              <a:gd name="connsiteX2" fmla="*/ 1 w 12192000"/>
              <a:gd name="connsiteY2" fmla="*/ 2312879 h 2312879"/>
              <a:gd name="connsiteX3" fmla="*/ 0 w 12192000"/>
              <a:gd name="connsiteY3" fmla="*/ 2312879 h 2312879"/>
              <a:gd name="connsiteX4" fmla="*/ 0 w 12192000"/>
              <a:gd name="connsiteY4" fmla="*/ 1009299 h 2312879"/>
              <a:gd name="connsiteX5" fmla="*/ 6088893 w 12192000"/>
              <a:gd name="connsiteY5" fmla="*/ 0 h 2312879"/>
              <a:gd name="connsiteX6" fmla="*/ 6493471 w 12192000"/>
              <a:gd name="connsiteY6" fmla="*/ 67029 h 2312879"/>
              <a:gd name="connsiteX7" fmla="*/ 12192000 w 12192000"/>
              <a:gd name="connsiteY7" fmla="*/ 1009299 h 2312879"/>
              <a:gd name="connsiteX8" fmla="*/ 12192000 w 12192000"/>
              <a:gd name="connsiteY8" fmla="*/ 2312879 h 2312879"/>
              <a:gd name="connsiteX9" fmla="*/ 6092068 w 12192000"/>
              <a:gd name="connsiteY9" fmla="*/ 2312879 h 2312879"/>
              <a:gd name="connsiteX10" fmla="*/ 6088893 w 12192000"/>
              <a:gd name="connsiteY10" fmla="*/ 0 h 2312879"/>
              <a:gd name="connsiteX0" fmla="*/ 0 w 12192000"/>
              <a:gd name="connsiteY0" fmla="*/ 955324 h 2258904"/>
              <a:gd name="connsiteX1" fmla="*/ 1 w 12192000"/>
              <a:gd name="connsiteY1" fmla="*/ 955324 h 2258904"/>
              <a:gd name="connsiteX2" fmla="*/ 1 w 12192000"/>
              <a:gd name="connsiteY2" fmla="*/ 2258904 h 2258904"/>
              <a:gd name="connsiteX3" fmla="*/ 0 w 12192000"/>
              <a:gd name="connsiteY3" fmla="*/ 2258904 h 2258904"/>
              <a:gd name="connsiteX4" fmla="*/ 0 w 12192000"/>
              <a:gd name="connsiteY4" fmla="*/ 955324 h 2258904"/>
              <a:gd name="connsiteX5" fmla="*/ 6084660 w 12192000"/>
              <a:gd name="connsiteY5" fmla="*/ 0 h 2258904"/>
              <a:gd name="connsiteX6" fmla="*/ 6493471 w 12192000"/>
              <a:gd name="connsiteY6" fmla="*/ 13054 h 2258904"/>
              <a:gd name="connsiteX7" fmla="*/ 12192000 w 12192000"/>
              <a:gd name="connsiteY7" fmla="*/ 955324 h 2258904"/>
              <a:gd name="connsiteX8" fmla="*/ 12192000 w 12192000"/>
              <a:gd name="connsiteY8" fmla="*/ 2258904 h 2258904"/>
              <a:gd name="connsiteX9" fmla="*/ 6092068 w 12192000"/>
              <a:gd name="connsiteY9" fmla="*/ 2258904 h 2258904"/>
              <a:gd name="connsiteX10" fmla="*/ 6084660 w 12192000"/>
              <a:gd name="connsiteY10" fmla="*/ 0 h 225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2258904">
                <a:moveTo>
                  <a:pt x="0" y="955324"/>
                </a:moveTo>
                <a:lnTo>
                  <a:pt x="1" y="955324"/>
                </a:lnTo>
                <a:lnTo>
                  <a:pt x="1" y="2258904"/>
                </a:lnTo>
                <a:lnTo>
                  <a:pt x="0" y="2258904"/>
                </a:lnTo>
                <a:lnTo>
                  <a:pt x="0" y="955324"/>
                </a:lnTo>
                <a:close/>
                <a:moveTo>
                  <a:pt x="6084660" y="0"/>
                </a:moveTo>
                <a:lnTo>
                  <a:pt x="6493471" y="13054"/>
                </a:lnTo>
                <a:cubicBezTo>
                  <a:pt x="8476208" y="51789"/>
                  <a:pt x="10388798" y="379657"/>
                  <a:pt x="12192000" y="955324"/>
                </a:cubicBezTo>
                <a:lnTo>
                  <a:pt x="12192000" y="2258904"/>
                </a:lnTo>
                <a:lnTo>
                  <a:pt x="6092068" y="2258904"/>
                </a:lnTo>
                <a:cubicBezTo>
                  <a:pt x="6091010" y="1487944"/>
                  <a:pt x="6085718" y="770960"/>
                  <a:pt x="6084660" y="0"/>
                </a:cubicBezTo>
                <a:close/>
              </a:path>
            </a:pathLst>
          </a:custGeom>
          <a:solidFill>
            <a:schemeClr val="accent3">
              <a:lumMod val="60000"/>
              <a:lumOff val="40000"/>
            </a:schemeClr>
          </a:solidFill>
          <a:ln w="6350" cap="flat">
            <a:noFill/>
            <a:prstDash val="solid"/>
            <a:miter/>
          </a:ln>
        </p:spPr>
        <p:txBody>
          <a:bodyPr wrap="square" rtlCol="0" anchor="ctr">
            <a:noAutofit/>
          </a:bodyPr>
          <a:lstStyle/>
          <a:p>
            <a:endParaRPr lang="en-US"/>
          </a:p>
        </p:txBody>
      </p:sp>
      <p:cxnSp>
        <p:nvCxnSpPr>
          <p:cNvPr id="717" name="Straight Arrow Connector 716" descr="Arrow going right">
            <a:extLst>
              <a:ext uri="{FF2B5EF4-FFF2-40B4-BE49-F238E27FC236}">
                <a16:creationId xmlns:a16="http://schemas.microsoft.com/office/drawing/2014/main" id="{9D0E091F-ECBA-458B-8348-7F52404713E9}"/>
              </a:ext>
            </a:extLst>
          </p:cNvPr>
          <p:cNvCxnSpPr>
            <a:cxnSpLocks/>
          </p:cNvCxnSpPr>
          <p:nvPr/>
        </p:nvCxnSpPr>
        <p:spPr>
          <a:xfrm>
            <a:off x="5187950" y="5988545"/>
            <a:ext cx="1361445"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718" name="Oval 717">
            <a:extLst>
              <a:ext uri="{FF2B5EF4-FFF2-40B4-BE49-F238E27FC236}">
                <a16:creationId xmlns:a16="http://schemas.microsoft.com/office/drawing/2014/main" id="{A748A3EE-ACD6-46A4-9E61-A93A9DBBC973}"/>
              </a:ext>
              <a:ext uri="{C183D7F6-B498-43B3-948B-1728B52AA6E4}">
                <adec:decorative xmlns:adec="http://schemas.microsoft.com/office/drawing/2017/decorative" val="1"/>
              </a:ext>
            </a:extLst>
          </p:cNvPr>
          <p:cNvSpPr/>
          <p:nvPr/>
        </p:nvSpPr>
        <p:spPr bwMode="auto">
          <a:xfrm>
            <a:off x="6549395" y="5714225"/>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719" name="Picture 718" descr="Icon of a data security of a user">
            <a:extLst>
              <a:ext uri="{FF2B5EF4-FFF2-40B4-BE49-F238E27FC236}">
                <a16:creationId xmlns:a16="http://schemas.microsoft.com/office/drawing/2014/main" id="{64F588A1-C1FD-4028-A93A-5392D3E8453D}"/>
              </a:ext>
            </a:extLst>
          </p:cNvPr>
          <p:cNvPicPr>
            <a:picLocks noChangeAspect="1"/>
          </p:cNvPicPr>
          <p:nvPr/>
        </p:nvPicPr>
        <p:blipFill>
          <a:blip r:embed="rId24"/>
          <a:stretch>
            <a:fillRect/>
          </a:stretch>
        </p:blipFill>
        <p:spPr>
          <a:xfrm>
            <a:off x="6637025" y="5852147"/>
            <a:ext cx="373380" cy="272796"/>
          </a:xfrm>
          <a:prstGeom prst="rect">
            <a:avLst/>
          </a:prstGeom>
        </p:spPr>
      </p:pic>
      <p:sp>
        <p:nvSpPr>
          <p:cNvPr id="720" name="TextBox 719">
            <a:extLst>
              <a:ext uri="{FF2B5EF4-FFF2-40B4-BE49-F238E27FC236}">
                <a16:creationId xmlns:a16="http://schemas.microsoft.com/office/drawing/2014/main" id="{3E24BAD0-F2BA-4822-94A5-D2F415664110}"/>
              </a:ext>
            </a:extLst>
          </p:cNvPr>
          <p:cNvSpPr txBox="1"/>
          <p:nvPr/>
        </p:nvSpPr>
        <p:spPr>
          <a:xfrm>
            <a:off x="6171411" y="6294127"/>
            <a:ext cx="1341098" cy="461665"/>
          </a:xfrm>
          <a:prstGeom prst="rect">
            <a:avLst/>
          </a:prstGeom>
          <a:noFill/>
        </p:spPr>
        <p:txBody>
          <a:bodyPr wrap="square" lIns="0" rIns="0" rtlCol="0">
            <a:spAutoFit/>
          </a:bodyPr>
          <a:lstStyle>
            <a:defPPr>
              <a:defRPr lang="en-US"/>
            </a:defPPr>
            <a:lvl1pPr marR="0" lvl="0" indent="0" algn="ctr"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r>
              <a:rPr lang="en-US" sz="1200">
                <a:solidFill>
                  <a:schemeClr val="tx1"/>
                </a:solidFill>
              </a:rPr>
              <a:t>Insider has access to sensitive data</a:t>
            </a:r>
          </a:p>
        </p:txBody>
      </p:sp>
      <p:cxnSp>
        <p:nvCxnSpPr>
          <p:cNvPr id="721" name="Straight Arrow Connector 720" descr="Arrow going right">
            <a:extLst>
              <a:ext uri="{FF2B5EF4-FFF2-40B4-BE49-F238E27FC236}">
                <a16:creationId xmlns:a16="http://schemas.microsoft.com/office/drawing/2014/main" id="{DFE4DFF2-845B-490D-B4F7-91B776F882D8}"/>
              </a:ext>
            </a:extLst>
          </p:cNvPr>
          <p:cNvCxnSpPr>
            <a:cxnSpLocks/>
            <a:stCxn id="718" idx="6"/>
          </p:cNvCxnSpPr>
          <p:nvPr/>
        </p:nvCxnSpPr>
        <p:spPr>
          <a:xfrm>
            <a:off x="7098035" y="5988545"/>
            <a:ext cx="1016568" cy="0"/>
          </a:xfrm>
          <a:prstGeom prst="straightConnector1">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722" name="Oval 721">
            <a:extLst>
              <a:ext uri="{FF2B5EF4-FFF2-40B4-BE49-F238E27FC236}">
                <a16:creationId xmlns:a16="http://schemas.microsoft.com/office/drawing/2014/main" id="{C2BAF2D7-00BF-4DE3-81C1-BA4EDE0ADB8D}"/>
              </a:ext>
              <a:ext uri="{C183D7F6-B498-43B3-948B-1728B52AA6E4}">
                <adec:decorative xmlns:adec="http://schemas.microsoft.com/office/drawing/2017/decorative" val="1"/>
              </a:ext>
            </a:extLst>
          </p:cNvPr>
          <p:cNvSpPr/>
          <p:nvPr/>
        </p:nvSpPr>
        <p:spPr bwMode="auto">
          <a:xfrm>
            <a:off x="8114603" y="5714225"/>
            <a:ext cx="548640" cy="548640"/>
          </a:xfrm>
          <a:prstGeom prst="ellipse">
            <a:avLst/>
          </a:prstGeom>
          <a:gradFill flip="none" rotWithShape="1">
            <a:gsLst>
              <a:gs pos="53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723" name="Picture 722" descr="Icon of interconnected circles">
            <a:extLst>
              <a:ext uri="{FF2B5EF4-FFF2-40B4-BE49-F238E27FC236}">
                <a16:creationId xmlns:a16="http://schemas.microsoft.com/office/drawing/2014/main" id="{1EC50416-3B62-41E4-84EF-C9A739C23C1C}"/>
              </a:ext>
            </a:extLst>
          </p:cNvPr>
          <p:cNvPicPr>
            <a:picLocks noChangeAspect="1"/>
          </p:cNvPicPr>
          <p:nvPr/>
        </p:nvPicPr>
        <p:blipFill>
          <a:blip r:embed="rId25"/>
          <a:stretch>
            <a:fillRect/>
          </a:stretch>
        </p:blipFill>
        <p:spPr>
          <a:xfrm>
            <a:off x="8228903" y="5830049"/>
            <a:ext cx="320040" cy="316992"/>
          </a:xfrm>
          <a:prstGeom prst="rect">
            <a:avLst/>
          </a:prstGeom>
        </p:spPr>
      </p:pic>
      <p:sp>
        <p:nvSpPr>
          <p:cNvPr id="724" name="TextBox 723">
            <a:extLst>
              <a:ext uri="{FF2B5EF4-FFF2-40B4-BE49-F238E27FC236}">
                <a16:creationId xmlns:a16="http://schemas.microsoft.com/office/drawing/2014/main" id="{1C9420A6-BC86-4DD9-923A-434A5190F362}"/>
              </a:ext>
            </a:extLst>
          </p:cNvPr>
          <p:cNvSpPr txBox="1"/>
          <p:nvPr/>
        </p:nvSpPr>
        <p:spPr>
          <a:xfrm>
            <a:off x="7785732" y="6294127"/>
            <a:ext cx="1206383" cy="461665"/>
          </a:xfrm>
          <a:prstGeom prst="rect">
            <a:avLst/>
          </a:prstGeom>
          <a:noFill/>
        </p:spPr>
        <p:txBody>
          <a:bodyPr wrap="square" lIns="0" rIns="0" rtlCol="0">
            <a:spAutoFit/>
          </a:bodyPr>
          <a:lstStyle>
            <a:defPPr>
              <a:defRPr lang="en-US"/>
            </a:defPPr>
            <a:lvl1pPr marR="0" lvl="0" indent="0" algn="ctr"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r>
              <a:rPr lang="en-US" sz="1200">
                <a:solidFill>
                  <a:schemeClr val="tx1"/>
                </a:solidFill>
              </a:rPr>
              <a:t>Anomalous</a:t>
            </a:r>
            <a:r>
              <a:rPr lang="en-US" sz="1200"/>
              <a:t> </a:t>
            </a:r>
            <a:r>
              <a:rPr lang="en-US" sz="1200">
                <a:solidFill>
                  <a:schemeClr val="tx1"/>
                </a:solidFill>
              </a:rPr>
              <a:t>activity detected</a:t>
            </a:r>
          </a:p>
        </p:txBody>
      </p:sp>
      <p:sp>
        <p:nvSpPr>
          <p:cNvPr id="725" name="Freeform: Shape 724" descr="Arrow going right">
            <a:extLst>
              <a:ext uri="{FF2B5EF4-FFF2-40B4-BE49-F238E27FC236}">
                <a16:creationId xmlns:a16="http://schemas.microsoft.com/office/drawing/2014/main" id="{55C1660E-840D-479A-AF22-66E682DFBB03}"/>
              </a:ext>
            </a:extLst>
          </p:cNvPr>
          <p:cNvSpPr/>
          <p:nvPr/>
        </p:nvSpPr>
        <p:spPr bwMode="auto">
          <a:xfrm flipV="1">
            <a:off x="8680317" y="5603683"/>
            <a:ext cx="699707" cy="338119"/>
          </a:xfrm>
          <a:custGeom>
            <a:avLst/>
            <a:gdLst>
              <a:gd name="connsiteX0" fmla="*/ 0 w 1809750"/>
              <a:gd name="connsiteY0" fmla="*/ 0 h 619125"/>
              <a:gd name="connsiteX1" fmla="*/ 1809750 w 1809750"/>
              <a:gd name="connsiteY1" fmla="*/ 619125 h 619125"/>
              <a:gd name="connsiteX0" fmla="*/ 0 w 1809750"/>
              <a:gd name="connsiteY0" fmla="*/ 515 h 619640"/>
              <a:gd name="connsiteX1" fmla="*/ 1809750 w 1809750"/>
              <a:gd name="connsiteY1" fmla="*/ 619640 h 619640"/>
              <a:gd name="connsiteX0" fmla="*/ 0 w 1809750"/>
              <a:gd name="connsiteY0" fmla="*/ 342 h 620017"/>
              <a:gd name="connsiteX1" fmla="*/ 1809750 w 1809750"/>
              <a:gd name="connsiteY1" fmla="*/ 619467 h 620017"/>
              <a:gd name="connsiteX0" fmla="*/ 0 w 1809750"/>
              <a:gd name="connsiteY0" fmla="*/ 353 h 619478"/>
              <a:gd name="connsiteX1" fmla="*/ 1809750 w 1809750"/>
              <a:gd name="connsiteY1" fmla="*/ 619478 h 619478"/>
            </a:gdLst>
            <a:ahLst/>
            <a:cxnLst>
              <a:cxn ang="0">
                <a:pos x="connsiteX0" y="connsiteY0"/>
              </a:cxn>
              <a:cxn ang="0">
                <a:pos x="connsiteX1" y="connsiteY1"/>
              </a:cxn>
            </a:cxnLst>
            <a:rect l="l" t="t" r="r" b="b"/>
            <a:pathLst>
              <a:path w="1809750" h="619478">
                <a:moveTo>
                  <a:pt x="0" y="353"/>
                </a:moveTo>
                <a:cubicBezTo>
                  <a:pt x="517525" y="-17110"/>
                  <a:pt x="858837" y="617891"/>
                  <a:pt x="1809750" y="619478"/>
                </a:cubicBezTo>
              </a:path>
            </a:pathLst>
          </a:cu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6" name="object 60">
            <a:extLst>
              <a:ext uri="{FF2B5EF4-FFF2-40B4-BE49-F238E27FC236}">
                <a16:creationId xmlns:a16="http://schemas.microsoft.com/office/drawing/2014/main" id="{6F87A598-FF4B-4610-B20C-DBAD73D2036B}"/>
              </a:ext>
              <a:ext uri="{C183D7F6-B498-43B3-948B-1728B52AA6E4}">
                <adec:decorative xmlns:adec="http://schemas.microsoft.com/office/drawing/2017/decorative" val="1"/>
              </a:ext>
            </a:extLst>
          </p:cNvPr>
          <p:cNvSpPr>
            <a:spLocks noChangeAspect="1"/>
          </p:cNvSpPr>
          <p:nvPr/>
        </p:nvSpPr>
        <p:spPr>
          <a:xfrm>
            <a:off x="9428761" y="5358111"/>
            <a:ext cx="548640" cy="548640"/>
          </a:xfrm>
          <a:custGeom>
            <a:avLst/>
            <a:gdLst/>
            <a:ahLst/>
            <a:cxnLst/>
            <a:rect l="l" t="t" r="r" b="b"/>
            <a:pathLst>
              <a:path w="1778000" h="1781810">
                <a:moveTo>
                  <a:pt x="889000" y="0"/>
                </a:moveTo>
                <a:lnTo>
                  <a:pt x="816088" y="2953"/>
                </a:lnTo>
                <a:lnTo>
                  <a:pt x="744799" y="11659"/>
                </a:lnTo>
                <a:lnTo>
                  <a:pt x="675362" y="25890"/>
                </a:lnTo>
                <a:lnTo>
                  <a:pt x="608006" y="45415"/>
                </a:lnTo>
                <a:lnTo>
                  <a:pt x="542960" y="70006"/>
                </a:lnTo>
                <a:lnTo>
                  <a:pt x="480452" y="99433"/>
                </a:lnTo>
                <a:lnTo>
                  <a:pt x="420712" y="133468"/>
                </a:lnTo>
                <a:lnTo>
                  <a:pt x="363967" y="171879"/>
                </a:lnTo>
                <a:lnTo>
                  <a:pt x="310447" y="214440"/>
                </a:lnTo>
                <a:lnTo>
                  <a:pt x="260381" y="260919"/>
                </a:lnTo>
                <a:lnTo>
                  <a:pt x="213997" y="311089"/>
                </a:lnTo>
                <a:lnTo>
                  <a:pt x="171525" y="364719"/>
                </a:lnTo>
                <a:lnTo>
                  <a:pt x="133192" y="421580"/>
                </a:lnTo>
                <a:lnTo>
                  <a:pt x="99228" y="481444"/>
                </a:lnTo>
                <a:lnTo>
                  <a:pt x="69861" y="544080"/>
                </a:lnTo>
                <a:lnTo>
                  <a:pt x="45321" y="609260"/>
                </a:lnTo>
                <a:lnTo>
                  <a:pt x="25836" y="676754"/>
                </a:lnTo>
                <a:lnTo>
                  <a:pt x="11635" y="746333"/>
                </a:lnTo>
                <a:lnTo>
                  <a:pt x="2947" y="817767"/>
                </a:lnTo>
                <a:lnTo>
                  <a:pt x="0" y="890828"/>
                </a:lnTo>
                <a:lnTo>
                  <a:pt x="2947" y="963888"/>
                </a:lnTo>
                <a:lnTo>
                  <a:pt x="11635" y="1035321"/>
                </a:lnTo>
                <a:lnTo>
                  <a:pt x="25836" y="1104899"/>
                </a:lnTo>
                <a:lnTo>
                  <a:pt x="45321" y="1172392"/>
                </a:lnTo>
                <a:lnTo>
                  <a:pt x="69861" y="1237571"/>
                </a:lnTo>
                <a:lnTo>
                  <a:pt x="99228" y="1300207"/>
                </a:lnTo>
                <a:lnTo>
                  <a:pt x="133192" y="1360071"/>
                </a:lnTo>
                <a:lnTo>
                  <a:pt x="171525" y="1416932"/>
                </a:lnTo>
                <a:lnTo>
                  <a:pt x="213997" y="1470563"/>
                </a:lnTo>
                <a:lnTo>
                  <a:pt x="260381" y="1520732"/>
                </a:lnTo>
                <a:lnTo>
                  <a:pt x="310447" y="1567212"/>
                </a:lnTo>
                <a:lnTo>
                  <a:pt x="363967" y="1609773"/>
                </a:lnTo>
                <a:lnTo>
                  <a:pt x="420712" y="1648186"/>
                </a:lnTo>
                <a:lnTo>
                  <a:pt x="480452" y="1682221"/>
                </a:lnTo>
                <a:lnTo>
                  <a:pt x="542960" y="1711649"/>
                </a:lnTo>
                <a:lnTo>
                  <a:pt x="608006" y="1736240"/>
                </a:lnTo>
                <a:lnTo>
                  <a:pt x="675362" y="1755766"/>
                </a:lnTo>
                <a:lnTo>
                  <a:pt x="744799" y="1769997"/>
                </a:lnTo>
                <a:lnTo>
                  <a:pt x="816088" y="1778704"/>
                </a:lnTo>
                <a:lnTo>
                  <a:pt x="889000" y="1781657"/>
                </a:lnTo>
                <a:lnTo>
                  <a:pt x="961911" y="1778704"/>
                </a:lnTo>
                <a:lnTo>
                  <a:pt x="1033200" y="1769997"/>
                </a:lnTo>
                <a:lnTo>
                  <a:pt x="1102637" y="1755766"/>
                </a:lnTo>
                <a:lnTo>
                  <a:pt x="1169993" y="1736240"/>
                </a:lnTo>
                <a:lnTo>
                  <a:pt x="1235039" y="1711649"/>
                </a:lnTo>
                <a:lnTo>
                  <a:pt x="1297547" y="1682221"/>
                </a:lnTo>
                <a:lnTo>
                  <a:pt x="1357287" y="1648186"/>
                </a:lnTo>
                <a:lnTo>
                  <a:pt x="1414032" y="1609773"/>
                </a:lnTo>
                <a:lnTo>
                  <a:pt x="1467552" y="1567212"/>
                </a:lnTo>
                <a:lnTo>
                  <a:pt x="1517618" y="1520732"/>
                </a:lnTo>
                <a:lnTo>
                  <a:pt x="1564002" y="1470563"/>
                </a:lnTo>
                <a:lnTo>
                  <a:pt x="1606474" y="1416932"/>
                </a:lnTo>
                <a:lnTo>
                  <a:pt x="1644807" y="1360071"/>
                </a:lnTo>
                <a:lnTo>
                  <a:pt x="1678771" y="1300207"/>
                </a:lnTo>
                <a:lnTo>
                  <a:pt x="1708138" y="1237571"/>
                </a:lnTo>
                <a:lnTo>
                  <a:pt x="1732678" y="1172392"/>
                </a:lnTo>
                <a:lnTo>
                  <a:pt x="1752163" y="1104899"/>
                </a:lnTo>
                <a:lnTo>
                  <a:pt x="1766364" y="1035321"/>
                </a:lnTo>
                <a:lnTo>
                  <a:pt x="1775052" y="963888"/>
                </a:lnTo>
                <a:lnTo>
                  <a:pt x="1778000" y="890828"/>
                </a:lnTo>
                <a:lnTo>
                  <a:pt x="1775052" y="817767"/>
                </a:lnTo>
                <a:lnTo>
                  <a:pt x="1766364" y="746333"/>
                </a:lnTo>
                <a:lnTo>
                  <a:pt x="1752163" y="676754"/>
                </a:lnTo>
                <a:lnTo>
                  <a:pt x="1732678" y="609260"/>
                </a:lnTo>
                <a:lnTo>
                  <a:pt x="1708138" y="544080"/>
                </a:lnTo>
                <a:lnTo>
                  <a:pt x="1678771" y="481444"/>
                </a:lnTo>
                <a:lnTo>
                  <a:pt x="1644807" y="421580"/>
                </a:lnTo>
                <a:lnTo>
                  <a:pt x="1606474" y="364719"/>
                </a:lnTo>
                <a:lnTo>
                  <a:pt x="1564002" y="311089"/>
                </a:lnTo>
                <a:lnTo>
                  <a:pt x="1517618" y="260919"/>
                </a:lnTo>
                <a:lnTo>
                  <a:pt x="1467552" y="214440"/>
                </a:lnTo>
                <a:lnTo>
                  <a:pt x="1414032" y="171879"/>
                </a:lnTo>
                <a:lnTo>
                  <a:pt x="1357287" y="133468"/>
                </a:lnTo>
                <a:lnTo>
                  <a:pt x="1297547" y="99433"/>
                </a:lnTo>
                <a:lnTo>
                  <a:pt x="1235039" y="70006"/>
                </a:lnTo>
                <a:lnTo>
                  <a:pt x="1169993" y="45415"/>
                </a:lnTo>
                <a:lnTo>
                  <a:pt x="1102637" y="25890"/>
                </a:lnTo>
                <a:lnTo>
                  <a:pt x="1033200" y="11659"/>
                </a:lnTo>
                <a:lnTo>
                  <a:pt x="961911" y="2953"/>
                </a:lnTo>
                <a:lnTo>
                  <a:pt x="889000" y="0"/>
                </a:lnTo>
                <a:close/>
              </a:path>
            </a:pathLst>
          </a:custGeom>
          <a:gradFill flip="none" rotWithShape="1">
            <a:gsLst>
              <a:gs pos="53000">
                <a:schemeClr val="bg2">
                  <a:lumMod val="25000"/>
                </a:schemeClr>
              </a:gs>
              <a:gs pos="0">
                <a:schemeClr val="bg2">
                  <a:lumMod val="10000"/>
                </a:schemeClr>
              </a:gs>
              <a:gs pos="100000">
                <a:schemeClr val="bg2">
                  <a:lumMod val="50000"/>
                </a:schemeClr>
              </a:gs>
            </a:gsLst>
            <a:lin ang="5400000" scaled="0"/>
            <a:tileRect/>
          </a:gradFill>
          <a:ln w="6350">
            <a:gradFill>
              <a:gsLst>
                <a:gs pos="0">
                  <a:schemeClr val="bg1">
                    <a:lumMod val="75000"/>
                  </a:schemeClr>
                </a:gs>
                <a:gs pos="100000">
                  <a:schemeClr val="tx1">
                    <a:lumMod val="85000"/>
                    <a:lumOff val="1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727" name="Picture 726" descr="Icon of a server">
            <a:extLst>
              <a:ext uri="{FF2B5EF4-FFF2-40B4-BE49-F238E27FC236}">
                <a16:creationId xmlns:a16="http://schemas.microsoft.com/office/drawing/2014/main" id="{B2FAF395-17B8-4B5C-BBF7-8BA84D7855A0}"/>
              </a:ext>
            </a:extLst>
          </p:cNvPr>
          <p:cNvPicPr>
            <a:picLocks noChangeAspect="1"/>
          </p:cNvPicPr>
          <p:nvPr/>
        </p:nvPicPr>
        <p:blipFill>
          <a:blip r:embed="rId26"/>
          <a:stretch>
            <a:fillRect/>
          </a:stretch>
        </p:blipFill>
        <p:spPr>
          <a:xfrm>
            <a:off x="9516391" y="5449551"/>
            <a:ext cx="373380" cy="365760"/>
          </a:xfrm>
          <a:prstGeom prst="rect">
            <a:avLst/>
          </a:prstGeom>
        </p:spPr>
      </p:pic>
      <p:sp>
        <p:nvSpPr>
          <p:cNvPr id="728" name="TextBox 727">
            <a:extLst>
              <a:ext uri="{FF2B5EF4-FFF2-40B4-BE49-F238E27FC236}">
                <a16:creationId xmlns:a16="http://schemas.microsoft.com/office/drawing/2014/main" id="{564C2BB9-4AFB-45A4-9347-BE5868D38290}"/>
              </a:ext>
            </a:extLst>
          </p:cNvPr>
          <p:cNvSpPr txBox="1"/>
          <p:nvPr/>
        </p:nvSpPr>
        <p:spPr>
          <a:xfrm>
            <a:off x="9970511" y="5423013"/>
            <a:ext cx="807562" cy="461665"/>
          </a:xfrm>
          <a:prstGeom prst="rect">
            <a:avLst/>
          </a:prstGeom>
          <a:noFill/>
        </p:spPr>
        <p:txBody>
          <a:bodyPr wrap="square" lIns="0" rIns="0" rtlCol="0">
            <a:spAutoFit/>
          </a:bodyPr>
          <a:lstStyle>
            <a:defPPr>
              <a:defRPr lang="en-US"/>
            </a:defPPr>
            <a:lvl1pPr marR="0" lvl="0" indent="0" algn="ctr"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r>
              <a:rPr lang="en-US" sz="1200">
                <a:solidFill>
                  <a:schemeClr val="tx1"/>
                </a:solidFill>
              </a:rPr>
              <a:t>Data  leakage</a:t>
            </a:r>
          </a:p>
        </p:txBody>
      </p:sp>
      <p:sp>
        <p:nvSpPr>
          <p:cNvPr id="729" name="Freeform: Shape 728" descr="Arrow going right">
            <a:extLst>
              <a:ext uri="{FF2B5EF4-FFF2-40B4-BE49-F238E27FC236}">
                <a16:creationId xmlns:a16="http://schemas.microsoft.com/office/drawing/2014/main" id="{E635ABA8-7D7D-441A-B3CA-446679BD12DD}"/>
              </a:ext>
            </a:extLst>
          </p:cNvPr>
          <p:cNvSpPr/>
          <p:nvPr/>
        </p:nvSpPr>
        <p:spPr bwMode="auto">
          <a:xfrm>
            <a:off x="8680317" y="6024580"/>
            <a:ext cx="699707" cy="338119"/>
          </a:xfrm>
          <a:custGeom>
            <a:avLst/>
            <a:gdLst>
              <a:gd name="connsiteX0" fmla="*/ 0 w 1809750"/>
              <a:gd name="connsiteY0" fmla="*/ 0 h 619125"/>
              <a:gd name="connsiteX1" fmla="*/ 1809750 w 1809750"/>
              <a:gd name="connsiteY1" fmla="*/ 619125 h 619125"/>
              <a:gd name="connsiteX0" fmla="*/ 0 w 1809750"/>
              <a:gd name="connsiteY0" fmla="*/ 515 h 619640"/>
              <a:gd name="connsiteX1" fmla="*/ 1809750 w 1809750"/>
              <a:gd name="connsiteY1" fmla="*/ 619640 h 619640"/>
              <a:gd name="connsiteX0" fmla="*/ 0 w 1809750"/>
              <a:gd name="connsiteY0" fmla="*/ 342 h 620017"/>
              <a:gd name="connsiteX1" fmla="*/ 1809750 w 1809750"/>
              <a:gd name="connsiteY1" fmla="*/ 619467 h 620017"/>
              <a:gd name="connsiteX0" fmla="*/ 0 w 1809750"/>
              <a:gd name="connsiteY0" fmla="*/ 353 h 619478"/>
              <a:gd name="connsiteX1" fmla="*/ 1809750 w 1809750"/>
              <a:gd name="connsiteY1" fmla="*/ 619478 h 619478"/>
            </a:gdLst>
            <a:ahLst/>
            <a:cxnLst>
              <a:cxn ang="0">
                <a:pos x="connsiteX0" y="connsiteY0"/>
              </a:cxn>
              <a:cxn ang="0">
                <a:pos x="connsiteX1" y="connsiteY1"/>
              </a:cxn>
            </a:cxnLst>
            <a:rect l="l" t="t" r="r" b="b"/>
            <a:pathLst>
              <a:path w="1809750" h="619478">
                <a:moveTo>
                  <a:pt x="0" y="353"/>
                </a:moveTo>
                <a:cubicBezTo>
                  <a:pt x="517525" y="-17110"/>
                  <a:pt x="858837" y="617891"/>
                  <a:pt x="1809750" y="619478"/>
                </a:cubicBezTo>
              </a:path>
            </a:pathLst>
          </a:cu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0" name="object 60">
            <a:extLst>
              <a:ext uri="{FF2B5EF4-FFF2-40B4-BE49-F238E27FC236}">
                <a16:creationId xmlns:a16="http://schemas.microsoft.com/office/drawing/2014/main" id="{716EB192-7ADD-41A6-8A99-52199870B623}"/>
              </a:ext>
              <a:ext uri="{C183D7F6-B498-43B3-948B-1728B52AA6E4}">
                <adec:decorative xmlns:adec="http://schemas.microsoft.com/office/drawing/2017/decorative" val="1"/>
              </a:ext>
            </a:extLst>
          </p:cNvPr>
          <p:cNvSpPr>
            <a:spLocks noChangeAspect="1"/>
          </p:cNvSpPr>
          <p:nvPr/>
        </p:nvSpPr>
        <p:spPr>
          <a:xfrm>
            <a:off x="9428761" y="6070340"/>
            <a:ext cx="548640" cy="548640"/>
          </a:xfrm>
          <a:custGeom>
            <a:avLst/>
            <a:gdLst/>
            <a:ahLst/>
            <a:cxnLst/>
            <a:rect l="l" t="t" r="r" b="b"/>
            <a:pathLst>
              <a:path w="1778000" h="1781810">
                <a:moveTo>
                  <a:pt x="889000" y="0"/>
                </a:moveTo>
                <a:lnTo>
                  <a:pt x="816088" y="2953"/>
                </a:lnTo>
                <a:lnTo>
                  <a:pt x="744799" y="11659"/>
                </a:lnTo>
                <a:lnTo>
                  <a:pt x="675362" y="25890"/>
                </a:lnTo>
                <a:lnTo>
                  <a:pt x="608006" y="45415"/>
                </a:lnTo>
                <a:lnTo>
                  <a:pt x="542960" y="70006"/>
                </a:lnTo>
                <a:lnTo>
                  <a:pt x="480452" y="99433"/>
                </a:lnTo>
                <a:lnTo>
                  <a:pt x="420712" y="133468"/>
                </a:lnTo>
                <a:lnTo>
                  <a:pt x="363967" y="171879"/>
                </a:lnTo>
                <a:lnTo>
                  <a:pt x="310447" y="214440"/>
                </a:lnTo>
                <a:lnTo>
                  <a:pt x="260381" y="260919"/>
                </a:lnTo>
                <a:lnTo>
                  <a:pt x="213997" y="311089"/>
                </a:lnTo>
                <a:lnTo>
                  <a:pt x="171525" y="364719"/>
                </a:lnTo>
                <a:lnTo>
                  <a:pt x="133192" y="421580"/>
                </a:lnTo>
                <a:lnTo>
                  <a:pt x="99228" y="481444"/>
                </a:lnTo>
                <a:lnTo>
                  <a:pt x="69861" y="544080"/>
                </a:lnTo>
                <a:lnTo>
                  <a:pt x="45321" y="609260"/>
                </a:lnTo>
                <a:lnTo>
                  <a:pt x="25836" y="676754"/>
                </a:lnTo>
                <a:lnTo>
                  <a:pt x="11635" y="746333"/>
                </a:lnTo>
                <a:lnTo>
                  <a:pt x="2947" y="817767"/>
                </a:lnTo>
                <a:lnTo>
                  <a:pt x="0" y="890828"/>
                </a:lnTo>
                <a:lnTo>
                  <a:pt x="2947" y="963888"/>
                </a:lnTo>
                <a:lnTo>
                  <a:pt x="11635" y="1035321"/>
                </a:lnTo>
                <a:lnTo>
                  <a:pt x="25836" y="1104899"/>
                </a:lnTo>
                <a:lnTo>
                  <a:pt x="45321" y="1172392"/>
                </a:lnTo>
                <a:lnTo>
                  <a:pt x="69861" y="1237571"/>
                </a:lnTo>
                <a:lnTo>
                  <a:pt x="99228" y="1300207"/>
                </a:lnTo>
                <a:lnTo>
                  <a:pt x="133192" y="1360071"/>
                </a:lnTo>
                <a:lnTo>
                  <a:pt x="171525" y="1416932"/>
                </a:lnTo>
                <a:lnTo>
                  <a:pt x="213997" y="1470563"/>
                </a:lnTo>
                <a:lnTo>
                  <a:pt x="260381" y="1520732"/>
                </a:lnTo>
                <a:lnTo>
                  <a:pt x="310447" y="1567212"/>
                </a:lnTo>
                <a:lnTo>
                  <a:pt x="363967" y="1609773"/>
                </a:lnTo>
                <a:lnTo>
                  <a:pt x="420712" y="1648186"/>
                </a:lnTo>
                <a:lnTo>
                  <a:pt x="480452" y="1682221"/>
                </a:lnTo>
                <a:lnTo>
                  <a:pt x="542960" y="1711649"/>
                </a:lnTo>
                <a:lnTo>
                  <a:pt x="608006" y="1736240"/>
                </a:lnTo>
                <a:lnTo>
                  <a:pt x="675362" y="1755766"/>
                </a:lnTo>
                <a:lnTo>
                  <a:pt x="744799" y="1769997"/>
                </a:lnTo>
                <a:lnTo>
                  <a:pt x="816088" y="1778704"/>
                </a:lnTo>
                <a:lnTo>
                  <a:pt x="889000" y="1781657"/>
                </a:lnTo>
                <a:lnTo>
                  <a:pt x="961911" y="1778704"/>
                </a:lnTo>
                <a:lnTo>
                  <a:pt x="1033200" y="1769997"/>
                </a:lnTo>
                <a:lnTo>
                  <a:pt x="1102637" y="1755766"/>
                </a:lnTo>
                <a:lnTo>
                  <a:pt x="1169993" y="1736240"/>
                </a:lnTo>
                <a:lnTo>
                  <a:pt x="1235039" y="1711649"/>
                </a:lnTo>
                <a:lnTo>
                  <a:pt x="1297547" y="1682221"/>
                </a:lnTo>
                <a:lnTo>
                  <a:pt x="1357287" y="1648186"/>
                </a:lnTo>
                <a:lnTo>
                  <a:pt x="1414032" y="1609773"/>
                </a:lnTo>
                <a:lnTo>
                  <a:pt x="1467552" y="1567212"/>
                </a:lnTo>
                <a:lnTo>
                  <a:pt x="1517618" y="1520732"/>
                </a:lnTo>
                <a:lnTo>
                  <a:pt x="1564002" y="1470563"/>
                </a:lnTo>
                <a:lnTo>
                  <a:pt x="1606474" y="1416932"/>
                </a:lnTo>
                <a:lnTo>
                  <a:pt x="1644807" y="1360071"/>
                </a:lnTo>
                <a:lnTo>
                  <a:pt x="1678771" y="1300207"/>
                </a:lnTo>
                <a:lnTo>
                  <a:pt x="1708138" y="1237571"/>
                </a:lnTo>
                <a:lnTo>
                  <a:pt x="1732678" y="1172392"/>
                </a:lnTo>
                <a:lnTo>
                  <a:pt x="1752163" y="1104899"/>
                </a:lnTo>
                <a:lnTo>
                  <a:pt x="1766364" y="1035321"/>
                </a:lnTo>
                <a:lnTo>
                  <a:pt x="1775052" y="963888"/>
                </a:lnTo>
                <a:lnTo>
                  <a:pt x="1778000" y="890828"/>
                </a:lnTo>
                <a:lnTo>
                  <a:pt x="1775052" y="817767"/>
                </a:lnTo>
                <a:lnTo>
                  <a:pt x="1766364" y="746333"/>
                </a:lnTo>
                <a:lnTo>
                  <a:pt x="1752163" y="676754"/>
                </a:lnTo>
                <a:lnTo>
                  <a:pt x="1732678" y="609260"/>
                </a:lnTo>
                <a:lnTo>
                  <a:pt x="1708138" y="544080"/>
                </a:lnTo>
                <a:lnTo>
                  <a:pt x="1678771" y="481444"/>
                </a:lnTo>
                <a:lnTo>
                  <a:pt x="1644807" y="421580"/>
                </a:lnTo>
                <a:lnTo>
                  <a:pt x="1606474" y="364719"/>
                </a:lnTo>
                <a:lnTo>
                  <a:pt x="1564002" y="311089"/>
                </a:lnTo>
                <a:lnTo>
                  <a:pt x="1517618" y="260919"/>
                </a:lnTo>
                <a:lnTo>
                  <a:pt x="1467552" y="214440"/>
                </a:lnTo>
                <a:lnTo>
                  <a:pt x="1414032" y="171879"/>
                </a:lnTo>
                <a:lnTo>
                  <a:pt x="1357287" y="133468"/>
                </a:lnTo>
                <a:lnTo>
                  <a:pt x="1297547" y="99433"/>
                </a:lnTo>
                <a:lnTo>
                  <a:pt x="1235039" y="70006"/>
                </a:lnTo>
                <a:lnTo>
                  <a:pt x="1169993" y="45415"/>
                </a:lnTo>
                <a:lnTo>
                  <a:pt x="1102637" y="25890"/>
                </a:lnTo>
                <a:lnTo>
                  <a:pt x="1033200" y="11659"/>
                </a:lnTo>
                <a:lnTo>
                  <a:pt x="961911" y="2953"/>
                </a:lnTo>
                <a:lnTo>
                  <a:pt x="889000" y="0"/>
                </a:lnTo>
                <a:close/>
              </a:path>
            </a:pathLst>
          </a:custGeom>
          <a:gradFill flip="none" rotWithShape="1">
            <a:gsLst>
              <a:gs pos="53000">
                <a:schemeClr val="bg2">
                  <a:lumMod val="25000"/>
                </a:schemeClr>
              </a:gs>
              <a:gs pos="0">
                <a:schemeClr val="bg2">
                  <a:lumMod val="10000"/>
                </a:schemeClr>
              </a:gs>
              <a:gs pos="100000">
                <a:schemeClr val="bg2">
                  <a:lumMod val="50000"/>
                </a:schemeClr>
              </a:gs>
            </a:gsLst>
            <a:lin ang="5400000" scaled="0"/>
            <a:tileRect/>
          </a:gradFill>
          <a:ln w="6350">
            <a:gradFill>
              <a:gsLst>
                <a:gs pos="0">
                  <a:schemeClr val="bg1">
                    <a:lumMod val="75000"/>
                  </a:schemeClr>
                </a:gs>
                <a:gs pos="100000">
                  <a:schemeClr val="tx1">
                    <a:lumMod val="85000"/>
                    <a:lumOff val="1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731" name="Picture 730" descr="Icons of three circles connected to a PC">
            <a:extLst>
              <a:ext uri="{FF2B5EF4-FFF2-40B4-BE49-F238E27FC236}">
                <a16:creationId xmlns:a16="http://schemas.microsoft.com/office/drawing/2014/main" id="{021FD4A7-029A-4AF1-917C-D7B2369199DE}"/>
              </a:ext>
            </a:extLst>
          </p:cNvPr>
          <p:cNvPicPr>
            <a:picLocks noChangeAspect="1"/>
          </p:cNvPicPr>
          <p:nvPr/>
        </p:nvPicPr>
        <p:blipFill>
          <a:blip r:embed="rId27"/>
          <a:stretch>
            <a:fillRect/>
          </a:stretch>
        </p:blipFill>
        <p:spPr>
          <a:xfrm>
            <a:off x="9484387" y="6235694"/>
            <a:ext cx="437388" cy="217932"/>
          </a:xfrm>
          <a:prstGeom prst="rect">
            <a:avLst/>
          </a:prstGeom>
        </p:spPr>
      </p:pic>
      <p:sp>
        <p:nvSpPr>
          <p:cNvPr id="732" name="TextBox 731">
            <a:extLst>
              <a:ext uri="{FF2B5EF4-FFF2-40B4-BE49-F238E27FC236}">
                <a16:creationId xmlns:a16="http://schemas.microsoft.com/office/drawing/2014/main" id="{04206862-8FB2-435D-97C2-E9209A633A1F}"/>
              </a:ext>
            </a:extLst>
          </p:cNvPr>
          <p:cNvSpPr txBox="1"/>
          <p:nvPr/>
        </p:nvSpPr>
        <p:spPr>
          <a:xfrm>
            <a:off x="9970511" y="6189322"/>
            <a:ext cx="807562" cy="461665"/>
          </a:xfrm>
          <a:prstGeom prst="rect">
            <a:avLst/>
          </a:prstGeom>
          <a:noFill/>
        </p:spPr>
        <p:txBody>
          <a:bodyPr wrap="square" lIns="0" rIns="0" rtlCol="0">
            <a:spAutoFit/>
          </a:bodyPr>
          <a:lstStyle>
            <a:defPPr>
              <a:defRPr lang="en-US"/>
            </a:defPPr>
            <a:lvl1pPr marR="0" lvl="0" indent="0" algn="ctr"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r>
              <a:rPr lang="en-US" sz="1200">
                <a:solidFill>
                  <a:schemeClr val="tx1"/>
                </a:solidFill>
              </a:rPr>
              <a:t>Potential sabotage</a:t>
            </a:r>
          </a:p>
        </p:txBody>
      </p:sp>
      <p:sp>
        <p:nvSpPr>
          <p:cNvPr id="733" name="Freeform: Shape 732" descr="Arrow going upwards">
            <a:extLst>
              <a:ext uri="{FF2B5EF4-FFF2-40B4-BE49-F238E27FC236}">
                <a16:creationId xmlns:a16="http://schemas.microsoft.com/office/drawing/2014/main" id="{B8AE918E-C46C-4936-B671-DB35BFB53DD3}"/>
              </a:ext>
            </a:extLst>
          </p:cNvPr>
          <p:cNvSpPr/>
          <p:nvPr/>
        </p:nvSpPr>
        <p:spPr bwMode="auto">
          <a:xfrm>
            <a:off x="8398254" y="2304137"/>
            <a:ext cx="3242310" cy="3397726"/>
          </a:xfrm>
          <a:custGeom>
            <a:avLst/>
            <a:gdLst>
              <a:gd name="connsiteX0" fmla="*/ 0 w 3340100"/>
              <a:gd name="connsiteY0" fmla="*/ 3479800 h 3479800"/>
              <a:gd name="connsiteX1" fmla="*/ 0 w 3340100"/>
              <a:gd name="connsiteY1" fmla="*/ 2984500 h 3479800"/>
              <a:gd name="connsiteX2" fmla="*/ 3340100 w 3340100"/>
              <a:gd name="connsiteY2" fmla="*/ 2984500 h 3479800"/>
              <a:gd name="connsiteX3" fmla="*/ 3340100 w 3340100"/>
              <a:gd name="connsiteY3" fmla="*/ 0 h 3479800"/>
              <a:gd name="connsiteX4" fmla="*/ 2895600 w 3340100"/>
              <a:gd name="connsiteY4" fmla="*/ 0 h 3479800"/>
              <a:gd name="connsiteX0" fmla="*/ 0 w 3340100"/>
              <a:gd name="connsiteY0" fmla="*/ 3492511 h 3492511"/>
              <a:gd name="connsiteX1" fmla="*/ 0 w 3340100"/>
              <a:gd name="connsiteY1" fmla="*/ 2997211 h 3492511"/>
              <a:gd name="connsiteX2" fmla="*/ 3340100 w 3340100"/>
              <a:gd name="connsiteY2" fmla="*/ 2997211 h 3492511"/>
              <a:gd name="connsiteX3" fmla="*/ 3340100 w 3340100"/>
              <a:gd name="connsiteY3" fmla="*/ 12711 h 3492511"/>
              <a:gd name="connsiteX4" fmla="*/ 1882069 w 3340100"/>
              <a:gd name="connsiteY4" fmla="*/ 0 h 3492511"/>
              <a:gd name="connsiteX0" fmla="*/ 0 w 3340100"/>
              <a:gd name="connsiteY0" fmla="*/ 3486156 h 3486156"/>
              <a:gd name="connsiteX1" fmla="*/ 0 w 3340100"/>
              <a:gd name="connsiteY1" fmla="*/ 2990856 h 3486156"/>
              <a:gd name="connsiteX2" fmla="*/ 3340100 w 3340100"/>
              <a:gd name="connsiteY2" fmla="*/ 2990856 h 3486156"/>
              <a:gd name="connsiteX3" fmla="*/ 3340100 w 3340100"/>
              <a:gd name="connsiteY3" fmla="*/ 6356 h 3486156"/>
              <a:gd name="connsiteX4" fmla="*/ 1882069 w 3340100"/>
              <a:gd name="connsiteY4" fmla="*/ 0 h 3486156"/>
              <a:gd name="connsiteX0" fmla="*/ 0 w 3340100"/>
              <a:gd name="connsiteY0" fmla="*/ 3486156 h 3486156"/>
              <a:gd name="connsiteX1" fmla="*/ 0 w 3340100"/>
              <a:gd name="connsiteY1" fmla="*/ 2990856 h 3486156"/>
              <a:gd name="connsiteX2" fmla="*/ 3340100 w 3340100"/>
              <a:gd name="connsiteY2" fmla="*/ 2990856 h 3486156"/>
              <a:gd name="connsiteX3" fmla="*/ 3340100 w 3340100"/>
              <a:gd name="connsiteY3" fmla="*/ 6356 h 3486156"/>
              <a:gd name="connsiteX4" fmla="*/ 2070633 w 3340100"/>
              <a:gd name="connsiteY4" fmla="*/ 0 h 3486156"/>
              <a:gd name="connsiteX0" fmla="*/ 0 w 3340100"/>
              <a:gd name="connsiteY0" fmla="*/ 3486156 h 3486156"/>
              <a:gd name="connsiteX1" fmla="*/ 0 w 3340100"/>
              <a:gd name="connsiteY1" fmla="*/ 2990856 h 3486156"/>
              <a:gd name="connsiteX2" fmla="*/ 3340100 w 3340100"/>
              <a:gd name="connsiteY2" fmla="*/ 2990856 h 3486156"/>
              <a:gd name="connsiteX3" fmla="*/ 3340100 w 3340100"/>
              <a:gd name="connsiteY3" fmla="*/ 6356 h 3486156"/>
              <a:gd name="connsiteX4" fmla="*/ 1955727 w 3340100"/>
              <a:gd name="connsiteY4" fmla="*/ 0 h 3486156"/>
              <a:gd name="connsiteX0" fmla="*/ 0 w 3340100"/>
              <a:gd name="connsiteY0" fmla="*/ 3479955 h 3479955"/>
              <a:gd name="connsiteX1" fmla="*/ 0 w 3340100"/>
              <a:gd name="connsiteY1" fmla="*/ 2984655 h 3479955"/>
              <a:gd name="connsiteX2" fmla="*/ 3340100 w 3340100"/>
              <a:gd name="connsiteY2" fmla="*/ 2984655 h 3479955"/>
              <a:gd name="connsiteX3" fmla="*/ 3340100 w 3340100"/>
              <a:gd name="connsiteY3" fmla="*/ 155 h 3479955"/>
              <a:gd name="connsiteX4" fmla="*/ 2640692 w 3340100"/>
              <a:gd name="connsiteY4" fmla="*/ 16365 h 3479955"/>
              <a:gd name="connsiteX0" fmla="*/ 0 w 3340100"/>
              <a:gd name="connsiteY0" fmla="*/ 3479800 h 3479800"/>
              <a:gd name="connsiteX1" fmla="*/ 0 w 3340100"/>
              <a:gd name="connsiteY1" fmla="*/ 2984500 h 3479800"/>
              <a:gd name="connsiteX2" fmla="*/ 3340100 w 3340100"/>
              <a:gd name="connsiteY2" fmla="*/ 2984500 h 3479800"/>
              <a:gd name="connsiteX3" fmla="*/ 3340100 w 3340100"/>
              <a:gd name="connsiteY3" fmla="*/ 0 h 3479800"/>
            </a:gdLst>
            <a:ahLst/>
            <a:cxnLst>
              <a:cxn ang="0">
                <a:pos x="connsiteX0" y="connsiteY0"/>
              </a:cxn>
              <a:cxn ang="0">
                <a:pos x="connsiteX1" y="connsiteY1"/>
              </a:cxn>
              <a:cxn ang="0">
                <a:pos x="connsiteX2" y="connsiteY2"/>
              </a:cxn>
              <a:cxn ang="0">
                <a:pos x="connsiteX3" y="connsiteY3"/>
              </a:cxn>
            </a:cxnLst>
            <a:rect l="l" t="t" r="r" b="b"/>
            <a:pathLst>
              <a:path w="3340100" h="3479800">
                <a:moveTo>
                  <a:pt x="0" y="3479800"/>
                </a:moveTo>
                <a:lnTo>
                  <a:pt x="0" y="2984500"/>
                </a:lnTo>
                <a:lnTo>
                  <a:pt x="3340100" y="2984500"/>
                </a:lnTo>
                <a:lnTo>
                  <a:pt x="3340100" y="0"/>
                </a:lnTo>
              </a:path>
            </a:pathLst>
          </a:cu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TextBox 7">
            <a:extLst>
              <a:ext uri="{FF2B5EF4-FFF2-40B4-BE49-F238E27FC236}">
                <a16:creationId xmlns:a16="http://schemas.microsoft.com/office/drawing/2014/main" id="{4403410F-D626-4D2B-AF3E-89BBCA57625A}"/>
              </a:ext>
            </a:extLst>
          </p:cNvPr>
          <p:cNvSpPr txBox="1"/>
          <p:nvPr/>
        </p:nvSpPr>
        <p:spPr>
          <a:xfrm>
            <a:off x="0" y="-449532"/>
            <a:ext cx="4446106" cy="307777"/>
          </a:xfrm>
          <a:prstGeom prst="rect">
            <a:avLst/>
          </a:prstGeom>
          <a:noFill/>
        </p:spPr>
        <p:txBody>
          <a:bodyPr wrap="square" lIns="0" tIns="0" rIns="0" bIns="0" rtlCol="0">
            <a:spAutoFit/>
          </a:bodyPr>
          <a:lstStyle/>
          <a:p>
            <a:pPr algn="l"/>
            <a:r>
              <a:rPr lang="en-US" sz="2000">
                <a:solidFill>
                  <a:schemeClr val="bg1">
                    <a:lumMod val="75000"/>
                  </a:schemeClr>
                </a:solidFill>
              </a:rPr>
              <a:t>ANIMATED SLIDE</a:t>
            </a:r>
          </a:p>
        </p:txBody>
      </p:sp>
      <p:sp>
        <p:nvSpPr>
          <p:cNvPr id="116" name="TextBox 115">
            <a:hlinkClick r:id="rId28" tooltip="Azure Defender (formerly ASC Standard) provides XDR capabilities to simplify detection, automated investigation and response for Azure resources (Linux and Windows VMs, Networks, Kubernetes/Containers, SQL, Storage, IoT/OT, and more) "/>
            <a:extLst>
              <a:ext uri="{FF2B5EF4-FFF2-40B4-BE49-F238E27FC236}">
                <a16:creationId xmlns:a16="http://schemas.microsoft.com/office/drawing/2014/main" id="{78F52DAB-FD66-4C59-9D3A-EFDBB249D8DD}"/>
              </a:ext>
            </a:extLst>
          </p:cNvPr>
          <p:cNvSpPr txBox="1"/>
          <p:nvPr/>
        </p:nvSpPr>
        <p:spPr>
          <a:xfrm>
            <a:off x="2478536" y="3683000"/>
            <a:ext cx="2449666" cy="795422"/>
          </a:xfrm>
          <a:prstGeom prst="rect">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chemeClr val="tx1"/>
                </a:solidFill>
                <a:effectLst/>
                <a:uLnTx/>
                <a:uFillTx/>
                <a:latin typeface="+mj-lt"/>
                <a:ea typeface="+mn-ea"/>
                <a:cs typeface="Segoe UI" charset="0"/>
              </a:rPr>
              <a:t>Microsoft Defender for Cloud</a:t>
            </a:r>
          </a:p>
        </p:txBody>
      </p:sp>
      <p:sp>
        <p:nvSpPr>
          <p:cNvPr id="109" name="Title 1">
            <a:extLst>
              <a:ext uri="{FF2B5EF4-FFF2-40B4-BE49-F238E27FC236}">
                <a16:creationId xmlns:a16="http://schemas.microsoft.com/office/drawing/2014/main" id="{2BE980C6-DFB8-443B-A2BD-C8F459C3D29C}"/>
              </a:ext>
            </a:extLst>
          </p:cNvPr>
          <p:cNvSpPr txBox="1">
            <a:spLocks/>
          </p:cNvSpPr>
          <p:nvPr/>
        </p:nvSpPr>
        <p:spPr>
          <a:xfrm>
            <a:off x="395214" y="88546"/>
            <a:ext cx="11409343" cy="492443"/>
          </a:xfrm>
          <a:prstGeom prst="rect">
            <a:avLst/>
          </a:prstGeom>
        </p:spPr>
        <p:txBody>
          <a:bodyPr vert="horz" wrap="square" lIns="0" tIns="164592" rIns="0" bIns="0" rtlCol="0" anchor="t">
            <a:noAutofit/>
          </a:bodyPr>
          <a:lstStyle>
            <a:lvl1pPr algn="l" defTabSz="932742" rtl="0" eaLnBrk="1" latinLnBrk="0" hangingPunct="1">
              <a:lnSpc>
                <a:spcPct val="90000"/>
              </a:lnSpc>
              <a:spcBef>
                <a:spcPct val="0"/>
              </a:spcBef>
              <a:buNone/>
              <a:defRPr lang="en-US" sz="4000" b="0" kern="1200" cap="none" spc="-150" baseline="0" dirty="0" smtClean="0">
                <a:ln w="3175">
                  <a:noFill/>
                </a:ln>
                <a:solidFill>
                  <a:srgbClr val="000000"/>
                </a:solidFill>
                <a:effectLst/>
                <a:latin typeface="+mj-lt"/>
                <a:ea typeface="+mn-ea"/>
                <a:cs typeface="Segoe UI" pitchFamily="34" charset="0"/>
              </a:defRPr>
            </a:lvl1pPr>
          </a:lstStyle>
          <a:p>
            <a:r>
              <a:rPr lang="en-US" sz="3200"/>
              <a:t>Defend across attack chains</a:t>
            </a:r>
            <a:br>
              <a:rPr lang="en-US" sz="3200"/>
            </a:br>
            <a:r>
              <a:rPr lang="en-US" sz="2000" i="1" spc="-50">
                <a:gradFill>
                  <a:gsLst>
                    <a:gs pos="82000">
                      <a:schemeClr val="tx1"/>
                    </a:gs>
                    <a:gs pos="0">
                      <a:schemeClr val="tx1"/>
                    </a:gs>
                  </a:gsLst>
                  <a:lin ang="2700000" scaled="1"/>
                </a:gradFill>
                <a:latin typeface="+mn-lt"/>
              </a:rPr>
              <a:t>Insider and external threats</a:t>
            </a:r>
          </a:p>
        </p:txBody>
      </p:sp>
      <p:sp>
        <p:nvSpPr>
          <p:cNvPr id="110" name="TextBox 109">
            <a:extLst>
              <a:ext uri="{FF2B5EF4-FFF2-40B4-BE49-F238E27FC236}">
                <a16:creationId xmlns:a16="http://schemas.microsoft.com/office/drawing/2014/main" id="{4EE31E9A-D6E5-418F-AC59-C544809360ED}"/>
              </a:ext>
            </a:extLst>
          </p:cNvPr>
          <p:cNvSpPr txBox="1"/>
          <p:nvPr/>
        </p:nvSpPr>
        <p:spPr>
          <a:xfrm>
            <a:off x="10019409" y="816899"/>
            <a:ext cx="2045266" cy="203133"/>
          </a:xfrm>
          <a:prstGeom prst="rect">
            <a:avLst/>
          </a:prstGeom>
          <a:noFill/>
        </p:spPr>
        <p:txBody>
          <a:bodyPr wrap="square" lIns="0">
            <a:spAutoFit/>
          </a:bodyPr>
          <a:lstStyle/>
          <a:p>
            <a:pPr marL="0" marR="0" lvl="0" indent="0" algn="r" defTabSz="914400" rtl="0" eaLnBrk="1" fontAlgn="auto" latinLnBrk="0" hangingPunct="1">
              <a:lnSpc>
                <a:spcPct val="90000"/>
              </a:lnSpc>
              <a:spcBef>
                <a:spcPct val="0"/>
              </a:spcBef>
              <a:spcAft>
                <a:spcPts val="60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 – </a:t>
            </a: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29" tooltip="The latest published version of this document can be found at https://aka.ms/MCRA"/>
              </a:rPr>
              <a:t>https://aka.ms/MCRA</a:t>
            </a:r>
            <a:endParaRPr kumimoji="0" lang="en-US" sz="8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pic>
        <p:nvPicPr>
          <p:cNvPr id="111" name="Picture 110">
            <a:extLst>
              <a:ext uri="{FF2B5EF4-FFF2-40B4-BE49-F238E27FC236}">
                <a16:creationId xmlns:a16="http://schemas.microsoft.com/office/drawing/2014/main" id="{E6A5A3D4-037A-4F28-9268-783171D0D2F0}"/>
              </a:ext>
            </a:extLst>
          </p:cNvPr>
          <p:cNvPicPr>
            <a:picLocks noChangeAspect="1"/>
          </p:cNvPicPr>
          <p:nvPr/>
        </p:nvPicPr>
        <p:blipFill>
          <a:blip r:embed="rId30" cstate="email">
            <a:extLst>
              <a:ext uri="{28A0092B-C50C-407E-A947-70E740481C1C}">
                <a14:useLocalDpi xmlns:a14="http://schemas.microsoft.com/office/drawing/2010/main" val="0"/>
              </a:ext>
            </a:extLst>
          </a:blip>
          <a:stretch>
            <a:fillRect/>
          </a:stretch>
        </p:blipFill>
        <p:spPr bwMode="invGray">
          <a:xfrm>
            <a:off x="8997197" y="767047"/>
            <a:ext cx="1038388" cy="222436"/>
          </a:xfrm>
          <a:prstGeom prst="rect">
            <a:avLst/>
          </a:prstGeom>
        </p:spPr>
      </p:pic>
      <p:sp>
        <p:nvSpPr>
          <p:cNvPr id="2" name="TextBox 1">
            <a:hlinkClick r:id="rId23" tooltip="Insider risk management in Microsoft 365 helps minimize internal risks by enabling you to detect, investigate, and act on malicious and inadvertent activities in your organization."/>
            <a:extLst>
              <a:ext uri="{FF2B5EF4-FFF2-40B4-BE49-F238E27FC236}">
                <a16:creationId xmlns:a16="http://schemas.microsoft.com/office/drawing/2014/main" id="{BF665788-C81E-4F6A-AD1A-BC8AA1FD62DD}"/>
              </a:ext>
            </a:extLst>
          </p:cNvPr>
          <p:cNvSpPr txBox="1"/>
          <p:nvPr/>
        </p:nvSpPr>
        <p:spPr>
          <a:xfrm>
            <a:off x="6317834" y="4948580"/>
            <a:ext cx="1389804" cy="553998"/>
          </a:xfrm>
          <a:prstGeom prst="rect">
            <a:avLst/>
          </a:prstGeom>
          <a:noFill/>
        </p:spPr>
        <p:txBody>
          <a:bodyPr wrap="none" lIns="0" tIns="0" rIns="0" bIns="0" rtlCol="0">
            <a:spAutoFit/>
          </a:bodyPr>
          <a:lstStyle/>
          <a:p>
            <a:pPr>
              <a:defRPr/>
            </a:pPr>
            <a:r>
              <a:rPr lang="en-US" kern="0">
                <a:latin typeface="+mj-lt"/>
                <a:cs typeface="Segoe UI" charset="0"/>
              </a:rPr>
              <a:t>Insider risk </a:t>
            </a:r>
            <a:br>
              <a:rPr lang="en-US" kern="0">
                <a:latin typeface="+mj-lt"/>
                <a:cs typeface="Segoe UI" charset="0"/>
              </a:rPr>
            </a:br>
            <a:r>
              <a:rPr lang="en-US" kern="0">
                <a:latin typeface="+mj-lt"/>
                <a:cs typeface="Segoe UI" charset="0"/>
              </a:rPr>
              <a:t>management</a:t>
            </a:r>
          </a:p>
        </p:txBody>
      </p:sp>
      <p:sp>
        <p:nvSpPr>
          <p:cNvPr id="119" name="Rectangle 118">
            <a:hlinkClick r:id="rId4" tooltip="Microsoft Defender for Endpoints (formerly Defender ATP) provides Endpoint Detection and Response (EDR), Threat and Vulnerability Management (TVM),  automated incident investigation/remediation, and more for Windows, Linux, iOS, and Android"/>
            <a:extLst>
              <a:ext uri="{FF2B5EF4-FFF2-40B4-BE49-F238E27FC236}">
                <a16:creationId xmlns:a16="http://schemas.microsoft.com/office/drawing/2014/main" id="{A07BC8E0-6777-4457-8C20-F9A54703FD92}"/>
              </a:ext>
            </a:extLst>
          </p:cNvPr>
          <p:cNvSpPr/>
          <p:nvPr/>
        </p:nvSpPr>
        <p:spPr bwMode="auto">
          <a:xfrm>
            <a:off x="2323385" y="1108843"/>
            <a:ext cx="3957756" cy="39687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chemeClr val="tx1"/>
                </a:solidFill>
                <a:effectLst/>
                <a:uLnTx/>
                <a:uFillTx/>
                <a:latin typeface="+mj-lt"/>
                <a:ea typeface="+mn-ea"/>
                <a:cs typeface="Segoe UI" charset="0"/>
              </a:rPr>
              <a:t>Defender for IoT (&amp; OT)</a:t>
            </a:r>
          </a:p>
        </p:txBody>
      </p:sp>
      <p:cxnSp>
        <p:nvCxnSpPr>
          <p:cNvPr id="122" name="Connector: Elbow 121" descr="Arrow going downwards">
            <a:extLst>
              <a:ext uri="{FF2B5EF4-FFF2-40B4-BE49-F238E27FC236}">
                <a16:creationId xmlns:a16="http://schemas.microsoft.com/office/drawing/2014/main" id="{4589D015-5D2A-48E2-9CAC-2ED17DBB75F6}"/>
              </a:ext>
            </a:extLst>
          </p:cNvPr>
          <p:cNvCxnSpPr>
            <a:cxnSpLocks/>
          </p:cNvCxnSpPr>
          <p:nvPr/>
        </p:nvCxnSpPr>
        <p:spPr>
          <a:xfrm rot="16200000" flipV="1">
            <a:off x="5753078" y="2286600"/>
            <a:ext cx="1116394" cy="832053"/>
          </a:xfrm>
          <a:prstGeom prst="bentConnector3">
            <a:avLst>
              <a:gd name="adj1" fmla="val 53589"/>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65E92307-4492-4F31-84A9-B04084BDF5BB}"/>
              </a:ext>
            </a:extLst>
          </p:cNvPr>
          <p:cNvGrpSpPr/>
          <p:nvPr/>
        </p:nvGrpSpPr>
        <p:grpSpPr>
          <a:xfrm>
            <a:off x="5605357" y="1601839"/>
            <a:ext cx="548640" cy="548640"/>
            <a:chOff x="4277076" y="1552108"/>
            <a:chExt cx="548640" cy="548640"/>
          </a:xfrm>
        </p:grpSpPr>
        <p:sp>
          <p:nvSpPr>
            <p:cNvPr id="7" name="Oval 6">
              <a:extLst>
                <a:ext uri="{FF2B5EF4-FFF2-40B4-BE49-F238E27FC236}">
                  <a16:creationId xmlns:a16="http://schemas.microsoft.com/office/drawing/2014/main" id="{00C8C151-74CC-4F22-9F07-75E59E8B379B}"/>
                </a:ext>
                <a:ext uri="{C183D7F6-B498-43B3-948B-1728B52AA6E4}">
                  <adec:decorative xmlns:adec="http://schemas.microsoft.com/office/drawing/2017/decorative" val="1"/>
                </a:ext>
              </a:extLst>
            </p:cNvPr>
            <p:cNvSpPr/>
            <p:nvPr/>
          </p:nvSpPr>
          <p:spPr bwMode="auto">
            <a:xfrm>
              <a:off x="4277076" y="1552108"/>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6" name="Graphic 5" descr="Factory">
              <a:extLst>
                <a:ext uri="{FF2B5EF4-FFF2-40B4-BE49-F238E27FC236}">
                  <a16:creationId xmlns:a16="http://schemas.microsoft.com/office/drawing/2014/main" id="{F34E6842-AFCD-4195-BD8C-B45A2BE40EFE}"/>
                </a:ext>
              </a:extLst>
            </p:cNvPr>
            <p:cNvPicPr>
              <a:picLocks noChangeAspect="1"/>
            </p:cNvPicPr>
            <p:nvPr/>
          </p:nvPicPr>
          <p:blipFill>
            <a:blip r:embed="rId31" cstate="print">
              <a:extLst>
                <a:ext uri="{28A0092B-C50C-407E-A947-70E740481C1C}">
                  <a14:useLocalDpi xmlns:a14="http://schemas.microsoft.com/office/drawing/2010/main" val="0"/>
                </a:ext>
                <a:ext uri="{96DAC541-7B7A-43D3-8B79-37D633B846F1}">
                  <asvg:svgBlip xmlns:asvg="http://schemas.microsoft.com/office/drawing/2016/SVG/main" r:embed="rId32"/>
                </a:ext>
              </a:extLst>
            </a:blip>
            <a:stretch>
              <a:fillRect/>
            </a:stretch>
          </p:blipFill>
          <p:spPr>
            <a:xfrm>
              <a:off x="4384444" y="1660050"/>
              <a:ext cx="350405" cy="350402"/>
            </a:xfrm>
            <a:prstGeom prst="rect">
              <a:avLst/>
            </a:prstGeom>
          </p:spPr>
        </p:pic>
      </p:grpSp>
      <p:sp>
        <p:nvSpPr>
          <p:cNvPr id="123" name="TextBox 122">
            <a:extLst>
              <a:ext uri="{FF2B5EF4-FFF2-40B4-BE49-F238E27FC236}">
                <a16:creationId xmlns:a16="http://schemas.microsoft.com/office/drawing/2014/main" id="{9BA2CD80-ECAF-46A1-9FD0-1E82D55BC949}"/>
              </a:ext>
            </a:extLst>
          </p:cNvPr>
          <p:cNvSpPr txBox="1"/>
          <p:nvPr/>
        </p:nvSpPr>
        <p:spPr>
          <a:xfrm>
            <a:off x="3947679" y="1629656"/>
            <a:ext cx="1522376" cy="461665"/>
          </a:xfrm>
          <a:prstGeom prst="rect">
            <a:avLst/>
          </a:prstGeom>
          <a:noFill/>
        </p:spPr>
        <p:txBody>
          <a:bodyPr wrap="square" lIns="0" rIns="0" rtlCol="0">
            <a:spAutoFit/>
          </a:bodyPr>
          <a:lstStyle>
            <a:defPPr>
              <a:defRPr lang="en-US"/>
            </a:defPPr>
            <a:lvl1pPr marR="0" lvl="0" indent="0"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pPr algn="r"/>
            <a:r>
              <a:rPr lang="en-US" sz="1200">
                <a:solidFill>
                  <a:schemeClr val="tx1"/>
                </a:solidFill>
              </a:rPr>
              <a:t>Disrupt OT Environment</a:t>
            </a:r>
          </a:p>
        </p:txBody>
      </p:sp>
      <p:sp>
        <p:nvSpPr>
          <p:cNvPr id="659" name="Oval 658">
            <a:extLst>
              <a:ext uri="{FF2B5EF4-FFF2-40B4-BE49-F238E27FC236}">
                <a16:creationId xmlns:a16="http://schemas.microsoft.com/office/drawing/2014/main" id="{765F746C-FB22-4958-AE88-9AE37DB2BC56}"/>
              </a:ext>
              <a:ext uri="{C183D7F6-B498-43B3-948B-1728B52AA6E4}">
                <adec:decorative xmlns:adec="http://schemas.microsoft.com/office/drawing/2017/decorative" val="1"/>
              </a:ext>
            </a:extLst>
          </p:cNvPr>
          <p:cNvSpPr/>
          <p:nvPr/>
        </p:nvSpPr>
        <p:spPr bwMode="auto">
          <a:xfrm>
            <a:off x="6555207" y="1921027"/>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pic>
        <p:nvPicPr>
          <p:cNvPr id="660" name="Picture 659" descr="icon of a hacker">
            <a:extLst>
              <a:ext uri="{FF2B5EF4-FFF2-40B4-BE49-F238E27FC236}">
                <a16:creationId xmlns:a16="http://schemas.microsoft.com/office/drawing/2014/main" id="{A33AF9B9-7657-4DB5-B508-382F820CA254}"/>
              </a:ext>
            </a:extLst>
          </p:cNvPr>
          <p:cNvPicPr>
            <a:picLocks noChangeAspect="1"/>
          </p:cNvPicPr>
          <p:nvPr/>
        </p:nvPicPr>
        <p:blipFill>
          <a:blip r:embed="rId33"/>
          <a:stretch>
            <a:fillRect/>
          </a:stretch>
        </p:blipFill>
        <p:spPr>
          <a:xfrm>
            <a:off x="6670269" y="2044471"/>
            <a:ext cx="318516" cy="301752"/>
          </a:xfrm>
          <a:prstGeom prst="rect">
            <a:avLst/>
          </a:prstGeom>
        </p:spPr>
      </p:pic>
      <p:sp>
        <p:nvSpPr>
          <p:cNvPr id="665" name="Oval 664">
            <a:extLst>
              <a:ext uri="{FF2B5EF4-FFF2-40B4-BE49-F238E27FC236}">
                <a16:creationId xmlns:a16="http://schemas.microsoft.com/office/drawing/2014/main" id="{B44C6CBF-9A22-48EC-A14A-E5FCDEB01CBC}"/>
              </a:ext>
              <a:ext uri="{C183D7F6-B498-43B3-948B-1728B52AA6E4}">
                <adec:decorative xmlns:adec="http://schemas.microsoft.com/office/drawing/2017/decorative" val="1"/>
              </a:ext>
            </a:extLst>
          </p:cNvPr>
          <p:cNvSpPr/>
          <p:nvPr/>
        </p:nvSpPr>
        <p:spPr bwMode="auto">
          <a:xfrm>
            <a:off x="6631384" y="3186527"/>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a:solidFill>
                <a:srgbClr val="FFFFFF"/>
              </a:solidFill>
              <a:cs typeface="Segoe UI" pitchFamily="34" charset="0"/>
            </a:endParaRPr>
          </a:p>
        </p:txBody>
      </p:sp>
      <p:sp>
        <p:nvSpPr>
          <p:cNvPr id="129" name="TextBox 128">
            <a:extLst>
              <a:ext uri="{FF2B5EF4-FFF2-40B4-BE49-F238E27FC236}">
                <a16:creationId xmlns:a16="http://schemas.microsoft.com/office/drawing/2014/main" id="{94759D45-38D6-4714-B234-25A23AEBAD60}"/>
              </a:ext>
            </a:extLst>
          </p:cNvPr>
          <p:cNvSpPr txBox="1"/>
          <p:nvPr/>
        </p:nvSpPr>
        <p:spPr>
          <a:xfrm>
            <a:off x="3078096" y="1653894"/>
            <a:ext cx="1206384" cy="461665"/>
          </a:xfrm>
          <a:prstGeom prst="rect">
            <a:avLst/>
          </a:prstGeom>
          <a:noFill/>
        </p:spPr>
        <p:txBody>
          <a:bodyPr wrap="square" lIns="0" rIns="0" rtlCol="0">
            <a:spAutoFit/>
          </a:bodyPr>
          <a:lstStyle>
            <a:defPPr>
              <a:defRPr lang="en-US"/>
            </a:defPPr>
            <a:lvl1pPr marR="0" lvl="0" indent="0" defTabSz="913172" fontAlgn="auto">
              <a:lnSpc>
                <a:spcPct val="100000"/>
              </a:lnSpc>
              <a:spcBef>
                <a:spcPts val="0"/>
              </a:spcBef>
              <a:spcAft>
                <a:spcPts val="0"/>
              </a:spcAft>
              <a:buClrTx/>
              <a:buSzTx/>
              <a:buFontTx/>
              <a:buNone/>
              <a:tabLst/>
              <a:defRPr kumimoji="0" sz="1000" b="0" i="0" u="none" strike="noStrike" kern="0" cap="none" normalizeH="0" baseline="0">
                <a:ln>
                  <a:noFill/>
                </a:ln>
                <a:solidFill>
                  <a:srgbClr val="E6E6E6">
                    <a:lumMod val="10000"/>
                  </a:srgbClr>
                </a:solidFill>
                <a:effectLst/>
                <a:uLnTx/>
                <a:uFillTx/>
                <a:latin typeface="+mj-lt"/>
                <a:ea typeface="Segoe UI" charset="0"/>
                <a:cs typeface="Segoe UI" charset="0"/>
              </a:defRPr>
            </a:lvl1pPr>
          </a:lstStyle>
          <a:p>
            <a:r>
              <a:rPr lang="en-US" sz="1200">
                <a:solidFill>
                  <a:schemeClr val="tx1"/>
                </a:solidFill>
              </a:rPr>
              <a:t>IoT Device Exploitation</a:t>
            </a:r>
          </a:p>
        </p:txBody>
      </p:sp>
      <p:cxnSp>
        <p:nvCxnSpPr>
          <p:cNvPr id="663" name="Connector: Elbow 662" descr="Arrow going downwards">
            <a:extLst>
              <a:ext uri="{FF2B5EF4-FFF2-40B4-BE49-F238E27FC236}">
                <a16:creationId xmlns:a16="http://schemas.microsoft.com/office/drawing/2014/main" id="{751730E2-469B-4A66-A698-9C561CF55591}"/>
              </a:ext>
            </a:extLst>
          </p:cNvPr>
          <p:cNvCxnSpPr>
            <a:cxnSpLocks/>
            <a:stCxn id="659" idx="4"/>
            <a:endCxn id="665" idx="0"/>
          </p:cNvCxnSpPr>
          <p:nvPr/>
        </p:nvCxnSpPr>
        <p:spPr>
          <a:xfrm rot="16200000" flipH="1">
            <a:off x="6509185" y="2790008"/>
            <a:ext cx="716860" cy="76177"/>
          </a:xfrm>
          <a:prstGeom prst="bentConnector3">
            <a:avLst>
              <a:gd name="adj1" fmla="val 50000"/>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pic>
        <p:nvPicPr>
          <p:cNvPr id="666" name="Picture 665" descr="Icon of a user">
            <a:extLst>
              <a:ext uri="{FF2B5EF4-FFF2-40B4-BE49-F238E27FC236}">
                <a16:creationId xmlns:a16="http://schemas.microsoft.com/office/drawing/2014/main" id="{5EA213C0-3896-4D56-85BD-D3683F2DC0FD}"/>
              </a:ext>
            </a:extLst>
          </p:cNvPr>
          <p:cNvPicPr>
            <a:picLocks noChangeAspect="1"/>
          </p:cNvPicPr>
          <p:nvPr/>
        </p:nvPicPr>
        <p:blipFill>
          <a:blip r:embed="rId34"/>
          <a:stretch>
            <a:fillRect/>
          </a:stretch>
        </p:blipFill>
        <p:spPr>
          <a:xfrm>
            <a:off x="6802834" y="3333593"/>
            <a:ext cx="205740" cy="254508"/>
          </a:xfrm>
          <a:prstGeom prst="rect">
            <a:avLst/>
          </a:prstGeom>
        </p:spPr>
      </p:pic>
      <p:cxnSp>
        <p:nvCxnSpPr>
          <p:cNvPr id="671" name="Connector: Elbow 670" descr="Arrow going right">
            <a:extLst>
              <a:ext uri="{FF2B5EF4-FFF2-40B4-BE49-F238E27FC236}">
                <a16:creationId xmlns:a16="http://schemas.microsoft.com/office/drawing/2014/main" id="{2971E9FF-7CFE-4B8A-9EAF-195FF440BC82}"/>
              </a:ext>
            </a:extLst>
          </p:cNvPr>
          <p:cNvCxnSpPr>
            <a:cxnSpLocks/>
          </p:cNvCxnSpPr>
          <p:nvPr/>
        </p:nvCxnSpPr>
        <p:spPr>
          <a:xfrm rot="16200000" flipH="1">
            <a:off x="7045554" y="3595316"/>
            <a:ext cx="209946" cy="489647"/>
          </a:xfrm>
          <a:prstGeom prst="bentConnector2">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49" name="Connector: Elbow 148" descr="Arrow going downwards">
            <a:extLst>
              <a:ext uri="{FF2B5EF4-FFF2-40B4-BE49-F238E27FC236}">
                <a16:creationId xmlns:a16="http://schemas.microsoft.com/office/drawing/2014/main" id="{3D3F88C7-8108-4C43-A165-18C1CD4ADEEB}"/>
              </a:ext>
            </a:extLst>
          </p:cNvPr>
          <p:cNvCxnSpPr>
            <a:cxnSpLocks/>
            <a:stCxn id="137" idx="0"/>
            <a:endCxn id="665" idx="2"/>
          </p:cNvCxnSpPr>
          <p:nvPr/>
        </p:nvCxnSpPr>
        <p:spPr>
          <a:xfrm rot="16200000" flipH="1">
            <a:off x="3847125" y="676589"/>
            <a:ext cx="1638893" cy="3929623"/>
          </a:xfrm>
          <a:prstGeom prst="bentConnector4">
            <a:avLst>
              <a:gd name="adj1" fmla="val 28091"/>
              <a:gd name="adj2" fmla="val 60180"/>
            </a:avLst>
          </a:prstGeom>
          <a:ln w="19050" cap="rnd">
            <a:solidFill>
              <a:schemeClr val="accent1">
                <a:lumMod val="75000"/>
              </a:schemeClr>
            </a:solidFill>
            <a:prstDash val="sysDash"/>
            <a:headEnd type="none" w="lg" len="med"/>
            <a:tailEnd type="triangle" w="lg" len="med"/>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B0B96087-C87C-4F33-9B3C-152CEC5C3F46}"/>
              </a:ext>
            </a:extLst>
          </p:cNvPr>
          <p:cNvGrpSpPr/>
          <p:nvPr/>
        </p:nvGrpSpPr>
        <p:grpSpPr>
          <a:xfrm>
            <a:off x="2425823" y="1608866"/>
            <a:ext cx="548640" cy="548640"/>
            <a:chOff x="2425823" y="1608866"/>
            <a:chExt cx="548640" cy="548640"/>
          </a:xfrm>
        </p:grpSpPr>
        <p:sp>
          <p:nvSpPr>
            <p:cNvPr id="143" name="Oval 142">
              <a:extLst>
                <a:ext uri="{FF2B5EF4-FFF2-40B4-BE49-F238E27FC236}">
                  <a16:creationId xmlns:a16="http://schemas.microsoft.com/office/drawing/2014/main" id="{6F763F48-7F04-484E-924F-4BC7A60D5784}"/>
                </a:ext>
                <a:ext uri="{C183D7F6-B498-43B3-948B-1728B52AA6E4}">
                  <adec:decorative xmlns:adec="http://schemas.microsoft.com/office/drawing/2017/decorative" val="1"/>
                </a:ext>
              </a:extLst>
            </p:cNvPr>
            <p:cNvSpPr/>
            <p:nvPr/>
          </p:nvSpPr>
          <p:spPr bwMode="auto">
            <a:xfrm>
              <a:off x="2425823" y="1608866"/>
              <a:ext cx="548640" cy="548640"/>
            </a:xfrm>
            <a:prstGeom prst="ellipse">
              <a:avLst/>
            </a:prstGeom>
            <a:gradFill flip="none" rotWithShape="1">
              <a:gsLst>
                <a:gs pos="26000">
                  <a:schemeClr val="bg1">
                    <a:lumMod val="95000"/>
                  </a:schemeClr>
                </a:gs>
                <a:gs pos="0">
                  <a:schemeClr val="bg1">
                    <a:lumMod val="85000"/>
                  </a:schemeClr>
                </a:gs>
                <a:gs pos="100000">
                  <a:schemeClr val="bg1"/>
                </a:gs>
              </a:gsLst>
              <a:lin ang="5400000" scaled="0"/>
              <a:tileRect/>
            </a:gradFill>
            <a:ln w="6350">
              <a:gradFill>
                <a:gsLst>
                  <a:gs pos="0">
                    <a:schemeClr val="bg1"/>
                  </a:gs>
                  <a:gs pos="100000">
                    <a:schemeClr val="bg1">
                      <a:lumMod val="65000"/>
                    </a:schemeClr>
                  </a:gs>
                </a:gsLst>
                <a:lin ang="5400000" scaled="1"/>
              </a:gradFill>
              <a:headEnd type="none" w="med" len="med"/>
              <a:tailEnd type="none" w="med" len="med"/>
            </a:ln>
            <a:effectLst>
              <a:outerShdw blurRad="101600" dist="50800" dir="5400000" algn="t" rotWithShape="0">
                <a:prstClr val="black">
                  <a:alpha val="48000"/>
                </a:prstClr>
              </a:outerShdw>
              <a:softEdge rad="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1200">
                <a:solidFill>
                  <a:srgbClr val="FFFFFF"/>
                </a:solidFill>
                <a:cs typeface="Segoe UI" pitchFamily="34" charset="0"/>
              </a:endParaRPr>
            </a:p>
          </p:txBody>
        </p:sp>
        <p:grpSp>
          <p:nvGrpSpPr>
            <p:cNvPr id="130" name="!! Ops">
              <a:extLst>
                <a:ext uri="{FF2B5EF4-FFF2-40B4-BE49-F238E27FC236}">
                  <a16:creationId xmlns:a16="http://schemas.microsoft.com/office/drawing/2014/main" id="{0CC3BBA9-69E7-46A1-915C-A3741311A06C}"/>
                </a:ext>
                <a:ext uri="{C183D7F6-B498-43B3-948B-1728B52AA6E4}">
                  <adec:decorative xmlns:adec="http://schemas.microsoft.com/office/drawing/2017/decorative" val="1"/>
                </a:ext>
              </a:extLst>
            </p:cNvPr>
            <p:cNvGrpSpPr/>
            <p:nvPr/>
          </p:nvGrpSpPr>
          <p:grpSpPr>
            <a:xfrm>
              <a:off x="2511940" y="1697506"/>
              <a:ext cx="379641" cy="382863"/>
              <a:chOff x="10351024" y="3989686"/>
              <a:chExt cx="379641" cy="382863"/>
            </a:xfrm>
            <a:solidFill>
              <a:srgbClr val="737373"/>
            </a:solidFill>
          </p:grpSpPr>
          <p:sp>
            <p:nvSpPr>
              <p:cNvPr id="131" name="Rectangle 130">
                <a:extLst>
                  <a:ext uri="{FF2B5EF4-FFF2-40B4-BE49-F238E27FC236}">
                    <a16:creationId xmlns:a16="http://schemas.microsoft.com/office/drawing/2014/main" id="{6E17CB42-7DF2-46A0-B714-167027C56F5B}"/>
                  </a:ext>
                </a:extLst>
              </p:cNvPr>
              <p:cNvSpPr/>
              <p:nvPr/>
            </p:nvSpPr>
            <p:spPr bwMode="auto">
              <a:xfrm rot="19125560" flipH="1">
                <a:off x="10481265" y="4049972"/>
                <a:ext cx="18288" cy="133937"/>
              </a:xfrm>
              <a:prstGeom prst="rect">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 name="Rectangle 131">
                <a:extLst>
                  <a:ext uri="{FF2B5EF4-FFF2-40B4-BE49-F238E27FC236}">
                    <a16:creationId xmlns:a16="http://schemas.microsoft.com/office/drawing/2014/main" id="{F8294355-90F7-4895-8783-4394276F4AA3}"/>
                  </a:ext>
                </a:extLst>
              </p:cNvPr>
              <p:cNvSpPr/>
              <p:nvPr/>
            </p:nvSpPr>
            <p:spPr bwMode="auto">
              <a:xfrm rot="2161206" flipH="1">
                <a:off x="10595091" y="4024737"/>
                <a:ext cx="18288" cy="133937"/>
              </a:xfrm>
              <a:prstGeom prst="rect">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 name="Rectangle 132">
                <a:extLst>
                  <a:ext uri="{FF2B5EF4-FFF2-40B4-BE49-F238E27FC236}">
                    <a16:creationId xmlns:a16="http://schemas.microsoft.com/office/drawing/2014/main" id="{91084CE3-A79C-43AB-9EFA-D13FF7EB712A}"/>
                  </a:ext>
                </a:extLst>
              </p:cNvPr>
              <p:cNvSpPr/>
              <p:nvPr/>
            </p:nvSpPr>
            <p:spPr bwMode="auto">
              <a:xfrm rot="3931757" flipH="1">
                <a:off x="10456452" y="4159000"/>
                <a:ext cx="18288" cy="133937"/>
              </a:xfrm>
              <a:prstGeom prst="rect">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 name="Rectangle 133">
                <a:extLst>
                  <a:ext uri="{FF2B5EF4-FFF2-40B4-BE49-F238E27FC236}">
                    <a16:creationId xmlns:a16="http://schemas.microsoft.com/office/drawing/2014/main" id="{8C79346F-F312-4639-93C5-E8BCBC0E8294}"/>
                  </a:ext>
                </a:extLst>
              </p:cNvPr>
              <p:cNvSpPr/>
              <p:nvPr/>
            </p:nvSpPr>
            <p:spPr bwMode="auto">
              <a:xfrm rot="16538738" flipH="1">
                <a:off x="10611276" y="4124704"/>
                <a:ext cx="18288" cy="133937"/>
              </a:xfrm>
              <a:prstGeom prst="rect">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 name="Rectangle 134">
                <a:extLst>
                  <a:ext uri="{FF2B5EF4-FFF2-40B4-BE49-F238E27FC236}">
                    <a16:creationId xmlns:a16="http://schemas.microsoft.com/office/drawing/2014/main" id="{8B96B49E-E482-449D-9917-45BBDBD8426E}"/>
                  </a:ext>
                </a:extLst>
              </p:cNvPr>
              <p:cNvSpPr/>
              <p:nvPr/>
            </p:nvSpPr>
            <p:spPr bwMode="auto">
              <a:xfrm rot="20658908" flipH="1">
                <a:off x="10562418" y="4195199"/>
                <a:ext cx="18288" cy="133937"/>
              </a:xfrm>
              <a:prstGeom prst="rect">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6" name="Group 135">
                <a:extLst>
                  <a:ext uri="{FF2B5EF4-FFF2-40B4-BE49-F238E27FC236}">
                    <a16:creationId xmlns:a16="http://schemas.microsoft.com/office/drawing/2014/main" id="{BD58B352-45C4-42D0-801D-E471DAFDF5C1}"/>
                  </a:ext>
                </a:extLst>
              </p:cNvPr>
              <p:cNvGrpSpPr/>
              <p:nvPr/>
            </p:nvGrpSpPr>
            <p:grpSpPr>
              <a:xfrm>
                <a:off x="10351024" y="3989686"/>
                <a:ext cx="379641" cy="382863"/>
                <a:chOff x="10351024" y="3989686"/>
                <a:chExt cx="379641" cy="382863"/>
              </a:xfrm>
              <a:grpFill/>
            </p:grpSpPr>
            <p:sp>
              <p:nvSpPr>
                <p:cNvPr id="137" name="Oval 136">
                  <a:extLst>
                    <a:ext uri="{FF2B5EF4-FFF2-40B4-BE49-F238E27FC236}">
                      <a16:creationId xmlns:a16="http://schemas.microsoft.com/office/drawing/2014/main" id="{4C036A6E-465F-4A82-9812-60FBF57A275F}"/>
                    </a:ext>
                  </a:extLst>
                </p:cNvPr>
                <p:cNvSpPr/>
                <p:nvPr/>
              </p:nvSpPr>
              <p:spPr bwMode="auto">
                <a:xfrm>
                  <a:off x="10471034" y="4114134"/>
                  <a:ext cx="139621" cy="139621"/>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 name="Oval 137">
                  <a:extLst>
                    <a:ext uri="{FF2B5EF4-FFF2-40B4-BE49-F238E27FC236}">
                      <a16:creationId xmlns:a16="http://schemas.microsoft.com/office/drawing/2014/main" id="{965BC8CD-5D57-4B5C-9259-0E3716777996}"/>
                    </a:ext>
                  </a:extLst>
                </p:cNvPr>
                <p:cNvSpPr/>
                <p:nvPr/>
              </p:nvSpPr>
              <p:spPr bwMode="auto">
                <a:xfrm>
                  <a:off x="10598471" y="3989686"/>
                  <a:ext cx="85243" cy="85243"/>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 name="Oval 138">
                  <a:extLst>
                    <a:ext uri="{FF2B5EF4-FFF2-40B4-BE49-F238E27FC236}">
                      <a16:creationId xmlns:a16="http://schemas.microsoft.com/office/drawing/2014/main" id="{2DC4BCDF-823A-4EAF-BE23-00E9A2E9967E}"/>
                    </a:ext>
                  </a:extLst>
                </p:cNvPr>
                <p:cNvSpPr/>
                <p:nvPr/>
              </p:nvSpPr>
              <p:spPr bwMode="auto">
                <a:xfrm>
                  <a:off x="10399552" y="4016582"/>
                  <a:ext cx="85243" cy="85243"/>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 name="Oval 139">
                  <a:extLst>
                    <a:ext uri="{FF2B5EF4-FFF2-40B4-BE49-F238E27FC236}">
                      <a16:creationId xmlns:a16="http://schemas.microsoft.com/office/drawing/2014/main" id="{EACBB128-D9B7-4C45-9978-306011D7EDF4}"/>
                    </a:ext>
                  </a:extLst>
                </p:cNvPr>
                <p:cNvSpPr/>
                <p:nvPr/>
              </p:nvSpPr>
              <p:spPr bwMode="auto">
                <a:xfrm>
                  <a:off x="10351024" y="4211133"/>
                  <a:ext cx="85243" cy="85243"/>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 name="Oval 140">
                  <a:extLst>
                    <a:ext uri="{FF2B5EF4-FFF2-40B4-BE49-F238E27FC236}">
                      <a16:creationId xmlns:a16="http://schemas.microsoft.com/office/drawing/2014/main" id="{43C85C20-D1B3-440E-96B5-8FDCF73086D7}"/>
                    </a:ext>
                  </a:extLst>
                </p:cNvPr>
                <p:cNvSpPr/>
                <p:nvPr/>
              </p:nvSpPr>
              <p:spPr bwMode="auto">
                <a:xfrm>
                  <a:off x="10645422" y="4161163"/>
                  <a:ext cx="85243" cy="85243"/>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 name="Oval 141">
                  <a:extLst>
                    <a:ext uri="{FF2B5EF4-FFF2-40B4-BE49-F238E27FC236}">
                      <a16:creationId xmlns:a16="http://schemas.microsoft.com/office/drawing/2014/main" id="{628D807D-4ED9-4319-A82A-42C0550E3FDF}"/>
                    </a:ext>
                  </a:extLst>
                </p:cNvPr>
                <p:cNvSpPr/>
                <p:nvPr/>
              </p:nvSpPr>
              <p:spPr bwMode="auto">
                <a:xfrm>
                  <a:off x="10548422" y="4287306"/>
                  <a:ext cx="85243" cy="85243"/>
                </a:xfrm>
                <a:prstGeom prst="ellipse">
                  <a:avLst/>
                </a:prstGeom>
                <a:grp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11" name="TextBox 10">
            <a:extLst>
              <a:ext uri="{FF2B5EF4-FFF2-40B4-BE49-F238E27FC236}">
                <a16:creationId xmlns:a16="http://schemas.microsoft.com/office/drawing/2014/main" id="{069BADEC-3538-5F7A-48CD-0E10BBF95926}"/>
              </a:ext>
            </a:extLst>
          </p:cNvPr>
          <p:cNvSpPr txBox="1"/>
          <p:nvPr/>
        </p:nvSpPr>
        <p:spPr>
          <a:xfrm>
            <a:off x="11578912" y="122136"/>
            <a:ext cx="691449" cy="430887"/>
          </a:xfrm>
          <a:prstGeom prst="rect">
            <a:avLst/>
          </a:prstGeom>
          <a:noFill/>
        </p:spPr>
        <p:txBody>
          <a:bodyPr wrap="square" lIns="0" tIns="0" rIns="0" bIns="0" rtlCol="0">
            <a:spAutoFit/>
          </a:bodyPr>
          <a:lstStyle/>
          <a:p>
            <a:pPr algn="l"/>
            <a:r>
              <a:rPr lang="en-US" sz="1400">
                <a:solidFill>
                  <a:schemeClr val="bg1">
                    <a:lumMod val="50000"/>
                  </a:schemeClr>
                </a:solidFill>
                <a:latin typeface="+mj-lt"/>
              </a:rPr>
              <a:t>Static Slide</a:t>
            </a:r>
          </a:p>
        </p:txBody>
      </p:sp>
      <p:sp>
        <p:nvSpPr>
          <p:cNvPr id="17" name="Graphic 8">
            <a:extLst>
              <a:ext uri="{FF2B5EF4-FFF2-40B4-BE49-F238E27FC236}">
                <a16:creationId xmlns:a16="http://schemas.microsoft.com/office/drawing/2014/main" id="{BB1BD245-0DA3-2578-A854-F0FFCBB3B0BC}"/>
              </a:ext>
              <a:ext uri="{C183D7F6-B498-43B3-948B-1728B52AA6E4}">
                <adec:decorative xmlns:adec="http://schemas.microsoft.com/office/drawing/2017/decorative" val="1"/>
              </a:ext>
            </a:extLst>
          </p:cNvPr>
          <p:cNvSpPr/>
          <p:nvPr/>
        </p:nvSpPr>
        <p:spPr>
          <a:xfrm>
            <a:off x="-19814" y="4266855"/>
            <a:ext cx="12192000" cy="1244600"/>
          </a:xfrm>
          <a:custGeom>
            <a:avLst/>
            <a:gdLst>
              <a:gd name="connsiteX0" fmla="*/ 12192000 w 12192000"/>
              <a:gd name="connsiteY0" fmla="*/ 912495 h 1244600"/>
              <a:gd name="connsiteX1" fmla="*/ 10268585 w 12192000"/>
              <a:gd name="connsiteY1" fmla="*/ 421005 h 1244600"/>
              <a:gd name="connsiteX2" fmla="*/ 6096000 w 12192000"/>
              <a:gd name="connsiteY2" fmla="*/ 0 h 1244600"/>
              <a:gd name="connsiteX3" fmla="*/ 1923415 w 12192000"/>
              <a:gd name="connsiteY3" fmla="*/ 420370 h 1244600"/>
              <a:gd name="connsiteX4" fmla="*/ 0 w 12192000"/>
              <a:gd name="connsiteY4" fmla="*/ 912495 h 1244600"/>
              <a:gd name="connsiteX5" fmla="*/ 0 w 12192000"/>
              <a:gd name="connsiteY5" fmla="*/ 1244600 h 1244600"/>
              <a:gd name="connsiteX6" fmla="*/ 6096000 w 12192000"/>
              <a:gd name="connsiteY6" fmla="*/ 298450 h 1244600"/>
              <a:gd name="connsiteX7" fmla="*/ 12192000 w 12192000"/>
              <a:gd name="connsiteY7" fmla="*/ 1244600 h 1244600"/>
              <a:gd name="connsiteX8" fmla="*/ 12192000 w 12192000"/>
              <a:gd name="connsiteY8" fmla="*/ 912495 h 124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244600">
                <a:moveTo>
                  <a:pt x="12192000" y="912495"/>
                </a:moveTo>
                <a:cubicBezTo>
                  <a:pt x="11558905" y="717550"/>
                  <a:pt x="10916285" y="553085"/>
                  <a:pt x="10268585" y="421005"/>
                </a:cubicBezTo>
                <a:cubicBezTo>
                  <a:pt x="8904605" y="141605"/>
                  <a:pt x="7500620" y="0"/>
                  <a:pt x="6096000" y="0"/>
                </a:cubicBezTo>
                <a:cubicBezTo>
                  <a:pt x="4691380" y="0"/>
                  <a:pt x="3287395" y="141605"/>
                  <a:pt x="1923415" y="420370"/>
                </a:cubicBezTo>
                <a:cubicBezTo>
                  <a:pt x="1275715" y="553085"/>
                  <a:pt x="633095" y="717550"/>
                  <a:pt x="0" y="912495"/>
                </a:cubicBezTo>
                <a:lnTo>
                  <a:pt x="0" y="1244600"/>
                </a:lnTo>
                <a:cubicBezTo>
                  <a:pt x="1923415" y="630555"/>
                  <a:pt x="3971290" y="298450"/>
                  <a:pt x="6096000" y="298450"/>
                </a:cubicBezTo>
                <a:cubicBezTo>
                  <a:pt x="8220710" y="298450"/>
                  <a:pt x="10268585" y="630555"/>
                  <a:pt x="12192000" y="1244600"/>
                </a:cubicBezTo>
                <a:lnTo>
                  <a:pt x="12192000" y="912495"/>
                </a:lnTo>
                <a:close/>
              </a:path>
            </a:pathLst>
          </a:custGeom>
          <a:solidFill>
            <a:srgbClr val="E5F3FF"/>
          </a:solidFill>
          <a:ln w="9525" cap="flat" cmpd="sng" algn="ctr">
            <a:noFill/>
            <a:prstDash val="solid"/>
            <a:headEnd type="none" w="med" len="med"/>
            <a:tailEnd type="none" w="med" len="med"/>
          </a:ln>
          <a:effectLst>
            <a:outerShdw blurRad="190500" dist="254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kern="0">
              <a:gradFill>
                <a:gsLst>
                  <a:gs pos="0">
                    <a:srgbClr val="FFFFFF"/>
                  </a:gs>
                  <a:gs pos="100000">
                    <a:srgbClr val="FFFFFF"/>
                  </a:gs>
                </a:gsLst>
                <a:lin ang="5400000" scaled="0"/>
              </a:gradFill>
              <a:latin typeface="Segoe UI"/>
              <a:cs typeface="Segoe UI" pitchFamily="34" charset="0"/>
            </a:endParaRPr>
          </a:p>
        </p:txBody>
      </p:sp>
      <p:sp>
        <p:nvSpPr>
          <p:cNvPr id="20" name="Graphic 8">
            <a:extLst>
              <a:ext uri="{FF2B5EF4-FFF2-40B4-BE49-F238E27FC236}">
                <a16:creationId xmlns:a16="http://schemas.microsoft.com/office/drawing/2014/main" id="{9E452995-6AE1-65F1-5771-3DC7C1EDDB25}"/>
              </a:ext>
              <a:ext uri="{C183D7F6-B498-43B3-948B-1728B52AA6E4}">
                <adec:decorative xmlns:adec="http://schemas.microsoft.com/office/drawing/2017/decorative" val="1"/>
              </a:ext>
            </a:extLst>
          </p:cNvPr>
          <p:cNvSpPr/>
          <p:nvPr/>
        </p:nvSpPr>
        <p:spPr>
          <a:xfrm>
            <a:off x="-2" y="4461843"/>
            <a:ext cx="12192000" cy="1244600"/>
          </a:xfrm>
          <a:custGeom>
            <a:avLst/>
            <a:gdLst>
              <a:gd name="connsiteX0" fmla="*/ 12192000 w 12192000"/>
              <a:gd name="connsiteY0" fmla="*/ 912495 h 1244600"/>
              <a:gd name="connsiteX1" fmla="*/ 10268585 w 12192000"/>
              <a:gd name="connsiteY1" fmla="*/ 421005 h 1244600"/>
              <a:gd name="connsiteX2" fmla="*/ 6096000 w 12192000"/>
              <a:gd name="connsiteY2" fmla="*/ 0 h 1244600"/>
              <a:gd name="connsiteX3" fmla="*/ 1923415 w 12192000"/>
              <a:gd name="connsiteY3" fmla="*/ 420370 h 1244600"/>
              <a:gd name="connsiteX4" fmla="*/ 0 w 12192000"/>
              <a:gd name="connsiteY4" fmla="*/ 912495 h 1244600"/>
              <a:gd name="connsiteX5" fmla="*/ 0 w 12192000"/>
              <a:gd name="connsiteY5" fmla="*/ 1244600 h 1244600"/>
              <a:gd name="connsiteX6" fmla="*/ 6096000 w 12192000"/>
              <a:gd name="connsiteY6" fmla="*/ 298450 h 1244600"/>
              <a:gd name="connsiteX7" fmla="*/ 12192000 w 12192000"/>
              <a:gd name="connsiteY7" fmla="*/ 1244600 h 1244600"/>
              <a:gd name="connsiteX8" fmla="*/ 12192000 w 12192000"/>
              <a:gd name="connsiteY8" fmla="*/ 912495 h 124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244600">
                <a:moveTo>
                  <a:pt x="12192000" y="912495"/>
                </a:moveTo>
                <a:cubicBezTo>
                  <a:pt x="11558905" y="717550"/>
                  <a:pt x="10916285" y="553085"/>
                  <a:pt x="10268585" y="421005"/>
                </a:cubicBezTo>
                <a:cubicBezTo>
                  <a:pt x="8904605" y="141605"/>
                  <a:pt x="7500620" y="0"/>
                  <a:pt x="6096000" y="0"/>
                </a:cubicBezTo>
                <a:cubicBezTo>
                  <a:pt x="4691380" y="0"/>
                  <a:pt x="3287395" y="141605"/>
                  <a:pt x="1923415" y="420370"/>
                </a:cubicBezTo>
                <a:cubicBezTo>
                  <a:pt x="1275715" y="553085"/>
                  <a:pt x="633095" y="717550"/>
                  <a:pt x="0" y="912495"/>
                </a:cubicBezTo>
                <a:lnTo>
                  <a:pt x="0" y="1244600"/>
                </a:lnTo>
                <a:cubicBezTo>
                  <a:pt x="1923415" y="630555"/>
                  <a:pt x="3971290" y="298450"/>
                  <a:pt x="6096000" y="298450"/>
                </a:cubicBezTo>
                <a:cubicBezTo>
                  <a:pt x="8220710" y="298450"/>
                  <a:pt x="10268585" y="630555"/>
                  <a:pt x="12192000" y="1244600"/>
                </a:cubicBezTo>
                <a:lnTo>
                  <a:pt x="12192000" y="912495"/>
                </a:lnTo>
                <a:close/>
              </a:path>
            </a:pathLst>
          </a:custGeom>
          <a:solidFill>
            <a:schemeClr val="bg1"/>
          </a:solidFill>
          <a:ln w="9525" cap="flat" cmpd="sng" algn="ctr">
            <a:noFill/>
            <a:prstDash val="solid"/>
            <a:headEnd type="none" w="med" len="med"/>
            <a:tailEnd type="none" w="med" len="med"/>
          </a:ln>
          <a:effectLst>
            <a:outerShdw blurRad="190500" dist="254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kern="0">
              <a:gradFill>
                <a:gsLst>
                  <a:gs pos="0">
                    <a:srgbClr val="FFFFFF"/>
                  </a:gs>
                  <a:gs pos="100000">
                    <a:srgbClr val="FFFFFF"/>
                  </a:gs>
                </a:gsLst>
                <a:lin ang="5400000" scaled="0"/>
              </a:gradFill>
              <a:latin typeface="Segoe UI"/>
              <a:cs typeface="Segoe UI" pitchFamily="34" charset="0"/>
            </a:endParaRPr>
          </a:p>
        </p:txBody>
      </p:sp>
      <p:pic>
        <p:nvPicPr>
          <p:cNvPr id="645" name="Picture 644" descr="Icon of a computer screen with a group of people inside it">
            <a:extLst>
              <a:ext uri="{FF2B5EF4-FFF2-40B4-BE49-F238E27FC236}">
                <a16:creationId xmlns:a16="http://schemas.microsoft.com/office/drawing/2014/main" id="{9D13C8EA-B684-4234-B758-656E9A790D64}"/>
              </a:ext>
            </a:extLst>
          </p:cNvPr>
          <p:cNvPicPr>
            <a:picLocks noChangeAspect="1"/>
          </p:cNvPicPr>
          <p:nvPr/>
        </p:nvPicPr>
        <p:blipFill>
          <a:blip r:embed="rId35"/>
          <a:stretch>
            <a:fillRect/>
          </a:stretch>
        </p:blipFill>
        <p:spPr>
          <a:xfrm>
            <a:off x="406761" y="4231055"/>
            <a:ext cx="312420" cy="243840"/>
          </a:xfrm>
          <a:prstGeom prst="rect">
            <a:avLst/>
          </a:prstGeom>
        </p:spPr>
      </p:pic>
      <p:sp>
        <p:nvSpPr>
          <p:cNvPr id="646" name="TextBox 645">
            <a:extLst>
              <a:ext uri="{FF2B5EF4-FFF2-40B4-BE49-F238E27FC236}">
                <a16:creationId xmlns:a16="http://schemas.microsoft.com/office/drawing/2014/main" id="{0B17D202-54DD-48BD-8660-6F76280C6310}"/>
              </a:ext>
            </a:extLst>
          </p:cNvPr>
          <p:cNvSpPr txBox="1"/>
          <p:nvPr/>
        </p:nvSpPr>
        <p:spPr>
          <a:xfrm rot="20818101">
            <a:off x="-980560" y="4824044"/>
            <a:ext cx="3886200" cy="277533"/>
          </a:xfrm>
          <a:prstGeom prst="rect">
            <a:avLst/>
          </a:prstGeom>
          <a:noFill/>
        </p:spPr>
        <p:txBody>
          <a:bodyPr wrap="square" lIns="0" tIns="0" rIns="0" bIns="0" rtlCol="0">
            <a:prstTxWarp prst="textArchUp">
              <a:avLst/>
            </a:prstTxWarp>
            <a:spAutoFit/>
          </a:bodyPr>
          <a:lstStyle/>
          <a:p>
            <a:pPr algn="ctr"/>
            <a:r>
              <a:rPr lang="en-US" sz="1400" b="1">
                <a:solidFill>
                  <a:srgbClr val="C00000"/>
                </a:solidFill>
              </a:rPr>
              <a:t>EXTERNAL THREATS</a:t>
            </a:r>
          </a:p>
        </p:txBody>
      </p:sp>
      <p:sp>
        <p:nvSpPr>
          <p:cNvPr id="3" name="TextBox 2">
            <a:extLst>
              <a:ext uri="{FF2B5EF4-FFF2-40B4-BE49-F238E27FC236}">
                <a16:creationId xmlns:a16="http://schemas.microsoft.com/office/drawing/2014/main" id="{C32244FE-B3A0-4EAA-A1D3-E4277D7DE017}"/>
              </a:ext>
            </a:extLst>
          </p:cNvPr>
          <p:cNvSpPr txBox="1"/>
          <p:nvPr/>
        </p:nvSpPr>
        <p:spPr>
          <a:xfrm rot="20706996">
            <a:off x="-1223568" y="5662492"/>
            <a:ext cx="3886200" cy="357456"/>
          </a:xfrm>
          <a:prstGeom prst="rect">
            <a:avLst/>
          </a:prstGeom>
          <a:noFill/>
        </p:spPr>
        <p:txBody>
          <a:bodyPr wrap="square" lIns="0" tIns="0" rIns="0" bIns="0" rtlCol="0">
            <a:prstTxWarp prst="textArchUp">
              <a:avLst/>
            </a:prstTxWarp>
            <a:spAutoFit/>
          </a:bodyPr>
          <a:lstStyle/>
          <a:p>
            <a:pPr algn="ctr"/>
            <a:r>
              <a:rPr lang="en-US" sz="1400" b="1">
                <a:solidFill>
                  <a:srgbClr val="C00000"/>
                </a:solidFill>
              </a:rPr>
              <a:t>INSIDER RISKS</a:t>
            </a:r>
          </a:p>
        </p:txBody>
      </p:sp>
      <p:grpSp>
        <p:nvGrpSpPr>
          <p:cNvPr id="113" name="Group 112">
            <a:extLst>
              <a:ext uri="{FF2B5EF4-FFF2-40B4-BE49-F238E27FC236}">
                <a16:creationId xmlns:a16="http://schemas.microsoft.com/office/drawing/2014/main" id="{D544887F-B1CC-4BA3-BBDA-0D986A71A116}"/>
              </a:ext>
            </a:extLst>
          </p:cNvPr>
          <p:cNvGrpSpPr/>
          <p:nvPr/>
        </p:nvGrpSpPr>
        <p:grpSpPr>
          <a:xfrm>
            <a:off x="0" y="4285237"/>
            <a:ext cx="12192000" cy="3361269"/>
            <a:chOff x="0" y="4309820"/>
            <a:chExt cx="12192000" cy="3361269"/>
          </a:xfrm>
        </p:grpSpPr>
        <p:sp>
          <p:nvSpPr>
            <p:cNvPr id="114" name="Graphic 8">
              <a:extLst>
                <a:ext uri="{FF2B5EF4-FFF2-40B4-BE49-F238E27FC236}">
                  <a16:creationId xmlns:a16="http://schemas.microsoft.com/office/drawing/2014/main" id="{4C97C3CB-40F5-4138-98D5-B15DF1BA4F6D}"/>
                </a:ext>
                <a:ext uri="{C183D7F6-B498-43B3-948B-1728B52AA6E4}">
                  <adec:decorative xmlns:adec="http://schemas.microsoft.com/office/drawing/2017/decorative" val="1"/>
                </a:ext>
              </a:extLst>
            </p:cNvPr>
            <p:cNvSpPr/>
            <p:nvPr/>
          </p:nvSpPr>
          <p:spPr>
            <a:xfrm>
              <a:off x="0" y="4309820"/>
              <a:ext cx="12192000" cy="1244600"/>
            </a:xfrm>
            <a:custGeom>
              <a:avLst/>
              <a:gdLst>
                <a:gd name="connsiteX0" fmla="*/ 12192000 w 12192000"/>
                <a:gd name="connsiteY0" fmla="*/ 912495 h 1244600"/>
                <a:gd name="connsiteX1" fmla="*/ 10268585 w 12192000"/>
                <a:gd name="connsiteY1" fmla="*/ 421005 h 1244600"/>
                <a:gd name="connsiteX2" fmla="*/ 6096000 w 12192000"/>
                <a:gd name="connsiteY2" fmla="*/ 0 h 1244600"/>
                <a:gd name="connsiteX3" fmla="*/ 1923415 w 12192000"/>
                <a:gd name="connsiteY3" fmla="*/ 420370 h 1244600"/>
                <a:gd name="connsiteX4" fmla="*/ 0 w 12192000"/>
                <a:gd name="connsiteY4" fmla="*/ 912495 h 1244600"/>
                <a:gd name="connsiteX5" fmla="*/ 0 w 12192000"/>
                <a:gd name="connsiteY5" fmla="*/ 1244600 h 1244600"/>
                <a:gd name="connsiteX6" fmla="*/ 6096000 w 12192000"/>
                <a:gd name="connsiteY6" fmla="*/ 298450 h 1244600"/>
                <a:gd name="connsiteX7" fmla="*/ 12192000 w 12192000"/>
                <a:gd name="connsiteY7" fmla="*/ 1244600 h 1244600"/>
                <a:gd name="connsiteX8" fmla="*/ 12192000 w 12192000"/>
                <a:gd name="connsiteY8" fmla="*/ 912495 h 124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244600">
                  <a:moveTo>
                    <a:pt x="12192000" y="912495"/>
                  </a:moveTo>
                  <a:cubicBezTo>
                    <a:pt x="11558905" y="717550"/>
                    <a:pt x="10916285" y="553085"/>
                    <a:pt x="10268585" y="421005"/>
                  </a:cubicBezTo>
                  <a:cubicBezTo>
                    <a:pt x="8904605" y="141605"/>
                    <a:pt x="7500620" y="0"/>
                    <a:pt x="6096000" y="0"/>
                  </a:cubicBezTo>
                  <a:cubicBezTo>
                    <a:pt x="4691380" y="0"/>
                    <a:pt x="3287395" y="141605"/>
                    <a:pt x="1923415" y="420370"/>
                  </a:cubicBezTo>
                  <a:cubicBezTo>
                    <a:pt x="1275715" y="553085"/>
                    <a:pt x="633095" y="717550"/>
                    <a:pt x="0" y="912495"/>
                  </a:cubicBezTo>
                  <a:lnTo>
                    <a:pt x="0" y="1244600"/>
                  </a:lnTo>
                  <a:cubicBezTo>
                    <a:pt x="1923415" y="630555"/>
                    <a:pt x="3971290" y="298450"/>
                    <a:pt x="6096000" y="298450"/>
                  </a:cubicBezTo>
                  <a:cubicBezTo>
                    <a:pt x="8220710" y="298450"/>
                    <a:pt x="10268585" y="630555"/>
                    <a:pt x="12192000" y="1244600"/>
                  </a:cubicBezTo>
                  <a:lnTo>
                    <a:pt x="12192000" y="912495"/>
                  </a:lnTo>
                  <a:close/>
                </a:path>
              </a:pathLst>
            </a:custGeom>
            <a:solidFill>
              <a:srgbClr val="0072C6"/>
            </a:solidFill>
            <a:ln w="9525" cap="flat">
              <a:noFill/>
              <a:prstDash val="solid"/>
              <a:miter/>
            </a:ln>
            <a:effectLst/>
          </p:spPr>
          <p:txBody>
            <a:bodyPr rtlCol="0" anchor="ctr"/>
            <a:lstStyle/>
            <a:p>
              <a:endParaRPr lang="en-US"/>
            </a:p>
          </p:txBody>
        </p:sp>
        <p:sp>
          <p:nvSpPr>
            <p:cNvPr id="118" name="TextBox 117">
              <a:hlinkClick r:id="rId36" tooltip="Microsoft Azure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3CDE7FAF-F5FF-4A70-9374-CBE030C67B5B}"/>
                </a:ext>
              </a:extLst>
            </p:cNvPr>
            <p:cNvSpPr txBox="1"/>
            <p:nvPr/>
          </p:nvSpPr>
          <p:spPr>
            <a:xfrm>
              <a:off x="313222" y="4488827"/>
              <a:ext cx="11327342" cy="3182262"/>
            </a:xfrm>
            <a:prstGeom prst="rect">
              <a:avLst/>
            </a:prstGeom>
            <a:noFill/>
            <a:ln w="9525">
              <a:noFill/>
            </a:ln>
          </p:spPr>
          <p:txBody>
            <a:bodyPr wrap="square" lIns="0" tIns="0" rIns="0" bIns="0" rtlCol="0">
              <a:prstTxWarp prst="textArchUp">
                <a:avLst>
                  <a:gd name="adj" fmla="val 10977047"/>
                </a:avLst>
              </a:prstTxWarp>
              <a:spAutoFit/>
            </a:bodyPr>
            <a:lstStyle/>
            <a:p>
              <a:pPr algn="ctr"/>
              <a:r>
                <a:rPr lang="en-US" sz="1600" b="1">
                  <a:solidFill>
                    <a:srgbClr val="FFFFFF"/>
                  </a:solidFill>
                  <a:latin typeface="Segoe UI"/>
                </a:rPr>
                <a:t>Microsoft Defender XDR + Microsoft Sentinel</a:t>
              </a:r>
            </a:p>
          </p:txBody>
        </p:sp>
      </p:grpSp>
      <p:sp>
        <p:nvSpPr>
          <p:cNvPr id="22" name="TextBox 21">
            <a:hlinkClick r:id="rId36" tooltip="Microsoft Azure Sentinel is a cloud native SIEM+SOAR solution that uses UEBA and ML to rapidly detect, hunt for, and remediate threats across your enterprise (including IT, IoT, and OT environments)"/>
            <a:extLst>
              <a:ext uri="{FF2B5EF4-FFF2-40B4-BE49-F238E27FC236}">
                <a16:creationId xmlns:a16="http://schemas.microsoft.com/office/drawing/2014/main" id="{1908E3F9-8D00-B1D9-68EE-9634503ADD87}"/>
              </a:ext>
            </a:extLst>
          </p:cNvPr>
          <p:cNvSpPr txBox="1"/>
          <p:nvPr/>
        </p:nvSpPr>
        <p:spPr>
          <a:xfrm>
            <a:off x="412515" y="4689774"/>
            <a:ext cx="11327342" cy="3182262"/>
          </a:xfrm>
          <a:prstGeom prst="rect">
            <a:avLst/>
          </a:prstGeom>
          <a:noFill/>
        </p:spPr>
        <p:txBody>
          <a:bodyPr wrap="square" lIns="0" tIns="0" rIns="0" bIns="0" rtlCol="0">
            <a:prstTxWarp prst="textArchUp">
              <a:avLst>
                <a:gd name="adj" fmla="val 10977047"/>
              </a:avLst>
            </a:prstTxWarp>
            <a:spAutoFit/>
          </a:bodyPr>
          <a:lstStyle/>
          <a:p>
            <a:pPr algn="ctr"/>
            <a:r>
              <a:rPr kumimoji="0" lang="en-US" sz="1100" b="1" i="0" u="none" strike="noStrike" kern="1200" cap="none" spc="0" normalizeH="0" baseline="0" noProof="0">
                <a:ln>
                  <a:noFill/>
                </a:ln>
                <a:effectLst/>
                <a:uLnTx/>
                <a:uFillTx/>
                <a:latin typeface="Segoe UI"/>
                <a:ea typeface="+mn-ea"/>
                <a:cs typeface="+mn-cs"/>
              </a:rPr>
              <a:t>Security Copilot </a:t>
            </a:r>
            <a:r>
              <a:rPr kumimoji="0" lang="en-US" sz="1100" b="1" i="1" u="none" strike="noStrike" kern="1200" cap="none" spc="0" normalizeH="0" baseline="0" noProof="0">
                <a:ln>
                  <a:noFill/>
                </a:ln>
                <a:effectLst/>
                <a:uLnTx/>
                <a:uFillTx/>
                <a:latin typeface="+mj-lt"/>
                <a:ea typeface="+mn-ea"/>
                <a:cs typeface="+mn-cs"/>
              </a:rPr>
              <a:t>(Preview)</a:t>
            </a:r>
            <a:endParaRPr lang="en-US" sz="1050" b="1" i="1">
              <a:latin typeface="+mj-lt"/>
            </a:endParaRPr>
          </a:p>
        </p:txBody>
      </p:sp>
      <mc:AlternateContent xmlns:mc="http://schemas.openxmlformats.org/markup-compatibility/2006" xmlns:psez="http://schemas.microsoft.com/office/powerpoint/2016/sectionzoom">
        <mc:Choice Requires="psez">
          <p:graphicFrame>
            <p:nvGraphicFramePr>
              <p:cNvPr id="13" name="Section Zoom 12">
                <a:extLst>
                  <a:ext uri="{FF2B5EF4-FFF2-40B4-BE49-F238E27FC236}">
                    <a16:creationId xmlns:a16="http://schemas.microsoft.com/office/drawing/2014/main" id="{9946B529-3DF8-4BC6-B1D6-967F3F3BAC1E}"/>
                  </a:ext>
                </a:extLst>
              </p:cNvPr>
              <p:cNvGraphicFramePr>
                <a:graphicFrameLocks noChangeAspect="1"/>
              </p:cNvGraphicFramePr>
              <p:nvPr>
                <p:extLst>
                  <p:ext uri="{D42A27DB-BD31-4B8C-83A1-F6EECF244321}">
                    <p14:modId xmlns:p14="http://schemas.microsoft.com/office/powerpoint/2010/main" val="188118172"/>
                  </p:ext>
                </p:extLst>
              </p:nvPr>
            </p:nvGraphicFramePr>
            <p:xfrm>
              <a:off x="10720395" y="119619"/>
              <a:ext cx="744199" cy="418612"/>
            </p:xfrm>
            <a:graphic>
              <a:graphicData uri="http://schemas.microsoft.com/office/powerpoint/2016/sectionzoom">
                <psez:sectionZm>
                  <psez:sectionZmObj sectionId="{25D1BFE4-7E75-4267-89CD-3FF11AC79497}">
                    <psez:zmPr id="{53C502AD-8477-4132-B4A9-B4CE937C3070}" returnToParent="0" transitionDur="1000">
                      <p166:blipFill xmlns:p166="http://schemas.microsoft.com/office/powerpoint/2016/6/main">
                        <a:blip r:embed="rId37"/>
                        <a:stretch>
                          <a:fillRect/>
                        </a:stretch>
                      </p166:blipFill>
                      <p166:spPr xmlns:p166="http://schemas.microsoft.com/office/powerpoint/2016/6/main">
                        <a:xfrm>
                          <a:off x="0" y="0"/>
                          <a:ext cx="744199" cy="418612"/>
                        </a:xfrm>
                        <a:prstGeom prst="rect">
                          <a:avLst/>
                        </a:prstGeom>
                        <a:solidFill>
                          <a:srgbClr val="E5F3FF"/>
                        </a:solidFill>
                        <a:ln w="9525" cap="flat" cmpd="sng" algn="ctr">
                          <a:noFill/>
                          <a:prstDash val="solid"/>
                          <a:headEnd type="none" w="med" len="med"/>
                          <a:tailEnd type="none" w="med" len="med"/>
                        </a:ln>
                        <a:effectLst>
                          <a:outerShdw blurRad="190500" dist="25400" algn="ctr" rotWithShape="0">
                            <a:prstClr val="black">
                              <a:alpha val="30000"/>
                            </a:prstClr>
                          </a:outerShdw>
                        </a:effectLst>
                      </p166:spPr>
                    </psez:zmPr>
                  </psez:sectionZmObj>
                </psez:sectionZm>
              </a:graphicData>
            </a:graphic>
          </p:graphicFrame>
        </mc:Choice>
        <mc:Fallback xmlns="">
          <p:pic>
            <p:nvPicPr>
              <p:cNvPr id="13" name="Section Zoom 12">
                <a:hlinkClick r:id="rId38" action="ppaction://hlinksldjump"/>
                <a:extLst>
                  <a:ext uri="{FF2B5EF4-FFF2-40B4-BE49-F238E27FC236}">
                    <a16:creationId xmlns:a16="http://schemas.microsoft.com/office/drawing/2014/main" id="{9946B529-3DF8-4BC6-B1D6-967F3F3BAC1E}"/>
                  </a:ext>
                </a:extLst>
              </p:cNvPr>
              <p:cNvPicPr>
                <a:picLocks noGrp="1" noRot="1" noChangeAspect="1" noMove="1" noResize="1" noEditPoints="1" noAdjustHandles="1" noChangeArrowheads="1" noChangeShapeType="1"/>
              </p:cNvPicPr>
              <p:nvPr/>
            </p:nvPicPr>
            <p:blipFill>
              <a:blip r:embed="rId39"/>
              <a:stretch>
                <a:fillRect/>
              </a:stretch>
            </p:blipFill>
            <p:spPr>
              <a:xfrm>
                <a:off x="10720395" y="119619"/>
                <a:ext cx="744199" cy="418612"/>
              </a:xfrm>
              <a:prstGeom prst="rect">
                <a:avLst/>
              </a:prstGeom>
              <a:solidFill>
                <a:srgbClr val="E5F3FF"/>
              </a:solidFill>
              <a:ln w="9525" cap="flat" cmpd="sng" algn="ctr">
                <a:noFill/>
                <a:prstDash val="solid"/>
                <a:headEnd type="none" w="med" len="med"/>
                <a:tailEnd type="none" w="med" len="med"/>
              </a:ln>
              <a:effectLst>
                <a:outerShdw blurRad="190500" dist="25400" algn="ctr" rotWithShape="0">
                  <a:prstClr val="black">
                    <a:alpha val="30000"/>
                  </a:prstClr>
                </a:outerShdw>
              </a:effectLst>
            </p:spPr>
          </p:pic>
        </mc:Fallback>
      </mc:AlternateContent>
    </p:spTree>
    <p:extLst>
      <p:ext uri="{BB962C8B-B14F-4D97-AF65-F5344CB8AC3E}">
        <p14:creationId xmlns:p14="http://schemas.microsoft.com/office/powerpoint/2010/main" val="4206763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31"/>
                                        </p:tgtEl>
                                        <p:attrNameLst>
                                          <p:attrName>style.visibility</p:attrName>
                                        </p:attrNameLst>
                                      </p:cBhvr>
                                      <p:to>
                                        <p:strVal val="visible"/>
                                      </p:to>
                                    </p:set>
                                    <p:animEffect transition="in" filter="fade">
                                      <p:cBhvr>
                                        <p:cTn id="7" dur="250"/>
                                        <p:tgtEl>
                                          <p:spTgt spid="6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32"/>
                                        </p:tgtEl>
                                        <p:attrNameLst>
                                          <p:attrName>style.visibility</p:attrName>
                                        </p:attrNameLst>
                                      </p:cBhvr>
                                      <p:to>
                                        <p:strVal val="visible"/>
                                      </p:to>
                                    </p:set>
                                    <p:animEffect transition="in" filter="fade">
                                      <p:cBhvr>
                                        <p:cTn id="10" dur="250"/>
                                        <p:tgtEl>
                                          <p:spTgt spid="632"/>
                                        </p:tgtEl>
                                      </p:cBhvr>
                                    </p:animEffect>
                                  </p:childTnLst>
                                </p:cTn>
                              </p:par>
                              <p:par>
                                <p:cTn id="11" presetID="10" presetClass="entr" presetSubtype="0" fill="hold" nodeType="withEffect">
                                  <p:stCondLst>
                                    <p:cond delay="0"/>
                                  </p:stCondLst>
                                  <p:childTnLst>
                                    <p:set>
                                      <p:cBhvr>
                                        <p:cTn id="12" dur="1" fill="hold">
                                          <p:stCondLst>
                                            <p:cond delay="0"/>
                                          </p:stCondLst>
                                        </p:cTn>
                                        <p:tgtEl>
                                          <p:spTgt spid="633"/>
                                        </p:tgtEl>
                                        <p:attrNameLst>
                                          <p:attrName>style.visibility</p:attrName>
                                        </p:attrNameLst>
                                      </p:cBhvr>
                                      <p:to>
                                        <p:strVal val="visible"/>
                                      </p:to>
                                    </p:set>
                                    <p:animEffect transition="in" filter="fade">
                                      <p:cBhvr>
                                        <p:cTn id="13" dur="250"/>
                                        <p:tgtEl>
                                          <p:spTgt spid="633"/>
                                        </p:tgtEl>
                                      </p:cBhvr>
                                    </p:animEffect>
                                  </p:childTnLst>
                                </p:cTn>
                              </p:par>
                              <p:par>
                                <p:cTn id="14" presetID="10" presetClass="entr" presetSubtype="0" fill="hold" nodeType="withEffect">
                                  <p:stCondLst>
                                    <p:cond delay="0"/>
                                  </p:stCondLst>
                                  <p:childTnLst>
                                    <p:set>
                                      <p:cBhvr>
                                        <p:cTn id="15" dur="1" fill="hold">
                                          <p:stCondLst>
                                            <p:cond delay="0"/>
                                          </p:stCondLst>
                                        </p:cTn>
                                        <p:tgtEl>
                                          <p:spTgt spid="634"/>
                                        </p:tgtEl>
                                        <p:attrNameLst>
                                          <p:attrName>style.visibility</p:attrName>
                                        </p:attrNameLst>
                                      </p:cBhvr>
                                      <p:to>
                                        <p:strVal val="visible"/>
                                      </p:to>
                                    </p:set>
                                    <p:animEffect transition="in" filter="fade">
                                      <p:cBhvr>
                                        <p:cTn id="16" dur="250"/>
                                        <p:tgtEl>
                                          <p:spTgt spid="6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37"/>
                                        </p:tgtEl>
                                        <p:attrNameLst>
                                          <p:attrName>style.visibility</p:attrName>
                                        </p:attrNameLst>
                                      </p:cBhvr>
                                      <p:to>
                                        <p:strVal val="visible"/>
                                      </p:to>
                                    </p:set>
                                    <p:animEffect transition="in" filter="fade">
                                      <p:cBhvr>
                                        <p:cTn id="19" dur="250"/>
                                        <p:tgtEl>
                                          <p:spTgt spid="63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36"/>
                                        </p:tgtEl>
                                        <p:attrNameLst>
                                          <p:attrName>style.visibility</p:attrName>
                                        </p:attrNameLst>
                                      </p:cBhvr>
                                      <p:to>
                                        <p:strVal val="visible"/>
                                      </p:to>
                                    </p:set>
                                    <p:animEffect transition="in" filter="fade">
                                      <p:cBhvr>
                                        <p:cTn id="22" dur="250"/>
                                        <p:tgtEl>
                                          <p:spTgt spid="63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35"/>
                                        </p:tgtEl>
                                        <p:attrNameLst>
                                          <p:attrName>style.visibility</p:attrName>
                                        </p:attrNameLst>
                                      </p:cBhvr>
                                      <p:to>
                                        <p:strVal val="visible"/>
                                      </p:to>
                                    </p:set>
                                    <p:animEffect transition="in" filter="fade">
                                      <p:cBhvr>
                                        <p:cTn id="25" dur="250"/>
                                        <p:tgtEl>
                                          <p:spTgt spid="63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39"/>
                                        </p:tgtEl>
                                        <p:attrNameLst>
                                          <p:attrName>style.visibility</p:attrName>
                                        </p:attrNameLst>
                                      </p:cBhvr>
                                      <p:to>
                                        <p:strVal val="visible"/>
                                      </p:to>
                                    </p:set>
                                    <p:animEffect transition="in" filter="fade">
                                      <p:cBhvr>
                                        <p:cTn id="28" dur="250"/>
                                        <p:tgtEl>
                                          <p:spTgt spid="639"/>
                                        </p:tgtEl>
                                      </p:cBhvr>
                                    </p:animEffect>
                                  </p:childTnLst>
                                </p:cTn>
                              </p:par>
                              <p:par>
                                <p:cTn id="29" presetID="10" presetClass="entr" presetSubtype="0" fill="hold" nodeType="withEffect">
                                  <p:stCondLst>
                                    <p:cond delay="0"/>
                                  </p:stCondLst>
                                  <p:childTnLst>
                                    <p:set>
                                      <p:cBhvr>
                                        <p:cTn id="30" dur="1" fill="hold">
                                          <p:stCondLst>
                                            <p:cond delay="0"/>
                                          </p:stCondLst>
                                        </p:cTn>
                                        <p:tgtEl>
                                          <p:spTgt spid="638"/>
                                        </p:tgtEl>
                                        <p:attrNameLst>
                                          <p:attrName>style.visibility</p:attrName>
                                        </p:attrNameLst>
                                      </p:cBhvr>
                                      <p:to>
                                        <p:strVal val="visible"/>
                                      </p:to>
                                    </p:set>
                                    <p:animEffect transition="in" filter="fade">
                                      <p:cBhvr>
                                        <p:cTn id="31" dur="250"/>
                                        <p:tgtEl>
                                          <p:spTgt spid="63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41"/>
                                        </p:tgtEl>
                                        <p:attrNameLst>
                                          <p:attrName>style.visibility</p:attrName>
                                        </p:attrNameLst>
                                      </p:cBhvr>
                                      <p:to>
                                        <p:strVal val="visible"/>
                                      </p:to>
                                    </p:set>
                                    <p:animEffect transition="in" filter="fade">
                                      <p:cBhvr>
                                        <p:cTn id="34" dur="250"/>
                                        <p:tgtEl>
                                          <p:spTgt spid="64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40"/>
                                        </p:tgtEl>
                                        <p:attrNameLst>
                                          <p:attrName>style.visibility</p:attrName>
                                        </p:attrNameLst>
                                      </p:cBhvr>
                                      <p:to>
                                        <p:strVal val="visible"/>
                                      </p:to>
                                    </p:set>
                                    <p:animEffect transition="in" filter="fade">
                                      <p:cBhvr>
                                        <p:cTn id="37" dur="250"/>
                                        <p:tgtEl>
                                          <p:spTgt spid="64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43"/>
                                        </p:tgtEl>
                                        <p:attrNameLst>
                                          <p:attrName>style.visibility</p:attrName>
                                        </p:attrNameLst>
                                      </p:cBhvr>
                                      <p:to>
                                        <p:strVal val="visible"/>
                                      </p:to>
                                    </p:set>
                                    <p:animEffect transition="in" filter="fade">
                                      <p:cBhvr>
                                        <p:cTn id="40" dur="250"/>
                                        <p:tgtEl>
                                          <p:spTgt spid="64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44"/>
                                        </p:tgtEl>
                                        <p:attrNameLst>
                                          <p:attrName>style.visibility</p:attrName>
                                        </p:attrNameLst>
                                      </p:cBhvr>
                                      <p:to>
                                        <p:strVal val="visible"/>
                                      </p:to>
                                    </p:set>
                                    <p:animEffect transition="in" filter="fade">
                                      <p:cBhvr>
                                        <p:cTn id="43" dur="250"/>
                                        <p:tgtEl>
                                          <p:spTgt spid="644"/>
                                        </p:tgtEl>
                                      </p:cBhvr>
                                    </p:animEffect>
                                  </p:childTnLst>
                                </p:cTn>
                              </p:par>
                              <p:par>
                                <p:cTn id="44" presetID="10" presetClass="entr" presetSubtype="0" fill="hold" nodeType="withEffect">
                                  <p:stCondLst>
                                    <p:cond delay="0"/>
                                  </p:stCondLst>
                                  <p:childTnLst>
                                    <p:set>
                                      <p:cBhvr>
                                        <p:cTn id="45" dur="1" fill="hold">
                                          <p:stCondLst>
                                            <p:cond delay="0"/>
                                          </p:stCondLst>
                                        </p:cTn>
                                        <p:tgtEl>
                                          <p:spTgt spid="645"/>
                                        </p:tgtEl>
                                        <p:attrNameLst>
                                          <p:attrName>style.visibility</p:attrName>
                                        </p:attrNameLst>
                                      </p:cBhvr>
                                      <p:to>
                                        <p:strVal val="visible"/>
                                      </p:to>
                                    </p:set>
                                    <p:animEffect transition="in" filter="fade">
                                      <p:cBhvr>
                                        <p:cTn id="46" dur="250"/>
                                        <p:tgtEl>
                                          <p:spTgt spid="645"/>
                                        </p:tgtEl>
                                      </p:cBhvr>
                                    </p:animEffect>
                                  </p:childTnLst>
                                </p:cTn>
                              </p:par>
                            </p:childTnLst>
                          </p:cTn>
                        </p:par>
                        <p:par>
                          <p:cTn id="47" fill="hold">
                            <p:stCondLst>
                              <p:cond delay="250"/>
                            </p:stCondLst>
                            <p:childTnLst>
                              <p:par>
                                <p:cTn id="48" presetID="22" presetClass="entr" presetSubtype="1" fill="hold" grpId="0" nodeType="afterEffect">
                                  <p:stCondLst>
                                    <p:cond delay="0"/>
                                  </p:stCondLst>
                                  <p:childTnLst>
                                    <p:set>
                                      <p:cBhvr>
                                        <p:cTn id="49" dur="1" fill="hold">
                                          <p:stCondLst>
                                            <p:cond delay="0"/>
                                          </p:stCondLst>
                                        </p:cTn>
                                        <p:tgtEl>
                                          <p:spTgt spid="648"/>
                                        </p:tgtEl>
                                        <p:attrNameLst>
                                          <p:attrName>style.visibility</p:attrName>
                                        </p:attrNameLst>
                                      </p:cBhvr>
                                      <p:to>
                                        <p:strVal val="visible"/>
                                      </p:to>
                                    </p:set>
                                    <p:animEffect transition="in" filter="wipe(up)">
                                      <p:cBhvr>
                                        <p:cTn id="50" dur="250"/>
                                        <p:tgtEl>
                                          <p:spTgt spid="648"/>
                                        </p:tgtEl>
                                      </p:cBhvr>
                                    </p:animEffect>
                                  </p:childTnLst>
                                </p:cTn>
                              </p:par>
                              <p:par>
                                <p:cTn id="51" presetID="22" presetClass="entr" presetSubtype="8" fill="hold" nodeType="withEffect">
                                  <p:stCondLst>
                                    <p:cond delay="0"/>
                                  </p:stCondLst>
                                  <p:childTnLst>
                                    <p:set>
                                      <p:cBhvr>
                                        <p:cTn id="52" dur="1" fill="hold">
                                          <p:stCondLst>
                                            <p:cond delay="0"/>
                                          </p:stCondLst>
                                        </p:cTn>
                                        <p:tgtEl>
                                          <p:spTgt spid="649"/>
                                        </p:tgtEl>
                                        <p:attrNameLst>
                                          <p:attrName>style.visibility</p:attrName>
                                        </p:attrNameLst>
                                      </p:cBhvr>
                                      <p:to>
                                        <p:strVal val="visible"/>
                                      </p:to>
                                    </p:set>
                                    <p:animEffect transition="in" filter="wipe(left)">
                                      <p:cBhvr>
                                        <p:cTn id="53" dur="250"/>
                                        <p:tgtEl>
                                          <p:spTgt spid="649"/>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642"/>
                                        </p:tgtEl>
                                        <p:attrNameLst>
                                          <p:attrName>style.visibility</p:attrName>
                                        </p:attrNameLst>
                                      </p:cBhvr>
                                      <p:to>
                                        <p:strVal val="visible"/>
                                      </p:to>
                                    </p:set>
                                    <p:animEffect transition="in" filter="wipe(left)">
                                      <p:cBhvr>
                                        <p:cTn id="56" dur="250"/>
                                        <p:tgtEl>
                                          <p:spTgt spid="642"/>
                                        </p:tgtEl>
                                      </p:cBhvr>
                                    </p:animEffect>
                                  </p:childTnLst>
                                </p:cTn>
                              </p:par>
                            </p:childTnLst>
                          </p:cTn>
                        </p:par>
                        <p:par>
                          <p:cTn id="57" fill="hold">
                            <p:stCondLst>
                              <p:cond delay="500"/>
                            </p:stCondLst>
                            <p:childTnLst>
                              <p:par>
                                <p:cTn id="58" presetID="10" presetClass="entr" presetSubtype="0" fill="hold" grpId="0" nodeType="afterEffect">
                                  <p:stCondLst>
                                    <p:cond delay="250"/>
                                  </p:stCondLst>
                                  <p:childTnLst>
                                    <p:set>
                                      <p:cBhvr>
                                        <p:cTn id="59" dur="1" fill="hold">
                                          <p:stCondLst>
                                            <p:cond delay="0"/>
                                          </p:stCondLst>
                                        </p:cTn>
                                        <p:tgtEl>
                                          <p:spTgt spid="650"/>
                                        </p:tgtEl>
                                        <p:attrNameLst>
                                          <p:attrName>style.visibility</p:attrName>
                                        </p:attrNameLst>
                                      </p:cBhvr>
                                      <p:to>
                                        <p:strVal val="visible"/>
                                      </p:to>
                                    </p:set>
                                    <p:animEffect transition="in" filter="fade">
                                      <p:cBhvr>
                                        <p:cTn id="60" dur="250"/>
                                        <p:tgtEl>
                                          <p:spTgt spid="650"/>
                                        </p:tgtEl>
                                      </p:cBhvr>
                                    </p:animEffect>
                                  </p:childTnLst>
                                </p:cTn>
                              </p:par>
                              <p:par>
                                <p:cTn id="61" presetID="10" presetClass="entr" presetSubtype="0" fill="hold" grpId="0" nodeType="withEffect">
                                  <p:stCondLst>
                                    <p:cond delay="250"/>
                                  </p:stCondLst>
                                  <p:childTnLst>
                                    <p:set>
                                      <p:cBhvr>
                                        <p:cTn id="62" dur="1" fill="hold">
                                          <p:stCondLst>
                                            <p:cond delay="0"/>
                                          </p:stCondLst>
                                        </p:cTn>
                                        <p:tgtEl>
                                          <p:spTgt spid="651"/>
                                        </p:tgtEl>
                                        <p:attrNameLst>
                                          <p:attrName>style.visibility</p:attrName>
                                        </p:attrNameLst>
                                      </p:cBhvr>
                                      <p:to>
                                        <p:strVal val="visible"/>
                                      </p:to>
                                    </p:set>
                                    <p:animEffect transition="in" filter="fade">
                                      <p:cBhvr>
                                        <p:cTn id="63" dur="250"/>
                                        <p:tgtEl>
                                          <p:spTgt spid="651"/>
                                        </p:tgtEl>
                                      </p:cBhvr>
                                    </p:animEffect>
                                  </p:childTnLst>
                                </p:cTn>
                              </p:par>
                              <p:par>
                                <p:cTn id="64" presetID="10" presetClass="entr" presetSubtype="0" fill="hold" nodeType="withEffect">
                                  <p:stCondLst>
                                    <p:cond delay="250"/>
                                  </p:stCondLst>
                                  <p:childTnLst>
                                    <p:set>
                                      <p:cBhvr>
                                        <p:cTn id="65" dur="1" fill="hold">
                                          <p:stCondLst>
                                            <p:cond delay="0"/>
                                          </p:stCondLst>
                                        </p:cTn>
                                        <p:tgtEl>
                                          <p:spTgt spid="652"/>
                                        </p:tgtEl>
                                        <p:attrNameLst>
                                          <p:attrName>style.visibility</p:attrName>
                                        </p:attrNameLst>
                                      </p:cBhvr>
                                      <p:to>
                                        <p:strVal val="visible"/>
                                      </p:to>
                                    </p:set>
                                    <p:animEffect transition="in" filter="fade">
                                      <p:cBhvr>
                                        <p:cTn id="66" dur="250"/>
                                        <p:tgtEl>
                                          <p:spTgt spid="652"/>
                                        </p:tgtEl>
                                      </p:cBhvr>
                                    </p:animEffect>
                                  </p:childTnLst>
                                </p:cTn>
                              </p:par>
                              <p:par>
                                <p:cTn id="67" presetID="10" presetClass="entr" presetSubtype="0" fill="hold" nodeType="withEffect">
                                  <p:stCondLst>
                                    <p:cond delay="250"/>
                                  </p:stCondLst>
                                  <p:childTnLst>
                                    <p:set>
                                      <p:cBhvr>
                                        <p:cTn id="68" dur="1" fill="hold">
                                          <p:stCondLst>
                                            <p:cond delay="0"/>
                                          </p:stCondLst>
                                        </p:cTn>
                                        <p:tgtEl>
                                          <p:spTgt spid="653"/>
                                        </p:tgtEl>
                                        <p:attrNameLst>
                                          <p:attrName>style.visibility</p:attrName>
                                        </p:attrNameLst>
                                      </p:cBhvr>
                                      <p:to>
                                        <p:strVal val="visible"/>
                                      </p:to>
                                    </p:set>
                                    <p:animEffect transition="in" filter="fade">
                                      <p:cBhvr>
                                        <p:cTn id="69" dur="250"/>
                                        <p:tgtEl>
                                          <p:spTgt spid="653"/>
                                        </p:tgtEl>
                                      </p:cBhvr>
                                    </p:animEffect>
                                  </p:childTnLst>
                                </p:cTn>
                              </p:par>
                              <p:par>
                                <p:cTn id="70" presetID="10" presetClass="entr" presetSubtype="0" fill="hold" nodeType="withEffect">
                                  <p:stCondLst>
                                    <p:cond delay="250"/>
                                  </p:stCondLst>
                                  <p:childTnLst>
                                    <p:set>
                                      <p:cBhvr>
                                        <p:cTn id="71" dur="1" fill="hold">
                                          <p:stCondLst>
                                            <p:cond delay="0"/>
                                          </p:stCondLst>
                                        </p:cTn>
                                        <p:tgtEl>
                                          <p:spTgt spid="656"/>
                                        </p:tgtEl>
                                        <p:attrNameLst>
                                          <p:attrName>style.visibility</p:attrName>
                                        </p:attrNameLst>
                                      </p:cBhvr>
                                      <p:to>
                                        <p:strVal val="visible"/>
                                      </p:to>
                                    </p:set>
                                    <p:animEffect transition="in" filter="fade">
                                      <p:cBhvr>
                                        <p:cTn id="72" dur="250"/>
                                        <p:tgtEl>
                                          <p:spTgt spid="656"/>
                                        </p:tgtEl>
                                      </p:cBhvr>
                                    </p:animEffect>
                                  </p:childTnLst>
                                </p:cTn>
                              </p:par>
                              <p:par>
                                <p:cTn id="73" presetID="10" presetClass="entr" presetSubtype="0" fill="hold" grpId="0" nodeType="withEffect">
                                  <p:stCondLst>
                                    <p:cond delay="250"/>
                                  </p:stCondLst>
                                  <p:childTnLst>
                                    <p:set>
                                      <p:cBhvr>
                                        <p:cTn id="74" dur="1" fill="hold">
                                          <p:stCondLst>
                                            <p:cond delay="0"/>
                                          </p:stCondLst>
                                        </p:cTn>
                                        <p:tgtEl>
                                          <p:spTgt spid="655"/>
                                        </p:tgtEl>
                                        <p:attrNameLst>
                                          <p:attrName>style.visibility</p:attrName>
                                        </p:attrNameLst>
                                      </p:cBhvr>
                                      <p:to>
                                        <p:strVal val="visible"/>
                                      </p:to>
                                    </p:set>
                                    <p:animEffect transition="in" filter="fade">
                                      <p:cBhvr>
                                        <p:cTn id="75" dur="250"/>
                                        <p:tgtEl>
                                          <p:spTgt spid="655"/>
                                        </p:tgtEl>
                                      </p:cBhvr>
                                    </p:animEffect>
                                  </p:childTnLst>
                                </p:cTn>
                              </p:par>
                              <p:par>
                                <p:cTn id="76" presetID="10" presetClass="entr" presetSubtype="0" fill="hold" grpId="0" nodeType="withEffect">
                                  <p:stCondLst>
                                    <p:cond delay="250"/>
                                  </p:stCondLst>
                                  <p:childTnLst>
                                    <p:set>
                                      <p:cBhvr>
                                        <p:cTn id="77" dur="1" fill="hold">
                                          <p:stCondLst>
                                            <p:cond delay="0"/>
                                          </p:stCondLst>
                                        </p:cTn>
                                        <p:tgtEl>
                                          <p:spTgt spid="654"/>
                                        </p:tgtEl>
                                        <p:attrNameLst>
                                          <p:attrName>style.visibility</p:attrName>
                                        </p:attrNameLst>
                                      </p:cBhvr>
                                      <p:to>
                                        <p:strVal val="visible"/>
                                      </p:to>
                                    </p:set>
                                    <p:animEffect transition="in" filter="fade">
                                      <p:cBhvr>
                                        <p:cTn id="78" dur="250"/>
                                        <p:tgtEl>
                                          <p:spTgt spid="654"/>
                                        </p:tgtEl>
                                      </p:cBhvr>
                                    </p:animEffect>
                                  </p:childTnLst>
                                </p:cTn>
                              </p:par>
                            </p:childTnLst>
                          </p:cTn>
                        </p:par>
                        <p:par>
                          <p:cTn id="79" fill="hold">
                            <p:stCondLst>
                              <p:cond delay="1000"/>
                            </p:stCondLst>
                            <p:childTnLst>
                              <p:par>
                                <p:cTn id="80" presetID="22" presetClass="entr" presetSubtype="8" fill="hold" nodeType="afterEffect">
                                  <p:stCondLst>
                                    <p:cond delay="0"/>
                                  </p:stCondLst>
                                  <p:childTnLst>
                                    <p:set>
                                      <p:cBhvr>
                                        <p:cTn id="81" dur="1" fill="hold">
                                          <p:stCondLst>
                                            <p:cond delay="0"/>
                                          </p:stCondLst>
                                        </p:cTn>
                                        <p:tgtEl>
                                          <p:spTgt spid="662"/>
                                        </p:tgtEl>
                                        <p:attrNameLst>
                                          <p:attrName>style.visibility</p:attrName>
                                        </p:attrNameLst>
                                      </p:cBhvr>
                                      <p:to>
                                        <p:strVal val="visible"/>
                                      </p:to>
                                    </p:set>
                                    <p:animEffect transition="in" filter="wipe(left)">
                                      <p:cBhvr>
                                        <p:cTn id="82" dur="250"/>
                                        <p:tgtEl>
                                          <p:spTgt spid="662"/>
                                        </p:tgtEl>
                                      </p:cBhvr>
                                    </p:animEffect>
                                  </p:childTnLst>
                                </p:cTn>
                              </p:par>
                              <p:par>
                                <p:cTn id="83" presetID="10" presetClass="entr" presetSubtype="0" fill="hold" nodeType="withEffect">
                                  <p:stCondLst>
                                    <p:cond delay="250"/>
                                  </p:stCondLst>
                                  <p:childTnLst>
                                    <p:set>
                                      <p:cBhvr>
                                        <p:cTn id="84" dur="1" fill="hold">
                                          <p:stCondLst>
                                            <p:cond delay="0"/>
                                          </p:stCondLst>
                                        </p:cTn>
                                        <p:tgtEl>
                                          <p:spTgt spid="666"/>
                                        </p:tgtEl>
                                        <p:attrNameLst>
                                          <p:attrName>style.visibility</p:attrName>
                                        </p:attrNameLst>
                                      </p:cBhvr>
                                      <p:to>
                                        <p:strVal val="visible"/>
                                      </p:to>
                                    </p:set>
                                    <p:animEffect transition="in" filter="fade">
                                      <p:cBhvr>
                                        <p:cTn id="85" dur="250"/>
                                        <p:tgtEl>
                                          <p:spTgt spid="666"/>
                                        </p:tgtEl>
                                      </p:cBhvr>
                                    </p:animEffect>
                                  </p:childTnLst>
                                </p:cTn>
                              </p:par>
                              <p:par>
                                <p:cTn id="86" presetID="10" presetClass="entr" presetSubtype="0" fill="hold" grpId="0" nodeType="withEffect">
                                  <p:stCondLst>
                                    <p:cond delay="250"/>
                                  </p:stCondLst>
                                  <p:childTnLst>
                                    <p:set>
                                      <p:cBhvr>
                                        <p:cTn id="87" dur="1" fill="hold">
                                          <p:stCondLst>
                                            <p:cond delay="0"/>
                                          </p:stCondLst>
                                        </p:cTn>
                                        <p:tgtEl>
                                          <p:spTgt spid="665"/>
                                        </p:tgtEl>
                                        <p:attrNameLst>
                                          <p:attrName>style.visibility</p:attrName>
                                        </p:attrNameLst>
                                      </p:cBhvr>
                                      <p:to>
                                        <p:strVal val="visible"/>
                                      </p:to>
                                    </p:set>
                                    <p:animEffect transition="in" filter="fade">
                                      <p:cBhvr>
                                        <p:cTn id="88" dur="250"/>
                                        <p:tgtEl>
                                          <p:spTgt spid="665"/>
                                        </p:tgtEl>
                                      </p:cBhvr>
                                    </p:animEffect>
                                  </p:childTnLst>
                                </p:cTn>
                              </p:par>
                              <p:par>
                                <p:cTn id="89" presetID="10" presetClass="entr" presetSubtype="0" fill="hold" grpId="0" nodeType="withEffect">
                                  <p:stCondLst>
                                    <p:cond delay="250"/>
                                  </p:stCondLst>
                                  <p:childTnLst>
                                    <p:set>
                                      <p:cBhvr>
                                        <p:cTn id="90" dur="1" fill="hold">
                                          <p:stCondLst>
                                            <p:cond delay="0"/>
                                          </p:stCondLst>
                                        </p:cTn>
                                        <p:tgtEl>
                                          <p:spTgt spid="664"/>
                                        </p:tgtEl>
                                        <p:attrNameLst>
                                          <p:attrName>style.visibility</p:attrName>
                                        </p:attrNameLst>
                                      </p:cBhvr>
                                      <p:to>
                                        <p:strVal val="visible"/>
                                      </p:to>
                                    </p:set>
                                    <p:animEffect transition="in" filter="fade">
                                      <p:cBhvr>
                                        <p:cTn id="91" dur="250"/>
                                        <p:tgtEl>
                                          <p:spTgt spid="664"/>
                                        </p:tgtEl>
                                      </p:cBhvr>
                                    </p:animEffect>
                                  </p:childTnLst>
                                </p:cTn>
                              </p:par>
                              <p:par>
                                <p:cTn id="92" presetID="10" presetClass="entr" presetSubtype="0" fill="hold" nodeType="withEffect">
                                  <p:stCondLst>
                                    <p:cond delay="250"/>
                                  </p:stCondLst>
                                  <p:childTnLst>
                                    <p:set>
                                      <p:cBhvr>
                                        <p:cTn id="93" dur="1" fill="hold">
                                          <p:stCondLst>
                                            <p:cond delay="0"/>
                                          </p:stCondLst>
                                        </p:cTn>
                                        <p:tgtEl>
                                          <p:spTgt spid="673"/>
                                        </p:tgtEl>
                                        <p:attrNameLst>
                                          <p:attrName>style.visibility</p:attrName>
                                        </p:attrNameLst>
                                      </p:cBhvr>
                                      <p:to>
                                        <p:strVal val="visible"/>
                                      </p:to>
                                    </p:set>
                                    <p:animEffect transition="in" filter="fade">
                                      <p:cBhvr>
                                        <p:cTn id="94" dur="250"/>
                                        <p:tgtEl>
                                          <p:spTgt spid="673"/>
                                        </p:tgtEl>
                                      </p:cBhvr>
                                    </p:animEffect>
                                  </p:childTnLst>
                                </p:cTn>
                              </p:par>
                              <p:par>
                                <p:cTn id="95" presetID="10" presetClass="entr" presetSubtype="0" fill="hold" grpId="0" nodeType="withEffect">
                                  <p:stCondLst>
                                    <p:cond delay="250"/>
                                  </p:stCondLst>
                                  <p:childTnLst>
                                    <p:set>
                                      <p:cBhvr>
                                        <p:cTn id="96" dur="1" fill="hold">
                                          <p:stCondLst>
                                            <p:cond delay="0"/>
                                          </p:stCondLst>
                                        </p:cTn>
                                        <p:tgtEl>
                                          <p:spTgt spid="672"/>
                                        </p:tgtEl>
                                        <p:attrNameLst>
                                          <p:attrName>style.visibility</p:attrName>
                                        </p:attrNameLst>
                                      </p:cBhvr>
                                      <p:to>
                                        <p:strVal val="visible"/>
                                      </p:to>
                                    </p:set>
                                    <p:animEffect transition="in" filter="fade">
                                      <p:cBhvr>
                                        <p:cTn id="97" dur="250"/>
                                        <p:tgtEl>
                                          <p:spTgt spid="672"/>
                                        </p:tgtEl>
                                      </p:cBhvr>
                                    </p:animEffect>
                                  </p:childTnLst>
                                </p:cTn>
                              </p:par>
                              <p:par>
                                <p:cTn id="98" presetID="10" presetClass="entr" presetSubtype="0" fill="hold" grpId="0" nodeType="withEffect">
                                  <p:stCondLst>
                                    <p:cond delay="250"/>
                                  </p:stCondLst>
                                  <p:childTnLst>
                                    <p:set>
                                      <p:cBhvr>
                                        <p:cTn id="99" dur="1" fill="hold">
                                          <p:stCondLst>
                                            <p:cond delay="0"/>
                                          </p:stCondLst>
                                        </p:cTn>
                                        <p:tgtEl>
                                          <p:spTgt spid="674"/>
                                        </p:tgtEl>
                                        <p:attrNameLst>
                                          <p:attrName>style.visibility</p:attrName>
                                        </p:attrNameLst>
                                      </p:cBhvr>
                                      <p:to>
                                        <p:strVal val="visible"/>
                                      </p:to>
                                    </p:set>
                                    <p:animEffect transition="in" filter="fade">
                                      <p:cBhvr>
                                        <p:cTn id="100" dur="250"/>
                                        <p:tgtEl>
                                          <p:spTgt spid="674"/>
                                        </p:tgtEl>
                                      </p:cBhvr>
                                    </p:animEffect>
                                  </p:childTnLst>
                                </p:cTn>
                              </p:par>
                              <p:par>
                                <p:cTn id="101" presetID="10" presetClass="entr" presetSubtype="0" fill="hold" nodeType="withEffect">
                                  <p:stCondLst>
                                    <p:cond delay="250"/>
                                  </p:stCondLst>
                                  <p:childTnLst>
                                    <p:set>
                                      <p:cBhvr>
                                        <p:cTn id="102" dur="1" fill="hold">
                                          <p:stCondLst>
                                            <p:cond delay="0"/>
                                          </p:stCondLst>
                                        </p:cTn>
                                        <p:tgtEl>
                                          <p:spTgt spid="670"/>
                                        </p:tgtEl>
                                        <p:attrNameLst>
                                          <p:attrName>style.visibility</p:attrName>
                                        </p:attrNameLst>
                                      </p:cBhvr>
                                      <p:to>
                                        <p:strVal val="visible"/>
                                      </p:to>
                                    </p:set>
                                    <p:animEffect transition="in" filter="fade">
                                      <p:cBhvr>
                                        <p:cTn id="103" dur="250"/>
                                        <p:tgtEl>
                                          <p:spTgt spid="670"/>
                                        </p:tgtEl>
                                      </p:cBhvr>
                                    </p:animEffect>
                                  </p:childTnLst>
                                </p:cTn>
                              </p:par>
                              <p:par>
                                <p:cTn id="104" presetID="10" presetClass="entr" presetSubtype="0" fill="hold" grpId="0" nodeType="withEffect">
                                  <p:stCondLst>
                                    <p:cond delay="250"/>
                                  </p:stCondLst>
                                  <p:childTnLst>
                                    <p:set>
                                      <p:cBhvr>
                                        <p:cTn id="105" dur="1" fill="hold">
                                          <p:stCondLst>
                                            <p:cond delay="0"/>
                                          </p:stCondLst>
                                        </p:cTn>
                                        <p:tgtEl>
                                          <p:spTgt spid="669"/>
                                        </p:tgtEl>
                                        <p:attrNameLst>
                                          <p:attrName>style.visibility</p:attrName>
                                        </p:attrNameLst>
                                      </p:cBhvr>
                                      <p:to>
                                        <p:strVal val="visible"/>
                                      </p:to>
                                    </p:set>
                                    <p:animEffect transition="in" filter="fade">
                                      <p:cBhvr>
                                        <p:cTn id="106" dur="250"/>
                                        <p:tgtEl>
                                          <p:spTgt spid="669"/>
                                        </p:tgtEl>
                                      </p:cBhvr>
                                    </p:animEffect>
                                  </p:childTnLst>
                                </p:cTn>
                              </p:par>
                              <p:par>
                                <p:cTn id="107" presetID="10" presetClass="entr" presetSubtype="0" fill="hold" grpId="0" nodeType="withEffect">
                                  <p:stCondLst>
                                    <p:cond delay="250"/>
                                  </p:stCondLst>
                                  <p:childTnLst>
                                    <p:set>
                                      <p:cBhvr>
                                        <p:cTn id="108" dur="1" fill="hold">
                                          <p:stCondLst>
                                            <p:cond delay="0"/>
                                          </p:stCondLst>
                                        </p:cTn>
                                        <p:tgtEl>
                                          <p:spTgt spid="668"/>
                                        </p:tgtEl>
                                        <p:attrNameLst>
                                          <p:attrName>style.visibility</p:attrName>
                                        </p:attrNameLst>
                                      </p:cBhvr>
                                      <p:to>
                                        <p:strVal val="visible"/>
                                      </p:to>
                                    </p:set>
                                    <p:animEffect transition="in" filter="fade">
                                      <p:cBhvr>
                                        <p:cTn id="109" dur="250"/>
                                        <p:tgtEl>
                                          <p:spTgt spid="668"/>
                                        </p:tgtEl>
                                      </p:cBhvr>
                                    </p:animEffect>
                                  </p:childTnLst>
                                </p:cTn>
                              </p:par>
                              <p:par>
                                <p:cTn id="110" presetID="10" presetClass="entr" presetSubtype="0" fill="hold" nodeType="withEffect">
                                  <p:stCondLst>
                                    <p:cond delay="250"/>
                                  </p:stCondLst>
                                  <p:childTnLst>
                                    <p:set>
                                      <p:cBhvr>
                                        <p:cTn id="111" dur="1" fill="hold">
                                          <p:stCondLst>
                                            <p:cond delay="0"/>
                                          </p:stCondLst>
                                        </p:cTn>
                                        <p:tgtEl>
                                          <p:spTgt spid="677"/>
                                        </p:tgtEl>
                                        <p:attrNameLst>
                                          <p:attrName>style.visibility</p:attrName>
                                        </p:attrNameLst>
                                      </p:cBhvr>
                                      <p:to>
                                        <p:strVal val="visible"/>
                                      </p:to>
                                    </p:set>
                                    <p:animEffect transition="in" filter="fade">
                                      <p:cBhvr>
                                        <p:cTn id="112" dur="250"/>
                                        <p:tgtEl>
                                          <p:spTgt spid="677"/>
                                        </p:tgtEl>
                                      </p:cBhvr>
                                    </p:animEffect>
                                  </p:childTnLst>
                                </p:cTn>
                              </p:par>
                              <p:par>
                                <p:cTn id="113" presetID="10" presetClass="entr" presetSubtype="0" fill="hold" grpId="0" nodeType="withEffect">
                                  <p:stCondLst>
                                    <p:cond delay="250"/>
                                  </p:stCondLst>
                                  <p:childTnLst>
                                    <p:set>
                                      <p:cBhvr>
                                        <p:cTn id="114" dur="1" fill="hold">
                                          <p:stCondLst>
                                            <p:cond delay="0"/>
                                          </p:stCondLst>
                                        </p:cTn>
                                        <p:tgtEl>
                                          <p:spTgt spid="676"/>
                                        </p:tgtEl>
                                        <p:attrNameLst>
                                          <p:attrName>style.visibility</p:attrName>
                                        </p:attrNameLst>
                                      </p:cBhvr>
                                      <p:to>
                                        <p:strVal val="visible"/>
                                      </p:to>
                                    </p:set>
                                    <p:animEffect transition="in" filter="fade">
                                      <p:cBhvr>
                                        <p:cTn id="115" dur="250"/>
                                        <p:tgtEl>
                                          <p:spTgt spid="676"/>
                                        </p:tgtEl>
                                      </p:cBhvr>
                                    </p:animEffect>
                                  </p:childTnLst>
                                </p:cTn>
                              </p:par>
                              <p:par>
                                <p:cTn id="116" presetID="10" presetClass="entr" presetSubtype="0" fill="hold" nodeType="withEffect">
                                  <p:stCondLst>
                                    <p:cond delay="250"/>
                                  </p:stCondLst>
                                  <p:childTnLst>
                                    <p:set>
                                      <p:cBhvr>
                                        <p:cTn id="117" dur="1" fill="hold">
                                          <p:stCondLst>
                                            <p:cond delay="0"/>
                                          </p:stCondLst>
                                        </p:cTn>
                                        <p:tgtEl>
                                          <p:spTgt spid="682"/>
                                        </p:tgtEl>
                                        <p:attrNameLst>
                                          <p:attrName>style.visibility</p:attrName>
                                        </p:attrNameLst>
                                      </p:cBhvr>
                                      <p:to>
                                        <p:strVal val="visible"/>
                                      </p:to>
                                    </p:set>
                                    <p:animEffect transition="in" filter="fade">
                                      <p:cBhvr>
                                        <p:cTn id="118" dur="250"/>
                                        <p:tgtEl>
                                          <p:spTgt spid="682"/>
                                        </p:tgtEl>
                                      </p:cBhvr>
                                    </p:animEffect>
                                  </p:childTnLst>
                                </p:cTn>
                              </p:par>
                              <p:par>
                                <p:cTn id="119" presetID="10" presetClass="entr" presetSubtype="0" fill="hold" grpId="0" nodeType="withEffect">
                                  <p:stCondLst>
                                    <p:cond delay="250"/>
                                  </p:stCondLst>
                                  <p:childTnLst>
                                    <p:set>
                                      <p:cBhvr>
                                        <p:cTn id="120" dur="1" fill="hold">
                                          <p:stCondLst>
                                            <p:cond delay="0"/>
                                          </p:stCondLst>
                                        </p:cTn>
                                        <p:tgtEl>
                                          <p:spTgt spid="681"/>
                                        </p:tgtEl>
                                        <p:attrNameLst>
                                          <p:attrName>style.visibility</p:attrName>
                                        </p:attrNameLst>
                                      </p:cBhvr>
                                      <p:to>
                                        <p:strVal val="visible"/>
                                      </p:to>
                                    </p:set>
                                    <p:animEffect transition="in" filter="fade">
                                      <p:cBhvr>
                                        <p:cTn id="121" dur="250"/>
                                        <p:tgtEl>
                                          <p:spTgt spid="681"/>
                                        </p:tgtEl>
                                      </p:cBhvr>
                                    </p:animEffect>
                                  </p:childTnLst>
                                </p:cTn>
                              </p:par>
                              <p:par>
                                <p:cTn id="122" presetID="10" presetClass="entr" presetSubtype="0" fill="hold" grpId="0" nodeType="withEffect">
                                  <p:stCondLst>
                                    <p:cond delay="250"/>
                                  </p:stCondLst>
                                  <p:childTnLst>
                                    <p:set>
                                      <p:cBhvr>
                                        <p:cTn id="123" dur="1" fill="hold">
                                          <p:stCondLst>
                                            <p:cond delay="0"/>
                                          </p:stCondLst>
                                        </p:cTn>
                                        <p:tgtEl>
                                          <p:spTgt spid="683"/>
                                        </p:tgtEl>
                                        <p:attrNameLst>
                                          <p:attrName>style.visibility</p:attrName>
                                        </p:attrNameLst>
                                      </p:cBhvr>
                                      <p:to>
                                        <p:strVal val="visible"/>
                                      </p:to>
                                    </p:set>
                                    <p:animEffect transition="in" filter="fade">
                                      <p:cBhvr>
                                        <p:cTn id="124" dur="250"/>
                                        <p:tgtEl>
                                          <p:spTgt spid="683"/>
                                        </p:tgtEl>
                                      </p:cBhvr>
                                    </p:animEffect>
                                  </p:childTnLst>
                                </p:cTn>
                              </p:par>
                              <p:par>
                                <p:cTn id="125" presetID="10" presetClass="entr" presetSubtype="0" fill="hold" grpId="0" nodeType="withEffect">
                                  <p:stCondLst>
                                    <p:cond delay="250"/>
                                  </p:stCondLst>
                                  <p:childTnLst>
                                    <p:set>
                                      <p:cBhvr>
                                        <p:cTn id="126" dur="1" fill="hold">
                                          <p:stCondLst>
                                            <p:cond delay="0"/>
                                          </p:stCondLst>
                                        </p:cTn>
                                        <p:tgtEl>
                                          <p:spTgt spid="678"/>
                                        </p:tgtEl>
                                        <p:attrNameLst>
                                          <p:attrName>style.visibility</p:attrName>
                                        </p:attrNameLst>
                                      </p:cBhvr>
                                      <p:to>
                                        <p:strVal val="visible"/>
                                      </p:to>
                                    </p:set>
                                    <p:animEffect transition="in" filter="fade">
                                      <p:cBhvr>
                                        <p:cTn id="127" dur="250"/>
                                        <p:tgtEl>
                                          <p:spTgt spid="678"/>
                                        </p:tgtEl>
                                      </p:cBhvr>
                                    </p:animEffect>
                                  </p:childTnLst>
                                </p:cTn>
                              </p:par>
                              <p:par>
                                <p:cTn id="128" presetID="22" presetClass="entr" presetSubtype="8" fill="hold" nodeType="withEffect">
                                  <p:stCondLst>
                                    <p:cond delay="250"/>
                                  </p:stCondLst>
                                  <p:childTnLst>
                                    <p:set>
                                      <p:cBhvr>
                                        <p:cTn id="129" dur="1" fill="hold">
                                          <p:stCondLst>
                                            <p:cond delay="0"/>
                                          </p:stCondLst>
                                        </p:cTn>
                                        <p:tgtEl>
                                          <p:spTgt spid="667"/>
                                        </p:tgtEl>
                                        <p:attrNameLst>
                                          <p:attrName>style.visibility</p:attrName>
                                        </p:attrNameLst>
                                      </p:cBhvr>
                                      <p:to>
                                        <p:strVal val="visible"/>
                                      </p:to>
                                    </p:set>
                                    <p:animEffect transition="in" filter="wipe(left)">
                                      <p:cBhvr>
                                        <p:cTn id="130" dur="250"/>
                                        <p:tgtEl>
                                          <p:spTgt spid="667"/>
                                        </p:tgtEl>
                                      </p:cBhvr>
                                    </p:animEffect>
                                  </p:childTnLst>
                                </p:cTn>
                              </p:par>
                              <p:par>
                                <p:cTn id="131" presetID="22" presetClass="entr" presetSubtype="8" fill="hold" nodeType="withEffect">
                                  <p:stCondLst>
                                    <p:cond delay="250"/>
                                  </p:stCondLst>
                                  <p:childTnLst>
                                    <p:set>
                                      <p:cBhvr>
                                        <p:cTn id="132" dur="1" fill="hold">
                                          <p:stCondLst>
                                            <p:cond delay="0"/>
                                          </p:stCondLst>
                                        </p:cTn>
                                        <p:tgtEl>
                                          <p:spTgt spid="671"/>
                                        </p:tgtEl>
                                        <p:attrNameLst>
                                          <p:attrName>style.visibility</p:attrName>
                                        </p:attrNameLst>
                                      </p:cBhvr>
                                      <p:to>
                                        <p:strVal val="visible"/>
                                      </p:to>
                                    </p:set>
                                    <p:animEffect transition="in" filter="wipe(left)">
                                      <p:cBhvr>
                                        <p:cTn id="133" dur="250"/>
                                        <p:tgtEl>
                                          <p:spTgt spid="671"/>
                                        </p:tgtEl>
                                      </p:cBhvr>
                                    </p:animEffect>
                                  </p:childTnLst>
                                </p:cTn>
                              </p:par>
                              <p:par>
                                <p:cTn id="134" presetID="22" presetClass="entr" presetSubtype="8" fill="hold" nodeType="withEffect">
                                  <p:stCondLst>
                                    <p:cond delay="250"/>
                                  </p:stCondLst>
                                  <p:childTnLst>
                                    <p:set>
                                      <p:cBhvr>
                                        <p:cTn id="135" dur="1" fill="hold">
                                          <p:stCondLst>
                                            <p:cond delay="0"/>
                                          </p:stCondLst>
                                        </p:cTn>
                                        <p:tgtEl>
                                          <p:spTgt spid="675"/>
                                        </p:tgtEl>
                                        <p:attrNameLst>
                                          <p:attrName>style.visibility</p:attrName>
                                        </p:attrNameLst>
                                      </p:cBhvr>
                                      <p:to>
                                        <p:strVal val="visible"/>
                                      </p:to>
                                    </p:set>
                                    <p:animEffect transition="in" filter="wipe(left)">
                                      <p:cBhvr>
                                        <p:cTn id="136" dur="250"/>
                                        <p:tgtEl>
                                          <p:spTgt spid="675"/>
                                        </p:tgtEl>
                                      </p:cBhvr>
                                    </p:animEffect>
                                  </p:childTnLst>
                                </p:cTn>
                              </p:par>
                              <p:par>
                                <p:cTn id="137" presetID="22" presetClass="entr" presetSubtype="4" fill="hold" nodeType="withEffect">
                                  <p:stCondLst>
                                    <p:cond delay="250"/>
                                  </p:stCondLst>
                                  <p:childTnLst>
                                    <p:set>
                                      <p:cBhvr>
                                        <p:cTn id="138" dur="1" fill="hold">
                                          <p:stCondLst>
                                            <p:cond delay="0"/>
                                          </p:stCondLst>
                                        </p:cTn>
                                        <p:tgtEl>
                                          <p:spTgt spid="680"/>
                                        </p:tgtEl>
                                        <p:attrNameLst>
                                          <p:attrName>style.visibility</p:attrName>
                                        </p:attrNameLst>
                                      </p:cBhvr>
                                      <p:to>
                                        <p:strVal val="visible"/>
                                      </p:to>
                                    </p:set>
                                    <p:animEffect transition="in" filter="wipe(down)">
                                      <p:cBhvr>
                                        <p:cTn id="139" dur="250"/>
                                        <p:tgtEl>
                                          <p:spTgt spid="680"/>
                                        </p:tgtEl>
                                      </p:cBhvr>
                                    </p:animEffect>
                                  </p:childTnLst>
                                </p:cTn>
                              </p:par>
                              <p:par>
                                <p:cTn id="140" presetID="22" presetClass="entr" presetSubtype="2" fill="hold" nodeType="withEffect">
                                  <p:stCondLst>
                                    <p:cond delay="250"/>
                                  </p:stCondLst>
                                  <p:childTnLst>
                                    <p:set>
                                      <p:cBhvr>
                                        <p:cTn id="141" dur="1" fill="hold">
                                          <p:stCondLst>
                                            <p:cond delay="0"/>
                                          </p:stCondLst>
                                        </p:cTn>
                                        <p:tgtEl>
                                          <p:spTgt spid="679"/>
                                        </p:tgtEl>
                                        <p:attrNameLst>
                                          <p:attrName>style.visibility</p:attrName>
                                        </p:attrNameLst>
                                      </p:cBhvr>
                                      <p:to>
                                        <p:strVal val="visible"/>
                                      </p:to>
                                    </p:set>
                                    <p:animEffect transition="in" filter="wipe(right)">
                                      <p:cBhvr>
                                        <p:cTn id="142" dur="250"/>
                                        <p:tgtEl>
                                          <p:spTgt spid="679"/>
                                        </p:tgtEl>
                                      </p:cBhvr>
                                    </p:animEffect>
                                  </p:childTnLst>
                                </p:cTn>
                              </p:par>
                            </p:childTnLst>
                          </p:cTn>
                        </p:par>
                        <p:par>
                          <p:cTn id="143" fill="hold">
                            <p:stCondLst>
                              <p:cond delay="1500"/>
                            </p:stCondLst>
                            <p:childTnLst>
                              <p:par>
                                <p:cTn id="144" presetID="10" presetClass="entr" presetSubtype="0" fill="hold" grpId="0" nodeType="afterEffect">
                                  <p:stCondLst>
                                    <p:cond delay="0"/>
                                  </p:stCondLst>
                                  <p:childTnLst>
                                    <p:set>
                                      <p:cBhvr>
                                        <p:cTn id="145" dur="1" fill="hold">
                                          <p:stCondLst>
                                            <p:cond delay="0"/>
                                          </p:stCondLst>
                                        </p:cTn>
                                        <p:tgtEl>
                                          <p:spTgt spid="659"/>
                                        </p:tgtEl>
                                        <p:attrNameLst>
                                          <p:attrName>style.visibility</p:attrName>
                                        </p:attrNameLst>
                                      </p:cBhvr>
                                      <p:to>
                                        <p:strVal val="visible"/>
                                      </p:to>
                                    </p:set>
                                    <p:animEffect transition="in" filter="fade">
                                      <p:cBhvr>
                                        <p:cTn id="146" dur="250"/>
                                        <p:tgtEl>
                                          <p:spTgt spid="659"/>
                                        </p:tgtEl>
                                      </p:cBhvr>
                                    </p:animEffect>
                                  </p:childTnLst>
                                </p:cTn>
                              </p:par>
                              <p:par>
                                <p:cTn id="147" presetID="22" presetClass="entr" presetSubtype="1" fill="hold" nodeType="withEffect">
                                  <p:stCondLst>
                                    <p:cond delay="0"/>
                                  </p:stCondLst>
                                  <p:childTnLst>
                                    <p:set>
                                      <p:cBhvr>
                                        <p:cTn id="148" dur="1" fill="hold">
                                          <p:stCondLst>
                                            <p:cond delay="0"/>
                                          </p:stCondLst>
                                        </p:cTn>
                                        <p:tgtEl>
                                          <p:spTgt spid="663"/>
                                        </p:tgtEl>
                                        <p:attrNameLst>
                                          <p:attrName>style.visibility</p:attrName>
                                        </p:attrNameLst>
                                      </p:cBhvr>
                                      <p:to>
                                        <p:strVal val="visible"/>
                                      </p:to>
                                    </p:set>
                                    <p:animEffect transition="in" filter="wipe(up)">
                                      <p:cBhvr>
                                        <p:cTn id="149" dur="250"/>
                                        <p:tgtEl>
                                          <p:spTgt spid="663"/>
                                        </p:tgtEl>
                                      </p:cBhvr>
                                    </p:animEffect>
                                  </p:childTnLst>
                                </p:cTn>
                              </p:par>
                              <p:par>
                                <p:cTn id="150" presetID="10" presetClass="entr" presetSubtype="0" fill="hold" nodeType="withEffect">
                                  <p:stCondLst>
                                    <p:cond delay="250"/>
                                  </p:stCondLst>
                                  <p:childTnLst>
                                    <p:set>
                                      <p:cBhvr>
                                        <p:cTn id="151" dur="1" fill="hold">
                                          <p:stCondLst>
                                            <p:cond delay="0"/>
                                          </p:stCondLst>
                                        </p:cTn>
                                        <p:tgtEl>
                                          <p:spTgt spid="660"/>
                                        </p:tgtEl>
                                        <p:attrNameLst>
                                          <p:attrName>style.visibility</p:attrName>
                                        </p:attrNameLst>
                                      </p:cBhvr>
                                      <p:to>
                                        <p:strVal val="visible"/>
                                      </p:to>
                                    </p:set>
                                    <p:animEffect transition="in" filter="fade">
                                      <p:cBhvr>
                                        <p:cTn id="152" dur="250"/>
                                        <p:tgtEl>
                                          <p:spTgt spid="660"/>
                                        </p:tgtEl>
                                      </p:cBhvr>
                                    </p:animEffect>
                                  </p:childTnLst>
                                </p:cTn>
                              </p:par>
                              <p:par>
                                <p:cTn id="153" presetID="10" presetClass="entr" presetSubtype="0" fill="hold" grpId="0" nodeType="withEffect">
                                  <p:stCondLst>
                                    <p:cond delay="250"/>
                                  </p:stCondLst>
                                  <p:childTnLst>
                                    <p:set>
                                      <p:cBhvr>
                                        <p:cTn id="154" dur="1" fill="hold">
                                          <p:stCondLst>
                                            <p:cond delay="0"/>
                                          </p:stCondLst>
                                        </p:cTn>
                                        <p:tgtEl>
                                          <p:spTgt spid="658"/>
                                        </p:tgtEl>
                                        <p:attrNameLst>
                                          <p:attrName>style.visibility</p:attrName>
                                        </p:attrNameLst>
                                      </p:cBhvr>
                                      <p:to>
                                        <p:strVal val="visible"/>
                                      </p:to>
                                    </p:set>
                                    <p:animEffect transition="in" filter="fade">
                                      <p:cBhvr>
                                        <p:cTn id="155" dur="250"/>
                                        <p:tgtEl>
                                          <p:spTgt spid="658"/>
                                        </p:tgtEl>
                                      </p:cBhvr>
                                    </p:animEffect>
                                  </p:childTnLst>
                                </p:cTn>
                              </p:par>
                            </p:childTnLst>
                          </p:cTn>
                        </p:par>
                        <p:par>
                          <p:cTn id="156" fill="hold">
                            <p:stCondLst>
                              <p:cond delay="2000"/>
                            </p:stCondLst>
                            <p:childTnLst>
                              <p:par>
                                <p:cTn id="157" presetID="22" presetClass="entr" presetSubtype="4" fill="hold" nodeType="afterEffect">
                                  <p:stCondLst>
                                    <p:cond delay="0"/>
                                  </p:stCondLst>
                                  <p:childTnLst>
                                    <p:set>
                                      <p:cBhvr>
                                        <p:cTn id="158" dur="1" fill="hold">
                                          <p:stCondLst>
                                            <p:cond delay="0"/>
                                          </p:stCondLst>
                                        </p:cTn>
                                        <p:tgtEl>
                                          <p:spTgt spid="685"/>
                                        </p:tgtEl>
                                        <p:attrNameLst>
                                          <p:attrName>style.visibility</p:attrName>
                                        </p:attrNameLst>
                                      </p:cBhvr>
                                      <p:to>
                                        <p:strVal val="visible"/>
                                      </p:to>
                                    </p:set>
                                    <p:animEffect transition="in" filter="wipe(down)">
                                      <p:cBhvr>
                                        <p:cTn id="159" dur="250"/>
                                        <p:tgtEl>
                                          <p:spTgt spid="685"/>
                                        </p:tgtEl>
                                      </p:cBhvr>
                                    </p:animEffect>
                                  </p:childTnLst>
                                </p:cTn>
                              </p:par>
                            </p:childTnLst>
                          </p:cTn>
                        </p:par>
                        <p:par>
                          <p:cTn id="160" fill="hold">
                            <p:stCondLst>
                              <p:cond delay="2250"/>
                            </p:stCondLst>
                            <p:childTnLst>
                              <p:par>
                                <p:cTn id="161" presetID="10" presetClass="entr" presetSubtype="0" fill="hold" grpId="0" nodeType="afterEffect">
                                  <p:stCondLst>
                                    <p:cond delay="0"/>
                                  </p:stCondLst>
                                  <p:childTnLst>
                                    <p:set>
                                      <p:cBhvr>
                                        <p:cTn id="162" dur="1" fill="hold">
                                          <p:stCondLst>
                                            <p:cond delay="0"/>
                                          </p:stCondLst>
                                        </p:cTn>
                                        <p:tgtEl>
                                          <p:spTgt spid="688"/>
                                        </p:tgtEl>
                                        <p:attrNameLst>
                                          <p:attrName>style.visibility</p:attrName>
                                        </p:attrNameLst>
                                      </p:cBhvr>
                                      <p:to>
                                        <p:strVal val="visible"/>
                                      </p:to>
                                    </p:set>
                                    <p:animEffect transition="in" filter="fade">
                                      <p:cBhvr>
                                        <p:cTn id="163" dur="250"/>
                                        <p:tgtEl>
                                          <p:spTgt spid="688"/>
                                        </p:tgtEl>
                                      </p:cBhvr>
                                    </p:animEffect>
                                  </p:childTnLst>
                                </p:cTn>
                              </p:par>
                              <p:par>
                                <p:cTn id="164" presetID="10" presetClass="entr" presetSubtype="0" fill="hold" nodeType="withEffect">
                                  <p:stCondLst>
                                    <p:cond delay="500"/>
                                  </p:stCondLst>
                                  <p:childTnLst>
                                    <p:set>
                                      <p:cBhvr>
                                        <p:cTn id="165" dur="1" fill="hold">
                                          <p:stCondLst>
                                            <p:cond delay="0"/>
                                          </p:stCondLst>
                                        </p:cTn>
                                        <p:tgtEl>
                                          <p:spTgt spid="687"/>
                                        </p:tgtEl>
                                        <p:attrNameLst>
                                          <p:attrName>style.visibility</p:attrName>
                                        </p:attrNameLst>
                                      </p:cBhvr>
                                      <p:to>
                                        <p:strVal val="visible"/>
                                      </p:to>
                                    </p:set>
                                    <p:animEffect transition="in" filter="fade">
                                      <p:cBhvr>
                                        <p:cTn id="166" dur="250"/>
                                        <p:tgtEl>
                                          <p:spTgt spid="687"/>
                                        </p:tgtEl>
                                      </p:cBhvr>
                                    </p:animEffect>
                                  </p:childTnLst>
                                </p:cTn>
                              </p:par>
                              <p:par>
                                <p:cTn id="167" presetID="10" presetClass="entr" presetSubtype="0" fill="hold" nodeType="withEffect">
                                  <p:stCondLst>
                                    <p:cond delay="500"/>
                                  </p:stCondLst>
                                  <p:childTnLst>
                                    <p:set>
                                      <p:cBhvr>
                                        <p:cTn id="168" dur="1" fill="hold">
                                          <p:stCondLst>
                                            <p:cond delay="0"/>
                                          </p:stCondLst>
                                        </p:cTn>
                                        <p:tgtEl>
                                          <p:spTgt spid="690"/>
                                        </p:tgtEl>
                                        <p:attrNameLst>
                                          <p:attrName>style.visibility</p:attrName>
                                        </p:attrNameLst>
                                      </p:cBhvr>
                                      <p:to>
                                        <p:strVal val="visible"/>
                                      </p:to>
                                    </p:set>
                                    <p:animEffect transition="in" filter="fade">
                                      <p:cBhvr>
                                        <p:cTn id="169" dur="250"/>
                                        <p:tgtEl>
                                          <p:spTgt spid="690"/>
                                        </p:tgtEl>
                                      </p:cBhvr>
                                    </p:animEffect>
                                  </p:childTnLst>
                                </p:cTn>
                              </p:par>
                              <p:par>
                                <p:cTn id="170" presetID="10" presetClass="entr" presetSubtype="0" fill="hold" grpId="0" nodeType="withEffect">
                                  <p:stCondLst>
                                    <p:cond delay="500"/>
                                  </p:stCondLst>
                                  <p:childTnLst>
                                    <p:set>
                                      <p:cBhvr>
                                        <p:cTn id="171" dur="1" fill="hold">
                                          <p:stCondLst>
                                            <p:cond delay="0"/>
                                          </p:stCondLst>
                                        </p:cTn>
                                        <p:tgtEl>
                                          <p:spTgt spid="691"/>
                                        </p:tgtEl>
                                        <p:attrNameLst>
                                          <p:attrName>style.visibility</p:attrName>
                                        </p:attrNameLst>
                                      </p:cBhvr>
                                      <p:to>
                                        <p:strVal val="visible"/>
                                      </p:to>
                                    </p:set>
                                    <p:animEffect transition="in" filter="fade">
                                      <p:cBhvr>
                                        <p:cTn id="172" dur="250"/>
                                        <p:tgtEl>
                                          <p:spTgt spid="691"/>
                                        </p:tgtEl>
                                      </p:cBhvr>
                                    </p:animEffect>
                                  </p:childTnLst>
                                </p:cTn>
                              </p:par>
                              <p:par>
                                <p:cTn id="173" presetID="22" presetClass="entr" presetSubtype="8" fill="hold" nodeType="withEffect">
                                  <p:stCondLst>
                                    <p:cond delay="500"/>
                                  </p:stCondLst>
                                  <p:childTnLst>
                                    <p:set>
                                      <p:cBhvr>
                                        <p:cTn id="174" dur="1" fill="hold">
                                          <p:stCondLst>
                                            <p:cond delay="0"/>
                                          </p:stCondLst>
                                        </p:cTn>
                                        <p:tgtEl>
                                          <p:spTgt spid="689"/>
                                        </p:tgtEl>
                                        <p:attrNameLst>
                                          <p:attrName>style.visibility</p:attrName>
                                        </p:attrNameLst>
                                      </p:cBhvr>
                                      <p:to>
                                        <p:strVal val="visible"/>
                                      </p:to>
                                    </p:set>
                                    <p:animEffect transition="in" filter="wipe(left)">
                                      <p:cBhvr>
                                        <p:cTn id="175" dur="250"/>
                                        <p:tgtEl>
                                          <p:spTgt spid="689"/>
                                        </p:tgtEl>
                                      </p:cBhvr>
                                    </p:animEffect>
                                  </p:childTnLst>
                                </p:cTn>
                              </p:par>
                              <p:par>
                                <p:cTn id="176" presetID="10" presetClass="entr" presetSubtype="0" fill="hold" grpId="0" nodeType="withEffect">
                                  <p:stCondLst>
                                    <p:cond delay="500"/>
                                  </p:stCondLst>
                                  <p:childTnLst>
                                    <p:set>
                                      <p:cBhvr>
                                        <p:cTn id="177" dur="1" fill="hold">
                                          <p:stCondLst>
                                            <p:cond delay="0"/>
                                          </p:stCondLst>
                                        </p:cTn>
                                        <p:tgtEl>
                                          <p:spTgt spid="686"/>
                                        </p:tgtEl>
                                        <p:attrNameLst>
                                          <p:attrName>style.visibility</p:attrName>
                                        </p:attrNameLst>
                                      </p:cBhvr>
                                      <p:to>
                                        <p:strVal val="visible"/>
                                      </p:to>
                                    </p:set>
                                    <p:animEffect transition="in" filter="fade">
                                      <p:cBhvr>
                                        <p:cTn id="178" dur="250"/>
                                        <p:tgtEl>
                                          <p:spTgt spid="686"/>
                                        </p:tgtEl>
                                      </p:cBhvr>
                                    </p:animEffect>
                                  </p:childTnLst>
                                </p:cTn>
                              </p:par>
                            </p:childTnLst>
                          </p:cTn>
                        </p:par>
                        <p:par>
                          <p:cTn id="179" fill="hold">
                            <p:stCondLst>
                              <p:cond delay="3000"/>
                            </p:stCondLst>
                            <p:childTnLst>
                              <p:par>
                                <p:cTn id="180" presetID="22" presetClass="entr" presetSubtype="2" fill="hold" nodeType="afterEffect">
                                  <p:stCondLst>
                                    <p:cond delay="0"/>
                                  </p:stCondLst>
                                  <p:childTnLst>
                                    <p:set>
                                      <p:cBhvr>
                                        <p:cTn id="181" dur="1" fill="hold">
                                          <p:stCondLst>
                                            <p:cond delay="0"/>
                                          </p:stCondLst>
                                        </p:cTn>
                                        <p:tgtEl>
                                          <p:spTgt spid="122"/>
                                        </p:tgtEl>
                                        <p:attrNameLst>
                                          <p:attrName>style.visibility</p:attrName>
                                        </p:attrNameLst>
                                      </p:cBhvr>
                                      <p:to>
                                        <p:strVal val="visible"/>
                                      </p:to>
                                    </p:set>
                                    <p:animEffect transition="in" filter="wipe(right)">
                                      <p:cBhvr>
                                        <p:cTn id="182" dur="500"/>
                                        <p:tgtEl>
                                          <p:spTgt spid="122"/>
                                        </p:tgtEl>
                                      </p:cBhvr>
                                    </p:animEffect>
                                  </p:childTnLst>
                                </p:cTn>
                              </p:par>
                            </p:childTnLst>
                          </p:cTn>
                        </p:par>
                        <p:par>
                          <p:cTn id="183" fill="hold">
                            <p:stCondLst>
                              <p:cond delay="3500"/>
                            </p:stCondLst>
                            <p:childTnLst>
                              <p:par>
                                <p:cTn id="184" presetID="10" presetClass="entr" presetSubtype="0" fill="hold" nodeType="afterEffect">
                                  <p:stCondLst>
                                    <p:cond delay="0"/>
                                  </p:stCondLst>
                                  <p:childTnLst>
                                    <p:set>
                                      <p:cBhvr>
                                        <p:cTn id="185" dur="1" fill="hold">
                                          <p:stCondLst>
                                            <p:cond delay="0"/>
                                          </p:stCondLst>
                                        </p:cTn>
                                        <p:tgtEl>
                                          <p:spTgt spid="10"/>
                                        </p:tgtEl>
                                        <p:attrNameLst>
                                          <p:attrName>style.visibility</p:attrName>
                                        </p:attrNameLst>
                                      </p:cBhvr>
                                      <p:to>
                                        <p:strVal val="visible"/>
                                      </p:to>
                                    </p:set>
                                    <p:animEffect transition="in" filter="fade">
                                      <p:cBhvr>
                                        <p:cTn id="186" dur="250"/>
                                        <p:tgtEl>
                                          <p:spTgt spid="10"/>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123"/>
                                        </p:tgtEl>
                                        <p:attrNameLst>
                                          <p:attrName>style.visibility</p:attrName>
                                        </p:attrNameLst>
                                      </p:cBhvr>
                                      <p:to>
                                        <p:strVal val="visible"/>
                                      </p:to>
                                    </p:set>
                                    <p:animEffect transition="in" filter="fade">
                                      <p:cBhvr>
                                        <p:cTn id="189" dur="250"/>
                                        <p:tgtEl>
                                          <p:spTgt spid="123"/>
                                        </p:tgtEl>
                                      </p:cBhvr>
                                    </p:animEffect>
                                  </p:childTnLst>
                                </p:cTn>
                              </p:par>
                            </p:childTnLst>
                          </p:cTn>
                        </p:par>
                        <p:par>
                          <p:cTn id="190" fill="hold">
                            <p:stCondLst>
                              <p:cond delay="3750"/>
                            </p:stCondLst>
                            <p:childTnLst>
                              <p:par>
                                <p:cTn id="191" presetID="10" presetClass="entr" presetSubtype="0" fill="hold" nodeType="afterEffect">
                                  <p:stCondLst>
                                    <p:cond delay="0"/>
                                  </p:stCondLst>
                                  <p:childTnLst>
                                    <p:set>
                                      <p:cBhvr>
                                        <p:cTn id="192" dur="1" fill="hold">
                                          <p:stCondLst>
                                            <p:cond delay="0"/>
                                          </p:stCondLst>
                                        </p:cTn>
                                        <p:tgtEl>
                                          <p:spTgt spid="32"/>
                                        </p:tgtEl>
                                        <p:attrNameLst>
                                          <p:attrName>style.visibility</p:attrName>
                                        </p:attrNameLst>
                                      </p:cBhvr>
                                      <p:to>
                                        <p:strVal val="visible"/>
                                      </p:to>
                                    </p:set>
                                    <p:animEffect transition="in" filter="fade">
                                      <p:cBhvr>
                                        <p:cTn id="193" dur="250"/>
                                        <p:tgtEl>
                                          <p:spTgt spid="32"/>
                                        </p:tgtEl>
                                      </p:cBhvr>
                                    </p:animEffect>
                                  </p:childTnLst>
                                </p:cTn>
                              </p:par>
                              <p:par>
                                <p:cTn id="194" presetID="10" presetClass="entr" presetSubtype="0" fill="hold" grpId="0" nodeType="withEffect">
                                  <p:stCondLst>
                                    <p:cond delay="0"/>
                                  </p:stCondLst>
                                  <p:childTnLst>
                                    <p:set>
                                      <p:cBhvr>
                                        <p:cTn id="195" dur="1" fill="hold">
                                          <p:stCondLst>
                                            <p:cond delay="0"/>
                                          </p:stCondLst>
                                        </p:cTn>
                                        <p:tgtEl>
                                          <p:spTgt spid="129"/>
                                        </p:tgtEl>
                                        <p:attrNameLst>
                                          <p:attrName>style.visibility</p:attrName>
                                        </p:attrNameLst>
                                      </p:cBhvr>
                                      <p:to>
                                        <p:strVal val="visible"/>
                                      </p:to>
                                    </p:set>
                                    <p:animEffect transition="in" filter="fade">
                                      <p:cBhvr>
                                        <p:cTn id="196" dur="250"/>
                                        <p:tgtEl>
                                          <p:spTgt spid="129"/>
                                        </p:tgtEl>
                                      </p:cBhvr>
                                    </p:animEffect>
                                  </p:childTnLst>
                                </p:cTn>
                              </p:par>
                            </p:childTnLst>
                          </p:cTn>
                        </p:par>
                        <p:par>
                          <p:cTn id="197" fill="hold">
                            <p:stCondLst>
                              <p:cond delay="4000"/>
                            </p:stCondLst>
                            <p:childTnLst>
                              <p:par>
                                <p:cTn id="198" presetID="22" presetClass="entr" presetSubtype="8" fill="hold" nodeType="afterEffect">
                                  <p:stCondLst>
                                    <p:cond delay="0"/>
                                  </p:stCondLst>
                                  <p:childTnLst>
                                    <p:set>
                                      <p:cBhvr>
                                        <p:cTn id="199" dur="1" fill="hold">
                                          <p:stCondLst>
                                            <p:cond delay="0"/>
                                          </p:stCondLst>
                                        </p:cTn>
                                        <p:tgtEl>
                                          <p:spTgt spid="149"/>
                                        </p:tgtEl>
                                        <p:attrNameLst>
                                          <p:attrName>style.visibility</p:attrName>
                                        </p:attrNameLst>
                                      </p:cBhvr>
                                      <p:to>
                                        <p:strVal val="visible"/>
                                      </p:to>
                                    </p:set>
                                    <p:animEffect transition="in" filter="wipe(left)">
                                      <p:cBhvr>
                                        <p:cTn id="200" dur="250"/>
                                        <p:tgtEl>
                                          <p:spTgt spid="149"/>
                                        </p:tgtEl>
                                      </p:cBhvr>
                                    </p:animEffect>
                                  </p:childTnLst>
                                </p:cTn>
                              </p:par>
                            </p:childTnLst>
                          </p:cTn>
                        </p:par>
                      </p:childTnLst>
                    </p:cTn>
                  </p:par>
                  <p:par>
                    <p:cTn id="201" fill="hold">
                      <p:stCondLst>
                        <p:cond delay="indefinite"/>
                      </p:stCondLst>
                      <p:childTnLst>
                        <p:par>
                          <p:cTn id="202" fill="hold">
                            <p:stCondLst>
                              <p:cond delay="0"/>
                            </p:stCondLst>
                            <p:childTnLst>
                              <p:par>
                                <p:cTn id="203" presetID="10" presetClass="entr" presetSubtype="0" fill="hold" grpId="0" nodeType="clickEffect">
                                  <p:stCondLst>
                                    <p:cond delay="0"/>
                                  </p:stCondLst>
                                  <p:childTnLst>
                                    <p:set>
                                      <p:cBhvr>
                                        <p:cTn id="204" dur="1" fill="hold">
                                          <p:stCondLst>
                                            <p:cond delay="0"/>
                                          </p:stCondLst>
                                        </p:cTn>
                                        <p:tgtEl>
                                          <p:spTgt spid="110"/>
                                        </p:tgtEl>
                                        <p:attrNameLst>
                                          <p:attrName>style.visibility</p:attrName>
                                        </p:attrNameLst>
                                      </p:cBhvr>
                                      <p:to>
                                        <p:strVal val="visible"/>
                                      </p:to>
                                    </p:set>
                                    <p:animEffect transition="in" filter="fade">
                                      <p:cBhvr>
                                        <p:cTn id="205" dur="500"/>
                                        <p:tgtEl>
                                          <p:spTgt spid="110"/>
                                        </p:tgtEl>
                                      </p:cBhvr>
                                    </p:animEffect>
                                  </p:childTnLst>
                                </p:cTn>
                              </p:par>
                              <p:par>
                                <p:cTn id="206" presetID="10" presetClass="entr" presetSubtype="0" fill="hold" nodeType="withEffect">
                                  <p:stCondLst>
                                    <p:cond delay="0"/>
                                  </p:stCondLst>
                                  <p:childTnLst>
                                    <p:set>
                                      <p:cBhvr>
                                        <p:cTn id="207" dur="1" fill="hold">
                                          <p:stCondLst>
                                            <p:cond delay="0"/>
                                          </p:stCondLst>
                                        </p:cTn>
                                        <p:tgtEl>
                                          <p:spTgt spid="111"/>
                                        </p:tgtEl>
                                        <p:attrNameLst>
                                          <p:attrName>style.visibility</p:attrName>
                                        </p:attrNameLst>
                                      </p:cBhvr>
                                      <p:to>
                                        <p:strVal val="visible"/>
                                      </p:to>
                                    </p:set>
                                    <p:animEffect transition="in" filter="fade">
                                      <p:cBhvr>
                                        <p:cTn id="208" dur="500"/>
                                        <p:tgtEl>
                                          <p:spTgt spid="11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630"/>
                                        </p:tgtEl>
                                        <p:attrNameLst>
                                          <p:attrName>style.visibility</p:attrName>
                                        </p:attrNameLst>
                                      </p:cBhvr>
                                      <p:to>
                                        <p:strVal val="visible"/>
                                      </p:to>
                                    </p:set>
                                    <p:animEffect transition="in" filter="fade">
                                      <p:cBhvr>
                                        <p:cTn id="211" dur="500"/>
                                        <p:tgtEl>
                                          <p:spTgt spid="630"/>
                                        </p:tgtEl>
                                      </p:cBhvr>
                                    </p:animEffect>
                                  </p:childTnLst>
                                </p:cTn>
                              </p:par>
                            </p:childTnLst>
                          </p:cTn>
                        </p:par>
                        <p:par>
                          <p:cTn id="212" fill="hold">
                            <p:stCondLst>
                              <p:cond delay="500"/>
                            </p:stCondLst>
                            <p:childTnLst>
                              <p:par>
                                <p:cTn id="213" presetID="10" presetClass="entr" presetSubtype="0" fill="hold" grpId="0" nodeType="afterEffect">
                                  <p:stCondLst>
                                    <p:cond delay="0"/>
                                  </p:stCondLst>
                                  <p:childTnLst>
                                    <p:set>
                                      <p:cBhvr>
                                        <p:cTn id="214" dur="1" fill="hold">
                                          <p:stCondLst>
                                            <p:cond delay="0"/>
                                          </p:stCondLst>
                                        </p:cTn>
                                        <p:tgtEl>
                                          <p:spTgt spid="647"/>
                                        </p:tgtEl>
                                        <p:attrNameLst>
                                          <p:attrName>style.visibility</p:attrName>
                                        </p:attrNameLst>
                                      </p:cBhvr>
                                      <p:to>
                                        <p:strVal val="visible"/>
                                      </p:to>
                                    </p:set>
                                    <p:animEffect transition="in" filter="fade">
                                      <p:cBhvr>
                                        <p:cTn id="215" dur="500"/>
                                        <p:tgtEl>
                                          <p:spTgt spid="647"/>
                                        </p:tgtEl>
                                      </p:cBhvr>
                                    </p:animEffect>
                                  </p:childTnLst>
                                </p:cTn>
                              </p:par>
                              <p:par>
                                <p:cTn id="216" presetID="10" presetClass="entr" presetSubtype="0" fill="hold" grpId="0" nodeType="withEffect">
                                  <p:stCondLst>
                                    <p:cond delay="0"/>
                                  </p:stCondLst>
                                  <p:childTnLst>
                                    <p:set>
                                      <p:cBhvr>
                                        <p:cTn id="217" dur="1" fill="hold">
                                          <p:stCondLst>
                                            <p:cond delay="0"/>
                                          </p:stCondLst>
                                        </p:cTn>
                                        <p:tgtEl>
                                          <p:spTgt spid="116"/>
                                        </p:tgtEl>
                                        <p:attrNameLst>
                                          <p:attrName>style.visibility</p:attrName>
                                        </p:attrNameLst>
                                      </p:cBhvr>
                                      <p:to>
                                        <p:strVal val="visible"/>
                                      </p:to>
                                    </p:set>
                                    <p:animEffect transition="in" filter="fade">
                                      <p:cBhvr>
                                        <p:cTn id="218" dur="500"/>
                                        <p:tgtEl>
                                          <p:spTgt spid="116"/>
                                        </p:tgtEl>
                                      </p:cBhvr>
                                    </p:animEffect>
                                  </p:childTnLst>
                                </p:cTn>
                              </p:par>
                            </p:childTnLst>
                          </p:cTn>
                        </p:par>
                        <p:par>
                          <p:cTn id="219" fill="hold">
                            <p:stCondLst>
                              <p:cond delay="1000"/>
                            </p:stCondLst>
                            <p:childTnLst>
                              <p:par>
                                <p:cTn id="220" presetID="10" presetClass="entr" presetSubtype="0" fill="hold" grpId="0" nodeType="afterEffect">
                                  <p:stCondLst>
                                    <p:cond delay="0"/>
                                  </p:stCondLst>
                                  <p:childTnLst>
                                    <p:set>
                                      <p:cBhvr>
                                        <p:cTn id="221" dur="1" fill="hold">
                                          <p:stCondLst>
                                            <p:cond delay="0"/>
                                          </p:stCondLst>
                                        </p:cTn>
                                        <p:tgtEl>
                                          <p:spTgt spid="119"/>
                                        </p:tgtEl>
                                        <p:attrNameLst>
                                          <p:attrName>style.visibility</p:attrName>
                                        </p:attrNameLst>
                                      </p:cBhvr>
                                      <p:to>
                                        <p:strVal val="visible"/>
                                      </p:to>
                                    </p:set>
                                    <p:animEffect transition="in" filter="fade">
                                      <p:cBhvr>
                                        <p:cTn id="222" dur="500"/>
                                        <p:tgtEl>
                                          <p:spTgt spid="119"/>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9"/>
                                        </p:tgtEl>
                                        <p:attrNameLst>
                                          <p:attrName>style.visibility</p:attrName>
                                        </p:attrNameLst>
                                      </p:cBhvr>
                                      <p:to>
                                        <p:strVal val="visible"/>
                                      </p:to>
                                    </p:set>
                                    <p:animEffect transition="in" filter="fade">
                                      <p:cBhvr>
                                        <p:cTn id="225" dur="500"/>
                                        <p:tgtEl>
                                          <p:spTgt spid="9"/>
                                        </p:tgtEl>
                                      </p:cBhvr>
                                    </p:animEffect>
                                  </p:childTnLst>
                                </p:cTn>
                              </p:par>
                            </p:childTnLst>
                          </p:cTn>
                        </p:par>
                      </p:childTnLst>
                    </p:cTn>
                  </p:par>
                  <p:par>
                    <p:cTn id="226" fill="hold">
                      <p:stCondLst>
                        <p:cond delay="indefinite"/>
                      </p:stCondLst>
                      <p:childTnLst>
                        <p:par>
                          <p:cTn id="227" fill="hold">
                            <p:stCondLst>
                              <p:cond delay="0"/>
                            </p:stCondLst>
                            <p:childTnLst>
                              <p:par>
                                <p:cTn id="228" presetID="10" presetClass="entr" presetSubtype="0" fill="hold" grpId="0" nodeType="clickEffect">
                                  <p:stCondLst>
                                    <p:cond delay="0"/>
                                  </p:stCondLst>
                                  <p:childTnLst>
                                    <p:set>
                                      <p:cBhvr>
                                        <p:cTn id="229" dur="1" fill="hold">
                                          <p:stCondLst>
                                            <p:cond delay="0"/>
                                          </p:stCondLst>
                                        </p:cTn>
                                        <p:tgtEl>
                                          <p:spTgt spid="657"/>
                                        </p:tgtEl>
                                        <p:attrNameLst>
                                          <p:attrName>style.visibility</p:attrName>
                                        </p:attrNameLst>
                                      </p:cBhvr>
                                      <p:to>
                                        <p:strVal val="visible"/>
                                      </p:to>
                                    </p:set>
                                    <p:animEffect transition="in" filter="fade">
                                      <p:cBhvr>
                                        <p:cTn id="230" dur="500"/>
                                        <p:tgtEl>
                                          <p:spTgt spid="657"/>
                                        </p:tgtEl>
                                      </p:cBhvr>
                                    </p:animEffect>
                                  </p:childTnLst>
                                </p:cTn>
                              </p:par>
                            </p:childTnLst>
                          </p:cTn>
                        </p:par>
                        <p:par>
                          <p:cTn id="231" fill="hold">
                            <p:stCondLst>
                              <p:cond delay="500"/>
                            </p:stCondLst>
                            <p:childTnLst>
                              <p:par>
                                <p:cTn id="232" presetID="10" presetClass="entr" presetSubtype="0" fill="hold" grpId="0" nodeType="afterEffect">
                                  <p:stCondLst>
                                    <p:cond delay="0"/>
                                  </p:stCondLst>
                                  <p:childTnLst>
                                    <p:set>
                                      <p:cBhvr>
                                        <p:cTn id="233" dur="1" fill="hold">
                                          <p:stCondLst>
                                            <p:cond delay="0"/>
                                          </p:stCondLst>
                                        </p:cTn>
                                        <p:tgtEl>
                                          <p:spTgt spid="661"/>
                                        </p:tgtEl>
                                        <p:attrNameLst>
                                          <p:attrName>style.visibility</p:attrName>
                                        </p:attrNameLst>
                                      </p:cBhvr>
                                      <p:to>
                                        <p:strVal val="visible"/>
                                      </p:to>
                                    </p:set>
                                    <p:animEffect transition="in" filter="fade">
                                      <p:cBhvr>
                                        <p:cTn id="234" dur="500"/>
                                        <p:tgtEl>
                                          <p:spTgt spid="661"/>
                                        </p:tgtEl>
                                      </p:cBhvr>
                                    </p:animEffect>
                                  </p:childTnLst>
                                </p:cTn>
                              </p:par>
                            </p:childTnLst>
                          </p:cTn>
                        </p:par>
                        <p:par>
                          <p:cTn id="235" fill="hold">
                            <p:stCondLst>
                              <p:cond delay="1000"/>
                            </p:stCondLst>
                            <p:childTnLst>
                              <p:par>
                                <p:cTn id="236" presetID="10" presetClass="entr" presetSubtype="0" fill="hold" grpId="0" nodeType="afterEffect">
                                  <p:stCondLst>
                                    <p:cond delay="0"/>
                                  </p:stCondLst>
                                  <p:childTnLst>
                                    <p:set>
                                      <p:cBhvr>
                                        <p:cTn id="237" dur="1" fill="hold">
                                          <p:stCondLst>
                                            <p:cond delay="0"/>
                                          </p:stCondLst>
                                        </p:cTn>
                                        <p:tgtEl>
                                          <p:spTgt spid="684"/>
                                        </p:tgtEl>
                                        <p:attrNameLst>
                                          <p:attrName>style.visibility</p:attrName>
                                        </p:attrNameLst>
                                      </p:cBhvr>
                                      <p:to>
                                        <p:strVal val="visible"/>
                                      </p:to>
                                    </p:set>
                                    <p:animEffect transition="in" filter="fade">
                                      <p:cBhvr>
                                        <p:cTn id="238" dur="500"/>
                                        <p:tgtEl>
                                          <p:spTgt spid="684"/>
                                        </p:tgtEl>
                                      </p:cBhvr>
                                    </p:animEffect>
                                  </p:childTnLst>
                                </p:cTn>
                              </p:par>
                            </p:childTnLst>
                          </p:cTn>
                        </p:par>
                      </p:childTnLst>
                    </p:cTn>
                  </p:par>
                  <p:par>
                    <p:cTn id="239" fill="hold">
                      <p:stCondLst>
                        <p:cond delay="indefinite"/>
                      </p:stCondLst>
                      <p:childTnLst>
                        <p:par>
                          <p:cTn id="240" fill="hold">
                            <p:stCondLst>
                              <p:cond delay="0"/>
                            </p:stCondLst>
                            <p:childTnLst>
                              <p:par>
                                <p:cTn id="241" presetID="16" presetClass="entr" presetSubtype="37" fill="hold" nodeType="clickEffect">
                                  <p:stCondLst>
                                    <p:cond delay="0"/>
                                  </p:stCondLst>
                                  <p:childTnLst>
                                    <p:set>
                                      <p:cBhvr>
                                        <p:cTn id="242" dur="1" fill="hold">
                                          <p:stCondLst>
                                            <p:cond delay="0"/>
                                          </p:stCondLst>
                                        </p:cTn>
                                        <p:tgtEl>
                                          <p:spTgt spid="113"/>
                                        </p:tgtEl>
                                        <p:attrNameLst>
                                          <p:attrName>style.visibility</p:attrName>
                                        </p:attrNameLst>
                                      </p:cBhvr>
                                      <p:to>
                                        <p:strVal val="visible"/>
                                      </p:to>
                                    </p:set>
                                    <p:animEffect transition="in" filter="barn(outVertical)">
                                      <p:cBhvr>
                                        <p:cTn id="243" dur="500"/>
                                        <p:tgtEl>
                                          <p:spTgt spid="113"/>
                                        </p:tgtEl>
                                      </p:cBhvr>
                                    </p:animEffect>
                                  </p:childTnLst>
                                </p:cTn>
                              </p:par>
                            </p:childTnLst>
                          </p:cTn>
                        </p:par>
                        <p:par>
                          <p:cTn id="244" fill="hold">
                            <p:stCondLst>
                              <p:cond delay="500"/>
                            </p:stCondLst>
                            <p:childTnLst>
                              <p:par>
                                <p:cTn id="245" presetID="16" presetClass="entr" presetSubtype="37" fill="hold" grpId="0" nodeType="afterEffect">
                                  <p:stCondLst>
                                    <p:cond delay="0"/>
                                  </p:stCondLst>
                                  <p:childTnLst>
                                    <p:set>
                                      <p:cBhvr>
                                        <p:cTn id="246" dur="1" fill="hold">
                                          <p:stCondLst>
                                            <p:cond delay="0"/>
                                          </p:stCondLst>
                                        </p:cTn>
                                        <p:tgtEl>
                                          <p:spTgt spid="20"/>
                                        </p:tgtEl>
                                        <p:attrNameLst>
                                          <p:attrName>style.visibility</p:attrName>
                                        </p:attrNameLst>
                                      </p:cBhvr>
                                      <p:to>
                                        <p:strVal val="visible"/>
                                      </p:to>
                                    </p:set>
                                    <p:animEffect transition="in" filter="barn(outVertical)">
                                      <p:cBhvr>
                                        <p:cTn id="247" dur="500"/>
                                        <p:tgtEl>
                                          <p:spTgt spid="20"/>
                                        </p:tgtEl>
                                      </p:cBhvr>
                                    </p:animEffect>
                                  </p:childTnLst>
                                </p:cTn>
                              </p:par>
                              <p:par>
                                <p:cTn id="248" presetID="16" presetClass="entr" presetSubtype="37" fill="hold" grpId="0" nodeType="withEffect">
                                  <p:stCondLst>
                                    <p:cond delay="0"/>
                                  </p:stCondLst>
                                  <p:childTnLst>
                                    <p:set>
                                      <p:cBhvr>
                                        <p:cTn id="249" dur="1" fill="hold">
                                          <p:stCondLst>
                                            <p:cond delay="0"/>
                                          </p:stCondLst>
                                        </p:cTn>
                                        <p:tgtEl>
                                          <p:spTgt spid="17"/>
                                        </p:tgtEl>
                                        <p:attrNameLst>
                                          <p:attrName>style.visibility</p:attrName>
                                        </p:attrNameLst>
                                      </p:cBhvr>
                                      <p:to>
                                        <p:strVal val="visible"/>
                                      </p:to>
                                    </p:set>
                                    <p:animEffect transition="in" filter="barn(outVertical)">
                                      <p:cBhvr>
                                        <p:cTn id="250" dur="500"/>
                                        <p:tgtEl>
                                          <p:spTgt spid="17"/>
                                        </p:tgtEl>
                                      </p:cBhvr>
                                    </p:animEffect>
                                  </p:childTnLst>
                                </p:cTn>
                              </p:par>
                              <p:par>
                                <p:cTn id="251" presetID="16" presetClass="entr" presetSubtype="37" fill="hold" grpId="0" nodeType="withEffect">
                                  <p:stCondLst>
                                    <p:cond delay="0"/>
                                  </p:stCondLst>
                                  <p:childTnLst>
                                    <p:set>
                                      <p:cBhvr>
                                        <p:cTn id="252" dur="1" fill="hold">
                                          <p:stCondLst>
                                            <p:cond delay="0"/>
                                          </p:stCondLst>
                                        </p:cTn>
                                        <p:tgtEl>
                                          <p:spTgt spid="22"/>
                                        </p:tgtEl>
                                        <p:attrNameLst>
                                          <p:attrName>style.visibility</p:attrName>
                                        </p:attrNameLst>
                                      </p:cBhvr>
                                      <p:to>
                                        <p:strVal val="visible"/>
                                      </p:to>
                                    </p:set>
                                    <p:animEffect transition="in" filter="barn(outVertical)">
                                      <p:cBhvr>
                                        <p:cTn id="253" dur="500"/>
                                        <p:tgtEl>
                                          <p:spTgt spid="22"/>
                                        </p:tgtEl>
                                      </p:cBhvr>
                                    </p:animEffect>
                                  </p:childTnLst>
                                </p:cTn>
                              </p:par>
                            </p:childTnLst>
                          </p:cTn>
                        </p:par>
                      </p:childTnLst>
                    </p:cTn>
                  </p:par>
                  <p:par>
                    <p:cTn id="254" fill="hold">
                      <p:stCondLst>
                        <p:cond delay="indefinite"/>
                      </p:stCondLst>
                      <p:childTnLst>
                        <p:par>
                          <p:cTn id="255" fill="hold">
                            <p:stCondLst>
                              <p:cond delay="0"/>
                            </p:stCondLst>
                            <p:childTnLst>
                              <p:par>
                                <p:cTn id="256" presetID="22" presetClass="entr" presetSubtype="8" fill="hold" grpId="0" nodeType="clickEffect">
                                  <p:stCondLst>
                                    <p:cond delay="0"/>
                                  </p:stCondLst>
                                  <p:childTnLst>
                                    <p:set>
                                      <p:cBhvr>
                                        <p:cTn id="257" dur="1" fill="hold">
                                          <p:stCondLst>
                                            <p:cond delay="0"/>
                                          </p:stCondLst>
                                        </p:cTn>
                                        <p:tgtEl>
                                          <p:spTgt spid="3"/>
                                        </p:tgtEl>
                                        <p:attrNameLst>
                                          <p:attrName>style.visibility</p:attrName>
                                        </p:attrNameLst>
                                      </p:cBhvr>
                                      <p:to>
                                        <p:strVal val="visible"/>
                                      </p:to>
                                    </p:set>
                                    <p:animEffect transition="in" filter="wipe(left)">
                                      <p:cBhvr>
                                        <p:cTn id="258" dur="500"/>
                                        <p:tgtEl>
                                          <p:spTgt spid="3"/>
                                        </p:tgtEl>
                                      </p:cBhvr>
                                    </p:animEffect>
                                  </p:childTnLst>
                                </p:cTn>
                              </p:par>
                            </p:childTnLst>
                          </p:cTn>
                        </p:par>
                        <p:par>
                          <p:cTn id="259" fill="hold">
                            <p:stCondLst>
                              <p:cond delay="500"/>
                            </p:stCondLst>
                            <p:childTnLst>
                              <p:par>
                                <p:cTn id="260" presetID="10" presetClass="entr" presetSubtype="0" fill="hold" grpId="0" nodeType="afterEffect">
                                  <p:stCondLst>
                                    <p:cond delay="0"/>
                                  </p:stCondLst>
                                  <p:childTnLst>
                                    <p:set>
                                      <p:cBhvr>
                                        <p:cTn id="261" dur="1" fill="hold">
                                          <p:stCondLst>
                                            <p:cond delay="0"/>
                                          </p:stCondLst>
                                        </p:cTn>
                                        <p:tgtEl>
                                          <p:spTgt spid="699"/>
                                        </p:tgtEl>
                                        <p:attrNameLst>
                                          <p:attrName>style.visibility</p:attrName>
                                        </p:attrNameLst>
                                      </p:cBhvr>
                                      <p:to>
                                        <p:strVal val="visible"/>
                                      </p:to>
                                    </p:set>
                                    <p:animEffect transition="in" filter="fade">
                                      <p:cBhvr>
                                        <p:cTn id="262" dur="500"/>
                                        <p:tgtEl>
                                          <p:spTgt spid="699"/>
                                        </p:tgtEl>
                                      </p:cBhvr>
                                    </p:animEffect>
                                  </p:childTnLst>
                                </p:cTn>
                              </p:par>
                              <p:par>
                                <p:cTn id="263" presetID="10" presetClass="entr" presetSubtype="0" fill="hold" nodeType="withEffect">
                                  <p:stCondLst>
                                    <p:cond delay="0"/>
                                  </p:stCondLst>
                                  <p:childTnLst>
                                    <p:set>
                                      <p:cBhvr>
                                        <p:cTn id="264" dur="1" fill="hold">
                                          <p:stCondLst>
                                            <p:cond delay="0"/>
                                          </p:stCondLst>
                                        </p:cTn>
                                        <p:tgtEl>
                                          <p:spTgt spid="700"/>
                                        </p:tgtEl>
                                        <p:attrNameLst>
                                          <p:attrName>style.visibility</p:attrName>
                                        </p:attrNameLst>
                                      </p:cBhvr>
                                      <p:to>
                                        <p:strVal val="visible"/>
                                      </p:to>
                                    </p:set>
                                    <p:animEffect transition="in" filter="fade">
                                      <p:cBhvr>
                                        <p:cTn id="265" dur="500"/>
                                        <p:tgtEl>
                                          <p:spTgt spid="700"/>
                                        </p:tgtEl>
                                      </p:cBhvr>
                                    </p:animEffect>
                                  </p:childTnLst>
                                </p:cTn>
                              </p:par>
                              <p:par>
                                <p:cTn id="266" presetID="10" presetClass="entr" presetSubtype="0" fill="hold" grpId="0" nodeType="withEffect">
                                  <p:stCondLst>
                                    <p:cond delay="0"/>
                                  </p:stCondLst>
                                  <p:childTnLst>
                                    <p:set>
                                      <p:cBhvr>
                                        <p:cTn id="267" dur="1" fill="hold">
                                          <p:stCondLst>
                                            <p:cond delay="0"/>
                                          </p:stCondLst>
                                        </p:cTn>
                                        <p:tgtEl>
                                          <p:spTgt spid="701"/>
                                        </p:tgtEl>
                                        <p:attrNameLst>
                                          <p:attrName>style.visibility</p:attrName>
                                        </p:attrNameLst>
                                      </p:cBhvr>
                                      <p:to>
                                        <p:strVal val="visible"/>
                                      </p:to>
                                    </p:set>
                                    <p:animEffect transition="in" filter="fade">
                                      <p:cBhvr>
                                        <p:cTn id="268" dur="500"/>
                                        <p:tgtEl>
                                          <p:spTgt spid="701"/>
                                        </p:tgtEl>
                                      </p:cBhvr>
                                    </p:animEffect>
                                  </p:childTnLst>
                                </p:cTn>
                              </p:par>
                              <p:par>
                                <p:cTn id="269" presetID="10" presetClass="entr" presetSubtype="0" fill="hold" grpId="0" nodeType="withEffect">
                                  <p:stCondLst>
                                    <p:cond delay="0"/>
                                  </p:stCondLst>
                                  <p:childTnLst>
                                    <p:set>
                                      <p:cBhvr>
                                        <p:cTn id="270" dur="1" fill="hold">
                                          <p:stCondLst>
                                            <p:cond delay="0"/>
                                          </p:stCondLst>
                                        </p:cTn>
                                        <p:tgtEl>
                                          <p:spTgt spid="702"/>
                                        </p:tgtEl>
                                        <p:attrNameLst>
                                          <p:attrName>style.visibility</p:attrName>
                                        </p:attrNameLst>
                                      </p:cBhvr>
                                      <p:to>
                                        <p:strVal val="visible"/>
                                      </p:to>
                                    </p:set>
                                    <p:animEffect transition="in" filter="fade">
                                      <p:cBhvr>
                                        <p:cTn id="271" dur="500"/>
                                        <p:tgtEl>
                                          <p:spTgt spid="702"/>
                                        </p:tgtEl>
                                      </p:cBhvr>
                                    </p:animEffect>
                                  </p:childTnLst>
                                </p:cTn>
                              </p:par>
                              <p:par>
                                <p:cTn id="272" presetID="10" presetClass="entr" presetSubtype="0" fill="hold" nodeType="withEffect">
                                  <p:stCondLst>
                                    <p:cond delay="0"/>
                                  </p:stCondLst>
                                  <p:childTnLst>
                                    <p:set>
                                      <p:cBhvr>
                                        <p:cTn id="273" dur="1" fill="hold">
                                          <p:stCondLst>
                                            <p:cond delay="0"/>
                                          </p:stCondLst>
                                        </p:cTn>
                                        <p:tgtEl>
                                          <p:spTgt spid="703"/>
                                        </p:tgtEl>
                                        <p:attrNameLst>
                                          <p:attrName>style.visibility</p:attrName>
                                        </p:attrNameLst>
                                      </p:cBhvr>
                                      <p:to>
                                        <p:strVal val="visible"/>
                                      </p:to>
                                    </p:set>
                                    <p:animEffect transition="in" filter="fade">
                                      <p:cBhvr>
                                        <p:cTn id="274" dur="500"/>
                                        <p:tgtEl>
                                          <p:spTgt spid="703"/>
                                        </p:tgtEl>
                                      </p:cBhvr>
                                    </p:animEffect>
                                  </p:childTnLst>
                                </p:cTn>
                              </p:par>
                              <p:par>
                                <p:cTn id="275" presetID="10" presetClass="entr" presetSubtype="0" fill="hold" grpId="0" nodeType="withEffect">
                                  <p:stCondLst>
                                    <p:cond delay="0"/>
                                  </p:stCondLst>
                                  <p:childTnLst>
                                    <p:set>
                                      <p:cBhvr>
                                        <p:cTn id="276" dur="1" fill="hold">
                                          <p:stCondLst>
                                            <p:cond delay="0"/>
                                          </p:stCondLst>
                                        </p:cTn>
                                        <p:tgtEl>
                                          <p:spTgt spid="704"/>
                                        </p:tgtEl>
                                        <p:attrNameLst>
                                          <p:attrName>style.visibility</p:attrName>
                                        </p:attrNameLst>
                                      </p:cBhvr>
                                      <p:to>
                                        <p:strVal val="visible"/>
                                      </p:to>
                                    </p:set>
                                    <p:animEffect transition="in" filter="fade">
                                      <p:cBhvr>
                                        <p:cTn id="277" dur="500"/>
                                        <p:tgtEl>
                                          <p:spTgt spid="704"/>
                                        </p:tgtEl>
                                      </p:cBhvr>
                                    </p:animEffect>
                                  </p:childTnLst>
                                </p:cTn>
                              </p:par>
                              <p:par>
                                <p:cTn id="278" presetID="10" presetClass="entr" presetSubtype="0" fill="hold" grpId="0" nodeType="withEffect">
                                  <p:stCondLst>
                                    <p:cond delay="0"/>
                                  </p:stCondLst>
                                  <p:childTnLst>
                                    <p:set>
                                      <p:cBhvr>
                                        <p:cTn id="279" dur="1" fill="hold">
                                          <p:stCondLst>
                                            <p:cond delay="0"/>
                                          </p:stCondLst>
                                        </p:cTn>
                                        <p:tgtEl>
                                          <p:spTgt spid="705"/>
                                        </p:tgtEl>
                                        <p:attrNameLst>
                                          <p:attrName>style.visibility</p:attrName>
                                        </p:attrNameLst>
                                      </p:cBhvr>
                                      <p:to>
                                        <p:strVal val="visible"/>
                                      </p:to>
                                    </p:set>
                                    <p:animEffect transition="in" filter="fade">
                                      <p:cBhvr>
                                        <p:cTn id="280" dur="500"/>
                                        <p:tgtEl>
                                          <p:spTgt spid="705"/>
                                        </p:tgtEl>
                                      </p:cBhvr>
                                    </p:animEffect>
                                  </p:childTnLst>
                                </p:cTn>
                              </p:par>
                              <p:par>
                                <p:cTn id="281" presetID="10" presetClass="entr" presetSubtype="0" fill="hold" nodeType="withEffect">
                                  <p:stCondLst>
                                    <p:cond delay="0"/>
                                  </p:stCondLst>
                                  <p:childTnLst>
                                    <p:set>
                                      <p:cBhvr>
                                        <p:cTn id="282" dur="1" fill="hold">
                                          <p:stCondLst>
                                            <p:cond delay="0"/>
                                          </p:stCondLst>
                                        </p:cTn>
                                        <p:tgtEl>
                                          <p:spTgt spid="706"/>
                                        </p:tgtEl>
                                        <p:attrNameLst>
                                          <p:attrName>style.visibility</p:attrName>
                                        </p:attrNameLst>
                                      </p:cBhvr>
                                      <p:to>
                                        <p:strVal val="visible"/>
                                      </p:to>
                                    </p:set>
                                    <p:animEffect transition="in" filter="fade">
                                      <p:cBhvr>
                                        <p:cTn id="283" dur="500"/>
                                        <p:tgtEl>
                                          <p:spTgt spid="706"/>
                                        </p:tgtEl>
                                      </p:cBhvr>
                                    </p:animEffect>
                                  </p:childTnLst>
                                </p:cTn>
                              </p:par>
                              <p:par>
                                <p:cTn id="284" presetID="10" presetClass="entr" presetSubtype="0" fill="hold" grpId="0" nodeType="withEffect">
                                  <p:stCondLst>
                                    <p:cond delay="0"/>
                                  </p:stCondLst>
                                  <p:childTnLst>
                                    <p:set>
                                      <p:cBhvr>
                                        <p:cTn id="285" dur="1" fill="hold">
                                          <p:stCondLst>
                                            <p:cond delay="0"/>
                                          </p:stCondLst>
                                        </p:cTn>
                                        <p:tgtEl>
                                          <p:spTgt spid="707"/>
                                        </p:tgtEl>
                                        <p:attrNameLst>
                                          <p:attrName>style.visibility</p:attrName>
                                        </p:attrNameLst>
                                      </p:cBhvr>
                                      <p:to>
                                        <p:strVal val="visible"/>
                                      </p:to>
                                    </p:set>
                                    <p:animEffect transition="in" filter="fade">
                                      <p:cBhvr>
                                        <p:cTn id="286" dur="500"/>
                                        <p:tgtEl>
                                          <p:spTgt spid="707"/>
                                        </p:tgtEl>
                                      </p:cBhvr>
                                    </p:animEffect>
                                  </p:childTnLst>
                                </p:cTn>
                              </p:par>
                              <p:par>
                                <p:cTn id="287" presetID="10" presetClass="entr" presetSubtype="0" fill="hold" grpId="0" nodeType="withEffect">
                                  <p:stCondLst>
                                    <p:cond delay="0"/>
                                  </p:stCondLst>
                                  <p:childTnLst>
                                    <p:set>
                                      <p:cBhvr>
                                        <p:cTn id="288" dur="1" fill="hold">
                                          <p:stCondLst>
                                            <p:cond delay="0"/>
                                          </p:stCondLst>
                                        </p:cTn>
                                        <p:tgtEl>
                                          <p:spTgt spid="708"/>
                                        </p:tgtEl>
                                        <p:attrNameLst>
                                          <p:attrName>style.visibility</p:attrName>
                                        </p:attrNameLst>
                                      </p:cBhvr>
                                      <p:to>
                                        <p:strVal val="visible"/>
                                      </p:to>
                                    </p:set>
                                    <p:animEffect transition="in" filter="fade">
                                      <p:cBhvr>
                                        <p:cTn id="289" dur="500"/>
                                        <p:tgtEl>
                                          <p:spTgt spid="708"/>
                                        </p:tgtEl>
                                      </p:cBhvr>
                                    </p:animEffect>
                                  </p:childTnLst>
                                </p:cTn>
                              </p:par>
                              <p:par>
                                <p:cTn id="290" presetID="10" presetClass="entr" presetSubtype="0" fill="hold" nodeType="withEffect">
                                  <p:stCondLst>
                                    <p:cond delay="0"/>
                                  </p:stCondLst>
                                  <p:childTnLst>
                                    <p:set>
                                      <p:cBhvr>
                                        <p:cTn id="291" dur="1" fill="hold">
                                          <p:stCondLst>
                                            <p:cond delay="0"/>
                                          </p:stCondLst>
                                        </p:cTn>
                                        <p:tgtEl>
                                          <p:spTgt spid="709"/>
                                        </p:tgtEl>
                                        <p:attrNameLst>
                                          <p:attrName>style.visibility</p:attrName>
                                        </p:attrNameLst>
                                      </p:cBhvr>
                                      <p:to>
                                        <p:strVal val="visible"/>
                                      </p:to>
                                    </p:set>
                                    <p:animEffect transition="in" filter="fade">
                                      <p:cBhvr>
                                        <p:cTn id="292" dur="500"/>
                                        <p:tgtEl>
                                          <p:spTgt spid="709"/>
                                        </p:tgtEl>
                                      </p:cBhvr>
                                    </p:animEffect>
                                  </p:childTnLst>
                                </p:cTn>
                              </p:par>
                              <p:par>
                                <p:cTn id="293" presetID="10" presetClass="entr" presetSubtype="0" fill="hold" grpId="0" nodeType="withEffect">
                                  <p:stCondLst>
                                    <p:cond delay="0"/>
                                  </p:stCondLst>
                                  <p:childTnLst>
                                    <p:set>
                                      <p:cBhvr>
                                        <p:cTn id="294" dur="1" fill="hold">
                                          <p:stCondLst>
                                            <p:cond delay="0"/>
                                          </p:stCondLst>
                                        </p:cTn>
                                        <p:tgtEl>
                                          <p:spTgt spid="710"/>
                                        </p:tgtEl>
                                        <p:attrNameLst>
                                          <p:attrName>style.visibility</p:attrName>
                                        </p:attrNameLst>
                                      </p:cBhvr>
                                      <p:to>
                                        <p:strVal val="visible"/>
                                      </p:to>
                                    </p:set>
                                    <p:animEffect transition="in" filter="fade">
                                      <p:cBhvr>
                                        <p:cTn id="295" dur="500"/>
                                        <p:tgtEl>
                                          <p:spTgt spid="710"/>
                                        </p:tgtEl>
                                      </p:cBhvr>
                                    </p:animEffect>
                                  </p:childTnLst>
                                </p:cTn>
                              </p:par>
                              <p:par>
                                <p:cTn id="296" presetID="10" presetClass="entr" presetSubtype="0" fill="hold" grpId="0" nodeType="withEffect">
                                  <p:stCondLst>
                                    <p:cond delay="0"/>
                                  </p:stCondLst>
                                  <p:childTnLst>
                                    <p:set>
                                      <p:cBhvr>
                                        <p:cTn id="297" dur="1" fill="hold">
                                          <p:stCondLst>
                                            <p:cond delay="0"/>
                                          </p:stCondLst>
                                        </p:cTn>
                                        <p:tgtEl>
                                          <p:spTgt spid="711"/>
                                        </p:tgtEl>
                                        <p:attrNameLst>
                                          <p:attrName>style.visibility</p:attrName>
                                        </p:attrNameLst>
                                      </p:cBhvr>
                                      <p:to>
                                        <p:strVal val="visible"/>
                                      </p:to>
                                    </p:set>
                                    <p:animEffect transition="in" filter="fade">
                                      <p:cBhvr>
                                        <p:cTn id="298" dur="500"/>
                                        <p:tgtEl>
                                          <p:spTgt spid="711"/>
                                        </p:tgtEl>
                                      </p:cBhvr>
                                    </p:animEffect>
                                  </p:childTnLst>
                                </p:cTn>
                              </p:par>
                              <p:par>
                                <p:cTn id="299" presetID="10" presetClass="entr" presetSubtype="0" fill="hold" nodeType="withEffect">
                                  <p:stCondLst>
                                    <p:cond delay="0"/>
                                  </p:stCondLst>
                                  <p:childTnLst>
                                    <p:set>
                                      <p:cBhvr>
                                        <p:cTn id="300" dur="1" fill="hold">
                                          <p:stCondLst>
                                            <p:cond delay="0"/>
                                          </p:stCondLst>
                                        </p:cTn>
                                        <p:tgtEl>
                                          <p:spTgt spid="712"/>
                                        </p:tgtEl>
                                        <p:attrNameLst>
                                          <p:attrName>style.visibility</p:attrName>
                                        </p:attrNameLst>
                                      </p:cBhvr>
                                      <p:to>
                                        <p:strVal val="visible"/>
                                      </p:to>
                                    </p:set>
                                    <p:animEffect transition="in" filter="fade">
                                      <p:cBhvr>
                                        <p:cTn id="301" dur="500"/>
                                        <p:tgtEl>
                                          <p:spTgt spid="712"/>
                                        </p:tgtEl>
                                      </p:cBhvr>
                                    </p:animEffect>
                                  </p:childTnLst>
                                </p:cTn>
                              </p:par>
                              <p:par>
                                <p:cTn id="302" presetID="10" presetClass="entr" presetSubtype="0" fill="hold" nodeType="withEffect">
                                  <p:stCondLst>
                                    <p:cond delay="0"/>
                                  </p:stCondLst>
                                  <p:childTnLst>
                                    <p:set>
                                      <p:cBhvr>
                                        <p:cTn id="303" dur="1" fill="hold">
                                          <p:stCondLst>
                                            <p:cond delay="0"/>
                                          </p:stCondLst>
                                        </p:cTn>
                                        <p:tgtEl>
                                          <p:spTgt spid="713"/>
                                        </p:tgtEl>
                                        <p:attrNameLst>
                                          <p:attrName>style.visibility</p:attrName>
                                        </p:attrNameLst>
                                      </p:cBhvr>
                                      <p:to>
                                        <p:strVal val="visible"/>
                                      </p:to>
                                    </p:set>
                                    <p:animEffect transition="in" filter="fade">
                                      <p:cBhvr>
                                        <p:cTn id="304" dur="500"/>
                                        <p:tgtEl>
                                          <p:spTgt spid="713"/>
                                        </p:tgtEl>
                                      </p:cBhvr>
                                    </p:animEffect>
                                  </p:childTnLst>
                                </p:cTn>
                              </p:par>
                              <p:par>
                                <p:cTn id="305" presetID="10" presetClass="entr" presetSubtype="0" fill="hold" grpId="0" nodeType="withEffect">
                                  <p:stCondLst>
                                    <p:cond delay="0"/>
                                  </p:stCondLst>
                                  <p:childTnLst>
                                    <p:set>
                                      <p:cBhvr>
                                        <p:cTn id="306" dur="1" fill="hold">
                                          <p:stCondLst>
                                            <p:cond delay="0"/>
                                          </p:stCondLst>
                                        </p:cTn>
                                        <p:tgtEl>
                                          <p:spTgt spid="697"/>
                                        </p:tgtEl>
                                        <p:attrNameLst>
                                          <p:attrName>style.visibility</p:attrName>
                                        </p:attrNameLst>
                                      </p:cBhvr>
                                      <p:to>
                                        <p:strVal val="visible"/>
                                      </p:to>
                                    </p:set>
                                    <p:animEffect transition="in" filter="fade">
                                      <p:cBhvr>
                                        <p:cTn id="307" dur="500"/>
                                        <p:tgtEl>
                                          <p:spTgt spid="697"/>
                                        </p:tgtEl>
                                      </p:cBhvr>
                                    </p:animEffect>
                                  </p:childTnLst>
                                </p:cTn>
                              </p:par>
                            </p:childTnLst>
                          </p:cTn>
                        </p:par>
                        <p:par>
                          <p:cTn id="308" fill="hold">
                            <p:stCondLst>
                              <p:cond delay="1000"/>
                            </p:stCondLst>
                            <p:childTnLst>
                              <p:par>
                                <p:cTn id="309" presetID="22" presetClass="entr" presetSubtype="8" fill="hold" nodeType="afterEffect">
                                  <p:stCondLst>
                                    <p:cond delay="0"/>
                                  </p:stCondLst>
                                  <p:childTnLst>
                                    <p:set>
                                      <p:cBhvr>
                                        <p:cTn id="310" dur="1" fill="hold">
                                          <p:stCondLst>
                                            <p:cond delay="0"/>
                                          </p:stCondLst>
                                        </p:cTn>
                                        <p:tgtEl>
                                          <p:spTgt spid="717"/>
                                        </p:tgtEl>
                                        <p:attrNameLst>
                                          <p:attrName>style.visibility</p:attrName>
                                        </p:attrNameLst>
                                      </p:cBhvr>
                                      <p:to>
                                        <p:strVal val="visible"/>
                                      </p:to>
                                    </p:set>
                                    <p:animEffect transition="in" filter="wipe(left)">
                                      <p:cBhvr>
                                        <p:cTn id="311" dur="500"/>
                                        <p:tgtEl>
                                          <p:spTgt spid="717"/>
                                        </p:tgtEl>
                                      </p:cBhvr>
                                    </p:animEffect>
                                  </p:childTnLst>
                                </p:cTn>
                              </p:par>
                            </p:childTnLst>
                          </p:cTn>
                        </p:par>
                        <p:par>
                          <p:cTn id="312" fill="hold">
                            <p:stCondLst>
                              <p:cond delay="1500"/>
                            </p:stCondLst>
                            <p:childTnLst>
                              <p:par>
                                <p:cTn id="313" presetID="22" presetClass="entr" presetSubtype="8" fill="hold" nodeType="afterEffect">
                                  <p:stCondLst>
                                    <p:cond delay="250"/>
                                  </p:stCondLst>
                                  <p:childTnLst>
                                    <p:set>
                                      <p:cBhvr>
                                        <p:cTn id="314" dur="1" fill="hold">
                                          <p:stCondLst>
                                            <p:cond delay="0"/>
                                          </p:stCondLst>
                                        </p:cTn>
                                        <p:tgtEl>
                                          <p:spTgt spid="721"/>
                                        </p:tgtEl>
                                        <p:attrNameLst>
                                          <p:attrName>style.visibility</p:attrName>
                                        </p:attrNameLst>
                                      </p:cBhvr>
                                      <p:to>
                                        <p:strVal val="visible"/>
                                      </p:to>
                                    </p:set>
                                    <p:animEffect transition="in" filter="wipe(left)">
                                      <p:cBhvr>
                                        <p:cTn id="315" dur="250"/>
                                        <p:tgtEl>
                                          <p:spTgt spid="721"/>
                                        </p:tgtEl>
                                      </p:cBhvr>
                                    </p:animEffect>
                                  </p:childTnLst>
                                </p:cTn>
                              </p:par>
                              <p:par>
                                <p:cTn id="316" presetID="22" presetClass="entr" presetSubtype="8" fill="hold" grpId="0" nodeType="withEffect">
                                  <p:stCondLst>
                                    <p:cond delay="250"/>
                                  </p:stCondLst>
                                  <p:childTnLst>
                                    <p:set>
                                      <p:cBhvr>
                                        <p:cTn id="317" dur="1" fill="hold">
                                          <p:stCondLst>
                                            <p:cond delay="0"/>
                                          </p:stCondLst>
                                        </p:cTn>
                                        <p:tgtEl>
                                          <p:spTgt spid="725"/>
                                        </p:tgtEl>
                                        <p:attrNameLst>
                                          <p:attrName>style.visibility</p:attrName>
                                        </p:attrNameLst>
                                      </p:cBhvr>
                                      <p:to>
                                        <p:strVal val="visible"/>
                                      </p:to>
                                    </p:set>
                                    <p:animEffect transition="in" filter="wipe(left)">
                                      <p:cBhvr>
                                        <p:cTn id="318" dur="250"/>
                                        <p:tgtEl>
                                          <p:spTgt spid="725"/>
                                        </p:tgtEl>
                                      </p:cBhvr>
                                    </p:animEffect>
                                  </p:childTnLst>
                                </p:cTn>
                              </p:par>
                              <p:par>
                                <p:cTn id="319" presetID="22" presetClass="entr" presetSubtype="8" fill="hold" grpId="0" nodeType="withEffect">
                                  <p:stCondLst>
                                    <p:cond delay="250"/>
                                  </p:stCondLst>
                                  <p:childTnLst>
                                    <p:set>
                                      <p:cBhvr>
                                        <p:cTn id="320" dur="1" fill="hold">
                                          <p:stCondLst>
                                            <p:cond delay="0"/>
                                          </p:stCondLst>
                                        </p:cTn>
                                        <p:tgtEl>
                                          <p:spTgt spid="729"/>
                                        </p:tgtEl>
                                        <p:attrNameLst>
                                          <p:attrName>style.visibility</p:attrName>
                                        </p:attrNameLst>
                                      </p:cBhvr>
                                      <p:to>
                                        <p:strVal val="visible"/>
                                      </p:to>
                                    </p:set>
                                    <p:animEffect transition="in" filter="wipe(left)">
                                      <p:cBhvr>
                                        <p:cTn id="321" dur="250"/>
                                        <p:tgtEl>
                                          <p:spTgt spid="729"/>
                                        </p:tgtEl>
                                      </p:cBhvr>
                                    </p:animEffect>
                                  </p:childTnLst>
                                </p:cTn>
                              </p:par>
                              <p:par>
                                <p:cTn id="322" presetID="10" presetClass="entr" presetSubtype="0" fill="hold" grpId="0" nodeType="withEffect">
                                  <p:stCondLst>
                                    <p:cond delay="250"/>
                                  </p:stCondLst>
                                  <p:childTnLst>
                                    <p:set>
                                      <p:cBhvr>
                                        <p:cTn id="323" dur="1" fill="hold">
                                          <p:stCondLst>
                                            <p:cond delay="0"/>
                                          </p:stCondLst>
                                        </p:cTn>
                                        <p:tgtEl>
                                          <p:spTgt spid="718"/>
                                        </p:tgtEl>
                                        <p:attrNameLst>
                                          <p:attrName>style.visibility</p:attrName>
                                        </p:attrNameLst>
                                      </p:cBhvr>
                                      <p:to>
                                        <p:strVal val="visible"/>
                                      </p:to>
                                    </p:set>
                                    <p:animEffect transition="in" filter="fade">
                                      <p:cBhvr>
                                        <p:cTn id="324" dur="250"/>
                                        <p:tgtEl>
                                          <p:spTgt spid="718"/>
                                        </p:tgtEl>
                                      </p:cBhvr>
                                    </p:animEffect>
                                  </p:childTnLst>
                                </p:cTn>
                              </p:par>
                              <p:par>
                                <p:cTn id="325" presetID="10" presetClass="entr" presetSubtype="0" fill="hold" nodeType="withEffect">
                                  <p:stCondLst>
                                    <p:cond delay="250"/>
                                  </p:stCondLst>
                                  <p:childTnLst>
                                    <p:set>
                                      <p:cBhvr>
                                        <p:cTn id="326" dur="1" fill="hold">
                                          <p:stCondLst>
                                            <p:cond delay="0"/>
                                          </p:stCondLst>
                                        </p:cTn>
                                        <p:tgtEl>
                                          <p:spTgt spid="719"/>
                                        </p:tgtEl>
                                        <p:attrNameLst>
                                          <p:attrName>style.visibility</p:attrName>
                                        </p:attrNameLst>
                                      </p:cBhvr>
                                      <p:to>
                                        <p:strVal val="visible"/>
                                      </p:to>
                                    </p:set>
                                    <p:animEffect transition="in" filter="fade">
                                      <p:cBhvr>
                                        <p:cTn id="327" dur="250"/>
                                        <p:tgtEl>
                                          <p:spTgt spid="719"/>
                                        </p:tgtEl>
                                      </p:cBhvr>
                                    </p:animEffect>
                                  </p:childTnLst>
                                </p:cTn>
                              </p:par>
                              <p:par>
                                <p:cTn id="328" presetID="10" presetClass="entr" presetSubtype="0" fill="hold" grpId="0" nodeType="withEffect">
                                  <p:stCondLst>
                                    <p:cond delay="250"/>
                                  </p:stCondLst>
                                  <p:childTnLst>
                                    <p:set>
                                      <p:cBhvr>
                                        <p:cTn id="329" dur="1" fill="hold">
                                          <p:stCondLst>
                                            <p:cond delay="0"/>
                                          </p:stCondLst>
                                        </p:cTn>
                                        <p:tgtEl>
                                          <p:spTgt spid="720"/>
                                        </p:tgtEl>
                                        <p:attrNameLst>
                                          <p:attrName>style.visibility</p:attrName>
                                        </p:attrNameLst>
                                      </p:cBhvr>
                                      <p:to>
                                        <p:strVal val="visible"/>
                                      </p:to>
                                    </p:set>
                                    <p:animEffect transition="in" filter="fade">
                                      <p:cBhvr>
                                        <p:cTn id="330" dur="250"/>
                                        <p:tgtEl>
                                          <p:spTgt spid="720"/>
                                        </p:tgtEl>
                                      </p:cBhvr>
                                    </p:animEffect>
                                  </p:childTnLst>
                                </p:cTn>
                              </p:par>
                              <p:par>
                                <p:cTn id="331" presetID="10" presetClass="entr" presetSubtype="0" fill="hold" grpId="0" nodeType="withEffect">
                                  <p:stCondLst>
                                    <p:cond delay="250"/>
                                  </p:stCondLst>
                                  <p:childTnLst>
                                    <p:set>
                                      <p:cBhvr>
                                        <p:cTn id="332" dur="1" fill="hold">
                                          <p:stCondLst>
                                            <p:cond delay="0"/>
                                          </p:stCondLst>
                                        </p:cTn>
                                        <p:tgtEl>
                                          <p:spTgt spid="722"/>
                                        </p:tgtEl>
                                        <p:attrNameLst>
                                          <p:attrName>style.visibility</p:attrName>
                                        </p:attrNameLst>
                                      </p:cBhvr>
                                      <p:to>
                                        <p:strVal val="visible"/>
                                      </p:to>
                                    </p:set>
                                    <p:animEffect transition="in" filter="fade">
                                      <p:cBhvr>
                                        <p:cTn id="333" dur="250"/>
                                        <p:tgtEl>
                                          <p:spTgt spid="722"/>
                                        </p:tgtEl>
                                      </p:cBhvr>
                                    </p:animEffect>
                                  </p:childTnLst>
                                </p:cTn>
                              </p:par>
                              <p:par>
                                <p:cTn id="334" presetID="10" presetClass="entr" presetSubtype="0" fill="hold" nodeType="withEffect">
                                  <p:stCondLst>
                                    <p:cond delay="250"/>
                                  </p:stCondLst>
                                  <p:childTnLst>
                                    <p:set>
                                      <p:cBhvr>
                                        <p:cTn id="335" dur="1" fill="hold">
                                          <p:stCondLst>
                                            <p:cond delay="0"/>
                                          </p:stCondLst>
                                        </p:cTn>
                                        <p:tgtEl>
                                          <p:spTgt spid="723"/>
                                        </p:tgtEl>
                                        <p:attrNameLst>
                                          <p:attrName>style.visibility</p:attrName>
                                        </p:attrNameLst>
                                      </p:cBhvr>
                                      <p:to>
                                        <p:strVal val="visible"/>
                                      </p:to>
                                    </p:set>
                                    <p:animEffect transition="in" filter="fade">
                                      <p:cBhvr>
                                        <p:cTn id="336" dur="250"/>
                                        <p:tgtEl>
                                          <p:spTgt spid="723"/>
                                        </p:tgtEl>
                                      </p:cBhvr>
                                    </p:animEffect>
                                  </p:childTnLst>
                                </p:cTn>
                              </p:par>
                              <p:par>
                                <p:cTn id="337" presetID="10" presetClass="entr" presetSubtype="0" fill="hold" grpId="0" nodeType="withEffect">
                                  <p:stCondLst>
                                    <p:cond delay="250"/>
                                  </p:stCondLst>
                                  <p:childTnLst>
                                    <p:set>
                                      <p:cBhvr>
                                        <p:cTn id="338" dur="1" fill="hold">
                                          <p:stCondLst>
                                            <p:cond delay="0"/>
                                          </p:stCondLst>
                                        </p:cTn>
                                        <p:tgtEl>
                                          <p:spTgt spid="724"/>
                                        </p:tgtEl>
                                        <p:attrNameLst>
                                          <p:attrName>style.visibility</p:attrName>
                                        </p:attrNameLst>
                                      </p:cBhvr>
                                      <p:to>
                                        <p:strVal val="visible"/>
                                      </p:to>
                                    </p:set>
                                    <p:animEffect transition="in" filter="fade">
                                      <p:cBhvr>
                                        <p:cTn id="339" dur="250"/>
                                        <p:tgtEl>
                                          <p:spTgt spid="724"/>
                                        </p:tgtEl>
                                      </p:cBhvr>
                                    </p:animEffect>
                                  </p:childTnLst>
                                </p:cTn>
                              </p:par>
                              <p:par>
                                <p:cTn id="340" presetID="10" presetClass="entr" presetSubtype="0" fill="hold" nodeType="withEffect">
                                  <p:stCondLst>
                                    <p:cond delay="250"/>
                                  </p:stCondLst>
                                  <p:childTnLst>
                                    <p:set>
                                      <p:cBhvr>
                                        <p:cTn id="341" dur="1" fill="hold">
                                          <p:stCondLst>
                                            <p:cond delay="0"/>
                                          </p:stCondLst>
                                        </p:cTn>
                                        <p:tgtEl>
                                          <p:spTgt spid="727"/>
                                        </p:tgtEl>
                                        <p:attrNameLst>
                                          <p:attrName>style.visibility</p:attrName>
                                        </p:attrNameLst>
                                      </p:cBhvr>
                                      <p:to>
                                        <p:strVal val="visible"/>
                                      </p:to>
                                    </p:set>
                                    <p:animEffect transition="in" filter="fade">
                                      <p:cBhvr>
                                        <p:cTn id="342" dur="250"/>
                                        <p:tgtEl>
                                          <p:spTgt spid="727"/>
                                        </p:tgtEl>
                                      </p:cBhvr>
                                    </p:animEffect>
                                  </p:childTnLst>
                                </p:cTn>
                              </p:par>
                              <p:par>
                                <p:cTn id="343" presetID="10" presetClass="entr" presetSubtype="0" fill="hold" grpId="0" nodeType="withEffect">
                                  <p:stCondLst>
                                    <p:cond delay="250"/>
                                  </p:stCondLst>
                                  <p:childTnLst>
                                    <p:set>
                                      <p:cBhvr>
                                        <p:cTn id="344" dur="1" fill="hold">
                                          <p:stCondLst>
                                            <p:cond delay="0"/>
                                          </p:stCondLst>
                                        </p:cTn>
                                        <p:tgtEl>
                                          <p:spTgt spid="726"/>
                                        </p:tgtEl>
                                        <p:attrNameLst>
                                          <p:attrName>style.visibility</p:attrName>
                                        </p:attrNameLst>
                                      </p:cBhvr>
                                      <p:to>
                                        <p:strVal val="visible"/>
                                      </p:to>
                                    </p:set>
                                    <p:animEffect transition="in" filter="fade">
                                      <p:cBhvr>
                                        <p:cTn id="345" dur="250"/>
                                        <p:tgtEl>
                                          <p:spTgt spid="726"/>
                                        </p:tgtEl>
                                      </p:cBhvr>
                                    </p:animEffect>
                                  </p:childTnLst>
                                </p:cTn>
                              </p:par>
                              <p:par>
                                <p:cTn id="346" presetID="10" presetClass="entr" presetSubtype="0" fill="hold" nodeType="withEffect">
                                  <p:stCondLst>
                                    <p:cond delay="250"/>
                                  </p:stCondLst>
                                  <p:childTnLst>
                                    <p:set>
                                      <p:cBhvr>
                                        <p:cTn id="347" dur="1" fill="hold">
                                          <p:stCondLst>
                                            <p:cond delay="0"/>
                                          </p:stCondLst>
                                        </p:cTn>
                                        <p:tgtEl>
                                          <p:spTgt spid="731"/>
                                        </p:tgtEl>
                                        <p:attrNameLst>
                                          <p:attrName>style.visibility</p:attrName>
                                        </p:attrNameLst>
                                      </p:cBhvr>
                                      <p:to>
                                        <p:strVal val="visible"/>
                                      </p:to>
                                    </p:set>
                                    <p:animEffect transition="in" filter="fade">
                                      <p:cBhvr>
                                        <p:cTn id="348" dur="250"/>
                                        <p:tgtEl>
                                          <p:spTgt spid="731"/>
                                        </p:tgtEl>
                                      </p:cBhvr>
                                    </p:animEffect>
                                  </p:childTnLst>
                                </p:cTn>
                              </p:par>
                              <p:par>
                                <p:cTn id="349" presetID="10" presetClass="entr" presetSubtype="0" fill="hold" grpId="0" nodeType="withEffect">
                                  <p:stCondLst>
                                    <p:cond delay="250"/>
                                  </p:stCondLst>
                                  <p:childTnLst>
                                    <p:set>
                                      <p:cBhvr>
                                        <p:cTn id="350" dur="1" fill="hold">
                                          <p:stCondLst>
                                            <p:cond delay="0"/>
                                          </p:stCondLst>
                                        </p:cTn>
                                        <p:tgtEl>
                                          <p:spTgt spid="730"/>
                                        </p:tgtEl>
                                        <p:attrNameLst>
                                          <p:attrName>style.visibility</p:attrName>
                                        </p:attrNameLst>
                                      </p:cBhvr>
                                      <p:to>
                                        <p:strVal val="visible"/>
                                      </p:to>
                                    </p:set>
                                    <p:animEffect transition="in" filter="fade">
                                      <p:cBhvr>
                                        <p:cTn id="351" dur="250"/>
                                        <p:tgtEl>
                                          <p:spTgt spid="730"/>
                                        </p:tgtEl>
                                      </p:cBhvr>
                                    </p:animEffect>
                                  </p:childTnLst>
                                </p:cTn>
                              </p:par>
                              <p:par>
                                <p:cTn id="352" presetID="10" presetClass="entr" presetSubtype="0" fill="hold" grpId="0" nodeType="withEffect">
                                  <p:stCondLst>
                                    <p:cond delay="250"/>
                                  </p:stCondLst>
                                  <p:childTnLst>
                                    <p:set>
                                      <p:cBhvr>
                                        <p:cTn id="353" dur="1" fill="hold">
                                          <p:stCondLst>
                                            <p:cond delay="0"/>
                                          </p:stCondLst>
                                        </p:cTn>
                                        <p:tgtEl>
                                          <p:spTgt spid="732"/>
                                        </p:tgtEl>
                                        <p:attrNameLst>
                                          <p:attrName>style.visibility</p:attrName>
                                        </p:attrNameLst>
                                      </p:cBhvr>
                                      <p:to>
                                        <p:strVal val="visible"/>
                                      </p:to>
                                    </p:set>
                                    <p:animEffect transition="in" filter="fade">
                                      <p:cBhvr>
                                        <p:cTn id="354" dur="250"/>
                                        <p:tgtEl>
                                          <p:spTgt spid="732"/>
                                        </p:tgtEl>
                                      </p:cBhvr>
                                    </p:animEffect>
                                  </p:childTnLst>
                                </p:cTn>
                              </p:par>
                              <p:par>
                                <p:cTn id="355" presetID="10" presetClass="entr" presetSubtype="0" fill="hold" grpId="0" nodeType="withEffect">
                                  <p:stCondLst>
                                    <p:cond delay="250"/>
                                  </p:stCondLst>
                                  <p:childTnLst>
                                    <p:set>
                                      <p:cBhvr>
                                        <p:cTn id="356" dur="1" fill="hold">
                                          <p:stCondLst>
                                            <p:cond delay="0"/>
                                          </p:stCondLst>
                                        </p:cTn>
                                        <p:tgtEl>
                                          <p:spTgt spid="728"/>
                                        </p:tgtEl>
                                        <p:attrNameLst>
                                          <p:attrName>style.visibility</p:attrName>
                                        </p:attrNameLst>
                                      </p:cBhvr>
                                      <p:to>
                                        <p:strVal val="visible"/>
                                      </p:to>
                                    </p:set>
                                    <p:animEffect transition="in" filter="fade">
                                      <p:cBhvr>
                                        <p:cTn id="357" dur="250"/>
                                        <p:tgtEl>
                                          <p:spTgt spid="728"/>
                                        </p:tgtEl>
                                      </p:cBhvr>
                                    </p:animEffect>
                                  </p:childTnLst>
                                </p:cTn>
                              </p:par>
                            </p:childTnLst>
                          </p:cTn>
                        </p:par>
                        <p:par>
                          <p:cTn id="358" fill="hold">
                            <p:stCondLst>
                              <p:cond delay="2000"/>
                            </p:stCondLst>
                            <p:childTnLst>
                              <p:par>
                                <p:cTn id="359" presetID="22" presetClass="entr" presetSubtype="4" fill="hold" grpId="0" nodeType="afterEffect">
                                  <p:stCondLst>
                                    <p:cond delay="0"/>
                                  </p:stCondLst>
                                  <p:childTnLst>
                                    <p:set>
                                      <p:cBhvr>
                                        <p:cTn id="360" dur="1" fill="hold">
                                          <p:stCondLst>
                                            <p:cond delay="0"/>
                                          </p:stCondLst>
                                        </p:cTn>
                                        <p:tgtEl>
                                          <p:spTgt spid="733"/>
                                        </p:tgtEl>
                                        <p:attrNameLst>
                                          <p:attrName>style.visibility</p:attrName>
                                        </p:attrNameLst>
                                      </p:cBhvr>
                                      <p:to>
                                        <p:strVal val="visible"/>
                                      </p:to>
                                    </p:set>
                                    <p:animEffect transition="in" filter="wipe(down)">
                                      <p:cBhvr>
                                        <p:cTn id="361" dur="500"/>
                                        <p:tgtEl>
                                          <p:spTgt spid="733"/>
                                        </p:tgtEl>
                                      </p:cBhvr>
                                    </p:animEffect>
                                  </p:childTnLst>
                                </p:cTn>
                              </p:par>
                            </p:childTnLst>
                          </p:cTn>
                        </p:par>
                        <p:par>
                          <p:cTn id="362" fill="hold">
                            <p:stCondLst>
                              <p:cond delay="2500"/>
                            </p:stCondLst>
                            <p:childTnLst>
                              <p:par>
                                <p:cTn id="363" presetID="10" presetClass="entr" presetSubtype="0" fill="hold" grpId="0" nodeType="afterEffect">
                                  <p:stCondLst>
                                    <p:cond delay="0"/>
                                  </p:stCondLst>
                                  <p:childTnLst>
                                    <p:set>
                                      <p:cBhvr>
                                        <p:cTn id="364" dur="1" fill="hold">
                                          <p:stCondLst>
                                            <p:cond delay="0"/>
                                          </p:stCondLst>
                                        </p:cTn>
                                        <p:tgtEl>
                                          <p:spTgt spid="715"/>
                                        </p:tgtEl>
                                        <p:attrNameLst>
                                          <p:attrName>style.visibility</p:attrName>
                                        </p:attrNameLst>
                                      </p:cBhvr>
                                      <p:to>
                                        <p:strVal val="visible"/>
                                      </p:to>
                                    </p:set>
                                    <p:animEffect transition="in" filter="fade">
                                      <p:cBhvr>
                                        <p:cTn id="365" dur="500"/>
                                        <p:tgtEl>
                                          <p:spTgt spid="715"/>
                                        </p:tgtEl>
                                      </p:cBhvr>
                                    </p:animEffect>
                                  </p:childTnLst>
                                </p:cTn>
                              </p:par>
                              <p:par>
                                <p:cTn id="366" presetID="10" presetClass="entr" presetSubtype="0" fill="hold" grpId="0" nodeType="withEffect">
                                  <p:stCondLst>
                                    <p:cond delay="250"/>
                                  </p:stCondLst>
                                  <p:childTnLst>
                                    <p:set>
                                      <p:cBhvr>
                                        <p:cTn id="367" dur="1" fill="hold">
                                          <p:stCondLst>
                                            <p:cond delay="0"/>
                                          </p:stCondLst>
                                        </p:cTn>
                                        <p:tgtEl>
                                          <p:spTgt spid="2"/>
                                        </p:tgtEl>
                                        <p:attrNameLst>
                                          <p:attrName>style.visibility</p:attrName>
                                        </p:attrNameLst>
                                      </p:cBhvr>
                                      <p:to>
                                        <p:strVal val="visible"/>
                                      </p:to>
                                    </p:set>
                                    <p:animEffect transition="in" filter="fade">
                                      <p:cBhvr>
                                        <p:cTn id="36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30" grpId="0" animBg="1"/>
      <p:bldP spid="647" grpId="0" animBg="1"/>
      <p:bldP spid="661" grpId="0" animBg="1"/>
      <p:bldP spid="631" grpId="0"/>
      <p:bldP spid="632" grpId="0" animBg="1"/>
      <p:bldP spid="635" grpId="0"/>
      <p:bldP spid="636" grpId="0" animBg="1"/>
      <p:bldP spid="637" grpId="0" animBg="1"/>
      <p:bldP spid="648" grpId="0" animBg="1"/>
      <p:bldP spid="639" grpId="0"/>
      <p:bldP spid="640" grpId="0" animBg="1"/>
      <p:bldP spid="641" grpId="0" animBg="1"/>
      <p:bldP spid="643" grpId="0"/>
      <p:bldP spid="644" grpId="0" animBg="1"/>
      <p:bldP spid="642" grpId="0" animBg="1"/>
      <p:bldP spid="650" grpId="0"/>
      <p:bldP spid="651" grpId="0" animBg="1"/>
      <p:bldP spid="654" grpId="0"/>
      <p:bldP spid="655" grpId="0" animBg="1"/>
      <p:bldP spid="657" grpId="0" animBg="1"/>
      <p:bldP spid="658" grpId="0"/>
      <p:bldP spid="664" grpId="0"/>
      <p:bldP spid="668" grpId="0" animBg="1"/>
      <p:bldP spid="669" grpId="0"/>
      <p:bldP spid="672" grpId="0" animBg="1"/>
      <p:bldP spid="674" grpId="0"/>
      <p:bldP spid="676" grpId="0" animBg="1"/>
      <p:bldP spid="678" grpId="0"/>
      <p:bldP spid="681" grpId="0" animBg="1"/>
      <p:bldP spid="683" grpId="0"/>
      <p:bldP spid="684" grpId="0" animBg="1"/>
      <p:bldP spid="686" grpId="0" animBg="1"/>
      <p:bldP spid="688" grpId="0"/>
      <p:bldP spid="691" grpId="0"/>
      <p:bldP spid="697" grpId="0"/>
      <p:bldP spid="699" grpId="0" animBg="1"/>
      <p:bldP spid="701" grpId="0"/>
      <p:bldP spid="702" grpId="0" animBg="1"/>
      <p:bldP spid="707" grpId="0"/>
      <p:bldP spid="708" grpId="0" animBg="1"/>
      <p:bldP spid="704" grpId="0"/>
      <p:bldP spid="705" grpId="0" animBg="1"/>
      <p:bldP spid="710" grpId="0"/>
      <p:bldP spid="711" grpId="0" animBg="1"/>
      <p:bldP spid="715" grpId="0" animBg="1"/>
      <p:bldP spid="718" grpId="0" animBg="1"/>
      <p:bldP spid="720" grpId="0"/>
      <p:bldP spid="722" grpId="0" animBg="1"/>
      <p:bldP spid="724" grpId="0"/>
      <p:bldP spid="725" grpId="0" animBg="1"/>
      <p:bldP spid="726" grpId="0" animBg="1"/>
      <p:bldP spid="728" grpId="0"/>
      <p:bldP spid="729" grpId="0" animBg="1"/>
      <p:bldP spid="730" grpId="0" animBg="1"/>
      <p:bldP spid="732" grpId="0"/>
      <p:bldP spid="733" grpId="0" animBg="1"/>
      <p:bldP spid="116" grpId="0"/>
      <p:bldP spid="110" grpId="0"/>
      <p:bldP spid="2" grpId="0"/>
      <p:bldP spid="119" grpId="0"/>
      <p:bldP spid="123" grpId="0"/>
      <p:bldP spid="659" grpId="0" animBg="1"/>
      <p:bldP spid="665" grpId="0" animBg="1"/>
      <p:bldP spid="129" grpId="0"/>
      <p:bldP spid="17" grpId="0" animBg="1"/>
      <p:bldP spid="20" grpId="0" animBg="1"/>
      <p:bldP spid="3" grpId="0"/>
      <p:bldP spid="2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8" name="Straight Connector 37" descr="Line from &quot;Attacker&quot; to &quot;Ransomware Kits&quot;">
            <a:extLst>
              <a:ext uri="{FF2B5EF4-FFF2-40B4-BE49-F238E27FC236}">
                <a16:creationId xmlns:a16="http://schemas.microsoft.com/office/drawing/2014/main" id="{94C49385-65A4-49BA-B270-D84D45E3F6C3}"/>
              </a:ext>
            </a:extLst>
          </p:cNvPr>
          <p:cNvCxnSpPr>
            <a:cxnSpLocks/>
          </p:cNvCxnSpPr>
          <p:nvPr/>
        </p:nvCxnSpPr>
        <p:spPr>
          <a:xfrm flipH="1" flipV="1">
            <a:off x="1293087" y="2683680"/>
            <a:ext cx="1233173" cy="2074147"/>
          </a:xfrm>
          <a:prstGeom prst="line">
            <a:avLst/>
          </a:prstGeom>
          <a:noFill/>
          <a:ln w="19050" cap="rnd">
            <a:solidFill>
              <a:srgbClr val="6A1818"/>
            </a:solidFill>
            <a:prstDash val="solid"/>
          </a:ln>
        </p:spPr>
        <p:style>
          <a:lnRef idx="1">
            <a:schemeClr val="accent2"/>
          </a:lnRef>
          <a:fillRef idx="3">
            <a:schemeClr val="accent2"/>
          </a:fillRef>
          <a:effectRef idx="2">
            <a:schemeClr val="accent2"/>
          </a:effectRef>
          <a:fontRef idx="minor">
            <a:schemeClr val="lt1"/>
          </a:fontRef>
        </p:style>
      </p:cxnSp>
      <p:sp>
        <p:nvSpPr>
          <p:cNvPr id="2" name="Title 1"/>
          <p:cNvSpPr>
            <a:spLocks noGrp="1"/>
          </p:cNvSpPr>
          <p:nvPr>
            <p:ph type="title"/>
          </p:nvPr>
        </p:nvSpPr>
        <p:spPr>
          <a:xfrm>
            <a:off x="343718" y="223080"/>
            <a:ext cx="11018520" cy="553998"/>
          </a:xfrm>
        </p:spPr>
        <p:txBody>
          <a:bodyPr>
            <a:noAutofit/>
          </a:bodyPr>
          <a:lstStyle/>
          <a:p>
            <a:r>
              <a:rPr lang="en-US" sz="3200"/>
              <a:t>It’s bad out there!</a:t>
            </a:r>
            <a:br>
              <a:rPr lang="en-US" sz="3200"/>
            </a:br>
            <a:r>
              <a:rPr lang="en-US" sz="2400" i="1"/>
              <a:t>For sale in “bad neighborhoods” on the internet</a:t>
            </a:r>
          </a:p>
        </p:txBody>
      </p:sp>
      <p:cxnSp>
        <p:nvCxnSpPr>
          <p:cNvPr id="65" name="Straight Connector 64" descr="Line from &quot;Attacker&quot; to &quot;Attacker for hire (per job)&quot;">
            <a:extLst>
              <a:ext uri="{FF2B5EF4-FFF2-40B4-BE49-F238E27FC236}">
                <a16:creationId xmlns:a16="http://schemas.microsoft.com/office/drawing/2014/main" id="{014EE10A-2EBD-4841-891C-FB6F11FF2E19}"/>
              </a:ext>
            </a:extLst>
          </p:cNvPr>
          <p:cNvCxnSpPr>
            <a:cxnSpLocks/>
            <a:stCxn id="181" idx="2"/>
            <a:endCxn id="190" idx="4"/>
          </p:cNvCxnSpPr>
          <p:nvPr/>
        </p:nvCxnSpPr>
        <p:spPr>
          <a:xfrm flipV="1">
            <a:off x="2699644" y="2459709"/>
            <a:ext cx="831550" cy="2725040"/>
          </a:xfrm>
          <a:prstGeom prst="line">
            <a:avLst/>
          </a:prstGeom>
          <a:noFill/>
          <a:ln w="19050" cap="rnd">
            <a:solidFill>
              <a:srgbClr val="6A1818"/>
            </a:solidFill>
            <a:prstDash val="solid"/>
          </a:ln>
        </p:spPr>
        <p:style>
          <a:lnRef idx="1">
            <a:schemeClr val="accent2"/>
          </a:lnRef>
          <a:fillRef idx="3">
            <a:schemeClr val="accent2"/>
          </a:fillRef>
          <a:effectRef idx="2">
            <a:schemeClr val="accent2"/>
          </a:effectRef>
          <a:fontRef idx="minor">
            <a:schemeClr val="lt1"/>
          </a:fontRef>
        </p:style>
      </p:cxnSp>
      <p:sp>
        <p:nvSpPr>
          <p:cNvPr id="234" name="Rectangle 233">
            <a:extLst>
              <a:ext uri="{FF2B5EF4-FFF2-40B4-BE49-F238E27FC236}">
                <a16:creationId xmlns:a16="http://schemas.microsoft.com/office/drawing/2014/main" id="{F5A0EE89-73F9-421F-AF6B-EF5617876731}"/>
              </a:ext>
            </a:extLst>
          </p:cNvPr>
          <p:cNvSpPr/>
          <p:nvPr/>
        </p:nvSpPr>
        <p:spPr>
          <a:xfrm>
            <a:off x="2576345" y="1319620"/>
            <a:ext cx="2743161" cy="822948"/>
          </a:xfrm>
          <a:prstGeom prst="rect">
            <a:avLst/>
          </a:prstGeom>
          <a:noFill/>
          <a:ln>
            <a:noFill/>
          </a:ln>
        </p:spPr>
        <p:style>
          <a:lnRef idx="1">
            <a:schemeClr val="dk1"/>
          </a:lnRef>
          <a:fillRef idx="2">
            <a:schemeClr val="dk1"/>
          </a:fillRef>
          <a:effectRef idx="1">
            <a:schemeClr val="dk1"/>
          </a:effectRef>
          <a:fontRef idx="minor">
            <a:schemeClr val="dk1"/>
          </a:fontRef>
        </p:style>
        <p:txBody>
          <a:bodyPr lIns="274316" tIns="91438" bIns="91438" rtlCol="0" anchor="t">
            <a:noAutofit/>
          </a:bodyPr>
          <a:lstStyle/>
          <a:p>
            <a:pPr marL="0" marR="0" lvl="0" indent="0" algn="l" defTabSz="914236"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E0000"/>
                </a:solidFill>
                <a:effectLst/>
                <a:uLnTx/>
                <a:uFillTx/>
                <a:latin typeface="Segoe UI Semibold"/>
                <a:ea typeface="+mn-ea"/>
                <a:cs typeface="+mn-cs"/>
              </a:rPr>
              <a:t>Attacker for hire (per job) </a:t>
            </a:r>
          </a:p>
          <a:p>
            <a:pPr marL="171452" marR="0" lvl="0" indent="0" algn="l" defTabSz="91423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mn-cs"/>
              </a:rPr>
              <a:t>$250 per job (and up)</a:t>
            </a:r>
          </a:p>
        </p:txBody>
      </p:sp>
      <p:cxnSp>
        <p:nvCxnSpPr>
          <p:cNvPr id="225" name="Straight Connector 224" descr="Line from &quot;Attacker&quot; to &quot;Ransomware Kits&quot;">
            <a:extLst>
              <a:ext uri="{FF2B5EF4-FFF2-40B4-BE49-F238E27FC236}">
                <a16:creationId xmlns:a16="http://schemas.microsoft.com/office/drawing/2014/main" id="{1AD4E7DA-E75E-4ED6-BEEC-790D4CF1363A}"/>
              </a:ext>
            </a:extLst>
          </p:cNvPr>
          <p:cNvCxnSpPr>
            <a:cxnSpLocks/>
            <a:stCxn id="181" idx="2"/>
            <a:endCxn id="63" idx="2"/>
          </p:cNvCxnSpPr>
          <p:nvPr/>
        </p:nvCxnSpPr>
        <p:spPr>
          <a:xfrm flipV="1">
            <a:off x="2699644" y="2097800"/>
            <a:ext cx="3880450" cy="3086949"/>
          </a:xfrm>
          <a:prstGeom prst="line">
            <a:avLst/>
          </a:prstGeom>
          <a:noFill/>
          <a:ln w="19050" cap="rnd">
            <a:solidFill>
              <a:srgbClr val="6A1818"/>
            </a:solidFill>
            <a:prstDash val="solid"/>
          </a:ln>
        </p:spPr>
        <p:style>
          <a:lnRef idx="1">
            <a:schemeClr val="accent2"/>
          </a:lnRef>
          <a:fillRef idx="3">
            <a:schemeClr val="accent2"/>
          </a:fillRef>
          <a:effectRef idx="2">
            <a:schemeClr val="accent2"/>
          </a:effectRef>
          <a:fontRef idx="minor">
            <a:schemeClr val="lt1"/>
          </a:fontRef>
        </p:style>
      </p:cxnSp>
      <p:sp>
        <p:nvSpPr>
          <p:cNvPr id="16" name="Rectangle 15">
            <a:extLst>
              <a:ext uri="{FF2B5EF4-FFF2-40B4-BE49-F238E27FC236}">
                <a16:creationId xmlns:a16="http://schemas.microsoft.com/office/drawing/2014/main" id="{290CD01B-E172-433E-A70E-F201F283C4C1}"/>
              </a:ext>
            </a:extLst>
          </p:cNvPr>
          <p:cNvSpPr/>
          <p:nvPr/>
        </p:nvSpPr>
        <p:spPr>
          <a:xfrm>
            <a:off x="6629287" y="1671176"/>
            <a:ext cx="3208783" cy="822948"/>
          </a:xfrm>
          <a:prstGeom prst="rect">
            <a:avLst/>
          </a:prstGeom>
          <a:noFill/>
          <a:ln>
            <a:noFill/>
          </a:ln>
        </p:spPr>
        <p:style>
          <a:lnRef idx="1">
            <a:schemeClr val="dk1"/>
          </a:lnRef>
          <a:fillRef idx="2">
            <a:schemeClr val="dk1"/>
          </a:fillRef>
          <a:effectRef idx="1">
            <a:schemeClr val="dk1"/>
          </a:effectRef>
          <a:fontRef idx="minor">
            <a:schemeClr val="dk1"/>
          </a:fontRef>
        </p:style>
        <p:txBody>
          <a:bodyPr lIns="274316" tIns="91438" bIns="91438" rtlCol="0" anchor="t">
            <a:noAutofit/>
          </a:bodyPr>
          <a:lstStyle/>
          <a:p>
            <a:pPr marL="0" marR="0" lvl="0" indent="0" algn="l" defTabSz="914236"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E0000"/>
                </a:solidFill>
                <a:effectLst/>
                <a:uLnTx/>
                <a:uFillTx/>
                <a:latin typeface="Segoe UI Semibold"/>
                <a:ea typeface="+mn-ea"/>
                <a:cs typeface="+mn-cs"/>
              </a:rPr>
              <a:t>Ransomware Kits </a:t>
            </a:r>
          </a:p>
          <a:p>
            <a:pPr marL="171452" marR="0" lvl="0" indent="0" algn="l" defTabSz="91423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mn-cs"/>
              </a:rPr>
              <a:t>$66 upfront </a:t>
            </a:r>
            <a:br>
              <a:rPr kumimoji="0" lang="en-US" sz="1200" b="0" i="0" u="none" strike="noStrike" kern="1200" cap="none" spc="0" normalizeH="0" baseline="0" noProof="0">
                <a:ln>
                  <a:noFill/>
                </a:ln>
                <a:solidFill>
                  <a:srgbClr val="000000"/>
                </a:solidFill>
                <a:effectLst/>
                <a:uLnTx/>
                <a:uFillTx/>
                <a:latin typeface="Segoe UI"/>
                <a:ea typeface="+mn-ea"/>
                <a:cs typeface="+mn-cs"/>
              </a:rPr>
            </a:br>
            <a:r>
              <a:rPr kumimoji="0" lang="en-US" sz="1200" b="0" i="0" u="none" strike="noStrike" kern="1200" cap="none" spc="0" normalizeH="0" baseline="0" noProof="0">
                <a:ln>
                  <a:noFill/>
                </a:ln>
                <a:solidFill>
                  <a:srgbClr val="000000"/>
                </a:solidFill>
                <a:effectLst/>
                <a:uLnTx/>
                <a:uFillTx/>
                <a:latin typeface="Segoe UI"/>
                <a:ea typeface="+mn-ea"/>
                <a:cs typeface="+mn-cs"/>
              </a:rPr>
              <a:t>(or 30% of the profit / affiliate model)</a:t>
            </a:r>
          </a:p>
        </p:txBody>
      </p:sp>
      <p:cxnSp>
        <p:nvCxnSpPr>
          <p:cNvPr id="211" name="Straight Connector 210" descr="Line from &quot;Attacker&quot; to &quot;Compromised PCs / Devices&quot;">
            <a:extLst>
              <a:ext uri="{FF2B5EF4-FFF2-40B4-BE49-F238E27FC236}">
                <a16:creationId xmlns:a16="http://schemas.microsoft.com/office/drawing/2014/main" id="{AA1BA9D4-85C8-41DF-8A07-AFD84650C9CA}"/>
              </a:ext>
            </a:extLst>
          </p:cNvPr>
          <p:cNvCxnSpPr>
            <a:cxnSpLocks/>
            <a:stCxn id="181" idx="2"/>
            <a:endCxn id="196" idx="3"/>
          </p:cNvCxnSpPr>
          <p:nvPr/>
        </p:nvCxnSpPr>
        <p:spPr>
          <a:xfrm flipV="1">
            <a:off x="2699644" y="3119803"/>
            <a:ext cx="5163432" cy="2064946"/>
          </a:xfrm>
          <a:prstGeom prst="line">
            <a:avLst/>
          </a:prstGeom>
          <a:noFill/>
          <a:ln w="19050" cap="rnd">
            <a:solidFill>
              <a:srgbClr val="6A1818"/>
            </a:solidFill>
            <a:prstDash val="solid"/>
          </a:ln>
        </p:spPr>
        <p:style>
          <a:lnRef idx="1">
            <a:schemeClr val="accent2"/>
          </a:lnRef>
          <a:fillRef idx="3">
            <a:schemeClr val="accent2"/>
          </a:fillRef>
          <a:effectRef idx="2">
            <a:schemeClr val="accent2"/>
          </a:effectRef>
          <a:fontRef idx="minor">
            <a:schemeClr val="lt1"/>
          </a:fontRef>
        </p:style>
      </p:cxnSp>
      <p:sp>
        <p:nvSpPr>
          <p:cNvPr id="257" name="Rectangle 256">
            <a:extLst>
              <a:ext uri="{FF2B5EF4-FFF2-40B4-BE49-F238E27FC236}">
                <a16:creationId xmlns:a16="http://schemas.microsoft.com/office/drawing/2014/main" id="{29C21BD3-5788-4AD5-8A56-B7740B3717D4}"/>
              </a:ext>
            </a:extLst>
          </p:cNvPr>
          <p:cNvSpPr/>
          <p:nvPr/>
        </p:nvSpPr>
        <p:spPr>
          <a:xfrm>
            <a:off x="7903344" y="2698595"/>
            <a:ext cx="2959109" cy="822948"/>
          </a:xfrm>
          <a:prstGeom prst="rect">
            <a:avLst/>
          </a:prstGeom>
          <a:noFill/>
          <a:ln>
            <a:noFill/>
          </a:ln>
        </p:spPr>
        <p:style>
          <a:lnRef idx="1">
            <a:schemeClr val="dk1"/>
          </a:lnRef>
          <a:fillRef idx="2">
            <a:schemeClr val="dk1"/>
          </a:fillRef>
          <a:effectRef idx="1">
            <a:schemeClr val="dk1"/>
          </a:effectRef>
          <a:fontRef idx="minor">
            <a:schemeClr val="dk1"/>
          </a:fontRef>
        </p:style>
        <p:txBody>
          <a:bodyPr lIns="274316" tIns="91438" bIns="91438" rtlCol="0" anchor="t">
            <a:noAutofit/>
          </a:bodyPr>
          <a:lstStyle/>
          <a:p>
            <a:pPr marL="0" marR="0" lvl="0" indent="0" algn="l" defTabSz="914236"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E0000"/>
                </a:solidFill>
                <a:effectLst/>
                <a:uLnTx/>
                <a:uFillTx/>
                <a:latin typeface="Segoe UI Semibold"/>
                <a:ea typeface="+mn-ea"/>
                <a:cs typeface="+mn-cs"/>
              </a:rPr>
              <a:t>Compromised PCs / Devices</a:t>
            </a:r>
          </a:p>
          <a:p>
            <a:pPr marL="171452" marR="0" lvl="0" indent="0" algn="l" defTabSz="91423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mn-cs"/>
              </a:rPr>
              <a:t>PC: $0.13 to $0.89</a:t>
            </a:r>
          </a:p>
          <a:p>
            <a:pPr marL="171452" marR="0" lvl="0" indent="0" algn="l" defTabSz="91423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mn-cs"/>
              </a:rPr>
              <a:t>Mobile: $0.82 to $2.78</a:t>
            </a:r>
          </a:p>
        </p:txBody>
      </p:sp>
      <p:cxnSp>
        <p:nvCxnSpPr>
          <p:cNvPr id="222" name="Straight Connector 221" descr="Line from &quot;Attacker&quot; to &quot;Spearphishing for hire&quot;">
            <a:extLst>
              <a:ext uri="{FF2B5EF4-FFF2-40B4-BE49-F238E27FC236}">
                <a16:creationId xmlns:a16="http://schemas.microsoft.com/office/drawing/2014/main" id="{0C7CD676-DBB7-4BA5-8313-6E971621BD0A}"/>
              </a:ext>
            </a:extLst>
          </p:cNvPr>
          <p:cNvCxnSpPr>
            <a:cxnSpLocks/>
            <a:stCxn id="181" idx="2"/>
            <a:endCxn id="193" idx="2"/>
          </p:cNvCxnSpPr>
          <p:nvPr/>
        </p:nvCxnSpPr>
        <p:spPr>
          <a:xfrm flipV="1">
            <a:off x="2699644" y="4137489"/>
            <a:ext cx="6306668" cy="1047260"/>
          </a:xfrm>
          <a:prstGeom prst="line">
            <a:avLst/>
          </a:prstGeom>
          <a:noFill/>
          <a:ln w="19050" cap="rnd">
            <a:solidFill>
              <a:srgbClr val="6A1818"/>
            </a:solidFill>
            <a:prstDash val="solid"/>
          </a:ln>
        </p:spPr>
        <p:style>
          <a:lnRef idx="1">
            <a:schemeClr val="accent2"/>
          </a:lnRef>
          <a:fillRef idx="3">
            <a:schemeClr val="accent2"/>
          </a:fillRef>
          <a:effectRef idx="2">
            <a:schemeClr val="accent2"/>
          </a:effectRef>
          <a:fontRef idx="minor">
            <a:schemeClr val="lt1"/>
          </a:fontRef>
        </p:style>
      </p:cxnSp>
      <p:sp>
        <p:nvSpPr>
          <p:cNvPr id="272" name="Rectangle 271">
            <a:extLst>
              <a:ext uri="{FF2B5EF4-FFF2-40B4-BE49-F238E27FC236}">
                <a16:creationId xmlns:a16="http://schemas.microsoft.com/office/drawing/2014/main" id="{67538B3C-E9A2-4402-9F9A-EBA7010CF7E7}"/>
              </a:ext>
            </a:extLst>
          </p:cNvPr>
          <p:cNvSpPr/>
          <p:nvPr/>
        </p:nvSpPr>
        <p:spPr>
          <a:xfrm>
            <a:off x="9075940" y="3726015"/>
            <a:ext cx="2920714" cy="822948"/>
          </a:xfrm>
          <a:prstGeom prst="rect">
            <a:avLst/>
          </a:prstGeom>
          <a:noFill/>
          <a:ln>
            <a:noFill/>
          </a:ln>
        </p:spPr>
        <p:style>
          <a:lnRef idx="1">
            <a:schemeClr val="dk1"/>
          </a:lnRef>
          <a:fillRef idx="2">
            <a:schemeClr val="dk1"/>
          </a:fillRef>
          <a:effectRef idx="1">
            <a:schemeClr val="dk1"/>
          </a:effectRef>
          <a:fontRef idx="minor">
            <a:schemeClr val="dk1"/>
          </a:fontRef>
        </p:style>
        <p:txBody>
          <a:bodyPr lIns="274316" tIns="91438" bIns="91438" rtlCol="0" anchor="t">
            <a:noAutofit/>
          </a:bodyPr>
          <a:lstStyle/>
          <a:p>
            <a:pPr marL="0" marR="0" lvl="0" indent="0" algn="l" defTabSz="914236"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srgbClr val="9E0000"/>
                </a:solidFill>
                <a:effectLst/>
                <a:uLnTx/>
                <a:uFillTx/>
                <a:latin typeface="Segoe UI Semibold"/>
                <a:ea typeface="+mn-ea"/>
                <a:cs typeface="+mn-cs"/>
              </a:rPr>
              <a:t>Spearphishing</a:t>
            </a:r>
            <a:r>
              <a:rPr kumimoji="0" lang="en-US" sz="1600" b="0" i="0" u="none" strike="noStrike" kern="1200" cap="none" spc="0" normalizeH="0" baseline="0" noProof="0">
                <a:ln>
                  <a:noFill/>
                </a:ln>
                <a:solidFill>
                  <a:srgbClr val="9E0000"/>
                </a:solidFill>
                <a:effectLst/>
                <a:uLnTx/>
                <a:uFillTx/>
                <a:latin typeface="Segoe UI Semibold"/>
                <a:ea typeface="+mn-ea"/>
                <a:cs typeface="+mn-cs"/>
              </a:rPr>
              <a:t> for hire </a:t>
            </a:r>
          </a:p>
          <a:p>
            <a:pPr marL="171452" marR="0" lvl="0" indent="0" algn="l" defTabSz="91423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mn-cs"/>
              </a:rPr>
              <a:t>$100 to $1,000 </a:t>
            </a:r>
            <a:br>
              <a:rPr kumimoji="0" lang="en-US" sz="1200" b="0" i="0" u="none" strike="noStrike" kern="1200" cap="none" spc="0" normalizeH="0" baseline="0" noProof="0">
                <a:ln>
                  <a:noFill/>
                </a:ln>
                <a:solidFill>
                  <a:srgbClr val="000000"/>
                </a:solidFill>
                <a:effectLst/>
                <a:uLnTx/>
                <a:uFillTx/>
                <a:latin typeface="Segoe UI"/>
                <a:ea typeface="+mn-ea"/>
                <a:cs typeface="+mn-cs"/>
              </a:rPr>
            </a:br>
            <a:r>
              <a:rPr kumimoji="0" lang="en-US" sz="1200" b="0" i="0" u="none" strike="noStrike" kern="1200" cap="none" spc="0" normalizeH="0" baseline="0" noProof="0">
                <a:ln>
                  <a:noFill/>
                </a:ln>
                <a:solidFill>
                  <a:srgbClr val="000000"/>
                </a:solidFill>
                <a:effectLst/>
                <a:uLnTx/>
                <a:uFillTx/>
                <a:latin typeface="Segoe UI"/>
                <a:ea typeface="+mn-ea"/>
                <a:cs typeface="+mn-cs"/>
              </a:rPr>
              <a:t>(per successful account takeover) </a:t>
            </a:r>
          </a:p>
        </p:txBody>
      </p:sp>
      <p:cxnSp>
        <p:nvCxnSpPr>
          <p:cNvPr id="214" name="Straight Connector 213" descr="Line from &quot;Attacker&quot; to &quot;Stolen Passwords&quot;">
            <a:extLst>
              <a:ext uri="{FF2B5EF4-FFF2-40B4-BE49-F238E27FC236}">
                <a16:creationId xmlns:a16="http://schemas.microsoft.com/office/drawing/2014/main" id="{E0A0B3CB-3111-48A6-843A-D43D7BCF27F6}"/>
              </a:ext>
            </a:extLst>
          </p:cNvPr>
          <p:cNvCxnSpPr>
            <a:cxnSpLocks/>
            <a:stCxn id="181" idx="2"/>
            <a:endCxn id="201" idx="2"/>
          </p:cNvCxnSpPr>
          <p:nvPr/>
        </p:nvCxnSpPr>
        <p:spPr>
          <a:xfrm flipV="1">
            <a:off x="2699644" y="5150285"/>
            <a:ext cx="4092217" cy="34464"/>
          </a:xfrm>
          <a:prstGeom prst="line">
            <a:avLst/>
          </a:prstGeom>
          <a:noFill/>
          <a:ln w="19050" cap="rnd">
            <a:solidFill>
              <a:srgbClr val="6A1818"/>
            </a:solidFill>
            <a:prstDash val="solid"/>
          </a:ln>
        </p:spPr>
        <p:style>
          <a:lnRef idx="1">
            <a:schemeClr val="accent2"/>
          </a:lnRef>
          <a:fillRef idx="3">
            <a:schemeClr val="accent2"/>
          </a:fillRef>
          <a:effectRef idx="2">
            <a:schemeClr val="accent2"/>
          </a:effectRef>
          <a:fontRef idx="minor">
            <a:schemeClr val="lt1"/>
          </a:fontRef>
        </p:style>
      </p:cxnSp>
      <p:sp>
        <p:nvSpPr>
          <p:cNvPr id="280" name="Rectangle 279">
            <a:extLst>
              <a:ext uri="{FF2B5EF4-FFF2-40B4-BE49-F238E27FC236}">
                <a16:creationId xmlns:a16="http://schemas.microsoft.com/office/drawing/2014/main" id="{690D8B22-D401-480C-B55A-316AC4313C74}"/>
              </a:ext>
            </a:extLst>
          </p:cNvPr>
          <p:cNvSpPr/>
          <p:nvPr/>
        </p:nvSpPr>
        <p:spPr>
          <a:xfrm>
            <a:off x="6862098" y="4753433"/>
            <a:ext cx="2743161" cy="822948"/>
          </a:xfrm>
          <a:prstGeom prst="rect">
            <a:avLst/>
          </a:prstGeom>
          <a:noFill/>
          <a:ln>
            <a:noFill/>
          </a:ln>
        </p:spPr>
        <p:style>
          <a:lnRef idx="1">
            <a:schemeClr val="dk1"/>
          </a:lnRef>
          <a:fillRef idx="2">
            <a:schemeClr val="dk1"/>
          </a:fillRef>
          <a:effectRef idx="1">
            <a:schemeClr val="dk1"/>
          </a:effectRef>
          <a:fontRef idx="minor">
            <a:schemeClr val="dk1"/>
          </a:fontRef>
        </p:style>
        <p:txBody>
          <a:bodyPr lIns="274316" tIns="91438" bIns="91438" rtlCol="0" anchor="t">
            <a:noAutofit/>
          </a:bodyPr>
          <a:lstStyle/>
          <a:p>
            <a:pPr marL="0" marR="0" lvl="0" indent="0" algn="l" defTabSz="914236"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E0000"/>
                </a:solidFill>
                <a:effectLst/>
                <a:uLnTx/>
                <a:uFillTx/>
                <a:latin typeface="Segoe UI Semibold"/>
                <a:ea typeface="+mn-ea"/>
                <a:cs typeface="+mn-cs"/>
              </a:rPr>
              <a:t>Stolen Passwords</a:t>
            </a:r>
          </a:p>
          <a:p>
            <a:pPr marL="171452" marR="0" lvl="0" indent="0" algn="l" defTabSz="91423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mn-cs"/>
              </a:rPr>
              <a:t>$0.97 per 1,000 (average)</a:t>
            </a:r>
          </a:p>
          <a:p>
            <a:pPr marL="171452" marR="0" lvl="0" indent="0" algn="l" defTabSz="91423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mn-cs"/>
              </a:rPr>
              <a:t>(Bulk: $150 for 400M)</a:t>
            </a:r>
          </a:p>
        </p:txBody>
      </p:sp>
      <p:cxnSp>
        <p:nvCxnSpPr>
          <p:cNvPr id="217" name="Straight Connector 216" descr="Line from &quot;Attacker&quot; to &quot;Denial of Service&quot;">
            <a:extLst>
              <a:ext uri="{FF2B5EF4-FFF2-40B4-BE49-F238E27FC236}">
                <a16:creationId xmlns:a16="http://schemas.microsoft.com/office/drawing/2014/main" id="{1C632039-E37A-4C1C-8740-F555FD4CAF55}"/>
              </a:ext>
            </a:extLst>
          </p:cNvPr>
          <p:cNvCxnSpPr>
            <a:cxnSpLocks/>
            <a:stCxn id="181" idx="2"/>
            <a:endCxn id="200" idx="2"/>
          </p:cNvCxnSpPr>
          <p:nvPr/>
        </p:nvCxnSpPr>
        <p:spPr>
          <a:xfrm>
            <a:off x="2699644" y="5184749"/>
            <a:ext cx="2805429" cy="978854"/>
          </a:xfrm>
          <a:prstGeom prst="line">
            <a:avLst/>
          </a:prstGeom>
          <a:noFill/>
          <a:ln w="19050" cap="rnd">
            <a:solidFill>
              <a:srgbClr val="6A1818"/>
            </a:solidFill>
            <a:prstDash val="solid"/>
          </a:ln>
        </p:spPr>
        <p:style>
          <a:lnRef idx="1">
            <a:schemeClr val="accent2"/>
          </a:lnRef>
          <a:fillRef idx="3">
            <a:schemeClr val="accent2"/>
          </a:fillRef>
          <a:effectRef idx="2">
            <a:schemeClr val="accent2"/>
          </a:effectRef>
          <a:fontRef idx="minor">
            <a:schemeClr val="lt1"/>
          </a:fontRef>
        </p:style>
      </p:cxnSp>
      <p:sp>
        <p:nvSpPr>
          <p:cNvPr id="61" name="Rectangle 60">
            <a:extLst>
              <a:ext uri="{FF2B5EF4-FFF2-40B4-BE49-F238E27FC236}">
                <a16:creationId xmlns:a16="http://schemas.microsoft.com/office/drawing/2014/main" id="{1E206C88-72EC-4B2A-AF60-D1BD749B7B66}"/>
              </a:ext>
            </a:extLst>
          </p:cNvPr>
          <p:cNvSpPr/>
          <p:nvPr/>
        </p:nvSpPr>
        <p:spPr>
          <a:xfrm>
            <a:off x="5562260" y="5780854"/>
            <a:ext cx="2743161" cy="822948"/>
          </a:xfrm>
          <a:prstGeom prst="rect">
            <a:avLst/>
          </a:prstGeom>
          <a:noFill/>
          <a:ln>
            <a:noFill/>
          </a:ln>
        </p:spPr>
        <p:style>
          <a:lnRef idx="1">
            <a:schemeClr val="dk1"/>
          </a:lnRef>
          <a:fillRef idx="2">
            <a:schemeClr val="dk1"/>
          </a:fillRef>
          <a:effectRef idx="1">
            <a:schemeClr val="dk1"/>
          </a:effectRef>
          <a:fontRef idx="minor">
            <a:schemeClr val="dk1"/>
          </a:fontRef>
        </p:style>
        <p:txBody>
          <a:bodyPr lIns="274316" tIns="91438" bIns="91438" rtlCol="0" anchor="t">
            <a:noAutofit/>
          </a:bodyPr>
          <a:lstStyle/>
          <a:p>
            <a:pPr marL="0" marR="0" lvl="0" indent="0" algn="l" defTabSz="914236"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E0000"/>
                </a:solidFill>
                <a:effectLst/>
                <a:uLnTx/>
                <a:uFillTx/>
                <a:latin typeface="Segoe UI Semibold"/>
                <a:ea typeface="+mn-ea"/>
                <a:cs typeface="+mn-cs"/>
              </a:rPr>
              <a:t>Denial of Service </a:t>
            </a:r>
          </a:p>
          <a:p>
            <a:pPr marL="171452" marR="0" lvl="0" indent="0" algn="l" defTabSz="91423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mn-cs"/>
              </a:rPr>
              <a:t>$766.67 per month</a:t>
            </a:r>
          </a:p>
        </p:txBody>
      </p:sp>
      <p:sp>
        <p:nvSpPr>
          <p:cNvPr id="82" name="Oval 81">
            <a:extLst>
              <a:ext uri="{FF2B5EF4-FFF2-40B4-BE49-F238E27FC236}">
                <a16:creationId xmlns:a16="http://schemas.microsoft.com/office/drawing/2014/main" id="{75A690EE-2B71-497A-AE50-235D1820BC0E}"/>
              </a:ext>
              <a:ext uri="{C183D7F6-B498-43B3-948B-1728B52AA6E4}">
                <adec:decorative xmlns:adec="http://schemas.microsoft.com/office/drawing/2017/decorative" val="1"/>
              </a:ext>
            </a:extLst>
          </p:cNvPr>
          <p:cNvSpPr/>
          <p:nvPr/>
        </p:nvSpPr>
        <p:spPr bwMode="auto">
          <a:xfrm>
            <a:off x="1149268" y="3465096"/>
            <a:ext cx="3100754" cy="3100754"/>
          </a:xfrm>
          <a:prstGeom prst="ellipse">
            <a:avLst/>
          </a:prstGeom>
          <a:solidFill>
            <a:srgbClr val="FFD1D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245" name="Oval 244">
            <a:extLst>
              <a:ext uri="{FF2B5EF4-FFF2-40B4-BE49-F238E27FC236}">
                <a16:creationId xmlns:a16="http://schemas.microsoft.com/office/drawing/2014/main" id="{43E99973-4784-4FE7-85E9-0C727A4418EB}"/>
              </a:ext>
              <a:ext uri="{C183D7F6-B498-43B3-948B-1728B52AA6E4}">
                <adec:decorative xmlns:adec="http://schemas.microsoft.com/office/drawing/2017/decorative" val="1"/>
              </a:ext>
            </a:extLst>
          </p:cNvPr>
          <p:cNvSpPr/>
          <p:nvPr/>
        </p:nvSpPr>
        <p:spPr bwMode="auto">
          <a:xfrm>
            <a:off x="1451363" y="3767192"/>
            <a:ext cx="2496563" cy="2496563"/>
          </a:xfrm>
          <a:prstGeom prst="ellipse">
            <a:avLst/>
          </a:prstGeom>
          <a:solidFill>
            <a:srgbClr val="FF757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 name="Group 6" descr="Attackers">
            <a:extLst>
              <a:ext uri="{FF2B5EF4-FFF2-40B4-BE49-F238E27FC236}">
                <a16:creationId xmlns:a16="http://schemas.microsoft.com/office/drawing/2014/main" id="{A90BDB0E-BE2E-4350-91F3-9A508B95F064}"/>
              </a:ext>
            </a:extLst>
          </p:cNvPr>
          <p:cNvGrpSpPr/>
          <p:nvPr/>
        </p:nvGrpSpPr>
        <p:grpSpPr>
          <a:xfrm>
            <a:off x="1785188" y="4101016"/>
            <a:ext cx="1828914" cy="1828914"/>
            <a:chOff x="1527175" y="3391383"/>
            <a:chExt cx="1891686" cy="1891686"/>
          </a:xfrm>
        </p:grpSpPr>
        <p:sp>
          <p:nvSpPr>
            <p:cNvPr id="52" name="Oval 51">
              <a:extLst>
                <a:ext uri="{FF2B5EF4-FFF2-40B4-BE49-F238E27FC236}">
                  <a16:creationId xmlns:a16="http://schemas.microsoft.com/office/drawing/2014/main" id="{D75D0640-8B88-4E67-A67C-844EFE2C93EE}"/>
                </a:ext>
                <a:ext uri="{C183D7F6-B498-43B3-948B-1728B52AA6E4}">
                  <adec:decorative xmlns:adec="http://schemas.microsoft.com/office/drawing/2017/decorative" val="1"/>
                </a:ext>
              </a:extLst>
            </p:cNvPr>
            <p:cNvSpPr/>
            <p:nvPr/>
          </p:nvSpPr>
          <p:spPr bwMode="auto">
            <a:xfrm>
              <a:off x="1527175" y="3391383"/>
              <a:ext cx="1891686" cy="1891686"/>
            </a:xfrm>
            <a:prstGeom prst="ellipse">
              <a:avLst/>
            </a:prstGeom>
            <a:solidFill>
              <a:schemeClr val="bg1"/>
            </a:solidFill>
            <a:ln>
              <a:noFill/>
              <a:headEnd type="none" w="med" len="med"/>
              <a:tailEnd type="none" w="med" len="med"/>
            </a:ln>
            <a:effectLst>
              <a:outerShdw blurRad="2540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81" name="TextBox 180">
              <a:extLst>
                <a:ext uri="{FF2B5EF4-FFF2-40B4-BE49-F238E27FC236}">
                  <a16:creationId xmlns:a16="http://schemas.microsoft.com/office/drawing/2014/main" id="{F6C6F2EE-DC01-473A-BB0E-2E20AF84156F}"/>
                </a:ext>
              </a:extLst>
            </p:cNvPr>
            <p:cNvSpPr txBox="1"/>
            <p:nvPr/>
          </p:nvSpPr>
          <p:spPr>
            <a:xfrm>
              <a:off x="1856896" y="4162138"/>
              <a:ext cx="1232242" cy="350174"/>
            </a:xfrm>
            <a:prstGeom prst="rect">
              <a:avLst/>
            </a:prstGeom>
            <a:noFill/>
          </p:spPr>
          <p:txBody>
            <a:bodyPr wrap="none" lIns="0" tIns="0" rIns="0" bIns="0" rtlCol="0" anchor="ctr">
              <a:spAutoFit/>
            </a:bodyPr>
            <a:lstStyle/>
            <a:p>
              <a:pPr marL="0" marR="0" lvl="0" indent="0" algn="ctr" defTabSz="914236"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a:ln>
                    <a:noFill/>
                  </a:ln>
                  <a:solidFill>
                    <a:srgbClr val="9E0000"/>
                  </a:solidFill>
                  <a:effectLst/>
                  <a:uLnTx/>
                  <a:uFillTx/>
                  <a:latin typeface="Segoe UI Semibold"/>
                  <a:ea typeface="+mn-ea"/>
                  <a:cs typeface="+mn-cs"/>
                </a:rPr>
                <a:t>Attackers</a:t>
              </a:r>
            </a:p>
          </p:txBody>
        </p:sp>
      </p:grpSp>
      <p:grpSp>
        <p:nvGrpSpPr>
          <p:cNvPr id="195" name="Group 194">
            <a:extLst>
              <a:ext uri="{FF2B5EF4-FFF2-40B4-BE49-F238E27FC236}">
                <a16:creationId xmlns:a16="http://schemas.microsoft.com/office/drawing/2014/main" id="{0AACAB93-812E-4688-A01A-85AEB3264998}"/>
              </a:ext>
              <a:ext uri="{C183D7F6-B498-43B3-948B-1728B52AA6E4}">
                <adec:decorative xmlns:adec="http://schemas.microsoft.com/office/drawing/2017/decorative" val="1"/>
              </a:ext>
            </a:extLst>
          </p:cNvPr>
          <p:cNvGrpSpPr/>
          <p:nvPr/>
        </p:nvGrpSpPr>
        <p:grpSpPr>
          <a:xfrm rot="1884715">
            <a:off x="7825352" y="3032076"/>
            <a:ext cx="155985" cy="155985"/>
            <a:chOff x="1389403" y="-447226"/>
            <a:chExt cx="2114718" cy="2114718"/>
          </a:xfrm>
        </p:grpSpPr>
        <p:sp>
          <p:nvSpPr>
            <p:cNvPr id="197" name="Oval 196">
              <a:extLst>
                <a:ext uri="{FF2B5EF4-FFF2-40B4-BE49-F238E27FC236}">
                  <a16:creationId xmlns:a16="http://schemas.microsoft.com/office/drawing/2014/main" id="{A6E748F8-BB0C-476E-B8F1-5C25F94CD670}"/>
                </a:ext>
              </a:extLst>
            </p:cNvPr>
            <p:cNvSpPr/>
            <p:nvPr/>
          </p:nvSpPr>
          <p:spPr bwMode="auto">
            <a:xfrm>
              <a:off x="1389403" y="-447226"/>
              <a:ext cx="2114718" cy="2114718"/>
            </a:xfrm>
            <a:prstGeom prst="ellipse">
              <a:avLst/>
            </a:prstGeom>
            <a:solidFill>
              <a:srgbClr val="FF6565">
                <a:alpha val="29804"/>
              </a:srgbClr>
            </a:solidFill>
            <a:ln w="19050" cap="rnd">
              <a:solidFill>
                <a:srgbClr val="9E0000"/>
              </a:solidFill>
              <a:prstDash val="sysDot"/>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96" name="Oval 195">
              <a:extLst>
                <a:ext uri="{FF2B5EF4-FFF2-40B4-BE49-F238E27FC236}">
                  <a16:creationId xmlns:a16="http://schemas.microsoft.com/office/drawing/2014/main" id="{08DC9E25-576A-44E2-9FCC-0DAAA3FA0EDF}"/>
                </a:ext>
              </a:extLst>
            </p:cNvPr>
            <p:cNvSpPr/>
            <p:nvPr/>
          </p:nvSpPr>
          <p:spPr bwMode="auto">
            <a:xfrm>
              <a:off x="1885121" y="48502"/>
              <a:ext cx="1123292" cy="1123291"/>
            </a:xfrm>
            <a:prstGeom prst="ellipse">
              <a:avLst/>
            </a:prstGeom>
            <a:solidFill>
              <a:srgbClr val="6A1818"/>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201" name="Oval 200">
            <a:extLst>
              <a:ext uri="{FF2B5EF4-FFF2-40B4-BE49-F238E27FC236}">
                <a16:creationId xmlns:a16="http://schemas.microsoft.com/office/drawing/2014/main" id="{35C24B13-1583-4B1C-93BF-BFB4B02AFF0E}"/>
              </a:ext>
              <a:ext uri="{C183D7F6-B498-43B3-948B-1728B52AA6E4}">
                <adec:decorative xmlns:adec="http://schemas.microsoft.com/office/drawing/2017/decorative" val="1"/>
              </a:ext>
            </a:extLst>
          </p:cNvPr>
          <p:cNvSpPr/>
          <p:nvPr/>
        </p:nvSpPr>
        <p:spPr bwMode="auto">
          <a:xfrm rot="705640">
            <a:off x="6790355" y="5093165"/>
            <a:ext cx="143485" cy="143485"/>
          </a:xfrm>
          <a:prstGeom prst="ellipse">
            <a:avLst/>
          </a:prstGeom>
          <a:solidFill>
            <a:srgbClr val="6A1818"/>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200" name="Oval 199">
            <a:extLst>
              <a:ext uri="{FF2B5EF4-FFF2-40B4-BE49-F238E27FC236}">
                <a16:creationId xmlns:a16="http://schemas.microsoft.com/office/drawing/2014/main" id="{45C355F4-E2CB-4CC3-B75A-25CD6370F381}"/>
              </a:ext>
              <a:ext uri="{C183D7F6-B498-43B3-948B-1728B52AA6E4}">
                <adec:decorative xmlns:adec="http://schemas.microsoft.com/office/drawing/2017/decorative" val="1"/>
              </a:ext>
            </a:extLst>
          </p:cNvPr>
          <p:cNvSpPr/>
          <p:nvPr/>
        </p:nvSpPr>
        <p:spPr bwMode="auto">
          <a:xfrm rot="1600294">
            <a:off x="5498264" y="6128332"/>
            <a:ext cx="127995" cy="127995"/>
          </a:xfrm>
          <a:prstGeom prst="ellipse">
            <a:avLst/>
          </a:prstGeom>
          <a:solidFill>
            <a:srgbClr val="6A1818"/>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24" name="Group 223">
            <a:extLst>
              <a:ext uri="{FF2B5EF4-FFF2-40B4-BE49-F238E27FC236}">
                <a16:creationId xmlns:a16="http://schemas.microsoft.com/office/drawing/2014/main" id="{BC6006AD-3502-4026-AD51-C11C96ACA793}"/>
              </a:ext>
              <a:ext uri="{C183D7F6-B498-43B3-948B-1728B52AA6E4}">
                <adec:decorative xmlns:adec="http://schemas.microsoft.com/office/drawing/2017/decorative" val="1"/>
              </a:ext>
            </a:extLst>
          </p:cNvPr>
          <p:cNvGrpSpPr/>
          <p:nvPr/>
        </p:nvGrpSpPr>
        <p:grpSpPr>
          <a:xfrm>
            <a:off x="8944856" y="4006405"/>
            <a:ext cx="262169" cy="262167"/>
            <a:chOff x="8498470" y="4291768"/>
            <a:chExt cx="262173" cy="262171"/>
          </a:xfrm>
        </p:grpSpPr>
        <p:sp>
          <p:nvSpPr>
            <p:cNvPr id="194" name="Oval 193">
              <a:extLst>
                <a:ext uri="{FF2B5EF4-FFF2-40B4-BE49-F238E27FC236}">
                  <a16:creationId xmlns:a16="http://schemas.microsoft.com/office/drawing/2014/main" id="{C913E4E5-B771-4B3C-AE09-B3DD0D5966A3}"/>
                </a:ext>
              </a:extLst>
            </p:cNvPr>
            <p:cNvSpPr/>
            <p:nvPr/>
          </p:nvSpPr>
          <p:spPr bwMode="auto">
            <a:xfrm>
              <a:off x="8498470" y="4291768"/>
              <a:ext cx="262173" cy="262171"/>
            </a:xfrm>
            <a:prstGeom prst="ellipse">
              <a:avLst/>
            </a:prstGeom>
            <a:solidFill>
              <a:srgbClr val="FF6565">
                <a:alpha val="29804"/>
              </a:srgbClr>
            </a:solidFill>
            <a:ln w="19050" cap="rnd">
              <a:solidFill>
                <a:srgbClr val="9E0000"/>
              </a:solidFill>
              <a:prstDash val="sysDot"/>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93" name="Oval 192">
              <a:extLst>
                <a:ext uri="{FF2B5EF4-FFF2-40B4-BE49-F238E27FC236}">
                  <a16:creationId xmlns:a16="http://schemas.microsoft.com/office/drawing/2014/main" id="{C60FA1C0-CE93-484C-9D9A-7ED00F8F09ED}"/>
                </a:ext>
              </a:extLst>
            </p:cNvPr>
            <p:cNvSpPr/>
            <p:nvPr/>
          </p:nvSpPr>
          <p:spPr bwMode="auto">
            <a:xfrm>
              <a:off x="8559927" y="4353224"/>
              <a:ext cx="139261" cy="139260"/>
            </a:xfrm>
            <a:prstGeom prst="ellipse">
              <a:avLst/>
            </a:prstGeom>
            <a:solidFill>
              <a:srgbClr val="6A1818"/>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grpSp>
        <p:nvGrpSpPr>
          <p:cNvPr id="226" name="Group 225">
            <a:extLst>
              <a:ext uri="{FF2B5EF4-FFF2-40B4-BE49-F238E27FC236}">
                <a16:creationId xmlns:a16="http://schemas.microsoft.com/office/drawing/2014/main" id="{5DF0CD2C-CC1F-4F62-80C0-888CE0D71870}"/>
              </a:ext>
              <a:ext uri="{C183D7F6-B498-43B3-948B-1728B52AA6E4}">
                <adec:decorative xmlns:adec="http://schemas.microsoft.com/office/drawing/2017/decorative" val="1"/>
              </a:ext>
            </a:extLst>
          </p:cNvPr>
          <p:cNvGrpSpPr/>
          <p:nvPr/>
        </p:nvGrpSpPr>
        <p:grpSpPr>
          <a:xfrm>
            <a:off x="6459756" y="1907418"/>
            <a:ext cx="350463" cy="350463"/>
            <a:chOff x="7143092" y="2150561"/>
            <a:chExt cx="350468" cy="350468"/>
          </a:xfrm>
        </p:grpSpPr>
        <p:sp>
          <p:nvSpPr>
            <p:cNvPr id="64" name="Oval 63">
              <a:extLst>
                <a:ext uri="{FF2B5EF4-FFF2-40B4-BE49-F238E27FC236}">
                  <a16:creationId xmlns:a16="http://schemas.microsoft.com/office/drawing/2014/main" id="{BB325CDE-7BFF-4655-A620-7BC70A41ACB7}"/>
                </a:ext>
              </a:extLst>
            </p:cNvPr>
            <p:cNvSpPr/>
            <p:nvPr/>
          </p:nvSpPr>
          <p:spPr bwMode="auto">
            <a:xfrm rot="20674277">
              <a:off x="7143092" y="2150561"/>
              <a:ext cx="350468" cy="350468"/>
            </a:xfrm>
            <a:prstGeom prst="ellipse">
              <a:avLst/>
            </a:prstGeom>
            <a:solidFill>
              <a:srgbClr val="FF6565">
                <a:alpha val="29804"/>
              </a:srgbClr>
            </a:solidFill>
            <a:ln w="19050" cap="rnd">
              <a:solidFill>
                <a:srgbClr val="9E0000"/>
              </a:solidFill>
              <a:prstDash val="sysDot"/>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3" name="Oval 62">
              <a:extLst>
                <a:ext uri="{FF2B5EF4-FFF2-40B4-BE49-F238E27FC236}">
                  <a16:creationId xmlns:a16="http://schemas.microsoft.com/office/drawing/2014/main" id="{423C8E01-D902-486E-AA9D-85942AD745E9}"/>
                </a:ext>
              </a:extLst>
            </p:cNvPr>
            <p:cNvSpPr/>
            <p:nvPr/>
          </p:nvSpPr>
          <p:spPr bwMode="auto">
            <a:xfrm rot="20674277">
              <a:off x="7261380" y="2268849"/>
              <a:ext cx="113893" cy="113893"/>
            </a:xfrm>
            <a:prstGeom prst="ellipse">
              <a:avLst/>
            </a:prstGeom>
            <a:solidFill>
              <a:srgbClr val="6A1818"/>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grpSp>
        <p:nvGrpSpPr>
          <p:cNvPr id="227" name="Group 226">
            <a:extLst>
              <a:ext uri="{FF2B5EF4-FFF2-40B4-BE49-F238E27FC236}">
                <a16:creationId xmlns:a16="http://schemas.microsoft.com/office/drawing/2014/main" id="{047092CE-3940-40C8-AA67-678ABFDA16DD}"/>
              </a:ext>
              <a:ext uri="{C183D7F6-B498-43B3-948B-1728B52AA6E4}">
                <adec:decorative xmlns:adec="http://schemas.microsoft.com/office/drawing/2017/decorative" val="1"/>
              </a:ext>
            </a:extLst>
          </p:cNvPr>
          <p:cNvGrpSpPr/>
          <p:nvPr/>
        </p:nvGrpSpPr>
        <p:grpSpPr>
          <a:xfrm rot="665990">
            <a:off x="3161960" y="1982713"/>
            <a:ext cx="773817" cy="773817"/>
            <a:chOff x="1551767" y="2170835"/>
            <a:chExt cx="773828" cy="773828"/>
          </a:xfrm>
        </p:grpSpPr>
        <p:sp>
          <p:nvSpPr>
            <p:cNvPr id="191" name="Oval 190">
              <a:extLst>
                <a:ext uri="{FF2B5EF4-FFF2-40B4-BE49-F238E27FC236}">
                  <a16:creationId xmlns:a16="http://schemas.microsoft.com/office/drawing/2014/main" id="{B7F3FAEB-D04B-4475-B615-7AD3381179CA}"/>
                </a:ext>
              </a:extLst>
            </p:cNvPr>
            <p:cNvSpPr/>
            <p:nvPr/>
          </p:nvSpPr>
          <p:spPr bwMode="auto">
            <a:xfrm>
              <a:off x="1551767" y="2170835"/>
              <a:ext cx="773828" cy="773828"/>
            </a:xfrm>
            <a:prstGeom prst="ellipse">
              <a:avLst/>
            </a:prstGeom>
            <a:solidFill>
              <a:srgbClr val="FF6565">
                <a:alpha val="29804"/>
              </a:srgbClr>
            </a:solidFill>
            <a:ln w="19050" cap="rnd">
              <a:solidFill>
                <a:srgbClr val="9E0000"/>
              </a:solidFill>
              <a:prstDash val="sysDot"/>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90" name="Oval 189">
              <a:extLst>
                <a:ext uri="{FF2B5EF4-FFF2-40B4-BE49-F238E27FC236}">
                  <a16:creationId xmlns:a16="http://schemas.microsoft.com/office/drawing/2014/main" id="{3C3AAFA4-0BA4-42A6-8E9F-9DA44D777605}"/>
                </a:ext>
              </a:extLst>
            </p:cNvPr>
            <p:cNvSpPr/>
            <p:nvPr/>
          </p:nvSpPr>
          <p:spPr bwMode="auto">
            <a:xfrm>
              <a:off x="1846874" y="2465942"/>
              <a:ext cx="183613" cy="183613"/>
            </a:xfrm>
            <a:prstGeom prst="ellipse">
              <a:avLst/>
            </a:prstGeom>
            <a:solidFill>
              <a:srgbClr val="6A1818"/>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37" name="Rectangle 36">
            <a:extLst>
              <a:ext uri="{FF2B5EF4-FFF2-40B4-BE49-F238E27FC236}">
                <a16:creationId xmlns:a16="http://schemas.microsoft.com/office/drawing/2014/main" id="{E6FF34ED-6F78-4FDA-99C0-1288C7D28DFC}"/>
              </a:ext>
            </a:extLst>
          </p:cNvPr>
          <p:cNvSpPr/>
          <p:nvPr/>
        </p:nvSpPr>
        <p:spPr>
          <a:xfrm>
            <a:off x="133729" y="1627060"/>
            <a:ext cx="2145687" cy="822948"/>
          </a:xfrm>
          <a:prstGeom prst="rect">
            <a:avLst/>
          </a:prstGeom>
          <a:noFill/>
          <a:ln>
            <a:noFill/>
          </a:ln>
        </p:spPr>
        <p:style>
          <a:lnRef idx="1">
            <a:schemeClr val="dk1"/>
          </a:lnRef>
          <a:fillRef idx="2">
            <a:schemeClr val="dk1"/>
          </a:fillRef>
          <a:effectRef idx="1">
            <a:schemeClr val="dk1"/>
          </a:effectRef>
          <a:fontRef idx="minor">
            <a:schemeClr val="dk1"/>
          </a:fontRef>
        </p:style>
        <p:txBody>
          <a:bodyPr lIns="274316" tIns="91438" bIns="91438" rtlCol="0" anchor="t">
            <a:noAutofit/>
          </a:bodyPr>
          <a:lstStyle/>
          <a:p>
            <a:pPr marL="0" marR="0" lvl="0" indent="0" algn="l" defTabSz="914236"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9E0000"/>
                </a:solidFill>
                <a:effectLst/>
                <a:uLnTx/>
                <a:uFillTx/>
                <a:latin typeface="Segoe UI Semibold"/>
                <a:ea typeface="+mn-ea"/>
                <a:cs typeface="+mn-cs"/>
              </a:rPr>
              <a:t>Other Services</a:t>
            </a:r>
          </a:p>
          <a:p>
            <a:pPr marL="171452" marR="0" lvl="0" indent="0" algn="l" defTabSz="91423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Segoe UI"/>
                <a:ea typeface="+mn-ea"/>
                <a:cs typeface="+mn-cs"/>
              </a:rPr>
              <a:t>Continuous attack supply chain innovation</a:t>
            </a:r>
          </a:p>
        </p:txBody>
      </p:sp>
      <p:grpSp>
        <p:nvGrpSpPr>
          <p:cNvPr id="10" name="Group 9">
            <a:extLst>
              <a:ext uri="{FF2B5EF4-FFF2-40B4-BE49-F238E27FC236}">
                <a16:creationId xmlns:a16="http://schemas.microsoft.com/office/drawing/2014/main" id="{B843322F-FC4D-46CB-9C83-32B42FF101EA}"/>
              </a:ext>
            </a:extLst>
          </p:cNvPr>
          <p:cNvGrpSpPr/>
          <p:nvPr/>
        </p:nvGrpSpPr>
        <p:grpSpPr>
          <a:xfrm>
            <a:off x="1022598" y="2546759"/>
            <a:ext cx="386734" cy="87993"/>
            <a:chOff x="1024972" y="2544462"/>
            <a:chExt cx="384252" cy="87428"/>
          </a:xfrm>
          <a:solidFill>
            <a:srgbClr val="6A1818"/>
          </a:solidFill>
        </p:grpSpPr>
        <p:sp>
          <p:nvSpPr>
            <p:cNvPr id="4" name="Oval 3">
              <a:extLst>
                <a:ext uri="{FF2B5EF4-FFF2-40B4-BE49-F238E27FC236}">
                  <a16:creationId xmlns:a16="http://schemas.microsoft.com/office/drawing/2014/main" id="{FECE9B5B-8B61-4124-AC1B-B37581F38B5F}"/>
                </a:ext>
              </a:extLst>
            </p:cNvPr>
            <p:cNvSpPr/>
            <p:nvPr/>
          </p:nvSpPr>
          <p:spPr bwMode="auto">
            <a:xfrm rot="20674277">
              <a:off x="1176999"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 name="Oval 5">
              <a:extLst>
                <a:ext uri="{FF2B5EF4-FFF2-40B4-BE49-F238E27FC236}">
                  <a16:creationId xmlns:a16="http://schemas.microsoft.com/office/drawing/2014/main" id="{6817215F-09D2-4B1C-9897-9703752BE32F}"/>
                </a:ext>
              </a:extLst>
            </p:cNvPr>
            <p:cNvSpPr/>
            <p:nvPr/>
          </p:nvSpPr>
          <p:spPr bwMode="auto">
            <a:xfrm rot="20674277">
              <a:off x="1321799" y="2544462"/>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8" name="Oval 7">
              <a:extLst>
                <a:ext uri="{FF2B5EF4-FFF2-40B4-BE49-F238E27FC236}">
                  <a16:creationId xmlns:a16="http://schemas.microsoft.com/office/drawing/2014/main" id="{B232FABF-56CD-4ABD-ACF1-7C36D2E5FD7E}"/>
                </a:ext>
              </a:extLst>
            </p:cNvPr>
            <p:cNvSpPr/>
            <p:nvPr/>
          </p:nvSpPr>
          <p:spPr bwMode="auto">
            <a:xfrm rot="20674277">
              <a:off x="1024972"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146282" rIns="182851" bIns="146282" numCol="1" spcCol="0" rtlCol="0" fromWordArt="0" anchor="t"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3" name="TextBox 2">
            <a:extLst>
              <a:ext uri="{FF2B5EF4-FFF2-40B4-BE49-F238E27FC236}">
                <a16:creationId xmlns:a16="http://schemas.microsoft.com/office/drawing/2014/main" id="{DFDD2AA2-E7E9-AFEC-21FE-1AC411AE7A2C}"/>
              </a:ext>
            </a:extLst>
          </p:cNvPr>
          <p:cNvSpPr txBox="1"/>
          <p:nvPr/>
        </p:nvSpPr>
        <p:spPr>
          <a:xfrm>
            <a:off x="8055735" y="167584"/>
            <a:ext cx="3940919" cy="1085668"/>
          </a:xfrm>
          <a:prstGeom prst="rect">
            <a:avLst/>
          </a:prstGeom>
          <a:solidFill>
            <a:srgbClr val="FFD1D1"/>
          </a:solidFill>
        </p:spPr>
        <p:txBody>
          <a:bodyPr wrap="square" lIns="182880" rIns="1828800" anchor="ctr">
            <a:noAutofit/>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Segoe UI Semibold"/>
                <a:ea typeface="+mn-ea"/>
                <a:cs typeface="+mn-cs"/>
              </a:rPr>
              <a:t>Attacker techniques, business models, and skills/technology, are continuously evolving</a:t>
            </a:r>
            <a:endParaRPr kumimoji="0" lang="en-US" sz="1400" b="0" i="1" u="none" strike="noStrike" kern="1200" cap="none" spc="0" normalizeH="0" baseline="0" noProof="0">
              <a:ln>
                <a:noFill/>
              </a:ln>
              <a:solidFill>
                <a:srgbClr val="000000"/>
              </a:solidFill>
              <a:effectLst/>
              <a:uLnTx/>
              <a:uFillTx/>
              <a:latin typeface="Segoe UI Semibold"/>
              <a:ea typeface="+mn-ea"/>
              <a:cs typeface="+mn-cs"/>
            </a:endParaRPr>
          </a:p>
        </p:txBody>
      </p:sp>
      <mc:AlternateContent xmlns:mc="http://schemas.openxmlformats.org/markup-compatibility/2006" xmlns:pslz="http://schemas.microsoft.com/office/powerpoint/2016/slidezoom">
        <mc:Choice Requires="pslz">
          <p:graphicFrame>
            <p:nvGraphicFramePr>
              <p:cNvPr id="11" name="Slide Zoom 10">
                <a:extLst>
                  <a:ext uri="{FF2B5EF4-FFF2-40B4-BE49-F238E27FC236}">
                    <a16:creationId xmlns:a16="http://schemas.microsoft.com/office/drawing/2014/main" id="{F229D99B-AD71-2F50-EEBE-1566E4CD9834}"/>
                  </a:ext>
                </a:extLst>
              </p:cNvPr>
              <p:cNvGraphicFramePr>
                <a:graphicFrameLocks noChangeAspect="1"/>
              </p:cNvGraphicFramePr>
              <p:nvPr/>
            </p:nvGraphicFramePr>
            <p:xfrm>
              <a:off x="10204514" y="251052"/>
              <a:ext cx="1633300" cy="918732"/>
            </p:xfrm>
            <a:graphic>
              <a:graphicData uri="http://schemas.microsoft.com/office/powerpoint/2016/slidezoom">
                <pslz:sldZm>
                  <pslz:sldZmObj sldId="2147470904" cId="774789601">
                    <pslz:zmPr id="{4747EA16-45C0-49DF-9888-49B6C2EF4D46}" returnToParent="0" transitionDur="1000">
                      <p166:blipFill xmlns:p166="http://schemas.microsoft.com/office/powerpoint/2016/6/main">
                        <a:blip r:embed="rId3"/>
                        <a:stretch>
                          <a:fillRect/>
                        </a:stretch>
                      </p166:blipFill>
                      <p166:spPr xmlns:p166="http://schemas.microsoft.com/office/powerpoint/2016/6/main">
                        <a:xfrm>
                          <a:off x="0" y="0"/>
                          <a:ext cx="1633300" cy="91873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11" name="Slide Zoom 10">
                <a:hlinkClick r:id="rId4" action="ppaction://hlinksldjump"/>
                <a:extLst>
                  <a:ext uri="{FF2B5EF4-FFF2-40B4-BE49-F238E27FC236}">
                    <a16:creationId xmlns:a16="http://schemas.microsoft.com/office/drawing/2014/main" id="{F229D99B-AD71-2F50-EEBE-1566E4CD9834}"/>
                  </a:ext>
                </a:extLst>
              </p:cNvPr>
              <p:cNvPicPr>
                <a:picLocks noGrp="1" noRot="1" noChangeAspect="1" noMove="1" noResize="1" noEditPoints="1" noAdjustHandles="1" noChangeArrowheads="1" noChangeShapeType="1"/>
              </p:cNvPicPr>
              <p:nvPr/>
            </p:nvPicPr>
            <p:blipFill>
              <a:blip r:embed="rId5"/>
              <a:stretch>
                <a:fillRect/>
              </a:stretch>
            </p:blipFill>
            <p:spPr>
              <a:xfrm>
                <a:off x="10204514" y="251052"/>
                <a:ext cx="1633300" cy="91873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
        <p:nvSpPr>
          <p:cNvPr id="5" name="TextBox 4">
            <a:extLst>
              <a:ext uri="{FF2B5EF4-FFF2-40B4-BE49-F238E27FC236}">
                <a16:creationId xmlns:a16="http://schemas.microsoft.com/office/drawing/2014/main" id="{96C54051-5584-A3BF-939C-050737F7280C}"/>
              </a:ext>
            </a:extLst>
          </p:cNvPr>
          <p:cNvSpPr txBox="1"/>
          <p:nvPr/>
        </p:nvSpPr>
        <p:spPr>
          <a:xfrm>
            <a:off x="9583793" y="5799825"/>
            <a:ext cx="2412861" cy="784999"/>
          </a:xfrm>
          <a:prstGeom prst="rect">
            <a:avLst/>
          </a:prstGeom>
          <a:solidFill>
            <a:srgbClr val="FFD1D1"/>
          </a:solidFill>
        </p:spPr>
        <p:txBody>
          <a:bodyPr wrap="square" lIns="182880" rIns="182880" anchor="ctr">
            <a:noAutofit/>
          </a:bodyPr>
          <a:lstStyle/>
          <a:p>
            <a:pPr rtl="0" fontAlgn="ctr">
              <a:spcBef>
                <a:spcPts val="0"/>
              </a:spcBef>
              <a:spcAft>
                <a:spcPts val="0"/>
              </a:spcAft>
            </a:pPr>
            <a:r>
              <a:rPr lang="en-US" sz="1400" b="1">
                <a:effectLst/>
                <a:latin typeface="+mj-lt"/>
              </a:rPr>
              <a:t>Many attack tools and tutorials/videos available for free on internet</a:t>
            </a:r>
            <a:endParaRPr lang="en-US" sz="1400" i="1">
              <a:effectLst/>
              <a:latin typeface="+mj-lt"/>
            </a:endParaRPr>
          </a:p>
        </p:txBody>
      </p:sp>
    </p:spTree>
    <p:extLst>
      <p:ext uri="{BB962C8B-B14F-4D97-AF65-F5344CB8AC3E}">
        <p14:creationId xmlns:p14="http://schemas.microsoft.com/office/powerpoint/2010/main" val="582275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49" presetClass="entr" presetSubtype="0" decel="100000" fill="hold" grpId="0" nodeType="afterEffect">
                                  <p:stCondLst>
                                    <p:cond delay="0"/>
                                  </p:stCondLst>
                                  <p:childTnLst>
                                    <p:set>
                                      <p:cBhvr>
                                        <p:cTn id="10" dur="1" fill="hold">
                                          <p:stCondLst>
                                            <p:cond delay="0"/>
                                          </p:stCondLst>
                                        </p:cTn>
                                        <p:tgtEl>
                                          <p:spTgt spid="245"/>
                                        </p:tgtEl>
                                        <p:attrNameLst>
                                          <p:attrName>style.visibility</p:attrName>
                                        </p:attrNameLst>
                                      </p:cBhvr>
                                      <p:to>
                                        <p:strVal val="visible"/>
                                      </p:to>
                                    </p:set>
                                    <p:anim calcmode="lin" valueType="num">
                                      <p:cBhvr>
                                        <p:cTn id="11" dur="750" fill="hold"/>
                                        <p:tgtEl>
                                          <p:spTgt spid="245"/>
                                        </p:tgtEl>
                                        <p:attrNameLst>
                                          <p:attrName>ppt_w</p:attrName>
                                        </p:attrNameLst>
                                      </p:cBhvr>
                                      <p:tavLst>
                                        <p:tav tm="0">
                                          <p:val>
                                            <p:fltVal val="0"/>
                                          </p:val>
                                        </p:tav>
                                        <p:tav tm="100000">
                                          <p:val>
                                            <p:strVal val="#ppt_w"/>
                                          </p:val>
                                        </p:tav>
                                      </p:tavLst>
                                    </p:anim>
                                    <p:anim calcmode="lin" valueType="num">
                                      <p:cBhvr>
                                        <p:cTn id="12" dur="750" fill="hold"/>
                                        <p:tgtEl>
                                          <p:spTgt spid="245"/>
                                        </p:tgtEl>
                                        <p:attrNameLst>
                                          <p:attrName>ppt_h</p:attrName>
                                        </p:attrNameLst>
                                      </p:cBhvr>
                                      <p:tavLst>
                                        <p:tav tm="0">
                                          <p:val>
                                            <p:fltVal val="0"/>
                                          </p:val>
                                        </p:tav>
                                        <p:tav tm="100000">
                                          <p:val>
                                            <p:strVal val="#ppt_h"/>
                                          </p:val>
                                        </p:tav>
                                      </p:tavLst>
                                    </p:anim>
                                    <p:anim calcmode="lin" valueType="num">
                                      <p:cBhvr>
                                        <p:cTn id="13" dur="750" fill="hold"/>
                                        <p:tgtEl>
                                          <p:spTgt spid="245"/>
                                        </p:tgtEl>
                                        <p:attrNameLst>
                                          <p:attrName>style.rotation</p:attrName>
                                        </p:attrNameLst>
                                      </p:cBhvr>
                                      <p:tavLst>
                                        <p:tav tm="0">
                                          <p:val>
                                            <p:fltVal val="360"/>
                                          </p:val>
                                        </p:tav>
                                        <p:tav tm="100000">
                                          <p:val>
                                            <p:fltVal val="0"/>
                                          </p:val>
                                        </p:tav>
                                      </p:tavLst>
                                    </p:anim>
                                    <p:animEffect transition="in" filter="fade">
                                      <p:cBhvr>
                                        <p:cTn id="14" dur="750"/>
                                        <p:tgtEl>
                                          <p:spTgt spid="245"/>
                                        </p:tgtEl>
                                      </p:cBhvr>
                                    </p:animEffect>
                                  </p:childTnLst>
                                </p:cTn>
                              </p:par>
                              <p:par>
                                <p:cTn id="15" presetID="49" presetClass="entr" presetSubtype="0" decel="100000" fill="hold" grpId="0" nodeType="withEffect">
                                  <p:stCondLst>
                                    <p:cond delay="0"/>
                                  </p:stCondLst>
                                  <p:childTnLst>
                                    <p:set>
                                      <p:cBhvr>
                                        <p:cTn id="16" dur="1" fill="hold">
                                          <p:stCondLst>
                                            <p:cond delay="0"/>
                                          </p:stCondLst>
                                        </p:cTn>
                                        <p:tgtEl>
                                          <p:spTgt spid="82"/>
                                        </p:tgtEl>
                                        <p:attrNameLst>
                                          <p:attrName>style.visibility</p:attrName>
                                        </p:attrNameLst>
                                      </p:cBhvr>
                                      <p:to>
                                        <p:strVal val="visible"/>
                                      </p:to>
                                    </p:set>
                                    <p:anim calcmode="lin" valueType="num">
                                      <p:cBhvr>
                                        <p:cTn id="17" dur="750" fill="hold"/>
                                        <p:tgtEl>
                                          <p:spTgt spid="82"/>
                                        </p:tgtEl>
                                        <p:attrNameLst>
                                          <p:attrName>ppt_w</p:attrName>
                                        </p:attrNameLst>
                                      </p:cBhvr>
                                      <p:tavLst>
                                        <p:tav tm="0">
                                          <p:val>
                                            <p:fltVal val="0"/>
                                          </p:val>
                                        </p:tav>
                                        <p:tav tm="100000">
                                          <p:val>
                                            <p:strVal val="#ppt_w"/>
                                          </p:val>
                                        </p:tav>
                                      </p:tavLst>
                                    </p:anim>
                                    <p:anim calcmode="lin" valueType="num">
                                      <p:cBhvr>
                                        <p:cTn id="18" dur="750" fill="hold"/>
                                        <p:tgtEl>
                                          <p:spTgt spid="82"/>
                                        </p:tgtEl>
                                        <p:attrNameLst>
                                          <p:attrName>ppt_h</p:attrName>
                                        </p:attrNameLst>
                                      </p:cBhvr>
                                      <p:tavLst>
                                        <p:tav tm="0">
                                          <p:val>
                                            <p:fltVal val="0"/>
                                          </p:val>
                                        </p:tav>
                                        <p:tav tm="100000">
                                          <p:val>
                                            <p:strVal val="#ppt_h"/>
                                          </p:val>
                                        </p:tav>
                                      </p:tavLst>
                                    </p:anim>
                                    <p:anim calcmode="lin" valueType="num">
                                      <p:cBhvr>
                                        <p:cTn id="19" dur="750" fill="hold"/>
                                        <p:tgtEl>
                                          <p:spTgt spid="82"/>
                                        </p:tgtEl>
                                        <p:attrNameLst>
                                          <p:attrName>style.rotation</p:attrName>
                                        </p:attrNameLst>
                                      </p:cBhvr>
                                      <p:tavLst>
                                        <p:tav tm="0">
                                          <p:val>
                                            <p:fltVal val="360"/>
                                          </p:val>
                                        </p:tav>
                                        <p:tav tm="100000">
                                          <p:val>
                                            <p:fltVal val="0"/>
                                          </p:val>
                                        </p:tav>
                                      </p:tavLst>
                                    </p:anim>
                                    <p:animEffect transition="in" filter="fade">
                                      <p:cBhvr>
                                        <p:cTn id="20" dur="750"/>
                                        <p:tgtEl>
                                          <p:spTgt spid="82"/>
                                        </p:tgtEl>
                                      </p:cBhvr>
                                    </p:animEffect>
                                  </p:childTnLst>
                                </p:cTn>
                              </p:par>
                              <p:par>
                                <p:cTn id="21" presetID="10" presetClass="entr" presetSubtype="0" fill="hold" nodeType="withEffect">
                                  <p:stCondLst>
                                    <p:cond delay="0"/>
                                  </p:stCondLst>
                                  <p:childTnLst>
                                    <p:set>
                                      <p:cBhvr>
                                        <p:cTn id="22" dur="1" fill="hold">
                                          <p:stCondLst>
                                            <p:cond delay="0"/>
                                          </p:stCondLst>
                                        </p:cTn>
                                        <p:tgtEl>
                                          <p:spTgt spid="195"/>
                                        </p:tgtEl>
                                        <p:attrNameLst>
                                          <p:attrName>style.visibility</p:attrName>
                                        </p:attrNameLst>
                                      </p:cBhvr>
                                      <p:to>
                                        <p:strVal val="visible"/>
                                      </p:to>
                                    </p:set>
                                    <p:animEffect transition="in" filter="fade">
                                      <p:cBhvr>
                                        <p:cTn id="23" dur="500"/>
                                        <p:tgtEl>
                                          <p:spTgt spid="195"/>
                                        </p:tgtEl>
                                      </p:cBhvr>
                                    </p:animEffect>
                                  </p:childTnLst>
                                </p:cTn>
                              </p:par>
                              <p:par>
                                <p:cTn id="24" presetID="42" presetClass="path" presetSubtype="0" decel="100000" fill="hold" nodeType="withEffect">
                                  <p:stCondLst>
                                    <p:cond delay="0"/>
                                  </p:stCondLst>
                                  <p:childTnLst>
                                    <p:animMotion origin="layout" path="M 2.91667E-6 -2.22222E-6 L -0.46706 0.20625 " pathEditMode="relative" rAng="0" ptsTypes="AA">
                                      <p:cBhvr>
                                        <p:cTn id="25" dur="750" spd="-100000" fill="hold"/>
                                        <p:tgtEl>
                                          <p:spTgt spid="195"/>
                                        </p:tgtEl>
                                        <p:attrNameLst>
                                          <p:attrName>ppt_x</p:attrName>
                                          <p:attrName>ppt_y</p:attrName>
                                        </p:attrNameLst>
                                      </p:cBhvr>
                                      <p:rCtr x="-23359" y="10301"/>
                                    </p:animMotion>
                                  </p:childTnLst>
                                </p:cTn>
                              </p:par>
                              <p:par>
                                <p:cTn id="26" presetID="10" presetClass="entr" presetSubtype="0" fill="hold" grpId="0" nodeType="withEffect">
                                  <p:stCondLst>
                                    <p:cond delay="0"/>
                                  </p:stCondLst>
                                  <p:childTnLst>
                                    <p:set>
                                      <p:cBhvr>
                                        <p:cTn id="27" dur="1" fill="hold">
                                          <p:stCondLst>
                                            <p:cond delay="0"/>
                                          </p:stCondLst>
                                        </p:cTn>
                                        <p:tgtEl>
                                          <p:spTgt spid="201"/>
                                        </p:tgtEl>
                                        <p:attrNameLst>
                                          <p:attrName>style.visibility</p:attrName>
                                        </p:attrNameLst>
                                      </p:cBhvr>
                                      <p:to>
                                        <p:strVal val="visible"/>
                                      </p:to>
                                    </p:set>
                                    <p:animEffect transition="in" filter="fade">
                                      <p:cBhvr>
                                        <p:cTn id="28" dur="500"/>
                                        <p:tgtEl>
                                          <p:spTgt spid="201"/>
                                        </p:tgtEl>
                                      </p:cBhvr>
                                    </p:animEffect>
                                  </p:childTnLst>
                                </p:cTn>
                              </p:par>
                              <p:par>
                                <p:cTn id="29" presetID="42" presetClass="path" presetSubtype="0" decel="100000" fill="hold" grpId="1" nodeType="withEffect">
                                  <p:stCondLst>
                                    <p:cond delay="0"/>
                                  </p:stCondLst>
                                  <p:childTnLst>
                                    <p:animMotion origin="layout" path="M -4.16667E-7 7.40741E-7 L -0.39088 -0.08935 " pathEditMode="relative" rAng="0" ptsTypes="AA">
                                      <p:cBhvr>
                                        <p:cTn id="30" dur="750" spd="-100000" fill="hold"/>
                                        <p:tgtEl>
                                          <p:spTgt spid="201"/>
                                        </p:tgtEl>
                                        <p:attrNameLst>
                                          <p:attrName>ppt_x</p:attrName>
                                          <p:attrName>ppt_y</p:attrName>
                                        </p:attrNameLst>
                                      </p:cBhvr>
                                      <p:rCtr x="-19544" y="-4468"/>
                                    </p:animMotion>
                                  </p:childTnLst>
                                </p:cTn>
                              </p:par>
                              <p:par>
                                <p:cTn id="31" presetID="10" presetClass="entr" presetSubtype="0" fill="hold" grpId="0" nodeType="withEffect">
                                  <p:stCondLst>
                                    <p:cond delay="0"/>
                                  </p:stCondLst>
                                  <p:childTnLst>
                                    <p:set>
                                      <p:cBhvr>
                                        <p:cTn id="32" dur="1" fill="hold">
                                          <p:stCondLst>
                                            <p:cond delay="0"/>
                                          </p:stCondLst>
                                        </p:cTn>
                                        <p:tgtEl>
                                          <p:spTgt spid="200"/>
                                        </p:tgtEl>
                                        <p:attrNameLst>
                                          <p:attrName>style.visibility</p:attrName>
                                        </p:attrNameLst>
                                      </p:cBhvr>
                                      <p:to>
                                        <p:strVal val="visible"/>
                                      </p:to>
                                    </p:set>
                                    <p:animEffect transition="in" filter="fade">
                                      <p:cBhvr>
                                        <p:cTn id="33" dur="500"/>
                                        <p:tgtEl>
                                          <p:spTgt spid="200"/>
                                        </p:tgtEl>
                                      </p:cBhvr>
                                    </p:animEffect>
                                  </p:childTnLst>
                                </p:cTn>
                              </p:par>
                              <p:par>
                                <p:cTn id="34" presetID="42" presetClass="path" presetSubtype="0" decel="100000" fill="hold" grpId="1" nodeType="withEffect">
                                  <p:stCondLst>
                                    <p:cond delay="0"/>
                                  </p:stCondLst>
                                  <p:childTnLst>
                                    <p:animMotion origin="layout" path="M 2.08333E-7 2.22222E-6 L -0.28529 -0.24445 " pathEditMode="relative" rAng="0" ptsTypes="AA">
                                      <p:cBhvr>
                                        <p:cTn id="35" dur="750" spd="-100000" fill="hold"/>
                                        <p:tgtEl>
                                          <p:spTgt spid="200"/>
                                        </p:tgtEl>
                                        <p:attrNameLst>
                                          <p:attrName>ppt_x</p:attrName>
                                          <p:attrName>ppt_y</p:attrName>
                                        </p:attrNameLst>
                                      </p:cBhvr>
                                      <p:rCtr x="-14271" y="-12222"/>
                                    </p:animMotion>
                                  </p:childTnLst>
                                </p:cTn>
                              </p:par>
                              <p:par>
                                <p:cTn id="36" presetID="10" presetClass="entr" presetSubtype="0" fill="hold" nodeType="withEffect">
                                  <p:stCondLst>
                                    <p:cond delay="0"/>
                                  </p:stCondLst>
                                  <p:childTnLst>
                                    <p:set>
                                      <p:cBhvr>
                                        <p:cTn id="37" dur="1" fill="hold">
                                          <p:stCondLst>
                                            <p:cond delay="0"/>
                                          </p:stCondLst>
                                        </p:cTn>
                                        <p:tgtEl>
                                          <p:spTgt spid="227"/>
                                        </p:tgtEl>
                                        <p:attrNameLst>
                                          <p:attrName>style.visibility</p:attrName>
                                        </p:attrNameLst>
                                      </p:cBhvr>
                                      <p:to>
                                        <p:strVal val="visible"/>
                                      </p:to>
                                    </p:set>
                                    <p:animEffect transition="in" filter="fade">
                                      <p:cBhvr>
                                        <p:cTn id="38" dur="500"/>
                                        <p:tgtEl>
                                          <p:spTgt spid="227"/>
                                        </p:tgtEl>
                                      </p:cBhvr>
                                    </p:animEffect>
                                  </p:childTnLst>
                                </p:cTn>
                              </p:par>
                              <p:par>
                                <p:cTn id="39" presetID="42" presetClass="path" presetSubtype="0" decel="100000" fill="hold" nodeType="withEffect">
                                  <p:stCondLst>
                                    <p:cond delay="0"/>
                                  </p:stCondLst>
                                  <p:childTnLst>
                                    <p:animMotion origin="layout" path="M 4.375E-6 -3.7037E-7 L 0.10963 0.23426 " pathEditMode="relative" rAng="0" ptsTypes="AA">
                                      <p:cBhvr>
                                        <p:cTn id="40" dur="750" spd="-100000" fill="hold"/>
                                        <p:tgtEl>
                                          <p:spTgt spid="227"/>
                                        </p:tgtEl>
                                        <p:attrNameLst>
                                          <p:attrName>ppt_x</p:attrName>
                                          <p:attrName>ppt_y</p:attrName>
                                        </p:attrNameLst>
                                      </p:cBhvr>
                                      <p:rCtr x="5482" y="11713"/>
                                    </p:animMotion>
                                  </p:childTnLst>
                                </p:cTn>
                              </p:par>
                              <p:par>
                                <p:cTn id="41" presetID="10" presetClass="entr" presetSubtype="0" fill="hold" nodeType="with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fade">
                                      <p:cBhvr>
                                        <p:cTn id="43" dur="500"/>
                                        <p:tgtEl>
                                          <p:spTgt spid="226"/>
                                        </p:tgtEl>
                                      </p:cBhvr>
                                    </p:animEffect>
                                  </p:childTnLst>
                                </p:cTn>
                              </p:par>
                              <p:par>
                                <p:cTn id="44" presetID="42" presetClass="path" presetSubtype="0" decel="100000" fill="hold" nodeType="withEffect">
                                  <p:stCondLst>
                                    <p:cond delay="0"/>
                                  </p:stCondLst>
                                  <p:childTnLst>
                                    <p:animMotion origin="layout" path="M -6.25E-7 -3.7037E-6 L -0.36471 0.3507 " pathEditMode="relative" rAng="0" ptsTypes="AA">
                                      <p:cBhvr>
                                        <p:cTn id="45" dur="750" spd="-100000" fill="hold"/>
                                        <p:tgtEl>
                                          <p:spTgt spid="226"/>
                                        </p:tgtEl>
                                        <p:attrNameLst>
                                          <p:attrName>ppt_x</p:attrName>
                                          <p:attrName>ppt_y</p:attrName>
                                        </p:attrNameLst>
                                      </p:cBhvr>
                                      <p:rCtr x="-18242" y="17523"/>
                                    </p:animMotion>
                                  </p:childTnLst>
                                </p:cTn>
                              </p:par>
                              <p:par>
                                <p:cTn id="46" presetID="10" presetClass="entr" presetSubtype="0" fill="hold" nodeType="withEffect">
                                  <p:stCondLst>
                                    <p:cond delay="0"/>
                                  </p:stCondLst>
                                  <p:childTnLst>
                                    <p:set>
                                      <p:cBhvr>
                                        <p:cTn id="47" dur="1" fill="hold">
                                          <p:stCondLst>
                                            <p:cond delay="0"/>
                                          </p:stCondLst>
                                        </p:cTn>
                                        <p:tgtEl>
                                          <p:spTgt spid="224"/>
                                        </p:tgtEl>
                                        <p:attrNameLst>
                                          <p:attrName>style.visibility</p:attrName>
                                        </p:attrNameLst>
                                      </p:cBhvr>
                                      <p:to>
                                        <p:strVal val="visible"/>
                                      </p:to>
                                    </p:set>
                                    <p:animEffect transition="in" filter="fade">
                                      <p:cBhvr>
                                        <p:cTn id="48" dur="500"/>
                                        <p:tgtEl>
                                          <p:spTgt spid="224"/>
                                        </p:tgtEl>
                                      </p:cBhvr>
                                    </p:animEffect>
                                  </p:childTnLst>
                                </p:cTn>
                              </p:par>
                              <p:par>
                                <p:cTn id="49" presetID="42" presetClass="path" presetSubtype="0" decel="100000" fill="hold" nodeType="withEffect">
                                  <p:stCondLst>
                                    <p:cond delay="0"/>
                                  </p:stCondLst>
                                  <p:childTnLst>
                                    <p:animMotion origin="layout" path="M -1.04167E-6 -7.40741E-7 L -0.56693 0.04931 " pathEditMode="relative" rAng="0" ptsTypes="AA">
                                      <p:cBhvr>
                                        <p:cTn id="50" dur="750" spd="-100000" fill="hold"/>
                                        <p:tgtEl>
                                          <p:spTgt spid="224"/>
                                        </p:tgtEl>
                                        <p:attrNameLst>
                                          <p:attrName>ppt_x</p:attrName>
                                          <p:attrName>ppt_y</p:attrName>
                                        </p:attrNameLst>
                                      </p:cBhvr>
                                      <p:rCtr x="-28346" y="2454"/>
                                    </p:animMotion>
                                  </p:childTnLst>
                                </p:cTn>
                              </p:par>
                              <p:par>
                                <p:cTn id="51" presetID="22" presetClass="entr" presetSubtype="4" fill="hold" nodeType="with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wipe(down)">
                                      <p:cBhvr>
                                        <p:cTn id="53" dur="500"/>
                                        <p:tgtEl>
                                          <p:spTgt spid="65"/>
                                        </p:tgtEl>
                                      </p:cBhvr>
                                    </p:animEffect>
                                  </p:childTnLst>
                                </p:cTn>
                              </p:par>
                              <p:par>
                                <p:cTn id="54" presetID="22" presetClass="entr" presetSubtype="8" fill="hold" nodeType="withEffect">
                                  <p:stCondLst>
                                    <p:cond delay="0"/>
                                  </p:stCondLst>
                                  <p:childTnLst>
                                    <p:set>
                                      <p:cBhvr>
                                        <p:cTn id="55" dur="1" fill="hold">
                                          <p:stCondLst>
                                            <p:cond delay="0"/>
                                          </p:stCondLst>
                                        </p:cTn>
                                        <p:tgtEl>
                                          <p:spTgt spid="211"/>
                                        </p:tgtEl>
                                        <p:attrNameLst>
                                          <p:attrName>style.visibility</p:attrName>
                                        </p:attrNameLst>
                                      </p:cBhvr>
                                      <p:to>
                                        <p:strVal val="visible"/>
                                      </p:to>
                                    </p:set>
                                    <p:animEffect transition="in" filter="wipe(left)">
                                      <p:cBhvr>
                                        <p:cTn id="56" dur="500"/>
                                        <p:tgtEl>
                                          <p:spTgt spid="211"/>
                                        </p:tgtEl>
                                      </p:cBhvr>
                                    </p:animEffect>
                                  </p:childTnLst>
                                </p:cTn>
                              </p:par>
                              <p:par>
                                <p:cTn id="57" presetID="22" presetClass="entr" presetSubtype="8" fill="hold" nodeType="withEffect">
                                  <p:stCondLst>
                                    <p:cond delay="0"/>
                                  </p:stCondLst>
                                  <p:childTnLst>
                                    <p:set>
                                      <p:cBhvr>
                                        <p:cTn id="58" dur="1" fill="hold">
                                          <p:stCondLst>
                                            <p:cond delay="0"/>
                                          </p:stCondLst>
                                        </p:cTn>
                                        <p:tgtEl>
                                          <p:spTgt spid="222"/>
                                        </p:tgtEl>
                                        <p:attrNameLst>
                                          <p:attrName>style.visibility</p:attrName>
                                        </p:attrNameLst>
                                      </p:cBhvr>
                                      <p:to>
                                        <p:strVal val="visible"/>
                                      </p:to>
                                    </p:set>
                                    <p:animEffect transition="in" filter="wipe(left)">
                                      <p:cBhvr>
                                        <p:cTn id="59" dur="500"/>
                                        <p:tgtEl>
                                          <p:spTgt spid="222"/>
                                        </p:tgtEl>
                                      </p:cBhvr>
                                    </p:animEffect>
                                  </p:childTnLst>
                                </p:cTn>
                              </p:par>
                              <p:par>
                                <p:cTn id="60" presetID="22" presetClass="entr" presetSubtype="8" fill="hold" nodeType="withEffect">
                                  <p:stCondLst>
                                    <p:cond delay="0"/>
                                  </p:stCondLst>
                                  <p:childTnLst>
                                    <p:set>
                                      <p:cBhvr>
                                        <p:cTn id="61" dur="1" fill="hold">
                                          <p:stCondLst>
                                            <p:cond delay="0"/>
                                          </p:stCondLst>
                                        </p:cTn>
                                        <p:tgtEl>
                                          <p:spTgt spid="214"/>
                                        </p:tgtEl>
                                        <p:attrNameLst>
                                          <p:attrName>style.visibility</p:attrName>
                                        </p:attrNameLst>
                                      </p:cBhvr>
                                      <p:to>
                                        <p:strVal val="visible"/>
                                      </p:to>
                                    </p:set>
                                    <p:animEffect transition="in" filter="wipe(left)">
                                      <p:cBhvr>
                                        <p:cTn id="62" dur="500"/>
                                        <p:tgtEl>
                                          <p:spTgt spid="214"/>
                                        </p:tgtEl>
                                      </p:cBhvr>
                                    </p:animEffect>
                                  </p:childTnLst>
                                </p:cTn>
                              </p:par>
                              <p:par>
                                <p:cTn id="63" presetID="22" presetClass="entr" presetSubtype="8" fill="hold" nodeType="withEffect">
                                  <p:stCondLst>
                                    <p:cond delay="0"/>
                                  </p:stCondLst>
                                  <p:childTnLst>
                                    <p:set>
                                      <p:cBhvr>
                                        <p:cTn id="64" dur="1" fill="hold">
                                          <p:stCondLst>
                                            <p:cond delay="0"/>
                                          </p:stCondLst>
                                        </p:cTn>
                                        <p:tgtEl>
                                          <p:spTgt spid="217"/>
                                        </p:tgtEl>
                                        <p:attrNameLst>
                                          <p:attrName>style.visibility</p:attrName>
                                        </p:attrNameLst>
                                      </p:cBhvr>
                                      <p:to>
                                        <p:strVal val="visible"/>
                                      </p:to>
                                    </p:set>
                                    <p:animEffect transition="in" filter="wipe(left)">
                                      <p:cBhvr>
                                        <p:cTn id="65" dur="500"/>
                                        <p:tgtEl>
                                          <p:spTgt spid="217"/>
                                        </p:tgtEl>
                                      </p:cBhvr>
                                    </p:animEffect>
                                  </p:childTnLst>
                                </p:cTn>
                              </p:par>
                              <p:par>
                                <p:cTn id="66" presetID="22" presetClass="entr" presetSubtype="8" fill="hold" nodeType="withEffect">
                                  <p:stCondLst>
                                    <p:cond delay="0"/>
                                  </p:stCondLst>
                                  <p:childTnLst>
                                    <p:set>
                                      <p:cBhvr>
                                        <p:cTn id="67" dur="1" fill="hold">
                                          <p:stCondLst>
                                            <p:cond delay="0"/>
                                          </p:stCondLst>
                                        </p:cTn>
                                        <p:tgtEl>
                                          <p:spTgt spid="225"/>
                                        </p:tgtEl>
                                        <p:attrNameLst>
                                          <p:attrName>style.visibility</p:attrName>
                                        </p:attrNameLst>
                                      </p:cBhvr>
                                      <p:to>
                                        <p:strVal val="visible"/>
                                      </p:to>
                                    </p:set>
                                    <p:animEffect transition="in" filter="wipe(left)">
                                      <p:cBhvr>
                                        <p:cTn id="68" dur="500"/>
                                        <p:tgtEl>
                                          <p:spTgt spid="225"/>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6"/>
                                        </p:tgtEl>
                                        <p:attrNameLst>
                                          <p:attrName>style.visibility</p:attrName>
                                        </p:attrNameLst>
                                      </p:cBhvr>
                                      <p:to>
                                        <p:strVal val="visible"/>
                                      </p:to>
                                    </p:set>
                                    <p:animEffect transition="in" filter="fade">
                                      <p:cBhvr>
                                        <p:cTn id="71" dur="500"/>
                                        <p:tgtEl>
                                          <p:spTgt spid="16"/>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7"/>
                                        </p:tgtEl>
                                        <p:attrNameLst>
                                          <p:attrName>style.visibility</p:attrName>
                                        </p:attrNameLst>
                                      </p:cBhvr>
                                      <p:to>
                                        <p:strVal val="visible"/>
                                      </p:to>
                                    </p:set>
                                    <p:animEffect transition="in" filter="fade">
                                      <p:cBhvr>
                                        <p:cTn id="74" dur="500"/>
                                        <p:tgtEl>
                                          <p:spTgt spid="257"/>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72"/>
                                        </p:tgtEl>
                                        <p:attrNameLst>
                                          <p:attrName>style.visibility</p:attrName>
                                        </p:attrNameLst>
                                      </p:cBhvr>
                                      <p:to>
                                        <p:strVal val="visible"/>
                                      </p:to>
                                    </p:set>
                                    <p:animEffect transition="in" filter="fade">
                                      <p:cBhvr>
                                        <p:cTn id="77" dur="500"/>
                                        <p:tgtEl>
                                          <p:spTgt spid="272"/>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80"/>
                                        </p:tgtEl>
                                        <p:attrNameLst>
                                          <p:attrName>style.visibility</p:attrName>
                                        </p:attrNameLst>
                                      </p:cBhvr>
                                      <p:to>
                                        <p:strVal val="visible"/>
                                      </p:to>
                                    </p:set>
                                    <p:animEffect transition="in" filter="fade">
                                      <p:cBhvr>
                                        <p:cTn id="80" dur="500"/>
                                        <p:tgtEl>
                                          <p:spTgt spid="28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500"/>
                                        <p:tgtEl>
                                          <p:spTgt spid="61"/>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34"/>
                                        </p:tgtEl>
                                        <p:attrNameLst>
                                          <p:attrName>style.visibility</p:attrName>
                                        </p:attrNameLst>
                                      </p:cBhvr>
                                      <p:to>
                                        <p:strVal val="visible"/>
                                      </p:to>
                                    </p:set>
                                    <p:animEffect transition="in" filter="fade">
                                      <p:cBhvr>
                                        <p:cTn id="86" dur="500"/>
                                        <p:tgtEl>
                                          <p:spTgt spid="234"/>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500"/>
                                        <p:tgtEl>
                                          <p:spTgt spid="37"/>
                                        </p:tgtEl>
                                      </p:cBhvr>
                                    </p:animEffect>
                                  </p:childTnLst>
                                </p:cTn>
                              </p:par>
                              <p:par>
                                <p:cTn id="90" presetID="22" presetClass="entr" presetSubtype="8" fill="hold" nodeType="with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wipe(left)">
                                      <p:cBhvr>
                                        <p:cTn id="92" dur="500"/>
                                        <p:tgtEl>
                                          <p:spTgt spid="38"/>
                                        </p:tgtEl>
                                      </p:cBhvr>
                                    </p:animEffect>
                                  </p:childTnLst>
                                </p:cTn>
                              </p:par>
                              <p:par>
                                <p:cTn id="93" presetID="10" presetClass="entr" presetSubtype="0" fill="hold" nodeType="withEffect">
                                  <p:stCondLst>
                                    <p:cond delay="0"/>
                                  </p:stCondLst>
                                  <p:childTnLst>
                                    <p:set>
                                      <p:cBhvr>
                                        <p:cTn id="94" dur="1" fill="hold">
                                          <p:stCondLst>
                                            <p:cond delay="0"/>
                                          </p:stCondLst>
                                        </p:cTn>
                                        <p:tgtEl>
                                          <p:spTgt spid="10"/>
                                        </p:tgtEl>
                                        <p:attrNameLst>
                                          <p:attrName>style.visibility</p:attrName>
                                        </p:attrNameLst>
                                      </p:cBhvr>
                                      <p:to>
                                        <p:strVal val="visible"/>
                                      </p:to>
                                    </p:set>
                                    <p:animEffect transition="in" filter="fade">
                                      <p:cBhvr>
                                        <p:cTn id="95" dur="500"/>
                                        <p:tgtEl>
                                          <p:spTgt spid="10"/>
                                        </p:tgtEl>
                                      </p:cBhvr>
                                    </p:animEffect>
                                  </p:childTnLst>
                                </p:cTn>
                              </p:par>
                            </p:childTnLst>
                          </p:cTn>
                        </p:par>
                        <p:par>
                          <p:cTn id="96" fill="hold">
                            <p:stCondLst>
                              <p:cond delay="1250"/>
                            </p:stCondLst>
                            <p:childTnLst>
                              <p:par>
                                <p:cTn id="97" presetID="10" presetClass="entr" presetSubtype="0" fill="hold" grpId="0" nodeType="afterEffect">
                                  <p:stCondLst>
                                    <p:cond delay="0"/>
                                  </p:stCondLst>
                                  <p:childTnLst>
                                    <p:set>
                                      <p:cBhvr>
                                        <p:cTn id="98" dur="1" fill="hold">
                                          <p:stCondLst>
                                            <p:cond delay="0"/>
                                          </p:stCondLst>
                                        </p:cTn>
                                        <p:tgtEl>
                                          <p:spTgt spid="5"/>
                                        </p:tgtEl>
                                        <p:attrNameLst>
                                          <p:attrName>style.visibility</p:attrName>
                                        </p:attrNameLst>
                                      </p:cBhvr>
                                      <p:to>
                                        <p:strVal val="visible"/>
                                      </p:to>
                                    </p:set>
                                    <p:animEffect transition="in" filter="fade">
                                      <p:cBhvr>
                                        <p:cTn id="9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16" grpId="0"/>
      <p:bldP spid="257" grpId="0"/>
      <p:bldP spid="272" grpId="0"/>
      <p:bldP spid="280" grpId="0"/>
      <p:bldP spid="61" grpId="0"/>
      <p:bldP spid="82" grpId="0" animBg="1"/>
      <p:bldP spid="245" grpId="0" animBg="1"/>
      <p:bldP spid="201" grpId="0" animBg="1"/>
      <p:bldP spid="201" grpId="1" animBg="1"/>
      <p:bldP spid="200" grpId="0" animBg="1"/>
      <p:bldP spid="200" grpId="1" animBg="1"/>
      <p:bldP spid="37" grpId="0"/>
      <p:bldP spid="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322F4C82-3974-F862-3567-508A0DBBFE72}"/>
              </a:ext>
            </a:extLst>
          </p:cNvPr>
          <p:cNvGrpSpPr/>
          <p:nvPr/>
        </p:nvGrpSpPr>
        <p:grpSpPr>
          <a:xfrm>
            <a:off x="253657" y="4761140"/>
            <a:ext cx="11823484" cy="1131178"/>
            <a:chOff x="256707" y="4707803"/>
            <a:chExt cx="13908401" cy="1131194"/>
          </a:xfrm>
        </p:grpSpPr>
        <p:sp>
          <p:nvSpPr>
            <p:cNvPr id="7" name="Rectangle 6">
              <a:extLst>
                <a:ext uri="{FF2B5EF4-FFF2-40B4-BE49-F238E27FC236}">
                  <a16:creationId xmlns:a16="http://schemas.microsoft.com/office/drawing/2014/main" id="{44F5123A-067B-A23B-2EE0-E18ED7C485E4}"/>
                </a:ext>
              </a:extLst>
            </p:cNvPr>
            <p:cNvSpPr/>
            <p:nvPr/>
          </p:nvSpPr>
          <p:spPr bwMode="auto">
            <a:xfrm>
              <a:off x="256707" y="4707803"/>
              <a:ext cx="13908401" cy="1131194"/>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grpSp>
          <p:nvGrpSpPr>
            <p:cNvPr id="8" name="Group 7">
              <a:extLst>
                <a:ext uri="{FF2B5EF4-FFF2-40B4-BE49-F238E27FC236}">
                  <a16:creationId xmlns:a16="http://schemas.microsoft.com/office/drawing/2014/main" id="{D87BD95F-1A74-7A11-3F20-B89BBC331AC8}"/>
                </a:ext>
              </a:extLst>
            </p:cNvPr>
            <p:cNvGrpSpPr/>
            <p:nvPr/>
          </p:nvGrpSpPr>
          <p:grpSpPr>
            <a:xfrm>
              <a:off x="422643" y="4994099"/>
              <a:ext cx="3263764" cy="352652"/>
              <a:chOff x="1796298" y="5436721"/>
              <a:chExt cx="3263764" cy="352652"/>
            </a:xfrm>
          </p:grpSpPr>
          <p:grpSp>
            <p:nvGrpSpPr>
              <p:cNvPr id="12" name="Group 11">
                <a:extLst>
                  <a:ext uri="{FF2B5EF4-FFF2-40B4-BE49-F238E27FC236}">
                    <a16:creationId xmlns:a16="http://schemas.microsoft.com/office/drawing/2014/main" id="{858FAA53-A58F-825E-CFA8-045042BDA465}"/>
                  </a:ext>
                </a:extLst>
              </p:cNvPr>
              <p:cNvGrpSpPr/>
              <p:nvPr/>
            </p:nvGrpSpPr>
            <p:grpSpPr>
              <a:xfrm>
                <a:off x="1796298" y="5450999"/>
                <a:ext cx="1588260" cy="338374"/>
                <a:chOff x="2280488" y="5552909"/>
                <a:chExt cx="2159971" cy="460175"/>
              </a:xfrm>
            </p:grpSpPr>
            <p:sp>
              <p:nvSpPr>
                <p:cNvPr id="37" name="Rectangle 36">
                  <a:extLst>
                    <a:ext uri="{FF2B5EF4-FFF2-40B4-BE49-F238E27FC236}">
                      <a16:creationId xmlns:a16="http://schemas.microsoft.com/office/drawing/2014/main" id="{CD0D75C5-6D21-08EE-67C8-10890B7BFE3C}"/>
                    </a:ext>
                  </a:extLst>
                </p:cNvPr>
                <p:cNvSpPr/>
                <p:nvPr/>
              </p:nvSpPr>
              <p:spPr bwMode="auto">
                <a:xfrm>
                  <a:off x="2280488" y="5555884"/>
                  <a:ext cx="772729"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pic>
              <p:nvPicPr>
                <p:cNvPr id="38" name="Graphic 37" descr="Gears">
                  <a:extLst>
                    <a:ext uri="{FF2B5EF4-FFF2-40B4-BE49-F238E27FC236}">
                      <a16:creationId xmlns:a16="http://schemas.microsoft.com/office/drawing/2014/main" id="{519217DB-53CA-3E37-B2AA-4CA4EA233546}"/>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59697" y="5670055"/>
                  <a:ext cx="217096" cy="217096"/>
                </a:xfrm>
                <a:prstGeom prst="rect">
                  <a:avLst/>
                </a:prstGeom>
              </p:spPr>
            </p:pic>
            <p:sp>
              <p:nvSpPr>
                <p:cNvPr id="39" name="Rectangle 38">
                  <a:extLst>
                    <a:ext uri="{FF2B5EF4-FFF2-40B4-BE49-F238E27FC236}">
                      <a16:creationId xmlns:a16="http://schemas.microsoft.com/office/drawing/2014/main" id="{2D90782A-8AC4-C710-26A3-03321D02C070}"/>
                    </a:ext>
                  </a:extLst>
                </p:cNvPr>
                <p:cNvSpPr/>
                <p:nvPr/>
              </p:nvSpPr>
              <p:spPr bwMode="auto">
                <a:xfrm>
                  <a:off x="3114746" y="5552909"/>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40" name="Rectangle 39">
                  <a:extLst>
                    <a:ext uri="{FF2B5EF4-FFF2-40B4-BE49-F238E27FC236}">
                      <a16:creationId xmlns:a16="http://schemas.microsoft.com/office/drawing/2014/main" id="{BF8B0F74-B406-6B61-EF82-3B99A72217CA}"/>
                    </a:ext>
                  </a:extLst>
                </p:cNvPr>
                <p:cNvSpPr/>
                <p:nvPr/>
              </p:nvSpPr>
              <p:spPr bwMode="auto">
                <a:xfrm>
                  <a:off x="3465136" y="5552909"/>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41" name="Rectangle 40">
                  <a:extLst>
                    <a:ext uri="{FF2B5EF4-FFF2-40B4-BE49-F238E27FC236}">
                      <a16:creationId xmlns:a16="http://schemas.microsoft.com/office/drawing/2014/main" id="{D0C385BF-2ADA-F95A-5E24-62929F9E168A}"/>
                    </a:ext>
                  </a:extLst>
                </p:cNvPr>
                <p:cNvSpPr/>
                <p:nvPr/>
              </p:nvSpPr>
              <p:spPr bwMode="auto">
                <a:xfrm>
                  <a:off x="3801468" y="5552909"/>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42" name="Rectangle 41">
                  <a:extLst>
                    <a:ext uri="{FF2B5EF4-FFF2-40B4-BE49-F238E27FC236}">
                      <a16:creationId xmlns:a16="http://schemas.microsoft.com/office/drawing/2014/main" id="{2442752E-5241-A780-89F1-82F4A146B88A}"/>
                    </a:ext>
                  </a:extLst>
                </p:cNvPr>
                <p:cNvSpPr/>
                <p:nvPr/>
              </p:nvSpPr>
              <p:spPr bwMode="auto">
                <a:xfrm>
                  <a:off x="4151858" y="5552909"/>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grpSp>
          <p:grpSp>
            <p:nvGrpSpPr>
              <p:cNvPr id="19" name="Group 18">
                <a:extLst>
                  <a:ext uri="{FF2B5EF4-FFF2-40B4-BE49-F238E27FC236}">
                    <a16:creationId xmlns:a16="http://schemas.microsoft.com/office/drawing/2014/main" id="{810BFBFF-F9A3-E62E-F5B6-F67D271F8338}"/>
                  </a:ext>
                </a:extLst>
              </p:cNvPr>
              <p:cNvGrpSpPr/>
              <p:nvPr/>
            </p:nvGrpSpPr>
            <p:grpSpPr>
              <a:xfrm>
                <a:off x="3471802" y="5436721"/>
                <a:ext cx="1588260" cy="338374"/>
                <a:chOff x="4602885" y="5552909"/>
                <a:chExt cx="2159971" cy="460175"/>
              </a:xfrm>
            </p:grpSpPr>
            <p:grpSp>
              <p:nvGrpSpPr>
                <p:cNvPr id="20" name="Group 19">
                  <a:extLst>
                    <a:ext uri="{FF2B5EF4-FFF2-40B4-BE49-F238E27FC236}">
                      <a16:creationId xmlns:a16="http://schemas.microsoft.com/office/drawing/2014/main" id="{909D6443-48C9-0668-BE38-AA761AABD325}"/>
                    </a:ext>
                  </a:extLst>
                </p:cNvPr>
                <p:cNvGrpSpPr/>
                <p:nvPr/>
              </p:nvGrpSpPr>
              <p:grpSpPr>
                <a:xfrm>
                  <a:off x="4602885" y="5555884"/>
                  <a:ext cx="772729" cy="457200"/>
                  <a:chOff x="4602885" y="5555884"/>
                  <a:chExt cx="772729" cy="457200"/>
                </a:xfrm>
              </p:grpSpPr>
              <p:sp>
                <p:nvSpPr>
                  <p:cNvPr id="25" name="Rectangle 24">
                    <a:extLst>
                      <a:ext uri="{FF2B5EF4-FFF2-40B4-BE49-F238E27FC236}">
                        <a16:creationId xmlns:a16="http://schemas.microsoft.com/office/drawing/2014/main" id="{426FE898-0448-8743-BE82-E46F092B5059}"/>
                      </a:ext>
                    </a:extLst>
                  </p:cNvPr>
                  <p:cNvSpPr/>
                  <p:nvPr/>
                </p:nvSpPr>
                <p:spPr bwMode="auto">
                  <a:xfrm>
                    <a:off x="4602885" y="5555884"/>
                    <a:ext cx="772729"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pic>
                <p:nvPicPr>
                  <p:cNvPr id="26" name="Graphic 25" descr="Lock">
                    <a:extLst>
                      <a:ext uri="{FF2B5EF4-FFF2-40B4-BE49-F238E27FC236}">
                        <a16:creationId xmlns:a16="http://schemas.microsoft.com/office/drawing/2014/main" id="{0DEE2015-DD8F-EE74-B3F3-A067212DB2CB}"/>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603131" y="5624233"/>
                    <a:ext cx="316588" cy="316588"/>
                  </a:xfrm>
                  <a:prstGeom prst="rect">
                    <a:avLst/>
                  </a:prstGeom>
                </p:spPr>
              </p:pic>
            </p:grpSp>
            <p:sp>
              <p:nvSpPr>
                <p:cNvPr id="21" name="Rectangle 20">
                  <a:extLst>
                    <a:ext uri="{FF2B5EF4-FFF2-40B4-BE49-F238E27FC236}">
                      <a16:creationId xmlns:a16="http://schemas.microsoft.com/office/drawing/2014/main" id="{363F5A5D-A234-672D-DE11-2A9FD54F997D}"/>
                    </a:ext>
                  </a:extLst>
                </p:cNvPr>
                <p:cNvSpPr/>
                <p:nvPr/>
              </p:nvSpPr>
              <p:spPr bwMode="auto">
                <a:xfrm>
                  <a:off x="5437143" y="555290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22" name="Rectangle 21">
                  <a:extLst>
                    <a:ext uri="{FF2B5EF4-FFF2-40B4-BE49-F238E27FC236}">
                      <a16:creationId xmlns:a16="http://schemas.microsoft.com/office/drawing/2014/main" id="{C4CF1BD2-1DA0-5ADF-8A0E-8F9FA39D6DA5}"/>
                    </a:ext>
                  </a:extLst>
                </p:cNvPr>
                <p:cNvSpPr/>
                <p:nvPr/>
              </p:nvSpPr>
              <p:spPr bwMode="auto">
                <a:xfrm>
                  <a:off x="5787533" y="555290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23" name="Rectangle 22">
                  <a:extLst>
                    <a:ext uri="{FF2B5EF4-FFF2-40B4-BE49-F238E27FC236}">
                      <a16:creationId xmlns:a16="http://schemas.microsoft.com/office/drawing/2014/main" id="{7C3485A7-02BE-4608-C2AA-E8E48A610671}"/>
                    </a:ext>
                  </a:extLst>
                </p:cNvPr>
                <p:cNvSpPr/>
                <p:nvPr/>
              </p:nvSpPr>
              <p:spPr bwMode="auto">
                <a:xfrm>
                  <a:off x="6123865" y="555290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24" name="Rectangle 23">
                  <a:extLst>
                    <a:ext uri="{FF2B5EF4-FFF2-40B4-BE49-F238E27FC236}">
                      <a16:creationId xmlns:a16="http://schemas.microsoft.com/office/drawing/2014/main" id="{95370A89-D033-6402-B9F9-6538E51BAEB0}"/>
                    </a:ext>
                  </a:extLst>
                </p:cNvPr>
                <p:cNvSpPr/>
                <p:nvPr/>
              </p:nvSpPr>
              <p:spPr bwMode="auto">
                <a:xfrm>
                  <a:off x="6474255" y="555290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grpSp>
        </p:grpSp>
        <p:sp>
          <p:nvSpPr>
            <p:cNvPr id="11" name="Rectangle 10">
              <a:extLst>
                <a:ext uri="{FF2B5EF4-FFF2-40B4-BE49-F238E27FC236}">
                  <a16:creationId xmlns:a16="http://schemas.microsoft.com/office/drawing/2014/main" id="{415C032F-4297-F762-D995-E43408C64066}"/>
                </a:ext>
              </a:extLst>
            </p:cNvPr>
            <p:cNvSpPr/>
            <p:nvPr/>
          </p:nvSpPr>
          <p:spPr>
            <a:xfrm>
              <a:off x="638603" y="5424930"/>
              <a:ext cx="2831842" cy="2818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Semibold"/>
                  <a:ea typeface="+mn-ea"/>
                  <a:cs typeface="Segoe UI" panose="020B0502040204020203" pitchFamily="34" charset="0"/>
                </a:rPr>
                <a:t>Implementation</a:t>
              </a:r>
            </a:p>
          </p:txBody>
        </p:sp>
      </p:grpSp>
      <p:grpSp>
        <p:nvGrpSpPr>
          <p:cNvPr id="43" name="Group 42">
            <a:extLst>
              <a:ext uri="{FF2B5EF4-FFF2-40B4-BE49-F238E27FC236}">
                <a16:creationId xmlns:a16="http://schemas.microsoft.com/office/drawing/2014/main" id="{CE5B2370-FE25-F934-265D-5919A13E56E3}"/>
              </a:ext>
            </a:extLst>
          </p:cNvPr>
          <p:cNvGrpSpPr/>
          <p:nvPr/>
        </p:nvGrpSpPr>
        <p:grpSpPr>
          <a:xfrm>
            <a:off x="253658" y="3615769"/>
            <a:ext cx="11823484" cy="1055298"/>
            <a:chOff x="247650" y="3759002"/>
            <a:chExt cx="13908401" cy="1055313"/>
          </a:xfrm>
        </p:grpSpPr>
        <p:sp>
          <p:nvSpPr>
            <p:cNvPr id="44" name="Rectangle 43">
              <a:extLst>
                <a:ext uri="{FF2B5EF4-FFF2-40B4-BE49-F238E27FC236}">
                  <a16:creationId xmlns:a16="http://schemas.microsoft.com/office/drawing/2014/main" id="{D5E51E95-4592-0848-62C5-7CE1E7538896}"/>
                </a:ext>
              </a:extLst>
            </p:cNvPr>
            <p:cNvSpPr/>
            <p:nvPr/>
          </p:nvSpPr>
          <p:spPr bwMode="auto">
            <a:xfrm>
              <a:off x="247650" y="3759002"/>
              <a:ext cx="13908401" cy="1055313"/>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grpSp>
          <p:nvGrpSpPr>
            <p:cNvPr id="45" name="Group 44">
              <a:extLst>
                <a:ext uri="{FF2B5EF4-FFF2-40B4-BE49-F238E27FC236}">
                  <a16:creationId xmlns:a16="http://schemas.microsoft.com/office/drawing/2014/main" id="{65A6E4AE-E6AB-336F-E7F0-2229641E212A}"/>
                </a:ext>
              </a:extLst>
            </p:cNvPr>
            <p:cNvGrpSpPr/>
            <p:nvPr/>
          </p:nvGrpSpPr>
          <p:grpSpPr>
            <a:xfrm>
              <a:off x="943537" y="3991696"/>
              <a:ext cx="2221966" cy="347346"/>
              <a:chOff x="2585613" y="4473619"/>
              <a:chExt cx="2221966" cy="347346"/>
            </a:xfrm>
          </p:grpSpPr>
          <p:grpSp>
            <p:nvGrpSpPr>
              <p:cNvPr id="47" name="Group 46">
                <a:extLst>
                  <a:ext uri="{FF2B5EF4-FFF2-40B4-BE49-F238E27FC236}">
                    <a16:creationId xmlns:a16="http://schemas.microsoft.com/office/drawing/2014/main" id="{F7EE377F-08E2-2D24-CCB1-EB9F184A1872}"/>
                  </a:ext>
                </a:extLst>
              </p:cNvPr>
              <p:cNvGrpSpPr/>
              <p:nvPr/>
            </p:nvGrpSpPr>
            <p:grpSpPr>
              <a:xfrm>
                <a:off x="3724276" y="4482591"/>
                <a:ext cx="1083303" cy="338374"/>
                <a:chOff x="4632991" y="4598779"/>
                <a:chExt cx="1473249" cy="460175"/>
              </a:xfrm>
            </p:grpSpPr>
            <p:grpSp>
              <p:nvGrpSpPr>
                <p:cNvPr id="53" name="Group 52">
                  <a:extLst>
                    <a:ext uri="{FF2B5EF4-FFF2-40B4-BE49-F238E27FC236}">
                      <a16:creationId xmlns:a16="http://schemas.microsoft.com/office/drawing/2014/main" id="{49DBC862-0C17-4AFB-4553-11AA9CA32451}"/>
                    </a:ext>
                  </a:extLst>
                </p:cNvPr>
                <p:cNvGrpSpPr/>
                <p:nvPr/>
              </p:nvGrpSpPr>
              <p:grpSpPr>
                <a:xfrm>
                  <a:off x="4632991" y="4601754"/>
                  <a:ext cx="772729" cy="457200"/>
                  <a:chOff x="4632991" y="4601754"/>
                  <a:chExt cx="772729" cy="457200"/>
                </a:xfrm>
              </p:grpSpPr>
              <p:sp>
                <p:nvSpPr>
                  <p:cNvPr id="56" name="Rectangle 55">
                    <a:extLst>
                      <a:ext uri="{FF2B5EF4-FFF2-40B4-BE49-F238E27FC236}">
                        <a16:creationId xmlns:a16="http://schemas.microsoft.com/office/drawing/2014/main" id="{5F1CFA35-EBA1-E2C4-47A4-49019E30A3DD}"/>
                      </a:ext>
                    </a:extLst>
                  </p:cNvPr>
                  <p:cNvSpPr/>
                  <p:nvPr/>
                </p:nvSpPr>
                <p:spPr bwMode="auto">
                  <a:xfrm>
                    <a:off x="4632991" y="4601754"/>
                    <a:ext cx="772729"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pic>
                <p:nvPicPr>
                  <p:cNvPr id="57" name="Graphic 56" descr="Lock">
                    <a:extLst>
                      <a:ext uri="{FF2B5EF4-FFF2-40B4-BE49-F238E27FC236}">
                        <a16:creationId xmlns:a16="http://schemas.microsoft.com/office/drawing/2014/main" id="{5EEFE5BC-A53C-570B-8991-40BDE20A7CAE}"/>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659969" y="4674017"/>
                    <a:ext cx="316588" cy="316588"/>
                  </a:xfrm>
                  <a:prstGeom prst="rect">
                    <a:avLst/>
                  </a:prstGeom>
                </p:spPr>
              </p:pic>
            </p:grpSp>
            <p:sp>
              <p:nvSpPr>
                <p:cNvPr id="54" name="Rectangle 53">
                  <a:extLst>
                    <a:ext uri="{FF2B5EF4-FFF2-40B4-BE49-F238E27FC236}">
                      <a16:creationId xmlns:a16="http://schemas.microsoft.com/office/drawing/2014/main" id="{8F181127-4264-F736-9B79-D222DF47AE5E}"/>
                    </a:ext>
                  </a:extLst>
                </p:cNvPr>
                <p:cNvSpPr/>
                <p:nvPr/>
              </p:nvSpPr>
              <p:spPr bwMode="auto">
                <a:xfrm>
                  <a:off x="5467249" y="459877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55" name="Rectangle 54">
                  <a:extLst>
                    <a:ext uri="{FF2B5EF4-FFF2-40B4-BE49-F238E27FC236}">
                      <a16:creationId xmlns:a16="http://schemas.microsoft.com/office/drawing/2014/main" id="{82B97659-1C54-FFFD-1376-9968A5E20B89}"/>
                    </a:ext>
                  </a:extLst>
                </p:cNvPr>
                <p:cNvSpPr/>
                <p:nvPr/>
              </p:nvSpPr>
              <p:spPr bwMode="auto">
                <a:xfrm>
                  <a:off x="5817639" y="459877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grpSp>
          <p:grpSp>
            <p:nvGrpSpPr>
              <p:cNvPr id="48" name="Group 47">
                <a:extLst>
                  <a:ext uri="{FF2B5EF4-FFF2-40B4-BE49-F238E27FC236}">
                    <a16:creationId xmlns:a16="http://schemas.microsoft.com/office/drawing/2014/main" id="{B0D720E2-D247-7545-5089-A8772DEC955E}"/>
                  </a:ext>
                </a:extLst>
              </p:cNvPr>
              <p:cNvGrpSpPr/>
              <p:nvPr/>
            </p:nvGrpSpPr>
            <p:grpSpPr>
              <a:xfrm>
                <a:off x="2585613" y="4473619"/>
                <a:ext cx="1083303" cy="338374"/>
                <a:chOff x="2614131" y="4601754"/>
                <a:chExt cx="1473249" cy="460175"/>
              </a:xfrm>
            </p:grpSpPr>
            <p:sp>
              <p:nvSpPr>
                <p:cNvPr id="49" name="Rectangle 48">
                  <a:extLst>
                    <a:ext uri="{FF2B5EF4-FFF2-40B4-BE49-F238E27FC236}">
                      <a16:creationId xmlns:a16="http://schemas.microsoft.com/office/drawing/2014/main" id="{D4D644AC-1BBF-6AD7-0807-8863686D86D0}"/>
                    </a:ext>
                  </a:extLst>
                </p:cNvPr>
                <p:cNvSpPr/>
                <p:nvPr/>
              </p:nvSpPr>
              <p:spPr bwMode="auto">
                <a:xfrm>
                  <a:off x="2614131" y="4604729"/>
                  <a:ext cx="772729"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50" name="Rectangle 49">
                  <a:extLst>
                    <a:ext uri="{FF2B5EF4-FFF2-40B4-BE49-F238E27FC236}">
                      <a16:creationId xmlns:a16="http://schemas.microsoft.com/office/drawing/2014/main" id="{4FD3B038-4569-4C95-9D92-49A61F7F20A0}"/>
                    </a:ext>
                  </a:extLst>
                </p:cNvPr>
                <p:cNvSpPr/>
                <p:nvPr/>
              </p:nvSpPr>
              <p:spPr bwMode="auto">
                <a:xfrm>
                  <a:off x="3448389" y="4601754"/>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51" name="Rectangle 50">
                  <a:extLst>
                    <a:ext uri="{FF2B5EF4-FFF2-40B4-BE49-F238E27FC236}">
                      <a16:creationId xmlns:a16="http://schemas.microsoft.com/office/drawing/2014/main" id="{0769EF97-7F46-95B6-C10F-247ABCADD442}"/>
                    </a:ext>
                  </a:extLst>
                </p:cNvPr>
                <p:cNvSpPr/>
                <p:nvPr/>
              </p:nvSpPr>
              <p:spPr bwMode="auto">
                <a:xfrm>
                  <a:off x="3798779" y="4601754"/>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pic>
              <p:nvPicPr>
                <p:cNvPr id="52" name="Graphic 51" descr="Gears">
                  <a:extLst>
                    <a:ext uri="{FF2B5EF4-FFF2-40B4-BE49-F238E27FC236}">
                      <a16:creationId xmlns:a16="http://schemas.microsoft.com/office/drawing/2014/main" id="{122129B0-833B-BD52-4954-707506599DAE}"/>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659155" y="4739308"/>
                  <a:ext cx="217096" cy="217096"/>
                </a:xfrm>
                <a:prstGeom prst="rect">
                  <a:avLst/>
                </a:prstGeom>
              </p:spPr>
            </p:pic>
          </p:grpSp>
        </p:grpSp>
        <p:sp>
          <p:nvSpPr>
            <p:cNvPr id="46" name="Rectangle 45">
              <a:extLst>
                <a:ext uri="{FF2B5EF4-FFF2-40B4-BE49-F238E27FC236}">
                  <a16:creationId xmlns:a16="http://schemas.microsoft.com/office/drawing/2014/main" id="{1B63C8A7-83BC-87F0-01FC-BA05B8271484}"/>
                </a:ext>
              </a:extLst>
            </p:cNvPr>
            <p:cNvSpPr/>
            <p:nvPr/>
          </p:nvSpPr>
          <p:spPr>
            <a:xfrm>
              <a:off x="638602" y="4406061"/>
              <a:ext cx="2831842" cy="3298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Semibold"/>
                  <a:ea typeface="+mn-ea"/>
                  <a:cs typeface="Segoe UI" panose="020B0502040204020203" pitchFamily="34" charset="0"/>
                </a:rPr>
                <a:t>Architects &amp; Technical Managers</a:t>
              </a:r>
            </a:p>
          </p:txBody>
        </p:sp>
      </p:grpSp>
      <p:grpSp>
        <p:nvGrpSpPr>
          <p:cNvPr id="58" name="Group 57">
            <a:extLst>
              <a:ext uri="{FF2B5EF4-FFF2-40B4-BE49-F238E27FC236}">
                <a16:creationId xmlns:a16="http://schemas.microsoft.com/office/drawing/2014/main" id="{EE14F4CC-5D38-4B66-DA7A-285EF4EA363E}"/>
              </a:ext>
            </a:extLst>
          </p:cNvPr>
          <p:cNvGrpSpPr/>
          <p:nvPr/>
        </p:nvGrpSpPr>
        <p:grpSpPr>
          <a:xfrm>
            <a:off x="253657" y="2475800"/>
            <a:ext cx="11823484" cy="1068281"/>
            <a:chOff x="247650" y="2741174"/>
            <a:chExt cx="13908401" cy="1068296"/>
          </a:xfrm>
        </p:grpSpPr>
        <p:sp>
          <p:nvSpPr>
            <p:cNvPr id="59" name="Rectangle 58">
              <a:extLst>
                <a:ext uri="{FF2B5EF4-FFF2-40B4-BE49-F238E27FC236}">
                  <a16:creationId xmlns:a16="http://schemas.microsoft.com/office/drawing/2014/main" id="{BFCCB91A-0AD6-5E81-1917-A0DBBA775475}"/>
                </a:ext>
              </a:extLst>
            </p:cNvPr>
            <p:cNvSpPr/>
            <p:nvPr/>
          </p:nvSpPr>
          <p:spPr bwMode="auto">
            <a:xfrm>
              <a:off x="247650" y="2741174"/>
              <a:ext cx="13908401" cy="1068296"/>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grpSp>
          <p:nvGrpSpPr>
            <p:cNvPr id="60" name="Group 59">
              <a:extLst>
                <a:ext uri="{FF2B5EF4-FFF2-40B4-BE49-F238E27FC236}">
                  <a16:creationId xmlns:a16="http://schemas.microsoft.com/office/drawing/2014/main" id="{8D05F926-9442-B2C6-04A5-9D9479D6295F}"/>
                </a:ext>
              </a:extLst>
            </p:cNvPr>
            <p:cNvGrpSpPr/>
            <p:nvPr/>
          </p:nvGrpSpPr>
          <p:grpSpPr>
            <a:xfrm>
              <a:off x="1357690" y="2937685"/>
              <a:ext cx="635397" cy="336186"/>
              <a:chOff x="3121480" y="3486933"/>
              <a:chExt cx="864114" cy="457200"/>
            </a:xfrm>
          </p:grpSpPr>
          <p:sp>
            <p:nvSpPr>
              <p:cNvPr id="67" name="Rectangle 66">
                <a:extLst>
                  <a:ext uri="{FF2B5EF4-FFF2-40B4-BE49-F238E27FC236}">
                    <a16:creationId xmlns:a16="http://schemas.microsoft.com/office/drawing/2014/main" id="{F3A102C6-67EF-4E95-C6C2-12F700E68316}"/>
                  </a:ext>
                </a:extLst>
              </p:cNvPr>
              <p:cNvSpPr/>
              <p:nvPr/>
            </p:nvSpPr>
            <p:spPr bwMode="auto">
              <a:xfrm>
                <a:off x="3121480" y="3486933"/>
                <a:ext cx="864114"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114302" marR="0" lvl="0" indent="0" algn="ctr" defTabSz="932483" rtl="0" eaLnBrk="1" fontAlgn="base" latinLnBrk="0" hangingPunct="1">
                  <a:lnSpc>
                    <a:spcPct val="100000"/>
                  </a:lnSpc>
                  <a:spcBef>
                    <a:spcPct val="0"/>
                  </a:spcBef>
                  <a:spcAft>
                    <a:spcPts val="300"/>
                  </a:spcAft>
                  <a:buClrTx/>
                  <a:buSzTx/>
                  <a:buFontTx/>
                  <a:buNone/>
                  <a:tabLst/>
                  <a:defRPr/>
                </a:pPr>
                <a:r>
                  <a:rPr kumimoji="0" lang="en-US" sz="1079" b="1" i="0" u="none" strike="noStrike" kern="0" cap="none" spc="0" normalizeH="0" baseline="0" noProof="0">
                    <a:ln>
                      <a:noFill/>
                    </a:ln>
                    <a:solidFill>
                      <a:srgbClr val="002050">
                        <a:lumMod val="90000"/>
                        <a:lumOff val="10000"/>
                      </a:srgbClr>
                    </a:solidFill>
                    <a:effectLst/>
                    <a:uLnTx/>
                    <a:uFillTx/>
                    <a:latin typeface="Segoe UI Semibold"/>
                    <a:ea typeface="+mn-ea"/>
                    <a:cs typeface="+mn-cs"/>
                  </a:rPr>
                  <a:t>CIO</a:t>
                </a:r>
              </a:p>
            </p:txBody>
          </p:sp>
          <p:pic>
            <p:nvPicPr>
              <p:cNvPr id="68" name="Graphic 67" descr="Gears">
                <a:extLst>
                  <a:ext uri="{FF2B5EF4-FFF2-40B4-BE49-F238E27FC236}">
                    <a16:creationId xmlns:a16="http://schemas.microsoft.com/office/drawing/2014/main" id="{1B16D352-2F05-6835-D4E9-D4480B91FB5C}"/>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180588" y="3602633"/>
                <a:ext cx="242769" cy="217096"/>
              </a:xfrm>
              <a:prstGeom prst="rect">
                <a:avLst/>
              </a:prstGeom>
            </p:spPr>
          </p:pic>
        </p:grpSp>
        <p:sp>
          <p:nvSpPr>
            <p:cNvPr id="61" name="Rectangle 60">
              <a:extLst>
                <a:ext uri="{FF2B5EF4-FFF2-40B4-BE49-F238E27FC236}">
                  <a16:creationId xmlns:a16="http://schemas.microsoft.com/office/drawing/2014/main" id="{A5DC3E9D-4B69-55D7-D0D6-E31EF6042C36}"/>
                </a:ext>
              </a:extLst>
            </p:cNvPr>
            <p:cNvSpPr/>
            <p:nvPr/>
          </p:nvSpPr>
          <p:spPr>
            <a:xfrm>
              <a:off x="896516" y="3296575"/>
              <a:ext cx="2316015" cy="360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Semibold"/>
                  <a:ea typeface="+mn-ea"/>
                  <a:cs typeface="Segoe UI" panose="020B0502040204020203" pitchFamily="34" charset="0"/>
                </a:rPr>
                <a:t>Technical Leadership</a:t>
              </a:r>
            </a:p>
          </p:txBody>
        </p:sp>
        <p:grpSp>
          <p:nvGrpSpPr>
            <p:cNvPr id="62" name="Group 61">
              <a:extLst>
                <a:ext uri="{FF2B5EF4-FFF2-40B4-BE49-F238E27FC236}">
                  <a16:creationId xmlns:a16="http://schemas.microsoft.com/office/drawing/2014/main" id="{A45476A9-7D1B-4081-97ED-176FE7606529}"/>
                </a:ext>
              </a:extLst>
            </p:cNvPr>
            <p:cNvGrpSpPr/>
            <p:nvPr/>
          </p:nvGrpSpPr>
          <p:grpSpPr>
            <a:xfrm>
              <a:off x="2048167" y="2939674"/>
              <a:ext cx="740320" cy="336186"/>
              <a:chOff x="4880118" y="3486933"/>
              <a:chExt cx="1006805" cy="457200"/>
            </a:xfrm>
          </p:grpSpPr>
          <p:sp>
            <p:nvSpPr>
              <p:cNvPr id="64" name="Rectangle 63">
                <a:extLst>
                  <a:ext uri="{FF2B5EF4-FFF2-40B4-BE49-F238E27FC236}">
                    <a16:creationId xmlns:a16="http://schemas.microsoft.com/office/drawing/2014/main" id="{01B51625-959D-1A59-39A2-9995B61850C1}"/>
                  </a:ext>
                </a:extLst>
              </p:cNvPr>
              <p:cNvSpPr/>
              <p:nvPr/>
            </p:nvSpPr>
            <p:spPr bwMode="auto">
              <a:xfrm>
                <a:off x="4880118" y="3486933"/>
                <a:ext cx="1006805"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171452" marR="0" lvl="0" indent="-57150" algn="ctr" defTabSz="932483" rtl="0" eaLnBrk="1" fontAlgn="base" latinLnBrk="0" hangingPunct="1">
                  <a:lnSpc>
                    <a:spcPct val="100000"/>
                  </a:lnSpc>
                  <a:spcBef>
                    <a:spcPct val="0"/>
                  </a:spcBef>
                  <a:spcAft>
                    <a:spcPts val="300"/>
                  </a:spcAft>
                  <a:buClrTx/>
                  <a:buSzTx/>
                  <a:buFontTx/>
                  <a:buNone/>
                  <a:tabLst/>
                  <a:defRPr/>
                </a:pPr>
                <a:r>
                  <a:rPr kumimoji="0" lang="en-US" sz="1079" b="1" i="0" u="none" strike="noStrike" kern="0" cap="none" spc="0" normalizeH="0" baseline="0" noProof="0">
                    <a:ln>
                      <a:noFill/>
                    </a:ln>
                    <a:solidFill>
                      <a:srgbClr val="5A2781"/>
                    </a:solidFill>
                    <a:effectLst/>
                    <a:uLnTx/>
                    <a:uFillTx/>
                    <a:latin typeface="Segoe UI Semibold"/>
                    <a:ea typeface="+mn-ea"/>
                    <a:cs typeface="+mn-cs"/>
                  </a:rPr>
                  <a:t>CISO</a:t>
                </a:r>
              </a:p>
            </p:txBody>
          </p:sp>
          <p:pic>
            <p:nvPicPr>
              <p:cNvPr id="66" name="Graphic 65" descr="Lock">
                <a:extLst>
                  <a:ext uri="{FF2B5EF4-FFF2-40B4-BE49-F238E27FC236}">
                    <a16:creationId xmlns:a16="http://schemas.microsoft.com/office/drawing/2014/main" id="{BAD1DB1C-1B56-2FCE-A9F3-D6FC129F1B22}"/>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942236" y="3610749"/>
                <a:ext cx="209464" cy="187310"/>
              </a:xfrm>
              <a:prstGeom prst="rect">
                <a:avLst/>
              </a:prstGeom>
            </p:spPr>
          </p:pic>
        </p:grpSp>
      </p:grpSp>
      <p:grpSp>
        <p:nvGrpSpPr>
          <p:cNvPr id="69" name="Group 68">
            <a:extLst>
              <a:ext uri="{FF2B5EF4-FFF2-40B4-BE49-F238E27FC236}">
                <a16:creationId xmlns:a16="http://schemas.microsoft.com/office/drawing/2014/main" id="{E6698DB5-BC17-1372-9311-BBB23403138F}"/>
              </a:ext>
            </a:extLst>
          </p:cNvPr>
          <p:cNvGrpSpPr/>
          <p:nvPr/>
        </p:nvGrpSpPr>
        <p:grpSpPr>
          <a:xfrm>
            <a:off x="253658" y="1258874"/>
            <a:ext cx="11823484" cy="1138748"/>
            <a:chOff x="247650" y="1440766"/>
            <a:chExt cx="15201283" cy="1244620"/>
          </a:xfrm>
        </p:grpSpPr>
        <p:sp>
          <p:nvSpPr>
            <p:cNvPr id="70" name="Rectangle 69">
              <a:extLst>
                <a:ext uri="{FF2B5EF4-FFF2-40B4-BE49-F238E27FC236}">
                  <a16:creationId xmlns:a16="http://schemas.microsoft.com/office/drawing/2014/main" id="{A986D189-D2AC-C588-E80D-745AD5AB5A12}"/>
                </a:ext>
              </a:extLst>
            </p:cNvPr>
            <p:cNvSpPr/>
            <p:nvPr/>
          </p:nvSpPr>
          <p:spPr bwMode="auto">
            <a:xfrm>
              <a:off x="247650" y="1440766"/>
              <a:ext cx="15201283" cy="1244620"/>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71" name="Rectangle 70">
              <a:extLst>
                <a:ext uri="{FF2B5EF4-FFF2-40B4-BE49-F238E27FC236}">
                  <a16:creationId xmlns:a16="http://schemas.microsoft.com/office/drawing/2014/main" id="{4E0A8ECA-CA7E-42A1-9F31-867B49CC46AF}"/>
                </a:ext>
              </a:extLst>
            </p:cNvPr>
            <p:cNvSpPr/>
            <p:nvPr/>
          </p:nvSpPr>
          <p:spPr>
            <a:xfrm>
              <a:off x="1138153" y="2373973"/>
              <a:ext cx="2316015" cy="2637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Semibold"/>
                  <a:ea typeface="+mn-ea"/>
                  <a:cs typeface="Segoe UI" panose="020B0502040204020203" pitchFamily="34" charset="0"/>
                </a:rPr>
                <a:t>Business Leadership</a:t>
              </a:r>
            </a:p>
          </p:txBody>
        </p:sp>
        <p:grpSp>
          <p:nvGrpSpPr>
            <p:cNvPr id="72" name="Group 71">
              <a:extLst>
                <a:ext uri="{FF2B5EF4-FFF2-40B4-BE49-F238E27FC236}">
                  <a16:creationId xmlns:a16="http://schemas.microsoft.com/office/drawing/2014/main" id="{661A7C85-C73E-7F57-EB04-16F3B98F5814}"/>
                </a:ext>
              </a:extLst>
            </p:cNvPr>
            <p:cNvGrpSpPr/>
            <p:nvPr/>
          </p:nvGrpSpPr>
          <p:grpSpPr>
            <a:xfrm>
              <a:off x="1709291" y="1575642"/>
              <a:ext cx="1173737" cy="744651"/>
              <a:chOff x="3530756" y="2018264"/>
              <a:chExt cx="1173737" cy="744651"/>
            </a:xfrm>
          </p:grpSpPr>
          <p:sp>
            <p:nvSpPr>
              <p:cNvPr id="73" name="Rectangle 72">
                <a:extLst>
                  <a:ext uri="{FF2B5EF4-FFF2-40B4-BE49-F238E27FC236}">
                    <a16:creationId xmlns:a16="http://schemas.microsoft.com/office/drawing/2014/main" id="{2C467F7F-EEED-8325-E75D-F544605FAA9E}"/>
                  </a:ext>
                </a:extLst>
              </p:cNvPr>
              <p:cNvSpPr/>
              <p:nvPr/>
            </p:nvSpPr>
            <p:spPr bwMode="auto">
              <a:xfrm>
                <a:off x="3818962" y="2018264"/>
                <a:ext cx="568199" cy="336186"/>
              </a:xfrm>
              <a:prstGeom prst="rect">
                <a:avLst/>
              </a:prstGeom>
              <a:solidFill>
                <a:srgbClr val="62FAB5"/>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0" tIns="91438" rIns="0" bIns="91438" numCol="1" spcCol="0" rtlCol="0" fromWordArt="0" anchor="ctr" anchorCtr="1" forceAA="0" compatLnSpc="1">
                <a:prstTxWarp prst="textNoShape">
                  <a:avLst/>
                </a:prstTxWarp>
                <a:noAutofit/>
              </a:bodyPr>
              <a:lstStyle/>
              <a:p>
                <a:pPr marL="0" marR="0" lvl="0" indent="0" algn="ctr" defTabSz="932483" rtl="0" eaLnBrk="1" fontAlgn="base" latinLnBrk="0" hangingPunct="1">
                  <a:lnSpc>
                    <a:spcPct val="100000"/>
                  </a:lnSpc>
                  <a:spcBef>
                    <a:spcPct val="0"/>
                  </a:spcBef>
                  <a:spcAft>
                    <a:spcPts val="300"/>
                  </a:spcAft>
                  <a:buClrTx/>
                  <a:buSzTx/>
                  <a:buFontTx/>
                  <a:buNone/>
                  <a:tabLst/>
                  <a:defRPr/>
                </a:pPr>
                <a:r>
                  <a:rPr kumimoji="0" lang="en-US" sz="1079" b="1" i="0" u="none" strike="noStrike" kern="0" cap="none" spc="0" normalizeH="0" baseline="0" noProof="0">
                    <a:ln>
                      <a:noFill/>
                    </a:ln>
                    <a:solidFill>
                      <a:srgbClr val="1A1A1A"/>
                    </a:solidFill>
                    <a:effectLst/>
                    <a:uLnTx/>
                    <a:uFillTx/>
                    <a:latin typeface="Segoe UI Semibold"/>
                    <a:ea typeface="+mn-ea"/>
                    <a:cs typeface="+mn-cs"/>
                  </a:rPr>
                  <a:t>CEO</a:t>
                </a:r>
              </a:p>
            </p:txBody>
          </p:sp>
          <p:sp>
            <p:nvSpPr>
              <p:cNvPr id="74" name="Rectangle 73">
                <a:extLst>
                  <a:ext uri="{FF2B5EF4-FFF2-40B4-BE49-F238E27FC236}">
                    <a16:creationId xmlns:a16="http://schemas.microsoft.com/office/drawing/2014/main" id="{B534FD46-4CFF-DEC8-21A5-661B215B5469}"/>
                  </a:ext>
                </a:extLst>
              </p:cNvPr>
              <p:cNvSpPr/>
              <p:nvPr/>
            </p:nvSpPr>
            <p:spPr bwMode="auto">
              <a:xfrm>
                <a:off x="3530756" y="2426730"/>
                <a:ext cx="235878" cy="336185"/>
              </a:xfrm>
              <a:prstGeom prst="rect">
                <a:avLst/>
              </a:prstGeom>
              <a:solidFill>
                <a:srgbClr val="62FAB5"/>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91438" rIns="91438" bIns="91438" numCol="1" spcCol="0" rtlCol="0" fromWordArt="0" anchor="ctr" anchorCtr="1" forceAA="0" compatLnSpc="1">
                <a:prstTxWarp prst="textNoShape">
                  <a:avLst/>
                </a:prstTxWarp>
                <a:noAutofit/>
              </a:bodyPr>
              <a:lstStyle/>
              <a:p>
                <a:pPr marL="0" marR="0" lvl="0" indent="0" algn="ctr" defTabSz="932483" rtl="0" eaLnBrk="1" fontAlgn="base" latinLnBrk="0" hangingPunct="1">
                  <a:lnSpc>
                    <a:spcPct val="100000"/>
                  </a:lnSpc>
                  <a:spcBef>
                    <a:spcPct val="0"/>
                  </a:spcBef>
                  <a:spcAft>
                    <a:spcPts val="300"/>
                  </a:spcAft>
                  <a:buClrTx/>
                  <a:buSzTx/>
                  <a:buFontTx/>
                  <a:buNone/>
                  <a:tabLst/>
                  <a:defRPr/>
                </a:pPr>
                <a:endParaRPr kumimoji="0" lang="en-US" sz="1079" b="1" i="0" u="none" strike="noStrike" kern="0" cap="none" spc="0" normalizeH="0" baseline="0" noProof="0">
                  <a:ln>
                    <a:noFill/>
                  </a:ln>
                  <a:solidFill>
                    <a:srgbClr val="1A1A1A"/>
                  </a:solidFill>
                  <a:effectLst/>
                  <a:uLnTx/>
                  <a:uFillTx/>
                  <a:latin typeface="Segoe UI Semibold"/>
                  <a:ea typeface="+mn-ea"/>
                  <a:cs typeface="+mn-cs"/>
                </a:endParaRPr>
              </a:p>
            </p:txBody>
          </p:sp>
          <p:sp>
            <p:nvSpPr>
              <p:cNvPr id="75" name="Rectangle 74">
                <a:extLst>
                  <a:ext uri="{FF2B5EF4-FFF2-40B4-BE49-F238E27FC236}">
                    <a16:creationId xmlns:a16="http://schemas.microsoft.com/office/drawing/2014/main" id="{802248D8-29C8-8CAC-70F2-46D450AEBF71}"/>
                  </a:ext>
                </a:extLst>
              </p:cNvPr>
              <p:cNvSpPr/>
              <p:nvPr/>
            </p:nvSpPr>
            <p:spPr bwMode="auto">
              <a:xfrm>
                <a:off x="3843376" y="2426730"/>
                <a:ext cx="235878" cy="336185"/>
              </a:xfrm>
              <a:prstGeom prst="rect">
                <a:avLst/>
              </a:prstGeom>
              <a:solidFill>
                <a:srgbClr val="62FAB5"/>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91438" rIns="91438" bIns="91438" numCol="1" spcCol="0" rtlCol="0" fromWordArt="0" anchor="ctr" anchorCtr="1" forceAA="0" compatLnSpc="1">
                <a:prstTxWarp prst="textNoShape">
                  <a:avLst/>
                </a:prstTxWarp>
                <a:noAutofit/>
              </a:bodyPr>
              <a:lstStyle/>
              <a:p>
                <a:pPr marL="0" marR="0" lvl="0" indent="0" algn="ctr" defTabSz="932483" rtl="0" eaLnBrk="1" fontAlgn="base" latinLnBrk="0" hangingPunct="1">
                  <a:lnSpc>
                    <a:spcPct val="100000"/>
                  </a:lnSpc>
                  <a:spcBef>
                    <a:spcPct val="0"/>
                  </a:spcBef>
                  <a:spcAft>
                    <a:spcPts val="300"/>
                  </a:spcAft>
                  <a:buClrTx/>
                  <a:buSzTx/>
                  <a:buFontTx/>
                  <a:buNone/>
                  <a:tabLst/>
                  <a:defRPr/>
                </a:pPr>
                <a:endParaRPr kumimoji="0" lang="en-US" sz="1079" b="1" i="0" u="none" strike="noStrike" kern="0" cap="none" spc="0" normalizeH="0" baseline="0" noProof="0">
                  <a:ln>
                    <a:noFill/>
                  </a:ln>
                  <a:solidFill>
                    <a:srgbClr val="1A1A1A"/>
                  </a:solidFill>
                  <a:effectLst/>
                  <a:uLnTx/>
                  <a:uFillTx/>
                  <a:latin typeface="Segoe UI Semibold"/>
                  <a:ea typeface="+mn-ea"/>
                  <a:cs typeface="+mn-cs"/>
                </a:endParaRPr>
              </a:p>
            </p:txBody>
          </p:sp>
          <p:sp>
            <p:nvSpPr>
              <p:cNvPr id="76" name="Rectangle 75">
                <a:extLst>
                  <a:ext uri="{FF2B5EF4-FFF2-40B4-BE49-F238E27FC236}">
                    <a16:creationId xmlns:a16="http://schemas.microsoft.com/office/drawing/2014/main" id="{A490A7FC-7810-AE71-7DBF-B9EEE3F5B0E0}"/>
                  </a:ext>
                </a:extLst>
              </p:cNvPr>
              <p:cNvSpPr/>
              <p:nvPr/>
            </p:nvSpPr>
            <p:spPr bwMode="auto">
              <a:xfrm>
                <a:off x="4155994" y="2426730"/>
                <a:ext cx="235878" cy="336185"/>
              </a:xfrm>
              <a:prstGeom prst="rect">
                <a:avLst/>
              </a:prstGeom>
              <a:solidFill>
                <a:srgbClr val="62FAB5"/>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91438" rIns="91438" bIns="91438" numCol="1" spcCol="0" rtlCol="0" fromWordArt="0" anchor="ctr" anchorCtr="1" forceAA="0" compatLnSpc="1">
                <a:prstTxWarp prst="textNoShape">
                  <a:avLst/>
                </a:prstTxWarp>
                <a:noAutofit/>
              </a:bodyPr>
              <a:lstStyle/>
              <a:p>
                <a:pPr marL="0" marR="0" lvl="0" indent="0" algn="ctr" defTabSz="932483" rtl="0" eaLnBrk="1" fontAlgn="base" latinLnBrk="0" hangingPunct="1">
                  <a:lnSpc>
                    <a:spcPct val="100000"/>
                  </a:lnSpc>
                  <a:spcBef>
                    <a:spcPct val="0"/>
                  </a:spcBef>
                  <a:spcAft>
                    <a:spcPts val="300"/>
                  </a:spcAft>
                  <a:buClrTx/>
                  <a:buSzTx/>
                  <a:buFontTx/>
                  <a:buNone/>
                  <a:tabLst/>
                  <a:defRPr/>
                </a:pPr>
                <a:endParaRPr kumimoji="0" lang="en-US" sz="1079" b="1" i="0" u="none" strike="noStrike" kern="0" cap="none" spc="0" normalizeH="0" baseline="0" noProof="0">
                  <a:ln>
                    <a:noFill/>
                  </a:ln>
                  <a:solidFill>
                    <a:srgbClr val="1A1A1A"/>
                  </a:solidFill>
                  <a:effectLst/>
                  <a:uLnTx/>
                  <a:uFillTx/>
                  <a:latin typeface="Segoe UI Semibold"/>
                  <a:ea typeface="+mn-ea"/>
                  <a:cs typeface="+mn-cs"/>
                </a:endParaRPr>
              </a:p>
            </p:txBody>
          </p:sp>
          <p:sp>
            <p:nvSpPr>
              <p:cNvPr id="77" name="Rectangle 76">
                <a:extLst>
                  <a:ext uri="{FF2B5EF4-FFF2-40B4-BE49-F238E27FC236}">
                    <a16:creationId xmlns:a16="http://schemas.microsoft.com/office/drawing/2014/main" id="{DFEF902A-764D-BAC7-AF85-3232291DDC9F}"/>
                  </a:ext>
                </a:extLst>
              </p:cNvPr>
              <p:cNvSpPr/>
              <p:nvPr/>
            </p:nvSpPr>
            <p:spPr bwMode="auto">
              <a:xfrm>
                <a:off x="4468613" y="2426729"/>
                <a:ext cx="235880" cy="336186"/>
              </a:xfrm>
              <a:prstGeom prst="rect">
                <a:avLst/>
              </a:prstGeom>
              <a:solidFill>
                <a:srgbClr val="62FAB5"/>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91438" rIns="91438" bIns="91438" numCol="1" spcCol="0" rtlCol="0" fromWordArt="0" anchor="ctr" anchorCtr="1" forceAA="0" compatLnSpc="1">
                <a:prstTxWarp prst="textNoShape">
                  <a:avLst/>
                </a:prstTxWarp>
                <a:noAutofit/>
              </a:bodyPr>
              <a:lstStyle/>
              <a:p>
                <a:pPr marL="0" marR="0" lvl="0" indent="0" algn="ctr" defTabSz="932483" rtl="0" eaLnBrk="1" fontAlgn="base" latinLnBrk="0" hangingPunct="1">
                  <a:lnSpc>
                    <a:spcPct val="100000"/>
                  </a:lnSpc>
                  <a:spcBef>
                    <a:spcPct val="0"/>
                  </a:spcBef>
                  <a:spcAft>
                    <a:spcPts val="300"/>
                  </a:spcAft>
                  <a:buClrTx/>
                  <a:buSzTx/>
                  <a:buFontTx/>
                  <a:buNone/>
                  <a:tabLst/>
                  <a:defRPr/>
                </a:pPr>
                <a:endParaRPr kumimoji="0" lang="en-US" sz="1079" b="1" i="0" u="none" strike="noStrike" kern="0" cap="none" spc="0" normalizeH="0" baseline="0" noProof="0">
                  <a:ln>
                    <a:noFill/>
                  </a:ln>
                  <a:solidFill>
                    <a:srgbClr val="1A1A1A"/>
                  </a:solidFill>
                  <a:effectLst/>
                  <a:uLnTx/>
                  <a:uFillTx/>
                  <a:latin typeface="Segoe UI Semibold"/>
                  <a:ea typeface="+mn-ea"/>
                  <a:cs typeface="+mn-cs"/>
                </a:endParaRPr>
              </a:p>
            </p:txBody>
          </p:sp>
        </p:grpSp>
      </p:grpSp>
      <p:sp>
        <p:nvSpPr>
          <p:cNvPr id="87" name="Rectangle 86">
            <a:extLst>
              <a:ext uri="{FF2B5EF4-FFF2-40B4-BE49-F238E27FC236}">
                <a16:creationId xmlns:a16="http://schemas.microsoft.com/office/drawing/2014/main" id="{6278633B-EDCE-F5D1-1303-52150BDD9E00}"/>
              </a:ext>
            </a:extLst>
          </p:cNvPr>
          <p:cNvSpPr/>
          <p:nvPr/>
        </p:nvSpPr>
        <p:spPr bwMode="auto">
          <a:xfrm>
            <a:off x="5149495" y="2535737"/>
            <a:ext cx="6800700" cy="6196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79308" rIns="179308" bIns="457200"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t>Security Strategy and Program</a:t>
            </a:r>
            <a:br>
              <a:rPr kumimoji="0" lang="en-US" sz="1373"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br>
            <a:endParaRPr kumimoji="0" lang="en-US" sz="100" b="0" i="1" u="none" strike="noStrike" kern="1200" cap="none" spc="0" normalizeH="0" baseline="0" noProof="0">
              <a:ln>
                <a:noFill/>
              </a:ln>
              <a:solidFill>
                <a:srgbClr val="FFFFFF"/>
              </a:solidFill>
              <a:effectLst/>
              <a:uLnTx/>
              <a:uFillTx/>
              <a:latin typeface="Segoe UI"/>
              <a:ea typeface="+mn-ea"/>
              <a:cs typeface="Segoe UI Semilight" panose="020B0402040204020203" pitchFamily="34" charset="0"/>
            </a:endParaRPr>
          </a:p>
        </p:txBody>
      </p:sp>
      <p:sp>
        <p:nvSpPr>
          <p:cNvPr id="101" name="Rectangle 100">
            <a:extLst>
              <a:ext uri="{FF2B5EF4-FFF2-40B4-BE49-F238E27FC236}">
                <a16:creationId xmlns:a16="http://schemas.microsoft.com/office/drawing/2014/main" id="{79753F56-7DB1-ED69-453D-61FFABCCF575}"/>
              </a:ext>
            </a:extLst>
          </p:cNvPr>
          <p:cNvSpPr/>
          <p:nvPr/>
        </p:nvSpPr>
        <p:spPr bwMode="auto">
          <a:xfrm>
            <a:off x="5149488" y="3207094"/>
            <a:ext cx="6798358" cy="650338"/>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79308" rIns="179308" bIns="365760"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chemeClr val="tx1"/>
                </a:solidFill>
                <a:effectLst/>
                <a:uLnTx/>
                <a:uFillTx/>
                <a:latin typeface="Segoe UI"/>
                <a:ea typeface="+mn-ea"/>
                <a:cs typeface="Segoe UI Semilight" panose="020B0402040204020203" pitchFamily="34" charset="0"/>
              </a:rPr>
              <a:t>Zero Trust Architecture</a:t>
            </a:r>
          </a:p>
        </p:txBody>
      </p:sp>
      <p:sp>
        <p:nvSpPr>
          <p:cNvPr id="2" name="Title 1">
            <a:extLst>
              <a:ext uri="{FF2B5EF4-FFF2-40B4-BE49-F238E27FC236}">
                <a16:creationId xmlns:a16="http://schemas.microsoft.com/office/drawing/2014/main" id="{3AE6CA85-0390-4116-9EF4-1BA8E1F34B4D}"/>
              </a:ext>
            </a:extLst>
          </p:cNvPr>
          <p:cNvSpPr>
            <a:spLocks noGrp="1"/>
          </p:cNvSpPr>
          <p:nvPr>
            <p:ph type="title"/>
          </p:nvPr>
        </p:nvSpPr>
        <p:spPr>
          <a:xfrm>
            <a:off x="253657" y="274116"/>
            <a:ext cx="7245050" cy="759888"/>
          </a:xfrm>
        </p:spPr>
        <p:txBody>
          <a:bodyPr/>
          <a:lstStyle/>
          <a:p>
            <a:r>
              <a:rPr lang="en-US" sz="3138"/>
              <a:t>Security Adoption Framework</a:t>
            </a:r>
            <a:br>
              <a:rPr lang="en-US" sz="3138"/>
            </a:br>
            <a:r>
              <a:rPr lang="en-US" sz="1800" i="1"/>
              <a:t>Reduce risk by rapidly modernizing security capabilities and practices</a:t>
            </a:r>
            <a:endParaRPr lang="en-US" sz="1600" i="1"/>
          </a:p>
        </p:txBody>
      </p:sp>
      <p:grpSp>
        <p:nvGrpSpPr>
          <p:cNvPr id="78" name="Group 77">
            <a:extLst>
              <a:ext uri="{FF2B5EF4-FFF2-40B4-BE49-F238E27FC236}">
                <a16:creationId xmlns:a16="http://schemas.microsoft.com/office/drawing/2014/main" id="{D1FEA863-3E82-C61D-B287-72EE9824AE43}"/>
              </a:ext>
            </a:extLst>
          </p:cNvPr>
          <p:cNvGrpSpPr/>
          <p:nvPr/>
        </p:nvGrpSpPr>
        <p:grpSpPr>
          <a:xfrm>
            <a:off x="3352629" y="1677263"/>
            <a:ext cx="1573873" cy="3838753"/>
            <a:chOff x="3852862" y="1817687"/>
            <a:chExt cx="1605227" cy="3838806"/>
          </a:xfrm>
        </p:grpSpPr>
        <p:cxnSp>
          <p:nvCxnSpPr>
            <p:cNvPr id="79" name="Straight Connector 78">
              <a:extLst>
                <a:ext uri="{FF2B5EF4-FFF2-40B4-BE49-F238E27FC236}">
                  <a16:creationId xmlns:a16="http://schemas.microsoft.com/office/drawing/2014/main" id="{1F12A29D-2D3D-AC41-AF7E-00A058287E89}"/>
                </a:ext>
              </a:extLst>
            </p:cNvPr>
            <p:cNvCxnSpPr>
              <a:cxnSpLocks/>
              <a:stCxn id="85" idx="2"/>
              <a:endCxn id="81" idx="0"/>
            </p:cNvCxnSpPr>
            <p:nvPr/>
          </p:nvCxnSpPr>
          <p:spPr>
            <a:xfrm>
              <a:off x="4655476" y="2291914"/>
              <a:ext cx="0" cy="2816018"/>
            </a:xfrm>
            <a:prstGeom prst="line">
              <a:avLst/>
            </a:prstGeom>
            <a:ln>
              <a:solidFill>
                <a:srgbClr val="0078D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0" name="Rectangle 79">
              <a:extLst>
                <a:ext uri="{FF2B5EF4-FFF2-40B4-BE49-F238E27FC236}">
                  <a16:creationId xmlns:a16="http://schemas.microsoft.com/office/drawing/2014/main" id="{BD0A83D4-2711-1AD8-03C2-B0ECB1B1927D}"/>
                </a:ext>
              </a:extLst>
            </p:cNvPr>
            <p:cNvSpPr/>
            <p:nvPr/>
          </p:nvSpPr>
          <p:spPr>
            <a:xfrm>
              <a:off x="3852863" y="2401139"/>
              <a:ext cx="1605226" cy="571018"/>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Business and Security Integration</a:t>
              </a:r>
            </a:p>
          </p:txBody>
        </p:sp>
        <p:sp>
          <p:nvSpPr>
            <p:cNvPr id="81" name="Rectangle 80">
              <a:extLst>
                <a:ext uri="{FF2B5EF4-FFF2-40B4-BE49-F238E27FC236}">
                  <a16:creationId xmlns:a16="http://schemas.microsoft.com/office/drawing/2014/main" id="{36A49A50-E1E4-769C-E553-26766612C899}"/>
                </a:ext>
              </a:extLst>
            </p:cNvPr>
            <p:cNvSpPr/>
            <p:nvPr/>
          </p:nvSpPr>
          <p:spPr>
            <a:xfrm>
              <a:off x="3852863" y="5107932"/>
              <a:ext cx="1605226" cy="548561"/>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22"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Implementation and Operation</a:t>
              </a:r>
            </a:p>
          </p:txBody>
        </p:sp>
        <p:sp>
          <p:nvSpPr>
            <p:cNvPr id="82" name="Rectangle 81">
              <a:extLst>
                <a:ext uri="{FF2B5EF4-FFF2-40B4-BE49-F238E27FC236}">
                  <a16:creationId xmlns:a16="http://schemas.microsoft.com/office/drawing/2014/main" id="{C23B672A-DAF6-FA19-22B5-2D3AE094945B}"/>
                </a:ext>
              </a:extLst>
            </p:cNvPr>
            <p:cNvSpPr/>
            <p:nvPr/>
          </p:nvSpPr>
          <p:spPr>
            <a:xfrm>
              <a:off x="3852863" y="4648648"/>
              <a:ext cx="1605226" cy="323640"/>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Technical Planning</a:t>
              </a:r>
            </a:p>
          </p:txBody>
        </p:sp>
        <p:sp>
          <p:nvSpPr>
            <p:cNvPr id="83" name="Rectangle 82">
              <a:extLst>
                <a:ext uri="{FF2B5EF4-FFF2-40B4-BE49-F238E27FC236}">
                  <a16:creationId xmlns:a16="http://schemas.microsoft.com/office/drawing/2014/main" id="{A5057293-60C1-1F94-9022-1343DA2851CA}"/>
                </a:ext>
              </a:extLst>
            </p:cNvPr>
            <p:cNvSpPr/>
            <p:nvPr/>
          </p:nvSpPr>
          <p:spPr>
            <a:xfrm>
              <a:off x="3852863" y="3954628"/>
              <a:ext cx="1605226" cy="622331"/>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Architecture and Policy</a:t>
              </a:r>
            </a:p>
          </p:txBody>
        </p:sp>
        <p:sp>
          <p:nvSpPr>
            <p:cNvPr id="84" name="Rectangle 83">
              <a:extLst>
                <a:ext uri="{FF2B5EF4-FFF2-40B4-BE49-F238E27FC236}">
                  <a16:creationId xmlns:a16="http://schemas.microsoft.com/office/drawing/2014/main" id="{2FF7A547-0607-31F1-130D-433BC424E605}"/>
                </a:ext>
              </a:extLst>
            </p:cNvPr>
            <p:cNvSpPr/>
            <p:nvPr/>
          </p:nvSpPr>
          <p:spPr>
            <a:xfrm>
              <a:off x="3852862" y="3076280"/>
              <a:ext cx="1605226" cy="774225"/>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Security Strategy, Programs, and Epics </a:t>
              </a:r>
            </a:p>
          </p:txBody>
        </p:sp>
        <p:sp>
          <p:nvSpPr>
            <p:cNvPr id="85" name="Rectangle 84">
              <a:extLst>
                <a:ext uri="{FF2B5EF4-FFF2-40B4-BE49-F238E27FC236}">
                  <a16:creationId xmlns:a16="http://schemas.microsoft.com/office/drawing/2014/main" id="{691D1A14-ED0F-0C66-32DA-C6324E6EBBC7}"/>
                </a:ext>
              </a:extLst>
            </p:cNvPr>
            <p:cNvSpPr/>
            <p:nvPr/>
          </p:nvSpPr>
          <p:spPr>
            <a:xfrm>
              <a:off x="3852863" y="1817687"/>
              <a:ext cx="1605226" cy="474227"/>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Securing Digital Transformation</a:t>
              </a:r>
            </a:p>
          </p:txBody>
        </p:sp>
      </p:grpSp>
      <p:sp>
        <p:nvSpPr>
          <p:cNvPr id="88" name="Rectangle 87">
            <a:extLst>
              <a:ext uri="{FF2B5EF4-FFF2-40B4-BE49-F238E27FC236}">
                <a16:creationId xmlns:a16="http://schemas.microsoft.com/office/drawing/2014/main" id="{70E924DE-5D04-54DC-6EB5-AEA8D3459DDF}"/>
              </a:ext>
            </a:extLst>
          </p:cNvPr>
          <p:cNvSpPr/>
          <p:nvPr/>
        </p:nvSpPr>
        <p:spPr bwMode="auto">
          <a:xfrm>
            <a:off x="5149488" y="3904880"/>
            <a:ext cx="1282396" cy="1488901"/>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Secure Identities and Access</a:t>
            </a:r>
          </a:p>
        </p:txBody>
      </p:sp>
      <p:sp>
        <p:nvSpPr>
          <p:cNvPr id="89" name="Rectangle 88">
            <a:extLst>
              <a:ext uri="{FF2B5EF4-FFF2-40B4-BE49-F238E27FC236}">
                <a16:creationId xmlns:a16="http://schemas.microsoft.com/office/drawing/2014/main" id="{F4085F6B-E485-4C08-6BF5-90EA845FA936}"/>
              </a:ext>
            </a:extLst>
          </p:cNvPr>
          <p:cNvSpPr/>
          <p:nvPr/>
        </p:nvSpPr>
        <p:spPr bwMode="auto">
          <a:xfrm>
            <a:off x="6480629" y="3904880"/>
            <a:ext cx="1344893" cy="1488901"/>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Modern Security Operations (SecOps/SOC) </a:t>
            </a:r>
          </a:p>
        </p:txBody>
      </p:sp>
      <p:sp>
        <p:nvSpPr>
          <p:cNvPr id="90" name="Rectangle 89">
            <a:extLst>
              <a:ext uri="{FF2B5EF4-FFF2-40B4-BE49-F238E27FC236}">
                <a16:creationId xmlns:a16="http://schemas.microsoft.com/office/drawing/2014/main" id="{3879C4B4-6DD5-3265-8316-F5559716A8C0}"/>
              </a:ext>
            </a:extLst>
          </p:cNvPr>
          <p:cNvSpPr/>
          <p:nvPr/>
        </p:nvSpPr>
        <p:spPr bwMode="auto">
          <a:xfrm>
            <a:off x="7874266" y="3904880"/>
            <a:ext cx="1475661" cy="1488901"/>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Infrastructure &amp; Development Security</a:t>
            </a:r>
          </a:p>
        </p:txBody>
      </p:sp>
      <p:sp>
        <p:nvSpPr>
          <p:cNvPr id="91" name="Rectangle 90">
            <a:extLst>
              <a:ext uri="{FF2B5EF4-FFF2-40B4-BE49-F238E27FC236}">
                <a16:creationId xmlns:a16="http://schemas.microsoft.com/office/drawing/2014/main" id="{006ADDC3-9571-45F4-FE51-C6C73D385F9C}"/>
              </a:ext>
            </a:extLst>
          </p:cNvPr>
          <p:cNvSpPr/>
          <p:nvPr/>
        </p:nvSpPr>
        <p:spPr bwMode="auto">
          <a:xfrm>
            <a:off x="9398671" y="3904880"/>
            <a:ext cx="1423608" cy="1488901"/>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Data Security &amp; Governance</a:t>
            </a:r>
          </a:p>
        </p:txBody>
      </p:sp>
      <p:sp>
        <p:nvSpPr>
          <p:cNvPr id="100" name="Rectangle 99">
            <a:extLst>
              <a:ext uri="{FF2B5EF4-FFF2-40B4-BE49-F238E27FC236}">
                <a16:creationId xmlns:a16="http://schemas.microsoft.com/office/drawing/2014/main" id="{51856EDE-D6AE-5C32-567F-0D1E01FA5F1E}"/>
              </a:ext>
            </a:extLst>
          </p:cNvPr>
          <p:cNvSpPr/>
          <p:nvPr/>
        </p:nvSpPr>
        <p:spPr bwMode="auto">
          <a:xfrm>
            <a:off x="10871023" y="3904880"/>
            <a:ext cx="1076826" cy="1488901"/>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224135" rIns="89654" bIns="89654" numCol="1" spcCol="0" rtlCol="0" fromWordArt="0" anchor="t"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a:ln>
                  <a:noFill/>
                </a:ln>
                <a:solidFill>
                  <a:srgbClr val="000000"/>
                </a:solidFill>
                <a:effectLst/>
                <a:uLnTx/>
                <a:uFillTx/>
                <a:latin typeface="Segoe UI Semibold"/>
                <a:ea typeface="+mn-ea"/>
                <a:cs typeface="Segoe UI Semilight" panose="020B0402040204020203" pitchFamily="34" charset="0"/>
              </a:rPr>
              <a:t>IoT and OT Security</a:t>
            </a:r>
          </a:p>
        </p:txBody>
      </p:sp>
      <p:pic>
        <p:nvPicPr>
          <p:cNvPr id="104" name="Picture 103">
            <a:extLst>
              <a:ext uri="{FF2B5EF4-FFF2-40B4-BE49-F238E27FC236}">
                <a16:creationId xmlns:a16="http://schemas.microsoft.com/office/drawing/2014/main" id="{792AF6C9-0915-DBBB-4B4A-DA839B78E91D}"/>
              </a:ext>
            </a:extLst>
          </p:cNvPr>
          <p:cNvPicPr>
            <a:picLocks noChangeAspect="1"/>
          </p:cNvPicPr>
          <p:nvPr/>
        </p:nvPicPr>
        <p:blipFill>
          <a:blip r:embed="rId8" cstate="email">
            <a:extLst>
              <a:ext uri="{28A0092B-C50C-407E-A947-70E740481C1C}">
                <a14:useLocalDpi xmlns:a14="http://schemas.microsoft.com/office/drawing/2010/main" val="0"/>
              </a:ext>
            </a:extLst>
          </a:blip>
          <a:stretch>
            <a:fillRect/>
          </a:stretch>
        </p:blipFill>
        <p:spPr bwMode="invGray">
          <a:xfrm>
            <a:off x="10258342" y="258174"/>
            <a:ext cx="1585192" cy="339568"/>
          </a:xfrm>
          <a:prstGeom prst="rect">
            <a:avLst/>
          </a:prstGeom>
        </p:spPr>
      </p:pic>
      <p:sp>
        <p:nvSpPr>
          <p:cNvPr id="105" name="Rectangle: Rounded Corners 104">
            <a:extLst>
              <a:ext uri="{FF2B5EF4-FFF2-40B4-BE49-F238E27FC236}">
                <a16:creationId xmlns:a16="http://schemas.microsoft.com/office/drawing/2014/main" id="{B9A6308B-00FD-6BEA-5D01-DF3292AC4077}"/>
              </a:ext>
            </a:extLst>
          </p:cNvPr>
          <p:cNvSpPr/>
          <p:nvPr/>
        </p:nvSpPr>
        <p:spPr bwMode="auto">
          <a:xfrm>
            <a:off x="5646681" y="3672038"/>
            <a:ext cx="5965209" cy="330590"/>
          </a:xfrm>
          <a:prstGeom prst="roundRect">
            <a:avLst>
              <a:gd name="adj" fmla="val 50000"/>
            </a:avLst>
          </a:prstGeom>
          <a:solidFill>
            <a:schemeClr val="accent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308" tIns="143446" rIns="179308" bIns="143446" numCol="1" spcCol="0" rtlCol="0" fromWordArt="0" anchor="ctr" anchorCtr="0" forceAA="0" compatLnSpc="1">
            <a:prstTxWarp prst="textNoShape">
              <a:avLst/>
            </a:prstTxWarp>
            <a:noAutofit/>
          </a:bodyPr>
          <a:lstStyle/>
          <a:p>
            <a:pPr marL="0" marR="0" lvl="0" indent="0" algn="ctr" defTabSz="914289"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a:ln>
                  <a:noFill/>
                </a:ln>
                <a:solidFill>
                  <a:schemeClr val="bg1"/>
                </a:solidFill>
                <a:effectLst/>
                <a:uLnTx/>
                <a:uFillTx/>
                <a:latin typeface="Segoe UI Semibold"/>
                <a:ea typeface="Segoe UI" pitchFamily="34" charset="0"/>
                <a:cs typeface="Segoe UI" pitchFamily="34" charset="0"/>
              </a:rPr>
              <a:t>Microsoft Cybersecurity Reference Architectures (MCRA)</a:t>
            </a:r>
          </a:p>
        </p:txBody>
      </p:sp>
      <p:grpSp>
        <p:nvGrpSpPr>
          <p:cNvPr id="106" name="Group 105">
            <a:extLst>
              <a:ext uri="{FF2B5EF4-FFF2-40B4-BE49-F238E27FC236}">
                <a16:creationId xmlns:a16="http://schemas.microsoft.com/office/drawing/2014/main" id="{9BA97D0C-F249-9453-F2A6-7286609AF26E}"/>
              </a:ext>
            </a:extLst>
          </p:cNvPr>
          <p:cNvGrpSpPr/>
          <p:nvPr/>
        </p:nvGrpSpPr>
        <p:grpSpPr>
          <a:xfrm>
            <a:off x="5145527" y="5147989"/>
            <a:ext cx="6802319" cy="543112"/>
            <a:chOff x="5241992" y="5396579"/>
            <a:chExt cx="6937834" cy="553932"/>
          </a:xfrm>
        </p:grpSpPr>
        <p:sp>
          <p:nvSpPr>
            <p:cNvPr id="107" name="Rectangle 106">
              <a:extLst>
                <a:ext uri="{FF2B5EF4-FFF2-40B4-BE49-F238E27FC236}">
                  <a16:creationId xmlns:a16="http://schemas.microsoft.com/office/drawing/2014/main" id="{CEA46B80-A4ED-D4A9-88B3-AA721C5FFA05}"/>
                </a:ext>
              </a:extLst>
            </p:cNvPr>
            <p:cNvSpPr/>
            <p:nvPr/>
          </p:nvSpPr>
          <p:spPr bwMode="auto">
            <a:xfrm>
              <a:off x="5241992" y="5488815"/>
              <a:ext cx="6937834" cy="461696"/>
            </a:xfrm>
            <a:prstGeom prst="rect">
              <a:avLst/>
            </a:prstGeom>
            <a:solidFill>
              <a:srgbClr val="C2DFF6"/>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89654" rIns="89654" bIns="89654" numCol="1" spcCol="0" rtlCol="0" fromWordArt="0" anchor="b"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275" b="1" i="1" u="none" strike="noStrike" kern="1200" cap="none" spc="0" normalizeH="0" baseline="0" noProof="0">
                  <a:ln>
                    <a:noFill/>
                  </a:ln>
                  <a:solidFill>
                    <a:srgbClr val="000000"/>
                  </a:solidFill>
                  <a:effectLst/>
                  <a:uLnTx/>
                  <a:uFillTx/>
                  <a:latin typeface="Segoe UI Semilight" panose="020B0402040204020203" pitchFamily="34" charset="0"/>
                  <a:ea typeface="+mn-ea"/>
                  <a:cs typeface="Segoe UI Semilight" panose="020B0402040204020203" pitchFamily="34" charset="0"/>
                </a:rPr>
                <a:t>Assess current plans, configurations, and operations for Microsoft security capabilities</a:t>
              </a:r>
            </a:p>
          </p:txBody>
        </p:sp>
        <p:sp>
          <p:nvSpPr>
            <p:cNvPr id="108" name="Rectangle 107">
              <a:extLst>
                <a:ext uri="{FF2B5EF4-FFF2-40B4-BE49-F238E27FC236}">
                  <a16:creationId xmlns:a16="http://schemas.microsoft.com/office/drawing/2014/main" id="{A0C9F466-1F33-32C6-74D7-48F92A3C6C47}"/>
                </a:ext>
              </a:extLst>
            </p:cNvPr>
            <p:cNvSpPr/>
            <p:nvPr/>
          </p:nvSpPr>
          <p:spPr bwMode="auto">
            <a:xfrm>
              <a:off x="5278732"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sp>
          <p:nvSpPr>
            <p:cNvPr id="109" name="Rectangle 108">
              <a:extLst>
                <a:ext uri="{FF2B5EF4-FFF2-40B4-BE49-F238E27FC236}">
                  <a16:creationId xmlns:a16="http://schemas.microsoft.com/office/drawing/2014/main" id="{1CDC646F-23C8-F7B6-3C3B-304838BE3019}"/>
                </a:ext>
              </a:extLst>
            </p:cNvPr>
            <p:cNvSpPr/>
            <p:nvPr/>
          </p:nvSpPr>
          <p:spPr bwMode="auto">
            <a:xfrm>
              <a:off x="5553372"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grpSp>
          <p:nvGrpSpPr>
            <p:cNvPr id="110" name="Group 109">
              <a:extLst>
                <a:ext uri="{FF2B5EF4-FFF2-40B4-BE49-F238E27FC236}">
                  <a16:creationId xmlns:a16="http://schemas.microsoft.com/office/drawing/2014/main" id="{BDDBF77C-6996-9304-394F-016D38869D2B}"/>
                </a:ext>
              </a:extLst>
            </p:cNvPr>
            <p:cNvGrpSpPr/>
            <p:nvPr/>
          </p:nvGrpSpPr>
          <p:grpSpPr>
            <a:xfrm>
              <a:off x="6158015" y="5459000"/>
              <a:ext cx="314803" cy="71627"/>
              <a:chOff x="1024972" y="2544462"/>
              <a:chExt cx="384252" cy="87428"/>
            </a:xfrm>
            <a:solidFill>
              <a:schemeClr val="accent1">
                <a:lumMod val="75000"/>
              </a:schemeClr>
            </a:solidFill>
          </p:grpSpPr>
          <p:sp>
            <p:nvSpPr>
              <p:cNvPr id="139" name="Oval 138">
                <a:extLst>
                  <a:ext uri="{FF2B5EF4-FFF2-40B4-BE49-F238E27FC236}">
                    <a16:creationId xmlns:a16="http://schemas.microsoft.com/office/drawing/2014/main" id="{5F2A8470-29BB-C86A-E6BE-D90DCD6D7EB5}"/>
                  </a:ext>
                </a:extLst>
              </p:cNvPr>
              <p:cNvSpPr/>
              <p:nvPr/>
            </p:nvSpPr>
            <p:spPr bwMode="auto">
              <a:xfrm rot="20674277">
                <a:off x="1176999"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sp>
            <p:nvSpPr>
              <p:cNvPr id="140" name="Oval 139">
                <a:extLst>
                  <a:ext uri="{FF2B5EF4-FFF2-40B4-BE49-F238E27FC236}">
                    <a16:creationId xmlns:a16="http://schemas.microsoft.com/office/drawing/2014/main" id="{5C91ED44-C675-C149-7968-685553AB2566}"/>
                  </a:ext>
                </a:extLst>
              </p:cNvPr>
              <p:cNvSpPr/>
              <p:nvPr/>
            </p:nvSpPr>
            <p:spPr bwMode="auto">
              <a:xfrm rot="20674277">
                <a:off x="1321799" y="2544462"/>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sp>
            <p:nvSpPr>
              <p:cNvPr id="141" name="Oval 140">
                <a:extLst>
                  <a:ext uri="{FF2B5EF4-FFF2-40B4-BE49-F238E27FC236}">
                    <a16:creationId xmlns:a16="http://schemas.microsoft.com/office/drawing/2014/main" id="{4D2C7839-EEA5-D304-5CBF-210B49FB0049}"/>
                  </a:ext>
                </a:extLst>
              </p:cNvPr>
              <p:cNvSpPr/>
              <p:nvPr/>
            </p:nvSpPr>
            <p:spPr bwMode="auto">
              <a:xfrm rot="20674277">
                <a:off x="1024972"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grpSp>
        <p:sp>
          <p:nvSpPr>
            <p:cNvPr id="111" name="Rectangle 110">
              <a:extLst>
                <a:ext uri="{FF2B5EF4-FFF2-40B4-BE49-F238E27FC236}">
                  <a16:creationId xmlns:a16="http://schemas.microsoft.com/office/drawing/2014/main" id="{B8DE3656-6C24-0C0A-9735-35F242757BED}"/>
                </a:ext>
              </a:extLst>
            </p:cNvPr>
            <p:cNvSpPr/>
            <p:nvPr/>
          </p:nvSpPr>
          <p:spPr bwMode="auto">
            <a:xfrm>
              <a:off x="5842659"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sp>
          <p:nvSpPr>
            <p:cNvPr id="112" name="Rectangle 111">
              <a:extLst>
                <a:ext uri="{FF2B5EF4-FFF2-40B4-BE49-F238E27FC236}">
                  <a16:creationId xmlns:a16="http://schemas.microsoft.com/office/drawing/2014/main" id="{3E1816E5-6B43-9C71-DD9F-EC173A0C7187}"/>
                </a:ext>
              </a:extLst>
            </p:cNvPr>
            <p:cNvSpPr/>
            <p:nvPr/>
          </p:nvSpPr>
          <p:spPr bwMode="auto">
            <a:xfrm>
              <a:off x="6682907"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sp>
          <p:nvSpPr>
            <p:cNvPr id="113" name="Rectangle 112">
              <a:extLst>
                <a:ext uri="{FF2B5EF4-FFF2-40B4-BE49-F238E27FC236}">
                  <a16:creationId xmlns:a16="http://schemas.microsoft.com/office/drawing/2014/main" id="{2A608B4B-7DD0-C48F-347D-1F9D8066FD0B}"/>
                </a:ext>
              </a:extLst>
            </p:cNvPr>
            <p:cNvSpPr/>
            <p:nvPr/>
          </p:nvSpPr>
          <p:spPr bwMode="auto">
            <a:xfrm>
              <a:off x="6957547"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grpSp>
          <p:nvGrpSpPr>
            <p:cNvPr id="114" name="Group 113">
              <a:extLst>
                <a:ext uri="{FF2B5EF4-FFF2-40B4-BE49-F238E27FC236}">
                  <a16:creationId xmlns:a16="http://schemas.microsoft.com/office/drawing/2014/main" id="{7BABC417-F9E5-FFC6-6B43-7E296BBC4AC6}"/>
                </a:ext>
              </a:extLst>
            </p:cNvPr>
            <p:cNvGrpSpPr/>
            <p:nvPr/>
          </p:nvGrpSpPr>
          <p:grpSpPr>
            <a:xfrm>
              <a:off x="7562190" y="5459000"/>
              <a:ext cx="314803" cy="71627"/>
              <a:chOff x="1024972" y="2544462"/>
              <a:chExt cx="384252" cy="87428"/>
            </a:xfrm>
            <a:solidFill>
              <a:schemeClr val="accent1">
                <a:lumMod val="75000"/>
              </a:schemeClr>
            </a:solidFill>
          </p:grpSpPr>
          <p:sp>
            <p:nvSpPr>
              <p:cNvPr id="136" name="Oval 135">
                <a:extLst>
                  <a:ext uri="{FF2B5EF4-FFF2-40B4-BE49-F238E27FC236}">
                    <a16:creationId xmlns:a16="http://schemas.microsoft.com/office/drawing/2014/main" id="{2E90848C-7241-4AA1-D81F-D3ADCBE0691F}"/>
                  </a:ext>
                </a:extLst>
              </p:cNvPr>
              <p:cNvSpPr/>
              <p:nvPr/>
            </p:nvSpPr>
            <p:spPr bwMode="auto">
              <a:xfrm rot="20674277">
                <a:off x="1176999"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sp>
            <p:nvSpPr>
              <p:cNvPr id="137" name="Oval 136">
                <a:extLst>
                  <a:ext uri="{FF2B5EF4-FFF2-40B4-BE49-F238E27FC236}">
                    <a16:creationId xmlns:a16="http://schemas.microsoft.com/office/drawing/2014/main" id="{1C1CC94B-B65D-A29B-4CBF-851507B2BBC4}"/>
                  </a:ext>
                </a:extLst>
              </p:cNvPr>
              <p:cNvSpPr/>
              <p:nvPr/>
            </p:nvSpPr>
            <p:spPr bwMode="auto">
              <a:xfrm rot="20674277">
                <a:off x="1321799" y="2544462"/>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sp>
            <p:nvSpPr>
              <p:cNvPr id="138" name="Oval 137">
                <a:extLst>
                  <a:ext uri="{FF2B5EF4-FFF2-40B4-BE49-F238E27FC236}">
                    <a16:creationId xmlns:a16="http://schemas.microsoft.com/office/drawing/2014/main" id="{6C94F348-A4B5-4153-CDAE-C10118934584}"/>
                  </a:ext>
                </a:extLst>
              </p:cNvPr>
              <p:cNvSpPr/>
              <p:nvPr/>
            </p:nvSpPr>
            <p:spPr bwMode="auto">
              <a:xfrm rot="20674277">
                <a:off x="1024972"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grpSp>
        <p:sp>
          <p:nvSpPr>
            <p:cNvPr id="115" name="Rectangle 114">
              <a:extLst>
                <a:ext uri="{FF2B5EF4-FFF2-40B4-BE49-F238E27FC236}">
                  <a16:creationId xmlns:a16="http://schemas.microsoft.com/office/drawing/2014/main" id="{8EF9F1F6-475B-0C1A-25CB-3D688FC0AB9C}"/>
                </a:ext>
              </a:extLst>
            </p:cNvPr>
            <p:cNvSpPr/>
            <p:nvPr/>
          </p:nvSpPr>
          <p:spPr bwMode="auto">
            <a:xfrm>
              <a:off x="7246834"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sp>
          <p:nvSpPr>
            <p:cNvPr id="116" name="Rectangle 115">
              <a:extLst>
                <a:ext uri="{FF2B5EF4-FFF2-40B4-BE49-F238E27FC236}">
                  <a16:creationId xmlns:a16="http://schemas.microsoft.com/office/drawing/2014/main" id="{8534A1A8-489C-DE87-8A32-06AFA5BB59A7}"/>
                </a:ext>
              </a:extLst>
            </p:cNvPr>
            <p:cNvSpPr/>
            <p:nvPr/>
          </p:nvSpPr>
          <p:spPr bwMode="auto">
            <a:xfrm>
              <a:off x="8115148"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sp>
          <p:nvSpPr>
            <p:cNvPr id="117" name="Rectangle 116">
              <a:extLst>
                <a:ext uri="{FF2B5EF4-FFF2-40B4-BE49-F238E27FC236}">
                  <a16:creationId xmlns:a16="http://schemas.microsoft.com/office/drawing/2014/main" id="{1378A246-9AD3-1ED6-7A9A-1F7AE0577808}"/>
                </a:ext>
              </a:extLst>
            </p:cNvPr>
            <p:cNvSpPr/>
            <p:nvPr/>
          </p:nvSpPr>
          <p:spPr bwMode="auto">
            <a:xfrm>
              <a:off x="8445012"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grpSp>
          <p:nvGrpSpPr>
            <p:cNvPr id="118" name="Group 117">
              <a:extLst>
                <a:ext uri="{FF2B5EF4-FFF2-40B4-BE49-F238E27FC236}">
                  <a16:creationId xmlns:a16="http://schemas.microsoft.com/office/drawing/2014/main" id="{7E09B680-3E67-AF7B-89D2-ECB452045549}"/>
                </a:ext>
              </a:extLst>
            </p:cNvPr>
            <p:cNvGrpSpPr/>
            <p:nvPr/>
          </p:nvGrpSpPr>
          <p:grpSpPr>
            <a:xfrm>
              <a:off x="9104740" y="5459000"/>
              <a:ext cx="314803" cy="71627"/>
              <a:chOff x="1024972" y="2544462"/>
              <a:chExt cx="384252" cy="87428"/>
            </a:xfrm>
            <a:solidFill>
              <a:schemeClr val="accent1">
                <a:lumMod val="75000"/>
              </a:schemeClr>
            </a:solidFill>
          </p:grpSpPr>
          <p:sp>
            <p:nvSpPr>
              <p:cNvPr id="133" name="Oval 132">
                <a:extLst>
                  <a:ext uri="{FF2B5EF4-FFF2-40B4-BE49-F238E27FC236}">
                    <a16:creationId xmlns:a16="http://schemas.microsoft.com/office/drawing/2014/main" id="{2D713ACD-19F7-0711-5A9F-2D1E4D23A7B8}"/>
                  </a:ext>
                </a:extLst>
              </p:cNvPr>
              <p:cNvSpPr/>
              <p:nvPr/>
            </p:nvSpPr>
            <p:spPr bwMode="auto">
              <a:xfrm rot="20674277">
                <a:off x="1176999"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sp>
            <p:nvSpPr>
              <p:cNvPr id="134" name="Oval 133">
                <a:extLst>
                  <a:ext uri="{FF2B5EF4-FFF2-40B4-BE49-F238E27FC236}">
                    <a16:creationId xmlns:a16="http://schemas.microsoft.com/office/drawing/2014/main" id="{C1F473E6-3059-6BE5-FDD7-987691136514}"/>
                  </a:ext>
                </a:extLst>
              </p:cNvPr>
              <p:cNvSpPr/>
              <p:nvPr/>
            </p:nvSpPr>
            <p:spPr bwMode="auto">
              <a:xfrm rot="20674277">
                <a:off x="1321799" y="2544462"/>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sp>
            <p:nvSpPr>
              <p:cNvPr id="135" name="Oval 134">
                <a:extLst>
                  <a:ext uri="{FF2B5EF4-FFF2-40B4-BE49-F238E27FC236}">
                    <a16:creationId xmlns:a16="http://schemas.microsoft.com/office/drawing/2014/main" id="{8835F565-7F61-658E-CCFE-13B4159860C4}"/>
                  </a:ext>
                </a:extLst>
              </p:cNvPr>
              <p:cNvSpPr/>
              <p:nvPr/>
            </p:nvSpPr>
            <p:spPr bwMode="auto">
              <a:xfrm rot="20674277">
                <a:off x="1024972"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grpSp>
        <p:sp>
          <p:nvSpPr>
            <p:cNvPr id="119" name="Rectangle 118">
              <a:extLst>
                <a:ext uri="{FF2B5EF4-FFF2-40B4-BE49-F238E27FC236}">
                  <a16:creationId xmlns:a16="http://schemas.microsoft.com/office/drawing/2014/main" id="{8983596A-F0B1-59BD-38DB-4F8F5565AF4A}"/>
                </a:ext>
              </a:extLst>
            </p:cNvPr>
            <p:cNvSpPr/>
            <p:nvPr/>
          </p:nvSpPr>
          <p:spPr bwMode="auto">
            <a:xfrm>
              <a:off x="8774876"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sp>
          <p:nvSpPr>
            <p:cNvPr id="120" name="Rectangle 119">
              <a:extLst>
                <a:ext uri="{FF2B5EF4-FFF2-40B4-BE49-F238E27FC236}">
                  <a16:creationId xmlns:a16="http://schemas.microsoft.com/office/drawing/2014/main" id="{F1FD9C77-BCF2-1410-0D21-4BBF60FDD241}"/>
                </a:ext>
              </a:extLst>
            </p:cNvPr>
            <p:cNvSpPr/>
            <p:nvPr/>
          </p:nvSpPr>
          <p:spPr bwMode="auto">
            <a:xfrm>
              <a:off x="9663413"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sp>
          <p:nvSpPr>
            <p:cNvPr id="121" name="Rectangle 120">
              <a:extLst>
                <a:ext uri="{FF2B5EF4-FFF2-40B4-BE49-F238E27FC236}">
                  <a16:creationId xmlns:a16="http://schemas.microsoft.com/office/drawing/2014/main" id="{56BEA300-EBF4-AC01-CA3B-EAD853B42748}"/>
                </a:ext>
              </a:extLst>
            </p:cNvPr>
            <p:cNvSpPr/>
            <p:nvPr/>
          </p:nvSpPr>
          <p:spPr bwMode="auto">
            <a:xfrm>
              <a:off x="9938053"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grpSp>
          <p:nvGrpSpPr>
            <p:cNvPr id="122" name="Group 121">
              <a:extLst>
                <a:ext uri="{FF2B5EF4-FFF2-40B4-BE49-F238E27FC236}">
                  <a16:creationId xmlns:a16="http://schemas.microsoft.com/office/drawing/2014/main" id="{FBBE7D30-4790-1CF9-3339-C50ED310B8E6}"/>
                </a:ext>
              </a:extLst>
            </p:cNvPr>
            <p:cNvGrpSpPr/>
            <p:nvPr/>
          </p:nvGrpSpPr>
          <p:grpSpPr>
            <a:xfrm>
              <a:off x="10542696" y="5459000"/>
              <a:ext cx="314803" cy="71627"/>
              <a:chOff x="1024972" y="2544462"/>
              <a:chExt cx="384252" cy="87428"/>
            </a:xfrm>
            <a:solidFill>
              <a:schemeClr val="accent1">
                <a:lumMod val="75000"/>
              </a:schemeClr>
            </a:solidFill>
          </p:grpSpPr>
          <p:sp>
            <p:nvSpPr>
              <p:cNvPr id="130" name="Oval 129">
                <a:extLst>
                  <a:ext uri="{FF2B5EF4-FFF2-40B4-BE49-F238E27FC236}">
                    <a16:creationId xmlns:a16="http://schemas.microsoft.com/office/drawing/2014/main" id="{D41CA70E-6409-4F2C-2823-2B5B7B7AA7F8}"/>
                  </a:ext>
                </a:extLst>
              </p:cNvPr>
              <p:cNvSpPr/>
              <p:nvPr/>
            </p:nvSpPr>
            <p:spPr bwMode="auto">
              <a:xfrm rot="20674277">
                <a:off x="1176999"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sp>
            <p:nvSpPr>
              <p:cNvPr id="131" name="Oval 130">
                <a:extLst>
                  <a:ext uri="{FF2B5EF4-FFF2-40B4-BE49-F238E27FC236}">
                    <a16:creationId xmlns:a16="http://schemas.microsoft.com/office/drawing/2014/main" id="{9DE939EF-BB44-E908-FC87-1325A99AC846}"/>
                  </a:ext>
                </a:extLst>
              </p:cNvPr>
              <p:cNvSpPr/>
              <p:nvPr/>
            </p:nvSpPr>
            <p:spPr bwMode="auto">
              <a:xfrm rot="20674277">
                <a:off x="1321799" y="2544462"/>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sp>
            <p:nvSpPr>
              <p:cNvPr id="132" name="Oval 131">
                <a:extLst>
                  <a:ext uri="{FF2B5EF4-FFF2-40B4-BE49-F238E27FC236}">
                    <a16:creationId xmlns:a16="http://schemas.microsoft.com/office/drawing/2014/main" id="{5CE25B1D-00A9-DB30-8908-45F2304774D1}"/>
                  </a:ext>
                </a:extLst>
              </p:cNvPr>
              <p:cNvSpPr/>
              <p:nvPr/>
            </p:nvSpPr>
            <p:spPr bwMode="auto">
              <a:xfrm rot="20674277">
                <a:off x="1024972"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grpSp>
        <p:sp>
          <p:nvSpPr>
            <p:cNvPr id="123" name="Rectangle 122">
              <a:extLst>
                <a:ext uri="{FF2B5EF4-FFF2-40B4-BE49-F238E27FC236}">
                  <a16:creationId xmlns:a16="http://schemas.microsoft.com/office/drawing/2014/main" id="{723B34BE-07D3-77B8-430E-E7ED76A7737D}"/>
                </a:ext>
              </a:extLst>
            </p:cNvPr>
            <p:cNvSpPr/>
            <p:nvPr/>
          </p:nvSpPr>
          <p:spPr bwMode="auto">
            <a:xfrm>
              <a:off x="10227340"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sp>
          <p:nvSpPr>
            <p:cNvPr id="124" name="Rectangle 123">
              <a:extLst>
                <a:ext uri="{FF2B5EF4-FFF2-40B4-BE49-F238E27FC236}">
                  <a16:creationId xmlns:a16="http://schemas.microsoft.com/office/drawing/2014/main" id="{145AB94F-A15D-7D91-EAFA-8894FD7F64FF}"/>
                </a:ext>
              </a:extLst>
            </p:cNvPr>
            <p:cNvSpPr/>
            <p:nvPr/>
          </p:nvSpPr>
          <p:spPr bwMode="auto">
            <a:xfrm>
              <a:off x="11158557"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grpSp>
          <p:nvGrpSpPr>
            <p:cNvPr id="125" name="Group 124">
              <a:extLst>
                <a:ext uri="{FF2B5EF4-FFF2-40B4-BE49-F238E27FC236}">
                  <a16:creationId xmlns:a16="http://schemas.microsoft.com/office/drawing/2014/main" id="{2EFDACED-20E8-5707-5135-F528F7430231}"/>
                </a:ext>
              </a:extLst>
            </p:cNvPr>
            <p:cNvGrpSpPr/>
            <p:nvPr/>
          </p:nvGrpSpPr>
          <p:grpSpPr>
            <a:xfrm>
              <a:off x="11763200" y="5459000"/>
              <a:ext cx="314803" cy="71627"/>
              <a:chOff x="1024972" y="2544462"/>
              <a:chExt cx="384252" cy="87428"/>
            </a:xfrm>
            <a:solidFill>
              <a:schemeClr val="accent1">
                <a:lumMod val="75000"/>
              </a:schemeClr>
            </a:solidFill>
          </p:grpSpPr>
          <p:sp>
            <p:nvSpPr>
              <p:cNvPr id="127" name="Oval 126">
                <a:extLst>
                  <a:ext uri="{FF2B5EF4-FFF2-40B4-BE49-F238E27FC236}">
                    <a16:creationId xmlns:a16="http://schemas.microsoft.com/office/drawing/2014/main" id="{C48AA523-D661-F8D0-5735-E5A1173CC3DC}"/>
                  </a:ext>
                </a:extLst>
              </p:cNvPr>
              <p:cNvSpPr/>
              <p:nvPr/>
            </p:nvSpPr>
            <p:spPr bwMode="auto">
              <a:xfrm rot="20674277">
                <a:off x="1176999"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sp>
            <p:nvSpPr>
              <p:cNvPr id="128" name="Oval 127">
                <a:extLst>
                  <a:ext uri="{FF2B5EF4-FFF2-40B4-BE49-F238E27FC236}">
                    <a16:creationId xmlns:a16="http://schemas.microsoft.com/office/drawing/2014/main" id="{75010F26-3176-0714-FEA3-5A057A7FD1EF}"/>
                  </a:ext>
                </a:extLst>
              </p:cNvPr>
              <p:cNvSpPr/>
              <p:nvPr/>
            </p:nvSpPr>
            <p:spPr bwMode="auto">
              <a:xfrm rot="20674277">
                <a:off x="1321799" y="2544462"/>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sp>
            <p:nvSpPr>
              <p:cNvPr id="129" name="Oval 128">
                <a:extLst>
                  <a:ext uri="{FF2B5EF4-FFF2-40B4-BE49-F238E27FC236}">
                    <a16:creationId xmlns:a16="http://schemas.microsoft.com/office/drawing/2014/main" id="{2C1D3281-E8DC-6AD2-2F01-58F5382D3B7B}"/>
                  </a:ext>
                </a:extLst>
              </p:cNvPr>
              <p:cNvSpPr/>
              <p:nvPr/>
            </p:nvSpPr>
            <p:spPr bwMode="auto">
              <a:xfrm rot="20674277">
                <a:off x="1024972" y="2544465"/>
                <a:ext cx="87425" cy="87425"/>
              </a:xfrm>
              <a:prstGeom prst="ellipse">
                <a:avLst/>
              </a:prstGeom>
              <a:grpFill/>
              <a:ln w="19050">
                <a:noFill/>
                <a:prstDash val="sysDash"/>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1" tIns="0" rIns="182851" bIns="35862" numCol="1" spcCol="0" rtlCol="0" fromWordArt="0" anchor="ctr" anchorCtr="0" forceAA="0" compatLnSpc="1">
                <a:prstTxWarp prst="textNoShape">
                  <a:avLst/>
                </a:prstTxWarp>
                <a:noAutofit/>
              </a:bodyPr>
              <a:lstStyle/>
              <a:p>
                <a:pPr marL="0" marR="0" lvl="0" indent="0" algn="l" defTabSz="932305"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78D4">
                      <a:lumMod val="60000"/>
                      <a:lumOff val="40000"/>
                    </a:srgbClr>
                  </a:solidFill>
                  <a:effectLst/>
                  <a:uLnTx/>
                  <a:uFillTx/>
                  <a:latin typeface="Segoe UI"/>
                  <a:ea typeface="+mn-ea"/>
                  <a:cs typeface="Segoe UI" pitchFamily="34" charset="0"/>
                </a:endParaRPr>
              </a:p>
            </p:txBody>
          </p:sp>
        </p:grpSp>
        <p:sp>
          <p:nvSpPr>
            <p:cNvPr id="126" name="Rectangle 125">
              <a:extLst>
                <a:ext uri="{FF2B5EF4-FFF2-40B4-BE49-F238E27FC236}">
                  <a16:creationId xmlns:a16="http://schemas.microsoft.com/office/drawing/2014/main" id="{ED108A90-2855-D80D-4016-9EC36613E26B}"/>
                </a:ext>
              </a:extLst>
            </p:cNvPr>
            <p:cNvSpPr/>
            <p:nvPr/>
          </p:nvSpPr>
          <p:spPr bwMode="auto">
            <a:xfrm>
              <a:off x="11447844" y="5396579"/>
              <a:ext cx="211232" cy="196468"/>
            </a:xfrm>
            <a:prstGeom prst="rect">
              <a:avLst/>
            </a:prstGeom>
            <a:solidFill>
              <a:schemeClr val="accent1">
                <a:lumMod val="75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0" rIns="89654" bIns="35862"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373" b="1" i="0" u="none" strike="noStrike" kern="1200" cap="none" spc="0" normalizeH="0" baseline="0" noProof="0">
                  <a:ln>
                    <a:noFill/>
                  </a:ln>
                  <a:solidFill>
                    <a:srgbClr val="0078D4">
                      <a:lumMod val="60000"/>
                      <a:lumOff val="40000"/>
                    </a:srgbClr>
                  </a:solidFill>
                  <a:effectLst/>
                  <a:uLnTx/>
                  <a:uFillTx/>
                  <a:latin typeface="Segoe UI"/>
                  <a:ea typeface="+mn-ea"/>
                  <a:cs typeface="Segoe UI Semilight" panose="020B0402040204020203" pitchFamily="34" charset="0"/>
                </a:rPr>
                <a:t>&gt;</a:t>
              </a:r>
            </a:p>
          </p:txBody>
        </p:sp>
      </p:grpSp>
      <p:grpSp>
        <p:nvGrpSpPr>
          <p:cNvPr id="142" name="Group 141">
            <a:extLst>
              <a:ext uri="{FF2B5EF4-FFF2-40B4-BE49-F238E27FC236}">
                <a16:creationId xmlns:a16="http://schemas.microsoft.com/office/drawing/2014/main" id="{C8DBD9F4-FA18-01B0-3058-A4F423E3424B}"/>
              </a:ext>
            </a:extLst>
          </p:cNvPr>
          <p:cNvGrpSpPr/>
          <p:nvPr/>
        </p:nvGrpSpPr>
        <p:grpSpPr>
          <a:xfrm>
            <a:off x="5314043" y="1252037"/>
            <a:ext cx="1621716" cy="1494674"/>
            <a:chOff x="5306826" y="1510186"/>
            <a:chExt cx="1621716" cy="1494674"/>
          </a:xfrm>
        </p:grpSpPr>
        <p:grpSp>
          <p:nvGrpSpPr>
            <p:cNvPr id="143" name="Group 142">
              <a:extLst>
                <a:ext uri="{FF2B5EF4-FFF2-40B4-BE49-F238E27FC236}">
                  <a16:creationId xmlns:a16="http://schemas.microsoft.com/office/drawing/2014/main" id="{177FC0D1-C7C6-34BE-B3D1-4B56B22D6185}"/>
                </a:ext>
              </a:extLst>
            </p:cNvPr>
            <p:cNvGrpSpPr/>
            <p:nvPr/>
          </p:nvGrpSpPr>
          <p:grpSpPr>
            <a:xfrm>
              <a:off x="5306826" y="1510186"/>
              <a:ext cx="1621716" cy="1494674"/>
              <a:chOff x="5306826" y="1510186"/>
              <a:chExt cx="1621716" cy="1494674"/>
            </a:xfrm>
          </p:grpSpPr>
          <p:grpSp>
            <p:nvGrpSpPr>
              <p:cNvPr id="172" name="Group 171">
                <a:extLst>
                  <a:ext uri="{FF2B5EF4-FFF2-40B4-BE49-F238E27FC236}">
                    <a16:creationId xmlns:a16="http://schemas.microsoft.com/office/drawing/2014/main" id="{292FF98C-3DE3-314D-EF94-7106E7F5744C}"/>
                  </a:ext>
                </a:extLst>
              </p:cNvPr>
              <p:cNvGrpSpPr/>
              <p:nvPr/>
            </p:nvGrpSpPr>
            <p:grpSpPr>
              <a:xfrm>
                <a:off x="5418542" y="2563850"/>
                <a:ext cx="1415034" cy="441010"/>
                <a:chOff x="9515479" y="2801080"/>
                <a:chExt cx="1172141" cy="1148123"/>
              </a:xfrm>
            </p:grpSpPr>
            <p:cxnSp>
              <p:nvCxnSpPr>
                <p:cNvPr id="184" name="Straight Connector 183">
                  <a:extLst>
                    <a:ext uri="{FF2B5EF4-FFF2-40B4-BE49-F238E27FC236}">
                      <a16:creationId xmlns:a16="http://schemas.microsoft.com/office/drawing/2014/main" id="{6C20686C-7ACE-07FA-D6C9-68051282B492}"/>
                    </a:ext>
                  </a:extLst>
                </p:cNvPr>
                <p:cNvCxnSpPr>
                  <a:cxnSpLocks/>
                </p:cNvCxnSpPr>
                <p:nvPr/>
              </p:nvCxnSpPr>
              <p:spPr>
                <a:xfrm flipH="1">
                  <a:off x="10243414" y="2801080"/>
                  <a:ext cx="444206" cy="1138404"/>
                </a:xfrm>
                <a:prstGeom prst="line">
                  <a:avLst/>
                </a:prstGeom>
                <a:solidFill>
                  <a:schemeClr val="accent1">
                    <a:lumMod val="20000"/>
                    <a:lumOff val="80000"/>
                    <a:alpha val="36000"/>
                  </a:schemeClr>
                </a:solidFill>
                <a:ln w="22225">
                  <a:gradFill flip="none" rotWithShape="1">
                    <a:gsLst>
                      <a:gs pos="29000">
                        <a:schemeClr val="bg1"/>
                      </a:gs>
                      <a:gs pos="68000">
                        <a:srgbClr val="BFC6B3"/>
                      </a:gs>
                    </a:gsLst>
                    <a:lin ang="16200000" scaled="1"/>
                    <a:tileRect/>
                  </a:gra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998F9841-F8B6-C4E4-4F90-C1677AB3CC11}"/>
                    </a:ext>
                  </a:extLst>
                </p:cNvPr>
                <p:cNvCxnSpPr>
                  <a:cxnSpLocks/>
                </p:cNvCxnSpPr>
                <p:nvPr/>
              </p:nvCxnSpPr>
              <p:spPr>
                <a:xfrm>
                  <a:off x="9515479" y="2810799"/>
                  <a:ext cx="444206" cy="1138404"/>
                </a:xfrm>
                <a:prstGeom prst="line">
                  <a:avLst/>
                </a:prstGeom>
                <a:solidFill>
                  <a:schemeClr val="accent1">
                    <a:lumMod val="20000"/>
                    <a:lumOff val="80000"/>
                    <a:alpha val="36000"/>
                  </a:schemeClr>
                </a:solidFill>
                <a:ln w="22225">
                  <a:gradFill flip="none" rotWithShape="1">
                    <a:gsLst>
                      <a:gs pos="29000">
                        <a:schemeClr val="bg1"/>
                      </a:gs>
                      <a:gs pos="68000">
                        <a:srgbClr val="BFC6B3"/>
                      </a:gs>
                    </a:gsLst>
                    <a:lin ang="16200000" scaled="1"/>
                    <a:tileRect/>
                  </a:gra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81" name="Rectangle: Rounded Corners 180">
                <a:extLst>
                  <a:ext uri="{FF2B5EF4-FFF2-40B4-BE49-F238E27FC236}">
                    <a16:creationId xmlns:a16="http://schemas.microsoft.com/office/drawing/2014/main" id="{5D57F037-A191-617A-20E8-39C7AD0BB40E}"/>
                  </a:ext>
                </a:extLst>
              </p:cNvPr>
              <p:cNvSpPr/>
              <p:nvPr/>
            </p:nvSpPr>
            <p:spPr bwMode="auto">
              <a:xfrm>
                <a:off x="5401503" y="1598858"/>
                <a:ext cx="1449113" cy="978310"/>
              </a:xfrm>
              <a:prstGeom prst="roundRect">
                <a:avLst>
                  <a:gd name="adj" fmla="val 4164"/>
                </a:avLst>
              </a:prstGeom>
              <a:solidFill>
                <a:srgbClr val="F9FEF0"/>
              </a:solidFill>
              <a:ln w="22225" cap="flat" cmpd="sng" algn="ctr">
                <a:solidFill>
                  <a:srgbClr val="BFC6B3"/>
                </a:solidFill>
                <a:prstDash val="solid"/>
                <a:headEnd type="none" w="med" len="med"/>
                <a:tailEnd type="none" w="med" len="med"/>
              </a:ln>
              <a:effectLst/>
            </p:spPr>
            <p:txBody>
              <a:bodyPr rot="0" spcFirstLastPara="0" vertOverflow="overflow" horzOverflow="overflow" vert="horz" wrap="square" lIns="179308" tIns="0" rIns="179308" bIns="143446"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endParaRPr kumimoji="0" lang="en-US" sz="1569" b="0" i="0" u="none" strike="noStrike" kern="0" cap="none" spc="0" normalizeH="0" baseline="0" noProof="0">
                  <a:ln>
                    <a:noFill/>
                  </a:ln>
                  <a:solidFill>
                    <a:srgbClr val="000000"/>
                  </a:solidFill>
                  <a:effectLst/>
                  <a:uLnTx/>
                  <a:uFillTx/>
                  <a:latin typeface="Segoe UI Semibold"/>
                  <a:ea typeface="+mn-ea"/>
                  <a:cs typeface="Segoe UI Semilight" panose="020B0402040204020203" pitchFamily="34" charset="0"/>
                </a:endParaRPr>
              </a:p>
            </p:txBody>
          </p:sp>
          <p:sp>
            <p:nvSpPr>
              <p:cNvPr id="182" name="Rectangle 181">
                <a:extLst>
                  <a:ext uri="{FF2B5EF4-FFF2-40B4-BE49-F238E27FC236}">
                    <a16:creationId xmlns:a16="http://schemas.microsoft.com/office/drawing/2014/main" id="{00D787C1-1B0C-7352-6B27-324398844A7E}"/>
                  </a:ext>
                </a:extLst>
              </p:cNvPr>
              <p:cNvSpPr/>
              <p:nvPr/>
            </p:nvSpPr>
            <p:spPr bwMode="auto">
              <a:xfrm flipH="1">
                <a:off x="5306826" y="2164957"/>
                <a:ext cx="1621716" cy="409343"/>
              </a:xfrm>
              <a:prstGeom prst="rect">
                <a:avLst/>
              </a:prstGeom>
              <a:noFill/>
            </p:spPr>
            <p:txBody>
              <a:bodyPr wrap="square">
                <a:sp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030" b="0" i="1" u="none" strike="noStrike" kern="1200" cap="none" spc="0" normalizeH="0" baseline="0" noProof="0">
                    <a:ln>
                      <a:noFill/>
                    </a:ln>
                    <a:solidFill>
                      <a:srgbClr val="E6E6E6">
                        <a:lumMod val="50000"/>
                      </a:srgbClr>
                    </a:solidFill>
                    <a:effectLst/>
                    <a:uLnTx/>
                    <a:uFillTx/>
                    <a:latin typeface="Segoe UI Semibold"/>
                    <a:ea typeface="+mn-ea"/>
                    <a:cs typeface="Segoe UI Semilight" panose="020B0402040204020203" pitchFamily="34" charset="0"/>
                  </a:rPr>
                  <a:t>Engaging Business Leaders on Security</a:t>
                </a:r>
              </a:p>
            </p:txBody>
          </p:sp>
          <p:pic>
            <p:nvPicPr>
              <p:cNvPr id="183" name="Picture 182">
                <a:extLst>
                  <a:ext uri="{FF2B5EF4-FFF2-40B4-BE49-F238E27FC236}">
                    <a16:creationId xmlns:a16="http://schemas.microsoft.com/office/drawing/2014/main" id="{449E4B23-BABD-A545-AB7E-A0D35470A46F}"/>
                  </a:ext>
                </a:extLst>
              </p:cNvPr>
              <p:cNvPicPr>
                <a:picLocks noChangeAspect="1"/>
              </p:cNvPicPr>
              <p:nvPr/>
            </p:nvPicPr>
            <p:blipFill>
              <a:blip r:embed="rId9"/>
              <a:stretch>
                <a:fillRect/>
              </a:stretch>
            </p:blipFill>
            <p:spPr>
              <a:xfrm>
                <a:off x="5459722" y="1510186"/>
                <a:ext cx="1268078" cy="883997"/>
              </a:xfrm>
              <a:prstGeom prst="rect">
                <a:avLst/>
              </a:prstGeom>
            </p:spPr>
          </p:pic>
        </p:grpSp>
        <p:sp>
          <p:nvSpPr>
            <p:cNvPr id="171" name="Rectangle 170">
              <a:extLst>
                <a:ext uri="{FF2B5EF4-FFF2-40B4-BE49-F238E27FC236}">
                  <a16:creationId xmlns:a16="http://schemas.microsoft.com/office/drawing/2014/main" id="{11E4CD16-2A53-44EF-39B4-8B58D1B99A29}"/>
                </a:ext>
              </a:extLst>
            </p:cNvPr>
            <p:cNvSpPr/>
            <p:nvPr/>
          </p:nvSpPr>
          <p:spPr bwMode="auto">
            <a:xfrm>
              <a:off x="5540897" y="1631950"/>
              <a:ext cx="1118666" cy="588963"/>
            </a:xfrm>
            <a:prstGeom prst="rect">
              <a:avLst/>
            </a:prstGeom>
            <a:solidFill>
              <a:srgbClr val="F9FEF0">
                <a:alpha val="52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 name="Rectangle 2">
            <a:extLst>
              <a:ext uri="{FF2B5EF4-FFF2-40B4-BE49-F238E27FC236}">
                <a16:creationId xmlns:a16="http://schemas.microsoft.com/office/drawing/2014/main" id="{F4E3AA55-F6E0-9F1D-D539-9763DB76FCC0}"/>
              </a:ext>
            </a:extLst>
          </p:cNvPr>
          <p:cNvSpPr/>
          <p:nvPr/>
        </p:nvSpPr>
        <p:spPr bwMode="auto">
          <a:xfrm>
            <a:off x="5112287" y="6020571"/>
            <a:ext cx="6868798" cy="623443"/>
          </a:xfrm>
          <a:prstGeom prst="rect">
            <a:avLst/>
          </a:prstGeom>
          <a:solidFill>
            <a:srgbClr val="F9FEF0"/>
          </a:solidFill>
          <a:ln>
            <a:noFill/>
            <a:headEnd type="none" w="med" len="med"/>
            <a:tailEnd type="none" w="med" len="med"/>
          </a:ln>
          <a:effectLst>
            <a:outerShdw blurRad="190500" dist="50800" dir="2700000" algn="ctr"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82878" rIns="182878" bIns="179308" numCol="1" spcCol="0" rtlCol="0" fromWordArt="0" anchor="ctr" anchorCtr="0" forceAA="0" compatLnSpc="1">
            <a:prstTxWarp prst="textNoShape">
              <a:avLst/>
            </a:prstTxWarp>
            <a:noAutofit/>
          </a:bodyPr>
          <a:lstStyle/>
          <a:p>
            <a:pPr marL="0" marR="0" lvl="0" indent="0" algn="ctr" defTabSz="914422"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Workshops available in the Microsoft Unified catalog</a:t>
            </a:r>
          </a:p>
          <a:p>
            <a:pPr marL="0" marR="0" lvl="0" indent="0" algn="ctr" defTabSz="914422"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gradFill>
                  <a:gsLst>
                    <a:gs pos="2917">
                      <a:srgbClr val="000000"/>
                    </a:gs>
                    <a:gs pos="30000">
                      <a:srgbClr val="000000"/>
                    </a:gs>
                  </a:gsLst>
                  <a:lin ang="5400000" scaled="0"/>
                </a:gradFill>
                <a:effectLst/>
                <a:uLnTx/>
                <a:uFillTx/>
                <a:latin typeface="Segoe UI" panose="020B0502040204020203" pitchFamily="34" charset="0"/>
                <a:ea typeface="+mn-ea"/>
                <a:cs typeface="Segoe UI" panose="020B0502040204020203" pitchFamily="34" charset="0"/>
              </a:rPr>
              <a:t>All are holistic for the ‘hybrid of everything’ technical estate (on-premises, multi-cloud, IoT, OT, etc.)</a:t>
            </a:r>
          </a:p>
        </p:txBody>
      </p:sp>
      <p:sp>
        <p:nvSpPr>
          <p:cNvPr id="10" name="TextBox 9">
            <a:extLst>
              <a:ext uri="{FF2B5EF4-FFF2-40B4-BE49-F238E27FC236}">
                <a16:creationId xmlns:a16="http://schemas.microsoft.com/office/drawing/2014/main" id="{4A41111D-C40F-1ED3-6509-3E528803FB53}"/>
              </a:ext>
            </a:extLst>
          </p:cNvPr>
          <p:cNvSpPr txBox="1"/>
          <p:nvPr/>
        </p:nvSpPr>
        <p:spPr>
          <a:xfrm>
            <a:off x="2028581" y="6088249"/>
            <a:ext cx="1802450" cy="523220"/>
          </a:xfrm>
          <a:prstGeom prst="rect">
            <a:avLst/>
          </a:prstGeom>
          <a:noFill/>
        </p:spPr>
        <p:txBody>
          <a:bodyPr wrap="square"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0000">
                    <a:lumMod val="50000"/>
                    <a:lumOff val="50000"/>
                  </a:srgbClr>
                </a:solidFill>
                <a:effectLst/>
                <a:uLnTx/>
                <a:uFillTx/>
                <a:latin typeface="Segoe UI Semibold"/>
                <a:ea typeface="+mn-ea"/>
                <a:cs typeface="+mn-cs"/>
              </a:rPr>
              <a:t>Includes</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srgbClr val="000000">
                    <a:lumMod val="50000"/>
                    <a:lumOff val="50000"/>
                  </a:srgbClr>
                </a:solidFill>
                <a:effectLst/>
                <a:uLnTx/>
                <a:uFillTx/>
                <a:latin typeface="Segoe UI Semibold"/>
                <a:ea typeface="+mn-ea"/>
                <a:cs typeface="+mn-cs"/>
              </a:rPr>
              <a:t>Reference Plans</a:t>
            </a:r>
            <a:endParaRPr kumimoji="0" lang="en-US" sz="1200" b="0" i="1" u="none" strike="noStrike" kern="1200" cap="none" spc="0" normalizeH="0" baseline="0" noProof="0">
              <a:ln>
                <a:noFill/>
              </a:ln>
              <a:solidFill>
                <a:srgbClr val="000000">
                  <a:lumMod val="50000"/>
                  <a:lumOff val="50000"/>
                </a:srgbClr>
              </a:solidFill>
              <a:effectLst/>
              <a:uLnTx/>
              <a:uFillTx/>
              <a:latin typeface="Segoe UI"/>
              <a:ea typeface="+mn-ea"/>
              <a:cs typeface="+mn-cs"/>
            </a:endParaRPr>
          </a:p>
        </p:txBody>
      </p:sp>
      <p:sp>
        <p:nvSpPr>
          <p:cNvPr id="15" name="TextBox 14">
            <a:extLst>
              <a:ext uri="{FF2B5EF4-FFF2-40B4-BE49-F238E27FC236}">
                <a16:creationId xmlns:a16="http://schemas.microsoft.com/office/drawing/2014/main" id="{7C75EEDD-756E-11B8-8315-2135EF59CDD8}"/>
              </a:ext>
            </a:extLst>
          </p:cNvPr>
          <p:cNvSpPr txBox="1"/>
          <p:nvPr/>
        </p:nvSpPr>
        <p:spPr>
          <a:xfrm>
            <a:off x="6700747" y="2784337"/>
            <a:ext cx="3668154"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CISO Workshop</a:t>
            </a:r>
            <a:endParaRPr kumimoji="0" lang="en-US" sz="1200" b="0" i="1" u="none" strike="noStrike" kern="1200" cap="none" spc="0" normalizeH="0" baseline="0" noProof="0">
              <a:ln>
                <a:noFill/>
              </a:ln>
              <a:solidFill>
                <a:srgbClr val="000000"/>
              </a:solidFill>
              <a:effectLst/>
              <a:uLnTx/>
              <a:uFillTx/>
              <a:latin typeface="Segoe UI"/>
              <a:ea typeface="+mn-ea"/>
              <a:cs typeface="+mn-cs"/>
            </a:endParaRPr>
          </a:p>
        </p:txBody>
      </p:sp>
      <mc:AlternateContent xmlns:mc="http://schemas.openxmlformats.org/markup-compatibility/2006" xmlns:pslz="http://schemas.microsoft.com/office/powerpoint/2016/slidezoom">
        <mc:Choice Requires="pslz">
          <p:graphicFrame>
            <p:nvGraphicFramePr>
              <p:cNvPr id="9" name="Slide Zoom 8">
                <a:extLst>
                  <a:ext uri="{FF2B5EF4-FFF2-40B4-BE49-F238E27FC236}">
                    <a16:creationId xmlns:a16="http://schemas.microsoft.com/office/drawing/2014/main" id="{13562E2E-162B-CA4C-5222-A1D66554F21E}"/>
                  </a:ext>
                </a:extLst>
              </p:cNvPr>
              <p:cNvGraphicFramePr>
                <a:graphicFrameLocks noChangeAspect="1"/>
              </p:cNvGraphicFramePr>
              <p:nvPr>
                <p:extLst>
                  <p:ext uri="{D42A27DB-BD31-4B8C-83A1-F6EECF244321}">
                    <p14:modId xmlns:p14="http://schemas.microsoft.com/office/powerpoint/2010/main" val="1108946003"/>
                  </p:ext>
                </p:extLst>
              </p:nvPr>
            </p:nvGraphicFramePr>
            <p:xfrm>
              <a:off x="3831031" y="6037725"/>
              <a:ext cx="1108343" cy="623443"/>
            </p:xfrm>
            <a:graphic>
              <a:graphicData uri="http://schemas.microsoft.com/office/powerpoint/2016/slidezoom">
                <pslz:sldZm>
                  <pslz:sldZmObj sldId="2147480865" cId="1846003924">
                    <pslz:zmPr id="{4D4361AA-FCDE-4F9D-9198-47190FB49C6A}" transitionDur="1000">
                      <p166:blipFill xmlns:p166="http://schemas.microsoft.com/office/powerpoint/2016/6/main">
                        <a:blip r:embed="rId10"/>
                        <a:stretch>
                          <a:fillRect/>
                        </a:stretch>
                      </p166:blipFill>
                      <p166:spPr xmlns:p166="http://schemas.microsoft.com/office/powerpoint/2016/6/main">
                        <a:xfrm>
                          <a:off x="0" y="0"/>
                          <a:ext cx="1108343" cy="62344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9" name="Slide Zoom 8">
                <a:hlinkClick r:id="rId11" action="ppaction://hlinksldjump"/>
                <a:extLst>
                  <a:ext uri="{FF2B5EF4-FFF2-40B4-BE49-F238E27FC236}">
                    <a16:creationId xmlns:a16="http://schemas.microsoft.com/office/drawing/2014/main" id="{13562E2E-162B-CA4C-5222-A1D66554F21E}"/>
                  </a:ext>
                </a:extLst>
              </p:cNvPr>
              <p:cNvPicPr>
                <a:picLocks noGrp="1" noRot="1" noChangeAspect="1" noMove="1" noResize="1" noEditPoints="1" noAdjustHandles="1" noChangeArrowheads="1" noChangeShapeType="1"/>
              </p:cNvPicPr>
              <p:nvPr/>
            </p:nvPicPr>
            <p:blipFill>
              <a:blip r:embed="rId12"/>
              <a:stretch>
                <a:fillRect/>
              </a:stretch>
            </p:blipFill>
            <p:spPr>
              <a:xfrm>
                <a:off x="3831031" y="6037725"/>
                <a:ext cx="1108343" cy="62344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16364064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BD4C8B-2A17-407D-B8D7-92055F4CE973}"/>
              </a:ext>
            </a:extLst>
          </p:cNvPr>
          <p:cNvSpPr>
            <a:spLocks noGrp="1"/>
          </p:cNvSpPr>
          <p:nvPr>
            <p:ph type="title"/>
          </p:nvPr>
        </p:nvSpPr>
        <p:spPr>
          <a:xfrm>
            <a:off x="368188" y="235013"/>
            <a:ext cx="11018520" cy="861774"/>
          </a:xfrm>
        </p:spPr>
        <p:txBody>
          <a:bodyPr/>
          <a:lstStyle/>
          <a:p>
            <a:r>
              <a:rPr lang="en-US"/>
              <a:t>Threat environment is continually evolving</a:t>
            </a:r>
            <a:br>
              <a:rPr lang="en-US"/>
            </a:br>
            <a:r>
              <a:rPr lang="en-US" sz="2000" i="1"/>
              <a:t>Attackers must change to overcome defenses (in big or small ways) </a:t>
            </a:r>
            <a:endParaRPr lang="en-US"/>
          </a:p>
        </p:txBody>
      </p:sp>
      <p:sp>
        <p:nvSpPr>
          <p:cNvPr id="3" name="TextBox 2">
            <a:extLst>
              <a:ext uri="{FF2B5EF4-FFF2-40B4-BE49-F238E27FC236}">
                <a16:creationId xmlns:a16="http://schemas.microsoft.com/office/drawing/2014/main" id="{F29B2F6E-4EB2-4835-9230-A3451BFAC620}"/>
              </a:ext>
            </a:extLst>
          </p:cNvPr>
          <p:cNvSpPr txBox="1"/>
          <p:nvPr/>
        </p:nvSpPr>
        <p:spPr>
          <a:xfrm>
            <a:off x="2101411" y="1433292"/>
            <a:ext cx="9726154" cy="2824299"/>
          </a:xfrm>
          <a:prstGeom prst="rect">
            <a:avLst/>
          </a:prstGeom>
          <a:noFill/>
        </p:spPr>
        <p:txBody>
          <a:bodyPr wrap="square" lIns="0" tIns="0" rIns="0" bIns="0" rtlCol="0">
            <a:spAutoFit/>
          </a:bodyPr>
          <a:lstStyle/>
          <a:p>
            <a:pPr lvl="0" defTabSz="914411">
              <a:defRPr/>
            </a:pPr>
            <a:r>
              <a:rPr kumimoji="0" lang="en-US" sz="2353" b="1" i="0" u="none" strike="noStrike" kern="1200" cap="none" spc="0" normalizeH="0" baseline="0" noProof="0">
                <a:ln>
                  <a:noFill/>
                </a:ln>
                <a:solidFill>
                  <a:srgbClr val="000000"/>
                </a:solidFill>
                <a:effectLst/>
                <a:uLnTx/>
                <a:uFillTx/>
                <a:latin typeface="Segoe UI"/>
                <a:ea typeface="+mn-ea"/>
                <a:cs typeface="+mn-cs"/>
              </a:rPr>
              <a:t>Leading Edge </a:t>
            </a:r>
            <a:r>
              <a:rPr kumimoji="0" lang="en-US" sz="2353" b="1" i="0" u="none" strike="noStrike" kern="1200" cap="none" spc="0" normalizeH="0" baseline="0" noProof="0">
                <a:ln>
                  <a:noFill/>
                </a:ln>
                <a:solidFill>
                  <a:srgbClr val="000000"/>
                </a:solidFill>
                <a:effectLst/>
                <a:uLnTx/>
                <a:uFillTx/>
                <a:latin typeface="Segoe UI Semibold"/>
                <a:ea typeface="+mn-ea"/>
                <a:cs typeface="+mn-cs"/>
              </a:rPr>
              <a:t>- </a:t>
            </a:r>
            <a:r>
              <a:rPr lang="en-US" sz="2353" b="1">
                <a:solidFill>
                  <a:srgbClr val="000000"/>
                </a:solidFill>
                <a:latin typeface="Segoe UI Semibold"/>
              </a:rPr>
              <a:t>pushed forward by sophisticated groups &amp; researchers</a:t>
            </a:r>
            <a:endParaRPr kumimoji="0" lang="en-US" sz="2353" b="1" i="0" u="none" strike="noStrike" kern="1200" cap="none" spc="0" normalizeH="0" baseline="0" noProof="0">
              <a:ln>
                <a:noFill/>
              </a:ln>
              <a:solidFill>
                <a:srgbClr val="000000"/>
              </a:solidFill>
              <a:effectLst/>
              <a:uLnTx/>
              <a:uFillTx/>
              <a:latin typeface="Segoe UI Semibold"/>
              <a:ea typeface="+mn-ea"/>
              <a:cs typeface="+mn-cs"/>
            </a:endParaRPr>
          </a:p>
          <a:p>
            <a:pPr marL="342904" marR="0" lvl="0" indent="-342904" algn="l" defTabSz="914411"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Adoption &amp; exploitation of Artificial Intelligence (AI)</a:t>
            </a:r>
          </a:p>
          <a:p>
            <a:pPr marL="342904" marR="0" lvl="0" indent="-342904" algn="l" defTabSz="914411"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Supply chain techniques </a:t>
            </a:r>
          </a:p>
          <a:p>
            <a:pPr marL="342904" marR="0" lvl="0" indent="-342904" algn="l" defTabSz="914411"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GB" sz="2000" b="0" i="0" u="none" strike="noStrike" kern="1200" cap="none" spc="0" normalizeH="0" baseline="0" noProof="0">
                <a:ln>
                  <a:noFill/>
                </a:ln>
                <a:solidFill>
                  <a:srgbClr val="000000"/>
                </a:solidFill>
                <a:effectLst/>
                <a:uLnTx/>
                <a:uFillTx/>
                <a:latin typeface="Segoe UI Semibold"/>
                <a:ea typeface="+mn-ea"/>
                <a:cs typeface="+mn-cs"/>
              </a:rPr>
              <a:t>OT and IoT threats</a:t>
            </a:r>
          </a:p>
          <a:p>
            <a:pPr marL="342904" marR="0" lvl="0" indent="-342904" algn="l" defTabSz="914411"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GB" sz="2000" b="0" i="0" u="none" strike="noStrike" kern="1200" cap="none" spc="0" normalizeH="0" baseline="0" noProof="0">
                <a:ln>
                  <a:noFill/>
                </a:ln>
                <a:solidFill>
                  <a:srgbClr val="000000"/>
                </a:solidFill>
                <a:effectLst/>
                <a:uLnTx/>
                <a:uFillTx/>
                <a:latin typeface="Segoe UI Semibold"/>
                <a:ea typeface="+mn-ea"/>
                <a:cs typeface="+mn-cs"/>
              </a:rPr>
              <a:t>Insider risk</a:t>
            </a:r>
          </a:p>
          <a:p>
            <a:pPr marL="342904" marR="0" lvl="0" indent="-342904" algn="l" defTabSz="914411"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Stealth - </a:t>
            </a:r>
            <a:r>
              <a:rPr kumimoji="0" lang="en-US" sz="2000" b="0" i="1" u="none" strike="noStrike" kern="1200" cap="none" spc="0" normalizeH="0" baseline="0" noProof="0">
                <a:ln>
                  <a:noFill/>
                </a:ln>
                <a:solidFill>
                  <a:srgbClr val="000000"/>
                </a:solidFill>
                <a:effectLst/>
                <a:uLnTx/>
                <a:uFillTx/>
                <a:latin typeface="Segoe UI"/>
                <a:ea typeface="+mn-ea"/>
                <a:cs typeface="+mn-cs"/>
              </a:rPr>
              <a:t>Evading indicators of compromise (IOCs) and other detections</a:t>
            </a:r>
          </a:p>
          <a:p>
            <a:pPr marL="342904" marR="0" lvl="0" indent="-342904" algn="l" defTabSz="914411"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GB" sz="2000" b="0" i="0" u="none" strike="noStrike" kern="1200" cap="none" spc="0" normalizeH="0" baseline="0" noProof="0">
                <a:ln>
                  <a:noFill/>
                </a:ln>
                <a:solidFill>
                  <a:srgbClr val="000000"/>
                </a:solidFill>
                <a:effectLst/>
                <a:uLnTx/>
                <a:uFillTx/>
                <a:latin typeface="Segoe UI Semibold"/>
                <a:ea typeface="+mn-ea"/>
                <a:cs typeface="+mn-cs"/>
              </a:rPr>
              <a:t>Improve existing techniques – </a:t>
            </a:r>
            <a:r>
              <a:rPr kumimoji="0" lang="en-GB" sz="2000" b="0" i="1" u="none" strike="noStrike" kern="1200" cap="none" spc="0" normalizeH="0" baseline="0" noProof="0">
                <a:ln>
                  <a:noFill/>
                </a:ln>
                <a:solidFill>
                  <a:srgbClr val="000000"/>
                </a:solidFill>
                <a:effectLst/>
                <a:uLnTx/>
                <a:uFillTx/>
                <a:latin typeface="Segoe UI"/>
                <a:ea typeface="+mn-ea"/>
                <a:cs typeface="+mn-cs"/>
              </a:rPr>
              <a:t>Identity/MFA evolution, zero day vulnerabilities, exploit line of business (LOB) apps, etc.</a:t>
            </a:r>
          </a:p>
        </p:txBody>
      </p:sp>
      <p:grpSp>
        <p:nvGrpSpPr>
          <p:cNvPr id="8" name="Group 7">
            <a:extLst>
              <a:ext uri="{FF2B5EF4-FFF2-40B4-BE49-F238E27FC236}">
                <a16:creationId xmlns:a16="http://schemas.microsoft.com/office/drawing/2014/main" id="{2A7A5240-13F0-4A00-9DE1-448445596E04}"/>
              </a:ext>
            </a:extLst>
          </p:cNvPr>
          <p:cNvGrpSpPr/>
          <p:nvPr/>
        </p:nvGrpSpPr>
        <p:grpSpPr>
          <a:xfrm>
            <a:off x="588834" y="1390974"/>
            <a:ext cx="976700" cy="934477"/>
            <a:chOff x="1804201" y="3279725"/>
            <a:chExt cx="1046645" cy="1098676"/>
          </a:xfrm>
        </p:grpSpPr>
        <p:sp>
          <p:nvSpPr>
            <p:cNvPr id="9" name="Freeform 12">
              <a:extLst>
                <a:ext uri="{FF2B5EF4-FFF2-40B4-BE49-F238E27FC236}">
                  <a16:creationId xmlns:a16="http://schemas.microsoft.com/office/drawing/2014/main" id="{80FB0DCF-FC16-4208-8374-A6ECE0A4B93C}"/>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0" name="Freeform 24">
              <a:extLst>
                <a:ext uri="{FF2B5EF4-FFF2-40B4-BE49-F238E27FC236}">
                  <a16:creationId xmlns:a16="http://schemas.microsoft.com/office/drawing/2014/main" id="{08FBCA52-4C8E-4561-AFFF-FDCBBAF3B89B}"/>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1" name="Freeform 11">
              <a:extLst>
                <a:ext uri="{FF2B5EF4-FFF2-40B4-BE49-F238E27FC236}">
                  <a16:creationId xmlns:a16="http://schemas.microsoft.com/office/drawing/2014/main" id="{1280F622-FA23-432D-8FE9-366B9BF28AE7}"/>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2" name="Freeform: Shape 87">
              <a:extLst>
                <a:ext uri="{FF2B5EF4-FFF2-40B4-BE49-F238E27FC236}">
                  <a16:creationId xmlns:a16="http://schemas.microsoft.com/office/drawing/2014/main" id="{49D79152-AA62-4D48-ACB7-7AB5029A1D71}"/>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45" name="Group 144">
            <a:extLst>
              <a:ext uri="{FF2B5EF4-FFF2-40B4-BE49-F238E27FC236}">
                <a16:creationId xmlns:a16="http://schemas.microsoft.com/office/drawing/2014/main" id="{02BA6EF9-848B-49D9-885A-B39E1CC3D297}"/>
              </a:ext>
            </a:extLst>
          </p:cNvPr>
          <p:cNvGrpSpPr/>
          <p:nvPr/>
        </p:nvGrpSpPr>
        <p:grpSpPr>
          <a:xfrm>
            <a:off x="229040" y="4450935"/>
            <a:ext cx="1690310" cy="1707978"/>
            <a:chOff x="396240" y="3341370"/>
            <a:chExt cx="1093470" cy="1104900"/>
          </a:xfrm>
        </p:grpSpPr>
        <p:grpSp>
          <p:nvGrpSpPr>
            <p:cNvPr id="138" name="Group 137">
              <a:extLst>
                <a:ext uri="{FF2B5EF4-FFF2-40B4-BE49-F238E27FC236}">
                  <a16:creationId xmlns:a16="http://schemas.microsoft.com/office/drawing/2014/main" id="{7B109207-35D2-4E1C-BCED-84E991EDF7A3}"/>
                </a:ext>
              </a:extLst>
            </p:cNvPr>
            <p:cNvGrpSpPr/>
            <p:nvPr/>
          </p:nvGrpSpPr>
          <p:grpSpPr>
            <a:xfrm>
              <a:off x="522051" y="3494188"/>
              <a:ext cx="806002" cy="739607"/>
              <a:chOff x="522051" y="3494188"/>
              <a:chExt cx="806002" cy="739607"/>
            </a:xfrm>
          </p:grpSpPr>
          <p:grpSp>
            <p:nvGrpSpPr>
              <p:cNvPr id="14" name="Group 13">
                <a:extLst>
                  <a:ext uri="{FF2B5EF4-FFF2-40B4-BE49-F238E27FC236}">
                    <a16:creationId xmlns:a16="http://schemas.microsoft.com/office/drawing/2014/main" id="{535B4AF2-507A-40F2-A840-99DEC0737FD8}"/>
                  </a:ext>
                </a:extLst>
              </p:cNvPr>
              <p:cNvGrpSpPr/>
              <p:nvPr/>
            </p:nvGrpSpPr>
            <p:grpSpPr>
              <a:xfrm>
                <a:off x="686427" y="3494188"/>
                <a:ext cx="113353" cy="108453"/>
                <a:chOff x="1804201" y="3279725"/>
                <a:chExt cx="1046645" cy="1098676"/>
              </a:xfrm>
            </p:grpSpPr>
            <p:sp>
              <p:nvSpPr>
                <p:cNvPr id="74" name="Freeform 12">
                  <a:extLst>
                    <a:ext uri="{FF2B5EF4-FFF2-40B4-BE49-F238E27FC236}">
                      <a16:creationId xmlns:a16="http://schemas.microsoft.com/office/drawing/2014/main" id="{8597157D-97FE-45C2-B954-09DA54C6E90A}"/>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75" name="Freeform 24">
                  <a:extLst>
                    <a:ext uri="{FF2B5EF4-FFF2-40B4-BE49-F238E27FC236}">
                      <a16:creationId xmlns:a16="http://schemas.microsoft.com/office/drawing/2014/main" id="{44A6DCEB-91C4-4D08-BC82-5B3B29A389B9}"/>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76" name="Freeform 11">
                  <a:extLst>
                    <a:ext uri="{FF2B5EF4-FFF2-40B4-BE49-F238E27FC236}">
                      <a16:creationId xmlns:a16="http://schemas.microsoft.com/office/drawing/2014/main" id="{5A20CA71-1461-4D5B-BD54-70817BEF2A9D}"/>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77" name="Freeform: Shape 87">
                  <a:extLst>
                    <a:ext uri="{FF2B5EF4-FFF2-40B4-BE49-F238E27FC236}">
                      <a16:creationId xmlns:a16="http://schemas.microsoft.com/office/drawing/2014/main" id="{07AADEE7-90AA-4760-851C-F0F358E0E8B4}"/>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5" name="Group 14">
                <a:extLst>
                  <a:ext uri="{FF2B5EF4-FFF2-40B4-BE49-F238E27FC236}">
                    <a16:creationId xmlns:a16="http://schemas.microsoft.com/office/drawing/2014/main" id="{7A1B0DC4-A28C-4076-B216-BF712211FAE5}"/>
                  </a:ext>
                </a:extLst>
              </p:cNvPr>
              <p:cNvGrpSpPr/>
              <p:nvPr/>
            </p:nvGrpSpPr>
            <p:grpSpPr>
              <a:xfrm>
                <a:off x="1033730" y="3494188"/>
                <a:ext cx="113353" cy="108453"/>
                <a:chOff x="1804201" y="3279725"/>
                <a:chExt cx="1046645" cy="1098676"/>
              </a:xfrm>
            </p:grpSpPr>
            <p:sp>
              <p:nvSpPr>
                <p:cNvPr id="70" name="Freeform 12">
                  <a:extLst>
                    <a:ext uri="{FF2B5EF4-FFF2-40B4-BE49-F238E27FC236}">
                      <a16:creationId xmlns:a16="http://schemas.microsoft.com/office/drawing/2014/main" id="{260C49CC-9C63-4EA1-94CB-ED11BF0EC1BB}"/>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71" name="Freeform 24">
                  <a:extLst>
                    <a:ext uri="{FF2B5EF4-FFF2-40B4-BE49-F238E27FC236}">
                      <a16:creationId xmlns:a16="http://schemas.microsoft.com/office/drawing/2014/main" id="{90D1E1E2-4B13-474F-B9AA-FE5A02D52704}"/>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72" name="Freeform 11">
                  <a:extLst>
                    <a:ext uri="{FF2B5EF4-FFF2-40B4-BE49-F238E27FC236}">
                      <a16:creationId xmlns:a16="http://schemas.microsoft.com/office/drawing/2014/main" id="{6824EC07-4958-439B-B527-969E24802CE2}"/>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73" name="Freeform: Shape 87">
                  <a:extLst>
                    <a:ext uri="{FF2B5EF4-FFF2-40B4-BE49-F238E27FC236}">
                      <a16:creationId xmlns:a16="http://schemas.microsoft.com/office/drawing/2014/main" id="{19939048-F329-42EC-AF40-F571F9211553}"/>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6" name="Group 15">
                <a:extLst>
                  <a:ext uri="{FF2B5EF4-FFF2-40B4-BE49-F238E27FC236}">
                    <a16:creationId xmlns:a16="http://schemas.microsoft.com/office/drawing/2014/main" id="{0EA21403-6BBD-401B-B66F-C65425BB37AA}"/>
                  </a:ext>
                </a:extLst>
              </p:cNvPr>
              <p:cNvGrpSpPr/>
              <p:nvPr/>
            </p:nvGrpSpPr>
            <p:grpSpPr>
              <a:xfrm>
                <a:off x="1187751" y="3528475"/>
                <a:ext cx="113353" cy="108453"/>
                <a:chOff x="1804201" y="3279725"/>
                <a:chExt cx="1046645" cy="1098676"/>
              </a:xfrm>
            </p:grpSpPr>
            <p:sp>
              <p:nvSpPr>
                <p:cNvPr id="66" name="Freeform 12">
                  <a:extLst>
                    <a:ext uri="{FF2B5EF4-FFF2-40B4-BE49-F238E27FC236}">
                      <a16:creationId xmlns:a16="http://schemas.microsoft.com/office/drawing/2014/main" id="{0B99C55A-320A-4DE4-84AF-25B9DEA6EE5A}"/>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67" name="Freeform 24">
                  <a:extLst>
                    <a:ext uri="{FF2B5EF4-FFF2-40B4-BE49-F238E27FC236}">
                      <a16:creationId xmlns:a16="http://schemas.microsoft.com/office/drawing/2014/main" id="{4A311AB7-689D-4975-A947-F7BAD24DA441}"/>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68" name="Freeform 11">
                  <a:extLst>
                    <a:ext uri="{FF2B5EF4-FFF2-40B4-BE49-F238E27FC236}">
                      <a16:creationId xmlns:a16="http://schemas.microsoft.com/office/drawing/2014/main" id="{56F929F3-7B9E-4B5A-8139-CD64711327D1}"/>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69" name="Freeform: Shape 87">
                  <a:extLst>
                    <a:ext uri="{FF2B5EF4-FFF2-40B4-BE49-F238E27FC236}">
                      <a16:creationId xmlns:a16="http://schemas.microsoft.com/office/drawing/2014/main" id="{A9875559-4CE8-45C4-8D2D-DD47EC714E1E}"/>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7" name="Group 16">
                <a:extLst>
                  <a:ext uri="{FF2B5EF4-FFF2-40B4-BE49-F238E27FC236}">
                    <a16:creationId xmlns:a16="http://schemas.microsoft.com/office/drawing/2014/main" id="{ED5CF280-C412-4C06-8F38-BF5E1E8976D1}"/>
                  </a:ext>
                </a:extLst>
              </p:cNvPr>
              <p:cNvGrpSpPr/>
              <p:nvPr/>
            </p:nvGrpSpPr>
            <p:grpSpPr>
              <a:xfrm>
                <a:off x="855368" y="3548415"/>
                <a:ext cx="113353" cy="108453"/>
                <a:chOff x="1804201" y="3279725"/>
                <a:chExt cx="1046645" cy="1098676"/>
              </a:xfrm>
            </p:grpSpPr>
            <p:sp>
              <p:nvSpPr>
                <p:cNvPr id="62" name="Freeform 12">
                  <a:extLst>
                    <a:ext uri="{FF2B5EF4-FFF2-40B4-BE49-F238E27FC236}">
                      <a16:creationId xmlns:a16="http://schemas.microsoft.com/office/drawing/2014/main" id="{B5031E72-3D39-446F-82C4-11A77E626B8B}"/>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63" name="Freeform 24">
                  <a:extLst>
                    <a:ext uri="{FF2B5EF4-FFF2-40B4-BE49-F238E27FC236}">
                      <a16:creationId xmlns:a16="http://schemas.microsoft.com/office/drawing/2014/main" id="{7EAE5DBE-5439-43DE-9D4E-86EEB3F04D19}"/>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64" name="Freeform 11">
                  <a:extLst>
                    <a:ext uri="{FF2B5EF4-FFF2-40B4-BE49-F238E27FC236}">
                      <a16:creationId xmlns:a16="http://schemas.microsoft.com/office/drawing/2014/main" id="{7BCD725D-289A-42EB-A91C-1FCF21C3E49D}"/>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65" name="Freeform: Shape 87">
                  <a:extLst>
                    <a:ext uri="{FF2B5EF4-FFF2-40B4-BE49-F238E27FC236}">
                      <a16:creationId xmlns:a16="http://schemas.microsoft.com/office/drawing/2014/main" id="{1AD0AB31-5B28-461F-AD02-BAA1AC01DB86}"/>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8" name="Group 17">
                <a:extLst>
                  <a:ext uri="{FF2B5EF4-FFF2-40B4-BE49-F238E27FC236}">
                    <a16:creationId xmlns:a16="http://schemas.microsoft.com/office/drawing/2014/main" id="{3E361083-617D-425E-8BCF-F51C1FE8F689}"/>
                  </a:ext>
                </a:extLst>
              </p:cNvPr>
              <p:cNvGrpSpPr/>
              <p:nvPr/>
            </p:nvGrpSpPr>
            <p:grpSpPr>
              <a:xfrm>
                <a:off x="686427" y="3628481"/>
                <a:ext cx="113353" cy="108453"/>
                <a:chOff x="1804201" y="3279725"/>
                <a:chExt cx="1046645" cy="1098676"/>
              </a:xfrm>
            </p:grpSpPr>
            <p:sp>
              <p:nvSpPr>
                <p:cNvPr id="58" name="Freeform 12">
                  <a:extLst>
                    <a:ext uri="{FF2B5EF4-FFF2-40B4-BE49-F238E27FC236}">
                      <a16:creationId xmlns:a16="http://schemas.microsoft.com/office/drawing/2014/main" id="{FC36D356-0DC0-400C-9967-5E9A992BADEA}"/>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59" name="Freeform 24">
                  <a:extLst>
                    <a:ext uri="{FF2B5EF4-FFF2-40B4-BE49-F238E27FC236}">
                      <a16:creationId xmlns:a16="http://schemas.microsoft.com/office/drawing/2014/main" id="{86B2FD8E-17A4-4FF6-94E1-94734AC79109}"/>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60" name="Freeform 11">
                  <a:extLst>
                    <a:ext uri="{FF2B5EF4-FFF2-40B4-BE49-F238E27FC236}">
                      <a16:creationId xmlns:a16="http://schemas.microsoft.com/office/drawing/2014/main" id="{C80EFE84-8D24-4537-BE5E-AEEE5810B116}"/>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61" name="Freeform: Shape 87">
                  <a:extLst>
                    <a:ext uri="{FF2B5EF4-FFF2-40B4-BE49-F238E27FC236}">
                      <a16:creationId xmlns:a16="http://schemas.microsoft.com/office/drawing/2014/main" id="{A0F53040-CF98-4454-992E-06A3801C2BAD}"/>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9" name="Group 18">
                <a:extLst>
                  <a:ext uri="{FF2B5EF4-FFF2-40B4-BE49-F238E27FC236}">
                    <a16:creationId xmlns:a16="http://schemas.microsoft.com/office/drawing/2014/main" id="{0988AFFB-A422-46C9-A8F1-07239F522CCC}"/>
                  </a:ext>
                </a:extLst>
              </p:cNvPr>
              <p:cNvGrpSpPr/>
              <p:nvPr/>
            </p:nvGrpSpPr>
            <p:grpSpPr>
              <a:xfrm>
                <a:off x="1033730" y="3628481"/>
                <a:ext cx="113353" cy="108453"/>
                <a:chOff x="1804201" y="3279725"/>
                <a:chExt cx="1046645" cy="1098676"/>
              </a:xfrm>
            </p:grpSpPr>
            <p:sp>
              <p:nvSpPr>
                <p:cNvPr id="54" name="Freeform 12">
                  <a:extLst>
                    <a:ext uri="{FF2B5EF4-FFF2-40B4-BE49-F238E27FC236}">
                      <a16:creationId xmlns:a16="http://schemas.microsoft.com/office/drawing/2014/main" id="{9732E484-EEDA-403C-A319-220EEBAEF368}"/>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55" name="Freeform 24">
                  <a:extLst>
                    <a:ext uri="{FF2B5EF4-FFF2-40B4-BE49-F238E27FC236}">
                      <a16:creationId xmlns:a16="http://schemas.microsoft.com/office/drawing/2014/main" id="{0E628C8D-589F-4317-B21D-F8B56C2F1CD7}"/>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56" name="Freeform 11">
                  <a:extLst>
                    <a:ext uri="{FF2B5EF4-FFF2-40B4-BE49-F238E27FC236}">
                      <a16:creationId xmlns:a16="http://schemas.microsoft.com/office/drawing/2014/main" id="{D1A7CC1C-545E-44A5-82E9-01B1958B8D89}"/>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57" name="Freeform: Shape 87">
                  <a:extLst>
                    <a:ext uri="{FF2B5EF4-FFF2-40B4-BE49-F238E27FC236}">
                      <a16:creationId xmlns:a16="http://schemas.microsoft.com/office/drawing/2014/main" id="{6F105652-3141-408A-A480-64FF9C49A0CF}"/>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0" name="Group 19">
                <a:extLst>
                  <a:ext uri="{FF2B5EF4-FFF2-40B4-BE49-F238E27FC236}">
                    <a16:creationId xmlns:a16="http://schemas.microsoft.com/office/drawing/2014/main" id="{4C415FE0-C0E6-41D4-9B79-15C9461042FE}"/>
                  </a:ext>
                </a:extLst>
              </p:cNvPr>
              <p:cNvGrpSpPr/>
              <p:nvPr/>
            </p:nvGrpSpPr>
            <p:grpSpPr>
              <a:xfrm>
                <a:off x="855359" y="3698550"/>
                <a:ext cx="113353" cy="108453"/>
                <a:chOff x="1804201" y="3279725"/>
                <a:chExt cx="1046645" cy="1098676"/>
              </a:xfrm>
            </p:grpSpPr>
            <p:sp>
              <p:nvSpPr>
                <p:cNvPr id="50" name="Freeform 12">
                  <a:extLst>
                    <a:ext uri="{FF2B5EF4-FFF2-40B4-BE49-F238E27FC236}">
                      <a16:creationId xmlns:a16="http://schemas.microsoft.com/office/drawing/2014/main" id="{0D8CC2B7-93AD-4F0A-836E-5CF0B3D4B166}"/>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51" name="Freeform 24">
                  <a:extLst>
                    <a:ext uri="{FF2B5EF4-FFF2-40B4-BE49-F238E27FC236}">
                      <a16:creationId xmlns:a16="http://schemas.microsoft.com/office/drawing/2014/main" id="{B548E413-C648-4164-A620-37BE26D2B66B}"/>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52" name="Freeform 11">
                  <a:extLst>
                    <a:ext uri="{FF2B5EF4-FFF2-40B4-BE49-F238E27FC236}">
                      <a16:creationId xmlns:a16="http://schemas.microsoft.com/office/drawing/2014/main" id="{870DFBB6-A0EB-4567-A368-F1075BE92443}"/>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53" name="Freeform: Shape 87">
                  <a:extLst>
                    <a:ext uri="{FF2B5EF4-FFF2-40B4-BE49-F238E27FC236}">
                      <a16:creationId xmlns:a16="http://schemas.microsoft.com/office/drawing/2014/main" id="{8B23306A-9E1B-4E05-AAC0-2EBA4331B3D2}"/>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1" name="Group 20">
                <a:extLst>
                  <a:ext uri="{FF2B5EF4-FFF2-40B4-BE49-F238E27FC236}">
                    <a16:creationId xmlns:a16="http://schemas.microsoft.com/office/drawing/2014/main" id="{B9389178-326D-46AF-A29E-37161206BBBA}"/>
                  </a:ext>
                </a:extLst>
              </p:cNvPr>
              <p:cNvGrpSpPr/>
              <p:nvPr/>
            </p:nvGrpSpPr>
            <p:grpSpPr>
              <a:xfrm>
                <a:off x="1202551" y="3680054"/>
                <a:ext cx="113353" cy="108453"/>
                <a:chOff x="1804201" y="3279725"/>
                <a:chExt cx="1046645" cy="1098676"/>
              </a:xfrm>
            </p:grpSpPr>
            <p:sp>
              <p:nvSpPr>
                <p:cNvPr id="46" name="Freeform 12">
                  <a:extLst>
                    <a:ext uri="{FF2B5EF4-FFF2-40B4-BE49-F238E27FC236}">
                      <a16:creationId xmlns:a16="http://schemas.microsoft.com/office/drawing/2014/main" id="{97EF7AC4-0B78-4749-B4C4-0DBFB4FC3432}"/>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47" name="Freeform 24">
                  <a:extLst>
                    <a:ext uri="{FF2B5EF4-FFF2-40B4-BE49-F238E27FC236}">
                      <a16:creationId xmlns:a16="http://schemas.microsoft.com/office/drawing/2014/main" id="{AD6566D1-832E-42E3-954D-76B257DCD08E}"/>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48" name="Freeform 11">
                  <a:extLst>
                    <a:ext uri="{FF2B5EF4-FFF2-40B4-BE49-F238E27FC236}">
                      <a16:creationId xmlns:a16="http://schemas.microsoft.com/office/drawing/2014/main" id="{FE72CD10-9DF8-411B-9C06-BC8C73DB7B7F}"/>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49" name="Freeform: Shape 87">
                  <a:extLst>
                    <a:ext uri="{FF2B5EF4-FFF2-40B4-BE49-F238E27FC236}">
                      <a16:creationId xmlns:a16="http://schemas.microsoft.com/office/drawing/2014/main" id="{1B9164DE-B71E-4979-BBBD-FC2F7E47F673}"/>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2" name="Group 21">
                <a:extLst>
                  <a:ext uri="{FF2B5EF4-FFF2-40B4-BE49-F238E27FC236}">
                    <a16:creationId xmlns:a16="http://schemas.microsoft.com/office/drawing/2014/main" id="{A2ED455A-DF5A-466A-8393-5170E86B0F99}"/>
                  </a:ext>
                </a:extLst>
              </p:cNvPr>
              <p:cNvGrpSpPr/>
              <p:nvPr/>
            </p:nvGrpSpPr>
            <p:grpSpPr>
              <a:xfrm>
                <a:off x="686427" y="3759283"/>
                <a:ext cx="113353" cy="108453"/>
                <a:chOff x="1804201" y="3279725"/>
                <a:chExt cx="1046645" cy="1098676"/>
              </a:xfrm>
            </p:grpSpPr>
            <p:sp>
              <p:nvSpPr>
                <p:cNvPr id="42" name="Freeform 12">
                  <a:extLst>
                    <a:ext uri="{FF2B5EF4-FFF2-40B4-BE49-F238E27FC236}">
                      <a16:creationId xmlns:a16="http://schemas.microsoft.com/office/drawing/2014/main" id="{F1843445-3C66-4240-B5B4-9E3FC6B7AE04}"/>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43" name="Freeform 24">
                  <a:extLst>
                    <a:ext uri="{FF2B5EF4-FFF2-40B4-BE49-F238E27FC236}">
                      <a16:creationId xmlns:a16="http://schemas.microsoft.com/office/drawing/2014/main" id="{6FCB8075-6B18-45B5-94A1-C5710C3003EA}"/>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44" name="Freeform 11">
                  <a:extLst>
                    <a:ext uri="{FF2B5EF4-FFF2-40B4-BE49-F238E27FC236}">
                      <a16:creationId xmlns:a16="http://schemas.microsoft.com/office/drawing/2014/main" id="{ED5FCF58-1508-44C5-B1D2-79DC7845FD43}"/>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45" name="Freeform: Shape 87">
                  <a:extLst>
                    <a:ext uri="{FF2B5EF4-FFF2-40B4-BE49-F238E27FC236}">
                      <a16:creationId xmlns:a16="http://schemas.microsoft.com/office/drawing/2014/main" id="{C5125D68-803E-4D65-9BB7-29D0D6AB3185}"/>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3" name="Group 22">
                <a:extLst>
                  <a:ext uri="{FF2B5EF4-FFF2-40B4-BE49-F238E27FC236}">
                    <a16:creationId xmlns:a16="http://schemas.microsoft.com/office/drawing/2014/main" id="{368048EC-5EBC-44DF-BC5B-EC198B924F7B}"/>
                  </a:ext>
                </a:extLst>
              </p:cNvPr>
              <p:cNvGrpSpPr/>
              <p:nvPr/>
            </p:nvGrpSpPr>
            <p:grpSpPr>
              <a:xfrm>
                <a:off x="1033730" y="3759283"/>
                <a:ext cx="113353" cy="108453"/>
                <a:chOff x="1804201" y="3279725"/>
                <a:chExt cx="1046645" cy="1098676"/>
              </a:xfrm>
            </p:grpSpPr>
            <p:sp>
              <p:nvSpPr>
                <p:cNvPr id="38" name="Freeform 12">
                  <a:extLst>
                    <a:ext uri="{FF2B5EF4-FFF2-40B4-BE49-F238E27FC236}">
                      <a16:creationId xmlns:a16="http://schemas.microsoft.com/office/drawing/2014/main" id="{E54543DB-4AA2-4977-B9A8-87375D2BAC25}"/>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9" name="Freeform 24">
                  <a:extLst>
                    <a:ext uri="{FF2B5EF4-FFF2-40B4-BE49-F238E27FC236}">
                      <a16:creationId xmlns:a16="http://schemas.microsoft.com/office/drawing/2014/main" id="{9995BC2A-A608-4412-AD0B-EB21E2918E8D}"/>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40" name="Freeform 11">
                  <a:extLst>
                    <a:ext uri="{FF2B5EF4-FFF2-40B4-BE49-F238E27FC236}">
                      <a16:creationId xmlns:a16="http://schemas.microsoft.com/office/drawing/2014/main" id="{1DEF8952-4E78-44B6-A4A2-4A19D65FB343}"/>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41" name="Freeform: Shape 87">
                  <a:extLst>
                    <a:ext uri="{FF2B5EF4-FFF2-40B4-BE49-F238E27FC236}">
                      <a16:creationId xmlns:a16="http://schemas.microsoft.com/office/drawing/2014/main" id="{C7093926-A441-44B2-A41E-50B22C3C362C}"/>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4" name="Group 23">
                <a:extLst>
                  <a:ext uri="{FF2B5EF4-FFF2-40B4-BE49-F238E27FC236}">
                    <a16:creationId xmlns:a16="http://schemas.microsoft.com/office/drawing/2014/main" id="{8B11C0E8-71E5-4C9F-946C-491C9013767D}"/>
                  </a:ext>
                </a:extLst>
              </p:cNvPr>
              <p:cNvGrpSpPr/>
              <p:nvPr/>
            </p:nvGrpSpPr>
            <p:grpSpPr>
              <a:xfrm>
                <a:off x="531382" y="3567145"/>
                <a:ext cx="113353" cy="108453"/>
                <a:chOff x="1804201" y="3279725"/>
                <a:chExt cx="1046645" cy="1098676"/>
              </a:xfrm>
            </p:grpSpPr>
            <p:sp>
              <p:nvSpPr>
                <p:cNvPr id="34" name="Freeform 12">
                  <a:extLst>
                    <a:ext uri="{FF2B5EF4-FFF2-40B4-BE49-F238E27FC236}">
                      <a16:creationId xmlns:a16="http://schemas.microsoft.com/office/drawing/2014/main" id="{4BBD4551-3A84-417C-90A0-7F8C14D189B9}"/>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5" name="Freeform 24">
                  <a:extLst>
                    <a:ext uri="{FF2B5EF4-FFF2-40B4-BE49-F238E27FC236}">
                      <a16:creationId xmlns:a16="http://schemas.microsoft.com/office/drawing/2014/main" id="{F02523B8-6DE7-458C-AAA0-AF1E1B3F3BF8}"/>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6" name="Freeform 11">
                  <a:extLst>
                    <a:ext uri="{FF2B5EF4-FFF2-40B4-BE49-F238E27FC236}">
                      <a16:creationId xmlns:a16="http://schemas.microsoft.com/office/drawing/2014/main" id="{95584024-DD98-48A7-A113-80E9F75C57DB}"/>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7" name="Freeform: Shape 87">
                  <a:extLst>
                    <a:ext uri="{FF2B5EF4-FFF2-40B4-BE49-F238E27FC236}">
                      <a16:creationId xmlns:a16="http://schemas.microsoft.com/office/drawing/2014/main" id="{D0456688-007E-4E2E-A908-E896653D4735}"/>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25" name="Group 24">
                <a:extLst>
                  <a:ext uri="{FF2B5EF4-FFF2-40B4-BE49-F238E27FC236}">
                    <a16:creationId xmlns:a16="http://schemas.microsoft.com/office/drawing/2014/main" id="{912ECAC0-A30D-4A14-AD9D-94AB9C1E6FBB}"/>
                  </a:ext>
                </a:extLst>
              </p:cNvPr>
              <p:cNvGrpSpPr/>
              <p:nvPr/>
            </p:nvGrpSpPr>
            <p:grpSpPr>
              <a:xfrm>
                <a:off x="531262" y="3698784"/>
                <a:ext cx="113353" cy="108453"/>
                <a:chOff x="1804201" y="3279725"/>
                <a:chExt cx="1046645" cy="1098676"/>
              </a:xfrm>
            </p:grpSpPr>
            <p:sp>
              <p:nvSpPr>
                <p:cNvPr id="30" name="Freeform 12">
                  <a:extLst>
                    <a:ext uri="{FF2B5EF4-FFF2-40B4-BE49-F238E27FC236}">
                      <a16:creationId xmlns:a16="http://schemas.microsoft.com/office/drawing/2014/main" id="{952B62C5-5AE4-4B67-895B-00760AD9AE8A}"/>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1" name="Freeform 24">
                  <a:extLst>
                    <a:ext uri="{FF2B5EF4-FFF2-40B4-BE49-F238E27FC236}">
                      <a16:creationId xmlns:a16="http://schemas.microsoft.com/office/drawing/2014/main" id="{CECDC38C-2BCC-4123-BF41-3FE355C1A825}"/>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2" name="Freeform 11">
                  <a:extLst>
                    <a:ext uri="{FF2B5EF4-FFF2-40B4-BE49-F238E27FC236}">
                      <a16:creationId xmlns:a16="http://schemas.microsoft.com/office/drawing/2014/main" id="{CB853D07-461D-427A-92E0-1FF1563E4A1C}"/>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33" name="Freeform: Shape 87">
                  <a:extLst>
                    <a:ext uri="{FF2B5EF4-FFF2-40B4-BE49-F238E27FC236}">
                      <a16:creationId xmlns:a16="http://schemas.microsoft.com/office/drawing/2014/main" id="{01E8A0E1-1E40-4AC8-B88D-B5F001E82C26}"/>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78" name="Group 77">
                <a:extLst>
                  <a:ext uri="{FF2B5EF4-FFF2-40B4-BE49-F238E27FC236}">
                    <a16:creationId xmlns:a16="http://schemas.microsoft.com/office/drawing/2014/main" id="{EDED8D87-2B6C-4358-B6C2-0A2A4594345F}"/>
                  </a:ext>
                </a:extLst>
              </p:cNvPr>
              <p:cNvGrpSpPr/>
              <p:nvPr/>
            </p:nvGrpSpPr>
            <p:grpSpPr>
              <a:xfrm>
                <a:off x="522051" y="3860247"/>
                <a:ext cx="113353" cy="108453"/>
                <a:chOff x="1804201" y="3279725"/>
                <a:chExt cx="1046645" cy="1098676"/>
              </a:xfrm>
            </p:grpSpPr>
            <p:sp>
              <p:nvSpPr>
                <p:cNvPr id="79" name="Freeform 12">
                  <a:extLst>
                    <a:ext uri="{FF2B5EF4-FFF2-40B4-BE49-F238E27FC236}">
                      <a16:creationId xmlns:a16="http://schemas.microsoft.com/office/drawing/2014/main" id="{B0283F41-E4F4-4C61-A77C-5B25101C6C98}"/>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0" name="Freeform 24">
                  <a:extLst>
                    <a:ext uri="{FF2B5EF4-FFF2-40B4-BE49-F238E27FC236}">
                      <a16:creationId xmlns:a16="http://schemas.microsoft.com/office/drawing/2014/main" id="{F1D67CD4-AC5A-48CF-9770-2219A12EEFC4}"/>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1" name="Freeform 11">
                  <a:extLst>
                    <a:ext uri="{FF2B5EF4-FFF2-40B4-BE49-F238E27FC236}">
                      <a16:creationId xmlns:a16="http://schemas.microsoft.com/office/drawing/2014/main" id="{4736B104-A149-498A-94AC-03D1C97DF9EA}"/>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2" name="Freeform: Shape 87">
                  <a:extLst>
                    <a:ext uri="{FF2B5EF4-FFF2-40B4-BE49-F238E27FC236}">
                      <a16:creationId xmlns:a16="http://schemas.microsoft.com/office/drawing/2014/main" id="{DD0BFB93-895C-41E2-BB65-6BC93B4ACB02}"/>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83" name="Group 82">
                <a:extLst>
                  <a:ext uri="{FF2B5EF4-FFF2-40B4-BE49-F238E27FC236}">
                    <a16:creationId xmlns:a16="http://schemas.microsoft.com/office/drawing/2014/main" id="{97744176-6F84-405A-80C5-A649A62C1696}"/>
                  </a:ext>
                </a:extLst>
              </p:cNvPr>
              <p:cNvGrpSpPr/>
              <p:nvPr/>
            </p:nvGrpSpPr>
            <p:grpSpPr>
              <a:xfrm>
                <a:off x="869354" y="3860247"/>
                <a:ext cx="113353" cy="108453"/>
                <a:chOff x="1804201" y="3279725"/>
                <a:chExt cx="1046645" cy="1098676"/>
              </a:xfrm>
            </p:grpSpPr>
            <p:sp>
              <p:nvSpPr>
                <p:cNvPr id="84" name="Freeform 12">
                  <a:extLst>
                    <a:ext uri="{FF2B5EF4-FFF2-40B4-BE49-F238E27FC236}">
                      <a16:creationId xmlns:a16="http://schemas.microsoft.com/office/drawing/2014/main" id="{1120F89B-2D02-4376-B76A-897157233E2D}"/>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5" name="Freeform 24">
                  <a:extLst>
                    <a:ext uri="{FF2B5EF4-FFF2-40B4-BE49-F238E27FC236}">
                      <a16:creationId xmlns:a16="http://schemas.microsoft.com/office/drawing/2014/main" id="{748A87EB-15FD-476D-8035-42CBBD29DA8E}"/>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6" name="Freeform 11">
                  <a:extLst>
                    <a:ext uri="{FF2B5EF4-FFF2-40B4-BE49-F238E27FC236}">
                      <a16:creationId xmlns:a16="http://schemas.microsoft.com/office/drawing/2014/main" id="{CB2452A4-F4CC-4004-8EAA-669B6786D089}"/>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7" name="Freeform: Shape 87">
                  <a:extLst>
                    <a:ext uri="{FF2B5EF4-FFF2-40B4-BE49-F238E27FC236}">
                      <a16:creationId xmlns:a16="http://schemas.microsoft.com/office/drawing/2014/main" id="{15ADE4A8-F1A2-427A-BB3C-22CE06E604AB}"/>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88" name="Group 87">
                <a:extLst>
                  <a:ext uri="{FF2B5EF4-FFF2-40B4-BE49-F238E27FC236}">
                    <a16:creationId xmlns:a16="http://schemas.microsoft.com/office/drawing/2014/main" id="{FEFAA7B0-7E1E-4220-A5D6-CE54E075E3CF}"/>
                  </a:ext>
                </a:extLst>
              </p:cNvPr>
              <p:cNvGrpSpPr/>
              <p:nvPr/>
            </p:nvGrpSpPr>
            <p:grpSpPr>
              <a:xfrm>
                <a:off x="1023375" y="3894534"/>
                <a:ext cx="113353" cy="108453"/>
                <a:chOff x="1804201" y="3279725"/>
                <a:chExt cx="1046645" cy="1098676"/>
              </a:xfrm>
            </p:grpSpPr>
            <p:sp>
              <p:nvSpPr>
                <p:cNvPr id="89" name="Freeform 12">
                  <a:extLst>
                    <a:ext uri="{FF2B5EF4-FFF2-40B4-BE49-F238E27FC236}">
                      <a16:creationId xmlns:a16="http://schemas.microsoft.com/office/drawing/2014/main" id="{67C969A5-FBE7-48EC-9B13-12FAD9CC208A}"/>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90" name="Freeform 24">
                  <a:extLst>
                    <a:ext uri="{FF2B5EF4-FFF2-40B4-BE49-F238E27FC236}">
                      <a16:creationId xmlns:a16="http://schemas.microsoft.com/office/drawing/2014/main" id="{D10B3597-B99F-4CE1-98ED-BB9D601CC72C}"/>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91" name="Freeform 11">
                  <a:extLst>
                    <a:ext uri="{FF2B5EF4-FFF2-40B4-BE49-F238E27FC236}">
                      <a16:creationId xmlns:a16="http://schemas.microsoft.com/office/drawing/2014/main" id="{397E51F4-EAC4-42F9-AD5E-4EEB0F04511C}"/>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92" name="Freeform: Shape 87">
                  <a:extLst>
                    <a:ext uri="{FF2B5EF4-FFF2-40B4-BE49-F238E27FC236}">
                      <a16:creationId xmlns:a16="http://schemas.microsoft.com/office/drawing/2014/main" id="{8EB08239-4027-4ECC-8E89-E257ABD0BCEA}"/>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93" name="Group 92">
                <a:extLst>
                  <a:ext uri="{FF2B5EF4-FFF2-40B4-BE49-F238E27FC236}">
                    <a16:creationId xmlns:a16="http://schemas.microsoft.com/office/drawing/2014/main" id="{A3661586-2040-47B4-9AB2-7C8039E735D1}"/>
                  </a:ext>
                </a:extLst>
              </p:cNvPr>
              <p:cNvGrpSpPr/>
              <p:nvPr/>
            </p:nvGrpSpPr>
            <p:grpSpPr>
              <a:xfrm>
                <a:off x="690992" y="3914474"/>
                <a:ext cx="113353" cy="108453"/>
                <a:chOff x="1804201" y="3279725"/>
                <a:chExt cx="1046645" cy="1098676"/>
              </a:xfrm>
            </p:grpSpPr>
            <p:sp>
              <p:nvSpPr>
                <p:cNvPr id="94" name="Freeform 12">
                  <a:extLst>
                    <a:ext uri="{FF2B5EF4-FFF2-40B4-BE49-F238E27FC236}">
                      <a16:creationId xmlns:a16="http://schemas.microsoft.com/office/drawing/2014/main" id="{DF636C2D-3B72-4BE7-B964-183A5FD975FE}"/>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95" name="Freeform 24">
                  <a:extLst>
                    <a:ext uri="{FF2B5EF4-FFF2-40B4-BE49-F238E27FC236}">
                      <a16:creationId xmlns:a16="http://schemas.microsoft.com/office/drawing/2014/main" id="{BBD46379-E519-4623-9BEA-9CE0CFBA8823}"/>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96" name="Freeform 11">
                  <a:extLst>
                    <a:ext uri="{FF2B5EF4-FFF2-40B4-BE49-F238E27FC236}">
                      <a16:creationId xmlns:a16="http://schemas.microsoft.com/office/drawing/2014/main" id="{BDA35C54-A83D-49AD-9874-DC54F392BE38}"/>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97" name="Freeform: Shape 87">
                  <a:extLst>
                    <a:ext uri="{FF2B5EF4-FFF2-40B4-BE49-F238E27FC236}">
                      <a16:creationId xmlns:a16="http://schemas.microsoft.com/office/drawing/2014/main" id="{48200B80-DA18-4578-9466-8FEB0111AC09}"/>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98" name="Group 97">
                <a:extLst>
                  <a:ext uri="{FF2B5EF4-FFF2-40B4-BE49-F238E27FC236}">
                    <a16:creationId xmlns:a16="http://schemas.microsoft.com/office/drawing/2014/main" id="{4F2E4337-B4B9-476D-9B26-327D79EA4FE9}"/>
                  </a:ext>
                </a:extLst>
              </p:cNvPr>
              <p:cNvGrpSpPr/>
              <p:nvPr/>
            </p:nvGrpSpPr>
            <p:grpSpPr>
              <a:xfrm>
                <a:off x="522051" y="3994540"/>
                <a:ext cx="113353" cy="108453"/>
                <a:chOff x="1804201" y="3279725"/>
                <a:chExt cx="1046645" cy="1098676"/>
              </a:xfrm>
            </p:grpSpPr>
            <p:sp>
              <p:nvSpPr>
                <p:cNvPr id="99" name="Freeform 12">
                  <a:extLst>
                    <a:ext uri="{FF2B5EF4-FFF2-40B4-BE49-F238E27FC236}">
                      <a16:creationId xmlns:a16="http://schemas.microsoft.com/office/drawing/2014/main" id="{C6CD7119-B99C-4944-8F71-FED10D904172}"/>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00" name="Freeform 24">
                  <a:extLst>
                    <a:ext uri="{FF2B5EF4-FFF2-40B4-BE49-F238E27FC236}">
                      <a16:creationId xmlns:a16="http://schemas.microsoft.com/office/drawing/2014/main" id="{98C8A0C7-509A-4A0B-AB75-EA88895AF0A8}"/>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01" name="Freeform 11">
                  <a:extLst>
                    <a:ext uri="{FF2B5EF4-FFF2-40B4-BE49-F238E27FC236}">
                      <a16:creationId xmlns:a16="http://schemas.microsoft.com/office/drawing/2014/main" id="{D29AA2A6-1764-40B9-839A-1EE1B9435943}"/>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02" name="Freeform: Shape 87">
                  <a:extLst>
                    <a:ext uri="{FF2B5EF4-FFF2-40B4-BE49-F238E27FC236}">
                      <a16:creationId xmlns:a16="http://schemas.microsoft.com/office/drawing/2014/main" id="{57037D49-9901-409E-99B7-907EC0625C87}"/>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03" name="Group 102">
                <a:extLst>
                  <a:ext uri="{FF2B5EF4-FFF2-40B4-BE49-F238E27FC236}">
                    <a16:creationId xmlns:a16="http://schemas.microsoft.com/office/drawing/2014/main" id="{BA46C64E-3340-45D6-9CD3-98BDD0820FCD}"/>
                  </a:ext>
                </a:extLst>
              </p:cNvPr>
              <p:cNvGrpSpPr/>
              <p:nvPr/>
            </p:nvGrpSpPr>
            <p:grpSpPr>
              <a:xfrm>
                <a:off x="869354" y="3994540"/>
                <a:ext cx="113353" cy="108453"/>
                <a:chOff x="1804201" y="3279725"/>
                <a:chExt cx="1046645" cy="1098676"/>
              </a:xfrm>
            </p:grpSpPr>
            <p:sp>
              <p:nvSpPr>
                <p:cNvPr id="104" name="Freeform 12">
                  <a:extLst>
                    <a:ext uri="{FF2B5EF4-FFF2-40B4-BE49-F238E27FC236}">
                      <a16:creationId xmlns:a16="http://schemas.microsoft.com/office/drawing/2014/main" id="{C0EDF4FC-4675-46FD-BACA-04FC8EB73949}"/>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05" name="Freeform 24">
                  <a:extLst>
                    <a:ext uri="{FF2B5EF4-FFF2-40B4-BE49-F238E27FC236}">
                      <a16:creationId xmlns:a16="http://schemas.microsoft.com/office/drawing/2014/main" id="{BDFF48CA-65D8-4676-B2FC-26267C713352}"/>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06" name="Freeform 11">
                  <a:extLst>
                    <a:ext uri="{FF2B5EF4-FFF2-40B4-BE49-F238E27FC236}">
                      <a16:creationId xmlns:a16="http://schemas.microsoft.com/office/drawing/2014/main" id="{F44C358F-AC3D-40E6-8137-F00B7F7827B8}"/>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07" name="Freeform: Shape 87">
                  <a:extLst>
                    <a:ext uri="{FF2B5EF4-FFF2-40B4-BE49-F238E27FC236}">
                      <a16:creationId xmlns:a16="http://schemas.microsoft.com/office/drawing/2014/main" id="{CEAF9D99-5973-452E-BB99-5F7B42D29841}"/>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08" name="Group 107">
                <a:extLst>
                  <a:ext uri="{FF2B5EF4-FFF2-40B4-BE49-F238E27FC236}">
                    <a16:creationId xmlns:a16="http://schemas.microsoft.com/office/drawing/2014/main" id="{2CCEB682-01A6-47D7-955E-B27FAE1BA4DF}"/>
                  </a:ext>
                </a:extLst>
              </p:cNvPr>
              <p:cNvGrpSpPr/>
              <p:nvPr/>
            </p:nvGrpSpPr>
            <p:grpSpPr>
              <a:xfrm>
                <a:off x="690872" y="4046113"/>
                <a:ext cx="113353" cy="108453"/>
                <a:chOff x="1804201" y="3279725"/>
                <a:chExt cx="1046645" cy="1098676"/>
              </a:xfrm>
            </p:grpSpPr>
            <p:sp>
              <p:nvSpPr>
                <p:cNvPr id="109" name="Freeform 12">
                  <a:extLst>
                    <a:ext uri="{FF2B5EF4-FFF2-40B4-BE49-F238E27FC236}">
                      <a16:creationId xmlns:a16="http://schemas.microsoft.com/office/drawing/2014/main" id="{795EBF46-8555-4B9B-8416-18EED8B2D702}"/>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10" name="Freeform 24">
                  <a:extLst>
                    <a:ext uri="{FF2B5EF4-FFF2-40B4-BE49-F238E27FC236}">
                      <a16:creationId xmlns:a16="http://schemas.microsoft.com/office/drawing/2014/main" id="{E7A1BC20-0DD8-4C72-8368-C9FA62D8BA9C}"/>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11" name="Freeform 11">
                  <a:extLst>
                    <a:ext uri="{FF2B5EF4-FFF2-40B4-BE49-F238E27FC236}">
                      <a16:creationId xmlns:a16="http://schemas.microsoft.com/office/drawing/2014/main" id="{368B9616-F6F0-4984-B348-245711FCC1E2}"/>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12" name="Freeform: Shape 87">
                  <a:extLst>
                    <a:ext uri="{FF2B5EF4-FFF2-40B4-BE49-F238E27FC236}">
                      <a16:creationId xmlns:a16="http://schemas.microsoft.com/office/drawing/2014/main" id="{98FC4E67-B631-4E6F-8490-3BCFECAACE4E}"/>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13" name="Group 112">
                <a:extLst>
                  <a:ext uri="{FF2B5EF4-FFF2-40B4-BE49-F238E27FC236}">
                    <a16:creationId xmlns:a16="http://schemas.microsoft.com/office/drawing/2014/main" id="{EFD84FAE-8E93-44B5-895F-0622744DAEB2}"/>
                  </a:ext>
                </a:extLst>
              </p:cNvPr>
              <p:cNvGrpSpPr/>
              <p:nvPr/>
            </p:nvGrpSpPr>
            <p:grpSpPr>
              <a:xfrm>
                <a:off x="1038175" y="4046113"/>
                <a:ext cx="113353" cy="108453"/>
                <a:chOff x="1804201" y="3279725"/>
                <a:chExt cx="1046645" cy="1098676"/>
              </a:xfrm>
            </p:grpSpPr>
            <p:sp>
              <p:nvSpPr>
                <p:cNvPr id="114" name="Freeform 12">
                  <a:extLst>
                    <a:ext uri="{FF2B5EF4-FFF2-40B4-BE49-F238E27FC236}">
                      <a16:creationId xmlns:a16="http://schemas.microsoft.com/office/drawing/2014/main" id="{6D7F2BB6-7F4A-422D-BFB7-51DF997BCEDB}"/>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15" name="Freeform 24">
                  <a:extLst>
                    <a:ext uri="{FF2B5EF4-FFF2-40B4-BE49-F238E27FC236}">
                      <a16:creationId xmlns:a16="http://schemas.microsoft.com/office/drawing/2014/main" id="{4AE5C79D-76CA-4B01-AC02-3066C6A00ABE}"/>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16" name="Freeform 11">
                  <a:extLst>
                    <a:ext uri="{FF2B5EF4-FFF2-40B4-BE49-F238E27FC236}">
                      <a16:creationId xmlns:a16="http://schemas.microsoft.com/office/drawing/2014/main" id="{AC068C82-3930-4555-A3CC-79D365EA79F4}"/>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17" name="Freeform: Shape 87">
                  <a:extLst>
                    <a:ext uri="{FF2B5EF4-FFF2-40B4-BE49-F238E27FC236}">
                      <a16:creationId xmlns:a16="http://schemas.microsoft.com/office/drawing/2014/main" id="{73854EE8-CAC5-4452-AAF0-6976BCA01768}"/>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18" name="Group 117">
                <a:extLst>
                  <a:ext uri="{FF2B5EF4-FFF2-40B4-BE49-F238E27FC236}">
                    <a16:creationId xmlns:a16="http://schemas.microsoft.com/office/drawing/2014/main" id="{C7F542E5-A9A3-4961-8374-4B40915ACCF4}"/>
                  </a:ext>
                </a:extLst>
              </p:cNvPr>
              <p:cNvGrpSpPr/>
              <p:nvPr/>
            </p:nvGrpSpPr>
            <p:grpSpPr>
              <a:xfrm>
                <a:off x="522051" y="4125342"/>
                <a:ext cx="113353" cy="108453"/>
                <a:chOff x="1804201" y="3279725"/>
                <a:chExt cx="1046645" cy="1098676"/>
              </a:xfrm>
            </p:grpSpPr>
            <p:sp>
              <p:nvSpPr>
                <p:cNvPr id="119" name="Freeform 12">
                  <a:extLst>
                    <a:ext uri="{FF2B5EF4-FFF2-40B4-BE49-F238E27FC236}">
                      <a16:creationId xmlns:a16="http://schemas.microsoft.com/office/drawing/2014/main" id="{FD3B655F-9BB6-419C-9380-721AB5BC2DA7}"/>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20" name="Freeform 24">
                  <a:extLst>
                    <a:ext uri="{FF2B5EF4-FFF2-40B4-BE49-F238E27FC236}">
                      <a16:creationId xmlns:a16="http://schemas.microsoft.com/office/drawing/2014/main" id="{5408E0C6-C1B4-49D5-B806-4C1BCC80DCDC}"/>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21" name="Freeform 11">
                  <a:extLst>
                    <a:ext uri="{FF2B5EF4-FFF2-40B4-BE49-F238E27FC236}">
                      <a16:creationId xmlns:a16="http://schemas.microsoft.com/office/drawing/2014/main" id="{8A66EF50-F321-4452-96E9-0CEAF220AECB}"/>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22" name="Freeform: Shape 87">
                  <a:extLst>
                    <a:ext uri="{FF2B5EF4-FFF2-40B4-BE49-F238E27FC236}">
                      <a16:creationId xmlns:a16="http://schemas.microsoft.com/office/drawing/2014/main" id="{FB5A0AC0-EA9A-4CBB-8C7D-56A93FD11735}"/>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23" name="Group 122">
                <a:extLst>
                  <a:ext uri="{FF2B5EF4-FFF2-40B4-BE49-F238E27FC236}">
                    <a16:creationId xmlns:a16="http://schemas.microsoft.com/office/drawing/2014/main" id="{E071E63A-8F57-4679-A6F6-E5DAE88CA658}"/>
                  </a:ext>
                </a:extLst>
              </p:cNvPr>
              <p:cNvGrpSpPr/>
              <p:nvPr/>
            </p:nvGrpSpPr>
            <p:grpSpPr>
              <a:xfrm>
                <a:off x="869354" y="4125342"/>
                <a:ext cx="113353" cy="108453"/>
                <a:chOff x="1804201" y="3279725"/>
                <a:chExt cx="1046645" cy="1098676"/>
              </a:xfrm>
            </p:grpSpPr>
            <p:sp>
              <p:nvSpPr>
                <p:cNvPr id="124" name="Freeform 12">
                  <a:extLst>
                    <a:ext uri="{FF2B5EF4-FFF2-40B4-BE49-F238E27FC236}">
                      <a16:creationId xmlns:a16="http://schemas.microsoft.com/office/drawing/2014/main" id="{FAEC7862-DDC4-45B0-8EA3-D8DF4B6971C1}"/>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25" name="Freeform 24">
                  <a:extLst>
                    <a:ext uri="{FF2B5EF4-FFF2-40B4-BE49-F238E27FC236}">
                      <a16:creationId xmlns:a16="http://schemas.microsoft.com/office/drawing/2014/main" id="{535F3DC2-4B8D-46B9-97B2-0D3FCEAD82E3}"/>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26" name="Freeform 11">
                  <a:extLst>
                    <a:ext uri="{FF2B5EF4-FFF2-40B4-BE49-F238E27FC236}">
                      <a16:creationId xmlns:a16="http://schemas.microsoft.com/office/drawing/2014/main" id="{3CF4A34B-5111-4B71-AFA5-10A03971C5B6}"/>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27" name="Freeform: Shape 87">
                  <a:extLst>
                    <a:ext uri="{FF2B5EF4-FFF2-40B4-BE49-F238E27FC236}">
                      <a16:creationId xmlns:a16="http://schemas.microsoft.com/office/drawing/2014/main" id="{26CBC824-90A5-4ABB-ADAE-6575F9EC12B6}"/>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28" name="Group 127">
                <a:extLst>
                  <a:ext uri="{FF2B5EF4-FFF2-40B4-BE49-F238E27FC236}">
                    <a16:creationId xmlns:a16="http://schemas.microsoft.com/office/drawing/2014/main" id="{51412AA8-742A-40E4-B4C1-D795269F2153}"/>
                  </a:ext>
                </a:extLst>
              </p:cNvPr>
              <p:cNvGrpSpPr/>
              <p:nvPr/>
            </p:nvGrpSpPr>
            <p:grpSpPr>
              <a:xfrm>
                <a:off x="1214700" y="3857268"/>
                <a:ext cx="113353" cy="108453"/>
                <a:chOff x="1804201" y="3279725"/>
                <a:chExt cx="1046645" cy="1098676"/>
              </a:xfrm>
            </p:grpSpPr>
            <p:sp>
              <p:nvSpPr>
                <p:cNvPr id="129" name="Freeform 12">
                  <a:extLst>
                    <a:ext uri="{FF2B5EF4-FFF2-40B4-BE49-F238E27FC236}">
                      <a16:creationId xmlns:a16="http://schemas.microsoft.com/office/drawing/2014/main" id="{B53A2F17-E4B7-4DEB-9214-6D2959D98DA1}"/>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30" name="Freeform 24">
                  <a:extLst>
                    <a:ext uri="{FF2B5EF4-FFF2-40B4-BE49-F238E27FC236}">
                      <a16:creationId xmlns:a16="http://schemas.microsoft.com/office/drawing/2014/main" id="{C6EFE046-9EEC-4338-BC4F-F175748B1435}"/>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31" name="Freeform 11">
                  <a:extLst>
                    <a:ext uri="{FF2B5EF4-FFF2-40B4-BE49-F238E27FC236}">
                      <a16:creationId xmlns:a16="http://schemas.microsoft.com/office/drawing/2014/main" id="{EC1EA05D-EF48-4CE9-971B-00349605F193}"/>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32" name="Freeform: Shape 87">
                  <a:extLst>
                    <a:ext uri="{FF2B5EF4-FFF2-40B4-BE49-F238E27FC236}">
                      <a16:creationId xmlns:a16="http://schemas.microsoft.com/office/drawing/2014/main" id="{0A6947F4-7189-472D-9F89-7780639613DA}"/>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nvGrpSpPr>
              <p:cNvPr id="133" name="Group 132">
                <a:extLst>
                  <a:ext uri="{FF2B5EF4-FFF2-40B4-BE49-F238E27FC236}">
                    <a16:creationId xmlns:a16="http://schemas.microsoft.com/office/drawing/2014/main" id="{614C7504-15E8-4DA8-A1CC-D36711721987}"/>
                  </a:ext>
                </a:extLst>
              </p:cNvPr>
              <p:cNvGrpSpPr/>
              <p:nvPr/>
            </p:nvGrpSpPr>
            <p:grpSpPr>
              <a:xfrm>
                <a:off x="1214580" y="3988907"/>
                <a:ext cx="113353" cy="108453"/>
                <a:chOff x="1804201" y="3279725"/>
                <a:chExt cx="1046645" cy="1098676"/>
              </a:xfrm>
            </p:grpSpPr>
            <p:sp>
              <p:nvSpPr>
                <p:cNvPr id="134" name="Freeform 12">
                  <a:extLst>
                    <a:ext uri="{FF2B5EF4-FFF2-40B4-BE49-F238E27FC236}">
                      <a16:creationId xmlns:a16="http://schemas.microsoft.com/office/drawing/2014/main" id="{890F5099-CBAA-45BB-B4AC-15774216B13E}"/>
                    </a:ext>
                  </a:extLst>
                </p:cNvPr>
                <p:cNvSpPr>
                  <a:spLocks noEditPoints="1"/>
                </p:cNvSpPr>
                <p:nvPr/>
              </p:nvSpPr>
              <p:spPr bwMode="auto">
                <a:xfrm>
                  <a:off x="1804201" y="3279725"/>
                  <a:ext cx="1046645" cy="1071789"/>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chemeClr val="tx1"/>
                </a:solidFill>
                <a:ln>
                  <a:noFill/>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35" name="Freeform 24">
                  <a:extLst>
                    <a:ext uri="{FF2B5EF4-FFF2-40B4-BE49-F238E27FC236}">
                      <a16:creationId xmlns:a16="http://schemas.microsoft.com/office/drawing/2014/main" id="{778413BF-F2B0-4043-9512-1BDF5FAEA7FA}"/>
                    </a:ext>
                  </a:extLst>
                </p:cNvPr>
                <p:cNvSpPr>
                  <a:spLocks/>
                </p:cNvSpPr>
                <p:nvPr/>
              </p:nvSpPr>
              <p:spPr bwMode="auto">
                <a:xfrm>
                  <a:off x="2003769" y="3857905"/>
                  <a:ext cx="643896" cy="479325"/>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36" name="Freeform 11">
                  <a:extLst>
                    <a:ext uri="{FF2B5EF4-FFF2-40B4-BE49-F238E27FC236}">
                      <a16:creationId xmlns:a16="http://schemas.microsoft.com/office/drawing/2014/main" id="{97037667-5B22-4A9D-9165-7ADE1B59F4F5}"/>
                    </a:ext>
                  </a:extLst>
                </p:cNvPr>
                <p:cNvSpPr>
                  <a:spLocks/>
                </p:cNvSpPr>
                <p:nvPr/>
              </p:nvSpPr>
              <p:spPr bwMode="auto">
                <a:xfrm>
                  <a:off x="2056408" y="4321334"/>
                  <a:ext cx="539044" cy="57067"/>
                </a:xfrm>
                <a:prstGeom prst="roundRect">
                  <a:avLst/>
                </a:prstGeom>
                <a:solidFill>
                  <a:schemeClr val="bg1"/>
                </a:solidFill>
                <a:ln w="12700">
                  <a:solidFill>
                    <a:schemeClr val="tx1"/>
                  </a:solidFill>
                  <a:round/>
                  <a:headEnd/>
                  <a:tailEnd/>
                </a:ln>
              </p:spPr>
              <p:txBody>
                <a:bodyPr vert="horz" wrap="square" lIns="119521" tIns="59761" rIns="119521" bIns="59761" numCol="1" anchor="t" anchorCtr="0" compatLnSpc="1">
                  <a:prstTxWarp prst="textNoShape">
                    <a:avLst/>
                  </a:prstTxWarp>
                </a:body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2353"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37" name="Freeform: Shape 87">
                  <a:extLst>
                    <a:ext uri="{FF2B5EF4-FFF2-40B4-BE49-F238E27FC236}">
                      <a16:creationId xmlns:a16="http://schemas.microsoft.com/office/drawing/2014/main" id="{69142A96-A8F6-4ACA-9260-673DD2A84C60}"/>
                    </a:ext>
                  </a:extLst>
                </p:cNvPr>
                <p:cNvSpPr/>
                <p:nvPr/>
              </p:nvSpPr>
              <p:spPr bwMode="auto">
                <a:xfrm>
                  <a:off x="2190868" y="3582665"/>
                  <a:ext cx="266906" cy="88803"/>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39044" tIns="191234" rIns="239044" bIns="191234" numCol="1" spcCol="0" rtlCol="0" fromWordArt="0" anchor="t" anchorCtr="0" forceAA="0" compatLnSpc="1">
                  <a:prstTxWarp prst="textNoShape">
                    <a:avLst/>
                  </a:prstTxWarp>
                  <a:noAutofit/>
                </a:bodyPr>
                <a:lstStyle/>
                <a:p>
                  <a:pPr marL="0" marR="0" lvl="0" indent="0" algn="l" defTabSz="1218788" rtl="0" eaLnBrk="1" fontAlgn="base" latinLnBrk="0" hangingPunct="1">
                    <a:lnSpc>
                      <a:spcPct val="100000"/>
                    </a:lnSpc>
                    <a:spcBef>
                      <a:spcPct val="0"/>
                    </a:spcBef>
                    <a:spcAft>
                      <a:spcPct val="0"/>
                    </a:spcAft>
                    <a:buClrTx/>
                    <a:buSzTx/>
                    <a:buFontTx/>
                    <a:buNone/>
                    <a:tabLst/>
                    <a:defRPr/>
                  </a:pPr>
                  <a:endParaRPr kumimoji="0" lang="en-US" sz="3137"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sp>
          <p:nvSpPr>
            <p:cNvPr id="140" name="Rectangle 139">
              <a:extLst>
                <a:ext uri="{FF2B5EF4-FFF2-40B4-BE49-F238E27FC236}">
                  <a16:creationId xmlns:a16="http://schemas.microsoft.com/office/drawing/2014/main" id="{3B6BFF9C-4054-401A-8090-DC7F89D7E3C1}"/>
                </a:ext>
              </a:extLst>
            </p:cNvPr>
            <p:cNvSpPr/>
            <p:nvPr/>
          </p:nvSpPr>
          <p:spPr bwMode="auto">
            <a:xfrm>
              <a:off x="396240" y="3341370"/>
              <a:ext cx="1093470" cy="1104900"/>
            </a:xfrm>
            <a:prstGeom prst="rect">
              <a:avLst/>
            </a:prstGeom>
            <a:solidFill>
              <a:schemeClr val="bg1">
                <a:alpha val="5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sp>
        <p:nvSpPr>
          <p:cNvPr id="147" name="TextBox 146">
            <a:extLst>
              <a:ext uri="{FF2B5EF4-FFF2-40B4-BE49-F238E27FC236}">
                <a16:creationId xmlns:a16="http://schemas.microsoft.com/office/drawing/2014/main" id="{7A2EEDA8-40B6-480B-B271-18ABA7BB098B}"/>
              </a:ext>
            </a:extLst>
          </p:cNvPr>
          <p:cNvSpPr txBox="1"/>
          <p:nvPr/>
        </p:nvSpPr>
        <p:spPr>
          <a:xfrm>
            <a:off x="7272575" y="2325451"/>
            <a:ext cx="4469982" cy="657349"/>
          </a:xfrm>
          <a:prstGeom prst="rect">
            <a:avLst/>
          </a:prstGeom>
          <a:solidFill>
            <a:schemeClr val="accent5">
              <a:lumMod val="20000"/>
              <a:lumOff val="80000"/>
            </a:schemeClr>
          </a:solidFill>
        </p:spPr>
        <p:txBody>
          <a:bodyPr wrap="square">
            <a:spAutoFit/>
          </a:bodyPr>
          <a:lstStyle/>
          <a:p>
            <a:pPr marL="0" marR="0" lvl="0" indent="0" algn="l" defTabSz="914411"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Segoe UI"/>
                <a:ea typeface="+mn-ea"/>
                <a:cs typeface="+mn-cs"/>
              </a:rPr>
              <a:t>Note: </a:t>
            </a:r>
            <a:r>
              <a:rPr kumimoji="0" lang="en-US" sz="1800" b="0" i="1" u="none" strike="noStrike" kern="1200" cap="none" spc="0" normalizeH="0" baseline="0" noProof="0">
                <a:ln>
                  <a:noFill/>
                </a:ln>
                <a:solidFill>
                  <a:srgbClr val="000000"/>
                </a:solidFill>
                <a:effectLst/>
                <a:uLnTx/>
                <a:uFillTx/>
                <a:latin typeface="Segoe UI"/>
                <a:ea typeface="+mn-ea"/>
                <a:cs typeface="+mn-cs"/>
              </a:rPr>
              <a:t>Sophisticated attackers sometimes use commodity toolkits to hide their origin</a:t>
            </a:r>
          </a:p>
        </p:txBody>
      </p:sp>
      <p:sp>
        <p:nvSpPr>
          <p:cNvPr id="139" name="Arrow: Down 138">
            <a:extLst>
              <a:ext uri="{FF2B5EF4-FFF2-40B4-BE49-F238E27FC236}">
                <a16:creationId xmlns:a16="http://schemas.microsoft.com/office/drawing/2014/main" id="{F37F4DBE-DF8E-4492-AE89-F12D7F0BF5AA}"/>
              </a:ext>
            </a:extLst>
          </p:cNvPr>
          <p:cNvSpPr/>
          <p:nvPr/>
        </p:nvSpPr>
        <p:spPr bwMode="auto">
          <a:xfrm>
            <a:off x="907975" y="2556724"/>
            <a:ext cx="347298" cy="1921973"/>
          </a:xfrm>
          <a:prstGeom prst="downArrow">
            <a:avLst/>
          </a:prstGeom>
          <a:gradFill flip="none" rotWithShape="1">
            <a:gsLst>
              <a:gs pos="0">
                <a:schemeClr val="tx1"/>
              </a:gs>
              <a:gs pos="57000">
                <a:schemeClr val="tx1">
                  <a:alpha val="45000"/>
                </a:schemeClr>
              </a:gs>
            </a:gsLst>
            <a:lin ang="5400000" scaled="1"/>
            <a:tileRect/>
          </a:gra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42" name="TextBox 141">
            <a:extLst>
              <a:ext uri="{FF2B5EF4-FFF2-40B4-BE49-F238E27FC236}">
                <a16:creationId xmlns:a16="http://schemas.microsoft.com/office/drawing/2014/main" id="{8F5A42D7-ACAE-4218-B1B5-9B83073CCEC4}"/>
              </a:ext>
            </a:extLst>
          </p:cNvPr>
          <p:cNvSpPr txBox="1"/>
          <p:nvPr/>
        </p:nvSpPr>
        <p:spPr>
          <a:xfrm>
            <a:off x="2101412" y="4510834"/>
            <a:ext cx="9467736" cy="1172565"/>
          </a:xfrm>
          <a:prstGeom prst="rect">
            <a:avLst/>
          </a:prstGeom>
          <a:noFill/>
        </p:spPr>
        <p:txBody>
          <a:bodyPr wrap="square">
            <a:spAutoFit/>
          </a:bodyPr>
          <a:lstStyle/>
          <a:p>
            <a:pPr marL="0" marR="0" lvl="0" indent="0" algn="l" defTabSz="914411" rtl="0" eaLnBrk="1" fontAlgn="auto" latinLnBrk="0" hangingPunct="1">
              <a:lnSpc>
                <a:spcPct val="100000"/>
              </a:lnSpc>
              <a:spcBef>
                <a:spcPts val="0"/>
              </a:spcBef>
              <a:spcAft>
                <a:spcPts val="0"/>
              </a:spcAft>
              <a:buClrTx/>
              <a:buSzTx/>
              <a:buFontTx/>
              <a:buNone/>
              <a:tabLst/>
              <a:defRPr/>
            </a:pPr>
            <a:r>
              <a:rPr kumimoji="0" lang="en-US" sz="2353" b="1" i="0" u="none" strike="noStrike" kern="1200" cap="none" spc="0" normalizeH="0" baseline="0" noProof="0">
                <a:ln>
                  <a:noFill/>
                </a:ln>
                <a:solidFill>
                  <a:srgbClr val="000000"/>
                </a:solidFill>
                <a:effectLst/>
                <a:uLnTx/>
                <a:uFillTx/>
                <a:latin typeface="Segoe UI"/>
                <a:ea typeface="+mn-ea"/>
                <a:cs typeface="+mn-cs"/>
              </a:rPr>
              <a:t>Commoditization –</a:t>
            </a:r>
            <a:r>
              <a:rPr kumimoji="0" lang="en-US" sz="2353" b="1" i="0" u="none" strike="noStrike" kern="1200" cap="none" spc="0" normalizeH="0" baseline="0" noProof="0">
                <a:ln>
                  <a:noFill/>
                </a:ln>
                <a:solidFill>
                  <a:srgbClr val="000000"/>
                </a:solidFill>
                <a:effectLst/>
                <a:uLnTx/>
                <a:uFillTx/>
                <a:latin typeface="Segoe UI Semibold"/>
                <a:ea typeface="+mn-ea"/>
                <a:cs typeface="+mn-cs"/>
              </a:rPr>
              <a:t> increases scale and impact of attacks</a:t>
            </a:r>
          </a:p>
          <a:p>
            <a:pPr marL="342904" marR="0" lvl="0" indent="-342904" algn="l" defTabSz="914411"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2000" b="0" i="0" u="none" strike="noStrike" kern="1200" cap="none" spc="0" normalizeH="0" baseline="0" noProof="0">
                <a:ln>
                  <a:noFill/>
                </a:ln>
                <a:solidFill>
                  <a:srgbClr val="000000"/>
                </a:solidFill>
                <a:effectLst/>
                <a:uLnTx/>
                <a:uFillTx/>
                <a:latin typeface="Segoe UI Semibold"/>
                <a:ea typeface="+mn-ea"/>
                <a:cs typeface="+mn-cs"/>
              </a:rPr>
              <a:t>Criminal gangs copy or purchase advanced techniques, integrate into toolkits</a:t>
            </a:r>
          </a:p>
          <a:p>
            <a:pPr marL="342904" marR="0" lvl="0" indent="-342904" algn="l" defTabSz="914411"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GB" sz="2000" b="0" i="0" u="none" strike="noStrike" kern="1200" cap="none" spc="0" normalizeH="0" baseline="0" noProof="0">
                <a:ln>
                  <a:noFill/>
                </a:ln>
                <a:solidFill>
                  <a:srgbClr val="000000"/>
                </a:solidFill>
                <a:effectLst/>
                <a:uLnTx/>
                <a:uFillTx/>
                <a:latin typeface="Segoe UI Semibold"/>
                <a:ea typeface="+mn-ea"/>
                <a:cs typeface="+mn-cs"/>
              </a:rPr>
              <a:t>Also evolve financial and social aspects of extortion/ransomware models</a:t>
            </a:r>
          </a:p>
        </p:txBody>
      </p:sp>
      <p:sp>
        <p:nvSpPr>
          <p:cNvPr id="4" name="Arrow: Pentagon 3">
            <a:extLst>
              <a:ext uri="{FF2B5EF4-FFF2-40B4-BE49-F238E27FC236}">
                <a16:creationId xmlns:a16="http://schemas.microsoft.com/office/drawing/2014/main" id="{3FEEA968-944E-3E56-ADC7-101B1C606068}"/>
              </a:ext>
            </a:extLst>
          </p:cNvPr>
          <p:cNvSpPr/>
          <p:nvPr/>
        </p:nvSpPr>
        <p:spPr bwMode="auto">
          <a:xfrm>
            <a:off x="2173346" y="6076122"/>
            <a:ext cx="9521697" cy="622852"/>
          </a:xfrm>
          <a:prstGeom prst="homePlate">
            <a:avLst/>
          </a:pr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r>
              <a:rPr lang="en-US" sz="2400" b="1">
                <a:solidFill>
                  <a:schemeClr val="tx1"/>
                </a:solidFill>
                <a:ea typeface="Segoe UI" pitchFamily="34" charset="0"/>
                <a:cs typeface="Segoe UI" pitchFamily="34" charset="0"/>
              </a:rPr>
              <a:t>Agile Security </a:t>
            </a:r>
            <a:r>
              <a:rPr lang="en-US" sz="2400">
                <a:solidFill>
                  <a:schemeClr val="tx1"/>
                </a:solidFill>
                <a:latin typeface="+mj-lt"/>
                <a:ea typeface="Segoe UI" pitchFamily="34" charset="0"/>
                <a:cs typeface="Segoe UI" pitchFamily="34" charset="0"/>
              </a:rPr>
              <a:t>is required to keep up with continuous changes</a:t>
            </a:r>
          </a:p>
        </p:txBody>
      </p:sp>
    </p:spTree>
    <p:extLst>
      <p:ext uri="{BB962C8B-B14F-4D97-AF65-F5344CB8AC3E}">
        <p14:creationId xmlns:p14="http://schemas.microsoft.com/office/powerpoint/2010/main" val="774789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39"/>
                                        </p:tgtEl>
                                        <p:attrNameLst>
                                          <p:attrName>style.visibility</p:attrName>
                                        </p:attrNameLst>
                                      </p:cBhvr>
                                      <p:to>
                                        <p:strVal val="visible"/>
                                      </p:to>
                                    </p:set>
                                    <p:animEffect transition="in" filter="wipe(up)">
                                      <p:cBhvr>
                                        <p:cTn id="15" dur="500"/>
                                        <p:tgtEl>
                                          <p:spTgt spid="139"/>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145"/>
                                        </p:tgtEl>
                                        <p:attrNameLst>
                                          <p:attrName>style.visibility</p:attrName>
                                        </p:attrNameLst>
                                      </p:cBhvr>
                                      <p:to>
                                        <p:strVal val="visible"/>
                                      </p:to>
                                    </p:set>
                                    <p:animEffect transition="in" filter="fade">
                                      <p:cBhvr>
                                        <p:cTn id="19" dur="500"/>
                                        <p:tgtEl>
                                          <p:spTgt spid="14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2"/>
                                        </p:tgtEl>
                                        <p:attrNameLst>
                                          <p:attrName>style.visibility</p:attrName>
                                        </p:attrNameLst>
                                      </p:cBhvr>
                                      <p:to>
                                        <p:strVal val="visible"/>
                                      </p:to>
                                    </p:set>
                                    <p:animEffect transition="in" filter="fade">
                                      <p:cBhvr>
                                        <p:cTn id="22" dur="500"/>
                                        <p:tgtEl>
                                          <p:spTgt spid="14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147"/>
                                        </p:tgtEl>
                                        <p:attrNameLst>
                                          <p:attrName>style.visibility</p:attrName>
                                        </p:attrNameLst>
                                      </p:cBhvr>
                                      <p:to>
                                        <p:strVal val="visible"/>
                                      </p:to>
                                    </p:set>
                                    <p:animEffect transition="in" filter="fade">
                                      <p:cBhvr>
                                        <p:cTn id="26"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47" grpId="0" animBg="1"/>
      <p:bldP spid="139" grpId="0" animBg="1"/>
      <p:bldP spid="14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F17401C-B7DA-6CD1-0F84-E4233C303023}"/>
              </a:ext>
            </a:extLst>
          </p:cNvPr>
          <p:cNvSpPr>
            <a:spLocks noGrp="1"/>
          </p:cNvSpPr>
          <p:nvPr>
            <p:ph type="title"/>
          </p:nvPr>
        </p:nvSpPr>
        <p:spPr>
          <a:xfrm>
            <a:off x="315046" y="373119"/>
            <a:ext cx="11018520" cy="923330"/>
          </a:xfrm>
        </p:spPr>
        <p:txBody>
          <a:bodyPr/>
          <a:lstStyle/>
          <a:p>
            <a:r>
              <a:rPr lang="en-US"/>
              <a:t>Continuously Evolving Threats</a:t>
            </a:r>
            <a:br>
              <a:rPr lang="en-US"/>
            </a:br>
            <a:r>
              <a:rPr lang="en-US" sz="2400" i="1">
                <a:gradFill>
                  <a:gsLst>
                    <a:gs pos="2917">
                      <a:schemeClr val="tx1"/>
                    </a:gs>
                    <a:gs pos="30000">
                      <a:schemeClr val="tx1"/>
                    </a:gs>
                  </a:gsLst>
                  <a:lin ang="5400000" scaled="0"/>
                </a:gradFill>
              </a:rPr>
              <a:t>Require consistency, visibility, prioritization, and continuous learning</a:t>
            </a:r>
            <a:endParaRPr lang="en-US" i="1"/>
          </a:p>
        </p:txBody>
      </p:sp>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BCCD9460-5847-38A8-AC0A-ABDB2E9CA77F}"/>
                  </a:ext>
                </a:extLst>
              </p:cNvPr>
              <p:cNvGraphicFramePr>
                <a:graphicFrameLocks noChangeAspect="1"/>
              </p:cNvGraphicFramePr>
              <p:nvPr/>
            </p:nvGraphicFramePr>
            <p:xfrm>
              <a:off x="4241693" y="2559753"/>
              <a:ext cx="3583097" cy="2015492"/>
            </p:xfrm>
            <a:graphic>
              <a:graphicData uri="http://schemas.microsoft.com/office/powerpoint/2016/slidezoom">
                <pslz:sldZm>
                  <pslz:sldZmObj sldId="2147468995" cId="4206763913">
                    <pslz:zmPr id="{51E4EC03-AD0E-46E0-B8A9-BBEBE5DA1D65}" returnToParent="0" transitionDur="1000">
                      <p166:blipFill xmlns:p166="http://schemas.microsoft.com/office/powerpoint/2016/6/main">
                        <a:blip r:embed="rId3"/>
                        <a:stretch>
                          <a:fillRect/>
                        </a:stretch>
                      </p166:blipFill>
                      <p166:spPr xmlns:p166="http://schemas.microsoft.com/office/powerpoint/2016/6/main">
                        <a:xfrm>
                          <a:off x="0" y="0"/>
                          <a:ext cx="3583097" cy="2015492"/>
                        </a:xfrm>
                        <a:prstGeom prst="rect">
                          <a:avLst/>
                        </a:prstGeom>
                        <a:solidFill>
                          <a:schemeClr val="bg1"/>
                        </a:solidFill>
                        <a:ln>
                          <a:noFill/>
                          <a:headEnd type="none" w="med" len="med"/>
                          <a:tailEnd type="none" w="med" len="med"/>
                        </a:ln>
                        <a:effectLst>
                          <a:outerShdw blurRad="190500" dist="76200" dir="2700000" algn="ctr" rotWithShape="0">
                            <a:prstClr val="black">
                              <a:alpha val="40000"/>
                            </a:prstClr>
                          </a:outerShdw>
                        </a:effectLst>
                      </p166:spPr>
                    </pslz:zmPr>
                  </pslz:sldZmObj>
                </pslz:sldZm>
              </a:graphicData>
            </a:graphic>
          </p:graphicFrame>
        </mc:Choice>
        <mc:Fallback xmlns="">
          <p:pic>
            <p:nvPicPr>
              <p:cNvPr id="7" name="Slide Zoom 6">
                <a:hlinkClick r:id="rId4" action="ppaction://hlinksldjump"/>
                <a:extLst>
                  <a:ext uri="{FF2B5EF4-FFF2-40B4-BE49-F238E27FC236}">
                    <a16:creationId xmlns:a16="http://schemas.microsoft.com/office/drawing/2014/main" id="{BCCD9460-5847-38A8-AC0A-ABDB2E9CA77F}"/>
                  </a:ext>
                </a:extLst>
              </p:cNvPr>
              <p:cNvPicPr>
                <a:picLocks noGrp="1" noRot="1" noChangeAspect="1" noMove="1" noResize="1" noEditPoints="1" noAdjustHandles="1" noChangeArrowheads="1" noChangeShapeType="1"/>
              </p:cNvPicPr>
              <p:nvPr/>
            </p:nvPicPr>
            <p:blipFill>
              <a:blip r:embed="rId5"/>
              <a:stretch>
                <a:fillRect/>
              </a:stretch>
            </p:blipFill>
            <p:spPr>
              <a:xfrm>
                <a:off x="4241693" y="2559753"/>
                <a:ext cx="3583097" cy="2015492"/>
              </a:xfrm>
              <a:prstGeom prst="rect">
                <a:avLst/>
              </a:prstGeom>
              <a:solidFill>
                <a:schemeClr val="bg1"/>
              </a:solidFill>
              <a:ln>
                <a:noFill/>
                <a:headEnd type="none" w="med" len="med"/>
                <a:tailEnd type="none" w="med" len="med"/>
              </a:ln>
              <a:effectLst>
                <a:outerShdw blurRad="190500" dist="76200" dir="2700000" algn="ctr" rotWithShape="0">
                  <a:prstClr val="black">
                    <a:alpha val="40000"/>
                  </a:prstClr>
                </a:outerShdw>
              </a:effectLst>
            </p:spPr>
          </p:pic>
        </mc:Fallback>
      </mc:AlternateContent>
      <p:sp>
        <p:nvSpPr>
          <p:cNvPr id="2" name="TextBox 1">
            <a:extLst>
              <a:ext uri="{FF2B5EF4-FFF2-40B4-BE49-F238E27FC236}">
                <a16:creationId xmlns:a16="http://schemas.microsoft.com/office/drawing/2014/main" id="{803605F0-939E-9560-4482-F0CE71E39B9A}"/>
              </a:ext>
            </a:extLst>
          </p:cNvPr>
          <p:cNvSpPr txBox="1"/>
          <p:nvPr/>
        </p:nvSpPr>
        <p:spPr>
          <a:xfrm>
            <a:off x="353582" y="1829341"/>
            <a:ext cx="3733266" cy="553998"/>
          </a:xfrm>
          <a:prstGeom prst="rect">
            <a:avLst/>
          </a:prstGeom>
          <a:noFill/>
        </p:spPr>
        <p:txBody>
          <a:bodyPr wrap="none" lIns="0" tIns="0" rIns="0" bIns="0" rtlCol="0">
            <a:spAutoFit/>
          </a:bodyPr>
          <a:lstStyle/>
          <a:p>
            <a:r>
              <a:rPr lang="en-US" sz="2000">
                <a:gradFill>
                  <a:gsLst>
                    <a:gs pos="2917">
                      <a:schemeClr val="tx1"/>
                    </a:gs>
                    <a:gs pos="30000">
                      <a:schemeClr val="tx1"/>
                    </a:gs>
                  </a:gsLst>
                  <a:lin ang="5400000" scaled="0"/>
                </a:gradFill>
                <a:latin typeface="+mj-lt"/>
              </a:rPr>
              <a:t>Attack Chain Models</a:t>
            </a:r>
          </a:p>
          <a:p>
            <a:r>
              <a:rPr lang="en-US" sz="1600" i="1">
                <a:gradFill>
                  <a:gsLst>
                    <a:gs pos="2917">
                      <a:schemeClr val="tx1"/>
                    </a:gs>
                    <a:gs pos="30000">
                      <a:schemeClr val="tx1"/>
                    </a:gs>
                  </a:gsLst>
                  <a:lin ang="5400000" scaled="0"/>
                </a:gradFill>
              </a:rPr>
              <a:t>Consistently describe attacks &amp; techniques</a:t>
            </a:r>
          </a:p>
        </p:txBody>
      </p:sp>
      <p:sp>
        <p:nvSpPr>
          <p:cNvPr id="8" name="TextBox 7">
            <a:extLst>
              <a:ext uri="{FF2B5EF4-FFF2-40B4-BE49-F238E27FC236}">
                <a16:creationId xmlns:a16="http://schemas.microsoft.com/office/drawing/2014/main" id="{DEEC02D0-8150-E1A8-EEB8-208613C6F8FC}"/>
              </a:ext>
            </a:extLst>
          </p:cNvPr>
          <p:cNvSpPr txBox="1"/>
          <p:nvPr/>
        </p:nvSpPr>
        <p:spPr>
          <a:xfrm>
            <a:off x="4241694" y="1829341"/>
            <a:ext cx="3165225" cy="553998"/>
          </a:xfrm>
          <a:prstGeom prst="rect">
            <a:avLst/>
          </a:prstGeom>
          <a:noFill/>
        </p:spPr>
        <p:txBody>
          <a:bodyPr wrap="none" lIns="0" tIns="0" rIns="0" bIns="0" rtlCol="0">
            <a:spAutoFit/>
          </a:bodyPr>
          <a:lstStyle/>
          <a:p>
            <a:r>
              <a:rPr lang="en-US" sz="2000">
                <a:gradFill>
                  <a:gsLst>
                    <a:gs pos="2917">
                      <a:schemeClr val="tx1"/>
                    </a:gs>
                    <a:gs pos="30000">
                      <a:schemeClr val="tx1"/>
                    </a:gs>
                  </a:gsLst>
                  <a:lin ang="5400000" scaled="0"/>
                </a:gradFill>
                <a:latin typeface="+mj-lt"/>
              </a:rPr>
              <a:t>Broad &amp; Deep Visibility</a:t>
            </a:r>
            <a:br>
              <a:rPr lang="en-US" sz="2000">
                <a:gradFill>
                  <a:gsLst>
                    <a:gs pos="2917">
                      <a:schemeClr val="tx1"/>
                    </a:gs>
                    <a:gs pos="30000">
                      <a:schemeClr val="tx1"/>
                    </a:gs>
                  </a:gsLst>
                  <a:lin ang="5400000" scaled="0"/>
                </a:gradFill>
                <a:latin typeface="+mj-lt"/>
              </a:rPr>
            </a:br>
            <a:r>
              <a:rPr lang="en-US" sz="1600" i="1">
                <a:gradFill>
                  <a:gsLst>
                    <a:gs pos="2917">
                      <a:schemeClr val="tx1"/>
                    </a:gs>
                    <a:gs pos="30000">
                      <a:schemeClr val="tx1"/>
                    </a:gs>
                  </a:gsLst>
                  <a:lin ang="5400000" scaled="0"/>
                </a:gradFill>
              </a:rPr>
              <a:t>Required across assets &amp; techniques</a:t>
            </a:r>
          </a:p>
        </p:txBody>
      </p:sp>
      <p:sp>
        <p:nvSpPr>
          <p:cNvPr id="10" name="TextBox 9">
            <a:extLst>
              <a:ext uri="{FF2B5EF4-FFF2-40B4-BE49-F238E27FC236}">
                <a16:creationId xmlns:a16="http://schemas.microsoft.com/office/drawing/2014/main" id="{C9CB22FC-33BB-25B5-1E72-3437AFC92155}"/>
              </a:ext>
            </a:extLst>
          </p:cNvPr>
          <p:cNvSpPr txBox="1"/>
          <p:nvPr/>
        </p:nvSpPr>
        <p:spPr>
          <a:xfrm>
            <a:off x="8129804" y="1829341"/>
            <a:ext cx="3761379" cy="553998"/>
          </a:xfrm>
          <a:prstGeom prst="rect">
            <a:avLst/>
          </a:prstGeom>
          <a:noFill/>
        </p:spPr>
        <p:txBody>
          <a:bodyPr wrap="square" lIns="0" tIns="0" rIns="0" bIns="0" rtlCol="0">
            <a:spAutoFit/>
          </a:bodyPr>
          <a:lstStyle/>
          <a:p>
            <a:pPr algn="l"/>
            <a:r>
              <a:rPr lang="en-US" sz="2000">
                <a:gradFill>
                  <a:gsLst>
                    <a:gs pos="2917">
                      <a:schemeClr val="tx1"/>
                    </a:gs>
                    <a:gs pos="30000">
                      <a:schemeClr val="tx1"/>
                    </a:gs>
                  </a:gsLst>
                  <a:lin ang="5400000" scaled="0"/>
                </a:gradFill>
                <a:latin typeface="+mj-lt"/>
              </a:rPr>
              <a:t>Ransomware and Extortion</a:t>
            </a:r>
          </a:p>
          <a:p>
            <a:pPr algn="l"/>
            <a:r>
              <a:rPr lang="en-US" sz="1600" i="1">
                <a:gradFill>
                  <a:gsLst>
                    <a:gs pos="2917">
                      <a:schemeClr val="tx1"/>
                    </a:gs>
                    <a:gs pos="30000">
                      <a:schemeClr val="tx1"/>
                    </a:gs>
                  </a:gsLst>
                  <a:lin ang="5400000" scaled="0"/>
                </a:gradFill>
              </a:rPr>
              <a:t>Should influence defense prioritization</a:t>
            </a:r>
          </a:p>
        </p:txBody>
      </p:sp>
      <mc:AlternateContent xmlns:mc="http://schemas.openxmlformats.org/markup-compatibility/2006" xmlns:pslz="http://schemas.microsoft.com/office/powerpoint/2016/slidezoom">
        <mc:Choice Requires="pslz">
          <p:graphicFrame>
            <p:nvGraphicFramePr>
              <p:cNvPr id="13" name="Slide Zoom 12">
                <a:extLst>
                  <a:ext uri="{FF2B5EF4-FFF2-40B4-BE49-F238E27FC236}">
                    <a16:creationId xmlns:a16="http://schemas.microsoft.com/office/drawing/2014/main" id="{C5896041-D420-F16B-0D95-C51ECD7B4127}"/>
                  </a:ext>
                </a:extLst>
              </p:cNvPr>
              <p:cNvGraphicFramePr>
                <a:graphicFrameLocks noChangeAspect="1"/>
              </p:cNvGraphicFramePr>
              <p:nvPr/>
            </p:nvGraphicFramePr>
            <p:xfrm>
              <a:off x="353581" y="2559753"/>
              <a:ext cx="3583097" cy="2015492"/>
            </p:xfrm>
            <a:graphic>
              <a:graphicData uri="http://schemas.microsoft.com/office/powerpoint/2016/slidezoom">
                <pslz:sldZm>
                  <pslz:sldZmObj sldId="2147472471" cId="1706933198">
                    <pslz:zmPr id="{0677F6C0-0BAB-44BB-8DA8-28B5F08441A2}" returnToParent="0" transitionDur="1000">
                      <p166:blipFill xmlns:p166="http://schemas.microsoft.com/office/powerpoint/2016/6/main">
                        <a:blip r:embed="rId6"/>
                        <a:stretch>
                          <a:fillRect/>
                        </a:stretch>
                      </p166:blipFill>
                      <p166:spPr xmlns:p166="http://schemas.microsoft.com/office/powerpoint/2016/6/main">
                        <a:xfrm>
                          <a:off x="0" y="0"/>
                          <a:ext cx="3583097" cy="2015492"/>
                        </a:xfrm>
                        <a:prstGeom prst="rect">
                          <a:avLst/>
                        </a:prstGeom>
                        <a:solidFill>
                          <a:schemeClr val="bg1"/>
                        </a:solidFill>
                        <a:ln w="9525" cap="flat" cmpd="sng" algn="ctr">
                          <a:noFill/>
                          <a:prstDash val="solid"/>
                          <a:headEnd type="none" w="med" len="med"/>
                          <a:tailEnd type="none" w="med" len="med"/>
                        </a:ln>
                        <a:effectLst>
                          <a:outerShdw blurRad="190500" dist="50800" dir="2700000" algn="ctr" rotWithShape="0">
                            <a:prstClr val="black">
                              <a:alpha val="20000"/>
                            </a:prstClr>
                          </a:outerShdw>
                        </a:effectLst>
                      </p166:spPr>
                    </pslz:zmPr>
                  </pslz:sldZmObj>
                </pslz:sldZm>
              </a:graphicData>
            </a:graphic>
          </p:graphicFrame>
        </mc:Choice>
        <mc:Fallback xmlns="">
          <p:pic>
            <p:nvPicPr>
              <p:cNvPr id="13" name="Slide Zoom 12">
                <a:hlinkClick r:id="rId7" action="ppaction://hlinksldjump"/>
                <a:extLst>
                  <a:ext uri="{FF2B5EF4-FFF2-40B4-BE49-F238E27FC236}">
                    <a16:creationId xmlns:a16="http://schemas.microsoft.com/office/drawing/2014/main" id="{C5896041-D420-F16B-0D95-C51ECD7B4127}"/>
                  </a:ext>
                </a:extLst>
              </p:cNvPr>
              <p:cNvPicPr>
                <a:picLocks noGrp="1" noRot="1" noChangeAspect="1" noMove="1" noResize="1" noEditPoints="1" noAdjustHandles="1" noChangeArrowheads="1" noChangeShapeType="1"/>
              </p:cNvPicPr>
              <p:nvPr/>
            </p:nvPicPr>
            <p:blipFill>
              <a:blip r:embed="rId8"/>
              <a:stretch>
                <a:fillRect/>
              </a:stretch>
            </p:blipFill>
            <p:spPr>
              <a:xfrm>
                <a:off x="353581" y="2559753"/>
                <a:ext cx="3583097" cy="2015492"/>
              </a:xfrm>
              <a:prstGeom prst="rect">
                <a:avLst/>
              </a:prstGeom>
              <a:solidFill>
                <a:schemeClr val="bg1"/>
              </a:solidFill>
              <a:ln w="9525" cap="flat" cmpd="sng" algn="ctr">
                <a:noFill/>
                <a:prstDash val="solid"/>
                <a:headEnd type="none" w="med" len="med"/>
                <a:tailEnd type="none" w="med" len="med"/>
              </a:ln>
              <a:effectLst>
                <a:outerShdw blurRad="190500" dist="50800" dir="2700000" algn="ctr" rotWithShape="0">
                  <a:prstClr val="black">
                    <a:alpha val="20000"/>
                  </a:prstClr>
                </a:outerShdw>
              </a:effectLst>
            </p:spPr>
          </p:pic>
        </mc:Fallback>
      </mc:AlternateContent>
      <p:sp>
        <p:nvSpPr>
          <p:cNvPr id="3" name="TextBox 2">
            <a:extLst>
              <a:ext uri="{FF2B5EF4-FFF2-40B4-BE49-F238E27FC236}">
                <a16:creationId xmlns:a16="http://schemas.microsoft.com/office/drawing/2014/main" id="{621DE5F9-3432-77AE-954D-07480CB995CF}"/>
              </a:ext>
            </a:extLst>
          </p:cNvPr>
          <p:cNvSpPr txBox="1"/>
          <p:nvPr/>
        </p:nvSpPr>
        <p:spPr>
          <a:xfrm>
            <a:off x="410635" y="4872567"/>
            <a:ext cx="3200398" cy="1292662"/>
          </a:xfrm>
          <a:prstGeom prst="rect">
            <a:avLst/>
          </a:prstGeom>
          <a:noFill/>
        </p:spPr>
        <p:txBody>
          <a:bodyPr wrap="square" lIns="0" tIns="0" rIns="0" bIns="0" rtlCol="0">
            <a:spAutoFit/>
          </a:bodyPr>
          <a:lstStyle/>
          <a:p>
            <a:pPr marL="173038" indent="-173038" algn="l">
              <a:buFont typeface="Arial" panose="020B0604020202020204" pitchFamily="34" charset="0"/>
              <a:buChar char="•"/>
            </a:pPr>
            <a:r>
              <a:rPr lang="en-US" sz="1400">
                <a:gradFill>
                  <a:gsLst>
                    <a:gs pos="2917">
                      <a:schemeClr val="tx1"/>
                    </a:gs>
                    <a:gs pos="30000">
                      <a:schemeClr val="tx1"/>
                    </a:gs>
                  </a:gsLst>
                  <a:lin ang="5400000" scaled="0"/>
                </a:gradFill>
                <a:latin typeface="+mj-lt"/>
              </a:rPr>
              <a:t>Use MITRE Attack Framework to evaluate detection coverage and plan to fill visibility gaps</a:t>
            </a:r>
          </a:p>
          <a:p>
            <a:pPr marL="173038" indent="-173038" algn="l">
              <a:buFont typeface="Arial" panose="020B0604020202020204" pitchFamily="34" charset="0"/>
              <a:buChar char="•"/>
            </a:pPr>
            <a:r>
              <a:rPr lang="en-US" sz="1400">
                <a:gradFill>
                  <a:gsLst>
                    <a:gs pos="2917">
                      <a:schemeClr val="tx1"/>
                    </a:gs>
                    <a:gs pos="30000">
                      <a:schemeClr val="tx1"/>
                    </a:gs>
                  </a:gsLst>
                  <a:lin ang="5400000" scaled="0"/>
                </a:gradFill>
                <a:latin typeface="+mj-lt"/>
              </a:rPr>
              <a:t>Use PETE to describe incidents simply and consistently (including to business leaders)</a:t>
            </a:r>
          </a:p>
        </p:txBody>
      </p:sp>
      <p:sp>
        <p:nvSpPr>
          <p:cNvPr id="11" name="TextBox 10">
            <a:extLst>
              <a:ext uri="{FF2B5EF4-FFF2-40B4-BE49-F238E27FC236}">
                <a16:creationId xmlns:a16="http://schemas.microsoft.com/office/drawing/2014/main" id="{4253C493-11DD-527F-6293-E49B441BB8B1}"/>
              </a:ext>
            </a:extLst>
          </p:cNvPr>
          <p:cNvSpPr txBox="1"/>
          <p:nvPr/>
        </p:nvSpPr>
        <p:spPr>
          <a:xfrm>
            <a:off x="4241693" y="4872567"/>
            <a:ext cx="3200398" cy="646331"/>
          </a:xfrm>
          <a:prstGeom prst="rect">
            <a:avLst/>
          </a:prstGeom>
          <a:noFill/>
        </p:spPr>
        <p:txBody>
          <a:bodyPr wrap="square" lIns="0" tIns="0" rIns="0" bIns="0" rtlCol="0">
            <a:spAutoFit/>
          </a:bodyPr>
          <a:lstStyle/>
          <a:p>
            <a:pPr marL="173038" indent="-173038" algn="l">
              <a:buFont typeface="Arial" panose="020B0604020202020204" pitchFamily="34" charset="0"/>
              <a:buChar char="•"/>
            </a:pPr>
            <a:r>
              <a:rPr lang="en-US" sz="1400">
                <a:gradFill>
                  <a:gsLst>
                    <a:gs pos="2917">
                      <a:schemeClr val="tx1"/>
                    </a:gs>
                    <a:gs pos="30000">
                      <a:schemeClr val="tx1"/>
                    </a:gs>
                  </a:gsLst>
                  <a:lin ang="5400000" scaled="0"/>
                </a:gradFill>
                <a:latin typeface="+mj-lt"/>
              </a:rPr>
              <a:t>Ensure you have visibility and coverage across asset types and common attack patterns</a:t>
            </a:r>
          </a:p>
        </p:txBody>
      </p:sp>
      <p:sp>
        <p:nvSpPr>
          <p:cNvPr id="12" name="TextBox 11">
            <a:extLst>
              <a:ext uri="{FF2B5EF4-FFF2-40B4-BE49-F238E27FC236}">
                <a16:creationId xmlns:a16="http://schemas.microsoft.com/office/drawing/2014/main" id="{E7B34D15-FEC8-D6F5-1D73-74D6D409C357}"/>
              </a:ext>
            </a:extLst>
          </p:cNvPr>
          <p:cNvSpPr txBox="1"/>
          <p:nvPr/>
        </p:nvSpPr>
        <p:spPr>
          <a:xfrm>
            <a:off x="8152539" y="4809067"/>
            <a:ext cx="3912461" cy="430887"/>
          </a:xfrm>
          <a:prstGeom prst="rect">
            <a:avLst/>
          </a:prstGeom>
          <a:noFill/>
        </p:spPr>
        <p:txBody>
          <a:bodyPr wrap="square" lIns="0" tIns="0" rIns="0" bIns="0" rtlCol="0">
            <a:spAutoFit/>
          </a:bodyPr>
          <a:lstStyle/>
          <a:p>
            <a:pPr marL="173038" indent="-173038" algn="l">
              <a:buFont typeface="Arial" panose="020B0604020202020204" pitchFamily="34" charset="0"/>
              <a:buChar char="•"/>
            </a:pPr>
            <a:r>
              <a:rPr lang="en-US" sz="1400">
                <a:gradFill>
                  <a:gsLst>
                    <a:gs pos="2917">
                      <a:schemeClr val="tx1"/>
                    </a:gs>
                    <a:gs pos="30000">
                      <a:schemeClr val="tx1"/>
                    </a:gs>
                  </a:gsLst>
                  <a:lin ang="5400000" scaled="0"/>
                </a:gradFill>
                <a:latin typeface="+mj-lt"/>
              </a:rPr>
              <a:t>Prioritize ransomware defenses pragmatically</a:t>
            </a:r>
            <a:br>
              <a:rPr lang="en-US" sz="1400">
                <a:gradFill>
                  <a:gsLst>
                    <a:gs pos="2917">
                      <a:schemeClr val="tx1"/>
                    </a:gs>
                    <a:gs pos="30000">
                      <a:schemeClr val="tx1"/>
                    </a:gs>
                  </a:gsLst>
                  <a:lin ang="5400000" scaled="0"/>
                </a:gradFill>
                <a:latin typeface="+mj-lt"/>
              </a:rPr>
            </a:br>
            <a:r>
              <a:rPr lang="en-US" sz="1400">
                <a:gradFill>
                  <a:gsLst>
                    <a:gs pos="2917">
                      <a:schemeClr val="tx1"/>
                    </a:gs>
                    <a:gs pos="30000">
                      <a:schemeClr val="tx1"/>
                    </a:gs>
                  </a:gsLst>
                  <a:lin ang="5400000" scaled="0"/>
                </a:gradFill>
                <a:latin typeface="+mj-lt"/>
                <a:hlinkClick r:id="rId9"/>
              </a:rPr>
              <a:t>https://aka.ms/humanoperated</a:t>
            </a:r>
            <a:endParaRPr lang="en-US" sz="1400">
              <a:gradFill>
                <a:gsLst>
                  <a:gs pos="2917">
                    <a:schemeClr val="tx1"/>
                  </a:gs>
                  <a:gs pos="30000">
                    <a:schemeClr val="tx1"/>
                  </a:gs>
                </a:gsLst>
                <a:lin ang="5400000" scaled="0"/>
              </a:gradFill>
              <a:latin typeface="+mj-lt"/>
            </a:endParaRPr>
          </a:p>
        </p:txBody>
      </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AC4A5CB7-4A40-0981-2E9C-9FD3578AA173}"/>
                  </a:ext>
                </a:extLst>
              </p:cNvPr>
              <p:cNvGraphicFramePr>
                <a:graphicFrameLocks noChangeAspect="1"/>
              </p:cNvGraphicFramePr>
              <p:nvPr>
                <p:extLst>
                  <p:ext uri="{D42A27DB-BD31-4B8C-83A1-F6EECF244321}">
                    <p14:modId xmlns:p14="http://schemas.microsoft.com/office/powerpoint/2010/main" val="2220503977"/>
                  </p:ext>
                </p:extLst>
              </p:nvPr>
            </p:nvGraphicFramePr>
            <p:xfrm>
              <a:off x="8129804" y="2559753"/>
              <a:ext cx="3583097" cy="2015492"/>
            </p:xfrm>
            <a:graphic>
              <a:graphicData uri="http://schemas.microsoft.com/office/powerpoint/2016/slidezoom">
                <pslz:sldZm>
                  <pslz:sldZmObj sldId="2123259251" cId="4287596529">
                    <pslz:zmPr id="{AA693DAC-2318-453C-8F42-39AF81F92AED}" returnToParent="0" transitionDur="1000">
                      <p166:blipFill xmlns:p166="http://schemas.microsoft.com/office/powerpoint/2016/6/main">
                        <a:blip r:embed="rId10"/>
                        <a:stretch>
                          <a:fillRect/>
                        </a:stretch>
                      </p166:blipFill>
                      <p166:spPr xmlns:p166="http://schemas.microsoft.com/office/powerpoint/2016/6/main">
                        <a:xfrm>
                          <a:off x="0" y="0"/>
                          <a:ext cx="3583097" cy="201549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6" name="Slide Zoom 5">
                <a:hlinkClick r:id="rId11" action="ppaction://hlinksldjump"/>
                <a:extLst>
                  <a:ext uri="{FF2B5EF4-FFF2-40B4-BE49-F238E27FC236}">
                    <a16:creationId xmlns:a16="http://schemas.microsoft.com/office/drawing/2014/main" id="{AC4A5CB7-4A40-0981-2E9C-9FD3578AA173}"/>
                  </a:ext>
                </a:extLst>
              </p:cNvPr>
              <p:cNvPicPr>
                <a:picLocks noGrp="1" noRot="1" noChangeAspect="1" noMove="1" noResize="1" noEditPoints="1" noAdjustHandles="1" noChangeArrowheads="1" noChangeShapeType="1"/>
              </p:cNvPicPr>
              <p:nvPr/>
            </p:nvPicPr>
            <p:blipFill>
              <a:blip r:embed="rId12"/>
              <a:stretch>
                <a:fillRect/>
              </a:stretch>
            </p:blipFill>
            <p:spPr>
              <a:xfrm>
                <a:off x="8129804" y="2559753"/>
                <a:ext cx="3583097" cy="201549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pic>
        <p:nvPicPr>
          <p:cNvPr id="14" name="Picture 2" descr="The three phases to protecting against ransomware and extortion">
            <a:extLst>
              <a:ext uri="{FF2B5EF4-FFF2-40B4-BE49-F238E27FC236}">
                <a16:creationId xmlns:a16="http://schemas.microsoft.com/office/drawing/2014/main" id="{BC0172AC-4627-4BD7-75A5-43F0F86D72AA}"/>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a:stretch/>
        </p:blipFill>
        <p:spPr bwMode="auto">
          <a:xfrm>
            <a:off x="8329932" y="5322242"/>
            <a:ext cx="3781779" cy="967206"/>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p:spTree>
    <p:extLst>
      <p:ext uri="{BB962C8B-B14F-4D97-AF65-F5344CB8AC3E}">
        <p14:creationId xmlns:p14="http://schemas.microsoft.com/office/powerpoint/2010/main" val="4156841510"/>
      </p:ext>
    </p:extLst>
  </p:cSld>
  <p:clrMapOvr>
    <a:masterClrMapping/>
  </p:clrMapOvr>
  <p:transition>
    <p:fade/>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 Enter">
            <a:extLst>
              <a:ext uri="{FF2B5EF4-FFF2-40B4-BE49-F238E27FC236}">
                <a16:creationId xmlns:a16="http://schemas.microsoft.com/office/drawing/2014/main" id="{08806468-CCEF-7C13-C3C7-4F254F7E5414}"/>
              </a:ext>
            </a:extLst>
          </p:cNvPr>
          <p:cNvSpPr txBox="1"/>
          <p:nvPr/>
        </p:nvSpPr>
        <p:spPr>
          <a:xfrm flipH="1">
            <a:off x="3119776" y="3190672"/>
            <a:ext cx="5469845" cy="3535248"/>
          </a:xfrm>
          <a:prstGeom prst="rect">
            <a:avLst/>
          </a:prstGeom>
          <a:solidFill>
            <a:schemeClr val="accent1">
              <a:lumMod val="20000"/>
              <a:lumOff val="80000"/>
            </a:schemeClr>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91440" rIns="179285" bIns="143428" numCol="1" spcCol="0" rtlCol="0" fromWordArt="0" anchor="t" anchorCtr="0" forceAA="0" compatLnSpc="1">
            <a:prstTxWarp prst="textNoShape">
              <a:avLst/>
            </a:prstTxWarp>
            <a:noAutofit/>
          </a:bodyPr>
          <a:lstStyle>
            <a:defPPr>
              <a:defRPr lang="en-US"/>
            </a:defPPr>
            <a:lvl1pPr marR="0" lvl="0" indent="0" defTabSz="914102" fontAlgn="base">
              <a:lnSpc>
                <a:spcPct val="90000"/>
              </a:lnSpc>
              <a:spcBef>
                <a:spcPct val="0"/>
              </a:spcBef>
              <a:spcAft>
                <a:spcPct val="0"/>
              </a:spcAft>
              <a:buClrTx/>
              <a:buSzTx/>
              <a:buFontTx/>
              <a:buNone/>
              <a:tabLst/>
              <a:defRPr kumimoji="0" sz="1600" b="1" i="0" u="none" strike="noStrike" kern="0" cap="none" spc="0" normalizeH="0" baseline="0">
                <a:ln>
                  <a:noFill/>
                </a:ln>
                <a:gradFill>
                  <a:gsLst>
                    <a:gs pos="0">
                      <a:srgbClr val="FFFFFF"/>
                    </a:gs>
                    <a:gs pos="100000">
                      <a:srgbClr val="FFFFFF"/>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a:ln>
                  <a:noFill/>
                </a:ln>
                <a:gradFill>
                  <a:gsLst>
                    <a:gs pos="0">
                      <a:srgbClr val="000000"/>
                    </a:gs>
                    <a:gs pos="100000">
                      <a:srgbClr val="000000"/>
                    </a:gs>
                  </a:gsLst>
                  <a:lin ang="5400000" scaled="0"/>
                </a:gradFill>
                <a:effectLst/>
                <a:uLnTx/>
                <a:uFillTx/>
                <a:latin typeface="Segoe UI"/>
                <a:ea typeface="+mn-ea"/>
                <a:cs typeface="Segoe UI" pitchFamily="34" charset="0"/>
              </a:rPr>
              <a:t>ENTER</a:t>
            </a:r>
          </a:p>
        </p:txBody>
      </p:sp>
      <p:sp>
        <p:nvSpPr>
          <p:cNvPr id="3" name="!! Traverse">
            <a:extLst>
              <a:ext uri="{FF2B5EF4-FFF2-40B4-BE49-F238E27FC236}">
                <a16:creationId xmlns:a16="http://schemas.microsoft.com/office/drawing/2014/main" id="{BD36EF59-7573-EF2C-2F62-CB50E69D3E6D}"/>
              </a:ext>
            </a:extLst>
          </p:cNvPr>
          <p:cNvSpPr txBox="1"/>
          <p:nvPr/>
        </p:nvSpPr>
        <p:spPr>
          <a:xfrm flipH="1">
            <a:off x="8674371" y="3190672"/>
            <a:ext cx="1575315" cy="3535255"/>
          </a:xfrm>
          <a:prstGeom prst="rect">
            <a:avLst/>
          </a:prstGeom>
          <a:solidFill>
            <a:schemeClr val="accent1">
              <a:lumMod val="20000"/>
              <a:lumOff val="80000"/>
            </a:schemeClr>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91440" rIns="179285" bIns="143428" numCol="1" spcCol="0" rtlCol="0" fromWordArt="0" anchor="t" anchorCtr="0" forceAA="0" compatLnSpc="1">
            <a:prstTxWarp prst="textNoShape">
              <a:avLst/>
            </a:prstTxWarp>
            <a:noAutofit/>
          </a:bodyPr>
          <a:lstStyle>
            <a:defPPr>
              <a:defRPr lang="en-US"/>
            </a:defPPr>
            <a:lvl1pPr marR="0" lvl="0" indent="0" defTabSz="914102" fontAlgn="base">
              <a:lnSpc>
                <a:spcPct val="90000"/>
              </a:lnSpc>
              <a:spcBef>
                <a:spcPct val="0"/>
              </a:spcBef>
              <a:spcAft>
                <a:spcPct val="0"/>
              </a:spcAft>
              <a:buClrTx/>
              <a:buSzTx/>
              <a:buFontTx/>
              <a:buNone/>
              <a:tabLst/>
              <a:defRPr kumimoji="0" sz="1600" b="1" i="0" u="none" strike="noStrike" kern="0" cap="none" spc="0" normalizeH="0" baseline="0">
                <a:ln>
                  <a:noFill/>
                </a:ln>
                <a:gradFill>
                  <a:gsLst>
                    <a:gs pos="0">
                      <a:srgbClr val="FFFFFF"/>
                    </a:gs>
                    <a:gs pos="100000">
                      <a:srgbClr val="FFFFFF"/>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a:ln>
                  <a:noFill/>
                </a:ln>
                <a:gradFill>
                  <a:gsLst>
                    <a:gs pos="0">
                      <a:srgbClr val="000000"/>
                    </a:gs>
                    <a:gs pos="100000">
                      <a:srgbClr val="000000"/>
                    </a:gs>
                  </a:gsLst>
                  <a:lin ang="5400000" scaled="0"/>
                </a:gradFill>
                <a:effectLst/>
                <a:uLnTx/>
                <a:uFillTx/>
                <a:latin typeface="Segoe UI"/>
                <a:ea typeface="+mn-ea"/>
                <a:cs typeface="Segoe UI" pitchFamily="34" charset="0"/>
              </a:rPr>
              <a:t>TRAVERSE</a:t>
            </a:r>
          </a:p>
        </p:txBody>
      </p:sp>
      <p:sp>
        <p:nvSpPr>
          <p:cNvPr id="462" name="!! Execute">
            <a:extLst>
              <a:ext uri="{FF2B5EF4-FFF2-40B4-BE49-F238E27FC236}">
                <a16:creationId xmlns:a16="http://schemas.microsoft.com/office/drawing/2014/main" id="{3A816619-7771-B6F5-EB0D-D97E4F13C5D9}"/>
              </a:ext>
            </a:extLst>
          </p:cNvPr>
          <p:cNvSpPr txBox="1"/>
          <p:nvPr/>
        </p:nvSpPr>
        <p:spPr>
          <a:xfrm flipH="1">
            <a:off x="10334434" y="3190672"/>
            <a:ext cx="1575315" cy="3535248"/>
          </a:xfrm>
          <a:prstGeom prst="rect">
            <a:avLst/>
          </a:prstGeom>
          <a:solidFill>
            <a:schemeClr val="accent1">
              <a:lumMod val="20000"/>
              <a:lumOff val="80000"/>
            </a:schemeClr>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91440" rIns="179285" bIns="143428" numCol="1" spcCol="0" rtlCol="0" fromWordArt="0" anchor="t" anchorCtr="0" forceAA="0" compatLnSpc="1">
            <a:prstTxWarp prst="textNoShape">
              <a:avLst/>
            </a:prstTxWarp>
            <a:noAutofit/>
          </a:bodyPr>
          <a:lstStyle>
            <a:defPPr>
              <a:defRPr lang="en-US"/>
            </a:defPPr>
            <a:lvl1pPr marR="0" lvl="0" indent="0" defTabSz="914102" fontAlgn="base">
              <a:lnSpc>
                <a:spcPct val="90000"/>
              </a:lnSpc>
              <a:spcBef>
                <a:spcPct val="0"/>
              </a:spcBef>
              <a:spcAft>
                <a:spcPct val="0"/>
              </a:spcAft>
              <a:buClrTx/>
              <a:buSzTx/>
              <a:buFontTx/>
              <a:buNone/>
              <a:tabLst/>
              <a:defRPr kumimoji="0" sz="1600" b="1" i="0" u="none" strike="noStrike" kern="0" cap="none" spc="0" normalizeH="0" baseline="0">
                <a:ln>
                  <a:noFill/>
                </a:ln>
                <a:gradFill>
                  <a:gsLst>
                    <a:gs pos="0">
                      <a:srgbClr val="FFFFFF"/>
                    </a:gs>
                    <a:gs pos="100000">
                      <a:srgbClr val="FFFFFF"/>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a:ln>
                  <a:noFill/>
                </a:ln>
                <a:gradFill>
                  <a:gsLst>
                    <a:gs pos="0">
                      <a:srgbClr val="000000"/>
                    </a:gs>
                    <a:gs pos="100000">
                      <a:srgbClr val="000000"/>
                    </a:gs>
                  </a:gsLst>
                  <a:lin ang="5400000" scaled="0"/>
                </a:gradFill>
                <a:effectLst/>
                <a:uLnTx/>
                <a:uFillTx/>
                <a:latin typeface="Segoe UI"/>
                <a:ea typeface="+mn-ea"/>
                <a:cs typeface="Segoe UI" pitchFamily="34" charset="0"/>
              </a:rPr>
              <a:t>EXECUTE OBJECTIVES</a:t>
            </a:r>
          </a:p>
        </p:txBody>
      </p:sp>
      <p:sp>
        <p:nvSpPr>
          <p:cNvPr id="463" name="!! Enter">
            <a:extLst>
              <a:ext uri="{FF2B5EF4-FFF2-40B4-BE49-F238E27FC236}">
                <a16:creationId xmlns:a16="http://schemas.microsoft.com/office/drawing/2014/main" id="{0AC2C0B6-1C72-400B-6E21-4B4B3FA9E611}"/>
              </a:ext>
            </a:extLst>
          </p:cNvPr>
          <p:cNvSpPr txBox="1"/>
          <p:nvPr/>
        </p:nvSpPr>
        <p:spPr>
          <a:xfrm flipH="1">
            <a:off x="237757" y="3190672"/>
            <a:ext cx="2797269" cy="3535248"/>
          </a:xfrm>
          <a:prstGeom prst="rect">
            <a:avLst/>
          </a:prstGeom>
          <a:solidFill>
            <a:schemeClr val="accent1">
              <a:lumMod val="20000"/>
              <a:lumOff val="80000"/>
            </a:schemeClr>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91440" rIns="179285" bIns="143428" numCol="1" spcCol="0" rtlCol="0" fromWordArt="0" anchor="t" anchorCtr="0" forceAA="0" compatLnSpc="1">
            <a:prstTxWarp prst="textNoShape">
              <a:avLst/>
            </a:prstTxWarp>
            <a:noAutofit/>
          </a:bodyPr>
          <a:lstStyle>
            <a:defPPr>
              <a:defRPr lang="en-US"/>
            </a:defPPr>
            <a:lvl1pPr marR="0" lvl="0" indent="0" defTabSz="914102" fontAlgn="base">
              <a:lnSpc>
                <a:spcPct val="90000"/>
              </a:lnSpc>
              <a:spcBef>
                <a:spcPct val="0"/>
              </a:spcBef>
              <a:spcAft>
                <a:spcPct val="0"/>
              </a:spcAft>
              <a:buClrTx/>
              <a:buSzTx/>
              <a:buFontTx/>
              <a:buNone/>
              <a:tabLst/>
              <a:defRPr kumimoji="0" sz="1600" b="1" i="0" u="none" strike="noStrike" kern="0" cap="none" spc="0" normalizeH="0" baseline="0">
                <a:ln>
                  <a:noFill/>
                </a:ln>
                <a:gradFill>
                  <a:gsLst>
                    <a:gs pos="0">
                      <a:srgbClr val="FFFFFF"/>
                    </a:gs>
                    <a:gs pos="100000">
                      <a:srgbClr val="FFFFFF"/>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a:ln>
                  <a:noFill/>
                </a:ln>
                <a:gradFill>
                  <a:gsLst>
                    <a:gs pos="0">
                      <a:srgbClr val="000000"/>
                    </a:gs>
                    <a:gs pos="100000">
                      <a:srgbClr val="000000"/>
                    </a:gs>
                  </a:gsLst>
                  <a:lin ang="5400000" scaled="0"/>
                </a:gradFill>
                <a:effectLst/>
                <a:uLnTx/>
                <a:uFillTx/>
                <a:latin typeface="Segoe UI"/>
                <a:ea typeface="+mn-ea"/>
                <a:cs typeface="Segoe UI" pitchFamily="34" charset="0"/>
              </a:rPr>
              <a:t>PREPARE</a:t>
            </a:r>
          </a:p>
        </p:txBody>
      </p:sp>
      <p:sp>
        <p:nvSpPr>
          <p:cNvPr id="4" name="Title 3">
            <a:extLst>
              <a:ext uri="{FF2B5EF4-FFF2-40B4-BE49-F238E27FC236}">
                <a16:creationId xmlns:a16="http://schemas.microsoft.com/office/drawing/2014/main" id="{8DE88AAD-0083-C1DA-8C1F-0D1E43B0F2E2}"/>
              </a:ext>
            </a:extLst>
          </p:cNvPr>
          <p:cNvSpPr>
            <a:spLocks noGrp="1"/>
          </p:cNvSpPr>
          <p:nvPr>
            <p:ph type="title"/>
          </p:nvPr>
        </p:nvSpPr>
        <p:spPr>
          <a:xfrm>
            <a:off x="302921" y="328886"/>
            <a:ext cx="11018520" cy="923330"/>
          </a:xfrm>
        </p:spPr>
        <p:txBody>
          <a:bodyPr/>
          <a:lstStyle/>
          <a:p>
            <a:r>
              <a:rPr lang="en-US"/>
              <a:t>Attack Chain Models</a:t>
            </a:r>
            <a:br>
              <a:rPr lang="en-US"/>
            </a:br>
            <a:r>
              <a:rPr lang="en-US" sz="2400" i="1"/>
              <a:t>Describe stages of an attack</a:t>
            </a:r>
            <a:endParaRPr lang="en-US" i="1"/>
          </a:p>
        </p:txBody>
      </p:sp>
      <p:grpSp>
        <p:nvGrpSpPr>
          <p:cNvPr id="22" name="Group 21">
            <a:extLst>
              <a:ext uri="{FF2B5EF4-FFF2-40B4-BE49-F238E27FC236}">
                <a16:creationId xmlns:a16="http://schemas.microsoft.com/office/drawing/2014/main" id="{E7C1528E-A85D-FA46-DB0C-A9B8E27CB130}"/>
              </a:ext>
            </a:extLst>
          </p:cNvPr>
          <p:cNvGrpSpPr/>
          <p:nvPr/>
        </p:nvGrpSpPr>
        <p:grpSpPr>
          <a:xfrm>
            <a:off x="282288" y="4604001"/>
            <a:ext cx="11535597" cy="2032339"/>
            <a:chOff x="282288" y="4604001"/>
            <a:chExt cx="11535597" cy="2032339"/>
          </a:xfrm>
        </p:grpSpPr>
        <p:sp>
          <p:nvSpPr>
            <p:cNvPr id="467" name="!! Enter">
              <a:extLst>
                <a:ext uri="{FF2B5EF4-FFF2-40B4-BE49-F238E27FC236}">
                  <a16:creationId xmlns:a16="http://schemas.microsoft.com/office/drawing/2014/main" id="{E7ADAA69-B98D-F522-4E8A-F24E72B878E1}"/>
                </a:ext>
              </a:extLst>
            </p:cNvPr>
            <p:cNvSpPr txBox="1"/>
            <p:nvPr/>
          </p:nvSpPr>
          <p:spPr>
            <a:xfrm flipH="1">
              <a:off x="282288" y="4604001"/>
              <a:ext cx="1530489" cy="290267"/>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Reconnaissance </a:t>
              </a:r>
            </a:p>
          </p:txBody>
        </p:sp>
        <p:sp>
          <p:nvSpPr>
            <p:cNvPr id="464" name="!! Enter">
              <a:extLst>
                <a:ext uri="{FF2B5EF4-FFF2-40B4-BE49-F238E27FC236}">
                  <a16:creationId xmlns:a16="http://schemas.microsoft.com/office/drawing/2014/main" id="{0B130145-CAFC-3DE4-56E4-F0D436D370A3}"/>
                </a:ext>
              </a:extLst>
            </p:cNvPr>
            <p:cNvSpPr txBox="1"/>
            <p:nvPr/>
          </p:nvSpPr>
          <p:spPr>
            <a:xfrm flipH="1">
              <a:off x="1284021" y="4952415"/>
              <a:ext cx="1666238" cy="438196"/>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Resource Development</a:t>
              </a:r>
            </a:p>
          </p:txBody>
        </p:sp>
        <p:sp>
          <p:nvSpPr>
            <p:cNvPr id="465" name="!! Traverse">
              <a:extLst>
                <a:ext uri="{FF2B5EF4-FFF2-40B4-BE49-F238E27FC236}">
                  <a16:creationId xmlns:a16="http://schemas.microsoft.com/office/drawing/2014/main" id="{1C17ACA2-5144-8214-C2D7-081D6D466446}"/>
                </a:ext>
              </a:extLst>
            </p:cNvPr>
            <p:cNvSpPr txBox="1"/>
            <p:nvPr/>
          </p:nvSpPr>
          <p:spPr>
            <a:xfrm flipH="1">
              <a:off x="3222324" y="4952415"/>
              <a:ext cx="1530489" cy="290267"/>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Initial Access</a:t>
              </a:r>
            </a:p>
          </p:txBody>
        </p:sp>
        <p:sp>
          <p:nvSpPr>
            <p:cNvPr id="476" name="!! Enter">
              <a:extLst>
                <a:ext uri="{FF2B5EF4-FFF2-40B4-BE49-F238E27FC236}">
                  <a16:creationId xmlns:a16="http://schemas.microsoft.com/office/drawing/2014/main" id="{CC7842DB-205A-09E9-F480-84BD28A345C1}"/>
                </a:ext>
              </a:extLst>
            </p:cNvPr>
            <p:cNvSpPr txBox="1"/>
            <p:nvPr/>
          </p:nvSpPr>
          <p:spPr>
            <a:xfrm flipH="1">
              <a:off x="6417531" y="4604001"/>
              <a:ext cx="2117507" cy="290267"/>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Persistence</a:t>
              </a:r>
            </a:p>
          </p:txBody>
        </p:sp>
        <p:sp>
          <p:nvSpPr>
            <p:cNvPr id="473" name="!! Enter">
              <a:extLst>
                <a:ext uri="{FF2B5EF4-FFF2-40B4-BE49-F238E27FC236}">
                  <a16:creationId xmlns:a16="http://schemas.microsoft.com/office/drawing/2014/main" id="{82746DE2-0512-A1D5-179A-8497421D223F}"/>
                </a:ext>
              </a:extLst>
            </p:cNvPr>
            <p:cNvSpPr txBox="1"/>
            <p:nvPr/>
          </p:nvSpPr>
          <p:spPr>
            <a:xfrm flipH="1">
              <a:off x="3222324" y="5649243"/>
              <a:ext cx="6979494" cy="290267"/>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Privilege Escalation</a:t>
              </a:r>
            </a:p>
          </p:txBody>
        </p:sp>
        <p:sp>
          <p:nvSpPr>
            <p:cNvPr id="474" name="!! Traverse">
              <a:extLst>
                <a:ext uri="{FF2B5EF4-FFF2-40B4-BE49-F238E27FC236}">
                  <a16:creationId xmlns:a16="http://schemas.microsoft.com/office/drawing/2014/main" id="{8148BA47-F078-8918-0DD1-A86F92833E28}"/>
                </a:ext>
              </a:extLst>
            </p:cNvPr>
            <p:cNvSpPr txBox="1"/>
            <p:nvPr/>
          </p:nvSpPr>
          <p:spPr>
            <a:xfrm flipH="1">
              <a:off x="3230706" y="5300829"/>
              <a:ext cx="6979494" cy="290267"/>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Defense Evasion</a:t>
              </a:r>
            </a:p>
          </p:txBody>
        </p:sp>
        <p:sp>
          <p:nvSpPr>
            <p:cNvPr id="475" name="!! Execute">
              <a:extLst>
                <a:ext uri="{FF2B5EF4-FFF2-40B4-BE49-F238E27FC236}">
                  <a16:creationId xmlns:a16="http://schemas.microsoft.com/office/drawing/2014/main" id="{D9D0AD2D-033B-4F94-17B6-92A678CDBDF8}"/>
                </a:ext>
              </a:extLst>
            </p:cNvPr>
            <p:cNvSpPr txBox="1"/>
            <p:nvPr/>
          </p:nvSpPr>
          <p:spPr>
            <a:xfrm flipH="1">
              <a:off x="3222324" y="6346073"/>
              <a:ext cx="6979494" cy="290267"/>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Credential Access</a:t>
              </a:r>
            </a:p>
          </p:txBody>
        </p:sp>
        <p:sp>
          <p:nvSpPr>
            <p:cNvPr id="583" name="!! Execute">
              <a:extLst>
                <a:ext uri="{FF2B5EF4-FFF2-40B4-BE49-F238E27FC236}">
                  <a16:creationId xmlns:a16="http://schemas.microsoft.com/office/drawing/2014/main" id="{E6309A8E-AD74-4842-749A-C11047DEF80E}"/>
                </a:ext>
              </a:extLst>
            </p:cNvPr>
            <p:cNvSpPr txBox="1"/>
            <p:nvPr/>
          </p:nvSpPr>
          <p:spPr>
            <a:xfrm flipH="1">
              <a:off x="3222324" y="5997657"/>
              <a:ext cx="6979494" cy="290267"/>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Discovery</a:t>
              </a:r>
            </a:p>
          </p:txBody>
        </p:sp>
        <p:sp>
          <p:nvSpPr>
            <p:cNvPr id="586" name="!! Execute">
              <a:extLst>
                <a:ext uri="{FF2B5EF4-FFF2-40B4-BE49-F238E27FC236}">
                  <a16:creationId xmlns:a16="http://schemas.microsoft.com/office/drawing/2014/main" id="{C40A0925-DA9B-2A09-F732-0C99DCDAAD46}"/>
                </a:ext>
              </a:extLst>
            </p:cNvPr>
            <p:cNvSpPr txBox="1"/>
            <p:nvPr/>
          </p:nvSpPr>
          <p:spPr>
            <a:xfrm flipH="1">
              <a:off x="8741982" y="4604001"/>
              <a:ext cx="1429520" cy="438196"/>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Lateral Movement</a:t>
              </a:r>
            </a:p>
          </p:txBody>
        </p:sp>
        <p:sp>
          <p:nvSpPr>
            <p:cNvPr id="588" name="!! Execute">
              <a:extLst>
                <a:ext uri="{FF2B5EF4-FFF2-40B4-BE49-F238E27FC236}">
                  <a16:creationId xmlns:a16="http://schemas.microsoft.com/office/drawing/2014/main" id="{F11872C6-01FA-E4F0-9A41-B140DBE165C8}"/>
                </a:ext>
              </a:extLst>
            </p:cNvPr>
            <p:cNvSpPr txBox="1"/>
            <p:nvPr/>
          </p:nvSpPr>
          <p:spPr>
            <a:xfrm flipH="1">
              <a:off x="6417531" y="4952415"/>
              <a:ext cx="2117507" cy="290267"/>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Command and Control</a:t>
              </a:r>
            </a:p>
          </p:txBody>
        </p:sp>
        <p:sp>
          <p:nvSpPr>
            <p:cNvPr id="590" name="!! Execute">
              <a:extLst>
                <a:ext uri="{FF2B5EF4-FFF2-40B4-BE49-F238E27FC236}">
                  <a16:creationId xmlns:a16="http://schemas.microsoft.com/office/drawing/2014/main" id="{47733090-4A62-D024-EA66-1577764B7A0C}"/>
                </a:ext>
              </a:extLst>
            </p:cNvPr>
            <p:cNvSpPr txBox="1"/>
            <p:nvPr/>
          </p:nvSpPr>
          <p:spPr>
            <a:xfrm flipH="1">
              <a:off x="10388365" y="4604001"/>
              <a:ext cx="1429520" cy="290267"/>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Exfiltration</a:t>
              </a:r>
            </a:p>
          </p:txBody>
        </p:sp>
        <p:sp>
          <p:nvSpPr>
            <p:cNvPr id="592" name="!! Execute">
              <a:extLst>
                <a:ext uri="{FF2B5EF4-FFF2-40B4-BE49-F238E27FC236}">
                  <a16:creationId xmlns:a16="http://schemas.microsoft.com/office/drawing/2014/main" id="{2EE12A99-A7A6-E73B-84A2-B5D54B714514}"/>
                </a:ext>
              </a:extLst>
            </p:cNvPr>
            <p:cNvSpPr txBox="1"/>
            <p:nvPr/>
          </p:nvSpPr>
          <p:spPr>
            <a:xfrm flipH="1">
              <a:off x="10388365" y="4952415"/>
              <a:ext cx="1429520" cy="290267"/>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Segoe UI Semibold"/>
                  <a:ea typeface="+mn-ea"/>
                  <a:cs typeface="Segoe UI" pitchFamily="34" charset="0"/>
                </a:rPr>
                <a:t>Impact</a:t>
              </a:r>
            </a:p>
          </p:txBody>
        </p:sp>
      </p:grpSp>
      <p:grpSp>
        <p:nvGrpSpPr>
          <p:cNvPr id="15" name="Group 14">
            <a:extLst>
              <a:ext uri="{FF2B5EF4-FFF2-40B4-BE49-F238E27FC236}">
                <a16:creationId xmlns:a16="http://schemas.microsoft.com/office/drawing/2014/main" id="{BD41739C-AE05-B430-05A4-6D9C3F4AB63C}"/>
              </a:ext>
            </a:extLst>
          </p:cNvPr>
          <p:cNvGrpSpPr/>
          <p:nvPr/>
        </p:nvGrpSpPr>
        <p:grpSpPr>
          <a:xfrm>
            <a:off x="237760" y="3818980"/>
            <a:ext cx="11671991" cy="471513"/>
            <a:chOff x="258393" y="2112100"/>
            <a:chExt cx="11671991" cy="471513"/>
          </a:xfrm>
        </p:grpSpPr>
        <p:sp>
          <p:nvSpPr>
            <p:cNvPr id="602" name="Arrow: Chevron 601">
              <a:extLst>
                <a:ext uri="{FF2B5EF4-FFF2-40B4-BE49-F238E27FC236}">
                  <a16:creationId xmlns:a16="http://schemas.microsoft.com/office/drawing/2014/main" id="{F6F244B5-57A1-CEE8-E691-5447FAC04795}"/>
                </a:ext>
              </a:extLst>
            </p:cNvPr>
            <p:cNvSpPr/>
            <p:nvPr/>
          </p:nvSpPr>
          <p:spPr bwMode="auto">
            <a:xfrm>
              <a:off x="2955872" y="2112100"/>
              <a:ext cx="1368783" cy="471420"/>
            </a:xfrm>
            <a:prstGeom prst="chevron">
              <a:avLst/>
            </a:prstGeom>
            <a:solidFill>
              <a:schemeClr val="bg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12002" rIns="0" bIns="12002" numCol="1" spcCol="1270" anchor="ctr" anchorCtr="0">
              <a:noAutofit/>
            </a:bodyPr>
            <a:lstStyle/>
            <a:p>
              <a:pPr marL="0" marR="0" lvl="0" indent="0" algn="ctr" defTabSz="400050" rtl="0" eaLnBrk="1" fontAlgn="auto" latinLnBrk="0" hangingPunct="1">
                <a:lnSpc>
                  <a:spcPct val="90000"/>
                </a:lnSpc>
                <a:spcBef>
                  <a:spcPct val="0"/>
                </a:spcBef>
                <a:spcAft>
                  <a:spcPct val="35000"/>
                </a:spcAft>
                <a:buClrTx/>
                <a:buSzTx/>
                <a:buFontTx/>
                <a:buNone/>
                <a:tabLst/>
                <a:defRPr/>
              </a:pPr>
              <a:r>
                <a:rPr kumimoji="0" lang="en-US" sz="1100" b="1" i="0" u="none" strike="noStrike" kern="1200" cap="none" spc="0" normalizeH="0" baseline="0" noProof="0">
                  <a:ln>
                    <a:noFill/>
                  </a:ln>
                  <a:solidFill>
                    <a:srgbClr val="FFFFFF"/>
                  </a:solidFill>
                  <a:effectLst/>
                  <a:uLnTx/>
                  <a:uFillTx/>
                  <a:latin typeface="Segoe UI"/>
                  <a:ea typeface="+mn-ea"/>
                  <a:cs typeface="+mn-cs"/>
                </a:rPr>
                <a:t>Delivery</a:t>
              </a:r>
            </a:p>
          </p:txBody>
        </p:sp>
        <p:sp>
          <p:nvSpPr>
            <p:cNvPr id="604" name="Arrow: Chevron 603">
              <a:extLst>
                <a:ext uri="{FF2B5EF4-FFF2-40B4-BE49-F238E27FC236}">
                  <a16:creationId xmlns:a16="http://schemas.microsoft.com/office/drawing/2014/main" id="{558F1534-131D-BBB6-1614-68457040C649}"/>
                </a:ext>
              </a:extLst>
            </p:cNvPr>
            <p:cNvSpPr/>
            <p:nvPr/>
          </p:nvSpPr>
          <p:spPr bwMode="auto">
            <a:xfrm>
              <a:off x="3948510" y="2112100"/>
              <a:ext cx="1620972" cy="471420"/>
            </a:xfrm>
            <a:prstGeom prst="chevron">
              <a:avLst/>
            </a:prstGeom>
            <a:solidFill>
              <a:schemeClr val="bg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12002" rIns="0" bIns="12002" numCol="1" spcCol="1270" anchor="ctr" anchorCtr="0">
              <a:noAutofit/>
            </a:bodyPr>
            <a:lstStyle/>
            <a:p>
              <a:pPr marL="0" marR="0" lvl="0" indent="0" algn="ctr" defTabSz="400050" rtl="0" eaLnBrk="1" fontAlgn="auto" latinLnBrk="0" hangingPunct="1">
                <a:lnSpc>
                  <a:spcPct val="90000"/>
                </a:lnSpc>
                <a:spcBef>
                  <a:spcPct val="0"/>
                </a:spcBef>
                <a:spcAft>
                  <a:spcPct val="35000"/>
                </a:spcAft>
                <a:buClrTx/>
                <a:buSzTx/>
                <a:buFontTx/>
                <a:buNone/>
                <a:tabLst/>
                <a:defRPr/>
              </a:pPr>
              <a:r>
                <a:rPr kumimoji="0" lang="en-US" sz="1100" b="1" i="0" u="none" strike="noStrike" kern="1200" cap="none" spc="0" normalizeH="0" baseline="0" noProof="0">
                  <a:ln>
                    <a:noFill/>
                  </a:ln>
                  <a:solidFill>
                    <a:srgbClr val="FFFFFF"/>
                  </a:solidFill>
                  <a:effectLst/>
                  <a:uLnTx/>
                  <a:uFillTx/>
                  <a:latin typeface="Segoe UI"/>
                  <a:ea typeface="+mn-ea"/>
                  <a:cs typeface="+mn-cs"/>
                </a:rPr>
                <a:t>Exploitation</a:t>
              </a:r>
            </a:p>
          </p:txBody>
        </p:sp>
        <p:sp>
          <p:nvSpPr>
            <p:cNvPr id="606" name="Arrow: Chevron 605">
              <a:extLst>
                <a:ext uri="{FF2B5EF4-FFF2-40B4-BE49-F238E27FC236}">
                  <a16:creationId xmlns:a16="http://schemas.microsoft.com/office/drawing/2014/main" id="{2C4A66FF-69DD-98EB-B568-6D794F4F8E1C}"/>
                </a:ext>
              </a:extLst>
            </p:cNvPr>
            <p:cNvSpPr/>
            <p:nvPr/>
          </p:nvSpPr>
          <p:spPr bwMode="auto">
            <a:xfrm>
              <a:off x="5193337" y="2112100"/>
              <a:ext cx="1620972" cy="471420"/>
            </a:xfrm>
            <a:prstGeom prst="chevron">
              <a:avLst/>
            </a:prstGeom>
            <a:solidFill>
              <a:schemeClr val="bg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12002" rIns="0" bIns="12002" numCol="1" spcCol="1270" anchor="ctr" anchorCtr="0">
              <a:noAutofit/>
            </a:bodyPr>
            <a:lstStyle/>
            <a:p>
              <a:pPr marL="0" marR="0" lvl="0" indent="0" algn="ctr" defTabSz="400050" rtl="0" eaLnBrk="1" fontAlgn="auto" latinLnBrk="0" hangingPunct="1">
                <a:lnSpc>
                  <a:spcPct val="90000"/>
                </a:lnSpc>
                <a:spcBef>
                  <a:spcPct val="0"/>
                </a:spcBef>
                <a:spcAft>
                  <a:spcPct val="35000"/>
                </a:spcAft>
                <a:buClrTx/>
                <a:buSzTx/>
                <a:buFontTx/>
                <a:buNone/>
                <a:tabLst/>
                <a:defRPr/>
              </a:pPr>
              <a:r>
                <a:rPr kumimoji="0" lang="en-US" sz="1100" b="1" i="0" u="none" strike="noStrike" kern="1200" cap="none" spc="0" normalizeH="0" baseline="0" noProof="0">
                  <a:ln>
                    <a:noFill/>
                  </a:ln>
                  <a:solidFill>
                    <a:srgbClr val="FFFFFF"/>
                  </a:solidFill>
                  <a:effectLst/>
                  <a:uLnTx/>
                  <a:uFillTx/>
                  <a:latin typeface="Segoe UI"/>
                  <a:ea typeface="+mn-ea"/>
                  <a:cs typeface="+mn-cs"/>
                </a:rPr>
                <a:t>Installation</a:t>
              </a:r>
            </a:p>
          </p:txBody>
        </p:sp>
        <p:sp>
          <p:nvSpPr>
            <p:cNvPr id="608" name="Arrow: Chevron 607">
              <a:extLst>
                <a:ext uri="{FF2B5EF4-FFF2-40B4-BE49-F238E27FC236}">
                  <a16:creationId xmlns:a16="http://schemas.microsoft.com/office/drawing/2014/main" id="{3AB31657-7FF7-BFA9-232F-0848EC72CF8F}"/>
                </a:ext>
              </a:extLst>
            </p:cNvPr>
            <p:cNvSpPr/>
            <p:nvPr/>
          </p:nvSpPr>
          <p:spPr bwMode="auto">
            <a:xfrm>
              <a:off x="6438164" y="2112100"/>
              <a:ext cx="2341742" cy="471420"/>
            </a:xfrm>
            <a:prstGeom prst="chevron">
              <a:avLst/>
            </a:prstGeom>
            <a:solidFill>
              <a:schemeClr val="bg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12002" rIns="0" bIns="12002" numCol="1" spcCol="1270" anchor="ctr" anchorCtr="0">
              <a:noAutofit/>
            </a:bodyPr>
            <a:lstStyle/>
            <a:p>
              <a:pPr marL="0" marR="0" lvl="0" indent="0" algn="ctr" defTabSz="400050" rtl="0" eaLnBrk="1" fontAlgn="auto" latinLnBrk="0" hangingPunct="1">
                <a:lnSpc>
                  <a:spcPct val="90000"/>
                </a:lnSpc>
                <a:spcBef>
                  <a:spcPct val="0"/>
                </a:spcBef>
                <a:spcAft>
                  <a:spcPct val="35000"/>
                </a:spcAft>
                <a:buClrTx/>
                <a:buSzTx/>
                <a:buFontTx/>
                <a:buNone/>
                <a:tabLst/>
                <a:defRPr/>
              </a:pPr>
              <a:r>
                <a:rPr kumimoji="0" lang="en-US" sz="1100" b="1" i="0" u="none" strike="noStrike" kern="1200" cap="none" spc="0" normalizeH="0" baseline="0" noProof="0">
                  <a:ln>
                    <a:noFill/>
                  </a:ln>
                  <a:solidFill>
                    <a:srgbClr val="FFFFFF"/>
                  </a:solidFill>
                  <a:effectLst/>
                  <a:uLnTx/>
                  <a:uFillTx/>
                  <a:latin typeface="Segoe UI"/>
                  <a:ea typeface="+mn-ea"/>
                  <a:cs typeface="+mn-cs"/>
                </a:rPr>
                <a:t>Command and Control</a:t>
              </a:r>
            </a:p>
          </p:txBody>
        </p:sp>
        <p:sp>
          <p:nvSpPr>
            <p:cNvPr id="614" name="Arrow: Chevron 613">
              <a:extLst>
                <a:ext uri="{FF2B5EF4-FFF2-40B4-BE49-F238E27FC236}">
                  <a16:creationId xmlns:a16="http://schemas.microsoft.com/office/drawing/2014/main" id="{9E34D533-CABA-FB8B-D2AB-935175D4E692}"/>
                </a:ext>
              </a:extLst>
            </p:cNvPr>
            <p:cNvSpPr/>
            <p:nvPr/>
          </p:nvSpPr>
          <p:spPr bwMode="auto">
            <a:xfrm>
              <a:off x="258393" y="2112193"/>
              <a:ext cx="1666086" cy="471420"/>
            </a:xfrm>
            <a:prstGeom prst="chevron">
              <a:avLst/>
            </a:prstGeom>
            <a:solidFill>
              <a:schemeClr val="bg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12002" rIns="0" bIns="12002" numCol="1" spcCol="1270" anchor="ctr" anchorCtr="0">
              <a:noAutofit/>
            </a:bodyPr>
            <a:lstStyle/>
            <a:p>
              <a:pPr marL="0" marR="0" lvl="0" indent="0" algn="ctr" defTabSz="400050" rtl="0" eaLnBrk="1" fontAlgn="auto" latinLnBrk="0" hangingPunct="1">
                <a:lnSpc>
                  <a:spcPct val="90000"/>
                </a:lnSpc>
                <a:spcBef>
                  <a:spcPct val="0"/>
                </a:spcBef>
                <a:spcAft>
                  <a:spcPct val="35000"/>
                </a:spcAft>
                <a:buClrTx/>
                <a:buSzTx/>
                <a:buFontTx/>
                <a:buNone/>
                <a:tabLst/>
                <a:defRPr/>
              </a:pPr>
              <a:r>
                <a:rPr kumimoji="0" lang="en-US" sz="1100" b="1" i="0" u="none" strike="noStrike" kern="1200" cap="none" spc="0" normalizeH="0" baseline="0" noProof="0">
                  <a:ln>
                    <a:noFill/>
                  </a:ln>
                  <a:solidFill>
                    <a:srgbClr val="FFFFFF"/>
                  </a:solidFill>
                  <a:effectLst/>
                  <a:uLnTx/>
                  <a:uFillTx/>
                  <a:latin typeface="Segoe UI"/>
                  <a:ea typeface="+mn-ea"/>
                  <a:cs typeface="+mn-cs"/>
                </a:rPr>
                <a:t>Reconnaissance</a:t>
              </a:r>
            </a:p>
          </p:txBody>
        </p:sp>
        <p:sp>
          <p:nvSpPr>
            <p:cNvPr id="616" name="Arrow: Chevron 615">
              <a:extLst>
                <a:ext uri="{FF2B5EF4-FFF2-40B4-BE49-F238E27FC236}">
                  <a16:creationId xmlns:a16="http://schemas.microsoft.com/office/drawing/2014/main" id="{982370EE-095F-334F-EA2F-040F486996C6}"/>
                </a:ext>
              </a:extLst>
            </p:cNvPr>
            <p:cNvSpPr/>
            <p:nvPr/>
          </p:nvSpPr>
          <p:spPr bwMode="auto">
            <a:xfrm>
              <a:off x="1585253" y="2112193"/>
              <a:ext cx="1666086" cy="471420"/>
            </a:xfrm>
            <a:prstGeom prst="chevron">
              <a:avLst/>
            </a:prstGeom>
            <a:solidFill>
              <a:schemeClr val="bg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12002" rIns="0" bIns="12002" numCol="1" spcCol="1270" anchor="ctr" anchorCtr="0">
              <a:noAutofit/>
            </a:bodyPr>
            <a:lstStyle/>
            <a:p>
              <a:pPr marL="0" marR="0" lvl="0" indent="0" algn="ctr" defTabSz="400050" rtl="0" eaLnBrk="1" fontAlgn="auto" latinLnBrk="0" hangingPunct="1">
                <a:lnSpc>
                  <a:spcPct val="90000"/>
                </a:lnSpc>
                <a:spcBef>
                  <a:spcPct val="0"/>
                </a:spcBef>
                <a:spcAft>
                  <a:spcPct val="35000"/>
                </a:spcAft>
                <a:buClrTx/>
                <a:buSzTx/>
                <a:buFontTx/>
                <a:buNone/>
                <a:tabLst/>
                <a:defRPr/>
              </a:pPr>
              <a:r>
                <a:rPr kumimoji="0" lang="en-US" sz="1100" b="1" i="0" u="none" strike="noStrike" kern="1200" cap="none" spc="0" normalizeH="0" baseline="0" noProof="0">
                  <a:ln>
                    <a:noFill/>
                  </a:ln>
                  <a:solidFill>
                    <a:srgbClr val="FFFFFF"/>
                  </a:solidFill>
                  <a:effectLst/>
                  <a:uLnTx/>
                  <a:uFillTx/>
                  <a:latin typeface="Segoe UI"/>
                  <a:ea typeface="+mn-ea"/>
                  <a:cs typeface="+mn-cs"/>
                </a:rPr>
                <a:t>Weaponization</a:t>
              </a:r>
            </a:p>
          </p:txBody>
        </p:sp>
        <p:sp>
          <p:nvSpPr>
            <p:cNvPr id="618" name="Arrow: Chevron 617">
              <a:extLst>
                <a:ext uri="{FF2B5EF4-FFF2-40B4-BE49-F238E27FC236}">
                  <a16:creationId xmlns:a16="http://schemas.microsoft.com/office/drawing/2014/main" id="{3D86ADA5-1A79-1B57-F4DC-374455A345B0}"/>
                </a:ext>
              </a:extLst>
            </p:cNvPr>
            <p:cNvSpPr/>
            <p:nvPr/>
          </p:nvSpPr>
          <p:spPr bwMode="auto">
            <a:xfrm>
              <a:off x="10355071" y="2112193"/>
              <a:ext cx="1575313" cy="471420"/>
            </a:xfrm>
            <a:prstGeom prst="chevron">
              <a:avLst/>
            </a:prstGeom>
            <a:solidFill>
              <a:schemeClr val="bg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12002" rIns="0" bIns="12002" numCol="1" spcCol="1270" anchor="ctr" anchorCtr="0">
              <a:noAutofit/>
            </a:bodyPr>
            <a:lstStyle/>
            <a:p>
              <a:pPr marL="0" marR="0" lvl="0" indent="0" algn="ctr" defTabSz="400050" rtl="0" eaLnBrk="1" fontAlgn="auto" latinLnBrk="0" hangingPunct="1">
                <a:lnSpc>
                  <a:spcPct val="90000"/>
                </a:lnSpc>
                <a:spcBef>
                  <a:spcPct val="0"/>
                </a:spcBef>
                <a:spcAft>
                  <a:spcPct val="35000"/>
                </a:spcAft>
                <a:buClrTx/>
                <a:buSzTx/>
                <a:buFontTx/>
                <a:buNone/>
                <a:tabLst/>
                <a:defRPr/>
              </a:pPr>
              <a:r>
                <a:rPr kumimoji="0" lang="en-US" sz="1100" b="1" i="0" u="none" strike="noStrike" kern="1200" cap="none" spc="0" normalizeH="0" baseline="0" noProof="0">
                  <a:ln>
                    <a:noFill/>
                  </a:ln>
                  <a:solidFill>
                    <a:srgbClr val="FFFFFF"/>
                  </a:solidFill>
                  <a:effectLst/>
                  <a:uLnTx/>
                  <a:uFillTx/>
                  <a:latin typeface="Segoe UI"/>
                  <a:ea typeface="+mn-ea"/>
                  <a:cs typeface="+mn-cs"/>
                </a:rPr>
                <a:t>Actions on the Objective</a:t>
              </a:r>
            </a:p>
          </p:txBody>
        </p:sp>
      </p:grpSp>
      <p:grpSp>
        <p:nvGrpSpPr>
          <p:cNvPr id="19" name="Group 18">
            <a:extLst>
              <a:ext uri="{FF2B5EF4-FFF2-40B4-BE49-F238E27FC236}">
                <a16:creationId xmlns:a16="http://schemas.microsoft.com/office/drawing/2014/main" id="{1B14CF8F-8B86-7EE2-32C9-E80ECD68B740}"/>
              </a:ext>
            </a:extLst>
          </p:cNvPr>
          <p:cNvGrpSpPr/>
          <p:nvPr/>
        </p:nvGrpSpPr>
        <p:grpSpPr>
          <a:xfrm>
            <a:off x="1125881" y="1418384"/>
            <a:ext cx="10195560" cy="457200"/>
            <a:chOff x="975360" y="5296802"/>
            <a:chExt cx="10195560" cy="457200"/>
          </a:xfrm>
        </p:grpSpPr>
        <p:sp>
          <p:nvSpPr>
            <p:cNvPr id="16" name="TextBox 15">
              <a:extLst>
                <a:ext uri="{FF2B5EF4-FFF2-40B4-BE49-F238E27FC236}">
                  <a16:creationId xmlns:a16="http://schemas.microsoft.com/office/drawing/2014/main" id="{8DF709B3-A51B-7FDE-1114-6ECDA75C6FD3}"/>
                </a:ext>
              </a:extLst>
            </p:cNvPr>
            <p:cNvSpPr txBox="1"/>
            <p:nvPr/>
          </p:nvSpPr>
          <p:spPr>
            <a:xfrm>
              <a:off x="975360" y="5296802"/>
              <a:ext cx="10195560" cy="457200"/>
            </a:xfrm>
            <a:prstGeom prst="rect">
              <a:avLst/>
            </a:prstGeom>
            <a:solidFill>
              <a:schemeClr val="bg1"/>
            </a:solidFill>
            <a:ln w="9525" cap="flat" cmpd="sng" algn="ctr">
              <a:noFill/>
              <a:prstDash val="solid"/>
              <a:headEnd type="none" w="med" len="med"/>
              <a:tailEnd type="none" w="med" len="med"/>
            </a:ln>
            <a:effectLst>
              <a:outerShdw blurRad="190500" dist="50800" dir="2700000" algn="ctr" rotWithShape="0">
                <a:prstClr val="black">
                  <a:alpha val="20000"/>
                </a:prstClr>
              </a:outerShdw>
            </a:effectLst>
          </p:spPr>
          <p:style>
            <a:lnRef idx="0">
              <a:scrgbClr r="0" g="0" b="0"/>
            </a:lnRef>
            <a:fillRef idx="0">
              <a:scrgbClr r="0" g="0" b="0"/>
            </a:fillRef>
            <a:effectRef idx="0">
              <a:scrgbClr r="0" g="0" b="0"/>
            </a:effectRef>
            <a:fontRef idx="major"/>
          </p:style>
          <p:txBody>
            <a:bodyPr rot="0" spcFirstLastPara="0" vertOverflow="overflow" horzOverflow="overflow" vert="horz" wrap="square" lIns="3017520" tIns="91440" rIns="91440" bIns="91440" numCol="1" spcCol="0" rtlCol="0" fromWordArt="0" anchor="ctr" anchorCtr="0" forceAA="0" compatLnSpc="1">
              <a:prstTxWarp prst="textNoShape">
                <a:avLst/>
              </a:prstTxWarp>
              <a:noAutofit/>
            </a:bodyPr>
            <a:lstStyle>
              <a:defPPr>
                <a:defRPr lang="en-US"/>
              </a:defPPr>
              <a:lvl1pPr defTabSz="914367">
                <a:lnSpc>
                  <a:spcPct val="90000"/>
                </a:lnSpc>
                <a:spcAft>
                  <a:spcPts val="588"/>
                </a:spcAft>
                <a:defRPr sz="1961" kern="0">
                  <a:solidFill>
                    <a:srgbClr val="D2D2D2">
                      <a:lumMod val="25000"/>
                    </a:srgbClr>
                  </a:solidFill>
                  <a:latin typeface="Segoe UI"/>
                </a:defRPr>
              </a:lvl1pPr>
              <a:lvl2pPr marL="0" lvl="1">
                <a:defRPr sz="2745" kern="0">
                  <a:solidFill>
                    <a:srgbClr val="D2D2D2">
                      <a:lumMod val="25000"/>
                    </a:srgbClr>
                  </a:solidFill>
                  <a:latin typeface="Segoe UI Semibold" panose="020B0702040204020203" pitchFamily="34" charset="0"/>
                  <a:cs typeface="Segoe UI Semibold" panose="020B0702040204020203" pitchFamily="34" charset="0"/>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marL="0" marR="0" lvl="0" indent="0" algn="l" defTabSz="914367" rtl="0" eaLnBrk="1" fontAlgn="auto" latinLnBrk="0" hangingPunct="1">
                <a:lnSpc>
                  <a:spcPct val="90000"/>
                </a:lnSpc>
                <a:spcBef>
                  <a:spcPts val="0"/>
                </a:spcBef>
                <a:spcAft>
                  <a:spcPts val="588"/>
                </a:spcAft>
                <a:buClrTx/>
                <a:buSzTx/>
                <a:buFontTx/>
                <a:buNone/>
                <a:tabLst/>
                <a:defRPr/>
              </a:pPr>
              <a:r>
                <a:rPr kumimoji="0" lang="en-US" sz="1600" b="0" i="0" u="none" strike="noStrike" kern="0" cap="none" spc="0" normalizeH="0" baseline="0" noProof="0">
                  <a:ln>
                    <a:noFill/>
                  </a:ln>
                  <a:solidFill>
                    <a:srgbClr val="D2D2D2">
                      <a:lumMod val="25000"/>
                    </a:srgbClr>
                  </a:solidFill>
                  <a:effectLst/>
                  <a:uLnTx/>
                  <a:uFillTx/>
                  <a:latin typeface="Segoe UI Semibold"/>
                  <a:ea typeface="+mj-ea"/>
                  <a:cs typeface="+mj-cs"/>
                </a:rPr>
                <a:t>Simple model for business leaders and other non-technical stakeholders</a:t>
              </a:r>
            </a:p>
          </p:txBody>
        </p:sp>
        <p:sp>
          <p:nvSpPr>
            <p:cNvPr id="13" name="!! Enter">
              <a:extLst>
                <a:ext uri="{FF2B5EF4-FFF2-40B4-BE49-F238E27FC236}">
                  <a16:creationId xmlns:a16="http://schemas.microsoft.com/office/drawing/2014/main" id="{D2CB85AF-6201-78CC-5D74-13B52578A0DF}"/>
                </a:ext>
              </a:extLst>
            </p:cNvPr>
            <p:cNvSpPr txBox="1"/>
            <p:nvPr/>
          </p:nvSpPr>
          <p:spPr>
            <a:xfrm flipH="1">
              <a:off x="1134204" y="5388282"/>
              <a:ext cx="2696115" cy="288092"/>
            </a:xfrm>
            <a:prstGeom prst="rect">
              <a:avLst/>
            </a:prstGeom>
            <a:solidFill>
              <a:schemeClr val="accent1">
                <a:lumMod val="20000"/>
                <a:lumOff val="80000"/>
              </a:schemeClr>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600" b="1" i="0" u="none" strike="noStrike" kern="0" cap="none" spc="0" normalizeH="0" baseline="0">
                  <a:ln>
                    <a:noFill/>
                  </a:ln>
                  <a:gradFill>
                    <a:gsLst>
                      <a:gs pos="0">
                        <a:srgbClr val="000000"/>
                      </a:gs>
                      <a:gs pos="100000">
                        <a:srgbClr val="000000"/>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a:ln>
                    <a:noFill/>
                  </a:ln>
                  <a:gradFill>
                    <a:gsLst>
                      <a:gs pos="0">
                        <a:srgbClr val="000000"/>
                      </a:gs>
                      <a:gs pos="100000">
                        <a:srgbClr val="000000"/>
                      </a:gs>
                    </a:gsLst>
                    <a:lin ang="5400000" scaled="0"/>
                  </a:gradFill>
                  <a:effectLst/>
                  <a:uLnTx/>
                  <a:uFillTx/>
                  <a:latin typeface="Segoe UI"/>
                  <a:ea typeface="+mn-ea"/>
                  <a:cs typeface="Segoe UI" pitchFamily="34" charset="0"/>
                </a:rPr>
                <a:t>PETE</a:t>
              </a:r>
            </a:p>
          </p:txBody>
        </p:sp>
      </p:grpSp>
      <p:grpSp>
        <p:nvGrpSpPr>
          <p:cNvPr id="20" name="Group 19">
            <a:extLst>
              <a:ext uri="{FF2B5EF4-FFF2-40B4-BE49-F238E27FC236}">
                <a16:creationId xmlns:a16="http://schemas.microsoft.com/office/drawing/2014/main" id="{D253B257-EA2F-D3C6-82D9-7FAEB1A7EE5E}"/>
              </a:ext>
            </a:extLst>
          </p:cNvPr>
          <p:cNvGrpSpPr/>
          <p:nvPr/>
        </p:nvGrpSpPr>
        <p:grpSpPr>
          <a:xfrm>
            <a:off x="1125881" y="1967743"/>
            <a:ext cx="10195560" cy="457200"/>
            <a:chOff x="975360" y="5816760"/>
            <a:chExt cx="10195560" cy="457200"/>
          </a:xfrm>
        </p:grpSpPr>
        <p:sp>
          <p:nvSpPr>
            <p:cNvPr id="17" name="TextBox 16">
              <a:extLst>
                <a:ext uri="{FF2B5EF4-FFF2-40B4-BE49-F238E27FC236}">
                  <a16:creationId xmlns:a16="http://schemas.microsoft.com/office/drawing/2014/main" id="{7AD4A361-47E4-959E-A5CF-4FA3408ACA13}"/>
                </a:ext>
              </a:extLst>
            </p:cNvPr>
            <p:cNvSpPr txBox="1"/>
            <p:nvPr/>
          </p:nvSpPr>
          <p:spPr>
            <a:xfrm>
              <a:off x="975360" y="5816760"/>
              <a:ext cx="10195560" cy="457200"/>
            </a:xfrm>
            <a:prstGeom prst="rect">
              <a:avLst/>
            </a:prstGeom>
            <a:solidFill>
              <a:schemeClr val="bg1"/>
            </a:solidFill>
            <a:ln w="9525" cap="flat" cmpd="sng" algn="ctr">
              <a:noFill/>
              <a:prstDash val="solid"/>
              <a:headEnd type="none" w="med" len="med"/>
              <a:tailEnd type="none" w="med" len="med"/>
            </a:ln>
            <a:effectLst>
              <a:outerShdw blurRad="190500" dist="50800" dir="2700000" algn="ctr" rotWithShape="0">
                <a:prstClr val="black">
                  <a:alpha val="20000"/>
                </a:prstClr>
              </a:outerShdw>
            </a:effectLst>
          </p:spPr>
          <p:style>
            <a:lnRef idx="0">
              <a:scrgbClr r="0" g="0" b="0"/>
            </a:lnRef>
            <a:fillRef idx="0">
              <a:scrgbClr r="0" g="0" b="0"/>
            </a:fillRef>
            <a:effectRef idx="0">
              <a:scrgbClr r="0" g="0" b="0"/>
            </a:effectRef>
            <a:fontRef idx="major"/>
          </p:style>
          <p:txBody>
            <a:bodyPr rot="0" spcFirstLastPara="0" vertOverflow="overflow" horzOverflow="overflow" vert="horz" wrap="square" lIns="3017520" tIns="91440" rIns="91440" bIns="91440" numCol="1" spcCol="0" rtlCol="0" fromWordArt="0" anchor="ctr" anchorCtr="0" forceAA="0" compatLnSpc="1">
              <a:prstTxWarp prst="textNoShape">
                <a:avLst/>
              </a:prstTxWarp>
              <a:noAutofit/>
            </a:bodyPr>
            <a:lstStyle>
              <a:defPPr>
                <a:defRPr lang="en-US"/>
              </a:defPPr>
              <a:lvl1pPr defTabSz="914367">
                <a:lnSpc>
                  <a:spcPct val="90000"/>
                </a:lnSpc>
                <a:spcAft>
                  <a:spcPts val="588"/>
                </a:spcAft>
                <a:defRPr sz="1961" kern="0">
                  <a:solidFill>
                    <a:srgbClr val="D2D2D2">
                      <a:lumMod val="25000"/>
                    </a:srgbClr>
                  </a:solidFill>
                  <a:latin typeface="Segoe UI"/>
                </a:defRPr>
              </a:lvl1pPr>
              <a:lvl2pPr marL="0" lvl="1">
                <a:defRPr sz="2745" kern="0">
                  <a:solidFill>
                    <a:srgbClr val="D2D2D2">
                      <a:lumMod val="25000"/>
                    </a:srgbClr>
                  </a:solidFill>
                  <a:latin typeface="Segoe UI Semibold" panose="020B0702040204020203" pitchFamily="34" charset="0"/>
                  <a:cs typeface="Segoe UI Semibold" panose="020B0702040204020203" pitchFamily="34" charset="0"/>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marL="0" marR="0" lvl="0" indent="0" algn="l" defTabSz="914367" rtl="0" eaLnBrk="1" fontAlgn="auto" latinLnBrk="0" hangingPunct="1">
                <a:lnSpc>
                  <a:spcPct val="90000"/>
                </a:lnSpc>
                <a:spcBef>
                  <a:spcPts val="0"/>
                </a:spcBef>
                <a:spcAft>
                  <a:spcPts val="588"/>
                </a:spcAft>
                <a:buClrTx/>
                <a:buSzTx/>
                <a:buFontTx/>
                <a:buNone/>
                <a:tabLst/>
                <a:defRPr/>
              </a:pPr>
              <a:r>
                <a:rPr kumimoji="0" lang="en-US" sz="1600" b="0" i="0" u="none" strike="noStrike" kern="0" cap="none" spc="0" normalizeH="0" baseline="0" noProof="0">
                  <a:ln>
                    <a:noFill/>
                  </a:ln>
                  <a:solidFill>
                    <a:srgbClr val="D2D2D2">
                      <a:lumMod val="25000"/>
                    </a:srgbClr>
                  </a:solidFill>
                  <a:effectLst/>
                  <a:uLnTx/>
                  <a:uFillTx/>
                  <a:latin typeface="Segoe UI Semibold"/>
                  <a:ea typeface="+mj-ea"/>
                  <a:cs typeface="+mj-cs"/>
                </a:rPr>
                <a:t>Detailed model for technical detection coverage assessments and planning</a:t>
              </a:r>
            </a:p>
          </p:txBody>
        </p:sp>
        <p:sp>
          <p:nvSpPr>
            <p:cNvPr id="634" name="Title 1">
              <a:extLst>
                <a:ext uri="{FF2B5EF4-FFF2-40B4-BE49-F238E27FC236}">
                  <a16:creationId xmlns:a16="http://schemas.microsoft.com/office/drawing/2014/main" id="{20C618D1-D8E0-F149-6713-03677FF88D2D}"/>
                </a:ext>
              </a:extLst>
            </p:cNvPr>
            <p:cNvSpPr txBox="1">
              <a:spLocks/>
            </p:cNvSpPr>
            <p:nvPr/>
          </p:nvSpPr>
          <p:spPr>
            <a:xfrm>
              <a:off x="1134205" y="5879609"/>
              <a:ext cx="2696115" cy="351612"/>
            </a:xfrm>
            <a:prstGeom prst="rect">
              <a:avLst/>
            </a:prstGeom>
            <a:solidFill>
              <a:srgbClr val="FFB3B3"/>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defPPr>
                <a:defRPr lang="en-US"/>
              </a:defPPr>
              <a:lvl1pPr marR="0" lvl="0" indent="0" algn="ctr" defTabSz="914102" fontAlgn="base">
                <a:lnSpc>
                  <a:spcPct val="90000"/>
                </a:lnSpc>
                <a:spcBef>
                  <a:spcPct val="0"/>
                </a:spcBef>
                <a:spcAft>
                  <a:spcPct val="0"/>
                </a:spcAft>
                <a:buClrTx/>
                <a:buSzTx/>
                <a:buFontTx/>
                <a:buNone/>
                <a:tabLst/>
                <a:defRPr kumimoji="0" sz="1400" b="1" i="0" u="none" strike="noStrike" kern="0" cap="none" spc="0" normalizeH="0" baseline="0">
                  <a:ln>
                    <a:noFill/>
                  </a:ln>
                  <a:solidFill>
                    <a:srgbClr val="000000"/>
                  </a:solidFill>
                  <a:effectLst/>
                  <a:uLnTx/>
                  <a:uFillTx/>
                  <a:latin typeface="Segoe UI Semibold"/>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a:ln>
                    <a:noFill/>
                  </a:ln>
                  <a:solidFill>
                    <a:srgbClr val="000000"/>
                  </a:solidFill>
                  <a:effectLst/>
                  <a:uLnTx/>
                  <a:uFillTx/>
                  <a:latin typeface="Segoe UI Semibold"/>
                  <a:ea typeface="+mn-ea"/>
                  <a:cs typeface="Segoe UI" pitchFamily="34" charset="0"/>
                </a:rPr>
                <a:t>MITRE ATT&amp;CK Framework</a:t>
              </a:r>
            </a:p>
          </p:txBody>
        </p:sp>
      </p:grpSp>
      <p:grpSp>
        <p:nvGrpSpPr>
          <p:cNvPr id="21" name="Group 20">
            <a:extLst>
              <a:ext uri="{FF2B5EF4-FFF2-40B4-BE49-F238E27FC236}">
                <a16:creationId xmlns:a16="http://schemas.microsoft.com/office/drawing/2014/main" id="{5119CC5A-E2E7-6D42-C4B1-E3E3FCF8FBE3}"/>
              </a:ext>
            </a:extLst>
          </p:cNvPr>
          <p:cNvGrpSpPr/>
          <p:nvPr/>
        </p:nvGrpSpPr>
        <p:grpSpPr>
          <a:xfrm>
            <a:off x="1125881" y="2517102"/>
            <a:ext cx="10195560" cy="457200"/>
            <a:chOff x="975360" y="6336719"/>
            <a:chExt cx="10195560" cy="457200"/>
          </a:xfrm>
        </p:grpSpPr>
        <p:sp>
          <p:nvSpPr>
            <p:cNvPr id="18" name="TextBox 17">
              <a:extLst>
                <a:ext uri="{FF2B5EF4-FFF2-40B4-BE49-F238E27FC236}">
                  <a16:creationId xmlns:a16="http://schemas.microsoft.com/office/drawing/2014/main" id="{ADADE809-0B1C-5E9E-008E-E2B1E908BD2F}"/>
                </a:ext>
              </a:extLst>
            </p:cNvPr>
            <p:cNvSpPr txBox="1"/>
            <p:nvPr/>
          </p:nvSpPr>
          <p:spPr>
            <a:xfrm>
              <a:off x="975360" y="6336719"/>
              <a:ext cx="10195560" cy="457200"/>
            </a:xfrm>
            <a:prstGeom prst="rect">
              <a:avLst/>
            </a:prstGeom>
            <a:solidFill>
              <a:schemeClr val="bg1"/>
            </a:solidFill>
            <a:ln w="9525" cap="flat" cmpd="sng" algn="ctr">
              <a:noFill/>
              <a:prstDash val="solid"/>
              <a:headEnd type="none" w="med" len="med"/>
              <a:tailEnd type="none" w="med" len="med"/>
            </a:ln>
            <a:effectLst>
              <a:outerShdw blurRad="190500" dist="50800" dir="2700000" algn="ctr" rotWithShape="0">
                <a:prstClr val="black">
                  <a:alpha val="20000"/>
                </a:prstClr>
              </a:outerShdw>
            </a:effectLst>
          </p:spPr>
          <p:style>
            <a:lnRef idx="0">
              <a:scrgbClr r="0" g="0" b="0"/>
            </a:lnRef>
            <a:fillRef idx="0">
              <a:scrgbClr r="0" g="0" b="0"/>
            </a:fillRef>
            <a:effectRef idx="0">
              <a:scrgbClr r="0" g="0" b="0"/>
            </a:effectRef>
            <a:fontRef idx="major"/>
          </p:style>
          <p:txBody>
            <a:bodyPr rot="0" spcFirstLastPara="0" vertOverflow="overflow" horzOverflow="overflow" vert="horz" wrap="square" lIns="3017520" tIns="91440" rIns="91440" bIns="91440" numCol="1" spcCol="0" rtlCol="0" fromWordArt="0" anchor="ctr" anchorCtr="0" forceAA="0" compatLnSpc="1">
              <a:prstTxWarp prst="textNoShape">
                <a:avLst/>
              </a:prstTxWarp>
              <a:noAutofit/>
            </a:bodyPr>
            <a:lstStyle>
              <a:defPPr>
                <a:defRPr lang="en-US"/>
              </a:defPPr>
              <a:lvl1pPr defTabSz="914367">
                <a:lnSpc>
                  <a:spcPct val="90000"/>
                </a:lnSpc>
                <a:spcAft>
                  <a:spcPts val="588"/>
                </a:spcAft>
                <a:defRPr sz="1961" kern="0">
                  <a:solidFill>
                    <a:srgbClr val="D2D2D2">
                      <a:lumMod val="25000"/>
                    </a:srgbClr>
                  </a:solidFill>
                  <a:latin typeface="Segoe UI"/>
                </a:defRPr>
              </a:lvl1pPr>
              <a:lvl2pPr marL="0" lvl="1">
                <a:defRPr sz="2745" kern="0">
                  <a:solidFill>
                    <a:srgbClr val="D2D2D2">
                      <a:lumMod val="25000"/>
                    </a:srgbClr>
                  </a:solidFill>
                  <a:latin typeface="Segoe UI Semibold" panose="020B0702040204020203" pitchFamily="34" charset="0"/>
                  <a:cs typeface="Segoe UI Semibold" panose="020B0702040204020203" pitchFamily="34" charset="0"/>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marL="0" marR="0" lvl="0" indent="0" algn="l" defTabSz="914367" rtl="0" eaLnBrk="1" fontAlgn="auto" latinLnBrk="0" hangingPunct="1">
                <a:lnSpc>
                  <a:spcPct val="90000"/>
                </a:lnSpc>
                <a:spcBef>
                  <a:spcPts val="0"/>
                </a:spcBef>
                <a:spcAft>
                  <a:spcPts val="588"/>
                </a:spcAft>
                <a:buClrTx/>
                <a:buSzTx/>
                <a:buFontTx/>
                <a:buNone/>
                <a:tabLst/>
                <a:defRPr/>
              </a:pPr>
              <a:r>
                <a:rPr kumimoji="0" lang="en-US" sz="1600" b="0" i="0" u="none" strike="noStrike" kern="0" cap="none" spc="0" normalizeH="0" baseline="0" noProof="0">
                  <a:ln>
                    <a:noFill/>
                  </a:ln>
                  <a:solidFill>
                    <a:srgbClr val="FFFFFF">
                      <a:lumMod val="50000"/>
                    </a:srgbClr>
                  </a:solidFill>
                  <a:effectLst/>
                  <a:uLnTx/>
                  <a:uFillTx/>
                  <a:latin typeface="Segoe UI Semibold"/>
                  <a:ea typeface="+mj-ea"/>
                  <a:cs typeface="+mj-cs"/>
                </a:rPr>
                <a:t>Legacy Reference Model (missing lateral traversal)</a:t>
              </a:r>
            </a:p>
          </p:txBody>
        </p:sp>
        <p:sp>
          <p:nvSpPr>
            <p:cNvPr id="12" name="Arrow: Chevron 11">
              <a:extLst>
                <a:ext uri="{FF2B5EF4-FFF2-40B4-BE49-F238E27FC236}">
                  <a16:creationId xmlns:a16="http://schemas.microsoft.com/office/drawing/2014/main" id="{479C0366-9F6A-3E5B-D7BB-D5889127ECC9}"/>
                </a:ext>
              </a:extLst>
            </p:cNvPr>
            <p:cNvSpPr/>
            <p:nvPr/>
          </p:nvSpPr>
          <p:spPr bwMode="auto">
            <a:xfrm>
              <a:off x="1134205" y="6391710"/>
              <a:ext cx="2725801" cy="351612"/>
            </a:xfrm>
            <a:prstGeom prst="chevron">
              <a:avLst/>
            </a:prstGeom>
            <a:solidFill>
              <a:schemeClr val="bg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12002" rIns="0" bIns="12002" numCol="1" spcCol="1270" anchor="ctr" anchorCtr="0">
              <a:noAutofit/>
            </a:bodyPr>
            <a:lstStyle/>
            <a:p>
              <a:pPr marL="0" marR="0" lvl="0" indent="0" algn="ctr" defTabSz="400050" rtl="0" eaLnBrk="1" fontAlgn="auto" latinLnBrk="0" hangingPunct="1">
                <a:lnSpc>
                  <a:spcPct val="90000"/>
                </a:lnSpc>
                <a:spcBef>
                  <a:spcPct val="0"/>
                </a:spcBef>
                <a:spcAft>
                  <a:spcPct val="35000"/>
                </a:spcAft>
                <a:buClrTx/>
                <a:buSzTx/>
                <a:buFontTx/>
                <a:buNone/>
                <a:tabLst/>
                <a:defRPr/>
              </a:pPr>
              <a:r>
                <a:rPr kumimoji="0" lang="en-US" sz="1200" b="1" i="0" u="none" strike="noStrike" kern="1200" cap="none" spc="0" normalizeH="0" baseline="0" noProof="0">
                  <a:ln>
                    <a:noFill/>
                  </a:ln>
                  <a:solidFill>
                    <a:srgbClr val="FFFFFF"/>
                  </a:solidFill>
                  <a:effectLst/>
                  <a:uLnTx/>
                  <a:uFillTx/>
                  <a:latin typeface="Segoe UI"/>
                  <a:ea typeface="+mn-ea"/>
                  <a:cs typeface="+mn-cs"/>
                </a:rPr>
                <a:t>Lockheed Martin Kill Chain</a:t>
              </a:r>
            </a:p>
          </p:txBody>
        </p:sp>
      </p:grpSp>
      <p:grpSp>
        <p:nvGrpSpPr>
          <p:cNvPr id="6" name="Group 5">
            <a:extLst>
              <a:ext uri="{FF2B5EF4-FFF2-40B4-BE49-F238E27FC236}">
                <a16:creationId xmlns:a16="http://schemas.microsoft.com/office/drawing/2014/main" id="{B92227BB-EED4-140A-8DD6-9D3A3377A131}"/>
              </a:ext>
            </a:extLst>
          </p:cNvPr>
          <p:cNvGrpSpPr/>
          <p:nvPr/>
        </p:nvGrpSpPr>
        <p:grpSpPr>
          <a:xfrm rot="16200000">
            <a:off x="11353987" y="69244"/>
            <a:ext cx="131576" cy="131576"/>
            <a:chOff x="602504" y="1875589"/>
            <a:chExt cx="3154895" cy="3154895"/>
          </a:xfrm>
        </p:grpSpPr>
        <p:sp>
          <p:nvSpPr>
            <p:cNvPr id="7" name="Oval 6">
              <a:extLst>
                <a:ext uri="{FF2B5EF4-FFF2-40B4-BE49-F238E27FC236}">
                  <a16:creationId xmlns:a16="http://schemas.microsoft.com/office/drawing/2014/main" id="{45FC17FE-A1D2-16E4-8B04-E1A51BC05703}"/>
                </a:ext>
              </a:extLst>
            </p:cNvPr>
            <p:cNvSpPr/>
            <p:nvPr/>
          </p:nvSpPr>
          <p:spPr bwMode="auto">
            <a:xfrm>
              <a:off x="602504" y="1875589"/>
              <a:ext cx="3154895" cy="3154895"/>
            </a:xfrm>
            <a:prstGeom prst="ellipse">
              <a:avLst/>
            </a:prstGeom>
            <a:solidFill>
              <a:schemeClr val="accent1"/>
            </a:solidFill>
            <a:ln>
              <a:noFill/>
              <a:headEnd type="none" w="med" len="med"/>
              <a:tailEnd type="none" w="med" len="med"/>
            </a:ln>
            <a:effectLst>
              <a:outerShdw blurRad="177800" dist="50800" dir="24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horz" wrap="square" lIns="182878" tIns="146302" rIns="182878" bIns="146302"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 name="arrow" title="Icon of an arrow">
              <a:extLst>
                <a:ext uri="{FF2B5EF4-FFF2-40B4-BE49-F238E27FC236}">
                  <a16:creationId xmlns:a16="http://schemas.microsoft.com/office/drawing/2014/main" id="{553980C7-A164-C8FA-9461-363411340C2C}"/>
                </a:ext>
              </a:extLst>
            </p:cNvPr>
            <p:cNvSpPr>
              <a:spLocks noChangeAspect="1" noEditPoints="1"/>
            </p:cNvSpPr>
            <p:nvPr/>
          </p:nvSpPr>
          <p:spPr bwMode="auto">
            <a:xfrm>
              <a:off x="1255875" y="2565083"/>
              <a:ext cx="1872462" cy="1727834"/>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9050" cap="rnd">
              <a:solidFill>
                <a:schemeClr val="bg1"/>
              </a:solidFill>
              <a:prstDash val="solid"/>
              <a:round/>
              <a:headEnd/>
              <a:tailEnd/>
            </a:ln>
          </p:spPr>
          <p:txBody>
            <a:bodyPr vert="horz" wrap="square" lIns="91438" tIns="45719" rIns="91438" bIns="4571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11"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mc:AlternateContent xmlns:mc="http://schemas.openxmlformats.org/markup-compatibility/2006" xmlns:pslz="http://schemas.microsoft.com/office/powerpoint/2016/slidezoom">
        <mc:Choice Requires="pslz">
          <p:graphicFrame>
            <p:nvGraphicFramePr>
              <p:cNvPr id="11" name="Slide Zoom 10">
                <a:extLst>
                  <a:ext uri="{FF2B5EF4-FFF2-40B4-BE49-F238E27FC236}">
                    <a16:creationId xmlns:a16="http://schemas.microsoft.com/office/drawing/2014/main" id="{F665C445-AAE9-B1FA-258E-E65D76E121E6}"/>
                  </a:ext>
                </a:extLst>
              </p:cNvPr>
              <p:cNvGraphicFramePr>
                <a:graphicFrameLocks noChangeAspect="1"/>
              </p:cNvGraphicFramePr>
              <p:nvPr/>
            </p:nvGraphicFramePr>
            <p:xfrm>
              <a:off x="11533504" y="41043"/>
              <a:ext cx="614688" cy="345762"/>
            </p:xfrm>
            <a:graphic>
              <a:graphicData uri="http://schemas.microsoft.com/office/powerpoint/2016/slidezoom">
                <pslz:sldZm>
                  <pslz:sldZmObj sldId="2147471217" cId="4156841510">
                    <pslz:zmPr id="{A17502AD-A42E-44A6-9F31-A43B3AA17C4B}" returnToParent="0" transitionDur="1000">
                      <p166:blipFill xmlns:p166="http://schemas.microsoft.com/office/powerpoint/2016/6/main">
                        <a:blip r:embed="rId3"/>
                        <a:stretch>
                          <a:fillRect/>
                        </a:stretch>
                      </p166:blipFill>
                      <p166:spPr xmlns:p166="http://schemas.microsoft.com/office/powerpoint/2016/6/main">
                        <a:xfrm>
                          <a:off x="0" y="0"/>
                          <a:ext cx="614688" cy="345762"/>
                        </a:xfrm>
                        <a:prstGeom prst="rect">
                          <a:avLst/>
                        </a:prstGeom>
                        <a:solidFill>
                          <a:schemeClr val="bg1"/>
                        </a:solidFill>
                        <a:ln w="9525" cap="flat" cmpd="sng" algn="ctr">
                          <a:noFill/>
                          <a:prstDash val="solid"/>
                          <a:headEnd type="none" w="med" len="med"/>
                          <a:tailEnd type="none" w="med" len="med"/>
                        </a:ln>
                        <a:effectLst>
                          <a:outerShdw blurRad="190500" dist="50800" dir="2700000" algn="ctr" rotWithShape="0">
                            <a:prstClr val="black">
                              <a:alpha val="20000"/>
                            </a:prstClr>
                          </a:outerShdw>
                        </a:effectLst>
                      </p166:spPr>
                    </pslz:zmPr>
                  </pslz:sldZmObj>
                </pslz:sldZm>
              </a:graphicData>
            </a:graphic>
          </p:graphicFrame>
        </mc:Choice>
        <mc:Fallback xmlns="">
          <p:pic>
            <p:nvPicPr>
              <p:cNvPr id="11" name="Slide Zoom 10">
                <a:extLst>
                  <a:ext uri="{FF2B5EF4-FFF2-40B4-BE49-F238E27FC236}">
                    <a16:creationId xmlns:a16="http://schemas.microsoft.com/office/drawing/2014/main" id="{F665C445-AAE9-B1FA-258E-E65D76E121E6}"/>
                  </a:ext>
                </a:extLst>
              </p:cNvPr>
              <p:cNvPicPr>
                <a:picLocks noGrp="1" noRot="1" noChangeAspect="1" noMove="1" noResize="1" noEditPoints="1" noAdjustHandles="1" noChangeArrowheads="1" noChangeShapeType="1"/>
              </p:cNvPicPr>
              <p:nvPr/>
            </p:nvPicPr>
            <p:blipFill>
              <a:blip r:embed="rId4"/>
              <a:stretch>
                <a:fillRect/>
              </a:stretch>
            </p:blipFill>
            <p:spPr>
              <a:xfrm>
                <a:off x="11533504" y="41043"/>
                <a:ext cx="614688" cy="345762"/>
              </a:xfrm>
              <a:prstGeom prst="rect">
                <a:avLst/>
              </a:prstGeom>
              <a:solidFill>
                <a:schemeClr val="bg1"/>
              </a:solidFill>
              <a:ln w="9525" cap="flat" cmpd="sng" algn="ctr">
                <a:noFill/>
                <a:prstDash val="solid"/>
                <a:headEnd type="none" w="med" len="med"/>
                <a:tailEnd type="none" w="med" len="med"/>
              </a:ln>
              <a:effectLst>
                <a:outerShdw blurRad="190500" dist="50800" dir="2700000" algn="ctr" rotWithShape="0">
                  <a:prstClr val="black">
                    <a:alpha val="20000"/>
                  </a:prstClr>
                </a:outerShdw>
              </a:effectLst>
            </p:spPr>
          </p:pic>
        </mc:Fallback>
      </mc:AlternateContent>
    </p:spTree>
    <p:extLst>
      <p:ext uri="{BB962C8B-B14F-4D97-AF65-F5344CB8AC3E}">
        <p14:creationId xmlns:p14="http://schemas.microsoft.com/office/powerpoint/2010/main" val="1706933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500"/>
                                        <p:tgtEl>
                                          <p:spTgt spid="22"/>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463"/>
                                        </p:tgtEl>
                                        <p:attrNameLst>
                                          <p:attrName>style.visibility</p:attrName>
                                        </p:attrNameLst>
                                      </p:cBhvr>
                                      <p:to>
                                        <p:strVal val="visible"/>
                                      </p:to>
                                    </p:set>
                                    <p:animEffect transition="in" filter="fade">
                                      <p:cBhvr>
                                        <p:cTn id="20" dur="500"/>
                                        <p:tgtEl>
                                          <p:spTgt spid="463"/>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500"/>
                                        <p:tgtEl>
                                          <p:spTgt spid="2"/>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462"/>
                                        </p:tgtEl>
                                        <p:attrNameLst>
                                          <p:attrName>style.visibility</p:attrName>
                                        </p:attrNameLst>
                                      </p:cBhvr>
                                      <p:to>
                                        <p:strVal val="visible"/>
                                      </p:to>
                                    </p:set>
                                    <p:animEffect transition="in" filter="fade">
                                      <p:cBhvr>
                                        <p:cTn id="32" dur="500"/>
                                        <p:tgtEl>
                                          <p:spTgt spid="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62" grpId="0" animBg="1"/>
      <p:bldP spid="46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08F3447-48ED-4031-B65C-3EB69E6F6B3E}"/>
              </a:ext>
            </a:extLst>
          </p:cNvPr>
          <p:cNvSpPr>
            <a:spLocks noGrp="1"/>
          </p:cNvSpPr>
          <p:nvPr>
            <p:ph type="title"/>
          </p:nvPr>
        </p:nvSpPr>
        <p:spPr>
          <a:xfrm>
            <a:off x="304630" y="156100"/>
            <a:ext cx="11018520" cy="553998"/>
          </a:xfrm>
        </p:spPr>
        <p:txBody>
          <a:bodyPr/>
          <a:lstStyle/>
          <a:p>
            <a:r>
              <a:rPr lang="en-US"/>
              <a:t>Ransomware and Extortion Attacks</a:t>
            </a:r>
          </a:p>
        </p:txBody>
      </p:sp>
      <p:sp>
        <p:nvSpPr>
          <p:cNvPr id="26" name="Text Placeholder 2">
            <a:extLst>
              <a:ext uri="{FF2B5EF4-FFF2-40B4-BE49-F238E27FC236}">
                <a16:creationId xmlns:a16="http://schemas.microsoft.com/office/drawing/2014/main" id="{0E0756B1-CBB2-4518-8929-9CE3273CD2BE}"/>
              </a:ext>
            </a:extLst>
          </p:cNvPr>
          <p:cNvSpPr txBox="1">
            <a:spLocks/>
          </p:cNvSpPr>
          <p:nvPr/>
        </p:nvSpPr>
        <p:spPr>
          <a:xfrm>
            <a:off x="2804277" y="1003831"/>
            <a:ext cx="7586958" cy="941796"/>
          </a:xfrm>
          <a:prstGeom prst="rect">
            <a:avLst/>
          </a:prstGeom>
        </p:spPr>
        <p:txBody>
          <a:bodyPr wrap="square" anchor="ctr" anchorCtr="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50" normalizeH="0" baseline="0" noProof="0">
                <a:ln w="3175">
                  <a:noFill/>
                </a:ln>
                <a:gradFill>
                  <a:gsLst>
                    <a:gs pos="82000">
                      <a:srgbClr val="000000"/>
                    </a:gs>
                    <a:gs pos="0">
                      <a:srgbClr val="000000"/>
                    </a:gs>
                  </a:gsLst>
                  <a:lin ang="2700000" scaled="1"/>
                </a:gradFill>
                <a:effectLst/>
                <a:uLnTx/>
                <a:uFillTx/>
                <a:latin typeface="Segoe UI Semibold" panose="020B0702040204020203" pitchFamily="34" charset="0"/>
                <a:ea typeface="+mn-ea"/>
                <a:cs typeface="Segoe UI Semibold" panose="020B0702040204020203" pitchFamily="34" charset="0"/>
              </a:rPr>
              <a:t>Evolution of ransomware/extortion</a:t>
            </a:r>
          </a:p>
          <a:p>
            <a:pPr marL="347472" marR="0" lvl="0" indent="-347472" algn="l" defTabSz="932742" rtl="0" eaLnBrk="1" fontAlgn="auto" latinLnBrk="0" hangingPunct="1">
              <a:lnSpc>
                <a:spcPct val="100000"/>
              </a:lnSpc>
              <a:spcBef>
                <a:spcPct val="20000"/>
              </a:spcBef>
              <a:spcAft>
                <a:spcPts val="300"/>
              </a:spcAft>
              <a:buClrTx/>
              <a:buSzPct val="90000"/>
              <a:buFont typeface="Wingdings" panose="05000000000000000000" pitchFamily="2" charset="2"/>
              <a:buBlip>
                <a:blip r:embed="rId3"/>
              </a:buBlip>
              <a:tabLst/>
              <a:defRPr/>
            </a:pPr>
            <a:r>
              <a:rPr kumimoji="0" lang="en-US" sz="1600" b="0" i="0" u="none" strike="noStrike" kern="1200" cap="none" spc="0" normalizeH="0" baseline="0" noProof="0">
                <a:ln>
                  <a:noFill/>
                </a:ln>
                <a:gradFill>
                  <a:gsLst>
                    <a:gs pos="82000">
                      <a:srgbClr val="000000"/>
                    </a:gs>
                    <a:gs pos="0">
                      <a:srgbClr val="000000"/>
                    </a:gs>
                  </a:gsLst>
                  <a:lin ang="2700000" scaled="1"/>
                </a:gradFill>
                <a:effectLst/>
                <a:uLnTx/>
                <a:uFillTx/>
                <a:latin typeface="Segoe UI Semibold"/>
                <a:ea typeface="+mn-ea"/>
                <a:cs typeface="Segoe UI" panose="020B0502040204020203" pitchFamily="34" charset="0"/>
              </a:rPr>
              <a:t>Rapidly became top threat to many organizations</a:t>
            </a:r>
            <a:br>
              <a:rPr lang="en-US" sz="1600">
                <a:gradFill>
                  <a:gsLst>
                    <a:gs pos="82000">
                      <a:srgbClr val="000000"/>
                    </a:gs>
                    <a:gs pos="0">
                      <a:srgbClr val="000000"/>
                    </a:gs>
                  </a:gsLst>
                  <a:lin ang="2700000" scaled="1"/>
                </a:gradFill>
                <a:latin typeface="Segoe UI Semibold"/>
              </a:rPr>
            </a:br>
            <a:r>
              <a:rPr kumimoji="0" lang="en-US" sz="1600" b="0" i="1"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anose="020B0502040204020203" pitchFamily="34" charset="0"/>
              </a:rPr>
              <a:t>Driven by attacker business model evolution</a:t>
            </a:r>
          </a:p>
        </p:txBody>
      </p:sp>
      <p:sp>
        <p:nvSpPr>
          <p:cNvPr id="27" name="Text Placeholder 2">
            <a:extLst>
              <a:ext uri="{FF2B5EF4-FFF2-40B4-BE49-F238E27FC236}">
                <a16:creationId xmlns:a16="http://schemas.microsoft.com/office/drawing/2014/main" id="{266B0039-3BA8-4FC4-9FC6-254FB29F4CCE}"/>
              </a:ext>
            </a:extLst>
          </p:cNvPr>
          <p:cNvSpPr txBox="1">
            <a:spLocks/>
          </p:cNvSpPr>
          <p:nvPr/>
        </p:nvSpPr>
        <p:spPr>
          <a:xfrm>
            <a:off x="2804277" y="2194564"/>
            <a:ext cx="7586958" cy="892552"/>
          </a:xfrm>
          <a:prstGeom prst="rect">
            <a:avLst/>
          </a:prstGeom>
        </p:spPr>
        <p:txBody>
          <a:bodyPr wrap="square" anchor="ctr" anchorCtr="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50" normalizeH="0" baseline="0" noProof="0">
                <a:ln w="3175">
                  <a:noFill/>
                </a:ln>
                <a:gradFill>
                  <a:gsLst>
                    <a:gs pos="82000">
                      <a:srgbClr val="000000"/>
                    </a:gs>
                    <a:gs pos="0">
                      <a:srgbClr val="000000"/>
                    </a:gs>
                  </a:gsLst>
                  <a:lin ang="2700000" scaled="1"/>
                </a:gradFill>
                <a:effectLst/>
                <a:uLnTx/>
                <a:uFillTx/>
                <a:latin typeface="Segoe UI Semibold" panose="020B0702040204020203" pitchFamily="34" charset="0"/>
                <a:ea typeface="+mn-ea"/>
                <a:cs typeface="Segoe UI Semibold" panose="020B0702040204020203" pitchFamily="34" charset="0"/>
              </a:rPr>
              <a:t>High impact and likelihood attack</a:t>
            </a:r>
          </a:p>
          <a:p>
            <a:pPr marL="347472" marR="0" lvl="0" indent="-347472" algn="l" defTabSz="932742" rtl="0" eaLnBrk="1" fontAlgn="auto" latinLnBrk="0" hangingPunct="1">
              <a:lnSpc>
                <a:spcPct val="100000"/>
              </a:lnSpc>
              <a:spcBef>
                <a:spcPts val="0"/>
              </a:spcBef>
              <a:spcAft>
                <a:spcPts val="300"/>
              </a:spcAft>
              <a:buClrTx/>
              <a:buSzPct val="90000"/>
              <a:buFont typeface="Wingdings" panose="05000000000000000000" pitchFamily="2" charset="2"/>
              <a:buBlip>
                <a:blip r:embed="rId3"/>
              </a:buBlip>
              <a:tabLst/>
              <a:defRPr/>
            </a:pPr>
            <a:r>
              <a:rPr kumimoji="0" lang="en-US" sz="1600" b="0" i="0" u="none" strike="noStrike" kern="1200" cap="none" spc="0" normalizeH="0" baseline="0" noProof="0">
                <a:ln>
                  <a:noFill/>
                </a:ln>
                <a:gradFill>
                  <a:gsLst>
                    <a:gs pos="82000">
                      <a:srgbClr val="000000"/>
                    </a:gs>
                    <a:gs pos="0">
                      <a:srgbClr val="000000"/>
                    </a:gs>
                  </a:gsLst>
                  <a:lin ang="2700000" scaled="1"/>
                </a:gradFill>
                <a:effectLst/>
                <a:uLnTx/>
                <a:uFillTx/>
                <a:latin typeface="Segoe UI Semibold"/>
              </a:rPr>
              <a:t>High attacker profitability driving </a:t>
            </a:r>
            <a:r>
              <a:rPr kumimoji="0" lang="en-US" sz="1600" b="0" i="0" u="none" strike="noStrike" kern="1200" cap="none" spc="0" normalizeH="0" baseline="0" noProof="0" err="1">
                <a:ln>
                  <a:noFill/>
                </a:ln>
                <a:gradFill>
                  <a:gsLst>
                    <a:gs pos="82000">
                      <a:srgbClr val="000000"/>
                    </a:gs>
                    <a:gs pos="0">
                      <a:srgbClr val="000000"/>
                    </a:gs>
                  </a:gsLst>
                  <a:lin ang="2700000" scaled="1"/>
                </a:gradFill>
                <a:effectLst/>
                <a:uLnTx/>
                <a:uFillTx/>
                <a:latin typeface="Segoe UI Semibold"/>
              </a:rPr>
              <a:t>massiv</a:t>
            </a:r>
            <a:r>
              <a:rPr lang="en-US" sz="1600">
                <a:gradFill>
                  <a:gsLst>
                    <a:gs pos="82000">
                      <a:srgbClr val="000000"/>
                    </a:gs>
                    <a:gs pos="0">
                      <a:srgbClr val="000000"/>
                    </a:gs>
                  </a:gsLst>
                  <a:lin ang="2700000" scaled="1"/>
                </a:gradFill>
                <a:latin typeface="Segoe UI Semibold"/>
              </a:rPr>
              <a:t>e </a:t>
            </a:r>
            <a:r>
              <a:rPr kumimoji="0" lang="en-US" sz="1600" b="0" i="0" u="none" strike="noStrike" kern="1200" cap="none" spc="0" normalizeH="0" baseline="0" noProof="0">
                <a:ln>
                  <a:noFill/>
                </a:ln>
                <a:gradFill>
                  <a:gsLst>
                    <a:gs pos="82000">
                      <a:srgbClr val="000000"/>
                    </a:gs>
                    <a:gs pos="0">
                      <a:srgbClr val="000000"/>
                    </a:gs>
                  </a:gsLst>
                  <a:lin ang="2700000" scaled="1"/>
                </a:gradFill>
                <a:effectLst/>
                <a:uLnTx/>
                <a:uFillTx/>
                <a:latin typeface="Segoe UI Semibold"/>
              </a:rPr>
              <a:t>growth</a:t>
            </a:r>
            <a:br>
              <a:rPr kumimoji="0" lang="en-US" sz="1600" b="0" i="0" u="none" strike="noStrike" kern="1200" cap="none" spc="0" normalizeH="0" baseline="0" noProof="0">
                <a:ln>
                  <a:noFill/>
                </a:ln>
                <a:gradFill>
                  <a:gsLst>
                    <a:gs pos="82000">
                      <a:srgbClr val="000000"/>
                    </a:gs>
                    <a:gs pos="0">
                      <a:srgbClr val="000000"/>
                    </a:gs>
                  </a:gsLst>
                  <a:lin ang="2700000" scaled="1"/>
                </a:gradFill>
                <a:effectLst/>
                <a:uLnTx/>
                <a:uFillTx/>
                <a:latin typeface="Segoe UI Semibold"/>
              </a:rPr>
            </a:br>
            <a:endParaRPr lang="en-US" sz="1600" i="1">
              <a:gradFill>
                <a:gsLst>
                  <a:gs pos="82000">
                    <a:srgbClr val="000000"/>
                  </a:gs>
                  <a:gs pos="0">
                    <a:srgbClr val="000000"/>
                  </a:gs>
                </a:gsLst>
                <a:lin ang="2700000" scaled="1"/>
              </a:gradFill>
              <a:latin typeface="Segoe UI"/>
            </a:endParaRPr>
          </a:p>
        </p:txBody>
      </p:sp>
      <p:sp>
        <p:nvSpPr>
          <p:cNvPr id="28" name="Text Placeholder 2">
            <a:extLst>
              <a:ext uri="{FF2B5EF4-FFF2-40B4-BE49-F238E27FC236}">
                <a16:creationId xmlns:a16="http://schemas.microsoft.com/office/drawing/2014/main" id="{180A85A7-B20E-4DC4-B1A7-6D82D027A399}"/>
              </a:ext>
            </a:extLst>
          </p:cNvPr>
          <p:cNvSpPr txBox="1">
            <a:spLocks/>
          </p:cNvSpPr>
          <p:nvPr/>
        </p:nvSpPr>
        <p:spPr>
          <a:xfrm>
            <a:off x="2804277" y="3178724"/>
            <a:ext cx="7586958" cy="931024"/>
          </a:xfrm>
          <a:prstGeom prst="rect">
            <a:avLst/>
          </a:prstGeom>
        </p:spPr>
        <p:txBody>
          <a:bodyPr wrap="square" anchor="ctr" anchorCtr="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50" normalizeH="0" baseline="0" noProof="0">
                <a:ln w="3175">
                  <a:noFill/>
                </a:ln>
                <a:gradFill>
                  <a:gsLst>
                    <a:gs pos="82000">
                      <a:srgbClr val="000000"/>
                    </a:gs>
                    <a:gs pos="0">
                      <a:srgbClr val="000000"/>
                    </a:gs>
                  </a:gsLst>
                  <a:lin ang="2700000" scaled="1"/>
                </a:gradFill>
                <a:effectLst/>
                <a:uLnTx/>
                <a:uFillTx/>
                <a:latin typeface="Segoe UI Semibold" panose="020B0702040204020203" pitchFamily="34" charset="0"/>
                <a:ea typeface="+mn-ea"/>
                <a:cs typeface="Segoe UI Semibold" panose="020B0702040204020203" pitchFamily="34" charset="0"/>
              </a:rPr>
              <a:t>Common attack pattern has weaknesses</a:t>
            </a:r>
          </a:p>
          <a:p>
            <a:pPr marL="347472" marR="0" lvl="0" indent="-347472" algn="l" defTabSz="932742" rtl="0" eaLnBrk="1" fontAlgn="auto" latinLnBrk="0" hangingPunct="1">
              <a:lnSpc>
                <a:spcPct val="100000"/>
              </a:lnSpc>
              <a:spcBef>
                <a:spcPts val="0"/>
              </a:spcBef>
              <a:spcAft>
                <a:spcPts val="300"/>
              </a:spcAft>
              <a:buClrTx/>
              <a:buSzPct val="90000"/>
              <a:buFont typeface="Wingdings" panose="05000000000000000000" pitchFamily="2" charset="2"/>
              <a:buBlip>
                <a:blip r:embed="rId3"/>
              </a:buBlip>
              <a:tabLst/>
              <a:defRPr/>
            </a:pPr>
            <a:r>
              <a:rPr kumimoji="0" lang="en-US" sz="1600" b="0" i="0" u="none" strike="noStrike" kern="1200" cap="none" spc="0" normalizeH="0" baseline="0" noProof="0">
                <a:ln>
                  <a:noFill/>
                </a:ln>
                <a:gradFill>
                  <a:gsLst>
                    <a:gs pos="82000">
                      <a:srgbClr val="000000"/>
                    </a:gs>
                    <a:gs pos="0">
                      <a:srgbClr val="000000"/>
                    </a:gs>
                  </a:gsLst>
                  <a:lin ang="2700000" scaled="1"/>
                </a:gradFill>
                <a:effectLst/>
                <a:uLnTx/>
                <a:uFillTx/>
                <a:latin typeface="Segoe UI Semibold"/>
              </a:rPr>
              <a:t>All extortion </a:t>
            </a:r>
            <a:r>
              <a:rPr kumimoji="0" lang="en-US" sz="1600" b="0" u="none" strike="noStrike" kern="1200" cap="none" spc="0" normalizeH="0" baseline="0" noProof="0">
                <a:ln>
                  <a:noFill/>
                </a:ln>
                <a:gradFill>
                  <a:gsLst>
                    <a:gs pos="82000">
                      <a:srgbClr val="000000"/>
                    </a:gs>
                    <a:gs pos="0">
                      <a:srgbClr val="000000"/>
                    </a:gs>
                  </a:gsLst>
                  <a:lin ang="2700000" scaled="1"/>
                </a:gradFill>
                <a:effectLst/>
                <a:uLnTx/>
                <a:uFillTx/>
                <a:latin typeface="Segoe UI Semibold"/>
              </a:rPr>
              <a:t>relies on g</a:t>
            </a:r>
            <a:r>
              <a:rPr lang="en-US" sz="1600" err="1">
                <a:gradFill>
                  <a:gsLst>
                    <a:gs pos="82000">
                      <a:srgbClr val="000000"/>
                    </a:gs>
                    <a:gs pos="0">
                      <a:srgbClr val="000000"/>
                    </a:gs>
                  </a:gsLst>
                  <a:lin ang="2700000" scaled="1"/>
                </a:gradFill>
                <a:latin typeface="+mj-lt"/>
              </a:rPr>
              <a:t>etting</a:t>
            </a:r>
            <a:r>
              <a:rPr lang="en-US" sz="1600">
                <a:gradFill>
                  <a:gsLst>
                    <a:gs pos="82000">
                      <a:srgbClr val="000000"/>
                    </a:gs>
                    <a:gs pos="0">
                      <a:srgbClr val="000000"/>
                    </a:gs>
                  </a:gsLst>
                  <a:lin ang="2700000" scaled="1"/>
                </a:gradFill>
                <a:latin typeface="+mj-lt"/>
              </a:rPr>
              <a:t> access to assets </a:t>
            </a:r>
            <a:r>
              <a:rPr kumimoji="0" lang="en-US" sz="1600" b="0" i="1" u="none" strike="noStrike" kern="1200" cap="none" spc="0" normalizeH="0" baseline="0" noProof="0">
                <a:ln>
                  <a:noFill/>
                </a:ln>
                <a:gradFill>
                  <a:gsLst>
                    <a:gs pos="82000">
                      <a:srgbClr val="000000"/>
                    </a:gs>
                    <a:gs pos="0">
                      <a:srgbClr val="000000"/>
                    </a:gs>
                  </a:gsLst>
                  <a:lin ang="2700000" scaled="1"/>
                </a:gradFill>
                <a:effectLst/>
                <a:uLnTx/>
                <a:uFillTx/>
                <a:latin typeface="Segoe UI"/>
              </a:rPr>
              <a:t>(via admin privileges) </a:t>
            </a:r>
          </a:p>
          <a:p>
            <a:pPr marL="347472" marR="0" lvl="0" indent="-347472" algn="l" defTabSz="932742" rtl="0" eaLnBrk="1" fontAlgn="auto" latinLnBrk="0" hangingPunct="1">
              <a:lnSpc>
                <a:spcPct val="100000"/>
              </a:lnSpc>
              <a:spcBef>
                <a:spcPts val="0"/>
              </a:spcBef>
              <a:spcAft>
                <a:spcPts val="300"/>
              </a:spcAft>
              <a:buClrTx/>
              <a:buSzPct val="90000"/>
              <a:buFont typeface="Wingdings" panose="05000000000000000000" pitchFamily="2" charset="2"/>
              <a:buBlip>
                <a:blip r:embed="rId3"/>
              </a:buBlip>
              <a:tabLst/>
              <a:defRPr/>
            </a:pPr>
            <a:r>
              <a:rPr lang="en-US" sz="1600">
                <a:gradFill>
                  <a:gsLst>
                    <a:gs pos="82000">
                      <a:srgbClr val="000000"/>
                    </a:gs>
                    <a:gs pos="0">
                      <a:srgbClr val="000000"/>
                    </a:gs>
                  </a:gsLst>
                  <a:lin ang="2700000" scaled="1"/>
                </a:gradFill>
                <a:latin typeface="Segoe UI Semibold"/>
              </a:rPr>
              <a:t>Ransomware extortion relies on denying recovery </a:t>
            </a:r>
            <a:r>
              <a:rPr kumimoji="0" lang="en-US" sz="1600" b="0" i="1" u="none" strike="noStrike" kern="1200" cap="none" spc="0" normalizeH="0" baseline="0" noProof="0">
                <a:ln>
                  <a:noFill/>
                </a:ln>
                <a:gradFill>
                  <a:gsLst>
                    <a:gs pos="82000">
                      <a:srgbClr val="000000"/>
                    </a:gs>
                    <a:gs pos="0">
                      <a:srgbClr val="000000"/>
                    </a:gs>
                  </a:gsLst>
                  <a:lin ang="2700000" scaled="1"/>
                </a:gradFill>
                <a:effectLst/>
                <a:uLnTx/>
                <a:uFillTx/>
                <a:latin typeface="Segoe UI"/>
              </a:rPr>
              <a:t>(via backups)</a:t>
            </a:r>
          </a:p>
        </p:txBody>
      </p:sp>
      <p:sp>
        <p:nvSpPr>
          <p:cNvPr id="29" name="Text Placeholder 2">
            <a:extLst>
              <a:ext uri="{FF2B5EF4-FFF2-40B4-BE49-F238E27FC236}">
                <a16:creationId xmlns:a16="http://schemas.microsoft.com/office/drawing/2014/main" id="{B2F56BDC-B3F0-44AF-B972-AD6898D8AA50}"/>
              </a:ext>
            </a:extLst>
          </p:cNvPr>
          <p:cNvSpPr txBox="1">
            <a:spLocks/>
          </p:cNvSpPr>
          <p:nvPr/>
        </p:nvSpPr>
        <p:spPr>
          <a:xfrm>
            <a:off x="2804277" y="4320104"/>
            <a:ext cx="8636852" cy="646331"/>
          </a:xfrm>
          <a:prstGeom prst="rect">
            <a:avLst/>
          </a:prstGeom>
        </p:spPr>
        <p:txBody>
          <a:bodyPr wrap="square" anchor="ctr" anchorCtr="0">
            <a:spAutoFit/>
          </a:bodyPr>
          <a:lstStyle>
            <a:lvl1pPr marL="2286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SzTx/>
              <a:buNone/>
              <a:defRPr/>
            </a:pPr>
            <a:r>
              <a:rPr lang="en-US" sz="2000" spc="-50">
                <a:ln w="3175">
                  <a:noFill/>
                </a:ln>
                <a:gradFill>
                  <a:gsLst>
                    <a:gs pos="82000">
                      <a:srgbClr val="000000"/>
                    </a:gs>
                    <a:gs pos="0">
                      <a:srgbClr val="000000"/>
                    </a:gs>
                  </a:gsLst>
                  <a:lin ang="2700000" scaled="1"/>
                </a:gradFill>
                <a:latin typeface="Segoe UI Semibold" panose="020B0702040204020203" pitchFamily="34" charset="0"/>
                <a:cs typeface="Segoe UI Semibold" panose="020B0702040204020203" pitchFamily="34" charset="0"/>
              </a:rPr>
              <a:t>Prioritize Defenses</a:t>
            </a:r>
          </a:p>
          <a:p>
            <a:pPr marL="347472" marR="0" lvl="0" indent="-347472" algn="l" defTabSz="932742" rtl="0" eaLnBrk="1" fontAlgn="auto" latinLnBrk="0" hangingPunct="1">
              <a:lnSpc>
                <a:spcPct val="100000"/>
              </a:lnSpc>
              <a:spcBef>
                <a:spcPts val="0"/>
              </a:spcBef>
              <a:spcAft>
                <a:spcPts val="300"/>
              </a:spcAft>
              <a:buClrTx/>
              <a:buSzPct val="90000"/>
              <a:buFont typeface="Wingdings" panose="05000000000000000000" pitchFamily="2" charset="2"/>
              <a:buBlip>
                <a:blip r:embed="rId3"/>
              </a:buBlip>
              <a:tabLst/>
              <a:defRPr/>
            </a:pPr>
            <a:r>
              <a:rPr kumimoji="0" lang="en-US" sz="1600" b="0" i="0" u="none" strike="noStrike" kern="1200" cap="none" spc="0" normalizeH="0" baseline="0" noProof="0">
                <a:ln>
                  <a:noFill/>
                </a:ln>
                <a:gradFill>
                  <a:gsLst>
                    <a:gs pos="82000">
                      <a:srgbClr val="000000"/>
                    </a:gs>
                    <a:gs pos="0">
                      <a:srgbClr val="000000"/>
                    </a:gs>
                  </a:gsLst>
                  <a:lin ang="2700000" scaled="1"/>
                </a:gradFill>
                <a:effectLst/>
                <a:uLnTx/>
                <a:uFillTx/>
                <a:latin typeface="Segoe UI Semibold"/>
              </a:rPr>
              <a:t>Focus on disrupting attacker motivations and techniques first</a:t>
            </a:r>
            <a:endParaRPr kumimoji="0" lang="en-US" sz="1600" b="0" i="0" u="none" strike="noStrike" kern="1200" cap="none" spc="0" normalizeH="0" baseline="0" noProof="0">
              <a:ln>
                <a:noFill/>
              </a:ln>
              <a:gradFill>
                <a:gsLst>
                  <a:gs pos="82000">
                    <a:srgbClr val="000000"/>
                  </a:gs>
                  <a:gs pos="0">
                    <a:srgbClr val="000000"/>
                  </a:gs>
                </a:gsLst>
                <a:lin ang="2700000" scaled="1"/>
              </a:gradFill>
              <a:effectLst/>
              <a:uLnTx/>
              <a:uFillTx/>
              <a:latin typeface="Segoe UI"/>
            </a:endParaRPr>
          </a:p>
        </p:txBody>
      </p:sp>
      <p:cxnSp>
        <p:nvCxnSpPr>
          <p:cNvPr id="30" name="Straight Connector 29">
            <a:extLst>
              <a:ext uri="{FF2B5EF4-FFF2-40B4-BE49-F238E27FC236}">
                <a16:creationId xmlns:a16="http://schemas.microsoft.com/office/drawing/2014/main" id="{786EEED4-405D-460B-BE14-E2A1BC6F2BAB}"/>
              </a:ext>
              <a:ext uri="{C183D7F6-B498-43B3-948B-1728B52AA6E4}">
                <adec:decorative xmlns:adec="http://schemas.microsoft.com/office/drawing/2017/decorative" val="1"/>
              </a:ext>
            </a:extLst>
          </p:cNvPr>
          <p:cNvCxnSpPr>
            <a:cxnSpLocks/>
          </p:cNvCxnSpPr>
          <p:nvPr/>
        </p:nvCxnSpPr>
        <p:spPr>
          <a:xfrm>
            <a:off x="583566" y="4249650"/>
            <a:ext cx="11025822" cy="0"/>
          </a:xfrm>
          <a:prstGeom prst="line">
            <a:avLst/>
          </a:prstGeom>
          <a:ln>
            <a:solidFill>
              <a:schemeClr val="bg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3842AB9-F3DC-4A64-9028-6EEEE7E2D2EE}"/>
              </a:ext>
              <a:ext uri="{C183D7F6-B498-43B3-948B-1728B52AA6E4}">
                <adec:decorative xmlns:adec="http://schemas.microsoft.com/office/drawing/2017/decorative" val="1"/>
              </a:ext>
            </a:extLst>
          </p:cNvPr>
          <p:cNvCxnSpPr>
            <a:cxnSpLocks/>
          </p:cNvCxnSpPr>
          <p:nvPr/>
        </p:nvCxnSpPr>
        <p:spPr>
          <a:xfrm>
            <a:off x="583566" y="3087116"/>
            <a:ext cx="11025822" cy="0"/>
          </a:xfrm>
          <a:prstGeom prst="line">
            <a:avLst/>
          </a:prstGeom>
          <a:ln>
            <a:solidFill>
              <a:schemeClr val="bg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F0EA04A-AB81-4BA3-B7DE-F447033C3913}"/>
              </a:ext>
              <a:ext uri="{C183D7F6-B498-43B3-948B-1728B52AA6E4}">
                <adec:decorative xmlns:adec="http://schemas.microsoft.com/office/drawing/2017/decorative" val="1"/>
              </a:ext>
            </a:extLst>
          </p:cNvPr>
          <p:cNvCxnSpPr>
            <a:cxnSpLocks/>
          </p:cNvCxnSpPr>
          <p:nvPr/>
        </p:nvCxnSpPr>
        <p:spPr>
          <a:xfrm>
            <a:off x="583566" y="2100373"/>
            <a:ext cx="11025822" cy="0"/>
          </a:xfrm>
          <a:prstGeom prst="line">
            <a:avLst/>
          </a:prstGeom>
          <a:ln>
            <a:solidFill>
              <a:schemeClr val="bg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slz="http://schemas.microsoft.com/office/powerpoint/2016/slidezoom">
        <mc:Choice Requires="pslz">
          <p:graphicFrame>
            <p:nvGraphicFramePr>
              <p:cNvPr id="64" name="Slide Zoom 63" descr="Zoom slide about Human Operated Ransomware">
                <a:extLst>
                  <a:ext uri="{FF2B5EF4-FFF2-40B4-BE49-F238E27FC236}">
                    <a16:creationId xmlns:a16="http://schemas.microsoft.com/office/drawing/2014/main" id="{10163684-0B64-4457-9815-7547F4BF8BF0}"/>
                  </a:ext>
                </a:extLst>
              </p:cNvPr>
              <p:cNvGraphicFramePr>
                <a:graphicFrameLocks noChangeAspect="1"/>
              </p:cNvGraphicFramePr>
              <p:nvPr>
                <p:extLst>
                  <p:ext uri="{D42A27DB-BD31-4B8C-83A1-F6EECF244321}">
                    <p14:modId xmlns:p14="http://schemas.microsoft.com/office/powerpoint/2010/main" val="3933849465"/>
                  </p:ext>
                </p:extLst>
              </p:nvPr>
            </p:nvGraphicFramePr>
            <p:xfrm>
              <a:off x="1121832" y="2204656"/>
              <a:ext cx="1327109" cy="746498"/>
            </p:xfrm>
            <a:graphic>
              <a:graphicData uri="http://schemas.microsoft.com/office/powerpoint/2016/slidezoom">
                <pslz:sldZm>
                  <pslz:sldZmObj sldId="2123259157" cId="577808425">
                    <pslz:zmPr id="{E381D2B5-29A6-4026-A9A1-C38997AD3D13}" transitionDur="1000">
                      <p166:blipFill xmlns:p166="http://schemas.microsoft.com/office/powerpoint/2016/6/main">
                        <a:blip r:embed="rId4"/>
                        <a:stretch>
                          <a:fillRect/>
                        </a:stretch>
                      </p166:blipFill>
                      <p166:spPr xmlns:p166="http://schemas.microsoft.com/office/powerpoint/2016/6/main">
                        <a:xfrm>
                          <a:off x="0" y="0"/>
                          <a:ext cx="1327109" cy="746498"/>
                        </a:xfrm>
                        <a:prstGeom prst="rect">
                          <a:avLst/>
                        </a:prstGeom>
                        <a:solidFill>
                          <a:schemeClr val="bg1"/>
                        </a:solidFill>
                        <a:ln>
                          <a:noFill/>
                        </a:ln>
                        <a:effectLst>
                          <a:outerShdw blurRad="190500" dist="50800" dir="2700000" algn="tl" rotWithShape="0">
                            <a:prstClr val="black">
                              <a:alpha val="30000"/>
                            </a:prstClr>
                          </a:outerShdw>
                        </a:effectLst>
                      </p166:spPr>
                    </pslz:zmPr>
                  </pslz:sldZmObj>
                </pslz:sldZm>
              </a:graphicData>
            </a:graphic>
          </p:graphicFrame>
        </mc:Choice>
        <mc:Fallback xmlns="">
          <p:pic>
            <p:nvPicPr>
              <p:cNvPr id="64" name="Slide Zoom 63" descr="Zoom slide about Human Operated Ransomware">
                <a:hlinkClick r:id="rId5" action="ppaction://hlinksldjump"/>
                <a:extLst>
                  <a:ext uri="{FF2B5EF4-FFF2-40B4-BE49-F238E27FC236}">
                    <a16:creationId xmlns:a16="http://schemas.microsoft.com/office/drawing/2014/main" id="{10163684-0B64-4457-9815-7547F4BF8BF0}"/>
                  </a:ext>
                </a:extLst>
              </p:cNvPr>
              <p:cNvPicPr>
                <a:picLocks noGrp="1" noRot="1" noChangeAspect="1" noMove="1" noResize="1" noEditPoints="1" noAdjustHandles="1" noChangeArrowheads="1" noChangeShapeType="1"/>
              </p:cNvPicPr>
              <p:nvPr/>
            </p:nvPicPr>
            <p:blipFill>
              <a:blip r:embed="rId6"/>
              <a:stretch>
                <a:fillRect/>
              </a:stretch>
            </p:blipFill>
            <p:spPr>
              <a:xfrm>
                <a:off x="1121832" y="2204656"/>
                <a:ext cx="1327109" cy="746498"/>
              </a:xfrm>
              <a:prstGeom prst="rect">
                <a:avLst/>
              </a:prstGeom>
              <a:solidFill>
                <a:schemeClr val="bg1"/>
              </a:solidFill>
              <a:ln>
                <a:noFill/>
              </a:ln>
              <a:effectLst>
                <a:outerShdw blurRad="190500" dist="50800" dir="2700000" algn="tl" rotWithShape="0">
                  <a:prstClr val="black">
                    <a:alpha val="3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65" name="Slide Zoom 64" descr="Zoom slide about Pattern - Human Operated Ransomware">
                <a:extLst>
                  <a:ext uri="{FF2B5EF4-FFF2-40B4-BE49-F238E27FC236}">
                    <a16:creationId xmlns:a16="http://schemas.microsoft.com/office/drawing/2014/main" id="{47C3A654-786F-4D47-A815-531242ED837A}"/>
                  </a:ext>
                </a:extLst>
              </p:cNvPr>
              <p:cNvGraphicFramePr>
                <a:graphicFrameLocks noChangeAspect="1"/>
              </p:cNvGraphicFramePr>
              <p:nvPr>
                <p:extLst>
                  <p:ext uri="{D42A27DB-BD31-4B8C-83A1-F6EECF244321}">
                    <p14:modId xmlns:p14="http://schemas.microsoft.com/office/powerpoint/2010/main" val="2961456500"/>
                  </p:ext>
                </p:extLst>
              </p:nvPr>
            </p:nvGraphicFramePr>
            <p:xfrm>
              <a:off x="1121832" y="3374071"/>
              <a:ext cx="1327109" cy="746499"/>
            </p:xfrm>
            <a:graphic>
              <a:graphicData uri="http://schemas.microsoft.com/office/powerpoint/2016/slidezoom">
                <pslz:sldZm>
                  <pslz:sldZmObj sldId="2123259158" cId="2126379645">
                    <pslz:zmPr id="{A77BC1D2-E6F1-4F6B-9A11-40B9E2CB2999}" transitionDur="1000">
                      <p166:blipFill xmlns:p166="http://schemas.microsoft.com/office/powerpoint/2016/6/main">
                        <a:blip r:embed="rId7"/>
                        <a:stretch>
                          <a:fillRect/>
                        </a:stretch>
                      </p166:blipFill>
                      <p166:spPr xmlns:p166="http://schemas.microsoft.com/office/powerpoint/2016/6/main">
                        <a:xfrm>
                          <a:off x="0" y="0"/>
                          <a:ext cx="1327109" cy="746499"/>
                        </a:xfrm>
                        <a:prstGeom prst="rect">
                          <a:avLst/>
                        </a:prstGeom>
                        <a:solidFill>
                          <a:schemeClr val="bg1"/>
                        </a:solidFill>
                        <a:ln>
                          <a:noFill/>
                        </a:ln>
                        <a:effectLst>
                          <a:outerShdw blurRad="190500" dist="50800" dir="2700000" algn="tl" rotWithShape="0">
                            <a:prstClr val="black">
                              <a:alpha val="30000"/>
                            </a:prstClr>
                          </a:outerShdw>
                        </a:effectLst>
                      </p166:spPr>
                    </pslz:zmPr>
                  </pslz:sldZmObj>
                </pslz:sldZm>
              </a:graphicData>
            </a:graphic>
          </p:graphicFrame>
        </mc:Choice>
        <mc:Fallback xmlns="">
          <p:pic>
            <p:nvPicPr>
              <p:cNvPr id="65" name="Slide Zoom 64" descr="Zoom slide about Pattern - Human Operated Ransomware">
                <a:hlinkClick r:id="rId8" action="ppaction://hlinksldjump"/>
                <a:extLst>
                  <a:ext uri="{FF2B5EF4-FFF2-40B4-BE49-F238E27FC236}">
                    <a16:creationId xmlns:a16="http://schemas.microsoft.com/office/drawing/2014/main" id="{47C3A654-786F-4D47-A815-531242ED837A}"/>
                  </a:ext>
                </a:extLst>
              </p:cNvPr>
              <p:cNvPicPr>
                <a:picLocks noGrp="1" noRot="1" noChangeAspect="1" noMove="1" noResize="1" noEditPoints="1" noAdjustHandles="1" noChangeArrowheads="1" noChangeShapeType="1"/>
              </p:cNvPicPr>
              <p:nvPr/>
            </p:nvPicPr>
            <p:blipFill>
              <a:blip r:embed="rId9"/>
              <a:stretch>
                <a:fillRect/>
              </a:stretch>
            </p:blipFill>
            <p:spPr>
              <a:xfrm>
                <a:off x="1121832" y="3374071"/>
                <a:ext cx="1327109" cy="746499"/>
              </a:xfrm>
              <a:prstGeom prst="rect">
                <a:avLst/>
              </a:prstGeom>
              <a:solidFill>
                <a:schemeClr val="bg1"/>
              </a:solidFill>
              <a:ln>
                <a:noFill/>
              </a:ln>
              <a:effectLst>
                <a:outerShdw blurRad="190500" dist="50800" dir="2700000" algn="tl" rotWithShape="0">
                  <a:prstClr val="black">
                    <a:alpha val="30000"/>
                  </a:prstClr>
                </a:outerShdw>
              </a:effectLst>
            </p:spPr>
          </p:pic>
        </mc:Fallback>
      </mc:AlternateContent>
      <p:cxnSp>
        <p:nvCxnSpPr>
          <p:cNvPr id="6" name="Connector: Elbow 5">
            <a:extLst>
              <a:ext uri="{FF2B5EF4-FFF2-40B4-BE49-F238E27FC236}">
                <a16:creationId xmlns:a16="http://schemas.microsoft.com/office/drawing/2014/main" id="{E28D7BAB-1B10-4422-91BA-913BF232279C}"/>
              </a:ext>
            </a:extLst>
          </p:cNvPr>
          <p:cNvCxnSpPr>
            <a:cxnSpLocks/>
            <a:endCxn id="64" idx="1"/>
          </p:cNvCxnSpPr>
          <p:nvPr/>
        </p:nvCxnSpPr>
        <p:spPr>
          <a:xfrm rot="10800000" flipH="1" flipV="1">
            <a:off x="774642" y="1525193"/>
            <a:ext cx="347189" cy="1052711"/>
          </a:xfrm>
          <a:prstGeom prst="bentConnector3">
            <a:avLst>
              <a:gd name="adj1" fmla="val -65843"/>
            </a:avLst>
          </a:prstGeom>
          <a:ln w="15875">
            <a:solidFill>
              <a:schemeClr val="tx1"/>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70" name="Connector: Elbow 69">
            <a:extLst>
              <a:ext uri="{FF2B5EF4-FFF2-40B4-BE49-F238E27FC236}">
                <a16:creationId xmlns:a16="http://schemas.microsoft.com/office/drawing/2014/main" id="{8DCCDFE5-7E92-4F4A-8A37-002D0D1E3F60}"/>
              </a:ext>
            </a:extLst>
          </p:cNvPr>
          <p:cNvCxnSpPr>
            <a:cxnSpLocks/>
            <a:endCxn id="65" idx="1"/>
          </p:cNvCxnSpPr>
          <p:nvPr/>
        </p:nvCxnSpPr>
        <p:spPr>
          <a:xfrm rot="10800000" flipH="1" flipV="1">
            <a:off x="774642" y="1525193"/>
            <a:ext cx="347189" cy="2222127"/>
          </a:xfrm>
          <a:prstGeom prst="bentConnector3">
            <a:avLst>
              <a:gd name="adj1" fmla="val -65843"/>
            </a:avLst>
          </a:prstGeom>
          <a:ln w="15875">
            <a:solidFill>
              <a:schemeClr val="tx1"/>
            </a:solidFill>
            <a:headEnd type="none" w="lg" len="med"/>
            <a:tailEnd type="arrow"/>
          </a:ln>
        </p:spPr>
        <p:style>
          <a:lnRef idx="1">
            <a:schemeClr val="accent1"/>
          </a:lnRef>
          <a:fillRef idx="0">
            <a:schemeClr val="accent1"/>
          </a:fillRef>
          <a:effectRef idx="0">
            <a:schemeClr val="accent1"/>
          </a:effectRef>
          <a:fontRef idx="minor">
            <a:schemeClr val="tx1"/>
          </a:fontRef>
        </p:style>
      </p:cxnSp>
      <p:pic>
        <p:nvPicPr>
          <p:cNvPr id="1026" name="Picture 2" descr="The three phases to protecting against ransomware and extortion">
            <a:extLst>
              <a:ext uri="{FF2B5EF4-FFF2-40B4-BE49-F238E27FC236}">
                <a16:creationId xmlns:a16="http://schemas.microsoft.com/office/drawing/2014/main" id="{A57B4F2C-7869-098F-82EB-6F73FCE84A72}"/>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a:stretch/>
        </p:blipFill>
        <p:spPr bwMode="auto">
          <a:xfrm>
            <a:off x="2892889" y="5007627"/>
            <a:ext cx="6090477" cy="155766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p:cxnSp>
        <p:nvCxnSpPr>
          <p:cNvPr id="12" name="Connector: Elbow 11">
            <a:extLst>
              <a:ext uri="{FF2B5EF4-FFF2-40B4-BE49-F238E27FC236}">
                <a16:creationId xmlns:a16="http://schemas.microsoft.com/office/drawing/2014/main" id="{DDF52752-53B8-D536-CA7C-B412C25A8C5B}"/>
              </a:ext>
            </a:extLst>
          </p:cNvPr>
          <p:cNvCxnSpPr>
            <a:cxnSpLocks/>
            <a:endCxn id="1026" idx="1"/>
          </p:cNvCxnSpPr>
          <p:nvPr/>
        </p:nvCxnSpPr>
        <p:spPr>
          <a:xfrm rot="10800000" flipH="1" flipV="1">
            <a:off x="774643" y="1525194"/>
            <a:ext cx="2118246" cy="4261266"/>
          </a:xfrm>
          <a:prstGeom prst="bentConnector3">
            <a:avLst>
              <a:gd name="adj1" fmla="val -10792"/>
            </a:avLst>
          </a:prstGeom>
          <a:ln w="15875">
            <a:solidFill>
              <a:schemeClr val="tx1"/>
            </a:solidFill>
            <a:headEnd type="none" w="lg" len="med"/>
            <a:tailEnd type="arrow"/>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D3250C57-BEC8-C072-57E4-75BD11B98451}"/>
              </a:ext>
            </a:extLst>
          </p:cNvPr>
          <p:cNvSpPr txBox="1"/>
          <p:nvPr/>
        </p:nvSpPr>
        <p:spPr>
          <a:xfrm>
            <a:off x="393700" y="6195960"/>
            <a:ext cx="3217333" cy="369332"/>
          </a:xfrm>
          <a:prstGeom prst="rect">
            <a:avLst/>
          </a:prstGeom>
          <a:noFill/>
        </p:spPr>
        <p:txBody>
          <a:bodyPr wrap="square">
            <a:spAutoFit/>
          </a:bodyPr>
          <a:lstStyle/>
          <a:p>
            <a:r>
              <a:rPr lang="en-US" sz="1800">
                <a:latin typeface="Calibri" panose="020F0502020204030204" pitchFamily="34" charset="0"/>
                <a:ea typeface="Calibri" panose="020F0502020204030204" pitchFamily="34" charset="0"/>
                <a:cs typeface="Times New Roman" panose="02020603050405020304" pitchFamily="18" charset="0"/>
                <a:hlinkClick r:id="rId11"/>
              </a:rPr>
              <a:t>aka.ms/HumanOperated</a:t>
            </a:r>
            <a:r>
              <a:rPr lang="en-US" sz="1800">
                <a:latin typeface="Calibri" panose="020F0502020204030204" pitchFamily="34" charset="0"/>
                <a:ea typeface="Calibri" panose="020F0502020204030204" pitchFamily="34" charset="0"/>
                <a:cs typeface="Times New Roman" panose="02020603050405020304" pitchFamily="18" charset="0"/>
              </a:rPr>
              <a:t> </a:t>
            </a:r>
            <a:endParaRPr lang="en-US"/>
          </a:p>
        </p:txBody>
      </p:sp>
      <mc:AlternateContent xmlns:mc="http://schemas.openxmlformats.org/markup-compatibility/2006" xmlns:pslz="http://schemas.microsoft.com/office/powerpoint/2016/slidezoom">
        <mc:Choice Requires="pslz">
          <p:graphicFrame>
            <p:nvGraphicFramePr>
              <p:cNvPr id="3" name="Slide Zoom 2">
                <a:extLst>
                  <a:ext uri="{FF2B5EF4-FFF2-40B4-BE49-F238E27FC236}">
                    <a16:creationId xmlns:a16="http://schemas.microsoft.com/office/drawing/2014/main" id="{C18A57A6-F5B5-4AEF-08D9-5C7C96D7E92A}"/>
                  </a:ext>
                </a:extLst>
              </p:cNvPr>
              <p:cNvGraphicFramePr>
                <a:graphicFrameLocks noChangeAspect="1"/>
              </p:cNvGraphicFramePr>
              <p:nvPr>
                <p:extLst>
                  <p:ext uri="{D42A27DB-BD31-4B8C-83A1-F6EECF244321}">
                    <p14:modId xmlns:p14="http://schemas.microsoft.com/office/powerpoint/2010/main" val="2336910110"/>
                  </p:ext>
                </p:extLst>
              </p:nvPr>
            </p:nvGraphicFramePr>
            <p:xfrm>
              <a:off x="774638" y="1054296"/>
              <a:ext cx="1674304" cy="941796"/>
            </p:xfrm>
            <a:graphic>
              <a:graphicData uri="http://schemas.microsoft.com/office/powerpoint/2016/slidezoom">
                <pslz:sldZm>
                  <pslz:sldZmObj sldId="2147480886" cId="3974510771">
                    <pslz:zmPr id="{1617D169-347F-434B-A3A2-B6EEE13C3301}" returnToParent="0" transitionDur="1000">
                      <p166:blipFill xmlns:p166="http://schemas.microsoft.com/office/powerpoint/2016/6/main">
                        <a:blip r:embed="rId12"/>
                        <a:stretch>
                          <a:fillRect/>
                        </a:stretch>
                      </p166:blipFill>
                      <p166:spPr xmlns:p166="http://schemas.microsoft.com/office/powerpoint/2016/6/main">
                        <a:xfrm>
                          <a:off x="0" y="0"/>
                          <a:ext cx="1674304" cy="941796"/>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3" name="Slide Zoom 2">
                <a:hlinkClick r:id="rId13" action="ppaction://hlinksldjump"/>
                <a:extLst>
                  <a:ext uri="{FF2B5EF4-FFF2-40B4-BE49-F238E27FC236}">
                    <a16:creationId xmlns:a16="http://schemas.microsoft.com/office/drawing/2014/main" id="{C18A57A6-F5B5-4AEF-08D9-5C7C96D7E92A}"/>
                  </a:ext>
                </a:extLst>
              </p:cNvPr>
              <p:cNvPicPr>
                <a:picLocks noGrp="1" noRot="1" noChangeAspect="1" noMove="1" noResize="1" noEditPoints="1" noAdjustHandles="1" noChangeArrowheads="1" noChangeShapeType="1"/>
              </p:cNvPicPr>
              <p:nvPr/>
            </p:nvPicPr>
            <p:blipFill>
              <a:blip r:embed="rId14"/>
              <a:stretch>
                <a:fillRect/>
              </a:stretch>
            </p:blipFill>
            <p:spPr>
              <a:xfrm>
                <a:off x="774638" y="1054296"/>
                <a:ext cx="1674304" cy="941796"/>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4287596529"/>
      </p:ext>
    </p:extLst>
  </p:cSld>
  <p:clrMapOvr>
    <a:masterClrMapping/>
  </p:clrMapOvr>
  <p:transition>
    <p:fade/>
  </p:transition>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2B0080-DC7A-E46A-B805-1B439901F471}"/>
              </a:ext>
            </a:extLst>
          </p:cNvPr>
          <p:cNvSpPr>
            <a:spLocks noGrp="1"/>
          </p:cNvSpPr>
          <p:nvPr>
            <p:ph type="title"/>
          </p:nvPr>
        </p:nvSpPr>
        <p:spPr/>
        <p:txBody>
          <a:bodyPr/>
          <a:lstStyle/>
          <a:p>
            <a:r>
              <a:rPr lang="en-US"/>
              <a:t>Evolution of ransomware models</a:t>
            </a:r>
          </a:p>
        </p:txBody>
      </p:sp>
      <p:cxnSp>
        <p:nvCxnSpPr>
          <p:cNvPr id="4" name="Straight Connector 3">
            <a:extLst>
              <a:ext uri="{FF2B5EF4-FFF2-40B4-BE49-F238E27FC236}">
                <a16:creationId xmlns:a16="http://schemas.microsoft.com/office/drawing/2014/main" id="{88806919-80A8-3C75-8455-7A1A0927964D}"/>
              </a:ext>
              <a:ext uri="{C183D7F6-B498-43B3-948B-1728B52AA6E4}">
                <adec:decorative xmlns:adec="http://schemas.microsoft.com/office/drawing/2017/decorative" val="1"/>
              </a:ext>
            </a:extLst>
          </p:cNvPr>
          <p:cNvCxnSpPr/>
          <p:nvPr/>
        </p:nvCxnSpPr>
        <p:spPr>
          <a:xfrm>
            <a:off x="0" y="4369151"/>
            <a:ext cx="12192000" cy="0"/>
          </a:xfrm>
          <a:prstGeom prst="line">
            <a:avLst/>
          </a:prstGeom>
          <a:ln w="28575">
            <a:solidFill>
              <a:schemeClr val="bg1">
                <a:lumMod val="65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A3A2A1E8-303B-B1B6-52E0-69E79DC09BBA}"/>
              </a:ext>
              <a:ext uri="{C183D7F6-B498-43B3-948B-1728B52AA6E4}">
                <adec:decorative xmlns:adec="http://schemas.microsoft.com/office/drawing/2017/decorative" val="1"/>
              </a:ext>
            </a:extLst>
          </p:cNvPr>
          <p:cNvGrpSpPr/>
          <p:nvPr/>
        </p:nvGrpSpPr>
        <p:grpSpPr>
          <a:xfrm>
            <a:off x="5030218" y="2227097"/>
            <a:ext cx="840230" cy="2339032"/>
            <a:chOff x="5030218" y="2786340"/>
            <a:chExt cx="840230" cy="2339032"/>
          </a:xfrm>
        </p:grpSpPr>
        <p:cxnSp>
          <p:nvCxnSpPr>
            <p:cNvPr id="6" name="Straight Connector 5">
              <a:extLst>
                <a:ext uri="{FF2B5EF4-FFF2-40B4-BE49-F238E27FC236}">
                  <a16:creationId xmlns:a16="http://schemas.microsoft.com/office/drawing/2014/main" id="{461BAF1D-FFB5-5CB0-90DA-E5D81B6CB47A}"/>
                </a:ext>
                <a:ext uri="{C183D7F6-B498-43B3-948B-1728B52AA6E4}">
                  <adec:decorative xmlns:adec="http://schemas.microsoft.com/office/drawing/2017/decorative" val="1"/>
                </a:ext>
              </a:extLst>
            </p:cNvPr>
            <p:cNvCxnSpPr>
              <a:cxnSpLocks/>
            </p:cNvCxnSpPr>
            <p:nvPr/>
          </p:nvCxnSpPr>
          <p:spPr>
            <a:xfrm>
              <a:off x="5450333" y="3615138"/>
              <a:ext cx="0" cy="1510234"/>
            </a:xfrm>
            <a:prstGeom prst="line">
              <a:avLst/>
            </a:prstGeom>
            <a:ln w="28575">
              <a:solidFill>
                <a:srgbClr val="6B2929"/>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598E6C16-6B0C-3087-6D52-444CC771B85F}"/>
                </a:ext>
                <a:ext uri="{C183D7F6-B498-43B3-948B-1728B52AA6E4}">
                  <adec:decorative xmlns:adec="http://schemas.microsoft.com/office/drawing/2017/decorative" val="1"/>
                </a:ext>
              </a:extLst>
            </p:cNvPr>
            <p:cNvGrpSpPr/>
            <p:nvPr/>
          </p:nvGrpSpPr>
          <p:grpSpPr>
            <a:xfrm>
              <a:off x="5030218" y="2786340"/>
              <a:ext cx="840230" cy="840228"/>
              <a:chOff x="4403256" y="2786340"/>
              <a:chExt cx="840230" cy="840228"/>
            </a:xfrm>
          </p:grpSpPr>
          <p:sp>
            <p:nvSpPr>
              <p:cNvPr id="8" name="Oval 7">
                <a:extLst>
                  <a:ext uri="{FF2B5EF4-FFF2-40B4-BE49-F238E27FC236}">
                    <a16:creationId xmlns:a16="http://schemas.microsoft.com/office/drawing/2014/main" id="{B98FBA24-2564-6160-880D-C1CAF0DACC2A}"/>
                  </a:ext>
                </a:extLst>
              </p:cNvPr>
              <p:cNvSpPr/>
              <p:nvPr/>
            </p:nvSpPr>
            <p:spPr bwMode="auto">
              <a:xfrm>
                <a:off x="4403256" y="2786340"/>
                <a:ext cx="840230" cy="840228"/>
              </a:xfrm>
              <a:prstGeom prst="ellipse">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grpSp>
            <p:nvGrpSpPr>
              <p:cNvPr id="9" name="Group 44">
                <a:extLst>
                  <a:ext uri="{FF2B5EF4-FFF2-40B4-BE49-F238E27FC236}">
                    <a16:creationId xmlns:a16="http://schemas.microsoft.com/office/drawing/2014/main" id="{0C7276DF-3170-AE27-1D9B-A963FADCF849}"/>
                  </a:ext>
                </a:extLst>
              </p:cNvPr>
              <p:cNvGrpSpPr>
                <a:grpSpLocks noChangeAspect="1"/>
              </p:cNvGrpSpPr>
              <p:nvPr/>
            </p:nvGrpSpPr>
            <p:grpSpPr bwMode="auto">
              <a:xfrm>
                <a:off x="4678472" y="3014955"/>
                <a:ext cx="289798" cy="382999"/>
                <a:chOff x="4171" y="796"/>
                <a:chExt cx="199" cy="263"/>
              </a:xfrm>
              <a:solidFill>
                <a:srgbClr val="FFFFFF"/>
              </a:solidFill>
            </p:grpSpPr>
            <p:sp>
              <p:nvSpPr>
                <p:cNvPr id="10" name="Freeform 45">
                  <a:extLst>
                    <a:ext uri="{FF2B5EF4-FFF2-40B4-BE49-F238E27FC236}">
                      <a16:creationId xmlns:a16="http://schemas.microsoft.com/office/drawing/2014/main" id="{B2F3F47D-0449-900D-B053-2FDE6A388C6B}"/>
                    </a:ext>
                  </a:extLst>
                </p:cNvPr>
                <p:cNvSpPr>
                  <a:spLocks noEditPoints="1"/>
                </p:cNvSpPr>
                <p:nvPr/>
              </p:nvSpPr>
              <p:spPr bwMode="auto">
                <a:xfrm>
                  <a:off x="4171" y="796"/>
                  <a:ext cx="199" cy="116"/>
                </a:xfrm>
                <a:custGeom>
                  <a:avLst/>
                  <a:gdLst>
                    <a:gd name="T0" fmla="*/ 80 w 320"/>
                    <a:gd name="T1" fmla="*/ 186 h 186"/>
                    <a:gd name="T2" fmla="*/ 80 w 320"/>
                    <a:gd name="T3" fmla="*/ 186 h 186"/>
                    <a:gd name="T4" fmla="*/ 240 w 320"/>
                    <a:gd name="T5" fmla="*/ 186 h 186"/>
                    <a:gd name="T6" fmla="*/ 240 w 320"/>
                    <a:gd name="T7" fmla="*/ 108 h 186"/>
                    <a:gd name="T8" fmla="*/ 234 w 320"/>
                    <a:gd name="T9" fmla="*/ 76 h 186"/>
                    <a:gd name="T10" fmla="*/ 217 w 320"/>
                    <a:gd name="T11" fmla="*/ 50 h 186"/>
                    <a:gd name="T12" fmla="*/ 192 w 320"/>
                    <a:gd name="T13" fmla="*/ 32 h 186"/>
                    <a:gd name="T14" fmla="*/ 160 w 320"/>
                    <a:gd name="T15" fmla="*/ 26 h 186"/>
                    <a:gd name="T16" fmla="*/ 128 w 320"/>
                    <a:gd name="T17" fmla="*/ 32 h 186"/>
                    <a:gd name="T18" fmla="*/ 103 w 320"/>
                    <a:gd name="T19" fmla="*/ 50 h 186"/>
                    <a:gd name="T20" fmla="*/ 86 w 320"/>
                    <a:gd name="T21" fmla="*/ 76 h 186"/>
                    <a:gd name="T22" fmla="*/ 80 w 320"/>
                    <a:gd name="T23" fmla="*/ 108 h 186"/>
                    <a:gd name="T24" fmla="*/ 80 w 320"/>
                    <a:gd name="T25" fmla="*/ 186 h 186"/>
                    <a:gd name="T26" fmla="*/ 0 w 320"/>
                    <a:gd name="T27" fmla="*/ 186 h 186"/>
                    <a:gd name="T28" fmla="*/ 0 w 320"/>
                    <a:gd name="T29" fmla="*/ 186 h 186"/>
                    <a:gd name="T30" fmla="*/ 53 w 320"/>
                    <a:gd name="T31" fmla="*/ 186 h 186"/>
                    <a:gd name="T32" fmla="*/ 53 w 320"/>
                    <a:gd name="T33" fmla="*/ 108 h 186"/>
                    <a:gd name="T34" fmla="*/ 61 w 320"/>
                    <a:gd name="T35" fmla="*/ 65 h 186"/>
                    <a:gd name="T36" fmla="*/ 84 w 320"/>
                    <a:gd name="T37" fmla="*/ 31 h 186"/>
                    <a:gd name="T38" fmla="*/ 118 w 320"/>
                    <a:gd name="T39" fmla="*/ 7 h 186"/>
                    <a:gd name="T40" fmla="*/ 160 w 320"/>
                    <a:gd name="T41" fmla="*/ 0 h 186"/>
                    <a:gd name="T42" fmla="*/ 202 w 320"/>
                    <a:gd name="T43" fmla="*/ 7 h 186"/>
                    <a:gd name="T44" fmla="*/ 236 w 320"/>
                    <a:gd name="T45" fmla="*/ 31 h 186"/>
                    <a:gd name="T46" fmla="*/ 258 w 320"/>
                    <a:gd name="T47" fmla="*/ 65 h 186"/>
                    <a:gd name="T48" fmla="*/ 266 w 320"/>
                    <a:gd name="T49" fmla="*/ 108 h 186"/>
                    <a:gd name="T50" fmla="*/ 266 w 320"/>
                    <a:gd name="T51" fmla="*/ 186 h 186"/>
                    <a:gd name="T52" fmla="*/ 320 w 320"/>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186">
                      <a:moveTo>
                        <a:pt x="80" y="186"/>
                      </a:moveTo>
                      <a:lnTo>
                        <a:pt x="80" y="186"/>
                      </a:lnTo>
                      <a:lnTo>
                        <a:pt x="240" y="186"/>
                      </a:lnTo>
                      <a:lnTo>
                        <a:pt x="240" y="108"/>
                      </a:lnTo>
                      <a:cubicBezTo>
                        <a:pt x="240" y="96"/>
                        <a:pt x="238" y="86"/>
                        <a:pt x="234" y="76"/>
                      </a:cubicBezTo>
                      <a:cubicBezTo>
                        <a:pt x="230" y="66"/>
                        <a:pt x="224" y="57"/>
                        <a:pt x="217" y="50"/>
                      </a:cubicBezTo>
                      <a:cubicBezTo>
                        <a:pt x="210" y="42"/>
                        <a:pt x="201" y="36"/>
                        <a:pt x="192" y="32"/>
                      </a:cubicBezTo>
                      <a:cubicBezTo>
                        <a:pt x="182" y="28"/>
                        <a:pt x="171" y="26"/>
                        <a:pt x="160" y="26"/>
                      </a:cubicBezTo>
                      <a:cubicBezTo>
                        <a:pt x="148" y="26"/>
                        <a:pt x="138" y="28"/>
                        <a:pt x="128" y="32"/>
                      </a:cubicBezTo>
                      <a:cubicBezTo>
                        <a:pt x="118" y="36"/>
                        <a:pt x="110" y="42"/>
                        <a:pt x="103" y="50"/>
                      </a:cubicBezTo>
                      <a:cubicBezTo>
                        <a:pt x="95" y="57"/>
                        <a:pt x="90" y="66"/>
                        <a:pt x="86" y="76"/>
                      </a:cubicBezTo>
                      <a:cubicBezTo>
                        <a:pt x="82" y="86"/>
                        <a:pt x="80" y="96"/>
                        <a:pt x="80" y="108"/>
                      </a:cubicBezTo>
                      <a:lnTo>
                        <a:pt x="80" y="186"/>
                      </a:lnTo>
                      <a:close/>
                      <a:moveTo>
                        <a:pt x="0" y="186"/>
                      </a:moveTo>
                      <a:lnTo>
                        <a:pt x="0" y="186"/>
                      </a:lnTo>
                      <a:lnTo>
                        <a:pt x="53" y="186"/>
                      </a:lnTo>
                      <a:lnTo>
                        <a:pt x="53" y="108"/>
                      </a:lnTo>
                      <a:cubicBezTo>
                        <a:pt x="53" y="93"/>
                        <a:pt x="56" y="79"/>
                        <a:pt x="61" y="65"/>
                      </a:cubicBezTo>
                      <a:cubicBezTo>
                        <a:pt x="67" y="52"/>
                        <a:pt x="74" y="41"/>
                        <a:pt x="84" y="31"/>
                      </a:cubicBezTo>
                      <a:cubicBezTo>
                        <a:pt x="93" y="21"/>
                        <a:pt x="105" y="13"/>
                        <a:pt x="118" y="7"/>
                      </a:cubicBezTo>
                      <a:cubicBezTo>
                        <a:pt x="131" y="3"/>
                        <a:pt x="145" y="0"/>
                        <a:pt x="160" y="0"/>
                      </a:cubicBezTo>
                      <a:cubicBezTo>
                        <a:pt x="175" y="0"/>
                        <a:pt x="189" y="3"/>
                        <a:pt x="202" y="7"/>
                      </a:cubicBezTo>
                      <a:cubicBezTo>
                        <a:pt x="215" y="13"/>
                        <a:pt x="226" y="21"/>
                        <a:pt x="236" y="31"/>
                      </a:cubicBezTo>
                      <a:cubicBezTo>
                        <a:pt x="245" y="41"/>
                        <a:pt x="253" y="52"/>
                        <a:pt x="258" y="65"/>
                      </a:cubicBezTo>
                      <a:cubicBezTo>
                        <a:pt x="264" y="79"/>
                        <a:pt x="266" y="93"/>
                        <a:pt x="266" y="108"/>
                      </a:cubicBezTo>
                      <a:lnTo>
                        <a:pt x="266" y="186"/>
                      </a:lnTo>
                      <a:lnTo>
                        <a:pt x="320" y="186"/>
                      </a:lnTo>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 name="Freeform 46">
                  <a:extLst>
                    <a:ext uri="{FF2B5EF4-FFF2-40B4-BE49-F238E27FC236}">
                      <a16:creationId xmlns:a16="http://schemas.microsoft.com/office/drawing/2014/main" id="{7C77C82F-61EB-286F-4CA0-E963CDC5E7D1}"/>
                    </a:ext>
                  </a:extLst>
                </p:cNvPr>
                <p:cNvSpPr>
                  <a:spLocks noEditPoints="1"/>
                </p:cNvSpPr>
                <p:nvPr/>
              </p:nvSpPr>
              <p:spPr bwMode="auto">
                <a:xfrm>
                  <a:off x="4171" y="912"/>
                  <a:ext cx="199" cy="147"/>
                </a:xfrm>
                <a:custGeom>
                  <a:avLst/>
                  <a:gdLst>
                    <a:gd name="T0" fmla="*/ 160 w 320"/>
                    <a:gd name="T1" fmla="*/ 179 h 237"/>
                    <a:gd name="T2" fmla="*/ 160 w 320"/>
                    <a:gd name="T3" fmla="*/ 179 h 237"/>
                    <a:gd name="T4" fmla="*/ 106 w 320"/>
                    <a:gd name="T5" fmla="*/ 125 h 237"/>
                    <a:gd name="T6" fmla="*/ 160 w 320"/>
                    <a:gd name="T7" fmla="*/ 72 h 237"/>
                    <a:gd name="T8" fmla="*/ 213 w 320"/>
                    <a:gd name="T9" fmla="*/ 125 h 237"/>
                    <a:gd name="T10" fmla="*/ 160 w 320"/>
                    <a:gd name="T11" fmla="*/ 179 h 237"/>
                    <a:gd name="T12" fmla="*/ 0 w 320"/>
                    <a:gd name="T13" fmla="*/ 237 h 237"/>
                    <a:gd name="T14" fmla="*/ 0 w 320"/>
                    <a:gd name="T15" fmla="*/ 237 h 237"/>
                    <a:gd name="T16" fmla="*/ 320 w 320"/>
                    <a:gd name="T17" fmla="*/ 237 h 237"/>
                    <a:gd name="T18" fmla="*/ 320 w 320"/>
                    <a:gd name="T19" fmla="*/ 0 h 237"/>
                    <a:gd name="T20" fmla="*/ 0 w 320"/>
                    <a:gd name="T21" fmla="*/ 0 h 237"/>
                    <a:gd name="T22" fmla="*/ 0 w 320"/>
                    <a:gd name="T23" fmla="*/ 237 h 237"/>
                    <a:gd name="T24" fmla="*/ 0 w 320"/>
                    <a:gd name="T25" fmla="*/ 0 h 237"/>
                    <a:gd name="T26" fmla="*/ 0 w 320"/>
                    <a:gd name="T2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0" h="237">
                      <a:moveTo>
                        <a:pt x="160" y="179"/>
                      </a:moveTo>
                      <a:lnTo>
                        <a:pt x="160" y="179"/>
                      </a:lnTo>
                      <a:cubicBezTo>
                        <a:pt x="130" y="179"/>
                        <a:pt x="106" y="155"/>
                        <a:pt x="106" y="125"/>
                      </a:cubicBezTo>
                      <a:cubicBezTo>
                        <a:pt x="106" y="96"/>
                        <a:pt x="130" y="72"/>
                        <a:pt x="160" y="72"/>
                      </a:cubicBezTo>
                      <a:cubicBezTo>
                        <a:pt x="189" y="72"/>
                        <a:pt x="213" y="96"/>
                        <a:pt x="213" y="125"/>
                      </a:cubicBezTo>
                      <a:cubicBezTo>
                        <a:pt x="213" y="155"/>
                        <a:pt x="189" y="179"/>
                        <a:pt x="160" y="179"/>
                      </a:cubicBezTo>
                      <a:close/>
                      <a:moveTo>
                        <a:pt x="0" y="237"/>
                      </a:moveTo>
                      <a:lnTo>
                        <a:pt x="0" y="237"/>
                      </a:lnTo>
                      <a:lnTo>
                        <a:pt x="320" y="237"/>
                      </a:lnTo>
                      <a:lnTo>
                        <a:pt x="320" y="0"/>
                      </a:lnTo>
                      <a:lnTo>
                        <a:pt x="0" y="0"/>
                      </a:lnTo>
                      <a:lnTo>
                        <a:pt x="0" y="237"/>
                      </a:lnTo>
                      <a:close/>
                      <a:moveTo>
                        <a:pt x="0" y="0"/>
                      </a:moveTo>
                      <a:lnTo>
                        <a:pt x="0" y="0"/>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2" name="Freeform 47">
                  <a:extLst>
                    <a:ext uri="{FF2B5EF4-FFF2-40B4-BE49-F238E27FC236}">
                      <a16:creationId xmlns:a16="http://schemas.microsoft.com/office/drawing/2014/main" id="{EB42A51D-2D64-B424-7030-503CF6A9281A}"/>
                    </a:ext>
                  </a:extLst>
                </p:cNvPr>
                <p:cNvSpPr>
                  <a:spLocks/>
                </p:cNvSpPr>
                <p:nvPr/>
              </p:nvSpPr>
              <p:spPr bwMode="auto">
                <a:xfrm>
                  <a:off x="4253" y="973"/>
                  <a:ext cx="33" cy="33"/>
                </a:xfrm>
                <a:custGeom>
                  <a:avLst/>
                  <a:gdLst>
                    <a:gd name="T0" fmla="*/ 27 w 53"/>
                    <a:gd name="T1" fmla="*/ 0 h 53"/>
                    <a:gd name="T2" fmla="*/ 27 w 53"/>
                    <a:gd name="T3" fmla="*/ 0 h 53"/>
                    <a:gd name="T4" fmla="*/ 0 w 53"/>
                    <a:gd name="T5" fmla="*/ 26 h 53"/>
                    <a:gd name="T6" fmla="*/ 27 w 53"/>
                    <a:gd name="T7" fmla="*/ 53 h 53"/>
                    <a:gd name="T8" fmla="*/ 53 w 53"/>
                    <a:gd name="T9" fmla="*/ 26 h 53"/>
                    <a:gd name="T10" fmla="*/ 27 w 53"/>
                    <a:gd name="T11" fmla="*/ 0 h 53"/>
                  </a:gdLst>
                  <a:ahLst/>
                  <a:cxnLst>
                    <a:cxn ang="0">
                      <a:pos x="T0" y="T1"/>
                    </a:cxn>
                    <a:cxn ang="0">
                      <a:pos x="T2" y="T3"/>
                    </a:cxn>
                    <a:cxn ang="0">
                      <a:pos x="T4" y="T5"/>
                    </a:cxn>
                    <a:cxn ang="0">
                      <a:pos x="T6" y="T7"/>
                    </a:cxn>
                    <a:cxn ang="0">
                      <a:pos x="T8" y="T9"/>
                    </a:cxn>
                    <a:cxn ang="0">
                      <a:pos x="T10" y="T11"/>
                    </a:cxn>
                  </a:cxnLst>
                  <a:rect l="0" t="0" r="r" b="b"/>
                  <a:pathLst>
                    <a:path w="53" h="53">
                      <a:moveTo>
                        <a:pt x="27" y="0"/>
                      </a:moveTo>
                      <a:lnTo>
                        <a:pt x="27" y="0"/>
                      </a:lnTo>
                      <a:cubicBezTo>
                        <a:pt x="12" y="0"/>
                        <a:pt x="0" y="11"/>
                        <a:pt x="0" y="26"/>
                      </a:cubicBezTo>
                      <a:cubicBezTo>
                        <a:pt x="0" y="41"/>
                        <a:pt x="12" y="53"/>
                        <a:pt x="27" y="53"/>
                      </a:cubicBezTo>
                      <a:cubicBezTo>
                        <a:pt x="42" y="53"/>
                        <a:pt x="53" y="41"/>
                        <a:pt x="53" y="26"/>
                      </a:cubicBezTo>
                      <a:cubicBezTo>
                        <a:pt x="53" y="11"/>
                        <a:pt x="42" y="0"/>
                        <a:pt x="27" y="0"/>
                      </a:cubicBez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grpSp>
      <p:grpSp>
        <p:nvGrpSpPr>
          <p:cNvPr id="13" name="Group 12">
            <a:extLst>
              <a:ext uri="{FF2B5EF4-FFF2-40B4-BE49-F238E27FC236}">
                <a16:creationId xmlns:a16="http://schemas.microsoft.com/office/drawing/2014/main" id="{384B5220-06C4-54C7-D7A3-300F84A2B618}"/>
              </a:ext>
              <a:ext uri="{C183D7F6-B498-43B3-948B-1728B52AA6E4}">
                <adec:decorative xmlns:adec="http://schemas.microsoft.com/office/drawing/2017/decorative" val="1"/>
              </a:ext>
            </a:extLst>
          </p:cNvPr>
          <p:cNvGrpSpPr/>
          <p:nvPr/>
        </p:nvGrpSpPr>
        <p:grpSpPr>
          <a:xfrm>
            <a:off x="6283875" y="1812894"/>
            <a:ext cx="840230" cy="2749824"/>
            <a:chOff x="6283875" y="2372137"/>
            <a:chExt cx="840230" cy="2749824"/>
          </a:xfrm>
        </p:grpSpPr>
        <p:cxnSp>
          <p:nvCxnSpPr>
            <p:cNvPr id="14" name="Straight Connector 13">
              <a:extLst>
                <a:ext uri="{FF2B5EF4-FFF2-40B4-BE49-F238E27FC236}">
                  <a16:creationId xmlns:a16="http://schemas.microsoft.com/office/drawing/2014/main" id="{A8067D36-CA2B-FC0E-0ED8-10E512755027}"/>
                </a:ext>
                <a:ext uri="{C183D7F6-B498-43B3-948B-1728B52AA6E4}">
                  <adec:decorative xmlns:adec="http://schemas.microsoft.com/office/drawing/2017/decorative" val="1"/>
                </a:ext>
              </a:extLst>
            </p:cNvPr>
            <p:cNvCxnSpPr>
              <a:cxnSpLocks/>
            </p:cNvCxnSpPr>
            <p:nvPr/>
          </p:nvCxnSpPr>
          <p:spPr>
            <a:xfrm>
              <a:off x="6703990" y="3014955"/>
              <a:ext cx="0" cy="2107006"/>
            </a:xfrm>
            <a:prstGeom prst="line">
              <a:avLst/>
            </a:prstGeom>
            <a:ln w="28575">
              <a:solidFill>
                <a:srgbClr val="6B2929"/>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AE7F634B-9C78-33AD-E063-117E23964223}"/>
                </a:ext>
                <a:ext uri="{C183D7F6-B498-43B3-948B-1728B52AA6E4}">
                  <adec:decorative xmlns:adec="http://schemas.microsoft.com/office/drawing/2017/decorative" val="1"/>
                </a:ext>
              </a:extLst>
            </p:cNvPr>
            <p:cNvGrpSpPr/>
            <p:nvPr/>
          </p:nvGrpSpPr>
          <p:grpSpPr>
            <a:xfrm>
              <a:off x="6283875" y="2372137"/>
              <a:ext cx="840230" cy="840228"/>
              <a:chOff x="6283875" y="2372137"/>
              <a:chExt cx="840230" cy="840228"/>
            </a:xfrm>
          </p:grpSpPr>
          <p:sp>
            <p:nvSpPr>
              <p:cNvPr id="16" name="Oval 15">
                <a:extLst>
                  <a:ext uri="{FF2B5EF4-FFF2-40B4-BE49-F238E27FC236}">
                    <a16:creationId xmlns:a16="http://schemas.microsoft.com/office/drawing/2014/main" id="{C544A3FD-4E69-A05E-DE29-F889E52B76E8}"/>
                  </a:ext>
                  <a:ext uri="{C183D7F6-B498-43B3-948B-1728B52AA6E4}">
                    <adec:decorative xmlns:adec="http://schemas.microsoft.com/office/drawing/2017/decorative" val="1"/>
                  </a:ext>
                </a:extLst>
              </p:cNvPr>
              <p:cNvSpPr/>
              <p:nvPr/>
            </p:nvSpPr>
            <p:spPr bwMode="auto">
              <a:xfrm>
                <a:off x="6283875" y="2372137"/>
                <a:ext cx="840230" cy="840228"/>
              </a:xfrm>
              <a:prstGeom prst="ellipse">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pic>
            <p:nvPicPr>
              <p:cNvPr id="17" name="Graphic 16">
                <a:extLst>
                  <a:ext uri="{FF2B5EF4-FFF2-40B4-BE49-F238E27FC236}">
                    <a16:creationId xmlns:a16="http://schemas.microsoft.com/office/drawing/2014/main" id="{27695B46-0677-0F16-D2B3-12A97FE86AA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488534" y="2604898"/>
                <a:ext cx="430912" cy="374706"/>
              </a:xfrm>
              <a:prstGeom prst="rect">
                <a:avLst/>
              </a:prstGeom>
            </p:spPr>
          </p:pic>
        </p:grpSp>
      </p:grpSp>
      <p:sp>
        <p:nvSpPr>
          <p:cNvPr id="18" name="TextBox 17">
            <a:extLst>
              <a:ext uri="{FF2B5EF4-FFF2-40B4-BE49-F238E27FC236}">
                <a16:creationId xmlns:a16="http://schemas.microsoft.com/office/drawing/2014/main" id="{10CE1AC3-A0B9-431A-DC20-9EE665CAE720}"/>
              </a:ext>
            </a:extLst>
          </p:cNvPr>
          <p:cNvSpPr txBox="1"/>
          <p:nvPr/>
        </p:nvSpPr>
        <p:spPr>
          <a:xfrm>
            <a:off x="658100" y="2255994"/>
            <a:ext cx="1827421" cy="517065"/>
          </a:xfrm>
          <a:prstGeom prst="rect">
            <a:avLst/>
          </a:prstGeom>
          <a:noFill/>
        </p:spPr>
        <p:txBody>
          <a:bodyPr wrap="squar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600" b="1" i="0" u="none" strike="noStrike" kern="1200" cap="none" spc="0" normalizeH="0" baseline="0" noProof="0" err="1">
                <a:ln>
                  <a:noFill/>
                </a:ln>
                <a:gradFill>
                  <a:gsLst>
                    <a:gs pos="2917">
                      <a:srgbClr val="000000"/>
                    </a:gs>
                    <a:gs pos="30000">
                      <a:srgbClr val="000000"/>
                    </a:gs>
                  </a:gsLst>
                  <a:lin ang="5400000" scaled="0"/>
                </a:gradFill>
                <a:effectLst/>
                <a:uLnTx/>
                <a:uFillTx/>
                <a:latin typeface="Segoe UI" panose="020B0502040204020203" pitchFamily="34" charset="0"/>
                <a:ea typeface="+mn-ea"/>
                <a:cs typeface="Segoe UI" panose="020B0502040204020203" pitchFamily="34" charset="0"/>
              </a:rPr>
              <a:t>Cryptolocker</a:t>
            </a:r>
            <a:endParaRPr kumimoji="0" lang="en-US" sz="1600" b="1" i="0" u="none" strike="noStrike" kern="1200" cap="none" spc="0" normalizeH="0" baseline="0" noProof="0">
              <a:ln>
                <a:noFill/>
              </a:ln>
              <a:gradFill>
                <a:gsLst>
                  <a:gs pos="2917">
                    <a:srgbClr val="000000"/>
                  </a:gs>
                  <a:gs pos="30000">
                    <a:srgbClr val="000000"/>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19" name="TextBox 18">
            <a:extLst>
              <a:ext uri="{FF2B5EF4-FFF2-40B4-BE49-F238E27FC236}">
                <a16:creationId xmlns:a16="http://schemas.microsoft.com/office/drawing/2014/main" id="{EAFE437B-B533-1E65-CB77-33AAF1375389}"/>
              </a:ext>
              <a:ext uri="{C183D7F6-B498-43B3-948B-1728B52AA6E4}">
                <adec:decorative xmlns:adec="http://schemas.microsoft.com/office/drawing/2017/decorative" val="0"/>
              </a:ext>
            </a:extLst>
          </p:cNvPr>
          <p:cNvSpPr txBox="1"/>
          <p:nvPr/>
        </p:nvSpPr>
        <p:spPr>
          <a:xfrm>
            <a:off x="1569716" y="3757853"/>
            <a:ext cx="10703074" cy="517065"/>
          </a:xfrm>
          <a:prstGeom prst="rect">
            <a:avLst/>
          </a:prstGeom>
          <a:solidFill>
            <a:srgbClr val="E6E6E6"/>
          </a:solidFill>
        </p:spPr>
        <p:txBody>
          <a:bodyPr wrap="square" lIns="182880" tIns="146304" rIns="182880" bIns="146304" rtlCol="0">
            <a:sp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600" b="1" i="0" u="none" strike="noStrike" kern="1200" cap="none" spc="0" normalizeH="0" baseline="0" noProof="0">
                <a:ln>
                  <a:noFill/>
                </a:ln>
                <a:gradFill>
                  <a:gsLst>
                    <a:gs pos="2917">
                      <a:srgbClr val="000000"/>
                    </a:gs>
                    <a:gs pos="30000">
                      <a:srgbClr val="000000"/>
                    </a:gs>
                  </a:gsLst>
                  <a:lin ang="5400000" scaled="0"/>
                </a:gradFill>
                <a:effectLst/>
                <a:uLnTx/>
                <a:uFillTx/>
                <a:latin typeface="Segoe UI" panose="020B0502040204020203" pitchFamily="34" charset="0"/>
                <a:ea typeface="+mn-ea"/>
                <a:cs typeface="Segoe UI" panose="020B0502040204020203" pitchFamily="34" charset="0"/>
              </a:rPr>
              <a:t>Opportunistic Ransomware </a:t>
            </a:r>
            <a:r>
              <a:rPr kumimoji="0" lang="en-US" sz="1600" b="0" i="1" u="none" strike="noStrike" kern="1200" cap="none" spc="0" normalizeH="0" baseline="0" noProof="0">
                <a:ln>
                  <a:noFill/>
                </a:ln>
                <a:gradFill>
                  <a:gsLst>
                    <a:gs pos="2917">
                      <a:srgbClr val="000000"/>
                    </a:gs>
                    <a:gs pos="30000">
                      <a:srgbClr val="000000"/>
                    </a:gs>
                  </a:gsLst>
                  <a:lin ang="5400000" scaled="0"/>
                </a:gradFill>
                <a:effectLst/>
                <a:uLnTx/>
                <a:uFillTx/>
                <a:latin typeface="Segoe UI" panose="020B0502040204020203" pitchFamily="34" charset="0"/>
                <a:ea typeface="+mn-ea"/>
                <a:cs typeface="Segoe UI" panose="020B0502040204020203" pitchFamily="34" charset="0"/>
              </a:rPr>
              <a:t>- Single Device</a:t>
            </a:r>
          </a:p>
        </p:txBody>
      </p:sp>
      <p:sp>
        <p:nvSpPr>
          <p:cNvPr id="20" name="TextBox 19">
            <a:extLst>
              <a:ext uri="{FF2B5EF4-FFF2-40B4-BE49-F238E27FC236}">
                <a16:creationId xmlns:a16="http://schemas.microsoft.com/office/drawing/2014/main" id="{E3055475-A91C-44DC-BA6D-822FD9A1D2D5}"/>
              </a:ext>
              <a:ext uri="{C183D7F6-B498-43B3-948B-1728B52AA6E4}">
                <adec:decorative xmlns:adec="http://schemas.microsoft.com/office/drawing/2017/decorative" val="0"/>
              </a:ext>
            </a:extLst>
          </p:cNvPr>
          <p:cNvSpPr txBox="1"/>
          <p:nvPr/>
        </p:nvSpPr>
        <p:spPr>
          <a:xfrm>
            <a:off x="1064039" y="4487270"/>
            <a:ext cx="1024963" cy="572464"/>
          </a:xfrm>
          <a:prstGeom prst="rect">
            <a:avLst/>
          </a:prstGeom>
          <a:noFill/>
        </p:spPr>
        <p:txBody>
          <a:bodyPr wrap="squar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20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panose="020B0702040204020203" pitchFamily="34" charset="0"/>
                <a:ea typeface="+mn-ea"/>
                <a:cs typeface="Segoe UI Semibold" panose="020B0702040204020203" pitchFamily="34" charset="0"/>
              </a:rPr>
              <a:t>2013</a:t>
            </a:r>
          </a:p>
        </p:txBody>
      </p:sp>
      <p:sp>
        <p:nvSpPr>
          <p:cNvPr id="21" name="!! Left">
            <a:extLst>
              <a:ext uri="{FF2B5EF4-FFF2-40B4-BE49-F238E27FC236}">
                <a16:creationId xmlns:a16="http://schemas.microsoft.com/office/drawing/2014/main" id="{E2145D8D-0ACD-4AF2-487E-A01799068FE5}"/>
              </a:ext>
              <a:ext uri="{C183D7F6-B498-43B3-948B-1728B52AA6E4}">
                <adec:decorative xmlns:adec="http://schemas.microsoft.com/office/drawing/2017/decorative" val="0"/>
              </a:ext>
            </a:extLst>
          </p:cNvPr>
          <p:cNvSpPr/>
          <p:nvPr/>
        </p:nvSpPr>
        <p:spPr bwMode="auto">
          <a:xfrm>
            <a:off x="2231292" y="5211130"/>
            <a:ext cx="2685134" cy="883335"/>
          </a:xfrm>
          <a:prstGeom prst="rect">
            <a:avLst/>
          </a:prstGeom>
          <a:solidFill>
            <a:srgbClr val="6B2929"/>
          </a:solidFill>
          <a:ln>
            <a:noFill/>
            <a:headEnd type="none" w="med" len="med"/>
            <a:tailEnd type="none" w="med" len="med"/>
          </a:ln>
          <a:effectLst>
            <a:outerShdw blurRad="190500" dist="50800" dir="2700000" algn="ctr"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gradFill>
                  <a:gsLst>
                    <a:gs pos="0">
                      <a:srgbClr val="FFFFFF"/>
                    </a:gs>
                    <a:gs pos="98000">
                      <a:srgbClr val="FFFFFF"/>
                    </a:gs>
                  </a:gsLst>
                  <a:lin ang="5400000" scaled="1"/>
                </a:gradFill>
                <a:effectLst/>
                <a:uLnTx/>
                <a:uFillTx/>
                <a:latin typeface="Segoe UI"/>
                <a:ea typeface="Segoe UI" pitchFamily="34" charset="0"/>
                <a:cs typeface="Segoe UI" pitchFamily="34" charset="0"/>
              </a:rPr>
              <a:t>2013 - New Business Model</a:t>
            </a:r>
          </a:p>
          <a:p>
            <a:pPr marL="0" marR="0" lvl="0" indent="0" algn="l" defTabSz="91410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gradFill>
                  <a:gsLst>
                    <a:gs pos="0">
                      <a:srgbClr val="FFFFFF"/>
                    </a:gs>
                    <a:gs pos="98000">
                      <a:srgbClr val="FFFFFF"/>
                    </a:gs>
                  </a:gsLst>
                  <a:lin ang="5400000" scaled="1"/>
                </a:gradFill>
                <a:effectLst/>
                <a:uLnTx/>
                <a:uFillTx/>
                <a:latin typeface="Segoe UI Semibold"/>
                <a:ea typeface="Segoe UI" pitchFamily="34" charset="0"/>
                <a:cs typeface="Segoe UI" pitchFamily="34" charset="0"/>
              </a:rPr>
              <a:t>Monetizes by extorting need to access data (single device)</a:t>
            </a:r>
          </a:p>
        </p:txBody>
      </p:sp>
      <p:sp>
        <p:nvSpPr>
          <p:cNvPr id="22" name="TextBox 21">
            <a:extLst>
              <a:ext uri="{FF2B5EF4-FFF2-40B4-BE49-F238E27FC236}">
                <a16:creationId xmlns:a16="http://schemas.microsoft.com/office/drawing/2014/main" id="{8DEFA706-055F-8203-4398-CCA2C34DAEB1}"/>
              </a:ext>
              <a:ext uri="{C183D7F6-B498-43B3-948B-1728B52AA6E4}">
                <adec:decorative xmlns:adec="http://schemas.microsoft.com/office/drawing/2017/decorative" val="0"/>
              </a:ext>
            </a:extLst>
          </p:cNvPr>
          <p:cNvSpPr txBox="1"/>
          <p:nvPr/>
        </p:nvSpPr>
        <p:spPr>
          <a:xfrm>
            <a:off x="4566292" y="1703162"/>
            <a:ext cx="1827421" cy="517065"/>
          </a:xfrm>
          <a:prstGeom prst="rect">
            <a:avLst/>
          </a:prstGeom>
          <a:noFill/>
        </p:spPr>
        <p:txBody>
          <a:bodyPr wrap="squar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600" b="1" i="0" u="none" strike="noStrike" kern="1200" cap="none" spc="0" normalizeH="0" baseline="0" noProof="0" err="1">
                <a:ln>
                  <a:noFill/>
                </a:ln>
                <a:gradFill>
                  <a:gsLst>
                    <a:gs pos="2917">
                      <a:srgbClr val="000000"/>
                    </a:gs>
                    <a:gs pos="30000">
                      <a:srgbClr val="000000"/>
                    </a:gs>
                  </a:gsLst>
                  <a:lin ang="5400000" scaled="0"/>
                </a:gradFill>
                <a:effectLst/>
                <a:uLnTx/>
                <a:uFillTx/>
                <a:latin typeface="Segoe UI" panose="020B0502040204020203" pitchFamily="34" charset="0"/>
                <a:ea typeface="+mn-ea"/>
                <a:cs typeface="Segoe UI" panose="020B0502040204020203" pitchFamily="34" charset="0"/>
              </a:rPr>
              <a:t>Wannacrypt</a:t>
            </a:r>
            <a:endParaRPr kumimoji="0" lang="en-US" sz="1600" b="1" i="0" u="none" strike="noStrike" kern="1200" cap="none" spc="0" normalizeH="0" baseline="0" noProof="0">
              <a:ln>
                <a:noFill/>
              </a:ln>
              <a:gradFill>
                <a:gsLst>
                  <a:gs pos="2917">
                    <a:srgbClr val="000000"/>
                  </a:gs>
                  <a:gs pos="30000">
                    <a:srgbClr val="000000"/>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23" name="!! grey">
            <a:extLst>
              <a:ext uri="{FF2B5EF4-FFF2-40B4-BE49-F238E27FC236}">
                <a16:creationId xmlns:a16="http://schemas.microsoft.com/office/drawing/2014/main" id="{E0C9FBB6-B473-9745-28A9-2F65DC0DB298}"/>
              </a:ext>
              <a:ext uri="{C183D7F6-B498-43B3-948B-1728B52AA6E4}">
                <adec:decorative xmlns:adec="http://schemas.microsoft.com/office/drawing/2017/decorative" val="1"/>
              </a:ext>
            </a:extLst>
          </p:cNvPr>
          <p:cNvSpPr txBox="1"/>
          <p:nvPr/>
        </p:nvSpPr>
        <p:spPr>
          <a:xfrm>
            <a:off x="7957647" y="3160494"/>
            <a:ext cx="4234346" cy="517065"/>
          </a:xfrm>
          <a:prstGeom prst="rect">
            <a:avLst/>
          </a:prstGeom>
          <a:gradFill>
            <a:gsLst>
              <a:gs pos="6000">
                <a:schemeClr val="bg1"/>
              </a:gs>
              <a:gs pos="21000">
                <a:srgbClr val="BFBFBF"/>
              </a:gs>
            </a:gsLst>
            <a:lin ang="0" scaled="0"/>
          </a:gradFill>
        </p:spPr>
        <p:txBody>
          <a:bodyPr wrap="square" lIns="182880" tIns="146304" rIns="182880" bIns="146304" rtlCol="0">
            <a:sp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endParaRPr kumimoji="0" lang="en-US" sz="1600" b="0" i="1" u="none" strike="noStrike" kern="1200" cap="none" spc="0" normalizeH="0" baseline="0" noProof="0">
              <a:ln>
                <a:noFill/>
              </a:ln>
              <a:gradFill>
                <a:gsLst>
                  <a:gs pos="2917">
                    <a:srgbClr val="000000"/>
                  </a:gs>
                  <a:gs pos="30000">
                    <a:srgbClr val="000000"/>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24" name="!! HumOR">
            <a:extLst>
              <a:ext uri="{FF2B5EF4-FFF2-40B4-BE49-F238E27FC236}">
                <a16:creationId xmlns:a16="http://schemas.microsoft.com/office/drawing/2014/main" id="{1B9CAAD9-1905-4255-AE59-DC9BEA1790C4}"/>
              </a:ext>
              <a:ext uri="{C183D7F6-B498-43B3-948B-1728B52AA6E4}">
                <adec:decorative xmlns:adec="http://schemas.microsoft.com/office/drawing/2017/decorative" val="0"/>
              </a:ext>
            </a:extLst>
          </p:cNvPr>
          <p:cNvSpPr txBox="1"/>
          <p:nvPr/>
        </p:nvSpPr>
        <p:spPr>
          <a:xfrm rot="21594625">
            <a:off x="6749679" y="3187051"/>
            <a:ext cx="3168376" cy="521208"/>
          </a:xfrm>
          <a:prstGeom prst="rect">
            <a:avLst/>
          </a:prstGeom>
          <a:noFill/>
        </p:spPr>
        <p:txBody>
          <a:bodyPr wrap="square" anchor="ctr" anchorCtr="0">
            <a:no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600" b="1" i="0" u="none" strike="noStrike" kern="1200" cap="none" spc="0" normalizeH="0" baseline="0" noProof="0">
                <a:ln>
                  <a:noFill/>
                </a:ln>
                <a:gradFill>
                  <a:gsLst>
                    <a:gs pos="24000">
                      <a:srgbClr val="000000"/>
                    </a:gs>
                    <a:gs pos="0">
                      <a:srgbClr val="000000"/>
                    </a:gs>
                  </a:gsLst>
                  <a:lin ang="0" scaled="1"/>
                </a:gradFill>
                <a:effectLst/>
                <a:uLnTx/>
                <a:uFillTx/>
                <a:latin typeface="Segoe UI" panose="020B0502040204020203" pitchFamily="34" charset="0"/>
                <a:ea typeface="+mn-ea"/>
                <a:cs typeface="Segoe UI" panose="020B0502040204020203" pitchFamily="34" charset="0"/>
              </a:rPr>
              <a:t>Human Operated Ransomware</a:t>
            </a:r>
          </a:p>
        </p:txBody>
      </p:sp>
      <p:sp>
        <p:nvSpPr>
          <p:cNvPr id="25" name="TextBox 24">
            <a:extLst>
              <a:ext uri="{FF2B5EF4-FFF2-40B4-BE49-F238E27FC236}">
                <a16:creationId xmlns:a16="http://schemas.microsoft.com/office/drawing/2014/main" id="{4CD8FB0E-A9F9-7089-6053-9752DFF674B6}"/>
              </a:ext>
              <a:ext uri="{C183D7F6-B498-43B3-948B-1728B52AA6E4}">
                <adec:decorative xmlns:adec="http://schemas.microsoft.com/office/drawing/2017/decorative" val="0"/>
              </a:ext>
            </a:extLst>
          </p:cNvPr>
          <p:cNvSpPr txBox="1"/>
          <p:nvPr/>
        </p:nvSpPr>
        <p:spPr>
          <a:xfrm>
            <a:off x="9601454" y="3184573"/>
            <a:ext cx="3119059" cy="521208"/>
          </a:xfrm>
          <a:prstGeom prst="rect">
            <a:avLst/>
          </a:prstGeom>
          <a:noFill/>
        </p:spPr>
        <p:txBody>
          <a:bodyPr wrap="none" lIns="182880" tIns="91440" rIns="182880" bIns="91440" rtlCol="0" anchor="ctr" anchorCtr="0">
            <a:no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600" b="1" i="0" u="none" strike="noStrike" kern="1200" cap="none" spc="0" normalizeH="0" baseline="0" noProof="0">
                <a:ln>
                  <a:noFill/>
                </a:ln>
                <a:gradFill>
                  <a:gsLst>
                    <a:gs pos="24000">
                      <a:srgbClr val="000000"/>
                    </a:gs>
                    <a:gs pos="0">
                      <a:srgbClr val="000000"/>
                    </a:gs>
                  </a:gsLst>
                  <a:lin ang="0" scaled="1"/>
                </a:gradFill>
                <a:effectLst/>
                <a:uLnTx/>
                <a:uFillTx/>
                <a:latin typeface="Segoe UI" panose="020B0502040204020203" pitchFamily="34" charset="0"/>
                <a:ea typeface="+mn-ea"/>
                <a:cs typeface="Segoe UI" panose="020B0502040204020203" pitchFamily="34" charset="0"/>
              </a:rPr>
              <a:t> </a:t>
            </a:r>
            <a:r>
              <a:rPr kumimoji="0" lang="en-US" sz="1600" b="0" i="1" u="none" strike="noStrike" kern="1200" cap="none" spc="0" normalizeH="0" baseline="0" noProof="0">
                <a:ln>
                  <a:noFill/>
                </a:ln>
                <a:gradFill>
                  <a:gsLst>
                    <a:gs pos="24000">
                      <a:srgbClr val="000000"/>
                    </a:gs>
                    <a:gs pos="0">
                      <a:srgbClr val="000000"/>
                    </a:gs>
                  </a:gsLst>
                  <a:lin ang="0" scaled="1"/>
                </a:gradFill>
                <a:effectLst/>
                <a:uLnTx/>
                <a:uFillTx/>
                <a:latin typeface="Segoe UI" panose="020B0502040204020203" pitchFamily="34" charset="0"/>
                <a:ea typeface="+mn-ea"/>
                <a:cs typeface="Segoe UI" panose="020B0502040204020203" pitchFamily="34" charset="0"/>
              </a:rPr>
              <a:t>- Enterprise Organization</a:t>
            </a:r>
          </a:p>
        </p:txBody>
      </p:sp>
      <p:sp>
        <p:nvSpPr>
          <p:cNvPr id="26" name="TextBox 25">
            <a:extLst>
              <a:ext uri="{FF2B5EF4-FFF2-40B4-BE49-F238E27FC236}">
                <a16:creationId xmlns:a16="http://schemas.microsoft.com/office/drawing/2014/main" id="{9391F547-DF5E-73A2-5964-45374B2012F7}"/>
              </a:ext>
              <a:ext uri="{C183D7F6-B498-43B3-948B-1728B52AA6E4}">
                <adec:decorative xmlns:adec="http://schemas.microsoft.com/office/drawing/2017/decorative" val="0"/>
              </a:ext>
            </a:extLst>
          </p:cNvPr>
          <p:cNvSpPr txBox="1"/>
          <p:nvPr/>
        </p:nvSpPr>
        <p:spPr>
          <a:xfrm>
            <a:off x="4933639" y="4487270"/>
            <a:ext cx="1024963" cy="572464"/>
          </a:xfrm>
          <a:prstGeom prst="rect">
            <a:avLst/>
          </a:prstGeom>
          <a:noFill/>
        </p:spPr>
        <p:txBody>
          <a:bodyPr wrap="squar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20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panose="020B0702040204020203" pitchFamily="34" charset="0"/>
                <a:ea typeface="+mn-ea"/>
                <a:cs typeface="Segoe UI Semibold" panose="020B0702040204020203" pitchFamily="34" charset="0"/>
              </a:rPr>
              <a:t>2016</a:t>
            </a:r>
          </a:p>
        </p:txBody>
      </p:sp>
      <p:sp>
        <p:nvSpPr>
          <p:cNvPr id="27" name="TextBox 26">
            <a:extLst>
              <a:ext uri="{FF2B5EF4-FFF2-40B4-BE49-F238E27FC236}">
                <a16:creationId xmlns:a16="http://schemas.microsoft.com/office/drawing/2014/main" id="{87A3791C-36C4-A61E-3451-97714AB29F25}"/>
              </a:ext>
              <a:ext uri="{C183D7F6-B498-43B3-948B-1728B52AA6E4}">
                <adec:decorative xmlns:adec="http://schemas.microsoft.com/office/drawing/2017/decorative" val="0"/>
              </a:ext>
            </a:extLst>
          </p:cNvPr>
          <p:cNvSpPr txBox="1"/>
          <p:nvPr/>
        </p:nvSpPr>
        <p:spPr>
          <a:xfrm>
            <a:off x="5797915" y="1288959"/>
            <a:ext cx="1827421" cy="517065"/>
          </a:xfrm>
          <a:prstGeom prst="rect">
            <a:avLst/>
          </a:prstGeom>
          <a:noFill/>
        </p:spPr>
        <p:txBody>
          <a:bodyPr wrap="squar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600" b="1" i="0" u="none" strike="noStrike" kern="1200" cap="none" spc="0" normalizeH="0" baseline="0" noProof="0">
                <a:ln>
                  <a:noFill/>
                </a:ln>
                <a:gradFill>
                  <a:gsLst>
                    <a:gs pos="2917">
                      <a:srgbClr val="000000"/>
                    </a:gs>
                    <a:gs pos="30000">
                      <a:srgbClr val="000000"/>
                    </a:gs>
                  </a:gsLst>
                  <a:lin ang="5400000" scaled="0"/>
                </a:gradFill>
                <a:effectLst/>
                <a:uLnTx/>
                <a:uFillTx/>
                <a:latin typeface="Segoe UI" panose="020B0502040204020203" pitchFamily="34" charset="0"/>
                <a:ea typeface="+mn-ea"/>
                <a:cs typeface="Segoe UI" panose="020B0502040204020203" pitchFamily="34" charset="0"/>
              </a:rPr>
              <a:t>(Not)Petya</a:t>
            </a:r>
          </a:p>
        </p:txBody>
      </p:sp>
      <p:sp>
        <p:nvSpPr>
          <p:cNvPr id="28" name="TextBox 27">
            <a:extLst>
              <a:ext uri="{FF2B5EF4-FFF2-40B4-BE49-F238E27FC236}">
                <a16:creationId xmlns:a16="http://schemas.microsoft.com/office/drawing/2014/main" id="{B8D31E33-141B-F45B-F309-B0C23E064A95}"/>
              </a:ext>
              <a:ext uri="{C183D7F6-B498-43B3-948B-1728B52AA6E4}">
                <adec:decorative xmlns:adec="http://schemas.microsoft.com/office/drawing/2017/decorative" val="0"/>
              </a:ext>
            </a:extLst>
          </p:cNvPr>
          <p:cNvSpPr txBox="1"/>
          <p:nvPr/>
        </p:nvSpPr>
        <p:spPr>
          <a:xfrm>
            <a:off x="6194127" y="4483859"/>
            <a:ext cx="1024963" cy="572464"/>
          </a:xfrm>
          <a:prstGeom prst="rect">
            <a:avLst/>
          </a:prstGeom>
          <a:noFill/>
        </p:spPr>
        <p:txBody>
          <a:bodyPr wrap="squar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20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panose="020B0702040204020203" pitchFamily="34" charset="0"/>
                <a:ea typeface="+mn-ea"/>
                <a:cs typeface="Segoe UI Semibold" panose="020B0702040204020203" pitchFamily="34" charset="0"/>
              </a:rPr>
              <a:t>2017</a:t>
            </a:r>
          </a:p>
        </p:txBody>
      </p:sp>
      <p:sp>
        <p:nvSpPr>
          <p:cNvPr id="29" name="TextBox 28">
            <a:extLst>
              <a:ext uri="{FF2B5EF4-FFF2-40B4-BE49-F238E27FC236}">
                <a16:creationId xmlns:a16="http://schemas.microsoft.com/office/drawing/2014/main" id="{A48CCCF2-7607-419B-22F4-FA2C0A28BA59}"/>
              </a:ext>
              <a:ext uri="{C183D7F6-B498-43B3-948B-1728B52AA6E4}">
                <adec:decorative xmlns:adec="http://schemas.microsoft.com/office/drawing/2017/decorative" val="1"/>
              </a:ext>
            </a:extLst>
          </p:cNvPr>
          <p:cNvSpPr txBox="1"/>
          <p:nvPr/>
        </p:nvSpPr>
        <p:spPr>
          <a:xfrm>
            <a:off x="9080593" y="4479505"/>
            <a:ext cx="1147580" cy="572464"/>
          </a:xfrm>
          <a:prstGeom prst="rect">
            <a:avLst/>
          </a:prstGeom>
          <a:noFill/>
        </p:spPr>
        <p:txBody>
          <a:bodyPr wrap="squar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20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panose="020B0702040204020203" pitchFamily="34" charset="0"/>
                <a:ea typeface="+mn-ea"/>
                <a:cs typeface="Segoe UI Semibold" panose="020B0702040204020203" pitchFamily="34" charset="0"/>
              </a:rPr>
              <a:t>2020</a:t>
            </a:r>
          </a:p>
        </p:txBody>
      </p:sp>
      <p:grpSp>
        <p:nvGrpSpPr>
          <p:cNvPr id="30" name="Group 29">
            <a:extLst>
              <a:ext uri="{FF2B5EF4-FFF2-40B4-BE49-F238E27FC236}">
                <a16:creationId xmlns:a16="http://schemas.microsoft.com/office/drawing/2014/main" id="{B8CE1A8B-CDE2-347E-75EC-8A1DEC5C0A2F}"/>
              </a:ext>
              <a:ext uri="{C183D7F6-B498-43B3-948B-1728B52AA6E4}">
                <adec:decorative xmlns:adec="http://schemas.microsoft.com/office/drawing/2017/decorative" val="1"/>
              </a:ext>
            </a:extLst>
          </p:cNvPr>
          <p:cNvGrpSpPr/>
          <p:nvPr/>
        </p:nvGrpSpPr>
        <p:grpSpPr>
          <a:xfrm>
            <a:off x="1156405" y="2777598"/>
            <a:ext cx="840230" cy="1799961"/>
            <a:chOff x="1156405" y="3336841"/>
            <a:chExt cx="840230" cy="1799961"/>
          </a:xfrm>
        </p:grpSpPr>
        <p:cxnSp>
          <p:nvCxnSpPr>
            <p:cNvPr id="31" name="Straight Connector 30">
              <a:extLst>
                <a:ext uri="{FF2B5EF4-FFF2-40B4-BE49-F238E27FC236}">
                  <a16:creationId xmlns:a16="http://schemas.microsoft.com/office/drawing/2014/main" id="{1EAE460B-083E-27CB-11F5-337A6FAC6A75}"/>
                </a:ext>
                <a:ext uri="{C183D7F6-B498-43B3-948B-1728B52AA6E4}">
                  <adec:decorative xmlns:adec="http://schemas.microsoft.com/office/drawing/2017/decorative" val="1"/>
                </a:ext>
              </a:extLst>
            </p:cNvPr>
            <p:cNvCxnSpPr>
              <a:cxnSpLocks/>
            </p:cNvCxnSpPr>
            <p:nvPr/>
          </p:nvCxnSpPr>
          <p:spPr>
            <a:xfrm>
              <a:off x="1576520" y="3983893"/>
              <a:ext cx="0" cy="1152909"/>
            </a:xfrm>
            <a:prstGeom prst="line">
              <a:avLst/>
            </a:prstGeom>
            <a:ln w="28575">
              <a:solidFill>
                <a:srgbClr val="D83B0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65AD0512-E343-6C26-D700-3ED8E05EAB23}"/>
                </a:ext>
                <a:ext uri="{C183D7F6-B498-43B3-948B-1728B52AA6E4}">
                  <adec:decorative xmlns:adec="http://schemas.microsoft.com/office/drawing/2017/decorative" val="1"/>
                </a:ext>
              </a:extLst>
            </p:cNvPr>
            <p:cNvGrpSpPr/>
            <p:nvPr/>
          </p:nvGrpSpPr>
          <p:grpSpPr>
            <a:xfrm>
              <a:off x="1156405" y="3336841"/>
              <a:ext cx="840230" cy="840228"/>
              <a:chOff x="1996612" y="3757824"/>
              <a:chExt cx="840230" cy="840228"/>
            </a:xfrm>
          </p:grpSpPr>
          <p:sp>
            <p:nvSpPr>
              <p:cNvPr id="33" name="Oval 32">
                <a:extLst>
                  <a:ext uri="{FF2B5EF4-FFF2-40B4-BE49-F238E27FC236}">
                    <a16:creationId xmlns:a16="http://schemas.microsoft.com/office/drawing/2014/main" id="{59BA5E97-D17E-1B92-1134-FA34A8C88A54}"/>
                  </a:ext>
                </a:extLst>
              </p:cNvPr>
              <p:cNvSpPr/>
              <p:nvPr/>
            </p:nvSpPr>
            <p:spPr bwMode="auto">
              <a:xfrm>
                <a:off x="1996612" y="3757824"/>
                <a:ext cx="840230" cy="840228"/>
              </a:xfrm>
              <a:prstGeom prst="ellipse">
                <a:avLst/>
              </a:prstGeom>
              <a:solidFill>
                <a:srgbClr val="6B292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grpSp>
            <p:nvGrpSpPr>
              <p:cNvPr id="34" name="Graphic 6">
                <a:extLst>
                  <a:ext uri="{FF2B5EF4-FFF2-40B4-BE49-F238E27FC236}">
                    <a16:creationId xmlns:a16="http://schemas.microsoft.com/office/drawing/2014/main" id="{5DC94A79-17D1-F906-D9EF-1B40F75F52C1}"/>
                  </a:ext>
                </a:extLst>
              </p:cNvPr>
              <p:cNvGrpSpPr/>
              <p:nvPr/>
            </p:nvGrpSpPr>
            <p:grpSpPr>
              <a:xfrm>
                <a:off x="2213109" y="3963832"/>
                <a:ext cx="407235" cy="446457"/>
                <a:chOff x="4635917" y="-726029"/>
                <a:chExt cx="598929" cy="656614"/>
              </a:xfrm>
              <a:solidFill>
                <a:srgbClr val="FFFFFF"/>
              </a:solidFill>
            </p:grpSpPr>
            <p:sp>
              <p:nvSpPr>
                <p:cNvPr id="35" name="Freeform: Shape 34">
                  <a:extLst>
                    <a:ext uri="{FF2B5EF4-FFF2-40B4-BE49-F238E27FC236}">
                      <a16:creationId xmlns:a16="http://schemas.microsoft.com/office/drawing/2014/main" id="{A132D98D-2DC7-1500-B351-61CD560882A3}"/>
                    </a:ext>
                  </a:extLst>
                </p:cNvPr>
                <p:cNvSpPr/>
                <p:nvPr/>
              </p:nvSpPr>
              <p:spPr>
                <a:xfrm>
                  <a:off x="4635917" y="-726029"/>
                  <a:ext cx="290415" cy="324802"/>
                </a:xfrm>
                <a:custGeom>
                  <a:avLst/>
                  <a:gdLst>
                    <a:gd name="connsiteX0" fmla="*/ 289463 w 290415"/>
                    <a:gd name="connsiteY0" fmla="*/ 0 h 324802"/>
                    <a:gd name="connsiteX1" fmla="*/ 284701 w 290415"/>
                    <a:gd name="connsiteY1" fmla="*/ 1905 h 324802"/>
                    <a:gd name="connsiteX2" fmla="*/ 141826 w 290415"/>
                    <a:gd name="connsiteY2" fmla="*/ 97155 h 324802"/>
                    <a:gd name="connsiteX3" fmla="*/ 3713 w 290415"/>
                    <a:gd name="connsiteY3" fmla="*/ 70485 h 324802"/>
                    <a:gd name="connsiteX4" fmla="*/ 22763 w 290415"/>
                    <a:gd name="connsiteY4" fmla="*/ 324803 h 324802"/>
                    <a:gd name="connsiteX5" fmla="*/ 290416 w 290415"/>
                    <a:gd name="connsiteY5" fmla="*/ 324803 h 324802"/>
                    <a:gd name="connsiteX6" fmla="*/ 290416 w 290415"/>
                    <a:gd name="connsiteY6" fmla="*/ 0 h 32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415" h="324802">
                      <a:moveTo>
                        <a:pt x="289463" y="0"/>
                      </a:moveTo>
                      <a:cubicBezTo>
                        <a:pt x="286606" y="953"/>
                        <a:pt x="284701" y="1905"/>
                        <a:pt x="284701" y="1905"/>
                      </a:cubicBezTo>
                      <a:cubicBezTo>
                        <a:pt x="284701" y="1905"/>
                        <a:pt x="227551" y="83820"/>
                        <a:pt x="141826" y="97155"/>
                      </a:cubicBezTo>
                      <a:cubicBezTo>
                        <a:pt x="78961" y="106680"/>
                        <a:pt x="3713" y="70485"/>
                        <a:pt x="3713" y="70485"/>
                      </a:cubicBezTo>
                      <a:cubicBezTo>
                        <a:pt x="3713" y="70485"/>
                        <a:pt x="-12479" y="161925"/>
                        <a:pt x="22763" y="324803"/>
                      </a:cubicBezTo>
                      <a:lnTo>
                        <a:pt x="290416" y="324803"/>
                      </a:lnTo>
                      <a:lnTo>
                        <a:pt x="290416" y="0"/>
                      </a:lnTo>
                      <a:close/>
                    </a:path>
                  </a:pathLst>
                </a:custGeom>
                <a:solidFill>
                  <a:srgbClr val="FFFFFF"/>
                </a:solidFill>
                <a:ln w="9525" cap="flat">
                  <a:solidFill>
                    <a:srgbClr val="D83B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6" name="Freeform: Shape 35">
                  <a:extLst>
                    <a:ext uri="{FF2B5EF4-FFF2-40B4-BE49-F238E27FC236}">
                      <a16:creationId xmlns:a16="http://schemas.microsoft.com/office/drawing/2014/main" id="{6DC3577B-97CB-9F35-F778-960C43B4399B}"/>
                    </a:ext>
                  </a:extLst>
                </p:cNvPr>
                <p:cNvSpPr/>
                <p:nvPr/>
              </p:nvSpPr>
              <p:spPr>
                <a:xfrm>
                  <a:off x="4662490" y="-382176"/>
                  <a:ext cx="262889" cy="304800"/>
                </a:xfrm>
                <a:custGeom>
                  <a:avLst/>
                  <a:gdLst>
                    <a:gd name="connsiteX0" fmla="*/ 0 w 262889"/>
                    <a:gd name="connsiteY0" fmla="*/ 0 h 304800"/>
                    <a:gd name="connsiteX1" fmla="*/ 8573 w 262889"/>
                    <a:gd name="connsiteY1" fmla="*/ 36195 h 304800"/>
                    <a:gd name="connsiteX2" fmla="*/ 262890 w 262889"/>
                    <a:gd name="connsiteY2" fmla="*/ 304800 h 304800"/>
                    <a:gd name="connsiteX3" fmla="*/ 262890 w 262889"/>
                    <a:gd name="connsiteY3" fmla="*/ 0 h 304800"/>
                    <a:gd name="connsiteX4" fmla="*/ 0 w 262889"/>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89" h="304800">
                      <a:moveTo>
                        <a:pt x="0" y="0"/>
                      </a:moveTo>
                      <a:cubicBezTo>
                        <a:pt x="2857" y="11430"/>
                        <a:pt x="5715" y="23813"/>
                        <a:pt x="8573" y="36195"/>
                      </a:cubicBezTo>
                      <a:cubicBezTo>
                        <a:pt x="54293" y="209550"/>
                        <a:pt x="222885" y="288608"/>
                        <a:pt x="262890" y="304800"/>
                      </a:cubicBezTo>
                      <a:lnTo>
                        <a:pt x="262890" y="0"/>
                      </a:lnTo>
                      <a:lnTo>
                        <a:pt x="0" y="0"/>
                      </a:lnTo>
                      <a:close/>
                    </a:path>
                  </a:pathLst>
                </a:custGeom>
                <a:solidFill>
                  <a:srgbClr val="FFFFFF"/>
                </a:solidFill>
                <a:ln w="9525" cap="flat">
                  <a:solidFill>
                    <a:srgbClr val="D83B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7" name="Freeform: Shape 36">
                  <a:extLst>
                    <a:ext uri="{FF2B5EF4-FFF2-40B4-BE49-F238E27FC236}">
                      <a16:creationId xmlns:a16="http://schemas.microsoft.com/office/drawing/2014/main" id="{764C1BB6-7FF8-56B1-2937-1B9AA8C7DB39}"/>
                    </a:ext>
                  </a:extLst>
                </p:cNvPr>
                <p:cNvSpPr/>
                <p:nvPr/>
              </p:nvSpPr>
              <p:spPr>
                <a:xfrm>
                  <a:off x="4944431" y="-726029"/>
                  <a:ext cx="290415" cy="324802"/>
                </a:xfrm>
                <a:custGeom>
                  <a:avLst/>
                  <a:gdLst>
                    <a:gd name="connsiteX0" fmla="*/ 267653 w 290415"/>
                    <a:gd name="connsiteY0" fmla="*/ 324803 h 324802"/>
                    <a:gd name="connsiteX1" fmla="*/ 286703 w 290415"/>
                    <a:gd name="connsiteY1" fmla="*/ 70485 h 324802"/>
                    <a:gd name="connsiteX2" fmla="*/ 148590 w 290415"/>
                    <a:gd name="connsiteY2" fmla="*/ 97155 h 324802"/>
                    <a:gd name="connsiteX3" fmla="*/ 5715 w 290415"/>
                    <a:gd name="connsiteY3" fmla="*/ 1905 h 324802"/>
                    <a:gd name="connsiteX4" fmla="*/ 0 w 290415"/>
                    <a:gd name="connsiteY4" fmla="*/ 0 h 324802"/>
                    <a:gd name="connsiteX5" fmla="*/ 0 w 290415"/>
                    <a:gd name="connsiteY5" fmla="*/ 324803 h 324802"/>
                    <a:gd name="connsiteX6" fmla="*/ 267653 w 290415"/>
                    <a:gd name="connsiteY6" fmla="*/ 324803 h 32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415" h="324802">
                      <a:moveTo>
                        <a:pt x="267653" y="324803"/>
                      </a:moveTo>
                      <a:cubicBezTo>
                        <a:pt x="302895" y="161925"/>
                        <a:pt x="286703" y="70485"/>
                        <a:pt x="286703" y="70485"/>
                      </a:cubicBezTo>
                      <a:cubicBezTo>
                        <a:pt x="286703" y="70485"/>
                        <a:pt x="211455" y="106680"/>
                        <a:pt x="148590" y="97155"/>
                      </a:cubicBezTo>
                      <a:cubicBezTo>
                        <a:pt x="62865" y="83820"/>
                        <a:pt x="5715" y="1905"/>
                        <a:pt x="5715" y="1905"/>
                      </a:cubicBezTo>
                      <a:cubicBezTo>
                        <a:pt x="5715" y="1905"/>
                        <a:pt x="2857" y="953"/>
                        <a:pt x="0" y="0"/>
                      </a:cubicBezTo>
                      <a:lnTo>
                        <a:pt x="0" y="324803"/>
                      </a:lnTo>
                      <a:lnTo>
                        <a:pt x="267653" y="324803"/>
                      </a:lnTo>
                      <a:close/>
                    </a:path>
                  </a:pathLst>
                </a:custGeom>
                <a:solidFill>
                  <a:srgbClr val="FFFFFF"/>
                </a:solidFill>
                <a:ln w="9525" cap="flat">
                  <a:solidFill>
                    <a:srgbClr val="D83B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38" name="Freeform: Shape 37">
                  <a:extLst>
                    <a:ext uri="{FF2B5EF4-FFF2-40B4-BE49-F238E27FC236}">
                      <a16:creationId xmlns:a16="http://schemas.microsoft.com/office/drawing/2014/main" id="{D85E561B-2BFC-8392-C0DA-53860E38FBDB}"/>
                    </a:ext>
                  </a:extLst>
                </p:cNvPr>
                <p:cNvSpPr/>
                <p:nvPr/>
              </p:nvSpPr>
              <p:spPr>
                <a:xfrm>
                  <a:off x="4944431" y="-382176"/>
                  <a:ext cx="262889" cy="312762"/>
                </a:xfrm>
                <a:custGeom>
                  <a:avLst/>
                  <a:gdLst>
                    <a:gd name="connsiteX0" fmla="*/ 0 w 262889"/>
                    <a:gd name="connsiteY0" fmla="*/ 312420 h 312762"/>
                    <a:gd name="connsiteX1" fmla="*/ 4763 w 262889"/>
                    <a:gd name="connsiteY1" fmla="*/ 312420 h 312762"/>
                    <a:gd name="connsiteX2" fmla="*/ 20002 w 262889"/>
                    <a:gd name="connsiteY2" fmla="*/ 307658 h 312762"/>
                    <a:gd name="connsiteX3" fmla="*/ 254317 w 262889"/>
                    <a:gd name="connsiteY3" fmla="*/ 36195 h 312762"/>
                    <a:gd name="connsiteX4" fmla="*/ 262890 w 262889"/>
                    <a:gd name="connsiteY4" fmla="*/ 0 h 312762"/>
                    <a:gd name="connsiteX5" fmla="*/ 0 w 262889"/>
                    <a:gd name="connsiteY5" fmla="*/ 0 h 312762"/>
                    <a:gd name="connsiteX6" fmla="*/ 0 w 262889"/>
                    <a:gd name="connsiteY6" fmla="*/ 312420 h 31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889" h="312762">
                      <a:moveTo>
                        <a:pt x="0" y="312420"/>
                      </a:moveTo>
                      <a:cubicBezTo>
                        <a:pt x="1905" y="312420"/>
                        <a:pt x="3810" y="312420"/>
                        <a:pt x="4763" y="312420"/>
                      </a:cubicBezTo>
                      <a:cubicBezTo>
                        <a:pt x="10477" y="314325"/>
                        <a:pt x="20002" y="307658"/>
                        <a:pt x="20002" y="307658"/>
                      </a:cubicBezTo>
                      <a:cubicBezTo>
                        <a:pt x="20002" y="307658"/>
                        <a:pt x="201930" y="232410"/>
                        <a:pt x="254317" y="36195"/>
                      </a:cubicBezTo>
                      <a:cubicBezTo>
                        <a:pt x="257175" y="23813"/>
                        <a:pt x="260985" y="11430"/>
                        <a:pt x="262890" y="0"/>
                      </a:cubicBezTo>
                      <a:lnTo>
                        <a:pt x="0" y="0"/>
                      </a:lnTo>
                      <a:lnTo>
                        <a:pt x="0" y="312420"/>
                      </a:lnTo>
                      <a:close/>
                    </a:path>
                  </a:pathLst>
                </a:custGeom>
                <a:solidFill>
                  <a:srgbClr val="FFFFFF"/>
                </a:solidFill>
                <a:ln w="9525" cap="flat">
                  <a:solidFill>
                    <a:srgbClr val="D83B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cxnSp>
        <p:nvCxnSpPr>
          <p:cNvPr id="39" name="Straight Connector 38">
            <a:extLst>
              <a:ext uri="{FF2B5EF4-FFF2-40B4-BE49-F238E27FC236}">
                <a16:creationId xmlns:a16="http://schemas.microsoft.com/office/drawing/2014/main" id="{32CC6248-1888-9345-09C3-9106E0279923}"/>
              </a:ext>
              <a:ext uri="{C183D7F6-B498-43B3-948B-1728B52AA6E4}">
                <adec:decorative xmlns:adec="http://schemas.microsoft.com/office/drawing/2017/decorative" val="1"/>
              </a:ext>
            </a:extLst>
          </p:cNvPr>
          <p:cNvCxnSpPr>
            <a:cxnSpLocks/>
            <a:endCxn id="21" idx="0"/>
          </p:cNvCxnSpPr>
          <p:nvPr/>
        </p:nvCxnSpPr>
        <p:spPr>
          <a:xfrm>
            <a:off x="3573859" y="4274918"/>
            <a:ext cx="0" cy="936212"/>
          </a:xfrm>
          <a:prstGeom prst="line">
            <a:avLst/>
          </a:prstGeom>
          <a:ln w="28575">
            <a:solidFill>
              <a:srgbClr val="D83B0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71C81C08-5832-95D9-C913-4B1CBBE23585}"/>
              </a:ext>
              <a:ext uri="{C183D7F6-B498-43B3-948B-1728B52AA6E4}">
                <adec:decorative xmlns:adec="http://schemas.microsoft.com/office/drawing/2017/decorative" val="1"/>
              </a:ext>
            </a:extLst>
          </p:cNvPr>
          <p:cNvCxnSpPr>
            <a:cxnSpLocks/>
          </p:cNvCxnSpPr>
          <p:nvPr/>
        </p:nvCxnSpPr>
        <p:spPr>
          <a:xfrm>
            <a:off x="8685866" y="3677559"/>
            <a:ext cx="0" cy="1643741"/>
          </a:xfrm>
          <a:prstGeom prst="line">
            <a:avLst/>
          </a:prstGeom>
          <a:ln w="28575">
            <a:solidFill>
              <a:srgbClr val="6B2929"/>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1" name="!! Left">
            <a:extLst>
              <a:ext uri="{FF2B5EF4-FFF2-40B4-BE49-F238E27FC236}">
                <a16:creationId xmlns:a16="http://schemas.microsoft.com/office/drawing/2014/main" id="{8BC34290-BA71-DB8B-C3F3-1A3AC0CC163A}"/>
              </a:ext>
              <a:ext uri="{C183D7F6-B498-43B3-948B-1728B52AA6E4}">
                <adec:decorative xmlns:adec="http://schemas.microsoft.com/office/drawing/2017/decorative" val="0"/>
              </a:ext>
            </a:extLst>
          </p:cNvPr>
          <p:cNvSpPr/>
          <p:nvPr/>
        </p:nvSpPr>
        <p:spPr bwMode="auto">
          <a:xfrm>
            <a:off x="7487801" y="5211130"/>
            <a:ext cx="3901718" cy="992820"/>
          </a:xfrm>
          <a:prstGeom prst="rect">
            <a:avLst/>
          </a:prstGeom>
          <a:solidFill>
            <a:srgbClr val="D83B01"/>
          </a:solidFill>
          <a:ln>
            <a:noFill/>
            <a:headEnd type="none" w="med" len="med"/>
            <a:tailEnd type="none" w="med" len="med"/>
          </a:ln>
          <a:effectLst>
            <a:outerShdw blurRad="190500" dist="50800" dir="2700000" algn="ctr"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gradFill>
                  <a:gsLst>
                    <a:gs pos="0">
                      <a:srgbClr val="FFFFFF"/>
                    </a:gs>
                    <a:gs pos="98000">
                      <a:srgbClr val="FFFFFF"/>
                    </a:gs>
                  </a:gsLst>
                  <a:lin ang="5400000" scaled="1"/>
                </a:gradFill>
                <a:effectLst/>
                <a:uLnTx/>
                <a:uFillTx/>
                <a:latin typeface="Segoe UI"/>
                <a:ea typeface="Segoe UI" pitchFamily="34" charset="0"/>
                <a:cs typeface="Segoe UI" pitchFamily="34" charset="0"/>
              </a:rPr>
              <a:t>2019 - Vastly Expands Extortion Scope</a:t>
            </a:r>
          </a:p>
          <a:p>
            <a:pPr marL="0" marR="0" lvl="0" indent="0" algn="l" defTabSz="91410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gradFill>
                  <a:gsLst>
                    <a:gs pos="0">
                      <a:srgbClr val="FFFFFF"/>
                    </a:gs>
                    <a:gs pos="98000">
                      <a:srgbClr val="FFFFFF"/>
                    </a:gs>
                  </a:gsLst>
                  <a:lin ang="5400000" scaled="1"/>
                </a:gradFill>
                <a:effectLst/>
                <a:uLnTx/>
                <a:uFillTx/>
                <a:latin typeface="Segoe UI Semibold"/>
                <a:ea typeface="Segoe UI" pitchFamily="34" charset="0"/>
                <a:cs typeface="Segoe UI" pitchFamily="34" charset="0"/>
              </a:rPr>
              <a:t>to </a:t>
            </a:r>
            <a:r>
              <a:rPr kumimoji="0" lang="en-US" sz="1200" b="1" i="0" u="none" strike="noStrike" kern="1200" cap="none" spc="0" normalizeH="0" baseline="0" noProof="0">
                <a:ln>
                  <a:noFill/>
                </a:ln>
                <a:gradFill>
                  <a:gsLst>
                    <a:gs pos="0">
                      <a:srgbClr val="FFFFFF"/>
                    </a:gs>
                    <a:gs pos="98000">
                      <a:srgbClr val="FFFFFF"/>
                    </a:gs>
                  </a:gsLst>
                  <a:lin ang="5400000" scaled="1"/>
                </a:gradFill>
                <a:effectLst/>
                <a:uLnTx/>
                <a:uFillTx/>
                <a:latin typeface="Segoe UI"/>
                <a:ea typeface="Segoe UI" pitchFamily="34" charset="0"/>
                <a:cs typeface="Segoe UI" pitchFamily="34" charset="0"/>
              </a:rPr>
              <a:t>enterprise</a:t>
            </a:r>
            <a:r>
              <a:rPr kumimoji="0" lang="en-US" sz="1200" b="0" i="0" u="none" strike="noStrike" kern="1200" cap="none" spc="0" normalizeH="0" baseline="0" noProof="0">
                <a:ln>
                  <a:noFill/>
                </a:ln>
                <a:gradFill>
                  <a:gsLst>
                    <a:gs pos="0">
                      <a:srgbClr val="FFFFFF"/>
                    </a:gs>
                    <a:gs pos="98000">
                      <a:srgbClr val="FFFFFF"/>
                    </a:gs>
                  </a:gsLst>
                  <a:lin ang="5400000" scaled="1"/>
                </a:gradFill>
                <a:effectLst/>
                <a:uLnTx/>
                <a:uFillTx/>
                <a:latin typeface="Segoe UI Semibold"/>
                <a:ea typeface="Segoe UI" pitchFamily="34" charset="0"/>
                <a:cs typeface="Segoe UI" pitchFamily="34" charset="0"/>
              </a:rPr>
              <a:t> scale attacks (all data &amp; systems), monetizing major business disruption and/or disclosure of confidential data</a:t>
            </a:r>
          </a:p>
        </p:txBody>
      </p:sp>
    </p:spTree>
    <p:extLst>
      <p:ext uri="{BB962C8B-B14F-4D97-AF65-F5344CB8AC3E}">
        <p14:creationId xmlns:p14="http://schemas.microsoft.com/office/powerpoint/2010/main" val="39745107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64" presetClass="path" presetSubtype="0" decel="100000" fill="hold" nodeType="withEffect">
                                  <p:stCondLst>
                                    <p:cond delay="0"/>
                                  </p:stCondLst>
                                  <p:childTnLst>
                                    <p:animMotion origin="layout" path="M 3.125E-6 -2.59259E-6 L 3.125E-6 0.04398 " pathEditMode="relative" rAng="0" ptsTypes="AA">
                                      <p:cBhvr>
                                        <p:cTn id="13" dur="500" spd="-100000" fill="hold"/>
                                        <p:tgtEl>
                                          <p:spTgt spid="30"/>
                                        </p:tgtEl>
                                        <p:attrNameLst>
                                          <p:attrName>ppt_x</p:attrName>
                                          <p:attrName>ppt_y</p:attrName>
                                        </p:attrNameLst>
                                      </p:cBhvr>
                                      <p:rCtr x="0" y="2199"/>
                                    </p:animMotion>
                                  </p:childTnLst>
                                </p:cTn>
                              </p:par>
                              <p:par>
                                <p:cTn id="14" presetID="10" presetClass="entr" presetSubtype="0" fill="hold" grpId="0" nodeType="withEffect">
                                  <p:stCondLst>
                                    <p:cond delay="25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par>
                                <p:cTn id="17" presetID="10" presetClass="entr" presetSubtype="0" fill="hold" grpId="0" nodeType="withEffect">
                                  <p:stCondLst>
                                    <p:cond delay="25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500"/>
                                        <p:tgtEl>
                                          <p:spTgt spid="29"/>
                                        </p:tgtEl>
                                      </p:cBhvr>
                                    </p:animEffect>
                                  </p:childTnLst>
                                </p:cTn>
                              </p:par>
                              <p:par>
                                <p:cTn id="23" presetID="22" presetClass="entr" presetSubtype="8" fill="hold" grpId="0" nodeType="withEffect">
                                  <p:stCondLst>
                                    <p:cond delay="250"/>
                                  </p:stCondLst>
                                  <p:childTnLst>
                                    <p:set>
                                      <p:cBhvr>
                                        <p:cTn id="24" dur="1" fill="hold">
                                          <p:stCondLst>
                                            <p:cond delay="0"/>
                                          </p:stCondLst>
                                        </p:cTn>
                                        <p:tgtEl>
                                          <p:spTgt spid="19"/>
                                        </p:tgtEl>
                                        <p:attrNameLst>
                                          <p:attrName>style.visibility</p:attrName>
                                        </p:attrNameLst>
                                      </p:cBhvr>
                                      <p:to>
                                        <p:strVal val="visible"/>
                                      </p:to>
                                    </p:set>
                                    <p:animEffect transition="in" filter="wipe(left)">
                                      <p:cBhvr>
                                        <p:cTn id="25" dur="500"/>
                                        <p:tgtEl>
                                          <p:spTgt spid="19"/>
                                        </p:tgtEl>
                                      </p:cBhvr>
                                    </p:animEffect>
                                  </p:childTnLst>
                                </p:cTn>
                              </p:par>
                              <p:par>
                                <p:cTn id="26" presetID="22" presetClass="entr" presetSubtype="1" fill="hold" nodeType="withEffect">
                                  <p:stCondLst>
                                    <p:cond delay="250"/>
                                  </p:stCondLst>
                                  <p:childTnLst>
                                    <p:set>
                                      <p:cBhvr>
                                        <p:cTn id="27" dur="1" fill="hold">
                                          <p:stCondLst>
                                            <p:cond delay="0"/>
                                          </p:stCondLst>
                                        </p:cTn>
                                        <p:tgtEl>
                                          <p:spTgt spid="39"/>
                                        </p:tgtEl>
                                        <p:attrNameLst>
                                          <p:attrName>style.visibility</p:attrName>
                                        </p:attrNameLst>
                                      </p:cBhvr>
                                      <p:to>
                                        <p:strVal val="visible"/>
                                      </p:to>
                                    </p:set>
                                    <p:animEffect transition="in" filter="wipe(up)">
                                      <p:cBhvr>
                                        <p:cTn id="28" dur="500"/>
                                        <p:tgtEl>
                                          <p:spTgt spid="39"/>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par>
                                <p:cTn id="37" presetID="64" presetClass="path" presetSubtype="0" decel="100000" fill="hold" nodeType="withEffect">
                                  <p:stCondLst>
                                    <p:cond delay="0"/>
                                  </p:stCondLst>
                                  <p:childTnLst>
                                    <p:animMotion origin="layout" path="M 4.79167E-6 1.11111E-6 L 4.79167E-6 0.04398 " pathEditMode="relative" rAng="0" ptsTypes="AA">
                                      <p:cBhvr>
                                        <p:cTn id="38" dur="500" spd="-100000" fill="hold"/>
                                        <p:tgtEl>
                                          <p:spTgt spid="5"/>
                                        </p:tgtEl>
                                        <p:attrNameLst>
                                          <p:attrName>ppt_x</p:attrName>
                                          <p:attrName>ppt_y</p:attrName>
                                        </p:attrNameLst>
                                      </p:cBhvr>
                                      <p:rCtr x="0" y="2199"/>
                                    </p:animMotion>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5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par>
                                <p:cTn id="45" presetID="10" presetClass="entr" presetSubtype="0" fill="hold" nodeType="withEffect">
                                  <p:stCondLst>
                                    <p:cond delay="10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500"/>
                                        <p:tgtEl>
                                          <p:spTgt spid="13"/>
                                        </p:tgtEl>
                                      </p:cBhvr>
                                    </p:animEffect>
                                  </p:childTnLst>
                                </p:cTn>
                              </p:par>
                              <p:par>
                                <p:cTn id="48" presetID="64" presetClass="path" presetSubtype="0" decel="100000" fill="hold" nodeType="withEffect">
                                  <p:stCondLst>
                                    <p:cond delay="100"/>
                                  </p:stCondLst>
                                  <p:childTnLst>
                                    <p:animMotion origin="layout" path="M 2.08333E-7 -4.81481E-6 L 2.08333E-7 0.04399 " pathEditMode="relative" rAng="0" ptsTypes="AA">
                                      <p:cBhvr>
                                        <p:cTn id="49" dur="500" spd="-100000" fill="hold"/>
                                        <p:tgtEl>
                                          <p:spTgt spid="13"/>
                                        </p:tgtEl>
                                        <p:attrNameLst>
                                          <p:attrName>ppt_x</p:attrName>
                                          <p:attrName>ppt_y</p:attrName>
                                        </p:attrNameLst>
                                      </p:cBhvr>
                                      <p:rCtr x="0" y="2199"/>
                                    </p:animMotion>
                                  </p:childTnLst>
                                </p:cTn>
                              </p:par>
                              <p:par>
                                <p:cTn id="50" presetID="10" presetClass="entr" presetSubtype="0" fill="hold" grpId="0" nodeType="withEffect">
                                  <p:stCondLst>
                                    <p:cond delay="10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100"/>
                                  </p:stCondLst>
                                  <p:childTnLst>
                                    <p:set>
                                      <p:cBhvr>
                                        <p:cTn id="54" dur="1" fill="hold">
                                          <p:stCondLst>
                                            <p:cond delay="0"/>
                                          </p:stCondLst>
                                        </p:cTn>
                                        <p:tgtEl>
                                          <p:spTgt spid="27"/>
                                        </p:tgtEl>
                                        <p:attrNameLst>
                                          <p:attrName>style.visibility</p:attrName>
                                        </p:attrNameLst>
                                      </p:cBhvr>
                                      <p:to>
                                        <p:strVal val="visible"/>
                                      </p:to>
                                    </p:set>
                                    <p:animEffect transition="in" filter="fade">
                                      <p:cBhvr>
                                        <p:cTn id="55" dur="500"/>
                                        <p:tgtEl>
                                          <p:spTgt spid="27"/>
                                        </p:tgtEl>
                                      </p:cBhvr>
                                    </p:animEffect>
                                  </p:childTnLst>
                                </p:cTn>
                              </p:par>
                              <p:par>
                                <p:cTn id="56" presetID="22" presetClass="entr" presetSubtype="8" fill="hold" grpId="0" nodeType="withEffect">
                                  <p:stCondLst>
                                    <p:cond delay="250"/>
                                  </p:stCondLst>
                                  <p:childTnLst>
                                    <p:set>
                                      <p:cBhvr>
                                        <p:cTn id="57" dur="1" fill="hold">
                                          <p:stCondLst>
                                            <p:cond delay="0"/>
                                          </p:stCondLst>
                                        </p:cTn>
                                        <p:tgtEl>
                                          <p:spTgt spid="24"/>
                                        </p:tgtEl>
                                        <p:attrNameLst>
                                          <p:attrName>style.visibility</p:attrName>
                                        </p:attrNameLst>
                                      </p:cBhvr>
                                      <p:to>
                                        <p:strVal val="visible"/>
                                      </p:to>
                                    </p:set>
                                    <p:animEffect transition="in" filter="wipe(left)">
                                      <p:cBhvr>
                                        <p:cTn id="58" dur="250"/>
                                        <p:tgtEl>
                                          <p:spTgt spid="24"/>
                                        </p:tgtEl>
                                      </p:cBhvr>
                                    </p:animEffect>
                                  </p:childTnLst>
                                </p:cTn>
                              </p:par>
                              <p:par>
                                <p:cTn id="59" presetID="22" presetClass="entr" presetSubtype="8" fill="hold" grpId="0" nodeType="withEffect">
                                  <p:stCondLst>
                                    <p:cond delay="500"/>
                                  </p:stCondLst>
                                  <p:childTnLst>
                                    <p:set>
                                      <p:cBhvr>
                                        <p:cTn id="60" dur="1" fill="hold">
                                          <p:stCondLst>
                                            <p:cond delay="0"/>
                                          </p:stCondLst>
                                        </p:cTn>
                                        <p:tgtEl>
                                          <p:spTgt spid="25"/>
                                        </p:tgtEl>
                                        <p:attrNameLst>
                                          <p:attrName>style.visibility</p:attrName>
                                        </p:attrNameLst>
                                      </p:cBhvr>
                                      <p:to>
                                        <p:strVal val="visible"/>
                                      </p:to>
                                    </p:set>
                                    <p:animEffect transition="in" filter="wipe(left)">
                                      <p:cBhvr>
                                        <p:cTn id="61" dur="250"/>
                                        <p:tgtEl>
                                          <p:spTgt spid="25"/>
                                        </p:tgtEl>
                                      </p:cBhvr>
                                    </p:animEffect>
                                  </p:childTnLst>
                                </p:cTn>
                              </p:par>
                              <p:par>
                                <p:cTn id="62" presetID="22" presetClass="entr" presetSubtype="8" fill="hold" grpId="0" nodeType="withEffect">
                                  <p:stCondLst>
                                    <p:cond delay="250"/>
                                  </p:stCondLst>
                                  <p:childTnLst>
                                    <p:set>
                                      <p:cBhvr>
                                        <p:cTn id="63" dur="1" fill="hold">
                                          <p:stCondLst>
                                            <p:cond delay="0"/>
                                          </p:stCondLst>
                                        </p:cTn>
                                        <p:tgtEl>
                                          <p:spTgt spid="23"/>
                                        </p:tgtEl>
                                        <p:attrNameLst>
                                          <p:attrName>style.visibility</p:attrName>
                                        </p:attrNameLst>
                                      </p:cBhvr>
                                      <p:to>
                                        <p:strVal val="visible"/>
                                      </p:to>
                                    </p:set>
                                    <p:animEffect transition="in" filter="wipe(left)">
                                      <p:cBhvr>
                                        <p:cTn id="64" dur="500"/>
                                        <p:tgtEl>
                                          <p:spTgt spid="23"/>
                                        </p:tgtEl>
                                      </p:cBhvr>
                                    </p:animEffect>
                                  </p:childTnLst>
                                </p:cTn>
                              </p:par>
                              <p:par>
                                <p:cTn id="65" presetID="22" presetClass="entr" presetSubtype="1" fill="hold" nodeType="withEffect">
                                  <p:stCondLst>
                                    <p:cond delay="250"/>
                                  </p:stCondLst>
                                  <p:childTnLst>
                                    <p:set>
                                      <p:cBhvr>
                                        <p:cTn id="66" dur="1" fill="hold">
                                          <p:stCondLst>
                                            <p:cond delay="0"/>
                                          </p:stCondLst>
                                        </p:cTn>
                                        <p:tgtEl>
                                          <p:spTgt spid="40"/>
                                        </p:tgtEl>
                                        <p:attrNameLst>
                                          <p:attrName>style.visibility</p:attrName>
                                        </p:attrNameLst>
                                      </p:cBhvr>
                                      <p:to>
                                        <p:strVal val="visible"/>
                                      </p:to>
                                    </p:set>
                                    <p:animEffect transition="in" filter="wipe(up)">
                                      <p:cBhvr>
                                        <p:cTn id="67" dur="500"/>
                                        <p:tgtEl>
                                          <p:spTgt spid="40"/>
                                        </p:tgtEl>
                                      </p:cBhvr>
                                    </p:animEffect>
                                  </p:childTnLst>
                                </p:cTn>
                              </p:par>
                              <p:par>
                                <p:cTn id="68" presetID="10" presetClass="entr" presetSubtype="0" fill="hold" grpId="0" nodeType="withEffect">
                                  <p:stCondLst>
                                    <p:cond delay="500"/>
                                  </p:stCondLst>
                                  <p:childTnLst>
                                    <p:set>
                                      <p:cBhvr>
                                        <p:cTn id="69" dur="1" fill="hold">
                                          <p:stCondLst>
                                            <p:cond delay="0"/>
                                          </p:stCondLst>
                                        </p:cTn>
                                        <p:tgtEl>
                                          <p:spTgt spid="41"/>
                                        </p:tgtEl>
                                        <p:attrNameLst>
                                          <p:attrName>style.visibility</p:attrName>
                                        </p:attrNameLst>
                                      </p:cBhvr>
                                      <p:to>
                                        <p:strVal val="visible"/>
                                      </p:to>
                                    </p:set>
                                    <p:animEffect transition="in" filter="fade">
                                      <p:cBhvr>
                                        <p:cTn id="7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animBg="1"/>
      <p:bldP spid="20" grpId="0"/>
      <p:bldP spid="21" grpId="0" animBg="1"/>
      <p:bldP spid="22" grpId="0"/>
      <p:bldP spid="23" grpId="0" animBg="1"/>
      <p:bldP spid="24" grpId="0"/>
      <p:bldP spid="25" grpId="0"/>
      <p:bldP spid="26" grpId="0"/>
      <p:bldP spid="27" grpId="0"/>
      <p:bldP spid="28" grpId="0"/>
      <p:bldP spid="29" grpId="0"/>
      <p:bldP spid="41" grpId="0" animBg="1"/>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0" name="Title 1">
            <a:extLst>
              <a:ext uri="{FF2B5EF4-FFF2-40B4-BE49-F238E27FC236}">
                <a16:creationId xmlns:a16="http://schemas.microsoft.com/office/drawing/2014/main" id="{375709CC-51E5-444E-9005-D7620480092B}"/>
              </a:ext>
            </a:extLst>
          </p:cNvPr>
          <p:cNvSpPr txBox="1">
            <a:spLocks/>
          </p:cNvSpPr>
          <p:nvPr/>
        </p:nvSpPr>
        <p:spPr>
          <a:xfrm>
            <a:off x="401260" y="135084"/>
            <a:ext cx="11018520" cy="553998"/>
          </a:xfrm>
          <a:prstGeom prst="rect">
            <a:avLst/>
          </a:prstGeom>
        </p:spPr>
        <p:txBody>
          <a:bodyPr vert="horz" wrap="square" lIns="0" tIns="0" rIns="0" bIns="0" rtlCol="0" anchor="t">
            <a:spAutoFit/>
          </a:bodyPr>
          <a:lstStyle>
            <a:lvl1pPr algn="l" defTabSz="932742" rtl="0" eaLnBrk="1" latinLnBrk="0" hangingPunct="1">
              <a:lnSpc>
                <a:spcPct val="100000"/>
              </a:lnSpc>
              <a:spcBef>
                <a:spcPct val="0"/>
              </a:spcBef>
              <a:buNone/>
              <a:defRPr lang="en-US" sz="3600" b="0" kern="1200" cap="none" spc="-50" baseline="0" dirty="0" smtClean="0">
                <a:ln w="3175">
                  <a:noFill/>
                </a:ln>
                <a:gradFill>
                  <a:gsLst>
                    <a:gs pos="82000">
                      <a:schemeClr val="tx1"/>
                    </a:gs>
                    <a:gs pos="0">
                      <a:schemeClr val="tx1"/>
                    </a:gs>
                  </a:gsLst>
                  <a:lin ang="2700000" scaled="1"/>
                </a:gradFill>
                <a:effectLst/>
                <a:latin typeface="+mj-lt"/>
                <a:ea typeface="+mn-ea"/>
                <a:cs typeface="Segoe UI" pitchFamily="34" charset="0"/>
              </a:defRPr>
            </a:lvl1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50" normalizeH="0" baseline="0" noProof="0">
                <a:ln w="3175">
                  <a:noFill/>
                </a:ln>
                <a:gradFill>
                  <a:gsLst>
                    <a:gs pos="82000">
                      <a:srgbClr val="000000"/>
                    </a:gs>
                    <a:gs pos="0">
                      <a:srgbClr val="000000"/>
                    </a:gs>
                  </a:gsLst>
                  <a:lin ang="2700000" scaled="1"/>
                </a:gradFill>
                <a:effectLst/>
                <a:uLnTx/>
                <a:uFillTx/>
                <a:latin typeface="Segoe UI Semibold" panose="020B0702040204020203" pitchFamily="34" charset="0"/>
                <a:ea typeface="+mn-ea"/>
                <a:cs typeface="Segoe UI Semibold" panose="020B0702040204020203" pitchFamily="34" charset="0"/>
              </a:rPr>
              <a:t>Common Attack Pattern </a:t>
            </a:r>
          </a:p>
        </p:txBody>
      </p:sp>
      <p:sp>
        <p:nvSpPr>
          <p:cNvPr id="72" name="!! HumOR">
            <a:extLst>
              <a:ext uri="{FF2B5EF4-FFF2-40B4-BE49-F238E27FC236}">
                <a16:creationId xmlns:a16="http://schemas.microsoft.com/office/drawing/2014/main" id="{DFE50A0C-6E2F-488C-B032-8EBAB83B8E79}"/>
              </a:ext>
            </a:extLst>
          </p:cNvPr>
          <p:cNvSpPr txBox="1"/>
          <p:nvPr/>
        </p:nvSpPr>
        <p:spPr>
          <a:xfrm>
            <a:off x="401260" y="658168"/>
            <a:ext cx="6515100" cy="369332"/>
          </a:xfrm>
          <a:prstGeom prst="rect">
            <a:avLst/>
          </a:prstGeom>
        </p:spPr>
        <p:txBody>
          <a:bodyPr vert="horz" wrap="square" lIns="0" tIns="0" rIns="0" bIns="0" rtlCol="0" anchor="t">
            <a:spAutoFit/>
          </a:bodyPr>
          <a:lstStyle>
            <a:lvl1pPr defTabSz="932742">
              <a:lnSpc>
                <a:spcPct val="100000"/>
              </a:lnSpc>
              <a:spcBef>
                <a:spcPct val="0"/>
              </a:spcBef>
              <a:buNone/>
              <a:defRPr lang="en-US" sz="3600" b="0" cap="none" spc="-50" baseline="0" dirty="0" smtClean="0">
                <a:ln w="3175">
                  <a:noFill/>
                </a:ln>
                <a:gradFill>
                  <a:gsLst>
                    <a:gs pos="82000">
                      <a:schemeClr val="tx1"/>
                    </a:gs>
                    <a:gs pos="0">
                      <a:schemeClr val="tx1"/>
                    </a:gs>
                  </a:gsLst>
                  <a:lin ang="2700000" scaled="1"/>
                </a:gradFill>
                <a:effectLst/>
                <a:latin typeface="Segoe UI Semibold" panose="020B0702040204020203" pitchFamily="34" charset="0"/>
                <a:cs typeface="Segoe UI Semibold" panose="020B0702040204020203" pitchFamily="34" charset="0"/>
              </a:defRPr>
            </a:lvl1pPr>
          </a:lstStyle>
          <a:p>
            <a:pPr marL="0" marR="0" lvl="0" indent="0" algn="l" defTabSz="932742" rtl="0" eaLnBrk="1" fontAlgn="auto" latinLnBrk="0" hangingPunct="1">
              <a:lnSpc>
                <a:spcPct val="100000"/>
              </a:lnSpc>
              <a:spcBef>
                <a:spcPct val="0"/>
              </a:spcBef>
              <a:spcAft>
                <a:spcPts val="0"/>
              </a:spcAft>
              <a:buClrTx/>
              <a:buSzTx/>
              <a:buFontTx/>
              <a:buNone/>
              <a:tabLst/>
              <a:defRPr/>
            </a:pPr>
            <a:r>
              <a:rPr kumimoji="0" lang="en-US" sz="2400" b="0" i="1" u="none" strike="noStrike" kern="1200" cap="none" spc="-50" normalizeH="0" baseline="0" noProof="0">
                <a:ln w="3175">
                  <a:noFill/>
                </a:ln>
                <a:gradFill>
                  <a:gsLst>
                    <a:gs pos="82000">
                      <a:srgbClr val="000000"/>
                    </a:gs>
                    <a:gs pos="0">
                      <a:srgbClr val="000000"/>
                    </a:gs>
                  </a:gsLst>
                  <a:lin ang="2700000" scaled="1"/>
                </a:gradFill>
                <a:effectLst/>
                <a:uLnTx/>
                <a:uFillTx/>
                <a:latin typeface="Segoe UI Semibold" panose="020B0702040204020203" pitchFamily="34" charset="0"/>
                <a:ea typeface="+mn-ea"/>
                <a:cs typeface="Segoe UI Semibold" panose="020B0702040204020203" pitchFamily="34" charset="0"/>
              </a:rPr>
              <a:t>Human Operated Ransomware</a:t>
            </a:r>
          </a:p>
        </p:txBody>
      </p:sp>
      <p:sp>
        <p:nvSpPr>
          <p:cNvPr id="78" name="!! Enter">
            <a:extLst>
              <a:ext uri="{FF2B5EF4-FFF2-40B4-BE49-F238E27FC236}">
                <a16:creationId xmlns:a16="http://schemas.microsoft.com/office/drawing/2014/main" id="{4C8319C1-671A-43AA-9B51-4DF8E2D25375}"/>
              </a:ext>
            </a:extLst>
          </p:cNvPr>
          <p:cNvSpPr txBox="1"/>
          <p:nvPr/>
        </p:nvSpPr>
        <p:spPr>
          <a:xfrm flipH="1">
            <a:off x="594035" y="1855280"/>
            <a:ext cx="3291840" cy="596900"/>
          </a:xfrm>
          <a:prstGeom prst="rect">
            <a:avLst/>
          </a:prstGeom>
          <a:solidFill>
            <a:srgbClr val="E6E6E6"/>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defPPr>
              <a:defRPr lang="en-US"/>
            </a:defPPr>
            <a:lvl1pPr marR="0" lvl="0" indent="0" defTabSz="914102" fontAlgn="base">
              <a:lnSpc>
                <a:spcPct val="90000"/>
              </a:lnSpc>
              <a:spcBef>
                <a:spcPct val="0"/>
              </a:spcBef>
              <a:spcAft>
                <a:spcPct val="0"/>
              </a:spcAft>
              <a:buClrTx/>
              <a:buSzTx/>
              <a:buFontTx/>
              <a:buNone/>
              <a:tabLst/>
              <a:defRPr kumimoji="0" sz="1600" b="1" i="0" u="none" strike="noStrike" kern="0" cap="none" spc="0" normalizeH="0" baseline="0">
                <a:ln>
                  <a:noFill/>
                </a:ln>
                <a:gradFill>
                  <a:gsLst>
                    <a:gs pos="0">
                      <a:srgbClr val="FFFFFF"/>
                    </a:gs>
                    <a:gs pos="100000">
                      <a:srgbClr val="FFFFFF"/>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gradFill>
                  <a:gsLst>
                    <a:gs pos="0">
                      <a:srgbClr val="000000"/>
                    </a:gs>
                    <a:gs pos="100000">
                      <a:srgbClr val="000000"/>
                    </a:gs>
                  </a:gsLst>
                  <a:lin ang="5400000" scaled="0"/>
                </a:gradFill>
                <a:effectLst/>
                <a:uLnTx/>
                <a:uFillTx/>
                <a:latin typeface="Segoe UI"/>
                <a:ea typeface="+mn-ea"/>
                <a:cs typeface="Segoe UI" pitchFamily="34" charset="0"/>
              </a:rPr>
              <a:t>PREPARE</a:t>
            </a:r>
            <a:r>
              <a:rPr kumimoji="0" lang="en-US" sz="1400" b="1" i="0" u="none" strike="noStrike" kern="0" cap="none" spc="0" normalizeH="0" noProof="0">
                <a:ln>
                  <a:noFill/>
                </a:ln>
                <a:gradFill>
                  <a:gsLst>
                    <a:gs pos="0">
                      <a:srgbClr val="000000"/>
                    </a:gs>
                    <a:gs pos="100000">
                      <a:srgbClr val="000000"/>
                    </a:gs>
                  </a:gsLst>
                  <a:lin ang="5400000" scaled="0"/>
                </a:gradFill>
                <a:effectLst/>
                <a:uLnTx/>
                <a:uFillTx/>
                <a:latin typeface="Segoe UI"/>
                <a:ea typeface="+mn-ea"/>
                <a:cs typeface="Segoe UI" pitchFamily="34" charset="0"/>
              </a:rPr>
              <a:t> + </a:t>
            </a:r>
            <a:r>
              <a:rPr kumimoji="0" lang="en-US" sz="1400" b="1" i="0" u="none" strike="noStrike" kern="0" cap="none" spc="0" normalizeH="0" baseline="0" noProof="0">
                <a:ln>
                  <a:noFill/>
                </a:ln>
                <a:gradFill>
                  <a:gsLst>
                    <a:gs pos="0">
                      <a:srgbClr val="000000"/>
                    </a:gs>
                    <a:gs pos="100000">
                      <a:srgbClr val="000000"/>
                    </a:gs>
                  </a:gsLst>
                  <a:lin ang="5400000" scaled="0"/>
                </a:gradFill>
                <a:effectLst/>
                <a:uLnTx/>
                <a:uFillTx/>
                <a:latin typeface="Segoe UI"/>
                <a:ea typeface="+mn-ea"/>
                <a:cs typeface="Segoe UI" pitchFamily="34" charset="0"/>
              </a:rPr>
              <a:t>ENTER</a:t>
            </a:r>
          </a:p>
        </p:txBody>
      </p:sp>
      <p:sp>
        <p:nvSpPr>
          <p:cNvPr id="79" name="!! Traverse">
            <a:extLst>
              <a:ext uri="{FF2B5EF4-FFF2-40B4-BE49-F238E27FC236}">
                <a16:creationId xmlns:a16="http://schemas.microsoft.com/office/drawing/2014/main" id="{0D7B6A46-35B6-4C60-A81A-56E4BD2BD6DB}"/>
              </a:ext>
            </a:extLst>
          </p:cNvPr>
          <p:cNvSpPr txBox="1"/>
          <p:nvPr/>
        </p:nvSpPr>
        <p:spPr>
          <a:xfrm flipH="1">
            <a:off x="3982511" y="1855280"/>
            <a:ext cx="3840480" cy="596901"/>
          </a:xfrm>
          <a:prstGeom prst="rect">
            <a:avLst/>
          </a:prstGeom>
          <a:solidFill>
            <a:srgbClr val="E6E6E6"/>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defPPr>
              <a:defRPr lang="en-US"/>
            </a:defPPr>
            <a:lvl1pPr marR="0" lvl="0" indent="0" defTabSz="914102" fontAlgn="base">
              <a:lnSpc>
                <a:spcPct val="90000"/>
              </a:lnSpc>
              <a:spcBef>
                <a:spcPct val="0"/>
              </a:spcBef>
              <a:spcAft>
                <a:spcPct val="0"/>
              </a:spcAft>
              <a:buClrTx/>
              <a:buSzTx/>
              <a:buFontTx/>
              <a:buNone/>
              <a:tabLst/>
              <a:defRPr kumimoji="0" sz="1600" b="1" i="0" u="none" strike="noStrike" kern="0" cap="none" spc="0" normalizeH="0" baseline="0">
                <a:ln>
                  <a:noFill/>
                </a:ln>
                <a:gradFill>
                  <a:gsLst>
                    <a:gs pos="0">
                      <a:srgbClr val="FFFFFF"/>
                    </a:gs>
                    <a:gs pos="100000">
                      <a:srgbClr val="FFFFFF"/>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gradFill>
                  <a:gsLst>
                    <a:gs pos="0">
                      <a:srgbClr val="000000"/>
                    </a:gs>
                    <a:gs pos="100000">
                      <a:srgbClr val="000000"/>
                    </a:gs>
                  </a:gsLst>
                  <a:lin ang="5400000" scaled="0"/>
                </a:gradFill>
                <a:effectLst/>
                <a:uLnTx/>
                <a:uFillTx/>
                <a:latin typeface="Segoe UI"/>
                <a:ea typeface="+mn-ea"/>
                <a:cs typeface="Segoe UI" pitchFamily="34" charset="0"/>
              </a:rPr>
              <a:t>TRAVERSE</a:t>
            </a:r>
          </a:p>
        </p:txBody>
      </p:sp>
      <p:sp>
        <p:nvSpPr>
          <p:cNvPr id="80" name="!! Execute">
            <a:extLst>
              <a:ext uri="{FF2B5EF4-FFF2-40B4-BE49-F238E27FC236}">
                <a16:creationId xmlns:a16="http://schemas.microsoft.com/office/drawing/2014/main" id="{597BD1AE-CA99-41A1-B7F6-A817E966E2B3}"/>
              </a:ext>
            </a:extLst>
          </p:cNvPr>
          <p:cNvSpPr txBox="1"/>
          <p:nvPr/>
        </p:nvSpPr>
        <p:spPr>
          <a:xfrm flipH="1">
            <a:off x="7919628" y="1855280"/>
            <a:ext cx="3657600" cy="596900"/>
          </a:xfrm>
          <a:prstGeom prst="rect">
            <a:avLst/>
          </a:prstGeom>
          <a:solidFill>
            <a:srgbClr val="E6E6E6"/>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defPPr>
              <a:defRPr lang="en-US"/>
            </a:defPPr>
            <a:lvl1pPr marR="0" lvl="0" indent="0" defTabSz="914102" fontAlgn="base">
              <a:lnSpc>
                <a:spcPct val="90000"/>
              </a:lnSpc>
              <a:spcBef>
                <a:spcPct val="0"/>
              </a:spcBef>
              <a:spcAft>
                <a:spcPct val="0"/>
              </a:spcAft>
              <a:buClrTx/>
              <a:buSzTx/>
              <a:buFontTx/>
              <a:buNone/>
              <a:tabLst/>
              <a:defRPr kumimoji="0" sz="1600" b="1" i="0" u="none" strike="noStrike" kern="0" cap="none" spc="0" normalizeH="0" baseline="0">
                <a:ln>
                  <a:noFill/>
                </a:ln>
                <a:gradFill>
                  <a:gsLst>
                    <a:gs pos="0">
                      <a:srgbClr val="FFFFFF"/>
                    </a:gs>
                    <a:gs pos="100000">
                      <a:srgbClr val="FFFFFF"/>
                    </a:gs>
                  </a:gsLst>
                  <a:lin ang="5400000" scaled="0"/>
                </a:gradFill>
                <a:effectLst/>
                <a:uLnTx/>
                <a:uFillTx/>
                <a:latin typeface="Segoe UI"/>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a:ln>
                  <a:noFill/>
                </a:ln>
                <a:gradFill>
                  <a:gsLst>
                    <a:gs pos="0">
                      <a:srgbClr val="000000"/>
                    </a:gs>
                    <a:gs pos="100000">
                      <a:srgbClr val="000000"/>
                    </a:gs>
                  </a:gsLst>
                  <a:lin ang="5400000" scaled="0"/>
                </a:gradFill>
                <a:effectLst/>
                <a:uLnTx/>
                <a:uFillTx/>
                <a:latin typeface="Segoe UI"/>
                <a:ea typeface="+mn-ea"/>
                <a:cs typeface="Segoe UI" pitchFamily="34" charset="0"/>
              </a:rPr>
              <a:t>EXECUTE OBJECTIVES</a:t>
            </a:r>
          </a:p>
        </p:txBody>
      </p:sp>
      <p:cxnSp>
        <p:nvCxnSpPr>
          <p:cNvPr id="81" name="Straight Connector 45">
            <a:extLst>
              <a:ext uri="{FF2B5EF4-FFF2-40B4-BE49-F238E27FC236}">
                <a16:creationId xmlns:a16="http://schemas.microsoft.com/office/drawing/2014/main" id="{13563939-2889-4B65-BCB2-F73470266D5D}"/>
              </a:ext>
              <a:ext uri="{C183D7F6-B498-43B3-948B-1728B52AA6E4}">
                <adec:decorative xmlns:adec="http://schemas.microsoft.com/office/drawing/2017/decorative" val="1"/>
              </a:ext>
            </a:extLst>
          </p:cNvPr>
          <p:cNvCxnSpPr>
            <a:cxnSpLocks/>
          </p:cNvCxnSpPr>
          <p:nvPr/>
        </p:nvCxnSpPr>
        <p:spPr>
          <a:xfrm>
            <a:off x="3934193" y="1855280"/>
            <a:ext cx="0" cy="3191256"/>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2" name="Straight Connector 46">
            <a:extLst>
              <a:ext uri="{FF2B5EF4-FFF2-40B4-BE49-F238E27FC236}">
                <a16:creationId xmlns:a16="http://schemas.microsoft.com/office/drawing/2014/main" id="{90B3C6E8-1BCC-47DC-9C81-92A884F05E1E}"/>
              </a:ext>
              <a:ext uri="{C183D7F6-B498-43B3-948B-1728B52AA6E4}">
                <adec:decorative xmlns:adec="http://schemas.microsoft.com/office/drawing/2017/decorative" val="1"/>
              </a:ext>
            </a:extLst>
          </p:cNvPr>
          <p:cNvCxnSpPr>
            <a:cxnSpLocks/>
          </p:cNvCxnSpPr>
          <p:nvPr/>
        </p:nvCxnSpPr>
        <p:spPr>
          <a:xfrm>
            <a:off x="7871309" y="1855280"/>
            <a:ext cx="0" cy="3194267"/>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6" name="!! Ext">
            <a:extLst>
              <a:ext uri="{FF2B5EF4-FFF2-40B4-BE49-F238E27FC236}">
                <a16:creationId xmlns:a16="http://schemas.microsoft.com/office/drawing/2014/main" id="{08DA629C-2C00-4E0A-B0E9-79C8BAC3AF4F}"/>
              </a:ext>
              <a:ext uri="{C183D7F6-B498-43B3-948B-1728B52AA6E4}">
                <adec:decorative xmlns:adec="http://schemas.microsoft.com/office/drawing/2017/decorative" val="1"/>
              </a:ext>
            </a:extLst>
          </p:cNvPr>
          <p:cNvSpPr/>
          <p:nvPr/>
        </p:nvSpPr>
        <p:spPr bwMode="auto">
          <a:xfrm>
            <a:off x="10156930" y="3670746"/>
            <a:ext cx="1399740" cy="557784"/>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Extortion</a:t>
            </a:r>
            <a:b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1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Demand Money</a:t>
            </a:r>
          </a:p>
        </p:txBody>
      </p:sp>
      <p:cxnSp>
        <p:nvCxnSpPr>
          <p:cNvPr id="90" name="Straight Arrow Connector 89">
            <a:extLst>
              <a:ext uri="{FF2B5EF4-FFF2-40B4-BE49-F238E27FC236}">
                <a16:creationId xmlns:a16="http://schemas.microsoft.com/office/drawing/2014/main" id="{F0423684-6917-4B28-A21F-1C87076E82AE}"/>
              </a:ext>
              <a:ext uri="{C183D7F6-B498-43B3-948B-1728B52AA6E4}">
                <adec:decorative xmlns:adec="http://schemas.microsoft.com/office/drawing/2017/decorative" val="1"/>
              </a:ext>
            </a:extLst>
          </p:cNvPr>
          <p:cNvCxnSpPr>
            <a:cxnSpLocks/>
          </p:cNvCxnSpPr>
          <p:nvPr/>
        </p:nvCxnSpPr>
        <p:spPr>
          <a:xfrm>
            <a:off x="562505" y="5368652"/>
            <a:ext cx="10862375" cy="0"/>
          </a:xfrm>
          <a:prstGeom prst="straightConnector1">
            <a:avLst/>
          </a:prstGeom>
          <a:ln w="57150">
            <a:solidFill>
              <a:srgbClr val="D83B01"/>
            </a:solidFill>
            <a:prstDash val="solid"/>
            <a:headEnd type="none"/>
            <a:tailEnd type="arrow" w="med" len="med"/>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A1D80E07-D162-4997-A0EF-4332531616CC}"/>
              </a:ext>
            </a:extLst>
          </p:cNvPr>
          <p:cNvSpPr txBox="1"/>
          <p:nvPr/>
        </p:nvSpPr>
        <p:spPr>
          <a:xfrm>
            <a:off x="5062441" y="5095910"/>
            <a:ext cx="2638928" cy="610936"/>
          </a:xfrm>
          <a:prstGeom prst="rect">
            <a:avLst/>
          </a:prstGeom>
          <a:solidFill>
            <a:schemeClr val="bg1"/>
          </a:solidFill>
        </p:spPr>
        <p:txBody>
          <a:bodyPr wrap="none" lIns="91440" tIns="91440" rIns="91440" bIns="91440" rtlCol="0">
            <a:spAutoFit/>
          </a:bodyPr>
          <a:lstStyle/>
          <a:p>
            <a:pPr marL="0" marR="0" lvl="0" indent="0" algn="l" defTabSz="914400" rtl="0" eaLnBrk="1" fontAlgn="auto" latinLnBrk="0" hangingPunct="1">
              <a:lnSpc>
                <a:spcPct val="90000"/>
              </a:lnSpc>
              <a:spcBef>
                <a:spcPts val="0"/>
              </a:spcBef>
              <a:spcAft>
                <a:spcPts val="300"/>
              </a:spcAft>
              <a:buClrTx/>
              <a:buSzTx/>
              <a:buFontTx/>
              <a:buNone/>
              <a:tabLst/>
              <a:defRPr/>
            </a:pPr>
            <a:r>
              <a:rPr kumimoji="0" lang="en-US" sz="1400" b="1" i="0" u="none" strike="noStrike" kern="1200" cap="none" spc="0" normalizeH="0" baseline="0" noProof="0">
                <a:ln>
                  <a:noFill/>
                </a:ln>
                <a:gradFill>
                  <a:gsLst>
                    <a:gs pos="24000">
                      <a:srgbClr val="000000"/>
                    </a:gs>
                    <a:gs pos="0">
                      <a:srgbClr val="000000"/>
                    </a:gs>
                  </a:gsLst>
                  <a:lin ang="0" scaled="1"/>
                </a:gradFill>
                <a:effectLst/>
                <a:uLnTx/>
                <a:uFillTx/>
                <a:latin typeface="Segoe UI" panose="020B0502040204020203" pitchFamily="34" charset="0"/>
                <a:ea typeface="+mn-ea"/>
                <a:cs typeface="Segoe UI" panose="020B0502040204020203" pitchFamily="34" charset="0"/>
              </a:rPr>
              <a:t>Human Attack Operator(s)</a:t>
            </a:r>
          </a:p>
          <a:p>
            <a:pPr marL="0" marR="0" lvl="0" indent="0" algn="l" defTabSz="914400" rtl="0" eaLnBrk="1" fontAlgn="auto" latinLnBrk="0" hangingPunct="1">
              <a:lnSpc>
                <a:spcPct val="90000"/>
              </a:lnSpc>
              <a:spcBef>
                <a:spcPts val="0"/>
              </a:spcBef>
              <a:spcAft>
                <a:spcPts val="300"/>
              </a:spcAft>
              <a:buClrTx/>
              <a:buSzTx/>
              <a:buFontTx/>
              <a:buNone/>
              <a:tabLst/>
              <a:defRPr/>
            </a:pPr>
            <a:r>
              <a:rPr kumimoji="0" lang="en-US" sz="1400" b="0" i="1" u="none" strike="noStrike" kern="1200" cap="none" spc="0" normalizeH="0" baseline="0" noProof="0">
                <a:ln>
                  <a:noFill/>
                </a:ln>
                <a:gradFill>
                  <a:gsLst>
                    <a:gs pos="24000">
                      <a:srgbClr val="000000"/>
                    </a:gs>
                    <a:gs pos="0">
                      <a:srgbClr val="000000"/>
                    </a:gs>
                  </a:gsLst>
                  <a:lin ang="0" scaled="1"/>
                </a:gradFill>
                <a:effectLst/>
                <a:uLnTx/>
                <a:uFillTx/>
                <a:latin typeface="Segoe UI" panose="020B0502040204020203" pitchFamily="34" charset="0"/>
                <a:ea typeface="+mn-ea"/>
                <a:cs typeface="Segoe UI" panose="020B0502040204020203" pitchFamily="34" charset="0"/>
              </a:rPr>
              <a:t>Assisted by scripts and malware</a:t>
            </a:r>
          </a:p>
        </p:txBody>
      </p:sp>
      <p:sp>
        <p:nvSpPr>
          <p:cNvPr id="104" name="TextBox 103">
            <a:extLst>
              <a:ext uri="{FF2B5EF4-FFF2-40B4-BE49-F238E27FC236}">
                <a16:creationId xmlns:a16="http://schemas.microsoft.com/office/drawing/2014/main" id="{F5978FE1-A8D9-4202-977F-BD60E4BD7E2B}"/>
              </a:ext>
              <a:ext uri="{C183D7F6-B498-43B3-948B-1728B52AA6E4}">
                <adec:decorative xmlns:adec="http://schemas.microsoft.com/office/drawing/2017/decorative" val="1"/>
              </a:ext>
            </a:extLst>
          </p:cNvPr>
          <p:cNvSpPr txBox="1"/>
          <p:nvPr/>
        </p:nvSpPr>
        <p:spPr>
          <a:xfrm>
            <a:off x="1216050" y="3701807"/>
            <a:ext cx="1460485"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a:ln>
                  <a:noFill/>
                </a:ln>
                <a:gradFill>
                  <a:gsLst>
                    <a:gs pos="0">
                      <a:srgbClr val="000000"/>
                    </a:gs>
                    <a:gs pos="100000">
                      <a:srgbClr val="000000"/>
                    </a:gs>
                  </a:gsLst>
                  <a:lin ang="5400000" scaled="0"/>
                </a:gradFill>
                <a:effectLst/>
                <a:uLnTx/>
                <a:uFillTx/>
                <a:latin typeface="Segoe UI Semibold" panose="020B0702040204020203" pitchFamily="34" charset="0"/>
                <a:ea typeface="+mn-ea"/>
                <a:cs typeface="Segoe UI Semibold" panose="020B0702040204020203" pitchFamily="34" charset="0"/>
              </a:rPr>
              <a:t>Logon with legit creds</a:t>
            </a:r>
            <a:endParaRPr kumimoji="0" lang="en-US" sz="1400" b="0" i="1" u="none" strike="noStrike" kern="1200" cap="none" spc="0" normalizeH="0" baseline="0" noProof="0">
              <a:ln>
                <a:noFill/>
              </a:ln>
              <a:gradFill>
                <a:gsLst>
                  <a:gs pos="0">
                    <a:srgbClr val="000000"/>
                  </a:gs>
                  <a:gs pos="100000">
                    <a:srgbClr val="000000"/>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sp>
        <p:nvSpPr>
          <p:cNvPr id="105" name="Rectangle 104">
            <a:extLst>
              <a:ext uri="{FF2B5EF4-FFF2-40B4-BE49-F238E27FC236}">
                <a16:creationId xmlns:a16="http://schemas.microsoft.com/office/drawing/2014/main" id="{130730C4-BC83-4519-A401-2D4CDA607188}"/>
              </a:ext>
              <a:ext uri="{C183D7F6-B498-43B3-948B-1728B52AA6E4}">
                <adec:decorative xmlns:adec="http://schemas.microsoft.com/office/drawing/2017/decorative" val="1"/>
              </a:ext>
            </a:extLst>
          </p:cNvPr>
          <p:cNvSpPr/>
          <p:nvPr/>
        </p:nvSpPr>
        <p:spPr bwMode="auto">
          <a:xfrm>
            <a:off x="852525" y="3113260"/>
            <a:ext cx="2636003" cy="50292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91440" rIns="91440" bIns="91440" numCol="1" spcCol="0" rtlCol="0" fromWordArt="0" anchor="ctr" anchorCtr="0" forceAA="0" compatLnSpc="1">
            <a:prstTxWarp prst="textNoShape">
              <a:avLst/>
            </a:prstTxWarp>
            <a:noAutofit/>
          </a:bodyPr>
          <a:lstStyle/>
          <a:p>
            <a:pPr marL="285750" marR="0" lvl="0" indent="0" algn="l" defTabSz="932472" rtl="0" eaLnBrk="1" fontAlgn="base" latinLnBrk="0" hangingPunct="1">
              <a:lnSpc>
                <a:spcPct val="90000"/>
              </a:lnSpc>
              <a:spcBef>
                <a:spcPct val="0"/>
              </a:spcBef>
              <a:spcAft>
                <a:spcPct val="0"/>
              </a:spcAft>
              <a:buClrTx/>
              <a:buSzTx/>
              <a:buFontTx/>
              <a:buNone/>
              <a:tabLst/>
              <a:defRPr/>
            </a:pPr>
            <a: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Client Attacks</a:t>
            </a:r>
          </a:p>
          <a:p>
            <a:pPr marL="285750" marR="0" lvl="0" indent="0" algn="l" defTabSz="932472" rtl="0" eaLnBrk="1" fontAlgn="base" latinLnBrk="0" hangingPunct="1">
              <a:lnSpc>
                <a:spcPct val="90000"/>
              </a:lnSpc>
              <a:spcBef>
                <a:spcPct val="0"/>
              </a:spcBef>
              <a:spcAft>
                <a:spcPct val="0"/>
              </a:spcAft>
              <a:buClrTx/>
              <a:buSzTx/>
              <a:buFontTx/>
              <a:buNone/>
              <a:tabLst/>
              <a:defRPr/>
            </a:pPr>
            <a:r>
              <a:rPr kumimoji="0" lang="en-US" sz="1100" b="0" i="1"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Semibold" panose="020B0702040204020203" pitchFamily="34" charset="0"/>
              </a:rPr>
              <a:t>Email, Credential, Browser, etc.</a:t>
            </a:r>
          </a:p>
        </p:txBody>
      </p:sp>
      <p:grpSp>
        <p:nvGrpSpPr>
          <p:cNvPr id="106" name="!! Email">
            <a:extLst>
              <a:ext uri="{FF2B5EF4-FFF2-40B4-BE49-F238E27FC236}">
                <a16:creationId xmlns:a16="http://schemas.microsoft.com/office/drawing/2014/main" id="{7497C622-F5F8-412E-AD39-6CBDCF6DC237}"/>
              </a:ext>
              <a:ext uri="{C183D7F6-B498-43B3-948B-1728B52AA6E4}">
                <adec:decorative xmlns:adec="http://schemas.microsoft.com/office/drawing/2017/decorative" val="1"/>
              </a:ext>
            </a:extLst>
          </p:cNvPr>
          <p:cNvGrpSpPr>
            <a:grpSpLocks noChangeAspect="1"/>
          </p:cNvGrpSpPr>
          <p:nvPr/>
        </p:nvGrpSpPr>
        <p:grpSpPr bwMode="auto">
          <a:xfrm>
            <a:off x="996324" y="3187399"/>
            <a:ext cx="212958" cy="133098"/>
            <a:chOff x="5013" y="3413"/>
            <a:chExt cx="264" cy="165"/>
          </a:xfrm>
          <a:solidFill>
            <a:schemeClr val="bg1"/>
          </a:solidFill>
        </p:grpSpPr>
        <p:sp>
          <p:nvSpPr>
            <p:cNvPr id="108" name="Freeform 266">
              <a:extLst>
                <a:ext uri="{FF2B5EF4-FFF2-40B4-BE49-F238E27FC236}">
                  <a16:creationId xmlns:a16="http://schemas.microsoft.com/office/drawing/2014/main" id="{9131D1B9-7178-4B39-A609-C3BE1E9F02E6}"/>
                </a:ext>
              </a:extLst>
            </p:cNvPr>
            <p:cNvSpPr>
              <a:spLocks noEditPoints="1"/>
            </p:cNvSpPr>
            <p:nvPr/>
          </p:nvSpPr>
          <p:spPr bwMode="auto">
            <a:xfrm>
              <a:off x="5013" y="3431"/>
              <a:ext cx="264" cy="147"/>
            </a:xfrm>
            <a:custGeom>
              <a:avLst/>
              <a:gdLst>
                <a:gd name="T0" fmla="*/ 403 w 426"/>
                <a:gd name="T1" fmla="*/ 12 h 236"/>
                <a:gd name="T2" fmla="*/ 403 w 426"/>
                <a:gd name="T3" fmla="*/ 12 h 236"/>
                <a:gd name="T4" fmla="*/ 213 w 426"/>
                <a:gd name="T5" fmla="*/ 107 h 236"/>
                <a:gd name="T6" fmla="*/ 23 w 426"/>
                <a:gd name="T7" fmla="*/ 12 h 236"/>
                <a:gd name="T8" fmla="*/ 0 w 426"/>
                <a:gd name="T9" fmla="*/ 0 h 236"/>
                <a:gd name="T10" fmla="*/ 0 w 426"/>
                <a:gd name="T11" fmla="*/ 12 h 236"/>
                <a:gd name="T12" fmla="*/ 0 w 426"/>
                <a:gd name="T13" fmla="*/ 236 h 236"/>
                <a:gd name="T14" fmla="*/ 426 w 426"/>
                <a:gd name="T15" fmla="*/ 236 h 236"/>
                <a:gd name="T16" fmla="*/ 426 w 426"/>
                <a:gd name="T17" fmla="*/ 12 h 236"/>
                <a:gd name="T18" fmla="*/ 426 w 426"/>
                <a:gd name="T19" fmla="*/ 0 h 236"/>
                <a:gd name="T20" fmla="*/ 403 w 426"/>
                <a:gd name="T21" fmla="*/ 12 h 236"/>
                <a:gd name="T22" fmla="*/ 53 w 426"/>
                <a:gd name="T23" fmla="*/ 130 h 236"/>
                <a:gd name="T24" fmla="*/ 53 w 426"/>
                <a:gd name="T25" fmla="*/ 130 h 236"/>
                <a:gd name="T26" fmla="*/ 105 w 426"/>
                <a:gd name="T27" fmla="*/ 130 h 236"/>
                <a:gd name="T28" fmla="*/ 105 w 426"/>
                <a:gd name="T29" fmla="*/ 182 h 236"/>
                <a:gd name="T30" fmla="*/ 53 w 426"/>
                <a:gd name="T31" fmla="*/ 182 h 236"/>
                <a:gd name="T32" fmla="*/ 53 w 426"/>
                <a:gd name="T33" fmla="*/ 1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236">
                  <a:moveTo>
                    <a:pt x="403" y="12"/>
                  </a:moveTo>
                  <a:lnTo>
                    <a:pt x="403" y="12"/>
                  </a:lnTo>
                  <a:lnTo>
                    <a:pt x="213" y="107"/>
                  </a:lnTo>
                  <a:lnTo>
                    <a:pt x="23" y="12"/>
                  </a:lnTo>
                  <a:lnTo>
                    <a:pt x="0" y="0"/>
                  </a:lnTo>
                  <a:lnTo>
                    <a:pt x="0" y="12"/>
                  </a:lnTo>
                  <a:lnTo>
                    <a:pt x="0" y="236"/>
                  </a:lnTo>
                  <a:lnTo>
                    <a:pt x="426" y="236"/>
                  </a:lnTo>
                  <a:lnTo>
                    <a:pt x="426" y="12"/>
                  </a:lnTo>
                  <a:lnTo>
                    <a:pt x="426" y="0"/>
                  </a:lnTo>
                  <a:lnTo>
                    <a:pt x="403" y="12"/>
                  </a:lnTo>
                  <a:close/>
                  <a:moveTo>
                    <a:pt x="53" y="130"/>
                  </a:moveTo>
                  <a:lnTo>
                    <a:pt x="53" y="130"/>
                  </a:lnTo>
                  <a:lnTo>
                    <a:pt x="105" y="130"/>
                  </a:lnTo>
                  <a:lnTo>
                    <a:pt x="105" y="182"/>
                  </a:lnTo>
                  <a:lnTo>
                    <a:pt x="53" y="182"/>
                  </a:lnTo>
                  <a:lnTo>
                    <a:pt x="53" y="130"/>
                  </a:lnTo>
                  <a:close/>
                </a:path>
              </a:pathLst>
            </a:custGeom>
            <a:solidFill>
              <a:srgbClr val="FFABAB"/>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09" name="Rectangle 268">
              <a:extLst>
                <a:ext uri="{FF2B5EF4-FFF2-40B4-BE49-F238E27FC236}">
                  <a16:creationId xmlns:a16="http://schemas.microsoft.com/office/drawing/2014/main" id="{15D94029-BA3C-429E-85DF-BD705DED35A5}"/>
                </a:ext>
              </a:extLst>
            </p:cNvPr>
            <p:cNvSpPr>
              <a:spLocks noChangeArrowheads="1"/>
            </p:cNvSpPr>
            <p:nvPr/>
          </p:nvSpPr>
          <p:spPr bwMode="auto">
            <a:xfrm>
              <a:off x="5013" y="3431"/>
              <a:ext cx="1" cy="1"/>
            </a:xfrm>
            <a:prstGeom prst="rect">
              <a:avLst/>
            </a:prstGeom>
            <a:grpFill/>
            <a:ln w="0">
              <a:noFill/>
              <a:prstDash val="solid"/>
              <a:miter lim="800000"/>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3" name="Freeform 269">
              <a:extLst>
                <a:ext uri="{FF2B5EF4-FFF2-40B4-BE49-F238E27FC236}">
                  <a16:creationId xmlns:a16="http://schemas.microsoft.com/office/drawing/2014/main" id="{90C310B3-1580-457A-9AA0-36D2A9E1E631}"/>
                </a:ext>
              </a:extLst>
            </p:cNvPr>
            <p:cNvSpPr>
              <a:spLocks/>
            </p:cNvSpPr>
            <p:nvPr/>
          </p:nvSpPr>
          <p:spPr bwMode="auto">
            <a:xfrm>
              <a:off x="5013" y="3413"/>
              <a:ext cx="264" cy="66"/>
            </a:xfrm>
            <a:custGeom>
              <a:avLst/>
              <a:gdLst>
                <a:gd name="T0" fmla="*/ 0 w 426"/>
                <a:gd name="T1" fmla="*/ 0 h 107"/>
                <a:gd name="T2" fmla="*/ 0 w 426"/>
                <a:gd name="T3" fmla="*/ 0 h 107"/>
                <a:gd name="T4" fmla="*/ 0 w 426"/>
                <a:gd name="T5" fmla="*/ 0 h 107"/>
                <a:gd name="T6" fmla="*/ 23 w 426"/>
                <a:gd name="T7" fmla="*/ 12 h 107"/>
                <a:gd name="T8" fmla="*/ 213 w 426"/>
                <a:gd name="T9" fmla="*/ 107 h 107"/>
                <a:gd name="T10" fmla="*/ 403 w 426"/>
                <a:gd name="T11" fmla="*/ 12 h 107"/>
                <a:gd name="T12" fmla="*/ 426 w 426"/>
                <a:gd name="T13" fmla="*/ 0 h 107"/>
                <a:gd name="T14" fmla="*/ 426 w 426"/>
                <a:gd name="T15" fmla="*/ 0 h 107"/>
                <a:gd name="T16" fmla="*/ 0 w 426"/>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107">
                  <a:moveTo>
                    <a:pt x="0" y="0"/>
                  </a:moveTo>
                  <a:lnTo>
                    <a:pt x="0" y="0"/>
                  </a:lnTo>
                  <a:lnTo>
                    <a:pt x="0" y="0"/>
                  </a:lnTo>
                  <a:lnTo>
                    <a:pt x="23" y="12"/>
                  </a:lnTo>
                  <a:lnTo>
                    <a:pt x="213" y="107"/>
                  </a:lnTo>
                  <a:lnTo>
                    <a:pt x="403" y="12"/>
                  </a:lnTo>
                  <a:lnTo>
                    <a:pt x="426" y="0"/>
                  </a:lnTo>
                  <a:lnTo>
                    <a:pt x="426" y="0"/>
                  </a:lnTo>
                  <a:lnTo>
                    <a:pt x="0" y="0"/>
                  </a:lnTo>
                  <a:close/>
                </a:path>
              </a:pathLst>
            </a:custGeom>
            <a:solidFill>
              <a:srgbClr val="FFABAB"/>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4" name="Freeform 270">
              <a:extLst>
                <a:ext uri="{FF2B5EF4-FFF2-40B4-BE49-F238E27FC236}">
                  <a16:creationId xmlns:a16="http://schemas.microsoft.com/office/drawing/2014/main" id="{D93DF5F1-01BA-46EB-8354-8FA5E27355D5}"/>
                </a:ext>
              </a:extLst>
            </p:cNvPr>
            <p:cNvSpPr>
              <a:spLocks/>
            </p:cNvSpPr>
            <p:nvPr/>
          </p:nvSpPr>
          <p:spPr bwMode="auto">
            <a:xfrm>
              <a:off x="5046" y="3512"/>
              <a:ext cx="32" cy="32"/>
            </a:xfrm>
            <a:custGeom>
              <a:avLst/>
              <a:gdLst>
                <a:gd name="T0" fmla="*/ 0 w 52"/>
                <a:gd name="T1" fmla="*/ 52 h 52"/>
                <a:gd name="T2" fmla="*/ 0 w 52"/>
                <a:gd name="T3" fmla="*/ 52 h 52"/>
                <a:gd name="T4" fmla="*/ 52 w 52"/>
                <a:gd name="T5" fmla="*/ 52 h 52"/>
                <a:gd name="T6" fmla="*/ 52 w 52"/>
                <a:gd name="T7" fmla="*/ 0 h 52"/>
                <a:gd name="T8" fmla="*/ 0 w 52"/>
                <a:gd name="T9" fmla="*/ 0 h 52"/>
                <a:gd name="T10" fmla="*/ 0 w 52"/>
                <a:gd name="T11" fmla="*/ 52 h 52"/>
              </a:gdLst>
              <a:ahLst/>
              <a:cxnLst>
                <a:cxn ang="0">
                  <a:pos x="T0" y="T1"/>
                </a:cxn>
                <a:cxn ang="0">
                  <a:pos x="T2" y="T3"/>
                </a:cxn>
                <a:cxn ang="0">
                  <a:pos x="T4" y="T5"/>
                </a:cxn>
                <a:cxn ang="0">
                  <a:pos x="T6" y="T7"/>
                </a:cxn>
                <a:cxn ang="0">
                  <a:pos x="T8" y="T9"/>
                </a:cxn>
                <a:cxn ang="0">
                  <a:pos x="T10" y="T11"/>
                </a:cxn>
              </a:cxnLst>
              <a:rect l="0" t="0" r="r" b="b"/>
              <a:pathLst>
                <a:path w="52" h="52">
                  <a:moveTo>
                    <a:pt x="0" y="52"/>
                  </a:moveTo>
                  <a:lnTo>
                    <a:pt x="0" y="52"/>
                  </a:lnTo>
                  <a:lnTo>
                    <a:pt x="52" y="52"/>
                  </a:lnTo>
                  <a:lnTo>
                    <a:pt x="52" y="0"/>
                  </a:lnTo>
                  <a:lnTo>
                    <a:pt x="0" y="0"/>
                  </a:lnTo>
                  <a:lnTo>
                    <a:pt x="0" y="52"/>
                  </a:lnTo>
                  <a:close/>
                </a:path>
              </a:pathLst>
            </a:custGeom>
            <a:solidFill>
              <a:srgbClr val="75767A"/>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sp>
        <p:nvSpPr>
          <p:cNvPr id="115" name="Rectangle 114">
            <a:extLst>
              <a:ext uri="{FF2B5EF4-FFF2-40B4-BE49-F238E27FC236}">
                <a16:creationId xmlns:a16="http://schemas.microsoft.com/office/drawing/2014/main" id="{9E3FD047-D7DF-4B5A-8D7D-30B005FDBBB6}"/>
              </a:ext>
              <a:ext uri="{C183D7F6-B498-43B3-948B-1728B52AA6E4}">
                <adec:decorative xmlns:adec="http://schemas.microsoft.com/office/drawing/2017/decorative" val="1"/>
              </a:ext>
            </a:extLst>
          </p:cNvPr>
          <p:cNvSpPr/>
          <p:nvPr/>
        </p:nvSpPr>
        <p:spPr bwMode="auto">
          <a:xfrm>
            <a:off x="852525" y="4063950"/>
            <a:ext cx="2636003" cy="517065"/>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91440" rIns="91440" bIns="91440" numCol="1" spcCol="0" rtlCol="0" fromWordArt="0" anchor="ctr" anchorCtr="0" forceAA="0" compatLnSpc="1">
            <a:prstTxWarp prst="textNoShape">
              <a:avLst/>
            </a:prstTxWarp>
            <a:spAutoFit/>
          </a:bodyPr>
          <a:lstStyle/>
          <a:p>
            <a:pPr marL="285750" marR="0" lvl="0" indent="0" algn="l" defTabSz="932472" rtl="0" eaLnBrk="1" fontAlgn="base" latinLnBrk="0" hangingPunct="1">
              <a:lnSpc>
                <a:spcPct val="90000"/>
              </a:lnSpc>
              <a:spcBef>
                <a:spcPct val="0"/>
              </a:spcBef>
              <a:spcAft>
                <a:spcPct val="0"/>
              </a:spcAft>
              <a:buClrTx/>
              <a:buSzTx/>
              <a:buFontTx/>
              <a:buNone/>
              <a:tabLst/>
              <a:defRPr/>
            </a:pPr>
            <a: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Datacenter Attacks</a:t>
            </a:r>
          </a:p>
          <a:p>
            <a:pPr marL="285750" marR="0" lvl="0" indent="0" algn="l" defTabSz="932472" rtl="0" eaLnBrk="1" fontAlgn="base" latinLnBrk="0" hangingPunct="1">
              <a:lnSpc>
                <a:spcPct val="90000"/>
              </a:lnSpc>
              <a:spcBef>
                <a:spcPct val="0"/>
              </a:spcBef>
              <a:spcAft>
                <a:spcPct val="0"/>
              </a:spcAft>
              <a:buClrTx/>
              <a:buSzTx/>
              <a:buFontTx/>
              <a:buNone/>
              <a:tabLst/>
              <a:defRPr/>
            </a:pPr>
            <a:r>
              <a:rPr kumimoji="0" lang="en-US" sz="1100" b="0" i="1"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Semibold" panose="020B0702040204020203" pitchFamily="34" charset="0"/>
              </a:rPr>
              <a:t>RDP, SSH, Server, App, etc.</a:t>
            </a:r>
          </a:p>
        </p:txBody>
      </p:sp>
      <p:pic>
        <p:nvPicPr>
          <p:cNvPr id="116" name="!! Server">
            <a:extLst>
              <a:ext uri="{FF2B5EF4-FFF2-40B4-BE49-F238E27FC236}">
                <a16:creationId xmlns:a16="http://schemas.microsoft.com/office/drawing/2014/main" id="{5AEB1568-B914-4CB0-8AFA-948C063EE931}"/>
              </a:ext>
              <a:ext uri="{C183D7F6-B498-43B3-948B-1728B52AA6E4}">
                <adec:decorative xmlns:adec="http://schemas.microsoft.com/office/drawing/2017/decorative" val="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43236" y="4166856"/>
            <a:ext cx="162960" cy="303898"/>
          </a:xfrm>
          <a:prstGeom prst="rect">
            <a:avLst/>
          </a:prstGeom>
        </p:spPr>
      </p:pic>
      <p:sp>
        <p:nvSpPr>
          <p:cNvPr id="117" name="Rectangle 116">
            <a:extLst>
              <a:ext uri="{FF2B5EF4-FFF2-40B4-BE49-F238E27FC236}">
                <a16:creationId xmlns:a16="http://schemas.microsoft.com/office/drawing/2014/main" id="{B4077115-BF0F-4938-B50C-66BDD1A0CE7A}"/>
              </a:ext>
              <a:ext uri="{C183D7F6-B498-43B3-948B-1728B52AA6E4}">
                <adec:decorative xmlns:adec="http://schemas.microsoft.com/office/drawing/2017/decorative" val="1"/>
              </a:ext>
            </a:extLst>
          </p:cNvPr>
          <p:cNvSpPr/>
          <p:nvPr/>
        </p:nvSpPr>
        <p:spPr bwMode="auto">
          <a:xfrm>
            <a:off x="3135892" y="2354959"/>
            <a:ext cx="1596600" cy="548418"/>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rPr>
              <a:t>Attacker gains access </a:t>
            </a:r>
            <a:br>
              <a:rPr kumimoji="0" lang="en-US" sz="105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rPr>
            </a:br>
            <a:r>
              <a:rPr kumimoji="0" lang="en-US" sz="105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rPr>
              <a:t>to organization</a:t>
            </a:r>
          </a:p>
        </p:txBody>
      </p:sp>
      <p:sp>
        <p:nvSpPr>
          <p:cNvPr id="118" name="Isosceles Triangle 117">
            <a:extLst>
              <a:ext uri="{FF2B5EF4-FFF2-40B4-BE49-F238E27FC236}">
                <a16:creationId xmlns:a16="http://schemas.microsoft.com/office/drawing/2014/main" id="{ADBDD4B0-CB5E-444F-8EC8-E4C00BA1F7CF}"/>
              </a:ext>
              <a:ext uri="{C183D7F6-B498-43B3-948B-1728B52AA6E4}">
                <adec:decorative xmlns:adec="http://schemas.microsoft.com/office/drawing/2017/decorative" val="1"/>
              </a:ext>
            </a:extLst>
          </p:cNvPr>
          <p:cNvSpPr/>
          <p:nvPr/>
        </p:nvSpPr>
        <p:spPr bwMode="auto">
          <a:xfrm rot="10800000">
            <a:off x="3752823" y="2899085"/>
            <a:ext cx="362737" cy="175714"/>
          </a:xfrm>
          <a:prstGeom prst="triangle">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119" name="Rectangle 118">
            <a:extLst>
              <a:ext uri="{FF2B5EF4-FFF2-40B4-BE49-F238E27FC236}">
                <a16:creationId xmlns:a16="http://schemas.microsoft.com/office/drawing/2014/main" id="{6D20AAE8-3A04-4A60-BFCB-B3E1BA28D3B8}"/>
              </a:ext>
              <a:ext uri="{C183D7F6-B498-43B3-948B-1728B52AA6E4}">
                <adec:decorative xmlns:adec="http://schemas.microsoft.com/office/drawing/2017/decorative" val="1"/>
              </a:ext>
            </a:extLst>
          </p:cNvPr>
          <p:cNvSpPr/>
          <p:nvPr/>
        </p:nvSpPr>
        <p:spPr bwMode="auto">
          <a:xfrm>
            <a:off x="6832859" y="2312693"/>
            <a:ext cx="2081498" cy="548418"/>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rPr>
              <a:t>Attacker gains administrative access to organization</a:t>
            </a:r>
          </a:p>
        </p:txBody>
      </p:sp>
      <p:sp>
        <p:nvSpPr>
          <p:cNvPr id="120" name="Isosceles Triangle 119">
            <a:extLst>
              <a:ext uri="{FF2B5EF4-FFF2-40B4-BE49-F238E27FC236}">
                <a16:creationId xmlns:a16="http://schemas.microsoft.com/office/drawing/2014/main" id="{26445CBE-F97B-493F-B3FB-7A92EBBE07B2}"/>
              </a:ext>
              <a:ext uri="{C183D7F6-B498-43B3-948B-1728B52AA6E4}">
                <adec:decorative xmlns:adec="http://schemas.microsoft.com/office/drawing/2017/decorative" val="1"/>
              </a:ext>
            </a:extLst>
          </p:cNvPr>
          <p:cNvSpPr/>
          <p:nvPr/>
        </p:nvSpPr>
        <p:spPr bwMode="auto">
          <a:xfrm rot="10800000">
            <a:off x="7692239" y="2861557"/>
            <a:ext cx="362737" cy="175714"/>
          </a:xfrm>
          <a:prstGeom prst="triangle">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cxnSp>
        <p:nvCxnSpPr>
          <p:cNvPr id="121" name="Straight Arrow Connector 120">
            <a:extLst>
              <a:ext uri="{FF2B5EF4-FFF2-40B4-BE49-F238E27FC236}">
                <a16:creationId xmlns:a16="http://schemas.microsoft.com/office/drawing/2014/main" id="{3117CF3D-C76B-4C23-AA74-A9FCFED6F23E}"/>
              </a:ext>
              <a:ext uri="{C183D7F6-B498-43B3-948B-1728B52AA6E4}">
                <adec:decorative xmlns:adec="http://schemas.microsoft.com/office/drawing/2017/decorative" val="1"/>
              </a:ext>
            </a:extLst>
          </p:cNvPr>
          <p:cNvCxnSpPr>
            <a:cxnSpLocks/>
          </p:cNvCxnSpPr>
          <p:nvPr/>
        </p:nvCxnSpPr>
        <p:spPr>
          <a:xfrm>
            <a:off x="1135284" y="3606115"/>
            <a:ext cx="0" cy="457200"/>
          </a:xfrm>
          <a:prstGeom prst="straightConnector1">
            <a:avLst/>
          </a:prstGeom>
          <a:ln w="19050">
            <a:solidFill>
              <a:schemeClr val="tx1"/>
            </a:solidFill>
            <a:prstDash val="sysDot"/>
            <a:headEnd type="none"/>
            <a:tailEnd type="arrow" w="lg" len="lg"/>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82BF70CE-3F4C-40EA-91D6-B5E5EAC6524B}"/>
              </a:ext>
              <a:ext uri="{C183D7F6-B498-43B3-948B-1728B52AA6E4}">
                <adec:decorative xmlns:adec="http://schemas.microsoft.com/office/drawing/2017/decorative" val="1"/>
              </a:ext>
            </a:extLst>
          </p:cNvPr>
          <p:cNvSpPr/>
          <p:nvPr/>
        </p:nvSpPr>
        <p:spPr bwMode="auto">
          <a:xfrm>
            <a:off x="4483094" y="4129988"/>
            <a:ext cx="2803336" cy="378565"/>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Malware Installation</a:t>
            </a:r>
          </a:p>
        </p:txBody>
      </p:sp>
      <p:sp>
        <p:nvSpPr>
          <p:cNvPr id="123" name="Rectangle 122">
            <a:extLst>
              <a:ext uri="{FF2B5EF4-FFF2-40B4-BE49-F238E27FC236}">
                <a16:creationId xmlns:a16="http://schemas.microsoft.com/office/drawing/2014/main" id="{229B55E4-2339-402E-8457-7D06050E6221}"/>
              </a:ext>
              <a:ext uri="{C183D7F6-B498-43B3-948B-1728B52AA6E4}">
                <adec:decorative xmlns:adec="http://schemas.microsoft.com/office/drawing/2017/decorative" val="1"/>
              </a:ext>
            </a:extLst>
          </p:cNvPr>
          <p:cNvSpPr/>
          <p:nvPr/>
        </p:nvSpPr>
        <p:spPr bwMode="auto">
          <a:xfrm>
            <a:off x="4488066" y="3429886"/>
            <a:ext cx="2803336" cy="411480"/>
          </a:xfrm>
          <a:prstGeom prst="rect">
            <a:avLst/>
          </a:prstGeom>
          <a:solidFill>
            <a:srgbClr val="73737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Credential Theft</a:t>
            </a:r>
          </a:p>
        </p:txBody>
      </p:sp>
      <p:sp>
        <p:nvSpPr>
          <p:cNvPr id="124" name="Arc 123">
            <a:extLst>
              <a:ext uri="{FF2B5EF4-FFF2-40B4-BE49-F238E27FC236}">
                <a16:creationId xmlns:a16="http://schemas.microsoft.com/office/drawing/2014/main" id="{4E5DDB3D-51A3-4E21-A6B8-31BE5118F13C}"/>
              </a:ext>
              <a:ext uri="{C183D7F6-B498-43B3-948B-1728B52AA6E4}">
                <adec:decorative xmlns:adec="http://schemas.microsoft.com/office/drawing/2017/decorative" val="1"/>
              </a:ext>
            </a:extLst>
          </p:cNvPr>
          <p:cNvSpPr/>
          <p:nvPr/>
        </p:nvSpPr>
        <p:spPr>
          <a:xfrm>
            <a:off x="6924120" y="3619669"/>
            <a:ext cx="716634" cy="716634"/>
          </a:xfrm>
          <a:prstGeom prst="arc">
            <a:avLst>
              <a:gd name="adj1" fmla="val 16200000"/>
              <a:gd name="adj2" fmla="val 5104591"/>
            </a:avLst>
          </a:prstGeom>
          <a:ln w="19050">
            <a:solidFill>
              <a:schemeClr val="tx1"/>
            </a:solidFill>
            <a:prstDash val="sysDash"/>
            <a:headEnd type="none"/>
            <a:tailEnd type="arrow" w="lg"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25" name="Arc 124">
            <a:extLst>
              <a:ext uri="{FF2B5EF4-FFF2-40B4-BE49-F238E27FC236}">
                <a16:creationId xmlns:a16="http://schemas.microsoft.com/office/drawing/2014/main" id="{464CF239-2DD5-45F1-A294-42CB74520589}"/>
              </a:ext>
              <a:ext uri="{C183D7F6-B498-43B3-948B-1728B52AA6E4}">
                <adec:decorative xmlns:adec="http://schemas.microsoft.com/office/drawing/2017/decorative" val="1"/>
              </a:ext>
            </a:extLst>
          </p:cNvPr>
          <p:cNvSpPr/>
          <p:nvPr/>
        </p:nvSpPr>
        <p:spPr>
          <a:xfrm rot="10800000">
            <a:off x="4138715" y="3626185"/>
            <a:ext cx="716634" cy="716634"/>
          </a:xfrm>
          <a:prstGeom prst="arc">
            <a:avLst>
              <a:gd name="adj1" fmla="val 16200000"/>
              <a:gd name="adj2" fmla="val 5104591"/>
            </a:avLst>
          </a:prstGeom>
          <a:ln w="19050">
            <a:solidFill>
              <a:schemeClr val="tx1"/>
            </a:solidFill>
            <a:prstDash val="sysDash"/>
            <a:headEnd type="none"/>
            <a:tailEnd type="arrow" w="lg"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cxnSp>
        <p:nvCxnSpPr>
          <p:cNvPr id="126" name="Straight Arrow Connector 125">
            <a:extLst>
              <a:ext uri="{FF2B5EF4-FFF2-40B4-BE49-F238E27FC236}">
                <a16:creationId xmlns:a16="http://schemas.microsoft.com/office/drawing/2014/main" id="{EC1521AF-CD9D-4A73-8155-F8CEB747D298}"/>
              </a:ext>
              <a:ext uri="{C183D7F6-B498-43B3-948B-1728B52AA6E4}">
                <adec:decorative xmlns:adec="http://schemas.microsoft.com/office/drawing/2017/decorative" val="1"/>
              </a:ext>
            </a:extLst>
          </p:cNvPr>
          <p:cNvCxnSpPr>
            <a:cxnSpLocks/>
            <a:stCxn id="105" idx="3"/>
          </p:cNvCxnSpPr>
          <p:nvPr/>
        </p:nvCxnSpPr>
        <p:spPr>
          <a:xfrm>
            <a:off x="3488528" y="3364720"/>
            <a:ext cx="650186" cy="433676"/>
          </a:xfrm>
          <a:prstGeom prst="straightConnector1">
            <a:avLst/>
          </a:prstGeom>
          <a:ln w="19050">
            <a:solidFill>
              <a:schemeClr val="tx1"/>
            </a:solidFill>
            <a:prstDash val="solid"/>
            <a:headEnd type="none"/>
            <a:tailEnd type="arrow" w="lg" len="lg"/>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6B01CDB1-E41A-47E4-BA60-5474D6806C9F}"/>
              </a:ext>
              <a:ext uri="{C183D7F6-B498-43B3-948B-1728B52AA6E4}">
                <adec:decorative xmlns:adec="http://schemas.microsoft.com/office/drawing/2017/decorative" val="1"/>
              </a:ext>
            </a:extLst>
          </p:cNvPr>
          <p:cNvCxnSpPr>
            <a:cxnSpLocks/>
            <a:stCxn id="115" idx="3"/>
          </p:cNvCxnSpPr>
          <p:nvPr/>
        </p:nvCxnSpPr>
        <p:spPr>
          <a:xfrm flipV="1">
            <a:off x="3488528" y="4063317"/>
            <a:ext cx="624272" cy="259166"/>
          </a:xfrm>
          <a:prstGeom prst="straightConnector1">
            <a:avLst/>
          </a:prstGeom>
          <a:ln w="19050">
            <a:solidFill>
              <a:schemeClr val="tx1"/>
            </a:solidFill>
            <a:prstDash val="solid"/>
            <a:headEnd type="none"/>
            <a:tailEnd type="arrow" w="lg" len="lg"/>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81EAE3E5-9E75-4B84-A55C-A1C7309BDF9E}"/>
              </a:ext>
              <a:ext uri="{C183D7F6-B498-43B3-948B-1728B52AA6E4}">
                <adec:decorative xmlns:adec="http://schemas.microsoft.com/office/drawing/2017/decorative" val="1"/>
              </a:ext>
            </a:extLst>
          </p:cNvPr>
          <p:cNvCxnSpPr>
            <a:cxnSpLocks/>
          </p:cNvCxnSpPr>
          <p:nvPr/>
        </p:nvCxnSpPr>
        <p:spPr>
          <a:xfrm>
            <a:off x="7701369" y="3949638"/>
            <a:ext cx="2460381" cy="0"/>
          </a:xfrm>
          <a:prstGeom prst="straightConnector1">
            <a:avLst/>
          </a:prstGeom>
          <a:ln w="19050">
            <a:solidFill>
              <a:schemeClr val="tx1"/>
            </a:solidFill>
            <a:prstDash val="solid"/>
            <a:headEnd type="none"/>
            <a:tailEnd type="arrow" w="lg" len="lg"/>
          </a:ln>
        </p:spPr>
        <p:style>
          <a:lnRef idx="1">
            <a:schemeClr val="accent1"/>
          </a:lnRef>
          <a:fillRef idx="0">
            <a:schemeClr val="accent1"/>
          </a:fillRef>
          <a:effectRef idx="0">
            <a:schemeClr val="accent1"/>
          </a:effectRef>
          <a:fontRef idx="minor">
            <a:schemeClr val="tx1"/>
          </a:fontRef>
        </p:style>
      </p:cxnSp>
      <p:sp>
        <p:nvSpPr>
          <p:cNvPr id="129" name="!! Ex">
            <a:extLst>
              <a:ext uri="{FF2B5EF4-FFF2-40B4-BE49-F238E27FC236}">
                <a16:creationId xmlns:a16="http://schemas.microsoft.com/office/drawing/2014/main" id="{9B038C88-6E4E-4DDC-8BF5-9E5B527BBB7B}"/>
              </a:ext>
              <a:ext uri="{C183D7F6-B498-43B3-948B-1728B52AA6E4}">
                <adec:decorative xmlns:adec="http://schemas.microsoft.com/office/drawing/2017/decorative" val="1"/>
              </a:ext>
            </a:extLst>
          </p:cNvPr>
          <p:cNvSpPr/>
          <p:nvPr/>
        </p:nvSpPr>
        <p:spPr bwMode="auto">
          <a:xfrm>
            <a:off x="8205031" y="3670746"/>
            <a:ext cx="1176526" cy="561072"/>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Exfiltration</a:t>
            </a:r>
            <a:b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1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Steal Data</a:t>
            </a:r>
            <a:endPar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cxnSp>
        <p:nvCxnSpPr>
          <p:cNvPr id="130" name="Straight Connector 129">
            <a:extLst>
              <a:ext uri="{FF2B5EF4-FFF2-40B4-BE49-F238E27FC236}">
                <a16:creationId xmlns:a16="http://schemas.microsoft.com/office/drawing/2014/main" id="{314B6059-A6FD-421A-B72F-CF48B81C1259}"/>
              </a:ext>
              <a:ext uri="{C183D7F6-B498-43B3-948B-1728B52AA6E4}">
                <adec:decorative xmlns:adec="http://schemas.microsoft.com/office/drawing/2017/decorative" val="1"/>
              </a:ext>
            </a:extLst>
          </p:cNvPr>
          <p:cNvCxnSpPr>
            <a:cxnSpLocks/>
          </p:cNvCxnSpPr>
          <p:nvPr/>
        </p:nvCxnSpPr>
        <p:spPr>
          <a:xfrm flipH="1">
            <a:off x="9802095" y="3491034"/>
            <a:ext cx="0" cy="438912"/>
          </a:xfrm>
          <a:prstGeom prst="line">
            <a:avLst/>
          </a:prstGeom>
          <a:ln w="19050">
            <a:solidFill>
              <a:schemeClr val="tx1"/>
            </a:solidFill>
            <a:prstDash val="solid"/>
            <a:headEnd type="none"/>
            <a:tailEnd type="none" w="lg" len="lg"/>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9E87A33A-8CCB-473B-8FED-56B20E69A699}"/>
              </a:ext>
              <a:ext uri="{C183D7F6-B498-43B3-948B-1728B52AA6E4}">
                <adec:decorative xmlns:adec="http://schemas.microsoft.com/office/drawing/2017/decorative" val="1"/>
              </a:ext>
            </a:extLst>
          </p:cNvPr>
          <p:cNvGrpSpPr/>
          <p:nvPr/>
        </p:nvGrpSpPr>
        <p:grpSpPr>
          <a:xfrm>
            <a:off x="4185844" y="4975983"/>
            <a:ext cx="920719" cy="820126"/>
            <a:chOff x="3042800" y="4643414"/>
            <a:chExt cx="920719" cy="820126"/>
          </a:xfrm>
        </p:grpSpPr>
        <p:sp>
          <p:nvSpPr>
            <p:cNvPr id="132" name="Rectangle 131">
              <a:extLst>
                <a:ext uri="{FF2B5EF4-FFF2-40B4-BE49-F238E27FC236}">
                  <a16:creationId xmlns:a16="http://schemas.microsoft.com/office/drawing/2014/main" id="{C0E4179C-9C34-44CE-AD8B-21B904CDF64B}"/>
                </a:ext>
              </a:extLst>
            </p:cNvPr>
            <p:cNvSpPr/>
            <p:nvPr/>
          </p:nvSpPr>
          <p:spPr bwMode="auto">
            <a:xfrm>
              <a:off x="3042800" y="4643414"/>
              <a:ext cx="920719" cy="82012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grpSp>
          <p:nvGrpSpPr>
            <p:cNvPr id="133" name="Group 132">
              <a:extLst>
                <a:ext uri="{FF2B5EF4-FFF2-40B4-BE49-F238E27FC236}">
                  <a16:creationId xmlns:a16="http://schemas.microsoft.com/office/drawing/2014/main" id="{ECD735FF-E761-41A3-B59D-D9AE4E92F4DF}"/>
                </a:ext>
              </a:extLst>
            </p:cNvPr>
            <p:cNvGrpSpPr/>
            <p:nvPr/>
          </p:nvGrpSpPr>
          <p:grpSpPr>
            <a:xfrm>
              <a:off x="3166778" y="4745832"/>
              <a:ext cx="672762" cy="615290"/>
              <a:chOff x="9001134" y="1695531"/>
              <a:chExt cx="807292" cy="738328"/>
            </a:xfrm>
          </p:grpSpPr>
          <p:grpSp>
            <p:nvGrpSpPr>
              <p:cNvPr id="134" name="Group 15">
                <a:extLst>
                  <a:ext uri="{FF2B5EF4-FFF2-40B4-BE49-F238E27FC236}">
                    <a16:creationId xmlns:a16="http://schemas.microsoft.com/office/drawing/2014/main" id="{FE550667-EAB1-4194-9A8E-3B66BE9376A9}"/>
                  </a:ext>
                </a:extLst>
              </p:cNvPr>
              <p:cNvGrpSpPr>
                <a:grpSpLocks noChangeAspect="1"/>
              </p:cNvGrpSpPr>
              <p:nvPr/>
            </p:nvGrpSpPr>
            <p:grpSpPr bwMode="auto">
              <a:xfrm>
                <a:off x="9001134" y="1695531"/>
                <a:ext cx="552181" cy="688894"/>
                <a:chOff x="5670" y="1114"/>
                <a:chExt cx="311" cy="388"/>
              </a:xfrm>
              <a:solidFill>
                <a:schemeClr val="tx1"/>
              </a:solidFill>
            </p:grpSpPr>
            <p:sp>
              <p:nvSpPr>
                <p:cNvPr id="137" name="Freeform 16">
                  <a:extLst>
                    <a:ext uri="{FF2B5EF4-FFF2-40B4-BE49-F238E27FC236}">
                      <a16:creationId xmlns:a16="http://schemas.microsoft.com/office/drawing/2014/main" id="{A17B6A29-736E-424E-8FC4-CBF1AC09128C}"/>
                    </a:ext>
                  </a:extLst>
                </p:cNvPr>
                <p:cNvSpPr>
                  <a:spLocks/>
                </p:cNvSpPr>
                <p:nvPr/>
              </p:nvSpPr>
              <p:spPr bwMode="auto">
                <a:xfrm>
                  <a:off x="5722" y="1114"/>
                  <a:ext cx="207" cy="207"/>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38" name="Freeform 17">
                  <a:extLst>
                    <a:ext uri="{FF2B5EF4-FFF2-40B4-BE49-F238E27FC236}">
                      <a16:creationId xmlns:a16="http://schemas.microsoft.com/office/drawing/2014/main" id="{82778105-C9B4-4EBA-A72C-5794291D1207}"/>
                    </a:ext>
                  </a:extLst>
                </p:cNvPr>
                <p:cNvSpPr>
                  <a:spLocks/>
                </p:cNvSpPr>
                <p:nvPr/>
              </p:nvSpPr>
              <p:spPr bwMode="auto">
                <a:xfrm>
                  <a:off x="5670" y="1346"/>
                  <a:ext cx="311" cy="156"/>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35" name="Isosceles Triangle 134">
                <a:extLst>
                  <a:ext uri="{FF2B5EF4-FFF2-40B4-BE49-F238E27FC236}">
                    <a16:creationId xmlns:a16="http://schemas.microsoft.com/office/drawing/2014/main" id="{A2D1B24B-9315-4A39-9C29-0F5AF8813C44}"/>
                  </a:ext>
                </a:extLst>
              </p:cNvPr>
              <p:cNvSpPr/>
              <p:nvPr/>
            </p:nvSpPr>
            <p:spPr bwMode="auto">
              <a:xfrm>
                <a:off x="9304822" y="2023025"/>
                <a:ext cx="446201" cy="384656"/>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136" name="Freeform: Shape 135">
                <a:extLst>
                  <a:ext uri="{FF2B5EF4-FFF2-40B4-BE49-F238E27FC236}">
                    <a16:creationId xmlns:a16="http://schemas.microsoft.com/office/drawing/2014/main" id="{8DEF2CFF-F437-4BA7-B2D1-A8B6EFBE933F}"/>
                  </a:ext>
                </a:extLst>
              </p:cNvPr>
              <p:cNvSpPr/>
              <p:nvPr/>
            </p:nvSpPr>
            <p:spPr bwMode="auto">
              <a:xfrm flipH="1">
                <a:off x="9360370" y="2049811"/>
                <a:ext cx="448056" cy="384048"/>
              </a:xfrm>
              <a:custGeom>
                <a:avLst/>
                <a:gdLst>
                  <a:gd name="connsiteX0" fmla="*/ 194687 w 389369"/>
                  <a:gd name="connsiteY0" fmla="*/ 311743 h 388302"/>
                  <a:gd name="connsiteX1" fmla="*/ 176828 w 389369"/>
                  <a:gd name="connsiteY1" fmla="*/ 330031 h 388302"/>
                  <a:gd name="connsiteX2" fmla="*/ 194687 w 389369"/>
                  <a:gd name="connsiteY2" fmla="*/ 348319 h 388302"/>
                  <a:gd name="connsiteX3" fmla="*/ 212546 w 389369"/>
                  <a:gd name="connsiteY3" fmla="*/ 330031 h 388302"/>
                  <a:gd name="connsiteX4" fmla="*/ 194687 w 389369"/>
                  <a:gd name="connsiteY4" fmla="*/ 311743 h 388302"/>
                  <a:gd name="connsiteX5" fmla="*/ 176822 w 389369"/>
                  <a:gd name="connsiteY5" fmla="*/ 128180 h 388302"/>
                  <a:gd name="connsiteX6" fmla="*/ 183966 w 389369"/>
                  <a:gd name="connsiteY6" fmla="*/ 273406 h 388302"/>
                  <a:gd name="connsiteX7" fmla="*/ 205397 w 389369"/>
                  <a:gd name="connsiteY7" fmla="*/ 273406 h 388302"/>
                  <a:gd name="connsiteX8" fmla="*/ 212540 w 389369"/>
                  <a:gd name="connsiteY8" fmla="*/ 128180 h 388302"/>
                  <a:gd name="connsiteX9" fmla="*/ 194685 w 389369"/>
                  <a:gd name="connsiteY9" fmla="*/ 0 h 388302"/>
                  <a:gd name="connsiteX10" fmla="*/ 389369 w 389369"/>
                  <a:gd name="connsiteY10" fmla="*/ 388302 h 388302"/>
                  <a:gd name="connsiteX11" fmla="*/ 0 w 389369"/>
                  <a:gd name="connsiteY11" fmla="*/ 388302 h 38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369" h="388302">
                    <a:moveTo>
                      <a:pt x="194687" y="311743"/>
                    </a:moveTo>
                    <a:cubicBezTo>
                      <a:pt x="184824" y="311743"/>
                      <a:pt x="176828" y="319931"/>
                      <a:pt x="176828" y="330031"/>
                    </a:cubicBezTo>
                    <a:cubicBezTo>
                      <a:pt x="176828" y="340131"/>
                      <a:pt x="184824" y="348319"/>
                      <a:pt x="194687" y="348319"/>
                    </a:cubicBezTo>
                    <a:cubicBezTo>
                      <a:pt x="204550" y="348319"/>
                      <a:pt x="212546" y="340131"/>
                      <a:pt x="212546" y="330031"/>
                    </a:cubicBezTo>
                    <a:cubicBezTo>
                      <a:pt x="212546" y="319931"/>
                      <a:pt x="204550" y="311743"/>
                      <a:pt x="194687" y="311743"/>
                    </a:cubicBezTo>
                    <a:close/>
                    <a:moveTo>
                      <a:pt x="176822" y="128180"/>
                    </a:moveTo>
                    <a:lnTo>
                      <a:pt x="183966" y="273406"/>
                    </a:lnTo>
                    <a:lnTo>
                      <a:pt x="205397" y="273406"/>
                    </a:lnTo>
                    <a:lnTo>
                      <a:pt x="212540" y="128180"/>
                    </a:lnTo>
                    <a:close/>
                    <a:moveTo>
                      <a:pt x="194685" y="0"/>
                    </a:moveTo>
                    <a:lnTo>
                      <a:pt x="389369" y="388302"/>
                    </a:lnTo>
                    <a:lnTo>
                      <a:pt x="0" y="388302"/>
                    </a:lnTo>
                    <a:close/>
                  </a:path>
                </a:pathLst>
              </a:custGeom>
              <a:solidFill>
                <a:srgbClr val="D7411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139" name="Rectangle 138">
            <a:extLst>
              <a:ext uri="{FF2B5EF4-FFF2-40B4-BE49-F238E27FC236}">
                <a16:creationId xmlns:a16="http://schemas.microsoft.com/office/drawing/2014/main" id="{9905F7EF-2B31-4605-96BD-ADDF17507185}"/>
              </a:ext>
              <a:ext uri="{C183D7F6-B498-43B3-948B-1728B52AA6E4}">
                <adec:decorative xmlns:adec="http://schemas.microsoft.com/office/drawing/2017/decorative" val="1"/>
              </a:ext>
            </a:extLst>
          </p:cNvPr>
          <p:cNvSpPr/>
          <p:nvPr/>
        </p:nvSpPr>
        <p:spPr bwMode="auto">
          <a:xfrm>
            <a:off x="4488066" y="3429000"/>
            <a:ext cx="2803336" cy="412366"/>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Credential Theft</a:t>
            </a:r>
          </a:p>
        </p:txBody>
      </p:sp>
      <p:sp>
        <p:nvSpPr>
          <p:cNvPr id="140" name="Rectangle 35">
            <a:extLst>
              <a:ext uri="{FF2B5EF4-FFF2-40B4-BE49-F238E27FC236}">
                <a16:creationId xmlns:a16="http://schemas.microsoft.com/office/drawing/2014/main" id="{397D729A-BB4B-432A-9208-CCB9D87E5C2B}"/>
              </a:ext>
              <a:ext uri="{C183D7F6-B498-43B3-948B-1728B52AA6E4}">
                <adec:decorative xmlns:adec="http://schemas.microsoft.com/office/drawing/2017/decorative" val="1"/>
              </a:ext>
            </a:extLst>
          </p:cNvPr>
          <p:cNvSpPr/>
          <p:nvPr/>
        </p:nvSpPr>
        <p:spPr bwMode="auto">
          <a:xfrm>
            <a:off x="486580" y="4336303"/>
            <a:ext cx="378263" cy="630308"/>
          </a:xfrm>
          <a:custGeom>
            <a:avLst/>
            <a:gdLst>
              <a:gd name="connsiteX0" fmla="*/ 0 w 648696"/>
              <a:gd name="connsiteY0" fmla="*/ 0 h 630308"/>
              <a:gd name="connsiteX1" fmla="*/ 648696 w 648696"/>
              <a:gd name="connsiteY1" fmla="*/ 0 h 630308"/>
              <a:gd name="connsiteX2" fmla="*/ 648696 w 648696"/>
              <a:gd name="connsiteY2" fmla="*/ 630308 h 630308"/>
              <a:gd name="connsiteX3" fmla="*/ 0 w 648696"/>
              <a:gd name="connsiteY3" fmla="*/ 630308 h 630308"/>
              <a:gd name="connsiteX4" fmla="*/ 0 w 648696"/>
              <a:gd name="connsiteY4" fmla="*/ 0 h 630308"/>
              <a:gd name="connsiteX0" fmla="*/ 0 w 648696"/>
              <a:gd name="connsiteY0" fmla="*/ 0 h 630308"/>
              <a:gd name="connsiteX1" fmla="*/ 648696 w 648696"/>
              <a:gd name="connsiteY1" fmla="*/ 0 h 630308"/>
              <a:gd name="connsiteX2" fmla="*/ 641694 w 648696"/>
              <a:gd name="connsiteY2" fmla="*/ 353955 h 630308"/>
              <a:gd name="connsiteX3" fmla="*/ 648696 w 648696"/>
              <a:gd name="connsiteY3" fmla="*/ 630308 h 630308"/>
              <a:gd name="connsiteX4" fmla="*/ 0 w 648696"/>
              <a:gd name="connsiteY4" fmla="*/ 630308 h 630308"/>
              <a:gd name="connsiteX5" fmla="*/ 0 w 648696"/>
              <a:gd name="connsiteY5" fmla="*/ 0 h 630308"/>
              <a:gd name="connsiteX0" fmla="*/ 641694 w 733134"/>
              <a:gd name="connsiteY0" fmla="*/ 353955 h 630308"/>
              <a:gd name="connsiteX1" fmla="*/ 648696 w 733134"/>
              <a:gd name="connsiteY1" fmla="*/ 630308 h 630308"/>
              <a:gd name="connsiteX2" fmla="*/ 0 w 733134"/>
              <a:gd name="connsiteY2" fmla="*/ 630308 h 630308"/>
              <a:gd name="connsiteX3" fmla="*/ 0 w 733134"/>
              <a:gd name="connsiteY3" fmla="*/ 0 h 630308"/>
              <a:gd name="connsiteX4" fmla="*/ 648696 w 733134"/>
              <a:gd name="connsiteY4" fmla="*/ 0 h 630308"/>
              <a:gd name="connsiteX5" fmla="*/ 733134 w 733134"/>
              <a:gd name="connsiteY5" fmla="*/ 445395 h 630308"/>
              <a:gd name="connsiteX0" fmla="*/ 641694 w 648696"/>
              <a:gd name="connsiteY0" fmla="*/ 353955 h 630308"/>
              <a:gd name="connsiteX1" fmla="*/ 648696 w 648696"/>
              <a:gd name="connsiteY1" fmla="*/ 630308 h 630308"/>
              <a:gd name="connsiteX2" fmla="*/ 0 w 648696"/>
              <a:gd name="connsiteY2" fmla="*/ 630308 h 630308"/>
              <a:gd name="connsiteX3" fmla="*/ 0 w 648696"/>
              <a:gd name="connsiteY3" fmla="*/ 0 h 630308"/>
              <a:gd name="connsiteX4" fmla="*/ 648696 w 648696"/>
              <a:gd name="connsiteY4" fmla="*/ 0 h 630308"/>
              <a:gd name="connsiteX0" fmla="*/ 648696 w 648696"/>
              <a:gd name="connsiteY0" fmla="*/ 630308 h 630308"/>
              <a:gd name="connsiteX1" fmla="*/ 0 w 648696"/>
              <a:gd name="connsiteY1" fmla="*/ 630308 h 630308"/>
              <a:gd name="connsiteX2" fmla="*/ 0 w 648696"/>
              <a:gd name="connsiteY2" fmla="*/ 0 h 630308"/>
              <a:gd name="connsiteX3" fmla="*/ 648696 w 648696"/>
              <a:gd name="connsiteY3" fmla="*/ 0 h 630308"/>
            </a:gdLst>
            <a:ahLst/>
            <a:cxnLst>
              <a:cxn ang="0">
                <a:pos x="connsiteX0" y="connsiteY0"/>
              </a:cxn>
              <a:cxn ang="0">
                <a:pos x="connsiteX1" y="connsiteY1"/>
              </a:cxn>
              <a:cxn ang="0">
                <a:pos x="connsiteX2" y="connsiteY2"/>
              </a:cxn>
              <a:cxn ang="0">
                <a:pos x="connsiteX3" y="connsiteY3"/>
              </a:cxn>
            </a:cxnLst>
            <a:rect l="l" t="t" r="r" b="b"/>
            <a:pathLst>
              <a:path w="648696" h="630308">
                <a:moveTo>
                  <a:pt x="648696" y="630308"/>
                </a:moveTo>
                <a:lnTo>
                  <a:pt x="0" y="630308"/>
                </a:lnTo>
                <a:lnTo>
                  <a:pt x="0" y="0"/>
                </a:lnTo>
                <a:lnTo>
                  <a:pt x="648696" y="0"/>
                </a:lnTo>
              </a:path>
            </a:pathLst>
          </a:custGeom>
          <a:ln w="19050">
            <a:solidFill>
              <a:schemeClr val="tx1"/>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141" name="Rectangle 140">
            <a:extLst>
              <a:ext uri="{FF2B5EF4-FFF2-40B4-BE49-F238E27FC236}">
                <a16:creationId xmlns:a16="http://schemas.microsoft.com/office/drawing/2014/main" id="{0BA6F895-891E-464A-826F-D9C9B00A4426}"/>
              </a:ext>
              <a:ext uri="{C183D7F6-B498-43B3-948B-1728B52AA6E4}">
                <adec:decorative xmlns:adec="http://schemas.microsoft.com/office/drawing/2017/decorative" val="1"/>
              </a:ext>
            </a:extLst>
          </p:cNvPr>
          <p:cNvSpPr/>
          <p:nvPr/>
        </p:nvSpPr>
        <p:spPr>
          <a:xfrm>
            <a:off x="849317" y="4709078"/>
            <a:ext cx="2525223" cy="507831"/>
          </a:xfrm>
          <a:prstGeom prst="rect">
            <a:avLst/>
          </a:prstGeom>
        </p:spPr>
        <p:style>
          <a:lnRef idx="2">
            <a:schemeClr val="dk1"/>
          </a:lnRef>
          <a:fillRef idx="1">
            <a:schemeClr val="lt1"/>
          </a:fillRef>
          <a:effectRef idx="0">
            <a:schemeClr val="dk1"/>
          </a:effectRef>
          <a:fontRef idx="minor">
            <a:schemeClr val="dk1"/>
          </a:fontRef>
        </p:style>
        <p:txBody>
          <a:bodyPr wrap="square" lIns="320040">
            <a:spAutoFit/>
          </a:bodyPr>
          <a:lstStyle/>
          <a:p>
            <a:pPr marL="0" marR="0" lvl="0" indent="0" algn="l" defTabSz="2194481"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a:ea typeface="+mn-ea"/>
                <a:cs typeface="Segoe UI" panose="020B0502040204020203" pitchFamily="34" charset="0"/>
              </a:rPr>
              <a:t>Ransomware actors sometimes buy access to target organizations from other attackers in dark markets</a:t>
            </a:r>
          </a:p>
        </p:txBody>
      </p:sp>
      <p:grpSp>
        <p:nvGrpSpPr>
          <p:cNvPr id="142" name="cost control">
            <a:extLst>
              <a:ext uri="{FF2B5EF4-FFF2-40B4-BE49-F238E27FC236}">
                <a16:creationId xmlns:a16="http://schemas.microsoft.com/office/drawing/2014/main" id="{42A4EEC9-FD5A-4B96-A412-DDB97F1D6D18}"/>
              </a:ext>
              <a:ext uri="{C183D7F6-B498-43B3-948B-1728B52AA6E4}">
                <adec:decorative xmlns:adec="http://schemas.microsoft.com/office/drawing/2017/decorative" val="1"/>
              </a:ext>
            </a:extLst>
          </p:cNvPr>
          <p:cNvGrpSpPr/>
          <p:nvPr/>
        </p:nvGrpSpPr>
        <p:grpSpPr>
          <a:xfrm>
            <a:off x="643577" y="4757253"/>
            <a:ext cx="411480" cy="411480"/>
            <a:chOff x="5337551" y="3022718"/>
            <a:chExt cx="411480" cy="411480"/>
          </a:xfrm>
        </p:grpSpPr>
        <p:sp>
          <p:nvSpPr>
            <p:cNvPr id="143" name="Freeform: Shape 142">
              <a:extLst>
                <a:ext uri="{FF2B5EF4-FFF2-40B4-BE49-F238E27FC236}">
                  <a16:creationId xmlns:a16="http://schemas.microsoft.com/office/drawing/2014/main" id="{D012DFAF-FECB-4DA2-A7A0-13B0938A5F4E}"/>
                </a:ext>
              </a:extLst>
            </p:cNvPr>
            <p:cNvSpPr/>
            <p:nvPr/>
          </p:nvSpPr>
          <p:spPr>
            <a:xfrm>
              <a:off x="5336111" y="3021278"/>
              <a:ext cx="411480" cy="411480"/>
            </a:xfrm>
            <a:custGeom>
              <a:avLst/>
              <a:gdLst>
                <a:gd name="connsiteX0" fmla="*/ 206385 w 411480"/>
                <a:gd name="connsiteY0" fmla="*/ 411980 h 411480"/>
                <a:gd name="connsiteX1" fmla="*/ 411331 w 411480"/>
                <a:gd name="connsiteY1" fmla="*/ 207035 h 411480"/>
                <a:gd name="connsiteX2" fmla="*/ 206385 w 411480"/>
                <a:gd name="connsiteY2" fmla="*/ 1440 h 411480"/>
                <a:gd name="connsiteX3" fmla="*/ 1440 w 411480"/>
                <a:gd name="connsiteY3" fmla="*/ 206385 h 411480"/>
                <a:gd name="connsiteX4" fmla="*/ 206385 w 411480"/>
                <a:gd name="connsiteY4" fmla="*/ 411980 h 411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480" h="411480">
                  <a:moveTo>
                    <a:pt x="206385" y="411980"/>
                  </a:moveTo>
                  <a:cubicBezTo>
                    <a:pt x="319939" y="411980"/>
                    <a:pt x="411331" y="319939"/>
                    <a:pt x="411331" y="207035"/>
                  </a:cubicBezTo>
                  <a:cubicBezTo>
                    <a:pt x="411980" y="93481"/>
                    <a:pt x="319939" y="1440"/>
                    <a:pt x="206385" y="1440"/>
                  </a:cubicBezTo>
                  <a:cubicBezTo>
                    <a:pt x="93481" y="1440"/>
                    <a:pt x="1440" y="93481"/>
                    <a:pt x="1440" y="206385"/>
                  </a:cubicBezTo>
                  <a:cubicBezTo>
                    <a:pt x="1440" y="319939"/>
                    <a:pt x="93481" y="411980"/>
                    <a:pt x="206385" y="411980"/>
                  </a:cubicBezTo>
                  <a:close/>
                </a:path>
              </a:pathLst>
            </a:custGeom>
            <a:solidFill>
              <a:srgbClr val="D83B01"/>
            </a:solidFill>
            <a:ln w="426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44" name="Freeform: Shape 143">
              <a:extLst>
                <a:ext uri="{FF2B5EF4-FFF2-40B4-BE49-F238E27FC236}">
                  <a16:creationId xmlns:a16="http://schemas.microsoft.com/office/drawing/2014/main" id="{7B1D23AC-9265-4DC2-BA96-20D8DB94AF5C}"/>
                </a:ext>
              </a:extLst>
            </p:cNvPr>
            <p:cNvSpPr/>
            <p:nvPr/>
          </p:nvSpPr>
          <p:spPr>
            <a:xfrm>
              <a:off x="5477689" y="3097945"/>
              <a:ext cx="132874" cy="248603"/>
            </a:xfrm>
            <a:custGeom>
              <a:avLst/>
              <a:gdLst>
                <a:gd name="connsiteX0" fmla="*/ 118877 w 132873"/>
                <a:gd name="connsiteY0" fmla="*/ 133402 h 248602"/>
                <a:gd name="connsiteX1" fmla="*/ 76502 w 132873"/>
                <a:gd name="connsiteY1" fmla="*/ 108858 h 248602"/>
                <a:gd name="connsiteX2" fmla="*/ 76502 w 132873"/>
                <a:gd name="connsiteY2" fmla="*/ 57892 h 248602"/>
                <a:gd name="connsiteX3" fmla="*/ 118877 w 132873"/>
                <a:gd name="connsiteY3" fmla="*/ 72041 h 248602"/>
                <a:gd name="connsiteX4" fmla="*/ 118877 w 132873"/>
                <a:gd name="connsiteY4" fmla="*/ 35225 h 248602"/>
                <a:gd name="connsiteX5" fmla="*/ 76502 w 132873"/>
                <a:gd name="connsiteY5" fmla="*/ 25984 h 248602"/>
                <a:gd name="connsiteX6" fmla="*/ 76502 w 132873"/>
                <a:gd name="connsiteY6" fmla="*/ 1440 h 248602"/>
                <a:gd name="connsiteX7" fmla="*/ 56217 w 132873"/>
                <a:gd name="connsiteY7" fmla="*/ 1440 h 248602"/>
                <a:gd name="connsiteX8" fmla="*/ 56217 w 132873"/>
                <a:gd name="connsiteY8" fmla="*/ 26634 h 248602"/>
                <a:gd name="connsiteX9" fmla="*/ 16946 w 132873"/>
                <a:gd name="connsiteY9" fmla="*/ 43815 h 248602"/>
                <a:gd name="connsiteX10" fmla="*/ 5251 w 132873"/>
                <a:gd name="connsiteY10" fmla="*/ 60419 h 248602"/>
                <a:gd name="connsiteX11" fmla="*/ 1570 w 132873"/>
                <a:gd name="connsiteY11" fmla="*/ 80054 h 248602"/>
                <a:gd name="connsiteX12" fmla="*/ 14492 w 132873"/>
                <a:gd name="connsiteY12" fmla="*/ 114416 h 248602"/>
                <a:gd name="connsiteX13" fmla="*/ 56867 w 132873"/>
                <a:gd name="connsiteY13" fmla="*/ 138960 h 248602"/>
                <a:gd name="connsiteX14" fmla="*/ 56867 w 132873"/>
                <a:gd name="connsiteY14" fmla="*/ 188049 h 248602"/>
                <a:gd name="connsiteX15" fmla="*/ 28641 w 132873"/>
                <a:gd name="connsiteY15" fmla="*/ 181264 h 248602"/>
                <a:gd name="connsiteX16" fmla="*/ 4674 w 132873"/>
                <a:gd name="connsiteY16" fmla="*/ 169569 h 248602"/>
                <a:gd name="connsiteX17" fmla="*/ 4674 w 132873"/>
                <a:gd name="connsiteY17" fmla="*/ 207035 h 248602"/>
                <a:gd name="connsiteX18" fmla="*/ 55639 w 132873"/>
                <a:gd name="connsiteY18" fmla="*/ 219957 h 248602"/>
                <a:gd name="connsiteX19" fmla="*/ 55639 w 132873"/>
                <a:gd name="connsiteY19" fmla="*/ 248183 h 248602"/>
                <a:gd name="connsiteX20" fmla="*/ 75925 w 132873"/>
                <a:gd name="connsiteY20" fmla="*/ 248183 h 248602"/>
                <a:gd name="connsiteX21" fmla="*/ 75925 w 132873"/>
                <a:gd name="connsiteY21" fmla="*/ 219307 h 248602"/>
                <a:gd name="connsiteX22" fmla="*/ 117650 w 132873"/>
                <a:gd name="connsiteY22" fmla="*/ 202704 h 248602"/>
                <a:gd name="connsiteX23" fmla="*/ 131799 w 132873"/>
                <a:gd name="connsiteY23" fmla="*/ 166464 h 248602"/>
                <a:gd name="connsiteX24" fmla="*/ 118877 w 132873"/>
                <a:gd name="connsiteY24" fmla="*/ 133402 h 248602"/>
                <a:gd name="connsiteX25" fmla="*/ 56217 w 132873"/>
                <a:gd name="connsiteY25" fmla="*/ 100917 h 248602"/>
                <a:gd name="connsiteX26" fmla="*/ 37809 w 132873"/>
                <a:gd name="connsiteY26" fmla="*/ 76950 h 248602"/>
                <a:gd name="connsiteX27" fmla="*/ 56217 w 132873"/>
                <a:gd name="connsiteY27" fmla="*/ 57315 h 248602"/>
                <a:gd name="connsiteX28" fmla="*/ 56217 w 132873"/>
                <a:gd name="connsiteY28" fmla="*/ 100917 h 248602"/>
                <a:gd name="connsiteX29" fmla="*/ 75852 w 132873"/>
                <a:gd name="connsiteY29" fmla="*/ 187472 h 248602"/>
                <a:gd name="connsiteX30" fmla="*/ 75852 w 132873"/>
                <a:gd name="connsiteY30" fmla="*/ 146324 h 248602"/>
                <a:gd name="connsiteX31" fmla="*/ 95488 w 132873"/>
                <a:gd name="connsiteY31" fmla="*/ 167836 h 248602"/>
                <a:gd name="connsiteX32" fmla="*/ 75852 w 132873"/>
                <a:gd name="connsiteY32" fmla="*/ 187472 h 24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2873" h="248602">
                  <a:moveTo>
                    <a:pt x="118877" y="133402"/>
                  </a:moveTo>
                  <a:cubicBezTo>
                    <a:pt x="110287" y="124162"/>
                    <a:pt x="96138" y="116221"/>
                    <a:pt x="76502" y="108858"/>
                  </a:cubicBezTo>
                  <a:lnTo>
                    <a:pt x="76502" y="57892"/>
                  </a:lnTo>
                  <a:cubicBezTo>
                    <a:pt x="92456" y="59769"/>
                    <a:pt x="106605" y="64678"/>
                    <a:pt x="118877" y="72041"/>
                  </a:cubicBezTo>
                  <a:lnTo>
                    <a:pt x="118877" y="35225"/>
                  </a:lnTo>
                  <a:cubicBezTo>
                    <a:pt x="109637" y="29666"/>
                    <a:pt x="94910" y="26634"/>
                    <a:pt x="76502" y="25984"/>
                  </a:cubicBezTo>
                  <a:lnTo>
                    <a:pt x="76502" y="1440"/>
                  </a:lnTo>
                  <a:lnTo>
                    <a:pt x="56217" y="1440"/>
                  </a:lnTo>
                  <a:lnTo>
                    <a:pt x="56217" y="26634"/>
                  </a:lnTo>
                  <a:cubicBezTo>
                    <a:pt x="40263" y="27861"/>
                    <a:pt x="26764" y="33420"/>
                    <a:pt x="16946" y="43815"/>
                  </a:cubicBezTo>
                  <a:cubicBezTo>
                    <a:pt x="12037" y="48724"/>
                    <a:pt x="8356" y="54283"/>
                    <a:pt x="5251" y="60419"/>
                  </a:cubicBezTo>
                  <a:cubicBezTo>
                    <a:pt x="2797" y="66554"/>
                    <a:pt x="920" y="73340"/>
                    <a:pt x="1570" y="80054"/>
                  </a:cubicBezTo>
                  <a:cubicBezTo>
                    <a:pt x="1570" y="94203"/>
                    <a:pt x="5901" y="105826"/>
                    <a:pt x="14492" y="114416"/>
                  </a:cubicBezTo>
                  <a:cubicBezTo>
                    <a:pt x="22504" y="123007"/>
                    <a:pt x="36581" y="131597"/>
                    <a:pt x="56867" y="138960"/>
                  </a:cubicBezTo>
                  <a:lnTo>
                    <a:pt x="56867" y="188049"/>
                  </a:lnTo>
                  <a:cubicBezTo>
                    <a:pt x="48854" y="187399"/>
                    <a:pt x="39036" y="184945"/>
                    <a:pt x="28641" y="181264"/>
                  </a:cubicBezTo>
                  <a:cubicBezTo>
                    <a:pt x="17596" y="176932"/>
                    <a:pt x="10233" y="173900"/>
                    <a:pt x="4674" y="169569"/>
                  </a:cubicBezTo>
                  <a:lnTo>
                    <a:pt x="4674" y="207035"/>
                  </a:lnTo>
                  <a:cubicBezTo>
                    <a:pt x="20628" y="215626"/>
                    <a:pt x="37809" y="219957"/>
                    <a:pt x="55639" y="219957"/>
                  </a:cubicBezTo>
                  <a:lnTo>
                    <a:pt x="55639" y="248183"/>
                  </a:lnTo>
                  <a:lnTo>
                    <a:pt x="75925" y="248183"/>
                  </a:lnTo>
                  <a:lnTo>
                    <a:pt x="75925" y="219307"/>
                  </a:lnTo>
                  <a:cubicBezTo>
                    <a:pt x="94333" y="217430"/>
                    <a:pt x="107832" y="211294"/>
                    <a:pt x="117650" y="202704"/>
                  </a:cubicBezTo>
                  <a:cubicBezTo>
                    <a:pt x="126890" y="193463"/>
                    <a:pt x="131799" y="181841"/>
                    <a:pt x="131799" y="166464"/>
                  </a:cubicBezTo>
                  <a:cubicBezTo>
                    <a:pt x="131149" y="152460"/>
                    <a:pt x="127468" y="141992"/>
                    <a:pt x="118877" y="133402"/>
                  </a:cubicBezTo>
                  <a:close/>
                  <a:moveTo>
                    <a:pt x="56217" y="100917"/>
                  </a:moveTo>
                  <a:cubicBezTo>
                    <a:pt x="43945" y="94781"/>
                    <a:pt x="37809" y="86768"/>
                    <a:pt x="37809" y="76950"/>
                  </a:cubicBezTo>
                  <a:cubicBezTo>
                    <a:pt x="37809" y="66482"/>
                    <a:pt x="43945" y="59769"/>
                    <a:pt x="56217" y="57315"/>
                  </a:cubicBezTo>
                  <a:lnTo>
                    <a:pt x="56217" y="100917"/>
                  </a:lnTo>
                  <a:close/>
                  <a:moveTo>
                    <a:pt x="75852" y="187472"/>
                  </a:moveTo>
                  <a:lnTo>
                    <a:pt x="75852" y="146324"/>
                  </a:lnTo>
                  <a:cubicBezTo>
                    <a:pt x="88774" y="151883"/>
                    <a:pt x="95488" y="158596"/>
                    <a:pt x="95488" y="167836"/>
                  </a:cubicBezTo>
                  <a:cubicBezTo>
                    <a:pt x="94910" y="178881"/>
                    <a:pt x="88774" y="185017"/>
                    <a:pt x="75852" y="187472"/>
                  </a:cubicBezTo>
                  <a:close/>
                </a:path>
              </a:pathLst>
            </a:custGeom>
            <a:solidFill>
              <a:schemeClr val="bg1"/>
            </a:solidFill>
            <a:ln w="426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pic>
        <p:nvPicPr>
          <p:cNvPr id="145" name="!! Devices">
            <a:extLst>
              <a:ext uri="{FF2B5EF4-FFF2-40B4-BE49-F238E27FC236}">
                <a16:creationId xmlns:a16="http://schemas.microsoft.com/office/drawing/2014/main" id="{DAA4E8A9-4AFF-4E78-920D-6ABE58AAAB8C}"/>
              </a:ext>
              <a:ext uri="{C183D7F6-B498-43B3-948B-1728B52AA6E4}">
                <adec:decorative xmlns:adec="http://schemas.microsoft.com/office/drawing/2017/decorative" val="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98144" y="3352503"/>
            <a:ext cx="208788" cy="160606"/>
          </a:xfrm>
          <a:prstGeom prst="rect">
            <a:avLst/>
          </a:prstGeom>
        </p:spPr>
      </p:pic>
      <p:grpSp>
        <p:nvGrpSpPr>
          <p:cNvPr id="146" name="!! Account">
            <a:extLst>
              <a:ext uri="{FF2B5EF4-FFF2-40B4-BE49-F238E27FC236}">
                <a16:creationId xmlns:a16="http://schemas.microsoft.com/office/drawing/2014/main" id="{A63C67E1-3310-4683-B4CD-17810B89D0B6}"/>
              </a:ext>
              <a:ext uri="{C183D7F6-B498-43B3-948B-1728B52AA6E4}">
                <adec:decorative xmlns:adec="http://schemas.microsoft.com/office/drawing/2017/decorative" val="1"/>
              </a:ext>
            </a:extLst>
          </p:cNvPr>
          <p:cNvGrpSpPr/>
          <p:nvPr/>
        </p:nvGrpSpPr>
        <p:grpSpPr>
          <a:xfrm>
            <a:off x="1141404" y="3378087"/>
            <a:ext cx="186790" cy="115446"/>
            <a:chOff x="5448816" y="4520883"/>
            <a:chExt cx="498367" cy="308017"/>
          </a:xfrm>
        </p:grpSpPr>
        <p:sp>
          <p:nvSpPr>
            <p:cNvPr id="147" name="Rectangle 146">
              <a:extLst>
                <a:ext uri="{FF2B5EF4-FFF2-40B4-BE49-F238E27FC236}">
                  <a16:creationId xmlns:a16="http://schemas.microsoft.com/office/drawing/2014/main" id="{08780E3B-231B-4EF5-97BD-4769048D385B}"/>
                </a:ext>
              </a:extLst>
            </p:cNvPr>
            <p:cNvSpPr/>
            <p:nvPr/>
          </p:nvSpPr>
          <p:spPr bwMode="auto">
            <a:xfrm>
              <a:off x="5448816" y="4520883"/>
              <a:ext cx="498367" cy="308017"/>
            </a:xfrm>
            <a:prstGeom prst="rect">
              <a:avLst/>
            </a:prstGeom>
            <a:solidFill>
              <a:srgbClr val="FFABAB"/>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148" name="Freeform 90">
              <a:extLst>
                <a:ext uri="{FF2B5EF4-FFF2-40B4-BE49-F238E27FC236}">
                  <a16:creationId xmlns:a16="http://schemas.microsoft.com/office/drawing/2014/main" id="{0D9CBD3E-6FED-4B2A-91DE-152915BEFF11}"/>
                </a:ext>
              </a:extLst>
            </p:cNvPr>
            <p:cNvSpPr>
              <a:spLocks/>
            </p:cNvSpPr>
            <p:nvPr/>
          </p:nvSpPr>
          <p:spPr bwMode="auto">
            <a:xfrm>
              <a:off x="5525110" y="4574410"/>
              <a:ext cx="107586" cy="107586"/>
            </a:xfrm>
            <a:custGeom>
              <a:avLst/>
              <a:gdLst>
                <a:gd name="T0" fmla="*/ 85 w 170"/>
                <a:gd name="T1" fmla="*/ 170 h 170"/>
                <a:gd name="T2" fmla="*/ 85 w 170"/>
                <a:gd name="T3" fmla="*/ 170 h 170"/>
                <a:gd name="T4" fmla="*/ 170 w 170"/>
                <a:gd name="T5" fmla="*/ 85 h 170"/>
                <a:gd name="T6" fmla="*/ 120 w 170"/>
                <a:gd name="T7" fmla="*/ 7 h 170"/>
                <a:gd name="T8" fmla="*/ 85 w 170"/>
                <a:gd name="T9" fmla="*/ 0 h 170"/>
                <a:gd name="T10" fmla="*/ 50 w 170"/>
                <a:gd name="T11" fmla="*/ 7 h 170"/>
                <a:gd name="T12" fmla="*/ 0 w 170"/>
                <a:gd name="T13" fmla="*/ 85 h 170"/>
                <a:gd name="T14" fmla="*/ 85 w 170"/>
                <a:gd name="T15" fmla="*/ 17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0">
                  <a:moveTo>
                    <a:pt x="85" y="170"/>
                  </a:moveTo>
                  <a:lnTo>
                    <a:pt x="85" y="170"/>
                  </a:lnTo>
                  <a:cubicBezTo>
                    <a:pt x="132" y="170"/>
                    <a:pt x="170" y="132"/>
                    <a:pt x="170" y="85"/>
                  </a:cubicBezTo>
                  <a:cubicBezTo>
                    <a:pt x="170" y="50"/>
                    <a:pt x="150" y="21"/>
                    <a:pt x="120" y="7"/>
                  </a:cubicBezTo>
                  <a:cubicBezTo>
                    <a:pt x="110" y="2"/>
                    <a:pt x="98" y="0"/>
                    <a:pt x="85" y="0"/>
                  </a:cubicBezTo>
                  <a:cubicBezTo>
                    <a:pt x="72" y="0"/>
                    <a:pt x="60" y="2"/>
                    <a:pt x="50" y="7"/>
                  </a:cubicBezTo>
                  <a:cubicBezTo>
                    <a:pt x="20" y="21"/>
                    <a:pt x="0" y="50"/>
                    <a:pt x="0" y="85"/>
                  </a:cubicBezTo>
                  <a:cubicBezTo>
                    <a:pt x="0" y="132"/>
                    <a:pt x="38" y="170"/>
                    <a:pt x="85" y="170"/>
                  </a:cubicBezTo>
                  <a:close/>
                </a:path>
              </a:pathLst>
            </a:custGeom>
            <a:solidFill>
              <a:srgbClr val="737373"/>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49" name="Freeform 91">
              <a:extLst>
                <a:ext uri="{FF2B5EF4-FFF2-40B4-BE49-F238E27FC236}">
                  <a16:creationId xmlns:a16="http://schemas.microsoft.com/office/drawing/2014/main" id="{BACC7C77-E180-4711-81C4-D3FB1687DB23}"/>
                </a:ext>
              </a:extLst>
            </p:cNvPr>
            <p:cNvSpPr>
              <a:spLocks/>
            </p:cNvSpPr>
            <p:nvPr/>
          </p:nvSpPr>
          <p:spPr bwMode="auto">
            <a:xfrm>
              <a:off x="5498721" y="4695191"/>
              <a:ext cx="161379" cy="80182"/>
            </a:xfrm>
            <a:custGeom>
              <a:avLst/>
              <a:gdLst>
                <a:gd name="T0" fmla="*/ 128 w 256"/>
                <a:gd name="T1" fmla="*/ 0 h 128"/>
                <a:gd name="T2" fmla="*/ 128 w 256"/>
                <a:gd name="T3" fmla="*/ 0 h 128"/>
                <a:gd name="T4" fmla="*/ 0 w 256"/>
                <a:gd name="T5" fmla="*/ 128 h 128"/>
                <a:gd name="T6" fmla="*/ 256 w 256"/>
                <a:gd name="T7" fmla="*/ 128 h 128"/>
                <a:gd name="T8" fmla="*/ 128 w 256"/>
                <a:gd name="T9" fmla="*/ 0 h 128"/>
              </a:gdLst>
              <a:ahLst/>
              <a:cxnLst>
                <a:cxn ang="0">
                  <a:pos x="T0" y="T1"/>
                </a:cxn>
                <a:cxn ang="0">
                  <a:pos x="T2" y="T3"/>
                </a:cxn>
                <a:cxn ang="0">
                  <a:pos x="T4" y="T5"/>
                </a:cxn>
                <a:cxn ang="0">
                  <a:pos x="T6" y="T7"/>
                </a:cxn>
                <a:cxn ang="0">
                  <a:pos x="T8" y="T9"/>
                </a:cxn>
              </a:cxnLst>
              <a:rect l="0" t="0" r="r" b="b"/>
              <a:pathLst>
                <a:path w="256" h="128">
                  <a:moveTo>
                    <a:pt x="128" y="0"/>
                  </a:moveTo>
                  <a:lnTo>
                    <a:pt x="128" y="0"/>
                  </a:lnTo>
                  <a:cubicBezTo>
                    <a:pt x="57" y="0"/>
                    <a:pt x="0" y="57"/>
                    <a:pt x="0" y="128"/>
                  </a:cubicBezTo>
                  <a:lnTo>
                    <a:pt x="256" y="128"/>
                  </a:lnTo>
                  <a:cubicBezTo>
                    <a:pt x="256" y="57"/>
                    <a:pt x="199" y="0"/>
                    <a:pt x="128" y="0"/>
                  </a:cubicBezTo>
                  <a:close/>
                </a:path>
              </a:pathLst>
            </a:custGeom>
            <a:solidFill>
              <a:srgbClr val="737373"/>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50" name="Freeform 273">
              <a:extLst>
                <a:ext uri="{FF2B5EF4-FFF2-40B4-BE49-F238E27FC236}">
                  <a16:creationId xmlns:a16="http://schemas.microsoft.com/office/drawing/2014/main" id="{DE23779D-4C49-4212-A818-CB950C45EF50}"/>
                </a:ext>
              </a:extLst>
            </p:cNvPr>
            <p:cNvSpPr>
              <a:spLocks/>
            </p:cNvSpPr>
            <p:nvPr/>
          </p:nvSpPr>
          <p:spPr bwMode="auto">
            <a:xfrm>
              <a:off x="5702903" y="4644430"/>
              <a:ext cx="181552" cy="19496"/>
            </a:xfrm>
            <a:custGeom>
              <a:avLst/>
              <a:gdLst>
                <a:gd name="T0" fmla="*/ 0 w 240"/>
                <a:gd name="T1" fmla="*/ 26 h 26"/>
                <a:gd name="T2" fmla="*/ 0 w 240"/>
                <a:gd name="T3" fmla="*/ 26 h 26"/>
                <a:gd name="T4" fmla="*/ 240 w 240"/>
                <a:gd name="T5" fmla="*/ 26 h 26"/>
                <a:gd name="T6" fmla="*/ 240 w 240"/>
                <a:gd name="T7" fmla="*/ 0 h 26"/>
                <a:gd name="T8" fmla="*/ 0 w 240"/>
                <a:gd name="T9" fmla="*/ 0 h 26"/>
                <a:gd name="T10" fmla="*/ 0 w 240"/>
                <a:gd name="T11" fmla="*/ 26 h 26"/>
              </a:gdLst>
              <a:ahLst/>
              <a:cxnLst>
                <a:cxn ang="0">
                  <a:pos x="T0" y="T1"/>
                </a:cxn>
                <a:cxn ang="0">
                  <a:pos x="T2" y="T3"/>
                </a:cxn>
                <a:cxn ang="0">
                  <a:pos x="T4" y="T5"/>
                </a:cxn>
                <a:cxn ang="0">
                  <a:pos x="T6" y="T7"/>
                </a:cxn>
                <a:cxn ang="0">
                  <a:pos x="T8" y="T9"/>
                </a:cxn>
                <a:cxn ang="0">
                  <a:pos x="T10" y="T11"/>
                </a:cxn>
              </a:cxnLst>
              <a:rect l="0" t="0" r="r" b="b"/>
              <a:pathLst>
                <a:path w="240" h="26">
                  <a:moveTo>
                    <a:pt x="0" y="26"/>
                  </a:moveTo>
                  <a:lnTo>
                    <a:pt x="0" y="26"/>
                  </a:lnTo>
                  <a:lnTo>
                    <a:pt x="240" y="26"/>
                  </a:lnTo>
                  <a:lnTo>
                    <a:pt x="240" y="0"/>
                  </a:lnTo>
                  <a:lnTo>
                    <a:pt x="0" y="0"/>
                  </a:lnTo>
                  <a:lnTo>
                    <a:pt x="0" y="26"/>
                  </a:lnTo>
                  <a:close/>
                </a:path>
              </a:pathLst>
            </a:custGeom>
            <a:solidFill>
              <a:srgbClr val="737373"/>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51" name="Freeform 275">
              <a:extLst>
                <a:ext uri="{FF2B5EF4-FFF2-40B4-BE49-F238E27FC236}">
                  <a16:creationId xmlns:a16="http://schemas.microsoft.com/office/drawing/2014/main" id="{179C9554-B3AD-4FFA-82A6-0AE3C34C0039}"/>
                </a:ext>
              </a:extLst>
            </p:cNvPr>
            <p:cNvSpPr>
              <a:spLocks/>
            </p:cNvSpPr>
            <p:nvPr/>
          </p:nvSpPr>
          <p:spPr bwMode="auto">
            <a:xfrm>
              <a:off x="5702903" y="4684640"/>
              <a:ext cx="121847" cy="20714"/>
            </a:xfrm>
            <a:custGeom>
              <a:avLst/>
              <a:gdLst>
                <a:gd name="T0" fmla="*/ 0 w 160"/>
                <a:gd name="T1" fmla="*/ 27 h 27"/>
                <a:gd name="T2" fmla="*/ 0 w 160"/>
                <a:gd name="T3" fmla="*/ 27 h 27"/>
                <a:gd name="T4" fmla="*/ 160 w 160"/>
                <a:gd name="T5" fmla="*/ 27 h 27"/>
                <a:gd name="T6" fmla="*/ 160 w 160"/>
                <a:gd name="T7" fmla="*/ 0 h 27"/>
                <a:gd name="T8" fmla="*/ 0 w 160"/>
                <a:gd name="T9" fmla="*/ 0 h 27"/>
                <a:gd name="T10" fmla="*/ 0 w 160"/>
                <a:gd name="T11" fmla="*/ 27 h 27"/>
              </a:gdLst>
              <a:ahLst/>
              <a:cxnLst>
                <a:cxn ang="0">
                  <a:pos x="T0" y="T1"/>
                </a:cxn>
                <a:cxn ang="0">
                  <a:pos x="T2" y="T3"/>
                </a:cxn>
                <a:cxn ang="0">
                  <a:pos x="T4" y="T5"/>
                </a:cxn>
                <a:cxn ang="0">
                  <a:pos x="T6" y="T7"/>
                </a:cxn>
                <a:cxn ang="0">
                  <a:pos x="T8" y="T9"/>
                </a:cxn>
                <a:cxn ang="0">
                  <a:pos x="T10" y="T11"/>
                </a:cxn>
              </a:cxnLst>
              <a:rect l="0" t="0" r="r" b="b"/>
              <a:pathLst>
                <a:path w="160" h="27">
                  <a:moveTo>
                    <a:pt x="0" y="27"/>
                  </a:moveTo>
                  <a:lnTo>
                    <a:pt x="0" y="27"/>
                  </a:lnTo>
                  <a:lnTo>
                    <a:pt x="160" y="27"/>
                  </a:lnTo>
                  <a:lnTo>
                    <a:pt x="160" y="0"/>
                  </a:lnTo>
                  <a:lnTo>
                    <a:pt x="0" y="0"/>
                  </a:lnTo>
                  <a:lnTo>
                    <a:pt x="0" y="27"/>
                  </a:lnTo>
                  <a:close/>
                </a:path>
              </a:pathLst>
            </a:custGeom>
            <a:solidFill>
              <a:srgbClr val="737373"/>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152" name="!! Access">
            <a:extLst>
              <a:ext uri="{FF2B5EF4-FFF2-40B4-BE49-F238E27FC236}">
                <a16:creationId xmlns:a16="http://schemas.microsoft.com/office/drawing/2014/main" id="{1DE3748A-A1DD-4B1F-A92E-217D83C2710F}"/>
              </a:ext>
              <a:ext uri="{C183D7F6-B498-43B3-948B-1728B52AA6E4}">
                <adec:decorative xmlns:adec="http://schemas.microsoft.com/office/drawing/2017/decorative" val="1"/>
              </a:ext>
            </a:extLst>
          </p:cNvPr>
          <p:cNvGrpSpPr/>
          <p:nvPr/>
        </p:nvGrpSpPr>
        <p:grpSpPr>
          <a:xfrm>
            <a:off x="930898" y="4150595"/>
            <a:ext cx="146870" cy="177108"/>
            <a:chOff x="720357" y="3769050"/>
            <a:chExt cx="161488" cy="194736"/>
          </a:xfrm>
        </p:grpSpPr>
        <p:grpSp>
          <p:nvGrpSpPr>
            <p:cNvPr id="153" name="Group 152">
              <a:extLst>
                <a:ext uri="{FF2B5EF4-FFF2-40B4-BE49-F238E27FC236}">
                  <a16:creationId xmlns:a16="http://schemas.microsoft.com/office/drawing/2014/main" id="{F08EF43B-0D50-4606-BA1B-7591D8DABCFC}"/>
                </a:ext>
              </a:extLst>
            </p:cNvPr>
            <p:cNvGrpSpPr/>
            <p:nvPr/>
          </p:nvGrpSpPr>
          <p:grpSpPr>
            <a:xfrm>
              <a:off x="747512" y="3769050"/>
              <a:ext cx="134333" cy="194736"/>
              <a:chOff x="2515012" y="4457166"/>
              <a:chExt cx="337221" cy="488853"/>
            </a:xfrm>
          </p:grpSpPr>
          <p:sp>
            <p:nvSpPr>
              <p:cNvPr id="155" name="Freeform: Shape 154">
                <a:extLst>
                  <a:ext uri="{FF2B5EF4-FFF2-40B4-BE49-F238E27FC236}">
                    <a16:creationId xmlns:a16="http://schemas.microsoft.com/office/drawing/2014/main" id="{AB06F7BC-9FF4-4DA8-B110-2F80FEF7A02C}"/>
                  </a:ext>
                </a:extLst>
              </p:cNvPr>
              <p:cNvSpPr/>
              <p:nvPr/>
            </p:nvSpPr>
            <p:spPr>
              <a:xfrm>
                <a:off x="2515012" y="4457166"/>
                <a:ext cx="331721" cy="488853"/>
              </a:xfrm>
              <a:custGeom>
                <a:avLst/>
                <a:gdLst>
                  <a:gd name="connsiteX0" fmla="*/ 0 w 331721"/>
                  <a:gd name="connsiteY0" fmla="*/ 0 h 488853"/>
                  <a:gd name="connsiteX1" fmla="*/ 339578 w 331721"/>
                  <a:gd name="connsiteY1" fmla="*/ 0 h 488853"/>
                  <a:gd name="connsiteX2" fmla="*/ 339578 w 331721"/>
                  <a:gd name="connsiteY2" fmla="*/ 489377 h 488853"/>
                  <a:gd name="connsiteX3" fmla="*/ 0 w 331721"/>
                  <a:gd name="connsiteY3" fmla="*/ 489377 h 488853"/>
                </a:gdLst>
                <a:ahLst/>
                <a:cxnLst>
                  <a:cxn ang="0">
                    <a:pos x="connsiteX0" y="connsiteY0"/>
                  </a:cxn>
                  <a:cxn ang="0">
                    <a:pos x="connsiteX1" y="connsiteY1"/>
                  </a:cxn>
                  <a:cxn ang="0">
                    <a:pos x="connsiteX2" y="connsiteY2"/>
                  </a:cxn>
                  <a:cxn ang="0">
                    <a:pos x="connsiteX3" y="connsiteY3"/>
                  </a:cxn>
                </a:cxnLst>
                <a:rect l="l" t="t" r="r" b="b"/>
                <a:pathLst>
                  <a:path w="331721" h="488853">
                    <a:moveTo>
                      <a:pt x="0" y="0"/>
                    </a:moveTo>
                    <a:lnTo>
                      <a:pt x="339578" y="0"/>
                    </a:lnTo>
                    <a:lnTo>
                      <a:pt x="339578" y="489377"/>
                    </a:lnTo>
                    <a:lnTo>
                      <a:pt x="0" y="489377"/>
                    </a:lnTo>
                    <a:close/>
                  </a:path>
                </a:pathLst>
              </a:custGeom>
              <a:noFill/>
              <a:ln w="12700" cap="flat">
                <a:solidFill>
                  <a:srgbClr val="FFABA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Segoe UI"/>
                  <a:ea typeface="+mn-ea"/>
                  <a:cs typeface="+mn-cs"/>
                </a:endParaRPr>
              </a:p>
            </p:txBody>
          </p:sp>
          <p:sp>
            <p:nvSpPr>
              <p:cNvPr id="156" name="Freeform: Shape 155">
                <a:extLst>
                  <a:ext uri="{FF2B5EF4-FFF2-40B4-BE49-F238E27FC236}">
                    <a16:creationId xmlns:a16="http://schemas.microsoft.com/office/drawing/2014/main" id="{9180A52E-5791-489F-ADF8-6FEAFEA3C649}"/>
                  </a:ext>
                </a:extLst>
              </p:cNvPr>
              <p:cNvSpPr/>
              <p:nvPr/>
            </p:nvSpPr>
            <p:spPr>
              <a:xfrm>
                <a:off x="2708699" y="4465197"/>
                <a:ext cx="143534" cy="471394"/>
              </a:xfrm>
              <a:custGeom>
                <a:avLst/>
                <a:gdLst>
                  <a:gd name="connsiteX0" fmla="*/ 176947 w 174590"/>
                  <a:gd name="connsiteY0" fmla="*/ 477243 h 471393"/>
                  <a:gd name="connsiteX1" fmla="*/ 176947 w 174590"/>
                  <a:gd name="connsiteY1" fmla="*/ 0 h 471393"/>
                  <a:gd name="connsiteX2" fmla="*/ 0 w 174590"/>
                  <a:gd name="connsiteY2" fmla="*/ 102397 h 471393"/>
                  <a:gd name="connsiteX3" fmla="*/ 0 w 174590"/>
                  <a:gd name="connsiteY3" fmla="*/ 374846 h 471393"/>
                </a:gdLst>
                <a:ahLst/>
                <a:cxnLst>
                  <a:cxn ang="0">
                    <a:pos x="connsiteX0" y="connsiteY0"/>
                  </a:cxn>
                  <a:cxn ang="0">
                    <a:pos x="connsiteX1" y="connsiteY1"/>
                  </a:cxn>
                  <a:cxn ang="0">
                    <a:pos x="connsiteX2" y="connsiteY2"/>
                  </a:cxn>
                  <a:cxn ang="0">
                    <a:pos x="connsiteX3" y="connsiteY3"/>
                  </a:cxn>
                </a:cxnLst>
                <a:rect l="l" t="t" r="r" b="b"/>
                <a:pathLst>
                  <a:path w="174590" h="471393">
                    <a:moveTo>
                      <a:pt x="176947" y="477243"/>
                    </a:moveTo>
                    <a:lnTo>
                      <a:pt x="176947" y="0"/>
                    </a:lnTo>
                    <a:lnTo>
                      <a:pt x="0" y="102397"/>
                    </a:lnTo>
                    <a:lnTo>
                      <a:pt x="0" y="374846"/>
                    </a:lnTo>
                    <a:close/>
                  </a:path>
                </a:pathLst>
              </a:custGeom>
              <a:solidFill>
                <a:srgbClr val="FFABAB"/>
              </a:solidFill>
              <a:ln w="85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Segoe UI"/>
                  <a:ea typeface="+mn-ea"/>
                  <a:cs typeface="+mn-cs"/>
                </a:endParaRPr>
              </a:p>
            </p:txBody>
          </p:sp>
        </p:grpSp>
        <p:sp>
          <p:nvSpPr>
            <p:cNvPr id="154" name="Freeform: Shape 153">
              <a:extLst>
                <a:ext uri="{FF2B5EF4-FFF2-40B4-BE49-F238E27FC236}">
                  <a16:creationId xmlns:a16="http://schemas.microsoft.com/office/drawing/2014/main" id="{9239398D-E91E-463E-9CB3-0B092F21C6FC}"/>
                </a:ext>
              </a:extLst>
            </p:cNvPr>
            <p:cNvSpPr/>
            <p:nvPr/>
          </p:nvSpPr>
          <p:spPr>
            <a:xfrm flipH="1">
              <a:off x="720357" y="3834557"/>
              <a:ext cx="85572" cy="71849"/>
            </a:xfrm>
            <a:custGeom>
              <a:avLst/>
              <a:gdLst>
                <a:gd name="connsiteX0" fmla="*/ 39159 w 85572"/>
                <a:gd name="connsiteY0" fmla="*/ 3234 h 71849"/>
                <a:gd name="connsiteX1" fmla="*/ 35925 w 85572"/>
                <a:gd name="connsiteY1" fmla="*/ 0 h 71849"/>
                <a:gd name="connsiteX2" fmla="*/ 0 w 85572"/>
                <a:gd name="connsiteY2" fmla="*/ 35925 h 71849"/>
                <a:gd name="connsiteX3" fmla="*/ 35925 w 85572"/>
                <a:gd name="connsiteY3" fmla="*/ 71849 h 71849"/>
                <a:gd name="connsiteX4" fmla="*/ 39159 w 85572"/>
                <a:gd name="connsiteY4" fmla="*/ 68615 h 71849"/>
                <a:gd name="connsiteX5" fmla="*/ 8794 w 85572"/>
                <a:gd name="connsiteY5" fmla="*/ 38251 h 71849"/>
                <a:gd name="connsiteX6" fmla="*/ 8794 w 85572"/>
                <a:gd name="connsiteY6" fmla="*/ 38218 h 71849"/>
                <a:gd name="connsiteX7" fmla="*/ 8810 w 85572"/>
                <a:gd name="connsiteY7" fmla="*/ 38212 h 71849"/>
                <a:gd name="connsiteX8" fmla="*/ 85572 w 85572"/>
                <a:gd name="connsiteY8" fmla="*/ 38212 h 71849"/>
                <a:gd name="connsiteX9" fmla="*/ 85572 w 85572"/>
                <a:gd name="connsiteY9" fmla="*/ 33637 h 71849"/>
                <a:gd name="connsiteX10" fmla="*/ 8810 w 85572"/>
                <a:gd name="connsiteY10" fmla="*/ 33637 h 71849"/>
                <a:gd name="connsiteX11" fmla="*/ 8788 w 85572"/>
                <a:gd name="connsiteY11" fmla="*/ 33614 h 71849"/>
                <a:gd name="connsiteX12" fmla="*/ 8794 w 85572"/>
                <a:gd name="connsiteY12" fmla="*/ 33598 h 7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572" h="71849">
                  <a:moveTo>
                    <a:pt x="39159" y="3234"/>
                  </a:moveTo>
                  <a:lnTo>
                    <a:pt x="35925" y="0"/>
                  </a:lnTo>
                  <a:lnTo>
                    <a:pt x="0" y="35925"/>
                  </a:lnTo>
                  <a:lnTo>
                    <a:pt x="35925" y="71849"/>
                  </a:lnTo>
                  <a:lnTo>
                    <a:pt x="39159" y="68615"/>
                  </a:lnTo>
                  <a:lnTo>
                    <a:pt x="8794" y="38251"/>
                  </a:lnTo>
                  <a:cubicBezTo>
                    <a:pt x="8785" y="38242"/>
                    <a:pt x="8785" y="38227"/>
                    <a:pt x="8794" y="38218"/>
                  </a:cubicBezTo>
                  <a:cubicBezTo>
                    <a:pt x="8799" y="38214"/>
                    <a:pt x="8804" y="38212"/>
                    <a:pt x="8810" y="38212"/>
                  </a:cubicBezTo>
                  <a:lnTo>
                    <a:pt x="85572" y="38212"/>
                  </a:lnTo>
                  <a:lnTo>
                    <a:pt x="85572" y="33637"/>
                  </a:lnTo>
                  <a:lnTo>
                    <a:pt x="8810" y="33637"/>
                  </a:lnTo>
                  <a:cubicBezTo>
                    <a:pt x="8798" y="33637"/>
                    <a:pt x="8788" y="33627"/>
                    <a:pt x="8788" y="33614"/>
                  </a:cubicBezTo>
                  <a:cubicBezTo>
                    <a:pt x="8788" y="33608"/>
                    <a:pt x="8790" y="33603"/>
                    <a:pt x="8794" y="33598"/>
                  </a:cubicBezTo>
                  <a:close/>
                </a:path>
              </a:pathLst>
            </a:custGeom>
            <a:noFill/>
            <a:ln w="9525" cap="flat">
              <a:solidFill>
                <a:srgbClr val="FFABA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157" name="!! Browser">
            <a:extLst>
              <a:ext uri="{FF2B5EF4-FFF2-40B4-BE49-F238E27FC236}">
                <a16:creationId xmlns:a16="http://schemas.microsoft.com/office/drawing/2014/main" id="{51E7FE0D-E00A-45E0-99A2-BA6777313723}"/>
              </a:ext>
              <a:ext uri="{C183D7F6-B498-43B3-948B-1728B52AA6E4}">
                <adec:decorative xmlns:adec="http://schemas.microsoft.com/office/drawing/2017/decorative" val="1"/>
              </a:ext>
            </a:extLst>
          </p:cNvPr>
          <p:cNvGrpSpPr/>
          <p:nvPr/>
        </p:nvGrpSpPr>
        <p:grpSpPr>
          <a:xfrm>
            <a:off x="914450" y="4361801"/>
            <a:ext cx="186451" cy="186450"/>
            <a:chOff x="3471062" y="3907483"/>
            <a:chExt cx="503947" cy="503947"/>
          </a:xfrm>
        </p:grpSpPr>
        <p:sp>
          <p:nvSpPr>
            <p:cNvPr id="158" name="Freeform: Shape 157">
              <a:extLst>
                <a:ext uri="{FF2B5EF4-FFF2-40B4-BE49-F238E27FC236}">
                  <a16:creationId xmlns:a16="http://schemas.microsoft.com/office/drawing/2014/main" id="{36FB5C94-7E30-4020-B4B0-7211ACD4A3AB}"/>
                </a:ext>
              </a:extLst>
            </p:cNvPr>
            <p:cNvSpPr/>
            <p:nvPr/>
          </p:nvSpPr>
          <p:spPr>
            <a:xfrm>
              <a:off x="3473935" y="3968225"/>
              <a:ext cx="498752" cy="384454"/>
            </a:xfrm>
            <a:custGeom>
              <a:avLst/>
              <a:gdLst>
                <a:gd name="connsiteX0" fmla="*/ 2089 w 498751"/>
                <a:gd name="connsiteY0" fmla="*/ 386127 h 384454"/>
                <a:gd name="connsiteX1" fmla="*/ 500841 w 498751"/>
                <a:gd name="connsiteY1" fmla="*/ 386127 h 384454"/>
                <a:gd name="connsiteX2" fmla="*/ 500841 w 498751"/>
                <a:gd name="connsiteY2" fmla="*/ 2089 h 384454"/>
                <a:gd name="connsiteX3" fmla="*/ 2089 w 498751"/>
                <a:gd name="connsiteY3" fmla="*/ 2089 h 384454"/>
                <a:gd name="connsiteX4" fmla="*/ 2089 w 498751"/>
                <a:gd name="connsiteY4" fmla="*/ 386127 h 38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384454">
                  <a:moveTo>
                    <a:pt x="2089" y="386127"/>
                  </a:moveTo>
                  <a:lnTo>
                    <a:pt x="500841" y="386127"/>
                  </a:lnTo>
                  <a:lnTo>
                    <a:pt x="500841" y="2089"/>
                  </a:lnTo>
                  <a:lnTo>
                    <a:pt x="2089" y="2089"/>
                  </a:lnTo>
                  <a:lnTo>
                    <a:pt x="2089" y="386127"/>
                  </a:lnTo>
                  <a:close/>
                </a:path>
              </a:pathLst>
            </a:custGeom>
            <a:solidFill>
              <a:srgbClr val="FFABAB"/>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59" name="Freeform: Shape 158">
              <a:extLst>
                <a:ext uri="{FF2B5EF4-FFF2-40B4-BE49-F238E27FC236}">
                  <a16:creationId xmlns:a16="http://schemas.microsoft.com/office/drawing/2014/main" id="{1320D8F6-D0C6-4D81-AAA3-4BD3E348FADF}"/>
                </a:ext>
              </a:extLst>
            </p:cNvPr>
            <p:cNvSpPr/>
            <p:nvPr/>
          </p:nvSpPr>
          <p:spPr>
            <a:xfrm>
              <a:off x="3473935" y="3957733"/>
              <a:ext cx="498752" cy="51953"/>
            </a:xfrm>
            <a:custGeom>
              <a:avLst/>
              <a:gdLst>
                <a:gd name="connsiteX0" fmla="*/ 2089 w 498751"/>
                <a:gd name="connsiteY0" fmla="*/ 54064 h 51953"/>
                <a:gd name="connsiteX1" fmla="*/ 500666 w 498751"/>
                <a:gd name="connsiteY1" fmla="*/ 54064 h 51953"/>
                <a:gd name="connsiteX2" fmla="*/ 500666 w 498751"/>
                <a:gd name="connsiteY2" fmla="*/ 2089 h 51953"/>
                <a:gd name="connsiteX3" fmla="*/ 2089 w 498751"/>
                <a:gd name="connsiteY3" fmla="*/ 2089 h 51953"/>
                <a:gd name="connsiteX4" fmla="*/ 2089 w 498751"/>
                <a:gd name="connsiteY4" fmla="*/ 54064 h 51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51" h="51953">
                  <a:moveTo>
                    <a:pt x="2089" y="54064"/>
                  </a:moveTo>
                  <a:lnTo>
                    <a:pt x="500666" y="54064"/>
                  </a:lnTo>
                  <a:lnTo>
                    <a:pt x="500666" y="2089"/>
                  </a:lnTo>
                  <a:lnTo>
                    <a:pt x="2089" y="2089"/>
                  </a:lnTo>
                  <a:lnTo>
                    <a:pt x="2089" y="54064"/>
                  </a:lnTo>
                  <a:close/>
                </a:path>
              </a:pathLst>
            </a:custGeom>
            <a:solidFill>
              <a:srgbClr val="FFABAB"/>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0" name="Freeform: Shape 159">
              <a:extLst>
                <a:ext uri="{FF2B5EF4-FFF2-40B4-BE49-F238E27FC236}">
                  <a16:creationId xmlns:a16="http://schemas.microsoft.com/office/drawing/2014/main" id="{F836EA67-E3BC-4311-B93F-7EC727F8EF71}"/>
                </a:ext>
              </a:extLst>
            </p:cNvPr>
            <p:cNvSpPr/>
            <p:nvPr/>
          </p:nvSpPr>
          <p:spPr>
            <a:xfrm>
              <a:off x="3538948" y="3972081"/>
              <a:ext cx="25977" cy="25977"/>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3" y="27464"/>
                    <a:pt x="27464" y="21784"/>
                    <a:pt x="27464" y="14776"/>
                  </a:cubicBezTo>
                  <a:cubicBezTo>
                    <a:pt x="27464" y="7769"/>
                    <a:pt x="21783" y="2089"/>
                    <a:pt x="14776" y="2089"/>
                  </a:cubicBezTo>
                  <a:cubicBezTo>
                    <a:pt x="7769" y="2089"/>
                    <a:pt x="2089" y="7769"/>
                    <a:pt x="2089" y="14776"/>
                  </a:cubicBezTo>
                  <a:cubicBezTo>
                    <a:pt x="2089" y="21784"/>
                    <a:pt x="7769" y="27464"/>
                    <a:pt x="14776" y="27464"/>
                  </a:cubicBezTo>
                  <a:close/>
                </a:path>
              </a:pathLst>
            </a:custGeom>
            <a:solidFill>
              <a:srgbClr val="737373"/>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1" name="Freeform: Shape 160">
              <a:extLst>
                <a:ext uri="{FF2B5EF4-FFF2-40B4-BE49-F238E27FC236}">
                  <a16:creationId xmlns:a16="http://schemas.microsoft.com/office/drawing/2014/main" id="{B9D2CF11-18BC-4A09-AAC8-C8FA1AF615E8}"/>
                </a:ext>
              </a:extLst>
            </p:cNvPr>
            <p:cNvSpPr/>
            <p:nvPr/>
          </p:nvSpPr>
          <p:spPr>
            <a:xfrm>
              <a:off x="3499572" y="3972081"/>
              <a:ext cx="25977" cy="25977"/>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rgbClr val="737373"/>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2" name="Freeform: Shape 161">
              <a:extLst>
                <a:ext uri="{FF2B5EF4-FFF2-40B4-BE49-F238E27FC236}">
                  <a16:creationId xmlns:a16="http://schemas.microsoft.com/office/drawing/2014/main" id="{1C331A0B-A2A8-4B1F-A093-5D853C179624}"/>
                </a:ext>
              </a:extLst>
            </p:cNvPr>
            <p:cNvSpPr/>
            <p:nvPr/>
          </p:nvSpPr>
          <p:spPr>
            <a:xfrm>
              <a:off x="3579196" y="3972081"/>
              <a:ext cx="25977" cy="25977"/>
            </a:xfrm>
            <a:custGeom>
              <a:avLst/>
              <a:gdLst>
                <a:gd name="connsiteX0" fmla="*/ 14776 w 25976"/>
                <a:gd name="connsiteY0" fmla="*/ 27464 h 25976"/>
                <a:gd name="connsiteX1" fmla="*/ 27464 w 25976"/>
                <a:gd name="connsiteY1" fmla="*/ 14776 h 25976"/>
                <a:gd name="connsiteX2" fmla="*/ 14776 w 25976"/>
                <a:gd name="connsiteY2" fmla="*/ 2089 h 25976"/>
                <a:gd name="connsiteX3" fmla="*/ 2089 w 25976"/>
                <a:gd name="connsiteY3" fmla="*/ 14776 h 25976"/>
                <a:gd name="connsiteX4" fmla="*/ 14776 w 25976"/>
                <a:gd name="connsiteY4" fmla="*/ 27464 h 25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6" h="25976">
                  <a:moveTo>
                    <a:pt x="14776" y="27464"/>
                  </a:moveTo>
                  <a:cubicBezTo>
                    <a:pt x="21784" y="27464"/>
                    <a:pt x="27464" y="21784"/>
                    <a:pt x="27464" y="14776"/>
                  </a:cubicBezTo>
                  <a:cubicBezTo>
                    <a:pt x="27464" y="7769"/>
                    <a:pt x="21784" y="2089"/>
                    <a:pt x="14776" y="2089"/>
                  </a:cubicBezTo>
                  <a:cubicBezTo>
                    <a:pt x="7769" y="2089"/>
                    <a:pt x="2089" y="7769"/>
                    <a:pt x="2089" y="14776"/>
                  </a:cubicBezTo>
                  <a:cubicBezTo>
                    <a:pt x="2089" y="21784"/>
                    <a:pt x="7769" y="27464"/>
                    <a:pt x="14776" y="27464"/>
                  </a:cubicBezTo>
                  <a:close/>
                </a:path>
              </a:pathLst>
            </a:custGeom>
            <a:solidFill>
              <a:srgbClr val="737373"/>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3" name="Freeform: Shape 162">
              <a:extLst>
                <a:ext uri="{FF2B5EF4-FFF2-40B4-BE49-F238E27FC236}">
                  <a16:creationId xmlns:a16="http://schemas.microsoft.com/office/drawing/2014/main" id="{79132C8F-85EA-4D2A-BB21-EACBD54FA4B3}"/>
                </a:ext>
              </a:extLst>
            </p:cNvPr>
            <p:cNvSpPr/>
            <p:nvPr/>
          </p:nvSpPr>
          <p:spPr>
            <a:xfrm>
              <a:off x="3538598" y="4062045"/>
              <a:ext cx="109102" cy="109102"/>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rgbClr val="737373"/>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4" name="Freeform: Shape 163">
              <a:extLst>
                <a:ext uri="{FF2B5EF4-FFF2-40B4-BE49-F238E27FC236}">
                  <a16:creationId xmlns:a16="http://schemas.microsoft.com/office/drawing/2014/main" id="{67DB0BEE-A176-4EDC-8674-FD6F79806535}"/>
                </a:ext>
              </a:extLst>
            </p:cNvPr>
            <p:cNvSpPr/>
            <p:nvPr/>
          </p:nvSpPr>
          <p:spPr>
            <a:xfrm>
              <a:off x="3669851" y="4062045"/>
              <a:ext cx="109102" cy="109102"/>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rgbClr val="737373"/>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5" name="Freeform: Shape 164">
              <a:extLst>
                <a:ext uri="{FF2B5EF4-FFF2-40B4-BE49-F238E27FC236}">
                  <a16:creationId xmlns:a16="http://schemas.microsoft.com/office/drawing/2014/main" id="{4FD77967-58D1-471C-B754-0B590040188F}"/>
                </a:ext>
              </a:extLst>
            </p:cNvPr>
            <p:cNvSpPr/>
            <p:nvPr/>
          </p:nvSpPr>
          <p:spPr>
            <a:xfrm>
              <a:off x="3801185" y="4062045"/>
              <a:ext cx="109102" cy="109102"/>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rgbClr val="737373"/>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6" name="Freeform: Shape 165">
              <a:extLst>
                <a:ext uri="{FF2B5EF4-FFF2-40B4-BE49-F238E27FC236}">
                  <a16:creationId xmlns:a16="http://schemas.microsoft.com/office/drawing/2014/main" id="{EBCF19C5-B051-41A2-A6C5-F7A41F8B56A1}"/>
                </a:ext>
              </a:extLst>
            </p:cNvPr>
            <p:cNvSpPr/>
            <p:nvPr/>
          </p:nvSpPr>
          <p:spPr>
            <a:xfrm>
              <a:off x="3538598" y="4193370"/>
              <a:ext cx="109102" cy="109102"/>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rgbClr val="737373"/>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7" name="Freeform: Shape 166">
              <a:extLst>
                <a:ext uri="{FF2B5EF4-FFF2-40B4-BE49-F238E27FC236}">
                  <a16:creationId xmlns:a16="http://schemas.microsoft.com/office/drawing/2014/main" id="{61A699E6-B117-4347-87E9-E8B73772BF17}"/>
                </a:ext>
              </a:extLst>
            </p:cNvPr>
            <p:cNvSpPr/>
            <p:nvPr/>
          </p:nvSpPr>
          <p:spPr>
            <a:xfrm>
              <a:off x="3669851" y="4193370"/>
              <a:ext cx="109102" cy="109102"/>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rgbClr val="737373"/>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168" name="Freeform: Shape 167">
              <a:extLst>
                <a:ext uri="{FF2B5EF4-FFF2-40B4-BE49-F238E27FC236}">
                  <a16:creationId xmlns:a16="http://schemas.microsoft.com/office/drawing/2014/main" id="{CD62C575-B170-478A-9ABC-48E31F567628}"/>
                </a:ext>
              </a:extLst>
            </p:cNvPr>
            <p:cNvSpPr/>
            <p:nvPr/>
          </p:nvSpPr>
          <p:spPr>
            <a:xfrm>
              <a:off x="3801185" y="4193370"/>
              <a:ext cx="109102" cy="109102"/>
            </a:xfrm>
            <a:custGeom>
              <a:avLst/>
              <a:gdLst>
                <a:gd name="connsiteX0" fmla="*/ 107877 w 109101"/>
                <a:gd name="connsiteY0" fmla="*/ 2089 h 109101"/>
                <a:gd name="connsiteX1" fmla="*/ 2089 w 109101"/>
                <a:gd name="connsiteY1" fmla="*/ 2089 h 109101"/>
                <a:gd name="connsiteX2" fmla="*/ 2089 w 109101"/>
                <a:gd name="connsiteY2" fmla="*/ 107177 h 109101"/>
                <a:gd name="connsiteX3" fmla="*/ 107877 w 109101"/>
                <a:gd name="connsiteY3" fmla="*/ 107177 h 109101"/>
                <a:gd name="connsiteX4" fmla="*/ 107877 w 109101"/>
                <a:gd name="connsiteY4" fmla="*/ 2089 h 10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01" h="109101">
                  <a:moveTo>
                    <a:pt x="107877" y="2089"/>
                  </a:moveTo>
                  <a:lnTo>
                    <a:pt x="2089" y="2089"/>
                  </a:lnTo>
                  <a:lnTo>
                    <a:pt x="2089" y="107177"/>
                  </a:lnTo>
                  <a:lnTo>
                    <a:pt x="107877" y="107177"/>
                  </a:lnTo>
                  <a:lnTo>
                    <a:pt x="107877" y="2089"/>
                  </a:lnTo>
                  <a:close/>
                </a:path>
              </a:pathLst>
            </a:custGeom>
            <a:solidFill>
              <a:srgbClr val="737373"/>
            </a:solidFill>
            <a:ln w="51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84" name="!! En">
            <a:extLst>
              <a:ext uri="{FF2B5EF4-FFF2-40B4-BE49-F238E27FC236}">
                <a16:creationId xmlns:a16="http://schemas.microsoft.com/office/drawing/2014/main" id="{E3402023-0318-469B-A6F9-CE4D4469F577}"/>
              </a:ext>
              <a:ext uri="{C183D7F6-B498-43B3-948B-1728B52AA6E4}">
                <adec:decorative xmlns:adec="http://schemas.microsoft.com/office/drawing/2017/decorative" val="1"/>
              </a:ext>
            </a:extLst>
          </p:cNvPr>
          <p:cNvSpPr/>
          <p:nvPr/>
        </p:nvSpPr>
        <p:spPr bwMode="auto">
          <a:xfrm>
            <a:off x="9141961" y="2951904"/>
            <a:ext cx="1332274" cy="557784"/>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Encryption</a:t>
            </a:r>
            <a:b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100" b="1" i="0" u="none" strike="noStrike" kern="1200" cap="none" spc="0" normalizeH="0" baseline="0" noProof="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Lock up Data</a:t>
            </a:r>
          </a:p>
        </p:txBody>
      </p:sp>
      <p:cxnSp>
        <p:nvCxnSpPr>
          <p:cNvPr id="4" name="Straight Connector 3">
            <a:extLst>
              <a:ext uri="{FF2B5EF4-FFF2-40B4-BE49-F238E27FC236}">
                <a16:creationId xmlns:a16="http://schemas.microsoft.com/office/drawing/2014/main" id="{4ED8F346-903A-4E17-AD4E-8CC90A1D272D}"/>
              </a:ext>
            </a:extLst>
          </p:cNvPr>
          <p:cNvCxnSpPr/>
          <p:nvPr/>
        </p:nvCxnSpPr>
        <p:spPr>
          <a:xfrm>
            <a:off x="9622334" y="3946349"/>
            <a:ext cx="0" cy="465236"/>
          </a:xfrm>
          <a:prstGeom prst="line">
            <a:avLst/>
          </a:prstGeom>
          <a:ln w="19050">
            <a:solidFill>
              <a:schemeClr val="tx1"/>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DC450EC8-2918-449D-83F3-870D3E511D9C}"/>
              </a:ext>
            </a:extLst>
          </p:cNvPr>
          <p:cNvGrpSpPr/>
          <p:nvPr/>
        </p:nvGrpSpPr>
        <p:grpSpPr>
          <a:xfrm>
            <a:off x="8538417" y="4398460"/>
            <a:ext cx="2181214" cy="411480"/>
            <a:chOff x="8564175" y="4029064"/>
            <a:chExt cx="2181214" cy="411480"/>
          </a:xfrm>
        </p:grpSpPr>
        <p:sp>
          <p:nvSpPr>
            <p:cNvPr id="85" name="!! Ex">
              <a:extLst>
                <a:ext uri="{FF2B5EF4-FFF2-40B4-BE49-F238E27FC236}">
                  <a16:creationId xmlns:a16="http://schemas.microsoft.com/office/drawing/2014/main" id="{5CF4E475-4619-4A64-ACDB-6A0E760B6065}"/>
                </a:ext>
                <a:ext uri="{C183D7F6-B498-43B3-948B-1728B52AA6E4}">
                  <adec:decorative xmlns:adec="http://schemas.microsoft.com/office/drawing/2017/decorative" val="1"/>
                </a:ext>
              </a:extLst>
            </p:cNvPr>
            <p:cNvSpPr/>
            <p:nvPr/>
          </p:nvSpPr>
          <p:spPr bwMode="auto">
            <a:xfrm>
              <a:off x="8716084" y="4046656"/>
              <a:ext cx="2029305" cy="369332"/>
            </a:xfrm>
            <a:prstGeom prst="rect">
              <a:avLst/>
            </a:prstGeom>
          </p:spPr>
          <p:style>
            <a:lnRef idx="2">
              <a:schemeClr val="dk1"/>
            </a:lnRef>
            <a:fillRef idx="1">
              <a:schemeClr val="lt1"/>
            </a:fillRef>
            <a:effectRef idx="0">
              <a:schemeClr val="dk1"/>
            </a:effectRef>
            <a:fontRef idx="minor">
              <a:schemeClr val="dk1"/>
            </a:fontRef>
          </p:style>
          <p:txBody>
            <a:bodyPr wrap="square" lIns="320040">
              <a:spAutoFit/>
            </a:bodyPr>
            <a:lstStyle/>
            <a:p>
              <a:pPr marL="171450" marR="0" lvl="0" indent="-171450" algn="l" defTabSz="2194481"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9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a:ea typeface="+mn-ea"/>
                  <a:cs typeface="Segoe UI" panose="020B0502040204020203" pitchFamily="34" charset="0"/>
                </a:rPr>
                <a:t>Sabotage Backup/Recovery</a:t>
              </a:r>
            </a:p>
            <a:p>
              <a:pPr marL="171450" marR="0" lvl="0" indent="-171450" algn="l" defTabSz="2194481"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9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a:ea typeface="+mn-ea"/>
                  <a:cs typeface="Segoe UI" panose="020B0502040204020203" pitchFamily="34" charset="0"/>
                </a:rPr>
                <a:t>Establish persistence</a:t>
              </a:r>
            </a:p>
          </p:txBody>
        </p:sp>
        <p:grpSp>
          <p:nvGrpSpPr>
            <p:cNvPr id="9" name="Group 8">
              <a:extLst>
                <a:ext uri="{FF2B5EF4-FFF2-40B4-BE49-F238E27FC236}">
                  <a16:creationId xmlns:a16="http://schemas.microsoft.com/office/drawing/2014/main" id="{433BA299-276E-41C7-A30A-F03EB4E35F76}"/>
                </a:ext>
              </a:extLst>
            </p:cNvPr>
            <p:cNvGrpSpPr/>
            <p:nvPr/>
          </p:nvGrpSpPr>
          <p:grpSpPr>
            <a:xfrm>
              <a:off x="8564175" y="4029064"/>
              <a:ext cx="411480" cy="411480"/>
              <a:chOff x="8564175" y="4029064"/>
              <a:chExt cx="411480" cy="411480"/>
            </a:xfrm>
          </p:grpSpPr>
          <p:sp>
            <p:nvSpPr>
              <p:cNvPr id="96" name="Freeform: Shape 95">
                <a:extLst>
                  <a:ext uri="{FF2B5EF4-FFF2-40B4-BE49-F238E27FC236}">
                    <a16:creationId xmlns:a16="http://schemas.microsoft.com/office/drawing/2014/main" id="{AFDE214D-DB9B-468E-A942-FB9857C967B9}"/>
                  </a:ext>
                </a:extLst>
              </p:cNvPr>
              <p:cNvSpPr/>
              <p:nvPr/>
            </p:nvSpPr>
            <p:spPr>
              <a:xfrm>
                <a:off x="8564175" y="4029064"/>
                <a:ext cx="411480" cy="411480"/>
              </a:xfrm>
              <a:custGeom>
                <a:avLst/>
                <a:gdLst>
                  <a:gd name="connsiteX0" fmla="*/ 206385 w 411480"/>
                  <a:gd name="connsiteY0" fmla="*/ 411980 h 411480"/>
                  <a:gd name="connsiteX1" fmla="*/ 411331 w 411480"/>
                  <a:gd name="connsiteY1" fmla="*/ 207035 h 411480"/>
                  <a:gd name="connsiteX2" fmla="*/ 206385 w 411480"/>
                  <a:gd name="connsiteY2" fmla="*/ 1440 h 411480"/>
                  <a:gd name="connsiteX3" fmla="*/ 1440 w 411480"/>
                  <a:gd name="connsiteY3" fmla="*/ 206385 h 411480"/>
                  <a:gd name="connsiteX4" fmla="*/ 206385 w 411480"/>
                  <a:gd name="connsiteY4" fmla="*/ 411980 h 411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480" h="411480">
                    <a:moveTo>
                      <a:pt x="206385" y="411980"/>
                    </a:moveTo>
                    <a:cubicBezTo>
                      <a:pt x="319939" y="411980"/>
                      <a:pt x="411331" y="319939"/>
                      <a:pt x="411331" y="207035"/>
                    </a:cubicBezTo>
                    <a:cubicBezTo>
                      <a:pt x="411980" y="93481"/>
                      <a:pt x="319939" y="1440"/>
                      <a:pt x="206385" y="1440"/>
                    </a:cubicBezTo>
                    <a:cubicBezTo>
                      <a:pt x="93481" y="1440"/>
                      <a:pt x="1440" y="93481"/>
                      <a:pt x="1440" y="206385"/>
                    </a:cubicBezTo>
                    <a:cubicBezTo>
                      <a:pt x="1440" y="319939"/>
                      <a:pt x="93481" y="411980"/>
                      <a:pt x="206385" y="411980"/>
                    </a:cubicBezTo>
                    <a:close/>
                  </a:path>
                </a:pathLst>
              </a:custGeom>
              <a:solidFill>
                <a:srgbClr val="D83B01"/>
              </a:solidFill>
              <a:ln w="426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pic>
            <p:nvPicPr>
              <p:cNvPr id="6" name="Graphic 5" descr="Gears with solid fill">
                <a:extLst>
                  <a:ext uri="{FF2B5EF4-FFF2-40B4-BE49-F238E27FC236}">
                    <a16:creationId xmlns:a16="http://schemas.microsoft.com/office/drawing/2014/main" id="{AD8921D9-4370-4D0F-A3C7-EDC3547226E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5095" y="4097814"/>
                <a:ext cx="312222" cy="312222"/>
              </a:xfrm>
              <a:prstGeom prst="rect">
                <a:avLst/>
              </a:prstGeom>
            </p:spPr>
          </p:pic>
          <p:pic>
            <p:nvPicPr>
              <p:cNvPr id="8" name="Graphic 7" descr="Shoe with solid fill">
                <a:extLst>
                  <a:ext uri="{FF2B5EF4-FFF2-40B4-BE49-F238E27FC236}">
                    <a16:creationId xmlns:a16="http://schemas.microsoft.com/office/drawing/2014/main" id="{BB12E8A7-08E8-46F0-93AF-811CE03117D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rot="1160332">
                <a:off x="8608638" y="4095185"/>
                <a:ext cx="185002" cy="185002"/>
              </a:xfrm>
              <a:prstGeom prst="rect">
                <a:avLst/>
              </a:prstGeom>
            </p:spPr>
          </p:pic>
        </p:grpSp>
      </p:grpSp>
    </p:spTree>
    <p:extLst>
      <p:ext uri="{BB962C8B-B14F-4D97-AF65-F5344CB8AC3E}">
        <p14:creationId xmlns:p14="http://schemas.microsoft.com/office/powerpoint/2010/main" val="21263796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1500"/>
                                        <p:tgtEl>
                                          <p:spTgt spid="90"/>
                                        </p:tgtEl>
                                      </p:cBhvr>
                                    </p:animEffect>
                                  </p:childTnLst>
                                </p:cTn>
                              </p:par>
                              <p:par>
                                <p:cTn id="8" presetID="10" presetClass="entr" presetSubtype="0" fill="hold" nodeType="withEffect">
                                  <p:stCondLst>
                                    <p:cond delay="750"/>
                                  </p:stCondLst>
                                  <p:childTnLst>
                                    <p:set>
                                      <p:cBhvr>
                                        <p:cTn id="9" dur="1" fill="hold">
                                          <p:stCondLst>
                                            <p:cond delay="0"/>
                                          </p:stCondLst>
                                        </p:cTn>
                                        <p:tgtEl>
                                          <p:spTgt spid="131"/>
                                        </p:tgtEl>
                                        <p:attrNameLst>
                                          <p:attrName>style.visibility</p:attrName>
                                        </p:attrNameLst>
                                      </p:cBhvr>
                                      <p:to>
                                        <p:strVal val="visible"/>
                                      </p:to>
                                    </p:set>
                                    <p:animEffect transition="in" filter="fade">
                                      <p:cBhvr>
                                        <p:cTn id="10" dur="500"/>
                                        <p:tgtEl>
                                          <p:spTgt spid="131"/>
                                        </p:tgtEl>
                                      </p:cBhvr>
                                    </p:animEffect>
                                  </p:childTnLst>
                                </p:cTn>
                              </p:par>
                              <p:par>
                                <p:cTn id="11" presetID="10" presetClass="entr" presetSubtype="0" fill="hold" grpId="0" nodeType="withEffect">
                                  <p:stCondLst>
                                    <p:cond delay="750"/>
                                  </p:stCondLst>
                                  <p:childTnLst>
                                    <p:set>
                                      <p:cBhvr>
                                        <p:cTn id="12" dur="1" fill="hold">
                                          <p:stCondLst>
                                            <p:cond delay="0"/>
                                          </p:stCondLst>
                                        </p:cTn>
                                        <p:tgtEl>
                                          <p:spTgt spid="91"/>
                                        </p:tgtEl>
                                        <p:attrNameLst>
                                          <p:attrName>style.visibility</p:attrName>
                                        </p:attrNameLst>
                                      </p:cBhvr>
                                      <p:to>
                                        <p:strVal val="visible"/>
                                      </p:to>
                                    </p:set>
                                    <p:animEffect transition="in" filter="fade">
                                      <p:cBhvr>
                                        <p:cTn id="13" dur="500"/>
                                        <p:tgtEl>
                                          <p:spTgt spid="9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8"/>
                                        </p:tgtEl>
                                        <p:attrNameLst>
                                          <p:attrName>style.visibility</p:attrName>
                                        </p:attrNameLst>
                                      </p:cBhvr>
                                      <p:to>
                                        <p:strVal val="visible"/>
                                      </p:to>
                                    </p:set>
                                    <p:animEffect transition="in" filter="fade">
                                      <p:cBhvr>
                                        <p:cTn id="16" dur="500"/>
                                        <p:tgtEl>
                                          <p:spTgt spid="78"/>
                                        </p:tgtEl>
                                      </p:cBhvr>
                                    </p:animEffect>
                                  </p:childTnLst>
                                </p:cTn>
                              </p:par>
                              <p:par>
                                <p:cTn id="17" presetID="10" presetClass="entr" presetSubtype="0" fill="hold" nodeType="with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fade">
                                      <p:cBhvr>
                                        <p:cTn id="19" dur="500"/>
                                        <p:tgtEl>
                                          <p:spTgt spid="81"/>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79"/>
                                        </p:tgtEl>
                                        <p:attrNameLst>
                                          <p:attrName>style.visibility</p:attrName>
                                        </p:attrNameLst>
                                      </p:cBhvr>
                                      <p:to>
                                        <p:strVal val="visible"/>
                                      </p:to>
                                    </p:set>
                                    <p:animEffect transition="in" filter="fade">
                                      <p:cBhvr>
                                        <p:cTn id="22" dur="500"/>
                                        <p:tgtEl>
                                          <p:spTgt spid="79"/>
                                        </p:tgtEl>
                                      </p:cBhvr>
                                    </p:animEffect>
                                  </p:childTnLst>
                                </p:cTn>
                              </p:par>
                              <p:par>
                                <p:cTn id="23" presetID="10" presetClass="entr" presetSubtype="0" fill="hold" nodeType="withEffect">
                                  <p:stCondLst>
                                    <p:cond delay="500"/>
                                  </p:stCondLst>
                                  <p:childTnLst>
                                    <p:set>
                                      <p:cBhvr>
                                        <p:cTn id="24" dur="1" fill="hold">
                                          <p:stCondLst>
                                            <p:cond delay="0"/>
                                          </p:stCondLst>
                                        </p:cTn>
                                        <p:tgtEl>
                                          <p:spTgt spid="82"/>
                                        </p:tgtEl>
                                        <p:attrNameLst>
                                          <p:attrName>style.visibility</p:attrName>
                                        </p:attrNameLst>
                                      </p:cBhvr>
                                      <p:to>
                                        <p:strVal val="visible"/>
                                      </p:to>
                                    </p:set>
                                    <p:animEffect transition="in" filter="fade">
                                      <p:cBhvr>
                                        <p:cTn id="25" dur="500"/>
                                        <p:tgtEl>
                                          <p:spTgt spid="8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80"/>
                                        </p:tgtEl>
                                        <p:attrNameLst>
                                          <p:attrName>style.visibility</p:attrName>
                                        </p:attrNameLst>
                                      </p:cBhvr>
                                      <p:to>
                                        <p:strVal val="visible"/>
                                      </p:to>
                                    </p:set>
                                    <p:animEffect transition="in" filter="fade">
                                      <p:cBhvr>
                                        <p:cTn id="28" dur="500"/>
                                        <p:tgtEl>
                                          <p:spTgt spid="80"/>
                                        </p:tgtEl>
                                      </p:cBhvr>
                                    </p:animEffect>
                                  </p:childTnLst>
                                </p:cTn>
                              </p:par>
                            </p:childTnLst>
                          </p:cTn>
                        </p:par>
                        <p:par>
                          <p:cTn id="29" fill="hold">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115"/>
                                        </p:tgtEl>
                                        <p:attrNameLst>
                                          <p:attrName>style.visibility</p:attrName>
                                        </p:attrNameLst>
                                      </p:cBhvr>
                                      <p:to>
                                        <p:strVal val="visible"/>
                                      </p:to>
                                    </p:set>
                                    <p:animEffect transition="in" filter="fade">
                                      <p:cBhvr>
                                        <p:cTn id="32" dur="500"/>
                                        <p:tgtEl>
                                          <p:spTgt spid="115"/>
                                        </p:tgtEl>
                                      </p:cBhvr>
                                    </p:animEffect>
                                  </p:childTnLst>
                                </p:cTn>
                              </p:par>
                              <p:par>
                                <p:cTn id="33" presetID="10" presetClass="entr" presetSubtype="0" fill="hold" nodeType="withEffect">
                                  <p:stCondLst>
                                    <p:cond delay="0"/>
                                  </p:stCondLst>
                                  <p:childTnLst>
                                    <p:set>
                                      <p:cBhvr>
                                        <p:cTn id="34" dur="1" fill="hold">
                                          <p:stCondLst>
                                            <p:cond delay="0"/>
                                          </p:stCondLst>
                                        </p:cTn>
                                        <p:tgtEl>
                                          <p:spTgt spid="116"/>
                                        </p:tgtEl>
                                        <p:attrNameLst>
                                          <p:attrName>style.visibility</p:attrName>
                                        </p:attrNameLst>
                                      </p:cBhvr>
                                      <p:to>
                                        <p:strVal val="visible"/>
                                      </p:to>
                                    </p:set>
                                    <p:animEffect transition="in" filter="fade">
                                      <p:cBhvr>
                                        <p:cTn id="35" dur="500"/>
                                        <p:tgtEl>
                                          <p:spTgt spid="116"/>
                                        </p:tgtEl>
                                      </p:cBhvr>
                                    </p:animEffect>
                                  </p:childTnLst>
                                </p:cTn>
                              </p:par>
                              <p:par>
                                <p:cTn id="36" presetID="10" presetClass="entr" presetSubtype="0" fill="hold" nodeType="withEffect">
                                  <p:stCondLst>
                                    <p:cond delay="0"/>
                                  </p:stCondLst>
                                  <p:childTnLst>
                                    <p:set>
                                      <p:cBhvr>
                                        <p:cTn id="37" dur="1" fill="hold">
                                          <p:stCondLst>
                                            <p:cond delay="0"/>
                                          </p:stCondLst>
                                        </p:cTn>
                                        <p:tgtEl>
                                          <p:spTgt spid="157"/>
                                        </p:tgtEl>
                                        <p:attrNameLst>
                                          <p:attrName>style.visibility</p:attrName>
                                        </p:attrNameLst>
                                      </p:cBhvr>
                                      <p:to>
                                        <p:strVal val="visible"/>
                                      </p:to>
                                    </p:set>
                                    <p:animEffect transition="in" filter="fade">
                                      <p:cBhvr>
                                        <p:cTn id="38" dur="500"/>
                                        <p:tgtEl>
                                          <p:spTgt spid="157"/>
                                        </p:tgtEl>
                                      </p:cBhvr>
                                    </p:animEffect>
                                  </p:childTnLst>
                                </p:cTn>
                              </p:par>
                              <p:par>
                                <p:cTn id="39" presetID="10" presetClass="entr" presetSubtype="0" fill="hold" nodeType="withEffect">
                                  <p:stCondLst>
                                    <p:cond delay="0"/>
                                  </p:stCondLst>
                                  <p:childTnLst>
                                    <p:set>
                                      <p:cBhvr>
                                        <p:cTn id="40" dur="1" fill="hold">
                                          <p:stCondLst>
                                            <p:cond delay="0"/>
                                          </p:stCondLst>
                                        </p:cTn>
                                        <p:tgtEl>
                                          <p:spTgt spid="152"/>
                                        </p:tgtEl>
                                        <p:attrNameLst>
                                          <p:attrName>style.visibility</p:attrName>
                                        </p:attrNameLst>
                                      </p:cBhvr>
                                      <p:to>
                                        <p:strVal val="visible"/>
                                      </p:to>
                                    </p:set>
                                    <p:animEffect transition="in" filter="fade">
                                      <p:cBhvr>
                                        <p:cTn id="41" dur="500"/>
                                        <p:tgtEl>
                                          <p:spTgt spid="152"/>
                                        </p:tgtEl>
                                      </p:cBhvr>
                                    </p:animEffect>
                                  </p:childTnLst>
                                </p:cTn>
                              </p:par>
                            </p:childTnLst>
                          </p:cTn>
                        </p:par>
                        <p:par>
                          <p:cTn id="42" fill="hold">
                            <p:stCondLst>
                              <p:cond delay="2000"/>
                            </p:stCondLst>
                            <p:childTnLst>
                              <p:par>
                                <p:cTn id="43" presetID="10" presetClass="entr" presetSubtype="0" fill="hold" grpId="0" nodeType="afterEffect">
                                  <p:stCondLst>
                                    <p:cond delay="0"/>
                                  </p:stCondLst>
                                  <p:childTnLst>
                                    <p:set>
                                      <p:cBhvr>
                                        <p:cTn id="44" dur="1" fill="hold">
                                          <p:stCondLst>
                                            <p:cond delay="0"/>
                                          </p:stCondLst>
                                        </p:cTn>
                                        <p:tgtEl>
                                          <p:spTgt spid="105"/>
                                        </p:tgtEl>
                                        <p:attrNameLst>
                                          <p:attrName>style.visibility</p:attrName>
                                        </p:attrNameLst>
                                      </p:cBhvr>
                                      <p:to>
                                        <p:strVal val="visible"/>
                                      </p:to>
                                    </p:set>
                                    <p:animEffect transition="in" filter="fade">
                                      <p:cBhvr>
                                        <p:cTn id="45" dur="500"/>
                                        <p:tgtEl>
                                          <p:spTgt spid="105"/>
                                        </p:tgtEl>
                                      </p:cBhvr>
                                    </p:animEffect>
                                  </p:childTnLst>
                                </p:cTn>
                              </p:par>
                              <p:par>
                                <p:cTn id="46" presetID="10" presetClass="entr" presetSubtype="0" fill="hold" nodeType="withEffect">
                                  <p:stCondLst>
                                    <p:cond delay="0"/>
                                  </p:stCondLst>
                                  <p:childTnLst>
                                    <p:set>
                                      <p:cBhvr>
                                        <p:cTn id="47" dur="1" fill="hold">
                                          <p:stCondLst>
                                            <p:cond delay="0"/>
                                          </p:stCondLst>
                                        </p:cTn>
                                        <p:tgtEl>
                                          <p:spTgt spid="146"/>
                                        </p:tgtEl>
                                        <p:attrNameLst>
                                          <p:attrName>style.visibility</p:attrName>
                                        </p:attrNameLst>
                                      </p:cBhvr>
                                      <p:to>
                                        <p:strVal val="visible"/>
                                      </p:to>
                                    </p:set>
                                    <p:animEffect transition="in" filter="fade">
                                      <p:cBhvr>
                                        <p:cTn id="48" dur="500"/>
                                        <p:tgtEl>
                                          <p:spTgt spid="146"/>
                                        </p:tgtEl>
                                      </p:cBhvr>
                                    </p:animEffect>
                                  </p:childTnLst>
                                </p:cTn>
                              </p:par>
                              <p:par>
                                <p:cTn id="49" presetID="10" presetClass="entr" presetSubtype="0" fill="hold" nodeType="withEffect">
                                  <p:stCondLst>
                                    <p:cond delay="0"/>
                                  </p:stCondLst>
                                  <p:childTnLst>
                                    <p:set>
                                      <p:cBhvr>
                                        <p:cTn id="50" dur="1" fill="hold">
                                          <p:stCondLst>
                                            <p:cond delay="0"/>
                                          </p:stCondLst>
                                        </p:cTn>
                                        <p:tgtEl>
                                          <p:spTgt spid="145"/>
                                        </p:tgtEl>
                                        <p:attrNameLst>
                                          <p:attrName>style.visibility</p:attrName>
                                        </p:attrNameLst>
                                      </p:cBhvr>
                                      <p:to>
                                        <p:strVal val="visible"/>
                                      </p:to>
                                    </p:set>
                                    <p:animEffect transition="in" filter="fade">
                                      <p:cBhvr>
                                        <p:cTn id="51" dur="500"/>
                                        <p:tgtEl>
                                          <p:spTgt spid="145"/>
                                        </p:tgtEl>
                                      </p:cBhvr>
                                    </p:animEffect>
                                  </p:childTnLst>
                                </p:cTn>
                              </p:par>
                              <p:par>
                                <p:cTn id="52" presetID="10" presetClass="entr" presetSubtype="0" fill="hold"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500"/>
                                        <p:tgtEl>
                                          <p:spTgt spid="106"/>
                                        </p:tgtEl>
                                      </p:cBhvr>
                                    </p:animEffect>
                                  </p:childTnLst>
                                </p:cTn>
                              </p:par>
                            </p:childTnLst>
                          </p:cTn>
                        </p:par>
                        <p:par>
                          <p:cTn id="55" fill="hold">
                            <p:stCondLst>
                              <p:cond delay="2500"/>
                            </p:stCondLst>
                            <p:childTnLst>
                              <p:par>
                                <p:cTn id="56" presetID="22" presetClass="entr" presetSubtype="1" fill="hold" nodeType="afterEffect">
                                  <p:stCondLst>
                                    <p:cond delay="0"/>
                                  </p:stCondLst>
                                  <p:childTnLst>
                                    <p:set>
                                      <p:cBhvr>
                                        <p:cTn id="57" dur="1" fill="hold">
                                          <p:stCondLst>
                                            <p:cond delay="0"/>
                                          </p:stCondLst>
                                        </p:cTn>
                                        <p:tgtEl>
                                          <p:spTgt spid="121"/>
                                        </p:tgtEl>
                                        <p:attrNameLst>
                                          <p:attrName>style.visibility</p:attrName>
                                        </p:attrNameLst>
                                      </p:cBhvr>
                                      <p:to>
                                        <p:strVal val="visible"/>
                                      </p:to>
                                    </p:set>
                                    <p:animEffect transition="in" filter="wipe(up)">
                                      <p:cBhvr>
                                        <p:cTn id="58" dur="500"/>
                                        <p:tgtEl>
                                          <p:spTgt spid="12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4"/>
                                        </p:tgtEl>
                                        <p:attrNameLst>
                                          <p:attrName>style.visibility</p:attrName>
                                        </p:attrNameLst>
                                      </p:cBhvr>
                                      <p:to>
                                        <p:strVal val="visible"/>
                                      </p:to>
                                    </p:set>
                                    <p:animEffect transition="in" filter="fade">
                                      <p:cBhvr>
                                        <p:cTn id="61" dur="500"/>
                                        <p:tgtEl>
                                          <p:spTgt spid="104"/>
                                        </p:tgtEl>
                                      </p:cBhvr>
                                    </p:animEffect>
                                  </p:childTnLst>
                                </p:cTn>
                              </p:par>
                            </p:childTnLst>
                          </p:cTn>
                        </p:par>
                        <p:par>
                          <p:cTn id="62" fill="hold">
                            <p:stCondLst>
                              <p:cond delay="3000"/>
                            </p:stCondLst>
                            <p:childTnLst>
                              <p:par>
                                <p:cTn id="63" presetID="10" presetClass="entr" presetSubtype="0" fill="hold" grpId="0" nodeType="afterEffect">
                                  <p:stCondLst>
                                    <p:cond delay="0"/>
                                  </p:stCondLst>
                                  <p:childTnLst>
                                    <p:set>
                                      <p:cBhvr>
                                        <p:cTn id="64" dur="1" fill="hold">
                                          <p:stCondLst>
                                            <p:cond delay="0"/>
                                          </p:stCondLst>
                                        </p:cTn>
                                        <p:tgtEl>
                                          <p:spTgt spid="141"/>
                                        </p:tgtEl>
                                        <p:attrNameLst>
                                          <p:attrName>style.visibility</p:attrName>
                                        </p:attrNameLst>
                                      </p:cBhvr>
                                      <p:to>
                                        <p:strVal val="visible"/>
                                      </p:to>
                                    </p:set>
                                    <p:animEffect transition="in" filter="fade">
                                      <p:cBhvr>
                                        <p:cTn id="65" dur="500"/>
                                        <p:tgtEl>
                                          <p:spTgt spid="141"/>
                                        </p:tgtEl>
                                      </p:cBhvr>
                                    </p:animEffect>
                                  </p:childTnLst>
                                </p:cTn>
                              </p:par>
                              <p:par>
                                <p:cTn id="66" presetID="10" presetClass="entr" presetSubtype="0" fill="hold" nodeType="withEffect">
                                  <p:stCondLst>
                                    <p:cond delay="0"/>
                                  </p:stCondLst>
                                  <p:childTnLst>
                                    <p:set>
                                      <p:cBhvr>
                                        <p:cTn id="67" dur="1" fill="hold">
                                          <p:stCondLst>
                                            <p:cond delay="0"/>
                                          </p:stCondLst>
                                        </p:cTn>
                                        <p:tgtEl>
                                          <p:spTgt spid="142"/>
                                        </p:tgtEl>
                                        <p:attrNameLst>
                                          <p:attrName>style.visibility</p:attrName>
                                        </p:attrNameLst>
                                      </p:cBhvr>
                                      <p:to>
                                        <p:strVal val="visible"/>
                                      </p:to>
                                    </p:set>
                                    <p:animEffect transition="in" filter="fade">
                                      <p:cBhvr>
                                        <p:cTn id="68" dur="500"/>
                                        <p:tgtEl>
                                          <p:spTgt spid="142"/>
                                        </p:tgtEl>
                                      </p:cBhvr>
                                    </p:animEffect>
                                  </p:childTnLst>
                                </p:cTn>
                              </p:par>
                            </p:childTnLst>
                          </p:cTn>
                        </p:par>
                        <p:par>
                          <p:cTn id="69" fill="hold">
                            <p:stCondLst>
                              <p:cond delay="3500"/>
                            </p:stCondLst>
                            <p:childTnLst>
                              <p:par>
                                <p:cTn id="70" presetID="22" presetClass="entr" presetSubtype="4" fill="hold" grpId="0" nodeType="afterEffect">
                                  <p:stCondLst>
                                    <p:cond delay="0"/>
                                  </p:stCondLst>
                                  <p:childTnLst>
                                    <p:set>
                                      <p:cBhvr>
                                        <p:cTn id="71" dur="1" fill="hold">
                                          <p:stCondLst>
                                            <p:cond delay="0"/>
                                          </p:stCondLst>
                                        </p:cTn>
                                        <p:tgtEl>
                                          <p:spTgt spid="140"/>
                                        </p:tgtEl>
                                        <p:attrNameLst>
                                          <p:attrName>style.visibility</p:attrName>
                                        </p:attrNameLst>
                                      </p:cBhvr>
                                      <p:to>
                                        <p:strVal val="visible"/>
                                      </p:to>
                                    </p:set>
                                    <p:animEffect transition="in" filter="wipe(down)">
                                      <p:cBhvr>
                                        <p:cTn id="72" dur="500"/>
                                        <p:tgtEl>
                                          <p:spTgt spid="140"/>
                                        </p:tgtEl>
                                      </p:cBhvr>
                                    </p:animEffect>
                                  </p:childTnLst>
                                </p:cTn>
                              </p:par>
                            </p:childTnLst>
                          </p:cTn>
                        </p:par>
                        <p:par>
                          <p:cTn id="73" fill="hold">
                            <p:stCondLst>
                              <p:cond delay="4000"/>
                            </p:stCondLst>
                            <p:childTnLst>
                              <p:par>
                                <p:cTn id="74" presetID="10" presetClass="entr" presetSubtype="0" fill="hold" grpId="0" nodeType="afterEffect">
                                  <p:stCondLst>
                                    <p:cond delay="0"/>
                                  </p:stCondLst>
                                  <p:childTnLst>
                                    <p:set>
                                      <p:cBhvr>
                                        <p:cTn id="75" dur="1" fill="hold">
                                          <p:stCondLst>
                                            <p:cond delay="0"/>
                                          </p:stCondLst>
                                        </p:cTn>
                                        <p:tgtEl>
                                          <p:spTgt spid="117"/>
                                        </p:tgtEl>
                                        <p:attrNameLst>
                                          <p:attrName>style.visibility</p:attrName>
                                        </p:attrNameLst>
                                      </p:cBhvr>
                                      <p:to>
                                        <p:strVal val="visible"/>
                                      </p:to>
                                    </p:set>
                                    <p:animEffect transition="in" filter="fade">
                                      <p:cBhvr>
                                        <p:cTn id="76" dur="500"/>
                                        <p:tgtEl>
                                          <p:spTgt spid="11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18"/>
                                        </p:tgtEl>
                                        <p:attrNameLst>
                                          <p:attrName>style.visibility</p:attrName>
                                        </p:attrNameLst>
                                      </p:cBhvr>
                                      <p:to>
                                        <p:strVal val="visible"/>
                                      </p:to>
                                    </p:set>
                                    <p:animEffect transition="in" filter="fade">
                                      <p:cBhvr>
                                        <p:cTn id="79" dur="500"/>
                                        <p:tgtEl>
                                          <p:spTgt spid="118"/>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nodeType="clickEffect">
                                  <p:stCondLst>
                                    <p:cond delay="0"/>
                                  </p:stCondLst>
                                  <p:childTnLst>
                                    <p:set>
                                      <p:cBhvr>
                                        <p:cTn id="83" dur="1" fill="hold">
                                          <p:stCondLst>
                                            <p:cond delay="0"/>
                                          </p:stCondLst>
                                        </p:cTn>
                                        <p:tgtEl>
                                          <p:spTgt spid="126"/>
                                        </p:tgtEl>
                                        <p:attrNameLst>
                                          <p:attrName>style.visibility</p:attrName>
                                        </p:attrNameLst>
                                      </p:cBhvr>
                                      <p:to>
                                        <p:strVal val="visible"/>
                                      </p:to>
                                    </p:set>
                                    <p:animEffect transition="in" filter="wipe(left)">
                                      <p:cBhvr>
                                        <p:cTn id="84" dur="500"/>
                                        <p:tgtEl>
                                          <p:spTgt spid="126"/>
                                        </p:tgtEl>
                                      </p:cBhvr>
                                    </p:animEffect>
                                  </p:childTnLst>
                                </p:cTn>
                              </p:par>
                              <p:par>
                                <p:cTn id="85" presetID="22" presetClass="entr" presetSubtype="8" fill="hold" nodeType="withEffect">
                                  <p:stCondLst>
                                    <p:cond delay="0"/>
                                  </p:stCondLst>
                                  <p:childTnLst>
                                    <p:set>
                                      <p:cBhvr>
                                        <p:cTn id="86" dur="1" fill="hold">
                                          <p:stCondLst>
                                            <p:cond delay="0"/>
                                          </p:stCondLst>
                                        </p:cTn>
                                        <p:tgtEl>
                                          <p:spTgt spid="127"/>
                                        </p:tgtEl>
                                        <p:attrNameLst>
                                          <p:attrName>style.visibility</p:attrName>
                                        </p:attrNameLst>
                                      </p:cBhvr>
                                      <p:to>
                                        <p:strVal val="visible"/>
                                      </p:to>
                                    </p:set>
                                    <p:animEffect transition="in" filter="wipe(left)">
                                      <p:cBhvr>
                                        <p:cTn id="87" dur="500"/>
                                        <p:tgtEl>
                                          <p:spTgt spid="127"/>
                                        </p:tgtEl>
                                      </p:cBhvr>
                                    </p:animEffect>
                                  </p:childTnLst>
                                </p:cTn>
                              </p:par>
                            </p:childTnLst>
                          </p:cTn>
                        </p:par>
                        <p:par>
                          <p:cTn id="88" fill="hold">
                            <p:stCondLst>
                              <p:cond delay="500"/>
                            </p:stCondLst>
                            <p:childTnLst>
                              <p:par>
                                <p:cTn id="89" presetID="22" presetClass="entr" presetSubtype="8" fill="hold" grpId="0" nodeType="afterEffect">
                                  <p:stCondLst>
                                    <p:cond delay="0"/>
                                  </p:stCondLst>
                                  <p:childTnLst>
                                    <p:set>
                                      <p:cBhvr>
                                        <p:cTn id="90" dur="1" fill="hold">
                                          <p:stCondLst>
                                            <p:cond delay="0"/>
                                          </p:stCondLst>
                                        </p:cTn>
                                        <p:tgtEl>
                                          <p:spTgt spid="123"/>
                                        </p:tgtEl>
                                        <p:attrNameLst>
                                          <p:attrName>style.visibility</p:attrName>
                                        </p:attrNameLst>
                                      </p:cBhvr>
                                      <p:to>
                                        <p:strVal val="visible"/>
                                      </p:to>
                                    </p:set>
                                    <p:animEffect transition="in" filter="wipe(left)">
                                      <p:cBhvr>
                                        <p:cTn id="91" dur="500"/>
                                        <p:tgtEl>
                                          <p:spTgt spid="123"/>
                                        </p:tgtEl>
                                      </p:cBhvr>
                                    </p:animEffect>
                                  </p:childTnLst>
                                </p:cTn>
                              </p:par>
                            </p:childTnLst>
                          </p:cTn>
                        </p:par>
                        <p:par>
                          <p:cTn id="92" fill="hold">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124"/>
                                        </p:tgtEl>
                                        <p:attrNameLst>
                                          <p:attrName>style.visibility</p:attrName>
                                        </p:attrNameLst>
                                      </p:cBhvr>
                                      <p:to>
                                        <p:strVal val="visible"/>
                                      </p:to>
                                    </p:set>
                                    <p:animEffect transition="in" filter="wipe(up)">
                                      <p:cBhvr>
                                        <p:cTn id="95" dur="500"/>
                                        <p:tgtEl>
                                          <p:spTgt spid="124"/>
                                        </p:tgtEl>
                                      </p:cBhvr>
                                    </p:animEffect>
                                  </p:childTnLst>
                                </p:cTn>
                              </p:par>
                            </p:childTnLst>
                          </p:cTn>
                        </p:par>
                        <p:par>
                          <p:cTn id="96" fill="hold">
                            <p:stCondLst>
                              <p:cond delay="1500"/>
                            </p:stCondLst>
                            <p:childTnLst>
                              <p:par>
                                <p:cTn id="97" presetID="22" presetClass="entr" presetSubtype="2" fill="hold" grpId="0" nodeType="afterEffect">
                                  <p:stCondLst>
                                    <p:cond delay="0"/>
                                  </p:stCondLst>
                                  <p:childTnLst>
                                    <p:set>
                                      <p:cBhvr>
                                        <p:cTn id="98" dur="1" fill="hold">
                                          <p:stCondLst>
                                            <p:cond delay="0"/>
                                          </p:stCondLst>
                                        </p:cTn>
                                        <p:tgtEl>
                                          <p:spTgt spid="122"/>
                                        </p:tgtEl>
                                        <p:attrNameLst>
                                          <p:attrName>style.visibility</p:attrName>
                                        </p:attrNameLst>
                                      </p:cBhvr>
                                      <p:to>
                                        <p:strVal val="visible"/>
                                      </p:to>
                                    </p:set>
                                    <p:animEffect transition="in" filter="wipe(right)">
                                      <p:cBhvr>
                                        <p:cTn id="99" dur="500"/>
                                        <p:tgtEl>
                                          <p:spTgt spid="122"/>
                                        </p:tgtEl>
                                      </p:cBhvr>
                                    </p:animEffect>
                                  </p:childTnLst>
                                </p:cTn>
                              </p:par>
                            </p:childTnLst>
                          </p:cTn>
                        </p:par>
                        <p:par>
                          <p:cTn id="100" fill="hold">
                            <p:stCondLst>
                              <p:cond delay="2000"/>
                            </p:stCondLst>
                            <p:childTnLst>
                              <p:par>
                                <p:cTn id="101" presetID="22" presetClass="entr" presetSubtype="4" fill="hold" grpId="0" nodeType="afterEffect">
                                  <p:stCondLst>
                                    <p:cond delay="0"/>
                                  </p:stCondLst>
                                  <p:childTnLst>
                                    <p:set>
                                      <p:cBhvr>
                                        <p:cTn id="102" dur="1" fill="hold">
                                          <p:stCondLst>
                                            <p:cond delay="0"/>
                                          </p:stCondLst>
                                        </p:cTn>
                                        <p:tgtEl>
                                          <p:spTgt spid="125"/>
                                        </p:tgtEl>
                                        <p:attrNameLst>
                                          <p:attrName>style.visibility</p:attrName>
                                        </p:attrNameLst>
                                      </p:cBhvr>
                                      <p:to>
                                        <p:strVal val="visible"/>
                                      </p:to>
                                    </p:set>
                                    <p:animEffect transition="in" filter="wipe(down)">
                                      <p:cBhvr>
                                        <p:cTn id="103" dur="500"/>
                                        <p:tgtEl>
                                          <p:spTgt spid="125"/>
                                        </p:tgtEl>
                                      </p:cBhvr>
                                    </p:animEffect>
                                  </p:childTnLst>
                                </p:cTn>
                              </p:par>
                            </p:childTnLst>
                          </p:cTn>
                        </p:par>
                        <p:par>
                          <p:cTn id="104" fill="hold">
                            <p:stCondLst>
                              <p:cond delay="2500"/>
                            </p:stCondLst>
                            <p:childTnLst>
                              <p:par>
                                <p:cTn id="105" presetID="26" presetClass="emph" presetSubtype="0" fill="hold" grpId="1" nodeType="afterEffect">
                                  <p:stCondLst>
                                    <p:cond delay="0"/>
                                  </p:stCondLst>
                                  <p:childTnLst>
                                    <p:animEffect transition="out" filter="fade">
                                      <p:cBhvr>
                                        <p:cTn id="106" dur="250" tmFilter="0, 0; .2, .5; .8, .5; 1, 0"/>
                                        <p:tgtEl>
                                          <p:spTgt spid="123"/>
                                        </p:tgtEl>
                                      </p:cBhvr>
                                    </p:animEffect>
                                    <p:animScale>
                                      <p:cBhvr>
                                        <p:cTn id="107" dur="125" autoRev="1" fill="hold"/>
                                        <p:tgtEl>
                                          <p:spTgt spid="123"/>
                                        </p:tgtEl>
                                      </p:cBhvr>
                                      <p:by x="105000" y="105000"/>
                                    </p:animScale>
                                  </p:childTnLst>
                                </p:cTn>
                              </p:par>
                            </p:childTnLst>
                          </p:cTn>
                        </p:par>
                        <p:par>
                          <p:cTn id="108" fill="hold">
                            <p:stCondLst>
                              <p:cond delay="2750"/>
                            </p:stCondLst>
                            <p:childTnLst>
                              <p:par>
                                <p:cTn id="109" presetID="26" presetClass="emph" presetSubtype="0" fill="hold" grpId="1" nodeType="afterEffect">
                                  <p:stCondLst>
                                    <p:cond delay="0"/>
                                  </p:stCondLst>
                                  <p:childTnLst>
                                    <p:animEffect transition="out" filter="fade">
                                      <p:cBhvr>
                                        <p:cTn id="110" dur="250" tmFilter="0, 0; .2, .5; .8, .5; 1, 0"/>
                                        <p:tgtEl>
                                          <p:spTgt spid="122"/>
                                        </p:tgtEl>
                                      </p:cBhvr>
                                    </p:animEffect>
                                    <p:animScale>
                                      <p:cBhvr>
                                        <p:cTn id="111" dur="125" autoRev="1" fill="hold"/>
                                        <p:tgtEl>
                                          <p:spTgt spid="122"/>
                                        </p:tgtEl>
                                      </p:cBhvr>
                                      <p:by x="105000" y="105000"/>
                                    </p:animScale>
                                  </p:childTnLst>
                                </p:cTn>
                              </p:par>
                            </p:childTnLst>
                          </p:cTn>
                        </p:par>
                        <p:par>
                          <p:cTn id="112" fill="hold">
                            <p:stCondLst>
                              <p:cond delay="3000"/>
                            </p:stCondLst>
                            <p:childTnLst>
                              <p:par>
                                <p:cTn id="113" presetID="26" presetClass="emph" presetSubtype="0" fill="hold" grpId="2" nodeType="afterEffect">
                                  <p:stCondLst>
                                    <p:cond delay="0"/>
                                  </p:stCondLst>
                                  <p:childTnLst>
                                    <p:animEffect transition="out" filter="fade">
                                      <p:cBhvr>
                                        <p:cTn id="114" dur="250" tmFilter="0, 0; .2, .5; .8, .5; 1, 0"/>
                                        <p:tgtEl>
                                          <p:spTgt spid="123"/>
                                        </p:tgtEl>
                                      </p:cBhvr>
                                    </p:animEffect>
                                    <p:animScale>
                                      <p:cBhvr>
                                        <p:cTn id="115" dur="125" autoRev="1" fill="hold"/>
                                        <p:tgtEl>
                                          <p:spTgt spid="123"/>
                                        </p:tgtEl>
                                      </p:cBhvr>
                                      <p:by x="105000" y="105000"/>
                                    </p:animScale>
                                  </p:childTnLst>
                                </p:cTn>
                              </p:par>
                            </p:childTnLst>
                          </p:cTn>
                        </p:par>
                        <p:par>
                          <p:cTn id="116" fill="hold">
                            <p:stCondLst>
                              <p:cond delay="3250"/>
                            </p:stCondLst>
                            <p:childTnLst>
                              <p:par>
                                <p:cTn id="117" presetID="26" presetClass="emph" presetSubtype="0" fill="hold" grpId="2" nodeType="afterEffect">
                                  <p:stCondLst>
                                    <p:cond delay="0"/>
                                  </p:stCondLst>
                                  <p:childTnLst>
                                    <p:animEffect transition="out" filter="fade">
                                      <p:cBhvr>
                                        <p:cTn id="118" dur="250" tmFilter="0, 0; .2, .5; .8, .5; 1, 0"/>
                                        <p:tgtEl>
                                          <p:spTgt spid="122"/>
                                        </p:tgtEl>
                                      </p:cBhvr>
                                    </p:animEffect>
                                    <p:animScale>
                                      <p:cBhvr>
                                        <p:cTn id="119" dur="125" autoRev="1" fill="hold"/>
                                        <p:tgtEl>
                                          <p:spTgt spid="122"/>
                                        </p:tgtEl>
                                      </p:cBhvr>
                                      <p:by x="105000" y="105000"/>
                                    </p:animScale>
                                  </p:childTnLst>
                                </p:cTn>
                              </p:par>
                            </p:childTnLst>
                          </p:cTn>
                        </p:par>
                        <p:par>
                          <p:cTn id="120" fill="hold">
                            <p:stCondLst>
                              <p:cond delay="3500"/>
                            </p:stCondLst>
                            <p:childTnLst>
                              <p:par>
                                <p:cTn id="121" presetID="10" presetClass="entr" presetSubtype="0" fill="hold" grpId="0" nodeType="afterEffect">
                                  <p:stCondLst>
                                    <p:cond delay="0"/>
                                  </p:stCondLst>
                                  <p:childTnLst>
                                    <p:set>
                                      <p:cBhvr>
                                        <p:cTn id="122" dur="1" fill="hold">
                                          <p:stCondLst>
                                            <p:cond delay="0"/>
                                          </p:stCondLst>
                                        </p:cTn>
                                        <p:tgtEl>
                                          <p:spTgt spid="139"/>
                                        </p:tgtEl>
                                        <p:attrNameLst>
                                          <p:attrName>style.visibility</p:attrName>
                                        </p:attrNameLst>
                                      </p:cBhvr>
                                      <p:to>
                                        <p:strVal val="visible"/>
                                      </p:to>
                                    </p:set>
                                    <p:animEffect transition="in" filter="fade">
                                      <p:cBhvr>
                                        <p:cTn id="123" dur="750"/>
                                        <p:tgtEl>
                                          <p:spTgt spid="139"/>
                                        </p:tgtEl>
                                      </p:cBhvr>
                                    </p:animEffect>
                                  </p:childTnLst>
                                </p:cTn>
                              </p:par>
                              <p:par>
                                <p:cTn id="124" presetID="26" presetClass="emph" presetSubtype="0" fill="hold" grpId="1" nodeType="withEffect">
                                  <p:stCondLst>
                                    <p:cond delay="0"/>
                                  </p:stCondLst>
                                  <p:childTnLst>
                                    <p:animEffect transition="out" filter="fade">
                                      <p:cBhvr>
                                        <p:cTn id="125" dur="750" tmFilter="0, 0; .2, .5; .8, .5; 1, 0"/>
                                        <p:tgtEl>
                                          <p:spTgt spid="139"/>
                                        </p:tgtEl>
                                      </p:cBhvr>
                                    </p:animEffect>
                                    <p:animScale>
                                      <p:cBhvr>
                                        <p:cTn id="126" dur="375" autoRev="1" fill="hold"/>
                                        <p:tgtEl>
                                          <p:spTgt spid="139"/>
                                        </p:tgtEl>
                                      </p:cBhvr>
                                      <p:by x="105000" y="105000"/>
                                    </p:animScale>
                                  </p:childTnLst>
                                </p:cTn>
                              </p:par>
                            </p:childTnLst>
                          </p:cTn>
                        </p:par>
                        <p:par>
                          <p:cTn id="127" fill="hold">
                            <p:stCondLst>
                              <p:cond delay="4250"/>
                            </p:stCondLst>
                            <p:childTnLst>
                              <p:par>
                                <p:cTn id="128" presetID="10" presetClass="entr" presetSubtype="0" fill="hold" grpId="0" nodeType="afterEffect">
                                  <p:stCondLst>
                                    <p:cond delay="0"/>
                                  </p:stCondLst>
                                  <p:childTnLst>
                                    <p:set>
                                      <p:cBhvr>
                                        <p:cTn id="129" dur="1" fill="hold">
                                          <p:stCondLst>
                                            <p:cond delay="0"/>
                                          </p:stCondLst>
                                        </p:cTn>
                                        <p:tgtEl>
                                          <p:spTgt spid="119"/>
                                        </p:tgtEl>
                                        <p:attrNameLst>
                                          <p:attrName>style.visibility</p:attrName>
                                        </p:attrNameLst>
                                      </p:cBhvr>
                                      <p:to>
                                        <p:strVal val="visible"/>
                                      </p:to>
                                    </p:set>
                                    <p:animEffect transition="in" filter="fade">
                                      <p:cBhvr>
                                        <p:cTn id="130" dur="500"/>
                                        <p:tgtEl>
                                          <p:spTgt spid="119"/>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120"/>
                                        </p:tgtEl>
                                        <p:attrNameLst>
                                          <p:attrName>style.visibility</p:attrName>
                                        </p:attrNameLst>
                                      </p:cBhvr>
                                      <p:to>
                                        <p:strVal val="visible"/>
                                      </p:to>
                                    </p:set>
                                    <p:animEffect transition="in" filter="fade">
                                      <p:cBhvr>
                                        <p:cTn id="133" dur="500"/>
                                        <p:tgtEl>
                                          <p:spTgt spid="120"/>
                                        </p:tgtEl>
                                      </p:cBhvr>
                                    </p:animEffect>
                                  </p:childTnLst>
                                </p:cTn>
                              </p:par>
                            </p:childTnLst>
                          </p:cTn>
                        </p:par>
                      </p:childTnLst>
                    </p:cTn>
                  </p:par>
                  <p:par>
                    <p:cTn id="134" fill="hold">
                      <p:stCondLst>
                        <p:cond delay="indefinite"/>
                      </p:stCondLst>
                      <p:childTnLst>
                        <p:par>
                          <p:cTn id="135" fill="hold">
                            <p:stCondLst>
                              <p:cond delay="0"/>
                            </p:stCondLst>
                            <p:childTnLst>
                              <p:par>
                                <p:cTn id="136" presetID="22" presetClass="entr" presetSubtype="8" fill="hold" nodeType="clickEffect">
                                  <p:stCondLst>
                                    <p:cond delay="0"/>
                                  </p:stCondLst>
                                  <p:childTnLst>
                                    <p:set>
                                      <p:cBhvr>
                                        <p:cTn id="137" dur="1" fill="hold">
                                          <p:stCondLst>
                                            <p:cond delay="0"/>
                                          </p:stCondLst>
                                        </p:cTn>
                                        <p:tgtEl>
                                          <p:spTgt spid="128"/>
                                        </p:tgtEl>
                                        <p:attrNameLst>
                                          <p:attrName>style.visibility</p:attrName>
                                        </p:attrNameLst>
                                      </p:cBhvr>
                                      <p:to>
                                        <p:strVal val="visible"/>
                                      </p:to>
                                    </p:set>
                                    <p:animEffect transition="in" filter="wipe(left)">
                                      <p:cBhvr>
                                        <p:cTn id="138" dur="1250"/>
                                        <p:tgtEl>
                                          <p:spTgt spid="128"/>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129"/>
                                        </p:tgtEl>
                                        <p:attrNameLst>
                                          <p:attrName>style.visibility</p:attrName>
                                        </p:attrNameLst>
                                      </p:cBhvr>
                                      <p:to>
                                        <p:strVal val="visible"/>
                                      </p:to>
                                    </p:set>
                                    <p:animEffect transition="in" filter="fade">
                                      <p:cBhvr>
                                        <p:cTn id="141" dur="500"/>
                                        <p:tgtEl>
                                          <p:spTgt spid="129"/>
                                        </p:tgtEl>
                                      </p:cBhvr>
                                    </p:animEffect>
                                  </p:childTnLst>
                                </p:cTn>
                              </p:par>
                              <p:par>
                                <p:cTn id="142" presetID="10" presetClass="entr" presetSubtype="0" fill="hold" grpId="0" nodeType="withEffect">
                                  <p:stCondLst>
                                    <p:cond delay="500"/>
                                  </p:stCondLst>
                                  <p:childTnLst>
                                    <p:set>
                                      <p:cBhvr>
                                        <p:cTn id="143" dur="1" fill="hold">
                                          <p:stCondLst>
                                            <p:cond delay="0"/>
                                          </p:stCondLst>
                                        </p:cTn>
                                        <p:tgtEl>
                                          <p:spTgt spid="84"/>
                                        </p:tgtEl>
                                        <p:attrNameLst>
                                          <p:attrName>style.visibility</p:attrName>
                                        </p:attrNameLst>
                                      </p:cBhvr>
                                      <p:to>
                                        <p:strVal val="visible"/>
                                      </p:to>
                                    </p:set>
                                    <p:animEffect transition="in" filter="fade">
                                      <p:cBhvr>
                                        <p:cTn id="144" dur="500"/>
                                        <p:tgtEl>
                                          <p:spTgt spid="84"/>
                                        </p:tgtEl>
                                      </p:cBhvr>
                                    </p:animEffect>
                                  </p:childTnLst>
                                </p:cTn>
                              </p:par>
                              <p:par>
                                <p:cTn id="145" presetID="22" presetClass="entr" presetSubtype="1" fill="hold" nodeType="withEffect">
                                  <p:stCondLst>
                                    <p:cond delay="500"/>
                                  </p:stCondLst>
                                  <p:childTnLst>
                                    <p:set>
                                      <p:cBhvr>
                                        <p:cTn id="146" dur="1" fill="hold">
                                          <p:stCondLst>
                                            <p:cond delay="0"/>
                                          </p:stCondLst>
                                        </p:cTn>
                                        <p:tgtEl>
                                          <p:spTgt spid="130"/>
                                        </p:tgtEl>
                                        <p:attrNameLst>
                                          <p:attrName>style.visibility</p:attrName>
                                        </p:attrNameLst>
                                      </p:cBhvr>
                                      <p:to>
                                        <p:strVal val="visible"/>
                                      </p:to>
                                    </p:set>
                                    <p:animEffect transition="in" filter="wipe(up)">
                                      <p:cBhvr>
                                        <p:cTn id="147" dur="500"/>
                                        <p:tgtEl>
                                          <p:spTgt spid="130"/>
                                        </p:tgtEl>
                                      </p:cBhvr>
                                    </p:animEffect>
                                  </p:childTnLst>
                                </p:cTn>
                              </p:par>
                              <p:par>
                                <p:cTn id="148" presetID="10" presetClass="entr" presetSubtype="0" fill="hold" nodeType="withEffect">
                                  <p:stCondLst>
                                    <p:cond delay="750"/>
                                  </p:stCondLst>
                                  <p:childTnLst>
                                    <p:set>
                                      <p:cBhvr>
                                        <p:cTn id="149" dur="1" fill="hold">
                                          <p:stCondLst>
                                            <p:cond delay="0"/>
                                          </p:stCondLst>
                                        </p:cTn>
                                        <p:tgtEl>
                                          <p:spTgt spid="10"/>
                                        </p:tgtEl>
                                        <p:attrNameLst>
                                          <p:attrName>style.visibility</p:attrName>
                                        </p:attrNameLst>
                                      </p:cBhvr>
                                      <p:to>
                                        <p:strVal val="visible"/>
                                      </p:to>
                                    </p:set>
                                    <p:animEffect transition="in" filter="fade">
                                      <p:cBhvr>
                                        <p:cTn id="150" dur="500"/>
                                        <p:tgtEl>
                                          <p:spTgt spid="10"/>
                                        </p:tgtEl>
                                      </p:cBhvr>
                                    </p:animEffect>
                                  </p:childTnLst>
                                </p:cTn>
                              </p:par>
                              <p:par>
                                <p:cTn id="151" presetID="22" presetClass="entr" presetSubtype="4" fill="hold" nodeType="withEffect">
                                  <p:stCondLst>
                                    <p:cond delay="750"/>
                                  </p:stCondLst>
                                  <p:childTnLst>
                                    <p:set>
                                      <p:cBhvr>
                                        <p:cTn id="152" dur="1" fill="hold">
                                          <p:stCondLst>
                                            <p:cond delay="0"/>
                                          </p:stCondLst>
                                        </p:cTn>
                                        <p:tgtEl>
                                          <p:spTgt spid="4"/>
                                        </p:tgtEl>
                                        <p:attrNameLst>
                                          <p:attrName>style.visibility</p:attrName>
                                        </p:attrNameLst>
                                      </p:cBhvr>
                                      <p:to>
                                        <p:strVal val="visible"/>
                                      </p:to>
                                    </p:set>
                                    <p:animEffect transition="in" filter="wipe(down)">
                                      <p:cBhvr>
                                        <p:cTn id="153" dur="500"/>
                                        <p:tgtEl>
                                          <p:spTgt spid="4"/>
                                        </p:tgtEl>
                                      </p:cBhvr>
                                    </p:animEffect>
                                  </p:childTnLst>
                                </p:cTn>
                              </p:par>
                            </p:childTnLst>
                          </p:cTn>
                        </p:par>
                        <p:par>
                          <p:cTn id="154" fill="hold">
                            <p:stCondLst>
                              <p:cond delay="1250"/>
                            </p:stCondLst>
                            <p:childTnLst>
                              <p:par>
                                <p:cTn id="155" presetID="10" presetClass="entr" presetSubtype="0" fill="hold" grpId="0" nodeType="afterEffect">
                                  <p:stCondLst>
                                    <p:cond delay="0"/>
                                  </p:stCondLst>
                                  <p:childTnLst>
                                    <p:set>
                                      <p:cBhvr>
                                        <p:cTn id="156" dur="1" fill="hold">
                                          <p:stCondLst>
                                            <p:cond delay="0"/>
                                          </p:stCondLst>
                                        </p:cTn>
                                        <p:tgtEl>
                                          <p:spTgt spid="86"/>
                                        </p:tgtEl>
                                        <p:attrNameLst>
                                          <p:attrName>style.visibility</p:attrName>
                                        </p:attrNameLst>
                                      </p:cBhvr>
                                      <p:to>
                                        <p:strVal val="visible"/>
                                      </p:to>
                                    </p:set>
                                    <p:animEffect transition="in" filter="fade">
                                      <p:cBhvr>
                                        <p:cTn id="15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79" grpId="0" animBg="1"/>
      <p:bldP spid="80" grpId="0" animBg="1"/>
      <p:bldP spid="86" grpId="0" animBg="1"/>
      <p:bldP spid="91" grpId="0" animBg="1"/>
      <p:bldP spid="104" grpId="0"/>
      <p:bldP spid="105" grpId="0" animBg="1"/>
      <p:bldP spid="115" grpId="0" animBg="1"/>
      <p:bldP spid="117" grpId="0" animBg="1"/>
      <p:bldP spid="118" grpId="0" animBg="1"/>
      <p:bldP spid="119" grpId="0" animBg="1"/>
      <p:bldP spid="120" grpId="0" animBg="1"/>
      <p:bldP spid="122" grpId="0" animBg="1"/>
      <p:bldP spid="122" grpId="1" animBg="1"/>
      <p:bldP spid="122" grpId="2" animBg="1"/>
      <p:bldP spid="123" grpId="0" animBg="1"/>
      <p:bldP spid="123" grpId="1" animBg="1"/>
      <p:bldP spid="123" grpId="2" animBg="1"/>
      <p:bldP spid="124" grpId="0" animBg="1"/>
      <p:bldP spid="125" grpId="0" animBg="1"/>
      <p:bldP spid="129" grpId="0" animBg="1"/>
      <p:bldP spid="139" grpId="0" animBg="1"/>
      <p:bldP spid="139" grpId="1" animBg="1"/>
      <p:bldP spid="140" grpId="0" animBg="1"/>
      <p:bldP spid="141" grpId="0" animBg="1"/>
      <p:bldP spid="84"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6D41E9-9501-4FC7-B3C8-678559D00BA4}"/>
              </a:ext>
            </a:extLst>
          </p:cNvPr>
          <p:cNvSpPr>
            <a:spLocks noGrp="1"/>
          </p:cNvSpPr>
          <p:nvPr>
            <p:ph type="title"/>
          </p:nvPr>
        </p:nvSpPr>
        <p:spPr>
          <a:xfrm>
            <a:off x="588263" y="457200"/>
            <a:ext cx="11018520" cy="769441"/>
          </a:xfrm>
        </p:spPr>
        <p:txBody>
          <a:bodyPr/>
          <a:lstStyle/>
          <a:p>
            <a:pPr indent="5600700"/>
            <a:r>
              <a:rPr lang="en-US" sz="3200">
                <a:gradFill>
                  <a:gsLst>
                    <a:gs pos="82000">
                      <a:srgbClr val="000000"/>
                    </a:gs>
                    <a:gs pos="0">
                      <a:srgbClr val="000000"/>
                    </a:gs>
                  </a:gsLst>
                  <a:lin ang="2700000" scaled="1"/>
                </a:gradFill>
                <a:latin typeface="Segoe UI Semibold"/>
              </a:rPr>
              <a:t>- high impact &amp; growing</a:t>
            </a:r>
            <a:br>
              <a:rPr kumimoji="0" lang="en-US" sz="3600" b="0" i="0" u="none" strike="noStrike" kern="1200" cap="none" spc="-50" normalizeH="0" baseline="0" noProof="0">
                <a:ln w="3175">
                  <a:noFill/>
                </a:ln>
                <a:gradFill>
                  <a:gsLst>
                    <a:gs pos="82000">
                      <a:srgbClr val="000000"/>
                    </a:gs>
                    <a:gs pos="0">
                      <a:srgbClr val="000000"/>
                    </a:gs>
                  </a:gsLst>
                  <a:lin ang="2700000" scaled="1"/>
                </a:gradFill>
                <a:effectLst/>
                <a:uLnTx/>
                <a:uFillTx/>
                <a:latin typeface="Segoe UI Semibold"/>
                <a:ea typeface="+mn-ea"/>
                <a:cs typeface="Segoe UI" pitchFamily="34" charset="0"/>
              </a:rPr>
            </a:br>
            <a:r>
              <a:rPr lang="en-US" sz="1800">
                <a:gradFill>
                  <a:gsLst>
                    <a:gs pos="82000">
                      <a:srgbClr val="000000"/>
                    </a:gs>
                    <a:gs pos="0">
                      <a:srgbClr val="000000"/>
                    </a:gs>
                  </a:gsLst>
                  <a:lin ang="2700000" scaled="1"/>
                </a:gradFill>
                <a:latin typeface="+mn-lt"/>
              </a:rPr>
              <a:t>Not another background security risk</a:t>
            </a:r>
          </a:p>
        </p:txBody>
      </p:sp>
      <p:sp>
        <p:nvSpPr>
          <p:cNvPr id="126" name="!! HumOR">
            <a:extLst>
              <a:ext uri="{FF2B5EF4-FFF2-40B4-BE49-F238E27FC236}">
                <a16:creationId xmlns:a16="http://schemas.microsoft.com/office/drawing/2014/main" id="{63FA890F-660A-4020-92A6-451B168691F2}"/>
              </a:ext>
              <a:ext uri="{C183D7F6-B498-43B3-948B-1728B52AA6E4}">
                <adec:decorative xmlns:adec="http://schemas.microsoft.com/office/drawing/2017/decorative" val="0"/>
              </a:ext>
            </a:extLst>
          </p:cNvPr>
          <p:cNvSpPr txBox="1"/>
          <p:nvPr/>
        </p:nvSpPr>
        <p:spPr>
          <a:xfrm rot="21594625">
            <a:off x="480796" y="485745"/>
            <a:ext cx="6512613" cy="521208"/>
          </a:xfrm>
          <a:prstGeom prst="rect">
            <a:avLst/>
          </a:prstGeom>
          <a:noFill/>
        </p:spPr>
        <p:txBody>
          <a:bodyPr wrap="square" anchor="ctr" anchorCtr="0">
            <a:no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3200" b="0" i="0" u="none" strike="noStrike" kern="1200" cap="none" spc="-50" normalizeH="0" baseline="0" noProof="0">
                <a:ln w="3175">
                  <a:noFill/>
                </a:ln>
                <a:gradFill>
                  <a:gsLst>
                    <a:gs pos="82000">
                      <a:srgbClr val="000000"/>
                    </a:gs>
                    <a:gs pos="0">
                      <a:srgbClr val="000000"/>
                    </a:gs>
                  </a:gsLst>
                  <a:lin ang="2700000" scaled="1"/>
                </a:gradFill>
                <a:effectLst/>
                <a:uLnTx/>
                <a:uFillTx/>
                <a:latin typeface="Segoe UI Semibold"/>
                <a:ea typeface="+mn-ea"/>
                <a:cs typeface="Segoe UI" pitchFamily="34" charset="0"/>
              </a:rPr>
              <a:t>Human Operated Ransomware</a:t>
            </a:r>
          </a:p>
        </p:txBody>
      </p:sp>
      <p:cxnSp>
        <p:nvCxnSpPr>
          <p:cNvPr id="30" name="Straight Arrow Connector 29">
            <a:extLst>
              <a:ext uri="{FF2B5EF4-FFF2-40B4-BE49-F238E27FC236}">
                <a16:creationId xmlns:a16="http://schemas.microsoft.com/office/drawing/2014/main" id="{42C9EAA2-3D3C-426A-9DDD-04FBB82AB599}"/>
              </a:ext>
              <a:ext uri="{C183D7F6-B498-43B3-948B-1728B52AA6E4}">
                <adec:decorative xmlns:adec="http://schemas.microsoft.com/office/drawing/2017/decorative" val="1"/>
              </a:ext>
            </a:extLst>
          </p:cNvPr>
          <p:cNvCxnSpPr>
            <a:cxnSpLocks/>
          </p:cNvCxnSpPr>
          <p:nvPr/>
        </p:nvCxnSpPr>
        <p:spPr>
          <a:xfrm>
            <a:off x="664813" y="2024701"/>
            <a:ext cx="10862375" cy="0"/>
          </a:xfrm>
          <a:prstGeom prst="straightConnector1">
            <a:avLst/>
          </a:prstGeom>
          <a:ln w="57150">
            <a:solidFill>
              <a:srgbClr val="D83B01"/>
            </a:solidFill>
            <a:prstDash val="soli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31" name="Content Placeholder 2">
            <a:extLst>
              <a:ext uri="{FF2B5EF4-FFF2-40B4-BE49-F238E27FC236}">
                <a16:creationId xmlns:a16="http://schemas.microsoft.com/office/drawing/2014/main" id="{07350A13-F39E-475A-AC4A-DA6EF3255DFF}"/>
              </a:ext>
            </a:extLst>
          </p:cNvPr>
          <p:cNvSpPr txBox="1">
            <a:spLocks/>
          </p:cNvSpPr>
          <p:nvPr/>
        </p:nvSpPr>
        <p:spPr>
          <a:xfrm>
            <a:off x="4530903" y="1652601"/>
            <a:ext cx="3130194" cy="683264"/>
          </a:xfrm>
          <a:prstGeom prst="rect">
            <a:avLst/>
          </a:prstGeom>
          <a:solidFill>
            <a:schemeClr val="bg1"/>
          </a:solidFill>
        </p:spPr>
        <p:txBody>
          <a:bodyPr wrap="square" lIns="91440" tIns="146304" rIns="91440" bIns="146304" rtlCol="0" anchor="ctr">
            <a:spAutoFit/>
          </a:bodyPr>
          <a:lstStyle>
            <a:defPPr>
              <a:defRPr lang="en-US"/>
            </a:defPPr>
            <a:lvl1pPr marR="0" lvl="0" indent="0" algn="ctr" fontAlgn="auto">
              <a:lnSpc>
                <a:spcPct val="90000"/>
              </a:lnSpc>
              <a:spcBef>
                <a:spcPts val="0"/>
              </a:spcBef>
              <a:spcAft>
                <a:spcPts val="600"/>
              </a:spcAft>
              <a:buClrTx/>
              <a:buSzTx/>
              <a:buFontTx/>
              <a:buNone/>
              <a:tabLst/>
              <a:defRPr sz="2800" spc="-100">
                <a:ln w="3175">
                  <a:noFill/>
                </a:ln>
                <a:gradFill>
                  <a:gsLst>
                    <a:gs pos="1250">
                      <a:schemeClr val="tx1"/>
                    </a:gs>
                    <a:gs pos="100000">
                      <a:schemeClr val="tx1"/>
                    </a:gs>
                  </a:gsLst>
                  <a:lin ang="5400000" scaled="0"/>
                </a:gradFill>
                <a:latin typeface="+mj-lt"/>
                <a:cs typeface="Segoe UI"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82000">
                      <a:schemeClr val="tx1"/>
                    </a:gs>
                    <a:gs pos="0">
                      <a:schemeClr val="tx1"/>
                    </a:gs>
                  </a:gsLst>
                  <a:lin ang="2700000" scaled="1"/>
                </a:gra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82000">
                      <a:schemeClr val="tx1"/>
                    </a:gs>
                    <a:gs pos="0">
                      <a:schemeClr val="tx1"/>
                    </a:gs>
                  </a:gsLst>
                  <a:lin ang="2700000" scaled="1"/>
                </a:gra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82000">
                      <a:schemeClr val="tx1"/>
                    </a:gs>
                    <a:gs pos="0">
                      <a:schemeClr val="tx1"/>
                    </a:gs>
                  </a:gsLst>
                  <a:lin ang="2700000" scaled="1"/>
                </a:gra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82000">
                      <a:schemeClr val="tx1"/>
                    </a:gs>
                    <a:gs pos="0">
                      <a:schemeClr val="tx1"/>
                    </a:gs>
                  </a:gsLst>
                  <a:lin ang="2700000" scaled="1"/>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2800" b="0" i="0" u="none" strike="noStrike" kern="1200" cap="none" spc="-100" normalizeH="0" baseline="0" noProof="0">
                <a:ln w="3175">
                  <a:noFill/>
                </a:ln>
                <a:gradFill>
                  <a:gsLst>
                    <a:gs pos="1250">
                      <a:srgbClr val="000000"/>
                    </a:gs>
                    <a:gs pos="100000">
                      <a:srgbClr val="000000"/>
                    </a:gs>
                  </a:gsLst>
                  <a:lin ang="5400000" scaled="0"/>
                </a:gradFill>
                <a:effectLst/>
                <a:uLnTx/>
                <a:uFillTx/>
                <a:latin typeface="Segoe UI Semibold"/>
                <a:ea typeface="+mn-ea"/>
                <a:cs typeface="Segoe UI" pitchFamily="34" charset="0"/>
              </a:rPr>
              <a:t>What’s different?</a:t>
            </a:r>
          </a:p>
        </p:txBody>
      </p:sp>
      <p:sp>
        <p:nvSpPr>
          <p:cNvPr id="32" name="L-Shape 31">
            <a:extLst>
              <a:ext uri="{FF2B5EF4-FFF2-40B4-BE49-F238E27FC236}">
                <a16:creationId xmlns:a16="http://schemas.microsoft.com/office/drawing/2014/main" id="{98391198-78A2-45F3-B35A-013AA2D3F4E9}"/>
              </a:ext>
              <a:ext uri="{C183D7F6-B498-43B3-948B-1728B52AA6E4}">
                <adec:decorative xmlns:adec="http://schemas.microsoft.com/office/drawing/2017/decorative" val="1"/>
              </a:ext>
            </a:extLst>
          </p:cNvPr>
          <p:cNvSpPr/>
          <p:nvPr/>
        </p:nvSpPr>
        <p:spPr bwMode="auto">
          <a:xfrm flipH="1" flipV="1">
            <a:off x="584200" y="2343304"/>
            <a:ext cx="11019536" cy="3935447"/>
          </a:xfrm>
          <a:prstGeom prst="corner">
            <a:avLst>
              <a:gd name="adj1" fmla="val 22454"/>
              <a:gd name="adj2" fmla="val 148305"/>
            </a:avLst>
          </a:prstGeom>
          <a:solidFill>
            <a:schemeClr val="bg1"/>
          </a:solidFill>
          <a:ln>
            <a:noFill/>
          </a:ln>
          <a:effectLst>
            <a:outerShdw blurRad="190500" dist="508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pitchFamily="34" charset="0"/>
            </a:endParaRPr>
          </a:p>
        </p:txBody>
      </p:sp>
      <p:sp>
        <p:nvSpPr>
          <p:cNvPr id="33" name="Rectangle 32">
            <a:extLst>
              <a:ext uri="{FF2B5EF4-FFF2-40B4-BE49-F238E27FC236}">
                <a16:creationId xmlns:a16="http://schemas.microsoft.com/office/drawing/2014/main" id="{2E7805C9-3D6B-4690-9914-BEEEEF567493}"/>
              </a:ext>
            </a:extLst>
          </p:cNvPr>
          <p:cNvSpPr/>
          <p:nvPr/>
        </p:nvSpPr>
        <p:spPr bwMode="auto">
          <a:xfrm>
            <a:off x="1168522" y="2376489"/>
            <a:ext cx="3260784" cy="825611"/>
          </a:xfrm>
          <a:prstGeom prst="rect">
            <a:avLst/>
          </a:prstGeom>
          <a:no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91440" bIns="9144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765" b="0" i="0" u="none" strike="noStrike" kern="1200" cap="none" spc="0" normalizeH="0" baseline="0" noProof="0">
                <a:ln>
                  <a:noFill/>
                </a:ln>
                <a:gradFill>
                  <a:gsLst>
                    <a:gs pos="82000">
                      <a:srgbClr val="000000"/>
                    </a:gs>
                    <a:gs pos="0">
                      <a:srgbClr val="000000"/>
                    </a:gs>
                  </a:gsLst>
                  <a:lin ang="2700000" scaled="1"/>
                </a:gradFill>
                <a:effectLst/>
                <a:uLnTx/>
                <a:uFillTx/>
                <a:latin typeface="Segoe UI Semibold"/>
                <a:ea typeface="+mn-ea"/>
                <a:cs typeface="Segoe UI" panose="020B0502040204020203" pitchFamily="34" charset="0"/>
              </a:rPr>
              <a:t>High Business impact</a:t>
            </a:r>
            <a:br>
              <a:rPr kumimoji="0" lang="en-US" sz="1400" b="1"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br>
            <a:r>
              <a:rPr kumimoji="0" lang="en-US" sz="1200" b="0"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t>Extortion must disrupt business operations to motivate payment</a:t>
            </a:r>
          </a:p>
        </p:txBody>
      </p:sp>
      <p:sp>
        <p:nvSpPr>
          <p:cNvPr id="34" name="Rectangle 33">
            <a:extLst>
              <a:ext uri="{FF2B5EF4-FFF2-40B4-BE49-F238E27FC236}">
                <a16:creationId xmlns:a16="http://schemas.microsoft.com/office/drawing/2014/main" id="{D2881BFF-522E-4E3A-BB8F-8E42B9397CA8}"/>
              </a:ext>
              <a:ext uri="{C183D7F6-B498-43B3-948B-1728B52AA6E4}">
                <adec:decorative xmlns:adec="http://schemas.microsoft.com/office/drawing/2017/decorative" val="1"/>
              </a:ext>
            </a:extLst>
          </p:cNvPr>
          <p:cNvSpPr/>
          <p:nvPr/>
        </p:nvSpPr>
        <p:spPr bwMode="auto">
          <a:xfrm>
            <a:off x="7183189" y="2624156"/>
            <a:ext cx="3956793" cy="3100383"/>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0" rIns="182880" bIns="457200" numCol="1" spcCol="0" rtlCol="0" fromWordArt="0" anchor="ctr" anchorCtr="0" forceAA="0" compatLnSpc="1">
            <a:prstTxWarp prst="textNoShape">
              <a:avLst/>
            </a:prstTxWarp>
            <a:noAutofit/>
          </a:bodyPr>
          <a:lstStyle/>
          <a:p>
            <a:pPr marL="971550" marR="0" lvl="0" indent="0" algn="ctr" defTabSz="932472"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gradFill>
                  <a:gsLst>
                    <a:gs pos="1250">
                      <a:srgbClr val="FFFFFF"/>
                    </a:gs>
                    <a:gs pos="100000">
                      <a:srgbClr val="FFFFFF"/>
                    </a:gs>
                  </a:gsLst>
                  <a:lin ang="5400000" scaled="0"/>
                </a:gradFill>
                <a:effectLst/>
                <a:uLnTx/>
                <a:uFillTx/>
                <a:latin typeface="Segoe UI"/>
                <a:ea typeface="Segoe UI" pitchFamily="34" charset="0"/>
                <a:cs typeface="Segoe UI" pitchFamily="34" charset="0"/>
              </a:rPr>
              <a:t>Human Operated Ransomware </a:t>
            </a:r>
          </a:p>
        </p:txBody>
      </p:sp>
      <p:sp>
        <p:nvSpPr>
          <p:cNvPr id="35" name="Rectangle 34">
            <a:extLst>
              <a:ext uri="{FF2B5EF4-FFF2-40B4-BE49-F238E27FC236}">
                <a16:creationId xmlns:a16="http://schemas.microsoft.com/office/drawing/2014/main" id="{8C9B3922-03A1-457D-80C4-3FD7117FA70E}"/>
              </a:ext>
              <a:ext uri="{C183D7F6-B498-43B3-948B-1728B52AA6E4}">
                <adec:decorative xmlns:adec="http://schemas.microsoft.com/office/drawing/2017/decorative" val="1"/>
              </a:ext>
            </a:extLst>
          </p:cNvPr>
          <p:cNvSpPr/>
          <p:nvPr/>
        </p:nvSpPr>
        <p:spPr bwMode="auto">
          <a:xfrm>
            <a:off x="7183189" y="2624156"/>
            <a:ext cx="1089893" cy="2331948"/>
          </a:xfrm>
          <a:prstGeom prst="rect">
            <a:avLst/>
          </a:prstGeom>
          <a:solidFill>
            <a:srgbClr val="6B292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91440" tIns="146304" rIns="9144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gradFill>
                  <a:gsLst>
                    <a:gs pos="1250">
                      <a:srgbClr val="FFFFFF"/>
                    </a:gs>
                    <a:gs pos="100000">
                      <a:srgbClr val="FFFFFF"/>
                    </a:gs>
                  </a:gsLst>
                  <a:lin ang="5400000" scaled="0"/>
                </a:gradFill>
                <a:effectLst/>
                <a:uLnTx/>
                <a:uFillTx/>
                <a:latin typeface="Segoe UI"/>
                <a:ea typeface="Segoe UI" pitchFamily="34" charset="0"/>
                <a:cs typeface="Segoe UI" pitchFamily="34" charset="0"/>
              </a:rPr>
              <a:t>Commodity Ransomware</a:t>
            </a:r>
          </a:p>
        </p:txBody>
      </p:sp>
      <p:cxnSp>
        <p:nvCxnSpPr>
          <p:cNvPr id="36" name="Straight Arrow Connector 35">
            <a:extLst>
              <a:ext uri="{FF2B5EF4-FFF2-40B4-BE49-F238E27FC236}">
                <a16:creationId xmlns:a16="http://schemas.microsoft.com/office/drawing/2014/main" id="{38B789D7-19AE-4F0C-8389-4D46882072D0}"/>
              </a:ext>
              <a:ext uri="{C183D7F6-B498-43B3-948B-1728B52AA6E4}">
                <adec:decorative xmlns:adec="http://schemas.microsoft.com/office/drawing/2017/decorative" val="1"/>
              </a:ext>
            </a:extLst>
          </p:cNvPr>
          <p:cNvCxnSpPr>
            <a:cxnSpLocks/>
          </p:cNvCxnSpPr>
          <p:nvPr/>
        </p:nvCxnSpPr>
        <p:spPr>
          <a:xfrm flipV="1">
            <a:off x="6706748" y="3293067"/>
            <a:ext cx="0" cy="1727569"/>
          </a:xfrm>
          <a:prstGeom prst="straightConnector1">
            <a:avLst/>
          </a:prstGeom>
          <a:ln w="28575">
            <a:solidFill>
              <a:schemeClr val="tx1"/>
            </a:solidFill>
            <a:headEnd type="none" w="lg" len="med"/>
            <a:tailEnd type="arrow"/>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750B709D-D07E-470C-BF59-70A337DD3A21}"/>
              </a:ext>
              <a:ext uri="{C183D7F6-B498-43B3-948B-1728B52AA6E4}">
                <adec:decorative xmlns:adec="http://schemas.microsoft.com/office/drawing/2017/decorative" val="1"/>
              </a:ext>
            </a:extLst>
          </p:cNvPr>
          <p:cNvSpPr txBox="1"/>
          <p:nvPr/>
        </p:nvSpPr>
        <p:spPr>
          <a:xfrm>
            <a:off x="5407390" y="2624156"/>
            <a:ext cx="1604368" cy="646331"/>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gradFill>
                  <a:gsLst>
                    <a:gs pos="1250">
                      <a:srgbClr val="000000"/>
                    </a:gs>
                    <a:gs pos="100000">
                      <a:srgbClr val="000000"/>
                    </a:gs>
                  </a:gsLst>
                  <a:lin ang="5400000" scaled="0"/>
                </a:gradFill>
                <a:effectLst/>
                <a:uLnTx/>
                <a:uFillTx/>
                <a:latin typeface="Segoe UI Semibold"/>
                <a:ea typeface="+mn-ea"/>
                <a:cs typeface="+mn-cs"/>
              </a:rPr>
              <a:t>Stop </a:t>
            </a:r>
            <a:br>
              <a:rPr kumimoji="0" lang="en-US" sz="1400" b="0" i="1" u="none" strike="noStrike" kern="1200" cap="none" spc="0" normalizeH="0" baseline="0" noProof="0">
                <a:ln>
                  <a:noFill/>
                </a:ln>
                <a:gradFill>
                  <a:gsLst>
                    <a:gs pos="1250">
                      <a:srgbClr val="000000"/>
                    </a:gs>
                    <a:gs pos="100000">
                      <a:srgbClr val="000000"/>
                    </a:gs>
                  </a:gsLst>
                  <a:lin ang="5400000" scaled="0"/>
                </a:gradFill>
                <a:effectLst/>
                <a:uLnTx/>
                <a:uFillTx/>
                <a:latin typeface="Segoe UI Semibold"/>
                <a:ea typeface="+mn-ea"/>
                <a:cs typeface="+mn-cs"/>
              </a:rPr>
            </a:br>
            <a:r>
              <a:rPr kumimoji="0" lang="en-US" sz="1400" b="0" i="1" u="none" strike="noStrike" kern="1200" cap="none" spc="0" normalizeH="0" baseline="0" noProof="0">
                <a:ln>
                  <a:noFill/>
                </a:ln>
                <a:gradFill>
                  <a:gsLst>
                    <a:gs pos="1250">
                      <a:srgbClr val="000000"/>
                    </a:gs>
                    <a:gs pos="100000">
                      <a:srgbClr val="000000"/>
                    </a:gs>
                  </a:gsLst>
                  <a:lin ang="5400000" scaled="0"/>
                </a:gradFill>
                <a:effectLst/>
                <a:uLnTx/>
                <a:uFillTx/>
                <a:latin typeface="Segoe UI Semibold"/>
                <a:ea typeface="+mn-ea"/>
                <a:cs typeface="+mn-cs"/>
              </a:rPr>
              <a:t>Business Operations</a:t>
            </a:r>
          </a:p>
        </p:txBody>
      </p:sp>
      <p:sp>
        <p:nvSpPr>
          <p:cNvPr id="38" name="Rectangle 37">
            <a:extLst>
              <a:ext uri="{FF2B5EF4-FFF2-40B4-BE49-F238E27FC236}">
                <a16:creationId xmlns:a16="http://schemas.microsoft.com/office/drawing/2014/main" id="{CD5BAA3A-BA40-4B44-8C8D-7CA9926A0992}"/>
              </a:ext>
              <a:ext uri="{C183D7F6-B498-43B3-948B-1728B52AA6E4}">
                <adec:decorative xmlns:adec="http://schemas.microsoft.com/office/drawing/2017/decorative" val="1"/>
              </a:ext>
            </a:extLst>
          </p:cNvPr>
          <p:cNvSpPr/>
          <p:nvPr/>
        </p:nvSpPr>
        <p:spPr bwMode="auto">
          <a:xfrm>
            <a:off x="8385613" y="5069313"/>
            <a:ext cx="2754369" cy="655226"/>
          </a:xfrm>
          <a:prstGeom prst="rect">
            <a:avLst/>
          </a:prstGeom>
          <a:solidFill>
            <a:srgbClr val="6B292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gradFill>
                  <a:gsLst>
                    <a:gs pos="1250">
                      <a:srgbClr val="FFFFFF"/>
                    </a:gs>
                    <a:gs pos="100000">
                      <a:srgbClr val="FFFFFF"/>
                    </a:gs>
                  </a:gsLst>
                  <a:lin ang="5400000" scaled="0"/>
                </a:gradFill>
                <a:effectLst/>
                <a:uLnTx/>
                <a:uFillTx/>
                <a:latin typeface="Segoe UI"/>
                <a:ea typeface="Segoe UI" pitchFamily="34" charset="0"/>
                <a:cs typeface="Segoe UI" pitchFamily="34" charset="0"/>
              </a:rPr>
              <a:t>Targeted Data Theft</a:t>
            </a:r>
          </a:p>
        </p:txBody>
      </p:sp>
      <p:cxnSp>
        <p:nvCxnSpPr>
          <p:cNvPr id="39" name="Straight Arrow Connector 38">
            <a:extLst>
              <a:ext uri="{FF2B5EF4-FFF2-40B4-BE49-F238E27FC236}">
                <a16:creationId xmlns:a16="http://schemas.microsoft.com/office/drawing/2014/main" id="{5141C097-1E5A-41FA-86C7-42AA81F90B52}"/>
              </a:ext>
              <a:ext uri="{C183D7F6-B498-43B3-948B-1728B52AA6E4}">
                <adec:decorative xmlns:adec="http://schemas.microsoft.com/office/drawing/2017/decorative" val="1"/>
              </a:ext>
            </a:extLst>
          </p:cNvPr>
          <p:cNvCxnSpPr>
            <a:cxnSpLocks/>
          </p:cNvCxnSpPr>
          <p:nvPr/>
        </p:nvCxnSpPr>
        <p:spPr>
          <a:xfrm>
            <a:off x="8385613" y="5944594"/>
            <a:ext cx="1420522" cy="0"/>
          </a:xfrm>
          <a:prstGeom prst="straightConnector1">
            <a:avLst/>
          </a:prstGeom>
          <a:ln w="28575">
            <a:solidFill>
              <a:schemeClr val="tx1"/>
            </a:solidFill>
            <a:headEnd type="none" w="lg" len="med"/>
            <a:tailEnd type="arrow"/>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C8D97AF6-1DA5-4B74-AA70-63A983DF7D41}"/>
              </a:ext>
              <a:ext uri="{C183D7F6-B498-43B3-948B-1728B52AA6E4}">
                <adec:decorative xmlns:adec="http://schemas.microsoft.com/office/drawing/2017/decorative" val="1"/>
              </a:ext>
            </a:extLst>
          </p:cNvPr>
          <p:cNvSpPr txBox="1"/>
          <p:nvPr/>
        </p:nvSpPr>
        <p:spPr>
          <a:xfrm>
            <a:off x="9908876" y="5836872"/>
            <a:ext cx="1231106" cy="215444"/>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gradFill>
                  <a:gsLst>
                    <a:gs pos="1250">
                      <a:srgbClr val="000000"/>
                    </a:gs>
                    <a:gs pos="100000">
                      <a:srgbClr val="000000"/>
                    </a:gs>
                  </a:gsLst>
                  <a:lin ang="5400000" scaled="0"/>
                </a:gradFill>
                <a:effectLst/>
                <a:uLnTx/>
                <a:uFillTx/>
                <a:latin typeface="Segoe UI Semibold"/>
                <a:ea typeface="+mn-ea"/>
                <a:cs typeface="+mn-cs"/>
              </a:rPr>
              <a:t>Enterprise wide</a:t>
            </a:r>
          </a:p>
        </p:txBody>
      </p:sp>
      <p:sp>
        <p:nvSpPr>
          <p:cNvPr id="41" name="Rectangle 40">
            <a:extLst>
              <a:ext uri="{FF2B5EF4-FFF2-40B4-BE49-F238E27FC236}">
                <a16:creationId xmlns:a16="http://schemas.microsoft.com/office/drawing/2014/main" id="{EFCE8F98-860B-44D7-9803-3AC795E0203F}"/>
              </a:ext>
              <a:ext uri="{C183D7F6-B498-43B3-948B-1728B52AA6E4}">
                <adec:decorative xmlns:adec="http://schemas.microsoft.com/office/drawing/2017/decorative" val="1"/>
              </a:ext>
            </a:extLst>
          </p:cNvPr>
          <p:cNvSpPr/>
          <p:nvPr/>
        </p:nvSpPr>
        <p:spPr bwMode="auto">
          <a:xfrm>
            <a:off x="7183189" y="5069313"/>
            <a:ext cx="1089893" cy="655226"/>
          </a:xfrm>
          <a:prstGeom prst="rect">
            <a:avLst/>
          </a:prstGeom>
          <a:solidFill>
            <a:srgbClr val="6B292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gradFill>
                  <a:gsLst>
                    <a:gs pos="1250">
                      <a:srgbClr val="FFFFFF"/>
                    </a:gs>
                    <a:gs pos="100000">
                      <a:srgbClr val="FFFFFF"/>
                    </a:gs>
                  </a:gsLst>
                  <a:lin ang="5400000" scaled="0"/>
                </a:gradFill>
                <a:effectLst/>
                <a:uLnTx/>
                <a:uFillTx/>
                <a:latin typeface="Segoe UI"/>
                <a:ea typeface="Segoe UI" pitchFamily="34" charset="0"/>
                <a:cs typeface="Segoe UI" pitchFamily="34" charset="0"/>
              </a:rPr>
              <a:t>Commodity</a:t>
            </a:r>
          </a:p>
        </p:txBody>
      </p:sp>
      <p:sp>
        <p:nvSpPr>
          <p:cNvPr id="42" name="TextBox 41">
            <a:extLst>
              <a:ext uri="{FF2B5EF4-FFF2-40B4-BE49-F238E27FC236}">
                <a16:creationId xmlns:a16="http://schemas.microsoft.com/office/drawing/2014/main" id="{581B093C-1720-47F1-8575-10028BBCFC3F}"/>
              </a:ext>
              <a:ext uri="{C183D7F6-B498-43B3-948B-1728B52AA6E4}">
                <adec:decorative xmlns:adec="http://schemas.microsoft.com/office/drawing/2017/decorative" val="1"/>
              </a:ext>
            </a:extLst>
          </p:cNvPr>
          <p:cNvSpPr txBox="1"/>
          <p:nvPr/>
        </p:nvSpPr>
        <p:spPr>
          <a:xfrm>
            <a:off x="5624297" y="5069313"/>
            <a:ext cx="1387461" cy="646331"/>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gradFill>
                  <a:gsLst>
                    <a:gs pos="1250">
                      <a:srgbClr val="000000"/>
                    </a:gs>
                    <a:gs pos="100000">
                      <a:srgbClr val="000000"/>
                    </a:gs>
                  </a:gsLst>
                  <a:lin ang="5400000" scaled="0"/>
                </a:gradFill>
                <a:effectLst/>
                <a:uLnTx/>
                <a:uFillTx/>
                <a:latin typeface="Segoe UI Semibold"/>
                <a:ea typeface="+mn-ea"/>
                <a:cs typeface="+mn-cs"/>
              </a:rPr>
              <a:t>Limited Immediate Impact</a:t>
            </a:r>
          </a:p>
        </p:txBody>
      </p:sp>
      <p:sp>
        <p:nvSpPr>
          <p:cNvPr id="43" name="TextBox 42">
            <a:extLst>
              <a:ext uri="{FF2B5EF4-FFF2-40B4-BE49-F238E27FC236}">
                <a16:creationId xmlns:a16="http://schemas.microsoft.com/office/drawing/2014/main" id="{5442D21D-E212-4F57-B036-D54CB0E89F05}"/>
              </a:ext>
              <a:ext uri="{C183D7F6-B498-43B3-948B-1728B52AA6E4}">
                <adec:decorative xmlns:adec="http://schemas.microsoft.com/office/drawing/2017/decorative" val="1"/>
              </a:ext>
            </a:extLst>
          </p:cNvPr>
          <p:cNvSpPr txBox="1"/>
          <p:nvPr/>
        </p:nvSpPr>
        <p:spPr>
          <a:xfrm>
            <a:off x="7183189" y="5836872"/>
            <a:ext cx="1923060"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gradFill>
                  <a:gsLst>
                    <a:gs pos="1250">
                      <a:srgbClr val="000000"/>
                    </a:gs>
                    <a:gs pos="100000">
                      <a:srgbClr val="000000"/>
                    </a:gs>
                  </a:gsLst>
                  <a:lin ang="5400000" scaled="0"/>
                </a:gradFill>
                <a:effectLst/>
                <a:uLnTx/>
                <a:uFillTx/>
                <a:latin typeface="Segoe UI Semibold"/>
                <a:ea typeface="+mn-ea"/>
                <a:cs typeface="+mn-cs"/>
              </a:rPr>
              <a:t>Per Computer</a:t>
            </a:r>
          </a:p>
        </p:txBody>
      </p:sp>
      <p:sp>
        <p:nvSpPr>
          <p:cNvPr id="44" name="Rectangle 43">
            <a:extLst>
              <a:ext uri="{FF2B5EF4-FFF2-40B4-BE49-F238E27FC236}">
                <a16:creationId xmlns:a16="http://schemas.microsoft.com/office/drawing/2014/main" id="{73286E50-AF57-4387-9AD5-A499498A8EC3}"/>
              </a:ext>
            </a:extLst>
          </p:cNvPr>
          <p:cNvSpPr/>
          <p:nvPr/>
        </p:nvSpPr>
        <p:spPr bwMode="auto">
          <a:xfrm>
            <a:off x="584199" y="3364506"/>
            <a:ext cx="5028321" cy="783151"/>
          </a:xfrm>
          <a:prstGeom prst="rect">
            <a:avLst/>
          </a:prstGeom>
          <a:solidFill>
            <a:schemeClr val="bg1"/>
          </a:solidFill>
          <a:ln>
            <a:noFill/>
          </a:ln>
          <a:effectLst>
            <a:outerShdw blurRad="190500" dist="508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marL="571500" marR="0" lvl="0" indent="0" algn="l" defTabSz="932472" rtl="0" eaLnBrk="1" fontAlgn="base" latinLnBrk="0" hangingPunct="1">
              <a:lnSpc>
                <a:spcPct val="100000"/>
              </a:lnSpc>
              <a:spcBef>
                <a:spcPct val="0"/>
              </a:spcBef>
              <a:spcAft>
                <a:spcPct val="0"/>
              </a:spcAft>
              <a:buClrTx/>
              <a:buSzTx/>
              <a:buFontTx/>
              <a:buNone/>
              <a:tabLst/>
              <a:defRPr/>
            </a:pPr>
            <a:r>
              <a:rPr kumimoji="0" lang="en-US" sz="1765" b="0" i="0" u="none" strike="noStrike" kern="1200" cap="none" spc="0" normalizeH="0" baseline="0" noProof="0">
                <a:ln>
                  <a:noFill/>
                </a:ln>
                <a:gradFill>
                  <a:gsLst>
                    <a:gs pos="82000">
                      <a:srgbClr val="000000"/>
                    </a:gs>
                    <a:gs pos="0">
                      <a:srgbClr val="000000"/>
                    </a:gs>
                  </a:gsLst>
                  <a:lin ang="2700000" scaled="1"/>
                </a:gradFill>
                <a:effectLst/>
                <a:uLnTx/>
                <a:uFillTx/>
                <a:latin typeface="Segoe UI Semibold"/>
                <a:ea typeface="+mn-ea"/>
                <a:cs typeface="Segoe UI" panose="020B0502040204020203" pitchFamily="34" charset="0"/>
              </a:rPr>
              <a:t>Profitable for Attackers</a:t>
            </a:r>
          </a:p>
          <a:p>
            <a:pPr marL="571500" marR="0" lvl="0" indent="0" algn="l"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t>Economic incentive to continue growing</a:t>
            </a:r>
          </a:p>
        </p:txBody>
      </p:sp>
      <p:sp>
        <p:nvSpPr>
          <p:cNvPr id="45" name="Rectangle 44">
            <a:extLst>
              <a:ext uri="{FF2B5EF4-FFF2-40B4-BE49-F238E27FC236}">
                <a16:creationId xmlns:a16="http://schemas.microsoft.com/office/drawing/2014/main" id="{80D0D276-B4A1-4979-807D-6C6E30F4A98B}"/>
              </a:ext>
            </a:extLst>
          </p:cNvPr>
          <p:cNvSpPr/>
          <p:nvPr/>
        </p:nvSpPr>
        <p:spPr bwMode="auto">
          <a:xfrm>
            <a:off x="584199" y="4288030"/>
            <a:ext cx="5029200" cy="1990721"/>
          </a:xfrm>
          <a:prstGeom prst="rect">
            <a:avLst/>
          </a:prstGeom>
          <a:solidFill>
            <a:schemeClr val="bg1"/>
          </a:solidFill>
          <a:ln>
            <a:noFill/>
          </a:ln>
          <a:effectLst>
            <a:outerShdw blurRad="190500" dist="508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p>
            <a:pPr marL="571500" marR="0" lvl="0" indent="0" algn="l" defTabSz="932472" rtl="0" eaLnBrk="1" fontAlgn="base" latinLnBrk="0" hangingPunct="1">
              <a:lnSpc>
                <a:spcPct val="100000"/>
              </a:lnSpc>
              <a:spcBef>
                <a:spcPct val="0"/>
              </a:spcBef>
              <a:spcAft>
                <a:spcPct val="0"/>
              </a:spcAft>
              <a:buClrTx/>
              <a:buSzTx/>
              <a:buFontTx/>
              <a:buNone/>
              <a:tabLst/>
              <a:defRPr/>
            </a:pPr>
            <a:r>
              <a:rPr kumimoji="0" lang="en-US" sz="1765" b="0" i="0" u="none" strike="noStrike" kern="1200" cap="none" spc="0" normalizeH="0" baseline="0" noProof="0">
                <a:ln>
                  <a:noFill/>
                </a:ln>
                <a:gradFill>
                  <a:gsLst>
                    <a:gs pos="82000">
                      <a:srgbClr val="000000"/>
                    </a:gs>
                    <a:gs pos="0">
                      <a:srgbClr val="000000"/>
                    </a:gs>
                  </a:gsLst>
                  <a:lin ang="2700000" scaled="1"/>
                </a:gradFill>
                <a:effectLst/>
                <a:uLnTx/>
                <a:uFillTx/>
                <a:latin typeface="Segoe UI Semibold"/>
                <a:ea typeface="+mn-ea"/>
                <a:cs typeface="Segoe UI" panose="020B0502040204020203" pitchFamily="34" charset="0"/>
              </a:rPr>
              <a:t>Room to Grow</a:t>
            </a:r>
          </a:p>
          <a:p>
            <a:pPr marL="571500" marR="0" lvl="0" indent="0" algn="l"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t>Attackers can monetize security maintenance gaps at most enterprises:</a:t>
            </a:r>
          </a:p>
          <a:p>
            <a:pPr marL="8001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t>Apply security updates </a:t>
            </a:r>
            <a:r>
              <a:rPr kumimoji="0" lang="en-US" sz="1200" b="0"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t>consistently to all computers</a:t>
            </a:r>
          </a:p>
          <a:p>
            <a:pPr marL="8001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t>Securely configure all resources </a:t>
            </a:r>
            <a:r>
              <a:rPr kumimoji="0" lang="en-US" sz="1200" b="0"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t>using manufacturer </a:t>
            </a:r>
            <a:br>
              <a:rPr kumimoji="0" lang="en-US" sz="1200" b="0"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br>
            <a:r>
              <a:rPr kumimoji="0" lang="en-US" sz="1200" b="0"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t>best practices</a:t>
            </a:r>
          </a:p>
          <a:p>
            <a:pPr marL="80010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t>Mitigate credential theft </a:t>
            </a:r>
            <a:r>
              <a:rPr kumimoji="0" lang="en-US" sz="1200" b="0" i="0" u="none" strike="noStrike" kern="1200" cap="none" spc="0" normalizeH="0" baseline="0" noProof="0">
                <a:ln>
                  <a:noFill/>
                </a:ln>
                <a:gradFill>
                  <a:gsLst>
                    <a:gs pos="82000">
                      <a:srgbClr val="000000"/>
                    </a:gs>
                    <a:gs pos="0">
                      <a:srgbClr val="000000"/>
                    </a:gs>
                  </a:gsLst>
                  <a:lin ang="2700000" scaled="1"/>
                </a:gradFill>
                <a:effectLst/>
                <a:uLnTx/>
                <a:uFillTx/>
                <a:latin typeface="Segoe UI"/>
                <a:ea typeface="+mn-ea"/>
                <a:cs typeface="Segoe UI" pitchFamily="34" charset="0"/>
              </a:rPr>
              <a:t>attacks for privileged users</a:t>
            </a:r>
          </a:p>
        </p:txBody>
      </p:sp>
      <p:grpSp>
        <p:nvGrpSpPr>
          <p:cNvPr id="51" name="Group 50">
            <a:extLst>
              <a:ext uri="{FF2B5EF4-FFF2-40B4-BE49-F238E27FC236}">
                <a16:creationId xmlns:a16="http://schemas.microsoft.com/office/drawing/2014/main" id="{5EC31ADE-AD45-4419-9FEB-EA1FE1EE8885}"/>
              </a:ext>
              <a:ext uri="{C183D7F6-B498-43B3-948B-1728B52AA6E4}">
                <adec:decorative xmlns:adec="http://schemas.microsoft.com/office/drawing/2017/decorative" val="1"/>
              </a:ext>
            </a:extLst>
          </p:cNvPr>
          <p:cNvGrpSpPr/>
          <p:nvPr/>
        </p:nvGrpSpPr>
        <p:grpSpPr>
          <a:xfrm>
            <a:off x="764707" y="4486777"/>
            <a:ext cx="358775" cy="306388"/>
            <a:chOff x="744470" y="4985379"/>
            <a:chExt cx="358775" cy="306388"/>
          </a:xfrm>
        </p:grpSpPr>
        <p:sp>
          <p:nvSpPr>
            <p:cNvPr id="52" name="Rectangle 153">
              <a:extLst>
                <a:ext uri="{FF2B5EF4-FFF2-40B4-BE49-F238E27FC236}">
                  <a16:creationId xmlns:a16="http://schemas.microsoft.com/office/drawing/2014/main" id="{9E6A53AB-482D-49E8-AEFE-2FD8397EE32D}"/>
                </a:ext>
              </a:extLst>
            </p:cNvPr>
            <p:cNvSpPr>
              <a:spLocks noChangeArrowheads="1"/>
            </p:cNvSpPr>
            <p:nvPr/>
          </p:nvSpPr>
          <p:spPr bwMode="auto">
            <a:xfrm>
              <a:off x="1042920" y="4985379"/>
              <a:ext cx="60325" cy="306388"/>
            </a:xfrm>
            <a:prstGeom prst="rect">
              <a:avLst/>
            </a:prstGeom>
            <a:solidFill>
              <a:srgbClr val="BFBFB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3" name="Rectangle 154">
              <a:extLst>
                <a:ext uri="{FF2B5EF4-FFF2-40B4-BE49-F238E27FC236}">
                  <a16:creationId xmlns:a16="http://schemas.microsoft.com/office/drawing/2014/main" id="{DF520295-2D8D-4111-941B-05A1AC9F3A8C}"/>
                </a:ext>
              </a:extLst>
            </p:cNvPr>
            <p:cNvSpPr>
              <a:spLocks noChangeArrowheads="1"/>
            </p:cNvSpPr>
            <p:nvPr/>
          </p:nvSpPr>
          <p:spPr bwMode="auto">
            <a:xfrm>
              <a:off x="744470" y="5239379"/>
              <a:ext cx="60325" cy="52388"/>
            </a:xfrm>
            <a:prstGeom prst="rect">
              <a:avLst/>
            </a:prstGeom>
            <a:solidFill>
              <a:srgbClr val="D83B0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4" name="Rectangle 155">
              <a:extLst>
                <a:ext uri="{FF2B5EF4-FFF2-40B4-BE49-F238E27FC236}">
                  <a16:creationId xmlns:a16="http://schemas.microsoft.com/office/drawing/2014/main" id="{EB2857CD-F7B3-4890-98EB-67C0BFDA834C}"/>
                </a:ext>
              </a:extLst>
            </p:cNvPr>
            <p:cNvSpPr>
              <a:spLocks noChangeArrowheads="1"/>
            </p:cNvSpPr>
            <p:nvPr/>
          </p:nvSpPr>
          <p:spPr bwMode="auto">
            <a:xfrm>
              <a:off x="844482" y="5198104"/>
              <a:ext cx="60325" cy="93663"/>
            </a:xfrm>
            <a:prstGeom prst="rect">
              <a:avLst/>
            </a:prstGeom>
            <a:solidFill>
              <a:srgbClr val="D83B0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55" name="Rectangle 156">
              <a:extLst>
                <a:ext uri="{FF2B5EF4-FFF2-40B4-BE49-F238E27FC236}">
                  <a16:creationId xmlns:a16="http://schemas.microsoft.com/office/drawing/2014/main" id="{9C8CA202-AB3C-4C1B-8649-BD45B83847F3}"/>
                </a:ext>
              </a:extLst>
            </p:cNvPr>
            <p:cNvSpPr>
              <a:spLocks noChangeArrowheads="1"/>
            </p:cNvSpPr>
            <p:nvPr/>
          </p:nvSpPr>
          <p:spPr bwMode="auto">
            <a:xfrm>
              <a:off x="944495" y="5080629"/>
              <a:ext cx="61913" cy="211138"/>
            </a:xfrm>
            <a:prstGeom prst="rect">
              <a:avLst/>
            </a:prstGeom>
            <a:solidFill>
              <a:srgbClr val="BFBFB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56" name="Group 55">
            <a:extLst>
              <a:ext uri="{FF2B5EF4-FFF2-40B4-BE49-F238E27FC236}">
                <a16:creationId xmlns:a16="http://schemas.microsoft.com/office/drawing/2014/main" id="{178AB5E2-9C49-4747-B952-3AD5BE7B18F5}"/>
              </a:ext>
              <a:ext uri="{C183D7F6-B498-43B3-948B-1728B52AA6E4}">
                <adec:decorative xmlns:adec="http://schemas.microsoft.com/office/drawing/2017/decorative" val="1"/>
              </a:ext>
            </a:extLst>
          </p:cNvPr>
          <p:cNvGrpSpPr/>
          <p:nvPr/>
        </p:nvGrpSpPr>
        <p:grpSpPr>
          <a:xfrm>
            <a:off x="709784" y="2540065"/>
            <a:ext cx="419888" cy="498458"/>
            <a:chOff x="709784" y="2506657"/>
            <a:chExt cx="419888" cy="498458"/>
          </a:xfrm>
        </p:grpSpPr>
        <p:grpSp>
          <p:nvGrpSpPr>
            <p:cNvPr id="57" name="Group 21">
              <a:extLst>
                <a:ext uri="{FF2B5EF4-FFF2-40B4-BE49-F238E27FC236}">
                  <a16:creationId xmlns:a16="http://schemas.microsoft.com/office/drawing/2014/main" id="{DEF58168-DC5E-4553-870B-34D457638F46}"/>
                </a:ext>
              </a:extLst>
            </p:cNvPr>
            <p:cNvGrpSpPr>
              <a:grpSpLocks noChangeAspect="1"/>
            </p:cNvGrpSpPr>
            <p:nvPr/>
          </p:nvGrpSpPr>
          <p:grpSpPr bwMode="auto">
            <a:xfrm>
              <a:off x="817252" y="2565060"/>
              <a:ext cx="312420" cy="440055"/>
              <a:chOff x="2493" y="796"/>
              <a:chExt cx="164" cy="231"/>
            </a:xfrm>
            <a:solidFill>
              <a:srgbClr val="BFBFBF"/>
            </a:solidFill>
          </p:grpSpPr>
          <p:sp>
            <p:nvSpPr>
              <p:cNvPr id="61" name="Freeform 22">
                <a:extLst>
                  <a:ext uri="{FF2B5EF4-FFF2-40B4-BE49-F238E27FC236}">
                    <a16:creationId xmlns:a16="http://schemas.microsoft.com/office/drawing/2014/main" id="{3554621B-89B3-42CA-84FA-27D91877C855}"/>
                  </a:ext>
                </a:extLst>
              </p:cNvPr>
              <p:cNvSpPr>
                <a:spLocks/>
              </p:cNvSpPr>
              <p:nvPr/>
            </p:nvSpPr>
            <p:spPr bwMode="auto">
              <a:xfrm>
                <a:off x="2509" y="827"/>
                <a:ext cx="41" cy="155"/>
              </a:xfrm>
              <a:custGeom>
                <a:avLst/>
                <a:gdLst>
                  <a:gd name="T0" fmla="*/ 0 w 52"/>
                  <a:gd name="T1" fmla="*/ 53 h 53"/>
                  <a:gd name="T2" fmla="*/ 0 w 52"/>
                  <a:gd name="T3" fmla="*/ 53 h 53"/>
                  <a:gd name="T4" fmla="*/ 52 w 52"/>
                  <a:gd name="T5" fmla="*/ 53 h 53"/>
                  <a:gd name="T6" fmla="*/ 52 w 52"/>
                  <a:gd name="T7" fmla="*/ 0 h 53"/>
                  <a:gd name="T8" fmla="*/ 0 w 52"/>
                  <a:gd name="T9" fmla="*/ 0 h 53"/>
                  <a:gd name="T10" fmla="*/ 0 w 52"/>
                  <a:gd name="T11" fmla="*/ 53 h 53"/>
                </a:gdLst>
                <a:ahLst/>
                <a:cxnLst>
                  <a:cxn ang="0">
                    <a:pos x="T0" y="T1"/>
                  </a:cxn>
                  <a:cxn ang="0">
                    <a:pos x="T2" y="T3"/>
                  </a:cxn>
                  <a:cxn ang="0">
                    <a:pos x="T4" y="T5"/>
                  </a:cxn>
                  <a:cxn ang="0">
                    <a:pos x="T6" y="T7"/>
                  </a:cxn>
                  <a:cxn ang="0">
                    <a:pos x="T8" y="T9"/>
                  </a:cxn>
                  <a:cxn ang="0">
                    <a:pos x="T10" y="T11"/>
                  </a:cxn>
                </a:cxnLst>
                <a:rect l="0" t="0" r="r" b="b"/>
                <a:pathLst>
                  <a:path w="52" h="53">
                    <a:moveTo>
                      <a:pt x="0" y="53"/>
                    </a:moveTo>
                    <a:lnTo>
                      <a:pt x="0" y="53"/>
                    </a:lnTo>
                    <a:lnTo>
                      <a:pt x="52" y="53"/>
                    </a:lnTo>
                    <a:lnTo>
                      <a:pt x="52" y="0"/>
                    </a:lnTo>
                    <a:lnTo>
                      <a:pt x="0" y="0"/>
                    </a:lnTo>
                    <a:lnTo>
                      <a:pt x="0" y="53"/>
                    </a:lnTo>
                    <a:close/>
                  </a:path>
                </a:pathLst>
              </a:custGeom>
              <a:solidFill>
                <a:srgbClr val="BFBFBF"/>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62" name="Freeform 23">
                <a:extLst>
                  <a:ext uri="{FF2B5EF4-FFF2-40B4-BE49-F238E27FC236}">
                    <a16:creationId xmlns:a16="http://schemas.microsoft.com/office/drawing/2014/main" id="{B1E591DE-60AD-4162-9591-AB7B666236EF}"/>
                  </a:ext>
                </a:extLst>
              </p:cNvPr>
              <p:cNvSpPr>
                <a:spLocks noEditPoints="1"/>
              </p:cNvSpPr>
              <p:nvPr/>
            </p:nvSpPr>
            <p:spPr bwMode="auto">
              <a:xfrm>
                <a:off x="2493" y="796"/>
                <a:ext cx="164" cy="231"/>
              </a:xfrm>
              <a:custGeom>
                <a:avLst/>
                <a:gdLst>
                  <a:gd name="T0" fmla="*/ 239 w 265"/>
                  <a:gd name="T1" fmla="*/ 106 h 372"/>
                  <a:gd name="T2" fmla="*/ 239 w 265"/>
                  <a:gd name="T3" fmla="*/ 106 h 372"/>
                  <a:gd name="T4" fmla="*/ 186 w 265"/>
                  <a:gd name="T5" fmla="*/ 106 h 372"/>
                  <a:gd name="T6" fmla="*/ 186 w 265"/>
                  <a:gd name="T7" fmla="*/ 53 h 372"/>
                  <a:gd name="T8" fmla="*/ 239 w 265"/>
                  <a:gd name="T9" fmla="*/ 53 h 372"/>
                  <a:gd name="T10" fmla="*/ 239 w 265"/>
                  <a:gd name="T11" fmla="*/ 106 h 372"/>
                  <a:gd name="T12" fmla="*/ 239 w 265"/>
                  <a:gd name="T13" fmla="*/ 186 h 372"/>
                  <a:gd name="T14" fmla="*/ 239 w 265"/>
                  <a:gd name="T15" fmla="*/ 186 h 372"/>
                  <a:gd name="T16" fmla="*/ 186 w 265"/>
                  <a:gd name="T17" fmla="*/ 186 h 372"/>
                  <a:gd name="T18" fmla="*/ 186 w 265"/>
                  <a:gd name="T19" fmla="*/ 133 h 372"/>
                  <a:gd name="T20" fmla="*/ 239 w 265"/>
                  <a:gd name="T21" fmla="*/ 133 h 372"/>
                  <a:gd name="T22" fmla="*/ 239 w 265"/>
                  <a:gd name="T23" fmla="*/ 186 h 372"/>
                  <a:gd name="T24" fmla="*/ 238 w 265"/>
                  <a:gd name="T25" fmla="*/ 266 h 372"/>
                  <a:gd name="T26" fmla="*/ 238 w 265"/>
                  <a:gd name="T27" fmla="*/ 266 h 372"/>
                  <a:gd name="T28" fmla="*/ 186 w 265"/>
                  <a:gd name="T29" fmla="*/ 266 h 372"/>
                  <a:gd name="T30" fmla="*/ 186 w 265"/>
                  <a:gd name="T31" fmla="*/ 213 h 372"/>
                  <a:gd name="T32" fmla="*/ 238 w 265"/>
                  <a:gd name="T33" fmla="*/ 213 h 372"/>
                  <a:gd name="T34" fmla="*/ 238 w 265"/>
                  <a:gd name="T35" fmla="*/ 266 h 372"/>
                  <a:gd name="T36" fmla="*/ 159 w 265"/>
                  <a:gd name="T37" fmla="*/ 106 h 372"/>
                  <a:gd name="T38" fmla="*/ 159 w 265"/>
                  <a:gd name="T39" fmla="*/ 106 h 372"/>
                  <a:gd name="T40" fmla="*/ 106 w 265"/>
                  <a:gd name="T41" fmla="*/ 106 h 372"/>
                  <a:gd name="T42" fmla="*/ 106 w 265"/>
                  <a:gd name="T43" fmla="*/ 53 h 372"/>
                  <a:gd name="T44" fmla="*/ 159 w 265"/>
                  <a:gd name="T45" fmla="*/ 53 h 372"/>
                  <a:gd name="T46" fmla="*/ 159 w 265"/>
                  <a:gd name="T47" fmla="*/ 106 h 372"/>
                  <a:gd name="T48" fmla="*/ 159 w 265"/>
                  <a:gd name="T49" fmla="*/ 186 h 372"/>
                  <a:gd name="T50" fmla="*/ 159 w 265"/>
                  <a:gd name="T51" fmla="*/ 186 h 372"/>
                  <a:gd name="T52" fmla="*/ 106 w 265"/>
                  <a:gd name="T53" fmla="*/ 186 h 372"/>
                  <a:gd name="T54" fmla="*/ 106 w 265"/>
                  <a:gd name="T55" fmla="*/ 133 h 372"/>
                  <a:gd name="T56" fmla="*/ 159 w 265"/>
                  <a:gd name="T57" fmla="*/ 133 h 372"/>
                  <a:gd name="T58" fmla="*/ 159 w 265"/>
                  <a:gd name="T59" fmla="*/ 186 h 372"/>
                  <a:gd name="T60" fmla="*/ 159 w 265"/>
                  <a:gd name="T61" fmla="*/ 266 h 372"/>
                  <a:gd name="T62" fmla="*/ 159 w 265"/>
                  <a:gd name="T63" fmla="*/ 266 h 372"/>
                  <a:gd name="T64" fmla="*/ 106 w 265"/>
                  <a:gd name="T65" fmla="*/ 266 h 372"/>
                  <a:gd name="T66" fmla="*/ 106 w 265"/>
                  <a:gd name="T67" fmla="*/ 213 h 372"/>
                  <a:gd name="T68" fmla="*/ 159 w 265"/>
                  <a:gd name="T69" fmla="*/ 213 h 372"/>
                  <a:gd name="T70" fmla="*/ 159 w 265"/>
                  <a:gd name="T71" fmla="*/ 266 h 372"/>
                  <a:gd name="T72" fmla="*/ 159 w 265"/>
                  <a:gd name="T73" fmla="*/ 346 h 372"/>
                  <a:gd name="T74" fmla="*/ 159 w 265"/>
                  <a:gd name="T75" fmla="*/ 346 h 372"/>
                  <a:gd name="T76" fmla="*/ 106 w 265"/>
                  <a:gd name="T77" fmla="*/ 346 h 372"/>
                  <a:gd name="T78" fmla="*/ 106 w 265"/>
                  <a:gd name="T79" fmla="*/ 293 h 372"/>
                  <a:gd name="T80" fmla="*/ 159 w 265"/>
                  <a:gd name="T81" fmla="*/ 293 h 372"/>
                  <a:gd name="T82" fmla="*/ 159 w 265"/>
                  <a:gd name="T83" fmla="*/ 346 h 372"/>
                  <a:gd name="T84" fmla="*/ 79 w 265"/>
                  <a:gd name="T85" fmla="*/ 186 h 372"/>
                  <a:gd name="T86" fmla="*/ 79 w 265"/>
                  <a:gd name="T87" fmla="*/ 186 h 372"/>
                  <a:gd name="T88" fmla="*/ 26 w 265"/>
                  <a:gd name="T89" fmla="*/ 186 h 372"/>
                  <a:gd name="T90" fmla="*/ 26 w 265"/>
                  <a:gd name="T91" fmla="*/ 133 h 372"/>
                  <a:gd name="T92" fmla="*/ 79 w 265"/>
                  <a:gd name="T93" fmla="*/ 133 h 372"/>
                  <a:gd name="T94" fmla="*/ 79 w 265"/>
                  <a:gd name="T95" fmla="*/ 186 h 372"/>
                  <a:gd name="T96" fmla="*/ 79 w 265"/>
                  <a:gd name="T97" fmla="*/ 266 h 372"/>
                  <a:gd name="T98" fmla="*/ 79 w 265"/>
                  <a:gd name="T99" fmla="*/ 266 h 372"/>
                  <a:gd name="T100" fmla="*/ 26 w 265"/>
                  <a:gd name="T101" fmla="*/ 266 h 372"/>
                  <a:gd name="T102" fmla="*/ 26 w 265"/>
                  <a:gd name="T103" fmla="*/ 213 h 372"/>
                  <a:gd name="T104" fmla="*/ 79 w 265"/>
                  <a:gd name="T105" fmla="*/ 213 h 372"/>
                  <a:gd name="T106" fmla="*/ 79 w 265"/>
                  <a:gd name="T107" fmla="*/ 266 h 372"/>
                  <a:gd name="T108" fmla="*/ 0 w 265"/>
                  <a:gd name="T109" fmla="*/ 372 h 372"/>
                  <a:gd name="T110" fmla="*/ 0 w 265"/>
                  <a:gd name="T111" fmla="*/ 372 h 372"/>
                  <a:gd name="T112" fmla="*/ 265 w 265"/>
                  <a:gd name="T113" fmla="*/ 372 h 372"/>
                  <a:gd name="T114" fmla="*/ 265 w 265"/>
                  <a:gd name="T115" fmla="*/ 0 h 372"/>
                  <a:gd name="T116" fmla="*/ 0 w 265"/>
                  <a:gd name="T117" fmla="*/ 0 h 372"/>
                  <a:gd name="T118" fmla="*/ 0 w 265"/>
                  <a:gd name="T119"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5" h="372">
                    <a:moveTo>
                      <a:pt x="239" y="106"/>
                    </a:moveTo>
                    <a:lnTo>
                      <a:pt x="239" y="106"/>
                    </a:lnTo>
                    <a:lnTo>
                      <a:pt x="186" y="106"/>
                    </a:lnTo>
                    <a:lnTo>
                      <a:pt x="186" y="53"/>
                    </a:lnTo>
                    <a:lnTo>
                      <a:pt x="239" y="53"/>
                    </a:lnTo>
                    <a:lnTo>
                      <a:pt x="239" y="106"/>
                    </a:lnTo>
                    <a:close/>
                    <a:moveTo>
                      <a:pt x="239" y="186"/>
                    </a:moveTo>
                    <a:lnTo>
                      <a:pt x="239" y="186"/>
                    </a:lnTo>
                    <a:lnTo>
                      <a:pt x="186" y="186"/>
                    </a:lnTo>
                    <a:lnTo>
                      <a:pt x="186" y="133"/>
                    </a:lnTo>
                    <a:lnTo>
                      <a:pt x="239" y="133"/>
                    </a:lnTo>
                    <a:lnTo>
                      <a:pt x="239" y="186"/>
                    </a:lnTo>
                    <a:close/>
                    <a:moveTo>
                      <a:pt x="238" y="266"/>
                    </a:moveTo>
                    <a:lnTo>
                      <a:pt x="238" y="266"/>
                    </a:lnTo>
                    <a:lnTo>
                      <a:pt x="186" y="266"/>
                    </a:lnTo>
                    <a:lnTo>
                      <a:pt x="186" y="213"/>
                    </a:lnTo>
                    <a:lnTo>
                      <a:pt x="238" y="213"/>
                    </a:lnTo>
                    <a:lnTo>
                      <a:pt x="238" y="266"/>
                    </a:lnTo>
                    <a:close/>
                    <a:moveTo>
                      <a:pt x="159" y="106"/>
                    </a:moveTo>
                    <a:lnTo>
                      <a:pt x="159" y="106"/>
                    </a:lnTo>
                    <a:lnTo>
                      <a:pt x="106" y="106"/>
                    </a:lnTo>
                    <a:lnTo>
                      <a:pt x="106" y="53"/>
                    </a:lnTo>
                    <a:lnTo>
                      <a:pt x="159" y="53"/>
                    </a:lnTo>
                    <a:lnTo>
                      <a:pt x="159" y="106"/>
                    </a:lnTo>
                    <a:close/>
                    <a:moveTo>
                      <a:pt x="159" y="186"/>
                    </a:moveTo>
                    <a:lnTo>
                      <a:pt x="159" y="186"/>
                    </a:lnTo>
                    <a:lnTo>
                      <a:pt x="106" y="186"/>
                    </a:lnTo>
                    <a:lnTo>
                      <a:pt x="106" y="133"/>
                    </a:lnTo>
                    <a:lnTo>
                      <a:pt x="159" y="133"/>
                    </a:lnTo>
                    <a:lnTo>
                      <a:pt x="159" y="186"/>
                    </a:lnTo>
                    <a:close/>
                    <a:moveTo>
                      <a:pt x="159" y="266"/>
                    </a:moveTo>
                    <a:lnTo>
                      <a:pt x="159" y="266"/>
                    </a:lnTo>
                    <a:lnTo>
                      <a:pt x="106" y="266"/>
                    </a:lnTo>
                    <a:lnTo>
                      <a:pt x="106" y="213"/>
                    </a:lnTo>
                    <a:lnTo>
                      <a:pt x="159" y="213"/>
                    </a:lnTo>
                    <a:lnTo>
                      <a:pt x="159" y="266"/>
                    </a:lnTo>
                    <a:close/>
                    <a:moveTo>
                      <a:pt x="159" y="346"/>
                    </a:moveTo>
                    <a:lnTo>
                      <a:pt x="159" y="346"/>
                    </a:lnTo>
                    <a:lnTo>
                      <a:pt x="106" y="346"/>
                    </a:lnTo>
                    <a:lnTo>
                      <a:pt x="106" y="293"/>
                    </a:lnTo>
                    <a:lnTo>
                      <a:pt x="159" y="293"/>
                    </a:lnTo>
                    <a:lnTo>
                      <a:pt x="159" y="346"/>
                    </a:lnTo>
                    <a:close/>
                    <a:moveTo>
                      <a:pt x="79" y="186"/>
                    </a:moveTo>
                    <a:lnTo>
                      <a:pt x="79" y="186"/>
                    </a:lnTo>
                    <a:lnTo>
                      <a:pt x="26" y="186"/>
                    </a:lnTo>
                    <a:lnTo>
                      <a:pt x="26" y="133"/>
                    </a:lnTo>
                    <a:lnTo>
                      <a:pt x="79" y="133"/>
                    </a:lnTo>
                    <a:lnTo>
                      <a:pt x="79" y="186"/>
                    </a:lnTo>
                    <a:close/>
                    <a:moveTo>
                      <a:pt x="79" y="266"/>
                    </a:moveTo>
                    <a:lnTo>
                      <a:pt x="79" y="266"/>
                    </a:lnTo>
                    <a:lnTo>
                      <a:pt x="26" y="266"/>
                    </a:lnTo>
                    <a:lnTo>
                      <a:pt x="26" y="213"/>
                    </a:lnTo>
                    <a:lnTo>
                      <a:pt x="79" y="213"/>
                    </a:lnTo>
                    <a:lnTo>
                      <a:pt x="79" y="266"/>
                    </a:lnTo>
                    <a:close/>
                    <a:moveTo>
                      <a:pt x="0" y="372"/>
                    </a:moveTo>
                    <a:lnTo>
                      <a:pt x="0" y="372"/>
                    </a:lnTo>
                    <a:lnTo>
                      <a:pt x="265" y="372"/>
                    </a:lnTo>
                    <a:lnTo>
                      <a:pt x="265" y="0"/>
                    </a:lnTo>
                    <a:lnTo>
                      <a:pt x="0" y="0"/>
                    </a:lnTo>
                    <a:lnTo>
                      <a:pt x="0" y="372"/>
                    </a:lnTo>
                    <a:close/>
                  </a:path>
                </a:pathLst>
              </a:custGeom>
              <a:grp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58" name="lightning" descr="lightning">
              <a:extLst>
                <a:ext uri="{FF2B5EF4-FFF2-40B4-BE49-F238E27FC236}">
                  <a16:creationId xmlns:a16="http://schemas.microsoft.com/office/drawing/2014/main" id="{0AFD3DA3-0421-4EF9-B3A4-362BE332DF5D}"/>
                </a:ext>
              </a:extLst>
            </p:cNvPr>
            <p:cNvGrpSpPr/>
            <p:nvPr/>
          </p:nvGrpSpPr>
          <p:grpSpPr>
            <a:xfrm flipH="1">
              <a:off x="709784" y="2506657"/>
              <a:ext cx="198196" cy="384438"/>
              <a:chOff x="3404177" y="1724129"/>
              <a:chExt cx="544355" cy="1055884"/>
            </a:xfrm>
            <a:solidFill>
              <a:srgbClr val="D83B01"/>
            </a:solidFill>
          </p:grpSpPr>
          <p:sp>
            <p:nvSpPr>
              <p:cNvPr id="59" name="Freeform: Shape 58">
                <a:extLst>
                  <a:ext uri="{FF2B5EF4-FFF2-40B4-BE49-F238E27FC236}">
                    <a16:creationId xmlns:a16="http://schemas.microsoft.com/office/drawing/2014/main" id="{4E03599E-B343-43DA-AE37-A85A08C1D98F}"/>
                  </a:ext>
                </a:extLst>
              </p:cNvPr>
              <p:cNvSpPr/>
              <p:nvPr/>
            </p:nvSpPr>
            <p:spPr>
              <a:xfrm>
                <a:off x="3404177" y="1724129"/>
                <a:ext cx="544355" cy="1055884"/>
              </a:xfrm>
              <a:custGeom>
                <a:avLst/>
                <a:gdLst>
                  <a:gd name="connsiteX0" fmla="*/ 537789 w 544354"/>
                  <a:gd name="connsiteY0" fmla="*/ 0 h 1055883"/>
                  <a:gd name="connsiteX1" fmla="*/ 188199 w 544354"/>
                  <a:gd name="connsiteY1" fmla="*/ 0 h 1055883"/>
                  <a:gd name="connsiteX2" fmla="*/ 0 w 544354"/>
                  <a:gd name="connsiteY2" fmla="*/ 530677 h 1055883"/>
                  <a:gd name="connsiteX3" fmla="*/ 229504 w 544354"/>
                  <a:gd name="connsiteY3" fmla="*/ 532319 h 1055883"/>
                  <a:gd name="connsiteX4" fmla="*/ 50332 w 544354"/>
                  <a:gd name="connsiteY4" fmla="*/ 1057798 h 1055883"/>
                  <a:gd name="connsiteX5" fmla="*/ 545175 w 544354"/>
                  <a:gd name="connsiteY5" fmla="*/ 356703 h 1055883"/>
                  <a:gd name="connsiteX6" fmla="*/ 304729 w 544354"/>
                  <a:gd name="connsiteY6" fmla="*/ 356703 h 105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354" h="1055883">
                    <a:moveTo>
                      <a:pt x="537789" y="0"/>
                    </a:moveTo>
                    <a:lnTo>
                      <a:pt x="188199" y="0"/>
                    </a:lnTo>
                    <a:lnTo>
                      <a:pt x="0" y="530677"/>
                    </a:lnTo>
                    <a:lnTo>
                      <a:pt x="229504" y="532319"/>
                    </a:lnTo>
                    <a:lnTo>
                      <a:pt x="50332" y="1057798"/>
                    </a:lnTo>
                    <a:lnTo>
                      <a:pt x="545175" y="356703"/>
                    </a:lnTo>
                    <a:lnTo>
                      <a:pt x="304729" y="356703"/>
                    </a:lnTo>
                    <a:close/>
                  </a:path>
                </a:pathLst>
              </a:custGeom>
              <a:grpFill/>
              <a:ln w="272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0" name="Freeform: Shape 59">
                <a:extLst>
                  <a:ext uri="{FF2B5EF4-FFF2-40B4-BE49-F238E27FC236}">
                    <a16:creationId xmlns:a16="http://schemas.microsoft.com/office/drawing/2014/main" id="{81407882-53CF-49D1-91A7-07A9E529AB11}"/>
                  </a:ext>
                </a:extLst>
              </p:cNvPr>
              <p:cNvSpPr/>
              <p:nvPr/>
            </p:nvSpPr>
            <p:spPr>
              <a:xfrm>
                <a:off x="3454509" y="1724129"/>
                <a:ext cx="492381" cy="1055884"/>
              </a:xfrm>
              <a:custGeom>
                <a:avLst/>
                <a:gdLst>
                  <a:gd name="connsiteX0" fmla="*/ 254397 w 492380"/>
                  <a:gd name="connsiteY0" fmla="*/ 356703 h 1055883"/>
                  <a:gd name="connsiteX1" fmla="*/ 487457 w 492380"/>
                  <a:gd name="connsiteY1" fmla="*/ 0 h 1055883"/>
                  <a:gd name="connsiteX2" fmla="*/ 304729 w 492380"/>
                  <a:gd name="connsiteY2" fmla="*/ 0 h 1055883"/>
                  <a:gd name="connsiteX3" fmla="*/ 111059 w 492380"/>
                  <a:gd name="connsiteY3" fmla="*/ 440954 h 1055883"/>
                  <a:gd name="connsiteX4" fmla="*/ 340563 w 492380"/>
                  <a:gd name="connsiteY4" fmla="*/ 442869 h 1055883"/>
                  <a:gd name="connsiteX5" fmla="*/ 0 w 492380"/>
                  <a:gd name="connsiteY5" fmla="*/ 1057798 h 1055883"/>
                  <a:gd name="connsiteX6" fmla="*/ 494843 w 492380"/>
                  <a:gd name="connsiteY6" fmla="*/ 356703 h 105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2380" h="1055883">
                    <a:moveTo>
                      <a:pt x="254397" y="356703"/>
                    </a:moveTo>
                    <a:lnTo>
                      <a:pt x="487457" y="0"/>
                    </a:lnTo>
                    <a:lnTo>
                      <a:pt x="304729" y="0"/>
                    </a:lnTo>
                    <a:lnTo>
                      <a:pt x="111059" y="440954"/>
                    </a:lnTo>
                    <a:lnTo>
                      <a:pt x="340563" y="442869"/>
                    </a:lnTo>
                    <a:lnTo>
                      <a:pt x="0" y="1057798"/>
                    </a:lnTo>
                    <a:lnTo>
                      <a:pt x="494843" y="356703"/>
                    </a:lnTo>
                    <a:close/>
                  </a:path>
                </a:pathLst>
              </a:custGeom>
              <a:grpFill/>
              <a:ln w="272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grpSp>
        <p:nvGrpSpPr>
          <p:cNvPr id="46" name="Group 45">
            <a:extLst>
              <a:ext uri="{FF2B5EF4-FFF2-40B4-BE49-F238E27FC236}">
                <a16:creationId xmlns:a16="http://schemas.microsoft.com/office/drawing/2014/main" id="{A21E5E7E-0301-47BB-B434-2245EE9BB817}"/>
              </a:ext>
              <a:ext uri="{C183D7F6-B498-43B3-948B-1728B52AA6E4}">
                <adec:decorative xmlns:adec="http://schemas.microsoft.com/office/drawing/2017/decorative" val="1"/>
              </a:ext>
            </a:extLst>
          </p:cNvPr>
          <p:cNvGrpSpPr/>
          <p:nvPr/>
        </p:nvGrpSpPr>
        <p:grpSpPr>
          <a:xfrm>
            <a:off x="781140" y="3577591"/>
            <a:ext cx="429095" cy="392750"/>
            <a:chOff x="753287" y="3461816"/>
            <a:chExt cx="512522" cy="469111"/>
          </a:xfrm>
        </p:grpSpPr>
        <p:sp>
          <p:nvSpPr>
            <p:cNvPr id="47" name="Rectangle 267">
              <a:extLst>
                <a:ext uri="{FF2B5EF4-FFF2-40B4-BE49-F238E27FC236}">
                  <a16:creationId xmlns:a16="http://schemas.microsoft.com/office/drawing/2014/main" id="{930968E1-7A27-4364-97B1-565B91FF73F3}"/>
                </a:ext>
              </a:extLst>
            </p:cNvPr>
            <p:cNvSpPr>
              <a:spLocks noChangeArrowheads="1"/>
            </p:cNvSpPr>
            <p:nvPr/>
          </p:nvSpPr>
          <p:spPr bwMode="auto">
            <a:xfrm>
              <a:off x="1258117" y="3650892"/>
              <a:ext cx="1905" cy="1905"/>
            </a:xfrm>
            <a:prstGeom prst="rect">
              <a:avLst/>
            </a:prstGeom>
            <a:solidFill>
              <a:srgbClr val="BFBFBF"/>
            </a:solidFill>
            <a:ln w="0">
              <a:noFill/>
              <a:prstDash val="solid"/>
              <a:miter lim="800000"/>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48" name="Rectangle 268">
              <a:extLst>
                <a:ext uri="{FF2B5EF4-FFF2-40B4-BE49-F238E27FC236}">
                  <a16:creationId xmlns:a16="http://schemas.microsoft.com/office/drawing/2014/main" id="{ABB14FDE-D4F8-4C50-BFF7-60528B748335}"/>
                </a:ext>
              </a:extLst>
            </p:cNvPr>
            <p:cNvSpPr>
              <a:spLocks noChangeArrowheads="1"/>
            </p:cNvSpPr>
            <p:nvPr/>
          </p:nvSpPr>
          <p:spPr bwMode="auto">
            <a:xfrm>
              <a:off x="755197" y="3650892"/>
              <a:ext cx="1905" cy="1905"/>
            </a:xfrm>
            <a:prstGeom prst="rect">
              <a:avLst/>
            </a:prstGeom>
            <a:solidFill>
              <a:srgbClr val="BFBFBF"/>
            </a:solidFill>
            <a:ln w="0">
              <a:noFill/>
              <a:prstDash val="solid"/>
              <a:miter lim="800000"/>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nvGrpSpPr>
            <p:cNvPr id="49" name="profit" descr="profit, financial">
              <a:extLst>
                <a:ext uri="{FF2B5EF4-FFF2-40B4-BE49-F238E27FC236}">
                  <a16:creationId xmlns:a16="http://schemas.microsoft.com/office/drawing/2014/main" id="{2BABCF70-B03D-443C-9727-F47F04816143}"/>
                </a:ext>
              </a:extLst>
            </p:cNvPr>
            <p:cNvGrpSpPr/>
            <p:nvPr/>
          </p:nvGrpSpPr>
          <p:grpSpPr>
            <a:xfrm rot="20130423">
              <a:off x="753287" y="3523433"/>
              <a:ext cx="300384" cy="303512"/>
              <a:chOff x="3561942" y="3063240"/>
              <a:chExt cx="401220" cy="405398"/>
            </a:xfrm>
          </p:grpSpPr>
          <p:sp>
            <p:nvSpPr>
              <p:cNvPr id="70" name="Freeform: Shape 69">
                <a:extLst>
                  <a:ext uri="{FF2B5EF4-FFF2-40B4-BE49-F238E27FC236}">
                    <a16:creationId xmlns:a16="http://schemas.microsoft.com/office/drawing/2014/main" id="{14EB387C-9DCC-4A23-9948-0DD62AC25039}"/>
                  </a:ext>
                </a:extLst>
              </p:cNvPr>
              <p:cNvSpPr/>
              <p:nvPr/>
            </p:nvSpPr>
            <p:spPr>
              <a:xfrm>
                <a:off x="3645468" y="3063958"/>
                <a:ext cx="234045" cy="401219"/>
              </a:xfrm>
              <a:custGeom>
                <a:avLst/>
                <a:gdLst>
                  <a:gd name="connsiteX0" fmla="*/ 1371 w 234045"/>
                  <a:gd name="connsiteY0" fmla="*/ 401339 h 401218"/>
                  <a:gd name="connsiteX1" fmla="*/ 233261 w 234045"/>
                  <a:gd name="connsiteY1" fmla="*/ 401339 h 401218"/>
                  <a:gd name="connsiteX2" fmla="*/ 233261 w 234045"/>
                  <a:gd name="connsiteY2" fmla="*/ 1371 h 401218"/>
                  <a:gd name="connsiteX3" fmla="*/ 1371 w 234045"/>
                  <a:gd name="connsiteY3" fmla="*/ 1371 h 401218"/>
                  <a:gd name="connsiteX4" fmla="*/ 1371 w 234045"/>
                  <a:gd name="connsiteY4" fmla="*/ 401339 h 401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045" h="401218">
                    <a:moveTo>
                      <a:pt x="1371" y="401339"/>
                    </a:moveTo>
                    <a:lnTo>
                      <a:pt x="233261" y="401339"/>
                    </a:lnTo>
                    <a:lnTo>
                      <a:pt x="233261" y="1371"/>
                    </a:lnTo>
                    <a:lnTo>
                      <a:pt x="1371" y="1371"/>
                    </a:lnTo>
                    <a:lnTo>
                      <a:pt x="1371" y="401339"/>
                    </a:lnTo>
                    <a:close/>
                  </a:path>
                </a:pathLst>
              </a:custGeom>
              <a:solidFill>
                <a:srgbClr val="D83B01"/>
              </a:solidFill>
              <a:ln w="416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71" name="Freeform: Shape 70">
                <a:extLst>
                  <a:ext uri="{FF2B5EF4-FFF2-40B4-BE49-F238E27FC236}">
                    <a16:creationId xmlns:a16="http://schemas.microsoft.com/office/drawing/2014/main" id="{2CD35A92-9C05-4080-82E1-AC465CAFDE33}"/>
                  </a:ext>
                </a:extLst>
              </p:cNvPr>
              <p:cNvSpPr/>
              <p:nvPr/>
            </p:nvSpPr>
            <p:spPr>
              <a:xfrm>
                <a:off x="3711363" y="3168638"/>
                <a:ext cx="100305" cy="192251"/>
              </a:xfrm>
              <a:custGeom>
                <a:avLst/>
                <a:gdLst>
                  <a:gd name="connsiteX0" fmla="*/ 73524 w 100305"/>
                  <a:gd name="connsiteY0" fmla="*/ 130245 h 192250"/>
                  <a:gd name="connsiteX1" fmla="*/ 58510 w 100305"/>
                  <a:gd name="connsiteY1" fmla="*/ 113563 h 192250"/>
                  <a:gd name="connsiteX2" fmla="*/ 58510 w 100305"/>
                  <a:gd name="connsiteY2" fmla="*/ 145260 h 192250"/>
                  <a:gd name="connsiteX3" fmla="*/ 73524 w 100305"/>
                  <a:gd name="connsiteY3" fmla="*/ 130245 h 192250"/>
                  <a:gd name="connsiteX4" fmla="*/ 43495 w 100305"/>
                  <a:gd name="connsiteY4" fmla="*/ 78112 h 192250"/>
                  <a:gd name="connsiteX5" fmla="*/ 43495 w 100305"/>
                  <a:gd name="connsiteY5" fmla="*/ 45163 h 192250"/>
                  <a:gd name="connsiteX6" fmla="*/ 28898 w 100305"/>
                  <a:gd name="connsiteY6" fmla="*/ 60178 h 192250"/>
                  <a:gd name="connsiteX7" fmla="*/ 43495 w 100305"/>
                  <a:gd name="connsiteY7" fmla="*/ 78112 h 192250"/>
                  <a:gd name="connsiteX8" fmla="*/ 101051 w 100305"/>
                  <a:gd name="connsiteY8" fmla="*/ 128577 h 192250"/>
                  <a:gd name="connsiteX9" fmla="*/ 90207 w 100305"/>
                  <a:gd name="connsiteY9" fmla="*/ 156521 h 192250"/>
                  <a:gd name="connsiteX10" fmla="*/ 58510 w 100305"/>
                  <a:gd name="connsiteY10" fmla="*/ 169449 h 192250"/>
                  <a:gd name="connsiteX11" fmla="*/ 58510 w 100305"/>
                  <a:gd name="connsiteY11" fmla="*/ 191971 h 192250"/>
                  <a:gd name="connsiteX12" fmla="*/ 43495 w 100305"/>
                  <a:gd name="connsiteY12" fmla="*/ 191971 h 192250"/>
                  <a:gd name="connsiteX13" fmla="*/ 43495 w 100305"/>
                  <a:gd name="connsiteY13" fmla="*/ 169866 h 192250"/>
                  <a:gd name="connsiteX14" fmla="*/ 4291 w 100305"/>
                  <a:gd name="connsiteY14" fmla="*/ 160274 h 192250"/>
                  <a:gd name="connsiteX15" fmla="*/ 4291 w 100305"/>
                  <a:gd name="connsiteY15" fmla="*/ 131496 h 192250"/>
                  <a:gd name="connsiteX16" fmla="*/ 22225 w 100305"/>
                  <a:gd name="connsiteY16" fmla="*/ 140255 h 192250"/>
                  <a:gd name="connsiteX17" fmla="*/ 43495 w 100305"/>
                  <a:gd name="connsiteY17" fmla="*/ 145260 h 192250"/>
                  <a:gd name="connsiteX18" fmla="*/ 43495 w 100305"/>
                  <a:gd name="connsiteY18" fmla="*/ 107306 h 192250"/>
                  <a:gd name="connsiteX19" fmla="*/ 10964 w 100305"/>
                  <a:gd name="connsiteY19" fmla="*/ 88538 h 192250"/>
                  <a:gd name="connsiteX20" fmla="*/ 1371 w 100305"/>
                  <a:gd name="connsiteY20" fmla="*/ 61846 h 192250"/>
                  <a:gd name="connsiteX21" fmla="*/ 13049 w 100305"/>
                  <a:gd name="connsiteY21" fmla="*/ 33903 h 192250"/>
                  <a:gd name="connsiteX22" fmla="*/ 43495 w 100305"/>
                  <a:gd name="connsiteY22" fmla="*/ 20556 h 192250"/>
                  <a:gd name="connsiteX23" fmla="*/ 43495 w 100305"/>
                  <a:gd name="connsiteY23" fmla="*/ 1371 h 192250"/>
                  <a:gd name="connsiteX24" fmla="*/ 58510 w 100305"/>
                  <a:gd name="connsiteY24" fmla="*/ 1371 h 192250"/>
                  <a:gd name="connsiteX25" fmla="*/ 58510 w 100305"/>
                  <a:gd name="connsiteY25" fmla="*/ 20139 h 192250"/>
                  <a:gd name="connsiteX26" fmla="*/ 91458 w 100305"/>
                  <a:gd name="connsiteY26" fmla="*/ 27229 h 192250"/>
                  <a:gd name="connsiteX27" fmla="*/ 91458 w 100305"/>
                  <a:gd name="connsiteY27" fmla="*/ 55173 h 192250"/>
                  <a:gd name="connsiteX28" fmla="*/ 58510 w 100305"/>
                  <a:gd name="connsiteY28" fmla="*/ 44329 h 192250"/>
                  <a:gd name="connsiteX29" fmla="*/ 58510 w 100305"/>
                  <a:gd name="connsiteY29" fmla="*/ 84368 h 192250"/>
                  <a:gd name="connsiteX30" fmla="*/ 91458 w 100305"/>
                  <a:gd name="connsiteY30" fmla="*/ 103136 h 192250"/>
                  <a:gd name="connsiteX31" fmla="*/ 101051 w 100305"/>
                  <a:gd name="connsiteY31" fmla="*/ 128577 h 19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0305" h="192250">
                    <a:moveTo>
                      <a:pt x="73524" y="130245"/>
                    </a:moveTo>
                    <a:cubicBezTo>
                      <a:pt x="73524" y="123572"/>
                      <a:pt x="68519" y="118150"/>
                      <a:pt x="58510" y="113563"/>
                    </a:cubicBezTo>
                    <a:lnTo>
                      <a:pt x="58510" y="145260"/>
                    </a:lnTo>
                    <a:cubicBezTo>
                      <a:pt x="68519" y="143591"/>
                      <a:pt x="73524" y="138586"/>
                      <a:pt x="73524" y="130245"/>
                    </a:cubicBezTo>
                    <a:close/>
                    <a:moveTo>
                      <a:pt x="43495" y="78112"/>
                    </a:moveTo>
                    <a:lnTo>
                      <a:pt x="43495" y="45163"/>
                    </a:lnTo>
                    <a:cubicBezTo>
                      <a:pt x="33903" y="46832"/>
                      <a:pt x="28898" y="51836"/>
                      <a:pt x="28898" y="60178"/>
                    </a:cubicBezTo>
                    <a:cubicBezTo>
                      <a:pt x="28898" y="67685"/>
                      <a:pt x="33903" y="73524"/>
                      <a:pt x="43495" y="78112"/>
                    </a:cubicBezTo>
                    <a:close/>
                    <a:moveTo>
                      <a:pt x="101051" y="128577"/>
                    </a:moveTo>
                    <a:cubicBezTo>
                      <a:pt x="101051" y="140255"/>
                      <a:pt x="97297" y="149430"/>
                      <a:pt x="90207" y="156521"/>
                    </a:cubicBezTo>
                    <a:cubicBezTo>
                      <a:pt x="83117" y="163610"/>
                      <a:pt x="72273" y="167781"/>
                      <a:pt x="58510" y="169449"/>
                    </a:cubicBezTo>
                    <a:lnTo>
                      <a:pt x="58510" y="191971"/>
                    </a:lnTo>
                    <a:lnTo>
                      <a:pt x="43495" y="191971"/>
                    </a:lnTo>
                    <a:lnTo>
                      <a:pt x="43495" y="169866"/>
                    </a:lnTo>
                    <a:cubicBezTo>
                      <a:pt x="29315" y="169866"/>
                      <a:pt x="15969" y="166530"/>
                      <a:pt x="4291" y="160274"/>
                    </a:cubicBezTo>
                    <a:lnTo>
                      <a:pt x="4291" y="131496"/>
                    </a:lnTo>
                    <a:cubicBezTo>
                      <a:pt x="8045" y="134416"/>
                      <a:pt x="13883" y="137335"/>
                      <a:pt x="22225" y="140255"/>
                    </a:cubicBezTo>
                    <a:cubicBezTo>
                      <a:pt x="30566" y="143174"/>
                      <a:pt x="37656" y="144843"/>
                      <a:pt x="43495" y="145260"/>
                    </a:cubicBezTo>
                    <a:lnTo>
                      <a:pt x="43495" y="107306"/>
                    </a:lnTo>
                    <a:cubicBezTo>
                      <a:pt x="28064" y="101467"/>
                      <a:pt x="17220" y="95211"/>
                      <a:pt x="10964" y="88538"/>
                    </a:cubicBezTo>
                    <a:cubicBezTo>
                      <a:pt x="4708" y="81865"/>
                      <a:pt x="1371" y="72690"/>
                      <a:pt x="1371" y="61846"/>
                    </a:cubicBezTo>
                    <a:cubicBezTo>
                      <a:pt x="1371" y="51002"/>
                      <a:pt x="5125" y="41410"/>
                      <a:pt x="13049" y="33903"/>
                    </a:cubicBezTo>
                    <a:cubicBezTo>
                      <a:pt x="20973" y="26395"/>
                      <a:pt x="30983" y="21808"/>
                      <a:pt x="43495" y="20556"/>
                    </a:cubicBezTo>
                    <a:lnTo>
                      <a:pt x="43495" y="1371"/>
                    </a:lnTo>
                    <a:lnTo>
                      <a:pt x="58510" y="1371"/>
                    </a:lnTo>
                    <a:lnTo>
                      <a:pt x="58510" y="20139"/>
                    </a:lnTo>
                    <a:cubicBezTo>
                      <a:pt x="73107" y="20973"/>
                      <a:pt x="83951" y="23059"/>
                      <a:pt x="91458" y="27229"/>
                    </a:cubicBezTo>
                    <a:lnTo>
                      <a:pt x="91458" y="55173"/>
                    </a:lnTo>
                    <a:cubicBezTo>
                      <a:pt x="81866" y="49334"/>
                      <a:pt x="71022" y="45580"/>
                      <a:pt x="58510" y="44329"/>
                    </a:cubicBezTo>
                    <a:lnTo>
                      <a:pt x="58510" y="84368"/>
                    </a:lnTo>
                    <a:cubicBezTo>
                      <a:pt x="73941" y="89790"/>
                      <a:pt x="84785" y="96046"/>
                      <a:pt x="91458" y="103136"/>
                    </a:cubicBezTo>
                    <a:cubicBezTo>
                      <a:pt x="98131" y="109809"/>
                      <a:pt x="101051" y="118567"/>
                      <a:pt x="101051" y="128577"/>
                    </a:cubicBezTo>
                    <a:close/>
                  </a:path>
                </a:pathLst>
              </a:custGeom>
              <a:solidFill>
                <a:schemeClr val="bg1"/>
              </a:solidFill>
              <a:ln w="416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50" name="profit" descr="profit, financial">
              <a:extLst>
                <a:ext uri="{FF2B5EF4-FFF2-40B4-BE49-F238E27FC236}">
                  <a16:creationId xmlns:a16="http://schemas.microsoft.com/office/drawing/2014/main" id="{CB5F3CCE-BF50-4FED-9243-4632C2263BB7}"/>
                </a:ext>
              </a:extLst>
            </p:cNvPr>
            <p:cNvGrpSpPr/>
            <p:nvPr/>
          </p:nvGrpSpPr>
          <p:grpSpPr>
            <a:xfrm rot="803403">
              <a:off x="1021463" y="3553119"/>
              <a:ext cx="244346" cy="246890"/>
              <a:chOff x="3561942" y="3063240"/>
              <a:chExt cx="401220" cy="405398"/>
            </a:xfrm>
          </p:grpSpPr>
          <p:sp>
            <p:nvSpPr>
              <p:cNvPr id="68" name="Freeform: Shape 67">
                <a:extLst>
                  <a:ext uri="{FF2B5EF4-FFF2-40B4-BE49-F238E27FC236}">
                    <a16:creationId xmlns:a16="http://schemas.microsoft.com/office/drawing/2014/main" id="{6575C06F-CEAA-4751-AC7D-4F0EBC1AEC1A}"/>
                  </a:ext>
                </a:extLst>
              </p:cNvPr>
              <p:cNvSpPr/>
              <p:nvPr/>
            </p:nvSpPr>
            <p:spPr>
              <a:xfrm>
                <a:off x="3645468" y="3063958"/>
                <a:ext cx="234045" cy="401219"/>
              </a:xfrm>
              <a:custGeom>
                <a:avLst/>
                <a:gdLst>
                  <a:gd name="connsiteX0" fmla="*/ 1371 w 234045"/>
                  <a:gd name="connsiteY0" fmla="*/ 401339 h 401218"/>
                  <a:gd name="connsiteX1" fmla="*/ 233261 w 234045"/>
                  <a:gd name="connsiteY1" fmla="*/ 401339 h 401218"/>
                  <a:gd name="connsiteX2" fmla="*/ 233261 w 234045"/>
                  <a:gd name="connsiteY2" fmla="*/ 1371 h 401218"/>
                  <a:gd name="connsiteX3" fmla="*/ 1371 w 234045"/>
                  <a:gd name="connsiteY3" fmla="*/ 1371 h 401218"/>
                  <a:gd name="connsiteX4" fmla="*/ 1371 w 234045"/>
                  <a:gd name="connsiteY4" fmla="*/ 401339 h 401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045" h="401218">
                    <a:moveTo>
                      <a:pt x="1371" y="401339"/>
                    </a:moveTo>
                    <a:lnTo>
                      <a:pt x="233261" y="401339"/>
                    </a:lnTo>
                    <a:lnTo>
                      <a:pt x="233261" y="1371"/>
                    </a:lnTo>
                    <a:lnTo>
                      <a:pt x="1371" y="1371"/>
                    </a:lnTo>
                    <a:lnTo>
                      <a:pt x="1371" y="401339"/>
                    </a:lnTo>
                    <a:close/>
                  </a:path>
                </a:pathLst>
              </a:custGeom>
              <a:solidFill>
                <a:srgbClr val="D83B01"/>
              </a:solidFill>
              <a:ln w="416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9" name="Freeform: Shape 68">
                <a:extLst>
                  <a:ext uri="{FF2B5EF4-FFF2-40B4-BE49-F238E27FC236}">
                    <a16:creationId xmlns:a16="http://schemas.microsoft.com/office/drawing/2014/main" id="{AE9DDDDE-D800-4FB8-AF94-6F250480F6C2}"/>
                  </a:ext>
                </a:extLst>
              </p:cNvPr>
              <p:cNvSpPr/>
              <p:nvPr/>
            </p:nvSpPr>
            <p:spPr>
              <a:xfrm>
                <a:off x="3711363" y="3168638"/>
                <a:ext cx="100305" cy="192251"/>
              </a:xfrm>
              <a:custGeom>
                <a:avLst/>
                <a:gdLst>
                  <a:gd name="connsiteX0" fmla="*/ 73524 w 100305"/>
                  <a:gd name="connsiteY0" fmla="*/ 130245 h 192250"/>
                  <a:gd name="connsiteX1" fmla="*/ 58510 w 100305"/>
                  <a:gd name="connsiteY1" fmla="*/ 113563 h 192250"/>
                  <a:gd name="connsiteX2" fmla="*/ 58510 w 100305"/>
                  <a:gd name="connsiteY2" fmla="*/ 145260 h 192250"/>
                  <a:gd name="connsiteX3" fmla="*/ 73524 w 100305"/>
                  <a:gd name="connsiteY3" fmla="*/ 130245 h 192250"/>
                  <a:gd name="connsiteX4" fmla="*/ 43495 w 100305"/>
                  <a:gd name="connsiteY4" fmla="*/ 78112 h 192250"/>
                  <a:gd name="connsiteX5" fmla="*/ 43495 w 100305"/>
                  <a:gd name="connsiteY5" fmla="*/ 45163 h 192250"/>
                  <a:gd name="connsiteX6" fmla="*/ 28898 w 100305"/>
                  <a:gd name="connsiteY6" fmla="*/ 60178 h 192250"/>
                  <a:gd name="connsiteX7" fmla="*/ 43495 w 100305"/>
                  <a:gd name="connsiteY7" fmla="*/ 78112 h 192250"/>
                  <a:gd name="connsiteX8" fmla="*/ 101051 w 100305"/>
                  <a:gd name="connsiteY8" fmla="*/ 128577 h 192250"/>
                  <a:gd name="connsiteX9" fmla="*/ 90207 w 100305"/>
                  <a:gd name="connsiteY9" fmla="*/ 156521 h 192250"/>
                  <a:gd name="connsiteX10" fmla="*/ 58510 w 100305"/>
                  <a:gd name="connsiteY10" fmla="*/ 169449 h 192250"/>
                  <a:gd name="connsiteX11" fmla="*/ 58510 w 100305"/>
                  <a:gd name="connsiteY11" fmla="*/ 191971 h 192250"/>
                  <a:gd name="connsiteX12" fmla="*/ 43495 w 100305"/>
                  <a:gd name="connsiteY12" fmla="*/ 191971 h 192250"/>
                  <a:gd name="connsiteX13" fmla="*/ 43495 w 100305"/>
                  <a:gd name="connsiteY13" fmla="*/ 169866 h 192250"/>
                  <a:gd name="connsiteX14" fmla="*/ 4291 w 100305"/>
                  <a:gd name="connsiteY14" fmla="*/ 160274 h 192250"/>
                  <a:gd name="connsiteX15" fmla="*/ 4291 w 100305"/>
                  <a:gd name="connsiteY15" fmla="*/ 131496 h 192250"/>
                  <a:gd name="connsiteX16" fmla="*/ 22225 w 100305"/>
                  <a:gd name="connsiteY16" fmla="*/ 140255 h 192250"/>
                  <a:gd name="connsiteX17" fmla="*/ 43495 w 100305"/>
                  <a:gd name="connsiteY17" fmla="*/ 145260 h 192250"/>
                  <a:gd name="connsiteX18" fmla="*/ 43495 w 100305"/>
                  <a:gd name="connsiteY18" fmla="*/ 107306 h 192250"/>
                  <a:gd name="connsiteX19" fmla="*/ 10964 w 100305"/>
                  <a:gd name="connsiteY19" fmla="*/ 88538 h 192250"/>
                  <a:gd name="connsiteX20" fmla="*/ 1371 w 100305"/>
                  <a:gd name="connsiteY20" fmla="*/ 61846 h 192250"/>
                  <a:gd name="connsiteX21" fmla="*/ 13049 w 100305"/>
                  <a:gd name="connsiteY21" fmla="*/ 33903 h 192250"/>
                  <a:gd name="connsiteX22" fmla="*/ 43495 w 100305"/>
                  <a:gd name="connsiteY22" fmla="*/ 20556 h 192250"/>
                  <a:gd name="connsiteX23" fmla="*/ 43495 w 100305"/>
                  <a:gd name="connsiteY23" fmla="*/ 1371 h 192250"/>
                  <a:gd name="connsiteX24" fmla="*/ 58510 w 100305"/>
                  <a:gd name="connsiteY24" fmla="*/ 1371 h 192250"/>
                  <a:gd name="connsiteX25" fmla="*/ 58510 w 100305"/>
                  <a:gd name="connsiteY25" fmla="*/ 20139 h 192250"/>
                  <a:gd name="connsiteX26" fmla="*/ 91458 w 100305"/>
                  <a:gd name="connsiteY26" fmla="*/ 27229 h 192250"/>
                  <a:gd name="connsiteX27" fmla="*/ 91458 w 100305"/>
                  <a:gd name="connsiteY27" fmla="*/ 55173 h 192250"/>
                  <a:gd name="connsiteX28" fmla="*/ 58510 w 100305"/>
                  <a:gd name="connsiteY28" fmla="*/ 44329 h 192250"/>
                  <a:gd name="connsiteX29" fmla="*/ 58510 w 100305"/>
                  <a:gd name="connsiteY29" fmla="*/ 84368 h 192250"/>
                  <a:gd name="connsiteX30" fmla="*/ 91458 w 100305"/>
                  <a:gd name="connsiteY30" fmla="*/ 103136 h 192250"/>
                  <a:gd name="connsiteX31" fmla="*/ 101051 w 100305"/>
                  <a:gd name="connsiteY31" fmla="*/ 128577 h 19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0305" h="192250">
                    <a:moveTo>
                      <a:pt x="73524" y="130245"/>
                    </a:moveTo>
                    <a:cubicBezTo>
                      <a:pt x="73524" y="123572"/>
                      <a:pt x="68519" y="118150"/>
                      <a:pt x="58510" y="113563"/>
                    </a:cubicBezTo>
                    <a:lnTo>
                      <a:pt x="58510" y="145260"/>
                    </a:lnTo>
                    <a:cubicBezTo>
                      <a:pt x="68519" y="143591"/>
                      <a:pt x="73524" y="138586"/>
                      <a:pt x="73524" y="130245"/>
                    </a:cubicBezTo>
                    <a:close/>
                    <a:moveTo>
                      <a:pt x="43495" y="78112"/>
                    </a:moveTo>
                    <a:lnTo>
                      <a:pt x="43495" y="45163"/>
                    </a:lnTo>
                    <a:cubicBezTo>
                      <a:pt x="33903" y="46832"/>
                      <a:pt x="28898" y="51836"/>
                      <a:pt x="28898" y="60178"/>
                    </a:cubicBezTo>
                    <a:cubicBezTo>
                      <a:pt x="28898" y="67685"/>
                      <a:pt x="33903" y="73524"/>
                      <a:pt x="43495" y="78112"/>
                    </a:cubicBezTo>
                    <a:close/>
                    <a:moveTo>
                      <a:pt x="101051" y="128577"/>
                    </a:moveTo>
                    <a:cubicBezTo>
                      <a:pt x="101051" y="140255"/>
                      <a:pt x="97297" y="149430"/>
                      <a:pt x="90207" y="156521"/>
                    </a:cubicBezTo>
                    <a:cubicBezTo>
                      <a:pt x="83117" y="163610"/>
                      <a:pt x="72273" y="167781"/>
                      <a:pt x="58510" y="169449"/>
                    </a:cubicBezTo>
                    <a:lnTo>
                      <a:pt x="58510" y="191971"/>
                    </a:lnTo>
                    <a:lnTo>
                      <a:pt x="43495" y="191971"/>
                    </a:lnTo>
                    <a:lnTo>
                      <a:pt x="43495" y="169866"/>
                    </a:lnTo>
                    <a:cubicBezTo>
                      <a:pt x="29315" y="169866"/>
                      <a:pt x="15969" y="166530"/>
                      <a:pt x="4291" y="160274"/>
                    </a:cubicBezTo>
                    <a:lnTo>
                      <a:pt x="4291" y="131496"/>
                    </a:lnTo>
                    <a:cubicBezTo>
                      <a:pt x="8045" y="134416"/>
                      <a:pt x="13883" y="137335"/>
                      <a:pt x="22225" y="140255"/>
                    </a:cubicBezTo>
                    <a:cubicBezTo>
                      <a:pt x="30566" y="143174"/>
                      <a:pt x="37656" y="144843"/>
                      <a:pt x="43495" y="145260"/>
                    </a:cubicBezTo>
                    <a:lnTo>
                      <a:pt x="43495" y="107306"/>
                    </a:lnTo>
                    <a:cubicBezTo>
                      <a:pt x="28064" y="101467"/>
                      <a:pt x="17220" y="95211"/>
                      <a:pt x="10964" y="88538"/>
                    </a:cubicBezTo>
                    <a:cubicBezTo>
                      <a:pt x="4708" y="81865"/>
                      <a:pt x="1371" y="72690"/>
                      <a:pt x="1371" y="61846"/>
                    </a:cubicBezTo>
                    <a:cubicBezTo>
                      <a:pt x="1371" y="51002"/>
                      <a:pt x="5125" y="41410"/>
                      <a:pt x="13049" y="33903"/>
                    </a:cubicBezTo>
                    <a:cubicBezTo>
                      <a:pt x="20973" y="26395"/>
                      <a:pt x="30983" y="21808"/>
                      <a:pt x="43495" y="20556"/>
                    </a:cubicBezTo>
                    <a:lnTo>
                      <a:pt x="43495" y="1371"/>
                    </a:lnTo>
                    <a:lnTo>
                      <a:pt x="58510" y="1371"/>
                    </a:lnTo>
                    <a:lnTo>
                      <a:pt x="58510" y="20139"/>
                    </a:lnTo>
                    <a:cubicBezTo>
                      <a:pt x="73107" y="20973"/>
                      <a:pt x="83951" y="23059"/>
                      <a:pt x="91458" y="27229"/>
                    </a:cubicBezTo>
                    <a:lnTo>
                      <a:pt x="91458" y="55173"/>
                    </a:lnTo>
                    <a:cubicBezTo>
                      <a:pt x="81866" y="49334"/>
                      <a:pt x="71022" y="45580"/>
                      <a:pt x="58510" y="44329"/>
                    </a:cubicBezTo>
                    <a:lnTo>
                      <a:pt x="58510" y="84368"/>
                    </a:lnTo>
                    <a:cubicBezTo>
                      <a:pt x="73941" y="89790"/>
                      <a:pt x="84785" y="96046"/>
                      <a:pt x="91458" y="103136"/>
                    </a:cubicBezTo>
                    <a:cubicBezTo>
                      <a:pt x="98131" y="109809"/>
                      <a:pt x="101051" y="118567"/>
                      <a:pt x="101051" y="128577"/>
                    </a:cubicBezTo>
                    <a:close/>
                  </a:path>
                </a:pathLst>
              </a:custGeom>
              <a:solidFill>
                <a:schemeClr val="bg1"/>
              </a:solidFill>
              <a:ln w="416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grpSp>
          <p:nvGrpSpPr>
            <p:cNvPr id="63" name="profit" descr="profit, financial">
              <a:extLst>
                <a:ext uri="{FF2B5EF4-FFF2-40B4-BE49-F238E27FC236}">
                  <a16:creationId xmlns:a16="http://schemas.microsoft.com/office/drawing/2014/main" id="{8F4E6DCA-3CBE-4C45-BDFD-6EAF091E2C05}"/>
                </a:ext>
              </a:extLst>
            </p:cNvPr>
            <p:cNvGrpSpPr/>
            <p:nvPr/>
          </p:nvGrpSpPr>
          <p:grpSpPr>
            <a:xfrm>
              <a:off x="847732" y="3461816"/>
              <a:ext cx="300384" cy="303512"/>
              <a:chOff x="3561942" y="3063240"/>
              <a:chExt cx="401220" cy="405398"/>
            </a:xfrm>
          </p:grpSpPr>
          <p:sp>
            <p:nvSpPr>
              <p:cNvPr id="66" name="Freeform: Shape 65">
                <a:extLst>
                  <a:ext uri="{FF2B5EF4-FFF2-40B4-BE49-F238E27FC236}">
                    <a16:creationId xmlns:a16="http://schemas.microsoft.com/office/drawing/2014/main" id="{204C3F2C-9076-437B-8E8B-7405822A8E70}"/>
                  </a:ext>
                </a:extLst>
              </p:cNvPr>
              <p:cNvSpPr/>
              <p:nvPr/>
            </p:nvSpPr>
            <p:spPr>
              <a:xfrm>
                <a:off x="3645468" y="3063958"/>
                <a:ext cx="234045" cy="401219"/>
              </a:xfrm>
              <a:custGeom>
                <a:avLst/>
                <a:gdLst>
                  <a:gd name="connsiteX0" fmla="*/ 1371 w 234045"/>
                  <a:gd name="connsiteY0" fmla="*/ 401339 h 401218"/>
                  <a:gd name="connsiteX1" fmla="*/ 233261 w 234045"/>
                  <a:gd name="connsiteY1" fmla="*/ 401339 h 401218"/>
                  <a:gd name="connsiteX2" fmla="*/ 233261 w 234045"/>
                  <a:gd name="connsiteY2" fmla="*/ 1371 h 401218"/>
                  <a:gd name="connsiteX3" fmla="*/ 1371 w 234045"/>
                  <a:gd name="connsiteY3" fmla="*/ 1371 h 401218"/>
                  <a:gd name="connsiteX4" fmla="*/ 1371 w 234045"/>
                  <a:gd name="connsiteY4" fmla="*/ 401339 h 401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045" h="401218">
                    <a:moveTo>
                      <a:pt x="1371" y="401339"/>
                    </a:moveTo>
                    <a:lnTo>
                      <a:pt x="233261" y="401339"/>
                    </a:lnTo>
                    <a:lnTo>
                      <a:pt x="233261" y="1371"/>
                    </a:lnTo>
                    <a:lnTo>
                      <a:pt x="1371" y="1371"/>
                    </a:lnTo>
                    <a:lnTo>
                      <a:pt x="1371" y="401339"/>
                    </a:lnTo>
                    <a:close/>
                  </a:path>
                </a:pathLst>
              </a:custGeom>
              <a:solidFill>
                <a:srgbClr val="D83B01"/>
              </a:solidFill>
              <a:ln w="416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7" name="Freeform: Shape 66">
                <a:extLst>
                  <a:ext uri="{FF2B5EF4-FFF2-40B4-BE49-F238E27FC236}">
                    <a16:creationId xmlns:a16="http://schemas.microsoft.com/office/drawing/2014/main" id="{27009FC4-B765-4E4C-9AE2-E8981BCA48D2}"/>
                  </a:ext>
                </a:extLst>
              </p:cNvPr>
              <p:cNvSpPr/>
              <p:nvPr/>
            </p:nvSpPr>
            <p:spPr>
              <a:xfrm>
                <a:off x="3711363" y="3168638"/>
                <a:ext cx="100305" cy="192251"/>
              </a:xfrm>
              <a:custGeom>
                <a:avLst/>
                <a:gdLst>
                  <a:gd name="connsiteX0" fmla="*/ 73524 w 100305"/>
                  <a:gd name="connsiteY0" fmla="*/ 130245 h 192250"/>
                  <a:gd name="connsiteX1" fmla="*/ 58510 w 100305"/>
                  <a:gd name="connsiteY1" fmla="*/ 113563 h 192250"/>
                  <a:gd name="connsiteX2" fmla="*/ 58510 w 100305"/>
                  <a:gd name="connsiteY2" fmla="*/ 145260 h 192250"/>
                  <a:gd name="connsiteX3" fmla="*/ 73524 w 100305"/>
                  <a:gd name="connsiteY3" fmla="*/ 130245 h 192250"/>
                  <a:gd name="connsiteX4" fmla="*/ 43495 w 100305"/>
                  <a:gd name="connsiteY4" fmla="*/ 78112 h 192250"/>
                  <a:gd name="connsiteX5" fmla="*/ 43495 w 100305"/>
                  <a:gd name="connsiteY5" fmla="*/ 45163 h 192250"/>
                  <a:gd name="connsiteX6" fmla="*/ 28898 w 100305"/>
                  <a:gd name="connsiteY6" fmla="*/ 60178 h 192250"/>
                  <a:gd name="connsiteX7" fmla="*/ 43495 w 100305"/>
                  <a:gd name="connsiteY7" fmla="*/ 78112 h 192250"/>
                  <a:gd name="connsiteX8" fmla="*/ 101051 w 100305"/>
                  <a:gd name="connsiteY8" fmla="*/ 128577 h 192250"/>
                  <a:gd name="connsiteX9" fmla="*/ 90207 w 100305"/>
                  <a:gd name="connsiteY9" fmla="*/ 156521 h 192250"/>
                  <a:gd name="connsiteX10" fmla="*/ 58510 w 100305"/>
                  <a:gd name="connsiteY10" fmla="*/ 169449 h 192250"/>
                  <a:gd name="connsiteX11" fmla="*/ 58510 w 100305"/>
                  <a:gd name="connsiteY11" fmla="*/ 191971 h 192250"/>
                  <a:gd name="connsiteX12" fmla="*/ 43495 w 100305"/>
                  <a:gd name="connsiteY12" fmla="*/ 191971 h 192250"/>
                  <a:gd name="connsiteX13" fmla="*/ 43495 w 100305"/>
                  <a:gd name="connsiteY13" fmla="*/ 169866 h 192250"/>
                  <a:gd name="connsiteX14" fmla="*/ 4291 w 100305"/>
                  <a:gd name="connsiteY14" fmla="*/ 160274 h 192250"/>
                  <a:gd name="connsiteX15" fmla="*/ 4291 w 100305"/>
                  <a:gd name="connsiteY15" fmla="*/ 131496 h 192250"/>
                  <a:gd name="connsiteX16" fmla="*/ 22225 w 100305"/>
                  <a:gd name="connsiteY16" fmla="*/ 140255 h 192250"/>
                  <a:gd name="connsiteX17" fmla="*/ 43495 w 100305"/>
                  <a:gd name="connsiteY17" fmla="*/ 145260 h 192250"/>
                  <a:gd name="connsiteX18" fmla="*/ 43495 w 100305"/>
                  <a:gd name="connsiteY18" fmla="*/ 107306 h 192250"/>
                  <a:gd name="connsiteX19" fmla="*/ 10964 w 100305"/>
                  <a:gd name="connsiteY19" fmla="*/ 88538 h 192250"/>
                  <a:gd name="connsiteX20" fmla="*/ 1371 w 100305"/>
                  <a:gd name="connsiteY20" fmla="*/ 61846 h 192250"/>
                  <a:gd name="connsiteX21" fmla="*/ 13049 w 100305"/>
                  <a:gd name="connsiteY21" fmla="*/ 33903 h 192250"/>
                  <a:gd name="connsiteX22" fmla="*/ 43495 w 100305"/>
                  <a:gd name="connsiteY22" fmla="*/ 20556 h 192250"/>
                  <a:gd name="connsiteX23" fmla="*/ 43495 w 100305"/>
                  <a:gd name="connsiteY23" fmla="*/ 1371 h 192250"/>
                  <a:gd name="connsiteX24" fmla="*/ 58510 w 100305"/>
                  <a:gd name="connsiteY24" fmla="*/ 1371 h 192250"/>
                  <a:gd name="connsiteX25" fmla="*/ 58510 w 100305"/>
                  <a:gd name="connsiteY25" fmla="*/ 20139 h 192250"/>
                  <a:gd name="connsiteX26" fmla="*/ 91458 w 100305"/>
                  <a:gd name="connsiteY26" fmla="*/ 27229 h 192250"/>
                  <a:gd name="connsiteX27" fmla="*/ 91458 w 100305"/>
                  <a:gd name="connsiteY27" fmla="*/ 55173 h 192250"/>
                  <a:gd name="connsiteX28" fmla="*/ 58510 w 100305"/>
                  <a:gd name="connsiteY28" fmla="*/ 44329 h 192250"/>
                  <a:gd name="connsiteX29" fmla="*/ 58510 w 100305"/>
                  <a:gd name="connsiteY29" fmla="*/ 84368 h 192250"/>
                  <a:gd name="connsiteX30" fmla="*/ 91458 w 100305"/>
                  <a:gd name="connsiteY30" fmla="*/ 103136 h 192250"/>
                  <a:gd name="connsiteX31" fmla="*/ 101051 w 100305"/>
                  <a:gd name="connsiteY31" fmla="*/ 128577 h 19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0305" h="192250">
                    <a:moveTo>
                      <a:pt x="73524" y="130245"/>
                    </a:moveTo>
                    <a:cubicBezTo>
                      <a:pt x="73524" y="123572"/>
                      <a:pt x="68519" y="118150"/>
                      <a:pt x="58510" y="113563"/>
                    </a:cubicBezTo>
                    <a:lnTo>
                      <a:pt x="58510" y="145260"/>
                    </a:lnTo>
                    <a:cubicBezTo>
                      <a:pt x="68519" y="143591"/>
                      <a:pt x="73524" y="138586"/>
                      <a:pt x="73524" y="130245"/>
                    </a:cubicBezTo>
                    <a:close/>
                    <a:moveTo>
                      <a:pt x="43495" y="78112"/>
                    </a:moveTo>
                    <a:lnTo>
                      <a:pt x="43495" y="45163"/>
                    </a:lnTo>
                    <a:cubicBezTo>
                      <a:pt x="33903" y="46832"/>
                      <a:pt x="28898" y="51836"/>
                      <a:pt x="28898" y="60178"/>
                    </a:cubicBezTo>
                    <a:cubicBezTo>
                      <a:pt x="28898" y="67685"/>
                      <a:pt x="33903" y="73524"/>
                      <a:pt x="43495" y="78112"/>
                    </a:cubicBezTo>
                    <a:close/>
                    <a:moveTo>
                      <a:pt x="101051" y="128577"/>
                    </a:moveTo>
                    <a:cubicBezTo>
                      <a:pt x="101051" y="140255"/>
                      <a:pt x="97297" y="149430"/>
                      <a:pt x="90207" y="156521"/>
                    </a:cubicBezTo>
                    <a:cubicBezTo>
                      <a:pt x="83117" y="163610"/>
                      <a:pt x="72273" y="167781"/>
                      <a:pt x="58510" y="169449"/>
                    </a:cubicBezTo>
                    <a:lnTo>
                      <a:pt x="58510" y="191971"/>
                    </a:lnTo>
                    <a:lnTo>
                      <a:pt x="43495" y="191971"/>
                    </a:lnTo>
                    <a:lnTo>
                      <a:pt x="43495" y="169866"/>
                    </a:lnTo>
                    <a:cubicBezTo>
                      <a:pt x="29315" y="169866"/>
                      <a:pt x="15969" y="166530"/>
                      <a:pt x="4291" y="160274"/>
                    </a:cubicBezTo>
                    <a:lnTo>
                      <a:pt x="4291" y="131496"/>
                    </a:lnTo>
                    <a:cubicBezTo>
                      <a:pt x="8045" y="134416"/>
                      <a:pt x="13883" y="137335"/>
                      <a:pt x="22225" y="140255"/>
                    </a:cubicBezTo>
                    <a:cubicBezTo>
                      <a:pt x="30566" y="143174"/>
                      <a:pt x="37656" y="144843"/>
                      <a:pt x="43495" y="145260"/>
                    </a:cubicBezTo>
                    <a:lnTo>
                      <a:pt x="43495" y="107306"/>
                    </a:lnTo>
                    <a:cubicBezTo>
                      <a:pt x="28064" y="101467"/>
                      <a:pt x="17220" y="95211"/>
                      <a:pt x="10964" y="88538"/>
                    </a:cubicBezTo>
                    <a:cubicBezTo>
                      <a:pt x="4708" y="81865"/>
                      <a:pt x="1371" y="72690"/>
                      <a:pt x="1371" y="61846"/>
                    </a:cubicBezTo>
                    <a:cubicBezTo>
                      <a:pt x="1371" y="51002"/>
                      <a:pt x="5125" y="41410"/>
                      <a:pt x="13049" y="33903"/>
                    </a:cubicBezTo>
                    <a:cubicBezTo>
                      <a:pt x="20973" y="26395"/>
                      <a:pt x="30983" y="21808"/>
                      <a:pt x="43495" y="20556"/>
                    </a:cubicBezTo>
                    <a:lnTo>
                      <a:pt x="43495" y="1371"/>
                    </a:lnTo>
                    <a:lnTo>
                      <a:pt x="58510" y="1371"/>
                    </a:lnTo>
                    <a:lnTo>
                      <a:pt x="58510" y="20139"/>
                    </a:lnTo>
                    <a:cubicBezTo>
                      <a:pt x="73107" y="20973"/>
                      <a:pt x="83951" y="23059"/>
                      <a:pt x="91458" y="27229"/>
                    </a:cubicBezTo>
                    <a:lnTo>
                      <a:pt x="91458" y="55173"/>
                    </a:lnTo>
                    <a:cubicBezTo>
                      <a:pt x="81866" y="49334"/>
                      <a:pt x="71022" y="45580"/>
                      <a:pt x="58510" y="44329"/>
                    </a:cubicBezTo>
                    <a:lnTo>
                      <a:pt x="58510" y="84368"/>
                    </a:lnTo>
                    <a:cubicBezTo>
                      <a:pt x="73941" y="89790"/>
                      <a:pt x="84785" y="96046"/>
                      <a:pt x="91458" y="103136"/>
                    </a:cubicBezTo>
                    <a:cubicBezTo>
                      <a:pt x="98131" y="109809"/>
                      <a:pt x="101051" y="118567"/>
                      <a:pt x="101051" y="128577"/>
                    </a:cubicBezTo>
                    <a:close/>
                  </a:path>
                </a:pathLst>
              </a:custGeom>
              <a:solidFill>
                <a:schemeClr val="bg1"/>
              </a:solidFill>
              <a:ln w="416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64" name="Freeform 266">
              <a:extLst>
                <a:ext uri="{FF2B5EF4-FFF2-40B4-BE49-F238E27FC236}">
                  <a16:creationId xmlns:a16="http://schemas.microsoft.com/office/drawing/2014/main" id="{468EE635-E64F-40CB-A304-DAA76856CDF6}"/>
                </a:ext>
              </a:extLst>
            </p:cNvPr>
            <p:cNvSpPr>
              <a:spLocks noEditPoints="1"/>
            </p:cNvSpPr>
            <p:nvPr/>
          </p:nvSpPr>
          <p:spPr bwMode="auto">
            <a:xfrm>
              <a:off x="755197" y="3650892"/>
              <a:ext cx="502920" cy="280035"/>
            </a:xfrm>
            <a:custGeom>
              <a:avLst/>
              <a:gdLst>
                <a:gd name="T0" fmla="*/ 403 w 426"/>
                <a:gd name="T1" fmla="*/ 12 h 236"/>
                <a:gd name="T2" fmla="*/ 403 w 426"/>
                <a:gd name="T3" fmla="*/ 12 h 236"/>
                <a:gd name="T4" fmla="*/ 213 w 426"/>
                <a:gd name="T5" fmla="*/ 107 h 236"/>
                <a:gd name="T6" fmla="*/ 23 w 426"/>
                <a:gd name="T7" fmla="*/ 12 h 236"/>
                <a:gd name="T8" fmla="*/ 0 w 426"/>
                <a:gd name="T9" fmla="*/ 0 h 236"/>
                <a:gd name="T10" fmla="*/ 0 w 426"/>
                <a:gd name="T11" fmla="*/ 12 h 236"/>
                <a:gd name="T12" fmla="*/ 0 w 426"/>
                <a:gd name="T13" fmla="*/ 236 h 236"/>
                <a:gd name="T14" fmla="*/ 426 w 426"/>
                <a:gd name="T15" fmla="*/ 236 h 236"/>
                <a:gd name="T16" fmla="*/ 426 w 426"/>
                <a:gd name="T17" fmla="*/ 12 h 236"/>
                <a:gd name="T18" fmla="*/ 426 w 426"/>
                <a:gd name="T19" fmla="*/ 0 h 236"/>
                <a:gd name="T20" fmla="*/ 403 w 426"/>
                <a:gd name="T21" fmla="*/ 12 h 236"/>
                <a:gd name="T22" fmla="*/ 53 w 426"/>
                <a:gd name="T23" fmla="*/ 130 h 236"/>
                <a:gd name="T24" fmla="*/ 53 w 426"/>
                <a:gd name="T25" fmla="*/ 130 h 236"/>
                <a:gd name="T26" fmla="*/ 105 w 426"/>
                <a:gd name="T27" fmla="*/ 130 h 236"/>
                <a:gd name="T28" fmla="*/ 105 w 426"/>
                <a:gd name="T29" fmla="*/ 182 h 236"/>
                <a:gd name="T30" fmla="*/ 53 w 426"/>
                <a:gd name="T31" fmla="*/ 182 h 236"/>
                <a:gd name="T32" fmla="*/ 53 w 426"/>
                <a:gd name="T33" fmla="*/ 1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236">
                  <a:moveTo>
                    <a:pt x="403" y="12"/>
                  </a:moveTo>
                  <a:lnTo>
                    <a:pt x="403" y="12"/>
                  </a:lnTo>
                  <a:lnTo>
                    <a:pt x="213" y="107"/>
                  </a:lnTo>
                  <a:lnTo>
                    <a:pt x="23" y="12"/>
                  </a:lnTo>
                  <a:lnTo>
                    <a:pt x="0" y="0"/>
                  </a:lnTo>
                  <a:lnTo>
                    <a:pt x="0" y="12"/>
                  </a:lnTo>
                  <a:lnTo>
                    <a:pt x="0" y="236"/>
                  </a:lnTo>
                  <a:lnTo>
                    <a:pt x="426" y="236"/>
                  </a:lnTo>
                  <a:lnTo>
                    <a:pt x="426" y="12"/>
                  </a:lnTo>
                  <a:lnTo>
                    <a:pt x="426" y="0"/>
                  </a:lnTo>
                  <a:lnTo>
                    <a:pt x="403" y="12"/>
                  </a:lnTo>
                  <a:close/>
                  <a:moveTo>
                    <a:pt x="53" y="130"/>
                  </a:moveTo>
                  <a:lnTo>
                    <a:pt x="53" y="130"/>
                  </a:lnTo>
                  <a:lnTo>
                    <a:pt x="105" y="130"/>
                  </a:lnTo>
                  <a:lnTo>
                    <a:pt x="105" y="182"/>
                  </a:lnTo>
                  <a:lnTo>
                    <a:pt x="53" y="182"/>
                  </a:lnTo>
                  <a:lnTo>
                    <a:pt x="53" y="130"/>
                  </a:lnTo>
                  <a:close/>
                </a:path>
              </a:pathLst>
            </a:custGeom>
            <a:solidFill>
              <a:srgbClr val="BFBFBF"/>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65" name="Freeform 270">
              <a:extLst>
                <a:ext uri="{FF2B5EF4-FFF2-40B4-BE49-F238E27FC236}">
                  <a16:creationId xmlns:a16="http://schemas.microsoft.com/office/drawing/2014/main" id="{0F77B80F-1ABB-490A-A64B-EBBF94A39308}"/>
                </a:ext>
              </a:extLst>
            </p:cNvPr>
            <p:cNvSpPr>
              <a:spLocks/>
            </p:cNvSpPr>
            <p:nvPr/>
          </p:nvSpPr>
          <p:spPr bwMode="auto">
            <a:xfrm>
              <a:off x="791392" y="3763534"/>
              <a:ext cx="116588" cy="114053"/>
            </a:xfrm>
            <a:custGeom>
              <a:avLst/>
              <a:gdLst>
                <a:gd name="T0" fmla="*/ 0 w 52"/>
                <a:gd name="T1" fmla="*/ 52 h 52"/>
                <a:gd name="T2" fmla="*/ 0 w 52"/>
                <a:gd name="T3" fmla="*/ 52 h 52"/>
                <a:gd name="T4" fmla="*/ 52 w 52"/>
                <a:gd name="T5" fmla="*/ 52 h 52"/>
                <a:gd name="T6" fmla="*/ 52 w 52"/>
                <a:gd name="T7" fmla="*/ 0 h 52"/>
                <a:gd name="T8" fmla="*/ 0 w 52"/>
                <a:gd name="T9" fmla="*/ 0 h 52"/>
                <a:gd name="T10" fmla="*/ 0 w 52"/>
                <a:gd name="T11" fmla="*/ 52 h 52"/>
              </a:gdLst>
              <a:ahLst/>
              <a:cxnLst>
                <a:cxn ang="0">
                  <a:pos x="T0" y="T1"/>
                </a:cxn>
                <a:cxn ang="0">
                  <a:pos x="T2" y="T3"/>
                </a:cxn>
                <a:cxn ang="0">
                  <a:pos x="T4" y="T5"/>
                </a:cxn>
                <a:cxn ang="0">
                  <a:pos x="T6" y="T7"/>
                </a:cxn>
                <a:cxn ang="0">
                  <a:pos x="T8" y="T9"/>
                </a:cxn>
                <a:cxn ang="0">
                  <a:pos x="T10" y="T11"/>
                </a:cxn>
              </a:cxnLst>
              <a:rect l="0" t="0" r="r" b="b"/>
              <a:pathLst>
                <a:path w="52" h="52">
                  <a:moveTo>
                    <a:pt x="0" y="52"/>
                  </a:moveTo>
                  <a:lnTo>
                    <a:pt x="0" y="52"/>
                  </a:lnTo>
                  <a:lnTo>
                    <a:pt x="52" y="52"/>
                  </a:lnTo>
                  <a:lnTo>
                    <a:pt x="52" y="0"/>
                  </a:lnTo>
                  <a:lnTo>
                    <a:pt x="0" y="0"/>
                  </a:lnTo>
                  <a:lnTo>
                    <a:pt x="0" y="52"/>
                  </a:lnTo>
                  <a:close/>
                </a:path>
              </a:pathLst>
            </a:custGeom>
            <a:solidFill>
              <a:srgbClr val="BFBFBF"/>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spTree>
    <p:extLst>
      <p:ext uri="{BB962C8B-B14F-4D97-AF65-F5344CB8AC3E}">
        <p14:creationId xmlns:p14="http://schemas.microsoft.com/office/powerpoint/2010/main" val="5778084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16" presetClass="entr" presetSubtype="37" fill="hold"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barn(outVertical)">
                                      <p:cBhvr>
                                        <p:cTn id="10" dur="500"/>
                                        <p:tgtEl>
                                          <p:spTgt spid="30"/>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par>
                                <p:cTn id="15" presetID="10" presetClass="entr" presetSubtype="0"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500"/>
                                        <p:tgtEl>
                                          <p:spTgt spid="43"/>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500"/>
                                        <p:tgtEl>
                                          <p:spTgt spid="3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500"/>
                                        <p:tgtEl>
                                          <p:spTgt spid="40"/>
                                        </p:tgtEl>
                                      </p:cBhvr>
                                    </p:animEffect>
                                  </p:childTnLst>
                                </p:cTn>
                              </p:par>
                              <p:par>
                                <p:cTn id="38" presetID="22" presetClass="entr" presetSubtype="8" fill="hold" nodeType="withEffect">
                                  <p:stCondLst>
                                    <p:cond delay="0"/>
                                  </p:stCondLst>
                                  <p:childTnLst>
                                    <p:set>
                                      <p:cBhvr>
                                        <p:cTn id="39" dur="1" fill="hold">
                                          <p:stCondLst>
                                            <p:cond delay="0"/>
                                          </p:stCondLst>
                                        </p:cTn>
                                        <p:tgtEl>
                                          <p:spTgt spid="39"/>
                                        </p:tgtEl>
                                        <p:attrNameLst>
                                          <p:attrName>style.visibility</p:attrName>
                                        </p:attrNameLst>
                                      </p:cBhvr>
                                      <p:to>
                                        <p:strVal val="visible"/>
                                      </p:to>
                                    </p:set>
                                    <p:animEffect transition="in" filter="wipe(left)">
                                      <p:cBhvr>
                                        <p:cTn id="40" dur="500"/>
                                        <p:tgtEl>
                                          <p:spTgt spid="3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fade">
                                      <p:cBhvr>
                                        <p:cTn id="45" dur="500"/>
                                        <p:tgtEl>
                                          <p:spTgt spid="35"/>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7"/>
                                        </p:tgtEl>
                                        <p:attrNameLst>
                                          <p:attrName>style.visibility</p:attrName>
                                        </p:attrNameLst>
                                      </p:cBhvr>
                                      <p:to>
                                        <p:strVal val="visible"/>
                                      </p:to>
                                    </p:set>
                                    <p:animEffect transition="in" filter="fade">
                                      <p:cBhvr>
                                        <p:cTn id="48" dur="500"/>
                                        <p:tgtEl>
                                          <p:spTgt spid="37"/>
                                        </p:tgtEl>
                                      </p:cBhvr>
                                    </p:animEffect>
                                  </p:childTnLst>
                                </p:cTn>
                              </p:par>
                              <p:par>
                                <p:cTn id="49" presetID="22" presetClass="entr" presetSubtype="4" fill="hold" nodeType="with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wipe(down)">
                                      <p:cBhvr>
                                        <p:cTn id="51" dur="500"/>
                                        <p:tgtEl>
                                          <p:spTgt spid="36"/>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4"/>
                                        </p:tgtEl>
                                        <p:attrNameLst>
                                          <p:attrName>style.visibility</p:attrName>
                                        </p:attrNameLst>
                                      </p:cBhvr>
                                      <p:to>
                                        <p:strVal val="visible"/>
                                      </p:to>
                                    </p:set>
                                    <p:animEffect transition="in" filter="wipe(left)">
                                      <p:cBhvr>
                                        <p:cTn id="56" dur="500"/>
                                        <p:tgtEl>
                                          <p:spTgt spid="34"/>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fade">
                                      <p:cBhvr>
                                        <p:cTn id="61" dur="500"/>
                                        <p:tgtEl>
                                          <p:spTgt spid="44"/>
                                        </p:tgtEl>
                                      </p:cBhvr>
                                    </p:animEffect>
                                  </p:childTnLst>
                                </p:cTn>
                              </p:par>
                              <p:par>
                                <p:cTn id="62" presetID="10" presetClass="entr" presetSubtype="0" fill="hold" nodeType="withEffect">
                                  <p:stCondLst>
                                    <p:cond delay="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500"/>
                                        <p:tgtEl>
                                          <p:spTgt spid="46"/>
                                        </p:tgtEl>
                                      </p:cBhvr>
                                    </p:animEffect>
                                  </p:childTnLst>
                                </p:cTn>
                              </p:par>
                            </p:childTnLst>
                          </p:cTn>
                        </p:par>
                        <p:par>
                          <p:cTn id="65" fill="hold">
                            <p:stCondLst>
                              <p:cond delay="500"/>
                            </p:stCondLst>
                            <p:childTnLst>
                              <p:par>
                                <p:cTn id="66" presetID="10" presetClass="entr" presetSubtype="0" fill="hold" nodeType="after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fade">
                                      <p:cBhvr>
                                        <p:cTn id="68" dur="500"/>
                                        <p:tgtEl>
                                          <p:spTgt spid="5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animEffect transition="in" filter="fade">
                                      <p:cBhvr>
                                        <p:cTn id="71"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p:bldP spid="34" grpId="0" animBg="1"/>
      <p:bldP spid="35" grpId="0" animBg="1"/>
      <p:bldP spid="37" grpId="0"/>
      <p:bldP spid="38" grpId="0" animBg="1"/>
      <p:bldP spid="40" grpId="0"/>
      <p:bldP spid="41" grpId="0" animBg="1"/>
      <p:bldP spid="42" grpId="0"/>
      <p:bldP spid="43" grpId="0"/>
      <p:bldP spid="44" grpId="0" animBg="1"/>
      <p:bldP spid="45"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1FD2320D-C239-8A1E-87D3-6CEE318A3B53}"/>
              </a:ext>
            </a:extLst>
          </p:cNvPr>
          <p:cNvGraphicFramePr>
            <a:graphicFrameLocks noGrp="1"/>
          </p:cNvGraphicFramePr>
          <p:nvPr>
            <p:extLst>
              <p:ext uri="{D42A27DB-BD31-4B8C-83A1-F6EECF244321}">
                <p14:modId xmlns:p14="http://schemas.microsoft.com/office/powerpoint/2010/main" val="532879416"/>
              </p:ext>
            </p:extLst>
          </p:nvPr>
        </p:nvGraphicFramePr>
        <p:xfrm>
          <a:off x="257387" y="840967"/>
          <a:ext cx="11762175" cy="5907371"/>
        </p:xfrm>
        <a:graphic>
          <a:graphicData uri="http://schemas.openxmlformats.org/drawingml/2006/table">
            <a:tbl>
              <a:tblPr firstRow="1" bandRow="1">
                <a:tableStyleId>{793D81CF-94F2-401A-BA57-92F5A7B2D0C5}</a:tableStyleId>
              </a:tblPr>
              <a:tblGrid>
                <a:gridCol w="3870112">
                  <a:extLst>
                    <a:ext uri="{9D8B030D-6E8A-4147-A177-3AD203B41FA5}">
                      <a16:colId xmlns:a16="http://schemas.microsoft.com/office/drawing/2014/main" val="2221867941"/>
                    </a:ext>
                  </a:extLst>
                </a:gridCol>
                <a:gridCol w="3296074">
                  <a:extLst>
                    <a:ext uri="{9D8B030D-6E8A-4147-A177-3AD203B41FA5}">
                      <a16:colId xmlns:a16="http://schemas.microsoft.com/office/drawing/2014/main" val="1035890750"/>
                    </a:ext>
                  </a:extLst>
                </a:gridCol>
                <a:gridCol w="4595989">
                  <a:extLst>
                    <a:ext uri="{9D8B030D-6E8A-4147-A177-3AD203B41FA5}">
                      <a16:colId xmlns:a16="http://schemas.microsoft.com/office/drawing/2014/main" val="1522371980"/>
                    </a:ext>
                  </a:extLst>
                </a:gridCol>
              </a:tblGrid>
              <a:tr h="366021">
                <a:tc>
                  <a:txBody>
                    <a:bodyPr/>
                    <a:lstStyle/>
                    <a:p>
                      <a:pPr algn="l"/>
                      <a:r>
                        <a:rPr lang="en-US" sz="1600" b="1">
                          <a:solidFill>
                            <a:schemeClr val="bg1"/>
                          </a:solidFill>
                          <a:effectLst/>
                        </a:rPr>
                        <a:t>Product Name</a:t>
                      </a:r>
                    </a:p>
                    <a:p>
                      <a:pPr marL="0" marR="0" lvl="0" indent="0" algn="l" defTabSz="932742" rtl="0" eaLnBrk="1" fontAlgn="auto" latinLnBrk="0" hangingPunct="1">
                        <a:lnSpc>
                          <a:spcPct val="115000"/>
                        </a:lnSpc>
                        <a:spcBef>
                          <a:spcPts val="0"/>
                        </a:spcBef>
                        <a:spcAft>
                          <a:spcPts val="0"/>
                        </a:spcAft>
                        <a:buClrTx/>
                        <a:buSzTx/>
                        <a:buFontTx/>
                        <a:buNone/>
                        <a:tabLst/>
                        <a:defRPr/>
                      </a:pPr>
                      <a:r>
                        <a:rPr kumimoji="0" lang="en-US" sz="1000" b="0" i="1" u="none" strike="noStrike" kern="1200" cap="none" spc="0" normalizeH="0" baseline="0">
                          <a:ln>
                            <a:noFill/>
                          </a:ln>
                          <a:solidFill>
                            <a:schemeClr val="bg1"/>
                          </a:solidFill>
                          <a:effectLst/>
                          <a:uLnTx/>
                          <a:uFillTx/>
                        </a:rPr>
                        <a:t>Previous Product Names</a:t>
                      </a:r>
                      <a:endParaRPr kumimoji="0" lang="en-US" sz="1000" b="0" i="1" u="none" strike="noStrike" kern="1200" cap="none" spc="0" normalizeH="0" baseline="0">
                        <a:ln>
                          <a:noFill/>
                        </a:ln>
                        <a:solidFill>
                          <a:schemeClr val="bg1"/>
                        </a:solidFill>
                        <a:effectLst/>
                        <a:uLnTx/>
                        <a:uFillTx/>
                        <a:latin typeface="Segoe UI" panose="020B0502040204020203" pitchFamily="34" charset="0"/>
                        <a:ea typeface="PMingLiU" panose="02020500000000000000" pitchFamily="18" charset="-120"/>
                        <a:cs typeface="Segoe UI" panose="020B0502040204020203" pitchFamily="34" charset="0"/>
                      </a:endParaRPr>
                    </a:p>
                  </a:txBody>
                  <a:tcPr/>
                </a:tc>
                <a:tc>
                  <a:txBody>
                    <a:bodyPr/>
                    <a:lstStyle/>
                    <a:p>
                      <a:pPr algn="l"/>
                      <a:r>
                        <a:rPr lang="en-US" sz="1600" b="1">
                          <a:solidFill>
                            <a:schemeClr val="bg1"/>
                          </a:solidFill>
                          <a:effectLst/>
                        </a:rPr>
                        <a:t>Product Category(</a:t>
                      </a:r>
                      <a:r>
                        <a:rPr lang="en-US" sz="1600" b="1" err="1">
                          <a:solidFill>
                            <a:schemeClr val="bg1"/>
                          </a:solidFill>
                          <a:effectLst/>
                        </a:rPr>
                        <a:t>ies</a:t>
                      </a:r>
                      <a:r>
                        <a:rPr lang="en-US" sz="1600" b="1">
                          <a:solidFill>
                            <a:schemeClr val="bg1"/>
                          </a:solidFill>
                          <a:effectLst/>
                        </a:rPr>
                        <a:t>)</a:t>
                      </a:r>
                    </a:p>
                  </a:txBody>
                  <a:tcPr/>
                </a:tc>
                <a:tc>
                  <a:txBody>
                    <a:bodyPr/>
                    <a:lstStyle/>
                    <a:p>
                      <a:pPr algn="l"/>
                      <a:r>
                        <a:rPr lang="en-US" sz="1800" b="1">
                          <a:solidFill>
                            <a:schemeClr val="bg1"/>
                          </a:solidFill>
                          <a:effectLst/>
                        </a:rPr>
                        <a:t>Security Modernization Initiative(s)</a:t>
                      </a:r>
                      <a:endParaRPr kumimoji="0" lang="en-US" sz="1050" b="0" i="1" u="none" strike="noStrike" kern="1200" cap="none" spc="0" normalizeH="0" baseline="0">
                        <a:ln>
                          <a:noFill/>
                        </a:ln>
                        <a:solidFill>
                          <a:schemeClr val="accent5">
                            <a:lumMod val="20000"/>
                            <a:lumOff val="80000"/>
                          </a:schemeClr>
                        </a:solidFill>
                        <a:effectLst/>
                        <a:uLnTx/>
                        <a:uFillTx/>
                        <a:latin typeface="Segoe UI" panose="020B0502040204020203" pitchFamily="34" charset="0"/>
                        <a:ea typeface="PMingLiU" panose="02020500000000000000" pitchFamily="18" charset="-120"/>
                        <a:cs typeface="Segoe UI" panose="020B0502040204020203" pitchFamily="34" charset="0"/>
                      </a:endParaRPr>
                    </a:p>
                  </a:txBody>
                  <a:tcPr/>
                </a:tc>
                <a:extLst>
                  <a:ext uri="{0D108BD9-81ED-4DB2-BD59-A6C34878D82A}">
                    <a16:rowId xmlns:a16="http://schemas.microsoft.com/office/drawing/2014/main" val="3651048173"/>
                  </a:ext>
                </a:extLst>
              </a:tr>
              <a:tr h="331315">
                <a:tc>
                  <a:txBody>
                    <a:bodyPr/>
                    <a:lstStyle/>
                    <a:p>
                      <a:pPr marL="0" marR="0" lvl="0" indent="0" algn="l" defTabSz="932742" rtl="0" eaLnBrk="1" fontAlgn="auto" latinLnBrk="0" hangingPunct="1">
                        <a:lnSpc>
                          <a:spcPct val="115000"/>
                        </a:lnSpc>
                        <a:spcBef>
                          <a:spcPts val="0"/>
                        </a:spcBef>
                        <a:spcAft>
                          <a:spcPts val="0"/>
                        </a:spcAft>
                        <a:buClrTx/>
                        <a:buSzTx/>
                        <a:buFontTx/>
                        <a:buNone/>
                        <a:tabLst/>
                        <a:defRPr/>
                      </a:pPr>
                      <a:r>
                        <a:rPr lang="en-US" sz="1400" b="1" kern="1200">
                          <a:solidFill>
                            <a:schemeClr val="tx1"/>
                          </a:solidFill>
                          <a:effectLst/>
                        </a:rPr>
                        <a:t>Microsoft Defender for Endpoint (MDE)</a:t>
                      </a:r>
                    </a:p>
                    <a:p>
                      <a:pPr marL="0" marR="0" lvl="0" indent="0" algn="l" defTabSz="932742" rtl="0" eaLnBrk="1" fontAlgn="auto" latinLnBrk="0" hangingPunct="1">
                        <a:lnSpc>
                          <a:spcPct val="115000"/>
                        </a:lnSpc>
                        <a:spcBef>
                          <a:spcPts val="0"/>
                        </a:spcBef>
                        <a:spcAft>
                          <a:spcPts val="0"/>
                        </a:spcAft>
                        <a:buClrTx/>
                        <a:buSzTx/>
                        <a:buFontTx/>
                        <a:buNone/>
                        <a:tabLst/>
                        <a:defRPr/>
                      </a:pPr>
                      <a:r>
                        <a:rPr kumimoji="0" lang="nn-NO" sz="1050" b="0" i="1" u="none" strike="noStrike" kern="1200" cap="none" spc="0" normalizeH="0" baseline="0" noProof="0">
                          <a:ln>
                            <a:noFill/>
                          </a:ln>
                          <a:solidFill>
                            <a:srgbClr val="000000"/>
                          </a:solidFill>
                          <a:effectLst/>
                          <a:uLnTx/>
                          <a:uFillTx/>
                        </a:rPr>
                        <a:t>Formerly Microsoft Defender ATP, Windows Defender ATP, Windows Defender Antivirus</a:t>
                      </a:r>
                      <a:endParaRPr kumimoji="0" lang="nn-NO" sz="1050" b="0" i="1" u="none" strike="noStrike" kern="1200" cap="none" spc="0" normalizeH="0" baseline="0" noProof="0">
                        <a:ln>
                          <a:noFill/>
                        </a:ln>
                        <a:solidFill>
                          <a:srgbClr val="000000"/>
                        </a:solidFill>
                        <a:effectLst/>
                        <a:uLnTx/>
                        <a:uFillTx/>
                        <a:latin typeface="Segoe UI" panose="020B0502040204020203" pitchFamily="34" charset="0"/>
                        <a:ea typeface="PMingLiU" panose="02020500000000000000" pitchFamily="18" charset="-120"/>
                        <a:cs typeface="Segoe UI" panose="020B0502040204020203" pitchFamily="34" charset="0"/>
                      </a:endParaRPr>
                    </a:p>
                  </a:txBody>
                  <a:tcPr marT="16458" marB="16458" anchor="ctr"/>
                </a:tc>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lang="en-US" sz="1200" b="0">
                          <a:effectLst/>
                        </a:rPr>
                        <a:t>Extended Detection and Response (XDR)</a:t>
                      </a:r>
                      <a:br>
                        <a:rPr lang="en-US" sz="1200" b="0">
                          <a:effectLst/>
                        </a:rPr>
                      </a:br>
                      <a:r>
                        <a:rPr lang="en-US" sz="1200" b="0">
                          <a:effectLst/>
                        </a:rPr>
                        <a:t>Endpoint Detection and Response (EDR)</a:t>
                      </a:r>
                    </a:p>
                    <a:p>
                      <a:pPr marL="0" marR="0" lvl="0" indent="0" algn="l" defTabSz="932742" rtl="0" eaLnBrk="1" fontAlgn="auto" latinLnBrk="0" hangingPunct="1">
                        <a:lnSpc>
                          <a:spcPct val="100000"/>
                        </a:lnSpc>
                        <a:spcBef>
                          <a:spcPts val="0"/>
                        </a:spcBef>
                        <a:spcAft>
                          <a:spcPts val="0"/>
                        </a:spcAft>
                        <a:buClrTx/>
                        <a:buSzTx/>
                        <a:buFontTx/>
                        <a:buNone/>
                        <a:tabLst/>
                        <a:defRPr/>
                      </a:pPr>
                      <a:r>
                        <a:rPr lang="en-US" sz="1200" b="0">
                          <a:effectLst/>
                        </a:rPr>
                        <a:t>Threat and Vulnerability Management (TVM)</a:t>
                      </a:r>
                    </a:p>
                    <a:p>
                      <a:pPr marL="0" marR="0" lvl="0" indent="0" algn="l" defTabSz="932742" rtl="0" eaLnBrk="1" fontAlgn="auto" latinLnBrk="0" hangingPunct="1">
                        <a:lnSpc>
                          <a:spcPct val="100000"/>
                        </a:lnSpc>
                        <a:spcBef>
                          <a:spcPts val="0"/>
                        </a:spcBef>
                        <a:spcAft>
                          <a:spcPts val="0"/>
                        </a:spcAft>
                        <a:buClrTx/>
                        <a:buSzTx/>
                        <a:buFontTx/>
                        <a:buNone/>
                        <a:tabLst/>
                        <a:defRPr/>
                      </a:pPr>
                      <a:r>
                        <a:rPr lang="en-US" sz="1200" b="0">
                          <a:effectLst/>
                        </a:rPr>
                        <a:t>Endpoint​ Protection Platforms (EPP)</a:t>
                      </a:r>
                      <a:endParaRPr lang="en-US" sz="1200" b="0">
                        <a:effectLst/>
                        <a:highlight>
                          <a:srgbClr val="FFFF00"/>
                        </a:highlight>
                      </a:endParaRPr>
                    </a:p>
                  </a:txBody>
                  <a:tcPr marT="9684" marB="12105" anchor="ctr"/>
                </a:tc>
                <a:tc>
                  <a:txBody>
                    <a:bodyPr/>
                    <a:lstStyle/>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rPr>
                        <a:t>Modern Security Operations</a:t>
                      </a:r>
                    </a:p>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latin typeface="+mn-lt"/>
                          <a:ea typeface="+mn-ea"/>
                          <a:cs typeface="+mn-cs"/>
                        </a:rPr>
                        <a:t>Infrastructure and Development</a:t>
                      </a:r>
                    </a:p>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rPr>
                        <a:t>Security Hygiene: Backup and Patching</a:t>
                      </a:r>
                    </a:p>
                  </a:txBody>
                  <a:tcPr marT="9684" marB="12105" anchor="ctr"/>
                </a:tc>
                <a:extLst>
                  <a:ext uri="{0D108BD9-81ED-4DB2-BD59-A6C34878D82A}">
                    <a16:rowId xmlns:a16="http://schemas.microsoft.com/office/drawing/2014/main" val="2185709001"/>
                  </a:ext>
                </a:extLst>
              </a:tr>
              <a:tr h="331315">
                <a:tc>
                  <a:txBody>
                    <a:bodyPr/>
                    <a:lstStyle/>
                    <a:p>
                      <a:pPr marL="0" marR="0" algn="l" defTabSz="932742" rtl="0" eaLnBrk="1" latinLnBrk="0" hangingPunct="1">
                        <a:lnSpc>
                          <a:spcPct val="115000"/>
                        </a:lnSpc>
                        <a:spcBef>
                          <a:spcPts val="0"/>
                        </a:spcBef>
                        <a:spcAft>
                          <a:spcPts val="0"/>
                        </a:spcAft>
                      </a:pPr>
                      <a:r>
                        <a:rPr lang="en-US" sz="1400" b="1" kern="1200">
                          <a:solidFill>
                            <a:schemeClr val="tx1"/>
                          </a:solidFill>
                          <a:effectLst/>
                        </a:rPr>
                        <a:t>Microsoft Defender for Identity (MDI)</a:t>
                      </a:r>
                    </a:p>
                    <a:p>
                      <a:pPr marL="0" marR="0" lvl="0" indent="0" algn="l" defTabSz="932742" rtl="0" eaLnBrk="1" fontAlgn="auto" latinLnBrk="0" hangingPunct="1">
                        <a:lnSpc>
                          <a:spcPct val="115000"/>
                        </a:lnSpc>
                        <a:spcBef>
                          <a:spcPts val="0"/>
                        </a:spcBef>
                        <a:spcAft>
                          <a:spcPts val="0"/>
                        </a:spcAft>
                        <a:buClrTx/>
                        <a:buSzTx/>
                        <a:buFontTx/>
                        <a:buNone/>
                        <a:tabLst/>
                        <a:defRPr/>
                      </a:pPr>
                      <a:r>
                        <a:rPr kumimoji="0" lang="nn-NO" sz="1050" b="0" i="1" u="none" strike="noStrike" kern="1200" cap="none" spc="0" normalizeH="0" baseline="0" noProof="0">
                          <a:ln>
                            <a:noFill/>
                          </a:ln>
                          <a:solidFill>
                            <a:srgbClr val="000000"/>
                          </a:solidFill>
                          <a:effectLst/>
                          <a:uLnTx/>
                          <a:uFillTx/>
                          <a:latin typeface="+mn-lt"/>
                          <a:ea typeface="+mn-ea"/>
                          <a:cs typeface="+mn-cs"/>
                        </a:rPr>
                        <a:t>Formerly Azure ATP</a:t>
                      </a:r>
                      <a:endParaRPr kumimoji="0" lang="en-US" sz="1050" b="0" i="1" u="none" strike="noStrike" kern="1200" cap="none" spc="0" normalizeH="0" baseline="0">
                        <a:ln>
                          <a:noFill/>
                        </a:ln>
                        <a:solidFill>
                          <a:srgbClr val="000000"/>
                        </a:solidFill>
                        <a:effectLst/>
                        <a:uLnTx/>
                        <a:uFillTx/>
                        <a:latin typeface="+mn-lt"/>
                        <a:ea typeface="+mn-ea"/>
                        <a:cs typeface="+mn-cs"/>
                      </a:endParaRPr>
                    </a:p>
                  </a:txBody>
                  <a:tcPr marT="16458" marB="16458" anchor="ctr"/>
                </a:tc>
                <a:tc>
                  <a: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lang="en-US" sz="1200" b="0">
                          <a:effectLst/>
                        </a:rPr>
                        <a:t>Extended Detection and Response (XDR)</a:t>
                      </a:r>
                    </a:p>
                    <a:p>
                      <a:pPr algn="l"/>
                      <a:endParaRPr lang="en-US" sz="1200" b="0">
                        <a:effectLst/>
                      </a:endParaRPr>
                    </a:p>
                  </a:txBody>
                  <a:tcPr marT="9684" marB="12105" anchor="ctr"/>
                </a:tc>
                <a:tc>
                  <a:txBody>
                    <a:bodyPr/>
                    <a:lstStyle/>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latin typeface="+mn-lt"/>
                          <a:ea typeface="+mn-ea"/>
                          <a:cs typeface="+mn-cs"/>
                        </a:rPr>
                        <a:t>Modern Security Operations</a:t>
                      </a:r>
                    </a:p>
                  </a:txBody>
                  <a:tcPr marT="9684" marB="12105" anchor="ctr"/>
                </a:tc>
                <a:extLst>
                  <a:ext uri="{0D108BD9-81ED-4DB2-BD59-A6C34878D82A}">
                    <a16:rowId xmlns:a16="http://schemas.microsoft.com/office/drawing/2014/main" val="134326354"/>
                  </a:ext>
                </a:extLst>
              </a:tr>
              <a:tr h="329825">
                <a:tc>
                  <a:txBody>
                    <a:bodyPr/>
                    <a:lstStyle/>
                    <a:p>
                      <a:pPr marL="0" marR="0" algn="l" defTabSz="932742" rtl="0" eaLnBrk="1" latinLnBrk="0" hangingPunct="1">
                        <a:lnSpc>
                          <a:spcPct val="115000"/>
                        </a:lnSpc>
                        <a:spcBef>
                          <a:spcPts val="0"/>
                        </a:spcBef>
                        <a:spcAft>
                          <a:spcPts val="0"/>
                        </a:spcAft>
                      </a:pPr>
                      <a:r>
                        <a:rPr lang="nn-NO" sz="1400" b="1" kern="1200">
                          <a:solidFill>
                            <a:schemeClr val="tx1"/>
                          </a:solidFill>
                          <a:effectLst/>
                        </a:rPr>
                        <a:t>Microsoft Defender for Office (MDO)</a:t>
                      </a:r>
                    </a:p>
                    <a:p>
                      <a:pPr marL="0" marR="0" lvl="0" indent="0" algn="l" defTabSz="932742" rtl="0" eaLnBrk="1" fontAlgn="auto" latinLnBrk="0" hangingPunct="1">
                        <a:lnSpc>
                          <a:spcPct val="115000"/>
                        </a:lnSpc>
                        <a:spcBef>
                          <a:spcPts val="0"/>
                        </a:spcBef>
                        <a:spcAft>
                          <a:spcPts val="0"/>
                        </a:spcAft>
                        <a:buClrTx/>
                        <a:buSzTx/>
                        <a:buFontTx/>
                        <a:buNone/>
                        <a:tabLst/>
                        <a:defRPr/>
                      </a:pPr>
                      <a:r>
                        <a:rPr kumimoji="0" lang="nn-NO" sz="1050" b="0" i="1" u="none" strike="noStrike" kern="1200" cap="none" spc="0" normalizeH="0" baseline="0">
                          <a:ln>
                            <a:noFill/>
                          </a:ln>
                          <a:solidFill>
                            <a:srgbClr val="000000"/>
                          </a:solidFill>
                          <a:effectLst/>
                          <a:uLnTx/>
                          <a:uFillTx/>
                          <a:latin typeface="+mn-lt"/>
                          <a:ea typeface="+mn-ea"/>
                          <a:cs typeface="+mn-cs"/>
                        </a:rPr>
                        <a:t>Formerly Office 365 ATP</a:t>
                      </a:r>
                    </a:p>
                  </a:txBody>
                  <a:tcPr marT="16458" marB="16458" anchor="ctr"/>
                </a:tc>
                <a:tc>
                  <a:txBody>
                    <a:bodyPr/>
                    <a:lstStyle/>
                    <a:p>
                      <a:pPr algn="l"/>
                      <a:r>
                        <a:rPr lang="en-US" sz="1200" b="0">
                          <a:effectLst/>
                        </a:rPr>
                        <a:t>Extended Detection and Response (XDR)</a:t>
                      </a:r>
                    </a:p>
                  </a:txBody>
                  <a:tcPr marT="9684" marB="12105" anchor="ctr"/>
                </a:tc>
                <a:tc>
                  <a:txBody>
                    <a:bodyPr/>
                    <a:lstStyle/>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latin typeface="+mn-lt"/>
                          <a:ea typeface="+mn-ea"/>
                          <a:cs typeface="+mn-cs"/>
                        </a:rPr>
                        <a:t>Modern Security Operations</a:t>
                      </a:r>
                    </a:p>
                  </a:txBody>
                  <a:tcPr marT="9684" marB="12105" anchor="ctr"/>
                </a:tc>
                <a:extLst>
                  <a:ext uri="{0D108BD9-81ED-4DB2-BD59-A6C34878D82A}">
                    <a16:rowId xmlns:a16="http://schemas.microsoft.com/office/drawing/2014/main" val="1771294296"/>
                  </a:ext>
                </a:extLst>
              </a:tr>
              <a:tr h="475105">
                <a:tc>
                  <a:txBody>
                    <a:bodyPr/>
                    <a:lstStyle/>
                    <a:p>
                      <a:pPr marL="0" marR="0" lvl="0" indent="0" algn="l" defTabSz="932742" rtl="0" eaLnBrk="1" fontAlgn="auto" latinLnBrk="0" hangingPunct="1">
                        <a:lnSpc>
                          <a:spcPct val="115000"/>
                        </a:lnSpc>
                        <a:spcBef>
                          <a:spcPts val="0"/>
                        </a:spcBef>
                        <a:spcAft>
                          <a:spcPts val="0"/>
                        </a:spcAft>
                        <a:buClrTx/>
                        <a:buSzTx/>
                        <a:buFontTx/>
                        <a:buNone/>
                        <a:tabLst/>
                        <a:defRPr/>
                      </a:pPr>
                      <a:r>
                        <a:rPr lang="en-US" sz="1400" b="1" kern="1200" spc="0" baseline="0">
                          <a:solidFill>
                            <a:schemeClr val="tx1"/>
                          </a:solidFill>
                          <a:effectLst/>
                        </a:rPr>
                        <a:t>Microsoft Defender for Cloud Apps (MDCA)</a:t>
                      </a:r>
                    </a:p>
                    <a:p>
                      <a:pPr marL="0" marR="0" lvl="0" indent="0" algn="l" defTabSz="932742" rtl="0" eaLnBrk="1" fontAlgn="auto" latinLnBrk="0" hangingPunct="1">
                        <a:lnSpc>
                          <a:spcPct val="115000"/>
                        </a:lnSpc>
                        <a:spcBef>
                          <a:spcPts val="0"/>
                        </a:spcBef>
                        <a:spcAft>
                          <a:spcPts val="0"/>
                        </a:spcAft>
                        <a:buClrTx/>
                        <a:buSzTx/>
                        <a:buFontTx/>
                        <a:buNone/>
                        <a:tabLst/>
                        <a:defRPr/>
                      </a:pPr>
                      <a:r>
                        <a:rPr kumimoji="0" lang="nn-NO" sz="1050" b="0" i="1" u="none" strike="noStrike" kern="1200" cap="none" spc="0" normalizeH="0" baseline="0">
                          <a:ln>
                            <a:noFill/>
                          </a:ln>
                          <a:solidFill>
                            <a:srgbClr val="000000"/>
                          </a:solidFill>
                          <a:effectLst/>
                          <a:uLnTx/>
                          <a:uFillTx/>
                          <a:latin typeface="+mn-lt"/>
                          <a:ea typeface="+mn-ea"/>
                          <a:cs typeface="+mn-cs"/>
                        </a:rPr>
                        <a:t>Formerly Microsoft Cloud App Security</a:t>
                      </a:r>
                    </a:p>
                  </a:txBody>
                  <a:tcPr marT="16458" marB="16458" anchor="ctr"/>
                </a:tc>
                <a:tc>
                  <a:txBody>
                    <a:bodyPr/>
                    <a:lstStyle/>
                    <a:p>
                      <a:pPr algn="l"/>
                      <a:r>
                        <a:rPr lang="en-US" sz="1200" b="0">
                          <a:effectLst/>
                        </a:rPr>
                        <a:t>Cloud App Security Broker (CASB)</a:t>
                      </a:r>
                      <a:br>
                        <a:rPr lang="en-US" sz="1200" b="0">
                          <a:effectLst/>
                        </a:rPr>
                      </a:br>
                      <a:r>
                        <a:rPr lang="en-US" sz="1200" b="0">
                          <a:effectLst/>
                        </a:rPr>
                        <a:t>Extended Detection and Response (XDR)</a:t>
                      </a:r>
                    </a:p>
                  </a:txBody>
                  <a:tcPr marT="9684" marB="12105" anchor="ctr"/>
                </a:tc>
                <a:tc>
                  <a:txBody>
                    <a:bodyPr/>
                    <a:lstStyle/>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latin typeface="+mn-lt"/>
                          <a:ea typeface="+mn-ea"/>
                          <a:cs typeface="+mn-cs"/>
                        </a:rPr>
                        <a:t>Secure Identities and Access</a:t>
                      </a:r>
                    </a:p>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latin typeface="+mn-lt"/>
                          <a:ea typeface="+mn-ea"/>
                          <a:cs typeface="+mn-cs"/>
                        </a:rPr>
                        <a:t>Modern Security Operations</a:t>
                      </a:r>
                    </a:p>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latin typeface="+mn-lt"/>
                          <a:ea typeface="+mn-ea"/>
                          <a:cs typeface="+mn-cs"/>
                        </a:rPr>
                        <a:t>Data Security &amp; Governance</a:t>
                      </a:r>
                    </a:p>
                  </a:txBody>
                  <a:tcPr marT="9684" marB="12105" anchor="ctr"/>
                </a:tc>
                <a:extLst>
                  <a:ext uri="{0D108BD9-81ED-4DB2-BD59-A6C34878D82A}">
                    <a16:rowId xmlns:a16="http://schemas.microsoft.com/office/drawing/2014/main" val="1273188648"/>
                  </a:ext>
                </a:extLst>
              </a:tr>
              <a:tr h="834129">
                <a:tc>
                  <a:txBody>
                    <a:bodyPr/>
                    <a:lstStyle/>
                    <a:p>
                      <a:pPr marL="0" marR="0" lvl="0" indent="0" algn="l" defTabSz="932742" rtl="0" eaLnBrk="1" fontAlgn="auto" latinLnBrk="0" hangingPunct="1">
                        <a:lnSpc>
                          <a:spcPct val="115000"/>
                        </a:lnSpc>
                        <a:spcBef>
                          <a:spcPts val="0"/>
                        </a:spcBef>
                        <a:spcAft>
                          <a:spcPts val="0"/>
                        </a:spcAft>
                        <a:buClrTx/>
                        <a:buSzTx/>
                        <a:buFontTx/>
                        <a:buNone/>
                        <a:tabLst/>
                        <a:defRPr/>
                      </a:pPr>
                      <a:r>
                        <a:rPr lang="en-US" sz="1400" b="1" kern="1200" spc="0" baseline="0">
                          <a:solidFill>
                            <a:schemeClr val="tx1"/>
                          </a:solidFill>
                          <a:effectLst/>
                        </a:rPr>
                        <a:t>Entra ID </a:t>
                      </a:r>
                      <a:r>
                        <a:rPr lang="en-US" sz="1400" b="0" i="1" kern="1200" spc="0" baseline="0">
                          <a:solidFill>
                            <a:schemeClr val="tx1"/>
                          </a:solidFill>
                          <a:effectLst/>
                        </a:rPr>
                        <a:t>(Formerly Azure AD)</a:t>
                      </a: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rPr>
                        <a:t>Multifactor Authentication</a:t>
                      </a: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rPr>
                        <a:t>Microsoft Entra Conditional Access</a:t>
                      </a: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rPr>
                        <a:t>Self-service password management</a:t>
                      </a: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rPr>
                        <a:t>Identity Governance</a:t>
                      </a: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rPr>
                        <a:t>Privileged Identity Management (PIM)</a:t>
                      </a:r>
                      <a:endParaRPr lang="en-US" sz="1100" b="1" kern="1200" spc="0" baseline="0">
                        <a:solidFill>
                          <a:schemeClr val="tx1"/>
                        </a:solidFill>
                        <a:effectLst/>
                        <a:latin typeface="+mj-lt"/>
                      </a:endParaRPr>
                    </a:p>
                  </a:txBody>
                  <a:tcPr marT="16458" marB="16458" anchor="ctr"/>
                </a:tc>
                <a:tc>
                  <a:txBody>
                    <a:bodyPr/>
                    <a:lstStyle/>
                    <a:p>
                      <a:pPr algn="l"/>
                      <a:r>
                        <a:rPr lang="en-US" sz="1200" b="0">
                          <a:effectLst/>
                        </a:rPr>
                        <a:t>Access​ Management​</a:t>
                      </a:r>
                      <a:endParaRPr lang="en-US" sz="1200" b="0">
                        <a:effectLst/>
                        <a:highlight>
                          <a:srgbClr val="FFFF00"/>
                        </a:highlight>
                      </a:endParaRPr>
                    </a:p>
                  </a:txBody>
                  <a:tcPr marT="16947" marB="16947" anchor="ctr"/>
                </a:tc>
                <a:tc>
                  <a:txBody>
                    <a:bodyPr/>
                    <a:lstStyle/>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latin typeface="+mn-lt"/>
                          <a:ea typeface="+mn-ea"/>
                          <a:cs typeface="+mn-cs"/>
                        </a:rPr>
                        <a:t>Secure Identities and Access</a:t>
                      </a:r>
                    </a:p>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latin typeface="+mn-lt"/>
                          <a:ea typeface="+mn-ea"/>
                          <a:cs typeface="+mn-cs"/>
                        </a:rPr>
                        <a:t>Modern Security Operations</a:t>
                      </a:r>
                    </a:p>
                  </a:txBody>
                  <a:tcPr marT="16947" marB="16947" anchor="ctr"/>
                </a:tc>
                <a:extLst>
                  <a:ext uri="{0D108BD9-81ED-4DB2-BD59-A6C34878D82A}">
                    <a16:rowId xmlns:a16="http://schemas.microsoft.com/office/drawing/2014/main" val="4071575776"/>
                  </a:ext>
                </a:extLst>
              </a:tr>
              <a:tr h="189993">
                <a:tc>
                  <a:txBody>
                    <a:bodyPr/>
                    <a:lstStyle/>
                    <a:p>
                      <a:pPr marL="0" marR="0" algn="l" defTabSz="932742" rtl="0" eaLnBrk="1" latinLnBrk="0" hangingPunct="1">
                        <a:lnSpc>
                          <a:spcPct val="115000"/>
                        </a:lnSpc>
                        <a:spcBef>
                          <a:spcPts val="0"/>
                        </a:spcBef>
                        <a:spcAft>
                          <a:spcPts val="0"/>
                        </a:spcAft>
                      </a:pPr>
                      <a:r>
                        <a:rPr lang="en-US" sz="1400" b="1" kern="1200">
                          <a:solidFill>
                            <a:schemeClr val="tx1"/>
                          </a:solidFill>
                          <a:effectLst/>
                        </a:rPr>
                        <a:t>Microsoft Purview</a:t>
                      </a: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ea typeface="+mn-ea"/>
                          <a:cs typeface="+mn-cs"/>
                        </a:rPr>
                        <a:t>Compliance Management</a:t>
                      </a: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ea typeface="+mn-ea"/>
                          <a:cs typeface="+mn-cs"/>
                        </a:rPr>
                        <a:t>Data Lifecycle Management </a:t>
                      </a: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ea typeface="+mn-ea"/>
                          <a:cs typeface="+mn-cs"/>
                        </a:rPr>
                        <a:t>eDiscovery and auditing</a:t>
                      </a: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ea typeface="+mn-ea"/>
                          <a:cs typeface="+mn-cs"/>
                        </a:rPr>
                        <a:t>Insider Risk Management</a:t>
                      </a:r>
                    </a:p>
                  </a:txBody>
                  <a:tcPr marT="16458" marB="16458" anchor="ctr"/>
                </a:tc>
                <a:tc>
                  <a:txBody>
                    <a:bodyPr/>
                    <a:lstStyle/>
                    <a:p>
                      <a:pPr algn="l"/>
                      <a:endParaRPr lang="en-US" sz="1200" b="0">
                        <a:effectLst/>
                        <a:highlight>
                          <a:srgbClr val="FFFF00"/>
                        </a:highlight>
                      </a:endParaRPr>
                    </a:p>
                  </a:txBody>
                  <a:tcPr marT="9684" marB="12105" anchor="ctr"/>
                </a:tc>
                <a:tc>
                  <a:txBody>
                    <a:bodyPr/>
                    <a:lstStyle/>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latin typeface="+mn-lt"/>
                          <a:ea typeface="+mn-ea"/>
                          <a:cs typeface="+mn-cs"/>
                        </a:rPr>
                        <a:t>Data Security &amp; Governance</a:t>
                      </a:r>
                    </a:p>
                  </a:txBody>
                  <a:tcPr marT="9684" marB="12105" anchor="ctr"/>
                </a:tc>
                <a:extLst>
                  <a:ext uri="{0D108BD9-81ED-4DB2-BD59-A6C34878D82A}">
                    <a16:rowId xmlns:a16="http://schemas.microsoft.com/office/drawing/2014/main" val="1091211565"/>
                  </a:ext>
                </a:extLst>
              </a:tr>
              <a:tr h="189993">
                <a:tc>
                  <a:txBody>
                    <a:bodyPr/>
                    <a:lstStyle/>
                    <a:p>
                      <a:pPr marL="0" marR="0" algn="l" defTabSz="932742" rtl="0" eaLnBrk="1" latinLnBrk="0" hangingPunct="1">
                        <a:lnSpc>
                          <a:spcPct val="115000"/>
                        </a:lnSpc>
                        <a:spcBef>
                          <a:spcPts val="0"/>
                        </a:spcBef>
                        <a:spcAft>
                          <a:spcPts val="0"/>
                        </a:spcAft>
                      </a:pPr>
                      <a:r>
                        <a:rPr lang="en-US" sz="1400" b="1" kern="1200">
                          <a:solidFill>
                            <a:schemeClr val="tx1"/>
                          </a:solidFill>
                          <a:effectLst/>
                        </a:rPr>
                        <a:t>Windows 10 &amp; Windows 11</a:t>
                      </a: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ea typeface="+mn-ea"/>
                          <a:cs typeface="+mn-cs"/>
                        </a:rPr>
                        <a:t>Windows Hello for Business</a:t>
                      </a: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ea typeface="+mn-ea"/>
                          <a:cs typeface="+mn-cs"/>
                        </a:rPr>
                        <a:t>Windows </a:t>
                      </a:r>
                      <a:r>
                        <a:rPr lang="en-US" sz="1050" b="1" kern="1200" spc="0" baseline="0" err="1">
                          <a:solidFill>
                            <a:schemeClr val="tx1"/>
                          </a:solidFill>
                          <a:effectLst/>
                          <a:latin typeface="+mj-lt"/>
                          <a:ea typeface="+mn-ea"/>
                          <a:cs typeface="+mn-cs"/>
                        </a:rPr>
                        <a:t>AutoPilot</a:t>
                      </a:r>
                      <a:endParaRPr lang="en-US" sz="1050" b="1" kern="1200" spc="0" baseline="0">
                        <a:solidFill>
                          <a:schemeClr val="tx1"/>
                        </a:solidFill>
                        <a:effectLst/>
                        <a:latin typeface="+mj-lt"/>
                        <a:ea typeface="+mn-ea"/>
                        <a:cs typeface="+mn-cs"/>
                      </a:endParaRPr>
                    </a:p>
                    <a:p>
                      <a:pPr marL="171450" marR="0" lvl="0" indent="-171450" algn="l" defTabSz="932742" rtl="0" eaLnBrk="1" fontAlgn="auto" latinLnBrk="0" hangingPunct="1">
                        <a:lnSpc>
                          <a:spcPct val="100000"/>
                        </a:lnSpc>
                        <a:spcBef>
                          <a:spcPts val="0"/>
                        </a:spcBef>
                        <a:spcAft>
                          <a:spcPts val="100"/>
                        </a:spcAft>
                        <a:buClrTx/>
                        <a:buSzTx/>
                        <a:buFont typeface="Arial" panose="020B0604020202020204" pitchFamily="34" charset="0"/>
                        <a:buChar char="•"/>
                        <a:tabLst/>
                        <a:defRPr/>
                      </a:pPr>
                      <a:r>
                        <a:rPr lang="en-US" sz="1050" b="1" kern="1200" spc="0" baseline="0">
                          <a:solidFill>
                            <a:schemeClr val="tx1"/>
                          </a:solidFill>
                          <a:effectLst/>
                          <a:latin typeface="+mj-lt"/>
                          <a:ea typeface="+mn-ea"/>
                          <a:cs typeface="+mn-cs"/>
                        </a:rPr>
                        <a:t>Advanced Windows Security</a:t>
                      </a:r>
                    </a:p>
                  </a:txBody>
                  <a:tcPr marT="16458" marB="16458" anchor="ctr"/>
                </a:tc>
                <a:tc>
                  <a:txBody>
                    <a:bodyPr/>
                    <a:lstStyle/>
                    <a:p>
                      <a:pPr algn="l"/>
                      <a:endParaRPr lang="en-US" sz="1200" b="0">
                        <a:effectLst/>
                        <a:highlight>
                          <a:srgbClr val="FFFF00"/>
                        </a:highlight>
                      </a:endParaRPr>
                    </a:p>
                  </a:txBody>
                  <a:tcPr marT="16947" marB="16947" anchor="ctr"/>
                </a:tc>
                <a:tc>
                  <a:txBody>
                    <a:bodyPr/>
                    <a:lstStyle/>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a:solidFill>
                            <a:schemeClr val="tx1"/>
                          </a:solidFill>
                          <a:effectLst/>
                          <a:latin typeface="+mn-lt"/>
                          <a:ea typeface="+mn-ea"/>
                          <a:cs typeface="+mn-cs"/>
                        </a:rPr>
                        <a:t>Secure Identities and Access</a:t>
                      </a:r>
                    </a:p>
                  </a:txBody>
                  <a:tcPr marT="16947" marB="16947" anchor="ctr"/>
                </a:tc>
                <a:extLst>
                  <a:ext uri="{0D108BD9-81ED-4DB2-BD59-A6C34878D82A}">
                    <a16:rowId xmlns:a16="http://schemas.microsoft.com/office/drawing/2014/main" val="3209826484"/>
                  </a:ext>
                </a:extLst>
              </a:tr>
              <a:tr h="189993">
                <a:tc>
                  <a:txBody>
                    <a:bodyPr/>
                    <a:lstStyle/>
                    <a:p>
                      <a:pPr marL="0" marR="0" algn="l" defTabSz="932742" rtl="0" eaLnBrk="1" latinLnBrk="0" hangingPunct="1">
                        <a:lnSpc>
                          <a:spcPct val="115000"/>
                        </a:lnSpc>
                        <a:spcBef>
                          <a:spcPts val="0"/>
                        </a:spcBef>
                        <a:spcAft>
                          <a:spcPts val="0"/>
                        </a:spcAft>
                      </a:pPr>
                      <a:r>
                        <a:rPr lang="en-US" sz="1400" b="1" kern="1200">
                          <a:solidFill>
                            <a:schemeClr val="tx1"/>
                          </a:solidFill>
                          <a:effectLst/>
                        </a:rPr>
                        <a:t>Microsoft Intune</a:t>
                      </a:r>
                      <a:endParaRPr lang="en-US" sz="1400" b="1" kern="1200">
                        <a:solidFill>
                          <a:schemeClr val="tx1"/>
                        </a:solidFill>
                        <a:effectLst/>
                        <a:latin typeface="+mn-lt"/>
                        <a:ea typeface="+mn-ea"/>
                        <a:cs typeface="+mn-cs"/>
                      </a:endParaRPr>
                    </a:p>
                  </a:txBody>
                  <a:tcPr marT="16458" marB="16458" anchor="ctr"/>
                </a:tc>
                <a:tc>
                  <a:txBody>
                    <a:bodyPr/>
                    <a:lstStyle/>
                    <a:p>
                      <a:pPr algn="l"/>
                      <a:r>
                        <a:rPr lang="en-US" sz="1200" b="0">
                          <a:effectLst/>
                        </a:rPr>
                        <a:t>Unified Endpoint​ Management ​(UEM)</a:t>
                      </a:r>
                      <a:endParaRPr lang="en-US" sz="1200" b="0">
                        <a:effectLst/>
                        <a:highlight>
                          <a:srgbClr val="FFFF00"/>
                        </a:highlight>
                      </a:endParaRPr>
                    </a:p>
                  </a:txBody>
                  <a:tcPr marT="9684" marB="12105" anchor="ctr"/>
                </a:tc>
                <a:tc>
                  <a:txBody>
                    <a:bodyPr/>
                    <a:lstStyle/>
                    <a:p>
                      <a:pPr marL="173038" marR="0" lvl="0" indent="-173038" algn="l" defTabSz="932742"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350" b="0" kern="1200" dirty="0">
                          <a:solidFill>
                            <a:schemeClr val="tx1"/>
                          </a:solidFill>
                          <a:effectLst/>
                          <a:latin typeface="+mn-lt"/>
                          <a:ea typeface="+mn-ea"/>
                          <a:cs typeface="+mn-cs"/>
                        </a:rPr>
                        <a:t>Secure Identities and Access</a:t>
                      </a:r>
                    </a:p>
                  </a:txBody>
                  <a:tcPr marT="9684" marB="12105" anchor="ctr"/>
                </a:tc>
                <a:extLst>
                  <a:ext uri="{0D108BD9-81ED-4DB2-BD59-A6C34878D82A}">
                    <a16:rowId xmlns:a16="http://schemas.microsoft.com/office/drawing/2014/main" val="3001162724"/>
                  </a:ext>
                </a:extLst>
              </a:tr>
            </a:tbl>
          </a:graphicData>
        </a:graphic>
      </p:graphicFrame>
      <p:sp>
        <p:nvSpPr>
          <p:cNvPr id="2" name="Title 1">
            <a:extLst>
              <a:ext uri="{FF2B5EF4-FFF2-40B4-BE49-F238E27FC236}">
                <a16:creationId xmlns:a16="http://schemas.microsoft.com/office/drawing/2014/main" id="{3F1D7C32-025A-874F-61F0-89BEC436D809}"/>
              </a:ext>
            </a:extLst>
          </p:cNvPr>
          <p:cNvSpPr>
            <a:spLocks noGrp="1"/>
          </p:cNvSpPr>
          <p:nvPr>
            <p:ph type="title"/>
          </p:nvPr>
        </p:nvSpPr>
        <p:spPr>
          <a:xfrm>
            <a:off x="964899" y="177914"/>
            <a:ext cx="7115420" cy="553998"/>
          </a:xfrm>
        </p:spPr>
        <p:txBody>
          <a:bodyPr/>
          <a:lstStyle/>
          <a:p>
            <a:r>
              <a:rPr lang="en-US"/>
              <a:t>What’s in Microsoft 365 E5</a:t>
            </a:r>
          </a:p>
        </p:txBody>
      </p:sp>
      <p:sp>
        <p:nvSpPr>
          <p:cNvPr id="8" name="Freeform: Shape 7">
            <a:extLst>
              <a:ext uri="{FF2B5EF4-FFF2-40B4-BE49-F238E27FC236}">
                <a16:creationId xmlns:a16="http://schemas.microsoft.com/office/drawing/2014/main" id="{9A5CC197-2059-2CE7-0288-10313B7951E6}"/>
              </a:ext>
            </a:extLst>
          </p:cNvPr>
          <p:cNvSpPr/>
          <p:nvPr/>
        </p:nvSpPr>
        <p:spPr>
          <a:xfrm>
            <a:off x="155031" y="144600"/>
            <a:ext cx="587312" cy="587312"/>
          </a:xfrm>
          <a:custGeom>
            <a:avLst/>
            <a:gdLst>
              <a:gd name="connsiteX0" fmla="*/ 180975 w 361950"/>
              <a:gd name="connsiteY0" fmla="*/ 0 h 361950"/>
              <a:gd name="connsiteX1" fmla="*/ 0 w 361950"/>
              <a:gd name="connsiteY1" fmla="*/ 180975 h 361950"/>
              <a:gd name="connsiteX2" fmla="*/ 180975 w 361950"/>
              <a:gd name="connsiteY2" fmla="*/ 361950 h 361950"/>
              <a:gd name="connsiteX3" fmla="*/ 361950 w 361950"/>
              <a:gd name="connsiteY3" fmla="*/ 180975 h 361950"/>
              <a:gd name="connsiteX4" fmla="*/ 181127 w 361950"/>
              <a:gd name="connsiteY4" fmla="*/ 0 h 361950"/>
              <a:gd name="connsiteX5" fmla="*/ 180975 w 361950"/>
              <a:gd name="connsiteY5" fmla="*/ 0 h 361950"/>
              <a:gd name="connsiteX6" fmla="*/ 224790 w 361950"/>
              <a:gd name="connsiteY6" fmla="*/ 189614 h 361950"/>
              <a:gd name="connsiteX7" fmla="*/ 145209 w 361950"/>
              <a:gd name="connsiteY7" fmla="*/ 269281 h 361950"/>
              <a:gd name="connsiteX8" fmla="*/ 77019 w 361950"/>
              <a:gd name="connsiteY8" fmla="*/ 201082 h 361950"/>
              <a:gd name="connsiteX9" fmla="*/ 99803 w 361950"/>
              <a:gd name="connsiteY9" fmla="*/ 178298 h 361950"/>
              <a:gd name="connsiteX10" fmla="*/ 145209 w 361950"/>
              <a:gd name="connsiteY10" fmla="*/ 223714 h 361950"/>
              <a:gd name="connsiteX11" fmla="*/ 210931 w 361950"/>
              <a:gd name="connsiteY11" fmla="*/ 157105 h 361950"/>
              <a:gd name="connsiteX12" fmla="*/ 267348 w 361950"/>
              <a:gd name="connsiteY12" fmla="*/ 101394 h 361950"/>
              <a:gd name="connsiteX13" fmla="*/ 269405 w 361950"/>
              <a:gd name="connsiteY13" fmla="*/ 99489 h 361950"/>
              <a:gd name="connsiteX14" fmla="*/ 271310 w 361950"/>
              <a:gd name="connsiteY14" fmla="*/ 97431 h 361950"/>
              <a:gd name="connsiteX15" fmla="*/ 294418 w 361950"/>
              <a:gd name="connsiteY15" fmla="*/ 120215 h 361950"/>
              <a:gd name="connsiteX16" fmla="*/ 224790 w 361950"/>
              <a:gd name="connsiteY16" fmla="*/ 189614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1950" h="361950">
                <a:moveTo>
                  <a:pt x="180975" y="0"/>
                </a:moveTo>
                <a:cubicBezTo>
                  <a:pt x="81025" y="0"/>
                  <a:pt x="0" y="81025"/>
                  <a:pt x="0" y="180975"/>
                </a:cubicBezTo>
                <a:cubicBezTo>
                  <a:pt x="0" y="280925"/>
                  <a:pt x="81025" y="361950"/>
                  <a:pt x="180975" y="361950"/>
                </a:cubicBezTo>
                <a:cubicBezTo>
                  <a:pt x="280925" y="361950"/>
                  <a:pt x="361950" y="280925"/>
                  <a:pt x="361950" y="180975"/>
                </a:cubicBezTo>
                <a:cubicBezTo>
                  <a:pt x="361992" y="81067"/>
                  <a:pt x="281035" y="42"/>
                  <a:pt x="181127" y="0"/>
                </a:cubicBezTo>
                <a:cubicBezTo>
                  <a:pt x="181077" y="0"/>
                  <a:pt x="181025" y="0"/>
                  <a:pt x="180975" y="0"/>
                </a:cubicBezTo>
                <a:close/>
                <a:moveTo>
                  <a:pt x="224790" y="189614"/>
                </a:moveTo>
                <a:cubicBezTo>
                  <a:pt x="198425" y="215935"/>
                  <a:pt x="171898" y="242490"/>
                  <a:pt x="145209" y="269281"/>
                </a:cubicBezTo>
                <a:cubicBezTo>
                  <a:pt x="122527" y="246497"/>
                  <a:pt x="99796" y="223764"/>
                  <a:pt x="77019" y="201082"/>
                </a:cubicBezTo>
                <a:lnTo>
                  <a:pt x="99803" y="178298"/>
                </a:lnTo>
                <a:lnTo>
                  <a:pt x="145209" y="223714"/>
                </a:lnTo>
                <a:cubicBezTo>
                  <a:pt x="167249" y="201349"/>
                  <a:pt x="189157" y="179146"/>
                  <a:pt x="210931" y="157105"/>
                </a:cubicBezTo>
                <a:cubicBezTo>
                  <a:pt x="232705" y="135055"/>
                  <a:pt x="244773" y="123225"/>
                  <a:pt x="267348" y="101394"/>
                </a:cubicBezTo>
                <a:cubicBezTo>
                  <a:pt x="267986" y="100755"/>
                  <a:pt x="268662" y="100127"/>
                  <a:pt x="269405" y="99489"/>
                </a:cubicBezTo>
                <a:cubicBezTo>
                  <a:pt x="270119" y="98880"/>
                  <a:pt x="270758" y="98189"/>
                  <a:pt x="271310" y="97431"/>
                </a:cubicBezTo>
                <a:lnTo>
                  <a:pt x="294418" y="120215"/>
                </a:lnTo>
                <a:cubicBezTo>
                  <a:pt x="267653" y="146904"/>
                  <a:pt x="251193" y="163297"/>
                  <a:pt x="224790" y="189614"/>
                </a:cubicBezTo>
                <a:close/>
              </a:path>
            </a:pathLst>
          </a:custGeom>
          <a:solidFill>
            <a:srgbClr val="107C1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6" name="TextBox 5">
            <a:extLst>
              <a:ext uri="{FF2B5EF4-FFF2-40B4-BE49-F238E27FC236}">
                <a16:creationId xmlns:a16="http://schemas.microsoft.com/office/drawing/2014/main" id="{478A227A-727D-6CFE-FD0E-66B50C4A25D5}"/>
              </a:ext>
            </a:extLst>
          </p:cNvPr>
          <p:cNvSpPr txBox="1"/>
          <p:nvPr/>
        </p:nvSpPr>
        <p:spPr>
          <a:xfrm>
            <a:off x="8046454" y="177914"/>
            <a:ext cx="982132" cy="55399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lumMod val="50000"/>
                    <a:lumOff val="50000"/>
                  </a:srgbClr>
                </a:solidFill>
                <a:effectLst/>
                <a:uLnTx/>
                <a:uFillTx/>
                <a:latin typeface="Segoe UI Semibold"/>
                <a:ea typeface="+mn-ea"/>
                <a:cs typeface="+mn-cs"/>
              </a:rPr>
              <a:t>Product Licensing Details</a:t>
            </a:r>
          </a:p>
        </p:txBody>
      </p:sp>
      <mc:AlternateContent xmlns:mc="http://schemas.openxmlformats.org/markup-compatibility/2006" xmlns:pslz="http://schemas.microsoft.com/office/powerpoint/2016/slidezoom">
        <mc:Choice Requires="pslz">
          <p:graphicFrame>
            <p:nvGraphicFramePr>
              <p:cNvPr id="5" name="Slide Zoom 4">
                <a:extLst>
                  <a:ext uri="{FF2B5EF4-FFF2-40B4-BE49-F238E27FC236}">
                    <a16:creationId xmlns:a16="http://schemas.microsoft.com/office/drawing/2014/main" id="{DFD8BD02-1805-2EBC-DFB3-85181A2A87C2}"/>
                  </a:ext>
                </a:extLst>
              </p:cNvPr>
              <p:cNvGraphicFramePr>
                <a:graphicFrameLocks noChangeAspect="1"/>
              </p:cNvGraphicFramePr>
              <p:nvPr>
                <p:extLst>
                  <p:ext uri="{D42A27DB-BD31-4B8C-83A1-F6EECF244321}">
                    <p14:modId xmlns:p14="http://schemas.microsoft.com/office/powerpoint/2010/main" val="1529728618"/>
                  </p:ext>
                </p:extLst>
              </p:nvPr>
            </p:nvGraphicFramePr>
            <p:xfrm>
              <a:off x="6883809" y="140745"/>
              <a:ext cx="1044110" cy="587312"/>
            </p:xfrm>
            <a:graphic>
              <a:graphicData uri="http://schemas.microsoft.com/office/powerpoint/2016/slidezoom">
                <pslz:sldZm>
                  <pslz:sldZmObj sldId="2147480874" cId="2252419142">
                    <pslz:zmPr id="{C1E70F0D-C3A5-4093-8461-B513ADCA813A}" returnToParent="0" transitionDur="1000">
                      <p166:blipFill xmlns:p166="http://schemas.microsoft.com/office/powerpoint/2016/6/main">
                        <a:blip r:embed="rId3"/>
                        <a:stretch>
                          <a:fillRect/>
                        </a:stretch>
                      </p166:blipFill>
                      <p166:spPr xmlns:p166="http://schemas.microsoft.com/office/powerpoint/2016/6/main">
                        <a:xfrm>
                          <a:off x="0" y="0"/>
                          <a:ext cx="1044110" cy="58731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5" name="Slide Zoom 4">
                <a:hlinkClick r:id="rId4" action="ppaction://hlinksldjump"/>
                <a:extLst>
                  <a:ext uri="{FF2B5EF4-FFF2-40B4-BE49-F238E27FC236}">
                    <a16:creationId xmlns:a16="http://schemas.microsoft.com/office/drawing/2014/main" id="{DFD8BD02-1805-2EBC-DFB3-85181A2A87C2}"/>
                  </a:ext>
                </a:extLst>
              </p:cNvPr>
              <p:cNvPicPr>
                <a:picLocks noGrp="1" noRot="1" noChangeAspect="1" noMove="1" noResize="1" noEditPoints="1" noAdjustHandles="1" noChangeArrowheads="1" noChangeShapeType="1"/>
              </p:cNvPicPr>
              <p:nvPr/>
            </p:nvPicPr>
            <p:blipFill>
              <a:blip r:embed="rId5"/>
              <a:stretch>
                <a:fillRect/>
              </a:stretch>
            </p:blipFill>
            <p:spPr>
              <a:xfrm>
                <a:off x="6883809" y="140745"/>
                <a:ext cx="1044110" cy="58731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
        <p:nvSpPr>
          <p:cNvPr id="3" name="TextBox 2">
            <a:extLst>
              <a:ext uri="{FF2B5EF4-FFF2-40B4-BE49-F238E27FC236}">
                <a16:creationId xmlns:a16="http://schemas.microsoft.com/office/drawing/2014/main" id="{66439734-9F7C-EDC5-245E-A4C8B3E86035}"/>
              </a:ext>
            </a:extLst>
          </p:cNvPr>
          <p:cNvSpPr txBox="1"/>
          <p:nvPr/>
        </p:nvSpPr>
        <p:spPr>
          <a:xfrm>
            <a:off x="10054989" y="626490"/>
            <a:ext cx="2045266" cy="203133"/>
          </a:xfrm>
          <a:prstGeom prst="rect">
            <a:avLst/>
          </a:prstGeom>
          <a:noFill/>
        </p:spPr>
        <p:txBody>
          <a:bodyPr wrap="square" lIns="0">
            <a:spAutoFit/>
          </a:bodyPr>
          <a:lstStyle/>
          <a:p>
            <a:pPr marL="0" marR="0" lvl="0" indent="0" algn="r" defTabSz="914400" rtl="0" eaLnBrk="1" fontAlgn="auto" latinLnBrk="0" hangingPunct="1">
              <a:lnSpc>
                <a:spcPct val="90000"/>
              </a:lnSpc>
              <a:spcBef>
                <a:spcPct val="0"/>
              </a:spcBef>
              <a:spcAft>
                <a:spcPts val="60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 – </a:t>
            </a: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6" tooltip="The latest published version of this document can be found at https://aka.ms/MCRA"/>
              </a:rPr>
              <a:t>https://aka.ms/MCRA</a:t>
            </a:r>
            <a:endParaRPr kumimoji="0" lang="en-US" sz="8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12548745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A4B6F9-1B19-E82F-0FA6-FB422EE705D3}"/>
              </a:ext>
            </a:extLst>
          </p:cNvPr>
          <p:cNvSpPr>
            <a:spLocks noGrp="1"/>
          </p:cNvSpPr>
          <p:nvPr>
            <p:ph type="title"/>
          </p:nvPr>
        </p:nvSpPr>
        <p:spPr>
          <a:xfrm>
            <a:off x="245363" y="242368"/>
            <a:ext cx="11315870" cy="492443"/>
          </a:xfrm>
        </p:spPr>
        <p:txBody>
          <a:bodyPr/>
          <a:lstStyle/>
          <a:p>
            <a:r>
              <a:rPr lang="en-US" sz="3200"/>
              <a:t>Reference Mapping of Security Product Details</a:t>
            </a:r>
          </a:p>
        </p:txBody>
      </p:sp>
      <p:graphicFrame>
        <p:nvGraphicFramePr>
          <p:cNvPr id="3" name="Table 2">
            <a:extLst>
              <a:ext uri="{FF2B5EF4-FFF2-40B4-BE49-F238E27FC236}">
                <a16:creationId xmlns:a16="http://schemas.microsoft.com/office/drawing/2014/main" id="{EB28DC5E-EBDE-E147-CAF2-8A4487260B7E}"/>
              </a:ext>
            </a:extLst>
          </p:cNvPr>
          <p:cNvGraphicFramePr>
            <a:graphicFrameLocks noGrp="1"/>
          </p:cNvGraphicFramePr>
          <p:nvPr/>
        </p:nvGraphicFramePr>
        <p:xfrm>
          <a:off x="424235" y="828643"/>
          <a:ext cx="5139946" cy="3910714"/>
        </p:xfrm>
        <a:graphic>
          <a:graphicData uri="http://schemas.openxmlformats.org/drawingml/2006/table">
            <a:tbl>
              <a:tblPr firstRow="1" firstCol="1" bandRow="1">
                <a:effectLst/>
                <a:tableStyleId>{7E9639D4-E3E2-4D34-9284-5A2195B3D0D7}</a:tableStyleId>
              </a:tblPr>
              <a:tblGrid>
                <a:gridCol w="2569973">
                  <a:extLst>
                    <a:ext uri="{9D8B030D-6E8A-4147-A177-3AD203B41FA5}">
                      <a16:colId xmlns:a16="http://schemas.microsoft.com/office/drawing/2014/main" val="1057078371"/>
                    </a:ext>
                  </a:extLst>
                </a:gridCol>
                <a:gridCol w="2569973">
                  <a:extLst>
                    <a:ext uri="{9D8B030D-6E8A-4147-A177-3AD203B41FA5}">
                      <a16:colId xmlns:a16="http://schemas.microsoft.com/office/drawing/2014/main" val="3165100591"/>
                    </a:ext>
                  </a:extLst>
                </a:gridCol>
              </a:tblGrid>
              <a:tr h="279240">
                <a:tc>
                  <a:txBody>
                    <a:bodyPr/>
                    <a:lstStyle/>
                    <a:p>
                      <a:pPr marL="0" marR="0" algn="l" defTabSz="932742" rtl="0" eaLnBrk="1" latinLnBrk="0" hangingPunct="1">
                        <a:lnSpc>
                          <a:spcPct val="115000"/>
                        </a:lnSpc>
                        <a:spcBef>
                          <a:spcPts val="0"/>
                        </a:spcBef>
                        <a:spcAft>
                          <a:spcPts val="0"/>
                        </a:spcAft>
                      </a:pPr>
                      <a:r>
                        <a:rPr lang="en-US" sz="1200" kern="1200">
                          <a:solidFill>
                            <a:schemeClr val="bg1"/>
                          </a:solidFill>
                          <a:effectLst/>
                        </a:rPr>
                        <a:t>Simple Name</a:t>
                      </a:r>
                      <a:endParaRPr lang="en-US" sz="1200" kern="1200">
                        <a:solidFill>
                          <a:schemeClr val="bg1"/>
                        </a:solidFill>
                        <a:effectLst/>
                        <a:latin typeface="+mj-lt"/>
                        <a:ea typeface="PMingLiU" panose="02020500000000000000" pitchFamily="18" charset="-120"/>
                        <a:cs typeface="Segoe UI" panose="020B0502040204020203" pitchFamily="34" charset="0"/>
                      </a:endParaRPr>
                    </a:p>
                  </a:txBody>
                  <a:tcPr marL="16458" marR="24687" marT="16458" marB="16458" anchor="ctr">
                    <a:lnL w="12700" cap="flat" cmpd="sng" algn="ctr">
                      <a:solidFill>
                        <a:srgbClr val="C00000"/>
                      </a:solidFill>
                      <a:prstDash val="solid"/>
                      <a:round/>
                      <a:headEnd type="none" w="med" len="med"/>
                      <a:tailEnd type="none" w="med" len="med"/>
                    </a:lnL>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rgbClr val="D83B01"/>
                    </a:solidFill>
                  </a:tcPr>
                </a:tc>
                <a:tc>
                  <a:txBody>
                    <a:bodyPr/>
                    <a:lstStyle/>
                    <a:p>
                      <a:pPr marL="0" marR="0" algn="r" defTabSz="932742" rtl="0" eaLnBrk="1" latinLnBrk="0" hangingPunct="1">
                        <a:lnSpc>
                          <a:spcPct val="115000"/>
                        </a:lnSpc>
                        <a:spcBef>
                          <a:spcPts val="0"/>
                        </a:spcBef>
                        <a:spcAft>
                          <a:spcPts val="0"/>
                        </a:spcAft>
                      </a:pPr>
                      <a:r>
                        <a:rPr lang="en-US" sz="1200" kern="1200">
                          <a:solidFill>
                            <a:schemeClr val="bg1"/>
                          </a:solidFill>
                          <a:effectLst/>
                        </a:rPr>
                        <a:t>Product Capability Name</a:t>
                      </a:r>
                      <a:endParaRPr lang="en-US" sz="1200" kern="1200">
                        <a:solidFill>
                          <a:schemeClr val="bg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rgbClr val="D83B01"/>
                    </a:solidFill>
                  </a:tcPr>
                </a:tc>
                <a:extLst>
                  <a:ext uri="{0D108BD9-81ED-4DB2-BD59-A6C34878D82A}">
                    <a16:rowId xmlns:a16="http://schemas.microsoft.com/office/drawing/2014/main" val="3967645418"/>
                  </a:ext>
                </a:extLst>
              </a:tr>
              <a:tr h="259391">
                <a:tc rowSpan="2">
                  <a:txBody>
                    <a:bodyPr/>
                    <a:lstStyle/>
                    <a:p>
                      <a:pPr marL="0" marR="0" lvl="0" indent="0" algn="l" defTabSz="932742" rtl="0" eaLnBrk="1" fontAlgn="auto" latinLnBrk="0" hangingPunct="1">
                        <a:lnSpc>
                          <a:spcPct val="115000"/>
                        </a:lnSpc>
                        <a:spcBef>
                          <a:spcPts val="0"/>
                        </a:spcBef>
                        <a:spcAft>
                          <a:spcPts val="0"/>
                        </a:spcAft>
                        <a:buClrTx/>
                        <a:buSzTx/>
                        <a:buFontTx/>
                        <a:buNone/>
                        <a:tabLst/>
                        <a:defRPr/>
                      </a:pPr>
                      <a:r>
                        <a:rPr lang="en-US" sz="1100" kern="1200">
                          <a:solidFill>
                            <a:schemeClr val="tx1"/>
                          </a:solidFill>
                          <a:effectLst/>
                        </a:rPr>
                        <a:t>Microsoft Defender for Endpoint</a:t>
                      </a:r>
                      <a:endParaRPr lang="en-US" sz="1100" kern="12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L w="12700" cap="flat" cmpd="sng" algn="ctr">
                      <a:solidFill>
                        <a:srgbClr val="C00000"/>
                      </a:solidFill>
                      <a:prstDash val="solid"/>
                      <a:round/>
                      <a:headEnd type="none" w="med" len="med"/>
                      <a:tailEnd type="none" w="med" len="med"/>
                    </a:lnL>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marR="0" lvl="0" indent="0" algn="r" defTabSz="932742" rtl="0" eaLnBrk="1" fontAlgn="auto" latinLnBrk="0" hangingPunct="1">
                        <a:lnSpc>
                          <a:spcPct val="115000"/>
                        </a:lnSpc>
                        <a:spcBef>
                          <a:spcPts val="0"/>
                        </a:spcBef>
                        <a:spcAft>
                          <a:spcPts val="0"/>
                        </a:spcAft>
                        <a:buClrTx/>
                        <a:buSzTx/>
                        <a:buFontTx/>
                        <a:buNone/>
                        <a:tabLst/>
                        <a:defRPr/>
                      </a:pPr>
                      <a:r>
                        <a:rPr lang="en-US" sz="1100" kern="1200">
                          <a:solidFill>
                            <a:schemeClr val="tx1"/>
                          </a:solidFill>
                          <a:effectLst/>
                        </a:rPr>
                        <a:t>Microsoft Defender for Endpoint Plan 1</a:t>
                      </a:r>
                      <a:endParaRPr lang="en-US"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solidFill>
                      <a:schemeClr val="bg1"/>
                    </a:solidFill>
                  </a:tcPr>
                </a:tc>
                <a:extLst>
                  <a:ext uri="{0D108BD9-81ED-4DB2-BD59-A6C34878D82A}">
                    <a16:rowId xmlns:a16="http://schemas.microsoft.com/office/drawing/2014/main" val="36297804"/>
                  </a:ext>
                </a:extLst>
              </a:tr>
              <a:tr h="259391">
                <a:tc vMerge="1">
                  <a:txBody>
                    <a:bodyPr/>
                    <a:lstStyle/>
                    <a:p>
                      <a:pPr marL="0" marR="0" algn="r" defTabSz="932742" rtl="0" eaLnBrk="1" latinLnBrk="0" hangingPunct="1">
                        <a:lnSpc>
                          <a:spcPct val="115000"/>
                        </a:lnSpc>
                        <a:spcBef>
                          <a:spcPts val="0"/>
                        </a:spcBef>
                        <a:spcAft>
                          <a:spcPts val="0"/>
                        </a:spcAft>
                      </a:pPr>
                      <a:endParaRPr lang="en-US" sz="1000" kern="120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Microsoft Defender for Endpoint Plan 2</a:t>
                      </a:r>
                      <a:endParaRPr lang="en-US"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1923187644"/>
                  </a:ext>
                </a:extLst>
              </a:tr>
              <a:tr h="259391">
                <a:tc rowSpan="2">
                  <a:txBody>
                    <a:bodyPr/>
                    <a:lstStyle/>
                    <a:p>
                      <a:pPr marL="0" marR="0" algn="l" defTabSz="932742" rtl="0" eaLnBrk="1" latinLnBrk="0" hangingPunct="1">
                        <a:lnSpc>
                          <a:spcPct val="115000"/>
                        </a:lnSpc>
                        <a:spcBef>
                          <a:spcPts val="0"/>
                        </a:spcBef>
                        <a:spcAft>
                          <a:spcPts val="0"/>
                        </a:spcAft>
                      </a:pPr>
                      <a:r>
                        <a:rPr lang="en-US" sz="1100" kern="1200">
                          <a:solidFill>
                            <a:schemeClr val="tx1"/>
                          </a:solidFill>
                          <a:effectLst/>
                        </a:rPr>
                        <a:t>Microsoft Defender for Identity</a:t>
                      </a:r>
                      <a:endParaRPr lang="en-US" sz="1100" kern="12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L w="12700" cap="flat" cmpd="sng" algn="ctr">
                      <a:solidFill>
                        <a:srgbClr val="C00000"/>
                      </a:solidFill>
                      <a:prstDash val="solid"/>
                      <a:round/>
                      <a:headEnd type="none" w="med" len="med"/>
                      <a:tailEnd type="none" w="med" len="med"/>
                    </a:lnL>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Microsoft Defender for Identity</a:t>
                      </a:r>
                      <a:endParaRPr lang="en-US"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3566163591"/>
                  </a:ext>
                </a:extLst>
              </a:tr>
              <a:tr h="259391">
                <a:tc vMerge="1">
                  <a:txBody>
                    <a:bodyPr/>
                    <a:lstStyle/>
                    <a:p>
                      <a:pPr marL="0" marR="0" algn="l" defTabSz="932742" rtl="0" eaLnBrk="1" latinLnBrk="0" hangingPunct="1">
                        <a:lnSpc>
                          <a:spcPct val="115000"/>
                        </a:lnSpc>
                        <a:spcBef>
                          <a:spcPts val="0"/>
                        </a:spcBef>
                        <a:spcAft>
                          <a:spcPts val="0"/>
                        </a:spcAft>
                      </a:pPr>
                      <a:endParaRPr lang="en-US" sz="1100" kern="12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tc>
                <a:tc>
                  <a:txBody>
                    <a:bodyPr/>
                    <a:lstStyle/>
                    <a:p>
                      <a:pPr marL="0" marR="0" lvl="0" indent="0" algn="r" defTabSz="932742" rtl="0" eaLnBrk="1" fontAlgn="auto" latinLnBrk="0" hangingPunct="1">
                        <a:lnSpc>
                          <a:spcPct val="115000"/>
                        </a:lnSpc>
                        <a:spcBef>
                          <a:spcPts val="0"/>
                        </a:spcBef>
                        <a:spcAft>
                          <a:spcPts val="0"/>
                        </a:spcAft>
                        <a:buClrTx/>
                        <a:buSzTx/>
                        <a:buFontTx/>
                        <a:buNone/>
                        <a:tabLst/>
                        <a:defRPr/>
                      </a:pPr>
                      <a:r>
                        <a:rPr lang="en-US" sz="1100" kern="1200">
                          <a:solidFill>
                            <a:schemeClr val="tx1"/>
                          </a:solidFill>
                          <a:effectLst/>
                        </a:rPr>
                        <a:t>Microsoft Advanced Threat Analytics</a:t>
                      </a:r>
                      <a:endParaRPr lang="en-US" sz="1100" kern="1200">
                        <a:solidFill>
                          <a:schemeClr val="tx1"/>
                        </a:solidFill>
                        <a:effectLst/>
                        <a:latin typeface="+mn-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3460055178"/>
                  </a:ext>
                </a:extLst>
              </a:tr>
              <a:tr h="259391">
                <a:tc rowSpan="3">
                  <a:txBody>
                    <a:bodyPr/>
                    <a:lstStyle/>
                    <a:p>
                      <a:pPr marL="0" marR="0" algn="l" defTabSz="932742" rtl="0" eaLnBrk="1" latinLnBrk="0" hangingPunct="1">
                        <a:lnSpc>
                          <a:spcPct val="115000"/>
                        </a:lnSpc>
                        <a:spcBef>
                          <a:spcPts val="0"/>
                        </a:spcBef>
                        <a:spcAft>
                          <a:spcPts val="0"/>
                        </a:spcAft>
                      </a:pPr>
                      <a:r>
                        <a:rPr lang="nn-NO" sz="1100" kern="1200">
                          <a:solidFill>
                            <a:schemeClr val="tx1"/>
                          </a:solidFill>
                          <a:effectLst/>
                        </a:rPr>
                        <a:t>Microsoft Defender for Office</a:t>
                      </a:r>
                      <a:endParaRPr lang="nn-NO" sz="1100" kern="12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L w="12700" cap="flat" cmpd="sng" algn="ctr">
                      <a:solidFill>
                        <a:srgbClr val="C00000"/>
                      </a:solidFill>
                      <a:prstDash val="solid"/>
                      <a:round/>
                      <a:headEnd type="none" w="med" len="med"/>
                      <a:tailEnd type="none" w="med" len="med"/>
                    </a:lnL>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marR="0" lvl="0" indent="0" algn="r" defTabSz="932742" rtl="0" eaLnBrk="1" fontAlgn="auto" latinLnBrk="0" hangingPunct="1">
                        <a:lnSpc>
                          <a:spcPct val="115000"/>
                        </a:lnSpc>
                        <a:spcBef>
                          <a:spcPts val="0"/>
                        </a:spcBef>
                        <a:spcAft>
                          <a:spcPts val="0"/>
                        </a:spcAft>
                        <a:buClrTx/>
                        <a:buSzTx/>
                        <a:buFontTx/>
                        <a:buNone/>
                        <a:tabLst/>
                        <a:defRPr/>
                      </a:pPr>
                      <a:r>
                        <a:rPr lang="nn-NO" sz="1100" kern="1200">
                          <a:solidFill>
                            <a:schemeClr val="tx1"/>
                          </a:solidFill>
                          <a:effectLst/>
                        </a:rPr>
                        <a:t>Microsoft Defender for Office 365 Plan 2</a:t>
                      </a:r>
                      <a:endParaRPr lang="nn-NO"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356613204"/>
                  </a:ext>
                </a:extLst>
              </a:tr>
              <a:tr h="259391">
                <a:tc vMerge="1">
                  <a:txBody>
                    <a:bodyPr/>
                    <a:lstStyle/>
                    <a:p>
                      <a:pPr marL="0" marR="0" algn="r" defTabSz="932742" rtl="0" eaLnBrk="1" latinLnBrk="0" hangingPunct="1">
                        <a:lnSpc>
                          <a:spcPct val="115000"/>
                        </a:lnSpc>
                        <a:spcBef>
                          <a:spcPts val="0"/>
                        </a:spcBef>
                        <a:spcAft>
                          <a:spcPts val="0"/>
                        </a:spcAft>
                      </a:pPr>
                      <a:endParaRPr lang="en-US" sz="1000" kern="120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Application Guard for Office 365</a:t>
                      </a:r>
                      <a:endParaRPr lang="en-US"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720407659"/>
                  </a:ext>
                </a:extLst>
              </a:tr>
              <a:tr h="259391">
                <a:tc vMerge="1">
                  <a:txBody>
                    <a:bodyPr/>
                    <a:lstStyle/>
                    <a:p>
                      <a:pPr marL="0" marR="0" algn="r" defTabSz="932742" rtl="0" eaLnBrk="1" latinLnBrk="0" hangingPunct="1">
                        <a:lnSpc>
                          <a:spcPct val="115000"/>
                        </a:lnSpc>
                        <a:spcBef>
                          <a:spcPts val="0"/>
                        </a:spcBef>
                        <a:spcAft>
                          <a:spcPts val="0"/>
                        </a:spcAft>
                      </a:pPr>
                      <a:endParaRPr lang="en-US" sz="1000" kern="120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Safe Documents</a:t>
                      </a:r>
                      <a:endParaRPr lang="en-US"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1923583312"/>
                  </a:ext>
                </a:extLst>
              </a:tr>
              <a:tr h="259391">
                <a:tc>
                  <a:txBody>
                    <a:bodyPr/>
                    <a:lstStyle/>
                    <a:p>
                      <a:pPr marL="0" marR="0" lvl="0" indent="0" algn="l" defTabSz="932742" rtl="0" eaLnBrk="1" fontAlgn="auto" latinLnBrk="0" hangingPunct="1">
                        <a:lnSpc>
                          <a:spcPct val="115000"/>
                        </a:lnSpc>
                        <a:spcBef>
                          <a:spcPts val="0"/>
                        </a:spcBef>
                        <a:spcAft>
                          <a:spcPts val="0"/>
                        </a:spcAft>
                        <a:buClrTx/>
                        <a:buSzTx/>
                        <a:buFontTx/>
                        <a:buNone/>
                        <a:tabLst/>
                        <a:defRPr/>
                      </a:pPr>
                      <a:r>
                        <a:rPr lang="en-US" sz="1100" kern="1200" spc="0" baseline="0">
                          <a:solidFill>
                            <a:schemeClr val="tx1"/>
                          </a:solidFill>
                          <a:effectLst/>
                        </a:rPr>
                        <a:t>Microsoft Defender for Cloud Apps</a:t>
                      </a:r>
                      <a:endParaRPr lang="en-US" sz="1100" kern="1200" spc="0" baseline="300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L w="12700" cap="flat" cmpd="sng" algn="ctr">
                      <a:solidFill>
                        <a:srgbClr val="C00000"/>
                      </a:solidFill>
                      <a:prstDash val="solid"/>
                      <a:round/>
                      <a:headEnd type="none" w="med" len="med"/>
                      <a:tailEnd type="none" w="med" len="med"/>
                    </a:lnL>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marR="0" lvl="0" indent="0" algn="r" defTabSz="932742" rtl="0" eaLnBrk="1" fontAlgn="auto" latinLnBrk="0" hangingPunct="1">
                        <a:lnSpc>
                          <a:spcPct val="115000"/>
                        </a:lnSpc>
                        <a:spcBef>
                          <a:spcPts val="0"/>
                        </a:spcBef>
                        <a:spcAft>
                          <a:spcPts val="0"/>
                        </a:spcAft>
                        <a:buClrTx/>
                        <a:buSzTx/>
                        <a:buFontTx/>
                        <a:buNone/>
                        <a:tabLst/>
                        <a:defRPr/>
                      </a:pPr>
                      <a:r>
                        <a:rPr lang="nn-NO" sz="1100" kern="1200">
                          <a:solidFill>
                            <a:schemeClr val="tx1"/>
                          </a:solidFill>
                          <a:effectLst/>
                        </a:rPr>
                        <a:t>Microsoft Defender for Cloud Apps</a:t>
                      </a:r>
                      <a:endParaRPr lang="nn-NO"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811920030"/>
                  </a:ext>
                </a:extLst>
              </a:tr>
              <a:tr h="259391">
                <a:tc>
                  <a:txBody>
                    <a:bodyPr/>
                    <a:lstStyle/>
                    <a:p>
                      <a:pPr marL="0" marR="0" algn="l" defTabSz="932742" rtl="0" eaLnBrk="1" latinLnBrk="0" hangingPunct="1">
                        <a:lnSpc>
                          <a:spcPct val="115000"/>
                        </a:lnSpc>
                        <a:spcBef>
                          <a:spcPts val="0"/>
                        </a:spcBef>
                        <a:spcAft>
                          <a:spcPts val="0"/>
                        </a:spcAft>
                      </a:pPr>
                      <a:r>
                        <a:rPr lang="en-US" sz="1100" kern="1200">
                          <a:solidFill>
                            <a:schemeClr val="tx1"/>
                          </a:solidFill>
                          <a:effectLst/>
                        </a:rPr>
                        <a:t>Microsoft Defender Antimalware</a:t>
                      </a:r>
                      <a:endParaRPr lang="en-US" sz="1100" kern="12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L w="12700" cap="flat" cmpd="sng" algn="ctr">
                      <a:solidFill>
                        <a:srgbClr val="C00000"/>
                      </a:solidFill>
                      <a:prstDash val="solid"/>
                      <a:round/>
                      <a:headEnd type="none" w="med" len="med"/>
                      <a:tailEnd type="none" w="med" len="med"/>
                    </a:lnL>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Microsoft Defender Antimalware</a:t>
                      </a:r>
                      <a:endParaRPr lang="en-US"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023156602"/>
                  </a:ext>
                </a:extLst>
              </a:tr>
              <a:tr h="259391">
                <a:tc rowSpan="5">
                  <a:txBody>
                    <a:bodyPr/>
                    <a:lstStyle/>
                    <a:p>
                      <a:pPr marL="0" marR="0" algn="l" defTabSz="932742" rtl="0" eaLnBrk="1" latinLnBrk="0" hangingPunct="1">
                        <a:lnSpc>
                          <a:spcPct val="115000"/>
                        </a:lnSpc>
                        <a:spcBef>
                          <a:spcPts val="0"/>
                        </a:spcBef>
                        <a:spcAft>
                          <a:spcPts val="0"/>
                        </a:spcAft>
                      </a:pPr>
                      <a:r>
                        <a:rPr lang="en-US" sz="1100" kern="1200">
                          <a:solidFill>
                            <a:schemeClr val="tx1"/>
                          </a:solidFill>
                          <a:effectLst/>
                        </a:rPr>
                        <a:t>Advanced Windows Security </a:t>
                      </a:r>
                      <a:endParaRPr lang="en-US" sz="1100" kern="1200">
                        <a:solidFill>
                          <a:schemeClr val="tx1"/>
                        </a:solidFill>
                        <a:effectLst/>
                        <a:latin typeface="+mj-lt"/>
                      </a:endParaRPr>
                    </a:p>
                  </a:txBody>
                  <a:tcPr marL="16458" marR="24687" marT="16458" marB="16458" anchor="ctr">
                    <a:lnL w="12700" cap="flat" cmpd="sng" algn="ctr">
                      <a:solidFill>
                        <a:srgbClr val="C00000"/>
                      </a:solidFill>
                      <a:prstDash val="solid"/>
                      <a:round/>
                      <a:headEnd type="none" w="med" len="med"/>
                      <a:tailEnd type="none" w="med" len="med"/>
                    </a:lnL>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Microsoft Defender Firewall</a:t>
                      </a:r>
                      <a:endParaRPr lang="en-US"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546661987"/>
                  </a:ext>
                </a:extLst>
              </a:tr>
              <a:tr h="259391">
                <a:tc vMerge="1">
                  <a:txBody>
                    <a:bodyPr/>
                    <a:lstStyle/>
                    <a:p>
                      <a:pPr marL="0" marR="0" algn="r" defTabSz="932742" rtl="0" eaLnBrk="1" latinLnBrk="0" hangingPunct="1">
                        <a:lnSpc>
                          <a:spcPct val="115000"/>
                        </a:lnSpc>
                        <a:spcBef>
                          <a:spcPts val="0"/>
                        </a:spcBef>
                        <a:spcAft>
                          <a:spcPts val="0"/>
                        </a:spcAft>
                      </a:pPr>
                      <a:r>
                        <a:rPr lang="en-US" sz="1000" kern="1200">
                          <a:solidFill>
                            <a:schemeClr val="tx1">
                              <a:lumMod val="90000"/>
                              <a:lumOff val="10000"/>
                            </a:schemeClr>
                          </a:solidFill>
                          <a:effectLst/>
                          <a:latin typeface="+mj-lt"/>
                        </a:rPr>
                        <a:t>Microsoft Defender Exploit Guard</a:t>
                      </a:r>
                      <a:endParaRPr lang="en-US" sz="1000" kern="120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Microsoft Defender Exploit Guard</a:t>
                      </a:r>
                      <a:endParaRPr lang="en-US"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728399862"/>
                  </a:ext>
                </a:extLst>
              </a:tr>
              <a:tr h="259391">
                <a:tc vMerge="1">
                  <a:txBody>
                    <a:bodyPr/>
                    <a:lstStyle/>
                    <a:p>
                      <a:pPr marL="0" marR="0" algn="r" defTabSz="932742" rtl="0" eaLnBrk="1" latinLnBrk="0" hangingPunct="1">
                        <a:lnSpc>
                          <a:spcPct val="115000"/>
                        </a:lnSpc>
                        <a:spcBef>
                          <a:spcPts val="0"/>
                        </a:spcBef>
                        <a:spcAft>
                          <a:spcPts val="0"/>
                        </a:spcAft>
                      </a:pPr>
                      <a:r>
                        <a:rPr lang="en-US" sz="1000" kern="1200">
                          <a:solidFill>
                            <a:schemeClr val="tx1">
                              <a:lumMod val="90000"/>
                              <a:lumOff val="10000"/>
                            </a:schemeClr>
                          </a:solidFill>
                          <a:effectLst/>
                          <a:latin typeface="+mj-lt"/>
                        </a:rPr>
                        <a:t>Microsoft Defender Credential Guard</a:t>
                      </a:r>
                      <a:endParaRPr lang="en-US" sz="1000" kern="120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Microsoft Defender Credential Guard</a:t>
                      </a:r>
                      <a:endParaRPr lang="en-US"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1612634342"/>
                  </a:ext>
                </a:extLst>
              </a:tr>
              <a:tr h="259391">
                <a:tc vMerge="1">
                  <a:txBody>
                    <a:bodyPr/>
                    <a:lstStyle/>
                    <a:p>
                      <a:pPr marL="0" marR="0" algn="r" defTabSz="932742" rtl="0" eaLnBrk="1" latinLnBrk="0" hangingPunct="1">
                        <a:lnSpc>
                          <a:spcPct val="115000"/>
                        </a:lnSpc>
                        <a:spcBef>
                          <a:spcPts val="0"/>
                        </a:spcBef>
                        <a:spcAft>
                          <a:spcPts val="0"/>
                        </a:spcAft>
                      </a:pPr>
                      <a:r>
                        <a:rPr lang="en-US" sz="1000" kern="1200" spc="-20" baseline="0">
                          <a:solidFill>
                            <a:schemeClr val="tx1">
                              <a:lumMod val="90000"/>
                              <a:lumOff val="10000"/>
                            </a:schemeClr>
                          </a:solidFill>
                          <a:effectLst/>
                          <a:latin typeface="+mj-lt"/>
                        </a:rPr>
                        <a:t>BitLocker and BitLocker To Go</a:t>
                      </a:r>
                      <a:endParaRPr lang="en-US" sz="1000" kern="1200" spc="-20" baseline="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BitLocker and BitLocker To Go</a:t>
                      </a:r>
                      <a:endParaRPr lang="en-US" sz="1100" kern="1200">
                        <a:solidFill>
                          <a:schemeClr val="tx1"/>
                        </a:solidFill>
                        <a:effectLst/>
                        <a:latin typeface="+mj-lt"/>
                        <a:ea typeface="+mn-ea"/>
                        <a:cs typeface="+mn-cs"/>
                      </a:endParaRP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2873635324"/>
                  </a:ext>
                </a:extLst>
              </a:tr>
              <a:tr h="259391">
                <a:tc vMerge="1">
                  <a:txBody>
                    <a:bodyPr/>
                    <a:lstStyle/>
                    <a:p>
                      <a:pPr marL="0" marR="0" algn="r" defTabSz="932742" rtl="0" eaLnBrk="1" latinLnBrk="0" hangingPunct="1">
                        <a:lnSpc>
                          <a:spcPct val="115000"/>
                        </a:lnSpc>
                        <a:spcBef>
                          <a:spcPts val="0"/>
                        </a:spcBef>
                        <a:spcAft>
                          <a:spcPts val="0"/>
                        </a:spcAft>
                      </a:pPr>
                      <a:endParaRPr lang="en-US" sz="1000" kern="120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lvl="0" indent="0" algn="r" defTabSz="932742" rtl="0" eaLnBrk="1" fontAlgn="auto" latinLnBrk="0" hangingPunct="1">
                        <a:lnSpc>
                          <a:spcPct val="115000"/>
                        </a:lnSpc>
                        <a:spcBef>
                          <a:spcPts val="0"/>
                        </a:spcBef>
                        <a:spcAft>
                          <a:spcPts val="0"/>
                        </a:spcAft>
                        <a:buClrTx/>
                        <a:buSzTx/>
                        <a:buFontTx/>
                        <a:buNone/>
                        <a:tabLst/>
                        <a:defRPr/>
                      </a:pPr>
                      <a:r>
                        <a:rPr lang="en-US" sz="1100" kern="1200" dirty="0">
                          <a:solidFill>
                            <a:schemeClr val="tx1"/>
                          </a:solidFill>
                          <a:effectLst/>
                        </a:rPr>
                        <a:t>Windows Information Protection</a:t>
                      </a:r>
                    </a:p>
                  </a:txBody>
                  <a:tcPr marL="16458" marR="24687" marT="16458" marB="16458"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solidFill>
                  </a:tcPr>
                </a:tc>
                <a:extLst>
                  <a:ext uri="{0D108BD9-81ED-4DB2-BD59-A6C34878D82A}">
                    <a16:rowId xmlns:a16="http://schemas.microsoft.com/office/drawing/2014/main" val="910812340"/>
                  </a:ext>
                </a:extLst>
              </a:tr>
            </a:tbl>
          </a:graphicData>
        </a:graphic>
      </p:graphicFrame>
      <p:graphicFrame>
        <p:nvGraphicFramePr>
          <p:cNvPr id="4" name="Table 3">
            <a:extLst>
              <a:ext uri="{FF2B5EF4-FFF2-40B4-BE49-F238E27FC236}">
                <a16:creationId xmlns:a16="http://schemas.microsoft.com/office/drawing/2014/main" id="{30559BA6-6804-F95F-814C-2B6A20744F8B}"/>
              </a:ext>
            </a:extLst>
          </p:cNvPr>
          <p:cNvGraphicFramePr>
            <a:graphicFrameLocks noGrp="1"/>
          </p:cNvGraphicFramePr>
          <p:nvPr/>
        </p:nvGraphicFramePr>
        <p:xfrm>
          <a:off x="5791200" y="828644"/>
          <a:ext cx="5875866" cy="3329721"/>
        </p:xfrm>
        <a:graphic>
          <a:graphicData uri="http://schemas.openxmlformats.org/drawingml/2006/table">
            <a:tbl>
              <a:tblPr firstRow="1" firstCol="1" bandRow="1">
                <a:tableStyleId>{F2DE63D5-997A-4646-A377-4702673A728D}</a:tableStyleId>
              </a:tblPr>
              <a:tblGrid>
                <a:gridCol w="2633133">
                  <a:extLst>
                    <a:ext uri="{9D8B030D-6E8A-4147-A177-3AD203B41FA5}">
                      <a16:colId xmlns:a16="http://schemas.microsoft.com/office/drawing/2014/main" val="1057078371"/>
                    </a:ext>
                  </a:extLst>
                </a:gridCol>
                <a:gridCol w="3242733">
                  <a:extLst>
                    <a:ext uri="{9D8B030D-6E8A-4147-A177-3AD203B41FA5}">
                      <a16:colId xmlns:a16="http://schemas.microsoft.com/office/drawing/2014/main" val="3165100591"/>
                    </a:ext>
                  </a:extLst>
                </a:gridCol>
              </a:tblGrid>
              <a:tr h="148863">
                <a:tc>
                  <a:txBody>
                    <a:bodyPr/>
                    <a:lstStyle/>
                    <a:p>
                      <a:pPr marL="0" marR="0" algn="l" defTabSz="932742" rtl="0" eaLnBrk="1" latinLnBrk="0" hangingPunct="1">
                        <a:lnSpc>
                          <a:spcPct val="115000"/>
                        </a:lnSpc>
                        <a:spcBef>
                          <a:spcPts val="0"/>
                        </a:spcBef>
                        <a:spcAft>
                          <a:spcPts val="0"/>
                        </a:spcAft>
                      </a:pPr>
                      <a:r>
                        <a:rPr lang="en-US" sz="1200" kern="1200">
                          <a:solidFill>
                            <a:schemeClr val="bg1"/>
                          </a:solidFill>
                          <a:effectLst/>
                        </a:rPr>
                        <a:t>Simple Name</a:t>
                      </a:r>
                      <a:endParaRPr lang="en-US" sz="1200" kern="1200">
                        <a:solidFill>
                          <a:schemeClr val="bg1"/>
                        </a:solidFill>
                        <a:effectLst/>
                        <a:latin typeface="+mj-lt"/>
                        <a:ea typeface="PMingLiU" panose="02020500000000000000" pitchFamily="18" charset="-120"/>
                        <a:cs typeface="Segoe UI" panose="020B0502040204020203" pitchFamily="34" charset="0"/>
                      </a:endParaRPr>
                    </a:p>
                  </a:txBody>
                  <a:tcPr marL="16458" marR="24687" marT="16458" marB="16458" anchor="ctr"/>
                </a:tc>
                <a:tc>
                  <a:txBody>
                    <a:bodyPr/>
                    <a:lstStyle/>
                    <a:p>
                      <a:pPr marL="0" marR="0" algn="r" defTabSz="932742" rtl="0" eaLnBrk="1" latinLnBrk="0" hangingPunct="1">
                        <a:lnSpc>
                          <a:spcPct val="115000"/>
                        </a:lnSpc>
                        <a:spcBef>
                          <a:spcPts val="0"/>
                        </a:spcBef>
                        <a:spcAft>
                          <a:spcPts val="0"/>
                        </a:spcAft>
                      </a:pPr>
                      <a:r>
                        <a:rPr lang="en-US" sz="1200" kern="1200">
                          <a:solidFill>
                            <a:schemeClr val="bg1"/>
                          </a:solidFill>
                          <a:effectLst/>
                        </a:rPr>
                        <a:t>Product Capability Name</a:t>
                      </a:r>
                      <a:endParaRPr lang="en-US" sz="1200" kern="1200">
                        <a:solidFill>
                          <a:schemeClr val="bg1"/>
                        </a:solidFill>
                        <a:effectLst/>
                        <a:latin typeface="+mj-lt"/>
                        <a:ea typeface="+mn-ea"/>
                        <a:cs typeface="+mn-cs"/>
                      </a:endParaRPr>
                    </a:p>
                  </a:txBody>
                  <a:tcPr marL="16458" marR="24687" marT="16458" marB="16458" anchor="ctr"/>
                </a:tc>
                <a:extLst>
                  <a:ext uri="{0D108BD9-81ED-4DB2-BD59-A6C34878D82A}">
                    <a16:rowId xmlns:a16="http://schemas.microsoft.com/office/drawing/2014/main" val="3967645418"/>
                  </a:ext>
                </a:extLst>
              </a:tr>
              <a:tr h="148863">
                <a:tc rowSpan="3">
                  <a:txBody>
                    <a:bodyPr/>
                    <a:lstStyle/>
                    <a:p>
                      <a:pPr marL="0" marR="0" lvl="0" indent="0" algn="l" defTabSz="932742" rtl="0" eaLnBrk="1" fontAlgn="auto" latinLnBrk="0" hangingPunct="1">
                        <a:lnSpc>
                          <a:spcPct val="115000"/>
                        </a:lnSpc>
                        <a:spcBef>
                          <a:spcPts val="0"/>
                        </a:spcBef>
                        <a:spcAft>
                          <a:spcPts val="0"/>
                        </a:spcAft>
                        <a:buClrTx/>
                        <a:buSzTx/>
                        <a:buFontTx/>
                        <a:buNone/>
                        <a:tabLst/>
                        <a:defRPr/>
                      </a:pPr>
                      <a:r>
                        <a:rPr lang="en-US" sz="1100" kern="1200" spc="0" baseline="0">
                          <a:solidFill>
                            <a:schemeClr val="tx1"/>
                          </a:solidFill>
                          <a:effectLst/>
                        </a:rPr>
                        <a:t>Entra ID (formerly Azure AD) </a:t>
                      </a:r>
                    </a:p>
                    <a:p>
                      <a:pPr marL="0" marR="0" lvl="0" indent="0" algn="l" defTabSz="932742" rtl="0" eaLnBrk="1" fontAlgn="auto" latinLnBrk="0" hangingPunct="1">
                        <a:lnSpc>
                          <a:spcPct val="115000"/>
                        </a:lnSpc>
                        <a:spcBef>
                          <a:spcPts val="0"/>
                        </a:spcBef>
                        <a:spcAft>
                          <a:spcPts val="0"/>
                        </a:spcAft>
                        <a:buClrTx/>
                        <a:buSzTx/>
                        <a:buFontTx/>
                        <a:buNone/>
                        <a:tabLst/>
                        <a:defRPr/>
                      </a:pPr>
                      <a:endParaRPr lang="en-US" sz="500" kern="1200" spc="0" baseline="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b">
                    <a:lnB w="12700" cap="flat" cmpd="sng" algn="ctr">
                      <a:noFill/>
                      <a:prstDash val="solid"/>
                      <a:round/>
                      <a:headEnd type="none" w="med" len="med"/>
                      <a:tailEnd type="none" w="med" len="med"/>
                    </a:lnB>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Microsoft Entra ID P2 </a:t>
                      </a:r>
                      <a:br>
                        <a:rPr lang="en-US" sz="1100" kern="1200">
                          <a:solidFill>
                            <a:schemeClr val="tx1"/>
                          </a:solidFill>
                          <a:effectLst/>
                        </a:rPr>
                      </a:br>
                      <a:r>
                        <a:rPr lang="en-US" sz="1000" i="1" kern="1200">
                          <a:solidFill>
                            <a:schemeClr val="tx1"/>
                          </a:solidFill>
                          <a:effectLst/>
                        </a:rPr>
                        <a:t>(formerly Azure Active Directory Premium Plan 2)</a:t>
                      </a:r>
                      <a:endParaRPr lang="en-US" sz="1000" i="1"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468345900"/>
                  </a:ext>
                </a:extLst>
              </a:tr>
              <a:tr h="109985">
                <a:tc vMerge="1">
                  <a:txBody>
                    <a:bodyPr/>
                    <a:lstStyle/>
                    <a:p>
                      <a:pPr marL="0" marR="0" algn="r">
                        <a:lnSpc>
                          <a:spcPct val="115000"/>
                        </a:lnSpc>
                        <a:spcBef>
                          <a:spcPts val="0"/>
                        </a:spcBef>
                        <a:spcAft>
                          <a:spcPts val="0"/>
                        </a:spcAft>
                      </a:pPr>
                      <a:r>
                        <a:rPr lang="nn-NO" sz="1000" spc="0" baseline="0">
                          <a:solidFill>
                            <a:schemeClr val="tx1">
                              <a:lumMod val="90000"/>
                              <a:lumOff val="10000"/>
                            </a:schemeClr>
                          </a:solidFill>
                          <a:effectLst/>
                          <a:latin typeface="+mj-lt"/>
                          <a:ea typeface="PMingLiU" panose="02020500000000000000" pitchFamily="18" charset="-120"/>
                          <a:cs typeface="Segoe UI" panose="020B0502040204020203" pitchFamily="34" charset="0"/>
                        </a:rPr>
                        <a:t>User Provisioning</a:t>
                      </a: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nn-NO" sz="1100" kern="1200">
                          <a:solidFill>
                            <a:schemeClr val="tx1"/>
                          </a:solidFill>
                          <a:effectLst/>
                        </a:rPr>
                        <a:t>User Provisioning</a:t>
                      </a:r>
                      <a:endParaRPr lang="nn-NO"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1457988940"/>
                  </a:ext>
                </a:extLst>
              </a:tr>
              <a:tr h="109985">
                <a:tc vMerge="1">
                  <a:txBody>
                    <a:bodyPr/>
                    <a:lstStyle/>
                    <a:p>
                      <a:pPr marL="0" marR="0" lvl="0" indent="0" algn="l" defTabSz="932742" rtl="0" eaLnBrk="1" fontAlgn="auto" latinLnBrk="0" hangingPunct="1">
                        <a:lnSpc>
                          <a:spcPct val="115000"/>
                        </a:lnSpc>
                        <a:spcBef>
                          <a:spcPts val="0"/>
                        </a:spcBef>
                        <a:spcAft>
                          <a:spcPts val="0"/>
                        </a:spcAft>
                        <a:buClrTx/>
                        <a:buSzTx/>
                        <a:buFontTx/>
                        <a:buNone/>
                        <a:tabLst/>
                        <a:defRPr/>
                      </a:pPr>
                      <a:endParaRPr lang="en-US" sz="1000" kern="1200" spc="0" baseline="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lvl="0" indent="0" algn="r" defTabSz="932742" rtl="0" eaLnBrk="1" fontAlgn="auto" latinLnBrk="0" hangingPunct="1">
                        <a:lnSpc>
                          <a:spcPct val="115000"/>
                        </a:lnSpc>
                        <a:spcBef>
                          <a:spcPts val="0"/>
                        </a:spcBef>
                        <a:spcAft>
                          <a:spcPts val="0"/>
                        </a:spcAft>
                        <a:buClrTx/>
                        <a:buSzTx/>
                        <a:buFontTx/>
                        <a:buNone/>
                        <a:tabLst/>
                        <a:defRPr/>
                      </a:pPr>
                      <a:r>
                        <a:rPr lang="en-US" sz="1100" kern="1200" noProof="0">
                          <a:solidFill>
                            <a:schemeClr val="tx1"/>
                          </a:solidFill>
                          <a:effectLst/>
                        </a:rPr>
                        <a:t>Advanced Security Reports</a:t>
                      </a:r>
                      <a:endParaRPr lang="en-US" sz="1100" kern="1200" noProof="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906606185"/>
                  </a:ext>
                </a:extLst>
              </a:tr>
              <a:tr h="148863">
                <a:tc>
                  <a:txBody>
                    <a:bodyPr/>
                    <a:lstStyle/>
                    <a:p>
                      <a:pPr marL="171450" marR="0" indent="-171450" algn="l">
                        <a:lnSpc>
                          <a:spcPct val="115000"/>
                        </a:lnSpc>
                        <a:spcBef>
                          <a:spcPts val="0"/>
                        </a:spcBef>
                        <a:spcAft>
                          <a:spcPts val="0"/>
                        </a:spcAft>
                        <a:buFont typeface="Arial" panose="020B0604020202020204" pitchFamily="34" charset="0"/>
                        <a:buChar char="•"/>
                      </a:pPr>
                      <a:r>
                        <a:rPr lang="en-US" sz="1100" spc="0" baseline="0">
                          <a:solidFill>
                            <a:schemeClr val="tx1"/>
                          </a:solidFill>
                          <a:effectLst/>
                        </a:rPr>
                        <a:t>Multifactor Authentication</a:t>
                      </a:r>
                      <a:endParaRPr lang="en-US" sz="1100" spc="0" baseline="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Multifactor Authentication</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3237825044"/>
                  </a:ext>
                </a:extLst>
              </a:tr>
              <a:tr h="148863">
                <a:tc rowSpan="2">
                  <a:txBody>
                    <a:bodyPr/>
                    <a:lstStyle/>
                    <a:p>
                      <a:pPr marL="171450" marR="0" indent="-171450" algn="l">
                        <a:lnSpc>
                          <a:spcPct val="115000"/>
                        </a:lnSpc>
                        <a:spcBef>
                          <a:spcPts val="0"/>
                        </a:spcBef>
                        <a:spcAft>
                          <a:spcPts val="0"/>
                        </a:spcAft>
                        <a:buFont typeface="Arial" panose="020B0604020202020204" pitchFamily="34" charset="0"/>
                        <a:buChar char="•"/>
                      </a:pPr>
                      <a:r>
                        <a:rPr lang="en-US" sz="1100" spc="0" baseline="0">
                          <a:solidFill>
                            <a:schemeClr val="tx1"/>
                          </a:solidFill>
                          <a:effectLst/>
                        </a:rPr>
                        <a:t>Microsoft Entra Conditional Access</a:t>
                      </a:r>
                    </a:p>
                    <a:p>
                      <a:pPr marL="171450" marR="0" indent="-171450" algn="l" defTabSz="932742" rtl="0" eaLnBrk="1" latinLnBrk="0" hangingPunct="1">
                        <a:lnSpc>
                          <a:spcPct val="115000"/>
                        </a:lnSpc>
                        <a:spcBef>
                          <a:spcPts val="0"/>
                        </a:spcBef>
                        <a:spcAft>
                          <a:spcPts val="0"/>
                        </a:spcAft>
                        <a:buFont typeface="Arial" panose="020B0604020202020204" pitchFamily="34" charset="0"/>
                        <a:buChar char="•"/>
                      </a:pPr>
                      <a:r>
                        <a:rPr lang="en-US" sz="1100" b="1" kern="1200" spc="0" baseline="0">
                          <a:solidFill>
                            <a:schemeClr val="tx1"/>
                          </a:solidFill>
                          <a:effectLst/>
                          <a:latin typeface="+mn-lt"/>
                          <a:ea typeface="+mn-ea"/>
                          <a:cs typeface="+mn-cs"/>
                        </a:rPr>
                        <a:t>Microsoft Entra ID Protection</a:t>
                      </a:r>
                    </a:p>
                  </a:txBody>
                  <a:tcPr marL="16458" marR="24687" marT="16458" marB="16458"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Conditional Access</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3122985984"/>
                  </a:ext>
                </a:extLst>
              </a:tr>
              <a:tr h="148863">
                <a:tc vMerge="1">
                  <a:txBody>
                    <a:bodyPr/>
                    <a:lstStyle/>
                    <a:p>
                      <a:pPr marL="171450" marR="0" indent="-171450" algn="l" defTabSz="932742" rtl="0" eaLnBrk="1" latinLnBrk="0" hangingPunct="1">
                        <a:lnSpc>
                          <a:spcPct val="115000"/>
                        </a:lnSpc>
                        <a:spcBef>
                          <a:spcPts val="0"/>
                        </a:spcBef>
                        <a:spcAft>
                          <a:spcPts val="0"/>
                        </a:spcAft>
                        <a:buFont typeface="Arial" panose="020B0604020202020204" pitchFamily="34" charset="0"/>
                        <a:buChar char="•"/>
                      </a:pPr>
                      <a:r>
                        <a:rPr lang="en-US" sz="1100" b="1" kern="1200" spc="0" baseline="0">
                          <a:solidFill>
                            <a:schemeClr val="tx1"/>
                          </a:solidFill>
                          <a:effectLst/>
                          <a:latin typeface="+mn-lt"/>
                          <a:ea typeface="+mn-ea"/>
                          <a:cs typeface="+mn-cs"/>
                        </a:rPr>
                        <a:t>Azure AD Identity Protection</a:t>
                      </a:r>
                    </a:p>
                  </a:txBody>
                  <a:tcPr marL="16458" marR="24687" marT="16458" marB="16458"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Risk Based Conditional Access / Identity Protection</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520328445"/>
                  </a:ext>
                </a:extLst>
              </a:tr>
              <a:tr h="148863">
                <a:tc rowSpan="2">
                  <a:txBody>
                    <a:bodyPr/>
                    <a:lstStyle/>
                    <a:p>
                      <a:pPr marL="171450" marR="0" lvl="0" indent="-171450" algn="l" defTabSz="932742" rtl="0" eaLnBrk="1" fontAlgn="auto" latinLnBrk="0" hangingPunct="1">
                        <a:lnSpc>
                          <a:spcPct val="115000"/>
                        </a:lnSpc>
                        <a:spcBef>
                          <a:spcPts val="0"/>
                        </a:spcBef>
                        <a:spcAft>
                          <a:spcPts val="0"/>
                        </a:spcAft>
                        <a:buClrTx/>
                        <a:buSzTx/>
                        <a:buFont typeface="Arial" panose="020B0604020202020204" pitchFamily="34" charset="0"/>
                        <a:buChar char="•"/>
                        <a:tabLst/>
                        <a:defRPr/>
                      </a:pPr>
                      <a:r>
                        <a:rPr lang="en-US" sz="1100" kern="1200" spc="0" baseline="0">
                          <a:solidFill>
                            <a:schemeClr val="tx1"/>
                          </a:solidFill>
                          <a:effectLst/>
                        </a:rPr>
                        <a:t>Self-service password management</a:t>
                      </a:r>
                    </a:p>
                  </a:txBody>
                  <a:tcPr marL="16458" marR="24687" marT="16458" marB="16458"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Self-service password change</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2742530259"/>
                  </a:ext>
                </a:extLst>
              </a:tr>
              <a:tr h="148863">
                <a:tc vMerge="1">
                  <a:txBody>
                    <a:bodyPr/>
                    <a:lstStyle/>
                    <a:p>
                      <a:pPr marL="0" marR="0" algn="r">
                        <a:lnSpc>
                          <a:spcPct val="115000"/>
                        </a:lnSpc>
                        <a:spcBef>
                          <a:spcPts val="0"/>
                        </a:spcBef>
                        <a:spcAft>
                          <a:spcPts val="0"/>
                        </a:spcAft>
                      </a:pPr>
                      <a:endParaRPr lang="en-US" sz="1000" spc="0" baseline="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Self-service password unlock/reset</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2626234065"/>
                  </a:ext>
                </a:extLst>
              </a:tr>
              <a:tr h="148863">
                <a:tc rowSpan="2">
                  <a:txBody>
                    <a:bodyPr/>
                    <a:lstStyle/>
                    <a:p>
                      <a:pPr marL="171450" marR="0" indent="-171450" algn="l">
                        <a:lnSpc>
                          <a:spcPct val="115000"/>
                        </a:lnSpc>
                        <a:spcBef>
                          <a:spcPts val="0"/>
                        </a:spcBef>
                        <a:spcAft>
                          <a:spcPts val="0"/>
                        </a:spcAft>
                        <a:buFont typeface="Arial" panose="020B0604020202020204" pitchFamily="34" charset="0"/>
                        <a:buChar char="•"/>
                      </a:pPr>
                      <a:r>
                        <a:rPr lang="en-US" sz="1100" spc="0" baseline="0">
                          <a:solidFill>
                            <a:schemeClr val="tx1"/>
                          </a:solidFill>
                          <a:effectLst/>
                        </a:rPr>
                        <a:t>Identity Governance</a:t>
                      </a:r>
                      <a:endParaRPr lang="en-US" sz="1100" spc="0" baseline="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Access Reviews</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2641214313"/>
                  </a:ext>
                </a:extLst>
              </a:tr>
              <a:tr h="148863">
                <a:tc vMerge="1">
                  <a:txBody>
                    <a:bodyPr/>
                    <a:lstStyle/>
                    <a:p>
                      <a:pPr marL="0" marR="0" algn="r">
                        <a:lnSpc>
                          <a:spcPct val="115000"/>
                        </a:lnSpc>
                        <a:spcBef>
                          <a:spcPts val="0"/>
                        </a:spcBef>
                        <a:spcAft>
                          <a:spcPts val="0"/>
                        </a:spcAft>
                      </a:pPr>
                      <a:endParaRPr lang="en-US" sz="1000" spc="0" baseline="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Entitlement Management</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903746980"/>
                  </a:ext>
                </a:extLst>
              </a:tr>
              <a:tr h="148863">
                <a:tc>
                  <a:txBody>
                    <a:bodyPr/>
                    <a:lstStyle/>
                    <a:p>
                      <a:pPr marL="171450" marR="0" indent="-171450" algn="l">
                        <a:lnSpc>
                          <a:spcPct val="115000"/>
                        </a:lnSpc>
                        <a:spcBef>
                          <a:spcPts val="0"/>
                        </a:spcBef>
                        <a:spcAft>
                          <a:spcPts val="0"/>
                        </a:spcAft>
                        <a:buFont typeface="Arial" panose="020B0604020202020204" pitchFamily="34" charset="0"/>
                        <a:buChar char="•"/>
                      </a:pPr>
                      <a:r>
                        <a:rPr lang="en-US" sz="1100" spc="0" baseline="0">
                          <a:solidFill>
                            <a:schemeClr val="tx1"/>
                          </a:solidFill>
                          <a:effectLst/>
                        </a:rPr>
                        <a:t>Privileged Identity Management </a:t>
                      </a:r>
                      <a:endParaRPr lang="en-US" sz="1100" spc="0" baseline="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T w="12700" cap="flat" cmpd="sng" algn="ctr">
                      <a:noFill/>
                      <a:prstDash val="solid"/>
                      <a:round/>
                      <a:headEnd type="none" w="med" len="med"/>
                      <a:tailEnd type="none" w="med" len="med"/>
                    </a:lnT>
                    <a:lnB w="9525" cap="flat" cmpd="sng" algn="ctr">
                      <a:solidFill>
                        <a:schemeClr val="accent3"/>
                      </a:solidFill>
                      <a:prstDash val="solid"/>
                      <a:round/>
                      <a:headEnd type="none" w="med" len="med"/>
                      <a:tailEnd type="none" w="med" len="med"/>
                    </a:lnB>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Privileged Identity Management </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3853020034"/>
                  </a:ext>
                </a:extLst>
              </a:tr>
              <a:tr h="148863">
                <a:tc>
                  <a:txBody>
                    <a:bodyPr/>
                    <a:lstStyle/>
                    <a:p>
                      <a:pPr marL="0" marR="0" algn="l">
                        <a:lnSpc>
                          <a:spcPct val="115000"/>
                        </a:lnSpc>
                        <a:spcBef>
                          <a:spcPts val="0"/>
                        </a:spcBef>
                        <a:spcAft>
                          <a:spcPts val="0"/>
                        </a:spcAft>
                      </a:pPr>
                      <a:r>
                        <a:rPr lang="en-US" sz="1100" spc="0" baseline="0">
                          <a:solidFill>
                            <a:schemeClr val="tx1"/>
                          </a:solidFill>
                          <a:effectLst/>
                        </a:rPr>
                        <a:t>Windows Hello for Business</a:t>
                      </a:r>
                      <a:endParaRPr lang="en-US" sz="1100" spc="0" baseline="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T w="9525" cap="flat" cmpd="sng" algn="ctr">
                      <a:solidFill>
                        <a:schemeClr val="accent3"/>
                      </a:solidFill>
                      <a:prstDash val="solid"/>
                      <a:round/>
                      <a:headEnd type="none" w="med" len="med"/>
                      <a:tailEnd type="none" w="med" len="med"/>
                    </a:lnT>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Windows Hello for Business</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3309137258"/>
                  </a:ext>
                </a:extLst>
              </a:tr>
              <a:tr h="148863">
                <a:tc rowSpan="2">
                  <a:txBody>
                    <a:bodyPr/>
                    <a:lstStyle/>
                    <a:p>
                      <a:pPr marL="0" marR="0" algn="l">
                        <a:lnSpc>
                          <a:spcPct val="115000"/>
                        </a:lnSpc>
                        <a:spcBef>
                          <a:spcPts val="0"/>
                        </a:spcBef>
                        <a:spcAft>
                          <a:spcPts val="0"/>
                        </a:spcAft>
                      </a:pPr>
                      <a:r>
                        <a:rPr lang="en-US" sz="1100" spc="0" baseline="0">
                          <a:solidFill>
                            <a:schemeClr val="tx1"/>
                          </a:solidFill>
                          <a:effectLst/>
                        </a:rPr>
                        <a:t>Microsoft Defender for Identity</a:t>
                      </a:r>
                      <a:endParaRPr lang="en-US" sz="1100" spc="0" baseline="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Microsoft Defender for Identity</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932033989"/>
                  </a:ext>
                </a:extLst>
              </a:tr>
              <a:tr h="148863">
                <a:tc vMerge="1">
                  <a:txBody>
                    <a:bodyPr/>
                    <a:lstStyle/>
                    <a:p>
                      <a:pPr marL="0" marR="0" algn="r">
                        <a:lnSpc>
                          <a:spcPct val="115000"/>
                        </a:lnSpc>
                        <a:spcBef>
                          <a:spcPts val="0"/>
                        </a:spcBef>
                        <a:spcAft>
                          <a:spcPts val="0"/>
                        </a:spcAft>
                      </a:pPr>
                      <a:endParaRPr lang="en-US" sz="1000" spc="0" baseline="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dirty="0">
                          <a:solidFill>
                            <a:schemeClr val="tx1"/>
                          </a:solidFill>
                          <a:effectLst/>
                        </a:rPr>
                        <a:t>Microsoft Advanced Threat Analytics</a:t>
                      </a:r>
                      <a:endParaRPr lang="en-US" sz="1100" kern="1200" dirty="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3703001180"/>
                  </a:ext>
                </a:extLst>
              </a:tr>
            </a:tbl>
          </a:graphicData>
        </a:graphic>
      </p:graphicFrame>
      <p:graphicFrame>
        <p:nvGraphicFramePr>
          <p:cNvPr id="6" name="Table 5">
            <a:extLst>
              <a:ext uri="{FF2B5EF4-FFF2-40B4-BE49-F238E27FC236}">
                <a16:creationId xmlns:a16="http://schemas.microsoft.com/office/drawing/2014/main" id="{EF2BE74F-65B9-5DAD-B3B3-EC2223254A81}"/>
              </a:ext>
            </a:extLst>
          </p:cNvPr>
          <p:cNvGraphicFramePr>
            <a:graphicFrameLocks noGrp="1"/>
          </p:cNvGraphicFramePr>
          <p:nvPr/>
        </p:nvGraphicFramePr>
        <p:xfrm>
          <a:off x="5791200" y="4196084"/>
          <a:ext cx="5875866" cy="2107292"/>
        </p:xfrm>
        <a:graphic>
          <a:graphicData uri="http://schemas.openxmlformats.org/drawingml/2006/table">
            <a:tbl>
              <a:tblPr firstRow="1" firstCol="1" bandRow="1">
                <a:tableStyleId>{72833802-FEF1-4C79-8D5D-14CF1EAF98D9}</a:tableStyleId>
              </a:tblPr>
              <a:tblGrid>
                <a:gridCol w="2635955">
                  <a:extLst>
                    <a:ext uri="{9D8B030D-6E8A-4147-A177-3AD203B41FA5}">
                      <a16:colId xmlns:a16="http://schemas.microsoft.com/office/drawing/2014/main" val="3610057405"/>
                    </a:ext>
                  </a:extLst>
                </a:gridCol>
                <a:gridCol w="3239911">
                  <a:extLst>
                    <a:ext uri="{9D8B030D-6E8A-4147-A177-3AD203B41FA5}">
                      <a16:colId xmlns:a16="http://schemas.microsoft.com/office/drawing/2014/main" val="1115458923"/>
                    </a:ext>
                  </a:extLst>
                </a:gridCol>
              </a:tblGrid>
              <a:tr h="148863">
                <a:tc>
                  <a:txBody>
                    <a:bodyPr/>
                    <a:lstStyle/>
                    <a:p>
                      <a:pPr marL="0" marR="0" algn="l" defTabSz="932742" rtl="0" eaLnBrk="1" latinLnBrk="0" hangingPunct="1">
                        <a:lnSpc>
                          <a:spcPct val="115000"/>
                        </a:lnSpc>
                        <a:spcBef>
                          <a:spcPts val="0"/>
                        </a:spcBef>
                        <a:spcAft>
                          <a:spcPts val="0"/>
                        </a:spcAft>
                      </a:pPr>
                      <a:r>
                        <a:rPr lang="en-US" sz="1200" kern="1200">
                          <a:solidFill>
                            <a:schemeClr val="tx1"/>
                          </a:solidFill>
                          <a:effectLst/>
                        </a:rPr>
                        <a:t>Simple Name</a:t>
                      </a:r>
                      <a:endParaRPr lang="en-US" sz="1200" kern="12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tc>
                <a:tc>
                  <a:txBody>
                    <a:bodyPr/>
                    <a:lstStyle/>
                    <a:p>
                      <a:pPr marL="0" marR="0" algn="r" defTabSz="932742" rtl="0" eaLnBrk="1" latinLnBrk="0" hangingPunct="1">
                        <a:lnSpc>
                          <a:spcPct val="115000"/>
                        </a:lnSpc>
                        <a:spcBef>
                          <a:spcPts val="0"/>
                        </a:spcBef>
                        <a:spcAft>
                          <a:spcPts val="0"/>
                        </a:spcAft>
                      </a:pPr>
                      <a:r>
                        <a:rPr lang="en-US" sz="1200" kern="1200">
                          <a:solidFill>
                            <a:schemeClr val="tx1"/>
                          </a:solidFill>
                          <a:effectLst/>
                        </a:rPr>
                        <a:t>Product Capability Name</a:t>
                      </a:r>
                      <a:endParaRPr lang="en-US" sz="12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3287406701"/>
                  </a:ext>
                </a:extLst>
              </a:tr>
              <a:tr h="148863">
                <a:tc>
                  <a:txBody>
                    <a:bodyPr/>
                    <a:lstStyle/>
                    <a:p>
                      <a:pPr marL="0" marR="0" algn="l" defTabSz="932742" rtl="0" eaLnBrk="1" latinLnBrk="0" hangingPunct="1">
                        <a:lnSpc>
                          <a:spcPct val="115000"/>
                        </a:lnSpc>
                        <a:spcBef>
                          <a:spcPts val="0"/>
                        </a:spcBef>
                        <a:spcAft>
                          <a:spcPts val="0"/>
                        </a:spcAft>
                      </a:pPr>
                      <a:r>
                        <a:rPr lang="en-US" sz="1100" kern="1200">
                          <a:solidFill>
                            <a:schemeClr val="tx1"/>
                          </a:solidFill>
                          <a:effectLst/>
                        </a:rPr>
                        <a:t>Compliance Management</a:t>
                      </a:r>
                      <a:endParaRPr lang="en-US" sz="1100" kern="12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B w="9525" cap="flat" cmpd="sng" algn="ctr">
                      <a:solidFill>
                        <a:schemeClr val="accent2"/>
                      </a:solidFill>
                      <a:prstDash val="solid"/>
                      <a:round/>
                      <a:headEnd type="none" w="med" len="med"/>
                      <a:tailEnd type="none" w="med" len="med"/>
                    </a:lnB>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Compliance Management</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2018760855"/>
                  </a:ext>
                </a:extLst>
              </a:tr>
              <a:tr h="148863">
                <a:tc rowSpan="2">
                  <a:txBody>
                    <a:bodyPr/>
                    <a:lstStyle/>
                    <a:p>
                      <a:pPr marL="0" marR="0" algn="l" defTabSz="932742" rtl="0" eaLnBrk="1" latinLnBrk="0" hangingPunct="1">
                        <a:lnSpc>
                          <a:spcPct val="115000"/>
                        </a:lnSpc>
                        <a:spcBef>
                          <a:spcPts val="0"/>
                        </a:spcBef>
                        <a:spcAft>
                          <a:spcPts val="0"/>
                        </a:spcAft>
                      </a:pPr>
                      <a:r>
                        <a:rPr lang="en-US" sz="1100" kern="1200">
                          <a:solidFill>
                            <a:schemeClr val="tx1"/>
                          </a:solidFill>
                          <a:effectLst/>
                        </a:rPr>
                        <a:t>Data Lifecycle Management </a:t>
                      </a:r>
                      <a:endParaRPr lang="en-US" sz="1100" kern="12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T w="9525" cap="flat" cmpd="sng" algn="ctr">
                      <a:solidFill>
                        <a:schemeClr val="accent2"/>
                      </a:solidFill>
                      <a:prstDash val="solid"/>
                      <a:round/>
                      <a:headEnd type="none" w="med" len="med"/>
                      <a:tailEnd type="none" w="med" len="med"/>
                    </a:lnT>
                    <a:lnB w="9525" cap="flat" cmpd="sng" algn="ctr">
                      <a:solidFill>
                        <a:schemeClr val="accent2"/>
                      </a:solidFill>
                      <a:prstDash val="solid"/>
                      <a:round/>
                      <a:headEnd type="none" w="med" len="med"/>
                      <a:tailEnd type="none" w="med" len="med"/>
                    </a:lnB>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Manual retention labels</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3416560315"/>
                  </a:ext>
                </a:extLst>
              </a:tr>
              <a:tr h="148863">
                <a:tc vMerge="1">
                  <a:txBody>
                    <a:bodyPr/>
                    <a:lstStyle/>
                    <a:p>
                      <a:pPr marL="0" marR="0" algn="r">
                        <a:lnSpc>
                          <a:spcPct val="115000"/>
                        </a:lnSpc>
                        <a:spcBef>
                          <a:spcPts val="0"/>
                        </a:spcBef>
                        <a:spcAft>
                          <a:spcPts val="0"/>
                        </a:spcAft>
                      </a:pPr>
                      <a:endParaRPr lang="en-US" sz="700" spc="-20" baseline="0">
                        <a:solidFill>
                          <a:schemeClr val="tx1">
                            <a:lumMod val="90000"/>
                            <a:lumOff val="10000"/>
                          </a:schemeClr>
                        </a:solidFill>
                        <a:effectLst/>
                        <a:latin typeface="+mn-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Basic org-wide or location-wide retention policies</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2412728848"/>
                  </a:ext>
                </a:extLst>
              </a:tr>
              <a:tr h="148863">
                <a:tc>
                  <a:txBody>
                    <a:bodyPr/>
                    <a:lstStyle/>
                    <a:p>
                      <a:pPr marL="0" marR="0" lvl="0" indent="0" algn="l" defTabSz="932742" rtl="0" eaLnBrk="1" fontAlgn="auto" latinLnBrk="0" hangingPunct="1">
                        <a:lnSpc>
                          <a:spcPct val="115000"/>
                        </a:lnSpc>
                        <a:spcBef>
                          <a:spcPts val="0"/>
                        </a:spcBef>
                        <a:spcAft>
                          <a:spcPts val="0"/>
                        </a:spcAft>
                        <a:buClrTx/>
                        <a:buSzTx/>
                        <a:buFontTx/>
                        <a:buNone/>
                        <a:tabLst/>
                        <a:defRPr/>
                      </a:pPr>
                      <a:r>
                        <a:rPr lang="en-US" sz="1100" kern="1200">
                          <a:solidFill>
                            <a:schemeClr val="tx1"/>
                          </a:solidFill>
                          <a:effectLst/>
                        </a:rPr>
                        <a:t>eDiscovery and auditing</a:t>
                      </a:r>
                      <a:endParaRPr lang="en-US" sz="1100" kern="12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T w="9525" cap="flat" cmpd="sng" algn="ctr">
                      <a:solidFill>
                        <a:schemeClr val="accent2"/>
                      </a:solidFill>
                      <a:prstDash val="solid"/>
                      <a:round/>
                      <a:headEnd type="none" w="med" len="med"/>
                      <a:tailEnd type="none" w="med" len="med"/>
                    </a:lnT>
                    <a:lnB w="9525" cap="flat" cmpd="sng" algn="ctr">
                      <a:solidFill>
                        <a:schemeClr val="accent2"/>
                      </a:solidFill>
                      <a:prstDash val="solid"/>
                      <a:round/>
                      <a:headEnd type="none" w="med" len="med"/>
                      <a:tailEnd type="none" w="med" len="med"/>
                    </a:lnB>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eDiscovery and auditing</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881773689"/>
                  </a:ext>
                </a:extLst>
              </a:tr>
              <a:tr h="148863">
                <a:tc rowSpan="5">
                  <a:txBody>
                    <a:bodyPr/>
                    <a:lstStyle/>
                    <a:p>
                      <a:pPr marL="0" marR="0" lvl="0" indent="0" algn="l" defTabSz="932742" rtl="0" eaLnBrk="1" fontAlgn="auto" latinLnBrk="0" hangingPunct="1">
                        <a:lnSpc>
                          <a:spcPct val="115000"/>
                        </a:lnSpc>
                        <a:spcBef>
                          <a:spcPts val="0"/>
                        </a:spcBef>
                        <a:spcAft>
                          <a:spcPts val="0"/>
                        </a:spcAft>
                        <a:buClrTx/>
                        <a:buSzTx/>
                        <a:buFontTx/>
                        <a:buNone/>
                        <a:tabLst/>
                        <a:defRPr/>
                      </a:pPr>
                      <a:r>
                        <a:rPr lang="en-US" sz="1100" kern="1200">
                          <a:solidFill>
                            <a:schemeClr val="tx1"/>
                          </a:solidFill>
                          <a:effectLst/>
                        </a:rPr>
                        <a:t>Insider Risk Management</a:t>
                      </a:r>
                      <a:endParaRPr lang="en-US" sz="1100" kern="12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lnT w="9525" cap="flat" cmpd="sng" algn="ctr">
                      <a:solidFill>
                        <a:schemeClr val="accent2"/>
                      </a:solidFill>
                      <a:prstDash val="solid"/>
                      <a:round/>
                      <a:headEnd type="none" w="med" len="med"/>
                      <a:tailEnd type="none" w="med" len="med"/>
                    </a:lnT>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Insider Risk Management</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2249599025"/>
                  </a:ext>
                </a:extLst>
              </a:tr>
              <a:tr h="148863">
                <a:tc vMerge="1">
                  <a:txBody>
                    <a:bodyPr/>
                    <a:lstStyle/>
                    <a:p>
                      <a:pPr marL="0" marR="0" algn="r" defTabSz="932742" rtl="0" eaLnBrk="1" latinLnBrk="0" hangingPunct="1">
                        <a:lnSpc>
                          <a:spcPct val="115000"/>
                        </a:lnSpc>
                        <a:spcBef>
                          <a:spcPts val="0"/>
                        </a:spcBef>
                        <a:spcAft>
                          <a:spcPts val="0"/>
                        </a:spcAft>
                      </a:pPr>
                      <a:endParaRPr lang="en-US" sz="1000" kern="120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Communication Compliance</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3461469882"/>
                  </a:ext>
                </a:extLst>
              </a:tr>
              <a:tr h="148863">
                <a:tc vMerge="1">
                  <a:txBody>
                    <a:bodyPr/>
                    <a:lstStyle/>
                    <a:p>
                      <a:pPr marL="0" marR="0" algn="r" defTabSz="932742" rtl="0" eaLnBrk="1" latinLnBrk="0" hangingPunct="1">
                        <a:lnSpc>
                          <a:spcPct val="115000"/>
                        </a:lnSpc>
                        <a:spcBef>
                          <a:spcPts val="0"/>
                        </a:spcBef>
                        <a:spcAft>
                          <a:spcPts val="0"/>
                        </a:spcAft>
                      </a:pPr>
                      <a:endParaRPr lang="en-US" sz="1000" kern="120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Information Barriers</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2099928174"/>
                  </a:ext>
                </a:extLst>
              </a:tr>
              <a:tr h="148863">
                <a:tc vMerge="1">
                  <a:txBody>
                    <a:bodyPr/>
                    <a:lstStyle/>
                    <a:p>
                      <a:pPr marL="0" marR="0" algn="r" defTabSz="932742" rtl="0" eaLnBrk="1" latinLnBrk="0" hangingPunct="1">
                        <a:lnSpc>
                          <a:spcPct val="115000"/>
                        </a:lnSpc>
                        <a:spcBef>
                          <a:spcPts val="0"/>
                        </a:spcBef>
                        <a:spcAft>
                          <a:spcPts val="0"/>
                        </a:spcAft>
                      </a:pPr>
                      <a:endParaRPr lang="en-US" sz="1000" kern="120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Customer Lockbox</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3099625065"/>
                  </a:ext>
                </a:extLst>
              </a:tr>
              <a:tr h="148863">
                <a:tc vMerge="1">
                  <a:txBody>
                    <a:bodyPr/>
                    <a:lstStyle/>
                    <a:p>
                      <a:pPr marL="0" marR="0" algn="r" defTabSz="932742" rtl="0" eaLnBrk="1" latinLnBrk="0" hangingPunct="1">
                        <a:lnSpc>
                          <a:spcPct val="115000"/>
                        </a:lnSpc>
                        <a:spcBef>
                          <a:spcPts val="0"/>
                        </a:spcBef>
                        <a:spcAft>
                          <a:spcPts val="0"/>
                        </a:spcAft>
                      </a:pPr>
                      <a:endParaRPr lang="en-US" sz="1000" kern="120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dirty="0">
                          <a:solidFill>
                            <a:schemeClr val="tx1"/>
                          </a:solidFill>
                          <a:effectLst/>
                        </a:rPr>
                        <a:t>Privileged Access Management</a:t>
                      </a:r>
                      <a:endParaRPr lang="en-US" sz="1100" kern="1200" dirty="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2508319586"/>
                  </a:ext>
                </a:extLst>
              </a:tr>
            </a:tbl>
          </a:graphicData>
        </a:graphic>
      </p:graphicFrame>
      <p:graphicFrame>
        <p:nvGraphicFramePr>
          <p:cNvPr id="8" name="Table 7">
            <a:extLst>
              <a:ext uri="{FF2B5EF4-FFF2-40B4-BE49-F238E27FC236}">
                <a16:creationId xmlns:a16="http://schemas.microsoft.com/office/drawing/2014/main" id="{D1A2B65D-B6CF-BBC3-486D-C38038D7F5E8}"/>
              </a:ext>
            </a:extLst>
          </p:cNvPr>
          <p:cNvGraphicFramePr>
            <a:graphicFrameLocks noGrp="1"/>
          </p:cNvGraphicFramePr>
          <p:nvPr/>
        </p:nvGraphicFramePr>
        <p:xfrm>
          <a:off x="424235" y="4929806"/>
          <a:ext cx="5139946" cy="1373570"/>
        </p:xfrm>
        <a:graphic>
          <a:graphicData uri="http://schemas.openxmlformats.org/drawingml/2006/table">
            <a:tbl>
              <a:tblPr firstRow="1" firstCol="1" bandRow="1">
                <a:tableStyleId>{69012ECD-51FC-41F1-AA8D-1B2483CD663E}</a:tableStyleId>
              </a:tblPr>
              <a:tblGrid>
                <a:gridCol w="2569973">
                  <a:extLst>
                    <a:ext uri="{9D8B030D-6E8A-4147-A177-3AD203B41FA5}">
                      <a16:colId xmlns:a16="http://schemas.microsoft.com/office/drawing/2014/main" val="778991868"/>
                    </a:ext>
                  </a:extLst>
                </a:gridCol>
                <a:gridCol w="2569973">
                  <a:extLst>
                    <a:ext uri="{9D8B030D-6E8A-4147-A177-3AD203B41FA5}">
                      <a16:colId xmlns:a16="http://schemas.microsoft.com/office/drawing/2014/main" val="3512945886"/>
                    </a:ext>
                  </a:extLst>
                </a:gridCol>
              </a:tblGrid>
              <a:tr h="274714">
                <a:tc>
                  <a:txBody>
                    <a:bodyPr/>
                    <a:lstStyle/>
                    <a:p>
                      <a:pPr marL="0" marR="0" algn="l" defTabSz="932742" rtl="0" eaLnBrk="1" latinLnBrk="0" hangingPunct="1">
                        <a:lnSpc>
                          <a:spcPct val="115000"/>
                        </a:lnSpc>
                        <a:spcBef>
                          <a:spcPts val="0"/>
                        </a:spcBef>
                        <a:spcAft>
                          <a:spcPts val="0"/>
                        </a:spcAft>
                      </a:pPr>
                      <a:r>
                        <a:rPr lang="en-US" sz="1200" kern="1200">
                          <a:solidFill>
                            <a:schemeClr val="bg1"/>
                          </a:solidFill>
                          <a:effectLst/>
                        </a:rPr>
                        <a:t>Simple Name</a:t>
                      </a:r>
                      <a:endParaRPr lang="en-US" sz="1200" kern="1200">
                        <a:solidFill>
                          <a:schemeClr val="bg1"/>
                        </a:solidFill>
                        <a:effectLst/>
                        <a:latin typeface="+mj-lt"/>
                        <a:ea typeface="PMingLiU" panose="02020500000000000000" pitchFamily="18" charset="-120"/>
                        <a:cs typeface="Segoe UI" panose="020B0502040204020203" pitchFamily="34" charset="0"/>
                      </a:endParaRPr>
                    </a:p>
                  </a:txBody>
                  <a:tcPr marL="16458" marR="24687" marT="16458" marB="16458" anchor="ctr"/>
                </a:tc>
                <a:tc>
                  <a:txBody>
                    <a:bodyPr/>
                    <a:lstStyle/>
                    <a:p>
                      <a:pPr marL="0" marR="0" algn="r" defTabSz="932742" rtl="0" eaLnBrk="1" latinLnBrk="0" hangingPunct="1">
                        <a:lnSpc>
                          <a:spcPct val="115000"/>
                        </a:lnSpc>
                        <a:spcBef>
                          <a:spcPts val="0"/>
                        </a:spcBef>
                        <a:spcAft>
                          <a:spcPts val="0"/>
                        </a:spcAft>
                      </a:pPr>
                      <a:r>
                        <a:rPr lang="en-US" sz="1200" kern="1200">
                          <a:solidFill>
                            <a:schemeClr val="bg1"/>
                          </a:solidFill>
                          <a:effectLst/>
                        </a:rPr>
                        <a:t>Product Capability Name</a:t>
                      </a:r>
                      <a:endParaRPr lang="en-US" sz="1200" kern="1200">
                        <a:solidFill>
                          <a:schemeClr val="bg1"/>
                        </a:solidFill>
                        <a:effectLst/>
                        <a:latin typeface="+mj-lt"/>
                        <a:ea typeface="+mn-ea"/>
                        <a:cs typeface="+mn-cs"/>
                      </a:endParaRPr>
                    </a:p>
                  </a:txBody>
                  <a:tcPr marL="16458" marR="24687" marT="16458" marB="16458" anchor="ctr"/>
                </a:tc>
                <a:extLst>
                  <a:ext uri="{0D108BD9-81ED-4DB2-BD59-A6C34878D82A}">
                    <a16:rowId xmlns:a16="http://schemas.microsoft.com/office/drawing/2014/main" val="992963058"/>
                  </a:ext>
                </a:extLst>
              </a:tr>
              <a:tr h="274714">
                <a:tc rowSpan="3">
                  <a:txBody>
                    <a:bodyPr/>
                    <a:lstStyle/>
                    <a:p>
                      <a:pPr marL="0" marR="0" algn="l" defTabSz="932742" rtl="0" eaLnBrk="1" latinLnBrk="0" hangingPunct="1">
                        <a:lnSpc>
                          <a:spcPct val="115000"/>
                        </a:lnSpc>
                        <a:spcBef>
                          <a:spcPts val="0"/>
                        </a:spcBef>
                        <a:spcAft>
                          <a:spcPts val="0"/>
                        </a:spcAft>
                      </a:pPr>
                      <a:r>
                        <a:rPr lang="en-US" sz="1100" kern="1200">
                          <a:solidFill>
                            <a:schemeClr val="tx1"/>
                          </a:solidFill>
                          <a:effectLst/>
                        </a:rPr>
                        <a:t>Microsoft Intune</a:t>
                      </a:r>
                      <a:endParaRPr lang="en-US" sz="1100" kern="120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Microsoft Intune</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934129835"/>
                  </a:ext>
                </a:extLst>
              </a:tr>
              <a:tr h="274714">
                <a:tc vMerge="1">
                  <a:txBody>
                    <a:bodyPr/>
                    <a:lstStyle/>
                    <a:p>
                      <a:pPr marL="0" marR="0" algn="r" defTabSz="932742" rtl="0" eaLnBrk="1" latinLnBrk="0" hangingPunct="1">
                        <a:lnSpc>
                          <a:spcPct val="115000"/>
                        </a:lnSpc>
                        <a:spcBef>
                          <a:spcPts val="0"/>
                        </a:spcBef>
                        <a:spcAft>
                          <a:spcPts val="0"/>
                        </a:spcAft>
                      </a:pPr>
                      <a:endParaRPr lang="en-US" sz="1000" kern="1200" spc="0" baseline="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Mobile Device Management </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844550411"/>
                  </a:ext>
                </a:extLst>
              </a:tr>
              <a:tr h="274714">
                <a:tc vMerge="1">
                  <a:txBody>
                    <a:bodyPr/>
                    <a:lstStyle/>
                    <a:p>
                      <a:pPr marL="0" marR="0" algn="r" defTabSz="932742" rtl="0" eaLnBrk="1" latinLnBrk="0" hangingPunct="1">
                        <a:lnSpc>
                          <a:spcPct val="115000"/>
                        </a:lnSpc>
                        <a:spcBef>
                          <a:spcPts val="0"/>
                        </a:spcBef>
                        <a:spcAft>
                          <a:spcPts val="0"/>
                        </a:spcAft>
                      </a:pPr>
                      <a:endParaRPr lang="en-US" sz="1000" kern="1200" spc="0" baseline="0">
                        <a:solidFill>
                          <a:schemeClr val="tx1">
                            <a:lumMod val="90000"/>
                            <a:lumOff val="10000"/>
                          </a:schemeClr>
                        </a:solidFill>
                        <a:effectLst/>
                        <a:latin typeface="+mj-lt"/>
                        <a:ea typeface="PMingLiU" panose="02020500000000000000" pitchFamily="18" charset="-120"/>
                        <a:cs typeface="Segoe UI" panose="020B0502040204020203" pitchFamily="34" charset="0"/>
                      </a:endParaRPr>
                    </a:p>
                  </a:txBody>
                  <a:tcPr marL="16458" marR="24687" marT="16458" marB="16458" anchor="ctr">
                    <a:solidFill>
                      <a:schemeClr val="bg1"/>
                    </a:solidFill>
                  </a:tcPr>
                </a:tc>
                <a:tc>
                  <a:txBody>
                    <a:bodyPr/>
                    <a:lstStyle/>
                    <a:p>
                      <a:pPr marL="0" marR="0" algn="r" defTabSz="932742" rtl="0" eaLnBrk="1" latinLnBrk="0" hangingPunct="1">
                        <a:lnSpc>
                          <a:spcPct val="115000"/>
                        </a:lnSpc>
                        <a:spcBef>
                          <a:spcPts val="0"/>
                        </a:spcBef>
                        <a:spcAft>
                          <a:spcPts val="0"/>
                        </a:spcAft>
                      </a:pPr>
                      <a:r>
                        <a:rPr lang="en-US" sz="1100" kern="1200">
                          <a:solidFill>
                            <a:schemeClr val="tx1"/>
                          </a:solidFill>
                          <a:effectLst/>
                        </a:rPr>
                        <a:t>Mobile application management</a:t>
                      </a:r>
                      <a:endParaRPr lang="en-US" sz="1100" kern="120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2877165466"/>
                  </a:ext>
                </a:extLst>
              </a:tr>
              <a:tr h="274714">
                <a:tc>
                  <a:txBody>
                    <a:bodyPr/>
                    <a:lstStyle/>
                    <a:p>
                      <a:pPr marL="0" marR="0" algn="l" defTabSz="932742" rtl="0" eaLnBrk="1" latinLnBrk="0" hangingPunct="1">
                        <a:lnSpc>
                          <a:spcPct val="115000"/>
                        </a:lnSpc>
                        <a:spcBef>
                          <a:spcPts val="0"/>
                        </a:spcBef>
                        <a:spcAft>
                          <a:spcPts val="0"/>
                        </a:spcAft>
                      </a:pPr>
                      <a:r>
                        <a:rPr lang="en-US" sz="1100" kern="1200" spc="0">
                          <a:solidFill>
                            <a:schemeClr val="tx1"/>
                          </a:solidFill>
                          <a:effectLst/>
                        </a:rPr>
                        <a:t>Windows </a:t>
                      </a:r>
                      <a:r>
                        <a:rPr lang="en-US" sz="1100" kern="1200" spc="0" err="1">
                          <a:solidFill>
                            <a:schemeClr val="tx1"/>
                          </a:solidFill>
                          <a:effectLst/>
                        </a:rPr>
                        <a:t>AutoPilot</a:t>
                      </a:r>
                      <a:endParaRPr lang="en-US" sz="1100" kern="1200" spc="0">
                        <a:solidFill>
                          <a:schemeClr val="tx1"/>
                        </a:solidFill>
                        <a:effectLst/>
                        <a:latin typeface="+mj-lt"/>
                        <a:ea typeface="PMingLiU" panose="02020500000000000000" pitchFamily="18" charset="-120"/>
                        <a:cs typeface="Segoe UI" panose="020B0502040204020203" pitchFamily="34" charset="0"/>
                      </a:endParaRPr>
                    </a:p>
                  </a:txBody>
                  <a:tcPr marL="16458" marR="24687" marT="16458" marB="16458" anchor="ctr"/>
                </a:tc>
                <a:tc>
                  <a:txBody>
                    <a:bodyPr/>
                    <a:lstStyle/>
                    <a:p>
                      <a:pPr marL="0" marR="0" algn="r" defTabSz="932742" rtl="0" eaLnBrk="1" latinLnBrk="0" hangingPunct="1">
                        <a:lnSpc>
                          <a:spcPct val="115000"/>
                        </a:lnSpc>
                        <a:spcBef>
                          <a:spcPts val="0"/>
                        </a:spcBef>
                        <a:spcAft>
                          <a:spcPts val="0"/>
                        </a:spcAft>
                      </a:pPr>
                      <a:r>
                        <a:rPr lang="en-US" sz="1100" kern="1200" dirty="0">
                          <a:solidFill>
                            <a:schemeClr val="tx1"/>
                          </a:solidFill>
                          <a:effectLst/>
                        </a:rPr>
                        <a:t>Windows </a:t>
                      </a:r>
                      <a:r>
                        <a:rPr lang="en-US" sz="1100" kern="1200" dirty="0" err="1">
                          <a:solidFill>
                            <a:schemeClr val="tx1"/>
                          </a:solidFill>
                          <a:effectLst/>
                        </a:rPr>
                        <a:t>AutoPilot</a:t>
                      </a:r>
                      <a:endParaRPr lang="en-US" sz="1100" kern="1200" dirty="0">
                        <a:solidFill>
                          <a:schemeClr val="tx1"/>
                        </a:solidFill>
                        <a:effectLst/>
                        <a:latin typeface="+mj-lt"/>
                        <a:ea typeface="+mn-ea"/>
                        <a:cs typeface="+mn-cs"/>
                      </a:endParaRPr>
                    </a:p>
                  </a:txBody>
                  <a:tcPr marL="16458" marR="24687" marT="16458" marB="16458" anchor="ctr"/>
                </a:tc>
                <a:extLst>
                  <a:ext uri="{0D108BD9-81ED-4DB2-BD59-A6C34878D82A}">
                    <a16:rowId xmlns:a16="http://schemas.microsoft.com/office/drawing/2014/main" val="3922753031"/>
                  </a:ext>
                </a:extLst>
              </a:tr>
            </a:tbl>
          </a:graphicData>
        </a:graphic>
      </p:graphicFrame>
      <p:sp>
        <p:nvSpPr>
          <p:cNvPr id="9" name="Rectangle 8">
            <a:extLst>
              <a:ext uri="{FF2B5EF4-FFF2-40B4-BE49-F238E27FC236}">
                <a16:creationId xmlns:a16="http://schemas.microsoft.com/office/drawing/2014/main" id="{086696FA-D45B-F77C-ED1E-44AB33A40339}"/>
              </a:ext>
            </a:extLst>
          </p:cNvPr>
          <p:cNvSpPr/>
          <p:nvPr/>
        </p:nvSpPr>
        <p:spPr bwMode="auto">
          <a:xfrm>
            <a:off x="2387600" y="6409855"/>
            <a:ext cx="6887634" cy="304211"/>
          </a:xfrm>
          <a:prstGeom prst="rect">
            <a:avLst/>
          </a:prstGeom>
          <a:solidFill>
            <a:schemeClr val="bg1">
              <a:lumMod val="95000"/>
            </a:schemeClr>
          </a:solidFill>
          <a:ln>
            <a:solidFill>
              <a:schemeClr val="tx1"/>
            </a:solid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Details at </a:t>
            </a:r>
            <a:r>
              <a:rPr kumimoji="0" lang="en-US" sz="1200" b="1" i="0"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hlinkClick r:id="rId3"/>
              </a:rPr>
              <a:t>https://www.microsoft.com/microsoft-365/compare-microsoft-365-enterprise-plans</a:t>
            </a:r>
            <a:r>
              <a:rPr kumimoji="0" lang="en-US" sz="1200" b="1" i="0" u="none" strike="noStrike" kern="1200" cap="none" spc="0" normalizeH="0" baseline="0" noProof="0">
                <a:ln>
                  <a:noFill/>
                </a:ln>
                <a:solidFill>
                  <a:sysClr val="windowText" lastClr="000000"/>
                </a:solidFill>
                <a:effectLst/>
                <a:uLnTx/>
                <a:uFillTx/>
                <a:latin typeface="Segoe UI Semibold"/>
                <a:ea typeface="Segoe UI" pitchFamily="34" charset="0"/>
                <a:cs typeface="Segoe UI" pitchFamily="34" charset="0"/>
              </a:rPr>
              <a:t> </a:t>
            </a:r>
          </a:p>
        </p:txBody>
      </p:sp>
      <p:sp>
        <p:nvSpPr>
          <p:cNvPr id="5" name="TextBox 4">
            <a:extLst>
              <a:ext uri="{FF2B5EF4-FFF2-40B4-BE49-F238E27FC236}">
                <a16:creationId xmlns:a16="http://schemas.microsoft.com/office/drawing/2014/main" id="{09FF80E1-4897-E1D8-B73A-A27E760BEFCB}"/>
              </a:ext>
            </a:extLst>
          </p:cNvPr>
          <p:cNvSpPr txBox="1"/>
          <p:nvPr/>
        </p:nvSpPr>
        <p:spPr>
          <a:xfrm>
            <a:off x="9695633" y="606651"/>
            <a:ext cx="2045266" cy="203133"/>
          </a:xfrm>
          <a:prstGeom prst="rect">
            <a:avLst/>
          </a:prstGeom>
          <a:noFill/>
        </p:spPr>
        <p:txBody>
          <a:bodyPr wrap="square" lIns="0">
            <a:spAutoFit/>
          </a:bodyPr>
          <a:lstStyle/>
          <a:p>
            <a:pPr marL="0" marR="0" lvl="0" indent="0" algn="r" defTabSz="914400" rtl="0" eaLnBrk="1" fontAlgn="auto" latinLnBrk="0" hangingPunct="1">
              <a:lnSpc>
                <a:spcPct val="90000"/>
              </a:lnSpc>
              <a:spcBef>
                <a:spcPct val="0"/>
              </a:spcBef>
              <a:spcAft>
                <a:spcPts val="60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December 2023 – </a:t>
            </a: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4" tooltip="The latest published version of this document can be found at https://aka.ms/MCRA"/>
              </a:rPr>
              <a:t>https://aka.ms/MCRA</a:t>
            </a:r>
            <a:endParaRPr kumimoji="0" lang="en-US" sz="800" b="0" i="0" u="none" strike="noStrike" kern="1200" cap="none" spc="0" normalizeH="0" baseline="0" noProof="0">
              <a:ln>
                <a:noFill/>
              </a:ln>
              <a:gradFill>
                <a:gsLst>
                  <a:gs pos="0">
                    <a:srgbClr val="505050"/>
                  </a:gs>
                  <a:gs pos="100000">
                    <a:srgbClr val="505050"/>
                  </a:gs>
                </a:gsLst>
                <a:lin ang="5400000" scaled="1"/>
              </a:gradFill>
              <a:effectLst/>
              <a:highlight>
                <a:srgbClr val="FFFF00"/>
              </a:highligh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2252419142"/>
      </p:ext>
    </p:extLst>
  </p:cSld>
  <p:clrMapOvr>
    <a:masterClrMapping/>
  </p:clrMapOvr>
  <p:transition>
    <p:fade/>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Rounded Corners 67">
            <a:extLst>
              <a:ext uri="{FF2B5EF4-FFF2-40B4-BE49-F238E27FC236}">
                <a16:creationId xmlns:a16="http://schemas.microsoft.com/office/drawing/2014/main" id="{174907DB-B485-59D7-92B1-08EE3B19D9E3}"/>
              </a:ext>
            </a:extLst>
          </p:cNvPr>
          <p:cNvSpPr/>
          <p:nvPr/>
        </p:nvSpPr>
        <p:spPr bwMode="auto">
          <a:xfrm rot="10800000" flipH="1">
            <a:off x="246380" y="1701789"/>
            <a:ext cx="11663680" cy="4567248"/>
          </a:xfrm>
          <a:prstGeom prst="roundRect">
            <a:avLst>
              <a:gd name="adj" fmla="val 4744"/>
            </a:avLst>
          </a:prstGeom>
          <a:solidFill>
            <a:srgbClr val="FFFFFF">
              <a:lumMod val="95000"/>
            </a:srgbClr>
          </a:solidFill>
          <a:ln w="9525" cap="flat" cmpd="sng" algn="ctr">
            <a:noFill/>
            <a:prstDash val="solid"/>
            <a:headEnd type="none" w="med" len="med"/>
            <a:tailEnd type="none" w="med" len="med"/>
          </a:ln>
          <a:effectLst>
            <a:outerShdw blurRad="190500" dist="38100" dir="2700000" sx="101000" sy="101000" algn="ctr" rotWithShape="0">
              <a:schemeClr val="tx1">
                <a:alpha val="25000"/>
              </a:schemeClr>
            </a:outerShdw>
          </a:effectLst>
        </p:spPr>
        <p:txBody>
          <a:bodyPr rot="0" spcFirstLastPara="0" vertOverflow="overflow" horzOverflow="overflow" vert="horz" wrap="square" lIns="182880" tIns="3600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1" i="0" u="none" strike="noStrike" kern="0" cap="none" spc="0" normalizeH="0" baseline="0" noProof="0">
              <a:ln>
                <a:noFill/>
              </a:ln>
              <a:solidFill>
                <a:srgbClr val="D59ED7"/>
              </a:solidFill>
              <a:effectLst/>
              <a:uLnTx/>
              <a:uFillTx/>
              <a:latin typeface="Segoe UI"/>
              <a:ea typeface="+mn-ea"/>
              <a:cs typeface="Segoe UI" pitchFamily="34" charset="0"/>
            </a:endParaRPr>
          </a:p>
        </p:txBody>
      </p:sp>
      <p:sp>
        <p:nvSpPr>
          <p:cNvPr id="90" name="Rounded Rectangle 89">
            <a:extLst>
              <a:ext uri="{FF2B5EF4-FFF2-40B4-BE49-F238E27FC236}">
                <a16:creationId xmlns:a16="http://schemas.microsoft.com/office/drawing/2014/main" id="{3879C4B4-6DD5-3265-8316-F5559716A8C0}"/>
              </a:ext>
            </a:extLst>
          </p:cNvPr>
          <p:cNvSpPr/>
          <p:nvPr/>
        </p:nvSpPr>
        <p:spPr bwMode="auto">
          <a:xfrm>
            <a:off x="2677368" y="2641845"/>
            <a:ext cx="2200098" cy="3447780"/>
          </a:xfrm>
          <a:prstGeom prst="roundRect">
            <a:avLst>
              <a:gd name="adj" fmla="val 4403"/>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548640" rIns="89654"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Infrastructure &amp; Development Security</a:t>
            </a:r>
          </a:p>
        </p:txBody>
      </p:sp>
      <p:sp>
        <p:nvSpPr>
          <p:cNvPr id="6" name="Rounded Rectangle 5">
            <a:extLst>
              <a:ext uri="{FF2B5EF4-FFF2-40B4-BE49-F238E27FC236}">
                <a16:creationId xmlns:a16="http://schemas.microsoft.com/office/drawing/2014/main" id="{F9C1E2E2-55D3-2D1D-8D63-2E1F97E03BCE}"/>
              </a:ext>
            </a:extLst>
          </p:cNvPr>
          <p:cNvSpPr/>
          <p:nvPr/>
        </p:nvSpPr>
        <p:spPr bwMode="auto">
          <a:xfrm>
            <a:off x="4977102" y="2641845"/>
            <a:ext cx="2200098" cy="3447780"/>
          </a:xfrm>
          <a:prstGeom prst="roundRect">
            <a:avLst>
              <a:gd name="adj" fmla="val 4062"/>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0" tIns="548640" rIns="457200"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IoT and OT Security</a:t>
            </a:r>
          </a:p>
        </p:txBody>
      </p:sp>
      <p:sp>
        <p:nvSpPr>
          <p:cNvPr id="89" name="Rounded Rectangle 88">
            <a:extLst>
              <a:ext uri="{FF2B5EF4-FFF2-40B4-BE49-F238E27FC236}">
                <a16:creationId xmlns:a16="http://schemas.microsoft.com/office/drawing/2014/main" id="{F4085F6B-E485-4C08-6BF5-90EA845FA936}"/>
              </a:ext>
            </a:extLst>
          </p:cNvPr>
          <p:cNvSpPr/>
          <p:nvPr/>
        </p:nvSpPr>
        <p:spPr bwMode="auto">
          <a:xfrm>
            <a:off x="7276835" y="2641845"/>
            <a:ext cx="2200098" cy="3447780"/>
          </a:xfrm>
          <a:prstGeom prst="roundRect">
            <a:avLst>
              <a:gd name="adj" fmla="val 4063"/>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548640" rIns="89654"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Modern Security Operations </a:t>
            </a:r>
            <a:r>
              <a:rPr kumimoji="0" lang="en-US" sz="11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(SecOps/SOC) </a:t>
            </a:r>
          </a:p>
        </p:txBody>
      </p:sp>
      <p:sp>
        <p:nvSpPr>
          <p:cNvPr id="66" name="Left Bracket 65">
            <a:extLst>
              <a:ext uri="{FF2B5EF4-FFF2-40B4-BE49-F238E27FC236}">
                <a16:creationId xmlns:a16="http://schemas.microsoft.com/office/drawing/2014/main" id="{19C1175D-17B8-0DD0-6A27-90906F5271A5}"/>
              </a:ext>
            </a:extLst>
          </p:cNvPr>
          <p:cNvSpPr/>
          <p:nvPr/>
        </p:nvSpPr>
        <p:spPr>
          <a:xfrm rot="5400000">
            <a:off x="5870088" y="-3149622"/>
            <a:ext cx="436731" cy="11510158"/>
          </a:xfrm>
          <a:prstGeom prst="leftBracket">
            <a:avLst>
              <a:gd name="adj" fmla="val 0"/>
            </a:avLst>
          </a:prstGeom>
          <a:ln w="3810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4" name="Rounded Rectangle 3">
            <a:extLst>
              <a:ext uri="{FF2B5EF4-FFF2-40B4-BE49-F238E27FC236}">
                <a16:creationId xmlns:a16="http://schemas.microsoft.com/office/drawing/2014/main" id="{8573E9BA-F65E-CC9D-531A-5F4D08EBC543}"/>
              </a:ext>
            </a:extLst>
          </p:cNvPr>
          <p:cNvSpPr/>
          <p:nvPr/>
        </p:nvSpPr>
        <p:spPr bwMode="auto">
          <a:xfrm>
            <a:off x="9576569" y="2641845"/>
            <a:ext cx="2200098" cy="3447780"/>
          </a:xfrm>
          <a:prstGeom prst="roundRect">
            <a:avLst>
              <a:gd name="adj" fmla="val 3722"/>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54" tIns="548640" rIns="89654"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Data Security &amp; Governance</a:t>
            </a:r>
          </a:p>
        </p:txBody>
      </p:sp>
      <p:sp>
        <p:nvSpPr>
          <p:cNvPr id="67" name="Rectangle 66">
            <a:extLst>
              <a:ext uri="{FF2B5EF4-FFF2-40B4-BE49-F238E27FC236}">
                <a16:creationId xmlns:a16="http://schemas.microsoft.com/office/drawing/2014/main" id="{C1E4BFB1-1C01-4DA5-3573-5C32F0D3AEE1}"/>
              </a:ext>
            </a:extLst>
          </p:cNvPr>
          <p:cNvSpPr/>
          <p:nvPr/>
        </p:nvSpPr>
        <p:spPr bwMode="auto">
          <a:xfrm>
            <a:off x="5027355" y="2234105"/>
            <a:ext cx="2297784" cy="292685"/>
          </a:xfrm>
          <a:prstGeom prst="rect">
            <a:avLst/>
          </a:prstGeom>
          <a:solidFill>
            <a:srgbClr val="F2F2F2"/>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0000"/>
                </a:solidFill>
                <a:effectLst/>
                <a:uLnTx/>
                <a:uFillTx/>
                <a:latin typeface="Segoe UI"/>
                <a:ea typeface="+mn-ea"/>
                <a:cs typeface="Segoe UI Semilight" panose="020B0402040204020203" pitchFamily="34" charset="0"/>
              </a:rPr>
              <a:t>Zero Trust Architecture</a:t>
            </a:r>
          </a:p>
        </p:txBody>
      </p:sp>
      <p:sp>
        <p:nvSpPr>
          <p:cNvPr id="69" name="Rectangle 68">
            <a:extLst>
              <a:ext uri="{FF2B5EF4-FFF2-40B4-BE49-F238E27FC236}">
                <a16:creationId xmlns:a16="http://schemas.microsoft.com/office/drawing/2014/main" id="{405E1C3F-95F0-DCB2-8838-07B7801E4513}"/>
              </a:ext>
            </a:extLst>
          </p:cNvPr>
          <p:cNvSpPr/>
          <p:nvPr/>
        </p:nvSpPr>
        <p:spPr bwMode="auto">
          <a:xfrm>
            <a:off x="3513475" y="1748051"/>
            <a:ext cx="5296460" cy="318307"/>
          </a:xfrm>
          <a:prstGeom prst="rect">
            <a:avLst/>
          </a:prstGeom>
          <a:no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79308" tIns="179308" rIns="179308" bIns="182880"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6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Security Strategy and Program</a:t>
            </a:r>
          </a:p>
        </p:txBody>
      </p:sp>
      <p:sp>
        <p:nvSpPr>
          <p:cNvPr id="2" name="Title 1">
            <a:extLst>
              <a:ext uri="{FF2B5EF4-FFF2-40B4-BE49-F238E27FC236}">
                <a16:creationId xmlns:a16="http://schemas.microsoft.com/office/drawing/2014/main" id="{3AE6CA85-0390-4116-9EF4-1BA8E1F34B4D}"/>
              </a:ext>
            </a:extLst>
          </p:cNvPr>
          <p:cNvSpPr>
            <a:spLocks noGrp="1"/>
          </p:cNvSpPr>
          <p:nvPr>
            <p:ph type="title"/>
          </p:nvPr>
        </p:nvSpPr>
        <p:spPr>
          <a:xfrm>
            <a:off x="588263" y="457200"/>
            <a:ext cx="11018520" cy="482889"/>
          </a:xfrm>
        </p:spPr>
        <p:txBody>
          <a:bodyPr/>
          <a:lstStyle/>
          <a:p>
            <a:r>
              <a:rPr lang="en-US" sz="3138"/>
              <a:t>Product Families Enable Modernization Initiatives</a:t>
            </a:r>
            <a:endParaRPr lang="en-US" sz="1569" i="1"/>
          </a:p>
        </p:txBody>
      </p:sp>
      <p:pic>
        <p:nvPicPr>
          <p:cNvPr id="104" name="Picture 103">
            <a:extLst>
              <a:ext uri="{FF2B5EF4-FFF2-40B4-BE49-F238E27FC236}">
                <a16:creationId xmlns:a16="http://schemas.microsoft.com/office/drawing/2014/main" id="{792AF6C9-0915-DBBB-4B4A-DA839B78E91D}"/>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bwMode="invGray">
          <a:xfrm>
            <a:off x="10258342" y="258174"/>
            <a:ext cx="1585192" cy="339568"/>
          </a:xfrm>
          <a:prstGeom prst="rect">
            <a:avLst/>
          </a:prstGeom>
        </p:spPr>
      </p:pic>
      <p:sp>
        <p:nvSpPr>
          <p:cNvPr id="88" name="Rounded Rectangle 87">
            <a:extLst>
              <a:ext uri="{FF2B5EF4-FFF2-40B4-BE49-F238E27FC236}">
                <a16:creationId xmlns:a16="http://schemas.microsoft.com/office/drawing/2014/main" id="{70E924DE-5D04-54DC-6EB5-AEA8D3459DDF}"/>
              </a:ext>
            </a:extLst>
          </p:cNvPr>
          <p:cNvSpPr/>
          <p:nvPr/>
        </p:nvSpPr>
        <p:spPr bwMode="auto">
          <a:xfrm>
            <a:off x="377635" y="2641845"/>
            <a:ext cx="2200098" cy="3447780"/>
          </a:xfrm>
          <a:prstGeom prst="roundRect">
            <a:avLst>
              <a:gd name="adj" fmla="val 4503"/>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548640" rIns="182880" bIns="89654" numCol="1" spcCol="0" rtlCol="0" fromWordArt="0" anchor="t"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1400" b="1" i="0" u="none" strike="noStrike" kern="1200" cap="none" spc="0" normalizeH="0" baseline="0" noProof="0">
                <a:ln>
                  <a:noFill/>
                </a:ln>
                <a:solidFill>
                  <a:srgbClr val="0078D4"/>
                </a:solidFill>
                <a:effectLst/>
                <a:uLnTx/>
                <a:uFillTx/>
                <a:latin typeface="Segoe UI"/>
                <a:ea typeface="+mn-ea"/>
                <a:cs typeface="Segoe UI Semilight" panose="020B0402040204020203" pitchFamily="34" charset="0"/>
              </a:rPr>
              <a:t>Secure Identities and Access</a:t>
            </a:r>
          </a:p>
        </p:txBody>
      </p:sp>
      <p:sp>
        <p:nvSpPr>
          <p:cNvPr id="24" name="Rectangle 23">
            <a:extLst>
              <a:ext uri="{FF2B5EF4-FFF2-40B4-BE49-F238E27FC236}">
                <a16:creationId xmlns:a16="http://schemas.microsoft.com/office/drawing/2014/main" id="{9BCF56E4-7EBD-4882-11CF-CF9FD1034A5C}"/>
              </a:ext>
            </a:extLst>
          </p:cNvPr>
          <p:cNvSpPr/>
          <p:nvPr/>
        </p:nvSpPr>
        <p:spPr bwMode="auto">
          <a:xfrm>
            <a:off x="7344911" y="4974119"/>
            <a:ext cx="2045909" cy="962544"/>
          </a:xfrm>
          <a:prstGeom prst="rect">
            <a:avLst/>
          </a:prstGeom>
          <a:solidFill>
            <a:schemeClr val="accent2">
              <a:lumMod val="20000"/>
              <a:lumOff val="80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40080" tIns="0" rIns="0" bIns="0" numCol="1" spcCol="0" rtlCol="0" fromWordArt="0" anchor="ctr"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2000" b="0" i="0" u="none" strike="noStrike" kern="0" cap="none" spc="0" normalizeH="0" baseline="0" noProof="0">
                <a:ln>
                  <a:noFill/>
                </a:ln>
                <a:solidFill>
                  <a:srgbClr val="000000"/>
                </a:solidFill>
                <a:effectLst/>
                <a:uLnTx/>
                <a:uFillTx/>
                <a:latin typeface="Segoe UI Semibold"/>
                <a:ea typeface="+mn-ea"/>
                <a:cs typeface="Segoe UI" panose="020B0502040204020203" pitchFamily="34" charset="0"/>
              </a:rPr>
              <a:t>Sentinel</a:t>
            </a:r>
          </a:p>
        </p:txBody>
      </p:sp>
      <p:pic>
        <p:nvPicPr>
          <p:cNvPr id="26" name="Graphic 25">
            <a:extLst>
              <a:ext uri="{FF2B5EF4-FFF2-40B4-BE49-F238E27FC236}">
                <a16:creationId xmlns:a16="http://schemas.microsoft.com/office/drawing/2014/main" id="{098D2E9B-7DED-5096-1ABE-C7199503DBF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485899" y="5285109"/>
            <a:ext cx="280743" cy="317304"/>
          </a:xfrm>
          <a:prstGeom prst="rect">
            <a:avLst/>
          </a:prstGeom>
        </p:spPr>
      </p:pic>
      <p:sp>
        <p:nvSpPr>
          <p:cNvPr id="34" name="Rectangle 33">
            <a:extLst>
              <a:ext uri="{FF2B5EF4-FFF2-40B4-BE49-F238E27FC236}">
                <a16:creationId xmlns:a16="http://schemas.microsoft.com/office/drawing/2014/main" id="{0DF6A846-C099-E3AD-D362-5924BD70B617}"/>
              </a:ext>
            </a:extLst>
          </p:cNvPr>
          <p:cNvSpPr/>
          <p:nvPr/>
        </p:nvSpPr>
        <p:spPr bwMode="auto">
          <a:xfrm>
            <a:off x="527729" y="3728355"/>
            <a:ext cx="1925391" cy="1044284"/>
          </a:xfrm>
          <a:prstGeom prst="rect">
            <a:avLst/>
          </a:prstGeom>
          <a:solidFill>
            <a:schemeClr val="accent2">
              <a:lumMod val="20000"/>
              <a:lumOff val="80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531" rtl="0" eaLnBrk="1" fontAlgn="auto" latinLnBrk="0" hangingPunct="1">
              <a:lnSpc>
                <a:spcPct val="100000"/>
              </a:lnSpc>
              <a:spcBef>
                <a:spcPct val="20000"/>
              </a:spcBef>
              <a:spcAft>
                <a:spcPts val="0"/>
              </a:spcAft>
              <a:buClrTx/>
              <a:buSzPct val="90000"/>
              <a:buFontTx/>
              <a:buNone/>
              <a:tabLst/>
              <a:defRPr/>
            </a:pPr>
            <a:r>
              <a:rPr kumimoji="0" lang="en-US" sz="2000" b="0" i="0" u="none" strike="noStrike" kern="0" cap="none" spc="0" normalizeH="0" baseline="0" noProof="0">
                <a:ln>
                  <a:noFill/>
                </a:ln>
                <a:solidFill>
                  <a:srgbClr val="000000"/>
                </a:solidFill>
                <a:effectLst/>
                <a:uLnTx/>
                <a:uFillTx/>
                <a:latin typeface="Segoe UI Semibold"/>
                <a:ea typeface="+mn-ea"/>
                <a:cs typeface="Segoe UI" panose="020B0502040204020203" pitchFamily="34" charset="0"/>
              </a:rPr>
              <a:t>Entra</a:t>
            </a:r>
          </a:p>
        </p:txBody>
      </p:sp>
      <p:pic>
        <p:nvPicPr>
          <p:cNvPr id="55" name="Picture 54" descr="Microsoft Enta product logo">
            <a:extLst>
              <a:ext uri="{FF2B5EF4-FFF2-40B4-BE49-F238E27FC236}">
                <a16:creationId xmlns:a16="http://schemas.microsoft.com/office/drawing/2014/main" id="{E1608650-4814-0458-412D-51B6264A9993}"/>
              </a:ext>
            </a:extLst>
          </p:cNvPr>
          <p:cNvPicPr>
            <a:picLocks noChangeAspect="1"/>
          </p:cNvPicPr>
          <p:nvPr/>
        </p:nvPicPr>
        <p:blipFill rotWithShape="1">
          <a:blip r:embed="rId6"/>
          <a:srcRect l="13197" t="4324" r="13197" b="4324"/>
          <a:stretch/>
        </p:blipFill>
        <p:spPr>
          <a:xfrm>
            <a:off x="634028" y="4069611"/>
            <a:ext cx="313488" cy="391320"/>
          </a:xfrm>
          <a:prstGeom prst="rect">
            <a:avLst/>
          </a:prstGeom>
        </p:spPr>
      </p:pic>
      <p:sp>
        <p:nvSpPr>
          <p:cNvPr id="33" name="TextBox 32">
            <a:extLst>
              <a:ext uri="{FF2B5EF4-FFF2-40B4-BE49-F238E27FC236}">
                <a16:creationId xmlns:a16="http://schemas.microsoft.com/office/drawing/2014/main" id="{EBB07F55-1D07-47B8-BED4-110800869B33}"/>
              </a:ext>
            </a:extLst>
          </p:cNvPr>
          <p:cNvSpPr txBox="1"/>
          <p:nvPr/>
        </p:nvSpPr>
        <p:spPr>
          <a:xfrm>
            <a:off x="501292" y="4974119"/>
            <a:ext cx="3172150" cy="962544"/>
          </a:xfrm>
          <a:custGeom>
            <a:avLst/>
            <a:gdLst>
              <a:gd name="connsiteX0" fmla="*/ 0 w 3940659"/>
              <a:gd name="connsiteY0" fmla="*/ 0 h 1320361"/>
              <a:gd name="connsiteX1" fmla="*/ 3940659 w 3940659"/>
              <a:gd name="connsiteY1" fmla="*/ 0 h 1320361"/>
              <a:gd name="connsiteX2" fmla="*/ 3940659 w 3940659"/>
              <a:gd name="connsiteY2" fmla="*/ 1320361 h 1320361"/>
              <a:gd name="connsiteX3" fmla="*/ 0 w 3940659"/>
              <a:gd name="connsiteY3" fmla="*/ 1320361 h 1320361"/>
              <a:gd name="connsiteX4" fmla="*/ 0 w 3940659"/>
              <a:gd name="connsiteY4" fmla="*/ 0 h 13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0659" h="1320361">
                <a:moveTo>
                  <a:pt x="0" y="0"/>
                </a:moveTo>
                <a:lnTo>
                  <a:pt x="3940659" y="0"/>
                </a:lnTo>
                <a:lnTo>
                  <a:pt x="3940659" y="1320361"/>
                </a:lnTo>
                <a:lnTo>
                  <a:pt x="0" y="1320361"/>
                </a:lnTo>
                <a:lnTo>
                  <a:pt x="0" y="0"/>
                </a:lnTo>
                <a:close/>
              </a:path>
            </a:pathLst>
          </a:custGeom>
          <a:solidFill>
            <a:schemeClr val="accent2">
              <a:lumMod val="20000"/>
              <a:lumOff val="80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40080" tIns="0" rIns="0" bIns="0" numCol="1" spcCol="0" rtlCol="0" fromWordArt="0" anchor="ctr" anchorCtr="0" forceAA="0" compatLnSpc="1">
            <a:prstTxWarp prst="textNoShape">
              <a:avLst/>
            </a:prstTxWarp>
            <a:noAutofit/>
          </a:bodyPr>
          <a:lstStyle>
            <a:defPPr>
              <a:defRPr lang="en-US"/>
            </a:defPPr>
            <a:lvl1pPr algn="ctr" defTabSz="914531">
              <a:spcBef>
                <a:spcPct val="20000"/>
              </a:spcBef>
              <a:buSzPct val="90000"/>
              <a:defRPr sz="2000" kern="0">
                <a:solidFill>
                  <a:srgbClr val="000000"/>
                </a:solidFill>
                <a:latin typeface="Segoe UI Semibold"/>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2000" b="0" i="0" u="none" strike="noStrike" kern="0" cap="none" spc="0" normalizeH="0" baseline="0" noProof="0">
                <a:ln>
                  <a:noFill/>
                </a:ln>
                <a:solidFill>
                  <a:srgbClr val="000000"/>
                </a:solidFill>
                <a:effectLst/>
                <a:uLnTx/>
                <a:uFillTx/>
                <a:latin typeface="Segoe UI Semibold"/>
                <a:ea typeface="+mn-ea"/>
                <a:cs typeface="Segoe UI" panose="020B0502040204020203" pitchFamily="34" charset="0"/>
              </a:rPr>
              <a:t>Intune</a:t>
            </a:r>
          </a:p>
        </p:txBody>
      </p:sp>
      <p:sp>
        <p:nvSpPr>
          <p:cNvPr id="53" name="Rectangle 52">
            <a:extLst>
              <a:ext uri="{FF2B5EF4-FFF2-40B4-BE49-F238E27FC236}">
                <a16:creationId xmlns:a16="http://schemas.microsoft.com/office/drawing/2014/main" id="{E42E0AD6-D5C8-D678-5DB4-4CCC5A9D2099}"/>
              </a:ext>
            </a:extLst>
          </p:cNvPr>
          <p:cNvSpPr/>
          <p:nvPr/>
        </p:nvSpPr>
        <p:spPr bwMode="auto">
          <a:xfrm>
            <a:off x="9626107" y="4937909"/>
            <a:ext cx="2045909" cy="1021830"/>
          </a:xfrm>
          <a:prstGeom prst="rect">
            <a:avLst/>
          </a:prstGeom>
          <a:solidFill>
            <a:schemeClr val="accent2">
              <a:lumMod val="20000"/>
              <a:lumOff val="80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40080" tIns="0" rIns="0" bIns="0" numCol="1" spcCol="0" rtlCol="0" fromWordArt="0" anchor="ctr"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2000" b="0" i="0" u="none" strike="noStrike" kern="0" cap="none" spc="0" normalizeH="0" baseline="0" noProof="0" err="1">
                <a:ln>
                  <a:noFill/>
                </a:ln>
                <a:solidFill>
                  <a:srgbClr val="000000"/>
                </a:solidFill>
                <a:effectLst/>
                <a:uLnTx/>
                <a:uFillTx/>
                <a:latin typeface="Segoe UI Semibold"/>
                <a:ea typeface="+mn-ea"/>
                <a:cs typeface="Segoe UI" panose="020B0502040204020203" pitchFamily="34" charset="0"/>
              </a:rPr>
              <a:t>Priva</a:t>
            </a:r>
            <a:endParaRPr kumimoji="0" lang="en-US" sz="2000" b="0" i="0" u="none" strike="noStrike" kern="0" cap="none" spc="0" normalizeH="0" baseline="0" noProof="0">
              <a:ln>
                <a:noFill/>
              </a:ln>
              <a:solidFill>
                <a:srgbClr val="000000"/>
              </a:solidFill>
              <a:effectLst/>
              <a:uLnTx/>
              <a:uFillTx/>
              <a:latin typeface="Segoe UI Semibold"/>
              <a:ea typeface="+mn-ea"/>
              <a:cs typeface="Segoe UI" panose="020B0502040204020203" pitchFamily="34" charset="0"/>
            </a:endParaRPr>
          </a:p>
        </p:txBody>
      </p:sp>
      <p:pic>
        <p:nvPicPr>
          <p:cNvPr id="54" name="Graphic 53" descr="Microsoft Intune product logo">
            <a:extLst>
              <a:ext uri="{FF2B5EF4-FFF2-40B4-BE49-F238E27FC236}">
                <a16:creationId xmlns:a16="http://schemas.microsoft.com/office/drawing/2014/main" id="{247E8657-73E5-9BEE-EDB8-32ED11EF792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34028" y="5304159"/>
            <a:ext cx="391779" cy="345689"/>
          </a:xfrm>
          <a:prstGeom prst="rect">
            <a:avLst/>
          </a:prstGeom>
        </p:spPr>
      </p:pic>
      <p:sp>
        <p:nvSpPr>
          <p:cNvPr id="56" name="Rectangle 55">
            <a:extLst>
              <a:ext uri="{FF2B5EF4-FFF2-40B4-BE49-F238E27FC236}">
                <a16:creationId xmlns:a16="http://schemas.microsoft.com/office/drawing/2014/main" id="{504DD620-E0D0-9319-19C1-8CBAD96A6151}"/>
              </a:ext>
            </a:extLst>
          </p:cNvPr>
          <p:cNvSpPr/>
          <p:nvPr/>
        </p:nvSpPr>
        <p:spPr bwMode="auto">
          <a:xfrm>
            <a:off x="2771477" y="3751112"/>
            <a:ext cx="6645780" cy="1021830"/>
          </a:xfrm>
          <a:prstGeom prst="rect">
            <a:avLst/>
          </a:prstGeom>
          <a:solidFill>
            <a:schemeClr val="accent2">
              <a:lumMod val="20000"/>
              <a:lumOff val="80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40080" tIns="0" rIns="0" bIns="0" numCol="1" spcCol="0" rtlCol="0" fromWordArt="0" anchor="ctr" anchorCtr="0" forceAA="0" compatLnSpc="1">
            <a:prstTxWarp prst="textNoShape">
              <a:avLst/>
            </a:prstTxWarp>
            <a:noAutofit/>
          </a:bodyPr>
          <a:lstStyle/>
          <a:p>
            <a:pPr marL="457200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2000" b="0" i="0" u="none" strike="noStrike" kern="0" cap="none" spc="0" normalizeH="0" baseline="0" noProof="0">
                <a:ln>
                  <a:noFill/>
                </a:ln>
                <a:solidFill>
                  <a:srgbClr val="000000"/>
                </a:solidFill>
                <a:effectLst/>
                <a:uLnTx/>
                <a:uFillTx/>
                <a:latin typeface="Segoe UI Semibold"/>
                <a:ea typeface="+mn-ea"/>
                <a:cs typeface="Segoe UI" panose="020B0502040204020203" pitchFamily="34" charset="0"/>
              </a:rPr>
              <a:t>Defender</a:t>
            </a:r>
          </a:p>
        </p:txBody>
      </p:sp>
      <p:pic>
        <p:nvPicPr>
          <p:cNvPr id="17" name="Picture 6" descr="Microsoft Defender - Wikipedia">
            <a:extLst>
              <a:ext uri="{FF2B5EF4-FFF2-40B4-BE49-F238E27FC236}">
                <a16:creationId xmlns:a16="http://schemas.microsoft.com/office/drawing/2014/main" id="{648DD195-A3EA-B7F7-7041-3413CC4C6303}"/>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l="6932" t="6932" r="6932" b="6932"/>
          <a:stretch/>
        </p:blipFill>
        <p:spPr bwMode="auto">
          <a:xfrm>
            <a:off x="7496149" y="4076298"/>
            <a:ext cx="366604" cy="389607"/>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3F3D1063-48BB-AFFB-1A0C-AFD3998D0B2A}"/>
              </a:ext>
            </a:extLst>
          </p:cNvPr>
          <p:cNvSpPr/>
          <p:nvPr/>
        </p:nvSpPr>
        <p:spPr bwMode="auto">
          <a:xfrm>
            <a:off x="9653663" y="3745826"/>
            <a:ext cx="2045909" cy="1021830"/>
          </a:xfrm>
          <a:prstGeom prst="rect">
            <a:avLst/>
          </a:prstGeom>
          <a:solidFill>
            <a:schemeClr val="accent2">
              <a:lumMod val="20000"/>
              <a:lumOff val="80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40080" tIns="0" rIns="0" bIns="0" numCol="1" spcCol="0" rtlCol="0" fromWordArt="0" anchor="ctr" anchorCtr="0" forceAA="0" compatLnSpc="1">
            <a:prstTxWarp prst="textNoShape">
              <a:avLst/>
            </a:prstTxWarp>
            <a:noAutofit/>
          </a:bodyPr>
          <a:lstStyle/>
          <a:p>
            <a:pPr marL="0" marR="0" lvl="0" indent="0" algn="l" defTabSz="914531" rtl="0" eaLnBrk="1" fontAlgn="auto" latinLnBrk="0" hangingPunct="1">
              <a:lnSpc>
                <a:spcPct val="100000"/>
              </a:lnSpc>
              <a:spcBef>
                <a:spcPct val="20000"/>
              </a:spcBef>
              <a:spcAft>
                <a:spcPts val="0"/>
              </a:spcAft>
              <a:buClrTx/>
              <a:buSzPct val="90000"/>
              <a:buFontTx/>
              <a:buNone/>
              <a:tabLst/>
              <a:defRPr/>
            </a:pPr>
            <a:r>
              <a:rPr kumimoji="0" lang="en-US" sz="2000" b="0" i="0" u="none" strike="noStrike" kern="0" cap="none" spc="0" normalizeH="0" baseline="0" noProof="0">
                <a:ln>
                  <a:noFill/>
                </a:ln>
                <a:solidFill>
                  <a:srgbClr val="000000"/>
                </a:solidFill>
                <a:effectLst/>
                <a:uLnTx/>
                <a:uFillTx/>
                <a:latin typeface="Segoe UI Semibold"/>
                <a:ea typeface="+mn-ea"/>
                <a:cs typeface="Segoe UI" panose="020B0502040204020203" pitchFamily="34" charset="0"/>
              </a:rPr>
              <a:t>Purview</a:t>
            </a:r>
          </a:p>
        </p:txBody>
      </p:sp>
      <p:pic>
        <p:nvPicPr>
          <p:cNvPr id="32" name="Graphic 31">
            <a:extLst>
              <a:ext uri="{FF2B5EF4-FFF2-40B4-BE49-F238E27FC236}">
                <a16:creationId xmlns:a16="http://schemas.microsoft.com/office/drawing/2014/main" id="{28B31245-F215-FB31-3F4A-9EE571AD393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744890" y="4109922"/>
            <a:ext cx="451578" cy="275964"/>
          </a:xfrm>
          <a:prstGeom prst="rect">
            <a:avLst/>
          </a:prstGeom>
        </p:spPr>
      </p:pic>
      <p:grpSp>
        <p:nvGrpSpPr>
          <p:cNvPr id="37" name="Group 36" descr="Priva product logo">
            <a:extLst>
              <a:ext uri="{FF2B5EF4-FFF2-40B4-BE49-F238E27FC236}">
                <a16:creationId xmlns:a16="http://schemas.microsoft.com/office/drawing/2014/main" id="{D034BA14-4AA7-065C-CE9C-548F10910F8B}"/>
              </a:ext>
            </a:extLst>
          </p:cNvPr>
          <p:cNvGrpSpPr>
            <a:grpSpLocks noChangeAspect="1"/>
          </p:cNvGrpSpPr>
          <p:nvPr/>
        </p:nvGrpSpPr>
        <p:grpSpPr>
          <a:xfrm>
            <a:off x="9775310" y="5275755"/>
            <a:ext cx="390737" cy="389607"/>
            <a:chOff x="4100469" y="2403926"/>
            <a:chExt cx="3437191" cy="3427251"/>
          </a:xfrm>
          <a:solidFill>
            <a:srgbClr val="0486D1"/>
          </a:solidFill>
        </p:grpSpPr>
        <p:sp>
          <p:nvSpPr>
            <p:cNvPr id="39" name="Freeform: Shape 21">
              <a:extLst>
                <a:ext uri="{FF2B5EF4-FFF2-40B4-BE49-F238E27FC236}">
                  <a16:creationId xmlns:a16="http://schemas.microsoft.com/office/drawing/2014/main" id="{799ED57A-9429-E283-2D5E-20C0E073D9E1}"/>
                </a:ext>
                <a:ext uri="{C183D7F6-B498-43B3-948B-1728B52AA6E4}">
                  <adec:decorative xmlns:adec="http://schemas.microsoft.com/office/drawing/2017/decorative" val="1"/>
                </a:ext>
              </a:extLst>
            </p:cNvPr>
            <p:cNvSpPr/>
            <p:nvPr/>
          </p:nvSpPr>
          <p:spPr bwMode="auto">
            <a:xfrm>
              <a:off x="4770047" y="3666509"/>
              <a:ext cx="1049018" cy="820154"/>
            </a:xfrm>
            <a:custGeom>
              <a:avLst/>
              <a:gdLst>
                <a:gd name="connsiteX0" fmla="*/ 412757 w 1049018"/>
                <a:gd name="connsiteY0" fmla="*/ 0 h 820154"/>
                <a:gd name="connsiteX1" fmla="*/ 1017901 w 1049018"/>
                <a:gd name="connsiteY1" fmla="*/ 184846 h 820154"/>
                <a:gd name="connsiteX2" fmla="*/ 1049018 w 1049018"/>
                <a:gd name="connsiteY2" fmla="*/ 208114 h 820154"/>
                <a:gd name="connsiteX3" fmla="*/ 996812 w 1049018"/>
                <a:gd name="connsiteY3" fmla="*/ 247152 h 820154"/>
                <a:gd name="connsiteX4" fmla="*/ 651603 w 1049018"/>
                <a:gd name="connsiteY4" fmla="*/ 760481 h 820154"/>
                <a:gd name="connsiteX5" fmla="*/ 636260 w 1049018"/>
                <a:gd name="connsiteY5" fmla="*/ 820154 h 820154"/>
                <a:gd name="connsiteX6" fmla="*/ 627725 w 1049018"/>
                <a:gd name="connsiteY6" fmla="*/ 817030 h 820154"/>
                <a:gd name="connsiteX7" fmla="*/ 15344 w 1049018"/>
                <a:gd name="connsiteY7" fmla="*/ 141604 h 820154"/>
                <a:gd name="connsiteX8" fmla="*/ 0 w 1049018"/>
                <a:gd name="connsiteY8" fmla="*/ 81931 h 820154"/>
                <a:gd name="connsiteX9" fmla="*/ 90904 w 1049018"/>
                <a:gd name="connsiteY9" fmla="*/ 48660 h 820154"/>
                <a:gd name="connsiteX10" fmla="*/ 412757 w 1049018"/>
                <a:gd name="connsiteY10" fmla="*/ 0 h 82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9018" h="820154">
                  <a:moveTo>
                    <a:pt x="412757" y="0"/>
                  </a:moveTo>
                  <a:cubicBezTo>
                    <a:pt x="636916" y="0"/>
                    <a:pt x="845159" y="68144"/>
                    <a:pt x="1017901" y="184846"/>
                  </a:cubicBezTo>
                  <a:lnTo>
                    <a:pt x="1049018" y="208114"/>
                  </a:lnTo>
                  <a:lnTo>
                    <a:pt x="996812" y="247152"/>
                  </a:lnTo>
                  <a:cubicBezTo>
                    <a:pt x="836449" y="379496"/>
                    <a:pt x="714850" y="557134"/>
                    <a:pt x="651603" y="760481"/>
                  </a:cubicBezTo>
                  <a:lnTo>
                    <a:pt x="636260" y="820154"/>
                  </a:lnTo>
                  <a:lnTo>
                    <a:pt x="627725" y="817030"/>
                  </a:lnTo>
                  <a:cubicBezTo>
                    <a:pt x="336376" y="693800"/>
                    <a:pt x="110215" y="446624"/>
                    <a:pt x="15344" y="141604"/>
                  </a:cubicBezTo>
                  <a:lnTo>
                    <a:pt x="0" y="81931"/>
                  </a:lnTo>
                  <a:lnTo>
                    <a:pt x="90904" y="48660"/>
                  </a:lnTo>
                  <a:cubicBezTo>
                    <a:pt x="192577" y="17036"/>
                    <a:pt x="300678" y="0"/>
                    <a:pt x="412757" y="0"/>
                  </a:cubicBezTo>
                  <a:close/>
                </a:path>
              </a:pathLst>
            </a:custGeom>
            <a:grpFill/>
            <a:ln w="158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1" name="Freeform: Shape 23">
              <a:extLst>
                <a:ext uri="{FF2B5EF4-FFF2-40B4-BE49-F238E27FC236}">
                  <a16:creationId xmlns:a16="http://schemas.microsoft.com/office/drawing/2014/main" id="{DDCD92DB-FD54-013D-8BDF-CC6397EFB9BC}"/>
                </a:ext>
                <a:ext uri="{C183D7F6-B498-43B3-948B-1728B52AA6E4}">
                  <adec:decorative xmlns:adec="http://schemas.microsoft.com/office/drawing/2017/decorative" val="1"/>
                </a:ext>
              </a:extLst>
            </p:cNvPr>
            <p:cNvSpPr/>
            <p:nvPr/>
          </p:nvSpPr>
          <p:spPr bwMode="auto">
            <a:xfrm>
              <a:off x="5819065" y="3666509"/>
              <a:ext cx="1049020" cy="820155"/>
            </a:xfrm>
            <a:custGeom>
              <a:avLst/>
              <a:gdLst>
                <a:gd name="connsiteX0" fmla="*/ 636260 w 1049020"/>
                <a:gd name="connsiteY0" fmla="*/ 0 h 820155"/>
                <a:gd name="connsiteX1" fmla="*/ 958113 w 1049020"/>
                <a:gd name="connsiteY1" fmla="*/ 48660 h 820155"/>
                <a:gd name="connsiteX2" fmla="*/ 1049020 w 1049020"/>
                <a:gd name="connsiteY2" fmla="*/ 81932 h 820155"/>
                <a:gd name="connsiteX3" fmla="*/ 1033676 w 1049020"/>
                <a:gd name="connsiteY3" fmla="*/ 141604 h 820155"/>
                <a:gd name="connsiteX4" fmla="*/ 421295 w 1049020"/>
                <a:gd name="connsiteY4" fmla="*/ 817030 h 820155"/>
                <a:gd name="connsiteX5" fmla="*/ 412758 w 1049020"/>
                <a:gd name="connsiteY5" fmla="*/ 820155 h 820155"/>
                <a:gd name="connsiteX6" fmla="*/ 397414 w 1049020"/>
                <a:gd name="connsiteY6" fmla="*/ 760481 h 820155"/>
                <a:gd name="connsiteX7" fmla="*/ 52205 w 1049020"/>
                <a:gd name="connsiteY7" fmla="*/ 247152 h 820155"/>
                <a:gd name="connsiteX8" fmla="*/ 0 w 1049020"/>
                <a:gd name="connsiteY8" fmla="*/ 208114 h 820155"/>
                <a:gd name="connsiteX9" fmla="*/ 31116 w 1049020"/>
                <a:gd name="connsiteY9" fmla="*/ 184846 h 820155"/>
                <a:gd name="connsiteX10" fmla="*/ 636260 w 1049020"/>
                <a:gd name="connsiteY10" fmla="*/ 0 h 82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9020" h="820155">
                  <a:moveTo>
                    <a:pt x="636260" y="0"/>
                  </a:moveTo>
                  <a:cubicBezTo>
                    <a:pt x="748340" y="0"/>
                    <a:pt x="856440" y="17036"/>
                    <a:pt x="958113" y="48660"/>
                  </a:cubicBezTo>
                  <a:lnTo>
                    <a:pt x="1049020" y="81932"/>
                  </a:lnTo>
                  <a:lnTo>
                    <a:pt x="1033676" y="141604"/>
                  </a:lnTo>
                  <a:cubicBezTo>
                    <a:pt x="938805" y="446624"/>
                    <a:pt x="712645" y="693800"/>
                    <a:pt x="421295" y="817030"/>
                  </a:cubicBezTo>
                  <a:lnTo>
                    <a:pt x="412758" y="820155"/>
                  </a:lnTo>
                  <a:lnTo>
                    <a:pt x="397414" y="760481"/>
                  </a:lnTo>
                  <a:cubicBezTo>
                    <a:pt x="334167" y="557134"/>
                    <a:pt x="212569" y="379496"/>
                    <a:pt x="52205" y="247152"/>
                  </a:cubicBezTo>
                  <a:lnTo>
                    <a:pt x="0" y="208114"/>
                  </a:lnTo>
                  <a:lnTo>
                    <a:pt x="31116" y="184846"/>
                  </a:lnTo>
                  <a:cubicBezTo>
                    <a:pt x="203858" y="68144"/>
                    <a:pt x="412101" y="0"/>
                    <a:pt x="636260" y="0"/>
                  </a:cubicBezTo>
                  <a:close/>
                </a:path>
              </a:pathLst>
            </a:custGeom>
            <a:grpFill/>
            <a:ln w="158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4" name="Freeform: Shape 27">
              <a:extLst>
                <a:ext uri="{FF2B5EF4-FFF2-40B4-BE49-F238E27FC236}">
                  <a16:creationId xmlns:a16="http://schemas.microsoft.com/office/drawing/2014/main" id="{BE7BD2EE-AF22-E15C-C6F7-513B182A3B76}"/>
                </a:ext>
                <a:ext uri="{C183D7F6-B498-43B3-948B-1728B52AA6E4}">
                  <adec:decorative xmlns:adec="http://schemas.microsoft.com/office/drawing/2017/decorative" val="1"/>
                </a:ext>
              </a:extLst>
            </p:cNvPr>
            <p:cNvSpPr/>
            <p:nvPr/>
          </p:nvSpPr>
          <p:spPr bwMode="auto">
            <a:xfrm>
              <a:off x="5372990" y="4486663"/>
              <a:ext cx="892149" cy="1136400"/>
            </a:xfrm>
            <a:custGeom>
              <a:avLst/>
              <a:gdLst>
                <a:gd name="connsiteX0" fmla="*/ 33317 w 892149"/>
                <a:gd name="connsiteY0" fmla="*/ 0 h 1136400"/>
                <a:gd name="connsiteX1" fmla="*/ 124223 w 892149"/>
                <a:gd name="connsiteY1" fmla="*/ 33271 h 1136400"/>
                <a:gd name="connsiteX2" fmla="*/ 446076 w 892149"/>
                <a:gd name="connsiteY2" fmla="*/ 81931 h 1136400"/>
                <a:gd name="connsiteX3" fmla="*/ 767929 w 892149"/>
                <a:gd name="connsiteY3" fmla="*/ 33271 h 1136400"/>
                <a:gd name="connsiteX4" fmla="*/ 858833 w 892149"/>
                <a:gd name="connsiteY4" fmla="*/ 1 h 1136400"/>
                <a:gd name="connsiteX5" fmla="*/ 870160 w 892149"/>
                <a:gd name="connsiteY5" fmla="*/ 44052 h 1136400"/>
                <a:gd name="connsiteX6" fmla="*/ 892149 w 892149"/>
                <a:gd name="connsiteY6" fmla="*/ 262180 h 1136400"/>
                <a:gd name="connsiteX7" fmla="*/ 498280 w 892149"/>
                <a:gd name="connsiteY7" fmla="*/ 1097362 h 1136400"/>
                <a:gd name="connsiteX8" fmla="*/ 446075 w 892149"/>
                <a:gd name="connsiteY8" fmla="*/ 1136400 h 1136400"/>
                <a:gd name="connsiteX9" fmla="*/ 393869 w 892149"/>
                <a:gd name="connsiteY9" fmla="*/ 1097362 h 1136400"/>
                <a:gd name="connsiteX10" fmla="*/ 0 w 892149"/>
                <a:gd name="connsiteY10" fmla="*/ 262180 h 1136400"/>
                <a:gd name="connsiteX11" fmla="*/ 21989 w 892149"/>
                <a:gd name="connsiteY11" fmla="*/ 44052 h 1136400"/>
                <a:gd name="connsiteX12" fmla="*/ 33317 w 892149"/>
                <a:gd name="connsiteY12" fmla="*/ 0 h 113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2149" h="1136400">
                  <a:moveTo>
                    <a:pt x="33317" y="0"/>
                  </a:moveTo>
                  <a:lnTo>
                    <a:pt x="124223" y="33271"/>
                  </a:lnTo>
                  <a:cubicBezTo>
                    <a:pt x="225896" y="64895"/>
                    <a:pt x="333997" y="81931"/>
                    <a:pt x="446076" y="81931"/>
                  </a:cubicBezTo>
                  <a:cubicBezTo>
                    <a:pt x="558156" y="81931"/>
                    <a:pt x="666256" y="64895"/>
                    <a:pt x="767929" y="33271"/>
                  </a:cubicBezTo>
                  <a:lnTo>
                    <a:pt x="858833" y="1"/>
                  </a:lnTo>
                  <a:lnTo>
                    <a:pt x="870160" y="44052"/>
                  </a:lnTo>
                  <a:cubicBezTo>
                    <a:pt x="884578" y="114509"/>
                    <a:pt x="892149" y="187461"/>
                    <a:pt x="892149" y="262180"/>
                  </a:cubicBezTo>
                  <a:cubicBezTo>
                    <a:pt x="892149" y="598419"/>
                    <a:pt x="738826" y="898846"/>
                    <a:pt x="498280" y="1097362"/>
                  </a:cubicBezTo>
                  <a:lnTo>
                    <a:pt x="446075" y="1136400"/>
                  </a:lnTo>
                  <a:lnTo>
                    <a:pt x="393869" y="1097362"/>
                  </a:lnTo>
                  <a:cubicBezTo>
                    <a:pt x="153324" y="898846"/>
                    <a:pt x="0" y="598419"/>
                    <a:pt x="0" y="262180"/>
                  </a:cubicBezTo>
                  <a:cubicBezTo>
                    <a:pt x="0" y="187461"/>
                    <a:pt x="7572" y="114509"/>
                    <a:pt x="21989" y="44052"/>
                  </a:cubicBezTo>
                  <a:lnTo>
                    <a:pt x="33317" y="0"/>
                  </a:lnTo>
                  <a:close/>
                </a:path>
              </a:pathLst>
            </a:custGeom>
            <a:grpFill/>
            <a:ln w="158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46" name="Freeform: Shape 28">
              <a:extLst>
                <a:ext uri="{FF2B5EF4-FFF2-40B4-BE49-F238E27FC236}">
                  <a16:creationId xmlns:a16="http://schemas.microsoft.com/office/drawing/2014/main" id="{A5506AB0-B6D5-3A64-E24D-EDC8BC7AF156}"/>
                </a:ext>
                <a:ext uri="{C183D7F6-B498-43B3-948B-1728B52AA6E4}">
                  <adec:decorative xmlns:adec="http://schemas.microsoft.com/office/drawing/2017/decorative" val="1"/>
                </a:ext>
              </a:extLst>
            </p:cNvPr>
            <p:cNvSpPr/>
            <p:nvPr/>
          </p:nvSpPr>
          <p:spPr bwMode="auto">
            <a:xfrm>
              <a:off x="4736730" y="2403926"/>
              <a:ext cx="2164670" cy="1470697"/>
            </a:xfrm>
            <a:custGeom>
              <a:avLst/>
              <a:gdLst>
                <a:gd name="connsiteX0" fmla="*/ 1082335 w 2164670"/>
                <a:gd name="connsiteY0" fmla="*/ 0 h 1470697"/>
                <a:gd name="connsiteX1" fmla="*/ 2164670 w 2164670"/>
                <a:gd name="connsiteY1" fmla="*/ 1082334 h 1470697"/>
                <a:gd name="connsiteX2" fmla="*/ 2142681 w 2164670"/>
                <a:gd name="connsiteY2" fmla="*/ 1300462 h 1470697"/>
                <a:gd name="connsiteX3" fmla="*/ 2131354 w 2164670"/>
                <a:gd name="connsiteY3" fmla="*/ 1344515 h 1470697"/>
                <a:gd name="connsiteX4" fmla="*/ 2040447 w 2164670"/>
                <a:gd name="connsiteY4" fmla="*/ 1311243 h 1470697"/>
                <a:gd name="connsiteX5" fmla="*/ 1718594 w 2164670"/>
                <a:gd name="connsiteY5" fmla="*/ 1262583 h 1470697"/>
                <a:gd name="connsiteX6" fmla="*/ 1113450 w 2164670"/>
                <a:gd name="connsiteY6" fmla="*/ 1447429 h 1470697"/>
                <a:gd name="connsiteX7" fmla="*/ 1082334 w 2164670"/>
                <a:gd name="connsiteY7" fmla="*/ 1470697 h 1470697"/>
                <a:gd name="connsiteX8" fmla="*/ 1051217 w 2164670"/>
                <a:gd name="connsiteY8" fmla="*/ 1447429 h 1470697"/>
                <a:gd name="connsiteX9" fmla="*/ 446073 w 2164670"/>
                <a:gd name="connsiteY9" fmla="*/ 1262583 h 1470697"/>
                <a:gd name="connsiteX10" fmla="*/ 124220 w 2164670"/>
                <a:gd name="connsiteY10" fmla="*/ 1311243 h 1470697"/>
                <a:gd name="connsiteX11" fmla="*/ 33316 w 2164670"/>
                <a:gd name="connsiteY11" fmla="*/ 1344514 h 1470697"/>
                <a:gd name="connsiteX12" fmla="*/ 21989 w 2164670"/>
                <a:gd name="connsiteY12" fmla="*/ 1300462 h 1470697"/>
                <a:gd name="connsiteX13" fmla="*/ 0 w 2164670"/>
                <a:gd name="connsiteY13" fmla="*/ 1082334 h 1470697"/>
                <a:gd name="connsiteX14" fmla="*/ 1082335 w 2164670"/>
                <a:gd name="connsiteY14" fmla="*/ 0 h 14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4670" h="1470697">
                  <a:moveTo>
                    <a:pt x="1082335" y="0"/>
                  </a:moveTo>
                  <a:cubicBezTo>
                    <a:pt x="1680092" y="0"/>
                    <a:pt x="2164670" y="484577"/>
                    <a:pt x="2164670" y="1082334"/>
                  </a:cubicBezTo>
                  <a:cubicBezTo>
                    <a:pt x="2164670" y="1157054"/>
                    <a:pt x="2157099" y="1230005"/>
                    <a:pt x="2142681" y="1300462"/>
                  </a:cubicBezTo>
                  <a:lnTo>
                    <a:pt x="2131354" y="1344515"/>
                  </a:lnTo>
                  <a:lnTo>
                    <a:pt x="2040447" y="1311243"/>
                  </a:lnTo>
                  <a:cubicBezTo>
                    <a:pt x="1938774" y="1279619"/>
                    <a:pt x="1830674" y="1262583"/>
                    <a:pt x="1718594" y="1262583"/>
                  </a:cubicBezTo>
                  <a:cubicBezTo>
                    <a:pt x="1494435" y="1262583"/>
                    <a:pt x="1286192" y="1330727"/>
                    <a:pt x="1113450" y="1447429"/>
                  </a:cubicBezTo>
                  <a:lnTo>
                    <a:pt x="1082334" y="1470697"/>
                  </a:lnTo>
                  <a:lnTo>
                    <a:pt x="1051217" y="1447429"/>
                  </a:lnTo>
                  <a:cubicBezTo>
                    <a:pt x="878475" y="1330727"/>
                    <a:pt x="670232" y="1262583"/>
                    <a:pt x="446073" y="1262583"/>
                  </a:cubicBezTo>
                  <a:cubicBezTo>
                    <a:pt x="333994" y="1262583"/>
                    <a:pt x="225893" y="1279619"/>
                    <a:pt x="124220" y="1311243"/>
                  </a:cubicBezTo>
                  <a:lnTo>
                    <a:pt x="33316" y="1344514"/>
                  </a:lnTo>
                  <a:lnTo>
                    <a:pt x="21989" y="1300462"/>
                  </a:lnTo>
                  <a:cubicBezTo>
                    <a:pt x="7572" y="1230005"/>
                    <a:pt x="0" y="1157054"/>
                    <a:pt x="0" y="1082334"/>
                  </a:cubicBezTo>
                  <a:cubicBezTo>
                    <a:pt x="0" y="484577"/>
                    <a:pt x="484578" y="0"/>
                    <a:pt x="1082335" y="0"/>
                  </a:cubicBezTo>
                  <a:close/>
                </a:path>
              </a:pathLst>
            </a:custGeom>
            <a:grpFill/>
            <a:ln w="158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50" name="Freeform: Shape 33">
              <a:extLst>
                <a:ext uri="{FF2B5EF4-FFF2-40B4-BE49-F238E27FC236}">
                  <a16:creationId xmlns:a16="http://schemas.microsoft.com/office/drawing/2014/main" id="{90F62EA3-E18A-27F2-C560-F40F8C950975}"/>
                </a:ext>
                <a:ext uri="{C183D7F6-B498-43B3-948B-1728B52AA6E4}">
                  <adec:decorative xmlns:adec="http://schemas.microsoft.com/office/drawing/2017/decorative" val="1"/>
                </a:ext>
              </a:extLst>
            </p:cNvPr>
            <p:cNvSpPr/>
            <p:nvPr/>
          </p:nvSpPr>
          <p:spPr bwMode="auto">
            <a:xfrm>
              <a:off x="4100469" y="3748440"/>
              <a:ext cx="1718596" cy="2082737"/>
            </a:xfrm>
            <a:custGeom>
              <a:avLst/>
              <a:gdLst>
                <a:gd name="connsiteX0" fmla="*/ 669578 w 1718596"/>
                <a:gd name="connsiteY0" fmla="*/ 0 h 2082737"/>
                <a:gd name="connsiteX1" fmla="*/ 684922 w 1718596"/>
                <a:gd name="connsiteY1" fmla="*/ 59673 h 2082737"/>
                <a:gd name="connsiteX2" fmla="*/ 1297303 w 1718596"/>
                <a:gd name="connsiteY2" fmla="*/ 735099 h 2082737"/>
                <a:gd name="connsiteX3" fmla="*/ 1305838 w 1718596"/>
                <a:gd name="connsiteY3" fmla="*/ 738223 h 2082737"/>
                <a:gd name="connsiteX4" fmla="*/ 1294510 w 1718596"/>
                <a:gd name="connsiteY4" fmla="*/ 782275 h 2082737"/>
                <a:gd name="connsiteX5" fmla="*/ 1272521 w 1718596"/>
                <a:gd name="connsiteY5" fmla="*/ 1000403 h 2082737"/>
                <a:gd name="connsiteX6" fmla="*/ 1666390 w 1718596"/>
                <a:gd name="connsiteY6" fmla="*/ 1835585 h 2082737"/>
                <a:gd name="connsiteX7" fmla="*/ 1718596 w 1718596"/>
                <a:gd name="connsiteY7" fmla="*/ 1874623 h 2082737"/>
                <a:gd name="connsiteX8" fmla="*/ 1687479 w 1718596"/>
                <a:gd name="connsiteY8" fmla="*/ 1897891 h 2082737"/>
                <a:gd name="connsiteX9" fmla="*/ 1082335 w 1718596"/>
                <a:gd name="connsiteY9" fmla="*/ 2082737 h 2082737"/>
                <a:gd name="connsiteX10" fmla="*/ 0 w 1718596"/>
                <a:gd name="connsiteY10" fmla="*/ 1000403 h 2082737"/>
                <a:gd name="connsiteX11" fmla="*/ 661041 w 1718596"/>
                <a:gd name="connsiteY11" fmla="*/ 3124 h 2082737"/>
                <a:gd name="connsiteX12" fmla="*/ 669578 w 1718596"/>
                <a:gd name="connsiteY12" fmla="*/ 0 h 208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8596" h="2082737">
                  <a:moveTo>
                    <a:pt x="669578" y="0"/>
                  </a:moveTo>
                  <a:lnTo>
                    <a:pt x="684922" y="59673"/>
                  </a:lnTo>
                  <a:cubicBezTo>
                    <a:pt x="779793" y="364693"/>
                    <a:pt x="1005954" y="611869"/>
                    <a:pt x="1297303" y="735099"/>
                  </a:cubicBezTo>
                  <a:lnTo>
                    <a:pt x="1305838" y="738223"/>
                  </a:lnTo>
                  <a:lnTo>
                    <a:pt x="1294510" y="782275"/>
                  </a:lnTo>
                  <a:cubicBezTo>
                    <a:pt x="1280093" y="852732"/>
                    <a:pt x="1272521" y="925684"/>
                    <a:pt x="1272521" y="1000403"/>
                  </a:cubicBezTo>
                  <a:cubicBezTo>
                    <a:pt x="1272521" y="1336642"/>
                    <a:pt x="1425845" y="1637069"/>
                    <a:pt x="1666390" y="1835585"/>
                  </a:cubicBezTo>
                  <a:lnTo>
                    <a:pt x="1718596" y="1874623"/>
                  </a:lnTo>
                  <a:lnTo>
                    <a:pt x="1687479" y="1897891"/>
                  </a:lnTo>
                  <a:cubicBezTo>
                    <a:pt x="1514737" y="2014594"/>
                    <a:pt x="1306494" y="2082737"/>
                    <a:pt x="1082335" y="2082737"/>
                  </a:cubicBezTo>
                  <a:cubicBezTo>
                    <a:pt x="484578" y="2082737"/>
                    <a:pt x="0" y="1598160"/>
                    <a:pt x="0" y="1000403"/>
                  </a:cubicBezTo>
                  <a:cubicBezTo>
                    <a:pt x="0" y="552085"/>
                    <a:pt x="272575" y="167431"/>
                    <a:pt x="661041" y="3124"/>
                  </a:cubicBezTo>
                  <a:lnTo>
                    <a:pt x="669578" y="0"/>
                  </a:lnTo>
                  <a:close/>
                </a:path>
              </a:pathLst>
            </a:custGeom>
            <a:grpFill/>
            <a:ln w="158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51" name="Freeform: Shape 37">
              <a:extLst>
                <a:ext uri="{FF2B5EF4-FFF2-40B4-BE49-F238E27FC236}">
                  <a16:creationId xmlns:a16="http://schemas.microsoft.com/office/drawing/2014/main" id="{56D568E2-CB8F-9511-9C93-A504F2FD96A7}"/>
                </a:ext>
                <a:ext uri="{C183D7F6-B498-43B3-948B-1728B52AA6E4}">
                  <adec:decorative xmlns:adec="http://schemas.microsoft.com/office/drawing/2017/decorative" val="1"/>
                </a:ext>
              </a:extLst>
            </p:cNvPr>
            <p:cNvSpPr/>
            <p:nvPr/>
          </p:nvSpPr>
          <p:spPr bwMode="auto">
            <a:xfrm>
              <a:off x="5819065" y="3748441"/>
              <a:ext cx="1718595" cy="2082736"/>
            </a:xfrm>
            <a:custGeom>
              <a:avLst/>
              <a:gdLst>
                <a:gd name="connsiteX0" fmla="*/ 1049020 w 1718595"/>
                <a:gd name="connsiteY0" fmla="*/ 0 h 2082736"/>
                <a:gd name="connsiteX1" fmla="*/ 1057554 w 1718595"/>
                <a:gd name="connsiteY1" fmla="*/ 3123 h 2082736"/>
                <a:gd name="connsiteX2" fmla="*/ 1718595 w 1718595"/>
                <a:gd name="connsiteY2" fmla="*/ 1000402 h 2082736"/>
                <a:gd name="connsiteX3" fmla="*/ 636260 w 1718595"/>
                <a:gd name="connsiteY3" fmla="*/ 2082736 h 2082736"/>
                <a:gd name="connsiteX4" fmla="*/ 31116 w 1718595"/>
                <a:gd name="connsiteY4" fmla="*/ 1897890 h 2082736"/>
                <a:gd name="connsiteX5" fmla="*/ 0 w 1718595"/>
                <a:gd name="connsiteY5" fmla="*/ 1874622 h 2082736"/>
                <a:gd name="connsiteX6" fmla="*/ 52205 w 1718595"/>
                <a:gd name="connsiteY6" fmla="*/ 1835584 h 2082736"/>
                <a:gd name="connsiteX7" fmla="*/ 446074 w 1718595"/>
                <a:gd name="connsiteY7" fmla="*/ 1000402 h 2082736"/>
                <a:gd name="connsiteX8" fmla="*/ 424085 w 1718595"/>
                <a:gd name="connsiteY8" fmla="*/ 782274 h 2082736"/>
                <a:gd name="connsiteX9" fmla="*/ 412758 w 1718595"/>
                <a:gd name="connsiteY9" fmla="*/ 738223 h 2082736"/>
                <a:gd name="connsiteX10" fmla="*/ 421295 w 1718595"/>
                <a:gd name="connsiteY10" fmla="*/ 735098 h 2082736"/>
                <a:gd name="connsiteX11" fmla="*/ 1033676 w 1718595"/>
                <a:gd name="connsiteY11" fmla="*/ 59672 h 2082736"/>
                <a:gd name="connsiteX12" fmla="*/ 1049020 w 1718595"/>
                <a:gd name="connsiteY12" fmla="*/ 0 h 208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8595" h="2082736">
                  <a:moveTo>
                    <a:pt x="1049020" y="0"/>
                  </a:moveTo>
                  <a:lnTo>
                    <a:pt x="1057554" y="3123"/>
                  </a:lnTo>
                  <a:cubicBezTo>
                    <a:pt x="1446020" y="167430"/>
                    <a:pt x="1718595" y="552084"/>
                    <a:pt x="1718595" y="1000402"/>
                  </a:cubicBezTo>
                  <a:cubicBezTo>
                    <a:pt x="1718595" y="1598159"/>
                    <a:pt x="1234017" y="2082736"/>
                    <a:pt x="636260" y="2082736"/>
                  </a:cubicBezTo>
                  <a:cubicBezTo>
                    <a:pt x="412101" y="2082736"/>
                    <a:pt x="203858" y="2014593"/>
                    <a:pt x="31116" y="1897890"/>
                  </a:cubicBezTo>
                  <a:lnTo>
                    <a:pt x="0" y="1874622"/>
                  </a:lnTo>
                  <a:lnTo>
                    <a:pt x="52205" y="1835584"/>
                  </a:lnTo>
                  <a:cubicBezTo>
                    <a:pt x="292751" y="1637068"/>
                    <a:pt x="446074" y="1336641"/>
                    <a:pt x="446074" y="1000402"/>
                  </a:cubicBezTo>
                  <a:cubicBezTo>
                    <a:pt x="446074" y="925683"/>
                    <a:pt x="438503" y="852731"/>
                    <a:pt x="424085" y="782274"/>
                  </a:cubicBezTo>
                  <a:lnTo>
                    <a:pt x="412758" y="738223"/>
                  </a:lnTo>
                  <a:lnTo>
                    <a:pt x="421295" y="735098"/>
                  </a:lnTo>
                  <a:cubicBezTo>
                    <a:pt x="712645" y="611868"/>
                    <a:pt x="938805" y="364692"/>
                    <a:pt x="1033676" y="59672"/>
                  </a:cubicBezTo>
                  <a:lnTo>
                    <a:pt x="1049020" y="0"/>
                  </a:lnTo>
                  <a:close/>
                </a:path>
              </a:pathLst>
            </a:custGeom>
            <a:grpFill/>
            <a:ln w="158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52" name="Freeform: Shape 40">
              <a:extLst>
                <a:ext uri="{FF2B5EF4-FFF2-40B4-BE49-F238E27FC236}">
                  <a16:creationId xmlns:a16="http://schemas.microsoft.com/office/drawing/2014/main" id="{3067320C-2418-0E09-96CB-650B277CB0FE}"/>
                </a:ext>
                <a:ext uri="{C183D7F6-B498-43B3-948B-1728B52AA6E4}">
                  <adec:decorative xmlns:adec="http://schemas.microsoft.com/office/drawing/2017/decorative" val="1"/>
                </a:ext>
              </a:extLst>
            </p:cNvPr>
            <p:cNvSpPr/>
            <p:nvPr/>
          </p:nvSpPr>
          <p:spPr bwMode="auto">
            <a:xfrm>
              <a:off x="5406307" y="3874623"/>
              <a:ext cx="825516" cy="693971"/>
            </a:xfrm>
            <a:custGeom>
              <a:avLst/>
              <a:gdLst>
                <a:gd name="connsiteX0" fmla="*/ 412758 w 825516"/>
                <a:gd name="connsiteY0" fmla="*/ 0 h 693971"/>
                <a:gd name="connsiteX1" fmla="*/ 464963 w 825516"/>
                <a:gd name="connsiteY1" fmla="*/ 39038 h 693971"/>
                <a:gd name="connsiteX2" fmla="*/ 810172 w 825516"/>
                <a:gd name="connsiteY2" fmla="*/ 552367 h 693971"/>
                <a:gd name="connsiteX3" fmla="*/ 825516 w 825516"/>
                <a:gd name="connsiteY3" fmla="*/ 612041 h 693971"/>
                <a:gd name="connsiteX4" fmla="*/ 734612 w 825516"/>
                <a:gd name="connsiteY4" fmla="*/ 645311 h 693971"/>
                <a:gd name="connsiteX5" fmla="*/ 412759 w 825516"/>
                <a:gd name="connsiteY5" fmla="*/ 693971 h 693971"/>
                <a:gd name="connsiteX6" fmla="*/ 90906 w 825516"/>
                <a:gd name="connsiteY6" fmla="*/ 645311 h 693971"/>
                <a:gd name="connsiteX7" fmla="*/ 0 w 825516"/>
                <a:gd name="connsiteY7" fmla="*/ 612040 h 693971"/>
                <a:gd name="connsiteX8" fmla="*/ 15343 w 825516"/>
                <a:gd name="connsiteY8" fmla="*/ 552367 h 693971"/>
                <a:gd name="connsiteX9" fmla="*/ 360552 w 825516"/>
                <a:gd name="connsiteY9" fmla="*/ 39038 h 693971"/>
                <a:gd name="connsiteX10" fmla="*/ 412758 w 825516"/>
                <a:gd name="connsiteY10" fmla="*/ 0 h 69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5516" h="693971">
                  <a:moveTo>
                    <a:pt x="412758" y="0"/>
                  </a:moveTo>
                  <a:lnTo>
                    <a:pt x="464963" y="39038"/>
                  </a:lnTo>
                  <a:cubicBezTo>
                    <a:pt x="625327" y="171382"/>
                    <a:pt x="746925" y="349020"/>
                    <a:pt x="810172" y="552367"/>
                  </a:cubicBezTo>
                  <a:lnTo>
                    <a:pt x="825516" y="612041"/>
                  </a:lnTo>
                  <a:lnTo>
                    <a:pt x="734612" y="645311"/>
                  </a:lnTo>
                  <a:cubicBezTo>
                    <a:pt x="632939" y="676935"/>
                    <a:pt x="524839" y="693971"/>
                    <a:pt x="412759" y="693971"/>
                  </a:cubicBezTo>
                  <a:cubicBezTo>
                    <a:pt x="300680" y="693971"/>
                    <a:pt x="192579" y="676935"/>
                    <a:pt x="90906" y="645311"/>
                  </a:cubicBezTo>
                  <a:lnTo>
                    <a:pt x="0" y="612040"/>
                  </a:lnTo>
                  <a:lnTo>
                    <a:pt x="15343" y="552367"/>
                  </a:lnTo>
                  <a:cubicBezTo>
                    <a:pt x="78590" y="349020"/>
                    <a:pt x="200189" y="171382"/>
                    <a:pt x="360552" y="39038"/>
                  </a:cubicBezTo>
                  <a:lnTo>
                    <a:pt x="412758" y="0"/>
                  </a:lnTo>
                  <a:close/>
                </a:path>
              </a:pathLst>
            </a:custGeom>
            <a:grpFill/>
            <a:ln w="158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sp>
        <p:nvSpPr>
          <p:cNvPr id="3" name="TextBox 2">
            <a:extLst>
              <a:ext uri="{FF2B5EF4-FFF2-40B4-BE49-F238E27FC236}">
                <a16:creationId xmlns:a16="http://schemas.microsoft.com/office/drawing/2014/main" id="{947024DC-4AA8-95E4-D0F0-52E213CF023E}"/>
              </a:ext>
            </a:extLst>
          </p:cNvPr>
          <p:cNvSpPr txBox="1"/>
          <p:nvPr/>
        </p:nvSpPr>
        <p:spPr>
          <a:xfrm>
            <a:off x="3769860" y="4974119"/>
            <a:ext cx="3316740" cy="962544"/>
          </a:xfrm>
          <a:custGeom>
            <a:avLst/>
            <a:gdLst>
              <a:gd name="connsiteX0" fmla="*/ 0 w 3940659"/>
              <a:gd name="connsiteY0" fmla="*/ 0 h 1320361"/>
              <a:gd name="connsiteX1" fmla="*/ 3940659 w 3940659"/>
              <a:gd name="connsiteY1" fmla="*/ 0 h 1320361"/>
              <a:gd name="connsiteX2" fmla="*/ 3940659 w 3940659"/>
              <a:gd name="connsiteY2" fmla="*/ 1320361 h 1320361"/>
              <a:gd name="connsiteX3" fmla="*/ 0 w 3940659"/>
              <a:gd name="connsiteY3" fmla="*/ 1320361 h 1320361"/>
              <a:gd name="connsiteX4" fmla="*/ 0 w 3940659"/>
              <a:gd name="connsiteY4" fmla="*/ 0 h 13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0659" h="1320361">
                <a:moveTo>
                  <a:pt x="0" y="0"/>
                </a:moveTo>
                <a:lnTo>
                  <a:pt x="3940659" y="0"/>
                </a:lnTo>
                <a:lnTo>
                  <a:pt x="3940659" y="1320361"/>
                </a:lnTo>
                <a:lnTo>
                  <a:pt x="0" y="1320361"/>
                </a:lnTo>
                <a:lnTo>
                  <a:pt x="0" y="0"/>
                </a:lnTo>
                <a:close/>
              </a:path>
            </a:pathLst>
          </a:custGeom>
          <a:solidFill>
            <a:srgbClr val="F7ECF7"/>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40080" tIns="0" rIns="0" bIns="0" numCol="1" spcCol="0" rtlCol="0" fromWordArt="0" anchor="ctr" anchorCtr="0" forceAA="0" compatLnSpc="1">
            <a:prstTxWarp prst="textNoShape">
              <a:avLst/>
            </a:prstTxWarp>
            <a:noAutofit/>
          </a:bodyPr>
          <a:lstStyle>
            <a:defPPr>
              <a:defRPr lang="en-US"/>
            </a:defPPr>
            <a:lvl1pPr algn="ctr" defTabSz="914531">
              <a:spcBef>
                <a:spcPct val="20000"/>
              </a:spcBef>
              <a:buSzPct val="90000"/>
              <a:defRPr sz="2000" kern="0">
                <a:solidFill>
                  <a:srgbClr val="000000"/>
                </a:solidFill>
                <a:latin typeface="Segoe UI Semibold"/>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a:t>Azure</a:t>
            </a:r>
          </a:p>
        </p:txBody>
      </p:sp>
      <p:pic>
        <p:nvPicPr>
          <p:cNvPr id="7" name="Picture 6">
            <a:extLst>
              <a:ext uri="{FF2B5EF4-FFF2-40B4-BE49-F238E27FC236}">
                <a16:creationId xmlns:a16="http://schemas.microsoft.com/office/drawing/2014/main" id="{3E7E8BCD-6334-CAB6-418B-6F54496C3D4E}"/>
              </a:ext>
            </a:extLst>
          </p:cNvPr>
          <p:cNvPicPr>
            <a:picLocks noChangeAspect="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854879" y="5283588"/>
            <a:ext cx="455105" cy="339357"/>
          </a:xfrm>
          <a:prstGeom prst="rect">
            <a:avLst/>
          </a:prstGeom>
        </p:spPr>
      </p:pic>
      <p:grpSp>
        <p:nvGrpSpPr>
          <p:cNvPr id="8" name="Group 7">
            <a:extLst>
              <a:ext uri="{FF2B5EF4-FFF2-40B4-BE49-F238E27FC236}">
                <a16:creationId xmlns:a16="http://schemas.microsoft.com/office/drawing/2014/main" id="{B47A943E-310A-68D6-F46A-2EC7FEA7F199}"/>
              </a:ext>
            </a:extLst>
          </p:cNvPr>
          <p:cNvGrpSpPr/>
          <p:nvPr/>
        </p:nvGrpSpPr>
        <p:grpSpPr>
          <a:xfrm>
            <a:off x="1278430" y="2806336"/>
            <a:ext cx="377298" cy="320702"/>
            <a:chOff x="1302147" y="2576335"/>
            <a:chExt cx="377298" cy="320702"/>
          </a:xfrm>
        </p:grpSpPr>
        <p:sp>
          <p:nvSpPr>
            <p:cNvPr id="9" name="Freeform 9">
              <a:extLst>
                <a:ext uri="{FF2B5EF4-FFF2-40B4-BE49-F238E27FC236}">
                  <a16:creationId xmlns:a16="http://schemas.microsoft.com/office/drawing/2014/main" id="{5DF43DC9-93CE-EC0D-2690-D4551166B4EB}"/>
                </a:ext>
              </a:extLst>
            </p:cNvPr>
            <p:cNvSpPr/>
            <p:nvPr/>
          </p:nvSpPr>
          <p:spPr>
            <a:xfrm>
              <a:off x="1462499" y="2576335"/>
              <a:ext cx="56594" cy="75459"/>
            </a:xfrm>
            <a:custGeom>
              <a:avLst/>
              <a:gdLst>
                <a:gd name="connsiteX0" fmla="*/ 37730 w 56594"/>
                <a:gd name="connsiteY0" fmla="*/ 75460 h 75459"/>
                <a:gd name="connsiteX1" fmla="*/ 18865 w 56594"/>
                <a:gd name="connsiteY1" fmla="*/ 75460 h 75459"/>
                <a:gd name="connsiteX2" fmla="*/ 0 w 56594"/>
                <a:gd name="connsiteY2" fmla="*/ 56595 h 75459"/>
                <a:gd name="connsiteX3" fmla="*/ 0 w 56594"/>
                <a:gd name="connsiteY3" fmla="*/ 18865 h 75459"/>
                <a:gd name="connsiteX4" fmla="*/ 18865 w 56594"/>
                <a:gd name="connsiteY4" fmla="*/ 0 h 75459"/>
                <a:gd name="connsiteX5" fmla="*/ 37730 w 56594"/>
                <a:gd name="connsiteY5" fmla="*/ 0 h 75459"/>
                <a:gd name="connsiteX6" fmla="*/ 56595 w 56594"/>
                <a:gd name="connsiteY6" fmla="*/ 18865 h 75459"/>
                <a:gd name="connsiteX7" fmla="*/ 56595 w 56594"/>
                <a:gd name="connsiteY7" fmla="*/ 56595 h 75459"/>
                <a:gd name="connsiteX8" fmla="*/ 37730 w 56594"/>
                <a:gd name="connsiteY8" fmla="*/ 75460 h 7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594" h="75459">
                  <a:moveTo>
                    <a:pt x="37730" y="75460"/>
                  </a:moveTo>
                  <a:lnTo>
                    <a:pt x="18865" y="75460"/>
                  </a:lnTo>
                  <a:cubicBezTo>
                    <a:pt x="8489" y="75460"/>
                    <a:pt x="0" y="66970"/>
                    <a:pt x="0" y="56595"/>
                  </a:cubicBezTo>
                  <a:lnTo>
                    <a:pt x="0" y="18865"/>
                  </a:lnTo>
                  <a:cubicBezTo>
                    <a:pt x="0" y="8489"/>
                    <a:pt x="8489" y="0"/>
                    <a:pt x="18865" y="0"/>
                  </a:cubicBezTo>
                  <a:lnTo>
                    <a:pt x="37730" y="0"/>
                  </a:lnTo>
                  <a:cubicBezTo>
                    <a:pt x="48106" y="0"/>
                    <a:pt x="56595" y="8489"/>
                    <a:pt x="56595" y="18865"/>
                  </a:cubicBezTo>
                  <a:lnTo>
                    <a:pt x="56595" y="56595"/>
                  </a:lnTo>
                  <a:cubicBezTo>
                    <a:pt x="56595" y="66970"/>
                    <a:pt x="48106" y="75460"/>
                    <a:pt x="37730" y="7546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0" name="Freeform 10">
              <a:extLst>
                <a:ext uri="{FF2B5EF4-FFF2-40B4-BE49-F238E27FC236}">
                  <a16:creationId xmlns:a16="http://schemas.microsoft.com/office/drawing/2014/main" id="{632012FB-5CD2-3EC3-DAA5-E83D4EE70AD7}"/>
                </a:ext>
              </a:extLst>
            </p:cNvPr>
            <p:cNvSpPr/>
            <p:nvPr/>
          </p:nvSpPr>
          <p:spPr>
            <a:xfrm>
              <a:off x="1302147" y="2632929"/>
              <a:ext cx="377298" cy="264108"/>
            </a:xfrm>
            <a:custGeom>
              <a:avLst/>
              <a:gdLst>
                <a:gd name="connsiteX0" fmla="*/ 339569 w 377298"/>
                <a:gd name="connsiteY0" fmla="*/ 113190 h 264108"/>
                <a:gd name="connsiteX1" fmla="*/ 226379 w 377298"/>
                <a:gd name="connsiteY1" fmla="*/ 113190 h 264108"/>
                <a:gd name="connsiteX2" fmla="*/ 226379 w 377298"/>
                <a:gd name="connsiteY2" fmla="*/ 94325 h 264108"/>
                <a:gd name="connsiteX3" fmla="*/ 339569 w 377298"/>
                <a:gd name="connsiteY3" fmla="*/ 94325 h 264108"/>
                <a:gd name="connsiteX4" fmla="*/ 339569 w 377298"/>
                <a:gd name="connsiteY4" fmla="*/ 113190 h 264108"/>
                <a:gd name="connsiteX5" fmla="*/ 339569 w 377298"/>
                <a:gd name="connsiteY5" fmla="*/ 169784 h 264108"/>
                <a:gd name="connsiteX6" fmla="*/ 226379 w 377298"/>
                <a:gd name="connsiteY6" fmla="*/ 169784 h 264108"/>
                <a:gd name="connsiteX7" fmla="*/ 226379 w 377298"/>
                <a:gd name="connsiteY7" fmla="*/ 150919 h 264108"/>
                <a:gd name="connsiteX8" fmla="*/ 339569 w 377298"/>
                <a:gd name="connsiteY8" fmla="*/ 150919 h 264108"/>
                <a:gd name="connsiteX9" fmla="*/ 339569 w 377298"/>
                <a:gd name="connsiteY9" fmla="*/ 169784 h 264108"/>
                <a:gd name="connsiteX10" fmla="*/ 339569 w 377298"/>
                <a:gd name="connsiteY10" fmla="*/ 226379 h 264108"/>
                <a:gd name="connsiteX11" fmla="*/ 226379 w 377298"/>
                <a:gd name="connsiteY11" fmla="*/ 226379 h 264108"/>
                <a:gd name="connsiteX12" fmla="*/ 226379 w 377298"/>
                <a:gd name="connsiteY12" fmla="*/ 207514 h 264108"/>
                <a:gd name="connsiteX13" fmla="*/ 339569 w 377298"/>
                <a:gd name="connsiteY13" fmla="*/ 207514 h 264108"/>
                <a:gd name="connsiteX14" fmla="*/ 339569 w 377298"/>
                <a:gd name="connsiteY14" fmla="*/ 226379 h 264108"/>
                <a:gd name="connsiteX15" fmla="*/ 188649 w 377298"/>
                <a:gd name="connsiteY15" fmla="*/ 226379 h 264108"/>
                <a:gd name="connsiteX16" fmla="*/ 37730 w 377298"/>
                <a:gd name="connsiteY16" fmla="*/ 226379 h 264108"/>
                <a:gd name="connsiteX17" fmla="*/ 37730 w 377298"/>
                <a:gd name="connsiteY17" fmla="*/ 188649 h 264108"/>
                <a:gd name="connsiteX18" fmla="*/ 45276 w 377298"/>
                <a:gd name="connsiteY18" fmla="*/ 173557 h 264108"/>
                <a:gd name="connsiteX19" fmla="*/ 82062 w 377298"/>
                <a:gd name="connsiteY19" fmla="*/ 155636 h 264108"/>
                <a:gd name="connsiteX20" fmla="*/ 113190 w 377298"/>
                <a:gd name="connsiteY20" fmla="*/ 150919 h 264108"/>
                <a:gd name="connsiteX21" fmla="*/ 144317 w 377298"/>
                <a:gd name="connsiteY21" fmla="*/ 155636 h 264108"/>
                <a:gd name="connsiteX22" fmla="*/ 181103 w 377298"/>
                <a:gd name="connsiteY22" fmla="*/ 173557 h 264108"/>
                <a:gd name="connsiteX23" fmla="*/ 188649 w 377298"/>
                <a:gd name="connsiteY23" fmla="*/ 188649 h 264108"/>
                <a:gd name="connsiteX24" fmla="*/ 188649 w 377298"/>
                <a:gd name="connsiteY24" fmla="*/ 226379 h 264108"/>
                <a:gd name="connsiteX25" fmla="*/ 113190 w 377298"/>
                <a:gd name="connsiteY25" fmla="*/ 66027 h 264108"/>
                <a:gd name="connsiteX26" fmla="*/ 150919 w 377298"/>
                <a:gd name="connsiteY26" fmla="*/ 103757 h 264108"/>
                <a:gd name="connsiteX27" fmla="*/ 113190 w 377298"/>
                <a:gd name="connsiteY27" fmla="*/ 141487 h 264108"/>
                <a:gd name="connsiteX28" fmla="*/ 75460 w 377298"/>
                <a:gd name="connsiteY28" fmla="*/ 103757 h 264108"/>
                <a:gd name="connsiteX29" fmla="*/ 113190 w 377298"/>
                <a:gd name="connsiteY29" fmla="*/ 66027 h 264108"/>
                <a:gd name="connsiteX30" fmla="*/ 358433 w 377298"/>
                <a:gd name="connsiteY30" fmla="*/ 0 h 264108"/>
                <a:gd name="connsiteX31" fmla="*/ 235811 w 377298"/>
                <a:gd name="connsiteY31" fmla="*/ 0 h 264108"/>
                <a:gd name="connsiteX32" fmla="*/ 198082 w 377298"/>
                <a:gd name="connsiteY32" fmla="*/ 37730 h 264108"/>
                <a:gd name="connsiteX33" fmla="*/ 179217 w 377298"/>
                <a:gd name="connsiteY33" fmla="*/ 37730 h 264108"/>
                <a:gd name="connsiteX34" fmla="*/ 141487 w 377298"/>
                <a:gd name="connsiteY34" fmla="*/ 0 h 264108"/>
                <a:gd name="connsiteX35" fmla="*/ 18865 w 377298"/>
                <a:gd name="connsiteY35" fmla="*/ 0 h 264108"/>
                <a:gd name="connsiteX36" fmla="*/ 0 w 377298"/>
                <a:gd name="connsiteY36" fmla="*/ 18865 h 264108"/>
                <a:gd name="connsiteX37" fmla="*/ 0 w 377298"/>
                <a:gd name="connsiteY37" fmla="*/ 245244 h 264108"/>
                <a:gd name="connsiteX38" fmla="*/ 18865 w 377298"/>
                <a:gd name="connsiteY38" fmla="*/ 264109 h 264108"/>
                <a:gd name="connsiteX39" fmla="*/ 358433 w 377298"/>
                <a:gd name="connsiteY39" fmla="*/ 264109 h 264108"/>
                <a:gd name="connsiteX40" fmla="*/ 377298 w 377298"/>
                <a:gd name="connsiteY40" fmla="*/ 245244 h 264108"/>
                <a:gd name="connsiteX41" fmla="*/ 377298 w 377298"/>
                <a:gd name="connsiteY41" fmla="*/ 18865 h 264108"/>
                <a:gd name="connsiteX42" fmla="*/ 358433 w 377298"/>
                <a:gd name="connsiteY42" fmla="*/ 0 h 26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7298" h="264108">
                  <a:moveTo>
                    <a:pt x="339569" y="113190"/>
                  </a:moveTo>
                  <a:lnTo>
                    <a:pt x="226379" y="113190"/>
                  </a:lnTo>
                  <a:lnTo>
                    <a:pt x="226379" y="94325"/>
                  </a:lnTo>
                  <a:lnTo>
                    <a:pt x="339569" y="94325"/>
                  </a:lnTo>
                  <a:lnTo>
                    <a:pt x="339569" y="113190"/>
                  </a:lnTo>
                  <a:close/>
                  <a:moveTo>
                    <a:pt x="339569" y="169784"/>
                  </a:moveTo>
                  <a:lnTo>
                    <a:pt x="226379" y="169784"/>
                  </a:lnTo>
                  <a:lnTo>
                    <a:pt x="226379" y="150919"/>
                  </a:lnTo>
                  <a:lnTo>
                    <a:pt x="339569" y="150919"/>
                  </a:lnTo>
                  <a:lnTo>
                    <a:pt x="339569" y="169784"/>
                  </a:lnTo>
                  <a:close/>
                  <a:moveTo>
                    <a:pt x="339569" y="226379"/>
                  </a:moveTo>
                  <a:lnTo>
                    <a:pt x="226379" y="226379"/>
                  </a:lnTo>
                  <a:lnTo>
                    <a:pt x="226379" y="207514"/>
                  </a:lnTo>
                  <a:lnTo>
                    <a:pt x="339569" y="207514"/>
                  </a:lnTo>
                  <a:lnTo>
                    <a:pt x="339569" y="226379"/>
                  </a:lnTo>
                  <a:close/>
                  <a:moveTo>
                    <a:pt x="188649" y="226379"/>
                  </a:moveTo>
                  <a:lnTo>
                    <a:pt x="37730" y="226379"/>
                  </a:lnTo>
                  <a:lnTo>
                    <a:pt x="37730" y="188649"/>
                  </a:lnTo>
                  <a:cubicBezTo>
                    <a:pt x="37730" y="182990"/>
                    <a:pt x="40560" y="177330"/>
                    <a:pt x="45276" y="173557"/>
                  </a:cubicBezTo>
                  <a:cubicBezTo>
                    <a:pt x="55652" y="166011"/>
                    <a:pt x="68857" y="159409"/>
                    <a:pt x="82062" y="155636"/>
                  </a:cubicBezTo>
                  <a:cubicBezTo>
                    <a:pt x="92438" y="152806"/>
                    <a:pt x="102814" y="150919"/>
                    <a:pt x="113190" y="150919"/>
                  </a:cubicBezTo>
                  <a:cubicBezTo>
                    <a:pt x="124508" y="150919"/>
                    <a:pt x="134884" y="152806"/>
                    <a:pt x="144317" y="155636"/>
                  </a:cubicBezTo>
                  <a:cubicBezTo>
                    <a:pt x="157522" y="159409"/>
                    <a:pt x="170728" y="165068"/>
                    <a:pt x="181103" y="173557"/>
                  </a:cubicBezTo>
                  <a:cubicBezTo>
                    <a:pt x="185819" y="177330"/>
                    <a:pt x="188649" y="182990"/>
                    <a:pt x="188649" y="188649"/>
                  </a:cubicBezTo>
                  <a:lnTo>
                    <a:pt x="188649" y="226379"/>
                  </a:lnTo>
                  <a:close/>
                  <a:moveTo>
                    <a:pt x="113190" y="66027"/>
                  </a:moveTo>
                  <a:cubicBezTo>
                    <a:pt x="133941" y="66027"/>
                    <a:pt x="150919" y="83006"/>
                    <a:pt x="150919" y="103757"/>
                  </a:cubicBezTo>
                  <a:cubicBezTo>
                    <a:pt x="150919" y="124508"/>
                    <a:pt x="133941" y="141487"/>
                    <a:pt x="113190" y="141487"/>
                  </a:cubicBezTo>
                  <a:cubicBezTo>
                    <a:pt x="92438" y="141487"/>
                    <a:pt x="75460" y="124508"/>
                    <a:pt x="75460" y="103757"/>
                  </a:cubicBezTo>
                  <a:cubicBezTo>
                    <a:pt x="75460" y="83006"/>
                    <a:pt x="92438" y="66027"/>
                    <a:pt x="113190" y="66027"/>
                  </a:cubicBezTo>
                  <a:close/>
                  <a:moveTo>
                    <a:pt x="358433" y="0"/>
                  </a:moveTo>
                  <a:lnTo>
                    <a:pt x="235811" y="0"/>
                  </a:lnTo>
                  <a:cubicBezTo>
                    <a:pt x="235811" y="20751"/>
                    <a:pt x="218833" y="37730"/>
                    <a:pt x="198082" y="37730"/>
                  </a:cubicBezTo>
                  <a:lnTo>
                    <a:pt x="179217" y="37730"/>
                  </a:lnTo>
                  <a:cubicBezTo>
                    <a:pt x="158465" y="37730"/>
                    <a:pt x="141487" y="20751"/>
                    <a:pt x="141487" y="0"/>
                  </a:cubicBezTo>
                  <a:lnTo>
                    <a:pt x="18865" y="0"/>
                  </a:lnTo>
                  <a:cubicBezTo>
                    <a:pt x="8489" y="0"/>
                    <a:pt x="0" y="8489"/>
                    <a:pt x="0" y="18865"/>
                  </a:cubicBezTo>
                  <a:lnTo>
                    <a:pt x="0" y="245244"/>
                  </a:lnTo>
                  <a:cubicBezTo>
                    <a:pt x="0" y="255620"/>
                    <a:pt x="8489" y="264109"/>
                    <a:pt x="18865" y="264109"/>
                  </a:cubicBezTo>
                  <a:lnTo>
                    <a:pt x="358433" y="264109"/>
                  </a:lnTo>
                  <a:cubicBezTo>
                    <a:pt x="368809" y="264109"/>
                    <a:pt x="377298" y="255620"/>
                    <a:pt x="377298" y="245244"/>
                  </a:cubicBezTo>
                  <a:lnTo>
                    <a:pt x="377298" y="18865"/>
                  </a:lnTo>
                  <a:cubicBezTo>
                    <a:pt x="377298" y="8489"/>
                    <a:pt x="368809" y="0"/>
                    <a:pt x="358433" y="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1" name="Group 10">
            <a:extLst>
              <a:ext uri="{FF2B5EF4-FFF2-40B4-BE49-F238E27FC236}">
                <a16:creationId xmlns:a16="http://schemas.microsoft.com/office/drawing/2014/main" id="{FA0E1963-4F2B-2941-FDBF-AD255D64F186}"/>
              </a:ext>
            </a:extLst>
          </p:cNvPr>
          <p:cNvGrpSpPr/>
          <p:nvPr/>
        </p:nvGrpSpPr>
        <p:grpSpPr>
          <a:xfrm>
            <a:off x="10123334" y="2803420"/>
            <a:ext cx="385680" cy="298902"/>
            <a:chOff x="5499348" y="2587235"/>
            <a:chExt cx="385680" cy="298902"/>
          </a:xfrm>
        </p:grpSpPr>
        <p:sp>
          <p:nvSpPr>
            <p:cNvPr id="12" name="Freeform 25">
              <a:extLst>
                <a:ext uri="{FF2B5EF4-FFF2-40B4-BE49-F238E27FC236}">
                  <a16:creationId xmlns:a16="http://schemas.microsoft.com/office/drawing/2014/main" id="{45480052-614C-3AF8-2060-7DB32C2206DC}"/>
                </a:ext>
              </a:extLst>
            </p:cNvPr>
            <p:cNvSpPr/>
            <p:nvPr/>
          </p:nvSpPr>
          <p:spPr>
            <a:xfrm>
              <a:off x="5572482" y="2705783"/>
              <a:ext cx="68651" cy="110015"/>
            </a:xfrm>
            <a:custGeom>
              <a:avLst/>
              <a:gdLst>
                <a:gd name="connsiteX0" fmla="*/ 55056 w 68651"/>
                <a:gd name="connsiteY0" fmla="*/ 110015 h 110015"/>
                <a:gd name="connsiteX1" fmla="*/ 0 w 68651"/>
                <a:gd name="connsiteY1" fmla="*/ 55008 h 110015"/>
                <a:gd name="connsiteX2" fmla="*/ 55056 w 68651"/>
                <a:gd name="connsiteY2" fmla="*/ 0 h 110015"/>
                <a:gd name="connsiteX3" fmla="*/ 68651 w 68651"/>
                <a:gd name="connsiteY3" fmla="*/ 13595 h 110015"/>
                <a:gd name="connsiteX4" fmla="*/ 27287 w 68651"/>
                <a:gd name="connsiteY4" fmla="*/ 55008 h 110015"/>
                <a:gd name="connsiteX5" fmla="*/ 68651 w 68651"/>
                <a:gd name="connsiteY5" fmla="*/ 96420 h 110015"/>
                <a:gd name="connsiteX6" fmla="*/ 55056 w 68651"/>
                <a:gd name="connsiteY6" fmla="*/ 110015 h 11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51" h="110015">
                  <a:moveTo>
                    <a:pt x="55056" y="110015"/>
                  </a:moveTo>
                  <a:lnTo>
                    <a:pt x="0" y="55008"/>
                  </a:lnTo>
                  <a:lnTo>
                    <a:pt x="55056" y="0"/>
                  </a:lnTo>
                  <a:lnTo>
                    <a:pt x="68651" y="13595"/>
                  </a:lnTo>
                  <a:lnTo>
                    <a:pt x="27287" y="55008"/>
                  </a:lnTo>
                  <a:lnTo>
                    <a:pt x="68651" y="96420"/>
                  </a:lnTo>
                  <a:lnTo>
                    <a:pt x="55056" y="110015"/>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 name="Freeform 27">
              <a:extLst>
                <a:ext uri="{FF2B5EF4-FFF2-40B4-BE49-F238E27FC236}">
                  <a16:creationId xmlns:a16="http://schemas.microsoft.com/office/drawing/2014/main" id="{AF50F3FD-1DD6-7285-5C4E-D176C825AB6B}"/>
                </a:ext>
              </a:extLst>
            </p:cNvPr>
            <p:cNvSpPr/>
            <p:nvPr/>
          </p:nvSpPr>
          <p:spPr>
            <a:xfrm>
              <a:off x="5743242" y="2705783"/>
              <a:ext cx="68651" cy="110015"/>
            </a:xfrm>
            <a:custGeom>
              <a:avLst/>
              <a:gdLst>
                <a:gd name="connsiteX0" fmla="*/ 13595 w 68651"/>
                <a:gd name="connsiteY0" fmla="*/ 110015 h 110015"/>
                <a:gd name="connsiteX1" fmla="*/ 0 w 68651"/>
                <a:gd name="connsiteY1" fmla="*/ 96420 h 110015"/>
                <a:gd name="connsiteX2" fmla="*/ 41364 w 68651"/>
                <a:gd name="connsiteY2" fmla="*/ 55008 h 110015"/>
                <a:gd name="connsiteX3" fmla="*/ 0 w 68651"/>
                <a:gd name="connsiteY3" fmla="*/ 13595 h 110015"/>
                <a:gd name="connsiteX4" fmla="*/ 13595 w 68651"/>
                <a:gd name="connsiteY4" fmla="*/ 0 h 110015"/>
                <a:gd name="connsiteX5" fmla="*/ 68651 w 68651"/>
                <a:gd name="connsiteY5" fmla="*/ 55008 h 110015"/>
                <a:gd name="connsiteX6" fmla="*/ 13595 w 68651"/>
                <a:gd name="connsiteY6" fmla="*/ 110015 h 11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51" h="110015">
                  <a:moveTo>
                    <a:pt x="13595" y="110015"/>
                  </a:moveTo>
                  <a:lnTo>
                    <a:pt x="0" y="96420"/>
                  </a:lnTo>
                  <a:lnTo>
                    <a:pt x="41364" y="55008"/>
                  </a:lnTo>
                  <a:lnTo>
                    <a:pt x="0" y="13595"/>
                  </a:lnTo>
                  <a:lnTo>
                    <a:pt x="13595" y="0"/>
                  </a:lnTo>
                  <a:lnTo>
                    <a:pt x="68651" y="55008"/>
                  </a:lnTo>
                  <a:lnTo>
                    <a:pt x="13595" y="110015"/>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 name="Freeform 29">
              <a:extLst>
                <a:ext uri="{FF2B5EF4-FFF2-40B4-BE49-F238E27FC236}">
                  <a16:creationId xmlns:a16="http://schemas.microsoft.com/office/drawing/2014/main" id="{18CAEC4A-95DC-4F1A-0AE1-F8D62BAD38F0}"/>
                </a:ext>
              </a:extLst>
            </p:cNvPr>
            <p:cNvSpPr/>
            <p:nvPr/>
          </p:nvSpPr>
          <p:spPr>
            <a:xfrm rot="17550601">
              <a:off x="5631624" y="2753774"/>
              <a:ext cx="120476" cy="19284"/>
            </a:xfrm>
            <a:custGeom>
              <a:avLst/>
              <a:gdLst>
                <a:gd name="connsiteX0" fmla="*/ 0 w 120476"/>
                <a:gd name="connsiteY0" fmla="*/ 0 h 19284"/>
                <a:gd name="connsiteX1" fmla="*/ 120477 w 120476"/>
                <a:gd name="connsiteY1" fmla="*/ 0 h 19284"/>
                <a:gd name="connsiteX2" fmla="*/ 120477 w 120476"/>
                <a:gd name="connsiteY2" fmla="*/ 19284 h 19284"/>
                <a:gd name="connsiteX3" fmla="*/ 0 w 120476"/>
                <a:gd name="connsiteY3" fmla="*/ 19284 h 19284"/>
              </a:gdLst>
              <a:ahLst/>
              <a:cxnLst>
                <a:cxn ang="0">
                  <a:pos x="connsiteX0" y="connsiteY0"/>
                </a:cxn>
                <a:cxn ang="0">
                  <a:pos x="connsiteX1" y="connsiteY1"/>
                </a:cxn>
                <a:cxn ang="0">
                  <a:pos x="connsiteX2" y="connsiteY2"/>
                </a:cxn>
                <a:cxn ang="0">
                  <a:pos x="connsiteX3" y="connsiteY3"/>
                </a:cxn>
              </a:cxnLst>
              <a:rect l="l" t="t" r="r" b="b"/>
              <a:pathLst>
                <a:path w="120476" h="19284">
                  <a:moveTo>
                    <a:pt x="0" y="0"/>
                  </a:moveTo>
                  <a:lnTo>
                    <a:pt x="120477" y="0"/>
                  </a:lnTo>
                  <a:lnTo>
                    <a:pt x="120477" y="19284"/>
                  </a:lnTo>
                  <a:lnTo>
                    <a:pt x="0" y="19284"/>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8" name="Freeform 31">
              <a:extLst>
                <a:ext uri="{FF2B5EF4-FFF2-40B4-BE49-F238E27FC236}">
                  <a16:creationId xmlns:a16="http://schemas.microsoft.com/office/drawing/2014/main" id="{3F250CD4-C799-CE90-880F-B60C414A4EF6}"/>
                </a:ext>
              </a:extLst>
            </p:cNvPr>
            <p:cNvSpPr/>
            <p:nvPr/>
          </p:nvSpPr>
          <p:spPr>
            <a:xfrm>
              <a:off x="5499348" y="2587235"/>
              <a:ext cx="385680" cy="298902"/>
            </a:xfrm>
            <a:custGeom>
              <a:avLst/>
              <a:gdLst>
                <a:gd name="connsiteX0" fmla="*/ 0 w 385680"/>
                <a:gd name="connsiteY0" fmla="*/ 0 h 298902"/>
                <a:gd name="connsiteX1" fmla="*/ 0 w 385680"/>
                <a:gd name="connsiteY1" fmla="*/ 298902 h 298902"/>
                <a:gd name="connsiteX2" fmla="*/ 385680 w 385680"/>
                <a:gd name="connsiteY2" fmla="*/ 298902 h 298902"/>
                <a:gd name="connsiteX3" fmla="*/ 385680 w 385680"/>
                <a:gd name="connsiteY3" fmla="*/ 0 h 298902"/>
                <a:gd name="connsiteX4" fmla="*/ 332649 w 385680"/>
                <a:gd name="connsiteY4" fmla="*/ 28926 h 298902"/>
                <a:gd name="connsiteX5" fmla="*/ 342291 w 385680"/>
                <a:gd name="connsiteY5" fmla="*/ 38568 h 298902"/>
                <a:gd name="connsiteX6" fmla="*/ 332649 w 385680"/>
                <a:gd name="connsiteY6" fmla="*/ 48210 h 298902"/>
                <a:gd name="connsiteX7" fmla="*/ 323007 w 385680"/>
                <a:gd name="connsiteY7" fmla="*/ 38568 h 298902"/>
                <a:gd name="connsiteX8" fmla="*/ 332649 w 385680"/>
                <a:gd name="connsiteY8" fmla="*/ 28926 h 298902"/>
                <a:gd name="connsiteX9" fmla="*/ 298902 w 385680"/>
                <a:gd name="connsiteY9" fmla="*/ 28926 h 298902"/>
                <a:gd name="connsiteX10" fmla="*/ 308544 w 385680"/>
                <a:gd name="connsiteY10" fmla="*/ 38568 h 298902"/>
                <a:gd name="connsiteX11" fmla="*/ 298902 w 385680"/>
                <a:gd name="connsiteY11" fmla="*/ 48210 h 298902"/>
                <a:gd name="connsiteX12" fmla="*/ 289260 w 385680"/>
                <a:gd name="connsiteY12" fmla="*/ 38568 h 298902"/>
                <a:gd name="connsiteX13" fmla="*/ 298902 w 385680"/>
                <a:gd name="connsiteY13" fmla="*/ 28926 h 298902"/>
                <a:gd name="connsiteX14" fmla="*/ 265155 w 385680"/>
                <a:gd name="connsiteY14" fmla="*/ 28926 h 298902"/>
                <a:gd name="connsiteX15" fmla="*/ 274797 w 385680"/>
                <a:gd name="connsiteY15" fmla="*/ 38568 h 298902"/>
                <a:gd name="connsiteX16" fmla="*/ 265155 w 385680"/>
                <a:gd name="connsiteY16" fmla="*/ 48210 h 298902"/>
                <a:gd name="connsiteX17" fmla="*/ 255513 w 385680"/>
                <a:gd name="connsiteY17" fmla="*/ 38568 h 298902"/>
                <a:gd name="connsiteX18" fmla="*/ 265155 w 385680"/>
                <a:gd name="connsiteY18" fmla="*/ 28926 h 298902"/>
                <a:gd name="connsiteX19" fmla="*/ 356754 w 385680"/>
                <a:gd name="connsiteY19" fmla="*/ 269976 h 298902"/>
                <a:gd name="connsiteX20" fmla="*/ 28926 w 385680"/>
                <a:gd name="connsiteY20" fmla="*/ 269976 h 298902"/>
                <a:gd name="connsiteX21" fmla="*/ 28926 w 385680"/>
                <a:gd name="connsiteY21" fmla="*/ 77136 h 298902"/>
                <a:gd name="connsiteX22" fmla="*/ 356754 w 385680"/>
                <a:gd name="connsiteY22" fmla="*/ 77136 h 29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5680" h="298902">
                  <a:moveTo>
                    <a:pt x="0" y="0"/>
                  </a:moveTo>
                  <a:lnTo>
                    <a:pt x="0" y="298902"/>
                  </a:lnTo>
                  <a:lnTo>
                    <a:pt x="385680" y="298902"/>
                  </a:lnTo>
                  <a:lnTo>
                    <a:pt x="385680" y="0"/>
                  </a:lnTo>
                  <a:close/>
                  <a:moveTo>
                    <a:pt x="332649" y="28926"/>
                  </a:moveTo>
                  <a:cubicBezTo>
                    <a:pt x="337974" y="28926"/>
                    <a:pt x="342291" y="33243"/>
                    <a:pt x="342291" y="38568"/>
                  </a:cubicBezTo>
                  <a:cubicBezTo>
                    <a:pt x="342291" y="43893"/>
                    <a:pt x="337974" y="48210"/>
                    <a:pt x="332649" y="48210"/>
                  </a:cubicBezTo>
                  <a:cubicBezTo>
                    <a:pt x="327324" y="48210"/>
                    <a:pt x="323007" y="43893"/>
                    <a:pt x="323007" y="38568"/>
                  </a:cubicBezTo>
                  <a:cubicBezTo>
                    <a:pt x="323007" y="33243"/>
                    <a:pt x="327324" y="28926"/>
                    <a:pt x="332649" y="28926"/>
                  </a:cubicBezTo>
                  <a:close/>
                  <a:moveTo>
                    <a:pt x="298902" y="28926"/>
                  </a:moveTo>
                  <a:cubicBezTo>
                    <a:pt x="304227" y="28926"/>
                    <a:pt x="308544" y="33243"/>
                    <a:pt x="308544" y="38568"/>
                  </a:cubicBezTo>
                  <a:cubicBezTo>
                    <a:pt x="308544" y="43893"/>
                    <a:pt x="304227" y="48210"/>
                    <a:pt x="298902" y="48210"/>
                  </a:cubicBezTo>
                  <a:cubicBezTo>
                    <a:pt x="293577" y="48210"/>
                    <a:pt x="289260" y="43893"/>
                    <a:pt x="289260" y="38568"/>
                  </a:cubicBezTo>
                  <a:cubicBezTo>
                    <a:pt x="289260" y="33243"/>
                    <a:pt x="293577" y="28926"/>
                    <a:pt x="298902" y="28926"/>
                  </a:cubicBezTo>
                  <a:close/>
                  <a:moveTo>
                    <a:pt x="265155" y="28926"/>
                  </a:moveTo>
                  <a:cubicBezTo>
                    <a:pt x="270480" y="28926"/>
                    <a:pt x="274797" y="33243"/>
                    <a:pt x="274797" y="38568"/>
                  </a:cubicBezTo>
                  <a:cubicBezTo>
                    <a:pt x="274797" y="43893"/>
                    <a:pt x="270480" y="48210"/>
                    <a:pt x="265155" y="48210"/>
                  </a:cubicBezTo>
                  <a:cubicBezTo>
                    <a:pt x="259830" y="48210"/>
                    <a:pt x="255513" y="43893"/>
                    <a:pt x="255513" y="38568"/>
                  </a:cubicBezTo>
                  <a:cubicBezTo>
                    <a:pt x="255513" y="33243"/>
                    <a:pt x="259830" y="28926"/>
                    <a:pt x="265155" y="28926"/>
                  </a:cubicBezTo>
                  <a:close/>
                  <a:moveTo>
                    <a:pt x="356754" y="269976"/>
                  </a:moveTo>
                  <a:lnTo>
                    <a:pt x="28926" y="269976"/>
                  </a:lnTo>
                  <a:lnTo>
                    <a:pt x="28926" y="77136"/>
                  </a:lnTo>
                  <a:lnTo>
                    <a:pt x="356754" y="77136"/>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9" name="Group 18">
            <a:extLst>
              <a:ext uri="{FF2B5EF4-FFF2-40B4-BE49-F238E27FC236}">
                <a16:creationId xmlns:a16="http://schemas.microsoft.com/office/drawing/2014/main" id="{0D5A1062-4015-83D3-012A-B89CAF252F60}"/>
              </a:ext>
            </a:extLst>
          </p:cNvPr>
          <p:cNvGrpSpPr/>
          <p:nvPr/>
        </p:nvGrpSpPr>
        <p:grpSpPr>
          <a:xfrm>
            <a:off x="10896487" y="2813738"/>
            <a:ext cx="270745" cy="278266"/>
            <a:chOff x="6272501" y="2597553"/>
            <a:chExt cx="270745" cy="278266"/>
          </a:xfrm>
        </p:grpSpPr>
        <p:sp>
          <p:nvSpPr>
            <p:cNvPr id="27" name="Freeform 36">
              <a:extLst>
                <a:ext uri="{FF2B5EF4-FFF2-40B4-BE49-F238E27FC236}">
                  <a16:creationId xmlns:a16="http://schemas.microsoft.com/office/drawing/2014/main" id="{8F2C6AC4-8485-F4AB-6DF0-416A5D99AE8A}"/>
                </a:ext>
              </a:extLst>
            </p:cNvPr>
            <p:cNvSpPr/>
            <p:nvPr/>
          </p:nvSpPr>
          <p:spPr>
            <a:xfrm>
              <a:off x="6396592" y="2808133"/>
              <a:ext cx="22562" cy="30082"/>
            </a:xfrm>
            <a:custGeom>
              <a:avLst/>
              <a:gdLst>
                <a:gd name="connsiteX0" fmla="*/ 0 w 22562"/>
                <a:gd name="connsiteY0" fmla="*/ 0 h 30082"/>
                <a:gd name="connsiteX1" fmla="*/ 22562 w 22562"/>
                <a:gd name="connsiteY1" fmla="*/ 0 h 30082"/>
                <a:gd name="connsiteX2" fmla="*/ 22562 w 22562"/>
                <a:gd name="connsiteY2" fmla="*/ 30083 h 30082"/>
                <a:gd name="connsiteX3" fmla="*/ 0 w 22562"/>
                <a:gd name="connsiteY3" fmla="*/ 30083 h 30082"/>
              </a:gdLst>
              <a:ahLst/>
              <a:cxnLst>
                <a:cxn ang="0">
                  <a:pos x="connsiteX0" y="connsiteY0"/>
                </a:cxn>
                <a:cxn ang="0">
                  <a:pos x="connsiteX1" y="connsiteY1"/>
                </a:cxn>
                <a:cxn ang="0">
                  <a:pos x="connsiteX2" y="connsiteY2"/>
                </a:cxn>
                <a:cxn ang="0">
                  <a:pos x="connsiteX3" y="connsiteY3"/>
                </a:cxn>
              </a:cxnLst>
              <a:rect l="l" t="t" r="r" b="b"/>
              <a:pathLst>
                <a:path w="22562" h="30082">
                  <a:moveTo>
                    <a:pt x="0" y="0"/>
                  </a:moveTo>
                  <a:lnTo>
                    <a:pt x="22562" y="0"/>
                  </a:lnTo>
                  <a:lnTo>
                    <a:pt x="22562" y="30083"/>
                  </a:lnTo>
                  <a:lnTo>
                    <a:pt x="0" y="3008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43" name="Freeform 38">
              <a:extLst>
                <a:ext uri="{FF2B5EF4-FFF2-40B4-BE49-F238E27FC236}">
                  <a16:creationId xmlns:a16="http://schemas.microsoft.com/office/drawing/2014/main" id="{F70F4CA2-DFA2-1549-290E-D5D90CE372B9}"/>
                </a:ext>
              </a:extLst>
            </p:cNvPr>
            <p:cNvSpPr/>
            <p:nvPr/>
          </p:nvSpPr>
          <p:spPr>
            <a:xfrm>
              <a:off x="6396592" y="2853257"/>
              <a:ext cx="22562" cy="22562"/>
            </a:xfrm>
            <a:custGeom>
              <a:avLst/>
              <a:gdLst>
                <a:gd name="connsiteX0" fmla="*/ 0 w 22562"/>
                <a:gd name="connsiteY0" fmla="*/ 0 h 22562"/>
                <a:gd name="connsiteX1" fmla="*/ 22562 w 22562"/>
                <a:gd name="connsiteY1" fmla="*/ 0 h 22562"/>
                <a:gd name="connsiteX2" fmla="*/ 22562 w 22562"/>
                <a:gd name="connsiteY2" fmla="*/ 22562 h 22562"/>
                <a:gd name="connsiteX3" fmla="*/ 0 w 22562"/>
                <a:gd name="connsiteY3" fmla="*/ 22562 h 22562"/>
              </a:gdLst>
              <a:ahLst/>
              <a:cxnLst>
                <a:cxn ang="0">
                  <a:pos x="connsiteX0" y="connsiteY0"/>
                </a:cxn>
                <a:cxn ang="0">
                  <a:pos x="connsiteX1" y="connsiteY1"/>
                </a:cxn>
                <a:cxn ang="0">
                  <a:pos x="connsiteX2" y="connsiteY2"/>
                </a:cxn>
                <a:cxn ang="0">
                  <a:pos x="connsiteX3" y="connsiteY3"/>
                </a:cxn>
              </a:cxnLst>
              <a:rect l="l" t="t" r="r" b="b"/>
              <a:pathLst>
                <a:path w="22562" h="22562">
                  <a:moveTo>
                    <a:pt x="0" y="0"/>
                  </a:moveTo>
                  <a:lnTo>
                    <a:pt x="22562" y="0"/>
                  </a:lnTo>
                  <a:lnTo>
                    <a:pt x="22562" y="22562"/>
                  </a:lnTo>
                  <a:lnTo>
                    <a:pt x="0" y="22562"/>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84" name="Freeform 40">
              <a:extLst>
                <a:ext uri="{FF2B5EF4-FFF2-40B4-BE49-F238E27FC236}">
                  <a16:creationId xmlns:a16="http://schemas.microsoft.com/office/drawing/2014/main" id="{A9BE5D32-247B-2815-56D8-EE549782DC46}"/>
                </a:ext>
              </a:extLst>
            </p:cNvPr>
            <p:cNvSpPr/>
            <p:nvPr/>
          </p:nvSpPr>
          <p:spPr>
            <a:xfrm>
              <a:off x="6434196" y="2853257"/>
              <a:ext cx="109050" cy="22562"/>
            </a:xfrm>
            <a:custGeom>
              <a:avLst/>
              <a:gdLst>
                <a:gd name="connsiteX0" fmla="*/ 0 w 109050"/>
                <a:gd name="connsiteY0" fmla="*/ 0 h 22562"/>
                <a:gd name="connsiteX1" fmla="*/ 109050 w 109050"/>
                <a:gd name="connsiteY1" fmla="*/ 0 h 22562"/>
                <a:gd name="connsiteX2" fmla="*/ 109050 w 109050"/>
                <a:gd name="connsiteY2" fmla="*/ 22562 h 22562"/>
                <a:gd name="connsiteX3" fmla="*/ 0 w 109050"/>
                <a:gd name="connsiteY3" fmla="*/ 22562 h 22562"/>
              </a:gdLst>
              <a:ahLst/>
              <a:cxnLst>
                <a:cxn ang="0">
                  <a:pos x="connsiteX0" y="connsiteY0"/>
                </a:cxn>
                <a:cxn ang="0">
                  <a:pos x="connsiteX1" y="connsiteY1"/>
                </a:cxn>
                <a:cxn ang="0">
                  <a:pos x="connsiteX2" y="connsiteY2"/>
                </a:cxn>
                <a:cxn ang="0">
                  <a:pos x="connsiteX3" y="connsiteY3"/>
                </a:cxn>
              </a:cxnLst>
              <a:rect l="l" t="t" r="r" b="b"/>
              <a:pathLst>
                <a:path w="109050" h="22562">
                  <a:moveTo>
                    <a:pt x="0" y="0"/>
                  </a:moveTo>
                  <a:lnTo>
                    <a:pt x="109050" y="0"/>
                  </a:lnTo>
                  <a:lnTo>
                    <a:pt x="109050" y="22562"/>
                  </a:lnTo>
                  <a:lnTo>
                    <a:pt x="0" y="22562"/>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11" name="Freeform 42">
              <a:extLst>
                <a:ext uri="{FF2B5EF4-FFF2-40B4-BE49-F238E27FC236}">
                  <a16:creationId xmlns:a16="http://schemas.microsoft.com/office/drawing/2014/main" id="{2DCCF64D-AF62-FDD3-3A26-A5BEA80F449E}"/>
                </a:ext>
              </a:extLst>
            </p:cNvPr>
            <p:cNvSpPr/>
            <p:nvPr/>
          </p:nvSpPr>
          <p:spPr>
            <a:xfrm>
              <a:off x="6272501" y="2853257"/>
              <a:ext cx="109050" cy="22562"/>
            </a:xfrm>
            <a:custGeom>
              <a:avLst/>
              <a:gdLst>
                <a:gd name="connsiteX0" fmla="*/ 0 w 109050"/>
                <a:gd name="connsiteY0" fmla="*/ 0 h 22562"/>
                <a:gd name="connsiteX1" fmla="*/ 109050 w 109050"/>
                <a:gd name="connsiteY1" fmla="*/ 0 h 22562"/>
                <a:gd name="connsiteX2" fmla="*/ 109050 w 109050"/>
                <a:gd name="connsiteY2" fmla="*/ 22562 h 22562"/>
                <a:gd name="connsiteX3" fmla="*/ 0 w 109050"/>
                <a:gd name="connsiteY3" fmla="*/ 22562 h 22562"/>
              </a:gdLst>
              <a:ahLst/>
              <a:cxnLst>
                <a:cxn ang="0">
                  <a:pos x="connsiteX0" y="connsiteY0"/>
                </a:cxn>
                <a:cxn ang="0">
                  <a:pos x="connsiteX1" y="connsiteY1"/>
                </a:cxn>
                <a:cxn ang="0">
                  <a:pos x="connsiteX2" y="connsiteY2"/>
                </a:cxn>
                <a:cxn ang="0">
                  <a:pos x="connsiteX3" y="connsiteY3"/>
                </a:cxn>
              </a:cxnLst>
              <a:rect l="l" t="t" r="r" b="b"/>
              <a:pathLst>
                <a:path w="109050" h="22562">
                  <a:moveTo>
                    <a:pt x="0" y="0"/>
                  </a:moveTo>
                  <a:lnTo>
                    <a:pt x="109050" y="0"/>
                  </a:lnTo>
                  <a:lnTo>
                    <a:pt x="109050" y="22562"/>
                  </a:lnTo>
                  <a:lnTo>
                    <a:pt x="0" y="22562"/>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19" name="Freeform 43">
              <a:extLst>
                <a:ext uri="{FF2B5EF4-FFF2-40B4-BE49-F238E27FC236}">
                  <a16:creationId xmlns:a16="http://schemas.microsoft.com/office/drawing/2014/main" id="{99ED1CD7-21FC-90A2-F7E1-19902F6D99C0}"/>
                </a:ext>
              </a:extLst>
            </p:cNvPr>
            <p:cNvSpPr/>
            <p:nvPr/>
          </p:nvSpPr>
          <p:spPr>
            <a:xfrm>
              <a:off x="6287542" y="2747968"/>
              <a:ext cx="240662" cy="60165"/>
            </a:xfrm>
            <a:custGeom>
              <a:avLst/>
              <a:gdLst>
                <a:gd name="connsiteX0" fmla="*/ 227201 w 240662"/>
                <a:gd name="connsiteY0" fmla="*/ 0 h 60165"/>
                <a:gd name="connsiteX1" fmla="*/ 13462 w 240662"/>
                <a:gd name="connsiteY1" fmla="*/ 0 h 60165"/>
                <a:gd name="connsiteX2" fmla="*/ 0 w 240662"/>
                <a:gd name="connsiteY2" fmla="*/ 13462 h 60165"/>
                <a:gd name="connsiteX3" fmla="*/ 0 w 240662"/>
                <a:gd name="connsiteY3" fmla="*/ 46704 h 60165"/>
                <a:gd name="connsiteX4" fmla="*/ 13462 w 240662"/>
                <a:gd name="connsiteY4" fmla="*/ 60166 h 60165"/>
                <a:gd name="connsiteX5" fmla="*/ 227201 w 240662"/>
                <a:gd name="connsiteY5" fmla="*/ 60166 h 60165"/>
                <a:gd name="connsiteX6" fmla="*/ 240663 w 240662"/>
                <a:gd name="connsiteY6" fmla="*/ 46704 h 60165"/>
                <a:gd name="connsiteX7" fmla="*/ 240663 w 240662"/>
                <a:gd name="connsiteY7" fmla="*/ 13462 h 60165"/>
                <a:gd name="connsiteX8" fmla="*/ 227201 w 240662"/>
                <a:gd name="connsiteY8" fmla="*/ 0 h 60165"/>
                <a:gd name="connsiteX9" fmla="*/ 37604 w 240662"/>
                <a:gd name="connsiteY9" fmla="*/ 37604 h 60165"/>
                <a:gd name="connsiteX10" fmla="*/ 30083 w 240662"/>
                <a:gd name="connsiteY10" fmla="*/ 30083 h 60165"/>
                <a:gd name="connsiteX11" fmla="*/ 37604 w 240662"/>
                <a:gd name="connsiteY11" fmla="*/ 22562 h 60165"/>
                <a:gd name="connsiteX12" fmla="*/ 45124 w 240662"/>
                <a:gd name="connsiteY12" fmla="*/ 30083 h 60165"/>
                <a:gd name="connsiteX13" fmla="*/ 37604 w 240662"/>
                <a:gd name="connsiteY13" fmla="*/ 37604 h 60165"/>
                <a:gd name="connsiteX14" fmla="*/ 75207 w 240662"/>
                <a:gd name="connsiteY14" fmla="*/ 37604 h 60165"/>
                <a:gd name="connsiteX15" fmla="*/ 67686 w 240662"/>
                <a:gd name="connsiteY15" fmla="*/ 30083 h 60165"/>
                <a:gd name="connsiteX16" fmla="*/ 75207 w 240662"/>
                <a:gd name="connsiteY16" fmla="*/ 22562 h 60165"/>
                <a:gd name="connsiteX17" fmla="*/ 82728 w 240662"/>
                <a:gd name="connsiteY17" fmla="*/ 30083 h 60165"/>
                <a:gd name="connsiteX18" fmla="*/ 75207 w 240662"/>
                <a:gd name="connsiteY18" fmla="*/ 37604 h 60165"/>
                <a:gd name="connsiteX19" fmla="*/ 112811 w 240662"/>
                <a:gd name="connsiteY19" fmla="*/ 37604 h 60165"/>
                <a:gd name="connsiteX20" fmla="*/ 105290 w 240662"/>
                <a:gd name="connsiteY20" fmla="*/ 30083 h 60165"/>
                <a:gd name="connsiteX21" fmla="*/ 112811 w 240662"/>
                <a:gd name="connsiteY21" fmla="*/ 22562 h 60165"/>
                <a:gd name="connsiteX22" fmla="*/ 120331 w 240662"/>
                <a:gd name="connsiteY22" fmla="*/ 30083 h 60165"/>
                <a:gd name="connsiteX23" fmla="*/ 112811 w 240662"/>
                <a:gd name="connsiteY23" fmla="*/ 37604 h 6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0662" h="60165">
                  <a:moveTo>
                    <a:pt x="227201" y="0"/>
                  </a:moveTo>
                  <a:lnTo>
                    <a:pt x="13462" y="0"/>
                  </a:lnTo>
                  <a:cubicBezTo>
                    <a:pt x="6027" y="0"/>
                    <a:pt x="0" y="6027"/>
                    <a:pt x="0" y="13462"/>
                  </a:cubicBezTo>
                  <a:lnTo>
                    <a:pt x="0" y="46704"/>
                  </a:lnTo>
                  <a:cubicBezTo>
                    <a:pt x="0" y="54139"/>
                    <a:pt x="6027" y="60166"/>
                    <a:pt x="13462" y="60166"/>
                  </a:cubicBezTo>
                  <a:lnTo>
                    <a:pt x="227201" y="60166"/>
                  </a:lnTo>
                  <a:cubicBezTo>
                    <a:pt x="234636" y="60166"/>
                    <a:pt x="240663" y="54139"/>
                    <a:pt x="240663" y="46704"/>
                  </a:cubicBezTo>
                  <a:lnTo>
                    <a:pt x="240663" y="13462"/>
                  </a:lnTo>
                  <a:cubicBezTo>
                    <a:pt x="240663" y="6027"/>
                    <a:pt x="234636" y="0"/>
                    <a:pt x="227201" y="0"/>
                  </a:cubicBezTo>
                  <a:close/>
                  <a:moveTo>
                    <a:pt x="37604" y="37604"/>
                  </a:moveTo>
                  <a:cubicBezTo>
                    <a:pt x="33450" y="37604"/>
                    <a:pt x="30083" y="34237"/>
                    <a:pt x="30083" y="30083"/>
                  </a:cubicBezTo>
                  <a:cubicBezTo>
                    <a:pt x="30083" y="25929"/>
                    <a:pt x="33450" y="22562"/>
                    <a:pt x="37604" y="22562"/>
                  </a:cubicBezTo>
                  <a:cubicBezTo>
                    <a:pt x="41757" y="22562"/>
                    <a:pt x="45124" y="25929"/>
                    <a:pt x="45124" y="30083"/>
                  </a:cubicBezTo>
                  <a:cubicBezTo>
                    <a:pt x="45124" y="34237"/>
                    <a:pt x="41757" y="37604"/>
                    <a:pt x="37604" y="37604"/>
                  </a:cubicBezTo>
                  <a:close/>
                  <a:moveTo>
                    <a:pt x="75207" y="37604"/>
                  </a:moveTo>
                  <a:cubicBezTo>
                    <a:pt x="71053" y="37604"/>
                    <a:pt x="67686" y="34237"/>
                    <a:pt x="67686" y="30083"/>
                  </a:cubicBezTo>
                  <a:cubicBezTo>
                    <a:pt x="67686" y="25929"/>
                    <a:pt x="71053" y="22562"/>
                    <a:pt x="75207" y="22562"/>
                  </a:cubicBezTo>
                  <a:cubicBezTo>
                    <a:pt x="79361" y="22562"/>
                    <a:pt x="82728" y="25929"/>
                    <a:pt x="82728" y="30083"/>
                  </a:cubicBezTo>
                  <a:cubicBezTo>
                    <a:pt x="82728" y="34237"/>
                    <a:pt x="79361" y="37604"/>
                    <a:pt x="75207" y="37604"/>
                  </a:cubicBezTo>
                  <a:close/>
                  <a:moveTo>
                    <a:pt x="112811" y="37604"/>
                  </a:moveTo>
                  <a:cubicBezTo>
                    <a:pt x="108657" y="37604"/>
                    <a:pt x="105290" y="34237"/>
                    <a:pt x="105290" y="30083"/>
                  </a:cubicBezTo>
                  <a:cubicBezTo>
                    <a:pt x="105290" y="25929"/>
                    <a:pt x="108657" y="22562"/>
                    <a:pt x="112811" y="22562"/>
                  </a:cubicBezTo>
                  <a:cubicBezTo>
                    <a:pt x="116964" y="22562"/>
                    <a:pt x="120331" y="25929"/>
                    <a:pt x="120331" y="30083"/>
                  </a:cubicBezTo>
                  <a:cubicBezTo>
                    <a:pt x="120331" y="34237"/>
                    <a:pt x="116964" y="37604"/>
                    <a:pt x="112811" y="37604"/>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0" name="Freeform 44">
              <a:extLst>
                <a:ext uri="{FF2B5EF4-FFF2-40B4-BE49-F238E27FC236}">
                  <a16:creationId xmlns:a16="http://schemas.microsoft.com/office/drawing/2014/main" id="{E08C1CC4-5EED-BE5A-EC88-921BBFF8A19E}"/>
                </a:ext>
              </a:extLst>
            </p:cNvPr>
            <p:cNvSpPr/>
            <p:nvPr/>
          </p:nvSpPr>
          <p:spPr>
            <a:xfrm>
              <a:off x="6287542" y="2672760"/>
              <a:ext cx="240662" cy="60165"/>
            </a:xfrm>
            <a:custGeom>
              <a:avLst/>
              <a:gdLst>
                <a:gd name="connsiteX0" fmla="*/ 227201 w 240662"/>
                <a:gd name="connsiteY0" fmla="*/ 0 h 60165"/>
                <a:gd name="connsiteX1" fmla="*/ 13462 w 240662"/>
                <a:gd name="connsiteY1" fmla="*/ 0 h 60165"/>
                <a:gd name="connsiteX2" fmla="*/ 0 w 240662"/>
                <a:gd name="connsiteY2" fmla="*/ 13462 h 60165"/>
                <a:gd name="connsiteX3" fmla="*/ 0 w 240662"/>
                <a:gd name="connsiteY3" fmla="*/ 46704 h 60165"/>
                <a:gd name="connsiteX4" fmla="*/ 13462 w 240662"/>
                <a:gd name="connsiteY4" fmla="*/ 60166 h 60165"/>
                <a:gd name="connsiteX5" fmla="*/ 227201 w 240662"/>
                <a:gd name="connsiteY5" fmla="*/ 60166 h 60165"/>
                <a:gd name="connsiteX6" fmla="*/ 240663 w 240662"/>
                <a:gd name="connsiteY6" fmla="*/ 46704 h 60165"/>
                <a:gd name="connsiteX7" fmla="*/ 240663 w 240662"/>
                <a:gd name="connsiteY7" fmla="*/ 13462 h 60165"/>
                <a:gd name="connsiteX8" fmla="*/ 227201 w 240662"/>
                <a:gd name="connsiteY8" fmla="*/ 0 h 60165"/>
                <a:gd name="connsiteX9" fmla="*/ 37604 w 240662"/>
                <a:gd name="connsiteY9" fmla="*/ 37604 h 60165"/>
                <a:gd name="connsiteX10" fmla="*/ 30083 w 240662"/>
                <a:gd name="connsiteY10" fmla="*/ 30083 h 60165"/>
                <a:gd name="connsiteX11" fmla="*/ 37604 w 240662"/>
                <a:gd name="connsiteY11" fmla="*/ 22562 h 60165"/>
                <a:gd name="connsiteX12" fmla="*/ 45124 w 240662"/>
                <a:gd name="connsiteY12" fmla="*/ 30083 h 60165"/>
                <a:gd name="connsiteX13" fmla="*/ 37604 w 240662"/>
                <a:gd name="connsiteY13" fmla="*/ 37604 h 60165"/>
                <a:gd name="connsiteX14" fmla="*/ 75207 w 240662"/>
                <a:gd name="connsiteY14" fmla="*/ 37604 h 60165"/>
                <a:gd name="connsiteX15" fmla="*/ 67686 w 240662"/>
                <a:gd name="connsiteY15" fmla="*/ 30083 h 60165"/>
                <a:gd name="connsiteX16" fmla="*/ 75207 w 240662"/>
                <a:gd name="connsiteY16" fmla="*/ 22562 h 60165"/>
                <a:gd name="connsiteX17" fmla="*/ 82728 w 240662"/>
                <a:gd name="connsiteY17" fmla="*/ 30083 h 60165"/>
                <a:gd name="connsiteX18" fmla="*/ 75207 w 240662"/>
                <a:gd name="connsiteY18" fmla="*/ 37604 h 60165"/>
                <a:gd name="connsiteX19" fmla="*/ 112811 w 240662"/>
                <a:gd name="connsiteY19" fmla="*/ 37604 h 60165"/>
                <a:gd name="connsiteX20" fmla="*/ 105290 w 240662"/>
                <a:gd name="connsiteY20" fmla="*/ 30083 h 60165"/>
                <a:gd name="connsiteX21" fmla="*/ 112811 w 240662"/>
                <a:gd name="connsiteY21" fmla="*/ 22562 h 60165"/>
                <a:gd name="connsiteX22" fmla="*/ 120331 w 240662"/>
                <a:gd name="connsiteY22" fmla="*/ 30083 h 60165"/>
                <a:gd name="connsiteX23" fmla="*/ 112811 w 240662"/>
                <a:gd name="connsiteY23" fmla="*/ 37604 h 6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0662" h="60165">
                  <a:moveTo>
                    <a:pt x="227201" y="0"/>
                  </a:moveTo>
                  <a:lnTo>
                    <a:pt x="13462" y="0"/>
                  </a:lnTo>
                  <a:cubicBezTo>
                    <a:pt x="6027" y="0"/>
                    <a:pt x="0" y="6027"/>
                    <a:pt x="0" y="13462"/>
                  </a:cubicBezTo>
                  <a:lnTo>
                    <a:pt x="0" y="46704"/>
                  </a:lnTo>
                  <a:cubicBezTo>
                    <a:pt x="0" y="54139"/>
                    <a:pt x="6027" y="60166"/>
                    <a:pt x="13462" y="60166"/>
                  </a:cubicBezTo>
                  <a:lnTo>
                    <a:pt x="227201" y="60166"/>
                  </a:lnTo>
                  <a:cubicBezTo>
                    <a:pt x="234636" y="60166"/>
                    <a:pt x="240663" y="54139"/>
                    <a:pt x="240663" y="46704"/>
                  </a:cubicBezTo>
                  <a:lnTo>
                    <a:pt x="240663" y="13462"/>
                  </a:lnTo>
                  <a:cubicBezTo>
                    <a:pt x="240663" y="6027"/>
                    <a:pt x="234636" y="0"/>
                    <a:pt x="227201" y="0"/>
                  </a:cubicBezTo>
                  <a:close/>
                  <a:moveTo>
                    <a:pt x="37604" y="37604"/>
                  </a:moveTo>
                  <a:cubicBezTo>
                    <a:pt x="33450" y="37604"/>
                    <a:pt x="30083" y="34237"/>
                    <a:pt x="30083" y="30083"/>
                  </a:cubicBezTo>
                  <a:cubicBezTo>
                    <a:pt x="30083" y="25929"/>
                    <a:pt x="33450" y="22562"/>
                    <a:pt x="37604" y="22562"/>
                  </a:cubicBezTo>
                  <a:cubicBezTo>
                    <a:pt x="41757" y="22562"/>
                    <a:pt x="45124" y="25929"/>
                    <a:pt x="45124" y="30083"/>
                  </a:cubicBezTo>
                  <a:cubicBezTo>
                    <a:pt x="45124" y="34237"/>
                    <a:pt x="41757" y="37604"/>
                    <a:pt x="37604" y="37604"/>
                  </a:cubicBezTo>
                  <a:close/>
                  <a:moveTo>
                    <a:pt x="75207" y="37604"/>
                  </a:moveTo>
                  <a:cubicBezTo>
                    <a:pt x="71053" y="37604"/>
                    <a:pt x="67686" y="34237"/>
                    <a:pt x="67686" y="30083"/>
                  </a:cubicBezTo>
                  <a:cubicBezTo>
                    <a:pt x="67686" y="25929"/>
                    <a:pt x="71053" y="22562"/>
                    <a:pt x="75207" y="22562"/>
                  </a:cubicBezTo>
                  <a:cubicBezTo>
                    <a:pt x="79361" y="22562"/>
                    <a:pt x="82728" y="25929"/>
                    <a:pt x="82728" y="30083"/>
                  </a:cubicBezTo>
                  <a:cubicBezTo>
                    <a:pt x="82728" y="34237"/>
                    <a:pt x="79361" y="37604"/>
                    <a:pt x="75207" y="37604"/>
                  </a:cubicBezTo>
                  <a:close/>
                  <a:moveTo>
                    <a:pt x="112811" y="37604"/>
                  </a:moveTo>
                  <a:cubicBezTo>
                    <a:pt x="108657" y="37604"/>
                    <a:pt x="105290" y="34237"/>
                    <a:pt x="105290" y="30083"/>
                  </a:cubicBezTo>
                  <a:cubicBezTo>
                    <a:pt x="105290" y="25929"/>
                    <a:pt x="108657" y="22562"/>
                    <a:pt x="112811" y="22562"/>
                  </a:cubicBezTo>
                  <a:cubicBezTo>
                    <a:pt x="116964" y="22562"/>
                    <a:pt x="120331" y="25929"/>
                    <a:pt x="120331" y="30083"/>
                  </a:cubicBezTo>
                  <a:cubicBezTo>
                    <a:pt x="120331" y="34237"/>
                    <a:pt x="116964" y="37604"/>
                    <a:pt x="112811" y="37604"/>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1" name="Freeform 45">
              <a:extLst>
                <a:ext uri="{FF2B5EF4-FFF2-40B4-BE49-F238E27FC236}">
                  <a16:creationId xmlns:a16="http://schemas.microsoft.com/office/drawing/2014/main" id="{E19347A8-1CC3-FBBE-63B2-86F890CB98C7}"/>
                </a:ext>
              </a:extLst>
            </p:cNvPr>
            <p:cNvSpPr/>
            <p:nvPr/>
          </p:nvSpPr>
          <p:spPr>
            <a:xfrm>
              <a:off x="6287542" y="2597553"/>
              <a:ext cx="240662" cy="60165"/>
            </a:xfrm>
            <a:custGeom>
              <a:avLst/>
              <a:gdLst>
                <a:gd name="connsiteX0" fmla="*/ 227201 w 240662"/>
                <a:gd name="connsiteY0" fmla="*/ 0 h 60165"/>
                <a:gd name="connsiteX1" fmla="*/ 13462 w 240662"/>
                <a:gd name="connsiteY1" fmla="*/ 0 h 60165"/>
                <a:gd name="connsiteX2" fmla="*/ 0 w 240662"/>
                <a:gd name="connsiteY2" fmla="*/ 13462 h 60165"/>
                <a:gd name="connsiteX3" fmla="*/ 0 w 240662"/>
                <a:gd name="connsiteY3" fmla="*/ 46704 h 60165"/>
                <a:gd name="connsiteX4" fmla="*/ 13462 w 240662"/>
                <a:gd name="connsiteY4" fmla="*/ 60166 h 60165"/>
                <a:gd name="connsiteX5" fmla="*/ 227201 w 240662"/>
                <a:gd name="connsiteY5" fmla="*/ 60166 h 60165"/>
                <a:gd name="connsiteX6" fmla="*/ 240663 w 240662"/>
                <a:gd name="connsiteY6" fmla="*/ 46704 h 60165"/>
                <a:gd name="connsiteX7" fmla="*/ 240663 w 240662"/>
                <a:gd name="connsiteY7" fmla="*/ 13462 h 60165"/>
                <a:gd name="connsiteX8" fmla="*/ 227201 w 240662"/>
                <a:gd name="connsiteY8" fmla="*/ 0 h 60165"/>
                <a:gd name="connsiteX9" fmla="*/ 37604 w 240662"/>
                <a:gd name="connsiteY9" fmla="*/ 37604 h 60165"/>
                <a:gd name="connsiteX10" fmla="*/ 30083 w 240662"/>
                <a:gd name="connsiteY10" fmla="*/ 30083 h 60165"/>
                <a:gd name="connsiteX11" fmla="*/ 37604 w 240662"/>
                <a:gd name="connsiteY11" fmla="*/ 22562 h 60165"/>
                <a:gd name="connsiteX12" fmla="*/ 45124 w 240662"/>
                <a:gd name="connsiteY12" fmla="*/ 30083 h 60165"/>
                <a:gd name="connsiteX13" fmla="*/ 37604 w 240662"/>
                <a:gd name="connsiteY13" fmla="*/ 37604 h 60165"/>
                <a:gd name="connsiteX14" fmla="*/ 75207 w 240662"/>
                <a:gd name="connsiteY14" fmla="*/ 37604 h 60165"/>
                <a:gd name="connsiteX15" fmla="*/ 67686 w 240662"/>
                <a:gd name="connsiteY15" fmla="*/ 30083 h 60165"/>
                <a:gd name="connsiteX16" fmla="*/ 75207 w 240662"/>
                <a:gd name="connsiteY16" fmla="*/ 22562 h 60165"/>
                <a:gd name="connsiteX17" fmla="*/ 82728 w 240662"/>
                <a:gd name="connsiteY17" fmla="*/ 30083 h 60165"/>
                <a:gd name="connsiteX18" fmla="*/ 75207 w 240662"/>
                <a:gd name="connsiteY18" fmla="*/ 37604 h 60165"/>
                <a:gd name="connsiteX19" fmla="*/ 112811 w 240662"/>
                <a:gd name="connsiteY19" fmla="*/ 37604 h 60165"/>
                <a:gd name="connsiteX20" fmla="*/ 105290 w 240662"/>
                <a:gd name="connsiteY20" fmla="*/ 30083 h 60165"/>
                <a:gd name="connsiteX21" fmla="*/ 112811 w 240662"/>
                <a:gd name="connsiteY21" fmla="*/ 22562 h 60165"/>
                <a:gd name="connsiteX22" fmla="*/ 120331 w 240662"/>
                <a:gd name="connsiteY22" fmla="*/ 30083 h 60165"/>
                <a:gd name="connsiteX23" fmla="*/ 112811 w 240662"/>
                <a:gd name="connsiteY23" fmla="*/ 37604 h 6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0662" h="60165">
                  <a:moveTo>
                    <a:pt x="227201" y="0"/>
                  </a:moveTo>
                  <a:lnTo>
                    <a:pt x="13462" y="0"/>
                  </a:lnTo>
                  <a:cubicBezTo>
                    <a:pt x="6027" y="0"/>
                    <a:pt x="0" y="6027"/>
                    <a:pt x="0" y="13462"/>
                  </a:cubicBezTo>
                  <a:lnTo>
                    <a:pt x="0" y="46704"/>
                  </a:lnTo>
                  <a:cubicBezTo>
                    <a:pt x="0" y="54139"/>
                    <a:pt x="6027" y="60166"/>
                    <a:pt x="13462" y="60166"/>
                  </a:cubicBezTo>
                  <a:lnTo>
                    <a:pt x="227201" y="60166"/>
                  </a:lnTo>
                  <a:cubicBezTo>
                    <a:pt x="234636" y="60166"/>
                    <a:pt x="240663" y="54139"/>
                    <a:pt x="240663" y="46704"/>
                  </a:cubicBezTo>
                  <a:lnTo>
                    <a:pt x="240663" y="13462"/>
                  </a:lnTo>
                  <a:cubicBezTo>
                    <a:pt x="240663" y="6027"/>
                    <a:pt x="234636" y="0"/>
                    <a:pt x="227201" y="0"/>
                  </a:cubicBezTo>
                  <a:close/>
                  <a:moveTo>
                    <a:pt x="37604" y="37604"/>
                  </a:moveTo>
                  <a:cubicBezTo>
                    <a:pt x="33450" y="37604"/>
                    <a:pt x="30083" y="34237"/>
                    <a:pt x="30083" y="30083"/>
                  </a:cubicBezTo>
                  <a:cubicBezTo>
                    <a:pt x="30083" y="25929"/>
                    <a:pt x="33450" y="22562"/>
                    <a:pt x="37604" y="22562"/>
                  </a:cubicBezTo>
                  <a:cubicBezTo>
                    <a:pt x="41757" y="22562"/>
                    <a:pt x="45124" y="25929"/>
                    <a:pt x="45124" y="30083"/>
                  </a:cubicBezTo>
                  <a:cubicBezTo>
                    <a:pt x="45124" y="34237"/>
                    <a:pt x="41757" y="37604"/>
                    <a:pt x="37604" y="37604"/>
                  </a:cubicBezTo>
                  <a:close/>
                  <a:moveTo>
                    <a:pt x="75207" y="37604"/>
                  </a:moveTo>
                  <a:cubicBezTo>
                    <a:pt x="71053" y="37604"/>
                    <a:pt x="67686" y="34237"/>
                    <a:pt x="67686" y="30083"/>
                  </a:cubicBezTo>
                  <a:cubicBezTo>
                    <a:pt x="67686" y="25929"/>
                    <a:pt x="71053" y="22562"/>
                    <a:pt x="75207" y="22562"/>
                  </a:cubicBezTo>
                  <a:cubicBezTo>
                    <a:pt x="79361" y="22562"/>
                    <a:pt x="82728" y="25929"/>
                    <a:pt x="82728" y="30083"/>
                  </a:cubicBezTo>
                  <a:cubicBezTo>
                    <a:pt x="82728" y="34237"/>
                    <a:pt x="79361" y="37604"/>
                    <a:pt x="75207" y="37604"/>
                  </a:cubicBezTo>
                  <a:close/>
                  <a:moveTo>
                    <a:pt x="112811" y="37604"/>
                  </a:moveTo>
                  <a:cubicBezTo>
                    <a:pt x="108657" y="37604"/>
                    <a:pt x="105290" y="34237"/>
                    <a:pt x="105290" y="30083"/>
                  </a:cubicBezTo>
                  <a:cubicBezTo>
                    <a:pt x="105290" y="25929"/>
                    <a:pt x="108657" y="22562"/>
                    <a:pt x="112811" y="22562"/>
                  </a:cubicBezTo>
                  <a:cubicBezTo>
                    <a:pt x="116964" y="22562"/>
                    <a:pt x="120331" y="25929"/>
                    <a:pt x="120331" y="30083"/>
                  </a:cubicBezTo>
                  <a:cubicBezTo>
                    <a:pt x="120331" y="34237"/>
                    <a:pt x="116964" y="37604"/>
                    <a:pt x="112811" y="37604"/>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22" name="Group 121">
            <a:extLst>
              <a:ext uri="{FF2B5EF4-FFF2-40B4-BE49-F238E27FC236}">
                <a16:creationId xmlns:a16="http://schemas.microsoft.com/office/drawing/2014/main" id="{F1070598-997C-93A5-361F-ACE0338FAA12}"/>
              </a:ext>
            </a:extLst>
          </p:cNvPr>
          <p:cNvGrpSpPr/>
          <p:nvPr/>
        </p:nvGrpSpPr>
        <p:grpSpPr>
          <a:xfrm>
            <a:off x="3358738" y="2806181"/>
            <a:ext cx="219217" cy="297509"/>
            <a:chOff x="7971417" y="2587932"/>
            <a:chExt cx="219217" cy="297509"/>
          </a:xfrm>
        </p:grpSpPr>
        <p:sp>
          <p:nvSpPr>
            <p:cNvPr id="123" name="Freeform 55">
              <a:extLst>
                <a:ext uri="{FF2B5EF4-FFF2-40B4-BE49-F238E27FC236}">
                  <a16:creationId xmlns:a16="http://schemas.microsoft.com/office/drawing/2014/main" id="{D5842A58-E4C5-6106-54AC-E6739469555A}"/>
                </a:ext>
              </a:extLst>
            </p:cNvPr>
            <p:cNvSpPr/>
            <p:nvPr/>
          </p:nvSpPr>
          <p:spPr>
            <a:xfrm>
              <a:off x="7971417" y="2587932"/>
              <a:ext cx="219217" cy="62633"/>
            </a:xfrm>
            <a:custGeom>
              <a:avLst/>
              <a:gdLst>
                <a:gd name="connsiteX0" fmla="*/ 219218 w 219217"/>
                <a:gd name="connsiteY0" fmla="*/ 31317 h 62633"/>
                <a:gd name="connsiteX1" fmla="*/ 109609 w 219217"/>
                <a:gd name="connsiteY1" fmla="*/ 62634 h 62633"/>
                <a:gd name="connsiteX2" fmla="*/ 0 w 219217"/>
                <a:gd name="connsiteY2" fmla="*/ 31317 h 62633"/>
                <a:gd name="connsiteX3" fmla="*/ 109609 w 219217"/>
                <a:gd name="connsiteY3" fmla="*/ 0 h 62633"/>
                <a:gd name="connsiteX4" fmla="*/ 219218 w 219217"/>
                <a:gd name="connsiteY4" fmla="*/ 31317 h 6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17" h="62633">
                  <a:moveTo>
                    <a:pt x="219218" y="31317"/>
                  </a:moveTo>
                  <a:cubicBezTo>
                    <a:pt x="219218" y="48613"/>
                    <a:pt x="170144" y="62634"/>
                    <a:pt x="109609" y="62634"/>
                  </a:cubicBezTo>
                  <a:cubicBezTo>
                    <a:pt x="49074" y="62634"/>
                    <a:pt x="0" y="48613"/>
                    <a:pt x="0" y="31317"/>
                  </a:cubicBezTo>
                  <a:cubicBezTo>
                    <a:pt x="0" y="14021"/>
                    <a:pt x="49074" y="0"/>
                    <a:pt x="109609" y="0"/>
                  </a:cubicBezTo>
                  <a:cubicBezTo>
                    <a:pt x="170144" y="0"/>
                    <a:pt x="219218" y="14021"/>
                    <a:pt x="219218" y="3131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4" name="Freeform 57">
              <a:extLst>
                <a:ext uri="{FF2B5EF4-FFF2-40B4-BE49-F238E27FC236}">
                  <a16:creationId xmlns:a16="http://schemas.microsoft.com/office/drawing/2014/main" id="{ED2BC2BF-7263-AADC-BD74-5C572FE3060C}"/>
                </a:ext>
              </a:extLst>
            </p:cNvPr>
            <p:cNvSpPr/>
            <p:nvPr/>
          </p:nvSpPr>
          <p:spPr>
            <a:xfrm>
              <a:off x="7971417" y="2634907"/>
              <a:ext cx="219217" cy="93950"/>
            </a:xfrm>
            <a:custGeom>
              <a:avLst/>
              <a:gdLst>
                <a:gd name="connsiteX0" fmla="*/ 187901 w 219217"/>
                <a:gd name="connsiteY0" fmla="*/ 62634 h 93950"/>
                <a:gd name="connsiteX1" fmla="*/ 180072 w 219217"/>
                <a:gd name="connsiteY1" fmla="*/ 54804 h 93950"/>
                <a:gd name="connsiteX2" fmla="*/ 187901 w 219217"/>
                <a:gd name="connsiteY2" fmla="*/ 46975 h 93950"/>
                <a:gd name="connsiteX3" fmla="*/ 195730 w 219217"/>
                <a:gd name="connsiteY3" fmla="*/ 54804 h 93950"/>
                <a:gd name="connsiteX4" fmla="*/ 187901 w 219217"/>
                <a:gd name="connsiteY4" fmla="*/ 62634 h 93950"/>
                <a:gd name="connsiteX5" fmla="*/ 109609 w 219217"/>
                <a:gd name="connsiteY5" fmla="*/ 31317 h 93950"/>
                <a:gd name="connsiteX6" fmla="*/ 0 w 219217"/>
                <a:gd name="connsiteY6" fmla="*/ 0 h 93950"/>
                <a:gd name="connsiteX7" fmla="*/ 0 w 219217"/>
                <a:gd name="connsiteY7" fmla="*/ 62634 h 93950"/>
                <a:gd name="connsiteX8" fmla="*/ 109609 w 219217"/>
                <a:gd name="connsiteY8" fmla="*/ 93951 h 93950"/>
                <a:gd name="connsiteX9" fmla="*/ 219218 w 219217"/>
                <a:gd name="connsiteY9" fmla="*/ 62634 h 93950"/>
                <a:gd name="connsiteX10" fmla="*/ 219218 w 219217"/>
                <a:gd name="connsiteY10" fmla="*/ 0 h 93950"/>
                <a:gd name="connsiteX11" fmla="*/ 109609 w 219217"/>
                <a:gd name="connsiteY11" fmla="*/ 31317 h 9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217" h="93950">
                  <a:moveTo>
                    <a:pt x="187901" y="62634"/>
                  </a:moveTo>
                  <a:cubicBezTo>
                    <a:pt x="183203" y="62634"/>
                    <a:pt x="180072" y="59502"/>
                    <a:pt x="180072" y="54804"/>
                  </a:cubicBezTo>
                  <a:cubicBezTo>
                    <a:pt x="180072" y="50107"/>
                    <a:pt x="183203" y="46975"/>
                    <a:pt x="187901" y="46975"/>
                  </a:cubicBezTo>
                  <a:cubicBezTo>
                    <a:pt x="192599" y="46975"/>
                    <a:pt x="195730" y="50107"/>
                    <a:pt x="195730" y="54804"/>
                  </a:cubicBezTo>
                  <a:cubicBezTo>
                    <a:pt x="195730" y="59502"/>
                    <a:pt x="192599" y="62634"/>
                    <a:pt x="187901" y="62634"/>
                  </a:cubicBezTo>
                  <a:close/>
                  <a:moveTo>
                    <a:pt x="109609" y="31317"/>
                  </a:moveTo>
                  <a:cubicBezTo>
                    <a:pt x="49324" y="31317"/>
                    <a:pt x="0" y="17224"/>
                    <a:pt x="0" y="0"/>
                  </a:cubicBezTo>
                  <a:lnTo>
                    <a:pt x="0" y="62634"/>
                  </a:lnTo>
                  <a:cubicBezTo>
                    <a:pt x="0" y="79858"/>
                    <a:pt x="49324" y="93951"/>
                    <a:pt x="109609" y="93951"/>
                  </a:cubicBezTo>
                  <a:cubicBezTo>
                    <a:pt x="169894" y="93951"/>
                    <a:pt x="219218" y="79858"/>
                    <a:pt x="219218" y="62634"/>
                  </a:cubicBezTo>
                  <a:lnTo>
                    <a:pt x="219218" y="0"/>
                  </a:lnTo>
                  <a:cubicBezTo>
                    <a:pt x="219218" y="17224"/>
                    <a:pt x="169894" y="31317"/>
                    <a:pt x="109609" y="3131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5" name="Freeform 59">
              <a:extLst>
                <a:ext uri="{FF2B5EF4-FFF2-40B4-BE49-F238E27FC236}">
                  <a16:creationId xmlns:a16="http://schemas.microsoft.com/office/drawing/2014/main" id="{822E3DCB-7777-F72D-C9B1-775B69674D8C}"/>
                </a:ext>
              </a:extLst>
            </p:cNvPr>
            <p:cNvSpPr/>
            <p:nvPr/>
          </p:nvSpPr>
          <p:spPr>
            <a:xfrm>
              <a:off x="7971417" y="2713199"/>
              <a:ext cx="219217" cy="93950"/>
            </a:xfrm>
            <a:custGeom>
              <a:avLst/>
              <a:gdLst>
                <a:gd name="connsiteX0" fmla="*/ 187901 w 219217"/>
                <a:gd name="connsiteY0" fmla="*/ 62634 h 93950"/>
                <a:gd name="connsiteX1" fmla="*/ 180072 w 219217"/>
                <a:gd name="connsiteY1" fmla="*/ 54804 h 93950"/>
                <a:gd name="connsiteX2" fmla="*/ 187901 w 219217"/>
                <a:gd name="connsiteY2" fmla="*/ 46975 h 93950"/>
                <a:gd name="connsiteX3" fmla="*/ 195730 w 219217"/>
                <a:gd name="connsiteY3" fmla="*/ 54804 h 93950"/>
                <a:gd name="connsiteX4" fmla="*/ 187901 w 219217"/>
                <a:gd name="connsiteY4" fmla="*/ 62634 h 93950"/>
                <a:gd name="connsiteX5" fmla="*/ 109609 w 219217"/>
                <a:gd name="connsiteY5" fmla="*/ 31317 h 93950"/>
                <a:gd name="connsiteX6" fmla="*/ 0 w 219217"/>
                <a:gd name="connsiteY6" fmla="*/ 0 h 93950"/>
                <a:gd name="connsiteX7" fmla="*/ 0 w 219217"/>
                <a:gd name="connsiteY7" fmla="*/ 62634 h 93950"/>
                <a:gd name="connsiteX8" fmla="*/ 109609 w 219217"/>
                <a:gd name="connsiteY8" fmla="*/ 93951 h 93950"/>
                <a:gd name="connsiteX9" fmla="*/ 219218 w 219217"/>
                <a:gd name="connsiteY9" fmla="*/ 62634 h 93950"/>
                <a:gd name="connsiteX10" fmla="*/ 219218 w 219217"/>
                <a:gd name="connsiteY10" fmla="*/ 0 h 93950"/>
                <a:gd name="connsiteX11" fmla="*/ 109609 w 219217"/>
                <a:gd name="connsiteY11" fmla="*/ 31317 h 9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217" h="93950">
                  <a:moveTo>
                    <a:pt x="187901" y="62634"/>
                  </a:moveTo>
                  <a:cubicBezTo>
                    <a:pt x="183203" y="62634"/>
                    <a:pt x="180072" y="59502"/>
                    <a:pt x="180072" y="54804"/>
                  </a:cubicBezTo>
                  <a:cubicBezTo>
                    <a:pt x="180072" y="50107"/>
                    <a:pt x="183203" y="46975"/>
                    <a:pt x="187901" y="46975"/>
                  </a:cubicBezTo>
                  <a:cubicBezTo>
                    <a:pt x="192599" y="46975"/>
                    <a:pt x="195730" y="50107"/>
                    <a:pt x="195730" y="54804"/>
                  </a:cubicBezTo>
                  <a:cubicBezTo>
                    <a:pt x="195730" y="59502"/>
                    <a:pt x="192599" y="62634"/>
                    <a:pt x="187901" y="62634"/>
                  </a:cubicBezTo>
                  <a:close/>
                  <a:moveTo>
                    <a:pt x="109609" y="31317"/>
                  </a:moveTo>
                  <a:cubicBezTo>
                    <a:pt x="49324" y="31317"/>
                    <a:pt x="0" y="17224"/>
                    <a:pt x="0" y="0"/>
                  </a:cubicBezTo>
                  <a:lnTo>
                    <a:pt x="0" y="62634"/>
                  </a:lnTo>
                  <a:cubicBezTo>
                    <a:pt x="0" y="79858"/>
                    <a:pt x="49324" y="93951"/>
                    <a:pt x="109609" y="93951"/>
                  </a:cubicBezTo>
                  <a:cubicBezTo>
                    <a:pt x="169894" y="93951"/>
                    <a:pt x="219218" y="79858"/>
                    <a:pt x="219218" y="62634"/>
                  </a:cubicBezTo>
                  <a:lnTo>
                    <a:pt x="219218" y="0"/>
                  </a:lnTo>
                  <a:cubicBezTo>
                    <a:pt x="219218" y="17224"/>
                    <a:pt x="169894" y="31317"/>
                    <a:pt x="109609" y="3131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6" name="Freeform 61">
              <a:extLst>
                <a:ext uri="{FF2B5EF4-FFF2-40B4-BE49-F238E27FC236}">
                  <a16:creationId xmlns:a16="http://schemas.microsoft.com/office/drawing/2014/main" id="{FDE115D6-E7DB-C23E-856A-BC9CBF7203B0}"/>
                </a:ext>
              </a:extLst>
            </p:cNvPr>
            <p:cNvSpPr/>
            <p:nvPr/>
          </p:nvSpPr>
          <p:spPr>
            <a:xfrm>
              <a:off x="7971417" y="2791491"/>
              <a:ext cx="219217" cy="93950"/>
            </a:xfrm>
            <a:custGeom>
              <a:avLst/>
              <a:gdLst>
                <a:gd name="connsiteX0" fmla="*/ 187901 w 219217"/>
                <a:gd name="connsiteY0" fmla="*/ 62634 h 93950"/>
                <a:gd name="connsiteX1" fmla="*/ 180072 w 219217"/>
                <a:gd name="connsiteY1" fmla="*/ 54804 h 93950"/>
                <a:gd name="connsiteX2" fmla="*/ 187901 w 219217"/>
                <a:gd name="connsiteY2" fmla="*/ 46975 h 93950"/>
                <a:gd name="connsiteX3" fmla="*/ 195730 w 219217"/>
                <a:gd name="connsiteY3" fmla="*/ 54804 h 93950"/>
                <a:gd name="connsiteX4" fmla="*/ 187901 w 219217"/>
                <a:gd name="connsiteY4" fmla="*/ 62634 h 93950"/>
                <a:gd name="connsiteX5" fmla="*/ 109609 w 219217"/>
                <a:gd name="connsiteY5" fmla="*/ 31317 h 93950"/>
                <a:gd name="connsiteX6" fmla="*/ 0 w 219217"/>
                <a:gd name="connsiteY6" fmla="*/ 0 h 93950"/>
                <a:gd name="connsiteX7" fmla="*/ 0 w 219217"/>
                <a:gd name="connsiteY7" fmla="*/ 62634 h 93950"/>
                <a:gd name="connsiteX8" fmla="*/ 109609 w 219217"/>
                <a:gd name="connsiteY8" fmla="*/ 93951 h 93950"/>
                <a:gd name="connsiteX9" fmla="*/ 219218 w 219217"/>
                <a:gd name="connsiteY9" fmla="*/ 62634 h 93950"/>
                <a:gd name="connsiteX10" fmla="*/ 219218 w 219217"/>
                <a:gd name="connsiteY10" fmla="*/ 0 h 93950"/>
                <a:gd name="connsiteX11" fmla="*/ 109609 w 219217"/>
                <a:gd name="connsiteY11" fmla="*/ 31317 h 9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217" h="93950">
                  <a:moveTo>
                    <a:pt x="187901" y="62634"/>
                  </a:moveTo>
                  <a:cubicBezTo>
                    <a:pt x="183203" y="62634"/>
                    <a:pt x="180072" y="59502"/>
                    <a:pt x="180072" y="54804"/>
                  </a:cubicBezTo>
                  <a:cubicBezTo>
                    <a:pt x="180072" y="50107"/>
                    <a:pt x="183203" y="46975"/>
                    <a:pt x="187901" y="46975"/>
                  </a:cubicBezTo>
                  <a:cubicBezTo>
                    <a:pt x="192599" y="46975"/>
                    <a:pt x="195730" y="50107"/>
                    <a:pt x="195730" y="54804"/>
                  </a:cubicBezTo>
                  <a:cubicBezTo>
                    <a:pt x="195730" y="59502"/>
                    <a:pt x="192599" y="62634"/>
                    <a:pt x="187901" y="62634"/>
                  </a:cubicBezTo>
                  <a:close/>
                  <a:moveTo>
                    <a:pt x="109609" y="31317"/>
                  </a:moveTo>
                  <a:cubicBezTo>
                    <a:pt x="49324" y="31317"/>
                    <a:pt x="0" y="17224"/>
                    <a:pt x="0" y="0"/>
                  </a:cubicBezTo>
                  <a:lnTo>
                    <a:pt x="0" y="62634"/>
                  </a:lnTo>
                  <a:cubicBezTo>
                    <a:pt x="0" y="79858"/>
                    <a:pt x="49324" y="93951"/>
                    <a:pt x="109609" y="93951"/>
                  </a:cubicBezTo>
                  <a:cubicBezTo>
                    <a:pt x="169894" y="93951"/>
                    <a:pt x="219218" y="79858"/>
                    <a:pt x="219218" y="62634"/>
                  </a:cubicBezTo>
                  <a:lnTo>
                    <a:pt x="219218" y="0"/>
                  </a:lnTo>
                  <a:cubicBezTo>
                    <a:pt x="219218" y="17224"/>
                    <a:pt x="169894" y="31317"/>
                    <a:pt x="109609" y="3131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27" name="Group 126">
            <a:extLst>
              <a:ext uri="{FF2B5EF4-FFF2-40B4-BE49-F238E27FC236}">
                <a16:creationId xmlns:a16="http://schemas.microsoft.com/office/drawing/2014/main" id="{B79BDBDD-F859-7B78-2F27-9583BE74F14D}"/>
              </a:ext>
            </a:extLst>
          </p:cNvPr>
          <p:cNvGrpSpPr/>
          <p:nvPr/>
        </p:nvGrpSpPr>
        <p:grpSpPr>
          <a:xfrm>
            <a:off x="3890813" y="2798351"/>
            <a:ext cx="242705" cy="313168"/>
            <a:chOff x="8503492" y="2580102"/>
            <a:chExt cx="242705" cy="313168"/>
          </a:xfrm>
        </p:grpSpPr>
        <p:sp>
          <p:nvSpPr>
            <p:cNvPr id="128" name="Freeform 66">
              <a:extLst>
                <a:ext uri="{FF2B5EF4-FFF2-40B4-BE49-F238E27FC236}">
                  <a16:creationId xmlns:a16="http://schemas.microsoft.com/office/drawing/2014/main" id="{AAEA5E9A-ABC4-F4BD-3F09-380B2FBB4D5E}"/>
                </a:ext>
              </a:extLst>
            </p:cNvPr>
            <p:cNvSpPr/>
            <p:nvPr/>
          </p:nvSpPr>
          <p:spPr>
            <a:xfrm>
              <a:off x="8503492" y="2580102"/>
              <a:ext cx="242705" cy="313168"/>
            </a:xfrm>
            <a:custGeom>
              <a:avLst/>
              <a:gdLst>
                <a:gd name="connsiteX0" fmla="*/ 23488 w 242705"/>
                <a:gd name="connsiteY0" fmla="*/ 289681 h 313168"/>
                <a:gd name="connsiteX1" fmla="*/ 23488 w 242705"/>
                <a:gd name="connsiteY1" fmla="*/ 23488 h 313168"/>
                <a:gd name="connsiteX2" fmla="*/ 121353 w 242705"/>
                <a:gd name="connsiteY2" fmla="*/ 23488 h 313168"/>
                <a:gd name="connsiteX3" fmla="*/ 121353 w 242705"/>
                <a:gd name="connsiteY3" fmla="*/ 105694 h 313168"/>
                <a:gd name="connsiteX4" fmla="*/ 219218 w 242705"/>
                <a:gd name="connsiteY4" fmla="*/ 105694 h 313168"/>
                <a:gd name="connsiteX5" fmla="*/ 219218 w 242705"/>
                <a:gd name="connsiteY5" fmla="*/ 289681 h 313168"/>
                <a:gd name="connsiteX6" fmla="*/ 23488 w 242705"/>
                <a:gd name="connsiteY6" fmla="*/ 289681 h 313168"/>
                <a:gd name="connsiteX7" fmla="*/ 144840 w 242705"/>
                <a:gd name="connsiteY7" fmla="*/ 33274 h 313168"/>
                <a:gd name="connsiteX8" fmla="*/ 193773 w 242705"/>
                <a:gd name="connsiteY8" fmla="*/ 82207 h 313168"/>
                <a:gd name="connsiteX9" fmla="*/ 144840 w 242705"/>
                <a:gd name="connsiteY9" fmla="*/ 82207 h 313168"/>
                <a:gd name="connsiteX10" fmla="*/ 144840 w 242705"/>
                <a:gd name="connsiteY10" fmla="*/ 33274 h 313168"/>
                <a:gd name="connsiteX11" fmla="*/ 144840 w 242705"/>
                <a:gd name="connsiteY11" fmla="*/ 0 h 313168"/>
                <a:gd name="connsiteX12" fmla="*/ 0 w 242705"/>
                <a:gd name="connsiteY12" fmla="*/ 0 h 313168"/>
                <a:gd name="connsiteX13" fmla="*/ 0 w 242705"/>
                <a:gd name="connsiteY13" fmla="*/ 313168 h 313168"/>
                <a:gd name="connsiteX14" fmla="*/ 242705 w 242705"/>
                <a:gd name="connsiteY14" fmla="*/ 313168 h 313168"/>
                <a:gd name="connsiteX15" fmla="*/ 242705 w 242705"/>
                <a:gd name="connsiteY15" fmla="*/ 86121 h 313168"/>
                <a:gd name="connsiteX16" fmla="*/ 144840 w 242705"/>
                <a:gd name="connsiteY16" fmla="*/ 0 h 31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2705" h="313168">
                  <a:moveTo>
                    <a:pt x="23488" y="289681"/>
                  </a:moveTo>
                  <a:lnTo>
                    <a:pt x="23488" y="23488"/>
                  </a:lnTo>
                  <a:lnTo>
                    <a:pt x="121353" y="23488"/>
                  </a:lnTo>
                  <a:lnTo>
                    <a:pt x="121353" y="105694"/>
                  </a:lnTo>
                  <a:lnTo>
                    <a:pt x="219218" y="105694"/>
                  </a:lnTo>
                  <a:lnTo>
                    <a:pt x="219218" y="289681"/>
                  </a:lnTo>
                  <a:lnTo>
                    <a:pt x="23488" y="289681"/>
                  </a:lnTo>
                  <a:close/>
                  <a:moveTo>
                    <a:pt x="144840" y="33274"/>
                  </a:moveTo>
                  <a:lnTo>
                    <a:pt x="193773" y="82207"/>
                  </a:lnTo>
                  <a:lnTo>
                    <a:pt x="144840" y="82207"/>
                  </a:lnTo>
                  <a:lnTo>
                    <a:pt x="144840" y="33274"/>
                  </a:lnTo>
                  <a:close/>
                  <a:moveTo>
                    <a:pt x="144840" y="0"/>
                  </a:moveTo>
                  <a:lnTo>
                    <a:pt x="0" y="0"/>
                  </a:lnTo>
                  <a:lnTo>
                    <a:pt x="0" y="313168"/>
                  </a:lnTo>
                  <a:lnTo>
                    <a:pt x="242705" y="313168"/>
                  </a:lnTo>
                  <a:lnTo>
                    <a:pt x="242705" y="86121"/>
                  </a:lnTo>
                  <a:lnTo>
                    <a:pt x="144840" y="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29" name="Freeform 69">
              <a:extLst>
                <a:ext uri="{FF2B5EF4-FFF2-40B4-BE49-F238E27FC236}">
                  <a16:creationId xmlns:a16="http://schemas.microsoft.com/office/drawing/2014/main" id="{2383A493-F004-C30F-F5C4-A1608F391001}"/>
                </a:ext>
              </a:extLst>
            </p:cNvPr>
            <p:cNvSpPr/>
            <p:nvPr/>
          </p:nvSpPr>
          <p:spPr>
            <a:xfrm>
              <a:off x="8550467" y="2724943"/>
              <a:ext cx="148754" cy="15658"/>
            </a:xfrm>
            <a:custGeom>
              <a:avLst/>
              <a:gdLst>
                <a:gd name="connsiteX0" fmla="*/ 0 w 148754"/>
                <a:gd name="connsiteY0" fmla="*/ 0 h 15658"/>
                <a:gd name="connsiteX1" fmla="*/ 148755 w 148754"/>
                <a:gd name="connsiteY1" fmla="*/ 0 h 15658"/>
                <a:gd name="connsiteX2" fmla="*/ 148755 w 148754"/>
                <a:gd name="connsiteY2" fmla="*/ 15658 h 15658"/>
                <a:gd name="connsiteX3" fmla="*/ 0 w 148754"/>
                <a:gd name="connsiteY3" fmla="*/ 15658 h 15658"/>
              </a:gdLst>
              <a:ahLst/>
              <a:cxnLst>
                <a:cxn ang="0">
                  <a:pos x="connsiteX0" y="connsiteY0"/>
                </a:cxn>
                <a:cxn ang="0">
                  <a:pos x="connsiteX1" y="connsiteY1"/>
                </a:cxn>
                <a:cxn ang="0">
                  <a:pos x="connsiteX2" y="connsiteY2"/>
                </a:cxn>
                <a:cxn ang="0">
                  <a:pos x="connsiteX3" y="connsiteY3"/>
                </a:cxn>
              </a:cxnLst>
              <a:rect l="l" t="t" r="r" b="b"/>
              <a:pathLst>
                <a:path w="148754" h="15658">
                  <a:moveTo>
                    <a:pt x="0" y="0"/>
                  </a:moveTo>
                  <a:lnTo>
                    <a:pt x="148755" y="0"/>
                  </a:lnTo>
                  <a:lnTo>
                    <a:pt x="148755" y="15658"/>
                  </a:lnTo>
                  <a:lnTo>
                    <a:pt x="0" y="15658"/>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0" name="Freeform 70">
              <a:extLst>
                <a:ext uri="{FF2B5EF4-FFF2-40B4-BE49-F238E27FC236}">
                  <a16:creationId xmlns:a16="http://schemas.microsoft.com/office/drawing/2014/main" id="{2F1F9A3F-D62D-A38B-D7E0-B961387EBB70}"/>
                </a:ext>
              </a:extLst>
            </p:cNvPr>
            <p:cNvSpPr/>
            <p:nvPr/>
          </p:nvSpPr>
          <p:spPr>
            <a:xfrm>
              <a:off x="8550467" y="2693626"/>
              <a:ext cx="50889" cy="15658"/>
            </a:xfrm>
            <a:custGeom>
              <a:avLst/>
              <a:gdLst>
                <a:gd name="connsiteX0" fmla="*/ 0 w 50889"/>
                <a:gd name="connsiteY0" fmla="*/ 0 h 15658"/>
                <a:gd name="connsiteX1" fmla="*/ 50890 w 50889"/>
                <a:gd name="connsiteY1" fmla="*/ 0 h 15658"/>
                <a:gd name="connsiteX2" fmla="*/ 50890 w 50889"/>
                <a:gd name="connsiteY2" fmla="*/ 15658 h 15658"/>
                <a:gd name="connsiteX3" fmla="*/ 0 w 50889"/>
                <a:gd name="connsiteY3" fmla="*/ 15658 h 15658"/>
              </a:gdLst>
              <a:ahLst/>
              <a:cxnLst>
                <a:cxn ang="0">
                  <a:pos x="connsiteX0" y="connsiteY0"/>
                </a:cxn>
                <a:cxn ang="0">
                  <a:pos x="connsiteX1" y="connsiteY1"/>
                </a:cxn>
                <a:cxn ang="0">
                  <a:pos x="connsiteX2" y="connsiteY2"/>
                </a:cxn>
                <a:cxn ang="0">
                  <a:pos x="connsiteX3" y="connsiteY3"/>
                </a:cxn>
              </a:cxnLst>
              <a:rect l="l" t="t" r="r" b="b"/>
              <a:pathLst>
                <a:path w="50889" h="15658">
                  <a:moveTo>
                    <a:pt x="0" y="0"/>
                  </a:moveTo>
                  <a:lnTo>
                    <a:pt x="50890" y="0"/>
                  </a:lnTo>
                  <a:lnTo>
                    <a:pt x="50890" y="15658"/>
                  </a:lnTo>
                  <a:lnTo>
                    <a:pt x="0" y="15658"/>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1" name="Freeform 71">
              <a:extLst>
                <a:ext uri="{FF2B5EF4-FFF2-40B4-BE49-F238E27FC236}">
                  <a16:creationId xmlns:a16="http://schemas.microsoft.com/office/drawing/2014/main" id="{81A19851-E305-1BC5-EDE0-FFB0EF23AE45}"/>
                </a:ext>
              </a:extLst>
            </p:cNvPr>
            <p:cNvSpPr/>
            <p:nvPr/>
          </p:nvSpPr>
          <p:spPr>
            <a:xfrm>
              <a:off x="8550467" y="2756260"/>
              <a:ext cx="148754" cy="15658"/>
            </a:xfrm>
            <a:custGeom>
              <a:avLst/>
              <a:gdLst>
                <a:gd name="connsiteX0" fmla="*/ 0 w 148754"/>
                <a:gd name="connsiteY0" fmla="*/ 0 h 15658"/>
                <a:gd name="connsiteX1" fmla="*/ 148755 w 148754"/>
                <a:gd name="connsiteY1" fmla="*/ 0 h 15658"/>
                <a:gd name="connsiteX2" fmla="*/ 148755 w 148754"/>
                <a:gd name="connsiteY2" fmla="*/ 15658 h 15658"/>
                <a:gd name="connsiteX3" fmla="*/ 0 w 148754"/>
                <a:gd name="connsiteY3" fmla="*/ 15658 h 15658"/>
              </a:gdLst>
              <a:ahLst/>
              <a:cxnLst>
                <a:cxn ang="0">
                  <a:pos x="connsiteX0" y="connsiteY0"/>
                </a:cxn>
                <a:cxn ang="0">
                  <a:pos x="connsiteX1" y="connsiteY1"/>
                </a:cxn>
                <a:cxn ang="0">
                  <a:pos x="connsiteX2" y="connsiteY2"/>
                </a:cxn>
                <a:cxn ang="0">
                  <a:pos x="connsiteX3" y="connsiteY3"/>
                </a:cxn>
              </a:cxnLst>
              <a:rect l="l" t="t" r="r" b="b"/>
              <a:pathLst>
                <a:path w="148754" h="15658">
                  <a:moveTo>
                    <a:pt x="0" y="0"/>
                  </a:moveTo>
                  <a:lnTo>
                    <a:pt x="148755" y="0"/>
                  </a:lnTo>
                  <a:lnTo>
                    <a:pt x="148755" y="15658"/>
                  </a:lnTo>
                  <a:lnTo>
                    <a:pt x="0" y="15658"/>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2" name="Freeform 72">
              <a:extLst>
                <a:ext uri="{FF2B5EF4-FFF2-40B4-BE49-F238E27FC236}">
                  <a16:creationId xmlns:a16="http://schemas.microsoft.com/office/drawing/2014/main" id="{330C505E-B2DE-1182-7B3C-8FEE1EBA7AE3}"/>
                </a:ext>
              </a:extLst>
            </p:cNvPr>
            <p:cNvSpPr/>
            <p:nvPr/>
          </p:nvSpPr>
          <p:spPr>
            <a:xfrm>
              <a:off x="8550467" y="2787576"/>
              <a:ext cx="148754" cy="15658"/>
            </a:xfrm>
            <a:custGeom>
              <a:avLst/>
              <a:gdLst>
                <a:gd name="connsiteX0" fmla="*/ 0 w 148754"/>
                <a:gd name="connsiteY0" fmla="*/ 0 h 15658"/>
                <a:gd name="connsiteX1" fmla="*/ 148755 w 148754"/>
                <a:gd name="connsiteY1" fmla="*/ 0 h 15658"/>
                <a:gd name="connsiteX2" fmla="*/ 148755 w 148754"/>
                <a:gd name="connsiteY2" fmla="*/ 15658 h 15658"/>
                <a:gd name="connsiteX3" fmla="*/ 0 w 148754"/>
                <a:gd name="connsiteY3" fmla="*/ 15658 h 15658"/>
              </a:gdLst>
              <a:ahLst/>
              <a:cxnLst>
                <a:cxn ang="0">
                  <a:pos x="connsiteX0" y="connsiteY0"/>
                </a:cxn>
                <a:cxn ang="0">
                  <a:pos x="connsiteX1" y="connsiteY1"/>
                </a:cxn>
                <a:cxn ang="0">
                  <a:pos x="connsiteX2" y="connsiteY2"/>
                </a:cxn>
                <a:cxn ang="0">
                  <a:pos x="connsiteX3" y="connsiteY3"/>
                </a:cxn>
              </a:cxnLst>
              <a:rect l="l" t="t" r="r" b="b"/>
              <a:pathLst>
                <a:path w="148754" h="15658">
                  <a:moveTo>
                    <a:pt x="0" y="0"/>
                  </a:moveTo>
                  <a:lnTo>
                    <a:pt x="148755" y="0"/>
                  </a:lnTo>
                  <a:lnTo>
                    <a:pt x="148755" y="15658"/>
                  </a:lnTo>
                  <a:lnTo>
                    <a:pt x="0" y="15658"/>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3" name="Freeform 73">
              <a:extLst>
                <a:ext uri="{FF2B5EF4-FFF2-40B4-BE49-F238E27FC236}">
                  <a16:creationId xmlns:a16="http://schemas.microsoft.com/office/drawing/2014/main" id="{BDABBD60-6C3E-7539-6063-A6E7EC873ADD}"/>
                </a:ext>
              </a:extLst>
            </p:cNvPr>
            <p:cNvSpPr/>
            <p:nvPr/>
          </p:nvSpPr>
          <p:spPr>
            <a:xfrm>
              <a:off x="8550467" y="2818893"/>
              <a:ext cx="148754" cy="15658"/>
            </a:xfrm>
            <a:custGeom>
              <a:avLst/>
              <a:gdLst>
                <a:gd name="connsiteX0" fmla="*/ 0 w 148754"/>
                <a:gd name="connsiteY0" fmla="*/ 0 h 15658"/>
                <a:gd name="connsiteX1" fmla="*/ 148755 w 148754"/>
                <a:gd name="connsiteY1" fmla="*/ 0 h 15658"/>
                <a:gd name="connsiteX2" fmla="*/ 148755 w 148754"/>
                <a:gd name="connsiteY2" fmla="*/ 15658 h 15658"/>
                <a:gd name="connsiteX3" fmla="*/ 0 w 148754"/>
                <a:gd name="connsiteY3" fmla="*/ 15658 h 15658"/>
              </a:gdLst>
              <a:ahLst/>
              <a:cxnLst>
                <a:cxn ang="0">
                  <a:pos x="connsiteX0" y="connsiteY0"/>
                </a:cxn>
                <a:cxn ang="0">
                  <a:pos x="connsiteX1" y="connsiteY1"/>
                </a:cxn>
                <a:cxn ang="0">
                  <a:pos x="connsiteX2" y="connsiteY2"/>
                </a:cxn>
                <a:cxn ang="0">
                  <a:pos x="connsiteX3" y="connsiteY3"/>
                </a:cxn>
              </a:cxnLst>
              <a:rect l="l" t="t" r="r" b="b"/>
              <a:pathLst>
                <a:path w="148754" h="15658">
                  <a:moveTo>
                    <a:pt x="0" y="0"/>
                  </a:moveTo>
                  <a:lnTo>
                    <a:pt x="148755" y="0"/>
                  </a:lnTo>
                  <a:lnTo>
                    <a:pt x="148755" y="15658"/>
                  </a:lnTo>
                  <a:lnTo>
                    <a:pt x="0" y="15658"/>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34" name="Group 133">
            <a:extLst>
              <a:ext uri="{FF2B5EF4-FFF2-40B4-BE49-F238E27FC236}">
                <a16:creationId xmlns:a16="http://schemas.microsoft.com/office/drawing/2014/main" id="{93BD3E6E-02EB-0ECF-40D0-4A62DC8A1C26}"/>
              </a:ext>
            </a:extLst>
          </p:cNvPr>
          <p:cNvGrpSpPr/>
          <p:nvPr/>
        </p:nvGrpSpPr>
        <p:grpSpPr>
          <a:xfrm>
            <a:off x="5599619" y="2806181"/>
            <a:ext cx="292411" cy="292411"/>
            <a:chOff x="10172308" y="2590481"/>
            <a:chExt cx="292411" cy="292411"/>
          </a:xfrm>
        </p:grpSpPr>
        <p:sp>
          <p:nvSpPr>
            <p:cNvPr id="135" name="Freeform 76">
              <a:extLst>
                <a:ext uri="{FF2B5EF4-FFF2-40B4-BE49-F238E27FC236}">
                  <a16:creationId xmlns:a16="http://schemas.microsoft.com/office/drawing/2014/main" id="{B4B42974-DF83-7466-401B-0CC5191CFF9E}"/>
                </a:ext>
              </a:extLst>
            </p:cNvPr>
            <p:cNvSpPr/>
            <p:nvPr/>
          </p:nvSpPr>
          <p:spPr>
            <a:xfrm>
              <a:off x="10172308" y="268282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6" name="Freeform 77">
              <a:extLst>
                <a:ext uri="{FF2B5EF4-FFF2-40B4-BE49-F238E27FC236}">
                  <a16:creationId xmlns:a16="http://schemas.microsoft.com/office/drawing/2014/main" id="{9DBB934B-6FDC-D888-C881-35F716FBDFEA}"/>
                </a:ext>
              </a:extLst>
            </p:cNvPr>
            <p:cNvSpPr/>
            <p:nvPr/>
          </p:nvSpPr>
          <p:spPr>
            <a:xfrm>
              <a:off x="10172308" y="265204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7" name="Freeform 78">
              <a:extLst>
                <a:ext uri="{FF2B5EF4-FFF2-40B4-BE49-F238E27FC236}">
                  <a16:creationId xmlns:a16="http://schemas.microsoft.com/office/drawing/2014/main" id="{D82914ED-7895-4E6E-A871-7EA36F3186DF}"/>
                </a:ext>
              </a:extLst>
            </p:cNvPr>
            <p:cNvSpPr/>
            <p:nvPr/>
          </p:nvSpPr>
          <p:spPr>
            <a:xfrm>
              <a:off x="10172308" y="271360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8" name="Freeform 79">
              <a:extLst>
                <a:ext uri="{FF2B5EF4-FFF2-40B4-BE49-F238E27FC236}">
                  <a16:creationId xmlns:a16="http://schemas.microsoft.com/office/drawing/2014/main" id="{0F4BF45F-2AC3-B925-0670-18DFF07E039F}"/>
                </a:ext>
              </a:extLst>
            </p:cNvPr>
            <p:cNvSpPr/>
            <p:nvPr/>
          </p:nvSpPr>
          <p:spPr>
            <a:xfrm>
              <a:off x="10172308" y="280594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39" name="Freeform 80">
              <a:extLst>
                <a:ext uri="{FF2B5EF4-FFF2-40B4-BE49-F238E27FC236}">
                  <a16:creationId xmlns:a16="http://schemas.microsoft.com/office/drawing/2014/main" id="{3A10F8D4-3680-2484-B435-30B2ED9B463B}"/>
                </a:ext>
              </a:extLst>
            </p:cNvPr>
            <p:cNvSpPr/>
            <p:nvPr/>
          </p:nvSpPr>
          <p:spPr>
            <a:xfrm>
              <a:off x="10172308" y="277516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0" name="Freeform 81">
              <a:extLst>
                <a:ext uri="{FF2B5EF4-FFF2-40B4-BE49-F238E27FC236}">
                  <a16:creationId xmlns:a16="http://schemas.microsoft.com/office/drawing/2014/main" id="{722422D3-5605-EC64-36DD-B685BF2AE2C0}"/>
                </a:ext>
              </a:extLst>
            </p:cNvPr>
            <p:cNvSpPr/>
            <p:nvPr/>
          </p:nvSpPr>
          <p:spPr>
            <a:xfrm>
              <a:off x="10172308" y="274438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1" name="Freeform 82">
              <a:extLst>
                <a:ext uri="{FF2B5EF4-FFF2-40B4-BE49-F238E27FC236}">
                  <a16:creationId xmlns:a16="http://schemas.microsoft.com/office/drawing/2014/main" id="{9EE5E78D-7A39-DF2B-EA92-90E702C81AE6}"/>
                </a:ext>
              </a:extLst>
            </p:cNvPr>
            <p:cNvSpPr/>
            <p:nvPr/>
          </p:nvSpPr>
          <p:spPr>
            <a:xfrm>
              <a:off x="10437787" y="277516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2" name="Freeform 83">
              <a:extLst>
                <a:ext uri="{FF2B5EF4-FFF2-40B4-BE49-F238E27FC236}">
                  <a16:creationId xmlns:a16="http://schemas.microsoft.com/office/drawing/2014/main" id="{E3D0D79A-B00A-C1EA-E4FA-7439BB71F9A6}"/>
                </a:ext>
              </a:extLst>
            </p:cNvPr>
            <p:cNvSpPr/>
            <p:nvPr/>
          </p:nvSpPr>
          <p:spPr>
            <a:xfrm>
              <a:off x="10437787" y="280594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3" name="Freeform 84">
              <a:extLst>
                <a:ext uri="{FF2B5EF4-FFF2-40B4-BE49-F238E27FC236}">
                  <a16:creationId xmlns:a16="http://schemas.microsoft.com/office/drawing/2014/main" id="{B1354B9D-5EC6-C181-F542-680E25CDF0D2}"/>
                </a:ext>
              </a:extLst>
            </p:cNvPr>
            <p:cNvSpPr/>
            <p:nvPr/>
          </p:nvSpPr>
          <p:spPr>
            <a:xfrm>
              <a:off x="10437787" y="2744382"/>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4" name="Freeform 85">
              <a:extLst>
                <a:ext uri="{FF2B5EF4-FFF2-40B4-BE49-F238E27FC236}">
                  <a16:creationId xmlns:a16="http://schemas.microsoft.com/office/drawing/2014/main" id="{2C309C67-3CAC-0425-6249-5E56BF141A6D}"/>
                </a:ext>
              </a:extLst>
            </p:cNvPr>
            <p:cNvSpPr/>
            <p:nvPr/>
          </p:nvSpPr>
          <p:spPr>
            <a:xfrm>
              <a:off x="10437787" y="265204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5" name="Freeform 86">
              <a:extLst>
                <a:ext uri="{FF2B5EF4-FFF2-40B4-BE49-F238E27FC236}">
                  <a16:creationId xmlns:a16="http://schemas.microsoft.com/office/drawing/2014/main" id="{6BE1A8D3-33B6-AB1A-6EE3-F5BE1661CD0E}"/>
                </a:ext>
              </a:extLst>
            </p:cNvPr>
            <p:cNvSpPr/>
            <p:nvPr/>
          </p:nvSpPr>
          <p:spPr>
            <a:xfrm>
              <a:off x="10437787" y="271360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6" name="Freeform 90">
              <a:extLst>
                <a:ext uri="{FF2B5EF4-FFF2-40B4-BE49-F238E27FC236}">
                  <a16:creationId xmlns:a16="http://schemas.microsoft.com/office/drawing/2014/main" id="{30FC0EB0-5797-563A-8BB9-2D2CA1BF8C6B}"/>
                </a:ext>
              </a:extLst>
            </p:cNvPr>
            <p:cNvSpPr/>
            <p:nvPr/>
          </p:nvSpPr>
          <p:spPr>
            <a:xfrm>
              <a:off x="10437787" y="2682821"/>
              <a:ext cx="26932" cy="15390"/>
            </a:xfrm>
            <a:custGeom>
              <a:avLst/>
              <a:gdLst>
                <a:gd name="connsiteX0" fmla="*/ 0 w 26932"/>
                <a:gd name="connsiteY0" fmla="*/ 0 h 15390"/>
                <a:gd name="connsiteX1" fmla="*/ 26933 w 26932"/>
                <a:gd name="connsiteY1" fmla="*/ 0 h 15390"/>
                <a:gd name="connsiteX2" fmla="*/ 26933 w 26932"/>
                <a:gd name="connsiteY2" fmla="*/ 15390 h 15390"/>
                <a:gd name="connsiteX3" fmla="*/ 0 w 26932"/>
                <a:gd name="connsiteY3" fmla="*/ 15390 h 15390"/>
              </a:gdLst>
              <a:ahLst/>
              <a:cxnLst>
                <a:cxn ang="0">
                  <a:pos x="connsiteX0" y="connsiteY0"/>
                </a:cxn>
                <a:cxn ang="0">
                  <a:pos x="connsiteX1" y="connsiteY1"/>
                </a:cxn>
                <a:cxn ang="0">
                  <a:pos x="connsiteX2" y="connsiteY2"/>
                </a:cxn>
                <a:cxn ang="0">
                  <a:pos x="connsiteX3" y="connsiteY3"/>
                </a:cxn>
              </a:cxnLst>
              <a:rect l="l" t="t" r="r" b="b"/>
              <a:pathLst>
                <a:path w="26932" h="15390">
                  <a:moveTo>
                    <a:pt x="0" y="0"/>
                  </a:moveTo>
                  <a:lnTo>
                    <a:pt x="26933" y="0"/>
                  </a:lnTo>
                  <a:lnTo>
                    <a:pt x="26933" y="15390"/>
                  </a:lnTo>
                  <a:lnTo>
                    <a:pt x="0" y="1539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7" name="Freeform 91">
              <a:extLst>
                <a:ext uri="{FF2B5EF4-FFF2-40B4-BE49-F238E27FC236}">
                  <a16:creationId xmlns:a16="http://schemas.microsoft.com/office/drawing/2014/main" id="{A6D5F372-CEAF-0863-D46F-7A128A420AA7}"/>
                </a:ext>
              </a:extLst>
            </p:cNvPr>
            <p:cNvSpPr/>
            <p:nvPr/>
          </p:nvSpPr>
          <p:spPr>
            <a:xfrm>
              <a:off x="10326209"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8" name="Freeform 92">
              <a:extLst>
                <a:ext uri="{FF2B5EF4-FFF2-40B4-BE49-F238E27FC236}">
                  <a16:creationId xmlns:a16="http://schemas.microsoft.com/office/drawing/2014/main" id="{A55409C2-E6A4-0119-9E46-A86BDB58093D}"/>
                </a:ext>
              </a:extLst>
            </p:cNvPr>
            <p:cNvSpPr/>
            <p:nvPr/>
          </p:nvSpPr>
          <p:spPr>
            <a:xfrm>
              <a:off x="10387769"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49" name="Freeform 93">
              <a:extLst>
                <a:ext uri="{FF2B5EF4-FFF2-40B4-BE49-F238E27FC236}">
                  <a16:creationId xmlns:a16="http://schemas.microsoft.com/office/drawing/2014/main" id="{D808A345-483E-5594-B05F-780D5110826B}"/>
                </a:ext>
              </a:extLst>
            </p:cNvPr>
            <p:cNvSpPr/>
            <p:nvPr/>
          </p:nvSpPr>
          <p:spPr>
            <a:xfrm>
              <a:off x="10356989"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0" name="Freeform 94">
              <a:extLst>
                <a:ext uri="{FF2B5EF4-FFF2-40B4-BE49-F238E27FC236}">
                  <a16:creationId xmlns:a16="http://schemas.microsoft.com/office/drawing/2014/main" id="{1232E672-8EE7-724C-A170-3741D745A1AB}"/>
                </a:ext>
              </a:extLst>
            </p:cNvPr>
            <p:cNvSpPr/>
            <p:nvPr/>
          </p:nvSpPr>
          <p:spPr>
            <a:xfrm>
              <a:off x="10295428"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1" name="Freeform 95">
              <a:extLst>
                <a:ext uri="{FF2B5EF4-FFF2-40B4-BE49-F238E27FC236}">
                  <a16:creationId xmlns:a16="http://schemas.microsoft.com/office/drawing/2014/main" id="{71B99A74-A72C-0436-1E1B-52BBAB33E2A9}"/>
                </a:ext>
              </a:extLst>
            </p:cNvPr>
            <p:cNvSpPr/>
            <p:nvPr/>
          </p:nvSpPr>
          <p:spPr>
            <a:xfrm>
              <a:off x="10233868"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2" name="Freeform 96">
              <a:extLst>
                <a:ext uri="{FF2B5EF4-FFF2-40B4-BE49-F238E27FC236}">
                  <a16:creationId xmlns:a16="http://schemas.microsoft.com/office/drawing/2014/main" id="{61565F99-8E18-2A02-33E8-ABD62A85D9F0}"/>
                </a:ext>
              </a:extLst>
            </p:cNvPr>
            <p:cNvSpPr/>
            <p:nvPr/>
          </p:nvSpPr>
          <p:spPr>
            <a:xfrm>
              <a:off x="10264648" y="2590481"/>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3" name="Freeform 97">
              <a:extLst>
                <a:ext uri="{FF2B5EF4-FFF2-40B4-BE49-F238E27FC236}">
                  <a16:creationId xmlns:a16="http://schemas.microsoft.com/office/drawing/2014/main" id="{EC05405F-89A3-880E-D7BA-067A211719BC}"/>
                </a:ext>
              </a:extLst>
            </p:cNvPr>
            <p:cNvSpPr/>
            <p:nvPr/>
          </p:nvSpPr>
          <p:spPr>
            <a:xfrm>
              <a:off x="10264648"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4" name="Freeform 98">
              <a:extLst>
                <a:ext uri="{FF2B5EF4-FFF2-40B4-BE49-F238E27FC236}">
                  <a16:creationId xmlns:a16="http://schemas.microsoft.com/office/drawing/2014/main" id="{0F725D4E-01BC-B9CC-3B75-676E605C9E49}"/>
                </a:ext>
              </a:extLst>
            </p:cNvPr>
            <p:cNvSpPr/>
            <p:nvPr/>
          </p:nvSpPr>
          <p:spPr>
            <a:xfrm>
              <a:off x="10233868"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5" name="Freeform 99">
              <a:extLst>
                <a:ext uri="{FF2B5EF4-FFF2-40B4-BE49-F238E27FC236}">
                  <a16:creationId xmlns:a16="http://schemas.microsoft.com/office/drawing/2014/main" id="{5355717C-C04C-B9B8-3EF9-E07AA024C51E}"/>
                </a:ext>
              </a:extLst>
            </p:cNvPr>
            <p:cNvSpPr/>
            <p:nvPr/>
          </p:nvSpPr>
          <p:spPr>
            <a:xfrm>
              <a:off x="10295428"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6" name="Freeform 100">
              <a:extLst>
                <a:ext uri="{FF2B5EF4-FFF2-40B4-BE49-F238E27FC236}">
                  <a16:creationId xmlns:a16="http://schemas.microsoft.com/office/drawing/2014/main" id="{096D285D-2C4F-B58B-A8CC-9BA73FC7F02D}"/>
                </a:ext>
              </a:extLst>
            </p:cNvPr>
            <p:cNvSpPr/>
            <p:nvPr/>
          </p:nvSpPr>
          <p:spPr>
            <a:xfrm>
              <a:off x="10326209"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7" name="Freeform 101">
              <a:extLst>
                <a:ext uri="{FF2B5EF4-FFF2-40B4-BE49-F238E27FC236}">
                  <a16:creationId xmlns:a16="http://schemas.microsoft.com/office/drawing/2014/main" id="{89C1FE0B-FA7E-BBB2-E871-04EAE4FF4FCD}"/>
                </a:ext>
              </a:extLst>
            </p:cNvPr>
            <p:cNvSpPr/>
            <p:nvPr/>
          </p:nvSpPr>
          <p:spPr>
            <a:xfrm>
              <a:off x="10356989"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8" name="Freeform 102">
              <a:extLst>
                <a:ext uri="{FF2B5EF4-FFF2-40B4-BE49-F238E27FC236}">
                  <a16:creationId xmlns:a16="http://schemas.microsoft.com/office/drawing/2014/main" id="{0DCA1170-FAEE-F331-4F34-DD93CC7EAEE2}"/>
                </a:ext>
              </a:extLst>
            </p:cNvPr>
            <p:cNvSpPr/>
            <p:nvPr/>
          </p:nvSpPr>
          <p:spPr>
            <a:xfrm>
              <a:off x="10387769" y="2855960"/>
              <a:ext cx="15390" cy="26932"/>
            </a:xfrm>
            <a:custGeom>
              <a:avLst/>
              <a:gdLst>
                <a:gd name="connsiteX0" fmla="*/ 0 w 15390"/>
                <a:gd name="connsiteY0" fmla="*/ 0 h 26932"/>
                <a:gd name="connsiteX1" fmla="*/ 15390 w 15390"/>
                <a:gd name="connsiteY1" fmla="*/ 0 h 26932"/>
                <a:gd name="connsiteX2" fmla="*/ 15390 w 15390"/>
                <a:gd name="connsiteY2" fmla="*/ 26933 h 26932"/>
                <a:gd name="connsiteX3" fmla="*/ 0 w 15390"/>
                <a:gd name="connsiteY3" fmla="*/ 26933 h 26932"/>
              </a:gdLst>
              <a:ahLst/>
              <a:cxnLst>
                <a:cxn ang="0">
                  <a:pos x="connsiteX0" y="connsiteY0"/>
                </a:cxn>
                <a:cxn ang="0">
                  <a:pos x="connsiteX1" y="connsiteY1"/>
                </a:cxn>
                <a:cxn ang="0">
                  <a:pos x="connsiteX2" y="connsiteY2"/>
                </a:cxn>
                <a:cxn ang="0">
                  <a:pos x="connsiteX3" y="connsiteY3"/>
                </a:cxn>
              </a:cxnLst>
              <a:rect l="l" t="t" r="r" b="b"/>
              <a:pathLst>
                <a:path w="15390" h="26932">
                  <a:moveTo>
                    <a:pt x="0" y="0"/>
                  </a:moveTo>
                  <a:lnTo>
                    <a:pt x="15390" y="0"/>
                  </a:lnTo>
                  <a:lnTo>
                    <a:pt x="15390" y="26933"/>
                  </a:lnTo>
                  <a:lnTo>
                    <a:pt x="0" y="26933"/>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59" name="Freeform 104">
              <a:extLst>
                <a:ext uri="{FF2B5EF4-FFF2-40B4-BE49-F238E27FC236}">
                  <a16:creationId xmlns:a16="http://schemas.microsoft.com/office/drawing/2014/main" id="{97DADFF9-F862-53F7-00DA-9AE868822D19}"/>
                </a:ext>
              </a:extLst>
            </p:cNvPr>
            <p:cNvSpPr/>
            <p:nvPr/>
          </p:nvSpPr>
          <p:spPr>
            <a:xfrm>
              <a:off x="10268496" y="2686669"/>
              <a:ext cx="100035" cy="100035"/>
            </a:xfrm>
            <a:custGeom>
              <a:avLst/>
              <a:gdLst>
                <a:gd name="connsiteX0" fmla="*/ 0 w 100035"/>
                <a:gd name="connsiteY0" fmla="*/ 0 h 100035"/>
                <a:gd name="connsiteX1" fmla="*/ 100036 w 100035"/>
                <a:gd name="connsiteY1" fmla="*/ 0 h 100035"/>
                <a:gd name="connsiteX2" fmla="*/ 100036 w 100035"/>
                <a:gd name="connsiteY2" fmla="*/ 100036 h 100035"/>
                <a:gd name="connsiteX3" fmla="*/ 0 w 100035"/>
                <a:gd name="connsiteY3" fmla="*/ 100036 h 100035"/>
              </a:gdLst>
              <a:ahLst/>
              <a:cxnLst>
                <a:cxn ang="0">
                  <a:pos x="connsiteX0" y="connsiteY0"/>
                </a:cxn>
                <a:cxn ang="0">
                  <a:pos x="connsiteX1" y="connsiteY1"/>
                </a:cxn>
                <a:cxn ang="0">
                  <a:pos x="connsiteX2" y="connsiteY2"/>
                </a:cxn>
                <a:cxn ang="0">
                  <a:pos x="connsiteX3" y="connsiteY3"/>
                </a:cxn>
              </a:cxnLst>
              <a:rect l="l" t="t" r="r" b="b"/>
              <a:pathLst>
                <a:path w="100035" h="100035">
                  <a:moveTo>
                    <a:pt x="0" y="0"/>
                  </a:moveTo>
                  <a:lnTo>
                    <a:pt x="100036" y="0"/>
                  </a:lnTo>
                  <a:lnTo>
                    <a:pt x="100036" y="100036"/>
                  </a:lnTo>
                  <a:lnTo>
                    <a:pt x="0" y="100036"/>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0" name="Freeform 105">
              <a:extLst>
                <a:ext uri="{FF2B5EF4-FFF2-40B4-BE49-F238E27FC236}">
                  <a16:creationId xmlns:a16="http://schemas.microsoft.com/office/drawing/2014/main" id="{B2C97209-249E-20B1-5383-4129BF28F5F9}"/>
                </a:ext>
              </a:extLst>
            </p:cNvPr>
            <p:cNvSpPr/>
            <p:nvPr/>
          </p:nvSpPr>
          <p:spPr>
            <a:xfrm>
              <a:off x="10214630" y="2632803"/>
              <a:ext cx="207766" cy="207766"/>
            </a:xfrm>
            <a:custGeom>
              <a:avLst/>
              <a:gdLst>
                <a:gd name="connsiteX0" fmla="*/ 192376 w 207766"/>
                <a:gd name="connsiteY0" fmla="*/ 0 h 207766"/>
                <a:gd name="connsiteX1" fmla="*/ 15390 w 207766"/>
                <a:gd name="connsiteY1" fmla="*/ 0 h 207766"/>
                <a:gd name="connsiteX2" fmla="*/ 0 w 207766"/>
                <a:gd name="connsiteY2" fmla="*/ 15390 h 207766"/>
                <a:gd name="connsiteX3" fmla="*/ 0 w 207766"/>
                <a:gd name="connsiteY3" fmla="*/ 192376 h 207766"/>
                <a:gd name="connsiteX4" fmla="*/ 15390 w 207766"/>
                <a:gd name="connsiteY4" fmla="*/ 207766 h 207766"/>
                <a:gd name="connsiteX5" fmla="*/ 192376 w 207766"/>
                <a:gd name="connsiteY5" fmla="*/ 207766 h 207766"/>
                <a:gd name="connsiteX6" fmla="*/ 207766 w 207766"/>
                <a:gd name="connsiteY6" fmla="*/ 192376 h 207766"/>
                <a:gd name="connsiteX7" fmla="*/ 207766 w 207766"/>
                <a:gd name="connsiteY7" fmla="*/ 15390 h 207766"/>
                <a:gd name="connsiteX8" fmla="*/ 192376 w 207766"/>
                <a:gd name="connsiteY8" fmla="*/ 0 h 207766"/>
                <a:gd name="connsiteX9" fmla="*/ 169291 w 207766"/>
                <a:gd name="connsiteY9" fmla="*/ 169291 h 207766"/>
                <a:gd name="connsiteX10" fmla="*/ 38475 w 207766"/>
                <a:gd name="connsiteY10" fmla="*/ 169291 h 207766"/>
                <a:gd name="connsiteX11" fmla="*/ 38475 w 207766"/>
                <a:gd name="connsiteY11" fmla="*/ 38475 h 207766"/>
                <a:gd name="connsiteX12" fmla="*/ 169291 w 207766"/>
                <a:gd name="connsiteY12" fmla="*/ 38475 h 20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766" h="207766">
                  <a:moveTo>
                    <a:pt x="192376" y="0"/>
                  </a:moveTo>
                  <a:lnTo>
                    <a:pt x="15390" y="0"/>
                  </a:lnTo>
                  <a:cubicBezTo>
                    <a:pt x="6891" y="0"/>
                    <a:pt x="0" y="6891"/>
                    <a:pt x="0" y="15390"/>
                  </a:cubicBezTo>
                  <a:lnTo>
                    <a:pt x="0" y="192376"/>
                  </a:lnTo>
                  <a:cubicBezTo>
                    <a:pt x="0" y="200876"/>
                    <a:pt x="6891" y="207766"/>
                    <a:pt x="15390" y="207766"/>
                  </a:cubicBezTo>
                  <a:lnTo>
                    <a:pt x="192376" y="207766"/>
                  </a:lnTo>
                  <a:cubicBezTo>
                    <a:pt x="200876" y="207766"/>
                    <a:pt x="207766" y="200876"/>
                    <a:pt x="207766" y="192376"/>
                  </a:cubicBezTo>
                  <a:lnTo>
                    <a:pt x="207766" y="15390"/>
                  </a:lnTo>
                  <a:cubicBezTo>
                    <a:pt x="207766" y="6891"/>
                    <a:pt x="200876" y="0"/>
                    <a:pt x="192376" y="0"/>
                  </a:cubicBezTo>
                  <a:close/>
                  <a:moveTo>
                    <a:pt x="169291" y="169291"/>
                  </a:moveTo>
                  <a:lnTo>
                    <a:pt x="38475" y="169291"/>
                  </a:lnTo>
                  <a:lnTo>
                    <a:pt x="38475" y="38475"/>
                  </a:lnTo>
                  <a:lnTo>
                    <a:pt x="169291" y="38475"/>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61" name="Group 160">
            <a:extLst>
              <a:ext uri="{FF2B5EF4-FFF2-40B4-BE49-F238E27FC236}">
                <a16:creationId xmlns:a16="http://schemas.microsoft.com/office/drawing/2014/main" id="{7F032EDC-834E-76EC-837D-5103C85D6836}"/>
              </a:ext>
            </a:extLst>
          </p:cNvPr>
          <p:cNvGrpSpPr/>
          <p:nvPr/>
        </p:nvGrpSpPr>
        <p:grpSpPr>
          <a:xfrm>
            <a:off x="6181502" y="2792684"/>
            <a:ext cx="354006" cy="319404"/>
            <a:chOff x="10754191" y="2576984"/>
            <a:chExt cx="354006" cy="319404"/>
          </a:xfrm>
        </p:grpSpPr>
        <p:sp>
          <p:nvSpPr>
            <p:cNvPr id="162" name="Freeform 108">
              <a:extLst>
                <a:ext uri="{FF2B5EF4-FFF2-40B4-BE49-F238E27FC236}">
                  <a16:creationId xmlns:a16="http://schemas.microsoft.com/office/drawing/2014/main" id="{06D5FC00-E988-0FE5-962E-C1D79FB82FC0}"/>
                </a:ext>
              </a:extLst>
            </p:cNvPr>
            <p:cNvSpPr/>
            <p:nvPr/>
          </p:nvSpPr>
          <p:spPr>
            <a:xfrm>
              <a:off x="10784946" y="2623180"/>
              <a:ext cx="76980" cy="85173"/>
            </a:xfrm>
            <a:custGeom>
              <a:avLst/>
              <a:gdLst>
                <a:gd name="connsiteX0" fmla="*/ 19268 w 76980"/>
                <a:gd name="connsiteY0" fmla="*/ 38480 h 85173"/>
                <a:gd name="connsiteX1" fmla="*/ 36874 w 76980"/>
                <a:gd name="connsiteY1" fmla="*/ 26937 h 85173"/>
                <a:gd name="connsiteX2" fmla="*/ 53895 w 76980"/>
                <a:gd name="connsiteY2" fmla="*/ 26937 h 85173"/>
                <a:gd name="connsiteX3" fmla="*/ 61590 w 76980"/>
                <a:gd name="connsiteY3" fmla="*/ 34633 h 85173"/>
                <a:gd name="connsiteX4" fmla="*/ 61590 w 76980"/>
                <a:gd name="connsiteY4" fmla="*/ 85174 h 85173"/>
                <a:gd name="connsiteX5" fmla="*/ 73772 w 76980"/>
                <a:gd name="connsiteY5" fmla="*/ 82384 h 85173"/>
                <a:gd name="connsiteX6" fmla="*/ 76981 w 76980"/>
                <a:gd name="connsiteY6" fmla="*/ 72381 h 85173"/>
                <a:gd name="connsiteX7" fmla="*/ 76981 w 76980"/>
                <a:gd name="connsiteY7" fmla="*/ 34633 h 85173"/>
                <a:gd name="connsiteX8" fmla="*/ 53895 w 76980"/>
                <a:gd name="connsiteY8" fmla="*/ 11547 h 85173"/>
                <a:gd name="connsiteX9" fmla="*/ 36874 w 76980"/>
                <a:gd name="connsiteY9" fmla="*/ 11547 h 85173"/>
                <a:gd name="connsiteX10" fmla="*/ 11547 w 76980"/>
                <a:gd name="connsiteY10" fmla="*/ 1611 h 85173"/>
                <a:gd name="connsiteX11" fmla="*/ 1611 w 76980"/>
                <a:gd name="connsiteY11" fmla="*/ 26937 h 85173"/>
                <a:gd name="connsiteX12" fmla="*/ 19268 w 76980"/>
                <a:gd name="connsiteY12" fmla="*/ 38480 h 8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80" h="85173">
                  <a:moveTo>
                    <a:pt x="19268" y="38480"/>
                  </a:moveTo>
                  <a:cubicBezTo>
                    <a:pt x="26908" y="38470"/>
                    <a:pt x="33818" y="33940"/>
                    <a:pt x="36874" y="26937"/>
                  </a:cubicBezTo>
                  <a:lnTo>
                    <a:pt x="53895" y="26937"/>
                  </a:lnTo>
                  <a:cubicBezTo>
                    <a:pt x="58145" y="26937"/>
                    <a:pt x="61590" y="30383"/>
                    <a:pt x="61590" y="34633"/>
                  </a:cubicBezTo>
                  <a:lnTo>
                    <a:pt x="61590" y="85174"/>
                  </a:lnTo>
                  <a:cubicBezTo>
                    <a:pt x="65515" y="83728"/>
                    <a:pt x="69609" y="82790"/>
                    <a:pt x="73772" y="82384"/>
                  </a:cubicBezTo>
                  <a:cubicBezTo>
                    <a:pt x="74520" y="78955"/>
                    <a:pt x="75594" y="75605"/>
                    <a:pt x="76981" y="72381"/>
                  </a:cubicBezTo>
                  <a:lnTo>
                    <a:pt x="76981" y="34633"/>
                  </a:lnTo>
                  <a:cubicBezTo>
                    <a:pt x="76966" y="21889"/>
                    <a:pt x="66639" y="11562"/>
                    <a:pt x="53895" y="11547"/>
                  </a:cubicBezTo>
                  <a:lnTo>
                    <a:pt x="36874" y="11547"/>
                  </a:lnTo>
                  <a:cubicBezTo>
                    <a:pt x="32624" y="1810"/>
                    <a:pt x="21285" y="-2639"/>
                    <a:pt x="11547" y="1611"/>
                  </a:cubicBezTo>
                  <a:cubicBezTo>
                    <a:pt x="1810" y="5861"/>
                    <a:pt x="-2639" y="17200"/>
                    <a:pt x="1611" y="26937"/>
                  </a:cubicBezTo>
                  <a:cubicBezTo>
                    <a:pt x="4674" y="33957"/>
                    <a:pt x="11609" y="38490"/>
                    <a:pt x="19268" y="3848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3" name="Freeform 109">
              <a:extLst>
                <a:ext uri="{FF2B5EF4-FFF2-40B4-BE49-F238E27FC236}">
                  <a16:creationId xmlns:a16="http://schemas.microsoft.com/office/drawing/2014/main" id="{1FE02DA0-6239-6A4C-C5A4-A92FB44D147F}"/>
                </a:ext>
              </a:extLst>
            </p:cNvPr>
            <p:cNvSpPr/>
            <p:nvPr/>
          </p:nvSpPr>
          <p:spPr>
            <a:xfrm>
              <a:off x="10754191" y="2707800"/>
              <a:ext cx="75516" cy="80828"/>
            </a:xfrm>
            <a:custGeom>
              <a:avLst/>
              <a:gdLst>
                <a:gd name="connsiteX0" fmla="*/ 64990 w 75516"/>
                <a:gd name="connsiteY0" fmla="*/ 66512 h 80828"/>
                <a:gd name="connsiteX1" fmla="*/ 64516 w 75516"/>
                <a:gd name="connsiteY1" fmla="*/ 65438 h 80828"/>
                <a:gd name="connsiteX2" fmla="*/ 34633 w 75516"/>
                <a:gd name="connsiteY2" fmla="*/ 65438 h 80828"/>
                <a:gd name="connsiteX3" fmla="*/ 26938 w 75516"/>
                <a:gd name="connsiteY3" fmla="*/ 57743 h 80828"/>
                <a:gd name="connsiteX4" fmla="*/ 26938 w 75516"/>
                <a:gd name="connsiteY4" fmla="*/ 36874 h 80828"/>
                <a:gd name="connsiteX5" fmla="*/ 36874 w 75516"/>
                <a:gd name="connsiteY5" fmla="*/ 11547 h 80828"/>
                <a:gd name="connsiteX6" fmla="*/ 11547 w 75516"/>
                <a:gd name="connsiteY6" fmla="*/ 1611 h 80828"/>
                <a:gd name="connsiteX7" fmla="*/ 1611 w 75516"/>
                <a:gd name="connsiteY7" fmla="*/ 26937 h 80828"/>
                <a:gd name="connsiteX8" fmla="*/ 11547 w 75516"/>
                <a:gd name="connsiteY8" fmla="*/ 36874 h 80828"/>
                <a:gd name="connsiteX9" fmla="*/ 11547 w 75516"/>
                <a:gd name="connsiteY9" fmla="*/ 57743 h 80828"/>
                <a:gd name="connsiteX10" fmla="*/ 34633 w 75516"/>
                <a:gd name="connsiteY10" fmla="*/ 80828 h 80828"/>
                <a:gd name="connsiteX11" fmla="*/ 75516 w 75516"/>
                <a:gd name="connsiteY11" fmla="*/ 80828 h 80828"/>
                <a:gd name="connsiteX12" fmla="*/ 64990 w 75516"/>
                <a:gd name="connsiteY12" fmla="*/ 66512 h 8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516" h="80828">
                  <a:moveTo>
                    <a:pt x="64990" y="66512"/>
                  </a:moveTo>
                  <a:cubicBezTo>
                    <a:pt x="64816" y="66154"/>
                    <a:pt x="64678" y="65792"/>
                    <a:pt x="64516" y="65438"/>
                  </a:cubicBezTo>
                  <a:lnTo>
                    <a:pt x="34633" y="65438"/>
                  </a:lnTo>
                  <a:cubicBezTo>
                    <a:pt x="30383" y="65438"/>
                    <a:pt x="26938" y="61993"/>
                    <a:pt x="26938" y="57743"/>
                  </a:cubicBezTo>
                  <a:lnTo>
                    <a:pt x="26938" y="36874"/>
                  </a:lnTo>
                  <a:cubicBezTo>
                    <a:pt x="36675" y="32624"/>
                    <a:pt x="41124" y="21285"/>
                    <a:pt x="36874" y="11547"/>
                  </a:cubicBezTo>
                  <a:cubicBezTo>
                    <a:pt x="32624" y="1810"/>
                    <a:pt x="21285" y="-2639"/>
                    <a:pt x="11547" y="1611"/>
                  </a:cubicBezTo>
                  <a:cubicBezTo>
                    <a:pt x="1810" y="5861"/>
                    <a:pt x="-2639" y="17200"/>
                    <a:pt x="1611" y="26937"/>
                  </a:cubicBezTo>
                  <a:cubicBezTo>
                    <a:pt x="3552" y="31384"/>
                    <a:pt x="7101" y="34933"/>
                    <a:pt x="11547" y="36874"/>
                  </a:cubicBezTo>
                  <a:lnTo>
                    <a:pt x="11547" y="57743"/>
                  </a:lnTo>
                  <a:cubicBezTo>
                    <a:pt x="11562" y="70486"/>
                    <a:pt x="21889" y="80813"/>
                    <a:pt x="34633" y="80828"/>
                  </a:cubicBezTo>
                  <a:lnTo>
                    <a:pt x="75516" y="80828"/>
                  </a:lnTo>
                  <a:cubicBezTo>
                    <a:pt x="71147" y="76752"/>
                    <a:pt x="67578" y="71897"/>
                    <a:pt x="64990" y="66512"/>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4" name="Freeform 110">
              <a:extLst>
                <a:ext uri="{FF2B5EF4-FFF2-40B4-BE49-F238E27FC236}">
                  <a16:creationId xmlns:a16="http://schemas.microsoft.com/office/drawing/2014/main" id="{0003EE20-403C-DCE1-E2FD-DA96BE29A375}"/>
                </a:ext>
              </a:extLst>
            </p:cNvPr>
            <p:cNvSpPr/>
            <p:nvPr/>
          </p:nvSpPr>
          <p:spPr>
            <a:xfrm>
              <a:off x="10904244" y="2576984"/>
              <a:ext cx="38484" cy="87515"/>
            </a:xfrm>
            <a:custGeom>
              <a:avLst/>
              <a:gdLst>
                <a:gd name="connsiteX0" fmla="*/ 11547 w 38484"/>
                <a:gd name="connsiteY0" fmla="*/ 36874 h 87515"/>
                <a:gd name="connsiteX1" fmla="*/ 11547 w 38484"/>
                <a:gd name="connsiteY1" fmla="*/ 84799 h 87515"/>
                <a:gd name="connsiteX2" fmla="*/ 26937 w 38484"/>
                <a:gd name="connsiteY2" fmla="*/ 87515 h 87515"/>
                <a:gd name="connsiteX3" fmla="*/ 26937 w 38484"/>
                <a:gd name="connsiteY3" fmla="*/ 36874 h 87515"/>
                <a:gd name="connsiteX4" fmla="*/ 36874 w 38484"/>
                <a:gd name="connsiteY4" fmla="*/ 11547 h 87515"/>
                <a:gd name="connsiteX5" fmla="*/ 11547 w 38484"/>
                <a:gd name="connsiteY5" fmla="*/ 1611 h 87515"/>
                <a:gd name="connsiteX6" fmla="*/ 1611 w 38484"/>
                <a:gd name="connsiteY6" fmla="*/ 26937 h 87515"/>
                <a:gd name="connsiteX7" fmla="*/ 11547 w 38484"/>
                <a:gd name="connsiteY7" fmla="*/ 36874 h 8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84" h="87515">
                  <a:moveTo>
                    <a:pt x="11547" y="36874"/>
                  </a:moveTo>
                  <a:lnTo>
                    <a:pt x="11547" y="84799"/>
                  </a:lnTo>
                  <a:cubicBezTo>
                    <a:pt x="16778" y="84990"/>
                    <a:pt x="21957" y="85904"/>
                    <a:pt x="26937" y="87515"/>
                  </a:cubicBezTo>
                  <a:lnTo>
                    <a:pt x="26937" y="36874"/>
                  </a:lnTo>
                  <a:cubicBezTo>
                    <a:pt x="36675" y="32624"/>
                    <a:pt x="41124" y="21285"/>
                    <a:pt x="36874" y="11547"/>
                  </a:cubicBezTo>
                  <a:cubicBezTo>
                    <a:pt x="32624" y="1810"/>
                    <a:pt x="21285" y="-2639"/>
                    <a:pt x="11547" y="1611"/>
                  </a:cubicBezTo>
                  <a:cubicBezTo>
                    <a:pt x="1810" y="5861"/>
                    <a:pt x="-2639" y="17200"/>
                    <a:pt x="1611" y="26937"/>
                  </a:cubicBezTo>
                  <a:cubicBezTo>
                    <a:pt x="3551" y="31384"/>
                    <a:pt x="7101" y="34933"/>
                    <a:pt x="11547" y="36874"/>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5" name="Freeform 111">
              <a:extLst>
                <a:ext uri="{FF2B5EF4-FFF2-40B4-BE49-F238E27FC236}">
                  <a16:creationId xmlns:a16="http://schemas.microsoft.com/office/drawing/2014/main" id="{E2FD3259-C9AE-ECF9-7B39-99670770A033}"/>
                </a:ext>
              </a:extLst>
            </p:cNvPr>
            <p:cNvSpPr/>
            <p:nvPr/>
          </p:nvSpPr>
          <p:spPr>
            <a:xfrm>
              <a:off x="10981199" y="2607764"/>
              <a:ext cx="80802" cy="86676"/>
            </a:xfrm>
            <a:custGeom>
              <a:avLst/>
              <a:gdLst>
                <a:gd name="connsiteX0" fmla="*/ 12543 w 80802"/>
                <a:gd name="connsiteY0" fmla="*/ 84483 h 86676"/>
                <a:gd name="connsiteX1" fmla="*/ 15390 w 80802"/>
                <a:gd name="connsiteY1" fmla="*/ 86676 h 86676"/>
                <a:gd name="connsiteX2" fmla="*/ 15390 w 80802"/>
                <a:gd name="connsiteY2" fmla="*/ 73133 h 86676"/>
                <a:gd name="connsiteX3" fmla="*/ 23085 w 80802"/>
                <a:gd name="connsiteY3" fmla="*/ 65438 h 86676"/>
                <a:gd name="connsiteX4" fmla="*/ 46170 w 80802"/>
                <a:gd name="connsiteY4" fmla="*/ 65438 h 86676"/>
                <a:gd name="connsiteX5" fmla="*/ 69255 w 80802"/>
                <a:gd name="connsiteY5" fmla="*/ 42353 h 86676"/>
                <a:gd name="connsiteX6" fmla="*/ 69255 w 80802"/>
                <a:gd name="connsiteY6" fmla="*/ 36874 h 86676"/>
                <a:gd name="connsiteX7" fmla="*/ 79192 w 80802"/>
                <a:gd name="connsiteY7" fmla="*/ 11547 h 86676"/>
                <a:gd name="connsiteX8" fmla="*/ 53865 w 80802"/>
                <a:gd name="connsiteY8" fmla="*/ 1611 h 86676"/>
                <a:gd name="connsiteX9" fmla="*/ 43929 w 80802"/>
                <a:gd name="connsiteY9" fmla="*/ 26937 h 86676"/>
                <a:gd name="connsiteX10" fmla="*/ 53865 w 80802"/>
                <a:gd name="connsiteY10" fmla="*/ 36874 h 86676"/>
                <a:gd name="connsiteX11" fmla="*/ 53865 w 80802"/>
                <a:gd name="connsiteY11" fmla="*/ 42353 h 86676"/>
                <a:gd name="connsiteX12" fmla="*/ 46170 w 80802"/>
                <a:gd name="connsiteY12" fmla="*/ 50048 h 86676"/>
                <a:gd name="connsiteX13" fmla="*/ 23085 w 80802"/>
                <a:gd name="connsiteY13" fmla="*/ 50048 h 86676"/>
                <a:gd name="connsiteX14" fmla="*/ 0 w 80802"/>
                <a:gd name="connsiteY14" fmla="*/ 73133 h 86676"/>
                <a:gd name="connsiteX15" fmla="*/ 0 w 80802"/>
                <a:gd name="connsiteY15" fmla="*/ 78196 h 86676"/>
                <a:gd name="connsiteX16" fmla="*/ 12543 w 80802"/>
                <a:gd name="connsiteY16" fmla="*/ 84483 h 8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802" h="86676">
                  <a:moveTo>
                    <a:pt x="12543" y="84483"/>
                  </a:moveTo>
                  <a:cubicBezTo>
                    <a:pt x="13528" y="85176"/>
                    <a:pt x="14467" y="85922"/>
                    <a:pt x="15390" y="86676"/>
                  </a:cubicBezTo>
                  <a:lnTo>
                    <a:pt x="15390" y="73133"/>
                  </a:lnTo>
                  <a:cubicBezTo>
                    <a:pt x="15390" y="68883"/>
                    <a:pt x="18835" y="65438"/>
                    <a:pt x="23085" y="65438"/>
                  </a:cubicBezTo>
                  <a:lnTo>
                    <a:pt x="46170" y="65438"/>
                  </a:lnTo>
                  <a:cubicBezTo>
                    <a:pt x="58914" y="65423"/>
                    <a:pt x="69240" y="55096"/>
                    <a:pt x="69255" y="42353"/>
                  </a:cubicBezTo>
                  <a:lnTo>
                    <a:pt x="69255" y="36874"/>
                  </a:lnTo>
                  <a:cubicBezTo>
                    <a:pt x="78993" y="32624"/>
                    <a:pt x="83442" y="21285"/>
                    <a:pt x="79192" y="11547"/>
                  </a:cubicBezTo>
                  <a:cubicBezTo>
                    <a:pt x="74942" y="1810"/>
                    <a:pt x="63603" y="-2639"/>
                    <a:pt x="53865" y="1611"/>
                  </a:cubicBezTo>
                  <a:cubicBezTo>
                    <a:pt x="44128" y="5861"/>
                    <a:pt x="39679" y="17200"/>
                    <a:pt x="43929" y="26937"/>
                  </a:cubicBezTo>
                  <a:cubicBezTo>
                    <a:pt x="45869" y="31384"/>
                    <a:pt x="49419" y="34933"/>
                    <a:pt x="53865" y="36874"/>
                  </a:cubicBezTo>
                  <a:lnTo>
                    <a:pt x="53865" y="42353"/>
                  </a:lnTo>
                  <a:cubicBezTo>
                    <a:pt x="53865" y="46603"/>
                    <a:pt x="50420" y="50048"/>
                    <a:pt x="46170" y="50048"/>
                  </a:cubicBezTo>
                  <a:lnTo>
                    <a:pt x="23085" y="50048"/>
                  </a:lnTo>
                  <a:cubicBezTo>
                    <a:pt x="10341" y="50061"/>
                    <a:pt x="13" y="60389"/>
                    <a:pt x="0" y="73133"/>
                  </a:cubicBezTo>
                  <a:lnTo>
                    <a:pt x="0" y="78196"/>
                  </a:lnTo>
                  <a:cubicBezTo>
                    <a:pt x="4462" y="79677"/>
                    <a:pt x="8687" y="81795"/>
                    <a:pt x="12543" y="84483"/>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6" name="Freeform 112">
              <a:extLst>
                <a:ext uri="{FF2B5EF4-FFF2-40B4-BE49-F238E27FC236}">
                  <a16:creationId xmlns:a16="http://schemas.microsoft.com/office/drawing/2014/main" id="{8DA404D9-3BA7-82E1-4287-CB23C4D9EF04}"/>
                </a:ext>
              </a:extLst>
            </p:cNvPr>
            <p:cNvSpPr/>
            <p:nvPr/>
          </p:nvSpPr>
          <p:spPr>
            <a:xfrm>
              <a:off x="10811904" y="2801933"/>
              <a:ext cx="80802" cy="82913"/>
            </a:xfrm>
            <a:custGeom>
              <a:avLst/>
              <a:gdLst>
                <a:gd name="connsiteX0" fmla="*/ 65413 w 80802"/>
                <a:gd name="connsiteY0" fmla="*/ 0 h 82913"/>
                <a:gd name="connsiteX1" fmla="*/ 65413 w 80802"/>
                <a:gd name="connsiteY1" fmla="*/ 9780 h 82913"/>
                <a:gd name="connsiteX2" fmla="*/ 57718 w 80802"/>
                <a:gd name="connsiteY2" fmla="*/ 17475 h 82913"/>
                <a:gd name="connsiteX3" fmla="*/ 34633 w 80802"/>
                <a:gd name="connsiteY3" fmla="*/ 17475 h 82913"/>
                <a:gd name="connsiteX4" fmla="*/ 11547 w 80802"/>
                <a:gd name="connsiteY4" fmla="*/ 40561 h 82913"/>
                <a:gd name="connsiteX5" fmla="*/ 11547 w 80802"/>
                <a:gd name="connsiteY5" fmla="*/ 46039 h 82913"/>
                <a:gd name="connsiteX6" fmla="*/ 1611 w 80802"/>
                <a:gd name="connsiteY6" fmla="*/ 71366 h 82913"/>
                <a:gd name="connsiteX7" fmla="*/ 26937 w 80802"/>
                <a:gd name="connsiteY7" fmla="*/ 81302 h 82913"/>
                <a:gd name="connsiteX8" fmla="*/ 36874 w 80802"/>
                <a:gd name="connsiteY8" fmla="*/ 55976 h 82913"/>
                <a:gd name="connsiteX9" fmla="*/ 26937 w 80802"/>
                <a:gd name="connsiteY9" fmla="*/ 46039 h 82913"/>
                <a:gd name="connsiteX10" fmla="*/ 26937 w 80802"/>
                <a:gd name="connsiteY10" fmla="*/ 40561 h 82913"/>
                <a:gd name="connsiteX11" fmla="*/ 34633 w 80802"/>
                <a:gd name="connsiteY11" fmla="*/ 32866 h 82913"/>
                <a:gd name="connsiteX12" fmla="*/ 57718 w 80802"/>
                <a:gd name="connsiteY12" fmla="*/ 32866 h 82913"/>
                <a:gd name="connsiteX13" fmla="*/ 80803 w 80802"/>
                <a:gd name="connsiteY13" fmla="*/ 9780 h 82913"/>
                <a:gd name="connsiteX14" fmla="*/ 80803 w 80802"/>
                <a:gd name="connsiteY14" fmla="*/ 0 h 82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802" h="82913">
                  <a:moveTo>
                    <a:pt x="65413" y="0"/>
                  </a:moveTo>
                  <a:lnTo>
                    <a:pt x="65413" y="9780"/>
                  </a:lnTo>
                  <a:cubicBezTo>
                    <a:pt x="65413" y="14030"/>
                    <a:pt x="61968" y="17475"/>
                    <a:pt x="57718" y="17475"/>
                  </a:cubicBezTo>
                  <a:lnTo>
                    <a:pt x="34633" y="17475"/>
                  </a:lnTo>
                  <a:cubicBezTo>
                    <a:pt x="21888" y="17488"/>
                    <a:pt x="11560" y="27816"/>
                    <a:pt x="11547" y="40561"/>
                  </a:cubicBezTo>
                  <a:lnTo>
                    <a:pt x="11547" y="46039"/>
                  </a:lnTo>
                  <a:cubicBezTo>
                    <a:pt x="1810" y="50289"/>
                    <a:pt x="-2639" y="61628"/>
                    <a:pt x="1611" y="71366"/>
                  </a:cubicBezTo>
                  <a:cubicBezTo>
                    <a:pt x="5861" y="81104"/>
                    <a:pt x="17200" y="85552"/>
                    <a:pt x="26937" y="81302"/>
                  </a:cubicBezTo>
                  <a:cubicBezTo>
                    <a:pt x="36675" y="77053"/>
                    <a:pt x="41124" y="65714"/>
                    <a:pt x="36874" y="55976"/>
                  </a:cubicBezTo>
                  <a:cubicBezTo>
                    <a:pt x="34933" y="51529"/>
                    <a:pt x="31384" y="47980"/>
                    <a:pt x="26937" y="46039"/>
                  </a:cubicBezTo>
                  <a:lnTo>
                    <a:pt x="26937" y="40561"/>
                  </a:lnTo>
                  <a:cubicBezTo>
                    <a:pt x="26937" y="36311"/>
                    <a:pt x="30383" y="32866"/>
                    <a:pt x="34633" y="32866"/>
                  </a:cubicBezTo>
                  <a:lnTo>
                    <a:pt x="57718" y="32866"/>
                  </a:lnTo>
                  <a:cubicBezTo>
                    <a:pt x="70461" y="32851"/>
                    <a:pt x="80788" y="22524"/>
                    <a:pt x="80803" y="9780"/>
                  </a:cubicBezTo>
                  <a:lnTo>
                    <a:pt x="80803" y="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7" name="Freeform 113">
              <a:extLst>
                <a:ext uri="{FF2B5EF4-FFF2-40B4-BE49-F238E27FC236}">
                  <a16:creationId xmlns:a16="http://schemas.microsoft.com/office/drawing/2014/main" id="{EE1E1DC0-672A-24D8-7D76-53180FD39FDE}"/>
                </a:ext>
              </a:extLst>
            </p:cNvPr>
            <p:cNvSpPr/>
            <p:nvPr/>
          </p:nvSpPr>
          <p:spPr>
            <a:xfrm>
              <a:off x="11033183" y="2719373"/>
              <a:ext cx="75014" cy="38480"/>
            </a:xfrm>
            <a:custGeom>
              <a:avLst/>
              <a:gdLst>
                <a:gd name="connsiteX0" fmla="*/ 55747 w 75014"/>
                <a:gd name="connsiteY0" fmla="*/ 0 h 38480"/>
                <a:gd name="connsiteX1" fmla="*/ 38140 w 75014"/>
                <a:gd name="connsiteY1" fmla="*/ 11543 h 38480"/>
                <a:gd name="connsiteX2" fmla="*/ 0 w 75014"/>
                <a:gd name="connsiteY2" fmla="*/ 11543 h 38480"/>
                <a:gd name="connsiteX3" fmla="*/ 10638 w 75014"/>
                <a:gd name="connsiteY3" fmla="*/ 26933 h 38480"/>
                <a:gd name="connsiteX4" fmla="*/ 38140 w 75014"/>
                <a:gd name="connsiteY4" fmla="*/ 26933 h 38480"/>
                <a:gd name="connsiteX5" fmla="*/ 63467 w 75014"/>
                <a:gd name="connsiteY5" fmla="*/ 36869 h 38480"/>
                <a:gd name="connsiteX6" fmla="*/ 73404 w 75014"/>
                <a:gd name="connsiteY6" fmla="*/ 11543 h 38480"/>
                <a:gd name="connsiteX7" fmla="*/ 55747 w 75014"/>
                <a:gd name="connsiteY7" fmla="*/ 0 h 3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14" h="38480">
                  <a:moveTo>
                    <a:pt x="55747" y="0"/>
                  </a:moveTo>
                  <a:cubicBezTo>
                    <a:pt x="48107" y="10"/>
                    <a:pt x="41197" y="4540"/>
                    <a:pt x="38140" y="11543"/>
                  </a:cubicBezTo>
                  <a:lnTo>
                    <a:pt x="0" y="11543"/>
                  </a:lnTo>
                  <a:cubicBezTo>
                    <a:pt x="4684" y="15785"/>
                    <a:pt x="8324" y="21052"/>
                    <a:pt x="10638" y="26933"/>
                  </a:cubicBezTo>
                  <a:lnTo>
                    <a:pt x="38140" y="26933"/>
                  </a:lnTo>
                  <a:cubicBezTo>
                    <a:pt x="42390" y="36670"/>
                    <a:pt x="53729" y="41119"/>
                    <a:pt x="63467" y="36869"/>
                  </a:cubicBezTo>
                  <a:cubicBezTo>
                    <a:pt x="73205" y="32619"/>
                    <a:pt x="77653" y="21280"/>
                    <a:pt x="73404" y="11543"/>
                  </a:cubicBezTo>
                  <a:cubicBezTo>
                    <a:pt x="70340" y="4524"/>
                    <a:pt x="63405" y="-10"/>
                    <a:pt x="55747" y="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8" name="Freeform 114">
              <a:extLst>
                <a:ext uri="{FF2B5EF4-FFF2-40B4-BE49-F238E27FC236}">
                  <a16:creationId xmlns:a16="http://schemas.microsoft.com/office/drawing/2014/main" id="{3207E927-29C1-5C1A-9463-8B079DE524D7}"/>
                </a:ext>
              </a:extLst>
            </p:cNvPr>
            <p:cNvSpPr/>
            <p:nvPr/>
          </p:nvSpPr>
          <p:spPr>
            <a:xfrm>
              <a:off x="10996589" y="2801352"/>
              <a:ext cx="76980" cy="60383"/>
            </a:xfrm>
            <a:custGeom>
              <a:avLst/>
              <a:gdLst>
                <a:gd name="connsiteX0" fmla="*/ 57713 w 76980"/>
                <a:gd name="connsiteY0" fmla="*/ 21904 h 60383"/>
                <a:gd name="connsiteX1" fmla="*/ 40107 w 76980"/>
                <a:gd name="connsiteY1" fmla="*/ 33446 h 60383"/>
                <a:gd name="connsiteX2" fmla="*/ 23085 w 76980"/>
                <a:gd name="connsiteY2" fmla="*/ 33446 h 60383"/>
                <a:gd name="connsiteX3" fmla="*/ 15390 w 76980"/>
                <a:gd name="connsiteY3" fmla="*/ 25751 h 60383"/>
                <a:gd name="connsiteX4" fmla="*/ 15390 w 76980"/>
                <a:gd name="connsiteY4" fmla="*/ 0 h 60383"/>
                <a:gd name="connsiteX5" fmla="*/ 8738 w 76980"/>
                <a:gd name="connsiteY5" fmla="*/ 581 h 60383"/>
                <a:gd name="connsiteX6" fmla="*/ 0 w 76980"/>
                <a:gd name="connsiteY6" fmla="*/ 581 h 60383"/>
                <a:gd name="connsiteX7" fmla="*/ 0 w 76980"/>
                <a:gd name="connsiteY7" fmla="*/ 25751 h 60383"/>
                <a:gd name="connsiteX8" fmla="*/ 23085 w 76980"/>
                <a:gd name="connsiteY8" fmla="*/ 48837 h 60383"/>
                <a:gd name="connsiteX9" fmla="*/ 40107 w 76980"/>
                <a:gd name="connsiteY9" fmla="*/ 48837 h 60383"/>
                <a:gd name="connsiteX10" fmla="*/ 65433 w 76980"/>
                <a:gd name="connsiteY10" fmla="*/ 58773 h 60383"/>
                <a:gd name="connsiteX11" fmla="*/ 75370 w 76980"/>
                <a:gd name="connsiteY11" fmla="*/ 33446 h 60383"/>
                <a:gd name="connsiteX12" fmla="*/ 57713 w 76980"/>
                <a:gd name="connsiteY12" fmla="*/ 21904 h 6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80" h="60383">
                  <a:moveTo>
                    <a:pt x="57713" y="21904"/>
                  </a:moveTo>
                  <a:cubicBezTo>
                    <a:pt x="50073" y="21914"/>
                    <a:pt x="43163" y="26444"/>
                    <a:pt x="40107" y="33446"/>
                  </a:cubicBezTo>
                  <a:lnTo>
                    <a:pt x="23085" y="33446"/>
                  </a:lnTo>
                  <a:cubicBezTo>
                    <a:pt x="18835" y="33446"/>
                    <a:pt x="15390" y="30001"/>
                    <a:pt x="15390" y="25751"/>
                  </a:cubicBezTo>
                  <a:lnTo>
                    <a:pt x="15390" y="0"/>
                  </a:lnTo>
                  <a:cubicBezTo>
                    <a:pt x="13192" y="373"/>
                    <a:pt x="10967" y="568"/>
                    <a:pt x="8738" y="581"/>
                  </a:cubicBezTo>
                  <a:lnTo>
                    <a:pt x="0" y="581"/>
                  </a:lnTo>
                  <a:lnTo>
                    <a:pt x="0" y="25751"/>
                  </a:lnTo>
                  <a:cubicBezTo>
                    <a:pt x="15" y="38495"/>
                    <a:pt x="10342" y="48822"/>
                    <a:pt x="23085" y="48837"/>
                  </a:cubicBezTo>
                  <a:lnTo>
                    <a:pt x="40107" y="48837"/>
                  </a:lnTo>
                  <a:cubicBezTo>
                    <a:pt x="44357" y="58574"/>
                    <a:pt x="55696" y="63023"/>
                    <a:pt x="65433" y="58773"/>
                  </a:cubicBezTo>
                  <a:cubicBezTo>
                    <a:pt x="75171" y="54523"/>
                    <a:pt x="79619" y="43184"/>
                    <a:pt x="75370" y="33446"/>
                  </a:cubicBezTo>
                  <a:cubicBezTo>
                    <a:pt x="72306" y="26427"/>
                    <a:pt x="65371" y="21894"/>
                    <a:pt x="57713" y="21904"/>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69" name="Freeform 115">
              <a:extLst>
                <a:ext uri="{FF2B5EF4-FFF2-40B4-BE49-F238E27FC236}">
                  <a16:creationId xmlns:a16="http://schemas.microsoft.com/office/drawing/2014/main" id="{98AD41D5-3627-0EDE-17FE-338A48769DA9}"/>
                </a:ext>
              </a:extLst>
            </p:cNvPr>
            <p:cNvSpPr/>
            <p:nvPr/>
          </p:nvSpPr>
          <p:spPr>
            <a:xfrm>
              <a:off x="10923482" y="2801933"/>
              <a:ext cx="38484" cy="94455"/>
            </a:xfrm>
            <a:custGeom>
              <a:avLst/>
              <a:gdLst>
                <a:gd name="connsiteX0" fmla="*/ 26937 w 38484"/>
                <a:gd name="connsiteY0" fmla="*/ 57582 h 94455"/>
                <a:gd name="connsiteX1" fmla="*/ 26937 w 38484"/>
                <a:gd name="connsiteY1" fmla="*/ 0 h 94455"/>
                <a:gd name="connsiteX2" fmla="*/ 11547 w 38484"/>
                <a:gd name="connsiteY2" fmla="*/ 0 h 94455"/>
                <a:gd name="connsiteX3" fmla="*/ 11547 w 38484"/>
                <a:gd name="connsiteY3" fmla="*/ 57582 h 94455"/>
                <a:gd name="connsiteX4" fmla="*/ 1611 w 38484"/>
                <a:gd name="connsiteY4" fmla="*/ 82909 h 94455"/>
                <a:gd name="connsiteX5" fmla="*/ 26937 w 38484"/>
                <a:gd name="connsiteY5" fmla="*/ 92845 h 94455"/>
                <a:gd name="connsiteX6" fmla="*/ 36874 w 38484"/>
                <a:gd name="connsiteY6" fmla="*/ 67519 h 94455"/>
                <a:gd name="connsiteX7" fmla="*/ 26937 w 38484"/>
                <a:gd name="connsiteY7" fmla="*/ 57582 h 9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84" h="94455">
                  <a:moveTo>
                    <a:pt x="26937" y="57582"/>
                  </a:moveTo>
                  <a:lnTo>
                    <a:pt x="26937" y="0"/>
                  </a:lnTo>
                  <a:lnTo>
                    <a:pt x="11547" y="0"/>
                  </a:lnTo>
                  <a:lnTo>
                    <a:pt x="11547" y="57582"/>
                  </a:lnTo>
                  <a:cubicBezTo>
                    <a:pt x="1810" y="61832"/>
                    <a:pt x="-2639" y="73171"/>
                    <a:pt x="1611" y="82909"/>
                  </a:cubicBezTo>
                  <a:cubicBezTo>
                    <a:pt x="5861" y="92646"/>
                    <a:pt x="17200" y="97095"/>
                    <a:pt x="26937" y="92845"/>
                  </a:cubicBezTo>
                  <a:cubicBezTo>
                    <a:pt x="36675" y="88595"/>
                    <a:pt x="41124" y="77256"/>
                    <a:pt x="36874" y="67519"/>
                  </a:cubicBezTo>
                  <a:cubicBezTo>
                    <a:pt x="34933" y="63072"/>
                    <a:pt x="31384" y="59523"/>
                    <a:pt x="26937" y="57582"/>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0" name="Freeform 116">
              <a:extLst>
                <a:ext uri="{FF2B5EF4-FFF2-40B4-BE49-F238E27FC236}">
                  <a16:creationId xmlns:a16="http://schemas.microsoft.com/office/drawing/2014/main" id="{CA0A8982-D28A-179F-C2F7-5C14BC167784}"/>
                </a:ext>
              </a:extLst>
            </p:cNvPr>
            <p:cNvSpPr/>
            <p:nvPr/>
          </p:nvSpPr>
          <p:spPr>
            <a:xfrm>
              <a:off x="10826011" y="2673197"/>
              <a:ext cx="209016" cy="117198"/>
            </a:xfrm>
            <a:custGeom>
              <a:avLst/>
              <a:gdLst>
                <a:gd name="connsiteX0" fmla="*/ 179316 w 209016"/>
                <a:gd name="connsiteY0" fmla="*/ 58472 h 117198"/>
                <a:gd name="connsiteX1" fmla="*/ 176839 w 209016"/>
                <a:gd name="connsiteY1" fmla="*/ 58595 h 117198"/>
                <a:gd name="connsiteX2" fmla="*/ 176839 w 209016"/>
                <a:gd name="connsiteY2" fmla="*/ 58472 h 117198"/>
                <a:gd name="connsiteX3" fmla="*/ 161125 w 209016"/>
                <a:gd name="connsiteY3" fmla="*/ 28507 h 117198"/>
                <a:gd name="connsiteX4" fmla="*/ 127267 w 209016"/>
                <a:gd name="connsiteY4" fmla="*/ 23890 h 117198"/>
                <a:gd name="connsiteX5" fmla="*/ 77226 w 209016"/>
                <a:gd name="connsiteY5" fmla="*/ 1232 h 117198"/>
                <a:gd name="connsiteX6" fmla="*/ 43010 w 209016"/>
                <a:gd name="connsiteY6" fmla="*/ 43790 h 117198"/>
                <a:gd name="connsiteX7" fmla="*/ 43010 w 209016"/>
                <a:gd name="connsiteY7" fmla="*/ 44175 h 117198"/>
                <a:gd name="connsiteX8" fmla="*/ 7421 w 209016"/>
                <a:gd name="connsiteY8" fmla="*/ 58410 h 117198"/>
                <a:gd name="connsiteX9" fmla="*/ 3573 w 209016"/>
                <a:gd name="connsiteY9" fmla="*/ 96116 h 117198"/>
                <a:gd name="connsiteX10" fmla="*/ 35573 w 209016"/>
                <a:gd name="connsiteY10" fmla="*/ 117074 h 117198"/>
                <a:gd name="connsiteX11" fmla="*/ 47458 w 209016"/>
                <a:gd name="connsiteY11" fmla="*/ 117197 h 117198"/>
                <a:gd name="connsiteX12" fmla="*/ 179316 w 209016"/>
                <a:gd name="connsiteY12" fmla="*/ 117197 h 117198"/>
                <a:gd name="connsiteX13" fmla="*/ 209015 w 209016"/>
                <a:gd name="connsiteY13" fmla="*/ 88171 h 117198"/>
                <a:gd name="connsiteX14" fmla="*/ 179988 w 209016"/>
                <a:gd name="connsiteY14" fmla="*/ 58472 h 117198"/>
                <a:gd name="connsiteX15" fmla="*/ 179316 w 209016"/>
                <a:gd name="connsiteY15" fmla="*/ 58472 h 117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016" h="117198">
                  <a:moveTo>
                    <a:pt x="179316" y="58472"/>
                  </a:moveTo>
                  <a:cubicBezTo>
                    <a:pt x="178488" y="58451"/>
                    <a:pt x="177660" y="58492"/>
                    <a:pt x="176839" y="58595"/>
                  </a:cubicBezTo>
                  <a:lnTo>
                    <a:pt x="176839" y="58472"/>
                  </a:lnTo>
                  <a:cubicBezTo>
                    <a:pt x="176817" y="46515"/>
                    <a:pt x="170949" y="35324"/>
                    <a:pt x="161125" y="28507"/>
                  </a:cubicBezTo>
                  <a:cubicBezTo>
                    <a:pt x="151232" y="21630"/>
                    <a:pt x="138641" y="19914"/>
                    <a:pt x="127267" y="23890"/>
                  </a:cubicBezTo>
                  <a:cubicBezTo>
                    <a:pt x="117716" y="5799"/>
                    <a:pt x="97123" y="-3525"/>
                    <a:pt x="77226" y="1232"/>
                  </a:cubicBezTo>
                  <a:cubicBezTo>
                    <a:pt x="57366" y="5822"/>
                    <a:pt x="43227" y="23408"/>
                    <a:pt x="43010" y="43790"/>
                  </a:cubicBezTo>
                  <a:lnTo>
                    <a:pt x="43010" y="44175"/>
                  </a:lnTo>
                  <a:cubicBezTo>
                    <a:pt x="29432" y="42019"/>
                    <a:pt x="15766" y="47485"/>
                    <a:pt x="7421" y="58410"/>
                  </a:cubicBezTo>
                  <a:cubicBezTo>
                    <a:pt x="-839" y="69260"/>
                    <a:pt x="-2325" y="83822"/>
                    <a:pt x="3573" y="96116"/>
                  </a:cubicBezTo>
                  <a:cubicBezTo>
                    <a:pt x="9556" y="108471"/>
                    <a:pt x="21857" y="116528"/>
                    <a:pt x="35573" y="117074"/>
                  </a:cubicBezTo>
                  <a:lnTo>
                    <a:pt x="47458" y="117197"/>
                  </a:lnTo>
                  <a:lnTo>
                    <a:pt x="179316" y="117197"/>
                  </a:lnTo>
                  <a:cubicBezTo>
                    <a:pt x="195533" y="117382"/>
                    <a:pt x="208829" y="104387"/>
                    <a:pt x="209015" y="88171"/>
                  </a:cubicBezTo>
                  <a:cubicBezTo>
                    <a:pt x="209200" y="71954"/>
                    <a:pt x="196205" y="58657"/>
                    <a:pt x="179988" y="58472"/>
                  </a:cubicBezTo>
                  <a:cubicBezTo>
                    <a:pt x="179765" y="58469"/>
                    <a:pt x="179540" y="58469"/>
                    <a:pt x="179316" y="58472"/>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grpSp>
        <p:nvGrpSpPr>
          <p:cNvPr id="171" name="Group 170">
            <a:extLst>
              <a:ext uri="{FF2B5EF4-FFF2-40B4-BE49-F238E27FC236}">
                <a16:creationId xmlns:a16="http://schemas.microsoft.com/office/drawing/2014/main" id="{601D22A0-9733-4091-B202-FB18AB592A64}"/>
              </a:ext>
            </a:extLst>
          </p:cNvPr>
          <p:cNvGrpSpPr/>
          <p:nvPr/>
        </p:nvGrpSpPr>
        <p:grpSpPr>
          <a:xfrm>
            <a:off x="8211643" y="2754071"/>
            <a:ext cx="354350" cy="355739"/>
            <a:chOff x="3616402" y="2558816"/>
            <a:chExt cx="354350" cy="355739"/>
          </a:xfrm>
        </p:grpSpPr>
        <p:sp>
          <p:nvSpPr>
            <p:cNvPr id="172" name="Freeform 12">
              <a:extLst>
                <a:ext uri="{FF2B5EF4-FFF2-40B4-BE49-F238E27FC236}">
                  <a16:creationId xmlns:a16="http://schemas.microsoft.com/office/drawing/2014/main" id="{AA552164-E3CE-0253-DDCF-22D1628F16D3}"/>
                </a:ext>
              </a:extLst>
            </p:cNvPr>
            <p:cNvSpPr/>
            <p:nvPr/>
          </p:nvSpPr>
          <p:spPr>
            <a:xfrm>
              <a:off x="3616402" y="2801997"/>
              <a:ext cx="354350" cy="41688"/>
            </a:xfrm>
            <a:custGeom>
              <a:avLst/>
              <a:gdLst>
                <a:gd name="connsiteX0" fmla="*/ 0 w 354350"/>
                <a:gd name="connsiteY0" fmla="*/ 17370 h 41688"/>
                <a:gd name="connsiteX1" fmla="*/ 24318 w 354350"/>
                <a:gd name="connsiteY1" fmla="*/ 41688 h 41688"/>
                <a:gd name="connsiteX2" fmla="*/ 330032 w 354350"/>
                <a:gd name="connsiteY2" fmla="*/ 41688 h 41688"/>
                <a:gd name="connsiteX3" fmla="*/ 354350 w 354350"/>
                <a:gd name="connsiteY3" fmla="*/ 17370 h 41688"/>
                <a:gd name="connsiteX4" fmla="*/ 354350 w 354350"/>
                <a:gd name="connsiteY4" fmla="*/ 0 h 41688"/>
                <a:gd name="connsiteX5" fmla="*/ 0 w 354350"/>
                <a:gd name="connsiteY5" fmla="*/ 0 h 4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4350" h="41688">
                  <a:moveTo>
                    <a:pt x="0" y="17370"/>
                  </a:moveTo>
                  <a:cubicBezTo>
                    <a:pt x="0" y="30801"/>
                    <a:pt x="10888" y="41688"/>
                    <a:pt x="24318" y="41688"/>
                  </a:cubicBezTo>
                  <a:lnTo>
                    <a:pt x="330032" y="41688"/>
                  </a:lnTo>
                  <a:cubicBezTo>
                    <a:pt x="343463" y="41688"/>
                    <a:pt x="354350" y="30801"/>
                    <a:pt x="354350" y="17370"/>
                  </a:cubicBezTo>
                  <a:lnTo>
                    <a:pt x="354350" y="0"/>
                  </a:lnTo>
                  <a:lnTo>
                    <a:pt x="0" y="0"/>
                  </a:ln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3" name="Freeform 13">
              <a:extLst>
                <a:ext uri="{FF2B5EF4-FFF2-40B4-BE49-F238E27FC236}">
                  <a16:creationId xmlns:a16="http://schemas.microsoft.com/office/drawing/2014/main" id="{8D8928F7-CC17-3957-BE83-A0644791AFF5}"/>
                </a:ext>
              </a:extLst>
            </p:cNvPr>
            <p:cNvSpPr/>
            <p:nvPr/>
          </p:nvSpPr>
          <p:spPr>
            <a:xfrm>
              <a:off x="3713675" y="2864530"/>
              <a:ext cx="159805" cy="50025"/>
            </a:xfrm>
            <a:custGeom>
              <a:avLst/>
              <a:gdLst>
                <a:gd name="connsiteX0" fmla="*/ 149383 w 159805"/>
                <a:gd name="connsiteY0" fmla="*/ 29182 h 50025"/>
                <a:gd name="connsiteX1" fmla="*/ 132013 w 159805"/>
                <a:gd name="connsiteY1" fmla="*/ 29182 h 50025"/>
                <a:gd name="connsiteX2" fmla="*/ 132013 w 159805"/>
                <a:gd name="connsiteY2" fmla="*/ 0 h 50025"/>
                <a:gd name="connsiteX3" fmla="*/ 27792 w 159805"/>
                <a:gd name="connsiteY3" fmla="*/ 0 h 50025"/>
                <a:gd name="connsiteX4" fmla="*/ 27792 w 159805"/>
                <a:gd name="connsiteY4" fmla="*/ 29182 h 50025"/>
                <a:gd name="connsiteX5" fmla="*/ 10422 w 159805"/>
                <a:gd name="connsiteY5" fmla="*/ 29182 h 50025"/>
                <a:gd name="connsiteX6" fmla="*/ 0 w 159805"/>
                <a:gd name="connsiteY6" fmla="*/ 39604 h 50025"/>
                <a:gd name="connsiteX7" fmla="*/ 10422 w 159805"/>
                <a:gd name="connsiteY7" fmla="*/ 50026 h 50025"/>
                <a:gd name="connsiteX8" fmla="*/ 149383 w 159805"/>
                <a:gd name="connsiteY8" fmla="*/ 50026 h 50025"/>
                <a:gd name="connsiteX9" fmla="*/ 159805 w 159805"/>
                <a:gd name="connsiteY9" fmla="*/ 39604 h 50025"/>
                <a:gd name="connsiteX10" fmla="*/ 149383 w 159805"/>
                <a:gd name="connsiteY10" fmla="*/ 29182 h 5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805" h="50025">
                  <a:moveTo>
                    <a:pt x="149383" y="29182"/>
                  </a:moveTo>
                  <a:lnTo>
                    <a:pt x="132013" y="29182"/>
                  </a:lnTo>
                  <a:lnTo>
                    <a:pt x="132013" y="0"/>
                  </a:lnTo>
                  <a:lnTo>
                    <a:pt x="27792" y="0"/>
                  </a:lnTo>
                  <a:lnTo>
                    <a:pt x="27792" y="29182"/>
                  </a:lnTo>
                  <a:lnTo>
                    <a:pt x="10422" y="29182"/>
                  </a:lnTo>
                  <a:cubicBezTo>
                    <a:pt x="4666" y="29182"/>
                    <a:pt x="0" y="33848"/>
                    <a:pt x="0" y="39604"/>
                  </a:cubicBezTo>
                  <a:cubicBezTo>
                    <a:pt x="0" y="45360"/>
                    <a:pt x="4666" y="50026"/>
                    <a:pt x="10422" y="50026"/>
                  </a:cubicBezTo>
                  <a:lnTo>
                    <a:pt x="149383" y="50026"/>
                  </a:lnTo>
                  <a:cubicBezTo>
                    <a:pt x="155139" y="50026"/>
                    <a:pt x="159805" y="45360"/>
                    <a:pt x="159805" y="39604"/>
                  </a:cubicBezTo>
                  <a:cubicBezTo>
                    <a:pt x="159805" y="33848"/>
                    <a:pt x="155139" y="29182"/>
                    <a:pt x="149383" y="29182"/>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4" name="Freeform 14">
              <a:extLst>
                <a:ext uri="{FF2B5EF4-FFF2-40B4-BE49-F238E27FC236}">
                  <a16:creationId xmlns:a16="http://schemas.microsoft.com/office/drawing/2014/main" id="{B776A911-B7A3-507C-6A78-8F8F423CCAF1}"/>
                </a:ext>
              </a:extLst>
            </p:cNvPr>
            <p:cNvSpPr/>
            <p:nvPr/>
          </p:nvSpPr>
          <p:spPr>
            <a:xfrm>
              <a:off x="3679067" y="2687354"/>
              <a:ext cx="90060" cy="41688"/>
            </a:xfrm>
            <a:custGeom>
              <a:avLst/>
              <a:gdLst>
                <a:gd name="connsiteX0" fmla="*/ 45030 w 90060"/>
                <a:gd name="connsiteY0" fmla="*/ 0 h 41688"/>
                <a:gd name="connsiteX1" fmla="*/ 0 w 90060"/>
                <a:gd name="connsiteY1" fmla="*/ 41688 h 41688"/>
                <a:gd name="connsiteX2" fmla="*/ 90061 w 90060"/>
                <a:gd name="connsiteY2" fmla="*/ 41688 h 41688"/>
                <a:gd name="connsiteX3" fmla="*/ 45030 w 90060"/>
                <a:gd name="connsiteY3" fmla="*/ 0 h 41688"/>
              </a:gdLst>
              <a:ahLst/>
              <a:cxnLst>
                <a:cxn ang="0">
                  <a:pos x="connsiteX0" y="connsiteY0"/>
                </a:cxn>
                <a:cxn ang="0">
                  <a:pos x="connsiteX1" y="connsiteY1"/>
                </a:cxn>
                <a:cxn ang="0">
                  <a:pos x="connsiteX2" y="connsiteY2"/>
                </a:cxn>
                <a:cxn ang="0">
                  <a:pos x="connsiteX3" y="connsiteY3"/>
                </a:cxn>
              </a:cxnLst>
              <a:rect l="l" t="t" r="r" b="b"/>
              <a:pathLst>
                <a:path w="90060" h="41688">
                  <a:moveTo>
                    <a:pt x="45030" y="0"/>
                  </a:moveTo>
                  <a:cubicBezTo>
                    <a:pt x="21296" y="0"/>
                    <a:pt x="1780" y="18403"/>
                    <a:pt x="0" y="41688"/>
                  </a:cubicBezTo>
                  <a:lnTo>
                    <a:pt x="90061" y="41688"/>
                  </a:lnTo>
                  <a:cubicBezTo>
                    <a:pt x="88280" y="18403"/>
                    <a:pt x="68764" y="0"/>
                    <a:pt x="45030" y="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5" name="Freeform 15">
              <a:extLst>
                <a:ext uri="{FF2B5EF4-FFF2-40B4-BE49-F238E27FC236}">
                  <a16:creationId xmlns:a16="http://schemas.microsoft.com/office/drawing/2014/main" id="{CA45E4B1-179C-CFAD-F205-C350F9F7E7CD}"/>
                </a:ext>
              </a:extLst>
            </p:cNvPr>
            <p:cNvSpPr/>
            <p:nvPr/>
          </p:nvSpPr>
          <p:spPr>
            <a:xfrm>
              <a:off x="3706727" y="2631770"/>
              <a:ext cx="34740" cy="34740"/>
            </a:xfrm>
            <a:custGeom>
              <a:avLst/>
              <a:gdLst>
                <a:gd name="connsiteX0" fmla="*/ 34740 w 34740"/>
                <a:gd name="connsiteY0" fmla="*/ 17370 h 34740"/>
                <a:gd name="connsiteX1" fmla="*/ 17370 w 34740"/>
                <a:gd name="connsiteY1" fmla="*/ 34740 h 34740"/>
                <a:gd name="connsiteX2" fmla="*/ 0 w 34740"/>
                <a:gd name="connsiteY2" fmla="*/ 17370 h 34740"/>
                <a:gd name="connsiteX3" fmla="*/ 17370 w 34740"/>
                <a:gd name="connsiteY3" fmla="*/ 0 h 34740"/>
                <a:gd name="connsiteX4" fmla="*/ 34740 w 34740"/>
                <a:gd name="connsiteY4" fmla="*/ 17370 h 34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40" h="34740">
                  <a:moveTo>
                    <a:pt x="34740" y="17370"/>
                  </a:moveTo>
                  <a:cubicBezTo>
                    <a:pt x="34740" y="26963"/>
                    <a:pt x="26963" y="34740"/>
                    <a:pt x="17370" y="34740"/>
                  </a:cubicBezTo>
                  <a:cubicBezTo>
                    <a:pt x="7777" y="34740"/>
                    <a:pt x="0" y="26963"/>
                    <a:pt x="0" y="17370"/>
                  </a:cubicBezTo>
                  <a:cubicBezTo>
                    <a:pt x="0" y="7777"/>
                    <a:pt x="7777" y="0"/>
                    <a:pt x="17370" y="0"/>
                  </a:cubicBezTo>
                  <a:cubicBezTo>
                    <a:pt x="26963" y="0"/>
                    <a:pt x="34740" y="7777"/>
                    <a:pt x="34740" y="17370"/>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6" name="Freeform 16">
              <a:extLst>
                <a:ext uri="{FF2B5EF4-FFF2-40B4-BE49-F238E27FC236}">
                  <a16:creationId xmlns:a16="http://schemas.microsoft.com/office/drawing/2014/main" id="{69D2C732-2907-9516-8EC0-A6C109B39D3C}"/>
                </a:ext>
              </a:extLst>
            </p:cNvPr>
            <p:cNvSpPr/>
            <p:nvPr/>
          </p:nvSpPr>
          <p:spPr>
            <a:xfrm>
              <a:off x="3810948" y="2610926"/>
              <a:ext cx="97272" cy="97272"/>
            </a:xfrm>
            <a:custGeom>
              <a:avLst/>
              <a:gdLst>
                <a:gd name="connsiteX0" fmla="*/ 48636 w 97272"/>
                <a:gd name="connsiteY0" fmla="*/ 0 h 97272"/>
                <a:gd name="connsiteX1" fmla="*/ 0 w 97272"/>
                <a:gd name="connsiteY1" fmla="*/ 48636 h 97272"/>
                <a:gd name="connsiteX2" fmla="*/ 48636 w 97272"/>
                <a:gd name="connsiteY2" fmla="*/ 97273 h 97272"/>
                <a:gd name="connsiteX3" fmla="*/ 97273 w 97272"/>
                <a:gd name="connsiteY3" fmla="*/ 48636 h 97272"/>
                <a:gd name="connsiteX4" fmla="*/ 48636 w 97272"/>
                <a:gd name="connsiteY4" fmla="*/ 0 h 97272"/>
                <a:gd name="connsiteX5" fmla="*/ 78115 w 97272"/>
                <a:gd name="connsiteY5" fmla="*/ 41267 h 97272"/>
                <a:gd name="connsiteX6" fmla="*/ 48636 w 97272"/>
                <a:gd name="connsiteY6" fmla="*/ 70745 h 97272"/>
                <a:gd name="connsiteX7" fmla="*/ 33897 w 97272"/>
                <a:gd name="connsiteY7" fmla="*/ 70745 h 97272"/>
                <a:gd name="connsiteX8" fmla="*/ 19159 w 97272"/>
                <a:gd name="connsiteY8" fmla="*/ 56006 h 97272"/>
                <a:gd name="connsiteX9" fmla="*/ 19159 w 97272"/>
                <a:gd name="connsiteY9" fmla="*/ 41267 h 97272"/>
                <a:gd name="connsiteX10" fmla="*/ 33897 w 97272"/>
                <a:gd name="connsiteY10" fmla="*/ 41267 h 97272"/>
                <a:gd name="connsiteX11" fmla="*/ 41267 w 97272"/>
                <a:gd name="connsiteY11" fmla="*/ 48636 h 97272"/>
                <a:gd name="connsiteX12" fmla="*/ 63376 w 97272"/>
                <a:gd name="connsiteY12" fmla="*/ 26528 h 97272"/>
                <a:gd name="connsiteX13" fmla="*/ 78115 w 97272"/>
                <a:gd name="connsiteY13" fmla="*/ 26528 h 97272"/>
                <a:gd name="connsiteX14" fmla="*/ 78115 w 97272"/>
                <a:gd name="connsiteY14" fmla="*/ 41267 h 9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272" h="97272">
                  <a:moveTo>
                    <a:pt x="48636" y="0"/>
                  </a:moveTo>
                  <a:cubicBezTo>
                    <a:pt x="21818" y="0"/>
                    <a:pt x="0" y="21818"/>
                    <a:pt x="0" y="48636"/>
                  </a:cubicBezTo>
                  <a:cubicBezTo>
                    <a:pt x="0" y="75454"/>
                    <a:pt x="21818" y="97273"/>
                    <a:pt x="48636" y="97273"/>
                  </a:cubicBezTo>
                  <a:cubicBezTo>
                    <a:pt x="75454" y="97273"/>
                    <a:pt x="97273" y="75454"/>
                    <a:pt x="97273" y="48636"/>
                  </a:cubicBezTo>
                  <a:cubicBezTo>
                    <a:pt x="97273" y="21818"/>
                    <a:pt x="75454" y="0"/>
                    <a:pt x="48636" y="0"/>
                  </a:cubicBezTo>
                  <a:close/>
                  <a:moveTo>
                    <a:pt x="78115" y="41267"/>
                  </a:moveTo>
                  <a:lnTo>
                    <a:pt x="48636" y="70745"/>
                  </a:lnTo>
                  <a:cubicBezTo>
                    <a:pt x="44566" y="74815"/>
                    <a:pt x="37968" y="74815"/>
                    <a:pt x="33897" y="70745"/>
                  </a:cubicBezTo>
                  <a:lnTo>
                    <a:pt x="19159" y="56006"/>
                  </a:lnTo>
                  <a:cubicBezTo>
                    <a:pt x="15088" y="51936"/>
                    <a:pt x="15088" y="45337"/>
                    <a:pt x="19159" y="41267"/>
                  </a:cubicBezTo>
                  <a:cubicBezTo>
                    <a:pt x="23229" y="37197"/>
                    <a:pt x="29827" y="37197"/>
                    <a:pt x="33897" y="41267"/>
                  </a:cubicBezTo>
                  <a:lnTo>
                    <a:pt x="41267" y="48636"/>
                  </a:lnTo>
                  <a:lnTo>
                    <a:pt x="63376" y="26528"/>
                  </a:lnTo>
                  <a:cubicBezTo>
                    <a:pt x="67446" y="22457"/>
                    <a:pt x="74045" y="22457"/>
                    <a:pt x="78115" y="26528"/>
                  </a:cubicBezTo>
                  <a:cubicBezTo>
                    <a:pt x="82184" y="30598"/>
                    <a:pt x="82184" y="37196"/>
                    <a:pt x="78115" y="4126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sp>
          <p:nvSpPr>
            <p:cNvPr id="177" name="Freeform 21">
              <a:extLst>
                <a:ext uri="{FF2B5EF4-FFF2-40B4-BE49-F238E27FC236}">
                  <a16:creationId xmlns:a16="http://schemas.microsoft.com/office/drawing/2014/main" id="{0CC76E90-F9A6-A4BA-A204-37FB6EF5B3DE}"/>
                </a:ext>
              </a:extLst>
            </p:cNvPr>
            <p:cNvSpPr/>
            <p:nvPr/>
          </p:nvSpPr>
          <p:spPr>
            <a:xfrm>
              <a:off x="3616402" y="2558816"/>
              <a:ext cx="354350" cy="222337"/>
            </a:xfrm>
            <a:custGeom>
              <a:avLst/>
              <a:gdLst>
                <a:gd name="connsiteX0" fmla="*/ 330032 w 354350"/>
                <a:gd name="connsiteY0" fmla="*/ 0 h 222337"/>
                <a:gd name="connsiteX1" fmla="*/ 24318 w 354350"/>
                <a:gd name="connsiteY1" fmla="*/ 0 h 222337"/>
                <a:gd name="connsiteX2" fmla="*/ 0 w 354350"/>
                <a:gd name="connsiteY2" fmla="*/ 24318 h 222337"/>
                <a:gd name="connsiteX3" fmla="*/ 0 w 354350"/>
                <a:gd name="connsiteY3" fmla="*/ 222338 h 222337"/>
                <a:gd name="connsiteX4" fmla="*/ 354350 w 354350"/>
                <a:gd name="connsiteY4" fmla="*/ 222338 h 222337"/>
                <a:gd name="connsiteX5" fmla="*/ 354350 w 354350"/>
                <a:gd name="connsiteY5" fmla="*/ 24318 h 222337"/>
                <a:gd name="connsiteX6" fmla="*/ 330032 w 354350"/>
                <a:gd name="connsiteY6" fmla="*/ 0 h 222337"/>
                <a:gd name="connsiteX7" fmla="*/ 173701 w 354350"/>
                <a:gd name="connsiteY7" fmla="*/ 180649 h 222337"/>
                <a:gd name="connsiteX8" fmla="*/ 163279 w 354350"/>
                <a:gd name="connsiteY8" fmla="*/ 191071 h 222337"/>
                <a:gd name="connsiteX9" fmla="*/ 52110 w 354350"/>
                <a:gd name="connsiteY9" fmla="*/ 191071 h 222337"/>
                <a:gd name="connsiteX10" fmla="*/ 41688 w 354350"/>
                <a:gd name="connsiteY10" fmla="*/ 180649 h 222337"/>
                <a:gd name="connsiteX11" fmla="*/ 41688 w 354350"/>
                <a:gd name="connsiteY11" fmla="*/ 173701 h 222337"/>
                <a:gd name="connsiteX12" fmla="*/ 78239 w 354350"/>
                <a:gd name="connsiteY12" fmla="*/ 114643 h 222337"/>
                <a:gd name="connsiteX13" fmla="*/ 69480 w 354350"/>
                <a:gd name="connsiteY13" fmla="*/ 90325 h 222337"/>
                <a:gd name="connsiteX14" fmla="*/ 107695 w 354350"/>
                <a:gd name="connsiteY14" fmla="*/ 52110 h 222337"/>
                <a:gd name="connsiteX15" fmla="*/ 145909 w 354350"/>
                <a:gd name="connsiteY15" fmla="*/ 90325 h 222337"/>
                <a:gd name="connsiteX16" fmla="*/ 137150 w 354350"/>
                <a:gd name="connsiteY16" fmla="*/ 114643 h 222337"/>
                <a:gd name="connsiteX17" fmla="*/ 173701 w 354350"/>
                <a:gd name="connsiteY17" fmla="*/ 173701 h 222337"/>
                <a:gd name="connsiteX18" fmla="*/ 243182 w 354350"/>
                <a:gd name="connsiteY18" fmla="*/ 170227 h 222337"/>
                <a:gd name="connsiteX19" fmla="*/ 173701 w 354350"/>
                <a:gd name="connsiteY19" fmla="*/ 100747 h 222337"/>
                <a:gd name="connsiteX20" fmla="*/ 243182 w 354350"/>
                <a:gd name="connsiteY20" fmla="*/ 31266 h 222337"/>
                <a:gd name="connsiteX21" fmla="*/ 312662 w 354350"/>
                <a:gd name="connsiteY21" fmla="*/ 100747 h 222337"/>
                <a:gd name="connsiteX22" fmla="*/ 243182 w 354350"/>
                <a:gd name="connsiteY22" fmla="*/ 170227 h 22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350" h="222337">
                  <a:moveTo>
                    <a:pt x="330032" y="0"/>
                  </a:moveTo>
                  <a:lnTo>
                    <a:pt x="24318" y="0"/>
                  </a:lnTo>
                  <a:cubicBezTo>
                    <a:pt x="10888" y="0"/>
                    <a:pt x="0" y="10888"/>
                    <a:pt x="0" y="24318"/>
                  </a:cubicBezTo>
                  <a:lnTo>
                    <a:pt x="0" y="222338"/>
                  </a:lnTo>
                  <a:lnTo>
                    <a:pt x="354350" y="222338"/>
                  </a:lnTo>
                  <a:lnTo>
                    <a:pt x="354350" y="24318"/>
                  </a:lnTo>
                  <a:cubicBezTo>
                    <a:pt x="354350" y="10888"/>
                    <a:pt x="343463" y="0"/>
                    <a:pt x="330032" y="0"/>
                  </a:cubicBezTo>
                  <a:close/>
                  <a:moveTo>
                    <a:pt x="173701" y="180649"/>
                  </a:moveTo>
                  <a:cubicBezTo>
                    <a:pt x="173701" y="186405"/>
                    <a:pt x="169035" y="191071"/>
                    <a:pt x="163279" y="191071"/>
                  </a:cubicBezTo>
                  <a:lnTo>
                    <a:pt x="52110" y="191071"/>
                  </a:lnTo>
                  <a:cubicBezTo>
                    <a:pt x="46355" y="191071"/>
                    <a:pt x="41688" y="186405"/>
                    <a:pt x="41688" y="180649"/>
                  </a:cubicBezTo>
                  <a:lnTo>
                    <a:pt x="41688" y="173701"/>
                  </a:lnTo>
                  <a:cubicBezTo>
                    <a:pt x="41688" y="147884"/>
                    <a:pt x="56589" y="125486"/>
                    <a:pt x="78239" y="114643"/>
                  </a:cubicBezTo>
                  <a:cubicBezTo>
                    <a:pt x="72771" y="108032"/>
                    <a:pt x="69480" y="99555"/>
                    <a:pt x="69480" y="90325"/>
                  </a:cubicBezTo>
                  <a:cubicBezTo>
                    <a:pt x="69480" y="69253"/>
                    <a:pt x="86623" y="52110"/>
                    <a:pt x="107695" y="52110"/>
                  </a:cubicBezTo>
                  <a:cubicBezTo>
                    <a:pt x="128766" y="52110"/>
                    <a:pt x="145909" y="69253"/>
                    <a:pt x="145909" y="90325"/>
                  </a:cubicBezTo>
                  <a:cubicBezTo>
                    <a:pt x="145909" y="99555"/>
                    <a:pt x="142618" y="108032"/>
                    <a:pt x="137150" y="114643"/>
                  </a:cubicBezTo>
                  <a:cubicBezTo>
                    <a:pt x="158800" y="125486"/>
                    <a:pt x="173701" y="147884"/>
                    <a:pt x="173701" y="173701"/>
                  </a:cubicBezTo>
                  <a:close/>
                  <a:moveTo>
                    <a:pt x="243182" y="170227"/>
                  </a:moveTo>
                  <a:cubicBezTo>
                    <a:pt x="204870" y="170227"/>
                    <a:pt x="173701" y="139058"/>
                    <a:pt x="173701" y="100747"/>
                  </a:cubicBezTo>
                  <a:cubicBezTo>
                    <a:pt x="173701" y="62435"/>
                    <a:pt x="204870" y="31266"/>
                    <a:pt x="243182" y="31266"/>
                  </a:cubicBezTo>
                  <a:cubicBezTo>
                    <a:pt x="281493" y="31266"/>
                    <a:pt x="312662" y="62435"/>
                    <a:pt x="312662" y="100747"/>
                  </a:cubicBezTo>
                  <a:cubicBezTo>
                    <a:pt x="312662" y="139058"/>
                    <a:pt x="281493" y="170227"/>
                    <a:pt x="243182" y="170227"/>
                  </a:cubicBezTo>
                  <a:close/>
                </a:path>
              </a:pathLst>
            </a:custGeom>
            <a:solidFill>
              <a:srgbClr val="0078D4"/>
            </a:solidFill>
            <a:effectLst>
              <a:outerShdw blurRad="63500" dist="38100" dir="2700000" algn="tl" rotWithShape="0">
                <a:srgbClr val="000000">
                  <a:alpha val="26000"/>
                </a:srgbClr>
              </a:outerShdw>
            </a:effectLst>
          </p:spPr>
          <p:txBody>
            <a:bodyPr wrap="square" lIns="0" tIns="0" rIns="0" bIns="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w="3175">
                  <a:noFill/>
                </a:ln>
                <a:solidFill>
                  <a:srgbClr val="0078D4"/>
                </a:solidFill>
                <a:effectLst/>
                <a:uLnTx/>
                <a:uFillTx/>
                <a:latin typeface="Segoe UI Semibold"/>
                <a:ea typeface="+mn-ea"/>
                <a:cs typeface="Segoe UI" pitchFamily="34" charset="0"/>
              </a:endParaRPr>
            </a:p>
          </p:txBody>
        </p:sp>
      </p:grpSp>
      <p:sp>
        <p:nvSpPr>
          <p:cNvPr id="5" name="Rectangle: Rounded Corners 4">
            <a:extLst>
              <a:ext uri="{FF2B5EF4-FFF2-40B4-BE49-F238E27FC236}">
                <a16:creationId xmlns:a16="http://schemas.microsoft.com/office/drawing/2014/main" id="{CD5F89DC-95BD-D4D8-BA58-8257CD439599}"/>
              </a:ext>
            </a:extLst>
          </p:cNvPr>
          <p:cNvSpPr/>
          <p:nvPr/>
        </p:nvSpPr>
        <p:spPr bwMode="auto">
          <a:xfrm>
            <a:off x="1278430" y="4705907"/>
            <a:ext cx="9551378" cy="321486"/>
          </a:xfrm>
          <a:prstGeom prst="roundRect">
            <a:avLst>
              <a:gd name="adj" fmla="val 50000"/>
            </a:avLst>
          </a:prstGeom>
          <a:solidFill>
            <a:schemeClr val="accent2">
              <a:lumMod val="20000"/>
              <a:lumOff val="80000"/>
            </a:schemeClr>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R="0" lvl="0" algn="ctr" defTabSz="914531" rtl="0" eaLnBrk="1" fontAlgn="auto" latinLnBrk="0" hangingPunct="1">
              <a:lnSpc>
                <a:spcPct val="100000"/>
              </a:lnSpc>
              <a:spcBef>
                <a:spcPct val="20000"/>
              </a:spcBef>
              <a:spcAft>
                <a:spcPts val="0"/>
              </a:spcAft>
              <a:buClrTx/>
              <a:buSzPct val="90000"/>
              <a:buFontTx/>
              <a:buNone/>
              <a:tabLst/>
              <a:defRPr/>
            </a:pPr>
            <a:r>
              <a:rPr kumimoji="0" lang="en-US" sz="1600" b="0" i="1" u="none" strike="noStrike" kern="0" cap="none" spc="0" normalizeH="0" baseline="0" noProof="0">
                <a:ln>
                  <a:noFill/>
                </a:ln>
                <a:solidFill>
                  <a:srgbClr val="000000"/>
                </a:solidFill>
                <a:effectLst/>
                <a:uLnTx/>
                <a:uFillTx/>
                <a:latin typeface="Segoe UI Semibold"/>
                <a:ea typeface="+mn-ea"/>
                <a:cs typeface="Segoe UI" panose="020B0502040204020203" pitchFamily="34" charset="0"/>
              </a:rPr>
              <a:t>Security Copilot </a:t>
            </a:r>
            <a:r>
              <a:rPr kumimoji="0" lang="en-US" sz="1600" b="0" i="1" u="none" strike="noStrike" kern="0" cap="none" spc="0" normalizeH="0" noProof="0">
                <a:ln>
                  <a:noFill/>
                </a:ln>
                <a:solidFill>
                  <a:srgbClr val="000000"/>
                </a:solidFill>
                <a:effectLst/>
                <a:uLnTx/>
                <a:uFillTx/>
                <a:latin typeface="Segoe UI Semibold"/>
                <a:ea typeface="+mn-ea"/>
                <a:cs typeface="Segoe UI" panose="020B0502040204020203" pitchFamily="34" charset="0"/>
              </a:rPr>
              <a:t>(Preview)</a:t>
            </a:r>
            <a:endParaRPr kumimoji="0" lang="en-US" sz="1600" b="0" i="1" u="none" strike="noStrike" kern="0" cap="none" spc="0" normalizeH="0" baseline="0" noProof="0">
              <a:ln>
                <a:noFill/>
              </a:ln>
              <a:solidFill>
                <a:srgbClr val="000000"/>
              </a:solidFill>
              <a:effectLst/>
              <a:uLnTx/>
              <a:uFillTx/>
              <a:latin typeface="Segoe UI Semibold"/>
              <a:ea typeface="+mn-ea"/>
              <a:cs typeface="Segoe UI" panose="020B0502040204020203" pitchFamily="34" charset="0"/>
            </a:endParaRPr>
          </a:p>
        </p:txBody>
      </p:sp>
      <p:cxnSp>
        <p:nvCxnSpPr>
          <p:cNvPr id="15" name="Straight Arrow Connector 14">
            <a:extLst>
              <a:ext uri="{FF2B5EF4-FFF2-40B4-BE49-F238E27FC236}">
                <a16:creationId xmlns:a16="http://schemas.microsoft.com/office/drawing/2014/main" id="{03EFC251-A686-4FE1-4D52-EBE669B480BB}"/>
              </a:ext>
            </a:extLst>
          </p:cNvPr>
          <p:cNvCxnSpPr>
            <a:cxnSpLocks/>
          </p:cNvCxnSpPr>
          <p:nvPr/>
        </p:nvCxnSpPr>
        <p:spPr>
          <a:xfrm flipH="1">
            <a:off x="2965464" y="4372494"/>
            <a:ext cx="4388351" cy="0"/>
          </a:xfrm>
          <a:prstGeom prst="straightConnector1">
            <a:avLst/>
          </a:prstGeom>
          <a:ln w="19050">
            <a:solidFill>
              <a:srgbClr val="0370C8"/>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909721F6-D2C9-38DF-448C-EFFE1C7B400B}"/>
              </a:ext>
            </a:extLst>
          </p:cNvPr>
          <p:cNvCxnSpPr>
            <a:cxnSpLocks/>
          </p:cNvCxnSpPr>
          <p:nvPr/>
        </p:nvCxnSpPr>
        <p:spPr>
          <a:xfrm flipH="1">
            <a:off x="5201920" y="4197807"/>
            <a:ext cx="2151895" cy="0"/>
          </a:xfrm>
          <a:prstGeom prst="straightConnector1">
            <a:avLst/>
          </a:prstGeom>
          <a:ln w="19050">
            <a:solidFill>
              <a:srgbClr val="0370C8"/>
            </a:solidFill>
            <a:headEnd type="none" w="med" len="med"/>
            <a:tailEnd type="arrow"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66519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42" presetClass="entr" presetSubtype="0" fill="hold" grpId="0" nodeType="withEffect">
                                  <p:stCondLst>
                                    <p:cond delay="500"/>
                                  </p:stCondLst>
                                  <p:childTnLst>
                                    <p:set>
                                      <p:cBhvr>
                                        <p:cTn id="9" dur="1" fill="hold">
                                          <p:stCondLst>
                                            <p:cond delay="0"/>
                                          </p:stCondLst>
                                        </p:cTn>
                                        <p:tgtEl>
                                          <p:spTgt spid="34"/>
                                        </p:tgtEl>
                                        <p:attrNameLst>
                                          <p:attrName>style.visibility</p:attrName>
                                        </p:attrNameLst>
                                      </p:cBhvr>
                                      <p:to>
                                        <p:strVal val="visible"/>
                                      </p:to>
                                    </p:set>
                                    <p:animEffect transition="in" filter="fade">
                                      <p:cBhvr>
                                        <p:cTn id="10" dur="1000"/>
                                        <p:tgtEl>
                                          <p:spTgt spid="34"/>
                                        </p:tgtEl>
                                      </p:cBhvr>
                                    </p:animEffect>
                                    <p:anim calcmode="lin" valueType="num">
                                      <p:cBhvr>
                                        <p:cTn id="11" dur="1000" fill="hold"/>
                                        <p:tgtEl>
                                          <p:spTgt spid="34"/>
                                        </p:tgtEl>
                                        <p:attrNameLst>
                                          <p:attrName>ppt_x</p:attrName>
                                        </p:attrNameLst>
                                      </p:cBhvr>
                                      <p:tavLst>
                                        <p:tav tm="0">
                                          <p:val>
                                            <p:strVal val="#ppt_x"/>
                                          </p:val>
                                        </p:tav>
                                        <p:tav tm="100000">
                                          <p:val>
                                            <p:strVal val="#ppt_x"/>
                                          </p:val>
                                        </p:tav>
                                      </p:tavLst>
                                    </p:anim>
                                    <p:anim calcmode="lin" valueType="num">
                                      <p:cBhvr>
                                        <p:cTn id="12" dur="1000" fill="hold"/>
                                        <p:tgtEl>
                                          <p:spTgt spid="34"/>
                                        </p:tgtEl>
                                        <p:attrNameLst>
                                          <p:attrName>ppt_y</p:attrName>
                                        </p:attrNameLst>
                                      </p:cBhvr>
                                      <p:tavLst>
                                        <p:tav tm="0">
                                          <p:val>
                                            <p:strVal val="#ppt_y+.1"/>
                                          </p:val>
                                        </p:tav>
                                        <p:tav tm="100000">
                                          <p:val>
                                            <p:strVal val="#ppt_y"/>
                                          </p:val>
                                        </p:tav>
                                      </p:tavLst>
                                    </p:anim>
                                  </p:childTnLst>
                                </p:cTn>
                              </p:par>
                              <p:par>
                                <p:cTn id="13" presetID="42" presetClass="entr" presetSubtype="0" fill="hold" nodeType="withEffect">
                                  <p:stCondLst>
                                    <p:cond delay="500"/>
                                  </p:stCondLst>
                                  <p:childTnLst>
                                    <p:set>
                                      <p:cBhvr>
                                        <p:cTn id="14" dur="1" fill="hold">
                                          <p:stCondLst>
                                            <p:cond delay="0"/>
                                          </p:stCondLst>
                                        </p:cTn>
                                        <p:tgtEl>
                                          <p:spTgt spid="55"/>
                                        </p:tgtEl>
                                        <p:attrNameLst>
                                          <p:attrName>style.visibility</p:attrName>
                                        </p:attrNameLst>
                                      </p:cBhvr>
                                      <p:to>
                                        <p:strVal val="visible"/>
                                      </p:to>
                                    </p:set>
                                    <p:animEffect transition="in" filter="fade">
                                      <p:cBhvr>
                                        <p:cTn id="15" dur="1000"/>
                                        <p:tgtEl>
                                          <p:spTgt spid="55"/>
                                        </p:tgtEl>
                                      </p:cBhvr>
                                    </p:animEffect>
                                    <p:anim calcmode="lin" valueType="num">
                                      <p:cBhvr>
                                        <p:cTn id="16" dur="1000" fill="hold"/>
                                        <p:tgtEl>
                                          <p:spTgt spid="55"/>
                                        </p:tgtEl>
                                        <p:attrNameLst>
                                          <p:attrName>ppt_x</p:attrName>
                                        </p:attrNameLst>
                                      </p:cBhvr>
                                      <p:tavLst>
                                        <p:tav tm="0">
                                          <p:val>
                                            <p:strVal val="#ppt_x"/>
                                          </p:val>
                                        </p:tav>
                                        <p:tav tm="100000">
                                          <p:val>
                                            <p:strVal val="#ppt_x"/>
                                          </p:val>
                                        </p:tav>
                                      </p:tavLst>
                                    </p:anim>
                                    <p:anim calcmode="lin" valueType="num">
                                      <p:cBhvr>
                                        <p:cTn id="17" dur="1000" fill="hold"/>
                                        <p:tgtEl>
                                          <p:spTgt spid="5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100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10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10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1000"/>
                                        <p:tgtEl>
                                          <p:spTgt spid="15"/>
                                        </p:tgtEl>
                                      </p:cBhvr>
                                    </p:animEffect>
                                    <p:anim calcmode="lin" valueType="num">
                                      <p:cBhvr>
                                        <p:cTn id="31" dur="1000" fill="hold"/>
                                        <p:tgtEl>
                                          <p:spTgt spid="15"/>
                                        </p:tgtEl>
                                        <p:attrNameLst>
                                          <p:attrName>ppt_x</p:attrName>
                                        </p:attrNameLst>
                                      </p:cBhvr>
                                      <p:tavLst>
                                        <p:tav tm="0">
                                          <p:val>
                                            <p:strVal val="#ppt_x"/>
                                          </p:val>
                                        </p:tav>
                                        <p:tav tm="100000">
                                          <p:val>
                                            <p:strVal val="#ppt_x"/>
                                          </p:val>
                                        </p:tav>
                                      </p:tavLst>
                                    </p:anim>
                                    <p:anim calcmode="lin" valueType="num">
                                      <p:cBhvr>
                                        <p:cTn id="32" dur="1000" fill="hold"/>
                                        <p:tgtEl>
                                          <p:spTgt spid="15"/>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1000"/>
                                        <p:tgtEl>
                                          <p:spTgt spid="21"/>
                                        </p:tgtEl>
                                      </p:cBhvr>
                                    </p:animEffect>
                                    <p:anim calcmode="lin" valueType="num">
                                      <p:cBhvr>
                                        <p:cTn id="36" dur="1000" fill="hold"/>
                                        <p:tgtEl>
                                          <p:spTgt spid="21"/>
                                        </p:tgtEl>
                                        <p:attrNameLst>
                                          <p:attrName>ppt_x</p:attrName>
                                        </p:attrNameLst>
                                      </p:cBhvr>
                                      <p:tavLst>
                                        <p:tav tm="0">
                                          <p:val>
                                            <p:strVal val="#ppt_x"/>
                                          </p:val>
                                        </p:tav>
                                        <p:tav tm="100000">
                                          <p:val>
                                            <p:strVal val="#ppt_x"/>
                                          </p:val>
                                        </p:tav>
                                      </p:tavLst>
                                    </p:anim>
                                    <p:anim calcmode="lin" valueType="num">
                                      <p:cBhvr>
                                        <p:cTn id="37" dur="1000" fill="hold"/>
                                        <p:tgtEl>
                                          <p:spTgt spid="21"/>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1500"/>
                                  </p:stCondLst>
                                  <p:childTnLst>
                                    <p:set>
                                      <p:cBhvr>
                                        <p:cTn id="39" dur="1" fill="hold">
                                          <p:stCondLst>
                                            <p:cond delay="0"/>
                                          </p:stCondLst>
                                        </p:cTn>
                                        <p:tgtEl>
                                          <p:spTgt spid="30"/>
                                        </p:tgtEl>
                                        <p:attrNameLst>
                                          <p:attrName>style.visibility</p:attrName>
                                        </p:attrNameLst>
                                      </p:cBhvr>
                                      <p:to>
                                        <p:strVal val="visible"/>
                                      </p:to>
                                    </p:set>
                                    <p:animEffect transition="in" filter="fade">
                                      <p:cBhvr>
                                        <p:cTn id="40" dur="1000"/>
                                        <p:tgtEl>
                                          <p:spTgt spid="30"/>
                                        </p:tgtEl>
                                      </p:cBhvr>
                                    </p:animEffect>
                                    <p:anim calcmode="lin" valueType="num">
                                      <p:cBhvr>
                                        <p:cTn id="41" dur="1000" fill="hold"/>
                                        <p:tgtEl>
                                          <p:spTgt spid="30"/>
                                        </p:tgtEl>
                                        <p:attrNameLst>
                                          <p:attrName>ppt_x</p:attrName>
                                        </p:attrNameLst>
                                      </p:cBhvr>
                                      <p:tavLst>
                                        <p:tav tm="0">
                                          <p:val>
                                            <p:strVal val="#ppt_x"/>
                                          </p:val>
                                        </p:tav>
                                        <p:tav tm="100000">
                                          <p:val>
                                            <p:strVal val="#ppt_x"/>
                                          </p:val>
                                        </p:tav>
                                      </p:tavLst>
                                    </p:anim>
                                    <p:anim calcmode="lin" valueType="num">
                                      <p:cBhvr>
                                        <p:cTn id="42" dur="1000" fill="hold"/>
                                        <p:tgtEl>
                                          <p:spTgt spid="30"/>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150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200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200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1000" fill="hold"/>
                                        <p:tgtEl>
                                          <p:spTgt spid="5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2500"/>
                                  </p:stCondLst>
                                  <p:childTnLst>
                                    <p:set>
                                      <p:cBhvr>
                                        <p:cTn id="59" dur="1" fill="hold">
                                          <p:stCondLst>
                                            <p:cond delay="0"/>
                                          </p:stCondLst>
                                        </p:cTn>
                                        <p:tgtEl>
                                          <p:spTgt spid="3"/>
                                        </p:tgtEl>
                                        <p:attrNameLst>
                                          <p:attrName>style.visibility</p:attrName>
                                        </p:attrNameLst>
                                      </p:cBhvr>
                                      <p:to>
                                        <p:strVal val="visible"/>
                                      </p:to>
                                    </p:set>
                                    <p:animEffect transition="in" filter="fade">
                                      <p:cBhvr>
                                        <p:cTn id="60" dur="1000"/>
                                        <p:tgtEl>
                                          <p:spTgt spid="3"/>
                                        </p:tgtEl>
                                      </p:cBhvr>
                                    </p:animEffect>
                                    <p:anim calcmode="lin" valueType="num">
                                      <p:cBhvr>
                                        <p:cTn id="61" dur="1000" fill="hold"/>
                                        <p:tgtEl>
                                          <p:spTgt spid="3"/>
                                        </p:tgtEl>
                                        <p:attrNameLst>
                                          <p:attrName>ppt_x</p:attrName>
                                        </p:attrNameLst>
                                      </p:cBhvr>
                                      <p:tavLst>
                                        <p:tav tm="0">
                                          <p:val>
                                            <p:strVal val="#ppt_x"/>
                                          </p:val>
                                        </p:tav>
                                        <p:tav tm="100000">
                                          <p:val>
                                            <p:strVal val="#ppt_x"/>
                                          </p:val>
                                        </p:tav>
                                      </p:tavLst>
                                    </p:anim>
                                    <p:anim calcmode="lin" valueType="num">
                                      <p:cBhvr>
                                        <p:cTn id="62" dur="1000" fill="hold"/>
                                        <p:tgtEl>
                                          <p:spTgt spid="3"/>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2500"/>
                                  </p:stCondLst>
                                  <p:childTnLst>
                                    <p:set>
                                      <p:cBhvr>
                                        <p:cTn id="64" dur="1" fill="hold">
                                          <p:stCondLst>
                                            <p:cond delay="0"/>
                                          </p:stCondLst>
                                        </p:cTn>
                                        <p:tgtEl>
                                          <p:spTgt spid="7"/>
                                        </p:tgtEl>
                                        <p:attrNameLst>
                                          <p:attrName>style.visibility</p:attrName>
                                        </p:attrNameLst>
                                      </p:cBhvr>
                                      <p:to>
                                        <p:strVal val="visible"/>
                                      </p:to>
                                    </p:set>
                                    <p:animEffect transition="in" filter="fade">
                                      <p:cBhvr>
                                        <p:cTn id="65" dur="1000"/>
                                        <p:tgtEl>
                                          <p:spTgt spid="7"/>
                                        </p:tgtEl>
                                      </p:cBhvr>
                                    </p:animEffect>
                                    <p:anim calcmode="lin" valueType="num">
                                      <p:cBhvr>
                                        <p:cTn id="66" dur="1000" fill="hold"/>
                                        <p:tgtEl>
                                          <p:spTgt spid="7"/>
                                        </p:tgtEl>
                                        <p:attrNameLst>
                                          <p:attrName>ppt_x</p:attrName>
                                        </p:attrNameLst>
                                      </p:cBhvr>
                                      <p:tavLst>
                                        <p:tav tm="0">
                                          <p:val>
                                            <p:strVal val="#ppt_x"/>
                                          </p:val>
                                        </p:tav>
                                        <p:tav tm="100000">
                                          <p:val>
                                            <p:strVal val="#ppt_x"/>
                                          </p:val>
                                        </p:tav>
                                      </p:tavLst>
                                    </p:anim>
                                    <p:anim calcmode="lin" valueType="num">
                                      <p:cBhvr>
                                        <p:cTn id="67" dur="1000" fill="hold"/>
                                        <p:tgtEl>
                                          <p:spTgt spid="7"/>
                                        </p:tgtEl>
                                        <p:attrNameLst>
                                          <p:attrName>ppt_y</p:attrName>
                                        </p:attrNameLst>
                                      </p:cBhvr>
                                      <p:tavLst>
                                        <p:tav tm="0">
                                          <p:val>
                                            <p:strVal val="#ppt_y+.1"/>
                                          </p:val>
                                        </p:tav>
                                        <p:tav tm="100000">
                                          <p:val>
                                            <p:strVal val="#ppt_y"/>
                                          </p:val>
                                        </p:tav>
                                      </p:tavLst>
                                    </p:anim>
                                  </p:childTnLst>
                                </p:cTn>
                              </p:par>
                              <p:par>
                                <p:cTn id="68" presetID="42" presetClass="entr" presetSubtype="0" fill="hold" nodeType="withEffect">
                                  <p:stCondLst>
                                    <p:cond delay="3000"/>
                                  </p:stCondLst>
                                  <p:childTnLst>
                                    <p:set>
                                      <p:cBhvr>
                                        <p:cTn id="69" dur="1" fill="hold">
                                          <p:stCondLst>
                                            <p:cond delay="0"/>
                                          </p:stCondLst>
                                        </p:cTn>
                                        <p:tgtEl>
                                          <p:spTgt spid="26"/>
                                        </p:tgtEl>
                                        <p:attrNameLst>
                                          <p:attrName>style.visibility</p:attrName>
                                        </p:attrNameLst>
                                      </p:cBhvr>
                                      <p:to>
                                        <p:strVal val="visible"/>
                                      </p:to>
                                    </p:set>
                                    <p:animEffect transition="in" filter="fade">
                                      <p:cBhvr>
                                        <p:cTn id="70" dur="1000"/>
                                        <p:tgtEl>
                                          <p:spTgt spid="26"/>
                                        </p:tgtEl>
                                      </p:cBhvr>
                                    </p:animEffect>
                                    <p:anim calcmode="lin" valueType="num">
                                      <p:cBhvr>
                                        <p:cTn id="71" dur="1000" fill="hold"/>
                                        <p:tgtEl>
                                          <p:spTgt spid="26"/>
                                        </p:tgtEl>
                                        <p:attrNameLst>
                                          <p:attrName>ppt_x</p:attrName>
                                        </p:attrNameLst>
                                      </p:cBhvr>
                                      <p:tavLst>
                                        <p:tav tm="0">
                                          <p:val>
                                            <p:strVal val="#ppt_x"/>
                                          </p:val>
                                        </p:tav>
                                        <p:tav tm="100000">
                                          <p:val>
                                            <p:strVal val="#ppt_x"/>
                                          </p:val>
                                        </p:tav>
                                      </p:tavLst>
                                    </p:anim>
                                    <p:anim calcmode="lin" valueType="num">
                                      <p:cBhvr>
                                        <p:cTn id="72" dur="1000" fill="hold"/>
                                        <p:tgtEl>
                                          <p:spTgt spid="26"/>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300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1000" fill="hold"/>
                                        <p:tgtEl>
                                          <p:spTgt spid="24"/>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350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1000"/>
                                        <p:tgtEl>
                                          <p:spTgt spid="53"/>
                                        </p:tgtEl>
                                      </p:cBhvr>
                                    </p:animEffect>
                                    <p:anim calcmode="lin" valueType="num">
                                      <p:cBhvr>
                                        <p:cTn id="81" dur="1000" fill="hold"/>
                                        <p:tgtEl>
                                          <p:spTgt spid="53"/>
                                        </p:tgtEl>
                                        <p:attrNameLst>
                                          <p:attrName>ppt_x</p:attrName>
                                        </p:attrNameLst>
                                      </p:cBhvr>
                                      <p:tavLst>
                                        <p:tav tm="0">
                                          <p:val>
                                            <p:strVal val="#ppt_x"/>
                                          </p:val>
                                        </p:tav>
                                        <p:tav tm="100000">
                                          <p:val>
                                            <p:strVal val="#ppt_x"/>
                                          </p:val>
                                        </p:tav>
                                      </p:tavLst>
                                    </p:anim>
                                    <p:anim calcmode="lin" valueType="num">
                                      <p:cBhvr>
                                        <p:cTn id="82" dur="1000" fill="hold"/>
                                        <p:tgtEl>
                                          <p:spTgt spid="53"/>
                                        </p:tgtEl>
                                        <p:attrNameLst>
                                          <p:attrName>ppt_y</p:attrName>
                                        </p:attrNameLst>
                                      </p:cBhvr>
                                      <p:tavLst>
                                        <p:tav tm="0">
                                          <p:val>
                                            <p:strVal val="#ppt_y+.1"/>
                                          </p:val>
                                        </p:tav>
                                        <p:tav tm="100000">
                                          <p:val>
                                            <p:strVal val="#ppt_y"/>
                                          </p:val>
                                        </p:tav>
                                      </p:tavLst>
                                    </p:anim>
                                  </p:childTnLst>
                                </p:cTn>
                              </p:par>
                              <p:par>
                                <p:cTn id="83" presetID="42" presetClass="entr" presetSubtype="0" fill="hold" nodeType="withEffect">
                                  <p:stCondLst>
                                    <p:cond delay="3500"/>
                                  </p:stCondLst>
                                  <p:childTnLst>
                                    <p:set>
                                      <p:cBhvr>
                                        <p:cTn id="84" dur="1" fill="hold">
                                          <p:stCondLst>
                                            <p:cond delay="0"/>
                                          </p:stCondLst>
                                        </p:cTn>
                                        <p:tgtEl>
                                          <p:spTgt spid="37"/>
                                        </p:tgtEl>
                                        <p:attrNameLst>
                                          <p:attrName>style.visibility</p:attrName>
                                        </p:attrNameLst>
                                      </p:cBhvr>
                                      <p:to>
                                        <p:strVal val="visible"/>
                                      </p:to>
                                    </p:set>
                                    <p:animEffect transition="in" filter="fade">
                                      <p:cBhvr>
                                        <p:cTn id="85" dur="1000"/>
                                        <p:tgtEl>
                                          <p:spTgt spid="37"/>
                                        </p:tgtEl>
                                      </p:cBhvr>
                                    </p:animEffect>
                                    <p:anim calcmode="lin" valueType="num">
                                      <p:cBhvr>
                                        <p:cTn id="86" dur="1000" fill="hold"/>
                                        <p:tgtEl>
                                          <p:spTgt spid="37"/>
                                        </p:tgtEl>
                                        <p:attrNameLst>
                                          <p:attrName>ppt_x</p:attrName>
                                        </p:attrNameLst>
                                      </p:cBhvr>
                                      <p:tavLst>
                                        <p:tav tm="0">
                                          <p:val>
                                            <p:strVal val="#ppt_x"/>
                                          </p:val>
                                        </p:tav>
                                        <p:tav tm="100000">
                                          <p:val>
                                            <p:strVal val="#ppt_x"/>
                                          </p:val>
                                        </p:tav>
                                      </p:tavLst>
                                    </p:anim>
                                    <p:anim calcmode="lin" valueType="num">
                                      <p:cBhvr>
                                        <p:cTn id="87" dur="1000" fill="hold"/>
                                        <p:tgtEl>
                                          <p:spTgt spid="37"/>
                                        </p:tgtEl>
                                        <p:attrNameLst>
                                          <p:attrName>ppt_y</p:attrName>
                                        </p:attrNameLst>
                                      </p:cBhvr>
                                      <p:tavLst>
                                        <p:tav tm="0">
                                          <p:val>
                                            <p:strVal val="#ppt_y+.1"/>
                                          </p:val>
                                        </p:tav>
                                        <p:tav tm="100000">
                                          <p:val>
                                            <p:strVal val="#ppt_y"/>
                                          </p:val>
                                        </p:tav>
                                      </p:tavLst>
                                    </p:anim>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fade">
                                      <p:cBhvr>
                                        <p:cTn id="9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4" grpId="0" animBg="1"/>
      <p:bldP spid="34" grpId="0" animBg="1"/>
      <p:bldP spid="33" grpId="0" animBg="1"/>
      <p:bldP spid="53" grpId="0" animBg="1"/>
      <p:bldP spid="56" grpId="0" animBg="1"/>
      <p:bldP spid="30" grpId="0" animBg="1"/>
      <p:bldP spid="3" grpId="0" animBg="1"/>
      <p:bldP spid="5" grpId="0" animBg="1"/>
    </p:bldLst>
  </p:timing>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3DFDB8A-B240-E9F2-3A52-59F4AE00AEAE}"/>
              </a:ext>
            </a:extLst>
          </p:cNvPr>
          <p:cNvSpPr/>
          <p:nvPr/>
        </p:nvSpPr>
        <p:spPr bwMode="auto">
          <a:xfrm>
            <a:off x="222740" y="5018482"/>
            <a:ext cx="11823484" cy="916368"/>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grpSp>
        <p:nvGrpSpPr>
          <p:cNvPr id="9" name="Group 8">
            <a:extLst>
              <a:ext uri="{FF2B5EF4-FFF2-40B4-BE49-F238E27FC236}">
                <a16:creationId xmlns:a16="http://schemas.microsoft.com/office/drawing/2014/main" id="{A4B8C3C6-690C-EDDB-1BD1-11165AF78713}"/>
              </a:ext>
            </a:extLst>
          </p:cNvPr>
          <p:cNvGrpSpPr/>
          <p:nvPr/>
        </p:nvGrpSpPr>
        <p:grpSpPr>
          <a:xfrm>
            <a:off x="371502" y="5142475"/>
            <a:ext cx="2774517" cy="352647"/>
            <a:chOff x="1796299" y="5436721"/>
            <a:chExt cx="3263764" cy="352652"/>
          </a:xfrm>
        </p:grpSpPr>
        <p:grpSp>
          <p:nvGrpSpPr>
            <p:cNvPr id="12" name="Group 11">
              <a:extLst>
                <a:ext uri="{FF2B5EF4-FFF2-40B4-BE49-F238E27FC236}">
                  <a16:creationId xmlns:a16="http://schemas.microsoft.com/office/drawing/2014/main" id="{41C0864E-087B-0895-844E-B5A21B92D065}"/>
                </a:ext>
              </a:extLst>
            </p:cNvPr>
            <p:cNvGrpSpPr/>
            <p:nvPr/>
          </p:nvGrpSpPr>
          <p:grpSpPr>
            <a:xfrm>
              <a:off x="1796299" y="5450999"/>
              <a:ext cx="1588260" cy="338374"/>
              <a:chOff x="2280488" y="5552909"/>
              <a:chExt cx="2159971" cy="460175"/>
            </a:xfrm>
          </p:grpSpPr>
          <p:sp>
            <p:nvSpPr>
              <p:cNvPr id="26" name="Rectangle 25">
                <a:extLst>
                  <a:ext uri="{FF2B5EF4-FFF2-40B4-BE49-F238E27FC236}">
                    <a16:creationId xmlns:a16="http://schemas.microsoft.com/office/drawing/2014/main" id="{55955489-67DB-5C73-8142-490C32E228D6}"/>
                  </a:ext>
                </a:extLst>
              </p:cNvPr>
              <p:cNvSpPr/>
              <p:nvPr/>
            </p:nvSpPr>
            <p:spPr bwMode="auto">
              <a:xfrm>
                <a:off x="2280488" y="5555884"/>
                <a:ext cx="772729"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pic>
            <p:nvPicPr>
              <p:cNvPr id="27" name="Graphic 26" descr="Gears">
                <a:extLst>
                  <a:ext uri="{FF2B5EF4-FFF2-40B4-BE49-F238E27FC236}">
                    <a16:creationId xmlns:a16="http://schemas.microsoft.com/office/drawing/2014/main" id="{10922890-D40D-6EC1-27E7-15595DBE4ECF}"/>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59697" y="5670055"/>
                <a:ext cx="217096" cy="217096"/>
              </a:xfrm>
              <a:prstGeom prst="rect">
                <a:avLst/>
              </a:prstGeom>
            </p:spPr>
          </p:pic>
          <p:sp>
            <p:nvSpPr>
              <p:cNvPr id="28" name="Rectangle 27">
                <a:extLst>
                  <a:ext uri="{FF2B5EF4-FFF2-40B4-BE49-F238E27FC236}">
                    <a16:creationId xmlns:a16="http://schemas.microsoft.com/office/drawing/2014/main" id="{7EF3349A-19C6-F605-FD9B-91F0457B20FC}"/>
                  </a:ext>
                </a:extLst>
              </p:cNvPr>
              <p:cNvSpPr/>
              <p:nvPr/>
            </p:nvSpPr>
            <p:spPr bwMode="auto">
              <a:xfrm>
                <a:off x="3114746" y="5552909"/>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29" name="Rectangle 28">
                <a:extLst>
                  <a:ext uri="{FF2B5EF4-FFF2-40B4-BE49-F238E27FC236}">
                    <a16:creationId xmlns:a16="http://schemas.microsoft.com/office/drawing/2014/main" id="{AB0D161E-0599-8C41-234E-E4B1C3118DEE}"/>
                  </a:ext>
                </a:extLst>
              </p:cNvPr>
              <p:cNvSpPr/>
              <p:nvPr/>
            </p:nvSpPr>
            <p:spPr bwMode="auto">
              <a:xfrm>
                <a:off x="3465136" y="5552909"/>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30" name="Rectangle 29">
                <a:extLst>
                  <a:ext uri="{FF2B5EF4-FFF2-40B4-BE49-F238E27FC236}">
                    <a16:creationId xmlns:a16="http://schemas.microsoft.com/office/drawing/2014/main" id="{0AB37EBB-9571-CC4C-8A3E-ED227360AA47}"/>
                  </a:ext>
                </a:extLst>
              </p:cNvPr>
              <p:cNvSpPr/>
              <p:nvPr/>
            </p:nvSpPr>
            <p:spPr bwMode="auto">
              <a:xfrm>
                <a:off x="3801468" y="5552909"/>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31" name="Rectangle 30">
                <a:extLst>
                  <a:ext uri="{FF2B5EF4-FFF2-40B4-BE49-F238E27FC236}">
                    <a16:creationId xmlns:a16="http://schemas.microsoft.com/office/drawing/2014/main" id="{6FC45021-5E41-65D2-EC94-85C556D444CF}"/>
                  </a:ext>
                </a:extLst>
              </p:cNvPr>
              <p:cNvSpPr/>
              <p:nvPr/>
            </p:nvSpPr>
            <p:spPr bwMode="auto">
              <a:xfrm>
                <a:off x="4151858" y="5552909"/>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grpSp>
        <p:grpSp>
          <p:nvGrpSpPr>
            <p:cNvPr id="18" name="Group 17">
              <a:extLst>
                <a:ext uri="{FF2B5EF4-FFF2-40B4-BE49-F238E27FC236}">
                  <a16:creationId xmlns:a16="http://schemas.microsoft.com/office/drawing/2014/main" id="{01FBBB03-3B7E-C5A5-8486-8845A5C49BE4}"/>
                </a:ext>
              </a:extLst>
            </p:cNvPr>
            <p:cNvGrpSpPr/>
            <p:nvPr/>
          </p:nvGrpSpPr>
          <p:grpSpPr>
            <a:xfrm>
              <a:off x="3471803" y="5436721"/>
              <a:ext cx="1588260" cy="338374"/>
              <a:chOff x="4602885" y="5552909"/>
              <a:chExt cx="2159971" cy="460175"/>
            </a:xfrm>
          </p:grpSpPr>
          <p:grpSp>
            <p:nvGrpSpPr>
              <p:cNvPr id="19" name="Group 18">
                <a:extLst>
                  <a:ext uri="{FF2B5EF4-FFF2-40B4-BE49-F238E27FC236}">
                    <a16:creationId xmlns:a16="http://schemas.microsoft.com/office/drawing/2014/main" id="{10CFFC98-1A0D-AC28-365F-838B37CE0CD9}"/>
                  </a:ext>
                </a:extLst>
              </p:cNvPr>
              <p:cNvGrpSpPr/>
              <p:nvPr/>
            </p:nvGrpSpPr>
            <p:grpSpPr>
              <a:xfrm>
                <a:off x="4602885" y="5555884"/>
                <a:ext cx="772729" cy="457200"/>
                <a:chOff x="4602885" y="5555884"/>
                <a:chExt cx="772729" cy="457200"/>
              </a:xfrm>
            </p:grpSpPr>
            <p:sp>
              <p:nvSpPr>
                <p:cNvPr id="24" name="Rectangle 23">
                  <a:extLst>
                    <a:ext uri="{FF2B5EF4-FFF2-40B4-BE49-F238E27FC236}">
                      <a16:creationId xmlns:a16="http://schemas.microsoft.com/office/drawing/2014/main" id="{B2427052-59DA-36DD-841E-AFE6D198BEAE}"/>
                    </a:ext>
                  </a:extLst>
                </p:cNvPr>
                <p:cNvSpPr/>
                <p:nvPr/>
              </p:nvSpPr>
              <p:spPr bwMode="auto">
                <a:xfrm>
                  <a:off x="4602885" y="5555884"/>
                  <a:ext cx="772729"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pic>
              <p:nvPicPr>
                <p:cNvPr id="25" name="Graphic 24" descr="Lock">
                  <a:extLst>
                    <a:ext uri="{FF2B5EF4-FFF2-40B4-BE49-F238E27FC236}">
                      <a16:creationId xmlns:a16="http://schemas.microsoft.com/office/drawing/2014/main" id="{9541C486-DDCB-1465-923C-99204E9E233C}"/>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603131" y="5624233"/>
                  <a:ext cx="316588" cy="316588"/>
                </a:xfrm>
                <a:prstGeom prst="rect">
                  <a:avLst/>
                </a:prstGeom>
              </p:spPr>
            </p:pic>
          </p:grpSp>
          <p:sp>
            <p:nvSpPr>
              <p:cNvPr id="20" name="Rectangle 19">
                <a:extLst>
                  <a:ext uri="{FF2B5EF4-FFF2-40B4-BE49-F238E27FC236}">
                    <a16:creationId xmlns:a16="http://schemas.microsoft.com/office/drawing/2014/main" id="{235ED412-007E-BA0C-56D0-2287DCB5A759}"/>
                  </a:ext>
                </a:extLst>
              </p:cNvPr>
              <p:cNvSpPr/>
              <p:nvPr/>
            </p:nvSpPr>
            <p:spPr bwMode="auto">
              <a:xfrm>
                <a:off x="5437143" y="555290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21" name="Rectangle 20">
                <a:extLst>
                  <a:ext uri="{FF2B5EF4-FFF2-40B4-BE49-F238E27FC236}">
                    <a16:creationId xmlns:a16="http://schemas.microsoft.com/office/drawing/2014/main" id="{86775445-CBAD-1AD4-F63A-0A23602B4C65}"/>
                  </a:ext>
                </a:extLst>
              </p:cNvPr>
              <p:cNvSpPr/>
              <p:nvPr/>
            </p:nvSpPr>
            <p:spPr bwMode="auto">
              <a:xfrm>
                <a:off x="5787533" y="555290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22" name="Rectangle 21">
                <a:extLst>
                  <a:ext uri="{FF2B5EF4-FFF2-40B4-BE49-F238E27FC236}">
                    <a16:creationId xmlns:a16="http://schemas.microsoft.com/office/drawing/2014/main" id="{9CBADE64-DE31-AEDF-AD1D-5B6703FAA009}"/>
                  </a:ext>
                </a:extLst>
              </p:cNvPr>
              <p:cNvSpPr/>
              <p:nvPr/>
            </p:nvSpPr>
            <p:spPr bwMode="auto">
              <a:xfrm>
                <a:off x="6123865" y="555290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23" name="Rectangle 22">
                <a:extLst>
                  <a:ext uri="{FF2B5EF4-FFF2-40B4-BE49-F238E27FC236}">
                    <a16:creationId xmlns:a16="http://schemas.microsoft.com/office/drawing/2014/main" id="{F60DCC17-41AF-94BD-7005-B3A6E00B75FB}"/>
                  </a:ext>
                </a:extLst>
              </p:cNvPr>
              <p:cNvSpPr/>
              <p:nvPr/>
            </p:nvSpPr>
            <p:spPr bwMode="auto">
              <a:xfrm>
                <a:off x="6474255" y="555290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grpSp>
      </p:grpSp>
      <p:sp>
        <p:nvSpPr>
          <p:cNvPr id="32" name="Rectangle 31">
            <a:extLst>
              <a:ext uri="{FF2B5EF4-FFF2-40B4-BE49-F238E27FC236}">
                <a16:creationId xmlns:a16="http://schemas.microsoft.com/office/drawing/2014/main" id="{C3F58468-DEE3-8285-2ADC-78F59497F818}"/>
              </a:ext>
            </a:extLst>
          </p:cNvPr>
          <p:cNvSpPr/>
          <p:nvPr/>
        </p:nvSpPr>
        <p:spPr>
          <a:xfrm>
            <a:off x="555088" y="5573300"/>
            <a:ext cx="2407339" cy="2818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Semibold"/>
                <a:ea typeface="+mn-ea"/>
                <a:cs typeface="Segoe UI" panose="020B0502040204020203" pitchFamily="34" charset="0"/>
              </a:rPr>
              <a:t>Implementation</a:t>
            </a:r>
          </a:p>
        </p:txBody>
      </p:sp>
      <p:sp>
        <p:nvSpPr>
          <p:cNvPr id="33" name="Rectangle 32">
            <a:extLst>
              <a:ext uri="{FF2B5EF4-FFF2-40B4-BE49-F238E27FC236}">
                <a16:creationId xmlns:a16="http://schemas.microsoft.com/office/drawing/2014/main" id="{ABDA8649-33CA-F973-ADD5-12FAB852E906}"/>
              </a:ext>
            </a:extLst>
          </p:cNvPr>
          <p:cNvSpPr/>
          <p:nvPr/>
        </p:nvSpPr>
        <p:spPr bwMode="auto">
          <a:xfrm>
            <a:off x="222740" y="3907396"/>
            <a:ext cx="11823484" cy="1055298"/>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grpSp>
        <p:nvGrpSpPr>
          <p:cNvPr id="34" name="Group 33">
            <a:extLst>
              <a:ext uri="{FF2B5EF4-FFF2-40B4-BE49-F238E27FC236}">
                <a16:creationId xmlns:a16="http://schemas.microsoft.com/office/drawing/2014/main" id="{545835B1-B8BD-CDD6-A02C-4887575C797B}"/>
              </a:ext>
            </a:extLst>
          </p:cNvPr>
          <p:cNvGrpSpPr/>
          <p:nvPr/>
        </p:nvGrpSpPr>
        <p:grpSpPr>
          <a:xfrm>
            <a:off x="814312" y="4140087"/>
            <a:ext cx="1888886" cy="347341"/>
            <a:chOff x="2585613" y="4473619"/>
            <a:chExt cx="2221966" cy="347346"/>
          </a:xfrm>
        </p:grpSpPr>
        <p:grpSp>
          <p:nvGrpSpPr>
            <p:cNvPr id="35" name="Group 34">
              <a:extLst>
                <a:ext uri="{FF2B5EF4-FFF2-40B4-BE49-F238E27FC236}">
                  <a16:creationId xmlns:a16="http://schemas.microsoft.com/office/drawing/2014/main" id="{DA97D04C-C24A-0ABB-5E68-49EFBDA47B7D}"/>
                </a:ext>
              </a:extLst>
            </p:cNvPr>
            <p:cNvGrpSpPr/>
            <p:nvPr/>
          </p:nvGrpSpPr>
          <p:grpSpPr>
            <a:xfrm>
              <a:off x="3724276" y="4482591"/>
              <a:ext cx="1083303" cy="338374"/>
              <a:chOff x="4632991" y="4598779"/>
              <a:chExt cx="1473249" cy="460175"/>
            </a:xfrm>
          </p:grpSpPr>
          <p:grpSp>
            <p:nvGrpSpPr>
              <p:cNvPr id="46" name="Group 45">
                <a:extLst>
                  <a:ext uri="{FF2B5EF4-FFF2-40B4-BE49-F238E27FC236}">
                    <a16:creationId xmlns:a16="http://schemas.microsoft.com/office/drawing/2014/main" id="{0655C381-D7FB-B532-02FB-0B99D70C5157}"/>
                  </a:ext>
                </a:extLst>
              </p:cNvPr>
              <p:cNvGrpSpPr/>
              <p:nvPr/>
            </p:nvGrpSpPr>
            <p:grpSpPr>
              <a:xfrm>
                <a:off x="4632991" y="4601754"/>
                <a:ext cx="772729" cy="457200"/>
                <a:chOff x="4632991" y="4601754"/>
                <a:chExt cx="772729" cy="457200"/>
              </a:xfrm>
            </p:grpSpPr>
            <p:sp>
              <p:nvSpPr>
                <p:cNvPr id="49" name="Rectangle 48">
                  <a:extLst>
                    <a:ext uri="{FF2B5EF4-FFF2-40B4-BE49-F238E27FC236}">
                      <a16:creationId xmlns:a16="http://schemas.microsoft.com/office/drawing/2014/main" id="{DF33B10C-3BED-5698-410F-A59737840C45}"/>
                    </a:ext>
                  </a:extLst>
                </p:cNvPr>
                <p:cNvSpPr/>
                <p:nvPr/>
              </p:nvSpPr>
              <p:spPr bwMode="auto">
                <a:xfrm>
                  <a:off x="4632991" y="4601754"/>
                  <a:ext cx="772729"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pic>
              <p:nvPicPr>
                <p:cNvPr id="50" name="Graphic 49" descr="Lock">
                  <a:extLst>
                    <a:ext uri="{FF2B5EF4-FFF2-40B4-BE49-F238E27FC236}">
                      <a16:creationId xmlns:a16="http://schemas.microsoft.com/office/drawing/2014/main" id="{F240DC58-9A60-58FA-58A8-FC07A58F5234}"/>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659969" y="4674017"/>
                  <a:ext cx="316588" cy="316588"/>
                </a:xfrm>
                <a:prstGeom prst="rect">
                  <a:avLst/>
                </a:prstGeom>
              </p:spPr>
            </p:pic>
          </p:grpSp>
          <p:sp>
            <p:nvSpPr>
              <p:cNvPr id="47" name="Rectangle 46">
                <a:extLst>
                  <a:ext uri="{FF2B5EF4-FFF2-40B4-BE49-F238E27FC236}">
                    <a16:creationId xmlns:a16="http://schemas.microsoft.com/office/drawing/2014/main" id="{856EE4EE-DF3D-D8E2-1C93-6E117CA0EA3A}"/>
                  </a:ext>
                </a:extLst>
              </p:cNvPr>
              <p:cNvSpPr/>
              <p:nvPr/>
            </p:nvSpPr>
            <p:spPr bwMode="auto">
              <a:xfrm>
                <a:off x="5467249" y="459877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48" name="Rectangle 47">
                <a:extLst>
                  <a:ext uri="{FF2B5EF4-FFF2-40B4-BE49-F238E27FC236}">
                    <a16:creationId xmlns:a16="http://schemas.microsoft.com/office/drawing/2014/main" id="{02499E04-91F0-FB54-4A8E-2D4519B0B216}"/>
                  </a:ext>
                </a:extLst>
              </p:cNvPr>
              <p:cNvSpPr/>
              <p:nvPr/>
            </p:nvSpPr>
            <p:spPr bwMode="auto">
              <a:xfrm>
                <a:off x="5817639" y="4598779"/>
                <a:ext cx="288601"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grpSp>
        <p:grpSp>
          <p:nvGrpSpPr>
            <p:cNvPr id="36" name="Group 35">
              <a:extLst>
                <a:ext uri="{FF2B5EF4-FFF2-40B4-BE49-F238E27FC236}">
                  <a16:creationId xmlns:a16="http://schemas.microsoft.com/office/drawing/2014/main" id="{DDE935F2-8F61-318A-DB48-EE5F1E46B751}"/>
                </a:ext>
              </a:extLst>
            </p:cNvPr>
            <p:cNvGrpSpPr/>
            <p:nvPr/>
          </p:nvGrpSpPr>
          <p:grpSpPr>
            <a:xfrm>
              <a:off x="2585613" y="4473619"/>
              <a:ext cx="1083303" cy="338374"/>
              <a:chOff x="2614131" y="4601754"/>
              <a:chExt cx="1473249" cy="460175"/>
            </a:xfrm>
          </p:grpSpPr>
          <p:sp>
            <p:nvSpPr>
              <p:cNvPr id="37" name="Rectangle 36">
                <a:extLst>
                  <a:ext uri="{FF2B5EF4-FFF2-40B4-BE49-F238E27FC236}">
                    <a16:creationId xmlns:a16="http://schemas.microsoft.com/office/drawing/2014/main" id="{3380DD64-8D94-DBA9-B7BD-04DD80E00B57}"/>
                  </a:ext>
                </a:extLst>
              </p:cNvPr>
              <p:cNvSpPr/>
              <p:nvPr/>
            </p:nvSpPr>
            <p:spPr bwMode="auto">
              <a:xfrm>
                <a:off x="2614131" y="4604729"/>
                <a:ext cx="772729"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43" name="Rectangle 42">
                <a:extLst>
                  <a:ext uri="{FF2B5EF4-FFF2-40B4-BE49-F238E27FC236}">
                    <a16:creationId xmlns:a16="http://schemas.microsoft.com/office/drawing/2014/main" id="{60D806BA-8CDC-1E3F-3BC7-974C84B734D2}"/>
                  </a:ext>
                </a:extLst>
              </p:cNvPr>
              <p:cNvSpPr/>
              <p:nvPr/>
            </p:nvSpPr>
            <p:spPr bwMode="auto">
              <a:xfrm>
                <a:off x="3448389" y="4601754"/>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sp>
            <p:nvSpPr>
              <p:cNvPr id="44" name="Rectangle 43">
                <a:extLst>
                  <a:ext uri="{FF2B5EF4-FFF2-40B4-BE49-F238E27FC236}">
                    <a16:creationId xmlns:a16="http://schemas.microsoft.com/office/drawing/2014/main" id="{98FBC538-E3A8-E681-0AE8-29379CD76561}"/>
                  </a:ext>
                </a:extLst>
              </p:cNvPr>
              <p:cNvSpPr/>
              <p:nvPr/>
            </p:nvSpPr>
            <p:spPr bwMode="auto">
              <a:xfrm>
                <a:off x="3798779" y="4601754"/>
                <a:ext cx="288601"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ts val="300"/>
                  </a:spcAft>
                  <a:buClrTx/>
                  <a:buSzTx/>
                  <a:buFontTx/>
                  <a:buNone/>
                  <a:tabLst/>
                  <a:defRPr/>
                </a:pPr>
                <a:endParaRPr kumimoji="0" lang="en-US" sz="1569" b="1" i="0" u="none" strike="noStrike" kern="0" cap="none" spc="0" normalizeH="0" baseline="0" noProof="0">
                  <a:ln>
                    <a:noFill/>
                  </a:ln>
                  <a:solidFill>
                    <a:srgbClr val="1A1A1A"/>
                  </a:solidFill>
                  <a:effectLst/>
                  <a:uLnTx/>
                  <a:uFillTx/>
                  <a:latin typeface="Calibri" panose="020F0502020204030204" pitchFamily="34" charset="0"/>
                  <a:ea typeface="+mn-ea"/>
                  <a:cs typeface="+mn-cs"/>
                </a:endParaRPr>
              </a:p>
            </p:txBody>
          </p:sp>
          <p:pic>
            <p:nvPicPr>
              <p:cNvPr id="45" name="Graphic 44" descr="Gears">
                <a:extLst>
                  <a:ext uri="{FF2B5EF4-FFF2-40B4-BE49-F238E27FC236}">
                    <a16:creationId xmlns:a16="http://schemas.microsoft.com/office/drawing/2014/main" id="{2A429F57-0051-D50A-C277-656F29E79028}"/>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659155" y="4739308"/>
                <a:ext cx="217096" cy="217096"/>
              </a:xfrm>
              <a:prstGeom prst="rect">
                <a:avLst/>
              </a:prstGeom>
            </p:spPr>
          </p:pic>
        </p:grpSp>
      </p:grpSp>
      <p:sp>
        <p:nvSpPr>
          <p:cNvPr id="51" name="Rectangle 50">
            <a:extLst>
              <a:ext uri="{FF2B5EF4-FFF2-40B4-BE49-F238E27FC236}">
                <a16:creationId xmlns:a16="http://schemas.microsoft.com/office/drawing/2014/main" id="{0294E4FA-6570-7E35-F6D4-67153653C1CA}"/>
              </a:ext>
            </a:extLst>
          </p:cNvPr>
          <p:cNvSpPr/>
          <p:nvPr/>
        </p:nvSpPr>
        <p:spPr>
          <a:xfrm>
            <a:off x="555087" y="4554446"/>
            <a:ext cx="2407339" cy="329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Semibold"/>
                <a:ea typeface="+mn-ea"/>
                <a:cs typeface="Segoe UI" panose="020B0502040204020203" pitchFamily="34" charset="0"/>
              </a:rPr>
              <a:t>Architects &amp; Technical Managers</a:t>
            </a:r>
          </a:p>
        </p:txBody>
      </p:sp>
      <p:sp>
        <p:nvSpPr>
          <p:cNvPr id="52" name="Rectangle 51">
            <a:extLst>
              <a:ext uri="{FF2B5EF4-FFF2-40B4-BE49-F238E27FC236}">
                <a16:creationId xmlns:a16="http://schemas.microsoft.com/office/drawing/2014/main" id="{6B884AAA-A143-1DD8-BBDA-50DDA3B708BE}"/>
              </a:ext>
            </a:extLst>
          </p:cNvPr>
          <p:cNvSpPr/>
          <p:nvPr/>
        </p:nvSpPr>
        <p:spPr bwMode="auto">
          <a:xfrm>
            <a:off x="222740" y="2889583"/>
            <a:ext cx="11823484" cy="962026"/>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grpSp>
        <p:nvGrpSpPr>
          <p:cNvPr id="53" name="Group 52">
            <a:extLst>
              <a:ext uri="{FF2B5EF4-FFF2-40B4-BE49-F238E27FC236}">
                <a16:creationId xmlns:a16="http://schemas.microsoft.com/office/drawing/2014/main" id="{3DDD2D69-3CB9-13E4-54D1-E4288ACF97BC}"/>
              </a:ext>
            </a:extLst>
          </p:cNvPr>
          <p:cNvGrpSpPr/>
          <p:nvPr/>
        </p:nvGrpSpPr>
        <p:grpSpPr>
          <a:xfrm>
            <a:off x="1166381" y="3086091"/>
            <a:ext cx="540149" cy="336181"/>
            <a:chOff x="3121480" y="3486933"/>
            <a:chExt cx="864114" cy="457200"/>
          </a:xfrm>
        </p:grpSpPr>
        <p:sp>
          <p:nvSpPr>
            <p:cNvPr id="54" name="Rectangle 53">
              <a:extLst>
                <a:ext uri="{FF2B5EF4-FFF2-40B4-BE49-F238E27FC236}">
                  <a16:creationId xmlns:a16="http://schemas.microsoft.com/office/drawing/2014/main" id="{774A6345-64F3-C59A-996F-AE26D5D5F9E7}"/>
                </a:ext>
              </a:extLst>
            </p:cNvPr>
            <p:cNvSpPr/>
            <p:nvPr/>
          </p:nvSpPr>
          <p:spPr bwMode="auto">
            <a:xfrm>
              <a:off x="3121480" y="3486933"/>
              <a:ext cx="864114" cy="457200"/>
            </a:xfrm>
            <a:prstGeom prst="rect">
              <a:avLst/>
            </a:prstGeom>
            <a:solidFill>
              <a:srgbClr val="0078D4">
                <a:lumMod val="20000"/>
                <a:lumOff val="80000"/>
              </a:srgbClr>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114302" marR="0" lvl="0" indent="0" algn="ctr" defTabSz="932483" rtl="0" eaLnBrk="1" fontAlgn="base" latinLnBrk="0" hangingPunct="1">
                <a:lnSpc>
                  <a:spcPct val="100000"/>
                </a:lnSpc>
                <a:spcBef>
                  <a:spcPct val="0"/>
                </a:spcBef>
                <a:spcAft>
                  <a:spcPts val="300"/>
                </a:spcAft>
                <a:buClrTx/>
                <a:buSzTx/>
                <a:buFontTx/>
                <a:buNone/>
                <a:tabLst/>
                <a:defRPr/>
              </a:pPr>
              <a:r>
                <a:rPr kumimoji="0" lang="en-US" sz="1079" b="1" i="0" u="none" strike="noStrike" kern="0" cap="none" spc="0" normalizeH="0" baseline="0" noProof="0">
                  <a:ln>
                    <a:noFill/>
                  </a:ln>
                  <a:solidFill>
                    <a:srgbClr val="002050">
                      <a:lumMod val="90000"/>
                      <a:lumOff val="10000"/>
                    </a:srgbClr>
                  </a:solidFill>
                  <a:effectLst/>
                  <a:uLnTx/>
                  <a:uFillTx/>
                  <a:latin typeface="Segoe UI Semibold"/>
                  <a:ea typeface="+mn-ea"/>
                  <a:cs typeface="+mn-cs"/>
                </a:rPr>
                <a:t>CIO</a:t>
              </a:r>
            </a:p>
          </p:txBody>
        </p:sp>
        <p:pic>
          <p:nvPicPr>
            <p:cNvPr id="55" name="Graphic 54" descr="Gears">
              <a:extLst>
                <a:ext uri="{FF2B5EF4-FFF2-40B4-BE49-F238E27FC236}">
                  <a16:creationId xmlns:a16="http://schemas.microsoft.com/office/drawing/2014/main" id="{EA47F9CD-8996-723B-6044-6165EFD70EBE}"/>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180588" y="3602633"/>
              <a:ext cx="242769" cy="217096"/>
            </a:xfrm>
            <a:prstGeom prst="rect">
              <a:avLst/>
            </a:prstGeom>
          </p:spPr>
        </p:pic>
      </p:grpSp>
      <p:sp>
        <p:nvSpPr>
          <p:cNvPr id="57" name="Rectangle 56">
            <a:extLst>
              <a:ext uri="{FF2B5EF4-FFF2-40B4-BE49-F238E27FC236}">
                <a16:creationId xmlns:a16="http://schemas.microsoft.com/office/drawing/2014/main" id="{2793F89B-546F-27EB-C159-11482A5AE7A9}"/>
              </a:ext>
            </a:extLst>
          </p:cNvPr>
          <p:cNvSpPr/>
          <p:nvPr/>
        </p:nvSpPr>
        <p:spPr>
          <a:xfrm>
            <a:off x="774339" y="3444976"/>
            <a:ext cx="1968836" cy="360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Semibold"/>
                <a:ea typeface="+mn-ea"/>
                <a:cs typeface="Segoe UI" panose="020B0502040204020203" pitchFamily="34" charset="0"/>
              </a:rPr>
              <a:t>Technical Leadership</a:t>
            </a:r>
          </a:p>
        </p:txBody>
      </p:sp>
      <p:grpSp>
        <p:nvGrpSpPr>
          <p:cNvPr id="59" name="Group 58">
            <a:extLst>
              <a:ext uri="{FF2B5EF4-FFF2-40B4-BE49-F238E27FC236}">
                <a16:creationId xmlns:a16="http://schemas.microsoft.com/office/drawing/2014/main" id="{DC5D41C0-09FD-7328-D4FD-B670FF7F5523}"/>
              </a:ext>
            </a:extLst>
          </p:cNvPr>
          <p:cNvGrpSpPr/>
          <p:nvPr/>
        </p:nvGrpSpPr>
        <p:grpSpPr>
          <a:xfrm>
            <a:off x="1753353" y="3088080"/>
            <a:ext cx="629343" cy="336181"/>
            <a:chOff x="4880118" y="3486933"/>
            <a:chExt cx="1006805" cy="457200"/>
          </a:xfrm>
        </p:grpSpPr>
        <p:sp>
          <p:nvSpPr>
            <p:cNvPr id="60" name="Rectangle 59">
              <a:extLst>
                <a:ext uri="{FF2B5EF4-FFF2-40B4-BE49-F238E27FC236}">
                  <a16:creationId xmlns:a16="http://schemas.microsoft.com/office/drawing/2014/main" id="{E3E44552-D39B-BAB1-4670-7B0CEB8295D3}"/>
                </a:ext>
              </a:extLst>
            </p:cNvPr>
            <p:cNvSpPr/>
            <p:nvPr/>
          </p:nvSpPr>
          <p:spPr bwMode="auto">
            <a:xfrm>
              <a:off x="4880118" y="3486933"/>
              <a:ext cx="1006805" cy="457200"/>
            </a:xfrm>
            <a:prstGeom prst="rect">
              <a:avLst/>
            </a:prstGeom>
            <a:solidFill>
              <a:srgbClr val="DCC5ED"/>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118870" rIns="91438" bIns="146302" numCol="1" spcCol="0" rtlCol="0" fromWordArt="0" anchor="ctr" anchorCtr="1" forceAA="0" compatLnSpc="1">
              <a:prstTxWarp prst="textNoShape">
                <a:avLst/>
              </a:prstTxWarp>
              <a:noAutofit/>
            </a:bodyPr>
            <a:lstStyle/>
            <a:p>
              <a:pPr marL="171452" marR="0" lvl="0" indent="-57150" algn="ctr" defTabSz="932483" rtl="0" eaLnBrk="1" fontAlgn="base" latinLnBrk="0" hangingPunct="1">
                <a:lnSpc>
                  <a:spcPct val="100000"/>
                </a:lnSpc>
                <a:spcBef>
                  <a:spcPct val="0"/>
                </a:spcBef>
                <a:spcAft>
                  <a:spcPts val="300"/>
                </a:spcAft>
                <a:buClrTx/>
                <a:buSzTx/>
                <a:buFontTx/>
                <a:buNone/>
                <a:tabLst/>
                <a:defRPr/>
              </a:pPr>
              <a:r>
                <a:rPr kumimoji="0" lang="en-US" sz="1079" b="1" i="0" u="none" strike="noStrike" kern="0" cap="none" spc="0" normalizeH="0" baseline="0" noProof="0">
                  <a:ln>
                    <a:noFill/>
                  </a:ln>
                  <a:solidFill>
                    <a:srgbClr val="5A2781"/>
                  </a:solidFill>
                  <a:effectLst/>
                  <a:uLnTx/>
                  <a:uFillTx/>
                  <a:latin typeface="Segoe UI Semibold"/>
                  <a:ea typeface="+mn-ea"/>
                  <a:cs typeface="+mn-cs"/>
                </a:rPr>
                <a:t>CISO</a:t>
              </a:r>
            </a:p>
          </p:txBody>
        </p:sp>
        <p:pic>
          <p:nvPicPr>
            <p:cNvPr id="61" name="Graphic 60" descr="Lock">
              <a:extLst>
                <a:ext uri="{FF2B5EF4-FFF2-40B4-BE49-F238E27FC236}">
                  <a16:creationId xmlns:a16="http://schemas.microsoft.com/office/drawing/2014/main" id="{06F34ECA-8262-9C3D-5F53-9737D8889EF2}"/>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942236" y="3610749"/>
              <a:ext cx="209464" cy="187310"/>
            </a:xfrm>
            <a:prstGeom prst="rect">
              <a:avLst/>
            </a:prstGeom>
          </p:spPr>
        </p:pic>
      </p:grpSp>
      <p:sp>
        <p:nvSpPr>
          <p:cNvPr id="62" name="Rectangle 61">
            <a:extLst>
              <a:ext uri="{FF2B5EF4-FFF2-40B4-BE49-F238E27FC236}">
                <a16:creationId xmlns:a16="http://schemas.microsoft.com/office/drawing/2014/main" id="{B1D43C04-7D00-6D4F-E65E-1E61C5C58388}"/>
              </a:ext>
            </a:extLst>
          </p:cNvPr>
          <p:cNvSpPr/>
          <p:nvPr/>
        </p:nvSpPr>
        <p:spPr bwMode="auto">
          <a:xfrm>
            <a:off x="222740" y="1589192"/>
            <a:ext cx="11823484" cy="1244602"/>
          </a:xfrm>
          <a:prstGeom prst="rect">
            <a:avLst/>
          </a:prstGeom>
          <a:solidFill>
            <a:schemeClr val="bg1">
              <a:lumMod val="95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1765"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64" name="Rectangle 63">
            <a:extLst>
              <a:ext uri="{FF2B5EF4-FFF2-40B4-BE49-F238E27FC236}">
                <a16:creationId xmlns:a16="http://schemas.microsoft.com/office/drawing/2014/main" id="{49F8BD8B-E77B-8D10-323B-C387E767BC22}"/>
              </a:ext>
            </a:extLst>
          </p:cNvPr>
          <p:cNvSpPr/>
          <p:nvPr/>
        </p:nvSpPr>
        <p:spPr>
          <a:xfrm>
            <a:off x="774340" y="2545575"/>
            <a:ext cx="1968836" cy="2637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11"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Semibold"/>
                <a:ea typeface="+mn-ea"/>
                <a:cs typeface="Segoe UI" panose="020B0502040204020203" pitchFamily="34" charset="0"/>
              </a:rPr>
              <a:t>Business Leadership</a:t>
            </a:r>
          </a:p>
        </p:txBody>
      </p:sp>
      <p:grpSp>
        <p:nvGrpSpPr>
          <p:cNvPr id="66" name="Group 65">
            <a:extLst>
              <a:ext uri="{FF2B5EF4-FFF2-40B4-BE49-F238E27FC236}">
                <a16:creationId xmlns:a16="http://schemas.microsoft.com/office/drawing/2014/main" id="{D08191F6-A45B-E6FE-3CA7-BCFF18E9C360}"/>
              </a:ext>
            </a:extLst>
          </p:cNvPr>
          <p:cNvGrpSpPr/>
          <p:nvPr/>
        </p:nvGrpSpPr>
        <p:grpSpPr>
          <a:xfrm>
            <a:off x="1259863" y="1747256"/>
            <a:ext cx="997789" cy="744640"/>
            <a:chOff x="3289121" y="2041454"/>
            <a:chExt cx="1173736" cy="744651"/>
          </a:xfrm>
        </p:grpSpPr>
        <p:sp>
          <p:nvSpPr>
            <p:cNvPr id="67" name="Rectangle 66">
              <a:extLst>
                <a:ext uri="{FF2B5EF4-FFF2-40B4-BE49-F238E27FC236}">
                  <a16:creationId xmlns:a16="http://schemas.microsoft.com/office/drawing/2014/main" id="{BEA21FA6-A97E-BBA4-0286-29F5352600DE}"/>
                </a:ext>
              </a:extLst>
            </p:cNvPr>
            <p:cNvSpPr/>
            <p:nvPr/>
          </p:nvSpPr>
          <p:spPr bwMode="auto">
            <a:xfrm>
              <a:off x="3577327" y="2041454"/>
              <a:ext cx="568200" cy="336186"/>
            </a:xfrm>
            <a:prstGeom prst="rect">
              <a:avLst/>
            </a:prstGeom>
            <a:solidFill>
              <a:srgbClr val="62FAB5"/>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91438" rIns="91438" bIns="91438" numCol="1" spcCol="0" rtlCol="0" fromWordArt="0" anchor="ctr" anchorCtr="1" forceAA="0" compatLnSpc="1">
              <a:prstTxWarp prst="textNoShape">
                <a:avLst/>
              </a:prstTxWarp>
              <a:noAutofit/>
            </a:bodyPr>
            <a:lstStyle/>
            <a:p>
              <a:pPr marL="0" marR="0" lvl="0" indent="0" algn="ctr" defTabSz="932483" rtl="0" eaLnBrk="1" fontAlgn="base" latinLnBrk="0" hangingPunct="1">
                <a:lnSpc>
                  <a:spcPct val="100000"/>
                </a:lnSpc>
                <a:spcBef>
                  <a:spcPct val="0"/>
                </a:spcBef>
                <a:spcAft>
                  <a:spcPts val="300"/>
                </a:spcAft>
                <a:buClrTx/>
                <a:buSzTx/>
                <a:buFontTx/>
                <a:buNone/>
                <a:tabLst/>
                <a:defRPr/>
              </a:pPr>
              <a:r>
                <a:rPr kumimoji="0" lang="en-US" sz="1079" b="1" i="0" u="none" strike="noStrike" kern="0" cap="none" spc="0" normalizeH="0" baseline="0" noProof="0">
                  <a:ln>
                    <a:noFill/>
                  </a:ln>
                  <a:solidFill>
                    <a:srgbClr val="1A1A1A"/>
                  </a:solidFill>
                  <a:effectLst/>
                  <a:uLnTx/>
                  <a:uFillTx/>
                  <a:latin typeface="Segoe UI Semibold"/>
                  <a:ea typeface="+mn-ea"/>
                  <a:cs typeface="+mn-cs"/>
                </a:rPr>
                <a:t>CEO</a:t>
              </a:r>
            </a:p>
          </p:txBody>
        </p:sp>
        <p:sp>
          <p:nvSpPr>
            <p:cNvPr id="68" name="Rectangle 67">
              <a:extLst>
                <a:ext uri="{FF2B5EF4-FFF2-40B4-BE49-F238E27FC236}">
                  <a16:creationId xmlns:a16="http://schemas.microsoft.com/office/drawing/2014/main" id="{5FB36E47-4085-91C9-086C-DF9D66F9997E}"/>
                </a:ext>
              </a:extLst>
            </p:cNvPr>
            <p:cNvSpPr/>
            <p:nvPr/>
          </p:nvSpPr>
          <p:spPr bwMode="auto">
            <a:xfrm>
              <a:off x="3289121" y="2449919"/>
              <a:ext cx="235879" cy="336186"/>
            </a:xfrm>
            <a:prstGeom prst="rect">
              <a:avLst/>
            </a:prstGeom>
            <a:solidFill>
              <a:srgbClr val="62FAB5"/>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91438" rIns="91438" bIns="91438" numCol="1" spcCol="0" rtlCol="0" fromWordArt="0" anchor="ctr" anchorCtr="1" forceAA="0" compatLnSpc="1">
              <a:prstTxWarp prst="textNoShape">
                <a:avLst/>
              </a:prstTxWarp>
              <a:noAutofit/>
            </a:bodyPr>
            <a:lstStyle/>
            <a:p>
              <a:pPr marL="0" marR="0" lvl="0" indent="0" algn="ctr" defTabSz="932483" rtl="0" eaLnBrk="1" fontAlgn="base" latinLnBrk="0" hangingPunct="1">
                <a:lnSpc>
                  <a:spcPct val="100000"/>
                </a:lnSpc>
                <a:spcBef>
                  <a:spcPct val="0"/>
                </a:spcBef>
                <a:spcAft>
                  <a:spcPts val="300"/>
                </a:spcAft>
                <a:buClrTx/>
                <a:buSzTx/>
                <a:buFontTx/>
                <a:buNone/>
                <a:tabLst/>
                <a:defRPr/>
              </a:pPr>
              <a:endParaRPr kumimoji="0" lang="en-US" sz="1079" b="1" i="0" u="none" strike="noStrike" kern="0" cap="none" spc="0" normalizeH="0" baseline="0" noProof="0">
                <a:ln>
                  <a:noFill/>
                </a:ln>
                <a:solidFill>
                  <a:srgbClr val="1A1A1A"/>
                </a:solidFill>
                <a:effectLst/>
                <a:uLnTx/>
                <a:uFillTx/>
                <a:latin typeface="Segoe UI Semibold"/>
                <a:ea typeface="+mn-ea"/>
                <a:cs typeface="+mn-cs"/>
              </a:endParaRPr>
            </a:p>
          </p:txBody>
        </p:sp>
        <p:sp>
          <p:nvSpPr>
            <p:cNvPr id="69" name="Rectangle 68">
              <a:extLst>
                <a:ext uri="{FF2B5EF4-FFF2-40B4-BE49-F238E27FC236}">
                  <a16:creationId xmlns:a16="http://schemas.microsoft.com/office/drawing/2014/main" id="{7F23D004-D929-E88E-2B81-B1EDD457C177}"/>
                </a:ext>
              </a:extLst>
            </p:cNvPr>
            <p:cNvSpPr/>
            <p:nvPr/>
          </p:nvSpPr>
          <p:spPr bwMode="auto">
            <a:xfrm>
              <a:off x="3601740" y="2449919"/>
              <a:ext cx="235879" cy="336186"/>
            </a:xfrm>
            <a:prstGeom prst="rect">
              <a:avLst/>
            </a:prstGeom>
            <a:solidFill>
              <a:srgbClr val="62FAB5"/>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91438" rIns="91438" bIns="91438" numCol="1" spcCol="0" rtlCol="0" fromWordArt="0" anchor="ctr" anchorCtr="1" forceAA="0" compatLnSpc="1">
              <a:prstTxWarp prst="textNoShape">
                <a:avLst/>
              </a:prstTxWarp>
              <a:noAutofit/>
            </a:bodyPr>
            <a:lstStyle/>
            <a:p>
              <a:pPr marL="0" marR="0" lvl="0" indent="0" algn="ctr" defTabSz="932483" rtl="0" eaLnBrk="1" fontAlgn="base" latinLnBrk="0" hangingPunct="1">
                <a:lnSpc>
                  <a:spcPct val="100000"/>
                </a:lnSpc>
                <a:spcBef>
                  <a:spcPct val="0"/>
                </a:spcBef>
                <a:spcAft>
                  <a:spcPts val="300"/>
                </a:spcAft>
                <a:buClrTx/>
                <a:buSzTx/>
                <a:buFontTx/>
                <a:buNone/>
                <a:tabLst/>
                <a:defRPr/>
              </a:pPr>
              <a:endParaRPr kumimoji="0" lang="en-US" sz="1079" b="1" i="0" u="none" strike="noStrike" kern="0" cap="none" spc="0" normalizeH="0" baseline="0" noProof="0">
                <a:ln>
                  <a:noFill/>
                </a:ln>
                <a:solidFill>
                  <a:srgbClr val="1A1A1A"/>
                </a:solidFill>
                <a:effectLst/>
                <a:uLnTx/>
                <a:uFillTx/>
                <a:latin typeface="Segoe UI Semibold"/>
                <a:ea typeface="+mn-ea"/>
                <a:cs typeface="+mn-cs"/>
              </a:endParaRPr>
            </a:p>
          </p:txBody>
        </p:sp>
        <p:sp>
          <p:nvSpPr>
            <p:cNvPr id="70" name="Rectangle 69">
              <a:extLst>
                <a:ext uri="{FF2B5EF4-FFF2-40B4-BE49-F238E27FC236}">
                  <a16:creationId xmlns:a16="http://schemas.microsoft.com/office/drawing/2014/main" id="{F1166EA1-76E5-296E-1FBB-09F12FDD791A}"/>
                </a:ext>
              </a:extLst>
            </p:cNvPr>
            <p:cNvSpPr/>
            <p:nvPr/>
          </p:nvSpPr>
          <p:spPr bwMode="auto">
            <a:xfrm>
              <a:off x="3914359" y="2449919"/>
              <a:ext cx="235879" cy="336186"/>
            </a:xfrm>
            <a:prstGeom prst="rect">
              <a:avLst/>
            </a:prstGeom>
            <a:solidFill>
              <a:srgbClr val="62FAB5"/>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91438" rIns="91438" bIns="91438" numCol="1" spcCol="0" rtlCol="0" fromWordArt="0" anchor="ctr" anchorCtr="1" forceAA="0" compatLnSpc="1">
              <a:prstTxWarp prst="textNoShape">
                <a:avLst/>
              </a:prstTxWarp>
              <a:noAutofit/>
            </a:bodyPr>
            <a:lstStyle/>
            <a:p>
              <a:pPr marL="0" marR="0" lvl="0" indent="0" algn="ctr" defTabSz="932483" rtl="0" eaLnBrk="1" fontAlgn="base" latinLnBrk="0" hangingPunct="1">
                <a:lnSpc>
                  <a:spcPct val="100000"/>
                </a:lnSpc>
                <a:spcBef>
                  <a:spcPct val="0"/>
                </a:spcBef>
                <a:spcAft>
                  <a:spcPts val="300"/>
                </a:spcAft>
                <a:buClrTx/>
                <a:buSzTx/>
                <a:buFontTx/>
                <a:buNone/>
                <a:tabLst/>
                <a:defRPr/>
              </a:pPr>
              <a:endParaRPr kumimoji="0" lang="en-US" sz="1079" b="1" i="0" u="none" strike="noStrike" kern="0" cap="none" spc="0" normalizeH="0" baseline="0" noProof="0">
                <a:ln>
                  <a:noFill/>
                </a:ln>
                <a:solidFill>
                  <a:srgbClr val="1A1A1A"/>
                </a:solidFill>
                <a:effectLst/>
                <a:uLnTx/>
                <a:uFillTx/>
                <a:latin typeface="Segoe UI Semibold"/>
                <a:ea typeface="+mn-ea"/>
                <a:cs typeface="+mn-cs"/>
              </a:endParaRPr>
            </a:p>
          </p:txBody>
        </p:sp>
        <p:sp>
          <p:nvSpPr>
            <p:cNvPr id="71" name="Rectangle 70">
              <a:extLst>
                <a:ext uri="{FF2B5EF4-FFF2-40B4-BE49-F238E27FC236}">
                  <a16:creationId xmlns:a16="http://schemas.microsoft.com/office/drawing/2014/main" id="{C7101D83-44AC-AD02-7FD7-425D45BE2EEB}"/>
                </a:ext>
              </a:extLst>
            </p:cNvPr>
            <p:cNvSpPr/>
            <p:nvPr/>
          </p:nvSpPr>
          <p:spPr bwMode="auto">
            <a:xfrm>
              <a:off x="4226978" y="2449919"/>
              <a:ext cx="235879" cy="336186"/>
            </a:xfrm>
            <a:prstGeom prst="rect">
              <a:avLst/>
            </a:prstGeom>
            <a:solidFill>
              <a:srgbClr val="62FAB5"/>
            </a:solidFill>
            <a:ln w="19050" cap="flat" cmpd="sng" algn="ctr">
              <a:noFill/>
              <a:prstDash val="solid"/>
              <a:headEnd type="none" w="med" len="med"/>
              <a:tailEnd type="none" w="med" len="med"/>
            </a:ln>
            <a:effectLst>
              <a:outerShdw blurRad="190500" dist="38100" dir="2400000" algn="ctr" rotWithShape="0">
                <a:prstClr val="black">
                  <a:alpha val="40000"/>
                </a:prstClr>
              </a:outerShdw>
            </a:effectLst>
          </p:spPr>
          <p:txBody>
            <a:bodyPr rot="0" spcFirstLastPara="0" vertOverflow="overflow" horzOverflow="overflow" vert="horz" wrap="square" lIns="91438" tIns="91438" rIns="91438" bIns="91438" numCol="1" spcCol="0" rtlCol="0" fromWordArt="0" anchor="ctr" anchorCtr="1" forceAA="0" compatLnSpc="1">
              <a:prstTxWarp prst="textNoShape">
                <a:avLst/>
              </a:prstTxWarp>
              <a:noAutofit/>
            </a:bodyPr>
            <a:lstStyle/>
            <a:p>
              <a:pPr marL="0" marR="0" lvl="0" indent="0" algn="ctr" defTabSz="932483" rtl="0" eaLnBrk="1" fontAlgn="base" latinLnBrk="0" hangingPunct="1">
                <a:lnSpc>
                  <a:spcPct val="100000"/>
                </a:lnSpc>
                <a:spcBef>
                  <a:spcPct val="0"/>
                </a:spcBef>
                <a:spcAft>
                  <a:spcPts val="300"/>
                </a:spcAft>
                <a:buClrTx/>
                <a:buSzTx/>
                <a:buFontTx/>
                <a:buNone/>
                <a:tabLst/>
                <a:defRPr/>
              </a:pPr>
              <a:endParaRPr kumimoji="0" lang="en-US" sz="1079" b="1" i="0" u="none" strike="noStrike" kern="0" cap="none" spc="0" normalizeH="0" baseline="0" noProof="0">
                <a:ln>
                  <a:noFill/>
                </a:ln>
                <a:solidFill>
                  <a:srgbClr val="1A1A1A"/>
                </a:solidFill>
                <a:effectLst/>
                <a:uLnTx/>
                <a:uFillTx/>
                <a:latin typeface="Segoe UI Semibold"/>
                <a:ea typeface="+mn-ea"/>
                <a:cs typeface="+mn-cs"/>
              </a:endParaRPr>
            </a:p>
          </p:txBody>
        </p:sp>
      </p:grpSp>
      <p:grpSp>
        <p:nvGrpSpPr>
          <p:cNvPr id="17" name="Group 16">
            <a:extLst>
              <a:ext uri="{FF2B5EF4-FFF2-40B4-BE49-F238E27FC236}">
                <a16:creationId xmlns:a16="http://schemas.microsoft.com/office/drawing/2014/main" id="{645B7534-6C87-4392-9980-04E37A9C5702}"/>
              </a:ext>
            </a:extLst>
          </p:cNvPr>
          <p:cNvGrpSpPr/>
          <p:nvPr/>
        </p:nvGrpSpPr>
        <p:grpSpPr>
          <a:xfrm>
            <a:off x="3277068" y="2008229"/>
            <a:ext cx="1573851" cy="3838699"/>
            <a:chOff x="3852862" y="1817687"/>
            <a:chExt cx="1605227" cy="3838806"/>
          </a:xfrm>
        </p:grpSpPr>
        <p:cxnSp>
          <p:nvCxnSpPr>
            <p:cNvPr id="207" name="Straight Connector 206">
              <a:extLst>
                <a:ext uri="{FF2B5EF4-FFF2-40B4-BE49-F238E27FC236}">
                  <a16:creationId xmlns:a16="http://schemas.microsoft.com/office/drawing/2014/main" id="{A810C317-43B0-4685-9A59-D13419860FB2}"/>
                </a:ext>
              </a:extLst>
            </p:cNvPr>
            <p:cNvCxnSpPr>
              <a:cxnSpLocks/>
              <a:stCxn id="205" idx="2"/>
              <a:endCxn id="201" idx="0"/>
            </p:cNvCxnSpPr>
            <p:nvPr/>
          </p:nvCxnSpPr>
          <p:spPr>
            <a:xfrm>
              <a:off x="4655476" y="2291914"/>
              <a:ext cx="0" cy="2816018"/>
            </a:xfrm>
            <a:prstGeom prst="line">
              <a:avLst/>
            </a:prstGeom>
            <a:ln>
              <a:solidFill>
                <a:srgbClr val="0078D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5" name="Rectangle 64">
              <a:extLst>
                <a:ext uri="{FF2B5EF4-FFF2-40B4-BE49-F238E27FC236}">
                  <a16:creationId xmlns:a16="http://schemas.microsoft.com/office/drawing/2014/main" id="{7048D5CE-CBE3-4FFF-B746-87B15085A992}"/>
                </a:ext>
              </a:extLst>
            </p:cNvPr>
            <p:cNvSpPr/>
            <p:nvPr/>
          </p:nvSpPr>
          <p:spPr>
            <a:xfrm>
              <a:off x="3852863" y="2401139"/>
              <a:ext cx="1605226" cy="571018"/>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22"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Business and Security Integration</a:t>
              </a:r>
            </a:p>
          </p:txBody>
        </p:sp>
        <p:sp>
          <p:nvSpPr>
            <p:cNvPr id="201" name="Rectangle 200">
              <a:extLst>
                <a:ext uri="{FF2B5EF4-FFF2-40B4-BE49-F238E27FC236}">
                  <a16:creationId xmlns:a16="http://schemas.microsoft.com/office/drawing/2014/main" id="{0002152B-562C-49E4-8F68-0CB5839CCCF3}"/>
                </a:ext>
              </a:extLst>
            </p:cNvPr>
            <p:cNvSpPr/>
            <p:nvPr/>
          </p:nvSpPr>
          <p:spPr>
            <a:xfrm>
              <a:off x="3852863" y="5107932"/>
              <a:ext cx="1605226" cy="548561"/>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22"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Implementation and Operation</a:t>
              </a:r>
            </a:p>
          </p:txBody>
        </p:sp>
        <p:sp>
          <p:nvSpPr>
            <p:cNvPr id="202" name="Rectangle 201">
              <a:extLst>
                <a:ext uri="{FF2B5EF4-FFF2-40B4-BE49-F238E27FC236}">
                  <a16:creationId xmlns:a16="http://schemas.microsoft.com/office/drawing/2014/main" id="{BAB49F9A-0F11-44DA-B4E7-8C773B06EA00}"/>
                </a:ext>
              </a:extLst>
            </p:cNvPr>
            <p:cNvSpPr/>
            <p:nvPr/>
          </p:nvSpPr>
          <p:spPr>
            <a:xfrm>
              <a:off x="3852863" y="4648648"/>
              <a:ext cx="1605226" cy="323640"/>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22"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Technical Planning</a:t>
              </a:r>
            </a:p>
          </p:txBody>
        </p:sp>
        <p:sp>
          <p:nvSpPr>
            <p:cNvPr id="203" name="Rectangle 202">
              <a:extLst>
                <a:ext uri="{FF2B5EF4-FFF2-40B4-BE49-F238E27FC236}">
                  <a16:creationId xmlns:a16="http://schemas.microsoft.com/office/drawing/2014/main" id="{BF0908BA-3B11-4C19-8A86-9B8916CABB6A}"/>
                </a:ext>
              </a:extLst>
            </p:cNvPr>
            <p:cNvSpPr/>
            <p:nvPr/>
          </p:nvSpPr>
          <p:spPr>
            <a:xfrm>
              <a:off x="3852863" y="3954628"/>
              <a:ext cx="1605226" cy="622331"/>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22"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Architecture and Policy</a:t>
              </a:r>
            </a:p>
          </p:txBody>
        </p:sp>
        <p:sp>
          <p:nvSpPr>
            <p:cNvPr id="204" name="Rectangle 203">
              <a:extLst>
                <a:ext uri="{FF2B5EF4-FFF2-40B4-BE49-F238E27FC236}">
                  <a16:creationId xmlns:a16="http://schemas.microsoft.com/office/drawing/2014/main" id="{3024BCBE-5B9B-4BA2-B011-E3E1F9307A32}"/>
                </a:ext>
              </a:extLst>
            </p:cNvPr>
            <p:cNvSpPr/>
            <p:nvPr/>
          </p:nvSpPr>
          <p:spPr>
            <a:xfrm>
              <a:off x="3852862" y="3076280"/>
              <a:ext cx="1605226" cy="774225"/>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22"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Security Strategy, Program, and </a:t>
              </a:r>
              <a:b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b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Epics / Initiatives </a:t>
              </a:r>
            </a:p>
          </p:txBody>
        </p:sp>
        <p:sp>
          <p:nvSpPr>
            <p:cNvPr id="205" name="Rectangle 204">
              <a:extLst>
                <a:ext uri="{FF2B5EF4-FFF2-40B4-BE49-F238E27FC236}">
                  <a16:creationId xmlns:a16="http://schemas.microsoft.com/office/drawing/2014/main" id="{1EE20ABD-70E4-4CE8-A74D-11DC56FEFC01}"/>
                </a:ext>
              </a:extLst>
            </p:cNvPr>
            <p:cNvSpPr/>
            <p:nvPr/>
          </p:nvSpPr>
          <p:spPr>
            <a:xfrm>
              <a:off x="3852863" y="1817687"/>
              <a:ext cx="1605226" cy="474227"/>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22" rtl="0" eaLnBrk="1" fontAlgn="auto" latinLnBrk="0" hangingPunct="1">
                <a:lnSpc>
                  <a:spcPct val="100000"/>
                </a:lnSpc>
                <a:spcBef>
                  <a:spcPts val="0"/>
                </a:spcBef>
                <a:spcAft>
                  <a:spcPts val="0"/>
                </a:spcAft>
                <a:buClrTx/>
                <a:buSzTx/>
                <a:buFontTx/>
                <a:buNone/>
                <a:tabLst/>
                <a:defRPr/>
              </a:pPr>
              <a:r>
                <a:rPr kumimoji="0" lang="en-US" sz="1177" b="1" i="0" u="none" strike="noStrike" kern="1200" cap="none" spc="0" normalizeH="0" baseline="0" noProof="0">
                  <a:ln>
                    <a:noFill/>
                  </a:ln>
                  <a:solidFill>
                    <a:srgbClr val="000000">
                      <a:lumMod val="75000"/>
                      <a:lumOff val="25000"/>
                    </a:srgbClr>
                  </a:solidFill>
                  <a:effectLst/>
                  <a:uLnTx/>
                  <a:uFillTx/>
                  <a:latin typeface="Segoe UI" panose="020B0502040204020203" pitchFamily="34" charset="0"/>
                  <a:ea typeface="+mn-ea"/>
                  <a:cs typeface="Segoe UI" panose="020B0502040204020203" pitchFamily="34" charset="0"/>
                </a:rPr>
                <a:t>Securing Digital Transformation</a:t>
              </a:r>
            </a:p>
          </p:txBody>
        </p:sp>
      </p:grpSp>
      <p:pic>
        <p:nvPicPr>
          <p:cNvPr id="92" name="Picture 91">
            <a:extLst>
              <a:ext uri="{FF2B5EF4-FFF2-40B4-BE49-F238E27FC236}">
                <a16:creationId xmlns:a16="http://schemas.microsoft.com/office/drawing/2014/main" id="{1B1858F6-5EEF-44DB-A36F-A55785913D8E}"/>
              </a:ext>
            </a:extLst>
          </p:cNvPr>
          <p:cNvPicPr>
            <a:picLocks noChangeAspect="1"/>
          </p:cNvPicPr>
          <p:nvPr/>
        </p:nvPicPr>
        <p:blipFill>
          <a:blip r:embed="rId8" cstate="email">
            <a:extLst>
              <a:ext uri="{28A0092B-C50C-407E-A947-70E740481C1C}">
                <a14:useLocalDpi xmlns:a14="http://schemas.microsoft.com/office/drawing/2010/main" val="0"/>
              </a:ext>
            </a:extLst>
          </a:blip>
          <a:stretch>
            <a:fillRect/>
          </a:stretch>
        </p:blipFill>
        <p:spPr bwMode="invGray">
          <a:xfrm>
            <a:off x="132065" y="6422254"/>
            <a:ext cx="1276395" cy="273420"/>
          </a:xfrm>
          <a:prstGeom prst="rect">
            <a:avLst/>
          </a:prstGeom>
        </p:spPr>
      </p:pic>
      <p:sp>
        <p:nvSpPr>
          <p:cNvPr id="38" name="Rectangle 37">
            <a:extLst>
              <a:ext uri="{FF2B5EF4-FFF2-40B4-BE49-F238E27FC236}">
                <a16:creationId xmlns:a16="http://schemas.microsoft.com/office/drawing/2014/main" id="{FE0C05D7-57E5-B0D9-BD92-AF42ABB5657F}"/>
              </a:ext>
            </a:extLst>
          </p:cNvPr>
          <p:cNvSpPr/>
          <p:nvPr/>
        </p:nvSpPr>
        <p:spPr bwMode="auto">
          <a:xfrm>
            <a:off x="5033318" y="1957468"/>
            <a:ext cx="1699026" cy="3905559"/>
          </a:xfrm>
          <a:prstGeom prst="rect">
            <a:avLst/>
          </a:prstGeom>
          <a:gradFill>
            <a:gsLst>
              <a:gs pos="26000">
                <a:srgbClr val="0078D4"/>
              </a:gs>
              <a:gs pos="13000">
                <a:schemeClr val="accent1">
                  <a:alpha val="8000"/>
                </a:schemeClr>
              </a:gs>
              <a:gs pos="47000">
                <a:schemeClr val="accent1"/>
              </a:gs>
              <a:gs pos="64000">
                <a:schemeClr val="accent1">
                  <a:alpha val="8000"/>
                </a:schemeClr>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Rectangle 39">
            <a:extLst>
              <a:ext uri="{FF2B5EF4-FFF2-40B4-BE49-F238E27FC236}">
                <a16:creationId xmlns:a16="http://schemas.microsoft.com/office/drawing/2014/main" id="{BD4F11A9-D06D-599C-5398-E97A69512C77}"/>
              </a:ext>
            </a:extLst>
          </p:cNvPr>
          <p:cNvSpPr/>
          <p:nvPr/>
        </p:nvSpPr>
        <p:spPr bwMode="auto">
          <a:xfrm>
            <a:off x="6794712" y="1957468"/>
            <a:ext cx="1699026" cy="3905559"/>
          </a:xfrm>
          <a:prstGeom prst="rect">
            <a:avLst/>
          </a:prstGeom>
          <a:gradFill>
            <a:gsLst>
              <a:gs pos="24000">
                <a:schemeClr val="accent1">
                  <a:alpha val="8000"/>
                </a:schemeClr>
              </a:gs>
              <a:gs pos="36000">
                <a:schemeClr val="accent1"/>
              </a:gs>
              <a:gs pos="63000">
                <a:srgbClr val="0078D4"/>
              </a:gs>
              <a:gs pos="74000">
                <a:schemeClr val="accent1">
                  <a:alpha val="8000"/>
                </a:schemeClr>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1" name="Rectangle 40">
            <a:extLst>
              <a:ext uri="{FF2B5EF4-FFF2-40B4-BE49-F238E27FC236}">
                <a16:creationId xmlns:a16="http://schemas.microsoft.com/office/drawing/2014/main" id="{50E71032-1DFA-CE82-954A-56798A3F826C}"/>
              </a:ext>
            </a:extLst>
          </p:cNvPr>
          <p:cNvSpPr/>
          <p:nvPr/>
        </p:nvSpPr>
        <p:spPr bwMode="auto">
          <a:xfrm>
            <a:off x="8556106" y="1959089"/>
            <a:ext cx="1699026" cy="3905559"/>
          </a:xfrm>
          <a:prstGeom prst="rect">
            <a:avLst/>
          </a:prstGeom>
          <a:gradFill>
            <a:gsLst>
              <a:gs pos="39000">
                <a:schemeClr val="accent1">
                  <a:alpha val="8000"/>
                </a:schemeClr>
              </a:gs>
              <a:gs pos="60000">
                <a:schemeClr val="accent1"/>
              </a:gs>
              <a:gs pos="78000">
                <a:srgbClr val="0078D4"/>
              </a:gs>
              <a:gs pos="93000">
                <a:schemeClr val="accent1">
                  <a:alpha val="8000"/>
                </a:schemeClr>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2" name="Rectangle 41">
            <a:extLst>
              <a:ext uri="{FF2B5EF4-FFF2-40B4-BE49-F238E27FC236}">
                <a16:creationId xmlns:a16="http://schemas.microsoft.com/office/drawing/2014/main" id="{DFC9B71E-22ED-59BB-B36D-BA14B81566C5}"/>
              </a:ext>
            </a:extLst>
          </p:cNvPr>
          <p:cNvSpPr/>
          <p:nvPr/>
        </p:nvSpPr>
        <p:spPr bwMode="auto">
          <a:xfrm>
            <a:off x="10317499" y="1952388"/>
            <a:ext cx="1699026" cy="3905559"/>
          </a:xfrm>
          <a:prstGeom prst="rect">
            <a:avLst/>
          </a:prstGeom>
          <a:gradFill>
            <a:gsLst>
              <a:gs pos="83000">
                <a:schemeClr val="accent1"/>
              </a:gs>
              <a:gs pos="65000">
                <a:schemeClr val="accent1">
                  <a:alpha val="8000"/>
                </a:schemeClr>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13" name="Picture 12">
            <a:extLst>
              <a:ext uri="{FF2B5EF4-FFF2-40B4-BE49-F238E27FC236}">
                <a16:creationId xmlns:a16="http://schemas.microsoft.com/office/drawing/2014/main" id="{AD32DCDE-B4CC-AABC-5341-91B0684A33F8}"/>
              </a:ext>
            </a:extLst>
          </p:cNvPr>
          <p:cNvPicPr>
            <a:picLocks noChangeAspect="1"/>
          </p:cNvPicPr>
          <p:nvPr/>
        </p:nvPicPr>
        <p:blipFill>
          <a:blip r:embed="rId9"/>
          <a:stretch>
            <a:fillRect/>
          </a:stretch>
        </p:blipFill>
        <p:spPr>
          <a:xfrm>
            <a:off x="5122363" y="2649166"/>
            <a:ext cx="1409854" cy="672500"/>
          </a:xfrm>
          <a:prstGeom prst="rect">
            <a:avLst/>
          </a:prstGeom>
          <a:solidFill>
            <a:schemeClr val="bg1"/>
          </a:solidFill>
          <a:ln>
            <a:noFill/>
          </a:ln>
          <a:effectLst>
            <a:outerShdw blurRad="190500" dist="76200" dir="2700000" algn="ctr" rotWithShape="0">
              <a:prstClr val="black">
                <a:alpha val="30000"/>
              </a:prstClr>
            </a:outerShdw>
          </a:effectLst>
        </p:spPr>
      </p:pic>
      <p:sp>
        <p:nvSpPr>
          <p:cNvPr id="56" name="Title 55">
            <a:extLst>
              <a:ext uri="{FF2B5EF4-FFF2-40B4-BE49-F238E27FC236}">
                <a16:creationId xmlns:a16="http://schemas.microsoft.com/office/drawing/2014/main" id="{68D3896E-CE3E-02C9-728C-A4596BA01490}"/>
              </a:ext>
            </a:extLst>
          </p:cNvPr>
          <p:cNvSpPr>
            <a:spLocks noGrp="1"/>
          </p:cNvSpPr>
          <p:nvPr>
            <p:ph type="title"/>
          </p:nvPr>
        </p:nvSpPr>
        <p:spPr>
          <a:xfrm>
            <a:off x="250921" y="362498"/>
            <a:ext cx="10415262" cy="861774"/>
          </a:xfrm>
        </p:spPr>
        <p:txBody>
          <a:bodyPr/>
          <a:lstStyle/>
          <a:p>
            <a:r>
              <a:rPr lang="en-US"/>
              <a:t>Security Adoption Framework</a:t>
            </a:r>
            <a:br>
              <a:rPr lang="en-US"/>
            </a:br>
            <a:r>
              <a:rPr lang="en-US" sz="2000" i="1"/>
              <a:t>Reference Plans</a:t>
            </a:r>
            <a:endParaRPr lang="en-US" i="1"/>
          </a:p>
        </p:txBody>
      </p:sp>
      <p:grpSp>
        <p:nvGrpSpPr>
          <p:cNvPr id="172" name="Group 171">
            <a:extLst>
              <a:ext uri="{FF2B5EF4-FFF2-40B4-BE49-F238E27FC236}">
                <a16:creationId xmlns:a16="http://schemas.microsoft.com/office/drawing/2014/main" id="{D707B188-0DCA-22BB-1AFB-988DF677C529}"/>
              </a:ext>
            </a:extLst>
          </p:cNvPr>
          <p:cNvGrpSpPr/>
          <p:nvPr/>
        </p:nvGrpSpPr>
        <p:grpSpPr>
          <a:xfrm>
            <a:off x="1741518" y="6186686"/>
            <a:ext cx="8130756" cy="468083"/>
            <a:chOff x="2878741" y="6042676"/>
            <a:chExt cx="8482456" cy="468096"/>
          </a:xfrm>
        </p:grpSpPr>
        <p:sp>
          <p:nvSpPr>
            <p:cNvPr id="181" name="Rectangle 180">
              <a:extLst>
                <a:ext uri="{FF2B5EF4-FFF2-40B4-BE49-F238E27FC236}">
                  <a16:creationId xmlns:a16="http://schemas.microsoft.com/office/drawing/2014/main" id="{93332754-EE57-DAB0-02D3-96C04EC32E4D}"/>
                </a:ext>
              </a:extLst>
            </p:cNvPr>
            <p:cNvSpPr/>
            <p:nvPr/>
          </p:nvSpPr>
          <p:spPr bwMode="auto">
            <a:xfrm>
              <a:off x="2878741" y="6042676"/>
              <a:ext cx="8482456" cy="468096"/>
            </a:xfrm>
            <a:prstGeom prst="rect">
              <a:avLst/>
            </a:prstGeom>
            <a:solidFill>
              <a:schemeClr val="accent3">
                <a:lumMod val="20000"/>
                <a:lumOff val="80000"/>
              </a:schemeClr>
            </a:solidFill>
            <a:ln>
              <a:noFill/>
              <a:headEnd type="none" w="med" len="med"/>
              <a:tailEnd type="none" w="med" len="med"/>
            </a:ln>
            <a:effectLst>
              <a:outerShdw blurRad="190500" dist="50800" dir="2700000" algn="ctr"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6" tIns="182876" rIns="182876" bIns="146299" numCol="1" spcCol="0" rtlCol="0" fromWordArt="0" anchor="t" anchorCtr="0" forceAA="0" compatLnSpc="1">
              <a:prstTxWarp prst="textNoShape">
                <a:avLst/>
              </a:prstTxWarp>
              <a:noAutofit/>
            </a:bodyPr>
            <a:lstStyle/>
            <a:p>
              <a:pPr marL="0" marR="0" lvl="0" indent="0" algn="ctr" defTabSz="932494"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gradFill>
                  <a:gsLst>
                    <a:gs pos="48000">
                      <a:srgbClr val="0078D4"/>
                    </a:gs>
                    <a:gs pos="100000">
                      <a:srgbClr val="0078D4"/>
                    </a:gs>
                  </a:gsLst>
                  <a:lin ang="0" scaled="1"/>
                </a:gradFill>
                <a:effectLst/>
                <a:uLnTx/>
                <a:uFillTx/>
                <a:latin typeface="Segoe UI Semibold"/>
                <a:ea typeface="+mn-ea"/>
                <a:cs typeface="Segoe UI" pitchFamily="34" charset="0"/>
              </a:endParaRPr>
            </a:p>
          </p:txBody>
        </p:sp>
        <p:sp>
          <p:nvSpPr>
            <p:cNvPr id="182" name="TextBox 181">
              <a:extLst>
                <a:ext uri="{FF2B5EF4-FFF2-40B4-BE49-F238E27FC236}">
                  <a16:creationId xmlns:a16="http://schemas.microsoft.com/office/drawing/2014/main" id="{56F3EE06-2DFA-F930-A8E0-41C29776BC50}"/>
                </a:ext>
              </a:extLst>
            </p:cNvPr>
            <p:cNvSpPr txBox="1"/>
            <p:nvPr/>
          </p:nvSpPr>
          <p:spPr>
            <a:xfrm>
              <a:off x="3057957" y="6184391"/>
              <a:ext cx="8151354" cy="184671"/>
            </a:xfrm>
            <a:prstGeom prst="rect">
              <a:avLst/>
            </a:prstGeom>
            <a:noFill/>
          </p:spPr>
          <p:txBody>
            <a:bodyPr wrap="square" lIns="0" tIns="0" rIns="0" bIns="0" rtlCol="0">
              <a:spAutoFit/>
            </a:bodyPr>
            <a:lstStyle/>
            <a:p>
              <a:pPr marL="0" marR="0" lvl="0" indent="0" algn="ctr" defTabSz="91442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rPr>
                <a:t>All workshops are holistic for the ‘hybrid of everything’ technical estate (on-premises, multi-cloud, IoT, OT, etc.)</a:t>
              </a:r>
            </a:p>
          </p:txBody>
        </p:sp>
      </p:grpSp>
      <p:grpSp>
        <p:nvGrpSpPr>
          <p:cNvPr id="58" name="Group 57">
            <a:extLst>
              <a:ext uri="{FF2B5EF4-FFF2-40B4-BE49-F238E27FC236}">
                <a16:creationId xmlns:a16="http://schemas.microsoft.com/office/drawing/2014/main" id="{AEC13B82-B52E-419A-4EF9-F063F94B09AC}"/>
              </a:ext>
            </a:extLst>
          </p:cNvPr>
          <p:cNvGrpSpPr/>
          <p:nvPr/>
        </p:nvGrpSpPr>
        <p:grpSpPr>
          <a:xfrm>
            <a:off x="7940877" y="411270"/>
            <a:ext cx="4075648" cy="883901"/>
            <a:chOff x="7616190" y="343503"/>
            <a:chExt cx="4075706" cy="883914"/>
          </a:xfrm>
        </p:grpSpPr>
        <p:sp>
          <p:nvSpPr>
            <p:cNvPr id="220" name="Speech Bubble: Rectangle 219">
              <a:extLst>
                <a:ext uri="{FF2B5EF4-FFF2-40B4-BE49-F238E27FC236}">
                  <a16:creationId xmlns:a16="http://schemas.microsoft.com/office/drawing/2014/main" id="{E0DC75F3-3B43-8F0D-B2C6-F6C9D93B3AAF}"/>
                </a:ext>
              </a:extLst>
            </p:cNvPr>
            <p:cNvSpPr/>
            <p:nvPr/>
          </p:nvSpPr>
          <p:spPr bwMode="auto">
            <a:xfrm>
              <a:off x="7616190" y="343503"/>
              <a:ext cx="4075706" cy="883914"/>
            </a:xfrm>
            <a:prstGeom prst="wedgeRectCallout">
              <a:avLst>
                <a:gd name="adj1" fmla="val -10846"/>
                <a:gd name="adj2" fmla="val -14556"/>
              </a:avLst>
            </a:prstGeom>
            <a:solidFill>
              <a:srgbClr val="E5FFE9"/>
            </a:solidFill>
            <a:ln>
              <a:solidFill>
                <a:srgbClr val="00B05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37159" tIns="91438" rIns="91438" bIns="91438" numCol="1" spcCol="0" rtlCol="0" fromWordArt="0" anchor="ctr" anchorCtr="0" forceAA="0" compatLnSpc="1">
              <a:prstTxWarp prst="textNoShape">
                <a:avLst/>
              </a:prstTxWarp>
              <a:noAutofit/>
            </a:bodyPr>
            <a:lstStyle/>
            <a:p>
              <a:pPr marL="0" marR="0" lvl="0" indent="0" algn="l" defTabSz="914554"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Maturity Model</a:t>
              </a:r>
            </a:p>
            <a:p>
              <a:pPr marL="0" marR="0" lvl="0" indent="0" algn="l" defTabSz="914554"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Assessment &amp; </a:t>
              </a:r>
              <a:br>
                <a:rPr kumimoji="0" lang="en-US" sz="1400" b="0" i="1"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br>
              <a:r>
                <a:rPr kumimoji="0" lang="en-US" sz="1400" b="0" i="1"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Improvement exercises</a:t>
              </a:r>
            </a:p>
          </p:txBody>
        </p:sp>
        <p:grpSp>
          <p:nvGrpSpPr>
            <p:cNvPr id="184" name="Group 183">
              <a:extLst>
                <a:ext uri="{FF2B5EF4-FFF2-40B4-BE49-F238E27FC236}">
                  <a16:creationId xmlns:a16="http://schemas.microsoft.com/office/drawing/2014/main" id="{F01AB4B7-FEE8-9DEA-5EE2-303E841FF578}"/>
                </a:ext>
              </a:extLst>
            </p:cNvPr>
            <p:cNvGrpSpPr/>
            <p:nvPr/>
          </p:nvGrpSpPr>
          <p:grpSpPr>
            <a:xfrm>
              <a:off x="9443296" y="368282"/>
              <a:ext cx="2077973" cy="632307"/>
              <a:chOff x="5955373" y="242555"/>
              <a:chExt cx="2499348" cy="760532"/>
            </a:xfrm>
          </p:grpSpPr>
          <p:grpSp>
            <p:nvGrpSpPr>
              <p:cNvPr id="200" name="Group 199">
                <a:extLst>
                  <a:ext uri="{FF2B5EF4-FFF2-40B4-BE49-F238E27FC236}">
                    <a16:creationId xmlns:a16="http://schemas.microsoft.com/office/drawing/2014/main" id="{D9966534-9775-A53E-7822-816752DD0A4C}"/>
                  </a:ext>
                </a:extLst>
              </p:cNvPr>
              <p:cNvGrpSpPr/>
              <p:nvPr/>
            </p:nvGrpSpPr>
            <p:grpSpPr>
              <a:xfrm flipH="1">
                <a:off x="6180084" y="271313"/>
                <a:ext cx="1421008" cy="667601"/>
                <a:chOff x="6757699" y="245510"/>
                <a:chExt cx="1421008" cy="667601"/>
              </a:xfrm>
            </p:grpSpPr>
            <p:pic>
              <p:nvPicPr>
                <p:cNvPr id="215" name="Picture 214">
                  <a:extLst>
                    <a:ext uri="{FF2B5EF4-FFF2-40B4-BE49-F238E27FC236}">
                      <a16:creationId xmlns:a16="http://schemas.microsoft.com/office/drawing/2014/main" id="{5470FD97-DE07-B222-9401-462CE9F16309}"/>
                    </a:ext>
                  </a:extLst>
                </p:cNvPr>
                <p:cNvPicPr>
                  <a:picLocks noChangeAspect="1"/>
                </p:cNvPicPr>
                <p:nvPr/>
              </p:nvPicPr>
              <p:blipFill>
                <a:blip r:embed="rId10"/>
                <a:stretch>
                  <a:fillRect/>
                </a:stretch>
              </p:blipFill>
              <p:spPr>
                <a:xfrm flipH="1">
                  <a:off x="7494423" y="245510"/>
                  <a:ext cx="684284" cy="533105"/>
                </a:xfrm>
                <a:prstGeom prst="rect">
                  <a:avLst/>
                </a:prstGeom>
              </p:spPr>
            </p:pic>
            <p:pic>
              <p:nvPicPr>
                <p:cNvPr id="216" name="Picture 215">
                  <a:extLst>
                    <a:ext uri="{FF2B5EF4-FFF2-40B4-BE49-F238E27FC236}">
                      <a16:creationId xmlns:a16="http://schemas.microsoft.com/office/drawing/2014/main" id="{AB351FFC-8413-1116-69DA-51FF15C08341}"/>
                    </a:ext>
                  </a:extLst>
                </p:cNvPr>
                <p:cNvPicPr>
                  <a:picLocks noChangeAspect="1"/>
                </p:cNvPicPr>
                <p:nvPr/>
              </p:nvPicPr>
              <p:blipFill>
                <a:blip r:embed="rId10"/>
                <a:stretch>
                  <a:fillRect/>
                </a:stretch>
              </p:blipFill>
              <p:spPr>
                <a:xfrm flipH="1">
                  <a:off x="7310242" y="279134"/>
                  <a:ext cx="684284" cy="533105"/>
                </a:xfrm>
                <a:prstGeom prst="rect">
                  <a:avLst/>
                </a:prstGeom>
              </p:spPr>
            </p:pic>
            <p:pic>
              <p:nvPicPr>
                <p:cNvPr id="217" name="Picture 216">
                  <a:extLst>
                    <a:ext uri="{FF2B5EF4-FFF2-40B4-BE49-F238E27FC236}">
                      <a16:creationId xmlns:a16="http://schemas.microsoft.com/office/drawing/2014/main" id="{CF26CC04-64F1-74B0-23B7-6AF4A1F9EDC6}"/>
                    </a:ext>
                  </a:extLst>
                </p:cNvPr>
                <p:cNvPicPr>
                  <a:picLocks noChangeAspect="1"/>
                </p:cNvPicPr>
                <p:nvPr/>
              </p:nvPicPr>
              <p:blipFill>
                <a:blip r:embed="rId10"/>
                <a:stretch>
                  <a:fillRect/>
                </a:stretch>
              </p:blipFill>
              <p:spPr>
                <a:xfrm flipH="1">
                  <a:off x="7126061" y="312758"/>
                  <a:ext cx="684284" cy="533105"/>
                </a:xfrm>
                <a:prstGeom prst="rect">
                  <a:avLst/>
                </a:prstGeom>
              </p:spPr>
            </p:pic>
            <p:pic>
              <p:nvPicPr>
                <p:cNvPr id="218" name="Picture 217">
                  <a:extLst>
                    <a:ext uri="{FF2B5EF4-FFF2-40B4-BE49-F238E27FC236}">
                      <a16:creationId xmlns:a16="http://schemas.microsoft.com/office/drawing/2014/main" id="{D012FD25-3D67-0C87-52B4-A81F3EBACC8C}"/>
                    </a:ext>
                  </a:extLst>
                </p:cNvPr>
                <p:cNvPicPr>
                  <a:picLocks noChangeAspect="1"/>
                </p:cNvPicPr>
                <p:nvPr/>
              </p:nvPicPr>
              <p:blipFill>
                <a:blip r:embed="rId10"/>
                <a:stretch>
                  <a:fillRect/>
                </a:stretch>
              </p:blipFill>
              <p:spPr>
                <a:xfrm flipH="1">
                  <a:off x="6941880" y="346382"/>
                  <a:ext cx="684284" cy="533105"/>
                </a:xfrm>
                <a:prstGeom prst="rect">
                  <a:avLst/>
                </a:prstGeom>
              </p:spPr>
            </p:pic>
            <p:pic>
              <p:nvPicPr>
                <p:cNvPr id="219" name="Picture 218">
                  <a:extLst>
                    <a:ext uri="{FF2B5EF4-FFF2-40B4-BE49-F238E27FC236}">
                      <a16:creationId xmlns:a16="http://schemas.microsoft.com/office/drawing/2014/main" id="{E92299BB-C78F-8A7D-2F29-1149A36895E3}"/>
                    </a:ext>
                  </a:extLst>
                </p:cNvPr>
                <p:cNvPicPr>
                  <a:picLocks noChangeAspect="1"/>
                </p:cNvPicPr>
                <p:nvPr/>
              </p:nvPicPr>
              <p:blipFill>
                <a:blip r:embed="rId10"/>
                <a:stretch>
                  <a:fillRect/>
                </a:stretch>
              </p:blipFill>
              <p:spPr>
                <a:xfrm flipH="1">
                  <a:off x="6757699" y="380006"/>
                  <a:ext cx="684284" cy="533105"/>
                </a:xfrm>
                <a:prstGeom prst="rect">
                  <a:avLst/>
                </a:prstGeom>
              </p:spPr>
            </p:pic>
          </p:grpSp>
          <p:grpSp>
            <p:nvGrpSpPr>
              <p:cNvPr id="206" name="Group 205">
                <a:extLst>
                  <a:ext uri="{FF2B5EF4-FFF2-40B4-BE49-F238E27FC236}">
                    <a16:creationId xmlns:a16="http://schemas.microsoft.com/office/drawing/2014/main" id="{2C40067C-BB14-326F-3458-1B39A64C3CAD}"/>
                  </a:ext>
                </a:extLst>
              </p:cNvPr>
              <p:cNvGrpSpPr/>
              <p:nvPr/>
            </p:nvGrpSpPr>
            <p:grpSpPr>
              <a:xfrm>
                <a:off x="5955373" y="242555"/>
                <a:ext cx="2499348" cy="760532"/>
                <a:chOff x="5624873" y="263492"/>
                <a:chExt cx="2499348" cy="760532"/>
              </a:xfrm>
            </p:grpSpPr>
            <p:pic>
              <p:nvPicPr>
                <p:cNvPr id="209" name="Picture 208">
                  <a:extLst>
                    <a:ext uri="{FF2B5EF4-FFF2-40B4-BE49-F238E27FC236}">
                      <a16:creationId xmlns:a16="http://schemas.microsoft.com/office/drawing/2014/main" id="{1208630F-1CC5-A556-3B29-B06441132F6E}"/>
                    </a:ext>
                  </a:extLst>
                </p:cNvPr>
                <p:cNvPicPr>
                  <a:picLocks noChangeAspect="1"/>
                </p:cNvPicPr>
                <p:nvPr/>
              </p:nvPicPr>
              <p:blipFill>
                <a:blip r:embed="rId10"/>
                <a:stretch>
                  <a:fillRect/>
                </a:stretch>
              </p:blipFill>
              <p:spPr>
                <a:xfrm flipH="1">
                  <a:off x="7310242" y="279134"/>
                  <a:ext cx="684284" cy="533105"/>
                </a:xfrm>
                <a:prstGeom prst="rect">
                  <a:avLst/>
                </a:prstGeom>
              </p:spPr>
            </p:pic>
            <p:pic>
              <p:nvPicPr>
                <p:cNvPr id="210" name="Picture 209">
                  <a:extLst>
                    <a:ext uri="{FF2B5EF4-FFF2-40B4-BE49-F238E27FC236}">
                      <a16:creationId xmlns:a16="http://schemas.microsoft.com/office/drawing/2014/main" id="{FBB6B619-4F82-B01F-58C2-A7E9C0E14E85}"/>
                    </a:ext>
                  </a:extLst>
                </p:cNvPr>
                <p:cNvPicPr>
                  <a:picLocks noChangeAspect="1"/>
                </p:cNvPicPr>
                <p:nvPr/>
              </p:nvPicPr>
              <p:blipFill>
                <a:blip r:embed="rId10"/>
                <a:stretch>
                  <a:fillRect/>
                </a:stretch>
              </p:blipFill>
              <p:spPr>
                <a:xfrm flipH="1">
                  <a:off x="7126061" y="312758"/>
                  <a:ext cx="684284" cy="533105"/>
                </a:xfrm>
                <a:prstGeom prst="rect">
                  <a:avLst/>
                </a:prstGeom>
              </p:spPr>
            </p:pic>
            <p:pic>
              <p:nvPicPr>
                <p:cNvPr id="211" name="Picture 210">
                  <a:extLst>
                    <a:ext uri="{FF2B5EF4-FFF2-40B4-BE49-F238E27FC236}">
                      <a16:creationId xmlns:a16="http://schemas.microsoft.com/office/drawing/2014/main" id="{44C7D44A-C4F6-C31B-09D3-D9951BAC21C6}"/>
                    </a:ext>
                  </a:extLst>
                </p:cNvPr>
                <p:cNvPicPr>
                  <a:picLocks noChangeAspect="1"/>
                </p:cNvPicPr>
                <p:nvPr/>
              </p:nvPicPr>
              <p:blipFill>
                <a:blip r:embed="rId10"/>
                <a:stretch>
                  <a:fillRect/>
                </a:stretch>
              </p:blipFill>
              <p:spPr>
                <a:xfrm flipH="1">
                  <a:off x="6941880" y="346382"/>
                  <a:ext cx="684284" cy="533105"/>
                </a:xfrm>
                <a:prstGeom prst="rect">
                  <a:avLst/>
                </a:prstGeom>
              </p:spPr>
            </p:pic>
            <p:pic>
              <p:nvPicPr>
                <p:cNvPr id="212" name="Picture 211">
                  <a:extLst>
                    <a:ext uri="{FF2B5EF4-FFF2-40B4-BE49-F238E27FC236}">
                      <a16:creationId xmlns:a16="http://schemas.microsoft.com/office/drawing/2014/main" id="{16A93F43-58D1-8C48-1B99-6DA89C5B6055}"/>
                    </a:ext>
                  </a:extLst>
                </p:cNvPr>
                <p:cNvPicPr>
                  <a:picLocks noChangeAspect="1"/>
                </p:cNvPicPr>
                <p:nvPr/>
              </p:nvPicPr>
              <p:blipFill>
                <a:blip r:embed="rId10"/>
                <a:stretch>
                  <a:fillRect/>
                </a:stretch>
              </p:blipFill>
              <p:spPr>
                <a:xfrm flipH="1">
                  <a:off x="6757699" y="380006"/>
                  <a:ext cx="684284" cy="533105"/>
                </a:xfrm>
                <a:prstGeom prst="rect">
                  <a:avLst/>
                </a:prstGeom>
              </p:spPr>
            </p:pic>
            <p:sp>
              <p:nvSpPr>
                <p:cNvPr id="213" name="Rectangle 212">
                  <a:extLst>
                    <a:ext uri="{FF2B5EF4-FFF2-40B4-BE49-F238E27FC236}">
                      <a16:creationId xmlns:a16="http://schemas.microsoft.com/office/drawing/2014/main" id="{44C10CFE-9B11-94D9-62E9-83ED3A3E901E}"/>
                    </a:ext>
                  </a:extLst>
                </p:cNvPr>
                <p:cNvSpPr/>
                <p:nvPr/>
              </p:nvSpPr>
              <p:spPr bwMode="auto">
                <a:xfrm>
                  <a:off x="5624873" y="263492"/>
                  <a:ext cx="2499348" cy="760532"/>
                </a:xfrm>
                <a:custGeom>
                  <a:avLst/>
                  <a:gdLst>
                    <a:gd name="connsiteX0" fmla="*/ 0 w 2077973"/>
                    <a:gd name="connsiteY0" fmla="*/ 0 h 736160"/>
                    <a:gd name="connsiteX1" fmla="*/ 2077973 w 2077973"/>
                    <a:gd name="connsiteY1" fmla="*/ 0 h 736160"/>
                    <a:gd name="connsiteX2" fmla="*/ 2077973 w 2077973"/>
                    <a:gd name="connsiteY2" fmla="*/ 736160 h 736160"/>
                    <a:gd name="connsiteX3" fmla="*/ 0 w 2077973"/>
                    <a:gd name="connsiteY3" fmla="*/ 736160 h 736160"/>
                    <a:gd name="connsiteX4" fmla="*/ 0 w 2077973"/>
                    <a:gd name="connsiteY4" fmla="*/ 0 h 736160"/>
                    <a:gd name="connsiteX0" fmla="*/ 0 w 2077973"/>
                    <a:gd name="connsiteY0" fmla="*/ 0 h 736160"/>
                    <a:gd name="connsiteX1" fmla="*/ 2077973 w 2077973"/>
                    <a:gd name="connsiteY1" fmla="*/ 0 h 736160"/>
                    <a:gd name="connsiteX2" fmla="*/ 2077973 w 2077973"/>
                    <a:gd name="connsiteY2" fmla="*/ 736160 h 736160"/>
                    <a:gd name="connsiteX3" fmla="*/ 40481 w 2077973"/>
                    <a:gd name="connsiteY3" fmla="*/ 665913 h 736160"/>
                    <a:gd name="connsiteX4" fmla="*/ 0 w 2077973"/>
                    <a:gd name="connsiteY4" fmla="*/ 0 h 736160"/>
                    <a:gd name="connsiteX0" fmla="*/ 0 w 2077973"/>
                    <a:gd name="connsiteY0" fmla="*/ 0 h 711157"/>
                    <a:gd name="connsiteX1" fmla="*/ 2077973 w 2077973"/>
                    <a:gd name="connsiteY1" fmla="*/ 0 h 711157"/>
                    <a:gd name="connsiteX2" fmla="*/ 1981533 w 2077973"/>
                    <a:gd name="connsiteY2" fmla="*/ 711157 h 711157"/>
                    <a:gd name="connsiteX3" fmla="*/ 40481 w 2077973"/>
                    <a:gd name="connsiteY3" fmla="*/ 665913 h 711157"/>
                    <a:gd name="connsiteX4" fmla="*/ 0 w 2077973"/>
                    <a:gd name="connsiteY4" fmla="*/ 0 h 711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7973" h="711157">
                      <a:moveTo>
                        <a:pt x="0" y="0"/>
                      </a:moveTo>
                      <a:lnTo>
                        <a:pt x="2077973" y="0"/>
                      </a:lnTo>
                      <a:lnTo>
                        <a:pt x="1981533" y="711157"/>
                      </a:lnTo>
                      <a:lnTo>
                        <a:pt x="40481" y="665913"/>
                      </a:lnTo>
                      <a:lnTo>
                        <a:pt x="0" y="0"/>
                      </a:lnTo>
                      <a:close/>
                    </a:path>
                  </a:pathLst>
                </a:custGeom>
                <a:solidFill>
                  <a:srgbClr val="E5FFE9">
                    <a:alpha val="71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marL="0" marR="0" lvl="0" indent="0" algn="l" defTabSz="93248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14" name="Picture 213">
                  <a:extLst>
                    <a:ext uri="{FF2B5EF4-FFF2-40B4-BE49-F238E27FC236}">
                      <a16:creationId xmlns:a16="http://schemas.microsoft.com/office/drawing/2014/main" id="{948EB27F-E926-05B1-8599-B302F3F3970B}"/>
                    </a:ext>
                  </a:extLst>
                </p:cNvPr>
                <p:cNvPicPr>
                  <a:picLocks noChangeAspect="1"/>
                </p:cNvPicPr>
                <p:nvPr/>
              </p:nvPicPr>
              <p:blipFill>
                <a:blip r:embed="rId10"/>
                <a:stretch>
                  <a:fillRect/>
                </a:stretch>
              </p:blipFill>
              <p:spPr>
                <a:xfrm flipH="1">
                  <a:off x="6573517" y="413628"/>
                  <a:ext cx="684284" cy="533105"/>
                </a:xfrm>
                <a:prstGeom prst="rect">
                  <a:avLst/>
                </a:prstGeom>
              </p:spPr>
            </p:pic>
          </p:grpSp>
        </p:grpSp>
      </p:grpSp>
      <p:pic>
        <p:nvPicPr>
          <p:cNvPr id="3" name="Picture 2">
            <a:extLst>
              <a:ext uri="{FF2B5EF4-FFF2-40B4-BE49-F238E27FC236}">
                <a16:creationId xmlns:a16="http://schemas.microsoft.com/office/drawing/2014/main" id="{8600D1B3-80A0-8F7B-2816-8A12FE266507}"/>
              </a:ext>
            </a:extLst>
          </p:cNvPr>
          <p:cNvPicPr>
            <a:picLocks noChangeAspect="1"/>
          </p:cNvPicPr>
          <p:nvPr/>
        </p:nvPicPr>
        <p:blipFill>
          <a:blip r:embed="rId11"/>
          <a:stretch>
            <a:fillRect/>
          </a:stretch>
        </p:blipFill>
        <p:spPr>
          <a:xfrm>
            <a:off x="5400418" y="3015727"/>
            <a:ext cx="1286282" cy="723534"/>
          </a:xfrm>
          <a:prstGeom prst="rect">
            <a:avLst/>
          </a:prstGeom>
          <a:ln w="38100">
            <a:noFill/>
            <a:prstDash val="solid"/>
            <a:headEnd type="none" w="lg" len="med"/>
            <a:tailEnd type="triangle"/>
          </a:ln>
        </p:spPr>
      </p:pic>
      <p:pic>
        <p:nvPicPr>
          <p:cNvPr id="110" name="Picture 109">
            <a:extLst>
              <a:ext uri="{FF2B5EF4-FFF2-40B4-BE49-F238E27FC236}">
                <a16:creationId xmlns:a16="http://schemas.microsoft.com/office/drawing/2014/main" id="{035867E8-20DF-D7E1-BB7C-A4F71D39C540}"/>
              </a:ext>
            </a:extLst>
          </p:cNvPr>
          <p:cNvPicPr>
            <a:picLocks noChangeAspect="1"/>
          </p:cNvPicPr>
          <p:nvPr/>
        </p:nvPicPr>
        <p:blipFill>
          <a:blip r:embed="rId12"/>
          <a:stretch>
            <a:fillRect/>
          </a:stretch>
        </p:blipFill>
        <p:spPr>
          <a:xfrm>
            <a:off x="10524925" y="5054746"/>
            <a:ext cx="1270513" cy="812244"/>
          </a:xfrm>
          <a:prstGeom prst="rect">
            <a:avLst/>
          </a:prstGeom>
          <a:solidFill>
            <a:schemeClr val="bg1"/>
          </a:solidFill>
          <a:ln>
            <a:noFill/>
          </a:ln>
          <a:effectLst>
            <a:outerShdw blurRad="190500" dist="76200" dir="2700000" algn="ctr" rotWithShape="0">
              <a:prstClr val="black">
                <a:alpha val="30000"/>
              </a:prstClr>
            </a:outerShdw>
          </a:effectLst>
        </p:spPr>
      </p:pic>
      <p:sp>
        <p:nvSpPr>
          <p:cNvPr id="111" name="Speech Bubble: Rectangle 110">
            <a:extLst>
              <a:ext uri="{FF2B5EF4-FFF2-40B4-BE49-F238E27FC236}">
                <a16:creationId xmlns:a16="http://schemas.microsoft.com/office/drawing/2014/main" id="{0E5292BC-169A-BD10-8E60-96D39094047C}"/>
              </a:ext>
            </a:extLst>
          </p:cNvPr>
          <p:cNvSpPr/>
          <p:nvPr/>
        </p:nvSpPr>
        <p:spPr bwMode="auto">
          <a:xfrm>
            <a:off x="10059294" y="5956908"/>
            <a:ext cx="1832977" cy="569747"/>
          </a:xfrm>
          <a:prstGeom prst="wedgeRectCallout">
            <a:avLst>
              <a:gd name="adj1" fmla="val 8965"/>
              <a:gd name="adj2" fmla="val -71943"/>
            </a:avLst>
          </a:prstGeom>
          <a:solidFill>
            <a:schemeClr val="bg1">
              <a:lumMod val="95000"/>
            </a:schemeClr>
          </a:solidFill>
          <a:ln>
            <a:solidFill>
              <a:schemeClr val="tx1">
                <a:lumMod val="50000"/>
                <a:lumOff val="50000"/>
              </a:schemeClr>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3260" tIns="149217" rIns="93260" bIns="149217"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32" b="1" i="0" u="none" strike="noStrike" kern="1200" cap="none" spc="0" normalizeH="0" baseline="0" noProof="0">
                <a:ln>
                  <a:noFill/>
                </a:ln>
                <a:solidFill>
                  <a:srgbClr val="FFFFFF">
                    <a:lumMod val="50000"/>
                  </a:srgbClr>
                </a:solidFill>
                <a:effectLst/>
                <a:uLnTx/>
                <a:uFillTx/>
                <a:latin typeface="Segoe UI"/>
                <a:ea typeface="+mn-ea"/>
                <a:cs typeface="+mn-cs"/>
              </a:rPr>
              <a:t>Documentation</a:t>
            </a:r>
          </a:p>
          <a:p>
            <a:pPr marL="0" marR="0" lvl="0" indent="0" algn="l" defTabSz="932597"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solidFill>
                  <a:srgbClr val="FFFFFF">
                    <a:lumMod val="50000"/>
                  </a:srgbClr>
                </a:solidFill>
                <a:effectLst/>
                <a:uLnTx/>
                <a:uFillTx/>
                <a:latin typeface="Segoe UI"/>
                <a:ea typeface="+mn-ea"/>
                <a:cs typeface="+mn-cs"/>
              </a:rPr>
              <a:t>Step by Step Instructions on Microsoft Docs site</a:t>
            </a:r>
          </a:p>
        </p:txBody>
      </p:sp>
      <p:sp>
        <p:nvSpPr>
          <p:cNvPr id="106" name="Speech Bubble: Rectangle 105">
            <a:extLst>
              <a:ext uri="{FF2B5EF4-FFF2-40B4-BE49-F238E27FC236}">
                <a16:creationId xmlns:a16="http://schemas.microsoft.com/office/drawing/2014/main" id="{968D86D3-F647-6389-09D2-8D7C68DFC60D}"/>
              </a:ext>
            </a:extLst>
          </p:cNvPr>
          <p:cNvSpPr/>
          <p:nvPr/>
        </p:nvSpPr>
        <p:spPr bwMode="auto">
          <a:xfrm>
            <a:off x="7169841" y="5089666"/>
            <a:ext cx="2868882" cy="642299"/>
          </a:xfrm>
          <a:prstGeom prst="wedgeRectCallout">
            <a:avLst>
              <a:gd name="adj1" fmla="val 25492"/>
              <a:gd name="adj2" fmla="val -71499"/>
            </a:avLst>
          </a:prstGeom>
          <a:solidFill>
            <a:srgbClr val="E5FFE9">
              <a:alpha val="90000"/>
            </a:srgbClr>
          </a:solidFill>
          <a:ln>
            <a:solidFill>
              <a:srgbClr val="00B05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38" tIns="146302" rIns="91438" bIns="146302"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Implementation Procedures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Describe how to deploy/configure each technical component</a:t>
            </a:r>
          </a:p>
        </p:txBody>
      </p:sp>
      <p:sp>
        <p:nvSpPr>
          <p:cNvPr id="105" name="Speech Bubble: Rectangle 104">
            <a:extLst>
              <a:ext uri="{FF2B5EF4-FFF2-40B4-BE49-F238E27FC236}">
                <a16:creationId xmlns:a16="http://schemas.microsoft.com/office/drawing/2014/main" id="{8B2F6A59-2EAF-C59E-0C5F-12EFC4970B36}"/>
              </a:ext>
            </a:extLst>
          </p:cNvPr>
          <p:cNvSpPr/>
          <p:nvPr/>
        </p:nvSpPr>
        <p:spPr bwMode="auto">
          <a:xfrm>
            <a:off x="8658667" y="3255350"/>
            <a:ext cx="3286678" cy="797778"/>
          </a:xfrm>
          <a:prstGeom prst="wedgeRectCallout">
            <a:avLst>
              <a:gd name="adj1" fmla="val -59551"/>
              <a:gd name="adj2" fmla="val 19527"/>
            </a:avLst>
          </a:prstGeom>
          <a:solidFill>
            <a:srgbClr val="E5FFE9">
              <a:alpha val="90000"/>
            </a:srgbClr>
          </a:solidFill>
          <a:ln>
            <a:solidFill>
              <a:srgbClr val="00B05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38" tIns="146302" rIns="91438" bIns="146302"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Technical Plans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How to make it real (OKRs, capabilities, stakeholders &amp; project team, links to implementation plans, etc.)</a:t>
            </a:r>
            <a:endParaRPr kumimoji="0" lang="en-US" sz="1050" b="1" i="1" u="none" strike="noStrike" kern="1200" cap="none" spc="0" normalizeH="0" baseline="0" noProof="0">
              <a:ln>
                <a:noFill/>
              </a:ln>
              <a:gradFill>
                <a:gsLst>
                  <a:gs pos="2917">
                    <a:srgbClr val="000000"/>
                  </a:gs>
                  <a:gs pos="30000">
                    <a:srgbClr val="000000"/>
                  </a:gs>
                </a:gsLst>
                <a:lin ang="5400000" scaled="0"/>
              </a:gradFill>
              <a:effectLst/>
              <a:uLnTx/>
              <a:uFillTx/>
              <a:latin typeface="Segoe UI Semibold"/>
              <a:ea typeface="+mn-ea"/>
              <a:cs typeface="+mn-cs"/>
            </a:endParaRPr>
          </a:p>
        </p:txBody>
      </p:sp>
      <p:sp>
        <p:nvSpPr>
          <p:cNvPr id="2" name="Speech Bubble: Rectangle 1">
            <a:extLst>
              <a:ext uri="{FF2B5EF4-FFF2-40B4-BE49-F238E27FC236}">
                <a16:creationId xmlns:a16="http://schemas.microsoft.com/office/drawing/2014/main" id="{90C8BBBF-D956-A28D-8945-01B6F6B4F3B7}"/>
              </a:ext>
            </a:extLst>
          </p:cNvPr>
          <p:cNvSpPr/>
          <p:nvPr/>
        </p:nvSpPr>
        <p:spPr bwMode="auto">
          <a:xfrm>
            <a:off x="6670103" y="2444514"/>
            <a:ext cx="2777425" cy="565720"/>
          </a:xfrm>
          <a:prstGeom prst="wedgeRectCallout">
            <a:avLst>
              <a:gd name="adj1" fmla="val -49943"/>
              <a:gd name="adj2" fmla="val 122869"/>
            </a:avLst>
          </a:prstGeom>
          <a:solidFill>
            <a:srgbClr val="E5FFE9">
              <a:alpha val="90000"/>
            </a:srgbClr>
          </a:solidFill>
          <a:ln>
            <a:solidFill>
              <a:srgbClr val="00B05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38" tIns="18288" rIns="91438" bIns="146302" numCol="1" spcCol="0" rtlCol="0" fromWordArt="0" anchor="t" anchorCtr="0" forceAA="0" compatLnSpc="1">
            <a:prstTxWarp prst="textNoShape">
              <a:avLst/>
            </a:prstTxWarp>
            <a:noAutofit/>
          </a:bodyPr>
          <a:lstStyle/>
          <a:p>
            <a:pPr marL="5715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Strategic Initiative Plan</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900" b="0" i="1"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Describes technical solutions in that initiative</a:t>
            </a:r>
          </a:p>
        </p:txBody>
      </p:sp>
      <p:sp>
        <p:nvSpPr>
          <p:cNvPr id="5" name="Speech Bubble: Rectangle 4">
            <a:extLst>
              <a:ext uri="{FF2B5EF4-FFF2-40B4-BE49-F238E27FC236}">
                <a16:creationId xmlns:a16="http://schemas.microsoft.com/office/drawing/2014/main" id="{DCDED252-5630-3EBB-7C1F-D5B3C55F8398}"/>
              </a:ext>
            </a:extLst>
          </p:cNvPr>
          <p:cNvSpPr/>
          <p:nvPr/>
        </p:nvSpPr>
        <p:spPr bwMode="auto">
          <a:xfrm>
            <a:off x="6670103" y="2450007"/>
            <a:ext cx="2113359" cy="304280"/>
          </a:xfrm>
          <a:prstGeom prst="wedgeRectCallout">
            <a:avLst>
              <a:gd name="adj1" fmla="val -61350"/>
              <a:gd name="adj2" fmla="val 53978"/>
            </a:avLst>
          </a:prstGeom>
          <a:solidFill>
            <a:srgbClr val="E5FFE9"/>
          </a:solidFill>
          <a:ln>
            <a:solidFill>
              <a:srgbClr val="00B05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38" tIns="146302" rIns="0" bIns="146302"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gradFill>
                  <a:gsLst>
                    <a:gs pos="2917">
                      <a:srgbClr val="000000"/>
                    </a:gs>
                    <a:gs pos="30000">
                      <a:srgbClr val="000000"/>
                    </a:gs>
                  </a:gsLst>
                  <a:lin ang="5400000" scaled="0"/>
                </a:gradFill>
                <a:effectLst/>
                <a:uLnTx/>
                <a:uFillTx/>
                <a:latin typeface="Segoe UI"/>
                <a:ea typeface="+mn-ea"/>
                <a:cs typeface="+mn-cs"/>
              </a:rPr>
              <a:t>Strategic Initiative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 b="0" i="1" u="none" strike="noStrike" kern="1200" cap="none" spc="0" normalizeH="0" baseline="0" noProof="0">
                <a:ln>
                  <a:noFill/>
                </a:ln>
                <a:solidFill>
                  <a:srgbClr val="E5FFE9"/>
                </a:solidFill>
                <a:effectLst/>
                <a:uLnTx/>
                <a:uFillTx/>
                <a:latin typeface="Segoe UI"/>
                <a:ea typeface="+mn-ea"/>
                <a:cs typeface="+mn-cs"/>
              </a:rPr>
              <a:t>Enables a Zero Trust transformation</a:t>
            </a:r>
          </a:p>
        </p:txBody>
      </p:sp>
      <p:pic>
        <p:nvPicPr>
          <p:cNvPr id="11" name="Picture 10">
            <a:extLst>
              <a:ext uri="{FF2B5EF4-FFF2-40B4-BE49-F238E27FC236}">
                <a16:creationId xmlns:a16="http://schemas.microsoft.com/office/drawing/2014/main" id="{58078433-CC90-3E9A-9618-8FEF4CDCA20C}"/>
              </a:ext>
            </a:extLst>
          </p:cNvPr>
          <p:cNvPicPr>
            <a:picLocks noChangeAspect="1"/>
          </p:cNvPicPr>
          <p:nvPr/>
        </p:nvPicPr>
        <p:blipFill>
          <a:blip r:embed="rId13"/>
          <a:stretch>
            <a:fillRect/>
          </a:stretch>
        </p:blipFill>
        <p:spPr>
          <a:xfrm>
            <a:off x="6875437" y="3590172"/>
            <a:ext cx="1510289" cy="849538"/>
          </a:xfrm>
          <a:prstGeom prst="rect">
            <a:avLst/>
          </a:prstGeom>
        </p:spPr>
      </p:pic>
      <p:pic>
        <p:nvPicPr>
          <p:cNvPr id="8" name="Picture 7">
            <a:extLst>
              <a:ext uri="{FF2B5EF4-FFF2-40B4-BE49-F238E27FC236}">
                <a16:creationId xmlns:a16="http://schemas.microsoft.com/office/drawing/2014/main" id="{BCC8CD09-1ADE-EDFF-FC3C-A170CB1E9796}"/>
              </a:ext>
            </a:extLst>
          </p:cNvPr>
          <p:cNvPicPr>
            <a:picLocks noChangeAspect="1"/>
          </p:cNvPicPr>
          <p:nvPr/>
        </p:nvPicPr>
        <p:blipFill rotWithShape="1">
          <a:blip r:embed="rId13"/>
          <a:srcRect l="53486" t="59832" r="2072" b="11405"/>
          <a:stretch/>
        </p:blipFill>
        <p:spPr>
          <a:xfrm>
            <a:off x="8663929" y="4382859"/>
            <a:ext cx="1492896" cy="543504"/>
          </a:xfrm>
          <a:prstGeom prst="rect">
            <a:avLst/>
          </a:prstGeom>
          <a:effectLst>
            <a:glow rad="50800">
              <a:schemeClr val="bg1">
                <a:alpha val="84000"/>
              </a:schemeClr>
            </a:glow>
            <a:softEdge rad="31750"/>
          </a:effectLst>
        </p:spPr>
      </p:pic>
    </p:spTree>
    <p:extLst>
      <p:ext uri="{BB962C8B-B14F-4D97-AF65-F5344CB8AC3E}">
        <p14:creationId xmlns:p14="http://schemas.microsoft.com/office/powerpoint/2010/main" val="18460039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750"/>
                                        <p:tgtEl>
                                          <p:spTgt spid="3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grpId="0" nodeType="withEffect">
                                  <p:stCondLst>
                                    <p:cond delay="25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750"/>
                            </p:stCondLst>
                            <p:childTnLst>
                              <p:par>
                                <p:cTn id="18" presetID="10"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500"/>
                                        <p:tgtEl>
                                          <p:spTgt spid="40"/>
                                        </p:tgtEl>
                                      </p:cBhvr>
                                    </p:animEffect>
                                  </p:childTnLst>
                                </p:cTn>
                              </p:par>
                              <p:par>
                                <p:cTn id="21" presetID="10" presetClass="entr" presetSubtype="0" fill="hold"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05"/>
                                        </p:tgtEl>
                                        <p:attrNameLst>
                                          <p:attrName>style.visibility</p:attrName>
                                        </p:attrNameLst>
                                      </p:cBhvr>
                                      <p:to>
                                        <p:strVal val="visible"/>
                                      </p:to>
                                    </p:set>
                                    <p:animEffect transition="in" filter="fade">
                                      <p:cBhvr>
                                        <p:cTn id="26" dur="500"/>
                                        <p:tgtEl>
                                          <p:spTgt spid="105"/>
                                        </p:tgtEl>
                                      </p:cBhvr>
                                    </p:animEffect>
                                  </p:childTnLst>
                                </p:cTn>
                              </p:par>
                            </p:childTnLst>
                          </p:cTn>
                        </p:par>
                        <p:par>
                          <p:cTn id="27" fill="hold">
                            <p:stCondLst>
                              <p:cond delay="1250"/>
                            </p:stCondLst>
                            <p:childTnLst>
                              <p:par>
                                <p:cTn id="28" presetID="10" presetClass="entr" presetSubtype="0" fill="hold" grpId="0" nodeType="afterEffect">
                                  <p:stCondLst>
                                    <p:cond delay="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500"/>
                                        <p:tgtEl>
                                          <p:spTgt spid="41"/>
                                        </p:tgtEl>
                                      </p:cBhvr>
                                    </p:animEffect>
                                  </p:childTnLst>
                                </p:cTn>
                              </p:par>
                              <p:par>
                                <p:cTn id="31" presetID="10" presetClass="entr" presetSubtype="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6"/>
                                        </p:tgtEl>
                                        <p:attrNameLst>
                                          <p:attrName>style.visibility</p:attrName>
                                        </p:attrNameLst>
                                      </p:cBhvr>
                                      <p:to>
                                        <p:strVal val="visible"/>
                                      </p:to>
                                    </p:set>
                                    <p:animEffect transition="in" filter="fade">
                                      <p:cBhvr>
                                        <p:cTn id="36" dur="500"/>
                                        <p:tgtEl>
                                          <p:spTgt spid="106"/>
                                        </p:tgtEl>
                                      </p:cBhvr>
                                    </p:animEffect>
                                  </p:childTnLst>
                                </p:cTn>
                              </p:par>
                            </p:childTnLst>
                          </p:cTn>
                        </p:par>
                        <p:par>
                          <p:cTn id="37" fill="hold">
                            <p:stCondLst>
                              <p:cond delay="1750"/>
                            </p:stCondLst>
                            <p:childTnLst>
                              <p:par>
                                <p:cTn id="38" presetID="10" presetClass="entr" presetSubtype="0" fill="hold" grpId="0"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1"/>
                                        </p:tgtEl>
                                        <p:attrNameLst>
                                          <p:attrName>style.visibility</p:attrName>
                                        </p:attrNameLst>
                                      </p:cBhvr>
                                      <p:to>
                                        <p:strVal val="visible"/>
                                      </p:to>
                                    </p:set>
                                    <p:animEffect transition="in" filter="fade">
                                      <p:cBhvr>
                                        <p:cTn id="43" dur="500"/>
                                        <p:tgtEl>
                                          <p:spTgt spid="111"/>
                                        </p:tgtEl>
                                      </p:cBhvr>
                                    </p:animEffect>
                                  </p:childTnLst>
                                </p:cTn>
                              </p:par>
                              <p:par>
                                <p:cTn id="44" presetID="10" presetClass="entr" presetSubtype="0" fill="hold" nodeType="withEffect">
                                  <p:stCondLst>
                                    <p:cond delay="0"/>
                                  </p:stCondLst>
                                  <p:childTnLst>
                                    <p:set>
                                      <p:cBhvr>
                                        <p:cTn id="45" dur="1" fill="hold">
                                          <p:stCondLst>
                                            <p:cond delay="0"/>
                                          </p:stCondLst>
                                        </p:cTn>
                                        <p:tgtEl>
                                          <p:spTgt spid="110"/>
                                        </p:tgtEl>
                                        <p:attrNameLst>
                                          <p:attrName>style.visibility</p:attrName>
                                        </p:attrNameLst>
                                      </p:cBhvr>
                                      <p:to>
                                        <p:strVal val="visible"/>
                                      </p:to>
                                    </p:set>
                                    <p:animEffect transition="in" filter="fade">
                                      <p:cBhvr>
                                        <p:cTn id="46" dur="500"/>
                                        <p:tgtEl>
                                          <p:spTgt spid="110"/>
                                        </p:tgtEl>
                                      </p:cBhvr>
                                    </p:animEffect>
                                  </p:childTnLst>
                                </p:cTn>
                              </p:par>
                            </p:childTnLst>
                          </p:cTn>
                        </p:par>
                        <p:par>
                          <p:cTn id="47" fill="hold">
                            <p:stCondLst>
                              <p:cond delay="2250"/>
                            </p:stCondLst>
                            <p:childTnLst>
                              <p:par>
                                <p:cTn id="48" presetID="10" presetClass="entr" presetSubtype="0" fill="hold" nodeType="afterEffect">
                                  <p:stCondLst>
                                    <p:cond delay="0"/>
                                  </p:stCondLst>
                                  <p:childTnLst>
                                    <p:set>
                                      <p:cBhvr>
                                        <p:cTn id="49" dur="1" fill="hold">
                                          <p:stCondLst>
                                            <p:cond delay="0"/>
                                          </p:stCondLst>
                                        </p:cTn>
                                        <p:tgtEl>
                                          <p:spTgt spid="58"/>
                                        </p:tgtEl>
                                        <p:attrNameLst>
                                          <p:attrName>style.visibility</p:attrName>
                                        </p:attrNameLst>
                                      </p:cBhvr>
                                      <p:to>
                                        <p:strVal val="visible"/>
                                      </p:to>
                                    </p:set>
                                    <p:animEffect transition="in" filter="fade">
                                      <p:cBhvr>
                                        <p:cTn id="50"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0" grpId="0" animBg="1"/>
      <p:bldP spid="41" grpId="0" animBg="1"/>
      <p:bldP spid="42" grpId="0" animBg="1"/>
      <p:bldP spid="111" grpId="0" animBg="1"/>
      <p:bldP spid="106" grpId="0" animBg="1"/>
      <p:bldP spid="105" grpId="0" animBg="1"/>
      <p:bldP spid="2" grpId="0" animBg="1"/>
      <p:bldP spid="5"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7" name="Rectangle 156">
            <a:extLst>
              <a:ext uri="{FF2B5EF4-FFF2-40B4-BE49-F238E27FC236}">
                <a16:creationId xmlns:a16="http://schemas.microsoft.com/office/drawing/2014/main" id="{C0D9C91C-E3DF-478C-BCB1-BFFF7E884E7D}"/>
              </a:ext>
            </a:extLst>
          </p:cNvPr>
          <p:cNvSpPr/>
          <p:nvPr/>
        </p:nvSpPr>
        <p:spPr bwMode="auto">
          <a:xfrm>
            <a:off x="5019981" y="5563044"/>
            <a:ext cx="2039262" cy="55922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ts val="600"/>
              </a:spcAft>
              <a:buClrTx/>
              <a:buSzTx/>
              <a:buFontTx/>
              <a:buNone/>
              <a:tabLst/>
              <a:defRPr/>
            </a:pPr>
            <a:r>
              <a:rPr kumimoji="0" lang="en-US" sz="1200" b="0" i="1" u="none" strike="noStrike" kern="1200" cap="none" spc="0" normalizeH="0" baseline="0" noProof="0">
                <a:ln>
                  <a:noFill/>
                </a:ln>
                <a:solidFill>
                  <a:srgbClr val="1A1A1A"/>
                </a:solidFill>
                <a:effectLst/>
                <a:uLnTx/>
                <a:uFillTx/>
                <a:latin typeface="Segoe UI Semilight" panose="020B0402040204020203" pitchFamily="34" charset="0"/>
                <a:ea typeface="+mn-ea"/>
                <a:cs typeface="Segoe UI Semilight" panose="020B0402040204020203" pitchFamily="34" charset="0"/>
              </a:rPr>
              <a:t>Spans on-premises &amp; multi-cloud environments</a:t>
            </a:r>
            <a:endPar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sp>
        <p:nvSpPr>
          <p:cNvPr id="217" name="Rectangle: Rounded Corners 216">
            <a:extLst>
              <a:ext uri="{FF2B5EF4-FFF2-40B4-BE49-F238E27FC236}">
                <a16:creationId xmlns:a16="http://schemas.microsoft.com/office/drawing/2014/main" id="{C1F2009F-32F8-4AD1-B83B-0014FD322651}"/>
              </a:ext>
            </a:extLst>
          </p:cNvPr>
          <p:cNvSpPr/>
          <p:nvPr/>
        </p:nvSpPr>
        <p:spPr bwMode="auto">
          <a:xfrm>
            <a:off x="897307" y="5304833"/>
            <a:ext cx="10539087" cy="1118203"/>
          </a:xfrm>
          <a:prstGeom prst="roundRect">
            <a:avLst>
              <a:gd name="adj" fmla="val 50000"/>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cxnSp>
        <p:nvCxnSpPr>
          <p:cNvPr id="152" name="!! Devices line">
            <a:extLst>
              <a:ext uri="{FF2B5EF4-FFF2-40B4-BE49-F238E27FC236}">
                <a16:creationId xmlns:a16="http://schemas.microsoft.com/office/drawing/2014/main" id="{F03A22E4-55F5-4B2F-9E05-AE7B226FC30D}"/>
              </a:ext>
            </a:extLst>
          </p:cNvPr>
          <p:cNvCxnSpPr>
            <a:cxnSpLocks/>
            <a:stCxn id="271" idx="0"/>
          </p:cNvCxnSpPr>
          <p:nvPr/>
        </p:nvCxnSpPr>
        <p:spPr>
          <a:xfrm>
            <a:off x="3068643" y="2542495"/>
            <a:ext cx="2332489" cy="0"/>
          </a:xfrm>
          <a:prstGeom prst="line">
            <a:avLst/>
          </a:prstGeom>
          <a:solidFill>
            <a:srgbClr val="FFFFFF">
              <a:lumMod val="95000"/>
            </a:srgbClr>
          </a:solidFill>
          <a:ln w="19050" cap="flat" cmpd="sng" algn="ctr">
            <a:solidFill>
              <a:srgbClr val="505050"/>
            </a:solidFill>
            <a:prstDash val="solid"/>
          </a:ln>
          <a:effectLst/>
        </p:spPr>
      </p:cxnSp>
      <p:cxnSp>
        <p:nvCxnSpPr>
          <p:cNvPr id="153" name="!! Cloud line">
            <a:extLst>
              <a:ext uri="{FF2B5EF4-FFF2-40B4-BE49-F238E27FC236}">
                <a16:creationId xmlns:a16="http://schemas.microsoft.com/office/drawing/2014/main" id="{E3CA0FB9-0B43-42DF-9E6C-13DE17A87755}"/>
              </a:ext>
            </a:extLst>
          </p:cNvPr>
          <p:cNvCxnSpPr>
            <a:cxnSpLocks/>
          </p:cNvCxnSpPr>
          <p:nvPr/>
        </p:nvCxnSpPr>
        <p:spPr>
          <a:xfrm>
            <a:off x="5802275" y="2624669"/>
            <a:ext cx="0" cy="3431159"/>
          </a:xfrm>
          <a:prstGeom prst="line">
            <a:avLst/>
          </a:prstGeom>
          <a:noFill/>
          <a:ln w="19050" cap="flat" cmpd="sng" algn="ctr">
            <a:solidFill>
              <a:srgbClr val="505050"/>
            </a:solidFill>
            <a:prstDash val="solid"/>
            <a:headEnd type="none"/>
            <a:tailEnd type="none"/>
          </a:ln>
          <a:effectLst/>
        </p:spPr>
      </p:cxnSp>
      <p:cxnSp>
        <p:nvCxnSpPr>
          <p:cNvPr id="723" name="Straight Connector 722">
            <a:extLst>
              <a:ext uri="{FF2B5EF4-FFF2-40B4-BE49-F238E27FC236}">
                <a16:creationId xmlns:a16="http://schemas.microsoft.com/office/drawing/2014/main" id="{24C86D28-ECFA-4301-ADB4-A9CDAC65E078}"/>
              </a:ext>
            </a:extLst>
          </p:cNvPr>
          <p:cNvCxnSpPr>
            <a:cxnSpLocks/>
          </p:cNvCxnSpPr>
          <p:nvPr/>
        </p:nvCxnSpPr>
        <p:spPr>
          <a:xfrm>
            <a:off x="5785629" y="1801780"/>
            <a:ext cx="0" cy="409419"/>
          </a:xfrm>
          <a:prstGeom prst="line">
            <a:avLst/>
          </a:prstGeom>
          <a:noFill/>
          <a:ln w="19050" cap="flat" cmpd="sng" algn="ctr">
            <a:solidFill>
              <a:srgbClr val="505050"/>
            </a:solidFill>
            <a:prstDash val="solid"/>
            <a:headEnd type="none"/>
            <a:tailEnd type="none"/>
          </a:ln>
          <a:effectLst/>
        </p:spPr>
      </p:cxnSp>
      <p:sp>
        <p:nvSpPr>
          <p:cNvPr id="2" name="Title 1">
            <a:extLst>
              <a:ext uri="{FF2B5EF4-FFF2-40B4-BE49-F238E27FC236}">
                <a16:creationId xmlns:a16="http://schemas.microsoft.com/office/drawing/2014/main" id="{6DC55A9C-8043-480A-89DD-5F7B3265493B}"/>
              </a:ext>
            </a:extLst>
          </p:cNvPr>
          <p:cNvSpPr>
            <a:spLocks noGrp="1"/>
          </p:cNvSpPr>
          <p:nvPr>
            <p:ph type="title"/>
          </p:nvPr>
        </p:nvSpPr>
        <p:spPr>
          <a:xfrm>
            <a:off x="588263" y="457201"/>
            <a:ext cx="11018520" cy="553999"/>
          </a:xfrm>
        </p:spPr>
        <p:txBody>
          <a:bodyPr/>
          <a:lstStyle/>
          <a:p>
            <a:r>
              <a:rPr lang="en-US"/>
              <a:t>Typical ‘Flat’ Network</a:t>
            </a:r>
          </a:p>
        </p:txBody>
      </p:sp>
      <p:cxnSp>
        <p:nvCxnSpPr>
          <p:cNvPr id="197" name="Straight Connector 196">
            <a:extLst>
              <a:ext uri="{FF2B5EF4-FFF2-40B4-BE49-F238E27FC236}">
                <a16:creationId xmlns:a16="http://schemas.microsoft.com/office/drawing/2014/main" id="{435D09A4-F23E-4695-87A3-3267FCB20250}"/>
              </a:ext>
            </a:extLst>
          </p:cNvPr>
          <p:cNvCxnSpPr>
            <a:cxnSpLocks/>
          </p:cNvCxnSpPr>
          <p:nvPr/>
        </p:nvCxnSpPr>
        <p:spPr>
          <a:xfrm>
            <a:off x="3363383" y="6124150"/>
            <a:ext cx="7713956" cy="0"/>
          </a:xfrm>
          <a:prstGeom prst="line">
            <a:avLst/>
          </a:prstGeom>
          <a:solidFill>
            <a:srgbClr val="FFFFFF">
              <a:lumMod val="95000"/>
            </a:srgbClr>
          </a:solidFill>
          <a:ln w="19050" cap="flat" cmpd="sng" algn="ctr">
            <a:solidFill>
              <a:srgbClr val="505050"/>
            </a:solidFill>
            <a:prstDash val="solid"/>
          </a:ln>
          <a:effectLst/>
        </p:spPr>
      </p:cxnSp>
      <p:cxnSp>
        <p:nvCxnSpPr>
          <p:cNvPr id="198" name="Straight Connector 197">
            <a:extLst>
              <a:ext uri="{FF2B5EF4-FFF2-40B4-BE49-F238E27FC236}">
                <a16:creationId xmlns:a16="http://schemas.microsoft.com/office/drawing/2014/main" id="{A1976314-E6E6-447A-A3AF-43F4E04DAFEC}"/>
              </a:ext>
            </a:extLst>
          </p:cNvPr>
          <p:cNvCxnSpPr>
            <a:cxnSpLocks/>
          </p:cNvCxnSpPr>
          <p:nvPr/>
        </p:nvCxnSpPr>
        <p:spPr>
          <a:xfrm>
            <a:off x="7616162" y="6036433"/>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99" name="Straight Connector 198">
            <a:extLst>
              <a:ext uri="{FF2B5EF4-FFF2-40B4-BE49-F238E27FC236}">
                <a16:creationId xmlns:a16="http://schemas.microsoft.com/office/drawing/2014/main" id="{3EE98B9F-1DCA-4858-B33C-9D4C3E4FD881}"/>
              </a:ext>
            </a:extLst>
          </p:cNvPr>
          <p:cNvCxnSpPr>
            <a:cxnSpLocks/>
          </p:cNvCxnSpPr>
          <p:nvPr/>
        </p:nvCxnSpPr>
        <p:spPr>
          <a:xfrm>
            <a:off x="5260526" y="6042382"/>
            <a:ext cx="0" cy="73152"/>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00" name="Straight Connector 199">
            <a:extLst>
              <a:ext uri="{FF2B5EF4-FFF2-40B4-BE49-F238E27FC236}">
                <a16:creationId xmlns:a16="http://schemas.microsoft.com/office/drawing/2014/main" id="{E7E1AF56-921A-43E0-A15A-9893E28C82DB}"/>
              </a:ext>
            </a:extLst>
          </p:cNvPr>
          <p:cNvCxnSpPr>
            <a:cxnSpLocks/>
          </p:cNvCxnSpPr>
          <p:nvPr/>
        </p:nvCxnSpPr>
        <p:spPr>
          <a:xfrm>
            <a:off x="6274266" y="6024054"/>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01" name="Straight Connector 200">
            <a:extLst>
              <a:ext uri="{FF2B5EF4-FFF2-40B4-BE49-F238E27FC236}">
                <a16:creationId xmlns:a16="http://schemas.microsoft.com/office/drawing/2014/main" id="{E4A5AD61-35CB-4391-9B68-5452644C5743}"/>
              </a:ext>
            </a:extLst>
          </p:cNvPr>
          <p:cNvCxnSpPr>
            <a:cxnSpLocks/>
          </p:cNvCxnSpPr>
          <p:nvPr/>
        </p:nvCxnSpPr>
        <p:spPr>
          <a:xfrm>
            <a:off x="6902112" y="6029850"/>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pic>
        <p:nvPicPr>
          <p:cNvPr id="189" name="Graphic 188">
            <a:extLst>
              <a:ext uri="{FF2B5EF4-FFF2-40B4-BE49-F238E27FC236}">
                <a16:creationId xmlns:a16="http://schemas.microsoft.com/office/drawing/2014/main" id="{9CBB96AE-B4E9-43E2-B7A2-3FED3076917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15297" y="6055828"/>
            <a:ext cx="373956" cy="101989"/>
          </a:xfrm>
          <a:prstGeom prst="rect">
            <a:avLst/>
          </a:prstGeom>
        </p:spPr>
      </p:pic>
      <p:cxnSp>
        <p:nvCxnSpPr>
          <p:cNvPr id="192" name="Straight Connector 191">
            <a:extLst>
              <a:ext uri="{FF2B5EF4-FFF2-40B4-BE49-F238E27FC236}">
                <a16:creationId xmlns:a16="http://schemas.microsoft.com/office/drawing/2014/main" id="{F5CCE5A9-E381-4C12-B56C-4D9049D0A822}"/>
              </a:ext>
            </a:extLst>
          </p:cNvPr>
          <p:cNvCxnSpPr/>
          <p:nvPr/>
        </p:nvCxnSpPr>
        <p:spPr>
          <a:xfrm>
            <a:off x="4738187" y="6042382"/>
            <a:ext cx="0" cy="73152"/>
          </a:xfrm>
          <a:prstGeom prst="line">
            <a:avLst/>
          </a:prstGeom>
          <a:solidFill>
            <a:srgbClr val="FFFFFF">
              <a:lumMod val="95000"/>
            </a:srgbClr>
          </a:solidFill>
          <a:ln w="19050" cap="flat" cmpd="sng" algn="ctr">
            <a:solidFill>
              <a:srgbClr val="505050"/>
            </a:solidFill>
            <a:prstDash val="solid"/>
          </a:ln>
          <a:effectLst/>
        </p:spPr>
      </p:cxnSp>
      <p:grpSp>
        <p:nvGrpSpPr>
          <p:cNvPr id="203" name="Group 202">
            <a:extLst>
              <a:ext uri="{FF2B5EF4-FFF2-40B4-BE49-F238E27FC236}">
                <a16:creationId xmlns:a16="http://schemas.microsoft.com/office/drawing/2014/main" id="{B2D8951F-6559-440C-8B5E-2D6DFD1442BD}"/>
              </a:ext>
            </a:extLst>
          </p:cNvPr>
          <p:cNvGrpSpPr/>
          <p:nvPr/>
        </p:nvGrpSpPr>
        <p:grpSpPr>
          <a:xfrm>
            <a:off x="6154055" y="5701971"/>
            <a:ext cx="370338" cy="327772"/>
            <a:chOff x="4723767" y="3080378"/>
            <a:chExt cx="439858" cy="389301"/>
          </a:xfrm>
        </p:grpSpPr>
        <p:pic>
          <p:nvPicPr>
            <p:cNvPr id="204" name="Picture 203">
              <a:extLst>
                <a:ext uri="{FF2B5EF4-FFF2-40B4-BE49-F238E27FC236}">
                  <a16:creationId xmlns:a16="http://schemas.microsoft.com/office/drawing/2014/main" id="{6A43FE35-917D-48F7-9876-E01EEA810056}"/>
                </a:ext>
              </a:extLst>
            </p:cNvPr>
            <p:cNvPicPr>
              <a:picLocks noChangeAspect="1"/>
            </p:cNvPicPr>
            <p:nvPr/>
          </p:nvPicPr>
          <p:blipFill rotWithShape="1">
            <a:blip r:embed="rId5"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205" name="Group 204">
              <a:extLst>
                <a:ext uri="{FF2B5EF4-FFF2-40B4-BE49-F238E27FC236}">
                  <a16:creationId xmlns:a16="http://schemas.microsoft.com/office/drawing/2014/main" id="{97EF05FF-D9D3-48C1-97C4-8ABBABA4E342}"/>
                </a:ext>
              </a:extLst>
            </p:cNvPr>
            <p:cNvGrpSpPr/>
            <p:nvPr/>
          </p:nvGrpSpPr>
          <p:grpSpPr>
            <a:xfrm>
              <a:off x="4723767" y="3080378"/>
              <a:ext cx="439858" cy="389301"/>
              <a:chOff x="3131835" y="4047725"/>
              <a:chExt cx="439858" cy="389301"/>
            </a:xfrm>
          </p:grpSpPr>
          <p:grpSp>
            <p:nvGrpSpPr>
              <p:cNvPr id="206" name="Group 205">
                <a:extLst>
                  <a:ext uri="{FF2B5EF4-FFF2-40B4-BE49-F238E27FC236}">
                    <a16:creationId xmlns:a16="http://schemas.microsoft.com/office/drawing/2014/main" id="{0045D976-26FD-422D-BDA2-78F2D489D36B}"/>
                  </a:ext>
                </a:extLst>
              </p:cNvPr>
              <p:cNvGrpSpPr/>
              <p:nvPr/>
            </p:nvGrpSpPr>
            <p:grpSpPr>
              <a:xfrm>
                <a:off x="3131835" y="4047725"/>
                <a:ext cx="182560" cy="348911"/>
                <a:chOff x="2136298" y="4226790"/>
                <a:chExt cx="196678" cy="375893"/>
              </a:xfrm>
            </p:grpSpPr>
            <p:sp>
              <p:nvSpPr>
                <p:cNvPr id="210" name="Rectangle 209">
                  <a:extLst>
                    <a:ext uri="{FF2B5EF4-FFF2-40B4-BE49-F238E27FC236}">
                      <a16:creationId xmlns:a16="http://schemas.microsoft.com/office/drawing/2014/main" id="{1AF82193-4BD7-4813-85EC-43FB76119BC8}"/>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1" name="server">
                  <a:extLst>
                    <a:ext uri="{FF2B5EF4-FFF2-40B4-BE49-F238E27FC236}">
                      <a16:creationId xmlns:a16="http://schemas.microsoft.com/office/drawing/2014/main" id="{3F3CCDBC-C224-4562-A8D5-35A10A1E6F43}"/>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07" name="Oval 206">
                <a:extLst>
                  <a:ext uri="{FF2B5EF4-FFF2-40B4-BE49-F238E27FC236}">
                    <a16:creationId xmlns:a16="http://schemas.microsoft.com/office/drawing/2014/main" id="{3BEFF7E5-3B64-4280-A568-B38EE07F8E16}"/>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08" name="Picture 207">
                <a:extLst>
                  <a:ext uri="{FF2B5EF4-FFF2-40B4-BE49-F238E27FC236}">
                    <a16:creationId xmlns:a16="http://schemas.microsoft.com/office/drawing/2014/main" id="{4F600553-B4A9-4BF5-ABBF-7309F87A3B5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209" name="Freeform 6">
                <a:extLst>
                  <a:ext uri="{FF2B5EF4-FFF2-40B4-BE49-F238E27FC236}">
                    <a16:creationId xmlns:a16="http://schemas.microsoft.com/office/drawing/2014/main" id="{3CDE497D-1873-48C5-8B2A-8B023E7653F0}"/>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18" name="Group 217">
            <a:extLst>
              <a:ext uri="{FF2B5EF4-FFF2-40B4-BE49-F238E27FC236}">
                <a16:creationId xmlns:a16="http://schemas.microsoft.com/office/drawing/2014/main" id="{9AD40361-AE61-4791-BD37-29D55B1ADFE7}"/>
              </a:ext>
            </a:extLst>
          </p:cNvPr>
          <p:cNvGrpSpPr/>
          <p:nvPr/>
        </p:nvGrpSpPr>
        <p:grpSpPr>
          <a:xfrm>
            <a:off x="4524709" y="5678446"/>
            <a:ext cx="426956" cy="327217"/>
            <a:chOff x="2892310" y="4439341"/>
            <a:chExt cx="376337" cy="288423"/>
          </a:xfrm>
        </p:grpSpPr>
        <p:sp>
          <p:nvSpPr>
            <p:cNvPr id="265" name="monitor">
              <a:extLst>
                <a:ext uri="{FF2B5EF4-FFF2-40B4-BE49-F238E27FC236}">
                  <a16:creationId xmlns:a16="http://schemas.microsoft.com/office/drawing/2014/main" id="{DCEFA8C4-B84D-47A6-B32C-F82B857C88E2}"/>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lumMod val="50000"/>
                </a:srgb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266" name="Rectangle 265">
              <a:extLst>
                <a:ext uri="{FF2B5EF4-FFF2-40B4-BE49-F238E27FC236}">
                  <a16:creationId xmlns:a16="http://schemas.microsoft.com/office/drawing/2014/main" id="{1C1C8D80-5037-4B98-A17F-F0FC53CE43DE}"/>
                </a:ext>
              </a:extLst>
            </p:cNvPr>
            <p:cNvSpPr/>
            <p:nvPr/>
          </p:nvSpPr>
          <p:spPr bwMode="auto">
            <a:xfrm>
              <a:off x="2892310" y="4439341"/>
              <a:ext cx="376337" cy="228557"/>
            </a:xfrm>
            <a:prstGeom prst="rect">
              <a:avLst/>
            </a:prstGeom>
            <a:solidFill>
              <a:srgbClr val="0078D7">
                <a:lumMod val="5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67" name="Picture 266">
              <a:extLst>
                <a:ext uri="{FF2B5EF4-FFF2-40B4-BE49-F238E27FC236}">
                  <a16:creationId xmlns:a16="http://schemas.microsoft.com/office/drawing/2014/main" id="{25A0A08C-495A-4ACF-AFEB-F37941436DB8}"/>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219" name="Group 218">
            <a:extLst>
              <a:ext uri="{FF2B5EF4-FFF2-40B4-BE49-F238E27FC236}">
                <a16:creationId xmlns:a16="http://schemas.microsoft.com/office/drawing/2014/main" id="{4C131BA5-7E29-4A6F-A08F-7F06CD22EA64}"/>
              </a:ext>
            </a:extLst>
          </p:cNvPr>
          <p:cNvGrpSpPr/>
          <p:nvPr/>
        </p:nvGrpSpPr>
        <p:grpSpPr>
          <a:xfrm>
            <a:off x="5047747" y="5678446"/>
            <a:ext cx="433476" cy="327215"/>
            <a:chOff x="7987238" y="1610486"/>
            <a:chExt cx="506061" cy="382007"/>
          </a:xfrm>
        </p:grpSpPr>
        <p:sp>
          <p:nvSpPr>
            <p:cNvPr id="259" name="Rectangle 258">
              <a:extLst>
                <a:ext uri="{FF2B5EF4-FFF2-40B4-BE49-F238E27FC236}">
                  <a16:creationId xmlns:a16="http://schemas.microsoft.com/office/drawing/2014/main" id="{29D01FA6-C045-47CD-8756-1ACA86D38E8D}"/>
                </a:ext>
              </a:extLst>
            </p:cNvPr>
            <p:cNvSpPr/>
            <p:nvPr/>
          </p:nvSpPr>
          <p:spPr bwMode="auto">
            <a:xfrm>
              <a:off x="7994852" y="1610486"/>
              <a:ext cx="498447" cy="302717"/>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60" name="Group 259">
              <a:extLst>
                <a:ext uri="{FF2B5EF4-FFF2-40B4-BE49-F238E27FC236}">
                  <a16:creationId xmlns:a16="http://schemas.microsoft.com/office/drawing/2014/main" id="{AA447CB6-9BD7-4AF7-82D0-F4C04D568DD5}"/>
                </a:ext>
              </a:extLst>
            </p:cNvPr>
            <p:cNvGrpSpPr/>
            <p:nvPr/>
          </p:nvGrpSpPr>
          <p:grpSpPr>
            <a:xfrm>
              <a:off x="7987238" y="1610486"/>
              <a:ext cx="498447" cy="382007"/>
              <a:chOff x="9563138" y="2462727"/>
              <a:chExt cx="516394" cy="395761"/>
            </a:xfrm>
          </p:grpSpPr>
          <p:sp>
            <p:nvSpPr>
              <p:cNvPr id="261" name="monitor">
                <a:extLst>
                  <a:ext uri="{FF2B5EF4-FFF2-40B4-BE49-F238E27FC236}">
                    <a16:creationId xmlns:a16="http://schemas.microsoft.com/office/drawing/2014/main" id="{EC04302A-33E9-400E-8FC7-895ECBF4C340}"/>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262" name="Group 261">
                <a:extLst>
                  <a:ext uri="{FF2B5EF4-FFF2-40B4-BE49-F238E27FC236}">
                    <a16:creationId xmlns:a16="http://schemas.microsoft.com/office/drawing/2014/main" id="{BA2E59FE-937A-4EB3-ACDD-1C5AB9335AD7}"/>
                  </a:ext>
                </a:extLst>
              </p:cNvPr>
              <p:cNvGrpSpPr/>
              <p:nvPr/>
            </p:nvGrpSpPr>
            <p:grpSpPr>
              <a:xfrm>
                <a:off x="9746672" y="2545410"/>
                <a:ext cx="107950" cy="134938"/>
                <a:chOff x="9444088" y="2885171"/>
                <a:chExt cx="107950" cy="134938"/>
              </a:xfrm>
              <a:solidFill>
                <a:srgbClr val="505050"/>
              </a:solidFill>
            </p:grpSpPr>
            <p:sp>
              <p:nvSpPr>
                <p:cNvPr id="263" name="Freeform 26">
                  <a:extLst>
                    <a:ext uri="{FF2B5EF4-FFF2-40B4-BE49-F238E27FC236}">
                      <a16:creationId xmlns:a16="http://schemas.microsoft.com/office/drawing/2014/main" id="{287E9DEC-A958-46D2-A40A-CB16494B0E5F}"/>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64" name="Freeform 27">
                  <a:extLst>
                    <a:ext uri="{FF2B5EF4-FFF2-40B4-BE49-F238E27FC236}">
                      <a16:creationId xmlns:a16="http://schemas.microsoft.com/office/drawing/2014/main" id="{C2DE0466-C904-4D92-B90A-2367FF0C5CA0}"/>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grpSp>
        <p:nvGrpSpPr>
          <p:cNvPr id="229" name="Group 228">
            <a:extLst>
              <a:ext uri="{FF2B5EF4-FFF2-40B4-BE49-F238E27FC236}">
                <a16:creationId xmlns:a16="http://schemas.microsoft.com/office/drawing/2014/main" id="{4CCA857A-4486-47D5-98D0-A8676805C380}"/>
              </a:ext>
            </a:extLst>
          </p:cNvPr>
          <p:cNvGrpSpPr/>
          <p:nvPr/>
        </p:nvGrpSpPr>
        <p:grpSpPr>
          <a:xfrm>
            <a:off x="4019511" y="5678446"/>
            <a:ext cx="426956" cy="327217"/>
            <a:chOff x="7398246" y="1610486"/>
            <a:chExt cx="498447" cy="382007"/>
          </a:xfrm>
        </p:grpSpPr>
        <p:sp>
          <p:nvSpPr>
            <p:cNvPr id="230" name="monitor">
              <a:extLst>
                <a:ext uri="{FF2B5EF4-FFF2-40B4-BE49-F238E27FC236}">
                  <a16:creationId xmlns:a16="http://schemas.microsoft.com/office/drawing/2014/main" id="{17916AAA-52BA-406A-BF22-06AA229A4635}"/>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231" name="Rectangle 230">
              <a:extLst>
                <a:ext uri="{FF2B5EF4-FFF2-40B4-BE49-F238E27FC236}">
                  <a16:creationId xmlns:a16="http://schemas.microsoft.com/office/drawing/2014/main" id="{BF60C8A1-728F-4CF1-B423-49A90423A30C}"/>
                </a:ext>
              </a:extLst>
            </p:cNvPr>
            <p:cNvSpPr/>
            <p:nvPr/>
          </p:nvSpPr>
          <p:spPr bwMode="auto">
            <a:xfrm>
              <a:off x="7398246" y="1610486"/>
              <a:ext cx="498447" cy="319680"/>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32" name="Group 11">
              <a:extLst>
                <a:ext uri="{FF2B5EF4-FFF2-40B4-BE49-F238E27FC236}">
                  <a16:creationId xmlns:a16="http://schemas.microsoft.com/office/drawing/2014/main" id="{6B3662AA-25E3-4E3C-9645-980E7822ED46}"/>
                </a:ext>
              </a:extLst>
            </p:cNvPr>
            <p:cNvGrpSpPr>
              <a:grpSpLocks noChangeAspect="1"/>
            </p:cNvGrpSpPr>
            <p:nvPr/>
          </p:nvGrpSpPr>
          <p:grpSpPr bwMode="auto">
            <a:xfrm>
              <a:off x="7581678" y="1714920"/>
              <a:ext cx="111860" cy="111860"/>
              <a:chOff x="5664" y="1835"/>
              <a:chExt cx="73" cy="73"/>
            </a:xfrm>
            <a:solidFill>
              <a:srgbClr val="FFFFFF"/>
            </a:solidFill>
          </p:grpSpPr>
          <p:sp>
            <p:nvSpPr>
              <p:cNvPr id="233" name="Freeform 12">
                <a:extLst>
                  <a:ext uri="{FF2B5EF4-FFF2-40B4-BE49-F238E27FC236}">
                    <a16:creationId xmlns:a16="http://schemas.microsoft.com/office/drawing/2014/main" id="{B015429F-6072-44BC-927F-D5DB5D76545B}"/>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34" name="Freeform 13">
                <a:extLst>
                  <a:ext uri="{FF2B5EF4-FFF2-40B4-BE49-F238E27FC236}">
                    <a16:creationId xmlns:a16="http://schemas.microsoft.com/office/drawing/2014/main" id="{2C07C184-0375-463F-B49D-388C6127CEA6}"/>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35" name="Freeform 14">
                <a:extLst>
                  <a:ext uri="{FF2B5EF4-FFF2-40B4-BE49-F238E27FC236}">
                    <a16:creationId xmlns:a16="http://schemas.microsoft.com/office/drawing/2014/main" id="{6230BDC8-9465-4C6B-A22E-A654C035A2B5}"/>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36" name="Freeform 15">
                <a:extLst>
                  <a:ext uri="{FF2B5EF4-FFF2-40B4-BE49-F238E27FC236}">
                    <a16:creationId xmlns:a16="http://schemas.microsoft.com/office/drawing/2014/main" id="{8F26DEE6-E057-4533-8866-CDDC156DA1EF}"/>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nvGrpSpPr>
          <p:cNvPr id="272" name="Group 271">
            <a:extLst>
              <a:ext uri="{FF2B5EF4-FFF2-40B4-BE49-F238E27FC236}">
                <a16:creationId xmlns:a16="http://schemas.microsoft.com/office/drawing/2014/main" id="{D1464E41-941E-4A34-A45F-DB08EB51F349}"/>
              </a:ext>
            </a:extLst>
          </p:cNvPr>
          <p:cNvGrpSpPr/>
          <p:nvPr/>
        </p:nvGrpSpPr>
        <p:grpSpPr>
          <a:xfrm>
            <a:off x="6798396" y="5712906"/>
            <a:ext cx="370338" cy="327772"/>
            <a:chOff x="4723767" y="3080378"/>
            <a:chExt cx="439858" cy="389301"/>
          </a:xfrm>
        </p:grpSpPr>
        <p:pic>
          <p:nvPicPr>
            <p:cNvPr id="273" name="Picture 272">
              <a:extLst>
                <a:ext uri="{FF2B5EF4-FFF2-40B4-BE49-F238E27FC236}">
                  <a16:creationId xmlns:a16="http://schemas.microsoft.com/office/drawing/2014/main" id="{F480AF9F-DC1D-4A02-8313-5585A5382A24}"/>
                </a:ext>
              </a:extLst>
            </p:cNvPr>
            <p:cNvPicPr>
              <a:picLocks noChangeAspect="1"/>
            </p:cNvPicPr>
            <p:nvPr/>
          </p:nvPicPr>
          <p:blipFill rotWithShape="1">
            <a:blip r:embed="rId5"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274" name="Group 273">
              <a:extLst>
                <a:ext uri="{FF2B5EF4-FFF2-40B4-BE49-F238E27FC236}">
                  <a16:creationId xmlns:a16="http://schemas.microsoft.com/office/drawing/2014/main" id="{6F45E20F-BBC4-447A-B8B4-261EBDDE305C}"/>
                </a:ext>
              </a:extLst>
            </p:cNvPr>
            <p:cNvGrpSpPr/>
            <p:nvPr/>
          </p:nvGrpSpPr>
          <p:grpSpPr>
            <a:xfrm>
              <a:off x="4723767" y="3080378"/>
              <a:ext cx="439858" cy="389301"/>
              <a:chOff x="3131835" y="4047725"/>
              <a:chExt cx="439858" cy="389301"/>
            </a:xfrm>
          </p:grpSpPr>
          <p:grpSp>
            <p:nvGrpSpPr>
              <p:cNvPr id="275" name="Group 274">
                <a:extLst>
                  <a:ext uri="{FF2B5EF4-FFF2-40B4-BE49-F238E27FC236}">
                    <a16:creationId xmlns:a16="http://schemas.microsoft.com/office/drawing/2014/main" id="{4D416BE8-CEB8-4F12-AE59-EF808958A15C}"/>
                  </a:ext>
                </a:extLst>
              </p:cNvPr>
              <p:cNvGrpSpPr/>
              <p:nvPr/>
            </p:nvGrpSpPr>
            <p:grpSpPr>
              <a:xfrm>
                <a:off x="3131835" y="4047725"/>
                <a:ext cx="182560" cy="348911"/>
                <a:chOff x="2136298" y="4226790"/>
                <a:chExt cx="196678" cy="375893"/>
              </a:xfrm>
            </p:grpSpPr>
            <p:sp>
              <p:nvSpPr>
                <p:cNvPr id="279" name="Rectangle 278">
                  <a:extLst>
                    <a:ext uri="{FF2B5EF4-FFF2-40B4-BE49-F238E27FC236}">
                      <a16:creationId xmlns:a16="http://schemas.microsoft.com/office/drawing/2014/main" id="{E7F9FDE2-7742-4C5C-9995-0B3693397EA7}"/>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0" name="server">
                  <a:extLst>
                    <a:ext uri="{FF2B5EF4-FFF2-40B4-BE49-F238E27FC236}">
                      <a16:creationId xmlns:a16="http://schemas.microsoft.com/office/drawing/2014/main" id="{C9C9824D-8FF6-413D-B727-2314E129B12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76" name="Oval 275">
                <a:extLst>
                  <a:ext uri="{FF2B5EF4-FFF2-40B4-BE49-F238E27FC236}">
                    <a16:creationId xmlns:a16="http://schemas.microsoft.com/office/drawing/2014/main" id="{80399193-5E24-4634-B5A7-3A8222332973}"/>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77" name="Picture 276">
                <a:extLst>
                  <a:ext uri="{FF2B5EF4-FFF2-40B4-BE49-F238E27FC236}">
                    <a16:creationId xmlns:a16="http://schemas.microsoft.com/office/drawing/2014/main" id="{C68EB325-987B-4FD7-8CEC-C33C8FDF856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278" name="Freeform 6">
                <a:extLst>
                  <a:ext uri="{FF2B5EF4-FFF2-40B4-BE49-F238E27FC236}">
                    <a16:creationId xmlns:a16="http://schemas.microsoft.com/office/drawing/2014/main" id="{75957916-135A-475E-9277-605852A83D66}"/>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cxnSp>
        <p:nvCxnSpPr>
          <p:cNvPr id="120" name="Straight Connector 119">
            <a:extLst>
              <a:ext uri="{FF2B5EF4-FFF2-40B4-BE49-F238E27FC236}">
                <a16:creationId xmlns:a16="http://schemas.microsoft.com/office/drawing/2014/main" id="{352F5AC4-8D54-4E46-8D92-11506751223D}"/>
              </a:ext>
            </a:extLst>
          </p:cNvPr>
          <p:cNvCxnSpPr/>
          <p:nvPr/>
        </p:nvCxnSpPr>
        <p:spPr>
          <a:xfrm>
            <a:off x="8434725" y="6036433"/>
            <a:ext cx="0" cy="85431"/>
          </a:xfrm>
          <a:prstGeom prst="line">
            <a:avLst/>
          </a:prstGeom>
          <a:solidFill>
            <a:srgbClr val="FFFFFF">
              <a:lumMod val="95000"/>
            </a:srgbClr>
          </a:solidFill>
          <a:ln w="19050" cap="flat" cmpd="sng" algn="ctr">
            <a:solidFill>
              <a:srgbClr val="505050"/>
            </a:solidFill>
            <a:prstDash val="solid"/>
          </a:ln>
          <a:effectLst/>
        </p:spPr>
      </p:cxnSp>
      <p:cxnSp>
        <p:nvCxnSpPr>
          <p:cNvPr id="122" name="Straight Connector 121">
            <a:extLst>
              <a:ext uri="{FF2B5EF4-FFF2-40B4-BE49-F238E27FC236}">
                <a16:creationId xmlns:a16="http://schemas.microsoft.com/office/drawing/2014/main" id="{44DA5FC6-3515-4F41-954D-F72A23C518DA}"/>
              </a:ext>
            </a:extLst>
          </p:cNvPr>
          <p:cNvCxnSpPr/>
          <p:nvPr/>
        </p:nvCxnSpPr>
        <p:spPr>
          <a:xfrm>
            <a:off x="8875161" y="6036661"/>
            <a:ext cx="0" cy="85431"/>
          </a:xfrm>
          <a:prstGeom prst="line">
            <a:avLst/>
          </a:prstGeom>
          <a:solidFill>
            <a:srgbClr val="FFFFFF">
              <a:lumMod val="95000"/>
            </a:srgbClr>
          </a:solidFill>
          <a:ln w="19050" cap="flat" cmpd="sng" algn="ctr">
            <a:solidFill>
              <a:srgbClr val="505050"/>
            </a:solidFill>
            <a:prstDash val="solid"/>
          </a:ln>
          <a:effectLst/>
        </p:spPr>
      </p:cxnSp>
      <p:cxnSp>
        <p:nvCxnSpPr>
          <p:cNvPr id="131" name="Straight Connector 130">
            <a:extLst>
              <a:ext uri="{FF2B5EF4-FFF2-40B4-BE49-F238E27FC236}">
                <a16:creationId xmlns:a16="http://schemas.microsoft.com/office/drawing/2014/main" id="{D10E6392-34C3-4EC5-846F-4FED240230B5}"/>
              </a:ext>
            </a:extLst>
          </p:cNvPr>
          <p:cNvCxnSpPr/>
          <p:nvPr/>
        </p:nvCxnSpPr>
        <p:spPr>
          <a:xfrm>
            <a:off x="9756033"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132" name="Straight Connector 131">
            <a:extLst>
              <a:ext uri="{FF2B5EF4-FFF2-40B4-BE49-F238E27FC236}">
                <a16:creationId xmlns:a16="http://schemas.microsoft.com/office/drawing/2014/main" id="{6410802E-783F-4691-9F8B-65261CF3C2AE}"/>
              </a:ext>
            </a:extLst>
          </p:cNvPr>
          <p:cNvCxnSpPr/>
          <p:nvPr/>
        </p:nvCxnSpPr>
        <p:spPr>
          <a:xfrm>
            <a:off x="10196469"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133" name="Straight Connector 132">
            <a:extLst>
              <a:ext uri="{FF2B5EF4-FFF2-40B4-BE49-F238E27FC236}">
                <a16:creationId xmlns:a16="http://schemas.microsoft.com/office/drawing/2014/main" id="{05D328B3-57AC-436A-B5C1-7C5A88B12A40}"/>
              </a:ext>
            </a:extLst>
          </p:cNvPr>
          <p:cNvCxnSpPr/>
          <p:nvPr/>
        </p:nvCxnSpPr>
        <p:spPr>
          <a:xfrm>
            <a:off x="9315597"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134" name="Straight Connector 133">
            <a:extLst>
              <a:ext uri="{FF2B5EF4-FFF2-40B4-BE49-F238E27FC236}">
                <a16:creationId xmlns:a16="http://schemas.microsoft.com/office/drawing/2014/main" id="{020C064E-3EFA-46D0-BB82-90FA9F7A51C5}"/>
              </a:ext>
            </a:extLst>
          </p:cNvPr>
          <p:cNvCxnSpPr/>
          <p:nvPr/>
        </p:nvCxnSpPr>
        <p:spPr>
          <a:xfrm>
            <a:off x="10636905"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135" name="Straight Connector 134">
            <a:extLst>
              <a:ext uri="{FF2B5EF4-FFF2-40B4-BE49-F238E27FC236}">
                <a16:creationId xmlns:a16="http://schemas.microsoft.com/office/drawing/2014/main" id="{1F997FC2-0F47-4388-B084-7A89E2C77DE0}"/>
              </a:ext>
            </a:extLst>
          </p:cNvPr>
          <p:cNvCxnSpPr>
            <a:cxnSpLocks/>
          </p:cNvCxnSpPr>
          <p:nvPr/>
        </p:nvCxnSpPr>
        <p:spPr>
          <a:xfrm>
            <a:off x="11067748" y="6045975"/>
            <a:ext cx="0" cy="75575"/>
          </a:xfrm>
          <a:prstGeom prst="line">
            <a:avLst/>
          </a:prstGeom>
          <a:solidFill>
            <a:srgbClr val="FFFFFF">
              <a:lumMod val="95000"/>
            </a:srgbClr>
          </a:solidFill>
          <a:ln w="19050" cap="flat" cmpd="sng" algn="ctr">
            <a:solidFill>
              <a:srgbClr val="505050"/>
            </a:solidFill>
            <a:prstDash val="solid"/>
          </a:ln>
          <a:effectLst/>
        </p:spPr>
      </p:cxnSp>
      <p:cxnSp>
        <p:nvCxnSpPr>
          <p:cNvPr id="137" name="Straight Connector 136">
            <a:extLst>
              <a:ext uri="{FF2B5EF4-FFF2-40B4-BE49-F238E27FC236}">
                <a16:creationId xmlns:a16="http://schemas.microsoft.com/office/drawing/2014/main" id="{1E7971CC-CB72-4CAC-B1EC-0A4273724BFE}"/>
              </a:ext>
            </a:extLst>
          </p:cNvPr>
          <p:cNvCxnSpPr>
            <a:cxnSpLocks/>
          </p:cNvCxnSpPr>
          <p:nvPr/>
        </p:nvCxnSpPr>
        <p:spPr>
          <a:xfrm>
            <a:off x="4234722" y="6042382"/>
            <a:ext cx="0" cy="73152"/>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38" name="Straight Connector 137">
            <a:extLst>
              <a:ext uri="{FF2B5EF4-FFF2-40B4-BE49-F238E27FC236}">
                <a16:creationId xmlns:a16="http://schemas.microsoft.com/office/drawing/2014/main" id="{88823C64-D76D-40E2-AEDD-5ED67B815407}"/>
              </a:ext>
            </a:extLst>
          </p:cNvPr>
          <p:cNvCxnSpPr>
            <a:cxnSpLocks/>
          </p:cNvCxnSpPr>
          <p:nvPr/>
        </p:nvCxnSpPr>
        <p:spPr>
          <a:xfrm>
            <a:off x="3371689" y="6026291"/>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223" name="Rectangle 222">
            <a:extLst>
              <a:ext uri="{FF2B5EF4-FFF2-40B4-BE49-F238E27FC236}">
                <a16:creationId xmlns:a16="http://schemas.microsoft.com/office/drawing/2014/main" id="{57DA2980-2A52-4169-A769-F7233BF9D996}"/>
              </a:ext>
            </a:extLst>
          </p:cNvPr>
          <p:cNvSpPr/>
          <p:nvPr/>
        </p:nvSpPr>
        <p:spPr bwMode="auto">
          <a:xfrm>
            <a:off x="1162480" y="5456317"/>
            <a:ext cx="2114301" cy="8152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Managed CORP</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 </a:t>
            </a:r>
          </a:p>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 </a:t>
            </a:r>
            <a:endParaRPr kumimoji="0" lang="en-US" sz="12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sp>
        <p:nvSpPr>
          <p:cNvPr id="212" name="!! Freeform 5">
            <a:extLst>
              <a:ext uri="{FF2B5EF4-FFF2-40B4-BE49-F238E27FC236}">
                <a16:creationId xmlns:a16="http://schemas.microsoft.com/office/drawing/2014/main" id="{D5FA4F62-9DF4-4225-B039-84241BDF6AC9}"/>
              </a:ext>
            </a:extLst>
          </p:cNvPr>
          <p:cNvSpPr>
            <a:spLocks/>
          </p:cNvSpPr>
          <p:nvPr/>
        </p:nvSpPr>
        <p:spPr bwMode="auto">
          <a:xfrm>
            <a:off x="4934713" y="1995277"/>
            <a:ext cx="1701834" cy="703756"/>
          </a:xfrm>
          <a:custGeom>
            <a:avLst/>
            <a:gdLst>
              <a:gd name="T0" fmla="*/ 1469 w 1574"/>
              <a:gd name="T1" fmla="*/ 427 h 636"/>
              <a:gd name="T2" fmla="*/ 1466 w 1574"/>
              <a:gd name="T3" fmla="*/ 427 h 636"/>
              <a:gd name="T4" fmla="*/ 1474 w 1574"/>
              <a:gd name="T5" fmla="*/ 369 h 636"/>
              <a:gd name="T6" fmla="*/ 1257 w 1574"/>
              <a:gd name="T7" fmla="*/ 152 h 636"/>
              <a:gd name="T8" fmla="*/ 1111 w 1574"/>
              <a:gd name="T9" fmla="*/ 210 h 636"/>
              <a:gd name="T10" fmla="*/ 837 w 1574"/>
              <a:gd name="T11" fmla="*/ 0 h 636"/>
              <a:gd name="T12" fmla="*/ 554 w 1574"/>
              <a:gd name="T13" fmla="*/ 258 h 636"/>
              <a:gd name="T14" fmla="*/ 547 w 1574"/>
              <a:gd name="T15" fmla="*/ 257 h 636"/>
              <a:gd name="T16" fmla="*/ 400 w 1574"/>
              <a:gd name="T17" fmla="*/ 199 h 636"/>
              <a:gd name="T18" fmla="*/ 195 w 1574"/>
              <a:gd name="T19" fmla="*/ 347 h 636"/>
              <a:gd name="T20" fmla="*/ 147 w 1574"/>
              <a:gd name="T21" fmla="*/ 339 h 636"/>
              <a:gd name="T22" fmla="*/ 0 w 1574"/>
              <a:gd name="T23" fmla="*/ 486 h 636"/>
              <a:gd name="T24" fmla="*/ 147 w 1574"/>
              <a:gd name="T25" fmla="*/ 634 h 636"/>
              <a:gd name="T26" fmla="*/ 147 w 1574"/>
              <a:gd name="T27" fmla="*/ 634 h 636"/>
              <a:gd name="T28" fmla="*/ 147 w 1574"/>
              <a:gd name="T29" fmla="*/ 634 h 636"/>
              <a:gd name="T30" fmla="*/ 493 w 1574"/>
              <a:gd name="T31" fmla="*/ 634 h 636"/>
              <a:gd name="T32" fmla="*/ 521 w 1574"/>
              <a:gd name="T33" fmla="*/ 636 h 636"/>
              <a:gd name="T34" fmla="*/ 521 w 1574"/>
              <a:gd name="T35" fmla="*/ 636 h 636"/>
              <a:gd name="T36" fmla="*/ 521 w 1574"/>
              <a:gd name="T37" fmla="*/ 636 h 636"/>
              <a:gd name="T38" fmla="*/ 1469 w 1574"/>
              <a:gd name="T39" fmla="*/ 636 h 636"/>
              <a:gd name="T40" fmla="*/ 1574 w 1574"/>
              <a:gd name="T41" fmla="*/ 531 h 636"/>
              <a:gd name="T42" fmla="*/ 1469 w 1574"/>
              <a:gd name="T43" fmla="*/ 42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4" h="636">
                <a:moveTo>
                  <a:pt x="1469" y="427"/>
                </a:moveTo>
                <a:cubicBezTo>
                  <a:pt x="1468" y="427"/>
                  <a:pt x="1467" y="427"/>
                  <a:pt x="1466" y="427"/>
                </a:cubicBezTo>
                <a:cubicBezTo>
                  <a:pt x="1471" y="409"/>
                  <a:pt x="1474" y="389"/>
                  <a:pt x="1474" y="369"/>
                </a:cubicBezTo>
                <a:cubicBezTo>
                  <a:pt x="1474" y="250"/>
                  <a:pt x="1377" y="152"/>
                  <a:pt x="1257" y="152"/>
                </a:cubicBezTo>
                <a:cubicBezTo>
                  <a:pt x="1201" y="152"/>
                  <a:pt x="1149" y="174"/>
                  <a:pt x="1111" y="210"/>
                </a:cubicBezTo>
                <a:cubicBezTo>
                  <a:pt x="1078" y="89"/>
                  <a:pt x="968" y="0"/>
                  <a:pt x="837" y="0"/>
                </a:cubicBezTo>
                <a:cubicBezTo>
                  <a:pt x="689" y="0"/>
                  <a:pt x="567" y="113"/>
                  <a:pt x="554" y="258"/>
                </a:cubicBezTo>
                <a:cubicBezTo>
                  <a:pt x="552" y="257"/>
                  <a:pt x="549" y="257"/>
                  <a:pt x="547" y="257"/>
                </a:cubicBezTo>
                <a:cubicBezTo>
                  <a:pt x="508" y="221"/>
                  <a:pt x="457" y="199"/>
                  <a:pt x="400" y="199"/>
                </a:cubicBezTo>
                <a:cubicBezTo>
                  <a:pt x="305" y="199"/>
                  <a:pt x="224" y="261"/>
                  <a:pt x="195" y="347"/>
                </a:cubicBezTo>
                <a:cubicBezTo>
                  <a:pt x="180" y="342"/>
                  <a:pt x="164" y="339"/>
                  <a:pt x="147" y="339"/>
                </a:cubicBezTo>
                <a:cubicBezTo>
                  <a:pt x="66" y="339"/>
                  <a:pt x="0" y="405"/>
                  <a:pt x="0" y="486"/>
                </a:cubicBezTo>
                <a:cubicBezTo>
                  <a:pt x="0" y="568"/>
                  <a:pt x="66" y="634"/>
                  <a:pt x="147" y="634"/>
                </a:cubicBezTo>
                <a:cubicBezTo>
                  <a:pt x="147" y="634"/>
                  <a:pt x="147" y="634"/>
                  <a:pt x="147" y="634"/>
                </a:cubicBezTo>
                <a:cubicBezTo>
                  <a:pt x="147" y="634"/>
                  <a:pt x="147" y="634"/>
                  <a:pt x="147" y="634"/>
                </a:cubicBezTo>
                <a:cubicBezTo>
                  <a:pt x="493" y="634"/>
                  <a:pt x="493" y="634"/>
                  <a:pt x="493" y="634"/>
                </a:cubicBezTo>
                <a:cubicBezTo>
                  <a:pt x="502" y="635"/>
                  <a:pt x="511" y="636"/>
                  <a:pt x="521" y="636"/>
                </a:cubicBezTo>
                <a:cubicBezTo>
                  <a:pt x="521" y="636"/>
                  <a:pt x="521" y="636"/>
                  <a:pt x="521" y="636"/>
                </a:cubicBezTo>
                <a:cubicBezTo>
                  <a:pt x="521" y="636"/>
                  <a:pt x="521" y="636"/>
                  <a:pt x="521" y="636"/>
                </a:cubicBezTo>
                <a:cubicBezTo>
                  <a:pt x="1469" y="636"/>
                  <a:pt x="1469" y="636"/>
                  <a:pt x="1469" y="636"/>
                </a:cubicBezTo>
                <a:cubicBezTo>
                  <a:pt x="1527" y="636"/>
                  <a:pt x="1574" y="589"/>
                  <a:pt x="1574" y="531"/>
                </a:cubicBezTo>
                <a:cubicBezTo>
                  <a:pt x="1574" y="474"/>
                  <a:pt x="1527" y="427"/>
                  <a:pt x="1469" y="427"/>
                </a:cubicBezTo>
                <a:close/>
              </a:path>
            </a:pathLst>
          </a:custGeom>
          <a:solidFill>
            <a:srgbClr val="FFFFFF"/>
          </a:solidFill>
          <a:ln w="22225" cap="flat" cmpd="sng" algn="ctr">
            <a:solidFill>
              <a:schemeClr val="accent5"/>
            </a:solidFill>
            <a:prstDash val="solid"/>
            <a:headEnd type="none" w="med" len="med"/>
            <a:tailEnd type="none" w="med" len="med"/>
          </a:ln>
          <a:effectLst>
            <a:outerShdw blurRad="190500" dist="50800" dir="24000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13" name="Group 212">
            <a:extLst>
              <a:ext uri="{FF2B5EF4-FFF2-40B4-BE49-F238E27FC236}">
                <a16:creationId xmlns:a16="http://schemas.microsoft.com/office/drawing/2014/main" id="{87E10028-48F9-4DC8-9F5D-F8629ED6615F}"/>
              </a:ext>
            </a:extLst>
          </p:cNvPr>
          <p:cNvGrpSpPr/>
          <p:nvPr/>
        </p:nvGrpSpPr>
        <p:grpSpPr>
          <a:xfrm>
            <a:off x="992817" y="2379354"/>
            <a:ext cx="2082348" cy="431174"/>
            <a:chOff x="1571071" y="2257105"/>
            <a:chExt cx="2082348" cy="431174"/>
          </a:xfrm>
        </p:grpSpPr>
        <p:grpSp>
          <p:nvGrpSpPr>
            <p:cNvPr id="215" name="Group 214">
              <a:extLst>
                <a:ext uri="{FF2B5EF4-FFF2-40B4-BE49-F238E27FC236}">
                  <a16:creationId xmlns:a16="http://schemas.microsoft.com/office/drawing/2014/main" id="{8B14009E-F85A-47DC-9B08-277F043FD9C5}"/>
                </a:ext>
              </a:extLst>
            </p:cNvPr>
            <p:cNvGrpSpPr/>
            <p:nvPr/>
          </p:nvGrpSpPr>
          <p:grpSpPr>
            <a:xfrm>
              <a:off x="2696905" y="2301259"/>
              <a:ext cx="426956" cy="327217"/>
              <a:chOff x="2892310" y="4439341"/>
              <a:chExt cx="376337" cy="288423"/>
            </a:xfrm>
          </p:grpSpPr>
          <p:sp>
            <p:nvSpPr>
              <p:cNvPr id="293" name="monitor">
                <a:extLst>
                  <a:ext uri="{FF2B5EF4-FFF2-40B4-BE49-F238E27FC236}">
                    <a16:creationId xmlns:a16="http://schemas.microsoft.com/office/drawing/2014/main" id="{43C65462-3DD1-4002-A11A-ABAA74589566}"/>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lumMod val="50000"/>
                  </a:srgb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294" name="Rectangle 293">
                <a:extLst>
                  <a:ext uri="{FF2B5EF4-FFF2-40B4-BE49-F238E27FC236}">
                    <a16:creationId xmlns:a16="http://schemas.microsoft.com/office/drawing/2014/main" id="{4EF8FB0D-BC22-41C8-BC63-9CEF159B28BD}"/>
                  </a:ext>
                </a:extLst>
              </p:cNvPr>
              <p:cNvSpPr/>
              <p:nvPr/>
            </p:nvSpPr>
            <p:spPr bwMode="auto">
              <a:xfrm>
                <a:off x="2892310" y="4439341"/>
                <a:ext cx="376337" cy="228557"/>
              </a:xfrm>
              <a:prstGeom prst="rect">
                <a:avLst/>
              </a:prstGeom>
              <a:solidFill>
                <a:srgbClr val="0078D7">
                  <a:lumMod val="5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96" name="Picture 295">
                <a:extLst>
                  <a:ext uri="{FF2B5EF4-FFF2-40B4-BE49-F238E27FC236}">
                    <a16:creationId xmlns:a16="http://schemas.microsoft.com/office/drawing/2014/main" id="{20BC4FFA-C850-476C-862F-569366E44C0E}"/>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216" name="Group 215">
              <a:extLst>
                <a:ext uri="{FF2B5EF4-FFF2-40B4-BE49-F238E27FC236}">
                  <a16:creationId xmlns:a16="http://schemas.microsoft.com/office/drawing/2014/main" id="{78290D23-1234-4B79-BC0E-2833CF277BDB}"/>
                </a:ext>
              </a:extLst>
            </p:cNvPr>
            <p:cNvGrpSpPr/>
            <p:nvPr/>
          </p:nvGrpSpPr>
          <p:grpSpPr>
            <a:xfrm>
              <a:off x="3219943" y="2301259"/>
              <a:ext cx="433476" cy="327215"/>
              <a:chOff x="7987238" y="1610486"/>
              <a:chExt cx="506061" cy="382007"/>
            </a:xfrm>
          </p:grpSpPr>
          <p:sp>
            <p:nvSpPr>
              <p:cNvPr id="269" name="Rectangle 268">
                <a:extLst>
                  <a:ext uri="{FF2B5EF4-FFF2-40B4-BE49-F238E27FC236}">
                    <a16:creationId xmlns:a16="http://schemas.microsoft.com/office/drawing/2014/main" id="{1CAE783F-56F2-40B5-8CE1-74DFF3961D31}"/>
                  </a:ext>
                </a:extLst>
              </p:cNvPr>
              <p:cNvSpPr/>
              <p:nvPr/>
            </p:nvSpPr>
            <p:spPr bwMode="auto">
              <a:xfrm>
                <a:off x="7994852" y="1610486"/>
                <a:ext cx="498447" cy="302717"/>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70" name="Group 269">
                <a:extLst>
                  <a:ext uri="{FF2B5EF4-FFF2-40B4-BE49-F238E27FC236}">
                    <a16:creationId xmlns:a16="http://schemas.microsoft.com/office/drawing/2014/main" id="{1B6431E8-41A2-4687-BD63-63A056CC02E0}"/>
                  </a:ext>
                </a:extLst>
              </p:cNvPr>
              <p:cNvGrpSpPr/>
              <p:nvPr/>
            </p:nvGrpSpPr>
            <p:grpSpPr>
              <a:xfrm>
                <a:off x="7987238" y="1610486"/>
                <a:ext cx="498447" cy="382007"/>
                <a:chOff x="9563138" y="2462727"/>
                <a:chExt cx="516394" cy="395761"/>
              </a:xfrm>
            </p:grpSpPr>
            <p:sp>
              <p:nvSpPr>
                <p:cNvPr id="271" name="monitor">
                  <a:extLst>
                    <a:ext uri="{FF2B5EF4-FFF2-40B4-BE49-F238E27FC236}">
                      <a16:creationId xmlns:a16="http://schemas.microsoft.com/office/drawing/2014/main" id="{9A9D7825-6BF4-4976-8758-2CD579CAA387}"/>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290" name="Group 289">
                  <a:extLst>
                    <a:ext uri="{FF2B5EF4-FFF2-40B4-BE49-F238E27FC236}">
                      <a16:creationId xmlns:a16="http://schemas.microsoft.com/office/drawing/2014/main" id="{21848CA0-B6FB-4953-B51D-07B724B989A9}"/>
                    </a:ext>
                  </a:extLst>
                </p:cNvPr>
                <p:cNvGrpSpPr/>
                <p:nvPr/>
              </p:nvGrpSpPr>
              <p:grpSpPr>
                <a:xfrm>
                  <a:off x="9746672" y="2545410"/>
                  <a:ext cx="107950" cy="134938"/>
                  <a:chOff x="9444088" y="2885171"/>
                  <a:chExt cx="107950" cy="134938"/>
                </a:xfrm>
                <a:solidFill>
                  <a:srgbClr val="505050"/>
                </a:solidFill>
              </p:grpSpPr>
              <p:sp>
                <p:nvSpPr>
                  <p:cNvPr id="291" name="Freeform 26">
                    <a:extLst>
                      <a:ext uri="{FF2B5EF4-FFF2-40B4-BE49-F238E27FC236}">
                        <a16:creationId xmlns:a16="http://schemas.microsoft.com/office/drawing/2014/main" id="{CE13D977-3920-45F3-8D0E-06AC2282253E}"/>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92" name="Freeform 27">
                    <a:extLst>
                      <a:ext uri="{FF2B5EF4-FFF2-40B4-BE49-F238E27FC236}">
                        <a16:creationId xmlns:a16="http://schemas.microsoft.com/office/drawing/2014/main" id="{A449C415-70D6-418B-BB87-0910F46BF128}"/>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grpSp>
          <p:nvGrpSpPr>
            <p:cNvPr id="220" name="Group 219">
              <a:extLst>
                <a:ext uri="{FF2B5EF4-FFF2-40B4-BE49-F238E27FC236}">
                  <a16:creationId xmlns:a16="http://schemas.microsoft.com/office/drawing/2014/main" id="{EAFD4172-F78C-4DE1-9DBA-262CA3DA2E03}"/>
                </a:ext>
              </a:extLst>
            </p:cNvPr>
            <p:cNvGrpSpPr/>
            <p:nvPr/>
          </p:nvGrpSpPr>
          <p:grpSpPr>
            <a:xfrm>
              <a:off x="1872084" y="2257105"/>
              <a:ext cx="205700" cy="341495"/>
              <a:chOff x="7084723" y="1610486"/>
              <a:chExt cx="212660" cy="353049"/>
            </a:xfrm>
          </p:grpSpPr>
          <p:sp>
            <p:nvSpPr>
              <p:cNvPr id="254" name="Rectangle 253">
                <a:extLst>
                  <a:ext uri="{FF2B5EF4-FFF2-40B4-BE49-F238E27FC236}">
                    <a16:creationId xmlns:a16="http://schemas.microsoft.com/office/drawing/2014/main" id="{39483041-F843-49D1-9380-618DDE1A0133}"/>
                  </a:ext>
                </a:extLst>
              </p:cNvPr>
              <p:cNvSpPr/>
              <p:nvPr/>
            </p:nvSpPr>
            <p:spPr bwMode="auto">
              <a:xfrm>
                <a:off x="7085519" y="1610486"/>
                <a:ext cx="211864" cy="353049"/>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55" name="Group 254">
                <a:extLst>
                  <a:ext uri="{FF2B5EF4-FFF2-40B4-BE49-F238E27FC236}">
                    <a16:creationId xmlns:a16="http://schemas.microsoft.com/office/drawing/2014/main" id="{D1B87FF3-AE4D-43DE-B87F-0DF483E3C252}"/>
                  </a:ext>
                </a:extLst>
              </p:cNvPr>
              <p:cNvGrpSpPr/>
              <p:nvPr/>
            </p:nvGrpSpPr>
            <p:grpSpPr>
              <a:xfrm>
                <a:off x="7138556" y="1706457"/>
                <a:ext cx="104198" cy="130248"/>
                <a:chOff x="9444088" y="2885171"/>
                <a:chExt cx="107950" cy="134938"/>
              </a:xfrm>
              <a:solidFill>
                <a:srgbClr val="FFFFFF"/>
              </a:solidFill>
            </p:grpSpPr>
            <p:sp>
              <p:nvSpPr>
                <p:cNvPr id="258" name="Freeform 26">
                  <a:extLst>
                    <a:ext uri="{FF2B5EF4-FFF2-40B4-BE49-F238E27FC236}">
                      <a16:creationId xmlns:a16="http://schemas.microsoft.com/office/drawing/2014/main" id="{A751CCCC-3324-4E71-BDA3-12EE1FFE0116}"/>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68" name="Freeform 27">
                  <a:extLst>
                    <a:ext uri="{FF2B5EF4-FFF2-40B4-BE49-F238E27FC236}">
                      <a16:creationId xmlns:a16="http://schemas.microsoft.com/office/drawing/2014/main" id="{CFB4E30D-0165-4F35-92D9-00CF5B228605}"/>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256" name="CellPhone_E8EA">
                <a:extLst>
                  <a:ext uri="{FF2B5EF4-FFF2-40B4-BE49-F238E27FC236}">
                    <a16:creationId xmlns:a16="http://schemas.microsoft.com/office/drawing/2014/main" id="{CAB35711-4866-4D69-9356-32E10CFA0392}"/>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257" name="Straight Connector 256">
                <a:extLst>
                  <a:ext uri="{FF2B5EF4-FFF2-40B4-BE49-F238E27FC236}">
                    <a16:creationId xmlns:a16="http://schemas.microsoft.com/office/drawing/2014/main" id="{EE7EDB97-0988-4E9F-9693-0D0B703D6530}"/>
                  </a:ext>
                </a:extLst>
              </p:cNvPr>
              <p:cNvCxnSpPr>
                <a:cxnSpLocks/>
              </p:cNvCxnSpPr>
              <p:nvPr/>
            </p:nvCxnSpPr>
            <p:spPr>
              <a:xfrm>
                <a:off x="7165583" y="1916461"/>
                <a:ext cx="47081" cy="0"/>
              </a:xfrm>
              <a:prstGeom prst="line">
                <a:avLst/>
              </a:prstGeom>
              <a:noFill/>
              <a:ln w="9525" cap="flat" cmpd="sng" algn="ctr">
                <a:solidFill>
                  <a:srgbClr val="FFFFFF"/>
                </a:solidFill>
                <a:prstDash val="solid"/>
                <a:headEnd type="none"/>
                <a:tailEnd type="none"/>
              </a:ln>
              <a:effectLst/>
            </p:spPr>
          </p:cxnSp>
        </p:grpSp>
        <p:grpSp>
          <p:nvGrpSpPr>
            <p:cNvPr id="221" name="Group 220">
              <a:extLst>
                <a:ext uri="{FF2B5EF4-FFF2-40B4-BE49-F238E27FC236}">
                  <a16:creationId xmlns:a16="http://schemas.microsoft.com/office/drawing/2014/main" id="{1DEB5CC9-D4DC-4ECC-BA76-5C3489A63BFB}"/>
                </a:ext>
              </a:extLst>
            </p:cNvPr>
            <p:cNvGrpSpPr/>
            <p:nvPr/>
          </p:nvGrpSpPr>
          <p:grpSpPr>
            <a:xfrm>
              <a:off x="1571071" y="2257105"/>
              <a:ext cx="204931" cy="341495"/>
              <a:chOff x="6490922" y="1610486"/>
              <a:chExt cx="211865" cy="353049"/>
            </a:xfrm>
          </p:grpSpPr>
          <p:sp>
            <p:nvSpPr>
              <p:cNvPr id="242" name="Rectangle 241">
                <a:extLst>
                  <a:ext uri="{FF2B5EF4-FFF2-40B4-BE49-F238E27FC236}">
                    <a16:creationId xmlns:a16="http://schemas.microsoft.com/office/drawing/2014/main" id="{B659C747-FE42-4542-B16F-C7B634E73C45}"/>
                  </a:ext>
                </a:extLst>
              </p:cNvPr>
              <p:cNvSpPr/>
              <p:nvPr/>
            </p:nvSpPr>
            <p:spPr bwMode="auto">
              <a:xfrm>
                <a:off x="6490922" y="1610486"/>
                <a:ext cx="211864" cy="353049"/>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43" name="Group 30">
                <a:extLst>
                  <a:ext uri="{FF2B5EF4-FFF2-40B4-BE49-F238E27FC236}">
                    <a16:creationId xmlns:a16="http://schemas.microsoft.com/office/drawing/2014/main" id="{7C09D4F0-2FD2-4A92-81E6-30F2E93C66C9}"/>
                  </a:ext>
                </a:extLst>
              </p:cNvPr>
              <p:cNvGrpSpPr>
                <a:grpSpLocks noChangeAspect="1"/>
              </p:cNvGrpSpPr>
              <p:nvPr/>
            </p:nvGrpSpPr>
            <p:grpSpPr bwMode="auto">
              <a:xfrm>
                <a:off x="6545792" y="1729376"/>
                <a:ext cx="111361" cy="115269"/>
                <a:chOff x="5049" y="1841"/>
                <a:chExt cx="57" cy="59"/>
              </a:xfrm>
              <a:solidFill>
                <a:srgbClr val="FFFFFF"/>
              </a:solidFill>
            </p:grpSpPr>
            <p:sp>
              <p:nvSpPr>
                <p:cNvPr id="246" name="Freeform 31">
                  <a:extLst>
                    <a:ext uri="{FF2B5EF4-FFF2-40B4-BE49-F238E27FC236}">
                      <a16:creationId xmlns:a16="http://schemas.microsoft.com/office/drawing/2014/main" id="{6ED40979-5911-410A-ADDA-0728507356B4}"/>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47" name="Freeform 32">
                  <a:extLst>
                    <a:ext uri="{FF2B5EF4-FFF2-40B4-BE49-F238E27FC236}">
                      <a16:creationId xmlns:a16="http://schemas.microsoft.com/office/drawing/2014/main" id="{A854C6DE-A73C-4AAB-B973-80A6161CE572}"/>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48" name="Freeform 33">
                  <a:extLst>
                    <a:ext uri="{FF2B5EF4-FFF2-40B4-BE49-F238E27FC236}">
                      <a16:creationId xmlns:a16="http://schemas.microsoft.com/office/drawing/2014/main" id="{943F5BA6-1686-4A36-82F1-C1D8687525DA}"/>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49" name="Freeform 34">
                  <a:extLst>
                    <a:ext uri="{FF2B5EF4-FFF2-40B4-BE49-F238E27FC236}">
                      <a16:creationId xmlns:a16="http://schemas.microsoft.com/office/drawing/2014/main" id="{D2892A22-668E-418F-9027-AA7B426DB9C5}"/>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50" name="Freeform 35">
                  <a:extLst>
                    <a:ext uri="{FF2B5EF4-FFF2-40B4-BE49-F238E27FC236}">
                      <a16:creationId xmlns:a16="http://schemas.microsoft.com/office/drawing/2014/main" id="{43E40BAC-6D3A-409E-9D98-1DDF4F73662C}"/>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51" name="Freeform 36">
                  <a:extLst>
                    <a:ext uri="{FF2B5EF4-FFF2-40B4-BE49-F238E27FC236}">
                      <a16:creationId xmlns:a16="http://schemas.microsoft.com/office/drawing/2014/main" id="{05B37028-4B6C-4362-AC77-9060C0B6816C}"/>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52" name="Freeform 37">
                  <a:extLst>
                    <a:ext uri="{FF2B5EF4-FFF2-40B4-BE49-F238E27FC236}">
                      <a16:creationId xmlns:a16="http://schemas.microsoft.com/office/drawing/2014/main" id="{08E3C3C2-7B1B-40B2-9330-7E16C70AC281}"/>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53" name="Freeform 38">
                  <a:extLst>
                    <a:ext uri="{FF2B5EF4-FFF2-40B4-BE49-F238E27FC236}">
                      <a16:creationId xmlns:a16="http://schemas.microsoft.com/office/drawing/2014/main" id="{78801CE4-19CF-480D-A3E5-E84E4FB44968}"/>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244" name="CellPhone_E8EA">
                <a:extLst>
                  <a:ext uri="{FF2B5EF4-FFF2-40B4-BE49-F238E27FC236}">
                    <a16:creationId xmlns:a16="http://schemas.microsoft.com/office/drawing/2014/main" id="{B549513F-E890-49E1-AF94-02FA8C787008}"/>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245" name="Straight Connector 244">
                <a:extLst>
                  <a:ext uri="{FF2B5EF4-FFF2-40B4-BE49-F238E27FC236}">
                    <a16:creationId xmlns:a16="http://schemas.microsoft.com/office/drawing/2014/main" id="{82777517-BC33-494C-8932-5CCECFDE1B78}"/>
                  </a:ext>
                </a:extLst>
              </p:cNvPr>
              <p:cNvCxnSpPr>
                <a:cxnSpLocks/>
              </p:cNvCxnSpPr>
              <p:nvPr/>
            </p:nvCxnSpPr>
            <p:spPr>
              <a:xfrm>
                <a:off x="6573314" y="1916461"/>
                <a:ext cx="47081" cy="0"/>
              </a:xfrm>
              <a:prstGeom prst="line">
                <a:avLst/>
              </a:prstGeom>
              <a:noFill/>
              <a:ln w="9525" cap="flat" cmpd="sng" algn="ctr">
                <a:solidFill>
                  <a:srgbClr val="FFFFFF"/>
                </a:solidFill>
                <a:prstDash val="solid"/>
                <a:headEnd type="none"/>
                <a:tailEnd type="none"/>
              </a:ln>
              <a:effectLst/>
            </p:spPr>
          </p:cxnSp>
        </p:grpSp>
        <p:grpSp>
          <p:nvGrpSpPr>
            <p:cNvPr id="222" name="Group 221">
              <a:extLst>
                <a:ext uri="{FF2B5EF4-FFF2-40B4-BE49-F238E27FC236}">
                  <a16:creationId xmlns:a16="http://schemas.microsoft.com/office/drawing/2014/main" id="{A8192FA0-3084-4216-B3EA-39DF8DB0FEF6}"/>
                </a:ext>
              </a:extLst>
            </p:cNvPr>
            <p:cNvGrpSpPr/>
            <p:nvPr/>
          </p:nvGrpSpPr>
          <p:grpSpPr>
            <a:xfrm>
              <a:off x="2173867" y="2309875"/>
              <a:ext cx="426956" cy="327217"/>
              <a:chOff x="7398246" y="1610486"/>
              <a:chExt cx="498447" cy="382007"/>
            </a:xfrm>
          </p:grpSpPr>
          <p:sp>
            <p:nvSpPr>
              <p:cNvPr id="227" name="monitor">
                <a:extLst>
                  <a:ext uri="{FF2B5EF4-FFF2-40B4-BE49-F238E27FC236}">
                    <a16:creationId xmlns:a16="http://schemas.microsoft.com/office/drawing/2014/main" id="{E57251C4-90B2-4D31-8A7A-50DC8BCBC181}"/>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228" name="Rectangle 227">
                <a:extLst>
                  <a:ext uri="{FF2B5EF4-FFF2-40B4-BE49-F238E27FC236}">
                    <a16:creationId xmlns:a16="http://schemas.microsoft.com/office/drawing/2014/main" id="{FD0B998E-02F1-442E-9E5B-E052BC91BB9D}"/>
                  </a:ext>
                </a:extLst>
              </p:cNvPr>
              <p:cNvSpPr/>
              <p:nvPr/>
            </p:nvSpPr>
            <p:spPr bwMode="auto">
              <a:xfrm>
                <a:off x="7398246" y="1610486"/>
                <a:ext cx="498447" cy="302717"/>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37" name="Group 11">
                <a:extLst>
                  <a:ext uri="{FF2B5EF4-FFF2-40B4-BE49-F238E27FC236}">
                    <a16:creationId xmlns:a16="http://schemas.microsoft.com/office/drawing/2014/main" id="{C6057FF3-7574-4CEC-AD0D-8FD15A8F6630}"/>
                  </a:ext>
                </a:extLst>
              </p:cNvPr>
              <p:cNvGrpSpPr>
                <a:grpSpLocks noChangeAspect="1"/>
              </p:cNvGrpSpPr>
              <p:nvPr/>
            </p:nvGrpSpPr>
            <p:grpSpPr bwMode="auto">
              <a:xfrm>
                <a:off x="7581678" y="1714920"/>
                <a:ext cx="111860" cy="111860"/>
                <a:chOff x="5664" y="1835"/>
                <a:chExt cx="73" cy="73"/>
              </a:xfrm>
              <a:solidFill>
                <a:srgbClr val="FFFFFF"/>
              </a:solidFill>
            </p:grpSpPr>
            <p:sp>
              <p:nvSpPr>
                <p:cNvPr id="238" name="Freeform 12">
                  <a:extLst>
                    <a:ext uri="{FF2B5EF4-FFF2-40B4-BE49-F238E27FC236}">
                      <a16:creationId xmlns:a16="http://schemas.microsoft.com/office/drawing/2014/main" id="{6CAC7C7E-DC0B-47B1-942F-307D6FADFA68}"/>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39" name="Freeform 13">
                  <a:extLst>
                    <a:ext uri="{FF2B5EF4-FFF2-40B4-BE49-F238E27FC236}">
                      <a16:creationId xmlns:a16="http://schemas.microsoft.com/office/drawing/2014/main" id="{A57813AB-2CBB-46BC-A984-503465551EBF}"/>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40" name="Freeform 14">
                  <a:extLst>
                    <a:ext uri="{FF2B5EF4-FFF2-40B4-BE49-F238E27FC236}">
                      <a16:creationId xmlns:a16="http://schemas.microsoft.com/office/drawing/2014/main" id="{21031152-58D5-41ED-BC32-6A056A369E56}"/>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241" name="Freeform 15">
                  <a:extLst>
                    <a:ext uri="{FF2B5EF4-FFF2-40B4-BE49-F238E27FC236}">
                      <a16:creationId xmlns:a16="http://schemas.microsoft.com/office/drawing/2014/main" id="{65D7260C-EF03-4C7D-BBE0-47A80D2FCFFC}"/>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nvGrpSpPr>
            <p:cNvPr id="224" name="Group 223">
              <a:extLst>
                <a:ext uri="{FF2B5EF4-FFF2-40B4-BE49-F238E27FC236}">
                  <a16:creationId xmlns:a16="http://schemas.microsoft.com/office/drawing/2014/main" id="{444B7CD9-4D66-44FE-9912-B8BD296E0C8A}"/>
                </a:ext>
              </a:extLst>
            </p:cNvPr>
            <p:cNvGrpSpPr/>
            <p:nvPr/>
          </p:nvGrpSpPr>
          <p:grpSpPr>
            <a:xfrm>
              <a:off x="1724250" y="2490343"/>
              <a:ext cx="197936" cy="197936"/>
              <a:chOff x="1724250" y="2490343"/>
              <a:chExt cx="197936" cy="197936"/>
            </a:xfrm>
          </p:grpSpPr>
          <p:sp>
            <p:nvSpPr>
              <p:cNvPr id="225" name="Oval 224">
                <a:extLst>
                  <a:ext uri="{FF2B5EF4-FFF2-40B4-BE49-F238E27FC236}">
                    <a16:creationId xmlns:a16="http://schemas.microsoft.com/office/drawing/2014/main" id="{5FBD6AA2-F83D-43B2-897E-1A6104202914}"/>
                  </a:ext>
                </a:extLst>
              </p:cNvPr>
              <p:cNvSpPr/>
              <p:nvPr/>
            </p:nvSpPr>
            <p:spPr bwMode="auto">
              <a:xfrm>
                <a:off x="1724250" y="2490343"/>
                <a:ext cx="197936" cy="197936"/>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6" name="Commitments_EC4D">
                <a:extLst>
                  <a:ext uri="{FF2B5EF4-FFF2-40B4-BE49-F238E27FC236}">
                    <a16:creationId xmlns:a16="http://schemas.microsoft.com/office/drawing/2014/main" id="{7C1DCC8F-5CA1-41AA-8B64-6A0A141E7DD7}"/>
                  </a:ext>
                </a:extLst>
              </p:cNvPr>
              <p:cNvSpPr>
                <a:spLocks noChangeAspect="1" noEditPoints="1"/>
              </p:cNvSpPr>
              <p:nvPr/>
            </p:nvSpPr>
            <p:spPr bwMode="auto">
              <a:xfrm>
                <a:off x="1763153" y="2529865"/>
                <a:ext cx="120132" cy="1188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298" name="Group 297">
            <a:extLst>
              <a:ext uri="{FF2B5EF4-FFF2-40B4-BE49-F238E27FC236}">
                <a16:creationId xmlns:a16="http://schemas.microsoft.com/office/drawing/2014/main" id="{3897E47D-04F7-4E6A-94AA-DF2BA8E44F87}"/>
              </a:ext>
            </a:extLst>
          </p:cNvPr>
          <p:cNvGrpSpPr/>
          <p:nvPr/>
        </p:nvGrpSpPr>
        <p:grpSpPr>
          <a:xfrm>
            <a:off x="4871628" y="1319480"/>
            <a:ext cx="1828002" cy="547384"/>
            <a:chOff x="4546063" y="1319480"/>
            <a:chExt cx="1828002" cy="547384"/>
          </a:xfrm>
        </p:grpSpPr>
        <p:sp>
          <p:nvSpPr>
            <p:cNvPr id="299" name="Rectangle 298">
              <a:hlinkClick r:id="rId8"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2A2AACA0-BD6B-46C8-9443-28B90BDF2C18}"/>
                </a:ext>
              </a:extLst>
            </p:cNvPr>
            <p:cNvSpPr/>
            <p:nvPr/>
          </p:nvSpPr>
          <p:spPr>
            <a:xfrm>
              <a:off x="4546063" y="1319480"/>
              <a:ext cx="1828002" cy="547384"/>
            </a:xfrm>
            <a:prstGeom prst="rect">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pic>
          <p:nvPicPr>
            <p:cNvPr id="300" name="Picture 299">
              <a:extLst>
                <a:ext uri="{FF2B5EF4-FFF2-40B4-BE49-F238E27FC236}">
                  <a16:creationId xmlns:a16="http://schemas.microsoft.com/office/drawing/2014/main" id="{4E0D7494-18E3-4CE4-81E0-0E5B1CDD851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905020" y="1632103"/>
              <a:ext cx="157209" cy="157207"/>
            </a:xfrm>
            <a:prstGeom prst="rect">
              <a:avLst/>
            </a:prstGeom>
          </p:spPr>
        </p:pic>
        <p:pic>
          <p:nvPicPr>
            <p:cNvPr id="301" name="Picture 300">
              <a:extLst>
                <a:ext uri="{FF2B5EF4-FFF2-40B4-BE49-F238E27FC236}">
                  <a16:creationId xmlns:a16="http://schemas.microsoft.com/office/drawing/2014/main" id="{FD8E8D3F-E70E-4707-8139-AF8A820F97F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596367" y="1617065"/>
              <a:ext cx="245944" cy="172245"/>
            </a:xfrm>
            <a:prstGeom prst="rect">
              <a:avLst/>
            </a:prstGeom>
          </p:spPr>
        </p:pic>
        <p:pic>
          <p:nvPicPr>
            <p:cNvPr id="302" name="Picture 301">
              <a:extLst>
                <a:ext uri="{FF2B5EF4-FFF2-40B4-BE49-F238E27FC236}">
                  <a16:creationId xmlns:a16="http://schemas.microsoft.com/office/drawing/2014/main" id="{6E0B7B31-ABCD-4EF9-AF56-8D1DCBC4A2E5}"/>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861566" y="1377964"/>
              <a:ext cx="174013" cy="174014"/>
            </a:xfrm>
            <a:prstGeom prst="rect">
              <a:avLst/>
            </a:prstGeom>
          </p:spPr>
        </p:pic>
        <p:pic>
          <p:nvPicPr>
            <p:cNvPr id="304" name="Picture 303">
              <a:extLst>
                <a:ext uri="{FF2B5EF4-FFF2-40B4-BE49-F238E27FC236}">
                  <a16:creationId xmlns:a16="http://schemas.microsoft.com/office/drawing/2014/main" id="{FFCC9561-73AD-4477-B9A5-CBF9FC93D3B7}"/>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116997" y="1617010"/>
              <a:ext cx="197763" cy="195176"/>
            </a:xfrm>
            <a:prstGeom prst="rect">
              <a:avLst/>
            </a:prstGeom>
          </p:spPr>
        </p:pic>
        <p:grpSp>
          <p:nvGrpSpPr>
            <p:cNvPr id="305" name="Group 304">
              <a:extLst>
                <a:ext uri="{FF2B5EF4-FFF2-40B4-BE49-F238E27FC236}">
                  <a16:creationId xmlns:a16="http://schemas.microsoft.com/office/drawing/2014/main" id="{6E0FB7FE-33C0-4152-94FF-030255A186DF}"/>
                </a:ext>
              </a:extLst>
            </p:cNvPr>
            <p:cNvGrpSpPr/>
            <p:nvPr/>
          </p:nvGrpSpPr>
          <p:grpSpPr>
            <a:xfrm>
              <a:off x="6143897" y="1571087"/>
              <a:ext cx="127912" cy="29526"/>
              <a:chOff x="3187373" y="140962"/>
              <a:chExt cx="412250" cy="115312"/>
            </a:xfrm>
            <a:solidFill>
              <a:srgbClr val="000000">
                <a:lumMod val="65000"/>
                <a:lumOff val="35000"/>
              </a:srgbClr>
            </a:solidFill>
          </p:grpSpPr>
          <p:sp>
            <p:nvSpPr>
              <p:cNvPr id="312" name="Oval 311">
                <a:extLst>
                  <a:ext uri="{FF2B5EF4-FFF2-40B4-BE49-F238E27FC236}">
                    <a16:creationId xmlns:a16="http://schemas.microsoft.com/office/drawing/2014/main" id="{6386707F-42B3-46C1-8366-4DA80F6E1CD9}"/>
                  </a:ext>
                </a:extLst>
              </p:cNvPr>
              <p:cNvSpPr/>
              <p:nvPr/>
            </p:nvSpPr>
            <p:spPr bwMode="auto">
              <a:xfrm>
                <a:off x="3187373" y="140974"/>
                <a:ext cx="95147" cy="11529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13" name="Oval 312">
                <a:extLst>
                  <a:ext uri="{FF2B5EF4-FFF2-40B4-BE49-F238E27FC236}">
                    <a16:creationId xmlns:a16="http://schemas.microsoft.com/office/drawing/2014/main" id="{BB096CF8-88A3-4356-AA45-4D85210D0268}"/>
                  </a:ext>
                </a:extLst>
              </p:cNvPr>
              <p:cNvSpPr/>
              <p:nvPr/>
            </p:nvSpPr>
            <p:spPr bwMode="auto">
              <a:xfrm>
                <a:off x="3345931" y="140978"/>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14" name="Oval 313">
                <a:extLst>
                  <a:ext uri="{FF2B5EF4-FFF2-40B4-BE49-F238E27FC236}">
                    <a16:creationId xmlns:a16="http://schemas.microsoft.com/office/drawing/2014/main" id="{63AFBBA0-45E3-4D6F-BE17-38DB355B1D1E}"/>
                  </a:ext>
                </a:extLst>
              </p:cNvPr>
              <p:cNvSpPr/>
              <p:nvPr/>
            </p:nvSpPr>
            <p:spPr bwMode="auto">
              <a:xfrm>
                <a:off x="3504476" y="140962"/>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306" name="Picture 305">
              <a:extLst>
                <a:ext uri="{FF2B5EF4-FFF2-40B4-BE49-F238E27FC236}">
                  <a16:creationId xmlns:a16="http://schemas.microsoft.com/office/drawing/2014/main" id="{1A9CDA24-7C2C-4DAB-B957-99EE20846C74}"/>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10084" y="1402247"/>
              <a:ext cx="230117" cy="137575"/>
            </a:xfrm>
            <a:prstGeom prst="rect">
              <a:avLst/>
            </a:prstGeom>
          </p:spPr>
        </p:pic>
        <p:pic>
          <p:nvPicPr>
            <p:cNvPr id="307" name="Picture 306">
              <a:extLst>
                <a:ext uri="{FF2B5EF4-FFF2-40B4-BE49-F238E27FC236}">
                  <a16:creationId xmlns:a16="http://schemas.microsoft.com/office/drawing/2014/main" id="{908B9DC7-C340-419D-A73F-C1E22AF580FB}"/>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386426" y="1648347"/>
              <a:ext cx="157406" cy="146298"/>
            </a:xfrm>
            <a:prstGeom prst="rect">
              <a:avLst/>
            </a:prstGeom>
          </p:spPr>
        </p:pic>
        <p:pic>
          <p:nvPicPr>
            <p:cNvPr id="308" name="Picture 307">
              <a:extLst>
                <a:ext uri="{FF2B5EF4-FFF2-40B4-BE49-F238E27FC236}">
                  <a16:creationId xmlns:a16="http://schemas.microsoft.com/office/drawing/2014/main" id="{AF2FF8D1-E5E5-4156-A90F-6223EF46EC48}"/>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617368" y="1633190"/>
              <a:ext cx="168591" cy="168590"/>
            </a:xfrm>
            <a:prstGeom prst="rect">
              <a:avLst/>
            </a:prstGeom>
          </p:spPr>
        </p:pic>
        <p:pic>
          <p:nvPicPr>
            <p:cNvPr id="309" name="Picture 308">
              <a:extLst>
                <a:ext uri="{FF2B5EF4-FFF2-40B4-BE49-F238E27FC236}">
                  <a16:creationId xmlns:a16="http://schemas.microsoft.com/office/drawing/2014/main" id="{14A5EC54-23D6-4CF6-97AD-C3DDAD4E3C79}"/>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5838328" y="1581791"/>
              <a:ext cx="254310" cy="265895"/>
            </a:xfrm>
            <a:prstGeom prst="rect">
              <a:avLst/>
            </a:prstGeom>
          </p:spPr>
        </p:pic>
        <p:sp>
          <p:nvSpPr>
            <p:cNvPr id="310" name="TextBox 309">
              <a:extLst>
                <a:ext uri="{FF2B5EF4-FFF2-40B4-BE49-F238E27FC236}">
                  <a16:creationId xmlns:a16="http://schemas.microsoft.com/office/drawing/2014/main" id="{DDB0318F-9F7F-42F5-B58F-8586623F75AA}"/>
                </a:ext>
              </a:extLst>
            </p:cNvPr>
            <p:cNvSpPr txBox="1"/>
            <p:nvPr/>
          </p:nvSpPr>
          <p:spPr>
            <a:xfrm>
              <a:off x="4634506" y="1376892"/>
              <a:ext cx="36388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D73B01"/>
                      </a:gs>
                      <a:gs pos="30000">
                        <a:srgbClr val="D73B01"/>
                      </a:gs>
                    </a:gsLst>
                    <a:lin ang="5400000" scaled="0"/>
                  </a:gradFill>
                  <a:effectLst/>
                  <a:uLnTx/>
                  <a:uFillTx/>
                  <a:latin typeface="Segoe UI Semibold"/>
                  <a:ea typeface="+mn-ea"/>
                  <a:cs typeface="+mn-cs"/>
                </a:rPr>
                <a:t>Office</a:t>
              </a:r>
            </a:p>
          </p:txBody>
        </p:sp>
        <p:sp>
          <p:nvSpPr>
            <p:cNvPr id="311" name="TextBox 310">
              <a:extLst>
                <a:ext uri="{FF2B5EF4-FFF2-40B4-BE49-F238E27FC236}">
                  <a16:creationId xmlns:a16="http://schemas.microsoft.com/office/drawing/2014/main" id="{970CE18B-9E77-405E-BE64-427E79705E43}"/>
                </a:ext>
              </a:extLst>
            </p:cNvPr>
            <p:cNvSpPr txBox="1"/>
            <p:nvPr/>
          </p:nvSpPr>
          <p:spPr>
            <a:xfrm>
              <a:off x="5084216" y="1373487"/>
              <a:ext cx="352661"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t>Azure</a:t>
              </a:r>
            </a:p>
          </p:txBody>
        </p:sp>
      </p:grpSp>
      <p:pic>
        <p:nvPicPr>
          <p:cNvPr id="315" name="!! Graphic 314">
            <a:extLst>
              <a:ext uri="{FF2B5EF4-FFF2-40B4-BE49-F238E27FC236}">
                <a16:creationId xmlns:a16="http://schemas.microsoft.com/office/drawing/2014/main" id="{9661CB15-C380-41BD-A43B-B7F543E3BFDA}"/>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5710174" y="5190008"/>
            <a:ext cx="196950" cy="182880"/>
          </a:xfrm>
          <a:prstGeom prst="rect">
            <a:avLst/>
          </a:prstGeom>
        </p:spPr>
      </p:pic>
      <p:sp>
        <p:nvSpPr>
          <p:cNvPr id="317" name="Manufacturing_E99C" title="Icon of a robotic arm">
            <a:extLst>
              <a:ext uri="{FF2B5EF4-FFF2-40B4-BE49-F238E27FC236}">
                <a16:creationId xmlns:a16="http://schemas.microsoft.com/office/drawing/2014/main" id="{039E387A-713F-402B-8DC1-8D6F8D2C9BAD}"/>
              </a:ext>
            </a:extLst>
          </p:cNvPr>
          <p:cNvSpPr>
            <a:spLocks noChangeAspect="1" noEditPoints="1"/>
          </p:cNvSpPr>
          <p:nvPr/>
        </p:nvSpPr>
        <p:spPr bwMode="auto">
          <a:xfrm>
            <a:off x="9625689" y="5775775"/>
            <a:ext cx="220095" cy="215153"/>
          </a:xfrm>
          <a:custGeom>
            <a:avLst/>
            <a:gdLst>
              <a:gd name="T0" fmla="*/ 3549 w 3875"/>
              <a:gd name="T1" fmla="*/ 2212 h 3788"/>
              <a:gd name="T2" fmla="*/ 3875 w 3875"/>
              <a:gd name="T3" fmla="*/ 2538 h 3788"/>
              <a:gd name="T4" fmla="*/ 3875 w 3875"/>
              <a:gd name="T5" fmla="*/ 2913 h 3788"/>
              <a:gd name="T6" fmla="*/ 3195 w 3875"/>
              <a:gd name="T7" fmla="*/ 2218 h 3788"/>
              <a:gd name="T8" fmla="*/ 2875 w 3875"/>
              <a:gd name="T9" fmla="*/ 2538 h 3788"/>
              <a:gd name="T10" fmla="*/ 2875 w 3875"/>
              <a:gd name="T11" fmla="*/ 2913 h 3788"/>
              <a:gd name="T12" fmla="*/ 1000 w 3875"/>
              <a:gd name="T13" fmla="*/ 1413 h 3788"/>
              <a:gd name="T14" fmla="*/ 375 w 3875"/>
              <a:gd name="T15" fmla="*/ 2038 h 3788"/>
              <a:gd name="T16" fmla="*/ 375 w 3875"/>
              <a:gd name="T17" fmla="*/ 3788 h 3788"/>
              <a:gd name="T18" fmla="*/ 1625 w 3875"/>
              <a:gd name="T19" fmla="*/ 3788 h 3788"/>
              <a:gd name="T20" fmla="*/ 1625 w 3875"/>
              <a:gd name="T21" fmla="*/ 2038 h 3788"/>
              <a:gd name="T22" fmla="*/ 1000 w 3875"/>
              <a:gd name="T23" fmla="*/ 1413 h 3788"/>
              <a:gd name="T24" fmla="*/ 0 w 3875"/>
              <a:gd name="T25" fmla="*/ 3788 h 3788"/>
              <a:gd name="T26" fmla="*/ 2000 w 3875"/>
              <a:gd name="T27" fmla="*/ 3788 h 3788"/>
              <a:gd name="T28" fmla="*/ 1000 w 3875"/>
              <a:gd name="T29" fmla="*/ 2038 h 3788"/>
              <a:gd name="T30" fmla="*/ 875 w 3875"/>
              <a:gd name="T31" fmla="*/ 2163 h 3788"/>
              <a:gd name="T32" fmla="*/ 1000 w 3875"/>
              <a:gd name="T33" fmla="*/ 2288 h 3788"/>
              <a:gd name="T34" fmla="*/ 1125 w 3875"/>
              <a:gd name="T35" fmla="*/ 2163 h 3788"/>
              <a:gd name="T36" fmla="*/ 1000 w 3875"/>
              <a:gd name="T37" fmla="*/ 2038 h 3788"/>
              <a:gd name="T38" fmla="*/ 3054 w 3875"/>
              <a:gd name="T39" fmla="*/ 1920 h 3788"/>
              <a:gd name="T40" fmla="*/ 3518 w 3875"/>
              <a:gd name="T41" fmla="*/ 1722 h 3788"/>
              <a:gd name="T42" fmla="*/ 1604 w 3875"/>
              <a:gd name="T43" fmla="*/ 1875 h 3788"/>
              <a:gd name="T44" fmla="*/ 2769 w 3875"/>
              <a:gd name="T45" fmla="*/ 674 h 3788"/>
              <a:gd name="T46" fmla="*/ 2761 w 3875"/>
              <a:gd name="T47" fmla="*/ 144 h 3788"/>
              <a:gd name="T48" fmla="*/ 2231 w 3875"/>
              <a:gd name="T49" fmla="*/ 152 h 3788"/>
              <a:gd name="T50" fmla="*/ 1007 w 3875"/>
              <a:gd name="T51" fmla="*/ 1413 h 3788"/>
              <a:gd name="T52" fmla="*/ 3141 w 3875"/>
              <a:gd name="T53" fmla="*/ 2139 h 3788"/>
              <a:gd name="T54" fmla="*/ 3508 w 3875"/>
              <a:gd name="T55" fmla="*/ 2246 h 3788"/>
              <a:gd name="T56" fmla="*/ 3592 w 3875"/>
              <a:gd name="T57" fmla="*/ 1924 h 3788"/>
              <a:gd name="T58" fmla="*/ 2846 w 3875"/>
              <a:gd name="T59" fmla="*/ 268 h 3788"/>
              <a:gd name="T60" fmla="*/ 3141 w 3875"/>
              <a:gd name="T61" fmla="*/ 2139 h 3788"/>
              <a:gd name="T62" fmla="*/ 2575 w 3875"/>
              <a:gd name="T63" fmla="*/ 874 h 3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75" h="3788">
                <a:moveTo>
                  <a:pt x="3549" y="2212"/>
                </a:moveTo>
                <a:cubicBezTo>
                  <a:pt x="3875" y="2538"/>
                  <a:pt x="3875" y="2538"/>
                  <a:pt x="3875" y="2538"/>
                </a:cubicBezTo>
                <a:cubicBezTo>
                  <a:pt x="3875" y="2913"/>
                  <a:pt x="3875" y="2913"/>
                  <a:pt x="3875" y="2913"/>
                </a:cubicBezTo>
                <a:moveTo>
                  <a:pt x="3195" y="2218"/>
                </a:moveTo>
                <a:cubicBezTo>
                  <a:pt x="2875" y="2538"/>
                  <a:pt x="2875" y="2538"/>
                  <a:pt x="2875" y="2538"/>
                </a:cubicBezTo>
                <a:cubicBezTo>
                  <a:pt x="2875" y="2913"/>
                  <a:pt x="2875" y="2913"/>
                  <a:pt x="2875" y="2913"/>
                </a:cubicBezTo>
                <a:moveTo>
                  <a:pt x="1000" y="1413"/>
                </a:moveTo>
                <a:cubicBezTo>
                  <a:pt x="655" y="1413"/>
                  <a:pt x="375" y="1693"/>
                  <a:pt x="375" y="2038"/>
                </a:cubicBezTo>
                <a:cubicBezTo>
                  <a:pt x="375" y="3788"/>
                  <a:pt x="375" y="3788"/>
                  <a:pt x="375" y="3788"/>
                </a:cubicBezTo>
                <a:cubicBezTo>
                  <a:pt x="1625" y="3788"/>
                  <a:pt x="1625" y="3788"/>
                  <a:pt x="1625" y="3788"/>
                </a:cubicBezTo>
                <a:cubicBezTo>
                  <a:pt x="1625" y="2038"/>
                  <a:pt x="1625" y="2038"/>
                  <a:pt x="1625" y="2038"/>
                </a:cubicBezTo>
                <a:cubicBezTo>
                  <a:pt x="1625" y="1693"/>
                  <a:pt x="1345" y="1413"/>
                  <a:pt x="1000" y="1413"/>
                </a:cubicBezTo>
                <a:close/>
                <a:moveTo>
                  <a:pt x="0" y="3788"/>
                </a:moveTo>
                <a:cubicBezTo>
                  <a:pt x="2000" y="3788"/>
                  <a:pt x="2000" y="3788"/>
                  <a:pt x="2000" y="3788"/>
                </a:cubicBezTo>
                <a:moveTo>
                  <a:pt x="1000" y="2038"/>
                </a:moveTo>
                <a:cubicBezTo>
                  <a:pt x="931" y="2038"/>
                  <a:pt x="875" y="2094"/>
                  <a:pt x="875" y="2163"/>
                </a:cubicBezTo>
                <a:cubicBezTo>
                  <a:pt x="875" y="2232"/>
                  <a:pt x="931" y="2288"/>
                  <a:pt x="1000" y="2288"/>
                </a:cubicBezTo>
                <a:cubicBezTo>
                  <a:pt x="1069" y="2288"/>
                  <a:pt x="1125" y="2232"/>
                  <a:pt x="1125" y="2163"/>
                </a:cubicBezTo>
                <a:cubicBezTo>
                  <a:pt x="1125" y="2094"/>
                  <a:pt x="1069" y="2038"/>
                  <a:pt x="1000" y="2038"/>
                </a:cubicBezTo>
                <a:close/>
                <a:moveTo>
                  <a:pt x="3054" y="1920"/>
                </a:moveTo>
                <a:cubicBezTo>
                  <a:pt x="3518" y="1722"/>
                  <a:pt x="3518" y="1722"/>
                  <a:pt x="3518" y="1722"/>
                </a:cubicBezTo>
                <a:moveTo>
                  <a:pt x="1604" y="1875"/>
                </a:moveTo>
                <a:cubicBezTo>
                  <a:pt x="2769" y="674"/>
                  <a:pt x="2769" y="674"/>
                  <a:pt x="2769" y="674"/>
                </a:cubicBezTo>
                <a:cubicBezTo>
                  <a:pt x="2913" y="526"/>
                  <a:pt x="2910" y="288"/>
                  <a:pt x="2761" y="144"/>
                </a:cubicBezTo>
                <a:cubicBezTo>
                  <a:pt x="2613" y="0"/>
                  <a:pt x="2375" y="3"/>
                  <a:pt x="2231" y="152"/>
                </a:cubicBezTo>
                <a:cubicBezTo>
                  <a:pt x="1007" y="1413"/>
                  <a:pt x="1007" y="1413"/>
                  <a:pt x="1007" y="1413"/>
                </a:cubicBezTo>
                <a:moveTo>
                  <a:pt x="3141" y="2139"/>
                </a:moveTo>
                <a:cubicBezTo>
                  <a:pt x="3202" y="2278"/>
                  <a:pt x="3375" y="2333"/>
                  <a:pt x="3508" y="2246"/>
                </a:cubicBezTo>
                <a:cubicBezTo>
                  <a:pt x="3612" y="2178"/>
                  <a:pt x="3643" y="2038"/>
                  <a:pt x="3592" y="1924"/>
                </a:cubicBezTo>
                <a:cubicBezTo>
                  <a:pt x="2846" y="268"/>
                  <a:pt x="2846" y="268"/>
                  <a:pt x="2846" y="268"/>
                </a:cubicBezTo>
                <a:moveTo>
                  <a:pt x="3141" y="2139"/>
                </a:moveTo>
                <a:cubicBezTo>
                  <a:pt x="2575" y="874"/>
                  <a:pt x="2575" y="874"/>
                  <a:pt x="2575" y="874"/>
                </a:cubicBezTo>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18" name="Beaker_F196" title="Icon of a scientific flask with liquid in it">
            <a:extLst>
              <a:ext uri="{FF2B5EF4-FFF2-40B4-BE49-F238E27FC236}">
                <a16:creationId xmlns:a16="http://schemas.microsoft.com/office/drawing/2014/main" id="{1B4C301A-677E-4EBE-BDF1-2812A3F61120}"/>
              </a:ext>
            </a:extLst>
          </p:cNvPr>
          <p:cNvSpPr>
            <a:spLocks noChangeAspect="1" noEditPoints="1"/>
          </p:cNvSpPr>
          <p:nvPr/>
        </p:nvSpPr>
        <p:spPr bwMode="auto">
          <a:xfrm>
            <a:off x="10093758" y="5775774"/>
            <a:ext cx="186209" cy="215153"/>
          </a:xfrm>
          <a:custGeom>
            <a:avLst/>
            <a:gdLst>
              <a:gd name="T0" fmla="*/ 2433 w 3250"/>
              <a:gd name="T1" fmla="*/ 2127 h 3754"/>
              <a:gd name="T2" fmla="*/ 1894 w 3250"/>
              <a:gd name="T3" fmla="*/ 2002 h 3754"/>
              <a:gd name="T4" fmla="*/ 1355 w 3250"/>
              <a:gd name="T5" fmla="*/ 2252 h 3754"/>
              <a:gd name="T6" fmla="*/ 817 w 3250"/>
              <a:gd name="T7" fmla="*/ 2127 h 3754"/>
              <a:gd name="T8" fmla="*/ 874 w 3250"/>
              <a:gd name="T9" fmla="*/ 0 h 3754"/>
              <a:gd name="T10" fmla="*/ 1249 w 3250"/>
              <a:gd name="T11" fmla="*/ 0 h 3754"/>
              <a:gd name="T12" fmla="*/ 1249 w 3250"/>
              <a:gd name="T13" fmla="*/ 1306 h 3754"/>
              <a:gd name="T14" fmla="*/ 1213 w 3250"/>
              <a:gd name="T15" fmla="*/ 1437 h 3754"/>
              <a:gd name="T16" fmla="*/ 100 w 3250"/>
              <a:gd name="T17" fmla="*/ 3375 h 3754"/>
              <a:gd name="T18" fmla="*/ 315 w 3250"/>
              <a:gd name="T19" fmla="*/ 3754 h 3754"/>
              <a:gd name="T20" fmla="*/ 2936 w 3250"/>
              <a:gd name="T21" fmla="*/ 3754 h 3754"/>
              <a:gd name="T22" fmla="*/ 3150 w 3250"/>
              <a:gd name="T23" fmla="*/ 3376 h 3754"/>
              <a:gd name="T24" fmla="*/ 2037 w 3250"/>
              <a:gd name="T25" fmla="*/ 1437 h 3754"/>
              <a:gd name="T26" fmla="*/ 2000 w 3250"/>
              <a:gd name="T27" fmla="*/ 1306 h 3754"/>
              <a:gd name="T28" fmla="*/ 2000 w 3250"/>
              <a:gd name="T29" fmla="*/ 0 h 3754"/>
              <a:gd name="T30" fmla="*/ 2376 w 3250"/>
              <a:gd name="T31" fmla="*/ 0 h 3754"/>
              <a:gd name="T32" fmla="*/ 874 w 3250"/>
              <a:gd name="T33" fmla="*/ 3254 h 3754"/>
              <a:gd name="T34" fmla="*/ 1124 w 3250"/>
              <a:gd name="T35" fmla="*/ 3254 h 3754"/>
              <a:gd name="T36" fmla="*/ 1375 w 3250"/>
              <a:gd name="T37" fmla="*/ 2905 h 3754"/>
              <a:gd name="T38" fmla="*/ 1625 w 3250"/>
              <a:gd name="T39" fmla="*/ 2905 h 3754"/>
              <a:gd name="T40" fmla="*/ 874 w 3250"/>
              <a:gd name="T41" fmla="*/ 2601 h 3754"/>
              <a:gd name="T42" fmla="*/ 1124 w 3250"/>
              <a:gd name="T43" fmla="*/ 2601 h 3754"/>
              <a:gd name="T44" fmla="*/ 1875 w 3250"/>
              <a:gd name="T45" fmla="*/ 2655 h 3754"/>
              <a:gd name="T46" fmla="*/ 2125 w 3250"/>
              <a:gd name="T47" fmla="*/ 2655 h 3754"/>
              <a:gd name="T48" fmla="*/ 2376 w 3250"/>
              <a:gd name="T49" fmla="*/ 3254 h 3754"/>
              <a:gd name="T50" fmla="*/ 2626 w 3250"/>
              <a:gd name="T51" fmla="*/ 3254 h 3754"/>
              <a:gd name="T52" fmla="*/ 1625 w 3250"/>
              <a:gd name="T53" fmla="*/ 3375 h 3754"/>
              <a:gd name="T54" fmla="*/ 1875 w 3250"/>
              <a:gd name="T55" fmla="*/ 3375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0" h="3754">
                <a:moveTo>
                  <a:pt x="2433" y="2127"/>
                </a:moveTo>
                <a:cubicBezTo>
                  <a:pt x="2433" y="2127"/>
                  <a:pt x="2164" y="2002"/>
                  <a:pt x="1894" y="2002"/>
                </a:cubicBezTo>
                <a:cubicBezTo>
                  <a:pt x="1625" y="2002"/>
                  <a:pt x="1625" y="2252"/>
                  <a:pt x="1355" y="2252"/>
                </a:cubicBezTo>
                <a:cubicBezTo>
                  <a:pt x="1086" y="2252"/>
                  <a:pt x="817" y="2127"/>
                  <a:pt x="817" y="2127"/>
                </a:cubicBezTo>
                <a:moveTo>
                  <a:pt x="874" y="0"/>
                </a:moveTo>
                <a:cubicBezTo>
                  <a:pt x="1249" y="0"/>
                  <a:pt x="1249" y="0"/>
                  <a:pt x="1249" y="0"/>
                </a:cubicBezTo>
                <a:cubicBezTo>
                  <a:pt x="1249" y="1306"/>
                  <a:pt x="1249" y="1306"/>
                  <a:pt x="1249" y="1306"/>
                </a:cubicBezTo>
                <a:cubicBezTo>
                  <a:pt x="1249" y="1352"/>
                  <a:pt x="1237" y="1397"/>
                  <a:pt x="1213" y="1437"/>
                </a:cubicBezTo>
                <a:cubicBezTo>
                  <a:pt x="100" y="3375"/>
                  <a:pt x="100" y="3375"/>
                  <a:pt x="100" y="3375"/>
                </a:cubicBezTo>
                <a:cubicBezTo>
                  <a:pt x="0" y="3542"/>
                  <a:pt x="120" y="3754"/>
                  <a:pt x="315" y="3754"/>
                </a:cubicBezTo>
                <a:cubicBezTo>
                  <a:pt x="2936" y="3754"/>
                  <a:pt x="2936" y="3754"/>
                  <a:pt x="2936" y="3754"/>
                </a:cubicBezTo>
                <a:cubicBezTo>
                  <a:pt x="3130" y="3754"/>
                  <a:pt x="3250" y="3543"/>
                  <a:pt x="3150" y="3376"/>
                </a:cubicBezTo>
                <a:cubicBezTo>
                  <a:pt x="2037" y="1437"/>
                  <a:pt x="2037" y="1437"/>
                  <a:pt x="2037" y="1437"/>
                </a:cubicBezTo>
                <a:cubicBezTo>
                  <a:pt x="2013" y="1397"/>
                  <a:pt x="2000" y="1352"/>
                  <a:pt x="2000" y="1306"/>
                </a:cubicBezTo>
                <a:cubicBezTo>
                  <a:pt x="2000" y="0"/>
                  <a:pt x="2000" y="0"/>
                  <a:pt x="2000" y="0"/>
                </a:cubicBezTo>
                <a:cubicBezTo>
                  <a:pt x="2376" y="0"/>
                  <a:pt x="2376" y="0"/>
                  <a:pt x="2376" y="0"/>
                </a:cubicBezTo>
                <a:moveTo>
                  <a:pt x="874" y="3254"/>
                </a:moveTo>
                <a:cubicBezTo>
                  <a:pt x="1124" y="3254"/>
                  <a:pt x="1124" y="3254"/>
                  <a:pt x="1124" y="3254"/>
                </a:cubicBezTo>
                <a:moveTo>
                  <a:pt x="1375" y="2905"/>
                </a:moveTo>
                <a:cubicBezTo>
                  <a:pt x="1625" y="2905"/>
                  <a:pt x="1625" y="2905"/>
                  <a:pt x="1625" y="2905"/>
                </a:cubicBezTo>
                <a:moveTo>
                  <a:pt x="874" y="2601"/>
                </a:moveTo>
                <a:cubicBezTo>
                  <a:pt x="1124" y="2601"/>
                  <a:pt x="1124" y="2601"/>
                  <a:pt x="1124" y="2601"/>
                </a:cubicBezTo>
                <a:moveTo>
                  <a:pt x="1875" y="2655"/>
                </a:moveTo>
                <a:cubicBezTo>
                  <a:pt x="2125" y="2655"/>
                  <a:pt x="2125" y="2655"/>
                  <a:pt x="2125" y="2655"/>
                </a:cubicBezTo>
                <a:moveTo>
                  <a:pt x="2376" y="3254"/>
                </a:moveTo>
                <a:cubicBezTo>
                  <a:pt x="2626" y="3254"/>
                  <a:pt x="2626" y="3254"/>
                  <a:pt x="2626" y="3254"/>
                </a:cubicBezTo>
                <a:moveTo>
                  <a:pt x="1625" y="3375"/>
                </a:moveTo>
                <a:cubicBezTo>
                  <a:pt x="1875" y="3375"/>
                  <a:pt x="1875" y="3375"/>
                  <a:pt x="1875" y="3375"/>
                </a:cubicBezTo>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19" name="printer" title="Icon of a printer">
            <a:extLst>
              <a:ext uri="{FF2B5EF4-FFF2-40B4-BE49-F238E27FC236}">
                <a16:creationId xmlns:a16="http://schemas.microsoft.com/office/drawing/2014/main" id="{0AC40EC9-4ACE-4E8A-9EC6-416F651F6001}"/>
              </a:ext>
            </a:extLst>
          </p:cNvPr>
          <p:cNvSpPr>
            <a:spLocks noChangeAspect="1" noEditPoints="1"/>
          </p:cNvSpPr>
          <p:nvPr/>
        </p:nvSpPr>
        <p:spPr bwMode="auto">
          <a:xfrm>
            <a:off x="10958306" y="5767901"/>
            <a:ext cx="218884" cy="217976"/>
          </a:xfrm>
          <a:custGeom>
            <a:avLst/>
            <a:gdLst>
              <a:gd name="T0" fmla="*/ 88 w 333"/>
              <a:gd name="T1" fmla="*/ 285 h 331"/>
              <a:gd name="T2" fmla="*/ 0 w 333"/>
              <a:gd name="T3" fmla="*/ 285 h 331"/>
              <a:gd name="T4" fmla="*/ 0 w 333"/>
              <a:gd name="T5" fmla="*/ 146 h 331"/>
              <a:gd name="T6" fmla="*/ 18 w 333"/>
              <a:gd name="T7" fmla="*/ 128 h 331"/>
              <a:gd name="T8" fmla="*/ 315 w 333"/>
              <a:gd name="T9" fmla="*/ 128 h 331"/>
              <a:gd name="T10" fmla="*/ 333 w 333"/>
              <a:gd name="T11" fmla="*/ 146 h 331"/>
              <a:gd name="T12" fmla="*/ 333 w 333"/>
              <a:gd name="T13" fmla="*/ 285 h 331"/>
              <a:gd name="T14" fmla="*/ 243 w 333"/>
              <a:gd name="T15" fmla="*/ 285 h 331"/>
              <a:gd name="T16" fmla="*/ 244 w 333"/>
              <a:gd name="T17" fmla="*/ 128 h 331"/>
              <a:gd name="T18" fmla="*/ 244 w 333"/>
              <a:gd name="T19" fmla="*/ 0 h 331"/>
              <a:gd name="T20" fmla="*/ 88 w 333"/>
              <a:gd name="T21" fmla="*/ 0 h 331"/>
              <a:gd name="T22" fmla="*/ 88 w 333"/>
              <a:gd name="T23" fmla="*/ 128 h 331"/>
              <a:gd name="T24" fmla="*/ 244 w 333"/>
              <a:gd name="T25" fmla="*/ 222 h 331"/>
              <a:gd name="T26" fmla="*/ 88 w 333"/>
              <a:gd name="T27" fmla="*/ 222 h 331"/>
              <a:gd name="T28" fmla="*/ 88 w 333"/>
              <a:gd name="T29" fmla="*/ 331 h 331"/>
              <a:gd name="T30" fmla="*/ 244 w 333"/>
              <a:gd name="T31" fmla="*/ 331 h 331"/>
              <a:gd name="T32" fmla="*/ 244 w 333"/>
              <a:gd name="T33" fmla="*/ 222 h 331"/>
              <a:gd name="T34" fmla="*/ 44 w 333"/>
              <a:gd name="T35" fmla="*/ 181 h 331"/>
              <a:gd name="T36" fmla="*/ 50 w 333"/>
              <a:gd name="T37" fmla="*/ 175 h 331"/>
              <a:gd name="T38" fmla="*/ 44 w 333"/>
              <a:gd name="T39" fmla="*/ 168 h 331"/>
              <a:gd name="T40" fmla="*/ 37 w 333"/>
              <a:gd name="T41" fmla="*/ 175 h 331"/>
              <a:gd name="T42" fmla="*/ 44 w 333"/>
              <a:gd name="T43" fmla="*/ 18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1">
                <a:moveTo>
                  <a:pt x="88" y="285"/>
                </a:moveTo>
                <a:cubicBezTo>
                  <a:pt x="0" y="285"/>
                  <a:pt x="0" y="285"/>
                  <a:pt x="0" y="285"/>
                </a:cubicBezTo>
                <a:cubicBezTo>
                  <a:pt x="0" y="146"/>
                  <a:pt x="0" y="146"/>
                  <a:pt x="0" y="146"/>
                </a:cubicBezTo>
                <a:cubicBezTo>
                  <a:pt x="0" y="136"/>
                  <a:pt x="8" y="128"/>
                  <a:pt x="18" y="128"/>
                </a:cubicBezTo>
                <a:cubicBezTo>
                  <a:pt x="315" y="128"/>
                  <a:pt x="315" y="128"/>
                  <a:pt x="315" y="128"/>
                </a:cubicBezTo>
                <a:cubicBezTo>
                  <a:pt x="325" y="128"/>
                  <a:pt x="333" y="136"/>
                  <a:pt x="333" y="146"/>
                </a:cubicBezTo>
                <a:cubicBezTo>
                  <a:pt x="333" y="285"/>
                  <a:pt x="333" y="285"/>
                  <a:pt x="333" y="285"/>
                </a:cubicBezTo>
                <a:cubicBezTo>
                  <a:pt x="243" y="285"/>
                  <a:pt x="243" y="285"/>
                  <a:pt x="243" y="285"/>
                </a:cubicBezTo>
                <a:moveTo>
                  <a:pt x="244" y="128"/>
                </a:moveTo>
                <a:cubicBezTo>
                  <a:pt x="244" y="0"/>
                  <a:pt x="244" y="0"/>
                  <a:pt x="244" y="0"/>
                </a:cubicBezTo>
                <a:cubicBezTo>
                  <a:pt x="88" y="0"/>
                  <a:pt x="88" y="0"/>
                  <a:pt x="88" y="0"/>
                </a:cubicBezTo>
                <a:cubicBezTo>
                  <a:pt x="88" y="128"/>
                  <a:pt x="88" y="128"/>
                  <a:pt x="88" y="128"/>
                </a:cubicBezTo>
                <a:moveTo>
                  <a:pt x="244" y="222"/>
                </a:moveTo>
                <a:cubicBezTo>
                  <a:pt x="88" y="222"/>
                  <a:pt x="88" y="222"/>
                  <a:pt x="88" y="222"/>
                </a:cubicBezTo>
                <a:cubicBezTo>
                  <a:pt x="88" y="331"/>
                  <a:pt x="88" y="331"/>
                  <a:pt x="88" y="331"/>
                </a:cubicBezTo>
                <a:cubicBezTo>
                  <a:pt x="244" y="331"/>
                  <a:pt x="244" y="331"/>
                  <a:pt x="244" y="331"/>
                </a:cubicBezTo>
                <a:lnTo>
                  <a:pt x="244" y="222"/>
                </a:lnTo>
                <a:close/>
                <a:moveTo>
                  <a:pt x="44" y="181"/>
                </a:moveTo>
                <a:cubicBezTo>
                  <a:pt x="47" y="181"/>
                  <a:pt x="50" y="178"/>
                  <a:pt x="50" y="175"/>
                </a:cubicBezTo>
                <a:cubicBezTo>
                  <a:pt x="50" y="171"/>
                  <a:pt x="47" y="168"/>
                  <a:pt x="44" y="168"/>
                </a:cubicBezTo>
                <a:cubicBezTo>
                  <a:pt x="40" y="168"/>
                  <a:pt x="37" y="171"/>
                  <a:pt x="37" y="175"/>
                </a:cubicBezTo>
                <a:cubicBezTo>
                  <a:pt x="37" y="178"/>
                  <a:pt x="40" y="181"/>
                  <a:pt x="44" y="181"/>
                </a:cubicBezTo>
                <a:close/>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320" name="Money_3" title="Icon of a dollar sign">
            <a:extLst>
              <a:ext uri="{FF2B5EF4-FFF2-40B4-BE49-F238E27FC236}">
                <a16:creationId xmlns:a16="http://schemas.microsoft.com/office/drawing/2014/main" id="{FA39C198-8A70-4100-9C0A-332CB22BF646}"/>
              </a:ext>
            </a:extLst>
          </p:cNvPr>
          <p:cNvSpPr>
            <a:spLocks noChangeAspect="1" noEditPoints="1"/>
          </p:cNvSpPr>
          <p:nvPr/>
        </p:nvSpPr>
        <p:spPr bwMode="auto">
          <a:xfrm>
            <a:off x="9256751" y="5788800"/>
            <a:ext cx="118855" cy="215153"/>
          </a:xfrm>
          <a:custGeom>
            <a:avLst/>
            <a:gdLst>
              <a:gd name="T0" fmla="*/ 0 w 153"/>
              <a:gd name="T1" fmla="*/ 223 h 279"/>
              <a:gd name="T2" fmla="*/ 111 w 153"/>
              <a:gd name="T3" fmla="*/ 223 h 279"/>
              <a:gd name="T4" fmla="*/ 153 w 153"/>
              <a:gd name="T5" fmla="*/ 182 h 279"/>
              <a:gd name="T6" fmla="*/ 111 w 153"/>
              <a:gd name="T7" fmla="*/ 141 h 279"/>
              <a:gd name="T8" fmla="*/ 41 w 153"/>
              <a:gd name="T9" fmla="*/ 139 h 279"/>
              <a:gd name="T10" fmla="*/ 0 w 153"/>
              <a:gd name="T11" fmla="*/ 98 h 279"/>
              <a:gd name="T12" fmla="*/ 41 w 153"/>
              <a:gd name="T13" fmla="*/ 56 h 279"/>
              <a:gd name="T14" fmla="*/ 150 w 153"/>
              <a:gd name="T15" fmla="*/ 56 h 279"/>
              <a:gd name="T16" fmla="*/ 76 w 153"/>
              <a:gd name="T17" fmla="*/ 0 h 279"/>
              <a:gd name="T18" fmla="*/ 76 w 153"/>
              <a:gd name="T19"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79">
                <a:moveTo>
                  <a:pt x="0" y="223"/>
                </a:moveTo>
                <a:cubicBezTo>
                  <a:pt x="111" y="223"/>
                  <a:pt x="111" y="223"/>
                  <a:pt x="111" y="223"/>
                </a:cubicBezTo>
                <a:cubicBezTo>
                  <a:pt x="134" y="223"/>
                  <a:pt x="153" y="205"/>
                  <a:pt x="153" y="182"/>
                </a:cubicBezTo>
                <a:cubicBezTo>
                  <a:pt x="153" y="159"/>
                  <a:pt x="134" y="141"/>
                  <a:pt x="111" y="141"/>
                </a:cubicBezTo>
                <a:cubicBezTo>
                  <a:pt x="41" y="139"/>
                  <a:pt x="41" y="139"/>
                  <a:pt x="41" y="139"/>
                </a:cubicBezTo>
                <a:cubicBezTo>
                  <a:pt x="19" y="139"/>
                  <a:pt x="0" y="120"/>
                  <a:pt x="0" y="98"/>
                </a:cubicBezTo>
                <a:cubicBezTo>
                  <a:pt x="0" y="75"/>
                  <a:pt x="19" y="56"/>
                  <a:pt x="41" y="56"/>
                </a:cubicBezTo>
                <a:cubicBezTo>
                  <a:pt x="150" y="56"/>
                  <a:pt x="150" y="56"/>
                  <a:pt x="150" y="56"/>
                </a:cubicBezTo>
                <a:moveTo>
                  <a:pt x="76" y="0"/>
                </a:moveTo>
                <a:cubicBezTo>
                  <a:pt x="76" y="279"/>
                  <a:pt x="76" y="279"/>
                  <a:pt x="76" y="279"/>
                </a:cubicBezTo>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14" name="Group 13">
            <a:extLst>
              <a:ext uri="{FF2B5EF4-FFF2-40B4-BE49-F238E27FC236}">
                <a16:creationId xmlns:a16="http://schemas.microsoft.com/office/drawing/2014/main" id="{332BA52F-85D8-4E3D-BAE3-046655B4B945}"/>
              </a:ext>
            </a:extLst>
          </p:cNvPr>
          <p:cNvGrpSpPr/>
          <p:nvPr/>
        </p:nvGrpSpPr>
        <p:grpSpPr>
          <a:xfrm>
            <a:off x="7513058" y="5439633"/>
            <a:ext cx="370338" cy="611980"/>
            <a:chOff x="7513058" y="5677627"/>
            <a:chExt cx="370338" cy="611980"/>
          </a:xfrm>
        </p:grpSpPr>
        <p:grpSp>
          <p:nvGrpSpPr>
            <p:cNvPr id="281" name="Group 280">
              <a:extLst>
                <a:ext uri="{FF2B5EF4-FFF2-40B4-BE49-F238E27FC236}">
                  <a16:creationId xmlns:a16="http://schemas.microsoft.com/office/drawing/2014/main" id="{1289CC9A-D20B-434C-96A0-2D8CB52079DF}"/>
                </a:ext>
              </a:extLst>
            </p:cNvPr>
            <p:cNvGrpSpPr/>
            <p:nvPr/>
          </p:nvGrpSpPr>
          <p:grpSpPr>
            <a:xfrm>
              <a:off x="7513058" y="5961835"/>
              <a:ext cx="370338" cy="327772"/>
              <a:chOff x="4723767" y="3080378"/>
              <a:chExt cx="439858" cy="389301"/>
            </a:xfrm>
          </p:grpSpPr>
          <p:pic>
            <p:nvPicPr>
              <p:cNvPr id="282" name="Picture 281">
                <a:extLst>
                  <a:ext uri="{FF2B5EF4-FFF2-40B4-BE49-F238E27FC236}">
                    <a16:creationId xmlns:a16="http://schemas.microsoft.com/office/drawing/2014/main" id="{304FC0AC-C8CC-4FD3-87E6-F61CE9483A21}"/>
                  </a:ext>
                </a:extLst>
              </p:cNvPr>
              <p:cNvPicPr>
                <a:picLocks noChangeAspect="1"/>
              </p:cNvPicPr>
              <p:nvPr/>
            </p:nvPicPr>
            <p:blipFill rotWithShape="1">
              <a:blip r:embed="rId5"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283" name="Group 282">
                <a:extLst>
                  <a:ext uri="{FF2B5EF4-FFF2-40B4-BE49-F238E27FC236}">
                    <a16:creationId xmlns:a16="http://schemas.microsoft.com/office/drawing/2014/main" id="{FB8DF23A-C6C0-45C5-B9A9-A29C43D6D925}"/>
                  </a:ext>
                </a:extLst>
              </p:cNvPr>
              <p:cNvGrpSpPr/>
              <p:nvPr/>
            </p:nvGrpSpPr>
            <p:grpSpPr>
              <a:xfrm>
                <a:off x="4723767" y="3080378"/>
                <a:ext cx="439858" cy="389301"/>
                <a:chOff x="3131835" y="4047725"/>
                <a:chExt cx="439858" cy="389301"/>
              </a:xfrm>
            </p:grpSpPr>
            <p:grpSp>
              <p:nvGrpSpPr>
                <p:cNvPr id="284" name="Group 283">
                  <a:extLst>
                    <a:ext uri="{FF2B5EF4-FFF2-40B4-BE49-F238E27FC236}">
                      <a16:creationId xmlns:a16="http://schemas.microsoft.com/office/drawing/2014/main" id="{1B0DD99C-853C-4FF7-8B5C-DCD5AA1344C6}"/>
                    </a:ext>
                  </a:extLst>
                </p:cNvPr>
                <p:cNvGrpSpPr/>
                <p:nvPr/>
              </p:nvGrpSpPr>
              <p:grpSpPr>
                <a:xfrm>
                  <a:off x="3131835" y="4047725"/>
                  <a:ext cx="182560" cy="348911"/>
                  <a:chOff x="2136298" y="4226790"/>
                  <a:chExt cx="196678" cy="375893"/>
                </a:xfrm>
              </p:grpSpPr>
              <p:sp>
                <p:nvSpPr>
                  <p:cNvPr id="288" name="Rectangle 287">
                    <a:extLst>
                      <a:ext uri="{FF2B5EF4-FFF2-40B4-BE49-F238E27FC236}">
                        <a16:creationId xmlns:a16="http://schemas.microsoft.com/office/drawing/2014/main" id="{9FF9E94C-7220-4CCE-BBA1-69EBC666F629}"/>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9" name="server">
                    <a:extLst>
                      <a:ext uri="{FF2B5EF4-FFF2-40B4-BE49-F238E27FC236}">
                        <a16:creationId xmlns:a16="http://schemas.microsoft.com/office/drawing/2014/main" id="{E6B46506-2B68-42F0-9DD8-D33E339857B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85" name="Oval 284">
                  <a:extLst>
                    <a:ext uri="{FF2B5EF4-FFF2-40B4-BE49-F238E27FC236}">
                      <a16:creationId xmlns:a16="http://schemas.microsoft.com/office/drawing/2014/main" id="{69BB53AD-7542-4213-BA41-581FE4CC0D44}"/>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86" name="Picture 285">
                  <a:extLst>
                    <a:ext uri="{FF2B5EF4-FFF2-40B4-BE49-F238E27FC236}">
                      <a16:creationId xmlns:a16="http://schemas.microsoft.com/office/drawing/2014/main" id="{6AF865B2-002C-407D-98B5-32152E0261E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287" name="Freeform 6">
                  <a:extLst>
                    <a:ext uri="{FF2B5EF4-FFF2-40B4-BE49-F238E27FC236}">
                      <a16:creationId xmlns:a16="http://schemas.microsoft.com/office/drawing/2014/main" id="{7437260F-5407-495A-BD4E-66B233F17C4F}"/>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321" name="money_2" title="Icon of a dollar sign with an arrow around it pointing clockwise">
              <a:extLst>
                <a:ext uri="{FF2B5EF4-FFF2-40B4-BE49-F238E27FC236}">
                  <a16:creationId xmlns:a16="http://schemas.microsoft.com/office/drawing/2014/main" id="{D8A00BC6-1FCF-448B-A4FE-DF0DB94A5AC0}"/>
                </a:ext>
              </a:extLst>
            </p:cNvPr>
            <p:cNvSpPr>
              <a:spLocks noChangeAspect="1" noEditPoints="1"/>
            </p:cNvSpPr>
            <p:nvPr/>
          </p:nvSpPr>
          <p:spPr bwMode="auto">
            <a:xfrm>
              <a:off x="7606732" y="5677627"/>
              <a:ext cx="182991" cy="192941"/>
            </a:xfrm>
            <a:custGeom>
              <a:avLst/>
              <a:gdLst>
                <a:gd name="T0" fmla="*/ 307 w 307"/>
                <a:gd name="T1" fmla="*/ 163 h 326"/>
                <a:gd name="T2" fmla="*/ 282 w 307"/>
                <a:gd name="T3" fmla="*/ 244 h 326"/>
                <a:gd name="T4" fmla="*/ 82 w 307"/>
                <a:gd name="T5" fmla="*/ 281 h 326"/>
                <a:gd name="T6" fmla="*/ 45 w 307"/>
                <a:gd name="T7" fmla="*/ 82 h 326"/>
                <a:gd name="T8" fmla="*/ 245 w 307"/>
                <a:gd name="T9" fmla="*/ 45 h 326"/>
                <a:gd name="T10" fmla="*/ 297 w 307"/>
                <a:gd name="T11" fmla="*/ 110 h 326"/>
                <a:gd name="T12" fmla="*/ 257 w 307"/>
                <a:gd name="T13" fmla="*/ 99 h 326"/>
                <a:gd name="T14" fmla="*/ 297 w 307"/>
                <a:gd name="T15" fmla="*/ 109 h 326"/>
                <a:gd name="T16" fmla="*/ 307 w 307"/>
                <a:gd name="T17" fmla="*/ 70 h 326"/>
                <a:gd name="T18" fmla="*/ 126 w 307"/>
                <a:gd name="T19" fmla="*/ 199 h 326"/>
                <a:gd name="T20" fmla="*/ 182 w 307"/>
                <a:gd name="T21" fmla="*/ 199 h 326"/>
                <a:gd name="T22" fmla="*/ 202 w 307"/>
                <a:gd name="T23" fmla="*/ 179 h 326"/>
                <a:gd name="T24" fmla="*/ 182 w 307"/>
                <a:gd name="T25" fmla="*/ 158 h 326"/>
                <a:gd name="T26" fmla="*/ 147 w 307"/>
                <a:gd name="T27" fmla="*/ 158 h 326"/>
                <a:gd name="T28" fmla="*/ 126 w 307"/>
                <a:gd name="T29" fmla="*/ 137 h 326"/>
                <a:gd name="T30" fmla="*/ 147 w 307"/>
                <a:gd name="T31" fmla="*/ 117 h 326"/>
                <a:gd name="T32" fmla="*/ 201 w 307"/>
                <a:gd name="T33" fmla="*/ 117 h 326"/>
                <a:gd name="T34" fmla="*/ 164 w 307"/>
                <a:gd name="T35" fmla="*/ 88 h 326"/>
                <a:gd name="T36" fmla="*/ 164 w 307"/>
                <a:gd name="T37" fmla="*/ 2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7" h="326">
                  <a:moveTo>
                    <a:pt x="307" y="163"/>
                  </a:moveTo>
                  <a:cubicBezTo>
                    <a:pt x="307" y="191"/>
                    <a:pt x="299" y="219"/>
                    <a:pt x="282" y="244"/>
                  </a:cubicBezTo>
                  <a:cubicBezTo>
                    <a:pt x="237" y="310"/>
                    <a:pt x="148" y="326"/>
                    <a:pt x="82" y="281"/>
                  </a:cubicBezTo>
                  <a:cubicBezTo>
                    <a:pt x="17" y="236"/>
                    <a:pt x="0" y="147"/>
                    <a:pt x="45" y="82"/>
                  </a:cubicBezTo>
                  <a:cubicBezTo>
                    <a:pt x="90" y="16"/>
                    <a:pt x="179" y="0"/>
                    <a:pt x="245" y="45"/>
                  </a:cubicBezTo>
                  <a:cubicBezTo>
                    <a:pt x="269" y="61"/>
                    <a:pt x="287" y="84"/>
                    <a:pt x="297" y="110"/>
                  </a:cubicBezTo>
                  <a:moveTo>
                    <a:pt x="257" y="99"/>
                  </a:moveTo>
                  <a:cubicBezTo>
                    <a:pt x="297" y="109"/>
                    <a:pt x="297" y="109"/>
                    <a:pt x="297" y="109"/>
                  </a:cubicBezTo>
                  <a:cubicBezTo>
                    <a:pt x="307" y="70"/>
                    <a:pt x="307" y="70"/>
                    <a:pt x="307" y="70"/>
                  </a:cubicBezTo>
                  <a:moveTo>
                    <a:pt x="126" y="199"/>
                  </a:moveTo>
                  <a:cubicBezTo>
                    <a:pt x="182" y="199"/>
                    <a:pt x="182" y="199"/>
                    <a:pt x="182" y="199"/>
                  </a:cubicBezTo>
                  <a:cubicBezTo>
                    <a:pt x="193" y="199"/>
                    <a:pt x="202" y="190"/>
                    <a:pt x="202" y="179"/>
                  </a:cubicBezTo>
                  <a:cubicBezTo>
                    <a:pt x="202" y="168"/>
                    <a:pt x="193" y="158"/>
                    <a:pt x="182" y="158"/>
                  </a:cubicBezTo>
                  <a:cubicBezTo>
                    <a:pt x="147" y="158"/>
                    <a:pt x="147" y="158"/>
                    <a:pt x="147" y="158"/>
                  </a:cubicBezTo>
                  <a:cubicBezTo>
                    <a:pt x="136" y="158"/>
                    <a:pt x="126" y="148"/>
                    <a:pt x="126" y="137"/>
                  </a:cubicBezTo>
                  <a:cubicBezTo>
                    <a:pt x="126" y="126"/>
                    <a:pt x="136" y="117"/>
                    <a:pt x="147" y="117"/>
                  </a:cubicBezTo>
                  <a:cubicBezTo>
                    <a:pt x="201" y="117"/>
                    <a:pt x="201" y="117"/>
                    <a:pt x="201" y="117"/>
                  </a:cubicBezTo>
                  <a:moveTo>
                    <a:pt x="164" y="88"/>
                  </a:moveTo>
                  <a:cubicBezTo>
                    <a:pt x="164" y="226"/>
                    <a:pt x="164" y="226"/>
                    <a:pt x="164" y="226"/>
                  </a:cubicBezTo>
                </a:path>
              </a:pathLst>
            </a:custGeom>
            <a:noFill/>
            <a:ln w="127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5" name="Group 14">
            <a:extLst>
              <a:ext uri="{FF2B5EF4-FFF2-40B4-BE49-F238E27FC236}">
                <a16:creationId xmlns:a16="http://schemas.microsoft.com/office/drawing/2014/main" id="{9810F9C4-C79F-49C8-8332-AC91F6885937}"/>
              </a:ext>
            </a:extLst>
          </p:cNvPr>
          <p:cNvGrpSpPr/>
          <p:nvPr/>
        </p:nvGrpSpPr>
        <p:grpSpPr>
          <a:xfrm>
            <a:off x="8286291" y="5426687"/>
            <a:ext cx="769392" cy="608251"/>
            <a:chOff x="8286291" y="5664681"/>
            <a:chExt cx="769392" cy="608251"/>
          </a:xfrm>
        </p:grpSpPr>
        <p:sp>
          <p:nvSpPr>
            <p:cNvPr id="323" name="IoT" title="Icon of five circles that all connect to a center circle">
              <a:extLst>
                <a:ext uri="{FF2B5EF4-FFF2-40B4-BE49-F238E27FC236}">
                  <a16:creationId xmlns:a16="http://schemas.microsoft.com/office/drawing/2014/main" id="{437BCAFD-7F09-49C5-A010-6959D73C8676}"/>
                </a:ext>
              </a:extLst>
            </p:cNvPr>
            <p:cNvSpPr>
              <a:spLocks noChangeAspect="1" noEditPoints="1"/>
            </p:cNvSpPr>
            <p:nvPr/>
          </p:nvSpPr>
          <p:spPr bwMode="auto">
            <a:xfrm>
              <a:off x="8443877" y="5664681"/>
              <a:ext cx="365760" cy="366346"/>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2700" cap="sq">
              <a:solidFill>
                <a:schemeClr val="accent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8" name="Group 7">
              <a:extLst>
                <a:ext uri="{FF2B5EF4-FFF2-40B4-BE49-F238E27FC236}">
                  <a16:creationId xmlns:a16="http://schemas.microsoft.com/office/drawing/2014/main" id="{5EF6EF09-9842-42E9-A475-7531D3143E68}"/>
                </a:ext>
              </a:extLst>
            </p:cNvPr>
            <p:cNvGrpSpPr/>
            <p:nvPr/>
          </p:nvGrpSpPr>
          <p:grpSpPr>
            <a:xfrm>
              <a:off x="8286291" y="6019187"/>
              <a:ext cx="263113" cy="252728"/>
              <a:chOff x="8685564" y="6019187"/>
              <a:chExt cx="263113" cy="252728"/>
            </a:xfrm>
          </p:grpSpPr>
          <p:sp>
            <p:nvSpPr>
              <p:cNvPr id="331" name="Database_EFC7" title="Icon of a cylinder">
                <a:extLst>
                  <a:ext uri="{FF2B5EF4-FFF2-40B4-BE49-F238E27FC236}">
                    <a16:creationId xmlns:a16="http://schemas.microsoft.com/office/drawing/2014/main" id="{35A66A46-A019-4CCC-A32A-A1DBB3DB3653}"/>
                  </a:ext>
                </a:extLst>
              </p:cNvPr>
              <p:cNvSpPr>
                <a:spLocks noChangeAspect="1" noEditPoints="1"/>
              </p:cNvSpPr>
              <p:nvPr/>
            </p:nvSpPr>
            <p:spPr bwMode="auto">
              <a:xfrm>
                <a:off x="8685564" y="6061437"/>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32" name="Database_EFC7" title="Icon of a cylinder">
                <a:extLst>
                  <a:ext uri="{FF2B5EF4-FFF2-40B4-BE49-F238E27FC236}">
                    <a16:creationId xmlns:a16="http://schemas.microsoft.com/office/drawing/2014/main" id="{E932A1AB-0983-4CD4-AC16-A2B595AF1743}"/>
                  </a:ext>
                </a:extLst>
              </p:cNvPr>
              <p:cNvSpPr>
                <a:spLocks noChangeAspect="1" noEditPoints="1"/>
              </p:cNvSpPr>
              <p:nvPr/>
            </p:nvSpPr>
            <p:spPr bwMode="auto">
              <a:xfrm>
                <a:off x="8833819" y="6058518"/>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28" name="Database_EFC7" title="Icon of a cylinder">
                <a:extLst>
                  <a:ext uri="{FF2B5EF4-FFF2-40B4-BE49-F238E27FC236}">
                    <a16:creationId xmlns:a16="http://schemas.microsoft.com/office/drawing/2014/main" id="{3A1818FE-BA3D-43A8-9E07-0024AFC7805C}"/>
                  </a:ext>
                </a:extLst>
              </p:cNvPr>
              <p:cNvSpPr>
                <a:spLocks noChangeAspect="1" noEditPoints="1"/>
              </p:cNvSpPr>
              <p:nvPr/>
            </p:nvSpPr>
            <p:spPr bwMode="auto">
              <a:xfrm>
                <a:off x="8769591" y="6122618"/>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30" name="Database_EFC7" title="Icon of a cylinder">
                <a:extLst>
                  <a:ext uri="{FF2B5EF4-FFF2-40B4-BE49-F238E27FC236}">
                    <a16:creationId xmlns:a16="http://schemas.microsoft.com/office/drawing/2014/main" id="{692C06AD-CCE8-42E4-BC87-4029A85052F7}"/>
                  </a:ext>
                </a:extLst>
              </p:cNvPr>
              <p:cNvSpPr>
                <a:spLocks noChangeAspect="1" noEditPoints="1"/>
              </p:cNvSpPr>
              <p:nvPr/>
            </p:nvSpPr>
            <p:spPr bwMode="auto">
              <a:xfrm>
                <a:off x="8769591" y="6019187"/>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9" name="Group 8">
              <a:extLst>
                <a:ext uri="{FF2B5EF4-FFF2-40B4-BE49-F238E27FC236}">
                  <a16:creationId xmlns:a16="http://schemas.microsoft.com/office/drawing/2014/main" id="{72F90F72-4F79-479D-9031-C251D60162F5}"/>
                </a:ext>
              </a:extLst>
            </p:cNvPr>
            <p:cNvGrpSpPr/>
            <p:nvPr/>
          </p:nvGrpSpPr>
          <p:grpSpPr>
            <a:xfrm>
              <a:off x="8769825" y="5984247"/>
              <a:ext cx="285858" cy="288685"/>
              <a:chOff x="9163903" y="5979052"/>
              <a:chExt cx="285858" cy="288685"/>
            </a:xfrm>
          </p:grpSpPr>
          <p:sp>
            <p:nvSpPr>
              <p:cNvPr id="327" name="door" title="Icon of an open doorway">
                <a:extLst>
                  <a:ext uri="{FF2B5EF4-FFF2-40B4-BE49-F238E27FC236}">
                    <a16:creationId xmlns:a16="http://schemas.microsoft.com/office/drawing/2014/main" id="{0B4BA95B-B349-417F-9A4B-5AE6930D9A38}"/>
                  </a:ext>
                </a:extLst>
              </p:cNvPr>
              <p:cNvSpPr>
                <a:spLocks noChangeAspect="1" noEditPoints="1"/>
              </p:cNvSpPr>
              <p:nvPr/>
            </p:nvSpPr>
            <p:spPr bwMode="auto">
              <a:xfrm>
                <a:off x="9163903" y="5979052"/>
                <a:ext cx="204434" cy="288685"/>
              </a:xfrm>
              <a:custGeom>
                <a:avLst/>
                <a:gdLst>
                  <a:gd name="T0" fmla="*/ 165 w 165"/>
                  <a:gd name="T1" fmla="*/ 233 h 233"/>
                  <a:gd name="T2" fmla="*/ 0 w 165"/>
                  <a:gd name="T3" fmla="*/ 233 h 233"/>
                  <a:gd name="T4" fmla="*/ 0 w 165"/>
                  <a:gd name="T5" fmla="*/ 0 h 233"/>
                  <a:gd name="T6" fmla="*/ 165 w 165"/>
                  <a:gd name="T7" fmla="*/ 0 h 233"/>
                  <a:gd name="T8" fmla="*/ 165 w 165"/>
                  <a:gd name="T9" fmla="*/ 6 h 233"/>
                  <a:gd name="T10" fmla="*/ 165 w 165"/>
                  <a:gd name="T11" fmla="*/ 233 h 233"/>
                  <a:gd name="T12" fmla="*/ 165 w 165"/>
                  <a:gd name="T13" fmla="*/ 233 h 233"/>
                  <a:gd name="T14" fmla="*/ 165 w 165"/>
                  <a:gd name="T15" fmla="*/ 233 h 233"/>
                  <a:gd name="T16" fmla="*/ 165 w 165"/>
                  <a:gd name="T17" fmla="*/ 0 h 233"/>
                  <a:gd name="T18" fmla="*/ 79 w 165"/>
                  <a:gd name="T19" fmla="*/ 50 h 233"/>
                  <a:gd name="T20" fmla="*/ 79 w 165"/>
                  <a:gd name="T21" fmla="*/ 183 h 233"/>
                  <a:gd name="T22" fmla="*/ 165 w 165"/>
                  <a:gd name="T23" fmla="*/ 233 h 233"/>
                  <a:gd name="T24" fmla="*/ 91 w 165"/>
                  <a:gd name="T25" fmla="*/ 120 h 233"/>
                  <a:gd name="T26" fmla="*/ 108 w 165"/>
                  <a:gd name="T27" fmla="*/ 12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233">
                    <a:moveTo>
                      <a:pt x="165" y="233"/>
                    </a:moveTo>
                    <a:lnTo>
                      <a:pt x="0" y="233"/>
                    </a:lnTo>
                    <a:lnTo>
                      <a:pt x="0" y="0"/>
                    </a:lnTo>
                    <a:lnTo>
                      <a:pt x="165" y="0"/>
                    </a:lnTo>
                    <a:lnTo>
                      <a:pt x="165" y="6"/>
                    </a:lnTo>
                    <a:lnTo>
                      <a:pt x="165" y="233"/>
                    </a:lnTo>
                    <a:lnTo>
                      <a:pt x="165" y="233"/>
                    </a:lnTo>
                    <a:lnTo>
                      <a:pt x="165" y="233"/>
                    </a:lnTo>
                    <a:moveTo>
                      <a:pt x="165" y="0"/>
                    </a:moveTo>
                    <a:lnTo>
                      <a:pt x="79" y="50"/>
                    </a:lnTo>
                    <a:lnTo>
                      <a:pt x="79" y="183"/>
                    </a:lnTo>
                    <a:lnTo>
                      <a:pt x="165" y="233"/>
                    </a:lnTo>
                    <a:moveTo>
                      <a:pt x="91" y="120"/>
                    </a:moveTo>
                    <a:lnTo>
                      <a:pt x="108" y="120"/>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322" name="PaymentCard_E8C7" title="Icon of a credit card">
                <a:extLst>
                  <a:ext uri="{FF2B5EF4-FFF2-40B4-BE49-F238E27FC236}">
                    <a16:creationId xmlns:a16="http://schemas.microsoft.com/office/drawing/2014/main" id="{39A06CAD-5F6B-4DBD-8692-63D207DE3B03}"/>
                  </a:ext>
                </a:extLst>
              </p:cNvPr>
              <p:cNvSpPr>
                <a:spLocks noChangeAspect="1" noEditPoints="1"/>
              </p:cNvSpPr>
              <p:nvPr/>
            </p:nvSpPr>
            <p:spPr bwMode="auto">
              <a:xfrm>
                <a:off x="9282391" y="6072427"/>
                <a:ext cx="167370" cy="111682"/>
              </a:xfrm>
              <a:custGeom>
                <a:avLst/>
                <a:gdLst>
                  <a:gd name="T0" fmla="*/ 3571 w 3750"/>
                  <a:gd name="T1" fmla="*/ 2500 h 2500"/>
                  <a:gd name="T2" fmla="*/ 179 w 3750"/>
                  <a:gd name="T3" fmla="*/ 2500 h 2500"/>
                  <a:gd name="T4" fmla="*/ 0 w 3750"/>
                  <a:gd name="T5" fmla="*/ 2321 h 2500"/>
                  <a:gd name="T6" fmla="*/ 0 w 3750"/>
                  <a:gd name="T7" fmla="*/ 179 h 2500"/>
                  <a:gd name="T8" fmla="*/ 179 w 3750"/>
                  <a:gd name="T9" fmla="*/ 0 h 2500"/>
                  <a:gd name="T10" fmla="*/ 3571 w 3750"/>
                  <a:gd name="T11" fmla="*/ 0 h 2500"/>
                  <a:gd name="T12" fmla="*/ 3750 w 3750"/>
                  <a:gd name="T13" fmla="*/ 179 h 2500"/>
                  <a:gd name="T14" fmla="*/ 3750 w 3750"/>
                  <a:gd name="T15" fmla="*/ 2321 h 2500"/>
                  <a:gd name="T16" fmla="*/ 3571 w 3750"/>
                  <a:gd name="T17" fmla="*/ 2500 h 2500"/>
                  <a:gd name="T18" fmla="*/ 0 w 3750"/>
                  <a:gd name="T19" fmla="*/ 750 h 2500"/>
                  <a:gd name="T20" fmla="*/ 3750 w 3750"/>
                  <a:gd name="T21" fmla="*/ 750 h 2500"/>
                  <a:gd name="T22" fmla="*/ 3125 w 3750"/>
                  <a:gd name="T23" fmla="*/ 1750 h 2500"/>
                  <a:gd name="T24" fmla="*/ 2625 w 3750"/>
                  <a:gd name="T25" fmla="*/ 1750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50" h="2500">
                    <a:moveTo>
                      <a:pt x="3571" y="2500"/>
                    </a:moveTo>
                    <a:cubicBezTo>
                      <a:pt x="179" y="2500"/>
                      <a:pt x="179" y="2500"/>
                      <a:pt x="179" y="2500"/>
                    </a:cubicBezTo>
                    <a:cubicBezTo>
                      <a:pt x="80" y="2500"/>
                      <a:pt x="0" y="2420"/>
                      <a:pt x="0" y="2321"/>
                    </a:cubicBezTo>
                    <a:cubicBezTo>
                      <a:pt x="0" y="179"/>
                      <a:pt x="0" y="179"/>
                      <a:pt x="0" y="179"/>
                    </a:cubicBezTo>
                    <a:cubicBezTo>
                      <a:pt x="0" y="80"/>
                      <a:pt x="80" y="0"/>
                      <a:pt x="179" y="0"/>
                    </a:cubicBezTo>
                    <a:cubicBezTo>
                      <a:pt x="3571" y="0"/>
                      <a:pt x="3571" y="0"/>
                      <a:pt x="3571" y="0"/>
                    </a:cubicBezTo>
                    <a:cubicBezTo>
                      <a:pt x="3670" y="0"/>
                      <a:pt x="3750" y="80"/>
                      <a:pt x="3750" y="179"/>
                    </a:cubicBezTo>
                    <a:cubicBezTo>
                      <a:pt x="3750" y="2321"/>
                      <a:pt x="3750" y="2321"/>
                      <a:pt x="3750" y="2321"/>
                    </a:cubicBezTo>
                    <a:cubicBezTo>
                      <a:pt x="3750" y="2420"/>
                      <a:pt x="3670" y="2500"/>
                      <a:pt x="3571" y="2500"/>
                    </a:cubicBezTo>
                    <a:close/>
                    <a:moveTo>
                      <a:pt x="0" y="750"/>
                    </a:moveTo>
                    <a:cubicBezTo>
                      <a:pt x="3750" y="750"/>
                      <a:pt x="3750" y="750"/>
                      <a:pt x="3750" y="750"/>
                    </a:cubicBezTo>
                    <a:moveTo>
                      <a:pt x="3125" y="1750"/>
                    </a:moveTo>
                    <a:cubicBezTo>
                      <a:pt x="2625" y="1750"/>
                      <a:pt x="2625" y="1750"/>
                      <a:pt x="2625" y="1750"/>
                    </a:cubicBez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13" name="Group 12">
            <a:extLst>
              <a:ext uri="{FF2B5EF4-FFF2-40B4-BE49-F238E27FC236}">
                <a16:creationId xmlns:a16="http://schemas.microsoft.com/office/drawing/2014/main" id="{B71D5CB3-5F88-4806-B083-E4266571A82A}"/>
              </a:ext>
            </a:extLst>
          </p:cNvPr>
          <p:cNvGrpSpPr/>
          <p:nvPr/>
        </p:nvGrpSpPr>
        <p:grpSpPr>
          <a:xfrm>
            <a:off x="10497504" y="5683040"/>
            <a:ext cx="252179" cy="299978"/>
            <a:chOff x="10497504" y="5921034"/>
            <a:chExt cx="252179" cy="299978"/>
          </a:xfrm>
        </p:grpSpPr>
        <p:sp>
          <p:nvSpPr>
            <p:cNvPr id="12" name="Rectangle 11">
              <a:extLst>
                <a:ext uri="{FF2B5EF4-FFF2-40B4-BE49-F238E27FC236}">
                  <a16:creationId xmlns:a16="http://schemas.microsoft.com/office/drawing/2014/main" id="{FCF35909-31F5-479E-9085-8D8EF6DDA658}"/>
                </a:ext>
              </a:extLst>
            </p:cNvPr>
            <p:cNvSpPr/>
            <p:nvPr/>
          </p:nvSpPr>
          <p:spPr bwMode="auto">
            <a:xfrm>
              <a:off x="10533916" y="5921034"/>
              <a:ext cx="179354" cy="110354"/>
            </a:xfrm>
            <a:prstGeom prst="rect">
              <a:avLst/>
            </a:pr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1A1A1A"/>
                </a:solidFill>
                <a:effectLst/>
                <a:uLnTx/>
                <a:uFillTx/>
                <a:latin typeface="Segoe UI"/>
                <a:ea typeface="+mn-ea"/>
                <a:cs typeface="+mn-cs"/>
              </a:endParaRPr>
            </a:p>
          </p:txBody>
        </p:sp>
        <p:sp>
          <p:nvSpPr>
            <p:cNvPr id="325" name="people_12" title="Icon of three people">
              <a:extLst>
                <a:ext uri="{FF2B5EF4-FFF2-40B4-BE49-F238E27FC236}">
                  <a16:creationId xmlns:a16="http://schemas.microsoft.com/office/drawing/2014/main" id="{14A52FDE-0B3D-473A-A9A3-0ABF633EE18A}"/>
                </a:ext>
              </a:extLst>
            </p:cNvPr>
            <p:cNvSpPr>
              <a:spLocks noChangeAspect="1" noEditPoints="1"/>
            </p:cNvSpPr>
            <p:nvPr/>
          </p:nvSpPr>
          <p:spPr bwMode="auto">
            <a:xfrm>
              <a:off x="10497504" y="6005859"/>
              <a:ext cx="252179" cy="215153"/>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sp>
        <p:nvSpPr>
          <p:cNvPr id="154" name="Rectangle 153">
            <a:extLst>
              <a:ext uri="{FF2B5EF4-FFF2-40B4-BE49-F238E27FC236}">
                <a16:creationId xmlns:a16="http://schemas.microsoft.com/office/drawing/2014/main" id="{9A53A2F3-8D42-4027-B66D-E187E939F146}"/>
              </a:ext>
            </a:extLst>
          </p:cNvPr>
          <p:cNvSpPr/>
          <p:nvPr/>
        </p:nvSpPr>
        <p:spPr bwMode="auto">
          <a:xfrm>
            <a:off x="1167275" y="5453760"/>
            <a:ext cx="2114301" cy="8152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 </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All corporate devices </a:t>
            </a:r>
            <a:br>
              <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br>
            <a:r>
              <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and access</a:t>
            </a:r>
            <a:endParaRPr kumimoji="0" lang="en-US" sz="12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grpSp>
        <p:nvGrpSpPr>
          <p:cNvPr id="162" name="Group 161">
            <a:extLst>
              <a:ext uri="{FF2B5EF4-FFF2-40B4-BE49-F238E27FC236}">
                <a16:creationId xmlns:a16="http://schemas.microsoft.com/office/drawing/2014/main" id="{FC131D7C-7A63-A7A2-9FAB-4C083BFF7918}"/>
              </a:ext>
            </a:extLst>
          </p:cNvPr>
          <p:cNvGrpSpPr/>
          <p:nvPr/>
        </p:nvGrpSpPr>
        <p:grpSpPr>
          <a:xfrm>
            <a:off x="3110999" y="5669731"/>
            <a:ext cx="514868" cy="343559"/>
            <a:chOff x="5076096" y="5758920"/>
            <a:chExt cx="384156" cy="256339"/>
          </a:xfrm>
        </p:grpSpPr>
        <p:sp>
          <p:nvSpPr>
            <p:cNvPr id="163" name="Laptop_E770">
              <a:extLst>
                <a:ext uri="{FF2B5EF4-FFF2-40B4-BE49-F238E27FC236}">
                  <a16:creationId xmlns:a16="http://schemas.microsoft.com/office/drawing/2014/main" id="{5554314E-5A2B-448C-2405-ACDA0E2768B9}"/>
                </a:ext>
              </a:extLst>
            </p:cNvPr>
            <p:cNvSpPr>
              <a:spLocks noChangeAspect="1" noEditPoints="1"/>
            </p:cNvSpPr>
            <p:nvPr/>
          </p:nvSpPr>
          <p:spPr bwMode="auto">
            <a:xfrm>
              <a:off x="5076096" y="5758920"/>
              <a:ext cx="384156" cy="256339"/>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5875" cap="sq">
              <a:solidFill>
                <a:srgbClr val="D4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164" name="Group 163">
              <a:extLst>
                <a:ext uri="{FF2B5EF4-FFF2-40B4-BE49-F238E27FC236}">
                  <a16:creationId xmlns:a16="http://schemas.microsoft.com/office/drawing/2014/main" id="{FD1422B7-1A34-EBD0-3F15-268AD418ABD0}"/>
                </a:ext>
              </a:extLst>
            </p:cNvPr>
            <p:cNvGrpSpPr/>
            <p:nvPr/>
          </p:nvGrpSpPr>
          <p:grpSpPr>
            <a:xfrm>
              <a:off x="5203085" y="5787652"/>
              <a:ext cx="115189" cy="122403"/>
              <a:chOff x="6116141" y="3381450"/>
              <a:chExt cx="396844" cy="421698"/>
            </a:xfrm>
            <a:solidFill>
              <a:srgbClr val="D41123"/>
            </a:solidFill>
          </p:grpSpPr>
          <p:sp>
            <p:nvSpPr>
              <p:cNvPr id="165" name="Freeform: Shape 164">
                <a:extLst>
                  <a:ext uri="{FF2B5EF4-FFF2-40B4-BE49-F238E27FC236}">
                    <a16:creationId xmlns:a16="http://schemas.microsoft.com/office/drawing/2014/main" id="{81FC30BF-53AF-E339-D42A-B5E66C649076}"/>
                  </a:ext>
                </a:extLst>
              </p:cNvPr>
              <p:cNvSpPr/>
              <p:nvPr/>
            </p:nvSpPr>
            <p:spPr>
              <a:xfrm rot="16751401">
                <a:off x="6305746" y="3406430"/>
                <a:ext cx="149351" cy="99440"/>
              </a:xfrm>
              <a:custGeom>
                <a:avLst/>
                <a:gdLst>
                  <a:gd name="connsiteX0" fmla="*/ 149352 w 149351"/>
                  <a:gd name="connsiteY0" fmla="*/ 49720 h 99440"/>
                  <a:gd name="connsiteX1" fmla="*/ 74676 w 149351"/>
                  <a:gd name="connsiteY1" fmla="*/ 99441 h 99440"/>
                  <a:gd name="connsiteX2" fmla="*/ 0 w 149351"/>
                  <a:gd name="connsiteY2" fmla="*/ 49720 h 99440"/>
                  <a:gd name="connsiteX3" fmla="*/ 74676 w 149351"/>
                  <a:gd name="connsiteY3" fmla="*/ 0 h 99440"/>
                  <a:gd name="connsiteX4" fmla="*/ 149352 w 149351"/>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51" h="99440">
                    <a:moveTo>
                      <a:pt x="149352" y="49720"/>
                    </a:moveTo>
                    <a:cubicBezTo>
                      <a:pt x="149352" y="77180"/>
                      <a:pt x="115918" y="99441"/>
                      <a:pt x="74676" y="99441"/>
                    </a:cubicBezTo>
                    <a:cubicBezTo>
                      <a:pt x="33434" y="99441"/>
                      <a:pt x="0" y="77180"/>
                      <a:pt x="0" y="49720"/>
                    </a:cubicBezTo>
                    <a:cubicBezTo>
                      <a:pt x="0" y="22261"/>
                      <a:pt x="33434" y="0"/>
                      <a:pt x="74676" y="0"/>
                    </a:cubicBezTo>
                    <a:cubicBezTo>
                      <a:pt x="115918" y="0"/>
                      <a:pt x="149352" y="22261"/>
                      <a:pt x="149352" y="4972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66" name="Freeform: Shape 165">
                <a:extLst>
                  <a:ext uri="{FF2B5EF4-FFF2-40B4-BE49-F238E27FC236}">
                    <a16:creationId xmlns:a16="http://schemas.microsoft.com/office/drawing/2014/main" id="{3275CC41-1736-555D-A929-0CD145275173}"/>
                  </a:ext>
                </a:extLst>
              </p:cNvPr>
              <p:cNvSpPr/>
              <p:nvPr/>
            </p:nvSpPr>
            <p:spPr>
              <a:xfrm rot="17554800">
                <a:off x="6401067" y="3518364"/>
                <a:ext cx="124396" cy="99440"/>
              </a:xfrm>
              <a:custGeom>
                <a:avLst/>
                <a:gdLst>
                  <a:gd name="connsiteX0" fmla="*/ 124396 w 124396"/>
                  <a:gd name="connsiteY0" fmla="*/ 49720 h 99440"/>
                  <a:gd name="connsiteX1" fmla="*/ 62198 w 124396"/>
                  <a:gd name="connsiteY1" fmla="*/ 99441 h 99440"/>
                  <a:gd name="connsiteX2" fmla="*/ 0 w 124396"/>
                  <a:gd name="connsiteY2" fmla="*/ 49720 h 99440"/>
                  <a:gd name="connsiteX3" fmla="*/ 62198 w 124396"/>
                  <a:gd name="connsiteY3" fmla="*/ 0 h 99440"/>
                  <a:gd name="connsiteX4" fmla="*/ 124396 w 124396"/>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6" h="99440">
                    <a:moveTo>
                      <a:pt x="124396" y="49720"/>
                    </a:moveTo>
                    <a:cubicBezTo>
                      <a:pt x="124396" y="77180"/>
                      <a:pt x="96549" y="99441"/>
                      <a:pt x="62198" y="99441"/>
                    </a:cubicBezTo>
                    <a:cubicBezTo>
                      <a:pt x="27847" y="99441"/>
                      <a:pt x="0" y="77180"/>
                      <a:pt x="0" y="49720"/>
                    </a:cubicBezTo>
                    <a:cubicBezTo>
                      <a:pt x="0" y="22261"/>
                      <a:pt x="27847" y="0"/>
                      <a:pt x="62198" y="0"/>
                    </a:cubicBezTo>
                    <a:cubicBezTo>
                      <a:pt x="96549" y="0"/>
                      <a:pt x="124396" y="22261"/>
                      <a:pt x="124396" y="4972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67" name="Freeform: Shape 166">
                <a:extLst>
                  <a:ext uri="{FF2B5EF4-FFF2-40B4-BE49-F238E27FC236}">
                    <a16:creationId xmlns:a16="http://schemas.microsoft.com/office/drawing/2014/main" id="{99BCDDE2-31EA-6E92-BF76-C2A78F5C3BA7}"/>
                  </a:ext>
                </a:extLst>
              </p:cNvPr>
              <p:cNvSpPr/>
              <p:nvPr/>
            </p:nvSpPr>
            <p:spPr>
              <a:xfrm rot="21048600">
                <a:off x="6199146" y="3381450"/>
                <a:ext cx="99440" cy="149351"/>
              </a:xfrm>
              <a:custGeom>
                <a:avLst/>
                <a:gdLst>
                  <a:gd name="connsiteX0" fmla="*/ 99441 w 99440"/>
                  <a:gd name="connsiteY0" fmla="*/ 74676 h 149351"/>
                  <a:gd name="connsiteX1" fmla="*/ 49720 w 99440"/>
                  <a:gd name="connsiteY1" fmla="*/ 149352 h 149351"/>
                  <a:gd name="connsiteX2" fmla="*/ 0 w 99440"/>
                  <a:gd name="connsiteY2" fmla="*/ 74676 h 149351"/>
                  <a:gd name="connsiteX3" fmla="*/ 49720 w 99440"/>
                  <a:gd name="connsiteY3" fmla="*/ 0 h 149351"/>
                  <a:gd name="connsiteX4" fmla="*/ 99441 w 99440"/>
                  <a:gd name="connsiteY4" fmla="*/ 74676 h 149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49351">
                    <a:moveTo>
                      <a:pt x="99441" y="74676"/>
                    </a:moveTo>
                    <a:cubicBezTo>
                      <a:pt x="99441" y="115918"/>
                      <a:pt x="77180" y="149352"/>
                      <a:pt x="49720" y="149352"/>
                    </a:cubicBezTo>
                    <a:cubicBezTo>
                      <a:pt x="22261" y="149352"/>
                      <a:pt x="0" y="115918"/>
                      <a:pt x="0" y="74676"/>
                    </a:cubicBezTo>
                    <a:cubicBezTo>
                      <a:pt x="0" y="33434"/>
                      <a:pt x="22261" y="0"/>
                      <a:pt x="49720" y="0"/>
                    </a:cubicBezTo>
                    <a:cubicBezTo>
                      <a:pt x="77180" y="0"/>
                      <a:pt x="99441" y="33434"/>
                      <a:pt x="99441" y="7467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68" name="Freeform: Shape 167">
                <a:extLst>
                  <a:ext uri="{FF2B5EF4-FFF2-40B4-BE49-F238E27FC236}">
                    <a16:creationId xmlns:a16="http://schemas.microsoft.com/office/drawing/2014/main" id="{9B25AE7B-BD0C-1BDA-8C34-ED6A0552C7EE}"/>
                  </a:ext>
                </a:extLst>
              </p:cNvPr>
              <p:cNvSpPr/>
              <p:nvPr/>
            </p:nvSpPr>
            <p:spPr>
              <a:xfrm rot="20245200">
                <a:off x="6116141" y="3505888"/>
                <a:ext cx="99440" cy="124396"/>
              </a:xfrm>
              <a:custGeom>
                <a:avLst/>
                <a:gdLst>
                  <a:gd name="connsiteX0" fmla="*/ 99441 w 99440"/>
                  <a:gd name="connsiteY0" fmla="*/ 62198 h 124396"/>
                  <a:gd name="connsiteX1" fmla="*/ 49720 w 99440"/>
                  <a:gd name="connsiteY1" fmla="*/ 124396 h 124396"/>
                  <a:gd name="connsiteX2" fmla="*/ 0 w 99440"/>
                  <a:gd name="connsiteY2" fmla="*/ 62198 h 124396"/>
                  <a:gd name="connsiteX3" fmla="*/ 49720 w 99440"/>
                  <a:gd name="connsiteY3" fmla="*/ 0 h 124396"/>
                  <a:gd name="connsiteX4" fmla="*/ 99441 w 99440"/>
                  <a:gd name="connsiteY4" fmla="*/ 62198 h 12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24396">
                    <a:moveTo>
                      <a:pt x="99441" y="62198"/>
                    </a:moveTo>
                    <a:cubicBezTo>
                      <a:pt x="99441" y="96549"/>
                      <a:pt x="77180" y="124396"/>
                      <a:pt x="49720" y="124396"/>
                    </a:cubicBezTo>
                    <a:cubicBezTo>
                      <a:pt x="22261" y="124396"/>
                      <a:pt x="0" y="96549"/>
                      <a:pt x="0" y="62198"/>
                    </a:cubicBezTo>
                    <a:cubicBezTo>
                      <a:pt x="0" y="27847"/>
                      <a:pt x="22261" y="0"/>
                      <a:pt x="49720" y="0"/>
                    </a:cubicBezTo>
                    <a:cubicBezTo>
                      <a:pt x="77180" y="0"/>
                      <a:pt x="99441" y="27847"/>
                      <a:pt x="99441" y="6219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69" name="Freeform: Shape 168">
                <a:extLst>
                  <a:ext uri="{FF2B5EF4-FFF2-40B4-BE49-F238E27FC236}">
                    <a16:creationId xmlns:a16="http://schemas.microsoft.com/office/drawing/2014/main" id="{3D0AA573-E57A-CDB6-4442-27A133D85C4E}"/>
                  </a:ext>
                </a:extLst>
              </p:cNvPr>
              <p:cNvSpPr/>
              <p:nvPr/>
            </p:nvSpPr>
            <p:spPr>
              <a:xfrm>
                <a:off x="6171525" y="3547283"/>
                <a:ext cx="285135" cy="255865"/>
              </a:xfrm>
              <a:custGeom>
                <a:avLst/>
                <a:gdLst>
                  <a:gd name="connsiteX0" fmla="*/ 146979 w 285135"/>
                  <a:gd name="connsiteY0" fmla="*/ 232904 h 255865"/>
                  <a:gd name="connsiteX1" fmla="*/ 186793 w 285135"/>
                  <a:gd name="connsiteY1" fmla="*/ 244715 h 255865"/>
                  <a:gd name="connsiteX2" fmla="*/ 198033 w 285135"/>
                  <a:gd name="connsiteY2" fmla="*/ 250525 h 255865"/>
                  <a:gd name="connsiteX3" fmla="*/ 278931 w 285135"/>
                  <a:gd name="connsiteY3" fmla="*/ 219582 h 255865"/>
                  <a:gd name="connsiteX4" fmla="*/ 282424 w 285135"/>
                  <a:gd name="connsiteY4" fmla="*/ 209472 h 255865"/>
                  <a:gd name="connsiteX5" fmla="*/ 276900 w 285135"/>
                  <a:gd name="connsiteY5" fmla="*/ 153465 h 255865"/>
                  <a:gd name="connsiteX6" fmla="*/ 253849 w 285135"/>
                  <a:gd name="connsiteY6" fmla="*/ 124890 h 255865"/>
                  <a:gd name="connsiteX7" fmla="*/ 234799 w 285135"/>
                  <a:gd name="connsiteY7" fmla="*/ 106793 h 255865"/>
                  <a:gd name="connsiteX8" fmla="*/ 228132 w 285135"/>
                  <a:gd name="connsiteY8" fmla="*/ 98506 h 255865"/>
                  <a:gd name="connsiteX9" fmla="*/ 206796 w 285135"/>
                  <a:gd name="connsiteY9" fmla="*/ 56025 h 255865"/>
                  <a:gd name="connsiteX10" fmla="*/ 189460 w 285135"/>
                  <a:gd name="connsiteY10" fmla="*/ 21925 h 255865"/>
                  <a:gd name="connsiteX11" fmla="*/ 103323 w 285135"/>
                  <a:gd name="connsiteY11" fmla="*/ 14241 h 255865"/>
                  <a:gd name="connsiteX12" fmla="*/ 95639 w 285135"/>
                  <a:gd name="connsiteY12" fmla="*/ 21925 h 255865"/>
                  <a:gd name="connsiteX13" fmla="*/ 78303 w 285135"/>
                  <a:gd name="connsiteY13" fmla="*/ 56025 h 255865"/>
                  <a:gd name="connsiteX14" fmla="*/ 56967 w 285135"/>
                  <a:gd name="connsiteY14" fmla="*/ 98506 h 255865"/>
                  <a:gd name="connsiteX15" fmla="*/ 50395 w 285135"/>
                  <a:gd name="connsiteY15" fmla="*/ 106793 h 255865"/>
                  <a:gd name="connsiteX16" fmla="*/ 31345 w 285135"/>
                  <a:gd name="connsiteY16" fmla="*/ 124890 h 255865"/>
                  <a:gd name="connsiteX17" fmla="*/ 8390 w 285135"/>
                  <a:gd name="connsiteY17" fmla="*/ 153465 h 255865"/>
                  <a:gd name="connsiteX18" fmla="*/ 2675 w 285135"/>
                  <a:gd name="connsiteY18" fmla="*/ 209472 h 255865"/>
                  <a:gd name="connsiteX19" fmla="*/ 81451 w 285135"/>
                  <a:gd name="connsiteY19" fmla="*/ 252679 h 255865"/>
                  <a:gd name="connsiteX20" fmla="*/ 97925 w 285135"/>
                  <a:gd name="connsiteY20" fmla="*/ 245191 h 255865"/>
                  <a:gd name="connsiteX21" fmla="*/ 135263 w 285135"/>
                  <a:gd name="connsiteY21" fmla="*/ 233285 h 25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135" h="255865">
                    <a:moveTo>
                      <a:pt x="146979" y="232904"/>
                    </a:moveTo>
                    <a:cubicBezTo>
                      <a:pt x="161132" y="232776"/>
                      <a:pt x="174999" y="236890"/>
                      <a:pt x="186793" y="244715"/>
                    </a:cubicBezTo>
                    <a:cubicBezTo>
                      <a:pt x="190377" y="246950"/>
                      <a:pt x="194136" y="248893"/>
                      <a:pt x="198033" y="250525"/>
                    </a:cubicBezTo>
                    <a:cubicBezTo>
                      <a:pt x="228916" y="264320"/>
                      <a:pt x="265136" y="250466"/>
                      <a:pt x="278931" y="219582"/>
                    </a:cubicBezTo>
                    <a:cubicBezTo>
                      <a:pt x="280389" y="216321"/>
                      <a:pt x="281557" y="212937"/>
                      <a:pt x="282424" y="209472"/>
                    </a:cubicBezTo>
                    <a:cubicBezTo>
                      <a:pt x="287426" y="190750"/>
                      <a:pt x="285463" y="170849"/>
                      <a:pt x="276900" y="153465"/>
                    </a:cubicBezTo>
                    <a:cubicBezTo>
                      <a:pt x="271483" y="142315"/>
                      <a:pt x="263601" y="132544"/>
                      <a:pt x="253849" y="124890"/>
                    </a:cubicBezTo>
                    <a:cubicBezTo>
                      <a:pt x="246824" y="119611"/>
                      <a:pt x="240432" y="113537"/>
                      <a:pt x="234799" y="106793"/>
                    </a:cubicBezTo>
                    <a:lnTo>
                      <a:pt x="228132" y="98506"/>
                    </a:lnTo>
                    <a:cubicBezTo>
                      <a:pt x="217895" y="86143"/>
                      <a:pt x="210600" y="71618"/>
                      <a:pt x="206796" y="56025"/>
                    </a:cubicBezTo>
                    <a:cubicBezTo>
                      <a:pt x="204010" y="43369"/>
                      <a:pt x="198044" y="31633"/>
                      <a:pt x="189460" y="21925"/>
                    </a:cubicBezTo>
                    <a:cubicBezTo>
                      <a:pt x="167795" y="-3983"/>
                      <a:pt x="129231" y="-7423"/>
                      <a:pt x="103323" y="14241"/>
                    </a:cubicBezTo>
                    <a:cubicBezTo>
                      <a:pt x="100538" y="16570"/>
                      <a:pt x="97967" y="19141"/>
                      <a:pt x="95639" y="21925"/>
                    </a:cubicBezTo>
                    <a:cubicBezTo>
                      <a:pt x="87117" y="31675"/>
                      <a:pt x="81159" y="43394"/>
                      <a:pt x="78303" y="56025"/>
                    </a:cubicBezTo>
                    <a:cubicBezTo>
                      <a:pt x="74499" y="71618"/>
                      <a:pt x="67204" y="86143"/>
                      <a:pt x="56967" y="98506"/>
                    </a:cubicBezTo>
                    <a:lnTo>
                      <a:pt x="50395" y="106793"/>
                    </a:lnTo>
                    <a:cubicBezTo>
                      <a:pt x="44757" y="113534"/>
                      <a:pt x="38366" y="119606"/>
                      <a:pt x="31345" y="124890"/>
                    </a:cubicBezTo>
                    <a:cubicBezTo>
                      <a:pt x="21595" y="132521"/>
                      <a:pt x="13739" y="142300"/>
                      <a:pt x="8390" y="153465"/>
                    </a:cubicBezTo>
                    <a:cubicBezTo>
                      <a:pt x="-280" y="170813"/>
                      <a:pt x="-2312" y="190731"/>
                      <a:pt x="2675" y="209472"/>
                    </a:cubicBezTo>
                    <a:cubicBezTo>
                      <a:pt x="12497" y="243156"/>
                      <a:pt x="47767" y="262501"/>
                      <a:pt x="81451" y="252679"/>
                    </a:cubicBezTo>
                    <a:cubicBezTo>
                      <a:pt x="87272" y="250981"/>
                      <a:pt x="92819" y="248460"/>
                      <a:pt x="97925" y="245191"/>
                    </a:cubicBezTo>
                    <a:cubicBezTo>
                      <a:pt x="109120" y="238035"/>
                      <a:pt x="121992" y="233931"/>
                      <a:pt x="135263" y="23328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sp>
        <p:nvSpPr>
          <p:cNvPr id="170" name="Callout: Line 169">
            <a:extLst>
              <a:ext uri="{FF2B5EF4-FFF2-40B4-BE49-F238E27FC236}">
                <a16:creationId xmlns:a16="http://schemas.microsoft.com/office/drawing/2014/main" id="{A3BE209D-912B-B45E-AE2F-33877851EE76}"/>
              </a:ext>
            </a:extLst>
          </p:cNvPr>
          <p:cNvSpPr/>
          <p:nvPr/>
        </p:nvSpPr>
        <p:spPr bwMode="auto">
          <a:xfrm>
            <a:off x="897307" y="4945901"/>
            <a:ext cx="2671534" cy="197760"/>
          </a:xfrm>
          <a:prstGeom prst="borderCallout1">
            <a:avLst>
              <a:gd name="adj1" fmla="val 98913"/>
              <a:gd name="adj2" fmla="val 85029"/>
              <a:gd name="adj3" fmla="val 341459"/>
              <a:gd name="adj4" fmla="val 92827"/>
            </a:avLst>
          </a:prstGeom>
          <a:solidFill>
            <a:schemeClr val="accent4">
              <a:lumMod val="20000"/>
              <a:lumOff val="80000"/>
            </a:schemeClr>
          </a:solidFill>
          <a:ln w="19050">
            <a:solidFill>
              <a:schemeClr val="accent4"/>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Privileged Access Workstations (PAWs)</a:t>
            </a:r>
            <a:endPar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endParaRPr>
          </a:p>
        </p:txBody>
      </p:sp>
      <p:sp>
        <p:nvSpPr>
          <p:cNvPr id="4" name="Rectangle 3">
            <a:extLst>
              <a:ext uri="{FF2B5EF4-FFF2-40B4-BE49-F238E27FC236}">
                <a16:creationId xmlns:a16="http://schemas.microsoft.com/office/drawing/2014/main" id="{F1662105-460F-C746-119D-AD178168C448}"/>
              </a:ext>
            </a:extLst>
          </p:cNvPr>
          <p:cNvSpPr/>
          <p:nvPr/>
        </p:nvSpPr>
        <p:spPr bwMode="auto">
          <a:xfrm>
            <a:off x="3204808" y="2036251"/>
            <a:ext cx="1663259" cy="3440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200" b="0" i="1"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Open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900" b="0" i="1" u="none" strike="noStrike" kern="1200" cap="none" spc="0" normalizeH="0" baseline="0" noProof="0">
                <a:ln>
                  <a:noFill/>
                </a:ln>
                <a:solidFill>
                  <a:srgbClr val="1A1A1A"/>
                </a:solidFill>
                <a:effectLst/>
                <a:uLnTx/>
                <a:uFillTx/>
                <a:latin typeface="Segoe UI Semilight" panose="020B0402040204020203" pitchFamily="34" charset="0"/>
                <a:ea typeface="+mn-ea"/>
                <a:cs typeface="Segoe UI Semilight" panose="020B0402040204020203" pitchFamily="34" charset="0"/>
              </a:rPr>
              <a:t>Provided by someone else</a:t>
            </a:r>
          </a:p>
        </p:txBody>
      </p:sp>
    </p:spTree>
    <p:extLst>
      <p:ext uri="{BB962C8B-B14F-4D97-AF65-F5344CB8AC3E}">
        <p14:creationId xmlns:p14="http://schemas.microsoft.com/office/powerpoint/2010/main" val="3111227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0"/>
                                        </p:tgtEl>
                                        <p:attrNameLst>
                                          <p:attrName>style.visibility</p:attrName>
                                        </p:attrNameLst>
                                      </p:cBhvr>
                                      <p:to>
                                        <p:strVal val="visible"/>
                                      </p:to>
                                    </p:set>
                                    <p:animEffect transition="in" filter="fade">
                                      <p:cBhvr>
                                        <p:cTn id="7"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41" name="!! Unmanaged Interent line">
            <a:extLst>
              <a:ext uri="{FF2B5EF4-FFF2-40B4-BE49-F238E27FC236}">
                <a16:creationId xmlns:a16="http://schemas.microsoft.com/office/drawing/2014/main" id="{D7B8C222-6C9E-06E0-BF2A-023A1FA1E64F}"/>
              </a:ext>
            </a:extLst>
          </p:cNvPr>
          <p:cNvCxnSpPr>
            <a:cxnSpLocks/>
          </p:cNvCxnSpPr>
          <p:nvPr/>
        </p:nvCxnSpPr>
        <p:spPr>
          <a:xfrm flipV="1">
            <a:off x="4824988" y="4470170"/>
            <a:ext cx="875150" cy="200823"/>
          </a:xfrm>
          <a:prstGeom prst="bentConnector3">
            <a:avLst>
              <a:gd name="adj1" fmla="val 50000"/>
            </a:avLst>
          </a:prstGeom>
          <a:noFill/>
          <a:ln w="19050" cap="flat" cmpd="sng" algn="ctr">
            <a:solidFill>
              <a:srgbClr val="D4D4D4"/>
            </a:solidFill>
            <a:prstDash val="solid"/>
            <a:headEnd type="none"/>
            <a:tailEnd type="none"/>
          </a:ln>
          <a:effectLst/>
        </p:spPr>
      </p:cxnSp>
      <p:sp>
        <p:nvSpPr>
          <p:cNvPr id="18" name="Rectangle: Rounded Corners 17">
            <a:extLst>
              <a:ext uri="{FF2B5EF4-FFF2-40B4-BE49-F238E27FC236}">
                <a16:creationId xmlns:a16="http://schemas.microsoft.com/office/drawing/2014/main" id="{957FCF9C-E4C9-4DCF-BADC-7532D6C6E953}"/>
              </a:ext>
            </a:extLst>
          </p:cNvPr>
          <p:cNvSpPr/>
          <p:nvPr/>
        </p:nvSpPr>
        <p:spPr bwMode="auto">
          <a:xfrm>
            <a:off x="787820" y="4400551"/>
            <a:ext cx="4028946" cy="1933618"/>
          </a:xfrm>
          <a:prstGeom prst="roundRect">
            <a:avLst>
              <a:gd name="adj" fmla="val 10724"/>
            </a:avLst>
          </a:prstGeom>
          <a:solidFill>
            <a:schemeClr val="bg1"/>
          </a:solidFill>
          <a:ln w="12700">
            <a:solidFill>
              <a:schemeClr val="bg1">
                <a:lumMod val="8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sp>
        <p:nvSpPr>
          <p:cNvPr id="12" name="Rectangle: Rounded Corners 11">
            <a:extLst>
              <a:ext uri="{FF2B5EF4-FFF2-40B4-BE49-F238E27FC236}">
                <a16:creationId xmlns:a16="http://schemas.microsoft.com/office/drawing/2014/main" id="{E45E913C-819A-4FFD-9814-7B46F724E8C8}"/>
              </a:ext>
            </a:extLst>
          </p:cNvPr>
          <p:cNvSpPr/>
          <p:nvPr/>
        </p:nvSpPr>
        <p:spPr bwMode="auto">
          <a:xfrm>
            <a:off x="897311" y="4958270"/>
            <a:ext cx="5729033" cy="1459467"/>
          </a:xfrm>
          <a:prstGeom prst="roundRect">
            <a:avLst>
              <a:gd name="adj" fmla="val 12928"/>
            </a:avLst>
          </a:prstGeom>
          <a:solidFill>
            <a:schemeClr val="bg1"/>
          </a:solidFill>
          <a:ln w="12700">
            <a:solidFill>
              <a:schemeClr val="accent5"/>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grpSp>
        <p:nvGrpSpPr>
          <p:cNvPr id="158" name="Group 157">
            <a:extLst>
              <a:ext uri="{FF2B5EF4-FFF2-40B4-BE49-F238E27FC236}">
                <a16:creationId xmlns:a16="http://schemas.microsoft.com/office/drawing/2014/main" id="{1E121275-4C05-4C51-B2B1-5BE18CA5A99F}"/>
              </a:ext>
            </a:extLst>
          </p:cNvPr>
          <p:cNvGrpSpPr/>
          <p:nvPr/>
        </p:nvGrpSpPr>
        <p:grpSpPr>
          <a:xfrm>
            <a:off x="552804" y="5515991"/>
            <a:ext cx="3947397" cy="914400"/>
            <a:chOff x="552805" y="5413548"/>
            <a:chExt cx="3694610" cy="914400"/>
          </a:xfrm>
        </p:grpSpPr>
        <p:sp>
          <p:nvSpPr>
            <p:cNvPr id="162" name="Rectangle: Rounded Corners 161">
              <a:extLst>
                <a:ext uri="{FF2B5EF4-FFF2-40B4-BE49-F238E27FC236}">
                  <a16:creationId xmlns:a16="http://schemas.microsoft.com/office/drawing/2014/main" id="{900710D8-05DD-46F4-AFD1-652A1B50D3A3}"/>
                </a:ext>
              </a:extLst>
            </p:cNvPr>
            <p:cNvSpPr/>
            <p:nvPr/>
          </p:nvSpPr>
          <p:spPr bwMode="auto">
            <a:xfrm>
              <a:off x="552805" y="5413548"/>
              <a:ext cx="3694610" cy="914400"/>
            </a:xfrm>
            <a:prstGeom prst="roundRect">
              <a:avLst>
                <a:gd name="adj" fmla="val 50000"/>
              </a:avLst>
            </a:prstGeom>
            <a:solidFill>
              <a:srgbClr val="53535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0" tIns="146304" rIns="9144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300"/>
                </a:spcAft>
                <a:buClrTx/>
                <a:buSzTx/>
                <a:buFontTx/>
                <a:buNone/>
                <a:tabLst/>
                <a:defRPr/>
              </a:pPr>
              <a:r>
                <a:rPr kumimoji="0" lang="en-US" sz="1050" b="1" i="0" u="none" strike="noStrike" kern="1200" cap="none" spc="0" normalizeH="0" baseline="0" noProof="0">
                  <a:ln>
                    <a:noFill/>
                  </a:ln>
                  <a:gradFill>
                    <a:gsLst>
                      <a:gs pos="2917">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Validated Resource Access</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t>All devices can access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t>Managed and compliant devices </a:t>
              </a:r>
              <a:b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br>
              <a: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t>can access corporate resources</a:t>
              </a:r>
            </a:p>
          </p:txBody>
        </p:sp>
        <p:grpSp>
          <p:nvGrpSpPr>
            <p:cNvPr id="163" name="Group 162">
              <a:extLst>
                <a:ext uri="{FF2B5EF4-FFF2-40B4-BE49-F238E27FC236}">
                  <a16:creationId xmlns:a16="http://schemas.microsoft.com/office/drawing/2014/main" id="{0A90A6F0-376F-408F-B358-136683B1A8C8}"/>
                </a:ext>
              </a:extLst>
            </p:cNvPr>
            <p:cNvGrpSpPr/>
            <p:nvPr/>
          </p:nvGrpSpPr>
          <p:grpSpPr>
            <a:xfrm>
              <a:off x="814511" y="5622527"/>
              <a:ext cx="409349" cy="401526"/>
              <a:chOff x="682950" y="5665974"/>
              <a:chExt cx="372886" cy="365760"/>
            </a:xfrm>
          </p:grpSpPr>
          <p:sp>
            <p:nvSpPr>
              <p:cNvPr id="164" name="magnify" title="Icon of a magnifying glass">
                <a:extLst>
                  <a:ext uri="{FF2B5EF4-FFF2-40B4-BE49-F238E27FC236}">
                    <a16:creationId xmlns:a16="http://schemas.microsoft.com/office/drawing/2014/main" id="{031804AD-10BD-4225-90F8-F566D8F2791C}"/>
                  </a:ext>
                </a:extLst>
              </p:cNvPr>
              <p:cNvSpPr>
                <a:spLocks noChangeAspect="1" noEditPoints="1"/>
              </p:cNvSpPr>
              <p:nvPr/>
            </p:nvSpPr>
            <p:spPr bwMode="auto">
              <a:xfrm flipH="1">
                <a:off x="682950" y="5665974"/>
                <a:ext cx="372886" cy="365760"/>
              </a:xfrm>
              <a:custGeom>
                <a:avLst/>
                <a:gdLst>
                  <a:gd name="T0" fmla="*/ 112 w 343"/>
                  <a:gd name="T1" fmla="*/ 223 h 338"/>
                  <a:gd name="T2" fmla="*/ 0 w 343"/>
                  <a:gd name="T3" fmla="*/ 111 h 338"/>
                  <a:gd name="T4" fmla="*/ 112 w 343"/>
                  <a:gd name="T5" fmla="*/ 0 h 338"/>
                  <a:gd name="T6" fmla="*/ 223 w 343"/>
                  <a:gd name="T7" fmla="*/ 111 h 338"/>
                  <a:gd name="T8" fmla="*/ 112 w 343"/>
                  <a:gd name="T9" fmla="*/ 223 h 338"/>
                  <a:gd name="T10" fmla="*/ 343 w 343"/>
                  <a:gd name="T11" fmla="*/ 338 h 338"/>
                  <a:gd name="T12" fmla="*/ 191 w 343"/>
                  <a:gd name="T13" fmla="*/ 189 h 338"/>
                </a:gdLst>
                <a:ahLst/>
                <a:cxnLst>
                  <a:cxn ang="0">
                    <a:pos x="T0" y="T1"/>
                  </a:cxn>
                  <a:cxn ang="0">
                    <a:pos x="T2" y="T3"/>
                  </a:cxn>
                  <a:cxn ang="0">
                    <a:pos x="T4" y="T5"/>
                  </a:cxn>
                  <a:cxn ang="0">
                    <a:pos x="T6" y="T7"/>
                  </a:cxn>
                  <a:cxn ang="0">
                    <a:pos x="T8" y="T9"/>
                  </a:cxn>
                  <a:cxn ang="0">
                    <a:pos x="T10" y="T11"/>
                  </a:cxn>
                  <a:cxn ang="0">
                    <a:pos x="T12" y="T13"/>
                  </a:cxn>
                </a:cxnLst>
                <a:rect l="0" t="0" r="r" b="b"/>
                <a:pathLst>
                  <a:path w="343" h="338">
                    <a:moveTo>
                      <a:pt x="112" y="223"/>
                    </a:moveTo>
                    <a:cubicBezTo>
                      <a:pt x="50" y="223"/>
                      <a:pt x="0" y="173"/>
                      <a:pt x="0" y="111"/>
                    </a:cubicBezTo>
                    <a:cubicBezTo>
                      <a:pt x="0" y="50"/>
                      <a:pt x="50" y="0"/>
                      <a:pt x="112" y="0"/>
                    </a:cubicBezTo>
                    <a:cubicBezTo>
                      <a:pt x="173" y="0"/>
                      <a:pt x="223" y="50"/>
                      <a:pt x="223" y="111"/>
                    </a:cubicBezTo>
                    <a:cubicBezTo>
                      <a:pt x="223" y="173"/>
                      <a:pt x="173" y="223"/>
                      <a:pt x="112" y="223"/>
                    </a:cubicBezTo>
                    <a:close/>
                    <a:moveTo>
                      <a:pt x="343" y="338"/>
                    </a:moveTo>
                    <a:cubicBezTo>
                      <a:pt x="191" y="189"/>
                      <a:pt x="191" y="189"/>
                      <a:pt x="191" y="189"/>
                    </a:cubicBezTo>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1A1A1A"/>
                  </a:solidFill>
                  <a:effectLst/>
                  <a:uLnTx/>
                  <a:uFillTx/>
                  <a:latin typeface="Segoe UI"/>
                  <a:ea typeface="+mn-ea"/>
                  <a:cs typeface="+mn-cs"/>
                </a:endParaRPr>
              </a:p>
            </p:txBody>
          </p:sp>
          <p:sp>
            <p:nvSpPr>
              <p:cNvPr id="165" name="check" title="Icon of a checkmark">
                <a:extLst>
                  <a:ext uri="{FF2B5EF4-FFF2-40B4-BE49-F238E27FC236}">
                    <a16:creationId xmlns:a16="http://schemas.microsoft.com/office/drawing/2014/main" id="{D5867EB1-416A-4EA9-A0A8-8A9739C3E4C3}"/>
                  </a:ext>
                </a:extLst>
              </p:cNvPr>
              <p:cNvSpPr>
                <a:spLocks noChangeAspect="1"/>
              </p:cNvSpPr>
              <p:nvPr/>
            </p:nvSpPr>
            <p:spPr bwMode="auto">
              <a:xfrm>
                <a:off x="876612" y="5749152"/>
                <a:ext cx="110619" cy="78110"/>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sp>
        <p:nvSpPr>
          <p:cNvPr id="178" name="Rectangle: Rounded Corners 177">
            <a:extLst>
              <a:ext uri="{FF2B5EF4-FFF2-40B4-BE49-F238E27FC236}">
                <a16:creationId xmlns:a16="http://schemas.microsoft.com/office/drawing/2014/main" id="{7C4EF8CE-47B1-464D-AB4D-E34126456381}"/>
              </a:ext>
            </a:extLst>
          </p:cNvPr>
          <p:cNvSpPr/>
          <p:nvPr/>
        </p:nvSpPr>
        <p:spPr bwMode="auto">
          <a:xfrm>
            <a:off x="3401170" y="5304833"/>
            <a:ext cx="8035223" cy="1118203"/>
          </a:xfrm>
          <a:prstGeom prst="roundRect">
            <a:avLst>
              <a:gd name="adj" fmla="val 50000"/>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1"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cxnSp>
        <p:nvCxnSpPr>
          <p:cNvPr id="197" name="Straight Connector 196">
            <a:extLst>
              <a:ext uri="{FF2B5EF4-FFF2-40B4-BE49-F238E27FC236}">
                <a16:creationId xmlns:a16="http://schemas.microsoft.com/office/drawing/2014/main" id="{C8D1C52D-DC7A-4236-94F1-BFA73F6D0174}"/>
              </a:ext>
            </a:extLst>
          </p:cNvPr>
          <p:cNvCxnSpPr>
            <a:cxnSpLocks/>
          </p:cNvCxnSpPr>
          <p:nvPr/>
        </p:nvCxnSpPr>
        <p:spPr>
          <a:xfrm>
            <a:off x="5798884" y="6124150"/>
            <a:ext cx="5279882" cy="0"/>
          </a:xfrm>
          <a:prstGeom prst="line">
            <a:avLst/>
          </a:prstGeom>
          <a:solidFill>
            <a:srgbClr val="FFFFFF">
              <a:lumMod val="95000"/>
            </a:srgbClr>
          </a:solidFill>
          <a:ln w="19050" cap="flat" cmpd="sng" algn="ctr">
            <a:solidFill>
              <a:srgbClr val="505050"/>
            </a:solidFill>
            <a:prstDash val="solid"/>
          </a:ln>
          <a:effectLst/>
        </p:spPr>
      </p:cxnSp>
      <p:cxnSp>
        <p:nvCxnSpPr>
          <p:cNvPr id="214" name="Straight Connector 213">
            <a:extLst>
              <a:ext uri="{FF2B5EF4-FFF2-40B4-BE49-F238E27FC236}">
                <a16:creationId xmlns:a16="http://schemas.microsoft.com/office/drawing/2014/main" id="{48E24F03-450E-4205-8DBC-AEA240C0CC8C}"/>
              </a:ext>
            </a:extLst>
          </p:cNvPr>
          <p:cNvCxnSpPr>
            <a:cxnSpLocks/>
          </p:cNvCxnSpPr>
          <p:nvPr/>
        </p:nvCxnSpPr>
        <p:spPr>
          <a:xfrm>
            <a:off x="7616162" y="6036433"/>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16" name="Straight Connector 215">
            <a:extLst>
              <a:ext uri="{FF2B5EF4-FFF2-40B4-BE49-F238E27FC236}">
                <a16:creationId xmlns:a16="http://schemas.microsoft.com/office/drawing/2014/main" id="{6D8712B0-BB44-44F8-B1DE-C6BC88C8500C}"/>
              </a:ext>
            </a:extLst>
          </p:cNvPr>
          <p:cNvCxnSpPr>
            <a:cxnSpLocks/>
          </p:cNvCxnSpPr>
          <p:nvPr/>
        </p:nvCxnSpPr>
        <p:spPr>
          <a:xfrm>
            <a:off x="6274266" y="6024054"/>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17" name="Straight Connector 216">
            <a:extLst>
              <a:ext uri="{FF2B5EF4-FFF2-40B4-BE49-F238E27FC236}">
                <a16:creationId xmlns:a16="http://schemas.microsoft.com/office/drawing/2014/main" id="{6C7A28A0-391B-4BBD-B140-C99BA7A50E7D}"/>
              </a:ext>
            </a:extLst>
          </p:cNvPr>
          <p:cNvCxnSpPr>
            <a:cxnSpLocks/>
          </p:cNvCxnSpPr>
          <p:nvPr/>
        </p:nvCxnSpPr>
        <p:spPr>
          <a:xfrm>
            <a:off x="6902112" y="6029850"/>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pic>
        <p:nvPicPr>
          <p:cNvPr id="218" name="Graphic 217">
            <a:extLst>
              <a:ext uri="{FF2B5EF4-FFF2-40B4-BE49-F238E27FC236}">
                <a16:creationId xmlns:a16="http://schemas.microsoft.com/office/drawing/2014/main" id="{AE390450-891B-495C-B0BF-81FC5EFB1FA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15297" y="6055828"/>
            <a:ext cx="373956" cy="101989"/>
          </a:xfrm>
          <a:prstGeom prst="rect">
            <a:avLst/>
          </a:prstGeom>
        </p:spPr>
      </p:pic>
      <p:grpSp>
        <p:nvGrpSpPr>
          <p:cNvPr id="220" name="Group 219">
            <a:extLst>
              <a:ext uri="{FF2B5EF4-FFF2-40B4-BE49-F238E27FC236}">
                <a16:creationId xmlns:a16="http://schemas.microsoft.com/office/drawing/2014/main" id="{6F710F41-E0C1-43B7-823F-A18B0ACAFFF0}"/>
              </a:ext>
            </a:extLst>
          </p:cNvPr>
          <p:cNvGrpSpPr/>
          <p:nvPr/>
        </p:nvGrpSpPr>
        <p:grpSpPr>
          <a:xfrm>
            <a:off x="6154055" y="5701971"/>
            <a:ext cx="370338" cy="327772"/>
            <a:chOff x="4723767" y="3080378"/>
            <a:chExt cx="439858" cy="389301"/>
          </a:xfrm>
        </p:grpSpPr>
        <p:pic>
          <p:nvPicPr>
            <p:cNvPr id="221" name="Picture 220">
              <a:extLst>
                <a:ext uri="{FF2B5EF4-FFF2-40B4-BE49-F238E27FC236}">
                  <a16:creationId xmlns:a16="http://schemas.microsoft.com/office/drawing/2014/main" id="{6594828E-303D-4266-9083-842F9AEFAE8B}"/>
                </a:ext>
              </a:extLst>
            </p:cNvPr>
            <p:cNvPicPr>
              <a:picLocks noChangeAspect="1"/>
            </p:cNvPicPr>
            <p:nvPr/>
          </p:nvPicPr>
          <p:blipFill rotWithShape="1">
            <a:blip r:embed="rId5"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222" name="Group 221">
              <a:extLst>
                <a:ext uri="{FF2B5EF4-FFF2-40B4-BE49-F238E27FC236}">
                  <a16:creationId xmlns:a16="http://schemas.microsoft.com/office/drawing/2014/main" id="{6B5AB24B-8EF7-4D86-8524-C3C87E080AE2}"/>
                </a:ext>
              </a:extLst>
            </p:cNvPr>
            <p:cNvGrpSpPr/>
            <p:nvPr/>
          </p:nvGrpSpPr>
          <p:grpSpPr>
            <a:xfrm>
              <a:off x="4723767" y="3080378"/>
              <a:ext cx="439858" cy="389301"/>
              <a:chOff x="3131835" y="4047725"/>
              <a:chExt cx="439858" cy="389301"/>
            </a:xfrm>
          </p:grpSpPr>
          <p:grpSp>
            <p:nvGrpSpPr>
              <p:cNvPr id="223" name="Group 222">
                <a:extLst>
                  <a:ext uri="{FF2B5EF4-FFF2-40B4-BE49-F238E27FC236}">
                    <a16:creationId xmlns:a16="http://schemas.microsoft.com/office/drawing/2014/main" id="{837CB17F-0023-4B21-8D7A-982DC0134614}"/>
                  </a:ext>
                </a:extLst>
              </p:cNvPr>
              <p:cNvGrpSpPr/>
              <p:nvPr/>
            </p:nvGrpSpPr>
            <p:grpSpPr>
              <a:xfrm>
                <a:off x="3131835" y="4047725"/>
                <a:ext cx="182560" cy="348911"/>
                <a:chOff x="2136298" y="4226790"/>
                <a:chExt cx="196678" cy="375893"/>
              </a:xfrm>
            </p:grpSpPr>
            <p:sp>
              <p:nvSpPr>
                <p:cNvPr id="227" name="Rectangle 226">
                  <a:extLst>
                    <a:ext uri="{FF2B5EF4-FFF2-40B4-BE49-F238E27FC236}">
                      <a16:creationId xmlns:a16="http://schemas.microsoft.com/office/drawing/2014/main" id="{680BAEEE-8C4F-4A1F-8831-8EE82D37A9F4}"/>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8" name="server">
                  <a:extLst>
                    <a:ext uri="{FF2B5EF4-FFF2-40B4-BE49-F238E27FC236}">
                      <a16:creationId xmlns:a16="http://schemas.microsoft.com/office/drawing/2014/main" id="{84F44BA2-88C5-41BD-82C4-D914E075A21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24" name="Oval 223">
                <a:extLst>
                  <a:ext uri="{FF2B5EF4-FFF2-40B4-BE49-F238E27FC236}">
                    <a16:creationId xmlns:a16="http://schemas.microsoft.com/office/drawing/2014/main" id="{6175DC23-7CCC-4F10-BD5A-80CC9240CC07}"/>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25" name="Picture 224">
                <a:extLst>
                  <a:ext uri="{FF2B5EF4-FFF2-40B4-BE49-F238E27FC236}">
                    <a16:creationId xmlns:a16="http://schemas.microsoft.com/office/drawing/2014/main" id="{E915D24A-1787-4CD8-8E66-5E10DCF439E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226" name="Freeform 6">
                <a:extLst>
                  <a:ext uri="{FF2B5EF4-FFF2-40B4-BE49-F238E27FC236}">
                    <a16:creationId xmlns:a16="http://schemas.microsoft.com/office/drawing/2014/main" id="{1BA8F6EB-484E-4599-914D-737D001C6FB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48" name="Group 247">
            <a:extLst>
              <a:ext uri="{FF2B5EF4-FFF2-40B4-BE49-F238E27FC236}">
                <a16:creationId xmlns:a16="http://schemas.microsoft.com/office/drawing/2014/main" id="{AE71888F-F726-47AE-823D-C11FC2308575}"/>
              </a:ext>
            </a:extLst>
          </p:cNvPr>
          <p:cNvGrpSpPr/>
          <p:nvPr/>
        </p:nvGrpSpPr>
        <p:grpSpPr>
          <a:xfrm>
            <a:off x="6798396" y="5712906"/>
            <a:ext cx="370338" cy="327772"/>
            <a:chOff x="4723767" y="3080378"/>
            <a:chExt cx="439858" cy="389301"/>
          </a:xfrm>
        </p:grpSpPr>
        <p:pic>
          <p:nvPicPr>
            <p:cNvPr id="249" name="Picture 248">
              <a:extLst>
                <a:ext uri="{FF2B5EF4-FFF2-40B4-BE49-F238E27FC236}">
                  <a16:creationId xmlns:a16="http://schemas.microsoft.com/office/drawing/2014/main" id="{4C702919-E614-4528-918B-A1FCB85C5CD0}"/>
                </a:ext>
              </a:extLst>
            </p:cNvPr>
            <p:cNvPicPr>
              <a:picLocks noChangeAspect="1"/>
            </p:cNvPicPr>
            <p:nvPr/>
          </p:nvPicPr>
          <p:blipFill rotWithShape="1">
            <a:blip r:embed="rId5"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250" name="Group 249">
              <a:extLst>
                <a:ext uri="{FF2B5EF4-FFF2-40B4-BE49-F238E27FC236}">
                  <a16:creationId xmlns:a16="http://schemas.microsoft.com/office/drawing/2014/main" id="{ECC49ABA-7DF0-497C-8EAD-72649ECFC0DE}"/>
                </a:ext>
              </a:extLst>
            </p:cNvPr>
            <p:cNvGrpSpPr/>
            <p:nvPr/>
          </p:nvGrpSpPr>
          <p:grpSpPr>
            <a:xfrm>
              <a:off x="4723767" y="3080378"/>
              <a:ext cx="439858" cy="389301"/>
              <a:chOff x="3131835" y="4047725"/>
              <a:chExt cx="439858" cy="389301"/>
            </a:xfrm>
          </p:grpSpPr>
          <p:grpSp>
            <p:nvGrpSpPr>
              <p:cNvPr id="251" name="Group 250">
                <a:extLst>
                  <a:ext uri="{FF2B5EF4-FFF2-40B4-BE49-F238E27FC236}">
                    <a16:creationId xmlns:a16="http://schemas.microsoft.com/office/drawing/2014/main" id="{5AD1BFE3-AC66-45C3-8FC9-7D00787CD273}"/>
                  </a:ext>
                </a:extLst>
              </p:cNvPr>
              <p:cNvGrpSpPr/>
              <p:nvPr/>
            </p:nvGrpSpPr>
            <p:grpSpPr>
              <a:xfrm>
                <a:off x="3131835" y="4047725"/>
                <a:ext cx="182560" cy="348911"/>
                <a:chOff x="2136298" y="4226790"/>
                <a:chExt cx="196678" cy="375893"/>
              </a:xfrm>
            </p:grpSpPr>
            <p:sp>
              <p:nvSpPr>
                <p:cNvPr id="255" name="Rectangle 254">
                  <a:extLst>
                    <a:ext uri="{FF2B5EF4-FFF2-40B4-BE49-F238E27FC236}">
                      <a16:creationId xmlns:a16="http://schemas.microsoft.com/office/drawing/2014/main" id="{39F6496F-B8E1-40DF-9D99-2A3E673A7F41}"/>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6" name="server">
                  <a:extLst>
                    <a:ext uri="{FF2B5EF4-FFF2-40B4-BE49-F238E27FC236}">
                      <a16:creationId xmlns:a16="http://schemas.microsoft.com/office/drawing/2014/main" id="{D904AD5A-9EF3-4827-9403-C599C8A24897}"/>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52" name="Oval 251">
                <a:extLst>
                  <a:ext uri="{FF2B5EF4-FFF2-40B4-BE49-F238E27FC236}">
                    <a16:creationId xmlns:a16="http://schemas.microsoft.com/office/drawing/2014/main" id="{6A98C489-D18F-4AE2-8ADC-302A8D170D1A}"/>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53" name="Picture 252">
                <a:extLst>
                  <a:ext uri="{FF2B5EF4-FFF2-40B4-BE49-F238E27FC236}">
                    <a16:creationId xmlns:a16="http://schemas.microsoft.com/office/drawing/2014/main" id="{6DF798CC-8BD5-43B6-95A1-CF833BE15AB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254" name="Freeform 6">
                <a:extLst>
                  <a:ext uri="{FF2B5EF4-FFF2-40B4-BE49-F238E27FC236}">
                    <a16:creationId xmlns:a16="http://schemas.microsoft.com/office/drawing/2014/main" id="{91298E6E-6C2A-4914-8DFF-8C2A6719FF9A}"/>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cxnSp>
        <p:nvCxnSpPr>
          <p:cNvPr id="257" name="Straight Connector 256">
            <a:extLst>
              <a:ext uri="{FF2B5EF4-FFF2-40B4-BE49-F238E27FC236}">
                <a16:creationId xmlns:a16="http://schemas.microsoft.com/office/drawing/2014/main" id="{0EE57BFC-FCF1-4113-9927-D6F3EEA1A0B4}"/>
              </a:ext>
            </a:extLst>
          </p:cNvPr>
          <p:cNvCxnSpPr/>
          <p:nvPr/>
        </p:nvCxnSpPr>
        <p:spPr>
          <a:xfrm>
            <a:off x="8434725" y="6036433"/>
            <a:ext cx="0" cy="85431"/>
          </a:xfrm>
          <a:prstGeom prst="line">
            <a:avLst/>
          </a:prstGeom>
          <a:solidFill>
            <a:srgbClr val="FFFFFF">
              <a:lumMod val="95000"/>
            </a:srgbClr>
          </a:solidFill>
          <a:ln w="19050" cap="flat" cmpd="sng" algn="ctr">
            <a:solidFill>
              <a:srgbClr val="505050"/>
            </a:solidFill>
            <a:prstDash val="solid"/>
          </a:ln>
          <a:effectLst/>
        </p:spPr>
      </p:cxnSp>
      <p:cxnSp>
        <p:nvCxnSpPr>
          <p:cNvPr id="258" name="Straight Connector 257">
            <a:extLst>
              <a:ext uri="{FF2B5EF4-FFF2-40B4-BE49-F238E27FC236}">
                <a16:creationId xmlns:a16="http://schemas.microsoft.com/office/drawing/2014/main" id="{C1DFBD4F-3047-4CAB-9048-BA29B7E5C243}"/>
              </a:ext>
            </a:extLst>
          </p:cNvPr>
          <p:cNvCxnSpPr/>
          <p:nvPr/>
        </p:nvCxnSpPr>
        <p:spPr>
          <a:xfrm>
            <a:off x="8875161" y="6036661"/>
            <a:ext cx="0" cy="85431"/>
          </a:xfrm>
          <a:prstGeom prst="line">
            <a:avLst/>
          </a:prstGeom>
          <a:solidFill>
            <a:srgbClr val="FFFFFF">
              <a:lumMod val="95000"/>
            </a:srgbClr>
          </a:solidFill>
          <a:ln w="19050" cap="flat" cmpd="sng" algn="ctr">
            <a:solidFill>
              <a:srgbClr val="505050"/>
            </a:solidFill>
            <a:prstDash val="solid"/>
          </a:ln>
          <a:effectLst/>
        </p:spPr>
      </p:cxnSp>
      <p:cxnSp>
        <p:nvCxnSpPr>
          <p:cNvPr id="259" name="Straight Connector 258">
            <a:extLst>
              <a:ext uri="{FF2B5EF4-FFF2-40B4-BE49-F238E27FC236}">
                <a16:creationId xmlns:a16="http://schemas.microsoft.com/office/drawing/2014/main" id="{1C5D9744-50B0-4306-8A31-A9356B9FF51C}"/>
              </a:ext>
            </a:extLst>
          </p:cNvPr>
          <p:cNvCxnSpPr/>
          <p:nvPr/>
        </p:nvCxnSpPr>
        <p:spPr>
          <a:xfrm>
            <a:off x="9756033"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260" name="Straight Connector 259">
            <a:extLst>
              <a:ext uri="{FF2B5EF4-FFF2-40B4-BE49-F238E27FC236}">
                <a16:creationId xmlns:a16="http://schemas.microsoft.com/office/drawing/2014/main" id="{ECF52424-46C8-4F26-AEE3-FC77C1C7E0C8}"/>
              </a:ext>
            </a:extLst>
          </p:cNvPr>
          <p:cNvCxnSpPr/>
          <p:nvPr/>
        </p:nvCxnSpPr>
        <p:spPr>
          <a:xfrm>
            <a:off x="10196469"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261" name="Straight Connector 260">
            <a:extLst>
              <a:ext uri="{FF2B5EF4-FFF2-40B4-BE49-F238E27FC236}">
                <a16:creationId xmlns:a16="http://schemas.microsoft.com/office/drawing/2014/main" id="{859643AF-9631-47BA-A601-17F1A8F81F1F}"/>
              </a:ext>
            </a:extLst>
          </p:cNvPr>
          <p:cNvCxnSpPr/>
          <p:nvPr/>
        </p:nvCxnSpPr>
        <p:spPr>
          <a:xfrm>
            <a:off x="9315597"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262" name="Straight Connector 261">
            <a:extLst>
              <a:ext uri="{FF2B5EF4-FFF2-40B4-BE49-F238E27FC236}">
                <a16:creationId xmlns:a16="http://schemas.microsoft.com/office/drawing/2014/main" id="{6F0C3D38-DD64-4E53-8192-3D4DE04D01CB}"/>
              </a:ext>
            </a:extLst>
          </p:cNvPr>
          <p:cNvCxnSpPr/>
          <p:nvPr/>
        </p:nvCxnSpPr>
        <p:spPr>
          <a:xfrm>
            <a:off x="10636905"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263" name="Straight Connector 262">
            <a:extLst>
              <a:ext uri="{FF2B5EF4-FFF2-40B4-BE49-F238E27FC236}">
                <a16:creationId xmlns:a16="http://schemas.microsoft.com/office/drawing/2014/main" id="{6F9985F5-FB8A-48A7-AB3B-874A28879623}"/>
              </a:ext>
            </a:extLst>
          </p:cNvPr>
          <p:cNvCxnSpPr>
            <a:cxnSpLocks/>
          </p:cNvCxnSpPr>
          <p:nvPr/>
        </p:nvCxnSpPr>
        <p:spPr>
          <a:xfrm>
            <a:off x="11067748" y="6045975"/>
            <a:ext cx="0" cy="75575"/>
          </a:xfrm>
          <a:prstGeom prst="line">
            <a:avLst/>
          </a:prstGeom>
          <a:solidFill>
            <a:srgbClr val="FFFFFF">
              <a:lumMod val="95000"/>
            </a:srgbClr>
          </a:solidFill>
          <a:ln w="19050" cap="flat" cmpd="sng" algn="ctr">
            <a:solidFill>
              <a:srgbClr val="505050"/>
            </a:solidFill>
            <a:prstDash val="solid"/>
          </a:ln>
          <a:effectLst/>
        </p:spPr>
      </p:cxnSp>
      <p:sp>
        <p:nvSpPr>
          <p:cNvPr id="268" name="Manufacturing_E99C" title="Icon of a robotic arm">
            <a:extLst>
              <a:ext uri="{FF2B5EF4-FFF2-40B4-BE49-F238E27FC236}">
                <a16:creationId xmlns:a16="http://schemas.microsoft.com/office/drawing/2014/main" id="{1B5DE0ED-D5B3-4BC0-9492-639B3D147C46}"/>
              </a:ext>
            </a:extLst>
          </p:cNvPr>
          <p:cNvSpPr>
            <a:spLocks noChangeAspect="1" noEditPoints="1"/>
          </p:cNvSpPr>
          <p:nvPr/>
        </p:nvSpPr>
        <p:spPr bwMode="auto">
          <a:xfrm>
            <a:off x="9625689" y="5775775"/>
            <a:ext cx="220095" cy="215153"/>
          </a:xfrm>
          <a:custGeom>
            <a:avLst/>
            <a:gdLst>
              <a:gd name="T0" fmla="*/ 3549 w 3875"/>
              <a:gd name="T1" fmla="*/ 2212 h 3788"/>
              <a:gd name="T2" fmla="*/ 3875 w 3875"/>
              <a:gd name="T3" fmla="*/ 2538 h 3788"/>
              <a:gd name="T4" fmla="*/ 3875 w 3875"/>
              <a:gd name="T5" fmla="*/ 2913 h 3788"/>
              <a:gd name="T6" fmla="*/ 3195 w 3875"/>
              <a:gd name="T7" fmla="*/ 2218 h 3788"/>
              <a:gd name="T8" fmla="*/ 2875 w 3875"/>
              <a:gd name="T9" fmla="*/ 2538 h 3788"/>
              <a:gd name="T10" fmla="*/ 2875 w 3875"/>
              <a:gd name="T11" fmla="*/ 2913 h 3788"/>
              <a:gd name="T12" fmla="*/ 1000 w 3875"/>
              <a:gd name="T13" fmla="*/ 1413 h 3788"/>
              <a:gd name="T14" fmla="*/ 375 w 3875"/>
              <a:gd name="T15" fmla="*/ 2038 h 3788"/>
              <a:gd name="T16" fmla="*/ 375 w 3875"/>
              <a:gd name="T17" fmla="*/ 3788 h 3788"/>
              <a:gd name="T18" fmla="*/ 1625 w 3875"/>
              <a:gd name="T19" fmla="*/ 3788 h 3788"/>
              <a:gd name="T20" fmla="*/ 1625 w 3875"/>
              <a:gd name="T21" fmla="*/ 2038 h 3788"/>
              <a:gd name="T22" fmla="*/ 1000 w 3875"/>
              <a:gd name="T23" fmla="*/ 1413 h 3788"/>
              <a:gd name="T24" fmla="*/ 0 w 3875"/>
              <a:gd name="T25" fmla="*/ 3788 h 3788"/>
              <a:gd name="T26" fmla="*/ 2000 w 3875"/>
              <a:gd name="T27" fmla="*/ 3788 h 3788"/>
              <a:gd name="T28" fmla="*/ 1000 w 3875"/>
              <a:gd name="T29" fmla="*/ 2038 h 3788"/>
              <a:gd name="T30" fmla="*/ 875 w 3875"/>
              <a:gd name="T31" fmla="*/ 2163 h 3788"/>
              <a:gd name="T32" fmla="*/ 1000 w 3875"/>
              <a:gd name="T33" fmla="*/ 2288 h 3788"/>
              <a:gd name="T34" fmla="*/ 1125 w 3875"/>
              <a:gd name="T35" fmla="*/ 2163 h 3788"/>
              <a:gd name="T36" fmla="*/ 1000 w 3875"/>
              <a:gd name="T37" fmla="*/ 2038 h 3788"/>
              <a:gd name="T38" fmla="*/ 3054 w 3875"/>
              <a:gd name="T39" fmla="*/ 1920 h 3788"/>
              <a:gd name="T40" fmla="*/ 3518 w 3875"/>
              <a:gd name="T41" fmla="*/ 1722 h 3788"/>
              <a:gd name="T42" fmla="*/ 1604 w 3875"/>
              <a:gd name="T43" fmla="*/ 1875 h 3788"/>
              <a:gd name="T44" fmla="*/ 2769 w 3875"/>
              <a:gd name="T45" fmla="*/ 674 h 3788"/>
              <a:gd name="T46" fmla="*/ 2761 w 3875"/>
              <a:gd name="T47" fmla="*/ 144 h 3788"/>
              <a:gd name="T48" fmla="*/ 2231 w 3875"/>
              <a:gd name="T49" fmla="*/ 152 h 3788"/>
              <a:gd name="T50" fmla="*/ 1007 w 3875"/>
              <a:gd name="T51" fmla="*/ 1413 h 3788"/>
              <a:gd name="T52" fmla="*/ 3141 w 3875"/>
              <a:gd name="T53" fmla="*/ 2139 h 3788"/>
              <a:gd name="T54" fmla="*/ 3508 w 3875"/>
              <a:gd name="T55" fmla="*/ 2246 h 3788"/>
              <a:gd name="T56" fmla="*/ 3592 w 3875"/>
              <a:gd name="T57" fmla="*/ 1924 h 3788"/>
              <a:gd name="T58" fmla="*/ 2846 w 3875"/>
              <a:gd name="T59" fmla="*/ 268 h 3788"/>
              <a:gd name="T60" fmla="*/ 3141 w 3875"/>
              <a:gd name="T61" fmla="*/ 2139 h 3788"/>
              <a:gd name="T62" fmla="*/ 2575 w 3875"/>
              <a:gd name="T63" fmla="*/ 874 h 3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75" h="3788">
                <a:moveTo>
                  <a:pt x="3549" y="2212"/>
                </a:moveTo>
                <a:cubicBezTo>
                  <a:pt x="3875" y="2538"/>
                  <a:pt x="3875" y="2538"/>
                  <a:pt x="3875" y="2538"/>
                </a:cubicBezTo>
                <a:cubicBezTo>
                  <a:pt x="3875" y="2913"/>
                  <a:pt x="3875" y="2913"/>
                  <a:pt x="3875" y="2913"/>
                </a:cubicBezTo>
                <a:moveTo>
                  <a:pt x="3195" y="2218"/>
                </a:moveTo>
                <a:cubicBezTo>
                  <a:pt x="2875" y="2538"/>
                  <a:pt x="2875" y="2538"/>
                  <a:pt x="2875" y="2538"/>
                </a:cubicBezTo>
                <a:cubicBezTo>
                  <a:pt x="2875" y="2913"/>
                  <a:pt x="2875" y="2913"/>
                  <a:pt x="2875" y="2913"/>
                </a:cubicBezTo>
                <a:moveTo>
                  <a:pt x="1000" y="1413"/>
                </a:moveTo>
                <a:cubicBezTo>
                  <a:pt x="655" y="1413"/>
                  <a:pt x="375" y="1693"/>
                  <a:pt x="375" y="2038"/>
                </a:cubicBezTo>
                <a:cubicBezTo>
                  <a:pt x="375" y="3788"/>
                  <a:pt x="375" y="3788"/>
                  <a:pt x="375" y="3788"/>
                </a:cubicBezTo>
                <a:cubicBezTo>
                  <a:pt x="1625" y="3788"/>
                  <a:pt x="1625" y="3788"/>
                  <a:pt x="1625" y="3788"/>
                </a:cubicBezTo>
                <a:cubicBezTo>
                  <a:pt x="1625" y="2038"/>
                  <a:pt x="1625" y="2038"/>
                  <a:pt x="1625" y="2038"/>
                </a:cubicBezTo>
                <a:cubicBezTo>
                  <a:pt x="1625" y="1693"/>
                  <a:pt x="1345" y="1413"/>
                  <a:pt x="1000" y="1413"/>
                </a:cubicBezTo>
                <a:close/>
                <a:moveTo>
                  <a:pt x="0" y="3788"/>
                </a:moveTo>
                <a:cubicBezTo>
                  <a:pt x="2000" y="3788"/>
                  <a:pt x="2000" y="3788"/>
                  <a:pt x="2000" y="3788"/>
                </a:cubicBezTo>
                <a:moveTo>
                  <a:pt x="1000" y="2038"/>
                </a:moveTo>
                <a:cubicBezTo>
                  <a:pt x="931" y="2038"/>
                  <a:pt x="875" y="2094"/>
                  <a:pt x="875" y="2163"/>
                </a:cubicBezTo>
                <a:cubicBezTo>
                  <a:pt x="875" y="2232"/>
                  <a:pt x="931" y="2288"/>
                  <a:pt x="1000" y="2288"/>
                </a:cubicBezTo>
                <a:cubicBezTo>
                  <a:pt x="1069" y="2288"/>
                  <a:pt x="1125" y="2232"/>
                  <a:pt x="1125" y="2163"/>
                </a:cubicBezTo>
                <a:cubicBezTo>
                  <a:pt x="1125" y="2094"/>
                  <a:pt x="1069" y="2038"/>
                  <a:pt x="1000" y="2038"/>
                </a:cubicBezTo>
                <a:close/>
                <a:moveTo>
                  <a:pt x="3054" y="1920"/>
                </a:moveTo>
                <a:cubicBezTo>
                  <a:pt x="3518" y="1722"/>
                  <a:pt x="3518" y="1722"/>
                  <a:pt x="3518" y="1722"/>
                </a:cubicBezTo>
                <a:moveTo>
                  <a:pt x="1604" y="1875"/>
                </a:moveTo>
                <a:cubicBezTo>
                  <a:pt x="2769" y="674"/>
                  <a:pt x="2769" y="674"/>
                  <a:pt x="2769" y="674"/>
                </a:cubicBezTo>
                <a:cubicBezTo>
                  <a:pt x="2913" y="526"/>
                  <a:pt x="2910" y="288"/>
                  <a:pt x="2761" y="144"/>
                </a:cubicBezTo>
                <a:cubicBezTo>
                  <a:pt x="2613" y="0"/>
                  <a:pt x="2375" y="3"/>
                  <a:pt x="2231" y="152"/>
                </a:cubicBezTo>
                <a:cubicBezTo>
                  <a:pt x="1007" y="1413"/>
                  <a:pt x="1007" y="1413"/>
                  <a:pt x="1007" y="1413"/>
                </a:cubicBezTo>
                <a:moveTo>
                  <a:pt x="3141" y="2139"/>
                </a:moveTo>
                <a:cubicBezTo>
                  <a:pt x="3202" y="2278"/>
                  <a:pt x="3375" y="2333"/>
                  <a:pt x="3508" y="2246"/>
                </a:cubicBezTo>
                <a:cubicBezTo>
                  <a:pt x="3612" y="2178"/>
                  <a:pt x="3643" y="2038"/>
                  <a:pt x="3592" y="1924"/>
                </a:cubicBezTo>
                <a:cubicBezTo>
                  <a:pt x="2846" y="268"/>
                  <a:pt x="2846" y="268"/>
                  <a:pt x="2846" y="268"/>
                </a:cubicBezTo>
                <a:moveTo>
                  <a:pt x="3141" y="2139"/>
                </a:moveTo>
                <a:cubicBezTo>
                  <a:pt x="2575" y="874"/>
                  <a:pt x="2575" y="874"/>
                  <a:pt x="2575" y="874"/>
                </a:cubicBezTo>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69" name="Beaker_F196" title="Icon of a scientific flask with liquid in it">
            <a:extLst>
              <a:ext uri="{FF2B5EF4-FFF2-40B4-BE49-F238E27FC236}">
                <a16:creationId xmlns:a16="http://schemas.microsoft.com/office/drawing/2014/main" id="{3D60F8DB-104E-4087-8AC0-7D8E055B01E1}"/>
              </a:ext>
            </a:extLst>
          </p:cNvPr>
          <p:cNvSpPr>
            <a:spLocks noChangeAspect="1" noEditPoints="1"/>
          </p:cNvSpPr>
          <p:nvPr/>
        </p:nvSpPr>
        <p:spPr bwMode="auto">
          <a:xfrm>
            <a:off x="10093758" y="5775774"/>
            <a:ext cx="186209" cy="215153"/>
          </a:xfrm>
          <a:custGeom>
            <a:avLst/>
            <a:gdLst>
              <a:gd name="T0" fmla="*/ 2433 w 3250"/>
              <a:gd name="T1" fmla="*/ 2127 h 3754"/>
              <a:gd name="T2" fmla="*/ 1894 w 3250"/>
              <a:gd name="T3" fmla="*/ 2002 h 3754"/>
              <a:gd name="T4" fmla="*/ 1355 w 3250"/>
              <a:gd name="T5" fmla="*/ 2252 h 3754"/>
              <a:gd name="T6" fmla="*/ 817 w 3250"/>
              <a:gd name="T7" fmla="*/ 2127 h 3754"/>
              <a:gd name="T8" fmla="*/ 874 w 3250"/>
              <a:gd name="T9" fmla="*/ 0 h 3754"/>
              <a:gd name="T10" fmla="*/ 1249 w 3250"/>
              <a:gd name="T11" fmla="*/ 0 h 3754"/>
              <a:gd name="T12" fmla="*/ 1249 w 3250"/>
              <a:gd name="T13" fmla="*/ 1306 h 3754"/>
              <a:gd name="T14" fmla="*/ 1213 w 3250"/>
              <a:gd name="T15" fmla="*/ 1437 h 3754"/>
              <a:gd name="T16" fmla="*/ 100 w 3250"/>
              <a:gd name="T17" fmla="*/ 3375 h 3754"/>
              <a:gd name="T18" fmla="*/ 315 w 3250"/>
              <a:gd name="T19" fmla="*/ 3754 h 3754"/>
              <a:gd name="T20" fmla="*/ 2936 w 3250"/>
              <a:gd name="T21" fmla="*/ 3754 h 3754"/>
              <a:gd name="T22" fmla="*/ 3150 w 3250"/>
              <a:gd name="T23" fmla="*/ 3376 h 3754"/>
              <a:gd name="T24" fmla="*/ 2037 w 3250"/>
              <a:gd name="T25" fmla="*/ 1437 h 3754"/>
              <a:gd name="T26" fmla="*/ 2000 w 3250"/>
              <a:gd name="T27" fmla="*/ 1306 h 3754"/>
              <a:gd name="T28" fmla="*/ 2000 w 3250"/>
              <a:gd name="T29" fmla="*/ 0 h 3754"/>
              <a:gd name="T30" fmla="*/ 2376 w 3250"/>
              <a:gd name="T31" fmla="*/ 0 h 3754"/>
              <a:gd name="T32" fmla="*/ 874 w 3250"/>
              <a:gd name="T33" fmla="*/ 3254 h 3754"/>
              <a:gd name="T34" fmla="*/ 1124 w 3250"/>
              <a:gd name="T35" fmla="*/ 3254 h 3754"/>
              <a:gd name="T36" fmla="*/ 1375 w 3250"/>
              <a:gd name="T37" fmla="*/ 2905 h 3754"/>
              <a:gd name="T38" fmla="*/ 1625 w 3250"/>
              <a:gd name="T39" fmla="*/ 2905 h 3754"/>
              <a:gd name="T40" fmla="*/ 874 w 3250"/>
              <a:gd name="T41" fmla="*/ 2601 h 3754"/>
              <a:gd name="T42" fmla="*/ 1124 w 3250"/>
              <a:gd name="T43" fmla="*/ 2601 h 3754"/>
              <a:gd name="T44" fmla="*/ 1875 w 3250"/>
              <a:gd name="T45" fmla="*/ 2655 h 3754"/>
              <a:gd name="T46" fmla="*/ 2125 w 3250"/>
              <a:gd name="T47" fmla="*/ 2655 h 3754"/>
              <a:gd name="T48" fmla="*/ 2376 w 3250"/>
              <a:gd name="T49" fmla="*/ 3254 h 3754"/>
              <a:gd name="T50" fmla="*/ 2626 w 3250"/>
              <a:gd name="T51" fmla="*/ 3254 h 3754"/>
              <a:gd name="T52" fmla="*/ 1625 w 3250"/>
              <a:gd name="T53" fmla="*/ 3375 h 3754"/>
              <a:gd name="T54" fmla="*/ 1875 w 3250"/>
              <a:gd name="T55" fmla="*/ 3375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0" h="3754">
                <a:moveTo>
                  <a:pt x="2433" y="2127"/>
                </a:moveTo>
                <a:cubicBezTo>
                  <a:pt x="2433" y="2127"/>
                  <a:pt x="2164" y="2002"/>
                  <a:pt x="1894" y="2002"/>
                </a:cubicBezTo>
                <a:cubicBezTo>
                  <a:pt x="1625" y="2002"/>
                  <a:pt x="1625" y="2252"/>
                  <a:pt x="1355" y="2252"/>
                </a:cubicBezTo>
                <a:cubicBezTo>
                  <a:pt x="1086" y="2252"/>
                  <a:pt x="817" y="2127"/>
                  <a:pt x="817" y="2127"/>
                </a:cubicBezTo>
                <a:moveTo>
                  <a:pt x="874" y="0"/>
                </a:moveTo>
                <a:cubicBezTo>
                  <a:pt x="1249" y="0"/>
                  <a:pt x="1249" y="0"/>
                  <a:pt x="1249" y="0"/>
                </a:cubicBezTo>
                <a:cubicBezTo>
                  <a:pt x="1249" y="1306"/>
                  <a:pt x="1249" y="1306"/>
                  <a:pt x="1249" y="1306"/>
                </a:cubicBezTo>
                <a:cubicBezTo>
                  <a:pt x="1249" y="1352"/>
                  <a:pt x="1237" y="1397"/>
                  <a:pt x="1213" y="1437"/>
                </a:cubicBezTo>
                <a:cubicBezTo>
                  <a:pt x="100" y="3375"/>
                  <a:pt x="100" y="3375"/>
                  <a:pt x="100" y="3375"/>
                </a:cubicBezTo>
                <a:cubicBezTo>
                  <a:pt x="0" y="3542"/>
                  <a:pt x="120" y="3754"/>
                  <a:pt x="315" y="3754"/>
                </a:cubicBezTo>
                <a:cubicBezTo>
                  <a:pt x="2936" y="3754"/>
                  <a:pt x="2936" y="3754"/>
                  <a:pt x="2936" y="3754"/>
                </a:cubicBezTo>
                <a:cubicBezTo>
                  <a:pt x="3130" y="3754"/>
                  <a:pt x="3250" y="3543"/>
                  <a:pt x="3150" y="3376"/>
                </a:cubicBezTo>
                <a:cubicBezTo>
                  <a:pt x="2037" y="1437"/>
                  <a:pt x="2037" y="1437"/>
                  <a:pt x="2037" y="1437"/>
                </a:cubicBezTo>
                <a:cubicBezTo>
                  <a:pt x="2013" y="1397"/>
                  <a:pt x="2000" y="1352"/>
                  <a:pt x="2000" y="1306"/>
                </a:cubicBezTo>
                <a:cubicBezTo>
                  <a:pt x="2000" y="0"/>
                  <a:pt x="2000" y="0"/>
                  <a:pt x="2000" y="0"/>
                </a:cubicBezTo>
                <a:cubicBezTo>
                  <a:pt x="2376" y="0"/>
                  <a:pt x="2376" y="0"/>
                  <a:pt x="2376" y="0"/>
                </a:cubicBezTo>
                <a:moveTo>
                  <a:pt x="874" y="3254"/>
                </a:moveTo>
                <a:cubicBezTo>
                  <a:pt x="1124" y="3254"/>
                  <a:pt x="1124" y="3254"/>
                  <a:pt x="1124" y="3254"/>
                </a:cubicBezTo>
                <a:moveTo>
                  <a:pt x="1375" y="2905"/>
                </a:moveTo>
                <a:cubicBezTo>
                  <a:pt x="1625" y="2905"/>
                  <a:pt x="1625" y="2905"/>
                  <a:pt x="1625" y="2905"/>
                </a:cubicBezTo>
                <a:moveTo>
                  <a:pt x="874" y="2601"/>
                </a:moveTo>
                <a:cubicBezTo>
                  <a:pt x="1124" y="2601"/>
                  <a:pt x="1124" y="2601"/>
                  <a:pt x="1124" y="2601"/>
                </a:cubicBezTo>
                <a:moveTo>
                  <a:pt x="1875" y="2655"/>
                </a:moveTo>
                <a:cubicBezTo>
                  <a:pt x="2125" y="2655"/>
                  <a:pt x="2125" y="2655"/>
                  <a:pt x="2125" y="2655"/>
                </a:cubicBezTo>
                <a:moveTo>
                  <a:pt x="2376" y="3254"/>
                </a:moveTo>
                <a:cubicBezTo>
                  <a:pt x="2626" y="3254"/>
                  <a:pt x="2626" y="3254"/>
                  <a:pt x="2626" y="3254"/>
                </a:cubicBezTo>
                <a:moveTo>
                  <a:pt x="1625" y="3375"/>
                </a:moveTo>
                <a:cubicBezTo>
                  <a:pt x="1875" y="3375"/>
                  <a:pt x="1875" y="3375"/>
                  <a:pt x="1875" y="3375"/>
                </a:cubicBezTo>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70" name="printer" title="Icon of a printer">
            <a:extLst>
              <a:ext uri="{FF2B5EF4-FFF2-40B4-BE49-F238E27FC236}">
                <a16:creationId xmlns:a16="http://schemas.microsoft.com/office/drawing/2014/main" id="{5E9BF7FE-0943-47D7-B244-49695E5154D8}"/>
              </a:ext>
            </a:extLst>
          </p:cNvPr>
          <p:cNvSpPr>
            <a:spLocks noChangeAspect="1" noEditPoints="1"/>
          </p:cNvSpPr>
          <p:nvPr/>
        </p:nvSpPr>
        <p:spPr bwMode="auto">
          <a:xfrm>
            <a:off x="10958306" y="5767901"/>
            <a:ext cx="218884" cy="217976"/>
          </a:xfrm>
          <a:custGeom>
            <a:avLst/>
            <a:gdLst>
              <a:gd name="T0" fmla="*/ 88 w 333"/>
              <a:gd name="T1" fmla="*/ 285 h 331"/>
              <a:gd name="T2" fmla="*/ 0 w 333"/>
              <a:gd name="T3" fmla="*/ 285 h 331"/>
              <a:gd name="T4" fmla="*/ 0 w 333"/>
              <a:gd name="T5" fmla="*/ 146 h 331"/>
              <a:gd name="T6" fmla="*/ 18 w 333"/>
              <a:gd name="T7" fmla="*/ 128 h 331"/>
              <a:gd name="T8" fmla="*/ 315 w 333"/>
              <a:gd name="T9" fmla="*/ 128 h 331"/>
              <a:gd name="T10" fmla="*/ 333 w 333"/>
              <a:gd name="T11" fmla="*/ 146 h 331"/>
              <a:gd name="T12" fmla="*/ 333 w 333"/>
              <a:gd name="T13" fmla="*/ 285 h 331"/>
              <a:gd name="T14" fmla="*/ 243 w 333"/>
              <a:gd name="T15" fmla="*/ 285 h 331"/>
              <a:gd name="T16" fmla="*/ 244 w 333"/>
              <a:gd name="T17" fmla="*/ 128 h 331"/>
              <a:gd name="T18" fmla="*/ 244 w 333"/>
              <a:gd name="T19" fmla="*/ 0 h 331"/>
              <a:gd name="T20" fmla="*/ 88 w 333"/>
              <a:gd name="T21" fmla="*/ 0 h 331"/>
              <a:gd name="T22" fmla="*/ 88 w 333"/>
              <a:gd name="T23" fmla="*/ 128 h 331"/>
              <a:gd name="T24" fmla="*/ 244 w 333"/>
              <a:gd name="T25" fmla="*/ 222 h 331"/>
              <a:gd name="T26" fmla="*/ 88 w 333"/>
              <a:gd name="T27" fmla="*/ 222 h 331"/>
              <a:gd name="T28" fmla="*/ 88 w 333"/>
              <a:gd name="T29" fmla="*/ 331 h 331"/>
              <a:gd name="T30" fmla="*/ 244 w 333"/>
              <a:gd name="T31" fmla="*/ 331 h 331"/>
              <a:gd name="T32" fmla="*/ 244 w 333"/>
              <a:gd name="T33" fmla="*/ 222 h 331"/>
              <a:gd name="T34" fmla="*/ 44 w 333"/>
              <a:gd name="T35" fmla="*/ 181 h 331"/>
              <a:gd name="T36" fmla="*/ 50 w 333"/>
              <a:gd name="T37" fmla="*/ 175 h 331"/>
              <a:gd name="T38" fmla="*/ 44 w 333"/>
              <a:gd name="T39" fmla="*/ 168 h 331"/>
              <a:gd name="T40" fmla="*/ 37 w 333"/>
              <a:gd name="T41" fmla="*/ 175 h 331"/>
              <a:gd name="T42" fmla="*/ 44 w 333"/>
              <a:gd name="T43" fmla="*/ 18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1">
                <a:moveTo>
                  <a:pt x="88" y="285"/>
                </a:moveTo>
                <a:cubicBezTo>
                  <a:pt x="0" y="285"/>
                  <a:pt x="0" y="285"/>
                  <a:pt x="0" y="285"/>
                </a:cubicBezTo>
                <a:cubicBezTo>
                  <a:pt x="0" y="146"/>
                  <a:pt x="0" y="146"/>
                  <a:pt x="0" y="146"/>
                </a:cubicBezTo>
                <a:cubicBezTo>
                  <a:pt x="0" y="136"/>
                  <a:pt x="8" y="128"/>
                  <a:pt x="18" y="128"/>
                </a:cubicBezTo>
                <a:cubicBezTo>
                  <a:pt x="315" y="128"/>
                  <a:pt x="315" y="128"/>
                  <a:pt x="315" y="128"/>
                </a:cubicBezTo>
                <a:cubicBezTo>
                  <a:pt x="325" y="128"/>
                  <a:pt x="333" y="136"/>
                  <a:pt x="333" y="146"/>
                </a:cubicBezTo>
                <a:cubicBezTo>
                  <a:pt x="333" y="285"/>
                  <a:pt x="333" y="285"/>
                  <a:pt x="333" y="285"/>
                </a:cubicBezTo>
                <a:cubicBezTo>
                  <a:pt x="243" y="285"/>
                  <a:pt x="243" y="285"/>
                  <a:pt x="243" y="285"/>
                </a:cubicBezTo>
                <a:moveTo>
                  <a:pt x="244" y="128"/>
                </a:moveTo>
                <a:cubicBezTo>
                  <a:pt x="244" y="0"/>
                  <a:pt x="244" y="0"/>
                  <a:pt x="244" y="0"/>
                </a:cubicBezTo>
                <a:cubicBezTo>
                  <a:pt x="88" y="0"/>
                  <a:pt x="88" y="0"/>
                  <a:pt x="88" y="0"/>
                </a:cubicBezTo>
                <a:cubicBezTo>
                  <a:pt x="88" y="128"/>
                  <a:pt x="88" y="128"/>
                  <a:pt x="88" y="128"/>
                </a:cubicBezTo>
                <a:moveTo>
                  <a:pt x="244" y="222"/>
                </a:moveTo>
                <a:cubicBezTo>
                  <a:pt x="88" y="222"/>
                  <a:pt x="88" y="222"/>
                  <a:pt x="88" y="222"/>
                </a:cubicBezTo>
                <a:cubicBezTo>
                  <a:pt x="88" y="331"/>
                  <a:pt x="88" y="331"/>
                  <a:pt x="88" y="331"/>
                </a:cubicBezTo>
                <a:cubicBezTo>
                  <a:pt x="244" y="331"/>
                  <a:pt x="244" y="331"/>
                  <a:pt x="244" y="331"/>
                </a:cubicBezTo>
                <a:lnTo>
                  <a:pt x="244" y="222"/>
                </a:lnTo>
                <a:close/>
                <a:moveTo>
                  <a:pt x="44" y="181"/>
                </a:moveTo>
                <a:cubicBezTo>
                  <a:pt x="47" y="181"/>
                  <a:pt x="50" y="178"/>
                  <a:pt x="50" y="175"/>
                </a:cubicBezTo>
                <a:cubicBezTo>
                  <a:pt x="50" y="171"/>
                  <a:pt x="47" y="168"/>
                  <a:pt x="44" y="168"/>
                </a:cubicBezTo>
                <a:cubicBezTo>
                  <a:pt x="40" y="168"/>
                  <a:pt x="37" y="171"/>
                  <a:pt x="37" y="175"/>
                </a:cubicBezTo>
                <a:cubicBezTo>
                  <a:pt x="37" y="178"/>
                  <a:pt x="40" y="181"/>
                  <a:pt x="44" y="181"/>
                </a:cubicBezTo>
                <a:close/>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271" name="Money_3" title="Icon of a dollar sign">
            <a:extLst>
              <a:ext uri="{FF2B5EF4-FFF2-40B4-BE49-F238E27FC236}">
                <a16:creationId xmlns:a16="http://schemas.microsoft.com/office/drawing/2014/main" id="{1EAB8315-4CA3-4E10-B5F7-A55A2939D6E7}"/>
              </a:ext>
            </a:extLst>
          </p:cNvPr>
          <p:cNvSpPr>
            <a:spLocks noChangeAspect="1" noEditPoints="1"/>
          </p:cNvSpPr>
          <p:nvPr/>
        </p:nvSpPr>
        <p:spPr bwMode="auto">
          <a:xfrm>
            <a:off x="9256751" y="5788800"/>
            <a:ext cx="118855" cy="215153"/>
          </a:xfrm>
          <a:custGeom>
            <a:avLst/>
            <a:gdLst>
              <a:gd name="T0" fmla="*/ 0 w 153"/>
              <a:gd name="T1" fmla="*/ 223 h 279"/>
              <a:gd name="T2" fmla="*/ 111 w 153"/>
              <a:gd name="T3" fmla="*/ 223 h 279"/>
              <a:gd name="T4" fmla="*/ 153 w 153"/>
              <a:gd name="T5" fmla="*/ 182 h 279"/>
              <a:gd name="T6" fmla="*/ 111 w 153"/>
              <a:gd name="T7" fmla="*/ 141 h 279"/>
              <a:gd name="T8" fmla="*/ 41 w 153"/>
              <a:gd name="T9" fmla="*/ 139 h 279"/>
              <a:gd name="T10" fmla="*/ 0 w 153"/>
              <a:gd name="T11" fmla="*/ 98 h 279"/>
              <a:gd name="T12" fmla="*/ 41 w 153"/>
              <a:gd name="T13" fmla="*/ 56 h 279"/>
              <a:gd name="T14" fmla="*/ 150 w 153"/>
              <a:gd name="T15" fmla="*/ 56 h 279"/>
              <a:gd name="T16" fmla="*/ 76 w 153"/>
              <a:gd name="T17" fmla="*/ 0 h 279"/>
              <a:gd name="T18" fmla="*/ 76 w 153"/>
              <a:gd name="T19"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79">
                <a:moveTo>
                  <a:pt x="0" y="223"/>
                </a:moveTo>
                <a:cubicBezTo>
                  <a:pt x="111" y="223"/>
                  <a:pt x="111" y="223"/>
                  <a:pt x="111" y="223"/>
                </a:cubicBezTo>
                <a:cubicBezTo>
                  <a:pt x="134" y="223"/>
                  <a:pt x="153" y="205"/>
                  <a:pt x="153" y="182"/>
                </a:cubicBezTo>
                <a:cubicBezTo>
                  <a:pt x="153" y="159"/>
                  <a:pt x="134" y="141"/>
                  <a:pt x="111" y="141"/>
                </a:cubicBezTo>
                <a:cubicBezTo>
                  <a:pt x="41" y="139"/>
                  <a:pt x="41" y="139"/>
                  <a:pt x="41" y="139"/>
                </a:cubicBezTo>
                <a:cubicBezTo>
                  <a:pt x="19" y="139"/>
                  <a:pt x="0" y="120"/>
                  <a:pt x="0" y="98"/>
                </a:cubicBezTo>
                <a:cubicBezTo>
                  <a:pt x="0" y="75"/>
                  <a:pt x="19" y="56"/>
                  <a:pt x="41" y="56"/>
                </a:cubicBezTo>
                <a:cubicBezTo>
                  <a:pt x="150" y="56"/>
                  <a:pt x="150" y="56"/>
                  <a:pt x="150" y="56"/>
                </a:cubicBezTo>
                <a:moveTo>
                  <a:pt x="76" y="0"/>
                </a:moveTo>
                <a:cubicBezTo>
                  <a:pt x="76" y="279"/>
                  <a:pt x="76" y="279"/>
                  <a:pt x="76" y="279"/>
                </a:cubicBezTo>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272" name="Group 271">
            <a:extLst>
              <a:ext uri="{FF2B5EF4-FFF2-40B4-BE49-F238E27FC236}">
                <a16:creationId xmlns:a16="http://schemas.microsoft.com/office/drawing/2014/main" id="{5B6C69DC-BAA4-4EDE-A10B-DEF729F85498}"/>
              </a:ext>
            </a:extLst>
          </p:cNvPr>
          <p:cNvGrpSpPr/>
          <p:nvPr/>
        </p:nvGrpSpPr>
        <p:grpSpPr>
          <a:xfrm>
            <a:off x="7513058" y="5439633"/>
            <a:ext cx="370338" cy="611980"/>
            <a:chOff x="7513058" y="5677627"/>
            <a:chExt cx="370338" cy="611980"/>
          </a:xfrm>
        </p:grpSpPr>
        <p:grpSp>
          <p:nvGrpSpPr>
            <p:cNvPr id="273" name="Group 272">
              <a:extLst>
                <a:ext uri="{FF2B5EF4-FFF2-40B4-BE49-F238E27FC236}">
                  <a16:creationId xmlns:a16="http://schemas.microsoft.com/office/drawing/2014/main" id="{5341BC5F-26F9-4165-88A1-D94CBBD3A17B}"/>
                </a:ext>
              </a:extLst>
            </p:cNvPr>
            <p:cNvGrpSpPr/>
            <p:nvPr/>
          </p:nvGrpSpPr>
          <p:grpSpPr>
            <a:xfrm>
              <a:off x="7513058" y="5961835"/>
              <a:ext cx="370338" cy="327772"/>
              <a:chOff x="4723767" y="3080378"/>
              <a:chExt cx="439858" cy="389301"/>
            </a:xfrm>
          </p:grpSpPr>
          <p:pic>
            <p:nvPicPr>
              <p:cNvPr id="275" name="Picture 274">
                <a:extLst>
                  <a:ext uri="{FF2B5EF4-FFF2-40B4-BE49-F238E27FC236}">
                    <a16:creationId xmlns:a16="http://schemas.microsoft.com/office/drawing/2014/main" id="{826AA305-3938-48A4-861E-CD43EF563205}"/>
                  </a:ext>
                </a:extLst>
              </p:cNvPr>
              <p:cNvPicPr>
                <a:picLocks noChangeAspect="1"/>
              </p:cNvPicPr>
              <p:nvPr/>
            </p:nvPicPr>
            <p:blipFill rotWithShape="1">
              <a:blip r:embed="rId5"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276" name="Group 275">
                <a:extLst>
                  <a:ext uri="{FF2B5EF4-FFF2-40B4-BE49-F238E27FC236}">
                    <a16:creationId xmlns:a16="http://schemas.microsoft.com/office/drawing/2014/main" id="{E335CCDE-B5A8-419B-A359-73127FDF5B9D}"/>
                  </a:ext>
                </a:extLst>
              </p:cNvPr>
              <p:cNvGrpSpPr/>
              <p:nvPr/>
            </p:nvGrpSpPr>
            <p:grpSpPr>
              <a:xfrm>
                <a:off x="4723767" y="3080378"/>
                <a:ext cx="439858" cy="389301"/>
                <a:chOff x="3131835" y="4047725"/>
                <a:chExt cx="439858" cy="389301"/>
              </a:xfrm>
            </p:grpSpPr>
            <p:grpSp>
              <p:nvGrpSpPr>
                <p:cNvPr id="277" name="Group 276">
                  <a:extLst>
                    <a:ext uri="{FF2B5EF4-FFF2-40B4-BE49-F238E27FC236}">
                      <a16:creationId xmlns:a16="http://schemas.microsoft.com/office/drawing/2014/main" id="{C00906F6-C195-4703-9B52-B0F4CE041B1A}"/>
                    </a:ext>
                  </a:extLst>
                </p:cNvPr>
                <p:cNvGrpSpPr/>
                <p:nvPr/>
              </p:nvGrpSpPr>
              <p:grpSpPr>
                <a:xfrm>
                  <a:off x="3131835" y="4047725"/>
                  <a:ext cx="182560" cy="348911"/>
                  <a:chOff x="2136298" y="4226790"/>
                  <a:chExt cx="196678" cy="375893"/>
                </a:xfrm>
              </p:grpSpPr>
              <p:sp>
                <p:nvSpPr>
                  <p:cNvPr id="281" name="Rectangle 280">
                    <a:extLst>
                      <a:ext uri="{FF2B5EF4-FFF2-40B4-BE49-F238E27FC236}">
                        <a16:creationId xmlns:a16="http://schemas.microsoft.com/office/drawing/2014/main" id="{2B1B7E67-92E0-45FC-AE98-DA62DD5CE092}"/>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2" name="server">
                    <a:extLst>
                      <a:ext uri="{FF2B5EF4-FFF2-40B4-BE49-F238E27FC236}">
                        <a16:creationId xmlns:a16="http://schemas.microsoft.com/office/drawing/2014/main" id="{97012D9C-6185-4C00-94E0-C6C1C0D34C7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78" name="Oval 277">
                  <a:extLst>
                    <a:ext uri="{FF2B5EF4-FFF2-40B4-BE49-F238E27FC236}">
                      <a16:creationId xmlns:a16="http://schemas.microsoft.com/office/drawing/2014/main" id="{484D61BE-88EF-40FF-B1ED-AFAB411EBF69}"/>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79" name="Picture 278">
                  <a:extLst>
                    <a:ext uri="{FF2B5EF4-FFF2-40B4-BE49-F238E27FC236}">
                      <a16:creationId xmlns:a16="http://schemas.microsoft.com/office/drawing/2014/main" id="{13464AE7-20E8-485C-A99F-36F086C0303D}"/>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280" name="Freeform 6">
                  <a:extLst>
                    <a:ext uri="{FF2B5EF4-FFF2-40B4-BE49-F238E27FC236}">
                      <a16:creationId xmlns:a16="http://schemas.microsoft.com/office/drawing/2014/main" id="{A51318E2-1757-495A-9AB2-249E51FF012A}"/>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274" name="money_2" title="Icon of a dollar sign with an arrow around it pointing clockwise">
              <a:extLst>
                <a:ext uri="{FF2B5EF4-FFF2-40B4-BE49-F238E27FC236}">
                  <a16:creationId xmlns:a16="http://schemas.microsoft.com/office/drawing/2014/main" id="{0C817346-D2E8-44B4-A475-715DA83CF452}"/>
                </a:ext>
              </a:extLst>
            </p:cNvPr>
            <p:cNvSpPr>
              <a:spLocks noChangeAspect="1" noEditPoints="1"/>
            </p:cNvSpPr>
            <p:nvPr/>
          </p:nvSpPr>
          <p:spPr bwMode="auto">
            <a:xfrm>
              <a:off x="7606732" y="5677627"/>
              <a:ext cx="182991" cy="192941"/>
            </a:xfrm>
            <a:custGeom>
              <a:avLst/>
              <a:gdLst>
                <a:gd name="T0" fmla="*/ 307 w 307"/>
                <a:gd name="T1" fmla="*/ 163 h 326"/>
                <a:gd name="T2" fmla="*/ 282 w 307"/>
                <a:gd name="T3" fmla="*/ 244 h 326"/>
                <a:gd name="T4" fmla="*/ 82 w 307"/>
                <a:gd name="T5" fmla="*/ 281 h 326"/>
                <a:gd name="T6" fmla="*/ 45 w 307"/>
                <a:gd name="T7" fmla="*/ 82 h 326"/>
                <a:gd name="T8" fmla="*/ 245 w 307"/>
                <a:gd name="T9" fmla="*/ 45 h 326"/>
                <a:gd name="T10" fmla="*/ 297 w 307"/>
                <a:gd name="T11" fmla="*/ 110 h 326"/>
                <a:gd name="T12" fmla="*/ 257 w 307"/>
                <a:gd name="T13" fmla="*/ 99 h 326"/>
                <a:gd name="T14" fmla="*/ 297 w 307"/>
                <a:gd name="T15" fmla="*/ 109 h 326"/>
                <a:gd name="T16" fmla="*/ 307 w 307"/>
                <a:gd name="T17" fmla="*/ 70 h 326"/>
                <a:gd name="T18" fmla="*/ 126 w 307"/>
                <a:gd name="T19" fmla="*/ 199 h 326"/>
                <a:gd name="T20" fmla="*/ 182 w 307"/>
                <a:gd name="T21" fmla="*/ 199 h 326"/>
                <a:gd name="T22" fmla="*/ 202 w 307"/>
                <a:gd name="T23" fmla="*/ 179 h 326"/>
                <a:gd name="T24" fmla="*/ 182 w 307"/>
                <a:gd name="T25" fmla="*/ 158 h 326"/>
                <a:gd name="T26" fmla="*/ 147 w 307"/>
                <a:gd name="T27" fmla="*/ 158 h 326"/>
                <a:gd name="T28" fmla="*/ 126 w 307"/>
                <a:gd name="T29" fmla="*/ 137 h 326"/>
                <a:gd name="T30" fmla="*/ 147 w 307"/>
                <a:gd name="T31" fmla="*/ 117 h 326"/>
                <a:gd name="T32" fmla="*/ 201 w 307"/>
                <a:gd name="T33" fmla="*/ 117 h 326"/>
                <a:gd name="T34" fmla="*/ 164 w 307"/>
                <a:gd name="T35" fmla="*/ 88 h 326"/>
                <a:gd name="T36" fmla="*/ 164 w 307"/>
                <a:gd name="T37" fmla="*/ 2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7" h="326">
                  <a:moveTo>
                    <a:pt x="307" y="163"/>
                  </a:moveTo>
                  <a:cubicBezTo>
                    <a:pt x="307" y="191"/>
                    <a:pt x="299" y="219"/>
                    <a:pt x="282" y="244"/>
                  </a:cubicBezTo>
                  <a:cubicBezTo>
                    <a:pt x="237" y="310"/>
                    <a:pt x="148" y="326"/>
                    <a:pt x="82" y="281"/>
                  </a:cubicBezTo>
                  <a:cubicBezTo>
                    <a:pt x="17" y="236"/>
                    <a:pt x="0" y="147"/>
                    <a:pt x="45" y="82"/>
                  </a:cubicBezTo>
                  <a:cubicBezTo>
                    <a:pt x="90" y="16"/>
                    <a:pt x="179" y="0"/>
                    <a:pt x="245" y="45"/>
                  </a:cubicBezTo>
                  <a:cubicBezTo>
                    <a:pt x="269" y="61"/>
                    <a:pt x="287" y="84"/>
                    <a:pt x="297" y="110"/>
                  </a:cubicBezTo>
                  <a:moveTo>
                    <a:pt x="257" y="99"/>
                  </a:moveTo>
                  <a:cubicBezTo>
                    <a:pt x="297" y="109"/>
                    <a:pt x="297" y="109"/>
                    <a:pt x="297" y="109"/>
                  </a:cubicBezTo>
                  <a:cubicBezTo>
                    <a:pt x="307" y="70"/>
                    <a:pt x="307" y="70"/>
                    <a:pt x="307" y="70"/>
                  </a:cubicBezTo>
                  <a:moveTo>
                    <a:pt x="126" y="199"/>
                  </a:moveTo>
                  <a:cubicBezTo>
                    <a:pt x="182" y="199"/>
                    <a:pt x="182" y="199"/>
                    <a:pt x="182" y="199"/>
                  </a:cubicBezTo>
                  <a:cubicBezTo>
                    <a:pt x="193" y="199"/>
                    <a:pt x="202" y="190"/>
                    <a:pt x="202" y="179"/>
                  </a:cubicBezTo>
                  <a:cubicBezTo>
                    <a:pt x="202" y="168"/>
                    <a:pt x="193" y="158"/>
                    <a:pt x="182" y="158"/>
                  </a:cubicBezTo>
                  <a:cubicBezTo>
                    <a:pt x="147" y="158"/>
                    <a:pt x="147" y="158"/>
                    <a:pt x="147" y="158"/>
                  </a:cubicBezTo>
                  <a:cubicBezTo>
                    <a:pt x="136" y="158"/>
                    <a:pt x="126" y="148"/>
                    <a:pt x="126" y="137"/>
                  </a:cubicBezTo>
                  <a:cubicBezTo>
                    <a:pt x="126" y="126"/>
                    <a:pt x="136" y="117"/>
                    <a:pt x="147" y="117"/>
                  </a:cubicBezTo>
                  <a:cubicBezTo>
                    <a:pt x="201" y="117"/>
                    <a:pt x="201" y="117"/>
                    <a:pt x="201" y="117"/>
                  </a:cubicBezTo>
                  <a:moveTo>
                    <a:pt x="164" y="88"/>
                  </a:moveTo>
                  <a:cubicBezTo>
                    <a:pt x="164" y="226"/>
                    <a:pt x="164" y="226"/>
                    <a:pt x="164" y="226"/>
                  </a:cubicBezTo>
                </a:path>
              </a:pathLst>
            </a:custGeom>
            <a:noFill/>
            <a:ln w="127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283" name="Group 282">
            <a:extLst>
              <a:ext uri="{FF2B5EF4-FFF2-40B4-BE49-F238E27FC236}">
                <a16:creationId xmlns:a16="http://schemas.microsoft.com/office/drawing/2014/main" id="{C53089B0-A66C-406B-82CA-D89041892811}"/>
              </a:ext>
            </a:extLst>
          </p:cNvPr>
          <p:cNvGrpSpPr/>
          <p:nvPr/>
        </p:nvGrpSpPr>
        <p:grpSpPr>
          <a:xfrm>
            <a:off x="8286291" y="5426687"/>
            <a:ext cx="769392" cy="608251"/>
            <a:chOff x="8286291" y="5664681"/>
            <a:chExt cx="769392" cy="608251"/>
          </a:xfrm>
        </p:grpSpPr>
        <p:sp>
          <p:nvSpPr>
            <p:cNvPr id="284" name="IoT" title="Icon of five circles that all connect to a center circle">
              <a:extLst>
                <a:ext uri="{FF2B5EF4-FFF2-40B4-BE49-F238E27FC236}">
                  <a16:creationId xmlns:a16="http://schemas.microsoft.com/office/drawing/2014/main" id="{6BDD146C-7AAC-4651-A477-4AEFE5F8E289}"/>
                </a:ext>
              </a:extLst>
            </p:cNvPr>
            <p:cNvSpPr>
              <a:spLocks noChangeAspect="1" noEditPoints="1"/>
            </p:cNvSpPr>
            <p:nvPr/>
          </p:nvSpPr>
          <p:spPr bwMode="auto">
            <a:xfrm>
              <a:off x="8443877" y="5664681"/>
              <a:ext cx="365760" cy="366346"/>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2700" cap="sq">
              <a:solidFill>
                <a:schemeClr val="accent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285" name="Group 284">
              <a:extLst>
                <a:ext uri="{FF2B5EF4-FFF2-40B4-BE49-F238E27FC236}">
                  <a16:creationId xmlns:a16="http://schemas.microsoft.com/office/drawing/2014/main" id="{4A0E7F4E-4E83-47D4-9C2F-449C3719ADB4}"/>
                </a:ext>
              </a:extLst>
            </p:cNvPr>
            <p:cNvGrpSpPr/>
            <p:nvPr/>
          </p:nvGrpSpPr>
          <p:grpSpPr>
            <a:xfrm>
              <a:off x="8286291" y="6019187"/>
              <a:ext cx="263113" cy="252728"/>
              <a:chOff x="8685564" y="6019187"/>
              <a:chExt cx="263113" cy="252728"/>
            </a:xfrm>
          </p:grpSpPr>
          <p:sp>
            <p:nvSpPr>
              <p:cNvPr id="289" name="Database_EFC7" title="Icon of a cylinder">
                <a:extLst>
                  <a:ext uri="{FF2B5EF4-FFF2-40B4-BE49-F238E27FC236}">
                    <a16:creationId xmlns:a16="http://schemas.microsoft.com/office/drawing/2014/main" id="{BBB1C976-DDFC-4D86-845F-DC279A0C5140}"/>
                  </a:ext>
                </a:extLst>
              </p:cNvPr>
              <p:cNvSpPr>
                <a:spLocks noChangeAspect="1" noEditPoints="1"/>
              </p:cNvSpPr>
              <p:nvPr/>
            </p:nvSpPr>
            <p:spPr bwMode="auto">
              <a:xfrm>
                <a:off x="8685564" y="6061437"/>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90" name="Database_EFC7" title="Icon of a cylinder">
                <a:extLst>
                  <a:ext uri="{FF2B5EF4-FFF2-40B4-BE49-F238E27FC236}">
                    <a16:creationId xmlns:a16="http://schemas.microsoft.com/office/drawing/2014/main" id="{67D7EE7B-3FEB-431F-9CEC-22629FD3B542}"/>
                  </a:ext>
                </a:extLst>
              </p:cNvPr>
              <p:cNvSpPr>
                <a:spLocks noChangeAspect="1" noEditPoints="1"/>
              </p:cNvSpPr>
              <p:nvPr/>
            </p:nvSpPr>
            <p:spPr bwMode="auto">
              <a:xfrm>
                <a:off x="8833819" y="6058518"/>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91" name="Database_EFC7" title="Icon of a cylinder">
                <a:extLst>
                  <a:ext uri="{FF2B5EF4-FFF2-40B4-BE49-F238E27FC236}">
                    <a16:creationId xmlns:a16="http://schemas.microsoft.com/office/drawing/2014/main" id="{6FE3B1C1-056C-4BB8-BA5A-DF97DADEC13F}"/>
                  </a:ext>
                </a:extLst>
              </p:cNvPr>
              <p:cNvSpPr>
                <a:spLocks noChangeAspect="1" noEditPoints="1"/>
              </p:cNvSpPr>
              <p:nvPr/>
            </p:nvSpPr>
            <p:spPr bwMode="auto">
              <a:xfrm>
                <a:off x="8769591" y="6122618"/>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92" name="Database_EFC7" title="Icon of a cylinder">
                <a:extLst>
                  <a:ext uri="{FF2B5EF4-FFF2-40B4-BE49-F238E27FC236}">
                    <a16:creationId xmlns:a16="http://schemas.microsoft.com/office/drawing/2014/main" id="{2CEBB1D7-877F-4A28-A923-99E394F64B12}"/>
                  </a:ext>
                </a:extLst>
              </p:cNvPr>
              <p:cNvSpPr>
                <a:spLocks noChangeAspect="1" noEditPoints="1"/>
              </p:cNvSpPr>
              <p:nvPr/>
            </p:nvSpPr>
            <p:spPr bwMode="auto">
              <a:xfrm>
                <a:off x="8769591" y="6019187"/>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86" name="Group 285">
              <a:extLst>
                <a:ext uri="{FF2B5EF4-FFF2-40B4-BE49-F238E27FC236}">
                  <a16:creationId xmlns:a16="http://schemas.microsoft.com/office/drawing/2014/main" id="{D2AA2070-50CC-4FAD-9D86-DD7BC2FF7724}"/>
                </a:ext>
              </a:extLst>
            </p:cNvPr>
            <p:cNvGrpSpPr/>
            <p:nvPr/>
          </p:nvGrpSpPr>
          <p:grpSpPr>
            <a:xfrm>
              <a:off x="8769825" y="5984247"/>
              <a:ext cx="285858" cy="288685"/>
              <a:chOff x="9163903" y="5979052"/>
              <a:chExt cx="285858" cy="288685"/>
            </a:xfrm>
          </p:grpSpPr>
          <p:sp>
            <p:nvSpPr>
              <p:cNvPr id="287" name="door" title="Icon of an open doorway">
                <a:extLst>
                  <a:ext uri="{FF2B5EF4-FFF2-40B4-BE49-F238E27FC236}">
                    <a16:creationId xmlns:a16="http://schemas.microsoft.com/office/drawing/2014/main" id="{75F1B45B-278E-4D16-9014-16BF2BDB66CD}"/>
                  </a:ext>
                </a:extLst>
              </p:cNvPr>
              <p:cNvSpPr>
                <a:spLocks noChangeAspect="1" noEditPoints="1"/>
              </p:cNvSpPr>
              <p:nvPr/>
            </p:nvSpPr>
            <p:spPr bwMode="auto">
              <a:xfrm>
                <a:off x="9163903" y="5979052"/>
                <a:ext cx="204434" cy="288685"/>
              </a:xfrm>
              <a:custGeom>
                <a:avLst/>
                <a:gdLst>
                  <a:gd name="T0" fmla="*/ 165 w 165"/>
                  <a:gd name="T1" fmla="*/ 233 h 233"/>
                  <a:gd name="T2" fmla="*/ 0 w 165"/>
                  <a:gd name="T3" fmla="*/ 233 h 233"/>
                  <a:gd name="T4" fmla="*/ 0 w 165"/>
                  <a:gd name="T5" fmla="*/ 0 h 233"/>
                  <a:gd name="T6" fmla="*/ 165 w 165"/>
                  <a:gd name="T7" fmla="*/ 0 h 233"/>
                  <a:gd name="T8" fmla="*/ 165 w 165"/>
                  <a:gd name="T9" fmla="*/ 6 h 233"/>
                  <a:gd name="T10" fmla="*/ 165 w 165"/>
                  <a:gd name="T11" fmla="*/ 233 h 233"/>
                  <a:gd name="T12" fmla="*/ 165 w 165"/>
                  <a:gd name="T13" fmla="*/ 233 h 233"/>
                  <a:gd name="T14" fmla="*/ 165 w 165"/>
                  <a:gd name="T15" fmla="*/ 233 h 233"/>
                  <a:gd name="T16" fmla="*/ 165 w 165"/>
                  <a:gd name="T17" fmla="*/ 0 h 233"/>
                  <a:gd name="T18" fmla="*/ 79 w 165"/>
                  <a:gd name="T19" fmla="*/ 50 h 233"/>
                  <a:gd name="T20" fmla="*/ 79 w 165"/>
                  <a:gd name="T21" fmla="*/ 183 h 233"/>
                  <a:gd name="T22" fmla="*/ 165 w 165"/>
                  <a:gd name="T23" fmla="*/ 233 h 233"/>
                  <a:gd name="T24" fmla="*/ 91 w 165"/>
                  <a:gd name="T25" fmla="*/ 120 h 233"/>
                  <a:gd name="T26" fmla="*/ 108 w 165"/>
                  <a:gd name="T27" fmla="*/ 12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233">
                    <a:moveTo>
                      <a:pt x="165" y="233"/>
                    </a:moveTo>
                    <a:lnTo>
                      <a:pt x="0" y="233"/>
                    </a:lnTo>
                    <a:lnTo>
                      <a:pt x="0" y="0"/>
                    </a:lnTo>
                    <a:lnTo>
                      <a:pt x="165" y="0"/>
                    </a:lnTo>
                    <a:lnTo>
                      <a:pt x="165" y="6"/>
                    </a:lnTo>
                    <a:lnTo>
                      <a:pt x="165" y="233"/>
                    </a:lnTo>
                    <a:lnTo>
                      <a:pt x="165" y="233"/>
                    </a:lnTo>
                    <a:lnTo>
                      <a:pt x="165" y="233"/>
                    </a:lnTo>
                    <a:moveTo>
                      <a:pt x="165" y="0"/>
                    </a:moveTo>
                    <a:lnTo>
                      <a:pt x="79" y="50"/>
                    </a:lnTo>
                    <a:lnTo>
                      <a:pt x="79" y="183"/>
                    </a:lnTo>
                    <a:lnTo>
                      <a:pt x="165" y="233"/>
                    </a:lnTo>
                    <a:moveTo>
                      <a:pt x="91" y="120"/>
                    </a:moveTo>
                    <a:lnTo>
                      <a:pt x="108" y="120"/>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288" name="PaymentCard_E8C7" title="Icon of a credit card">
                <a:extLst>
                  <a:ext uri="{FF2B5EF4-FFF2-40B4-BE49-F238E27FC236}">
                    <a16:creationId xmlns:a16="http://schemas.microsoft.com/office/drawing/2014/main" id="{5B0296FA-7F79-40A2-8B88-9719BE26988A}"/>
                  </a:ext>
                </a:extLst>
              </p:cNvPr>
              <p:cNvSpPr>
                <a:spLocks noChangeAspect="1" noEditPoints="1"/>
              </p:cNvSpPr>
              <p:nvPr/>
            </p:nvSpPr>
            <p:spPr bwMode="auto">
              <a:xfrm>
                <a:off x="9282391" y="6072427"/>
                <a:ext cx="167370" cy="111682"/>
              </a:xfrm>
              <a:custGeom>
                <a:avLst/>
                <a:gdLst>
                  <a:gd name="T0" fmla="*/ 3571 w 3750"/>
                  <a:gd name="T1" fmla="*/ 2500 h 2500"/>
                  <a:gd name="T2" fmla="*/ 179 w 3750"/>
                  <a:gd name="T3" fmla="*/ 2500 h 2500"/>
                  <a:gd name="T4" fmla="*/ 0 w 3750"/>
                  <a:gd name="T5" fmla="*/ 2321 h 2500"/>
                  <a:gd name="T6" fmla="*/ 0 w 3750"/>
                  <a:gd name="T7" fmla="*/ 179 h 2500"/>
                  <a:gd name="T8" fmla="*/ 179 w 3750"/>
                  <a:gd name="T9" fmla="*/ 0 h 2500"/>
                  <a:gd name="T10" fmla="*/ 3571 w 3750"/>
                  <a:gd name="T11" fmla="*/ 0 h 2500"/>
                  <a:gd name="T12" fmla="*/ 3750 w 3750"/>
                  <a:gd name="T13" fmla="*/ 179 h 2500"/>
                  <a:gd name="T14" fmla="*/ 3750 w 3750"/>
                  <a:gd name="T15" fmla="*/ 2321 h 2500"/>
                  <a:gd name="T16" fmla="*/ 3571 w 3750"/>
                  <a:gd name="T17" fmla="*/ 2500 h 2500"/>
                  <a:gd name="T18" fmla="*/ 0 w 3750"/>
                  <a:gd name="T19" fmla="*/ 750 h 2500"/>
                  <a:gd name="T20" fmla="*/ 3750 w 3750"/>
                  <a:gd name="T21" fmla="*/ 750 h 2500"/>
                  <a:gd name="T22" fmla="*/ 3125 w 3750"/>
                  <a:gd name="T23" fmla="*/ 1750 h 2500"/>
                  <a:gd name="T24" fmla="*/ 2625 w 3750"/>
                  <a:gd name="T25" fmla="*/ 1750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50" h="2500">
                    <a:moveTo>
                      <a:pt x="3571" y="2500"/>
                    </a:moveTo>
                    <a:cubicBezTo>
                      <a:pt x="179" y="2500"/>
                      <a:pt x="179" y="2500"/>
                      <a:pt x="179" y="2500"/>
                    </a:cubicBezTo>
                    <a:cubicBezTo>
                      <a:pt x="80" y="2500"/>
                      <a:pt x="0" y="2420"/>
                      <a:pt x="0" y="2321"/>
                    </a:cubicBezTo>
                    <a:cubicBezTo>
                      <a:pt x="0" y="179"/>
                      <a:pt x="0" y="179"/>
                      <a:pt x="0" y="179"/>
                    </a:cubicBezTo>
                    <a:cubicBezTo>
                      <a:pt x="0" y="80"/>
                      <a:pt x="80" y="0"/>
                      <a:pt x="179" y="0"/>
                    </a:cubicBezTo>
                    <a:cubicBezTo>
                      <a:pt x="3571" y="0"/>
                      <a:pt x="3571" y="0"/>
                      <a:pt x="3571" y="0"/>
                    </a:cubicBezTo>
                    <a:cubicBezTo>
                      <a:pt x="3670" y="0"/>
                      <a:pt x="3750" y="80"/>
                      <a:pt x="3750" y="179"/>
                    </a:cubicBezTo>
                    <a:cubicBezTo>
                      <a:pt x="3750" y="2321"/>
                      <a:pt x="3750" y="2321"/>
                      <a:pt x="3750" y="2321"/>
                    </a:cubicBezTo>
                    <a:cubicBezTo>
                      <a:pt x="3750" y="2420"/>
                      <a:pt x="3670" y="2500"/>
                      <a:pt x="3571" y="2500"/>
                    </a:cubicBezTo>
                    <a:close/>
                    <a:moveTo>
                      <a:pt x="0" y="750"/>
                    </a:moveTo>
                    <a:cubicBezTo>
                      <a:pt x="3750" y="750"/>
                      <a:pt x="3750" y="750"/>
                      <a:pt x="3750" y="750"/>
                    </a:cubicBezTo>
                    <a:moveTo>
                      <a:pt x="3125" y="1750"/>
                    </a:moveTo>
                    <a:cubicBezTo>
                      <a:pt x="2625" y="1750"/>
                      <a:pt x="2625" y="1750"/>
                      <a:pt x="2625" y="1750"/>
                    </a:cubicBez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293" name="Group 292">
            <a:extLst>
              <a:ext uri="{FF2B5EF4-FFF2-40B4-BE49-F238E27FC236}">
                <a16:creationId xmlns:a16="http://schemas.microsoft.com/office/drawing/2014/main" id="{F3A70D5D-33E6-429A-B2FC-08EE79BC2ACE}"/>
              </a:ext>
            </a:extLst>
          </p:cNvPr>
          <p:cNvGrpSpPr/>
          <p:nvPr/>
        </p:nvGrpSpPr>
        <p:grpSpPr>
          <a:xfrm>
            <a:off x="10497504" y="5683040"/>
            <a:ext cx="252179" cy="299978"/>
            <a:chOff x="10497504" y="5921034"/>
            <a:chExt cx="252179" cy="299978"/>
          </a:xfrm>
        </p:grpSpPr>
        <p:sp>
          <p:nvSpPr>
            <p:cNvPr id="294" name="Rectangle 293">
              <a:extLst>
                <a:ext uri="{FF2B5EF4-FFF2-40B4-BE49-F238E27FC236}">
                  <a16:creationId xmlns:a16="http://schemas.microsoft.com/office/drawing/2014/main" id="{576D5C3A-E1B0-46EA-A32D-1BA747B4B6E1}"/>
                </a:ext>
              </a:extLst>
            </p:cNvPr>
            <p:cNvSpPr/>
            <p:nvPr/>
          </p:nvSpPr>
          <p:spPr bwMode="auto">
            <a:xfrm>
              <a:off x="10533916" y="5921034"/>
              <a:ext cx="179354" cy="110354"/>
            </a:xfrm>
            <a:prstGeom prst="rect">
              <a:avLst/>
            </a:pr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1A1A1A"/>
                </a:solidFill>
                <a:effectLst/>
                <a:uLnTx/>
                <a:uFillTx/>
                <a:latin typeface="Segoe UI"/>
                <a:ea typeface="+mn-ea"/>
                <a:cs typeface="+mn-cs"/>
              </a:endParaRPr>
            </a:p>
          </p:txBody>
        </p:sp>
        <p:sp>
          <p:nvSpPr>
            <p:cNvPr id="295" name="people_12" title="Icon of three people">
              <a:extLst>
                <a:ext uri="{FF2B5EF4-FFF2-40B4-BE49-F238E27FC236}">
                  <a16:creationId xmlns:a16="http://schemas.microsoft.com/office/drawing/2014/main" id="{308D6248-DB62-4D48-9191-6209AD24BFDA}"/>
                </a:ext>
              </a:extLst>
            </p:cNvPr>
            <p:cNvSpPr>
              <a:spLocks noChangeAspect="1" noEditPoints="1"/>
            </p:cNvSpPr>
            <p:nvPr/>
          </p:nvSpPr>
          <p:spPr bwMode="auto">
            <a:xfrm>
              <a:off x="10497504" y="6005859"/>
              <a:ext cx="252179" cy="215153"/>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cxnSp>
        <p:nvCxnSpPr>
          <p:cNvPr id="196" name="Straight Connector 195">
            <a:extLst>
              <a:ext uri="{FF2B5EF4-FFF2-40B4-BE49-F238E27FC236}">
                <a16:creationId xmlns:a16="http://schemas.microsoft.com/office/drawing/2014/main" id="{4AB74DBB-AEBB-40C0-A7CE-7F380D1D087B}"/>
              </a:ext>
            </a:extLst>
          </p:cNvPr>
          <p:cNvCxnSpPr>
            <a:cxnSpLocks/>
          </p:cNvCxnSpPr>
          <p:nvPr/>
        </p:nvCxnSpPr>
        <p:spPr>
          <a:xfrm>
            <a:off x="5785629" y="1801780"/>
            <a:ext cx="0" cy="409419"/>
          </a:xfrm>
          <a:prstGeom prst="line">
            <a:avLst/>
          </a:prstGeom>
          <a:noFill/>
          <a:ln w="19050" cap="flat" cmpd="sng" algn="ctr">
            <a:solidFill>
              <a:srgbClr val="505050"/>
            </a:solidFill>
            <a:prstDash val="solid"/>
            <a:headEnd type="none"/>
            <a:tailEnd type="none"/>
          </a:ln>
          <a:effectLst/>
        </p:spPr>
      </p:cxnSp>
      <p:grpSp>
        <p:nvGrpSpPr>
          <p:cNvPr id="198" name="Group 197">
            <a:extLst>
              <a:ext uri="{FF2B5EF4-FFF2-40B4-BE49-F238E27FC236}">
                <a16:creationId xmlns:a16="http://schemas.microsoft.com/office/drawing/2014/main" id="{928EA931-C385-4783-897D-288BA50EFD7F}"/>
              </a:ext>
            </a:extLst>
          </p:cNvPr>
          <p:cNvGrpSpPr/>
          <p:nvPr/>
        </p:nvGrpSpPr>
        <p:grpSpPr>
          <a:xfrm>
            <a:off x="4871628" y="1319480"/>
            <a:ext cx="1828002" cy="547384"/>
            <a:chOff x="4546063" y="1319480"/>
            <a:chExt cx="1828002" cy="547384"/>
          </a:xfrm>
        </p:grpSpPr>
        <p:sp>
          <p:nvSpPr>
            <p:cNvPr id="199" name="Rectangle 198">
              <a:hlinkClick r:id="rId7"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3C99C391-0FA4-4D76-85A0-95316084F13C}"/>
                </a:ext>
              </a:extLst>
            </p:cNvPr>
            <p:cNvSpPr/>
            <p:nvPr/>
          </p:nvSpPr>
          <p:spPr>
            <a:xfrm>
              <a:off x="4546063" y="1319480"/>
              <a:ext cx="1828002" cy="547384"/>
            </a:xfrm>
            <a:prstGeom prst="rect">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pic>
          <p:nvPicPr>
            <p:cNvPr id="200" name="Picture 199">
              <a:extLst>
                <a:ext uri="{FF2B5EF4-FFF2-40B4-BE49-F238E27FC236}">
                  <a16:creationId xmlns:a16="http://schemas.microsoft.com/office/drawing/2014/main" id="{372AB871-B8A8-4681-B36F-3DA7822EB41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905020" y="1632103"/>
              <a:ext cx="157209" cy="157207"/>
            </a:xfrm>
            <a:prstGeom prst="rect">
              <a:avLst/>
            </a:prstGeom>
          </p:spPr>
        </p:pic>
        <p:pic>
          <p:nvPicPr>
            <p:cNvPr id="201" name="Picture 200">
              <a:extLst>
                <a:ext uri="{FF2B5EF4-FFF2-40B4-BE49-F238E27FC236}">
                  <a16:creationId xmlns:a16="http://schemas.microsoft.com/office/drawing/2014/main" id="{0B7B2192-B55E-451C-894D-42839767E69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596367" y="1617065"/>
              <a:ext cx="245944" cy="172245"/>
            </a:xfrm>
            <a:prstGeom prst="rect">
              <a:avLst/>
            </a:prstGeom>
          </p:spPr>
        </p:pic>
        <p:pic>
          <p:nvPicPr>
            <p:cNvPr id="202" name="Picture 201">
              <a:extLst>
                <a:ext uri="{FF2B5EF4-FFF2-40B4-BE49-F238E27FC236}">
                  <a16:creationId xmlns:a16="http://schemas.microsoft.com/office/drawing/2014/main" id="{1A5EDF8D-5A89-4124-B273-2AB9EA66FA2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861566" y="1377964"/>
              <a:ext cx="174013" cy="174014"/>
            </a:xfrm>
            <a:prstGeom prst="rect">
              <a:avLst/>
            </a:prstGeom>
          </p:spPr>
        </p:pic>
        <p:pic>
          <p:nvPicPr>
            <p:cNvPr id="203" name="Picture 202">
              <a:extLst>
                <a:ext uri="{FF2B5EF4-FFF2-40B4-BE49-F238E27FC236}">
                  <a16:creationId xmlns:a16="http://schemas.microsoft.com/office/drawing/2014/main" id="{99DC1930-0A75-4525-990E-733931BDDBD8}"/>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116997" y="1617010"/>
              <a:ext cx="197763" cy="195176"/>
            </a:xfrm>
            <a:prstGeom prst="rect">
              <a:avLst/>
            </a:prstGeom>
          </p:spPr>
        </p:pic>
        <p:grpSp>
          <p:nvGrpSpPr>
            <p:cNvPr id="204" name="Group 203">
              <a:extLst>
                <a:ext uri="{FF2B5EF4-FFF2-40B4-BE49-F238E27FC236}">
                  <a16:creationId xmlns:a16="http://schemas.microsoft.com/office/drawing/2014/main" id="{2E3C0487-17FD-456B-A01B-F473EDECE90B}"/>
                </a:ext>
              </a:extLst>
            </p:cNvPr>
            <p:cNvGrpSpPr/>
            <p:nvPr/>
          </p:nvGrpSpPr>
          <p:grpSpPr>
            <a:xfrm>
              <a:off x="6143897" y="1571087"/>
              <a:ext cx="127912" cy="29526"/>
              <a:chOff x="3187373" y="140962"/>
              <a:chExt cx="412250" cy="115312"/>
            </a:xfrm>
            <a:solidFill>
              <a:srgbClr val="000000">
                <a:lumMod val="65000"/>
                <a:lumOff val="35000"/>
              </a:srgbClr>
            </a:solidFill>
          </p:grpSpPr>
          <p:sp>
            <p:nvSpPr>
              <p:cNvPr id="211" name="Oval 210">
                <a:extLst>
                  <a:ext uri="{FF2B5EF4-FFF2-40B4-BE49-F238E27FC236}">
                    <a16:creationId xmlns:a16="http://schemas.microsoft.com/office/drawing/2014/main" id="{BE69D927-F903-4FCC-B84A-344683C8B402}"/>
                  </a:ext>
                </a:extLst>
              </p:cNvPr>
              <p:cNvSpPr/>
              <p:nvPr/>
            </p:nvSpPr>
            <p:spPr bwMode="auto">
              <a:xfrm>
                <a:off x="3187373" y="140974"/>
                <a:ext cx="95147" cy="11529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2" name="Oval 211">
                <a:extLst>
                  <a:ext uri="{FF2B5EF4-FFF2-40B4-BE49-F238E27FC236}">
                    <a16:creationId xmlns:a16="http://schemas.microsoft.com/office/drawing/2014/main" id="{B3735232-0B56-4572-8FF2-617E4E0B2120}"/>
                  </a:ext>
                </a:extLst>
              </p:cNvPr>
              <p:cNvSpPr/>
              <p:nvPr/>
            </p:nvSpPr>
            <p:spPr bwMode="auto">
              <a:xfrm>
                <a:off x="3345931" y="140978"/>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3" name="Oval 212">
                <a:extLst>
                  <a:ext uri="{FF2B5EF4-FFF2-40B4-BE49-F238E27FC236}">
                    <a16:creationId xmlns:a16="http://schemas.microsoft.com/office/drawing/2014/main" id="{08F20E96-1DC0-42F9-B836-BE4036400ED4}"/>
                  </a:ext>
                </a:extLst>
              </p:cNvPr>
              <p:cNvSpPr/>
              <p:nvPr/>
            </p:nvSpPr>
            <p:spPr bwMode="auto">
              <a:xfrm>
                <a:off x="3504476" y="140962"/>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205" name="Picture 204">
              <a:extLst>
                <a:ext uri="{FF2B5EF4-FFF2-40B4-BE49-F238E27FC236}">
                  <a16:creationId xmlns:a16="http://schemas.microsoft.com/office/drawing/2014/main" id="{16861020-D426-4673-8368-DFCBF495A9A2}"/>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510084" y="1402247"/>
              <a:ext cx="230117" cy="137575"/>
            </a:xfrm>
            <a:prstGeom prst="rect">
              <a:avLst/>
            </a:prstGeom>
          </p:spPr>
        </p:pic>
        <p:pic>
          <p:nvPicPr>
            <p:cNvPr id="206" name="Picture 205">
              <a:extLst>
                <a:ext uri="{FF2B5EF4-FFF2-40B4-BE49-F238E27FC236}">
                  <a16:creationId xmlns:a16="http://schemas.microsoft.com/office/drawing/2014/main" id="{48364A37-7AB4-4B40-A218-A98E66107BAF}"/>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386426" y="1648347"/>
              <a:ext cx="157406" cy="146298"/>
            </a:xfrm>
            <a:prstGeom prst="rect">
              <a:avLst/>
            </a:prstGeom>
          </p:spPr>
        </p:pic>
        <p:pic>
          <p:nvPicPr>
            <p:cNvPr id="207" name="Picture 206">
              <a:extLst>
                <a:ext uri="{FF2B5EF4-FFF2-40B4-BE49-F238E27FC236}">
                  <a16:creationId xmlns:a16="http://schemas.microsoft.com/office/drawing/2014/main" id="{97C92434-89C6-474F-9A5D-DA37B3B119D7}"/>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617368" y="1633190"/>
              <a:ext cx="168591" cy="168590"/>
            </a:xfrm>
            <a:prstGeom prst="rect">
              <a:avLst/>
            </a:prstGeom>
          </p:spPr>
        </p:pic>
        <p:pic>
          <p:nvPicPr>
            <p:cNvPr id="208" name="Picture 207">
              <a:extLst>
                <a:ext uri="{FF2B5EF4-FFF2-40B4-BE49-F238E27FC236}">
                  <a16:creationId xmlns:a16="http://schemas.microsoft.com/office/drawing/2014/main" id="{CB96176D-5138-42EA-89D6-897525CA2479}"/>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838328" y="1581791"/>
              <a:ext cx="254310" cy="265895"/>
            </a:xfrm>
            <a:prstGeom prst="rect">
              <a:avLst/>
            </a:prstGeom>
          </p:spPr>
        </p:pic>
        <p:sp>
          <p:nvSpPr>
            <p:cNvPr id="209" name="TextBox 208">
              <a:extLst>
                <a:ext uri="{FF2B5EF4-FFF2-40B4-BE49-F238E27FC236}">
                  <a16:creationId xmlns:a16="http://schemas.microsoft.com/office/drawing/2014/main" id="{D6B6F63C-81F2-4B82-83AD-C644E91BC386}"/>
                </a:ext>
              </a:extLst>
            </p:cNvPr>
            <p:cNvSpPr txBox="1"/>
            <p:nvPr/>
          </p:nvSpPr>
          <p:spPr>
            <a:xfrm>
              <a:off x="4634506" y="1376892"/>
              <a:ext cx="36388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D73B01"/>
                      </a:gs>
                      <a:gs pos="30000">
                        <a:srgbClr val="D73B01"/>
                      </a:gs>
                    </a:gsLst>
                    <a:lin ang="5400000" scaled="0"/>
                  </a:gradFill>
                  <a:effectLst/>
                  <a:uLnTx/>
                  <a:uFillTx/>
                  <a:latin typeface="Segoe UI Semibold"/>
                  <a:ea typeface="+mn-ea"/>
                  <a:cs typeface="+mn-cs"/>
                </a:rPr>
                <a:t>Office</a:t>
              </a:r>
            </a:p>
          </p:txBody>
        </p:sp>
        <p:sp>
          <p:nvSpPr>
            <p:cNvPr id="210" name="TextBox 209">
              <a:extLst>
                <a:ext uri="{FF2B5EF4-FFF2-40B4-BE49-F238E27FC236}">
                  <a16:creationId xmlns:a16="http://schemas.microsoft.com/office/drawing/2014/main" id="{C14A41F1-4D22-4DBF-9E04-E23D3D22814E}"/>
                </a:ext>
              </a:extLst>
            </p:cNvPr>
            <p:cNvSpPr txBox="1"/>
            <p:nvPr/>
          </p:nvSpPr>
          <p:spPr>
            <a:xfrm>
              <a:off x="5084216" y="1373487"/>
              <a:ext cx="352661"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t>Azure</a:t>
              </a:r>
            </a:p>
          </p:txBody>
        </p:sp>
      </p:grpSp>
      <p:cxnSp>
        <p:nvCxnSpPr>
          <p:cNvPr id="167" name="!! Devices line">
            <a:extLst>
              <a:ext uri="{FF2B5EF4-FFF2-40B4-BE49-F238E27FC236}">
                <a16:creationId xmlns:a16="http://schemas.microsoft.com/office/drawing/2014/main" id="{B4B9AA28-837F-42A8-91EB-94DE22822E3A}"/>
              </a:ext>
            </a:extLst>
          </p:cNvPr>
          <p:cNvCxnSpPr>
            <a:cxnSpLocks/>
          </p:cNvCxnSpPr>
          <p:nvPr/>
        </p:nvCxnSpPr>
        <p:spPr>
          <a:xfrm>
            <a:off x="3590445" y="2544330"/>
            <a:ext cx="1793300" cy="0"/>
          </a:xfrm>
          <a:prstGeom prst="straightConnector1">
            <a:avLst/>
          </a:prstGeom>
          <a:solidFill>
            <a:srgbClr val="FFFFFF">
              <a:lumMod val="95000"/>
            </a:srgbClr>
          </a:solidFill>
          <a:ln w="19050" cap="flat" cmpd="sng" algn="ctr">
            <a:gradFill flip="none" rotWithShape="1">
              <a:gsLst>
                <a:gs pos="17000">
                  <a:schemeClr val="tx1">
                    <a:alpha val="0"/>
                  </a:schemeClr>
                </a:gs>
                <a:gs pos="100000">
                  <a:schemeClr val="tx1"/>
                </a:gs>
              </a:gsLst>
              <a:lin ang="0" scaled="1"/>
              <a:tileRect/>
            </a:gradFill>
            <a:prstDash val="solid"/>
          </a:ln>
          <a:effectLst/>
        </p:spPr>
      </p:cxnSp>
      <p:sp>
        <p:nvSpPr>
          <p:cNvPr id="2" name="Title 1">
            <a:extLst>
              <a:ext uri="{FF2B5EF4-FFF2-40B4-BE49-F238E27FC236}">
                <a16:creationId xmlns:a16="http://schemas.microsoft.com/office/drawing/2014/main" id="{6DC55A9C-8043-480A-89DD-5F7B3265493B}"/>
              </a:ext>
            </a:extLst>
          </p:cNvPr>
          <p:cNvSpPr>
            <a:spLocks noGrp="1"/>
          </p:cNvSpPr>
          <p:nvPr>
            <p:ph type="title"/>
          </p:nvPr>
        </p:nvSpPr>
        <p:spPr/>
        <p:txBody>
          <a:bodyPr/>
          <a:lstStyle/>
          <a:p>
            <a:r>
              <a:rPr lang="en-US"/>
              <a:t>Zero Trust</a:t>
            </a:r>
          </a:p>
        </p:txBody>
      </p:sp>
      <p:sp>
        <p:nvSpPr>
          <p:cNvPr id="98" name="Rectangle 97">
            <a:extLst>
              <a:ext uri="{FF2B5EF4-FFF2-40B4-BE49-F238E27FC236}">
                <a16:creationId xmlns:a16="http://schemas.microsoft.com/office/drawing/2014/main" id="{DC89C4C9-962F-4926-864C-0B0742AB8A8B}"/>
              </a:ext>
            </a:extLst>
          </p:cNvPr>
          <p:cNvSpPr/>
          <p:nvPr/>
        </p:nvSpPr>
        <p:spPr>
          <a:xfrm>
            <a:off x="1115380" y="1375132"/>
            <a:ext cx="2502608"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User Access Devices</a:t>
            </a:r>
            <a:endPar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a:ea typeface="+mn-ea"/>
              <a:cs typeface="+mn-cs"/>
            </a:endParaRPr>
          </a:p>
        </p:txBody>
      </p:sp>
      <p:cxnSp>
        <p:nvCxnSpPr>
          <p:cNvPr id="177" name="!! Cloud line">
            <a:extLst>
              <a:ext uri="{FF2B5EF4-FFF2-40B4-BE49-F238E27FC236}">
                <a16:creationId xmlns:a16="http://schemas.microsoft.com/office/drawing/2014/main" id="{8B793658-CD4C-4525-93AC-A42F84E0452E}"/>
              </a:ext>
            </a:extLst>
          </p:cNvPr>
          <p:cNvCxnSpPr>
            <a:cxnSpLocks/>
          </p:cNvCxnSpPr>
          <p:nvPr/>
        </p:nvCxnSpPr>
        <p:spPr>
          <a:xfrm>
            <a:off x="5802275" y="2624669"/>
            <a:ext cx="0" cy="3431159"/>
          </a:xfrm>
          <a:prstGeom prst="line">
            <a:avLst/>
          </a:prstGeom>
          <a:noFill/>
          <a:ln w="19050" cap="flat" cmpd="sng" algn="ctr">
            <a:solidFill>
              <a:srgbClr val="505050"/>
            </a:solidFill>
            <a:prstDash val="solid"/>
            <a:headEnd type="none"/>
            <a:tailEnd type="none"/>
          </a:ln>
          <a:effectLst/>
        </p:spPr>
      </p:cxnSp>
      <p:sp>
        <p:nvSpPr>
          <p:cNvPr id="159" name="!! Freeform 5">
            <a:extLst>
              <a:ext uri="{FF2B5EF4-FFF2-40B4-BE49-F238E27FC236}">
                <a16:creationId xmlns:a16="http://schemas.microsoft.com/office/drawing/2014/main" id="{62924217-6C94-4EB3-9AEF-DAC26235A861}"/>
              </a:ext>
            </a:extLst>
          </p:cNvPr>
          <p:cNvSpPr>
            <a:spLocks/>
          </p:cNvSpPr>
          <p:nvPr/>
        </p:nvSpPr>
        <p:spPr bwMode="auto">
          <a:xfrm>
            <a:off x="4934713" y="1995277"/>
            <a:ext cx="1701834" cy="703756"/>
          </a:xfrm>
          <a:custGeom>
            <a:avLst/>
            <a:gdLst>
              <a:gd name="T0" fmla="*/ 1469 w 1574"/>
              <a:gd name="T1" fmla="*/ 427 h 636"/>
              <a:gd name="T2" fmla="*/ 1466 w 1574"/>
              <a:gd name="T3" fmla="*/ 427 h 636"/>
              <a:gd name="T4" fmla="*/ 1474 w 1574"/>
              <a:gd name="T5" fmla="*/ 369 h 636"/>
              <a:gd name="T6" fmla="*/ 1257 w 1574"/>
              <a:gd name="T7" fmla="*/ 152 h 636"/>
              <a:gd name="T8" fmla="*/ 1111 w 1574"/>
              <a:gd name="T9" fmla="*/ 210 h 636"/>
              <a:gd name="T10" fmla="*/ 837 w 1574"/>
              <a:gd name="T11" fmla="*/ 0 h 636"/>
              <a:gd name="T12" fmla="*/ 554 w 1574"/>
              <a:gd name="T13" fmla="*/ 258 h 636"/>
              <a:gd name="T14" fmla="*/ 547 w 1574"/>
              <a:gd name="T15" fmla="*/ 257 h 636"/>
              <a:gd name="T16" fmla="*/ 400 w 1574"/>
              <a:gd name="T17" fmla="*/ 199 h 636"/>
              <a:gd name="T18" fmla="*/ 195 w 1574"/>
              <a:gd name="T19" fmla="*/ 347 h 636"/>
              <a:gd name="T20" fmla="*/ 147 w 1574"/>
              <a:gd name="T21" fmla="*/ 339 h 636"/>
              <a:gd name="T22" fmla="*/ 0 w 1574"/>
              <a:gd name="T23" fmla="*/ 486 h 636"/>
              <a:gd name="T24" fmla="*/ 147 w 1574"/>
              <a:gd name="T25" fmla="*/ 634 h 636"/>
              <a:gd name="T26" fmla="*/ 147 w 1574"/>
              <a:gd name="T27" fmla="*/ 634 h 636"/>
              <a:gd name="T28" fmla="*/ 147 w 1574"/>
              <a:gd name="T29" fmla="*/ 634 h 636"/>
              <a:gd name="T30" fmla="*/ 493 w 1574"/>
              <a:gd name="T31" fmla="*/ 634 h 636"/>
              <a:gd name="T32" fmla="*/ 521 w 1574"/>
              <a:gd name="T33" fmla="*/ 636 h 636"/>
              <a:gd name="T34" fmla="*/ 521 w 1574"/>
              <a:gd name="T35" fmla="*/ 636 h 636"/>
              <a:gd name="T36" fmla="*/ 521 w 1574"/>
              <a:gd name="T37" fmla="*/ 636 h 636"/>
              <a:gd name="T38" fmla="*/ 1469 w 1574"/>
              <a:gd name="T39" fmla="*/ 636 h 636"/>
              <a:gd name="T40" fmla="*/ 1574 w 1574"/>
              <a:gd name="T41" fmla="*/ 531 h 636"/>
              <a:gd name="T42" fmla="*/ 1469 w 1574"/>
              <a:gd name="T43" fmla="*/ 42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4" h="636">
                <a:moveTo>
                  <a:pt x="1469" y="427"/>
                </a:moveTo>
                <a:cubicBezTo>
                  <a:pt x="1468" y="427"/>
                  <a:pt x="1467" y="427"/>
                  <a:pt x="1466" y="427"/>
                </a:cubicBezTo>
                <a:cubicBezTo>
                  <a:pt x="1471" y="409"/>
                  <a:pt x="1474" y="389"/>
                  <a:pt x="1474" y="369"/>
                </a:cubicBezTo>
                <a:cubicBezTo>
                  <a:pt x="1474" y="250"/>
                  <a:pt x="1377" y="152"/>
                  <a:pt x="1257" y="152"/>
                </a:cubicBezTo>
                <a:cubicBezTo>
                  <a:pt x="1201" y="152"/>
                  <a:pt x="1149" y="174"/>
                  <a:pt x="1111" y="210"/>
                </a:cubicBezTo>
                <a:cubicBezTo>
                  <a:pt x="1078" y="89"/>
                  <a:pt x="968" y="0"/>
                  <a:pt x="837" y="0"/>
                </a:cubicBezTo>
                <a:cubicBezTo>
                  <a:pt x="689" y="0"/>
                  <a:pt x="567" y="113"/>
                  <a:pt x="554" y="258"/>
                </a:cubicBezTo>
                <a:cubicBezTo>
                  <a:pt x="552" y="257"/>
                  <a:pt x="549" y="257"/>
                  <a:pt x="547" y="257"/>
                </a:cubicBezTo>
                <a:cubicBezTo>
                  <a:pt x="508" y="221"/>
                  <a:pt x="457" y="199"/>
                  <a:pt x="400" y="199"/>
                </a:cubicBezTo>
                <a:cubicBezTo>
                  <a:pt x="305" y="199"/>
                  <a:pt x="224" y="261"/>
                  <a:pt x="195" y="347"/>
                </a:cubicBezTo>
                <a:cubicBezTo>
                  <a:pt x="180" y="342"/>
                  <a:pt x="164" y="339"/>
                  <a:pt x="147" y="339"/>
                </a:cubicBezTo>
                <a:cubicBezTo>
                  <a:pt x="66" y="339"/>
                  <a:pt x="0" y="405"/>
                  <a:pt x="0" y="486"/>
                </a:cubicBezTo>
                <a:cubicBezTo>
                  <a:pt x="0" y="568"/>
                  <a:pt x="66" y="634"/>
                  <a:pt x="147" y="634"/>
                </a:cubicBezTo>
                <a:cubicBezTo>
                  <a:pt x="147" y="634"/>
                  <a:pt x="147" y="634"/>
                  <a:pt x="147" y="634"/>
                </a:cubicBezTo>
                <a:cubicBezTo>
                  <a:pt x="147" y="634"/>
                  <a:pt x="147" y="634"/>
                  <a:pt x="147" y="634"/>
                </a:cubicBezTo>
                <a:cubicBezTo>
                  <a:pt x="493" y="634"/>
                  <a:pt x="493" y="634"/>
                  <a:pt x="493" y="634"/>
                </a:cubicBezTo>
                <a:cubicBezTo>
                  <a:pt x="502" y="635"/>
                  <a:pt x="511" y="636"/>
                  <a:pt x="521" y="636"/>
                </a:cubicBezTo>
                <a:cubicBezTo>
                  <a:pt x="521" y="636"/>
                  <a:pt x="521" y="636"/>
                  <a:pt x="521" y="636"/>
                </a:cubicBezTo>
                <a:cubicBezTo>
                  <a:pt x="521" y="636"/>
                  <a:pt x="521" y="636"/>
                  <a:pt x="521" y="636"/>
                </a:cubicBezTo>
                <a:cubicBezTo>
                  <a:pt x="1469" y="636"/>
                  <a:pt x="1469" y="636"/>
                  <a:pt x="1469" y="636"/>
                </a:cubicBezTo>
                <a:cubicBezTo>
                  <a:pt x="1527" y="636"/>
                  <a:pt x="1574" y="589"/>
                  <a:pt x="1574" y="531"/>
                </a:cubicBezTo>
                <a:cubicBezTo>
                  <a:pt x="1574" y="474"/>
                  <a:pt x="1527" y="427"/>
                  <a:pt x="1469" y="427"/>
                </a:cubicBezTo>
                <a:close/>
              </a:path>
            </a:pathLst>
          </a:custGeom>
          <a:solidFill>
            <a:srgbClr val="FFFFFF"/>
          </a:solidFill>
          <a:ln w="22225" cap="flat" cmpd="sng" algn="ctr">
            <a:solidFill>
              <a:schemeClr val="accent5"/>
            </a:solidFill>
            <a:prstDash val="solid"/>
            <a:headEnd type="none" w="med" len="med"/>
            <a:tailEnd type="none" w="med" len="med"/>
          </a:ln>
          <a:effectLst>
            <a:outerShdw blurRad="190500" dist="50800" dir="24000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160" name="!! Graphic 314">
            <a:extLst>
              <a:ext uri="{FF2B5EF4-FFF2-40B4-BE49-F238E27FC236}">
                <a16:creationId xmlns:a16="http://schemas.microsoft.com/office/drawing/2014/main" id="{99E6A2A5-A721-4924-8BB2-962EB01E808D}"/>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710431" y="4907716"/>
            <a:ext cx="196950" cy="182880"/>
          </a:xfrm>
          <a:prstGeom prst="rect">
            <a:avLst/>
          </a:prstGeom>
        </p:spPr>
      </p:pic>
      <p:pic>
        <p:nvPicPr>
          <p:cNvPr id="161" name="!! Graphic 315">
            <a:extLst>
              <a:ext uri="{FF2B5EF4-FFF2-40B4-BE49-F238E27FC236}">
                <a16:creationId xmlns:a16="http://schemas.microsoft.com/office/drawing/2014/main" id="{050F6F29-9068-4E58-8FEA-629764B794F6}"/>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5700138" y="4420292"/>
            <a:ext cx="182880" cy="99753"/>
          </a:xfrm>
          <a:prstGeom prst="rect">
            <a:avLst/>
          </a:prstGeom>
        </p:spPr>
      </p:pic>
      <p:sp>
        <p:nvSpPr>
          <p:cNvPr id="166" name="Rectangle 165">
            <a:extLst>
              <a:ext uri="{FF2B5EF4-FFF2-40B4-BE49-F238E27FC236}">
                <a16:creationId xmlns:a16="http://schemas.microsoft.com/office/drawing/2014/main" id="{0AA81C99-6D0C-4ABB-BF85-4EC35AABE63D}"/>
              </a:ext>
            </a:extLst>
          </p:cNvPr>
          <p:cNvSpPr/>
          <p:nvPr/>
        </p:nvSpPr>
        <p:spPr bwMode="auto">
          <a:xfrm>
            <a:off x="3497210" y="5456317"/>
            <a:ext cx="1664244" cy="8152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400" b="0" i="1"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Managed CORP</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1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 </a:t>
            </a:r>
          </a:p>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1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 </a:t>
            </a:r>
            <a:endParaRPr kumimoji="0" lang="en-US" sz="12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sp>
        <p:nvSpPr>
          <p:cNvPr id="169" name="Rectangle 168">
            <a:extLst>
              <a:ext uri="{FF2B5EF4-FFF2-40B4-BE49-F238E27FC236}">
                <a16:creationId xmlns:a16="http://schemas.microsoft.com/office/drawing/2014/main" id="{E7F55034-C8A6-4503-8E66-C615C18763FD}"/>
              </a:ext>
            </a:extLst>
          </p:cNvPr>
          <p:cNvSpPr/>
          <p:nvPr/>
        </p:nvSpPr>
        <p:spPr bwMode="auto">
          <a:xfrm>
            <a:off x="3507890" y="5453386"/>
            <a:ext cx="2114301" cy="8152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400" b="0" i="1"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 </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1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Limited general </a:t>
            </a:r>
            <a:br>
              <a:rPr kumimoji="0" lang="en-US" sz="11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br>
            <a:r>
              <a:rPr kumimoji="0" lang="en-US" sz="11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client access</a:t>
            </a:r>
            <a:endParaRPr kumimoji="0" lang="en-US" sz="12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sp>
        <p:nvSpPr>
          <p:cNvPr id="172" name="Rectangle 171">
            <a:extLst>
              <a:ext uri="{FF2B5EF4-FFF2-40B4-BE49-F238E27FC236}">
                <a16:creationId xmlns:a16="http://schemas.microsoft.com/office/drawing/2014/main" id="{B899F58D-59AD-48D1-B565-DDE5779CB1B4}"/>
              </a:ext>
            </a:extLst>
          </p:cNvPr>
          <p:cNvSpPr/>
          <p:nvPr/>
        </p:nvSpPr>
        <p:spPr bwMode="auto">
          <a:xfrm>
            <a:off x="4083681" y="6315025"/>
            <a:ext cx="3640190" cy="55922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ts val="600"/>
              </a:spcAft>
              <a:buClrTx/>
              <a:buSzTx/>
              <a:buFontTx/>
              <a:buNone/>
              <a:tabLst/>
              <a:defRPr/>
            </a:pPr>
            <a:r>
              <a:rPr kumimoji="0" lang="en-US" sz="1200" b="0" i="1" u="none" strike="noStrike" kern="1200" cap="none" spc="0" normalizeH="0" baseline="0" noProof="0">
                <a:ln>
                  <a:noFill/>
                </a:ln>
                <a:solidFill>
                  <a:srgbClr val="1A1A1A"/>
                </a:solidFill>
                <a:effectLst/>
                <a:uLnTx/>
                <a:uFillTx/>
                <a:latin typeface="Segoe UI Semilight" panose="020B0402040204020203" pitchFamily="34" charset="0"/>
                <a:ea typeface="+mn-ea"/>
                <a:cs typeface="Segoe UI Semilight" panose="020B0402040204020203" pitchFamily="34" charset="0"/>
              </a:rPr>
              <a:t>Spans on-premises &amp; multi-cloud environments</a:t>
            </a:r>
            <a:endPar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sp>
        <p:nvSpPr>
          <p:cNvPr id="34" name="Rectangle 33">
            <a:extLst>
              <a:ext uri="{FF2B5EF4-FFF2-40B4-BE49-F238E27FC236}">
                <a16:creationId xmlns:a16="http://schemas.microsoft.com/office/drawing/2014/main" id="{035EBCA2-C9D4-4C8B-875E-91689A668960}"/>
              </a:ext>
            </a:extLst>
          </p:cNvPr>
          <p:cNvSpPr/>
          <p:nvPr/>
        </p:nvSpPr>
        <p:spPr bwMode="auto">
          <a:xfrm>
            <a:off x="3204808" y="2036251"/>
            <a:ext cx="1663259" cy="3440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200" b="0" i="1"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Open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900" b="0" i="1" u="none" strike="noStrike" kern="1200" cap="none" spc="0" normalizeH="0" baseline="0" noProof="0">
                <a:ln>
                  <a:noFill/>
                </a:ln>
                <a:solidFill>
                  <a:srgbClr val="1A1A1A"/>
                </a:solidFill>
                <a:effectLst/>
                <a:uLnTx/>
                <a:uFillTx/>
                <a:latin typeface="Segoe UI Semilight" panose="020B0402040204020203" pitchFamily="34" charset="0"/>
                <a:ea typeface="+mn-ea"/>
                <a:cs typeface="Segoe UI Semilight" panose="020B0402040204020203" pitchFamily="34" charset="0"/>
              </a:rPr>
              <a:t>Provided by someone else</a:t>
            </a:r>
          </a:p>
        </p:txBody>
      </p:sp>
      <p:cxnSp>
        <p:nvCxnSpPr>
          <p:cNvPr id="23" name="Straight Arrow Connector 22">
            <a:extLst>
              <a:ext uri="{FF2B5EF4-FFF2-40B4-BE49-F238E27FC236}">
                <a16:creationId xmlns:a16="http://schemas.microsoft.com/office/drawing/2014/main" id="{BF470C9F-874C-4B84-ABD1-7589A6DEF25B}"/>
              </a:ext>
            </a:extLst>
          </p:cNvPr>
          <p:cNvCxnSpPr>
            <a:cxnSpLocks/>
          </p:cNvCxnSpPr>
          <p:nvPr/>
        </p:nvCxnSpPr>
        <p:spPr>
          <a:xfrm>
            <a:off x="4166613" y="2624669"/>
            <a:ext cx="0" cy="2905733"/>
          </a:xfrm>
          <a:prstGeom prst="straightConnector1">
            <a:avLst/>
          </a:prstGeom>
          <a:ln w="31750">
            <a:solidFill>
              <a:schemeClr val="tx1">
                <a:lumMod val="50000"/>
                <a:lumOff val="50000"/>
              </a:schemeClr>
            </a:solidFill>
            <a:prstDash val="sysDot"/>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25" name="Callout: Line 24">
            <a:extLst>
              <a:ext uri="{FF2B5EF4-FFF2-40B4-BE49-F238E27FC236}">
                <a16:creationId xmlns:a16="http://schemas.microsoft.com/office/drawing/2014/main" id="{ECCF8C82-8233-48E3-996B-6DEBB6EECA18}"/>
              </a:ext>
            </a:extLst>
          </p:cNvPr>
          <p:cNvSpPr/>
          <p:nvPr/>
        </p:nvSpPr>
        <p:spPr bwMode="auto">
          <a:xfrm>
            <a:off x="1832229" y="2765639"/>
            <a:ext cx="1950454" cy="610285"/>
          </a:xfrm>
          <a:prstGeom prst="borderCallout1">
            <a:avLst>
              <a:gd name="adj1" fmla="val 79122"/>
              <a:gd name="adj2" fmla="val 99924"/>
              <a:gd name="adj3" fmla="val 78882"/>
              <a:gd name="adj4" fmla="val 117248"/>
            </a:avLst>
          </a:prstGeom>
          <a:solidFill>
            <a:schemeClr val="bg1"/>
          </a:solidFill>
          <a:ln w="19050">
            <a:solidFill>
              <a:srgbClr val="00B050"/>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Managed Devices</a:t>
            </a:r>
          </a:p>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Security based on explicit validation of trust signals </a:t>
            </a:r>
            <a:r>
              <a:rPr kumimoji="0" lang="en-US" sz="900" b="0" i="1" u="sng"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on any network</a:t>
            </a:r>
          </a:p>
        </p:txBody>
      </p:sp>
      <p:pic>
        <p:nvPicPr>
          <p:cNvPr id="7" name="!! Graphic 314">
            <a:extLst>
              <a:ext uri="{FF2B5EF4-FFF2-40B4-BE49-F238E27FC236}">
                <a16:creationId xmlns:a16="http://schemas.microsoft.com/office/drawing/2014/main" id="{22E6789F-5FCA-4F18-90FC-3E95E756FB81}"/>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706826" y="5198560"/>
            <a:ext cx="196950" cy="182880"/>
          </a:xfrm>
          <a:prstGeom prst="rect">
            <a:avLst/>
          </a:prstGeom>
        </p:spPr>
      </p:pic>
      <p:sp>
        <p:nvSpPr>
          <p:cNvPr id="14" name="Rectangle 13">
            <a:extLst>
              <a:ext uri="{FF2B5EF4-FFF2-40B4-BE49-F238E27FC236}">
                <a16:creationId xmlns:a16="http://schemas.microsoft.com/office/drawing/2014/main" id="{75CB2E09-C872-4C80-BB1D-DB53661F701D}"/>
              </a:ext>
            </a:extLst>
          </p:cNvPr>
          <p:cNvSpPr/>
          <p:nvPr/>
        </p:nvSpPr>
        <p:spPr bwMode="auto">
          <a:xfrm>
            <a:off x="4940686" y="5112681"/>
            <a:ext cx="452325" cy="368427"/>
          </a:xfrm>
          <a:prstGeom prst="rect">
            <a:avLst/>
          </a:prstGeom>
          <a:solidFill>
            <a:schemeClr val="bg1"/>
          </a:solidFill>
          <a:ln w="19050">
            <a:solidFill>
              <a:schemeClr val="accent1"/>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endParaRPr kumimoji="0" lang="en-US" sz="1100" b="0" i="0" u="none" strike="noStrike" kern="1200" cap="none" spc="0" normalizeH="0" baseline="0" noProof="0" err="1">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pic>
        <p:nvPicPr>
          <p:cNvPr id="305" name="Picture 2" descr="A picture containing icon&#10;&#10;Description automatically generated">
            <a:extLst>
              <a:ext uri="{FF2B5EF4-FFF2-40B4-BE49-F238E27FC236}">
                <a16:creationId xmlns:a16="http://schemas.microsoft.com/office/drawing/2014/main" id="{284A2CB0-329C-4748-B186-1EAC9304359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011790" y="5154146"/>
            <a:ext cx="292947" cy="292947"/>
          </a:xfrm>
          <a:prstGeom prst="rect">
            <a:avLst/>
          </a:prstGeom>
          <a:noFill/>
        </p:spPr>
      </p:pic>
      <p:sp>
        <p:nvSpPr>
          <p:cNvPr id="16" name="Callout: Line 15">
            <a:extLst>
              <a:ext uri="{FF2B5EF4-FFF2-40B4-BE49-F238E27FC236}">
                <a16:creationId xmlns:a16="http://schemas.microsoft.com/office/drawing/2014/main" id="{AE1BA073-F263-43DB-A13D-BBF13AAB0E5A}"/>
              </a:ext>
            </a:extLst>
          </p:cNvPr>
          <p:cNvSpPr/>
          <p:nvPr/>
        </p:nvSpPr>
        <p:spPr bwMode="auto">
          <a:xfrm>
            <a:off x="4445894" y="3028356"/>
            <a:ext cx="1174016" cy="1156426"/>
          </a:xfrm>
          <a:prstGeom prst="borderCallout1">
            <a:avLst>
              <a:gd name="adj1" fmla="val 100095"/>
              <a:gd name="adj2" fmla="val 52156"/>
              <a:gd name="adj3" fmla="val 178437"/>
              <a:gd name="adj4" fmla="val 52586"/>
            </a:avLst>
          </a:prstGeom>
          <a:solidFill>
            <a:schemeClr val="bg1"/>
          </a:solidFill>
          <a:ln w="19050">
            <a:solidFill>
              <a:schemeClr val="accent1"/>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Managed Virtual Desktop </a:t>
            </a:r>
            <a:b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for </a:t>
            </a:r>
            <a:r>
              <a:rPr kumimoji="0" lang="en-US" sz="900" b="1" i="1"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unmanaged device </a:t>
            </a: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scenarios like BYOD, partners, and visitors (often cloud hosted)</a:t>
            </a:r>
          </a:p>
        </p:txBody>
      </p:sp>
      <p:sp>
        <p:nvSpPr>
          <p:cNvPr id="173" name="TextBox 172">
            <a:extLst>
              <a:ext uri="{FF2B5EF4-FFF2-40B4-BE49-F238E27FC236}">
                <a16:creationId xmlns:a16="http://schemas.microsoft.com/office/drawing/2014/main" id="{863B6E98-77E8-4FE9-A5C0-8070560B1245}"/>
              </a:ext>
            </a:extLst>
          </p:cNvPr>
          <p:cNvSpPr txBox="1"/>
          <p:nvPr/>
        </p:nvSpPr>
        <p:spPr>
          <a:xfrm>
            <a:off x="2520174" y="407168"/>
            <a:ext cx="6895114"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51" normalizeH="0" baseline="0" noProof="0">
                <a:ln w="3175">
                  <a:noFill/>
                </a:ln>
                <a:gradFill>
                  <a:gsLst>
                    <a:gs pos="1250">
                      <a:srgbClr val="1A1A1A"/>
                    </a:gs>
                    <a:gs pos="100000">
                      <a:srgbClr val="1A1A1A"/>
                    </a:gs>
                  </a:gsLst>
                  <a:lin ang="5400000" scaled="0"/>
                </a:gradFill>
                <a:effectLst/>
                <a:uLnTx/>
                <a:uFillTx/>
                <a:latin typeface="Segoe UI Semibold"/>
                <a:ea typeface="+mn-ea"/>
                <a:cs typeface="Segoe UI" pitchFamily="34" charset="0"/>
              </a:rPr>
              <a:t> – Client Security Transformation</a:t>
            </a: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cxnSp>
        <p:nvCxnSpPr>
          <p:cNvPr id="194" name="Straight Arrow Connector 193">
            <a:extLst>
              <a:ext uri="{FF2B5EF4-FFF2-40B4-BE49-F238E27FC236}">
                <a16:creationId xmlns:a16="http://schemas.microsoft.com/office/drawing/2014/main" id="{F4AE027D-323B-878D-9AEF-E5CDF7F379D6}"/>
              </a:ext>
            </a:extLst>
          </p:cNvPr>
          <p:cNvCxnSpPr>
            <a:cxnSpLocks/>
          </p:cNvCxnSpPr>
          <p:nvPr/>
        </p:nvCxnSpPr>
        <p:spPr>
          <a:xfrm>
            <a:off x="4165339" y="2624669"/>
            <a:ext cx="0" cy="2905733"/>
          </a:xfrm>
          <a:prstGeom prst="straightConnector1">
            <a:avLst/>
          </a:prstGeom>
          <a:ln w="31750">
            <a:solidFill>
              <a:schemeClr val="tx1">
                <a:lumMod val="50000"/>
                <a:lumOff val="50000"/>
                <a:alpha val="44000"/>
              </a:schemeClr>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593" name="Rectangle: Rounded Corners 592">
            <a:extLst>
              <a:ext uri="{FF2B5EF4-FFF2-40B4-BE49-F238E27FC236}">
                <a16:creationId xmlns:a16="http://schemas.microsoft.com/office/drawing/2014/main" id="{9AADE38E-E1EF-404D-BBE9-758ACAA5ADCF}"/>
              </a:ext>
            </a:extLst>
          </p:cNvPr>
          <p:cNvSpPr/>
          <p:nvPr/>
        </p:nvSpPr>
        <p:spPr bwMode="auto">
          <a:xfrm>
            <a:off x="2868454" y="4724095"/>
            <a:ext cx="1999613" cy="392908"/>
          </a:xfrm>
          <a:prstGeom prst="roundRect">
            <a:avLst>
              <a:gd name="adj" fmla="val 0"/>
            </a:avLst>
          </a:prstGeom>
          <a:solidFill>
            <a:schemeClr val="bg1"/>
          </a:solidFill>
          <a:ln w="31750">
            <a:solidFill>
              <a:schemeClr val="tx1">
                <a:lumMod val="50000"/>
                <a:lumOff val="50000"/>
                <a:alpha val="44000"/>
              </a:schemeClr>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grpSp>
        <p:nvGrpSpPr>
          <p:cNvPr id="8" name="Group 7">
            <a:extLst>
              <a:ext uri="{FF2B5EF4-FFF2-40B4-BE49-F238E27FC236}">
                <a16:creationId xmlns:a16="http://schemas.microsoft.com/office/drawing/2014/main" id="{C0538A76-35AC-4FBB-B7FB-BFED4CE1ABF6}"/>
              </a:ext>
            </a:extLst>
          </p:cNvPr>
          <p:cNvGrpSpPr/>
          <p:nvPr/>
        </p:nvGrpSpPr>
        <p:grpSpPr>
          <a:xfrm>
            <a:off x="3388701" y="4807615"/>
            <a:ext cx="1345550" cy="278612"/>
            <a:chOff x="1571071" y="2257105"/>
            <a:chExt cx="2082348" cy="431174"/>
          </a:xfrm>
        </p:grpSpPr>
        <p:grpSp>
          <p:nvGrpSpPr>
            <p:cNvPr id="513" name="Group 512">
              <a:extLst>
                <a:ext uri="{FF2B5EF4-FFF2-40B4-BE49-F238E27FC236}">
                  <a16:creationId xmlns:a16="http://schemas.microsoft.com/office/drawing/2014/main" id="{122D2C06-7C5E-418D-841B-05E92DD03708}"/>
                </a:ext>
              </a:extLst>
            </p:cNvPr>
            <p:cNvGrpSpPr/>
            <p:nvPr/>
          </p:nvGrpSpPr>
          <p:grpSpPr>
            <a:xfrm>
              <a:off x="2696905" y="2301259"/>
              <a:ext cx="426956" cy="327217"/>
              <a:chOff x="2892310" y="4439341"/>
              <a:chExt cx="376337" cy="288423"/>
            </a:xfrm>
          </p:grpSpPr>
          <p:sp>
            <p:nvSpPr>
              <p:cNvPr id="552" name="monitor">
                <a:extLst>
                  <a:ext uri="{FF2B5EF4-FFF2-40B4-BE49-F238E27FC236}">
                    <a16:creationId xmlns:a16="http://schemas.microsoft.com/office/drawing/2014/main" id="{9EDFA519-8F6C-48EA-99B5-8B4738E96062}"/>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lumMod val="50000"/>
                  </a:srgb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53" name="Rectangle 552">
                <a:extLst>
                  <a:ext uri="{FF2B5EF4-FFF2-40B4-BE49-F238E27FC236}">
                    <a16:creationId xmlns:a16="http://schemas.microsoft.com/office/drawing/2014/main" id="{F9DCDA7D-6B8E-4539-AB60-FAFFBE15C2C0}"/>
                  </a:ext>
                </a:extLst>
              </p:cNvPr>
              <p:cNvSpPr/>
              <p:nvPr/>
            </p:nvSpPr>
            <p:spPr bwMode="auto">
              <a:xfrm>
                <a:off x="2892310" y="4439341"/>
                <a:ext cx="376337" cy="236152"/>
              </a:xfrm>
              <a:prstGeom prst="rect">
                <a:avLst/>
              </a:prstGeom>
              <a:solidFill>
                <a:srgbClr val="0078D7">
                  <a:lumMod val="5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54" name="Picture 553">
                <a:extLst>
                  <a:ext uri="{FF2B5EF4-FFF2-40B4-BE49-F238E27FC236}">
                    <a16:creationId xmlns:a16="http://schemas.microsoft.com/office/drawing/2014/main" id="{77E538F8-E370-4171-BEEF-96F3D65F637D}"/>
                  </a:ext>
                </a:extLst>
              </p:cNvPr>
              <p:cNvPicPr>
                <a:picLocks noChangeAspect="1"/>
              </p:cNvPicPr>
              <p:nvPr/>
            </p:nvPicPr>
            <p:blipFill rotWithShape="1">
              <a:blip r:embed="rId21">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514" name="Group 513">
              <a:extLst>
                <a:ext uri="{FF2B5EF4-FFF2-40B4-BE49-F238E27FC236}">
                  <a16:creationId xmlns:a16="http://schemas.microsoft.com/office/drawing/2014/main" id="{74EE100C-CA19-4E0E-8367-1926B5966E7F}"/>
                </a:ext>
              </a:extLst>
            </p:cNvPr>
            <p:cNvGrpSpPr/>
            <p:nvPr/>
          </p:nvGrpSpPr>
          <p:grpSpPr>
            <a:xfrm>
              <a:off x="3219943" y="2301259"/>
              <a:ext cx="433476" cy="327215"/>
              <a:chOff x="7987238" y="1610486"/>
              <a:chExt cx="506061" cy="382007"/>
            </a:xfrm>
          </p:grpSpPr>
          <p:sp>
            <p:nvSpPr>
              <p:cNvPr id="546" name="Rectangle 545">
                <a:extLst>
                  <a:ext uri="{FF2B5EF4-FFF2-40B4-BE49-F238E27FC236}">
                    <a16:creationId xmlns:a16="http://schemas.microsoft.com/office/drawing/2014/main" id="{4AE8C6AC-DE0F-4F11-95C8-BBF503FF8D45}"/>
                  </a:ext>
                </a:extLst>
              </p:cNvPr>
              <p:cNvSpPr/>
              <p:nvPr/>
            </p:nvSpPr>
            <p:spPr bwMode="auto">
              <a:xfrm>
                <a:off x="7994852" y="1610486"/>
                <a:ext cx="498447" cy="312776"/>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7" name="Group 546">
                <a:extLst>
                  <a:ext uri="{FF2B5EF4-FFF2-40B4-BE49-F238E27FC236}">
                    <a16:creationId xmlns:a16="http://schemas.microsoft.com/office/drawing/2014/main" id="{40A894D0-EA83-45C6-BBBF-FBD6E5045C0F}"/>
                  </a:ext>
                </a:extLst>
              </p:cNvPr>
              <p:cNvGrpSpPr/>
              <p:nvPr/>
            </p:nvGrpSpPr>
            <p:grpSpPr>
              <a:xfrm>
                <a:off x="7987238" y="1610486"/>
                <a:ext cx="498447" cy="382007"/>
                <a:chOff x="9563138" y="2462727"/>
                <a:chExt cx="516394" cy="395761"/>
              </a:xfrm>
            </p:grpSpPr>
            <p:sp>
              <p:nvSpPr>
                <p:cNvPr id="548" name="monitor">
                  <a:extLst>
                    <a:ext uri="{FF2B5EF4-FFF2-40B4-BE49-F238E27FC236}">
                      <a16:creationId xmlns:a16="http://schemas.microsoft.com/office/drawing/2014/main" id="{FDEDFD62-AB7B-46F3-AF04-2BC52934B8B2}"/>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49" name="Group 548">
                  <a:extLst>
                    <a:ext uri="{FF2B5EF4-FFF2-40B4-BE49-F238E27FC236}">
                      <a16:creationId xmlns:a16="http://schemas.microsoft.com/office/drawing/2014/main" id="{F0516552-B568-4589-AF68-43F649BA873D}"/>
                    </a:ext>
                  </a:extLst>
                </p:cNvPr>
                <p:cNvGrpSpPr/>
                <p:nvPr/>
              </p:nvGrpSpPr>
              <p:grpSpPr>
                <a:xfrm>
                  <a:off x="9746672" y="2545410"/>
                  <a:ext cx="107950" cy="134938"/>
                  <a:chOff x="9444088" y="2885171"/>
                  <a:chExt cx="107950" cy="134938"/>
                </a:xfrm>
                <a:solidFill>
                  <a:srgbClr val="505050"/>
                </a:solidFill>
              </p:grpSpPr>
              <p:sp>
                <p:nvSpPr>
                  <p:cNvPr id="550" name="Freeform 26">
                    <a:extLst>
                      <a:ext uri="{FF2B5EF4-FFF2-40B4-BE49-F238E27FC236}">
                        <a16:creationId xmlns:a16="http://schemas.microsoft.com/office/drawing/2014/main" id="{EFE7AC7E-A18F-4F47-B67D-9842C4D36BDD}"/>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51" name="Freeform 27">
                    <a:extLst>
                      <a:ext uri="{FF2B5EF4-FFF2-40B4-BE49-F238E27FC236}">
                        <a16:creationId xmlns:a16="http://schemas.microsoft.com/office/drawing/2014/main" id="{8A42F8B7-0B3F-478F-BEDC-66182AA6546C}"/>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grpSp>
          <p:nvGrpSpPr>
            <p:cNvPr id="515" name="Group 514">
              <a:extLst>
                <a:ext uri="{FF2B5EF4-FFF2-40B4-BE49-F238E27FC236}">
                  <a16:creationId xmlns:a16="http://schemas.microsoft.com/office/drawing/2014/main" id="{9384596D-DF0B-4628-9DA3-5F1C7B982F4E}"/>
                </a:ext>
              </a:extLst>
            </p:cNvPr>
            <p:cNvGrpSpPr/>
            <p:nvPr/>
          </p:nvGrpSpPr>
          <p:grpSpPr>
            <a:xfrm>
              <a:off x="1872084" y="2257105"/>
              <a:ext cx="205700" cy="341495"/>
              <a:chOff x="7084723" y="1610486"/>
              <a:chExt cx="212660" cy="353049"/>
            </a:xfrm>
          </p:grpSpPr>
          <p:sp>
            <p:nvSpPr>
              <p:cNvPr id="540" name="Rectangle 539">
                <a:extLst>
                  <a:ext uri="{FF2B5EF4-FFF2-40B4-BE49-F238E27FC236}">
                    <a16:creationId xmlns:a16="http://schemas.microsoft.com/office/drawing/2014/main" id="{1EF3FB2A-1693-4E59-B23C-54F1B6BE27D8}"/>
                  </a:ext>
                </a:extLst>
              </p:cNvPr>
              <p:cNvSpPr/>
              <p:nvPr/>
            </p:nvSpPr>
            <p:spPr bwMode="auto">
              <a:xfrm>
                <a:off x="7085519" y="1610486"/>
                <a:ext cx="211864" cy="353049"/>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1" name="Group 540">
                <a:extLst>
                  <a:ext uri="{FF2B5EF4-FFF2-40B4-BE49-F238E27FC236}">
                    <a16:creationId xmlns:a16="http://schemas.microsoft.com/office/drawing/2014/main" id="{6E3688B2-CF17-4D64-8C02-E363EDE53266}"/>
                  </a:ext>
                </a:extLst>
              </p:cNvPr>
              <p:cNvGrpSpPr/>
              <p:nvPr/>
            </p:nvGrpSpPr>
            <p:grpSpPr>
              <a:xfrm>
                <a:off x="7138556" y="1706457"/>
                <a:ext cx="104198" cy="130248"/>
                <a:chOff x="9444088" y="2885171"/>
                <a:chExt cx="107950" cy="134938"/>
              </a:xfrm>
              <a:solidFill>
                <a:srgbClr val="FFFFFF"/>
              </a:solidFill>
            </p:grpSpPr>
            <p:sp>
              <p:nvSpPr>
                <p:cNvPr id="544" name="Freeform 26">
                  <a:extLst>
                    <a:ext uri="{FF2B5EF4-FFF2-40B4-BE49-F238E27FC236}">
                      <a16:creationId xmlns:a16="http://schemas.microsoft.com/office/drawing/2014/main" id="{1073A2FD-7A26-495D-8568-E2CA2B872026}"/>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45" name="Freeform 27">
                  <a:extLst>
                    <a:ext uri="{FF2B5EF4-FFF2-40B4-BE49-F238E27FC236}">
                      <a16:creationId xmlns:a16="http://schemas.microsoft.com/office/drawing/2014/main" id="{331FBD1F-B2C4-4BDF-99A7-7335B7E0CAB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542" name="CellPhone_E8EA">
                <a:extLst>
                  <a:ext uri="{FF2B5EF4-FFF2-40B4-BE49-F238E27FC236}">
                    <a16:creationId xmlns:a16="http://schemas.microsoft.com/office/drawing/2014/main" id="{02944E3C-428E-4FD4-AA34-828585DE78B6}"/>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543" name="Straight Connector 542">
                <a:extLst>
                  <a:ext uri="{FF2B5EF4-FFF2-40B4-BE49-F238E27FC236}">
                    <a16:creationId xmlns:a16="http://schemas.microsoft.com/office/drawing/2014/main" id="{DDDCF971-A9DD-47BF-9766-FE424797E0A8}"/>
                  </a:ext>
                </a:extLst>
              </p:cNvPr>
              <p:cNvCxnSpPr>
                <a:cxnSpLocks/>
              </p:cNvCxnSpPr>
              <p:nvPr/>
            </p:nvCxnSpPr>
            <p:spPr>
              <a:xfrm>
                <a:off x="7165583" y="1916461"/>
                <a:ext cx="47081" cy="0"/>
              </a:xfrm>
              <a:prstGeom prst="line">
                <a:avLst/>
              </a:prstGeom>
              <a:noFill/>
              <a:ln w="9525" cap="flat" cmpd="sng" algn="ctr">
                <a:solidFill>
                  <a:srgbClr val="FFFFFF"/>
                </a:solidFill>
                <a:prstDash val="solid"/>
                <a:headEnd type="none"/>
                <a:tailEnd type="none"/>
              </a:ln>
              <a:effectLst/>
            </p:spPr>
          </p:cxnSp>
        </p:grpSp>
        <p:grpSp>
          <p:nvGrpSpPr>
            <p:cNvPr id="516" name="Group 515">
              <a:extLst>
                <a:ext uri="{FF2B5EF4-FFF2-40B4-BE49-F238E27FC236}">
                  <a16:creationId xmlns:a16="http://schemas.microsoft.com/office/drawing/2014/main" id="{A20790A5-2D3A-49E7-8AB5-63117048481E}"/>
                </a:ext>
              </a:extLst>
            </p:cNvPr>
            <p:cNvGrpSpPr/>
            <p:nvPr/>
          </p:nvGrpSpPr>
          <p:grpSpPr>
            <a:xfrm>
              <a:off x="1571071" y="2257105"/>
              <a:ext cx="204931" cy="341495"/>
              <a:chOff x="6490922" y="1610486"/>
              <a:chExt cx="211865" cy="353049"/>
            </a:xfrm>
          </p:grpSpPr>
          <p:sp>
            <p:nvSpPr>
              <p:cNvPr id="528" name="Rectangle 527">
                <a:extLst>
                  <a:ext uri="{FF2B5EF4-FFF2-40B4-BE49-F238E27FC236}">
                    <a16:creationId xmlns:a16="http://schemas.microsoft.com/office/drawing/2014/main" id="{A0FD4FD2-F2DD-431E-A4D3-EBE81C5B9DB6}"/>
                  </a:ext>
                </a:extLst>
              </p:cNvPr>
              <p:cNvSpPr/>
              <p:nvPr/>
            </p:nvSpPr>
            <p:spPr bwMode="auto">
              <a:xfrm>
                <a:off x="6490922" y="1610486"/>
                <a:ext cx="211864" cy="353049"/>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9" name="Group 30">
                <a:extLst>
                  <a:ext uri="{FF2B5EF4-FFF2-40B4-BE49-F238E27FC236}">
                    <a16:creationId xmlns:a16="http://schemas.microsoft.com/office/drawing/2014/main" id="{83E4D496-53C3-466C-AEA0-E402EE4710DB}"/>
                  </a:ext>
                </a:extLst>
              </p:cNvPr>
              <p:cNvGrpSpPr>
                <a:grpSpLocks noChangeAspect="1"/>
              </p:cNvGrpSpPr>
              <p:nvPr/>
            </p:nvGrpSpPr>
            <p:grpSpPr bwMode="auto">
              <a:xfrm>
                <a:off x="6545792" y="1729376"/>
                <a:ext cx="111361" cy="115269"/>
                <a:chOff x="5049" y="1841"/>
                <a:chExt cx="57" cy="59"/>
              </a:xfrm>
              <a:solidFill>
                <a:srgbClr val="FFFFFF"/>
              </a:solidFill>
            </p:grpSpPr>
            <p:sp>
              <p:nvSpPr>
                <p:cNvPr id="532" name="Freeform 31">
                  <a:extLst>
                    <a:ext uri="{FF2B5EF4-FFF2-40B4-BE49-F238E27FC236}">
                      <a16:creationId xmlns:a16="http://schemas.microsoft.com/office/drawing/2014/main" id="{F8905EFC-598A-4C95-A0E2-D648DD592A18}"/>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3" name="Freeform 32">
                  <a:extLst>
                    <a:ext uri="{FF2B5EF4-FFF2-40B4-BE49-F238E27FC236}">
                      <a16:creationId xmlns:a16="http://schemas.microsoft.com/office/drawing/2014/main" id="{A52C496A-02E8-4058-93C8-644383960AA1}"/>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4" name="Freeform 33">
                  <a:extLst>
                    <a:ext uri="{FF2B5EF4-FFF2-40B4-BE49-F238E27FC236}">
                      <a16:creationId xmlns:a16="http://schemas.microsoft.com/office/drawing/2014/main" id="{C5EF92CC-0C06-4FF5-8640-D9E5F182501F}"/>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5" name="Freeform 34">
                  <a:extLst>
                    <a:ext uri="{FF2B5EF4-FFF2-40B4-BE49-F238E27FC236}">
                      <a16:creationId xmlns:a16="http://schemas.microsoft.com/office/drawing/2014/main" id="{EF1268DA-775B-4A83-BF37-8EB1C52B5AF2}"/>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6" name="Freeform 35">
                  <a:extLst>
                    <a:ext uri="{FF2B5EF4-FFF2-40B4-BE49-F238E27FC236}">
                      <a16:creationId xmlns:a16="http://schemas.microsoft.com/office/drawing/2014/main" id="{27B10A7F-742F-4A52-9DCC-9DA2AC6D6E9F}"/>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7" name="Freeform 36">
                  <a:extLst>
                    <a:ext uri="{FF2B5EF4-FFF2-40B4-BE49-F238E27FC236}">
                      <a16:creationId xmlns:a16="http://schemas.microsoft.com/office/drawing/2014/main" id="{CED6D63E-6B27-4E9C-964B-E2DDCAB99A69}"/>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8" name="Freeform 37">
                  <a:extLst>
                    <a:ext uri="{FF2B5EF4-FFF2-40B4-BE49-F238E27FC236}">
                      <a16:creationId xmlns:a16="http://schemas.microsoft.com/office/drawing/2014/main" id="{7CDB2A2E-740E-4969-8BBE-B568ADAE8BB9}"/>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9" name="Freeform 38">
                  <a:extLst>
                    <a:ext uri="{FF2B5EF4-FFF2-40B4-BE49-F238E27FC236}">
                      <a16:creationId xmlns:a16="http://schemas.microsoft.com/office/drawing/2014/main" id="{576D82A8-F1A9-401D-8403-3295FE375163}"/>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530" name="CellPhone_E8EA">
                <a:extLst>
                  <a:ext uri="{FF2B5EF4-FFF2-40B4-BE49-F238E27FC236}">
                    <a16:creationId xmlns:a16="http://schemas.microsoft.com/office/drawing/2014/main" id="{8418BD82-588C-439B-AF17-F784CEFB9DB1}"/>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531" name="Straight Connector 530">
                <a:extLst>
                  <a:ext uri="{FF2B5EF4-FFF2-40B4-BE49-F238E27FC236}">
                    <a16:creationId xmlns:a16="http://schemas.microsoft.com/office/drawing/2014/main" id="{D54783A3-3F43-4538-831C-2EF38D4DDAE1}"/>
                  </a:ext>
                </a:extLst>
              </p:cNvPr>
              <p:cNvCxnSpPr>
                <a:cxnSpLocks/>
              </p:cNvCxnSpPr>
              <p:nvPr/>
            </p:nvCxnSpPr>
            <p:spPr>
              <a:xfrm>
                <a:off x="6573314" y="1916461"/>
                <a:ext cx="47081" cy="0"/>
              </a:xfrm>
              <a:prstGeom prst="line">
                <a:avLst/>
              </a:prstGeom>
              <a:noFill/>
              <a:ln w="9525" cap="flat" cmpd="sng" algn="ctr">
                <a:solidFill>
                  <a:srgbClr val="FFFFFF"/>
                </a:solidFill>
                <a:prstDash val="solid"/>
                <a:headEnd type="none"/>
                <a:tailEnd type="none"/>
              </a:ln>
              <a:effectLst/>
            </p:spPr>
          </p:cxnSp>
        </p:grpSp>
        <p:grpSp>
          <p:nvGrpSpPr>
            <p:cNvPr id="518" name="Group 517">
              <a:extLst>
                <a:ext uri="{FF2B5EF4-FFF2-40B4-BE49-F238E27FC236}">
                  <a16:creationId xmlns:a16="http://schemas.microsoft.com/office/drawing/2014/main" id="{CD1C9D61-992A-49E3-B3AA-03487304279C}"/>
                </a:ext>
              </a:extLst>
            </p:cNvPr>
            <p:cNvGrpSpPr/>
            <p:nvPr/>
          </p:nvGrpSpPr>
          <p:grpSpPr>
            <a:xfrm>
              <a:off x="2173867" y="2309875"/>
              <a:ext cx="426956" cy="327217"/>
              <a:chOff x="7398246" y="1610486"/>
              <a:chExt cx="498447" cy="382007"/>
            </a:xfrm>
          </p:grpSpPr>
          <p:sp>
            <p:nvSpPr>
              <p:cNvPr id="519" name="monitor">
                <a:extLst>
                  <a:ext uri="{FF2B5EF4-FFF2-40B4-BE49-F238E27FC236}">
                    <a16:creationId xmlns:a16="http://schemas.microsoft.com/office/drawing/2014/main" id="{25C096B8-DA1E-457F-A5FB-65E21A7BC45E}"/>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20" name="Rectangle 519">
                <a:extLst>
                  <a:ext uri="{FF2B5EF4-FFF2-40B4-BE49-F238E27FC236}">
                    <a16:creationId xmlns:a16="http://schemas.microsoft.com/office/drawing/2014/main" id="{CDC1F807-A734-40BE-8B01-971FD8F456C9}"/>
                  </a:ext>
                </a:extLst>
              </p:cNvPr>
              <p:cNvSpPr/>
              <p:nvPr/>
            </p:nvSpPr>
            <p:spPr bwMode="auto">
              <a:xfrm>
                <a:off x="7398246" y="1610486"/>
                <a:ext cx="498447" cy="316721"/>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1" name="Group 11">
                <a:extLst>
                  <a:ext uri="{FF2B5EF4-FFF2-40B4-BE49-F238E27FC236}">
                    <a16:creationId xmlns:a16="http://schemas.microsoft.com/office/drawing/2014/main" id="{F20266BD-5DF5-454E-A199-CA734829EFBE}"/>
                  </a:ext>
                </a:extLst>
              </p:cNvPr>
              <p:cNvGrpSpPr>
                <a:grpSpLocks noChangeAspect="1"/>
              </p:cNvGrpSpPr>
              <p:nvPr/>
            </p:nvGrpSpPr>
            <p:grpSpPr bwMode="auto">
              <a:xfrm>
                <a:off x="7581678" y="1714920"/>
                <a:ext cx="111860" cy="111860"/>
                <a:chOff x="5664" y="1835"/>
                <a:chExt cx="73" cy="73"/>
              </a:xfrm>
              <a:solidFill>
                <a:srgbClr val="FFFFFF"/>
              </a:solidFill>
            </p:grpSpPr>
            <p:sp>
              <p:nvSpPr>
                <p:cNvPr id="522" name="Freeform 12">
                  <a:extLst>
                    <a:ext uri="{FF2B5EF4-FFF2-40B4-BE49-F238E27FC236}">
                      <a16:creationId xmlns:a16="http://schemas.microsoft.com/office/drawing/2014/main" id="{C88163FD-BAA3-4381-B504-8D32862C2C55}"/>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3" name="Freeform 13">
                  <a:extLst>
                    <a:ext uri="{FF2B5EF4-FFF2-40B4-BE49-F238E27FC236}">
                      <a16:creationId xmlns:a16="http://schemas.microsoft.com/office/drawing/2014/main" id="{D4572EE8-B5FF-45A5-A3A5-81609C2642CC}"/>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4" name="Freeform 14">
                  <a:extLst>
                    <a:ext uri="{FF2B5EF4-FFF2-40B4-BE49-F238E27FC236}">
                      <a16:creationId xmlns:a16="http://schemas.microsoft.com/office/drawing/2014/main" id="{E27B8FA7-C2AE-47A8-843F-A2E32A8E8FCE}"/>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5" name="Freeform 15">
                  <a:extLst>
                    <a:ext uri="{FF2B5EF4-FFF2-40B4-BE49-F238E27FC236}">
                      <a16:creationId xmlns:a16="http://schemas.microsoft.com/office/drawing/2014/main" id="{DE0CEFC3-A4C9-467F-A950-026DAAF57492}"/>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nvGrpSpPr>
            <p:cNvPr id="6" name="Group 5">
              <a:extLst>
                <a:ext uri="{FF2B5EF4-FFF2-40B4-BE49-F238E27FC236}">
                  <a16:creationId xmlns:a16="http://schemas.microsoft.com/office/drawing/2014/main" id="{D289305D-CDB0-4335-A5BD-041D1E1923CD}"/>
                </a:ext>
              </a:extLst>
            </p:cNvPr>
            <p:cNvGrpSpPr/>
            <p:nvPr/>
          </p:nvGrpSpPr>
          <p:grpSpPr>
            <a:xfrm>
              <a:off x="1724250" y="2490343"/>
              <a:ext cx="197936" cy="197936"/>
              <a:chOff x="1724250" y="2490343"/>
              <a:chExt cx="197936" cy="197936"/>
            </a:xfrm>
          </p:grpSpPr>
          <p:sp>
            <p:nvSpPr>
              <p:cNvPr id="4" name="Oval 3">
                <a:extLst>
                  <a:ext uri="{FF2B5EF4-FFF2-40B4-BE49-F238E27FC236}">
                    <a16:creationId xmlns:a16="http://schemas.microsoft.com/office/drawing/2014/main" id="{2ADE3E21-2B7D-45E4-AC2C-65999E6B8994}"/>
                  </a:ext>
                </a:extLst>
              </p:cNvPr>
              <p:cNvSpPr/>
              <p:nvPr/>
            </p:nvSpPr>
            <p:spPr bwMode="auto">
              <a:xfrm>
                <a:off x="1724250" y="2490343"/>
                <a:ext cx="197936" cy="197936"/>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5" name="Commitments_EC4D">
                <a:extLst>
                  <a:ext uri="{FF2B5EF4-FFF2-40B4-BE49-F238E27FC236}">
                    <a16:creationId xmlns:a16="http://schemas.microsoft.com/office/drawing/2014/main" id="{857B98B8-2126-432A-9288-8E138600023D}"/>
                  </a:ext>
                </a:extLst>
              </p:cNvPr>
              <p:cNvSpPr>
                <a:spLocks noChangeAspect="1" noEditPoints="1"/>
              </p:cNvSpPr>
              <p:nvPr/>
            </p:nvSpPr>
            <p:spPr bwMode="auto">
              <a:xfrm>
                <a:off x="1763153" y="2529865"/>
                <a:ext cx="120132" cy="1188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577" name="Group 576">
            <a:extLst>
              <a:ext uri="{FF2B5EF4-FFF2-40B4-BE49-F238E27FC236}">
                <a16:creationId xmlns:a16="http://schemas.microsoft.com/office/drawing/2014/main" id="{135542C9-B39F-4656-AED5-9156FBEC2182}"/>
              </a:ext>
            </a:extLst>
          </p:cNvPr>
          <p:cNvGrpSpPr/>
          <p:nvPr/>
        </p:nvGrpSpPr>
        <p:grpSpPr>
          <a:xfrm>
            <a:off x="4460446" y="4836124"/>
            <a:ext cx="275886" cy="211438"/>
            <a:chOff x="7987238" y="1610485"/>
            <a:chExt cx="506061" cy="382008"/>
          </a:xfrm>
        </p:grpSpPr>
        <p:sp>
          <p:nvSpPr>
            <p:cNvPr id="578" name="Rectangle 577">
              <a:extLst>
                <a:ext uri="{FF2B5EF4-FFF2-40B4-BE49-F238E27FC236}">
                  <a16:creationId xmlns:a16="http://schemas.microsoft.com/office/drawing/2014/main" id="{0E62F9AF-9052-4B54-8084-E2D49855F9F7}"/>
                </a:ext>
              </a:extLst>
            </p:cNvPr>
            <p:cNvSpPr/>
            <p:nvPr/>
          </p:nvSpPr>
          <p:spPr bwMode="auto">
            <a:xfrm>
              <a:off x="7994852" y="1610485"/>
              <a:ext cx="498447" cy="318360"/>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79" name="Group 578">
              <a:extLst>
                <a:ext uri="{FF2B5EF4-FFF2-40B4-BE49-F238E27FC236}">
                  <a16:creationId xmlns:a16="http://schemas.microsoft.com/office/drawing/2014/main" id="{64B59F49-A8EF-47A0-B0EE-5494CF8F1D49}"/>
                </a:ext>
              </a:extLst>
            </p:cNvPr>
            <p:cNvGrpSpPr/>
            <p:nvPr/>
          </p:nvGrpSpPr>
          <p:grpSpPr>
            <a:xfrm>
              <a:off x="7987238" y="1610486"/>
              <a:ext cx="498447" cy="382007"/>
              <a:chOff x="9563138" y="2462727"/>
              <a:chExt cx="516394" cy="395761"/>
            </a:xfrm>
          </p:grpSpPr>
          <p:sp>
            <p:nvSpPr>
              <p:cNvPr id="580" name="monitor">
                <a:extLst>
                  <a:ext uri="{FF2B5EF4-FFF2-40B4-BE49-F238E27FC236}">
                    <a16:creationId xmlns:a16="http://schemas.microsoft.com/office/drawing/2014/main" id="{F509986E-D4E5-451F-8EE7-4A599BAEA8CC}"/>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81" name="Group 580">
                <a:extLst>
                  <a:ext uri="{FF2B5EF4-FFF2-40B4-BE49-F238E27FC236}">
                    <a16:creationId xmlns:a16="http://schemas.microsoft.com/office/drawing/2014/main" id="{E885CFC4-9BEF-4FDB-BAB4-23C81F2BAEB5}"/>
                  </a:ext>
                </a:extLst>
              </p:cNvPr>
              <p:cNvGrpSpPr/>
              <p:nvPr/>
            </p:nvGrpSpPr>
            <p:grpSpPr>
              <a:xfrm>
                <a:off x="9746672" y="2545410"/>
                <a:ext cx="107950" cy="134938"/>
                <a:chOff x="9444088" y="2885171"/>
                <a:chExt cx="107950" cy="134938"/>
              </a:xfrm>
              <a:solidFill>
                <a:srgbClr val="505050"/>
              </a:solidFill>
            </p:grpSpPr>
            <p:sp>
              <p:nvSpPr>
                <p:cNvPr id="582" name="Freeform 26">
                  <a:extLst>
                    <a:ext uri="{FF2B5EF4-FFF2-40B4-BE49-F238E27FC236}">
                      <a16:creationId xmlns:a16="http://schemas.microsoft.com/office/drawing/2014/main" id="{2FACDCA3-E34D-45C8-894A-3693A43B7855}"/>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83" name="Freeform 27">
                  <a:extLst>
                    <a:ext uri="{FF2B5EF4-FFF2-40B4-BE49-F238E27FC236}">
                      <a16:creationId xmlns:a16="http://schemas.microsoft.com/office/drawing/2014/main" id="{DAED8E05-6359-4367-A821-F67C3B495DF5}"/>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grpSp>
        <p:nvGrpSpPr>
          <p:cNvPr id="573" name="Group 572">
            <a:extLst>
              <a:ext uri="{FF2B5EF4-FFF2-40B4-BE49-F238E27FC236}">
                <a16:creationId xmlns:a16="http://schemas.microsoft.com/office/drawing/2014/main" id="{78482A93-5863-4B1E-A030-20AEC85A6417}"/>
              </a:ext>
            </a:extLst>
          </p:cNvPr>
          <p:cNvGrpSpPr/>
          <p:nvPr/>
        </p:nvGrpSpPr>
        <p:grpSpPr>
          <a:xfrm>
            <a:off x="4118262" y="4836511"/>
            <a:ext cx="275886" cy="211438"/>
            <a:chOff x="2892310" y="4439341"/>
            <a:chExt cx="376337" cy="288423"/>
          </a:xfrm>
        </p:grpSpPr>
        <p:sp>
          <p:nvSpPr>
            <p:cNvPr id="574" name="monitor">
              <a:extLst>
                <a:ext uri="{FF2B5EF4-FFF2-40B4-BE49-F238E27FC236}">
                  <a16:creationId xmlns:a16="http://schemas.microsoft.com/office/drawing/2014/main" id="{38CF2F3B-6A75-4ED1-9483-74335B8DAA0E}"/>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lumMod val="50000"/>
                </a:srgb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75" name="Rectangle 574">
              <a:extLst>
                <a:ext uri="{FF2B5EF4-FFF2-40B4-BE49-F238E27FC236}">
                  <a16:creationId xmlns:a16="http://schemas.microsoft.com/office/drawing/2014/main" id="{28813D3E-ABAF-4C44-97EC-129506BA565A}"/>
                </a:ext>
              </a:extLst>
            </p:cNvPr>
            <p:cNvSpPr/>
            <p:nvPr/>
          </p:nvSpPr>
          <p:spPr bwMode="auto">
            <a:xfrm>
              <a:off x="2892310" y="4439341"/>
              <a:ext cx="376337" cy="232807"/>
            </a:xfrm>
            <a:prstGeom prst="rect">
              <a:avLst/>
            </a:prstGeom>
            <a:solidFill>
              <a:srgbClr val="0078D7">
                <a:lumMod val="5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6" name="Picture 575">
              <a:extLst>
                <a:ext uri="{FF2B5EF4-FFF2-40B4-BE49-F238E27FC236}">
                  <a16:creationId xmlns:a16="http://schemas.microsoft.com/office/drawing/2014/main" id="{11BCE1DC-6199-40AD-AC46-6C28AAFC3398}"/>
                </a:ext>
              </a:extLst>
            </p:cNvPr>
            <p:cNvPicPr>
              <a:picLocks noChangeAspect="1"/>
            </p:cNvPicPr>
            <p:nvPr/>
          </p:nvPicPr>
          <p:blipFill rotWithShape="1">
            <a:blip r:embed="rId21">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584" name="Group 583">
            <a:extLst>
              <a:ext uri="{FF2B5EF4-FFF2-40B4-BE49-F238E27FC236}">
                <a16:creationId xmlns:a16="http://schemas.microsoft.com/office/drawing/2014/main" id="{39ED72AF-6CB0-4C26-AFAD-971407DF3843}"/>
              </a:ext>
            </a:extLst>
          </p:cNvPr>
          <p:cNvGrpSpPr/>
          <p:nvPr/>
        </p:nvGrpSpPr>
        <p:grpSpPr>
          <a:xfrm>
            <a:off x="3776774" y="4839497"/>
            <a:ext cx="275886" cy="211438"/>
            <a:chOff x="7398246" y="1610486"/>
            <a:chExt cx="498447" cy="382007"/>
          </a:xfrm>
        </p:grpSpPr>
        <p:sp>
          <p:nvSpPr>
            <p:cNvPr id="585" name="monitor">
              <a:extLst>
                <a:ext uri="{FF2B5EF4-FFF2-40B4-BE49-F238E27FC236}">
                  <a16:creationId xmlns:a16="http://schemas.microsoft.com/office/drawing/2014/main" id="{A703EC7A-C64B-455E-A2BB-B46E91CE134D}"/>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86" name="Rectangle 585">
              <a:extLst>
                <a:ext uri="{FF2B5EF4-FFF2-40B4-BE49-F238E27FC236}">
                  <a16:creationId xmlns:a16="http://schemas.microsoft.com/office/drawing/2014/main" id="{75C6E0D8-3661-4D5B-9A51-62039761F126}"/>
                </a:ext>
              </a:extLst>
            </p:cNvPr>
            <p:cNvSpPr/>
            <p:nvPr/>
          </p:nvSpPr>
          <p:spPr bwMode="auto">
            <a:xfrm>
              <a:off x="7398246" y="1610486"/>
              <a:ext cx="498447" cy="311383"/>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87" name="Group 11">
              <a:extLst>
                <a:ext uri="{FF2B5EF4-FFF2-40B4-BE49-F238E27FC236}">
                  <a16:creationId xmlns:a16="http://schemas.microsoft.com/office/drawing/2014/main" id="{72BB6207-37A2-4E7D-97FF-D05BD2EC11D3}"/>
                </a:ext>
              </a:extLst>
            </p:cNvPr>
            <p:cNvGrpSpPr>
              <a:grpSpLocks noChangeAspect="1"/>
            </p:cNvGrpSpPr>
            <p:nvPr/>
          </p:nvGrpSpPr>
          <p:grpSpPr bwMode="auto">
            <a:xfrm>
              <a:off x="7581678" y="1714920"/>
              <a:ext cx="111860" cy="111860"/>
              <a:chOff x="5664" y="1835"/>
              <a:chExt cx="73" cy="73"/>
            </a:xfrm>
            <a:solidFill>
              <a:srgbClr val="FFFFFF"/>
            </a:solidFill>
          </p:grpSpPr>
          <p:sp>
            <p:nvSpPr>
              <p:cNvPr id="588" name="Freeform 12">
                <a:extLst>
                  <a:ext uri="{FF2B5EF4-FFF2-40B4-BE49-F238E27FC236}">
                    <a16:creationId xmlns:a16="http://schemas.microsoft.com/office/drawing/2014/main" id="{6C4D30E4-FDA3-481E-96DE-8AE036B0B592}"/>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89" name="Freeform 13">
                <a:extLst>
                  <a:ext uri="{FF2B5EF4-FFF2-40B4-BE49-F238E27FC236}">
                    <a16:creationId xmlns:a16="http://schemas.microsoft.com/office/drawing/2014/main" id="{133FA34C-F1F5-478D-980A-E0A7F0A871A2}"/>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90" name="Freeform 14">
                <a:extLst>
                  <a:ext uri="{FF2B5EF4-FFF2-40B4-BE49-F238E27FC236}">
                    <a16:creationId xmlns:a16="http://schemas.microsoft.com/office/drawing/2014/main" id="{4AF221A7-2A9D-4E85-B235-8630453EDBA2}"/>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91" name="Freeform 15">
                <a:extLst>
                  <a:ext uri="{FF2B5EF4-FFF2-40B4-BE49-F238E27FC236}">
                    <a16:creationId xmlns:a16="http://schemas.microsoft.com/office/drawing/2014/main" id="{ED98505F-7928-4860-99F2-BB08141068E7}"/>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nvGrpSpPr>
          <p:cNvPr id="32" name="Group 31">
            <a:extLst>
              <a:ext uri="{FF2B5EF4-FFF2-40B4-BE49-F238E27FC236}">
                <a16:creationId xmlns:a16="http://schemas.microsoft.com/office/drawing/2014/main" id="{5182B6C1-D899-0D37-1A0E-E2ACAF46C1BB}"/>
              </a:ext>
            </a:extLst>
          </p:cNvPr>
          <p:cNvGrpSpPr/>
          <p:nvPr/>
        </p:nvGrpSpPr>
        <p:grpSpPr>
          <a:xfrm>
            <a:off x="2936621" y="4796844"/>
            <a:ext cx="384156" cy="256339"/>
            <a:chOff x="5076096" y="5758920"/>
            <a:chExt cx="384156" cy="256339"/>
          </a:xfrm>
        </p:grpSpPr>
        <p:sp>
          <p:nvSpPr>
            <p:cNvPr id="297" name="Laptop_E770">
              <a:extLst>
                <a:ext uri="{FF2B5EF4-FFF2-40B4-BE49-F238E27FC236}">
                  <a16:creationId xmlns:a16="http://schemas.microsoft.com/office/drawing/2014/main" id="{C0019B8F-9AD3-425C-9F6E-B91D06EC5156}"/>
                </a:ext>
              </a:extLst>
            </p:cNvPr>
            <p:cNvSpPr>
              <a:spLocks noChangeAspect="1" noEditPoints="1"/>
            </p:cNvSpPr>
            <p:nvPr/>
          </p:nvSpPr>
          <p:spPr bwMode="auto">
            <a:xfrm>
              <a:off x="5076096" y="5758920"/>
              <a:ext cx="384156" cy="256339"/>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5875" cap="sq">
              <a:solidFill>
                <a:srgbClr val="D4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31" name="Group 30">
              <a:extLst>
                <a:ext uri="{FF2B5EF4-FFF2-40B4-BE49-F238E27FC236}">
                  <a16:creationId xmlns:a16="http://schemas.microsoft.com/office/drawing/2014/main" id="{85228DD9-C0F4-67C7-F1F8-0BBFBE10170C}"/>
                </a:ext>
              </a:extLst>
            </p:cNvPr>
            <p:cNvGrpSpPr/>
            <p:nvPr/>
          </p:nvGrpSpPr>
          <p:grpSpPr>
            <a:xfrm>
              <a:off x="5203085" y="5787652"/>
              <a:ext cx="115189" cy="122403"/>
              <a:chOff x="6116141" y="3381450"/>
              <a:chExt cx="396844" cy="421698"/>
            </a:xfrm>
            <a:solidFill>
              <a:srgbClr val="D41123"/>
            </a:solidFill>
          </p:grpSpPr>
          <p:sp>
            <p:nvSpPr>
              <p:cNvPr id="24" name="Freeform: Shape 23">
                <a:extLst>
                  <a:ext uri="{FF2B5EF4-FFF2-40B4-BE49-F238E27FC236}">
                    <a16:creationId xmlns:a16="http://schemas.microsoft.com/office/drawing/2014/main" id="{4F73A193-5CA6-0585-C0F5-6842B223591A}"/>
                  </a:ext>
                </a:extLst>
              </p:cNvPr>
              <p:cNvSpPr/>
              <p:nvPr/>
            </p:nvSpPr>
            <p:spPr>
              <a:xfrm rot="16751401">
                <a:off x="6305746" y="3406430"/>
                <a:ext cx="149351" cy="99440"/>
              </a:xfrm>
              <a:custGeom>
                <a:avLst/>
                <a:gdLst>
                  <a:gd name="connsiteX0" fmla="*/ 149352 w 149351"/>
                  <a:gd name="connsiteY0" fmla="*/ 49720 h 99440"/>
                  <a:gd name="connsiteX1" fmla="*/ 74676 w 149351"/>
                  <a:gd name="connsiteY1" fmla="*/ 99441 h 99440"/>
                  <a:gd name="connsiteX2" fmla="*/ 0 w 149351"/>
                  <a:gd name="connsiteY2" fmla="*/ 49720 h 99440"/>
                  <a:gd name="connsiteX3" fmla="*/ 74676 w 149351"/>
                  <a:gd name="connsiteY3" fmla="*/ 0 h 99440"/>
                  <a:gd name="connsiteX4" fmla="*/ 149352 w 149351"/>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51" h="99440">
                    <a:moveTo>
                      <a:pt x="149352" y="49720"/>
                    </a:moveTo>
                    <a:cubicBezTo>
                      <a:pt x="149352" y="77180"/>
                      <a:pt x="115918" y="99441"/>
                      <a:pt x="74676" y="99441"/>
                    </a:cubicBezTo>
                    <a:cubicBezTo>
                      <a:pt x="33434" y="99441"/>
                      <a:pt x="0" y="77180"/>
                      <a:pt x="0" y="49720"/>
                    </a:cubicBezTo>
                    <a:cubicBezTo>
                      <a:pt x="0" y="22261"/>
                      <a:pt x="33434" y="0"/>
                      <a:pt x="74676" y="0"/>
                    </a:cubicBezTo>
                    <a:cubicBezTo>
                      <a:pt x="115918" y="0"/>
                      <a:pt x="149352" y="22261"/>
                      <a:pt x="149352" y="4972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7" name="Freeform: Shape 26">
                <a:extLst>
                  <a:ext uri="{FF2B5EF4-FFF2-40B4-BE49-F238E27FC236}">
                    <a16:creationId xmlns:a16="http://schemas.microsoft.com/office/drawing/2014/main" id="{BAD92942-25BE-3CEA-CAE5-FAEBE583F03F}"/>
                  </a:ext>
                </a:extLst>
              </p:cNvPr>
              <p:cNvSpPr/>
              <p:nvPr/>
            </p:nvSpPr>
            <p:spPr>
              <a:xfrm rot="17554800">
                <a:off x="6401067" y="3518364"/>
                <a:ext cx="124396" cy="99440"/>
              </a:xfrm>
              <a:custGeom>
                <a:avLst/>
                <a:gdLst>
                  <a:gd name="connsiteX0" fmla="*/ 124396 w 124396"/>
                  <a:gd name="connsiteY0" fmla="*/ 49720 h 99440"/>
                  <a:gd name="connsiteX1" fmla="*/ 62198 w 124396"/>
                  <a:gd name="connsiteY1" fmla="*/ 99441 h 99440"/>
                  <a:gd name="connsiteX2" fmla="*/ 0 w 124396"/>
                  <a:gd name="connsiteY2" fmla="*/ 49720 h 99440"/>
                  <a:gd name="connsiteX3" fmla="*/ 62198 w 124396"/>
                  <a:gd name="connsiteY3" fmla="*/ 0 h 99440"/>
                  <a:gd name="connsiteX4" fmla="*/ 124396 w 124396"/>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6" h="99440">
                    <a:moveTo>
                      <a:pt x="124396" y="49720"/>
                    </a:moveTo>
                    <a:cubicBezTo>
                      <a:pt x="124396" y="77180"/>
                      <a:pt x="96549" y="99441"/>
                      <a:pt x="62198" y="99441"/>
                    </a:cubicBezTo>
                    <a:cubicBezTo>
                      <a:pt x="27847" y="99441"/>
                      <a:pt x="0" y="77180"/>
                      <a:pt x="0" y="49720"/>
                    </a:cubicBezTo>
                    <a:cubicBezTo>
                      <a:pt x="0" y="22261"/>
                      <a:pt x="27847" y="0"/>
                      <a:pt x="62198" y="0"/>
                    </a:cubicBezTo>
                    <a:cubicBezTo>
                      <a:pt x="96549" y="0"/>
                      <a:pt x="124396" y="22261"/>
                      <a:pt x="124396" y="4972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8" name="Freeform: Shape 27">
                <a:extLst>
                  <a:ext uri="{FF2B5EF4-FFF2-40B4-BE49-F238E27FC236}">
                    <a16:creationId xmlns:a16="http://schemas.microsoft.com/office/drawing/2014/main" id="{5DE09D7D-BAF6-E318-EDDA-1C6D2B2A15AD}"/>
                  </a:ext>
                </a:extLst>
              </p:cNvPr>
              <p:cNvSpPr/>
              <p:nvPr/>
            </p:nvSpPr>
            <p:spPr>
              <a:xfrm rot="21048600">
                <a:off x="6199146" y="3381450"/>
                <a:ext cx="99440" cy="149351"/>
              </a:xfrm>
              <a:custGeom>
                <a:avLst/>
                <a:gdLst>
                  <a:gd name="connsiteX0" fmla="*/ 99441 w 99440"/>
                  <a:gd name="connsiteY0" fmla="*/ 74676 h 149351"/>
                  <a:gd name="connsiteX1" fmla="*/ 49720 w 99440"/>
                  <a:gd name="connsiteY1" fmla="*/ 149352 h 149351"/>
                  <a:gd name="connsiteX2" fmla="*/ 0 w 99440"/>
                  <a:gd name="connsiteY2" fmla="*/ 74676 h 149351"/>
                  <a:gd name="connsiteX3" fmla="*/ 49720 w 99440"/>
                  <a:gd name="connsiteY3" fmla="*/ 0 h 149351"/>
                  <a:gd name="connsiteX4" fmla="*/ 99441 w 99440"/>
                  <a:gd name="connsiteY4" fmla="*/ 74676 h 149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49351">
                    <a:moveTo>
                      <a:pt x="99441" y="74676"/>
                    </a:moveTo>
                    <a:cubicBezTo>
                      <a:pt x="99441" y="115918"/>
                      <a:pt x="77180" y="149352"/>
                      <a:pt x="49720" y="149352"/>
                    </a:cubicBezTo>
                    <a:cubicBezTo>
                      <a:pt x="22261" y="149352"/>
                      <a:pt x="0" y="115918"/>
                      <a:pt x="0" y="74676"/>
                    </a:cubicBezTo>
                    <a:cubicBezTo>
                      <a:pt x="0" y="33434"/>
                      <a:pt x="22261" y="0"/>
                      <a:pt x="49720" y="0"/>
                    </a:cubicBezTo>
                    <a:cubicBezTo>
                      <a:pt x="77180" y="0"/>
                      <a:pt x="99441" y="33434"/>
                      <a:pt x="99441" y="7467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9" name="Freeform: Shape 28">
                <a:extLst>
                  <a:ext uri="{FF2B5EF4-FFF2-40B4-BE49-F238E27FC236}">
                    <a16:creationId xmlns:a16="http://schemas.microsoft.com/office/drawing/2014/main" id="{8E8F6A97-9450-C19F-6F2B-3FDC9A991CCB}"/>
                  </a:ext>
                </a:extLst>
              </p:cNvPr>
              <p:cNvSpPr/>
              <p:nvPr/>
            </p:nvSpPr>
            <p:spPr>
              <a:xfrm rot="20245200">
                <a:off x="6116141" y="3505888"/>
                <a:ext cx="99440" cy="124396"/>
              </a:xfrm>
              <a:custGeom>
                <a:avLst/>
                <a:gdLst>
                  <a:gd name="connsiteX0" fmla="*/ 99441 w 99440"/>
                  <a:gd name="connsiteY0" fmla="*/ 62198 h 124396"/>
                  <a:gd name="connsiteX1" fmla="*/ 49720 w 99440"/>
                  <a:gd name="connsiteY1" fmla="*/ 124396 h 124396"/>
                  <a:gd name="connsiteX2" fmla="*/ 0 w 99440"/>
                  <a:gd name="connsiteY2" fmla="*/ 62198 h 124396"/>
                  <a:gd name="connsiteX3" fmla="*/ 49720 w 99440"/>
                  <a:gd name="connsiteY3" fmla="*/ 0 h 124396"/>
                  <a:gd name="connsiteX4" fmla="*/ 99441 w 99440"/>
                  <a:gd name="connsiteY4" fmla="*/ 62198 h 12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24396">
                    <a:moveTo>
                      <a:pt x="99441" y="62198"/>
                    </a:moveTo>
                    <a:cubicBezTo>
                      <a:pt x="99441" y="96549"/>
                      <a:pt x="77180" y="124396"/>
                      <a:pt x="49720" y="124396"/>
                    </a:cubicBezTo>
                    <a:cubicBezTo>
                      <a:pt x="22261" y="124396"/>
                      <a:pt x="0" y="96549"/>
                      <a:pt x="0" y="62198"/>
                    </a:cubicBezTo>
                    <a:cubicBezTo>
                      <a:pt x="0" y="27847"/>
                      <a:pt x="22261" y="0"/>
                      <a:pt x="49720" y="0"/>
                    </a:cubicBezTo>
                    <a:cubicBezTo>
                      <a:pt x="77180" y="0"/>
                      <a:pt x="99441" y="27847"/>
                      <a:pt x="99441" y="6219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0" name="Freeform: Shape 29">
                <a:extLst>
                  <a:ext uri="{FF2B5EF4-FFF2-40B4-BE49-F238E27FC236}">
                    <a16:creationId xmlns:a16="http://schemas.microsoft.com/office/drawing/2014/main" id="{2E0D427B-F85C-2DB4-75D5-A17E868E0813}"/>
                  </a:ext>
                </a:extLst>
              </p:cNvPr>
              <p:cNvSpPr/>
              <p:nvPr/>
            </p:nvSpPr>
            <p:spPr>
              <a:xfrm>
                <a:off x="6171525" y="3547283"/>
                <a:ext cx="285135" cy="255865"/>
              </a:xfrm>
              <a:custGeom>
                <a:avLst/>
                <a:gdLst>
                  <a:gd name="connsiteX0" fmla="*/ 146979 w 285135"/>
                  <a:gd name="connsiteY0" fmla="*/ 232904 h 255865"/>
                  <a:gd name="connsiteX1" fmla="*/ 186793 w 285135"/>
                  <a:gd name="connsiteY1" fmla="*/ 244715 h 255865"/>
                  <a:gd name="connsiteX2" fmla="*/ 198033 w 285135"/>
                  <a:gd name="connsiteY2" fmla="*/ 250525 h 255865"/>
                  <a:gd name="connsiteX3" fmla="*/ 278931 w 285135"/>
                  <a:gd name="connsiteY3" fmla="*/ 219582 h 255865"/>
                  <a:gd name="connsiteX4" fmla="*/ 282424 w 285135"/>
                  <a:gd name="connsiteY4" fmla="*/ 209472 h 255865"/>
                  <a:gd name="connsiteX5" fmla="*/ 276900 w 285135"/>
                  <a:gd name="connsiteY5" fmla="*/ 153465 h 255865"/>
                  <a:gd name="connsiteX6" fmla="*/ 253849 w 285135"/>
                  <a:gd name="connsiteY6" fmla="*/ 124890 h 255865"/>
                  <a:gd name="connsiteX7" fmla="*/ 234799 w 285135"/>
                  <a:gd name="connsiteY7" fmla="*/ 106793 h 255865"/>
                  <a:gd name="connsiteX8" fmla="*/ 228132 w 285135"/>
                  <a:gd name="connsiteY8" fmla="*/ 98506 h 255865"/>
                  <a:gd name="connsiteX9" fmla="*/ 206796 w 285135"/>
                  <a:gd name="connsiteY9" fmla="*/ 56025 h 255865"/>
                  <a:gd name="connsiteX10" fmla="*/ 189460 w 285135"/>
                  <a:gd name="connsiteY10" fmla="*/ 21925 h 255865"/>
                  <a:gd name="connsiteX11" fmla="*/ 103323 w 285135"/>
                  <a:gd name="connsiteY11" fmla="*/ 14241 h 255865"/>
                  <a:gd name="connsiteX12" fmla="*/ 95639 w 285135"/>
                  <a:gd name="connsiteY12" fmla="*/ 21925 h 255865"/>
                  <a:gd name="connsiteX13" fmla="*/ 78303 w 285135"/>
                  <a:gd name="connsiteY13" fmla="*/ 56025 h 255865"/>
                  <a:gd name="connsiteX14" fmla="*/ 56967 w 285135"/>
                  <a:gd name="connsiteY14" fmla="*/ 98506 h 255865"/>
                  <a:gd name="connsiteX15" fmla="*/ 50395 w 285135"/>
                  <a:gd name="connsiteY15" fmla="*/ 106793 h 255865"/>
                  <a:gd name="connsiteX16" fmla="*/ 31345 w 285135"/>
                  <a:gd name="connsiteY16" fmla="*/ 124890 h 255865"/>
                  <a:gd name="connsiteX17" fmla="*/ 8390 w 285135"/>
                  <a:gd name="connsiteY17" fmla="*/ 153465 h 255865"/>
                  <a:gd name="connsiteX18" fmla="*/ 2675 w 285135"/>
                  <a:gd name="connsiteY18" fmla="*/ 209472 h 255865"/>
                  <a:gd name="connsiteX19" fmla="*/ 81451 w 285135"/>
                  <a:gd name="connsiteY19" fmla="*/ 252679 h 255865"/>
                  <a:gd name="connsiteX20" fmla="*/ 97925 w 285135"/>
                  <a:gd name="connsiteY20" fmla="*/ 245191 h 255865"/>
                  <a:gd name="connsiteX21" fmla="*/ 135263 w 285135"/>
                  <a:gd name="connsiteY21" fmla="*/ 233285 h 25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135" h="255865">
                    <a:moveTo>
                      <a:pt x="146979" y="232904"/>
                    </a:moveTo>
                    <a:cubicBezTo>
                      <a:pt x="161132" y="232776"/>
                      <a:pt x="174999" y="236890"/>
                      <a:pt x="186793" y="244715"/>
                    </a:cubicBezTo>
                    <a:cubicBezTo>
                      <a:pt x="190377" y="246950"/>
                      <a:pt x="194136" y="248893"/>
                      <a:pt x="198033" y="250525"/>
                    </a:cubicBezTo>
                    <a:cubicBezTo>
                      <a:pt x="228916" y="264320"/>
                      <a:pt x="265136" y="250466"/>
                      <a:pt x="278931" y="219582"/>
                    </a:cubicBezTo>
                    <a:cubicBezTo>
                      <a:pt x="280389" y="216321"/>
                      <a:pt x="281557" y="212937"/>
                      <a:pt x="282424" y="209472"/>
                    </a:cubicBezTo>
                    <a:cubicBezTo>
                      <a:pt x="287426" y="190750"/>
                      <a:pt x="285463" y="170849"/>
                      <a:pt x="276900" y="153465"/>
                    </a:cubicBezTo>
                    <a:cubicBezTo>
                      <a:pt x="271483" y="142315"/>
                      <a:pt x="263601" y="132544"/>
                      <a:pt x="253849" y="124890"/>
                    </a:cubicBezTo>
                    <a:cubicBezTo>
                      <a:pt x="246824" y="119611"/>
                      <a:pt x="240432" y="113537"/>
                      <a:pt x="234799" y="106793"/>
                    </a:cubicBezTo>
                    <a:lnTo>
                      <a:pt x="228132" y="98506"/>
                    </a:lnTo>
                    <a:cubicBezTo>
                      <a:pt x="217895" y="86143"/>
                      <a:pt x="210600" y="71618"/>
                      <a:pt x="206796" y="56025"/>
                    </a:cubicBezTo>
                    <a:cubicBezTo>
                      <a:pt x="204010" y="43369"/>
                      <a:pt x="198044" y="31633"/>
                      <a:pt x="189460" y="21925"/>
                    </a:cubicBezTo>
                    <a:cubicBezTo>
                      <a:pt x="167795" y="-3983"/>
                      <a:pt x="129231" y="-7423"/>
                      <a:pt x="103323" y="14241"/>
                    </a:cubicBezTo>
                    <a:cubicBezTo>
                      <a:pt x="100538" y="16570"/>
                      <a:pt x="97967" y="19141"/>
                      <a:pt x="95639" y="21925"/>
                    </a:cubicBezTo>
                    <a:cubicBezTo>
                      <a:pt x="87117" y="31675"/>
                      <a:pt x="81159" y="43394"/>
                      <a:pt x="78303" y="56025"/>
                    </a:cubicBezTo>
                    <a:cubicBezTo>
                      <a:pt x="74499" y="71618"/>
                      <a:pt x="67204" y="86143"/>
                      <a:pt x="56967" y="98506"/>
                    </a:cubicBezTo>
                    <a:lnTo>
                      <a:pt x="50395" y="106793"/>
                    </a:lnTo>
                    <a:cubicBezTo>
                      <a:pt x="44757" y="113534"/>
                      <a:pt x="38366" y="119606"/>
                      <a:pt x="31345" y="124890"/>
                    </a:cubicBezTo>
                    <a:cubicBezTo>
                      <a:pt x="21595" y="132521"/>
                      <a:pt x="13739" y="142300"/>
                      <a:pt x="8390" y="153465"/>
                    </a:cubicBezTo>
                    <a:cubicBezTo>
                      <a:pt x="-280" y="170813"/>
                      <a:pt x="-2312" y="190731"/>
                      <a:pt x="2675" y="209472"/>
                    </a:cubicBezTo>
                    <a:cubicBezTo>
                      <a:pt x="12497" y="243156"/>
                      <a:pt x="47767" y="262501"/>
                      <a:pt x="81451" y="252679"/>
                    </a:cubicBezTo>
                    <a:cubicBezTo>
                      <a:pt x="87272" y="250981"/>
                      <a:pt x="92819" y="248460"/>
                      <a:pt x="97925" y="245191"/>
                    </a:cubicBezTo>
                    <a:cubicBezTo>
                      <a:pt x="109120" y="238035"/>
                      <a:pt x="121992" y="233931"/>
                      <a:pt x="135263" y="23328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sp>
        <p:nvSpPr>
          <p:cNvPr id="35" name="Rectangle 34">
            <a:extLst>
              <a:ext uri="{FF2B5EF4-FFF2-40B4-BE49-F238E27FC236}">
                <a16:creationId xmlns:a16="http://schemas.microsoft.com/office/drawing/2014/main" id="{FC56C39D-8732-C1C0-9997-353CF8D20A57}"/>
              </a:ext>
            </a:extLst>
          </p:cNvPr>
          <p:cNvSpPr/>
          <p:nvPr/>
        </p:nvSpPr>
        <p:spPr bwMode="auto">
          <a:xfrm>
            <a:off x="900522" y="4977261"/>
            <a:ext cx="3030149" cy="5650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200" b="0" i="1" u="none" strike="noStrike" kern="1200" cap="none" spc="0" normalizeH="0" baseline="0" noProof="0">
                <a:ln>
                  <a:noFill/>
                </a:ln>
                <a:solidFill>
                  <a:srgbClr val="1A1A1A">
                    <a:lumMod val="75000"/>
                    <a:lumOff val="25000"/>
                  </a:srgbClr>
                </a:solidFill>
                <a:effectLst/>
                <a:uLnTx/>
                <a:uFillTx/>
                <a:latin typeface="Segoe UI Semibold" panose="020B0702040204020203" pitchFamily="34" charset="0"/>
                <a:ea typeface="+mn-ea"/>
                <a:cs typeface="Segoe UI Semibold" panose="020B0702040204020203" pitchFamily="34" charset="0"/>
              </a:rPr>
              <a:t>Managed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900" b="0" i="1" u="none" strike="noStrike" kern="1200" cap="none" spc="0" normalizeH="0" baseline="0" noProof="0">
                <a:ln>
                  <a:noFill/>
                </a:ln>
                <a:solidFill>
                  <a:srgbClr val="1A1A1A">
                    <a:lumMod val="75000"/>
                    <a:lumOff val="25000"/>
                  </a:srgbClr>
                </a:solidFill>
                <a:effectLst/>
                <a:uLnTx/>
                <a:uFillTx/>
                <a:latin typeface="Segoe UI Semilight" panose="020B0402040204020203" pitchFamily="34" charset="0"/>
                <a:ea typeface="+mn-ea"/>
                <a:cs typeface="Segoe UI Semilight" panose="020B0402040204020203" pitchFamily="34" charset="0"/>
              </a:rPr>
              <a:t>Monitored network for validated devices to communicate peer to peer (patching, collaboration, etc.)</a:t>
            </a:r>
          </a:p>
        </p:txBody>
      </p:sp>
      <p:sp>
        <p:nvSpPr>
          <p:cNvPr id="36" name="Rectangle 35">
            <a:extLst>
              <a:ext uri="{FF2B5EF4-FFF2-40B4-BE49-F238E27FC236}">
                <a16:creationId xmlns:a16="http://schemas.microsoft.com/office/drawing/2014/main" id="{20B2305D-C3E6-9A64-C22C-982F9B4343F5}"/>
              </a:ext>
            </a:extLst>
          </p:cNvPr>
          <p:cNvSpPr/>
          <p:nvPr/>
        </p:nvSpPr>
        <p:spPr bwMode="auto">
          <a:xfrm>
            <a:off x="857427" y="4246231"/>
            <a:ext cx="2126322" cy="87063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200" b="0" i="1" u="none" strike="noStrike" kern="1200" cap="none" spc="0" normalizeH="0" baseline="0" noProof="0">
                <a:ln>
                  <a:noFill/>
                </a:ln>
                <a:solidFill>
                  <a:srgbClr val="1A1A1A">
                    <a:lumMod val="75000"/>
                    <a:lumOff val="25000"/>
                  </a:srgbClr>
                </a:solidFill>
                <a:effectLst/>
                <a:uLnTx/>
                <a:uFillTx/>
                <a:latin typeface="Segoe UI Semibold" panose="020B0702040204020203" pitchFamily="34" charset="0"/>
                <a:ea typeface="+mn-ea"/>
                <a:cs typeface="Segoe UI Semibold" panose="020B0702040204020203" pitchFamily="34" charset="0"/>
              </a:rPr>
              <a:t>Unmanaged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900" b="0" i="1" u="none" strike="noStrike" kern="1200" cap="none" spc="0" normalizeH="0" baseline="0" noProof="0">
                <a:ln>
                  <a:noFill/>
                </a:ln>
                <a:solidFill>
                  <a:srgbClr val="1A1A1A">
                    <a:lumMod val="75000"/>
                    <a:lumOff val="25000"/>
                  </a:srgbClr>
                </a:solidFill>
                <a:effectLst/>
                <a:uLnTx/>
                <a:uFillTx/>
                <a:latin typeface="Segoe UI Semilight" panose="020B0402040204020203" pitchFamily="34" charset="0"/>
                <a:ea typeface="+mn-ea"/>
                <a:cs typeface="Segoe UI Semilight" panose="020B0402040204020203" pitchFamily="34" charset="0"/>
              </a:rPr>
              <a:t>Basic network monitoring for guests, partners, new/unmanaged devices</a:t>
            </a:r>
          </a:p>
        </p:txBody>
      </p:sp>
      <p:sp>
        <p:nvSpPr>
          <p:cNvPr id="175" name="Callout: Line 174">
            <a:extLst>
              <a:ext uri="{FF2B5EF4-FFF2-40B4-BE49-F238E27FC236}">
                <a16:creationId xmlns:a16="http://schemas.microsoft.com/office/drawing/2014/main" id="{7E31043D-4006-0879-3083-BA0061F5AAEC}"/>
              </a:ext>
            </a:extLst>
          </p:cNvPr>
          <p:cNvSpPr/>
          <p:nvPr/>
        </p:nvSpPr>
        <p:spPr bwMode="auto">
          <a:xfrm>
            <a:off x="731644" y="3623239"/>
            <a:ext cx="2657180" cy="569659"/>
          </a:xfrm>
          <a:prstGeom prst="borderCallout1">
            <a:avLst>
              <a:gd name="adj1" fmla="val 99965"/>
              <a:gd name="adj2" fmla="val 89456"/>
              <a:gd name="adj3" fmla="val 202020"/>
              <a:gd name="adj4" fmla="val 89723"/>
            </a:avLst>
          </a:prstGeom>
          <a:solidFill>
            <a:schemeClr val="accent4">
              <a:lumMod val="20000"/>
              <a:lumOff val="80000"/>
            </a:schemeClr>
          </a:solidFill>
          <a:ln w="19050">
            <a:solidFill>
              <a:schemeClr val="accent4"/>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Privileged Access Workstations (PAWs)</a:t>
            </a:r>
            <a:endPar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endParaRPr>
          </a:p>
        </p:txBody>
      </p:sp>
      <p:sp>
        <p:nvSpPr>
          <p:cNvPr id="192" name="TextBox 191">
            <a:extLst>
              <a:ext uri="{FF2B5EF4-FFF2-40B4-BE49-F238E27FC236}">
                <a16:creationId xmlns:a16="http://schemas.microsoft.com/office/drawing/2014/main" id="{E03F9C27-896A-6F38-781E-628E8844A40C}"/>
              </a:ext>
            </a:extLst>
          </p:cNvPr>
          <p:cNvSpPr txBox="1"/>
          <p:nvPr/>
        </p:nvSpPr>
        <p:spPr>
          <a:xfrm>
            <a:off x="730371" y="3817509"/>
            <a:ext cx="2657181" cy="369332"/>
          </a:xfrm>
          <a:prstGeom prst="rect">
            <a:avLst/>
          </a:prstGeom>
          <a:noFill/>
        </p:spPr>
        <p:txBody>
          <a:bodyPr wrap="square">
            <a:sp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Managed devices with strict security enforced </a:t>
            </a:r>
            <a:b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b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via cloud policy enforcement </a:t>
            </a:r>
            <a:endParaRPr kumimoji="0" lang="en-US" sz="900" b="0" i="1" u="sng"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endParaRPr>
          </a:p>
        </p:txBody>
      </p:sp>
      <p:sp>
        <p:nvSpPr>
          <p:cNvPr id="37" name="Rectangle: Rounded Corners 36">
            <a:extLst>
              <a:ext uri="{FF2B5EF4-FFF2-40B4-BE49-F238E27FC236}">
                <a16:creationId xmlns:a16="http://schemas.microsoft.com/office/drawing/2014/main" id="{BEB5B5C8-B114-E7ED-8819-B6080B5F3731}"/>
              </a:ext>
            </a:extLst>
          </p:cNvPr>
          <p:cNvSpPr/>
          <p:nvPr/>
        </p:nvSpPr>
        <p:spPr bwMode="auto">
          <a:xfrm>
            <a:off x="2872419" y="4719773"/>
            <a:ext cx="1999613" cy="392908"/>
          </a:xfrm>
          <a:prstGeom prst="roundRect">
            <a:avLst>
              <a:gd name="adj" fmla="val 0"/>
            </a:avLst>
          </a:prstGeom>
          <a:ln w="31750">
            <a:solidFill>
              <a:schemeClr val="tx1">
                <a:lumMod val="50000"/>
                <a:lumOff val="50000"/>
              </a:schemeClr>
            </a:solidFill>
            <a:prstDash val="sysDot"/>
            <a:headEnd type="arrow" w="lg" len="lg"/>
            <a:tailEnd type="arrow" w="lg" len="lg"/>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sp>
        <p:nvSpPr>
          <p:cNvPr id="40" name="Rectangle 39">
            <a:extLst>
              <a:ext uri="{FF2B5EF4-FFF2-40B4-BE49-F238E27FC236}">
                <a16:creationId xmlns:a16="http://schemas.microsoft.com/office/drawing/2014/main" id="{34944DFB-3154-6C53-35E9-3AA2D9037F39}"/>
              </a:ext>
            </a:extLst>
          </p:cNvPr>
          <p:cNvSpPr/>
          <p:nvPr/>
        </p:nvSpPr>
        <p:spPr bwMode="auto">
          <a:xfrm rot="16200000">
            <a:off x="5534897" y="6064850"/>
            <a:ext cx="265565" cy="104766"/>
          </a:xfrm>
          <a:prstGeom prst="rect">
            <a:avLst/>
          </a:prstGeom>
          <a:gradFill>
            <a:gsLst>
              <a:gs pos="1250">
                <a:schemeClr val="bg1"/>
              </a:gs>
              <a:gs pos="100000">
                <a:schemeClr val="bg1">
                  <a:alpha val="0"/>
                </a:scheme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36131557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10" presetClass="entr" presetSubtype="0" fill="hold" grpId="0" nodeType="afterEffect">
                                  <p:stCondLst>
                                    <p:cond delay="50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6" presetClass="entr" presetSubtype="42" fill="hold" nodeType="withEffect">
                                  <p:stCondLst>
                                    <p:cond delay="500"/>
                                  </p:stCondLst>
                                  <p:childTnLst>
                                    <p:set>
                                      <p:cBhvr>
                                        <p:cTn id="9" dur="1" fill="hold">
                                          <p:stCondLst>
                                            <p:cond delay="0"/>
                                          </p:stCondLst>
                                        </p:cTn>
                                        <p:tgtEl>
                                          <p:spTgt spid="23"/>
                                        </p:tgtEl>
                                        <p:attrNameLst>
                                          <p:attrName>style.visibility</p:attrName>
                                        </p:attrNameLst>
                                      </p:cBhvr>
                                      <p:to>
                                        <p:strVal val="visible"/>
                                      </p:to>
                                    </p:set>
                                    <p:animEffect transition="in" filter="barn(outHorizontal)">
                                      <p:cBhvr>
                                        <p:cTn id="10" dur="500"/>
                                        <p:tgtEl>
                                          <p:spTgt spid="23"/>
                                        </p:tgtEl>
                                      </p:cBhvr>
                                    </p:animEffect>
                                  </p:childTnLst>
                                </p:cTn>
                              </p:par>
                              <p:par>
                                <p:cTn id="11" presetID="16" presetClass="entr" presetSubtype="42" fill="hold" nodeType="withEffect">
                                  <p:stCondLst>
                                    <p:cond delay="500"/>
                                  </p:stCondLst>
                                  <p:childTnLst>
                                    <p:set>
                                      <p:cBhvr>
                                        <p:cTn id="12" dur="1" fill="hold">
                                          <p:stCondLst>
                                            <p:cond delay="0"/>
                                          </p:stCondLst>
                                        </p:cTn>
                                        <p:tgtEl>
                                          <p:spTgt spid="194"/>
                                        </p:tgtEl>
                                        <p:attrNameLst>
                                          <p:attrName>style.visibility</p:attrName>
                                        </p:attrNameLst>
                                      </p:cBhvr>
                                      <p:to>
                                        <p:strVal val="visible"/>
                                      </p:to>
                                    </p:set>
                                    <p:animEffect transition="in" filter="barn(outHorizontal)">
                                      <p:cBhvr>
                                        <p:cTn id="13" dur="500"/>
                                        <p:tgtEl>
                                          <p:spTgt spid="194"/>
                                        </p:tgtEl>
                                      </p:cBhvr>
                                    </p:animEffect>
                                  </p:childTnLst>
                                </p:cTn>
                              </p:par>
                            </p:childTnLst>
                          </p:cTn>
                        </p:par>
                        <p:par>
                          <p:cTn id="14" fill="hold">
                            <p:stCondLst>
                              <p:cond delay="1500"/>
                            </p:stCondLst>
                            <p:childTnLst>
                              <p:par>
                                <p:cTn id="15" presetID="10" presetClass="entr" presetSubtype="0" fill="hold" grpId="0" nodeType="afterEffect">
                                  <p:stCondLst>
                                    <p:cond delay="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childTnLst>
                          </p:cTn>
                        </p:par>
                        <p:par>
                          <p:cTn id="21" fill="hold">
                            <p:stCondLst>
                              <p:cond delay="2500"/>
                            </p:stCondLst>
                            <p:childTnLst>
                              <p:par>
                                <p:cTn id="22" presetID="10" presetClass="entr" presetSubtype="0"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500"/>
                                        <p:tgtEl>
                                          <p:spTgt spid="1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par>
                                <p:cTn id="28" presetID="10" presetClass="entr" presetSubtype="0" fill="hold" nodeType="withEffect">
                                  <p:stCondLst>
                                    <p:cond delay="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500"/>
                                        <p:tgtEl>
                                          <p:spTgt spid="41"/>
                                        </p:tgtEl>
                                      </p:cBhvr>
                                    </p:animEffect>
                                  </p:childTnLst>
                                </p:cTn>
                              </p:par>
                              <p:par>
                                <p:cTn id="31" presetID="10" presetClass="entr" presetSubtype="0" fill="hold" nodeType="withEffect">
                                  <p:stCondLst>
                                    <p:cond delay="0"/>
                                  </p:stCondLst>
                                  <p:childTnLst>
                                    <p:set>
                                      <p:cBhvr>
                                        <p:cTn id="32" dur="1" fill="hold">
                                          <p:stCondLst>
                                            <p:cond delay="0"/>
                                          </p:stCondLst>
                                        </p:cTn>
                                        <p:tgtEl>
                                          <p:spTgt spid="161"/>
                                        </p:tgtEl>
                                        <p:attrNameLst>
                                          <p:attrName>style.visibility</p:attrName>
                                        </p:attrNameLst>
                                      </p:cBhvr>
                                      <p:to>
                                        <p:strVal val="visible"/>
                                      </p:to>
                                    </p:set>
                                    <p:animEffect transition="in" filter="fade">
                                      <p:cBhvr>
                                        <p:cTn id="33" dur="500"/>
                                        <p:tgtEl>
                                          <p:spTgt spid="161"/>
                                        </p:tgtEl>
                                      </p:cBhvr>
                                    </p:animEffect>
                                  </p:childTnLst>
                                </p:cTn>
                              </p:par>
                            </p:childTnLst>
                          </p:cTn>
                        </p:par>
                        <p:par>
                          <p:cTn id="34" fill="hold">
                            <p:stCondLst>
                              <p:cond delay="3000"/>
                            </p:stCondLst>
                            <p:childTnLst>
                              <p:par>
                                <p:cTn id="35" presetID="26" presetClass="emph" presetSubtype="0" fill="hold" grpId="0" nodeType="afterEffect">
                                  <p:stCondLst>
                                    <p:cond delay="0"/>
                                  </p:stCondLst>
                                  <p:childTnLst>
                                    <p:animEffect transition="out" filter="fade">
                                      <p:cBhvr>
                                        <p:cTn id="36" dur="500" tmFilter="0, 0; .2, .5; .8, .5; 1, 0"/>
                                        <p:tgtEl>
                                          <p:spTgt spid="34"/>
                                        </p:tgtEl>
                                      </p:cBhvr>
                                    </p:animEffect>
                                    <p:animScale>
                                      <p:cBhvr>
                                        <p:cTn id="37" dur="250" autoRev="1" fill="hold"/>
                                        <p:tgtEl>
                                          <p:spTgt spid="34"/>
                                        </p:tgtEl>
                                      </p:cBhvr>
                                      <p:by x="105000" y="105000"/>
                                    </p:animScale>
                                  </p:childTnLst>
                                </p:cTn>
                              </p:par>
                            </p:childTnLst>
                          </p:cTn>
                        </p:par>
                        <p:par>
                          <p:cTn id="38" fill="hold">
                            <p:stCondLst>
                              <p:cond delay="3500"/>
                            </p:stCondLst>
                            <p:childTnLst>
                              <p:par>
                                <p:cTn id="39" presetID="22" presetClass="entr" presetSubtype="8" fill="hold" grpId="0" nodeType="afterEffect">
                                  <p:stCondLst>
                                    <p:cond delay="750"/>
                                  </p:stCondLst>
                                  <p:childTnLst>
                                    <p:set>
                                      <p:cBhvr>
                                        <p:cTn id="40" dur="1" fill="hold">
                                          <p:stCondLst>
                                            <p:cond delay="0"/>
                                          </p:stCondLst>
                                        </p:cTn>
                                        <p:tgtEl>
                                          <p:spTgt spid="192"/>
                                        </p:tgtEl>
                                        <p:attrNameLst>
                                          <p:attrName>style.visibility</p:attrName>
                                        </p:attrNameLst>
                                      </p:cBhvr>
                                      <p:to>
                                        <p:strVal val="visible"/>
                                      </p:to>
                                    </p:set>
                                    <p:animEffect transition="in" filter="wipe(left)">
                                      <p:cBhvr>
                                        <p:cTn id="41" dur="500"/>
                                        <p:tgtEl>
                                          <p:spTgt spid="19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nodeType="withEffect">
                                  <p:stCondLst>
                                    <p:cond delay="0"/>
                                  </p:stCondLst>
                                  <p:childTnLst>
                                    <p:set>
                                      <p:cBhvr>
                                        <p:cTn id="48" dur="1" fill="hold">
                                          <p:stCondLst>
                                            <p:cond delay="0"/>
                                          </p:stCondLst>
                                        </p:cTn>
                                        <p:tgtEl>
                                          <p:spTgt spid="305"/>
                                        </p:tgtEl>
                                        <p:attrNameLst>
                                          <p:attrName>style.visibility</p:attrName>
                                        </p:attrNameLst>
                                      </p:cBhvr>
                                      <p:to>
                                        <p:strVal val="visible"/>
                                      </p:to>
                                    </p:set>
                                    <p:animEffect transition="in" filter="fade">
                                      <p:cBhvr>
                                        <p:cTn id="49" dur="500"/>
                                        <p:tgtEl>
                                          <p:spTgt spid="30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2" grpId="0" animBg="1"/>
      <p:bldP spid="34" grpId="0"/>
      <p:bldP spid="25" grpId="0" animBg="1"/>
      <p:bldP spid="14" grpId="0" animBg="1"/>
      <p:bldP spid="16" grpId="0" animBg="1"/>
      <p:bldP spid="35" grpId="0"/>
      <p:bldP spid="36" grpId="0"/>
      <p:bldP spid="19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5" name="!! Unmanaged Interent line">
            <a:extLst>
              <a:ext uri="{FF2B5EF4-FFF2-40B4-BE49-F238E27FC236}">
                <a16:creationId xmlns:a16="http://schemas.microsoft.com/office/drawing/2014/main" id="{C7598C2F-DB4F-4963-376A-A6DD6805A51C}"/>
              </a:ext>
            </a:extLst>
          </p:cNvPr>
          <p:cNvCxnSpPr>
            <a:cxnSpLocks/>
          </p:cNvCxnSpPr>
          <p:nvPr/>
        </p:nvCxnSpPr>
        <p:spPr>
          <a:xfrm flipV="1">
            <a:off x="4824988" y="4470170"/>
            <a:ext cx="875150" cy="200823"/>
          </a:xfrm>
          <a:prstGeom prst="bentConnector3">
            <a:avLst>
              <a:gd name="adj1" fmla="val 50000"/>
            </a:avLst>
          </a:prstGeom>
          <a:noFill/>
          <a:ln w="19050" cap="flat" cmpd="sng" algn="ctr">
            <a:solidFill>
              <a:srgbClr val="D4D4D4"/>
            </a:solidFill>
            <a:prstDash val="solid"/>
            <a:headEnd type="none"/>
            <a:tailEnd type="none"/>
          </a:ln>
          <a:effectLst/>
        </p:spPr>
      </p:cxnSp>
      <p:sp>
        <p:nvSpPr>
          <p:cNvPr id="18" name="Rectangle: Rounded Corners 17">
            <a:extLst>
              <a:ext uri="{FF2B5EF4-FFF2-40B4-BE49-F238E27FC236}">
                <a16:creationId xmlns:a16="http://schemas.microsoft.com/office/drawing/2014/main" id="{957FCF9C-E4C9-4DCF-BADC-7532D6C6E953}"/>
              </a:ext>
            </a:extLst>
          </p:cNvPr>
          <p:cNvSpPr/>
          <p:nvPr/>
        </p:nvSpPr>
        <p:spPr bwMode="auto">
          <a:xfrm>
            <a:off x="787820" y="4400551"/>
            <a:ext cx="4028946" cy="1933618"/>
          </a:xfrm>
          <a:prstGeom prst="roundRect">
            <a:avLst>
              <a:gd name="adj" fmla="val 10724"/>
            </a:avLst>
          </a:prstGeom>
          <a:solidFill>
            <a:schemeClr val="bg1"/>
          </a:solidFill>
          <a:ln w="12700">
            <a:solidFill>
              <a:schemeClr val="bg1">
                <a:lumMod val="8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sp>
        <p:nvSpPr>
          <p:cNvPr id="12" name="Rectangle: Rounded Corners 11">
            <a:extLst>
              <a:ext uri="{FF2B5EF4-FFF2-40B4-BE49-F238E27FC236}">
                <a16:creationId xmlns:a16="http://schemas.microsoft.com/office/drawing/2014/main" id="{E45E913C-819A-4FFD-9814-7B46F724E8C8}"/>
              </a:ext>
            </a:extLst>
          </p:cNvPr>
          <p:cNvSpPr/>
          <p:nvPr/>
        </p:nvSpPr>
        <p:spPr bwMode="auto">
          <a:xfrm>
            <a:off x="897311" y="4958270"/>
            <a:ext cx="5729033" cy="1459467"/>
          </a:xfrm>
          <a:prstGeom prst="roundRect">
            <a:avLst>
              <a:gd name="adj" fmla="val 12928"/>
            </a:avLst>
          </a:prstGeom>
          <a:solidFill>
            <a:schemeClr val="bg1"/>
          </a:solidFill>
          <a:ln w="12700">
            <a:solidFill>
              <a:schemeClr val="accent5"/>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grpSp>
        <p:nvGrpSpPr>
          <p:cNvPr id="158" name="Group 157">
            <a:extLst>
              <a:ext uri="{FF2B5EF4-FFF2-40B4-BE49-F238E27FC236}">
                <a16:creationId xmlns:a16="http://schemas.microsoft.com/office/drawing/2014/main" id="{1E121275-4C05-4C51-B2B1-5BE18CA5A99F}"/>
              </a:ext>
            </a:extLst>
          </p:cNvPr>
          <p:cNvGrpSpPr/>
          <p:nvPr/>
        </p:nvGrpSpPr>
        <p:grpSpPr>
          <a:xfrm>
            <a:off x="552804" y="5515991"/>
            <a:ext cx="3947397" cy="914400"/>
            <a:chOff x="552805" y="5413548"/>
            <a:chExt cx="3694610" cy="914400"/>
          </a:xfrm>
        </p:grpSpPr>
        <p:sp>
          <p:nvSpPr>
            <p:cNvPr id="162" name="Rectangle: Rounded Corners 161">
              <a:extLst>
                <a:ext uri="{FF2B5EF4-FFF2-40B4-BE49-F238E27FC236}">
                  <a16:creationId xmlns:a16="http://schemas.microsoft.com/office/drawing/2014/main" id="{900710D8-05DD-46F4-AFD1-652A1B50D3A3}"/>
                </a:ext>
              </a:extLst>
            </p:cNvPr>
            <p:cNvSpPr/>
            <p:nvPr/>
          </p:nvSpPr>
          <p:spPr bwMode="auto">
            <a:xfrm>
              <a:off x="552805" y="5413548"/>
              <a:ext cx="3694610" cy="914400"/>
            </a:xfrm>
            <a:prstGeom prst="roundRect">
              <a:avLst>
                <a:gd name="adj" fmla="val 50000"/>
              </a:avLst>
            </a:prstGeom>
            <a:solidFill>
              <a:srgbClr val="53535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0" tIns="146304" rIns="9144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300"/>
                </a:spcAft>
                <a:buClrTx/>
                <a:buSzTx/>
                <a:buFontTx/>
                <a:buNone/>
                <a:tabLst/>
                <a:defRPr/>
              </a:pPr>
              <a:r>
                <a:rPr kumimoji="0" lang="en-US" sz="1050" b="1" i="0" u="none" strike="noStrike" kern="1200" cap="none" spc="0" normalizeH="0" baseline="0" noProof="0">
                  <a:ln>
                    <a:noFill/>
                  </a:ln>
                  <a:gradFill>
                    <a:gsLst>
                      <a:gs pos="2917">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Validated Resource Access</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t>All devices can access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t>Managed and compliant devices </a:t>
              </a:r>
              <a:b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br>
              <a: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t>can access corporate resources</a:t>
              </a:r>
            </a:p>
          </p:txBody>
        </p:sp>
        <p:grpSp>
          <p:nvGrpSpPr>
            <p:cNvPr id="163" name="Group 162">
              <a:extLst>
                <a:ext uri="{FF2B5EF4-FFF2-40B4-BE49-F238E27FC236}">
                  <a16:creationId xmlns:a16="http://schemas.microsoft.com/office/drawing/2014/main" id="{0A90A6F0-376F-408F-B358-136683B1A8C8}"/>
                </a:ext>
              </a:extLst>
            </p:cNvPr>
            <p:cNvGrpSpPr/>
            <p:nvPr/>
          </p:nvGrpSpPr>
          <p:grpSpPr>
            <a:xfrm>
              <a:off x="814511" y="5622527"/>
              <a:ext cx="409349" cy="401526"/>
              <a:chOff x="682950" y="5665974"/>
              <a:chExt cx="372886" cy="365760"/>
            </a:xfrm>
          </p:grpSpPr>
          <p:sp>
            <p:nvSpPr>
              <p:cNvPr id="164" name="magnify" title="Icon of a magnifying glass">
                <a:extLst>
                  <a:ext uri="{FF2B5EF4-FFF2-40B4-BE49-F238E27FC236}">
                    <a16:creationId xmlns:a16="http://schemas.microsoft.com/office/drawing/2014/main" id="{031804AD-10BD-4225-90F8-F566D8F2791C}"/>
                  </a:ext>
                </a:extLst>
              </p:cNvPr>
              <p:cNvSpPr>
                <a:spLocks noChangeAspect="1" noEditPoints="1"/>
              </p:cNvSpPr>
              <p:nvPr/>
            </p:nvSpPr>
            <p:spPr bwMode="auto">
              <a:xfrm flipH="1">
                <a:off x="682950" y="5665974"/>
                <a:ext cx="372886" cy="365760"/>
              </a:xfrm>
              <a:custGeom>
                <a:avLst/>
                <a:gdLst>
                  <a:gd name="T0" fmla="*/ 112 w 343"/>
                  <a:gd name="T1" fmla="*/ 223 h 338"/>
                  <a:gd name="T2" fmla="*/ 0 w 343"/>
                  <a:gd name="T3" fmla="*/ 111 h 338"/>
                  <a:gd name="T4" fmla="*/ 112 w 343"/>
                  <a:gd name="T5" fmla="*/ 0 h 338"/>
                  <a:gd name="T6" fmla="*/ 223 w 343"/>
                  <a:gd name="T7" fmla="*/ 111 h 338"/>
                  <a:gd name="T8" fmla="*/ 112 w 343"/>
                  <a:gd name="T9" fmla="*/ 223 h 338"/>
                  <a:gd name="T10" fmla="*/ 343 w 343"/>
                  <a:gd name="T11" fmla="*/ 338 h 338"/>
                  <a:gd name="T12" fmla="*/ 191 w 343"/>
                  <a:gd name="T13" fmla="*/ 189 h 338"/>
                </a:gdLst>
                <a:ahLst/>
                <a:cxnLst>
                  <a:cxn ang="0">
                    <a:pos x="T0" y="T1"/>
                  </a:cxn>
                  <a:cxn ang="0">
                    <a:pos x="T2" y="T3"/>
                  </a:cxn>
                  <a:cxn ang="0">
                    <a:pos x="T4" y="T5"/>
                  </a:cxn>
                  <a:cxn ang="0">
                    <a:pos x="T6" y="T7"/>
                  </a:cxn>
                  <a:cxn ang="0">
                    <a:pos x="T8" y="T9"/>
                  </a:cxn>
                  <a:cxn ang="0">
                    <a:pos x="T10" y="T11"/>
                  </a:cxn>
                  <a:cxn ang="0">
                    <a:pos x="T12" y="T13"/>
                  </a:cxn>
                </a:cxnLst>
                <a:rect l="0" t="0" r="r" b="b"/>
                <a:pathLst>
                  <a:path w="343" h="338">
                    <a:moveTo>
                      <a:pt x="112" y="223"/>
                    </a:moveTo>
                    <a:cubicBezTo>
                      <a:pt x="50" y="223"/>
                      <a:pt x="0" y="173"/>
                      <a:pt x="0" y="111"/>
                    </a:cubicBezTo>
                    <a:cubicBezTo>
                      <a:pt x="0" y="50"/>
                      <a:pt x="50" y="0"/>
                      <a:pt x="112" y="0"/>
                    </a:cubicBezTo>
                    <a:cubicBezTo>
                      <a:pt x="173" y="0"/>
                      <a:pt x="223" y="50"/>
                      <a:pt x="223" y="111"/>
                    </a:cubicBezTo>
                    <a:cubicBezTo>
                      <a:pt x="223" y="173"/>
                      <a:pt x="173" y="223"/>
                      <a:pt x="112" y="223"/>
                    </a:cubicBezTo>
                    <a:close/>
                    <a:moveTo>
                      <a:pt x="343" y="338"/>
                    </a:moveTo>
                    <a:cubicBezTo>
                      <a:pt x="191" y="189"/>
                      <a:pt x="191" y="189"/>
                      <a:pt x="191" y="189"/>
                    </a:cubicBezTo>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1A1A1A"/>
                  </a:solidFill>
                  <a:effectLst/>
                  <a:uLnTx/>
                  <a:uFillTx/>
                  <a:latin typeface="Segoe UI"/>
                  <a:ea typeface="+mn-ea"/>
                  <a:cs typeface="+mn-cs"/>
                </a:endParaRPr>
              </a:p>
            </p:txBody>
          </p:sp>
          <p:sp>
            <p:nvSpPr>
              <p:cNvPr id="165" name="check" title="Icon of a checkmark">
                <a:extLst>
                  <a:ext uri="{FF2B5EF4-FFF2-40B4-BE49-F238E27FC236}">
                    <a16:creationId xmlns:a16="http://schemas.microsoft.com/office/drawing/2014/main" id="{D5867EB1-416A-4EA9-A0A8-8A9739C3E4C3}"/>
                  </a:ext>
                </a:extLst>
              </p:cNvPr>
              <p:cNvSpPr>
                <a:spLocks noChangeAspect="1"/>
              </p:cNvSpPr>
              <p:nvPr/>
            </p:nvSpPr>
            <p:spPr bwMode="auto">
              <a:xfrm>
                <a:off x="876612" y="5749152"/>
                <a:ext cx="110619" cy="78110"/>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sp>
        <p:nvSpPr>
          <p:cNvPr id="178" name="Rectangle: Rounded Corners 177">
            <a:extLst>
              <a:ext uri="{FF2B5EF4-FFF2-40B4-BE49-F238E27FC236}">
                <a16:creationId xmlns:a16="http://schemas.microsoft.com/office/drawing/2014/main" id="{7C4EF8CE-47B1-464D-AB4D-E34126456381}"/>
              </a:ext>
            </a:extLst>
          </p:cNvPr>
          <p:cNvSpPr/>
          <p:nvPr/>
        </p:nvSpPr>
        <p:spPr bwMode="auto">
          <a:xfrm>
            <a:off x="3401170" y="5304833"/>
            <a:ext cx="8035223" cy="1118203"/>
          </a:xfrm>
          <a:prstGeom prst="roundRect">
            <a:avLst>
              <a:gd name="adj" fmla="val 50000"/>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1"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cxnSp>
        <p:nvCxnSpPr>
          <p:cNvPr id="197" name="Straight Connector 196">
            <a:extLst>
              <a:ext uri="{FF2B5EF4-FFF2-40B4-BE49-F238E27FC236}">
                <a16:creationId xmlns:a16="http://schemas.microsoft.com/office/drawing/2014/main" id="{C8D1C52D-DC7A-4236-94F1-BFA73F6D0174}"/>
              </a:ext>
            </a:extLst>
          </p:cNvPr>
          <p:cNvCxnSpPr>
            <a:cxnSpLocks/>
          </p:cNvCxnSpPr>
          <p:nvPr/>
        </p:nvCxnSpPr>
        <p:spPr>
          <a:xfrm>
            <a:off x="5798884" y="6124150"/>
            <a:ext cx="5279882" cy="0"/>
          </a:xfrm>
          <a:prstGeom prst="line">
            <a:avLst/>
          </a:prstGeom>
          <a:solidFill>
            <a:srgbClr val="FFFFFF">
              <a:lumMod val="95000"/>
            </a:srgbClr>
          </a:solidFill>
          <a:ln w="19050" cap="flat" cmpd="sng" algn="ctr">
            <a:solidFill>
              <a:srgbClr val="505050"/>
            </a:solidFill>
            <a:prstDash val="solid"/>
          </a:ln>
          <a:effectLst/>
        </p:spPr>
      </p:cxnSp>
      <p:cxnSp>
        <p:nvCxnSpPr>
          <p:cNvPr id="214" name="Straight Connector 213">
            <a:extLst>
              <a:ext uri="{FF2B5EF4-FFF2-40B4-BE49-F238E27FC236}">
                <a16:creationId xmlns:a16="http://schemas.microsoft.com/office/drawing/2014/main" id="{48E24F03-450E-4205-8DBC-AEA240C0CC8C}"/>
              </a:ext>
            </a:extLst>
          </p:cNvPr>
          <p:cNvCxnSpPr>
            <a:cxnSpLocks/>
          </p:cNvCxnSpPr>
          <p:nvPr/>
        </p:nvCxnSpPr>
        <p:spPr>
          <a:xfrm>
            <a:off x="7616162" y="6036433"/>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16" name="Straight Connector 215">
            <a:extLst>
              <a:ext uri="{FF2B5EF4-FFF2-40B4-BE49-F238E27FC236}">
                <a16:creationId xmlns:a16="http://schemas.microsoft.com/office/drawing/2014/main" id="{6D8712B0-BB44-44F8-B1DE-C6BC88C8500C}"/>
              </a:ext>
            </a:extLst>
          </p:cNvPr>
          <p:cNvCxnSpPr>
            <a:cxnSpLocks/>
          </p:cNvCxnSpPr>
          <p:nvPr/>
        </p:nvCxnSpPr>
        <p:spPr>
          <a:xfrm>
            <a:off x="6274266" y="6024054"/>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17" name="Straight Connector 216">
            <a:extLst>
              <a:ext uri="{FF2B5EF4-FFF2-40B4-BE49-F238E27FC236}">
                <a16:creationId xmlns:a16="http://schemas.microsoft.com/office/drawing/2014/main" id="{6C7A28A0-391B-4BBD-B140-C99BA7A50E7D}"/>
              </a:ext>
            </a:extLst>
          </p:cNvPr>
          <p:cNvCxnSpPr>
            <a:cxnSpLocks/>
          </p:cNvCxnSpPr>
          <p:nvPr/>
        </p:nvCxnSpPr>
        <p:spPr>
          <a:xfrm>
            <a:off x="6902112" y="6029850"/>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pic>
        <p:nvPicPr>
          <p:cNvPr id="218" name="Graphic 217">
            <a:extLst>
              <a:ext uri="{FF2B5EF4-FFF2-40B4-BE49-F238E27FC236}">
                <a16:creationId xmlns:a16="http://schemas.microsoft.com/office/drawing/2014/main" id="{AE390450-891B-495C-B0BF-81FC5EFB1FA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15297" y="6055828"/>
            <a:ext cx="373956" cy="101989"/>
          </a:xfrm>
          <a:prstGeom prst="rect">
            <a:avLst/>
          </a:prstGeom>
        </p:spPr>
      </p:pic>
      <p:grpSp>
        <p:nvGrpSpPr>
          <p:cNvPr id="220" name="Group 219">
            <a:extLst>
              <a:ext uri="{FF2B5EF4-FFF2-40B4-BE49-F238E27FC236}">
                <a16:creationId xmlns:a16="http://schemas.microsoft.com/office/drawing/2014/main" id="{6F710F41-E0C1-43B7-823F-A18B0ACAFFF0}"/>
              </a:ext>
            </a:extLst>
          </p:cNvPr>
          <p:cNvGrpSpPr/>
          <p:nvPr/>
        </p:nvGrpSpPr>
        <p:grpSpPr>
          <a:xfrm>
            <a:off x="6154055" y="5701971"/>
            <a:ext cx="370338" cy="327772"/>
            <a:chOff x="4723767" y="3080378"/>
            <a:chExt cx="439858" cy="389301"/>
          </a:xfrm>
        </p:grpSpPr>
        <p:pic>
          <p:nvPicPr>
            <p:cNvPr id="221" name="Picture 220">
              <a:extLst>
                <a:ext uri="{FF2B5EF4-FFF2-40B4-BE49-F238E27FC236}">
                  <a16:creationId xmlns:a16="http://schemas.microsoft.com/office/drawing/2014/main" id="{6594828E-303D-4266-9083-842F9AEFAE8B}"/>
                </a:ext>
              </a:extLst>
            </p:cNvPr>
            <p:cNvPicPr>
              <a:picLocks noChangeAspect="1"/>
            </p:cNvPicPr>
            <p:nvPr/>
          </p:nvPicPr>
          <p:blipFill rotWithShape="1">
            <a:blip r:embed="rId5"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222" name="Group 221">
              <a:extLst>
                <a:ext uri="{FF2B5EF4-FFF2-40B4-BE49-F238E27FC236}">
                  <a16:creationId xmlns:a16="http://schemas.microsoft.com/office/drawing/2014/main" id="{6B5AB24B-8EF7-4D86-8524-C3C87E080AE2}"/>
                </a:ext>
              </a:extLst>
            </p:cNvPr>
            <p:cNvGrpSpPr/>
            <p:nvPr/>
          </p:nvGrpSpPr>
          <p:grpSpPr>
            <a:xfrm>
              <a:off x="4723767" y="3080378"/>
              <a:ext cx="439858" cy="389301"/>
              <a:chOff x="3131835" y="4047725"/>
              <a:chExt cx="439858" cy="389301"/>
            </a:xfrm>
          </p:grpSpPr>
          <p:grpSp>
            <p:nvGrpSpPr>
              <p:cNvPr id="223" name="Group 222">
                <a:extLst>
                  <a:ext uri="{FF2B5EF4-FFF2-40B4-BE49-F238E27FC236}">
                    <a16:creationId xmlns:a16="http://schemas.microsoft.com/office/drawing/2014/main" id="{837CB17F-0023-4B21-8D7A-982DC0134614}"/>
                  </a:ext>
                </a:extLst>
              </p:cNvPr>
              <p:cNvGrpSpPr/>
              <p:nvPr/>
            </p:nvGrpSpPr>
            <p:grpSpPr>
              <a:xfrm>
                <a:off x="3131835" y="4047725"/>
                <a:ext cx="182560" cy="348911"/>
                <a:chOff x="2136298" y="4226790"/>
                <a:chExt cx="196678" cy="375893"/>
              </a:xfrm>
            </p:grpSpPr>
            <p:sp>
              <p:nvSpPr>
                <p:cNvPr id="227" name="Rectangle 226">
                  <a:extLst>
                    <a:ext uri="{FF2B5EF4-FFF2-40B4-BE49-F238E27FC236}">
                      <a16:creationId xmlns:a16="http://schemas.microsoft.com/office/drawing/2014/main" id="{680BAEEE-8C4F-4A1F-8831-8EE82D37A9F4}"/>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8" name="server">
                  <a:extLst>
                    <a:ext uri="{FF2B5EF4-FFF2-40B4-BE49-F238E27FC236}">
                      <a16:creationId xmlns:a16="http://schemas.microsoft.com/office/drawing/2014/main" id="{84F44BA2-88C5-41BD-82C4-D914E075A21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24" name="Oval 223">
                <a:extLst>
                  <a:ext uri="{FF2B5EF4-FFF2-40B4-BE49-F238E27FC236}">
                    <a16:creationId xmlns:a16="http://schemas.microsoft.com/office/drawing/2014/main" id="{6175DC23-7CCC-4F10-BD5A-80CC9240CC07}"/>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25" name="Picture 224">
                <a:extLst>
                  <a:ext uri="{FF2B5EF4-FFF2-40B4-BE49-F238E27FC236}">
                    <a16:creationId xmlns:a16="http://schemas.microsoft.com/office/drawing/2014/main" id="{E915D24A-1787-4CD8-8E66-5E10DCF439E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226" name="Freeform 6">
                <a:extLst>
                  <a:ext uri="{FF2B5EF4-FFF2-40B4-BE49-F238E27FC236}">
                    <a16:creationId xmlns:a16="http://schemas.microsoft.com/office/drawing/2014/main" id="{1BA8F6EB-484E-4599-914D-737D001C6FB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48" name="Group 247">
            <a:extLst>
              <a:ext uri="{FF2B5EF4-FFF2-40B4-BE49-F238E27FC236}">
                <a16:creationId xmlns:a16="http://schemas.microsoft.com/office/drawing/2014/main" id="{AE71888F-F726-47AE-823D-C11FC2308575}"/>
              </a:ext>
            </a:extLst>
          </p:cNvPr>
          <p:cNvGrpSpPr/>
          <p:nvPr/>
        </p:nvGrpSpPr>
        <p:grpSpPr>
          <a:xfrm>
            <a:off x="6798396" y="5712906"/>
            <a:ext cx="370338" cy="327772"/>
            <a:chOff x="4723767" y="3080378"/>
            <a:chExt cx="439858" cy="389301"/>
          </a:xfrm>
        </p:grpSpPr>
        <p:pic>
          <p:nvPicPr>
            <p:cNvPr id="249" name="Picture 248">
              <a:extLst>
                <a:ext uri="{FF2B5EF4-FFF2-40B4-BE49-F238E27FC236}">
                  <a16:creationId xmlns:a16="http://schemas.microsoft.com/office/drawing/2014/main" id="{4C702919-E614-4528-918B-A1FCB85C5CD0}"/>
                </a:ext>
              </a:extLst>
            </p:cNvPr>
            <p:cNvPicPr>
              <a:picLocks noChangeAspect="1"/>
            </p:cNvPicPr>
            <p:nvPr/>
          </p:nvPicPr>
          <p:blipFill rotWithShape="1">
            <a:blip r:embed="rId5"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250" name="Group 249">
              <a:extLst>
                <a:ext uri="{FF2B5EF4-FFF2-40B4-BE49-F238E27FC236}">
                  <a16:creationId xmlns:a16="http://schemas.microsoft.com/office/drawing/2014/main" id="{ECC49ABA-7DF0-497C-8EAD-72649ECFC0DE}"/>
                </a:ext>
              </a:extLst>
            </p:cNvPr>
            <p:cNvGrpSpPr/>
            <p:nvPr/>
          </p:nvGrpSpPr>
          <p:grpSpPr>
            <a:xfrm>
              <a:off x="4723767" y="3080378"/>
              <a:ext cx="439858" cy="389301"/>
              <a:chOff x="3131835" y="4047725"/>
              <a:chExt cx="439858" cy="389301"/>
            </a:xfrm>
          </p:grpSpPr>
          <p:grpSp>
            <p:nvGrpSpPr>
              <p:cNvPr id="251" name="Group 250">
                <a:extLst>
                  <a:ext uri="{FF2B5EF4-FFF2-40B4-BE49-F238E27FC236}">
                    <a16:creationId xmlns:a16="http://schemas.microsoft.com/office/drawing/2014/main" id="{5AD1BFE3-AC66-45C3-8FC9-7D00787CD273}"/>
                  </a:ext>
                </a:extLst>
              </p:cNvPr>
              <p:cNvGrpSpPr/>
              <p:nvPr/>
            </p:nvGrpSpPr>
            <p:grpSpPr>
              <a:xfrm>
                <a:off x="3131835" y="4047725"/>
                <a:ext cx="182560" cy="348911"/>
                <a:chOff x="2136298" y="4226790"/>
                <a:chExt cx="196678" cy="375893"/>
              </a:xfrm>
            </p:grpSpPr>
            <p:sp>
              <p:nvSpPr>
                <p:cNvPr id="255" name="Rectangle 254">
                  <a:extLst>
                    <a:ext uri="{FF2B5EF4-FFF2-40B4-BE49-F238E27FC236}">
                      <a16:creationId xmlns:a16="http://schemas.microsoft.com/office/drawing/2014/main" id="{39F6496F-B8E1-40DF-9D99-2A3E673A7F41}"/>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6" name="server">
                  <a:extLst>
                    <a:ext uri="{FF2B5EF4-FFF2-40B4-BE49-F238E27FC236}">
                      <a16:creationId xmlns:a16="http://schemas.microsoft.com/office/drawing/2014/main" id="{D904AD5A-9EF3-4827-9403-C599C8A24897}"/>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52" name="Oval 251">
                <a:extLst>
                  <a:ext uri="{FF2B5EF4-FFF2-40B4-BE49-F238E27FC236}">
                    <a16:creationId xmlns:a16="http://schemas.microsoft.com/office/drawing/2014/main" id="{6A98C489-D18F-4AE2-8ADC-302A8D170D1A}"/>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53" name="Picture 252">
                <a:extLst>
                  <a:ext uri="{FF2B5EF4-FFF2-40B4-BE49-F238E27FC236}">
                    <a16:creationId xmlns:a16="http://schemas.microsoft.com/office/drawing/2014/main" id="{6DF798CC-8BD5-43B6-95A1-CF833BE15AB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254" name="Freeform 6">
                <a:extLst>
                  <a:ext uri="{FF2B5EF4-FFF2-40B4-BE49-F238E27FC236}">
                    <a16:creationId xmlns:a16="http://schemas.microsoft.com/office/drawing/2014/main" id="{91298E6E-6C2A-4914-8DFF-8C2A6719FF9A}"/>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cxnSp>
        <p:nvCxnSpPr>
          <p:cNvPr id="257" name="Straight Connector 256">
            <a:extLst>
              <a:ext uri="{FF2B5EF4-FFF2-40B4-BE49-F238E27FC236}">
                <a16:creationId xmlns:a16="http://schemas.microsoft.com/office/drawing/2014/main" id="{0EE57BFC-FCF1-4113-9927-D6F3EEA1A0B4}"/>
              </a:ext>
            </a:extLst>
          </p:cNvPr>
          <p:cNvCxnSpPr/>
          <p:nvPr/>
        </p:nvCxnSpPr>
        <p:spPr>
          <a:xfrm>
            <a:off x="8434725" y="6036433"/>
            <a:ext cx="0" cy="85431"/>
          </a:xfrm>
          <a:prstGeom prst="line">
            <a:avLst/>
          </a:prstGeom>
          <a:solidFill>
            <a:srgbClr val="FFFFFF">
              <a:lumMod val="95000"/>
            </a:srgbClr>
          </a:solidFill>
          <a:ln w="19050" cap="flat" cmpd="sng" algn="ctr">
            <a:solidFill>
              <a:srgbClr val="505050"/>
            </a:solidFill>
            <a:prstDash val="solid"/>
          </a:ln>
          <a:effectLst/>
        </p:spPr>
      </p:cxnSp>
      <p:cxnSp>
        <p:nvCxnSpPr>
          <p:cNvPr id="258" name="Straight Connector 257">
            <a:extLst>
              <a:ext uri="{FF2B5EF4-FFF2-40B4-BE49-F238E27FC236}">
                <a16:creationId xmlns:a16="http://schemas.microsoft.com/office/drawing/2014/main" id="{C1DFBD4F-3047-4CAB-9048-BA29B7E5C243}"/>
              </a:ext>
            </a:extLst>
          </p:cNvPr>
          <p:cNvCxnSpPr/>
          <p:nvPr/>
        </p:nvCxnSpPr>
        <p:spPr>
          <a:xfrm>
            <a:off x="8875161" y="6036661"/>
            <a:ext cx="0" cy="85431"/>
          </a:xfrm>
          <a:prstGeom prst="line">
            <a:avLst/>
          </a:prstGeom>
          <a:solidFill>
            <a:srgbClr val="FFFFFF">
              <a:lumMod val="95000"/>
            </a:srgbClr>
          </a:solidFill>
          <a:ln w="19050" cap="flat" cmpd="sng" algn="ctr">
            <a:solidFill>
              <a:srgbClr val="505050"/>
            </a:solidFill>
            <a:prstDash val="solid"/>
          </a:ln>
          <a:effectLst/>
        </p:spPr>
      </p:cxnSp>
      <p:cxnSp>
        <p:nvCxnSpPr>
          <p:cNvPr id="259" name="Straight Connector 258">
            <a:extLst>
              <a:ext uri="{FF2B5EF4-FFF2-40B4-BE49-F238E27FC236}">
                <a16:creationId xmlns:a16="http://schemas.microsoft.com/office/drawing/2014/main" id="{1C5D9744-50B0-4306-8A31-A9356B9FF51C}"/>
              </a:ext>
            </a:extLst>
          </p:cNvPr>
          <p:cNvCxnSpPr/>
          <p:nvPr/>
        </p:nvCxnSpPr>
        <p:spPr>
          <a:xfrm>
            <a:off x="9756033"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260" name="Straight Connector 259">
            <a:extLst>
              <a:ext uri="{FF2B5EF4-FFF2-40B4-BE49-F238E27FC236}">
                <a16:creationId xmlns:a16="http://schemas.microsoft.com/office/drawing/2014/main" id="{ECF52424-46C8-4F26-AEE3-FC77C1C7E0C8}"/>
              </a:ext>
            </a:extLst>
          </p:cNvPr>
          <p:cNvCxnSpPr/>
          <p:nvPr/>
        </p:nvCxnSpPr>
        <p:spPr>
          <a:xfrm>
            <a:off x="10196469"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261" name="Straight Connector 260">
            <a:extLst>
              <a:ext uri="{FF2B5EF4-FFF2-40B4-BE49-F238E27FC236}">
                <a16:creationId xmlns:a16="http://schemas.microsoft.com/office/drawing/2014/main" id="{859643AF-9631-47BA-A601-17F1A8F81F1F}"/>
              </a:ext>
            </a:extLst>
          </p:cNvPr>
          <p:cNvCxnSpPr/>
          <p:nvPr/>
        </p:nvCxnSpPr>
        <p:spPr>
          <a:xfrm>
            <a:off x="9315597"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262" name="Straight Connector 261">
            <a:extLst>
              <a:ext uri="{FF2B5EF4-FFF2-40B4-BE49-F238E27FC236}">
                <a16:creationId xmlns:a16="http://schemas.microsoft.com/office/drawing/2014/main" id="{6F0C3D38-DD64-4E53-8192-3D4DE04D01CB}"/>
              </a:ext>
            </a:extLst>
          </p:cNvPr>
          <p:cNvCxnSpPr/>
          <p:nvPr/>
        </p:nvCxnSpPr>
        <p:spPr>
          <a:xfrm>
            <a:off x="10636905" y="6045975"/>
            <a:ext cx="0" cy="73152"/>
          </a:xfrm>
          <a:prstGeom prst="line">
            <a:avLst/>
          </a:prstGeom>
          <a:solidFill>
            <a:srgbClr val="FFFFFF">
              <a:lumMod val="95000"/>
            </a:srgbClr>
          </a:solidFill>
          <a:ln w="19050" cap="flat" cmpd="sng" algn="ctr">
            <a:solidFill>
              <a:srgbClr val="505050"/>
            </a:solidFill>
            <a:prstDash val="solid"/>
          </a:ln>
          <a:effectLst/>
        </p:spPr>
      </p:cxnSp>
      <p:cxnSp>
        <p:nvCxnSpPr>
          <p:cNvPr id="263" name="Straight Connector 262">
            <a:extLst>
              <a:ext uri="{FF2B5EF4-FFF2-40B4-BE49-F238E27FC236}">
                <a16:creationId xmlns:a16="http://schemas.microsoft.com/office/drawing/2014/main" id="{6F9985F5-FB8A-48A7-AB3B-874A28879623}"/>
              </a:ext>
            </a:extLst>
          </p:cNvPr>
          <p:cNvCxnSpPr>
            <a:cxnSpLocks/>
          </p:cNvCxnSpPr>
          <p:nvPr/>
        </p:nvCxnSpPr>
        <p:spPr>
          <a:xfrm>
            <a:off x="11067748" y="6045975"/>
            <a:ext cx="0" cy="75575"/>
          </a:xfrm>
          <a:prstGeom prst="line">
            <a:avLst/>
          </a:prstGeom>
          <a:solidFill>
            <a:srgbClr val="FFFFFF">
              <a:lumMod val="95000"/>
            </a:srgbClr>
          </a:solidFill>
          <a:ln w="19050" cap="flat" cmpd="sng" algn="ctr">
            <a:solidFill>
              <a:srgbClr val="505050"/>
            </a:solidFill>
            <a:prstDash val="solid"/>
          </a:ln>
          <a:effectLst/>
        </p:spPr>
      </p:cxnSp>
      <p:sp>
        <p:nvSpPr>
          <p:cNvPr id="268" name="Manufacturing_E99C" title="Icon of a robotic arm">
            <a:extLst>
              <a:ext uri="{FF2B5EF4-FFF2-40B4-BE49-F238E27FC236}">
                <a16:creationId xmlns:a16="http://schemas.microsoft.com/office/drawing/2014/main" id="{1B5DE0ED-D5B3-4BC0-9492-639B3D147C46}"/>
              </a:ext>
            </a:extLst>
          </p:cNvPr>
          <p:cNvSpPr>
            <a:spLocks noChangeAspect="1" noEditPoints="1"/>
          </p:cNvSpPr>
          <p:nvPr/>
        </p:nvSpPr>
        <p:spPr bwMode="auto">
          <a:xfrm>
            <a:off x="9625689" y="5775775"/>
            <a:ext cx="220095" cy="215153"/>
          </a:xfrm>
          <a:custGeom>
            <a:avLst/>
            <a:gdLst>
              <a:gd name="T0" fmla="*/ 3549 w 3875"/>
              <a:gd name="T1" fmla="*/ 2212 h 3788"/>
              <a:gd name="T2" fmla="*/ 3875 w 3875"/>
              <a:gd name="T3" fmla="*/ 2538 h 3788"/>
              <a:gd name="T4" fmla="*/ 3875 w 3875"/>
              <a:gd name="T5" fmla="*/ 2913 h 3788"/>
              <a:gd name="T6" fmla="*/ 3195 w 3875"/>
              <a:gd name="T7" fmla="*/ 2218 h 3788"/>
              <a:gd name="T8" fmla="*/ 2875 w 3875"/>
              <a:gd name="T9" fmla="*/ 2538 h 3788"/>
              <a:gd name="T10" fmla="*/ 2875 w 3875"/>
              <a:gd name="T11" fmla="*/ 2913 h 3788"/>
              <a:gd name="T12" fmla="*/ 1000 w 3875"/>
              <a:gd name="T13" fmla="*/ 1413 h 3788"/>
              <a:gd name="T14" fmla="*/ 375 w 3875"/>
              <a:gd name="T15" fmla="*/ 2038 h 3788"/>
              <a:gd name="T16" fmla="*/ 375 w 3875"/>
              <a:gd name="T17" fmla="*/ 3788 h 3788"/>
              <a:gd name="T18" fmla="*/ 1625 w 3875"/>
              <a:gd name="T19" fmla="*/ 3788 h 3788"/>
              <a:gd name="T20" fmla="*/ 1625 w 3875"/>
              <a:gd name="T21" fmla="*/ 2038 h 3788"/>
              <a:gd name="T22" fmla="*/ 1000 w 3875"/>
              <a:gd name="T23" fmla="*/ 1413 h 3788"/>
              <a:gd name="T24" fmla="*/ 0 w 3875"/>
              <a:gd name="T25" fmla="*/ 3788 h 3788"/>
              <a:gd name="T26" fmla="*/ 2000 w 3875"/>
              <a:gd name="T27" fmla="*/ 3788 h 3788"/>
              <a:gd name="T28" fmla="*/ 1000 w 3875"/>
              <a:gd name="T29" fmla="*/ 2038 h 3788"/>
              <a:gd name="T30" fmla="*/ 875 w 3875"/>
              <a:gd name="T31" fmla="*/ 2163 h 3788"/>
              <a:gd name="T32" fmla="*/ 1000 w 3875"/>
              <a:gd name="T33" fmla="*/ 2288 h 3788"/>
              <a:gd name="T34" fmla="*/ 1125 w 3875"/>
              <a:gd name="T35" fmla="*/ 2163 h 3788"/>
              <a:gd name="T36" fmla="*/ 1000 w 3875"/>
              <a:gd name="T37" fmla="*/ 2038 h 3788"/>
              <a:gd name="T38" fmla="*/ 3054 w 3875"/>
              <a:gd name="T39" fmla="*/ 1920 h 3788"/>
              <a:gd name="T40" fmla="*/ 3518 w 3875"/>
              <a:gd name="T41" fmla="*/ 1722 h 3788"/>
              <a:gd name="T42" fmla="*/ 1604 w 3875"/>
              <a:gd name="T43" fmla="*/ 1875 h 3788"/>
              <a:gd name="T44" fmla="*/ 2769 w 3875"/>
              <a:gd name="T45" fmla="*/ 674 h 3788"/>
              <a:gd name="T46" fmla="*/ 2761 w 3875"/>
              <a:gd name="T47" fmla="*/ 144 h 3788"/>
              <a:gd name="T48" fmla="*/ 2231 w 3875"/>
              <a:gd name="T49" fmla="*/ 152 h 3788"/>
              <a:gd name="T50" fmla="*/ 1007 w 3875"/>
              <a:gd name="T51" fmla="*/ 1413 h 3788"/>
              <a:gd name="T52" fmla="*/ 3141 w 3875"/>
              <a:gd name="T53" fmla="*/ 2139 h 3788"/>
              <a:gd name="T54" fmla="*/ 3508 w 3875"/>
              <a:gd name="T55" fmla="*/ 2246 h 3788"/>
              <a:gd name="T56" fmla="*/ 3592 w 3875"/>
              <a:gd name="T57" fmla="*/ 1924 h 3788"/>
              <a:gd name="T58" fmla="*/ 2846 w 3875"/>
              <a:gd name="T59" fmla="*/ 268 h 3788"/>
              <a:gd name="T60" fmla="*/ 3141 w 3875"/>
              <a:gd name="T61" fmla="*/ 2139 h 3788"/>
              <a:gd name="T62" fmla="*/ 2575 w 3875"/>
              <a:gd name="T63" fmla="*/ 874 h 3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75" h="3788">
                <a:moveTo>
                  <a:pt x="3549" y="2212"/>
                </a:moveTo>
                <a:cubicBezTo>
                  <a:pt x="3875" y="2538"/>
                  <a:pt x="3875" y="2538"/>
                  <a:pt x="3875" y="2538"/>
                </a:cubicBezTo>
                <a:cubicBezTo>
                  <a:pt x="3875" y="2913"/>
                  <a:pt x="3875" y="2913"/>
                  <a:pt x="3875" y="2913"/>
                </a:cubicBezTo>
                <a:moveTo>
                  <a:pt x="3195" y="2218"/>
                </a:moveTo>
                <a:cubicBezTo>
                  <a:pt x="2875" y="2538"/>
                  <a:pt x="2875" y="2538"/>
                  <a:pt x="2875" y="2538"/>
                </a:cubicBezTo>
                <a:cubicBezTo>
                  <a:pt x="2875" y="2913"/>
                  <a:pt x="2875" y="2913"/>
                  <a:pt x="2875" y="2913"/>
                </a:cubicBezTo>
                <a:moveTo>
                  <a:pt x="1000" y="1413"/>
                </a:moveTo>
                <a:cubicBezTo>
                  <a:pt x="655" y="1413"/>
                  <a:pt x="375" y="1693"/>
                  <a:pt x="375" y="2038"/>
                </a:cubicBezTo>
                <a:cubicBezTo>
                  <a:pt x="375" y="3788"/>
                  <a:pt x="375" y="3788"/>
                  <a:pt x="375" y="3788"/>
                </a:cubicBezTo>
                <a:cubicBezTo>
                  <a:pt x="1625" y="3788"/>
                  <a:pt x="1625" y="3788"/>
                  <a:pt x="1625" y="3788"/>
                </a:cubicBezTo>
                <a:cubicBezTo>
                  <a:pt x="1625" y="2038"/>
                  <a:pt x="1625" y="2038"/>
                  <a:pt x="1625" y="2038"/>
                </a:cubicBezTo>
                <a:cubicBezTo>
                  <a:pt x="1625" y="1693"/>
                  <a:pt x="1345" y="1413"/>
                  <a:pt x="1000" y="1413"/>
                </a:cubicBezTo>
                <a:close/>
                <a:moveTo>
                  <a:pt x="0" y="3788"/>
                </a:moveTo>
                <a:cubicBezTo>
                  <a:pt x="2000" y="3788"/>
                  <a:pt x="2000" y="3788"/>
                  <a:pt x="2000" y="3788"/>
                </a:cubicBezTo>
                <a:moveTo>
                  <a:pt x="1000" y="2038"/>
                </a:moveTo>
                <a:cubicBezTo>
                  <a:pt x="931" y="2038"/>
                  <a:pt x="875" y="2094"/>
                  <a:pt x="875" y="2163"/>
                </a:cubicBezTo>
                <a:cubicBezTo>
                  <a:pt x="875" y="2232"/>
                  <a:pt x="931" y="2288"/>
                  <a:pt x="1000" y="2288"/>
                </a:cubicBezTo>
                <a:cubicBezTo>
                  <a:pt x="1069" y="2288"/>
                  <a:pt x="1125" y="2232"/>
                  <a:pt x="1125" y="2163"/>
                </a:cubicBezTo>
                <a:cubicBezTo>
                  <a:pt x="1125" y="2094"/>
                  <a:pt x="1069" y="2038"/>
                  <a:pt x="1000" y="2038"/>
                </a:cubicBezTo>
                <a:close/>
                <a:moveTo>
                  <a:pt x="3054" y="1920"/>
                </a:moveTo>
                <a:cubicBezTo>
                  <a:pt x="3518" y="1722"/>
                  <a:pt x="3518" y="1722"/>
                  <a:pt x="3518" y="1722"/>
                </a:cubicBezTo>
                <a:moveTo>
                  <a:pt x="1604" y="1875"/>
                </a:moveTo>
                <a:cubicBezTo>
                  <a:pt x="2769" y="674"/>
                  <a:pt x="2769" y="674"/>
                  <a:pt x="2769" y="674"/>
                </a:cubicBezTo>
                <a:cubicBezTo>
                  <a:pt x="2913" y="526"/>
                  <a:pt x="2910" y="288"/>
                  <a:pt x="2761" y="144"/>
                </a:cubicBezTo>
                <a:cubicBezTo>
                  <a:pt x="2613" y="0"/>
                  <a:pt x="2375" y="3"/>
                  <a:pt x="2231" y="152"/>
                </a:cubicBezTo>
                <a:cubicBezTo>
                  <a:pt x="1007" y="1413"/>
                  <a:pt x="1007" y="1413"/>
                  <a:pt x="1007" y="1413"/>
                </a:cubicBezTo>
                <a:moveTo>
                  <a:pt x="3141" y="2139"/>
                </a:moveTo>
                <a:cubicBezTo>
                  <a:pt x="3202" y="2278"/>
                  <a:pt x="3375" y="2333"/>
                  <a:pt x="3508" y="2246"/>
                </a:cubicBezTo>
                <a:cubicBezTo>
                  <a:pt x="3612" y="2178"/>
                  <a:pt x="3643" y="2038"/>
                  <a:pt x="3592" y="1924"/>
                </a:cubicBezTo>
                <a:cubicBezTo>
                  <a:pt x="2846" y="268"/>
                  <a:pt x="2846" y="268"/>
                  <a:pt x="2846" y="268"/>
                </a:cubicBezTo>
                <a:moveTo>
                  <a:pt x="3141" y="2139"/>
                </a:moveTo>
                <a:cubicBezTo>
                  <a:pt x="2575" y="874"/>
                  <a:pt x="2575" y="874"/>
                  <a:pt x="2575" y="874"/>
                </a:cubicBezTo>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69" name="Beaker_F196" title="Icon of a scientific flask with liquid in it">
            <a:extLst>
              <a:ext uri="{FF2B5EF4-FFF2-40B4-BE49-F238E27FC236}">
                <a16:creationId xmlns:a16="http://schemas.microsoft.com/office/drawing/2014/main" id="{3D60F8DB-104E-4087-8AC0-7D8E055B01E1}"/>
              </a:ext>
            </a:extLst>
          </p:cNvPr>
          <p:cNvSpPr>
            <a:spLocks noChangeAspect="1" noEditPoints="1"/>
          </p:cNvSpPr>
          <p:nvPr/>
        </p:nvSpPr>
        <p:spPr bwMode="auto">
          <a:xfrm>
            <a:off x="10093758" y="5775774"/>
            <a:ext cx="186209" cy="215153"/>
          </a:xfrm>
          <a:custGeom>
            <a:avLst/>
            <a:gdLst>
              <a:gd name="T0" fmla="*/ 2433 w 3250"/>
              <a:gd name="T1" fmla="*/ 2127 h 3754"/>
              <a:gd name="T2" fmla="*/ 1894 w 3250"/>
              <a:gd name="T3" fmla="*/ 2002 h 3754"/>
              <a:gd name="T4" fmla="*/ 1355 w 3250"/>
              <a:gd name="T5" fmla="*/ 2252 h 3754"/>
              <a:gd name="T6" fmla="*/ 817 w 3250"/>
              <a:gd name="T7" fmla="*/ 2127 h 3754"/>
              <a:gd name="T8" fmla="*/ 874 w 3250"/>
              <a:gd name="T9" fmla="*/ 0 h 3754"/>
              <a:gd name="T10" fmla="*/ 1249 w 3250"/>
              <a:gd name="T11" fmla="*/ 0 h 3754"/>
              <a:gd name="T12" fmla="*/ 1249 w 3250"/>
              <a:gd name="T13" fmla="*/ 1306 h 3754"/>
              <a:gd name="T14" fmla="*/ 1213 w 3250"/>
              <a:gd name="T15" fmla="*/ 1437 h 3754"/>
              <a:gd name="T16" fmla="*/ 100 w 3250"/>
              <a:gd name="T17" fmla="*/ 3375 h 3754"/>
              <a:gd name="T18" fmla="*/ 315 w 3250"/>
              <a:gd name="T19" fmla="*/ 3754 h 3754"/>
              <a:gd name="T20" fmla="*/ 2936 w 3250"/>
              <a:gd name="T21" fmla="*/ 3754 h 3754"/>
              <a:gd name="T22" fmla="*/ 3150 w 3250"/>
              <a:gd name="T23" fmla="*/ 3376 h 3754"/>
              <a:gd name="T24" fmla="*/ 2037 w 3250"/>
              <a:gd name="T25" fmla="*/ 1437 h 3754"/>
              <a:gd name="T26" fmla="*/ 2000 w 3250"/>
              <a:gd name="T27" fmla="*/ 1306 h 3754"/>
              <a:gd name="T28" fmla="*/ 2000 w 3250"/>
              <a:gd name="T29" fmla="*/ 0 h 3754"/>
              <a:gd name="T30" fmla="*/ 2376 w 3250"/>
              <a:gd name="T31" fmla="*/ 0 h 3754"/>
              <a:gd name="T32" fmla="*/ 874 w 3250"/>
              <a:gd name="T33" fmla="*/ 3254 h 3754"/>
              <a:gd name="T34" fmla="*/ 1124 w 3250"/>
              <a:gd name="T35" fmla="*/ 3254 h 3754"/>
              <a:gd name="T36" fmla="*/ 1375 w 3250"/>
              <a:gd name="T37" fmla="*/ 2905 h 3754"/>
              <a:gd name="T38" fmla="*/ 1625 w 3250"/>
              <a:gd name="T39" fmla="*/ 2905 h 3754"/>
              <a:gd name="T40" fmla="*/ 874 w 3250"/>
              <a:gd name="T41" fmla="*/ 2601 h 3754"/>
              <a:gd name="T42" fmla="*/ 1124 w 3250"/>
              <a:gd name="T43" fmla="*/ 2601 h 3754"/>
              <a:gd name="T44" fmla="*/ 1875 w 3250"/>
              <a:gd name="T45" fmla="*/ 2655 h 3754"/>
              <a:gd name="T46" fmla="*/ 2125 w 3250"/>
              <a:gd name="T47" fmla="*/ 2655 h 3754"/>
              <a:gd name="T48" fmla="*/ 2376 w 3250"/>
              <a:gd name="T49" fmla="*/ 3254 h 3754"/>
              <a:gd name="T50" fmla="*/ 2626 w 3250"/>
              <a:gd name="T51" fmla="*/ 3254 h 3754"/>
              <a:gd name="T52" fmla="*/ 1625 w 3250"/>
              <a:gd name="T53" fmla="*/ 3375 h 3754"/>
              <a:gd name="T54" fmla="*/ 1875 w 3250"/>
              <a:gd name="T55" fmla="*/ 3375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0" h="3754">
                <a:moveTo>
                  <a:pt x="2433" y="2127"/>
                </a:moveTo>
                <a:cubicBezTo>
                  <a:pt x="2433" y="2127"/>
                  <a:pt x="2164" y="2002"/>
                  <a:pt x="1894" y="2002"/>
                </a:cubicBezTo>
                <a:cubicBezTo>
                  <a:pt x="1625" y="2002"/>
                  <a:pt x="1625" y="2252"/>
                  <a:pt x="1355" y="2252"/>
                </a:cubicBezTo>
                <a:cubicBezTo>
                  <a:pt x="1086" y="2252"/>
                  <a:pt x="817" y="2127"/>
                  <a:pt x="817" y="2127"/>
                </a:cubicBezTo>
                <a:moveTo>
                  <a:pt x="874" y="0"/>
                </a:moveTo>
                <a:cubicBezTo>
                  <a:pt x="1249" y="0"/>
                  <a:pt x="1249" y="0"/>
                  <a:pt x="1249" y="0"/>
                </a:cubicBezTo>
                <a:cubicBezTo>
                  <a:pt x="1249" y="1306"/>
                  <a:pt x="1249" y="1306"/>
                  <a:pt x="1249" y="1306"/>
                </a:cubicBezTo>
                <a:cubicBezTo>
                  <a:pt x="1249" y="1352"/>
                  <a:pt x="1237" y="1397"/>
                  <a:pt x="1213" y="1437"/>
                </a:cubicBezTo>
                <a:cubicBezTo>
                  <a:pt x="100" y="3375"/>
                  <a:pt x="100" y="3375"/>
                  <a:pt x="100" y="3375"/>
                </a:cubicBezTo>
                <a:cubicBezTo>
                  <a:pt x="0" y="3542"/>
                  <a:pt x="120" y="3754"/>
                  <a:pt x="315" y="3754"/>
                </a:cubicBezTo>
                <a:cubicBezTo>
                  <a:pt x="2936" y="3754"/>
                  <a:pt x="2936" y="3754"/>
                  <a:pt x="2936" y="3754"/>
                </a:cubicBezTo>
                <a:cubicBezTo>
                  <a:pt x="3130" y="3754"/>
                  <a:pt x="3250" y="3543"/>
                  <a:pt x="3150" y="3376"/>
                </a:cubicBezTo>
                <a:cubicBezTo>
                  <a:pt x="2037" y="1437"/>
                  <a:pt x="2037" y="1437"/>
                  <a:pt x="2037" y="1437"/>
                </a:cubicBezTo>
                <a:cubicBezTo>
                  <a:pt x="2013" y="1397"/>
                  <a:pt x="2000" y="1352"/>
                  <a:pt x="2000" y="1306"/>
                </a:cubicBezTo>
                <a:cubicBezTo>
                  <a:pt x="2000" y="0"/>
                  <a:pt x="2000" y="0"/>
                  <a:pt x="2000" y="0"/>
                </a:cubicBezTo>
                <a:cubicBezTo>
                  <a:pt x="2376" y="0"/>
                  <a:pt x="2376" y="0"/>
                  <a:pt x="2376" y="0"/>
                </a:cubicBezTo>
                <a:moveTo>
                  <a:pt x="874" y="3254"/>
                </a:moveTo>
                <a:cubicBezTo>
                  <a:pt x="1124" y="3254"/>
                  <a:pt x="1124" y="3254"/>
                  <a:pt x="1124" y="3254"/>
                </a:cubicBezTo>
                <a:moveTo>
                  <a:pt x="1375" y="2905"/>
                </a:moveTo>
                <a:cubicBezTo>
                  <a:pt x="1625" y="2905"/>
                  <a:pt x="1625" y="2905"/>
                  <a:pt x="1625" y="2905"/>
                </a:cubicBezTo>
                <a:moveTo>
                  <a:pt x="874" y="2601"/>
                </a:moveTo>
                <a:cubicBezTo>
                  <a:pt x="1124" y="2601"/>
                  <a:pt x="1124" y="2601"/>
                  <a:pt x="1124" y="2601"/>
                </a:cubicBezTo>
                <a:moveTo>
                  <a:pt x="1875" y="2655"/>
                </a:moveTo>
                <a:cubicBezTo>
                  <a:pt x="2125" y="2655"/>
                  <a:pt x="2125" y="2655"/>
                  <a:pt x="2125" y="2655"/>
                </a:cubicBezTo>
                <a:moveTo>
                  <a:pt x="2376" y="3254"/>
                </a:moveTo>
                <a:cubicBezTo>
                  <a:pt x="2626" y="3254"/>
                  <a:pt x="2626" y="3254"/>
                  <a:pt x="2626" y="3254"/>
                </a:cubicBezTo>
                <a:moveTo>
                  <a:pt x="1625" y="3375"/>
                </a:moveTo>
                <a:cubicBezTo>
                  <a:pt x="1875" y="3375"/>
                  <a:pt x="1875" y="3375"/>
                  <a:pt x="1875" y="3375"/>
                </a:cubicBezTo>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70" name="printer" title="Icon of a printer">
            <a:extLst>
              <a:ext uri="{FF2B5EF4-FFF2-40B4-BE49-F238E27FC236}">
                <a16:creationId xmlns:a16="http://schemas.microsoft.com/office/drawing/2014/main" id="{5E9BF7FE-0943-47D7-B244-49695E5154D8}"/>
              </a:ext>
            </a:extLst>
          </p:cNvPr>
          <p:cNvSpPr>
            <a:spLocks noChangeAspect="1" noEditPoints="1"/>
          </p:cNvSpPr>
          <p:nvPr/>
        </p:nvSpPr>
        <p:spPr bwMode="auto">
          <a:xfrm>
            <a:off x="10958306" y="5767901"/>
            <a:ext cx="218884" cy="217976"/>
          </a:xfrm>
          <a:custGeom>
            <a:avLst/>
            <a:gdLst>
              <a:gd name="T0" fmla="*/ 88 w 333"/>
              <a:gd name="T1" fmla="*/ 285 h 331"/>
              <a:gd name="T2" fmla="*/ 0 w 333"/>
              <a:gd name="T3" fmla="*/ 285 h 331"/>
              <a:gd name="T4" fmla="*/ 0 w 333"/>
              <a:gd name="T5" fmla="*/ 146 h 331"/>
              <a:gd name="T6" fmla="*/ 18 w 333"/>
              <a:gd name="T7" fmla="*/ 128 h 331"/>
              <a:gd name="T8" fmla="*/ 315 w 333"/>
              <a:gd name="T9" fmla="*/ 128 h 331"/>
              <a:gd name="T10" fmla="*/ 333 w 333"/>
              <a:gd name="T11" fmla="*/ 146 h 331"/>
              <a:gd name="T12" fmla="*/ 333 w 333"/>
              <a:gd name="T13" fmla="*/ 285 h 331"/>
              <a:gd name="T14" fmla="*/ 243 w 333"/>
              <a:gd name="T15" fmla="*/ 285 h 331"/>
              <a:gd name="T16" fmla="*/ 244 w 333"/>
              <a:gd name="T17" fmla="*/ 128 h 331"/>
              <a:gd name="T18" fmla="*/ 244 w 333"/>
              <a:gd name="T19" fmla="*/ 0 h 331"/>
              <a:gd name="T20" fmla="*/ 88 w 333"/>
              <a:gd name="T21" fmla="*/ 0 h 331"/>
              <a:gd name="T22" fmla="*/ 88 w 333"/>
              <a:gd name="T23" fmla="*/ 128 h 331"/>
              <a:gd name="T24" fmla="*/ 244 w 333"/>
              <a:gd name="T25" fmla="*/ 222 h 331"/>
              <a:gd name="T26" fmla="*/ 88 w 333"/>
              <a:gd name="T27" fmla="*/ 222 h 331"/>
              <a:gd name="T28" fmla="*/ 88 w 333"/>
              <a:gd name="T29" fmla="*/ 331 h 331"/>
              <a:gd name="T30" fmla="*/ 244 w 333"/>
              <a:gd name="T31" fmla="*/ 331 h 331"/>
              <a:gd name="T32" fmla="*/ 244 w 333"/>
              <a:gd name="T33" fmla="*/ 222 h 331"/>
              <a:gd name="T34" fmla="*/ 44 w 333"/>
              <a:gd name="T35" fmla="*/ 181 h 331"/>
              <a:gd name="T36" fmla="*/ 50 w 333"/>
              <a:gd name="T37" fmla="*/ 175 h 331"/>
              <a:gd name="T38" fmla="*/ 44 w 333"/>
              <a:gd name="T39" fmla="*/ 168 h 331"/>
              <a:gd name="T40" fmla="*/ 37 w 333"/>
              <a:gd name="T41" fmla="*/ 175 h 331"/>
              <a:gd name="T42" fmla="*/ 44 w 333"/>
              <a:gd name="T43" fmla="*/ 18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1">
                <a:moveTo>
                  <a:pt x="88" y="285"/>
                </a:moveTo>
                <a:cubicBezTo>
                  <a:pt x="0" y="285"/>
                  <a:pt x="0" y="285"/>
                  <a:pt x="0" y="285"/>
                </a:cubicBezTo>
                <a:cubicBezTo>
                  <a:pt x="0" y="146"/>
                  <a:pt x="0" y="146"/>
                  <a:pt x="0" y="146"/>
                </a:cubicBezTo>
                <a:cubicBezTo>
                  <a:pt x="0" y="136"/>
                  <a:pt x="8" y="128"/>
                  <a:pt x="18" y="128"/>
                </a:cubicBezTo>
                <a:cubicBezTo>
                  <a:pt x="315" y="128"/>
                  <a:pt x="315" y="128"/>
                  <a:pt x="315" y="128"/>
                </a:cubicBezTo>
                <a:cubicBezTo>
                  <a:pt x="325" y="128"/>
                  <a:pt x="333" y="136"/>
                  <a:pt x="333" y="146"/>
                </a:cubicBezTo>
                <a:cubicBezTo>
                  <a:pt x="333" y="285"/>
                  <a:pt x="333" y="285"/>
                  <a:pt x="333" y="285"/>
                </a:cubicBezTo>
                <a:cubicBezTo>
                  <a:pt x="243" y="285"/>
                  <a:pt x="243" y="285"/>
                  <a:pt x="243" y="285"/>
                </a:cubicBezTo>
                <a:moveTo>
                  <a:pt x="244" y="128"/>
                </a:moveTo>
                <a:cubicBezTo>
                  <a:pt x="244" y="0"/>
                  <a:pt x="244" y="0"/>
                  <a:pt x="244" y="0"/>
                </a:cubicBezTo>
                <a:cubicBezTo>
                  <a:pt x="88" y="0"/>
                  <a:pt x="88" y="0"/>
                  <a:pt x="88" y="0"/>
                </a:cubicBezTo>
                <a:cubicBezTo>
                  <a:pt x="88" y="128"/>
                  <a:pt x="88" y="128"/>
                  <a:pt x="88" y="128"/>
                </a:cubicBezTo>
                <a:moveTo>
                  <a:pt x="244" y="222"/>
                </a:moveTo>
                <a:cubicBezTo>
                  <a:pt x="88" y="222"/>
                  <a:pt x="88" y="222"/>
                  <a:pt x="88" y="222"/>
                </a:cubicBezTo>
                <a:cubicBezTo>
                  <a:pt x="88" y="331"/>
                  <a:pt x="88" y="331"/>
                  <a:pt x="88" y="331"/>
                </a:cubicBezTo>
                <a:cubicBezTo>
                  <a:pt x="244" y="331"/>
                  <a:pt x="244" y="331"/>
                  <a:pt x="244" y="331"/>
                </a:cubicBezTo>
                <a:lnTo>
                  <a:pt x="244" y="222"/>
                </a:lnTo>
                <a:close/>
                <a:moveTo>
                  <a:pt x="44" y="181"/>
                </a:moveTo>
                <a:cubicBezTo>
                  <a:pt x="47" y="181"/>
                  <a:pt x="50" y="178"/>
                  <a:pt x="50" y="175"/>
                </a:cubicBezTo>
                <a:cubicBezTo>
                  <a:pt x="50" y="171"/>
                  <a:pt x="47" y="168"/>
                  <a:pt x="44" y="168"/>
                </a:cubicBezTo>
                <a:cubicBezTo>
                  <a:pt x="40" y="168"/>
                  <a:pt x="37" y="171"/>
                  <a:pt x="37" y="175"/>
                </a:cubicBezTo>
                <a:cubicBezTo>
                  <a:pt x="37" y="178"/>
                  <a:pt x="40" y="181"/>
                  <a:pt x="44" y="181"/>
                </a:cubicBezTo>
                <a:close/>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271" name="Money_3" title="Icon of a dollar sign">
            <a:extLst>
              <a:ext uri="{FF2B5EF4-FFF2-40B4-BE49-F238E27FC236}">
                <a16:creationId xmlns:a16="http://schemas.microsoft.com/office/drawing/2014/main" id="{1EAB8315-4CA3-4E10-B5F7-A55A2939D6E7}"/>
              </a:ext>
            </a:extLst>
          </p:cNvPr>
          <p:cNvSpPr>
            <a:spLocks noChangeAspect="1" noEditPoints="1"/>
          </p:cNvSpPr>
          <p:nvPr/>
        </p:nvSpPr>
        <p:spPr bwMode="auto">
          <a:xfrm>
            <a:off x="9256751" y="5788800"/>
            <a:ext cx="118855" cy="215153"/>
          </a:xfrm>
          <a:custGeom>
            <a:avLst/>
            <a:gdLst>
              <a:gd name="T0" fmla="*/ 0 w 153"/>
              <a:gd name="T1" fmla="*/ 223 h 279"/>
              <a:gd name="T2" fmla="*/ 111 w 153"/>
              <a:gd name="T3" fmla="*/ 223 h 279"/>
              <a:gd name="T4" fmla="*/ 153 w 153"/>
              <a:gd name="T5" fmla="*/ 182 h 279"/>
              <a:gd name="T6" fmla="*/ 111 w 153"/>
              <a:gd name="T7" fmla="*/ 141 h 279"/>
              <a:gd name="T8" fmla="*/ 41 w 153"/>
              <a:gd name="T9" fmla="*/ 139 h 279"/>
              <a:gd name="T10" fmla="*/ 0 w 153"/>
              <a:gd name="T11" fmla="*/ 98 h 279"/>
              <a:gd name="T12" fmla="*/ 41 w 153"/>
              <a:gd name="T13" fmla="*/ 56 h 279"/>
              <a:gd name="T14" fmla="*/ 150 w 153"/>
              <a:gd name="T15" fmla="*/ 56 h 279"/>
              <a:gd name="T16" fmla="*/ 76 w 153"/>
              <a:gd name="T17" fmla="*/ 0 h 279"/>
              <a:gd name="T18" fmla="*/ 76 w 153"/>
              <a:gd name="T19"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79">
                <a:moveTo>
                  <a:pt x="0" y="223"/>
                </a:moveTo>
                <a:cubicBezTo>
                  <a:pt x="111" y="223"/>
                  <a:pt x="111" y="223"/>
                  <a:pt x="111" y="223"/>
                </a:cubicBezTo>
                <a:cubicBezTo>
                  <a:pt x="134" y="223"/>
                  <a:pt x="153" y="205"/>
                  <a:pt x="153" y="182"/>
                </a:cubicBezTo>
                <a:cubicBezTo>
                  <a:pt x="153" y="159"/>
                  <a:pt x="134" y="141"/>
                  <a:pt x="111" y="141"/>
                </a:cubicBezTo>
                <a:cubicBezTo>
                  <a:pt x="41" y="139"/>
                  <a:pt x="41" y="139"/>
                  <a:pt x="41" y="139"/>
                </a:cubicBezTo>
                <a:cubicBezTo>
                  <a:pt x="19" y="139"/>
                  <a:pt x="0" y="120"/>
                  <a:pt x="0" y="98"/>
                </a:cubicBezTo>
                <a:cubicBezTo>
                  <a:pt x="0" y="75"/>
                  <a:pt x="19" y="56"/>
                  <a:pt x="41" y="56"/>
                </a:cubicBezTo>
                <a:cubicBezTo>
                  <a:pt x="150" y="56"/>
                  <a:pt x="150" y="56"/>
                  <a:pt x="150" y="56"/>
                </a:cubicBezTo>
                <a:moveTo>
                  <a:pt x="76" y="0"/>
                </a:moveTo>
                <a:cubicBezTo>
                  <a:pt x="76" y="279"/>
                  <a:pt x="76" y="279"/>
                  <a:pt x="76" y="279"/>
                </a:cubicBezTo>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272" name="Group 271">
            <a:extLst>
              <a:ext uri="{FF2B5EF4-FFF2-40B4-BE49-F238E27FC236}">
                <a16:creationId xmlns:a16="http://schemas.microsoft.com/office/drawing/2014/main" id="{5B6C69DC-BAA4-4EDE-A10B-DEF729F85498}"/>
              </a:ext>
            </a:extLst>
          </p:cNvPr>
          <p:cNvGrpSpPr/>
          <p:nvPr/>
        </p:nvGrpSpPr>
        <p:grpSpPr>
          <a:xfrm>
            <a:off x="7513058" y="5439633"/>
            <a:ext cx="370338" cy="611980"/>
            <a:chOff x="7513058" y="5677627"/>
            <a:chExt cx="370338" cy="611980"/>
          </a:xfrm>
        </p:grpSpPr>
        <p:grpSp>
          <p:nvGrpSpPr>
            <p:cNvPr id="273" name="Group 272">
              <a:extLst>
                <a:ext uri="{FF2B5EF4-FFF2-40B4-BE49-F238E27FC236}">
                  <a16:creationId xmlns:a16="http://schemas.microsoft.com/office/drawing/2014/main" id="{5341BC5F-26F9-4165-88A1-D94CBBD3A17B}"/>
                </a:ext>
              </a:extLst>
            </p:cNvPr>
            <p:cNvGrpSpPr/>
            <p:nvPr/>
          </p:nvGrpSpPr>
          <p:grpSpPr>
            <a:xfrm>
              <a:off x="7513058" y="5961835"/>
              <a:ext cx="370338" cy="327772"/>
              <a:chOff x="4723767" y="3080378"/>
              <a:chExt cx="439858" cy="389301"/>
            </a:xfrm>
          </p:grpSpPr>
          <p:pic>
            <p:nvPicPr>
              <p:cNvPr id="275" name="Picture 274">
                <a:extLst>
                  <a:ext uri="{FF2B5EF4-FFF2-40B4-BE49-F238E27FC236}">
                    <a16:creationId xmlns:a16="http://schemas.microsoft.com/office/drawing/2014/main" id="{826AA305-3938-48A4-861E-CD43EF563205}"/>
                  </a:ext>
                </a:extLst>
              </p:cNvPr>
              <p:cNvPicPr>
                <a:picLocks noChangeAspect="1"/>
              </p:cNvPicPr>
              <p:nvPr/>
            </p:nvPicPr>
            <p:blipFill rotWithShape="1">
              <a:blip r:embed="rId5"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276" name="Group 275">
                <a:extLst>
                  <a:ext uri="{FF2B5EF4-FFF2-40B4-BE49-F238E27FC236}">
                    <a16:creationId xmlns:a16="http://schemas.microsoft.com/office/drawing/2014/main" id="{E335CCDE-B5A8-419B-A359-73127FDF5B9D}"/>
                  </a:ext>
                </a:extLst>
              </p:cNvPr>
              <p:cNvGrpSpPr/>
              <p:nvPr/>
            </p:nvGrpSpPr>
            <p:grpSpPr>
              <a:xfrm>
                <a:off x="4723767" y="3080378"/>
                <a:ext cx="439858" cy="389301"/>
                <a:chOff x="3131835" y="4047725"/>
                <a:chExt cx="439858" cy="389301"/>
              </a:xfrm>
            </p:grpSpPr>
            <p:grpSp>
              <p:nvGrpSpPr>
                <p:cNvPr id="277" name="Group 276">
                  <a:extLst>
                    <a:ext uri="{FF2B5EF4-FFF2-40B4-BE49-F238E27FC236}">
                      <a16:creationId xmlns:a16="http://schemas.microsoft.com/office/drawing/2014/main" id="{C00906F6-C195-4703-9B52-B0F4CE041B1A}"/>
                    </a:ext>
                  </a:extLst>
                </p:cNvPr>
                <p:cNvGrpSpPr/>
                <p:nvPr/>
              </p:nvGrpSpPr>
              <p:grpSpPr>
                <a:xfrm>
                  <a:off x="3131835" y="4047725"/>
                  <a:ext cx="182560" cy="348911"/>
                  <a:chOff x="2136298" y="4226790"/>
                  <a:chExt cx="196678" cy="375893"/>
                </a:xfrm>
              </p:grpSpPr>
              <p:sp>
                <p:nvSpPr>
                  <p:cNvPr id="281" name="Rectangle 280">
                    <a:extLst>
                      <a:ext uri="{FF2B5EF4-FFF2-40B4-BE49-F238E27FC236}">
                        <a16:creationId xmlns:a16="http://schemas.microsoft.com/office/drawing/2014/main" id="{2B1B7E67-92E0-45FC-AE98-DA62DD5CE092}"/>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2" name="server">
                    <a:extLst>
                      <a:ext uri="{FF2B5EF4-FFF2-40B4-BE49-F238E27FC236}">
                        <a16:creationId xmlns:a16="http://schemas.microsoft.com/office/drawing/2014/main" id="{97012D9C-6185-4C00-94E0-C6C1C0D34C7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78" name="Oval 277">
                  <a:extLst>
                    <a:ext uri="{FF2B5EF4-FFF2-40B4-BE49-F238E27FC236}">
                      <a16:creationId xmlns:a16="http://schemas.microsoft.com/office/drawing/2014/main" id="{484D61BE-88EF-40FF-B1ED-AFAB411EBF69}"/>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79" name="Picture 278">
                  <a:extLst>
                    <a:ext uri="{FF2B5EF4-FFF2-40B4-BE49-F238E27FC236}">
                      <a16:creationId xmlns:a16="http://schemas.microsoft.com/office/drawing/2014/main" id="{13464AE7-20E8-485C-A99F-36F086C0303D}"/>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280" name="Freeform 6">
                  <a:extLst>
                    <a:ext uri="{FF2B5EF4-FFF2-40B4-BE49-F238E27FC236}">
                      <a16:creationId xmlns:a16="http://schemas.microsoft.com/office/drawing/2014/main" id="{A51318E2-1757-495A-9AB2-249E51FF012A}"/>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274" name="money_2" title="Icon of a dollar sign with an arrow around it pointing clockwise">
              <a:extLst>
                <a:ext uri="{FF2B5EF4-FFF2-40B4-BE49-F238E27FC236}">
                  <a16:creationId xmlns:a16="http://schemas.microsoft.com/office/drawing/2014/main" id="{0C817346-D2E8-44B4-A475-715DA83CF452}"/>
                </a:ext>
              </a:extLst>
            </p:cNvPr>
            <p:cNvSpPr>
              <a:spLocks noChangeAspect="1" noEditPoints="1"/>
            </p:cNvSpPr>
            <p:nvPr/>
          </p:nvSpPr>
          <p:spPr bwMode="auto">
            <a:xfrm>
              <a:off x="7606732" y="5677627"/>
              <a:ext cx="182991" cy="192941"/>
            </a:xfrm>
            <a:custGeom>
              <a:avLst/>
              <a:gdLst>
                <a:gd name="T0" fmla="*/ 307 w 307"/>
                <a:gd name="T1" fmla="*/ 163 h 326"/>
                <a:gd name="T2" fmla="*/ 282 w 307"/>
                <a:gd name="T3" fmla="*/ 244 h 326"/>
                <a:gd name="T4" fmla="*/ 82 w 307"/>
                <a:gd name="T5" fmla="*/ 281 h 326"/>
                <a:gd name="T6" fmla="*/ 45 w 307"/>
                <a:gd name="T7" fmla="*/ 82 h 326"/>
                <a:gd name="T8" fmla="*/ 245 w 307"/>
                <a:gd name="T9" fmla="*/ 45 h 326"/>
                <a:gd name="T10" fmla="*/ 297 w 307"/>
                <a:gd name="T11" fmla="*/ 110 h 326"/>
                <a:gd name="T12" fmla="*/ 257 w 307"/>
                <a:gd name="T13" fmla="*/ 99 h 326"/>
                <a:gd name="T14" fmla="*/ 297 w 307"/>
                <a:gd name="T15" fmla="*/ 109 h 326"/>
                <a:gd name="T16" fmla="*/ 307 w 307"/>
                <a:gd name="T17" fmla="*/ 70 h 326"/>
                <a:gd name="T18" fmla="*/ 126 w 307"/>
                <a:gd name="T19" fmla="*/ 199 h 326"/>
                <a:gd name="T20" fmla="*/ 182 w 307"/>
                <a:gd name="T21" fmla="*/ 199 h 326"/>
                <a:gd name="T22" fmla="*/ 202 w 307"/>
                <a:gd name="T23" fmla="*/ 179 h 326"/>
                <a:gd name="T24" fmla="*/ 182 w 307"/>
                <a:gd name="T25" fmla="*/ 158 h 326"/>
                <a:gd name="T26" fmla="*/ 147 w 307"/>
                <a:gd name="T27" fmla="*/ 158 h 326"/>
                <a:gd name="T28" fmla="*/ 126 w 307"/>
                <a:gd name="T29" fmla="*/ 137 h 326"/>
                <a:gd name="T30" fmla="*/ 147 w 307"/>
                <a:gd name="T31" fmla="*/ 117 h 326"/>
                <a:gd name="T32" fmla="*/ 201 w 307"/>
                <a:gd name="T33" fmla="*/ 117 h 326"/>
                <a:gd name="T34" fmla="*/ 164 w 307"/>
                <a:gd name="T35" fmla="*/ 88 h 326"/>
                <a:gd name="T36" fmla="*/ 164 w 307"/>
                <a:gd name="T37" fmla="*/ 2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7" h="326">
                  <a:moveTo>
                    <a:pt x="307" y="163"/>
                  </a:moveTo>
                  <a:cubicBezTo>
                    <a:pt x="307" y="191"/>
                    <a:pt x="299" y="219"/>
                    <a:pt x="282" y="244"/>
                  </a:cubicBezTo>
                  <a:cubicBezTo>
                    <a:pt x="237" y="310"/>
                    <a:pt x="148" y="326"/>
                    <a:pt x="82" y="281"/>
                  </a:cubicBezTo>
                  <a:cubicBezTo>
                    <a:pt x="17" y="236"/>
                    <a:pt x="0" y="147"/>
                    <a:pt x="45" y="82"/>
                  </a:cubicBezTo>
                  <a:cubicBezTo>
                    <a:pt x="90" y="16"/>
                    <a:pt x="179" y="0"/>
                    <a:pt x="245" y="45"/>
                  </a:cubicBezTo>
                  <a:cubicBezTo>
                    <a:pt x="269" y="61"/>
                    <a:pt x="287" y="84"/>
                    <a:pt x="297" y="110"/>
                  </a:cubicBezTo>
                  <a:moveTo>
                    <a:pt x="257" y="99"/>
                  </a:moveTo>
                  <a:cubicBezTo>
                    <a:pt x="297" y="109"/>
                    <a:pt x="297" y="109"/>
                    <a:pt x="297" y="109"/>
                  </a:cubicBezTo>
                  <a:cubicBezTo>
                    <a:pt x="307" y="70"/>
                    <a:pt x="307" y="70"/>
                    <a:pt x="307" y="70"/>
                  </a:cubicBezTo>
                  <a:moveTo>
                    <a:pt x="126" y="199"/>
                  </a:moveTo>
                  <a:cubicBezTo>
                    <a:pt x="182" y="199"/>
                    <a:pt x="182" y="199"/>
                    <a:pt x="182" y="199"/>
                  </a:cubicBezTo>
                  <a:cubicBezTo>
                    <a:pt x="193" y="199"/>
                    <a:pt x="202" y="190"/>
                    <a:pt x="202" y="179"/>
                  </a:cubicBezTo>
                  <a:cubicBezTo>
                    <a:pt x="202" y="168"/>
                    <a:pt x="193" y="158"/>
                    <a:pt x="182" y="158"/>
                  </a:cubicBezTo>
                  <a:cubicBezTo>
                    <a:pt x="147" y="158"/>
                    <a:pt x="147" y="158"/>
                    <a:pt x="147" y="158"/>
                  </a:cubicBezTo>
                  <a:cubicBezTo>
                    <a:pt x="136" y="158"/>
                    <a:pt x="126" y="148"/>
                    <a:pt x="126" y="137"/>
                  </a:cubicBezTo>
                  <a:cubicBezTo>
                    <a:pt x="126" y="126"/>
                    <a:pt x="136" y="117"/>
                    <a:pt x="147" y="117"/>
                  </a:cubicBezTo>
                  <a:cubicBezTo>
                    <a:pt x="201" y="117"/>
                    <a:pt x="201" y="117"/>
                    <a:pt x="201" y="117"/>
                  </a:cubicBezTo>
                  <a:moveTo>
                    <a:pt x="164" y="88"/>
                  </a:moveTo>
                  <a:cubicBezTo>
                    <a:pt x="164" y="226"/>
                    <a:pt x="164" y="226"/>
                    <a:pt x="164" y="226"/>
                  </a:cubicBezTo>
                </a:path>
              </a:pathLst>
            </a:custGeom>
            <a:noFill/>
            <a:ln w="127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283" name="Group 282">
            <a:extLst>
              <a:ext uri="{FF2B5EF4-FFF2-40B4-BE49-F238E27FC236}">
                <a16:creationId xmlns:a16="http://schemas.microsoft.com/office/drawing/2014/main" id="{C53089B0-A66C-406B-82CA-D89041892811}"/>
              </a:ext>
            </a:extLst>
          </p:cNvPr>
          <p:cNvGrpSpPr/>
          <p:nvPr/>
        </p:nvGrpSpPr>
        <p:grpSpPr>
          <a:xfrm>
            <a:off x="8286291" y="5426687"/>
            <a:ext cx="769392" cy="608251"/>
            <a:chOff x="8286291" y="5664681"/>
            <a:chExt cx="769392" cy="608251"/>
          </a:xfrm>
        </p:grpSpPr>
        <p:sp>
          <p:nvSpPr>
            <p:cNvPr id="284" name="IoT" title="Icon of five circles that all connect to a center circle">
              <a:extLst>
                <a:ext uri="{FF2B5EF4-FFF2-40B4-BE49-F238E27FC236}">
                  <a16:creationId xmlns:a16="http://schemas.microsoft.com/office/drawing/2014/main" id="{6BDD146C-7AAC-4651-A477-4AEFE5F8E289}"/>
                </a:ext>
              </a:extLst>
            </p:cNvPr>
            <p:cNvSpPr>
              <a:spLocks noChangeAspect="1" noEditPoints="1"/>
            </p:cNvSpPr>
            <p:nvPr/>
          </p:nvSpPr>
          <p:spPr bwMode="auto">
            <a:xfrm>
              <a:off x="8443877" y="5664681"/>
              <a:ext cx="365760" cy="366346"/>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2700" cap="sq">
              <a:solidFill>
                <a:schemeClr val="accent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285" name="Group 284">
              <a:extLst>
                <a:ext uri="{FF2B5EF4-FFF2-40B4-BE49-F238E27FC236}">
                  <a16:creationId xmlns:a16="http://schemas.microsoft.com/office/drawing/2014/main" id="{4A0E7F4E-4E83-47D4-9C2F-449C3719ADB4}"/>
                </a:ext>
              </a:extLst>
            </p:cNvPr>
            <p:cNvGrpSpPr/>
            <p:nvPr/>
          </p:nvGrpSpPr>
          <p:grpSpPr>
            <a:xfrm>
              <a:off x="8286291" y="6019187"/>
              <a:ext cx="263113" cy="252728"/>
              <a:chOff x="8685564" y="6019187"/>
              <a:chExt cx="263113" cy="252728"/>
            </a:xfrm>
          </p:grpSpPr>
          <p:sp>
            <p:nvSpPr>
              <p:cNvPr id="289" name="Database_EFC7" title="Icon of a cylinder">
                <a:extLst>
                  <a:ext uri="{FF2B5EF4-FFF2-40B4-BE49-F238E27FC236}">
                    <a16:creationId xmlns:a16="http://schemas.microsoft.com/office/drawing/2014/main" id="{BBB1C976-DDFC-4D86-845F-DC279A0C5140}"/>
                  </a:ext>
                </a:extLst>
              </p:cNvPr>
              <p:cNvSpPr>
                <a:spLocks noChangeAspect="1" noEditPoints="1"/>
              </p:cNvSpPr>
              <p:nvPr/>
            </p:nvSpPr>
            <p:spPr bwMode="auto">
              <a:xfrm>
                <a:off x="8685564" y="6061437"/>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90" name="Database_EFC7" title="Icon of a cylinder">
                <a:extLst>
                  <a:ext uri="{FF2B5EF4-FFF2-40B4-BE49-F238E27FC236}">
                    <a16:creationId xmlns:a16="http://schemas.microsoft.com/office/drawing/2014/main" id="{67D7EE7B-3FEB-431F-9CEC-22629FD3B542}"/>
                  </a:ext>
                </a:extLst>
              </p:cNvPr>
              <p:cNvSpPr>
                <a:spLocks noChangeAspect="1" noEditPoints="1"/>
              </p:cNvSpPr>
              <p:nvPr/>
            </p:nvSpPr>
            <p:spPr bwMode="auto">
              <a:xfrm>
                <a:off x="8833819" y="6058518"/>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91" name="Database_EFC7" title="Icon of a cylinder">
                <a:extLst>
                  <a:ext uri="{FF2B5EF4-FFF2-40B4-BE49-F238E27FC236}">
                    <a16:creationId xmlns:a16="http://schemas.microsoft.com/office/drawing/2014/main" id="{6FE3B1C1-056C-4BB8-BA5A-DF97DADEC13F}"/>
                  </a:ext>
                </a:extLst>
              </p:cNvPr>
              <p:cNvSpPr>
                <a:spLocks noChangeAspect="1" noEditPoints="1"/>
              </p:cNvSpPr>
              <p:nvPr/>
            </p:nvSpPr>
            <p:spPr bwMode="auto">
              <a:xfrm>
                <a:off x="8769591" y="6122618"/>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92" name="Database_EFC7" title="Icon of a cylinder">
                <a:extLst>
                  <a:ext uri="{FF2B5EF4-FFF2-40B4-BE49-F238E27FC236}">
                    <a16:creationId xmlns:a16="http://schemas.microsoft.com/office/drawing/2014/main" id="{2CEBB1D7-877F-4A28-A923-99E394F64B12}"/>
                  </a:ext>
                </a:extLst>
              </p:cNvPr>
              <p:cNvSpPr>
                <a:spLocks noChangeAspect="1" noEditPoints="1"/>
              </p:cNvSpPr>
              <p:nvPr/>
            </p:nvSpPr>
            <p:spPr bwMode="auto">
              <a:xfrm>
                <a:off x="8769591" y="6019187"/>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86" name="Group 285">
              <a:extLst>
                <a:ext uri="{FF2B5EF4-FFF2-40B4-BE49-F238E27FC236}">
                  <a16:creationId xmlns:a16="http://schemas.microsoft.com/office/drawing/2014/main" id="{D2AA2070-50CC-4FAD-9D86-DD7BC2FF7724}"/>
                </a:ext>
              </a:extLst>
            </p:cNvPr>
            <p:cNvGrpSpPr/>
            <p:nvPr/>
          </p:nvGrpSpPr>
          <p:grpSpPr>
            <a:xfrm>
              <a:off x="8769825" y="5984247"/>
              <a:ext cx="285858" cy="288685"/>
              <a:chOff x="9163903" y="5979052"/>
              <a:chExt cx="285858" cy="288685"/>
            </a:xfrm>
          </p:grpSpPr>
          <p:sp>
            <p:nvSpPr>
              <p:cNvPr id="287" name="door" title="Icon of an open doorway">
                <a:extLst>
                  <a:ext uri="{FF2B5EF4-FFF2-40B4-BE49-F238E27FC236}">
                    <a16:creationId xmlns:a16="http://schemas.microsoft.com/office/drawing/2014/main" id="{75F1B45B-278E-4D16-9014-16BF2BDB66CD}"/>
                  </a:ext>
                </a:extLst>
              </p:cNvPr>
              <p:cNvSpPr>
                <a:spLocks noChangeAspect="1" noEditPoints="1"/>
              </p:cNvSpPr>
              <p:nvPr/>
            </p:nvSpPr>
            <p:spPr bwMode="auto">
              <a:xfrm>
                <a:off x="9163903" y="5979052"/>
                <a:ext cx="204434" cy="288685"/>
              </a:xfrm>
              <a:custGeom>
                <a:avLst/>
                <a:gdLst>
                  <a:gd name="T0" fmla="*/ 165 w 165"/>
                  <a:gd name="T1" fmla="*/ 233 h 233"/>
                  <a:gd name="T2" fmla="*/ 0 w 165"/>
                  <a:gd name="T3" fmla="*/ 233 h 233"/>
                  <a:gd name="T4" fmla="*/ 0 w 165"/>
                  <a:gd name="T5" fmla="*/ 0 h 233"/>
                  <a:gd name="T6" fmla="*/ 165 w 165"/>
                  <a:gd name="T7" fmla="*/ 0 h 233"/>
                  <a:gd name="T8" fmla="*/ 165 w 165"/>
                  <a:gd name="T9" fmla="*/ 6 h 233"/>
                  <a:gd name="T10" fmla="*/ 165 w 165"/>
                  <a:gd name="T11" fmla="*/ 233 h 233"/>
                  <a:gd name="T12" fmla="*/ 165 w 165"/>
                  <a:gd name="T13" fmla="*/ 233 h 233"/>
                  <a:gd name="T14" fmla="*/ 165 w 165"/>
                  <a:gd name="T15" fmla="*/ 233 h 233"/>
                  <a:gd name="T16" fmla="*/ 165 w 165"/>
                  <a:gd name="T17" fmla="*/ 0 h 233"/>
                  <a:gd name="T18" fmla="*/ 79 w 165"/>
                  <a:gd name="T19" fmla="*/ 50 h 233"/>
                  <a:gd name="T20" fmla="*/ 79 w 165"/>
                  <a:gd name="T21" fmla="*/ 183 h 233"/>
                  <a:gd name="T22" fmla="*/ 165 w 165"/>
                  <a:gd name="T23" fmla="*/ 233 h 233"/>
                  <a:gd name="T24" fmla="*/ 91 w 165"/>
                  <a:gd name="T25" fmla="*/ 120 h 233"/>
                  <a:gd name="T26" fmla="*/ 108 w 165"/>
                  <a:gd name="T27" fmla="*/ 12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233">
                    <a:moveTo>
                      <a:pt x="165" y="233"/>
                    </a:moveTo>
                    <a:lnTo>
                      <a:pt x="0" y="233"/>
                    </a:lnTo>
                    <a:lnTo>
                      <a:pt x="0" y="0"/>
                    </a:lnTo>
                    <a:lnTo>
                      <a:pt x="165" y="0"/>
                    </a:lnTo>
                    <a:lnTo>
                      <a:pt x="165" y="6"/>
                    </a:lnTo>
                    <a:lnTo>
                      <a:pt x="165" y="233"/>
                    </a:lnTo>
                    <a:lnTo>
                      <a:pt x="165" y="233"/>
                    </a:lnTo>
                    <a:lnTo>
                      <a:pt x="165" y="233"/>
                    </a:lnTo>
                    <a:moveTo>
                      <a:pt x="165" y="0"/>
                    </a:moveTo>
                    <a:lnTo>
                      <a:pt x="79" y="50"/>
                    </a:lnTo>
                    <a:lnTo>
                      <a:pt x="79" y="183"/>
                    </a:lnTo>
                    <a:lnTo>
                      <a:pt x="165" y="233"/>
                    </a:lnTo>
                    <a:moveTo>
                      <a:pt x="91" y="120"/>
                    </a:moveTo>
                    <a:lnTo>
                      <a:pt x="108" y="120"/>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288" name="PaymentCard_E8C7" title="Icon of a credit card">
                <a:extLst>
                  <a:ext uri="{FF2B5EF4-FFF2-40B4-BE49-F238E27FC236}">
                    <a16:creationId xmlns:a16="http://schemas.microsoft.com/office/drawing/2014/main" id="{5B0296FA-7F79-40A2-8B88-9719BE26988A}"/>
                  </a:ext>
                </a:extLst>
              </p:cNvPr>
              <p:cNvSpPr>
                <a:spLocks noChangeAspect="1" noEditPoints="1"/>
              </p:cNvSpPr>
              <p:nvPr/>
            </p:nvSpPr>
            <p:spPr bwMode="auto">
              <a:xfrm>
                <a:off x="9282391" y="6072427"/>
                <a:ext cx="167370" cy="111682"/>
              </a:xfrm>
              <a:custGeom>
                <a:avLst/>
                <a:gdLst>
                  <a:gd name="T0" fmla="*/ 3571 w 3750"/>
                  <a:gd name="T1" fmla="*/ 2500 h 2500"/>
                  <a:gd name="T2" fmla="*/ 179 w 3750"/>
                  <a:gd name="T3" fmla="*/ 2500 h 2500"/>
                  <a:gd name="T4" fmla="*/ 0 w 3750"/>
                  <a:gd name="T5" fmla="*/ 2321 h 2500"/>
                  <a:gd name="T6" fmla="*/ 0 w 3750"/>
                  <a:gd name="T7" fmla="*/ 179 h 2500"/>
                  <a:gd name="T8" fmla="*/ 179 w 3750"/>
                  <a:gd name="T9" fmla="*/ 0 h 2500"/>
                  <a:gd name="T10" fmla="*/ 3571 w 3750"/>
                  <a:gd name="T11" fmla="*/ 0 h 2500"/>
                  <a:gd name="T12" fmla="*/ 3750 w 3750"/>
                  <a:gd name="T13" fmla="*/ 179 h 2500"/>
                  <a:gd name="T14" fmla="*/ 3750 w 3750"/>
                  <a:gd name="T15" fmla="*/ 2321 h 2500"/>
                  <a:gd name="T16" fmla="*/ 3571 w 3750"/>
                  <a:gd name="T17" fmla="*/ 2500 h 2500"/>
                  <a:gd name="T18" fmla="*/ 0 w 3750"/>
                  <a:gd name="T19" fmla="*/ 750 h 2500"/>
                  <a:gd name="T20" fmla="*/ 3750 w 3750"/>
                  <a:gd name="T21" fmla="*/ 750 h 2500"/>
                  <a:gd name="T22" fmla="*/ 3125 w 3750"/>
                  <a:gd name="T23" fmla="*/ 1750 h 2500"/>
                  <a:gd name="T24" fmla="*/ 2625 w 3750"/>
                  <a:gd name="T25" fmla="*/ 1750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50" h="2500">
                    <a:moveTo>
                      <a:pt x="3571" y="2500"/>
                    </a:moveTo>
                    <a:cubicBezTo>
                      <a:pt x="179" y="2500"/>
                      <a:pt x="179" y="2500"/>
                      <a:pt x="179" y="2500"/>
                    </a:cubicBezTo>
                    <a:cubicBezTo>
                      <a:pt x="80" y="2500"/>
                      <a:pt x="0" y="2420"/>
                      <a:pt x="0" y="2321"/>
                    </a:cubicBezTo>
                    <a:cubicBezTo>
                      <a:pt x="0" y="179"/>
                      <a:pt x="0" y="179"/>
                      <a:pt x="0" y="179"/>
                    </a:cubicBezTo>
                    <a:cubicBezTo>
                      <a:pt x="0" y="80"/>
                      <a:pt x="80" y="0"/>
                      <a:pt x="179" y="0"/>
                    </a:cubicBezTo>
                    <a:cubicBezTo>
                      <a:pt x="3571" y="0"/>
                      <a:pt x="3571" y="0"/>
                      <a:pt x="3571" y="0"/>
                    </a:cubicBezTo>
                    <a:cubicBezTo>
                      <a:pt x="3670" y="0"/>
                      <a:pt x="3750" y="80"/>
                      <a:pt x="3750" y="179"/>
                    </a:cubicBezTo>
                    <a:cubicBezTo>
                      <a:pt x="3750" y="2321"/>
                      <a:pt x="3750" y="2321"/>
                      <a:pt x="3750" y="2321"/>
                    </a:cubicBezTo>
                    <a:cubicBezTo>
                      <a:pt x="3750" y="2420"/>
                      <a:pt x="3670" y="2500"/>
                      <a:pt x="3571" y="2500"/>
                    </a:cubicBezTo>
                    <a:close/>
                    <a:moveTo>
                      <a:pt x="0" y="750"/>
                    </a:moveTo>
                    <a:cubicBezTo>
                      <a:pt x="3750" y="750"/>
                      <a:pt x="3750" y="750"/>
                      <a:pt x="3750" y="750"/>
                    </a:cubicBezTo>
                    <a:moveTo>
                      <a:pt x="3125" y="1750"/>
                    </a:moveTo>
                    <a:cubicBezTo>
                      <a:pt x="2625" y="1750"/>
                      <a:pt x="2625" y="1750"/>
                      <a:pt x="2625" y="1750"/>
                    </a:cubicBez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293" name="Group 292">
            <a:extLst>
              <a:ext uri="{FF2B5EF4-FFF2-40B4-BE49-F238E27FC236}">
                <a16:creationId xmlns:a16="http://schemas.microsoft.com/office/drawing/2014/main" id="{F3A70D5D-33E6-429A-B2FC-08EE79BC2ACE}"/>
              </a:ext>
            </a:extLst>
          </p:cNvPr>
          <p:cNvGrpSpPr/>
          <p:nvPr/>
        </p:nvGrpSpPr>
        <p:grpSpPr>
          <a:xfrm>
            <a:off x="10497504" y="5683040"/>
            <a:ext cx="252179" cy="299978"/>
            <a:chOff x="10497504" y="5921034"/>
            <a:chExt cx="252179" cy="299978"/>
          </a:xfrm>
        </p:grpSpPr>
        <p:sp>
          <p:nvSpPr>
            <p:cNvPr id="294" name="Rectangle 293">
              <a:extLst>
                <a:ext uri="{FF2B5EF4-FFF2-40B4-BE49-F238E27FC236}">
                  <a16:creationId xmlns:a16="http://schemas.microsoft.com/office/drawing/2014/main" id="{576D5C3A-E1B0-46EA-A32D-1BA747B4B6E1}"/>
                </a:ext>
              </a:extLst>
            </p:cNvPr>
            <p:cNvSpPr/>
            <p:nvPr/>
          </p:nvSpPr>
          <p:spPr bwMode="auto">
            <a:xfrm>
              <a:off x="10533916" y="5921034"/>
              <a:ext cx="179354" cy="110354"/>
            </a:xfrm>
            <a:prstGeom prst="rect">
              <a:avLst/>
            </a:prstGeom>
            <a:noFill/>
            <a:ln w="1270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1A1A1A"/>
                </a:solidFill>
                <a:effectLst/>
                <a:uLnTx/>
                <a:uFillTx/>
                <a:latin typeface="Segoe UI"/>
                <a:ea typeface="+mn-ea"/>
                <a:cs typeface="+mn-cs"/>
              </a:endParaRPr>
            </a:p>
          </p:txBody>
        </p:sp>
        <p:sp>
          <p:nvSpPr>
            <p:cNvPr id="295" name="people_12" title="Icon of three people">
              <a:extLst>
                <a:ext uri="{FF2B5EF4-FFF2-40B4-BE49-F238E27FC236}">
                  <a16:creationId xmlns:a16="http://schemas.microsoft.com/office/drawing/2014/main" id="{308D6248-DB62-4D48-9191-6209AD24BFDA}"/>
                </a:ext>
              </a:extLst>
            </p:cNvPr>
            <p:cNvSpPr>
              <a:spLocks noChangeAspect="1" noEditPoints="1"/>
            </p:cNvSpPr>
            <p:nvPr/>
          </p:nvSpPr>
          <p:spPr bwMode="auto">
            <a:xfrm>
              <a:off x="10497504" y="6005859"/>
              <a:ext cx="252179" cy="215153"/>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cxnSp>
        <p:nvCxnSpPr>
          <p:cNvPr id="196" name="Straight Connector 195">
            <a:extLst>
              <a:ext uri="{FF2B5EF4-FFF2-40B4-BE49-F238E27FC236}">
                <a16:creationId xmlns:a16="http://schemas.microsoft.com/office/drawing/2014/main" id="{4AB74DBB-AEBB-40C0-A7CE-7F380D1D087B}"/>
              </a:ext>
            </a:extLst>
          </p:cNvPr>
          <p:cNvCxnSpPr>
            <a:cxnSpLocks/>
          </p:cNvCxnSpPr>
          <p:nvPr/>
        </p:nvCxnSpPr>
        <p:spPr>
          <a:xfrm>
            <a:off x="5785629" y="1801780"/>
            <a:ext cx="0" cy="409419"/>
          </a:xfrm>
          <a:prstGeom prst="line">
            <a:avLst/>
          </a:prstGeom>
          <a:noFill/>
          <a:ln w="19050" cap="flat" cmpd="sng" algn="ctr">
            <a:solidFill>
              <a:srgbClr val="505050"/>
            </a:solidFill>
            <a:prstDash val="solid"/>
            <a:headEnd type="none"/>
            <a:tailEnd type="none"/>
          </a:ln>
          <a:effectLst/>
        </p:spPr>
      </p:cxnSp>
      <p:grpSp>
        <p:nvGrpSpPr>
          <p:cNvPr id="198" name="Group 197">
            <a:extLst>
              <a:ext uri="{FF2B5EF4-FFF2-40B4-BE49-F238E27FC236}">
                <a16:creationId xmlns:a16="http://schemas.microsoft.com/office/drawing/2014/main" id="{928EA931-C385-4783-897D-288BA50EFD7F}"/>
              </a:ext>
            </a:extLst>
          </p:cNvPr>
          <p:cNvGrpSpPr/>
          <p:nvPr/>
        </p:nvGrpSpPr>
        <p:grpSpPr>
          <a:xfrm>
            <a:off x="4871628" y="1319480"/>
            <a:ext cx="1828002" cy="547384"/>
            <a:chOff x="4546063" y="1319480"/>
            <a:chExt cx="1828002" cy="547384"/>
          </a:xfrm>
        </p:grpSpPr>
        <p:sp>
          <p:nvSpPr>
            <p:cNvPr id="199" name="Rectangle 198">
              <a:hlinkClick r:id="rId7"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3C99C391-0FA4-4D76-85A0-95316084F13C}"/>
                </a:ext>
              </a:extLst>
            </p:cNvPr>
            <p:cNvSpPr/>
            <p:nvPr/>
          </p:nvSpPr>
          <p:spPr>
            <a:xfrm>
              <a:off x="4546063" y="1319480"/>
              <a:ext cx="1828002" cy="547384"/>
            </a:xfrm>
            <a:prstGeom prst="rect">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pic>
          <p:nvPicPr>
            <p:cNvPr id="200" name="Picture 199">
              <a:extLst>
                <a:ext uri="{FF2B5EF4-FFF2-40B4-BE49-F238E27FC236}">
                  <a16:creationId xmlns:a16="http://schemas.microsoft.com/office/drawing/2014/main" id="{372AB871-B8A8-4681-B36F-3DA7822EB41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905020" y="1632103"/>
              <a:ext cx="157209" cy="157207"/>
            </a:xfrm>
            <a:prstGeom prst="rect">
              <a:avLst/>
            </a:prstGeom>
          </p:spPr>
        </p:pic>
        <p:pic>
          <p:nvPicPr>
            <p:cNvPr id="201" name="Picture 200">
              <a:extLst>
                <a:ext uri="{FF2B5EF4-FFF2-40B4-BE49-F238E27FC236}">
                  <a16:creationId xmlns:a16="http://schemas.microsoft.com/office/drawing/2014/main" id="{0B7B2192-B55E-451C-894D-42839767E69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596367" y="1617065"/>
              <a:ext cx="245944" cy="172245"/>
            </a:xfrm>
            <a:prstGeom prst="rect">
              <a:avLst/>
            </a:prstGeom>
          </p:spPr>
        </p:pic>
        <p:pic>
          <p:nvPicPr>
            <p:cNvPr id="202" name="Picture 201">
              <a:extLst>
                <a:ext uri="{FF2B5EF4-FFF2-40B4-BE49-F238E27FC236}">
                  <a16:creationId xmlns:a16="http://schemas.microsoft.com/office/drawing/2014/main" id="{1A5EDF8D-5A89-4124-B273-2AB9EA66FA2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861566" y="1377964"/>
              <a:ext cx="174013" cy="174014"/>
            </a:xfrm>
            <a:prstGeom prst="rect">
              <a:avLst/>
            </a:prstGeom>
          </p:spPr>
        </p:pic>
        <p:pic>
          <p:nvPicPr>
            <p:cNvPr id="203" name="Picture 202">
              <a:extLst>
                <a:ext uri="{FF2B5EF4-FFF2-40B4-BE49-F238E27FC236}">
                  <a16:creationId xmlns:a16="http://schemas.microsoft.com/office/drawing/2014/main" id="{99DC1930-0A75-4525-990E-733931BDDBD8}"/>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116997" y="1617010"/>
              <a:ext cx="197763" cy="195176"/>
            </a:xfrm>
            <a:prstGeom prst="rect">
              <a:avLst/>
            </a:prstGeom>
          </p:spPr>
        </p:pic>
        <p:grpSp>
          <p:nvGrpSpPr>
            <p:cNvPr id="204" name="Group 203">
              <a:extLst>
                <a:ext uri="{FF2B5EF4-FFF2-40B4-BE49-F238E27FC236}">
                  <a16:creationId xmlns:a16="http://schemas.microsoft.com/office/drawing/2014/main" id="{2E3C0487-17FD-456B-A01B-F473EDECE90B}"/>
                </a:ext>
              </a:extLst>
            </p:cNvPr>
            <p:cNvGrpSpPr/>
            <p:nvPr/>
          </p:nvGrpSpPr>
          <p:grpSpPr>
            <a:xfrm>
              <a:off x="6143897" y="1571087"/>
              <a:ext cx="127912" cy="29526"/>
              <a:chOff x="3187373" y="140962"/>
              <a:chExt cx="412250" cy="115312"/>
            </a:xfrm>
            <a:solidFill>
              <a:srgbClr val="000000">
                <a:lumMod val="65000"/>
                <a:lumOff val="35000"/>
              </a:srgbClr>
            </a:solidFill>
          </p:grpSpPr>
          <p:sp>
            <p:nvSpPr>
              <p:cNvPr id="211" name="Oval 210">
                <a:extLst>
                  <a:ext uri="{FF2B5EF4-FFF2-40B4-BE49-F238E27FC236}">
                    <a16:creationId xmlns:a16="http://schemas.microsoft.com/office/drawing/2014/main" id="{BE69D927-F903-4FCC-B84A-344683C8B402}"/>
                  </a:ext>
                </a:extLst>
              </p:cNvPr>
              <p:cNvSpPr/>
              <p:nvPr/>
            </p:nvSpPr>
            <p:spPr bwMode="auto">
              <a:xfrm>
                <a:off x="3187373" y="140974"/>
                <a:ext cx="95147" cy="11529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2" name="Oval 211">
                <a:extLst>
                  <a:ext uri="{FF2B5EF4-FFF2-40B4-BE49-F238E27FC236}">
                    <a16:creationId xmlns:a16="http://schemas.microsoft.com/office/drawing/2014/main" id="{B3735232-0B56-4572-8FF2-617E4E0B2120}"/>
                  </a:ext>
                </a:extLst>
              </p:cNvPr>
              <p:cNvSpPr/>
              <p:nvPr/>
            </p:nvSpPr>
            <p:spPr bwMode="auto">
              <a:xfrm>
                <a:off x="3345931" y="140978"/>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3" name="Oval 212">
                <a:extLst>
                  <a:ext uri="{FF2B5EF4-FFF2-40B4-BE49-F238E27FC236}">
                    <a16:creationId xmlns:a16="http://schemas.microsoft.com/office/drawing/2014/main" id="{08F20E96-1DC0-42F9-B836-BE4036400ED4}"/>
                  </a:ext>
                </a:extLst>
              </p:cNvPr>
              <p:cNvSpPr/>
              <p:nvPr/>
            </p:nvSpPr>
            <p:spPr bwMode="auto">
              <a:xfrm>
                <a:off x="3504476" y="140962"/>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205" name="Picture 204">
              <a:extLst>
                <a:ext uri="{FF2B5EF4-FFF2-40B4-BE49-F238E27FC236}">
                  <a16:creationId xmlns:a16="http://schemas.microsoft.com/office/drawing/2014/main" id="{16861020-D426-4673-8368-DFCBF495A9A2}"/>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510084" y="1402247"/>
              <a:ext cx="230117" cy="137575"/>
            </a:xfrm>
            <a:prstGeom prst="rect">
              <a:avLst/>
            </a:prstGeom>
          </p:spPr>
        </p:pic>
        <p:pic>
          <p:nvPicPr>
            <p:cNvPr id="206" name="Picture 205">
              <a:extLst>
                <a:ext uri="{FF2B5EF4-FFF2-40B4-BE49-F238E27FC236}">
                  <a16:creationId xmlns:a16="http://schemas.microsoft.com/office/drawing/2014/main" id="{48364A37-7AB4-4B40-A218-A98E66107BAF}"/>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386426" y="1648347"/>
              <a:ext cx="157406" cy="146298"/>
            </a:xfrm>
            <a:prstGeom prst="rect">
              <a:avLst/>
            </a:prstGeom>
          </p:spPr>
        </p:pic>
        <p:pic>
          <p:nvPicPr>
            <p:cNvPr id="207" name="Picture 206">
              <a:extLst>
                <a:ext uri="{FF2B5EF4-FFF2-40B4-BE49-F238E27FC236}">
                  <a16:creationId xmlns:a16="http://schemas.microsoft.com/office/drawing/2014/main" id="{97C92434-89C6-474F-9A5D-DA37B3B119D7}"/>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617368" y="1633190"/>
              <a:ext cx="168591" cy="168590"/>
            </a:xfrm>
            <a:prstGeom prst="rect">
              <a:avLst/>
            </a:prstGeom>
          </p:spPr>
        </p:pic>
        <p:pic>
          <p:nvPicPr>
            <p:cNvPr id="208" name="Picture 207">
              <a:extLst>
                <a:ext uri="{FF2B5EF4-FFF2-40B4-BE49-F238E27FC236}">
                  <a16:creationId xmlns:a16="http://schemas.microsoft.com/office/drawing/2014/main" id="{CB96176D-5138-42EA-89D6-897525CA2479}"/>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838328" y="1581791"/>
              <a:ext cx="254310" cy="265895"/>
            </a:xfrm>
            <a:prstGeom prst="rect">
              <a:avLst/>
            </a:prstGeom>
          </p:spPr>
        </p:pic>
        <p:sp>
          <p:nvSpPr>
            <p:cNvPr id="209" name="TextBox 208">
              <a:extLst>
                <a:ext uri="{FF2B5EF4-FFF2-40B4-BE49-F238E27FC236}">
                  <a16:creationId xmlns:a16="http://schemas.microsoft.com/office/drawing/2014/main" id="{D6B6F63C-81F2-4B82-83AD-C644E91BC386}"/>
                </a:ext>
              </a:extLst>
            </p:cNvPr>
            <p:cNvSpPr txBox="1"/>
            <p:nvPr/>
          </p:nvSpPr>
          <p:spPr>
            <a:xfrm>
              <a:off x="4634506" y="1376892"/>
              <a:ext cx="36388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D73B01"/>
                      </a:gs>
                      <a:gs pos="30000">
                        <a:srgbClr val="D73B01"/>
                      </a:gs>
                    </a:gsLst>
                    <a:lin ang="5400000" scaled="0"/>
                  </a:gradFill>
                  <a:effectLst/>
                  <a:uLnTx/>
                  <a:uFillTx/>
                  <a:latin typeface="Segoe UI Semibold"/>
                  <a:ea typeface="+mn-ea"/>
                  <a:cs typeface="+mn-cs"/>
                </a:rPr>
                <a:t>Office</a:t>
              </a:r>
            </a:p>
          </p:txBody>
        </p:sp>
        <p:sp>
          <p:nvSpPr>
            <p:cNvPr id="210" name="TextBox 209">
              <a:extLst>
                <a:ext uri="{FF2B5EF4-FFF2-40B4-BE49-F238E27FC236}">
                  <a16:creationId xmlns:a16="http://schemas.microsoft.com/office/drawing/2014/main" id="{C14A41F1-4D22-4DBF-9E04-E23D3D22814E}"/>
                </a:ext>
              </a:extLst>
            </p:cNvPr>
            <p:cNvSpPr txBox="1"/>
            <p:nvPr/>
          </p:nvSpPr>
          <p:spPr>
            <a:xfrm>
              <a:off x="5084216" y="1373487"/>
              <a:ext cx="352661"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t>Azure</a:t>
              </a:r>
            </a:p>
          </p:txBody>
        </p:sp>
      </p:grpSp>
      <p:cxnSp>
        <p:nvCxnSpPr>
          <p:cNvPr id="167" name="!! Devices line">
            <a:extLst>
              <a:ext uri="{FF2B5EF4-FFF2-40B4-BE49-F238E27FC236}">
                <a16:creationId xmlns:a16="http://schemas.microsoft.com/office/drawing/2014/main" id="{B4B9AA28-837F-42A8-91EB-94DE22822E3A}"/>
              </a:ext>
            </a:extLst>
          </p:cNvPr>
          <p:cNvCxnSpPr>
            <a:cxnSpLocks/>
          </p:cNvCxnSpPr>
          <p:nvPr/>
        </p:nvCxnSpPr>
        <p:spPr>
          <a:xfrm>
            <a:off x="3590445" y="2544330"/>
            <a:ext cx="1793300" cy="0"/>
          </a:xfrm>
          <a:prstGeom prst="straightConnector1">
            <a:avLst/>
          </a:prstGeom>
          <a:solidFill>
            <a:srgbClr val="FFFFFF">
              <a:lumMod val="95000"/>
            </a:srgbClr>
          </a:solidFill>
          <a:ln w="19050" cap="flat" cmpd="sng" algn="ctr">
            <a:gradFill flip="none" rotWithShape="1">
              <a:gsLst>
                <a:gs pos="17000">
                  <a:schemeClr val="tx1">
                    <a:alpha val="0"/>
                  </a:schemeClr>
                </a:gs>
                <a:gs pos="100000">
                  <a:schemeClr val="tx1"/>
                </a:gs>
              </a:gsLst>
              <a:lin ang="0" scaled="1"/>
              <a:tileRect/>
            </a:gradFill>
            <a:prstDash val="solid"/>
          </a:ln>
          <a:effectLst/>
        </p:spPr>
      </p:cxnSp>
      <p:sp>
        <p:nvSpPr>
          <p:cNvPr id="2" name="Title 1">
            <a:extLst>
              <a:ext uri="{FF2B5EF4-FFF2-40B4-BE49-F238E27FC236}">
                <a16:creationId xmlns:a16="http://schemas.microsoft.com/office/drawing/2014/main" id="{6DC55A9C-8043-480A-89DD-5F7B3265493B}"/>
              </a:ext>
            </a:extLst>
          </p:cNvPr>
          <p:cNvSpPr>
            <a:spLocks noGrp="1"/>
          </p:cNvSpPr>
          <p:nvPr>
            <p:ph type="title"/>
          </p:nvPr>
        </p:nvSpPr>
        <p:spPr/>
        <p:txBody>
          <a:bodyPr/>
          <a:lstStyle/>
          <a:p>
            <a:r>
              <a:rPr lang="en-US"/>
              <a:t>Zero Trust</a:t>
            </a:r>
          </a:p>
        </p:txBody>
      </p:sp>
      <p:sp>
        <p:nvSpPr>
          <p:cNvPr id="98" name="Rectangle 97">
            <a:extLst>
              <a:ext uri="{FF2B5EF4-FFF2-40B4-BE49-F238E27FC236}">
                <a16:creationId xmlns:a16="http://schemas.microsoft.com/office/drawing/2014/main" id="{DC89C4C9-962F-4926-864C-0B0742AB8A8B}"/>
              </a:ext>
            </a:extLst>
          </p:cNvPr>
          <p:cNvSpPr/>
          <p:nvPr/>
        </p:nvSpPr>
        <p:spPr>
          <a:xfrm>
            <a:off x="1115380" y="1375132"/>
            <a:ext cx="2502608"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User Access Devices</a:t>
            </a:r>
            <a:endPar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a:ea typeface="+mn-ea"/>
              <a:cs typeface="+mn-cs"/>
            </a:endParaRPr>
          </a:p>
        </p:txBody>
      </p:sp>
      <p:cxnSp>
        <p:nvCxnSpPr>
          <p:cNvPr id="177" name="!! Cloud line">
            <a:extLst>
              <a:ext uri="{FF2B5EF4-FFF2-40B4-BE49-F238E27FC236}">
                <a16:creationId xmlns:a16="http://schemas.microsoft.com/office/drawing/2014/main" id="{8B793658-CD4C-4525-93AC-A42F84E0452E}"/>
              </a:ext>
            </a:extLst>
          </p:cNvPr>
          <p:cNvCxnSpPr>
            <a:cxnSpLocks/>
          </p:cNvCxnSpPr>
          <p:nvPr/>
        </p:nvCxnSpPr>
        <p:spPr>
          <a:xfrm>
            <a:off x="5802275" y="2624669"/>
            <a:ext cx="0" cy="3431159"/>
          </a:xfrm>
          <a:prstGeom prst="line">
            <a:avLst/>
          </a:prstGeom>
          <a:noFill/>
          <a:ln w="19050" cap="flat" cmpd="sng" algn="ctr">
            <a:solidFill>
              <a:srgbClr val="505050"/>
            </a:solidFill>
            <a:prstDash val="solid"/>
            <a:headEnd type="none"/>
            <a:tailEnd type="none"/>
          </a:ln>
          <a:effectLst/>
        </p:spPr>
      </p:cxnSp>
      <p:sp>
        <p:nvSpPr>
          <p:cNvPr id="159" name="!! Freeform 5">
            <a:extLst>
              <a:ext uri="{FF2B5EF4-FFF2-40B4-BE49-F238E27FC236}">
                <a16:creationId xmlns:a16="http://schemas.microsoft.com/office/drawing/2014/main" id="{62924217-6C94-4EB3-9AEF-DAC26235A861}"/>
              </a:ext>
            </a:extLst>
          </p:cNvPr>
          <p:cNvSpPr>
            <a:spLocks/>
          </p:cNvSpPr>
          <p:nvPr/>
        </p:nvSpPr>
        <p:spPr bwMode="auto">
          <a:xfrm>
            <a:off x="4934713" y="1995277"/>
            <a:ext cx="1701834" cy="703756"/>
          </a:xfrm>
          <a:custGeom>
            <a:avLst/>
            <a:gdLst>
              <a:gd name="T0" fmla="*/ 1469 w 1574"/>
              <a:gd name="T1" fmla="*/ 427 h 636"/>
              <a:gd name="T2" fmla="*/ 1466 w 1574"/>
              <a:gd name="T3" fmla="*/ 427 h 636"/>
              <a:gd name="T4" fmla="*/ 1474 w 1574"/>
              <a:gd name="T5" fmla="*/ 369 h 636"/>
              <a:gd name="T6" fmla="*/ 1257 w 1574"/>
              <a:gd name="T7" fmla="*/ 152 h 636"/>
              <a:gd name="T8" fmla="*/ 1111 w 1574"/>
              <a:gd name="T9" fmla="*/ 210 h 636"/>
              <a:gd name="T10" fmla="*/ 837 w 1574"/>
              <a:gd name="T11" fmla="*/ 0 h 636"/>
              <a:gd name="T12" fmla="*/ 554 w 1574"/>
              <a:gd name="T13" fmla="*/ 258 h 636"/>
              <a:gd name="T14" fmla="*/ 547 w 1574"/>
              <a:gd name="T15" fmla="*/ 257 h 636"/>
              <a:gd name="T16" fmla="*/ 400 w 1574"/>
              <a:gd name="T17" fmla="*/ 199 h 636"/>
              <a:gd name="T18" fmla="*/ 195 w 1574"/>
              <a:gd name="T19" fmla="*/ 347 h 636"/>
              <a:gd name="T20" fmla="*/ 147 w 1574"/>
              <a:gd name="T21" fmla="*/ 339 h 636"/>
              <a:gd name="T22" fmla="*/ 0 w 1574"/>
              <a:gd name="T23" fmla="*/ 486 h 636"/>
              <a:gd name="T24" fmla="*/ 147 w 1574"/>
              <a:gd name="T25" fmla="*/ 634 h 636"/>
              <a:gd name="T26" fmla="*/ 147 w 1574"/>
              <a:gd name="T27" fmla="*/ 634 h 636"/>
              <a:gd name="T28" fmla="*/ 147 w 1574"/>
              <a:gd name="T29" fmla="*/ 634 h 636"/>
              <a:gd name="T30" fmla="*/ 493 w 1574"/>
              <a:gd name="T31" fmla="*/ 634 h 636"/>
              <a:gd name="T32" fmla="*/ 521 w 1574"/>
              <a:gd name="T33" fmla="*/ 636 h 636"/>
              <a:gd name="T34" fmla="*/ 521 w 1574"/>
              <a:gd name="T35" fmla="*/ 636 h 636"/>
              <a:gd name="T36" fmla="*/ 521 w 1574"/>
              <a:gd name="T37" fmla="*/ 636 h 636"/>
              <a:gd name="T38" fmla="*/ 1469 w 1574"/>
              <a:gd name="T39" fmla="*/ 636 h 636"/>
              <a:gd name="T40" fmla="*/ 1574 w 1574"/>
              <a:gd name="T41" fmla="*/ 531 h 636"/>
              <a:gd name="T42" fmla="*/ 1469 w 1574"/>
              <a:gd name="T43" fmla="*/ 42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4" h="636">
                <a:moveTo>
                  <a:pt x="1469" y="427"/>
                </a:moveTo>
                <a:cubicBezTo>
                  <a:pt x="1468" y="427"/>
                  <a:pt x="1467" y="427"/>
                  <a:pt x="1466" y="427"/>
                </a:cubicBezTo>
                <a:cubicBezTo>
                  <a:pt x="1471" y="409"/>
                  <a:pt x="1474" y="389"/>
                  <a:pt x="1474" y="369"/>
                </a:cubicBezTo>
                <a:cubicBezTo>
                  <a:pt x="1474" y="250"/>
                  <a:pt x="1377" y="152"/>
                  <a:pt x="1257" y="152"/>
                </a:cubicBezTo>
                <a:cubicBezTo>
                  <a:pt x="1201" y="152"/>
                  <a:pt x="1149" y="174"/>
                  <a:pt x="1111" y="210"/>
                </a:cubicBezTo>
                <a:cubicBezTo>
                  <a:pt x="1078" y="89"/>
                  <a:pt x="968" y="0"/>
                  <a:pt x="837" y="0"/>
                </a:cubicBezTo>
                <a:cubicBezTo>
                  <a:pt x="689" y="0"/>
                  <a:pt x="567" y="113"/>
                  <a:pt x="554" y="258"/>
                </a:cubicBezTo>
                <a:cubicBezTo>
                  <a:pt x="552" y="257"/>
                  <a:pt x="549" y="257"/>
                  <a:pt x="547" y="257"/>
                </a:cubicBezTo>
                <a:cubicBezTo>
                  <a:pt x="508" y="221"/>
                  <a:pt x="457" y="199"/>
                  <a:pt x="400" y="199"/>
                </a:cubicBezTo>
                <a:cubicBezTo>
                  <a:pt x="305" y="199"/>
                  <a:pt x="224" y="261"/>
                  <a:pt x="195" y="347"/>
                </a:cubicBezTo>
                <a:cubicBezTo>
                  <a:pt x="180" y="342"/>
                  <a:pt x="164" y="339"/>
                  <a:pt x="147" y="339"/>
                </a:cubicBezTo>
                <a:cubicBezTo>
                  <a:pt x="66" y="339"/>
                  <a:pt x="0" y="405"/>
                  <a:pt x="0" y="486"/>
                </a:cubicBezTo>
                <a:cubicBezTo>
                  <a:pt x="0" y="568"/>
                  <a:pt x="66" y="634"/>
                  <a:pt x="147" y="634"/>
                </a:cubicBezTo>
                <a:cubicBezTo>
                  <a:pt x="147" y="634"/>
                  <a:pt x="147" y="634"/>
                  <a:pt x="147" y="634"/>
                </a:cubicBezTo>
                <a:cubicBezTo>
                  <a:pt x="147" y="634"/>
                  <a:pt x="147" y="634"/>
                  <a:pt x="147" y="634"/>
                </a:cubicBezTo>
                <a:cubicBezTo>
                  <a:pt x="493" y="634"/>
                  <a:pt x="493" y="634"/>
                  <a:pt x="493" y="634"/>
                </a:cubicBezTo>
                <a:cubicBezTo>
                  <a:pt x="502" y="635"/>
                  <a:pt x="511" y="636"/>
                  <a:pt x="521" y="636"/>
                </a:cubicBezTo>
                <a:cubicBezTo>
                  <a:pt x="521" y="636"/>
                  <a:pt x="521" y="636"/>
                  <a:pt x="521" y="636"/>
                </a:cubicBezTo>
                <a:cubicBezTo>
                  <a:pt x="521" y="636"/>
                  <a:pt x="521" y="636"/>
                  <a:pt x="521" y="636"/>
                </a:cubicBezTo>
                <a:cubicBezTo>
                  <a:pt x="1469" y="636"/>
                  <a:pt x="1469" y="636"/>
                  <a:pt x="1469" y="636"/>
                </a:cubicBezTo>
                <a:cubicBezTo>
                  <a:pt x="1527" y="636"/>
                  <a:pt x="1574" y="589"/>
                  <a:pt x="1574" y="531"/>
                </a:cubicBezTo>
                <a:cubicBezTo>
                  <a:pt x="1574" y="474"/>
                  <a:pt x="1527" y="427"/>
                  <a:pt x="1469" y="427"/>
                </a:cubicBezTo>
                <a:close/>
              </a:path>
            </a:pathLst>
          </a:custGeom>
          <a:solidFill>
            <a:srgbClr val="FFFFFF"/>
          </a:solidFill>
          <a:ln w="22225" cap="flat" cmpd="sng" algn="ctr">
            <a:solidFill>
              <a:schemeClr val="accent5"/>
            </a:solidFill>
            <a:prstDash val="solid"/>
            <a:headEnd type="none" w="med" len="med"/>
            <a:tailEnd type="none" w="med" len="med"/>
          </a:ln>
          <a:effectLst>
            <a:outerShdw blurRad="190500" dist="50800" dir="24000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160" name="!! Graphic 314">
            <a:extLst>
              <a:ext uri="{FF2B5EF4-FFF2-40B4-BE49-F238E27FC236}">
                <a16:creationId xmlns:a16="http://schemas.microsoft.com/office/drawing/2014/main" id="{99E6A2A5-A721-4924-8BB2-962EB01E808D}"/>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710431" y="4907716"/>
            <a:ext cx="196950" cy="182880"/>
          </a:xfrm>
          <a:prstGeom prst="rect">
            <a:avLst/>
          </a:prstGeom>
        </p:spPr>
      </p:pic>
      <p:pic>
        <p:nvPicPr>
          <p:cNvPr id="161" name="!! Graphic 315">
            <a:extLst>
              <a:ext uri="{FF2B5EF4-FFF2-40B4-BE49-F238E27FC236}">
                <a16:creationId xmlns:a16="http://schemas.microsoft.com/office/drawing/2014/main" id="{050F6F29-9068-4E58-8FEA-629764B794F6}"/>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5700138" y="4420292"/>
            <a:ext cx="182880" cy="99753"/>
          </a:xfrm>
          <a:prstGeom prst="rect">
            <a:avLst/>
          </a:prstGeom>
        </p:spPr>
      </p:pic>
      <p:sp>
        <p:nvSpPr>
          <p:cNvPr id="166" name="Rectangle 165">
            <a:extLst>
              <a:ext uri="{FF2B5EF4-FFF2-40B4-BE49-F238E27FC236}">
                <a16:creationId xmlns:a16="http://schemas.microsoft.com/office/drawing/2014/main" id="{0AA81C99-6D0C-4ABB-BF85-4EC35AABE63D}"/>
              </a:ext>
            </a:extLst>
          </p:cNvPr>
          <p:cNvSpPr/>
          <p:nvPr/>
        </p:nvSpPr>
        <p:spPr bwMode="auto">
          <a:xfrm>
            <a:off x="3497210" y="5456317"/>
            <a:ext cx="1664244" cy="8152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400" b="0" i="1"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Managed CORP</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1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 </a:t>
            </a:r>
          </a:p>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1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 </a:t>
            </a:r>
            <a:endParaRPr kumimoji="0" lang="en-US" sz="12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sp>
        <p:nvSpPr>
          <p:cNvPr id="169" name="Rectangle 168">
            <a:extLst>
              <a:ext uri="{FF2B5EF4-FFF2-40B4-BE49-F238E27FC236}">
                <a16:creationId xmlns:a16="http://schemas.microsoft.com/office/drawing/2014/main" id="{E7F55034-C8A6-4503-8E66-C615C18763FD}"/>
              </a:ext>
            </a:extLst>
          </p:cNvPr>
          <p:cNvSpPr/>
          <p:nvPr/>
        </p:nvSpPr>
        <p:spPr bwMode="auto">
          <a:xfrm>
            <a:off x="3507890" y="5453386"/>
            <a:ext cx="2114301" cy="8152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400" b="0" i="1"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 </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1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Limited general </a:t>
            </a:r>
            <a:br>
              <a:rPr kumimoji="0" lang="en-US" sz="11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br>
            <a:r>
              <a:rPr kumimoji="0" lang="en-US" sz="11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client access</a:t>
            </a:r>
            <a:endParaRPr kumimoji="0" lang="en-US" sz="1200" b="0" i="1"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sp>
        <p:nvSpPr>
          <p:cNvPr id="172" name="Rectangle 171">
            <a:extLst>
              <a:ext uri="{FF2B5EF4-FFF2-40B4-BE49-F238E27FC236}">
                <a16:creationId xmlns:a16="http://schemas.microsoft.com/office/drawing/2014/main" id="{B899F58D-59AD-48D1-B565-DDE5779CB1B4}"/>
              </a:ext>
            </a:extLst>
          </p:cNvPr>
          <p:cNvSpPr/>
          <p:nvPr/>
        </p:nvSpPr>
        <p:spPr bwMode="auto">
          <a:xfrm>
            <a:off x="4083681" y="6315025"/>
            <a:ext cx="3640190" cy="55922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ts val="600"/>
              </a:spcAft>
              <a:buClrTx/>
              <a:buSzTx/>
              <a:buFontTx/>
              <a:buNone/>
              <a:tabLst/>
              <a:defRPr/>
            </a:pPr>
            <a:r>
              <a:rPr kumimoji="0" lang="en-US" sz="1200" b="0" i="1" u="none" strike="noStrike" kern="1200" cap="none" spc="0" normalizeH="0" baseline="0" noProof="0">
                <a:ln>
                  <a:noFill/>
                </a:ln>
                <a:solidFill>
                  <a:srgbClr val="1A1A1A"/>
                </a:solidFill>
                <a:effectLst/>
                <a:uLnTx/>
                <a:uFillTx/>
                <a:latin typeface="Segoe UI Semilight" panose="020B0402040204020203" pitchFamily="34" charset="0"/>
                <a:ea typeface="+mn-ea"/>
                <a:cs typeface="Segoe UI Semilight" panose="020B0402040204020203" pitchFamily="34" charset="0"/>
              </a:rPr>
              <a:t>Spans on-premises &amp; multi-cloud environments</a:t>
            </a:r>
            <a:endPar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sp>
        <p:nvSpPr>
          <p:cNvPr id="34" name="Rectangle 33">
            <a:extLst>
              <a:ext uri="{FF2B5EF4-FFF2-40B4-BE49-F238E27FC236}">
                <a16:creationId xmlns:a16="http://schemas.microsoft.com/office/drawing/2014/main" id="{035EBCA2-C9D4-4C8B-875E-91689A668960}"/>
              </a:ext>
            </a:extLst>
          </p:cNvPr>
          <p:cNvSpPr/>
          <p:nvPr/>
        </p:nvSpPr>
        <p:spPr bwMode="auto">
          <a:xfrm>
            <a:off x="3204808" y="2036251"/>
            <a:ext cx="1663259" cy="3440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200" b="0" i="1"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Open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900" b="0" i="1" u="none" strike="noStrike" kern="1200" cap="none" spc="0" normalizeH="0" baseline="0" noProof="0">
                <a:ln>
                  <a:noFill/>
                </a:ln>
                <a:solidFill>
                  <a:srgbClr val="1A1A1A"/>
                </a:solidFill>
                <a:effectLst/>
                <a:uLnTx/>
                <a:uFillTx/>
                <a:latin typeface="Segoe UI Semilight" panose="020B0402040204020203" pitchFamily="34" charset="0"/>
                <a:ea typeface="+mn-ea"/>
                <a:cs typeface="Segoe UI Semilight" panose="020B0402040204020203" pitchFamily="34" charset="0"/>
              </a:rPr>
              <a:t>Provided by someone else</a:t>
            </a:r>
          </a:p>
        </p:txBody>
      </p:sp>
      <p:cxnSp>
        <p:nvCxnSpPr>
          <p:cNvPr id="23" name="Straight Arrow Connector 22">
            <a:extLst>
              <a:ext uri="{FF2B5EF4-FFF2-40B4-BE49-F238E27FC236}">
                <a16:creationId xmlns:a16="http://schemas.microsoft.com/office/drawing/2014/main" id="{BF470C9F-874C-4B84-ABD1-7589A6DEF25B}"/>
              </a:ext>
            </a:extLst>
          </p:cNvPr>
          <p:cNvCxnSpPr>
            <a:cxnSpLocks/>
          </p:cNvCxnSpPr>
          <p:nvPr/>
        </p:nvCxnSpPr>
        <p:spPr>
          <a:xfrm>
            <a:off x="4166613" y="2624669"/>
            <a:ext cx="0" cy="2905733"/>
          </a:xfrm>
          <a:prstGeom prst="straightConnector1">
            <a:avLst/>
          </a:prstGeom>
          <a:ln w="31750">
            <a:solidFill>
              <a:schemeClr val="tx1">
                <a:lumMod val="50000"/>
                <a:lumOff val="50000"/>
              </a:schemeClr>
            </a:solidFill>
            <a:prstDash val="sysDot"/>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25" name="Callout: Line 24">
            <a:extLst>
              <a:ext uri="{FF2B5EF4-FFF2-40B4-BE49-F238E27FC236}">
                <a16:creationId xmlns:a16="http://schemas.microsoft.com/office/drawing/2014/main" id="{ECCF8C82-8233-48E3-996B-6DEBB6EECA18}"/>
              </a:ext>
            </a:extLst>
          </p:cNvPr>
          <p:cNvSpPr/>
          <p:nvPr/>
        </p:nvSpPr>
        <p:spPr bwMode="auto">
          <a:xfrm>
            <a:off x="1832229" y="2765639"/>
            <a:ext cx="1950454" cy="610285"/>
          </a:xfrm>
          <a:prstGeom prst="borderCallout1">
            <a:avLst>
              <a:gd name="adj1" fmla="val 79122"/>
              <a:gd name="adj2" fmla="val 99924"/>
              <a:gd name="adj3" fmla="val 78882"/>
              <a:gd name="adj4" fmla="val 117248"/>
            </a:avLst>
          </a:prstGeom>
          <a:solidFill>
            <a:schemeClr val="bg1"/>
          </a:solidFill>
          <a:ln w="19050">
            <a:solidFill>
              <a:srgbClr val="00B050"/>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Managed Devices</a:t>
            </a:r>
          </a:p>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Security based on explicit validation of trust signals </a:t>
            </a:r>
            <a:r>
              <a:rPr kumimoji="0" lang="en-US" sz="900" b="0" i="1" u="sng"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on any network</a:t>
            </a:r>
          </a:p>
        </p:txBody>
      </p:sp>
      <p:pic>
        <p:nvPicPr>
          <p:cNvPr id="7" name="!! Graphic 314">
            <a:extLst>
              <a:ext uri="{FF2B5EF4-FFF2-40B4-BE49-F238E27FC236}">
                <a16:creationId xmlns:a16="http://schemas.microsoft.com/office/drawing/2014/main" id="{22E6789F-5FCA-4F18-90FC-3E95E756FB81}"/>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706826" y="5198560"/>
            <a:ext cx="196950" cy="182880"/>
          </a:xfrm>
          <a:prstGeom prst="rect">
            <a:avLst/>
          </a:prstGeom>
        </p:spPr>
      </p:pic>
      <p:sp>
        <p:nvSpPr>
          <p:cNvPr id="14" name="Rectangle 13">
            <a:extLst>
              <a:ext uri="{FF2B5EF4-FFF2-40B4-BE49-F238E27FC236}">
                <a16:creationId xmlns:a16="http://schemas.microsoft.com/office/drawing/2014/main" id="{75CB2E09-C872-4C80-BB1D-DB53661F701D}"/>
              </a:ext>
            </a:extLst>
          </p:cNvPr>
          <p:cNvSpPr/>
          <p:nvPr/>
        </p:nvSpPr>
        <p:spPr bwMode="auto">
          <a:xfrm>
            <a:off x="4940686" y="5112681"/>
            <a:ext cx="452325" cy="368427"/>
          </a:xfrm>
          <a:prstGeom prst="rect">
            <a:avLst/>
          </a:prstGeom>
          <a:solidFill>
            <a:schemeClr val="bg1"/>
          </a:solidFill>
          <a:ln w="19050">
            <a:solidFill>
              <a:schemeClr val="accent1"/>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endParaRPr kumimoji="0" lang="en-US" sz="1100" b="0" i="0" u="none" strike="noStrike" kern="1200" cap="none" spc="0" normalizeH="0" baseline="0" noProof="0" err="1">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pic>
        <p:nvPicPr>
          <p:cNvPr id="305" name="Picture 2" descr="A picture containing icon&#10;&#10;Description automatically generated">
            <a:extLst>
              <a:ext uri="{FF2B5EF4-FFF2-40B4-BE49-F238E27FC236}">
                <a16:creationId xmlns:a16="http://schemas.microsoft.com/office/drawing/2014/main" id="{284A2CB0-329C-4748-B186-1EAC9304359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011790" y="5154146"/>
            <a:ext cx="292947" cy="292947"/>
          </a:xfrm>
          <a:prstGeom prst="rect">
            <a:avLst/>
          </a:prstGeom>
          <a:noFill/>
        </p:spPr>
      </p:pic>
      <p:sp>
        <p:nvSpPr>
          <p:cNvPr id="16" name="Callout: Line 15">
            <a:extLst>
              <a:ext uri="{FF2B5EF4-FFF2-40B4-BE49-F238E27FC236}">
                <a16:creationId xmlns:a16="http://schemas.microsoft.com/office/drawing/2014/main" id="{AE1BA073-F263-43DB-A13D-BBF13AAB0E5A}"/>
              </a:ext>
            </a:extLst>
          </p:cNvPr>
          <p:cNvSpPr/>
          <p:nvPr/>
        </p:nvSpPr>
        <p:spPr bwMode="auto">
          <a:xfrm>
            <a:off x="4445894" y="3028356"/>
            <a:ext cx="1174016" cy="1156426"/>
          </a:xfrm>
          <a:prstGeom prst="borderCallout1">
            <a:avLst>
              <a:gd name="adj1" fmla="val 100095"/>
              <a:gd name="adj2" fmla="val 52156"/>
              <a:gd name="adj3" fmla="val 178437"/>
              <a:gd name="adj4" fmla="val 52586"/>
            </a:avLst>
          </a:prstGeom>
          <a:solidFill>
            <a:schemeClr val="bg1"/>
          </a:solidFill>
          <a:ln w="19050">
            <a:solidFill>
              <a:schemeClr val="accent1"/>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Managed Virtual Desktop </a:t>
            </a:r>
            <a:b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for </a:t>
            </a:r>
            <a:r>
              <a:rPr kumimoji="0" lang="en-US" sz="900" b="1" i="1"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unmanaged device </a:t>
            </a: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scenarios like BYOD, partners, and visitors (often cloud hosted)</a:t>
            </a:r>
          </a:p>
        </p:txBody>
      </p:sp>
      <p:cxnSp>
        <p:nvCxnSpPr>
          <p:cNvPr id="194" name="Straight Arrow Connector 193">
            <a:extLst>
              <a:ext uri="{FF2B5EF4-FFF2-40B4-BE49-F238E27FC236}">
                <a16:creationId xmlns:a16="http://schemas.microsoft.com/office/drawing/2014/main" id="{F4AE027D-323B-878D-9AEF-E5CDF7F379D6}"/>
              </a:ext>
            </a:extLst>
          </p:cNvPr>
          <p:cNvCxnSpPr>
            <a:cxnSpLocks/>
          </p:cNvCxnSpPr>
          <p:nvPr/>
        </p:nvCxnSpPr>
        <p:spPr>
          <a:xfrm>
            <a:off x="4165339" y="2624669"/>
            <a:ext cx="0" cy="2905733"/>
          </a:xfrm>
          <a:prstGeom prst="straightConnector1">
            <a:avLst/>
          </a:prstGeom>
          <a:ln w="31750">
            <a:solidFill>
              <a:schemeClr val="tx1">
                <a:lumMod val="50000"/>
                <a:lumOff val="50000"/>
                <a:alpha val="44000"/>
              </a:schemeClr>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593" name="Rectangle: Rounded Corners 592">
            <a:extLst>
              <a:ext uri="{FF2B5EF4-FFF2-40B4-BE49-F238E27FC236}">
                <a16:creationId xmlns:a16="http://schemas.microsoft.com/office/drawing/2014/main" id="{9AADE38E-E1EF-404D-BBE9-758ACAA5ADCF}"/>
              </a:ext>
            </a:extLst>
          </p:cNvPr>
          <p:cNvSpPr/>
          <p:nvPr/>
        </p:nvSpPr>
        <p:spPr bwMode="auto">
          <a:xfrm>
            <a:off x="2868454" y="4724095"/>
            <a:ext cx="1999613" cy="392908"/>
          </a:xfrm>
          <a:prstGeom prst="roundRect">
            <a:avLst>
              <a:gd name="adj" fmla="val 0"/>
            </a:avLst>
          </a:prstGeom>
          <a:solidFill>
            <a:schemeClr val="bg1"/>
          </a:solidFill>
          <a:ln w="31750">
            <a:solidFill>
              <a:schemeClr val="tx1">
                <a:lumMod val="50000"/>
                <a:lumOff val="50000"/>
                <a:alpha val="44000"/>
              </a:schemeClr>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grpSp>
        <p:nvGrpSpPr>
          <p:cNvPr id="8" name="Group 7">
            <a:extLst>
              <a:ext uri="{FF2B5EF4-FFF2-40B4-BE49-F238E27FC236}">
                <a16:creationId xmlns:a16="http://schemas.microsoft.com/office/drawing/2014/main" id="{C0538A76-35AC-4FBB-B7FB-BFED4CE1ABF6}"/>
              </a:ext>
            </a:extLst>
          </p:cNvPr>
          <p:cNvGrpSpPr/>
          <p:nvPr/>
        </p:nvGrpSpPr>
        <p:grpSpPr>
          <a:xfrm>
            <a:off x="3388701" y="4807615"/>
            <a:ext cx="1345550" cy="278612"/>
            <a:chOff x="1571071" y="2257105"/>
            <a:chExt cx="2082348" cy="431174"/>
          </a:xfrm>
        </p:grpSpPr>
        <p:grpSp>
          <p:nvGrpSpPr>
            <p:cNvPr id="513" name="Group 512">
              <a:extLst>
                <a:ext uri="{FF2B5EF4-FFF2-40B4-BE49-F238E27FC236}">
                  <a16:creationId xmlns:a16="http://schemas.microsoft.com/office/drawing/2014/main" id="{122D2C06-7C5E-418D-841B-05E92DD03708}"/>
                </a:ext>
              </a:extLst>
            </p:cNvPr>
            <p:cNvGrpSpPr/>
            <p:nvPr/>
          </p:nvGrpSpPr>
          <p:grpSpPr>
            <a:xfrm>
              <a:off x="2696905" y="2301259"/>
              <a:ext cx="426956" cy="327217"/>
              <a:chOff x="2892310" y="4439341"/>
              <a:chExt cx="376337" cy="288423"/>
            </a:xfrm>
          </p:grpSpPr>
          <p:sp>
            <p:nvSpPr>
              <p:cNvPr id="552" name="monitor">
                <a:extLst>
                  <a:ext uri="{FF2B5EF4-FFF2-40B4-BE49-F238E27FC236}">
                    <a16:creationId xmlns:a16="http://schemas.microsoft.com/office/drawing/2014/main" id="{9EDFA519-8F6C-48EA-99B5-8B4738E96062}"/>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lumMod val="50000"/>
                  </a:srgb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53" name="Rectangle 552">
                <a:extLst>
                  <a:ext uri="{FF2B5EF4-FFF2-40B4-BE49-F238E27FC236}">
                    <a16:creationId xmlns:a16="http://schemas.microsoft.com/office/drawing/2014/main" id="{F9DCDA7D-6B8E-4539-AB60-FAFFBE15C2C0}"/>
                  </a:ext>
                </a:extLst>
              </p:cNvPr>
              <p:cNvSpPr/>
              <p:nvPr/>
            </p:nvSpPr>
            <p:spPr bwMode="auto">
              <a:xfrm>
                <a:off x="2892310" y="4439341"/>
                <a:ext cx="376337" cy="236152"/>
              </a:xfrm>
              <a:prstGeom prst="rect">
                <a:avLst/>
              </a:prstGeom>
              <a:solidFill>
                <a:srgbClr val="0078D7">
                  <a:lumMod val="5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54" name="Picture 553">
                <a:extLst>
                  <a:ext uri="{FF2B5EF4-FFF2-40B4-BE49-F238E27FC236}">
                    <a16:creationId xmlns:a16="http://schemas.microsoft.com/office/drawing/2014/main" id="{77E538F8-E370-4171-BEEF-96F3D65F637D}"/>
                  </a:ext>
                </a:extLst>
              </p:cNvPr>
              <p:cNvPicPr>
                <a:picLocks noChangeAspect="1"/>
              </p:cNvPicPr>
              <p:nvPr/>
            </p:nvPicPr>
            <p:blipFill rotWithShape="1">
              <a:blip r:embed="rId21">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514" name="Group 513">
              <a:extLst>
                <a:ext uri="{FF2B5EF4-FFF2-40B4-BE49-F238E27FC236}">
                  <a16:creationId xmlns:a16="http://schemas.microsoft.com/office/drawing/2014/main" id="{74EE100C-CA19-4E0E-8367-1926B5966E7F}"/>
                </a:ext>
              </a:extLst>
            </p:cNvPr>
            <p:cNvGrpSpPr/>
            <p:nvPr/>
          </p:nvGrpSpPr>
          <p:grpSpPr>
            <a:xfrm>
              <a:off x="3219943" y="2301259"/>
              <a:ext cx="433476" cy="327215"/>
              <a:chOff x="7987238" y="1610486"/>
              <a:chExt cx="506061" cy="382007"/>
            </a:xfrm>
          </p:grpSpPr>
          <p:sp>
            <p:nvSpPr>
              <p:cNvPr id="546" name="Rectangle 545">
                <a:extLst>
                  <a:ext uri="{FF2B5EF4-FFF2-40B4-BE49-F238E27FC236}">
                    <a16:creationId xmlns:a16="http://schemas.microsoft.com/office/drawing/2014/main" id="{4AE8C6AC-DE0F-4F11-95C8-BBF503FF8D45}"/>
                  </a:ext>
                </a:extLst>
              </p:cNvPr>
              <p:cNvSpPr/>
              <p:nvPr/>
            </p:nvSpPr>
            <p:spPr bwMode="auto">
              <a:xfrm>
                <a:off x="7994852" y="1610486"/>
                <a:ext cx="498447" cy="312776"/>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7" name="Group 546">
                <a:extLst>
                  <a:ext uri="{FF2B5EF4-FFF2-40B4-BE49-F238E27FC236}">
                    <a16:creationId xmlns:a16="http://schemas.microsoft.com/office/drawing/2014/main" id="{40A894D0-EA83-45C6-BBBF-FBD6E5045C0F}"/>
                  </a:ext>
                </a:extLst>
              </p:cNvPr>
              <p:cNvGrpSpPr/>
              <p:nvPr/>
            </p:nvGrpSpPr>
            <p:grpSpPr>
              <a:xfrm>
                <a:off x="7987238" y="1610486"/>
                <a:ext cx="498447" cy="382007"/>
                <a:chOff x="9563138" y="2462727"/>
                <a:chExt cx="516394" cy="395761"/>
              </a:xfrm>
            </p:grpSpPr>
            <p:sp>
              <p:nvSpPr>
                <p:cNvPr id="548" name="monitor">
                  <a:extLst>
                    <a:ext uri="{FF2B5EF4-FFF2-40B4-BE49-F238E27FC236}">
                      <a16:creationId xmlns:a16="http://schemas.microsoft.com/office/drawing/2014/main" id="{FDEDFD62-AB7B-46F3-AF04-2BC52934B8B2}"/>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49" name="Group 548">
                  <a:extLst>
                    <a:ext uri="{FF2B5EF4-FFF2-40B4-BE49-F238E27FC236}">
                      <a16:creationId xmlns:a16="http://schemas.microsoft.com/office/drawing/2014/main" id="{F0516552-B568-4589-AF68-43F649BA873D}"/>
                    </a:ext>
                  </a:extLst>
                </p:cNvPr>
                <p:cNvGrpSpPr/>
                <p:nvPr/>
              </p:nvGrpSpPr>
              <p:grpSpPr>
                <a:xfrm>
                  <a:off x="9746672" y="2545410"/>
                  <a:ext cx="107950" cy="134938"/>
                  <a:chOff x="9444088" y="2885171"/>
                  <a:chExt cx="107950" cy="134938"/>
                </a:xfrm>
                <a:solidFill>
                  <a:srgbClr val="505050"/>
                </a:solidFill>
              </p:grpSpPr>
              <p:sp>
                <p:nvSpPr>
                  <p:cNvPr id="550" name="Freeform 26">
                    <a:extLst>
                      <a:ext uri="{FF2B5EF4-FFF2-40B4-BE49-F238E27FC236}">
                        <a16:creationId xmlns:a16="http://schemas.microsoft.com/office/drawing/2014/main" id="{EFE7AC7E-A18F-4F47-B67D-9842C4D36BDD}"/>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51" name="Freeform 27">
                    <a:extLst>
                      <a:ext uri="{FF2B5EF4-FFF2-40B4-BE49-F238E27FC236}">
                        <a16:creationId xmlns:a16="http://schemas.microsoft.com/office/drawing/2014/main" id="{8A42F8B7-0B3F-478F-BEDC-66182AA6546C}"/>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grpSp>
          <p:nvGrpSpPr>
            <p:cNvPr id="515" name="Group 514">
              <a:extLst>
                <a:ext uri="{FF2B5EF4-FFF2-40B4-BE49-F238E27FC236}">
                  <a16:creationId xmlns:a16="http://schemas.microsoft.com/office/drawing/2014/main" id="{9384596D-DF0B-4628-9DA3-5F1C7B982F4E}"/>
                </a:ext>
              </a:extLst>
            </p:cNvPr>
            <p:cNvGrpSpPr/>
            <p:nvPr/>
          </p:nvGrpSpPr>
          <p:grpSpPr>
            <a:xfrm>
              <a:off x="1872084" y="2257105"/>
              <a:ext cx="205700" cy="341495"/>
              <a:chOff x="7084723" y="1610486"/>
              <a:chExt cx="212660" cy="353049"/>
            </a:xfrm>
          </p:grpSpPr>
          <p:sp>
            <p:nvSpPr>
              <p:cNvPr id="540" name="Rectangle 539">
                <a:extLst>
                  <a:ext uri="{FF2B5EF4-FFF2-40B4-BE49-F238E27FC236}">
                    <a16:creationId xmlns:a16="http://schemas.microsoft.com/office/drawing/2014/main" id="{1EF3FB2A-1693-4E59-B23C-54F1B6BE27D8}"/>
                  </a:ext>
                </a:extLst>
              </p:cNvPr>
              <p:cNvSpPr/>
              <p:nvPr/>
            </p:nvSpPr>
            <p:spPr bwMode="auto">
              <a:xfrm>
                <a:off x="7085519" y="1610486"/>
                <a:ext cx="211864" cy="353049"/>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1" name="Group 540">
                <a:extLst>
                  <a:ext uri="{FF2B5EF4-FFF2-40B4-BE49-F238E27FC236}">
                    <a16:creationId xmlns:a16="http://schemas.microsoft.com/office/drawing/2014/main" id="{6E3688B2-CF17-4D64-8C02-E363EDE53266}"/>
                  </a:ext>
                </a:extLst>
              </p:cNvPr>
              <p:cNvGrpSpPr/>
              <p:nvPr/>
            </p:nvGrpSpPr>
            <p:grpSpPr>
              <a:xfrm>
                <a:off x="7138556" y="1706457"/>
                <a:ext cx="104198" cy="130248"/>
                <a:chOff x="9444088" y="2885171"/>
                <a:chExt cx="107950" cy="134938"/>
              </a:xfrm>
              <a:solidFill>
                <a:srgbClr val="FFFFFF"/>
              </a:solidFill>
            </p:grpSpPr>
            <p:sp>
              <p:nvSpPr>
                <p:cNvPr id="544" name="Freeform 26">
                  <a:extLst>
                    <a:ext uri="{FF2B5EF4-FFF2-40B4-BE49-F238E27FC236}">
                      <a16:creationId xmlns:a16="http://schemas.microsoft.com/office/drawing/2014/main" id="{1073A2FD-7A26-495D-8568-E2CA2B872026}"/>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45" name="Freeform 27">
                  <a:extLst>
                    <a:ext uri="{FF2B5EF4-FFF2-40B4-BE49-F238E27FC236}">
                      <a16:creationId xmlns:a16="http://schemas.microsoft.com/office/drawing/2014/main" id="{331FBD1F-B2C4-4BDF-99A7-7335B7E0CAB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542" name="CellPhone_E8EA">
                <a:extLst>
                  <a:ext uri="{FF2B5EF4-FFF2-40B4-BE49-F238E27FC236}">
                    <a16:creationId xmlns:a16="http://schemas.microsoft.com/office/drawing/2014/main" id="{02944E3C-428E-4FD4-AA34-828585DE78B6}"/>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543" name="Straight Connector 542">
                <a:extLst>
                  <a:ext uri="{FF2B5EF4-FFF2-40B4-BE49-F238E27FC236}">
                    <a16:creationId xmlns:a16="http://schemas.microsoft.com/office/drawing/2014/main" id="{DDDCF971-A9DD-47BF-9766-FE424797E0A8}"/>
                  </a:ext>
                </a:extLst>
              </p:cNvPr>
              <p:cNvCxnSpPr>
                <a:cxnSpLocks/>
              </p:cNvCxnSpPr>
              <p:nvPr/>
            </p:nvCxnSpPr>
            <p:spPr>
              <a:xfrm>
                <a:off x="7165583" y="1916461"/>
                <a:ext cx="47081" cy="0"/>
              </a:xfrm>
              <a:prstGeom prst="line">
                <a:avLst/>
              </a:prstGeom>
              <a:noFill/>
              <a:ln w="9525" cap="flat" cmpd="sng" algn="ctr">
                <a:solidFill>
                  <a:srgbClr val="FFFFFF"/>
                </a:solidFill>
                <a:prstDash val="solid"/>
                <a:headEnd type="none"/>
                <a:tailEnd type="none"/>
              </a:ln>
              <a:effectLst/>
            </p:spPr>
          </p:cxnSp>
        </p:grpSp>
        <p:grpSp>
          <p:nvGrpSpPr>
            <p:cNvPr id="516" name="Group 515">
              <a:extLst>
                <a:ext uri="{FF2B5EF4-FFF2-40B4-BE49-F238E27FC236}">
                  <a16:creationId xmlns:a16="http://schemas.microsoft.com/office/drawing/2014/main" id="{A20790A5-2D3A-49E7-8AB5-63117048481E}"/>
                </a:ext>
              </a:extLst>
            </p:cNvPr>
            <p:cNvGrpSpPr/>
            <p:nvPr/>
          </p:nvGrpSpPr>
          <p:grpSpPr>
            <a:xfrm>
              <a:off x="1571071" y="2257105"/>
              <a:ext cx="204931" cy="341495"/>
              <a:chOff x="6490922" y="1610486"/>
              <a:chExt cx="211865" cy="353049"/>
            </a:xfrm>
          </p:grpSpPr>
          <p:sp>
            <p:nvSpPr>
              <p:cNvPr id="528" name="Rectangle 527">
                <a:extLst>
                  <a:ext uri="{FF2B5EF4-FFF2-40B4-BE49-F238E27FC236}">
                    <a16:creationId xmlns:a16="http://schemas.microsoft.com/office/drawing/2014/main" id="{A0FD4FD2-F2DD-431E-A4D3-EBE81C5B9DB6}"/>
                  </a:ext>
                </a:extLst>
              </p:cNvPr>
              <p:cNvSpPr/>
              <p:nvPr/>
            </p:nvSpPr>
            <p:spPr bwMode="auto">
              <a:xfrm>
                <a:off x="6490922" y="1610486"/>
                <a:ext cx="211864" cy="353049"/>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9" name="Group 30">
                <a:extLst>
                  <a:ext uri="{FF2B5EF4-FFF2-40B4-BE49-F238E27FC236}">
                    <a16:creationId xmlns:a16="http://schemas.microsoft.com/office/drawing/2014/main" id="{83E4D496-53C3-466C-AEA0-E402EE4710DB}"/>
                  </a:ext>
                </a:extLst>
              </p:cNvPr>
              <p:cNvGrpSpPr>
                <a:grpSpLocks noChangeAspect="1"/>
              </p:cNvGrpSpPr>
              <p:nvPr/>
            </p:nvGrpSpPr>
            <p:grpSpPr bwMode="auto">
              <a:xfrm>
                <a:off x="6545792" y="1729376"/>
                <a:ext cx="111361" cy="115269"/>
                <a:chOff x="5049" y="1841"/>
                <a:chExt cx="57" cy="59"/>
              </a:xfrm>
              <a:solidFill>
                <a:srgbClr val="FFFFFF"/>
              </a:solidFill>
            </p:grpSpPr>
            <p:sp>
              <p:nvSpPr>
                <p:cNvPr id="532" name="Freeform 31">
                  <a:extLst>
                    <a:ext uri="{FF2B5EF4-FFF2-40B4-BE49-F238E27FC236}">
                      <a16:creationId xmlns:a16="http://schemas.microsoft.com/office/drawing/2014/main" id="{F8905EFC-598A-4C95-A0E2-D648DD592A18}"/>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3" name="Freeform 32">
                  <a:extLst>
                    <a:ext uri="{FF2B5EF4-FFF2-40B4-BE49-F238E27FC236}">
                      <a16:creationId xmlns:a16="http://schemas.microsoft.com/office/drawing/2014/main" id="{A52C496A-02E8-4058-93C8-644383960AA1}"/>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4" name="Freeform 33">
                  <a:extLst>
                    <a:ext uri="{FF2B5EF4-FFF2-40B4-BE49-F238E27FC236}">
                      <a16:creationId xmlns:a16="http://schemas.microsoft.com/office/drawing/2014/main" id="{C5EF92CC-0C06-4FF5-8640-D9E5F182501F}"/>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5" name="Freeform 34">
                  <a:extLst>
                    <a:ext uri="{FF2B5EF4-FFF2-40B4-BE49-F238E27FC236}">
                      <a16:creationId xmlns:a16="http://schemas.microsoft.com/office/drawing/2014/main" id="{EF1268DA-775B-4A83-BF37-8EB1C52B5AF2}"/>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6" name="Freeform 35">
                  <a:extLst>
                    <a:ext uri="{FF2B5EF4-FFF2-40B4-BE49-F238E27FC236}">
                      <a16:creationId xmlns:a16="http://schemas.microsoft.com/office/drawing/2014/main" id="{27B10A7F-742F-4A52-9DCC-9DA2AC6D6E9F}"/>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7" name="Freeform 36">
                  <a:extLst>
                    <a:ext uri="{FF2B5EF4-FFF2-40B4-BE49-F238E27FC236}">
                      <a16:creationId xmlns:a16="http://schemas.microsoft.com/office/drawing/2014/main" id="{CED6D63E-6B27-4E9C-964B-E2DDCAB99A69}"/>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8" name="Freeform 37">
                  <a:extLst>
                    <a:ext uri="{FF2B5EF4-FFF2-40B4-BE49-F238E27FC236}">
                      <a16:creationId xmlns:a16="http://schemas.microsoft.com/office/drawing/2014/main" id="{7CDB2A2E-740E-4969-8BBE-B568ADAE8BB9}"/>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9" name="Freeform 38">
                  <a:extLst>
                    <a:ext uri="{FF2B5EF4-FFF2-40B4-BE49-F238E27FC236}">
                      <a16:creationId xmlns:a16="http://schemas.microsoft.com/office/drawing/2014/main" id="{576D82A8-F1A9-401D-8403-3295FE375163}"/>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530" name="CellPhone_E8EA">
                <a:extLst>
                  <a:ext uri="{FF2B5EF4-FFF2-40B4-BE49-F238E27FC236}">
                    <a16:creationId xmlns:a16="http://schemas.microsoft.com/office/drawing/2014/main" id="{8418BD82-588C-439B-AF17-F784CEFB9DB1}"/>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531" name="Straight Connector 530">
                <a:extLst>
                  <a:ext uri="{FF2B5EF4-FFF2-40B4-BE49-F238E27FC236}">
                    <a16:creationId xmlns:a16="http://schemas.microsoft.com/office/drawing/2014/main" id="{D54783A3-3F43-4538-831C-2EF38D4DDAE1}"/>
                  </a:ext>
                </a:extLst>
              </p:cNvPr>
              <p:cNvCxnSpPr>
                <a:cxnSpLocks/>
              </p:cNvCxnSpPr>
              <p:nvPr/>
            </p:nvCxnSpPr>
            <p:spPr>
              <a:xfrm>
                <a:off x="6573314" y="1916461"/>
                <a:ext cx="47081" cy="0"/>
              </a:xfrm>
              <a:prstGeom prst="line">
                <a:avLst/>
              </a:prstGeom>
              <a:noFill/>
              <a:ln w="9525" cap="flat" cmpd="sng" algn="ctr">
                <a:solidFill>
                  <a:srgbClr val="FFFFFF"/>
                </a:solidFill>
                <a:prstDash val="solid"/>
                <a:headEnd type="none"/>
                <a:tailEnd type="none"/>
              </a:ln>
              <a:effectLst/>
            </p:spPr>
          </p:cxnSp>
        </p:grpSp>
        <p:grpSp>
          <p:nvGrpSpPr>
            <p:cNvPr id="518" name="Group 517">
              <a:extLst>
                <a:ext uri="{FF2B5EF4-FFF2-40B4-BE49-F238E27FC236}">
                  <a16:creationId xmlns:a16="http://schemas.microsoft.com/office/drawing/2014/main" id="{CD1C9D61-992A-49E3-B3AA-03487304279C}"/>
                </a:ext>
              </a:extLst>
            </p:cNvPr>
            <p:cNvGrpSpPr/>
            <p:nvPr/>
          </p:nvGrpSpPr>
          <p:grpSpPr>
            <a:xfrm>
              <a:off x="2173867" y="2309875"/>
              <a:ext cx="426956" cy="327217"/>
              <a:chOff x="7398246" y="1610486"/>
              <a:chExt cx="498447" cy="382007"/>
            </a:xfrm>
          </p:grpSpPr>
          <p:sp>
            <p:nvSpPr>
              <p:cNvPr id="519" name="monitor">
                <a:extLst>
                  <a:ext uri="{FF2B5EF4-FFF2-40B4-BE49-F238E27FC236}">
                    <a16:creationId xmlns:a16="http://schemas.microsoft.com/office/drawing/2014/main" id="{25C096B8-DA1E-457F-A5FB-65E21A7BC45E}"/>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20" name="Rectangle 519">
                <a:extLst>
                  <a:ext uri="{FF2B5EF4-FFF2-40B4-BE49-F238E27FC236}">
                    <a16:creationId xmlns:a16="http://schemas.microsoft.com/office/drawing/2014/main" id="{CDC1F807-A734-40BE-8B01-971FD8F456C9}"/>
                  </a:ext>
                </a:extLst>
              </p:cNvPr>
              <p:cNvSpPr/>
              <p:nvPr/>
            </p:nvSpPr>
            <p:spPr bwMode="auto">
              <a:xfrm>
                <a:off x="7398246" y="1610486"/>
                <a:ext cx="498447" cy="316721"/>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1" name="Group 11">
                <a:extLst>
                  <a:ext uri="{FF2B5EF4-FFF2-40B4-BE49-F238E27FC236}">
                    <a16:creationId xmlns:a16="http://schemas.microsoft.com/office/drawing/2014/main" id="{F20266BD-5DF5-454E-A199-CA734829EFBE}"/>
                  </a:ext>
                </a:extLst>
              </p:cNvPr>
              <p:cNvGrpSpPr>
                <a:grpSpLocks noChangeAspect="1"/>
              </p:cNvGrpSpPr>
              <p:nvPr/>
            </p:nvGrpSpPr>
            <p:grpSpPr bwMode="auto">
              <a:xfrm>
                <a:off x="7581678" y="1714920"/>
                <a:ext cx="111860" cy="111860"/>
                <a:chOff x="5664" y="1835"/>
                <a:chExt cx="73" cy="73"/>
              </a:xfrm>
              <a:solidFill>
                <a:srgbClr val="FFFFFF"/>
              </a:solidFill>
            </p:grpSpPr>
            <p:sp>
              <p:nvSpPr>
                <p:cNvPr id="522" name="Freeform 12">
                  <a:extLst>
                    <a:ext uri="{FF2B5EF4-FFF2-40B4-BE49-F238E27FC236}">
                      <a16:creationId xmlns:a16="http://schemas.microsoft.com/office/drawing/2014/main" id="{C88163FD-BAA3-4381-B504-8D32862C2C55}"/>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3" name="Freeform 13">
                  <a:extLst>
                    <a:ext uri="{FF2B5EF4-FFF2-40B4-BE49-F238E27FC236}">
                      <a16:creationId xmlns:a16="http://schemas.microsoft.com/office/drawing/2014/main" id="{D4572EE8-B5FF-45A5-A3A5-81609C2642CC}"/>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4" name="Freeform 14">
                  <a:extLst>
                    <a:ext uri="{FF2B5EF4-FFF2-40B4-BE49-F238E27FC236}">
                      <a16:creationId xmlns:a16="http://schemas.microsoft.com/office/drawing/2014/main" id="{E27B8FA7-C2AE-47A8-843F-A2E32A8E8FCE}"/>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5" name="Freeform 15">
                  <a:extLst>
                    <a:ext uri="{FF2B5EF4-FFF2-40B4-BE49-F238E27FC236}">
                      <a16:creationId xmlns:a16="http://schemas.microsoft.com/office/drawing/2014/main" id="{DE0CEFC3-A4C9-467F-A950-026DAAF57492}"/>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nvGrpSpPr>
            <p:cNvPr id="6" name="Group 5">
              <a:extLst>
                <a:ext uri="{FF2B5EF4-FFF2-40B4-BE49-F238E27FC236}">
                  <a16:creationId xmlns:a16="http://schemas.microsoft.com/office/drawing/2014/main" id="{D289305D-CDB0-4335-A5BD-041D1E1923CD}"/>
                </a:ext>
              </a:extLst>
            </p:cNvPr>
            <p:cNvGrpSpPr/>
            <p:nvPr/>
          </p:nvGrpSpPr>
          <p:grpSpPr>
            <a:xfrm>
              <a:off x="1724250" y="2490343"/>
              <a:ext cx="197936" cy="197936"/>
              <a:chOff x="1724250" y="2490343"/>
              <a:chExt cx="197936" cy="197936"/>
            </a:xfrm>
          </p:grpSpPr>
          <p:sp>
            <p:nvSpPr>
              <p:cNvPr id="4" name="Oval 3">
                <a:extLst>
                  <a:ext uri="{FF2B5EF4-FFF2-40B4-BE49-F238E27FC236}">
                    <a16:creationId xmlns:a16="http://schemas.microsoft.com/office/drawing/2014/main" id="{2ADE3E21-2B7D-45E4-AC2C-65999E6B8994}"/>
                  </a:ext>
                </a:extLst>
              </p:cNvPr>
              <p:cNvSpPr/>
              <p:nvPr/>
            </p:nvSpPr>
            <p:spPr bwMode="auto">
              <a:xfrm>
                <a:off x="1724250" y="2490343"/>
                <a:ext cx="197936" cy="197936"/>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5" name="Commitments_EC4D">
                <a:extLst>
                  <a:ext uri="{FF2B5EF4-FFF2-40B4-BE49-F238E27FC236}">
                    <a16:creationId xmlns:a16="http://schemas.microsoft.com/office/drawing/2014/main" id="{857B98B8-2126-432A-9288-8E138600023D}"/>
                  </a:ext>
                </a:extLst>
              </p:cNvPr>
              <p:cNvSpPr>
                <a:spLocks noChangeAspect="1" noEditPoints="1"/>
              </p:cNvSpPr>
              <p:nvPr/>
            </p:nvSpPr>
            <p:spPr bwMode="auto">
              <a:xfrm>
                <a:off x="1763153" y="2529865"/>
                <a:ext cx="120132" cy="1188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577" name="Group 576">
            <a:extLst>
              <a:ext uri="{FF2B5EF4-FFF2-40B4-BE49-F238E27FC236}">
                <a16:creationId xmlns:a16="http://schemas.microsoft.com/office/drawing/2014/main" id="{135542C9-B39F-4656-AED5-9156FBEC2182}"/>
              </a:ext>
            </a:extLst>
          </p:cNvPr>
          <p:cNvGrpSpPr/>
          <p:nvPr/>
        </p:nvGrpSpPr>
        <p:grpSpPr>
          <a:xfrm>
            <a:off x="4460446" y="4836124"/>
            <a:ext cx="275886" cy="211438"/>
            <a:chOff x="7987238" y="1610485"/>
            <a:chExt cx="506061" cy="382008"/>
          </a:xfrm>
        </p:grpSpPr>
        <p:sp>
          <p:nvSpPr>
            <p:cNvPr id="578" name="Rectangle 577">
              <a:extLst>
                <a:ext uri="{FF2B5EF4-FFF2-40B4-BE49-F238E27FC236}">
                  <a16:creationId xmlns:a16="http://schemas.microsoft.com/office/drawing/2014/main" id="{0E62F9AF-9052-4B54-8084-E2D49855F9F7}"/>
                </a:ext>
              </a:extLst>
            </p:cNvPr>
            <p:cNvSpPr/>
            <p:nvPr/>
          </p:nvSpPr>
          <p:spPr bwMode="auto">
            <a:xfrm>
              <a:off x="7994852" y="1610485"/>
              <a:ext cx="498447" cy="318360"/>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79" name="Group 578">
              <a:extLst>
                <a:ext uri="{FF2B5EF4-FFF2-40B4-BE49-F238E27FC236}">
                  <a16:creationId xmlns:a16="http://schemas.microsoft.com/office/drawing/2014/main" id="{64B59F49-A8EF-47A0-B0EE-5494CF8F1D49}"/>
                </a:ext>
              </a:extLst>
            </p:cNvPr>
            <p:cNvGrpSpPr/>
            <p:nvPr/>
          </p:nvGrpSpPr>
          <p:grpSpPr>
            <a:xfrm>
              <a:off x="7987238" y="1610486"/>
              <a:ext cx="498447" cy="382007"/>
              <a:chOff x="9563138" y="2462727"/>
              <a:chExt cx="516394" cy="395761"/>
            </a:xfrm>
          </p:grpSpPr>
          <p:sp>
            <p:nvSpPr>
              <p:cNvPr id="580" name="monitor">
                <a:extLst>
                  <a:ext uri="{FF2B5EF4-FFF2-40B4-BE49-F238E27FC236}">
                    <a16:creationId xmlns:a16="http://schemas.microsoft.com/office/drawing/2014/main" id="{F509986E-D4E5-451F-8EE7-4A599BAEA8CC}"/>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81" name="Group 580">
                <a:extLst>
                  <a:ext uri="{FF2B5EF4-FFF2-40B4-BE49-F238E27FC236}">
                    <a16:creationId xmlns:a16="http://schemas.microsoft.com/office/drawing/2014/main" id="{E885CFC4-9BEF-4FDB-BAB4-23C81F2BAEB5}"/>
                  </a:ext>
                </a:extLst>
              </p:cNvPr>
              <p:cNvGrpSpPr/>
              <p:nvPr/>
            </p:nvGrpSpPr>
            <p:grpSpPr>
              <a:xfrm>
                <a:off x="9746672" y="2545410"/>
                <a:ext cx="107950" cy="134938"/>
                <a:chOff x="9444088" y="2885171"/>
                <a:chExt cx="107950" cy="134938"/>
              </a:xfrm>
              <a:solidFill>
                <a:srgbClr val="505050"/>
              </a:solidFill>
            </p:grpSpPr>
            <p:sp>
              <p:nvSpPr>
                <p:cNvPr id="582" name="Freeform 26">
                  <a:extLst>
                    <a:ext uri="{FF2B5EF4-FFF2-40B4-BE49-F238E27FC236}">
                      <a16:creationId xmlns:a16="http://schemas.microsoft.com/office/drawing/2014/main" id="{2FACDCA3-E34D-45C8-894A-3693A43B7855}"/>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83" name="Freeform 27">
                  <a:extLst>
                    <a:ext uri="{FF2B5EF4-FFF2-40B4-BE49-F238E27FC236}">
                      <a16:creationId xmlns:a16="http://schemas.microsoft.com/office/drawing/2014/main" id="{DAED8E05-6359-4367-A821-F67C3B495DF5}"/>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grpSp>
        <p:nvGrpSpPr>
          <p:cNvPr id="573" name="Group 572">
            <a:extLst>
              <a:ext uri="{FF2B5EF4-FFF2-40B4-BE49-F238E27FC236}">
                <a16:creationId xmlns:a16="http://schemas.microsoft.com/office/drawing/2014/main" id="{78482A93-5863-4B1E-A030-20AEC85A6417}"/>
              </a:ext>
            </a:extLst>
          </p:cNvPr>
          <p:cNvGrpSpPr/>
          <p:nvPr/>
        </p:nvGrpSpPr>
        <p:grpSpPr>
          <a:xfrm>
            <a:off x="4118262" y="4836511"/>
            <a:ext cx="275886" cy="211438"/>
            <a:chOff x="2892310" y="4439341"/>
            <a:chExt cx="376337" cy="288423"/>
          </a:xfrm>
        </p:grpSpPr>
        <p:sp>
          <p:nvSpPr>
            <p:cNvPr id="574" name="monitor">
              <a:extLst>
                <a:ext uri="{FF2B5EF4-FFF2-40B4-BE49-F238E27FC236}">
                  <a16:creationId xmlns:a16="http://schemas.microsoft.com/office/drawing/2014/main" id="{38CF2F3B-6A75-4ED1-9483-74335B8DAA0E}"/>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lumMod val="50000"/>
                </a:srgb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75" name="Rectangle 574">
              <a:extLst>
                <a:ext uri="{FF2B5EF4-FFF2-40B4-BE49-F238E27FC236}">
                  <a16:creationId xmlns:a16="http://schemas.microsoft.com/office/drawing/2014/main" id="{28813D3E-ABAF-4C44-97EC-129506BA565A}"/>
                </a:ext>
              </a:extLst>
            </p:cNvPr>
            <p:cNvSpPr/>
            <p:nvPr/>
          </p:nvSpPr>
          <p:spPr bwMode="auto">
            <a:xfrm>
              <a:off x="2892310" y="4439341"/>
              <a:ext cx="376337" cy="232807"/>
            </a:xfrm>
            <a:prstGeom prst="rect">
              <a:avLst/>
            </a:prstGeom>
            <a:solidFill>
              <a:srgbClr val="0078D7">
                <a:lumMod val="5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6" name="Picture 575">
              <a:extLst>
                <a:ext uri="{FF2B5EF4-FFF2-40B4-BE49-F238E27FC236}">
                  <a16:creationId xmlns:a16="http://schemas.microsoft.com/office/drawing/2014/main" id="{11BCE1DC-6199-40AD-AC46-6C28AAFC3398}"/>
                </a:ext>
              </a:extLst>
            </p:cNvPr>
            <p:cNvPicPr>
              <a:picLocks noChangeAspect="1"/>
            </p:cNvPicPr>
            <p:nvPr/>
          </p:nvPicPr>
          <p:blipFill rotWithShape="1">
            <a:blip r:embed="rId21">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584" name="Group 583">
            <a:extLst>
              <a:ext uri="{FF2B5EF4-FFF2-40B4-BE49-F238E27FC236}">
                <a16:creationId xmlns:a16="http://schemas.microsoft.com/office/drawing/2014/main" id="{39ED72AF-6CB0-4C26-AFAD-971407DF3843}"/>
              </a:ext>
            </a:extLst>
          </p:cNvPr>
          <p:cNvGrpSpPr/>
          <p:nvPr/>
        </p:nvGrpSpPr>
        <p:grpSpPr>
          <a:xfrm>
            <a:off x="3776774" y="4839497"/>
            <a:ext cx="275886" cy="211438"/>
            <a:chOff x="7398246" y="1610486"/>
            <a:chExt cx="498447" cy="382007"/>
          </a:xfrm>
        </p:grpSpPr>
        <p:sp>
          <p:nvSpPr>
            <p:cNvPr id="585" name="monitor">
              <a:extLst>
                <a:ext uri="{FF2B5EF4-FFF2-40B4-BE49-F238E27FC236}">
                  <a16:creationId xmlns:a16="http://schemas.microsoft.com/office/drawing/2014/main" id="{A703EC7A-C64B-455E-A2BB-B46E91CE134D}"/>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86" name="Rectangle 585">
              <a:extLst>
                <a:ext uri="{FF2B5EF4-FFF2-40B4-BE49-F238E27FC236}">
                  <a16:creationId xmlns:a16="http://schemas.microsoft.com/office/drawing/2014/main" id="{75C6E0D8-3661-4D5B-9A51-62039761F126}"/>
                </a:ext>
              </a:extLst>
            </p:cNvPr>
            <p:cNvSpPr/>
            <p:nvPr/>
          </p:nvSpPr>
          <p:spPr bwMode="auto">
            <a:xfrm>
              <a:off x="7398246" y="1610486"/>
              <a:ext cx="498447" cy="311383"/>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87" name="Group 11">
              <a:extLst>
                <a:ext uri="{FF2B5EF4-FFF2-40B4-BE49-F238E27FC236}">
                  <a16:creationId xmlns:a16="http://schemas.microsoft.com/office/drawing/2014/main" id="{72BB6207-37A2-4E7D-97FF-D05BD2EC11D3}"/>
                </a:ext>
              </a:extLst>
            </p:cNvPr>
            <p:cNvGrpSpPr>
              <a:grpSpLocks noChangeAspect="1"/>
            </p:cNvGrpSpPr>
            <p:nvPr/>
          </p:nvGrpSpPr>
          <p:grpSpPr bwMode="auto">
            <a:xfrm>
              <a:off x="7581678" y="1714920"/>
              <a:ext cx="111860" cy="111860"/>
              <a:chOff x="5664" y="1835"/>
              <a:chExt cx="73" cy="73"/>
            </a:xfrm>
            <a:solidFill>
              <a:srgbClr val="FFFFFF"/>
            </a:solidFill>
          </p:grpSpPr>
          <p:sp>
            <p:nvSpPr>
              <p:cNvPr id="588" name="Freeform 12">
                <a:extLst>
                  <a:ext uri="{FF2B5EF4-FFF2-40B4-BE49-F238E27FC236}">
                    <a16:creationId xmlns:a16="http://schemas.microsoft.com/office/drawing/2014/main" id="{6C4D30E4-FDA3-481E-96DE-8AE036B0B592}"/>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89" name="Freeform 13">
                <a:extLst>
                  <a:ext uri="{FF2B5EF4-FFF2-40B4-BE49-F238E27FC236}">
                    <a16:creationId xmlns:a16="http://schemas.microsoft.com/office/drawing/2014/main" id="{133FA34C-F1F5-478D-980A-E0A7F0A871A2}"/>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90" name="Freeform 14">
                <a:extLst>
                  <a:ext uri="{FF2B5EF4-FFF2-40B4-BE49-F238E27FC236}">
                    <a16:creationId xmlns:a16="http://schemas.microsoft.com/office/drawing/2014/main" id="{4AF221A7-2A9D-4E85-B235-8630453EDBA2}"/>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91" name="Freeform 15">
                <a:extLst>
                  <a:ext uri="{FF2B5EF4-FFF2-40B4-BE49-F238E27FC236}">
                    <a16:creationId xmlns:a16="http://schemas.microsoft.com/office/drawing/2014/main" id="{ED98505F-7928-4860-99F2-BB08141068E7}"/>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nvGrpSpPr>
          <p:cNvPr id="32" name="Group 31">
            <a:extLst>
              <a:ext uri="{FF2B5EF4-FFF2-40B4-BE49-F238E27FC236}">
                <a16:creationId xmlns:a16="http://schemas.microsoft.com/office/drawing/2014/main" id="{5182B6C1-D899-0D37-1A0E-E2ACAF46C1BB}"/>
              </a:ext>
            </a:extLst>
          </p:cNvPr>
          <p:cNvGrpSpPr/>
          <p:nvPr/>
        </p:nvGrpSpPr>
        <p:grpSpPr>
          <a:xfrm>
            <a:off x="2936621" y="4796844"/>
            <a:ext cx="384156" cy="256339"/>
            <a:chOff x="5076096" y="5758920"/>
            <a:chExt cx="384156" cy="256339"/>
          </a:xfrm>
        </p:grpSpPr>
        <p:sp>
          <p:nvSpPr>
            <p:cNvPr id="297" name="Laptop_E770">
              <a:extLst>
                <a:ext uri="{FF2B5EF4-FFF2-40B4-BE49-F238E27FC236}">
                  <a16:creationId xmlns:a16="http://schemas.microsoft.com/office/drawing/2014/main" id="{C0019B8F-9AD3-425C-9F6E-B91D06EC5156}"/>
                </a:ext>
              </a:extLst>
            </p:cNvPr>
            <p:cNvSpPr>
              <a:spLocks noChangeAspect="1" noEditPoints="1"/>
            </p:cNvSpPr>
            <p:nvPr/>
          </p:nvSpPr>
          <p:spPr bwMode="auto">
            <a:xfrm>
              <a:off x="5076096" y="5758920"/>
              <a:ext cx="384156" cy="256339"/>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5875" cap="sq">
              <a:solidFill>
                <a:srgbClr val="D4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31" name="Group 30">
              <a:extLst>
                <a:ext uri="{FF2B5EF4-FFF2-40B4-BE49-F238E27FC236}">
                  <a16:creationId xmlns:a16="http://schemas.microsoft.com/office/drawing/2014/main" id="{85228DD9-C0F4-67C7-F1F8-0BBFBE10170C}"/>
                </a:ext>
              </a:extLst>
            </p:cNvPr>
            <p:cNvGrpSpPr/>
            <p:nvPr/>
          </p:nvGrpSpPr>
          <p:grpSpPr>
            <a:xfrm>
              <a:off x="5203085" y="5787652"/>
              <a:ext cx="115189" cy="122403"/>
              <a:chOff x="6116141" y="3381450"/>
              <a:chExt cx="396844" cy="421698"/>
            </a:xfrm>
            <a:solidFill>
              <a:srgbClr val="D41123"/>
            </a:solidFill>
          </p:grpSpPr>
          <p:sp>
            <p:nvSpPr>
              <p:cNvPr id="24" name="Freeform: Shape 23">
                <a:extLst>
                  <a:ext uri="{FF2B5EF4-FFF2-40B4-BE49-F238E27FC236}">
                    <a16:creationId xmlns:a16="http://schemas.microsoft.com/office/drawing/2014/main" id="{4F73A193-5CA6-0585-C0F5-6842B223591A}"/>
                  </a:ext>
                </a:extLst>
              </p:cNvPr>
              <p:cNvSpPr/>
              <p:nvPr/>
            </p:nvSpPr>
            <p:spPr>
              <a:xfrm rot="16751401">
                <a:off x="6305746" y="3406430"/>
                <a:ext cx="149351" cy="99440"/>
              </a:xfrm>
              <a:custGeom>
                <a:avLst/>
                <a:gdLst>
                  <a:gd name="connsiteX0" fmla="*/ 149352 w 149351"/>
                  <a:gd name="connsiteY0" fmla="*/ 49720 h 99440"/>
                  <a:gd name="connsiteX1" fmla="*/ 74676 w 149351"/>
                  <a:gd name="connsiteY1" fmla="*/ 99441 h 99440"/>
                  <a:gd name="connsiteX2" fmla="*/ 0 w 149351"/>
                  <a:gd name="connsiteY2" fmla="*/ 49720 h 99440"/>
                  <a:gd name="connsiteX3" fmla="*/ 74676 w 149351"/>
                  <a:gd name="connsiteY3" fmla="*/ 0 h 99440"/>
                  <a:gd name="connsiteX4" fmla="*/ 149352 w 149351"/>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51" h="99440">
                    <a:moveTo>
                      <a:pt x="149352" y="49720"/>
                    </a:moveTo>
                    <a:cubicBezTo>
                      <a:pt x="149352" y="77180"/>
                      <a:pt x="115918" y="99441"/>
                      <a:pt x="74676" y="99441"/>
                    </a:cubicBezTo>
                    <a:cubicBezTo>
                      <a:pt x="33434" y="99441"/>
                      <a:pt x="0" y="77180"/>
                      <a:pt x="0" y="49720"/>
                    </a:cubicBezTo>
                    <a:cubicBezTo>
                      <a:pt x="0" y="22261"/>
                      <a:pt x="33434" y="0"/>
                      <a:pt x="74676" y="0"/>
                    </a:cubicBezTo>
                    <a:cubicBezTo>
                      <a:pt x="115918" y="0"/>
                      <a:pt x="149352" y="22261"/>
                      <a:pt x="149352" y="4972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7" name="Freeform: Shape 26">
                <a:extLst>
                  <a:ext uri="{FF2B5EF4-FFF2-40B4-BE49-F238E27FC236}">
                    <a16:creationId xmlns:a16="http://schemas.microsoft.com/office/drawing/2014/main" id="{BAD92942-25BE-3CEA-CAE5-FAEBE583F03F}"/>
                  </a:ext>
                </a:extLst>
              </p:cNvPr>
              <p:cNvSpPr/>
              <p:nvPr/>
            </p:nvSpPr>
            <p:spPr>
              <a:xfrm rot="17554800">
                <a:off x="6401067" y="3518364"/>
                <a:ext cx="124396" cy="99440"/>
              </a:xfrm>
              <a:custGeom>
                <a:avLst/>
                <a:gdLst>
                  <a:gd name="connsiteX0" fmla="*/ 124396 w 124396"/>
                  <a:gd name="connsiteY0" fmla="*/ 49720 h 99440"/>
                  <a:gd name="connsiteX1" fmla="*/ 62198 w 124396"/>
                  <a:gd name="connsiteY1" fmla="*/ 99441 h 99440"/>
                  <a:gd name="connsiteX2" fmla="*/ 0 w 124396"/>
                  <a:gd name="connsiteY2" fmla="*/ 49720 h 99440"/>
                  <a:gd name="connsiteX3" fmla="*/ 62198 w 124396"/>
                  <a:gd name="connsiteY3" fmla="*/ 0 h 99440"/>
                  <a:gd name="connsiteX4" fmla="*/ 124396 w 124396"/>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6" h="99440">
                    <a:moveTo>
                      <a:pt x="124396" y="49720"/>
                    </a:moveTo>
                    <a:cubicBezTo>
                      <a:pt x="124396" y="77180"/>
                      <a:pt x="96549" y="99441"/>
                      <a:pt x="62198" y="99441"/>
                    </a:cubicBezTo>
                    <a:cubicBezTo>
                      <a:pt x="27847" y="99441"/>
                      <a:pt x="0" y="77180"/>
                      <a:pt x="0" y="49720"/>
                    </a:cubicBezTo>
                    <a:cubicBezTo>
                      <a:pt x="0" y="22261"/>
                      <a:pt x="27847" y="0"/>
                      <a:pt x="62198" y="0"/>
                    </a:cubicBezTo>
                    <a:cubicBezTo>
                      <a:pt x="96549" y="0"/>
                      <a:pt x="124396" y="22261"/>
                      <a:pt x="124396" y="4972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8" name="Freeform: Shape 27">
                <a:extLst>
                  <a:ext uri="{FF2B5EF4-FFF2-40B4-BE49-F238E27FC236}">
                    <a16:creationId xmlns:a16="http://schemas.microsoft.com/office/drawing/2014/main" id="{5DE09D7D-BAF6-E318-EDDA-1C6D2B2A15AD}"/>
                  </a:ext>
                </a:extLst>
              </p:cNvPr>
              <p:cNvSpPr/>
              <p:nvPr/>
            </p:nvSpPr>
            <p:spPr>
              <a:xfrm rot="21048600">
                <a:off x="6199146" y="3381450"/>
                <a:ext cx="99440" cy="149351"/>
              </a:xfrm>
              <a:custGeom>
                <a:avLst/>
                <a:gdLst>
                  <a:gd name="connsiteX0" fmla="*/ 99441 w 99440"/>
                  <a:gd name="connsiteY0" fmla="*/ 74676 h 149351"/>
                  <a:gd name="connsiteX1" fmla="*/ 49720 w 99440"/>
                  <a:gd name="connsiteY1" fmla="*/ 149352 h 149351"/>
                  <a:gd name="connsiteX2" fmla="*/ 0 w 99440"/>
                  <a:gd name="connsiteY2" fmla="*/ 74676 h 149351"/>
                  <a:gd name="connsiteX3" fmla="*/ 49720 w 99440"/>
                  <a:gd name="connsiteY3" fmla="*/ 0 h 149351"/>
                  <a:gd name="connsiteX4" fmla="*/ 99441 w 99440"/>
                  <a:gd name="connsiteY4" fmla="*/ 74676 h 149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49351">
                    <a:moveTo>
                      <a:pt x="99441" y="74676"/>
                    </a:moveTo>
                    <a:cubicBezTo>
                      <a:pt x="99441" y="115918"/>
                      <a:pt x="77180" y="149352"/>
                      <a:pt x="49720" y="149352"/>
                    </a:cubicBezTo>
                    <a:cubicBezTo>
                      <a:pt x="22261" y="149352"/>
                      <a:pt x="0" y="115918"/>
                      <a:pt x="0" y="74676"/>
                    </a:cubicBezTo>
                    <a:cubicBezTo>
                      <a:pt x="0" y="33434"/>
                      <a:pt x="22261" y="0"/>
                      <a:pt x="49720" y="0"/>
                    </a:cubicBezTo>
                    <a:cubicBezTo>
                      <a:pt x="77180" y="0"/>
                      <a:pt x="99441" y="33434"/>
                      <a:pt x="99441" y="7467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9" name="Freeform: Shape 28">
                <a:extLst>
                  <a:ext uri="{FF2B5EF4-FFF2-40B4-BE49-F238E27FC236}">
                    <a16:creationId xmlns:a16="http://schemas.microsoft.com/office/drawing/2014/main" id="{8E8F6A97-9450-C19F-6F2B-3FDC9A991CCB}"/>
                  </a:ext>
                </a:extLst>
              </p:cNvPr>
              <p:cNvSpPr/>
              <p:nvPr/>
            </p:nvSpPr>
            <p:spPr>
              <a:xfrm rot="20245200">
                <a:off x="6116141" y="3505888"/>
                <a:ext cx="99440" cy="124396"/>
              </a:xfrm>
              <a:custGeom>
                <a:avLst/>
                <a:gdLst>
                  <a:gd name="connsiteX0" fmla="*/ 99441 w 99440"/>
                  <a:gd name="connsiteY0" fmla="*/ 62198 h 124396"/>
                  <a:gd name="connsiteX1" fmla="*/ 49720 w 99440"/>
                  <a:gd name="connsiteY1" fmla="*/ 124396 h 124396"/>
                  <a:gd name="connsiteX2" fmla="*/ 0 w 99440"/>
                  <a:gd name="connsiteY2" fmla="*/ 62198 h 124396"/>
                  <a:gd name="connsiteX3" fmla="*/ 49720 w 99440"/>
                  <a:gd name="connsiteY3" fmla="*/ 0 h 124396"/>
                  <a:gd name="connsiteX4" fmla="*/ 99441 w 99440"/>
                  <a:gd name="connsiteY4" fmla="*/ 62198 h 12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24396">
                    <a:moveTo>
                      <a:pt x="99441" y="62198"/>
                    </a:moveTo>
                    <a:cubicBezTo>
                      <a:pt x="99441" y="96549"/>
                      <a:pt x="77180" y="124396"/>
                      <a:pt x="49720" y="124396"/>
                    </a:cubicBezTo>
                    <a:cubicBezTo>
                      <a:pt x="22261" y="124396"/>
                      <a:pt x="0" y="96549"/>
                      <a:pt x="0" y="62198"/>
                    </a:cubicBezTo>
                    <a:cubicBezTo>
                      <a:pt x="0" y="27847"/>
                      <a:pt x="22261" y="0"/>
                      <a:pt x="49720" y="0"/>
                    </a:cubicBezTo>
                    <a:cubicBezTo>
                      <a:pt x="77180" y="0"/>
                      <a:pt x="99441" y="27847"/>
                      <a:pt x="99441" y="6219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0" name="Freeform: Shape 29">
                <a:extLst>
                  <a:ext uri="{FF2B5EF4-FFF2-40B4-BE49-F238E27FC236}">
                    <a16:creationId xmlns:a16="http://schemas.microsoft.com/office/drawing/2014/main" id="{2E0D427B-F85C-2DB4-75D5-A17E868E0813}"/>
                  </a:ext>
                </a:extLst>
              </p:cNvPr>
              <p:cNvSpPr/>
              <p:nvPr/>
            </p:nvSpPr>
            <p:spPr>
              <a:xfrm>
                <a:off x="6171525" y="3547283"/>
                <a:ext cx="285135" cy="255865"/>
              </a:xfrm>
              <a:custGeom>
                <a:avLst/>
                <a:gdLst>
                  <a:gd name="connsiteX0" fmla="*/ 146979 w 285135"/>
                  <a:gd name="connsiteY0" fmla="*/ 232904 h 255865"/>
                  <a:gd name="connsiteX1" fmla="*/ 186793 w 285135"/>
                  <a:gd name="connsiteY1" fmla="*/ 244715 h 255865"/>
                  <a:gd name="connsiteX2" fmla="*/ 198033 w 285135"/>
                  <a:gd name="connsiteY2" fmla="*/ 250525 h 255865"/>
                  <a:gd name="connsiteX3" fmla="*/ 278931 w 285135"/>
                  <a:gd name="connsiteY3" fmla="*/ 219582 h 255865"/>
                  <a:gd name="connsiteX4" fmla="*/ 282424 w 285135"/>
                  <a:gd name="connsiteY4" fmla="*/ 209472 h 255865"/>
                  <a:gd name="connsiteX5" fmla="*/ 276900 w 285135"/>
                  <a:gd name="connsiteY5" fmla="*/ 153465 h 255865"/>
                  <a:gd name="connsiteX6" fmla="*/ 253849 w 285135"/>
                  <a:gd name="connsiteY6" fmla="*/ 124890 h 255865"/>
                  <a:gd name="connsiteX7" fmla="*/ 234799 w 285135"/>
                  <a:gd name="connsiteY7" fmla="*/ 106793 h 255865"/>
                  <a:gd name="connsiteX8" fmla="*/ 228132 w 285135"/>
                  <a:gd name="connsiteY8" fmla="*/ 98506 h 255865"/>
                  <a:gd name="connsiteX9" fmla="*/ 206796 w 285135"/>
                  <a:gd name="connsiteY9" fmla="*/ 56025 h 255865"/>
                  <a:gd name="connsiteX10" fmla="*/ 189460 w 285135"/>
                  <a:gd name="connsiteY10" fmla="*/ 21925 h 255865"/>
                  <a:gd name="connsiteX11" fmla="*/ 103323 w 285135"/>
                  <a:gd name="connsiteY11" fmla="*/ 14241 h 255865"/>
                  <a:gd name="connsiteX12" fmla="*/ 95639 w 285135"/>
                  <a:gd name="connsiteY12" fmla="*/ 21925 h 255865"/>
                  <a:gd name="connsiteX13" fmla="*/ 78303 w 285135"/>
                  <a:gd name="connsiteY13" fmla="*/ 56025 h 255865"/>
                  <a:gd name="connsiteX14" fmla="*/ 56967 w 285135"/>
                  <a:gd name="connsiteY14" fmla="*/ 98506 h 255865"/>
                  <a:gd name="connsiteX15" fmla="*/ 50395 w 285135"/>
                  <a:gd name="connsiteY15" fmla="*/ 106793 h 255865"/>
                  <a:gd name="connsiteX16" fmla="*/ 31345 w 285135"/>
                  <a:gd name="connsiteY16" fmla="*/ 124890 h 255865"/>
                  <a:gd name="connsiteX17" fmla="*/ 8390 w 285135"/>
                  <a:gd name="connsiteY17" fmla="*/ 153465 h 255865"/>
                  <a:gd name="connsiteX18" fmla="*/ 2675 w 285135"/>
                  <a:gd name="connsiteY18" fmla="*/ 209472 h 255865"/>
                  <a:gd name="connsiteX19" fmla="*/ 81451 w 285135"/>
                  <a:gd name="connsiteY19" fmla="*/ 252679 h 255865"/>
                  <a:gd name="connsiteX20" fmla="*/ 97925 w 285135"/>
                  <a:gd name="connsiteY20" fmla="*/ 245191 h 255865"/>
                  <a:gd name="connsiteX21" fmla="*/ 135263 w 285135"/>
                  <a:gd name="connsiteY21" fmla="*/ 233285 h 25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135" h="255865">
                    <a:moveTo>
                      <a:pt x="146979" y="232904"/>
                    </a:moveTo>
                    <a:cubicBezTo>
                      <a:pt x="161132" y="232776"/>
                      <a:pt x="174999" y="236890"/>
                      <a:pt x="186793" y="244715"/>
                    </a:cubicBezTo>
                    <a:cubicBezTo>
                      <a:pt x="190377" y="246950"/>
                      <a:pt x="194136" y="248893"/>
                      <a:pt x="198033" y="250525"/>
                    </a:cubicBezTo>
                    <a:cubicBezTo>
                      <a:pt x="228916" y="264320"/>
                      <a:pt x="265136" y="250466"/>
                      <a:pt x="278931" y="219582"/>
                    </a:cubicBezTo>
                    <a:cubicBezTo>
                      <a:pt x="280389" y="216321"/>
                      <a:pt x="281557" y="212937"/>
                      <a:pt x="282424" y="209472"/>
                    </a:cubicBezTo>
                    <a:cubicBezTo>
                      <a:pt x="287426" y="190750"/>
                      <a:pt x="285463" y="170849"/>
                      <a:pt x="276900" y="153465"/>
                    </a:cubicBezTo>
                    <a:cubicBezTo>
                      <a:pt x="271483" y="142315"/>
                      <a:pt x="263601" y="132544"/>
                      <a:pt x="253849" y="124890"/>
                    </a:cubicBezTo>
                    <a:cubicBezTo>
                      <a:pt x="246824" y="119611"/>
                      <a:pt x="240432" y="113537"/>
                      <a:pt x="234799" y="106793"/>
                    </a:cubicBezTo>
                    <a:lnTo>
                      <a:pt x="228132" y="98506"/>
                    </a:lnTo>
                    <a:cubicBezTo>
                      <a:pt x="217895" y="86143"/>
                      <a:pt x="210600" y="71618"/>
                      <a:pt x="206796" y="56025"/>
                    </a:cubicBezTo>
                    <a:cubicBezTo>
                      <a:pt x="204010" y="43369"/>
                      <a:pt x="198044" y="31633"/>
                      <a:pt x="189460" y="21925"/>
                    </a:cubicBezTo>
                    <a:cubicBezTo>
                      <a:pt x="167795" y="-3983"/>
                      <a:pt x="129231" y="-7423"/>
                      <a:pt x="103323" y="14241"/>
                    </a:cubicBezTo>
                    <a:cubicBezTo>
                      <a:pt x="100538" y="16570"/>
                      <a:pt x="97967" y="19141"/>
                      <a:pt x="95639" y="21925"/>
                    </a:cubicBezTo>
                    <a:cubicBezTo>
                      <a:pt x="87117" y="31675"/>
                      <a:pt x="81159" y="43394"/>
                      <a:pt x="78303" y="56025"/>
                    </a:cubicBezTo>
                    <a:cubicBezTo>
                      <a:pt x="74499" y="71618"/>
                      <a:pt x="67204" y="86143"/>
                      <a:pt x="56967" y="98506"/>
                    </a:cubicBezTo>
                    <a:lnTo>
                      <a:pt x="50395" y="106793"/>
                    </a:lnTo>
                    <a:cubicBezTo>
                      <a:pt x="44757" y="113534"/>
                      <a:pt x="38366" y="119606"/>
                      <a:pt x="31345" y="124890"/>
                    </a:cubicBezTo>
                    <a:cubicBezTo>
                      <a:pt x="21595" y="132521"/>
                      <a:pt x="13739" y="142300"/>
                      <a:pt x="8390" y="153465"/>
                    </a:cubicBezTo>
                    <a:cubicBezTo>
                      <a:pt x="-280" y="170813"/>
                      <a:pt x="-2312" y="190731"/>
                      <a:pt x="2675" y="209472"/>
                    </a:cubicBezTo>
                    <a:cubicBezTo>
                      <a:pt x="12497" y="243156"/>
                      <a:pt x="47767" y="262501"/>
                      <a:pt x="81451" y="252679"/>
                    </a:cubicBezTo>
                    <a:cubicBezTo>
                      <a:pt x="87272" y="250981"/>
                      <a:pt x="92819" y="248460"/>
                      <a:pt x="97925" y="245191"/>
                    </a:cubicBezTo>
                    <a:cubicBezTo>
                      <a:pt x="109120" y="238035"/>
                      <a:pt x="121992" y="233931"/>
                      <a:pt x="135263" y="23328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sp>
        <p:nvSpPr>
          <p:cNvPr id="35" name="Rectangle 34">
            <a:extLst>
              <a:ext uri="{FF2B5EF4-FFF2-40B4-BE49-F238E27FC236}">
                <a16:creationId xmlns:a16="http://schemas.microsoft.com/office/drawing/2014/main" id="{FC56C39D-8732-C1C0-9997-353CF8D20A57}"/>
              </a:ext>
            </a:extLst>
          </p:cNvPr>
          <p:cNvSpPr/>
          <p:nvPr/>
        </p:nvSpPr>
        <p:spPr bwMode="auto">
          <a:xfrm>
            <a:off x="900522" y="4977261"/>
            <a:ext cx="3030149" cy="5650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200" b="0" i="1" u="none" strike="noStrike" kern="1200" cap="none" spc="0" normalizeH="0" baseline="0" noProof="0">
                <a:ln>
                  <a:noFill/>
                </a:ln>
                <a:solidFill>
                  <a:srgbClr val="1A1A1A">
                    <a:lumMod val="75000"/>
                    <a:lumOff val="25000"/>
                  </a:srgbClr>
                </a:solidFill>
                <a:effectLst/>
                <a:uLnTx/>
                <a:uFillTx/>
                <a:latin typeface="Segoe UI Semibold" panose="020B0702040204020203" pitchFamily="34" charset="0"/>
                <a:ea typeface="+mn-ea"/>
                <a:cs typeface="Segoe UI Semibold" panose="020B0702040204020203" pitchFamily="34" charset="0"/>
              </a:rPr>
              <a:t>Managed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900" b="0" i="1" u="none" strike="noStrike" kern="1200" cap="none" spc="0" normalizeH="0" baseline="0" noProof="0">
                <a:ln>
                  <a:noFill/>
                </a:ln>
                <a:solidFill>
                  <a:srgbClr val="1A1A1A">
                    <a:lumMod val="75000"/>
                    <a:lumOff val="25000"/>
                  </a:srgbClr>
                </a:solidFill>
                <a:effectLst/>
                <a:uLnTx/>
                <a:uFillTx/>
                <a:latin typeface="Segoe UI Semilight" panose="020B0402040204020203" pitchFamily="34" charset="0"/>
                <a:ea typeface="+mn-ea"/>
                <a:cs typeface="Segoe UI Semilight" panose="020B0402040204020203" pitchFamily="34" charset="0"/>
              </a:rPr>
              <a:t>Monitored network for validated devices to communicate peer to peer (patching, collaboration, etc.)</a:t>
            </a:r>
          </a:p>
        </p:txBody>
      </p:sp>
      <p:sp>
        <p:nvSpPr>
          <p:cNvPr id="36" name="Rectangle 35">
            <a:extLst>
              <a:ext uri="{FF2B5EF4-FFF2-40B4-BE49-F238E27FC236}">
                <a16:creationId xmlns:a16="http://schemas.microsoft.com/office/drawing/2014/main" id="{20B2305D-C3E6-9A64-C22C-982F9B4343F5}"/>
              </a:ext>
            </a:extLst>
          </p:cNvPr>
          <p:cNvSpPr/>
          <p:nvPr/>
        </p:nvSpPr>
        <p:spPr bwMode="auto">
          <a:xfrm>
            <a:off x="857427" y="4246231"/>
            <a:ext cx="2126322" cy="87063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200" b="0" i="1" u="none" strike="noStrike" kern="1200" cap="none" spc="0" normalizeH="0" baseline="0" noProof="0">
                <a:ln>
                  <a:noFill/>
                </a:ln>
                <a:solidFill>
                  <a:srgbClr val="1A1A1A">
                    <a:lumMod val="75000"/>
                    <a:lumOff val="25000"/>
                  </a:srgbClr>
                </a:solidFill>
                <a:effectLst/>
                <a:uLnTx/>
                <a:uFillTx/>
                <a:latin typeface="Segoe UI Semibold" panose="020B0702040204020203" pitchFamily="34" charset="0"/>
                <a:ea typeface="+mn-ea"/>
                <a:cs typeface="Segoe UI Semibold" panose="020B0702040204020203" pitchFamily="34" charset="0"/>
              </a:rPr>
              <a:t>Unmanaged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900" b="0" i="1" u="none" strike="noStrike" kern="1200" cap="none" spc="0" normalizeH="0" baseline="0" noProof="0">
                <a:ln>
                  <a:noFill/>
                </a:ln>
                <a:solidFill>
                  <a:srgbClr val="1A1A1A">
                    <a:lumMod val="75000"/>
                    <a:lumOff val="25000"/>
                  </a:srgbClr>
                </a:solidFill>
                <a:effectLst/>
                <a:uLnTx/>
                <a:uFillTx/>
                <a:latin typeface="Segoe UI Semilight" panose="020B0402040204020203" pitchFamily="34" charset="0"/>
                <a:ea typeface="+mn-ea"/>
                <a:cs typeface="Segoe UI Semilight" panose="020B0402040204020203" pitchFamily="34" charset="0"/>
              </a:rPr>
              <a:t>Basic network monitoring for guests, partners, new/unmanaged devices</a:t>
            </a:r>
          </a:p>
        </p:txBody>
      </p:sp>
      <p:sp>
        <p:nvSpPr>
          <p:cNvPr id="175" name="Callout: Line 174">
            <a:extLst>
              <a:ext uri="{FF2B5EF4-FFF2-40B4-BE49-F238E27FC236}">
                <a16:creationId xmlns:a16="http://schemas.microsoft.com/office/drawing/2014/main" id="{7E31043D-4006-0879-3083-BA0061F5AAEC}"/>
              </a:ext>
            </a:extLst>
          </p:cNvPr>
          <p:cNvSpPr/>
          <p:nvPr/>
        </p:nvSpPr>
        <p:spPr bwMode="auto">
          <a:xfrm>
            <a:off x="731644" y="3623239"/>
            <a:ext cx="2657180" cy="569659"/>
          </a:xfrm>
          <a:prstGeom prst="borderCallout1">
            <a:avLst>
              <a:gd name="adj1" fmla="val 99965"/>
              <a:gd name="adj2" fmla="val 89456"/>
              <a:gd name="adj3" fmla="val 202020"/>
              <a:gd name="adj4" fmla="val 89723"/>
            </a:avLst>
          </a:prstGeom>
          <a:solidFill>
            <a:schemeClr val="accent4">
              <a:lumMod val="20000"/>
              <a:lumOff val="80000"/>
            </a:schemeClr>
          </a:solidFill>
          <a:ln w="19050">
            <a:solidFill>
              <a:schemeClr val="accent4"/>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Privileged Access Workstations (PAWs)</a:t>
            </a:r>
            <a:endPar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endParaRPr>
          </a:p>
        </p:txBody>
      </p:sp>
      <p:sp>
        <p:nvSpPr>
          <p:cNvPr id="192" name="TextBox 191">
            <a:extLst>
              <a:ext uri="{FF2B5EF4-FFF2-40B4-BE49-F238E27FC236}">
                <a16:creationId xmlns:a16="http://schemas.microsoft.com/office/drawing/2014/main" id="{E03F9C27-896A-6F38-781E-628E8844A40C}"/>
              </a:ext>
            </a:extLst>
          </p:cNvPr>
          <p:cNvSpPr txBox="1"/>
          <p:nvPr/>
        </p:nvSpPr>
        <p:spPr>
          <a:xfrm>
            <a:off x="730371" y="3817509"/>
            <a:ext cx="2657181" cy="369332"/>
          </a:xfrm>
          <a:prstGeom prst="rect">
            <a:avLst/>
          </a:prstGeom>
          <a:noFill/>
        </p:spPr>
        <p:txBody>
          <a:bodyPr wrap="square">
            <a:sp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Managed devices with strict security enforced </a:t>
            </a:r>
            <a:b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b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via cloud policy enforcement </a:t>
            </a:r>
            <a:endParaRPr kumimoji="0" lang="en-US" sz="900" b="0" i="1" u="sng"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endParaRPr>
          </a:p>
        </p:txBody>
      </p:sp>
      <p:sp>
        <p:nvSpPr>
          <p:cNvPr id="37" name="Rectangle: Rounded Corners 36">
            <a:extLst>
              <a:ext uri="{FF2B5EF4-FFF2-40B4-BE49-F238E27FC236}">
                <a16:creationId xmlns:a16="http://schemas.microsoft.com/office/drawing/2014/main" id="{BEB5B5C8-B114-E7ED-8819-B6080B5F3731}"/>
              </a:ext>
            </a:extLst>
          </p:cNvPr>
          <p:cNvSpPr/>
          <p:nvPr/>
        </p:nvSpPr>
        <p:spPr bwMode="auto">
          <a:xfrm>
            <a:off x="2872419" y="4719773"/>
            <a:ext cx="1999613" cy="392908"/>
          </a:xfrm>
          <a:prstGeom prst="roundRect">
            <a:avLst>
              <a:gd name="adj" fmla="val 0"/>
            </a:avLst>
          </a:prstGeom>
          <a:ln w="31750">
            <a:solidFill>
              <a:schemeClr val="tx1">
                <a:lumMod val="50000"/>
                <a:lumOff val="50000"/>
              </a:schemeClr>
            </a:solidFill>
            <a:prstDash val="sysDot"/>
            <a:headEnd type="arrow" w="lg" len="lg"/>
            <a:tailEnd type="arrow" w="lg" len="lg"/>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sp>
        <p:nvSpPr>
          <p:cNvPr id="180" name="Speech Bubble: Rectangle 179">
            <a:extLst>
              <a:ext uri="{FF2B5EF4-FFF2-40B4-BE49-F238E27FC236}">
                <a16:creationId xmlns:a16="http://schemas.microsoft.com/office/drawing/2014/main" id="{419E88C7-DC15-D1CF-C893-39DAF43CBC14}"/>
              </a:ext>
            </a:extLst>
          </p:cNvPr>
          <p:cNvSpPr/>
          <p:nvPr/>
        </p:nvSpPr>
        <p:spPr bwMode="auto">
          <a:xfrm>
            <a:off x="8888367" y="4572488"/>
            <a:ext cx="2298217" cy="508876"/>
          </a:xfrm>
          <a:prstGeom prst="wedgeRectCallout">
            <a:avLst>
              <a:gd name="adj1" fmla="val 12739"/>
              <a:gd name="adj2" fmla="val 5759"/>
            </a:avLst>
          </a:prstGeom>
          <a:solidFill>
            <a:schemeClr val="bg1"/>
          </a:solidFill>
          <a:ln w="19050">
            <a:solidFill>
              <a:schemeClr val="accent1"/>
            </a:solidFill>
            <a:prstDash val="dash"/>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VPN Access</a:t>
            </a:r>
          </a:p>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0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Fallback access + app usage discovery</a:t>
            </a:r>
          </a:p>
        </p:txBody>
      </p:sp>
      <p:grpSp>
        <p:nvGrpSpPr>
          <p:cNvPr id="181" name="Group 180">
            <a:extLst>
              <a:ext uri="{FF2B5EF4-FFF2-40B4-BE49-F238E27FC236}">
                <a16:creationId xmlns:a16="http://schemas.microsoft.com/office/drawing/2014/main" id="{4EB9A13E-2A3C-80FC-1F89-126A8F58A2CF}"/>
              </a:ext>
            </a:extLst>
          </p:cNvPr>
          <p:cNvGrpSpPr/>
          <p:nvPr/>
        </p:nvGrpSpPr>
        <p:grpSpPr>
          <a:xfrm>
            <a:off x="6227040" y="5134695"/>
            <a:ext cx="1187138" cy="284878"/>
            <a:chOff x="2123430" y="3828285"/>
            <a:chExt cx="1187138" cy="284878"/>
          </a:xfrm>
        </p:grpSpPr>
        <p:sp>
          <p:nvSpPr>
            <p:cNvPr id="182" name="Rectangle 181">
              <a:hlinkClick r:id="rId22" tooltip="Microsoft Entra application proxy provides secure remote access to on-premises web applications. After a single sign-on to Azure AD, users can access both cloud and on-premises applications through an external URL or an internal application portal"/>
              <a:extLst>
                <a:ext uri="{FF2B5EF4-FFF2-40B4-BE49-F238E27FC236}">
                  <a16:creationId xmlns:a16="http://schemas.microsoft.com/office/drawing/2014/main" id="{D60DA971-2FD8-E047-536F-1E58E70864EF}"/>
                </a:ext>
              </a:extLst>
            </p:cNvPr>
            <p:cNvSpPr/>
            <p:nvPr/>
          </p:nvSpPr>
          <p:spPr>
            <a:xfrm>
              <a:off x="2123430" y="3828285"/>
              <a:ext cx="1187138" cy="284878"/>
            </a:xfrm>
            <a:prstGeom prst="rect">
              <a:avLst/>
            </a:prstGeom>
            <a:solidFill>
              <a:schemeClr val="bg1"/>
            </a:solidFill>
            <a:ln w="19050">
              <a:solidFill>
                <a:srgbClr val="5C2D9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 application proxy</a:t>
              </a:r>
              <a:endParaRPr kumimoji="0" lang="en-US" sz="700" b="0" i="1"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endParaRPr>
            </a:p>
          </p:txBody>
        </p:sp>
        <p:pic>
          <p:nvPicPr>
            <p:cNvPr id="183" name="Picture 182">
              <a:extLst>
                <a:ext uri="{FF2B5EF4-FFF2-40B4-BE49-F238E27FC236}">
                  <a16:creationId xmlns:a16="http://schemas.microsoft.com/office/drawing/2014/main" id="{AF046F82-841D-CD48-D934-97300980EB07}"/>
                </a:ext>
              </a:extLst>
            </p:cNvPr>
            <p:cNvPicPr>
              <a:picLocks noChangeAspect="1"/>
            </p:cNvPicPr>
            <p:nvPr/>
          </p:nvPicPr>
          <p:blipFill>
            <a:blip r:embed="rId23">
              <a:duotone>
                <a:schemeClr val="accent1">
                  <a:shade val="45000"/>
                  <a:satMod val="135000"/>
                </a:schemeClr>
                <a:prstClr val="white"/>
              </a:duotone>
              <a:lum bright="-20000" contrast="40000"/>
            </a:blip>
            <a:stretch>
              <a:fillRect/>
            </a:stretch>
          </p:blipFill>
          <p:spPr>
            <a:xfrm>
              <a:off x="2173010" y="3875271"/>
              <a:ext cx="204678" cy="204678"/>
            </a:xfrm>
            <a:prstGeom prst="rect">
              <a:avLst/>
            </a:prstGeom>
          </p:spPr>
        </p:pic>
      </p:grpSp>
      <p:sp>
        <p:nvSpPr>
          <p:cNvPr id="184" name="Speech Bubble: Rectangle 183">
            <a:extLst>
              <a:ext uri="{FF2B5EF4-FFF2-40B4-BE49-F238E27FC236}">
                <a16:creationId xmlns:a16="http://schemas.microsoft.com/office/drawing/2014/main" id="{1AD59221-5DDB-7954-9FC2-9B1D677B6CAE}"/>
              </a:ext>
            </a:extLst>
          </p:cNvPr>
          <p:cNvSpPr/>
          <p:nvPr/>
        </p:nvSpPr>
        <p:spPr bwMode="auto">
          <a:xfrm>
            <a:off x="7103437" y="4576322"/>
            <a:ext cx="1784874" cy="503318"/>
          </a:xfrm>
          <a:prstGeom prst="wedgeRectCallout">
            <a:avLst>
              <a:gd name="adj1" fmla="val -59951"/>
              <a:gd name="adj2" fmla="val 58501"/>
            </a:avLst>
          </a:prstGeom>
          <a:solidFill>
            <a:schemeClr val="bg1"/>
          </a:solidFill>
          <a:ln w="19050">
            <a:solidFill>
              <a:schemeClr val="accent1"/>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Published Applications </a:t>
            </a:r>
            <a:r>
              <a:rPr kumimoji="0" lang="en-US" sz="10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secure access from anywhere</a:t>
            </a:r>
          </a:p>
        </p:txBody>
      </p:sp>
      <p:sp>
        <p:nvSpPr>
          <p:cNvPr id="185" name="TextBox 184">
            <a:extLst>
              <a:ext uri="{FF2B5EF4-FFF2-40B4-BE49-F238E27FC236}">
                <a16:creationId xmlns:a16="http://schemas.microsoft.com/office/drawing/2014/main" id="{69206EC1-7F9C-BECC-6039-2D017F79CAF0}"/>
              </a:ext>
            </a:extLst>
          </p:cNvPr>
          <p:cNvSpPr txBox="1"/>
          <p:nvPr/>
        </p:nvSpPr>
        <p:spPr>
          <a:xfrm>
            <a:off x="2641578" y="408457"/>
            <a:ext cx="502197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51" normalizeH="0" baseline="0" noProof="0">
                <a:ln w="3175">
                  <a:noFill/>
                </a:ln>
                <a:gradFill>
                  <a:gsLst>
                    <a:gs pos="1250">
                      <a:srgbClr val="1A1A1A"/>
                    </a:gs>
                    <a:gs pos="100000">
                      <a:srgbClr val="1A1A1A"/>
                    </a:gs>
                  </a:gsLst>
                  <a:lin ang="5400000" scaled="0"/>
                </a:gradFill>
                <a:effectLst/>
                <a:uLnTx/>
                <a:uFillTx/>
                <a:latin typeface="Segoe UI Semibold"/>
                <a:ea typeface="+mn-ea"/>
                <a:cs typeface="Segoe UI" pitchFamily="34" charset="0"/>
              </a:rPr>
              <a:t>– App Access for Clients</a:t>
            </a: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 name="Rectangle 2">
            <a:extLst>
              <a:ext uri="{FF2B5EF4-FFF2-40B4-BE49-F238E27FC236}">
                <a16:creationId xmlns:a16="http://schemas.microsoft.com/office/drawing/2014/main" id="{46EBE6FE-07D4-ACCC-97BC-D28EDBEE30CB}"/>
              </a:ext>
            </a:extLst>
          </p:cNvPr>
          <p:cNvSpPr/>
          <p:nvPr/>
        </p:nvSpPr>
        <p:spPr bwMode="auto">
          <a:xfrm rot="16200000">
            <a:off x="5534897" y="6064850"/>
            <a:ext cx="265565" cy="104766"/>
          </a:xfrm>
          <a:prstGeom prst="rect">
            <a:avLst/>
          </a:prstGeom>
          <a:gradFill>
            <a:gsLst>
              <a:gs pos="1250">
                <a:schemeClr val="bg1"/>
              </a:gs>
              <a:gs pos="100000">
                <a:schemeClr val="bg1">
                  <a:alpha val="0"/>
                </a:scheme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1289475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5"/>
                                        </p:tgtEl>
                                        <p:attrNameLst>
                                          <p:attrName>style.visibility</p:attrName>
                                        </p:attrNameLst>
                                      </p:cBhvr>
                                      <p:to>
                                        <p:strVal val="visible"/>
                                      </p:to>
                                    </p:set>
                                    <p:animEffect transition="in" filter="wipe(left)">
                                      <p:cBhvr>
                                        <p:cTn id="7" dur="500"/>
                                        <p:tgtEl>
                                          <p:spTgt spid="18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1"/>
                                        </p:tgtEl>
                                        <p:attrNameLst>
                                          <p:attrName>style.visibility</p:attrName>
                                        </p:attrNameLst>
                                      </p:cBhvr>
                                      <p:to>
                                        <p:strVal val="visible"/>
                                      </p:to>
                                    </p:set>
                                    <p:animEffect transition="in" filter="fade">
                                      <p:cBhvr>
                                        <p:cTn id="11" dur="500"/>
                                        <p:tgtEl>
                                          <p:spTgt spid="18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fade">
                                      <p:cBhvr>
                                        <p:cTn id="15" dur="500"/>
                                        <p:tgtEl>
                                          <p:spTgt spid="18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80"/>
                                        </p:tgtEl>
                                        <p:attrNameLst>
                                          <p:attrName>style.visibility</p:attrName>
                                        </p:attrNameLst>
                                      </p:cBhvr>
                                      <p:to>
                                        <p:strVal val="visible"/>
                                      </p:to>
                                    </p:set>
                                    <p:animEffect transition="in" filter="fade">
                                      <p:cBhvr>
                                        <p:cTn id="19"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P spid="184" grpId="0" animBg="1"/>
      <p:bldP spid="185"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15" name="!! Unmanaged Interent line">
            <a:extLst>
              <a:ext uri="{FF2B5EF4-FFF2-40B4-BE49-F238E27FC236}">
                <a16:creationId xmlns:a16="http://schemas.microsoft.com/office/drawing/2014/main" id="{0227AB7B-0A2B-B59C-5B34-563E49FC92DF}"/>
              </a:ext>
            </a:extLst>
          </p:cNvPr>
          <p:cNvCxnSpPr>
            <a:cxnSpLocks/>
          </p:cNvCxnSpPr>
          <p:nvPr/>
        </p:nvCxnSpPr>
        <p:spPr>
          <a:xfrm flipV="1">
            <a:off x="4824988" y="4470170"/>
            <a:ext cx="875150" cy="200823"/>
          </a:xfrm>
          <a:prstGeom prst="bentConnector3">
            <a:avLst>
              <a:gd name="adj1" fmla="val 50000"/>
            </a:avLst>
          </a:prstGeom>
          <a:noFill/>
          <a:ln w="19050" cap="flat" cmpd="sng" algn="ctr">
            <a:solidFill>
              <a:srgbClr val="D4D4D4"/>
            </a:solidFill>
            <a:prstDash val="solid"/>
            <a:headEnd type="none"/>
            <a:tailEnd type="none"/>
          </a:ln>
          <a:effectLst/>
        </p:spPr>
      </p:cxnSp>
      <p:sp>
        <p:nvSpPr>
          <p:cNvPr id="18" name="Rectangle: Rounded Corners 17">
            <a:extLst>
              <a:ext uri="{FF2B5EF4-FFF2-40B4-BE49-F238E27FC236}">
                <a16:creationId xmlns:a16="http://schemas.microsoft.com/office/drawing/2014/main" id="{957FCF9C-E4C9-4DCF-BADC-7532D6C6E953}"/>
              </a:ext>
            </a:extLst>
          </p:cNvPr>
          <p:cNvSpPr/>
          <p:nvPr/>
        </p:nvSpPr>
        <p:spPr bwMode="auto">
          <a:xfrm>
            <a:off x="787820" y="4400551"/>
            <a:ext cx="4028946" cy="1933618"/>
          </a:xfrm>
          <a:prstGeom prst="roundRect">
            <a:avLst>
              <a:gd name="adj" fmla="val 10724"/>
            </a:avLst>
          </a:prstGeom>
          <a:solidFill>
            <a:schemeClr val="bg1"/>
          </a:solidFill>
          <a:ln w="12700">
            <a:solidFill>
              <a:schemeClr val="bg1">
                <a:lumMod val="8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sp>
        <p:nvSpPr>
          <p:cNvPr id="12" name="Rectangle: Rounded Corners 11">
            <a:extLst>
              <a:ext uri="{FF2B5EF4-FFF2-40B4-BE49-F238E27FC236}">
                <a16:creationId xmlns:a16="http://schemas.microsoft.com/office/drawing/2014/main" id="{E45E913C-819A-4FFD-9814-7B46F724E8C8}"/>
              </a:ext>
            </a:extLst>
          </p:cNvPr>
          <p:cNvSpPr/>
          <p:nvPr/>
        </p:nvSpPr>
        <p:spPr bwMode="auto">
          <a:xfrm>
            <a:off x="897311" y="4958270"/>
            <a:ext cx="5729033" cy="1459467"/>
          </a:xfrm>
          <a:prstGeom prst="roundRect">
            <a:avLst>
              <a:gd name="adj" fmla="val 12928"/>
            </a:avLst>
          </a:prstGeom>
          <a:solidFill>
            <a:schemeClr val="bg1"/>
          </a:solidFill>
          <a:ln w="12700">
            <a:solidFill>
              <a:schemeClr val="accent5"/>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grpSp>
        <p:nvGrpSpPr>
          <p:cNvPr id="186" name="Group 185">
            <a:extLst>
              <a:ext uri="{FF2B5EF4-FFF2-40B4-BE49-F238E27FC236}">
                <a16:creationId xmlns:a16="http://schemas.microsoft.com/office/drawing/2014/main" id="{6F8BE1A6-4DEA-BE15-7273-51DA3ECFD1EE}"/>
              </a:ext>
            </a:extLst>
          </p:cNvPr>
          <p:cNvGrpSpPr/>
          <p:nvPr/>
        </p:nvGrpSpPr>
        <p:grpSpPr>
          <a:xfrm>
            <a:off x="552804" y="5515991"/>
            <a:ext cx="3947397" cy="914400"/>
            <a:chOff x="552805" y="5413548"/>
            <a:chExt cx="3694610" cy="914400"/>
          </a:xfrm>
        </p:grpSpPr>
        <p:sp>
          <p:nvSpPr>
            <p:cNvPr id="187" name="Rectangle: Rounded Corners 186">
              <a:extLst>
                <a:ext uri="{FF2B5EF4-FFF2-40B4-BE49-F238E27FC236}">
                  <a16:creationId xmlns:a16="http://schemas.microsoft.com/office/drawing/2014/main" id="{0EFD2C94-7BEE-F573-A9DD-11F27FBE8072}"/>
                </a:ext>
              </a:extLst>
            </p:cNvPr>
            <p:cNvSpPr/>
            <p:nvPr/>
          </p:nvSpPr>
          <p:spPr bwMode="auto">
            <a:xfrm>
              <a:off x="552805" y="5413548"/>
              <a:ext cx="3694610" cy="914400"/>
            </a:xfrm>
            <a:prstGeom prst="roundRect">
              <a:avLst>
                <a:gd name="adj" fmla="val 50000"/>
              </a:avLst>
            </a:prstGeom>
            <a:solidFill>
              <a:srgbClr val="53535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0" tIns="146304" rIns="9144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300"/>
                </a:spcAft>
                <a:buClrTx/>
                <a:buSzTx/>
                <a:buFontTx/>
                <a:buNone/>
                <a:tabLst/>
                <a:defRPr/>
              </a:pPr>
              <a:r>
                <a:rPr kumimoji="0" lang="en-US" sz="1050" b="1" i="0" u="none" strike="noStrike" kern="1200" cap="none" spc="0" normalizeH="0" baseline="0" noProof="0">
                  <a:ln>
                    <a:noFill/>
                  </a:ln>
                  <a:gradFill>
                    <a:gsLst>
                      <a:gs pos="2917">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Validated Resource Access</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t>All devices can access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t>Managed and compliant devices </a:t>
              </a:r>
              <a:b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br>
              <a:r>
                <a:rPr kumimoji="0" lang="en-US" sz="1000" b="1"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t>can access corporate resources</a:t>
              </a:r>
            </a:p>
          </p:txBody>
        </p:sp>
        <p:grpSp>
          <p:nvGrpSpPr>
            <p:cNvPr id="188" name="Group 187">
              <a:extLst>
                <a:ext uri="{FF2B5EF4-FFF2-40B4-BE49-F238E27FC236}">
                  <a16:creationId xmlns:a16="http://schemas.microsoft.com/office/drawing/2014/main" id="{4F99CC08-54DE-0622-C881-19D1E8FC125A}"/>
                </a:ext>
              </a:extLst>
            </p:cNvPr>
            <p:cNvGrpSpPr/>
            <p:nvPr/>
          </p:nvGrpSpPr>
          <p:grpSpPr>
            <a:xfrm>
              <a:off x="814511" y="5622527"/>
              <a:ext cx="409349" cy="401526"/>
              <a:chOff x="682950" y="5665974"/>
              <a:chExt cx="372886" cy="365760"/>
            </a:xfrm>
          </p:grpSpPr>
          <p:sp>
            <p:nvSpPr>
              <p:cNvPr id="189" name="magnify" title="Icon of a magnifying glass">
                <a:extLst>
                  <a:ext uri="{FF2B5EF4-FFF2-40B4-BE49-F238E27FC236}">
                    <a16:creationId xmlns:a16="http://schemas.microsoft.com/office/drawing/2014/main" id="{0F2BEE08-68D9-082D-B5BA-74D23711AF86}"/>
                  </a:ext>
                </a:extLst>
              </p:cNvPr>
              <p:cNvSpPr>
                <a:spLocks noChangeAspect="1" noEditPoints="1"/>
              </p:cNvSpPr>
              <p:nvPr/>
            </p:nvSpPr>
            <p:spPr bwMode="auto">
              <a:xfrm flipH="1">
                <a:off x="682950" y="5665974"/>
                <a:ext cx="372886" cy="365760"/>
              </a:xfrm>
              <a:custGeom>
                <a:avLst/>
                <a:gdLst>
                  <a:gd name="T0" fmla="*/ 112 w 343"/>
                  <a:gd name="T1" fmla="*/ 223 h 338"/>
                  <a:gd name="T2" fmla="*/ 0 w 343"/>
                  <a:gd name="T3" fmla="*/ 111 h 338"/>
                  <a:gd name="T4" fmla="*/ 112 w 343"/>
                  <a:gd name="T5" fmla="*/ 0 h 338"/>
                  <a:gd name="T6" fmla="*/ 223 w 343"/>
                  <a:gd name="T7" fmla="*/ 111 h 338"/>
                  <a:gd name="T8" fmla="*/ 112 w 343"/>
                  <a:gd name="T9" fmla="*/ 223 h 338"/>
                  <a:gd name="T10" fmla="*/ 343 w 343"/>
                  <a:gd name="T11" fmla="*/ 338 h 338"/>
                  <a:gd name="T12" fmla="*/ 191 w 343"/>
                  <a:gd name="T13" fmla="*/ 189 h 338"/>
                </a:gdLst>
                <a:ahLst/>
                <a:cxnLst>
                  <a:cxn ang="0">
                    <a:pos x="T0" y="T1"/>
                  </a:cxn>
                  <a:cxn ang="0">
                    <a:pos x="T2" y="T3"/>
                  </a:cxn>
                  <a:cxn ang="0">
                    <a:pos x="T4" y="T5"/>
                  </a:cxn>
                  <a:cxn ang="0">
                    <a:pos x="T6" y="T7"/>
                  </a:cxn>
                  <a:cxn ang="0">
                    <a:pos x="T8" y="T9"/>
                  </a:cxn>
                  <a:cxn ang="0">
                    <a:pos x="T10" y="T11"/>
                  </a:cxn>
                  <a:cxn ang="0">
                    <a:pos x="T12" y="T13"/>
                  </a:cxn>
                </a:cxnLst>
                <a:rect l="0" t="0" r="r" b="b"/>
                <a:pathLst>
                  <a:path w="343" h="338">
                    <a:moveTo>
                      <a:pt x="112" y="223"/>
                    </a:moveTo>
                    <a:cubicBezTo>
                      <a:pt x="50" y="223"/>
                      <a:pt x="0" y="173"/>
                      <a:pt x="0" y="111"/>
                    </a:cubicBezTo>
                    <a:cubicBezTo>
                      <a:pt x="0" y="50"/>
                      <a:pt x="50" y="0"/>
                      <a:pt x="112" y="0"/>
                    </a:cubicBezTo>
                    <a:cubicBezTo>
                      <a:pt x="173" y="0"/>
                      <a:pt x="223" y="50"/>
                      <a:pt x="223" y="111"/>
                    </a:cubicBezTo>
                    <a:cubicBezTo>
                      <a:pt x="223" y="173"/>
                      <a:pt x="173" y="223"/>
                      <a:pt x="112" y="223"/>
                    </a:cubicBezTo>
                    <a:close/>
                    <a:moveTo>
                      <a:pt x="343" y="338"/>
                    </a:moveTo>
                    <a:cubicBezTo>
                      <a:pt x="191" y="189"/>
                      <a:pt x="191" y="189"/>
                      <a:pt x="191" y="189"/>
                    </a:cubicBezTo>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1A1A1A"/>
                  </a:solidFill>
                  <a:effectLst/>
                  <a:uLnTx/>
                  <a:uFillTx/>
                  <a:latin typeface="Segoe UI"/>
                  <a:ea typeface="+mn-ea"/>
                  <a:cs typeface="+mn-cs"/>
                </a:endParaRPr>
              </a:p>
            </p:txBody>
          </p:sp>
          <p:sp>
            <p:nvSpPr>
              <p:cNvPr id="190" name="check" title="Icon of a checkmark">
                <a:extLst>
                  <a:ext uri="{FF2B5EF4-FFF2-40B4-BE49-F238E27FC236}">
                    <a16:creationId xmlns:a16="http://schemas.microsoft.com/office/drawing/2014/main" id="{C94A4234-C780-18B4-5172-C8DA99ECCC46}"/>
                  </a:ext>
                </a:extLst>
              </p:cNvPr>
              <p:cNvSpPr>
                <a:spLocks noChangeAspect="1"/>
              </p:cNvSpPr>
              <p:nvPr/>
            </p:nvSpPr>
            <p:spPr bwMode="auto">
              <a:xfrm>
                <a:off x="876612" y="5749152"/>
                <a:ext cx="110619" cy="78110"/>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191" name="Group 190">
            <a:extLst>
              <a:ext uri="{FF2B5EF4-FFF2-40B4-BE49-F238E27FC236}">
                <a16:creationId xmlns:a16="http://schemas.microsoft.com/office/drawing/2014/main" id="{321B91DB-1449-1CF7-BF2F-F5746D352DDB}"/>
              </a:ext>
            </a:extLst>
          </p:cNvPr>
          <p:cNvGrpSpPr/>
          <p:nvPr/>
        </p:nvGrpSpPr>
        <p:grpSpPr>
          <a:xfrm>
            <a:off x="6368261" y="5507526"/>
            <a:ext cx="4117617" cy="914400"/>
            <a:chOff x="6368261" y="5507526"/>
            <a:chExt cx="4117617" cy="914400"/>
          </a:xfrm>
          <a:solidFill>
            <a:schemeClr val="tx1"/>
          </a:solidFill>
        </p:grpSpPr>
        <p:sp>
          <p:nvSpPr>
            <p:cNvPr id="193" name="Rectangle: Rounded Corners 192">
              <a:extLst>
                <a:ext uri="{FF2B5EF4-FFF2-40B4-BE49-F238E27FC236}">
                  <a16:creationId xmlns:a16="http://schemas.microsoft.com/office/drawing/2014/main" id="{200F214E-54B7-1FE7-A1F4-D70EB59966DC}"/>
                </a:ext>
              </a:extLst>
            </p:cNvPr>
            <p:cNvSpPr/>
            <p:nvPr/>
          </p:nvSpPr>
          <p:spPr bwMode="auto">
            <a:xfrm>
              <a:off x="6368261" y="5507526"/>
              <a:ext cx="4117617" cy="914400"/>
            </a:xfrm>
            <a:prstGeom prst="roundRect">
              <a:avLst>
                <a:gd name="adj" fmla="val 50000"/>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960" tIns="146304" rIns="91440" bIns="146304" numCol="1" spcCol="0" rtlCol="0" fromWordArt="0" anchor="ctr" anchorCtr="0" forceAA="0" compatLnSpc="1">
              <a:prstTxWarp prst="textNoShape">
                <a:avLst/>
              </a:prstTxWarp>
              <a:noAutofit/>
            </a:bodyPr>
            <a:lstStyle/>
            <a:p>
              <a:pPr marL="228600" marR="0" lvl="0" indent="0" algn="l" defTabSz="932472" rtl="0" eaLnBrk="1" fontAlgn="base" latinLnBrk="0" hangingPunct="1">
                <a:lnSpc>
                  <a:spcPct val="100000"/>
                </a:lnSpc>
                <a:spcBef>
                  <a:spcPct val="0"/>
                </a:spcBef>
                <a:spcAft>
                  <a:spcPts val="300"/>
                </a:spcAft>
                <a:buClrTx/>
                <a:buSzTx/>
                <a:buFontTx/>
                <a:buNone/>
                <a:tabLst/>
                <a:defRPr/>
              </a:pPr>
              <a:r>
                <a:rPr kumimoji="0" lang="en-US" sz="1050" b="0" i="0" u="none" strike="noStrike" kern="1200" cap="none" spc="0" normalizeH="0" baseline="0" noProof="0">
                  <a:ln>
                    <a:noFill/>
                  </a:ln>
                  <a:gradFill>
                    <a:gsLst>
                      <a:gs pos="2917">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Specialized Segments</a:t>
              </a:r>
            </a:p>
            <a:p>
              <a:pPr marL="228600" marR="0" lvl="0" indent="0" algn="l" defTabSz="932114" rtl="0" eaLnBrk="1" fontAlgn="base" latinLnBrk="0" hangingPunct="1">
                <a:lnSpc>
                  <a:spcPct val="90000"/>
                </a:lnSpc>
                <a:spcBef>
                  <a:spcPct val="0"/>
                </a:spcBef>
                <a:spcAft>
                  <a:spcPts val="300"/>
                </a:spcAft>
                <a:buClrTx/>
                <a:buSzTx/>
                <a:buFontTx/>
                <a:buNone/>
                <a:tabLst/>
                <a:defRPr/>
              </a:pPr>
              <a:r>
                <a:rPr kumimoji="0" lang="en-US" sz="1000" b="0"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t>Isolate well-defined life/safety and</a:t>
              </a:r>
              <a:br>
                <a:rPr kumimoji="0" lang="en-US" sz="1000" b="0"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br>
              <a:r>
                <a:rPr kumimoji="0" lang="en-US" sz="1000" b="0" i="0" u="none" strike="noStrike" kern="1200" cap="none" spc="0" normalizeH="0" baseline="0" noProof="0">
                  <a:ln>
                    <a:noFill/>
                  </a:ln>
                  <a:gradFill>
                    <a:gsLst>
                      <a:gs pos="2917">
                        <a:srgbClr val="FFFFFF"/>
                      </a:gs>
                      <a:gs pos="100000">
                        <a:srgbClr val="FFFFFF"/>
                      </a:gs>
                    </a:gsLst>
                    <a:lin ang="5400000" scaled="0"/>
                  </a:gradFill>
                  <a:effectLst/>
                  <a:uLnTx/>
                  <a:uFillTx/>
                  <a:latin typeface="Segoe UI"/>
                  <a:ea typeface="+mn-ea"/>
                  <a:cs typeface="Segoe UI" pitchFamily="34" charset="0"/>
                </a:rPr>
                <a:t>business-critical assets (as possible)</a:t>
              </a:r>
            </a:p>
          </p:txBody>
        </p:sp>
        <p:sp>
          <p:nvSpPr>
            <p:cNvPr id="195" name="!! building_7" title="Icon of a building with a curved section protruding from it">
              <a:extLst>
                <a:ext uri="{FF2B5EF4-FFF2-40B4-BE49-F238E27FC236}">
                  <a16:creationId xmlns:a16="http://schemas.microsoft.com/office/drawing/2014/main" id="{8B12879D-7E16-B127-A238-5B98B3A850E5}"/>
                </a:ext>
              </a:extLst>
            </p:cNvPr>
            <p:cNvSpPr>
              <a:spLocks noChangeAspect="1" noEditPoints="1"/>
            </p:cNvSpPr>
            <p:nvPr/>
          </p:nvSpPr>
          <p:spPr bwMode="auto">
            <a:xfrm flipH="1">
              <a:off x="9771544" y="5714055"/>
              <a:ext cx="452818" cy="473602"/>
            </a:xfrm>
            <a:custGeom>
              <a:avLst/>
              <a:gdLst>
                <a:gd name="T0" fmla="*/ 142 w 235"/>
                <a:gd name="T1" fmla="*/ 110 h 269"/>
                <a:gd name="T2" fmla="*/ 168 w 235"/>
                <a:gd name="T3" fmla="*/ 110 h 269"/>
                <a:gd name="T4" fmla="*/ 235 w 235"/>
                <a:gd name="T5" fmla="*/ 176 h 269"/>
                <a:gd name="T6" fmla="*/ 235 w 235"/>
                <a:gd name="T7" fmla="*/ 269 h 269"/>
                <a:gd name="T8" fmla="*/ 142 w 235"/>
                <a:gd name="T9" fmla="*/ 94 h 269"/>
                <a:gd name="T10" fmla="*/ 142 w 235"/>
                <a:gd name="T11" fmla="*/ 72 h 269"/>
                <a:gd name="T12" fmla="*/ 0 w 235"/>
                <a:gd name="T13" fmla="*/ 72 h 269"/>
                <a:gd name="T14" fmla="*/ 0 w 235"/>
                <a:gd name="T15" fmla="*/ 269 h 269"/>
                <a:gd name="T16" fmla="*/ 54 w 235"/>
                <a:gd name="T17" fmla="*/ 269 h 269"/>
                <a:gd name="T18" fmla="*/ 54 w 235"/>
                <a:gd name="T19" fmla="*/ 215 h 269"/>
                <a:gd name="T20" fmla="*/ 91 w 235"/>
                <a:gd name="T21" fmla="*/ 215 h 269"/>
                <a:gd name="T22" fmla="*/ 91 w 235"/>
                <a:gd name="T23" fmla="*/ 269 h 269"/>
                <a:gd name="T24" fmla="*/ 142 w 235"/>
                <a:gd name="T25" fmla="*/ 269 h 269"/>
                <a:gd name="T26" fmla="*/ 142 w 235"/>
                <a:gd name="T27" fmla="*/ 110 h 269"/>
                <a:gd name="T28" fmla="*/ 142 w 235"/>
                <a:gd name="T29" fmla="*/ 94 h 269"/>
                <a:gd name="T30" fmla="*/ 127 w 235"/>
                <a:gd name="T31" fmla="*/ 72 h 269"/>
                <a:gd name="T32" fmla="*/ 127 w 235"/>
                <a:gd name="T33" fmla="*/ 37 h 269"/>
                <a:gd name="T34" fmla="*/ 16 w 235"/>
                <a:gd name="T35" fmla="*/ 37 h 269"/>
                <a:gd name="T36" fmla="*/ 16 w 235"/>
                <a:gd name="T37" fmla="*/ 72 h 269"/>
                <a:gd name="T38" fmla="*/ 90 w 235"/>
                <a:gd name="T39" fmla="*/ 37 h 269"/>
                <a:gd name="T40" fmla="*/ 90 w 235"/>
                <a:gd name="T41" fmla="*/ 0 h 269"/>
                <a:gd name="T42" fmla="*/ 53 w 235"/>
                <a:gd name="T43" fmla="*/ 0 h 269"/>
                <a:gd name="T44" fmla="*/ 53 w 235"/>
                <a:gd name="T45" fmla="*/ 37 h 269"/>
                <a:gd name="T46" fmla="*/ 36 w 235"/>
                <a:gd name="T47" fmla="*/ 106 h 269"/>
                <a:gd name="T48" fmla="*/ 36 w 235"/>
                <a:gd name="T49" fmla="*/ 129 h 269"/>
                <a:gd name="T50" fmla="*/ 71 w 235"/>
                <a:gd name="T51" fmla="*/ 106 h 269"/>
                <a:gd name="T52" fmla="*/ 71 w 235"/>
                <a:gd name="T53" fmla="*/ 129 h 269"/>
                <a:gd name="T54" fmla="*/ 108 w 235"/>
                <a:gd name="T55" fmla="*/ 106 h 269"/>
                <a:gd name="T56" fmla="*/ 108 w 235"/>
                <a:gd name="T57" fmla="*/ 129 h 269"/>
                <a:gd name="T58" fmla="*/ 36 w 235"/>
                <a:gd name="T59" fmla="*/ 160 h 269"/>
                <a:gd name="T60" fmla="*/ 36 w 235"/>
                <a:gd name="T61" fmla="*/ 184 h 269"/>
                <a:gd name="T62" fmla="*/ 71 w 235"/>
                <a:gd name="T63" fmla="*/ 160 h 269"/>
                <a:gd name="T64" fmla="*/ 71 w 235"/>
                <a:gd name="T65" fmla="*/ 184 h 269"/>
                <a:gd name="T66" fmla="*/ 108 w 235"/>
                <a:gd name="T67" fmla="*/ 160 h 269"/>
                <a:gd name="T68" fmla="*/ 108 w 235"/>
                <a:gd name="T69" fmla="*/ 184 h 269"/>
                <a:gd name="T70" fmla="*/ 175 w 235"/>
                <a:gd name="T71" fmla="*/ 269 h 269"/>
                <a:gd name="T72" fmla="*/ 201 w 235"/>
                <a:gd name="T73" fmla="*/ 269 h 269"/>
                <a:gd name="T74" fmla="*/ 175 w 235"/>
                <a:gd name="T75" fmla="*/ 235 h 269"/>
                <a:gd name="T76" fmla="*/ 201 w 235"/>
                <a:gd name="T77" fmla="*/ 235 h 269"/>
                <a:gd name="T78" fmla="*/ 175 w 235"/>
                <a:gd name="T79" fmla="*/ 200 h 269"/>
                <a:gd name="T80" fmla="*/ 201 w 235"/>
                <a:gd name="T81" fmla="*/ 200 h 269"/>
                <a:gd name="T82" fmla="*/ 175 w 235"/>
                <a:gd name="T83" fmla="*/ 166 h 269"/>
                <a:gd name="T84" fmla="*/ 201 w 235"/>
                <a:gd name="T85" fmla="*/ 16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5" h="269">
                  <a:moveTo>
                    <a:pt x="142" y="110"/>
                  </a:moveTo>
                  <a:cubicBezTo>
                    <a:pt x="168" y="110"/>
                    <a:pt x="168" y="110"/>
                    <a:pt x="168" y="110"/>
                  </a:cubicBezTo>
                  <a:cubicBezTo>
                    <a:pt x="205" y="110"/>
                    <a:pt x="235" y="140"/>
                    <a:pt x="235" y="176"/>
                  </a:cubicBezTo>
                  <a:cubicBezTo>
                    <a:pt x="235" y="269"/>
                    <a:pt x="235" y="269"/>
                    <a:pt x="235" y="269"/>
                  </a:cubicBezTo>
                  <a:moveTo>
                    <a:pt x="142" y="94"/>
                  </a:moveTo>
                  <a:cubicBezTo>
                    <a:pt x="142" y="72"/>
                    <a:pt x="142" y="72"/>
                    <a:pt x="142" y="72"/>
                  </a:cubicBezTo>
                  <a:cubicBezTo>
                    <a:pt x="0" y="72"/>
                    <a:pt x="0" y="72"/>
                    <a:pt x="0" y="72"/>
                  </a:cubicBezTo>
                  <a:cubicBezTo>
                    <a:pt x="0" y="269"/>
                    <a:pt x="0" y="269"/>
                    <a:pt x="0" y="269"/>
                  </a:cubicBezTo>
                  <a:cubicBezTo>
                    <a:pt x="54" y="269"/>
                    <a:pt x="54" y="269"/>
                    <a:pt x="54" y="269"/>
                  </a:cubicBezTo>
                  <a:cubicBezTo>
                    <a:pt x="54" y="215"/>
                    <a:pt x="54" y="215"/>
                    <a:pt x="54" y="215"/>
                  </a:cubicBezTo>
                  <a:cubicBezTo>
                    <a:pt x="91" y="215"/>
                    <a:pt x="91" y="215"/>
                    <a:pt x="91" y="215"/>
                  </a:cubicBezTo>
                  <a:cubicBezTo>
                    <a:pt x="91" y="269"/>
                    <a:pt x="91" y="269"/>
                    <a:pt x="91" y="269"/>
                  </a:cubicBezTo>
                  <a:cubicBezTo>
                    <a:pt x="142" y="269"/>
                    <a:pt x="142" y="269"/>
                    <a:pt x="142" y="269"/>
                  </a:cubicBezTo>
                  <a:cubicBezTo>
                    <a:pt x="142" y="110"/>
                    <a:pt x="142" y="110"/>
                    <a:pt x="142" y="110"/>
                  </a:cubicBezTo>
                  <a:lnTo>
                    <a:pt x="142" y="94"/>
                  </a:lnTo>
                  <a:close/>
                  <a:moveTo>
                    <a:pt x="127" y="72"/>
                  </a:moveTo>
                  <a:cubicBezTo>
                    <a:pt x="127" y="37"/>
                    <a:pt x="127" y="37"/>
                    <a:pt x="127" y="37"/>
                  </a:cubicBezTo>
                  <a:cubicBezTo>
                    <a:pt x="16" y="37"/>
                    <a:pt x="16" y="37"/>
                    <a:pt x="16" y="37"/>
                  </a:cubicBezTo>
                  <a:cubicBezTo>
                    <a:pt x="16" y="72"/>
                    <a:pt x="16" y="72"/>
                    <a:pt x="16" y="72"/>
                  </a:cubicBezTo>
                  <a:moveTo>
                    <a:pt x="90" y="37"/>
                  </a:moveTo>
                  <a:cubicBezTo>
                    <a:pt x="90" y="0"/>
                    <a:pt x="90" y="0"/>
                    <a:pt x="90" y="0"/>
                  </a:cubicBezTo>
                  <a:cubicBezTo>
                    <a:pt x="53" y="0"/>
                    <a:pt x="53" y="0"/>
                    <a:pt x="53" y="0"/>
                  </a:cubicBezTo>
                  <a:cubicBezTo>
                    <a:pt x="53" y="37"/>
                    <a:pt x="53" y="37"/>
                    <a:pt x="53" y="37"/>
                  </a:cubicBezTo>
                  <a:moveTo>
                    <a:pt x="36" y="106"/>
                  </a:moveTo>
                  <a:cubicBezTo>
                    <a:pt x="36" y="129"/>
                    <a:pt x="36" y="129"/>
                    <a:pt x="36" y="129"/>
                  </a:cubicBezTo>
                  <a:moveTo>
                    <a:pt x="71" y="106"/>
                  </a:moveTo>
                  <a:cubicBezTo>
                    <a:pt x="71" y="129"/>
                    <a:pt x="71" y="129"/>
                    <a:pt x="71" y="129"/>
                  </a:cubicBezTo>
                  <a:moveTo>
                    <a:pt x="108" y="106"/>
                  </a:moveTo>
                  <a:cubicBezTo>
                    <a:pt x="108" y="129"/>
                    <a:pt x="108" y="129"/>
                    <a:pt x="108" y="129"/>
                  </a:cubicBezTo>
                  <a:moveTo>
                    <a:pt x="36" y="160"/>
                  </a:moveTo>
                  <a:cubicBezTo>
                    <a:pt x="36" y="184"/>
                    <a:pt x="36" y="184"/>
                    <a:pt x="36" y="184"/>
                  </a:cubicBezTo>
                  <a:moveTo>
                    <a:pt x="71" y="160"/>
                  </a:moveTo>
                  <a:cubicBezTo>
                    <a:pt x="71" y="184"/>
                    <a:pt x="71" y="184"/>
                    <a:pt x="71" y="184"/>
                  </a:cubicBezTo>
                  <a:moveTo>
                    <a:pt x="108" y="160"/>
                  </a:moveTo>
                  <a:cubicBezTo>
                    <a:pt x="108" y="184"/>
                    <a:pt x="108" y="184"/>
                    <a:pt x="108" y="184"/>
                  </a:cubicBezTo>
                  <a:moveTo>
                    <a:pt x="175" y="269"/>
                  </a:moveTo>
                  <a:cubicBezTo>
                    <a:pt x="201" y="269"/>
                    <a:pt x="201" y="269"/>
                    <a:pt x="201" y="269"/>
                  </a:cubicBezTo>
                  <a:moveTo>
                    <a:pt x="175" y="235"/>
                  </a:moveTo>
                  <a:cubicBezTo>
                    <a:pt x="201" y="235"/>
                    <a:pt x="201" y="235"/>
                    <a:pt x="201" y="235"/>
                  </a:cubicBezTo>
                  <a:moveTo>
                    <a:pt x="175" y="200"/>
                  </a:moveTo>
                  <a:cubicBezTo>
                    <a:pt x="201" y="200"/>
                    <a:pt x="201" y="200"/>
                    <a:pt x="201" y="200"/>
                  </a:cubicBezTo>
                  <a:moveTo>
                    <a:pt x="175" y="166"/>
                  </a:moveTo>
                  <a:cubicBezTo>
                    <a:pt x="201" y="166"/>
                    <a:pt x="201" y="166"/>
                    <a:pt x="201" y="166"/>
                  </a:cubicBezTo>
                </a:path>
              </a:pathLst>
            </a:custGeom>
            <a:grpFill/>
            <a:ln w="158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sp>
        <p:nvSpPr>
          <p:cNvPr id="215" name="Rectangle: Rounded Corners 214">
            <a:extLst>
              <a:ext uri="{FF2B5EF4-FFF2-40B4-BE49-F238E27FC236}">
                <a16:creationId xmlns:a16="http://schemas.microsoft.com/office/drawing/2014/main" id="{7E44A568-8D8B-5F32-741D-4A44D3704CC7}"/>
              </a:ext>
            </a:extLst>
          </p:cNvPr>
          <p:cNvSpPr/>
          <p:nvPr/>
        </p:nvSpPr>
        <p:spPr bwMode="auto">
          <a:xfrm>
            <a:off x="3411406" y="5304833"/>
            <a:ext cx="3992009" cy="1118203"/>
          </a:xfrm>
          <a:prstGeom prst="roundRect">
            <a:avLst>
              <a:gd name="adj" fmla="val 50000"/>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cxnSp>
        <p:nvCxnSpPr>
          <p:cNvPr id="219" name="Straight Connector 218">
            <a:extLst>
              <a:ext uri="{FF2B5EF4-FFF2-40B4-BE49-F238E27FC236}">
                <a16:creationId xmlns:a16="http://schemas.microsoft.com/office/drawing/2014/main" id="{875AF550-3068-1D44-211A-BCF0F1B81CB8}"/>
              </a:ext>
            </a:extLst>
          </p:cNvPr>
          <p:cNvCxnSpPr>
            <a:cxnSpLocks/>
          </p:cNvCxnSpPr>
          <p:nvPr/>
        </p:nvCxnSpPr>
        <p:spPr>
          <a:xfrm>
            <a:off x="5638619" y="6124150"/>
            <a:ext cx="1193238" cy="0"/>
          </a:xfrm>
          <a:prstGeom prst="line">
            <a:avLst/>
          </a:prstGeom>
          <a:solidFill>
            <a:srgbClr val="FFFFFF">
              <a:lumMod val="95000"/>
            </a:srgbClr>
          </a:solidFill>
          <a:ln w="19050" cap="flat" cmpd="sng" algn="ctr">
            <a:solidFill>
              <a:srgbClr val="505050"/>
            </a:solidFill>
            <a:prstDash val="solid"/>
          </a:ln>
          <a:effectLst/>
        </p:spPr>
      </p:cxnSp>
      <p:cxnSp>
        <p:nvCxnSpPr>
          <p:cNvPr id="229" name="Straight Connector 228">
            <a:extLst>
              <a:ext uri="{FF2B5EF4-FFF2-40B4-BE49-F238E27FC236}">
                <a16:creationId xmlns:a16="http://schemas.microsoft.com/office/drawing/2014/main" id="{9C85BD87-5EAD-BAB3-B8D9-6BCDF216F0D3}"/>
              </a:ext>
            </a:extLst>
          </p:cNvPr>
          <p:cNvCxnSpPr>
            <a:cxnSpLocks/>
          </p:cNvCxnSpPr>
          <p:nvPr/>
        </p:nvCxnSpPr>
        <p:spPr>
          <a:xfrm>
            <a:off x="6823520" y="6029850"/>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230" name="Group 229">
            <a:extLst>
              <a:ext uri="{FF2B5EF4-FFF2-40B4-BE49-F238E27FC236}">
                <a16:creationId xmlns:a16="http://schemas.microsoft.com/office/drawing/2014/main" id="{6186F8B3-EF58-0AF3-EBA9-276C98769A2F}"/>
              </a:ext>
            </a:extLst>
          </p:cNvPr>
          <p:cNvGrpSpPr/>
          <p:nvPr/>
        </p:nvGrpSpPr>
        <p:grpSpPr>
          <a:xfrm>
            <a:off x="6075463" y="5701971"/>
            <a:ext cx="370338" cy="327772"/>
            <a:chOff x="4723767" y="3080378"/>
            <a:chExt cx="439858" cy="389301"/>
          </a:xfrm>
        </p:grpSpPr>
        <p:pic>
          <p:nvPicPr>
            <p:cNvPr id="231" name="Picture 230">
              <a:extLst>
                <a:ext uri="{FF2B5EF4-FFF2-40B4-BE49-F238E27FC236}">
                  <a16:creationId xmlns:a16="http://schemas.microsoft.com/office/drawing/2014/main" id="{F3F0443B-7D03-E8C9-5965-E2A3A7FA1D08}"/>
                </a:ext>
              </a:extLst>
            </p:cNvPr>
            <p:cNvPicPr>
              <a:picLocks noChangeAspect="1"/>
            </p:cNvPicPr>
            <p:nvPr/>
          </p:nvPicPr>
          <p:blipFill rotWithShape="1">
            <a:blip r:embed="rId3"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232" name="Group 231">
              <a:extLst>
                <a:ext uri="{FF2B5EF4-FFF2-40B4-BE49-F238E27FC236}">
                  <a16:creationId xmlns:a16="http://schemas.microsoft.com/office/drawing/2014/main" id="{7792B8AA-32CF-8F7D-4932-A67FB560E908}"/>
                </a:ext>
              </a:extLst>
            </p:cNvPr>
            <p:cNvGrpSpPr/>
            <p:nvPr/>
          </p:nvGrpSpPr>
          <p:grpSpPr>
            <a:xfrm>
              <a:off x="4723767" y="3080378"/>
              <a:ext cx="439858" cy="389301"/>
              <a:chOff x="3131835" y="4047725"/>
              <a:chExt cx="439858" cy="389301"/>
            </a:xfrm>
          </p:grpSpPr>
          <p:grpSp>
            <p:nvGrpSpPr>
              <p:cNvPr id="233" name="Group 232">
                <a:extLst>
                  <a:ext uri="{FF2B5EF4-FFF2-40B4-BE49-F238E27FC236}">
                    <a16:creationId xmlns:a16="http://schemas.microsoft.com/office/drawing/2014/main" id="{1DA1EC21-23C2-3063-5907-3668BAD9E682}"/>
                  </a:ext>
                </a:extLst>
              </p:cNvPr>
              <p:cNvGrpSpPr/>
              <p:nvPr/>
            </p:nvGrpSpPr>
            <p:grpSpPr>
              <a:xfrm>
                <a:off x="3131835" y="4047725"/>
                <a:ext cx="182560" cy="348911"/>
                <a:chOff x="2136298" y="4226790"/>
                <a:chExt cx="196678" cy="375893"/>
              </a:xfrm>
            </p:grpSpPr>
            <p:sp>
              <p:nvSpPr>
                <p:cNvPr id="237" name="Rectangle 236">
                  <a:extLst>
                    <a:ext uri="{FF2B5EF4-FFF2-40B4-BE49-F238E27FC236}">
                      <a16:creationId xmlns:a16="http://schemas.microsoft.com/office/drawing/2014/main" id="{9835A2A6-0650-C259-B22C-F650896122A5}"/>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8" name="server">
                  <a:extLst>
                    <a:ext uri="{FF2B5EF4-FFF2-40B4-BE49-F238E27FC236}">
                      <a16:creationId xmlns:a16="http://schemas.microsoft.com/office/drawing/2014/main" id="{C6053E64-0324-1AD4-C1E4-DCA2F4D32619}"/>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34" name="Oval 233">
                <a:extLst>
                  <a:ext uri="{FF2B5EF4-FFF2-40B4-BE49-F238E27FC236}">
                    <a16:creationId xmlns:a16="http://schemas.microsoft.com/office/drawing/2014/main" id="{CC478FD0-0B06-369A-8C11-5D84B9C8FA27}"/>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35" name="Picture 234">
                <a:extLst>
                  <a:ext uri="{FF2B5EF4-FFF2-40B4-BE49-F238E27FC236}">
                    <a16:creationId xmlns:a16="http://schemas.microsoft.com/office/drawing/2014/main" id="{A0AC59D6-776F-2894-99C6-C5C5398EC4A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236" name="Freeform 6">
                <a:extLst>
                  <a:ext uri="{FF2B5EF4-FFF2-40B4-BE49-F238E27FC236}">
                    <a16:creationId xmlns:a16="http://schemas.microsoft.com/office/drawing/2014/main" id="{1350FA73-0072-B577-EDEE-43BC5B18D27A}"/>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39" name="Group 238">
            <a:extLst>
              <a:ext uri="{FF2B5EF4-FFF2-40B4-BE49-F238E27FC236}">
                <a16:creationId xmlns:a16="http://schemas.microsoft.com/office/drawing/2014/main" id="{84DD507F-1E5E-7872-EE87-D14A2D7E37F7}"/>
              </a:ext>
            </a:extLst>
          </p:cNvPr>
          <p:cNvGrpSpPr/>
          <p:nvPr/>
        </p:nvGrpSpPr>
        <p:grpSpPr>
          <a:xfrm>
            <a:off x="6719804" y="5712906"/>
            <a:ext cx="370338" cy="327772"/>
            <a:chOff x="4723767" y="3080378"/>
            <a:chExt cx="439858" cy="389301"/>
          </a:xfrm>
        </p:grpSpPr>
        <p:pic>
          <p:nvPicPr>
            <p:cNvPr id="240" name="Picture 239">
              <a:extLst>
                <a:ext uri="{FF2B5EF4-FFF2-40B4-BE49-F238E27FC236}">
                  <a16:creationId xmlns:a16="http://schemas.microsoft.com/office/drawing/2014/main" id="{189D6370-D314-A6A8-1F28-FB7066C46CB7}"/>
                </a:ext>
              </a:extLst>
            </p:cNvPr>
            <p:cNvPicPr>
              <a:picLocks noChangeAspect="1"/>
            </p:cNvPicPr>
            <p:nvPr/>
          </p:nvPicPr>
          <p:blipFill rotWithShape="1">
            <a:blip r:embed="rId3"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241" name="Group 240">
              <a:extLst>
                <a:ext uri="{FF2B5EF4-FFF2-40B4-BE49-F238E27FC236}">
                  <a16:creationId xmlns:a16="http://schemas.microsoft.com/office/drawing/2014/main" id="{8DCCF11D-04E4-3A56-7858-A61EA4062A2C}"/>
                </a:ext>
              </a:extLst>
            </p:cNvPr>
            <p:cNvGrpSpPr/>
            <p:nvPr/>
          </p:nvGrpSpPr>
          <p:grpSpPr>
            <a:xfrm>
              <a:off x="4723767" y="3080378"/>
              <a:ext cx="439858" cy="389301"/>
              <a:chOff x="3131835" y="4047725"/>
              <a:chExt cx="439858" cy="389301"/>
            </a:xfrm>
          </p:grpSpPr>
          <p:grpSp>
            <p:nvGrpSpPr>
              <p:cNvPr id="242" name="Group 241">
                <a:extLst>
                  <a:ext uri="{FF2B5EF4-FFF2-40B4-BE49-F238E27FC236}">
                    <a16:creationId xmlns:a16="http://schemas.microsoft.com/office/drawing/2014/main" id="{D5F1FF13-7F93-2915-5D78-6AB1F62BC060}"/>
                  </a:ext>
                </a:extLst>
              </p:cNvPr>
              <p:cNvGrpSpPr/>
              <p:nvPr/>
            </p:nvGrpSpPr>
            <p:grpSpPr>
              <a:xfrm>
                <a:off x="3131835" y="4047725"/>
                <a:ext cx="182560" cy="348911"/>
                <a:chOff x="2136298" y="4226790"/>
                <a:chExt cx="196678" cy="375893"/>
              </a:xfrm>
            </p:grpSpPr>
            <p:sp>
              <p:nvSpPr>
                <p:cNvPr id="246" name="Rectangle 245">
                  <a:extLst>
                    <a:ext uri="{FF2B5EF4-FFF2-40B4-BE49-F238E27FC236}">
                      <a16:creationId xmlns:a16="http://schemas.microsoft.com/office/drawing/2014/main" id="{2128ED49-B8A3-3861-33A0-968CD454397B}"/>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7" name="server">
                  <a:extLst>
                    <a:ext uri="{FF2B5EF4-FFF2-40B4-BE49-F238E27FC236}">
                      <a16:creationId xmlns:a16="http://schemas.microsoft.com/office/drawing/2014/main" id="{8840B6E1-C9A3-C79C-C6AA-A7D18965716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43" name="Oval 242">
                <a:extLst>
                  <a:ext uri="{FF2B5EF4-FFF2-40B4-BE49-F238E27FC236}">
                    <a16:creationId xmlns:a16="http://schemas.microsoft.com/office/drawing/2014/main" id="{63EDEA66-0E03-1815-83CD-0ADEEDA4A731}"/>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44" name="Picture 243">
                <a:extLst>
                  <a:ext uri="{FF2B5EF4-FFF2-40B4-BE49-F238E27FC236}">
                    <a16:creationId xmlns:a16="http://schemas.microsoft.com/office/drawing/2014/main" id="{6E51CC42-0CBC-3DCC-3B2A-DA9D47FCE31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245" name="Freeform 6">
                <a:extLst>
                  <a:ext uri="{FF2B5EF4-FFF2-40B4-BE49-F238E27FC236}">
                    <a16:creationId xmlns:a16="http://schemas.microsoft.com/office/drawing/2014/main" id="{5108F187-6261-8DB3-2827-B4AEAD4B05B1}"/>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264" name="Rectangle 263">
            <a:extLst>
              <a:ext uri="{FF2B5EF4-FFF2-40B4-BE49-F238E27FC236}">
                <a16:creationId xmlns:a16="http://schemas.microsoft.com/office/drawing/2014/main" id="{D95DD260-8F73-1AD2-A790-A2335394BBB1}"/>
              </a:ext>
            </a:extLst>
          </p:cNvPr>
          <p:cNvSpPr/>
          <p:nvPr/>
        </p:nvSpPr>
        <p:spPr bwMode="auto">
          <a:xfrm>
            <a:off x="3497210" y="5456317"/>
            <a:ext cx="1664244" cy="8152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Managed CORP</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 </a:t>
            </a:r>
          </a:p>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 </a:t>
            </a:r>
            <a:endParaRPr kumimoji="0" lang="en-US" sz="12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cxnSp>
        <p:nvCxnSpPr>
          <p:cNvPr id="266" name="Straight Connector 265">
            <a:extLst>
              <a:ext uri="{FF2B5EF4-FFF2-40B4-BE49-F238E27FC236}">
                <a16:creationId xmlns:a16="http://schemas.microsoft.com/office/drawing/2014/main" id="{7E75CF07-B393-FCF7-688A-2FDEFF412824}"/>
              </a:ext>
            </a:extLst>
          </p:cNvPr>
          <p:cNvCxnSpPr>
            <a:cxnSpLocks/>
          </p:cNvCxnSpPr>
          <p:nvPr/>
        </p:nvCxnSpPr>
        <p:spPr>
          <a:xfrm>
            <a:off x="6195674" y="6024054"/>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pic>
        <p:nvPicPr>
          <p:cNvPr id="267" name="Graphic 266">
            <a:extLst>
              <a:ext uri="{FF2B5EF4-FFF2-40B4-BE49-F238E27FC236}">
                <a16:creationId xmlns:a16="http://schemas.microsoft.com/office/drawing/2014/main" id="{38FFA778-D32A-CEE0-4A41-5679FA68688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08281" y="6060162"/>
            <a:ext cx="373956" cy="101989"/>
          </a:xfrm>
          <a:prstGeom prst="rect">
            <a:avLst/>
          </a:prstGeom>
        </p:spPr>
      </p:pic>
      <p:cxnSp>
        <p:nvCxnSpPr>
          <p:cNvPr id="196" name="Straight Connector 195">
            <a:extLst>
              <a:ext uri="{FF2B5EF4-FFF2-40B4-BE49-F238E27FC236}">
                <a16:creationId xmlns:a16="http://schemas.microsoft.com/office/drawing/2014/main" id="{4AB74DBB-AEBB-40C0-A7CE-7F380D1D087B}"/>
              </a:ext>
            </a:extLst>
          </p:cNvPr>
          <p:cNvCxnSpPr>
            <a:cxnSpLocks/>
          </p:cNvCxnSpPr>
          <p:nvPr/>
        </p:nvCxnSpPr>
        <p:spPr>
          <a:xfrm>
            <a:off x="5785629" y="1801780"/>
            <a:ext cx="0" cy="409419"/>
          </a:xfrm>
          <a:prstGeom prst="line">
            <a:avLst/>
          </a:prstGeom>
          <a:noFill/>
          <a:ln w="19050" cap="flat" cmpd="sng" algn="ctr">
            <a:solidFill>
              <a:srgbClr val="505050"/>
            </a:solidFill>
            <a:prstDash val="solid"/>
            <a:headEnd type="none"/>
            <a:tailEnd type="none"/>
          </a:ln>
          <a:effectLst/>
        </p:spPr>
      </p:cxnSp>
      <p:grpSp>
        <p:nvGrpSpPr>
          <p:cNvPr id="198" name="Group 197">
            <a:extLst>
              <a:ext uri="{FF2B5EF4-FFF2-40B4-BE49-F238E27FC236}">
                <a16:creationId xmlns:a16="http://schemas.microsoft.com/office/drawing/2014/main" id="{928EA931-C385-4783-897D-288BA50EFD7F}"/>
              </a:ext>
            </a:extLst>
          </p:cNvPr>
          <p:cNvGrpSpPr/>
          <p:nvPr/>
        </p:nvGrpSpPr>
        <p:grpSpPr>
          <a:xfrm>
            <a:off x="4871628" y="1319480"/>
            <a:ext cx="1828002" cy="547384"/>
            <a:chOff x="4546063" y="1319480"/>
            <a:chExt cx="1828002" cy="547384"/>
          </a:xfrm>
        </p:grpSpPr>
        <p:sp>
          <p:nvSpPr>
            <p:cNvPr id="199" name="Rectangle 198">
              <a:hlinkClick r:id="rId7"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3C99C391-0FA4-4D76-85A0-95316084F13C}"/>
                </a:ext>
              </a:extLst>
            </p:cNvPr>
            <p:cNvSpPr/>
            <p:nvPr/>
          </p:nvSpPr>
          <p:spPr>
            <a:xfrm>
              <a:off x="4546063" y="1319480"/>
              <a:ext cx="1828002" cy="547384"/>
            </a:xfrm>
            <a:prstGeom prst="rect">
              <a:avLst/>
            </a:prstGeom>
            <a:solidFill>
              <a:schemeClr val="bg1"/>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pic>
          <p:nvPicPr>
            <p:cNvPr id="200" name="Picture 199">
              <a:extLst>
                <a:ext uri="{FF2B5EF4-FFF2-40B4-BE49-F238E27FC236}">
                  <a16:creationId xmlns:a16="http://schemas.microsoft.com/office/drawing/2014/main" id="{372AB871-B8A8-4681-B36F-3DA7822EB41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905020" y="1632103"/>
              <a:ext cx="157209" cy="157207"/>
            </a:xfrm>
            <a:prstGeom prst="rect">
              <a:avLst/>
            </a:prstGeom>
          </p:spPr>
        </p:pic>
        <p:pic>
          <p:nvPicPr>
            <p:cNvPr id="201" name="Picture 200">
              <a:extLst>
                <a:ext uri="{FF2B5EF4-FFF2-40B4-BE49-F238E27FC236}">
                  <a16:creationId xmlns:a16="http://schemas.microsoft.com/office/drawing/2014/main" id="{0B7B2192-B55E-451C-894D-42839767E69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596367" y="1617065"/>
              <a:ext cx="245944" cy="172245"/>
            </a:xfrm>
            <a:prstGeom prst="rect">
              <a:avLst/>
            </a:prstGeom>
          </p:spPr>
        </p:pic>
        <p:pic>
          <p:nvPicPr>
            <p:cNvPr id="202" name="Picture 201">
              <a:extLst>
                <a:ext uri="{FF2B5EF4-FFF2-40B4-BE49-F238E27FC236}">
                  <a16:creationId xmlns:a16="http://schemas.microsoft.com/office/drawing/2014/main" id="{1A5EDF8D-5A89-4124-B273-2AB9EA66FA2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861566" y="1377964"/>
              <a:ext cx="174013" cy="174014"/>
            </a:xfrm>
            <a:prstGeom prst="rect">
              <a:avLst/>
            </a:prstGeom>
          </p:spPr>
        </p:pic>
        <p:pic>
          <p:nvPicPr>
            <p:cNvPr id="203" name="Picture 202">
              <a:extLst>
                <a:ext uri="{FF2B5EF4-FFF2-40B4-BE49-F238E27FC236}">
                  <a16:creationId xmlns:a16="http://schemas.microsoft.com/office/drawing/2014/main" id="{99DC1930-0A75-4525-990E-733931BDDBD8}"/>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116997" y="1617010"/>
              <a:ext cx="197763" cy="195176"/>
            </a:xfrm>
            <a:prstGeom prst="rect">
              <a:avLst/>
            </a:prstGeom>
          </p:spPr>
        </p:pic>
        <p:grpSp>
          <p:nvGrpSpPr>
            <p:cNvPr id="204" name="Group 203">
              <a:extLst>
                <a:ext uri="{FF2B5EF4-FFF2-40B4-BE49-F238E27FC236}">
                  <a16:creationId xmlns:a16="http://schemas.microsoft.com/office/drawing/2014/main" id="{2E3C0487-17FD-456B-A01B-F473EDECE90B}"/>
                </a:ext>
              </a:extLst>
            </p:cNvPr>
            <p:cNvGrpSpPr/>
            <p:nvPr/>
          </p:nvGrpSpPr>
          <p:grpSpPr>
            <a:xfrm>
              <a:off x="6143897" y="1571087"/>
              <a:ext cx="127912" cy="29526"/>
              <a:chOff x="3187373" y="140962"/>
              <a:chExt cx="412250" cy="115312"/>
            </a:xfrm>
            <a:solidFill>
              <a:srgbClr val="000000">
                <a:lumMod val="65000"/>
                <a:lumOff val="35000"/>
              </a:srgbClr>
            </a:solidFill>
          </p:grpSpPr>
          <p:sp>
            <p:nvSpPr>
              <p:cNvPr id="211" name="Oval 210">
                <a:extLst>
                  <a:ext uri="{FF2B5EF4-FFF2-40B4-BE49-F238E27FC236}">
                    <a16:creationId xmlns:a16="http://schemas.microsoft.com/office/drawing/2014/main" id="{BE69D927-F903-4FCC-B84A-344683C8B402}"/>
                  </a:ext>
                </a:extLst>
              </p:cNvPr>
              <p:cNvSpPr/>
              <p:nvPr/>
            </p:nvSpPr>
            <p:spPr bwMode="auto">
              <a:xfrm>
                <a:off x="3187373" y="140974"/>
                <a:ext cx="95147" cy="11529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2" name="Oval 211">
                <a:extLst>
                  <a:ext uri="{FF2B5EF4-FFF2-40B4-BE49-F238E27FC236}">
                    <a16:creationId xmlns:a16="http://schemas.microsoft.com/office/drawing/2014/main" id="{B3735232-0B56-4572-8FF2-617E4E0B2120}"/>
                  </a:ext>
                </a:extLst>
              </p:cNvPr>
              <p:cNvSpPr/>
              <p:nvPr/>
            </p:nvSpPr>
            <p:spPr bwMode="auto">
              <a:xfrm>
                <a:off x="3345931" y="140978"/>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3" name="Oval 212">
                <a:extLst>
                  <a:ext uri="{FF2B5EF4-FFF2-40B4-BE49-F238E27FC236}">
                    <a16:creationId xmlns:a16="http://schemas.microsoft.com/office/drawing/2014/main" id="{08F20E96-1DC0-42F9-B836-BE4036400ED4}"/>
                  </a:ext>
                </a:extLst>
              </p:cNvPr>
              <p:cNvSpPr/>
              <p:nvPr/>
            </p:nvSpPr>
            <p:spPr bwMode="auto">
              <a:xfrm>
                <a:off x="3504476" y="140962"/>
                <a:ext cx="95147" cy="11529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205" name="Picture 204">
              <a:extLst>
                <a:ext uri="{FF2B5EF4-FFF2-40B4-BE49-F238E27FC236}">
                  <a16:creationId xmlns:a16="http://schemas.microsoft.com/office/drawing/2014/main" id="{16861020-D426-4673-8368-DFCBF495A9A2}"/>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510084" y="1402247"/>
              <a:ext cx="230117" cy="137575"/>
            </a:xfrm>
            <a:prstGeom prst="rect">
              <a:avLst/>
            </a:prstGeom>
          </p:spPr>
        </p:pic>
        <p:pic>
          <p:nvPicPr>
            <p:cNvPr id="206" name="Picture 205">
              <a:extLst>
                <a:ext uri="{FF2B5EF4-FFF2-40B4-BE49-F238E27FC236}">
                  <a16:creationId xmlns:a16="http://schemas.microsoft.com/office/drawing/2014/main" id="{48364A37-7AB4-4B40-A218-A98E66107BAF}"/>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386426" y="1648347"/>
              <a:ext cx="157406" cy="146298"/>
            </a:xfrm>
            <a:prstGeom prst="rect">
              <a:avLst/>
            </a:prstGeom>
          </p:spPr>
        </p:pic>
        <p:pic>
          <p:nvPicPr>
            <p:cNvPr id="207" name="Picture 206">
              <a:extLst>
                <a:ext uri="{FF2B5EF4-FFF2-40B4-BE49-F238E27FC236}">
                  <a16:creationId xmlns:a16="http://schemas.microsoft.com/office/drawing/2014/main" id="{97C92434-89C6-474F-9A5D-DA37B3B119D7}"/>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617368" y="1633190"/>
              <a:ext cx="168591" cy="168590"/>
            </a:xfrm>
            <a:prstGeom prst="rect">
              <a:avLst/>
            </a:prstGeom>
          </p:spPr>
        </p:pic>
        <p:pic>
          <p:nvPicPr>
            <p:cNvPr id="208" name="Picture 207">
              <a:extLst>
                <a:ext uri="{FF2B5EF4-FFF2-40B4-BE49-F238E27FC236}">
                  <a16:creationId xmlns:a16="http://schemas.microsoft.com/office/drawing/2014/main" id="{CB96176D-5138-42EA-89D6-897525CA2479}"/>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838328" y="1581791"/>
              <a:ext cx="254310" cy="265895"/>
            </a:xfrm>
            <a:prstGeom prst="rect">
              <a:avLst/>
            </a:prstGeom>
          </p:spPr>
        </p:pic>
        <p:sp>
          <p:nvSpPr>
            <p:cNvPr id="209" name="TextBox 208">
              <a:extLst>
                <a:ext uri="{FF2B5EF4-FFF2-40B4-BE49-F238E27FC236}">
                  <a16:creationId xmlns:a16="http://schemas.microsoft.com/office/drawing/2014/main" id="{D6B6F63C-81F2-4B82-83AD-C644E91BC386}"/>
                </a:ext>
              </a:extLst>
            </p:cNvPr>
            <p:cNvSpPr txBox="1"/>
            <p:nvPr/>
          </p:nvSpPr>
          <p:spPr>
            <a:xfrm>
              <a:off x="4634506" y="1376892"/>
              <a:ext cx="36388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D73B01"/>
                      </a:gs>
                      <a:gs pos="30000">
                        <a:srgbClr val="D73B01"/>
                      </a:gs>
                    </a:gsLst>
                    <a:lin ang="5400000" scaled="0"/>
                  </a:gradFill>
                  <a:effectLst/>
                  <a:uLnTx/>
                  <a:uFillTx/>
                  <a:latin typeface="Segoe UI Semibold"/>
                  <a:ea typeface="+mn-ea"/>
                  <a:cs typeface="+mn-cs"/>
                </a:rPr>
                <a:t>Office</a:t>
              </a:r>
            </a:p>
          </p:txBody>
        </p:sp>
        <p:sp>
          <p:nvSpPr>
            <p:cNvPr id="210" name="TextBox 209">
              <a:extLst>
                <a:ext uri="{FF2B5EF4-FFF2-40B4-BE49-F238E27FC236}">
                  <a16:creationId xmlns:a16="http://schemas.microsoft.com/office/drawing/2014/main" id="{C14A41F1-4D22-4DBF-9E04-E23D3D22814E}"/>
                </a:ext>
              </a:extLst>
            </p:cNvPr>
            <p:cNvSpPr txBox="1"/>
            <p:nvPr/>
          </p:nvSpPr>
          <p:spPr>
            <a:xfrm>
              <a:off x="5084216" y="1373487"/>
              <a:ext cx="352661"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gradFill>
                    <a:gsLst>
                      <a:gs pos="2917">
                        <a:srgbClr val="0078D4"/>
                      </a:gs>
                      <a:gs pos="30000">
                        <a:srgbClr val="0078D4"/>
                      </a:gs>
                    </a:gsLst>
                    <a:lin ang="5400000" scaled="0"/>
                  </a:gradFill>
                  <a:effectLst/>
                  <a:uLnTx/>
                  <a:uFillTx/>
                  <a:latin typeface="Segoe UI Semibold"/>
                  <a:ea typeface="+mn-ea"/>
                  <a:cs typeface="+mn-cs"/>
                </a:rPr>
                <a:t>Azure</a:t>
              </a:r>
            </a:p>
          </p:txBody>
        </p:sp>
      </p:grpSp>
      <p:cxnSp>
        <p:nvCxnSpPr>
          <p:cNvPr id="167" name="!! Devices line">
            <a:extLst>
              <a:ext uri="{FF2B5EF4-FFF2-40B4-BE49-F238E27FC236}">
                <a16:creationId xmlns:a16="http://schemas.microsoft.com/office/drawing/2014/main" id="{B4B9AA28-837F-42A8-91EB-94DE22822E3A}"/>
              </a:ext>
            </a:extLst>
          </p:cNvPr>
          <p:cNvCxnSpPr>
            <a:cxnSpLocks/>
          </p:cNvCxnSpPr>
          <p:nvPr/>
        </p:nvCxnSpPr>
        <p:spPr>
          <a:xfrm>
            <a:off x="3590445" y="2544330"/>
            <a:ext cx="1793300" cy="0"/>
          </a:xfrm>
          <a:prstGeom prst="straightConnector1">
            <a:avLst/>
          </a:prstGeom>
          <a:solidFill>
            <a:srgbClr val="FFFFFF">
              <a:lumMod val="95000"/>
            </a:srgbClr>
          </a:solidFill>
          <a:ln w="19050" cap="flat" cmpd="sng" algn="ctr">
            <a:gradFill flip="none" rotWithShape="1">
              <a:gsLst>
                <a:gs pos="17000">
                  <a:schemeClr val="tx1">
                    <a:alpha val="0"/>
                  </a:schemeClr>
                </a:gs>
                <a:gs pos="100000">
                  <a:schemeClr val="tx1"/>
                </a:gs>
              </a:gsLst>
              <a:lin ang="0" scaled="1"/>
              <a:tileRect/>
            </a:gradFill>
            <a:prstDash val="solid"/>
          </a:ln>
          <a:effectLst/>
        </p:spPr>
      </p:cxnSp>
      <p:sp>
        <p:nvSpPr>
          <p:cNvPr id="2" name="Title 1">
            <a:extLst>
              <a:ext uri="{FF2B5EF4-FFF2-40B4-BE49-F238E27FC236}">
                <a16:creationId xmlns:a16="http://schemas.microsoft.com/office/drawing/2014/main" id="{6DC55A9C-8043-480A-89DD-5F7B3265493B}"/>
              </a:ext>
            </a:extLst>
          </p:cNvPr>
          <p:cNvSpPr>
            <a:spLocks noGrp="1"/>
          </p:cNvSpPr>
          <p:nvPr>
            <p:ph type="title"/>
          </p:nvPr>
        </p:nvSpPr>
        <p:spPr/>
        <p:txBody>
          <a:bodyPr/>
          <a:lstStyle/>
          <a:p>
            <a:r>
              <a:rPr lang="en-US"/>
              <a:t>Zero Trust – Network Segment Transformation</a:t>
            </a:r>
          </a:p>
        </p:txBody>
      </p:sp>
      <p:sp>
        <p:nvSpPr>
          <p:cNvPr id="98" name="Rectangle 97">
            <a:extLst>
              <a:ext uri="{FF2B5EF4-FFF2-40B4-BE49-F238E27FC236}">
                <a16:creationId xmlns:a16="http://schemas.microsoft.com/office/drawing/2014/main" id="{DC89C4C9-962F-4926-864C-0B0742AB8A8B}"/>
              </a:ext>
            </a:extLst>
          </p:cNvPr>
          <p:cNvSpPr/>
          <p:nvPr/>
        </p:nvSpPr>
        <p:spPr>
          <a:xfrm>
            <a:off x="1115380" y="1375132"/>
            <a:ext cx="2502608"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User Access Devices</a:t>
            </a:r>
            <a:endPar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a:ea typeface="+mn-ea"/>
              <a:cs typeface="+mn-cs"/>
            </a:endParaRPr>
          </a:p>
        </p:txBody>
      </p:sp>
      <p:cxnSp>
        <p:nvCxnSpPr>
          <p:cNvPr id="177" name="!! Cloud line">
            <a:extLst>
              <a:ext uri="{FF2B5EF4-FFF2-40B4-BE49-F238E27FC236}">
                <a16:creationId xmlns:a16="http://schemas.microsoft.com/office/drawing/2014/main" id="{8B793658-CD4C-4525-93AC-A42F84E0452E}"/>
              </a:ext>
            </a:extLst>
          </p:cNvPr>
          <p:cNvCxnSpPr>
            <a:cxnSpLocks/>
          </p:cNvCxnSpPr>
          <p:nvPr/>
        </p:nvCxnSpPr>
        <p:spPr>
          <a:xfrm>
            <a:off x="5802275" y="2624669"/>
            <a:ext cx="0" cy="3431159"/>
          </a:xfrm>
          <a:prstGeom prst="line">
            <a:avLst/>
          </a:prstGeom>
          <a:noFill/>
          <a:ln w="19050" cap="flat" cmpd="sng" algn="ctr">
            <a:solidFill>
              <a:srgbClr val="505050"/>
            </a:solidFill>
            <a:prstDash val="solid"/>
            <a:headEnd type="none"/>
            <a:tailEnd type="none"/>
          </a:ln>
          <a:effectLst/>
        </p:spPr>
      </p:cxnSp>
      <p:sp>
        <p:nvSpPr>
          <p:cNvPr id="159" name="!! Freeform 5">
            <a:extLst>
              <a:ext uri="{FF2B5EF4-FFF2-40B4-BE49-F238E27FC236}">
                <a16:creationId xmlns:a16="http://schemas.microsoft.com/office/drawing/2014/main" id="{62924217-6C94-4EB3-9AEF-DAC26235A861}"/>
              </a:ext>
            </a:extLst>
          </p:cNvPr>
          <p:cNvSpPr>
            <a:spLocks/>
          </p:cNvSpPr>
          <p:nvPr/>
        </p:nvSpPr>
        <p:spPr bwMode="auto">
          <a:xfrm>
            <a:off x="4934713" y="1995277"/>
            <a:ext cx="1701834" cy="703756"/>
          </a:xfrm>
          <a:custGeom>
            <a:avLst/>
            <a:gdLst>
              <a:gd name="T0" fmla="*/ 1469 w 1574"/>
              <a:gd name="T1" fmla="*/ 427 h 636"/>
              <a:gd name="T2" fmla="*/ 1466 w 1574"/>
              <a:gd name="T3" fmla="*/ 427 h 636"/>
              <a:gd name="T4" fmla="*/ 1474 w 1574"/>
              <a:gd name="T5" fmla="*/ 369 h 636"/>
              <a:gd name="T6" fmla="*/ 1257 w 1574"/>
              <a:gd name="T7" fmla="*/ 152 h 636"/>
              <a:gd name="T8" fmla="*/ 1111 w 1574"/>
              <a:gd name="T9" fmla="*/ 210 h 636"/>
              <a:gd name="T10" fmla="*/ 837 w 1574"/>
              <a:gd name="T11" fmla="*/ 0 h 636"/>
              <a:gd name="T12" fmla="*/ 554 w 1574"/>
              <a:gd name="T13" fmla="*/ 258 h 636"/>
              <a:gd name="T14" fmla="*/ 547 w 1574"/>
              <a:gd name="T15" fmla="*/ 257 h 636"/>
              <a:gd name="T16" fmla="*/ 400 w 1574"/>
              <a:gd name="T17" fmla="*/ 199 h 636"/>
              <a:gd name="T18" fmla="*/ 195 w 1574"/>
              <a:gd name="T19" fmla="*/ 347 h 636"/>
              <a:gd name="T20" fmla="*/ 147 w 1574"/>
              <a:gd name="T21" fmla="*/ 339 h 636"/>
              <a:gd name="T22" fmla="*/ 0 w 1574"/>
              <a:gd name="T23" fmla="*/ 486 h 636"/>
              <a:gd name="T24" fmla="*/ 147 w 1574"/>
              <a:gd name="T25" fmla="*/ 634 h 636"/>
              <a:gd name="T26" fmla="*/ 147 w 1574"/>
              <a:gd name="T27" fmla="*/ 634 h 636"/>
              <a:gd name="T28" fmla="*/ 147 w 1574"/>
              <a:gd name="T29" fmla="*/ 634 h 636"/>
              <a:gd name="T30" fmla="*/ 493 w 1574"/>
              <a:gd name="T31" fmla="*/ 634 h 636"/>
              <a:gd name="T32" fmla="*/ 521 w 1574"/>
              <a:gd name="T33" fmla="*/ 636 h 636"/>
              <a:gd name="T34" fmla="*/ 521 w 1574"/>
              <a:gd name="T35" fmla="*/ 636 h 636"/>
              <a:gd name="T36" fmla="*/ 521 w 1574"/>
              <a:gd name="T37" fmla="*/ 636 h 636"/>
              <a:gd name="T38" fmla="*/ 1469 w 1574"/>
              <a:gd name="T39" fmla="*/ 636 h 636"/>
              <a:gd name="T40" fmla="*/ 1574 w 1574"/>
              <a:gd name="T41" fmla="*/ 531 h 636"/>
              <a:gd name="T42" fmla="*/ 1469 w 1574"/>
              <a:gd name="T43" fmla="*/ 42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4" h="636">
                <a:moveTo>
                  <a:pt x="1469" y="427"/>
                </a:moveTo>
                <a:cubicBezTo>
                  <a:pt x="1468" y="427"/>
                  <a:pt x="1467" y="427"/>
                  <a:pt x="1466" y="427"/>
                </a:cubicBezTo>
                <a:cubicBezTo>
                  <a:pt x="1471" y="409"/>
                  <a:pt x="1474" y="389"/>
                  <a:pt x="1474" y="369"/>
                </a:cubicBezTo>
                <a:cubicBezTo>
                  <a:pt x="1474" y="250"/>
                  <a:pt x="1377" y="152"/>
                  <a:pt x="1257" y="152"/>
                </a:cubicBezTo>
                <a:cubicBezTo>
                  <a:pt x="1201" y="152"/>
                  <a:pt x="1149" y="174"/>
                  <a:pt x="1111" y="210"/>
                </a:cubicBezTo>
                <a:cubicBezTo>
                  <a:pt x="1078" y="89"/>
                  <a:pt x="968" y="0"/>
                  <a:pt x="837" y="0"/>
                </a:cubicBezTo>
                <a:cubicBezTo>
                  <a:pt x="689" y="0"/>
                  <a:pt x="567" y="113"/>
                  <a:pt x="554" y="258"/>
                </a:cubicBezTo>
                <a:cubicBezTo>
                  <a:pt x="552" y="257"/>
                  <a:pt x="549" y="257"/>
                  <a:pt x="547" y="257"/>
                </a:cubicBezTo>
                <a:cubicBezTo>
                  <a:pt x="508" y="221"/>
                  <a:pt x="457" y="199"/>
                  <a:pt x="400" y="199"/>
                </a:cubicBezTo>
                <a:cubicBezTo>
                  <a:pt x="305" y="199"/>
                  <a:pt x="224" y="261"/>
                  <a:pt x="195" y="347"/>
                </a:cubicBezTo>
                <a:cubicBezTo>
                  <a:pt x="180" y="342"/>
                  <a:pt x="164" y="339"/>
                  <a:pt x="147" y="339"/>
                </a:cubicBezTo>
                <a:cubicBezTo>
                  <a:pt x="66" y="339"/>
                  <a:pt x="0" y="405"/>
                  <a:pt x="0" y="486"/>
                </a:cubicBezTo>
                <a:cubicBezTo>
                  <a:pt x="0" y="568"/>
                  <a:pt x="66" y="634"/>
                  <a:pt x="147" y="634"/>
                </a:cubicBezTo>
                <a:cubicBezTo>
                  <a:pt x="147" y="634"/>
                  <a:pt x="147" y="634"/>
                  <a:pt x="147" y="634"/>
                </a:cubicBezTo>
                <a:cubicBezTo>
                  <a:pt x="147" y="634"/>
                  <a:pt x="147" y="634"/>
                  <a:pt x="147" y="634"/>
                </a:cubicBezTo>
                <a:cubicBezTo>
                  <a:pt x="493" y="634"/>
                  <a:pt x="493" y="634"/>
                  <a:pt x="493" y="634"/>
                </a:cubicBezTo>
                <a:cubicBezTo>
                  <a:pt x="502" y="635"/>
                  <a:pt x="511" y="636"/>
                  <a:pt x="521" y="636"/>
                </a:cubicBezTo>
                <a:cubicBezTo>
                  <a:pt x="521" y="636"/>
                  <a:pt x="521" y="636"/>
                  <a:pt x="521" y="636"/>
                </a:cubicBezTo>
                <a:cubicBezTo>
                  <a:pt x="521" y="636"/>
                  <a:pt x="521" y="636"/>
                  <a:pt x="521" y="636"/>
                </a:cubicBezTo>
                <a:cubicBezTo>
                  <a:pt x="1469" y="636"/>
                  <a:pt x="1469" y="636"/>
                  <a:pt x="1469" y="636"/>
                </a:cubicBezTo>
                <a:cubicBezTo>
                  <a:pt x="1527" y="636"/>
                  <a:pt x="1574" y="589"/>
                  <a:pt x="1574" y="531"/>
                </a:cubicBezTo>
                <a:cubicBezTo>
                  <a:pt x="1574" y="474"/>
                  <a:pt x="1527" y="427"/>
                  <a:pt x="1469" y="427"/>
                </a:cubicBezTo>
                <a:close/>
              </a:path>
            </a:pathLst>
          </a:custGeom>
          <a:solidFill>
            <a:srgbClr val="FFFFFF"/>
          </a:solidFill>
          <a:ln w="22225" cap="flat" cmpd="sng" algn="ctr">
            <a:solidFill>
              <a:schemeClr val="accent5"/>
            </a:solidFill>
            <a:prstDash val="solid"/>
            <a:headEnd type="none" w="med" len="med"/>
            <a:tailEnd type="none" w="med" len="med"/>
          </a:ln>
          <a:effectLst>
            <a:outerShdw blurRad="190500" dist="50800" dir="24000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160" name="!! Graphic 314">
            <a:extLst>
              <a:ext uri="{FF2B5EF4-FFF2-40B4-BE49-F238E27FC236}">
                <a16:creationId xmlns:a16="http://schemas.microsoft.com/office/drawing/2014/main" id="{99E6A2A5-A721-4924-8BB2-962EB01E808D}"/>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710431" y="4907716"/>
            <a:ext cx="196950" cy="182880"/>
          </a:xfrm>
          <a:prstGeom prst="rect">
            <a:avLst/>
          </a:prstGeom>
        </p:spPr>
      </p:pic>
      <p:pic>
        <p:nvPicPr>
          <p:cNvPr id="161" name="!! Graphic 315">
            <a:extLst>
              <a:ext uri="{FF2B5EF4-FFF2-40B4-BE49-F238E27FC236}">
                <a16:creationId xmlns:a16="http://schemas.microsoft.com/office/drawing/2014/main" id="{050F6F29-9068-4E58-8FEA-629764B794F6}"/>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5700138" y="4420292"/>
            <a:ext cx="182880" cy="99753"/>
          </a:xfrm>
          <a:prstGeom prst="rect">
            <a:avLst/>
          </a:prstGeom>
        </p:spPr>
      </p:pic>
      <p:sp>
        <p:nvSpPr>
          <p:cNvPr id="172" name="Rectangle 171">
            <a:extLst>
              <a:ext uri="{FF2B5EF4-FFF2-40B4-BE49-F238E27FC236}">
                <a16:creationId xmlns:a16="http://schemas.microsoft.com/office/drawing/2014/main" id="{B899F58D-59AD-48D1-B565-DDE5779CB1B4}"/>
              </a:ext>
            </a:extLst>
          </p:cNvPr>
          <p:cNvSpPr/>
          <p:nvPr/>
        </p:nvSpPr>
        <p:spPr bwMode="auto">
          <a:xfrm>
            <a:off x="4083681" y="6315025"/>
            <a:ext cx="3640190" cy="55922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ts val="600"/>
              </a:spcAft>
              <a:buClrTx/>
              <a:buSzTx/>
              <a:buFontTx/>
              <a:buNone/>
              <a:tabLst/>
              <a:defRPr/>
            </a:pPr>
            <a:r>
              <a:rPr kumimoji="0" lang="en-US" sz="1200" b="0" i="1" u="none" strike="noStrike" kern="1200" cap="none" spc="0" normalizeH="0" baseline="0" noProof="0">
                <a:ln>
                  <a:noFill/>
                </a:ln>
                <a:solidFill>
                  <a:srgbClr val="1A1A1A"/>
                </a:solidFill>
                <a:effectLst/>
                <a:uLnTx/>
                <a:uFillTx/>
                <a:latin typeface="Segoe UI Semilight" panose="020B0402040204020203" pitchFamily="34" charset="0"/>
                <a:ea typeface="+mn-ea"/>
                <a:cs typeface="Segoe UI Semilight" panose="020B0402040204020203" pitchFamily="34" charset="0"/>
              </a:rPr>
              <a:t>Spans on-premises &amp; multi-cloud environments</a:t>
            </a:r>
            <a:endPar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sp>
        <p:nvSpPr>
          <p:cNvPr id="34" name="Rectangle 33">
            <a:extLst>
              <a:ext uri="{FF2B5EF4-FFF2-40B4-BE49-F238E27FC236}">
                <a16:creationId xmlns:a16="http://schemas.microsoft.com/office/drawing/2014/main" id="{035EBCA2-C9D4-4C8B-875E-91689A668960}"/>
              </a:ext>
            </a:extLst>
          </p:cNvPr>
          <p:cNvSpPr/>
          <p:nvPr/>
        </p:nvSpPr>
        <p:spPr bwMode="auto">
          <a:xfrm>
            <a:off x="3204808" y="2036251"/>
            <a:ext cx="1663259" cy="3440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200" b="0" i="1"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Open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900" b="0" i="1" u="none" strike="noStrike" kern="1200" cap="none" spc="0" normalizeH="0" baseline="0" noProof="0">
                <a:ln>
                  <a:noFill/>
                </a:ln>
                <a:solidFill>
                  <a:srgbClr val="1A1A1A"/>
                </a:solidFill>
                <a:effectLst/>
                <a:uLnTx/>
                <a:uFillTx/>
                <a:latin typeface="Segoe UI Semilight" panose="020B0402040204020203" pitchFamily="34" charset="0"/>
                <a:ea typeface="+mn-ea"/>
                <a:cs typeface="Segoe UI Semilight" panose="020B0402040204020203" pitchFamily="34" charset="0"/>
              </a:rPr>
              <a:t>Provided by someone else</a:t>
            </a:r>
          </a:p>
        </p:txBody>
      </p:sp>
      <p:cxnSp>
        <p:nvCxnSpPr>
          <p:cNvPr id="23" name="Straight Arrow Connector 22">
            <a:extLst>
              <a:ext uri="{FF2B5EF4-FFF2-40B4-BE49-F238E27FC236}">
                <a16:creationId xmlns:a16="http://schemas.microsoft.com/office/drawing/2014/main" id="{BF470C9F-874C-4B84-ABD1-7589A6DEF25B}"/>
              </a:ext>
            </a:extLst>
          </p:cNvPr>
          <p:cNvCxnSpPr>
            <a:cxnSpLocks/>
          </p:cNvCxnSpPr>
          <p:nvPr/>
        </p:nvCxnSpPr>
        <p:spPr>
          <a:xfrm>
            <a:off x="4166613" y="2624669"/>
            <a:ext cx="0" cy="2905733"/>
          </a:xfrm>
          <a:prstGeom prst="straightConnector1">
            <a:avLst/>
          </a:prstGeom>
          <a:ln w="31750">
            <a:solidFill>
              <a:schemeClr val="tx1">
                <a:lumMod val="50000"/>
                <a:lumOff val="50000"/>
              </a:schemeClr>
            </a:solidFill>
            <a:prstDash val="sysDot"/>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25" name="Callout: Line 24">
            <a:extLst>
              <a:ext uri="{FF2B5EF4-FFF2-40B4-BE49-F238E27FC236}">
                <a16:creationId xmlns:a16="http://schemas.microsoft.com/office/drawing/2014/main" id="{ECCF8C82-8233-48E3-996B-6DEBB6EECA18}"/>
              </a:ext>
            </a:extLst>
          </p:cNvPr>
          <p:cNvSpPr/>
          <p:nvPr/>
        </p:nvSpPr>
        <p:spPr bwMode="auto">
          <a:xfrm>
            <a:off x="1832229" y="2765639"/>
            <a:ext cx="1950454" cy="610285"/>
          </a:xfrm>
          <a:prstGeom prst="borderCallout1">
            <a:avLst>
              <a:gd name="adj1" fmla="val 79122"/>
              <a:gd name="adj2" fmla="val 99924"/>
              <a:gd name="adj3" fmla="val 78882"/>
              <a:gd name="adj4" fmla="val 117248"/>
            </a:avLst>
          </a:prstGeom>
          <a:solidFill>
            <a:schemeClr val="bg1"/>
          </a:solidFill>
          <a:ln w="19050">
            <a:solidFill>
              <a:srgbClr val="00B050"/>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Managed Devices</a:t>
            </a:r>
          </a:p>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Security based on explicit validation of trust signals </a:t>
            </a:r>
            <a:r>
              <a:rPr kumimoji="0" lang="en-US" sz="900" b="0" i="1" u="sng"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on any network</a:t>
            </a:r>
          </a:p>
        </p:txBody>
      </p:sp>
      <p:pic>
        <p:nvPicPr>
          <p:cNvPr id="7" name="!! Graphic 314">
            <a:extLst>
              <a:ext uri="{FF2B5EF4-FFF2-40B4-BE49-F238E27FC236}">
                <a16:creationId xmlns:a16="http://schemas.microsoft.com/office/drawing/2014/main" id="{22E6789F-5FCA-4F18-90FC-3E95E756FB81}"/>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706826" y="5198560"/>
            <a:ext cx="196950" cy="182880"/>
          </a:xfrm>
          <a:prstGeom prst="rect">
            <a:avLst/>
          </a:prstGeom>
        </p:spPr>
      </p:pic>
      <p:sp>
        <p:nvSpPr>
          <p:cNvPr id="14" name="Rectangle 13">
            <a:extLst>
              <a:ext uri="{FF2B5EF4-FFF2-40B4-BE49-F238E27FC236}">
                <a16:creationId xmlns:a16="http://schemas.microsoft.com/office/drawing/2014/main" id="{75CB2E09-C872-4C80-BB1D-DB53661F701D}"/>
              </a:ext>
            </a:extLst>
          </p:cNvPr>
          <p:cNvSpPr/>
          <p:nvPr/>
        </p:nvSpPr>
        <p:spPr bwMode="auto">
          <a:xfrm>
            <a:off x="4940686" y="5112681"/>
            <a:ext cx="452325" cy="368427"/>
          </a:xfrm>
          <a:prstGeom prst="rect">
            <a:avLst/>
          </a:prstGeom>
          <a:solidFill>
            <a:schemeClr val="bg1"/>
          </a:solidFill>
          <a:ln w="19050">
            <a:solidFill>
              <a:schemeClr val="accent1"/>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endParaRPr kumimoji="0" lang="en-US" sz="1100" b="0" i="0" u="none" strike="noStrike" kern="1200" cap="none" spc="0" normalizeH="0" baseline="0" noProof="0" err="1">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pic>
        <p:nvPicPr>
          <p:cNvPr id="305" name="Picture 2" descr="A picture containing icon&#10;&#10;Description automatically generated">
            <a:extLst>
              <a:ext uri="{FF2B5EF4-FFF2-40B4-BE49-F238E27FC236}">
                <a16:creationId xmlns:a16="http://schemas.microsoft.com/office/drawing/2014/main" id="{284A2CB0-329C-4748-B186-1EAC9304359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011790" y="5154146"/>
            <a:ext cx="292947" cy="292947"/>
          </a:xfrm>
          <a:prstGeom prst="rect">
            <a:avLst/>
          </a:prstGeom>
          <a:noFill/>
        </p:spPr>
      </p:pic>
      <p:sp>
        <p:nvSpPr>
          <p:cNvPr id="16" name="Callout: Line 15">
            <a:extLst>
              <a:ext uri="{FF2B5EF4-FFF2-40B4-BE49-F238E27FC236}">
                <a16:creationId xmlns:a16="http://schemas.microsoft.com/office/drawing/2014/main" id="{AE1BA073-F263-43DB-A13D-BBF13AAB0E5A}"/>
              </a:ext>
            </a:extLst>
          </p:cNvPr>
          <p:cNvSpPr/>
          <p:nvPr/>
        </p:nvSpPr>
        <p:spPr bwMode="auto">
          <a:xfrm>
            <a:off x="4445894" y="3028356"/>
            <a:ext cx="1174016" cy="1156426"/>
          </a:xfrm>
          <a:prstGeom prst="borderCallout1">
            <a:avLst>
              <a:gd name="adj1" fmla="val 100095"/>
              <a:gd name="adj2" fmla="val 52156"/>
              <a:gd name="adj3" fmla="val 178437"/>
              <a:gd name="adj4" fmla="val 52586"/>
            </a:avLst>
          </a:prstGeom>
          <a:solidFill>
            <a:schemeClr val="bg1"/>
          </a:solidFill>
          <a:ln w="19050">
            <a:solidFill>
              <a:schemeClr val="accent1"/>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Managed Virtual Desktop </a:t>
            </a:r>
            <a:b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for </a:t>
            </a:r>
            <a:r>
              <a:rPr kumimoji="0" lang="en-US" sz="900" b="1" i="1"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unmanaged device </a:t>
            </a: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scenarios like BYOD, partners, and visitors (often cloud hosted)</a:t>
            </a:r>
          </a:p>
        </p:txBody>
      </p:sp>
      <p:cxnSp>
        <p:nvCxnSpPr>
          <p:cNvPr id="194" name="Straight Arrow Connector 193">
            <a:extLst>
              <a:ext uri="{FF2B5EF4-FFF2-40B4-BE49-F238E27FC236}">
                <a16:creationId xmlns:a16="http://schemas.microsoft.com/office/drawing/2014/main" id="{F4AE027D-323B-878D-9AEF-E5CDF7F379D6}"/>
              </a:ext>
            </a:extLst>
          </p:cNvPr>
          <p:cNvCxnSpPr>
            <a:cxnSpLocks/>
          </p:cNvCxnSpPr>
          <p:nvPr/>
        </p:nvCxnSpPr>
        <p:spPr>
          <a:xfrm>
            <a:off x="4165339" y="2624669"/>
            <a:ext cx="0" cy="2905733"/>
          </a:xfrm>
          <a:prstGeom prst="straightConnector1">
            <a:avLst/>
          </a:prstGeom>
          <a:ln w="31750">
            <a:solidFill>
              <a:schemeClr val="tx1">
                <a:lumMod val="50000"/>
                <a:lumOff val="50000"/>
                <a:alpha val="44000"/>
              </a:schemeClr>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593" name="Rectangle: Rounded Corners 592">
            <a:extLst>
              <a:ext uri="{FF2B5EF4-FFF2-40B4-BE49-F238E27FC236}">
                <a16:creationId xmlns:a16="http://schemas.microsoft.com/office/drawing/2014/main" id="{9AADE38E-E1EF-404D-BBE9-758ACAA5ADCF}"/>
              </a:ext>
            </a:extLst>
          </p:cNvPr>
          <p:cNvSpPr/>
          <p:nvPr/>
        </p:nvSpPr>
        <p:spPr bwMode="auto">
          <a:xfrm>
            <a:off x="2868454" y="4724095"/>
            <a:ext cx="1999613" cy="392908"/>
          </a:xfrm>
          <a:prstGeom prst="roundRect">
            <a:avLst>
              <a:gd name="adj" fmla="val 0"/>
            </a:avLst>
          </a:prstGeom>
          <a:solidFill>
            <a:schemeClr val="bg1"/>
          </a:solidFill>
          <a:ln w="31750">
            <a:solidFill>
              <a:schemeClr val="tx1">
                <a:lumMod val="50000"/>
                <a:lumOff val="50000"/>
                <a:alpha val="44000"/>
              </a:schemeClr>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grpSp>
        <p:nvGrpSpPr>
          <p:cNvPr id="8" name="Group 7">
            <a:extLst>
              <a:ext uri="{FF2B5EF4-FFF2-40B4-BE49-F238E27FC236}">
                <a16:creationId xmlns:a16="http://schemas.microsoft.com/office/drawing/2014/main" id="{C0538A76-35AC-4FBB-B7FB-BFED4CE1ABF6}"/>
              </a:ext>
            </a:extLst>
          </p:cNvPr>
          <p:cNvGrpSpPr/>
          <p:nvPr/>
        </p:nvGrpSpPr>
        <p:grpSpPr>
          <a:xfrm>
            <a:off x="3388701" y="4807615"/>
            <a:ext cx="1345550" cy="278612"/>
            <a:chOff x="1571071" y="2257105"/>
            <a:chExt cx="2082348" cy="431174"/>
          </a:xfrm>
        </p:grpSpPr>
        <p:grpSp>
          <p:nvGrpSpPr>
            <p:cNvPr id="513" name="Group 512">
              <a:extLst>
                <a:ext uri="{FF2B5EF4-FFF2-40B4-BE49-F238E27FC236}">
                  <a16:creationId xmlns:a16="http://schemas.microsoft.com/office/drawing/2014/main" id="{122D2C06-7C5E-418D-841B-05E92DD03708}"/>
                </a:ext>
              </a:extLst>
            </p:cNvPr>
            <p:cNvGrpSpPr/>
            <p:nvPr/>
          </p:nvGrpSpPr>
          <p:grpSpPr>
            <a:xfrm>
              <a:off x="2696905" y="2301259"/>
              <a:ext cx="426956" cy="327217"/>
              <a:chOff x="2892310" y="4439341"/>
              <a:chExt cx="376337" cy="288423"/>
            </a:xfrm>
          </p:grpSpPr>
          <p:sp>
            <p:nvSpPr>
              <p:cNvPr id="552" name="monitor">
                <a:extLst>
                  <a:ext uri="{FF2B5EF4-FFF2-40B4-BE49-F238E27FC236}">
                    <a16:creationId xmlns:a16="http://schemas.microsoft.com/office/drawing/2014/main" id="{9EDFA519-8F6C-48EA-99B5-8B4738E96062}"/>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lumMod val="50000"/>
                  </a:srgb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53" name="Rectangle 552">
                <a:extLst>
                  <a:ext uri="{FF2B5EF4-FFF2-40B4-BE49-F238E27FC236}">
                    <a16:creationId xmlns:a16="http://schemas.microsoft.com/office/drawing/2014/main" id="{F9DCDA7D-6B8E-4539-AB60-FAFFBE15C2C0}"/>
                  </a:ext>
                </a:extLst>
              </p:cNvPr>
              <p:cNvSpPr/>
              <p:nvPr/>
            </p:nvSpPr>
            <p:spPr bwMode="auto">
              <a:xfrm>
                <a:off x="2892310" y="4439341"/>
                <a:ext cx="376337" cy="236152"/>
              </a:xfrm>
              <a:prstGeom prst="rect">
                <a:avLst/>
              </a:prstGeom>
              <a:solidFill>
                <a:srgbClr val="0078D7">
                  <a:lumMod val="5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54" name="Picture 553">
                <a:extLst>
                  <a:ext uri="{FF2B5EF4-FFF2-40B4-BE49-F238E27FC236}">
                    <a16:creationId xmlns:a16="http://schemas.microsoft.com/office/drawing/2014/main" id="{77E538F8-E370-4171-BEEF-96F3D65F637D}"/>
                  </a:ext>
                </a:extLst>
              </p:cNvPr>
              <p:cNvPicPr>
                <a:picLocks noChangeAspect="1"/>
              </p:cNvPicPr>
              <p:nvPr/>
            </p:nvPicPr>
            <p:blipFill rotWithShape="1">
              <a:blip r:embed="rId21">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514" name="Group 513">
              <a:extLst>
                <a:ext uri="{FF2B5EF4-FFF2-40B4-BE49-F238E27FC236}">
                  <a16:creationId xmlns:a16="http://schemas.microsoft.com/office/drawing/2014/main" id="{74EE100C-CA19-4E0E-8367-1926B5966E7F}"/>
                </a:ext>
              </a:extLst>
            </p:cNvPr>
            <p:cNvGrpSpPr/>
            <p:nvPr/>
          </p:nvGrpSpPr>
          <p:grpSpPr>
            <a:xfrm>
              <a:off x="3219943" y="2301259"/>
              <a:ext cx="433476" cy="327215"/>
              <a:chOff x="7987238" y="1610486"/>
              <a:chExt cx="506061" cy="382007"/>
            </a:xfrm>
          </p:grpSpPr>
          <p:sp>
            <p:nvSpPr>
              <p:cNvPr id="546" name="Rectangle 545">
                <a:extLst>
                  <a:ext uri="{FF2B5EF4-FFF2-40B4-BE49-F238E27FC236}">
                    <a16:creationId xmlns:a16="http://schemas.microsoft.com/office/drawing/2014/main" id="{4AE8C6AC-DE0F-4F11-95C8-BBF503FF8D45}"/>
                  </a:ext>
                </a:extLst>
              </p:cNvPr>
              <p:cNvSpPr/>
              <p:nvPr/>
            </p:nvSpPr>
            <p:spPr bwMode="auto">
              <a:xfrm>
                <a:off x="7994852" y="1610486"/>
                <a:ext cx="498447" cy="312776"/>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7" name="Group 546">
                <a:extLst>
                  <a:ext uri="{FF2B5EF4-FFF2-40B4-BE49-F238E27FC236}">
                    <a16:creationId xmlns:a16="http://schemas.microsoft.com/office/drawing/2014/main" id="{40A894D0-EA83-45C6-BBBF-FBD6E5045C0F}"/>
                  </a:ext>
                </a:extLst>
              </p:cNvPr>
              <p:cNvGrpSpPr/>
              <p:nvPr/>
            </p:nvGrpSpPr>
            <p:grpSpPr>
              <a:xfrm>
                <a:off x="7987238" y="1610486"/>
                <a:ext cx="498447" cy="382007"/>
                <a:chOff x="9563138" y="2462727"/>
                <a:chExt cx="516394" cy="395761"/>
              </a:xfrm>
            </p:grpSpPr>
            <p:sp>
              <p:nvSpPr>
                <p:cNvPr id="548" name="monitor">
                  <a:extLst>
                    <a:ext uri="{FF2B5EF4-FFF2-40B4-BE49-F238E27FC236}">
                      <a16:creationId xmlns:a16="http://schemas.microsoft.com/office/drawing/2014/main" id="{FDEDFD62-AB7B-46F3-AF04-2BC52934B8B2}"/>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49" name="Group 548">
                  <a:extLst>
                    <a:ext uri="{FF2B5EF4-FFF2-40B4-BE49-F238E27FC236}">
                      <a16:creationId xmlns:a16="http://schemas.microsoft.com/office/drawing/2014/main" id="{F0516552-B568-4589-AF68-43F649BA873D}"/>
                    </a:ext>
                  </a:extLst>
                </p:cNvPr>
                <p:cNvGrpSpPr/>
                <p:nvPr/>
              </p:nvGrpSpPr>
              <p:grpSpPr>
                <a:xfrm>
                  <a:off x="9746672" y="2545410"/>
                  <a:ext cx="107950" cy="134938"/>
                  <a:chOff x="9444088" y="2885171"/>
                  <a:chExt cx="107950" cy="134938"/>
                </a:xfrm>
                <a:solidFill>
                  <a:srgbClr val="505050"/>
                </a:solidFill>
              </p:grpSpPr>
              <p:sp>
                <p:nvSpPr>
                  <p:cNvPr id="550" name="Freeform 26">
                    <a:extLst>
                      <a:ext uri="{FF2B5EF4-FFF2-40B4-BE49-F238E27FC236}">
                        <a16:creationId xmlns:a16="http://schemas.microsoft.com/office/drawing/2014/main" id="{EFE7AC7E-A18F-4F47-B67D-9842C4D36BDD}"/>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51" name="Freeform 27">
                    <a:extLst>
                      <a:ext uri="{FF2B5EF4-FFF2-40B4-BE49-F238E27FC236}">
                        <a16:creationId xmlns:a16="http://schemas.microsoft.com/office/drawing/2014/main" id="{8A42F8B7-0B3F-478F-BEDC-66182AA6546C}"/>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grpSp>
          <p:nvGrpSpPr>
            <p:cNvPr id="515" name="Group 514">
              <a:extLst>
                <a:ext uri="{FF2B5EF4-FFF2-40B4-BE49-F238E27FC236}">
                  <a16:creationId xmlns:a16="http://schemas.microsoft.com/office/drawing/2014/main" id="{9384596D-DF0B-4628-9DA3-5F1C7B982F4E}"/>
                </a:ext>
              </a:extLst>
            </p:cNvPr>
            <p:cNvGrpSpPr/>
            <p:nvPr/>
          </p:nvGrpSpPr>
          <p:grpSpPr>
            <a:xfrm>
              <a:off x="1872084" y="2257105"/>
              <a:ext cx="205700" cy="341495"/>
              <a:chOff x="7084723" y="1610486"/>
              <a:chExt cx="212660" cy="353049"/>
            </a:xfrm>
          </p:grpSpPr>
          <p:sp>
            <p:nvSpPr>
              <p:cNvPr id="540" name="Rectangle 539">
                <a:extLst>
                  <a:ext uri="{FF2B5EF4-FFF2-40B4-BE49-F238E27FC236}">
                    <a16:creationId xmlns:a16="http://schemas.microsoft.com/office/drawing/2014/main" id="{1EF3FB2A-1693-4E59-B23C-54F1B6BE27D8}"/>
                  </a:ext>
                </a:extLst>
              </p:cNvPr>
              <p:cNvSpPr/>
              <p:nvPr/>
            </p:nvSpPr>
            <p:spPr bwMode="auto">
              <a:xfrm>
                <a:off x="7085519" y="1610486"/>
                <a:ext cx="211864" cy="353049"/>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1" name="Group 540">
                <a:extLst>
                  <a:ext uri="{FF2B5EF4-FFF2-40B4-BE49-F238E27FC236}">
                    <a16:creationId xmlns:a16="http://schemas.microsoft.com/office/drawing/2014/main" id="{6E3688B2-CF17-4D64-8C02-E363EDE53266}"/>
                  </a:ext>
                </a:extLst>
              </p:cNvPr>
              <p:cNvGrpSpPr/>
              <p:nvPr/>
            </p:nvGrpSpPr>
            <p:grpSpPr>
              <a:xfrm>
                <a:off x="7138556" y="1706457"/>
                <a:ext cx="104198" cy="130248"/>
                <a:chOff x="9444088" y="2885171"/>
                <a:chExt cx="107950" cy="134938"/>
              </a:xfrm>
              <a:solidFill>
                <a:srgbClr val="FFFFFF"/>
              </a:solidFill>
            </p:grpSpPr>
            <p:sp>
              <p:nvSpPr>
                <p:cNvPr id="544" name="Freeform 26">
                  <a:extLst>
                    <a:ext uri="{FF2B5EF4-FFF2-40B4-BE49-F238E27FC236}">
                      <a16:creationId xmlns:a16="http://schemas.microsoft.com/office/drawing/2014/main" id="{1073A2FD-7A26-495D-8568-E2CA2B872026}"/>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45" name="Freeform 27">
                  <a:extLst>
                    <a:ext uri="{FF2B5EF4-FFF2-40B4-BE49-F238E27FC236}">
                      <a16:creationId xmlns:a16="http://schemas.microsoft.com/office/drawing/2014/main" id="{331FBD1F-B2C4-4BDF-99A7-7335B7E0CAB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542" name="CellPhone_E8EA">
                <a:extLst>
                  <a:ext uri="{FF2B5EF4-FFF2-40B4-BE49-F238E27FC236}">
                    <a16:creationId xmlns:a16="http://schemas.microsoft.com/office/drawing/2014/main" id="{02944E3C-428E-4FD4-AA34-828585DE78B6}"/>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543" name="Straight Connector 542">
                <a:extLst>
                  <a:ext uri="{FF2B5EF4-FFF2-40B4-BE49-F238E27FC236}">
                    <a16:creationId xmlns:a16="http://schemas.microsoft.com/office/drawing/2014/main" id="{DDDCF971-A9DD-47BF-9766-FE424797E0A8}"/>
                  </a:ext>
                </a:extLst>
              </p:cNvPr>
              <p:cNvCxnSpPr>
                <a:cxnSpLocks/>
              </p:cNvCxnSpPr>
              <p:nvPr/>
            </p:nvCxnSpPr>
            <p:spPr>
              <a:xfrm>
                <a:off x="7165583" y="1916461"/>
                <a:ext cx="47081" cy="0"/>
              </a:xfrm>
              <a:prstGeom prst="line">
                <a:avLst/>
              </a:prstGeom>
              <a:noFill/>
              <a:ln w="9525" cap="flat" cmpd="sng" algn="ctr">
                <a:solidFill>
                  <a:srgbClr val="FFFFFF"/>
                </a:solidFill>
                <a:prstDash val="solid"/>
                <a:headEnd type="none"/>
                <a:tailEnd type="none"/>
              </a:ln>
              <a:effectLst/>
            </p:spPr>
          </p:cxnSp>
        </p:grpSp>
        <p:grpSp>
          <p:nvGrpSpPr>
            <p:cNvPr id="516" name="Group 515">
              <a:extLst>
                <a:ext uri="{FF2B5EF4-FFF2-40B4-BE49-F238E27FC236}">
                  <a16:creationId xmlns:a16="http://schemas.microsoft.com/office/drawing/2014/main" id="{A20790A5-2D3A-49E7-8AB5-63117048481E}"/>
                </a:ext>
              </a:extLst>
            </p:cNvPr>
            <p:cNvGrpSpPr/>
            <p:nvPr/>
          </p:nvGrpSpPr>
          <p:grpSpPr>
            <a:xfrm>
              <a:off x="1571071" y="2257105"/>
              <a:ext cx="204931" cy="341495"/>
              <a:chOff x="6490922" y="1610486"/>
              <a:chExt cx="211865" cy="353049"/>
            </a:xfrm>
          </p:grpSpPr>
          <p:sp>
            <p:nvSpPr>
              <p:cNvPr id="528" name="Rectangle 527">
                <a:extLst>
                  <a:ext uri="{FF2B5EF4-FFF2-40B4-BE49-F238E27FC236}">
                    <a16:creationId xmlns:a16="http://schemas.microsoft.com/office/drawing/2014/main" id="{A0FD4FD2-F2DD-431E-A4D3-EBE81C5B9DB6}"/>
                  </a:ext>
                </a:extLst>
              </p:cNvPr>
              <p:cNvSpPr/>
              <p:nvPr/>
            </p:nvSpPr>
            <p:spPr bwMode="auto">
              <a:xfrm>
                <a:off x="6490922" y="1610486"/>
                <a:ext cx="211864" cy="353049"/>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9" name="Group 30">
                <a:extLst>
                  <a:ext uri="{FF2B5EF4-FFF2-40B4-BE49-F238E27FC236}">
                    <a16:creationId xmlns:a16="http://schemas.microsoft.com/office/drawing/2014/main" id="{83E4D496-53C3-466C-AEA0-E402EE4710DB}"/>
                  </a:ext>
                </a:extLst>
              </p:cNvPr>
              <p:cNvGrpSpPr>
                <a:grpSpLocks noChangeAspect="1"/>
              </p:cNvGrpSpPr>
              <p:nvPr/>
            </p:nvGrpSpPr>
            <p:grpSpPr bwMode="auto">
              <a:xfrm>
                <a:off x="6545792" y="1729376"/>
                <a:ext cx="111361" cy="115269"/>
                <a:chOff x="5049" y="1841"/>
                <a:chExt cx="57" cy="59"/>
              </a:xfrm>
              <a:solidFill>
                <a:srgbClr val="FFFFFF"/>
              </a:solidFill>
            </p:grpSpPr>
            <p:sp>
              <p:nvSpPr>
                <p:cNvPr id="532" name="Freeform 31">
                  <a:extLst>
                    <a:ext uri="{FF2B5EF4-FFF2-40B4-BE49-F238E27FC236}">
                      <a16:creationId xmlns:a16="http://schemas.microsoft.com/office/drawing/2014/main" id="{F8905EFC-598A-4C95-A0E2-D648DD592A18}"/>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3" name="Freeform 32">
                  <a:extLst>
                    <a:ext uri="{FF2B5EF4-FFF2-40B4-BE49-F238E27FC236}">
                      <a16:creationId xmlns:a16="http://schemas.microsoft.com/office/drawing/2014/main" id="{A52C496A-02E8-4058-93C8-644383960AA1}"/>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4" name="Freeform 33">
                  <a:extLst>
                    <a:ext uri="{FF2B5EF4-FFF2-40B4-BE49-F238E27FC236}">
                      <a16:creationId xmlns:a16="http://schemas.microsoft.com/office/drawing/2014/main" id="{C5EF92CC-0C06-4FF5-8640-D9E5F182501F}"/>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5" name="Freeform 34">
                  <a:extLst>
                    <a:ext uri="{FF2B5EF4-FFF2-40B4-BE49-F238E27FC236}">
                      <a16:creationId xmlns:a16="http://schemas.microsoft.com/office/drawing/2014/main" id="{EF1268DA-775B-4A83-BF37-8EB1C52B5AF2}"/>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6" name="Freeform 35">
                  <a:extLst>
                    <a:ext uri="{FF2B5EF4-FFF2-40B4-BE49-F238E27FC236}">
                      <a16:creationId xmlns:a16="http://schemas.microsoft.com/office/drawing/2014/main" id="{27B10A7F-742F-4A52-9DCC-9DA2AC6D6E9F}"/>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7" name="Freeform 36">
                  <a:extLst>
                    <a:ext uri="{FF2B5EF4-FFF2-40B4-BE49-F238E27FC236}">
                      <a16:creationId xmlns:a16="http://schemas.microsoft.com/office/drawing/2014/main" id="{CED6D63E-6B27-4E9C-964B-E2DDCAB99A69}"/>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8" name="Freeform 37">
                  <a:extLst>
                    <a:ext uri="{FF2B5EF4-FFF2-40B4-BE49-F238E27FC236}">
                      <a16:creationId xmlns:a16="http://schemas.microsoft.com/office/drawing/2014/main" id="{7CDB2A2E-740E-4969-8BBE-B568ADAE8BB9}"/>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39" name="Freeform 38">
                  <a:extLst>
                    <a:ext uri="{FF2B5EF4-FFF2-40B4-BE49-F238E27FC236}">
                      <a16:creationId xmlns:a16="http://schemas.microsoft.com/office/drawing/2014/main" id="{576D82A8-F1A9-401D-8403-3295FE375163}"/>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530" name="CellPhone_E8EA">
                <a:extLst>
                  <a:ext uri="{FF2B5EF4-FFF2-40B4-BE49-F238E27FC236}">
                    <a16:creationId xmlns:a16="http://schemas.microsoft.com/office/drawing/2014/main" id="{8418BD82-588C-439B-AF17-F784CEFB9DB1}"/>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531" name="Straight Connector 530">
                <a:extLst>
                  <a:ext uri="{FF2B5EF4-FFF2-40B4-BE49-F238E27FC236}">
                    <a16:creationId xmlns:a16="http://schemas.microsoft.com/office/drawing/2014/main" id="{D54783A3-3F43-4538-831C-2EF38D4DDAE1}"/>
                  </a:ext>
                </a:extLst>
              </p:cNvPr>
              <p:cNvCxnSpPr>
                <a:cxnSpLocks/>
              </p:cNvCxnSpPr>
              <p:nvPr/>
            </p:nvCxnSpPr>
            <p:spPr>
              <a:xfrm>
                <a:off x="6573314" y="1916461"/>
                <a:ext cx="47081" cy="0"/>
              </a:xfrm>
              <a:prstGeom prst="line">
                <a:avLst/>
              </a:prstGeom>
              <a:noFill/>
              <a:ln w="9525" cap="flat" cmpd="sng" algn="ctr">
                <a:solidFill>
                  <a:srgbClr val="FFFFFF"/>
                </a:solidFill>
                <a:prstDash val="solid"/>
                <a:headEnd type="none"/>
                <a:tailEnd type="none"/>
              </a:ln>
              <a:effectLst/>
            </p:spPr>
          </p:cxnSp>
        </p:grpSp>
        <p:grpSp>
          <p:nvGrpSpPr>
            <p:cNvPr id="518" name="Group 517">
              <a:extLst>
                <a:ext uri="{FF2B5EF4-FFF2-40B4-BE49-F238E27FC236}">
                  <a16:creationId xmlns:a16="http://schemas.microsoft.com/office/drawing/2014/main" id="{CD1C9D61-992A-49E3-B3AA-03487304279C}"/>
                </a:ext>
              </a:extLst>
            </p:cNvPr>
            <p:cNvGrpSpPr/>
            <p:nvPr/>
          </p:nvGrpSpPr>
          <p:grpSpPr>
            <a:xfrm>
              <a:off x="2173867" y="2309875"/>
              <a:ext cx="426956" cy="327217"/>
              <a:chOff x="7398246" y="1610486"/>
              <a:chExt cx="498447" cy="382007"/>
            </a:xfrm>
          </p:grpSpPr>
          <p:sp>
            <p:nvSpPr>
              <p:cNvPr id="519" name="monitor">
                <a:extLst>
                  <a:ext uri="{FF2B5EF4-FFF2-40B4-BE49-F238E27FC236}">
                    <a16:creationId xmlns:a16="http://schemas.microsoft.com/office/drawing/2014/main" id="{25C096B8-DA1E-457F-A5FB-65E21A7BC45E}"/>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20" name="Rectangle 519">
                <a:extLst>
                  <a:ext uri="{FF2B5EF4-FFF2-40B4-BE49-F238E27FC236}">
                    <a16:creationId xmlns:a16="http://schemas.microsoft.com/office/drawing/2014/main" id="{CDC1F807-A734-40BE-8B01-971FD8F456C9}"/>
                  </a:ext>
                </a:extLst>
              </p:cNvPr>
              <p:cNvSpPr/>
              <p:nvPr/>
            </p:nvSpPr>
            <p:spPr bwMode="auto">
              <a:xfrm>
                <a:off x="7398246" y="1610486"/>
                <a:ext cx="498447" cy="316721"/>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1" name="Group 11">
                <a:extLst>
                  <a:ext uri="{FF2B5EF4-FFF2-40B4-BE49-F238E27FC236}">
                    <a16:creationId xmlns:a16="http://schemas.microsoft.com/office/drawing/2014/main" id="{F20266BD-5DF5-454E-A199-CA734829EFBE}"/>
                  </a:ext>
                </a:extLst>
              </p:cNvPr>
              <p:cNvGrpSpPr>
                <a:grpSpLocks noChangeAspect="1"/>
              </p:cNvGrpSpPr>
              <p:nvPr/>
            </p:nvGrpSpPr>
            <p:grpSpPr bwMode="auto">
              <a:xfrm>
                <a:off x="7581678" y="1714920"/>
                <a:ext cx="111860" cy="111860"/>
                <a:chOff x="5664" y="1835"/>
                <a:chExt cx="73" cy="73"/>
              </a:xfrm>
              <a:solidFill>
                <a:srgbClr val="FFFFFF"/>
              </a:solidFill>
            </p:grpSpPr>
            <p:sp>
              <p:nvSpPr>
                <p:cNvPr id="522" name="Freeform 12">
                  <a:extLst>
                    <a:ext uri="{FF2B5EF4-FFF2-40B4-BE49-F238E27FC236}">
                      <a16:creationId xmlns:a16="http://schemas.microsoft.com/office/drawing/2014/main" id="{C88163FD-BAA3-4381-B504-8D32862C2C55}"/>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3" name="Freeform 13">
                  <a:extLst>
                    <a:ext uri="{FF2B5EF4-FFF2-40B4-BE49-F238E27FC236}">
                      <a16:creationId xmlns:a16="http://schemas.microsoft.com/office/drawing/2014/main" id="{D4572EE8-B5FF-45A5-A3A5-81609C2642CC}"/>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4" name="Freeform 14">
                  <a:extLst>
                    <a:ext uri="{FF2B5EF4-FFF2-40B4-BE49-F238E27FC236}">
                      <a16:creationId xmlns:a16="http://schemas.microsoft.com/office/drawing/2014/main" id="{E27B8FA7-C2AE-47A8-843F-A2E32A8E8FCE}"/>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25" name="Freeform 15">
                  <a:extLst>
                    <a:ext uri="{FF2B5EF4-FFF2-40B4-BE49-F238E27FC236}">
                      <a16:creationId xmlns:a16="http://schemas.microsoft.com/office/drawing/2014/main" id="{DE0CEFC3-A4C9-467F-A950-026DAAF57492}"/>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nvGrpSpPr>
            <p:cNvPr id="6" name="Group 5">
              <a:extLst>
                <a:ext uri="{FF2B5EF4-FFF2-40B4-BE49-F238E27FC236}">
                  <a16:creationId xmlns:a16="http://schemas.microsoft.com/office/drawing/2014/main" id="{D289305D-CDB0-4335-A5BD-041D1E1923CD}"/>
                </a:ext>
              </a:extLst>
            </p:cNvPr>
            <p:cNvGrpSpPr/>
            <p:nvPr/>
          </p:nvGrpSpPr>
          <p:grpSpPr>
            <a:xfrm>
              <a:off x="1724250" y="2490343"/>
              <a:ext cx="197936" cy="197936"/>
              <a:chOff x="1724250" y="2490343"/>
              <a:chExt cx="197936" cy="197936"/>
            </a:xfrm>
          </p:grpSpPr>
          <p:sp>
            <p:nvSpPr>
              <p:cNvPr id="4" name="Oval 3">
                <a:extLst>
                  <a:ext uri="{FF2B5EF4-FFF2-40B4-BE49-F238E27FC236}">
                    <a16:creationId xmlns:a16="http://schemas.microsoft.com/office/drawing/2014/main" id="{2ADE3E21-2B7D-45E4-AC2C-65999E6B8994}"/>
                  </a:ext>
                </a:extLst>
              </p:cNvPr>
              <p:cNvSpPr/>
              <p:nvPr/>
            </p:nvSpPr>
            <p:spPr bwMode="auto">
              <a:xfrm>
                <a:off x="1724250" y="2490343"/>
                <a:ext cx="197936" cy="197936"/>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5" name="Commitments_EC4D">
                <a:extLst>
                  <a:ext uri="{FF2B5EF4-FFF2-40B4-BE49-F238E27FC236}">
                    <a16:creationId xmlns:a16="http://schemas.microsoft.com/office/drawing/2014/main" id="{857B98B8-2126-432A-9288-8E138600023D}"/>
                  </a:ext>
                </a:extLst>
              </p:cNvPr>
              <p:cNvSpPr>
                <a:spLocks noChangeAspect="1" noEditPoints="1"/>
              </p:cNvSpPr>
              <p:nvPr/>
            </p:nvSpPr>
            <p:spPr bwMode="auto">
              <a:xfrm>
                <a:off x="1763153" y="2529865"/>
                <a:ext cx="120132" cy="1188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577" name="Group 576">
            <a:extLst>
              <a:ext uri="{FF2B5EF4-FFF2-40B4-BE49-F238E27FC236}">
                <a16:creationId xmlns:a16="http://schemas.microsoft.com/office/drawing/2014/main" id="{135542C9-B39F-4656-AED5-9156FBEC2182}"/>
              </a:ext>
            </a:extLst>
          </p:cNvPr>
          <p:cNvGrpSpPr/>
          <p:nvPr/>
        </p:nvGrpSpPr>
        <p:grpSpPr>
          <a:xfrm>
            <a:off x="4460446" y="4836124"/>
            <a:ext cx="275886" cy="211438"/>
            <a:chOff x="7987238" y="1610485"/>
            <a:chExt cx="506061" cy="382008"/>
          </a:xfrm>
        </p:grpSpPr>
        <p:sp>
          <p:nvSpPr>
            <p:cNvPr id="578" name="Rectangle 577">
              <a:extLst>
                <a:ext uri="{FF2B5EF4-FFF2-40B4-BE49-F238E27FC236}">
                  <a16:creationId xmlns:a16="http://schemas.microsoft.com/office/drawing/2014/main" id="{0E62F9AF-9052-4B54-8084-E2D49855F9F7}"/>
                </a:ext>
              </a:extLst>
            </p:cNvPr>
            <p:cNvSpPr/>
            <p:nvPr/>
          </p:nvSpPr>
          <p:spPr bwMode="auto">
            <a:xfrm>
              <a:off x="7994852" y="1610485"/>
              <a:ext cx="498447" cy="318360"/>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79" name="Group 578">
              <a:extLst>
                <a:ext uri="{FF2B5EF4-FFF2-40B4-BE49-F238E27FC236}">
                  <a16:creationId xmlns:a16="http://schemas.microsoft.com/office/drawing/2014/main" id="{64B59F49-A8EF-47A0-B0EE-5494CF8F1D49}"/>
                </a:ext>
              </a:extLst>
            </p:cNvPr>
            <p:cNvGrpSpPr/>
            <p:nvPr/>
          </p:nvGrpSpPr>
          <p:grpSpPr>
            <a:xfrm>
              <a:off x="7987238" y="1610486"/>
              <a:ext cx="498447" cy="382007"/>
              <a:chOff x="9563138" y="2462727"/>
              <a:chExt cx="516394" cy="395761"/>
            </a:xfrm>
          </p:grpSpPr>
          <p:sp>
            <p:nvSpPr>
              <p:cNvPr id="580" name="monitor">
                <a:extLst>
                  <a:ext uri="{FF2B5EF4-FFF2-40B4-BE49-F238E27FC236}">
                    <a16:creationId xmlns:a16="http://schemas.microsoft.com/office/drawing/2014/main" id="{F509986E-D4E5-451F-8EE7-4A599BAEA8CC}"/>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81" name="Group 580">
                <a:extLst>
                  <a:ext uri="{FF2B5EF4-FFF2-40B4-BE49-F238E27FC236}">
                    <a16:creationId xmlns:a16="http://schemas.microsoft.com/office/drawing/2014/main" id="{E885CFC4-9BEF-4FDB-BAB4-23C81F2BAEB5}"/>
                  </a:ext>
                </a:extLst>
              </p:cNvPr>
              <p:cNvGrpSpPr/>
              <p:nvPr/>
            </p:nvGrpSpPr>
            <p:grpSpPr>
              <a:xfrm>
                <a:off x="9746672" y="2545410"/>
                <a:ext cx="107950" cy="134938"/>
                <a:chOff x="9444088" y="2885171"/>
                <a:chExt cx="107950" cy="134938"/>
              </a:xfrm>
              <a:solidFill>
                <a:srgbClr val="505050"/>
              </a:solidFill>
            </p:grpSpPr>
            <p:sp>
              <p:nvSpPr>
                <p:cNvPr id="582" name="Freeform 26">
                  <a:extLst>
                    <a:ext uri="{FF2B5EF4-FFF2-40B4-BE49-F238E27FC236}">
                      <a16:creationId xmlns:a16="http://schemas.microsoft.com/office/drawing/2014/main" id="{2FACDCA3-E34D-45C8-894A-3693A43B7855}"/>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83" name="Freeform 27">
                  <a:extLst>
                    <a:ext uri="{FF2B5EF4-FFF2-40B4-BE49-F238E27FC236}">
                      <a16:creationId xmlns:a16="http://schemas.microsoft.com/office/drawing/2014/main" id="{DAED8E05-6359-4367-A821-F67C3B495DF5}"/>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grpSp>
        <p:nvGrpSpPr>
          <p:cNvPr id="573" name="Group 572">
            <a:extLst>
              <a:ext uri="{FF2B5EF4-FFF2-40B4-BE49-F238E27FC236}">
                <a16:creationId xmlns:a16="http://schemas.microsoft.com/office/drawing/2014/main" id="{78482A93-5863-4B1E-A030-20AEC85A6417}"/>
              </a:ext>
            </a:extLst>
          </p:cNvPr>
          <p:cNvGrpSpPr/>
          <p:nvPr/>
        </p:nvGrpSpPr>
        <p:grpSpPr>
          <a:xfrm>
            <a:off x="4118262" y="4836511"/>
            <a:ext cx="275886" cy="211438"/>
            <a:chOff x="2892310" y="4439341"/>
            <a:chExt cx="376337" cy="288423"/>
          </a:xfrm>
        </p:grpSpPr>
        <p:sp>
          <p:nvSpPr>
            <p:cNvPr id="574" name="monitor">
              <a:extLst>
                <a:ext uri="{FF2B5EF4-FFF2-40B4-BE49-F238E27FC236}">
                  <a16:creationId xmlns:a16="http://schemas.microsoft.com/office/drawing/2014/main" id="{38CF2F3B-6A75-4ED1-9483-74335B8DAA0E}"/>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lumMod val="50000"/>
                </a:srgb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75" name="Rectangle 574">
              <a:extLst>
                <a:ext uri="{FF2B5EF4-FFF2-40B4-BE49-F238E27FC236}">
                  <a16:creationId xmlns:a16="http://schemas.microsoft.com/office/drawing/2014/main" id="{28813D3E-ABAF-4C44-97EC-129506BA565A}"/>
                </a:ext>
              </a:extLst>
            </p:cNvPr>
            <p:cNvSpPr/>
            <p:nvPr/>
          </p:nvSpPr>
          <p:spPr bwMode="auto">
            <a:xfrm>
              <a:off x="2892310" y="4439341"/>
              <a:ext cx="376337" cy="232807"/>
            </a:xfrm>
            <a:prstGeom prst="rect">
              <a:avLst/>
            </a:prstGeom>
            <a:solidFill>
              <a:srgbClr val="0078D7">
                <a:lumMod val="5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6" name="Picture 575">
              <a:extLst>
                <a:ext uri="{FF2B5EF4-FFF2-40B4-BE49-F238E27FC236}">
                  <a16:creationId xmlns:a16="http://schemas.microsoft.com/office/drawing/2014/main" id="{11BCE1DC-6199-40AD-AC46-6C28AAFC3398}"/>
                </a:ext>
              </a:extLst>
            </p:cNvPr>
            <p:cNvPicPr>
              <a:picLocks noChangeAspect="1"/>
            </p:cNvPicPr>
            <p:nvPr/>
          </p:nvPicPr>
          <p:blipFill rotWithShape="1">
            <a:blip r:embed="rId21">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584" name="Group 583">
            <a:extLst>
              <a:ext uri="{FF2B5EF4-FFF2-40B4-BE49-F238E27FC236}">
                <a16:creationId xmlns:a16="http://schemas.microsoft.com/office/drawing/2014/main" id="{39ED72AF-6CB0-4C26-AFAD-971407DF3843}"/>
              </a:ext>
            </a:extLst>
          </p:cNvPr>
          <p:cNvGrpSpPr/>
          <p:nvPr/>
        </p:nvGrpSpPr>
        <p:grpSpPr>
          <a:xfrm>
            <a:off x="3776774" y="4839497"/>
            <a:ext cx="275886" cy="211438"/>
            <a:chOff x="7398246" y="1610486"/>
            <a:chExt cx="498447" cy="382007"/>
          </a:xfrm>
        </p:grpSpPr>
        <p:sp>
          <p:nvSpPr>
            <p:cNvPr id="585" name="monitor">
              <a:extLst>
                <a:ext uri="{FF2B5EF4-FFF2-40B4-BE49-F238E27FC236}">
                  <a16:creationId xmlns:a16="http://schemas.microsoft.com/office/drawing/2014/main" id="{A703EC7A-C64B-455E-A2BB-B46E91CE134D}"/>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86" name="Rectangle 585">
              <a:extLst>
                <a:ext uri="{FF2B5EF4-FFF2-40B4-BE49-F238E27FC236}">
                  <a16:creationId xmlns:a16="http://schemas.microsoft.com/office/drawing/2014/main" id="{75C6E0D8-3661-4D5B-9A51-62039761F126}"/>
                </a:ext>
              </a:extLst>
            </p:cNvPr>
            <p:cNvSpPr/>
            <p:nvPr/>
          </p:nvSpPr>
          <p:spPr bwMode="auto">
            <a:xfrm>
              <a:off x="7398246" y="1610486"/>
              <a:ext cx="498447" cy="311383"/>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87" name="Group 11">
              <a:extLst>
                <a:ext uri="{FF2B5EF4-FFF2-40B4-BE49-F238E27FC236}">
                  <a16:creationId xmlns:a16="http://schemas.microsoft.com/office/drawing/2014/main" id="{72BB6207-37A2-4E7D-97FF-D05BD2EC11D3}"/>
                </a:ext>
              </a:extLst>
            </p:cNvPr>
            <p:cNvGrpSpPr>
              <a:grpSpLocks noChangeAspect="1"/>
            </p:cNvGrpSpPr>
            <p:nvPr/>
          </p:nvGrpSpPr>
          <p:grpSpPr bwMode="auto">
            <a:xfrm>
              <a:off x="7581678" y="1714920"/>
              <a:ext cx="111860" cy="111860"/>
              <a:chOff x="5664" y="1835"/>
              <a:chExt cx="73" cy="73"/>
            </a:xfrm>
            <a:solidFill>
              <a:srgbClr val="FFFFFF"/>
            </a:solidFill>
          </p:grpSpPr>
          <p:sp>
            <p:nvSpPr>
              <p:cNvPr id="588" name="Freeform 12">
                <a:extLst>
                  <a:ext uri="{FF2B5EF4-FFF2-40B4-BE49-F238E27FC236}">
                    <a16:creationId xmlns:a16="http://schemas.microsoft.com/office/drawing/2014/main" id="{6C4D30E4-FDA3-481E-96DE-8AE036B0B592}"/>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89" name="Freeform 13">
                <a:extLst>
                  <a:ext uri="{FF2B5EF4-FFF2-40B4-BE49-F238E27FC236}">
                    <a16:creationId xmlns:a16="http://schemas.microsoft.com/office/drawing/2014/main" id="{133FA34C-F1F5-478D-980A-E0A7F0A871A2}"/>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90" name="Freeform 14">
                <a:extLst>
                  <a:ext uri="{FF2B5EF4-FFF2-40B4-BE49-F238E27FC236}">
                    <a16:creationId xmlns:a16="http://schemas.microsoft.com/office/drawing/2014/main" id="{4AF221A7-2A9D-4E85-B235-8630453EDBA2}"/>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591" name="Freeform 15">
                <a:extLst>
                  <a:ext uri="{FF2B5EF4-FFF2-40B4-BE49-F238E27FC236}">
                    <a16:creationId xmlns:a16="http://schemas.microsoft.com/office/drawing/2014/main" id="{ED98505F-7928-4860-99F2-BB08141068E7}"/>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nvGrpSpPr>
          <p:cNvPr id="32" name="Group 31">
            <a:extLst>
              <a:ext uri="{FF2B5EF4-FFF2-40B4-BE49-F238E27FC236}">
                <a16:creationId xmlns:a16="http://schemas.microsoft.com/office/drawing/2014/main" id="{5182B6C1-D899-0D37-1A0E-E2ACAF46C1BB}"/>
              </a:ext>
            </a:extLst>
          </p:cNvPr>
          <p:cNvGrpSpPr/>
          <p:nvPr/>
        </p:nvGrpSpPr>
        <p:grpSpPr>
          <a:xfrm>
            <a:off x="2936621" y="4796844"/>
            <a:ext cx="384156" cy="256339"/>
            <a:chOff x="5076096" y="5758920"/>
            <a:chExt cx="384156" cy="256339"/>
          </a:xfrm>
        </p:grpSpPr>
        <p:sp>
          <p:nvSpPr>
            <p:cNvPr id="297" name="Laptop_E770">
              <a:extLst>
                <a:ext uri="{FF2B5EF4-FFF2-40B4-BE49-F238E27FC236}">
                  <a16:creationId xmlns:a16="http://schemas.microsoft.com/office/drawing/2014/main" id="{C0019B8F-9AD3-425C-9F6E-B91D06EC5156}"/>
                </a:ext>
              </a:extLst>
            </p:cNvPr>
            <p:cNvSpPr>
              <a:spLocks noChangeAspect="1" noEditPoints="1"/>
            </p:cNvSpPr>
            <p:nvPr/>
          </p:nvSpPr>
          <p:spPr bwMode="auto">
            <a:xfrm>
              <a:off x="5076096" y="5758920"/>
              <a:ext cx="384156" cy="256339"/>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5875" cap="sq">
              <a:solidFill>
                <a:srgbClr val="D4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31" name="Group 30">
              <a:extLst>
                <a:ext uri="{FF2B5EF4-FFF2-40B4-BE49-F238E27FC236}">
                  <a16:creationId xmlns:a16="http://schemas.microsoft.com/office/drawing/2014/main" id="{85228DD9-C0F4-67C7-F1F8-0BBFBE10170C}"/>
                </a:ext>
              </a:extLst>
            </p:cNvPr>
            <p:cNvGrpSpPr/>
            <p:nvPr/>
          </p:nvGrpSpPr>
          <p:grpSpPr>
            <a:xfrm>
              <a:off x="5203085" y="5787652"/>
              <a:ext cx="115189" cy="122403"/>
              <a:chOff x="6116141" y="3381450"/>
              <a:chExt cx="396844" cy="421698"/>
            </a:xfrm>
            <a:solidFill>
              <a:srgbClr val="D41123"/>
            </a:solidFill>
          </p:grpSpPr>
          <p:sp>
            <p:nvSpPr>
              <p:cNvPr id="24" name="Freeform: Shape 23">
                <a:extLst>
                  <a:ext uri="{FF2B5EF4-FFF2-40B4-BE49-F238E27FC236}">
                    <a16:creationId xmlns:a16="http://schemas.microsoft.com/office/drawing/2014/main" id="{4F73A193-5CA6-0585-C0F5-6842B223591A}"/>
                  </a:ext>
                </a:extLst>
              </p:cNvPr>
              <p:cNvSpPr/>
              <p:nvPr/>
            </p:nvSpPr>
            <p:spPr>
              <a:xfrm rot="16751401">
                <a:off x="6305746" y="3406430"/>
                <a:ext cx="149351" cy="99440"/>
              </a:xfrm>
              <a:custGeom>
                <a:avLst/>
                <a:gdLst>
                  <a:gd name="connsiteX0" fmla="*/ 149352 w 149351"/>
                  <a:gd name="connsiteY0" fmla="*/ 49720 h 99440"/>
                  <a:gd name="connsiteX1" fmla="*/ 74676 w 149351"/>
                  <a:gd name="connsiteY1" fmla="*/ 99441 h 99440"/>
                  <a:gd name="connsiteX2" fmla="*/ 0 w 149351"/>
                  <a:gd name="connsiteY2" fmla="*/ 49720 h 99440"/>
                  <a:gd name="connsiteX3" fmla="*/ 74676 w 149351"/>
                  <a:gd name="connsiteY3" fmla="*/ 0 h 99440"/>
                  <a:gd name="connsiteX4" fmla="*/ 149352 w 149351"/>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51" h="99440">
                    <a:moveTo>
                      <a:pt x="149352" y="49720"/>
                    </a:moveTo>
                    <a:cubicBezTo>
                      <a:pt x="149352" y="77180"/>
                      <a:pt x="115918" y="99441"/>
                      <a:pt x="74676" y="99441"/>
                    </a:cubicBezTo>
                    <a:cubicBezTo>
                      <a:pt x="33434" y="99441"/>
                      <a:pt x="0" y="77180"/>
                      <a:pt x="0" y="49720"/>
                    </a:cubicBezTo>
                    <a:cubicBezTo>
                      <a:pt x="0" y="22261"/>
                      <a:pt x="33434" y="0"/>
                      <a:pt x="74676" y="0"/>
                    </a:cubicBezTo>
                    <a:cubicBezTo>
                      <a:pt x="115918" y="0"/>
                      <a:pt x="149352" y="22261"/>
                      <a:pt x="149352" y="4972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7" name="Freeform: Shape 26">
                <a:extLst>
                  <a:ext uri="{FF2B5EF4-FFF2-40B4-BE49-F238E27FC236}">
                    <a16:creationId xmlns:a16="http://schemas.microsoft.com/office/drawing/2014/main" id="{BAD92942-25BE-3CEA-CAE5-FAEBE583F03F}"/>
                  </a:ext>
                </a:extLst>
              </p:cNvPr>
              <p:cNvSpPr/>
              <p:nvPr/>
            </p:nvSpPr>
            <p:spPr>
              <a:xfrm rot="17554800">
                <a:off x="6401067" y="3518364"/>
                <a:ext cx="124396" cy="99440"/>
              </a:xfrm>
              <a:custGeom>
                <a:avLst/>
                <a:gdLst>
                  <a:gd name="connsiteX0" fmla="*/ 124396 w 124396"/>
                  <a:gd name="connsiteY0" fmla="*/ 49720 h 99440"/>
                  <a:gd name="connsiteX1" fmla="*/ 62198 w 124396"/>
                  <a:gd name="connsiteY1" fmla="*/ 99441 h 99440"/>
                  <a:gd name="connsiteX2" fmla="*/ 0 w 124396"/>
                  <a:gd name="connsiteY2" fmla="*/ 49720 h 99440"/>
                  <a:gd name="connsiteX3" fmla="*/ 62198 w 124396"/>
                  <a:gd name="connsiteY3" fmla="*/ 0 h 99440"/>
                  <a:gd name="connsiteX4" fmla="*/ 124396 w 124396"/>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6" h="99440">
                    <a:moveTo>
                      <a:pt x="124396" y="49720"/>
                    </a:moveTo>
                    <a:cubicBezTo>
                      <a:pt x="124396" y="77180"/>
                      <a:pt x="96549" y="99441"/>
                      <a:pt x="62198" y="99441"/>
                    </a:cubicBezTo>
                    <a:cubicBezTo>
                      <a:pt x="27847" y="99441"/>
                      <a:pt x="0" y="77180"/>
                      <a:pt x="0" y="49720"/>
                    </a:cubicBezTo>
                    <a:cubicBezTo>
                      <a:pt x="0" y="22261"/>
                      <a:pt x="27847" y="0"/>
                      <a:pt x="62198" y="0"/>
                    </a:cubicBezTo>
                    <a:cubicBezTo>
                      <a:pt x="96549" y="0"/>
                      <a:pt x="124396" y="22261"/>
                      <a:pt x="124396" y="4972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8" name="Freeform: Shape 27">
                <a:extLst>
                  <a:ext uri="{FF2B5EF4-FFF2-40B4-BE49-F238E27FC236}">
                    <a16:creationId xmlns:a16="http://schemas.microsoft.com/office/drawing/2014/main" id="{5DE09D7D-BAF6-E318-EDDA-1C6D2B2A15AD}"/>
                  </a:ext>
                </a:extLst>
              </p:cNvPr>
              <p:cNvSpPr/>
              <p:nvPr/>
            </p:nvSpPr>
            <p:spPr>
              <a:xfrm rot="21048600">
                <a:off x="6199146" y="3381450"/>
                <a:ext cx="99440" cy="149351"/>
              </a:xfrm>
              <a:custGeom>
                <a:avLst/>
                <a:gdLst>
                  <a:gd name="connsiteX0" fmla="*/ 99441 w 99440"/>
                  <a:gd name="connsiteY0" fmla="*/ 74676 h 149351"/>
                  <a:gd name="connsiteX1" fmla="*/ 49720 w 99440"/>
                  <a:gd name="connsiteY1" fmla="*/ 149352 h 149351"/>
                  <a:gd name="connsiteX2" fmla="*/ 0 w 99440"/>
                  <a:gd name="connsiteY2" fmla="*/ 74676 h 149351"/>
                  <a:gd name="connsiteX3" fmla="*/ 49720 w 99440"/>
                  <a:gd name="connsiteY3" fmla="*/ 0 h 149351"/>
                  <a:gd name="connsiteX4" fmla="*/ 99441 w 99440"/>
                  <a:gd name="connsiteY4" fmla="*/ 74676 h 149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49351">
                    <a:moveTo>
                      <a:pt x="99441" y="74676"/>
                    </a:moveTo>
                    <a:cubicBezTo>
                      <a:pt x="99441" y="115918"/>
                      <a:pt x="77180" y="149352"/>
                      <a:pt x="49720" y="149352"/>
                    </a:cubicBezTo>
                    <a:cubicBezTo>
                      <a:pt x="22261" y="149352"/>
                      <a:pt x="0" y="115918"/>
                      <a:pt x="0" y="74676"/>
                    </a:cubicBezTo>
                    <a:cubicBezTo>
                      <a:pt x="0" y="33434"/>
                      <a:pt x="22261" y="0"/>
                      <a:pt x="49720" y="0"/>
                    </a:cubicBezTo>
                    <a:cubicBezTo>
                      <a:pt x="77180" y="0"/>
                      <a:pt x="99441" y="33434"/>
                      <a:pt x="99441" y="7467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9" name="Freeform: Shape 28">
                <a:extLst>
                  <a:ext uri="{FF2B5EF4-FFF2-40B4-BE49-F238E27FC236}">
                    <a16:creationId xmlns:a16="http://schemas.microsoft.com/office/drawing/2014/main" id="{8E8F6A97-9450-C19F-6F2B-3FDC9A991CCB}"/>
                  </a:ext>
                </a:extLst>
              </p:cNvPr>
              <p:cNvSpPr/>
              <p:nvPr/>
            </p:nvSpPr>
            <p:spPr>
              <a:xfrm rot="20245200">
                <a:off x="6116141" y="3505888"/>
                <a:ext cx="99440" cy="124396"/>
              </a:xfrm>
              <a:custGeom>
                <a:avLst/>
                <a:gdLst>
                  <a:gd name="connsiteX0" fmla="*/ 99441 w 99440"/>
                  <a:gd name="connsiteY0" fmla="*/ 62198 h 124396"/>
                  <a:gd name="connsiteX1" fmla="*/ 49720 w 99440"/>
                  <a:gd name="connsiteY1" fmla="*/ 124396 h 124396"/>
                  <a:gd name="connsiteX2" fmla="*/ 0 w 99440"/>
                  <a:gd name="connsiteY2" fmla="*/ 62198 h 124396"/>
                  <a:gd name="connsiteX3" fmla="*/ 49720 w 99440"/>
                  <a:gd name="connsiteY3" fmla="*/ 0 h 124396"/>
                  <a:gd name="connsiteX4" fmla="*/ 99441 w 99440"/>
                  <a:gd name="connsiteY4" fmla="*/ 62198 h 12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24396">
                    <a:moveTo>
                      <a:pt x="99441" y="62198"/>
                    </a:moveTo>
                    <a:cubicBezTo>
                      <a:pt x="99441" y="96549"/>
                      <a:pt x="77180" y="124396"/>
                      <a:pt x="49720" y="124396"/>
                    </a:cubicBezTo>
                    <a:cubicBezTo>
                      <a:pt x="22261" y="124396"/>
                      <a:pt x="0" y="96549"/>
                      <a:pt x="0" y="62198"/>
                    </a:cubicBezTo>
                    <a:cubicBezTo>
                      <a:pt x="0" y="27847"/>
                      <a:pt x="22261" y="0"/>
                      <a:pt x="49720" y="0"/>
                    </a:cubicBezTo>
                    <a:cubicBezTo>
                      <a:pt x="77180" y="0"/>
                      <a:pt x="99441" y="27847"/>
                      <a:pt x="99441" y="6219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0" name="Freeform: Shape 29">
                <a:extLst>
                  <a:ext uri="{FF2B5EF4-FFF2-40B4-BE49-F238E27FC236}">
                    <a16:creationId xmlns:a16="http://schemas.microsoft.com/office/drawing/2014/main" id="{2E0D427B-F85C-2DB4-75D5-A17E868E0813}"/>
                  </a:ext>
                </a:extLst>
              </p:cNvPr>
              <p:cNvSpPr/>
              <p:nvPr/>
            </p:nvSpPr>
            <p:spPr>
              <a:xfrm>
                <a:off x="6171525" y="3547283"/>
                <a:ext cx="285135" cy="255865"/>
              </a:xfrm>
              <a:custGeom>
                <a:avLst/>
                <a:gdLst>
                  <a:gd name="connsiteX0" fmla="*/ 146979 w 285135"/>
                  <a:gd name="connsiteY0" fmla="*/ 232904 h 255865"/>
                  <a:gd name="connsiteX1" fmla="*/ 186793 w 285135"/>
                  <a:gd name="connsiteY1" fmla="*/ 244715 h 255865"/>
                  <a:gd name="connsiteX2" fmla="*/ 198033 w 285135"/>
                  <a:gd name="connsiteY2" fmla="*/ 250525 h 255865"/>
                  <a:gd name="connsiteX3" fmla="*/ 278931 w 285135"/>
                  <a:gd name="connsiteY3" fmla="*/ 219582 h 255865"/>
                  <a:gd name="connsiteX4" fmla="*/ 282424 w 285135"/>
                  <a:gd name="connsiteY4" fmla="*/ 209472 h 255865"/>
                  <a:gd name="connsiteX5" fmla="*/ 276900 w 285135"/>
                  <a:gd name="connsiteY5" fmla="*/ 153465 h 255865"/>
                  <a:gd name="connsiteX6" fmla="*/ 253849 w 285135"/>
                  <a:gd name="connsiteY6" fmla="*/ 124890 h 255865"/>
                  <a:gd name="connsiteX7" fmla="*/ 234799 w 285135"/>
                  <a:gd name="connsiteY7" fmla="*/ 106793 h 255865"/>
                  <a:gd name="connsiteX8" fmla="*/ 228132 w 285135"/>
                  <a:gd name="connsiteY8" fmla="*/ 98506 h 255865"/>
                  <a:gd name="connsiteX9" fmla="*/ 206796 w 285135"/>
                  <a:gd name="connsiteY9" fmla="*/ 56025 h 255865"/>
                  <a:gd name="connsiteX10" fmla="*/ 189460 w 285135"/>
                  <a:gd name="connsiteY10" fmla="*/ 21925 h 255865"/>
                  <a:gd name="connsiteX11" fmla="*/ 103323 w 285135"/>
                  <a:gd name="connsiteY11" fmla="*/ 14241 h 255865"/>
                  <a:gd name="connsiteX12" fmla="*/ 95639 w 285135"/>
                  <a:gd name="connsiteY12" fmla="*/ 21925 h 255865"/>
                  <a:gd name="connsiteX13" fmla="*/ 78303 w 285135"/>
                  <a:gd name="connsiteY13" fmla="*/ 56025 h 255865"/>
                  <a:gd name="connsiteX14" fmla="*/ 56967 w 285135"/>
                  <a:gd name="connsiteY14" fmla="*/ 98506 h 255865"/>
                  <a:gd name="connsiteX15" fmla="*/ 50395 w 285135"/>
                  <a:gd name="connsiteY15" fmla="*/ 106793 h 255865"/>
                  <a:gd name="connsiteX16" fmla="*/ 31345 w 285135"/>
                  <a:gd name="connsiteY16" fmla="*/ 124890 h 255865"/>
                  <a:gd name="connsiteX17" fmla="*/ 8390 w 285135"/>
                  <a:gd name="connsiteY17" fmla="*/ 153465 h 255865"/>
                  <a:gd name="connsiteX18" fmla="*/ 2675 w 285135"/>
                  <a:gd name="connsiteY18" fmla="*/ 209472 h 255865"/>
                  <a:gd name="connsiteX19" fmla="*/ 81451 w 285135"/>
                  <a:gd name="connsiteY19" fmla="*/ 252679 h 255865"/>
                  <a:gd name="connsiteX20" fmla="*/ 97925 w 285135"/>
                  <a:gd name="connsiteY20" fmla="*/ 245191 h 255865"/>
                  <a:gd name="connsiteX21" fmla="*/ 135263 w 285135"/>
                  <a:gd name="connsiteY21" fmla="*/ 233285 h 25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135" h="255865">
                    <a:moveTo>
                      <a:pt x="146979" y="232904"/>
                    </a:moveTo>
                    <a:cubicBezTo>
                      <a:pt x="161132" y="232776"/>
                      <a:pt x="174999" y="236890"/>
                      <a:pt x="186793" y="244715"/>
                    </a:cubicBezTo>
                    <a:cubicBezTo>
                      <a:pt x="190377" y="246950"/>
                      <a:pt x="194136" y="248893"/>
                      <a:pt x="198033" y="250525"/>
                    </a:cubicBezTo>
                    <a:cubicBezTo>
                      <a:pt x="228916" y="264320"/>
                      <a:pt x="265136" y="250466"/>
                      <a:pt x="278931" y="219582"/>
                    </a:cubicBezTo>
                    <a:cubicBezTo>
                      <a:pt x="280389" y="216321"/>
                      <a:pt x="281557" y="212937"/>
                      <a:pt x="282424" y="209472"/>
                    </a:cubicBezTo>
                    <a:cubicBezTo>
                      <a:pt x="287426" y="190750"/>
                      <a:pt x="285463" y="170849"/>
                      <a:pt x="276900" y="153465"/>
                    </a:cubicBezTo>
                    <a:cubicBezTo>
                      <a:pt x="271483" y="142315"/>
                      <a:pt x="263601" y="132544"/>
                      <a:pt x="253849" y="124890"/>
                    </a:cubicBezTo>
                    <a:cubicBezTo>
                      <a:pt x="246824" y="119611"/>
                      <a:pt x="240432" y="113537"/>
                      <a:pt x="234799" y="106793"/>
                    </a:cubicBezTo>
                    <a:lnTo>
                      <a:pt x="228132" y="98506"/>
                    </a:lnTo>
                    <a:cubicBezTo>
                      <a:pt x="217895" y="86143"/>
                      <a:pt x="210600" y="71618"/>
                      <a:pt x="206796" y="56025"/>
                    </a:cubicBezTo>
                    <a:cubicBezTo>
                      <a:pt x="204010" y="43369"/>
                      <a:pt x="198044" y="31633"/>
                      <a:pt x="189460" y="21925"/>
                    </a:cubicBezTo>
                    <a:cubicBezTo>
                      <a:pt x="167795" y="-3983"/>
                      <a:pt x="129231" y="-7423"/>
                      <a:pt x="103323" y="14241"/>
                    </a:cubicBezTo>
                    <a:cubicBezTo>
                      <a:pt x="100538" y="16570"/>
                      <a:pt x="97967" y="19141"/>
                      <a:pt x="95639" y="21925"/>
                    </a:cubicBezTo>
                    <a:cubicBezTo>
                      <a:pt x="87117" y="31675"/>
                      <a:pt x="81159" y="43394"/>
                      <a:pt x="78303" y="56025"/>
                    </a:cubicBezTo>
                    <a:cubicBezTo>
                      <a:pt x="74499" y="71618"/>
                      <a:pt x="67204" y="86143"/>
                      <a:pt x="56967" y="98506"/>
                    </a:cubicBezTo>
                    <a:lnTo>
                      <a:pt x="50395" y="106793"/>
                    </a:lnTo>
                    <a:cubicBezTo>
                      <a:pt x="44757" y="113534"/>
                      <a:pt x="38366" y="119606"/>
                      <a:pt x="31345" y="124890"/>
                    </a:cubicBezTo>
                    <a:cubicBezTo>
                      <a:pt x="21595" y="132521"/>
                      <a:pt x="13739" y="142300"/>
                      <a:pt x="8390" y="153465"/>
                    </a:cubicBezTo>
                    <a:cubicBezTo>
                      <a:pt x="-280" y="170813"/>
                      <a:pt x="-2312" y="190731"/>
                      <a:pt x="2675" y="209472"/>
                    </a:cubicBezTo>
                    <a:cubicBezTo>
                      <a:pt x="12497" y="243156"/>
                      <a:pt x="47767" y="262501"/>
                      <a:pt x="81451" y="252679"/>
                    </a:cubicBezTo>
                    <a:cubicBezTo>
                      <a:pt x="87272" y="250981"/>
                      <a:pt x="92819" y="248460"/>
                      <a:pt x="97925" y="245191"/>
                    </a:cubicBezTo>
                    <a:cubicBezTo>
                      <a:pt x="109120" y="238035"/>
                      <a:pt x="121992" y="233931"/>
                      <a:pt x="135263" y="23328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sp>
        <p:nvSpPr>
          <p:cNvPr id="35" name="Rectangle 34">
            <a:extLst>
              <a:ext uri="{FF2B5EF4-FFF2-40B4-BE49-F238E27FC236}">
                <a16:creationId xmlns:a16="http://schemas.microsoft.com/office/drawing/2014/main" id="{FC56C39D-8732-C1C0-9997-353CF8D20A57}"/>
              </a:ext>
            </a:extLst>
          </p:cNvPr>
          <p:cNvSpPr/>
          <p:nvPr/>
        </p:nvSpPr>
        <p:spPr bwMode="auto">
          <a:xfrm>
            <a:off x="900522" y="4977261"/>
            <a:ext cx="3030149" cy="5650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200" b="0" i="1" u="none" strike="noStrike" kern="1200" cap="none" spc="0" normalizeH="0" baseline="0" noProof="0">
                <a:ln>
                  <a:noFill/>
                </a:ln>
                <a:solidFill>
                  <a:srgbClr val="1A1A1A">
                    <a:lumMod val="75000"/>
                    <a:lumOff val="25000"/>
                  </a:srgbClr>
                </a:solidFill>
                <a:effectLst/>
                <a:uLnTx/>
                <a:uFillTx/>
                <a:latin typeface="Segoe UI Semibold" panose="020B0702040204020203" pitchFamily="34" charset="0"/>
                <a:ea typeface="+mn-ea"/>
                <a:cs typeface="Segoe UI Semibold" panose="020B0702040204020203" pitchFamily="34" charset="0"/>
              </a:rPr>
              <a:t>Managed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900" b="0" i="1" u="none" strike="noStrike" kern="1200" cap="none" spc="0" normalizeH="0" baseline="0" noProof="0">
                <a:ln>
                  <a:noFill/>
                </a:ln>
                <a:solidFill>
                  <a:srgbClr val="1A1A1A">
                    <a:lumMod val="75000"/>
                    <a:lumOff val="25000"/>
                  </a:srgbClr>
                </a:solidFill>
                <a:effectLst/>
                <a:uLnTx/>
                <a:uFillTx/>
                <a:latin typeface="Segoe UI Semilight" panose="020B0402040204020203" pitchFamily="34" charset="0"/>
                <a:ea typeface="+mn-ea"/>
                <a:cs typeface="Segoe UI Semilight" panose="020B0402040204020203" pitchFamily="34" charset="0"/>
              </a:rPr>
              <a:t>Monitored network for validated devices to communicate peer to peer (patching, collaboration, etc.)</a:t>
            </a:r>
          </a:p>
        </p:txBody>
      </p:sp>
      <p:sp>
        <p:nvSpPr>
          <p:cNvPr id="36" name="Rectangle 35">
            <a:extLst>
              <a:ext uri="{FF2B5EF4-FFF2-40B4-BE49-F238E27FC236}">
                <a16:creationId xmlns:a16="http://schemas.microsoft.com/office/drawing/2014/main" id="{20B2305D-C3E6-9A64-C22C-982F9B4343F5}"/>
              </a:ext>
            </a:extLst>
          </p:cNvPr>
          <p:cNvSpPr/>
          <p:nvPr/>
        </p:nvSpPr>
        <p:spPr bwMode="auto">
          <a:xfrm>
            <a:off x="857427" y="4246231"/>
            <a:ext cx="2126322" cy="87063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1200" b="0" i="1" u="none" strike="noStrike" kern="1200" cap="none" spc="0" normalizeH="0" baseline="0" noProof="0">
                <a:ln>
                  <a:noFill/>
                </a:ln>
                <a:solidFill>
                  <a:srgbClr val="1A1A1A">
                    <a:lumMod val="75000"/>
                    <a:lumOff val="25000"/>
                  </a:srgbClr>
                </a:solidFill>
                <a:effectLst/>
                <a:uLnTx/>
                <a:uFillTx/>
                <a:latin typeface="Segoe UI Semibold" panose="020B0702040204020203" pitchFamily="34" charset="0"/>
                <a:ea typeface="+mn-ea"/>
                <a:cs typeface="Segoe UI Semibold" panose="020B0702040204020203" pitchFamily="34" charset="0"/>
              </a:rPr>
              <a:t>Unmanaged Internet</a:t>
            </a:r>
          </a:p>
          <a:p>
            <a:pPr marL="0" marR="0" lvl="0" indent="0" algn="l" defTabSz="932114" rtl="0" eaLnBrk="1" fontAlgn="base" latinLnBrk="0" hangingPunct="1">
              <a:lnSpc>
                <a:spcPct val="90000"/>
              </a:lnSpc>
              <a:spcBef>
                <a:spcPct val="0"/>
              </a:spcBef>
              <a:spcAft>
                <a:spcPts val="300"/>
              </a:spcAft>
              <a:buClrTx/>
              <a:buSzTx/>
              <a:buFontTx/>
              <a:buNone/>
              <a:tabLst/>
              <a:defRPr/>
            </a:pPr>
            <a:r>
              <a:rPr kumimoji="0" lang="en-US" sz="900" b="0" i="1" u="none" strike="noStrike" kern="1200" cap="none" spc="0" normalizeH="0" baseline="0" noProof="0">
                <a:ln>
                  <a:noFill/>
                </a:ln>
                <a:solidFill>
                  <a:srgbClr val="1A1A1A">
                    <a:lumMod val="75000"/>
                    <a:lumOff val="25000"/>
                  </a:srgbClr>
                </a:solidFill>
                <a:effectLst/>
                <a:uLnTx/>
                <a:uFillTx/>
                <a:latin typeface="Segoe UI Semilight" panose="020B0402040204020203" pitchFamily="34" charset="0"/>
                <a:ea typeface="+mn-ea"/>
                <a:cs typeface="Segoe UI Semilight" panose="020B0402040204020203" pitchFamily="34" charset="0"/>
              </a:rPr>
              <a:t>Basic network monitoring for guests, partners, new/unmanaged devices</a:t>
            </a:r>
          </a:p>
        </p:txBody>
      </p:sp>
      <p:sp>
        <p:nvSpPr>
          <p:cNvPr id="175" name="Callout: Line 174">
            <a:extLst>
              <a:ext uri="{FF2B5EF4-FFF2-40B4-BE49-F238E27FC236}">
                <a16:creationId xmlns:a16="http://schemas.microsoft.com/office/drawing/2014/main" id="{7E31043D-4006-0879-3083-BA0061F5AAEC}"/>
              </a:ext>
            </a:extLst>
          </p:cNvPr>
          <p:cNvSpPr/>
          <p:nvPr/>
        </p:nvSpPr>
        <p:spPr bwMode="auto">
          <a:xfrm>
            <a:off x="731644" y="3623239"/>
            <a:ext cx="2657180" cy="569659"/>
          </a:xfrm>
          <a:prstGeom prst="borderCallout1">
            <a:avLst>
              <a:gd name="adj1" fmla="val 99965"/>
              <a:gd name="adj2" fmla="val 89456"/>
              <a:gd name="adj3" fmla="val 202020"/>
              <a:gd name="adj4" fmla="val 89723"/>
            </a:avLst>
          </a:prstGeom>
          <a:solidFill>
            <a:schemeClr val="accent4">
              <a:lumMod val="20000"/>
              <a:lumOff val="80000"/>
            </a:schemeClr>
          </a:solidFill>
          <a:ln w="19050">
            <a:solidFill>
              <a:schemeClr val="accent4"/>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Privileged Access Workstations (PAWs)</a:t>
            </a:r>
            <a:endPar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endParaRPr>
          </a:p>
        </p:txBody>
      </p:sp>
      <p:sp>
        <p:nvSpPr>
          <p:cNvPr id="192" name="TextBox 191">
            <a:extLst>
              <a:ext uri="{FF2B5EF4-FFF2-40B4-BE49-F238E27FC236}">
                <a16:creationId xmlns:a16="http://schemas.microsoft.com/office/drawing/2014/main" id="{E03F9C27-896A-6F38-781E-628E8844A40C}"/>
              </a:ext>
            </a:extLst>
          </p:cNvPr>
          <p:cNvSpPr txBox="1"/>
          <p:nvPr/>
        </p:nvSpPr>
        <p:spPr>
          <a:xfrm>
            <a:off x="730371" y="3817509"/>
            <a:ext cx="2657181" cy="369332"/>
          </a:xfrm>
          <a:prstGeom prst="rect">
            <a:avLst/>
          </a:prstGeom>
          <a:noFill/>
        </p:spPr>
        <p:txBody>
          <a:bodyPr wrap="square">
            <a:sp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Managed devices with strict security enforced </a:t>
            </a:r>
            <a:b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br>
            <a:r>
              <a:rPr kumimoji="0" lang="en-US" sz="900" b="0" i="1"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via cloud policy enforcement </a:t>
            </a:r>
            <a:endParaRPr kumimoji="0" lang="en-US" sz="900" b="0" i="1" u="sng" strike="noStrike" kern="1200" cap="none" spc="0" normalizeH="0" baseline="0" noProof="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endParaRPr>
          </a:p>
        </p:txBody>
      </p:sp>
      <p:sp>
        <p:nvSpPr>
          <p:cNvPr id="37" name="Rectangle: Rounded Corners 36">
            <a:extLst>
              <a:ext uri="{FF2B5EF4-FFF2-40B4-BE49-F238E27FC236}">
                <a16:creationId xmlns:a16="http://schemas.microsoft.com/office/drawing/2014/main" id="{BEB5B5C8-B114-E7ED-8819-B6080B5F3731}"/>
              </a:ext>
            </a:extLst>
          </p:cNvPr>
          <p:cNvSpPr/>
          <p:nvPr/>
        </p:nvSpPr>
        <p:spPr bwMode="auto">
          <a:xfrm>
            <a:off x="2872419" y="4719773"/>
            <a:ext cx="1999613" cy="392908"/>
          </a:xfrm>
          <a:prstGeom prst="roundRect">
            <a:avLst>
              <a:gd name="adj" fmla="val 0"/>
            </a:avLst>
          </a:prstGeom>
          <a:ln w="31750">
            <a:solidFill>
              <a:schemeClr val="tx1">
                <a:lumMod val="50000"/>
                <a:lumOff val="50000"/>
              </a:schemeClr>
            </a:solidFill>
            <a:prstDash val="sysDot"/>
            <a:headEnd type="arrow" w="lg" len="lg"/>
            <a:tailEnd type="arrow" w="lg" len="lg"/>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grpSp>
        <p:nvGrpSpPr>
          <p:cNvPr id="181" name="Group 180">
            <a:extLst>
              <a:ext uri="{FF2B5EF4-FFF2-40B4-BE49-F238E27FC236}">
                <a16:creationId xmlns:a16="http://schemas.microsoft.com/office/drawing/2014/main" id="{4EB9A13E-2A3C-80FC-1F89-126A8F58A2CF}"/>
              </a:ext>
            </a:extLst>
          </p:cNvPr>
          <p:cNvGrpSpPr/>
          <p:nvPr/>
        </p:nvGrpSpPr>
        <p:grpSpPr>
          <a:xfrm>
            <a:off x="6227040" y="5134695"/>
            <a:ext cx="1187138" cy="284878"/>
            <a:chOff x="2123430" y="3828285"/>
            <a:chExt cx="1187138" cy="284878"/>
          </a:xfrm>
        </p:grpSpPr>
        <p:sp>
          <p:nvSpPr>
            <p:cNvPr id="182" name="Rectangle 181">
              <a:hlinkClick r:id="rId22" tooltip="Microsoft Entra application proxy provides secure remote access to on-premises web applications. After a single sign-on to Azure AD, users can access both cloud and on-premises applications through an external URL or an internal application portal"/>
              <a:extLst>
                <a:ext uri="{FF2B5EF4-FFF2-40B4-BE49-F238E27FC236}">
                  <a16:creationId xmlns:a16="http://schemas.microsoft.com/office/drawing/2014/main" id="{D60DA971-2FD8-E047-536F-1E58E70864EF}"/>
                </a:ext>
              </a:extLst>
            </p:cNvPr>
            <p:cNvSpPr/>
            <p:nvPr/>
          </p:nvSpPr>
          <p:spPr>
            <a:xfrm>
              <a:off x="2123430" y="3828285"/>
              <a:ext cx="1187138" cy="284878"/>
            </a:xfrm>
            <a:prstGeom prst="rect">
              <a:avLst/>
            </a:prstGeom>
            <a:solidFill>
              <a:schemeClr val="bg1"/>
            </a:solidFill>
            <a:ln w="19050">
              <a:solidFill>
                <a:srgbClr val="5C2D9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rPr>
                <a:t>Microsoft Entra application proxy</a:t>
              </a:r>
              <a:endParaRPr kumimoji="0" lang="en-US" sz="700" b="0" i="1" u="none" strike="noStrike" kern="1200" cap="none" spc="0" normalizeH="0" baseline="0" noProof="0">
                <a:ln>
                  <a:noFill/>
                </a:ln>
                <a:solidFill>
                  <a:srgbClr val="5C2D91"/>
                </a:solidFill>
                <a:effectLst/>
                <a:uLnTx/>
                <a:uFillTx/>
                <a:latin typeface="Segoe UI" panose="020B0502040204020203" pitchFamily="34" charset="0"/>
                <a:ea typeface="+mn-ea"/>
                <a:cs typeface="Segoe UI" panose="020B0502040204020203" pitchFamily="34" charset="0"/>
              </a:endParaRPr>
            </a:p>
          </p:txBody>
        </p:sp>
        <p:pic>
          <p:nvPicPr>
            <p:cNvPr id="183" name="Picture 182">
              <a:extLst>
                <a:ext uri="{FF2B5EF4-FFF2-40B4-BE49-F238E27FC236}">
                  <a16:creationId xmlns:a16="http://schemas.microsoft.com/office/drawing/2014/main" id="{AF046F82-841D-CD48-D934-97300980EB07}"/>
                </a:ext>
              </a:extLst>
            </p:cNvPr>
            <p:cNvPicPr>
              <a:picLocks noChangeAspect="1"/>
            </p:cNvPicPr>
            <p:nvPr/>
          </p:nvPicPr>
          <p:blipFill>
            <a:blip r:embed="rId23">
              <a:duotone>
                <a:schemeClr val="accent1">
                  <a:shade val="45000"/>
                  <a:satMod val="135000"/>
                </a:schemeClr>
                <a:prstClr val="white"/>
              </a:duotone>
              <a:lum bright="-20000" contrast="40000"/>
            </a:blip>
            <a:stretch>
              <a:fillRect/>
            </a:stretch>
          </p:blipFill>
          <p:spPr>
            <a:xfrm>
              <a:off x="2173010" y="3875271"/>
              <a:ext cx="204678" cy="204678"/>
            </a:xfrm>
            <a:prstGeom prst="rect">
              <a:avLst/>
            </a:prstGeom>
          </p:spPr>
        </p:pic>
      </p:grpSp>
      <p:sp>
        <p:nvSpPr>
          <p:cNvPr id="3" name="Rectangle 2">
            <a:extLst>
              <a:ext uri="{FF2B5EF4-FFF2-40B4-BE49-F238E27FC236}">
                <a16:creationId xmlns:a16="http://schemas.microsoft.com/office/drawing/2014/main" id="{CB4AC581-B5CC-3309-C582-1614D17C7E20}"/>
              </a:ext>
            </a:extLst>
          </p:cNvPr>
          <p:cNvSpPr/>
          <p:nvPr/>
        </p:nvSpPr>
        <p:spPr bwMode="auto">
          <a:xfrm rot="16200000">
            <a:off x="5534897" y="6064850"/>
            <a:ext cx="265565" cy="104766"/>
          </a:xfrm>
          <a:prstGeom prst="rect">
            <a:avLst/>
          </a:prstGeom>
          <a:gradFill>
            <a:gsLst>
              <a:gs pos="1250">
                <a:schemeClr val="bg1"/>
              </a:gs>
              <a:gs pos="100000">
                <a:schemeClr val="bg1">
                  <a:alpha val="0"/>
                </a:scheme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99" name="Rectangle: Rounded Corners 298">
            <a:extLst>
              <a:ext uri="{FF2B5EF4-FFF2-40B4-BE49-F238E27FC236}">
                <a16:creationId xmlns:a16="http://schemas.microsoft.com/office/drawing/2014/main" id="{F254B69B-89E5-FFBF-8DA3-C2A9EACDEC6C}"/>
              </a:ext>
            </a:extLst>
          </p:cNvPr>
          <p:cNvSpPr/>
          <p:nvPr/>
        </p:nvSpPr>
        <p:spPr bwMode="auto">
          <a:xfrm>
            <a:off x="7348365" y="4419147"/>
            <a:ext cx="3639312" cy="603504"/>
          </a:xfrm>
          <a:prstGeom prst="roundRect">
            <a:avLst>
              <a:gd name="adj" fmla="val 50000"/>
            </a:avLst>
          </a:prstGeom>
          <a:solidFill>
            <a:schemeClr val="bg1"/>
          </a:solidFill>
          <a:ln w="25400" cap="rnd">
            <a:solidFill>
              <a:schemeClr val="tx1"/>
            </a:solidFill>
            <a:prstDash val="lgDashDot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ct val="0"/>
              </a:spcAft>
              <a:buClrTx/>
              <a:buSzTx/>
              <a:buFontTx/>
              <a:buNone/>
              <a:tabLst/>
              <a:defRPr/>
            </a:pPr>
            <a:r>
              <a:rPr kumimoji="0" lang="en-US" sz="1400" b="0" i="0" u="none" strike="noStrike" kern="1200" cap="none" spc="0" normalizeH="0" baseline="0" noProof="0">
                <a:ln>
                  <a:noFill/>
                </a:ln>
                <a:solidFill>
                  <a:srgbClr val="1A1A1A"/>
                </a:solidFill>
                <a:effectLst/>
                <a:uLnTx/>
                <a:uFillTx/>
                <a:latin typeface="Segoe UI Semibold" panose="020B0702040204020203" pitchFamily="34" charset="0"/>
                <a:ea typeface="+mn-ea"/>
                <a:cs typeface="Segoe UI Semibold" panose="020B0702040204020203" pitchFamily="34" charset="0"/>
              </a:rPr>
              <a:t>Low Impact IoT/OT </a:t>
            </a:r>
            <a:endParaRPr kumimoji="0" lang="en-US" sz="12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endParaRPr>
          </a:p>
          <a:p>
            <a:pPr marL="0" marR="0" lvl="0" indent="0" algn="l" defTabSz="932114" rtl="0" eaLnBrk="1" fontAlgn="base" latinLnBrk="0" hangingPunct="1">
              <a:lnSpc>
                <a:spcPct val="90000"/>
              </a:lnSpc>
              <a:spcBef>
                <a:spcPts val="300"/>
              </a:spcBef>
              <a:spcAft>
                <a:spcPct val="0"/>
              </a:spcAft>
              <a:buClrTx/>
              <a:buSzTx/>
              <a:buFontTx/>
              <a:buNone/>
              <a:tabLst/>
              <a:defRPr/>
            </a:pPr>
            <a:r>
              <a:rPr kumimoji="0" lang="en-US" sz="1200" b="0" i="1" u="none" strike="noStrike" kern="1200" cap="none" spc="0" normalizeH="0" baseline="0" noProof="0">
                <a:ln>
                  <a:noFill/>
                </a:ln>
                <a:solidFill>
                  <a:srgbClr val="1A1A1A"/>
                </a:solidFill>
                <a:effectLst/>
                <a:uLnTx/>
                <a:uFillTx/>
                <a:latin typeface="Segoe UI Semilight" panose="020B0402040204020203" pitchFamily="34" charset="0"/>
                <a:ea typeface="+mn-ea"/>
                <a:cs typeface="Segoe UI Semilight" panose="020B0402040204020203" pitchFamily="34" charset="0"/>
              </a:rPr>
              <a:t>Printers, VoIP phones, etc.</a:t>
            </a:r>
          </a:p>
        </p:txBody>
      </p:sp>
      <p:sp>
        <p:nvSpPr>
          <p:cNvPr id="300" name="Rectangle 299">
            <a:extLst>
              <a:ext uri="{FF2B5EF4-FFF2-40B4-BE49-F238E27FC236}">
                <a16:creationId xmlns:a16="http://schemas.microsoft.com/office/drawing/2014/main" id="{A9E58207-4A2C-8893-2DC4-E38C4142DB51}"/>
              </a:ext>
            </a:extLst>
          </p:cNvPr>
          <p:cNvSpPr/>
          <p:nvPr/>
        </p:nvSpPr>
        <p:spPr>
          <a:xfrm>
            <a:off x="7594111" y="1375132"/>
            <a:ext cx="3639714"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Controlled / Sensitive Devices</a:t>
            </a:r>
            <a:endPar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a:ea typeface="+mn-ea"/>
              <a:cs typeface="+mn-cs"/>
            </a:endParaRPr>
          </a:p>
        </p:txBody>
      </p:sp>
      <p:sp>
        <p:nvSpPr>
          <p:cNvPr id="301" name="Rectangle: Rounded Corners 300">
            <a:extLst>
              <a:ext uri="{FF2B5EF4-FFF2-40B4-BE49-F238E27FC236}">
                <a16:creationId xmlns:a16="http://schemas.microsoft.com/office/drawing/2014/main" id="{E6A123A9-2D36-6322-10A7-425DDD51CFB8}"/>
              </a:ext>
            </a:extLst>
          </p:cNvPr>
          <p:cNvSpPr/>
          <p:nvPr/>
        </p:nvSpPr>
        <p:spPr bwMode="auto">
          <a:xfrm>
            <a:off x="7348364" y="2820380"/>
            <a:ext cx="3639312" cy="758952"/>
          </a:xfrm>
          <a:prstGeom prst="roundRect">
            <a:avLst>
              <a:gd name="adj" fmla="val 50000"/>
            </a:avLst>
          </a:prstGeom>
          <a:solidFill>
            <a:schemeClr val="bg1"/>
          </a:solidFill>
          <a:ln w="25400">
            <a:solidFill>
              <a:schemeClr val="accent3"/>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ct val="0"/>
              </a:spcAft>
              <a:buClrTx/>
              <a:buSzTx/>
              <a:buFontTx/>
              <a:buNone/>
              <a:tabLst/>
              <a:defRPr/>
            </a:pPr>
            <a:r>
              <a:rPr kumimoji="0" lang="en-US" sz="1400" b="0" i="0" u="none" strike="noStrike" kern="1200" cap="none" spc="0" normalizeH="0" baseline="0" noProof="0">
                <a:ln>
                  <a:noFill/>
                </a:ln>
                <a:gradFill>
                  <a:gsLst>
                    <a:gs pos="2917">
                      <a:srgbClr val="107C10"/>
                    </a:gs>
                    <a:gs pos="100000">
                      <a:srgbClr val="107C10"/>
                    </a:gs>
                  </a:gsLst>
                  <a:lin ang="5400000" scaled="0"/>
                </a:gradFill>
                <a:effectLst/>
                <a:uLnTx/>
                <a:uFillTx/>
                <a:latin typeface="Segoe UI Semibold" panose="020B0702040204020203" pitchFamily="34" charset="0"/>
                <a:ea typeface="+mn-ea"/>
                <a:cs typeface="Segoe UI Semibold" panose="020B0702040204020203" pitchFamily="34" charset="0"/>
              </a:rPr>
              <a:t>Business Critical and/or Legacy/Vulnerable Assets</a:t>
            </a:r>
          </a:p>
          <a:p>
            <a:pPr marL="0" marR="0" lvl="0" indent="0" algn="l" defTabSz="932114" rtl="0" eaLnBrk="1" fontAlgn="base" latinLnBrk="0" hangingPunct="1">
              <a:lnSpc>
                <a:spcPct val="90000"/>
              </a:lnSpc>
              <a:spcBef>
                <a:spcPct val="0"/>
              </a:spcBef>
              <a:spcAft>
                <a:spcPct val="0"/>
              </a:spcAft>
              <a:buClrTx/>
              <a:buSzTx/>
              <a:buFontTx/>
              <a:buNone/>
              <a:tabLst/>
              <a:defRPr/>
            </a:pPr>
            <a:r>
              <a:rPr kumimoji="0" lang="en-US" sz="1200" b="0" i="1" u="none" strike="noStrike" kern="1200" cap="none" spc="0" normalizeH="0" baseline="0" noProof="0">
                <a:ln>
                  <a:noFill/>
                </a:ln>
                <a:gradFill>
                  <a:gsLst>
                    <a:gs pos="2917">
                      <a:srgbClr val="107C10"/>
                    </a:gs>
                    <a:gs pos="100000">
                      <a:srgbClr val="107C10"/>
                    </a:gs>
                  </a:gsLst>
                  <a:lin ang="5400000" scaled="0"/>
                </a:gradFill>
                <a:effectLst/>
                <a:uLnTx/>
                <a:uFillTx/>
                <a:latin typeface="Segoe UI Semilight" panose="020B0402040204020203" pitchFamily="34" charset="0"/>
                <a:ea typeface="+mn-ea"/>
                <a:cs typeface="Segoe UI Semilight" panose="020B0402040204020203" pitchFamily="34" charset="0"/>
              </a:rPr>
              <a:t>Sensitive Business Units/Apps</a:t>
            </a:r>
          </a:p>
        </p:txBody>
      </p:sp>
      <p:sp>
        <p:nvSpPr>
          <p:cNvPr id="302" name="Rectangle: Rounded Corners 301">
            <a:extLst>
              <a:ext uri="{FF2B5EF4-FFF2-40B4-BE49-F238E27FC236}">
                <a16:creationId xmlns:a16="http://schemas.microsoft.com/office/drawing/2014/main" id="{9DE8D0F5-5291-76FA-0B95-4676AC7404CE}"/>
              </a:ext>
            </a:extLst>
          </p:cNvPr>
          <p:cNvSpPr/>
          <p:nvPr/>
        </p:nvSpPr>
        <p:spPr bwMode="auto">
          <a:xfrm>
            <a:off x="7348364" y="3691837"/>
            <a:ext cx="3639312" cy="600462"/>
          </a:xfrm>
          <a:prstGeom prst="roundRect">
            <a:avLst>
              <a:gd name="adj" fmla="val 50000"/>
            </a:avLst>
          </a:prstGeom>
          <a:solidFill>
            <a:schemeClr val="bg1"/>
          </a:solidFill>
          <a:ln w="28575">
            <a:solidFill>
              <a:schemeClr val="accent4"/>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ct val="0"/>
              </a:spcAft>
              <a:buClrTx/>
              <a:buSzTx/>
              <a:buFontTx/>
              <a:buNone/>
              <a:tabLst/>
              <a:defRPr/>
            </a:pPr>
            <a:r>
              <a:rPr kumimoji="0" lang="en-US" sz="1400" b="0" i="0" u="none" strike="noStrike" kern="1200" cap="none" spc="0" normalizeH="0" baseline="0" noProof="0">
                <a:ln>
                  <a:noFill/>
                </a:ln>
                <a:solidFill>
                  <a:srgbClr val="D73B01"/>
                </a:solidFill>
                <a:effectLst/>
                <a:uLnTx/>
                <a:uFillTx/>
                <a:latin typeface="Segoe UI Semibold" panose="020B0702040204020203" pitchFamily="34" charset="0"/>
                <a:ea typeface="+mn-ea"/>
                <a:cs typeface="Segoe UI Semibold" panose="020B0702040204020203" pitchFamily="34" charset="0"/>
              </a:rPr>
              <a:t>High Impact IoT/OT</a:t>
            </a:r>
          </a:p>
          <a:p>
            <a:pPr marL="0" marR="0" lvl="0" indent="0" algn="l" defTabSz="932114" rtl="0" eaLnBrk="1" fontAlgn="base" latinLnBrk="0" hangingPunct="1">
              <a:lnSpc>
                <a:spcPct val="90000"/>
              </a:lnSpc>
              <a:spcBef>
                <a:spcPts val="300"/>
              </a:spcBef>
              <a:spcAft>
                <a:spcPct val="0"/>
              </a:spcAft>
              <a:buClrTx/>
              <a:buSzTx/>
              <a:buFontTx/>
              <a:buNone/>
              <a:tabLst/>
              <a:defRPr/>
            </a:pPr>
            <a:r>
              <a:rPr kumimoji="0" lang="en-US" sz="1200" b="0" i="1" u="none" strike="noStrike" kern="1200" cap="none" spc="0" normalizeH="0" baseline="0" noProof="0">
                <a:ln>
                  <a:noFill/>
                </a:ln>
                <a:solidFill>
                  <a:srgbClr val="FF0000"/>
                </a:solidFill>
                <a:effectLst/>
                <a:uLnTx/>
                <a:uFillTx/>
                <a:latin typeface="Segoe UI Semilight" panose="020B0402040204020203" pitchFamily="34" charset="0"/>
                <a:ea typeface="+mn-ea"/>
                <a:cs typeface="Segoe UI Semilight" panose="020B0402040204020203" pitchFamily="34" charset="0"/>
              </a:rPr>
              <a:t>IoT/OT With Life/Safety Impact</a:t>
            </a:r>
          </a:p>
        </p:txBody>
      </p:sp>
      <p:sp>
        <p:nvSpPr>
          <p:cNvPr id="303" name="Manufacturing_E99C" title="Icon of a robotic arm">
            <a:extLst>
              <a:ext uri="{FF2B5EF4-FFF2-40B4-BE49-F238E27FC236}">
                <a16:creationId xmlns:a16="http://schemas.microsoft.com/office/drawing/2014/main" id="{5CEFCCF3-BE77-FD9A-1DF8-6E03076248A2}"/>
              </a:ext>
            </a:extLst>
          </p:cNvPr>
          <p:cNvSpPr>
            <a:spLocks noChangeAspect="1" noEditPoints="1"/>
          </p:cNvSpPr>
          <p:nvPr/>
        </p:nvSpPr>
        <p:spPr bwMode="auto">
          <a:xfrm>
            <a:off x="7713233" y="2915939"/>
            <a:ext cx="220095" cy="215153"/>
          </a:xfrm>
          <a:custGeom>
            <a:avLst/>
            <a:gdLst>
              <a:gd name="T0" fmla="*/ 3549 w 3875"/>
              <a:gd name="T1" fmla="*/ 2212 h 3788"/>
              <a:gd name="T2" fmla="*/ 3875 w 3875"/>
              <a:gd name="T3" fmla="*/ 2538 h 3788"/>
              <a:gd name="T4" fmla="*/ 3875 w 3875"/>
              <a:gd name="T5" fmla="*/ 2913 h 3788"/>
              <a:gd name="T6" fmla="*/ 3195 w 3875"/>
              <a:gd name="T7" fmla="*/ 2218 h 3788"/>
              <a:gd name="T8" fmla="*/ 2875 w 3875"/>
              <a:gd name="T9" fmla="*/ 2538 h 3788"/>
              <a:gd name="T10" fmla="*/ 2875 w 3875"/>
              <a:gd name="T11" fmla="*/ 2913 h 3788"/>
              <a:gd name="T12" fmla="*/ 1000 w 3875"/>
              <a:gd name="T13" fmla="*/ 1413 h 3788"/>
              <a:gd name="T14" fmla="*/ 375 w 3875"/>
              <a:gd name="T15" fmla="*/ 2038 h 3788"/>
              <a:gd name="T16" fmla="*/ 375 w 3875"/>
              <a:gd name="T17" fmla="*/ 3788 h 3788"/>
              <a:gd name="T18" fmla="*/ 1625 w 3875"/>
              <a:gd name="T19" fmla="*/ 3788 h 3788"/>
              <a:gd name="T20" fmla="*/ 1625 w 3875"/>
              <a:gd name="T21" fmla="*/ 2038 h 3788"/>
              <a:gd name="T22" fmla="*/ 1000 w 3875"/>
              <a:gd name="T23" fmla="*/ 1413 h 3788"/>
              <a:gd name="T24" fmla="*/ 0 w 3875"/>
              <a:gd name="T25" fmla="*/ 3788 h 3788"/>
              <a:gd name="T26" fmla="*/ 2000 w 3875"/>
              <a:gd name="T27" fmla="*/ 3788 h 3788"/>
              <a:gd name="T28" fmla="*/ 1000 w 3875"/>
              <a:gd name="T29" fmla="*/ 2038 h 3788"/>
              <a:gd name="T30" fmla="*/ 875 w 3875"/>
              <a:gd name="T31" fmla="*/ 2163 h 3788"/>
              <a:gd name="T32" fmla="*/ 1000 w 3875"/>
              <a:gd name="T33" fmla="*/ 2288 h 3788"/>
              <a:gd name="T34" fmla="*/ 1125 w 3875"/>
              <a:gd name="T35" fmla="*/ 2163 h 3788"/>
              <a:gd name="T36" fmla="*/ 1000 w 3875"/>
              <a:gd name="T37" fmla="*/ 2038 h 3788"/>
              <a:gd name="T38" fmla="*/ 3054 w 3875"/>
              <a:gd name="T39" fmla="*/ 1920 h 3788"/>
              <a:gd name="T40" fmla="*/ 3518 w 3875"/>
              <a:gd name="T41" fmla="*/ 1722 h 3788"/>
              <a:gd name="T42" fmla="*/ 1604 w 3875"/>
              <a:gd name="T43" fmla="*/ 1875 h 3788"/>
              <a:gd name="T44" fmla="*/ 2769 w 3875"/>
              <a:gd name="T45" fmla="*/ 674 h 3788"/>
              <a:gd name="T46" fmla="*/ 2761 w 3875"/>
              <a:gd name="T47" fmla="*/ 144 h 3788"/>
              <a:gd name="T48" fmla="*/ 2231 w 3875"/>
              <a:gd name="T49" fmla="*/ 152 h 3788"/>
              <a:gd name="T50" fmla="*/ 1007 w 3875"/>
              <a:gd name="T51" fmla="*/ 1413 h 3788"/>
              <a:gd name="T52" fmla="*/ 3141 w 3875"/>
              <a:gd name="T53" fmla="*/ 2139 h 3788"/>
              <a:gd name="T54" fmla="*/ 3508 w 3875"/>
              <a:gd name="T55" fmla="*/ 2246 h 3788"/>
              <a:gd name="T56" fmla="*/ 3592 w 3875"/>
              <a:gd name="T57" fmla="*/ 1924 h 3788"/>
              <a:gd name="T58" fmla="*/ 2846 w 3875"/>
              <a:gd name="T59" fmla="*/ 268 h 3788"/>
              <a:gd name="T60" fmla="*/ 3141 w 3875"/>
              <a:gd name="T61" fmla="*/ 2139 h 3788"/>
              <a:gd name="T62" fmla="*/ 2575 w 3875"/>
              <a:gd name="T63" fmla="*/ 874 h 3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75" h="3788">
                <a:moveTo>
                  <a:pt x="3549" y="2212"/>
                </a:moveTo>
                <a:cubicBezTo>
                  <a:pt x="3875" y="2538"/>
                  <a:pt x="3875" y="2538"/>
                  <a:pt x="3875" y="2538"/>
                </a:cubicBezTo>
                <a:cubicBezTo>
                  <a:pt x="3875" y="2913"/>
                  <a:pt x="3875" y="2913"/>
                  <a:pt x="3875" y="2913"/>
                </a:cubicBezTo>
                <a:moveTo>
                  <a:pt x="3195" y="2218"/>
                </a:moveTo>
                <a:cubicBezTo>
                  <a:pt x="2875" y="2538"/>
                  <a:pt x="2875" y="2538"/>
                  <a:pt x="2875" y="2538"/>
                </a:cubicBezTo>
                <a:cubicBezTo>
                  <a:pt x="2875" y="2913"/>
                  <a:pt x="2875" y="2913"/>
                  <a:pt x="2875" y="2913"/>
                </a:cubicBezTo>
                <a:moveTo>
                  <a:pt x="1000" y="1413"/>
                </a:moveTo>
                <a:cubicBezTo>
                  <a:pt x="655" y="1413"/>
                  <a:pt x="375" y="1693"/>
                  <a:pt x="375" y="2038"/>
                </a:cubicBezTo>
                <a:cubicBezTo>
                  <a:pt x="375" y="3788"/>
                  <a:pt x="375" y="3788"/>
                  <a:pt x="375" y="3788"/>
                </a:cubicBezTo>
                <a:cubicBezTo>
                  <a:pt x="1625" y="3788"/>
                  <a:pt x="1625" y="3788"/>
                  <a:pt x="1625" y="3788"/>
                </a:cubicBezTo>
                <a:cubicBezTo>
                  <a:pt x="1625" y="2038"/>
                  <a:pt x="1625" y="2038"/>
                  <a:pt x="1625" y="2038"/>
                </a:cubicBezTo>
                <a:cubicBezTo>
                  <a:pt x="1625" y="1693"/>
                  <a:pt x="1345" y="1413"/>
                  <a:pt x="1000" y="1413"/>
                </a:cubicBezTo>
                <a:close/>
                <a:moveTo>
                  <a:pt x="0" y="3788"/>
                </a:moveTo>
                <a:cubicBezTo>
                  <a:pt x="2000" y="3788"/>
                  <a:pt x="2000" y="3788"/>
                  <a:pt x="2000" y="3788"/>
                </a:cubicBezTo>
                <a:moveTo>
                  <a:pt x="1000" y="2038"/>
                </a:moveTo>
                <a:cubicBezTo>
                  <a:pt x="931" y="2038"/>
                  <a:pt x="875" y="2094"/>
                  <a:pt x="875" y="2163"/>
                </a:cubicBezTo>
                <a:cubicBezTo>
                  <a:pt x="875" y="2232"/>
                  <a:pt x="931" y="2288"/>
                  <a:pt x="1000" y="2288"/>
                </a:cubicBezTo>
                <a:cubicBezTo>
                  <a:pt x="1069" y="2288"/>
                  <a:pt x="1125" y="2232"/>
                  <a:pt x="1125" y="2163"/>
                </a:cubicBezTo>
                <a:cubicBezTo>
                  <a:pt x="1125" y="2094"/>
                  <a:pt x="1069" y="2038"/>
                  <a:pt x="1000" y="2038"/>
                </a:cubicBezTo>
                <a:close/>
                <a:moveTo>
                  <a:pt x="3054" y="1920"/>
                </a:moveTo>
                <a:cubicBezTo>
                  <a:pt x="3518" y="1722"/>
                  <a:pt x="3518" y="1722"/>
                  <a:pt x="3518" y="1722"/>
                </a:cubicBezTo>
                <a:moveTo>
                  <a:pt x="1604" y="1875"/>
                </a:moveTo>
                <a:cubicBezTo>
                  <a:pt x="2769" y="674"/>
                  <a:pt x="2769" y="674"/>
                  <a:pt x="2769" y="674"/>
                </a:cubicBezTo>
                <a:cubicBezTo>
                  <a:pt x="2913" y="526"/>
                  <a:pt x="2910" y="288"/>
                  <a:pt x="2761" y="144"/>
                </a:cubicBezTo>
                <a:cubicBezTo>
                  <a:pt x="2613" y="0"/>
                  <a:pt x="2375" y="3"/>
                  <a:pt x="2231" y="152"/>
                </a:cubicBezTo>
                <a:cubicBezTo>
                  <a:pt x="1007" y="1413"/>
                  <a:pt x="1007" y="1413"/>
                  <a:pt x="1007" y="1413"/>
                </a:cubicBezTo>
                <a:moveTo>
                  <a:pt x="3141" y="2139"/>
                </a:moveTo>
                <a:cubicBezTo>
                  <a:pt x="3202" y="2278"/>
                  <a:pt x="3375" y="2333"/>
                  <a:pt x="3508" y="2246"/>
                </a:cubicBezTo>
                <a:cubicBezTo>
                  <a:pt x="3612" y="2178"/>
                  <a:pt x="3643" y="2038"/>
                  <a:pt x="3592" y="1924"/>
                </a:cubicBezTo>
                <a:cubicBezTo>
                  <a:pt x="2846" y="268"/>
                  <a:pt x="2846" y="268"/>
                  <a:pt x="2846" y="268"/>
                </a:cubicBezTo>
                <a:moveTo>
                  <a:pt x="3141" y="2139"/>
                </a:moveTo>
                <a:cubicBezTo>
                  <a:pt x="2575" y="874"/>
                  <a:pt x="2575" y="874"/>
                  <a:pt x="2575" y="874"/>
                </a:cubicBezTo>
              </a:path>
            </a:pathLst>
          </a:custGeom>
          <a:noFill/>
          <a:ln w="12700"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04" name="Beaker_F196" title="Icon of a scientific flask with liquid in it">
            <a:extLst>
              <a:ext uri="{FF2B5EF4-FFF2-40B4-BE49-F238E27FC236}">
                <a16:creationId xmlns:a16="http://schemas.microsoft.com/office/drawing/2014/main" id="{84BB8B7B-5C43-80E2-DE90-6CD0A5211983}"/>
              </a:ext>
            </a:extLst>
          </p:cNvPr>
          <p:cNvSpPr>
            <a:spLocks noChangeAspect="1" noEditPoints="1"/>
          </p:cNvSpPr>
          <p:nvPr/>
        </p:nvSpPr>
        <p:spPr bwMode="auto">
          <a:xfrm>
            <a:off x="7629032" y="3234250"/>
            <a:ext cx="186209" cy="215153"/>
          </a:xfrm>
          <a:custGeom>
            <a:avLst/>
            <a:gdLst>
              <a:gd name="T0" fmla="*/ 2433 w 3250"/>
              <a:gd name="T1" fmla="*/ 2127 h 3754"/>
              <a:gd name="T2" fmla="*/ 1894 w 3250"/>
              <a:gd name="T3" fmla="*/ 2002 h 3754"/>
              <a:gd name="T4" fmla="*/ 1355 w 3250"/>
              <a:gd name="T5" fmla="*/ 2252 h 3754"/>
              <a:gd name="T6" fmla="*/ 817 w 3250"/>
              <a:gd name="T7" fmla="*/ 2127 h 3754"/>
              <a:gd name="T8" fmla="*/ 874 w 3250"/>
              <a:gd name="T9" fmla="*/ 0 h 3754"/>
              <a:gd name="T10" fmla="*/ 1249 w 3250"/>
              <a:gd name="T11" fmla="*/ 0 h 3754"/>
              <a:gd name="T12" fmla="*/ 1249 w 3250"/>
              <a:gd name="T13" fmla="*/ 1306 h 3754"/>
              <a:gd name="T14" fmla="*/ 1213 w 3250"/>
              <a:gd name="T15" fmla="*/ 1437 h 3754"/>
              <a:gd name="T16" fmla="*/ 100 w 3250"/>
              <a:gd name="T17" fmla="*/ 3375 h 3754"/>
              <a:gd name="T18" fmla="*/ 315 w 3250"/>
              <a:gd name="T19" fmla="*/ 3754 h 3754"/>
              <a:gd name="T20" fmla="*/ 2936 w 3250"/>
              <a:gd name="T21" fmla="*/ 3754 h 3754"/>
              <a:gd name="T22" fmla="*/ 3150 w 3250"/>
              <a:gd name="T23" fmla="*/ 3376 h 3754"/>
              <a:gd name="T24" fmla="*/ 2037 w 3250"/>
              <a:gd name="T25" fmla="*/ 1437 h 3754"/>
              <a:gd name="T26" fmla="*/ 2000 w 3250"/>
              <a:gd name="T27" fmla="*/ 1306 h 3754"/>
              <a:gd name="T28" fmla="*/ 2000 w 3250"/>
              <a:gd name="T29" fmla="*/ 0 h 3754"/>
              <a:gd name="T30" fmla="*/ 2376 w 3250"/>
              <a:gd name="T31" fmla="*/ 0 h 3754"/>
              <a:gd name="T32" fmla="*/ 874 w 3250"/>
              <a:gd name="T33" fmla="*/ 3254 h 3754"/>
              <a:gd name="T34" fmla="*/ 1124 w 3250"/>
              <a:gd name="T35" fmla="*/ 3254 h 3754"/>
              <a:gd name="T36" fmla="*/ 1375 w 3250"/>
              <a:gd name="T37" fmla="*/ 2905 h 3754"/>
              <a:gd name="T38" fmla="*/ 1625 w 3250"/>
              <a:gd name="T39" fmla="*/ 2905 h 3754"/>
              <a:gd name="T40" fmla="*/ 874 w 3250"/>
              <a:gd name="T41" fmla="*/ 2601 h 3754"/>
              <a:gd name="T42" fmla="*/ 1124 w 3250"/>
              <a:gd name="T43" fmla="*/ 2601 h 3754"/>
              <a:gd name="T44" fmla="*/ 1875 w 3250"/>
              <a:gd name="T45" fmla="*/ 2655 h 3754"/>
              <a:gd name="T46" fmla="*/ 2125 w 3250"/>
              <a:gd name="T47" fmla="*/ 2655 h 3754"/>
              <a:gd name="T48" fmla="*/ 2376 w 3250"/>
              <a:gd name="T49" fmla="*/ 3254 h 3754"/>
              <a:gd name="T50" fmla="*/ 2626 w 3250"/>
              <a:gd name="T51" fmla="*/ 3254 h 3754"/>
              <a:gd name="T52" fmla="*/ 1625 w 3250"/>
              <a:gd name="T53" fmla="*/ 3375 h 3754"/>
              <a:gd name="T54" fmla="*/ 1875 w 3250"/>
              <a:gd name="T55" fmla="*/ 3375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0" h="3754">
                <a:moveTo>
                  <a:pt x="2433" y="2127"/>
                </a:moveTo>
                <a:cubicBezTo>
                  <a:pt x="2433" y="2127"/>
                  <a:pt x="2164" y="2002"/>
                  <a:pt x="1894" y="2002"/>
                </a:cubicBezTo>
                <a:cubicBezTo>
                  <a:pt x="1625" y="2002"/>
                  <a:pt x="1625" y="2252"/>
                  <a:pt x="1355" y="2252"/>
                </a:cubicBezTo>
                <a:cubicBezTo>
                  <a:pt x="1086" y="2252"/>
                  <a:pt x="817" y="2127"/>
                  <a:pt x="817" y="2127"/>
                </a:cubicBezTo>
                <a:moveTo>
                  <a:pt x="874" y="0"/>
                </a:moveTo>
                <a:cubicBezTo>
                  <a:pt x="1249" y="0"/>
                  <a:pt x="1249" y="0"/>
                  <a:pt x="1249" y="0"/>
                </a:cubicBezTo>
                <a:cubicBezTo>
                  <a:pt x="1249" y="1306"/>
                  <a:pt x="1249" y="1306"/>
                  <a:pt x="1249" y="1306"/>
                </a:cubicBezTo>
                <a:cubicBezTo>
                  <a:pt x="1249" y="1352"/>
                  <a:pt x="1237" y="1397"/>
                  <a:pt x="1213" y="1437"/>
                </a:cubicBezTo>
                <a:cubicBezTo>
                  <a:pt x="100" y="3375"/>
                  <a:pt x="100" y="3375"/>
                  <a:pt x="100" y="3375"/>
                </a:cubicBezTo>
                <a:cubicBezTo>
                  <a:pt x="0" y="3542"/>
                  <a:pt x="120" y="3754"/>
                  <a:pt x="315" y="3754"/>
                </a:cubicBezTo>
                <a:cubicBezTo>
                  <a:pt x="2936" y="3754"/>
                  <a:pt x="2936" y="3754"/>
                  <a:pt x="2936" y="3754"/>
                </a:cubicBezTo>
                <a:cubicBezTo>
                  <a:pt x="3130" y="3754"/>
                  <a:pt x="3250" y="3543"/>
                  <a:pt x="3150" y="3376"/>
                </a:cubicBezTo>
                <a:cubicBezTo>
                  <a:pt x="2037" y="1437"/>
                  <a:pt x="2037" y="1437"/>
                  <a:pt x="2037" y="1437"/>
                </a:cubicBezTo>
                <a:cubicBezTo>
                  <a:pt x="2013" y="1397"/>
                  <a:pt x="2000" y="1352"/>
                  <a:pt x="2000" y="1306"/>
                </a:cubicBezTo>
                <a:cubicBezTo>
                  <a:pt x="2000" y="0"/>
                  <a:pt x="2000" y="0"/>
                  <a:pt x="2000" y="0"/>
                </a:cubicBezTo>
                <a:cubicBezTo>
                  <a:pt x="2376" y="0"/>
                  <a:pt x="2376" y="0"/>
                  <a:pt x="2376" y="0"/>
                </a:cubicBezTo>
                <a:moveTo>
                  <a:pt x="874" y="3254"/>
                </a:moveTo>
                <a:cubicBezTo>
                  <a:pt x="1124" y="3254"/>
                  <a:pt x="1124" y="3254"/>
                  <a:pt x="1124" y="3254"/>
                </a:cubicBezTo>
                <a:moveTo>
                  <a:pt x="1375" y="2905"/>
                </a:moveTo>
                <a:cubicBezTo>
                  <a:pt x="1625" y="2905"/>
                  <a:pt x="1625" y="2905"/>
                  <a:pt x="1625" y="2905"/>
                </a:cubicBezTo>
                <a:moveTo>
                  <a:pt x="874" y="2601"/>
                </a:moveTo>
                <a:cubicBezTo>
                  <a:pt x="1124" y="2601"/>
                  <a:pt x="1124" y="2601"/>
                  <a:pt x="1124" y="2601"/>
                </a:cubicBezTo>
                <a:moveTo>
                  <a:pt x="1875" y="2655"/>
                </a:moveTo>
                <a:cubicBezTo>
                  <a:pt x="2125" y="2655"/>
                  <a:pt x="2125" y="2655"/>
                  <a:pt x="2125" y="2655"/>
                </a:cubicBezTo>
                <a:moveTo>
                  <a:pt x="2376" y="3254"/>
                </a:moveTo>
                <a:cubicBezTo>
                  <a:pt x="2626" y="3254"/>
                  <a:pt x="2626" y="3254"/>
                  <a:pt x="2626" y="3254"/>
                </a:cubicBezTo>
                <a:moveTo>
                  <a:pt x="1625" y="3375"/>
                </a:moveTo>
                <a:cubicBezTo>
                  <a:pt x="1875" y="3375"/>
                  <a:pt x="1875" y="3375"/>
                  <a:pt x="1875" y="3375"/>
                </a:cubicBezTo>
              </a:path>
            </a:pathLst>
          </a:custGeom>
          <a:noFill/>
          <a:ln w="12700"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06" name="printer" title="Icon of a printer">
            <a:extLst>
              <a:ext uri="{FF2B5EF4-FFF2-40B4-BE49-F238E27FC236}">
                <a16:creationId xmlns:a16="http://schemas.microsoft.com/office/drawing/2014/main" id="{669B7E7C-C849-B439-D29B-F3281A0E6B93}"/>
              </a:ext>
            </a:extLst>
          </p:cNvPr>
          <p:cNvSpPr>
            <a:spLocks noChangeAspect="1" noEditPoints="1"/>
          </p:cNvSpPr>
          <p:nvPr/>
        </p:nvSpPr>
        <p:spPr bwMode="auto">
          <a:xfrm>
            <a:off x="7934417" y="4611911"/>
            <a:ext cx="218884" cy="217976"/>
          </a:xfrm>
          <a:custGeom>
            <a:avLst/>
            <a:gdLst>
              <a:gd name="T0" fmla="*/ 88 w 333"/>
              <a:gd name="T1" fmla="*/ 285 h 331"/>
              <a:gd name="T2" fmla="*/ 0 w 333"/>
              <a:gd name="T3" fmla="*/ 285 h 331"/>
              <a:gd name="T4" fmla="*/ 0 w 333"/>
              <a:gd name="T5" fmla="*/ 146 h 331"/>
              <a:gd name="T6" fmla="*/ 18 w 333"/>
              <a:gd name="T7" fmla="*/ 128 h 331"/>
              <a:gd name="T8" fmla="*/ 315 w 333"/>
              <a:gd name="T9" fmla="*/ 128 h 331"/>
              <a:gd name="T10" fmla="*/ 333 w 333"/>
              <a:gd name="T11" fmla="*/ 146 h 331"/>
              <a:gd name="T12" fmla="*/ 333 w 333"/>
              <a:gd name="T13" fmla="*/ 285 h 331"/>
              <a:gd name="T14" fmla="*/ 243 w 333"/>
              <a:gd name="T15" fmla="*/ 285 h 331"/>
              <a:gd name="T16" fmla="*/ 244 w 333"/>
              <a:gd name="T17" fmla="*/ 128 h 331"/>
              <a:gd name="T18" fmla="*/ 244 w 333"/>
              <a:gd name="T19" fmla="*/ 0 h 331"/>
              <a:gd name="T20" fmla="*/ 88 w 333"/>
              <a:gd name="T21" fmla="*/ 0 h 331"/>
              <a:gd name="T22" fmla="*/ 88 w 333"/>
              <a:gd name="T23" fmla="*/ 128 h 331"/>
              <a:gd name="T24" fmla="*/ 244 w 333"/>
              <a:gd name="T25" fmla="*/ 222 h 331"/>
              <a:gd name="T26" fmla="*/ 88 w 333"/>
              <a:gd name="T27" fmla="*/ 222 h 331"/>
              <a:gd name="T28" fmla="*/ 88 w 333"/>
              <a:gd name="T29" fmla="*/ 331 h 331"/>
              <a:gd name="T30" fmla="*/ 244 w 333"/>
              <a:gd name="T31" fmla="*/ 331 h 331"/>
              <a:gd name="T32" fmla="*/ 244 w 333"/>
              <a:gd name="T33" fmla="*/ 222 h 331"/>
              <a:gd name="T34" fmla="*/ 44 w 333"/>
              <a:gd name="T35" fmla="*/ 181 h 331"/>
              <a:gd name="T36" fmla="*/ 50 w 333"/>
              <a:gd name="T37" fmla="*/ 175 h 331"/>
              <a:gd name="T38" fmla="*/ 44 w 333"/>
              <a:gd name="T39" fmla="*/ 168 h 331"/>
              <a:gd name="T40" fmla="*/ 37 w 333"/>
              <a:gd name="T41" fmla="*/ 175 h 331"/>
              <a:gd name="T42" fmla="*/ 44 w 333"/>
              <a:gd name="T43" fmla="*/ 18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1">
                <a:moveTo>
                  <a:pt x="88" y="285"/>
                </a:moveTo>
                <a:cubicBezTo>
                  <a:pt x="0" y="285"/>
                  <a:pt x="0" y="285"/>
                  <a:pt x="0" y="285"/>
                </a:cubicBezTo>
                <a:cubicBezTo>
                  <a:pt x="0" y="146"/>
                  <a:pt x="0" y="146"/>
                  <a:pt x="0" y="146"/>
                </a:cubicBezTo>
                <a:cubicBezTo>
                  <a:pt x="0" y="136"/>
                  <a:pt x="8" y="128"/>
                  <a:pt x="18" y="128"/>
                </a:cubicBezTo>
                <a:cubicBezTo>
                  <a:pt x="315" y="128"/>
                  <a:pt x="315" y="128"/>
                  <a:pt x="315" y="128"/>
                </a:cubicBezTo>
                <a:cubicBezTo>
                  <a:pt x="325" y="128"/>
                  <a:pt x="333" y="136"/>
                  <a:pt x="333" y="146"/>
                </a:cubicBezTo>
                <a:cubicBezTo>
                  <a:pt x="333" y="285"/>
                  <a:pt x="333" y="285"/>
                  <a:pt x="333" y="285"/>
                </a:cubicBezTo>
                <a:cubicBezTo>
                  <a:pt x="243" y="285"/>
                  <a:pt x="243" y="285"/>
                  <a:pt x="243" y="285"/>
                </a:cubicBezTo>
                <a:moveTo>
                  <a:pt x="244" y="128"/>
                </a:moveTo>
                <a:cubicBezTo>
                  <a:pt x="244" y="0"/>
                  <a:pt x="244" y="0"/>
                  <a:pt x="244" y="0"/>
                </a:cubicBezTo>
                <a:cubicBezTo>
                  <a:pt x="88" y="0"/>
                  <a:pt x="88" y="0"/>
                  <a:pt x="88" y="0"/>
                </a:cubicBezTo>
                <a:cubicBezTo>
                  <a:pt x="88" y="128"/>
                  <a:pt x="88" y="128"/>
                  <a:pt x="88" y="128"/>
                </a:cubicBezTo>
                <a:moveTo>
                  <a:pt x="244" y="222"/>
                </a:moveTo>
                <a:cubicBezTo>
                  <a:pt x="88" y="222"/>
                  <a:pt x="88" y="222"/>
                  <a:pt x="88" y="222"/>
                </a:cubicBezTo>
                <a:cubicBezTo>
                  <a:pt x="88" y="331"/>
                  <a:pt x="88" y="331"/>
                  <a:pt x="88" y="331"/>
                </a:cubicBezTo>
                <a:cubicBezTo>
                  <a:pt x="244" y="331"/>
                  <a:pt x="244" y="331"/>
                  <a:pt x="244" y="331"/>
                </a:cubicBezTo>
                <a:lnTo>
                  <a:pt x="244" y="222"/>
                </a:lnTo>
                <a:close/>
                <a:moveTo>
                  <a:pt x="44" y="181"/>
                </a:moveTo>
                <a:cubicBezTo>
                  <a:pt x="47" y="181"/>
                  <a:pt x="50" y="178"/>
                  <a:pt x="50" y="175"/>
                </a:cubicBezTo>
                <a:cubicBezTo>
                  <a:pt x="50" y="171"/>
                  <a:pt x="47" y="168"/>
                  <a:pt x="44" y="168"/>
                </a:cubicBezTo>
                <a:cubicBezTo>
                  <a:pt x="40" y="168"/>
                  <a:pt x="37" y="171"/>
                  <a:pt x="37" y="175"/>
                </a:cubicBezTo>
                <a:cubicBezTo>
                  <a:pt x="37" y="178"/>
                  <a:pt x="40" y="181"/>
                  <a:pt x="44" y="181"/>
                </a:cubicBezTo>
                <a:close/>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307" name="Money_3" title="Icon of a dollar sign">
            <a:extLst>
              <a:ext uri="{FF2B5EF4-FFF2-40B4-BE49-F238E27FC236}">
                <a16:creationId xmlns:a16="http://schemas.microsoft.com/office/drawing/2014/main" id="{7834F905-71F9-6797-223A-2FBA97C97ABB}"/>
              </a:ext>
            </a:extLst>
          </p:cNvPr>
          <p:cNvSpPr>
            <a:spLocks noChangeAspect="1" noEditPoints="1"/>
          </p:cNvSpPr>
          <p:nvPr/>
        </p:nvSpPr>
        <p:spPr bwMode="auto">
          <a:xfrm>
            <a:off x="7491559" y="3044250"/>
            <a:ext cx="118855" cy="215153"/>
          </a:xfrm>
          <a:custGeom>
            <a:avLst/>
            <a:gdLst>
              <a:gd name="T0" fmla="*/ 0 w 153"/>
              <a:gd name="T1" fmla="*/ 223 h 279"/>
              <a:gd name="T2" fmla="*/ 111 w 153"/>
              <a:gd name="T3" fmla="*/ 223 h 279"/>
              <a:gd name="T4" fmla="*/ 153 w 153"/>
              <a:gd name="T5" fmla="*/ 182 h 279"/>
              <a:gd name="T6" fmla="*/ 111 w 153"/>
              <a:gd name="T7" fmla="*/ 141 h 279"/>
              <a:gd name="T8" fmla="*/ 41 w 153"/>
              <a:gd name="T9" fmla="*/ 139 h 279"/>
              <a:gd name="T10" fmla="*/ 0 w 153"/>
              <a:gd name="T11" fmla="*/ 98 h 279"/>
              <a:gd name="T12" fmla="*/ 41 w 153"/>
              <a:gd name="T13" fmla="*/ 56 h 279"/>
              <a:gd name="T14" fmla="*/ 150 w 153"/>
              <a:gd name="T15" fmla="*/ 56 h 279"/>
              <a:gd name="T16" fmla="*/ 76 w 153"/>
              <a:gd name="T17" fmla="*/ 0 h 279"/>
              <a:gd name="T18" fmla="*/ 76 w 153"/>
              <a:gd name="T19"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79">
                <a:moveTo>
                  <a:pt x="0" y="223"/>
                </a:moveTo>
                <a:cubicBezTo>
                  <a:pt x="111" y="223"/>
                  <a:pt x="111" y="223"/>
                  <a:pt x="111" y="223"/>
                </a:cubicBezTo>
                <a:cubicBezTo>
                  <a:pt x="134" y="223"/>
                  <a:pt x="153" y="205"/>
                  <a:pt x="153" y="182"/>
                </a:cubicBezTo>
                <a:cubicBezTo>
                  <a:pt x="153" y="159"/>
                  <a:pt x="134" y="141"/>
                  <a:pt x="111" y="141"/>
                </a:cubicBezTo>
                <a:cubicBezTo>
                  <a:pt x="41" y="139"/>
                  <a:pt x="41" y="139"/>
                  <a:pt x="41" y="139"/>
                </a:cubicBezTo>
                <a:cubicBezTo>
                  <a:pt x="19" y="139"/>
                  <a:pt x="0" y="120"/>
                  <a:pt x="0" y="98"/>
                </a:cubicBezTo>
                <a:cubicBezTo>
                  <a:pt x="0" y="75"/>
                  <a:pt x="19" y="56"/>
                  <a:pt x="41" y="56"/>
                </a:cubicBezTo>
                <a:cubicBezTo>
                  <a:pt x="150" y="56"/>
                  <a:pt x="150" y="56"/>
                  <a:pt x="150" y="56"/>
                </a:cubicBezTo>
                <a:moveTo>
                  <a:pt x="76" y="0"/>
                </a:moveTo>
                <a:cubicBezTo>
                  <a:pt x="76" y="279"/>
                  <a:pt x="76" y="279"/>
                  <a:pt x="76" y="279"/>
                </a:cubicBezTo>
              </a:path>
            </a:pathLst>
          </a:custGeom>
          <a:noFill/>
          <a:ln w="12700"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nvGrpSpPr>
          <p:cNvPr id="308" name="Group 307">
            <a:extLst>
              <a:ext uri="{FF2B5EF4-FFF2-40B4-BE49-F238E27FC236}">
                <a16:creationId xmlns:a16="http://schemas.microsoft.com/office/drawing/2014/main" id="{9A6FC639-E525-C4A3-F91D-EC77C9653AA2}"/>
              </a:ext>
            </a:extLst>
          </p:cNvPr>
          <p:cNvGrpSpPr/>
          <p:nvPr/>
        </p:nvGrpSpPr>
        <p:grpSpPr>
          <a:xfrm>
            <a:off x="7567433" y="3769118"/>
            <a:ext cx="564030" cy="445900"/>
            <a:chOff x="8222735" y="716894"/>
            <a:chExt cx="769392" cy="608251"/>
          </a:xfrm>
        </p:grpSpPr>
        <p:sp>
          <p:nvSpPr>
            <p:cNvPr id="309" name="IoT" title="Icon of five circles that all connect to a center circle">
              <a:extLst>
                <a:ext uri="{FF2B5EF4-FFF2-40B4-BE49-F238E27FC236}">
                  <a16:creationId xmlns:a16="http://schemas.microsoft.com/office/drawing/2014/main" id="{20E39BC9-D704-0103-80B9-06767D9C3867}"/>
                </a:ext>
              </a:extLst>
            </p:cNvPr>
            <p:cNvSpPr>
              <a:spLocks noChangeAspect="1" noEditPoints="1"/>
            </p:cNvSpPr>
            <p:nvPr/>
          </p:nvSpPr>
          <p:spPr bwMode="auto">
            <a:xfrm>
              <a:off x="8380321" y="716894"/>
              <a:ext cx="365760" cy="366346"/>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2700" cap="sq">
              <a:solidFill>
                <a:schemeClr val="accent4"/>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310" name="Group 309">
              <a:extLst>
                <a:ext uri="{FF2B5EF4-FFF2-40B4-BE49-F238E27FC236}">
                  <a16:creationId xmlns:a16="http://schemas.microsoft.com/office/drawing/2014/main" id="{32DAA00D-63D9-D572-495E-20A25527C829}"/>
                </a:ext>
              </a:extLst>
            </p:cNvPr>
            <p:cNvGrpSpPr/>
            <p:nvPr/>
          </p:nvGrpSpPr>
          <p:grpSpPr>
            <a:xfrm>
              <a:off x="8222735" y="1071400"/>
              <a:ext cx="263113" cy="252728"/>
              <a:chOff x="8685564" y="6019187"/>
              <a:chExt cx="263113" cy="252728"/>
            </a:xfrm>
          </p:grpSpPr>
          <p:sp>
            <p:nvSpPr>
              <p:cNvPr id="314" name="Database_EFC7" title="Icon of a cylinder">
                <a:extLst>
                  <a:ext uri="{FF2B5EF4-FFF2-40B4-BE49-F238E27FC236}">
                    <a16:creationId xmlns:a16="http://schemas.microsoft.com/office/drawing/2014/main" id="{0DE99868-B391-5B62-BCA9-7F26F0C6A5BC}"/>
                  </a:ext>
                </a:extLst>
              </p:cNvPr>
              <p:cNvSpPr>
                <a:spLocks noChangeAspect="1" noEditPoints="1"/>
              </p:cNvSpPr>
              <p:nvPr/>
            </p:nvSpPr>
            <p:spPr bwMode="auto">
              <a:xfrm>
                <a:off x="8685564" y="6061437"/>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12700"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15" name="Database_EFC7" title="Icon of a cylinder">
                <a:extLst>
                  <a:ext uri="{FF2B5EF4-FFF2-40B4-BE49-F238E27FC236}">
                    <a16:creationId xmlns:a16="http://schemas.microsoft.com/office/drawing/2014/main" id="{D652CFF1-D543-96F9-2909-CD67F9DA6886}"/>
                  </a:ext>
                </a:extLst>
              </p:cNvPr>
              <p:cNvSpPr>
                <a:spLocks noChangeAspect="1" noEditPoints="1"/>
              </p:cNvSpPr>
              <p:nvPr/>
            </p:nvSpPr>
            <p:spPr bwMode="auto">
              <a:xfrm>
                <a:off x="8833819" y="6058518"/>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16" name="Database_EFC7" title="Icon of a cylinder">
                <a:extLst>
                  <a:ext uri="{FF2B5EF4-FFF2-40B4-BE49-F238E27FC236}">
                    <a16:creationId xmlns:a16="http://schemas.microsoft.com/office/drawing/2014/main" id="{AAC53357-AD3B-34B9-F7F4-75BE79D22C36}"/>
                  </a:ext>
                </a:extLst>
              </p:cNvPr>
              <p:cNvSpPr>
                <a:spLocks noChangeAspect="1" noEditPoints="1"/>
              </p:cNvSpPr>
              <p:nvPr/>
            </p:nvSpPr>
            <p:spPr bwMode="auto">
              <a:xfrm>
                <a:off x="8769591" y="6122618"/>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317" name="Database_EFC7" title="Icon of a cylinder">
                <a:extLst>
                  <a:ext uri="{FF2B5EF4-FFF2-40B4-BE49-F238E27FC236}">
                    <a16:creationId xmlns:a16="http://schemas.microsoft.com/office/drawing/2014/main" id="{6074EB92-E307-EBA6-0FA7-F8F3B0A4017A}"/>
                  </a:ext>
                </a:extLst>
              </p:cNvPr>
              <p:cNvSpPr>
                <a:spLocks noChangeAspect="1" noEditPoints="1"/>
              </p:cNvSpPr>
              <p:nvPr/>
            </p:nvSpPr>
            <p:spPr bwMode="auto">
              <a:xfrm>
                <a:off x="8769591" y="6019187"/>
                <a:ext cx="114858" cy="149297"/>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12700" cap="sq">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311" name="Group 310">
              <a:extLst>
                <a:ext uri="{FF2B5EF4-FFF2-40B4-BE49-F238E27FC236}">
                  <a16:creationId xmlns:a16="http://schemas.microsoft.com/office/drawing/2014/main" id="{336AEFBA-4F10-689C-CA2F-3055CC12DF48}"/>
                </a:ext>
              </a:extLst>
            </p:cNvPr>
            <p:cNvGrpSpPr/>
            <p:nvPr/>
          </p:nvGrpSpPr>
          <p:grpSpPr>
            <a:xfrm>
              <a:off x="8706269" y="1036460"/>
              <a:ext cx="285858" cy="288685"/>
              <a:chOff x="9163903" y="5979052"/>
              <a:chExt cx="285858" cy="288685"/>
            </a:xfrm>
          </p:grpSpPr>
          <p:sp>
            <p:nvSpPr>
              <p:cNvPr id="312" name="door" title="Icon of an open doorway">
                <a:extLst>
                  <a:ext uri="{FF2B5EF4-FFF2-40B4-BE49-F238E27FC236}">
                    <a16:creationId xmlns:a16="http://schemas.microsoft.com/office/drawing/2014/main" id="{A96BC1C7-6C34-3E46-6E50-5A93617AA650}"/>
                  </a:ext>
                </a:extLst>
              </p:cNvPr>
              <p:cNvSpPr>
                <a:spLocks noChangeAspect="1" noEditPoints="1"/>
              </p:cNvSpPr>
              <p:nvPr/>
            </p:nvSpPr>
            <p:spPr bwMode="auto">
              <a:xfrm>
                <a:off x="9163903" y="5979052"/>
                <a:ext cx="204434" cy="288685"/>
              </a:xfrm>
              <a:custGeom>
                <a:avLst/>
                <a:gdLst>
                  <a:gd name="T0" fmla="*/ 165 w 165"/>
                  <a:gd name="T1" fmla="*/ 233 h 233"/>
                  <a:gd name="T2" fmla="*/ 0 w 165"/>
                  <a:gd name="T3" fmla="*/ 233 h 233"/>
                  <a:gd name="T4" fmla="*/ 0 w 165"/>
                  <a:gd name="T5" fmla="*/ 0 h 233"/>
                  <a:gd name="T6" fmla="*/ 165 w 165"/>
                  <a:gd name="T7" fmla="*/ 0 h 233"/>
                  <a:gd name="T8" fmla="*/ 165 w 165"/>
                  <a:gd name="T9" fmla="*/ 6 h 233"/>
                  <a:gd name="T10" fmla="*/ 165 w 165"/>
                  <a:gd name="T11" fmla="*/ 233 h 233"/>
                  <a:gd name="T12" fmla="*/ 165 w 165"/>
                  <a:gd name="T13" fmla="*/ 233 h 233"/>
                  <a:gd name="T14" fmla="*/ 165 w 165"/>
                  <a:gd name="T15" fmla="*/ 233 h 233"/>
                  <a:gd name="T16" fmla="*/ 165 w 165"/>
                  <a:gd name="T17" fmla="*/ 0 h 233"/>
                  <a:gd name="T18" fmla="*/ 79 w 165"/>
                  <a:gd name="T19" fmla="*/ 50 h 233"/>
                  <a:gd name="T20" fmla="*/ 79 w 165"/>
                  <a:gd name="T21" fmla="*/ 183 h 233"/>
                  <a:gd name="T22" fmla="*/ 165 w 165"/>
                  <a:gd name="T23" fmla="*/ 233 h 233"/>
                  <a:gd name="T24" fmla="*/ 91 w 165"/>
                  <a:gd name="T25" fmla="*/ 120 h 233"/>
                  <a:gd name="T26" fmla="*/ 108 w 165"/>
                  <a:gd name="T27" fmla="*/ 12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233">
                    <a:moveTo>
                      <a:pt x="165" y="233"/>
                    </a:moveTo>
                    <a:lnTo>
                      <a:pt x="0" y="233"/>
                    </a:lnTo>
                    <a:lnTo>
                      <a:pt x="0" y="0"/>
                    </a:lnTo>
                    <a:lnTo>
                      <a:pt x="165" y="0"/>
                    </a:lnTo>
                    <a:lnTo>
                      <a:pt x="165" y="6"/>
                    </a:lnTo>
                    <a:lnTo>
                      <a:pt x="165" y="233"/>
                    </a:lnTo>
                    <a:lnTo>
                      <a:pt x="165" y="233"/>
                    </a:lnTo>
                    <a:lnTo>
                      <a:pt x="165" y="233"/>
                    </a:lnTo>
                    <a:moveTo>
                      <a:pt x="165" y="0"/>
                    </a:moveTo>
                    <a:lnTo>
                      <a:pt x="79" y="50"/>
                    </a:lnTo>
                    <a:lnTo>
                      <a:pt x="79" y="183"/>
                    </a:lnTo>
                    <a:lnTo>
                      <a:pt x="165" y="233"/>
                    </a:lnTo>
                    <a:moveTo>
                      <a:pt x="91" y="120"/>
                    </a:moveTo>
                    <a:lnTo>
                      <a:pt x="108" y="120"/>
                    </a:lnTo>
                  </a:path>
                </a:pathLst>
              </a:custGeom>
              <a:noFill/>
              <a:ln w="12700"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313" name="PaymentCard_E8C7" title="Icon of a credit card">
                <a:extLst>
                  <a:ext uri="{FF2B5EF4-FFF2-40B4-BE49-F238E27FC236}">
                    <a16:creationId xmlns:a16="http://schemas.microsoft.com/office/drawing/2014/main" id="{EFF33D03-00C3-F524-2967-67E40D79718A}"/>
                  </a:ext>
                </a:extLst>
              </p:cNvPr>
              <p:cNvSpPr>
                <a:spLocks noChangeAspect="1" noEditPoints="1"/>
              </p:cNvSpPr>
              <p:nvPr/>
            </p:nvSpPr>
            <p:spPr bwMode="auto">
              <a:xfrm>
                <a:off x="9282391" y="6072427"/>
                <a:ext cx="167370" cy="111682"/>
              </a:xfrm>
              <a:custGeom>
                <a:avLst/>
                <a:gdLst>
                  <a:gd name="T0" fmla="*/ 3571 w 3750"/>
                  <a:gd name="T1" fmla="*/ 2500 h 2500"/>
                  <a:gd name="T2" fmla="*/ 179 w 3750"/>
                  <a:gd name="T3" fmla="*/ 2500 h 2500"/>
                  <a:gd name="T4" fmla="*/ 0 w 3750"/>
                  <a:gd name="T5" fmla="*/ 2321 h 2500"/>
                  <a:gd name="T6" fmla="*/ 0 w 3750"/>
                  <a:gd name="T7" fmla="*/ 179 h 2500"/>
                  <a:gd name="T8" fmla="*/ 179 w 3750"/>
                  <a:gd name="T9" fmla="*/ 0 h 2500"/>
                  <a:gd name="T10" fmla="*/ 3571 w 3750"/>
                  <a:gd name="T11" fmla="*/ 0 h 2500"/>
                  <a:gd name="T12" fmla="*/ 3750 w 3750"/>
                  <a:gd name="T13" fmla="*/ 179 h 2500"/>
                  <a:gd name="T14" fmla="*/ 3750 w 3750"/>
                  <a:gd name="T15" fmla="*/ 2321 h 2500"/>
                  <a:gd name="T16" fmla="*/ 3571 w 3750"/>
                  <a:gd name="T17" fmla="*/ 2500 h 2500"/>
                  <a:gd name="T18" fmla="*/ 0 w 3750"/>
                  <a:gd name="T19" fmla="*/ 750 h 2500"/>
                  <a:gd name="T20" fmla="*/ 3750 w 3750"/>
                  <a:gd name="T21" fmla="*/ 750 h 2500"/>
                  <a:gd name="T22" fmla="*/ 3125 w 3750"/>
                  <a:gd name="T23" fmla="*/ 1750 h 2500"/>
                  <a:gd name="T24" fmla="*/ 2625 w 3750"/>
                  <a:gd name="T25" fmla="*/ 1750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50" h="2500">
                    <a:moveTo>
                      <a:pt x="3571" y="2500"/>
                    </a:moveTo>
                    <a:cubicBezTo>
                      <a:pt x="179" y="2500"/>
                      <a:pt x="179" y="2500"/>
                      <a:pt x="179" y="2500"/>
                    </a:cubicBezTo>
                    <a:cubicBezTo>
                      <a:pt x="80" y="2500"/>
                      <a:pt x="0" y="2420"/>
                      <a:pt x="0" y="2321"/>
                    </a:cubicBezTo>
                    <a:cubicBezTo>
                      <a:pt x="0" y="179"/>
                      <a:pt x="0" y="179"/>
                      <a:pt x="0" y="179"/>
                    </a:cubicBezTo>
                    <a:cubicBezTo>
                      <a:pt x="0" y="80"/>
                      <a:pt x="80" y="0"/>
                      <a:pt x="179" y="0"/>
                    </a:cubicBezTo>
                    <a:cubicBezTo>
                      <a:pt x="3571" y="0"/>
                      <a:pt x="3571" y="0"/>
                      <a:pt x="3571" y="0"/>
                    </a:cubicBezTo>
                    <a:cubicBezTo>
                      <a:pt x="3670" y="0"/>
                      <a:pt x="3750" y="80"/>
                      <a:pt x="3750" y="179"/>
                    </a:cubicBezTo>
                    <a:cubicBezTo>
                      <a:pt x="3750" y="2321"/>
                      <a:pt x="3750" y="2321"/>
                      <a:pt x="3750" y="2321"/>
                    </a:cubicBezTo>
                    <a:cubicBezTo>
                      <a:pt x="3750" y="2420"/>
                      <a:pt x="3670" y="2500"/>
                      <a:pt x="3571" y="2500"/>
                    </a:cubicBezTo>
                    <a:close/>
                    <a:moveTo>
                      <a:pt x="0" y="750"/>
                    </a:moveTo>
                    <a:cubicBezTo>
                      <a:pt x="3750" y="750"/>
                      <a:pt x="3750" y="750"/>
                      <a:pt x="3750" y="750"/>
                    </a:cubicBezTo>
                    <a:moveTo>
                      <a:pt x="3125" y="1750"/>
                    </a:moveTo>
                    <a:cubicBezTo>
                      <a:pt x="2625" y="1750"/>
                      <a:pt x="2625" y="1750"/>
                      <a:pt x="2625" y="1750"/>
                    </a:cubicBezTo>
                  </a:path>
                </a:pathLst>
              </a:custGeom>
              <a:solidFill>
                <a:schemeClr val="bg1"/>
              </a:solidFill>
              <a:ln w="12700" cap="sq">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318" name="Group 317">
            <a:extLst>
              <a:ext uri="{FF2B5EF4-FFF2-40B4-BE49-F238E27FC236}">
                <a16:creationId xmlns:a16="http://schemas.microsoft.com/office/drawing/2014/main" id="{5B8CADD3-483F-97E2-3DD5-F3A27A7DD206}"/>
              </a:ext>
            </a:extLst>
          </p:cNvPr>
          <p:cNvGrpSpPr/>
          <p:nvPr/>
        </p:nvGrpSpPr>
        <p:grpSpPr>
          <a:xfrm>
            <a:off x="7925030" y="2953345"/>
            <a:ext cx="323170" cy="534036"/>
            <a:chOff x="11606783" y="1901841"/>
            <a:chExt cx="370338" cy="611980"/>
          </a:xfrm>
        </p:grpSpPr>
        <p:grpSp>
          <p:nvGrpSpPr>
            <p:cNvPr id="319" name="Group 318">
              <a:extLst>
                <a:ext uri="{FF2B5EF4-FFF2-40B4-BE49-F238E27FC236}">
                  <a16:creationId xmlns:a16="http://schemas.microsoft.com/office/drawing/2014/main" id="{44FFF654-9B95-1CB1-3554-8F675013225C}"/>
                </a:ext>
              </a:extLst>
            </p:cNvPr>
            <p:cNvGrpSpPr/>
            <p:nvPr/>
          </p:nvGrpSpPr>
          <p:grpSpPr>
            <a:xfrm>
              <a:off x="11606783" y="2186049"/>
              <a:ext cx="370338" cy="327772"/>
              <a:chOff x="4723767" y="3080378"/>
              <a:chExt cx="439858" cy="389301"/>
            </a:xfrm>
          </p:grpSpPr>
          <p:pic>
            <p:nvPicPr>
              <p:cNvPr id="321" name="Picture 320">
                <a:extLst>
                  <a:ext uri="{FF2B5EF4-FFF2-40B4-BE49-F238E27FC236}">
                    <a16:creationId xmlns:a16="http://schemas.microsoft.com/office/drawing/2014/main" id="{3F6F2139-A87E-ADA2-11EA-A29371E5097E}"/>
                  </a:ext>
                </a:extLst>
              </p:cNvPr>
              <p:cNvPicPr>
                <a:picLocks noChangeAspect="1"/>
              </p:cNvPicPr>
              <p:nvPr/>
            </p:nvPicPr>
            <p:blipFill rotWithShape="1">
              <a:blip r:embed="rId24"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322" name="Group 321">
                <a:extLst>
                  <a:ext uri="{FF2B5EF4-FFF2-40B4-BE49-F238E27FC236}">
                    <a16:creationId xmlns:a16="http://schemas.microsoft.com/office/drawing/2014/main" id="{39A2DE8C-17DC-B4E0-603D-AD641D960B15}"/>
                  </a:ext>
                </a:extLst>
              </p:cNvPr>
              <p:cNvGrpSpPr/>
              <p:nvPr/>
            </p:nvGrpSpPr>
            <p:grpSpPr>
              <a:xfrm>
                <a:off x="4723767" y="3080378"/>
                <a:ext cx="439858" cy="389301"/>
                <a:chOff x="3131835" y="4047725"/>
                <a:chExt cx="439858" cy="389301"/>
              </a:xfrm>
            </p:grpSpPr>
            <p:grpSp>
              <p:nvGrpSpPr>
                <p:cNvPr id="323" name="Group 322">
                  <a:extLst>
                    <a:ext uri="{FF2B5EF4-FFF2-40B4-BE49-F238E27FC236}">
                      <a16:creationId xmlns:a16="http://schemas.microsoft.com/office/drawing/2014/main" id="{F5EEEDA4-73BA-4013-8859-6913AFC662BB}"/>
                    </a:ext>
                  </a:extLst>
                </p:cNvPr>
                <p:cNvGrpSpPr/>
                <p:nvPr/>
              </p:nvGrpSpPr>
              <p:grpSpPr>
                <a:xfrm>
                  <a:off x="3131835" y="4047725"/>
                  <a:ext cx="182560" cy="348911"/>
                  <a:chOff x="2136298" y="4226790"/>
                  <a:chExt cx="196678" cy="375893"/>
                </a:xfrm>
              </p:grpSpPr>
              <p:sp>
                <p:nvSpPr>
                  <p:cNvPr id="327" name="Rectangle 326">
                    <a:extLst>
                      <a:ext uri="{FF2B5EF4-FFF2-40B4-BE49-F238E27FC236}">
                        <a16:creationId xmlns:a16="http://schemas.microsoft.com/office/drawing/2014/main" id="{435CBC7B-18D7-D32E-A437-0CD9895D903B}"/>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28" name="server">
                    <a:extLst>
                      <a:ext uri="{FF2B5EF4-FFF2-40B4-BE49-F238E27FC236}">
                        <a16:creationId xmlns:a16="http://schemas.microsoft.com/office/drawing/2014/main" id="{E982BEA6-0166-C20B-99F5-0288B3200CF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324" name="Oval 323">
                  <a:extLst>
                    <a:ext uri="{FF2B5EF4-FFF2-40B4-BE49-F238E27FC236}">
                      <a16:creationId xmlns:a16="http://schemas.microsoft.com/office/drawing/2014/main" id="{AF49BCA6-5DE4-9BA2-ABE5-DC1D77E90B93}"/>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325" name="Picture 324">
                  <a:extLst>
                    <a:ext uri="{FF2B5EF4-FFF2-40B4-BE49-F238E27FC236}">
                      <a16:creationId xmlns:a16="http://schemas.microsoft.com/office/drawing/2014/main" id="{29703231-DAE4-B379-B845-51AF4D6C587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326" name="Freeform 6">
                  <a:extLst>
                    <a:ext uri="{FF2B5EF4-FFF2-40B4-BE49-F238E27FC236}">
                      <a16:creationId xmlns:a16="http://schemas.microsoft.com/office/drawing/2014/main" id="{2DE1312C-008F-694E-3A91-051A506C10B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320" name="money_2" title="Icon of a dollar sign with an arrow around it pointing clockwise">
              <a:extLst>
                <a:ext uri="{FF2B5EF4-FFF2-40B4-BE49-F238E27FC236}">
                  <a16:creationId xmlns:a16="http://schemas.microsoft.com/office/drawing/2014/main" id="{6A66CC26-CB8A-A6BA-33AE-DA2F6C79C3F1}"/>
                </a:ext>
              </a:extLst>
            </p:cNvPr>
            <p:cNvSpPr>
              <a:spLocks noChangeAspect="1" noEditPoints="1"/>
            </p:cNvSpPr>
            <p:nvPr/>
          </p:nvSpPr>
          <p:spPr bwMode="auto">
            <a:xfrm>
              <a:off x="11700457" y="1901841"/>
              <a:ext cx="182991" cy="192941"/>
            </a:xfrm>
            <a:custGeom>
              <a:avLst/>
              <a:gdLst>
                <a:gd name="T0" fmla="*/ 307 w 307"/>
                <a:gd name="T1" fmla="*/ 163 h 326"/>
                <a:gd name="T2" fmla="*/ 282 w 307"/>
                <a:gd name="T3" fmla="*/ 244 h 326"/>
                <a:gd name="T4" fmla="*/ 82 w 307"/>
                <a:gd name="T5" fmla="*/ 281 h 326"/>
                <a:gd name="T6" fmla="*/ 45 w 307"/>
                <a:gd name="T7" fmla="*/ 82 h 326"/>
                <a:gd name="T8" fmla="*/ 245 w 307"/>
                <a:gd name="T9" fmla="*/ 45 h 326"/>
                <a:gd name="T10" fmla="*/ 297 w 307"/>
                <a:gd name="T11" fmla="*/ 110 h 326"/>
                <a:gd name="T12" fmla="*/ 257 w 307"/>
                <a:gd name="T13" fmla="*/ 99 h 326"/>
                <a:gd name="T14" fmla="*/ 297 w 307"/>
                <a:gd name="T15" fmla="*/ 109 h 326"/>
                <a:gd name="T16" fmla="*/ 307 w 307"/>
                <a:gd name="T17" fmla="*/ 70 h 326"/>
                <a:gd name="T18" fmla="*/ 126 w 307"/>
                <a:gd name="T19" fmla="*/ 199 h 326"/>
                <a:gd name="T20" fmla="*/ 182 w 307"/>
                <a:gd name="T21" fmla="*/ 199 h 326"/>
                <a:gd name="T22" fmla="*/ 202 w 307"/>
                <a:gd name="T23" fmla="*/ 179 h 326"/>
                <a:gd name="T24" fmla="*/ 182 w 307"/>
                <a:gd name="T25" fmla="*/ 158 h 326"/>
                <a:gd name="T26" fmla="*/ 147 w 307"/>
                <a:gd name="T27" fmla="*/ 158 h 326"/>
                <a:gd name="T28" fmla="*/ 126 w 307"/>
                <a:gd name="T29" fmla="*/ 137 h 326"/>
                <a:gd name="T30" fmla="*/ 147 w 307"/>
                <a:gd name="T31" fmla="*/ 117 h 326"/>
                <a:gd name="T32" fmla="*/ 201 w 307"/>
                <a:gd name="T33" fmla="*/ 117 h 326"/>
                <a:gd name="T34" fmla="*/ 164 w 307"/>
                <a:gd name="T35" fmla="*/ 88 h 326"/>
                <a:gd name="T36" fmla="*/ 164 w 307"/>
                <a:gd name="T37" fmla="*/ 2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7" h="326">
                  <a:moveTo>
                    <a:pt x="307" y="163"/>
                  </a:moveTo>
                  <a:cubicBezTo>
                    <a:pt x="307" y="191"/>
                    <a:pt x="299" y="219"/>
                    <a:pt x="282" y="244"/>
                  </a:cubicBezTo>
                  <a:cubicBezTo>
                    <a:pt x="237" y="310"/>
                    <a:pt x="148" y="326"/>
                    <a:pt x="82" y="281"/>
                  </a:cubicBezTo>
                  <a:cubicBezTo>
                    <a:pt x="17" y="236"/>
                    <a:pt x="0" y="147"/>
                    <a:pt x="45" y="82"/>
                  </a:cubicBezTo>
                  <a:cubicBezTo>
                    <a:pt x="90" y="16"/>
                    <a:pt x="179" y="0"/>
                    <a:pt x="245" y="45"/>
                  </a:cubicBezTo>
                  <a:cubicBezTo>
                    <a:pt x="269" y="61"/>
                    <a:pt x="287" y="84"/>
                    <a:pt x="297" y="110"/>
                  </a:cubicBezTo>
                  <a:moveTo>
                    <a:pt x="257" y="99"/>
                  </a:moveTo>
                  <a:cubicBezTo>
                    <a:pt x="297" y="109"/>
                    <a:pt x="297" y="109"/>
                    <a:pt x="297" y="109"/>
                  </a:cubicBezTo>
                  <a:cubicBezTo>
                    <a:pt x="307" y="70"/>
                    <a:pt x="307" y="70"/>
                    <a:pt x="307" y="70"/>
                  </a:cubicBezTo>
                  <a:moveTo>
                    <a:pt x="126" y="199"/>
                  </a:moveTo>
                  <a:cubicBezTo>
                    <a:pt x="182" y="199"/>
                    <a:pt x="182" y="199"/>
                    <a:pt x="182" y="199"/>
                  </a:cubicBezTo>
                  <a:cubicBezTo>
                    <a:pt x="193" y="199"/>
                    <a:pt x="202" y="190"/>
                    <a:pt x="202" y="179"/>
                  </a:cubicBezTo>
                  <a:cubicBezTo>
                    <a:pt x="202" y="168"/>
                    <a:pt x="193" y="158"/>
                    <a:pt x="182" y="158"/>
                  </a:cubicBezTo>
                  <a:cubicBezTo>
                    <a:pt x="147" y="158"/>
                    <a:pt x="147" y="158"/>
                    <a:pt x="147" y="158"/>
                  </a:cubicBezTo>
                  <a:cubicBezTo>
                    <a:pt x="136" y="158"/>
                    <a:pt x="126" y="148"/>
                    <a:pt x="126" y="137"/>
                  </a:cubicBezTo>
                  <a:cubicBezTo>
                    <a:pt x="126" y="126"/>
                    <a:pt x="136" y="117"/>
                    <a:pt x="147" y="117"/>
                  </a:cubicBezTo>
                  <a:cubicBezTo>
                    <a:pt x="201" y="117"/>
                    <a:pt x="201" y="117"/>
                    <a:pt x="201" y="117"/>
                  </a:cubicBezTo>
                  <a:moveTo>
                    <a:pt x="164" y="88"/>
                  </a:moveTo>
                  <a:cubicBezTo>
                    <a:pt x="164" y="226"/>
                    <a:pt x="164" y="226"/>
                    <a:pt x="164" y="226"/>
                  </a:cubicBezTo>
                </a:path>
              </a:pathLst>
            </a:custGeom>
            <a:noFill/>
            <a:ln w="127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329" name="Group 328">
            <a:extLst>
              <a:ext uri="{FF2B5EF4-FFF2-40B4-BE49-F238E27FC236}">
                <a16:creationId xmlns:a16="http://schemas.microsoft.com/office/drawing/2014/main" id="{8196095B-B446-7305-6C16-EFE591633F2D}"/>
              </a:ext>
            </a:extLst>
          </p:cNvPr>
          <p:cNvGrpSpPr/>
          <p:nvPr/>
        </p:nvGrpSpPr>
        <p:grpSpPr>
          <a:xfrm>
            <a:off x="7557396" y="4570910"/>
            <a:ext cx="252179" cy="299978"/>
            <a:chOff x="10497504" y="5921034"/>
            <a:chExt cx="252179" cy="299978"/>
          </a:xfrm>
        </p:grpSpPr>
        <p:sp>
          <p:nvSpPr>
            <p:cNvPr id="330" name="Rectangle 329">
              <a:extLst>
                <a:ext uri="{FF2B5EF4-FFF2-40B4-BE49-F238E27FC236}">
                  <a16:creationId xmlns:a16="http://schemas.microsoft.com/office/drawing/2014/main" id="{797CFEDC-F9EF-A6EE-5E01-DDDF5F1AD1DE}"/>
                </a:ext>
              </a:extLst>
            </p:cNvPr>
            <p:cNvSpPr/>
            <p:nvPr/>
          </p:nvSpPr>
          <p:spPr bwMode="auto">
            <a:xfrm>
              <a:off x="10533916" y="5921034"/>
              <a:ext cx="179354" cy="110354"/>
            </a:xfrm>
            <a:prstGeom prst="rect">
              <a:avLst/>
            </a:pr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1A1A1A"/>
                </a:solidFill>
                <a:effectLst/>
                <a:uLnTx/>
                <a:uFillTx/>
                <a:latin typeface="Segoe UI"/>
                <a:ea typeface="+mn-ea"/>
                <a:cs typeface="+mn-cs"/>
              </a:endParaRPr>
            </a:p>
          </p:txBody>
        </p:sp>
        <p:sp>
          <p:nvSpPr>
            <p:cNvPr id="331" name="people_12" title="Icon of three people">
              <a:extLst>
                <a:ext uri="{FF2B5EF4-FFF2-40B4-BE49-F238E27FC236}">
                  <a16:creationId xmlns:a16="http://schemas.microsoft.com/office/drawing/2014/main" id="{F41827A6-C4BF-E714-2A45-4E2E04E55E3A}"/>
                </a:ext>
              </a:extLst>
            </p:cNvPr>
            <p:cNvSpPr>
              <a:spLocks noChangeAspect="1" noEditPoints="1"/>
            </p:cNvSpPr>
            <p:nvPr/>
          </p:nvSpPr>
          <p:spPr bwMode="auto">
            <a:xfrm>
              <a:off x="10497504" y="6005859"/>
              <a:ext cx="252179" cy="215153"/>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solidFill>
              <a:schemeClr val="bg1"/>
            </a:solidFill>
            <a:ln w="12700"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sp>
        <p:nvSpPr>
          <p:cNvPr id="332" name="Speech Bubble: Rectangle 331">
            <a:extLst>
              <a:ext uri="{FF2B5EF4-FFF2-40B4-BE49-F238E27FC236}">
                <a16:creationId xmlns:a16="http://schemas.microsoft.com/office/drawing/2014/main" id="{85BD596E-EF70-FF1C-4584-507AB7F007C7}"/>
              </a:ext>
            </a:extLst>
          </p:cNvPr>
          <p:cNvSpPr/>
          <p:nvPr/>
        </p:nvSpPr>
        <p:spPr bwMode="auto">
          <a:xfrm>
            <a:off x="7933328" y="1963934"/>
            <a:ext cx="2429995" cy="693479"/>
          </a:xfrm>
          <a:prstGeom prst="wedgeRectCallout">
            <a:avLst>
              <a:gd name="adj1" fmla="val -22326"/>
              <a:gd name="adj2" fmla="val 70540"/>
            </a:avLst>
          </a:prstGeom>
          <a:solidFill>
            <a:schemeClr val="bg1"/>
          </a:solidFill>
          <a:ln w="19050">
            <a:solidFill>
              <a:schemeClr val="accent1"/>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4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Don’t Firewall </a:t>
            </a:r>
            <a:br>
              <a:rPr kumimoji="0" lang="en-US" sz="14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400" b="1"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and Forget</a:t>
            </a:r>
          </a:p>
        </p:txBody>
      </p:sp>
      <p:cxnSp>
        <p:nvCxnSpPr>
          <p:cNvPr id="333" name="!! Straight Connector 560">
            <a:extLst>
              <a:ext uri="{FF2B5EF4-FFF2-40B4-BE49-F238E27FC236}">
                <a16:creationId xmlns:a16="http://schemas.microsoft.com/office/drawing/2014/main" id="{AF4675B8-C391-69E3-6C3F-981AFBB01441}"/>
              </a:ext>
            </a:extLst>
          </p:cNvPr>
          <p:cNvCxnSpPr>
            <a:cxnSpLocks/>
          </p:cNvCxnSpPr>
          <p:nvPr/>
        </p:nvCxnSpPr>
        <p:spPr>
          <a:xfrm>
            <a:off x="5810794" y="4735446"/>
            <a:ext cx="1554480" cy="0"/>
          </a:xfrm>
          <a:prstGeom prst="line">
            <a:avLst/>
          </a:prstGeom>
          <a:solidFill>
            <a:srgbClr val="FFFFFF">
              <a:lumMod val="95000"/>
            </a:srgbClr>
          </a:solidFill>
          <a:ln w="19050" cap="flat" cmpd="sng" algn="ctr">
            <a:solidFill>
              <a:srgbClr val="505050"/>
            </a:solidFill>
            <a:prstDash val="solid"/>
          </a:ln>
          <a:effectLst/>
        </p:spPr>
      </p:cxnSp>
      <p:cxnSp>
        <p:nvCxnSpPr>
          <p:cNvPr id="334" name="!! Straight Connector 562">
            <a:extLst>
              <a:ext uri="{FF2B5EF4-FFF2-40B4-BE49-F238E27FC236}">
                <a16:creationId xmlns:a16="http://schemas.microsoft.com/office/drawing/2014/main" id="{2D51222F-A1BD-6424-2CD3-4504D65B6429}"/>
              </a:ext>
            </a:extLst>
          </p:cNvPr>
          <p:cNvCxnSpPr>
            <a:cxnSpLocks/>
          </p:cNvCxnSpPr>
          <p:nvPr/>
        </p:nvCxnSpPr>
        <p:spPr>
          <a:xfrm>
            <a:off x="5810794" y="3993890"/>
            <a:ext cx="1554480" cy="0"/>
          </a:xfrm>
          <a:prstGeom prst="line">
            <a:avLst/>
          </a:prstGeom>
          <a:solidFill>
            <a:srgbClr val="FFFFFF">
              <a:lumMod val="95000"/>
            </a:srgbClr>
          </a:solidFill>
          <a:ln w="19050" cap="flat" cmpd="sng" algn="ctr">
            <a:solidFill>
              <a:srgbClr val="505050"/>
            </a:solidFill>
            <a:prstDash val="solid"/>
          </a:ln>
          <a:effectLst/>
        </p:spPr>
      </p:cxnSp>
      <p:cxnSp>
        <p:nvCxnSpPr>
          <p:cNvPr id="335" name="!! Straight Connector 563">
            <a:extLst>
              <a:ext uri="{FF2B5EF4-FFF2-40B4-BE49-F238E27FC236}">
                <a16:creationId xmlns:a16="http://schemas.microsoft.com/office/drawing/2014/main" id="{DF18E31C-69A4-7488-8507-856CE6726D1C}"/>
              </a:ext>
            </a:extLst>
          </p:cNvPr>
          <p:cNvCxnSpPr>
            <a:cxnSpLocks/>
          </p:cNvCxnSpPr>
          <p:nvPr/>
        </p:nvCxnSpPr>
        <p:spPr>
          <a:xfrm>
            <a:off x="5796538" y="3208873"/>
            <a:ext cx="1554480" cy="0"/>
          </a:xfrm>
          <a:prstGeom prst="line">
            <a:avLst/>
          </a:prstGeom>
          <a:solidFill>
            <a:srgbClr val="FFFFFF">
              <a:lumMod val="95000"/>
            </a:srgbClr>
          </a:solidFill>
          <a:ln w="19050" cap="flat" cmpd="sng" algn="ctr">
            <a:solidFill>
              <a:srgbClr val="505050"/>
            </a:solidFill>
            <a:prstDash val="solid"/>
          </a:ln>
          <a:effectLst/>
        </p:spPr>
      </p:cxnSp>
      <p:pic>
        <p:nvPicPr>
          <p:cNvPr id="336" name="Graphic 335">
            <a:extLst>
              <a:ext uri="{FF2B5EF4-FFF2-40B4-BE49-F238E27FC236}">
                <a16:creationId xmlns:a16="http://schemas.microsoft.com/office/drawing/2014/main" id="{5C395AEC-52A1-C979-0E4D-61CD00686F75}"/>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54042" y="3925040"/>
            <a:ext cx="196950" cy="182880"/>
          </a:xfrm>
          <a:prstGeom prst="rect">
            <a:avLst/>
          </a:prstGeom>
        </p:spPr>
      </p:pic>
      <p:pic>
        <p:nvPicPr>
          <p:cNvPr id="337" name="Graphic 336">
            <a:extLst>
              <a:ext uri="{FF2B5EF4-FFF2-40B4-BE49-F238E27FC236}">
                <a16:creationId xmlns:a16="http://schemas.microsoft.com/office/drawing/2014/main" id="{BB4A8CAF-D81A-0504-7927-18F11A73025E}"/>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39129" y="3127282"/>
            <a:ext cx="196950" cy="182880"/>
          </a:xfrm>
          <a:prstGeom prst="rect">
            <a:avLst/>
          </a:prstGeom>
        </p:spPr>
      </p:pic>
      <p:pic>
        <p:nvPicPr>
          <p:cNvPr id="338" name="Graphic 337">
            <a:extLst>
              <a:ext uri="{FF2B5EF4-FFF2-40B4-BE49-F238E27FC236}">
                <a16:creationId xmlns:a16="http://schemas.microsoft.com/office/drawing/2014/main" id="{22634D23-B63F-1F1D-0253-74A239B8D59E}"/>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649616" y="4656146"/>
            <a:ext cx="196950" cy="182880"/>
          </a:xfrm>
          <a:prstGeom prst="rect">
            <a:avLst/>
          </a:prstGeom>
        </p:spPr>
      </p:pic>
      <mc:AlternateContent xmlns:mc="http://schemas.openxmlformats.org/markup-compatibility/2006" xmlns:pslz="http://schemas.microsoft.com/office/powerpoint/2016/slidezoom">
        <mc:Choice Requires="pslz">
          <p:graphicFrame>
            <p:nvGraphicFramePr>
              <p:cNvPr id="339" name="Slide Zoom 338">
                <a:extLst>
                  <a:ext uri="{FF2B5EF4-FFF2-40B4-BE49-F238E27FC236}">
                    <a16:creationId xmlns:a16="http://schemas.microsoft.com/office/drawing/2014/main" id="{1FCB4802-C845-E903-AC76-E1B379CD7B5C}"/>
                  </a:ext>
                </a:extLst>
              </p:cNvPr>
              <p:cNvGraphicFramePr>
                <a:graphicFrameLocks noChangeAspect="1"/>
              </p:cNvGraphicFramePr>
              <p:nvPr/>
            </p:nvGraphicFramePr>
            <p:xfrm>
              <a:off x="9242162" y="2023094"/>
              <a:ext cx="949638" cy="534171"/>
            </p:xfrm>
            <a:graphic>
              <a:graphicData uri="http://schemas.microsoft.com/office/powerpoint/2016/slidezoom">
                <pslz:sldZm>
                  <pslz:sldZmObj sldId="2147469553" cId="1751085990">
                    <pslz:zmPr id="{0B3464CC-1F42-4049-8568-083E624A8290}" transitionDur="1000">
                      <p166:blipFill xmlns:p166="http://schemas.microsoft.com/office/powerpoint/2016/6/main">
                        <a:blip r:embed="rId25"/>
                        <a:stretch>
                          <a:fillRect/>
                        </a:stretch>
                      </p166:blipFill>
                      <p166:spPr xmlns:p166="http://schemas.microsoft.com/office/powerpoint/2016/6/main">
                        <a:xfrm>
                          <a:off x="0" y="0"/>
                          <a:ext cx="949638" cy="534171"/>
                        </a:xfrm>
                        <a:prstGeom prst="rect">
                          <a:avLst/>
                        </a:prstGeom>
                        <a:ln w="3175">
                          <a:solidFill>
                            <a:prstClr val="ltGray"/>
                          </a:solidFill>
                        </a:ln>
                      </p166:spPr>
                    </pslz:zmPr>
                  </pslz:sldZmObj>
                </pslz:sldZm>
              </a:graphicData>
            </a:graphic>
          </p:graphicFrame>
        </mc:Choice>
        <mc:Fallback xmlns="">
          <p:pic>
            <p:nvPicPr>
              <p:cNvPr id="339" name="Slide Zoom 338">
                <a:hlinkClick r:id="rId26" action="ppaction://hlinksldjump"/>
                <a:extLst>
                  <a:ext uri="{FF2B5EF4-FFF2-40B4-BE49-F238E27FC236}">
                    <a16:creationId xmlns:a16="http://schemas.microsoft.com/office/drawing/2014/main" id="{1FCB4802-C845-E903-AC76-E1B379CD7B5C}"/>
                  </a:ext>
                </a:extLst>
              </p:cNvPr>
              <p:cNvPicPr>
                <a:picLocks noGrp="1" noRot="1" noChangeAspect="1" noMove="1" noResize="1" noEditPoints="1" noAdjustHandles="1" noChangeArrowheads="1" noChangeShapeType="1"/>
              </p:cNvPicPr>
              <p:nvPr/>
            </p:nvPicPr>
            <p:blipFill>
              <a:blip r:embed="rId27"/>
              <a:stretch>
                <a:fillRect/>
              </a:stretch>
            </p:blipFill>
            <p:spPr>
              <a:xfrm>
                <a:off x="9242162" y="2023094"/>
                <a:ext cx="949638" cy="534171"/>
              </a:xfrm>
              <a:prstGeom prst="rect">
                <a:avLst/>
              </a:prstGeom>
              <a:ln w="3175">
                <a:solidFill>
                  <a:prstClr val="ltGray"/>
                </a:solidFill>
              </a:ln>
            </p:spPr>
          </p:pic>
        </mc:Fallback>
      </mc:AlternateContent>
    </p:spTree>
    <p:extLst>
      <p:ext uri="{BB962C8B-B14F-4D97-AF65-F5344CB8AC3E}">
        <p14:creationId xmlns:p14="http://schemas.microsoft.com/office/powerpoint/2010/main" val="11534588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75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2"/>
                                        </p:tgtEl>
                                        <p:attrNameLst>
                                          <p:attrName>style.visibility</p:attrName>
                                        </p:attrNameLst>
                                      </p:cBhvr>
                                      <p:to>
                                        <p:strVal val="visible"/>
                                      </p:to>
                                    </p:set>
                                    <p:animEffect transition="in" filter="fade">
                                      <p:cBhvr>
                                        <p:cTn id="7" dur="500"/>
                                        <p:tgtEl>
                                          <p:spTgt spid="332"/>
                                        </p:tgtEl>
                                      </p:cBhvr>
                                    </p:animEffect>
                                  </p:childTnLst>
                                </p:cTn>
                              </p:par>
                              <p:par>
                                <p:cTn id="8" presetID="10" presetClass="entr" presetSubtype="0" fill="hold" nodeType="withEffect">
                                  <p:stCondLst>
                                    <p:cond delay="0"/>
                                  </p:stCondLst>
                                  <p:childTnLst>
                                    <p:set>
                                      <p:cBhvr>
                                        <p:cTn id="9" dur="1" fill="hold">
                                          <p:stCondLst>
                                            <p:cond delay="0"/>
                                          </p:stCondLst>
                                        </p:cTn>
                                        <p:tgtEl>
                                          <p:spTgt spid="339"/>
                                        </p:tgtEl>
                                        <p:attrNameLst>
                                          <p:attrName>style.visibility</p:attrName>
                                        </p:attrNameLst>
                                      </p:cBhvr>
                                      <p:to>
                                        <p:strVal val="visible"/>
                                      </p:to>
                                    </p:set>
                                    <p:animEffect transition="in" filter="fade">
                                      <p:cBhvr>
                                        <p:cTn id="10" dur="500"/>
                                        <p:tgtEl>
                                          <p:spTgt spid="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FEF1DF00-E7C2-D791-61D1-7B8912358307}"/>
              </a:ext>
            </a:extLst>
          </p:cNvPr>
          <p:cNvGrpSpPr/>
          <p:nvPr/>
        </p:nvGrpSpPr>
        <p:grpSpPr>
          <a:xfrm flipH="1">
            <a:off x="2797061" y="3419605"/>
            <a:ext cx="2305896" cy="2153260"/>
            <a:chOff x="7511219" y="3572005"/>
            <a:chExt cx="2011523" cy="2153260"/>
          </a:xfrm>
        </p:grpSpPr>
        <p:cxnSp>
          <p:nvCxnSpPr>
            <p:cNvPr id="21" name="Connector: Elbow 20">
              <a:extLst>
                <a:ext uri="{FF2B5EF4-FFF2-40B4-BE49-F238E27FC236}">
                  <a16:creationId xmlns:a16="http://schemas.microsoft.com/office/drawing/2014/main" id="{398EF815-2F97-325B-CFAB-C6B760040295}"/>
                </a:ext>
              </a:extLst>
            </p:cNvPr>
            <p:cNvCxnSpPr>
              <a:cxnSpLocks/>
            </p:cNvCxnSpPr>
            <p:nvPr/>
          </p:nvCxnSpPr>
          <p:spPr>
            <a:xfrm>
              <a:off x="7511219" y="4739059"/>
              <a:ext cx="2011523" cy="986206"/>
            </a:xfrm>
            <a:prstGeom prst="bentConnector3">
              <a:avLst>
                <a:gd name="adj1" fmla="val 66573"/>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3" name="Connector: Elbow 22">
              <a:extLst>
                <a:ext uri="{FF2B5EF4-FFF2-40B4-BE49-F238E27FC236}">
                  <a16:creationId xmlns:a16="http://schemas.microsoft.com/office/drawing/2014/main" id="{5A0183F8-5BC3-FAB9-5003-DA7A964C30E2}"/>
                </a:ext>
              </a:extLst>
            </p:cNvPr>
            <p:cNvCxnSpPr>
              <a:cxnSpLocks/>
            </p:cNvCxnSpPr>
            <p:nvPr/>
          </p:nvCxnSpPr>
          <p:spPr>
            <a:xfrm>
              <a:off x="7633197" y="4587431"/>
              <a:ext cx="1889545" cy="312582"/>
            </a:xfrm>
            <a:prstGeom prst="bentConnector3">
              <a:avLst>
                <a:gd name="adj1" fmla="val 70793"/>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Connector: Elbow 24">
              <a:extLst>
                <a:ext uri="{FF2B5EF4-FFF2-40B4-BE49-F238E27FC236}">
                  <a16:creationId xmlns:a16="http://schemas.microsoft.com/office/drawing/2014/main" id="{F215068A-C172-5446-7016-F4F74669B7BC}"/>
                </a:ext>
              </a:extLst>
            </p:cNvPr>
            <p:cNvCxnSpPr>
              <a:cxnSpLocks/>
            </p:cNvCxnSpPr>
            <p:nvPr/>
          </p:nvCxnSpPr>
          <p:spPr>
            <a:xfrm flipV="1">
              <a:off x="7613814" y="3572005"/>
              <a:ext cx="1908928" cy="746095"/>
            </a:xfrm>
            <a:prstGeom prst="bentConnector3">
              <a:avLst>
                <a:gd name="adj1" fmla="val 64221"/>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Connector: Elbow 26">
              <a:extLst>
                <a:ext uri="{FF2B5EF4-FFF2-40B4-BE49-F238E27FC236}">
                  <a16:creationId xmlns:a16="http://schemas.microsoft.com/office/drawing/2014/main" id="{4CCDE813-E318-5B4E-6B1D-87C40B9ECB9A}"/>
                </a:ext>
              </a:extLst>
            </p:cNvPr>
            <p:cNvCxnSpPr>
              <a:cxnSpLocks/>
            </p:cNvCxnSpPr>
            <p:nvPr/>
          </p:nvCxnSpPr>
          <p:spPr>
            <a:xfrm flipV="1">
              <a:off x="7651983" y="4206974"/>
              <a:ext cx="1870759" cy="260459"/>
            </a:xfrm>
            <a:prstGeom prst="bentConnector3">
              <a:avLst>
                <a:gd name="adj1" fmla="val 70493"/>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9" name="Rectangle 18">
            <a:extLst>
              <a:ext uri="{FF2B5EF4-FFF2-40B4-BE49-F238E27FC236}">
                <a16:creationId xmlns:a16="http://schemas.microsoft.com/office/drawing/2014/main" id="{C818A9FF-7DBD-CBDA-1FA4-7A772B07527D}"/>
              </a:ext>
            </a:extLst>
          </p:cNvPr>
          <p:cNvSpPr/>
          <p:nvPr/>
        </p:nvSpPr>
        <p:spPr bwMode="auto">
          <a:xfrm>
            <a:off x="797197" y="4433933"/>
            <a:ext cx="2007648" cy="680652"/>
          </a:xfrm>
          <a:prstGeom prst="rect">
            <a:avLst/>
          </a:prstGeom>
          <a:solidFill>
            <a:schemeClr val="bg1"/>
          </a:solidFill>
          <a:ln w="9525" cap="flat" cmpd="sng" algn="ctr">
            <a:solidFill>
              <a:schemeClr val="tx1">
                <a:lumMod val="50000"/>
                <a:lumOff val="50000"/>
              </a:schemeClr>
            </a:solidFill>
            <a:prstDash val="solid"/>
            <a:round/>
            <a:headEnd type="none" w="med" len="med"/>
            <a:tailEnd type="none" w="med" len="med"/>
          </a:ln>
          <a:effectLst/>
        </p:spPr>
        <p:txBody>
          <a:bodyPr vert="horz" wrap="square" lIns="91440" tIns="45720" rIns="91440" bIns="91440" numCol="1" rtlCol="0" anchor="t"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Enterprise Accounts</a:t>
            </a:r>
          </a:p>
        </p:txBody>
      </p:sp>
      <p:sp>
        <p:nvSpPr>
          <p:cNvPr id="6" name="Rectangle 5">
            <a:extLst>
              <a:ext uri="{FF2B5EF4-FFF2-40B4-BE49-F238E27FC236}">
                <a16:creationId xmlns:a16="http://schemas.microsoft.com/office/drawing/2014/main" id="{EEA92463-6D2D-8EAA-3932-F784161DCFD0}"/>
              </a:ext>
            </a:extLst>
          </p:cNvPr>
          <p:cNvSpPr/>
          <p:nvPr/>
        </p:nvSpPr>
        <p:spPr bwMode="auto">
          <a:xfrm>
            <a:off x="797197" y="3163995"/>
            <a:ext cx="2007648" cy="564511"/>
          </a:xfrm>
          <a:prstGeom prst="rect">
            <a:avLst/>
          </a:prstGeom>
          <a:solidFill>
            <a:schemeClr val="bg1"/>
          </a:solidFill>
          <a:ln w="9525" cap="flat" cmpd="sng" algn="ctr">
            <a:solidFill>
              <a:schemeClr val="tx1">
                <a:lumMod val="50000"/>
                <a:lumOff val="50000"/>
              </a:schemeClr>
            </a:solidFill>
            <a:prstDash val="solid"/>
            <a:round/>
            <a:headEnd type="none" w="med" len="med"/>
            <a:tailEnd type="none" w="med" len="med"/>
          </a:ln>
          <a:effectLst/>
        </p:spPr>
        <p:txBody>
          <a:bodyPr vert="horz" wrap="square" lIns="91440" tIns="45720" rIns="91440" bIns="91440" numCol="1" rtlCol="0" anchor="t"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Privileged Accounts</a:t>
            </a:r>
          </a:p>
        </p:txBody>
      </p:sp>
      <p:sp>
        <p:nvSpPr>
          <p:cNvPr id="8" name="Rectangle 7">
            <a:extLst>
              <a:ext uri="{FF2B5EF4-FFF2-40B4-BE49-F238E27FC236}">
                <a16:creationId xmlns:a16="http://schemas.microsoft.com/office/drawing/2014/main" id="{4EABA23A-BE2A-A47A-C765-DE36DABFE4E4}"/>
              </a:ext>
            </a:extLst>
          </p:cNvPr>
          <p:cNvSpPr/>
          <p:nvPr/>
        </p:nvSpPr>
        <p:spPr bwMode="auto">
          <a:xfrm>
            <a:off x="797197" y="3798964"/>
            <a:ext cx="2007648" cy="564511"/>
          </a:xfrm>
          <a:prstGeom prst="rect">
            <a:avLst/>
          </a:prstGeom>
          <a:solidFill>
            <a:schemeClr val="bg1"/>
          </a:solidFill>
          <a:ln w="9525" cap="flat" cmpd="sng" algn="ctr">
            <a:solidFill>
              <a:schemeClr val="tx1">
                <a:lumMod val="50000"/>
                <a:lumOff val="50000"/>
              </a:schemeClr>
            </a:solidFill>
            <a:prstDash val="solid"/>
            <a:round/>
            <a:headEnd type="none" w="med" len="med"/>
            <a:tailEnd type="none" w="med" len="med"/>
          </a:ln>
          <a:effectLst/>
        </p:spPr>
        <p:txBody>
          <a:bodyPr vert="horz" wrap="square" lIns="91440" tIns="45720" rIns="91440" bIns="91440" numCol="1" rtlCol="0" anchor="t"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Specialized Accounts</a:t>
            </a:r>
          </a:p>
        </p:txBody>
      </p:sp>
      <p:sp>
        <p:nvSpPr>
          <p:cNvPr id="9" name="Rectangle 8">
            <a:extLst>
              <a:ext uri="{FF2B5EF4-FFF2-40B4-BE49-F238E27FC236}">
                <a16:creationId xmlns:a16="http://schemas.microsoft.com/office/drawing/2014/main" id="{A6C1D26A-DE59-E3DE-8718-621E219D025C}"/>
              </a:ext>
            </a:extLst>
          </p:cNvPr>
          <p:cNvSpPr/>
          <p:nvPr/>
        </p:nvSpPr>
        <p:spPr bwMode="auto">
          <a:xfrm>
            <a:off x="800657" y="5174348"/>
            <a:ext cx="2007648" cy="760356"/>
          </a:xfrm>
          <a:prstGeom prst="rect">
            <a:avLst/>
          </a:prstGeom>
          <a:solidFill>
            <a:schemeClr val="bg1"/>
          </a:solidFill>
          <a:ln w="9525" cap="flat" cmpd="sng" algn="ctr">
            <a:solidFill>
              <a:schemeClr val="tx1">
                <a:lumMod val="50000"/>
                <a:lumOff val="50000"/>
              </a:schemeClr>
            </a:solidFill>
            <a:prstDash val="solid"/>
            <a:round/>
            <a:headEnd type="none" w="med" len="med"/>
            <a:tailEnd type="none" w="med" len="med"/>
          </a:ln>
          <a:effectLst/>
        </p:spPr>
        <p:txBody>
          <a:bodyPr vert="horz" wrap="square" lIns="91440" tIns="45720" rIns="91440" bIns="91440" numCol="1" rtlCol="0" anchor="t"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Anonymous and Consumer identities </a:t>
            </a:r>
          </a:p>
        </p:txBody>
      </p:sp>
      <p:cxnSp>
        <p:nvCxnSpPr>
          <p:cNvPr id="459" name="Connector: Elbow 458">
            <a:extLst>
              <a:ext uri="{FF2B5EF4-FFF2-40B4-BE49-F238E27FC236}">
                <a16:creationId xmlns:a16="http://schemas.microsoft.com/office/drawing/2014/main" id="{BE0B725C-068B-4B0E-B370-72FA5CEEA648}"/>
              </a:ext>
            </a:extLst>
          </p:cNvPr>
          <p:cNvCxnSpPr>
            <a:cxnSpLocks/>
            <a:endCxn id="355" idx="1"/>
          </p:cNvCxnSpPr>
          <p:nvPr/>
        </p:nvCxnSpPr>
        <p:spPr>
          <a:xfrm>
            <a:off x="7358819" y="4586659"/>
            <a:ext cx="2011523" cy="986206"/>
          </a:xfrm>
          <a:prstGeom prst="bentConnector3">
            <a:avLst>
              <a:gd name="adj1" fmla="val 66573"/>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22" name="Connector: Elbow 221">
            <a:extLst>
              <a:ext uri="{FF2B5EF4-FFF2-40B4-BE49-F238E27FC236}">
                <a16:creationId xmlns:a16="http://schemas.microsoft.com/office/drawing/2014/main" id="{56A11313-4291-46BB-B29D-CC9B4FB9C4DA}"/>
              </a:ext>
            </a:extLst>
          </p:cNvPr>
          <p:cNvCxnSpPr>
            <a:cxnSpLocks/>
            <a:stCxn id="276" idx="2"/>
            <a:endCxn id="169" idx="0"/>
          </p:cNvCxnSpPr>
          <p:nvPr/>
        </p:nvCxnSpPr>
        <p:spPr>
          <a:xfrm rot="5400000">
            <a:off x="5768477" y="5186618"/>
            <a:ext cx="608119" cy="467630"/>
          </a:xfrm>
          <a:prstGeom prst="bentConnector3">
            <a:avLst>
              <a:gd name="adj1" fmla="val 30722"/>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 name="Connector: Elbow 9">
            <a:extLst>
              <a:ext uri="{FF2B5EF4-FFF2-40B4-BE49-F238E27FC236}">
                <a16:creationId xmlns:a16="http://schemas.microsoft.com/office/drawing/2014/main" id="{FA10FADD-940C-4ABF-A6BB-93DC47751258}"/>
              </a:ext>
            </a:extLst>
          </p:cNvPr>
          <p:cNvCxnSpPr>
            <a:cxnSpLocks/>
            <a:stCxn id="313" idx="2"/>
          </p:cNvCxnSpPr>
          <p:nvPr/>
        </p:nvCxnSpPr>
        <p:spPr>
          <a:xfrm rot="16200000" flipH="1">
            <a:off x="3956555" y="2900711"/>
            <a:ext cx="1349872" cy="918207"/>
          </a:xfrm>
          <a:prstGeom prst="bentConnector3">
            <a:avLst>
              <a:gd name="adj1" fmla="val 96849"/>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 name="Connector: Elbow 14">
            <a:extLst>
              <a:ext uri="{FF2B5EF4-FFF2-40B4-BE49-F238E27FC236}">
                <a16:creationId xmlns:a16="http://schemas.microsoft.com/office/drawing/2014/main" id="{FB0D0352-841C-49A3-949E-FD97690ACA71}"/>
              </a:ext>
            </a:extLst>
          </p:cNvPr>
          <p:cNvCxnSpPr>
            <a:cxnSpLocks/>
            <a:stCxn id="46" idx="0"/>
            <a:endCxn id="315" idx="2"/>
          </p:cNvCxnSpPr>
          <p:nvPr/>
        </p:nvCxnSpPr>
        <p:spPr>
          <a:xfrm rot="16200000" flipV="1">
            <a:off x="5773072" y="3041077"/>
            <a:ext cx="928168" cy="219543"/>
          </a:xfrm>
          <a:prstGeom prst="bentConnector3">
            <a:avLst>
              <a:gd name="adj1" fmla="val 50000"/>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 name="Connector: Elbow 11">
            <a:extLst>
              <a:ext uri="{FF2B5EF4-FFF2-40B4-BE49-F238E27FC236}">
                <a16:creationId xmlns:a16="http://schemas.microsoft.com/office/drawing/2014/main" id="{E6F783E0-B3EE-4249-BBFF-121E01BF0E0C}"/>
              </a:ext>
            </a:extLst>
          </p:cNvPr>
          <p:cNvCxnSpPr>
            <a:cxnSpLocks/>
            <a:stCxn id="31" idx="2"/>
            <a:endCxn id="221" idx="3"/>
          </p:cNvCxnSpPr>
          <p:nvPr/>
        </p:nvCxnSpPr>
        <p:spPr>
          <a:xfrm rot="5400000">
            <a:off x="7067827" y="2936306"/>
            <a:ext cx="1239949" cy="748237"/>
          </a:xfrm>
          <a:prstGeom prst="bentConnector2">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1" name="Oval 50">
            <a:extLst>
              <a:ext uri="{FF2B5EF4-FFF2-40B4-BE49-F238E27FC236}">
                <a16:creationId xmlns:a16="http://schemas.microsoft.com/office/drawing/2014/main" id="{3C4CF9B0-B3FF-41F0-8CEB-52C2130678BC}"/>
              </a:ext>
            </a:extLst>
          </p:cNvPr>
          <p:cNvSpPr/>
          <p:nvPr/>
        </p:nvSpPr>
        <p:spPr bwMode="auto">
          <a:xfrm>
            <a:off x="4952081" y="3671305"/>
            <a:ext cx="2543060" cy="1337905"/>
          </a:xfrm>
          <a:prstGeom prst="ellipse">
            <a:avLst/>
          </a:prstGeom>
          <a:solidFill>
            <a:schemeClr val="accent1">
              <a:lumMod val="60000"/>
              <a:lumOff val="40000"/>
            </a:schemeClr>
          </a:solidFill>
          <a:ln w="285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1A1A1A"/>
              </a:solidFill>
              <a:effectLst/>
              <a:uLnTx/>
              <a:uFillTx/>
              <a:latin typeface="Segoe UI"/>
              <a:ea typeface="Segoe UI" pitchFamily="34" charset="0"/>
              <a:cs typeface="Segoe UI" pitchFamily="34" charset="0"/>
            </a:endParaRPr>
          </a:p>
        </p:txBody>
      </p:sp>
      <p:sp>
        <p:nvSpPr>
          <p:cNvPr id="3" name="Title 1">
            <a:extLst>
              <a:ext uri="{FF2B5EF4-FFF2-40B4-BE49-F238E27FC236}">
                <a16:creationId xmlns:a16="http://schemas.microsoft.com/office/drawing/2014/main" id="{C7B981FC-4C06-4400-9B8D-C342C9D4BC42}"/>
              </a:ext>
            </a:extLst>
          </p:cNvPr>
          <p:cNvSpPr txBox="1">
            <a:spLocks/>
          </p:cNvSpPr>
          <p:nvPr/>
        </p:nvSpPr>
        <p:spPr>
          <a:xfrm>
            <a:off x="225042" y="138564"/>
            <a:ext cx="11304957" cy="861774"/>
          </a:xfrm>
          <a:prstGeom prst="rect">
            <a:avLst/>
          </a:prstGeom>
        </p:spPr>
        <p:txBody>
          <a:bodyPr vert="horz" wrap="square" lIns="0" tIns="0" rIns="0" bIns="0" rtlCol="0" anchor="t">
            <a:spAutoFit/>
          </a:bodyPr>
          <a:lst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19" rtl="0" eaLnBrk="1" fontAlgn="auto" latinLnBrk="0" hangingPunct="1">
              <a:lnSpc>
                <a:spcPct val="100000"/>
              </a:lnSpc>
              <a:spcBef>
                <a:spcPct val="0"/>
              </a:spcBef>
              <a:spcAft>
                <a:spcPts val="0"/>
              </a:spcAft>
              <a:buClrTx/>
              <a:buSzTx/>
              <a:buFontTx/>
              <a:buNone/>
              <a:tabLst/>
              <a:defRPr/>
            </a:pPr>
            <a:r>
              <a:rPr kumimoji="0" lang="en-GB" sz="3600" b="1" i="0" u="none" strike="noStrike" kern="1200" cap="none" spc="-51" normalizeH="0" baseline="0" noProof="0">
                <a:ln w="3175">
                  <a:noFill/>
                </a:ln>
                <a:gradFill>
                  <a:gsLst>
                    <a:gs pos="1250">
                      <a:srgbClr val="1A1A1A"/>
                    </a:gs>
                    <a:gs pos="100000">
                      <a:srgbClr val="1A1A1A"/>
                    </a:gs>
                  </a:gsLst>
                  <a:lin ang="5400000" scaled="0"/>
                </a:gradFill>
                <a:effectLst/>
                <a:uLnTx/>
                <a:uFillTx/>
                <a:latin typeface="Segoe UI Semibold"/>
                <a:ea typeface="+mn-ea"/>
                <a:cs typeface="Segoe UI" pitchFamily="34" charset="0"/>
              </a:rPr>
              <a:t>End State - Secure Identities and Access</a:t>
            </a:r>
          </a:p>
          <a:p>
            <a:pPr marL="0" marR="0" lvl="0" indent="0" algn="l" defTabSz="932719" rtl="0" eaLnBrk="1" fontAlgn="auto" latinLnBrk="0" hangingPunct="1">
              <a:lnSpc>
                <a:spcPct val="100000"/>
              </a:lnSpc>
              <a:spcBef>
                <a:spcPct val="0"/>
              </a:spcBef>
              <a:spcAft>
                <a:spcPts val="0"/>
              </a:spcAft>
              <a:buClrTx/>
              <a:buSzTx/>
              <a:buFontTx/>
              <a:buNone/>
              <a:tabLst/>
              <a:defRPr/>
            </a:pPr>
            <a:r>
              <a:rPr kumimoji="0" lang="en-GB" sz="1800" b="0" i="1" u="none" strike="noStrike" kern="1200" cap="none" spc="-51" normalizeH="0" baseline="0" noProof="0">
                <a:ln w="3175">
                  <a:noFill/>
                </a:ln>
                <a:gradFill>
                  <a:gsLst>
                    <a:gs pos="1250">
                      <a:srgbClr val="1A1A1A"/>
                    </a:gs>
                    <a:gs pos="100000">
                      <a:srgbClr val="1A1A1A"/>
                    </a:gs>
                  </a:gsLst>
                  <a:lin ang="5400000" scaled="0"/>
                </a:gradFill>
                <a:effectLst/>
                <a:uLnTx/>
                <a:uFillTx/>
                <a:latin typeface="Segoe UI"/>
                <a:ea typeface="+mn-ea"/>
                <a:cs typeface="Segoe UI" pitchFamily="34" charset="0"/>
              </a:rPr>
              <a:t>Full Adaptive Access </a:t>
            </a:r>
            <a:r>
              <a:rPr kumimoji="0" lang="en-US" sz="1800" b="0" i="1" u="none" strike="noStrike" kern="1200" cap="none" spc="-51" normalizeH="0" baseline="0" noProof="0">
                <a:ln w="3175">
                  <a:noFill/>
                </a:ln>
                <a:gradFill>
                  <a:gsLst>
                    <a:gs pos="1250">
                      <a:srgbClr val="1A1A1A"/>
                    </a:gs>
                    <a:gs pos="100000">
                      <a:srgbClr val="1A1A1A"/>
                    </a:gs>
                  </a:gsLst>
                  <a:lin ang="5400000" scaled="0"/>
                </a:gradFill>
                <a:effectLst/>
                <a:uLnTx/>
                <a:uFillTx/>
                <a:latin typeface="Segoe UI"/>
                <a:ea typeface="+mn-ea"/>
                <a:cs typeface="Segoe UI" pitchFamily="34" charset="0"/>
              </a:rPr>
              <a:t>bridging both worlds and fulfilling Zero Trust and SASE visions</a:t>
            </a:r>
          </a:p>
        </p:txBody>
      </p:sp>
      <p:grpSp>
        <p:nvGrpSpPr>
          <p:cNvPr id="40" name="Group 39">
            <a:extLst>
              <a:ext uri="{FF2B5EF4-FFF2-40B4-BE49-F238E27FC236}">
                <a16:creationId xmlns:a16="http://schemas.microsoft.com/office/drawing/2014/main" id="{49CBC529-4E97-4839-A643-E031EAA02C0F}"/>
              </a:ext>
            </a:extLst>
          </p:cNvPr>
          <p:cNvGrpSpPr/>
          <p:nvPr/>
        </p:nvGrpSpPr>
        <p:grpSpPr>
          <a:xfrm>
            <a:off x="3408670" y="1562388"/>
            <a:ext cx="1527435" cy="1122491"/>
            <a:chOff x="-835672" y="-1407781"/>
            <a:chExt cx="1527435" cy="1122491"/>
          </a:xfrm>
        </p:grpSpPr>
        <p:sp>
          <p:nvSpPr>
            <p:cNvPr id="313" name="Rectangle 312">
              <a:extLst>
                <a:ext uri="{FF2B5EF4-FFF2-40B4-BE49-F238E27FC236}">
                  <a16:creationId xmlns:a16="http://schemas.microsoft.com/office/drawing/2014/main" id="{3D154502-1087-4C72-BA3E-CA0D251D5B51}"/>
                </a:ext>
              </a:extLst>
            </p:cNvPr>
            <p:cNvSpPr/>
            <p:nvPr/>
          </p:nvSpPr>
          <p:spPr bwMode="auto">
            <a:xfrm>
              <a:off x="-835672" y="-1407781"/>
              <a:ext cx="1527435" cy="1122491"/>
            </a:xfrm>
            <a:prstGeom prst="rect">
              <a:avLst/>
            </a:prstGeom>
            <a:solidFill>
              <a:schemeClr val="bg1"/>
            </a:solidFill>
            <a:ln w="9525" cap="flat" cmpd="sng" algn="ctr">
              <a:solidFill>
                <a:schemeClr val="tx1">
                  <a:lumMod val="50000"/>
                  <a:lumOff val="50000"/>
                </a:schemeClr>
              </a:solid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err="1">
                <a:ln>
                  <a:noFill/>
                </a:ln>
                <a:solidFill>
                  <a:srgbClr val="000000"/>
                </a:solidFill>
                <a:effectLst/>
                <a:uLnTx/>
                <a:uFillTx/>
                <a:latin typeface="Segoe UI"/>
                <a:ea typeface="+mn-ea"/>
                <a:cs typeface="+mn-cs"/>
              </a:endParaRPr>
            </a:p>
          </p:txBody>
        </p:sp>
        <p:pic>
          <p:nvPicPr>
            <p:cNvPr id="17" name="Picture 2" descr="Salesforce Icon of Flat style - Available in SVG, PNG, EPS, AI ...">
              <a:extLst>
                <a:ext uri="{FF2B5EF4-FFF2-40B4-BE49-F238E27FC236}">
                  <a16:creationId xmlns:a16="http://schemas.microsoft.com/office/drawing/2014/main" id="{F7E1DBD4-A3E6-4E73-B3DC-96CC34AA30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5112" y="-887471"/>
              <a:ext cx="338174" cy="338174"/>
            </a:xfrm>
            <a:prstGeom prst="rect">
              <a:avLst/>
            </a:prstGeom>
            <a:noFill/>
            <a:extLst>
              <a:ext uri="{909E8E84-426E-40DD-AFC4-6F175D3DCCD1}">
                <a14:hiddenFill xmlns:a14="http://schemas.microsoft.com/office/drawing/2010/main">
                  <a:solidFill>
                    <a:srgbClr val="FFFFFF"/>
                  </a:solidFill>
                </a14:hiddenFill>
              </a:ext>
            </a:extLst>
          </p:spPr>
        </p:pic>
        <p:sp>
          <p:nvSpPr>
            <p:cNvPr id="38" name="Rectangle 37">
              <a:extLst>
                <a:ext uri="{FF2B5EF4-FFF2-40B4-BE49-F238E27FC236}">
                  <a16:creationId xmlns:a16="http://schemas.microsoft.com/office/drawing/2014/main" id="{638B316A-2B6D-44F7-8543-927AF532DD45}"/>
                </a:ext>
              </a:extLst>
            </p:cNvPr>
            <p:cNvSpPr/>
            <p:nvPr/>
          </p:nvSpPr>
          <p:spPr bwMode="auto">
            <a:xfrm>
              <a:off x="-706435" y="-1319076"/>
              <a:ext cx="1317458" cy="34290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Sanctioned and Managed Services</a:t>
              </a:r>
            </a:p>
          </p:txBody>
        </p:sp>
        <p:pic>
          <p:nvPicPr>
            <p:cNvPr id="28" name="Picture 2" descr="Office 365 is now Microsoft 365: What you need to know - TechRepublic">
              <a:extLst>
                <a:ext uri="{FF2B5EF4-FFF2-40B4-BE49-F238E27FC236}">
                  <a16:creationId xmlns:a16="http://schemas.microsoft.com/office/drawing/2014/main" id="{944D96BC-A197-4992-809C-6400CFE4F1F3}"/>
                </a:ext>
              </a:extLst>
            </p:cNvPr>
            <p:cNvPicPr>
              <a:picLocks noChangeAspect="1" noChangeArrowheads="1"/>
            </p:cNvPicPr>
            <p:nvPr/>
          </p:nvPicPr>
          <p:blipFill rotWithShape="1">
            <a:blip r:embed="rId4">
              <a:clrChange>
                <a:clrFrom>
                  <a:srgbClr val="FBFBFB"/>
                </a:clrFrom>
                <a:clrTo>
                  <a:srgbClr val="FBFBFB">
                    <a:alpha val="0"/>
                  </a:srgbClr>
                </a:clrTo>
              </a:clrChange>
              <a:extLst>
                <a:ext uri="{28A0092B-C50C-407E-A947-70E740481C1C}">
                  <a14:useLocalDpi xmlns:a14="http://schemas.microsoft.com/office/drawing/2010/main" val="0"/>
                </a:ext>
              </a:extLst>
            </a:blip>
            <a:srcRect/>
            <a:stretch/>
          </p:blipFill>
          <p:spPr bwMode="auto">
            <a:xfrm>
              <a:off x="-819931" y="-839765"/>
              <a:ext cx="1063916" cy="26567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oup 40">
            <a:extLst>
              <a:ext uri="{FF2B5EF4-FFF2-40B4-BE49-F238E27FC236}">
                <a16:creationId xmlns:a16="http://schemas.microsoft.com/office/drawing/2014/main" id="{F946715B-ACD7-4A13-9713-3C1BC9591333}"/>
              </a:ext>
            </a:extLst>
          </p:cNvPr>
          <p:cNvGrpSpPr/>
          <p:nvPr/>
        </p:nvGrpSpPr>
        <p:grpSpPr>
          <a:xfrm>
            <a:off x="5015396" y="1560501"/>
            <a:ext cx="2201476" cy="1126264"/>
            <a:chOff x="1056748" y="-1411554"/>
            <a:chExt cx="2096320" cy="1126264"/>
          </a:xfrm>
        </p:grpSpPr>
        <p:sp>
          <p:nvSpPr>
            <p:cNvPr id="315" name="Rectangle 314">
              <a:extLst>
                <a:ext uri="{FF2B5EF4-FFF2-40B4-BE49-F238E27FC236}">
                  <a16:creationId xmlns:a16="http://schemas.microsoft.com/office/drawing/2014/main" id="{AD86E86B-8D6E-4439-B3EF-2433B30ED0C3}"/>
                </a:ext>
              </a:extLst>
            </p:cNvPr>
            <p:cNvSpPr/>
            <p:nvPr/>
          </p:nvSpPr>
          <p:spPr bwMode="auto">
            <a:xfrm>
              <a:off x="1227286" y="-1411554"/>
              <a:ext cx="1776670" cy="1126264"/>
            </a:xfrm>
            <a:prstGeom prst="rect">
              <a:avLst/>
            </a:prstGeom>
            <a:solidFill>
              <a:schemeClr val="bg1"/>
            </a:solidFill>
            <a:ln w="9525" cap="flat" cmpd="sng" algn="ctr">
              <a:solidFill>
                <a:schemeClr val="tx1">
                  <a:lumMod val="50000"/>
                  <a:lumOff val="50000"/>
                </a:schemeClr>
              </a:solid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Segoe UI"/>
                <a:ea typeface="+mn-ea"/>
                <a:cs typeface="+mn-cs"/>
              </a:endParaRPr>
            </a:p>
          </p:txBody>
        </p:sp>
        <p:pic>
          <p:nvPicPr>
            <p:cNvPr id="33" name="Picture 2" descr="Video, youtube icon">
              <a:extLst>
                <a:ext uri="{FF2B5EF4-FFF2-40B4-BE49-F238E27FC236}">
                  <a16:creationId xmlns:a16="http://schemas.microsoft.com/office/drawing/2014/main" id="{93483198-3DFA-4811-9C90-AAC2B43C18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1775" y="-771583"/>
              <a:ext cx="218161" cy="218161"/>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Twitter">
              <a:extLst>
                <a:ext uri="{FF2B5EF4-FFF2-40B4-BE49-F238E27FC236}">
                  <a16:creationId xmlns:a16="http://schemas.microsoft.com/office/drawing/2014/main" id="{AE4AD401-794D-43EA-9818-A7DB6B14EC1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85005" y="-776706"/>
              <a:ext cx="228407" cy="228407"/>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a:extLst>
                <a:ext uri="{FF2B5EF4-FFF2-40B4-BE49-F238E27FC236}">
                  <a16:creationId xmlns:a16="http://schemas.microsoft.com/office/drawing/2014/main" id="{6E7CF0F6-4A22-448E-BD5E-338580AC51DF}"/>
                </a:ext>
              </a:extLst>
            </p:cNvPr>
            <p:cNvPicPr>
              <a:picLocks noChangeAspect="1"/>
            </p:cNvPicPr>
            <p:nvPr/>
          </p:nvPicPr>
          <p:blipFill>
            <a:blip r:embed="rId7"/>
            <a:stretch>
              <a:fillRect/>
            </a:stretch>
          </p:blipFill>
          <p:spPr>
            <a:xfrm>
              <a:off x="2037334" y="-774767"/>
              <a:ext cx="219308" cy="224529"/>
            </a:xfrm>
            <a:prstGeom prst="rect">
              <a:avLst/>
            </a:prstGeom>
          </p:spPr>
        </p:pic>
        <p:pic>
          <p:nvPicPr>
            <p:cNvPr id="36" name="Picture 2" descr="See the source image">
              <a:extLst>
                <a:ext uri="{FF2B5EF4-FFF2-40B4-BE49-F238E27FC236}">
                  <a16:creationId xmlns:a16="http://schemas.microsoft.com/office/drawing/2014/main" id="{BAE46D10-B0D6-428A-AC1C-6BC6D593A5E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55383" y="-789297"/>
              <a:ext cx="253588" cy="253588"/>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31">
              <a:extLst>
                <a:ext uri="{FF2B5EF4-FFF2-40B4-BE49-F238E27FC236}">
                  <a16:creationId xmlns:a16="http://schemas.microsoft.com/office/drawing/2014/main" id="{0EDFE3D1-CA71-4C53-94F4-CB58982B2952}"/>
                </a:ext>
              </a:extLst>
            </p:cNvPr>
            <p:cNvSpPr/>
            <p:nvPr/>
          </p:nvSpPr>
          <p:spPr bwMode="auto">
            <a:xfrm>
              <a:off x="1056748" y="-1281947"/>
              <a:ext cx="2096320" cy="265186"/>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Internet and Unsanctioned/Unmanaged Apps</a:t>
              </a:r>
            </a:p>
          </p:txBody>
        </p:sp>
        <p:pic>
          <p:nvPicPr>
            <p:cNvPr id="37" name="Picture 36" descr="See the source image">
              <a:extLst>
                <a:ext uri="{FF2B5EF4-FFF2-40B4-BE49-F238E27FC236}">
                  <a16:creationId xmlns:a16="http://schemas.microsoft.com/office/drawing/2014/main" id="{2484A495-554A-46E0-A05D-2298F23BBA0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4094" y="-778966"/>
              <a:ext cx="232926" cy="23292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9" name="Group 38">
            <a:extLst>
              <a:ext uri="{FF2B5EF4-FFF2-40B4-BE49-F238E27FC236}">
                <a16:creationId xmlns:a16="http://schemas.microsoft.com/office/drawing/2014/main" id="{C873F7DA-A13D-4A2A-81A4-3F38D291396C}"/>
              </a:ext>
            </a:extLst>
          </p:cNvPr>
          <p:cNvGrpSpPr/>
          <p:nvPr/>
        </p:nvGrpSpPr>
        <p:grpSpPr>
          <a:xfrm>
            <a:off x="7207820" y="1564186"/>
            <a:ext cx="1708198" cy="1126264"/>
            <a:chOff x="3483055" y="-1785152"/>
            <a:chExt cx="1708198" cy="1126264"/>
          </a:xfrm>
        </p:grpSpPr>
        <p:sp>
          <p:nvSpPr>
            <p:cNvPr id="31" name="Rectangle 30">
              <a:extLst>
                <a:ext uri="{FF2B5EF4-FFF2-40B4-BE49-F238E27FC236}">
                  <a16:creationId xmlns:a16="http://schemas.microsoft.com/office/drawing/2014/main" id="{544D3B57-8FF6-4F4B-91C8-AA366BB56C2A}"/>
                </a:ext>
              </a:extLst>
            </p:cNvPr>
            <p:cNvSpPr/>
            <p:nvPr/>
          </p:nvSpPr>
          <p:spPr bwMode="auto">
            <a:xfrm>
              <a:off x="3483055" y="-1785152"/>
              <a:ext cx="1708198" cy="1126264"/>
            </a:xfrm>
            <a:prstGeom prst="rect">
              <a:avLst/>
            </a:prstGeom>
            <a:solidFill>
              <a:schemeClr val="bg1"/>
            </a:solidFill>
            <a:ln w="9525" cap="flat" cmpd="sng" algn="ctr">
              <a:solidFill>
                <a:schemeClr val="tx1">
                  <a:lumMod val="50000"/>
                  <a:lumOff val="50000"/>
                </a:schemeClr>
              </a:solid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Segoe UI"/>
                <a:ea typeface="+mn-ea"/>
                <a:cs typeface="+mn-cs"/>
              </a:endParaRPr>
            </a:p>
          </p:txBody>
        </p:sp>
        <p:pic>
          <p:nvPicPr>
            <p:cNvPr id="24" name="Picture 23" descr="Image result for server icon">
              <a:extLst>
                <a:ext uri="{FF2B5EF4-FFF2-40B4-BE49-F238E27FC236}">
                  <a16:creationId xmlns:a16="http://schemas.microsoft.com/office/drawing/2014/main" id="{A8635909-A472-4116-9EBD-1A8A54895926}"/>
                </a:ext>
              </a:extLst>
            </p:cNvPr>
            <p:cNvPicPr>
              <a:picLocks noChangeAspect="1" noChangeArrowheads="1"/>
            </p:cNvPicPr>
            <p:nvPr/>
          </p:nvPicPr>
          <p:blipFill>
            <a:blip r:embed="rId10">
              <a:biLevel thresh="75000"/>
              <a:extLst>
                <a:ext uri="{BEBA8EAE-BF5A-486C-A8C5-ECC9F3942E4B}">
                  <a14:imgProps xmlns:a14="http://schemas.microsoft.com/office/drawing/2010/main">
                    <a14:imgLayer r:embed="rId11">
                      <a14:imgEffect>
                        <a14:colorTemperature colorTemp="11200"/>
                      </a14:imgEffect>
                    </a14:imgLayer>
                  </a14:imgProps>
                </a:ext>
                <a:ext uri="{28A0092B-C50C-407E-A947-70E740481C1C}">
                  <a14:useLocalDpi xmlns:a14="http://schemas.microsoft.com/office/drawing/2010/main" val="0"/>
                </a:ext>
              </a:extLst>
            </a:blip>
            <a:srcRect/>
            <a:stretch>
              <a:fillRect/>
            </a:stretch>
          </p:blipFill>
          <p:spPr bwMode="auto">
            <a:xfrm>
              <a:off x="4708266" y="-1121892"/>
              <a:ext cx="206589" cy="206589"/>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a:extLst>
                <a:ext uri="{FF2B5EF4-FFF2-40B4-BE49-F238E27FC236}">
                  <a16:creationId xmlns:a16="http://schemas.microsoft.com/office/drawing/2014/main" id="{59E14D00-141C-41D5-9524-4CCD0EEEA833}"/>
                </a:ext>
              </a:extLst>
            </p:cNvPr>
            <p:cNvSpPr/>
            <p:nvPr/>
          </p:nvSpPr>
          <p:spPr bwMode="auto">
            <a:xfrm>
              <a:off x="3535067" y="-1691839"/>
              <a:ext cx="1594124" cy="34290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Private and Managed in the cloud or on-premises</a:t>
              </a:r>
            </a:p>
          </p:txBody>
        </p:sp>
        <p:pic>
          <p:nvPicPr>
            <p:cNvPr id="20" name="Picture 2" descr="Azure Icon of Flat style - Available in SVG, PNG, EPS, AI &amp; Icon fonts">
              <a:extLst>
                <a:ext uri="{FF2B5EF4-FFF2-40B4-BE49-F238E27FC236}">
                  <a16:creationId xmlns:a16="http://schemas.microsoft.com/office/drawing/2014/main" id="{432E3596-EAAB-4CF4-ABE9-D0E72A995F5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674399" y="-1176159"/>
              <a:ext cx="269815" cy="269815"/>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a:extLst>
                <a:ext uri="{FF2B5EF4-FFF2-40B4-BE49-F238E27FC236}">
                  <a16:creationId xmlns:a16="http://schemas.microsoft.com/office/drawing/2014/main" id="{B20F5429-A0E8-4C86-9442-E55D5D6C6C34}"/>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169010" y="-1077721"/>
              <a:ext cx="278532" cy="166680"/>
            </a:xfrm>
            <a:prstGeom prst="rect">
              <a:avLst/>
            </a:prstGeom>
            <a:noFill/>
            <a:extLst>
              <a:ext uri="{909E8E84-426E-40DD-AFC4-6F175D3DCCD1}">
                <a14:hiddenFill xmlns:a14="http://schemas.microsoft.com/office/drawing/2010/main">
                  <a:solidFill>
                    <a:srgbClr val="FFFFFF"/>
                  </a:solidFill>
                </a14:hiddenFill>
              </a:ext>
            </a:extLst>
          </p:spPr>
        </p:pic>
      </p:grpSp>
      <p:sp>
        <p:nvSpPr>
          <p:cNvPr id="316" name="Rectangle 315">
            <a:extLst>
              <a:ext uri="{FF2B5EF4-FFF2-40B4-BE49-F238E27FC236}">
                <a16:creationId xmlns:a16="http://schemas.microsoft.com/office/drawing/2014/main" id="{D739ADFB-9FE1-4AFA-B09D-915078DE579E}"/>
              </a:ext>
            </a:extLst>
          </p:cNvPr>
          <p:cNvSpPr/>
          <p:nvPr/>
        </p:nvSpPr>
        <p:spPr>
          <a:xfrm>
            <a:off x="8967425" y="2674348"/>
            <a:ext cx="2758577" cy="4001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Differentiated Devices</a:t>
            </a:r>
            <a:endPar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a:ea typeface="+mn-ea"/>
              <a:cs typeface="+mn-cs"/>
            </a:endParaRPr>
          </a:p>
        </p:txBody>
      </p:sp>
      <p:sp>
        <p:nvSpPr>
          <p:cNvPr id="387" name="Rectangle 386">
            <a:extLst>
              <a:ext uri="{FF2B5EF4-FFF2-40B4-BE49-F238E27FC236}">
                <a16:creationId xmlns:a16="http://schemas.microsoft.com/office/drawing/2014/main" id="{06F0D943-D6A8-4365-ACC3-B63BCAC80223}"/>
              </a:ext>
            </a:extLst>
          </p:cNvPr>
          <p:cNvSpPr/>
          <p:nvPr/>
        </p:nvSpPr>
        <p:spPr>
          <a:xfrm>
            <a:off x="446524" y="2702011"/>
            <a:ext cx="2955746" cy="4001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Differentiated Identities</a:t>
            </a:r>
            <a:endPar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a:ea typeface="+mn-ea"/>
              <a:cs typeface="+mn-cs"/>
            </a:endParaRPr>
          </a:p>
        </p:txBody>
      </p:sp>
      <p:sp>
        <p:nvSpPr>
          <p:cNvPr id="452" name="Rectangle 451">
            <a:extLst>
              <a:ext uri="{FF2B5EF4-FFF2-40B4-BE49-F238E27FC236}">
                <a16:creationId xmlns:a16="http://schemas.microsoft.com/office/drawing/2014/main" id="{2BAA5649-C752-47AE-979D-B6CDBC15E55D}"/>
              </a:ext>
            </a:extLst>
          </p:cNvPr>
          <p:cNvSpPr/>
          <p:nvPr/>
        </p:nvSpPr>
        <p:spPr>
          <a:xfrm>
            <a:off x="4787940" y="1088926"/>
            <a:ext cx="3036537" cy="4001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Differentiated Resources</a:t>
            </a:r>
            <a:endParaRPr kumimoji="0" lang="en-US" sz="2000" b="0" i="0" u="none" strike="noStrike" kern="1200" cap="none" spc="0" normalizeH="0" baseline="0" noProof="0">
              <a:ln>
                <a:noFill/>
              </a:ln>
              <a:gradFill>
                <a:gsLst>
                  <a:gs pos="2917">
                    <a:srgbClr val="1A1A1A"/>
                  </a:gs>
                  <a:gs pos="100000">
                    <a:srgbClr val="1A1A1A"/>
                  </a:gs>
                </a:gsLst>
                <a:lin ang="5400000" scaled="0"/>
              </a:gradFill>
              <a:effectLst/>
              <a:uLnTx/>
              <a:uFillTx/>
              <a:latin typeface="Segoe UI"/>
              <a:ea typeface="+mn-ea"/>
              <a:cs typeface="+mn-cs"/>
            </a:endParaRPr>
          </a:p>
        </p:txBody>
      </p:sp>
      <p:sp>
        <p:nvSpPr>
          <p:cNvPr id="169" name="Rectangle: Rounded Corners 168">
            <a:extLst>
              <a:ext uri="{FF2B5EF4-FFF2-40B4-BE49-F238E27FC236}">
                <a16:creationId xmlns:a16="http://schemas.microsoft.com/office/drawing/2014/main" id="{EB8476B0-4D34-4257-BE9D-8659DF60CE4D}"/>
              </a:ext>
            </a:extLst>
          </p:cNvPr>
          <p:cNvSpPr/>
          <p:nvPr/>
        </p:nvSpPr>
        <p:spPr bwMode="auto">
          <a:xfrm>
            <a:off x="4442245" y="5724493"/>
            <a:ext cx="2792951" cy="679293"/>
          </a:xfrm>
          <a:prstGeom prst="roundRect">
            <a:avLst>
              <a:gd name="adj" fmla="val 50000"/>
            </a:avLst>
          </a:prstGeom>
          <a:solidFill>
            <a:schemeClr val="bg1">
              <a:lumMod val="95000"/>
            </a:schemeClr>
          </a:solidFill>
          <a:ln w="12700">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t" anchorCtr="0" forceAA="0" compatLnSpc="1">
            <a:prstTxWarp prst="textNoShape">
              <a:avLst/>
            </a:prstTxWarp>
            <a:noAutofit/>
          </a:bodyPr>
          <a:lstStyle/>
          <a:p>
            <a:pPr marL="0" marR="0" lvl="0" indent="0" algn="ctr" defTabSz="932114" rtl="0" eaLnBrk="1" fontAlgn="base" latinLnBrk="0" hangingPunct="1">
              <a:lnSpc>
                <a:spcPct val="90000"/>
              </a:lnSpc>
              <a:spcBef>
                <a:spcPct val="0"/>
              </a:spcBef>
              <a:spcAft>
                <a:spcPct val="0"/>
              </a:spcAft>
              <a:buClrTx/>
              <a:buSzTx/>
              <a:buFontTx/>
              <a:buNone/>
              <a:tabLst/>
              <a:defRPr/>
            </a:pPr>
            <a:endParaRPr kumimoji="0" lang="en-US" sz="1200" b="1" i="0" u="none" strike="noStrike" kern="1200" cap="none" spc="0" normalizeH="0" baseline="0" noProof="0">
              <a:ln>
                <a:noFill/>
              </a:ln>
              <a:solidFill>
                <a:sysClr val="windowText" lastClr="000000"/>
              </a:solidFill>
              <a:effectLst/>
              <a:uLnTx/>
              <a:uFillTx/>
              <a:latin typeface="Segoe UI"/>
              <a:ea typeface="+mn-ea"/>
              <a:cs typeface="Segoe UI" pitchFamily="34" charset="0"/>
            </a:endParaRPr>
          </a:p>
        </p:txBody>
      </p:sp>
      <p:cxnSp>
        <p:nvCxnSpPr>
          <p:cNvPr id="170" name="Straight Connector 169">
            <a:extLst>
              <a:ext uri="{FF2B5EF4-FFF2-40B4-BE49-F238E27FC236}">
                <a16:creationId xmlns:a16="http://schemas.microsoft.com/office/drawing/2014/main" id="{66D75EC2-363D-4565-A35F-5D27F2DB1C03}"/>
              </a:ext>
            </a:extLst>
          </p:cNvPr>
          <p:cNvCxnSpPr>
            <a:cxnSpLocks/>
          </p:cNvCxnSpPr>
          <p:nvPr/>
        </p:nvCxnSpPr>
        <p:spPr>
          <a:xfrm>
            <a:off x="5208757" y="6250975"/>
            <a:ext cx="1332077" cy="0"/>
          </a:xfrm>
          <a:prstGeom prst="line">
            <a:avLst/>
          </a:prstGeom>
          <a:solidFill>
            <a:srgbClr val="FFFFFF">
              <a:lumMod val="95000"/>
            </a:srgbClr>
          </a:solidFill>
          <a:ln w="19050" cap="flat" cmpd="sng" algn="ctr">
            <a:solidFill>
              <a:srgbClr val="505050"/>
            </a:solidFill>
            <a:prstDash val="solid"/>
          </a:ln>
          <a:effectLst/>
        </p:spPr>
      </p:cxnSp>
      <p:cxnSp>
        <p:nvCxnSpPr>
          <p:cNvPr id="172" name="Straight Connector 171">
            <a:extLst>
              <a:ext uri="{FF2B5EF4-FFF2-40B4-BE49-F238E27FC236}">
                <a16:creationId xmlns:a16="http://schemas.microsoft.com/office/drawing/2014/main" id="{5AC7BF3D-BC40-43E8-97C2-C9EC5D91C500}"/>
              </a:ext>
            </a:extLst>
          </p:cNvPr>
          <p:cNvCxnSpPr>
            <a:cxnSpLocks/>
          </p:cNvCxnSpPr>
          <p:nvPr/>
        </p:nvCxnSpPr>
        <p:spPr>
          <a:xfrm>
            <a:off x="5903381" y="6149688"/>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73" name="Straight Connector 172">
            <a:extLst>
              <a:ext uri="{FF2B5EF4-FFF2-40B4-BE49-F238E27FC236}">
                <a16:creationId xmlns:a16="http://schemas.microsoft.com/office/drawing/2014/main" id="{19A9F526-40EB-4048-80D6-A79E2D587B60}"/>
              </a:ext>
            </a:extLst>
          </p:cNvPr>
          <p:cNvCxnSpPr>
            <a:cxnSpLocks/>
          </p:cNvCxnSpPr>
          <p:nvPr/>
        </p:nvCxnSpPr>
        <p:spPr>
          <a:xfrm>
            <a:off x="6531227" y="6155484"/>
            <a:ext cx="0" cy="85117"/>
          </a:xfrm>
          <a:prstGeom prst="line">
            <a:avLst/>
          </a:prstGeom>
          <a:noFill/>
          <a:ln w="190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cxnSp>
      <p:pic>
        <p:nvPicPr>
          <p:cNvPr id="174" name="Graphic 173">
            <a:extLst>
              <a:ext uri="{FF2B5EF4-FFF2-40B4-BE49-F238E27FC236}">
                <a16:creationId xmlns:a16="http://schemas.microsoft.com/office/drawing/2014/main" id="{7FC05149-1684-4928-A461-3977DFC72FE8}"/>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315988" y="6185796"/>
            <a:ext cx="373956" cy="101989"/>
          </a:xfrm>
          <a:prstGeom prst="rect">
            <a:avLst/>
          </a:prstGeom>
        </p:spPr>
      </p:pic>
      <p:grpSp>
        <p:nvGrpSpPr>
          <p:cNvPr id="175" name="Group 174">
            <a:extLst>
              <a:ext uri="{FF2B5EF4-FFF2-40B4-BE49-F238E27FC236}">
                <a16:creationId xmlns:a16="http://schemas.microsoft.com/office/drawing/2014/main" id="{F3F2B79F-7F2E-4D03-9E9E-7CF5F3A282B3}"/>
              </a:ext>
            </a:extLst>
          </p:cNvPr>
          <p:cNvGrpSpPr/>
          <p:nvPr/>
        </p:nvGrpSpPr>
        <p:grpSpPr>
          <a:xfrm>
            <a:off x="5783170" y="5827605"/>
            <a:ext cx="370338" cy="327772"/>
            <a:chOff x="4723767" y="3080378"/>
            <a:chExt cx="439858" cy="389301"/>
          </a:xfrm>
        </p:grpSpPr>
        <p:pic>
          <p:nvPicPr>
            <p:cNvPr id="176" name="Picture 175">
              <a:extLst>
                <a:ext uri="{FF2B5EF4-FFF2-40B4-BE49-F238E27FC236}">
                  <a16:creationId xmlns:a16="http://schemas.microsoft.com/office/drawing/2014/main" id="{C4B68967-128B-4D20-A6C9-D16BF38413BC}"/>
                </a:ext>
              </a:extLst>
            </p:cNvPr>
            <p:cNvPicPr>
              <a:picLocks noChangeAspect="1"/>
            </p:cNvPicPr>
            <p:nvPr/>
          </p:nvPicPr>
          <p:blipFill rotWithShape="1">
            <a:blip r:embed="rId16"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177" name="Group 176">
              <a:extLst>
                <a:ext uri="{FF2B5EF4-FFF2-40B4-BE49-F238E27FC236}">
                  <a16:creationId xmlns:a16="http://schemas.microsoft.com/office/drawing/2014/main" id="{F745EB77-ECB8-4FDA-B73D-24C404AC32DF}"/>
                </a:ext>
              </a:extLst>
            </p:cNvPr>
            <p:cNvGrpSpPr/>
            <p:nvPr/>
          </p:nvGrpSpPr>
          <p:grpSpPr>
            <a:xfrm>
              <a:off x="4723767" y="3080378"/>
              <a:ext cx="439858" cy="389301"/>
              <a:chOff x="3131835" y="4047725"/>
              <a:chExt cx="439858" cy="389301"/>
            </a:xfrm>
          </p:grpSpPr>
          <p:grpSp>
            <p:nvGrpSpPr>
              <p:cNvPr id="178" name="Group 177">
                <a:extLst>
                  <a:ext uri="{FF2B5EF4-FFF2-40B4-BE49-F238E27FC236}">
                    <a16:creationId xmlns:a16="http://schemas.microsoft.com/office/drawing/2014/main" id="{AB1109DD-A386-49F9-8C17-5DED95B2F2AC}"/>
                  </a:ext>
                </a:extLst>
              </p:cNvPr>
              <p:cNvGrpSpPr/>
              <p:nvPr/>
            </p:nvGrpSpPr>
            <p:grpSpPr>
              <a:xfrm>
                <a:off x="3131835" y="4047725"/>
                <a:ext cx="182560" cy="348911"/>
                <a:chOff x="2136298" y="4226790"/>
                <a:chExt cx="196678" cy="375893"/>
              </a:xfrm>
            </p:grpSpPr>
            <p:sp>
              <p:nvSpPr>
                <p:cNvPr id="182" name="Rectangle 181">
                  <a:extLst>
                    <a:ext uri="{FF2B5EF4-FFF2-40B4-BE49-F238E27FC236}">
                      <a16:creationId xmlns:a16="http://schemas.microsoft.com/office/drawing/2014/main" id="{1E278790-3F5E-437F-9028-FC86447B4449}"/>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3" name="server">
                  <a:extLst>
                    <a:ext uri="{FF2B5EF4-FFF2-40B4-BE49-F238E27FC236}">
                      <a16:creationId xmlns:a16="http://schemas.microsoft.com/office/drawing/2014/main" id="{9503B447-B10F-445F-BE16-92A5D2A5F45D}"/>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79" name="Oval 178">
                <a:extLst>
                  <a:ext uri="{FF2B5EF4-FFF2-40B4-BE49-F238E27FC236}">
                    <a16:creationId xmlns:a16="http://schemas.microsoft.com/office/drawing/2014/main" id="{EFB77288-F2E5-4F47-BFAF-F4F3762E0CBC}"/>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80" name="Picture 179">
                <a:extLst>
                  <a:ext uri="{FF2B5EF4-FFF2-40B4-BE49-F238E27FC236}">
                    <a16:creationId xmlns:a16="http://schemas.microsoft.com/office/drawing/2014/main" id="{9F814B7C-9889-4FC0-813B-5FA7CFAA3E4E}"/>
                  </a:ext>
                </a:extLst>
              </p:cNvPr>
              <p:cNvPicPr>
                <a:picLocks noChangeAspect="1"/>
              </p:cNvPicPr>
              <p:nvPr/>
            </p:nvPicPr>
            <p:blipFill rotWithShape="1">
              <a:blip r:embed="rId17"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181" name="Freeform 6">
                <a:extLst>
                  <a:ext uri="{FF2B5EF4-FFF2-40B4-BE49-F238E27FC236}">
                    <a16:creationId xmlns:a16="http://schemas.microsoft.com/office/drawing/2014/main" id="{CF0CAF7F-40E9-4FA1-86C1-50F4632188C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184" name="Group 183">
            <a:extLst>
              <a:ext uri="{FF2B5EF4-FFF2-40B4-BE49-F238E27FC236}">
                <a16:creationId xmlns:a16="http://schemas.microsoft.com/office/drawing/2014/main" id="{9F78E113-7695-4755-B3B6-EDB55103AA36}"/>
              </a:ext>
            </a:extLst>
          </p:cNvPr>
          <p:cNvGrpSpPr/>
          <p:nvPr/>
        </p:nvGrpSpPr>
        <p:grpSpPr>
          <a:xfrm>
            <a:off x="6427511" y="5838540"/>
            <a:ext cx="370338" cy="327772"/>
            <a:chOff x="4723767" y="3080378"/>
            <a:chExt cx="439858" cy="389301"/>
          </a:xfrm>
        </p:grpSpPr>
        <p:pic>
          <p:nvPicPr>
            <p:cNvPr id="185" name="Picture 184">
              <a:extLst>
                <a:ext uri="{FF2B5EF4-FFF2-40B4-BE49-F238E27FC236}">
                  <a16:creationId xmlns:a16="http://schemas.microsoft.com/office/drawing/2014/main" id="{5925DC91-6438-4A9F-972C-F07113227589}"/>
                </a:ext>
              </a:extLst>
            </p:cNvPr>
            <p:cNvPicPr>
              <a:picLocks noChangeAspect="1"/>
            </p:cNvPicPr>
            <p:nvPr/>
          </p:nvPicPr>
          <p:blipFill rotWithShape="1">
            <a:blip r:embed="rId16"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186" name="Group 185">
              <a:extLst>
                <a:ext uri="{FF2B5EF4-FFF2-40B4-BE49-F238E27FC236}">
                  <a16:creationId xmlns:a16="http://schemas.microsoft.com/office/drawing/2014/main" id="{DE1B2B89-7C71-44DF-B5E6-D2E9C43345F9}"/>
                </a:ext>
              </a:extLst>
            </p:cNvPr>
            <p:cNvGrpSpPr/>
            <p:nvPr/>
          </p:nvGrpSpPr>
          <p:grpSpPr>
            <a:xfrm>
              <a:off x="4723767" y="3080378"/>
              <a:ext cx="439858" cy="389301"/>
              <a:chOff x="3131835" y="4047725"/>
              <a:chExt cx="439858" cy="389301"/>
            </a:xfrm>
          </p:grpSpPr>
          <p:grpSp>
            <p:nvGrpSpPr>
              <p:cNvPr id="187" name="Group 186">
                <a:extLst>
                  <a:ext uri="{FF2B5EF4-FFF2-40B4-BE49-F238E27FC236}">
                    <a16:creationId xmlns:a16="http://schemas.microsoft.com/office/drawing/2014/main" id="{C7C64AB5-7137-483C-B614-9C6B6148BD32}"/>
                  </a:ext>
                </a:extLst>
              </p:cNvPr>
              <p:cNvGrpSpPr/>
              <p:nvPr/>
            </p:nvGrpSpPr>
            <p:grpSpPr>
              <a:xfrm>
                <a:off x="3131835" y="4047725"/>
                <a:ext cx="182560" cy="348911"/>
                <a:chOff x="2136298" y="4226790"/>
                <a:chExt cx="196678" cy="375893"/>
              </a:xfrm>
            </p:grpSpPr>
            <p:sp>
              <p:nvSpPr>
                <p:cNvPr id="192" name="Rectangle 191">
                  <a:extLst>
                    <a:ext uri="{FF2B5EF4-FFF2-40B4-BE49-F238E27FC236}">
                      <a16:creationId xmlns:a16="http://schemas.microsoft.com/office/drawing/2014/main" id="{BAF05921-F1C5-4DDB-A79C-1E06471C43F9}"/>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3" name="server">
                  <a:extLst>
                    <a:ext uri="{FF2B5EF4-FFF2-40B4-BE49-F238E27FC236}">
                      <a16:creationId xmlns:a16="http://schemas.microsoft.com/office/drawing/2014/main" id="{CE10DF8A-AF6F-4E96-AC1D-874450D8501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88" name="Oval 187">
                <a:extLst>
                  <a:ext uri="{FF2B5EF4-FFF2-40B4-BE49-F238E27FC236}">
                    <a16:creationId xmlns:a16="http://schemas.microsoft.com/office/drawing/2014/main" id="{256B6316-5E2F-40A8-B330-569F7647DDAC}"/>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90" name="Picture 189">
                <a:extLst>
                  <a:ext uri="{FF2B5EF4-FFF2-40B4-BE49-F238E27FC236}">
                    <a16:creationId xmlns:a16="http://schemas.microsoft.com/office/drawing/2014/main" id="{6293889A-7C51-4033-99F0-BCA6BE052714}"/>
                  </a:ext>
                </a:extLst>
              </p:cNvPr>
              <p:cNvPicPr>
                <a:picLocks noChangeAspect="1"/>
              </p:cNvPicPr>
              <p:nvPr/>
            </p:nvPicPr>
            <p:blipFill rotWithShape="1">
              <a:blip r:embed="rId17"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191" name="Freeform 6">
                <a:extLst>
                  <a:ext uri="{FF2B5EF4-FFF2-40B4-BE49-F238E27FC236}">
                    <a16:creationId xmlns:a16="http://schemas.microsoft.com/office/drawing/2014/main" id="{2CFEEFE3-4111-4D86-9728-B8CDB35043C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196" name="Rectangle 195">
            <a:extLst>
              <a:ext uri="{FF2B5EF4-FFF2-40B4-BE49-F238E27FC236}">
                <a16:creationId xmlns:a16="http://schemas.microsoft.com/office/drawing/2014/main" id="{B1CB16D7-DA85-4241-B8AB-6249E09A4B9A}"/>
              </a:ext>
            </a:extLst>
          </p:cNvPr>
          <p:cNvSpPr/>
          <p:nvPr/>
        </p:nvSpPr>
        <p:spPr bwMode="auto">
          <a:xfrm>
            <a:off x="5860692" y="5212328"/>
            <a:ext cx="2423481" cy="81523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Network Segments</a:t>
            </a:r>
            <a:endPar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a:p>
            <a:pPr marL="0" marR="0" lvl="0" indent="0" algn="l" defTabSz="932114" rtl="0" eaLnBrk="1" fontAlgn="base" latinLnBrk="0" hangingPunct="1">
              <a:lnSpc>
                <a:spcPct val="90000"/>
              </a:lnSpc>
              <a:spcBef>
                <a:spcPct val="0"/>
              </a:spcBef>
              <a:spcAft>
                <a:spcPts val="600"/>
              </a:spcAft>
              <a:buClrTx/>
              <a:buSzTx/>
              <a:buFontTx/>
              <a:buNone/>
              <a:tabLst/>
              <a:defRPr/>
            </a:pPr>
            <a:r>
              <a:rPr kumimoji="0" lang="en-US" sz="11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 </a:t>
            </a:r>
            <a:endParaRPr kumimoji="0" lang="en-US" sz="1200" b="0" i="0" u="none" strike="noStrike" kern="1200" cap="none" spc="0" normalizeH="0" baseline="0" noProof="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pic>
        <p:nvPicPr>
          <p:cNvPr id="221" name="!! Graphic 314">
            <a:extLst>
              <a:ext uri="{FF2B5EF4-FFF2-40B4-BE49-F238E27FC236}">
                <a16:creationId xmlns:a16="http://schemas.microsoft.com/office/drawing/2014/main" id="{232EDAAB-76AB-4010-8C3F-5D5EBE65A268}"/>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7116732" y="3838959"/>
            <a:ext cx="196950" cy="182880"/>
          </a:xfrm>
          <a:prstGeom prst="rect">
            <a:avLst/>
          </a:prstGeom>
        </p:spPr>
      </p:pic>
      <p:grpSp>
        <p:nvGrpSpPr>
          <p:cNvPr id="57" name="Group 56">
            <a:extLst>
              <a:ext uri="{FF2B5EF4-FFF2-40B4-BE49-F238E27FC236}">
                <a16:creationId xmlns:a16="http://schemas.microsoft.com/office/drawing/2014/main" id="{DF2879B2-3939-401D-B188-B6E2F3A34189}"/>
              </a:ext>
            </a:extLst>
          </p:cNvPr>
          <p:cNvGrpSpPr/>
          <p:nvPr/>
        </p:nvGrpSpPr>
        <p:grpSpPr>
          <a:xfrm>
            <a:off x="6408523" y="3546235"/>
            <a:ext cx="295325" cy="292724"/>
            <a:chOff x="6010880" y="3528401"/>
            <a:chExt cx="295325" cy="292724"/>
          </a:xfrm>
        </p:grpSpPr>
        <p:sp>
          <p:nvSpPr>
            <p:cNvPr id="271" name="Oval 270">
              <a:extLst>
                <a:ext uri="{FF2B5EF4-FFF2-40B4-BE49-F238E27FC236}">
                  <a16:creationId xmlns:a16="http://schemas.microsoft.com/office/drawing/2014/main" id="{2E33734D-113D-4764-A944-AE117B93CAC0}"/>
                </a:ext>
              </a:extLst>
            </p:cNvPr>
            <p:cNvSpPr/>
            <p:nvPr/>
          </p:nvSpPr>
          <p:spPr bwMode="auto">
            <a:xfrm>
              <a:off x="6010880" y="3528401"/>
              <a:ext cx="295325" cy="292724"/>
            </a:xfrm>
            <a:prstGeom prst="ellipse">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3" name="magnify" title="Icon of a magnifying glass">
              <a:extLst>
                <a:ext uri="{FF2B5EF4-FFF2-40B4-BE49-F238E27FC236}">
                  <a16:creationId xmlns:a16="http://schemas.microsoft.com/office/drawing/2014/main" id="{61C26BC9-4B3F-4414-96D7-84085B4372A3}"/>
                </a:ext>
              </a:extLst>
            </p:cNvPr>
            <p:cNvSpPr>
              <a:spLocks noChangeAspect="1" noEditPoints="1"/>
            </p:cNvSpPr>
            <p:nvPr/>
          </p:nvSpPr>
          <p:spPr bwMode="auto">
            <a:xfrm flipH="1">
              <a:off x="6077839" y="3600432"/>
              <a:ext cx="153240" cy="150313"/>
            </a:xfrm>
            <a:custGeom>
              <a:avLst/>
              <a:gdLst>
                <a:gd name="T0" fmla="*/ 112 w 343"/>
                <a:gd name="T1" fmla="*/ 223 h 338"/>
                <a:gd name="T2" fmla="*/ 0 w 343"/>
                <a:gd name="T3" fmla="*/ 111 h 338"/>
                <a:gd name="T4" fmla="*/ 112 w 343"/>
                <a:gd name="T5" fmla="*/ 0 h 338"/>
                <a:gd name="T6" fmla="*/ 223 w 343"/>
                <a:gd name="T7" fmla="*/ 111 h 338"/>
                <a:gd name="T8" fmla="*/ 112 w 343"/>
                <a:gd name="T9" fmla="*/ 223 h 338"/>
                <a:gd name="T10" fmla="*/ 343 w 343"/>
                <a:gd name="T11" fmla="*/ 338 h 338"/>
                <a:gd name="T12" fmla="*/ 191 w 343"/>
                <a:gd name="T13" fmla="*/ 189 h 338"/>
              </a:gdLst>
              <a:ahLst/>
              <a:cxnLst>
                <a:cxn ang="0">
                  <a:pos x="T0" y="T1"/>
                </a:cxn>
                <a:cxn ang="0">
                  <a:pos x="T2" y="T3"/>
                </a:cxn>
                <a:cxn ang="0">
                  <a:pos x="T4" y="T5"/>
                </a:cxn>
                <a:cxn ang="0">
                  <a:pos x="T6" y="T7"/>
                </a:cxn>
                <a:cxn ang="0">
                  <a:pos x="T8" y="T9"/>
                </a:cxn>
                <a:cxn ang="0">
                  <a:pos x="T10" y="T11"/>
                </a:cxn>
                <a:cxn ang="0">
                  <a:pos x="T12" y="T13"/>
                </a:cxn>
              </a:cxnLst>
              <a:rect l="0" t="0" r="r" b="b"/>
              <a:pathLst>
                <a:path w="343" h="338">
                  <a:moveTo>
                    <a:pt x="112" y="223"/>
                  </a:moveTo>
                  <a:cubicBezTo>
                    <a:pt x="50" y="223"/>
                    <a:pt x="0" y="173"/>
                    <a:pt x="0" y="111"/>
                  </a:cubicBezTo>
                  <a:cubicBezTo>
                    <a:pt x="0" y="50"/>
                    <a:pt x="50" y="0"/>
                    <a:pt x="112" y="0"/>
                  </a:cubicBezTo>
                  <a:cubicBezTo>
                    <a:pt x="173" y="0"/>
                    <a:pt x="223" y="50"/>
                    <a:pt x="223" y="111"/>
                  </a:cubicBezTo>
                  <a:cubicBezTo>
                    <a:pt x="223" y="173"/>
                    <a:pt x="173" y="223"/>
                    <a:pt x="112" y="223"/>
                  </a:cubicBezTo>
                  <a:close/>
                  <a:moveTo>
                    <a:pt x="343" y="338"/>
                  </a:moveTo>
                  <a:cubicBezTo>
                    <a:pt x="191" y="189"/>
                    <a:pt x="191" y="189"/>
                    <a:pt x="191" y="189"/>
                  </a:cubicBezTo>
                </a:path>
              </a:pathLst>
            </a:custGeom>
            <a:solidFill>
              <a:schemeClr val="accent6"/>
            </a:solidFill>
            <a:ln w="19050"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56" name="Group 55">
            <a:extLst>
              <a:ext uri="{FF2B5EF4-FFF2-40B4-BE49-F238E27FC236}">
                <a16:creationId xmlns:a16="http://schemas.microsoft.com/office/drawing/2014/main" id="{F3C46A7F-94FE-42CA-A738-85BEB10BFE11}"/>
              </a:ext>
            </a:extLst>
          </p:cNvPr>
          <p:cNvGrpSpPr/>
          <p:nvPr/>
        </p:nvGrpSpPr>
        <p:grpSpPr>
          <a:xfrm>
            <a:off x="5988715" y="3546643"/>
            <a:ext cx="295325" cy="292724"/>
            <a:chOff x="6330603" y="3802299"/>
            <a:chExt cx="295325" cy="292724"/>
          </a:xfrm>
        </p:grpSpPr>
        <p:sp>
          <p:nvSpPr>
            <p:cNvPr id="275" name="Oval 274">
              <a:extLst>
                <a:ext uri="{FF2B5EF4-FFF2-40B4-BE49-F238E27FC236}">
                  <a16:creationId xmlns:a16="http://schemas.microsoft.com/office/drawing/2014/main" id="{4E3E1E2E-8056-4AD4-9AE9-1033B0CBA2C6}"/>
                </a:ext>
              </a:extLst>
            </p:cNvPr>
            <p:cNvSpPr/>
            <p:nvPr/>
          </p:nvSpPr>
          <p:spPr bwMode="auto">
            <a:xfrm>
              <a:off x="6330603" y="3802299"/>
              <a:ext cx="295325" cy="292724"/>
            </a:xfrm>
            <a:prstGeom prst="ellipse">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 name="shield_3" title="Icon of a shield with an exclamation point inside">
              <a:extLst>
                <a:ext uri="{FF2B5EF4-FFF2-40B4-BE49-F238E27FC236}">
                  <a16:creationId xmlns:a16="http://schemas.microsoft.com/office/drawing/2014/main" id="{6BC8B01C-D41C-4050-8B53-B12DE785403C}"/>
                </a:ext>
              </a:extLst>
            </p:cNvPr>
            <p:cNvSpPr>
              <a:spLocks noChangeAspect="1" noEditPoints="1"/>
            </p:cNvSpPr>
            <p:nvPr/>
          </p:nvSpPr>
          <p:spPr bwMode="auto">
            <a:xfrm>
              <a:off x="6385268" y="3862216"/>
              <a:ext cx="185119" cy="187620"/>
            </a:xfrm>
            <a:custGeom>
              <a:avLst/>
              <a:gdLst>
                <a:gd name="T0" fmla="*/ 55 w 322"/>
                <a:gd name="T1" fmla="*/ 246 h 329"/>
                <a:gd name="T2" fmla="*/ 4 w 322"/>
                <a:gd name="T3" fmla="*/ 101 h 329"/>
                <a:gd name="T4" fmla="*/ 4 w 322"/>
                <a:gd name="T5" fmla="*/ 44 h 329"/>
                <a:gd name="T6" fmla="*/ 72 w 322"/>
                <a:gd name="T7" fmla="*/ 34 h 329"/>
                <a:gd name="T8" fmla="*/ 161 w 322"/>
                <a:gd name="T9" fmla="*/ 0 h 329"/>
                <a:gd name="T10" fmla="*/ 250 w 322"/>
                <a:gd name="T11" fmla="*/ 34 h 329"/>
                <a:gd name="T12" fmla="*/ 318 w 322"/>
                <a:gd name="T13" fmla="*/ 44 h 329"/>
                <a:gd name="T14" fmla="*/ 318 w 322"/>
                <a:gd name="T15" fmla="*/ 101 h 329"/>
                <a:gd name="T16" fmla="*/ 267 w 322"/>
                <a:gd name="T17" fmla="*/ 246 h 329"/>
                <a:gd name="T18" fmla="*/ 161 w 322"/>
                <a:gd name="T19" fmla="*/ 329 h 329"/>
                <a:gd name="T20" fmla="*/ 55 w 322"/>
                <a:gd name="T21" fmla="*/ 246 h 329"/>
                <a:gd name="T22" fmla="*/ 161 w 322"/>
                <a:gd name="T23" fmla="*/ 53 h 329"/>
                <a:gd name="T24" fmla="*/ 161 w 322"/>
                <a:gd name="T25" fmla="*/ 207 h 329"/>
                <a:gd name="T26" fmla="*/ 161 w 322"/>
                <a:gd name="T27" fmla="*/ 231 h 329"/>
                <a:gd name="T28" fmla="*/ 161 w 322"/>
                <a:gd name="T29" fmla="*/ 25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2" h="329">
                  <a:moveTo>
                    <a:pt x="55" y="246"/>
                  </a:moveTo>
                  <a:cubicBezTo>
                    <a:pt x="0" y="179"/>
                    <a:pt x="4" y="101"/>
                    <a:pt x="4" y="101"/>
                  </a:cubicBezTo>
                  <a:cubicBezTo>
                    <a:pt x="4" y="44"/>
                    <a:pt x="4" y="44"/>
                    <a:pt x="4" y="44"/>
                  </a:cubicBezTo>
                  <a:cubicBezTo>
                    <a:pt x="4" y="44"/>
                    <a:pt x="38" y="45"/>
                    <a:pt x="72" y="34"/>
                  </a:cubicBezTo>
                  <a:cubicBezTo>
                    <a:pt x="107" y="22"/>
                    <a:pt x="124" y="0"/>
                    <a:pt x="161" y="0"/>
                  </a:cubicBezTo>
                  <a:cubicBezTo>
                    <a:pt x="198" y="0"/>
                    <a:pt x="215" y="22"/>
                    <a:pt x="250" y="34"/>
                  </a:cubicBezTo>
                  <a:cubicBezTo>
                    <a:pt x="284" y="45"/>
                    <a:pt x="318" y="44"/>
                    <a:pt x="318" y="44"/>
                  </a:cubicBezTo>
                  <a:cubicBezTo>
                    <a:pt x="318" y="101"/>
                    <a:pt x="318" y="101"/>
                    <a:pt x="318" y="101"/>
                  </a:cubicBezTo>
                  <a:cubicBezTo>
                    <a:pt x="318" y="101"/>
                    <a:pt x="322" y="179"/>
                    <a:pt x="267" y="246"/>
                  </a:cubicBezTo>
                  <a:cubicBezTo>
                    <a:pt x="234" y="286"/>
                    <a:pt x="161" y="329"/>
                    <a:pt x="161" y="329"/>
                  </a:cubicBezTo>
                  <a:cubicBezTo>
                    <a:pt x="161" y="329"/>
                    <a:pt x="88" y="286"/>
                    <a:pt x="55" y="246"/>
                  </a:cubicBezTo>
                  <a:close/>
                  <a:moveTo>
                    <a:pt x="161" y="53"/>
                  </a:moveTo>
                  <a:cubicBezTo>
                    <a:pt x="161" y="207"/>
                    <a:pt x="161" y="207"/>
                    <a:pt x="161" y="207"/>
                  </a:cubicBezTo>
                  <a:moveTo>
                    <a:pt x="161" y="231"/>
                  </a:moveTo>
                  <a:cubicBezTo>
                    <a:pt x="161" y="251"/>
                    <a:pt x="161" y="251"/>
                    <a:pt x="161" y="251"/>
                  </a:cubicBezTo>
                </a:path>
              </a:pathLst>
            </a:custGeom>
            <a:noFill/>
            <a:ln w="19050" cap="flat">
              <a:solidFill>
                <a:schemeClr val="tx1"/>
              </a:solidFill>
              <a:prstDash val="solid"/>
              <a:miter lim="800000"/>
              <a:headEnd/>
              <a:tailEnd/>
            </a:ln>
          </p:spPr>
          <p:txBody>
            <a:bodyPr vert="horz" wrap="square" lIns="89642" tIns="44821" rIns="89642" bIns="44821"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30" b="0" i="0" u="none" strike="noStrike" kern="1200" cap="none" spc="0" normalizeH="0" baseline="0" noProof="0">
                <a:ln>
                  <a:noFill/>
                </a:ln>
                <a:solidFill>
                  <a:srgbClr val="1A1A1A"/>
                </a:solidFill>
                <a:effectLst/>
                <a:uLnTx/>
                <a:uFillTx/>
                <a:latin typeface="Segoe UI"/>
                <a:ea typeface="+mn-ea"/>
                <a:cs typeface="+mn-cs"/>
              </a:endParaRPr>
            </a:p>
          </p:txBody>
        </p:sp>
      </p:grpSp>
      <p:pic>
        <p:nvPicPr>
          <p:cNvPr id="46" name="!! Graphic 314">
            <a:extLst>
              <a:ext uri="{FF2B5EF4-FFF2-40B4-BE49-F238E27FC236}">
                <a16:creationId xmlns:a16="http://schemas.microsoft.com/office/drawing/2014/main" id="{BD9DC2A1-A705-447F-B91C-CF1E8A838F88}"/>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248452" y="3614933"/>
            <a:ext cx="196950" cy="182880"/>
          </a:xfrm>
          <a:prstGeom prst="rect">
            <a:avLst/>
          </a:prstGeom>
        </p:spPr>
      </p:pic>
      <p:pic>
        <p:nvPicPr>
          <p:cNvPr id="276" name="!! Graphic 314">
            <a:extLst>
              <a:ext uri="{FF2B5EF4-FFF2-40B4-BE49-F238E27FC236}">
                <a16:creationId xmlns:a16="http://schemas.microsoft.com/office/drawing/2014/main" id="{E5195E56-52E0-4152-8DEC-6BFDC1030650}"/>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6207876" y="4933494"/>
            <a:ext cx="196950" cy="182880"/>
          </a:xfrm>
          <a:prstGeom prst="rect">
            <a:avLst/>
          </a:prstGeom>
        </p:spPr>
      </p:pic>
      <p:cxnSp>
        <p:nvCxnSpPr>
          <p:cNvPr id="457" name="Connector: Elbow 456">
            <a:extLst>
              <a:ext uri="{FF2B5EF4-FFF2-40B4-BE49-F238E27FC236}">
                <a16:creationId xmlns:a16="http://schemas.microsoft.com/office/drawing/2014/main" id="{9DE12865-B8A0-44F6-A8F4-6B4DF3B38E5C}"/>
              </a:ext>
            </a:extLst>
          </p:cNvPr>
          <p:cNvCxnSpPr>
            <a:cxnSpLocks/>
            <a:endCxn id="324" idx="1"/>
          </p:cNvCxnSpPr>
          <p:nvPr/>
        </p:nvCxnSpPr>
        <p:spPr>
          <a:xfrm>
            <a:off x="7480797" y="4435031"/>
            <a:ext cx="1889545" cy="312582"/>
          </a:xfrm>
          <a:prstGeom prst="bentConnector3">
            <a:avLst>
              <a:gd name="adj1" fmla="val 70793"/>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 name="Speech Bubble: Rectangle 4">
            <a:extLst>
              <a:ext uri="{FF2B5EF4-FFF2-40B4-BE49-F238E27FC236}">
                <a16:creationId xmlns:a16="http://schemas.microsoft.com/office/drawing/2014/main" id="{21F9554C-0E5E-4A5C-B746-FA63988F91C1}"/>
              </a:ext>
            </a:extLst>
          </p:cNvPr>
          <p:cNvSpPr/>
          <p:nvPr/>
        </p:nvSpPr>
        <p:spPr bwMode="auto">
          <a:xfrm>
            <a:off x="3753867" y="4767905"/>
            <a:ext cx="1801954" cy="612100"/>
          </a:xfrm>
          <a:prstGeom prst="wedgeRectCallout">
            <a:avLst>
              <a:gd name="adj1" fmla="val 68606"/>
              <a:gd name="adj2" fmla="val -55328"/>
            </a:avLst>
          </a:prstGeom>
          <a:solidFill>
            <a:srgbClr val="D5EDFF"/>
          </a:solidFill>
          <a:ln w="19050">
            <a:solidFill>
              <a:srgbClr val="0078D2"/>
            </a:solid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0"/>
              </a:spcAft>
              <a:buClrTx/>
              <a:buSzTx/>
              <a:buFontTx/>
              <a:buNone/>
              <a:tabLst/>
              <a:defRPr/>
            </a:pPr>
            <a:r>
              <a:rPr kumimoji="0" lang="en-US" sz="11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Grants access based on explicitly verified trust and organizational policy</a:t>
            </a:r>
          </a:p>
        </p:txBody>
      </p:sp>
      <p:grpSp>
        <p:nvGrpSpPr>
          <p:cNvPr id="11" name="Group 10">
            <a:extLst>
              <a:ext uri="{FF2B5EF4-FFF2-40B4-BE49-F238E27FC236}">
                <a16:creationId xmlns:a16="http://schemas.microsoft.com/office/drawing/2014/main" id="{E6BEF598-64AE-4086-93DB-4FDF4386AEC6}"/>
              </a:ext>
            </a:extLst>
          </p:cNvPr>
          <p:cNvGrpSpPr/>
          <p:nvPr/>
        </p:nvGrpSpPr>
        <p:grpSpPr>
          <a:xfrm>
            <a:off x="1387582" y="4015085"/>
            <a:ext cx="255028" cy="264343"/>
            <a:chOff x="773672" y="1208899"/>
            <a:chExt cx="432392" cy="448186"/>
          </a:xfrm>
        </p:grpSpPr>
        <p:sp>
          <p:nvSpPr>
            <p:cNvPr id="461" name="people_4" title="Icon of a person">
              <a:extLst>
                <a:ext uri="{FF2B5EF4-FFF2-40B4-BE49-F238E27FC236}">
                  <a16:creationId xmlns:a16="http://schemas.microsoft.com/office/drawing/2014/main" id="{93B6C709-013E-47E1-9BB5-B0EED36E41DA}"/>
                </a:ext>
              </a:extLst>
            </p:cNvPr>
            <p:cNvSpPr>
              <a:spLocks noChangeAspect="1" noEditPoints="1"/>
            </p:cNvSpPr>
            <p:nvPr/>
          </p:nvSpPr>
          <p:spPr bwMode="auto">
            <a:xfrm>
              <a:off x="773672" y="1208899"/>
              <a:ext cx="327161" cy="365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9050" cap="sq">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2" name="Rectangle 1">
              <a:extLst>
                <a:ext uri="{FF2B5EF4-FFF2-40B4-BE49-F238E27FC236}">
                  <a16:creationId xmlns:a16="http://schemas.microsoft.com/office/drawing/2014/main" id="{EC114FF7-A30C-4F65-AE01-302C46D6A9DE}"/>
                </a:ext>
              </a:extLst>
            </p:cNvPr>
            <p:cNvSpPr/>
            <p:nvPr/>
          </p:nvSpPr>
          <p:spPr bwMode="auto">
            <a:xfrm>
              <a:off x="1036735" y="1469076"/>
              <a:ext cx="169329" cy="18800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0" name="Lock" title="Icon of a padlock">
              <a:extLst>
                <a:ext uri="{FF2B5EF4-FFF2-40B4-BE49-F238E27FC236}">
                  <a16:creationId xmlns:a16="http://schemas.microsoft.com/office/drawing/2014/main" id="{5F4AF727-E14A-40C1-B01E-A8D34FBDC047}"/>
                </a:ext>
              </a:extLst>
            </p:cNvPr>
            <p:cNvSpPr>
              <a:spLocks noChangeAspect="1" noEditPoints="1"/>
            </p:cNvSpPr>
            <p:nvPr/>
          </p:nvSpPr>
          <p:spPr bwMode="auto">
            <a:xfrm>
              <a:off x="1047617" y="1457580"/>
              <a:ext cx="147564" cy="186567"/>
            </a:xfrm>
            <a:custGeom>
              <a:avLst/>
              <a:gdLst>
                <a:gd name="T0" fmla="*/ 239 w 239"/>
                <a:gd name="T1" fmla="*/ 335 h 335"/>
                <a:gd name="T2" fmla="*/ 0 w 239"/>
                <a:gd name="T3" fmla="*/ 335 h 335"/>
                <a:gd name="T4" fmla="*/ 0 w 239"/>
                <a:gd name="T5" fmla="*/ 157 h 335"/>
                <a:gd name="T6" fmla="*/ 239 w 239"/>
                <a:gd name="T7" fmla="*/ 157 h 335"/>
                <a:gd name="T8" fmla="*/ 239 w 239"/>
                <a:gd name="T9" fmla="*/ 335 h 335"/>
                <a:gd name="T10" fmla="*/ 196 w 239"/>
                <a:gd name="T11" fmla="*/ 157 h 335"/>
                <a:gd name="T12" fmla="*/ 196 w 239"/>
                <a:gd name="T13" fmla="*/ 75 h 335"/>
                <a:gd name="T14" fmla="*/ 121 w 239"/>
                <a:gd name="T15" fmla="*/ 0 h 335"/>
                <a:gd name="T16" fmla="*/ 46 w 239"/>
                <a:gd name="T17" fmla="*/ 75 h 335"/>
                <a:gd name="T18" fmla="*/ 46 w 239"/>
                <a:gd name="T19" fmla="*/ 15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9" h="335">
                  <a:moveTo>
                    <a:pt x="239" y="335"/>
                  </a:moveTo>
                  <a:cubicBezTo>
                    <a:pt x="0" y="335"/>
                    <a:pt x="0" y="335"/>
                    <a:pt x="0" y="335"/>
                  </a:cubicBezTo>
                  <a:cubicBezTo>
                    <a:pt x="0" y="157"/>
                    <a:pt x="0" y="157"/>
                    <a:pt x="0" y="157"/>
                  </a:cubicBezTo>
                  <a:cubicBezTo>
                    <a:pt x="239" y="157"/>
                    <a:pt x="239" y="157"/>
                    <a:pt x="239" y="157"/>
                  </a:cubicBezTo>
                  <a:lnTo>
                    <a:pt x="239" y="335"/>
                  </a:lnTo>
                  <a:close/>
                  <a:moveTo>
                    <a:pt x="196" y="157"/>
                  </a:moveTo>
                  <a:cubicBezTo>
                    <a:pt x="196" y="75"/>
                    <a:pt x="196" y="75"/>
                    <a:pt x="196" y="75"/>
                  </a:cubicBezTo>
                  <a:cubicBezTo>
                    <a:pt x="196" y="34"/>
                    <a:pt x="163" y="0"/>
                    <a:pt x="121" y="0"/>
                  </a:cubicBezTo>
                  <a:cubicBezTo>
                    <a:pt x="79" y="0"/>
                    <a:pt x="46" y="34"/>
                    <a:pt x="46" y="75"/>
                  </a:cubicBezTo>
                  <a:cubicBezTo>
                    <a:pt x="46" y="157"/>
                    <a:pt x="46" y="157"/>
                    <a:pt x="46" y="157"/>
                  </a:cubicBezTo>
                </a:path>
              </a:pathLst>
            </a:custGeom>
            <a:solidFill>
              <a:schemeClr val="bg1"/>
            </a:solidFill>
            <a:ln w="19050" cap="sq">
              <a:solidFill>
                <a:srgbClr val="107C1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grpSp>
      <p:sp>
        <p:nvSpPr>
          <p:cNvPr id="14" name="boy" title="Icon of a man">
            <a:extLst>
              <a:ext uri="{FF2B5EF4-FFF2-40B4-BE49-F238E27FC236}">
                <a16:creationId xmlns:a16="http://schemas.microsoft.com/office/drawing/2014/main" id="{5CC8D5C6-FDCB-4D60-830E-570B82761D34}"/>
              </a:ext>
            </a:extLst>
          </p:cNvPr>
          <p:cNvSpPr>
            <a:spLocks noChangeAspect="1" noEditPoints="1"/>
          </p:cNvSpPr>
          <p:nvPr/>
        </p:nvSpPr>
        <p:spPr bwMode="auto">
          <a:xfrm>
            <a:off x="2178383" y="5533474"/>
            <a:ext cx="153854" cy="200254"/>
          </a:xfrm>
          <a:custGeom>
            <a:avLst/>
            <a:gdLst>
              <a:gd name="T0" fmla="*/ 27 w 261"/>
              <a:gd name="T1" fmla="*/ 104 h 339"/>
              <a:gd name="T2" fmla="*/ 131 w 261"/>
              <a:gd name="T3" fmla="*/ 0 h 339"/>
              <a:gd name="T4" fmla="*/ 235 w 261"/>
              <a:gd name="T5" fmla="*/ 104 h 339"/>
              <a:gd name="T6" fmla="*/ 131 w 261"/>
              <a:gd name="T7" fmla="*/ 208 h 339"/>
              <a:gd name="T8" fmla="*/ 27 w 261"/>
              <a:gd name="T9" fmla="*/ 104 h 339"/>
              <a:gd name="T10" fmla="*/ 261 w 261"/>
              <a:gd name="T11" fmla="*/ 339 h 339"/>
              <a:gd name="T12" fmla="*/ 131 w 261"/>
              <a:gd name="T13" fmla="*/ 208 h 339"/>
              <a:gd name="T14" fmla="*/ 0 w 261"/>
              <a:gd name="T15" fmla="*/ 339 h 339"/>
              <a:gd name="T16" fmla="*/ 74 w 261"/>
              <a:gd name="T17" fmla="*/ 221 h 339"/>
              <a:gd name="T18" fmla="*/ 131 w 261"/>
              <a:gd name="T19" fmla="*/ 274 h 339"/>
              <a:gd name="T20" fmla="*/ 187 w 261"/>
              <a:gd name="T21" fmla="*/ 2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39">
                <a:moveTo>
                  <a:pt x="27" y="104"/>
                </a:moveTo>
                <a:cubicBezTo>
                  <a:pt x="27" y="47"/>
                  <a:pt x="73" y="0"/>
                  <a:pt x="131" y="0"/>
                </a:cubicBezTo>
                <a:cubicBezTo>
                  <a:pt x="188" y="0"/>
                  <a:pt x="235" y="47"/>
                  <a:pt x="235" y="104"/>
                </a:cubicBezTo>
                <a:cubicBezTo>
                  <a:pt x="235" y="162"/>
                  <a:pt x="188" y="208"/>
                  <a:pt x="131" y="208"/>
                </a:cubicBezTo>
                <a:cubicBezTo>
                  <a:pt x="73" y="208"/>
                  <a:pt x="27" y="162"/>
                  <a:pt x="27" y="104"/>
                </a:cubicBezTo>
                <a:close/>
                <a:moveTo>
                  <a:pt x="261" y="339"/>
                </a:moveTo>
                <a:cubicBezTo>
                  <a:pt x="261" y="267"/>
                  <a:pt x="203" y="208"/>
                  <a:pt x="131" y="208"/>
                </a:cubicBezTo>
                <a:cubicBezTo>
                  <a:pt x="59" y="208"/>
                  <a:pt x="0" y="267"/>
                  <a:pt x="0" y="339"/>
                </a:cubicBezTo>
                <a:moveTo>
                  <a:pt x="74" y="221"/>
                </a:moveTo>
                <a:cubicBezTo>
                  <a:pt x="131" y="274"/>
                  <a:pt x="131" y="274"/>
                  <a:pt x="131" y="274"/>
                </a:cubicBezTo>
                <a:cubicBezTo>
                  <a:pt x="187" y="221"/>
                  <a:pt x="187" y="221"/>
                  <a:pt x="187" y="221"/>
                </a:cubicBez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16" name="people_4" title="Icon of a person">
            <a:extLst>
              <a:ext uri="{FF2B5EF4-FFF2-40B4-BE49-F238E27FC236}">
                <a16:creationId xmlns:a16="http://schemas.microsoft.com/office/drawing/2014/main" id="{E5CA1526-05A0-43A4-8ACD-3591C38CBA2B}"/>
              </a:ext>
            </a:extLst>
          </p:cNvPr>
          <p:cNvSpPr>
            <a:spLocks noChangeAspect="1" noEditPoints="1"/>
          </p:cNvSpPr>
          <p:nvPr/>
        </p:nvSpPr>
        <p:spPr bwMode="auto">
          <a:xfrm>
            <a:off x="1402012" y="4682637"/>
            <a:ext cx="188182" cy="210384"/>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26" name="people_7" title="Icon of two people">
            <a:extLst>
              <a:ext uri="{FF2B5EF4-FFF2-40B4-BE49-F238E27FC236}">
                <a16:creationId xmlns:a16="http://schemas.microsoft.com/office/drawing/2014/main" id="{5CF42E52-1918-405A-A122-699D54A068D2}"/>
              </a:ext>
            </a:extLst>
          </p:cNvPr>
          <p:cNvSpPr>
            <a:spLocks noChangeAspect="1" noEditPoints="1"/>
          </p:cNvSpPr>
          <p:nvPr/>
        </p:nvSpPr>
        <p:spPr bwMode="auto">
          <a:xfrm>
            <a:off x="1980041" y="4676066"/>
            <a:ext cx="245618" cy="268141"/>
          </a:xfrm>
          <a:custGeom>
            <a:avLst/>
            <a:gdLst>
              <a:gd name="T0" fmla="*/ 26 w 316"/>
              <a:gd name="T1" fmla="*/ 200 h 345"/>
              <a:gd name="T2" fmla="*/ 85 w 316"/>
              <a:gd name="T3" fmla="*/ 141 h 345"/>
              <a:gd name="T4" fmla="*/ 144 w 316"/>
              <a:gd name="T5" fmla="*/ 200 h 345"/>
              <a:gd name="T6" fmla="*/ 85 w 316"/>
              <a:gd name="T7" fmla="*/ 259 h 345"/>
              <a:gd name="T8" fmla="*/ 26 w 316"/>
              <a:gd name="T9" fmla="*/ 200 h 345"/>
              <a:gd name="T10" fmla="*/ 172 w 316"/>
              <a:gd name="T11" fmla="*/ 345 h 345"/>
              <a:gd name="T12" fmla="*/ 86 w 316"/>
              <a:gd name="T13" fmla="*/ 259 h 345"/>
              <a:gd name="T14" fmla="*/ 0 w 316"/>
              <a:gd name="T15" fmla="*/ 345 h 345"/>
              <a:gd name="T16" fmla="*/ 229 w 316"/>
              <a:gd name="T17" fmla="*/ 118 h 345"/>
              <a:gd name="T18" fmla="*/ 288 w 316"/>
              <a:gd name="T19" fmla="*/ 59 h 345"/>
              <a:gd name="T20" fmla="*/ 229 w 316"/>
              <a:gd name="T21" fmla="*/ 0 h 345"/>
              <a:gd name="T22" fmla="*/ 170 w 316"/>
              <a:gd name="T23" fmla="*/ 59 h 345"/>
              <a:gd name="T24" fmla="*/ 229 w 316"/>
              <a:gd name="T25" fmla="*/ 118 h 345"/>
              <a:gd name="T26" fmla="*/ 316 w 316"/>
              <a:gd name="T27" fmla="*/ 204 h 345"/>
              <a:gd name="T28" fmla="*/ 230 w 316"/>
              <a:gd name="T29" fmla="*/ 118 h 345"/>
              <a:gd name="T30" fmla="*/ 144 w 316"/>
              <a:gd name="T31" fmla="*/ 20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6" h="345">
                <a:moveTo>
                  <a:pt x="26" y="200"/>
                </a:moveTo>
                <a:cubicBezTo>
                  <a:pt x="26" y="167"/>
                  <a:pt x="52" y="141"/>
                  <a:pt x="85" y="141"/>
                </a:cubicBezTo>
                <a:cubicBezTo>
                  <a:pt x="117" y="141"/>
                  <a:pt x="144" y="167"/>
                  <a:pt x="144" y="200"/>
                </a:cubicBezTo>
                <a:cubicBezTo>
                  <a:pt x="144" y="233"/>
                  <a:pt x="117" y="259"/>
                  <a:pt x="85" y="259"/>
                </a:cubicBezTo>
                <a:cubicBezTo>
                  <a:pt x="52" y="259"/>
                  <a:pt x="26" y="233"/>
                  <a:pt x="26" y="200"/>
                </a:cubicBezTo>
                <a:close/>
                <a:moveTo>
                  <a:pt x="172" y="345"/>
                </a:moveTo>
                <a:cubicBezTo>
                  <a:pt x="172" y="298"/>
                  <a:pt x="133" y="259"/>
                  <a:pt x="86" y="259"/>
                </a:cubicBezTo>
                <a:cubicBezTo>
                  <a:pt x="38" y="259"/>
                  <a:pt x="0" y="298"/>
                  <a:pt x="0" y="345"/>
                </a:cubicBezTo>
                <a:moveTo>
                  <a:pt x="229" y="118"/>
                </a:moveTo>
                <a:cubicBezTo>
                  <a:pt x="261" y="118"/>
                  <a:pt x="288" y="92"/>
                  <a:pt x="288" y="59"/>
                </a:cubicBezTo>
                <a:cubicBezTo>
                  <a:pt x="288" y="26"/>
                  <a:pt x="261" y="0"/>
                  <a:pt x="229" y="0"/>
                </a:cubicBezTo>
                <a:cubicBezTo>
                  <a:pt x="196" y="0"/>
                  <a:pt x="170" y="26"/>
                  <a:pt x="170" y="59"/>
                </a:cubicBezTo>
                <a:cubicBezTo>
                  <a:pt x="170" y="92"/>
                  <a:pt x="196" y="118"/>
                  <a:pt x="229" y="118"/>
                </a:cubicBezTo>
                <a:close/>
                <a:moveTo>
                  <a:pt x="316" y="204"/>
                </a:moveTo>
                <a:cubicBezTo>
                  <a:pt x="316" y="157"/>
                  <a:pt x="277" y="118"/>
                  <a:pt x="230" y="118"/>
                </a:cubicBezTo>
                <a:cubicBezTo>
                  <a:pt x="182" y="118"/>
                  <a:pt x="144" y="157"/>
                  <a:pt x="144" y="204"/>
                </a:cubicBezTo>
              </a:path>
            </a:pathLst>
          </a:custGeom>
          <a:noFill/>
          <a:ln w="15875" cap="sq">
            <a:solidFill>
              <a:schemeClr val="accent1">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270" name="Rectangle 269">
            <a:extLst>
              <a:ext uri="{FF2B5EF4-FFF2-40B4-BE49-F238E27FC236}">
                <a16:creationId xmlns:a16="http://schemas.microsoft.com/office/drawing/2014/main" id="{6DDB49A8-1247-4831-8C73-AF475BCB36C3}"/>
              </a:ext>
            </a:extLst>
          </p:cNvPr>
          <p:cNvSpPr/>
          <p:nvPr/>
        </p:nvSpPr>
        <p:spPr bwMode="auto">
          <a:xfrm>
            <a:off x="1623198" y="4094249"/>
            <a:ext cx="1076241" cy="15331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l"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a:ea typeface="+mn-ea"/>
                <a:cs typeface="+mn-cs"/>
              </a:rPr>
              <a:t>Sensitive System users, developers, &amp; admins</a:t>
            </a:r>
          </a:p>
        </p:txBody>
      </p:sp>
      <p:sp>
        <p:nvSpPr>
          <p:cNvPr id="272" name="Rectangle 271">
            <a:extLst>
              <a:ext uri="{FF2B5EF4-FFF2-40B4-BE49-F238E27FC236}">
                <a16:creationId xmlns:a16="http://schemas.microsoft.com/office/drawing/2014/main" id="{2E610103-762D-4A14-B630-0C1E6A1274B7}"/>
              </a:ext>
            </a:extLst>
          </p:cNvPr>
          <p:cNvSpPr/>
          <p:nvPr/>
        </p:nvSpPr>
        <p:spPr bwMode="auto">
          <a:xfrm>
            <a:off x="1551707" y="3391989"/>
            <a:ext cx="1051273" cy="217307"/>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l"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a:ea typeface="+mn-ea"/>
                <a:cs typeface="+mn-cs"/>
              </a:rPr>
              <a:t>Business critical system users, developers, admins</a:t>
            </a:r>
          </a:p>
        </p:txBody>
      </p:sp>
      <p:sp>
        <p:nvSpPr>
          <p:cNvPr id="274" name="Rectangle 273">
            <a:extLst>
              <a:ext uri="{FF2B5EF4-FFF2-40B4-BE49-F238E27FC236}">
                <a16:creationId xmlns:a16="http://schemas.microsoft.com/office/drawing/2014/main" id="{DE5CB0E6-5EB5-4F8E-A430-07287DE260DC}"/>
              </a:ext>
            </a:extLst>
          </p:cNvPr>
          <p:cNvSpPr/>
          <p:nvPr/>
        </p:nvSpPr>
        <p:spPr bwMode="auto">
          <a:xfrm>
            <a:off x="1848311" y="4950507"/>
            <a:ext cx="509079" cy="15331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a:ea typeface="+mn-ea"/>
                <a:cs typeface="+mn-cs"/>
              </a:rPr>
              <a:t>Partner</a:t>
            </a:r>
          </a:p>
        </p:txBody>
      </p:sp>
      <p:sp>
        <p:nvSpPr>
          <p:cNvPr id="277" name="Rectangle 276">
            <a:extLst>
              <a:ext uri="{FF2B5EF4-FFF2-40B4-BE49-F238E27FC236}">
                <a16:creationId xmlns:a16="http://schemas.microsoft.com/office/drawing/2014/main" id="{47629EC3-3935-4C13-9A21-499F2B6297AD}"/>
              </a:ext>
            </a:extLst>
          </p:cNvPr>
          <p:cNvSpPr/>
          <p:nvPr/>
        </p:nvSpPr>
        <p:spPr bwMode="auto">
          <a:xfrm>
            <a:off x="1243049" y="4928277"/>
            <a:ext cx="522849" cy="15331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Segoe UI"/>
                <a:ea typeface="+mn-ea"/>
                <a:cs typeface="+mn-cs"/>
              </a:rPr>
              <a:t>Employee</a:t>
            </a:r>
          </a:p>
        </p:txBody>
      </p:sp>
      <p:sp>
        <p:nvSpPr>
          <p:cNvPr id="280" name="TextBox 279">
            <a:extLst>
              <a:ext uri="{FF2B5EF4-FFF2-40B4-BE49-F238E27FC236}">
                <a16:creationId xmlns:a16="http://schemas.microsoft.com/office/drawing/2014/main" id="{A1CF5E9B-37CE-4D35-BCD5-F4FEC8BE51CB}"/>
              </a:ext>
            </a:extLst>
          </p:cNvPr>
          <p:cNvSpPr txBox="1"/>
          <p:nvPr/>
        </p:nvSpPr>
        <p:spPr>
          <a:xfrm>
            <a:off x="5242319" y="3983366"/>
            <a:ext cx="1948240" cy="707886"/>
          </a:xfrm>
          <a:prstGeom prst="rect">
            <a:avLst/>
          </a:prstGeom>
          <a:noFill/>
        </p:spPr>
        <p:txBody>
          <a:bodyPr wrap="square">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Segoe UI"/>
                <a:ea typeface="Segoe UI" pitchFamily="34" charset="0"/>
                <a:cs typeface="Segoe UI" pitchFamily="34" charset="0"/>
              </a:rPr>
              <a:t>Adaptive Access Control</a:t>
            </a:r>
          </a:p>
        </p:txBody>
      </p:sp>
      <p:sp>
        <p:nvSpPr>
          <p:cNvPr id="143" name="people_4" title="Icon of a person">
            <a:extLst>
              <a:ext uri="{FF2B5EF4-FFF2-40B4-BE49-F238E27FC236}">
                <a16:creationId xmlns:a16="http://schemas.microsoft.com/office/drawing/2014/main" id="{96B483FC-D4D3-41B8-A19D-0DA0669A611B}"/>
              </a:ext>
            </a:extLst>
          </p:cNvPr>
          <p:cNvSpPr>
            <a:spLocks noChangeAspect="1" noEditPoints="1"/>
          </p:cNvSpPr>
          <p:nvPr/>
        </p:nvSpPr>
        <p:spPr bwMode="auto">
          <a:xfrm>
            <a:off x="1588751" y="5577557"/>
            <a:ext cx="150078" cy="167784"/>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pic>
        <p:nvPicPr>
          <p:cNvPr id="7" name="Graphic 6" descr="Question Mark">
            <a:extLst>
              <a:ext uri="{FF2B5EF4-FFF2-40B4-BE49-F238E27FC236}">
                <a16:creationId xmlns:a16="http://schemas.microsoft.com/office/drawing/2014/main" id="{3932C610-ADF7-4FAF-B139-C82003806368}"/>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515096" y="5540091"/>
            <a:ext cx="187020" cy="187020"/>
          </a:xfrm>
          <a:prstGeom prst="rect">
            <a:avLst/>
          </a:prstGeom>
        </p:spPr>
      </p:pic>
      <p:sp>
        <p:nvSpPr>
          <p:cNvPr id="150" name="Rectangle: Rounded Corners 149">
            <a:extLst>
              <a:ext uri="{FF2B5EF4-FFF2-40B4-BE49-F238E27FC236}">
                <a16:creationId xmlns:a16="http://schemas.microsoft.com/office/drawing/2014/main" id="{733474F0-E138-406D-9317-5DA62194B467}"/>
              </a:ext>
            </a:extLst>
          </p:cNvPr>
          <p:cNvSpPr/>
          <p:nvPr/>
        </p:nvSpPr>
        <p:spPr bwMode="auto">
          <a:xfrm flipV="1">
            <a:off x="7306703" y="5690851"/>
            <a:ext cx="1126329" cy="212397"/>
          </a:xfrm>
          <a:prstGeom prst="roundRect">
            <a:avLst>
              <a:gd name="adj" fmla="val 50000"/>
            </a:avLst>
          </a:prstGeom>
          <a:solidFill>
            <a:schemeClr val="bg1"/>
          </a:solidFill>
          <a:ln w="25400">
            <a:solidFill>
              <a:schemeClr val="accent3"/>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ct val="0"/>
              </a:spcAft>
              <a:buClrTx/>
              <a:buSzTx/>
              <a:buFontTx/>
              <a:buNone/>
              <a:tabLst/>
              <a:defRPr/>
            </a:pPr>
            <a:r>
              <a:rPr kumimoji="0" lang="en-US" sz="1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Business Critical Segment(s)</a:t>
            </a:r>
          </a:p>
          <a:p>
            <a:pPr marL="0" marR="0" lvl="0" indent="0" algn="l" defTabSz="932114" rtl="0" eaLnBrk="1" fontAlgn="base" latinLnBrk="0" hangingPunct="1">
              <a:lnSpc>
                <a:spcPct val="90000"/>
              </a:lnSpc>
              <a:spcBef>
                <a:spcPts val="300"/>
              </a:spcBef>
              <a:spcAft>
                <a:spcPct val="0"/>
              </a:spcAft>
              <a:buClrTx/>
              <a:buSzTx/>
              <a:buFontTx/>
              <a:buNone/>
              <a:tabLst/>
              <a:defRPr/>
            </a:pPr>
            <a:r>
              <a:rPr kumimoji="0" lang="en-US" sz="100" b="0" i="1" u="none" strike="noStrike" kern="1200" cap="none" spc="0" normalizeH="0" baseline="0" noProof="0">
                <a:ln>
                  <a:noFill/>
                </a:ln>
                <a:solidFill>
                  <a:srgbClr val="FFFFFF"/>
                </a:solidFill>
                <a:effectLst/>
                <a:uLnTx/>
                <a:uFillTx/>
                <a:latin typeface="Segoe UI Semilight" panose="020B0402040204020203" pitchFamily="34" charset="0"/>
                <a:ea typeface="+mn-ea"/>
                <a:cs typeface="Segoe UI Semilight" panose="020B0402040204020203" pitchFamily="34" charset="0"/>
              </a:rPr>
              <a:t>Sensitive Business Units/Apps</a:t>
            </a:r>
          </a:p>
        </p:txBody>
      </p:sp>
      <p:sp>
        <p:nvSpPr>
          <p:cNvPr id="151" name="Rectangle: Rounded Corners 150">
            <a:extLst>
              <a:ext uri="{FF2B5EF4-FFF2-40B4-BE49-F238E27FC236}">
                <a16:creationId xmlns:a16="http://schemas.microsoft.com/office/drawing/2014/main" id="{4EF357CB-3108-4028-BFF8-8238D284F6A8}"/>
              </a:ext>
            </a:extLst>
          </p:cNvPr>
          <p:cNvSpPr/>
          <p:nvPr/>
        </p:nvSpPr>
        <p:spPr bwMode="auto">
          <a:xfrm flipV="1">
            <a:off x="7306701" y="6251978"/>
            <a:ext cx="1126329" cy="212397"/>
          </a:xfrm>
          <a:prstGeom prst="roundRect">
            <a:avLst>
              <a:gd name="adj" fmla="val 50000"/>
            </a:avLst>
          </a:prstGeom>
          <a:solidFill>
            <a:schemeClr val="bg1"/>
          </a:solidFill>
          <a:ln w="25400" cap="rnd">
            <a:solidFill>
              <a:schemeClr val="tx1"/>
            </a:solidFill>
            <a:prstDash val="lgDashDot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ct val="0"/>
              </a:spcAft>
              <a:buClrTx/>
              <a:buSzTx/>
              <a:buFontTx/>
              <a:buNone/>
              <a:tabLst/>
              <a:defRPr/>
            </a:pPr>
            <a:r>
              <a:rPr kumimoji="0" lang="en-US" sz="1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Low Impact IoT/OT </a:t>
            </a:r>
          </a:p>
          <a:p>
            <a:pPr marL="0" marR="0" lvl="0" indent="0" algn="l" defTabSz="932114" rtl="0" eaLnBrk="1" fontAlgn="base" latinLnBrk="0" hangingPunct="1">
              <a:lnSpc>
                <a:spcPct val="90000"/>
              </a:lnSpc>
              <a:spcBef>
                <a:spcPts val="300"/>
              </a:spcBef>
              <a:spcAft>
                <a:spcPct val="0"/>
              </a:spcAft>
              <a:buClrTx/>
              <a:buSzTx/>
              <a:buFontTx/>
              <a:buNone/>
              <a:tabLst/>
              <a:defRPr/>
            </a:pPr>
            <a:r>
              <a:rPr kumimoji="0" lang="en-US" sz="100" b="0" i="1" u="none" strike="noStrike" kern="1200" cap="none" spc="0" normalizeH="0" baseline="0" noProof="0">
                <a:ln>
                  <a:noFill/>
                </a:ln>
                <a:solidFill>
                  <a:srgbClr val="FFFFFF"/>
                </a:solidFill>
                <a:effectLst/>
                <a:uLnTx/>
                <a:uFillTx/>
                <a:latin typeface="Segoe UI Semilight" panose="020B0402040204020203" pitchFamily="34" charset="0"/>
                <a:ea typeface="+mn-ea"/>
                <a:cs typeface="Segoe UI Semilight" panose="020B0402040204020203" pitchFamily="34" charset="0"/>
              </a:rPr>
              <a:t>Printers, VoIP phones, etc.</a:t>
            </a:r>
          </a:p>
        </p:txBody>
      </p:sp>
      <p:sp>
        <p:nvSpPr>
          <p:cNvPr id="152" name="Rectangle: Rounded Corners 151">
            <a:extLst>
              <a:ext uri="{FF2B5EF4-FFF2-40B4-BE49-F238E27FC236}">
                <a16:creationId xmlns:a16="http://schemas.microsoft.com/office/drawing/2014/main" id="{B6B81A4D-7DAE-46E9-AA7B-16450704775B}"/>
              </a:ext>
            </a:extLst>
          </p:cNvPr>
          <p:cNvSpPr/>
          <p:nvPr/>
        </p:nvSpPr>
        <p:spPr bwMode="auto">
          <a:xfrm flipV="1">
            <a:off x="7306702" y="5973398"/>
            <a:ext cx="1126329" cy="212397"/>
          </a:xfrm>
          <a:prstGeom prst="roundRect">
            <a:avLst>
              <a:gd name="adj" fmla="val 50000"/>
            </a:avLst>
          </a:prstGeom>
          <a:solidFill>
            <a:schemeClr val="bg1"/>
          </a:solidFill>
          <a:ln w="28575">
            <a:solidFill>
              <a:schemeClr val="accent4"/>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0" tIns="146263" rIns="182828" bIns="146263" numCol="1" spcCol="0" rtlCol="0" fromWordArt="0" anchor="ctr" anchorCtr="0" forceAA="0" compatLnSpc="1">
            <a:prstTxWarp prst="textNoShape">
              <a:avLst/>
            </a:prstTxWarp>
            <a:noAutofit/>
          </a:bodyPr>
          <a:lstStyle/>
          <a:p>
            <a:pPr marL="0" marR="0" lvl="0" indent="0" algn="l" defTabSz="932114" rtl="0" eaLnBrk="1" fontAlgn="base" latinLnBrk="0" hangingPunct="1">
              <a:lnSpc>
                <a:spcPct val="90000"/>
              </a:lnSpc>
              <a:spcBef>
                <a:spcPct val="0"/>
              </a:spcBef>
              <a:spcAft>
                <a:spcPct val="0"/>
              </a:spcAft>
              <a:buClrTx/>
              <a:buSzTx/>
              <a:buFontTx/>
              <a:buNone/>
              <a:tabLst/>
              <a:defRPr/>
            </a:pPr>
            <a:r>
              <a:rPr kumimoji="0" lang="en-US" sz="100" b="0" i="0" u="none" strike="noStrike" kern="1200" cap="none" spc="0" normalizeH="0" baseline="0" noProof="0">
                <a:ln>
                  <a:noFill/>
                </a:ln>
                <a:solidFill>
                  <a:srgbClr val="FFFFFF"/>
                </a:solidFill>
                <a:effectLst/>
                <a:uLnTx/>
                <a:uFillTx/>
                <a:latin typeface="Segoe UI Semibold" panose="020B0702040204020203" pitchFamily="34" charset="0"/>
                <a:ea typeface="+mn-ea"/>
                <a:cs typeface="Segoe UI Semibold" panose="020B0702040204020203" pitchFamily="34" charset="0"/>
              </a:rPr>
              <a:t>High Impact IoT/OT</a:t>
            </a:r>
          </a:p>
          <a:p>
            <a:pPr marL="0" marR="0" lvl="0" indent="0" algn="l" defTabSz="932114" rtl="0" eaLnBrk="1" fontAlgn="base" latinLnBrk="0" hangingPunct="1">
              <a:lnSpc>
                <a:spcPct val="90000"/>
              </a:lnSpc>
              <a:spcBef>
                <a:spcPts val="300"/>
              </a:spcBef>
              <a:spcAft>
                <a:spcPct val="0"/>
              </a:spcAft>
              <a:buClrTx/>
              <a:buSzTx/>
              <a:buFontTx/>
              <a:buNone/>
              <a:tabLst/>
              <a:defRPr/>
            </a:pPr>
            <a:r>
              <a:rPr kumimoji="0" lang="en-US" sz="100" b="0" i="1" u="none" strike="noStrike" kern="1200" cap="none" spc="0" normalizeH="0" baseline="0" noProof="0">
                <a:ln>
                  <a:noFill/>
                </a:ln>
                <a:solidFill>
                  <a:srgbClr val="FFFFFF"/>
                </a:solidFill>
                <a:effectLst/>
                <a:uLnTx/>
                <a:uFillTx/>
                <a:latin typeface="Segoe UI Semilight" panose="020B0402040204020203" pitchFamily="34" charset="0"/>
                <a:ea typeface="+mn-ea"/>
                <a:cs typeface="Segoe UI Semilight" panose="020B0402040204020203" pitchFamily="34" charset="0"/>
              </a:rPr>
              <a:t>IoT/OT With Life/Safety Impact</a:t>
            </a:r>
          </a:p>
        </p:txBody>
      </p:sp>
      <p:pic>
        <p:nvPicPr>
          <p:cNvPr id="162" name="!! Graphic 315">
            <a:extLst>
              <a:ext uri="{FF2B5EF4-FFF2-40B4-BE49-F238E27FC236}">
                <a16:creationId xmlns:a16="http://schemas.microsoft.com/office/drawing/2014/main" id="{0BA2526C-6584-41FC-8F87-22327657E908}"/>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4999155" y="3934998"/>
            <a:ext cx="182880" cy="99753"/>
          </a:xfrm>
          <a:prstGeom prst="rect">
            <a:avLst/>
          </a:prstGeom>
        </p:spPr>
      </p:pic>
      <p:sp>
        <p:nvSpPr>
          <p:cNvPr id="13" name="Rectangle 12">
            <a:extLst>
              <a:ext uri="{FF2B5EF4-FFF2-40B4-BE49-F238E27FC236}">
                <a16:creationId xmlns:a16="http://schemas.microsoft.com/office/drawing/2014/main" id="{3CDE91B0-91AF-D513-A5E9-31EA135DF3C3}"/>
              </a:ext>
            </a:extLst>
          </p:cNvPr>
          <p:cNvSpPr/>
          <p:nvPr/>
        </p:nvSpPr>
        <p:spPr bwMode="auto">
          <a:xfrm>
            <a:off x="9370342" y="3137349"/>
            <a:ext cx="2007648" cy="564511"/>
          </a:xfrm>
          <a:prstGeom prst="rect">
            <a:avLst/>
          </a:prstGeom>
          <a:solidFill>
            <a:schemeClr val="bg1"/>
          </a:solidFill>
          <a:ln w="9525" cap="flat" cmpd="sng" algn="ctr">
            <a:solidFill>
              <a:schemeClr val="tx1">
                <a:lumMod val="50000"/>
                <a:lumOff val="50000"/>
              </a:schemeClr>
            </a:solidFill>
            <a:prstDash val="solid"/>
            <a:round/>
            <a:headEnd type="none" w="med" len="med"/>
            <a:tailEnd type="none" w="med" len="med"/>
          </a:ln>
          <a:effectLst/>
        </p:spPr>
        <p:txBody>
          <a:bodyPr vert="horz" wrap="square" lIns="91440" tIns="45720" rIns="91440" bIns="91440" numCol="1" rtlCol="0" anchor="t"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Privileged Devices</a:t>
            </a:r>
          </a:p>
        </p:txBody>
      </p:sp>
      <p:grpSp>
        <p:nvGrpSpPr>
          <p:cNvPr id="159" name="Group 158">
            <a:extLst>
              <a:ext uri="{FF2B5EF4-FFF2-40B4-BE49-F238E27FC236}">
                <a16:creationId xmlns:a16="http://schemas.microsoft.com/office/drawing/2014/main" id="{86C2C29A-1C32-C946-F151-E2C2AA334DA7}"/>
              </a:ext>
            </a:extLst>
          </p:cNvPr>
          <p:cNvGrpSpPr/>
          <p:nvPr/>
        </p:nvGrpSpPr>
        <p:grpSpPr>
          <a:xfrm>
            <a:off x="10163491" y="3378511"/>
            <a:ext cx="384156" cy="256339"/>
            <a:chOff x="5076096" y="5758920"/>
            <a:chExt cx="384156" cy="256339"/>
          </a:xfrm>
        </p:grpSpPr>
        <p:sp>
          <p:nvSpPr>
            <p:cNvPr id="160" name="Laptop_E770">
              <a:extLst>
                <a:ext uri="{FF2B5EF4-FFF2-40B4-BE49-F238E27FC236}">
                  <a16:creationId xmlns:a16="http://schemas.microsoft.com/office/drawing/2014/main" id="{9498484B-A352-B3D6-1BA0-214461D390FB}"/>
                </a:ext>
              </a:extLst>
            </p:cNvPr>
            <p:cNvSpPr>
              <a:spLocks noChangeAspect="1" noEditPoints="1"/>
            </p:cNvSpPr>
            <p:nvPr/>
          </p:nvSpPr>
          <p:spPr bwMode="auto">
            <a:xfrm>
              <a:off x="5076096" y="5758920"/>
              <a:ext cx="384156" cy="256339"/>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5875" cap="sq">
              <a:solidFill>
                <a:srgbClr val="D4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161" name="Group 160">
              <a:extLst>
                <a:ext uri="{FF2B5EF4-FFF2-40B4-BE49-F238E27FC236}">
                  <a16:creationId xmlns:a16="http://schemas.microsoft.com/office/drawing/2014/main" id="{73CBCA4F-70F9-AC7D-79F9-C6F71F328DD0}"/>
                </a:ext>
              </a:extLst>
            </p:cNvPr>
            <p:cNvGrpSpPr/>
            <p:nvPr/>
          </p:nvGrpSpPr>
          <p:grpSpPr>
            <a:xfrm>
              <a:off x="5203085" y="5787652"/>
              <a:ext cx="115189" cy="122403"/>
              <a:chOff x="6116141" y="3381450"/>
              <a:chExt cx="396844" cy="421698"/>
            </a:xfrm>
            <a:solidFill>
              <a:srgbClr val="D41123"/>
            </a:solidFill>
          </p:grpSpPr>
          <p:sp>
            <p:nvSpPr>
              <p:cNvPr id="163" name="Freeform: Shape 162">
                <a:extLst>
                  <a:ext uri="{FF2B5EF4-FFF2-40B4-BE49-F238E27FC236}">
                    <a16:creationId xmlns:a16="http://schemas.microsoft.com/office/drawing/2014/main" id="{C6D1AC06-A277-5319-ECD3-D793EBD89DFC}"/>
                  </a:ext>
                </a:extLst>
              </p:cNvPr>
              <p:cNvSpPr/>
              <p:nvPr/>
            </p:nvSpPr>
            <p:spPr>
              <a:xfrm rot="16751401">
                <a:off x="6305746" y="3406430"/>
                <a:ext cx="149351" cy="99440"/>
              </a:xfrm>
              <a:custGeom>
                <a:avLst/>
                <a:gdLst>
                  <a:gd name="connsiteX0" fmla="*/ 149352 w 149351"/>
                  <a:gd name="connsiteY0" fmla="*/ 49720 h 99440"/>
                  <a:gd name="connsiteX1" fmla="*/ 74676 w 149351"/>
                  <a:gd name="connsiteY1" fmla="*/ 99441 h 99440"/>
                  <a:gd name="connsiteX2" fmla="*/ 0 w 149351"/>
                  <a:gd name="connsiteY2" fmla="*/ 49720 h 99440"/>
                  <a:gd name="connsiteX3" fmla="*/ 74676 w 149351"/>
                  <a:gd name="connsiteY3" fmla="*/ 0 h 99440"/>
                  <a:gd name="connsiteX4" fmla="*/ 149352 w 149351"/>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51" h="99440">
                    <a:moveTo>
                      <a:pt x="149352" y="49720"/>
                    </a:moveTo>
                    <a:cubicBezTo>
                      <a:pt x="149352" y="77180"/>
                      <a:pt x="115918" y="99441"/>
                      <a:pt x="74676" y="99441"/>
                    </a:cubicBezTo>
                    <a:cubicBezTo>
                      <a:pt x="33434" y="99441"/>
                      <a:pt x="0" y="77180"/>
                      <a:pt x="0" y="49720"/>
                    </a:cubicBezTo>
                    <a:cubicBezTo>
                      <a:pt x="0" y="22261"/>
                      <a:pt x="33434" y="0"/>
                      <a:pt x="74676" y="0"/>
                    </a:cubicBezTo>
                    <a:cubicBezTo>
                      <a:pt x="115918" y="0"/>
                      <a:pt x="149352" y="22261"/>
                      <a:pt x="149352" y="4972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98" name="Freeform: Shape 197">
                <a:extLst>
                  <a:ext uri="{FF2B5EF4-FFF2-40B4-BE49-F238E27FC236}">
                    <a16:creationId xmlns:a16="http://schemas.microsoft.com/office/drawing/2014/main" id="{0DE1327C-A12B-81B0-1106-DA5886189614}"/>
                  </a:ext>
                </a:extLst>
              </p:cNvPr>
              <p:cNvSpPr/>
              <p:nvPr/>
            </p:nvSpPr>
            <p:spPr>
              <a:xfrm rot="17554800">
                <a:off x="6401067" y="3518364"/>
                <a:ext cx="124396" cy="99440"/>
              </a:xfrm>
              <a:custGeom>
                <a:avLst/>
                <a:gdLst>
                  <a:gd name="connsiteX0" fmla="*/ 124396 w 124396"/>
                  <a:gd name="connsiteY0" fmla="*/ 49720 h 99440"/>
                  <a:gd name="connsiteX1" fmla="*/ 62198 w 124396"/>
                  <a:gd name="connsiteY1" fmla="*/ 99441 h 99440"/>
                  <a:gd name="connsiteX2" fmla="*/ 0 w 124396"/>
                  <a:gd name="connsiteY2" fmla="*/ 49720 h 99440"/>
                  <a:gd name="connsiteX3" fmla="*/ 62198 w 124396"/>
                  <a:gd name="connsiteY3" fmla="*/ 0 h 99440"/>
                  <a:gd name="connsiteX4" fmla="*/ 124396 w 124396"/>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6" h="99440">
                    <a:moveTo>
                      <a:pt x="124396" y="49720"/>
                    </a:moveTo>
                    <a:cubicBezTo>
                      <a:pt x="124396" y="77180"/>
                      <a:pt x="96549" y="99441"/>
                      <a:pt x="62198" y="99441"/>
                    </a:cubicBezTo>
                    <a:cubicBezTo>
                      <a:pt x="27847" y="99441"/>
                      <a:pt x="0" y="77180"/>
                      <a:pt x="0" y="49720"/>
                    </a:cubicBezTo>
                    <a:cubicBezTo>
                      <a:pt x="0" y="22261"/>
                      <a:pt x="27847" y="0"/>
                      <a:pt x="62198" y="0"/>
                    </a:cubicBezTo>
                    <a:cubicBezTo>
                      <a:pt x="96549" y="0"/>
                      <a:pt x="124396" y="22261"/>
                      <a:pt x="124396" y="4972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99" name="Freeform: Shape 198">
                <a:extLst>
                  <a:ext uri="{FF2B5EF4-FFF2-40B4-BE49-F238E27FC236}">
                    <a16:creationId xmlns:a16="http://schemas.microsoft.com/office/drawing/2014/main" id="{627011B8-AA6E-13A1-E703-3AB109E1C3BF}"/>
                  </a:ext>
                </a:extLst>
              </p:cNvPr>
              <p:cNvSpPr/>
              <p:nvPr/>
            </p:nvSpPr>
            <p:spPr>
              <a:xfrm rot="21048600">
                <a:off x="6199146" y="3381450"/>
                <a:ext cx="99440" cy="149351"/>
              </a:xfrm>
              <a:custGeom>
                <a:avLst/>
                <a:gdLst>
                  <a:gd name="connsiteX0" fmla="*/ 99441 w 99440"/>
                  <a:gd name="connsiteY0" fmla="*/ 74676 h 149351"/>
                  <a:gd name="connsiteX1" fmla="*/ 49720 w 99440"/>
                  <a:gd name="connsiteY1" fmla="*/ 149352 h 149351"/>
                  <a:gd name="connsiteX2" fmla="*/ 0 w 99440"/>
                  <a:gd name="connsiteY2" fmla="*/ 74676 h 149351"/>
                  <a:gd name="connsiteX3" fmla="*/ 49720 w 99440"/>
                  <a:gd name="connsiteY3" fmla="*/ 0 h 149351"/>
                  <a:gd name="connsiteX4" fmla="*/ 99441 w 99440"/>
                  <a:gd name="connsiteY4" fmla="*/ 74676 h 149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49351">
                    <a:moveTo>
                      <a:pt x="99441" y="74676"/>
                    </a:moveTo>
                    <a:cubicBezTo>
                      <a:pt x="99441" y="115918"/>
                      <a:pt x="77180" y="149352"/>
                      <a:pt x="49720" y="149352"/>
                    </a:cubicBezTo>
                    <a:cubicBezTo>
                      <a:pt x="22261" y="149352"/>
                      <a:pt x="0" y="115918"/>
                      <a:pt x="0" y="74676"/>
                    </a:cubicBezTo>
                    <a:cubicBezTo>
                      <a:pt x="0" y="33434"/>
                      <a:pt x="22261" y="0"/>
                      <a:pt x="49720" y="0"/>
                    </a:cubicBezTo>
                    <a:cubicBezTo>
                      <a:pt x="77180" y="0"/>
                      <a:pt x="99441" y="33434"/>
                      <a:pt x="99441" y="74676"/>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00" name="Freeform: Shape 199">
                <a:extLst>
                  <a:ext uri="{FF2B5EF4-FFF2-40B4-BE49-F238E27FC236}">
                    <a16:creationId xmlns:a16="http://schemas.microsoft.com/office/drawing/2014/main" id="{21495C57-8708-DB73-40F1-5B9C70BB77AF}"/>
                  </a:ext>
                </a:extLst>
              </p:cNvPr>
              <p:cNvSpPr/>
              <p:nvPr/>
            </p:nvSpPr>
            <p:spPr>
              <a:xfrm rot="20245200">
                <a:off x="6116141" y="3505888"/>
                <a:ext cx="99440" cy="124396"/>
              </a:xfrm>
              <a:custGeom>
                <a:avLst/>
                <a:gdLst>
                  <a:gd name="connsiteX0" fmla="*/ 99441 w 99440"/>
                  <a:gd name="connsiteY0" fmla="*/ 62198 h 124396"/>
                  <a:gd name="connsiteX1" fmla="*/ 49720 w 99440"/>
                  <a:gd name="connsiteY1" fmla="*/ 124396 h 124396"/>
                  <a:gd name="connsiteX2" fmla="*/ 0 w 99440"/>
                  <a:gd name="connsiteY2" fmla="*/ 62198 h 124396"/>
                  <a:gd name="connsiteX3" fmla="*/ 49720 w 99440"/>
                  <a:gd name="connsiteY3" fmla="*/ 0 h 124396"/>
                  <a:gd name="connsiteX4" fmla="*/ 99441 w 99440"/>
                  <a:gd name="connsiteY4" fmla="*/ 62198 h 12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24396">
                    <a:moveTo>
                      <a:pt x="99441" y="62198"/>
                    </a:moveTo>
                    <a:cubicBezTo>
                      <a:pt x="99441" y="96549"/>
                      <a:pt x="77180" y="124396"/>
                      <a:pt x="49720" y="124396"/>
                    </a:cubicBezTo>
                    <a:cubicBezTo>
                      <a:pt x="22261" y="124396"/>
                      <a:pt x="0" y="96549"/>
                      <a:pt x="0" y="62198"/>
                    </a:cubicBezTo>
                    <a:cubicBezTo>
                      <a:pt x="0" y="27847"/>
                      <a:pt x="22261" y="0"/>
                      <a:pt x="49720" y="0"/>
                    </a:cubicBezTo>
                    <a:cubicBezTo>
                      <a:pt x="77180" y="0"/>
                      <a:pt x="99441" y="27847"/>
                      <a:pt x="99441" y="62198"/>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01" name="Freeform: Shape 200">
                <a:extLst>
                  <a:ext uri="{FF2B5EF4-FFF2-40B4-BE49-F238E27FC236}">
                    <a16:creationId xmlns:a16="http://schemas.microsoft.com/office/drawing/2014/main" id="{DADAB96D-9C16-7411-3F81-F7FEE5A91E38}"/>
                  </a:ext>
                </a:extLst>
              </p:cNvPr>
              <p:cNvSpPr/>
              <p:nvPr/>
            </p:nvSpPr>
            <p:spPr>
              <a:xfrm>
                <a:off x="6171525" y="3547283"/>
                <a:ext cx="285135" cy="255865"/>
              </a:xfrm>
              <a:custGeom>
                <a:avLst/>
                <a:gdLst>
                  <a:gd name="connsiteX0" fmla="*/ 146979 w 285135"/>
                  <a:gd name="connsiteY0" fmla="*/ 232904 h 255865"/>
                  <a:gd name="connsiteX1" fmla="*/ 186793 w 285135"/>
                  <a:gd name="connsiteY1" fmla="*/ 244715 h 255865"/>
                  <a:gd name="connsiteX2" fmla="*/ 198033 w 285135"/>
                  <a:gd name="connsiteY2" fmla="*/ 250525 h 255865"/>
                  <a:gd name="connsiteX3" fmla="*/ 278931 w 285135"/>
                  <a:gd name="connsiteY3" fmla="*/ 219582 h 255865"/>
                  <a:gd name="connsiteX4" fmla="*/ 282424 w 285135"/>
                  <a:gd name="connsiteY4" fmla="*/ 209472 h 255865"/>
                  <a:gd name="connsiteX5" fmla="*/ 276900 w 285135"/>
                  <a:gd name="connsiteY5" fmla="*/ 153465 h 255865"/>
                  <a:gd name="connsiteX6" fmla="*/ 253849 w 285135"/>
                  <a:gd name="connsiteY6" fmla="*/ 124890 h 255865"/>
                  <a:gd name="connsiteX7" fmla="*/ 234799 w 285135"/>
                  <a:gd name="connsiteY7" fmla="*/ 106793 h 255865"/>
                  <a:gd name="connsiteX8" fmla="*/ 228132 w 285135"/>
                  <a:gd name="connsiteY8" fmla="*/ 98506 h 255865"/>
                  <a:gd name="connsiteX9" fmla="*/ 206796 w 285135"/>
                  <a:gd name="connsiteY9" fmla="*/ 56025 h 255865"/>
                  <a:gd name="connsiteX10" fmla="*/ 189460 w 285135"/>
                  <a:gd name="connsiteY10" fmla="*/ 21925 h 255865"/>
                  <a:gd name="connsiteX11" fmla="*/ 103323 w 285135"/>
                  <a:gd name="connsiteY11" fmla="*/ 14241 h 255865"/>
                  <a:gd name="connsiteX12" fmla="*/ 95639 w 285135"/>
                  <a:gd name="connsiteY12" fmla="*/ 21925 h 255865"/>
                  <a:gd name="connsiteX13" fmla="*/ 78303 w 285135"/>
                  <a:gd name="connsiteY13" fmla="*/ 56025 h 255865"/>
                  <a:gd name="connsiteX14" fmla="*/ 56967 w 285135"/>
                  <a:gd name="connsiteY14" fmla="*/ 98506 h 255865"/>
                  <a:gd name="connsiteX15" fmla="*/ 50395 w 285135"/>
                  <a:gd name="connsiteY15" fmla="*/ 106793 h 255865"/>
                  <a:gd name="connsiteX16" fmla="*/ 31345 w 285135"/>
                  <a:gd name="connsiteY16" fmla="*/ 124890 h 255865"/>
                  <a:gd name="connsiteX17" fmla="*/ 8390 w 285135"/>
                  <a:gd name="connsiteY17" fmla="*/ 153465 h 255865"/>
                  <a:gd name="connsiteX18" fmla="*/ 2675 w 285135"/>
                  <a:gd name="connsiteY18" fmla="*/ 209472 h 255865"/>
                  <a:gd name="connsiteX19" fmla="*/ 81451 w 285135"/>
                  <a:gd name="connsiteY19" fmla="*/ 252679 h 255865"/>
                  <a:gd name="connsiteX20" fmla="*/ 97925 w 285135"/>
                  <a:gd name="connsiteY20" fmla="*/ 245191 h 255865"/>
                  <a:gd name="connsiteX21" fmla="*/ 135263 w 285135"/>
                  <a:gd name="connsiteY21" fmla="*/ 233285 h 25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135" h="255865">
                    <a:moveTo>
                      <a:pt x="146979" y="232904"/>
                    </a:moveTo>
                    <a:cubicBezTo>
                      <a:pt x="161132" y="232776"/>
                      <a:pt x="174999" y="236890"/>
                      <a:pt x="186793" y="244715"/>
                    </a:cubicBezTo>
                    <a:cubicBezTo>
                      <a:pt x="190377" y="246950"/>
                      <a:pt x="194136" y="248893"/>
                      <a:pt x="198033" y="250525"/>
                    </a:cubicBezTo>
                    <a:cubicBezTo>
                      <a:pt x="228916" y="264320"/>
                      <a:pt x="265136" y="250466"/>
                      <a:pt x="278931" y="219582"/>
                    </a:cubicBezTo>
                    <a:cubicBezTo>
                      <a:pt x="280389" y="216321"/>
                      <a:pt x="281557" y="212937"/>
                      <a:pt x="282424" y="209472"/>
                    </a:cubicBezTo>
                    <a:cubicBezTo>
                      <a:pt x="287426" y="190750"/>
                      <a:pt x="285463" y="170849"/>
                      <a:pt x="276900" y="153465"/>
                    </a:cubicBezTo>
                    <a:cubicBezTo>
                      <a:pt x="271483" y="142315"/>
                      <a:pt x="263601" y="132544"/>
                      <a:pt x="253849" y="124890"/>
                    </a:cubicBezTo>
                    <a:cubicBezTo>
                      <a:pt x="246824" y="119611"/>
                      <a:pt x="240432" y="113537"/>
                      <a:pt x="234799" y="106793"/>
                    </a:cubicBezTo>
                    <a:lnTo>
                      <a:pt x="228132" y="98506"/>
                    </a:lnTo>
                    <a:cubicBezTo>
                      <a:pt x="217895" y="86143"/>
                      <a:pt x="210600" y="71618"/>
                      <a:pt x="206796" y="56025"/>
                    </a:cubicBezTo>
                    <a:cubicBezTo>
                      <a:pt x="204010" y="43369"/>
                      <a:pt x="198044" y="31633"/>
                      <a:pt x="189460" y="21925"/>
                    </a:cubicBezTo>
                    <a:cubicBezTo>
                      <a:pt x="167795" y="-3983"/>
                      <a:pt x="129231" y="-7423"/>
                      <a:pt x="103323" y="14241"/>
                    </a:cubicBezTo>
                    <a:cubicBezTo>
                      <a:pt x="100538" y="16570"/>
                      <a:pt x="97967" y="19141"/>
                      <a:pt x="95639" y="21925"/>
                    </a:cubicBezTo>
                    <a:cubicBezTo>
                      <a:pt x="87117" y="31675"/>
                      <a:pt x="81159" y="43394"/>
                      <a:pt x="78303" y="56025"/>
                    </a:cubicBezTo>
                    <a:cubicBezTo>
                      <a:pt x="74499" y="71618"/>
                      <a:pt x="67204" y="86143"/>
                      <a:pt x="56967" y="98506"/>
                    </a:cubicBezTo>
                    <a:lnTo>
                      <a:pt x="50395" y="106793"/>
                    </a:lnTo>
                    <a:cubicBezTo>
                      <a:pt x="44757" y="113534"/>
                      <a:pt x="38366" y="119606"/>
                      <a:pt x="31345" y="124890"/>
                    </a:cubicBezTo>
                    <a:cubicBezTo>
                      <a:pt x="21595" y="132521"/>
                      <a:pt x="13739" y="142300"/>
                      <a:pt x="8390" y="153465"/>
                    </a:cubicBezTo>
                    <a:cubicBezTo>
                      <a:pt x="-280" y="170813"/>
                      <a:pt x="-2312" y="190731"/>
                      <a:pt x="2675" y="209472"/>
                    </a:cubicBezTo>
                    <a:cubicBezTo>
                      <a:pt x="12497" y="243156"/>
                      <a:pt x="47767" y="262501"/>
                      <a:pt x="81451" y="252679"/>
                    </a:cubicBezTo>
                    <a:cubicBezTo>
                      <a:pt x="87272" y="250981"/>
                      <a:pt x="92819" y="248460"/>
                      <a:pt x="97925" y="245191"/>
                    </a:cubicBezTo>
                    <a:cubicBezTo>
                      <a:pt x="109120" y="238035"/>
                      <a:pt x="121992" y="233931"/>
                      <a:pt x="135263" y="23328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sp>
        <p:nvSpPr>
          <p:cNvPr id="43" name="Rectangle 42">
            <a:extLst>
              <a:ext uri="{FF2B5EF4-FFF2-40B4-BE49-F238E27FC236}">
                <a16:creationId xmlns:a16="http://schemas.microsoft.com/office/drawing/2014/main" id="{5F3D7D6C-454E-5374-6F1F-9A7B4CB0DE23}"/>
              </a:ext>
            </a:extLst>
          </p:cNvPr>
          <p:cNvSpPr/>
          <p:nvPr/>
        </p:nvSpPr>
        <p:spPr bwMode="auto">
          <a:xfrm rot="16200000">
            <a:off x="5128358" y="6173011"/>
            <a:ext cx="265565" cy="104766"/>
          </a:xfrm>
          <a:prstGeom prst="rect">
            <a:avLst/>
          </a:prstGeom>
          <a:gradFill>
            <a:gsLst>
              <a:gs pos="1250">
                <a:srgbClr val="F2F2F2"/>
              </a:gs>
              <a:gs pos="100000">
                <a:srgbClr val="F2F2F2">
                  <a:alpha val="0"/>
                </a:srgb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0" name="Rectangle 29">
            <a:extLst>
              <a:ext uri="{FF2B5EF4-FFF2-40B4-BE49-F238E27FC236}">
                <a16:creationId xmlns:a16="http://schemas.microsoft.com/office/drawing/2014/main" id="{C9330EA3-7DEC-3D16-71DC-91F52D10192A}"/>
              </a:ext>
            </a:extLst>
          </p:cNvPr>
          <p:cNvSpPr/>
          <p:nvPr/>
        </p:nvSpPr>
        <p:spPr bwMode="auto">
          <a:xfrm>
            <a:off x="9370342" y="3772318"/>
            <a:ext cx="2007648" cy="564511"/>
          </a:xfrm>
          <a:prstGeom prst="rect">
            <a:avLst/>
          </a:prstGeom>
          <a:solidFill>
            <a:schemeClr val="bg1"/>
          </a:solidFill>
          <a:ln w="9525" cap="flat" cmpd="sng" algn="ctr">
            <a:solidFill>
              <a:schemeClr val="tx1">
                <a:lumMod val="50000"/>
                <a:lumOff val="50000"/>
              </a:schemeClr>
            </a:solidFill>
            <a:prstDash val="solid"/>
            <a:round/>
            <a:headEnd type="none" w="med" len="med"/>
            <a:tailEnd type="none" w="med" len="med"/>
          </a:ln>
          <a:effectLst/>
        </p:spPr>
        <p:txBody>
          <a:bodyPr vert="horz" wrap="square" lIns="91440" tIns="45720" rIns="91440" bIns="91440" numCol="1" rtlCol="0" anchor="t"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Specialized Devices</a:t>
            </a:r>
          </a:p>
        </p:txBody>
      </p:sp>
      <p:sp>
        <p:nvSpPr>
          <p:cNvPr id="149" name="Laptop_E770">
            <a:extLst>
              <a:ext uri="{FF2B5EF4-FFF2-40B4-BE49-F238E27FC236}">
                <a16:creationId xmlns:a16="http://schemas.microsoft.com/office/drawing/2014/main" id="{70B929E2-EBE0-AA40-75A9-81680CD2A7E7}"/>
              </a:ext>
            </a:extLst>
          </p:cNvPr>
          <p:cNvSpPr>
            <a:spLocks noChangeAspect="1" noEditPoints="1"/>
          </p:cNvSpPr>
          <p:nvPr/>
        </p:nvSpPr>
        <p:spPr bwMode="auto">
          <a:xfrm>
            <a:off x="10027131" y="3994533"/>
            <a:ext cx="384156" cy="256339"/>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5875" cap="sq">
            <a:solidFill>
              <a:srgbClr val="00B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153" name="Group 152">
            <a:extLst>
              <a:ext uri="{FF2B5EF4-FFF2-40B4-BE49-F238E27FC236}">
                <a16:creationId xmlns:a16="http://schemas.microsoft.com/office/drawing/2014/main" id="{291BD79D-C304-7473-AACF-7F2F72BD3545}"/>
              </a:ext>
            </a:extLst>
          </p:cNvPr>
          <p:cNvGrpSpPr/>
          <p:nvPr/>
        </p:nvGrpSpPr>
        <p:grpSpPr>
          <a:xfrm>
            <a:off x="10154120" y="4023265"/>
            <a:ext cx="115189" cy="122403"/>
            <a:chOff x="6116141" y="3381450"/>
            <a:chExt cx="396844" cy="421698"/>
          </a:xfrm>
          <a:noFill/>
        </p:grpSpPr>
        <p:sp>
          <p:nvSpPr>
            <p:cNvPr id="154" name="Freeform: Shape 153">
              <a:extLst>
                <a:ext uri="{FF2B5EF4-FFF2-40B4-BE49-F238E27FC236}">
                  <a16:creationId xmlns:a16="http://schemas.microsoft.com/office/drawing/2014/main" id="{253B9D80-3898-86FD-75B2-49C1C318FA54}"/>
                </a:ext>
              </a:extLst>
            </p:cNvPr>
            <p:cNvSpPr/>
            <p:nvPr/>
          </p:nvSpPr>
          <p:spPr>
            <a:xfrm rot="16751401">
              <a:off x="6305746" y="3406430"/>
              <a:ext cx="149351" cy="99440"/>
            </a:xfrm>
            <a:custGeom>
              <a:avLst/>
              <a:gdLst>
                <a:gd name="connsiteX0" fmla="*/ 149352 w 149351"/>
                <a:gd name="connsiteY0" fmla="*/ 49720 h 99440"/>
                <a:gd name="connsiteX1" fmla="*/ 74676 w 149351"/>
                <a:gd name="connsiteY1" fmla="*/ 99441 h 99440"/>
                <a:gd name="connsiteX2" fmla="*/ 0 w 149351"/>
                <a:gd name="connsiteY2" fmla="*/ 49720 h 99440"/>
                <a:gd name="connsiteX3" fmla="*/ 74676 w 149351"/>
                <a:gd name="connsiteY3" fmla="*/ 0 h 99440"/>
                <a:gd name="connsiteX4" fmla="*/ 149352 w 149351"/>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51" h="99440">
                  <a:moveTo>
                    <a:pt x="149352" y="49720"/>
                  </a:moveTo>
                  <a:cubicBezTo>
                    <a:pt x="149352" y="77180"/>
                    <a:pt x="115918" y="99441"/>
                    <a:pt x="74676" y="99441"/>
                  </a:cubicBezTo>
                  <a:cubicBezTo>
                    <a:pt x="33434" y="99441"/>
                    <a:pt x="0" y="77180"/>
                    <a:pt x="0" y="49720"/>
                  </a:cubicBezTo>
                  <a:cubicBezTo>
                    <a:pt x="0" y="22261"/>
                    <a:pt x="33434" y="0"/>
                    <a:pt x="74676" y="0"/>
                  </a:cubicBezTo>
                  <a:cubicBezTo>
                    <a:pt x="115918" y="0"/>
                    <a:pt x="149352" y="22261"/>
                    <a:pt x="149352" y="49720"/>
                  </a:cubicBezTo>
                  <a:close/>
                </a:path>
              </a:pathLst>
            </a:custGeom>
            <a:grpFill/>
            <a:ln w="6350" cap="flat">
              <a:solidFill>
                <a:srgbClr val="00B0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55" name="Freeform: Shape 154">
              <a:extLst>
                <a:ext uri="{FF2B5EF4-FFF2-40B4-BE49-F238E27FC236}">
                  <a16:creationId xmlns:a16="http://schemas.microsoft.com/office/drawing/2014/main" id="{D6CB20EF-093C-715F-063A-2B69A7A6D1C9}"/>
                </a:ext>
              </a:extLst>
            </p:cNvPr>
            <p:cNvSpPr/>
            <p:nvPr/>
          </p:nvSpPr>
          <p:spPr>
            <a:xfrm rot="17554800">
              <a:off x="6401067" y="3518364"/>
              <a:ext cx="124396" cy="99440"/>
            </a:xfrm>
            <a:custGeom>
              <a:avLst/>
              <a:gdLst>
                <a:gd name="connsiteX0" fmla="*/ 124396 w 124396"/>
                <a:gd name="connsiteY0" fmla="*/ 49720 h 99440"/>
                <a:gd name="connsiteX1" fmla="*/ 62198 w 124396"/>
                <a:gd name="connsiteY1" fmla="*/ 99441 h 99440"/>
                <a:gd name="connsiteX2" fmla="*/ 0 w 124396"/>
                <a:gd name="connsiteY2" fmla="*/ 49720 h 99440"/>
                <a:gd name="connsiteX3" fmla="*/ 62198 w 124396"/>
                <a:gd name="connsiteY3" fmla="*/ 0 h 99440"/>
                <a:gd name="connsiteX4" fmla="*/ 124396 w 124396"/>
                <a:gd name="connsiteY4" fmla="*/ 49720 h 99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96" h="99440">
                  <a:moveTo>
                    <a:pt x="124396" y="49720"/>
                  </a:moveTo>
                  <a:cubicBezTo>
                    <a:pt x="124396" y="77180"/>
                    <a:pt x="96549" y="99441"/>
                    <a:pt x="62198" y="99441"/>
                  </a:cubicBezTo>
                  <a:cubicBezTo>
                    <a:pt x="27847" y="99441"/>
                    <a:pt x="0" y="77180"/>
                    <a:pt x="0" y="49720"/>
                  </a:cubicBezTo>
                  <a:cubicBezTo>
                    <a:pt x="0" y="22261"/>
                    <a:pt x="27847" y="0"/>
                    <a:pt x="62198" y="0"/>
                  </a:cubicBezTo>
                  <a:cubicBezTo>
                    <a:pt x="96549" y="0"/>
                    <a:pt x="124396" y="22261"/>
                    <a:pt x="124396" y="49720"/>
                  </a:cubicBezTo>
                  <a:close/>
                </a:path>
              </a:pathLst>
            </a:custGeom>
            <a:grpFill/>
            <a:ln w="6350" cap="flat">
              <a:solidFill>
                <a:srgbClr val="00B0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56" name="Freeform: Shape 155">
              <a:extLst>
                <a:ext uri="{FF2B5EF4-FFF2-40B4-BE49-F238E27FC236}">
                  <a16:creationId xmlns:a16="http://schemas.microsoft.com/office/drawing/2014/main" id="{4E4F0020-AD2B-5317-4E42-18438E8F832C}"/>
                </a:ext>
              </a:extLst>
            </p:cNvPr>
            <p:cNvSpPr/>
            <p:nvPr/>
          </p:nvSpPr>
          <p:spPr>
            <a:xfrm rot="21048600">
              <a:off x="6199146" y="3381450"/>
              <a:ext cx="99440" cy="149351"/>
            </a:xfrm>
            <a:custGeom>
              <a:avLst/>
              <a:gdLst>
                <a:gd name="connsiteX0" fmla="*/ 99441 w 99440"/>
                <a:gd name="connsiteY0" fmla="*/ 74676 h 149351"/>
                <a:gd name="connsiteX1" fmla="*/ 49720 w 99440"/>
                <a:gd name="connsiteY1" fmla="*/ 149352 h 149351"/>
                <a:gd name="connsiteX2" fmla="*/ 0 w 99440"/>
                <a:gd name="connsiteY2" fmla="*/ 74676 h 149351"/>
                <a:gd name="connsiteX3" fmla="*/ 49720 w 99440"/>
                <a:gd name="connsiteY3" fmla="*/ 0 h 149351"/>
                <a:gd name="connsiteX4" fmla="*/ 99441 w 99440"/>
                <a:gd name="connsiteY4" fmla="*/ 74676 h 149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49351">
                  <a:moveTo>
                    <a:pt x="99441" y="74676"/>
                  </a:moveTo>
                  <a:cubicBezTo>
                    <a:pt x="99441" y="115918"/>
                    <a:pt x="77180" y="149352"/>
                    <a:pt x="49720" y="149352"/>
                  </a:cubicBezTo>
                  <a:cubicBezTo>
                    <a:pt x="22261" y="149352"/>
                    <a:pt x="0" y="115918"/>
                    <a:pt x="0" y="74676"/>
                  </a:cubicBezTo>
                  <a:cubicBezTo>
                    <a:pt x="0" y="33434"/>
                    <a:pt x="22261" y="0"/>
                    <a:pt x="49720" y="0"/>
                  </a:cubicBezTo>
                  <a:cubicBezTo>
                    <a:pt x="77180" y="0"/>
                    <a:pt x="99441" y="33434"/>
                    <a:pt x="99441" y="74676"/>
                  </a:cubicBezTo>
                  <a:close/>
                </a:path>
              </a:pathLst>
            </a:custGeom>
            <a:grpFill/>
            <a:ln w="6350" cap="flat">
              <a:solidFill>
                <a:srgbClr val="00B0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57" name="Freeform: Shape 156">
              <a:extLst>
                <a:ext uri="{FF2B5EF4-FFF2-40B4-BE49-F238E27FC236}">
                  <a16:creationId xmlns:a16="http://schemas.microsoft.com/office/drawing/2014/main" id="{0353892F-CECB-0BF6-B0B7-E7459B5CCB7B}"/>
                </a:ext>
              </a:extLst>
            </p:cNvPr>
            <p:cNvSpPr/>
            <p:nvPr/>
          </p:nvSpPr>
          <p:spPr>
            <a:xfrm rot="20245200">
              <a:off x="6116141" y="3505888"/>
              <a:ext cx="99440" cy="124396"/>
            </a:xfrm>
            <a:custGeom>
              <a:avLst/>
              <a:gdLst>
                <a:gd name="connsiteX0" fmla="*/ 99441 w 99440"/>
                <a:gd name="connsiteY0" fmla="*/ 62198 h 124396"/>
                <a:gd name="connsiteX1" fmla="*/ 49720 w 99440"/>
                <a:gd name="connsiteY1" fmla="*/ 124396 h 124396"/>
                <a:gd name="connsiteX2" fmla="*/ 0 w 99440"/>
                <a:gd name="connsiteY2" fmla="*/ 62198 h 124396"/>
                <a:gd name="connsiteX3" fmla="*/ 49720 w 99440"/>
                <a:gd name="connsiteY3" fmla="*/ 0 h 124396"/>
                <a:gd name="connsiteX4" fmla="*/ 99441 w 99440"/>
                <a:gd name="connsiteY4" fmla="*/ 62198 h 12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40" h="124396">
                  <a:moveTo>
                    <a:pt x="99441" y="62198"/>
                  </a:moveTo>
                  <a:cubicBezTo>
                    <a:pt x="99441" y="96549"/>
                    <a:pt x="77180" y="124396"/>
                    <a:pt x="49720" y="124396"/>
                  </a:cubicBezTo>
                  <a:cubicBezTo>
                    <a:pt x="22261" y="124396"/>
                    <a:pt x="0" y="96549"/>
                    <a:pt x="0" y="62198"/>
                  </a:cubicBezTo>
                  <a:cubicBezTo>
                    <a:pt x="0" y="27847"/>
                    <a:pt x="22261" y="0"/>
                    <a:pt x="49720" y="0"/>
                  </a:cubicBezTo>
                  <a:cubicBezTo>
                    <a:pt x="77180" y="0"/>
                    <a:pt x="99441" y="27847"/>
                    <a:pt x="99441" y="62198"/>
                  </a:cubicBezTo>
                  <a:close/>
                </a:path>
              </a:pathLst>
            </a:custGeom>
            <a:grpFill/>
            <a:ln w="6350" cap="flat">
              <a:solidFill>
                <a:srgbClr val="00B0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58" name="Freeform: Shape 157">
              <a:extLst>
                <a:ext uri="{FF2B5EF4-FFF2-40B4-BE49-F238E27FC236}">
                  <a16:creationId xmlns:a16="http://schemas.microsoft.com/office/drawing/2014/main" id="{697272C3-30E5-9492-C831-A73A1A3FBAFE}"/>
                </a:ext>
              </a:extLst>
            </p:cNvPr>
            <p:cNvSpPr/>
            <p:nvPr/>
          </p:nvSpPr>
          <p:spPr>
            <a:xfrm>
              <a:off x="6171525" y="3547283"/>
              <a:ext cx="285135" cy="255865"/>
            </a:xfrm>
            <a:custGeom>
              <a:avLst/>
              <a:gdLst>
                <a:gd name="connsiteX0" fmla="*/ 146979 w 285135"/>
                <a:gd name="connsiteY0" fmla="*/ 232904 h 255865"/>
                <a:gd name="connsiteX1" fmla="*/ 186793 w 285135"/>
                <a:gd name="connsiteY1" fmla="*/ 244715 h 255865"/>
                <a:gd name="connsiteX2" fmla="*/ 198033 w 285135"/>
                <a:gd name="connsiteY2" fmla="*/ 250525 h 255865"/>
                <a:gd name="connsiteX3" fmla="*/ 278931 w 285135"/>
                <a:gd name="connsiteY3" fmla="*/ 219582 h 255865"/>
                <a:gd name="connsiteX4" fmla="*/ 282424 w 285135"/>
                <a:gd name="connsiteY4" fmla="*/ 209472 h 255865"/>
                <a:gd name="connsiteX5" fmla="*/ 276900 w 285135"/>
                <a:gd name="connsiteY5" fmla="*/ 153465 h 255865"/>
                <a:gd name="connsiteX6" fmla="*/ 253849 w 285135"/>
                <a:gd name="connsiteY6" fmla="*/ 124890 h 255865"/>
                <a:gd name="connsiteX7" fmla="*/ 234799 w 285135"/>
                <a:gd name="connsiteY7" fmla="*/ 106793 h 255865"/>
                <a:gd name="connsiteX8" fmla="*/ 228132 w 285135"/>
                <a:gd name="connsiteY8" fmla="*/ 98506 h 255865"/>
                <a:gd name="connsiteX9" fmla="*/ 206796 w 285135"/>
                <a:gd name="connsiteY9" fmla="*/ 56025 h 255865"/>
                <a:gd name="connsiteX10" fmla="*/ 189460 w 285135"/>
                <a:gd name="connsiteY10" fmla="*/ 21925 h 255865"/>
                <a:gd name="connsiteX11" fmla="*/ 103323 w 285135"/>
                <a:gd name="connsiteY11" fmla="*/ 14241 h 255865"/>
                <a:gd name="connsiteX12" fmla="*/ 95639 w 285135"/>
                <a:gd name="connsiteY12" fmla="*/ 21925 h 255865"/>
                <a:gd name="connsiteX13" fmla="*/ 78303 w 285135"/>
                <a:gd name="connsiteY13" fmla="*/ 56025 h 255865"/>
                <a:gd name="connsiteX14" fmla="*/ 56967 w 285135"/>
                <a:gd name="connsiteY14" fmla="*/ 98506 h 255865"/>
                <a:gd name="connsiteX15" fmla="*/ 50395 w 285135"/>
                <a:gd name="connsiteY15" fmla="*/ 106793 h 255865"/>
                <a:gd name="connsiteX16" fmla="*/ 31345 w 285135"/>
                <a:gd name="connsiteY16" fmla="*/ 124890 h 255865"/>
                <a:gd name="connsiteX17" fmla="*/ 8390 w 285135"/>
                <a:gd name="connsiteY17" fmla="*/ 153465 h 255865"/>
                <a:gd name="connsiteX18" fmla="*/ 2675 w 285135"/>
                <a:gd name="connsiteY18" fmla="*/ 209472 h 255865"/>
                <a:gd name="connsiteX19" fmla="*/ 81451 w 285135"/>
                <a:gd name="connsiteY19" fmla="*/ 252679 h 255865"/>
                <a:gd name="connsiteX20" fmla="*/ 97925 w 285135"/>
                <a:gd name="connsiteY20" fmla="*/ 245191 h 255865"/>
                <a:gd name="connsiteX21" fmla="*/ 135263 w 285135"/>
                <a:gd name="connsiteY21" fmla="*/ 233285 h 25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135" h="255865">
                  <a:moveTo>
                    <a:pt x="146979" y="232904"/>
                  </a:moveTo>
                  <a:cubicBezTo>
                    <a:pt x="161132" y="232776"/>
                    <a:pt x="174999" y="236890"/>
                    <a:pt x="186793" y="244715"/>
                  </a:cubicBezTo>
                  <a:cubicBezTo>
                    <a:pt x="190377" y="246950"/>
                    <a:pt x="194136" y="248893"/>
                    <a:pt x="198033" y="250525"/>
                  </a:cubicBezTo>
                  <a:cubicBezTo>
                    <a:pt x="228916" y="264320"/>
                    <a:pt x="265136" y="250466"/>
                    <a:pt x="278931" y="219582"/>
                  </a:cubicBezTo>
                  <a:cubicBezTo>
                    <a:pt x="280389" y="216321"/>
                    <a:pt x="281557" y="212937"/>
                    <a:pt x="282424" y="209472"/>
                  </a:cubicBezTo>
                  <a:cubicBezTo>
                    <a:pt x="287426" y="190750"/>
                    <a:pt x="285463" y="170849"/>
                    <a:pt x="276900" y="153465"/>
                  </a:cubicBezTo>
                  <a:cubicBezTo>
                    <a:pt x="271483" y="142315"/>
                    <a:pt x="263601" y="132544"/>
                    <a:pt x="253849" y="124890"/>
                  </a:cubicBezTo>
                  <a:cubicBezTo>
                    <a:pt x="246824" y="119611"/>
                    <a:pt x="240432" y="113537"/>
                    <a:pt x="234799" y="106793"/>
                  </a:cubicBezTo>
                  <a:lnTo>
                    <a:pt x="228132" y="98506"/>
                  </a:lnTo>
                  <a:cubicBezTo>
                    <a:pt x="217895" y="86143"/>
                    <a:pt x="210600" y="71618"/>
                    <a:pt x="206796" y="56025"/>
                  </a:cubicBezTo>
                  <a:cubicBezTo>
                    <a:pt x="204010" y="43369"/>
                    <a:pt x="198044" y="31633"/>
                    <a:pt x="189460" y="21925"/>
                  </a:cubicBezTo>
                  <a:cubicBezTo>
                    <a:pt x="167795" y="-3983"/>
                    <a:pt x="129231" y="-7423"/>
                    <a:pt x="103323" y="14241"/>
                  </a:cubicBezTo>
                  <a:cubicBezTo>
                    <a:pt x="100538" y="16570"/>
                    <a:pt x="97967" y="19141"/>
                    <a:pt x="95639" y="21925"/>
                  </a:cubicBezTo>
                  <a:cubicBezTo>
                    <a:pt x="87117" y="31675"/>
                    <a:pt x="81159" y="43394"/>
                    <a:pt x="78303" y="56025"/>
                  </a:cubicBezTo>
                  <a:cubicBezTo>
                    <a:pt x="74499" y="71618"/>
                    <a:pt x="67204" y="86143"/>
                    <a:pt x="56967" y="98506"/>
                  </a:cubicBezTo>
                  <a:lnTo>
                    <a:pt x="50395" y="106793"/>
                  </a:lnTo>
                  <a:cubicBezTo>
                    <a:pt x="44757" y="113534"/>
                    <a:pt x="38366" y="119606"/>
                    <a:pt x="31345" y="124890"/>
                  </a:cubicBezTo>
                  <a:cubicBezTo>
                    <a:pt x="21595" y="132521"/>
                    <a:pt x="13739" y="142300"/>
                    <a:pt x="8390" y="153465"/>
                  </a:cubicBezTo>
                  <a:cubicBezTo>
                    <a:pt x="-280" y="170813"/>
                    <a:pt x="-2312" y="190731"/>
                    <a:pt x="2675" y="209472"/>
                  </a:cubicBezTo>
                  <a:cubicBezTo>
                    <a:pt x="12497" y="243156"/>
                    <a:pt x="47767" y="262501"/>
                    <a:pt x="81451" y="252679"/>
                  </a:cubicBezTo>
                  <a:cubicBezTo>
                    <a:pt x="87272" y="250981"/>
                    <a:pt x="92819" y="248460"/>
                    <a:pt x="97925" y="245191"/>
                  </a:cubicBezTo>
                  <a:cubicBezTo>
                    <a:pt x="109120" y="238035"/>
                    <a:pt x="121992" y="233931"/>
                    <a:pt x="135263" y="233285"/>
                  </a:cubicBezTo>
                  <a:close/>
                </a:path>
              </a:pathLst>
            </a:custGeom>
            <a:grpFill/>
            <a:ln w="6350" cap="flat">
              <a:solidFill>
                <a:srgbClr val="00B0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208" name="Group 207">
            <a:extLst>
              <a:ext uri="{FF2B5EF4-FFF2-40B4-BE49-F238E27FC236}">
                <a16:creationId xmlns:a16="http://schemas.microsoft.com/office/drawing/2014/main" id="{2756D663-C7F9-9829-E6E4-5FB4D4CAEF2D}"/>
              </a:ext>
            </a:extLst>
          </p:cNvPr>
          <p:cNvGrpSpPr/>
          <p:nvPr/>
        </p:nvGrpSpPr>
        <p:grpSpPr>
          <a:xfrm>
            <a:off x="10505740" y="4009545"/>
            <a:ext cx="142942" cy="238196"/>
            <a:chOff x="6490922" y="1610486"/>
            <a:chExt cx="211865" cy="353049"/>
          </a:xfrm>
        </p:grpSpPr>
        <p:sp>
          <p:nvSpPr>
            <p:cNvPr id="209" name="Rectangle 208">
              <a:extLst>
                <a:ext uri="{FF2B5EF4-FFF2-40B4-BE49-F238E27FC236}">
                  <a16:creationId xmlns:a16="http://schemas.microsoft.com/office/drawing/2014/main" id="{B45999F3-8700-F26C-146D-5CE5B1B1D548}"/>
                </a:ext>
              </a:extLst>
            </p:cNvPr>
            <p:cNvSpPr/>
            <p:nvPr/>
          </p:nvSpPr>
          <p:spPr bwMode="auto">
            <a:xfrm>
              <a:off x="6490922" y="1610486"/>
              <a:ext cx="211864" cy="353049"/>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1" name="CellPhone_E8EA">
              <a:extLst>
                <a:ext uri="{FF2B5EF4-FFF2-40B4-BE49-F238E27FC236}">
                  <a16:creationId xmlns:a16="http://schemas.microsoft.com/office/drawing/2014/main" id="{0682D603-04C4-F4A7-4998-01BDE73D0969}"/>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212" name="Straight Connector 211">
              <a:extLst>
                <a:ext uri="{FF2B5EF4-FFF2-40B4-BE49-F238E27FC236}">
                  <a16:creationId xmlns:a16="http://schemas.microsoft.com/office/drawing/2014/main" id="{DB7B1F04-C4A2-5334-72C1-D4F558522407}"/>
                </a:ext>
              </a:extLst>
            </p:cNvPr>
            <p:cNvCxnSpPr>
              <a:cxnSpLocks/>
            </p:cNvCxnSpPr>
            <p:nvPr/>
          </p:nvCxnSpPr>
          <p:spPr>
            <a:xfrm>
              <a:off x="6573314" y="1916461"/>
              <a:ext cx="47081" cy="0"/>
            </a:xfrm>
            <a:prstGeom prst="line">
              <a:avLst/>
            </a:prstGeom>
            <a:noFill/>
            <a:ln w="9525" cap="flat" cmpd="sng" algn="ctr">
              <a:solidFill>
                <a:srgbClr val="FFFFFF"/>
              </a:solidFill>
              <a:prstDash val="solid"/>
              <a:headEnd type="none"/>
              <a:tailEnd type="none"/>
            </a:ln>
            <a:effectLst/>
          </p:spPr>
        </p:cxnSp>
      </p:grpSp>
      <p:sp>
        <p:nvSpPr>
          <p:cNvPr id="355" name="Rectangle 354">
            <a:extLst>
              <a:ext uri="{FF2B5EF4-FFF2-40B4-BE49-F238E27FC236}">
                <a16:creationId xmlns:a16="http://schemas.microsoft.com/office/drawing/2014/main" id="{08831F6C-993C-40EB-92B5-0B5498252109}"/>
              </a:ext>
            </a:extLst>
          </p:cNvPr>
          <p:cNvSpPr/>
          <p:nvPr/>
        </p:nvSpPr>
        <p:spPr bwMode="auto">
          <a:xfrm>
            <a:off x="9370342" y="5192687"/>
            <a:ext cx="2007648" cy="760356"/>
          </a:xfrm>
          <a:prstGeom prst="rect">
            <a:avLst/>
          </a:prstGeom>
          <a:solidFill>
            <a:schemeClr val="bg1"/>
          </a:solidFill>
          <a:ln w="9525" cap="flat" cmpd="sng" algn="ctr">
            <a:solidFill>
              <a:schemeClr val="tx1">
                <a:lumMod val="50000"/>
                <a:lumOff val="50000"/>
              </a:schemeClr>
            </a:solidFill>
            <a:prstDash val="solid"/>
            <a:round/>
            <a:headEnd type="none" w="med" len="med"/>
            <a:tailEnd type="none" w="med" len="med"/>
          </a:ln>
          <a:effectLst/>
        </p:spPr>
        <p:txBody>
          <a:bodyPr vert="horz" wrap="square" lIns="91440" tIns="45720" rIns="91440" bIns="91440" numCol="1" rtlCol="0" anchor="t"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Unmanaged devices</a:t>
            </a:r>
          </a:p>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solidFill>
                  <a:srgbClr val="000000"/>
                </a:solidFill>
                <a:effectLst/>
                <a:uLnTx/>
                <a:uFillTx/>
                <a:latin typeface="Segoe UI"/>
                <a:ea typeface="+mn-ea"/>
                <a:cs typeface="+mn-cs"/>
              </a:rPr>
              <a:t>BYOD, partners, etc.</a:t>
            </a:r>
            <a:endParaRPr kumimoji="0" lang="en-US" sz="900" b="0" i="1" u="none" strike="noStrike" kern="1200" cap="none" spc="0" normalizeH="0" baseline="0" noProof="0">
              <a:ln>
                <a:noFill/>
              </a:ln>
              <a:solidFill>
                <a:srgbClr val="000000"/>
              </a:solidFill>
              <a:effectLst/>
              <a:uLnTx/>
              <a:uFillTx/>
              <a:latin typeface="Segoe UI"/>
              <a:ea typeface="+mn-ea"/>
              <a:cs typeface="+mn-cs"/>
            </a:endParaRPr>
          </a:p>
          <a:p>
            <a:pPr marL="0" marR="0" lvl="0" indent="0" algn="ctr" defTabSz="889000" rtl="0" eaLnBrk="1" fontAlgn="base"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Segoe UI"/>
              <a:ea typeface="+mn-ea"/>
              <a:cs typeface="+mn-cs"/>
            </a:endParaRPr>
          </a:p>
        </p:txBody>
      </p:sp>
      <p:grpSp>
        <p:nvGrpSpPr>
          <p:cNvPr id="356" name="Group 355">
            <a:extLst>
              <a:ext uri="{FF2B5EF4-FFF2-40B4-BE49-F238E27FC236}">
                <a16:creationId xmlns:a16="http://schemas.microsoft.com/office/drawing/2014/main" id="{35CF3CB2-FD28-4D5A-8540-BBEF57A471B5}"/>
              </a:ext>
            </a:extLst>
          </p:cNvPr>
          <p:cNvGrpSpPr/>
          <p:nvPr/>
        </p:nvGrpSpPr>
        <p:grpSpPr>
          <a:xfrm>
            <a:off x="9947949" y="5561423"/>
            <a:ext cx="433475" cy="327215"/>
            <a:chOff x="7987238" y="1610486"/>
            <a:chExt cx="506059" cy="382007"/>
          </a:xfrm>
        </p:grpSpPr>
        <p:sp>
          <p:nvSpPr>
            <p:cNvPr id="379" name="Rectangle 378">
              <a:extLst>
                <a:ext uri="{FF2B5EF4-FFF2-40B4-BE49-F238E27FC236}">
                  <a16:creationId xmlns:a16="http://schemas.microsoft.com/office/drawing/2014/main" id="{3484AE2F-2E63-4CE2-98F0-A950658FEFB8}"/>
                </a:ext>
              </a:extLst>
            </p:cNvPr>
            <p:cNvSpPr/>
            <p:nvPr/>
          </p:nvSpPr>
          <p:spPr bwMode="auto">
            <a:xfrm>
              <a:off x="7994850" y="1610486"/>
              <a:ext cx="498447" cy="312776"/>
            </a:xfrm>
            <a:prstGeom prst="rect">
              <a:avLst/>
            </a:prstGeom>
            <a:solidFill>
              <a:schemeClr val="tx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1" name="monitor">
              <a:extLst>
                <a:ext uri="{FF2B5EF4-FFF2-40B4-BE49-F238E27FC236}">
                  <a16:creationId xmlns:a16="http://schemas.microsoft.com/office/drawing/2014/main" id="{C54869F2-DEE2-4F90-8590-FAB754C043B1}"/>
                </a:ext>
              </a:extLst>
            </p:cNvPr>
            <p:cNvSpPr>
              <a:spLocks noChangeAspect="1" noEditPoints="1"/>
            </p:cNvSpPr>
            <p:nvPr/>
          </p:nvSpPr>
          <p:spPr bwMode="auto">
            <a:xfrm>
              <a:off x="7987238"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grpSp>
        <p:nvGrpSpPr>
          <p:cNvPr id="58" name="Group 57">
            <a:extLst>
              <a:ext uri="{FF2B5EF4-FFF2-40B4-BE49-F238E27FC236}">
                <a16:creationId xmlns:a16="http://schemas.microsoft.com/office/drawing/2014/main" id="{53B7258F-9C47-151D-2F48-C558E399F45F}"/>
              </a:ext>
            </a:extLst>
          </p:cNvPr>
          <p:cNvGrpSpPr/>
          <p:nvPr/>
        </p:nvGrpSpPr>
        <p:grpSpPr>
          <a:xfrm>
            <a:off x="10583076" y="5524632"/>
            <a:ext cx="204931" cy="341495"/>
            <a:chOff x="11503511" y="4545808"/>
            <a:chExt cx="764409" cy="1273812"/>
          </a:xfrm>
        </p:grpSpPr>
        <p:sp>
          <p:nvSpPr>
            <p:cNvPr id="227" name="Rectangle 226">
              <a:extLst>
                <a:ext uri="{FF2B5EF4-FFF2-40B4-BE49-F238E27FC236}">
                  <a16:creationId xmlns:a16="http://schemas.microsoft.com/office/drawing/2014/main" id="{0D3920EA-84C4-9A9C-BF5B-A24155374A9B}"/>
                </a:ext>
              </a:extLst>
            </p:cNvPr>
            <p:cNvSpPr/>
            <p:nvPr/>
          </p:nvSpPr>
          <p:spPr bwMode="auto">
            <a:xfrm>
              <a:off x="11503511" y="4545808"/>
              <a:ext cx="764409" cy="1273808"/>
            </a:xfrm>
            <a:prstGeom prst="rect">
              <a:avLst/>
            </a:prstGeom>
            <a:solidFill>
              <a:srgbClr val="1A1A1A"/>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8" name="CellPhone_E8EA">
              <a:extLst>
                <a:ext uri="{FF2B5EF4-FFF2-40B4-BE49-F238E27FC236}">
                  <a16:creationId xmlns:a16="http://schemas.microsoft.com/office/drawing/2014/main" id="{EABE8E59-0003-B33A-C14F-B26B13710DD0}"/>
                </a:ext>
              </a:extLst>
            </p:cNvPr>
            <p:cNvSpPr>
              <a:spLocks noChangeAspect="1" noEditPoints="1"/>
            </p:cNvSpPr>
            <p:nvPr/>
          </p:nvSpPr>
          <p:spPr bwMode="auto">
            <a:xfrm>
              <a:off x="11503511" y="4545812"/>
              <a:ext cx="764409" cy="1273808"/>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229" name="Straight Connector 228">
              <a:extLst>
                <a:ext uri="{FF2B5EF4-FFF2-40B4-BE49-F238E27FC236}">
                  <a16:creationId xmlns:a16="http://schemas.microsoft.com/office/drawing/2014/main" id="{F8098D17-3044-1A3B-D324-B9A5A1829D90}"/>
                </a:ext>
              </a:extLst>
            </p:cNvPr>
            <p:cNvCxnSpPr>
              <a:cxnSpLocks/>
            </p:cNvCxnSpPr>
            <p:nvPr/>
          </p:nvCxnSpPr>
          <p:spPr>
            <a:xfrm>
              <a:off x="11800779" y="5649776"/>
              <a:ext cx="169869" cy="0"/>
            </a:xfrm>
            <a:prstGeom prst="line">
              <a:avLst/>
            </a:prstGeom>
            <a:noFill/>
            <a:ln w="9525" cap="flat" cmpd="sng" algn="ctr">
              <a:solidFill>
                <a:srgbClr val="FFFFFF"/>
              </a:solidFill>
              <a:prstDash val="solid"/>
              <a:headEnd type="none"/>
              <a:tailEnd type="none"/>
            </a:ln>
            <a:effectLst/>
          </p:spPr>
        </p:cxnSp>
      </p:grpSp>
      <p:sp>
        <p:nvSpPr>
          <p:cNvPr id="324" name="Rectangle 323">
            <a:extLst>
              <a:ext uri="{FF2B5EF4-FFF2-40B4-BE49-F238E27FC236}">
                <a16:creationId xmlns:a16="http://schemas.microsoft.com/office/drawing/2014/main" id="{3D54D434-3987-4E10-85F3-46F90C96B42C}"/>
              </a:ext>
            </a:extLst>
          </p:cNvPr>
          <p:cNvSpPr/>
          <p:nvPr/>
        </p:nvSpPr>
        <p:spPr bwMode="auto">
          <a:xfrm>
            <a:off x="9370342" y="4407287"/>
            <a:ext cx="2007648" cy="680652"/>
          </a:xfrm>
          <a:prstGeom prst="rect">
            <a:avLst/>
          </a:prstGeom>
          <a:solidFill>
            <a:schemeClr val="bg1"/>
          </a:solidFill>
          <a:ln w="9525" cap="flat" cmpd="sng" algn="ctr">
            <a:solidFill>
              <a:schemeClr val="tx1">
                <a:lumMod val="50000"/>
                <a:lumOff val="50000"/>
              </a:schemeClr>
            </a:solidFill>
            <a:prstDash val="solid"/>
            <a:round/>
            <a:headEnd type="none" w="med" len="med"/>
            <a:tailEnd type="none" w="med" len="med"/>
          </a:ln>
          <a:effectLst/>
        </p:spPr>
        <p:txBody>
          <a:bodyPr vert="horz" wrap="square" lIns="91440" tIns="45720" rIns="91440" bIns="91440" numCol="1" rtlCol="0" anchor="t"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Segoe UI"/>
                <a:ea typeface="+mn-ea"/>
                <a:cs typeface="+mn-cs"/>
              </a:rPr>
              <a:t>Enterprise Devices</a:t>
            </a:r>
          </a:p>
        </p:txBody>
      </p:sp>
      <p:grpSp>
        <p:nvGrpSpPr>
          <p:cNvPr id="325" name="Group 324">
            <a:extLst>
              <a:ext uri="{FF2B5EF4-FFF2-40B4-BE49-F238E27FC236}">
                <a16:creationId xmlns:a16="http://schemas.microsoft.com/office/drawing/2014/main" id="{D66D7D59-59EE-4204-A8DB-6635761B9C77}"/>
              </a:ext>
            </a:extLst>
          </p:cNvPr>
          <p:cNvGrpSpPr/>
          <p:nvPr/>
        </p:nvGrpSpPr>
        <p:grpSpPr>
          <a:xfrm>
            <a:off x="10213402" y="4662124"/>
            <a:ext cx="433476" cy="327215"/>
            <a:chOff x="7987238" y="1610486"/>
            <a:chExt cx="506061" cy="382007"/>
          </a:xfrm>
        </p:grpSpPr>
        <p:sp>
          <p:nvSpPr>
            <p:cNvPr id="326" name="Rectangle 325">
              <a:extLst>
                <a:ext uri="{FF2B5EF4-FFF2-40B4-BE49-F238E27FC236}">
                  <a16:creationId xmlns:a16="http://schemas.microsoft.com/office/drawing/2014/main" id="{D746E50A-64B1-4083-ADCA-80908E1CB3F5}"/>
                </a:ext>
              </a:extLst>
            </p:cNvPr>
            <p:cNvSpPr/>
            <p:nvPr/>
          </p:nvSpPr>
          <p:spPr bwMode="auto">
            <a:xfrm>
              <a:off x="7994852" y="1610486"/>
              <a:ext cx="498447" cy="312776"/>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27" name="Group 326">
              <a:extLst>
                <a:ext uri="{FF2B5EF4-FFF2-40B4-BE49-F238E27FC236}">
                  <a16:creationId xmlns:a16="http://schemas.microsoft.com/office/drawing/2014/main" id="{E24C86ED-3921-4720-AF6F-C2C7E7DFFCB1}"/>
                </a:ext>
              </a:extLst>
            </p:cNvPr>
            <p:cNvGrpSpPr/>
            <p:nvPr/>
          </p:nvGrpSpPr>
          <p:grpSpPr>
            <a:xfrm>
              <a:off x="7987238" y="1610486"/>
              <a:ext cx="498447" cy="382007"/>
              <a:chOff x="9563138" y="2462727"/>
              <a:chExt cx="516394" cy="395761"/>
            </a:xfrm>
          </p:grpSpPr>
          <p:sp>
            <p:nvSpPr>
              <p:cNvPr id="328" name="monitor">
                <a:extLst>
                  <a:ext uri="{FF2B5EF4-FFF2-40B4-BE49-F238E27FC236}">
                    <a16:creationId xmlns:a16="http://schemas.microsoft.com/office/drawing/2014/main" id="{1AAEB529-E481-44FA-BC50-85977D408326}"/>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329" name="Group 328">
                <a:extLst>
                  <a:ext uri="{FF2B5EF4-FFF2-40B4-BE49-F238E27FC236}">
                    <a16:creationId xmlns:a16="http://schemas.microsoft.com/office/drawing/2014/main" id="{C3592755-29D1-4763-A8C7-89AF84AC70A2}"/>
                  </a:ext>
                </a:extLst>
              </p:cNvPr>
              <p:cNvGrpSpPr/>
              <p:nvPr/>
            </p:nvGrpSpPr>
            <p:grpSpPr>
              <a:xfrm>
                <a:off x="9746672" y="2545410"/>
                <a:ext cx="107950" cy="134938"/>
                <a:chOff x="9444088" y="2885171"/>
                <a:chExt cx="107950" cy="134938"/>
              </a:xfrm>
              <a:solidFill>
                <a:srgbClr val="505050"/>
              </a:solidFill>
            </p:grpSpPr>
            <p:sp>
              <p:nvSpPr>
                <p:cNvPr id="330" name="Freeform 26">
                  <a:extLst>
                    <a:ext uri="{FF2B5EF4-FFF2-40B4-BE49-F238E27FC236}">
                      <a16:creationId xmlns:a16="http://schemas.microsoft.com/office/drawing/2014/main" id="{256CE36E-13C0-49A4-9CB3-BDF13949F3F9}"/>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331" name="Freeform 27">
                  <a:extLst>
                    <a:ext uri="{FF2B5EF4-FFF2-40B4-BE49-F238E27FC236}">
                      <a16:creationId xmlns:a16="http://schemas.microsoft.com/office/drawing/2014/main" id="{4B1AF8D2-8EF7-4C22-9C09-D1BB16EC3BF4}"/>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sp>
        <p:nvSpPr>
          <p:cNvPr id="345" name="Rectangle 344">
            <a:extLst>
              <a:ext uri="{FF2B5EF4-FFF2-40B4-BE49-F238E27FC236}">
                <a16:creationId xmlns:a16="http://schemas.microsoft.com/office/drawing/2014/main" id="{68384374-6660-4794-BE3B-ED38FA3A612B}"/>
              </a:ext>
            </a:extLst>
          </p:cNvPr>
          <p:cNvSpPr/>
          <p:nvPr/>
        </p:nvSpPr>
        <p:spPr bwMode="auto">
          <a:xfrm>
            <a:off x="9745920" y="4489581"/>
            <a:ext cx="1317458" cy="342900"/>
          </a:xfrm>
          <a:prstGeom prst="rect">
            <a:avLst/>
          </a:prstGeom>
          <a:noFill/>
          <a:ln w="9525" cap="flat" cmpd="sng" algn="ctr">
            <a:noFill/>
            <a:prstDash val="solid"/>
            <a:round/>
            <a:headEnd type="none" w="med" len="med"/>
            <a:tailEnd type="none" w="med" len="med"/>
          </a:ln>
          <a:effectLst/>
        </p:spPr>
        <p:txBody>
          <a:bodyPr vert="horz" wrap="square" lIns="91440" tIns="91440" rIns="91440" bIns="91440" numCol="1" rtlCol="0" anchor="ctr" anchorCtr="0" compatLnSpc="1">
            <a:prstTxWarp prst="textNoShape">
              <a:avLst/>
            </a:prstTxWarp>
            <a:no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Segoe UI"/>
              <a:ea typeface="+mn-ea"/>
              <a:cs typeface="+mn-cs"/>
            </a:endParaRPr>
          </a:p>
        </p:txBody>
      </p:sp>
      <p:grpSp>
        <p:nvGrpSpPr>
          <p:cNvPr id="164" name="Group 163">
            <a:extLst>
              <a:ext uri="{FF2B5EF4-FFF2-40B4-BE49-F238E27FC236}">
                <a16:creationId xmlns:a16="http://schemas.microsoft.com/office/drawing/2014/main" id="{48AFB857-37C7-4EF0-870B-F3DC82F9AF4B}"/>
              </a:ext>
            </a:extLst>
          </p:cNvPr>
          <p:cNvGrpSpPr/>
          <p:nvPr/>
        </p:nvGrpSpPr>
        <p:grpSpPr>
          <a:xfrm>
            <a:off x="9684954" y="4662124"/>
            <a:ext cx="426956" cy="327217"/>
            <a:chOff x="7398246" y="1610486"/>
            <a:chExt cx="498447" cy="382007"/>
          </a:xfrm>
        </p:grpSpPr>
        <p:sp>
          <p:nvSpPr>
            <p:cNvPr id="165" name="monitor">
              <a:extLst>
                <a:ext uri="{FF2B5EF4-FFF2-40B4-BE49-F238E27FC236}">
                  <a16:creationId xmlns:a16="http://schemas.microsoft.com/office/drawing/2014/main" id="{EC53B7DF-B26B-4F6B-B6BB-B9D48BA908B7}"/>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166" name="Rectangle 165">
              <a:extLst>
                <a:ext uri="{FF2B5EF4-FFF2-40B4-BE49-F238E27FC236}">
                  <a16:creationId xmlns:a16="http://schemas.microsoft.com/office/drawing/2014/main" id="{8D557B83-201C-44D5-8EC2-ED8028078B00}"/>
                </a:ext>
              </a:extLst>
            </p:cNvPr>
            <p:cNvSpPr/>
            <p:nvPr/>
          </p:nvSpPr>
          <p:spPr bwMode="auto">
            <a:xfrm>
              <a:off x="7398246" y="1610486"/>
              <a:ext cx="498447" cy="311383"/>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67" name="Group 11">
              <a:extLst>
                <a:ext uri="{FF2B5EF4-FFF2-40B4-BE49-F238E27FC236}">
                  <a16:creationId xmlns:a16="http://schemas.microsoft.com/office/drawing/2014/main" id="{C894B7BE-6832-431F-BECF-69EAE7A5BF79}"/>
                </a:ext>
              </a:extLst>
            </p:cNvPr>
            <p:cNvGrpSpPr>
              <a:grpSpLocks noChangeAspect="1"/>
            </p:cNvGrpSpPr>
            <p:nvPr/>
          </p:nvGrpSpPr>
          <p:grpSpPr bwMode="auto">
            <a:xfrm>
              <a:off x="7581678" y="1714920"/>
              <a:ext cx="111860" cy="111860"/>
              <a:chOff x="5664" y="1835"/>
              <a:chExt cx="73" cy="73"/>
            </a:xfrm>
            <a:solidFill>
              <a:srgbClr val="FFFFFF"/>
            </a:solidFill>
          </p:grpSpPr>
          <p:sp>
            <p:nvSpPr>
              <p:cNvPr id="168" name="Freeform 12">
                <a:extLst>
                  <a:ext uri="{FF2B5EF4-FFF2-40B4-BE49-F238E27FC236}">
                    <a16:creationId xmlns:a16="http://schemas.microsoft.com/office/drawing/2014/main" id="{719DE667-C45A-4548-BBAA-0596FBDC03EC}"/>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9" name="Freeform 13">
                <a:extLst>
                  <a:ext uri="{FF2B5EF4-FFF2-40B4-BE49-F238E27FC236}">
                    <a16:creationId xmlns:a16="http://schemas.microsoft.com/office/drawing/2014/main" id="{7A40BA85-09D9-4032-A920-E969B0F745AD}"/>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95" name="Freeform 14">
                <a:extLst>
                  <a:ext uri="{FF2B5EF4-FFF2-40B4-BE49-F238E27FC236}">
                    <a16:creationId xmlns:a16="http://schemas.microsoft.com/office/drawing/2014/main" id="{F12C5B16-DC66-49E3-8D62-4882A2778261}"/>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97" name="Freeform 15">
                <a:extLst>
                  <a:ext uri="{FF2B5EF4-FFF2-40B4-BE49-F238E27FC236}">
                    <a16:creationId xmlns:a16="http://schemas.microsoft.com/office/drawing/2014/main" id="{45A7FF4F-7733-48B5-B70C-E22FFD6F9EE3}"/>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grpSp>
      <p:grpSp>
        <p:nvGrpSpPr>
          <p:cNvPr id="59" name="Group 58">
            <a:extLst>
              <a:ext uri="{FF2B5EF4-FFF2-40B4-BE49-F238E27FC236}">
                <a16:creationId xmlns:a16="http://schemas.microsoft.com/office/drawing/2014/main" id="{915359EC-2078-9359-4EC4-49B40320249E}"/>
              </a:ext>
            </a:extLst>
          </p:cNvPr>
          <p:cNvGrpSpPr/>
          <p:nvPr/>
        </p:nvGrpSpPr>
        <p:grpSpPr>
          <a:xfrm>
            <a:off x="10821932" y="4654556"/>
            <a:ext cx="186818" cy="311308"/>
            <a:chOff x="11496204" y="3027778"/>
            <a:chExt cx="764409" cy="1273812"/>
          </a:xfrm>
        </p:grpSpPr>
        <p:sp>
          <p:nvSpPr>
            <p:cNvPr id="238" name="Rectangle 237">
              <a:extLst>
                <a:ext uri="{FF2B5EF4-FFF2-40B4-BE49-F238E27FC236}">
                  <a16:creationId xmlns:a16="http://schemas.microsoft.com/office/drawing/2014/main" id="{6DF03668-E994-0414-CC2F-2EE828201F7E}"/>
                </a:ext>
              </a:extLst>
            </p:cNvPr>
            <p:cNvSpPr/>
            <p:nvPr/>
          </p:nvSpPr>
          <p:spPr bwMode="auto">
            <a:xfrm>
              <a:off x="11496204" y="3027778"/>
              <a:ext cx="764409" cy="1273808"/>
            </a:xfrm>
            <a:prstGeom prst="rect">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9" name="CellPhone_E8EA">
              <a:extLst>
                <a:ext uri="{FF2B5EF4-FFF2-40B4-BE49-F238E27FC236}">
                  <a16:creationId xmlns:a16="http://schemas.microsoft.com/office/drawing/2014/main" id="{5E16A155-0A62-0CAD-9A9C-6F82718EBF0A}"/>
                </a:ext>
              </a:extLst>
            </p:cNvPr>
            <p:cNvSpPr>
              <a:spLocks noChangeAspect="1" noEditPoints="1"/>
            </p:cNvSpPr>
            <p:nvPr/>
          </p:nvSpPr>
          <p:spPr bwMode="auto">
            <a:xfrm>
              <a:off x="11496204" y="3027782"/>
              <a:ext cx="764409" cy="1273808"/>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0078D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240" name="Straight Connector 239">
              <a:extLst>
                <a:ext uri="{FF2B5EF4-FFF2-40B4-BE49-F238E27FC236}">
                  <a16:creationId xmlns:a16="http://schemas.microsoft.com/office/drawing/2014/main" id="{E3456B9F-0D34-2E0C-0B6D-8862C2A9CF1E}"/>
                </a:ext>
              </a:extLst>
            </p:cNvPr>
            <p:cNvCxnSpPr>
              <a:cxnSpLocks/>
            </p:cNvCxnSpPr>
            <p:nvPr/>
          </p:nvCxnSpPr>
          <p:spPr>
            <a:xfrm>
              <a:off x="11793472" y="4131746"/>
              <a:ext cx="169869" cy="0"/>
            </a:xfrm>
            <a:prstGeom prst="line">
              <a:avLst/>
            </a:prstGeom>
            <a:noFill/>
            <a:ln w="9525" cap="flat" cmpd="sng" algn="ctr">
              <a:solidFill>
                <a:srgbClr val="FFFFFF"/>
              </a:solidFill>
              <a:prstDash val="solid"/>
              <a:headEnd type="none"/>
              <a:tailEnd type="none"/>
            </a:ln>
            <a:effectLst/>
          </p:spPr>
        </p:cxnSp>
      </p:grpSp>
      <p:cxnSp>
        <p:nvCxnSpPr>
          <p:cNvPr id="464" name="Connector: Elbow 463">
            <a:extLst>
              <a:ext uri="{FF2B5EF4-FFF2-40B4-BE49-F238E27FC236}">
                <a16:creationId xmlns:a16="http://schemas.microsoft.com/office/drawing/2014/main" id="{4CBC062F-6366-4632-282A-211C23B3CFD4}"/>
              </a:ext>
            </a:extLst>
          </p:cNvPr>
          <p:cNvCxnSpPr>
            <a:cxnSpLocks/>
            <a:endCxn id="13" idx="1"/>
          </p:cNvCxnSpPr>
          <p:nvPr/>
        </p:nvCxnSpPr>
        <p:spPr>
          <a:xfrm flipV="1">
            <a:off x="7461414" y="3419605"/>
            <a:ext cx="1908928" cy="746095"/>
          </a:xfrm>
          <a:prstGeom prst="bentConnector3">
            <a:avLst>
              <a:gd name="adj1" fmla="val 64221"/>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5" name="Connector: Elbow 464">
            <a:extLst>
              <a:ext uri="{FF2B5EF4-FFF2-40B4-BE49-F238E27FC236}">
                <a16:creationId xmlns:a16="http://schemas.microsoft.com/office/drawing/2014/main" id="{DBFB897E-94F6-913B-748C-B89014540F30}"/>
              </a:ext>
            </a:extLst>
          </p:cNvPr>
          <p:cNvCxnSpPr>
            <a:cxnSpLocks/>
            <a:endCxn id="30" idx="1"/>
          </p:cNvCxnSpPr>
          <p:nvPr/>
        </p:nvCxnSpPr>
        <p:spPr>
          <a:xfrm flipV="1">
            <a:off x="7499583" y="4054574"/>
            <a:ext cx="1870759" cy="260459"/>
          </a:xfrm>
          <a:prstGeom prst="bentConnector3">
            <a:avLst>
              <a:gd name="adj1" fmla="val 70493"/>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77" name="Right Bracket 476">
            <a:extLst>
              <a:ext uri="{FF2B5EF4-FFF2-40B4-BE49-F238E27FC236}">
                <a16:creationId xmlns:a16="http://schemas.microsoft.com/office/drawing/2014/main" id="{0DFD4F78-26C2-F625-895C-EAEAF2D3FB05}"/>
              </a:ext>
            </a:extLst>
          </p:cNvPr>
          <p:cNvSpPr/>
          <p:nvPr/>
        </p:nvSpPr>
        <p:spPr>
          <a:xfrm>
            <a:off x="11241101" y="3074459"/>
            <a:ext cx="268312" cy="2070630"/>
          </a:xfrm>
          <a:prstGeom prst="rightBracket">
            <a:avLst>
              <a:gd name="adj" fmla="val 0"/>
            </a:avLst>
          </a:prstGeom>
          <a:ln>
            <a:solidFill>
              <a:schemeClr val="bg1">
                <a:lumMod val="50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246" name="TextBox 245">
            <a:extLst>
              <a:ext uri="{FF2B5EF4-FFF2-40B4-BE49-F238E27FC236}">
                <a16:creationId xmlns:a16="http://schemas.microsoft.com/office/drawing/2014/main" id="{D314FBDC-9A8A-47DC-0B04-F1A1F1318A0A}"/>
              </a:ext>
            </a:extLst>
          </p:cNvPr>
          <p:cNvSpPr txBox="1"/>
          <p:nvPr/>
        </p:nvSpPr>
        <p:spPr>
          <a:xfrm rot="5400000">
            <a:off x="11018553" y="4008189"/>
            <a:ext cx="1005002" cy="138499"/>
          </a:xfrm>
          <a:prstGeom prst="rect">
            <a:avLst/>
          </a:prstGeom>
          <a:solidFill>
            <a:schemeClr val="bg1"/>
          </a:solidFill>
        </p:spPr>
        <p:txBody>
          <a:bodyPr wrap="square" lIns="0" tIns="0" rIns="0" bIns="0">
            <a:spAutoFit/>
          </a:bodyPr>
          <a:lstStyle/>
          <a:p>
            <a:pPr marL="0" marR="0" lvl="0" indent="0" algn="ctr" defTabSz="889000" rtl="0" eaLnBrk="1" fontAlgn="base"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FFFFFF">
                    <a:lumMod val="50000"/>
                  </a:srgbClr>
                </a:solidFill>
                <a:effectLst/>
                <a:uLnTx/>
                <a:uFillTx/>
                <a:latin typeface="Segoe UI"/>
                <a:ea typeface="+mn-ea"/>
                <a:cs typeface="+mn-cs"/>
              </a:rPr>
              <a:t>Managed Devices</a:t>
            </a:r>
          </a:p>
        </p:txBody>
      </p:sp>
      <p:grpSp>
        <p:nvGrpSpPr>
          <p:cNvPr id="204" name="Group 203">
            <a:extLst>
              <a:ext uri="{FF2B5EF4-FFF2-40B4-BE49-F238E27FC236}">
                <a16:creationId xmlns:a16="http://schemas.microsoft.com/office/drawing/2014/main" id="{F6E189A0-09AD-61E7-4782-2279407997F4}"/>
              </a:ext>
            </a:extLst>
          </p:cNvPr>
          <p:cNvGrpSpPr/>
          <p:nvPr/>
        </p:nvGrpSpPr>
        <p:grpSpPr>
          <a:xfrm>
            <a:off x="1368652" y="3409282"/>
            <a:ext cx="255028" cy="264343"/>
            <a:chOff x="773672" y="1208899"/>
            <a:chExt cx="432392" cy="448186"/>
          </a:xfrm>
        </p:grpSpPr>
        <p:sp>
          <p:nvSpPr>
            <p:cNvPr id="205" name="people_4" title="Icon of a person">
              <a:extLst>
                <a:ext uri="{FF2B5EF4-FFF2-40B4-BE49-F238E27FC236}">
                  <a16:creationId xmlns:a16="http://schemas.microsoft.com/office/drawing/2014/main" id="{B689D219-66C8-BE8C-463F-41B5D5955021}"/>
                </a:ext>
              </a:extLst>
            </p:cNvPr>
            <p:cNvSpPr>
              <a:spLocks noChangeAspect="1" noEditPoints="1"/>
            </p:cNvSpPr>
            <p:nvPr/>
          </p:nvSpPr>
          <p:spPr bwMode="auto">
            <a:xfrm>
              <a:off x="773672" y="1208899"/>
              <a:ext cx="327161" cy="365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9050" cap="sq">
              <a:solidFill>
                <a:srgbClr val="C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sp>
          <p:nvSpPr>
            <p:cNvPr id="206" name="Rectangle 205">
              <a:extLst>
                <a:ext uri="{FF2B5EF4-FFF2-40B4-BE49-F238E27FC236}">
                  <a16:creationId xmlns:a16="http://schemas.microsoft.com/office/drawing/2014/main" id="{149F01E7-2A96-2303-44E1-25A808036CD4}"/>
                </a:ext>
              </a:extLst>
            </p:cNvPr>
            <p:cNvSpPr/>
            <p:nvPr/>
          </p:nvSpPr>
          <p:spPr bwMode="auto">
            <a:xfrm>
              <a:off x="1036735" y="1469076"/>
              <a:ext cx="169329" cy="18800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7" name="Lock" title="Icon of a padlock">
              <a:extLst>
                <a:ext uri="{FF2B5EF4-FFF2-40B4-BE49-F238E27FC236}">
                  <a16:creationId xmlns:a16="http://schemas.microsoft.com/office/drawing/2014/main" id="{403EA4D9-6DC0-A7CF-9F7A-25B8B36869A3}"/>
                </a:ext>
              </a:extLst>
            </p:cNvPr>
            <p:cNvSpPr>
              <a:spLocks noChangeAspect="1" noEditPoints="1"/>
            </p:cNvSpPr>
            <p:nvPr/>
          </p:nvSpPr>
          <p:spPr bwMode="auto">
            <a:xfrm>
              <a:off x="1047617" y="1457580"/>
              <a:ext cx="147564" cy="186567"/>
            </a:xfrm>
            <a:custGeom>
              <a:avLst/>
              <a:gdLst>
                <a:gd name="T0" fmla="*/ 239 w 239"/>
                <a:gd name="T1" fmla="*/ 335 h 335"/>
                <a:gd name="T2" fmla="*/ 0 w 239"/>
                <a:gd name="T3" fmla="*/ 335 h 335"/>
                <a:gd name="T4" fmla="*/ 0 w 239"/>
                <a:gd name="T5" fmla="*/ 157 h 335"/>
                <a:gd name="T6" fmla="*/ 239 w 239"/>
                <a:gd name="T7" fmla="*/ 157 h 335"/>
                <a:gd name="T8" fmla="*/ 239 w 239"/>
                <a:gd name="T9" fmla="*/ 335 h 335"/>
                <a:gd name="T10" fmla="*/ 196 w 239"/>
                <a:gd name="T11" fmla="*/ 157 h 335"/>
                <a:gd name="T12" fmla="*/ 196 w 239"/>
                <a:gd name="T13" fmla="*/ 75 h 335"/>
                <a:gd name="T14" fmla="*/ 121 w 239"/>
                <a:gd name="T15" fmla="*/ 0 h 335"/>
                <a:gd name="T16" fmla="*/ 46 w 239"/>
                <a:gd name="T17" fmla="*/ 75 h 335"/>
                <a:gd name="T18" fmla="*/ 46 w 239"/>
                <a:gd name="T19" fmla="*/ 15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9" h="335">
                  <a:moveTo>
                    <a:pt x="239" y="335"/>
                  </a:moveTo>
                  <a:cubicBezTo>
                    <a:pt x="0" y="335"/>
                    <a:pt x="0" y="335"/>
                    <a:pt x="0" y="335"/>
                  </a:cubicBezTo>
                  <a:cubicBezTo>
                    <a:pt x="0" y="157"/>
                    <a:pt x="0" y="157"/>
                    <a:pt x="0" y="157"/>
                  </a:cubicBezTo>
                  <a:cubicBezTo>
                    <a:pt x="239" y="157"/>
                    <a:pt x="239" y="157"/>
                    <a:pt x="239" y="157"/>
                  </a:cubicBezTo>
                  <a:lnTo>
                    <a:pt x="239" y="335"/>
                  </a:lnTo>
                  <a:close/>
                  <a:moveTo>
                    <a:pt x="196" y="157"/>
                  </a:moveTo>
                  <a:cubicBezTo>
                    <a:pt x="196" y="75"/>
                    <a:pt x="196" y="75"/>
                    <a:pt x="196" y="75"/>
                  </a:cubicBezTo>
                  <a:cubicBezTo>
                    <a:pt x="196" y="34"/>
                    <a:pt x="163" y="0"/>
                    <a:pt x="121" y="0"/>
                  </a:cubicBezTo>
                  <a:cubicBezTo>
                    <a:pt x="79" y="0"/>
                    <a:pt x="46" y="34"/>
                    <a:pt x="46" y="75"/>
                  </a:cubicBezTo>
                  <a:cubicBezTo>
                    <a:pt x="46" y="157"/>
                    <a:pt x="46" y="157"/>
                    <a:pt x="46" y="157"/>
                  </a:cubicBezTo>
                </a:path>
              </a:pathLst>
            </a:custGeom>
            <a:solidFill>
              <a:schemeClr val="bg1"/>
            </a:solidFill>
            <a:ln w="19050" cap="sq">
              <a:solidFill>
                <a:srgbClr val="C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1A1A1A"/>
                </a:solidFill>
                <a:effectLst/>
                <a:uLnTx/>
                <a:uFillTx/>
                <a:latin typeface="Segoe UI"/>
                <a:ea typeface="+mn-ea"/>
                <a:cs typeface="+mn-cs"/>
              </a:endParaRPr>
            </a:p>
          </p:txBody>
        </p:sp>
      </p:grpSp>
    </p:spTree>
    <p:extLst>
      <p:ext uri="{BB962C8B-B14F-4D97-AF65-F5344CB8AC3E}">
        <p14:creationId xmlns:p14="http://schemas.microsoft.com/office/powerpoint/2010/main" val="12554954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549152-8AF6-4078-BECA-A861EB114A6B}"/>
              </a:ext>
            </a:extLst>
          </p:cNvPr>
          <p:cNvSpPr>
            <a:spLocks noGrp="1"/>
          </p:cNvSpPr>
          <p:nvPr>
            <p:ph type="title"/>
          </p:nvPr>
        </p:nvSpPr>
        <p:spPr>
          <a:xfrm>
            <a:off x="588263" y="457200"/>
            <a:ext cx="11018520" cy="1415772"/>
          </a:xfrm>
        </p:spPr>
        <p:txBody>
          <a:bodyPr>
            <a:normAutofit fontScale="90000"/>
          </a:bodyPr>
          <a:lstStyle/>
          <a:p>
            <a:pPr marL="0" marR="0" lvl="0" indent="0" defTabSz="914400" rtl="0" eaLnBrk="1" fontAlgn="auto" latinLnBrk="0" hangingPunct="1">
              <a:lnSpc>
                <a:spcPct val="100000"/>
              </a:lnSpc>
              <a:spcBef>
                <a:spcPts val="0"/>
              </a:spcBef>
              <a:spcAft>
                <a:spcPts val="0"/>
              </a:spcAft>
              <a:tabLst/>
              <a:defRPr/>
            </a:pPr>
            <a:r>
              <a:rPr kumimoji="0" lang="en-US" sz="3600" b="1" i="0" u="none" strike="noStrike" kern="0" cap="none" spc="-51" normalizeH="0" baseline="0" noProof="0">
                <a:ln w="3175">
                  <a:noFill/>
                </a:ln>
                <a:gradFill>
                  <a:gsLst>
                    <a:gs pos="1250">
                      <a:srgbClr val="1A1A1A"/>
                    </a:gs>
                    <a:gs pos="100000">
                      <a:srgbClr val="1A1A1A"/>
                    </a:gs>
                  </a:gsLst>
                  <a:lin ang="5400000" scaled="0"/>
                </a:gradFill>
                <a:effectLst/>
                <a:uLnTx/>
                <a:uFillTx/>
                <a:latin typeface="Segoe UI Semibold"/>
                <a:ea typeface="+mn-ea"/>
                <a:cs typeface="Segoe UI" pitchFamily="34" charset="0"/>
              </a:rPr>
              <a:t>Isolation is a lifetime commitment</a:t>
            </a:r>
            <a:br>
              <a:rPr kumimoji="0" lang="en-US" sz="3600" b="1" i="0" u="none" strike="noStrike" kern="0" cap="none" spc="-51" normalizeH="0" baseline="0" noProof="0">
                <a:ln w="3175">
                  <a:noFill/>
                </a:ln>
                <a:gradFill>
                  <a:gsLst>
                    <a:gs pos="1250">
                      <a:srgbClr val="1A1A1A"/>
                    </a:gs>
                    <a:gs pos="100000">
                      <a:srgbClr val="1A1A1A"/>
                    </a:gs>
                  </a:gsLst>
                  <a:lin ang="5400000" scaled="0"/>
                </a:gradFill>
                <a:effectLst/>
                <a:uLnTx/>
                <a:uFillTx/>
                <a:latin typeface="Segoe UI Semibold"/>
                <a:ea typeface="+mn-ea"/>
                <a:cs typeface="Segoe UI" pitchFamily="34" charset="0"/>
              </a:rPr>
            </a:br>
            <a:r>
              <a:rPr kumimoji="0" lang="en-US" sz="2000" b="0" i="0" u="none" strike="noStrike" kern="0" cap="none" spc="0" normalizeH="0" baseline="0" noProof="0">
                <a:ln w="3175">
                  <a:noFill/>
                </a:ln>
                <a:gradFill>
                  <a:gsLst>
                    <a:gs pos="1250">
                      <a:srgbClr val="1A1A1A"/>
                    </a:gs>
                    <a:gs pos="100000">
                      <a:srgbClr val="1A1A1A"/>
                    </a:gs>
                  </a:gsLst>
                  <a:lin ang="5400000" scaled="0"/>
                </a:gradFill>
                <a:effectLst/>
                <a:uLnTx/>
                <a:uFillTx/>
                <a:latin typeface="Segoe UI"/>
                <a:ea typeface="+mn-ea"/>
                <a:cs typeface="Segoe UI" pitchFamily="34" charset="0"/>
              </a:rPr>
              <a:t>Avoid “firewall and forget” approach that creates false sense of security</a:t>
            </a:r>
            <a:br>
              <a:rPr kumimoji="0" lang="en-US" sz="1800" b="0" i="0" u="none" strike="noStrike" kern="0" cap="none" spc="0" normalizeH="0" baseline="0" noProof="0">
                <a:ln>
                  <a:noFill/>
                </a:ln>
                <a:solidFill>
                  <a:sysClr val="windowText" lastClr="000000"/>
                </a:solidFill>
                <a:effectLst/>
                <a:uLnTx/>
                <a:uFillTx/>
                <a:latin typeface="Arial" panose="020B0604020202020204"/>
                <a:ea typeface="+mn-ea"/>
                <a:cs typeface="+mn-cs"/>
              </a:rPr>
            </a:br>
            <a:endParaRPr lang="en-US"/>
          </a:p>
        </p:txBody>
      </p:sp>
      <p:sp>
        <p:nvSpPr>
          <p:cNvPr id="4" name="Flowchart: Alternate Process 3">
            <a:extLst>
              <a:ext uri="{FF2B5EF4-FFF2-40B4-BE49-F238E27FC236}">
                <a16:creationId xmlns:a16="http://schemas.microsoft.com/office/drawing/2014/main" id="{21D9EDC3-539D-4902-88F4-5EED75207B18}"/>
              </a:ext>
            </a:extLst>
          </p:cNvPr>
          <p:cNvSpPr/>
          <p:nvPr/>
        </p:nvSpPr>
        <p:spPr bwMode="auto">
          <a:xfrm>
            <a:off x="3907292" y="3279816"/>
            <a:ext cx="3986212" cy="1634480"/>
          </a:xfrm>
          <a:prstGeom prst="flowChartAlternateProcess">
            <a:avLst/>
          </a:prstGeom>
          <a:solidFill>
            <a:schemeClr val="bg1"/>
          </a:solid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err="1">
              <a:ln>
                <a:noFill/>
              </a:ln>
              <a:solidFill>
                <a:srgbClr val="1A1A1A"/>
              </a:solidFill>
              <a:effectLst/>
              <a:uLnTx/>
              <a:uFillTx/>
              <a:latin typeface="Segoe UI"/>
              <a:ea typeface="+mn-ea"/>
              <a:cs typeface="+mn-cs"/>
            </a:endParaRPr>
          </a:p>
        </p:txBody>
      </p:sp>
      <p:grpSp>
        <p:nvGrpSpPr>
          <p:cNvPr id="25" name="Group 24">
            <a:extLst>
              <a:ext uri="{FF2B5EF4-FFF2-40B4-BE49-F238E27FC236}">
                <a16:creationId xmlns:a16="http://schemas.microsoft.com/office/drawing/2014/main" id="{6EDA2A49-34BC-405A-82E7-2E689268E1BD}"/>
              </a:ext>
            </a:extLst>
          </p:cNvPr>
          <p:cNvGrpSpPr/>
          <p:nvPr/>
        </p:nvGrpSpPr>
        <p:grpSpPr>
          <a:xfrm>
            <a:off x="4321220" y="3837617"/>
            <a:ext cx="3166731" cy="707886"/>
            <a:chOff x="8413888" y="3266017"/>
            <a:chExt cx="3166731" cy="707886"/>
          </a:xfrm>
        </p:grpSpPr>
        <p:sp>
          <p:nvSpPr>
            <p:cNvPr id="26" name="TextBox 25">
              <a:extLst>
                <a:ext uri="{FF2B5EF4-FFF2-40B4-BE49-F238E27FC236}">
                  <a16:creationId xmlns:a16="http://schemas.microsoft.com/office/drawing/2014/main" id="{54F5D86F-342A-4911-AE1E-85FF5953BC6C}"/>
                </a:ext>
              </a:extLst>
            </p:cNvPr>
            <p:cNvSpPr txBox="1"/>
            <p:nvPr/>
          </p:nvSpPr>
          <p:spPr>
            <a:xfrm>
              <a:off x="9087501" y="3266017"/>
              <a:ext cx="2493118" cy="70788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mn-ea"/>
                  <a:cs typeface="+mn-cs"/>
                </a:rPr>
                <a:t>High Value Assets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mn-ea"/>
                  <a:cs typeface="+mn-cs"/>
                </a:rPr>
                <a:t>Difficult or impossible to meet </a:t>
              </a:r>
              <a:br>
                <a:rPr kumimoji="0" lang="en-US" sz="1400" b="0" i="1"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mn-ea"/>
                  <a:cs typeface="+mn-cs"/>
                </a:rPr>
              </a:br>
              <a:r>
                <a:rPr kumimoji="0" lang="en-US" sz="1400" b="0" i="1" u="none" strike="noStrike" kern="1200" cap="none" spc="0" normalizeH="0" baseline="0" noProof="0">
                  <a:ln>
                    <a:noFill/>
                  </a:ln>
                  <a:gradFill>
                    <a:gsLst>
                      <a:gs pos="2917">
                        <a:srgbClr val="1A1A1A"/>
                      </a:gs>
                      <a:gs pos="30000">
                        <a:srgbClr val="1A1A1A"/>
                      </a:gs>
                    </a:gsLst>
                    <a:lin ang="5400000" scaled="0"/>
                  </a:gradFill>
                  <a:effectLst/>
                  <a:uLnTx/>
                  <a:uFillTx/>
                  <a:latin typeface="Segoe UI Semibold"/>
                  <a:ea typeface="+mn-ea"/>
                  <a:cs typeface="+mn-cs"/>
                </a:rPr>
                <a:t>current security standards</a:t>
              </a:r>
            </a:p>
          </p:txBody>
        </p:sp>
        <p:sp>
          <p:nvSpPr>
            <p:cNvPr id="27" name="Oval 26">
              <a:extLst>
                <a:ext uri="{FF2B5EF4-FFF2-40B4-BE49-F238E27FC236}">
                  <a16:creationId xmlns:a16="http://schemas.microsoft.com/office/drawing/2014/main" id="{78EE314F-31C6-441B-8647-B6C5FD9B1B3E}"/>
                </a:ext>
              </a:extLst>
            </p:cNvPr>
            <p:cNvSpPr/>
            <p:nvPr/>
          </p:nvSpPr>
          <p:spPr bwMode="auto">
            <a:xfrm>
              <a:off x="8413888" y="3345091"/>
              <a:ext cx="480624" cy="480624"/>
            </a:xfrm>
            <a:prstGeom prst="ellipse">
              <a:avLst/>
            </a:prstGeom>
            <a:solidFill>
              <a:schemeClr val="bg1"/>
            </a:solidFill>
            <a:ln>
              <a:noFill/>
              <a:headEnd type="none" w="med" len="med"/>
              <a:tailEnd type="none" w="med" len="med"/>
            </a:ln>
            <a:effectLst>
              <a:outerShdw blurRad="177800" dist="25400" dir="24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28" name="Graphic 27" descr="Gold bars">
            <a:extLst>
              <a:ext uri="{FF2B5EF4-FFF2-40B4-BE49-F238E27FC236}">
                <a16:creationId xmlns:a16="http://schemas.microsoft.com/office/drawing/2014/main" id="{411C5288-0326-43E8-A39F-B64AA61E989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381160" y="3960736"/>
            <a:ext cx="377502" cy="377502"/>
          </a:xfrm>
          <a:prstGeom prst="rect">
            <a:avLst/>
          </a:prstGeom>
        </p:spPr>
      </p:pic>
      <p:sp>
        <p:nvSpPr>
          <p:cNvPr id="6" name="Rectangle: Top Corners Rounded 5">
            <a:extLst>
              <a:ext uri="{FF2B5EF4-FFF2-40B4-BE49-F238E27FC236}">
                <a16:creationId xmlns:a16="http://schemas.microsoft.com/office/drawing/2014/main" id="{1754077A-909B-498B-826C-DF5C79102F85}"/>
              </a:ext>
            </a:extLst>
          </p:cNvPr>
          <p:cNvSpPr/>
          <p:nvPr/>
        </p:nvSpPr>
        <p:spPr bwMode="auto">
          <a:xfrm>
            <a:off x="3907292" y="3296745"/>
            <a:ext cx="3986212" cy="425046"/>
          </a:xfrm>
          <a:prstGeom prst="round2SameRect">
            <a:avLst>
              <a:gd name="adj1" fmla="val 50000"/>
              <a:gd name="adj2" fmla="val 0"/>
            </a:avLst>
          </a:prstGeom>
          <a:solidFill>
            <a:schemeClr val="accent1"/>
          </a:solidFill>
        </p:spPr>
        <p:txBody>
          <a:bodyPr wrap="square" tIns="0" bIns="9144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gradFill>
                  <a:gsLst>
                    <a:gs pos="83000">
                      <a:srgbClr val="FFFFFF"/>
                    </a:gs>
                    <a:gs pos="100000">
                      <a:srgbClr val="FFFFFF"/>
                    </a:gs>
                  </a:gsLst>
                  <a:lin ang="5400000" scaled="1"/>
                </a:gradFill>
                <a:effectLst/>
                <a:uLnTx/>
                <a:uFillTx/>
                <a:latin typeface="Segoe UI"/>
                <a:ea typeface="+mn-ea"/>
                <a:cs typeface="+mn-cs"/>
              </a:rPr>
              <a:t>Isolated Environment</a:t>
            </a:r>
            <a:endParaRPr kumimoji="0" lang="en-US" sz="2000" b="0" i="1" u="none" strike="noStrike" kern="1200" cap="none" spc="0" normalizeH="0" baseline="0" noProof="0">
              <a:ln>
                <a:noFill/>
              </a:ln>
              <a:gradFill>
                <a:gsLst>
                  <a:gs pos="83000">
                    <a:srgbClr val="FFFFFF"/>
                  </a:gs>
                  <a:gs pos="100000">
                    <a:srgbClr val="FFFFFF"/>
                  </a:gs>
                </a:gsLst>
                <a:lin ang="5400000" scaled="1"/>
              </a:gradFill>
              <a:effectLst/>
              <a:uLnTx/>
              <a:uFillTx/>
              <a:latin typeface="Segoe UI Semibold"/>
              <a:ea typeface="+mn-ea"/>
              <a:cs typeface="+mn-cs"/>
            </a:endParaRPr>
          </a:p>
        </p:txBody>
      </p:sp>
      <p:sp>
        <p:nvSpPr>
          <p:cNvPr id="11" name="Rectangle 10">
            <a:extLst>
              <a:ext uri="{FF2B5EF4-FFF2-40B4-BE49-F238E27FC236}">
                <a16:creationId xmlns:a16="http://schemas.microsoft.com/office/drawing/2014/main" id="{12EAD6C2-8525-4E0F-8FB5-2606F0D32778}"/>
              </a:ext>
            </a:extLst>
          </p:cNvPr>
          <p:cNvSpPr/>
          <p:nvPr/>
        </p:nvSpPr>
        <p:spPr bwMode="auto">
          <a:xfrm>
            <a:off x="218436" y="3659238"/>
            <a:ext cx="3559013" cy="1181014"/>
          </a:xfrm>
          <a:prstGeom prst="rect">
            <a:avLst/>
          </a:prstGeom>
          <a:solidFill>
            <a:schemeClr val="bg1"/>
          </a:solid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gradFill>
                  <a:gsLst>
                    <a:gs pos="8300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People - </a:t>
            </a:r>
            <a:r>
              <a:rPr kumimoji="0" lang="en-US" sz="1600" b="0" i="0" u="none" strike="noStrike" kern="1200" cap="none" spc="0" normalizeH="0" baseline="0" noProof="0">
                <a:ln>
                  <a:noFill/>
                </a:ln>
                <a:gradFill>
                  <a:gsLst>
                    <a:gs pos="8300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Train all stakeholders (employees, vendors, etc.) on isolation strategy and their role in it</a:t>
            </a:r>
          </a:p>
        </p:txBody>
      </p:sp>
      <p:sp>
        <p:nvSpPr>
          <p:cNvPr id="12" name="Rectangle 11">
            <a:extLst>
              <a:ext uri="{FF2B5EF4-FFF2-40B4-BE49-F238E27FC236}">
                <a16:creationId xmlns:a16="http://schemas.microsoft.com/office/drawing/2014/main" id="{406D5E56-34BD-4877-BA3D-651B4E79D666}"/>
              </a:ext>
            </a:extLst>
          </p:cNvPr>
          <p:cNvSpPr/>
          <p:nvPr/>
        </p:nvSpPr>
        <p:spPr bwMode="auto">
          <a:xfrm>
            <a:off x="4080659" y="5144855"/>
            <a:ext cx="3639476" cy="1067941"/>
          </a:xfrm>
          <a:prstGeom prst="rect">
            <a:avLst/>
          </a:prstGeom>
          <a:solidFill>
            <a:schemeClr val="bg1"/>
          </a:solid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gradFill>
                  <a:gsLst>
                    <a:gs pos="8300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Process – </a:t>
            </a:r>
            <a:r>
              <a:rPr kumimoji="0" lang="en-US" sz="1600" b="0" i="0" u="none" strike="noStrike" kern="1200" cap="none" spc="0" normalizeH="0" baseline="0" noProof="0">
                <a:ln>
                  <a:noFill/>
                </a:ln>
                <a:gradFill>
                  <a:gsLst>
                    <a:gs pos="8300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Establish, monitor and update policy, business process, and technical procedures. </a:t>
            </a:r>
          </a:p>
        </p:txBody>
      </p:sp>
      <p:sp>
        <p:nvSpPr>
          <p:cNvPr id="13" name="Rectangle 12">
            <a:extLst>
              <a:ext uri="{FF2B5EF4-FFF2-40B4-BE49-F238E27FC236}">
                <a16:creationId xmlns:a16="http://schemas.microsoft.com/office/drawing/2014/main" id="{E828A289-46CA-4764-874C-00534345D327}"/>
              </a:ext>
            </a:extLst>
          </p:cNvPr>
          <p:cNvSpPr/>
          <p:nvPr/>
        </p:nvSpPr>
        <p:spPr bwMode="auto">
          <a:xfrm>
            <a:off x="8060628" y="3659238"/>
            <a:ext cx="3775587" cy="1181014"/>
          </a:xfrm>
          <a:prstGeom prst="rect">
            <a:avLst/>
          </a:prstGeom>
          <a:solidFill>
            <a:schemeClr val="bg1"/>
          </a:solid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gradFill>
                  <a:gsLst>
                    <a:gs pos="8300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Technology </a:t>
            </a:r>
            <a:r>
              <a:rPr kumimoji="0" lang="en-US" sz="1600" b="0" i="0" u="none" strike="noStrike" kern="1200" cap="none" spc="0" normalizeH="0" baseline="0" noProof="0">
                <a:ln>
                  <a:noFill/>
                </a:ln>
                <a:gradFill>
                  <a:gsLst>
                    <a:gs pos="8300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 Block unauthorized communications, detect threats, and harden bridging/transit devices. </a:t>
            </a:r>
          </a:p>
        </p:txBody>
      </p:sp>
      <p:grpSp>
        <p:nvGrpSpPr>
          <p:cNvPr id="39" name="Group 38">
            <a:extLst>
              <a:ext uri="{FF2B5EF4-FFF2-40B4-BE49-F238E27FC236}">
                <a16:creationId xmlns:a16="http://schemas.microsoft.com/office/drawing/2014/main" id="{BE985580-594B-4B2E-B6EC-9275E7C5E04F}"/>
              </a:ext>
            </a:extLst>
          </p:cNvPr>
          <p:cNvGrpSpPr/>
          <p:nvPr/>
        </p:nvGrpSpPr>
        <p:grpSpPr>
          <a:xfrm>
            <a:off x="5624956" y="4681126"/>
            <a:ext cx="550884" cy="550884"/>
            <a:chOff x="389367" y="3485076"/>
            <a:chExt cx="770152" cy="770152"/>
          </a:xfrm>
        </p:grpSpPr>
        <p:sp>
          <p:nvSpPr>
            <p:cNvPr id="40" name="Oval 39">
              <a:extLst>
                <a:ext uri="{FF2B5EF4-FFF2-40B4-BE49-F238E27FC236}">
                  <a16:creationId xmlns:a16="http://schemas.microsoft.com/office/drawing/2014/main" id="{3B5E6C53-7E29-4E37-906F-67F7D8832532}"/>
                </a:ext>
              </a:extLst>
            </p:cNvPr>
            <p:cNvSpPr/>
            <p:nvPr/>
          </p:nvSpPr>
          <p:spPr bwMode="auto">
            <a:xfrm>
              <a:off x="389367" y="3485076"/>
              <a:ext cx="770152" cy="770152"/>
            </a:xfrm>
            <a:prstGeom prst="ellipse">
              <a:avLst/>
            </a:prstGeom>
            <a:solidFill>
              <a:schemeClr val="tx1"/>
            </a:solidFill>
            <a:ln>
              <a:noFill/>
              <a:headEnd type="none" w="med" len="med"/>
              <a:tailEnd type="none" w="med" len="med"/>
            </a:ln>
            <a:effectLst>
              <a:outerShdw blurRad="190500" dist="50800" dir="2400000" algn="t"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920240"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err="1">
                <a:ln>
                  <a:noFill/>
                </a:ln>
                <a:gradFill>
                  <a:gsLst>
                    <a:gs pos="0">
                      <a:srgbClr val="1A1A1A"/>
                    </a:gs>
                    <a:gs pos="100000">
                      <a:srgbClr val="1A1A1A"/>
                    </a:gs>
                  </a:gsLst>
                  <a:lin ang="5400000" scaled="0"/>
                </a:gradFill>
                <a:effectLst/>
                <a:uLnTx/>
                <a:uFillTx/>
                <a:latin typeface="Segoe UI"/>
                <a:ea typeface="+mn-ea"/>
                <a:cs typeface="Segoe UI" pitchFamily="34" charset="0"/>
              </a:endParaRPr>
            </a:p>
          </p:txBody>
        </p:sp>
        <p:sp>
          <p:nvSpPr>
            <p:cNvPr id="41" name="arrow_11" title="Icon of a circle made of two curved arrows">
              <a:extLst>
                <a:ext uri="{FF2B5EF4-FFF2-40B4-BE49-F238E27FC236}">
                  <a16:creationId xmlns:a16="http://schemas.microsoft.com/office/drawing/2014/main" id="{F71B306E-C9EA-42EF-949A-4508A29E5FD5}"/>
                </a:ext>
              </a:extLst>
            </p:cNvPr>
            <p:cNvSpPr>
              <a:spLocks noChangeAspect="1" noEditPoints="1"/>
            </p:cNvSpPr>
            <p:nvPr/>
          </p:nvSpPr>
          <p:spPr bwMode="auto">
            <a:xfrm>
              <a:off x="599379" y="3687272"/>
              <a:ext cx="350129" cy="365760"/>
            </a:xfrm>
            <a:custGeom>
              <a:avLst/>
              <a:gdLst>
                <a:gd name="T0" fmla="*/ 310 w 310"/>
                <a:gd name="T1" fmla="*/ 199 h 322"/>
                <a:gd name="T2" fmla="*/ 154 w 310"/>
                <a:gd name="T3" fmla="*/ 322 h 322"/>
                <a:gd name="T4" fmla="*/ 1 w 310"/>
                <a:gd name="T5" fmla="*/ 211 h 322"/>
                <a:gd name="T6" fmla="*/ 304 w 310"/>
                <a:gd name="T7" fmla="*/ 104 h 322"/>
                <a:gd name="T8" fmla="*/ 154 w 310"/>
                <a:gd name="T9" fmla="*/ 0 h 322"/>
                <a:gd name="T10" fmla="*/ 0 w 310"/>
                <a:gd name="T11" fmla="*/ 114 h 322"/>
                <a:gd name="T12" fmla="*/ 299 w 310"/>
                <a:gd name="T13" fmla="*/ 104 h 322"/>
                <a:gd name="T14" fmla="*/ 230 w 310"/>
                <a:gd name="T15" fmla="*/ 104 h 322"/>
                <a:gd name="T16" fmla="*/ 295 w 310"/>
                <a:gd name="T17" fmla="*/ 104 h 322"/>
                <a:gd name="T18" fmla="*/ 304 w 310"/>
                <a:gd name="T19" fmla="*/ 104 h 322"/>
                <a:gd name="T20" fmla="*/ 304 w 310"/>
                <a:gd name="T21" fmla="*/ 29 h 322"/>
                <a:gd name="T22" fmla="*/ 9 w 310"/>
                <a:gd name="T23" fmla="*/ 211 h 322"/>
                <a:gd name="T24" fmla="*/ 75 w 310"/>
                <a:gd name="T25" fmla="*/ 211 h 322"/>
                <a:gd name="T26" fmla="*/ 9 w 310"/>
                <a:gd name="T27" fmla="*/ 211 h 322"/>
                <a:gd name="T28" fmla="*/ 1 w 310"/>
                <a:gd name="T29" fmla="*/ 211 h 322"/>
                <a:gd name="T30" fmla="*/ 1 w 310"/>
                <a:gd name="T31" fmla="*/ 28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0" h="322">
                  <a:moveTo>
                    <a:pt x="310" y="199"/>
                  </a:moveTo>
                  <a:cubicBezTo>
                    <a:pt x="293" y="270"/>
                    <a:pt x="229" y="322"/>
                    <a:pt x="154" y="322"/>
                  </a:cubicBezTo>
                  <a:cubicBezTo>
                    <a:pt x="83" y="322"/>
                    <a:pt x="22" y="275"/>
                    <a:pt x="1" y="211"/>
                  </a:cubicBezTo>
                  <a:moveTo>
                    <a:pt x="304" y="104"/>
                  </a:moveTo>
                  <a:cubicBezTo>
                    <a:pt x="281" y="43"/>
                    <a:pt x="223" y="0"/>
                    <a:pt x="154" y="0"/>
                  </a:cubicBezTo>
                  <a:cubicBezTo>
                    <a:pt x="82" y="0"/>
                    <a:pt x="20" y="48"/>
                    <a:pt x="0" y="114"/>
                  </a:cubicBezTo>
                  <a:moveTo>
                    <a:pt x="299" y="104"/>
                  </a:moveTo>
                  <a:cubicBezTo>
                    <a:pt x="230" y="104"/>
                    <a:pt x="230" y="104"/>
                    <a:pt x="230" y="104"/>
                  </a:cubicBezTo>
                  <a:moveTo>
                    <a:pt x="295" y="104"/>
                  </a:moveTo>
                  <a:cubicBezTo>
                    <a:pt x="304" y="104"/>
                    <a:pt x="304" y="104"/>
                    <a:pt x="304" y="104"/>
                  </a:cubicBezTo>
                  <a:cubicBezTo>
                    <a:pt x="304" y="29"/>
                    <a:pt x="304" y="29"/>
                    <a:pt x="304" y="29"/>
                  </a:cubicBezTo>
                  <a:moveTo>
                    <a:pt x="9" y="211"/>
                  </a:moveTo>
                  <a:cubicBezTo>
                    <a:pt x="75" y="211"/>
                    <a:pt x="75" y="211"/>
                    <a:pt x="75" y="211"/>
                  </a:cubicBezTo>
                  <a:moveTo>
                    <a:pt x="9" y="211"/>
                  </a:moveTo>
                  <a:cubicBezTo>
                    <a:pt x="1" y="211"/>
                    <a:pt x="1" y="211"/>
                    <a:pt x="1" y="211"/>
                  </a:cubicBezTo>
                  <a:cubicBezTo>
                    <a:pt x="1" y="286"/>
                    <a:pt x="1" y="286"/>
                    <a:pt x="1" y="286"/>
                  </a:cubicBezTo>
                </a:path>
              </a:pathLst>
            </a:custGeom>
            <a:noFill/>
            <a:ln w="28575"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45" name="Group 44">
            <a:extLst>
              <a:ext uri="{FF2B5EF4-FFF2-40B4-BE49-F238E27FC236}">
                <a16:creationId xmlns:a16="http://schemas.microsoft.com/office/drawing/2014/main" id="{B6926B4A-B52E-47CC-9D3C-FF763CA751D8}"/>
              </a:ext>
            </a:extLst>
          </p:cNvPr>
          <p:cNvGrpSpPr/>
          <p:nvPr/>
        </p:nvGrpSpPr>
        <p:grpSpPr>
          <a:xfrm>
            <a:off x="7687140" y="3974303"/>
            <a:ext cx="550884" cy="550884"/>
            <a:chOff x="59536" y="5291226"/>
            <a:chExt cx="770152" cy="770152"/>
          </a:xfrm>
        </p:grpSpPr>
        <p:sp>
          <p:nvSpPr>
            <p:cNvPr id="46" name="Oval 45">
              <a:extLst>
                <a:ext uri="{FF2B5EF4-FFF2-40B4-BE49-F238E27FC236}">
                  <a16:creationId xmlns:a16="http://schemas.microsoft.com/office/drawing/2014/main" id="{A8AD8BB8-AA88-48AA-80D7-AFFC3C509815}"/>
                </a:ext>
              </a:extLst>
            </p:cNvPr>
            <p:cNvSpPr/>
            <p:nvPr/>
          </p:nvSpPr>
          <p:spPr bwMode="auto">
            <a:xfrm>
              <a:off x="59536" y="5291226"/>
              <a:ext cx="770152" cy="770152"/>
            </a:xfrm>
            <a:prstGeom prst="ellipse">
              <a:avLst/>
            </a:prstGeom>
            <a:solidFill>
              <a:schemeClr val="tx1"/>
            </a:solidFill>
            <a:ln>
              <a:noFill/>
              <a:headEnd type="none" w="med" len="med"/>
              <a:tailEnd type="none" w="med" len="med"/>
            </a:ln>
            <a:effectLst>
              <a:outerShdw blurRad="190500" dist="50800" dir="2400000" algn="t"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920240"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err="1">
                <a:ln>
                  <a:noFill/>
                </a:ln>
                <a:gradFill>
                  <a:gsLst>
                    <a:gs pos="0">
                      <a:srgbClr val="1A1A1A"/>
                    </a:gs>
                    <a:gs pos="100000">
                      <a:srgbClr val="1A1A1A"/>
                    </a:gs>
                  </a:gsLst>
                  <a:lin ang="5400000" scaled="0"/>
                </a:gradFill>
                <a:effectLst/>
                <a:uLnTx/>
                <a:uFillTx/>
                <a:latin typeface="Segoe UI"/>
                <a:ea typeface="+mn-ea"/>
                <a:cs typeface="Segoe UI" pitchFamily="34" charset="0"/>
              </a:endParaRPr>
            </a:p>
          </p:txBody>
        </p:sp>
        <p:sp>
          <p:nvSpPr>
            <p:cNvPr id="47" name="Processing_E9F5" title="Icon of two interlocked gears">
              <a:extLst>
                <a:ext uri="{FF2B5EF4-FFF2-40B4-BE49-F238E27FC236}">
                  <a16:creationId xmlns:a16="http://schemas.microsoft.com/office/drawing/2014/main" id="{ED024D6F-8459-4F97-8D3F-9E6E1EF46EC3}"/>
                </a:ext>
              </a:extLst>
            </p:cNvPr>
            <p:cNvSpPr>
              <a:spLocks noChangeAspect="1" noEditPoints="1"/>
            </p:cNvSpPr>
            <p:nvPr/>
          </p:nvSpPr>
          <p:spPr bwMode="auto">
            <a:xfrm>
              <a:off x="234631" y="5493422"/>
              <a:ext cx="419962" cy="365760"/>
            </a:xfrm>
            <a:custGeom>
              <a:avLst/>
              <a:gdLst>
                <a:gd name="T0" fmla="*/ 924 w 3867"/>
                <a:gd name="T1" fmla="*/ 299 h 3367"/>
                <a:gd name="T2" fmla="*/ 1549 w 3867"/>
                <a:gd name="T3" fmla="*/ 924 h 3367"/>
                <a:gd name="T4" fmla="*/ 924 w 3867"/>
                <a:gd name="T5" fmla="*/ 1549 h 3367"/>
                <a:gd name="T6" fmla="*/ 299 w 3867"/>
                <a:gd name="T7" fmla="*/ 924 h 3367"/>
                <a:gd name="T8" fmla="*/ 924 w 3867"/>
                <a:gd name="T9" fmla="*/ 299 h 3367"/>
                <a:gd name="T10" fmla="*/ 1163 w 3867"/>
                <a:gd name="T11" fmla="*/ 347 h 3367"/>
                <a:gd name="T12" fmla="*/ 1307 w 3867"/>
                <a:gd name="T13" fmla="*/ 0 h 3367"/>
                <a:gd name="T14" fmla="*/ 1501 w 3867"/>
                <a:gd name="T15" fmla="*/ 685 h 3367"/>
                <a:gd name="T16" fmla="*/ 1848 w 3867"/>
                <a:gd name="T17" fmla="*/ 541 h 3367"/>
                <a:gd name="T18" fmla="*/ 1501 w 3867"/>
                <a:gd name="T19" fmla="*/ 1163 h 3367"/>
                <a:gd name="T20" fmla="*/ 1848 w 3867"/>
                <a:gd name="T21" fmla="*/ 1307 h 3367"/>
                <a:gd name="T22" fmla="*/ 1163 w 3867"/>
                <a:gd name="T23" fmla="*/ 1501 h 3367"/>
                <a:gd name="T24" fmla="*/ 1307 w 3867"/>
                <a:gd name="T25" fmla="*/ 1848 h 3367"/>
                <a:gd name="T26" fmla="*/ 685 w 3867"/>
                <a:gd name="T27" fmla="*/ 1501 h 3367"/>
                <a:gd name="T28" fmla="*/ 541 w 3867"/>
                <a:gd name="T29" fmla="*/ 1848 h 3367"/>
                <a:gd name="T30" fmla="*/ 347 w 3867"/>
                <a:gd name="T31" fmla="*/ 1163 h 3367"/>
                <a:gd name="T32" fmla="*/ 0 w 3867"/>
                <a:gd name="T33" fmla="*/ 1307 h 3367"/>
                <a:gd name="T34" fmla="*/ 0 w 3867"/>
                <a:gd name="T35" fmla="*/ 541 h 3367"/>
                <a:gd name="T36" fmla="*/ 347 w 3867"/>
                <a:gd name="T37" fmla="*/ 685 h 3367"/>
                <a:gd name="T38" fmla="*/ 685 w 3867"/>
                <a:gd name="T39" fmla="*/ 347 h 3367"/>
                <a:gd name="T40" fmla="*/ 541 w 3867"/>
                <a:gd name="T41" fmla="*/ 0 h 3367"/>
                <a:gd name="T42" fmla="*/ 2049 w 3867"/>
                <a:gd name="T43" fmla="*/ 2299 h 3367"/>
                <a:gd name="T44" fmla="*/ 2799 w 3867"/>
                <a:gd name="T45" fmla="*/ 3049 h 3367"/>
                <a:gd name="T46" fmla="*/ 3549 w 3867"/>
                <a:gd name="T47" fmla="*/ 2299 h 3367"/>
                <a:gd name="T48" fmla="*/ 2799 w 3867"/>
                <a:gd name="T49" fmla="*/ 1549 h 3367"/>
                <a:gd name="T50" fmla="*/ 2049 w 3867"/>
                <a:gd name="T51" fmla="*/ 2299 h 3367"/>
                <a:gd name="T52" fmla="*/ 2357 w 3867"/>
                <a:gd name="T53" fmla="*/ 1231 h 3367"/>
                <a:gd name="T54" fmla="*/ 2512 w 3867"/>
                <a:gd name="T55" fmla="*/ 1606 h 3367"/>
                <a:gd name="T56" fmla="*/ 2106 w 3867"/>
                <a:gd name="T57" fmla="*/ 2012 h 3367"/>
                <a:gd name="T58" fmla="*/ 1731 w 3867"/>
                <a:gd name="T59" fmla="*/ 1856 h 3367"/>
                <a:gd name="T60" fmla="*/ 2106 w 3867"/>
                <a:gd name="T61" fmla="*/ 2586 h 3367"/>
                <a:gd name="T62" fmla="*/ 1731 w 3867"/>
                <a:gd name="T63" fmla="*/ 2741 h 3367"/>
                <a:gd name="T64" fmla="*/ 2512 w 3867"/>
                <a:gd name="T65" fmla="*/ 2992 h 3367"/>
                <a:gd name="T66" fmla="*/ 2357 w 3867"/>
                <a:gd name="T67" fmla="*/ 3367 h 3367"/>
                <a:gd name="T68" fmla="*/ 3086 w 3867"/>
                <a:gd name="T69" fmla="*/ 2992 h 3367"/>
                <a:gd name="T70" fmla="*/ 3241 w 3867"/>
                <a:gd name="T71" fmla="*/ 3367 h 3367"/>
                <a:gd name="T72" fmla="*/ 3492 w 3867"/>
                <a:gd name="T73" fmla="*/ 2586 h 3367"/>
                <a:gd name="T74" fmla="*/ 3867 w 3867"/>
                <a:gd name="T75" fmla="*/ 2741 h 3367"/>
                <a:gd name="T76" fmla="*/ 3492 w 3867"/>
                <a:gd name="T77" fmla="*/ 2012 h 3367"/>
                <a:gd name="T78" fmla="*/ 3867 w 3867"/>
                <a:gd name="T79" fmla="*/ 1856 h 3367"/>
                <a:gd name="T80" fmla="*/ 3086 w 3867"/>
                <a:gd name="T81" fmla="*/ 1606 h 3367"/>
                <a:gd name="T82" fmla="*/ 3241 w 3867"/>
                <a:gd name="T83" fmla="*/ 1231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7" h="3367">
                  <a:moveTo>
                    <a:pt x="924" y="299"/>
                  </a:moveTo>
                  <a:cubicBezTo>
                    <a:pt x="1269" y="299"/>
                    <a:pt x="1549" y="579"/>
                    <a:pt x="1549" y="924"/>
                  </a:cubicBezTo>
                  <a:cubicBezTo>
                    <a:pt x="1549" y="1269"/>
                    <a:pt x="1269" y="1549"/>
                    <a:pt x="924" y="1549"/>
                  </a:cubicBezTo>
                  <a:cubicBezTo>
                    <a:pt x="579" y="1549"/>
                    <a:pt x="299" y="1269"/>
                    <a:pt x="299" y="924"/>
                  </a:cubicBezTo>
                  <a:cubicBezTo>
                    <a:pt x="299" y="579"/>
                    <a:pt x="579" y="299"/>
                    <a:pt x="924" y="299"/>
                  </a:cubicBezTo>
                  <a:close/>
                  <a:moveTo>
                    <a:pt x="1163" y="347"/>
                  </a:moveTo>
                  <a:cubicBezTo>
                    <a:pt x="1307" y="0"/>
                    <a:pt x="1307" y="0"/>
                    <a:pt x="1307" y="0"/>
                  </a:cubicBezTo>
                  <a:moveTo>
                    <a:pt x="1501" y="685"/>
                  </a:moveTo>
                  <a:cubicBezTo>
                    <a:pt x="1848" y="541"/>
                    <a:pt x="1848" y="541"/>
                    <a:pt x="1848" y="541"/>
                  </a:cubicBezTo>
                  <a:moveTo>
                    <a:pt x="1501" y="1163"/>
                  </a:moveTo>
                  <a:cubicBezTo>
                    <a:pt x="1848" y="1307"/>
                    <a:pt x="1848" y="1307"/>
                    <a:pt x="1848" y="1307"/>
                  </a:cubicBezTo>
                  <a:moveTo>
                    <a:pt x="1163" y="1501"/>
                  </a:moveTo>
                  <a:cubicBezTo>
                    <a:pt x="1307" y="1848"/>
                    <a:pt x="1307" y="1848"/>
                    <a:pt x="1307" y="1848"/>
                  </a:cubicBezTo>
                  <a:moveTo>
                    <a:pt x="685" y="1501"/>
                  </a:moveTo>
                  <a:cubicBezTo>
                    <a:pt x="541" y="1848"/>
                    <a:pt x="541" y="1848"/>
                    <a:pt x="541" y="1848"/>
                  </a:cubicBezTo>
                  <a:moveTo>
                    <a:pt x="347" y="1163"/>
                  </a:moveTo>
                  <a:cubicBezTo>
                    <a:pt x="0" y="1307"/>
                    <a:pt x="0" y="1307"/>
                    <a:pt x="0" y="1307"/>
                  </a:cubicBezTo>
                  <a:moveTo>
                    <a:pt x="0" y="541"/>
                  </a:moveTo>
                  <a:cubicBezTo>
                    <a:pt x="347" y="685"/>
                    <a:pt x="347" y="685"/>
                    <a:pt x="347" y="685"/>
                  </a:cubicBezTo>
                  <a:moveTo>
                    <a:pt x="685" y="347"/>
                  </a:moveTo>
                  <a:cubicBezTo>
                    <a:pt x="541" y="0"/>
                    <a:pt x="541" y="0"/>
                    <a:pt x="541" y="0"/>
                  </a:cubicBezTo>
                  <a:moveTo>
                    <a:pt x="2049" y="2299"/>
                  </a:moveTo>
                  <a:cubicBezTo>
                    <a:pt x="2049" y="2713"/>
                    <a:pt x="2385" y="3049"/>
                    <a:pt x="2799" y="3049"/>
                  </a:cubicBezTo>
                  <a:cubicBezTo>
                    <a:pt x="3213" y="3049"/>
                    <a:pt x="3549" y="2713"/>
                    <a:pt x="3549" y="2299"/>
                  </a:cubicBezTo>
                  <a:cubicBezTo>
                    <a:pt x="3549" y="1885"/>
                    <a:pt x="3213" y="1549"/>
                    <a:pt x="2799" y="1549"/>
                  </a:cubicBezTo>
                  <a:cubicBezTo>
                    <a:pt x="2385" y="1549"/>
                    <a:pt x="2049" y="1885"/>
                    <a:pt x="2049" y="2299"/>
                  </a:cubicBezTo>
                  <a:close/>
                  <a:moveTo>
                    <a:pt x="2357" y="1231"/>
                  </a:moveTo>
                  <a:cubicBezTo>
                    <a:pt x="2512" y="1606"/>
                    <a:pt x="2512" y="1606"/>
                    <a:pt x="2512" y="1606"/>
                  </a:cubicBezTo>
                  <a:moveTo>
                    <a:pt x="2106" y="2012"/>
                  </a:moveTo>
                  <a:cubicBezTo>
                    <a:pt x="1731" y="1856"/>
                    <a:pt x="1731" y="1856"/>
                    <a:pt x="1731" y="1856"/>
                  </a:cubicBezTo>
                  <a:moveTo>
                    <a:pt x="2106" y="2586"/>
                  </a:moveTo>
                  <a:cubicBezTo>
                    <a:pt x="1731" y="2741"/>
                    <a:pt x="1731" y="2741"/>
                    <a:pt x="1731" y="2741"/>
                  </a:cubicBezTo>
                  <a:moveTo>
                    <a:pt x="2512" y="2992"/>
                  </a:moveTo>
                  <a:cubicBezTo>
                    <a:pt x="2357" y="3367"/>
                    <a:pt x="2357" y="3367"/>
                    <a:pt x="2357" y="3367"/>
                  </a:cubicBezTo>
                  <a:moveTo>
                    <a:pt x="3086" y="2992"/>
                  </a:moveTo>
                  <a:cubicBezTo>
                    <a:pt x="3241" y="3367"/>
                    <a:pt x="3241" y="3367"/>
                    <a:pt x="3241" y="3367"/>
                  </a:cubicBezTo>
                  <a:moveTo>
                    <a:pt x="3492" y="2586"/>
                  </a:moveTo>
                  <a:cubicBezTo>
                    <a:pt x="3867" y="2741"/>
                    <a:pt x="3867" y="2741"/>
                    <a:pt x="3867" y="2741"/>
                  </a:cubicBezTo>
                  <a:moveTo>
                    <a:pt x="3492" y="2012"/>
                  </a:moveTo>
                  <a:cubicBezTo>
                    <a:pt x="3867" y="1856"/>
                    <a:pt x="3867" y="1856"/>
                    <a:pt x="3867" y="1856"/>
                  </a:cubicBezTo>
                  <a:moveTo>
                    <a:pt x="3086" y="1606"/>
                  </a:moveTo>
                  <a:cubicBezTo>
                    <a:pt x="3241" y="1231"/>
                    <a:pt x="3241" y="1231"/>
                    <a:pt x="3241" y="1231"/>
                  </a:cubicBezTo>
                </a:path>
              </a:pathLst>
            </a:custGeom>
            <a:noFill/>
            <a:ln w="28575"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42" name="Group 41">
            <a:extLst>
              <a:ext uri="{FF2B5EF4-FFF2-40B4-BE49-F238E27FC236}">
                <a16:creationId xmlns:a16="http://schemas.microsoft.com/office/drawing/2014/main" id="{89A1B8B1-C118-4C57-9108-7E7B9BC16E29}"/>
              </a:ext>
            </a:extLst>
          </p:cNvPr>
          <p:cNvGrpSpPr/>
          <p:nvPr/>
        </p:nvGrpSpPr>
        <p:grpSpPr>
          <a:xfrm>
            <a:off x="3603211" y="3974303"/>
            <a:ext cx="550884" cy="550884"/>
            <a:chOff x="-387105" y="1819615"/>
            <a:chExt cx="770152" cy="770152"/>
          </a:xfrm>
        </p:grpSpPr>
        <p:sp>
          <p:nvSpPr>
            <p:cNvPr id="43" name="Oval 42">
              <a:extLst>
                <a:ext uri="{FF2B5EF4-FFF2-40B4-BE49-F238E27FC236}">
                  <a16:creationId xmlns:a16="http://schemas.microsoft.com/office/drawing/2014/main" id="{867BF96F-1793-4BC3-AC8C-6FE3A32B9C4D}"/>
                </a:ext>
              </a:extLst>
            </p:cNvPr>
            <p:cNvSpPr/>
            <p:nvPr/>
          </p:nvSpPr>
          <p:spPr bwMode="auto">
            <a:xfrm>
              <a:off x="-387105" y="1819615"/>
              <a:ext cx="770152" cy="770152"/>
            </a:xfrm>
            <a:prstGeom prst="ellipse">
              <a:avLst/>
            </a:prstGeom>
            <a:solidFill>
              <a:schemeClr val="tx1"/>
            </a:solidFill>
            <a:ln>
              <a:noFill/>
              <a:headEnd type="none" w="med" len="med"/>
              <a:tailEnd type="none" w="med" len="med"/>
            </a:ln>
            <a:effectLst>
              <a:outerShdw blurRad="190500" dist="50800" dir="2400000" algn="t"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920240"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err="1">
                <a:ln>
                  <a:noFill/>
                </a:ln>
                <a:gradFill>
                  <a:gsLst>
                    <a:gs pos="0">
                      <a:srgbClr val="1A1A1A"/>
                    </a:gs>
                    <a:gs pos="100000">
                      <a:srgbClr val="1A1A1A"/>
                    </a:gs>
                  </a:gsLst>
                  <a:lin ang="5400000" scaled="0"/>
                </a:gradFill>
                <a:effectLst/>
                <a:uLnTx/>
                <a:uFillTx/>
                <a:latin typeface="Segoe UI"/>
                <a:ea typeface="+mn-ea"/>
                <a:cs typeface="Segoe UI" pitchFamily="34" charset="0"/>
              </a:endParaRPr>
            </a:p>
          </p:txBody>
        </p:sp>
        <p:sp>
          <p:nvSpPr>
            <p:cNvPr id="44" name="people_4" title="Icon of a person">
              <a:extLst>
                <a:ext uri="{FF2B5EF4-FFF2-40B4-BE49-F238E27FC236}">
                  <a16:creationId xmlns:a16="http://schemas.microsoft.com/office/drawing/2014/main" id="{B4DB8D74-4A7A-4690-841C-44FF606F17B1}"/>
                </a:ext>
              </a:extLst>
            </p:cNvPr>
            <p:cNvSpPr>
              <a:spLocks noChangeAspect="1" noEditPoints="1"/>
            </p:cNvSpPr>
            <p:nvPr/>
          </p:nvSpPr>
          <p:spPr bwMode="auto">
            <a:xfrm>
              <a:off x="-165610" y="1995178"/>
              <a:ext cx="327161" cy="365759"/>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285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sp>
        <p:nvSpPr>
          <p:cNvPr id="22" name="Rectangle 21">
            <a:extLst>
              <a:ext uri="{FF2B5EF4-FFF2-40B4-BE49-F238E27FC236}">
                <a16:creationId xmlns:a16="http://schemas.microsoft.com/office/drawing/2014/main" id="{E099A9CC-2F95-41A5-864C-5C1CD8E2A2F5}"/>
              </a:ext>
            </a:extLst>
          </p:cNvPr>
          <p:cNvSpPr/>
          <p:nvPr/>
        </p:nvSpPr>
        <p:spPr bwMode="auto">
          <a:xfrm>
            <a:off x="1997942" y="2063761"/>
            <a:ext cx="7982880" cy="925206"/>
          </a:xfrm>
          <a:prstGeom prst="rect">
            <a:avLst/>
          </a:prstGeom>
          <a:solidFill>
            <a:srgbClr val="D1EBFF"/>
          </a:solidFill>
          <a:ln>
            <a:solidFill>
              <a:srgbClr val="4472C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78D4"/>
                </a:solidFill>
                <a:effectLst/>
                <a:uLnTx/>
                <a:uFillTx/>
                <a:latin typeface="Segoe UI Semibold" panose="020B0702040204020203" pitchFamily="34" charset="0"/>
                <a:ea typeface="+mn-ea"/>
                <a:cs typeface="Segoe UI Semibold" panose="020B0702040204020203" pitchFamily="34" charset="0"/>
              </a:rPr>
              <a:t>Effective implementation requires </a:t>
            </a:r>
            <a:r>
              <a:rPr kumimoji="0" lang="en-US" sz="2000" b="1" i="0" u="sng" strike="noStrike" kern="1200" cap="none" spc="0" normalizeH="0" baseline="0" noProof="0">
                <a:ln>
                  <a:noFill/>
                </a:ln>
                <a:solidFill>
                  <a:srgbClr val="0078D4"/>
                </a:solidFill>
                <a:effectLst/>
                <a:uLnTx/>
                <a:uFillTx/>
                <a:latin typeface="Segoe UI" panose="020B0502040204020203" pitchFamily="34" charset="0"/>
                <a:ea typeface="+mn-ea"/>
                <a:cs typeface="Segoe UI" panose="020B0502040204020203" pitchFamily="34" charset="0"/>
              </a:rPr>
              <a:t>completeness and consistency</a:t>
            </a:r>
            <a:r>
              <a:rPr kumimoji="0" lang="en-US" sz="2000" b="1" i="0" u="none" strike="noStrike" kern="1200" cap="none" spc="0" normalizeH="0" baseline="0" noProof="0">
                <a:ln>
                  <a:noFill/>
                </a:ln>
                <a:solidFill>
                  <a:srgbClr val="0078D4"/>
                </a:solidFill>
                <a:effectLst/>
                <a:uLnTx/>
                <a:uFillTx/>
                <a:latin typeface="Segoe UI" panose="020B0502040204020203" pitchFamily="34" charset="0"/>
                <a:ea typeface="+mn-ea"/>
                <a:cs typeface="Segoe UI" panose="020B0502040204020203"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78D4"/>
                </a:solidFill>
                <a:effectLst/>
                <a:uLnTx/>
                <a:uFillTx/>
                <a:latin typeface="Segoe UI" panose="020B0502040204020203" pitchFamily="34" charset="0"/>
                <a:ea typeface="+mn-ea"/>
                <a:cs typeface="Segoe UI" panose="020B0502040204020203" pitchFamily="34" charset="0"/>
              </a:rPr>
              <a:t>Align business processes, people readiness, and all technical controls (network, identity, application, management tools, etc.)</a:t>
            </a:r>
          </a:p>
        </p:txBody>
      </p:sp>
    </p:spTree>
    <p:extLst>
      <p:ext uri="{BB962C8B-B14F-4D97-AF65-F5344CB8AC3E}">
        <p14:creationId xmlns:p14="http://schemas.microsoft.com/office/powerpoint/2010/main" val="1751085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500"/>
                                        <p:tgtEl>
                                          <p:spTgt spid="4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500"/>
                                        <p:tgtEl>
                                          <p:spTgt spid="3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2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A167001-9009-98BA-050C-A5144A6D0733}"/>
              </a:ext>
            </a:extLst>
          </p:cNvPr>
          <p:cNvSpPr>
            <a:spLocks noGrp="1"/>
          </p:cNvSpPr>
          <p:nvPr>
            <p:ph type="title"/>
          </p:nvPr>
        </p:nvSpPr>
        <p:spPr>
          <a:xfrm>
            <a:off x="326238" y="338418"/>
            <a:ext cx="11018520" cy="916171"/>
          </a:xfrm>
        </p:spPr>
        <p:txBody>
          <a:bodyPr/>
          <a:lstStyle/>
          <a:p>
            <a:r>
              <a:rPr lang="en-US"/>
              <a:t>Evolution of Computer Interfaces</a:t>
            </a:r>
            <a:br>
              <a:rPr lang="en-US"/>
            </a:br>
            <a:r>
              <a:rPr lang="en-US" sz="2353" i="1"/>
              <a:t>Progressively becoming more natural/native human models</a:t>
            </a:r>
            <a:endParaRPr lang="en-US" i="1"/>
          </a:p>
        </p:txBody>
      </p:sp>
      <p:sp>
        <p:nvSpPr>
          <p:cNvPr id="7" name="TextBox 6">
            <a:extLst>
              <a:ext uri="{FF2B5EF4-FFF2-40B4-BE49-F238E27FC236}">
                <a16:creationId xmlns:a16="http://schemas.microsoft.com/office/drawing/2014/main" id="{AE463F9E-FCE1-5BAF-FB39-8C95C177568C}"/>
              </a:ext>
            </a:extLst>
          </p:cNvPr>
          <p:cNvSpPr txBox="1"/>
          <p:nvPr/>
        </p:nvSpPr>
        <p:spPr>
          <a:xfrm>
            <a:off x="1472779" y="5716833"/>
            <a:ext cx="1582052" cy="543177"/>
          </a:xfrm>
          <a:prstGeom prst="rect">
            <a:avLst/>
          </a:prstGeom>
          <a:noFill/>
        </p:spPr>
        <p:txBody>
          <a:bodyPr wrap="square" lIns="0" tIns="0" rIns="0" bIns="0" rtlCol="0">
            <a:spAutoFit/>
          </a:bodyPr>
          <a:lstStyle/>
          <a:p>
            <a:pPr defTabSz="914554"/>
            <a:r>
              <a:rPr lang="en-US" sz="1765">
                <a:solidFill>
                  <a:srgbClr val="000000"/>
                </a:solidFill>
                <a:latin typeface="Segoe UI Semibold"/>
              </a:rPr>
              <a:t>Direct programming </a:t>
            </a:r>
          </a:p>
        </p:txBody>
      </p:sp>
      <p:sp>
        <p:nvSpPr>
          <p:cNvPr id="8" name="TextBox 7">
            <a:extLst>
              <a:ext uri="{FF2B5EF4-FFF2-40B4-BE49-F238E27FC236}">
                <a16:creationId xmlns:a16="http://schemas.microsoft.com/office/drawing/2014/main" id="{AD57B283-AD20-20CE-CE4F-C3AA453AF18B}"/>
              </a:ext>
            </a:extLst>
          </p:cNvPr>
          <p:cNvSpPr txBox="1"/>
          <p:nvPr/>
        </p:nvSpPr>
        <p:spPr>
          <a:xfrm>
            <a:off x="4316299" y="5716833"/>
            <a:ext cx="1064035" cy="543177"/>
          </a:xfrm>
          <a:prstGeom prst="rect">
            <a:avLst/>
          </a:prstGeom>
          <a:noFill/>
        </p:spPr>
        <p:txBody>
          <a:bodyPr wrap="none" lIns="0" tIns="0" rIns="0" bIns="0" rtlCol="0">
            <a:spAutoFit/>
          </a:bodyPr>
          <a:lstStyle/>
          <a:p>
            <a:pPr defTabSz="914554"/>
            <a:r>
              <a:rPr lang="en-US" sz="1765">
                <a:solidFill>
                  <a:srgbClr val="000000"/>
                </a:solidFill>
                <a:latin typeface="Segoe UI Semibold"/>
              </a:rPr>
              <a:t>Command</a:t>
            </a:r>
          </a:p>
          <a:p>
            <a:pPr defTabSz="914554"/>
            <a:r>
              <a:rPr lang="en-US" sz="1765">
                <a:solidFill>
                  <a:srgbClr val="000000"/>
                </a:solidFill>
                <a:latin typeface="Segoe UI Semibold"/>
              </a:rPr>
              <a:t>Prompt</a:t>
            </a:r>
          </a:p>
        </p:txBody>
      </p:sp>
      <p:sp>
        <p:nvSpPr>
          <p:cNvPr id="9" name="TextBox 8">
            <a:extLst>
              <a:ext uri="{FF2B5EF4-FFF2-40B4-BE49-F238E27FC236}">
                <a16:creationId xmlns:a16="http://schemas.microsoft.com/office/drawing/2014/main" id="{53C6FC72-2C13-3CE8-4949-141A8A3CDB10}"/>
              </a:ext>
            </a:extLst>
          </p:cNvPr>
          <p:cNvSpPr txBox="1"/>
          <p:nvPr/>
        </p:nvSpPr>
        <p:spPr>
          <a:xfrm>
            <a:off x="6821230" y="5716834"/>
            <a:ext cx="2130532" cy="814765"/>
          </a:xfrm>
          <a:prstGeom prst="rect">
            <a:avLst/>
          </a:prstGeom>
          <a:noFill/>
        </p:spPr>
        <p:txBody>
          <a:bodyPr wrap="square" lIns="0" tIns="0" rIns="0" bIns="0" rtlCol="0">
            <a:spAutoFit/>
          </a:bodyPr>
          <a:lstStyle/>
          <a:p>
            <a:pPr defTabSz="914554"/>
            <a:r>
              <a:rPr lang="en-US" sz="1765">
                <a:solidFill>
                  <a:srgbClr val="000000"/>
                </a:solidFill>
                <a:latin typeface="Segoe UI Semibold"/>
              </a:rPr>
              <a:t>Graphical User Interface (GUI)</a:t>
            </a:r>
          </a:p>
          <a:p>
            <a:pPr defTabSz="914554"/>
            <a:endParaRPr lang="en-US" sz="1765">
              <a:solidFill>
                <a:srgbClr val="000000"/>
              </a:solidFill>
              <a:latin typeface="Segoe UI Semibold"/>
            </a:endParaRPr>
          </a:p>
        </p:txBody>
      </p:sp>
      <p:sp>
        <p:nvSpPr>
          <p:cNvPr id="11" name="TextBox 10">
            <a:extLst>
              <a:ext uri="{FF2B5EF4-FFF2-40B4-BE49-F238E27FC236}">
                <a16:creationId xmlns:a16="http://schemas.microsoft.com/office/drawing/2014/main" id="{96741354-52B0-212B-FA90-DD240EC0278E}"/>
              </a:ext>
            </a:extLst>
          </p:cNvPr>
          <p:cNvSpPr txBox="1"/>
          <p:nvPr/>
        </p:nvSpPr>
        <p:spPr>
          <a:xfrm>
            <a:off x="9356876" y="5716833"/>
            <a:ext cx="1987882" cy="487056"/>
          </a:xfrm>
          <a:prstGeom prst="rect">
            <a:avLst/>
          </a:prstGeom>
          <a:noFill/>
        </p:spPr>
        <p:txBody>
          <a:bodyPr wrap="square" lIns="0" tIns="0" rIns="0" bIns="0" rtlCol="0">
            <a:spAutoFit/>
          </a:bodyPr>
          <a:lstStyle>
            <a:defPPr>
              <a:defRPr lang="en-US"/>
            </a:defPPr>
            <a:lvl1pPr>
              <a:defRPr>
                <a:latin typeface="+mj-lt"/>
              </a:defRPr>
            </a:lvl1pPr>
          </a:lstStyle>
          <a:p>
            <a:pPr defTabSz="914554"/>
            <a:r>
              <a:rPr lang="en-US" sz="1765">
                <a:solidFill>
                  <a:srgbClr val="000000"/>
                </a:solidFill>
                <a:latin typeface="Segoe UI Semibold"/>
              </a:rPr>
              <a:t>Chat/Conversation</a:t>
            </a:r>
            <a:br>
              <a:rPr lang="en-US" sz="1765">
                <a:solidFill>
                  <a:srgbClr val="000000"/>
                </a:solidFill>
              </a:rPr>
            </a:br>
            <a:r>
              <a:rPr lang="en-US" sz="1400" i="1">
                <a:solidFill>
                  <a:srgbClr val="000000"/>
                </a:solidFill>
              </a:rPr>
              <a:t>using generative AI</a:t>
            </a:r>
            <a:endParaRPr lang="en-US" sz="1765" i="1">
              <a:solidFill>
                <a:srgbClr val="000000"/>
              </a:solidFill>
            </a:endParaRPr>
          </a:p>
        </p:txBody>
      </p:sp>
      <p:pic>
        <p:nvPicPr>
          <p:cNvPr id="1026" name="Picture 2">
            <a:extLst>
              <a:ext uri="{FF2B5EF4-FFF2-40B4-BE49-F238E27FC236}">
                <a16:creationId xmlns:a16="http://schemas.microsoft.com/office/drawing/2014/main" id="{279F3924-1732-9C23-6BCF-CC8AA8B19B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546" y="5180946"/>
            <a:ext cx="972010" cy="43641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BC7469A4-F5E2-FCB9-8F3B-1F121D967A8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4316298" y="4845370"/>
            <a:ext cx="1126392" cy="771989"/>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5" descr="A close-up of a computer mouse&#10;&#10;Description automatically generated">
            <a:extLst>
              <a:ext uri="{FF2B5EF4-FFF2-40B4-BE49-F238E27FC236}">
                <a16:creationId xmlns:a16="http://schemas.microsoft.com/office/drawing/2014/main" id="{757B7CC9-CA15-378E-3E9A-C876BCCD4322}"/>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10000" b="90000" l="10000" r="90000"/>
                    </a14:imgEffect>
                  </a14:imgLayer>
                </a14:imgProps>
              </a:ext>
            </a:extLst>
          </a:blip>
          <a:stretch>
            <a:fillRect/>
          </a:stretch>
        </p:blipFill>
        <p:spPr>
          <a:xfrm>
            <a:off x="6722559" y="4800477"/>
            <a:ext cx="1451850" cy="816882"/>
          </a:xfrm>
          <a:prstGeom prst="rect">
            <a:avLst/>
          </a:prstGeom>
        </p:spPr>
      </p:pic>
      <p:cxnSp>
        <p:nvCxnSpPr>
          <p:cNvPr id="18" name="Straight Connector 17">
            <a:extLst>
              <a:ext uri="{FF2B5EF4-FFF2-40B4-BE49-F238E27FC236}">
                <a16:creationId xmlns:a16="http://schemas.microsoft.com/office/drawing/2014/main" id="{3F0F93ED-E05B-21C4-293C-3F4CFF54A332}"/>
              </a:ext>
            </a:extLst>
          </p:cNvPr>
          <p:cNvCxnSpPr>
            <a:cxnSpLocks/>
          </p:cNvCxnSpPr>
          <p:nvPr/>
        </p:nvCxnSpPr>
        <p:spPr>
          <a:xfrm>
            <a:off x="1431022" y="3071194"/>
            <a:ext cx="9630166" cy="0"/>
          </a:xfrm>
          <a:prstGeom prst="line">
            <a:avLst/>
          </a:prstGeom>
          <a:ln w="7620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2" name="Group 41">
            <a:extLst>
              <a:ext uri="{FF2B5EF4-FFF2-40B4-BE49-F238E27FC236}">
                <a16:creationId xmlns:a16="http://schemas.microsoft.com/office/drawing/2014/main" id="{F9551839-590F-3956-A2CC-26357D955E6D}"/>
              </a:ext>
            </a:extLst>
          </p:cNvPr>
          <p:cNvGrpSpPr/>
          <p:nvPr/>
        </p:nvGrpSpPr>
        <p:grpSpPr>
          <a:xfrm>
            <a:off x="1450260" y="3195574"/>
            <a:ext cx="9573601" cy="1707373"/>
            <a:chOff x="1377243" y="4049357"/>
            <a:chExt cx="9764325" cy="1263410"/>
          </a:xfrm>
        </p:grpSpPr>
        <p:sp>
          <p:nvSpPr>
            <p:cNvPr id="16" name="Right Triangle 15">
              <a:extLst>
                <a:ext uri="{FF2B5EF4-FFF2-40B4-BE49-F238E27FC236}">
                  <a16:creationId xmlns:a16="http://schemas.microsoft.com/office/drawing/2014/main" id="{0B064D7E-4A72-D5AE-B190-543BBDCC38BC}"/>
                </a:ext>
              </a:extLst>
            </p:cNvPr>
            <p:cNvSpPr/>
            <p:nvPr/>
          </p:nvSpPr>
          <p:spPr bwMode="auto">
            <a:xfrm rot="10800000" flipH="1">
              <a:off x="1377243" y="4049357"/>
              <a:ext cx="9764325" cy="1263410"/>
            </a:xfrm>
            <a:prstGeom prst="rtTriangle">
              <a:avLst/>
            </a:prstGeom>
            <a:gradFill flip="none" rotWithShape="1">
              <a:gsLst>
                <a:gs pos="100000">
                  <a:schemeClr val="accent1">
                    <a:lumMod val="60000"/>
                    <a:lumOff val="40000"/>
                    <a:alpha val="42000"/>
                  </a:schemeClr>
                </a:gs>
                <a:gs pos="92000">
                  <a:schemeClr val="accent1">
                    <a:lumMod val="60000"/>
                    <a:lumOff val="40000"/>
                  </a:schemeClr>
                </a:gs>
              </a:gsLst>
              <a:lin ang="108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308" tIns="143446" rIns="179308" bIns="143446" numCol="1" spcCol="0" rtlCol="0" fromWordArt="0" anchor="t" anchorCtr="0" forceAA="0" compatLnSpc="1">
              <a:prstTxWarp prst="textNoShape">
                <a:avLst/>
              </a:prstTxWarp>
              <a:noAutofit/>
            </a:bodyPr>
            <a:lstStyle/>
            <a:p>
              <a:pPr defTabSz="914289" fontAlgn="base">
                <a:spcBef>
                  <a:spcPct val="0"/>
                </a:spcBef>
                <a:spcAft>
                  <a:spcPct val="0"/>
                </a:spcAft>
              </a:pPr>
              <a:endParaRPr lang="en-US" sz="1961" err="1">
                <a:solidFill>
                  <a:srgbClr val="FFFFFF"/>
                </a:solidFill>
                <a:latin typeface="Segoe UI"/>
                <a:cs typeface="Segoe UI" pitchFamily="34" charset="0"/>
              </a:endParaRPr>
            </a:p>
          </p:txBody>
        </p:sp>
        <p:sp>
          <p:nvSpPr>
            <p:cNvPr id="12" name="TextBox 11">
              <a:extLst>
                <a:ext uri="{FF2B5EF4-FFF2-40B4-BE49-F238E27FC236}">
                  <a16:creationId xmlns:a16="http://schemas.microsoft.com/office/drawing/2014/main" id="{4443AE1E-1536-5DD1-29C2-C46166A52EDD}"/>
                </a:ext>
              </a:extLst>
            </p:cNvPr>
            <p:cNvSpPr txBox="1"/>
            <p:nvPr/>
          </p:nvSpPr>
          <p:spPr>
            <a:xfrm>
              <a:off x="2241928" y="4143494"/>
              <a:ext cx="3320338" cy="446573"/>
            </a:xfrm>
            <a:prstGeom prst="rect">
              <a:avLst/>
            </a:prstGeom>
            <a:noFill/>
          </p:spPr>
          <p:txBody>
            <a:bodyPr wrap="square" lIns="0" tIns="0" rIns="0" bIns="0" rtlCol="0">
              <a:spAutoFit/>
            </a:bodyPr>
            <a:lstStyle/>
            <a:p>
              <a:pPr defTabSz="914554"/>
              <a:r>
                <a:rPr lang="en-US" sz="1961">
                  <a:solidFill>
                    <a:srgbClr val="000000"/>
                  </a:solidFill>
                  <a:latin typeface="Segoe UI Semibold"/>
                </a:rPr>
                <a:t>Skills and learning required to become productive</a:t>
              </a:r>
            </a:p>
          </p:txBody>
        </p:sp>
      </p:grpSp>
      <p:grpSp>
        <p:nvGrpSpPr>
          <p:cNvPr id="43" name="Group 42">
            <a:extLst>
              <a:ext uri="{FF2B5EF4-FFF2-40B4-BE49-F238E27FC236}">
                <a16:creationId xmlns:a16="http://schemas.microsoft.com/office/drawing/2014/main" id="{783B9248-AA77-5DEA-5928-6DF9DC5D32E2}"/>
              </a:ext>
            </a:extLst>
          </p:cNvPr>
          <p:cNvGrpSpPr/>
          <p:nvPr/>
        </p:nvGrpSpPr>
        <p:grpSpPr>
          <a:xfrm>
            <a:off x="1450260" y="1240642"/>
            <a:ext cx="9610927" cy="1707373"/>
            <a:chOff x="1449742" y="1816129"/>
            <a:chExt cx="9802395" cy="1263410"/>
          </a:xfrm>
        </p:grpSpPr>
        <p:sp>
          <p:nvSpPr>
            <p:cNvPr id="14" name="Right Triangle 13">
              <a:extLst>
                <a:ext uri="{FF2B5EF4-FFF2-40B4-BE49-F238E27FC236}">
                  <a16:creationId xmlns:a16="http://schemas.microsoft.com/office/drawing/2014/main" id="{D4CAFE62-FB7E-FD69-CC60-2D48F20C863B}"/>
                </a:ext>
              </a:extLst>
            </p:cNvPr>
            <p:cNvSpPr/>
            <p:nvPr/>
          </p:nvSpPr>
          <p:spPr bwMode="auto">
            <a:xfrm flipH="1">
              <a:off x="1449742" y="1816129"/>
              <a:ext cx="9802395" cy="1263410"/>
            </a:xfrm>
            <a:prstGeom prst="rtTriangle">
              <a:avLst/>
            </a:prstGeom>
            <a:gradFill flip="none" rotWithShape="1">
              <a:gsLst>
                <a:gs pos="100000">
                  <a:srgbClr val="00EA6A">
                    <a:alpha val="41961"/>
                  </a:srgbClr>
                </a:gs>
                <a:gs pos="92000">
                  <a:srgbClr val="00EA6A"/>
                </a:gs>
              </a:gsLst>
              <a:lin ang="108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308" tIns="143446" rIns="179308" bIns="143446" numCol="1" spcCol="0" rtlCol="0" fromWordArt="0" anchor="t" anchorCtr="0" forceAA="0" compatLnSpc="1">
              <a:prstTxWarp prst="textNoShape">
                <a:avLst/>
              </a:prstTxWarp>
              <a:noAutofit/>
            </a:bodyPr>
            <a:lstStyle/>
            <a:p>
              <a:pPr defTabSz="914289" fontAlgn="base">
                <a:spcBef>
                  <a:spcPct val="0"/>
                </a:spcBef>
                <a:spcAft>
                  <a:spcPct val="0"/>
                </a:spcAft>
              </a:pPr>
              <a:endParaRPr lang="en-US" sz="1961" err="1">
                <a:solidFill>
                  <a:srgbClr val="FFFFFF"/>
                </a:solidFill>
                <a:latin typeface="Segoe UI"/>
                <a:ea typeface="Segoe UI" pitchFamily="34" charset="0"/>
                <a:cs typeface="Segoe UI" pitchFamily="34" charset="0"/>
              </a:endParaRPr>
            </a:p>
          </p:txBody>
        </p:sp>
        <p:sp>
          <p:nvSpPr>
            <p:cNvPr id="27" name="TextBox 26">
              <a:extLst>
                <a:ext uri="{FF2B5EF4-FFF2-40B4-BE49-F238E27FC236}">
                  <a16:creationId xmlns:a16="http://schemas.microsoft.com/office/drawing/2014/main" id="{06D8CDEC-B57D-A87C-8E9C-D2F79D1440F2}"/>
                </a:ext>
              </a:extLst>
            </p:cNvPr>
            <p:cNvSpPr txBox="1"/>
            <p:nvPr/>
          </p:nvSpPr>
          <p:spPr>
            <a:xfrm>
              <a:off x="7401935" y="2381705"/>
              <a:ext cx="3169881" cy="446573"/>
            </a:xfrm>
            <a:prstGeom prst="rect">
              <a:avLst/>
            </a:prstGeom>
            <a:noFill/>
          </p:spPr>
          <p:txBody>
            <a:bodyPr wrap="square" lIns="0" tIns="0" rIns="0" bIns="0" rtlCol="0">
              <a:spAutoFit/>
            </a:bodyPr>
            <a:lstStyle/>
            <a:p>
              <a:pPr algn="r" defTabSz="914554"/>
              <a:r>
                <a:rPr lang="en-US" sz="1961">
                  <a:solidFill>
                    <a:srgbClr val="000000"/>
                  </a:solidFill>
                  <a:latin typeface="Segoe UI Semibold"/>
                </a:rPr>
                <a:t>Ability (and speed) to accomplish advanced tasks</a:t>
              </a:r>
            </a:p>
          </p:txBody>
        </p:sp>
      </p:grpSp>
      <p:pic>
        <p:nvPicPr>
          <p:cNvPr id="33" name="Graphic 32" descr="User with solid fill">
            <a:extLst>
              <a:ext uri="{FF2B5EF4-FFF2-40B4-BE49-F238E27FC236}">
                <a16:creationId xmlns:a16="http://schemas.microsoft.com/office/drawing/2014/main" id="{D38E06CC-04DA-92DD-8C0D-01233BA8579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061188" y="1616329"/>
            <a:ext cx="1141641" cy="1141641"/>
          </a:xfrm>
          <a:prstGeom prst="rect">
            <a:avLst/>
          </a:prstGeom>
        </p:spPr>
      </p:pic>
      <p:grpSp>
        <p:nvGrpSpPr>
          <p:cNvPr id="36" name="Group 35">
            <a:extLst>
              <a:ext uri="{FF2B5EF4-FFF2-40B4-BE49-F238E27FC236}">
                <a16:creationId xmlns:a16="http://schemas.microsoft.com/office/drawing/2014/main" id="{9F434F89-4DF1-5E3E-3340-FD79BA41119F}"/>
              </a:ext>
            </a:extLst>
          </p:cNvPr>
          <p:cNvGrpSpPr/>
          <p:nvPr/>
        </p:nvGrpSpPr>
        <p:grpSpPr>
          <a:xfrm>
            <a:off x="303701" y="3581345"/>
            <a:ext cx="1010828" cy="1010828"/>
            <a:chOff x="56362" y="2854967"/>
            <a:chExt cx="1327566" cy="1327566"/>
          </a:xfrm>
        </p:grpSpPr>
        <p:pic>
          <p:nvPicPr>
            <p:cNvPr id="31" name="Graphic 30" descr="Processor with solid fill">
              <a:extLst>
                <a:ext uri="{FF2B5EF4-FFF2-40B4-BE49-F238E27FC236}">
                  <a16:creationId xmlns:a16="http://schemas.microsoft.com/office/drawing/2014/main" id="{0D586896-BB00-E885-178E-109BD2CB386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6362" y="2854967"/>
              <a:ext cx="1327566" cy="1327566"/>
            </a:xfrm>
            <a:prstGeom prst="rect">
              <a:avLst/>
            </a:prstGeom>
          </p:spPr>
        </p:pic>
        <p:sp>
          <p:nvSpPr>
            <p:cNvPr id="35" name="Rectangle 34">
              <a:extLst>
                <a:ext uri="{FF2B5EF4-FFF2-40B4-BE49-F238E27FC236}">
                  <a16:creationId xmlns:a16="http://schemas.microsoft.com/office/drawing/2014/main" id="{2584AA4B-06CB-5A12-1BE8-39229F8489D5}"/>
                </a:ext>
              </a:extLst>
            </p:cNvPr>
            <p:cNvSpPr/>
            <p:nvPr/>
          </p:nvSpPr>
          <p:spPr bwMode="auto">
            <a:xfrm>
              <a:off x="383822" y="3198701"/>
              <a:ext cx="609600" cy="582193"/>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308" tIns="143446" rIns="179308" bIns="143446" numCol="1" spcCol="0" rtlCol="0" fromWordArt="0" anchor="t" anchorCtr="0" forceAA="0" compatLnSpc="1">
              <a:prstTxWarp prst="textNoShape">
                <a:avLst/>
              </a:prstTxWarp>
              <a:noAutofit/>
            </a:bodyPr>
            <a:lstStyle/>
            <a:p>
              <a:pPr defTabSz="914289" fontAlgn="base">
                <a:spcBef>
                  <a:spcPct val="0"/>
                </a:spcBef>
                <a:spcAft>
                  <a:spcPct val="0"/>
                </a:spcAft>
              </a:pPr>
              <a:endParaRPr lang="en-US" sz="1961" err="1">
                <a:solidFill>
                  <a:srgbClr val="FFFFFF"/>
                </a:solidFill>
                <a:latin typeface="Segoe UI"/>
                <a:ea typeface="Segoe UI" pitchFamily="34" charset="0"/>
                <a:cs typeface="Segoe UI" pitchFamily="34" charset="0"/>
              </a:endParaRPr>
            </a:p>
          </p:txBody>
        </p:sp>
        <p:pic>
          <p:nvPicPr>
            <p:cNvPr id="29" name="Graphic 28" descr="Binary with solid fill">
              <a:extLst>
                <a:ext uri="{FF2B5EF4-FFF2-40B4-BE49-F238E27FC236}">
                  <a16:creationId xmlns:a16="http://schemas.microsoft.com/office/drawing/2014/main" id="{41624BE8-4B4F-EBF6-37D8-604739D5F66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18997" y="3216230"/>
              <a:ext cx="619858" cy="619858"/>
            </a:xfrm>
            <a:prstGeom prst="rect">
              <a:avLst/>
            </a:prstGeom>
          </p:spPr>
        </p:pic>
      </p:grpSp>
      <p:pic>
        <p:nvPicPr>
          <p:cNvPr id="39" name="Graphic 38" descr="Chat with solid fill">
            <a:extLst>
              <a:ext uri="{FF2B5EF4-FFF2-40B4-BE49-F238E27FC236}">
                <a16:creationId xmlns:a16="http://schemas.microsoft.com/office/drawing/2014/main" id="{37E0E470-118A-7C4A-F177-58F0C2EB85FF}"/>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454278" y="4838118"/>
            <a:ext cx="896539" cy="896539"/>
          </a:xfrm>
          <a:prstGeom prst="rect">
            <a:avLst/>
          </a:prstGeom>
        </p:spPr>
      </p:pic>
      <p:sp>
        <p:nvSpPr>
          <p:cNvPr id="40" name="TextBox 39">
            <a:extLst>
              <a:ext uri="{FF2B5EF4-FFF2-40B4-BE49-F238E27FC236}">
                <a16:creationId xmlns:a16="http://schemas.microsoft.com/office/drawing/2014/main" id="{D0F3960D-2CDF-6F58-F9E9-E5967A492553}"/>
              </a:ext>
            </a:extLst>
          </p:cNvPr>
          <p:cNvSpPr txBox="1"/>
          <p:nvPr/>
        </p:nvSpPr>
        <p:spPr>
          <a:xfrm>
            <a:off x="-340454" y="3019436"/>
            <a:ext cx="1582052" cy="543177"/>
          </a:xfrm>
          <a:prstGeom prst="rect">
            <a:avLst/>
          </a:prstGeom>
          <a:noFill/>
        </p:spPr>
        <p:txBody>
          <a:bodyPr wrap="square" lIns="0" tIns="0" rIns="0" bIns="0" rtlCol="0">
            <a:spAutoFit/>
          </a:bodyPr>
          <a:lstStyle/>
          <a:p>
            <a:pPr algn="r" defTabSz="914554"/>
            <a:r>
              <a:rPr lang="en-US" sz="1765">
                <a:solidFill>
                  <a:srgbClr val="000000"/>
                </a:solidFill>
                <a:latin typeface="Segoe UI Semibold"/>
              </a:rPr>
              <a:t>Native</a:t>
            </a:r>
          </a:p>
          <a:p>
            <a:pPr algn="r" defTabSz="914554"/>
            <a:r>
              <a:rPr lang="en-US" sz="1765">
                <a:solidFill>
                  <a:srgbClr val="000000"/>
                </a:solidFill>
                <a:latin typeface="Segoe UI Semibold"/>
              </a:rPr>
              <a:t>Computer</a:t>
            </a:r>
          </a:p>
        </p:txBody>
      </p:sp>
      <p:sp>
        <p:nvSpPr>
          <p:cNvPr id="41" name="TextBox 40">
            <a:extLst>
              <a:ext uri="{FF2B5EF4-FFF2-40B4-BE49-F238E27FC236}">
                <a16:creationId xmlns:a16="http://schemas.microsoft.com/office/drawing/2014/main" id="{9C9422AA-F63F-5977-1752-E6B808C223EA}"/>
              </a:ext>
            </a:extLst>
          </p:cNvPr>
          <p:cNvSpPr txBox="1"/>
          <p:nvPr/>
        </p:nvSpPr>
        <p:spPr>
          <a:xfrm>
            <a:off x="11241293" y="2676427"/>
            <a:ext cx="791025" cy="543177"/>
          </a:xfrm>
          <a:prstGeom prst="rect">
            <a:avLst/>
          </a:prstGeom>
          <a:noFill/>
        </p:spPr>
        <p:txBody>
          <a:bodyPr wrap="square" lIns="0" tIns="0" rIns="0" bIns="0" rtlCol="0">
            <a:spAutoFit/>
          </a:bodyPr>
          <a:lstStyle/>
          <a:p>
            <a:pPr defTabSz="914554"/>
            <a:r>
              <a:rPr lang="en-US" sz="1765">
                <a:solidFill>
                  <a:srgbClr val="000000"/>
                </a:solidFill>
                <a:latin typeface="Segoe UI Semibold"/>
              </a:rPr>
              <a:t>Native</a:t>
            </a:r>
          </a:p>
          <a:p>
            <a:pPr defTabSz="914554"/>
            <a:r>
              <a:rPr lang="en-US" sz="1765">
                <a:solidFill>
                  <a:srgbClr val="000000"/>
                </a:solidFill>
                <a:latin typeface="Segoe UI Semibold"/>
              </a:rPr>
              <a:t>Human</a:t>
            </a:r>
          </a:p>
        </p:txBody>
      </p:sp>
    </p:spTree>
    <p:extLst>
      <p:ext uri="{BB962C8B-B14F-4D97-AF65-F5344CB8AC3E}">
        <p14:creationId xmlns:p14="http://schemas.microsoft.com/office/powerpoint/2010/main" val="33551490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wipe(left)">
                                      <p:cBhvr>
                                        <p:cTn id="14" dur="500"/>
                                        <p:tgtEl>
                                          <p:spTgt spid="1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500"/>
                                        <p:tgtEl>
                                          <p:spTgt spid="3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500"/>
                                        <p:tgtEl>
                                          <p:spTgt spid="41"/>
                                        </p:tgtEl>
                                      </p:cBhvr>
                                    </p:animEffect>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1000"/>
                                        <p:tgtEl>
                                          <p:spTgt spid="7"/>
                                        </p:tgtEl>
                                      </p:cBhvr>
                                    </p:animEffect>
                                    <p:anim calcmode="lin" valueType="num">
                                      <p:cBhvr>
                                        <p:cTn id="26" dur="1000" fill="hold"/>
                                        <p:tgtEl>
                                          <p:spTgt spid="7"/>
                                        </p:tgtEl>
                                        <p:attrNameLst>
                                          <p:attrName>ppt_x</p:attrName>
                                        </p:attrNameLst>
                                      </p:cBhvr>
                                      <p:tavLst>
                                        <p:tav tm="0">
                                          <p:val>
                                            <p:strVal val="#ppt_x"/>
                                          </p:val>
                                        </p:tav>
                                        <p:tav tm="100000">
                                          <p:val>
                                            <p:strVal val="#ppt_x"/>
                                          </p:val>
                                        </p:tav>
                                      </p:tavLst>
                                    </p:anim>
                                    <p:anim calcmode="lin" valueType="num">
                                      <p:cBhvr>
                                        <p:cTn id="27" dur="1000" fill="hold"/>
                                        <p:tgtEl>
                                          <p:spTgt spid="7"/>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1026"/>
                                        </p:tgtEl>
                                        <p:attrNameLst>
                                          <p:attrName>style.visibility</p:attrName>
                                        </p:attrNameLst>
                                      </p:cBhvr>
                                      <p:to>
                                        <p:strVal val="visible"/>
                                      </p:to>
                                    </p:set>
                                    <p:animEffect transition="in" filter="fade">
                                      <p:cBhvr>
                                        <p:cTn id="30" dur="1000"/>
                                        <p:tgtEl>
                                          <p:spTgt spid="1026"/>
                                        </p:tgtEl>
                                      </p:cBhvr>
                                    </p:animEffect>
                                    <p:anim calcmode="lin" valueType="num">
                                      <p:cBhvr>
                                        <p:cTn id="31" dur="1000" fill="hold"/>
                                        <p:tgtEl>
                                          <p:spTgt spid="1026"/>
                                        </p:tgtEl>
                                        <p:attrNameLst>
                                          <p:attrName>ppt_x</p:attrName>
                                        </p:attrNameLst>
                                      </p:cBhvr>
                                      <p:tavLst>
                                        <p:tav tm="0">
                                          <p:val>
                                            <p:strVal val="#ppt_x"/>
                                          </p:val>
                                        </p:tav>
                                        <p:tav tm="100000">
                                          <p:val>
                                            <p:strVal val="#ppt_x"/>
                                          </p:val>
                                        </p:tav>
                                      </p:tavLst>
                                    </p:anim>
                                    <p:anim calcmode="lin" valueType="num">
                                      <p:cBhvr>
                                        <p:cTn id="32" dur="1000" fill="hold"/>
                                        <p:tgtEl>
                                          <p:spTgt spid="1026"/>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1000"/>
                                        <p:tgtEl>
                                          <p:spTgt spid="8"/>
                                        </p:tgtEl>
                                      </p:cBhvr>
                                    </p:animEffect>
                                    <p:anim calcmode="lin" valueType="num">
                                      <p:cBhvr>
                                        <p:cTn id="37" dur="1000" fill="hold"/>
                                        <p:tgtEl>
                                          <p:spTgt spid="8"/>
                                        </p:tgtEl>
                                        <p:attrNameLst>
                                          <p:attrName>ppt_x</p:attrName>
                                        </p:attrNameLst>
                                      </p:cBhvr>
                                      <p:tavLst>
                                        <p:tav tm="0">
                                          <p:val>
                                            <p:strVal val="#ppt_x"/>
                                          </p:val>
                                        </p:tav>
                                        <p:tav tm="100000">
                                          <p:val>
                                            <p:strVal val="#ppt_x"/>
                                          </p:val>
                                        </p:tav>
                                      </p:tavLst>
                                    </p:anim>
                                    <p:anim calcmode="lin" valueType="num">
                                      <p:cBhvr>
                                        <p:cTn id="38" dur="1000" fill="hold"/>
                                        <p:tgtEl>
                                          <p:spTgt spid="8"/>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028"/>
                                        </p:tgtEl>
                                        <p:attrNameLst>
                                          <p:attrName>style.visibility</p:attrName>
                                        </p:attrNameLst>
                                      </p:cBhvr>
                                      <p:to>
                                        <p:strVal val="visible"/>
                                      </p:to>
                                    </p:set>
                                    <p:animEffect transition="in" filter="fade">
                                      <p:cBhvr>
                                        <p:cTn id="41" dur="1000"/>
                                        <p:tgtEl>
                                          <p:spTgt spid="1028"/>
                                        </p:tgtEl>
                                      </p:cBhvr>
                                    </p:animEffect>
                                    <p:anim calcmode="lin" valueType="num">
                                      <p:cBhvr>
                                        <p:cTn id="42" dur="1000" fill="hold"/>
                                        <p:tgtEl>
                                          <p:spTgt spid="1028"/>
                                        </p:tgtEl>
                                        <p:attrNameLst>
                                          <p:attrName>ppt_x</p:attrName>
                                        </p:attrNameLst>
                                      </p:cBhvr>
                                      <p:tavLst>
                                        <p:tav tm="0">
                                          <p:val>
                                            <p:strVal val="#ppt_x"/>
                                          </p:val>
                                        </p:tav>
                                        <p:tav tm="100000">
                                          <p:val>
                                            <p:strVal val="#ppt_x"/>
                                          </p:val>
                                        </p:tav>
                                      </p:tavLst>
                                    </p:anim>
                                    <p:anim calcmode="lin" valueType="num">
                                      <p:cBhvr>
                                        <p:cTn id="43" dur="1000" fill="hold"/>
                                        <p:tgtEl>
                                          <p:spTgt spid="1028"/>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1000"/>
                                        <p:tgtEl>
                                          <p:spTgt spid="26"/>
                                        </p:tgtEl>
                                      </p:cBhvr>
                                    </p:animEffect>
                                    <p:anim calcmode="lin" valueType="num">
                                      <p:cBhvr>
                                        <p:cTn id="48" dur="1000" fill="hold"/>
                                        <p:tgtEl>
                                          <p:spTgt spid="26"/>
                                        </p:tgtEl>
                                        <p:attrNameLst>
                                          <p:attrName>ppt_x</p:attrName>
                                        </p:attrNameLst>
                                      </p:cBhvr>
                                      <p:tavLst>
                                        <p:tav tm="0">
                                          <p:val>
                                            <p:strVal val="#ppt_x"/>
                                          </p:val>
                                        </p:tav>
                                        <p:tav tm="100000">
                                          <p:val>
                                            <p:strVal val="#ppt_x"/>
                                          </p:val>
                                        </p:tav>
                                      </p:tavLst>
                                    </p:anim>
                                    <p:anim calcmode="lin" valueType="num">
                                      <p:cBhvr>
                                        <p:cTn id="49" dur="1000" fill="hold"/>
                                        <p:tgtEl>
                                          <p:spTgt spid="26"/>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fade">
                                      <p:cBhvr>
                                        <p:cTn id="52" dur="1000"/>
                                        <p:tgtEl>
                                          <p:spTgt spid="9"/>
                                        </p:tgtEl>
                                      </p:cBhvr>
                                    </p:animEffect>
                                    <p:anim calcmode="lin" valueType="num">
                                      <p:cBhvr>
                                        <p:cTn id="53" dur="1000" fill="hold"/>
                                        <p:tgtEl>
                                          <p:spTgt spid="9"/>
                                        </p:tgtEl>
                                        <p:attrNameLst>
                                          <p:attrName>ppt_x</p:attrName>
                                        </p:attrNameLst>
                                      </p:cBhvr>
                                      <p:tavLst>
                                        <p:tav tm="0">
                                          <p:val>
                                            <p:strVal val="#ppt_x"/>
                                          </p:val>
                                        </p:tav>
                                        <p:tav tm="100000">
                                          <p:val>
                                            <p:strVal val="#ppt_x"/>
                                          </p:val>
                                        </p:tav>
                                      </p:tavLst>
                                    </p:anim>
                                    <p:anim calcmode="lin" valueType="num">
                                      <p:cBhvr>
                                        <p:cTn id="54" dur="1000" fill="hold"/>
                                        <p:tgtEl>
                                          <p:spTgt spid="9"/>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1000"/>
                                        <p:tgtEl>
                                          <p:spTgt spid="11"/>
                                        </p:tgtEl>
                                      </p:cBhvr>
                                    </p:animEffect>
                                    <p:anim calcmode="lin" valueType="num">
                                      <p:cBhvr>
                                        <p:cTn id="59" dur="1000" fill="hold"/>
                                        <p:tgtEl>
                                          <p:spTgt spid="11"/>
                                        </p:tgtEl>
                                        <p:attrNameLst>
                                          <p:attrName>ppt_x</p:attrName>
                                        </p:attrNameLst>
                                      </p:cBhvr>
                                      <p:tavLst>
                                        <p:tav tm="0">
                                          <p:val>
                                            <p:strVal val="#ppt_x"/>
                                          </p:val>
                                        </p:tav>
                                        <p:tav tm="100000">
                                          <p:val>
                                            <p:strVal val="#ppt_x"/>
                                          </p:val>
                                        </p:tav>
                                      </p:tavLst>
                                    </p:anim>
                                    <p:anim calcmode="lin" valueType="num">
                                      <p:cBhvr>
                                        <p:cTn id="60" dur="1000" fill="hold"/>
                                        <p:tgtEl>
                                          <p:spTgt spid="1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fade">
                                      <p:cBhvr>
                                        <p:cTn id="63" dur="1000"/>
                                        <p:tgtEl>
                                          <p:spTgt spid="39"/>
                                        </p:tgtEl>
                                      </p:cBhvr>
                                    </p:animEffect>
                                    <p:anim calcmode="lin" valueType="num">
                                      <p:cBhvr>
                                        <p:cTn id="64" dur="1000" fill="hold"/>
                                        <p:tgtEl>
                                          <p:spTgt spid="39"/>
                                        </p:tgtEl>
                                        <p:attrNameLst>
                                          <p:attrName>ppt_x</p:attrName>
                                        </p:attrNameLst>
                                      </p:cBhvr>
                                      <p:tavLst>
                                        <p:tav tm="0">
                                          <p:val>
                                            <p:strVal val="#ppt_x"/>
                                          </p:val>
                                        </p:tav>
                                        <p:tav tm="100000">
                                          <p:val>
                                            <p:strVal val="#ppt_x"/>
                                          </p:val>
                                        </p:tav>
                                      </p:tavLst>
                                    </p:anim>
                                    <p:anim calcmode="lin" valueType="num">
                                      <p:cBhvr>
                                        <p:cTn id="65"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nodeType="click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1000"/>
                                        <p:tgtEl>
                                          <p:spTgt spid="42"/>
                                        </p:tgtEl>
                                      </p:cBhvr>
                                    </p:animEffect>
                                  </p:childTnLst>
                                </p:cTn>
                              </p:par>
                            </p:childTnLst>
                          </p:cTn>
                        </p:par>
                        <p:par>
                          <p:cTn id="71" fill="hold">
                            <p:stCondLst>
                              <p:cond delay="1000"/>
                            </p:stCondLst>
                            <p:childTnLst>
                              <p:par>
                                <p:cTn id="72" presetID="22" presetClass="entr" presetSubtype="8" fill="hold" nodeType="afterEffect">
                                  <p:stCondLst>
                                    <p:cond delay="0"/>
                                  </p:stCondLst>
                                  <p:childTnLst>
                                    <p:set>
                                      <p:cBhvr>
                                        <p:cTn id="73" dur="1" fill="hold">
                                          <p:stCondLst>
                                            <p:cond delay="0"/>
                                          </p:stCondLst>
                                        </p:cTn>
                                        <p:tgtEl>
                                          <p:spTgt spid="43"/>
                                        </p:tgtEl>
                                        <p:attrNameLst>
                                          <p:attrName>style.visibility</p:attrName>
                                        </p:attrNameLst>
                                      </p:cBhvr>
                                      <p:to>
                                        <p:strVal val="visible"/>
                                      </p:to>
                                    </p:set>
                                    <p:animEffect transition="in" filter="wipe(left)">
                                      <p:cBhvr>
                                        <p:cTn id="74" dur="1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1" grpId="0"/>
      <p:bldP spid="40" grpId="0"/>
      <p:bldP spid="41"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255CA2-CF85-8ED5-3DB8-B56ACC7616E8}"/>
              </a:ext>
            </a:extLst>
          </p:cNvPr>
          <p:cNvSpPr>
            <a:spLocks noGrp="1"/>
          </p:cNvSpPr>
          <p:nvPr>
            <p:ph type="title"/>
          </p:nvPr>
        </p:nvSpPr>
        <p:spPr>
          <a:xfrm>
            <a:off x="291843" y="242467"/>
            <a:ext cx="11018208" cy="916171"/>
          </a:xfrm>
        </p:spPr>
        <p:txBody>
          <a:bodyPr/>
          <a:lstStyle/>
          <a:p>
            <a:r>
              <a:rPr lang="en-US">
                <a:cs typeface="Segoe UI"/>
              </a:rPr>
              <a:t>Key Implications of AI for Security</a:t>
            </a:r>
            <a:br>
              <a:rPr lang="en-US">
                <a:cs typeface="Segoe UI"/>
              </a:rPr>
            </a:br>
            <a:r>
              <a:rPr lang="en-US" sz="2353" i="1">
                <a:cs typeface="Segoe UI"/>
              </a:rPr>
              <a:t>Multiple dimensions of security risk to manage</a:t>
            </a:r>
            <a:endParaRPr lang="en-US" i="1">
              <a:cs typeface="Segoe UI"/>
            </a:endParaRPr>
          </a:p>
        </p:txBody>
      </p:sp>
      <p:sp>
        <p:nvSpPr>
          <p:cNvPr id="4" name="TextBox 3">
            <a:extLst>
              <a:ext uri="{FF2B5EF4-FFF2-40B4-BE49-F238E27FC236}">
                <a16:creationId xmlns:a16="http://schemas.microsoft.com/office/drawing/2014/main" id="{727CC1FE-0822-CAE3-3BAA-B4C07EDB2329}"/>
              </a:ext>
            </a:extLst>
          </p:cNvPr>
          <p:cNvSpPr txBox="1"/>
          <p:nvPr/>
        </p:nvSpPr>
        <p:spPr>
          <a:xfrm>
            <a:off x="829103" y="4278471"/>
            <a:ext cx="4676162" cy="2090313"/>
          </a:xfrm>
          <a:prstGeom prst="rect">
            <a:avLst/>
          </a:prstGeom>
          <a:solidFill>
            <a:schemeClr val="accent1">
              <a:lumMod val="20000"/>
              <a:lumOff val="80000"/>
            </a:schemeClr>
          </a:solidFill>
        </p:spPr>
        <p:txBody>
          <a:bodyPr wrap="square" lIns="107585" tIns="91436" rIns="0" bIns="0" anchor="t">
            <a:noAutofit/>
          </a:bodyPr>
          <a:lstStyle/>
          <a:p>
            <a:pPr defTabSz="914389">
              <a:spcAft>
                <a:spcPts val="588"/>
              </a:spcAft>
              <a:defRPr/>
            </a:pPr>
            <a:r>
              <a:rPr lang="en-US" sz="2353" b="1" i="1">
                <a:solidFill>
                  <a:srgbClr val="000000"/>
                </a:solidFill>
                <a:latin typeface="Segoe UI"/>
              </a:rPr>
              <a:t>Protect AI Applications &amp; Data</a:t>
            </a:r>
          </a:p>
          <a:p>
            <a:pPr defTabSz="914389">
              <a:defRPr/>
            </a:pPr>
            <a:r>
              <a:rPr lang="en-US" sz="1569">
                <a:solidFill>
                  <a:srgbClr val="000000"/>
                </a:solidFill>
                <a:latin typeface="Segoe UI Semibold"/>
              </a:rPr>
              <a:t>Integrate security from design to production</a:t>
            </a:r>
          </a:p>
          <a:p>
            <a:pPr defTabSz="914389">
              <a:spcAft>
                <a:spcPts val="588"/>
              </a:spcAft>
              <a:defRPr/>
            </a:pPr>
            <a:endParaRPr lang="en-US" sz="2353" b="1" i="1">
              <a:solidFill>
                <a:srgbClr val="000000"/>
              </a:solidFill>
              <a:latin typeface="Segoe UI"/>
            </a:endParaRPr>
          </a:p>
        </p:txBody>
      </p:sp>
      <p:sp>
        <p:nvSpPr>
          <p:cNvPr id="7" name="TextBox 6">
            <a:extLst>
              <a:ext uri="{FF2B5EF4-FFF2-40B4-BE49-F238E27FC236}">
                <a16:creationId xmlns:a16="http://schemas.microsoft.com/office/drawing/2014/main" id="{F231D22A-BDB9-2246-1560-5BA39A6412F5}"/>
              </a:ext>
            </a:extLst>
          </p:cNvPr>
          <p:cNvSpPr txBox="1"/>
          <p:nvPr/>
        </p:nvSpPr>
        <p:spPr>
          <a:xfrm>
            <a:off x="3040193" y="5190028"/>
            <a:ext cx="1430732" cy="1038216"/>
          </a:xfrm>
          <a:prstGeom prst="rect">
            <a:avLst/>
          </a:prstGeom>
          <a:solidFill>
            <a:srgbClr val="E5F4FF">
              <a:alpha val="49804"/>
            </a:srgbClr>
          </a:solidFill>
          <a:ln w="28575">
            <a:solidFill>
              <a:schemeClr val="accent1">
                <a:lumMod val="50000"/>
              </a:schemeClr>
            </a:solidFill>
            <a:prstDash val="sysDash"/>
          </a:ln>
        </p:spPr>
        <p:txBody>
          <a:bodyPr wrap="square" lIns="89653" tIns="91436" rIns="89653" bIns="89653" anchor="t">
            <a:noAutofit/>
          </a:bodyPr>
          <a:lstStyle/>
          <a:p>
            <a:pPr algn="ctr" defTabSz="914389">
              <a:spcAft>
                <a:spcPts val="196"/>
              </a:spcAft>
              <a:defRPr/>
            </a:pPr>
            <a:r>
              <a:rPr lang="en-US" sz="1569" b="1">
                <a:solidFill>
                  <a:sysClr val="windowText" lastClr="000000"/>
                </a:solidFill>
                <a:latin typeface="Segoe UI "/>
              </a:rPr>
              <a:t>Systems</a:t>
            </a:r>
          </a:p>
          <a:p>
            <a:pPr algn="ctr" defTabSz="914389">
              <a:defRPr/>
            </a:pPr>
            <a:r>
              <a:rPr lang="en-US" sz="1177">
                <a:solidFill>
                  <a:sysClr val="windowText" lastClr="000000"/>
                </a:solidFill>
                <a:latin typeface="Segoe UI Semibold"/>
              </a:rPr>
              <a:t>Protect custom models from attacks</a:t>
            </a:r>
          </a:p>
        </p:txBody>
      </p:sp>
      <p:sp>
        <p:nvSpPr>
          <p:cNvPr id="29" name="TextBox 28">
            <a:extLst>
              <a:ext uri="{FF2B5EF4-FFF2-40B4-BE49-F238E27FC236}">
                <a16:creationId xmlns:a16="http://schemas.microsoft.com/office/drawing/2014/main" id="{B95CB3F7-0553-0D28-D994-4FC549DAD909}"/>
              </a:ext>
            </a:extLst>
          </p:cNvPr>
          <p:cNvSpPr txBox="1"/>
          <p:nvPr/>
        </p:nvSpPr>
        <p:spPr>
          <a:xfrm>
            <a:off x="5193437" y="4882457"/>
            <a:ext cx="2287234" cy="1415446"/>
          </a:xfrm>
          <a:prstGeom prst="rect">
            <a:avLst/>
          </a:prstGeom>
          <a:solidFill>
            <a:srgbClr val="004D86"/>
          </a:solidFill>
        </p:spPr>
        <p:txBody>
          <a:bodyPr wrap="none" lIns="179308" tIns="161377" rIns="0" bIns="89653" anchor="t">
            <a:noAutofit/>
          </a:bodyPr>
          <a:lstStyle/>
          <a:p>
            <a:pPr defTabSz="914389">
              <a:defRPr/>
            </a:pPr>
            <a:r>
              <a:rPr lang="en-US" sz="1961" b="1" i="1">
                <a:solidFill>
                  <a:srgbClr val="FFFFFF"/>
                </a:solidFill>
                <a:latin typeface="Segoe UI"/>
              </a:rPr>
              <a:t>Education </a:t>
            </a:r>
            <a:br>
              <a:rPr lang="en-US" sz="1961" b="1" i="1">
                <a:solidFill>
                  <a:srgbClr val="FFFFFF"/>
                </a:solidFill>
                <a:latin typeface="Segoe UI"/>
              </a:rPr>
            </a:br>
            <a:r>
              <a:rPr lang="en-US" sz="1961" b="1" i="1">
                <a:solidFill>
                  <a:srgbClr val="FFFFFF"/>
                </a:solidFill>
                <a:latin typeface="Segoe UI"/>
              </a:rPr>
              <a:t>&amp; Policy</a:t>
            </a:r>
          </a:p>
        </p:txBody>
      </p:sp>
      <p:grpSp>
        <p:nvGrpSpPr>
          <p:cNvPr id="5" name="Group 4">
            <a:extLst>
              <a:ext uri="{FF2B5EF4-FFF2-40B4-BE49-F238E27FC236}">
                <a16:creationId xmlns:a16="http://schemas.microsoft.com/office/drawing/2014/main" id="{2CF7C2F4-1E56-A5B6-F1C7-AE417D208656}"/>
              </a:ext>
            </a:extLst>
          </p:cNvPr>
          <p:cNvGrpSpPr/>
          <p:nvPr/>
        </p:nvGrpSpPr>
        <p:grpSpPr>
          <a:xfrm>
            <a:off x="4595750" y="5718740"/>
            <a:ext cx="3882316" cy="596787"/>
            <a:chOff x="4708552" y="5777335"/>
            <a:chExt cx="5008295" cy="596795"/>
          </a:xfrm>
        </p:grpSpPr>
        <p:sp>
          <p:nvSpPr>
            <p:cNvPr id="32" name="Arrow: Left-Right 31">
              <a:extLst>
                <a:ext uri="{FF2B5EF4-FFF2-40B4-BE49-F238E27FC236}">
                  <a16:creationId xmlns:a16="http://schemas.microsoft.com/office/drawing/2014/main" id="{1729BDFA-4631-6EC1-23CD-877945AC1086}"/>
                </a:ext>
              </a:extLst>
            </p:cNvPr>
            <p:cNvSpPr/>
            <p:nvPr/>
          </p:nvSpPr>
          <p:spPr bwMode="auto">
            <a:xfrm>
              <a:off x="4708552" y="5777335"/>
              <a:ext cx="5008295" cy="596795"/>
            </a:xfrm>
            <a:prstGeom prst="leftRightArrow">
              <a:avLst>
                <a:gd name="adj1" fmla="val 68022"/>
                <a:gd name="adj2" fmla="val 50000"/>
              </a:avLst>
            </a:prstGeom>
            <a:solidFill>
              <a:srgbClr val="159BFF"/>
            </a:solidFill>
            <a:ln w="28575">
              <a:solidFill>
                <a:schemeClr val="accent1">
                  <a:lumMod val="20000"/>
                  <a:lumOff val="80000"/>
                </a:schemeClr>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306" tIns="143444" rIns="179306" bIns="143444" numCol="1" spcCol="0" rtlCol="0" fromWordArt="0" anchor="t" anchorCtr="0" forceAA="0" compatLnSpc="1">
              <a:prstTxWarp prst="textNoShape">
                <a:avLst/>
              </a:prstTxWarp>
              <a:noAutofit/>
            </a:bodyPr>
            <a:lstStyle/>
            <a:p>
              <a:pPr defTabSz="914300" fontAlgn="base">
                <a:spcBef>
                  <a:spcPct val="0"/>
                </a:spcBef>
                <a:spcAft>
                  <a:spcPct val="0"/>
                </a:spcAft>
              </a:pPr>
              <a:endParaRPr lang="en-US" sz="1961" err="1">
                <a:solidFill>
                  <a:srgbClr val="FFFFFF"/>
                </a:solidFill>
                <a:latin typeface="Segoe UI"/>
                <a:ea typeface="Segoe UI" pitchFamily="34" charset="0"/>
                <a:cs typeface="Segoe UI" pitchFamily="34" charset="0"/>
              </a:endParaRPr>
            </a:p>
          </p:txBody>
        </p:sp>
        <p:sp>
          <p:nvSpPr>
            <p:cNvPr id="34" name="TextBox 33">
              <a:extLst>
                <a:ext uri="{FF2B5EF4-FFF2-40B4-BE49-F238E27FC236}">
                  <a16:creationId xmlns:a16="http://schemas.microsoft.com/office/drawing/2014/main" id="{A3B4463D-94A4-1BC6-F673-C21B39EC03FD}"/>
                </a:ext>
              </a:extLst>
            </p:cNvPr>
            <p:cNvSpPr txBox="1"/>
            <p:nvPr/>
          </p:nvSpPr>
          <p:spPr>
            <a:xfrm>
              <a:off x="7698188" y="5970113"/>
              <a:ext cx="1953985" cy="211238"/>
            </a:xfrm>
            <a:prstGeom prst="rect">
              <a:avLst/>
            </a:prstGeom>
            <a:noFill/>
          </p:spPr>
          <p:txBody>
            <a:bodyPr wrap="square" lIns="0" tIns="0" rIns="0" bIns="0" rtlCol="0">
              <a:spAutoFit/>
            </a:bodyPr>
            <a:lstStyle/>
            <a:p>
              <a:pPr defTabSz="914565"/>
              <a:r>
                <a:rPr lang="en-US" sz="1373">
                  <a:solidFill>
                    <a:srgbClr val="FFFFFF"/>
                  </a:solidFill>
                  <a:latin typeface="Segoe UI Semibold"/>
                </a:rPr>
                <a:t>Use of External AI</a:t>
              </a:r>
            </a:p>
          </p:txBody>
        </p:sp>
      </p:grpSp>
      <p:grpSp>
        <p:nvGrpSpPr>
          <p:cNvPr id="6" name="Group 5">
            <a:extLst>
              <a:ext uri="{FF2B5EF4-FFF2-40B4-BE49-F238E27FC236}">
                <a16:creationId xmlns:a16="http://schemas.microsoft.com/office/drawing/2014/main" id="{DAFE8DCC-C665-962D-D913-28695C1B7256}"/>
              </a:ext>
            </a:extLst>
          </p:cNvPr>
          <p:cNvGrpSpPr/>
          <p:nvPr/>
        </p:nvGrpSpPr>
        <p:grpSpPr>
          <a:xfrm>
            <a:off x="7139048" y="2151446"/>
            <a:ext cx="4410741" cy="2595335"/>
            <a:chOff x="7132651" y="2262151"/>
            <a:chExt cx="4410805" cy="2595374"/>
          </a:xfrm>
        </p:grpSpPr>
        <p:sp>
          <p:nvSpPr>
            <p:cNvPr id="31" name="TextBox 30">
              <a:extLst>
                <a:ext uri="{FF2B5EF4-FFF2-40B4-BE49-F238E27FC236}">
                  <a16:creationId xmlns:a16="http://schemas.microsoft.com/office/drawing/2014/main" id="{B23BC778-222F-0C19-0F24-BAECA7A2BE61}"/>
                </a:ext>
              </a:extLst>
            </p:cNvPr>
            <p:cNvSpPr txBox="1"/>
            <p:nvPr/>
          </p:nvSpPr>
          <p:spPr>
            <a:xfrm rot="19882481" flipH="1">
              <a:off x="7132651" y="3999406"/>
              <a:ext cx="3568101" cy="858119"/>
            </a:xfrm>
            <a:prstGeom prst="rightArrow">
              <a:avLst>
                <a:gd name="adj1" fmla="val 72723"/>
                <a:gd name="adj2" fmla="val 50000"/>
              </a:avLst>
            </a:prstGeom>
            <a:solidFill>
              <a:srgbClr val="EECED4"/>
            </a:solidFill>
            <a:ln>
              <a:solidFill>
                <a:srgbClr val="C00000"/>
              </a:solidFill>
            </a:ln>
          </p:spPr>
          <p:txBody>
            <a:bodyPr wrap="square" lIns="89653" tIns="91436" rIns="89653" bIns="89653" anchor="t">
              <a:noAutofit/>
            </a:bodyPr>
            <a:lstStyle/>
            <a:p>
              <a:pPr algn="ctr" defTabSz="914389">
                <a:defRPr/>
              </a:pPr>
              <a:endParaRPr lang="en-US" sz="2745" b="1" i="1">
                <a:solidFill>
                  <a:srgbClr val="000000"/>
                </a:solidFill>
                <a:latin typeface="Segoe UI"/>
              </a:endParaRPr>
            </a:p>
          </p:txBody>
        </p:sp>
        <p:sp>
          <p:nvSpPr>
            <p:cNvPr id="26" name="TextBox 25">
              <a:extLst>
                <a:ext uri="{FF2B5EF4-FFF2-40B4-BE49-F238E27FC236}">
                  <a16:creationId xmlns:a16="http://schemas.microsoft.com/office/drawing/2014/main" id="{AF0F834F-E738-8BF8-CC9E-19B78B76CB17}"/>
                </a:ext>
              </a:extLst>
            </p:cNvPr>
            <p:cNvSpPr txBox="1"/>
            <p:nvPr/>
          </p:nvSpPr>
          <p:spPr>
            <a:xfrm flipH="1">
              <a:off x="7567475" y="2262151"/>
              <a:ext cx="3975981" cy="1938104"/>
            </a:xfrm>
            <a:prstGeom prst="rightArrow">
              <a:avLst>
                <a:gd name="adj1" fmla="val 72723"/>
                <a:gd name="adj2" fmla="val 50000"/>
              </a:avLst>
            </a:prstGeom>
            <a:solidFill>
              <a:srgbClr val="EECED4"/>
            </a:solidFill>
            <a:ln>
              <a:solidFill>
                <a:srgbClr val="C00000"/>
              </a:solidFill>
            </a:ln>
          </p:spPr>
          <p:txBody>
            <a:bodyPr wrap="square" lIns="89653" tIns="91436" rIns="89653" bIns="89653" anchor="t">
              <a:noAutofit/>
            </a:bodyPr>
            <a:lstStyle/>
            <a:p>
              <a:pPr defTabSz="914389">
                <a:spcAft>
                  <a:spcPts val="588"/>
                </a:spcAft>
                <a:defRPr/>
              </a:pPr>
              <a:r>
                <a:rPr lang="en-US" sz="2353" b="1" i="1">
                  <a:solidFill>
                    <a:srgbClr val="000000"/>
                  </a:solidFill>
                  <a:latin typeface="Segoe UI"/>
                </a:rPr>
                <a:t>Mitigate Attacker AI</a:t>
              </a:r>
            </a:p>
            <a:p>
              <a:pPr defTabSz="914389">
                <a:defRPr/>
              </a:pPr>
              <a:r>
                <a:rPr lang="en-US" sz="1569">
                  <a:solidFill>
                    <a:srgbClr val="000000"/>
                  </a:solidFill>
                  <a:latin typeface="Segoe UI Semibold"/>
                </a:rPr>
                <a:t>Continuously learn about Attacker AI to protect against it and educate stakeholders</a:t>
              </a:r>
              <a:endParaRPr lang="en-US" sz="2353" b="1" i="1">
                <a:solidFill>
                  <a:srgbClr val="000000"/>
                </a:solidFill>
                <a:latin typeface="Segoe UI"/>
              </a:endParaRPr>
            </a:p>
          </p:txBody>
        </p:sp>
        <p:sp>
          <p:nvSpPr>
            <p:cNvPr id="35" name="TextBox 34">
              <a:extLst>
                <a:ext uri="{FF2B5EF4-FFF2-40B4-BE49-F238E27FC236}">
                  <a16:creationId xmlns:a16="http://schemas.microsoft.com/office/drawing/2014/main" id="{A5258FDE-598E-234A-5E57-87755644CE0E}"/>
                </a:ext>
              </a:extLst>
            </p:cNvPr>
            <p:cNvSpPr txBox="1"/>
            <p:nvPr/>
          </p:nvSpPr>
          <p:spPr>
            <a:xfrm rot="19914025">
              <a:off x="7913330" y="4176821"/>
              <a:ext cx="1824105" cy="573361"/>
            </a:xfrm>
            <a:prstGeom prst="rect">
              <a:avLst/>
            </a:prstGeom>
            <a:noFill/>
          </p:spPr>
          <p:txBody>
            <a:bodyPr wrap="square" lIns="0" tIns="0" rIns="0" bIns="0" rtlCol="0">
              <a:spAutoFit/>
            </a:bodyPr>
            <a:lstStyle/>
            <a:p>
              <a:pPr defTabSz="914565"/>
              <a:r>
                <a:rPr lang="en-US" sz="1569" b="1" i="1">
                  <a:solidFill>
                    <a:srgbClr val="000000"/>
                  </a:solidFill>
                  <a:latin typeface="Segoe UI"/>
                </a:rPr>
                <a:t>User Attacks</a:t>
              </a:r>
              <a:br>
                <a:rPr lang="en-US" sz="1765" b="1" i="1">
                  <a:solidFill>
                    <a:srgbClr val="000000"/>
                  </a:solidFill>
                  <a:latin typeface="Segoe UI"/>
                </a:rPr>
              </a:br>
              <a:r>
                <a:rPr lang="en-US" sz="1079" i="1">
                  <a:solidFill>
                    <a:srgbClr val="000000"/>
                  </a:solidFill>
                  <a:latin typeface="Segoe UI Semibold"/>
                </a:rPr>
                <a:t>Impersonating voices, </a:t>
              </a:r>
              <a:br>
                <a:rPr lang="en-US" sz="1079" i="1">
                  <a:solidFill>
                    <a:srgbClr val="000000"/>
                  </a:solidFill>
                  <a:latin typeface="Segoe UI Semibold"/>
                </a:rPr>
              </a:br>
              <a:r>
                <a:rPr lang="en-US" sz="1079" i="1">
                  <a:solidFill>
                    <a:srgbClr val="000000"/>
                  </a:solidFill>
                  <a:latin typeface="Segoe UI Semibold"/>
                </a:rPr>
                <a:t>videos, email style, and more.</a:t>
              </a:r>
            </a:p>
          </p:txBody>
        </p:sp>
      </p:grpSp>
      <p:pic>
        <p:nvPicPr>
          <p:cNvPr id="27" name="Graphic 26" descr="User with solid fill">
            <a:extLst>
              <a:ext uri="{FF2B5EF4-FFF2-40B4-BE49-F238E27FC236}">
                <a16:creationId xmlns:a16="http://schemas.microsoft.com/office/drawing/2014/main" id="{950859CE-9880-C0C2-7266-685EA6B7B68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568758" y="4882457"/>
            <a:ext cx="800326" cy="800324"/>
          </a:xfrm>
          <a:prstGeom prst="rect">
            <a:avLst/>
          </a:prstGeom>
        </p:spPr>
      </p:pic>
      <p:grpSp>
        <p:nvGrpSpPr>
          <p:cNvPr id="8" name="Group 7">
            <a:extLst>
              <a:ext uri="{FF2B5EF4-FFF2-40B4-BE49-F238E27FC236}">
                <a16:creationId xmlns:a16="http://schemas.microsoft.com/office/drawing/2014/main" id="{53E87067-F08D-8F6E-EAD3-53FE6510D4CF}"/>
              </a:ext>
            </a:extLst>
          </p:cNvPr>
          <p:cNvGrpSpPr/>
          <p:nvPr/>
        </p:nvGrpSpPr>
        <p:grpSpPr>
          <a:xfrm>
            <a:off x="829103" y="2151446"/>
            <a:ext cx="6654491" cy="1938077"/>
            <a:chOff x="829028" y="2262151"/>
            <a:chExt cx="6654585" cy="1938104"/>
          </a:xfrm>
        </p:grpSpPr>
        <p:sp>
          <p:nvSpPr>
            <p:cNvPr id="9" name="TextBox 8">
              <a:extLst>
                <a:ext uri="{FF2B5EF4-FFF2-40B4-BE49-F238E27FC236}">
                  <a16:creationId xmlns:a16="http://schemas.microsoft.com/office/drawing/2014/main" id="{9113AD91-4C88-2E9A-7CD3-A28B149B8CBB}"/>
                </a:ext>
              </a:extLst>
            </p:cNvPr>
            <p:cNvSpPr txBox="1"/>
            <p:nvPr/>
          </p:nvSpPr>
          <p:spPr>
            <a:xfrm>
              <a:off x="829028" y="2262151"/>
              <a:ext cx="6654585" cy="1938104"/>
            </a:xfrm>
            <a:prstGeom prst="rightArrow">
              <a:avLst>
                <a:gd name="adj1" fmla="val 72723"/>
                <a:gd name="adj2" fmla="val 50000"/>
              </a:avLst>
            </a:prstGeom>
            <a:solidFill>
              <a:schemeClr val="accent1">
                <a:lumMod val="20000"/>
                <a:lumOff val="80000"/>
              </a:schemeClr>
            </a:solidFill>
            <a:ln>
              <a:solidFill>
                <a:schemeClr val="accent1">
                  <a:lumMod val="50000"/>
                </a:schemeClr>
              </a:solidFill>
            </a:ln>
          </p:spPr>
          <p:txBody>
            <a:bodyPr wrap="square" lIns="179306" tIns="91436" rIns="89653" bIns="89653" anchor="t">
              <a:noAutofit/>
            </a:bodyPr>
            <a:lstStyle/>
            <a:p>
              <a:pPr algn="ctr" defTabSz="914389">
                <a:spcAft>
                  <a:spcPts val="588"/>
                </a:spcAft>
                <a:defRPr/>
              </a:pPr>
              <a:r>
                <a:rPr lang="en-US" sz="2353" b="1" i="1">
                  <a:solidFill>
                    <a:srgbClr val="000000"/>
                  </a:solidFill>
                  <a:latin typeface="Segoe UI"/>
                </a:rPr>
                <a:t>Adopt AI Security Capabilities</a:t>
              </a:r>
            </a:p>
            <a:p>
              <a:pPr defTabSz="914389">
                <a:defRPr/>
              </a:pPr>
              <a:r>
                <a:rPr lang="en-US" sz="1569">
                  <a:solidFill>
                    <a:srgbClr val="000000"/>
                  </a:solidFill>
                  <a:latin typeface="Segoe UI Semibold"/>
                </a:rPr>
                <a:t>Adopt generative AI capabilities to </a:t>
              </a:r>
              <a:br>
                <a:rPr lang="en-US" sz="1569">
                  <a:solidFill>
                    <a:srgbClr val="000000"/>
                  </a:solidFill>
                  <a:latin typeface="Segoe UI Semibold"/>
                </a:rPr>
              </a:br>
              <a:r>
                <a:rPr lang="en-US" sz="1569">
                  <a:solidFill>
                    <a:srgbClr val="000000"/>
                  </a:solidFill>
                  <a:latin typeface="Segoe UI Semibold"/>
                </a:rPr>
                <a:t>enhance cyber defenses and human </a:t>
              </a:r>
              <a:br>
                <a:rPr lang="en-US" sz="1569">
                  <a:solidFill>
                    <a:srgbClr val="000000"/>
                  </a:solidFill>
                  <a:latin typeface="Segoe UI Semibold"/>
                </a:rPr>
              </a:br>
              <a:r>
                <a:rPr lang="en-US" sz="1569">
                  <a:solidFill>
                    <a:srgbClr val="000000"/>
                  </a:solidFill>
                  <a:latin typeface="Segoe UI Semibold"/>
                </a:rPr>
                <a:t>skills (e.g. Security Copilot)</a:t>
              </a:r>
            </a:p>
            <a:p>
              <a:pPr algn="ctr" defTabSz="914389">
                <a:defRPr/>
              </a:pPr>
              <a:endParaRPr lang="en-US" sz="2353" b="1" i="1">
                <a:solidFill>
                  <a:srgbClr val="000000"/>
                </a:solidFill>
                <a:latin typeface="Segoe UI"/>
              </a:endParaRPr>
            </a:p>
          </p:txBody>
        </p:sp>
        <mc:AlternateContent xmlns:mc="http://schemas.openxmlformats.org/markup-compatibility/2006" xmlns:pslz="http://schemas.microsoft.com/office/powerpoint/2016/slidezoom">
          <mc:Choice Requires="pslz">
            <p:graphicFrame>
              <p:nvGraphicFramePr>
                <p:cNvPr id="37" name="Slide Zoom 36">
                  <a:extLst>
                    <a:ext uri="{FF2B5EF4-FFF2-40B4-BE49-F238E27FC236}">
                      <a16:creationId xmlns:a16="http://schemas.microsoft.com/office/drawing/2014/main" id="{ECB86D30-BBC3-8BBB-F974-9B089A34AADD}"/>
                    </a:ext>
                  </a:extLst>
                </p:cNvPr>
                <p:cNvGraphicFramePr>
                  <a:graphicFrameLocks noChangeAspect="1"/>
                </p:cNvGraphicFramePr>
                <p:nvPr/>
              </p:nvGraphicFramePr>
              <p:xfrm>
                <a:off x="4792132" y="3113661"/>
                <a:ext cx="1244221" cy="699864"/>
              </p:xfrm>
              <a:graphic>
                <a:graphicData uri="http://schemas.microsoft.com/office/powerpoint/2016/slidezoom">
                  <pslz:sldZm>
                    <pslz:sldZmObj sldId="256" cId="2448138395">
                      <pslz:zmPr id="{6FCF6F5C-D09E-46D8-9C16-D82F0922533B}" returnToParent="0" transitionDur="1000">
                        <p166:blipFill xmlns:p166="http://schemas.microsoft.com/office/powerpoint/2016/6/main">
                          <a:blip r:embed="rId5"/>
                          <a:stretch>
                            <a:fillRect/>
                          </a:stretch>
                        </p166:blipFill>
                        <p166:spPr xmlns:p166="http://schemas.microsoft.com/office/powerpoint/2016/6/main">
                          <a:xfrm>
                            <a:off x="0" y="0"/>
                            <a:ext cx="1244203" cy="699854"/>
                          </a:xfrm>
                          <a:prstGeom prst="rect">
                            <a:avLst/>
                          </a:prstGeom>
                        </p166:spPr>
                      </pslz:zmPr>
                    </pslz:sldZmObj>
                  </pslz:sldZm>
                </a:graphicData>
              </a:graphic>
            </p:graphicFrame>
          </mc:Choice>
          <mc:Fallback xmlns="">
            <p:pic>
              <p:nvPicPr>
                <p:cNvPr id="37" name="Slide Zoom 36">
                  <a:hlinkClick r:id="rId6" action="ppaction://hlinksldjump"/>
                  <a:extLst>
                    <a:ext uri="{FF2B5EF4-FFF2-40B4-BE49-F238E27FC236}">
                      <a16:creationId xmlns:a16="http://schemas.microsoft.com/office/drawing/2014/main" id="{ECB86D30-BBC3-8BBB-F974-9B089A34AADD}"/>
                    </a:ext>
                  </a:extLst>
                </p:cNvPr>
                <p:cNvPicPr>
                  <a:picLocks noGrp="1" noRot="1" noChangeAspect="1" noMove="1" noResize="1" noEditPoints="1" noAdjustHandles="1" noChangeArrowheads="1" noChangeShapeType="1"/>
                </p:cNvPicPr>
                <p:nvPr/>
              </p:nvPicPr>
              <p:blipFill>
                <a:blip r:embed="rId7"/>
                <a:stretch>
                  <a:fillRect/>
                </a:stretch>
              </p:blipFill>
              <p:spPr>
                <a:xfrm>
                  <a:off x="4792151" y="3002944"/>
                  <a:ext cx="1244203" cy="699854"/>
                </a:xfrm>
                <a:prstGeom prst="rect">
                  <a:avLst/>
                </a:prstGeom>
              </p:spPr>
            </p:pic>
          </mc:Fallback>
        </mc:AlternateContent>
      </p:grpSp>
      <p:sp>
        <p:nvSpPr>
          <p:cNvPr id="3" name="Speech Bubble: Rectangle 2">
            <a:extLst>
              <a:ext uri="{FF2B5EF4-FFF2-40B4-BE49-F238E27FC236}">
                <a16:creationId xmlns:a16="http://schemas.microsoft.com/office/drawing/2014/main" id="{AD8050C9-263B-1A25-9B8B-33E49A491462}"/>
              </a:ext>
            </a:extLst>
          </p:cNvPr>
          <p:cNvSpPr/>
          <p:nvPr/>
        </p:nvSpPr>
        <p:spPr bwMode="auto">
          <a:xfrm>
            <a:off x="300149" y="1477936"/>
            <a:ext cx="5736204" cy="657305"/>
          </a:xfrm>
          <a:prstGeom prst="wedgeRectCallout">
            <a:avLst>
              <a:gd name="adj1" fmla="val -20007"/>
              <a:gd name="adj2" fmla="val 45401"/>
            </a:avLst>
          </a:prstGeom>
          <a:solidFill>
            <a:schemeClr val="bg1">
              <a:lumMod val="95000"/>
            </a:schemeClr>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91438" rIns="182878" bIns="91438" numCol="1" spcCol="0" rtlCol="0" fromWordArt="0" anchor="ctr" anchorCtr="0" forceAA="0" compatLnSpc="1">
            <a:prstTxWarp prst="textNoShape">
              <a:avLst/>
            </a:prstTxWarp>
            <a:noAutofit/>
          </a:bodyPr>
          <a:lstStyle/>
          <a:p>
            <a:pPr defTabSz="914236">
              <a:spcAft>
                <a:spcPts val="300"/>
              </a:spcAft>
            </a:pPr>
            <a:r>
              <a:rPr lang="en-US" sz="1600" b="1" kern="0">
                <a:solidFill>
                  <a:srgbClr val="000000">
                    <a:lumMod val="65000"/>
                    <a:lumOff val="35000"/>
                  </a:srgbClr>
                </a:solidFill>
                <a:latin typeface="Segoe UI"/>
              </a:rPr>
              <a:t>Machine Learning (ML) already processes security data</a:t>
            </a:r>
          </a:p>
          <a:p>
            <a:pPr defTabSz="914236">
              <a:spcAft>
                <a:spcPts val="300"/>
              </a:spcAft>
            </a:pPr>
            <a:r>
              <a:rPr lang="en-US" sz="1400" kern="0">
                <a:solidFill>
                  <a:srgbClr val="000000">
                    <a:lumMod val="65000"/>
                    <a:lumOff val="35000"/>
                  </a:srgbClr>
                </a:solidFill>
                <a:latin typeface="Segoe UI"/>
              </a:rPr>
              <a:t>Integrated into XDR, SIEM, posture management, and other tools</a:t>
            </a:r>
          </a:p>
        </p:txBody>
      </p:sp>
      <p:sp>
        <p:nvSpPr>
          <p:cNvPr id="11" name="TextBox 10">
            <a:extLst>
              <a:ext uri="{FF2B5EF4-FFF2-40B4-BE49-F238E27FC236}">
                <a16:creationId xmlns:a16="http://schemas.microsoft.com/office/drawing/2014/main" id="{80FB6B16-636F-9C59-3995-9BE2F042F253}"/>
              </a:ext>
            </a:extLst>
          </p:cNvPr>
          <p:cNvSpPr txBox="1"/>
          <p:nvPr/>
        </p:nvSpPr>
        <p:spPr>
          <a:xfrm>
            <a:off x="1055420" y="5190028"/>
            <a:ext cx="1847192" cy="1038216"/>
          </a:xfrm>
          <a:prstGeom prst="rect">
            <a:avLst/>
          </a:prstGeom>
          <a:solidFill>
            <a:srgbClr val="E5F4FF">
              <a:alpha val="49804"/>
            </a:srgbClr>
          </a:solidFill>
          <a:ln w="28575">
            <a:solidFill>
              <a:schemeClr val="accent1">
                <a:lumMod val="50000"/>
              </a:schemeClr>
            </a:solidFill>
            <a:prstDash val="sysDash"/>
          </a:ln>
        </p:spPr>
        <p:txBody>
          <a:bodyPr wrap="square" lIns="89653" tIns="91436" rIns="89653" bIns="89653" anchor="t">
            <a:noAutofit/>
          </a:bodyPr>
          <a:lstStyle/>
          <a:p>
            <a:pPr algn="ctr" defTabSz="914389">
              <a:spcAft>
                <a:spcPts val="196"/>
              </a:spcAft>
              <a:defRPr/>
            </a:pPr>
            <a:r>
              <a:rPr lang="en-US" sz="1569" b="1">
                <a:solidFill>
                  <a:sysClr val="windowText" lastClr="000000"/>
                </a:solidFill>
                <a:latin typeface="Segoe UI "/>
              </a:rPr>
              <a:t>Data</a:t>
            </a:r>
          </a:p>
          <a:p>
            <a:pPr algn="ctr" defTabSz="914389">
              <a:defRPr/>
            </a:pPr>
            <a:r>
              <a:rPr lang="en-US" sz="1177">
                <a:solidFill>
                  <a:sysClr val="windowText" lastClr="000000"/>
                </a:solidFill>
                <a:latin typeface="Segoe UI Semibold"/>
              </a:rPr>
              <a:t>Human generated data is high value asset for training AI models</a:t>
            </a:r>
            <a:endParaRPr lang="en-US" sz="1177" i="1">
              <a:solidFill>
                <a:sysClr val="windowText" lastClr="000000"/>
              </a:solidFill>
              <a:latin typeface="Segoe UI Semibold"/>
              <a:cs typeface="Segoe UI"/>
            </a:endParaRPr>
          </a:p>
        </p:txBody>
      </p:sp>
      <p:sp>
        <p:nvSpPr>
          <p:cNvPr id="12" name="TextBox 11">
            <a:extLst>
              <a:ext uri="{FF2B5EF4-FFF2-40B4-BE49-F238E27FC236}">
                <a16:creationId xmlns:a16="http://schemas.microsoft.com/office/drawing/2014/main" id="{4426D7F3-E1B7-9C84-D5C4-FC29E94DD6AE}"/>
              </a:ext>
            </a:extLst>
          </p:cNvPr>
          <p:cNvSpPr txBox="1"/>
          <p:nvPr/>
        </p:nvSpPr>
        <p:spPr>
          <a:xfrm>
            <a:off x="4781916" y="5909421"/>
            <a:ext cx="2320416" cy="211276"/>
          </a:xfrm>
          <a:prstGeom prst="rect">
            <a:avLst/>
          </a:prstGeom>
          <a:noFill/>
        </p:spPr>
        <p:txBody>
          <a:bodyPr wrap="square" lIns="0" tIns="0" rIns="0" bIns="0" rtlCol="0">
            <a:spAutoFit/>
          </a:bodyPr>
          <a:lstStyle/>
          <a:p>
            <a:pPr defTabSz="914565"/>
            <a:r>
              <a:rPr lang="en-US" sz="1373" i="1">
                <a:solidFill>
                  <a:srgbClr val="FFFFFF"/>
                </a:solidFill>
                <a:latin typeface="Segoe UI Semibold"/>
              </a:rPr>
              <a:t>AI App Design &amp; Usage</a:t>
            </a:r>
          </a:p>
        </p:txBody>
      </p:sp>
    </p:spTree>
    <p:extLst>
      <p:ext uri="{BB962C8B-B14F-4D97-AF65-F5344CB8AC3E}">
        <p14:creationId xmlns:p14="http://schemas.microsoft.com/office/powerpoint/2010/main" val="364500619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left)">
                                      <p:cBhvr>
                                        <p:cTn id="15" dur="500"/>
                                        <p:tgtEl>
                                          <p:spTgt spid="29"/>
                                        </p:tgtEl>
                                      </p:cBhvr>
                                    </p:animEffect>
                                  </p:childTnLst>
                                </p:cTn>
                              </p:par>
                              <p:par>
                                <p:cTn id="16" presetID="10" presetClass="entr" presetSubtype="0" fill="hold" nodeType="withEffect">
                                  <p:stCondLst>
                                    <p:cond delay="25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42" presetClass="entr" presetSubtype="0" fill="hold" grpId="0" nodeType="afterEffect">
                                  <p:stCondLst>
                                    <p:cond delay="25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750"/>
                                        <p:tgtEl>
                                          <p:spTgt spid="3"/>
                                        </p:tgtEl>
                                      </p:cBhvr>
                                    </p:animEffect>
                                    <p:anim calcmode="lin" valueType="num">
                                      <p:cBhvr>
                                        <p:cTn id="40" dur="750" fill="hold"/>
                                        <p:tgtEl>
                                          <p:spTgt spid="3"/>
                                        </p:tgtEl>
                                        <p:attrNameLst>
                                          <p:attrName>ppt_x</p:attrName>
                                        </p:attrNameLst>
                                      </p:cBhvr>
                                      <p:tavLst>
                                        <p:tav tm="0">
                                          <p:val>
                                            <p:strVal val="#ppt_x"/>
                                          </p:val>
                                        </p:tav>
                                        <p:tav tm="100000">
                                          <p:val>
                                            <p:strVal val="#ppt_x"/>
                                          </p:val>
                                        </p:tav>
                                      </p:tavLst>
                                    </p:anim>
                                    <p:anim calcmode="lin" valueType="num">
                                      <p:cBhvr>
                                        <p:cTn id="41" dur="75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29" grpId="0" animBg="1"/>
      <p:bldP spid="3" grpId="0" animBg="1"/>
      <p:bldP spid="11" grpId="0" animBg="1"/>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1BC131-84CF-8028-8F0B-82DAD9BF5459}"/>
              </a:ext>
            </a:extLst>
          </p:cNvPr>
          <p:cNvSpPr>
            <a:spLocks noGrp="1"/>
          </p:cNvSpPr>
          <p:nvPr>
            <p:ph type="title"/>
          </p:nvPr>
        </p:nvSpPr>
        <p:spPr>
          <a:xfrm>
            <a:off x="239825" y="198628"/>
            <a:ext cx="7533075" cy="554053"/>
          </a:xfrm>
        </p:spPr>
        <p:txBody>
          <a:bodyPr/>
          <a:lstStyle/>
          <a:p>
            <a:r>
              <a:rPr lang="en-US"/>
              <a:t>AI Shared Responsibility Model</a:t>
            </a:r>
          </a:p>
        </p:txBody>
      </p:sp>
      <p:sp>
        <p:nvSpPr>
          <p:cNvPr id="18" name="Title 1">
            <a:extLst>
              <a:ext uri="{FF2B5EF4-FFF2-40B4-BE49-F238E27FC236}">
                <a16:creationId xmlns:a16="http://schemas.microsoft.com/office/drawing/2014/main" id="{B6D93C5E-15DC-EF0A-4ED4-6522AE1935B9}"/>
              </a:ext>
            </a:extLst>
          </p:cNvPr>
          <p:cNvSpPr txBox="1">
            <a:spLocks/>
          </p:cNvSpPr>
          <p:nvPr/>
        </p:nvSpPr>
        <p:spPr>
          <a:xfrm>
            <a:off x="239826" y="839541"/>
            <a:ext cx="6968579" cy="543177"/>
          </a:xfrm>
          <a:prstGeom prst="rect">
            <a:avLst/>
          </a:prstGeom>
        </p:spPr>
        <p:txBody>
          <a:bodyPr vert="horz" wrap="square" lIns="0" tIns="0" rIns="0" bIns="0" rtlCol="0" anchor="t">
            <a:spAutoFit/>
          </a:bodyPr>
          <a:lstStyle>
            <a:lvl1pPr algn="l" defTabSz="932742" rtl="0" eaLnBrk="1" latinLnBrk="0" hangingPunct="1">
              <a:lnSpc>
                <a:spcPct val="100000"/>
              </a:lnSpc>
              <a:spcBef>
                <a:spcPct val="0"/>
              </a:spcBef>
              <a:buNone/>
              <a:defRPr lang="en-US" sz="3600" b="0" kern="1200" cap="none" spc="-50" baseline="0" dirty="0" smtClean="0">
                <a:ln w="3175">
                  <a:noFill/>
                </a:ln>
                <a:solidFill>
                  <a:schemeClr val="tx1"/>
                </a:solidFill>
                <a:effectLst/>
                <a:latin typeface="+mj-lt"/>
                <a:ea typeface="+mn-ea"/>
                <a:cs typeface="Segoe UI" pitchFamily="34" charset="0"/>
              </a:defRPr>
            </a:lvl1pPr>
          </a:lstStyle>
          <a:p>
            <a:pPr defTabSz="914565"/>
            <a:r>
              <a:rPr lang="en-US" sz="1765" spc="-49">
                <a:solidFill>
                  <a:srgbClr val="000000"/>
                </a:solidFill>
                <a:latin typeface="Segoe UI"/>
                <a:cs typeface="Segoe UI"/>
              </a:rPr>
              <a:t>Illustrates which responsibilities are typically performed by an organization and which are performed by their AI provider (such as Microsoft)</a:t>
            </a:r>
            <a:endParaRPr lang="en-US" sz="2353" spc="-49">
              <a:solidFill>
                <a:srgbClr val="000000"/>
              </a:solidFill>
              <a:latin typeface="Segoe UI"/>
            </a:endParaRPr>
          </a:p>
        </p:txBody>
      </p:sp>
      <p:sp>
        <p:nvSpPr>
          <p:cNvPr id="5" name="TextBox 4">
            <a:extLst>
              <a:ext uri="{FF2B5EF4-FFF2-40B4-BE49-F238E27FC236}">
                <a16:creationId xmlns:a16="http://schemas.microsoft.com/office/drawing/2014/main" id="{46FDACD6-8D4D-3C1D-4B79-903461D0B1BB}"/>
              </a:ext>
            </a:extLst>
          </p:cNvPr>
          <p:cNvSpPr txBox="1"/>
          <p:nvPr/>
        </p:nvSpPr>
        <p:spPr>
          <a:xfrm>
            <a:off x="1206220" y="1827685"/>
            <a:ext cx="8975408" cy="1329373"/>
          </a:xfrm>
          <a:prstGeom prst="rect">
            <a:avLst/>
          </a:prstGeom>
          <a:noFill/>
          <a:ln w="19050">
            <a:solidFill>
              <a:schemeClr val="tx1"/>
            </a:solidFill>
          </a:ln>
        </p:spPr>
        <p:txBody>
          <a:bodyPr wrap="none" lIns="0" tIns="0" rIns="0" bIns="0" anchor="ctr">
            <a:noAutofit/>
          </a:bodyPr>
          <a:lstStyle/>
          <a:p>
            <a:pPr algn="ctr" defTabSz="896537">
              <a:defRPr/>
            </a:pPr>
            <a:endParaRPr lang="en-US" sz="1569" b="1" i="1">
              <a:solidFill>
                <a:srgbClr val="FFFFFF"/>
              </a:solidFill>
              <a:latin typeface="Segoe UI"/>
            </a:endParaRPr>
          </a:p>
        </p:txBody>
      </p:sp>
      <p:sp>
        <p:nvSpPr>
          <p:cNvPr id="6" name="TextBox 5">
            <a:extLst>
              <a:ext uri="{FF2B5EF4-FFF2-40B4-BE49-F238E27FC236}">
                <a16:creationId xmlns:a16="http://schemas.microsoft.com/office/drawing/2014/main" id="{C278DE60-0474-59F4-545D-994E5C499E6D}"/>
              </a:ext>
            </a:extLst>
          </p:cNvPr>
          <p:cNvSpPr txBox="1"/>
          <p:nvPr/>
        </p:nvSpPr>
        <p:spPr>
          <a:xfrm>
            <a:off x="1215854" y="4652451"/>
            <a:ext cx="1887100" cy="1961477"/>
          </a:xfrm>
          <a:prstGeom prst="rect">
            <a:avLst/>
          </a:prstGeom>
          <a:solidFill>
            <a:srgbClr val="C3E5FF"/>
          </a:solidFill>
        </p:spPr>
        <p:txBody>
          <a:bodyPr wrap="none" lIns="0" tIns="89654" rIns="0" bIns="0" anchor="ctr">
            <a:noAutofit/>
          </a:bodyPr>
          <a:lstStyle/>
          <a:p>
            <a:pPr algn="ctr" defTabSz="896537">
              <a:defRPr/>
            </a:pPr>
            <a:r>
              <a:rPr lang="en-US" sz="1569" b="1" i="1">
                <a:solidFill>
                  <a:srgbClr val="000000"/>
                </a:solidFill>
                <a:latin typeface="Segoe UI"/>
              </a:rPr>
              <a:t>AI Platform</a:t>
            </a:r>
          </a:p>
        </p:txBody>
      </p:sp>
      <p:sp>
        <p:nvSpPr>
          <p:cNvPr id="9" name="TextBox 8">
            <a:extLst>
              <a:ext uri="{FF2B5EF4-FFF2-40B4-BE49-F238E27FC236}">
                <a16:creationId xmlns:a16="http://schemas.microsoft.com/office/drawing/2014/main" id="{CD7743EC-9549-6235-16B8-41F00DD3EDBD}"/>
              </a:ext>
            </a:extLst>
          </p:cNvPr>
          <p:cNvSpPr txBox="1"/>
          <p:nvPr/>
        </p:nvSpPr>
        <p:spPr>
          <a:xfrm>
            <a:off x="1206220" y="4652450"/>
            <a:ext cx="8975408" cy="1961478"/>
          </a:xfrm>
          <a:prstGeom prst="rect">
            <a:avLst/>
          </a:prstGeom>
          <a:noFill/>
          <a:ln w="19050">
            <a:solidFill>
              <a:schemeClr val="tx1"/>
            </a:solidFill>
          </a:ln>
        </p:spPr>
        <p:txBody>
          <a:bodyPr wrap="none" lIns="0" tIns="0" rIns="0" bIns="0" anchor="ctr">
            <a:noAutofit/>
          </a:bodyPr>
          <a:lstStyle/>
          <a:p>
            <a:pPr algn="ctr" defTabSz="896537">
              <a:defRPr/>
            </a:pPr>
            <a:endParaRPr lang="en-US" sz="1569" b="1" i="1">
              <a:solidFill>
                <a:srgbClr val="FFFFFF"/>
              </a:solidFill>
              <a:latin typeface="Segoe UI"/>
            </a:endParaRPr>
          </a:p>
        </p:txBody>
      </p:sp>
      <p:graphicFrame>
        <p:nvGraphicFramePr>
          <p:cNvPr id="10" name="Table 9">
            <a:extLst>
              <a:ext uri="{FF2B5EF4-FFF2-40B4-BE49-F238E27FC236}">
                <a16:creationId xmlns:a16="http://schemas.microsoft.com/office/drawing/2014/main" id="{73CBA8BD-E13B-9F87-D351-B0335173037A}"/>
              </a:ext>
            </a:extLst>
          </p:cNvPr>
          <p:cNvGraphicFramePr>
            <a:graphicFrameLocks noGrp="1"/>
          </p:cNvGraphicFramePr>
          <p:nvPr/>
        </p:nvGraphicFramePr>
        <p:xfrm>
          <a:off x="3407103" y="4677090"/>
          <a:ext cx="6721874" cy="1931460"/>
        </p:xfrm>
        <a:graphic>
          <a:graphicData uri="http://schemas.openxmlformats.org/drawingml/2006/table">
            <a:tbl>
              <a:tblPr bandRow="1">
                <a:tableStyleId>{5C22544A-7EE6-4342-B048-85BDC9FD1C3A}</a:tableStyleId>
              </a:tblPr>
              <a:tblGrid>
                <a:gridCol w="4032257">
                  <a:extLst>
                    <a:ext uri="{9D8B030D-6E8A-4147-A177-3AD203B41FA5}">
                      <a16:colId xmlns:a16="http://schemas.microsoft.com/office/drawing/2014/main" val="4138611114"/>
                    </a:ext>
                  </a:extLst>
                </a:gridCol>
                <a:gridCol w="896539">
                  <a:extLst>
                    <a:ext uri="{9D8B030D-6E8A-4147-A177-3AD203B41FA5}">
                      <a16:colId xmlns:a16="http://schemas.microsoft.com/office/drawing/2014/main" val="3227296965"/>
                    </a:ext>
                  </a:extLst>
                </a:gridCol>
                <a:gridCol w="896539">
                  <a:extLst>
                    <a:ext uri="{9D8B030D-6E8A-4147-A177-3AD203B41FA5}">
                      <a16:colId xmlns:a16="http://schemas.microsoft.com/office/drawing/2014/main" val="2757239372"/>
                    </a:ext>
                  </a:extLst>
                </a:gridCol>
                <a:gridCol w="896539">
                  <a:extLst>
                    <a:ext uri="{9D8B030D-6E8A-4147-A177-3AD203B41FA5}">
                      <a16:colId xmlns:a16="http://schemas.microsoft.com/office/drawing/2014/main" val="574707803"/>
                    </a:ext>
                  </a:extLst>
                </a:gridCol>
              </a:tblGrid>
              <a:tr h="317742">
                <a:tc>
                  <a:txBody>
                    <a:bodyPr/>
                    <a:lstStyle/>
                    <a:p>
                      <a:r>
                        <a:rPr lang="en-US" sz="1400">
                          <a:gradFill>
                            <a:gsLst>
                              <a:gs pos="0">
                                <a:schemeClr val="tx2"/>
                              </a:gs>
                              <a:gs pos="100000">
                                <a:schemeClr val="tx2"/>
                              </a:gs>
                            </a:gsLst>
                            <a:lin ang="8100000" scaled="1"/>
                          </a:gradFill>
                          <a:latin typeface="+mn-lt"/>
                        </a:rPr>
                        <a:t>Model Safety &amp; Security Systems</a:t>
                      </a:r>
                    </a:p>
                  </a:txBody>
                  <a:tcPr marL="108549" marR="108549" marT="54275" marB="54275"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gradFill>
                      <a:gsLst>
                        <a:gs pos="50000">
                          <a:schemeClr val="accent6"/>
                        </a:gs>
                        <a:gs pos="50000">
                          <a:schemeClr val="accent1"/>
                        </a:gs>
                      </a:gsLst>
                      <a:lin ang="4200000" scaled="0"/>
                    </a:gra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031430743"/>
                  </a:ext>
                </a:extLst>
              </a:tr>
              <a:tr h="317742">
                <a:tc>
                  <a:txBody>
                    <a:bodyPr/>
                    <a:lstStyle/>
                    <a:p>
                      <a:r>
                        <a:rPr lang="en-US" sz="1400">
                          <a:gradFill>
                            <a:gsLst>
                              <a:gs pos="0">
                                <a:schemeClr val="tx2"/>
                              </a:gs>
                              <a:gs pos="100000">
                                <a:schemeClr val="tx2"/>
                              </a:gs>
                            </a:gsLst>
                            <a:lin ang="8100000" scaled="1"/>
                          </a:gradFill>
                          <a:latin typeface="+mn-lt"/>
                        </a:rPr>
                        <a:t>Model Accountability</a:t>
                      </a:r>
                    </a:p>
                  </a:txBody>
                  <a:tcPr marL="108549" marR="108549" marT="54275" marB="54275"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gradFill>
                      <a:gsLst>
                        <a:gs pos="50000">
                          <a:schemeClr val="accent2"/>
                        </a:gs>
                        <a:gs pos="50000">
                          <a:schemeClr val="accent1"/>
                        </a:gs>
                      </a:gsLst>
                      <a:lin ang="4200000" scaled="0"/>
                    </a:gra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867462061"/>
                  </a:ext>
                </a:extLst>
              </a:tr>
              <a:tr h="317742">
                <a:tc>
                  <a:txBody>
                    <a:bodyPr/>
                    <a:lstStyle/>
                    <a:p>
                      <a:r>
                        <a:rPr lang="en-US" sz="1400">
                          <a:gradFill>
                            <a:gsLst>
                              <a:gs pos="0">
                                <a:schemeClr val="tx2"/>
                              </a:gs>
                              <a:gs pos="100000">
                                <a:schemeClr val="tx2"/>
                              </a:gs>
                            </a:gsLst>
                            <a:lin ang="8100000" scaled="1"/>
                          </a:gradFill>
                          <a:latin typeface="+mn-lt"/>
                        </a:rPr>
                        <a:t>Model Tuning</a:t>
                      </a:r>
                    </a:p>
                  </a:txBody>
                  <a:tcPr marL="108549" marR="108549" marT="54275" marB="54275"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gradFill>
                      <a:gsLst>
                        <a:gs pos="50000">
                          <a:schemeClr val="accent2"/>
                        </a:gs>
                        <a:gs pos="50000">
                          <a:schemeClr val="accent1"/>
                        </a:gs>
                      </a:gsLst>
                      <a:lin ang="4200000" scaled="0"/>
                    </a:gra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014980199"/>
                  </a:ext>
                </a:extLst>
              </a:tr>
              <a:tr h="317742">
                <a:tc>
                  <a:txBody>
                    <a:bodyPr/>
                    <a:lstStyle/>
                    <a:p>
                      <a:r>
                        <a:rPr lang="en-US" sz="1400">
                          <a:gradFill>
                            <a:gsLst>
                              <a:gs pos="0">
                                <a:schemeClr val="tx2"/>
                              </a:gs>
                              <a:gs pos="100000">
                                <a:schemeClr val="tx2"/>
                              </a:gs>
                            </a:gsLst>
                            <a:lin ang="8100000" scaled="1"/>
                          </a:gradFill>
                          <a:latin typeface="+mn-lt"/>
                        </a:rPr>
                        <a:t>Model Design &amp; Implementation</a:t>
                      </a:r>
                    </a:p>
                  </a:txBody>
                  <a:tcPr marL="108549" marR="108549" marT="54275" marB="54275"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gradFill>
                      <a:gsLst>
                        <a:gs pos="50000">
                          <a:schemeClr val="accent2"/>
                        </a:gs>
                        <a:gs pos="50000">
                          <a:schemeClr val="accent1"/>
                        </a:gs>
                      </a:gsLst>
                      <a:lin ang="4200000" scaled="0"/>
                    </a:gra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816503041"/>
                  </a:ext>
                </a:extLst>
              </a:tr>
              <a:tr h="317742">
                <a:tc>
                  <a:txBody>
                    <a:bodyPr/>
                    <a:lstStyle/>
                    <a:p>
                      <a:r>
                        <a:rPr lang="en-US" sz="1400">
                          <a:gradFill>
                            <a:gsLst>
                              <a:gs pos="0">
                                <a:schemeClr val="tx2"/>
                              </a:gs>
                              <a:gs pos="100000">
                                <a:schemeClr val="tx2"/>
                              </a:gs>
                            </a:gsLst>
                            <a:lin ang="8100000" scaled="1"/>
                          </a:gradFill>
                          <a:latin typeface="+mn-lt"/>
                        </a:rPr>
                        <a:t>Model Training Data Governance</a:t>
                      </a:r>
                    </a:p>
                  </a:txBody>
                  <a:tcPr marL="108549" marR="108549" marT="54275" marB="54275"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gradFill>
                      <a:gsLst>
                        <a:gs pos="50000">
                          <a:schemeClr val="accent2"/>
                        </a:gs>
                        <a:gs pos="50000">
                          <a:schemeClr val="accent1"/>
                        </a:gs>
                      </a:gsLst>
                      <a:lin ang="4200000" scaled="0"/>
                    </a:gra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852488359"/>
                  </a:ext>
                </a:extLst>
              </a:tr>
              <a:tr h="317742">
                <a:tc>
                  <a:txBody>
                    <a:bodyPr/>
                    <a:lstStyle/>
                    <a:p>
                      <a:r>
                        <a:rPr lang="en-US" sz="1400">
                          <a:gradFill>
                            <a:gsLst>
                              <a:gs pos="0">
                                <a:schemeClr val="tx2"/>
                              </a:gs>
                              <a:gs pos="100000">
                                <a:schemeClr val="tx2"/>
                              </a:gs>
                            </a:gsLst>
                            <a:lin ang="8100000" scaled="1"/>
                          </a:gradFill>
                          <a:latin typeface="+mn-lt"/>
                        </a:rPr>
                        <a:t>AI Compute Infrastructure</a:t>
                      </a:r>
                    </a:p>
                  </a:txBody>
                  <a:tcPr marL="108549" marR="108549" marT="54275" marB="54275"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gradFill>
                      <a:gsLst>
                        <a:gs pos="50000">
                          <a:schemeClr val="accent6"/>
                        </a:gs>
                        <a:gs pos="50000">
                          <a:schemeClr val="accent1"/>
                        </a:gs>
                      </a:gsLst>
                      <a:lin ang="4200000" scaled="0"/>
                    </a:gra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a:txBody>
                    <a:bodyPr/>
                    <a:lstStyle/>
                    <a:p>
                      <a:endParaRPr lang="en-US" sz="1400" dirty="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496135694"/>
                  </a:ext>
                </a:extLst>
              </a:tr>
            </a:tbl>
          </a:graphicData>
        </a:graphic>
      </p:graphicFrame>
      <p:sp>
        <p:nvSpPr>
          <p:cNvPr id="12" name="TextBox 11">
            <a:extLst>
              <a:ext uri="{FF2B5EF4-FFF2-40B4-BE49-F238E27FC236}">
                <a16:creationId xmlns:a16="http://schemas.microsoft.com/office/drawing/2014/main" id="{FB2C494A-C622-9380-5F58-E65178EA7B66}"/>
              </a:ext>
            </a:extLst>
          </p:cNvPr>
          <p:cNvSpPr txBox="1"/>
          <p:nvPr/>
        </p:nvSpPr>
        <p:spPr>
          <a:xfrm>
            <a:off x="1216353" y="1826762"/>
            <a:ext cx="1895762" cy="1329372"/>
          </a:xfrm>
          <a:prstGeom prst="rect">
            <a:avLst/>
          </a:prstGeom>
          <a:solidFill>
            <a:schemeClr val="accent3">
              <a:lumMod val="40000"/>
              <a:lumOff val="60000"/>
              <a:alpha val="40000"/>
            </a:schemeClr>
          </a:solidFill>
        </p:spPr>
        <p:txBody>
          <a:bodyPr wrap="square" lIns="0" tIns="89654" rIns="0" bIns="0" anchor="ctr">
            <a:noAutofit/>
          </a:bodyPr>
          <a:lstStyle/>
          <a:p>
            <a:pPr algn="ctr" defTabSz="914554">
              <a:defRPr/>
            </a:pPr>
            <a:r>
              <a:rPr lang="en-US" sz="1569" b="1" i="1">
                <a:solidFill>
                  <a:srgbClr val="000000"/>
                </a:solidFill>
                <a:latin typeface="Segoe UI"/>
              </a:rPr>
              <a:t>AI Usage</a:t>
            </a:r>
          </a:p>
        </p:txBody>
      </p:sp>
      <p:sp>
        <p:nvSpPr>
          <p:cNvPr id="13" name="TextBox 12">
            <a:extLst>
              <a:ext uri="{FF2B5EF4-FFF2-40B4-BE49-F238E27FC236}">
                <a16:creationId xmlns:a16="http://schemas.microsoft.com/office/drawing/2014/main" id="{C0819739-E00A-092D-BA6B-F0C0C7D0DE27}"/>
              </a:ext>
            </a:extLst>
          </p:cNvPr>
          <p:cNvSpPr txBox="1"/>
          <p:nvPr/>
        </p:nvSpPr>
        <p:spPr>
          <a:xfrm>
            <a:off x="1216386" y="3243403"/>
            <a:ext cx="1895762" cy="1329372"/>
          </a:xfrm>
          <a:prstGeom prst="rect">
            <a:avLst/>
          </a:prstGeom>
          <a:solidFill>
            <a:srgbClr val="FF9349">
              <a:alpha val="40000"/>
            </a:srgbClr>
          </a:solidFill>
        </p:spPr>
        <p:txBody>
          <a:bodyPr wrap="square" lIns="0" tIns="89654" rIns="0" bIns="0" anchor="ctr">
            <a:noAutofit/>
          </a:bodyPr>
          <a:lstStyle/>
          <a:p>
            <a:pPr algn="ctr" defTabSz="896537">
              <a:defRPr/>
            </a:pPr>
            <a:r>
              <a:rPr lang="en-US" sz="1569" b="1" i="1">
                <a:solidFill>
                  <a:srgbClr val="000000"/>
                </a:solidFill>
                <a:latin typeface="Segoe UI"/>
              </a:rPr>
              <a:t>AI Application</a:t>
            </a:r>
          </a:p>
        </p:txBody>
      </p:sp>
      <p:graphicFrame>
        <p:nvGraphicFramePr>
          <p:cNvPr id="14" name="Table 13">
            <a:extLst>
              <a:ext uri="{FF2B5EF4-FFF2-40B4-BE49-F238E27FC236}">
                <a16:creationId xmlns:a16="http://schemas.microsoft.com/office/drawing/2014/main" id="{599CDA0A-ACC9-F42E-12AE-B342BAA11EAC}"/>
              </a:ext>
            </a:extLst>
          </p:cNvPr>
          <p:cNvGraphicFramePr>
            <a:graphicFrameLocks noGrp="1"/>
          </p:cNvGraphicFramePr>
          <p:nvPr/>
        </p:nvGraphicFramePr>
        <p:xfrm>
          <a:off x="10459222" y="5794279"/>
          <a:ext cx="1173170" cy="325045"/>
        </p:xfrm>
        <a:graphic>
          <a:graphicData uri="http://schemas.openxmlformats.org/drawingml/2006/table">
            <a:tbl>
              <a:tblPr firstRow="1" bandRow="1">
                <a:tableStyleId>{5C22544A-7EE6-4342-B048-85BDC9FD1C3A}</a:tableStyleId>
              </a:tblPr>
              <a:tblGrid>
                <a:gridCol w="330879">
                  <a:extLst>
                    <a:ext uri="{9D8B030D-6E8A-4147-A177-3AD203B41FA5}">
                      <a16:colId xmlns:a16="http://schemas.microsoft.com/office/drawing/2014/main" val="657516371"/>
                    </a:ext>
                  </a:extLst>
                </a:gridCol>
                <a:gridCol w="842291">
                  <a:extLst>
                    <a:ext uri="{9D8B030D-6E8A-4147-A177-3AD203B41FA5}">
                      <a16:colId xmlns:a16="http://schemas.microsoft.com/office/drawing/2014/main" val="3194317718"/>
                    </a:ext>
                  </a:extLst>
                </a:gridCol>
              </a:tblGrid>
              <a:tr h="325045">
                <a:tc>
                  <a:txBody>
                    <a:bodyPr/>
                    <a:lstStyle/>
                    <a:p>
                      <a:endParaRPr lang="en-US" sz="1200">
                        <a:gradFill>
                          <a:gsLst>
                            <a:gs pos="0">
                              <a:schemeClr val="tx2"/>
                            </a:gs>
                            <a:gs pos="100000">
                              <a:schemeClr val="tx2"/>
                            </a:gs>
                          </a:gsLst>
                          <a:lin ang="8100000" scaled="1"/>
                        </a:gradFill>
                      </a:endParaRPr>
                    </a:p>
                  </a:txBody>
                  <a:tcPr marL="84229" marR="84229" marT="42114" marB="42114"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gradFill>
                      <a:gsLst>
                        <a:gs pos="50000">
                          <a:schemeClr val="accent1"/>
                        </a:gs>
                        <a:gs pos="49000">
                          <a:schemeClr val="accent6"/>
                        </a:gs>
                      </a:gsLst>
                      <a:lin ang="2820000" scaled="0"/>
                    </a:gradFill>
                  </a:tcPr>
                </a:tc>
                <a:tc>
                  <a:txBody>
                    <a:bodyPr/>
                    <a:lstStyle/>
                    <a:p>
                      <a:pPr marL="0" algn="l" defTabSz="699557" rtl="0" eaLnBrk="1" latinLnBrk="0" hangingPunct="1"/>
                      <a:r>
                        <a:rPr lang="en-US" sz="1200" b="0" kern="1200" dirty="0">
                          <a:gradFill>
                            <a:gsLst>
                              <a:gs pos="50000">
                                <a:schemeClr val="tx2"/>
                              </a:gs>
                              <a:gs pos="100000">
                                <a:schemeClr val="tx2"/>
                              </a:gs>
                            </a:gsLst>
                            <a:lin ang="8100000" scaled="1"/>
                          </a:gradFill>
                          <a:latin typeface="+mn-lt"/>
                          <a:ea typeface="+mn-ea"/>
                          <a:cs typeface="+mn-cs"/>
                        </a:rPr>
                        <a:t>Shared</a:t>
                      </a:r>
                    </a:p>
                  </a:txBody>
                  <a:tcPr marL="84229" marR="84229" marT="42114" marB="42114"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870584792"/>
                  </a:ext>
                </a:extLst>
              </a:tr>
            </a:tbl>
          </a:graphicData>
        </a:graphic>
      </p:graphicFrame>
      <p:graphicFrame>
        <p:nvGraphicFramePr>
          <p:cNvPr id="15" name="Table 14">
            <a:extLst>
              <a:ext uri="{FF2B5EF4-FFF2-40B4-BE49-F238E27FC236}">
                <a16:creationId xmlns:a16="http://schemas.microsoft.com/office/drawing/2014/main" id="{2F98EE7D-00E0-E2A2-5773-60EA521484E4}"/>
              </a:ext>
            </a:extLst>
          </p:cNvPr>
          <p:cNvGraphicFramePr>
            <a:graphicFrameLocks noGrp="1"/>
          </p:cNvGraphicFramePr>
          <p:nvPr/>
        </p:nvGraphicFramePr>
        <p:xfrm>
          <a:off x="8352146" y="1399475"/>
          <a:ext cx="1128709" cy="345704"/>
        </p:xfrm>
        <a:graphic>
          <a:graphicData uri="http://schemas.openxmlformats.org/drawingml/2006/table">
            <a:tbl>
              <a:tblPr firstRow="1" bandRow="1">
                <a:tableStyleId>{5C22544A-7EE6-4342-B048-85BDC9FD1C3A}</a:tableStyleId>
              </a:tblPr>
              <a:tblGrid>
                <a:gridCol w="837163">
                  <a:extLst>
                    <a:ext uri="{9D8B030D-6E8A-4147-A177-3AD203B41FA5}">
                      <a16:colId xmlns:a16="http://schemas.microsoft.com/office/drawing/2014/main" val="3015657451"/>
                    </a:ext>
                  </a:extLst>
                </a:gridCol>
                <a:gridCol w="145773">
                  <a:extLst>
                    <a:ext uri="{9D8B030D-6E8A-4147-A177-3AD203B41FA5}">
                      <a16:colId xmlns:a16="http://schemas.microsoft.com/office/drawing/2014/main" val="2681859014"/>
                    </a:ext>
                  </a:extLst>
                </a:gridCol>
                <a:gridCol w="145773">
                  <a:extLst>
                    <a:ext uri="{9D8B030D-6E8A-4147-A177-3AD203B41FA5}">
                      <a16:colId xmlns:a16="http://schemas.microsoft.com/office/drawing/2014/main" val="4079622091"/>
                    </a:ext>
                  </a:extLst>
                </a:gridCol>
              </a:tblGrid>
              <a:tr h="342131">
                <a:tc>
                  <a:txBody>
                    <a:bodyPr/>
                    <a:lstStyle/>
                    <a:p>
                      <a:pPr algn="l"/>
                      <a:endParaRPr lang="en-US" sz="1200">
                        <a:gradFill>
                          <a:gsLst>
                            <a:gs pos="0">
                              <a:schemeClr val="tx2"/>
                            </a:gs>
                            <a:gs pos="100000">
                              <a:schemeClr val="tx2"/>
                            </a:gs>
                          </a:gsLst>
                          <a:lin ang="8100000" scaled="1"/>
                        </a:gradFill>
                        <a:latin typeface="+mj-lt"/>
                      </a:endParaRPr>
                    </a:p>
                  </a:txBody>
                  <a:tcPr marL="108549" marR="108549" marT="54275" marB="108549"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99557" rtl="0" eaLnBrk="1" latinLnBrk="0" hangingPunct="1"/>
                      <a:endParaRPr lang="en-US" sz="1200" b="1" kern="1200">
                        <a:gradFill>
                          <a:gsLst>
                            <a:gs pos="0">
                              <a:schemeClr val="tx2"/>
                            </a:gs>
                            <a:gs pos="100000">
                              <a:schemeClr val="tx2"/>
                            </a:gs>
                          </a:gsLst>
                          <a:lin ang="8100000" scaled="1"/>
                        </a:gradFill>
                        <a:highlight>
                          <a:srgbClr val="FFFF00"/>
                        </a:highlight>
                        <a:latin typeface="+mj-lt"/>
                        <a:ea typeface="+mn-ea"/>
                        <a:cs typeface="+mn-cs"/>
                      </a:endParaRPr>
                    </a:p>
                  </a:txBody>
                  <a:tcPr marL="0" marR="0" marT="54275" marB="108549"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699557" rtl="0" eaLnBrk="1" latinLnBrk="0" hangingPunct="1"/>
                      <a:endParaRPr lang="en-US" sz="1200" b="0" kern="1200" dirty="0">
                        <a:gradFill>
                          <a:gsLst>
                            <a:gs pos="0">
                              <a:schemeClr val="tx2"/>
                            </a:gs>
                            <a:gs pos="100000">
                              <a:schemeClr val="tx2"/>
                            </a:gs>
                          </a:gsLst>
                          <a:lin ang="8100000" scaled="1"/>
                        </a:gradFill>
                        <a:highlight>
                          <a:srgbClr val="FFFF00"/>
                        </a:highlight>
                        <a:latin typeface="+mj-lt"/>
                        <a:ea typeface="+mn-ea"/>
                        <a:cs typeface="+mn-cs"/>
                      </a:endParaRPr>
                    </a:p>
                  </a:txBody>
                  <a:tcPr marL="0" marR="0" marT="54275" marB="108549"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8178287"/>
                  </a:ext>
                </a:extLst>
              </a:tr>
            </a:tbl>
          </a:graphicData>
        </a:graphic>
      </p:graphicFrame>
      <p:graphicFrame>
        <p:nvGraphicFramePr>
          <p:cNvPr id="16" name="Table 15">
            <a:extLst>
              <a:ext uri="{FF2B5EF4-FFF2-40B4-BE49-F238E27FC236}">
                <a16:creationId xmlns:a16="http://schemas.microsoft.com/office/drawing/2014/main" id="{0415BAE2-2767-BB55-A0CE-B52C0AF4F58C}"/>
              </a:ext>
            </a:extLst>
          </p:cNvPr>
          <p:cNvGraphicFramePr>
            <a:graphicFrameLocks noGrp="1"/>
          </p:cNvGraphicFramePr>
          <p:nvPr/>
        </p:nvGraphicFramePr>
        <p:xfrm>
          <a:off x="7326860" y="1265156"/>
          <a:ext cx="1098309" cy="559064"/>
        </p:xfrm>
        <a:graphic>
          <a:graphicData uri="http://schemas.openxmlformats.org/drawingml/2006/table">
            <a:tbl>
              <a:tblPr firstRow="1" bandRow="1">
                <a:tableStyleId>{5C22544A-7EE6-4342-B048-85BDC9FD1C3A}</a:tableStyleId>
              </a:tblPr>
              <a:tblGrid>
                <a:gridCol w="1098309">
                  <a:extLst>
                    <a:ext uri="{9D8B030D-6E8A-4147-A177-3AD203B41FA5}">
                      <a16:colId xmlns:a16="http://schemas.microsoft.com/office/drawing/2014/main" val="3015657451"/>
                    </a:ext>
                  </a:extLst>
                </a:gridCol>
              </a:tblGrid>
              <a:tr h="551324">
                <a:tc>
                  <a:txBody>
                    <a:bodyPr/>
                    <a:lstStyle/>
                    <a:p>
                      <a:pPr algn="ctr"/>
                      <a:r>
                        <a:rPr lang="en-US" sz="1400" dirty="0">
                          <a:gradFill>
                            <a:gsLst>
                              <a:gs pos="0">
                                <a:schemeClr val="tx2"/>
                              </a:gs>
                              <a:gs pos="100000">
                                <a:schemeClr val="tx2"/>
                              </a:gs>
                            </a:gsLst>
                            <a:lin ang="8100000" scaled="1"/>
                          </a:gradFill>
                          <a:latin typeface="+mj-lt"/>
                        </a:rPr>
                        <a:t>IaaS</a:t>
                      </a:r>
                      <a:br>
                        <a:rPr lang="en-US" sz="1400" dirty="0">
                          <a:gradFill>
                            <a:gsLst>
                              <a:gs pos="0">
                                <a:schemeClr val="tx2"/>
                              </a:gs>
                              <a:gs pos="100000">
                                <a:schemeClr val="tx2"/>
                              </a:gs>
                            </a:gsLst>
                            <a:lin ang="8100000" scaled="1"/>
                          </a:gradFill>
                          <a:latin typeface="+mj-lt"/>
                        </a:rPr>
                      </a:br>
                      <a:r>
                        <a:rPr lang="en-US" sz="1200" b="0" dirty="0">
                          <a:gradFill>
                            <a:gsLst>
                              <a:gs pos="0">
                                <a:schemeClr val="tx2"/>
                              </a:gs>
                              <a:gs pos="100000">
                                <a:schemeClr val="tx2"/>
                              </a:gs>
                            </a:gsLst>
                            <a:lin ang="8100000" scaled="1"/>
                          </a:gradFill>
                          <a:latin typeface="+mj-lt"/>
                        </a:rPr>
                        <a:t>(BYO Model)</a:t>
                      </a:r>
                      <a:endParaRPr lang="en-US" sz="1400" b="0" dirty="0">
                        <a:gradFill>
                          <a:gsLst>
                            <a:gs pos="0">
                              <a:schemeClr val="tx2"/>
                            </a:gs>
                            <a:gs pos="100000">
                              <a:schemeClr val="tx2"/>
                            </a:gs>
                          </a:gsLst>
                          <a:lin ang="8100000" scaled="1"/>
                        </a:gradFill>
                        <a:latin typeface="+mj-lt"/>
                      </a:endParaRPr>
                    </a:p>
                  </a:txBody>
                  <a:tcPr marL="108549" marR="108549" marT="54275" marB="108549"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8178287"/>
                  </a:ext>
                </a:extLst>
              </a:tr>
            </a:tbl>
          </a:graphicData>
        </a:graphic>
      </p:graphicFrame>
      <p:graphicFrame>
        <p:nvGraphicFramePr>
          <p:cNvPr id="19" name="Table 18">
            <a:extLst>
              <a:ext uri="{FF2B5EF4-FFF2-40B4-BE49-F238E27FC236}">
                <a16:creationId xmlns:a16="http://schemas.microsoft.com/office/drawing/2014/main" id="{336812B4-52A4-31B5-FA2C-B1515E653347}"/>
              </a:ext>
            </a:extLst>
          </p:cNvPr>
          <p:cNvGraphicFramePr>
            <a:graphicFrameLocks noGrp="1"/>
          </p:cNvGraphicFramePr>
          <p:nvPr/>
        </p:nvGraphicFramePr>
        <p:xfrm>
          <a:off x="8064008" y="1265156"/>
          <a:ext cx="1406087" cy="559064"/>
        </p:xfrm>
        <a:graphic>
          <a:graphicData uri="http://schemas.openxmlformats.org/drawingml/2006/table">
            <a:tbl>
              <a:tblPr firstRow="1" bandRow="1">
                <a:tableStyleId>{5C22544A-7EE6-4342-B048-85BDC9FD1C3A}</a:tableStyleId>
              </a:tblPr>
              <a:tblGrid>
                <a:gridCol w="1406087">
                  <a:extLst>
                    <a:ext uri="{9D8B030D-6E8A-4147-A177-3AD203B41FA5}">
                      <a16:colId xmlns:a16="http://schemas.microsoft.com/office/drawing/2014/main" val="3015657451"/>
                    </a:ext>
                  </a:extLst>
                </a:gridCol>
              </a:tblGrid>
              <a:tr h="551324">
                <a:tc>
                  <a:txBody>
                    <a:bodyPr/>
                    <a:lstStyle/>
                    <a:p>
                      <a:pPr algn="ctr"/>
                      <a:r>
                        <a:rPr lang="en-US" sz="1400" dirty="0">
                          <a:gradFill>
                            <a:gsLst>
                              <a:gs pos="0">
                                <a:schemeClr val="tx2"/>
                              </a:gs>
                              <a:gs pos="100000">
                                <a:schemeClr val="tx2"/>
                              </a:gs>
                            </a:gsLst>
                            <a:lin ang="8100000" scaled="1"/>
                          </a:gradFill>
                          <a:latin typeface="+mj-lt"/>
                        </a:rPr>
                        <a:t>PaaS</a:t>
                      </a:r>
                      <a:br>
                        <a:rPr lang="en-US" sz="1400" dirty="0">
                          <a:gradFill>
                            <a:gsLst>
                              <a:gs pos="0">
                                <a:schemeClr val="tx2"/>
                              </a:gs>
                              <a:gs pos="100000">
                                <a:schemeClr val="tx2"/>
                              </a:gs>
                            </a:gsLst>
                            <a:lin ang="8100000" scaled="1"/>
                          </a:gradFill>
                          <a:latin typeface="+mj-lt"/>
                        </a:rPr>
                      </a:br>
                      <a:r>
                        <a:rPr lang="en-US" sz="1200" b="0" dirty="0">
                          <a:gradFill>
                            <a:gsLst>
                              <a:gs pos="0">
                                <a:schemeClr val="tx2"/>
                              </a:gs>
                              <a:gs pos="100000">
                                <a:schemeClr val="tx2"/>
                              </a:gs>
                            </a:gsLst>
                            <a:lin ang="8100000" scaled="1"/>
                          </a:gradFill>
                          <a:latin typeface="+mj-lt"/>
                        </a:rPr>
                        <a:t>(Azure AI)</a:t>
                      </a:r>
                      <a:endParaRPr lang="en-US" sz="1400" b="0" dirty="0">
                        <a:gradFill>
                          <a:gsLst>
                            <a:gs pos="0">
                              <a:schemeClr val="tx2"/>
                            </a:gs>
                            <a:gs pos="100000">
                              <a:schemeClr val="tx2"/>
                            </a:gs>
                          </a:gsLst>
                          <a:lin ang="8100000" scaled="1"/>
                        </a:gradFill>
                        <a:latin typeface="+mj-lt"/>
                      </a:endParaRPr>
                    </a:p>
                  </a:txBody>
                  <a:tcPr marL="108549" marR="108549" marT="54275" marB="108549"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8178287"/>
                  </a:ext>
                </a:extLst>
              </a:tr>
            </a:tbl>
          </a:graphicData>
        </a:graphic>
      </p:graphicFrame>
      <p:graphicFrame>
        <p:nvGraphicFramePr>
          <p:cNvPr id="24" name="Table 23">
            <a:extLst>
              <a:ext uri="{FF2B5EF4-FFF2-40B4-BE49-F238E27FC236}">
                <a16:creationId xmlns:a16="http://schemas.microsoft.com/office/drawing/2014/main" id="{EA270AE6-681C-D76C-F428-E9EC2F784D14}"/>
              </a:ext>
            </a:extLst>
          </p:cNvPr>
          <p:cNvGraphicFramePr>
            <a:graphicFrameLocks noGrp="1"/>
          </p:cNvGraphicFramePr>
          <p:nvPr/>
        </p:nvGraphicFramePr>
        <p:xfrm>
          <a:off x="9064477" y="1265155"/>
          <a:ext cx="1271980" cy="559064"/>
        </p:xfrm>
        <a:graphic>
          <a:graphicData uri="http://schemas.openxmlformats.org/drawingml/2006/table">
            <a:tbl>
              <a:tblPr firstRow="1" bandRow="1">
                <a:tableStyleId>{5C22544A-7EE6-4342-B048-85BDC9FD1C3A}</a:tableStyleId>
              </a:tblPr>
              <a:tblGrid>
                <a:gridCol w="1271980">
                  <a:extLst>
                    <a:ext uri="{9D8B030D-6E8A-4147-A177-3AD203B41FA5}">
                      <a16:colId xmlns:a16="http://schemas.microsoft.com/office/drawing/2014/main" val="3015657451"/>
                    </a:ext>
                  </a:extLst>
                </a:gridCol>
              </a:tblGrid>
              <a:tr h="551324">
                <a:tc>
                  <a:txBody>
                    <a:bodyPr/>
                    <a:lstStyle/>
                    <a:p>
                      <a:pPr algn="ctr"/>
                      <a:r>
                        <a:rPr lang="en-US" sz="1400" dirty="0">
                          <a:gradFill>
                            <a:gsLst>
                              <a:gs pos="0">
                                <a:schemeClr val="tx2"/>
                              </a:gs>
                              <a:gs pos="100000">
                                <a:schemeClr val="tx2"/>
                              </a:gs>
                            </a:gsLst>
                            <a:lin ang="8100000" scaled="1"/>
                          </a:gradFill>
                          <a:latin typeface="+mj-lt"/>
                        </a:rPr>
                        <a:t>SaaS</a:t>
                      </a:r>
                      <a:br>
                        <a:rPr lang="en-US" sz="1400" dirty="0">
                          <a:gradFill>
                            <a:gsLst>
                              <a:gs pos="0">
                                <a:schemeClr val="tx2"/>
                              </a:gs>
                              <a:gs pos="100000">
                                <a:schemeClr val="tx2"/>
                              </a:gs>
                            </a:gsLst>
                            <a:lin ang="8100000" scaled="1"/>
                          </a:gradFill>
                          <a:latin typeface="+mj-lt"/>
                        </a:rPr>
                      </a:br>
                      <a:r>
                        <a:rPr lang="en-US" sz="1200" b="0" dirty="0">
                          <a:gradFill>
                            <a:gsLst>
                              <a:gs pos="0">
                                <a:schemeClr val="tx2"/>
                              </a:gs>
                              <a:gs pos="100000">
                                <a:schemeClr val="tx2"/>
                              </a:gs>
                            </a:gsLst>
                            <a:lin ang="8100000" scaled="1"/>
                          </a:gradFill>
                          <a:latin typeface="+mj-lt"/>
                        </a:rPr>
                        <a:t>(Copilot)</a:t>
                      </a:r>
                      <a:endParaRPr lang="en-US" sz="1400" b="0" dirty="0">
                        <a:gradFill>
                          <a:gsLst>
                            <a:gs pos="0">
                              <a:schemeClr val="tx2"/>
                            </a:gs>
                            <a:gs pos="100000">
                              <a:schemeClr val="tx2"/>
                            </a:gs>
                          </a:gsLst>
                          <a:lin ang="8100000" scaled="1"/>
                        </a:gradFill>
                        <a:latin typeface="+mj-lt"/>
                      </a:endParaRPr>
                    </a:p>
                  </a:txBody>
                  <a:tcPr marL="108549" marR="108549" marT="54275" marB="108549"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8178287"/>
                  </a:ext>
                </a:extLst>
              </a:tr>
            </a:tbl>
          </a:graphicData>
        </a:graphic>
      </p:graphicFrame>
      <p:graphicFrame>
        <p:nvGraphicFramePr>
          <p:cNvPr id="26" name="Table 25">
            <a:extLst>
              <a:ext uri="{FF2B5EF4-FFF2-40B4-BE49-F238E27FC236}">
                <a16:creationId xmlns:a16="http://schemas.microsoft.com/office/drawing/2014/main" id="{3E391DD7-7610-22B5-1A63-F11A2C1694EC}"/>
              </a:ext>
            </a:extLst>
          </p:cNvPr>
          <p:cNvGraphicFramePr>
            <a:graphicFrameLocks noGrp="1"/>
          </p:cNvGraphicFramePr>
          <p:nvPr/>
        </p:nvGraphicFramePr>
        <p:xfrm>
          <a:off x="10459221" y="6174968"/>
          <a:ext cx="1170784" cy="325045"/>
        </p:xfrm>
        <a:graphic>
          <a:graphicData uri="http://schemas.openxmlformats.org/drawingml/2006/table">
            <a:tbl>
              <a:tblPr firstRow="1" bandRow="1">
                <a:tableStyleId>{5C22544A-7EE6-4342-B048-85BDC9FD1C3A}</a:tableStyleId>
              </a:tblPr>
              <a:tblGrid>
                <a:gridCol w="328493">
                  <a:extLst>
                    <a:ext uri="{9D8B030D-6E8A-4147-A177-3AD203B41FA5}">
                      <a16:colId xmlns:a16="http://schemas.microsoft.com/office/drawing/2014/main" val="1265651489"/>
                    </a:ext>
                  </a:extLst>
                </a:gridCol>
                <a:gridCol w="842291">
                  <a:extLst>
                    <a:ext uri="{9D8B030D-6E8A-4147-A177-3AD203B41FA5}">
                      <a16:colId xmlns:a16="http://schemas.microsoft.com/office/drawing/2014/main" val="1060466096"/>
                    </a:ext>
                  </a:extLst>
                </a:gridCol>
              </a:tblGrid>
              <a:tr h="325045">
                <a:tc>
                  <a:txBody>
                    <a:bodyPr/>
                    <a:lstStyle/>
                    <a:p>
                      <a:endParaRPr lang="en-US" sz="1200">
                        <a:gradFill>
                          <a:gsLst>
                            <a:gs pos="50000">
                              <a:schemeClr val="tx2"/>
                            </a:gs>
                            <a:gs pos="100000">
                              <a:schemeClr val="tx2"/>
                            </a:gs>
                          </a:gsLst>
                          <a:lin ang="8100000" scaled="1"/>
                        </a:gradFill>
                        <a:latin typeface="+mn-lt"/>
                      </a:endParaRPr>
                    </a:p>
                  </a:txBody>
                  <a:tcPr marL="84229" marR="84229" marT="42114" marB="42114"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6"/>
                    </a:solidFill>
                  </a:tcPr>
                </a:tc>
                <a:tc>
                  <a:txBody>
                    <a:bodyPr/>
                    <a:lstStyle/>
                    <a:p>
                      <a:pPr marL="0" algn="l" defTabSz="699557" rtl="0" eaLnBrk="1" latinLnBrk="0" hangingPunct="1"/>
                      <a:r>
                        <a:rPr lang="en-US" sz="1200" b="0" kern="1200" dirty="0">
                          <a:gradFill>
                            <a:gsLst>
                              <a:gs pos="50000">
                                <a:schemeClr val="tx2"/>
                              </a:gs>
                              <a:gs pos="100000">
                                <a:schemeClr val="tx2"/>
                              </a:gs>
                            </a:gsLst>
                            <a:lin ang="8100000" scaled="1"/>
                          </a:gradFill>
                          <a:latin typeface="+mn-lt"/>
                          <a:ea typeface="+mn-ea"/>
                          <a:cs typeface="+mn-cs"/>
                        </a:rPr>
                        <a:t>Customer</a:t>
                      </a:r>
                    </a:p>
                  </a:txBody>
                  <a:tcPr marL="84229" marR="84229" marT="42114" marB="42114"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870584792"/>
                  </a:ext>
                </a:extLst>
              </a:tr>
            </a:tbl>
          </a:graphicData>
        </a:graphic>
      </p:graphicFrame>
      <p:graphicFrame>
        <p:nvGraphicFramePr>
          <p:cNvPr id="27" name="Table 26">
            <a:extLst>
              <a:ext uri="{FF2B5EF4-FFF2-40B4-BE49-F238E27FC236}">
                <a16:creationId xmlns:a16="http://schemas.microsoft.com/office/drawing/2014/main" id="{6D8424F9-B2EC-4581-08C1-44CA2E3D7ECF}"/>
              </a:ext>
            </a:extLst>
          </p:cNvPr>
          <p:cNvGraphicFramePr>
            <a:graphicFrameLocks noGrp="1"/>
          </p:cNvGraphicFramePr>
          <p:nvPr/>
        </p:nvGraphicFramePr>
        <p:xfrm>
          <a:off x="10456835" y="5413590"/>
          <a:ext cx="1173170" cy="325045"/>
        </p:xfrm>
        <a:graphic>
          <a:graphicData uri="http://schemas.openxmlformats.org/drawingml/2006/table">
            <a:tbl>
              <a:tblPr firstRow="1" bandRow="1">
                <a:tableStyleId>{5C22544A-7EE6-4342-B048-85BDC9FD1C3A}</a:tableStyleId>
              </a:tblPr>
              <a:tblGrid>
                <a:gridCol w="330879">
                  <a:extLst>
                    <a:ext uri="{9D8B030D-6E8A-4147-A177-3AD203B41FA5}">
                      <a16:colId xmlns:a16="http://schemas.microsoft.com/office/drawing/2014/main" val="657516371"/>
                    </a:ext>
                  </a:extLst>
                </a:gridCol>
                <a:gridCol w="842291">
                  <a:extLst>
                    <a:ext uri="{9D8B030D-6E8A-4147-A177-3AD203B41FA5}">
                      <a16:colId xmlns:a16="http://schemas.microsoft.com/office/drawing/2014/main" val="3194317718"/>
                    </a:ext>
                  </a:extLst>
                </a:gridCol>
              </a:tblGrid>
              <a:tr h="325045">
                <a:tc>
                  <a:txBody>
                    <a:bodyPr/>
                    <a:lstStyle/>
                    <a:p>
                      <a:endParaRPr lang="en-US" sz="1200">
                        <a:gradFill>
                          <a:gsLst>
                            <a:gs pos="50000">
                              <a:schemeClr val="tx2"/>
                            </a:gs>
                            <a:gs pos="100000">
                              <a:schemeClr val="tx2"/>
                            </a:gs>
                          </a:gsLst>
                          <a:lin ang="8100000" scaled="1"/>
                        </a:gradFill>
                        <a:latin typeface="+mn-lt"/>
                      </a:endParaRPr>
                    </a:p>
                  </a:txBody>
                  <a:tcPr marL="84229" marR="84229" marT="42114" marB="42114"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gradFill>
                      <a:gsLst>
                        <a:gs pos="50000">
                          <a:schemeClr val="accent2"/>
                        </a:gs>
                        <a:gs pos="50000">
                          <a:schemeClr val="accent1"/>
                        </a:gs>
                      </a:gsLst>
                      <a:lin ang="2820000" scaled="0"/>
                    </a:gradFill>
                  </a:tcPr>
                </a:tc>
                <a:tc>
                  <a:txBody>
                    <a:bodyPr/>
                    <a:lstStyle/>
                    <a:p>
                      <a:pPr marL="0" algn="l" defTabSz="699557" rtl="0" eaLnBrk="1" latinLnBrk="0" hangingPunct="1"/>
                      <a:endParaRPr lang="en-US" sz="1200" b="0" kern="1200" dirty="0">
                        <a:gradFill>
                          <a:gsLst>
                            <a:gs pos="50000">
                              <a:schemeClr val="tx2"/>
                            </a:gs>
                            <a:gs pos="100000">
                              <a:schemeClr val="tx2"/>
                            </a:gs>
                          </a:gsLst>
                          <a:lin ang="8100000" scaled="1"/>
                        </a:gradFill>
                        <a:latin typeface="+mn-lt"/>
                        <a:ea typeface="+mn-ea"/>
                        <a:cs typeface="+mn-cs"/>
                      </a:endParaRPr>
                    </a:p>
                  </a:txBody>
                  <a:tcPr marL="84229" marR="84229" marT="42114" marB="42114"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870584792"/>
                  </a:ext>
                </a:extLst>
              </a:tr>
            </a:tbl>
          </a:graphicData>
        </a:graphic>
      </p:graphicFrame>
      <p:sp>
        <p:nvSpPr>
          <p:cNvPr id="36" name="TextBox 35">
            <a:extLst>
              <a:ext uri="{FF2B5EF4-FFF2-40B4-BE49-F238E27FC236}">
                <a16:creationId xmlns:a16="http://schemas.microsoft.com/office/drawing/2014/main" id="{3ECFF0D4-8EDC-A1D7-CA6C-595336800D8E}"/>
              </a:ext>
            </a:extLst>
          </p:cNvPr>
          <p:cNvSpPr txBox="1"/>
          <p:nvPr/>
        </p:nvSpPr>
        <p:spPr>
          <a:xfrm>
            <a:off x="1206220" y="3243403"/>
            <a:ext cx="8975408" cy="1329372"/>
          </a:xfrm>
          <a:prstGeom prst="rect">
            <a:avLst/>
          </a:prstGeom>
          <a:noFill/>
          <a:ln w="19050">
            <a:solidFill>
              <a:schemeClr val="tx1"/>
            </a:solidFill>
          </a:ln>
        </p:spPr>
        <p:txBody>
          <a:bodyPr wrap="none" lIns="0" tIns="0" rIns="0" bIns="0" anchor="ctr">
            <a:noAutofit/>
          </a:bodyPr>
          <a:lstStyle/>
          <a:p>
            <a:pPr algn="ctr" defTabSz="896537">
              <a:defRPr/>
            </a:pPr>
            <a:endParaRPr lang="en-US" sz="1569" b="1" i="1">
              <a:solidFill>
                <a:srgbClr val="FFFFFF"/>
              </a:solidFill>
              <a:latin typeface="Segoe UI"/>
            </a:endParaRPr>
          </a:p>
        </p:txBody>
      </p:sp>
      <p:graphicFrame>
        <p:nvGraphicFramePr>
          <p:cNvPr id="37" name="Table 36">
            <a:extLst>
              <a:ext uri="{FF2B5EF4-FFF2-40B4-BE49-F238E27FC236}">
                <a16:creationId xmlns:a16="http://schemas.microsoft.com/office/drawing/2014/main" id="{1035DB73-3F6F-7AB2-9D89-69E2F9D27769}"/>
              </a:ext>
            </a:extLst>
          </p:cNvPr>
          <p:cNvGraphicFramePr>
            <a:graphicFrameLocks noGrp="1"/>
          </p:cNvGraphicFramePr>
          <p:nvPr/>
        </p:nvGraphicFramePr>
        <p:xfrm>
          <a:off x="3407103" y="3280136"/>
          <a:ext cx="6721874" cy="1287640"/>
        </p:xfrm>
        <a:graphic>
          <a:graphicData uri="http://schemas.openxmlformats.org/drawingml/2006/table">
            <a:tbl>
              <a:tblPr bandRow="1">
                <a:tableStyleId>{5C22544A-7EE6-4342-B048-85BDC9FD1C3A}</a:tableStyleId>
              </a:tblPr>
              <a:tblGrid>
                <a:gridCol w="4032257">
                  <a:extLst>
                    <a:ext uri="{9D8B030D-6E8A-4147-A177-3AD203B41FA5}">
                      <a16:colId xmlns:a16="http://schemas.microsoft.com/office/drawing/2014/main" val="4138611114"/>
                    </a:ext>
                  </a:extLst>
                </a:gridCol>
                <a:gridCol w="896539">
                  <a:extLst>
                    <a:ext uri="{9D8B030D-6E8A-4147-A177-3AD203B41FA5}">
                      <a16:colId xmlns:a16="http://schemas.microsoft.com/office/drawing/2014/main" val="3227296965"/>
                    </a:ext>
                  </a:extLst>
                </a:gridCol>
                <a:gridCol w="896539">
                  <a:extLst>
                    <a:ext uri="{9D8B030D-6E8A-4147-A177-3AD203B41FA5}">
                      <a16:colId xmlns:a16="http://schemas.microsoft.com/office/drawing/2014/main" val="2757239372"/>
                    </a:ext>
                  </a:extLst>
                </a:gridCol>
                <a:gridCol w="896539">
                  <a:extLst>
                    <a:ext uri="{9D8B030D-6E8A-4147-A177-3AD203B41FA5}">
                      <a16:colId xmlns:a16="http://schemas.microsoft.com/office/drawing/2014/main" val="574707803"/>
                    </a:ext>
                  </a:extLst>
                </a:gridCol>
              </a:tblGrid>
              <a:tr h="317742">
                <a:tc>
                  <a:txBody>
                    <a:bodyPr/>
                    <a:lstStyle/>
                    <a:p>
                      <a:r>
                        <a:rPr lang="en-US" sz="1400">
                          <a:gradFill>
                            <a:gsLst>
                              <a:gs pos="0">
                                <a:schemeClr val="tx2"/>
                              </a:gs>
                              <a:gs pos="100000">
                                <a:schemeClr val="tx2"/>
                              </a:gs>
                            </a:gsLst>
                            <a:lin ang="8100000" scaled="1"/>
                          </a:gradFill>
                          <a:latin typeface="+mn-lt"/>
                        </a:rPr>
                        <a:t>AI Plugins and Data Connections</a:t>
                      </a:r>
                    </a:p>
                  </a:txBody>
                  <a:tcPr marL="108549" marR="108549" marT="54275" marB="54275"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gradFill>
                      <a:gsLst>
                        <a:gs pos="50000">
                          <a:schemeClr val="accent6"/>
                        </a:gs>
                        <a:gs pos="50000">
                          <a:schemeClr val="accent1"/>
                        </a:gs>
                      </a:gsLst>
                      <a:lin ang="4200000" scaled="0"/>
                    </a:gradFill>
                  </a:tcPr>
                </a:tc>
                <a:extLst>
                  <a:ext uri="{0D108BD9-81ED-4DB2-BD59-A6C34878D82A}">
                    <a16:rowId xmlns:a16="http://schemas.microsoft.com/office/drawing/2014/main" val="2488937712"/>
                  </a:ext>
                </a:extLst>
              </a:tr>
              <a:tr h="317742">
                <a:tc>
                  <a:txBody>
                    <a:bodyPr/>
                    <a:lstStyle/>
                    <a:p>
                      <a:r>
                        <a:rPr lang="en-US" sz="1400">
                          <a:gradFill>
                            <a:gsLst>
                              <a:gs pos="0">
                                <a:schemeClr val="tx2"/>
                              </a:gs>
                              <a:gs pos="100000">
                                <a:schemeClr val="tx2"/>
                              </a:gs>
                            </a:gsLst>
                            <a:lin ang="8100000" scaled="1"/>
                          </a:gradFill>
                          <a:latin typeface="+mn-lt"/>
                        </a:rPr>
                        <a:t>Application Design and Implementation</a:t>
                      </a:r>
                    </a:p>
                  </a:txBody>
                  <a:tcPr marL="108549" marR="108549" marT="54275" marB="54275"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218483576"/>
                  </a:ext>
                </a:extLst>
              </a:tr>
              <a:tr h="317742">
                <a:tc>
                  <a:txBody>
                    <a:bodyPr/>
                    <a:lstStyle/>
                    <a:p>
                      <a:r>
                        <a:rPr lang="en-US" sz="1400">
                          <a:gradFill>
                            <a:gsLst>
                              <a:gs pos="0">
                                <a:schemeClr val="tx2"/>
                              </a:gs>
                              <a:gs pos="100000">
                                <a:schemeClr val="tx2"/>
                              </a:gs>
                            </a:gsLst>
                            <a:lin ang="8100000" scaled="1"/>
                          </a:gradFill>
                          <a:latin typeface="+mn-lt"/>
                        </a:rPr>
                        <a:t>Application Infrastructure</a:t>
                      </a:r>
                    </a:p>
                  </a:txBody>
                  <a:tcPr marL="108549" marR="108549" marT="54275" marB="54275"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875471464"/>
                  </a:ext>
                </a:extLst>
              </a:tr>
              <a:tr h="317742">
                <a:tc>
                  <a:txBody>
                    <a:bodyPr/>
                    <a:lstStyle/>
                    <a:p>
                      <a:r>
                        <a:rPr lang="en-US" sz="1400">
                          <a:gradFill>
                            <a:gsLst>
                              <a:gs pos="0">
                                <a:schemeClr val="tx2"/>
                              </a:gs>
                              <a:gs pos="100000">
                                <a:schemeClr val="tx2"/>
                              </a:gs>
                            </a:gsLst>
                            <a:lin ang="8100000" scaled="1"/>
                          </a:gradFill>
                          <a:latin typeface="+mn-lt"/>
                        </a:rPr>
                        <a:t>Application Safety Systems</a:t>
                      </a:r>
                    </a:p>
                  </a:txBody>
                  <a:tcPr marL="108549" marR="108549" marT="54275" marB="54275"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gradFill>
                      <a:gsLst>
                        <a:gs pos="50000">
                          <a:schemeClr val="accent6"/>
                        </a:gs>
                        <a:gs pos="50000">
                          <a:schemeClr val="accent1"/>
                        </a:gs>
                      </a:gsLst>
                      <a:lin ang="4200000" scaled="0"/>
                    </a:gradFill>
                  </a:tcPr>
                </a:tc>
                <a:tc>
                  <a:txBody>
                    <a:bodyPr/>
                    <a:lstStyle/>
                    <a:p>
                      <a:endParaRPr lang="en-US" sz="1400" dirty="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212258927"/>
                  </a:ext>
                </a:extLst>
              </a:tr>
            </a:tbl>
          </a:graphicData>
        </a:graphic>
      </p:graphicFrame>
      <p:graphicFrame>
        <p:nvGraphicFramePr>
          <p:cNvPr id="38" name="Table 37">
            <a:extLst>
              <a:ext uri="{FF2B5EF4-FFF2-40B4-BE49-F238E27FC236}">
                <a16:creationId xmlns:a16="http://schemas.microsoft.com/office/drawing/2014/main" id="{4D83D5EB-9094-8EFC-4039-B6760A419DE7}"/>
              </a:ext>
            </a:extLst>
          </p:cNvPr>
          <p:cNvGraphicFramePr>
            <a:graphicFrameLocks noGrp="1"/>
          </p:cNvGraphicFramePr>
          <p:nvPr/>
        </p:nvGraphicFramePr>
        <p:xfrm>
          <a:off x="3407103" y="1858878"/>
          <a:ext cx="6721874" cy="1287640"/>
        </p:xfrm>
        <a:graphic>
          <a:graphicData uri="http://schemas.openxmlformats.org/drawingml/2006/table">
            <a:tbl>
              <a:tblPr bandRow="1">
                <a:tableStyleId>{5C22544A-7EE6-4342-B048-85BDC9FD1C3A}</a:tableStyleId>
              </a:tblPr>
              <a:tblGrid>
                <a:gridCol w="4032257">
                  <a:extLst>
                    <a:ext uri="{9D8B030D-6E8A-4147-A177-3AD203B41FA5}">
                      <a16:colId xmlns:a16="http://schemas.microsoft.com/office/drawing/2014/main" val="4138611114"/>
                    </a:ext>
                  </a:extLst>
                </a:gridCol>
                <a:gridCol w="896539">
                  <a:extLst>
                    <a:ext uri="{9D8B030D-6E8A-4147-A177-3AD203B41FA5}">
                      <a16:colId xmlns:a16="http://schemas.microsoft.com/office/drawing/2014/main" val="3227296965"/>
                    </a:ext>
                  </a:extLst>
                </a:gridCol>
                <a:gridCol w="896539">
                  <a:extLst>
                    <a:ext uri="{9D8B030D-6E8A-4147-A177-3AD203B41FA5}">
                      <a16:colId xmlns:a16="http://schemas.microsoft.com/office/drawing/2014/main" val="2757239372"/>
                    </a:ext>
                  </a:extLst>
                </a:gridCol>
                <a:gridCol w="896539">
                  <a:extLst>
                    <a:ext uri="{9D8B030D-6E8A-4147-A177-3AD203B41FA5}">
                      <a16:colId xmlns:a16="http://schemas.microsoft.com/office/drawing/2014/main" val="574707803"/>
                    </a:ext>
                  </a:extLst>
                </a:gridCol>
              </a:tblGrid>
              <a:tr h="317742">
                <a:tc>
                  <a:txBody>
                    <a:bodyPr/>
                    <a:lstStyle/>
                    <a:p>
                      <a:pPr marL="0" algn="l" defTabSz="932742" rtl="0" eaLnBrk="1" latinLnBrk="0" hangingPunct="1"/>
                      <a:r>
                        <a:rPr lang="en-US" sz="1400" kern="1200">
                          <a:gradFill>
                            <a:gsLst>
                              <a:gs pos="50000">
                                <a:schemeClr val="tx2"/>
                              </a:gs>
                              <a:gs pos="100000">
                                <a:schemeClr val="tx2"/>
                              </a:gs>
                            </a:gsLst>
                            <a:lin ang="8100000" scaled="1"/>
                          </a:gradFill>
                          <a:latin typeface="+mn-lt"/>
                          <a:ea typeface="+mn-ea"/>
                          <a:cs typeface="+mn-cs"/>
                        </a:rPr>
                        <a:t>User Training and Accountability</a:t>
                      </a:r>
                    </a:p>
                  </a:txBody>
                  <a:tcPr marL="96963" marR="96963" marT="48481" marB="48481"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2663817762"/>
                  </a:ext>
                </a:extLst>
              </a:tr>
              <a:tr h="317742">
                <a:tc>
                  <a:txBody>
                    <a:bodyPr/>
                    <a:lstStyle/>
                    <a:p>
                      <a:r>
                        <a:rPr lang="en-US" sz="1400">
                          <a:gradFill>
                            <a:gsLst>
                              <a:gs pos="50000">
                                <a:schemeClr val="tx2"/>
                              </a:gs>
                              <a:gs pos="100000">
                                <a:schemeClr val="tx2"/>
                              </a:gs>
                            </a:gsLst>
                            <a:lin ang="8100000" scaled="1"/>
                          </a:gradFill>
                          <a:latin typeface="+mn-lt"/>
                        </a:rPr>
                        <a:t>Usage Policy, Admin Controls</a:t>
                      </a:r>
                    </a:p>
                  </a:txBody>
                  <a:tcPr marL="96963" marR="96963" marT="48481" marB="48481"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2473078000"/>
                  </a:ext>
                </a:extLst>
              </a:tr>
              <a:tr h="317742">
                <a:tc>
                  <a:txBody>
                    <a:bodyPr/>
                    <a:lstStyle/>
                    <a:p>
                      <a:r>
                        <a:rPr lang="en-US" sz="1400">
                          <a:gradFill>
                            <a:gsLst>
                              <a:gs pos="50000">
                                <a:schemeClr val="tx2"/>
                              </a:gs>
                              <a:gs pos="100000">
                                <a:schemeClr val="tx2"/>
                              </a:gs>
                            </a:gsLst>
                            <a:lin ang="8100000" scaled="1"/>
                          </a:gradFill>
                          <a:latin typeface="+mn-lt"/>
                        </a:rPr>
                        <a:t>Identity, Device, and Access Management</a:t>
                      </a:r>
                    </a:p>
                  </a:txBody>
                  <a:tcPr marL="96963" marR="96963" marT="48481" marB="48481"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gradFill>
                      <a:gsLst>
                        <a:gs pos="50000">
                          <a:schemeClr val="accent6"/>
                        </a:gs>
                        <a:gs pos="50000">
                          <a:schemeClr val="accent1"/>
                        </a:gs>
                      </a:gsLst>
                      <a:lin ang="4200000" scaled="0"/>
                    </a:gradFill>
                  </a:tcPr>
                </a:tc>
                <a:extLst>
                  <a:ext uri="{0D108BD9-81ED-4DB2-BD59-A6C34878D82A}">
                    <a16:rowId xmlns:a16="http://schemas.microsoft.com/office/drawing/2014/main" val="3259854086"/>
                  </a:ext>
                </a:extLst>
              </a:tr>
              <a:tr h="317742">
                <a:tc>
                  <a:txBody>
                    <a:bodyPr/>
                    <a:lstStyle/>
                    <a:p>
                      <a:r>
                        <a:rPr lang="en-US" sz="1400">
                          <a:gradFill>
                            <a:gsLst>
                              <a:gs pos="50000">
                                <a:schemeClr val="tx2"/>
                              </a:gs>
                              <a:gs pos="100000">
                                <a:schemeClr val="tx2"/>
                              </a:gs>
                            </a:gsLst>
                            <a:lin ang="8100000" scaled="1"/>
                          </a:gradFill>
                          <a:latin typeface="+mn-lt"/>
                        </a:rPr>
                        <a:t>Data Governance</a:t>
                      </a:r>
                    </a:p>
                  </a:txBody>
                  <a:tcPr marL="96963" marR="96963" marT="48481" marB="48481" anchor="ctr">
                    <a:lnL w="1270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endParaRPr lang="en-US" sz="1400" dirty="0">
                        <a:gradFill>
                          <a:gsLst>
                            <a:gs pos="0">
                              <a:schemeClr val="tx2"/>
                            </a:gs>
                            <a:gs pos="100000">
                              <a:schemeClr val="tx2"/>
                            </a:gs>
                          </a:gsLst>
                          <a:lin ang="8100000" scaled="1"/>
                        </a:gradFill>
                      </a:endParaRPr>
                    </a:p>
                  </a:txBody>
                  <a:tcPr marL="108549" marR="108549" marT="54275" marB="54275"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gradFill>
                      <a:gsLst>
                        <a:gs pos="50000">
                          <a:schemeClr val="accent6"/>
                        </a:gs>
                        <a:gs pos="50000">
                          <a:schemeClr val="accent1"/>
                        </a:gs>
                      </a:gsLst>
                      <a:lin ang="4200000" scaled="0"/>
                    </a:gradFill>
                  </a:tcPr>
                </a:tc>
                <a:extLst>
                  <a:ext uri="{0D108BD9-81ED-4DB2-BD59-A6C34878D82A}">
                    <a16:rowId xmlns:a16="http://schemas.microsoft.com/office/drawing/2014/main" val="2107721374"/>
                  </a:ext>
                </a:extLst>
              </a:tr>
            </a:tbl>
          </a:graphicData>
        </a:graphic>
      </p:graphicFrame>
      <p:graphicFrame>
        <p:nvGraphicFramePr>
          <p:cNvPr id="39" name="Table 38">
            <a:extLst>
              <a:ext uri="{FF2B5EF4-FFF2-40B4-BE49-F238E27FC236}">
                <a16:creationId xmlns:a16="http://schemas.microsoft.com/office/drawing/2014/main" id="{4476B901-0550-2DDF-70DB-7415D3FF1570}"/>
              </a:ext>
            </a:extLst>
          </p:cNvPr>
          <p:cNvGraphicFramePr>
            <a:graphicFrameLocks noGrp="1"/>
          </p:cNvGraphicFramePr>
          <p:nvPr/>
        </p:nvGraphicFramePr>
        <p:xfrm>
          <a:off x="10456835" y="5020183"/>
          <a:ext cx="1173170" cy="325045"/>
        </p:xfrm>
        <a:graphic>
          <a:graphicData uri="http://schemas.openxmlformats.org/drawingml/2006/table">
            <a:tbl>
              <a:tblPr firstRow="1" bandRow="1">
                <a:tableStyleId>{5C22544A-7EE6-4342-B048-85BDC9FD1C3A}</a:tableStyleId>
              </a:tblPr>
              <a:tblGrid>
                <a:gridCol w="330879">
                  <a:extLst>
                    <a:ext uri="{9D8B030D-6E8A-4147-A177-3AD203B41FA5}">
                      <a16:colId xmlns:a16="http://schemas.microsoft.com/office/drawing/2014/main" val="657516371"/>
                    </a:ext>
                  </a:extLst>
                </a:gridCol>
                <a:gridCol w="842291">
                  <a:extLst>
                    <a:ext uri="{9D8B030D-6E8A-4147-A177-3AD203B41FA5}">
                      <a16:colId xmlns:a16="http://schemas.microsoft.com/office/drawing/2014/main" val="3194317718"/>
                    </a:ext>
                  </a:extLst>
                </a:gridCol>
              </a:tblGrid>
              <a:tr h="325045">
                <a:tc>
                  <a:txBody>
                    <a:bodyPr/>
                    <a:lstStyle/>
                    <a:p>
                      <a:endParaRPr lang="en-US" sz="1200">
                        <a:gradFill>
                          <a:gsLst>
                            <a:gs pos="50000">
                              <a:schemeClr val="tx2"/>
                            </a:gs>
                            <a:gs pos="100000">
                              <a:schemeClr val="tx2"/>
                            </a:gs>
                          </a:gsLst>
                          <a:lin ang="8100000" scaled="1"/>
                        </a:gradFill>
                        <a:latin typeface="+mn-lt"/>
                      </a:endParaRPr>
                    </a:p>
                  </a:txBody>
                  <a:tcPr marL="84229" marR="84229" marT="42114" marB="42114"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1"/>
                    </a:solidFill>
                  </a:tcPr>
                </a:tc>
                <a:tc>
                  <a:txBody>
                    <a:bodyPr/>
                    <a:lstStyle/>
                    <a:p>
                      <a:pPr marL="0" algn="l" defTabSz="699557" rtl="0" eaLnBrk="1" latinLnBrk="0" hangingPunct="1"/>
                      <a:r>
                        <a:rPr lang="en-US" sz="1200" b="0" kern="1200" dirty="0">
                          <a:gradFill>
                            <a:gsLst>
                              <a:gs pos="50000">
                                <a:schemeClr val="tx2"/>
                              </a:gs>
                              <a:gs pos="100000">
                                <a:schemeClr val="tx2"/>
                              </a:gs>
                            </a:gsLst>
                            <a:lin ang="8100000" scaled="1"/>
                          </a:gradFill>
                          <a:latin typeface="+mn-lt"/>
                          <a:ea typeface="+mn-ea"/>
                          <a:cs typeface="+mn-cs"/>
                        </a:rPr>
                        <a:t>Microsoft</a:t>
                      </a:r>
                    </a:p>
                  </a:txBody>
                  <a:tcPr marL="84229" marR="84229" marT="42114" marB="42114"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870584792"/>
                  </a:ext>
                </a:extLst>
              </a:tr>
            </a:tbl>
          </a:graphicData>
        </a:graphic>
      </p:graphicFrame>
      <p:sp>
        <p:nvSpPr>
          <p:cNvPr id="40" name="TextBox 39">
            <a:extLst>
              <a:ext uri="{FF2B5EF4-FFF2-40B4-BE49-F238E27FC236}">
                <a16:creationId xmlns:a16="http://schemas.microsoft.com/office/drawing/2014/main" id="{5F7C906A-4AB0-783F-3483-0A4A1A5F50D7}"/>
              </a:ext>
            </a:extLst>
          </p:cNvPr>
          <p:cNvSpPr txBox="1"/>
          <p:nvPr/>
        </p:nvSpPr>
        <p:spPr>
          <a:xfrm>
            <a:off x="10870643" y="5402869"/>
            <a:ext cx="759363" cy="331941"/>
          </a:xfrm>
          <a:prstGeom prst="rect">
            <a:avLst/>
          </a:prstGeom>
          <a:noFill/>
        </p:spPr>
        <p:txBody>
          <a:bodyPr wrap="square" lIns="0" tIns="0" rIns="0" bIns="0" rtlCol="0">
            <a:spAutoFit/>
          </a:bodyPr>
          <a:lstStyle/>
          <a:p>
            <a:pPr defTabSz="914554"/>
            <a:r>
              <a:rPr lang="en-US" sz="1079">
                <a:solidFill>
                  <a:srgbClr val="000000"/>
                </a:solidFill>
                <a:latin typeface="Segoe UI"/>
              </a:rPr>
              <a:t>Model Dependent</a:t>
            </a:r>
          </a:p>
        </p:txBody>
      </p:sp>
    </p:spTree>
    <p:extLst>
      <p:ext uri="{BB962C8B-B14F-4D97-AF65-F5344CB8AC3E}">
        <p14:creationId xmlns:p14="http://schemas.microsoft.com/office/powerpoint/2010/main" val="3337994612"/>
      </p:ext>
    </p:extLst>
  </p:cSld>
  <p:clrMapOvr>
    <a:masterClrMapping/>
  </p:clrMapOvr>
  <p:transition>
    <p:fade/>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A167001-9009-98BA-050C-A5144A6D0733}"/>
              </a:ext>
            </a:extLst>
          </p:cNvPr>
          <p:cNvSpPr>
            <a:spLocks noGrp="1"/>
          </p:cNvSpPr>
          <p:nvPr>
            <p:ph type="title"/>
          </p:nvPr>
        </p:nvSpPr>
        <p:spPr>
          <a:xfrm>
            <a:off x="588263" y="457243"/>
            <a:ext cx="11018520" cy="916171"/>
          </a:xfrm>
        </p:spPr>
        <p:txBody>
          <a:bodyPr/>
          <a:lstStyle/>
          <a:p>
            <a:r>
              <a:rPr lang="en-US"/>
              <a:t>Microsoft Approach</a:t>
            </a:r>
            <a:br>
              <a:rPr lang="en-US"/>
            </a:br>
            <a:r>
              <a:rPr lang="en-US" sz="2353" i="1"/>
              <a:t>Focused on responsible rapid integration of technology</a:t>
            </a:r>
          </a:p>
        </p:txBody>
      </p:sp>
      <mc:AlternateContent xmlns:mc="http://schemas.openxmlformats.org/markup-compatibility/2006" xmlns:pslz="http://schemas.microsoft.com/office/powerpoint/2016/slidezoom">
        <mc:Choice Requires="pslz">
          <p:graphicFrame>
            <p:nvGraphicFramePr>
              <p:cNvPr id="3" name="Slide Zoom 2">
                <a:extLst>
                  <a:ext uri="{FF2B5EF4-FFF2-40B4-BE49-F238E27FC236}">
                    <a16:creationId xmlns:a16="http://schemas.microsoft.com/office/drawing/2014/main" id="{583F5198-C34D-9665-38C9-E739F4629791}"/>
                  </a:ext>
                </a:extLst>
              </p:cNvPr>
              <p:cNvGraphicFramePr>
                <a:graphicFrameLocks noChangeAspect="1"/>
              </p:cNvGraphicFramePr>
              <p:nvPr/>
            </p:nvGraphicFramePr>
            <p:xfrm>
              <a:off x="8342252" y="2449965"/>
              <a:ext cx="3481061" cy="1958070"/>
            </p:xfrm>
            <a:graphic>
              <a:graphicData uri="http://schemas.microsoft.com/office/powerpoint/2016/slidezoom">
                <pslz:sldZm>
                  <pslz:sldZmObj sldId="256" cId="2448138395">
                    <pslz:zmPr id="{C7E11BF0-8AD7-485A-AF28-53ED08012543}" returnToParent="0" transitionDur="1000">
                      <p166:blipFill xmlns:p166="http://schemas.microsoft.com/office/powerpoint/2016/6/main">
                        <a:blip r:embed="rId3"/>
                        <a:stretch>
                          <a:fillRect/>
                        </a:stretch>
                      </p166:blipFill>
                      <p166:spPr xmlns:p166="http://schemas.microsoft.com/office/powerpoint/2016/6/main">
                        <a:xfrm>
                          <a:off x="0" y="0"/>
                          <a:ext cx="3481061" cy="1958070"/>
                        </a:xfrm>
                        <a:prstGeom prst="rect">
                          <a:avLst/>
                        </a:prstGeom>
                        <a:solidFill>
                          <a:schemeClr val="accent4">
                            <a:lumMod val="20000"/>
                            <a:lumOff val="80000"/>
                          </a:schemeClr>
                        </a:solidFill>
                        <a:ln>
                          <a:noFill/>
                          <a:headEnd type="none" w="med" len="med"/>
                          <a:tailEnd type="none" w="med" len="med"/>
                        </a:ln>
                        <a:effectLst>
                          <a:outerShdw blurRad="50800" dist="38100" dir="5400000" algn="t" rotWithShape="0">
                            <a:prstClr val="black">
                              <a:alpha val="20000"/>
                            </a:prstClr>
                          </a:outerShdw>
                        </a:effectLst>
                      </p166:spPr>
                    </pslz:zmPr>
                  </pslz:sldZmObj>
                </pslz:sldZm>
              </a:graphicData>
            </a:graphic>
          </p:graphicFrame>
        </mc:Choice>
        <mc:Fallback xmlns="">
          <p:pic>
            <p:nvPicPr>
              <p:cNvPr id="3" name="Slide Zoom 2">
                <a:hlinkClick r:id="rId4" action="ppaction://hlinksldjump"/>
                <a:extLst>
                  <a:ext uri="{FF2B5EF4-FFF2-40B4-BE49-F238E27FC236}">
                    <a16:creationId xmlns:a16="http://schemas.microsoft.com/office/drawing/2014/main" id="{583F5198-C34D-9665-38C9-E739F4629791}"/>
                  </a:ext>
                </a:extLst>
              </p:cNvPr>
              <p:cNvPicPr>
                <a:picLocks noGrp="1" noRot="1" noChangeAspect="1" noMove="1" noResize="1" noEditPoints="1" noAdjustHandles="1" noChangeArrowheads="1" noChangeShapeType="1"/>
              </p:cNvPicPr>
              <p:nvPr/>
            </p:nvPicPr>
            <p:blipFill>
              <a:blip r:embed="rId5"/>
              <a:stretch>
                <a:fillRect/>
              </a:stretch>
            </p:blipFill>
            <p:spPr>
              <a:xfrm>
                <a:off x="8342252" y="2449965"/>
                <a:ext cx="3481061" cy="1958070"/>
              </a:xfrm>
              <a:prstGeom prst="rect">
                <a:avLst/>
              </a:prstGeom>
              <a:solidFill>
                <a:schemeClr val="accent4">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91BD2DC9-0115-2D7F-CF9A-35D075D33AE3}"/>
                  </a:ext>
                </a:extLst>
              </p:cNvPr>
              <p:cNvGraphicFramePr>
                <a:graphicFrameLocks noChangeAspect="1"/>
              </p:cNvGraphicFramePr>
              <p:nvPr/>
            </p:nvGraphicFramePr>
            <p:xfrm>
              <a:off x="542188" y="2449966"/>
              <a:ext cx="3481061" cy="1958070"/>
            </p:xfrm>
            <a:graphic>
              <a:graphicData uri="http://schemas.microsoft.com/office/powerpoint/2016/slidezoom">
                <pslz:sldZm>
                  <pslz:sldZmObj sldId="2147479938" cId="3269968863">
                    <pslz:zmPr id="{01F80C3C-7D00-43A4-850B-64D740B17E85}" returnToParent="0" transitionDur="1000">
                      <p166:blipFill xmlns:p166="http://schemas.microsoft.com/office/powerpoint/2016/6/main">
                        <a:blip r:embed="rId6"/>
                        <a:stretch>
                          <a:fillRect/>
                        </a:stretch>
                      </p166:blipFill>
                      <p166:spPr xmlns:p166="http://schemas.microsoft.com/office/powerpoint/2016/6/main">
                        <a:xfrm>
                          <a:off x="0" y="0"/>
                          <a:ext cx="3481061" cy="1958070"/>
                        </a:xfrm>
                        <a:prstGeom prst="rect">
                          <a:avLst/>
                        </a:prstGeom>
                        <a:solidFill>
                          <a:schemeClr val="accent4">
                            <a:lumMod val="20000"/>
                            <a:lumOff val="80000"/>
                          </a:schemeClr>
                        </a:solidFill>
                        <a:ln>
                          <a:noFill/>
                          <a:headEnd type="none" w="med" len="med"/>
                          <a:tailEnd type="none" w="med" len="med"/>
                        </a:ln>
                        <a:effectLst>
                          <a:outerShdw blurRad="50800" dist="38100" dir="5400000" algn="t" rotWithShape="0">
                            <a:prstClr val="black">
                              <a:alpha val="20000"/>
                            </a:prstClr>
                          </a:outerShdw>
                        </a:effectLst>
                      </p166:spPr>
                    </pslz:zmPr>
                  </pslz:sldZmObj>
                </pslz:sldZm>
              </a:graphicData>
            </a:graphic>
          </p:graphicFrame>
        </mc:Choice>
        <mc:Fallback xmlns="">
          <p:pic>
            <p:nvPicPr>
              <p:cNvPr id="6" name="Slide Zoom 5">
                <a:hlinkClick r:id="rId7" action="ppaction://hlinksldjump"/>
                <a:extLst>
                  <a:ext uri="{FF2B5EF4-FFF2-40B4-BE49-F238E27FC236}">
                    <a16:creationId xmlns:a16="http://schemas.microsoft.com/office/drawing/2014/main" id="{91BD2DC9-0115-2D7F-CF9A-35D075D33AE3}"/>
                  </a:ext>
                </a:extLst>
              </p:cNvPr>
              <p:cNvPicPr>
                <a:picLocks noGrp="1" noRot="1" noChangeAspect="1" noMove="1" noResize="1" noEditPoints="1" noAdjustHandles="1" noChangeArrowheads="1" noChangeShapeType="1"/>
              </p:cNvPicPr>
              <p:nvPr/>
            </p:nvPicPr>
            <p:blipFill>
              <a:blip r:embed="rId8"/>
              <a:stretch>
                <a:fillRect/>
              </a:stretch>
            </p:blipFill>
            <p:spPr>
              <a:xfrm>
                <a:off x="542188" y="2449966"/>
                <a:ext cx="3481061" cy="1958070"/>
              </a:xfrm>
              <a:prstGeom prst="rect">
                <a:avLst/>
              </a:prstGeom>
              <a:solidFill>
                <a:schemeClr val="accent4">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8" name="Slide Zoom 7">
                <a:extLst>
                  <a:ext uri="{FF2B5EF4-FFF2-40B4-BE49-F238E27FC236}">
                    <a16:creationId xmlns:a16="http://schemas.microsoft.com/office/drawing/2014/main" id="{7BF18B3A-2596-1366-E2AA-4616E8F3716F}"/>
                  </a:ext>
                </a:extLst>
              </p:cNvPr>
              <p:cNvGraphicFramePr>
                <a:graphicFrameLocks noChangeAspect="1"/>
              </p:cNvGraphicFramePr>
              <p:nvPr/>
            </p:nvGraphicFramePr>
            <p:xfrm>
              <a:off x="4442220" y="2449965"/>
              <a:ext cx="3481061" cy="1958070"/>
            </p:xfrm>
            <a:graphic>
              <a:graphicData uri="http://schemas.microsoft.com/office/powerpoint/2016/slidezoom">
                <pslz:sldZm>
                  <pslz:sldZmObj sldId="2147480794" cId="4072729146">
                    <pslz:zmPr id="{0100569F-3748-4A2A-A92E-B523D556116B}" returnToParent="0" transitionDur="1000">
                      <p166:blipFill xmlns:p166="http://schemas.microsoft.com/office/powerpoint/2016/6/main">
                        <a:blip r:embed="rId9"/>
                        <a:stretch>
                          <a:fillRect/>
                        </a:stretch>
                      </p166:blipFill>
                      <p166:spPr xmlns:p166="http://schemas.microsoft.com/office/powerpoint/2016/6/main">
                        <a:xfrm>
                          <a:off x="0" y="0"/>
                          <a:ext cx="3481061" cy="1958070"/>
                        </a:xfrm>
                        <a:prstGeom prst="rect">
                          <a:avLst/>
                        </a:prstGeom>
                        <a:solidFill>
                          <a:schemeClr val="accent4">
                            <a:lumMod val="20000"/>
                            <a:lumOff val="80000"/>
                          </a:schemeClr>
                        </a:solidFill>
                        <a:ln>
                          <a:noFill/>
                          <a:headEnd type="none" w="med" len="med"/>
                          <a:tailEnd type="none" w="med" len="med"/>
                        </a:ln>
                        <a:effectLst>
                          <a:outerShdw blurRad="50800" dist="38100" dir="5400000" algn="t" rotWithShape="0">
                            <a:prstClr val="black">
                              <a:alpha val="20000"/>
                            </a:prstClr>
                          </a:outerShdw>
                        </a:effectLst>
                      </p166:spPr>
                    </pslz:zmPr>
                  </pslz:sldZmObj>
                </pslz:sldZm>
              </a:graphicData>
            </a:graphic>
          </p:graphicFrame>
        </mc:Choice>
        <mc:Fallback xmlns="">
          <p:pic>
            <p:nvPicPr>
              <p:cNvPr id="8" name="Slide Zoom 7">
                <a:hlinkClick r:id="rId10" action="ppaction://hlinksldjump"/>
                <a:extLst>
                  <a:ext uri="{FF2B5EF4-FFF2-40B4-BE49-F238E27FC236}">
                    <a16:creationId xmlns:a16="http://schemas.microsoft.com/office/drawing/2014/main" id="{7BF18B3A-2596-1366-E2AA-4616E8F3716F}"/>
                  </a:ext>
                </a:extLst>
              </p:cNvPr>
              <p:cNvPicPr>
                <a:picLocks noGrp="1" noRot="1" noChangeAspect="1" noMove="1" noResize="1" noEditPoints="1" noAdjustHandles="1" noChangeArrowheads="1" noChangeShapeType="1"/>
              </p:cNvPicPr>
              <p:nvPr/>
            </p:nvPicPr>
            <p:blipFill>
              <a:blip r:embed="rId11"/>
              <a:stretch>
                <a:fillRect/>
              </a:stretch>
            </p:blipFill>
            <p:spPr>
              <a:xfrm>
                <a:off x="4442220" y="2449965"/>
                <a:ext cx="3481061" cy="1958070"/>
              </a:xfrm>
              <a:prstGeom prst="rect">
                <a:avLst/>
              </a:prstGeom>
              <a:solidFill>
                <a:schemeClr val="accent4">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pic>
        </mc:Fallback>
      </mc:AlternateContent>
      <p:sp>
        <p:nvSpPr>
          <p:cNvPr id="12" name="TextBox 11">
            <a:extLst>
              <a:ext uri="{FF2B5EF4-FFF2-40B4-BE49-F238E27FC236}">
                <a16:creationId xmlns:a16="http://schemas.microsoft.com/office/drawing/2014/main" id="{8C798104-8B44-A80B-E67B-6C0B30D6505A}"/>
              </a:ext>
            </a:extLst>
          </p:cNvPr>
          <p:cNvSpPr txBox="1"/>
          <p:nvPr/>
        </p:nvSpPr>
        <p:spPr>
          <a:xfrm>
            <a:off x="8361609" y="4663217"/>
            <a:ext cx="3129036" cy="633706"/>
          </a:xfrm>
          <a:prstGeom prst="rect">
            <a:avLst/>
          </a:prstGeom>
          <a:noFill/>
        </p:spPr>
        <p:txBody>
          <a:bodyPr wrap="square">
            <a:spAutoFit/>
          </a:bodyPr>
          <a:lstStyle/>
          <a:p>
            <a:pPr defTabSz="914554"/>
            <a:r>
              <a:rPr lang="en-US" sz="1765">
                <a:solidFill>
                  <a:srgbClr val="0078D4">
                    <a:lumMod val="75000"/>
                  </a:srgbClr>
                </a:solidFill>
                <a:latin typeface="Segoe UI Semibold"/>
              </a:rPr>
              <a:t>Prioritize greatest needs and opportunities for security</a:t>
            </a:r>
            <a:endParaRPr lang="en-US" sz="1373" i="1">
              <a:solidFill>
                <a:srgbClr val="0078D4">
                  <a:lumMod val="75000"/>
                </a:srgbClr>
              </a:solidFill>
              <a:latin typeface="Segoe UI Semibold"/>
            </a:endParaRPr>
          </a:p>
        </p:txBody>
      </p:sp>
      <p:sp>
        <p:nvSpPr>
          <p:cNvPr id="14" name="TextBox 13">
            <a:extLst>
              <a:ext uri="{FF2B5EF4-FFF2-40B4-BE49-F238E27FC236}">
                <a16:creationId xmlns:a16="http://schemas.microsoft.com/office/drawing/2014/main" id="{C8061304-4E9A-D4AA-658E-33FF99D59B91}"/>
              </a:ext>
            </a:extLst>
          </p:cNvPr>
          <p:cNvSpPr txBox="1"/>
          <p:nvPr/>
        </p:nvSpPr>
        <p:spPr>
          <a:xfrm>
            <a:off x="445063" y="4663217"/>
            <a:ext cx="3410055" cy="633706"/>
          </a:xfrm>
          <a:prstGeom prst="rect">
            <a:avLst/>
          </a:prstGeom>
          <a:noFill/>
        </p:spPr>
        <p:txBody>
          <a:bodyPr wrap="square">
            <a:spAutoFit/>
          </a:bodyPr>
          <a:lstStyle>
            <a:defPPr>
              <a:defRPr lang="en-US"/>
            </a:defPPr>
            <a:lvl1pPr>
              <a:defRPr>
                <a:latin typeface="+mj-lt"/>
              </a:defRPr>
            </a:lvl1pPr>
          </a:lstStyle>
          <a:p>
            <a:pPr defTabSz="914554"/>
            <a:r>
              <a:rPr lang="en-US" sz="1765">
                <a:solidFill>
                  <a:srgbClr val="0078D4">
                    <a:lumMod val="75000"/>
                  </a:srgbClr>
                </a:solidFill>
                <a:latin typeface="Segoe UI Semibold"/>
              </a:rPr>
              <a:t>Establish clarity: </a:t>
            </a:r>
            <a:br>
              <a:rPr lang="en-US" sz="1765">
                <a:solidFill>
                  <a:srgbClr val="0078D4">
                    <a:lumMod val="75000"/>
                  </a:srgbClr>
                </a:solidFill>
                <a:latin typeface="Segoe UI Semibold"/>
              </a:rPr>
            </a:br>
            <a:r>
              <a:rPr lang="en-US" sz="1765">
                <a:solidFill>
                  <a:srgbClr val="0078D4">
                    <a:lumMod val="75000"/>
                  </a:srgbClr>
                </a:solidFill>
                <a:latin typeface="Segoe UI Semibold"/>
              </a:rPr>
              <a:t>Your data is your data</a:t>
            </a:r>
          </a:p>
        </p:txBody>
      </p:sp>
      <p:sp>
        <p:nvSpPr>
          <p:cNvPr id="15" name="TextBox 14">
            <a:extLst>
              <a:ext uri="{FF2B5EF4-FFF2-40B4-BE49-F238E27FC236}">
                <a16:creationId xmlns:a16="http://schemas.microsoft.com/office/drawing/2014/main" id="{FF927C40-4C4B-0AC3-731D-C5F2459695B0}"/>
              </a:ext>
            </a:extLst>
          </p:cNvPr>
          <p:cNvSpPr txBox="1"/>
          <p:nvPr/>
        </p:nvSpPr>
        <p:spPr>
          <a:xfrm>
            <a:off x="4442220" y="4663217"/>
            <a:ext cx="2603084" cy="633706"/>
          </a:xfrm>
          <a:prstGeom prst="rect">
            <a:avLst/>
          </a:prstGeom>
          <a:noFill/>
        </p:spPr>
        <p:txBody>
          <a:bodyPr wrap="square">
            <a:spAutoFit/>
          </a:bodyPr>
          <a:lstStyle>
            <a:defPPr>
              <a:defRPr lang="en-US"/>
            </a:defPPr>
            <a:lvl1pPr>
              <a:defRPr>
                <a:latin typeface="+mj-lt"/>
              </a:defRPr>
            </a:lvl1pPr>
          </a:lstStyle>
          <a:p>
            <a:pPr defTabSz="914554"/>
            <a:r>
              <a:rPr lang="en-US" sz="1765">
                <a:solidFill>
                  <a:srgbClr val="0078D4">
                    <a:lumMod val="75000"/>
                  </a:srgbClr>
                </a:solidFill>
                <a:latin typeface="Segoe UI Semibold"/>
              </a:rPr>
              <a:t>Implement responsible AI principles</a:t>
            </a:r>
          </a:p>
        </p:txBody>
      </p:sp>
    </p:spTree>
    <p:extLst>
      <p:ext uri="{BB962C8B-B14F-4D97-AF65-F5344CB8AC3E}">
        <p14:creationId xmlns:p14="http://schemas.microsoft.com/office/powerpoint/2010/main" val="2231871682"/>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94B6E0-9FA5-ED45-8FC6-82DEDD62ACAE}"/>
              </a:ext>
            </a:extLst>
          </p:cNvPr>
          <p:cNvSpPr>
            <a:spLocks noGrp="1"/>
          </p:cNvSpPr>
          <p:nvPr>
            <p:ph type="title"/>
          </p:nvPr>
        </p:nvSpPr>
        <p:spPr>
          <a:xfrm>
            <a:off x="455463" y="142599"/>
            <a:ext cx="11385438" cy="800219"/>
          </a:xfrm>
        </p:spPr>
        <p:txBody>
          <a:bodyPr/>
          <a:lstStyle/>
          <a:p>
            <a:r>
              <a:rPr lang="en-US" sz="3200"/>
              <a:t>Common Security Antipatterns - Technical Architecture</a:t>
            </a:r>
            <a:br>
              <a:rPr lang="en-US" sz="3200"/>
            </a:br>
            <a:r>
              <a:rPr lang="en-US" sz="2000" i="1"/>
              <a:t>Common mistakes that impede security effectiveness and increase organizational risk</a:t>
            </a:r>
            <a:endParaRPr lang="en-US" sz="2400" i="1">
              <a:highlight>
                <a:srgbClr val="FFFF00"/>
              </a:highlight>
            </a:endParaRPr>
          </a:p>
        </p:txBody>
      </p:sp>
      <p:sp>
        <p:nvSpPr>
          <p:cNvPr id="11" name="TextBox 10">
            <a:extLst>
              <a:ext uri="{FF2B5EF4-FFF2-40B4-BE49-F238E27FC236}">
                <a16:creationId xmlns:a16="http://schemas.microsoft.com/office/drawing/2014/main" id="{4F387C79-E284-23E2-4A87-63A9AB653972}"/>
              </a:ext>
            </a:extLst>
          </p:cNvPr>
          <p:cNvSpPr txBox="1"/>
          <p:nvPr/>
        </p:nvSpPr>
        <p:spPr>
          <a:xfrm>
            <a:off x="457414" y="2089777"/>
            <a:ext cx="4980869" cy="848123"/>
          </a:xfrm>
          <a:prstGeom prst="rect">
            <a:avLst/>
          </a:prstGeom>
          <a:solidFill>
            <a:srgbClr val="FFF8E1"/>
          </a:solidFill>
        </p:spPr>
        <p:txBody>
          <a:bodyPr wrap="square" lIns="1188720" tIns="91440" rIns="91440" bIns="91440" anchor="ctr">
            <a:noAutofit/>
          </a:bodyPr>
          <a:lstStyle/>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srgbClr val="1A1A1A"/>
                </a:solidFill>
                <a:effectLst/>
                <a:uLnTx/>
                <a:uFillTx/>
                <a:latin typeface="Segoe UI"/>
                <a:ea typeface="+mn-ea"/>
                <a:cs typeface="+mn-cs"/>
              </a:rPr>
              <a:t>Securing cloud like on premises</a:t>
            </a:r>
          </a:p>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400" b="0" i="1" u="none" strike="noStrike" kern="0" cap="none" spc="0" normalizeH="0" baseline="0" noProof="0">
                <a:ln>
                  <a:noFill/>
                </a:ln>
                <a:solidFill>
                  <a:srgbClr val="1A1A1A"/>
                </a:solidFill>
                <a:effectLst/>
                <a:uLnTx/>
                <a:uFillTx/>
                <a:latin typeface="Segoe UI"/>
                <a:ea typeface="+mn-ea"/>
                <a:cs typeface="+mn-cs"/>
              </a:rPr>
              <a:t>Attempting to force on-prem controls and practices directly onto cloud resources</a:t>
            </a:r>
            <a:endParaRPr kumimoji="0" lang="en-US" sz="1400" b="1" i="1" u="none" strike="noStrike" kern="0" cap="none" spc="0" normalizeH="0" baseline="0" noProof="0">
              <a:ln>
                <a:noFill/>
              </a:ln>
              <a:solidFill>
                <a:srgbClr val="1A1A1A"/>
              </a:solidFill>
              <a:effectLst/>
              <a:uLnTx/>
              <a:uFillTx/>
              <a:latin typeface="Segoe UI Semibold"/>
              <a:ea typeface="+mn-ea"/>
              <a:cs typeface="+mn-cs"/>
            </a:endParaRPr>
          </a:p>
        </p:txBody>
      </p:sp>
      <p:grpSp>
        <p:nvGrpSpPr>
          <p:cNvPr id="126" name="Group 125">
            <a:extLst>
              <a:ext uri="{FF2B5EF4-FFF2-40B4-BE49-F238E27FC236}">
                <a16:creationId xmlns:a16="http://schemas.microsoft.com/office/drawing/2014/main" id="{B8316D80-1C00-4105-5178-7CA798BACA47}"/>
              </a:ext>
            </a:extLst>
          </p:cNvPr>
          <p:cNvGrpSpPr/>
          <p:nvPr/>
        </p:nvGrpSpPr>
        <p:grpSpPr>
          <a:xfrm>
            <a:off x="748921" y="2196462"/>
            <a:ext cx="456036" cy="544610"/>
            <a:chOff x="1653818" y="293511"/>
            <a:chExt cx="5147737" cy="6147564"/>
          </a:xfrm>
        </p:grpSpPr>
        <p:sp>
          <p:nvSpPr>
            <p:cNvPr id="127" name="Diamond 126">
              <a:extLst>
                <a:ext uri="{FF2B5EF4-FFF2-40B4-BE49-F238E27FC236}">
                  <a16:creationId xmlns:a16="http://schemas.microsoft.com/office/drawing/2014/main" id="{CCF7B5CF-AAB3-7751-4933-843EDDF4B8AA}"/>
                </a:ext>
              </a:extLst>
            </p:cNvPr>
            <p:cNvSpPr/>
            <p:nvPr/>
          </p:nvSpPr>
          <p:spPr bwMode="auto">
            <a:xfrm>
              <a:off x="1653818" y="2673064"/>
              <a:ext cx="5147737" cy="2988314"/>
            </a:xfrm>
            <a:prstGeom prst="diamond">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1024" name="Group 1023">
              <a:extLst>
                <a:ext uri="{FF2B5EF4-FFF2-40B4-BE49-F238E27FC236}">
                  <a16:creationId xmlns:a16="http://schemas.microsoft.com/office/drawing/2014/main" id="{432CFFF5-F8CE-0491-B064-D1F227A9B91F}"/>
                </a:ext>
              </a:extLst>
            </p:cNvPr>
            <p:cNvGrpSpPr/>
            <p:nvPr/>
          </p:nvGrpSpPr>
          <p:grpSpPr>
            <a:xfrm>
              <a:off x="3127019" y="293511"/>
              <a:ext cx="2175213" cy="2993386"/>
              <a:chOff x="3127019" y="293511"/>
              <a:chExt cx="2175213" cy="2993386"/>
            </a:xfrm>
          </p:grpSpPr>
          <p:sp>
            <p:nvSpPr>
              <p:cNvPr id="1032" name="Parallelogram 1031">
                <a:extLst>
                  <a:ext uri="{FF2B5EF4-FFF2-40B4-BE49-F238E27FC236}">
                    <a16:creationId xmlns:a16="http://schemas.microsoft.com/office/drawing/2014/main" id="{7CC49430-52C2-A883-DB76-88D56E15604E}"/>
                  </a:ext>
                </a:extLst>
              </p:cNvPr>
              <p:cNvSpPr/>
              <p:nvPr/>
            </p:nvSpPr>
            <p:spPr bwMode="auto">
              <a:xfrm rot="5400000">
                <a:off x="2484081" y="1556352"/>
                <a:ext cx="2373487" cy="1087604"/>
              </a:xfrm>
              <a:prstGeom prst="parallelogram">
                <a:avLst>
                  <a:gd name="adj" fmla="val 56139"/>
                </a:avLst>
              </a:prstGeom>
              <a:solidFill>
                <a:schemeClr val="bg2">
                  <a:lumMod val="90000"/>
                </a:schemeClr>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033" name="Parallelogram 1032">
                <a:extLst>
                  <a:ext uri="{FF2B5EF4-FFF2-40B4-BE49-F238E27FC236}">
                    <a16:creationId xmlns:a16="http://schemas.microsoft.com/office/drawing/2014/main" id="{7EF5D9A6-B215-DCA0-1435-7E82FC701F4A}"/>
                  </a:ext>
                </a:extLst>
              </p:cNvPr>
              <p:cNvSpPr/>
              <p:nvPr/>
            </p:nvSpPr>
            <p:spPr bwMode="auto">
              <a:xfrm rot="16200000" flipH="1">
                <a:off x="3571686" y="1556352"/>
                <a:ext cx="2373487" cy="1087604"/>
              </a:xfrm>
              <a:prstGeom prst="parallelogram">
                <a:avLst>
                  <a:gd name="adj" fmla="val 56139"/>
                </a:avLst>
              </a:prstGeom>
              <a:solidFill>
                <a:schemeClr val="tx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034" name="Diamond 1033">
                <a:extLst>
                  <a:ext uri="{FF2B5EF4-FFF2-40B4-BE49-F238E27FC236}">
                    <a16:creationId xmlns:a16="http://schemas.microsoft.com/office/drawing/2014/main" id="{FE144275-91DC-83C7-57B7-4F4E5B16E310}"/>
                  </a:ext>
                </a:extLst>
              </p:cNvPr>
              <p:cNvSpPr/>
              <p:nvPr/>
            </p:nvSpPr>
            <p:spPr bwMode="auto">
              <a:xfrm>
                <a:off x="3127019" y="293511"/>
                <a:ext cx="2175212" cy="1233732"/>
              </a:xfrm>
              <a:prstGeom prst="diamond">
                <a:avLst/>
              </a:prstGeom>
              <a:solidFill>
                <a:schemeClr val="tx1">
                  <a:lumMod val="50000"/>
                  <a:lumOff val="50000"/>
                </a:schemeClr>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sp>
          <p:nvSpPr>
            <p:cNvPr id="1025" name="Oval 1024">
              <a:extLst>
                <a:ext uri="{FF2B5EF4-FFF2-40B4-BE49-F238E27FC236}">
                  <a16:creationId xmlns:a16="http://schemas.microsoft.com/office/drawing/2014/main" id="{6E12EEFF-7AD5-1E9D-ED8E-82E4D9042CBF}"/>
                </a:ext>
              </a:extLst>
            </p:cNvPr>
            <p:cNvSpPr/>
            <p:nvPr/>
          </p:nvSpPr>
          <p:spPr bwMode="auto">
            <a:xfrm>
              <a:off x="3201325" y="3597837"/>
              <a:ext cx="2026600" cy="1138767"/>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nvGrpSpPr>
            <p:cNvPr id="1027" name="Group 1026">
              <a:extLst>
                <a:ext uri="{FF2B5EF4-FFF2-40B4-BE49-F238E27FC236}">
                  <a16:creationId xmlns:a16="http://schemas.microsoft.com/office/drawing/2014/main" id="{63A79CE6-7367-458A-09BB-9B53661B4698}"/>
                </a:ext>
              </a:extLst>
            </p:cNvPr>
            <p:cNvGrpSpPr/>
            <p:nvPr/>
          </p:nvGrpSpPr>
          <p:grpSpPr>
            <a:xfrm>
              <a:off x="1653827" y="4167220"/>
              <a:ext cx="5147728" cy="2273855"/>
              <a:chOff x="3127023" y="913410"/>
              <a:chExt cx="2175209" cy="2373487"/>
            </a:xfrm>
          </p:grpSpPr>
          <p:sp>
            <p:nvSpPr>
              <p:cNvPr id="1030" name="Parallelogram 1029">
                <a:extLst>
                  <a:ext uri="{FF2B5EF4-FFF2-40B4-BE49-F238E27FC236}">
                    <a16:creationId xmlns:a16="http://schemas.microsoft.com/office/drawing/2014/main" id="{AAF8E94B-109B-FBC9-6C40-827219E01287}"/>
                  </a:ext>
                </a:extLst>
              </p:cNvPr>
              <p:cNvSpPr/>
              <p:nvPr/>
            </p:nvSpPr>
            <p:spPr bwMode="auto">
              <a:xfrm rot="5400000">
                <a:off x="2484081" y="1556352"/>
                <a:ext cx="2373487" cy="1087604"/>
              </a:xfrm>
              <a:prstGeom prst="parallelogram">
                <a:avLst>
                  <a:gd name="adj" fmla="val 56139"/>
                </a:avLst>
              </a:prstGeom>
              <a:solidFill>
                <a:schemeClr val="bg2">
                  <a:lumMod val="90000"/>
                </a:schemeClr>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sp>
            <p:nvSpPr>
              <p:cNvPr id="1031" name="Parallelogram 1030">
                <a:extLst>
                  <a:ext uri="{FF2B5EF4-FFF2-40B4-BE49-F238E27FC236}">
                    <a16:creationId xmlns:a16="http://schemas.microsoft.com/office/drawing/2014/main" id="{82F4C270-B852-A38F-1E51-FBBEFF72744D}"/>
                  </a:ext>
                </a:extLst>
              </p:cNvPr>
              <p:cNvSpPr/>
              <p:nvPr/>
            </p:nvSpPr>
            <p:spPr bwMode="auto">
              <a:xfrm rot="16200000" flipH="1">
                <a:off x="3571686" y="1556352"/>
                <a:ext cx="2373487" cy="1087604"/>
              </a:xfrm>
              <a:prstGeom prst="parallelogram">
                <a:avLst>
                  <a:gd name="adj" fmla="val 56139"/>
                </a:avLst>
              </a:prstGeom>
              <a:solidFill>
                <a:schemeClr val="tx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Segoe UI" pitchFamily="34" charset="0"/>
                  <a:cs typeface="Segoe UI" pitchFamily="34" charset="0"/>
                </a:endParaRPr>
              </a:p>
            </p:txBody>
          </p:sp>
        </p:grpSp>
        <p:sp>
          <p:nvSpPr>
            <p:cNvPr id="1028" name="Oval 1027">
              <a:extLst>
                <a:ext uri="{FF2B5EF4-FFF2-40B4-BE49-F238E27FC236}">
                  <a16:creationId xmlns:a16="http://schemas.microsoft.com/office/drawing/2014/main" id="{7EBDFE69-1EC1-F1A5-B287-2BE52C58DE90}"/>
                </a:ext>
              </a:extLst>
            </p:cNvPr>
            <p:cNvSpPr/>
            <p:nvPr/>
          </p:nvSpPr>
          <p:spPr bwMode="auto">
            <a:xfrm>
              <a:off x="3201324" y="3597837"/>
              <a:ext cx="2026600" cy="1162033"/>
            </a:xfrm>
            <a:prstGeom prst="ellipse">
              <a:avLst/>
            </a:prstGeom>
            <a:solidFill>
              <a:srgbClr val="CFCFCF"/>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sp>
          <p:nvSpPr>
            <p:cNvPr id="1029" name="Freeform: Shape 1028">
              <a:extLst>
                <a:ext uri="{FF2B5EF4-FFF2-40B4-BE49-F238E27FC236}">
                  <a16:creationId xmlns:a16="http://schemas.microsoft.com/office/drawing/2014/main" id="{4C9DD7EE-12C9-8D57-3DB5-97F3DFECA854}"/>
                </a:ext>
              </a:extLst>
            </p:cNvPr>
            <p:cNvSpPr/>
            <p:nvPr/>
          </p:nvSpPr>
          <p:spPr bwMode="auto">
            <a:xfrm>
              <a:off x="3453145" y="4343077"/>
              <a:ext cx="1549082" cy="416794"/>
            </a:xfrm>
            <a:custGeom>
              <a:avLst/>
              <a:gdLst>
                <a:gd name="connsiteX0" fmla="*/ 780243 w 1549082"/>
                <a:gd name="connsiteY0" fmla="*/ 0 h 416794"/>
                <a:gd name="connsiteX1" fmla="*/ 1496754 w 1549082"/>
                <a:gd name="connsiteY1" fmla="*/ 166769 h 416794"/>
                <a:gd name="connsiteX2" fmla="*/ 1549082 w 1549082"/>
                <a:gd name="connsiteY2" fmla="*/ 202407 h 416794"/>
                <a:gd name="connsiteX3" fmla="*/ 1485464 w 1549082"/>
                <a:gd name="connsiteY3" fmla="*/ 246618 h 416794"/>
                <a:gd name="connsiteX4" fmla="*/ 768953 w 1549082"/>
                <a:gd name="connsiteY4" fmla="*/ 416794 h 416794"/>
                <a:gd name="connsiteX5" fmla="*/ 52442 w 1549082"/>
                <a:gd name="connsiteY5" fmla="*/ 246618 h 416794"/>
                <a:gd name="connsiteX6" fmla="*/ 0 w 1549082"/>
                <a:gd name="connsiteY6" fmla="*/ 210173 h 416794"/>
                <a:gd name="connsiteX7" fmla="*/ 63732 w 1549082"/>
                <a:gd name="connsiteY7" fmla="*/ 166769 h 416794"/>
                <a:gd name="connsiteX8" fmla="*/ 780243 w 1549082"/>
                <a:gd name="connsiteY8" fmla="*/ 0 h 4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9082" h="416794">
                  <a:moveTo>
                    <a:pt x="780243" y="0"/>
                  </a:moveTo>
                  <a:cubicBezTo>
                    <a:pt x="1060058" y="0"/>
                    <a:pt x="1313383" y="63731"/>
                    <a:pt x="1496754" y="166769"/>
                  </a:cubicBezTo>
                  <a:lnTo>
                    <a:pt x="1549082" y="202407"/>
                  </a:lnTo>
                  <a:lnTo>
                    <a:pt x="1485464" y="246618"/>
                  </a:lnTo>
                  <a:cubicBezTo>
                    <a:pt x="1302093" y="351762"/>
                    <a:pt x="1048768" y="416794"/>
                    <a:pt x="768953" y="416794"/>
                  </a:cubicBezTo>
                  <a:cubicBezTo>
                    <a:pt x="489138" y="416794"/>
                    <a:pt x="235813" y="351762"/>
                    <a:pt x="52442" y="246618"/>
                  </a:cubicBezTo>
                  <a:lnTo>
                    <a:pt x="0" y="210173"/>
                  </a:lnTo>
                  <a:lnTo>
                    <a:pt x="63732" y="166769"/>
                  </a:lnTo>
                  <a:cubicBezTo>
                    <a:pt x="247103" y="63731"/>
                    <a:pt x="500428" y="0"/>
                    <a:pt x="780243" y="0"/>
                  </a:cubicBezTo>
                  <a:close/>
                </a:path>
              </a:pathLst>
            </a:custGeom>
            <a:solidFill>
              <a:srgbClr val="00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solidFill>
                  <a:srgbClr val="FFFFFF"/>
                </a:solidFill>
                <a:effectLst/>
                <a:uLnTx/>
                <a:uFillTx/>
                <a:latin typeface="Segoe UI"/>
                <a:ea typeface="+mn-ea"/>
                <a:cs typeface="Segoe UI" pitchFamily="34" charset="0"/>
              </a:endParaRPr>
            </a:p>
          </p:txBody>
        </p:sp>
      </p:grpSp>
      <p:sp>
        <p:nvSpPr>
          <p:cNvPr id="15" name="TextBox 14">
            <a:extLst>
              <a:ext uri="{FF2B5EF4-FFF2-40B4-BE49-F238E27FC236}">
                <a16:creationId xmlns:a16="http://schemas.microsoft.com/office/drawing/2014/main" id="{CAC51AD4-F9EB-E27D-3FA8-87E3406BE80F}"/>
              </a:ext>
            </a:extLst>
          </p:cNvPr>
          <p:cNvSpPr txBox="1"/>
          <p:nvPr/>
        </p:nvSpPr>
        <p:spPr>
          <a:xfrm>
            <a:off x="455463" y="5789360"/>
            <a:ext cx="4980869" cy="848123"/>
          </a:xfrm>
          <a:prstGeom prst="rect">
            <a:avLst/>
          </a:prstGeom>
          <a:solidFill>
            <a:srgbClr val="FFF8E1"/>
          </a:solidFill>
        </p:spPr>
        <p:txBody>
          <a:bodyPr wrap="square" lIns="1188720" tIns="91440" rIns="91440" bIns="91440" anchor="ctr">
            <a:noAutofit/>
          </a:bodyPr>
          <a:lstStyle/>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800" b="1" i="1" u="none" strike="noStrike" kern="0" cap="none" spc="0" normalizeH="0" baseline="0" noProof="0">
                <a:ln>
                  <a:noFill/>
                </a:ln>
                <a:solidFill>
                  <a:srgbClr val="1A1A1A"/>
                </a:solidFill>
                <a:effectLst/>
                <a:uLnTx/>
                <a:uFillTx/>
                <a:latin typeface="Segoe UI"/>
                <a:ea typeface="+mn-ea"/>
                <a:cs typeface="+mn-cs"/>
              </a:rPr>
              <a:t>Lack of commitment to lifecycle</a:t>
            </a:r>
          </a:p>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400" b="0" i="1" u="none" strike="noStrike" kern="0" cap="none" spc="0" normalizeH="0" baseline="0" noProof="0">
                <a:ln>
                  <a:noFill/>
                </a:ln>
                <a:solidFill>
                  <a:srgbClr val="1A1A1A"/>
                </a:solidFill>
                <a:effectLst/>
                <a:uLnTx/>
                <a:uFillTx/>
                <a:latin typeface="Segoe UI"/>
                <a:ea typeface="+mn-ea"/>
                <a:cs typeface="+mn-cs"/>
              </a:rPr>
              <a:t>Treating security controls and processes as points in time instead of an ongoing lifecycle</a:t>
            </a:r>
            <a:endParaRPr kumimoji="0" lang="en-US" sz="1400" b="0" i="1" u="none" strike="noStrike" kern="0" cap="none" spc="0" normalizeH="0" baseline="0" noProof="0">
              <a:ln>
                <a:noFill/>
              </a:ln>
              <a:solidFill>
                <a:srgbClr val="1A1A1A"/>
              </a:solidFill>
              <a:effectLst/>
              <a:highlight>
                <a:srgbClr val="FFFF00"/>
              </a:highlight>
              <a:uLnTx/>
              <a:uFillTx/>
              <a:latin typeface="Segoe UI"/>
              <a:ea typeface="+mn-ea"/>
              <a:cs typeface="+mn-cs"/>
            </a:endParaRPr>
          </a:p>
        </p:txBody>
      </p:sp>
      <p:sp>
        <p:nvSpPr>
          <p:cNvPr id="26" name="TextBox 25">
            <a:extLst>
              <a:ext uri="{FF2B5EF4-FFF2-40B4-BE49-F238E27FC236}">
                <a16:creationId xmlns:a16="http://schemas.microsoft.com/office/drawing/2014/main" id="{741814DC-7D59-068F-BF91-28C60BBC0EA4}"/>
              </a:ext>
            </a:extLst>
          </p:cNvPr>
          <p:cNvSpPr txBox="1"/>
          <p:nvPr/>
        </p:nvSpPr>
        <p:spPr>
          <a:xfrm>
            <a:off x="457414" y="3001528"/>
            <a:ext cx="4978918" cy="848123"/>
          </a:xfrm>
          <a:prstGeom prst="rect">
            <a:avLst/>
          </a:prstGeom>
          <a:solidFill>
            <a:srgbClr val="FFF8E1"/>
          </a:solidFill>
        </p:spPr>
        <p:txBody>
          <a:bodyPr wrap="square" lIns="1188720" tIns="45720" bIns="91440" anchor="ctr">
            <a:noAutofit/>
          </a:bodyPr>
          <a:lstStyle/>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800" b="1" i="1" u="none" strike="noStrike" kern="0" cap="none" spc="0" normalizeH="0" baseline="0" noProof="0">
                <a:ln>
                  <a:noFill/>
                </a:ln>
                <a:solidFill>
                  <a:srgbClr val="1A1A1A"/>
                </a:solidFill>
                <a:effectLst/>
                <a:uLnTx/>
                <a:uFillTx/>
                <a:latin typeface="Segoe UI"/>
                <a:ea typeface="+mn-ea"/>
                <a:cs typeface="+mn-cs"/>
              </a:rPr>
              <a:t>Wasting resources on legacy</a:t>
            </a:r>
          </a:p>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400" b="0" i="1" u="none" strike="noStrike" kern="0" cap="none" spc="0" normalizeH="0" baseline="0" noProof="0">
                <a:ln>
                  <a:noFill/>
                </a:ln>
                <a:solidFill>
                  <a:srgbClr val="1A1A1A"/>
                </a:solidFill>
                <a:effectLst/>
                <a:uLnTx/>
                <a:uFillTx/>
                <a:latin typeface="Segoe UI"/>
                <a:ea typeface="+mn-ea"/>
                <a:cs typeface="+mn-cs"/>
              </a:rPr>
              <a:t>Legacy system maintenance and costs draining ability to effectively secure business assets</a:t>
            </a:r>
          </a:p>
        </p:txBody>
      </p:sp>
      <p:pic>
        <p:nvPicPr>
          <p:cNvPr id="27" name="Graphic 26" descr="Dinosaur Head Skeleton with solid fill">
            <a:extLst>
              <a:ext uri="{FF2B5EF4-FFF2-40B4-BE49-F238E27FC236}">
                <a16:creationId xmlns:a16="http://schemas.microsoft.com/office/drawing/2014/main" id="{20263ABB-78E7-6ED3-25CF-E68E5A485B7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34859" y="3104926"/>
            <a:ext cx="684160" cy="684160"/>
          </a:xfrm>
          <a:prstGeom prst="rect">
            <a:avLst/>
          </a:prstGeom>
        </p:spPr>
      </p:pic>
      <p:sp>
        <p:nvSpPr>
          <p:cNvPr id="34" name="TextBox 33">
            <a:extLst>
              <a:ext uri="{FF2B5EF4-FFF2-40B4-BE49-F238E27FC236}">
                <a16:creationId xmlns:a16="http://schemas.microsoft.com/office/drawing/2014/main" id="{77CA5EE2-9424-1A0C-AB1E-4A5298A1F7E6}"/>
              </a:ext>
            </a:extLst>
          </p:cNvPr>
          <p:cNvSpPr txBox="1"/>
          <p:nvPr/>
        </p:nvSpPr>
        <p:spPr>
          <a:xfrm>
            <a:off x="455463" y="4868526"/>
            <a:ext cx="4980869" cy="848123"/>
          </a:xfrm>
          <a:prstGeom prst="rect">
            <a:avLst/>
          </a:prstGeom>
          <a:solidFill>
            <a:srgbClr val="FFF8E1"/>
          </a:solidFill>
        </p:spPr>
        <p:txBody>
          <a:bodyPr wrap="square" lIns="1188720" tIns="91440" rIns="91440" bIns="91440" anchor="ctr">
            <a:noAutofit/>
          </a:bodyPr>
          <a:lstStyle/>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800" b="1" i="1" u="none" strike="noStrike" kern="0" cap="none" spc="0" normalizeH="0" baseline="0" noProof="0">
                <a:ln>
                  <a:noFill/>
                </a:ln>
                <a:solidFill>
                  <a:srgbClr val="1A1A1A"/>
                </a:solidFill>
                <a:effectLst/>
                <a:uLnTx/>
                <a:uFillTx/>
                <a:latin typeface="Segoe UI"/>
                <a:ea typeface="+mn-ea"/>
                <a:cs typeface="+mn-cs"/>
              </a:rPr>
              <a:t>Disconnected security approach</a:t>
            </a:r>
          </a:p>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400" b="0" i="1" u="none" strike="noStrike" kern="0" cap="none" spc="0" normalizeH="0" baseline="0" noProof="0">
                <a:ln>
                  <a:noFill/>
                </a:ln>
                <a:solidFill>
                  <a:srgbClr val="1A1A1A"/>
                </a:solidFill>
                <a:effectLst/>
                <a:uLnTx/>
                <a:uFillTx/>
                <a:latin typeface="Segoe UI"/>
                <a:ea typeface="+mn-ea"/>
                <a:cs typeface="+mn-cs"/>
              </a:rPr>
              <a:t>Independent security teams, strategies, tech, and processes for network, identity, devices, etc.</a:t>
            </a:r>
          </a:p>
        </p:txBody>
      </p:sp>
      <p:sp>
        <p:nvSpPr>
          <p:cNvPr id="4" name="TextBox 3">
            <a:extLst>
              <a:ext uri="{FF2B5EF4-FFF2-40B4-BE49-F238E27FC236}">
                <a16:creationId xmlns:a16="http://schemas.microsoft.com/office/drawing/2014/main" id="{21FB0EAB-EF86-2930-6AF5-A79F1790D0D4}"/>
              </a:ext>
            </a:extLst>
          </p:cNvPr>
          <p:cNvSpPr txBox="1"/>
          <p:nvPr/>
        </p:nvSpPr>
        <p:spPr>
          <a:xfrm>
            <a:off x="457414" y="1165993"/>
            <a:ext cx="4978918" cy="848123"/>
          </a:xfrm>
          <a:prstGeom prst="rect">
            <a:avLst/>
          </a:prstGeom>
          <a:solidFill>
            <a:srgbClr val="FFF8E1"/>
          </a:solidFill>
        </p:spPr>
        <p:txBody>
          <a:bodyPr wrap="square" lIns="1188720" tIns="45720" bIns="91440" anchor="ctr">
            <a:noAutofit/>
          </a:bodyPr>
          <a:lstStyle/>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800" b="1" i="1" u="none" strike="noStrike" kern="0" cap="none" spc="0" normalizeH="0" baseline="0" noProof="0">
                <a:ln>
                  <a:noFill/>
                </a:ln>
                <a:solidFill>
                  <a:srgbClr val="1A1A1A"/>
                </a:solidFill>
                <a:effectLst/>
                <a:uLnTx/>
                <a:uFillTx/>
                <a:latin typeface="Segoe UI"/>
                <a:ea typeface="+mn-ea"/>
                <a:cs typeface="+mn-cs"/>
              </a:rPr>
              <a:t>Skipping basic maintenance</a:t>
            </a:r>
          </a:p>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400" b="0" i="1" u="none" strike="noStrike" kern="0" cap="none" spc="0" normalizeH="0" baseline="0" noProof="0">
                <a:ln>
                  <a:noFill/>
                </a:ln>
                <a:solidFill>
                  <a:srgbClr val="1A1A1A"/>
                </a:solidFill>
                <a:effectLst/>
                <a:uLnTx/>
                <a:uFillTx/>
                <a:latin typeface="Segoe UI"/>
                <a:ea typeface="+mn-ea"/>
                <a:cs typeface="+mn-cs"/>
              </a:rPr>
              <a:t>Skipping backups, disaster recovery exercises, and software updates/patching on assets</a:t>
            </a:r>
          </a:p>
        </p:txBody>
      </p:sp>
      <p:grpSp>
        <p:nvGrpSpPr>
          <p:cNvPr id="17" name="Group 16">
            <a:extLst>
              <a:ext uri="{FF2B5EF4-FFF2-40B4-BE49-F238E27FC236}">
                <a16:creationId xmlns:a16="http://schemas.microsoft.com/office/drawing/2014/main" id="{1F4CD853-4217-5DA7-C88A-8E319ECE53AE}"/>
              </a:ext>
            </a:extLst>
          </p:cNvPr>
          <p:cNvGrpSpPr/>
          <p:nvPr/>
        </p:nvGrpSpPr>
        <p:grpSpPr>
          <a:xfrm>
            <a:off x="529758" y="1427330"/>
            <a:ext cx="894363" cy="457476"/>
            <a:chOff x="370062" y="7373534"/>
            <a:chExt cx="894363" cy="457476"/>
          </a:xfrm>
        </p:grpSpPr>
        <p:sp>
          <p:nvSpPr>
            <p:cNvPr id="31" name="Freeform: Shape 30">
              <a:extLst>
                <a:ext uri="{FF2B5EF4-FFF2-40B4-BE49-F238E27FC236}">
                  <a16:creationId xmlns:a16="http://schemas.microsoft.com/office/drawing/2014/main" id="{443F0532-62CB-F1C6-38FF-0BEEB389329F}"/>
                </a:ext>
              </a:extLst>
            </p:cNvPr>
            <p:cNvSpPr/>
            <p:nvPr/>
          </p:nvSpPr>
          <p:spPr bwMode="auto">
            <a:xfrm flipV="1">
              <a:off x="370062" y="7373534"/>
              <a:ext cx="894363" cy="364555"/>
            </a:xfrm>
            <a:custGeom>
              <a:avLst/>
              <a:gdLst>
                <a:gd name="connsiteX0" fmla="*/ 0 w 6987823"/>
                <a:gd name="connsiteY0" fmla="*/ 0 h 2410178"/>
                <a:gd name="connsiteX1" fmla="*/ 1563512 w 6987823"/>
                <a:gd name="connsiteY1" fmla="*/ 56444 h 2410178"/>
                <a:gd name="connsiteX2" fmla="*/ 1817512 w 6987823"/>
                <a:gd name="connsiteY2" fmla="*/ 1851378 h 2410178"/>
                <a:gd name="connsiteX3" fmla="*/ 3595512 w 6987823"/>
                <a:gd name="connsiteY3" fmla="*/ 2410178 h 2410178"/>
                <a:gd name="connsiteX4" fmla="*/ 5339645 w 6987823"/>
                <a:gd name="connsiteY4" fmla="*/ 1676400 h 2410178"/>
                <a:gd name="connsiteX5" fmla="*/ 5497689 w 6987823"/>
                <a:gd name="connsiteY5" fmla="*/ 186267 h 2410178"/>
                <a:gd name="connsiteX6" fmla="*/ 6987823 w 6987823"/>
                <a:gd name="connsiteY6" fmla="*/ 56444 h 2410178"/>
                <a:gd name="connsiteX0" fmla="*/ 0 w 6987823"/>
                <a:gd name="connsiteY0" fmla="*/ 0 h 2413022"/>
                <a:gd name="connsiteX1" fmla="*/ 1563512 w 6987823"/>
                <a:gd name="connsiteY1" fmla="*/ 56444 h 2413022"/>
                <a:gd name="connsiteX2" fmla="*/ 1817512 w 6987823"/>
                <a:gd name="connsiteY2" fmla="*/ 1851378 h 2413022"/>
                <a:gd name="connsiteX3" fmla="*/ 3595512 w 6987823"/>
                <a:gd name="connsiteY3" fmla="*/ 2410178 h 2413022"/>
                <a:gd name="connsiteX4" fmla="*/ 5339645 w 6987823"/>
                <a:gd name="connsiteY4" fmla="*/ 1676400 h 2413022"/>
                <a:gd name="connsiteX5" fmla="*/ 5497689 w 6987823"/>
                <a:gd name="connsiteY5" fmla="*/ 186267 h 2413022"/>
                <a:gd name="connsiteX6" fmla="*/ 6987823 w 6987823"/>
                <a:gd name="connsiteY6" fmla="*/ 56444 h 2413022"/>
                <a:gd name="connsiteX0" fmla="*/ 0 w 6987823"/>
                <a:gd name="connsiteY0" fmla="*/ 0 h 2483771"/>
                <a:gd name="connsiteX1" fmla="*/ 1563512 w 6987823"/>
                <a:gd name="connsiteY1" fmla="*/ 56444 h 2483771"/>
                <a:gd name="connsiteX2" fmla="*/ 1817512 w 6987823"/>
                <a:gd name="connsiteY2" fmla="*/ 1851378 h 2483771"/>
                <a:gd name="connsiteX3" fmla="*/ 3595512 w 6987823"/>
                <a:gd name="connsiteY3" fmla="*/ 2410178 h 2483771"/>
                <a:gd name="connsiteX4" fmla="*/ 5339645 w 6987823"/>
                <a:gd name="connsiteY4" fmla="*/ 1676400 h 2483771"/>
                <a:gd name="connsiteX5" fmla="*/ 5497689 w 6987823"/>
                <a:gd name="connsiteY5" fmla="*/ 186267 h 2483771"/>
                <a:gd name="connsiteX6" fmla="*/ 6987823 w 6987823"/>
                <a:gd name="connsiteY6" fmla="*/ 56444 h 2483771"/>
                <a:gd name="connsiteX0" fmla="*/ 0 w 6987823"/>
                <a:gd name="connsiteY0" fmla="*/ 0 h 2483771"/>
                <a:gd name="connsiteX1" fmla="*/ 1563512 w 6987823"/>
                <a:gd name="connsiteY1" fmla="*/ 56444 h 2483771"/>
                <a:gd name="connsiteX2" fmla="*/ 1817512 w 6987823"/>
                <a:gd name="connsiteY2" fmla="*/ 1851378 h 2483771"/>
                <a:gd name="connsiteX3" fmla="*/ 3595512 w 6987823"/>
                <a:gd name="connsiteY3" fmla="*/ 2410178 h 2483771"/>
                <a:gd name="connsiteX4" fmla="*/ 5339645 w 6987823"/>
                <a:gd name="connsiteY4" fmla="*/ 1676400 h 2483771"/>
                <a:gd name="connsiteX5" fmla="*/ 5497689 w 6987823"/>
                <a:gd name="connsiteY5" fmla="*/ 186267 h 2483771"/>
                <a:gd name="connsiteX6" fmla="*/ 6987823 w 6987823"/>
                <a:gd name="connsiteY6" fmla="*/ 56444 h 2483771"/>
                <a:gd name="connsiteX0" fmla="*/ 0 w 6987823"/>
                <a:gd name="connsiteY0" fmla="*/ 0 h 2483771"/>
                <a:gd name="connsiteX1" fmla="*/ 1563512 w 6987823"/>
                <a:gd name="connsiteY1" fmla="*/ 56444 h 2483771"/>
                <a:gd name="connsiteX2" fmla="*/ 1817512 w 6987823"/>
                <a:gd name="connsiteY2" fmla="*/ 1851378 h 2483771"/>
                <a:gd name="connsiteX3" fmla="*/ 3595512 w 6987823"/>
                <a:gd name="connsiteY3" fmla="*/ 2410178 h 2483771"/>
                <a:gd name="connsiteX4" fmla="*/ 5339645 w 6987823"/>
                <a:gd name="connsiteY4" fmla="*/ 1676400 h 2483771"/>
                <a:gd name="connsiteX5" fmla="*/ 5497689 w 6987823"/>
                <a:gd name="connsiteY5" fmla="*/ 186267 h 2483771"/>
                <a:gd name="connsiteX6" fmla="*/ 6987823 w 6987823"/>
                <a:gd name="connsiteY6" fmla="*/ 56444 h 2483771"/>
                <a:gd name="connsiteX0" fmla="*/ 0 w 6987823"/>
                <a:gd name="connsiteY0" fmla="*/ 92096 h 2575867"/>
                <a:gd name="connsiteX1" fmla="*/ 1563512 w 6987823"/>
                <a:gd name="connsiteY1" fmla="*/ 148540 h 2575867"/>
                <a:gd name="connsiteX2" fmla="*/ 1817512 w 6987823"/>
                <a:gd name="connsiteY2" fmla="*/ 1943474 h 2575867"/>
                <a:gd name="connsiteX3" fmla="*/ 3595512 w 6987823"/>
                <a:gd name="connsiteY3" fmla="*/ 2502274 h 2575867"/>
                <a:gd name="connsiteX4" fmla="*/ 5339645 w 6987823"/>
                <a:gd name="connsiteY4" fmla="*/ 1768496 h 2575867"/>
                <a:gd name="connsiteX5" fmla="*/ 5497689 w 6987823"/>
                <a:gd name="connsiteY5" fmla="*/ 278363 h 2575867"/>
                <a:gd name="connsiteX6" fmla="*/ 6987823 w 6987823"/>
                <a:gd name="connsiteY6" fmla="*/ 148540 h 2575867"/>
                <a:gd name="connsiteX0" fmla="*/ 0 w 6987823"/>
                <a:gd name="connsiteY0" fmla="*/ 7230 h 2488444"/>
                <a:gd name="connsiteX1" fmla="*/ 1518357 w 6987823"/>
                <a:gd name="connsiteY1" fmla="*/ 216074 h 2488444"/>
                <a:gd name="connsiteX2" fmla="*/ 1817512 w 6987823"/>
                <a:gd name="connsiteY2" fmla="*/ 1858608 h 2488444"/>
                <a:gd name="connsiteX3" fmla="*/ 3595512 w 6987823"/>
                <a:gd name="connsiteY3" fmla="*/ 2417408 h 2488444"/>
                <a:gd name="connsiteX4" fmla="*/ 5339645 w 6987823"/>
                <a:gd name="connsiteY4" fmla="*/ 1683630 h 2488444"/>
                <a:gd name="connsiteX5" fmla="*/ 5497689 w 6987823"/>
                <a:gd name="connsiteY5" fmla="*/ 193497 h 2488444"/>
                <a:gd name="connsiteX6" fmla="*/ 6987823 w 6987823"/>
                <a:gd name="connsiteY6" fmla="*/ 63674 h 2488444"/>
                <a:gd name="connsiteX0" fmla="*/ 0 w 6987823"/>
                <a:gd name="connsiteY0" fmla="*/ 7230 h 1984163"/>
                <a:gd name="connsiteX1" fmla="*/ 1518357 w 6987823"/>
                <a:gd name="connsiteY1" fmla="*/ 216074 h 1984163"/>
                <a:gd name="connsiteX2" fmla="*/ 1817512 w 6987823"/>
                <a:gd name="connsiteY2" fmla="*/ 1858608 h 1984163"/>
                <a:gd name="connsiteX3" fmla="*/ 5339645 w 6987823"/>
                <a:gd name="connsiteY3" fmla="*/ 1683630 h 1984163"/>
                <a:gd name="connsiteX4" fmla="*/ 5497689 w 6987823"/>
                <a:gd name="connsiteY4" fmla="*/ 193497 h 1984163"/>
                <a:gd name="connsiteX5" fmla="*/ 6987823 w 6987823"/>
                <a:gd name="connsiteY5" fmla="*/ 63674 h 1984163"/>
                <a:gd name="connsiteX0" fmla="*/ 0 w 6987823"/>
                <a:gd name="connsiteY0" fmla="*/ 12095 h 2064246"/>
                <a:gd name="connsiteX1" fmla="*/ 1518357 w 6987823"/>
                <a:gd name="connsiteY1" fmla="*/ 220939 h 2064246"/>
                <a:gd name="connsiteX2" fmla="*/ 2015067 w 6987823"/>
                <a:gd name="connsiteY2" fmla="*/ 1959429 h 2064246"/>
                <a:gd name="connsiteX3" fmla="*/ 5339645 w 6987823"/>
                <a:gd name="connsiteY3" fmla="*/ 1688495 h 2064246"/>
                <a:gd name="connsiteX4" fmla="*/ 5497689 w 6987823"/>
                <a:gd name="connsiteY4" fmla="*/ 198362 h 2064246"/>
                <a:gd name="connsiteX5" fmla="*/ 6987823 w 6987823"/>
                <a:gd name="connsiteY5" fmla="*/ 68539 h 2064246"/>
                <a:gd name="connsiteX0" fmla="*/ 0 w 6987823"/>
                <a:gd name="connsiteY0" fmla="*/ 12095 h 2187869"/>
                <a:gd name="connsiteX1" fmla="*/ 1518357 w 6987823"/>
                <a:gd name="connsiteY1" fmla="*/ 220939 h 2187869"/>
                <a:gd name="connsiteX2" fmla="*/ 2015067 w 6987823"/>
                <a:gd name="connsiteY2" fmla="*/ 1959429 h 2187869"/>
                <a:gd name="connsiteX3" fmla="*/ 5085645 w 6987823"/>
                <a:gd name="connsiteY3" fmla="*/ 1976362 h 2187869"/>
                <a:gd name="connsiteX4" fmla="*/ 5497689 w 6987823"/>
                <a:gd name="connsiteY4" fmla="*/ 198362 h 2187869"/>
                <a:gd name="connsiteX5" fmla="*/ 6987823 w 6987823"/>
                <a:gd name="connsiteY5" fmla="*/ 68539 h 2187869"/>
                <a:gd name="connsiteX0" fmla="*/ 0 w 6987823"/>
                <a:gd name="connsiteY0" fmla="*/ 12095 h 2183533"/>
                <a:gd name="connsiteX1" fmla="*/ 1518357 w 6987823"/>
                <a:gd name="connsiteY1" fmla="*/ 220939 h 2183533"/>
                <a:gd name="connsiteX2" fmla="*/ 2015067 w 6987823"/>
                <a:gd name="connsiteY2" fmla="*/ 1959429 h 2183533"/>
                <a:gd name="connsiteX3" fmla="*/ 5085645 w 6987823"/>
                <a:gd name="connsiteY3" fmla="*/ 1976362 h 2183533"/>
                <a:gd name="connsiteX4" fmla="*/ 5497689 w 6987823"/>
                <a:gd name="connsiteY4" fmla="*/ 198362 h 2183533"/>
                <a:gd name="connsiteX5" fmla="*/ 6987823 w 6987823"/>
                <a:gd name="connsiteY5" fmla="*/ 68539 h 2183533"/>
                <a:gd name="connsiteX0" fmla="*/ 0 w 6987823"/>
                <a:gd name="connsiteY0" fmla="*/ 12095 h 2181466"/>
                <a:gd name="connsiteX1" fmla="*/ 1518357 w 6987823"/>
                <a:gd name="connsiteY1" fmla="*/ 220939 h 2181466"/>
                <a:gd name="connsiteX2" fmla="*/ 2015067 w 6987823"/>
                <a:gd name="connsiteY2" fmla="*/ 1959429 h 2181466"/>
                <a:gd name="connsiteX3" fmla="*/ 5085645 w 6987823"/>
                <a:gd name="connsiteY3" fmla="*/ 1976362 h 2181466"/>
                <a:gd name="connsiteX4" fmla="*/ 5497689 w 6987823"/>
                <a:gd name="connsiteY4" fmla="*/ 198362 h 2181466"/>
                <a:gd name="connsiteX5" fmla="*/ 6987823 w 6987823"/>
                <a:gd name="connsiteY5" fmla="*/ 68539 h 2181466"/>
                <a:gd name="connsiteX0" fmla="*/ 0 w 6987823"/>
                <a:gd name="connsiteY0" fmla="*/ 12095 h 2181466"/>
                <a:gd name="connsiteX1" fmla="*/ 1518357 w 6987823"/>
                <a:gd name="connsiteY1" fmla="*/ 220939 h 2181466"/>
                <a:gd name="connsiteX2" fmla="*/ 2015067 w 6987823"/>
                <a:gd name="connsiteY2" fmla="*/ 1959429 h 2181466"/>
                <a:gd name="connsiteX3" fmla="*/ 5085645 w 6987823"/>
                <a:gd name="connsiteY3" fmla="*/ 1976362 h 2181466"/>
                <a:gd name="connsiteX4" fmla="*/ 5497689 w 6987823"/>
                <a:gd name="connsiteY4" fmla="*/ 198362 h 2181466"/>
                <a:gd name="connsiteX5" fmla="*/ 6987823 w 6987823"/>
                <a:gd name="connsiteY5" fmla="*/ 68539 h 2181466"/>
                <a:gd name="connsiteX0" fmla="*/ 0 w 6886223"/>
                <a:gd name="connsiteY0" fmla="*/ 26759 h 2196130"/>
                <a:gd name="connsiteX1" fmla="*/ 1518357 w 6886223"/>
                <a:gd name="connsiteY1" fmla="*/ 235603 h 2196130"/>
                <a:gd name="connsiteX2" fmla="*/ 2015067 w 6886223"/>
                <a:gd name="connsiteY2" fmla="*/ 1974093 h 2196130"/>
                <a:gd name="connsiteX3" fmla="*/ 5085645 w 6886223"/>
                <a:gd name="connsiteY3" fmla="*/ 1991026 h 2196130"/>
                <a:gd name="connsiteX4" fmla="*/ 5497689 w 6886223"/>
                <a:gd name="connsiteY4" fmla="*/ 213026 h 2196130"/>
                <a:gd name="connsiteX5" fmla="*/ 6886223 w 6886223"/>
                <a:gd name="connsiteY5" fmla="*/ 4181 h 2196130"/>
                <a:gd name="connsiteX0" fmla="*/ 0 w 6886223"/>
                <a:gd name="connsiteY0" fmla="*/ 29253 h 2226720"/>
                <a:gd name="connsiteX1" fmla="*/ 1518357 w 6886223"/>
                <a:gd name="connsiteY1" fmla="*/ 238097 h 2226720"/>
                <a:gd name="connsiteX2" fmla="*/ 2015067 w 6886223"/>
                <a:gd name="connsiteY2" fmla="*/ 1976587 h 2226720"/>
                <a:gd name="connsiteX3" fmla="*/ 4857791 w 6886223"/>
                <a:gd name="connsiteY3" fmla="*/ 2036920 h 2226720"/>
                <a:gd name="connsiteX4" fmla="*/ 5497689 w 6886223"/>
                <a:gd name="connsiteY4" fmla="*/ 215520 h 2226720"/>
                <a:gd name="connsiteX5" fmla="*/ 6886223 w 6886223"/>
                <a:gd name="connsiteY5" fmla="*/ 6675 h 2226720"/>
                <a:gd name="connsiteX0" fmla="*/ 0 w 6886223"/>
                <a:gd name="connsiteY0" fmla="*/ 29253 h 2245158"/>
                <a:gd name="connsiteX1" fmla="*/ 1518357 w 6886223"/>
                <a:gd name="connsiteY1" fmla="*/ 238097 h 2245158"/>
                <a:gd name="connsiteX2" fmla="*/ 2204947 w 6886223"/>
                <a:gd name="connsiteY2" fmla="*/ 2003711 h 2245158"/>
                <a:gd name="connsiteX3" fmla="*/ 4857791 w 6886223"/>
                <a:gd name="connsiteY3" fmla="*/ 2036920 h 2245158"/>
                <a:gd name="connsiteX4" fmla="*/ 5497689 w 6886223"/>
                <a:gd name="connsiteY4" fmla="*/ 215520 h 2245158"/>
                <a:gd name="connsiteX5" fmla="*/ 6886223 w 6886223"/>
                <a:gd name="connsiteY5" fmla="*/ 6675 h 2245158"/>
                <a:gd name="connsiteX0" fmla="*/ 0 w 6886223"/>
                <a:gd name="connsiteY0" fmla="*/ 28625 h 2238087"/>
                <a:gd name="connsiteX1" fmla="*/ 1518357 w 6886223"/>
                <a:gd name="connsiteY1" fmla="*/ 237469 h 2238087"/>
                <a:gd name="connsiteX2" fmla="*/ 2204947 w 6886223"/>
                <a:gd name="connsiteY2" fmla="*/ 2003083 h 2238087"/>
                <a:gd name="connsiteX3" fmla="*/ 4787264 w 6886223"/>
                <a:gd name="connsiteY3" fmla="*/ 2025442 h 2238087"/>
                <a:gd name="connsiteX4" fmla="*/ 5497689 w 6886223"/>
                <a:gd name="connsiteY4" fmla="*/ 214892 h 2238087"/>
                <a:gd name="connsiteX5" fmla="*/ 6886223 w 6886223"/>
                <a:gd name="connsiteY5" fmla="*/ 6047 h 2238087"/>
                <a:gd name="connsiteX0" fmla="*/ 0 w 6886223"/>
                <a:gd name="connsiteY0" fmla="*/ 76487 h 2291598"/>
                <a:gd name="connsiteX1" fmla="*/ 1518357 w 6886223"/>
                <a:gd name="connsiteY1" fmla="*/ 285331 h 2291598"/>
                <a:gd name="connsiteX2" fmla="*/ 2204947 w 6886223"/>
                <a:gd name="connsiteY2" fmla="*/ 2050945 h 2291598"/>
                <a:gd name="connsiteX3" fmla="*/ 4787264 w 6886223"/>
                <a:gd name="connsiteY3" fmla="*/ 2073304 h 2291598"/>
                <a:gd name="connsiteX4" fmla="*/ 5383762 w 6886223"/>
                <a:gd name="connsiteY4" fmla="*/ 175952 h 2291598"/>
                <a:gd name="connsiteX5" fmla="*/ 6886223 w 6886223"/>
                <a:gd name="connsiteY5" fmla="*/ 53909 h 2291598"/>
                <a:gd name="connsiteX0" fmla="*/ 0 w 6886223"/>
                <a:gd name="connsiteY0" fmla="*/ 22579 h 2230288"/>
                <a:gd name="connsiteX1" fmla="*/ 1518357 w 6886223"/>
                <a:gd name="connsiteY1" fmla="*/ 231423 h 2230288"/>
                <a:gd name="connsiteX2" fmla="*/ 2204947 w 6886223"/>
                <a:gd name="connsiteY2" fmla="*/ 1997037 h 2230288"/>
                <a:gd name="connsiteX3" fmla="*/ 4787264 w 6886223"/>
                <a:gd name="connsiteY3" fmla="*/ 2019396 h 2230288"/>
                <a:gd name="connsiteX4" fmla="*/ 5372913 w 6886223"/>
                <a:gd name="connsiteY4" fmla="*/ 235970 h 2230288"/>
                <a:gd name="connsiteX5" fmla="*/ 6886223 w 6886223"/>
                <a:gd name="connsiteY5" fmla="*/ 1 h 2230288"/>
                <a:gd name="connsiteX0" fmla="*/ 0 w 6886223"/>
                <a:gd name="connsiteY0" fmla="*/ 22579 h 2230288"/>
                <a:gd name="connsiteX1" fmla="*/ 1518357 w 6886223"/>
                <a:gd name="connsiteY1" fmla="*/ 231423 h 2230288"/>
                <a:gd name="connsiteX2" fmla="*/ 2204947 w 6886223"/>
                <a:gd name="connsiteY2" fmla="*/ 1997037 h 2230288"/>
                <a:gd name="connsiteX3" fmla="*/ 4787264 w 6886223"/>
                <a:gd name="connsiteY3" fmla="*/ 2019396 h 2230288"/>
                <a:gd name="connsiteX4" fmla="*/ 5372913 w 6886223"/>
                <a:gd name="connsiteY4" fmla="*/ 235970 h 2230288"/>
                <a:gd name="connsiteX5" fmla="*/ 6886223 w 6886223"/>
                <a:gd name="connsiteY5" fmla="*/ 1 h 2230288"/>
                <a:gd name="connsiteX0" fmla="*/ 0 w 6886223"/>
                <a:gd name="connsiteY0" fmla="*/ 22579 h 2230288"/>
                <a:gd name="connsiteX1" fmla="*/ 1518357 w 6886223"/>
                <a:gd name="connsiteY1" fmla="*/ 231423 h 2230288"/>
                <a:gd name="connsiteX2" fmla="*/ 2204947 w 6886223"/>
                <a:gd name="connsiteY2" fmla="*/ 1997037 h 2230288"/>
                <a:gd name="connsiteX3" fmla="*/ 4645353 w 6886223"/>
                <a:gd name="connsiteY3" fmla="*/ 2019400 h 2230288"/>
                <a:gd name="connsiteX4" fmla="*/ 5372913 w 6886223"/>
                <a:gd name="connsiteY4" fmla="*/ 235970 h 2230288"/>
                <a:gd name="connsiteX5" fmla="*/ 6886223 w 6886223"/>
                <a:gd name="connsiteY5" fmla="*/ 1 h 2230288"/>
                <a:gd name="connsiteX0" fmla="*/ 0 w 7569944"/>
                <a:gd name="connsiteY0" fmla="*/ 0 h 2285113"/>
                <a:gd name="connsiteX1" fmla="*/ 2202078 w 7569944"/>
                <a:gd name="connsiteY1" fmla="*/ 286248 h 2285113"/>
                <a:gd name="connsiteX2" fmla="*/ 2888668 w 7569944"/>
                <a:gd name="connsiteY2" fmla="*/ 2051862 h 2285113"/>
                <a:gd name="connsiteX3" fmla="*/ 5329074 w 7569944"/>
                <a:gd name="connsiteY3" fmla="*/ 2074225 h 2285113"/>
                <a:gd name="connsiteX4" fmla="*/ 6056634 w 7569944"/>
                <a:gd name="connsiteY4" fmla="*/ 290795 h 2285113"/>
                <a:gd name="connsiteX5" fmla="*/ 7569944 w 7569944"/>
                <a:gd name="connsiteY5" fmla="*/ 54826 h 2285113"/>
                <a:gd name="connsiteX0" fmla="*/ 0 w 8176269"/>
                <a:gd name="connsiteY0" fmla="*/ 0 h 2285113"/>
                <a:gd name="connsiteX1" fmla="*/ 2202078 w 8176269"/>
                <a:gd name="connsiteY1" fmla="*/ 286248 h 2285113"/>
                <a:gd name="connsiteX2" fmla="*/ 2888668 w 8176269"/>
                <a:gd name="connsiteY2" fmla="*/ 2051862 h 2285113"/>
                <a:gd name="connsiteX3" fmla="*/ 5329074 w 8176269"/>
                <a:gd name="connsiteY3" fmla="*/ 2074225 h 2285113"/>
                <a:gd name="connsiteX4" fmla="*/ 6056634 w 8176269"/>
                <a:gd name="connsiteY4" fmla="*/ 290795 h 2285113"/>
                <a:gd name="connsiteX5" fmla="*/ 8176269 w 8176269"/>
                <a:gd name="connsiteY5" fmla="*/ 54825 h 2285113"/>
                <a:gd name="connsiteX0" fmla="*/ 0 w 8176269"/>
                <a:gd name="connsiteY0" fmla="*/ 0 h 2289291"/>
                <a:gd name="connsiteX1" fmla="*/ 2202078 w 8176269"/>
                <a:gd name="connsiteY1" fmla="*/ 286248 h 2289291"/>
                <a:gd name="connsiteX2" fmla="*/ 2888668 w 8176269"/>
                <a:gd name="connsiteY2" fmla="*/ 2051862 h 2289291"/>
                <a:gd name="connsiteX3" fmla="*/ 5329074 w 8176269"/>
                <a:gd name="connsiteY3" fmla="*/ 2074225 h 2289291"/>
                <a:gd name="connsiteX4" fmla="*/ 6185634 w 8176269"/>
                <a:gd name="connsiteY4" fmla="*/ 226293 h 2289291"/>
                <a:gd name="connsiteX5" fmla="*/ 8176269 w 8176269"/>
                <a:gd name="connsiteY5" fmla="*/ 54825 h 2289291"/>
                <a:gd name="connsiteX0" fmla="*/ 0 w 8176269"/>
                <a:gd name="connsiteY0" fmla="*/ 63254 h 2361842"/>
                <a:gd name="connsiteX1" fmla="*/ 2202078 w 8176269"/>
                <a:gd name="connsiteY1" fmla="*/ 349502 h 2361842"/>
                <a:gd name="connsiteX2" fmla="*/ 2888668 w 8176269"/>
                <a:gd name="connsiteY2" fmla="*/ 2115116 h 2361842"/>
                <a:gd name="connsiteX3" fmla="*/ 5329074 w 8176269"/>
                <a:gd name="connsiteY3" fmla="*/ 2137479 h 2361842"/>
                <a:gd name="connsiteX4" fmla="*/ 6172735 w 8176269"/>
                <a:gd name="connsiteY4" fmla="*/ 147635 h 2361842"/>
                <a:gd name="connsiteX5" fmla="*/ 8176269 w 8176269"/>
                <a:gd name="connsiteY5" fmla="*/ 118079 h 2361842"/>
                <a:gd name="connsiteX0" fmla="*/ 0 w 8176269"/>
                <a:gd name="connsiteY0" fmla="*/ 0 h 2298588"/>
                <a:gd name="connsiteX1" fmla="*/ 2202078 w 8176269"/>
                <a:gd name="connsiteY1" fmla="*/ 286248 h 2298588"/>
                <a:gd name="connsiteX2" fmla="*/ 2888668 w 8176269"/>
                <a:gd name="connsiteY2" fmla="*/ 2051862 h 2298588"/>
                <a:gd name="connsiteX3" fmla="*/ 5329074 w 8176269"/>
                <a:gd name="connsiteY3" fmla="*/ 2074225 h 2298588"/>
                <a:gd name="connsiteX4" fmla="*/ 6172735 w 8176269"/>
                <a:gd name="connsiteY4" fmla="*/ 84381 h 2298588"/>
                <a:gd name="connsiteX5" fmla="*/ 8176269 w 8176269"/>
                <a:gd name="connsiteY5" fmla="*/ 54825 h 2298588"/>
                <a:gd name="connsiteX0" fmla="*/ 0 w 8176269"/>
                <a:gd name="connsiteY0" fmla="*/ 0 h 2298588"/>
                <a:gd name="connsiteX1" fmla="*/ 2202078 w 8176269"/>
                <a:gd name="connsiteY1" fmla="*/ 286248 h 2298588"/>
                <a:gd name="connsiteX2" fmla="*/ 2179152 w 8176269"/>
                <a:gd name="connsiteY2" fmla="*/ 2051860 h 2298588"/>
                <a:gd name="connsiteX3" fmla="*/ 5329074 w 8176269"/>
                <a:gd name="connsiteY3" fmla="*/ 2074225 h 2298588"/>
                <a:gd name="connsiteX4" fmla="*/ 6172735 w 8176269"/>
                <a:gd name="connsiteY4" fmla="*/ 84381 h 2298588"/>
                <a:gd name="connsiteX5" fmla="*/ 8176269 w 8176269"/>
                <a:gd name="connsiteY5" fmla="*/ 54825 h 2298588"/>
                <a:gd name="connsiteX0" fmla="*/ 0 w 8176269"/>
                <a:gd name="connsiteY0" fmla="*/ 0 h 2298588"/>
                <a:gd name="connsiteX1" fmla="*/ 2202078 w 8176269"/>
                <a:gd name="connsiteY1" fmla="*/ 286248 h 2298588"/>
                <a:gd name="connsiteX2" fmla="*/ 2179152 w 8176269"/>
                <a:gd name="connsiteY2" fmla="*/ 2051860 h 2298588"/>
                <a:gd name="connsiteX3" fmla="*/ 5883793 w 8176269"/>
                <a:gd name="connsiteY3" fmla="*/ 2074224 h 2298588"/>
                <a:gd name="connsiteX4" fmla="*/ 6172735 w 8176269"/>
                <a:gd name="connsiteY4" fmla="*/ 84381 h 2298588"/>
                <a:gd name="connsiteX5" fmla="*/ 8176269 w 8176269"/>
                <a:gd name="connsiteY5" fmla="*/ 54825 h 2298588"/>
                <a:gd name="connsiteX0" fmla="*/ 0 w 8176269"/>
                <a:gd name="connsiteY0" fmla="*/ 0 h 2299111"/>
                <a:gd name="connsiteX1" fmla="*/ 1686060 w 8176269"/>
                <a:gd name="connsiteY1" fmla="*/ 277346 h 2299111"/>
                <a:gd name="connsiteX2" fmla="*/ 2179152 w 8176269"/>
                <a:gd name="connsiteY2" fmla="*/ 2051860 h 2299111"/>
                <a:gd name="connsiteX3" fmla="*/ 5883793 w 8176269"/>
                <a:gd name="connsiteY3" fmla="*/ 2074224 h 2299111"/>
                <a:gd name="connsiteX4" fmla="*/ 6172735 w 8176269"/>
                <a:gd name="connsiteY4" fmla="*/ 84381 h 2299111"/>
                <a:gd name="connsiteX5" fmla="*/ 8176269 w 8176269"/>
                <a:gd name="connsiteY5" fmla="*/ 54825 h 2299111"/>
                <a:gd name="connsiteX0" fmla="*/ 0 w 8176269"/>
                <a:gd name="connsiteY0" fmla="*/ 0 h 2299111"/>
                <a:gd name="connsiteX1" fmla="*/ 1686060 w 8176269"/>
                <a:gd name="connsiteY1" fmla="*/ 277346 h 2299111"/>
                <a:gd name="connsiteX2" fmla="*/ 2179152 w 8176269"/>
                <a:gd name="connsiteY2" fmla="*/ 2051860 h 2299111"/>
                <a:gd name="connsiteX3" fmla="*/ 5883793 w 8176269"/>
                <a:gd name="connsiteY3" fmla="*/ 2074224 h 2299111"/>
                <a:gd name="connsiteX4" fmla="*/ 6559753 w 8176269"/>
                <a:gd name="connsiteY4" fmla="*/ 84383 h 2299111"/>
                <a:gd name="connsiteX5" fmla="*/ 8176269 w 8176269"/>
                <a:gd name="connsiteY5" fmla="*/ 54825 h 22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76269" h="2299111">
                  <a:moveTo>
                    <a:pt x="0" y="0"/>
                  </a:moveTo>
                  <a:cubicBezTo>
                    <a:pt x="521171" y="18815"/>
                    <a:pt x="1322868" y="-64631"/>
                    <a:pt x="1686060" y="277346"/>
                  </a:cubicBezTo>
                  <a:cubicBezTo>
                    <a:pt x="2049252" y="619323"/>
                    <a:pt x="1479530" y="1752380"/>
                    <a:pt x="2179152" y="2051860"/>
                  </a:cubicBezTo>
                  <a:cubicBezTo>
                    <a:pt x="2878774" y="2351340"/>
                    <a:pt x="5153693" y="2402137"/>
                    <a:pt x="5883793" y="2074224"/>
                  </a:cubicBezTo>
                  <a:cubicBezTo>
                    <a:pt x="6613893" y="1746311"/>
                    <a:pt x="6046521" y="253246"/>
                    <a:pt x="6559753" y="84383"/>
                  </a:cubicBezTo>
                  <a:cubicBezTo>
                    <a:pt x="7072985" y="-84480"/>
                    <a:pt x="7679558" y="98099"/>
                    <a:pt x="8176269" y="54825"/>
                  </a:cubicBezTo>
                </a:path>
              </a:pathLst>
            </a:custGeom>
            <a:noFill/>
            <a:ln w="28575">
              <a:solidFill>
                <a:schemeClr val="tx1"/>
              </a:solidFill>
              <a:prstDash val="sysDot"/>
              <a:headEnd type="none" w="med" len="med"/>
              <a:tailEnd type="arrow"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36" name="Graphic 35" descr="Car Mechanic with solid fill">
              <a:extLst>
                <a:ext uri="{FF2B5EF4-FFF2-40B4-BE49-F238E27FC236}">
                  <a16:creationId xmlns:a16="http://schemas.microsoft.com/office/drawing/2014/main" id="{738A1E14-1EE8-8567-17B1-A1C81FD0D74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38552" y="7471998"/>
              <a:ext cx="359012" cy="359012"/>
            </a:xfrm>
            <a:prstGeom prst="rect">
              <a:avLst/>
            </a:prstGeom>
          </p:spPr>
        </p:pic>
      </p:grpSp>
      <p:grpSp>
        <p:nvGrpSpPr>
          <p:cNvPr id="71" name="Group 70">
            <a:extLst>
              <a:ext uri="{FF2B5EF4-FFF2-40B4-BE49-F238E27FC236}">
                <a16:creationId xmlns:a16="http://schemas.microsoft.com/office/drawing/2014/main" id="{3B73B889-2C20-C1B4-11D0-7F79A66A326B}"/>
              </a:ext>
            </a:extLst>
          </p:cNvPr>
          <p:cNvGrpSpPr/>
          <p:nvPr/>
        </p:nvGrpSpPr>
        <p:grpSpPr>
          <a:xfrm>
            <a:off x="645786" y="5856019"/>
            <a:ext cx="618477" cy="748176"/>
            <a:chOff x="5781818" y="1882175"/>
            <a:chExt cx="2594689" cy="3138817"/>
          </a:xfrm>
        </p:grpSpPr>
        <p:pic>
          <p:nvPicPr>
            <p:cNvPr id="72" name="Graphic 71" descr="Arrow circle with solid fill">
              <a:extLst>
                <a:ext uri="{FF2B5EF4-FFF2-40B4-BE49-F238E27FC236}">
                  <a16:creationId xmlns:a16="http://schemas.microsoft.com/office/drawing/2014/main" id="{26E428D4-CF4A-653E-A155-0A6D4246DA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8000000">
              <a:off x="5781820" y="2426304"/>
              <a:ext cx="2594686" cy="2594689"/>
            </a:xfrm>
            <a:prstGeom prst="rect">
              <a:avLst/>
            </a:prstGeom>
          </p:spPr>
        </p:pic>
        <p:pic>
          <p:nvPicPr>
            <p:cNvPr id="73" name="Graphic 72" descr="No sign with solid fill">
              <a:extLst>
                <a:ext uri="{FF2B5EF4-FFF2-40B4-BE49-F238E27FC236}">
                  <a16:creationId xmlns:a16="http://schemas.microsoft.com/office/drawing/2014/main" id="{B2471CBF-3522-8431-E1B5-9BCA566862F5}"/>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969676" y="2943530"/>
              <a:ext cx="959314" cy="959309"/>
            </a:xfrm>
            <a:prstGeom prst="rect">
              <a:avLst/>
            </a:prstGeom>
          </p:spPr>
        </p:pic>
        <p:pic>
          <p:nvPicPr>
            <p:cNvPr id="74" name="Graphic 73" descr="Diamond with solid fill">
              <a:extLst>
                <a:ext uri="{FF2B5EF4-FFF2-40B4-BE49-F238E27FC236}">
                  <a16:creationId xmlns:a16="http://schemas.microsoft.com/office/drawing/2014/main" id="{8E134324-7618-D134-A9B9-386529BFAFA7}"/>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474502" y="1882175"/>
              <a:ext cx="1160705" cy="1160704"/>
            </a:xfrm>
            <a:prstGeom prst="rect">
              <a:avLst/>
            </a:prstGeom>
          </p:spPr>
        </p:pic>
        <p:pic>
          <p:nvPicPr>
            <p:cNvPr id="75" name="Graphic 74" descr="No sign with solid fill">
              <a:extLst>
                <a:ext uri="{FF2B5EF4-FFF2-40B4-BE49-F238E27FC236}">
                  <a16:creationId xmlns:a16="http://schemas.microsoft.com/office/drawing/2014/main" id="{7C559C1B-C541-7A39-F5A4-62EC1D53D64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675895" y="3963190"/>
              <a:ext cx="959312" cy="959310"/>
            </a:xfrm>
            <a:prstGeom prst="rect">
              <a:avLst/>
            </a:prstGeom>
          </p:spPr>
        </p:pic>
      </p:grpSp>
      <p:sp>
        <p:nvSpPr>
          <p:cNvPr id="18" name="TextBox 17">
            <a:extLst>
              <a:ext uri="{FF2B5EF4-FFF2-40B4-BE49-F238E27FC236}">
                <a16:creationId xmlns:a16="http://schemas.microsoft.com/office/drawing/2014/main" id="{18A7D8C4-F6AB-7BA1-51F8-43AB67F1C092}"/>
              </a:ext>
            </a:extLst>
          </p:cNvPr>
          <p:cNvSpPr txBox="1"/>
          <p:nvPr/>
        </p:nvSpPr>
        <p:spPr>
          <a:xfrm>
            <a:off x="455463" y="3934733"/>
            <a:ext cx="4980869" cy="848123"/>
          </a:xfrm>
          <a:prstGeom prst="rect">
            <a:avLst/>
          </a:prstGeom>
          <a:solidFill>
            <a:srgbClr val="FFF8E1"/>
          </a:solidFill>
        </p:spPr>
        <p:txBody>
          <a:bodyPr wrap="square" lIns="1188720" tIns="91440" rIns="91440" bIns="91440" anchor="ctr">
            <a:noAutofit/>
          </a:bodyPr>
          <a:lstStyle/>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800" b="1" i="1" u="none" strike="noStrike" kern="0" cap="none" spc="0" normalizeH="0" baseline="0" noProof="0">
                <a:ln>
                  <a:noFill/>
                </a:ln>
                <a:solidFill>
                  <a:srgbClr val="1A1A1A"/>
                </a:solidFill>
                <a:effectLst/>
                <a:uLnTx/>
                <a:uFillTx/>
                <a:latin typeface="Segoe UI"/>
                <a:ea typeface="+mn-ea"/>
                <a:cs typeface="+mn-cs"/>
              </a:rPr>
              <a:t>Artisan Security</a:t>
            </a:r>
          </a:p>
          <a:p>
            <a:pPr marL="0" marR="0" lvl="0" indent="0" algn="l" defTabSz="914225" rtl="0" eaLnBrk="1" fontAlgn="auto" latinLnBrk="0" hangingPunct="1">
              <a:lnSpc>
                <a:spcPct val="100000"/>
              </a:lnSpc>
              <a:spcBef>
                <a:spcPts val="0"/>
              </a:spcBef>
              <a:spcAft>
                <a:spcPts val="300"/>
              </a:spcAft>
              <a:buClrTx/>
              <a:buSzTx/>
              <a:buFontTx/>
              <a:buNone/>
              <a:tabLst/>
              <a:defRPr/>
            </a:pPr>
            <a:r>
              <a:rPr kumimoji="0" lang="en-US" sz="1400" b="0" i="1" u="none" strike="noStrike" kern="0" cap="none" spc="0" normalizeH="0" baseline="0" noProof="0">
                <a:ln>
                  <a:noFill/>
                </a:ln>
                <a:solidFill>
                  <a:srgbClr val="1A1A1A"/>
                </a:solidFill>
                <a:effectLst/>
                <a:uLnTx/>
                <a:uFillTx/>
                <a:latin typeface="Segoe UI"/>
                <a:ea typeface="+mn-ea"/>
                <a:cs typeface="+mn-cs"/>
              </a:rPr>
              <a:t>Focused on custom manual solutions instead of automation and off the shelf tooling</a:t>
            </a:r>
          </a:p>
        </p:txBody>
      </p:sp>
      <p:grpSp>
        <p:nvGrpSpPr>
          <p:cNvPr id="107" name="Group 106">
            <a:extLst>
              <a:ext uri="{FF2B5EF4-FFF2-40B4-BE49-F238E27FC236}">
                <a16:creationId xmlns:a16="http://schemas.microsoft.com/office/drawing/2014/main" id="{2FEE3A2B-DE11-DD06-37BE-0581856D1230}"/>
              </a:ext>
            </a:extLst>
          </p:cNvPr>
          <p:cNvGrpSpPr/>
          <p:nvPr/>
        </p:nvGrpSpPr>
        <p:grpSpPr>
          <a:xfrm>
            <a:off x="657033" y="4060092"/>
            <a:ext cx="693020" cy="584289"/>
            <a:chOff x="657033" y="4060092"/>
            <a:chExt cx="693020" cy="584289"/>
          </a:xfrm>
        </p:grpSpPr>
        <p:grpSp>
          <p:nvGrpSpPr>
            <p:cNvPr id="96" name="Graphic 28" descr="Artist male with solid fill">
              <a:extLst>
                <a:ext uri="{FF2B5EF4-FFF2-40B4-BE49-F238E27FC236}">
                  <a16:creationId xmlns:a16="http://schemas.microsoft.com/office/drawing/2014/main" id="{21AAB057-C7D0-5C72-9697-91C0C0DA8A69}"/>
                </a:ext>
              </a:extLst>
            </p:cNvPr>
            <p:cNvGrpSpPr/>
            <p:nvPr/>
          </p:nvGrpSpPr>
          <p:grpSpPr>
            <a:xfrm>
              <a:off x="801347" y="4060092"/>
              <a:ext cx="486891" cy="584289"/>
              <a:chOff x="1091122" y="4093224"/>
              <a:chExt cx="486891" cy="584289"/>
            </a:xfrm>
            <a:solidFill>
              <a:srgbClr val="000000"/>
            </a:solidFill>
          </p:grpSpPr>
          <p:sp>
            <p:nvSpPr>
              <p:cNvPr id="97" name="Freeform: Shape 96">
                <a:extLst>
                  <a:ext uri="{FF2B5EF4-FFF2-40B4-BE49-F238E27FC236}">
                    <a16:creationId xmlns:a16="http://schemas.microsoft.com/office/drawing/2014/main" id="{828C8E4A-791B-05C7-CA68-4AF96BD4E3B0}"/>
                  </a:ext>
                </a:extLst>
              </p:cNvPr>
              <p:cNvSpPr/>
              <p:nvPr/>
            </p:nvSpPr>
            <p:spPr>
              <a:xfrm>
                <a:off x="1112407" y="4380993"/>
                <a:ext cx="119123" cy="238636"/>
              </a:xfrm>
              <a:custGeom>
                <a:avLst/>
                <a:gdLst>
                  <a:gd name="connsiteX0" fmla="*/ 14583 w 119123"/>
                  <a:gd name="connsiteY0" fmla="*/ 1943 h 238636"/>
                  <a:gd name="connsiteX1" fmla="*/ 10767 w 119123"/>
                  <a:gd name="connsiteY1" fmla="*/ 3470 h 238636"/>
                  <a:gd name="connsiteX2" fmla="*/ 83 w 119123"/>
                  <a:gd name="connsiteY2" fmla="*/ 16443 h 238636"/>
                  <a:gd name="connsiteX3" fmla="*/ 14583 w 119123"/>
                  <a:gd name="connsiteY3" fmla="*/ 65285 h 238636"/>
                  <a:gd name="connsiteX4" fmla="*/ 90135 w 119123"/>
                  <a:gd name="connsiteY4" fmla="*/ 230126 h 238636"/>
                  <a:gd name="connsiteX5" fmla="*/ 110740 w 119123"/>
                  <a:gd name="connsiteY5" fmla="*/ 236994 h 238636"/>
                  <a:gd name="connsiteX6" fmla="*/ 118371 w 119123"/>
                  <a:gd name="connsiteY6" fmla="*/ 218679 h 238636"/>
                  <a:gd name="connsiteX7" fmla="*/ 55030 w 119123"/>
                  <a:gd name="connsiteY7" fmla="*/ 47732 h 238636"/>
                  <a:gd name="connsiteX8" fmla="*/ 30609 w 119123"/>
                  <a:gd name="connsiteY8" fmla="*/ 2706 h 238636"/>
                  <a:gd name="connsiteX9" fmla="*/ 14583 w 119123"/>
                  <a:gd name="connsiteY9" fmla="*/ 1943 h 23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123" h="238636">
                    <a:moveTo>
                      <a:pt x="14583" y="1943"/>
                    </a:moveTo>
                    <a:lnTo>
                      <a:pt x="10767" y="3470"/>
                    </a:lnTo>
                    <a:cubicBezTo>
                      <a:pt x="3899" y="6522"/>
                      <a:pt x="-680" y="11101"/>
                      <a:pt x="83" y="16443"/>
                    </a:cubicBezTo>
                    <a:lnTo>
                      <a:pt x="14583" y="65285"/>
                    </a:lnTo>
                    <a:lnTo>
                      <a:pt x="90135" y="230126"/>
                    </a:lnTo>
                    <a:cubicBezTo>
                      <a:pt x="93951" y="237757"/>
                      <a:pt x="103108" y="240810"/>
                      <a:pt x="110740" y="236994"/>
                    </a:cubicBezTo>
                    <a:cubicBezTo>
                      <a:pt x="117608" y="233942"/>
                      <a:pt x="120661" y="225547"/>
                      <a:pt x="118371" y="218679"/>
                    </a:cubicBezTo>
                    <a:lnTo>
                      <a:pt x="55030" y="47732"/>
                    </a:lnTo>
                    <a:lnTo>
                      <a:pt x="30609" y="2706"/>
                    </a:lnTo>
                    <a:cubicBezTo>
                      <a:pt x="26030" y="-346"/>
                      <a:pt x="19925" y="-1109"/>
                      <a:pt x="14583" y="1943"/>
                    </a:cubicBezTo>
                    <a:close/>
                  </a:path>
                </a:pathLst>
              </a:custGeom>
              <a:solidFill>
                <a:srgbClr val="000000"/>
              </a:solidFill>
              <a:ln w="75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8" name="Freeform: Shape 97">
                <a:extLst>
                  <a:ext uri="{FF2B5EF4-FFF2-40B4-BE49-F238E27FC236}">
                    <a16:creationId xmlns:a16="http://schemas.microsoft.com/office/drawing/2014/main" id="{9929791D-C5C7-2492-8DC1-3B4AC8958D94}"/>
                  </a:ext>
                </a:extLst>
              </p:cNvPr>
              <p:cNvSpPr/>
              <p:nvPr/>
            </p:nvSpPr>
            <p:spPr>
              <a:xfrm>
                <a:off x="1175069" y="4093224"/>
                <a:ext cx="402944" cy="399034"/>
              </a:xfrm>
              <a:custGeom>
                <a:avLst/>
                <a:gdLst>
                  <a:gd name="connsiteX0" fmla="*/ 79368 w 402944"/>
                  <a:gd name="connsiteY0" fmla="*/ 284371 h 399034"/>
                  <a:gd name="connsiteX1" fmla="*/ 41973 w 402944"/>
                  <a:gd name="connsiteY1" fmla="*/ 299634 h 399034"/>
                  <a:gd name="connsiteX2" fmla="*/ 0 w 402944"/>
                  <a:gd name="connsiteY2" fmla="*/ 316423 h 399034"/>
                  <a:gd name="connsiteX3" fmla="*/ 6105 w 402944"/>
                  <a:gd name="connsiteY3" fmla="*/ 327870 h 399034"/>
                  <a:gd name="connsiteX4" fmla="*/ 6868 w 402944"/>
                  <a:gd name="connsiteY4" fmla="*/ 328633 h 399034"/>
                  <a:gd name="connsiteX5" fmla="*/ 6868 w 402944"/>
                  <a:gd name="connsiteY5" fmla="*/ 329397 h 399034"/>
                  <a:gd name="connsiteX6" fmla="*/ 12210 w 402944"/>
                  <a:gd name="connsiteY6" fmla="*/ 343897 h 399034"/>
                  <a:gd name="connsiteX7" fmla="*/ 51894 w 402944"/>
                  <a:gd name="connsiteY7" fmla="*/ 327870 h 399034"/>
                  <a:gd name="connsiteX8" fmla="*/ 51894 w 402944"/>
                  <a:gd name="connsiteY8" fmla="*/ 327870 h 399034"/>
                  <a:gd name="connsiteX9" fmla="*/ 52658 w 402944"/>
                  <a:gd name="connsiteY9" fmla="*/ 327107 h 399034"/>
                  <a:gd name="connsiteX10" fmla="*/ 67921 w 402944"/>
                  <a:gd name="connsiteY10" fmla="*/ 321765 h 399034"/>
                  <a:gd name="connsiteX11" fmla="*/ 150341 w 402944"/>
                  <a:gd name="connsiteY11" fmla="*/ 395028 h 399034"/>
                  <a:gd name="connsiteX12" fmla="*/ 170946 w 402944"/>
                  <a:gd name="connsiteY12" fmla="*/ 395028 h 399034"/>
                  <a:gd name="connsiteX13" fmla="*/ 253367 w 402944"/>
                  <a:gd name="connsiteY13" fmla="*/ 321765 h 399034"/>
                  <a:gd name="connsiteX14" fmla="*/ 268630 w 402944"/>
                  <a:gd name="connsiteY14" fmla="*/ 327107 h 399034"/>
                  <a:gd name="connsiteX15" fmla="*/ 270156 w 402944"/>
                  <a:gd name="connsiteY15" fmla="*/ 327870 h 399034"/>
                  <a:gd name="connsiteX16" fmla="*/ 270156 w 402944"/>
                  <a:gd name="connsiteY16" fmla="*/ 327870 h 399034"/>
                  <a:gd name="connsiteX17" fmla="*/ 357918 w 402944"/>
                  <a:gd name="connsiteY17" fmla="*/ 372896 h 399034"/>
                  <a:gd name="connsiteX18" fmla="*/ 365550 w 402944"/>
                  <a:gd name="connsiteY18" fmla="*/ 381291 h 399034"/>
                  <a:gd name="connsiteX19" fmla="*/ 402944 w 402944"/>
                  <a:gd name="connsiteY19" fmla="*/ 391975 h 399034"/>
                  <a:gd name="connsiteX20" fmla="*/ 376234 w 402944"/>
                  <a:gd name="connsiteY20" fmla="*/ 349239 h 399034"/>
                  <a:gd name="connsiteX21" fmla="*/ 278551 w 402944"/>
                  <a:gd name="connsiteY21" fmla="*/ 298871 h 399034"/>
                  <a:gd name="connsiteX22" fmla="*/ 241156 w 402944"/>
                  <a:gd name="connsiteY22" fmla="*/ 283608 h 399034"/>
                  <a:gd name="connsiteX23" fmla="*/ 236577 w 402944"/>
                  <a:gd name="connsiteY23" fmla="*/ 276739 h 399034"/>
                  <a:gd name="connsiteX24" fmla="*/ 236577 w 402944"/>
                  <a:gd name="connsiteY24" fmla="*/ 258424 h 399034"/>
                  <a:gd name="connsiteX25" fmla="*/ 282366 w 402944"/>
                  <a:gd name="connsiteY25" fmla="*/ 163029 h 399034"/>
                  <a:gd name="connsiteX26" fmla="*/ 282366 w 402944"/>
                  <a:gd name="connsiteY26" fmla="*/ 158451 h 399034"/>
                  <a:gd name="connsiteX27" fmla="*/ 285419 w 402944"/>
                  <a:gd name="connsiteY27" fmla="*/ 159977 h 399034"/>
                  <a:gd name="connsiteX28" fmla="*/ 295340 w 402944"/>
                  <a:gd name="connsiteY28" fmla="*/ 155398 h 399034"/>
                  <a:gd name="connsiteX29" fmla="*/ 296866 w 402944"/>
                  <a:gd name="connsiteY29" fmla="*/ 150056 h 399034"/>
                  <a:gd name="connsiteX30" fmla="*/ 336550 w 402944"/>
                  <a:gd name="connsiteY30" fmla="*/ 140898 h 399034"/>
                  <a:gd name="connsiteX31" fmla="*/ 208341 w 402944"/>
                  <a:gd name="connsiteY31" fmla="*/ 26425 h 399034"/>
                  <a:gd name="connsiteX32" fmla="*/ 200709 w 402944"/>
                  <a:gd name="connsiteY32" fmla="*/ 22609 h 399034"/>
                  <a:gd name="connsiteX33" fmla="*/ 215972 w 402944"/>
                  <a:gd name="connsiteY33" fmla="*/ 14978 h 399034"/>
                  <a:gd name="connsiteX34" fmla="*/ 220551 w 402944"/>
                  <a:gd name="connsiteY34" fmla="*/ 5057 h 399034"/>
                  <a:gd name="connsiteX35" fmla="*/ 211393 w 402944"/>
                  <a:gd name="connsiteY35" fmla="*/ 478 h 399034"/>
                  <a:gd name="connsiteX36" fmla="*/ 184683 w 402944"/>
                  <a:gd name="connsiteY36" fmla="*/ 15741 h 399034"/>
                  <a:gd name="connsiteX37" fmla="*/ 64868 w 402944"/>
                  <a:gd name="connsiteY37" fmla="*/ 14215 h 399034"/>
                  <a:gd name="connsiteX38" fmla="*/ 10684 w 402944"/>
                  <a:gd name="connsiteY38" fmla="*/ 28715 h 399034"/>
                  <a:gd name="connsiteX39" fmla="*/ 34342 w 402944"/>
                  <a:gd name="connsiteY39" fmla="*/ 83662 h 399034"/>
                  <a:gd name="connsiteX40" fmla="*/ 32816 w 402944"/>
                  <a:gd name="connsiteY40" fmla="*/ 89004 h 399034"/>
                  <a:gd name="connsiteX41" fmla="*/ 38158 w 402944"/>
                  <a:gd name="connsiteY41" fmla="*/ 98162 h 399034"/>
                  <a:gd name="connsiteX42" fmla="*/ 38158 w 402944"/>
                  <a:gd name="connsiteY42" fmla="*/ 98162 h 399034"/>
                  <a:gd name="connsiteX43" fmla="*/ 38158 w 402944"/>
                  <a:gd name="connsiteY43" fmla="*/ 98925 h 399034"/>
                  <a:gd name="connsiteX44" fmla="*/ 7632 w 402944"/>
                  <a:gd name="connsiteY44" fmla="*/ 134030 h 399034"/>
                  <a:gd name="connsiteX45" fmla="*/ 38158 w 402944"/>
                  <a:gd name="connsiteY45" fmla="*/ 134030 h 399034"/>
                  <a:gd name="connsiteX46" fmla="*/ 38158 w 402944"/>
                  <a:gd name="connsiteY46" fmla="*/ 163793 h 399034"/>
                  <a:gd name="connsiteX47" fmla="*/ 83947 w 402944"/>
                  <a:gd name="connsiteY47" fmla="*/ 259187 h 399034"/>
                  <a:gd name="connsiteX48" fmla="*/ 83947 w 402944"/>
                  <a:gd name="connsiteY48" fmla="*/ 278265 h 399034"/>
                  <a:gd name="connsiteX49" fmla="*/ 79368 w 402944"/>
                  <a:gd name="connsiteY49" fmla="*/ 284371 h 399034"/>
                  <a:gd name="connsiteX50" fmla="*/ 160262 w 402944"/>
                  <a:gd name="connsiteY50" fmla="*/ 364502 h 399034"/>
                  <a:gd name="connsiteX51" fmla="*/ 97683 w 402944"/>
                  <a:gd name="connsiteY51" fmla="*/ 308792 h 399034"/>
                  <a:gd name="connsiteX52" fmla="*/ 114473 w 402944"/>
                  <a:gd name="connsiteY52" fmla="*/ 277502 h 399034"/>
                  <a:gd name="connsiteX53" fmla="*/ 114473 w 402944"/>
                  <a:gd name="connsiteY53" fmla="*/ 276739 h 399034"/>
                  <a:gd name="connsiteX54" fmla="*/ 206051 w 402944"/>
                  <a:gd name="connsiteY54" fmla="*/ 276739 h 399034"/>
                  <a:gd name="connsiteX55" fmla="*/ 206051 w 402944"/>
                  <a:gd name="connsiteY55" fmla="*/ 277502 h 399034"/>
                  <a:gd name="connsiteX56" fmla="*/ 222840 w 402944"/>
                  <a:gd name="connsiteY56" fmla="*/ 308792 h 399034"/>
                  <a:gd name="connsiteX57" fmla="*/ 160262 w 402944"/>
                  <a:gd name="connsiteY57" fmla="*/ 364502 h 399034"/>
                  <a:gd name="connsiteX58" fmla="*/ 68684 w 402944"/>
                  <a:gd name="connsiteY58" fmla="*/ 163793 h 399034"/>
                  <a:gd name="connsiteX59" fmla="*/ 68684 w 402944"/>
                  <a:gd name="connsiteY59" fmla="*/ 127161 h 399034"/>
                  <a:gd name="connsiteX60" fmla="*/ 115236 w 402944"/>
                  <a:gd name="connsiteY60" fmla="*/ 107319 h 399034"/>
                  <a:gd name="connsiteX61" fmla="*/ 99210 w 402944"/>
                  <a:gd name="connsiteY61" fmla="*/ 133267 h 399034"/>
                  <a:gd name="connsiteX62" fmla="*/ 176288 w 402944"/>
                  <a:gd name="connsiteY62" fmla="*/ 110372 h 399034"/>
                  <a:gd name="connsiteX63" fmla="*/ 246498 w 402944"/>
                  <a:gd name="connsiteY63" fmla="*/ 139372 h 399034"/>
                  <a:gd name="connsiteX64" fmla="*/ 251840 w 402944"/>
                  <a:gd name="connsiteY64" fmla="*/ 142424 h 399034"/>
                  <a:gd name="connsiteX65" fmla="*/ 251840 w 402944"/>
                  <a:gd name="connsiteY65" fmla="*/ 163793 h 399034"/>
                  <a:gd name="connsiteX66" fmla="*/ 160262 w 402944"/>
                  <a:gd name="connsiteY66" fmla="*/ 255371 h 399034"/>
                  <a:gd name="connsiteX67" fmla="*/ 68684 w 402944"/>
                  <a:gd name="connsiteY67" fmla="*/ 163793 h 399034"/>
                  <a:gd name="connsiteX68" fmla="*/ 68684 w 402944"/>
                  <a:gd name="connsiteY68" fmla="*/ 163793 h 39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02944" h="399034">
                    <a:moveTo>
                      <a:pt x="79368" y="284371"/>
                    </a:moveTo>
                    <a:lnTo>
                      <a:pt x="41973" y="299634"/>
                    </a:lnTo>
                    <a:cubicBezTo>
                      <a:pt x="27473" y="304976"/>
                      <a:pt x="13737" y="310318"/>
                      <a:pt x="0" y="316423"/>
                    </a:cubicBezTo>
                    <a:lnTo>
                      <a:pt x="6105" y="327870"/>
                    </a:lnTo>
                    <a:lnTo>
                      <a:pt x="6868" y="328633"/>
                    </a:lnTo>
                    <a:lnTo>
                      <a:pt x="6868" y="329397"/>
                    </a:lnTo>
                    <a:lnTo>
                      <a:pt x="12210" y="343897"/>
                    </a:lnTo>
                    <a:cubicBezTo>
                      <a:pt x="25184" y="337791"/>
                      <a:pt x="38158" y="333212"/>
                      <a:pt x="51894" y="327870"/>
                    </a:cubicBezTo>
                    <a:lnTo>
                      <a:pt x="51894" y="327870"/>
                    </a:lnTo>
                    <a:lnTo>
                      <a:pt x="52658" y="327107"/>
                    </a:lnTo>
                    <a:cubicBezTo>
                      <a:pt x="58000" y="325581"/>
                      <a:pt x="62578" y="323291"/>
                      <a:pt x="67921" y="321765"/>
                    </a:cubicBezTo>
                    <a:lnTo>
                      <a:pt x="150341" y="395028"/>
                    </a:lnTo>
                    <a:cubicBezTo>
                      <a:pt x="156446" y="400370"/>
                      <a:pt x="164841" y="400370"/>
                      <a:pt x="170946" y="395028"/>
                    </a:cubicBezTo>
                    <a:lnTo>
                      <a:pt x="253367" y="321765"/>
                    </a:lnTo>
                    <a:cubicBezTo>
                      <a:pt x="258709" y="323291"/>
                      <a:pt x="263287" y="325581"/>
                      <a:pt x="268630" y="327107"/>
                    </a:cubicBezTo>
                    <a:lnTo>
                      <a:pt x="270156" y="327870"/>
                    </a:lnTo>
                    <a:lnTo>
                      <a:pt x="270156" y="327870"/>
                    </a:lnTo>
                    <a:cubicBezTo>
                      <a:pt x="302208" y="339318"/>
                      <a:pt x="332734" y="352291"/>
                      <a:pt x="357918" y="372896"/>
                    </a:cubicBezTo>
                    <a:cubicBezTo>
                      <a:pt x="360971" y="375186"/>
                      <a:pt x="363260" y="378238"/>
                      <a:pt x="365550" y="381291"/>
                    </a:cubicBezTo>
                    <a:cubicBezTo>
                      <a:pt x="378523" y="383580"/>
                      <a:pt x="390734" y="386633"/>
                      <a:pt x="402944" y="391975"/>
                    </a:cubicBezTo>
                    <a:cubicBezTo>
                      <a:pt x="399129" y="375186"/>
                      <a:pt x="389971" y="359923"/>
                      <a:pt x="376234" y="349239"/>
                    </a:cubicBezTo>
                    <a:cubicBezTo>
                      <a:pt x="347997" y="325581"/>
                      <a:pt x="314419" y="311081"/>
                      <a:pt x="278551" y="298871"/>
                    </a:cubicBezTo>
                    <a:lnTo>
                      <a:pt x="241156" y="283608"/>
                    </a:lnTo>
                    <a:cubicBezTo>
                      <a:pt x="238103" y="282081"/>
                      <a:pt x="236577" y="279792"/>
                      <a:pt x="236577" y="276739"/>
                    </a:cubicBezTo>
                    <a:lnTo>
                      <a:pt x="236577" y="258424"/>
                    </a:lnTo>
                    <a:cubicBezTo>
                      <a:pt x="265577" y="235529"/>
                      <a:pt x="282366" y="200424"/>
                      <a:pt x="282366" y="163029"/>
                    </a:cubicBezTo>
                    <a:lnTo>
                      <a:pt x="282366" y="158451"/>
                    </a:lnTo>
                    <a:lnTo>
                      <a:pt x="285419" y="159977"/>
                    </a:lnTo>
                    <a:cubicBezTo>
                      <a:pt x="289235" y="161503"/>
                      <a:pt x="293814" y="159214"/>
                      <a:pt x="295340" y="155398"/>
                    </a:cubicBezTo>
                    <a:lnTo>
                      <a:pt x="296866" y="150056"/>
                    </a:lnTo>
                    <a:cubicBezTo>
                      <a:pt x="324340" y="163793"/>
                      <a:pt x="332734" y="155398"/>
                      <a:pt x="336550" y="140898"/>
                    </a:cubicBezTo>
                    <a:cubicBezTo>
                      <a:pt x="341892" y="121056"/>
                      <a:pt x="269393" y="60767"/>
                      <a:pt x="208341" y="26425"/>
                    </a:cubicBezTo>
                    <a:cubicBezTo>
                      <a:pt x="206051" y="24899"/>
                      <a:pt x="202998" y="23373"/>
                      <a:pt x="200709" y="22609"/>
                    </a:cubicBezTo>
                    <a:cubicBezTo>
                      <a:pt x="205288" y="19557"/>
                      <a:pt x="210630" y="17267"/>
                      <a:pt x="215972" y="14978"/>
                    </a:cubicBezTo>
                    <a:cubicBezTo>
                      <a:pt x="219788" y="13452"/>
                      <a:pt x="222077" y="9636"/>
                      <a:pt x="220551" y="5057"/>
                    </a:cubicBezTo>
                    <a:cubicBezTo>
                      <a:pt x="219025" y="1241"/>
                      <a:pt x="215209" y="-1048"/>
                      <a:pt x="211393" y="478"/>
                    </a:cubicBezTo>
                    <a:cubicBezTo>
                      <a:pt x="201472" y="3531"/>
                      <a:pt x="192314" y="8873"/>
                      <a:pt x="184683" y="15741"/>
                    </a:cubicBezTo>
                    <a:cubicBezTo>
                      <a:pt x="137367" y="-285"/>
                      <a:pt x="96920" y="15741"/>
                      <a:pt x="64868" y="14215"/>
                    </a:cubicBezTo>
                    <a:cubicBezTo>
                      <a:pt x="32816" y="12689"/>
                      <a:pt x="19079" y="13452"/>
                      <a:pt x="10684" y="28715"/>
                    </a:cubicBezTo>
                    <a:cubicBezTo>
                      <a:pt x="0" y="47794"/>
                      <a:pt x="14500" y="76793"/>
                      <a:pt x="34342" y="83662"/>
                    </a:cubicBezTo>
                    <a:lnTo>
                      <a:pt x="32816" y="89004"/>
                    </a:lnTo>
                    <a:cubicBezTo>
                      <a:pt x="32052" y="92819"/>
                      <a:pt x="34342" y="97398"/>
                      <a:pt x="38158" y="98162"/>
                    </a:cubicBezTo>
                    <a:lnTo>
                      <a:pt x="38158" y="98162"/>
                    </a:lnTo>
                    <a:lnTo>
                      <a:pt x="38158" y="98925"/>
                    </a:lnTo>
                    <a:lnTo>
                      <a:pt x="7632" y="134030"/>
                    </a:lnTo>
                    <a:cubicBezTo>
                      <a:pt x="17552" y="135556"/>
                      <a:pt x="28237" y="135556"/>
                      <a:pt x="38158" y="134030"/>
                    </a:cubicBezTo>
                    <a:lnTo>
                      <a:pt x="38158" y="163793"/>
                    </a:lnTo>
                    <a:cubicBezTo>
                      <a:pt x="38158" y="200424"/>
                      <a:pt x="54947" y="235529"/>
                      <a:pt x="83947" y="259187"/>
                    </a:cubicBezTo>
                    <a:lnTo>
                      <a:pt x="83947" y="278265"/>
                    </a:lnTo>
                    <a:cubicBezTo>
                      <a:pt x="83947" y="280555"/>
                      <a:pt x="82420" y="283608"/>
                      <a:pt x="79368" y="284371"/>
                    </a:cubicBezTo>
                    <a:close/>
                    <a:moveTo>
                      <a:pt x="160262" y="364502"/>
                    </a:moveTo>
                    <a:lnTo>
                      <a:pt x="97683" y="308792"/>
                    </a:lnTo>
                    <a:cubicBezTo>
                      <a:pt x="108368" y="301923"/>
                      <a:pt x="114473" y="289713"/>
                      <a:pt x="114473" y="277502"/>
                    </a:cubicBezTo>
                    <a:lnTo>
                      <a:pt x="114473" y="276739"/>
                    </a:lnTo>
                    <a:cubicBezTo>
                      <a:pt x="143473" y="288950"/>
                      <a:pt x="177051" y="288950"/>
                      <a:pt x="206051" y="276739"/>
                    </a:cubicBezTo>
                    <a:lnTo>
                      <a:pt x="206051" y="277502"/>
                    </a:lnTo>
                    <a:cubicBezTo>
                      <a:pt x="206051" y="289713"/>
                      <a:pt x="212156" y="301923"/>
                      <a:pt x="222840" y="308792"/>
                    </a:cubicBezTo>
                    <a:lnTo>
                      <a:pt x="160262" y="364502"/>
                    </a:lnTo>
                    <a:close/>
                    <a:moveTo>
                      <a:pt x="68684" y="163793"/>
                    </a:moveTo>
                    <a:lnTo>
                      <a:pt x="68684" y="127161"/>
                    </a:lnTo>
                    <a:cubicBezTo>
                      <a:pt x="84710" y="122582"/>
                      <a:pt x="99973" y="115714"/>
                      <a:pt x="115236" y="107319"/>
                    </a:cubicBezTo>
                    <a:lnTo>
                      <a:pt x="99210" y="133267"/>
                    </a:lnTo>
                    <a:cubicBezTo>
                      <a:pt x="126683" y="132503"/>
                      <a:pt x="152630" y="124872"/>
                      <a:pt x="176288" y="110372"/>
                    </a:cubicBezTo>
                    <a:cubicBezTo>
                      <a:pt x="200709" y="117240"/>
                      <a:pt x="224367" y="127161"/>
                      <a:pt x="246498" y="139372"/>
                    </a:cubicBezTo>
                    <a:lnTo>
                      <a:pt x="251840" y="142424"/>
                    </a:lnTo>
                    <a:lnTo>
                      <a:pt x="251840" y="163793"/>
                    </a:lnTo>
                    <a:cubicBezTo>
                      <a:pt x="251840" y="214161"/>
                      <a:pt x="210630" y="255371"/>
                      <a:pt x="160262" y="255371"/>
                    </a:cubicBezTo>
                    <a:cubicBezTo>
                      <a:pt x="109894" y="255371"/>
                      <a:pt x="68684" y="214161"/>
                      <a:pt x="68684" y="163793"/>
                    </a:cubicBezTo>
                    <a:lnTo>
                      <a:pt x="68684" y="163793"/>
                    </a:lnTo>
                    <a:close/>
                  </a:path>
                </a:pathLst>
              </a:custGeom>
              <a:solidFill>
                <a:srgbClr val="000000"/>
              </a:solidFill>
              <a:ln w="75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sp>
            <p:nvSpPr>
              <p:cNvPr id="99" name="Freeform: Shape 98">
                <a:extLst>
                  <a:ext uri="{FF2B5EF4-FFF2-40B4-BE49-F238E27FC236}">
                    <a16:creationId xmlns:a16="http://schemas.microsoft.com/office/drawing/2014/main" id="{CE8129D1-449C-2526-8C4F-15857BD6F031}"/>
                  </a:ext>
                </a:extLst>
              </p:cNvPr>
              <p:cNvSpPr/>
              <p:nvPr/>
            </p:nvSpPr>
            <p:spPr>
              <a:xfrm>
                <a:off x="1091122" y="4450094"/>
                <a:ext cx="336550" cy="227419"/>
              </a:xfrm>
              <a:custGeom>
                <a:avLst/>
                <a:gdLst>
                  <a:gd name="connsiteX0" fmla="*/ 30526 w 336550"/>
                  <a:gd name="connsiteY0" fmla="*/ 167893 h 227419"/>
                  <a:gd name="connsiteX1" fmla="*/ 30526 w 336550"/>
                  <a:gd name="connsiteY1" fmla="*/ 51131 h 227419"/>
                  <a:gd name="connsiteX2" fmla="*/ 35105 w 336550"/>
                  <a:gd name="connsiteY2" fmla="*/ 32052 h 227419"/>
                  <a:gd name="connsiteX3" fmla="*/ 21368 w 336550"/>
                  <a:gd name="connsiteY3" fmla="*/ 1526 h 227419"/>
                  <a:gd name="connsiteX4" fmla="*/ 20605 w 336550"/>
                  <a:gd name="connsiteY4" fmla="*/ 763 h 227419"/>
                  <a:gd name="connsiteX5" fmla="*/ 20605 w 336550"/>
                  <a:gd name="connsiteY5" fmla="*/ 0 h 227419"/>
                  <a:gd name="connsiteX6" fmla="*/ 0 w 336550"/>
                  <a:gd name="connsiteY6" fmla="*/ 51131 h 227419"/>
                  <a:gd name="connsiteX7" fmla="*/ 0 w 336550"/>
                  <a:gd name="connsiteY7" fmla="*/ 185446 h 227419"/>
                  <a:gd name="connsiteX8" fmla="*/ 6868 w 336550"/>
                  <a:gd name="connsiteY8" fmla="*/ 190025 h 227419"/>
                  <a:gd name="connsiteX9" fmla="*/ 246498 w 336550"/>
                  <a:gd name="connsiteY9" fmla="*/ 227419 h 227419"/>
                  <a:gd name="connsiteX10" fmla="*/ 336550 w 336550"/>
                  <a:gd name="connsiteY10" fmla="*/ 223604 h 227419"/>
                  <a:gd name="connsiteX11" fmla="*/ 294577 w 336550"/>
                  <a:gd name="connsiteY11" fmla="*/ 195367 h 227419"/>
                  <a:gd name="connsiteX12" fmla="*/ 30526 w 336550"/>
                  <a:gd name="connsiteY12" fmla="*/ 167893 h 22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550" h="227419">
                    <a:moveTo>
                      <a:pt x="30526" y="167893"/>
                    </a:moveTo>
                    <a:lnTo>
                      <a:pt x="30526" y="51131"/>
                    </a:lnTo>
                    <a:cubicBezTo>
                      <a:pt x="30526" y="44263"/>
                      <a:pt x="32052" y="38158"/>
                      <a:pt x="35105" y="32052"/>
                    </a:cubicBezTo>
                    <a:lnTo>
                      <a:pt x="21368" y="1526"/>
                    </a:lnTo>
                    <a:lnTo>
                      <a:pt x="20605" y="763"/>
                    </a:lnTo>
                    <a:lnTo>
                      <a:pt x="20605" y="0"/>
                    </a:lnTo>
                    <a:cubicBezTo>
                      <a:pt x="7632" y="14500"/>
                      <a:pt x="763" y="32052"/>
                      <a:pt x="0" y="51131"/>
                    </a:cubicBezTo>
                    <a:lnTo>
                      <a:pt x="0" y="185446"/>
                    </a:lnTo>
                    <a:lnTo>
                      <a:pt x="6868" y="190025"/>
                    </a:lnTo>
                    <a:cubicBezTo>
                      <a:pt x="44263" y="215209"/>
                      <a:pt x="145762" y="227419"/>
                      <a:pt x="246498" y="227419"/>
                    </a:cubicBezTo>
                    <a:cubicBezTo>
                      <a:pt x="277024" y="227419"/>
                      <a:pt x="308313" y="225893"/>
                      <a:pt x="336550" y="223604"/>
                    </a:cubicBezTo>
                    <a:cubicBezTo>
                      <a:pt x="321287" y="216735"/>
                      <a:pt x="306787" y="206814"/>
                      <a:pt x="294577" y="195367"/>
                    </a:cubicBezTo>
                    <a:cubicBezTo>
                      <a:pt x="192314" y="199183"/>
                      <a:pt x="74026" y="190025"/>
                      <a:pt x="30526" y="167893"/>
                    </a:cubicBezTo>
                    <a:close/>
                  </a:path>
                </a:pathLst>
              </a:custGeom>
              <a:solidFill>
                <a:srgbClr val="000000"/>
              </a:solidFill>
              <a:ln w="75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grpSp>
        <p:sp>
          <p:nvSpPr>
            <p:cNvPr id="101" name="Freeform: Shape 100">
              <a:extLst>
                <a:ext uri="{FF2B5EF4-FFF2-40B4-BE49-F238E27FC236}">
                  <a16:creationId xmlns:a16="http://schemas.microsoft.com/office/drawing/2014/main" id="{883E0BA5-D935-78F9-8964-BF75A53AE6ED}"/>
                </a:ext>
              </a:extLst>
            </p:cNvPr>
            <p:cNvSpPr/>
            <p:nvPr/>
          </p:nvSpPr>
          <p:spPr>
            <a:xfrm>
              <a:off x="1082950" y="4455120"/>
              <a:ext cx="267103" cy="187735"/>
            </a:xfrm>
            <a:custGeom>
              <a:avLst/>
              <a:gdLst>
                <a:gd name="connsiteX0" fmla="*/ 133552 w 267103"/>
                <a:gd name="connsiteY0" fmla="*/ 0 h 187735"/>
                <a:gd name="connsiteX1" fmla="*/ 77078 w 267103"/>
                <a:gd name="connsiteY1" fmla="*/ 36631 h 187735"/>
                <a:gd name="connsiteX2" fmla="*/ 93868 w 267103"/>
                <a:gd name="connsiteY2" fmla="*/ 53421 h 187735"/>
                <a:gd name="connsiteX3" fmla="*/ 79368 w 267103"/>
                <a:gd name="connsiteY3" fmla="*/ 71736 h 187735"/>
                <a:gd name="connsiteX4" fmla="*/ 37394 w 267103"/>
                <a:gd name="connsiteY4" fmla="*/ 53421 h 187735"/>
                <a:gd name="connsiteX5" fmla="*/ 0 w 267103"/>
                <a:gd name="connsiteY5" fmla="*/ 93868 h 187735"/>
                <a:gd name="connsiteX6" fmla="*/ 133552 w 267103"/>
                <a:gd name="connsiteY6" fmla="*/ 187735 h 187735"/>
                <a:gd name="connsiteX7" fmla="*/ 267103 w 267103"/>
                <a:gd name="connsiteY7" fmla="*/ 93868 h 187735"/>
                <a:gd name="connsiteX8" fmla="*/ 133552 w 267103"/>
                <a:gd name="connsiteY8" fmla="*/ 0 h 187735"/>
                <a:gd name="connsiteX9" fmla="*/ 216735 w 267103"/>
                <a:gd name="connsiteY9" fmla="*/ 46552 h 187735"/>
                <a:gd name="connsiteX10" fmla="*/ 233525 w 267103"/>
                <a:gd name="connsiteY10" fmla="*/ 58000 h 187735"/>
                <a:gd name="connsiteX11" fmla="*/ 216735 w 267103"/>
                <a:gd name="connsiteY11" fmla="*/ 69447 h 187735"/>
                <a:gd name="connsiteX12" fmla="*/ 199946 w 267103"/>
                <a:gd name="connsiteY12" fmla="*/ 58000 h 187735"/>
                <a:gd name="connsiteX13" fmla="*/ 216735 w 267103"/>
                <a:gd name="connsiteY13" fmla="*/ 46552 h 187735"/>
                <a:gd name="connsiteX14" fmla="*/ 86236 w 267103"/>
                <a:gd name="connsiteY14" fmla="*/ 163315 h 187735"/>
                <a:gd name="connsiteX15" fmla="*/ 69447 w 267103"/>
                <a:gd name="connsiteY15" fmla="*/ 151867 h 187735"/>
                <a:gd name="connsiteX16" fmla="*/ 86236 w 267103"/>
                <a:gd name="connsiteY16" fmla="*/ 140420 h 187735"/>
                <a:gd name="connsiteX17" fmla="*/ 103026 w 267103"/>
                <a:gd name="connsiteY17" fmla="*/ 151867 h 187735"/>
                <a:gd name="connsiteX18" fmla="*/ 86236 w 267103"/>
                <a:gd name="connsiteY18" fmla="*/ 163315 h 187735"/>
                <a:gd name="connsiteX19" fmla="*/ 133552 w 267103"/>
                <a:gd name="connsiteY19" fmla="*/ 170183 h 187735"/>
                <a:gd name="connsiteX20" fmla="*/ 116762 w 267103"/>
                <a:gd name="connsiteY20" fmla="*/ 158736 h 187735"/>
                <a:gd name="connsiteX21" fmla="*/ 133552 w 267103"/>
                <a:gd name="connsiteY21" fmla="*/ 147288 h 187735"/>
                <a:gd name="connsiteX22" fmla="*/ 150341 w 267103"/>
                <a:gd name="connsiteY22" fmla="*/ 158736 h 187735"/>
                <a:gd name="connsiteX23" fmla="*/ 133552 w 267103"/>
                <a:gd name="connsiteY23" fmla="*/ 170183 h 187735"/>
                <a:gd name="connsiteX24" fmla="*/ 180104 w 267103"/>
                <a:gd name="connsiteY24" fmla="*/ 160262 h 187735"/>
                <a:gd name="connsiteX25" fmla="*/ 163315 w 267103"/>
                <a:gd name="connsiteY25" fmla="*/ 148815 h 187735"/>
                <a:gd name="connsiteX26" fmla="*/ 180104 w 267103"/>
                <a:gd name="connsiteY26" fmla="*/ 137367 h 187735"/>
                <a:gd name="connsiteX27" fmla="*/ 196893 w 267103"/>
                <a:gd name="connsiteY27" fmla="*/ 148815 h 187735"/>
                <a:gd name="connsiteX28" fmla="*/ 180104 w 267103"/>
                <a:gd name="connsiteY28" fmla="*/ 160262 h 187735"/>
                <a:gd name="connsiteX29" fmla="*/ 180104 w 267103"/>
                <a:gd name="connsiteY29" fmla="*/ 46552 h 187735"/>
                <a:gd name="connsiteX30" fmla="*/ 163315 w 267103"/>
                <a:gd name="connsiteY30" fmla="*/ 35105 h 187735"/>
                <a:gd name="connsiteX31" fmla="*/ 180104 w 267103"/>
                <a:gd name="connsiteY31" fmla="*/ 23658 h 187735"/>
                <a:gd name="connsiteX32" fmla="*/ 196893 w 267103"/>
                <a:gd name="connsiteY32" fmla="*/ 35105 h 187735"/>
                <a:gd name="connsiteX33" fmla="*/ 180104 w 267103"/>
                <a:gd name="connsiteY33" fmla="*/ 46552 h 187735"/>
                <a:gd name="connsiteX34" fmla="*/ 216735 w 267103"/>
                <a:gd name="connsiteY34" fmla="*/ 139657 h 187735"/>
                <a:gd name="connsiteX35" fmla="*/ 199946 w 267103"/>
                <a:gd name="connsiteY35" fmla="*/ 128210 h 187735"/>
                <a:gd name="connsiteX36" fmla="*/ 216735 w 267103"/>
                <a:gd name="connsiteY36" fmla="*/ 116762 h 187735"/>
                <a:gd name="connsiteX37" fmla="*/ 233525 w 267103"/>
                <a:gd name="connsiteY37" fmla="*/ 128210 h 187735"/>
                <a:gd name="connsiteX38" fmla="*/ 216735 w 267103"/>
                <a:gd name="connsiteY38" fmla="*/ 139657 h 187735"/>
                <a:gd name="connsiteX39" fmla="*/ 233525 w 267103"/>
                <a:gd name="connsiteY39" fmla="*/ 103026 h 187735"/>
                <a:gd name="connsiteX40" fmla="*/ 216735 w 267103"/>
                <a:gd name="connsiteY40" fmla="*/ 91578 h 187735"/>
                <a:gd name="connsiteX41" fmla="*/ 233525 w 267103"/>
                <a:gd name="connsiteY41" fmla="*/ 80131 h 187735"/>
                <a:gd name="connsiteX42" fmla="*/ 250314 w 267103"/>
                <a:gd name="connsiteY42" fmla="*/ 91578 h 187735"/>
                <a:gd name="connsiteX43" fmla="*/ 233525 w 267103"/>
                <a:gd name="connsiteY43" fmla="*/ 103026 h 18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7103" h="187735">
                  <a:moveTo>
                    <a:pt x="133552" y="0"/>
                  </a:moveTo>
                  <a:cubicBezTo>
                    <a:pt x="58000" y="0"/>
                    <a:pt x="69447" y="29763"/>
                    <a:pt x="77078" y="36631"/>
                  </a:cubicBezTo>
                  <a:lnTo>
                    <a:pt x="93868" y="53421"/>
                  </a:lnTo>
                  <a:cubicBezTo>
                    <a:pt x="104552" y="64105"/>
                    <a:pt x="91578" y="77078"/>
                    <a:pt x="79368" y="71736"/>
                  </a:cubicBezTo>
                  <a:lnTo>
                    <a:pt x="37394" y="53421"/>
                  </a:lnTo>
                  <a:cubicBezTo>
                    <a:pt x="8395" y="40447"/>
                    <a:pt x="0" y="76315"/>
                    <a:pt x="0" y="93868"/>
                  </a:cubicBezTo>
                  <a:cubicBezTo>
                    <a:pt x="0" y="145762"/>
                    <a:pt x="59526" y="187735"/>
                    <a:pt x="133552" y="187735"/>
                  </a:cubicBezTo>
                  <a:cubicBezTo>
                    <a:pt x="207577" y="187735"/>
                    <a:pt x="267103" y="145762"/>
                    <a:pt x="267103" y="93868"/>
                  </a:cubicBezTo>
                  <a:cubicBezTo>
                    <a:pt x="267103" y="41973"/>
                    <a:pt x="206814" y="0"/>
                    <a:pt x="133552" y="0"/>
                  </a:cubicBezTo>
                  <a:close/>
                  <a:moveTo>
                    <a:pt x="216735" y="46552"/>
                  </a:moveTo>
                  <a:cubicBezTo>
                    <a:pt x="225893" y="46552"/>
                    <a:pt x="233525" y="51894"/>
                    <a:pt x="233525" y="58000"/>
                  </a:cubicBezTo>
                  <a:cubicBezTo>
                    <a:pt x="233525" y="64105"/>
                    <a:pt x="225893" y="69447"/>
                    <a:pt x="216735" y="69447"/>
                  </a:cubicBezTo>
                  <a:cubicBezTo>
                    <a:pt x="207577" y="69447"/>
                    <a:pt x="199946" y="64105"/>
                    <a:pt x="199946" y="58000"/>
                  </a:cubicBezTo>
                  <a:cubicBezTo>
                    <a:pt x="199946" y="51894"/>
                    <a:pt x="207577" y="46552"/>
                    <a:pt x="216735" y="46552"/>
                  </a:cubicBezTo>
                  <a:close/>
                  <a:moveTo>
                    <a:pt x="86236" y="163315"/>
                  </a:moveTo>
                  <a:cubicBezTo>
                    <a:pt x="77078" y="163315"/>
                    <a:pt x="69447" y="157972"/>
                    <a:pt x="69447" y="151867"/>
                  </a:cubicBezTo>
                  <a:cubicBezTo>
                    <a:pt x="69447" y="145762"/>
                    <a:pt x="77078" y="140420"/>
                    <a:pt x="86236" y="140420"/>
                  </a:cubicBezTo>
                  <a:cubicBezTo>
                    <a:pt x="95394" y="140420"/>
                    <a:pt x="103026" y="145762"/>
                    <a:pt x="103026" y="151867"/>
                  </a:cubicBezTo>
                  <a:cubicBezTo>
                    <a:pt x="103026" y="157972"/>
                    <a:pt x="96157" y="163315"/>
                    <a:pt x="86236" y="163315"/>
                  </a:cubicBezTo>
                  <a:close/>
                  <a:moveTo>
                    <a:pt x="133552" y="170183"/>
                  </a:moveTo>
                  <a:cubicBezTo>
                    <a:pt x="124394" y="170183"/>
                    <a:pt x="116762" y="164841"/>
                    <a:pt x="116762" y="158736"/>
                  </a:cubicBezTo>
                  <a:cubicBezTo>
                    <a:pt x="116762" y="152630"/>
                    <a:pt x="124394" y="147288"/>
                    <a:pt x="133552" y="147288"/>
                  </a:cubicBezTo>
                  <a:cubicBezTo>
                    <a:pt x="142709" y="147288"/>
                    <a:pt x="150341" y="152630"/>
                    <a:pt x="150341" y="158736"/>
                  </a:cubicBezTo>
                  <a:cubicBezTo>
                    <a:pt x="150341" y="164841"/>
                    <a:pt x="142709" y="170183"/>
                    <a:pt x="133552" y="170183"/>
                  </a:cubicBezTo>
                  <a:close/>
                  <a:moveTo>
                    <a:pt x="180104" y="160262"/>
                  </a:moveTo>
                  <a:cubicBezTo>
                    <a:pt x="170946" y="160262"/>
                    <a:pt x="163315" y="154920"/>
                    <a:pt x="163315" y="148815"/>
                  </a:cubicBezTo>
                  <a:cubicBezTo>
                    <a:pt x="163315" y="142709"/>
                    <a:pt x="170946" y="137367"/>
                    <a:pt x="180104" y="137367"/>
                  </a:cubicBezTo>
                  <a:cubicBezTo>
                    <a:pt x="189262" y="137367"/>
                    <a:pt x="196893" y="142709"/>
                    <a:pt x="196893" y="148815"/>
                  </a:cubicBezTo>
                  <a:cubicBezTo>
                    <a:pt x="196893" y="154920"/>
                    <a:pt x="189262" y="160262"/>
                    <a:pt x="180104" y="160262"/>
                  </a:cubicBezTo>
                  <a:close/>
                  <a:moveTo>
                    <a:pt x="180104" y="46552"/>
                  </a:moveTo>
                  <a:cubicBezTo>
                    <a:pt x="170946" y="46552"/>
                    <a:pt x="163315" y="41210"/>
                    <a:pt x="163315" y="35105"/>
                  </a:cubicBezTo>
                  <a:cubicBezTo>
                    <a:pt x="163315" y="29000"/>
                    <a:pt x="170946" y="23658"/>
                    <a:pt x="180104" y="23658"/>
                  </a:cubicBezTo>
                  <a:cubicBezTo>
                    <a:pt x="189262" y="23658"/>
                    <a:pt x="196893" y="29000"/>
                    <a:pt x="196893" y="35105"/>
                  </a:cubicBezTo>
                  <a:cubicBezTo>
                    <a:pt x="196893" y="41210"/>
                    <a:pt x="189262" y="46552"/>
                    <a:pt x="180104" y="46552"/>
                  </a:cubicBezTo>
                  <a:close/>
                  <a:moveTo>
                    <a:pt x="216735" y="139657"/>
                  </a:moveTo>
                  <a:cubicBezTo>
                    <a:pt x="207577" y="139657"/>
                    <a:pt x="199946" y="134315"/>
                    <a:pt x="199946" y="128210"/>
                  </a:cubicBezTo>
                  <a:cubicBezTo>
                    <a:pt x="199946" y="122104"/>
                    <a:pt x="207577" y="116762"/>
                    <a:pt x="216735" y="116762"/>
                  </a:cubicBezTo>
                  <a:cubicBezTo>
                    <a:pt x="225893" y="116762"/>
                    <a:pt x="233525" y="122104"/>
                    <a:pt x="233525" y="128210"/>
                  </a:cubicBezTo>
                  <a:cubicBezTo>
                    <a:pt x="233525" y="134315"/>
                    <a:pt x="225893" y="139657"/>
                    <a:pt x="216735" y="139657"/>
                  </a:cubicBezTo>
                  <a:close/>
                  <a:moveTo>
                    <a:pt x="233525" y="103026"/>
                  </a:moveTo>
                  <a:cubicBezTo>
                    <a:pt x="224367" y="103026"/>
                    <a:pt x="216735" y="97683"/>
                    <a:pt x="216735" y="91578"/>
                  </a:cubicBezTo>
                  <a:cubicBezTo>
                    <a:pt x="216735" y="85473"/>
                    <a:pt x="224367" y="80131"/>
                    <a:pt x="233525" y="80131"/>
                  </a:cubicBezTo>
                  <a:cubicBezTo>
                    <a:pt x="242682" y="80131"/>
                    <a:pt x="250314" y="85473"/>
                    <a:pt x="250314" y="91578"/>
                  </a:cubicBezTo>
                  <a:cubicBezTo>
                    <a:pt x="250314" y="97683"/>
                    <a:pt x="242682" y="103026"/>
                    <a:pt x="233525" y="103026"/>
                  </a:cubicBezTo>
                  <a:close/>
                </a:path>
              </a:pathLst>
            </a:custGeom>
            <a:solidFill>
              <a:srgbClr val="000000"/>
            </a:solidFill>
            <a:ln w="75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egoe UI"/>
                <a:ea typeface="+mn-ea"/>
                <a:cs typeface="+mn-cs"/>
              </a:endParaRPr>
            </a:p>
          </p:txBody>
        </p:sp>
        <p:pic>
          <p:nvPicPr>
            <p:cNvPr id="92" name="Graphic 91" descr="Lock with solid fill">
              <a:extLst>
                <a:ext uri="{FF2B5EF4-FFF2-40B4-BE49-F238E27FC236}">
                  <a16:creationId xmlns:a16="http://schemas.microsoft.com/office/drawing/2014/main" id="{F47666E7-5AAF-15F6-6DB5-4DE5DC319CA9}"/>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rot="20158806">
              <a:off x="657033" y="4125665"/>
              <a:ext cx="257092" cy="257092"/>
            </a:xfrm>
            <a:prstGeom prst="rect">
              <a:avLst/>
            </a:prstGeom>
          </p:spPr>
        </p:pic>
      </p:grpSp>
      <p:sp>
        <p:nvSpPr>
          <p:cNvPr id="106" name="Arrow: Pentagon 105">
            <a:extLst>
              <a:ext uri="{FF2B5EF4-FFF2-40B4-BE49-F238E27FC236}">
                <a16:creationId xmlns:a16="http://schemas.microsoft.com/office/drawing/2014/main" id="{9CE0BA78-B3AA-BB61-4BF1-28D3EAD57083}"/>
              </a:ext>
            </a:extLst>
          </p:cNvPr>
          <p:cNvSpPr/>
          <p:nvPr/>
        </p:nvSpPr>
        <p:spPr bwMode="auto">
          <a:xfrm>
            <a:off x="5613777" y="1165994"/>
            <a:ext cx="6227124" cy="5471490"/>
          </a:xfrm>
          <a:prstGeom prst="homePlate">
            <a:avLst>
              <a:gd name="adj" fmla="val 10052"/>
            </a:avLst>
          </a:prstGeom>
          <a:solidFill>
            <a:srgbClr val="107C10">
              <a:lumMod val="20000"/>
              <a:lumOff val="80000"/>
            </a:srgbClr>
          </a:solidFill>
          <a:ln w="10795" cap="flat" cmpd="sng" algn="ctr">
            <a:noFill/>
            <a:prstDash val="solid"/>
            <a:headEnd type="none" w="med" len="med"/>
            <a:tailEnd type="none" w="med" len="med"/>
          </a:ln>
          <a:effectLst>
            <a:outerShdw blurRad="190500" dist="38100" dir="2700000" sx="101000" sy="101000" algn="ctr" rotWithShape="0">
              <a:srgbClr val="000000">
                <a:alpha val="25000"/>
              </a:srgbClr>
            </a:outerShdw>
          </a:effectLst>
        </p:spPr>
        <p:txBody>
          <a:bodyPr rot="0" spcFirstLastPara="0" vertOverflow="overflow" horzOverflow="overflow" vert="horz" wrap="square" lIns="182880" tIns="182880" rIns="274320" bIns="18288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a:ea typeface="+mn-ea"/>
                <a:cs typeface="+mn-cs"/>
              </a:rPr>
              <a:t>Best Practices</a:t>
            </a:r>
          </a:p>
          <a:p>
            <a:pPr marL="0" marR="0" lvl="1" indent="0" algn="l" defTabSz="932472" rtl="0" eaLnBrk="1" fontAlgn="base" latinLnBrk="0" hangingPunct="1">
              <a:lnSpc>
                <a:spcPct val="100000"/>
              </a:lnSpc>
              <a:spcBef>
                <a:spcPts val="400"/>
              </a:spcBef>
              <a:spcAft>
                <a:spcPts val="200"/>
              </a:spcAft>
              <a:buClrTx/>
              <a:buSzTx/>
              <a:buFontTx/>
              <a:buNone/>
              <a:tabLst/>
              <a:defRPr/>
            </a:pPr>
            <a:r>
              <a:rPr kumimoji="0" lang="en-US" sz="1600" b="0" i="0" u="none" strike="noStrike" kern="0" cap="none" spc="0" normalizeH="0" baseline="0" noProof="0">
                <a:ln>
                  <a:noFill/>
                </a:ln>
                <a:solidFill>
                  <a:srgbClr val="107C10"/>
                </a:solidFill>
                <a:effectLst/>
                <a:uLnTx/>
                <a:uFillTx/>
                <a:latin typeface="Segoe UI"/>
                <a:ea typeface="+mn-ea"/>
                <a:cs typeface="Segoe UI"/>
              </a:rPr>
              <a:t>Develop and implement an </a:t>
            </a:r>
            <a:r>
              <a:rPr kumimoji="0" lang="en-US" sz="1600" b="1" i="0" u="none" strike="noStrike" kern="0" cap="none" spc="0" normalizeH="0" baseline="0" noProof="0">
                <a:ln>
                  <a:noFill/>
                </a:ln>
                <a:solidFill>
                  <a:srgbClr val="107C10"/>
                </a:solidFill>
                <a:effectLst/>
                <a:uLnTx/>
                <a:uFillTx/>
                <a:latin typeface="Segoe UI"/>
                <a:ea typeface="+mn-ea"/>
                <a:cs typeface="Segoe UI"/>
              </a:rPr>
              <a:t>end to end technical security strategy </a:t>
            </a:r>
            <a:r>
              <a:rPr kumimoji="0" lang="en-US" sz="1600" b="0" i="0" u="none" strike="noStrike" kern="0" cap="none" spc="0" normalizeH="0" baseline="0" noProof="0">
                <a:ln>
                  <a:noFill/>
                </a:ln>
                <a:solidFill>
                  <a:srgbClr val="107C10"/>
                </a:solidFill>
                <a:effectLst/>
                <a:uLnTx/>
                <a:uFillTx/>
                <a:latin typeface="Segoe UI"/>
                <a:ea typeface="+mn-ea"/>
                <a:cs typeface="Segoe UI"/>
              </a:rPr>
              <a:t>focused on durable capabilities and Zero Trust Principles</a:t>
            </a:r>
            <a:endParaRPr lang="en-US" sz="1600" b="0" i="0" u="none" strike="noStrike" kern="0" cap="none" spc="0" normalizeH="0" baseline="0" noProof="0">
              <a:ln>
                <a:noFill/>
              </a:ln>
              <a:solidFill>
                <a:srgbClr val="107C10"/>
              </a:solidFill>
              <a:effectLst/>
              <a:uLnTx/>
              <a:uFillTx/>
              <a:latin typeface="Segoe UI"/>
              <a:cs typeface="Segoe UI"/>
            </a:endParaRPr>
          </a:p>
          <a:p>
            <a:pPr marL="0" marR="0" lvl="1" indent="0" algn="l" defTabSz="932472" rtl="0" eaLnBrk="1" fontAlgn="base" latinLnBrk="0" hangingPunct="1">
              <a:lnSpc>
                <a:spcPct val="100000"/>
              </a:lnSpc>
              <a:spcBef>
                <a:spcPts val="400"/>
              </a:spcBef>
              <a:spcAft>
                <a:spcPts val="800"/>
              </a:spcAft>
              <a:buClrTx/>
              <a:buSzTx/>
              <a:buFontTx/>
              <a:buNone/>
              <a:tabLst/>
              <a:defRPr/>
            </a:pPr>
            <a:r>
              <a:rPr kumimoji="0" lang="en-US" sz="1600" b="0" i="0" u="none" strike="noStrike" kern="0" cap="none" spc="0" normalizeH="0" baseline="0" noProof="0">
                <a:ln>
                  <a:noFill/>
                </a:ln>
                <a:solidFill>
                  <a:srgbClr val="107C10"/>
                </a:solidFill>
                <a:effectLst/>
                <a:uLnTx/>
                <a:uFillTx/>
                <a:latin typeface="Segoe UI"/>
                <a:ea typeface="+mn-ea"/>
                <a:cs typeface="Segoe UI"/>
              </a:rPr>
              <a:t>This workshop helps you define and rapidly improve on best practices across security including:</a:t>
            </a:r>
            <a:endParaRPr lang="en-US" sz="1600" b="0" i="0" u="none" strike="noStrike" kern="0" cap="none" spc="0" normalizeH="0" baseline="0" noProof="0">
              <a:ln>
                <a:noFill/>
              </a:ln>
              <a:solidFill>
                <a:srgbClr val="107C10"/>
              </a:solidFill>
              <a:effectLst/>
              <a:uLnTx/>
              <a:uFillTx/>
              <a:latin typeface="Segoe UI"/>
              <a:cs typeface="Segoe UI"/>
            </a:endParaRPr>
          </a:p>
          <a:p>
            <a:pPr marL="285750" marR="0" lvl="1" indent="-285750" algn="l" defTabSz="932472" rtl="0" eaLnBrk="1" fontAlgn="base"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1" u="none" strike="noStrike" kern="0" cap="none" spc="0" normalizeH="0" baseline="0" noProof="0">
                <a:ln>
                  <a:noFill/>
                </a:ln>
                <a:solidFill>
                  <a:srgbClr val="107C10"/>
                </a:solidFill>
                <a:effectLst/>
                <a:uLnTx/>
                <a:uFillTx/>
                <a:latin typeface="Segoe UI Semibold"/>
                <a:ea typeface="+mn-ea"/>
                <a:cs typeface="Segoe UI"/>
              </a:rPr>
              <a:t>Asset-centric security </a:t>
            </a:r>
            <a:r>
              <a:rPr kumimoji="0" lang="en-US" sz="1600" b="0" i="0" u="none" strike="noStrike" kern="0" cap="none" spc="0" normalizeH="0" baseline="0" noProof="0">
                <a:ln>
                  <a:noFill/>
                </a:ln>
                <a:solidFill>
                  <a:srgbClr val="107C10"/>
                </a:solidFill>
                <a:effectLst/>
                <a:uLnTx/>
                <a:uFillTx/>
                <a:latin typeface="Segoe UI"/>
                <a:cs typeface="Segoe UI"/>
              </a:rPr>
              <a:t>aligned to business priorities &amp; technical estate (beyond network perimeter</a:t>
            </a:r>
            <a:r>
              <a:rPr lang="en-US" sz="1600" kern="0">
                <a:solidFill>
                  <a:srgbClr val="107C10"/>
                </a:solidFill>
                <a:latin typeface="Segoe UI"/>
                <a:cs typeface="Segoe UI"/>
              </a:rPr>
              <a:t>)</a:t>
            </a:r>
            <a:endParaRPr lang="en-US" sz="1600" b="0" i="0" u="none" strike="noStrike" kern="0" cap="none" spc="0" normalizeH="0" baseline="0" noProof="0">
              <a:ln>
                <a:noFill/>
              </a:ln>
              <a:solidFill>
                <a:srgbClr val="107C10"/>
              </a:solidFill>
              <a:effectLst/>
              <a:uLnTx/>
              <a:uFillTx/>
              <a:latin typeface="Segoe UI" panose="020B0502040204020203" pitchFamily="34" charset="0"/>
              <a:cs typeface="Segoe UI" panose="020B0502040204020203" pitchFamily="34" charset="0"/>
            </a:endParaRPr>
          </a:p>
          <a:p>
            <a:pPr marL="285750" marR="0" lvl="1" indent="-285750" algn="l" defTabSz="932472" rtl="0" eaLnBrk="1" fontAlgn="base"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1" u="none" strike="noStrike" kern="0" cap="none" spc="0" normalizeH="0" baseline="0" noProof="0">
                <a:ln>
                  <a:noFill/>
                </a:ln>
                <a:solidFill>
                  <a:srgbClr val="107C10"/>
                </a:solidFill>
                <a:effectLst/>
                <a:uLnTx/>
                <a:uFillTx/>
                <a:latin typeface="Segoe UI Semibold"/>
                <a:ea typeface="+mn-ea"/>
                <a:cs typeface="Segoe UI"/>
              </a:rPr>
              <a:t>Consistent principle-driven approach </a:t>
            </a:r>
            <a:r>
              <a:rPr kumimoji="0" lang="en-US" sz="1600" b="0" i="0" u="none" strike="noStrike" kern="0" cap="none" spc="0" normalizeH="0" baseline="0" noProof="0">
                <a:ln>
                  <a:noFill/>
                </a:ln>
                <a:solidFill>
                  <a:srgbClr val="107C10"/>
                </a:solidFill>
                <a:effectLst/>
                <a:uLnTx/>
                <a:uFillTx/>
                <a:latin typeface="Segoe UI"/>
                <a:cs typeface="Segoe UI"/>
              </a:rPr>
              <a:t>throughout security lifecycle</a:t>
            </a:r>
            <a:endParaRPr lang="en-US" sz="1600" b="0" i="0" u="none" strike="noStrike" kern="0" cap="none" spc="0" normalizeH="0" baseline="0" noProof="0">
              <a:ln>
                <a:noFill/>
              </a:ln>
              <a:solidFill>
                <a:srgbClr val="107C10"/>
              </a:solidFill>
              <a:effectLst/>
              <a:uLnTx/>
              <a:uFillTx/>
              <a:latin typeface="Segoe UI"/>
              <a:cs typeface="Segoe UI"/>
            </a:endParaRPr>
          </a:p>
          <a:p>
            <a:pPr marL="285750" lvl="1" indent="-285750" defTabSz="932472" fontAlgn="base">
              <a:spcBef>
                <a:spcPts val="400"/>
              </a:spcBef>
              <a:spcAft>
                <a:spcPts val="400"/>
              </a:spcAft>
              <a:buFont typeface="Arial" panose="020B0604020202020204" pitchFamily="34" charset="0"/>
              <a:buChar char="•"/>
              <a:defRPr/>
            </a:pPr>
            <a:r>
              <a:rPr kumimoji="0" lang="en-US" sz="1600" b="0" i="1" u="none" strike="noStrike" kern="0" cap="none" spc="0" normalizeH="0" baseline="0" noProof="0">
                <a:ln>
                  <a:noFill/>
                </a:ln>
                <a:solidFill>
                  <a:srgbClr val="107C10"/>
                </a:solidFill>
                <a:effectLst/>
                <a:uLnTx/>
                <a:uFillTx/>
                <a:latin typeface="Segoe UI Semibold"/>
                <a:ea typeface="+mn-ea"/>
                <a:cs typeface="Segoe UI"/>
              </a:rPr>
              <a:t>Pragmatic prioritization </a:t>
            </a:r>
            <a:r>
              <a:rPr kumimoji="0" lang="en-US" sz="1600" b="0" i="0" u="none" strike="noStrike" kern="0" cap="none" spc="0" normalizeH="0" baseline="0" noProof="0">
                <a:ln>
                  <a:noFill/>
                </a:ln>
                <a:solidFill>
                  <a:srgbClr val="107C10"/>
                </a:solidFill>
                <a:effectLst/>
                <a:uLnTx/>
                <a:uFillTx/>
                <a:latin typeface="Segoe UI"/>
                <a:cs typeface="Segoe UI"/>
              </a:rPr>
              <a:t>based on attacker motivations, behavior, and return on investment</a:t>
            </a:r>
            <a:r>
              <a:rPr lang="en-US" sz="1600" kern="0">
                <a:solidFill>
                  <a:srgbClr val="107C10"/>
                </a:solidFill>
                <a:latin typeface="Segoe UI"/>
                <a:cs typeface="Segoe UI"/>
              </a:rPr>
              <a:t> </a:t>
            </a:r>
            <a:endParaRPr lang="en-US" sz="1600" b="0" i="0" u="none" strike="noStrike" kern="0" cap="none" spc="0" normalizeH="0" baseline="0" noProof="0">
              <a:ln>
                <a:noFill/>
              </a:ln>
              <a:solidFill>
                <a:srgbClr val="107C10"/>
              </a:solidFill>
              <a:effectLst/>
              <a:uLnTx/>
              <a:uFillTx/>
              <a:latin typeface="Segoe UI" panose="020B0502040204020203" pitchFamily="34" charset="0"/>
              <a:cs typeface="Segoe UI" panose="020B0502040204020203" pitchFamily="34" charset="0"/>
            </a:endParaRPr>
          </a:p>
          <a:p>
            <a:pPr marL="285750" marR="0" lvl="1" indent="-285750" algn="l" defTabSz="932472" rtl="0" eaLnBrk="1" fontAlgn="base"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1" u="none" strike="noStrike" kern="0" cap="none" spc="0" normalizeH="0" baseline="0" noProof="0">
                <a:ln>
                  <a:noFill/>
                </a:ln>
                <a:solidFill>
                  <a:srgbClr val="107C10"/>
                </a:solidFill>
                <a:effectLst/>
                <a:uLnTx/>
                <a:uFillTx/>
                <a:latin typeface="Segoe UI Semibold"/>
                <a:ea typeface="+mn-ea"/>
                <a:cs typeface="Segoe UI"/>
              </a:rPr>
              <a:t>Balance investments </a:t>
            </a:r>
            <a:r>
              <a:rPr kumimoji="0" lang="en-US" sz="1600" b="0" i="0" u="none" strike="noStrike" kern="0" cap="none" spc="0" normalizeH="0" baseline="0" noProof="0">
                <a:ln>
                  <a:noFill/>
                </a:ln>
                <a:solidFill>
                  <a:srgbClr val="107C10"/>
                </a:solidFill>
                <a:effectLst/>
                <a:uLnTx/>
                <a:uFillTx/>
                <a:latin typeface="Segoe UI"/>
                <a:cs typeface="Segoe UI"/>
              </a:rPr>
              <a:t>between innovation and rigorous application of security maintenance/hygiene</a:t>
            </a:r>
            <a:endParaRPr lang="en-US" sz="1600" b="0" i="0" u="none" strike="noStrike" kern="0" cap="none" spc="0" normalizeH="0" baseline="0" noProof="0">
              <a:ln>
                <a:noFill/>
              </a:ln>
              <a:solidFill>
                <a:srgbClr val="107C10"/>
              </a:solidFill>
              <a:effectLst/>
              <a:uLnTx/>
              <a:uFillTx/>
              <a:latin typeface="Segoe UI"/>
              <a:cs typeface="Segoe UI"/>
            </a:endParaRPr>
          </a:p>
          <a:p>
            <a:pPr marL="285750" marR="0" lvl="1" indent="-285750" algn="l" defTabSz="932472" rtl="0" eaLnBrk="1" fontAlgn="base"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1" u="none" strike="noStrike" kern="0" cap="none" spc="0" normalizeH="0" baseline="0" noProof="0">
                <a:ln>
                  <a:noFill/>
                </a:ln>
                <a:solidFill>
                  <a:srgbClr val="107C10"/>
                </a:solidFill>
                <a:effectLst/>
                <a:uLnTx/>
                <a:uFillTx/>
                <a:latin typeface="Segoe UI Semibold"/>
                <a:ea typeface="+mn-ea"/>
                <a:cs typeface="Segoe UI"/>
              </a:rPr>
              <a:t>‘Configure before customize’ </a:t>
            </a:r>
            <a:r>
              <a:rPr kumimoji="0" lang="en-US" sz="1600" b="0" i="0" u="none" strike="noStrike" kern="0" cap="none" spc="0" normalizeH="0" baseline="0" noProof="0">
                <a:ln>
                  <a:noFill/>
                </a:ln>
                <a:solidFill>
                  <a:srgbClr val="107C10"/>
                </a:solidFill>
                <a:effectLst/>
                <a:uLnTx/>
                <a:uFillTx/>
                <a:latin typeface="Segoe UI"/>
                <a:cs typeface="Segoe UI"/>
              </a:rPr>
              <a:t>approach that embraces automation, innovation, and continuous improvement</a:t>
            </a:r>
            <a:endParaRPr lang="en-US" sz="1600" b="0" i="0" u="none" strike="noStrike" kern="0" cap="none" spc="0" normalizeH="0" baseline="0" noProof="0">
              <a:ln>
                <a:noFill/>
              </a:ln>
              <a:solidFill>
                <a:srgbClr val="107C10"/>
              </a:solidFill>
              <a:effectLst/>
              <a:uLnTx/>
              <a:uFillTx/>
              <a:latin typeface="Segoe UI"/>
              <a:cs typeface="Segoe UI"/>
            </a:endParaRPr>
          </a:p>
          <a:p>
            <a:pPr marL="285750" marR="0" lvl="1" indent="-285750" algn="l" defTabSz="932472" rtl="0" eaLnBrk="1" fontAlgn="base" latinLnBrk="0" hangingPunct="1">
              <a:lnSpc>
                <a:spcPct val="100000"/>
              </a:lnSpc>
              <a:spcBef>
                <a:spcPts val="400"/>
              </a:spcBef>
              <a:spcAft>
                <a:spcPts val="400"/>
              </a:spcAft>
              <a:buClrTx/>
              <a:buSzTx/>
              <a:buFont typeface="Arial" panose="020B0604020202020204" pitchFamily="34" charset="0"/>
              <a:buChar char="•"/>
              <a:tabLst/>
              <a:defRPr/>
            </a:pPr>
            <a:r>
              <a:rPr kumimoji="0" lang="en-US" sz="1600" b="0" i="1" u="none" strike="noStrike" kern="0" cap="none" spc="0" normalizeH="0" baseline="0" noProof="0">
                <a:ln>
                  <a:noFill/>
                </a:ln>
                <a:solidFill>
                  <a:srgbClr val="107C10"/>
                </a:solidFill>
                <a:effectLst/>
                <a:uLnTx/>
                <a:uFillTx/>
                <a:latin typeface="Segoe UI Semibold"/>
                <a:ea typeface="+mn-ea"/>
                <a:cs typeface="Segoe UI"/>
              </a:rPr>
              <a:t>Security is a team sport </a:t>
            </a:r>
            <a:r>
              <a:rPr kumimoji="0" lang="en-US" sz="1600" b="0" i="0" u="none" strike="noStrike" kern="0" cap="none" spc="0" normalizeH="0" baseline="0" noProof="0">
                <a:ln>
                  <a:noFill/>
                </a:ln>
                <a:solidFill>
                  <a:srgbClr val="107C10"/>
                </a:solidFill>
                <a:effectLst/>
                <a:uLnTx/>
                <a:uFillTx/>
                <a:latin typeface="Segoe UI"/>
                <a:cs typeface="Segoe UI"/>
              </a:rPr>
              <a:t>across security, technology, and business teams</a:t>
            </a:r>
            <a:endParaRPr lang="en-US" sz="1600" b="0" i="0" u="none" strike="noStrike" kern="0" cap="none" spc="0" normalizeH="0" baseline="0" noProof="0">
              <a:ln>
                <a:noFill/>
              </a:ln>
              <a:solidFill>
                <a:srgbClr val="107C10"/>
              </a:solidFill>
              <a:effectLst/>
              <a:uLnTx/>
              <a:uFillTx/>
              <a:latin typeface="Segoe UI"/>
              <a:cs typeface="Segoe UI"/>
            </a:endParaRPr>
          </a:p>
        </p:txBody>
      </p:sp>
      <p:grpSp>
        <p:nvGrpSpPr>
          <p:cNvPr id="116" name="Group 115">
            <a:extLst>
              <a:ext uri="{FF2B5EF4-FFF2-40B4-BE49-F238E27FC236}">
                <a16:creationId xmlns:a16="http://schemas.microsoft.com/office/drawing/2014/main" id="{2E963FA1-0E2C-27DB-C8BE-A8F6BBFE5F09}"/>
              </a:ext>
            </a:extLst>
          </p:cNvPr>
          <p:cNvGrpSpPr/>
          <p:nvPr/>
        </p:nvGrpSpPr>
        <p:grpSpPr>
          <a:xfrm>
            <a:off x="608805" y="4952434"/>
            <a:ext cx="854015" cy="667409"/>
            <a:chOff x="588879" y="3102719"/>
            <a:chExt cx="940957" cy="735353"/>
          </a:xfrm>
        </p:grpSpPr>
        <p:sp>
          <p:nvSpPr>
            <p:cNvPr id="40" name="Freeform: Shape 39">
              <a:extLst>
                <a:ext uri="{FF2B5EF4-FFF2-40B4-BE49-F238E27FC236}">
                  <a16:creationId xmlns:a16="http://schemas.microsoft.com/office/drawing/2014/main" id="{88EC2C8C-0D17-540D-DFA4-827B1D1EEE52}"/>
                </a:ext>
                <a:ext uri="{C183D7F6-B498-43B3-948B-1728B52AA6E4}">
                  <adec:decorative xmlns:adec="http://schemas.microsoft.com/office/drawing/2017/decorative" val="1"/>
                </a:ext>
              </a:extLst>
            </p:cNvPr>
            <p:cNvSpPr/>
            <p:nvPr/>
          </p:nvSpPr>
          <p:spPr>
            <a:xfrm rot="900000">
              <a:off x="869112" y="3746019"/>
              <a:ext cx="422938" cy="92053"/>
            </a:xfrm>
            <a:custGeom>
              <a:avLst/>
              <a:gdLst>
                <a:gd name="connsiteX0" fmla="*/ 0 w 615161"/>
                <a:gd name="connsiteY0" fmla="*/ 0 h 133890"/>
                <a:gd name="connsiteX1" fmla="*/ 0 w 615161"/>
                <a:gd name="connsiteY1" fmla="*/ 43992 h 133890"/>
                <a:gd name="connsiteX2" fmla="*/ 89780 w 615161"/>
                <a:gd name="connsiteY2" fmla="*/ 139628 h 133890"/>
                <a:gd name="connsiteX3" fmla="*/ 537019 w 615161"/>
                <a:gd name="connsiteY3" fmla="*/ 139628 h 133890"/>
                <a:gd name="connsiteX4" fmla="*/ 626799 w 615161"/>
                <a:gd name="connsiteY4" fmla="*/ 43992 h 133890"/>
                <a:gd name="connsiteX5" fmla="*/ 626799 w 615161"/>
                <a:gd name="connsiteY5" fmla="*/ 0 h 133890"/>
                <a:gd name="connsiteX6" fmla="*/ 0 w 615161"/>
                <a:gd name="connsiteY6" fmla="*/ 0 h 133890"/>
                <a:gd name="connsiteX7" fmla="*/ 0 w 615161"/>
                <a:gd name="connsiteY7" fmla="*/ 0 h 133890"/>
                <a:gd name="connsiteX8" fmla="*/ 0 w 615161"/>
                <a:gd name="connsiteY8" fmla="*/ 0 h 13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5161" h="133890">
                  <a:moveTo>
                    <a:pt x="0" y="0"/>
                  </a:moveTo>
                  <a:cubicBezTo>
                    <a:pt x="0" y="43992"/>
                    <a:pt x="0" y="43992"/>
                    <a:pt x="0" y="43992"/>
                  </a:cubicBezTo>
                  <a:cubicBezTo>
                    <a:pt x="0" y="95636"/>
                    <a:pt x="39902" y="139628"/>
                    <a:pt x="89780" y="139628"/>
                  </a:cubicBezTo>
                  <a:cubicBezTo>
                    <a:pt x="537019" y="139628"/>
                    <a:pt x="537019" y="139628"/>
                    <a:pt x="537019" y="139628"/>
                  </a:cubicBezTo>
                  <a:cubicBezTo>
                    <a:pt x="586897" y="139628"/>
                    <a:pt x="626799" y="95636"/>
                    <a:pt x="626799" y="43992"/>
                  </a:cubicBezTo>
                  <a:cubicBezTo>
                    <a:pt x="626799" y="0"/>
                    <a:pt x="626799" y="0"/>
                    <a:pt x="626799" y="0"/>
                  </a:cubicBezTo>
                  <a:lnTo>
                    <a:pt x="0" y="0"/>
                  </a:lnTo>
                  <a:lnTo>
                    <a:pt x="0" y="0"/>
                  </a:lnTo>
                  <a:lnTo>
                    <a:pt x="0" y="0"/>
                  </a:lnTo>
                  <a:close/>
                </a:path>
              </a:pathLst>
            </a:custGeom>
            <a:solidFill>
              <a:srgbClr val="DB962E"/>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sp>
          <p:nvSpPr>
            <p:cNvPr id="41" name="Freeform: Shape 40">
              <a:extLst>
                <a:ext uri="{FF2B5EF4-FFF2-40B4-BE49-F238E27FC236}">
                  <a16:creationId xmlns:a16="http://schemas.microsoft.com/office/drawing/2014/main" id="{A43498E2-20C8-DC60-4111-689C4163A2CB}"/>
                </a:ext>
                <a:ext uri="{C183D7F6-B498-43B3-948B-1728B52AA6E4}">
                  <adec:decorative xmlns:adec="http://schemas.microsoft.com/office/drawing/2017/decorative" val="1"/>
                </a:ext>
              </a:extLst>
            </p:cNvPr>
            <p:cNvSpPr/>
            <p:nvPr/>
          </p:nvSpPr>
          <p:spPr>
            <a:xfrm rot="20700000">
              <a:off x="601019" y="3102719"/>
              <a:ext cx="422938" cy="78902"/>
            </a:xfrm>
            <a:custGeom>
              <a:avLst/>
              <a:gdLst>
                <a:gd name="connsiteX0" fmla="*/ 616824 w 615161"/>
                <a:gd name="connsiteY0" fmla="*/ 128152 h 114762"/>
                <a:gd name="connsiteX1" fmla="*/ 470515 w 615161"/>
                <a:gd name="connsiteY1" fmla="*/ 0 h 114762"/>
                <a:gd name="connsiteX2" fmla="*/ 147971 w 615161"/>
                <a:gd name="connsiteY2" fmla="*/ 0 h 114762"/>
                <a:gd name="connsiteX3" fmla="*/ 0 w 615161"/>
                <a:gd name="connsiteY3" fmla="*/ 128152 h 114762"/>
                <a:gd name="connsiteX4" fmla="*/ 616824 w 615161"/>
                <a:gd name="connsiteY4" fmla="*/ 128152 h 114762"/>
                <a:gd name="connsiteX5" fmla="*/ 616824 w 615161"/>
                <a:gd name="connsiteY5" fmla="*/ 128152 h 114762"/>
                <a:gd name="connsiteX6" fmla="*/ 616824 w 615161"/>
                <a:gd name="connsiteY6" fmla="*/ 128152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161" h="114762">
                  <a:moveTo>
                    <a:pt x="616824" y="128152"/>
                  </a:moveTo>
                  <a:cubicBezTo>
                    <a:pt x="598535" y="55469"/>
                    <a:pt x="542007" y="0"/>
                    <a:pt x="470515" y="0"/>
                  </a:cubicBezTo>
                  <a:cubicBezTo>
                    <a:pt x="147971" y="0"/>
                    <a:pt x="147971" y="0"/>
                    <a:pt x="147971" y="0"/>
                  </a:cubicBezTo>
                  <a:cubicBezTo>
                    <a:pt x="76479" y="0"/>
                    <a:pt x="18289" y="55469"/>
                    <a:pt x="0" y="128152"/>
                  </a:cubicBezTo>
                  <a:lnTo>
                    <a:pt x="616824" y="128152"/>
                  </a:lnTo>
                  <a:lnTo>
                    <a:pt x="616824" y="128152"/>
                  </a:lnTo>
                  <a:lnTo>
                    <a:pt x="616824" y="128152"/>
                  </a:lnTo>
                  <a:close/>
                </a:path>
              </a:pathLst>
            </a:custGeom>
            <a:solidFill>
              <a:srgbClr val="DB962E"/>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sp>
          <p:nvSpPr>
            <p:cNvPr id="42" name="Freeform: Shape 41">
              <a:extLst>
                <a:ext uri="{FF2B5EF4-FFF2-40B4-BE49-F238E27FC236}">
                  <a16:creationId xmlns:a16="http://schemas.microsoft.com/office/drawing/2014/main" id="{3474245E-58A2-E87F-C1CB-75FC4D901524}"/>
                </a:ext>
                <a:ext uri="{C183D7F6-B498-43B3-948B-1728B52AA6E4}">
                  <adec:decorative xmlns:adec="http://schemas.microsoft.com/office/drawing/2017/decorative" val="1"/>
                </a:ext>
              </a:extLst>
            </p:cNvPr>
            <p:cNvSpPr/>
            <p:nvPr/>
          </p:nvSpPr>
          <p:spPr>
            <a:xfrm rot="348484">
              <a:off x="886014" y="3226585"/>
              <a:ext cx="457230" cy="78902"/>
            </a:xfrm>
            <a:custGeom>
              <a:avLst/>
              <a:gdLst>
                <a:gd name="connsiteX0" fmla="*/ 675015 w 665039"/>
                <a:gd name="connsiteY0" fmla="*/ 0 h 114762"/>
                <a:gd name="connsiteX1" fmla="*/ 630125 w 665039"/>
                <a:gd name="connsiteY1" fmla="*/ 105199 h 114762"/>
                <a:gd name="connsiteX2" fmla="*/ 553645 w 665039"/>
                <a:gd name="connsiteY2" fmla="*/ 105199 h 114762"/>
                <a:gd name="connsiteX3" fmla="*/ 545332 w 665039"/>
                <a:gd name="connsiteY3" fmla="*/ 99461 h 114762"/>
                <a:gd name="connsiteX4" fmla="*/ 468853 w 665039"/>
                <a:gd name="connsiteY4" fmla="*/ 99461 h 114762"/>
                <a:gd name="connsiteX5" fmla="*/ 460540 w 665039"/>
                <a:gd name="connsiteY5" fmla="*/ 105199 h 114762"/>
                <a:gd name="connsiteX6" fmla="*/ 384060 w 665039"/>
                <a:gd name="connsiteY6" fmla="*/ 105199 h 114762"/>
                <a:gd name="connsiteX7" fmla="*/ 375747 w 665039"/>
                <a:gd name="connsiteY7" fmla="*/ 99461 h 114762"/>
                <a:gd name="connsiteX8" fmla="*/ 299268 w 665039"/>
                <a:gd name="connsiteY8" fmla="*/ 99461 h 114762"/>
                <a:gd name="connsiteX9" fmla="*/ 290955 w 665039"/>
                <a:gd name="connsiteY9" fmla="*/ 105199 h 114762"/>
                <a:gd name="connsiteX10" fmla="*/ 214475 w 665039"/>
                <a:gd name="connsiteY10" fmla="*/ 105199 h 114762"/>
                <a:gd name="connsiteX11" fmla="*/ 206162 w 665039"/>
                <a:gd name="connsiteY11" fmla="*/ 99461 h 114762"/>
                <a:gd name="connsiteX12" fmla="*/ 129683 w 665039"/>
                <a:gd name="connsiteY12" fmla="*/ 99461 h 114762"/>
                <a:gd name="connsiteX13" fmla="*/ 121370 w 665039"/>
                <a:gd name="connsiteY13" fmla="*/ 105199 h 114762"/>
                <a:gd name="connsiteX14" fmla="*/ 44890 w 665039"/>
                <a:gd name="connsiteY14" fmla="*/ 105199 h 114762"/>
                <a:gd name="connsiteX15" fmla="*/ 0 w 665039"/>
                <a:gd name="connsiteY15" fmla="*/ 0 h 114762"/>
                <a:gd name="connsiteX16" fmla="*/ 675015 w 665039"/>
                <a:gd name="connsiteY16" fmla="*/ 0 h 114762"/>
                <a:gd name="connsiteX17" fmla="*/ 675015 w 665039"/>
                <a:gd name="connsiteY17" fmla="*/ 0 h 114762"/>
                <a:gd name="connsiteX18" fmla="*/ 675015 w 665039"/>
                <a:gd name="connsiteY18" fmla="*/ 0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5039" h="114762">
                  <a:moveTo>
                    <a:pt x="675015" y="0"/>
                  </a:moveTo>
                  <a:cubicBezTo>
                    <a:pt x="675015" y="59294"/>
                    <a:pt x="630125" y="105199"/>
                    <a:pt x="630125" y="105199"/>
                  </a:cubicBezTo>
                  <a:cubicBezTo>
                    <a:pt x="608511" y="118588"/>
                    <a:pt x="575259" y="118588"/>
                    <a:pt x="553645" y="105199"/>
                  </a:cubicBezTo>
                  <a:cubicBezTo>
                    <a:pt x="545332" y="99461"/>
                    <a:pt x="545332" y="99461"/>
                    <a:pt x="545332" y="99461"/>
                  </a:cubicBezTo>
                  <a:cubicBezTo>
                    <a:pt x="523718" y="82247"/>
                    <a:pt x="490466" y="82247"/>
                    <a:pt x="468853" y="99461"/>
                  </a:cubicBezTo>
                  <a:cubicBezTo>
                    <a:pt x="460540" y="105199"/>
                    <a:pt x="460540" y="105199"/>
                    <a:pt x="460540" y="105199"/>
                  </a:cubicBezTo>
                  <a:cubicBezTo>
                    <a:pt x="438926" y="118588"/>
                    <a:pt x="405674" y="118588"/>
                    <a:pt x="384060" y="105199"/>
                  </a:cubicBezTo>
                  <a:cubicBezTo>
                    <a:pt x="375747" y="99461"/>
                    <a:pt x="375747" y="99461"/>
                    <a:pt x="375747" y="99461"/>
                  </a:cubicBezTo>
                  <a:cubicBezTo>
                    <a:pt x="354133" y="82247"/>
                    <a:pt x="320881" y="82247"/>
                    <a:pt x="299268" y="99461"/>
                  </a:cubicBezTo>
                  <a:cubicBezTo>
                    <a:pt x="290955" y="105199"/>
                    <a:pt x="290955" y="105199"/>
                    <a:pt x="290955" y="105199"/>
                  </a:cubicBezTo>
                  <a:cubicBezTo>
                    <a:pt x="269341" y="118588"/>
                    <a:pt x="236089" y="118588"/>
                    <a:pt x="214475" y="105199"/>
                  </a:cubicBezTo>
                  <a:cubicBezTo>
                    <a:pt x="206162" y="99461"/>
                    <a:pt x="206162" y="99461"/>
                    <a:pt x="206162" y="99461"/>
                  </a:cubicBezTo>
                  <a:cubicBezTo>
                    <a:pt x="184548" y="82247"/>
                    <a:pt x="151296" y="82247"/>
                    <a:pt x="129683" y="99461"/>
                  </a:cubicBezTo>
                  <a:cubicBezTo>
                    <a:pt x="121370" y="105199"/>
                    <a:pt x="121370" y="105199"/>
                    <a:pt x="121370" y="105199"/>
                  </a:cubicBezTo>
                  <a:cubicBezTo>
                    <a:pt x="99756" y="118588"/>
                    <a:pt x="66504" y="118588"/>
                    <a:pt x="44890" y="105199"/>
                  </a:cubicBezTo>
                  <a:cubicBezTo>
                    <a:pt x="44890" y="105199"/>
                    <a:pt x="0" y="72683"/>
                    <a:pt x="0" y="0"/>
                  </a:cubicBezTo>
                  <a:lnTo>
                    <a:pt x="675015" y="0"/>
                  </a:lnTo>
                  <a:lnTo>
                    <a:pt x="675015" y="0"/>
                  </a:lnTo>
                  <a:lnTo>
                    <a:pt x="675015" y="0"/>
                  </a:lnTo>
                  <a:close/>
                </a:path>
              </a:pathLst>
            </a:custGeom>
            <a:solidFill>
              <a:srgbClr val="00B050"/>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grpSp>
          <p:nvGrpSpPr>
            <p:cNvPr id="115" name="Group 114">
              <a:extLst>
                <a:ext uri="{FF2B5EF4-FFF2-40B4-BE49-F238E27FC236}">
                  <a16:creationId xmlns:a16="http://schemas.microsoft.com/office/drawing/2014/main" id="{973777B9-E598-AF63-BBF5-CEFD217E5445}"/>
                </a:ext>
              </a:extLst>
            </p:cNvPr>
            <p:cNvGrpSpPr/>
            <p:nvPr/>
          </p:nvGrpSpPr>
          <p:grpSpPr>
            <a:xfrm>
              <a:off x="588879" y="3333973"/>
              <a:ext cx="330350" cy="106518"/>
              <a:chOff x="720902" y="3283059"/>
              <a:chExt cx="330350" cy="106518"/>
            </a:xfrm>
          </p:grpSpPr>
          <p:sp>
            <p:nvSpPr>
              <p:cNvPr id="43" name="Freeform: Shape 42">
                <a:extLst>
                  <a:ext uri="{FF2B5EF4-FFF2-40B4-BE49-F238E27FC236}">
                    <a16:creationId xmlns:a16="http://schemas.microsoft.com/office/drawing/2014/main" id="{C8285181-FA48-CC13-B40D-EB1A7B8DF46B}"/>
                  </a:ext>
                  <a:ext uri="{C183D7F6-B498-43B3-948B-1728B52AA6E4}">
                    <adec:decorative xmlns:adec="http://schemas.microsoft.com/office/drawing/2017/decorative" val="1"/>
                  </a:ext>
                </a:extLst>
              </p:cNvPr>
              <p:cNvSpPr/>
              <p:nvPr/>
            </p:nvSpPr>
            <p:spPr>
              <a:xfrm>
                <a:off x="720902" y="3297524"/>
                <a:ext cx="182892" cy="92053"/>
              </a:xfrm>
              <a:custGeom>
                <a:avLst/>
                <a:gdLst>
                  <a:gd name="connsiteX0" fmla="*/ 0 w 266015"/>
                  <a:gd name="connsiteY0" fmla="*/ 0 h 133890"/>
                  <a:gd name="connsiteX1" fmla="*/ 136333 w 266015"/>
                  <a:gd name="connsiteY1" fmla="*/ 151104 h 133890"/>
                  <a:gd name="connsiteX2" fmla="*/ 272666 w 266015"/>
                  <a:gd name="connsiteY2" fmla="*/ 0 h 133890"/>
                  <a:gd name="connsiteX3" fmla="*/ 0 w 266015"/>
                  <a:gd name="connsiteY3" fmla="*/ 0 h 133890"/>
                  <a:gd name="connsiteX4" fmla="*/ 0 w 266015"/>
                  <a:gd name="connsiteY4" fmla="*/ 0 h 133890"/>
                  <a:gd name="connsiteX5" fmla="*/ 0 w 266015"/>
                  <a:gd name="connsiteY5" fmla="*/ 0 h 13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015" h="133890">
                    <a:moveTo>
                      <a:pt x="0" y="0"/>
                    </a:moveTo>
                    <a:cubicBezTo>
                      <a:pt x="4988" y="82247"/>
                      <a:pt x="64841" y="151104"/>
                      <a:pt x="136333" y="151104"/>
                    </a:cubicBezTo>
                    <a:cubicBezTo>
                      <a:pt x="209487" y="151104"/>
                      <a:pt x="269341" y="84159"/>
                      <a:pt x="272666" y="0"/>
                    </a:cubicBezTo>
                    <a:lnTo>
                      <a:pt x="0" y="0"/>
                    </a:lnTo>
                    <a:lnTo>
                      <a:pt x="0" y="0"/>
                    </a:lnTo>
                    <a:lnTo>
                      <a:pt x="0" y="0"/>
                    </a:lnTo>
                    <a:close/>
                  </a:path>
                </a:pathLst>
              </a:custGeom>
              <a:solidFill>
                <a:srgbClr val="C15A37"/>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sp>
            <p:nvSpPr>
              <p:cNvPr id="44" name="Freeform: Shape 43">
                <a:extLst>
                  <a:ext uri="{FF2B5EF4-FFF2-40B4-BE49-F238E27FC236}">
                    <a16:creationId xmlns:a16="http://schemas.microsoft.com/office/drawing/2014/main" id="{5B148EAE-26FE-80CE-9489-4944EB4B7EE5}"/>
                  </a:ext>
                  <a:ext uri="{C183D7F6-B498-43B3-948B-1728B52AA6E4}">
                    <adec:decorative xmlns:adec="http://schemas.microsoft.com/office/drawing/2017/decorative" val="1"/>
                  </a:ext>
                </a:extLst>
              </p:cNvPr>
              <p:cNvSpPr/>
              <p:nvPr/>
            </p:nvSpPr>
            <p:spPr>
              <a:xfrm>
                <a:off x="778057" y="3290949"/>
                <a:ext cx="68585" cy="78902"/>
              </a:xfrm>
              <a:custGeom>
                <a:avLst/>
                <a:gdLst>
                  <a:gd name="connsiteX0" fmla="*/ 63179 w 99755"/>
                  <a:gd name="connsiteY0" fmla="*/ 86072 h 114762"/>
                  <a:gd name="connsiteX1" fmla="*/ 71492 w 99755"/>
                  <a:gd name="connsiteY1" fmla="*/ 68858 h 114762"/>
                  <a:gd name="connsiteX2" fmla="*/ 76480 w 99755"/>
                  <a:gd name="connsiteY2" fmla="*/ 86072 h 114762"/>
                  <a:gd name="connsiteX3" fmla="*/ 71492 w 99755"/>
                  <a:gd name="connsiteY3" fmla="*/ 103287 h 114762"/>
                  <a:gd name="connsiteX4" fmla="*/ 63179 w 99755"/>
                  <a:gd name="connsiteY4" fmla="*/ 86072 h 114762"/>
                  <a:gd name="connsiteX5" fmla="*/ 51541 w 99755"/>
                  <a:gd name="connsiteY5" fmla="*/ 70770 h 114762"/>
                  <a:gd name="connsiteX6" fmla="*/ 46553 w 99755"/>
                  <a:gd name="connsiteY6" fmla="*/ 53556 h 114762"/>
                  <a:gd name="connsiteX7" fmla="*/ 51541 w 99755"/>
                  <a:gd name="connsiteY7" fmla="*/ 32516 h 114762"/>
                  <a:gd name="connsiteX8" fmla="*/ 59854 w 99755"/>
                  <a:gd name="connsiteY8" fmla="*/ 53556 h 114762"/>
                  <a:gd name="connsiteX9" fmla="*/ 51541 w 99755"/>
                  <a:gd name="connsiteY9" fmla="*/ 70770 h 114762"/>
                  <a:gd name="connsiteX10" fmla="*/ 36577 w 99755"/>
                  <a:gd name="connsiteY10" fmla="*/ 103287 h 114762"/>
                  <a:gd name="connsiteX11" fmla="*/ 28264 w 99755"/>
                  <a:gd name="connsiteY11" fmla="*/ 86072 h 114762"/>
                  <a:gd name="connsiteX12" fmla="*/ 36577 w 99755"/>
                  <a:gd name="connsiteY12" fmla="*/ 68858 h 114762"/>
                  <a:gd name="connsiteX13" fmla="*/ 41565 w 99755"/>
                  <a:gd name="connsiteY13" fmla="*/ 86072 h 114762"/>
                  <a:gd name="connsiteX14" fmla="*/ 36577 w 99755"/>
                  <a:gd name="connsiteY14" fmla="*/ 103287 h 114762"/>
                  <a:gd name="connsiteX15" fmla="*/ 51541 w 99755"/>
                  <a:gd name="connsiteY15" fmla="*/ 0 h 114762"/>
                  <a:gd name="connsiteX16" fmla="*/ 0 w 99755"/>
                  <a:gd name="connsiteY16" fmla="*/ 107112 h 114762"/>
                  <a:gd name="connsiteX17" fmla="*/ 51541 w 99755"/>
                  <a:gd name="connsiteY17" fmla="*/ 118588 h 114762"/>
                  <a:gd name="connsiteX18" fmla="*/ 103081 w 99755"/>
                  <a:gd name="connsiteY18" fmla="*/ 107112 h 114762"/>
                  <a:gd name="connsiteX19" fmla="*/ 51541 w 99755"/>
                  <a:gd name="connsiteY19" fmla="*/ 0 h 114762"/>
                  <a:gd name="connsiteX20" fmla="*/ 51541 w 99755"/>
                  <a:gd name="connsiteY20" fmla="*/ 0 h 114762"/>
                  <a:gd name="connsiteX21" fmla="*/ 51541 w 99755"/>
                  <a:gd name="connsiteY21" fmla="*/ 0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755" h="114762">
                    <a:moveTo>
                      <a:pt x="63179" y="86072"/>
                    </a:moveTo>
                    <a:cubicBezTo>
                      <a:pt x="63179" y="80334"/>
                      <a:pt x="66504" y="74596"/>
                      <a:pt x="71492" y="68858"/>
                    </a:cubicBezTo>
                    <a:cubicBezTo>
                      <a:pt x="74817" y="74596"/>
                      <a:pt x="76480" y="80334"/>
                      <a:pt x="76480" y="86072"/>
                    </a:cubicBezTo>
                    <a:cubicBezTo>
                      <a:pt x="76480" y="95636"/>
                      <a:pt x="73154" y="101374"/>
                      <a:pt x="71492" y="103287"/>
                    </a:cubicBezTo>
                    <a:cubicBezTo>
                      <a:pt x="66504" y="99461"/>
                      <a:pt x="63179" y="93723"/>
                      <a:pt x="63179" y="86072"/>
                    </a:cubicBezTo>
                    <a:moveTo>
                      <a:pt x="51541" y="70770"/>
                    </a:moveTo>
                    <a:cubicBezTo>
                      <a:pt x="49878" y="65032"/>
                      <a:pt x="46553" y="59294"/>
                      <a:pt x="46553" y="53556"/>
                    </a:cubicBezTo>
                    <a:cubicBezTo>
                      <a:pt x="46553" y="43992"/>
                      <a:pt x="49878" y="38254"/>
                      <a:pt x="51541" y="32516"/>
                    </a:cubicBezTo>
                    <a:cubicBezTo>
                      <a:pt x="56528" y="38254"/>
                      <a:pt x="59854" y="43992"/>
                      <a:pt x="59854" y="53556"/>
                    </a:cubicBezTo>
                    <a:cubicBezTo>
                      <a:pt x="59854" y="59294"/>
                      <a:pt x="58191" y="65032"/>
                      <a:pt x="51541" y="70770"/>
                    </a:cubicBezTo>
                    <a:moveTo>
                      <a:pt x="36577" y="103287"/>
                    </a:moveTo>
                    <a:cubicBezTo>
                      <a:pt x="31589" y="99461"/>
                      <a:pt x="28264" y="93723"/>
                      <a:pt x="28264" y="86072"/>
                    </a:cubicBezTo>
                    <a:cubicBezTo>
                      <a:pt x="28264" y="80334"/>
                      <a:pt x="31589" y="74596"/>
                      <a:pt x="36577" y="68858"/>
                    </a:cubicBezTo>
                    <a:cubicBezTo>
                      <a:pt x="39902" y="74596"/>
                      <a:pt x="41565" y="80334"/>
                      <a:pt x="41565" y="86072"/>
                    </a:cubicBezTo>
                    <a:cubicBezTo>
                      <a:pt x="41565" y="93723"/>
                      <a:pt x="38240" y="99461"/>
                      <a:pt x="36577" y="103287"/>
                    </a:cubicBezTo>
                    <a:moveTo>
                      <a:pt x="51541" y="0"/>
                    </a:moveTo>
                    <a:cubicBezTo>
                      <a:pt x="0" y="107112"/>
                      <a:pt x="0" y="107112"/>
                      <a:pt x="0" y="107112"/>
                    </a:cubicBezTo>
                    <a:cubicBezTo>
                      <a:pt x="16626" y="116676"/>
                      <a:pt x="33252" y="118588"/>
                      <a:pt x="51541" y="118588"/>
                    </a:cubicBezTo>
                    <a:cubicBezTo>
                      <a:pt x="69829" y="118588"/>
                      <a:pt x="89780" y="114763"/>
                      <a:pt x="103081" y="107112"/>
                    </a:cubicBezTo>
                    <a:lnTo>
                      <a:pt x="51541" y="0"/>
                    </a:lnTo>
                    <a:lnTo>
                      <a:pt x="51541" y="0"/>
                    </a:lnTo>
                    <a:lnTo>
                      <a:pt x="51541" y="0"/>
                    </a:lnTo>
                    <a:close/>
                  </a:path>
                </a:pathLst>
              </a:custGeom>
              <a:solidFill>
                <a:srgbClr val="E4B2A0"/>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sp>
            <p:nvSpPr>
              <p:cNvPr id="45" name="Freeform: Shape 44">
                <a:extLst>
                  <a:ext uri="{FF2B5EF4-FFF2-40B4-BE49-F238E27FC236}">
                    <a16:creationId xmlns:a16="http://schemas.microsoft.com/office/drawing/2014/main" id="{8CF6CA0F-7004-2F09-73EC-BB2C61E5FEDE}"/>
                  </a:ext>
                  <a:ext uri="{C183D7F6-B498-43B3-948B-1728B52AA6E4}">
                    <adec:decorative xmlns:adec="http://schemas.microsoft.com/office/drawing/2017/decorative" val="1"/>
                  </a:ext>
                </a:extLst>
              </p:cNvPr>
              <p:cNvSpPr/>
              <p:nvPr/>
            </p:nvSpPr>
            <p:spPr>
              <a:xfrm>
                <a:off x="816922" y="3283059"/>
                <a:ext cx="68585" cy="65752"/>
              </a:xfrm>
              <a:custGeom>
                <a:avLst/>
                <a:gdLst>
                  <a:gd name="connsiteX0" fmla="*/ 64841 w 99755"/>
                  <a:gd name="connsiteY0" fmla="*/ 70770 h 95635"/>
                  <a:gd name="connsiteX1" fmla="*/ 51541 w 99755"/>
                  <a:gd name="connsiteY1" fmla="*/ 55469 h 95635"/>
                  <a:gd name="connsiteX2" fmla="*/ 69829 w 99755"/>
                  <a:gd name="connsiteY2" fmla="*/ 59294 h 95635"/>
                  <a:gd name="connsiteX3" fmla="*/ 83130 w 99755"/>
                  <a:gd name="connsiteY3" fmla="*/ 70770 h 95635"/>
                  <a:gd name="connsiteX4" fmla="*/ 64841 w 99755"/>
                  <a:gd name="connsiteY4" fmla="*/ 70770 h 95635"/>
                  <a:gd name="connsiteX5" fmla="*/ 0 w 99755"/>
                  <a:gd name="connsiteY5" fmla="*/ 5738 h 95635"/>
                  <a:gd name="connsiteX6" fmla="*/ 69829 w 99755"/>
                  <a:gd name="connsiteY6" fmla="*/ 107112 h 95635"/>
                  <a:gd name="connsiteX7" fmla="*/ 101418 w 99755"/>
                  <a:gd name="connsiteY7" fmla="*/ 57381 h 95635"/>
                  <a:gd name="connsiteX8" fmla="*/ 111394 w 99755"/>
                  <a:gd name="connsiteY8" fmla="*/ 0 h 95635"/>
                  <a:gd name="connsiteX9" fmla="*/ 0 w 99755"/>
                  <a:gd name="connsiteY9" fmla="*/ 5738 h 95635"/>
                  <a:gd name="connsiteX10" fmla="*/ 0 w 99755"/>
                  <a:gd name="connsiteY10" fmla="*/ 5738 h 95635"/>
                  <a:gd name="connsiteX11" fmla="*/ 0 w 99755"/>
                  <a:gd name="connsiteY11" fmla="*/ 5738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64841" y="70770"/>
                    </a:moveTo>
                    <a:cubicBezTo>
                      <a:pt x="59854" y="66945"/>
                      <a:pt x="54866" y="61207"/>
                      <a:pt x="51541" y="55469"/>
                    </a:cubicBezTo>
                    <a:cubicBezTo>
                      <a:pt x="56528" y="51643"/>
                      <a:pt x="64841" y="55469"/>
                      <a:pt x="69829" y="59294"/>
                    </a:cubicBezTo>
                    <a:cubicBezTo>
                      <a:pt x="74817" y="63120"/>
                      <a:pt x="79805" y="65032"/>
                      <a:pt x="83130" y="70770"/>
                    </a:cubicBezTo>
                    <a:cubicBezTo>
                      <a:pt x="74817" y="72683"/>
                      <a:pt x="69829" y="72683"/>
                      <a:pt x="64841" y="70770"/>
                    </a:cubicBezTo>
                    <a:moveTo>
                      <a:pt x="0" y="5738"/>
                    </a:moveTo>
                    <a:cubicBezTo>
                      <a:pt x="69829" y="107112"/>
                      <a:pt x="69829" y="107112"/>
                      <a:pt x="69829" y="107112"/>
                    </a:cubicBezTo>
                    <a:cubicBezTo>
                      <a:pt x="83130" y="95636"/>
                      <a:pt x="93105" y="80334"/>
                      <a:pt x="101418" y="57381"/>
                    </a:cubicBezTo>
                    <a:cubicBezTo>
                      <a:pt x="109731" y="38254"/>
                      <a:pt x="111394" y="21040"/>
                      <a:pt x="111394" y="0"/>
                    </a:cubicBezTo>
                    <a:lnTo>
                      <a:pt x="0" y="5738"/>
                    </a:lnTo>
                    <a:lnTo>
                      <a:pt x="0" y="5738"/>
                    </a:lnTo>
                    <a:lnTo>
                      <a:pt x="0" y="5738"/>
                    </a:lnTo>
                    <a:close/>
                  </a:path>
                </a:pathLst>
              </a:custGeom>
              <a:solidFill>
                <a:srgbClr val="E4B2A0"/>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sp>
            <p:nvSpPr>
              <p:cNvPr id="46" name="Freeform: Shape 45">
                <a:extLst>
                  <a:ext uri="{FF2B5EF4-FFF2-40B4-BE49-F238E27FC236}">
                    <a16:creationId xmlns:a16="http://schemas.microsoft.com/office/drawing/2014/main" id="{627D52B4-E0DE-220A-96D4-93E36E68A74F}"/>
                  </a:ext>
                  <a:ext uri="{C183D7F6-B498-43B3-948B-1728B52AA6E4}">
                    <adec:decorative xmlns:adec="http://schemas.microsoft.com/office/drawing/2017/decorative" val="1"/>
                  </a:ext>
                </a:extLst>
              </p:cNvPr>
              <p:cNvSpPr/>
              <p:nvPr/>
            </p:nvSpPr>
            <p:spPr>
              <a:xfrm>
                <a:off x="740335" y="3283059"/>
                <a:ext cx="68585" cy="65752"/>
              </a:xfrm>
              <a:custGeom>
                <a:avLst/>
                <a:gdLst>
                  <a:gd name="connsiteX0" fmla="*/ 46553 w 99755"/>
                  <a:gd name="connsiteY0" fmla="*/ 70770 h 95635"/>
                  <a:gd name="connsiteX1" fmla="*/ 29927 w 99755"/>
                  <a:gd name="connsiteY1" fmla="*/ 70770 h 95635"/>
                  <a:gd name="connsiteX2" fmla="*/ 41565 w 99755"/>
                  <a:gd name="connsiteY2" fmla="*/ 55469 h 95635"/>
                  <a:gd name="connsiteX3" fmla="*/ 61516 w 99755"/>
                  <a:gd name="connsiteY3" fmla="*/ 55469 h 95635"/>
                  <a:gd name="connsiteX4" fmla="*/ 46553 w 99755"/>
                  <a:gd name="connsiteY4" fmla="*/ 70770 h 95635"/>
                  <a:gd name="connsiteX5" fmla="*/ 0 w 99755"/>
                  <a:gd name="connsiteY5" fmla="*/ 0 h 95635"/>
                  <a:gd name="connsiteX6" fmla="*/ 11638 w 99755"/>
                  <a:gd name="connsiteY6" fmla="*/ 57381 h 95635"/>
                  <a:gd name="connsiteX7" fmla="*/ 44890 w 99755"/>
                  <a:gd name="connsiteY7" fmla="*/ 107112 h 95635"/>
                  <a:gd name="connsiteX8" fmla="*/ 113057 w 99755"/>
                  <a:gd name="connsiteY8" fmla="*/ 5738 h 95635"/>
                  <a:gd name="connsiteX9" fmla="*/ 0 w 99755"/>
                  <a:gd name="connsiteY9" fmla="*/ 0 h 95635"/>
                  <a:gd name="connsiteX10" fmla="*/ 0 w 99755"/>
                  <a:gd name="connsiteY10" fmla="*/ 0 h 95635"/>
                  <a:gd name="connsiteX11" fmla="*/ 0 w 99755"/>
                  <a:gd name="connsiteY11" fmla="*/ 0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46553" y="70770"/>
                    </a:moveTo>
                    <a:cubicBezTo>
                      <a:pt x="41565" y="70770"/>
                      <a:pt x="34915" y="74596"/>
                      <a:pt x="29927" y="70770"/>
                    </a:cubicBezTo>
                    <a:cubicBezTo>
                      <a:pt x="29927" y="65032"/>
                      <a:pt x="34915" y="59294"/>
                      <a:pt x="41565" y="55469"/>
                    </a:cubicBezTo>
                    <a:cubicBezTo>
                      <a:pt x="49878" y="51643"/>
                      <a:pt x="54866" y="51643"/>
                      <a:pt x="61516" y="55469"/>
                    </a:cubicBezTo>
                    <a:cubicBezTo>
                      <a:pt x="56528" y="61207"/>
                      <a:pt x="54866" y="66945"/>
                      <a:pt x="46553" y="70770"/>
                    </a:cubicBezTo>
                    <a:moveTo>
                      <a:pt x="0" y="0"/>
                    </a:moveTo>
                    <a:cubicBezTo>
                      <a:pt x="0" y="19127"/>
                      <a:pt x="3325" y="40167"/>
                      <a:pt x="11638" y="57381"/>
                    </a:cubicBezTo>
                    <a:cubicBezTo>
                      <a:pt x="16626" y="76509"/>
                      <a:pt x="31589" y="93723"/>
                      <a:pt x="44890" y="107112"/>
                    </a:cubicBezTo>
                    <a:cubicBezTo>
                      <a:pt x="113057" y="5738"/>
                      <a:pt x="113057" y="5738"/>
                      <a:pt x="113057" y="5738"/>
                    </a:cubicBezTo>
                    <a:lnTo>
                      <a:pt x="0" y="0"/>
                    </a:lnTo>
                    <a:lnTo>
                      <a:pt x="0" y="0"/>
                    </a:lnTo>
                    <a:lnTo>
                      <a:pt x="0" y="0"/>
                    </a:lnTo>
                    <a:close/>
                  </a:path>
                </a:pathLst>
              </a:custGeom>
              <a:solidFill>
                <a:srgbClr val="E4B2A0"/>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sp>
            <p:nvSpPr>
              <p:cNvPr id="47" name="Freeform: Shape 46">
                <a:extLst>
                  <a:ext uri="{FF2B5EF4-FFF2-40B4-BE49-F238E27FC236}">
                    <a16:creationId xmlns:a16="http://schemas.microsoft.com/office/drawing/2014/main" id="{D834D0F4-7F2C-3499-70A0-AB7B65E481F1}"/>
                  </a:ext>
                  <a:ext uri="{C183D7F6-B498-43B3-948B-1728B52AA6E4}">
                    <adec:decorative xmlns:adec="http://schemas.microsoft.com/office/drawing/2017/decorative" val="1"/>
                  </a:ext>
                </a:extLst>
              </p:cNvPr>
              <p:cNvSpPr/>
              <p:nvPr/>
            </p:nvSpPr>
            <p:spPr>
              <a:xfrm>
                <a:off x="868360" y="3297524"/>
                <a:ext cx="182892" cy="92053"/>
              </a:xfrm>
              <a:custGeom>
                <a:avLst/>
                <a:gdLst>
                  <a:gd name="connsiteX0" fmla="*/ 0 w 266015"/>
                  <a:gd name="connsiteY0" fmla="*/ 0 h 133890"/>
                  <a:gd name="connsiteX1" fmla="*/ 136333 w 266015"/>
                  <a:gd name="connsiteY1" fmla="*/ 151104 h 133890"/>
                  <a:gd name="connsiteX2" fmla="*/ 272666 w 266015"/>
                  <a:gd name="connsiteY2" fmla="*/ 0 h 133890"/>
                  <a:gd name="connsiteX3" fmla="*/ 0 w 266015"/>
                  <a:gd name="connsiteY3" fmla="*/ 0 h 133890"/>
                  <a:gd name="connsiteX4" fmla="*/ 0 w 266015"/>
                  <a:gd name="connsiteY4" fmla="*/ 0 h 133890"/>
                  <a:gd name="connsiteX5" fmla="*/ 0 w 266015"/>
                  <a:gd name="connsiteY5" fmla="*/ 0 h 13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015" h="133890">
                    <a:moveTo>
                      <a:pt x="0" y="0"/>
                    </a:moveTo>
                    <a:cubicBezTo>
                      <a:pt x="4988" y="82247"/>
                      <a:pt x="64841" y="151104"/>
                      <a:pt x="136333" y="151104"/>
                    </a:cubicBezTo>
                    <a:cubicBezTo>
                      <a:pt x="209487" y="151104"/>
                      <a:pt x="269341" y="84159"/>
                      <a:pt x="272666" y="0"/>
                    </a:cubicBezTo>
                    <a:lnTo>
                      <a:pt x="0" y="0"/>
                    </a:lnTo>
                    <a:lnTo>
                      <a:pt x="0" y="0"/>
                    </a:lnTo>
                    <a:lnTo>
                      <a:pt x="0" y="0"/>
                    </a:lnTo>
                    <a:close/>
                  </a:path>
                </a:pathLst>
              </a:custGeom>
              <a:solidFill>
                <a:srgbClr val="C15A37"/>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sp>
            <p:nvSpPr>
              <p:cNvPr id="48" name="Freeform: Shape 47">
                <a:extLst>
                  <a:ext uri="{FF2B5EF4-FFF2-40B4-BE49-F238E27FC236}">
                    <a16:creationId xmlns:a16="http://schemas.microsoft.com/office/drawing/2014/main" id="{2FBFDE0D-CC2D-F08B-2ADB-A3094DCCE9AF}"/>
                  </a:ext>
                  <a:ext uri="{C183D7F6-B498-43B3-948B-1728B52AA6E4}">
                    <adec:decorative xmlns:adec="http://schemas.microsoft.com/office/drawing/2017/decorative" val="1"/>
                  </a:ext>
                </a:extLst>
              </p:cNvPr>
              <p:cNvSpPr/>
              <p:nvPr/>
            </p:nvSpPr>
            <p:spPr>
              <a:xfrm>
                <a:off x="926657" y="3290948"/>
                <a:ext cx="68585" cy="78902"/>
              </a:xfrm>
              <a:custGeom>
                <a:avLst/>
                <a:gdLst>
                  <a:gd name="connsiteX0" fmla="*/ 61516 w 99755"/>
                  <a:gd name="connsiteY0" fmla="*/ 86072 h 114762"/>
                  <a:gd name="connsiteX1" fmla="*/ 69829 w 99755"/>
                  <a:gd name="connsiteY1" fmla="*/ 68858 h 114762"/>
                  <a:gd name="connsiteX2" fmla="*/ 74817 w 99755"/>
                  <a:gd name="connsiteY2" fmla="*/ 86072 h 114762"/>
                  <a:gd name="connsiteX3" fmla="*/ 69829 w 99755"/>
                  <a:gd name="connsiteY3" fmla="*/ 103287 h 114762"/>
                  <a:gd name="connsiteX4" fmla="*/ 61516 w 99755"/>
                  <a:gd name="connsiteY4" fmla="*/ 86072 h 114762"/>
                  <a:gd name="connsiteX5" fmla="*/ 51541 w 99755"/>
                  <a:gd name="connsiteY5" fmla="*/ 70770 h 114762"/>
                  <a:gd name="connsiteX6" fmla="*/ 46553 w 99755"/>
                  <a:gd name="connsiteY6" fmla="*/ 53556 h 114762"/>
                  <a:gd name="connsiteX7" fmla="*/ 51541 w 99755"/>
                  <a:gd name="connsiteY7" fmla="*/ 32516 h 114762"/>
                  <a:gd name="connsiteX8" fmla="*/ 59853 w 99755"/>
                  <a:gd name="connsiteY8" fmla="*/ 53556 h 114762"/>
                  <a:gd name="connsiteX9" fmla="*/ 51541 w 99755"/>
                  <a:gd name="connsiteY9" fmla="*/ 70770 h 114762"/>
                  <a:gd name="connsiteX10" fmla="*/ 34915 w 99755"/>
                  <a:gd name="connsiteY10" fmla="*/ 103287 h 114762"/>
                  <a:gd name="connsiteX11" fmla="*/ 26602 w 99755"/>
                  <a:gd name="connsiteY11" fmla="*/ 86072 h 114762"/>
                  <a:gd name="connsiteX12" fmla="*/ 34915 w 99755"/>
                  <a:gd name="connsiteY12" fmla="*/ 68858 h 114762"/>
                  <a:gd name="connsiteX13" fmla="*/ 39902 w 99755"/>
                  <a:gd name="connsiteY13" fmla="*/ 86072 h 114762"/>
                  <a:gd name="connsiteX14" fmla="*/ 34915 w 99755"/>
                  <a:gd name="connsiteY14" fmla="*/ 103287 h 114762"/>
                  <a:gd name="connsiteX15" fmla="*/ 51541 w 99755"/>
                  <a:gd name="connsiteY15" fmla="*/ 0 h 114762"/>
                  <a:gd name="connsiteX16" fmla="*/ 0 w 99755"/>
                  <a:gd name="connsiteY16" fmla="*/ 107112 h 114762"/>
                  <a:gd name="connsiteX17" fmla="*/ 51541 w 99755"/>
                  <a:gd name="connsiteY17" fmla="*/ 118588 h 114762"/>
                  <a:gd name="connsiteX18" fmla="*/ 103081 w 99755"/>
                  <a:gd name="connsiteY18" fmla="*/ 107112 h 114762"/>
                  <a:gd name="connsiteX19" fmla="*/ 51541 w 99755"/>
                  <a:gd name="connsiteY19" fmla="*/ 0 h 114762"/>
                  <a:gd name="connsiteX20" fmla="*/ 51541 w 99755"/>
                  <a:gd name="connsiteY20" fmla="*/ 0 h 114762"/>
                  <a:gd name="connsiteX21" fmla="*/ 51541 w 99755"/>
                  <a:gd name="connsiteY21" fmla="*/ 0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755" h="114762">
                    <a:moveTo>
                      <a:pt x="61516" y="86072"/>
                    </a:moveTo>
                    <a:cubicBezTo>
                      <a:pt x="61516" y="80334"/>
                      <a:pt x="64841" y="74596"/>
                      <a:pt x="69829" y="68858"/>
                    </a:cubicBezTo>
                    <a:cubicBezTo>
                      <a:pt x="73154" y="74596"/>
                      <a:pt x="74817" y="80334"/>
                      <a:pt x="74817" y="86072"/>
                    </a:cubicBezTo>
                    <a:cubicBezTo>
                      <a:pt x="74817" y="95636"/>
                      <a:pt x="71492" y="101374"/>
                      <a:pt x="69829" y="103287"/>
                    </a:cubicBezTo>
                    <a:cubicBezTo>
                      <a:pt x="64841" y="99461"/>
                      <a:pt x="61516" y="93723"/>
                      <a:pt x="61516" y="86072"/>
                    </a:cubicBezTo>
                    <a:moveTo>
                      <a:pt x="51541" y="70770"/>
                    </a:moveTo>
                    <a:cubicBezTo>
                      <a:pt x="48215" y="65032"/>
                      <a:pt x="46553" y="59294"/>
                      <a:pt x="46553" y="53556"/>
                    </a:cubicBezTo>
                    <a:cubicBezTo>
                      <a:pt x="46553" y="43992"/>
                      <a:pt x="49878" y="38254"/>
                      <a:pt x="51541" y="32516"/>
                    </a:cubicBezTo>
                    <a:cubicBezTo>
                      <a:pt x="56528" y="38254"/>
                      <a:pt x="59853" y="43992"/>
                      <a:pt x="59853" y="53556"/>
                    </a:cubicBezTo>
                    <a:cubicBezTo>
                      <a:pt x="59853" y="59294"/>
                      <a:pt x="56528" y="65032"/>
                      <a:pt x="51541" y="70770"/>
                    </a:cubicBezTo>
                    <a:moveTo>
                      <a:pt x="34915" y="103287"/>
                    </a:moveTo>
                    <a:cubicBezTo>
                      <a:pt x="29927" y="99461"/>
                      <a:pt x="26602" y="93723"/>
                      <a:pt x="26602" y="86072"/>
                    </a:cubicBezTo>
                    <a:cubicBezTo>
                      <a:pt x="26602" y="80334"/>
                      <a:pt x="29927" y="74596"/>
                      <a:pt x="34915" y="68858"/>
                    </a:cubicBezTo>
                    <a:cubicBezTo>
                      <a:pt x="38240" y="74596"/>
                      <a:pt x="39902" y="80334"/>
                      <a:pt x="39902" y="86072"/>
                    </a:cubicBezTo>
                    <a:cubicBezTo>
                      <a:pt x="39902" y="93723"/>
                      <a:pt x="38240" y="99461"/>
                      <a:pt x="34915" y="103287"/>
                    </a:cubicBezTo>
                    <a:moveTo>
                      <a:pt x="51541" y="0"/>
                    </a:moveTo>
                    <a:cubicBezTo>
                      <a:pt x="0" y="107112"/>
                      <a:pt x="0" y="107112"/>
                      <a:pt x="0" y="107112"/>
                    </a:cubicBezTo>
                    <a:cubicBezTo>
                      <a:pt x="16626" y="116676"/>
                      <a:pt x="34915" y="118588"/>
                      <a:pt x="51541" y="118588"/>
                    </a:cubicBezTo>
                    <a:cubicBezTo>
                      <a:pt x="69829" y="118588"/>
                      <a:pt x="89780" y="114763"/>
                      <a:pt x="103081" y="107112"/>
                    </a:cubicBezTo>
                    <a:lnTo>
                      <a:pt x="51541" y="0"/>
                    </a:lnTo>
                    <a:lnTo>
                      <a:pt x="51541" y="0"/>
                    </a:lnTo>
                    <a:lnTo>
                      <a:pt x="51541" y="0"/>
                    </a:lnTo>
                    <a:close/>
                  </a:path>
                </a:pathLst>
              </a:custGeom>
              <a:solidFill>
                <a:srgbClr val="E4B2A0"/>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sp>
            <p:nvSpPr>
              <p:cNvPr id="49" name="Freeform: Shape 48">
                <a:extLst>
                  <a:ext uri="{FF2B5EF4-FFF2-40B4-BE49-F238E27FC236}">
                    <a16:creationId xmlns:a16="http://schemas.microsoft.com/office/drawing/2014/main" id="{D29449BB-A85F-8011-43C2-CF8FD8A42690}"/>
                  </a:ext>
                  <a:ext uri="{C183D7F6-B498-43B3-948B-1728B52AA6E4}">
                    <adec:decorative xmlns:adec="http://schemas.microsoft.com/office/drawing/2017/decorative" val="1"/>
                  </a:ext>
                </a:extLst>
              </p:cNvPr>
              <p:cNvSpPr/>
              <p:nvPr/>
            </p:nvSpPr>
            <p:spPr>
              <a:xfrm>
                <a:off x="965521" y="3283059"/>
                <a:ext cx="68585" cy="65752"/>
              </a:xfrm>
              <a:custGeom>
                <a:avLst/>
                <a:gdLst>
                  <a:gd name="connsiteX0" fmla="*/ 63179 w 99755"/>
                  <a:gd name="connsiteY0" fmla="*/ 70770 h 95635"/>
                  <a:gd name="connsiteX1" fmla="*/ 49878 w 99755"/>
                  <a:gd name="connsiteY1" fmla="*/ 55469 h 95635"/>
                  <a:gd name="connsiteX2" fmla="*/ 68167 w 99755"/>
                  <a:gd name="connsiteY2" fmla="*/ 59294 h 95635"/>
                  <a:gd name="connsiteX3" fmla="*/ 81467 w 99755"/>
                  <a:gd name="connsiteY3" fmla="*/ 70770 h 95635"/>
                  <a:gd name="connsiteX4" fmla="*/ 63179 w 99755"/>
                  <a:gd name="connsiteY4" fmla="*/ 70770 h 95635"/>
                  <a:gd name="connsiteX5" fmla="*/ 0 w 99755"/>
                  <a:gd name="connsiteY5" fmla="*/ 5738 h 95635"/>
                  <a:gd name="connsiteX6" fmla="*/ 69829 w 99755"/>
                  <a:gd name="connsiteY6" fmla="*/ 107112 h 95635"/>
                  <a:gd name="connsiteX7" fmla="*/ 101418 w 99755"/>
                  <a:gd name="connsiteY7" fmla="*/ 57381 h 95635"/>
                  <a:gd name="connsiteX8" fmla="*/ 111394 w 99755"/>
                  <a:gd name="connsiteY8" fmla="*/ 0 h 95635"/>
                  <a:gd name="connsiteX9" fmla="*/ 0 w 99755"/>
                  <a:gd name="connsiteY9" fmla="*/ 5738 h 95635"/>
                  <a:gd name="connsiteX10" fmla="*/ 0 w 99755"/>
                  <a:gd name="connsiteY10" fmla="*/ 5738 h 95635"/>
                  <a:gd name="connsiteX11" fmla="*/ 0 w 99755"/>
                  <a:gd name="connsiteY11" fmla="*/ 5738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63179" y="70770"/>
                    </a:moveTo>
                    <a:cubicBezTo>
                      <a:pt x="58191" y="66945"/>
                      <a:pt x="53203" y="61207"/>
                      <a:pt x="49878" y="55469"/>
                    </a:cubicBezTo>
                    <a:cubicBezTo>
                      <a:pt x="54866" y="51643"/>
                      <a:pt x="63179" y="55469"/>
                      <a:pt x="68167" y="59294"/>
                    </a:cubicBezTo>
                    <a:cubicBezTo>
                      <a:pt x="73154" y="63120"/>
                      <a:pt x="78142" y="65032"/>
                      <a:pt x="81467" y="70770"/>
                    </a:cubicBezTo>
                    <a:cubicBezTo>
                      <a:pt x="74817" y="72683"/>
                      <a:pt x="68167" y="72683"/>
                      <a:pt x="63179" y="70770"/>
                    </a:cubicBezTo>
                    <a:moveTo>
                      <a:pt x="0" y="5738"/>
                    </a:moveTo>
                    <a:cubicBezTo>
                      <a:pt x="69829" y="107112"/>
                      <a:pt x="69829" y="107112"/>
                      <a:pt x="69829" y="107112"/>
                    </a:cubicBezTo>
                    <a:cubicBezTo>
                      <a:pt x="83130" y="95636"/>
                      <a:pt x="93105" y="80334"/>
                      <a:pt x="101418" y="57381"/>
                    </a:cubicBezTo>
                    <a:cubicBezTo>
                      <a:pt x="109731" y="38254"/>
                      <a:pt x="111394" y="21040"/>
                      <a:pt x="111394" y="0"/>
                    </a:cubicBezTo>
                    <a:lnTo>
                      <a:pt x="0" y="5738"/>
                    </a:lnTo>
                    <a:lnTo>
                      <a:pt x="0" y="5738"/>
                    </a:lnTo>
                    <a:lnTo>
                      <a:pt x="0" y="5738"/>
                    </a:lnTo>
                    <a:close/>
                  </a:path>
                </a:pathLst>
              </a:custGeom>
              <a:solidFill>
                <a:srgbClr val="E4B2A0"/>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sp>
            <p:nvSpPr>
              <p:cNvPr id="50" name="Freeform: Shape 49">
                <a:extLst>
                  <a:ext uri="{FF2B5EF4-FFF2-40B4-BE49-F238E27FC236}">
                    <a16:creationId xmlns:a16="http://schemas.microsoft.com/office/drawing/2014/main" id="{FCCFFFDC-99F9-56FE-ABA9-E07F84C0096B}"/>
                  </a:ext>
                  <a:ext uri="{C183D7F6-B498-43B3-948B-1728B52AA6E4}">
                    <adec:decorative xmlns:adec="http://schemas.microsoft.com/office/drawing/2017/decorative" val="1"/>
                  </a:ext>
                </a:extLst>
              </p:cNvPr>
              <p:cNvSpPr/>
              <p:nvPr/>
            </p:nvSpPr>
            <p:spPr>
              <a:xfrm>
                <a:off x="887792" y="3283059"/>
                <a:ext cx="68585" cy="65752"/>
              </a:xfrm>
              <a:custGeom>
                <a:avLst/>
                <a:gdLst>
                  <a:gd name="connsiteX0" fmla="*/ 46553 w 99755"/>
                  <a:gd name="connsiteY0" fmla="*/ 70770 h 95635"/>
                  <a:gd name="connsiteX1" fmla="*/ 29927 w 99755"/>
                  <a:gd name="connsiteY1" fmla="*/ 70770 h 95635"/>
                  <a:gd name="connsiteX2" fmla="*/ 41565 w 99755"/>
                  <a:gd name="connsiteY2" fmla="*/ 55469 h 95635"/>
                  <a:gd name="connsiteX3" fmla="*/ 61516 w 99755"/>
                  <a:gd name="connsiteY3" fmla="*/ 55469 h 95635"/>
                  <a:gd name="connsiteX4" fmla="*/ 46553 w 99755"/>
                  <a:gd name="connsiteY4" fmla="*/ 70770 h 95635"/>
                  <a:gd name="connsiteX5" fmla="*/ 0 w 99755"/>
                  <a:gd name="connsiteY5" fmla="*/ 0 h 95635"/>
                  <a:gd name="connsiteX6" fmla="*/ 11638 w 99755"/>
                  <a:gd name="connsiteY6" fmla="*/ 57381 h 95635"/>
                  <a:gd name="connsiteX7" fmla="*/ 44890 w 99755"/>
                  <a:gd name="connsiteY7" fmla="*/ 107112 h 95635"/>
                  <a:gd name="connsiteX8" fmla="*/ 113057 w 99755"/>
                  <a:gd name="connsiteY8" fmla="*/ 5738 h 95635"/>
                  <a:gd name="connsiteX9" fmla="*/ 0 w 99755"/>
                  <a:gd name="connsiteY9" fmla="*/ 0 h 95635"/>
                  <a:gd name="connsiteX10" fmla="*/ 0 w 99755"/>
                  <a:gd name="connsiteY10" fmla="*/ 0 h 95635"/>
                  <a:gd name="connsiteX11" fmla="*/ 0 w 99755"/>
                  <a:gd name="connsiteY11" fmla="*/ 0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46553" y="70770"/>
                    </a:moveTo>
                    <a:cubicBezTo>
                      <a:pt x="41565" y="70770"/>
                      <a:pt x="34915" y="74596"/>
                      <a:pt x="29927" y="70770"/>
                    </a:cubicBezTo>
                    <a:cubicBezTo>
                      <a:pt x="33252" y="65032"/>
                      <a:pt x="34915" y="59294"/>
                      <a:pt x="41565" y="55469"/>
                    </a:cubicBezTo>
                    <a:cubicBezTo>
                      <a:pt x="49878" y="51643"/>
                      <a:pt x="54866" y="51643"/>
                      <a:pt x="61516" y="55469"/>
                    </a:cubicBezTo>
                    <a:cubicBezTo>
                      <a:pt x="58191" y="61207"/>
                      <a:pt x="54866" y="66945"/>
                      <a:pt x="46553" y="70770"/>
                    </a:cubicBezTo>
                    <a:moveTo>
                      <a:pt x="0" y="0"/>
                    </a:moveTo>
                    <a:cubicBezTo>
                      <a:pt x="0" y="19127"/>
                      <a:pt x="3325" y="40167"/>
                      <a:pt x="11638" y="57381"/>
                    </a:cubicBezTo>
                    <a:cubicBezTo>
                      <a:pt x="19951" y="76509"/>
                      <a:pt x="31589" y="93723"/>
                      <a:pt x="44890" y="107112"/>
                    </a:cubicBezTo>
                    <a:cubicBezTo>
                      <a:pt x="113057" y="5738"/>
                      <a:pt x="113057" y="5738"/>
                      <a:pt x="113057" y="5738"/>
                    </a:cubicBezTo>
                    <a:lnTo>
                      <a:pt x="0" y="0"/>
                    </a:lnTo>
                    <a:lnTo>
                      <a:pt x="0" y="0"/>
                    </a:lnTo>
                    <a:lnTo>
                      <a:pt x="0" y="0"/>
                    </a:lnTo>
                    <a:close/>
                  </a:path>
                </a:pathLst>
              </a:custGeom>
              <a:solidFill>
                <a:srgbClr val="E4B2A0"/>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grpSp>
        <p:sp>
          <p:nvSpPr>
            <p:cNvPr id="52" name="Freeform: Shape 51">
              <a:extLst>
                <a:ext uri="{FF2B5EF4-FFF2-40B4-BE49-F238E27FC236}">
                  <a16:creationId xmlns:a16="http://schemas.microsoft.com/office/drawing/2014/main" id="{53C0A43D-EDBE-424A-5B6D-AE49AC1491ED}"/>
                </a:ext>
                <a:ext uri="{C183D7F6-B498-43B3-948B-1728B52AA6E4}">
                  <adec:decorative xmlns:adec="http://schemas.microsoft.com/office/drawing/2017/decorative" val="1"/>
                </a:ext>
              </a:extLst>
            </p:cNvPr>
            <p:cNvSpPr/>
            <p:nvPr/>
          </p:nvSpPr>
          <p:spPr>
            <a:xfrm rot="250728">
              <a:off x="623367" y="3562211"/>
              <a:ext cx="457214" cy="78902"/>
            </a:xfrm>
            <a:custGeom>
              <a:avLst/>
              <a:gdLst>
                <a:gd name="connsiteX0" fmla="*/ 711592 w 698291"/>
                <a:gd name="connsiteY0" fmla="*/ 84159 h 114762"/>
                <a:gd name="connsiteX1" fmla="*/ 684990 w 698291"/>
                <a:gd name="connsiteY1" fmla="*/ 120501 h 114762"/>
                <a:gd name="connsiteX2" fmla="*/ 29927 w 698291"/>
                <a:gd name="connsiteY2" fmla="*/ 118588 h 114762"/>
                <a:gd name="connsiteX3" fmla="*/ 0 w 698291"/>
                <a:gd name="connsiteY3" fmla="*/ 82247 h 114762"/>
                <a:gd name="connsiteX4" fmla="*/ 0 w 698291"/>
                <a:gd name="connsiteY4" fmla="*/ 36342 h 114762"/>
                <a:gd name="connsiteX5" fmla="*/ 29927 w 698291"/>
                <a:gd name="connsiteY5" fmla="*/ 0 h 114762"/>
                <a:gd name="connsiteX6" fmla="*/ 684990 w 698291"/>
                <a:gd name="connsiteY6" fmla="*/ 0 h 114762"/>
                <a:gd name="connsiteX7" fmla="*/ 711592 w 698291"/>
                <a:gd name="connsiteY7" fmla="*/ 36342 h 114762"/>
                <a:gd name="connsiteX8" fmla="*/ 711592 w 698291"/>
                <a:gd name="connsiteY8" fmla="*/ 84159 h 114762"/>
                <a:gd name="connsiteX9" fmla="*/ 711592 w 698291"/>
                <a:gd name="connsiteY9" fmla="*/ 84159 h 114762"/>
                <a:gd name="connsiteX10" fmla="*/ 711592 w 698291"/>
                <a:gd name="connsiteY10" fmla="*/ 84159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91" h="114762">
                  <a:moveTo>
                    <a:pt x="711592" y="84159"/>
                  </a:moveTo>
                  <a:cubicBezTo>
                    <a:pt x="711592" y="103287"/>
                    <a:pt x="701616" y="120501"/>
                    <a:pt x="684990" y="120501"/>
                  </a:cubicBezTo>
                  <a:cubicBezTo>
                    <a:pt x="29927" y="118588"/>
                    <a:pt x="29927" y="118588"/>
                    <a:pt x="29927" y="118588"/>
                  </a:cubicBezTo>
                  <a:cubicBezTo>
                    <a:pt x="13301" y="118588"/>
                    <a:pt x="0" y="101374"/>
                    <a:pt x="0" y="82247"/>
                  </a:cubicBezTo>
                  <a:cubicBezTo>
                    <a:pt x="0" y="36342"/>
                    <a:pt x="0" y="36342"/>
                    <a:pt x="0" y="36342"/>
                  </a:cubicBezTo>
                  <a:cubicBezTo>
                    <a:pt x="0" y="17214"/>
                    <a:pt x="13301" y="0"/>
                    <a:pt x="29927" y="0"/>
                  </a:cubicBezTo>
                  <a:cubicBezTo>
                    <a:pt x="684990" y="0"/>
                    <a:pt x="684990" y="0"/>
                    <a:pt x="684990" y="0"/>
                  </a:cubicBezTo>
                  <a:cubicBezTo>
                    <a:pt x="701616" y="0"/>
                    <a:pt x="711592" y="17214"/>
                    <a:pt x="711592" y="36342"/>
                  </a:cubicBezTo>
                  <a:lnTo>
                    <a:pt x="711592" y="84159"/>
                  </a:lnTo>
                  <a:lnTo>
                    <a:pt x="711592" y="84159"/>
                  </a:lnTo>
                  <a:lnTo>
                    <a:pt x="711592" y="84159"/>
                  </a:lnTo>
                  <a:close/>
                </a:path>
              </a:pathLst>
            </a:custGeom>
            <a:solidFill>
              <a:srgbClr val="7D604B"/>
            </a:solidFill>
            <a:ln w="166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sp>
          <p:nvSpPr>
            <p:cNvPr id="109" name="Rectangle: Rounded Corners 108">
              <a:extLst>
                <a:ext uri="{FF2B5EF4-FFF2-40B4-BE49-F238E27FC236}">
                  <a16:creationId xmlns:a16="http://schemas.microsoft.com/office/drawing/2014/main" id="{4ABF40A6-3776-357A-486A-9A208B4E7DD3}"/>
                </a:ext>
              </a:extLst>
            </p:cNvPr>
            <p:cNvSpPr/>
            <p:nvPr/>
          </p:nvSpPr>
          <p:spPr bwMode="auto">
            <a:xfrm>
              <a:off x="1063679" y="3494464"/>
              <a:ext cx="466157" cy="19461"/>
            </a:xfrm>
            <a:prstGeom prst="roundRect">
              <a:avLst>
                <a:gd name="adj" fmla="val 9223"/>
              </a:avLst>
            </a:prstGeom>
            <a:solidFill>
              <a:srgbClr val="EAE244"/>
            </a:solidFill>
            <a:ln w="3175">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Tree>
    <p:extLst>
      <p:ext uri="{BB962C8B-B14F-4D97-AF65-F5344CB8AC3E}">
        <p14:creationId xmlns:p14="http://schemas.microsoft.com/office/powerpoint/2010/main" val="946622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FF8F7C8-AD9F-9A8F-8BA7-B6F1E72BF2BC}"/>
              </a:ext>
            </a:extLst>
          </p:cNvPr>
          <p:cNvSpPr/>
          <p:nvPr/>
        </p:nvSpPr>
        <p:spPr bwMode="auto">
          <a:xfrm>
            <a:off x="87" y="2064677"/>
            <a:ext cx="5262825" cy="2728647"/>
          </a:xfrm>
          <a:prstGeom prst="rect">
            <a:avLst/>
          </a:prstGeom>
          <a:gradFill flip="none" rotWithShape="1">
            <a:gsLst>
              <a:gs pos="0">
                <a:schemeClr val="bg1"/>
              </a:gs>
              <a:gs pos="100000">
                <a:schemeClr val="bg1">
                  <a:lumMod val="95000"/>
                </a:schemeClr>
              </a:gs>
            </a:gsLst>
            <a:lin ang="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5" name="Title 4">
            <a:extLst>
              <a:ext uri="{FF2B5EF4-FFF2-40B4-BE49-F238E27FC236}">
                <a16:creationId xmlns:a16="http://schemas.microsoft.com/office/drawing/2014/main" id="{E5BC0F31-A7BC-F1B7-996D-B384CB23B211}"/>
              </a:ext>
            </a:extLst>
          </p:cNvPr>
          <p:cNvSpPr>
            <a:spLocks noGrp="1"/>
          </p:cNvSpPr>
          <p:nvPr>
            <p:ph type="title"/>
          </p:nvPr>
        </p:nvSpPr>
        <p:spPr>
          <a:xfrm>
            <a:off x="588341" y="2598017"/>
            <a:ext cx="4351810" cy="1661969"/>
          </a:xfrm>
        </p:spPr>
        <p:txBody>
          <a:bodyPr anchor="ctr"/>
          <a:lstStyle/>
          <a:p>
            <a:r>
              <a:rPr lang="en-US">
                <a:solidFill>
                  <a:schemeClr val="accent1"/>
                </a:solidFill>
              </a:rPr>
              <a:t>Built with security, privacy, and compliance</a:t>
            </a:r>
            <a:endParaRPr lang="en-IN">
              <a:solidFill>
                <a:schemeClr val="accent1"/>
              </a:solidFill>
            </a:endParaRPr>
          </a:p>
        </p:txBody>
      </p:sp>
      <p:sp>
        <p:nvSpPr>
          <p:cNvPr id="32" name="Arrow: Bent 31">
            <a:extLst>
              <a:ext uri="{FF2B5EF4-FFF2-40B4-BE49-F238E27FC236}">
                <a16:creationId xmlns:a16="http://schemas.microsoft.com/office/drawing/2014/main" id="{C34A7212-5220-E5BF-C911-C845A1AA6AA4}"/>
              </a:ext>
            </a:extLst>
          </p:cNvPr>
          <p:cNvSpPr>
            <a:spLocks/>
          </p:cNvSpPr>
          <p:nvPr/>
        </p:nvSpPr>
        <p:spPr bwMode="auto">
          <a:xfrm rot="16200000">
            <a:off x="6487641" y="564724"/>
            <a:ext cx="4704130" cy="6704416"/>
          </a:xfrm>
          <a:prstGeom prst="bentArrow">
            <a:avLst>
              <a:gd name="adj1" fmla="val 25000"/>
              <a:gd name="adj2" fmla="val 0"/>
              <a:gd name="adj3" fmla="val 25000"/>
              <a:gd name="adj4" fmla="val 6933"/>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cxnSp>
        <p:nvCxnSpPr>
          <p:cNvPr id="36" name="Straight Connector 35">
            <a:extLst>
              <a:ext uri="{FF2B5EF4-FFF2-40B4-BE49-F238E27FC236}">
                <a16:creationId xmlns:a16="http://schemas.microsoft.com/office/drawing/2014/main" id="{43627EF2-7B68-C490-3978-E82F8800468C}"/>
              </a:ext>
            </a:extLst>
          </p:cNvPr>
          <p:cNvCxnSpPr>
            <a:cxnSpLocks/>
          </p:cNvCxnSpPr>
          <p:nvPr/>
        </p:nvCxnSpPr>
        <p:spPr>
          <a:xfrm>
            <a:off x="5487497" y="49"/>
            <a:ext cx="0" cy="5733062"/>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95D9FCF6-2461-2B69-E2E4-3CB1739A3A06}"/>
              </a:ext>
            </a:extLst>
          </p:cNvPr>
          <p:cNvGrpSpPr/>
          <p:nvPr/>
        </p:nvGrpSpPr>
        <p:grpSpPr>
          <a:xfrm>
            <a:off x="5467926" y="2765217"/>
            <a:ext cx="6139797" cy="730676"/>
            <a:chOff x="5467916" y="2765208"/>
            <a:chExt cx="6139884" cy="730686"/>
          </a:xfrm>
        </p:grpSpPr>
        <p:sp>
          <p:nvSpPr>
            <p:cNvPr id="34" name="Oval 33">
              <a:extLst>
                <a:ext uri="{FF2B5EF4-FFF2-40B4-BE49-F238E27FC236}">
                  <a16:creationId xmlns:a16="http://schemas.microsoft.com/office/drawing/2014/main" id="{9947AB38-F1A0-F546-975F-C0C2304DBB24}"/>
                </a:ext>
              </a:extLst>
            </p:cNvPr>
            <p:cNvSpPr/>
            <p:nvPr/>
          </p:nvSpPr>
          <p:spPr bwMode="auto">
            <a:xfrm>
              <a:off x="5984439" y="2765208"/>
              <a:ext cx="730686" cy="730686"/>
            </a:xfrm>
            <a:prstGeom prst="ellipse">
              <a:avLst/>
            </a:prstGeom>
            <a:solidFill>
              <a:schemeClr val="bg1"/>
            </a:solidFill>
            <a:ln>
              <a:solidFill>
                <a:srgbClr val="FFC74A"/>
              </a:solidFill>
              <a:headEnd type="none" w="med" len="med"/>
              <a:tailEnd type="none" w="med" len="med"/>
            </a:ln>
            <a:effectLst>
              <a:outerShdw blurRad="63500" sx="102000" sy="102000" algn="ctr" rotWithShape="0">
                <a:schemeClr val="bg1">
                  <a:alpha val="2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38" name="Rectangle: Rounded Corners 37">
              <a:extLst>
                <a:ext uri="{FF2B5EF4-FFF2-40B4-BE49-F238E27FC236}">
                  <a16:creationId xmlns:a16="http://schemas.microsoft.com/office/drawing/2014/main" id="{F7077940-1629-8913-D1B8-B4ADE9F8BF02}"/>
                </a:ext>
              </a:extLst>
            </p:cNvPr>
            <p:cNvSpPr/>
            <p:nvPr/>
          </p:nvSpPr>
          <p:spPr bwMode="auto">
            <a:xfrm>
              <a:off x="5467916" y="2772570"/>
              <a:ext cx="45719" cy="715963"/>
            </a:xfrm>
            <a:prstGeom prst="roundRect">
              <a:avLst>
                <a:gd name="adj" fmla="val 50000"/>
              </a:avLst>
            </a:prstGeom>
            <a:solidFill>
              <a:srgbClr val="FFC74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41" name="Rectangle 40">
              <a:extLst>
                <a:ext uri="{FF2B5EF4-FFF2-40B4-BE49-F238E27FC236}">
                  <a16:creationId xmlns:a16="http://schemas.microsoft.com/office/drawing/2014/main" id="{1671E81F-2A86-ECA4-E745-804088645450}"/>
                </a:ext>
              </a:extLst>
            </p:cNvPr>
            <p:cNvSpPr/>
            <p:nvPr/>
          </p:nvSpPr>
          <p:spPr bwMode="auto">
            <a:xfrm>
              <a:off x="7017285" y="2768675"/>
              <a:ext cx="4590515" cy="72375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defTabSz="951132">
                <a:spcBef>
                  <a:spcPct val="20000"/>
                </a:spcBef>
                <a:spcAft>
                  <a:spcPts val="4284"/>
                </a:spcAft>
                <a:buSzPct val="90000"/>
                <a:defRPr/>
              </a:pPr>
              <a:r>
                <a:rPr lang="en-US">
                  <a:solidFill>
                    <a:srgbClr val="000000"/>
                  </a:solidFill>
                  <a:latin typeface="Segoe UI"/>
                  <a:ea typeface="+mn-lt"/>
                  <a:cs typeface="Segoe UI Semibold" panose="020B0702040204020203" pitchFamily="34" charset="0"/>
                </a:rPr>
                <a:t>Your data is </a:t>
              </a:r>
              <a:r>
                <a:rPr lang="en-US">
                  <a:solidFill>
                    <a:srgbClr val="0078D4"/>
                  </a:solidFill>
                  <a:latin typeface="Segoe UI Semibold"/>
                  <a:ea typeface="+mn-lt"/>
                  <a:cs typeface="Segoe UI Semibold" panose="020B0702040204020203" pitchFamily="34" charset="0"/>
                </a:rPr>
                <a:t>not</a:t>
              </a:r>
              <a:r>
                <a:rPr lang="en-US">
                  <a:solidFill>
                    <a:srgbClr val="000000"/>
                  </a:solidFill>
                  <a:latin typeface="Segoe UI"/>
                  <a:ea typeface="+mn-lt"/>
                  <a:cs typeface="Segoe UI Semibold" panose="020B0702040204020203" pitchFamily="34" charset="0"/>
                </a:rPr>
                <a:t> used to train the foundation AI models</a:t>
              </a:r>
            </a:p>
          </p:txBody>
        </p:sp>
        <p:sp>
          <p:nvSpPr>
            <p:cNvPr id="53" name="Graphic 11">
              <a:extLst>
                <a:ext uri="{FF2B5EF4-FFF2-40B4-BE49-F238E27FC236}">
                  <a16:creationId xmlns:a16="http://schemas.microsoft.com/office/drawing/2014/main" id="{5C6620CD-3D60-4494-A90B-F4B02C75E9BE}"/>
                </a:ext>
              </a:extLst>
            </p:cNvPr>
            <p:cNvSpPr/>
            <p:nvPr/>
          </p:nvSpPr>
          <p:spPr>
            <a:xfrm>
              <a:off x="6235028" y="2969884"/>
              <a:ext cx="229509" cy="321334"/>
            </a:xfrm>
            <a:custGeom>
              <a:avLst/>
              <a:gdLst>
                <a:gd name="connsiteX0" fmla="*/ 294935 w 294934"/>
                <a:gd name="connsiteY0" fmla="*/ 412937 h 412937"/>
                <a:gd name="connsiteX1" fmla="*/ 0 w 294934"/>
                <a:gd name="connsiteY1" fmla="*/ 412937 h 412937"/>
                <a:gd name="connsiteX2" fmla="*/ 0 w 294934"/>
                <a:gd name="connsiteY2" fmla="*/ 193421 h 412937"/>
                <a:gd name="connsiteX3" fmla="*/ 294935 w 294934"/>
                <a:gd name="connsiteY3" fmla="*/ 193421 h 412937"/>
                <a:gd name="connsiteX4" fmla="*/ 294935 w 294934"/>
                <a:gd name="connsiteY4" fmla="*/ 412937 h 412937"/>
                <a:gd name="connsiteX5" fmla="*/ 294935 w 294934"/>
                <a:gd name="connsiteY5" fmla="*/ 412937 h 412937"/>
                <a:gd name="connsiteX6" fmla="*/ 294935 w 294934"/>
                <a:gd name="connsiteY6" fmla="*/ 412937 h 412937"/>
                <a:gd name="connsiteX7" fmla="*/ 294935 w 294934"/>
                <a:gd name="connsiteY7" fmla="*/ 412937 h 412937"/>
                <a:gd name="connsiteX8" fmla="*/ 294935 w 294934"/>
                <a:gd name="connsiteY8" fmla="*/ 412937 h 412937"/>
                <a:gd name="connsiteX9" fmla="*/ 241884 w 294934"/>
                <a:gd name="connsiteY9" fmla="*/ 193564 h 412937"/>
                <a:gd name="connsiteX10" fmla="*/ 241884 w 294934"/>
                <a:gd name="connsiteY10" fmla="*/ 92481 h 412937"/>
                <a:gd name="connsiteX11" fmla="*/ 149260 w 294934"/>
                <a:gd name="connsiteY11" fmla="*/ 0 h 412937"/>
                <a:gd name="connsiteX12" fmla="*/ 56779 w 294934"/>
                <a:gd name="connsiteY12" fmla="*/ 92481 h 412937"/>
                <a:gd name="connsiteX13" fmla="*/ 56779 w 294934"/>
                <a:gd name="connsiteY13" fmla="*/ 193564 h 412937"/>
                <a:gd name="connsiteX0" fmla="*/ 294935 w 294935"/>
                <a:gd name="connsiteY0" fmla="*/ 412937 h 412937"/>
                <a:gd name="connsiteX1" fmla="*/ 0 w 294935"/>
                <a:gd name="connsiteY1" fmla="*/ 412937 h 412937"/>
                <a:gd name="connsiteX2" fmla="*/ 0 w 294935"/>
                <a:gd name="connsiteY2" fmla="*/ 193421 h 412937"/>
                <a:gd name="connsiteX3" fmla="*/ 294935 w 294935"/>
                <a:gd name="connsiteY3" fmla="*/ 193421 h 412937"/>
                <a:gd name="connsiteX4" fmla="*/ 294935 w 294935"/>
                <a:gd name="connsiteY4" fmla="*/ 412937 h 412937"/>
                <a:gd name="connsiteX5" fmla="*/ 294935 w 294935"/>
                <a:gd name="connsiteY5" fmla="*/ 412937 h 412937"/>
                <a:gd name="connsiteX6" fmla="*/ 294935 w 294935"/>
                <a:gd name="connsiteY6" fmla="*/ 412937 h 412937"/>
                <a:gd name="connsiteX7" fmla="*/ 294935 w 294935"/>
                <a:gd name="connsiteY7" fmla="*/ 412937 h 412937"/>
                <a:gd name="connsiteX8" fmla="*/ 294935 w 294935"/>
                <a:gd name="connsiteY8" fmla="*/ 412937 h 412937"/>
                <a:gd name="connsiteX9" fmla="*/ 241884 w 294935"/>
                <a:gd name="connsiteY9" fmla="*/ 193564 h 412937"/>
                <a:gd name="connsiteX10" fmla="*/ 241884 w 294935"/>
                <a:gd name="connsiteY10" fmla="*/ 92481 h 412937"/>
                <a:gd name="connsiteX11" fmla="*/ 149260 w 294935"/>
                <a:gd name="connsiteY11" fmla="*/ 0 h 412937"/>
                <a:gd name="connsiteX12" fmla="*/ 56779 w 294935"/>
                <a:gd name="connsiteY12" fmla="*/ 92481 h 412937"/>
                <a:gd name="connsiteX13" fmla="*/ 56779 w 294935"/>
                <a:gd name="connsiteY13" fmla="*/ 193564 h 412937"/>
                <a:gd name="connsiteX0" fmla="*/ 294935 w 294935"/>
                <a:gd name="connsiteY0" fmla="*/ 412937 h 412937"/>
                <a:gd name="connsiteX1" fmla="*/ 0 w 294935"/>
                <a:gd name="connsiteY1" fmla="*/ 412937 h 412937"/>
                <a:gd name="connsiteX2" fmla="*/ 0 w 294935"/>
                <a:gd name="connsiteY2" fmla="*/ 193421 h 412937"/>
                <a:gd name="connsiteX3" fmla="*/ 294935 w 294935"/>
                <a:gd name="connsiteY3" fmla="*/ 193421 h 412937"/>
                <a:gd name="connsiteX4" fmla="*/ 294935 w 294935"/>
                <a:gd name="connsiteY4" fmla="*/ 412937 h 412937"/>
                <a:gd name="connsiteX5" fmla="*/ 294935 w 294935"/>
                <a:gd name="connsiteY5" fmla="*/ 412937 h 412937"/>
                <a:gd name="connsiteX6" fmla="*/ 294935 w 294935"/>
                <a:gd name="connsiteY6" fmla="*/ 412937 h 412937"/>
                <a:gd name="connsiteX7" fmla="*/ 294935 w 294935"/>
                <a:gd name="connsiteY7" fmla="*/ 412937 h 412937"/>
                <a:gd name="connsiteX8" fmla="*/ 294935 w 294935"/>
                <a:gd name="connsiteY8" fmla="*/ 412937 h 412937"/>
                <a:gd name="connsiteX9" fmla="*/ 241884 w 294935"/>
                <a:gd name="connsiteY9" fmla="*/ 193564 h 412937"/>
                <a:gd name="connsiteX10" fmla="*/ 241884 w 294935"/>
                <a:gd name="connsiteY10" fmla="*/ 92481 h 412937"/>
                <a:gd name="connsiteX11" fmla="*/ 149260 w 294935"/>
                <a:gd name="connsiteY11" fmla="*/ 0 h 412937"/>
                <a:gd name="connsiteX12" fmla="*/ 56779 w 294935"/>
                <a:gd name="connsiteY12" fmla="*/ 92481 h 412937"/>
                <a:gd name="connsiteX13" fmla="*/ 56779 w 294935"/>
                <a:gd name="connsiteY13" fmla="*/ 193564 h 41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935" h="412937">
                  <a:moveTo>
                    <a:pt x="294935" y="412937"/>
                  </a:moveTo>
                  <a:lnTo>
                    <a:pt x="0" y="412937"/>
                  </a:lnTo>
                  <a:lnTo>
                    <a:pt x="0" y="193421"/>
                  </a:lnTo>
                  <a:lnTo>
                    <a:pt x="294935" y="193421"/>
                  </a:lnTo>
                  <a:lnTo>
                    <a:pt x="294935" y="412937"/>
                  </a:lnTo>
                  <a:lnTo>
                    <a:pt x="294935" y="412937"/>
                  </a:lnTo>
                  <a:lnTo>
                    <a:pt x="294935" y="412937"/>
                  </a:lnTo>
                  <a:lnTo>
                    <a:pt x="294935" y="412937"/>
                  </a:lnTo>
                  <a:lnTo>
                    <a:pt x="294935" y="412937"/>
                  </a:lnTo>
                  <a:close/>
                  <a:moveTo>
                    <a:pt x="241884" y="193564"/>
                  </a:moveTo>
                  <a:lnTo>
                    <a:pt x="241884" y="92481"/>
                  </a:lnTo>
                  <a:cubicBezTo>
                    <a:pt x="241884" y="41867"/>
                    <a:pt x="201163" y="0"/>
                    <a:pt x="149260" y="0"/>
                  </a:cubicBezTo>
                  <a:cubicBezTo>
                    <a:pt x="97356" y="0"/>
                    <a:pt x="56779" y="42011"/>
                    <a:pt x="56779" y="92481"/>
                  </a:cubicBezTo>
                  <a:lnTo>
                    <a:pt x="56779" y="193564"/>
                  </a:ln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8" tIns="45719" rIns="91438" bIns="45719" numCol="1" anchor="t" anchorCtr="0" compatLnSpc="1">
              <a:prstTxWarp prst="textNoShape">
                <a:avLst/>
              </a:prstTxWarp>
            </a:bodyPr>
            <a:lstStyle/>
            <a:p>
              <a:pPr defTabSz="914378"/>
              <a:endParaRPr lang="en-US" sz="1765">
                <a:solidFill>
                  <a:srgbClr val="000000"/>
                </a:solidFill>
                <a:latin typeface="Segoe UI"/>
              </a:endParaRPr>
            </a:p>
          </p:txBody>
        </p:sp>
      </p:grpSp>
      <p:grpSp>
        <p:nvGrpSpPr>
          <p:cNvPr id="56" name="Group 55">
            <a:extLst>
              <a:ext uri="{FF2B5EF4-FFF2-40B4-BE49-F238E27FC236}">
                <a16:creationId xmlns:a16="http://schemas.microsoft.com/office/drawing/2014/main" id="{3DFA8077-6438-51FC-59E4-AD9FA2ABB65A}"/>
              </a:ext>
            </a:extLst>
          </p:cNvPr>
          <p:cNvGrpSpPr/>
          <p:nvPr/>
        </p:nvGrpSpPr>
        <p:grpSpPr>
          <a:xfrm>
            <a:off x="5467926" y="827144"/>
            <a:ext cx="6139797" cy="730676"/>
            <a:chOff x="5467916" y="827107"/>
            <a:chExt cx="6139884" cy="730686"/>
          </a:xfrm>
        </p:grpSpPr>
        <p:sp>
          <p:nvSpPr>
            <p:cNvPr id="33" name="Oval 32">
              <a:extLst>
                <a:ext uri="{FF2B5EF4-FFF2-40B4-BE49-F238E27FC236}">
                  <a16:creationId xmlns:a16="http://schemas.microsoft.com/office/drawing/2014/main" id="{35BD3CA7-BF8D-2EEB-1CF0-34358FB809A5}"/>
                </a:ext>
              </a:extLst>
            </p:cNvPr>
            <p:cNvSpPr/>
            <p:nvPr/>
          </p:nvSpPr>
          <p:spPr bwMode="auto">
            <a:xfrm>
              <a:off x="5984439" y="827107"/>
              <a:ext cx="730686" cy="730686"/>
            </a:xfrm>
            <a:prstGeom prst="ellipse">
              <a:avLst/>
            </a:prstGeom>
            <a:solidFill>
              <a:schemeClr val="bg1"/>
            </a:solidFill>
            <a:ln>
              <a:solidFill>
                <a:schemeClr val="accent1"/>
              </a:solidFill>
              <a:headEnd type="none" w="med" len="med"/>
              <a:tailEnd type="none" w="med" len="med"/>
            </a:ln>
            <a:effectLst>
              <a:outerShdw blurRad="63500" sx="102000" sy="102000" algn="ctr" rotWithShape="0">
                <a:schemeClr val="bg1">
                  <a:alpha val="2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37" name="Rectangle: Rounded Corners 36">
              <a:extLst>
                <a:ext uri="{FF2B5EF4-FFF2-40B4-BE49-F238E27FC236}">
                  <a16:creationId xmlns:a16="http://schemas.microsoft.com/office/drawing/2014/main" id="{BFEFEE4A-AF4E-FABE-493D-B831D5DEB9F4}"/>
                </a:ext>
              </a:extLst>
            </p:cNvPr>
            <p:cNvSpPr/>
            <p:nvPr/>
          </p:nvSpPr>
          <p:spPr bwMode="auto">
            <a:xfrm>
              <a:off x="5467916" y="834469"/>
              <a:ext cx="45719" cy="715963"/>
            </a:xfrm>
            <a:prstGeom prst="roundRect">
              <a:avLst>
                <a:gd name="adj" fmla="val 50000"/>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40" name="Rectangle 39">
              <a:extLst>
                <a:ext uri="{FF2B5EF4-FFF2-40B4-BE49-F238E27FC236}">
                  <a16:creationId xmlns:a16="http://schemas.microsoft.com/office/drawing/2014/main" id="{AEE707D9-4CBA-1F55-D242-0B5DD332E227}"/>
                </a:ext>
              </a:extLst>
            </p:cNvPr>
            <p:cNvSpPr/>
            <p:nvPr/>
          </p:nvSpPr>
          <p:spPr bwMode="auto">
            <a:xfrm>
              <a:off x="7017285" y="830574"/>
              <a:ext cx="4590515" cy="72375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defTabSz="951132">
                <a:spcBef>
                  <a:spcPct val="20000"/>
                </a:spcBef>
                <a:spcAft>
                  <a:spcPts val="4284"/>
                </a:spcAft>
                <a:buSzPct val="90000"/>
                <a:defRPr/>
              </a:pPr>
              <a:r>
                <a:rPr lang="en-US">
                  <a:solidFill>
                    <a:srgbClr val="000000"/>
                  </a:solidFill>
                  <a:latin typeface="Segoe UI"/>
                  <a:ea typeface="Segoe UI" pitchFamily="34" charset="0"/>
                  <a:cs typeface="Segoe UI Semibold" panose="020B0702040204020203" pitchFamily="34" charset="0"/>
                </a:rPr>
                <a:t>Your data is </a:t>
              </a:r>
              <a:r>
                <a:rPr lang="en-US">
                  <a:solidFill>
                    <a:srgbClr val="0078D4"/>
                  </a:solidFill>
                  <a:latin typeface="Segoe UI Semibold"/>
                  <a:ea typeface="Segoe UI" pitchFamily="34" charset="0"/>
                  <a:cs typeface="Segoe UI Semibold" panose="020B0702040204020203" pitchFamily="34" charset="0"/>
                </a:rPr>
                <a:t>your</a:t>
              </a:r>
              <a:r>
                <a:rPr lang="en-US">
                  <a:solidFill>
                    <a:srgbClr val="000000"/>
                  </a:solidFill>
                  <a:latin typeface="Segoe UI"/>
                  <a:ea typeface="Segoe UI" pitchFamily="34" charset="0"/>
                  <a:cs typeface="Segoe UI Semibold" panose="020B0702040204020203" pitchFamily="34" charset="0"/>
                </a:rPr>
                <a:t> data</a:t>
              </a:r>
            </a:p>
          </p:txBody>
        </p:sp>
        <p:sp>
          <p:nvSpPr>
            <p:cNvPr id="54" name="binary">
              <a:extLst>
                <a:ext uri="{FF2B5EF4-FFF2-40B4-BE49-F238E27FC236}">
                  <a16:creationId xmlns:a16="http://schemas.microsoft.com/office/drawing/2014/main" id="{A42FC4DC-8B97-C95D-7F06-35D387D9AEF4}"/>
                </a:ext>
              </a:extLst>
            </p:cNvPr>
            <p:cNvSpPr>
              <a:spLocks noChangeAspect="1" noEditPoints="1"/>
            </p:cNvSpPr>
            <p:nvPr/>
          </p:nvSpPr>
          <p:spPr bwMode="auto">
            <a:xfrm>
              <a:off x="6170497" y="1037638"/>
              <a:ext cx="358570" cy="309624"/>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8" tIns="45719" rIns="91438" bIns="45719" numCol="1" anchor="t" anchorCtr="0" compatLnSpc="1">
              <a:prstTxWarp prst="textNoShape">
                <a:avLst/>
              </a:prstTxWarp>
            </a:bodyPr>
            <a:lstStyle/>
            <a:p>
              <a:pPr defTabSz="914378"/>
              <a:endParaRPr lang="en-US" sz="1765">
                <a:solidFill>
                  <a:srgbClr val="000000"/>
                </a:solidFill>
                <a:latin typeface="Segoe UI"/>
              </a:endParaRPr>
            </a:p>
          </p:txBody>
        </p:sp>
      </p:grpSp>
      <p:grpSp>
        <p:nvGrpSpPr>
          <p:cNvPr id="58" name="Group 57">
            <a:extLst>
              <a:ext uri="{FF2B5EF4-FFF2-40B4-BE49-F238E27FC236}">
                <a16:creationId xmlns:a16="http://schemas.microsoft.com/office/drawing/2014/main" id="{0F9BCD3B-81EC-090A-25C5-0ECDBC848928}"/>
              </a:ext>
            </a:extLst>
          </p:cNvPr>
          <p:cNvGrpSpPr/>
          <p:nvPr/>
        </p:nvGrpSpPr>
        <p:grpSpPr>
          <a:xfrm>
            <a:off x="5467926" y="4703289"/>
            <a:ext cx="6139797" cy="730676"/>
            <a:chOff x="5467916" y="4703307"/>
            <a:chExt cx="6139884" cy="730686"/>
          </a:xfrm>
        </p:grpSpPr>
        <p:sp>
          <p:nvSpPr>
            <p:cNvPr id="35" name="Oval 34">
              <a:extLst>
                <a:ext uri="{FF2B5EF4-FFF2-40B4-BE49-F238E27FC236}">
                  <a16:creationId xmlns:a16="http://schemas.microsoft.com/office/drawing/2014/main" id="{7ABCE4E6-EC73-4DC2-4F14-404413B8D31D}"/>
                </a:ext>
              </a:extLst>
            </p:cNvPr>
            <p:cNvSpPr/>
            <p:nvPr/>
          </p:nvSpPr>
          <p:spPr bwMode="auto">
            <a:xfrm>
              <a:off x="5984439" y="4703307"/>
              <a:ext cx="730686" cy="730686"/>
            </a:xfrm>
            <a:prstGeom prst="ellipse">
              <a:avLst/>
            </a:prstGeom>
            <a:solidFill>
              <a:schemeClr val="bg1"/>
            </a:solidFill>
            <a:ln>
              <a:solidFill>
                <a:srgbClr val="449644"/>
              </a:solidFill>
              <a:headEnd type="none" w="med" len="med"/>
              <a:tailEnd type="none" w="med" len="med"/>
            </a:ln>
            <a:effectLst>
              <a:outerShdw blurRad="63500" sx="102000" sy="102000" algn="ctr" rotWithShape="0">
                <a:schemeClr val="bg1">
                  <a:alpha val="2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39" name="Rectangle: Rounded Corners 38">
              <a:extLst>
                <a:ext uri="{FF2B5EF4-FFF2-40B4-BE49-F238E27FC236}">
                  <a16:creationId xmlns:a16="http://schemas.microsoft.com/office/drawing/2014/main" id="{20A60FB3-4F43-201C-4B86-511B443897B4}"/>
                </a:ext>
              </a:extLst>
            </p:cNvPr>
            <p:cNvSpPr/>
            <p:nvPr/>
          </p:nvSpPr>
          <p:spPr bwMode="auto">
            <a:xfrm>
              <a:off x="5467916" y="4710669"/>
              <a:ext cx="45719" cy="715963"/>
            </a:xfrm>
            <a:prstGeom prst="roundRect">
              <a:avLst>
                <a:gd name="adj" fmla="val 50000"/>
              </a:avLst>
            </a:prstGeom>
            <a:solidFill>
              <a:srgbClr val="44964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42" name="Rectangle 41">
              <a:extLst>
                <a:ext uri="{FF2B5EF4-FFF2-40B4-BE49-F238E27FC236}">
                  <a16:creationId xmlns:a16="http://schemas.microsoft.com/office/drawing/2014/main" id="{4FC171C7-117D-4E22-C866-19A46CA59F1B}"/>
                </a:ext>
              </a:extLst>
            </p:cNvPr>
            <p:cNvSpPr/>
            <p:nvPr/>
          </p:nvSpPr>
          <p:spPr bwMode="auto">
            <a:xfrm>
              <a:off x="7017285" y="4706774"/>
              <a:ext cx="4590515" cy="72375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defTabSz="951132">
                <a:spcBef>
                  <a:spcPct val="20000"/>
                </a:spcBef>
                <a:spcAft>
                  <a:spcPts val="4284"/>
                </a:spcAft>
                <a:buSzPct val="90000"/>
                <a:defRPr/>
              </a:pPr>
              <a:r>
                <a:rPr lang="en-US">
                  <a:solidFill>
                    <a:srgbClr val="000000"/>
                  </a:solidFill>
                  <a:latin typeface="Segoe UI"/>
                  <a:ea typeface="+mn-lt"/>
                  <a:cs typeface="Segoe UI Semibold" panose="020B0702040204020203" pitchFamily="34" charset="0"/>
                </a:rPr>
                <a:t>Your data is protected by the </a:t>
              </a:r>
              <a:r>
                <a:rPr lang="en-US">
                  <a:solidFill>
                    <a:srgbClr val="0078D4"/>
                  </a:solidFill>
                  <a:latin typeface="Segoe UI Semibold"/>
                  <a:ea typeface="+mn-lt"/>
                  <a:cs typeface="Segoe UI Semibold" panose="020B0702040204020203" pitchFamily="34" charset="0"/>
                </a:rPr>
                <a:t>most comprehensive</a:t>
              </a:r>
              <a:r>
                <a:rPr lang="en-US">
                  <a:solidFill>
                    <a:srgbClr val="000000"/>
                  </a:solidFill>
                  <a:latin typeface="Segoe UI"/>
                  <a:ea typeface="+mn-lt"/>
                  <a:cs typeface="Segoe UI Semibold" panose="020B0702040204020203" pitchFamily="34" charset="0"/>
                </a:rPr>
                <a:t> enterprise compliance and security controls</a:t>
              </a:r>
            </a:p>
          </p:txBody>
        </p:sp>
        <p:sp>
          <p:nvSpPr>
            <p:cNvPr id="55" name="Shield_EA18">
              <a:extLst>
                <a:ext uri="{FF2B5EF4-FFF2-40B4-BE49-F238E27FC236}">
                  <a16:creationId xmlns:a16="http://schemas.microsoft.com/office/drawing/2014/main" id="{79546C3A-E6FD-EC59-D195-B31AA03A697C}"/>
                </a:ext>
              </a:extLst>
            </p:cNvPr>
            <p:cNvSpPr>
              <a:spLocks noChangeAspect="1"/>
            </p:cNvSpPr>
            <p:nvPr/>
          </p:nvSpPr>
          <p:spPr bwMode="auto">
            <a:xfrm>
              <a:off x="6181387" y="4889365"/>
              <a:ext cx="336791" cy="358570"/>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8" tIns="45719" rIns="91438" bIns="45719" numCol="1" anchor="t" anchorCtr="0" compatLnSpc="1">
              <a:prstTxWarp prst="textNoShape">
                <a:avLst/>
              </a:prstTxWarp>
            </a:bodyPr>
            <a:lstStyle/>
            <a:p>
              <a:pPr defTabSz="914378"/>
              <a:endParaRPr lang="en-US" sz="1765">
                <a:solidFill>
                  <a:srgbClr val="000000"/>
                </a:solidFill>
                <a:latin typeface="Segoe UI"/>
              </a:endParaRPr>
            </a:p>
          </p:txBody>
        </p:sp>
      </p:grpSp>
    </p:spTree>
    <p:extLst>
      <p:ext uri="{BB962C8B-B14F-4D97-AF65-F5344CB8AC3E}">
        <p14:creationId xmlns:p14="http://schemas.microsoft.com/office/powerpoint/2010/main" val="3269968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42" presetClass="path" presetSubtype="0" decel="100000" fill="hold" grpId="1" nodeType="withEffect">
                                  <p:stCondLst>
                                    <p:cond delay="0"/>
                                  </p:stCondLst>
                                  <p:childTnLst>
                                    <p:animMotion origin="layout" path="M -2.08333E-7 4.81481E-6 L -2.08333E-7 0.01967 " pathEditMode="relative" rAng="0" ptsTypes="AA">
                                      <p:cBhvr>
                                        <p:cTn id="9" dur="500" spd="-100000" fill="hold"/>
                                        <p:tgtEl>
                                          <p:spTgt spid="5"/>
                                        </p:tgtEl>
                                        <p:attrNameLst>
                                          <p:attrName>ppt_x</p:attrName>
                                          <p:attrName>ppt_y</p:attrName>
                                        </p:attrNameLst>
                                      </p:cBhvr>
                                      <p:rCtr x="0" y="972"/>
                                    </p:animMotion>
                                  </p:childTnLst>
                                </p:cTn>
                              </p:par>
                              <p:par>
                                <p:cTn id="10" presetID="10" presetClass="entr" presetSubtype="0" fill="hold" nodeType="withEffect">
                                  <p:stCondLst>
                                    <p:cond delay="250"/>
                                  </p:stCondLst>
                                  <p:childTnLst>
                                    <p:set>
                                      <p:cBhvr>
                                        <p:cTn id="11" dur="1" fill="hold">
                                          <p:stCondLst>
                                            <p:cond delay="0"/>
                                          </p:stCondLst>
                                        </p:cTn>
                                        <p:tgtEl>
                                          <p:spTgt spid="56"/>
                                        </p:tgtEl>
                                        <p:attrNameLst>
                                          <p:attrName>style.visibility</p:attrName>
                                        </p:attrNameLst>
                                      </p:cBhvr>
                                      <p:to>
                                        <p:strVal val="visible"/>
                                      </p:to>
                                    </p:set>
                                    <p:animEffect transition="in" filter="fade">
                                      <p:cBhvr>
                                        <p:cTn id="12" dur="500"/>
                                        <p:tgtEl>
                                          <p:spTgt spid="56"/>
                                        </p:tgtEl>
                                      </p:cBhvr>
                                    </p:animEffect>
                                  </p:childTnLst>
                                </p:cTn>
                              </p:par>
                              <p:par>
                                <p:cTn id="13" presetID="42" presetClass="path" presetSubtype="0" decel="100000" fill="hold" nodeType="withEffect">
                                  <p:stCondLst>
                                    <p:cond delay="250"/>
                                  </p:stCondLst>
                                  <p:childTnLst>
                                    <p:animMotion origin="layout" path="M 3.125E-6 -4.81481E-6 L 3.125E-6 0.03542 " pathEditMode="relative" rAng="0" ptsTypes="AA">
                                      <p:cBhvr>
                                        <p:cTn id="14" dur="700" spd="-100000" fill="hold"/>
                                        <p:tgtEl>
                                          <p:spTgt spid="56"/>
                                        </p:tgtEl>
                                        <p:attrNameLst>
                                          <p:attrName>ppt_x</p:attrName>
                                          <p:attrName>ppt_y</p:attrName>
                                        </p:attrNameLst>
                                      </p:cBhvr>
                                      <p:rCtr x="0" y="1759"/>
                                    </p:animMotion>
                                  </p:childTnLst>
                                </p:cTn>
                              </p:par>
                              <p:par>
                                <p:cTn id="15" presetID="10" presetClass="entr" presetSubtype="0" fill="hold" nodeType="withEffect">
                                  <p:stCondLst>
                                    <p:cond delay="250"/>
                                  </p:stCondLst>
                                  <p:childTnLst>
                                    <p:set>
                                      <p:cBhvr>
                                        <p:cTn id="16" dur="1" fill="hold">
                                          <p:stCondLst>
                                            <p:cond delay="0"/>
                                          </p:stCondLst>
                                        </p:cTn>
                                        <p:tgtEl>
                                          <p:spTgt spid="57"/>
                                        </p:tgtEl>
                                        <p:attrNameLst>
                                          <p:attrName>style.visibility</p:attrName>
                                        </p:attrNameLst>
                                      </p:cBhvr>
                                      <p:to>
                                        <p:strVal val="visible"/>
                                      </p:to>
                                    </p:set>
                                    <p:animEffect transition="in" filter="fade">
                                      <p:cBhvr>
                                        <p:cTn id="17" dur="500"/>
                                        <p:tgtEl>
                                          <p:spTgt spid="57"/>
                                        </p:tgtEl>
                                      </p:cBhvr>
                                    </p:animEffect>
                                  </p:childTnLst>
                                </p:cTn>
                              </p:par>
                              <p:par>
                                <p:cTn id="18" presetID="42" presetClass="path" presetSubtype="0" decel="100000" fill="hold" nodeType="withEffect">
                                  <p:stCondLst>
                                    <p:cond delay="250"/>
                                  </p:stCondLst>
                                  <p:childTnLst>
                                    <p:animMotion origin="layout" path="M 3.125E-6 -4.81481E-6 L 3.125E-6 0.03542 " pathEditMode="relative" rAng="0" ptsTypes="AA">
                                      <p:cBhvr>
                                        <p:cTn id="19" dur="700" spd="-100000" fill="hold"/>
                                        <p:tgtEl>
                                          <p:spTgt spid="57"/>
                                        </p:tgtEl>
                                        <p:attrNameLst>
                                          <p:attrName>ppt_x</p:attrName>
                                          <p:attrName>ppt_y</p:attrName>
                                        </p:attrNameLst>
                                      </p:cBhvr>
                                      <p:rCtr x="0" y="1759"/>
                                    </p:animMotion>
                                  </p:childTnLst>
                                </p:cTn>
                              </p:par>
                              <p:par>
                                <p:cTn id="20" presetID="10" presetClass="entr" presetSubtype="0" fill="hold" nodeType="withEffect">
                                  <p:stCondLst>
                                    <p:cond delay="25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42" presetClass="path" presetSubtype="0" decel="100000" fill="hold" nodeType="withEffect">
                                  <p:stCondLst>
                                    <p:cond delay="250"/>
                                  </p:stCondLst>
                                  <p:childTnLst>
                                    <p:animMotion origin="layout" path="M 3.125E-6 -4.81481E-6 L 3.125E-6 0.03542 " pathEditMode="relative" rAng="0" ptsTypes="AA">
                                      <p:cBhvr>
                                        <p:cTn id="24" dur="700" spd="-100000" fill="hold"/>
                                        <p:tgtEl>
                                          <p:spTgt spid="58"/>
                                        </p:tgtEl>
                                        <p:attrNameLst>
                                          <p:attrName>ppt_x</p:attrName>
                                          <p:attrName>ppt_y</p:attrName>
                                        </p:attrNameLst>
                                      </p:cBhvr>
                                      <p:rCtr x="0" y="175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27A5DE1B-2D27-9ECA-D3E7-E11C200432AF}"/>
              </a:ext>
            </a:extLst>
          </p:cNvPr>
          <p:cNvSpPr/>
          <p:nvPr/>
        </p:nvSpPr>
        <p:spPr bwMode="auto">
          <a:xfrm>
            <a:off x="-10907" y="1539269"/>
            <a:ext cx="6426109" cy="4289998"/>
          </a:xfrm>
          <a:prstGeom prst="rect">
            <a:avLst/>
          </a:prstGeom>
          <a:gradFill flip="none" rotWithShape="1">
            <a:gsLst>
              <a:gs pos="0">
                <a:schemeClr val="bg1">
                  <a:lumMod val="95000"/>
                  <a:alpha val="0"/>
                </a:schemeClr>
              </a:gs>
              <a:gs pos="100000">
                <a:schemeClr val="bg1">
                  <a:alpha val="5100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2" name="Title 1">
            <a:extLst>
              <a:ext uri="{FF2B5EF4-FFF2-40B4-BE49-F238E27FC236}">
                <a16:creationId xmlns:a16="http://schemas.microsoft.com/office/drawing/2014/main" id="{1A3FD9EC-958C-8262-5E7A-2397AB0991D1}"/>
              </a:ext>
            </a:extLst>
          </p:cNvPr>
          <p:cNvSpPr>
            <a:spLocks noGrp="1"/>
          </p:cNvSpPr>
          <p:nvPr>
            <p:ph type="title"/>
          </p:nvPr>
        </p:nvSpPr>
        <p:spPr>
          <a:xfrm>
            <a:off x="589041" y="457243"/>
            <a:ext cx="11017094" cy="1108105"/>
          </a:xfrm>
        </p:spPr>
        <p:txBody>
          <a:bodyPr/>
          <a:lstStyle/>
          <a:p>
            <a:r>
              <a:rPr lang="en-US"/>
              <a:t>Grounded in responsible AI principles</a:t>
            </a:r>
            <a:br>
              <a:rPr lang="en-US"/>
            </a:br>
            <a:endParaRPr lang="en-US"/>
          </a:p>
        </p:txBody>
      </p:sp>
      <p:sp>
        <p:nvSpPr>
          <p:cNvPr id="102" name="Text Placeholder 14">
            <a:extLst>
              <a:ext uri="{FF2B5EF4-FFF2-40B4-BE49-F238E27FC236}">
                <a16:creationId xmlns:a16="http://schemas.microsoft.com/office/drawing/2014/main" id="{CC5F2AD0-FB1C-2D14-1F60-C58B7A7B3FB9}"/>
              </a:ext>
            </a:extLst>
          </p:cNvPr>
          <p:cNvSpPr txBox="1">
            <a:spLocks/>
          </p:cNvSpPr>
          <p:nvPr/>
        </p:nvSpPr>
        <p:spPr>
          <a:xfrm>
            <a:off x="2629391" y="1839231"/>
            <a:ext cx="2060567" cy="312069"/>
          </a:xfrm>
          <a:prstGeom prst="rect">
            <a:avLst/>
          </a:prstGeom>
          <a:noFill/>
        </p:spPr>
        <p:txBody>
          <a:bodyPr wrap="square" anchor="ctr">
            <a:spAutoFit/>
          </a:bodyPr>
          <a:lstStyle>
            <a:defPPr>
              <a:defRPr lang="en-US"/>
            </a:defPPr>
            <a:lvl1pPr algn="ctr">
              <a:defRPr>
                <a:gradFill>
                  <a:gsLst>
                    <a:gs pos="0">
                      <a:schemeClr val="tx1"/>
                    </a:gs>
                    <a:gs pos="74000">
                      <a:schemeClr val="tx1"/>
                    </a:gs>
                  </a:gsLst>
                  <a:lin ang="10800000" scaled="1"/>
                </a:gradFill>
                <a:latin typeface="+mj-lt"/>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14411">
              <a:defRPr/>
            </a:pPr>
            <a:r>
              <a:rPr lang="en-US" sz="1400" kern="0">
                <a:solidFill>
                  <a:srgbClr val="000000"/>
                </a:solidFill>
                <a:latin typeface="Segoe UI Semibold"/>
              </a:rPr>
              <a:t>Privacy and security</a:t>
            </a:r>
          </a:p>
        </p:txBody>
      </p:sp>
      <p:sp>
        <p:nvSpPr>
          <p:cNvPr id="100" name="Text Placeholder 15">
            <a:extLst>
              <a:ext uri="{FF2B5EF4-FFF2-40B4-BE49-F238E27FC236}">
                <a16:creationId xmlns:a16="http://schemas.microsoft.com/office/drawing/2014/main" id="{F5A8B008-EFC3-7E1A-11AC-151519CA94EE}"/>
              </a:ext>
            </a:extLst>
          </p:cNvPr>
          <p:cNvSpPr txBox="1">
            <a:spLocks/>
          </p:cNvSpPr>
          <p:nvPr/>
        </p:nvSpPr>
        <p:spPr>
          <a:xfrm>
            <a:off x="4889157" y="2839780"/>
            <a:ext cx="1376769" cy="312069"/>
          </a:xfrm>
          <a:prstGeom prst="rect">
            <a:avLst/>
          </a:prstGeom>
          <a:noFill/>
        </p:spPr>
        <p:txBody>
          <a:bodyPr wrap="square" anchor="ctr">
            <a:spAutoFit/>
          </a:bodyPr>
          <a:lstStyle>
            <a:defPPr>
              <a:defRPr lang="en-US"/>
            </a:defPPr>
            <a:lvl1pPr algn="ctr">
              <a:defRPr>
                <a:gradFill>
                  <a:gsLst>
                    <a:gs pos="0">
                      <a:schemeClr val="tx1"/>
                    </a:gs>
                    <a:gs pos="74000">
                      <a:schemeClr val="tx1"/>
                    </a:gs>
                  </a:gsLst>
                  <a:lin ang="10800000" scaled="1"/>
                </a:gradFill>
                <a:latin typeface="+mj-lt"/>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14411">
              <a:defRPr/>
            </a:pPr>
            <a:r>
              <a:rPr lang="en-US" sz="1400" kern="0">
                <a:solidFill>
                  <a:srgbClr val="000000"/>
                </a:solidFill>
                <a:latin typeface="Segoe UI Semibold"/>
              </a:rPr>
              <a:t>Inclusiveness</a:t>
            </a:r>
          </a:p>
        </p:txBody>
      </p:sp>
      <p:sp>
        <p:nvSpPr>
          <p:cNvPr id="98" name="Text Placeholder 16">
            <a:extLst>
              <a:ext uri="{FF2B5EF4-FFF2-40B4-BE49-F238E27FC236}">
                <a16:creationId xmlns:a16="http://schemas.microsoft.com/office/drawing/2014/main" id="{D19334B3-A3C4-20F2-42A8-28BC3091544B}"/>
              </a:ext>
            </a:extLst>
          </p:cNvPr>
          <p:cNvSpPr txBox="1">
            <a:spLocks/>
          </p:cNvSpPr>
          <p:nvPr/>
        </p:nvSpPr>
        <p:spPr>
          <a:xfrm>
            <a:off x="4853983" y="4253960"/>
            <a:ext cx="1768954" cy="312069"/>
          </a:xfrm>
          <a:prstGeom prst="rect">
            <a:avLst/>
          </a:prstGeom>
          <a:noFill/>
        </p:spPr>
        <p:txBody>
          <a:bodyPr wrap="square" anchor="ctr">
            <a:spAutoFit/>
          </a:bodyPr>
          <a:lstStyle>
            <a:defPPr>
              <a:defRPr lang="en-US"/>
            </a:defPPr>
            <a:lvl1pPr algn="ctr">
              <a:defRPr>
                <a:gradFill>
                  <a:gsLst>
                    <a:gs pos="0">
                      <a:schemeClr val="tx1"/>
                    </a:gs>
                    <a:gs pos="74000">
                      <a:schemeClr val="tx1"/>
                    </a:gs>
                  </a:gsLst>
                  <a:lin ang="10800000" scaled="1"/>
                </a:gradFill>
                <a:latin typeface="+mj-lt"/>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l" defTabSz="914411">
              <a:defRPr/>
            </a:pPr>
            <a:r>
              <a:rPr lang="en-US" sz="1400" kern="0">
                <a:solidFill>
                  <a:srgbClr val="000000"/>
                </a:solidFill>
                <a:latin typeface="Segoe UI Semibold"/>
              </a:rPr>
              <a:t>Accountability</a:t>
            </a:r>
          </a:p>
        </p:txBody>
      </p:sp>
      <p:sp>
        <p:nvSpPr>
          <p:cNvPr id="92" name="Text Placeholder 17">
            <a:extLst>
              <a:ext uri="{FF2B5EF4-FFF2-40B4-BE49-F238E27FC236}">
                <a16:creationId xmlns:a16="http://schemas.microsoft.com/office/drawing/2014/main" id="{0BDFA88D-7905-3FD7-EBA5-FBB4D437EA63}"/>
              </a:ext>
            </a:extLst>
          </p:cNvPr>
          <p:cNvSpPr txBox="1">
            <a:spLocks/>
          </p:cNvSpPr>
          <p:nvPr/>
        </p:nvSpPr>
        <p:spPr>
          <a:xfrm>
            <a:off x="2932262" y="5130483"/>
            <a:ext cx="1454826" cy="312069"/>
          </a:xfrm>
          <a:prstGeom prst="rect">
            <a:avLst/>
          </a:prstGeom>
          <a:noFill/>
        </p:spPr>
        <p:txBody>
          <a:bodyPr wrap="square" anchor="ctr">
            <a:spAutoFit/>
          </a:bodyPr>
          <a:lstStyle>
            <a:defPPr>
              <a:defRPr lang="en-US"/>
            </a:defPPr>
            <a:lvl1pPr algn="ctr">
              <a:defRPr>
                <a:gradFill>
                  <a:gsLst>
                    <a:gs pos="0">
                      <a:schemeClr val="tx1"/>
                    </a:gs>
                    <a:gs pos="74000">
                      <a:schemeClr val="tx1"/>
                    </a:gs>
                  </a:gsLst>
                  <a:lin ang="10800000" scaled="1"/>
                </a:gradFill>
                <a:latin typeface="+mj-lt"/>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14411">
              <a:defRPr/>
            </a:pPr>
            <a:r>
              <a:rPr lang="en-US" sz="1400" kern="0">
                <a:solidFill>
                  <a:srgbClr val="000000"/>
                </a:solidFill>
                <a:latin typeface="Segoe UI Semibold"/>
              </a:rPr>
              <a:t>Transparency</a:t>
            </a:r>
          </a:p>
        </p:txBody>
      </p:sp>
      <p:sp>
        <p:nvSpPr>
          <p:cNvPr id="96" name="Text Placeholder 18">
            <a:extLst>
              <a:ext uri="{FF2B5EF4-FFF2-40B4-BE49-F238E27FC236}">
                <a16:creationId xmlns:a16="http://schemas.microsoft.com/office/drawing/2014/main" id="{400FFB42-58CF-D0C5-52C6-21924B63E4F3}"/>
              </a:ext>
            </a:extLst>
          </p:cNvPr>
          <p:cNvSpPr txBox="1">
            <a:spLocks/>
          </p:cNvSpPr>
          <p:nvPr/>
        </p:nvSpPr>
        <p:spPr>
          <a:xfrm>
            <a:off x="1491602" y="4253960"/>
            <a:ext cx="1043496" cy="312069"/>
          </a:xfrm>
          <a:prstGeom prst="rect">
            <a:avLst/>
          </a:prstGeom>
          <a:noFill/>
        </p:spPr>
        <p:txBody>
          <a:bodyPr wrap="square" anchor="ctr">
            <a:spAutoFit/>
          </a:bodyPr>
          <a:lstStyle>
            <a:defPPr>
              <a:defRPr lang="en-US"/>
            </a:defPPr>
            <a:lvl1pPr algn="ctr">
              <a:defRPr>
                <a:gradFill>
                  <a:gsLst>
                    <a:gs pos="0">
                      <a:schemeClr val="tx1"/>
                    </a:gs>
                    <a:gs pos="74000">
                      <a:schemeClr val="tx1"/>
                    </a:gs>
                  </a:gsLst>
                  <a:lin ang="10800000" scaled="1"/>
                </a:gradFill>
                <a:latin typeface="+mj-lt"/>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14411">
              <a:defRPr/>
            </a:pPr>
            <a:r>
              <a:rPr lang="en-US" sz="1400" kern="0">
                <a:solidFill>
                  <a:srgbClr val="000000"/>
                </a:solidFill>
                <a:latin typeface="Segoe UI Semibold"/>
              </a:rPr>
              <a:t>Fairness</a:t>
            </a:r>
          </a:p>
        </p:txBody>
      </p:sp>
      <p:sp>
        <p:nvSpPr>
          <p:cNvPr id="94" name="Text Placeholder 13">
            <a:extLst>
              <a:ext uri="{FF2B5EF4-FFF2-40B4-BE49-F238E27FC236}">
                <a16:creationId xmlns:a16="http://schemas.microsoft.com/office/drawing/2014/main" id="{475EEF7D-2448-5E9E-6806-A6635F45A934}"/>
              </a:ext>
            </a:extLst>
          </p:cNvPr>
          <p:cNvSpPr txBox="1">
            <a:spLocks/>
          </p:cNvSpPr>
          <p:nvPr/>
        </p:nvSpPr>
        <p:spPr>
          <a:xfrm>
            <a:off x="225015" y="2839780"/>
            <a:ext cx="2383581" cy="312069"/>
          </a:xfrm>
          <a:prstGeom prst="rect">
            <a:avLst/>
          </a:prstGeom>
          <a:noFill/>
        </p:spPr>
        <p:txBody>
          <a:bodyPr wrap="square" anchor="ctr">
            <a:spAutoFit/>
          </a:bodyPr>
          <a:lstStyle>
            <a:defPPr>
              <a:defRPr lang="en-US"/>
            </a:defPPr>
            <a:lvl1pPr algn="ctr">
              <a:defRPr>
                <a:gradFill>
                  <a:gsLst>
                    <a:gs pos="0">
                      <a:schemeClr val="tx1"/>
                    </a:gs>
                    <a:gs pos="74000">
                      <a:schemeClr val="tx1"/>
                    </a:gs>
                  </a:gsLst>
                  <a:lin ang="10800000" scaled="1"/>
                </a:gradFill>
                <a:latin typeface="+mj-lt"/>
                <a:cs typeface="Segoe UI" panose="020B0502040204020203" pitchFamily="34" charset="0"/>
              </a:defRPr>
            </a:lvl1pPr>
            <a:lvl2pPr marL="457200" marR="0" indent="-22860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225" marR="0" indent="-20002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963" marR="0" indent="-1809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938" marR="0" indent="-168275"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14411">
              <a:defRPr/>
            </a:pPr>
            <a:r>
              <a:rPr lang="en-US" sz="1400" kern="0">
                <a:solidFill>
                  <a:srgbClr val="000000"/>
                </a:solidFill>
                <a:latin typeface="Segoe UI Semibold"/>
              </a:rPr>
              <a:t>Reliability and safety</a:t>
            </a:r>
          </a:p>
        </p:txBody>
      </p:sp>
      <p:grpSp>
        <p:nvGrpSpPr>
          <p:cNvPr id="4" name="Group 3">
            <a:extLst>
              <a:ext uri="{FF2B5EF4-FFF2-40B4-BE49-F238E27FC236}">
                <a16:creationId xmlns:a16="http://schemas.microsoft.com/office/drawing/2014/main" id="{988B5B55-37BC-C23F-8143-6ACDF5E006E3}"/>
              </a:ext>
              <a:ext uri="{C183D7F6-B498-43B3-948B-1728B52AA6E4}">
                <adec:decorative xmlns:adec="http://schemas.microsoft.com/office/drawing/2017/decorative" val="1"/>
              </a:ext>
            </a:extLst>
          </p:cNvPr>
          <p:cNvGrpSpPr/>
          <p:nvPr/>
        </p:nvGrpSpPr>
        <p:grpSpPr>
          <a:xfrm>
            <a:off x="2323467" y="2287032"/>
            <a:ext cx="2672414" cy="2786932"/>
            <a:chOff x="2323414" y="2513802"/>
            <a:chExt cx="2672452" cy="2786972"/>
          </a:xfrm>
        </p:grpSpPr>
        <p:sp>
          <p:nvSpPr>
            <p:cNvPr id="84" name="Oval 83">
              <a:extLst>
                <a:ext uri="{FF2B5EF4-FFF2-40B4-BE49-F238E27FC236}">
                  <a16:creationId xmlns:a16="http://schemas.microsoft.com/office/drawing/2014/main" id="{A04616D5-0A62-78D9-D1D2-9F3380E7EB30}"/>
                </a:ext>
              </a:extLst>
            </p:cNvPr>
            <p:cNvSpPr/>
            <p:nvPr/>
          </p:nvSpPr>
          <p:spPr bwMode="auto">
            <a:xfrm>
              <a:off x="2323414" y="2571061"/>
              <a:ext cx="2672452" cy="2672454"/>
            </a:xfrm>
            <a:prstGeom prst="ellipse">
              <a:avLst/>
            </a:prstGeom>
            <a:solidFill>
              <a:schemeClr val="bg1"/>
            </a:solidFill>
            <a:ln>
              <a:noFill/>
              <a:headEnd type="none" w="med" len="med"/>
              <a:tailEnd type="none" w="med" len="med"/>
            </a:ln>
            <a:effectLst>
              <a:outerShdw blurRad="50800" algn="ctr"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83" fontAlgn="base">
                <a:spcBef>
                  <a:spcPct val="0"/>
                </a:spcBef>
                <a:spcAft>
                  <a:spcPct val="0"/>
                </a:spcAft>
              </a:pPr>
              <a:endParaRPr lang="en-US" sz="2400" err="1">
                <a:solidFill>
                  <a:srgbClr val="0078D4"/>
                </a:solidFill>
                <a:latin typeface="Segoe UI Semibold"/>
                <a:cs typeface="Segoe UI" pitchFamily="34" charset="0"/>
              </a:endParaRPr>
            </a:p>
          </p:txBody>
        </p:sp>
        <p:sp>
          <p:nvSpPr>
            <p:cNvPr id="103" name="Oval 102">
              <a:extLst>
                <a:ext uri="{FF2B5EF4-FFF2-40B4-BE49-F238E27FC236}">
                  <a16:creationId xmlns:a16="http://schemas.microsoft.com/office/drawing/2014/main" id="{26D8704E-3452-577F-ED61-0F2EE9E1222A}"/>
                </a:ext>
              </a:extLst>
            </p:cNvPr>
            <p:cNvSpPr/>
            <p:nvPr/>
          </p:nvSpPr>
          <p:spPr bwMode="auto">
            <a:xfrm>
              <a:off x="3608117" y="2513802"/>
              <a:ext cx="103047" cy="103047"/>
            </a:xfrm>
            <a:prstGeom prst="ellipse">
              <a:avLst/>
            </a:prstGeom>
            <a:solidFill>
              <a:schemeClr val="accent2"/>
            </a:solidFill>
            <a:ln w="9525" cap="flat" cmpd="sng" algn="ctr">
              <a:noFill/>
              <a:prstDash val="solid"/>
              <a:headEnd type="none" w="med" len="med"/>
              <a:tailEnd type="none" w="med" len="med"/>
            </a:ln>
            <a:effectLst/>
          </p:spPr>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defRPr/>
              </a:pPr>
              <a:endParaRPr lang="en-US" kern="0" err="1">
                <a:solidFill>
                  <a:srgbClr val="000000"/>
                </a:solidFill>
                <a:latin typeface="Segoe UI"/>
                <a:ea typeface="Segoe UI" pitchFamily="34" charset="0"/>
                <a:cs typeface="Segoe UI" pitchFamily="34" charset="0"/>
              </a:endParaRPr>
            </a:p>
          </p:txBody>
        </p:sp>
        <p:sp>
          <p:nvSpPr>
            <p:cNvPr id="101" name="Oval 100">
              <a:extLst>
                <a:ext uri="{FF2B5EF4-FFF2-40B4-BE49-F238E27FC236}">
                  <a16:creationId xmlns:a16="http://schemas.microsoft.com/office/drawing/2014/main" id="{CA625298-2AF1-D25D-291F-F1E759ECCBF0}"/>
                </a:ext>
              </a:extLst>
            </p:cNvPr>
            <p:cNvSpPr/>
            <p:nvPr/>
          </p:nvSpPr>
          <p:spPr bwMode="auto">
            <a:xfrm>
              <a:off x="4769543" y="3183321"/>
              <a:ext cx="103047" cy="103047"/>
            </a:xfrm>
            <a:prstGeom prst="ellipse">
              <a:avLst/>
            </a:prstGeom>
            <a:solidFill>
              <a:schemeClr val="accent2"/>
            </a:solidFill>
            <a:ln w="9525" cap="flat" cmpd="sng" algn="ctr">
              <a:noFill/>
              <a:prstDash val="solid"/>
              <a:headEnd type="none" w="med" len="med"/>
              <a:tailEnd type="none" w="med" len="med"/>
            </a:ln>
            <a:effectLst/>
          </p:spPr>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defRPr/>
              </a:pPr>
              <a:endParaRPr lang="en-US" kern="0" err="1">
                <a:solidFill>
                  <a:srgbClr val="000000"/>
                </a:solidFill>
                <a:latin typeface="Segoe UI"/>
                <a:ea typeface="Segoe UI" pitchFamily="34" charset="0"/>
                <a:cs typeface="Segoe UI" pitchFamily="34" charset="0"/>
              </a:endParaRPr>
            </a:p>
          </p:txBody>
        </p:sp>
        <p:sp>
          <p:nvSpPr>
            <p:cNvPr id="99" name="Oval 98">
              <a:extLst>
                <a:ext uri="{FF2B5EF4-FFF2-40B4-BE49-F238E27FC236}">
                  <a16:creationId xmlns:a16="http://schemas.microsoft.com/office/drawing/2014/main" id="{AE198235-D6E5-46AD-C40B-B5D842024FD7}"/>
                </a:ext>
              </a:extLst>
            </p:cNvPr>
            <p:cNvSpPr/>
            <p:nvPr/>
          </p:nvSpPr>
          <p:spPr bwMode="auto">
            <a:xfrm>
              <a:off x="4733470" y="4597521"/>
              <a:ext cx="103047" cy="103047"/>
            </a:xfrm>
            <a:prstGeom prst="ellipse">
              <a:avLst/>
            </a:prstGeom>
            <a:solidFill>
              <a:schemeClr val="accent2"/>
            </a:solidFill>
            <a:ln w="9525" cap="flat" cmpd="sng" algn="ctr">
              <a:noFill/>
              <a:prstDash val="solid"/>
              <a:headEnd type="none" w="med" len="med"/>
              <a:tailEnd type="none" w="med" len="med"/>
            </a:ln>
            <a:effectLst/>
          </p:spPr>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defRPr/>
              </a:pPr>
              <a:endParaRPr lang="en-US" kern="0" err="1">
                <a:solidFill>
                  <a:srgbClr val="000000"/>
                </a:solidFill>
                <a:latin typeface="Segoe UI"/>
                <a:ea typeface="Segoe UI" pitchFamily="34" charset="0"/>
                <a:cs typeface="Segoe UI" pitchFamily="34" charset="0"/>
              </a:endParaRPr>
            </a:p>
          </p:txBody>
        </p:sp>
        <p:sp>
          <p:nvSpPr>
            <p:cNvPr id="97" name="Oval 96">
              <a:extLst>
                <a:ext uri="{FF2B5EF4-FFF2-40B4-BE49-F238E27FC236}">
                  <a16:creationId xmlns:a16="http://schemas.microsoft.com/office/drawing/2014/main" id="{E6CF878F-C0A9-2EAC-C7B1-7A9FF5E8D6BB}"/>
                </a:ext>
              </a:extLst>
            </p:cNvPr>
            <p:cNvSpPr/>
            <p:nvPr/>
          </p:nvSpPr>
          <p:spPr bwMode="auto">
            <a:xfrm>
              <a:off x="2495530" y="4597521"/>
              <a:ext cx="103047" cy="103047"/>
            </a:xfrm>
            <a:prstGeom prst="ellipse">
              <a:avLst/>
            </a:prstGeom>
            <a:solidFill>
              <a:schemeClr val="accent2"/>
            </a:solidFill>
            <a:ln w="9525" cap="flat" cmpd="sng" algn="ctr">
              <a:noFill/>
              <a:prstDash val="solid"/>
              <a:headEnd type="none" w="med" len="med"/>
              <a:tailEnd type="none" w="med" len="med"/>
            </a:ln>
            <a:effectLst/>
          </p:spPr>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defRPr/>
              </a:pPr>
              <a:endParaRPr lang="en-US" kern="0" err="1">
                <a:solidFill>
                  <a:srgbClr val="000000"/>
                </a:solidFill>
                <a:latin typeface="Segoe UI"/>
                <a:ea typeface="Segoe UI" pitchFamily="34" charset="0"/>
                <a:cs typeface="Segoe UI" pitchFamily="34" charset="0"/>
              </a:endParaRPr>
            </a:p>
          </p:txBody>
        </p:sp>
        <p:sp>
          <p:nvSpPr>
            <p:cNvPr id="95" name="Oval 94">
              <a:extLst>
                <a:ext uri="{FF2B5EF4-FFF2-40B4-BE49-F238E27FC236}">
                  <a16:creationId xmlns:a16="http://schemas.microsoft.com/office/drawing/2014/main" id="{7200DCFF-1EE4-F2E9-C58E-687B0BB823CA}"/>
                </a:ext>
              </a:extLst>
            </p:cNvPr>
            <p:cNvSpPr/>
            <p:nvPr/>
          </p:nvSpPr>
          <p:spPr bwMode="auto">
            <a:xfrm>
              <a:off x="2445029" y="3183321"/>
              <a:ext cx="100584" cy="100584"/>
            </a:xfrm>
            <a:prstGeom prst="ellipse">
              <a:avLst/>
            </a:prstGeom>
            <a:solidFill>
              <a:schemeClr val="accent2"/>
            </a:solidFill>
            <a:ln w="9525" cap="flat" cmpd="sng" algn="ctr">
              <a:noFill/>
              <a:prstDash val="solid"/>
              <a:headEnd type="none" w="med" len="med"/>
              <a:tailEnd type="none" w="med" len="med"/>
            </a:ln>
            <a:effectLst/>
          </p:spPr>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defRPr/>
              </a:pPr>
              <a:endParaRPr lang="en-US" kern="0" err="1">
                <a:solidFill>
                  <a:srgbClr val="000000"/>
                </a:solidFill>
                <a:latin typeface="Segoe UI"/>
                <a:ea typeface="Segoe UI" pitchFamily="34" charset="0"/>
                <a:cs typeface="Segoe UI" pitchFamily="34" charset="0"/>
              </a:endParaRPr>
            </a:p>
          </p:txBody>
        </p:sp>
        <p:sp>
          <p:nvSpPr>
            <p:cNvPr id="93" name="Oval 92">
              <a:extLst>
                <a:ext uri="{FF2B5EF4-FFF2-40B4-BE49-F238E27FC236}">
                  <a16:creationId xmlns:a16="http://schemas.microsoft.com/office/drawing/2014/main" id="{28959B05-976C-4D09-7BFA-4DD5F6FF4DDF}"/>
                </a:ext>
              </a:extLst>
            </p:cNvPr>
            <p:cNvSpPr/>
            <p:nvPr/>
          </p:nvSpPr>
          <p:spPr bwMode="auto">
            <a:xfrm>
              <a:off x="3608117" y="5197727"/>
              <a:ext cx="103047" cy="103047"/>
            </a:xfrm>
            <a:prstGeom prst="ellipse">
              <a:avLst/>
            </a:prstGeom>
            <a:solidFill>
              <a:schemeClr val="accent2"/>
            </a:solidFill>
            <a:ln w="9525" cap="flat" cmpd="sng" algn="ctr">
              <a:noFill/>
              <a:prstDash val="solid"/>
              <a:headEnd type="none" w="med" len="med"/>
              <a:tailEnd type="none" w="med" len="med"/>
            </a:ln>
            <a:effectLst/>
          </p:spPr>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defRPr/>
              </a:pPr>
              <a:endParaRPr lang="en-US" kern="0" err="1">
                <a:solidFill>
                  <a:srgbClr val="000000"/>
                </a:solidFill>
                <a:latin typeface="Segoe UI"/>
                <a:ea typeface="Segoe UI" pitchFamily="34" charset="0"/>
                <a:cs typeface="Segoe UI" pitchFamily="34" charset="0"/>
              </a:endParaRPr>
            </a:p>
          </p:txBody>
        </p:sp>
        <p:sp>
          <p:nvSpPr>
            <p:cNvPr id="91" name="TextBox 90">
              <a:extLst>
                <a:ext uri="{FF2B5EF4-FFF2-40B4-BE49-F238E27FC236}">
                  <a16:creationId xmlns:a16="http://schemas.microsoft.com/office/drawing/2014/main" id="{8E288C5B-FFB6-741E-DC45-DD5942C3CC66}"/>
                </a:ext>
              </a:extLst>
            </p:cNvPr>
            <p:cNvSpPr txBox="1"/>
            <p:nvPr/>
          </p:nvSpPr>
          <p:spPr>
            <a:xfrm>
              <a:off x="2677825" y="3359035"/>
              <a:ext cx="2060596" cy="1034129"/>
            </a:xfrm>
            <a:prstGeom prst="rect">
              <a:avLst/>
            </a:prstGeom>
            <a:noFill/>
          </p:spPr>
          <p:txBody>
            <a:bodyPr wrap="square">
              <a:spAutoFit/>
            </a:bodyPr>
            <a:lstStyle/>
            <a:p>
              <a:pPr algn="ctr" defTabSz="914411">
                <a:defRPr/>
              </a:pPr>
              <a:r>
                <a:rPr lang="en-US" sz="2000" kern="0">
                  <a:solidFill>
                    <a:srgbClr val="0078D4"/>
                  </a:solidFill>
                  <a:latin typeface="Segoe UI Semibold"/>
                  <a:cs typeface="Segoe UI Semibold" panose="020B0702040204020203" pitchFamily="34" charset="0"/>
                </a:rPr>
                <a:t>Microsoft’s responsible AI principles</a:t>
              </a:r>
            </a:p>
          </p:txBody>
        </p:sp>
      </p:grpSp>
      <p:sp>
        <p:nvSpPr>
          <p:cNvPr id="105" name="Rectangle: Rounded Corners 104">
            <a:extLst>
              <a:ext uri="{FF2B5EF4-FFF2-40B4-BE49-F238E27FC236}">
                <a16:creationId xmlns:a16="http://schemas.microsoft.com/office/drawing/2014/main" id="{822F444F-DDD3-2012-68AD-5DC4E7F26675}"/>
              </a:ext>
              <a:ext uri="{C183D7F6-B498-43B3-948B-1728B52AA6E4}">
                <adec:decorative xmlns:adec="http://schemas.microsoft.com/office/drawing/2017/decorative" val="1"/>
              </a:ext>
            </a:extLst>
          </p:cNvPr>
          <p:cNvSpPr/>
          <p:nvPr/>
        </p:nvSpPr>
        <p:spPr bwMode="auto">
          <a:xfrm>
            <a:off x="6667649" y="1335118"/>
            <a:ext cx="4938487" cy="4494148"/>
          </a:xfrm>
          <a:prstGeom prst="roundRect">
            <a:avLst>
              <a:gd name="adj" fmla="val 3646"/>
            </a:avLst>
          </a:prstGeom>
          <a:solidFill>
            <a:schemeClr val="bg1"/>
          </a:solidFill>
          <a:ln>
            <a:noFill/>
            <a:headEnd type="none" w="med" len="med"/>
            <a:tailEnd type="none" w="med" len="med"/>
          </a:ln>
          <a:effectLst>
            <a:outerShdw blurRad="50800" algn="ctr" rotWithShape="0">
              <a:prstClr val="black">
                <a:alpha val="2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US" sz="2000" err="1">
              <a:solidFill>
                <a:srgbClr val="FFFFFF"/>
              </a:solidFill>
              <a:latin typeface="Segoe UI"/>
              <a:cs typeface="Segoe UI" pitchFamily="34" charset="0"/>
            </a:endParaRPr>
          </a:p>
        </p:txBody>
      </p:sp>
      <p:sp>
        <p:nvSpPr>
          <p:cNvPr id="110" name="TextBox 109">
            <a:extLst>
              <a:ext uri="{FF2B5EF4-FFF2-40B4-BE49-F238E27FC236}">
                <a16:creationId xmlns:a16="http://schemas.microsoft.com/office/drawing/2014/main" id="{FE5C75BD-6569-097A-3B79-7C66EE02F10A}"/>
              </a:ext>
            </a:extLst>
          </p:cNvPr>
          <p:cNvSpPr txBox="1"/>
          <p:nvPr/>
        </p:nvSpPr>
        <p:spPr>
          <a:xfrm>
            <a:off x="6770914" y="1539268"/>
            <a:ext cx="4731953" cy="586731"/>
          </a:xfrm>
          <a:prstGeom prst="roundRect">
            <a:avLst>
              <a:gd name="adj" fmla="val 50000"/>
            </a:avLst>
          </a:prstGeom>
          <a:solidFill>
            <a:schemeClr val="accent1">
              <a:lumMod val="20000"/>
              <a:lumOff val="80000"/>
            </a:schemeClr>
          </a:solidFill>
        </p:spPr>
        <p:txBody>
          <a:bodyPr wrap="square" anchor="ctr">
            <a:noAutofit/>
          </a:bodyPr>
          <a:lstStyle/>
          <a:p>
            <a:pPr algn="ctr" defTabSz="914411">
              <a:defRPr/>
            </a:pPr>
            <a:r>
              <a:rPr lang="en-US" kern="0">
                <a:solidFill>
                  <a:srgbClr val="000000"/>
                </a:solidFill>
                <a:latin typeface="Segoe UI Semibold"/>
                <a:cs typeface="Segoe UI Semibold" panose="020B0702040204020203" pitchFamily="34" charset="0"/>
              </a:rPr>
              <a:t>Building blocks to enact principles</a:t>
            </a:r>
          </a:p>
        </p:txBody>
      </p:sp>
      <p:grpSp>
        <p:nvGrpSpPr>
          <p:cNvPr id="74" name="Group 73">
            <a:extLst>
              <a:ext uri="{FF2B5EF4-FFF2-40B4-BE49-F238E27FC236}">
                <a16:creationId xmlns:a16="http://schemas.microsoft.com/office/drawing/2014/main" id="{E75E1536-6DFB-8AFD-5BE5-3AC818165719}"/>
              </a:ext>
            </a:extLst>
          </p:cNvPr>
          <p:cNvGrpSpPr/>
          <p:nvPr/>
        </p:nvGrpSpPr>
        <p:grpSpPr>
          <a:xfrm>
            <a:off x="6989986" y="2213311"/>
            <a:ext cx="3045167" cy="3415670"/>
            <a:chOff x="6989999" y="2213292"/>
            <a:chExt cx="3045210" cy="3415719"/>
          </a:xfrm>
        </p:grpSpPr>
        <p:grpSp>
          <p:nvGrpSpPr>
            <p:cNvPr id="26" name="Group 25">
              <a:extLst>
                <a:ext uri="{FF2B5EF4-FFF2-40B4-BE49-F238E27FC236}">
                  <a16:creationId xmlns:a16="http://schemas.microsoft.com/office/drawing/2014/main" id="{9C525987-15D9-018A-0108-F2AD570C5C00}"/>
                </a:ext>
              </a:extLst>
            </p:cNvPr>
            <p:cNvGrpSpPr/>
            <p:nvPr/>
          </p:nvGrpSpPr>
          <p:grpSpPr>
            <a:xfrm>
              <a:off x="6989999" y="5080371"/>
              <a:ext cx="2941791" cy="548640"/>
              <a:chOff x="6989999" y="5077196"/>
              <a:chExt cx="2941791" cy="548640"/>
            </a:xfrm>
          </p:grpSpPr>
          <p:sp>
            <p:nvSpPr>
              <p:cNvPr id="118" name="Text Placeholder 5">
                <a:extLst>
                  <a:ext uri="{FF2B5EF4-FFF2-40B4-BE49-F238E27FC236}">
                    <a16:creationId xmlns:a16="http://schemas.microsoft.com/office/drawing/2014/main" id="{C96A552C-D452-74B9-36D7-A7CFFF2918C2}"/>
                  </a:ext>
                </a:extLst>
              </p:cNvPr>
              <p:cNvSpPr txBox="1">
                <a:spLocks/>
              </p:cNvSpPr>
              <p:nvPr/>
            </p:nvSpPr>
            <p:spPr>
              <a:xfrm>
                <a:off x="7815658" y="5179770"/>
                <a:ext cx="2116132" cy="343492"/>
              </a:xfrm>
              <a:prstGeom prst="rect">
                <a:avLst/>
              </a:prstGeom>
              <a:noFill/>
            </p:spPr>
            <p:txBody>
              <a:bodyPr wrap="square" lIns="0" anchor="ctr">
                <a:spAutoFit/>
              </a:bodyPr>
              <a:lstStyle>
                <a:defPPr>
                  <a:defRPr lang="en-US"/>
                </a:defPPr>
                <a:lvl1pPr algn="ctr">
                  <a:defRPr sz="1600">
                    <a:gradFill>
                      <a:gsLst>
                        <a:gs pos="0">
                          <a:schemeClr val="tx1"/>
                        </a:gs>
                        <a:gs pos="74000">
                          <a:schemeClr val="tx1"/>
                        </a:gs>
                      </a:gsLst>
                      <a:lin ang="10800000" scaled="1"/>
                    </a:gradFill>
                    <a:latin typeface="+mj-lt"/>
                    <a:cs typeface="Segoe UI" panose="020B0502040204020203" pitchFamily="34" charset="0"/>
                  </a:defRPr>
                </a:lvl1pPr>
                <a:lvl2pPr marR="0" indent="-228600" defTabSz="932742"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25" marR="0" indent="-200025" defTabSz="932742"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63" marR="0" indent="-180975" defTabSz="932742"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38" marR="0" indent="-168275" defTabSz="932742"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5040" indent="-233186" defTabSz="932742">
                  <a:spcBef>
                    <a:spcPct val="20000"/>
                  </a:spcBef>
                  <a:buFont typeface="Arial" pitchFamily="34" charset="0"/>
                  <a:buChar char="•"/>
                  <a:defRPr sz="2000"/>
                </a:lvl6pPr>
                <a:lvl7pPr marL="3031412" indent="-233186" defTabSz="932742">
                  <a:spcBef>
                    <a:spcPct val="20000"/>
                  </a:spcBef>
                  <a:buFont typeface="Arial" pitchFamily="34" charset="0"/>
                  <a:buChar char="•"/>
                  <a:defRPr sz="2000"/>
                </a:lvl7pPr>
                <a:lvl8pPr marL="3497783" indent="-233186" defTabSz="932742">
                  <a:spcBef>
                    <a:spcPct val="20000"/>
                  </a:spcBef>
                  <a:buFont typeface="Arial" pitchFamily="34" charset="0"/>
                  <a:buChar char="•"/>
                  <a:defRPr sz="2000"/>
                </a:lvl8pPr>
                <a:lvl9pPr marL="3964155" indent="-233186" defTabSz="932742">
                  <a:spcBef>
                    <a:spcPct val="20000"/>
                  </a:spcBef>
                  <a:buFont typeface="Arial" pitchFamily="34" charset="0"/>
                  <a:buChar char="•"/>
                  <a:defRPr sz="2000"/>
                </a:lvl9pPr>
              </a:lstStyle>
              <a:p>
                <a:pPr algn="l" defTabSz="914411">
                  <a:defRPr/>
                </a:pPr>
                <a:r>
                  <a:rPr lang="en-GB" kern="0">
                    <a:solidFill>
                      <a:srgbClr val="0078D4"/>
                    </a:solidFill>
                    <a:latin typeface="Segoe UI Semibold"/>
                  </a:rPr>
                  <a:t>Governance</a:t>
                </a:r>
                <a:endParaRPr lang="en-US" kern="0">
                  <a:solidFill>
                    <a:srgbClr val="0078D4"/>
                  </a:solidFill>
                  <a:latin typeface="Segoe UI Semibold"/>
                </a:endParaRPr>
              </a:p>
            </p:txBody>
          </p:sp>
          <p:grpSp>
            <p:nvGrpSpPr>
              <p:cNvPr id="18" name="Group 17">
                <a:extLst>
                  <a:ext uri="{FF2B5EF4-FFF2-40B4-BE49-F238E27FC236}">
                    <a16:creationId xmlns:a16="http://schemas.microsoft.com/office/drawing/2014/main" id="{85A48269-E4B8-7439-136D-274FFFBBDBE8}"/>
                  </a:ext>
                </a:extLst>
              </p:cNvPr>
              <p:cNvGrpSpPr/>
              <p:nvPr/>
            </p:nvGrpSpPr>
            <p:grpSpPr>
              <a:xfrm>
                <a:off x="6989999" y="5077196"/>
                <a:ext cx="548640" cy="548640"/>
                <a:chOff x="6770924" y="4607296"/>
                <a:chExt cx="640080" cy="640080"/>
              </a:xfrm>
            </p:grpSpPr>
            <p:sp>
              <p:nvSpPr>
                <p:cNvPr id="14" name="Oval 13">
                  <a:extLst>
                    <a:ext uri="{FF2B5EF4-FFF2-40B4-BE49-F238E27FC236}">
                      <a16:creationId xmlns:a16="http://schemas.microsoft.com/office/drawing/2014/main" id="{119BC87A-63A5-0ED3-C1C9-ABC137FEE25F}"/>
                    </a:ext>
                  </a:extLst>
                </p:cNvPr>
                <p:cNvSpPr/>
                <p:nvPr/>
              </p:nvSpPr>
              <p:spPr bwMode="auto">
                <a:xfrm>
                  <a:off x="6770924" y="4607296"/>
                  <a:ext cx="640080" cy="640080"/>
                </a:xfrm>
                <a:prstGeom prst="ellipse">
                  <a:avLst/>
                </a:prstGeom>
                <a:solidFill>
                  <a:schemeClr val="bg1"/>
                </a:solidFill>
                <a:ln>
                  <a:solidFill>
                    <a:schemeClr val="accent1">
                      <a:lumMod val="50000"/>
                    </a:schemeClr>
                  </a:solidFill>
                  <a:headEnd type="none" w="med" len="med"/>
                  <a:tailEnd type="none" w="med" len="med"/>
                </a:ln>
                <a:effectLst>
                  <a:outerShdw blurRad="63500" sx="102000" sy="102000" algn="ctr" rotWithShape="0">
                    <a:schemeClr val="bg1">
                      <a:alpha val="2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cs typeface="Segoe UI" pitchFamily="34" charset="0"/>
                  </a:endParaRPr>
                </a:p>
              </p:txBody>
            </p:sp>
            <p:sp>
              <p:nvSpPr>
                <p:cNvPr id="10" name="building_9">
                  <a:extLst>
                    <a:ext uri="{FF2B5EF4-FFF2-40B4-BE49-F238E27FC236}">
                      <a16:creationId xmlns:a16="http://schemas.microsoft.com/office/drawing/2014/main" id="{0086D893-D5BE-46B2-B91F-2C1C0C90ACE2}"/>
                    </a:ext>
                    <a:ext uri="{C183D7F6-B498-43B3-948B-1728B52AA6E4}">
                      <adec:decorative xmlns:adec="http://schemas.microsoft.com/office/drawing/2017/decorative" val="1"/>
                    </a:ext>
                  </a:extLst>
                </p:cNvPr>
                <p:cNvSpPr>
                  <a:spLocks noChangeAspect="1" noEditPoints="1"/>
                </p:cNvSpPr>
                <p:nvPr/>
              </p:nvSpPr>
              <p:spPr bwMode="auto">
                <a:xfrm>
                  <a:off x="6950746" y="4784387"/>
                  <a:ext cx="280436" cy="285899"/>
                </a:xfrm>
                <a:custGeom>
                  <a:avLst/>
                  <a:gdLst>
                    <a:gd name="T0" fmla="*/ 337 w 462"/>
                    <a:gd name="T1" fmla="*/ 130 h 471"/>
                    <a:gd name="T2" fmla="*/ 462 w 462"/>
                    <a:gd name="T3" fmla="*/ 194 h 471"/>
                    <a:gd name="T4" fmla="*/ 0 w 462"/>
                    <a:gd name="T5" fmla="*/ 194 h 471"/>
                    <a:gd name="T6" fmla="*/ 231 w 462"/>
                    <a:gd name="T7" fmla="*/ 78 h 471"/>
                    <a:gd name="T8" fmla="*/ 337 w 462"/>
                    <a:gd name="T9" fmla="*/ 130 h 471"/>
                    <a:gd name="T10" fmla="*/ 37 w 462"/>
                    <a:gd name="T11" fmla="*/ 434 h 471"/>
                    <a:gd name="T12" fmla="*/ 24 w 462"/>
                    <a:gd name="T13" fmla="*/ 471 h 471"/>
                    <a:gd name="T14" fmla="*/ 439 w 462"/>
                    <a:gd name="T15" fmla="*/ 471 h 471"/>
                    <a:gd name="T16" fmla="*/ 411 w 462"/>
                    <a:gd name="T17" fmla="*/ 399 h 471"/>
                    <a:gd name="T18" fmla="*/ 51 w 462"/>
                    <a:gd name="T19" fmla="*/ 399 h 471"/>
                    <a:gd name="T20" fmla="*/ 37 w 462"/>
                    <a:gd name="T21" fmla="*/ 434 h 471"/>
                    <a:gd name="T22" fmla="*/ 51 w 462"/>
                    <a:gd name="T23" fmla="*/ 399 h 471"/>
                    <a:gd name="T24" fmla="*/ 51 w 462"/>
                    <a:gd name="T25" fmla="*/ 194 h 471"/>
                    <a:gd name="T26" fmla="*/ 411 w 462"/>
                    <a:gd name="T27" fmla="*/ 399 h 471"/>
                    <a:gd name="T28" fmla="*/ 411 w 462"/>
                    <a:gd name="T29" fmla="*/ 194 h 471"/>
                    <a:gd name="T30" fmla="*/ 351 w 462"/>
                    <a:gd name="T31" fmla="*/ 399 h 471"/>
                    <a:gd name="T32" fmla="*/ 351 w 462"/>
                    <a:gd name="T33" fmla="*/ 194 h 471"/>
                    <a:gd name="T34" fmla="*/ 292 w 462"/>
                    <a:gd name="T35" fmla="*/ 399 h 471"/>
                    <a:gd name="T36" fmla="*/ 292 w 462"/>
                    <a:gd name="T37" fmla="*/ 194 h 471"/>
                    <a:gd name="T38" fmla="*/ 231 w 462"/>
                    <a:gd name="T39" fmla="*/ 399 h 471"/>
                    <a:gd name="T40" fmla="*/ 231 w 462"/>
                    <a:gd name="T41" fmla="*/ 194 h 471"/>
                    <a:gd name="T42" fmla="*/ 171 w 462"/>
                    <a:gd name="T43" fmla="*/ 399 h 471"/>
                    <a:gd name="T44" fmla="*/ 171 w 462"/>
                    <a:gd name="T45" fmla="*/ 194 h 471"/>
                    <a:gd name="T46" fmla="*/ 112 w 462"/>
                    <a:gd name="T47" fmla="*/ 399 h 471"/>
                    <a:gd name="T48" fmla="*/ 112 w 462"/>
                    <a:gd name="T49" fmla="*/ 194 h 471"/>
                    <a:gd name="T50" fmla="*/ 233 w 462"/>
                    <a:gd name="T51" fmla="*/ 39 h 471"/>
                    <a:gd name="T52" fmla="*/ 299 w 462"/>
                    <a:gd name="T53" fmla="*/ 39 h 471"/>
                    <a:gd name="T54" fmla="*/ 299 w 462"/>
                    <a:gd name="T55" fmla="*/ 0 h 471"/>
                    <a:gd name="T56" fmla="*/ 231 w 462"/>
                    <a:gd name="T57" fmla="*/ 0 h 471"/>
                    <a:gd name="T58" fmla="*/ 231 w 462"/>
                    <a:gd name="T59" fmla="*/ 7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2" h="471">
                      <a:moveTo>
                        <a:pt x="337" y="130"/>
                      </a:moveTo>
                      <a:lnTo>
                        <a:pt x="462" y="194"/>
                      </a:lnTo>
                      <a:lnTo>
                        <a:pt x="0" y="194"/>
                      </a:lnTo>
                      <a:lnTo>
                        <a:pt x="231" y="78"/>
                      </a:lnTo>
                      <a:lnTo>
                        <a:pt x="337" y="130"/>
                      </a:lnTo>
                      <a:moveTo>
                        <a:pt x="37" y="434"/>
                      </a:moveTo>
                      <a:lnTo>
                        <a:pt x="24" y="471"/>
                      </a:lnTo>
                      <a:lnTo>
                        <a:pt x="439" y="471"/>
                      </a:lnTo>
                      <a:lnTo>
                        <a:pt x="411" y="399"/>
                      </a:lnTo>
                      <a:lnTo>
                        <a:pt x="51" y="399"/>
                      </a:lnTo>
                      <a:lnTo>
                        <a:pt x="37" y="434"/>
                      </a:lnTo>
                      <a:moveTo>
                        <a:pt x="51" y="399"/>
                      </a:moveTo>
                      <a:lnTo>
                        <a:pt x="51" y="194"/>
                      </a:lnTo>
                      <a:moveTo>
                        <a:pt x="411" y="399"/>
                      </a:moveTo>
                      <a:lnTo>
                        <a:pt x="411" y="194"/>
                      </a:lnTo>
                      <a:moveTo>
                        <a:pt x="351" y="399"/>
                      </a:moveTo>
                      <a:lnTo>
                        <a:pt x="351" y="194"/>
                      </a:lnTo>
                      <a:moveTo>
                        <a:pt x="292" y="399"/>
                      </a:moveTo>
                      <a:lnTo>
                        <a:pt x="292" y="194"/>
                      </a:lnTo>
                      <a:moveTo>
                        <a:pt x="231" y="399"/>
                      </a:moveTo>
                      <a:lnTo>
                        <a:pt x="231" y="194"/>
                      </a:lnTo>
                      <a:moveTo>
                        <a:pt x="171" y="399"/>
                      </a:moveTo>
                      <a:lnTo>
                        <a:pt x="171" y="194"/>
                      </a:lnTo>
                      <a:moveTo>
                        <a:pt x="112" y="399"/>
                      </a:moveTo>
                      <a:lnTo>
                        <a:pt x="112" y="194"/>
                      </a:lnTo>
                      <a:moveTo>
                        <a:pt x="233" y="39"/>
                      </a:moveTo>
                      <a:lnTo>
                        <a:pt x="299" y="39"/>
                      </a:lnTo>
                      <a:lnTo>
                        <a:pt x="299" y="0"/>
                      </a:lnTo>
                      <a:lnTo>
                        <a:pt x="231" y="0"/>
                      </a:lnTo>
                      <a:lnTo>
                        <a:pt x="231" y="78"/>
                      </a:ln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1" tIns="44820" rIns="89641" bIns="44820" numCol="1" anchor="t" anchorCtr="0" compatLnSpc="1">
                  <a:prstTxWarp prst="textNoShape">
                    <a:avLst/>
                  </a:prstTxWarp>
                </a:bodyPr>
                <a:lstStyle/>
                <a:p>
                  <a:pPr defTabSz="914411">
                    <a:defRPr/>
                  </a:pPr>
                  <a:endParaRPr lang="en-US" sz="1730">
                    <a:solidFill>
                      <a:srgbClr val="000000"/>
                    </a:solidFill>
                    <a:latin typeface="Segoe UI"/>
                  </a:endParaRPr>
                </a:p>
              </p:txBody>
            </p:sp>
          </p:grpSp>
        </p:grpSp>
        <p:grpSp>
          <p:nvGrpSpPr>
            <p:cNvPr id="24" name="Group 23">
              <a:extLst>
                <a:ext uri="{FF2B5EF4-FFF2-40B4-BE49-F238E27FC236}">
                  <a16:creationId xmlns:a16="http://schemas.microsoft.com/office/drawing/2014/main" id="{1DFB3D1F-D084-0BA1-C46F-9FF805CF40C4}"/>
                </a:ext>
              </a:extLst>
            </p:cNvPr>
            <p:cNvGrpSpPr/>
            <p:nvPr/>
          </p:nvGrpSpPr>
          <p:grpSpPr>
            <a:xfrm>
              <a:off x="6989999" y="3168984"/>
              <a:ext cx="3045210" cy="548640"/>
              <a:chOff x="6989999" y="3267410"/>
              <a:chExt cx="3045210" cy="548640"/>
            </a:xfrm>
          </p:grpSpPr>
          <p:sp>
            <p:nvSpPr>
              <p:cNvPr id="114" name="Text Placeholder 2">
                <a:extLst>
                  <a:ext uri="{FF2B5EF4-FFF2-40B4-BE49-F238E27FC236}">
                    <a16:creationId xmlns:a16="http://schemas.microsoft.com/office/drawing/2014/main" id="{9006E2AE-165E-27A4-F33A-EB29F5A61B19}"/>
                  </a:ext>
                </a:extLst>
              </p:cNvPr>
              <p:cNvSpPr txBox="1">
                <a:spLocks/>
              </p:cNvSpPr>
              <p:nvPr/>
            </p:nvSpPr>
            <p:spPr>
              <a:xfrm>
                <a:off x="7815658" y="3369984"/>
                <a:ext cx="2219551" cy="343492"/>
              </a:xfrm>
              <a:prstGeom prst="rect">
                <a:avLst/>
              </a:prstGeom>
              <a:noFill/>
            </p:spPr>
            <p:txBody>
              <a:bodyPr wrap="square" lIns="0" anchor="ctr">
                <a:spAutoFit/>
              </a:bodyPr>
              <a:lstStyle>
                <a:defPPr>
                  <a:defRPr lang="en-US"/>
                </a:defPPr>
                <a:lvl1pPr algn="ctr">
                  <a:defRPr sz="1600">
                    <a:gradFill>
                      <a:gsLst>
                        <a:gs pos="0">
                          <a:schemeClr val="tx1"/>
                        </a:gs>
                        <a:gs pos="74000">
                          <a:schemeClr val="tx1"/>
                        </a:gs>
                      </a:gsLst>
                      <a:lin ang="10800000" scaled="1"/>
                    </a:gradFill>
                    <a:latin typeface="+mj-lt"/>
                    <a:cs typeface="Segoe UI" panose="020B0502040204020203" pitchFamily="34" charset="0"/>
                  </a:defRPr>
                </a:lvl1pPr>
                <a:lvl2pPr marR="0" indent="-228600" defTabSz="932742"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25" marR="0" indent="-200025" defTabSz="932742"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63" marR="0" indent="-180975" defTabSz="932742"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38" marR="0" indent="-168275" defTabSz="932742"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5040" indent="-233186" defTabSz="932742">
                  <a:spcBef>
                    <a:spcPct val="20000"/>
                  </a:spcBef>
                  <a:buFont typeface="Arial" pitchFamily="34" charset="0"/>
                  <a:buChar char="•"/>
                  <a:defRPr sz="2000"/>
                </a:lvl6pPr>
                <a:lvl7pPr marL="3031412" indent="-233186" defTabSz="932742">
                  <a:spcBef>
                    <a:spcPct val="20000"/>
                  </a:spcBef>
                  <a:buFont typeface="Arial" pitchFamily="34" charset="0"/>
                  <a:buChar char="•"/>
                  <a:defRPr sz="2000"/>
                </a:lvl7pPr>
                <a:lvl8pPr marL="3497783" indent="-233186" defTabSz="932742">
                  <a:spcBef>
                    <a:spcPct val="20000"/>
                  </a:spcBef>
                  <a:buFont typeface="Arial" pitchFamily="34" charset="0"/>
                  <a:buChar char="•"/>
                  <a:defRPr sz="2000"/>
                </a:lvl8pPr>
                <a:lvl9pPr marL="3964155" indent="-233186" defTabSz="932742">
                  <a:spcBef>
                    <a:spcPct val="20000"/>
                  </a:spcBef>
                  <a:buFont typeface="Arial" pitchFamily="34" charset="0"/>
                  <a:buChar char="•"/>
                  <a:defRPr sz="2000"/>
                </a:lvl9pPr>
              </a:lstStyle>
              <a:p>
                <a:pPr algn="l" defTabSz="914411">
                  <a:defRPr/>
                </a:pPr>
                <a:r>
                  <a:rPr lang="en-GB" kern="0">
                    <a:solidFill>
                      <a:srgbClr val="0078D4"/>
                    </a:solidFill>
                    <a:latin typeface="Segoe UI Semibold"/>
                  </a:rPr>
                  <a:t>Training and practices</a:t>
                </a:r>
              </a:p>
            </p:txBody>
          </p:sp>
          <p:grpSp>
            <p:nvGrpSpPr>
              <p:cNvPr id="16" name="Group 15">
                <a:extLst>
                  <a:ext uri="{FF2B5EF4-FFF2-40B4-BE49-F238E27FC236}">
                    <a16:creationId xmlns:a16="http://schemas.microsoft.com/office/drawing/2014/main" id="{91F4599B-E70A-E86F-0C56-47027D1105FC}"/>
                  </a:ext>
                </a:extLst>
              </p:cNvPr>
              <p:cNvGrpSpPr/>
              <p:nvPr/>
            </p:nvGrpSpPr>
            <p:grpSpPr>
              <a:xfrm>
                <a:off x="6989999" y="3267410"/>
                <a:ext cx="548640" cy="548640"/>
                <a:chOff x="6770924" y="3094424"/>
                <a:chExt cx="640080" cy="640080"/>
              </a:xfrm>
            </p:grpSpPr>
            <p:sp>
              <p:nvSpPr>
                <p:cNvPr id="8" name="Oval 7">
                  <a:extLst>
                    <a:ext uri="{FF2B5EF4-FFF2-40B4-BE49-F238E27FC236}">
                      <a16:creationId xmlns:a16="http://schemas.microsoft.com/office/drawing/2014/main" id="{81277E73-8303-1113-64DD-7C7E5D5928AA}"/>
                    </a:ext>
                  </a:extLst>
                </p:cNvPr>
                <p:cNvSpPr/>
                <p:nvPr/>
              </p:nvSpPr>
              <p:spPr bwMode="auto">
                <a:xfrm>
                  <a:off x="6770924" y="3094424"/>
                  <a:ext cx="640080" cy="640080"/>
                </a:xfrm>
                <a:prstGeom prst="ellipse">
                  <a:avLst/>
                </a:prstGeom>
                <a:solidFill>
                  <a:schemeClr val="bg1"/>
                </a:solidFill>
                <a:ln>
                  <a:solidFill>
                    <a:srgbClr val="FFC74A"/>
                  </a:solidFill>
                  <a:headEnd type="none" w="med" len="med"/>
                  <a:tailEnd type="none" w="med" len="med"/>
                </a:ln>
                <a:effectLst>
                  <a:outerShdw blurRad="63500" sx="102000" sy="102000" algn="ctr" rotWithShape="0">
                    <a:schemeClr val="bg1">
                      <a:alpha val="2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a:solidFill>
                      <a:srgbClr val="FFFFFF"/>
                    </a:solidFill>
                    <a:latin typeface="Segoe UI"/>
                    <a:cs typeface="Segoe UI" pitchFamily="34" charset="0"/>
                  </a:endParaRPr>
                </a:p>
              </p:txBody>
            </p:sp>
            <p:sp>
              <p:nvSpPr>
                <p:cNvPr id="11" name="graduate">
                  <a:extLst>
                    <a:ext uri="{FF2B5EF4-FFF2-40B4-BE49-F238E27FC236}">
                      <a16:creationId xmlns:a16="http://schemas.microsoft.com/office/drawing/2014/main" id="{5A652577-BBBA-94BF-2B5F-F0A9C9EA1A5E}"/>
                    </a:ext>
                    <a:ext uri="{C183D7F6-B498-43B3-948B-1728B52AA6E4}">
                      <adec:decorative xmlns:adec="http://schemas.microsoft.com/office/drawing/2017/decorative" val="1"/>
                    </a:ext>
                  </a:extLst>
                </p:cNvPr>
                <p:cNvSpPr>
                  <a:spLocks noChangeAspect="1" noEditPoints="1"/>
                </p:cNvSpPr>
                <p:nvPr/>
              </p:nvSpPr>
              <p:spPr bwMode="auto">
                <a:xfrm>
                  <a:off x="6924319" y="3271514"/>
                  <a:ext cx="333291" cy="285900"/>
                </a:xfrm>
                <a:custGeom>
                  <a:avLst/>
                  <a:gdLst>
                    <a:gd name="T0" fmla="*/ 103 w 312"/>
                    <a:gd name="T1" fmla="*/ 32 h 268"/>
                    <a:gd name="T2" fmla="*/ 165 w 312"/>
                    <a:gd name="T3" fmla="*/ 0 h 268"/>
                    <a:gd name="T4" fmla="*/ 312 w 312"/>
                    <a:gd name="T5" fmla="*/ 74 h 268"/>
                    <a:gd name="T6" fmla="*/ 165 w 312"/>
                    <a:gd name="T7" fmla="*/ 147 h 268"/>
                    <a:gd name="T8" fmla="*/ 21 w 312"/>
                    <a:gd name="T9" fmla="*/ 74 h 268"/>
                    <a:gd name="T10" fmla="*/ 103 w 312"/>
                    <a:gd name="T11" fmla="*/ 32 h 268"/>
                    <a:gd name="T12" fmla="*/ 87 w 312"/>
                    <a:gd name="T13" fmla="*/ 108 h 268"/>
                    <a:gd name="T14" fmla="*/ 69 w 312"/>
                    <a:gd name="T15" fmla="*/ 174 h 268"/>
                    <a:gd name="T16" fmla="*/ 165 w 312"/>
                    <a:gd name="T17" fmla="*/ 224 h 268"/>
                    <a:gd name="T18" fmla="*/ 260 w 312"/>
                    <a:gd name="T19" fmla="*/ 174 h 268"/>
                    <a:gd name="T20" fmla="*/ 243 w 312"/>
                    <a:gd name="T21" fmla="*/ 108 h 268"/>
                    <a:gd name="T22" fmla="*/ 53 w 312"/>
                    <a:gd name="T23" fmla="*/ 268 h 268"/>
                    <a:gd name="T24" fmla="*/ 53 w 312"/>
                    <a:gd name="T25" fmla="*/ 226 h 268"/>
                    <a:gd name="T26" fmla="*/ 26 w 312"/>
                    <a:gd name="T27" fmla="*/ 200 h 268"/>
                    <a:gd name="T28" fmla="*/ 26 w 312"/>
                    <a:gd name="T29" fmla="*/ 200 h 268"/>
                    <a:gd name="T30" fmla="*/ 0 w 312"/>
                    <a:gd name="T31" fmla="*/ 226 h 268"/>
                    <a:gd name="T32" fmla="*/ 0 w 312"/>
                    <a:gd name="T33" fmla="*/ 268 h 268"/>
                    <a:gd name="T34" fmla="*/ 53 w 312"/>
                    <a:gd name="T35" fmla="*/ 268 h 268"/>
                    <a:gd name="T36" fmla="*/ 26 w 312"/>
                    <a:gd name="T37" fmla="*/ 77 h 268"/>
                    <a:gd name="T38" fmla="*/ 26 w 312"/>
                    <a:gd name="T39" fmla="*/ 20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2" h="268">
                      <a:moveTo>
                        <a:pt x="103" y="32"/>
                      </a:moveTo>
                      <a:cubicBezTo>
                        <a:pt x="165" y="0"/>
                        <a:pt x="165" y="0"/>
                        <a:pt x="165" y="0"/>
                      </a:cubicBezTo>
                      <a:cubicBezTo>
                        <a:pt x="312" y="74"/>
                        <a:pt x="312" y="74"/>
                        <a:pt x="312" y="74"/>
                      </a:cubicBezTo>
                      <a:cubicBezTo>
                        <a:pt x="165" y="147"/>
                        <a:pt x="165" y="147"/>
                        <a:pt x="165" y="147"/>
                      </a:cubicBezTo>
                      <a:cubicBezTo>
                        <a:pt x="21" y="74"/>
                        <a:pt x="21" y="74"/>
                        <a:pt x="21" y="74"/>
                      </a:cubicBezTo>
                      <a:lnTo>
                        <a:pt x="103" y="32"/>
                      </a:lnTo>
                      <a:close/>
                      <a:moveTo>
                        <a:pt x="87" y="108"/>
                      </a:moveTo>
                      <a:cubicBezTo>
                        <a:pt x="69" y="130"/>
                        <a:pt x="69" y="174"/>
                        <a:pt x="69" y="174"/>
                      </a:cubicBezTo>
                      <a:cubicBezTo>
                        <a:pt x="165" y="224"/>
                        <a:pt x="165" y="224"/>
                        <a:pt x="165" y="224"/>
                      </a:cubicBezTo>
                      <a:cubicBezTo>
                        <a:pt x="260" y="174"/>
                        <a:pt x="260" y="174"/>
                        <a:pt x="260" y="174"/>
                      </a:cubicBezTo>
                      <a:cubicBezTo>
                        <a:pt x="260" y="174"/>
                        <a:pt x="260" y="131"/>
                        <a:pt x="243" y="108"/>
                      </a:cubicBezTo>
                      <a:moveTo>
                        <a:pt x="53" y="268"/>
                      </a:moveTo>
                      <a:cubicBezTo>
                        <a:pt x="53" y="226"/>
                        <a:pt x="53" y="226"/>
                        <a:pt x="53" y="226"/>
                      </a:cubicBezTo>
                      <a:cubicBezTo>
                        <a:pt x="53" y="212"/>
                        <a:pt x="41" y="200"/>
                        <a:pt x="26" y="200"/>
                      </a:cubicBezTo>
                      <a:cubicBezTo>
                        <a:pt x="26" y="200"/>
                        <a:pt x="26" y="200"/>
                        <a:pt x="26" y="200"/>
                      </a:cubicBezTo>
                      <a:cubicBezTo>
                        <a:pt x="12" y="200"/>
                        <a:pt x="0" y="212"/>
                        <a:pt x="0" y="226"/>
                      </a:cubicBezTo>
                      <a:cubicBezTo>
                        <a:pt x="0" y="268"/>
                        <a:pt x="0" y="268"/>
                        <a:pt x="0" y="268"/>
                      </a:cubicBezTo>
                      <a:lnTo>
                        <a:pt x="53" y="268"/>
                      </a:lnTo>
                      <a:close/>
                      <a:moveTo>
                        <a:pt x="26" y="77"/>
                      </a:moveTo>
                      <a:cubicBezTo>
                        <a:pt x="26" y="200"/>
                        <a:pt x="26" y="200"/>
                        <a:pt x="26" y="200"/>
                      </a:cubicBezTo>
                    </a:path>
                  </a:pathLst>
                </a:custGeom>
                <a:noFill/>
                <a:ln w="63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1" tIns="44820" rIns="89641" bIns="44820" numCol="1" anchor="t" anchorCtr="0" compatLnSpc="1">
                  <a:prstTxWarp prst="textNoShape">
                    <a:avLst/>
                  </a:prstTxWarp>
                </a:bodyPr>
                <a:lstStyle/>
                <a:p>
                  <a:pPr defTabSz="914411">
                    <a:defRPr/>
                  </a:pPr>
                  <a:endParaRPr lang="en-US" sz="1730">
                    <a:solidFill>
                      <a:srgbClr val="000000"/>
                    </a:solidFill>
                    <a:latin typeface="Segoe UI"/>
                  </a:endParaRPr>
                </a:p>
              </p:txBody>
            </p:sp>
          </p:grpSp>
        </p:grpSp>
        <p:grpSp>
          <p:nvGrpSpPr>
            <p:cNvPr id="23" name="Group 22">
              <a:extLst>
                <a:ext uri="{FF2B5EF4-FFF2-40B4-BE49-F238E27FC236}">
                  <a16:creationId xmlns:a16="http://schemas.microsoft.com/office/drawing/2014/main" id="{F0ED565E-7A47-D063-D3D2-AE5A76B3213E}"/>
                </a:ext>
              </a:extLst>
            </p:cNvPr>
            <p:cNvGrpSpPr/>
            <p:nvPr/>
          </p:nvGrpSpPr>
          <p:grpSpPr>
            <a:xfrm>
              <a:off x="6989999" y="2213292"/>
              <a:ext cx="3045208" cy="548640"/>
              <a:chOff x="6989999" y="2362517"/>
              <a:chExt cx="3045208" cy="548640"/>
            </a:xfrm>
          </p:grpSpPr>
          <p:sp>
            <p:nvSpPr>
              <p:cNvPr id="120" name="Text Placeholder 1">
                <a:extLst>
                  <a:ext uri="{FF2B5EF4-FFF2-40B4-BE49-F238E27FC236}">
                    <a16:creationId xmlns:a16="http://schemas.microsoft.com/office/drawing/2014/main" id="{7E4B6031-FBB5-0B49-833F-FEC6629373CA}"/>
                  </a:ext>
                </a:extLst>
              </p:cNvPr>
              <p:cNvSpPr txBox="1">
                <a:spLocks/>
              </p:cNvSpPr>
              <p:nvPr/>
            </p:nvSpPr>
            <p:spPr>
              <a:xfrm>
                <a:off x="7815658" y="2465091"/>
                <a:ext cx="2219549" cy="343492"/>
              </a:xfrm>
              <a:prstGeom prst="rect">
                <a:avLst/>
              </a:prstGeom>
              <a:noFill/>
            </p:spPr>
            <p:txBody>
              <a:bodyPr wrap="square" lIns="0" anchor="ctr">
                <a:spAutoFit/>
              </a:bodyPr>
              <a:lstStyle>
                <a:defPPr>
                  <a:defRPr lang="en-US"/>
                </a:defPPr>
                <a:lvl1pPr algn="ctr">
                  <a:defRPr sz="1600">
                    <a:gradFill>
                      <a:gsLst>
                        <a:gs pos="0">
                          <a:schemeClr val="tx1"/>
                        </a:gs>
                        <a:gs pos="74000">
                          <a:schemeClr val="tx1"/>
                        </a:gs>
                      </a:gsLst>
                      <a:lin ang="10800000" scaled="1"/>
                    </a:gradFill>
                    <a:latin typeface="+mj-lt"/>
                    <a:cs typeface="Segoe UI" panose="020B0502040204020203" pitchFamily="34" charset="0"/>
                  </a:defRPr>
                </a:lvl1pPr>
                <a:lvl2pPr marR="0" indent="-228600" defTabSz="932742"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25" marR="0" indent="-200025" defTabSz="932742"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63" marR="0" indent="-180975" defTabSz="932742"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38" marR="0" indent="-168275" defTabSz="932742"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5040" indent="-233186" defTabSz="932742">
                  <a:spcBef>
                    <a:spcPct val="20000"/>
                  </a:spcBef>
                  <a:buFont typeface="Arial" pitchFamily="34" charset="0"/>
                  <a:buChar char="•"/>
                  <a:defRPr sz="2000"/>
                </a:lvl6pPr>
                <a:lvl7pPr marL="3031412" indent="-233186" defTabSz="932742">
                  <a:spcBef>
                    <a:spcPct val="20000"/>
                  </a:spcBef>
                  <a:buFont typeface="Arial" pitchFamily="34" charset="0"/>
                  <a:buChar char="•"/>
                  <a:defRPr sz="2000"/>
                </a:lvl7pPr>
                <a:lvl8pPr marL="3497783" indent="-233186" defTabSz="932742">
                  <a:spcBef>
                    <a:spcPct val="20000"/>
                  </a:spcBef>
                  <a:buFont typeface="Arial" pitchFamily="34" charset="0"/>
                  <a:buChar char="•"/>
                  <a:defRPr sz="2000"/>
                </a:lvl8pPr>
                <a:lvl9pPr marL="3964155" indent="-233186" defTabSz="932742">
                  <a:spcBef>
                    <a:spcPct val="20000"/>
                  </a:spcBef>
                  <a:buFont typeface="Arial" pitchFamily="34" charset="0"/>
                  <a:buChar char="•"/>
                  <a:defRPr sz="2000"/>
                </a:lvl9pPr>
              </a:lstStyle>
              <a:p>
                <a:pPr algn="l" defTabSz="914411">
                  <a:defRPr/>
                </a:pPr>
                <a:r>
                  <a:rPr lang="en-GB" kern="0">
                    <a:solidFill>
                      <a:srgbClr val="0078D4"/>
                    </a:solidFill>
                    <a:latin typeface="Segoe UI Semibold"/>
                  </a:rPr>
                  <a:t>Tools and processes</a:t>
                </a:r>
              </a:p>
            </p:txBody>
          </p:sp>
          <p:grpSp>
            <p:nvGrpSpPr>
              <p:cNvPr id="15" name="Group 14">
                <a:extLst>
                  <a:ext uri="{FF2B5EF4-FFF2-40B4-BE49-F238E27FC236}">
                    <a16:creationId xmlns:a16="http://schemas.microsoft.com/office/drawing/2014/main" id="{940A16C8-1940-46BF-43F1-0BAE3A63E01A}"/>
                  </a:ext>
                </a:extLst>
              </p:cNvPr>
              <p:cNvGrpSpPr/>
              <p:nvPr/>
            </p:nvGrpSpPr>
            <p:grpSpPr>
              <a:xfrm>
                <a:off x="6989999" y="2362517"/>
                <a:ext cx="548640" cy="548640"/>
                <a:chOff x="6770924" y="2273617"/>
                <a:chExt cx="640080" cy="640080"/>
              </a:xfrm>
            </p:grpSpPr>
            <p:sp>
              <p:nvSpPr>
                <p:cNvPr id="7" name="Oval 6">
                  <a:extLst>
                    <a:ext uri="{FF2B5EF4-FFF2-40B4-BE49-F238E27FC236}">
                      <a16:creationId xmlns:a16="http://schemas.microsoft.com/office/drawing/2014/main" id="{6816FA63-4D3A-1DF6-7EB3-8EE707DA200D}"/>
                    </a:ext>
                  </a:extLst>
                </p:cNvPr>
                <p:cNvSpPr/>
                <p:nvPr/>
              </p:nvSpPr>
              <p:spPr bwMode="auto">
                <a:xfrm>
                  <a:off x="6770924" y="2273617"/>
                  <a:ext cx="640080" cy="640080"/>
                </a:xfrm>
                <a:prstGeom prst="ellipse">
                  <a:avLst/>
                </a:prstGeom>
                <a:solidFill>
                  <a:schemeClr val="bg1"/>
                </a:solidFill>
                <a:ln>
                  <a:solidFill>
                    <a:schemeClr val="accent1"/>
                  </a:solidFill>
                  <a:headEnd type="none" w="med" len="med"/>
                  <a:tailEnd type="none" w="med" len="med"/>
                </a:ln>
                <a:effectLst>
                  <a:outerShdw blurRad="63500" sx="102000" sy="102000" algn="ctr" rotWithShape="0">
                    <a:schemeClr val="bg1">
                      <a:alpha val="2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cs typeface="Segoe UI" pitchFamily="34" charset="0"/>
                  </a:endParaRPr>
                </a:p>
              </p:txBody>
            </p:sp>
            <p:sp>
              <p:nvSpPr>
                <p:cNvPr id="12" name="tool">
                  <a:extLst>
                    <a:ext uri="{FF2B5EF4-FFF2-40B4-BE49-F238E27FC236}">
                      <a16:creationId xmlns:a16="http://schemas.microsoft.com/office/drawing/2014/main" id="{889E0F72-7263-EEFD-7B39-6181D92D5A54}"/>
                    </a:ext>
                    <a:ext uri="{C183D7F6-B498-43B3-948B-1728B52AA6E4}">
                      <adec:decorative xmlns:adec="http://schemas.microsoft.com/office/drawing/2017/decorative" val="1"/>
                    </a:ext>
                  </a:extLst>
                </p:cNvPr>
                <p:cNvSpPr>
                  <a:spLocks noChangeAspect="1" noEditPoints="1"/>
                </p:cNvSpPr>
                <p:nvPr/>
              </p:nvSpPr>
              <p:spPr bwMode="auto">
                <a:xfrm>
                  <a:off x="6989481" y="2450708"/>
                  <a:ext cx="202967" cy="285899"/>
                </a:xfrm>
                <a:custGeom>
                  <a:avLst/>
                  <a:gdLst>
                    <a:gd name="T0" fmla="*/ 196 w 256"/>
                    <a:gd name="T1" fmla="*/ 0 h 360"/>
                    <a:gd name="T2" fmla="*/ 256 w 256"/>
                    <a:gd name="T3" fmla="*/ 60 h 360"/>
                    <a:gd name="T4" fmla="*/ 230 w 256"/>
                    <a:gd name="T5" fmla="*/ 110 h 360"/>
                    <a:gd name="T6" fmla="*/ 222 w 256"/>
                    <a:gd name="T7" fmla="*/ 114 h 360"/>
                    <a:gd name="T8" fmla="*/ 222 w 256"/>
                    <a:gd name="T9" fmla="*/ 334 h 360"/>
                    <a:gd name="T10" fmla="*/ 196 w 256"/>
                    <a:gd name="T11" fmla="*/ 360 h 360"/>
                    <a:gd name="T12" fmla="*/ 170 w 256"/>
                    <a:gd name="T13" fmla="*/ 334 h 360"/>
                    <a:gd name="T14" fmla="*/ 170 w 256"/>
                    <a:gd name="T15" fmla="*/ 114 h 360"/>
                    <a:gd name="T16" fmla="*/ 162 w 256"/>
                    <a:gd name="T17" fmla="*/ 110 h 360"/>
                    <a:gd name="T18" fmla="*/ 136 w 256"/>
                    <a:gd name="T19" fmla="*/ 60 h 360"/>
                    <a:gd name="T20" fmla="*/ 196 w 256"/>
                    <a:gd name="T21" fmla="*/ 0 h 360"/>
                    <a:gd name="T22" fmla="*/ 0 w 256"/>
                    <a:gd name="T23" fmla="*/ 193 h 360"/>
                    <a:gd name="T24" fmla="*/ 0 w 256"/>
                    <a:gd name="T25" fmla="*/ 219 h 360"/>
                    <a:gd name="T26" fmla="*/ 0 w 256"/>
                    <a:gd name="T27" fmla="*/ 287 h 360"/>
                    <a:gd name="T28" fmla="*/ 0 w 256"/>
                    <a:gd name="T29" fmla="*/ 334 h 360"/>
                    <a:gd name="T30" fmla="*/ 26 w 256"/>
                    <a:gd name="T31" fmla="*/ 360 h 360"/>
                    <a:gd name="T32" fmla="*/ 53 w 256"/>
                    <a:gd name="T33" fmla="*/ 334 h 360"/>
                    <a:gd name="T34" fmla="*/ 53 w 256"/>
                    <a:gd name="T35" fmla="*/ 287 h 360"/>
                    <a:gd name="T36" fmla="*/ 53 w 256"/>
                    <a:gd name="T37" fmla="*/ 219 h 360"/>
                    <a:gd name="T38" fmla="*/ 53 w 256"/>
                    <a:gd name="T39" fmla="*/ 193 h 360"/>
                    <a:gd name="T40" fmla="*/ 26 w 256"/>
                    <a:gd name="T41" fmla="*/ 193 h 360"/>
                    <a:gd name="T42" fmla="*/ 0 w 256"/>
                    <a:gd name="T43" fmla="*/ 193 h 360"/>
                    <a:gd name="T44" fmla="*/ 53 w 256"/>
                    <a:gd name="T45" fmla="*/ 0 h 360"/>
                    <a:gd name="T46" fmla="*/ 0 w 256"/>
                    <a:gd name="T47" fmla="*/ 0 h 360"/>
                    <a:gd name="T48" fmla="*/ 0 w 256"/>
                    <a:gd name="T49" fmla="*/ 42 h 360"/>
                    <a:gd name="T50" fmla="*/ 26 w 256"/>
                    <a:gd name="T51" fmla="*/ 68 h 360"/>
                    <a:gd name="T52" fmla="*/ 53 w 256"/>
                    <a:gd name="T53" fmla="*/ 42 h 360"/>
                    <a:gd name="T54" fmla="*/ 53 w 256"/>
                    <a:gd name="T55" fmla="*/ 0 h 360"/>
                    <a:gd name="T56" fmla="*/ 26 w 256"/>
                    <a:gd name="T57" fmla="*/ 68 h 360"/>
                    <a:gd name="T58" fmla="*/ 26 w 256"/>
                    <a:gd name="T59" fmla="*/ 193 h 360"/>
                    <a:gd name="T60" fmla="*/ 193 w 256"/>
                    <a:gd name="T61" fmla="*/ 0 h 360"/>
                    <a:gd name="T62" fmla="*/ 193 w 256"/>
                    <a:gd name="T63" fmla="*/ 57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360">
                      <a:moveTo>
                        <a:pt x="196" y="0"/>
                      </a:moveTo>
                      <a:cubicBezTo>
                        <a:pt x="229" y="0"/>
                        <a:pt x="256" y="27"/>
                        <a:pt x="256" y="60"/>
                      </a:cubicBezTo>
                      <a:cubicBezTo>
                        <a:pt x="256" y="81"/>
                        <a:pt x="246" y="99"/>
                        <a:pt x="230" y="110"/>
                      </a:cubicBezTo>
                      <a:cubicBezTo>
                        <a:pt x="222" y="114"/>
                        <a:pt x="222" y="114"/>
                        <a:pt x="222" y="114"/>
                      </a:cubicBezTo>
                      <a:cubicBezTo>
                        <a:pt x="222" y="334"/>
                        <a:pt x="222" y="334"/>
                        <a:pt x="222" y="334"/>
                      </a:cubicBezTo>
                      <a:cubicBezTo>
                        <a:pt x="222" y="348"/>
                        <a:pt x="210" y="360"/>
                        <a:pt x="196" y="360"/>
                      </a:cubicBezTo>
                      <a:cubicBezTo>
                        <a:pt x="182" y="360"/>
                        <a:pt x="170" y="348"/>
                        <a:pt x="170" y="334"/>
                      </a:cubicBezTo>
                      <a:cubicBezTo>
                        <a:pt x="170" y="114"/>
                        <a:pt x="170" y="114"/>
                        <a:pt x="170" y="114"/>
                      </a:cubicBezTo>
                      <a:cubicBezTo>
                        <a:pt x="162" y="110"/>
                        <a:pt x="162" y="110"/>
                        <a:pt x="162" y="110"/>
                      </a:cubicBezTo>
                      <a:cubicBezTo>
                        <a:pt x="147" y="99"/>
                        <a:pt x="136" y="81"/>
                        <a:pt x="136" y="60"/>
                      </a:cubicBezTo>
                      <a:cubicBezTo>
                        <a:pt x="136" y="27"/>
                        <a:pt x="163" y="0"/>
                        <a:pt x="196" y="0"/>
                      </a:cubicBezTo>
                      <a:close/>
                      <a:moveTo>
                        <a:pt x="0" y="193"/>
                      </a:moveTo>
                      <a:cubicBezTo>
                        <a:pt x="0" y="219"/>
                        <a:pt x="0" y="219"/>
                        <a:pt x="0" y="219"/>
                      </a:cubicBezTo>
                      <a:cubicBezTo>
                        <a:pt x="0" y="287"/>
                        <a:pt x="0" y="287"/>
                        <a:pt x="0" y="287"/>
                      </a:cubicBezTo>
                      <a:cubicBezTo>
                        <a:pt x="0" y="334"/>
                        <a:pt x="0" y="334"/>
                        <a:pt x="0" y="334"/>
                      </a:cubicBezTo>
                      <a:cubicBezTo>
                        <a:pt x="0" y="348"/>
                        <a:pt x="12" y="360"/>
                        <a:pt x="26" y="360"/>
                      </a:cubicBezTo>
                      <a:cubicBezTo>
                        <a:pt x="41" y="360"/>
                        <a:pt x="53" y="348"/>
                        <a:pt x="53" y="334"/>
                      </a:cubicBezTo>
                      <a:cubicBezTo>
                        <a:pt x="53" y="287"/>
                        <a:pt x="53" y="287"/>
                        <a:pt x="53" y="287"/>
                      </a:cubicBezTo>
                      <a:cubicBezTo>
                        <a:pt x="53" y="219"/>
                        <a:pt x="53" y="219"/>
                        <a:pt x="53" y="219"/>
                      </a:cubicBezTo>
                      <a:cubicBezTo>
                        <a:pt x="53" y="193"/>
                        <a:pt x="53" y="193"/>
                        <a:pt x="53" y="193"/>
                      </a:cubicBezTo>
                      <a:cubicBezTo>
                        <a:pt x="26" y="193"/>
                        <a:pt x="26" y="193"/>
                        <a:pt x="26" y="193"/>
                      </a:cubicBezTo>
                      <a:cubicBezTo>
                        <a:pt x="0" y="193"/>
                        <a:pt x="0" y="193"/>
                        <a:pt x="0" y="193"/>
                      </a:cubicBezTo>
                      <a:close/>
                      <a:moveTo>
                        <a:pt x="53" y="0"/>
                      </a:moveTo>
                      <a:cubicBezTo>
                        <a:pt x="0" y="0"/>
                        <a:pt x="0" y="0"/>
                        <a:pt x="0" y="0"/>
                      </a:cubicBezTo>
                      <a:cubicBezTo>
                        <a:pt x="0" y="42"/>
                        <a:pt x="0" y="42"/>
                        <a:pt x="0" y="42"/>
                      </a:cubicBezTo>
                      <a:cubicBezTo>
                        <a:pt x="26" y="68"/>
                        <a:pt x="26" y="68"/>
                        <a:pt x="26" y="68"/>
                      </a:cubicBezTo>
                      <a:cubicBezTo>
                        <a:pt x="53" y="42"/>
                        <a:pt x="53" y="42"/>
                        <a:pt x="53" y="42"/>
                      </a:cubicBezTo>
                      <a:cubicBezTo>
                        <a:pt x="53" y="0"/>
                        <a:pt x="53" y="0"/>
                        <a:pt x="53" y="0"/>
                      </a:cubicBezTo>
                      <a:close/>
                      <a:moveTo>
                        <a:pt x="26" y="68"/>
                      </a:moveTo>
                      <a:cubicBezTo>
                        <a:pt x="26" y="193"/>
                        <a:pt x="26" y="193"/>
                        <a:pt x="26" y="193"/>
                      </a:cubicBezTo>
                      <a:moveTo>
                        <a:pt x="193" y="0"/>
                      </a:moveTo>
                      <a:cubicBezTo>
                        <a:pt x="193" y="57"/>
                        <a:pt x="193" y="57"/>
                        <a:pt x="193" y="57"/>
                      </a:cubicBezTo>
                    </a:path>
                  </a:pathLst>
                </a:custGeom>
                <a:noFill/>
                <a:ln w="6350" cap="sq">
                  <a:solidFill>
                    <a:schemeClr val="tx1"/>
                  </a:solidFill>
                  <a:prstDash val="solid"/>
                  <a:miter lim="800000"/>
                  <a:headEnd/>
                  <a:tailEnd/>
                </a:ln>
              </p:spPr>
              <p:txBody>
                <a:bodyPr vert="horz" wrap="square" lIns="89641" tIns="44820" rIns="89641" bIns="44820" numCol="1" anchor="t" anchorCtr="0" compatLnSpc="1">
                  <a:prstTxWarp prst="textNoShape">
                    <a:avLst/>
                  </a:prstTxWarp>
                </a:bodyPr>
                <a:lstStyle/>
                <a:p>
                  <a:pPr defTabSz="914411">
                    <a:defRPr/>
                  </a:pPr>
                  <a:endParaRPr lang="en-US" sz="1730">
                    <a:solidFill>
                      <a:srgbClr val="000000"/>
                    </a:solidFill>
                    <a:latin typeface="Segoe UI"/>
                  </a:endParaRPr>
                </a:p>
              </p:txBody>
            </p:sp>
          </p:grpSp>
        </p:grpSp>
        <p:grpSp>
          <p:nvGrpSpPr>
            <p:cNvPr id="25" name="Group 24">
              <a:extLst>
                <a:ext uri="{FF2B5EF4-FFF2-40B4-BE49-F238E27FC236}">
                  <a16:creationId xmlns:a16="http://schemas.microsoft.com/office/drawing/2014/main" id="{D834A83A-CA17-0FA8-D2D5-44973D934646}"/>
                </a:ext>
              </a:extLst>
            </p:cNvPr>
            <p:cNvGrpSpPr/>
            <p:nvPr/>
          </p:nvGrpSpPr>
          <p:grpSpPr>
            <a:xfrm>
              <a:off x="6989999" y="4124676"/>
              <a:ext cx="2941791" cy="548640"/>
              <a:chOff x="6989999" y="4172303"/>
              <a:chExt cx="2941791" cy="548640"/>
            </a:xfrm>
          </p:grpSpPr>
          <p:sp>
            <p:nvSpPr>
              <p:cNvPr id="116" name="Text Placeholder 4">
                <a:extLst>
                  <a:ext uri="{FF2B5EF4-FFF2-40B4-BE49-F238E27FC236}">
                    <a16:creationId xmlns:a16="http://schemas.microsoft.com/office/drawing/2014/main" id="{FEFE07B6-4E57-C63A-7F28-079E85E761FA}"/>
                  </a:ext>
                </a:extLst>
              </p:cNvPr>
              <p:cNvSpPr txBox="1">
                <a:spLocks/>
              </p:cNvSpPr>
              <p:nvPr/>
            </p:nvSpPr>
            <p:spPr>
              <a:xfrm>
                <a:off x="7815658" y="4274877"/>
                <a:ext cx="2116132" cy="343492"/>
              </a:xfrm>
              <a:prstGeom prst="rect">
                <a:avLst/>
              </a:prstGeom>
              <a:noFill/>
            </p:spPr>
            <p:txBody>
              <a:bodyPr wrap="square" lIns="0" anchor="ctr">
                <a:spAutoFit/>
              </a:bodyPr>
              <a:lstStyle>
                <a:defPPr>
                  <a:defRPr lang="en-US"/>
                </a:defPPr>
                <a:lvl1pPr algn="ctr">
                  <a:defRPr sz="1600">
                    <a:gradFill>
                      <a:gsLst>
                        <a:gs pos="0">
                          <a:schemeClr val="tx1"/>
                        </a:gs>
                        <a:gs pos="74000">
                          <a:schemeClr val="tx1"/>
                        </a:gs>
                      </a:gsLst>
                      <a:lin ang="10800000" scaled="1"/>
                    </a:gradFill>
                    <a:latin typeface="+mj-lt"/>
                    <a:cs typeface="Segoe UI" panose="020B0502040204020203" pitchFamily="34" charset="0"/>
                  </a:defRPr>
                </a:lvl1pPr>
                <a:lvl2pPr marR="0" indent="-228600" defTabSz="932742"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25" marR="0" indent="-200025" defTabSz="932742"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63" marR="0" indent="-180975" defTabSz="932742"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38" marR="0" indent="-168275" defTabSz="932742"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5040" indent="-233186" defTabSz="932742">
                  <a:spcBef>
                    <a:spcPct val="20000"/>
                  </a:spcBef>
                  <a:buFont typeface="Arial" pitchFamily="34" charset="0"/>
                  <a:buChar char="•"/>
                  <a:defRPr sz="2000"/>
                </a:lvl6pPr>
                <a:lvl7pPr marL="3031412" indent="-233186" defTabSz="932742">
                  <a:spcBef>
                    <a:spcPct val="20000"/>
                  </a:spcBef>
                  <a:buFont typeface="Arial" pitchFamily="34" charset="0"/>
                  <a:buChar char="•"/>
                  <a:defRPr sz="2000"/>
                </a:lvl7pPr>
                <a:lvl8pPr marL="3497783" indent="-233186" defTabSz="932742">
                  <a:spcBef>
                    <a:spcPct val="20000"/>
                  </a:spcBef>
                  <a:buFont typeface="Arial" pitchFamily="34" charset="0"/>
                  <a:buChar char="•"/>
                  <a:defRPr sz="2000"/>
                </a:lvl8pPr>
                <a:lvl9pPr marL="3964155" indent="-233186" defTabSz="932742">
                  <a:spcBef>
                    <a:spcPct val="20000"/>
                  </a:spcBef>
                  <a:buFont typeface="Arial" pitchFamily="34" charset="0"/>
                  <a:buChar char="•"/>
                  <a:defRPr sz="2000"/>
                </a:lvl9pPr>
              </a:lstStyle>
              <a:p>
                <a:pPr algn="l" defTabSz="914411">
                  <a:defRPr/>
                </a:pPr>
                <a:r>
                  <a:rPr lang="en-GB" kern="0">
                    <a:solidFill>
                      <a:srgbClr val="0078D4"/>
                    </a:solidFill>
                    <a:latin typeface="Segoe UI Semibold"/>
                  </a:rPr>
                  <a:t>Rules</a:t>
                </a:r>
                <a:endParaRPr lang="en-US" kern="0">
                  <a:solidFill>
                    <a:srgbClr val="0078D4"/>
                  </a:solidFill>
                  <a:latin typeface="Segoe UI Semibold"/>
                </a:endParaRPr>
              </a:p>
            </p:txBody>
          </p:sp>
          <p:grpSp>
            <p:nvGrpSpPr>
              <p:cNvPr id="17" name="Group 16">
                <a:extLst>
                  <a:ext uri="{FF2B5EF4-FFF2-40B4-BE49-F238E27FC236}">
                    <a16:creationId xmlns:a16="http://schemas.microsoft.com/office/drawing/2014/main" id="{6EBF6D5E-F055-E1E7-2BBD-B041F3A00E17}"/>
                  </a:ext>
                </a:extLst>
              </p:cNvPr>
              <p:cNvGrpSpPr/>
              <p:nvPr/>
            </p:nvGrpSpPr>
            <p:grpSpPr>
              <a:xfrm>
                <a:off x="6989999" y="4172303"/>
                <a:ext cx="548640" cy="548640"/>
                <a:chOff x="6770924" y="3839914"/>
                <a:chExt cx="640080" cy="640080"/>
              </a:xfrm>
            </p:grpSpPr>
            <p:sp>
              <p:nvSpPr>
                <p:cNvPr id="9" name="Oval 8">
                  <a:extLst>
                    <a:ext uri="{FF2B5EF4-FFF2-40B4-BE49-F238E27FC236}">
                      <a16:creationId xmlns:a16="http://schemas.microsoft.com/office/drawing/2014/main" id="{741070C5-CD3D-35BD-5D47-25A71622D0F6}"/>
                    </a:ext>
                  </a:extLst>
                </p:cNvPr>
                <p:cNvSpPr/>
                <p:nvPr/>
              </p:nvSpPr>
              <p:spPr bwMode="auto">
                <a:xfrm>
                  <a:off x="6770924" y="3839914"/>
                  <a:ext cx="640080" cy="640080"/>
                </a:xfrm>
                <a:prstGeom prst="ellipse">
                  <a:avLst/>
                </a:prstGeom>
                <a:solidFill>
                  <a:schemeClr val="bg1"/>
                </a:solidFill>
                <a:ln>
                  <a:solidFill>
                    <a:srgbClr val="449644"/>
                  </a:solidFill>
                  <a:headEnd type="none" w="med" len="med"/>
                  <a:tailEnd type="none" w="med" len="med"/>
                </a:ln>
                <a:effectLst>
                  <a:outerShdw blurRad="63500" sx="102000" sy="102000" algn="ctr" rotWithShape="0">
                    <a:schemeClr val="bg1">
                      <a:alpha val="2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a:solidFill>
                      <a:srgbClr val="FFFFFF"/>
                    </a:solidFill>
                    <a:latin typeface="Segoe UI"/>
                    <a:cs typeface="Segoe UI" pitchFamily="34" charset="0"/>
                  </a:endParaRPr>
                </a:p>
              </p:txBody>
            </p:sp>
            <p:sp>
              <p:nvSpPr>
                <p:cNvPr id="13" name="list_4">
                  <a:extLst>
                    <a:ext uri="{FF2B5EF4-FFF2-40B4-BE49-F238E27FC236}">
                      <a16:creationId xmlns:a16="http://schemas.microsoft.com/office/drawing/2014/main" id="{92CE3B18-35BC-7BD9-C4CF-83CF6E4B30C0}"/>
                    </a:ext>
                    <a:ext uri="{C183D7F6-B498-43B3-948B-1728B52AA6E4}">
                      <adec:decorative xmlns:adec="http://schemas.microsoft.com/office/drawing/2017/decorative" val="1"/>
                    </a:ext>
                  </a:extLst>
                </p:cNvPr>
                <p:cNvSpPr>
                  <a:spLocks noChangeAspect="1" noEditPoints="1"/>
                </p:cNvSpPr>
                <p:nvPr/>
              </p:nvSpPr>
              <p:spPr bwMode="auto">
                <a:xfrm>
                  <a:off x="6934473" y="4054183"/>
                  <a:ext cx="312982" cy="211542"/>
                </a:xfrm>
                <a:custGeom>
                  <a:avLst/>
                  <a:gdLst>
                    <a:gd name="T0" fmla="*/ 90 w 253"/>
                    <a:gd name="T1" fmla="*/ 24 h 171"/>
                    <a:gd name="T2" fmla="*/ 253 w 253"/>
                    <a:gd name="T3" fmla="*/ 24 h 171"/>
                    <a:gd name="T4" fmla="*/ 90 w 253"/>
                    <a:gd name="T5" fmla="*/ 73 h 171"/>
                    <a:gd name="T6" fmla="*/ 253 w 253"/>
                    <a:gd name="T7" fmla="*/ 73 h 171"/>
                    <a:gd name="T8" fmla="*/ 90 w 253"/>
                    <a:gd name="T9" fmla="*/ 121 h 171"/>
                    <a:gd name="T10" fmla="*/ 253 w 253"/>
                    <a:gd name="T11" fmla="*/ 121 h 171"/>
                    <a:gd name="T12" fmla="*/ 90 w 253"/>
                    <a:gd name="T13" fmla="*/ 171 h 171"/>
                    <a:gd name="T14" fmla="*/ 253 w 253"/>
                    <a:gd name="T15" fmla="*/ 171 h 171"/>
                    <a:gd name="T16" fmla="*/ 0 w 253"/>
                    <a:gd name="T17" fmla="*/ 23 h 171"/>
                    <a:gd name="T18" fmla="*/ 17 w 253"/>
                    <a:gd name="T19" fmla="*/ 40 h 171"/>
                    <a:gd name="T20" fmla="*/ 58 w 253"/>
                    <a:gd name="T21" fmla="*/ 0 h 171"/>
                    <a:gd name="T22" fmla="*/ 0 w 253"/>
                    <a:gd name="T23" fmla="*/ 121 h 171"/>
                    <a:gd name="T24" fmla="*/ 17 w 253"/>
                    <a:gd name="T25" fmla="*/ 138 h 171"/>
                    <a:gd name="T26" fmla="*/ 58 w 253"/>
                    <a:gd name="T27" fmla="*/ 9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171">
                      <a:moveTo>
                        <a:pt x="90" y="24"/>
                      </a:moveTo>
                      <a:lnTo>
                        <a:pt x="253" y="24"/>
                      </a:lnTo>
                      <a:moveTo>
                        <a:pt x="90" y="73"/>
                      </a:moveTo>
                      <a:lnTo>
                        <a:pt x="253" y="73"/>
                      </a:lnTo>
                      <a:moveTo>
                        <a:pt x="90" y="121"/>
                      </a:moveTo>
                      <a:lnTo>
                        <a:pt x="253" y="121"/>
                      </a:lnTo>
                      <a:moveTo>
                        <a:pt x="90" y="171"/>
                      </a:moveTo>
                      <a:lnTo>
                        <a:pt x="253" y="171"/>
                      </a:lnTo>
                      <a:moveTo>
                        <a:pt x="0" y="23"/>
                      </a:moveTo>
                      <a:lnTo>
                        <a:pt x="17" y="40"/>
                      </a:lnTo>
                      <a:lnTo>
                        <a:pt x="58" y="0"/>
                      </a:lnTo>
                      <a:moveTo>
                        <a:pt x="0" y="121"/>
                      </a:moveTo>
                      <a:lnTo>
                        <a:pt x="17" y="138"/>
                      </a:lnTo>
                      <a:lnTo>
                        <a:pt x="58" y="98"/>
                      </a:lnTo>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1" tIns="44820" rIns="89641" bIns="44820" numCol="1" anchor="t" anchorCtr="0" compatLnSpc="1">
                  <a:prstTxWarp prst="textNoShape">
                    <a:avLst/>
                  </a:prstTxWarp>
                </a:bodyPr>
                <a:lstStyle/>
                <a:p>
                  <a:pPr defTabSz="914411">
                    <a:defRPr/>
                  </a:pPr>
                  <a:endParaRPr lang="en-US" sz="1730">
                    <a:solidFill>
                      <a:srgbClr val="000000"/>
                    </a:solidFill>
                    <a:latin typeface="Segoe UI"/>
                  </a:endParaRPr>
                </a:p>
              </p:txBody>
            </p:sp>
          </p:grpSp>
        </p:grpSp>
        <p:grpSp>
          <p:nvGrpSpPr>
            <p:cNvPr id="27" name="Group 26">
              <a:extLst>
                <a:ext uri="{FF2B5EF4-FFF2-40B4-BE49-F238E27FC236}">
                  <a16:creationId xmlns:a16="http://schemas.microsoft.com/office/drawing/2014/main" id="{E96FA00E-54FF-105C-3378-0C499BE07A98}"/>
                </a:ext>
              </a:extLst>
            </p:cNvPr>
            <p:cNvGrpSpPr/>
            <p:nvPr/>
          </p:nvGrpSpPr>
          <p:grpSpPr>
            <a:xfrm rot="16200000">
              <a:off x="7846399" y="2895153"/>
              <a:ext cx="218510" cy="140610"/>
              <a:chOff x="520824" y="447402"/>
              <a:chExt cx="431011" cy="277346"/>
            </a:xfrm>
          </p:grpSpPr>
          <p:sp>
            <p:nvSpPr>
              <p:cNvPr id="28" name="Freeform 33">
                <a:extLst>
                  <a:ext uri="{FF2B5EF4-FFF2-40B4-BE49-F238E27FC236}">
                    <a16:creationId xmlns:a16="http://schemas.microsoft.com/office/drawing/2014/main" id="{EF4503E6-1185-914E-10A8-5F8768D1471C}"/>
                  </a:ext>
                </a:extLst>
              </p:cNvPr>
              <p:cNvSpPr/>
              <p:nvPr/>
            </p:nvSpPr>
            <p:spPr bwMode="auto">
              <a:xfrm rot="18900000">
                <a:off x="674488" y="447402"/>
                <a:ext cx="277347" cy="277346"/>
              </a:xfrm>
              <a:custGeom>
                <a:avLst/>
                <a:gdLst>
                  <a:gd name="connsiteX0" fmla="*/ 1592338 w 1648494"/>
                  <a:gd name="connsiteY0" fmla="*/ 56156 h 1648493"/>
                  <a:gd name="connsiteX1" fmla="*/ 1648494 w 1648494"/>
                  <a:gd name="connsiteY1" fmla="*/ 191729 h 1648493"/>
                  <a:gd name="connsiteX2" fmla="*/ 1648494 w 1648494"/>
                  <a:gd name="connsiteY2" fmla="*/ 1452716 h 1648493"/>
                  <a:gd name="connsiteX3" fmla="*/ 1592338 w 1648494"/>
                  <a:gd name="connsiteY3" fmla="*/ 1588289 h 1648493"/>
                  <a:gd name="connsiteX4" fmla="*/ 1589920 w 1648494"/>
                  <a:gd name="connsiteY4" fmla="*/ 1589919 h 1648493"/>
                  <a:gd name="connsiteX5" fmla="*/ 1588289 w 1648494"/>
                  <a:gd name="connsiteY5" fmla="*/ 1592338 h 1648493"/>
                  <a:gd name="connsiteX6" fmla="*/ 1452717 w 1648494"/>
                  <a:gd name="connsiteY6" fmla="*/ 1648493 h 1648493"/>
                  <a:gd name="connsiteX7" fmla="*/ 191729 w 1648494"/>
                  <a:gd name="connsiteY7" fmla="*/ 1648493 h 1648493"/>
                  <a:gd name="connsiteX8" fmla="*/ 0 w 1648494"/>
                  <a:gd name="connsiteY8" fmla="*/ 1456764 h 1648493"/>
                  <a:gd name="connsiteX9" fmla="*/ 191729 w 1648494"/>
                  <a:gd name="connsiteY9" fmla="*/ 1265036 h 1648493"/>
                  <a:gd name="connsiteX10" fmla="*/ 1265036 w 1648494"/>
                  <a:gd name="connsiteY10" fmla="*/ 1265036 h 1648493"/>
                  <a:gd name="connsiteX11" fmla="*/ 1265036 w 1648494"/>
                  <a:gd name="connsiteY11" fmla="*/ 191729 h 1648493"/>
                  <a:gd name="connsiteX12" fmla="*/ 1456765 w 1648494"/>
                  <a:gd name="connsiteY12" fmla="*/ 0 h 1648493"/>
                  <a:gd name="connsiteX13" fmla="*/ 1592338 w 1648494"/>
                  <a:gd name="connsiteY13" fmla="*/ 56156 h 164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8494" h="1648493">
                    <a:moveTo>
                      <a:pt x="1592338" y="56156"/>
                    </a:moveTo>
                    <a:cubicBezTo>
                      <a:pt x="1627034" y="90852"/>
                      <a:pt x="1648494" y="138785"/>
                      <a:pt x="1648494" y="191729"/>
                    </a:cubicBezTo>
                    <a:lnTo>
                      <a:pt x="1648494" y="1452716"/>
                    </a:lnTo>
                    <a:cubicBezTo>
                      <a:pt x="1648494" y="1505661"/>
                      <a:pt x="1627034" y="1553593"/>
                      <a:pt x="1592338" y="1588289"/>
                    </a:cubicBezTo>
                    <a:lnTo>
                      <a:pt x="1589920" y="1589919"/>
                    </a:lnTo>
                    <a:lnTo>
                      <a:pt x="1588289" y="1592338"/>
                    </a:lnTo>
                    <a:cubicBezTo>
                      <a:pt x="1553593" y="1627034"/>
                      <a:pt x="1505661" y="1648493"/>
                      <a:pt x="1452717" y="1648493"/>
                    </a:cubicBezTo>
                    <a:lnTo>
                      <a:pt x="191729" y="1648493"/>
                    </a:lnTo>
                    <a:cubicBezTo>
                      <a:pt x="85840" y="1648494"/>
                      <a:pt x="0" y="1562654"/>
                      <a:pt x="0" y="1456764"/>
                    </a:cubicBezTo>
                    <a:cubicBezTo>
                      <a:pt x="0" y="1350876"/>
                      <a:pt x="85841" y="1265035"/>
                      <a:pt x="191729" y="1265036"/>
                    </a:cubicBezTo>
                    <a:lnTo>
                      <a:pt x="1265036" y="1265036"/>
                    </a:lnTo>
                    <a:lnTo>
                      <a:pt x="1265036" y="191729"/>
                    </a:lnTo>
                    <a:cubicBezTo>
                      <a:pt x="1265036" y="85840"/>
                      <a:pt x="1350876" y="0"/>
                      <a:pt x="1456765" y="0"/>
                    </a:cubicBezTo>
                    <a:cubicBezTo>
                      <a:pt x="1509710" y="0"/>
                      <a:pt x="1557642" y="21460"/>
                      <a:pt x="1592338" y="56156"/>
                    </a:cubicBezTo>
                    <a:close/>
                  </a:path>
                </a:pathLst>
              </a:custGeom>
              <a:solidFill>
                <a:srgbClr val="449644"/>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134443" tIns="134443" rIns="134443" bIns="46608" numCol="1" rtlCol="0" anchor="ctr" anchorCtr="0" compatLnSpc="1">
                <a:prstTxWarp prst="textNoShape">
                  <a:avLst/>
                </a:prstTxWarp>
              </a:bodyPr>
              <a:lstStyle/>
              <a:p>
                <a:pPr algn="ctr" defTabSz="914203">
                  <a:spcBef>
                    <a:spcPct val="0"/>
                  </a:spcBef>
                  <a:spcAft>
                    <a:spcPts val="588"/>
                  </a:spcAft>
                  <a:defRPr/>
                </a:pPr>
                <a:endParaRPr lang="en-US" sz="1175">
                  <a:ln w="3175">
                    <a:noFill/>
                  </a:ln>
                  <a:gradFill>
                    <a:gsLst>
                      <a:gs pos="0">
                        <a:srgbClr val="6C6E6C"/>
                      </a:gs>
                      <a:gs pos="100000">
                        <a:srgbClr val="6C6E6C"/>
                      </a:gs>
                    </a:gsLst>
                    <a:lin ang="5400000" scaled="0"/>
                  </a:gradFill>
                  <a:latin typeface="Segoe UI Semibold"/>
                  <a:cs typeface="Segoe UI Semilight" panose="020B0402040204020203" pitchFamily="34" charset="0"/>
                </a:endParaRPr>
              </a:p>
            </p:txBody>
          </p:sp>
          <p:sp>
            <p:nvSpPr>
              <p:cNvPr id="29" name="Freeform 47">
                <a:extLst>
                  <a:ext uri="{FF2B5EF4-FFF2-40B4-BE49-F238E27FC236}">
                    <a16:creationId xmlns:a16="http://schemas.microsoft.com/office/drawing/2014/main" id="{7E5D4730-D06A-22E4-EEDD-8EB59C00A4C6}"/>
                  </a:ext>
                </a:extLst>
              </p:cNvPr>
              <p:cNvSpPr/>
              <p:nvPr/>
            </p:nvSpPr>
            <p:spPr bwMode="auto">
              <a:xfrm rot="18900000">
                <a:off x="520824" y="447402"/>
                <a:ext cx="277347" cy="277346"/>
              </a:xfrm>
              <a:custGeom>
                <a:avLst/>
                <a:gdLst>
                  <a:gd name="connsiteX0" fmla="*/ 1592338 w 1648494"/>
                  <a:gd name="connsiteY0" fmla="*/ 56156 h 1648493"/>
                  <a:gd name="connsiteX1" fmla="*/ 1648494 w 1648494"/>
                  <a:gd name="connsiteY1" fmla="*/ 191729 h 1648493"/>
                  <a:gd name="connsiteX2" fmla="*/ 1648494 w 1648494"/>
                  <a:gd name="connsiteY2" fmla="*/ 1452716 h 1648493"/>
                  <a:gd name="connsiteX3" fmla="*/ 1592338 w 1648494"/>
                  <a:gd name="connsiteY3" fmla="*/ 1588289 h 1648493"/>
                  <a:gd name="connsiteX4" fmla="*/ 1589920 w 1648494"/>
                  <a:gd name="connsiteY4" fmla="*/ 1589919 h 1648493"/>
                  <a:gd name="connsiteX5" fmla="*/ 1588289 w 1648494"/>
                  <a:gd name="connsiteY5" fmla="*/ 1592338 h 1648493"/>
                  <a:gd name="connsiteX6" fmla="*/ 1452717 w 1648494"/>
                  <a:gd name="connsiteY6" fmla="*/ 1648493 h 1648493"/>
                  <a:gd name="connsiteX7" fmla="*/ 191729 w 1648494"/>
                  <a:gd name="connsiteY7" fmla="*/ 1648493 h 1648493"/>
                  <a:gd name="connsiteX8" fmla="*/ 0 w 1648494"/>
                  <a:gd name="connsiteY8" fmla="*/ 1456764 h 1648493"/>
                  <a:gd name="connsiteX9" fmla="*/ 191729 w 1648494"/>
                  <a:gd name="connsiteY9" fmla="*/ 1265036 h 1648493"/>
                  <a:gd name="connsiteX10" fmla="*/ 1265036 w 1648494"/>
                  <a:gd name="connsiteY10" fmla="*/ 1265036 h 1648493"/>
                  <a:gd name="connsiteX11" fmla="*/ 1265036 w 1648494"/>
                  <a:gd name="connsiteY11" fmla="*/ 191729 h 1648493"/>
                  <a:gd name="connsiteX12" fmla="*/ 1456765 w 1648494"/>
                  <a:gd name="connsiteY12" fmla="*/ 0 h 1648493"/>
                  <a:gd name="connsiteX13" fmla="*/ 1592338 w 1648494"/>
                  <a:gd name="connsiteY13" fmla="*/ 56156 h 164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8494" h="1648493">
                    <a:moveTo>
                      <a:pt x="1592338" y="56156"/>
                    </a:moveTo>
                    <a:cubicBezTo>
                      <a:pt x="1627034" y="90852"/>
                      <a:pt x="1648494" y="138785"/>
                      <a:pt x="1648494" y="191729"/>
                    </a:cubicBezTo>
                    <a:lnTo>
                      <a:pt x="1648494" y="1452716"/>
                    </a:lnTo>
                    <a:cubicBezTo>
                      <a:pt x="1648494" y="1505661"/>
                      <a:pt x="1627034" y="1553593"/>
                      <a:pt x="1592338" y="1588289"/>
                    </a:cubicBezTo>
                    <a:lnTo>
                      <a:pt x="1589920" y="1589919"/>
                    </a:lnTo>
                    <a:lnTo>
                      <a:pt x="1588289" y="1592338"/>
                    </a:lnTo>
                    <a:cubicBezTo>
                      <a:pt x="1553593" y="1627034"/>
                      <a:pt x="1505661" y="1648493"/>
                      <a:pt x="1452717" y="1648493"/>
                    </a:cubicBezTo>
                    <a:lnTo>
                      <a:pt x="191729" y="1648493"/>
                    </a:lnTo>
                    <a:cubicBezTo>
                      <a:pt x="85840" y="1648494"/>
                      <a:pt x="0" y="1562654"/>
                      <a:pt x="0" y="1456764"/>
                    </a:cubicBezTo>
                    <a:cubicBezTo>
                      <a:pt x="0" y="1350876"/>
                      <a:pt x="85841" y="1265035"/>
                      <a:pt x="191729" y="1265036"/>
                    </a:cubicBezTo>
                    <a:lnTo>
                      <a:pt x="1265036" y="1265036"/>
                    </a:lnTo>
                    <a:lnTo>
                      <a:pt x="1265036" y="191729"/>
                    </a:lnTo>
                    <a:cubicBezTo>
                      <a:pt x="1265036" y="85840"/>
                      <a:pt x="1350876" y="0"/>
                      <a:pt x="1456765" y="0"/>
                    </a:cubicBezTo>
                    <a:cubicBezTo>
                      <a:pt x="1509710" y="0"/>
                      <a:pt x="1557642" y="21460"/>
                      <a:pt x="1592338" y="56156"/>
                    </a:cubicBezTo>
                    <a:close/>
                  </a:path>
                </a:pathLst>
              </a:custGeom>
              <a:solidFill>
                <a:schemeClr val="accent1"/>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134443" tIns="134443" rIns="134443" bIns="46608" numCol="1" rtlCol="0" anchor="ctr" anchorCtr="0" compatLnSpc="1">
                <a:prstTxWarp prst="textNoShape">
                  <a:avLst/>
                </a:prstTxWarp>
              </a:bodyPr>
              <a:lstStyle/>
              <a:p>
                <a:pPr algn="ctr" defTabSz="914203">
                  <a:spcBef>
                    <a:spcPct val="0"/>
                  </a:spcBef>
                  <a:spcAft>
                    <a:spcPts val="588"/>
                  </a:spcAft>
                  <a:defRPr/>
                </a:pPr>
                <a:endParaRPr lang="en-US" sz="1175">
                  <a:ln w="3175">
                    <a:noFill/>
                  </a:ln>
                  <a:gradFill>
                    <a:gsLst>
                      <a:gs pos="0">
                        <a:srgbClr val="6C6E6C"/>
                      </a:gs>
                      <a:gs pos="100000">
                        <a:srgbClr val="6C6E6C"/>
                      </a:gs>
                    </a:gsLst>
                    <a:lin ang="5400000" scaled="0"/>
                  </a:gradFill>
                  <a:latin typeface="Segoe UI Semibold"/>
                  <a:cs typeface="Segoe UI Semilight" panose="020B0402040204020203" pitchFamily="34" charset="0"/>
                </a:endParaRPr>
              </a:p>
            </p:txBody>
          </p:sp>
        </p:grpSp>
        <p:grpSp>
          <p:nvGrpSpPr>
            <p:cNvPr id="30" name="Group 29">
              <a:extLst>
                <a:ext uri="{FF2B5EF4-FFF2-40B4-BE49-F238E27FC236}">
                  <a16:creationId xmlns:a16="http://schemas.microsoft.com/office/drawing/2014/main" id="{CA9C5056-83F2-7A69-4D99-A1DA55D1F64A}"/>
                </a:ext>
              </a:extLst>
            </p:cNvPr>
            <p:cNvGrpSpPr/>
            <p:nvPr/>
          </p:nvGrpSpPr>
          <p:grpSpPr>
            <a:xfrm rot="16200000">
              <a:off x="7846399" y="3850845"/>
              <a:ext cx="218510" cy="140610"/>
              <a:chOff x="520824" y="447402"/>
              <a:chExt cx="431011" cy="277346"/>
            </a:xfrm>
          </p:grpSpPr>
          <p:sp>
            <p:nvSpPr>
              <p:cNvPr id="31" name="Freeform 33">
                <a:extLst>
                  <a:ext uri="{FF2B5EF4-FFF2-40B4-BE49-F238E27FC236}">
                    <a16:creationId xmlns:a16="http://schemas.microsoft.com/office/drawing/2014/main" id="{8AB7D68C-DF82-2C83-9F1C-E4D862126DF5}"/>
                  </a:ext>
                </a:extLst>
              </p:cNvPr>
              <p:cNvSpPr/>
              <p:nvPr/>
            </p:nvSpPr>
            <p:spPr bwMode="auto">
              <a:xfrm rot="18900000">
                <a:off x="674488" y="447402"/>
                <a:ext cx="277347" cy="277346"/>
              </a:xfrm>
              <a:custGeom>
                <a:avLst/>
                <a:gdLst>
                  <a:gd name="connsiteX0" fmla="*/ 1592338 w 1648494"/>
                  <a:gd name="connsiteY0" fmla="*/ 56156 h 1648493"/>
                  <a:gd name="connsiteX1" fmla="*/ 1648494 w 1648494"/>
                  <a:gd name="connsiteY1" fmla="*/ 191729 h 1648493"/>
                  <a:gd name="connsiteX2" fmla="*/ 1648494 w 1648494"/>
                  <a:gd name="connsiteY2" fmla="*/ 1452716 h 1648493"/>
                  <a:gd name="connsiteX3" fmla="*/ 1592338 w 1648494"/>
                  <a:gd name="connsiteY3" fmla="*/ 1588289 h 1648493"/>
                  <a:gd name="connsiteX4" fmla="*/ 1589920 w 1648494"/>
                  <a:gd name="connsiteY4" fmla="*/ 1589919 h 1648493"/>
                  <a:gd name="connsiteX5" fmla="*/ 1588289 w 1648494"/>
                  <a:gd name="connsiteY5" fmla="*/ 1592338 h 1648493"/>
                  <a:gd name="connsiteX6" fmla="*/ 1452717 w 1648494"/>
                  <a:gd name="connsiteY6" fmla="*/ 1648493 h 1648493"/>
                  <a:gd name="connsiteX7" fmla="*/ 191729 w 1648494"/>
                  <a:gd name="connsiteY7" fmla="*/ 1648493 h 1648493"/>
                  <a:gd name="connsiteX8" fmla="*/ 0 w 1648494"/>
                  <a:gd name="connsiteY8" fmla="*/ 1456764 h 1648493"/>
                  <a:gd name="connsiteX9" fmla="*/ 191729 w 1648494"/>
                  <a:gd name="connsiteY9" fmla="*/ 1265036 h 1648493"/>
                  <a:gd name="connsiteX10" fmla="*/ 1265036 w 1648494"/>
                  <a:gd name="connsiteY10" fmla="*/ 1265036 h 1648493"/>
                  <a:gd name="connsiteX11" fmla="*/ 1265036 w 1648494"/>
                  <a:gd name="connsiteY11" fmla="*/ 191729 h 1648493"/>
                  <a:gd name="connsiteX12" fmla="*/ 1456765 w 1648494"/>
                  <a:gd name="connsiteY12" fmla="*/ 0 h 1648493"/>
                  <a:gd name="connsiteX13" fmla="*/ 1592338 w 1648494"/>
                  <a:gd name="connsiteY13" fmla="*/ 56156 h 164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8494" h="1648493">
                    <a:moveTo>
                      <a:pt x="1592338" y="56156"/>
                    </a:moveTo>
                    <a:cubicBezTo>
                      <a:pt x="1627034" y="90852"/>
                      <a:pt x="1648494" y="138785"/>
                      <a:pt x="1648494" y="191729"/>
                    </a:cubicBezTo>
                    <a:lnTo>
                      <a:pt x="1648494" y="1452716"/>
                    </a:lnTo>
                    <a:cubicBezTo>
                      <a:pt x="1648494" y="1505661"/>
                      <a:pt x="1627034" y="1553593"/>
                      <a:pt x="1592338" y="1588289"/>
                    </a:cubicBezTo>
                    <a:lnTo>
                      <a:pt x="1589920" y="1589919"/>
                    </a:lnTo>
                    <a:lnTo>
                      <a:pt x="1588289" y="1592338"/>
                    </a:lnTo>
                    <a:cubicBezTo>
                      <a:pt x="1553593" y="1627034"/>
                      <a:pt x="1505661" y="1648493"/>
                      <a:pt x="1452717" y="1648493"/>
                    </a:cubicBezTo>
                    <a:lnTo>
                      <a:pt x="191729" y="1648493"/>
                    </a:lnTo>
                    <a:cubicBezTo>
                      <a:pt x="85840" y="1648494"/>
                      <a:pt x="0" y="1562654"/>
                      <a:pt x="0" y="1456764"/>
                    </a:cubicBezTo>
                    <a:cubicBezTo>
                      <a:pt x="0" y="1350876"/>
                      <a:pt x="85841" y="1265035"/>
                      <a:pt x="191729" y="1265036"/>
                    </a:cubicBezTo>
                    <a:lnTo>
                      <a:pt x="1265036" y="1265036"/>
                    </a:lnTo>
                    <a:lnTo>
                      <a:pt x="1265036" y="191729"/>
                    </a:lnTo>
                    <a:cubicBezTo>
                      <a:pt x="1265036" y="85840"/>
                      <a:pt x="1350876" y="0"/>
                      <a:pt x="1456765" y="0"/>
                    </a:cubicBezTo>
                    <a:cubicBezTo>
                      <a:pt x="1509710" y="0"/>
                      <a:pt x="1557642" y="21460"/>
                      <a:pt x="1592338" y="56156"/>
                    </a:cubicBezTo>
                    <a:close/>
                  </a:path>
                </a:pathLst>
              </a:custGeom>
              <a:solidFill>
                <a:srgbClr val="449644"/>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134443" tIns="134443" rIns="134443" bIns="46608" numCol="1" rtlCol="0" anchor="ctr" anchorCtr="0" compatLnSpc="1">
                <a:prstTxWarp prst="textNoShape">
                  <a:avLst/>
                </a:prstTxWarp>
              </a:bodyPr>
              <a:lstStyle/>
              <a:p>
                <a:pPr algn="ctr" defTabSz="914203">
                  <a:spcBef>
                    <a:spcPct val="0"/>
                  </a:spcBef>
                  <a:spcAft>
                    <a:spcPts val="588"/>
                  </a:spcAft>
                  <a:defRPr/>
                </a:pPr>
                <a:endParaRPr lang="en-US" sz="1175">
                  <a:ln w="3175">
                    <a:noFill/>
                  </a:ln>
                  <a:gradFill>
                    <a:gsLst>
                      <a:gs pos="0">
                        <a:srgbClr val="6C6E6C"/>
                      </a:gs>
                      <a:gs pos="100000">
                        <a:srgbClr val="6C6E6C"/>
                      </a:gs>
                    </a:gsLst>
                    <a:lin ang="5400000" scaled="0"/>
                  </a:gradFill>
                  <a:latin typeface="Segoe UI Semibold"/>
                  <a:cs typeface="Segoe UI Semilight" panose="020B0402040204020203" pitchFamily="34" charset="0"/>
                </a:endParaRPr>
              </a:p>
            </p:txBody>
          </p:sp>
          <p:sp>
            <p:nvSpPr>
              <p:cNvPr id="64" name="Freeform 47">
                <a:extLst>
                  <a:ext uri="{FF2B5EF4-FFF2-40B4-BE49-F238E27FC236}">
                    <a16:creationId xmlns:a16="http://schemas.microsoft.com/office/drawing/2014/main" id="{D2480174-90E0-AB14-F174-E676D99EF7A5}"/>
                  </a:ext>
                </a:extLst>
              </p:cNvPr>
              <p:cNvSpPr/>
              <p:nvPr/>
            </p:nvSpPr>
            <p:spPr bwMode="auto">
              <a:xfrm rot="18900000">
                <a:off x="520824" y="447402"/>
                <a:ext cx="277347" cy="277346"/>
              </a:xfrm>
              <a:custGeom>
                <a:avLst/>
                <a:gdLst>
                  <a:gd name="connsiteX0" fmla="*/ 1592338 w 1648494"/>
                  <a:gd name="connsiteY0" fmla="*/ 56156 h 1648493"/>
                  <a:gd name="connsiteX1" fmla="*/ 1648494 w 1648494"/>
                  <a:gd name="connsiteY1" fmla="*/ 191729 h 1648493"/>
                  <a:gd name="connsiteX2" fmla="*/ 1648494 w 1648494"/>
                  <a:gd name="connsiteY2" fmla="*/ 1452716 h 1648493"/>
                  <a:gd name="connsiteX3" fmla="*/ 1592338 w 1648494"/>
                  <a:gd name="connsiteY3" fmla="*/ 1588289 h 1648493"/>
                  <a:gd name="connsiteX4" fmla="*/ 1589920 w 1648494"/>
                  <a:gd name="connsiteY4" fmla="*/ 1589919 h 1648493"/>
                  <a:gd name="connsiteX5" fmla="*/ 1588289 w 1648494"/>
                  <a:gd name="connsiteY5" fmla="*/ 1592338 h 1648493"/>
                  <a:gd name="connsiteX6" fmla="*/ 1452717 w 1648494"/>
                  <a:gd name="connsiteY6" fmla="*/ 1648493 h 1648493"/>
                  <a:gd name="connsiteX7" fmla="*/ 191729 w 1648494"/>
                  <a:gd name="connsiteY7" fmla="*/ 1648493 h 1648493"/>
                  <a:gd name="connsiteX8" fmla="*/ 0 w 1648494"/>
                  <a:gd name="connsiteY8" fmla="*/ 1456764 h 1648493"/>
                  <a:gd name="connsiteX9" fmla="*/ 191729 w 1648494"/>
                  <a:gd name="connsiteY9" fmla="*/ 1265036 h 1648493"/>
                  <a:gd name="connsiteX10" fmla="*/ 1265036 w 1648494"/>
                  <a:gd name="connsiteY10" fmla="*/ 1265036 h 1648493"/>
                  <a:gd name="connsiteX11" fmla="*/ 1265036 w 1648494"/>
                  <a:gd name="connsiteY11" fmla="*/ 191729 h 1648493"/>
                  <a:gd name="connsiteX12" fmla="*/ 1456765 w 1648494"/>
                  <a:gd name="connsiteY12" fmla="*/ 0 h 1648493"/>
                  <a:gd name="connsiteX13" fmla="*/ 1592338 w 1648494"/>
                  <a:gd name="connsiteY13" fmla="*/ 56156 h 164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8494" h="1648493">
                    <a:moveTo>
                      <a:pt x="1592338" y="56156"/>
                    </a:moveTo>
                    <a:cubicBezTo>
                      <a:pt x="1627034" y="90852"/>
                      <a:pt x="1648494" y="138785"/>
                      <a:pt x="1648494" y="191729"/>
                    </a:cubicBezTo>
                    <a:lnTo>
                      <a:pt x="1648494" y="1452716"/>
                    </a:lnTo>
                    <a:cubicBezTo>
                      <a:pt x="1648494" y="1505661"/>
                      <a:pt x="1627034" y="1553593"/>
                      <a:pt x="1592338" y="1588289"/>
                    </a:cubicBezTo>
                    <a:lnTo>
                      <a:pt x="1589920" y="1589919"/>
                    </a:lnTo>
                    <a:lnTo>
                      <a:pt x="1588289" y="1592338"/>
                    </a:lnTo>
                    <a:cubicBezTo>
                      <a:pt x="1553593" y="1627034"/>
                      <a:pt x="1505661" y="1648493"/>
                      <a:pt x="1452717" y="1648493"/>
                    </a:cubicBezTo>
                    <a:lnTo>
                      <a:pt x="191729" y="1648493"/>
                    </a:lnTo>
                    <a:cubicBezTo>
                      <a:pt x="85840" y="1648494"/>
                      <a:pt x="0" y="1562654"/>
                      <a:pt x="0" y="1456764"/>
                    </a:cubicBezTo>
                    <a:cubicBezTo>
                      <a:pt x="0" y="1350876"/>
                      <a:pt x="85841" y="1265035"/>
                      <a:pt x="191729" y="1265036"/>
                    </a:cubicBezTo>
                    <a:lnTo>
                      <a:pt x="1265036" y="1265036"/>
                    </a:lnTo>
                    <a:lnTo>
                      <a:pt x="1265036" y="191729"/>
                    </a:lnTo>
                    <a:cubicBezTo>
                      <a:pt x="1265036" y="85840"/>
                      <a:pt x="1350876" y="0"/>
                      <a:pt x="1456765" y="0"/>
                    </a:cubicBezTo>
                    <a:cubicBezTo>
                      <a:pt x="1509710" y="0"/>
                      <a:pt x="1557642" y="21460"/>
                      <a:pt x="1592338" y="56156"/>
                    </a:cubicBezTo>
                    <a:close/>
                  </a:path>
                </a:pathLst>
              </a:custGeom>
              <a:solidFill>
                <a:schemeClr val="accent1"/>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134443" tIns="134443" rIns="134443" bIns="46608" numCol="1" rtlCol="0" anchor="ctr" anchorCtr="0" compatLnSpc="1">
                <a:prstTxWarp prst="textNoShape">
                  <a:avLst/>
                </a:prstTxWarp>
              </a:bodyPr>
              <a:lstStyle/>
              <a:p>
                <a:pPr algn="ctr" defTabSz="914203">
                  <a:spcBef>
                    <a:spcPct val="0"/>
                  </a:spcBef>
                  <a:spcAft>
                    <a:spcPts val="588"/>
                  </a:spcAft>
                  <a:defRPr/>
                </a:pPr>
                <a:endParaRPr lang="en-US" sz="1175">
                  <a:ln w="3175">
                    <a:noFill/>
                  </a:ln>
                  <a:gradFill>
                    <a:gsLst>
                      <a:gs pos="0">
                        <a:srgbClr val="6C6E6C"/>
                      </a:gs>
                      <a:gs pos="100000">
                        <a:srgbClr val="6C6E6C"/>
                      </a:gs>
                    </a:gsLst>
                    <a:lin ang="5400000" scaled="0"/>
                  </a:gradFill>
                  <a:latin typeface="Segoe UI Semibold"/>
                  <a:cs typeface="Segoe UI Semilight" panose="020B0402040204020203" pitchFamily="34" charset="0"/>
                </a:endParaRPr>
              </a:p>
            </p:txBody>
          </p:sp>
        </p:grpSp>
        <p:grpSp>
          <p:nvGrpSpPr>
            <p:cNvPr id="65" name="Group 64">
              <a:extLst>
                <a:ext uri="{FF2B5EF4-FFF2-40B4-BE49-F238E27FC236}">
                  <a16:creationId xmlns:a16="http://schemas.microsoft.com/office/drawing/2014/main" id="{8A48F1D0-9B82-09AB-269F-F23C108AE43D}"/>
                </a:ext>
              </a:extLst>
            </p:cNvPr>
            <p:cNvGrpSpPr/>
            <p:nvPr/>
          </p:nvGrpSpPr>
          <p:grpSpPr>
            <a:xfrm rot="16200000">
              <a:off x="7846397" y="4806539"/>
              <a:ext cx="218512" cy="140608"/>
              <a:chOff x="520824" y="447402"/>
              <a:chExt cx="431011" cy="277346"/>
            </a:xfrm>
          </p:grpSpPr>
          <p:sp>
            <p:nvSpPr>
              <p:cNvPr id="66" name="Freeform 33">
                <a:extLst>
                  <a:ext uri="{FF2B5EF4-FFF2-40B4-BE49-F238E27FC236}">
                    <a16:creationId xmlns:a16="http://schemas.microsoft.com/office/drawing/2014/main" id="{BEEEFDF9-BC8B-BED5-B8D8-8DE21E2306C1}"/>
                  </a:ext>
                </a:extLst>
              </p:cNvPr>
              <p:cNvSpPr/>
              <p:nvPr/>
            </p:nvSpPr>
            <p:spPr bwMode="auto">
              <a:xfrm rot="18900000">
                <a:off x="674488" y="447402"/>
                <a:ext cx="277347" cy="277346"/>
              </a:xfrm>
              <a:custGeom>
                <a:avLst/>
                <a:gdLst>
                  <a:gd name="connsiteX0" fmla="*/ 1592338 w 1648494"/>
                  <a:gd name="connsiteY0" fmla="*/ 56156 h 1648493"/>
                  <a:gd name="connsiteX1" fmla="*/ 1648494 w 1648494"/>
                  <a:gd name="connsiteY1" fmla="*/ 191729 h 1648493"/>
                  <a:gd name="connsiteX2" fmla="*/ 1648494 w 1648494"/>
                  <a:gd name="connsiteY2" fmla="*/ 1452716 h 1648493"/>
                  <a:gd name="connsiteX3" fmla="*/ 1592338 w 1648494"/>
                  <a:gd name="connsiteY3" fmla="*/ 1588289 h 1648493"/>
                  <a:gd name="connsiteX4" fmla="*/ 1589920 w 1648494"/>
                  <a:gd name="connsiteY4" fmla="*/ 1589919 h 1648493"/>
                  <a:gd name="connsiteX5" fmla="*/ 1588289 w 1648494"/>
                  <a:gd name="connsiteY5" fmla="*/ 1592338 h 1648493"/>
                  <a:gd name="connsiteX6" fmla="*/ 1452717 w 1648494"/>
                  <a:gd name="connsiteY6" fmla="*/ 1648493 h 1648493"/>
                  <a:gd name="connsiteX7" fmla="*/ 191729 w 1648494"/>
                  <a:gd name="connsiteY7" fmla="*/ 1648493 h 1648493"/>
                  <a:gd name="connsiteX8" fmla="*/ 0 w 1648494"/>
                  <a:gd name="connsiteY8" fmla="*/ 1456764 h 1648493"/>
                  <a:gd name="connsiteX9" fmla="*/ 191729 w 1648494"/>
                  <a:gd name="connsiteY9" fmla="*/ 1265036 h 1648493"/>
                  <a:gd name="connsiteX10" fmla="*/ 1265036 w 1648494"/>
                  <a:gd name="connsiteY10" fmla="*/ 1265036 h 1648493"/>
                  <a:gd name="connsiteX11" fmla="*/ 1265036 w 1648494"/>
                  <a:gd name="connsiteY11" fmla="*/ 191729 h 1648493"/>
                  <a:gd name="connsiteX12" fmla="*/ 1456765 w 1648494"/>
                  <a:gd name="connsiteY12" fmla="*/ 0 h 1648493"/>
                  <a:gd name="connsiteX13" fmla="*/ 1592338 w 1648494"/>
                  <a:gd name="connsiteY13" fmla="*/ 56156 h 164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8494" h="1648493">
                    <a:moveTo>
                      <a:pt x="1592338" y="56156"/>
                    </a:moveTo>
                    <a:cubicBezTo>
                      <a:pt x="1627034" y="90852"/>
                      <a:pt x="1648494" y="138785"/>
                      <a:pt x="1648494" y="191729"/>
                    </a:cubicBezTo>
                    <a:lnTo>
                      <a:pt x="1648494" y="1452716"/>
                    </a:lnTo>
                    <a:cubicBezTo>
                      <a:pt x="1648494" y="1505661"/>
                      <a:pt x="1627034" y="1553593"/>
                      <a:pt x="1592338" y="1588289"/>
                    </a:cubicBezTo>
                    <a:lnTo>
                      <a:pt x="1589920" y="1589919"/>
                    </a:lnTo>
                    <a:lnTo>
                      <a:pt x="1588289" y="1592338"/>
                    </a:lnTo>
                    <a:cubicBezTo>
                      <a:pt x="1553593" y="1627034"/>
                      <a:pt x="1505661" y="1648493"/>
                      <a:pt x="1452717" y="1648493"/>
                    </a:cubicBezTo>
                    <a:lnTo>
                      <a:pt x="191729" y="1648493"/>
                    </a:lnTo>
                    <a:cubicBezTo>
                      <a:pt x="85840" y="1648494"/>
                      <a:pt x="0" y="1562654"/>
                      <a:pt x="0" y="1456764"/>
                    </a:cubicBezTo>
                    <a:cubicBezTo>
                      <a:pt x="0" y="1350876"/>
                      <a:pt x="85841" y="1265035"/>
                      <a:pt x="191729" y="1265036"/>
                    </a:cubicBezTo>
                    <a:lnTo>
                      <a:pt x="1265036" y="1265036"/>
                    </a:lnTo>
                    <a:lnTo>
                      <a:pt x="1265036" y="191729"/>
                    </a:lnTo>
                    <a:cubicBezTo>
                      <a:pt x="1265036" y="85840"/>
                      <a:pt x="1350876" y="0"/>
                      <a:pt x="1456765" y="0"/>
                    </a:cubicBezTo>
                    <a:cubicBezTo>
                      <a:pt x="1509710" y="0"/>
                      <a:pt x="1557642" y="21460"/>
                      <a:pt x="1592338" y="56156"/>
                    </a:cubicBezTo>
                    <a:close/>
                  </a:path>
                </a:pathLst>
              </a:custGeom>
              <a:solidFill>
                <a:srgbClr val="449644"/>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134443" tIns="134443" rIns="134443" bIns="46608" numCol="1" rtlCol="0" anchor="ctr" anchorCtr="0" compatLnSpc="1">
                <a:prstTxWarp prst="textNoShape">
                  <a:avLst/>
                </a:prstTxWarp>
              </a:bodyPr>
              <a:lstStyle/>
              <a:p>
                <a:pPr algn="ctr" defTabSz="914203">
                  <a:spcBef>
                    <a:spcPct val="0"/>
                  </a:spcBef>
                  <a:spcAft>
                    <a:spcPts val="588"/>
                  </a:spcAft>
                  <a:defRPr/>
                </a:pPr>
                <a:endParaRPr lang="en-US" sz="1175">
                  <a:ln w="3175">
                    <a:noFill/>
                  </a:ln>
                  <a:gradFill>
                    <a:gsLst>
                      <a:gs pos="0">
                        <a:srgbClr val="6C6E6C"/>
                      </a:gs>
                      <a:gs pos="100000">
                        <a:srgbClr val="6C6E6C"/>
                      </a:gs>
                    </a:gsLst>
                    <a:lin ang="5400000" scaled="0"/>
                  </a:gradFill>
                  <a:latin typeface="Segoe UI Semibold"/>
                  <a:cs typeface="Segoe UI Semilight" panose="020B0402040204020203" pitchFamily="34" charset="0"/>
                </a:endParaRPr>
              </a:p>
            </p:txBody>
          </p:sp>
          <p:sp>
            <p:nvSpPr>
              <p:cNvPr id="67" name="Freeform 47">
                <a:extLst>
                  <a:ext uri="{FF2B5EF4-FFF2-40B4-BE49-F238E27FC236}">
                    <a16:creationId xmlns:a16="http://schemas.microsoft.com/office/drawing/2014/main" id="{703C33E5-85C9-6A9F-7527-67D4880B0D3F}"/>
                  </a:ext>
                </a:extLst>
              </p:cNvPr>
              <p:cNvSpPr/>
              <p:nvPr/>
            </p:nvSpPr>
            <p:spPr bwMode="auto">
              <a:xfrm rot="18900000">
                <a:off x="520824" y="447402"/>
                <a:ext cx="277347" cy="277346"/>
              </a:xfrm>
              <a:custGeom>
                <a:avLst/>
                <a:gdLst>
                  <a:gd name="connsiteX0" fmla="*/ 1592338 w 1648494"/>
                  <a:gd name="connsiteY0" fmla="*/ 56156 h 1648493"/>
                  <a:gd name="connsiteX1" fmla="*/ 1648494 w 1648494"/>
                  <a:gd name="connsiteY1" fmla="*/ 191729 h 1648493"/>
                  <a:gd name="connsiteX2" fmla="*/ 1648494 w 1648494"/>
                  <a:gd name="connsiteY2" fmla="*/ 1452716 h 1648493"/>
                  <a:gd name="connsiteX3" fmla="*/ 1592338 w 1648494"/>
                  <a:gd name="connsiteY3" fmla="*/ 1588289 h 1648493"/>
                  <a:gd name="connsiteX4" fmla="*/ 1589920 w 1648494"/>
                  <a:gd name="connsiteY4" fmla="*/ 1589919 h 1648493"/>
                  <a:gd name="connsiteX5" fmla="*/ 1588289 w 1648494"/>
                  <a:gd name="connsiteY5" fmla="*/ 1592338 h 1648493"/>
                  <a:gd name="connsiteX6" fmla="*/ 1452717 w 1648494"/>
                  <a:gd name="connsiteY6" fmla="*/ 1648493 h 1648493"/>
                  <a:gd name="connsiteX7" fmla="*/ 191729 w 1648494"/>
                  <a:gd name="connsiteY7" fmla="*/ 1648493 h 1648493"/>
                  <a:gd name="connsiteX8" fmla="*/ 0 w 1648494"/>
                  <a:gd name="connsiteY8" fmla="*/ 1456764 h 1648493"/>
                  <a:gd name="connsiteX9" fmla="*/ 191729 w 1648494"/>
                  <a:gd name="connsiteY9" fmla="*/ 1265036 h 1648493"/>
                  <a:gd name="connsiteX10" fmla="*/ 1265036 w 1648494"/>
                  <a:gd name="connsiteY10" fmla="*/ 1265036 h 1648493"/>
                  <a:gd name="connsiteX11" fmla="*/ 1265036 w 1648494"/>
                  <a:gd name="connsiteY11" fmla="*/ 191729 h 1648493"/>
                  <a:gd name="connsiteX12" fmla="*/ 1456765 w 1648494"/>
                  <a:gd name="connsiteY12" fmla="*/ 0 h 1648493"/>
                  <a:gd name="connsiteX13" fmla="*/ 1592338 w 1648494"/>
                  <a:gd name="connsiteY13" fmla="*/ 56156 h 164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8494" h="1648493">
                    <a:moveTo>
                      <a:pt x="1592338" y="56156"/>
                    </a:moveTo>
                    <a:cubicBezTo>
                      <a:pt x="1627034" y="90852"/>
                      <a:pt x="1648494" y="138785"/>
                      <a:pt x="1648494" y="191729"/>
                    </a:cubicBezTo>
                    <a:lnTo>
                      <a:pt x="1648494" y="1452716"/>
                    </a:lnTo>
                    <a:cubicBezTo>
                      <a:pt x="1648494" y="1505661"/>
                      <a:pt x="1627034" y="1553593"/>
                      <a:pt x="1592338" y="1588289"/>
                    </a:cubicBezTo>
                    <a:lnTo>
                      <a:pt x="1589920" y="1589919"/>
                    </a:lnTo>
                    <a:lnTo>
                      <a:pt x="1588289" y="1592338"/>
                    </a:lnTo>
                    <a:cubicBezTo>
                      <a:pt x="1553593" y="1627034"/>
                      <a:pt x="1505661" y="1648493"/>
                      <a:pt x="1452717" y="1648493"/>
                    </a:cubicBezTo>
                    <a:lnTo>
                      <a:pt x="191729" y="1648493"/>
                    </a:lnTo>
                    <a:cubicBezTo>
                      <a:pt x="85840" y="1648494"/>
                      <a:pt x="0" y="1562654"/>
                      <a:pt x="0" y="1456764"/>
                    </a:cubicBezTo>
                    <a:cubicBezTo>
                      <a:pt x="0" y="1350876"/>
                      <a:pt x="85841" y="1265035"/>
                      <a:pt x="191729" y="1265036"/>
                    </a:cubicBezTo>
                    <a:lnTo>
                      <a:pt x="1265036" y="1265036"/>
                    </a:lnTo>
                    <a:lnTo>
                      <a:pt x="1265036" y="191729"/>
                    </a:lnTo>
                    <a:cubicBezTo>
                      <a:pt x="1265036" y="85840"/>
                      <a:pt x="1350876" y="0"/>
                      <a:pt x="1456765" y="0"/>
                    </a:cubicBezTo>
                    <a:cubicBezTo>
                      <a:pt x="1509710" y="0"/>
                      <a:pt x="1557642" y="21460"/>
                      <a:pt x="1592338" y="56156"/>
                    </a:cubicBezTo>
                    <a:close/>
                  </a:path>
                </a:pathLst>
              </a:custGeom>
              <a:solidFill>
                <a:schemeClr val="accent1"/>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134443" tIns="134443" rIns="134443" bIns="46608" numCol="1" rtlCol="0" anchor="ctr" anchorCtr="0" compatLnSpc="1">
                <a:prstTxWarp prst="textNoShape">
                  <a:avLst/>
                </a:prstTxWarp>
              </a:bodyPr>
              <a:lstStyle/>
              <a:p>
                <a:pPr algn="ctr" defTabSz="914203">
                  <a:spcBef>
                    <a:spcPct val="0"/>
                  </a:spcBef>
                  <a:spcAft>
                    <a:spcPts val="588"/>
                  </a:spcAft>
                  <a:defRPr/>
                </a:pPr>
                <a:endParaRPr lang="en-US" sz="1175">
                  <a:ln w="3175">
                    <a:noFill/>
                  </a:ln>
                  <a:gradFill>
                    <a:gsLst>
                      <a:gs pos="0">
                        <a:srgbClr val="6C6E6C"/>
                      </a:gs>
                      <a:gs pos="100000">
                        <a:srgbClr val="6C6E6C"/>
                      </a:gs>
                    </a:gsLst>
                    <a:lin ang="5400000" scaled="0"/>
                  </a:gradFill>
                  <a:latin typeface="Segoe UI Semibold"/>
                  <a:cs typeface="Segoe UI Semilight" panose="020B0402040204020203" pitchFamily="34" charset="0"/>
                </a:endParaRPr>
              </a:p>
            </p:txBody>
          </p:sp>
        </p:grpSp>
      </p:grpSp>
      <p:grpSp>
        <p:nvGrpSpPr>
          <p:cNvPr id="75" name="Group 74">
            <a:extLst>
              <a:ext uri="{FF2B5EF4-FFF2-40B4-BE49-F238E27FC236}">
                <a16:creationId xmlns:a16="http://schemas.microsoft.com/office/drawing/2014/main" id="{E68E2D5C-A8D6-6DA8-BDCC-17A03864BE24}"/>
              </a:ext>
            </a:extLst>
          </p:cNvPr>
          <p:cNvGrpSpPr/>
          <p:nvPr/>
        </p:nvGrpSpPr>
        <p:grpSpPr>
          <a:xfrm>
            <a:off x="85" y="1307651"/>
            <a:ext cx="12191830" cy="4748621"/>
            <a:chOff x="-2" y="1307621"/>
            <a:chExt cx="12192003" cy="4748688"/>
          </a:xfrm>
        </p:grpSpPr>
        <p:sp>
          <p:nvSpPr>
            <p:cNvPr id="69" name="Arrow: Bent 68">
              <a:extLst>
                <a:ext uri="{FF2B5EF4-FFF2-40B4-BE49-F238E27FC236}">
                  <a16:creationId xmlns:a16="http://schemas.microsoft.com/office/drawing/2014/main" id="{C93A35EE-ADA6-2154-7919-E13AF1E83FB0}"/>
                </a:ext>
              </a:extLst>
            </p:cNvPr>
            <p:cNvSpPr/>
            <p:nvPr/>
          </p:nvSpPr>
          <p:spPr bwMode="auto">
            <a:xfrm rot="5400000">
              <a:off x="1116354" y="214125"/>
              <a:ext cx="4193489" cy="6426201"/>
            </a:xfrm>
            <a:prstGeom prst="bentArrow">
              <a:avLst>
                <a:gd name="adj1" fmla="val 25000"/>
                <a:gd name="adj2" fmla="val 0"/>
                <a:gd name="adj3" fmla="val 25000"/>
                <a:gd name="adj4" fmla="val 4135"/>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70" name="Arrow: Bent 69">
              <a:extLst>
                <a:ext uri="{FF2B5EF4-FFF2-40B4-BE49-F238E27FC236}">
                  <a16:creationId xmlns:a16="http://schemas.microsoft.com/office/drawing/2014/main" id="{23D296EB-5142-6E1F-8107-6F42D93C3E3E}"/>
                </a:ext>
              </a:extLst>
            </p:cNvPr>
            <p:cNvSpPr/>
            <p:nvPr/>
          </p:nvSpPr>
          <p:spPr bwMode="auto">
            <a:xfrm rot="5400000" flipH="1" flipV="1">
              <a:off x="7426880" y="1267381"/>
              <a:ext cx="3764441" cy="5765800"/>
            </a:xfrm>
            <a:prstGeom prst="bentArrow">
              <a:avLst>
                <a:gd name="adj1" fmla="val 25000"/>
                <a:gd name="adj2" fmla="val 0"/>
                <a:gd name="adj3" fmla="val 25000"/>
                <a:gd name="adj4" fmla="val 4135"/>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72" name="Rectangle: Rounded Corners 71">
              <a:extLst>
                <a:ext uri="{FF2B5EF4-FFF2-40B4-BE49-F238E27FC236}">
                  <a16:creationId xmlns:a16="http://schemas.microsoft.com/office/drawing/2014/main" id="{4E782DE4-AAAE-B114-C6FC-6B057CDD280F}"/>
                </a:ext>
              </a:extLst>
            </p:cNvPr>
            <p:cNvSpPr/>
            <p:nvPr/>
          </p:nvSpPr>
          <p:spPr bwMode="auto">
            <a:xfrm rot="16200000">
              <a:off x="703264" y="1193321"/>
              <a:ext cx="45719" cy="274320"/>
            </a:xfrm>
            <a:prstGeom prst="roundRect">
              <a:avLst>
                <a:gd name="adj" fmla="val 50000"/>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73" name="Rectangle: Rounded Corners 72">
              <a:extLst>
                <a:ext uri="{FF2B5EF4-FFF2-40B4-BE49-F238E27FC236}">
                  <a16:creationId xmlns:a16="http://schemas.microsoft.com/office/drawing/2014/main" id="{6B3DA6A9-4D4E-B027-B421-9C5487DC4CCD}"/>
                </a:ext>
              </a:extLst>
            </p:cNvPr>
            <p:cNvSpPr/>
            <p:nvPr/>
          </p:nvSpPr>
          <p:spPr bwMode="auto">
            <a:xfrm rot="16200000">
              <a:off x="11446194" y="5896290"/>
              <a:ext cx="45719" cy="274320"/>
            </a:xfrm>
            <a:prstGeom prst="roundRect">
              <a:avLst>
                <a:gd name="adj" fmla="val 50000"/>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grpSp>
    </p:spTree>
    <p:extLst>
      <p:ext uri="{BB962C8B-B14F-4D97-AF65-F5344CB8AC3E}">
        <p14:creationId xmlns:p14="http://schemas.microsoft.com/office/powerpoint/2010/main" val="4072729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10"/>
                                        </p:tgtEl>
                                        <p:attrNameLst>
                                          <p:attrName>style.visibility</p:attrName>
                                        </p:attrNameLst>
                                      </p:cBhvr>
                                      <p:to>
                                        <p:strVal val="visible"/>
                                      </p:to>
                                    </p:set>
                                    <p:animEffect transition="in" filter="fade">
                                      <p:cBhvr>
                                        <p:cTn id="7" dur="500"/>
                                        <p:tgtEl>
                                          <p:spTgt spid="110"/>
                                        </p:tgtEl>
                                      </p:cBhvr>
                                    </p:animEffect>
                                  </p:childTnLst>
                                </p:cTn>
                              </p:par>
                              <p:par>
                                <p:cTn id="8" presetID="42" presetClass="path" presetSubtype="0" decel="100000" fill="hold" grpId="1" nodeType="withEffect">
                                  <p:stCondLst>
                                    <p:cond delay="500"/>
                                  </p:stCondLst>
                                  <p:childTnLst>
                                    <p:animMotion origin="layout" path="M 1.04167E-6 3.7037E-7 L 1.04167E-6 0.03542 " pathEditMode="relative" rAng="0" ptsTypes="AA">
                                      <p:cBhvr>
                                        <p:cTn id="9" dur="700" spd="-100000" fill="hold"/>
                                        <p:tgtEl>
                                          <p:spTgt spid="110"/>
                                        </p:tgtEl>
                                        <p:attrNameLst>
                                          <p:attrName>ppt_x</p:attrName>
                                          <p:attrName>ppt_y</p:attrName>
                                        </p:attrNameLst>
                                      </p:cBhvr>
                                      <p:rCtr x="0" y="1759"/>
                                    </p:animMotion>
                                  </p:childTnLst>
                                </p:cTn>
                              </p:par>
                              <p:par>
                                <p:cTn id="10" presetID="10" presetClass="entr" presetSubtype="0" fill="hold" grpId="0" nodeType="withEffect">
                                  <p:stCondLst>
                                    <p:cond delay="500"/>
                                  </p:stCondLst>
                                  <p:childTnLst>
                                    <p:set>
                                      <p:cBhvr>
                                        <p:cTn id="11" dur="1" fill="hold">
                                          <p:stCondLst>
                                            <p:cond delay="0"/>
                                          </p:stCondLst>
                                        </p:cTn>
                                        <p:tgtEl>
                                          <p:spTgt spid="105"/>
                                        </p:tgtEl>
                                        <p:attrNameLst>
                                          <p:attrName>style.visibility</p:attrName>
                                        </p:attrNameLst>
                                      </p:cBhvr>
                                      <p:to>
                                        <p:strVal val="visible"/>
                                      </p:to>
                                    </p:set>
                                    <p:animEffect transition="in" filter="fade">
                                      <p:cBhvr>
                                        <p:cTn id="12" dur="500"/>
                                        <p:tgtEl>
                                          <p:spTgt spid="105"/>
                                        </p:tgtEl>
                                      </p:cBhvr>
                                    </p:animEffect>
                                  </p:childTnLst>
                                </p:cTn>
                              </p:par>
                              <p:par>
                                <p:cTn id="13" presetID="42" presetClass="path" presetSubtype="0" decel="100000" fill="hold" grpId="1" nodeType="withEffect">
                                  <p:stCondLst>
                                    <p:cond delay="500"/>
                                  </p:stCondLst>
                                  <p:childTnLst>
                                    <p:animMotion origin="layout" path="M 1.04167E-6 -2.22222E-6 L 1.04167E-6 0.03542 " pathEditMode="relative" rAng="0" ptsTypes="AA">
                                      <p:cBhvr>
                                        <p:cTn id="14" dur="700" spd="-100000" fill="hold"/>
                                        <p:tgtEl>
                                          <p:spTgt spid="105"/>
                                        </p:tgtEl>
                                        <p:attrNameLst>
                                          <p:attrName>ppt_x</p:attrName>
                                          <p:attrName>ppt_y</p:attrName>
                                        </p:attrNameLst>
                                      </p:cBhvr>
                                      <p:rCtr x="0" y="1759"/>
                                    </p:animMotion>
                                  </p:childTnLst>
                                </p:cTn>
                              </p:par>
                              <p:par>
                                <p:cTn id="15" presetID="10"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par>
                                <p:cTn id="18" presetID="42" presetClass="path" presetSubtype="0" decel="100000" fill="hold" grpId="1" nodeType="withEffect">
                                  <p:stCondLst>
                                    <p:cond delay="0"/>
                                  </p:stCondLst>
                                  <p:childTnLst>
                                    <p:animMotion origin="layout" path="M 1.04167E-6 0 L 1.04167E-6 0.03542 " pathEditMode="relative" rAng="0" ptsTypes="AA">
                                      <p:cBhvr>
                                        <p:cTn id="19" dur="700" spd="-100000" fill="hold"/>
                                        <p:tgtEl>
                                          <p:spTgt spid="2"/>
                                        </p:tgtEl>
                                        <p:attrNameLst>
                                          <p:attrName>ppt_x</p:attrName>
                                          <p:attrName>ppt_y</p:attrName>
                                        </p:attrNameLst>
                                      </p:cBhvr>
                                      <p:rCtr x="0" y="1759"/>
                                    </p:animMotion>
                                  </p:childTnLst>
                                </p:cTn>
                              </p:par>
                              <p:par>
                                <p:cTn id="20" presetID="53" presetClass="entr" presetSubtype="16" accel="50000" decel="5000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6" presetClass="emph" presetSubtype="0" accel="50000" decel="50000" autoRev="1" fill="hold" nodeType="withEffect">
                                  <p:stCondLst>
                                    <p:cond delay="0"/>
                                  </p:stCondLst>
                                  <p:childTnLst>
                                    <p:animScale>
                                      <p:cBhvr>
                                        <p:cTn id="26" dur="300" fill="hold"/>
                                        <p:tgtEl>
                                          <p:spTgt spid="4"/>
                                        </p:tgtEl>
                                      </p:cBhvr>
                                      <p:by x="120000" y="120000"/>
                                    </p:animScale>
                                  </p:childTnLst>
                                </p:cTn>
                              </p:par>
                              <p:par>
                                <p:cTn id="27" presetID="10" presetClass="entr" presetSubtype="0" fill="hold" grpId="0" nodeType="withEffect">
                                  <p:stCondLst>
                                    <p:cond delay="250"/>
                                  </p:stCondLst>
                                  <p:childTnLst>
                                    <p:set>
                                      <p:cBhvr>
                                        <p:cTn id="28" dur="1" fill="hold">
                                          <p:stCondLst>
                                            <p:cond delay="0"/>
                                          </p:stCondLst>
                                        </p:cTn>
                                        <p:tgtEl>
                                          <p:spTgt spid="102"/>
                                        </p:tgtEl>
                                        <p:attrNameLst>
                                          <p:attrName>style.visibility</p:attrName>
                                        </p:attrNameLst>
                                      </p:cBhvr>
                                      <p:to>
                                        <p:strVal val="visible"/>
                                      </p:to>
                                    </p:set>
                                    <p:animEffect transition="in" filter="fade">
                                      <p:cBhvr>
                                        <p:cTn id="29" dur="500"/>
                                        <p:tgtEl>
                                          <p:spTgt spid="102"/>
                                        </p:tgtEl>
                                      </p:cBhvr>
                                    </p:animEffect>
                                  </p:childTnLst>
                                </p:cTn>
                              </p:par>
                              <p:par>
                                <p:cTn id="30" presetID="42" presetClass="path" presetSubtype="0" decel="100000" fill="hold" grpId="1" nodeType="withEffect">
                                  <p:stCondLst>
                                    <p:cond delay="250"/>
                                  </p:stCondLst>
                                  <p:childTnLst>
                                    <p:animMotion origin="layout" path="M -2.08333E-7 -2.22222E-6 L -2.08333E-7 0.03542 " pathEditMode="relative" rAng="0" ptsTypes="AA">
                                      <p:cBhvr>
                                        <p:cTn id="31" dur="700" spd="-100000" fill="hold"/>
                                        <p:tgtEl>
                                          <p:spTgt spid="102"/>
                                        </p:tgtEl>
                                        <p:attrNameLst>
                                          <p:attrName>ppt_x</p:attrName>
                                          <p:attrName>ppt_y</p:attrName>
                                        </p:attrNameLst>
                                      </p:cBhvr>
                                      <p:rCtr x="0" y="1759"/>
                                    </p:animMotion>
                                  </p:childTnLst>
                                </p:cTn>
                              </p:par>
                              <p:par>
                                <p:cTn id="32" presetID="10" presetClass="entr" presetSubtype="0" fill="hold" grpId="0" nodeType="withEffect">
                                  <p:stCondLst>
                                    <p:cond delay="25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500"/>
                                        <p:tgtEl>
                                          <p:spTgt spid="94"/>
                                        </p:tgtEl>
                                      </p:cBhvr>
                                    </p:animEffect>
                                  </p:childTnLst>
                                </p:cTn>
                              </p:par>
                              <p:par>
                                <p:cTn id="35" presetID="42" presetClass="path" presetSubtype="0" decel="100000" fill="hold" grpId="1" nodeType="withEffect">
                                  <p:stCondLst>
                                    <p:cond delay="250"/>
                                  </p:stCondLst>
                                  <p:childTnLst>
                                    <p:animMotion origin="layout" path="M 4.16667E-6 4.44444E-6 L 4.16667E-6 0.03541 " pathEditMode="relative" rAng="0" ptsTypes="AA">
                                      <p:cBhvr>
                                        <p:cTn id="36" dur="700" spd="-100000" fill="hold"/>
                                        <p:tgtEl>
                                          <p:spTgt spid="94"/>
                                        </p:tgtEl>
                                        <p:attrNameLst>
                                          <p:attrName>ppt_x</p:attrName>
                                          <p:attrName>ppt_y</p:attrName>
                                        </p:attrNameLst>
                                      </p:cBhvr>
                                      <p:rCtr x="0" y="1759"/>
                                    </p:animMotion>
                                  </p:childTnLst>
                                </p:cTn>
                              </p:par>
                              <p:par>
                                <p:cTn id="37" presetID="10" presetClass="entr" presetSubtype="0" fill="hold" grpId="0" nodeType="withEffect">
                                  <p:stCondLst>
                                    <p:cond delay="250"/>
                                  </p:stCondLst>
                                  <p:childTnLst>
                                    <p:set>
                                      <p:cBhvr>
                                        <p:cTn id="38" dur="1" fill="hold">
                                          <p:stCondLst>
                                            <p:cond delay="0"/>
                                          </p:stCondLst>
                                        </p:cTn>
                                        <p:tgtEl>
                                          <p:spTgt spid="100"/>
                                        </p:tgtEl>
                                        <p:attrNameLst>
                                          <p:attrName>style.visibility</p:attrName>
                                        </p:attrNameLst>
                                      </p:cBhvr>
                                      <p:to>
                                        <p:strVal val="visible"/>
                                      </p:to>
                                    </p:set>
                                    <p:animEffect transition="in" filter="fade">
                                      <p:cBhvr>
                                        <p:cTn id="39" dur="500"/>
                                        <p:tgtEl>
                                          <p:spTgt spid="100"/>
                                        </p:tgtEl>
                                      </p:cBhvr>
                                    </p:animEffect>
                                  </p:childTnLst>
                                </p:cTn>
                              </p:par>
                              <p:par>
                                <p:cTn id="40" presetID="42" presetClass="path" presetSubtype="0" decel="100000" fill="hold" grpId="1" nodeType="withEffect">
                                  <p:stCondLst>
                                    <p:cond delay="250"/>
                                  </p:stCondLst>
                                  <p:childTnLst>
                                    <p:animMotion origin="layout" path="M -1.875E-6 4.44444E-6 L -1.875E-6 0.03541 " pathEditMode="relative" rAng="0" ptsTypes="AA">
                                      <p:cBhvr>
                                        <p:cTn id="41" dur="700" spd="-100000" fill="hold"/>
                                        <p:tgtEl>
                                          <p:spTgt spid="100"/>
                                        </p:tgtEl>
                                        <p:attrNameLst>
                                          <p:attrName>ppt_x</p:attrName>
                                          <p:attrName>ppt_y</p:attrName>
                                        </p:attrNameLst>
                                      </p:cBhvr>
                                      <p:rCtr x="0" y="1759"/>
                                    </p:animMotion>
                                  </p:childTnLst>
                                </p:cTn>
                              </p:par>
                              <p:par>
                                <p:cTn id="42" presetID="10" presetClass="entr" presetSubtype="0" fill="hold" grpId="0" nodeType="withEffect">
                                  <p:stCondLst>
                                    <p:cond delay="25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par>
                                <p:cTn id="45" presetID="42" presetClass="path" presetSubtype="0" decel="100000" fill="hold" grpId="1" nodeType="withEffect">
                                  <p:stCondLst>
                                    <p:cond delay="250"/>
                                  </p:stCondLst>
                                  <p:childTnLst>
                                    <p:animMotion origin="layout" path="M -3.125E-6 4.44444E-6 L -3.125E-6 0.03541 " pathEditMode="relative" rAng="0" ptsTypes="AA">
                                      <p:cBhvr>
                                        <p:cTn id="46" dur="700" spd="-100000" fill="hold"/>
                                        <p:tgtEl>
                                          <p:spTgt spid="98"/>
                                        </p:tgtEl>
                                        <p:attrNameLst>
                                          <p:attrName>ppt_x</p:attrName>
                                          <p:attrName>ppt_y</p:attrName>
                                        </p:attrNameLst>
                                      </p:cBhvr>
                                      <p:rCtr x="0" y="1759"/>
                                    </p:animMotion>
                                  </p:childTnLst>
                                </p:cTn>
                              </p:par>
                              <p:par>
                                <p:cTn id="47" presetID="10" presetClass="entr" presetSubtype="0" fill="hold" grpId="0" nodeType="withEffect">
                                  <p:stCondLst>
                                    <p:cond delay="250"/>
                                  </p:stCondLst>
                                  <p:childTnLst>
                                    <p:set>
                                      <p:cBhvr>
                                        <p:cTn id="48" dur="1" fill="hold">
                                          <p:stCondLst>
                                            <p:cond delay="0"/>
                                          </p:stCondLst>
                                        </p:cTn>
                                        <p:tgtEl>
                                          <p:spTgt spid="92"/>
                                        </p:tgtEl>
                                        <p:attrNameLst>
                                          <p:attrName>style.visibility</p:attrName>
                                        </p:attrNameLst>
                                      </p:cBhvr>
                                      <p:to>
                                        <p:strVal val="visible"/>
                                      </p:to>
                                    </p:set>
                                    <p:animEffect transition="in" filter="fade">
                                      <p:cBhvr>
                                        <p:cTn id="49" dur="500"/>
                                        <p:tgtEl>
                                          <p:spTgt spid="92"/>
                                        </p:tgtEl>
                                      </p:cBhvr>
                                    </p:animEffect>
                                  </p:childTnLst>
                                </p:cTn>
                              </p:par>
                              <p:par>
                                <p:cTn id="50" presetID="42" presetClass="path" presetSubtype="0" decel="100000" fill="hold" grpId="1" nodeType="withEffect">
                                  <p:stCondLst>
                                    <p:cond delay="250"/>
                                  </p:stCondLst>
                                  <p:childTnLst>
                                    <p:animMotion origin="layout" path="M -2.08333E-7 -3.33333E-6 L -2.08333E-7 0.03542 " pathEditMode="relative" rAng="0" ptsTypes="AA">
                                      <p:cBhvr>
                                        <p:cTn id="51" dur="700" spd="-100000" fill="hold"/>
                                        <p:tgtEl>
                                          <p:spTgt spid="92"/>
                                        </p:tgtEl>
                                        <p:attrNameLst>
                                          <p:attrName>ppt_x</p:attrName>
                                          <p:attrName>ppt_y</p:attrName>
                                        </p:attrNameLst>
                                      </p:cBhvr>
                                      <p:rCtr x="0" y="1759"/>
                                    </p:animMotion>
                                  </p:childTnLst>
                                </p:cTn>
                              </p:par>
                              <p:par>
                                <p:cTn id="52" presetID="10" presetClass="entr" presetSubtype="0" fill="hold" grpId="0" nodeType="withEffect">
                                  <p:stCondLst>
                                    <p:cond delay="250"/>
                                  </p:stCondLst>
                                  <p:childTnLst>
                                    <p:set>
                                      <p:cBhvr>
                                        <p:cTn id="53" dur="1" fill="hold">
                                          <p:stCondLst>
                                            <p:cond delay="0"/>
                                          </p:stCondLst>
                                        </p:cTn>
                                        <p:tgtEl>
                                          <p:spTgt spid="96"/>
                                        </p:tgtEl>
                                        <p:attrNameLst>
                                          <p:attrName>style.visibility</p:attrName>
                                        </p:attrNameLst>
                                      </p:cBhvr>
                                      <p:to>
                                        <p:strVal val="visible"/>
                                      </p:to>
                                    </p:set>
                                    <p:animEffect transition="in" filter="fade">
                                      <p:cBhvr>
                                        <p:cTn id="54" dur="500"/>
                                        <p:tgtEl>
                                          <p:spTgt spid="96"/>
                                        </p:tgtEl>
                                      </p:cBhvr>
                                    </p:animEffect>
                                  </p:childTnLst>
                                </p:cTn>
                              </p:par>
                              <p:par>
                                <p:cTn id="55" presetID="42" presetClass="path" presetSubtype="0" decel="100000" fill="hold" grpId="1" nodeType="withEffect">
                                  <p:stCondLst>
                                    <p:cond delay="250"/>
                                  </p:stCondLst>
                                  <p:childTnLst>
                                    <p:animMotion origin="layout" path="M -4.16667E-6 4.44444E-6 L -4.16667E-6 0.03541 " pathEditMode="relative" rAng="0" ptsTypes="AA">
                                      <p:cBhvr>
                                        <p:cTn id="56" dur="700" spd="-100000" fill="hold"/>
                                        <p:tgtEl>
                                          <p:spTgt spid="96"/>
                                        </p:tgtEl>
                                        <p:attrNameLst>
                                          <p:attrName>ppt_x</p:attrName>
                                          <p:attrName>ppt_y</p:attrName>
                                        </p:attrNameLst>
                                      </p:cBhvr>
                                      <p:rCtr x="0" y="1759"/>
                                    </p:animMotion>
                                  </p:childTnLst>
                                </p:cTn>
                              </p:par>
                              <p:par>
                                <p:cTn id="57" presetID="10" presetClass="entr" presetSubtype="0" fill="hold" nodeType="withEffect">
                                  <p:stCondLst>
                                    <p:cond delay="500"/>
                                  </p:stCondLst>
                                  <p:childTnLst>
                                    <p:set>
                                      <p:cBhvr>
                                        <p:cTn id="58" dur="1" fill="hold">
                                          <p:stCondLst>
                                            <p:cond delay="0"/>
                                          </p:stCondLst>
                                        </p:cTn>
                                        <p:tgtEl>
                                          <p:spTgt spid="74"/>
                                        </p:tgtEl>
                                        <p:attrNameLst>
                                          <p:attrName>style.visibility</p:attrName>
                                        </p:attrNameLst>
                                      </p:cBhvr>
                                      <p:to>
                                        <p:strVal val="visible"/>
                                      </p:to>
                                    </p:set>
                                    <p:animEffect transition="in" filter="fade">
                                      <p:cBhvr>
                                        <p:cTn id="59" dur="500"/>
                                        <p:tgtEl>
                                          <p:spTgt spid="74"/>
                                        </p:tgtEl>
                                      </p:cBhvr>
                                    </p:animEffect>
                                  </p:childTnLst>
                                </p:cTn>
                              </p:par>
                              <p:par>
                                <p:cTn id="60" presetID="42" presetClass="path" presetSubtype="0" decel="100000" fill="hold" nodeType="withEffect">
                                  <p:stCondLst>
                                    <p:cond delay="500"/>
                                  </p:stCondLst>
                                  <p:childTnLst>
                                    <p:animMotion origin="layout" path="M 1.04167E-6 -2.22222E-6 L 1.04167E-6 0.03542 " pathEditMode="relative" rAng="0" ptsTypes="AA">
                                      <p:cBhvr>
                                        <p:cTn id="61" dur="700" spd="-100000" fill="hold"/>
                                        <p:tgtEl>
                                          <p:spTgt spid="74"/>
                                        </p:tgtEl>
                                        <p:attrNameLst>
                                          <p:attrName>ppt_x</p:attrName>
                                          <p:attrName>ppt_y</p:attrName>
                                        </p:attrNameLst>
                                      </p:cBhvr>
                                      <p:rCtr x="0" y="1759"/>
                                    </p:animMotion>
                                  </p:childTnLst>
                                </p:cTn>
                              </p:par>
                              <p:par>
                                <p:cTn id="62" presetID="10" presetClass="entr" presetSubtype="0" fill="hold" nodeType="withEffect">
                                  <p:stCondLst>
                                    <p:cond delay="500"/>
                                  </p:stCondLst>
                                  <p:childTnLst>
                                    <p:set>
                                      <p:cBhvr>
                                        <p:cTn id="63" dur="1" fill="hold">
                                          <p:stCondLst>
                                            <p:cond delay="0"/>
                                          </p:stCondLst>
                                        </p:cTn>
                                        <p:tgtEl>
                                          <p:spTgt spid="75"/>
                                        </p:tgtEl>
                                        <p:attrNameLst>
                                          <p:attrName>style.visibility</p:attrName>
                                        </p:attrNameLst>
                                      </p:cBhvr>
                                      <p:to>
                                        <p:strVal val="visible"/>
                                      </p:to>
                                    </p:set>
                                    <p:animEffect transition="in" filter="fade">
                                      <p:cBhvr>
                                        <p:cTn id="64" dur="500"/>
                                        <p:tgtEl>
                                          <p:spTgt spid="75"/>
                                        </p:tgtEl>
                                      </p:cBhvr>
                                    </p:animEffect>
                                  </p:childTnLst>
                                </p:cTn>
                              </p:par>
                              <p:par>
                                <p:cTn id="65" presetID="42" presetClass="path" presetSubtype="0" decel="100000" fill="hold" nodeType="withEffect">
                                  <p:stCondLst>
                                    <p:cond delay="500"/>
                                  </p:stCondLst>
                                  <p:childTnLst>
                                    <p:animMotion origin="layout" path="M 1.04167E-6 -2.22222E-6 L 1.04167E-6 0.03542 " pathEditMode="relative" rAng="0" ptsTypes="AA">
                                      <p:cBhvr>
                                        <p:cTn id="66" dur="700" spd="-100000" fill="hold"/>
                                        <p:tgtEl>
                                          <p:spTgt spid="75"/>
                                        </p:tgtEl>
                                        <p:attrNameLst>
                                          <p:attrName>ppt_x</p:attrName>
                                          <p:attrName>ppt_y</p:attrName>
                                        </p:attrNameLst>
                                      </p:cBhvr>
                                      <p:rCtr x="0" y="1759"/>
                                    </p:animMotion>
                                  </p:childTnLst>
                                </p:cTn>
                              </p:par>
                              <p:par>
                                <p:cTn id="67" presetID="10" presetClass="entr" presetSubtype="0" fill="hold" grpId="0" nodeType="withEffect">
                                  <p:stCondLst>
                                    <p:cond delay="500"/>
                                  </p:stCondLst>
                                  <p:childTnLst>
                                    <p:set>
                                      <p:cBhvr>
                                        <p:cTn id="68" dur="1" fill="hold">
                                          <p:stCondLst>
                                            <p:cond delay="0"/>
                                          </p:stCondLst>
                                        </p:cTn>
                                        <p:tgtEl>
                                          <p:spTgt spid="71"/>
                                        </p:tgtEl>
                                        <p:attrNameLst>
                                          <p:attrName>style.visibility</p:attrName>
                                        </p:attrNameLst>
                                      </p:cBhvr>
                                      <p:to>
                                        <p:strVal val="visible"/>
                                      </p:to>
                                    </p:set>
                                    <p:animEffect transition="in" filter="fade">
                                      <p:cBhvr>
                                        <p:cTn id="69" dur="500"/>
                                        <p:tgtEl>
                                          <p:spTgt spid="71"/>
                                        </p:tgtEl>
                                      </p:cBhvr>
                                    </p:animEffect>
                                  </p:childTnLst>
                                </p:cTn>
                              </p:par>
                              <p:par>
                                <p:cTn id="70" presetID="42" presetClass="path" presetSubtype="0" decel="100000" fill="hold" grpId="1" nodeType="withEffect">
                                  <p:stCondLst>
                                    <p:cond delay="500"/>
                                  </p:stCondLst>
                                  <p:childTnLst>
                                    <p:animMotion origin="layout" path="M 1.04167E-6 -2.22222E-6 L 1.04167E-6 0.03542 " pathEditMode="relative" rAng="0" ptsTypes="AA">
                                      <p:cBhvr>
                                        <p:cTn id="71" dur="700" spd="-100000" fill="hold"/>
                                        <p:tgtEl>
                                          <p:spTgt spid="71"/>
                                        </p:tgtEl>
                                        <p:attrNameLst>
                                          <p:attrName>ppt_x</p:attrName>
                                          <p:attrName>ppt_y</p:attrName>
                                        </p:attrNameLst>
                                      </p:cBhvr>
                                      <p:rCtr x="0" y="175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1" grpId="1" animBg="1"/>
      <p:bldP spid="2" grpId="0"/>
      <p:bldP spid="2" grpId="1"/>
      <p:bldP spid="102" grpId="0"/>
      <p:bldP spid="102" grpId="1"/>
      <p:bldP spid="100" grpId="0"/>
      <p:bldP spid="100" grpId="1"/>
      <p:bldP spid="98" grpId="0"/>
      <p:bldP spid="98" grpId="1"/>
      <p:bldP spid="92" grpId="0"/>
      <p:bldP spid="92" grpId="1"/>
      <p:bldP spid="96" grpId="0"/>
      <p:bldP spid="96" grpId="1"/>
      <p:bldP spid="94" grpId="0"/>
      <p:bldP spid="94" grpId="1"/>
      <p:bldP spid="105" grpId="0" animBg="1"/>
      <p:bldP spid="105" grpId="1" animBg="1"/>
      <p:bldP spid="110" grpId="0" animBg="1"/>
      <p:bldP spid="110" grpId="1" animBg="1"/>
    </p:bld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 name="Rectangle 50">
            <a:extLst>
              <a:ext uri="{FF2B5EF4-FFF2-40B4-BE49-F238E27FC236}">
                <a16:creationId xmlns:a16="http://schemas.microsoft.com/office/drawing/2014/main" id="{DFC2408F-0D35-EB89-E751-CB6E50466C24}"/>
              </a:ext>
            </a:extLst>
          </p:cNvPr>
          <p:cNvSpPr/>
          <p:nvPr/>
        </p:nvSpPr>
        <p:spPr bwMode="auto">
          <a:xfrm>
            <a:off x="5930903" y="304844"/>
            <a:ext cx="1526783" cy="5675006"/>
          </a:xfrm>
          <a:prstGeom prst="rect">
            <a:avLst/>
          </a:prstGeom>
          <a:gradFill flip="none" rotWithShape="1">
            <a:gsLst>
              <a:gs pos="0">
                <a:schemeClr val="bg1">
                  <a:lumMod val="95000"/>
                  <a:alpha val="0"/>
                </a:schemeClr>
              </a:gs>
              <a:gs pos="100000">
                <a:schemeClr val="bg1">
                  <a:alpha val="5100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42" name="Arrow: Bent 41">
            <a:extLst>
              <a:ext uri="{FF2B5EF4-FFF2-40B4-BE49-F238E27FC236}">
                <a16:creationId xmlns:a16="http://schemas.microsoft.com/office/drawing/2014/main" id="{96E12532-F304-1711-15FD-22651C2023C2}"/>
              </a:ext>
            </a:extLst>
          </p:cNvPr>
          <p:cNvSpPr/>
          <p:nvPr/>
        </p:nvSpPr>
        <p:spPr bwMode="auto">
          <a:xfrm rot="5400000" flipH="1">
            <a:off x="943712" y="2379235"/>
            <a:ext cx="2656993" cy="4544239"/>
          </a:xfrm>
          <a:prstGeom prst="bentArrow">
            <a:avLst>
              <a:gd name="adj1" fmla="val 25000"/>
              <a:gd name="adj2" fmla="val 0"/>
              <a:gd name="adj3" fmla="val 25000"/>
              <a:gd name="adj4" fmla="val 9956"/>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22" name="Rectangle: Single Corner Rounded 21">
            <a:extLst>
              <a:ext uri="{FF2B5EF4-FFF2-40B4-BE49-F238E27FC236}">
                <a16:creationId xmlns:a16="http://schemas.microsoft.com/office/drawing/2014/main" id="{8FC4B91D-6023-5C33-E65C-01DEF6CB8901}"/>
              </a:ext>
            </a:extLst>
          </p:cNvPr>
          <p:cNvSpPr/>
          <p:nvPr/>
        </p:nvSpPr>
        <p:spPr bwMode="auto">
          <a:xfrm rot="10800000" flipH="1">
            <a:off x="87" y="46"/>
            <a:ext cx="4238111" cy="6110429"/>
          </a:xfrm>
          <a:prstGeom prst="round1Rect">
            <a:avLst>
              <a:gd name="adj" fmla="val 9151"/>
            </a:avLst>
          </a:prstGeom>
          <a:gradFill>
            <a:gsLst>
              <a:gs pos="0">
                <a:schemeClr val="accent1">
                  <a:lumMod val="75000"/>
                </a:schemeClr>
              </a:gs>
              <a:gs pos="100000">
                <a:schemeClr val="accent1">
                  <a:lumMod val="50000"/>
                </a:schemeClr>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15" name="Freeform: Shape 14">
            <a:extLst>
              <a:ext uri="{FF2B5EF4-FFF2-40B4-BE49-F238E27FC236}">
                <a16:creationId xmlns:a16="http://schemas.microsoft.com/office/drawing/2014/main" id="{AB7BFB9A-7F9A-7F70-19A2-1E5FE0BA0DF6}"/>
              </a:ext>
              <a:ext uri="{C183D7F6-B498-43B3-948B-1728B52AA6E4}">
                <adec:decorative xmlns:adec="http://schemas.microsoft.com/office/drawing/2017/decorative" val="1"/>
              </a:ext>
            </a:extLst>
          </p:cNvPr>
          <p:cNvSpPr/>
          <p:nvPr/>
        </p:nvSpPr>
        <p:spPr bwMode="auto">
          <a:xfrm rot="10800000">
            <a:off x="88" y="47"/>
            <a:ext cx="4107484" cy="5979801"/>
          </a:xfrm>
          <a:custGeom>
            <a:avLst/>
            <a:gdLst>
              <a:gd name="connsiteX0" fmla="*/ 4107542 w 4107542"/>
              <a:gd name="connsiteY0" fmla="*/ 5979886 h 5979886"/>
              <a:gd name="connsiteX1" fmla="*/ 0 w 4107542"/>
              <a:gd name="connsiteY1" fmla="*/ 5979886 h 5979886"/>
              <a:gd name="connsiteX2" fmla="*/ 0 w 4107542"/>
              <a:gd name="connsiteY2" fmla="*/ 321744 h 5979886"/>
              <a:gd name="connsiteX3" fmla="*/ 321744 w 4107542"/>
              <a:gd name="connsiteY3" fmla="*/ 0 h 5979886"/>
              <a:gd name="connsiteX4" fmla="*/ 4107542 w 4107542"/>
              <a:gd name="connsiteY4" fmla="*/ 0 h 597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7542" h="5979886">
                <a:moveTo>
                  <a:pt x="4107542" y="5979886"/>
                </a:moveTo>
                <a:lnTo>
                  <a:pt x="0" y="5979886"/>
                </a:lnTo>
                <a:lnTo>
                  <a:pt x="0" y="321744"/>
                </a:lnTo>
                <a:cubicBezTo>
                  <a:pt x="0" y="144050"/>
                  <a:pt x="144050" y="0"/>
                  <a:pt x="321744" y="0"/>
                </a:cubicBezTo>
                <a:lnTo>
                  <a:pt x="4107542" y="0"/>
                </a:lnTo>
                <a:close/>
              </a:path>
            </a:pathLst>
          </a:custGeom>
          <a:blipFill dpi="0" rotWithShape="0">
            <a:blip r:embed="rId3"/>
            <a:srcRect/>
            <a:stretch>
              <a:fillRect l="-104286" r="-14090"/>
            </a:stretch>
          </a:bli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defRPr/>
            </a:pPr>
            <a:endParaRPr lang="en-US" sz="2000" err="1">
              <a:solidFill>
                <a:srgbClr val="FFFFFF"/>
              </a:solidFill>
              <a:latin typeface="Segoe UI"/>
              <a:ea typeface="Segoe UI" pitchFamily="34" charset="0"/>
              <a:cs typeface="Segoe UI" pitchFamily="34" charset="0"/>
            </a:endParaRPr>
          </a:p>
        </p:txBody>
      </p:sp>
      <p:sp>
        <p:nvSpPr>
          <p:cNvPr id="20" name="Freeform: Shape 19">
            <a:extLst>
              <a:ext uri="{FF2B5EF4-FFF2-40B4-BE49-F238E27FC236}">
                <a16:creationId xmlns:a16="http://schemas.microsoft.com/office/drawing/2014/main" id="{3D02A47A-8200-7554-3E89-86EC67A9B6D8}"/>
              </a:ext>
            </a:extLst>
          </p:cNvPr>
          <p:cNvSpPr/>
          <p:nvPr/>
        </p:nvSpPr>
        <p:spPr bwMode="auto">
          <a:xfrm>
            <a:off x="87" y="47"/>
            <a:ext cx="4107484" cy="5979801"/>
          </a:xfrm>
          <a:custGeom>
            <a:avLst/>
            <a:gdLst>
              <a:gd name="connsiteX0" fmla="*/ 0 w 4107542"/>
              <a:gd name="connsiteY0" fmla="*/ 0 h 5979886"/>
              <a:gd name="connsiteX1" fmla="*/ 4107542 w 4107542"/>
              <a:gd name="connsiteY1" fmla="*/ 0 h 5979886"/>
              <a:gd name="connsiteX2" fmla="*/ 4107542 w 4107542"/>
              <a:gd name="connsiteY2" fmla="*/ 5658142 h 5979886"/>
              <a:gd name="connsiteX3" fmla="*/ 3785798 w 4107542"/>
              <a:gd name="connsiteY3" fmla="*/ 5979886 h 5979886"/>
              <a:gd name="connsiteX4" fmla="*/ 0 w 4107542"/>
              <a:gd name="connsiteY4" fmla="*/ 5979886 h 597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7542" h="5979886">
                <a:moveTo>
                  <a:pt x="0" y="0"/>
                </a:moveTo>
                <a:lnTo>
                  <a:pt x="4107542" y="0"/>
                </a:lnTo>
                <a:lnTo>
                  <a:pt x="4107542" y="5658142"/>
                </a:lnTo>
                <a:cubicBezTo>
                  <a:pt x="4107542" y="5835836"/>
                  <a:pt x="3963492" y="5979886"/>
                  <a:pt x="3785798" y="5979886"/>
                </a:cubicBezTo>
                <a:lnTo>
                  <a:pt x="0" y="5979886"/>
                </a:lnTo>
                <a:close/>
              </a:path>
            </a:pathLst>
          </a:custGeom>
          <a:solidFill>
            <a:schemeClr val="bg1">
              <a:alpha val="2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21" name="Rectangle 20">
            <a:extLst>
              <a:ext uri="{FF2B5EF4-FFF2-40B4-BE49-F238E27FC236}">
                <a16:creationId xmlns:a16="http://schemas.microsoft.com/office/drawing/2014/main" id="{7069A9C0-5E2A-6A78-FA22-3F78D08A2681}"/>
              </a:ext>
            </a:extLst>
          </p:cNvPr>
          <p:cNvSpPr/>
          <p:nvPr/>
        </p:nvSpPr>
        <p:spPr bwMode="auto">
          <a:xfrm>
            <a:off x="87" y="457243"/>
            <a:ext cx="4107484" cy="1993871"/>
          </a:xfrm>
          <a:prstGeom prst="rect">
            <a:avLst/>
          </a:prstGeom>
          <a:solidFill>
            <a:schemeClr val="accent1">
              <a:lumMod val="50000"/>
              <a:alpha val="7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12" name="Title 11">
            <a:extLst>
              <a:ext uri="{FF2B5EF4-FFF2-40B4-BE49-F238E27FC236}">
                <a16:creationId xmlns:a16="http://schemas.microsoft.com/office/drawing/2014/main" id="{0DAD86B7-FD54-1410-E197-81D55F0A4915}"/>
              </a:ext>
            </a:extLst>
          </p:cNvPr>
          <p:cNvSpPr>
            <a:spLocks noGrp="1"/>
          </p:cNvSpPr>
          <p:nvPr>
            <p:ph type="title"/>
          </p:nvPr>
        </p:nvSpPr>
        <p:spPr>
          <a:xfrm>
            <a:off x="193445" y="900181"/>
            <a:ext cx="3762636" cy="1107996"/>
          </a:xfrm>
        </p:spPr>
        <p:txBody>
          <a:bodyPr anchor="ctr"/>
          <a:lstStyle/>
          <a:p>
            <a:r>
              <a:rPr lang="en-US">
                <a:solidFill>
                  <a:schemeClr val="bg1"/>
                </a:solidFill>
              </a:rPr>
              <a:t>Security Copilot Priority Scenarios</a:t>
            </a:r>
            <a:endParaRPr lang="en-IN">
              <a:solidFill>
                <a:schemeClr val="bg1"/>
              </a:solidFill>
            </a:endParaRPr>
          </a:p>
        </p:txBody>
      </p:sp>
      <p:sp>
        <p:nvSpPr>
          <p:cNvPr id="26" name="Arrow: Bent 25">
            <a:extLst>
              <a:ext uri="{FF2B5EF4-FFF2-40B4-BE49-F238E27FC236}">
                <a16:creationId xmlns:a16="http://schemas.microsoft.com/office/drawing/2014/main" id="{37942007-CF34-693C-C87D-9D98D7D93363}"/>
              </a:ext>
            </a:extLst>
          </p:cNvPr>
          <p:cNvSpPr/>
          <p:nvPr/>
        </p:nvSpPr>
        <p:spPr bwMode="auto">
          <a:xfrm rot="16200000" flipH="1">
            <a:off x="7040285" y="-2189791"/>
            <a:ext cx="2656993" cy="7646262"/>
          </a:xfrm>
          <a:prstGeom prst="bentArrow">
            <a:avLst>
              <a:gd name="adj1" fmla="val 25000"/>
              <a:gd name="adj2" fmla="val 0"/>
              <a:gd name="adj3" fmla="val 25000"/>
              <a:gd name="adj4" fmla="val 10143"/>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cxnSp>
        <p:nvCxnSpPr>
          <p:cNvPr id="29" name="Straight Connector 28">
            <a:extLst>
              <a:ext uri="{FF2B5EF4-FFF2-40B4-BE49-F238E27FC236}">
                <a16:creationId xmlns:a16="http://schemas.microsoft.com/office/drawing/2014/main" id="{88A005C7-2358-B64B-F21D-507DDB8333D0}"/>
              </a:ext>
            </a:extLst>
          </p:cNvPr>
          <p:cNvCxnSpPr>
            <a:cxnSpLocks/>
          </p:cNvCxnSpPr>
          <p:nvPr/>
        </p:nvCxnSpPr>
        <p:spPr>
          <a:xfrm flipV="1">
            <a:off x="4544333" y="865023"/>
            <a:ext cx="0" cy="4113355"/>
          </a:xfrm>
          <a:prstGeom prst="line">
            <a:avLst/>
          </a:prstGeom>
          <a:ln w="6350">
            <a:solidFill>
              <a:schemeClr val="bg1">
                <a:lumMod val="8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68" name="Group 67">
            <a:extLst>
              <a:ext uri="{FF2B5EF4-FFF2-40B4-BE49-F238E27FC236}">
                <a16:creationId xmlns:a16="http://schemas.microsoft.com/office/drawing/2014/main" id="{F47EE843-6C87-4A45-DD1A-EE6E5E7CBCAD}"/>
              </a:ext>
            </a:extLst>
          </p:cNvPr>
          <p:cNvGrpSpPr/>
          <p:nvPr/>
        </p:nvGrpSpPr>
        <p:grpSpPr>
          <a:xfrm>
            <a:off x="5930905" y="2255977"/>
            <a:ext cx="5678406" cy="0"/>
            <a:chOff x="5930901" y="2255960"/>
            <a:chExt cx="5678487" cy="0"/>
          </a:xfrm>
        </p:grpSpPr>
        <p:cxnSp>
          <p:nvCxnSpPr>
            <p:cNvPr id="58" name="Straight Connector 57">
              <a:extLst>
                <a:ext uri="{FF2B5EF4-FFF2-40B4-BE49-F238E27FC236}">
                  <a16:creationId xmlns:a16="http://schemas.microsoft.com/office/drawing/2014/main" id="{EFD0F61E-6985-2725-9716-40A0D7D45536}"/>
                </a:ext>
              </a:extLst>
            </p:cNvPr>
            <p:cNvCxnSpPr>
              <a:cxnSpLocks/>
            </p:cNvCxnSpPr>
            <p:nvPr/>
          </p:nvCxnSpPr>
          <p:spPr>
            <a:xfrm>
              <a:off x="5930901" y="2255960"/>
              <a:ext cx="1526804" cy="0"/>
            </a:xfrm>
            <a:prstGeom prst="line">
              <a:avLst/>
            </a:prstGeom>
            <a:ln w="6350">
              <a:solidFill>
                <a:schemeClr val="bg1">
                  <a:lumMod val="7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F7C27604-2213-2BDA-C498-7D8B0FC1027A}"/>
                </a:ext>
              </a:extLst>
            </p:cNvPr>
            <p:cNvCxnSpPr>
              <a:cxnSpLocks/>
            </p:cNvCxnSpPr>
            <p:nvPr/>
          </p:nvCxnSpPr>
          <p:spPr>
            <a:xfrm>
              <a:off x="7706914" y="2255960"/>
              <a:ext cx="3902474" cy="0"/>
            </a:xfrm>
            <a:prstGeom prst="line">
              <a:avLst/>
            </a:prstGeom>
            <a:ln w="6350">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A23C2557-2099-DD80-6799-251DACD3334D}"/>
              </a:ext>
            </a:extLst>
          </p:cNvPr>
          <p:cNvGrpSpPr/>
          <p:nvPr/>
        </p:nvGrpSpPr>
        <p:grpSpPr>
          <a:xfrm>
            <a:off x="5930905" y="3945027"/>
            <a:ext cx="5678406" cy="0"/>
            <a:chOff x="5930901" y="3945034"/>
            <a:chExt cx="5678487" cy="0"/>
          </a:xfrm>
        </p:grpSpPr>
        <p:cxnSp>
          <p:nvCxnSpPr>
            <p:cNvPr id="61" name="Straight Connector 60">
              <a:extLst>
                <a:ext uri="{FF2B5EF4-FFF2-40B4-BE49-F238E27FC236}">
                  <a16:creationId xmlns:a16="http://schemas.microsoft.com/office/drawing/2014/main" id="{00DCEE4E-1140-DD86-8683-30D624822E70}"/>
                </a:ext>
              </a:extLst>
            </p:cNvPr>
            <p:cNvCxnSpPr>
              <a:cxnSpLocks/>
            </p:cNvCxnSpPr>
            <p:nvPr/>
          </p:nvCxnSpPr>
          <p:spPr>
            <a:xfrm>
              <a:off x="5930901" y="3945034"/>
              <a:ext cx="1526804" cy="0"/>
            </a:xfrm>
            <a:prstGeom prst="line">
              <a:avLst/>
            </a:prstGeom>
            <a:ln w="6350">
              <a:solidFill>
                <a:schemeClr val="bg1">
                  <a:lumMod val="75000"/>
                </a:schemeClr>
              </a:solidFill>
              <a:prstDash val="dash"/>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5F64C018-EAB9-6DBB-BE36-99AB951B8FBD}"/>
                </a:ext>
              </a:extLst>
            </p:cNvPr>
            <p:cNvCxnSpPr>
              <a:cxnSpLocks/>
            </p:cNvCxnSpPr>
            <p:nvPr/>
          </p:nvCxnSpPr>
          <p:spPr>
            <a:xfrm>
              <a:off x="7706914" y="3945034"/>
              <a:ext cx="3902474" cy="0"/>
            </a:xfrm>
            <a:prstGeom prst="line">
              <a:avLst/>
            </a:prstGeom>
            <a:ln w="6350">
              <a:solidFill>
                <a:schemeClr val="bg1">
                  <a:lumMod val="75000"/>
                </a:schemeClr>
              </a:solidFill>
              <a:prstDash val="solid"/>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71" name="Group 70">
            <a:extLst>
              <a:ext uri="{FF2B5EF4-FFF2-40B4-BE49-F238E27FC236}">
                <a16:creationId xmlns:a16="http://schemas.microsoft.com/office/drawing/2014/main" id="{6B8A8C74-A2A4-35AD-228C-90BB883CEF9D}"/>
              </a:ext>
            </a:extLst>
          </p:cNvPr>
          <p:cNvGrpSpPr/>
          <p:nvPr/>
        </p:nvGrpSpPr>
        <p:grpSpPr>
          <a:xfrm>
            <a:off x="4521468" y="2630089"/>
            <a:ext cx="7087843" cy="861774"/>
            <a:chOff x="4521445" y="4358679"/>
            <a:chExt cx="7087943" cy="861786"/>
          </a:xfrm>
        </p:grpSpPr>
        <p:sp>
          <p:nvSpPr>
            <p:cNvPr id="32" name="Rectangle: Rounded Corners 31">
              <a:extLst>
                <a:ext uri="{FF2B5EF4-FFF2-40B4-BE49-F238E27FC236}">
                  <a16:creationId xmlns:a16="http://schemas.microsoft.com/office/drawing/2014/main" id="{341FFACE-43A8-D76A-4ABE-DE1673F32BAF}"/>
                </a:ext>
              </a:extLst>
            </p:cNvPr>
            <p:cNvSpPr/>
            <p:nvPr/>
          </p:nvSpPr>
          <p:spPr bwMode="auto">
            <a:xfrm>
              <a:off x="4521445" y="4428388"/>
              <a:ext cx="45719" cy="715963"/>
            </a:xfrm>
            <a:prstGeom prst="roundRect">
              <a:avLst>
                <a:gd name="adj" fmla="val 50000"/>
              </a:avLst>
            </a:prstGeom>
            <a:solidFill>
              <a:srgbClr val="44964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49" name="Oval 48">
              <a:extLst>
                <a:ext uri="{FF2B5EF4-FFF2-40B4-BE49-F238E27FC236}">
                  <a16:creationId xmlns:a16="http://schemas.microsoft.com/office/drawing/2014/main" id="{89C1ED6B-6003-755E-FE4C-9FD4FBE7580A}"/>
                </a:ext>
              </a:extLst>
            </p:cNvPr>
            <p:cNvSpPr/>
            <p:nvPr/>
          </p:nvSpPr>
          <p:spPr bwMode="auto">
            <a:xfrm>
              <a:off x="4873304" y="4400524"/>
              <a:ext cx="778094" cy="778094"/>
            </a:xfrm>
            <a:prstGeom prst="ellipse">
              <a:avLst/>
            </a:prstGeom>
            <a:solidFill>
              <a:schemeClr val="bg1"/>
            </a:solidFill>
            <a:ln>
              <a:solidFill>
                <a:srgbClr val="449644"/>
              </a:solidFill>
              <a:headEnd type="none" w="med" len="med"/>
              <a:tailEnd type="none" w="med" len="med"/>
            </a:ln>
            <a:effectLst>
              <a:outerShdw blurRad="63500" sx="102000" sy="102000" algn="ctr" rotWithShape="0">
                <a:schemeClr val="bg1">
                  <a:alpha val="2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55" name="TextBox 54">
              <a:extLst>
                <a:ext uri="{FF2B5EF4-FFF2-40B4-BE49-F238E27FC236}">
                  <a16:creationId xmlns:a16="http://schemas.microsoft.com/office/drawing/2014/main" id="{37DA88A2-CCB9-81C5-513F-4E4825862313}"/>
                </a:ext>
              </a:extLst>
            </p:cNvPr>
            <p:cNvSpPr txBox="1"/>
            <p:nvPr/>
          </p:nvSpPr>
          <p:spPr>
            <a:xfrm>
              <a:off x="5930900" y="4497184"/>
              <a:ext cx="1623601" cy="594650"/>
            </a:xfrm>
            <a:prstGeom prst="rect">
              <a:avLst/>
            </a:prstGeom>
            <a:noFill/>
          </p:spPr>
          <p:txBody>
            <a:bodyPr wrap="square">
              <a:spAutoFit/>
            </a:bodyPr>
            <a:lstStyle/>
            <a:p>
              <a:pPr defTabSz="914378">
                <a:spcAft>
                  <a:spcPts val="1200"/>
                </a:spcAft>
                <a:defRPr/>
              </a:pPr>
              <a:r>
                <a:rPr lang="en-US" sz="1600">
                  <a:solidFill>
                    <a:srgbClr val="449644"/>
                  </a:solidFill>
                  <a:latin typeface="Segoe UI Semibold"/>
                  <a:cs typeface="Segoe UI Semibold" panose="020B0702040204020203" pitchFamily="34" charset="0"/>
                </a:rPr>
                <a:t>Security reporting</a:t>
              </a:r>
            </a:p>
          </p:txBody>
        </p:sp>
        <p:sp>
          <p:nvSpPr>
            <p:cNvPr id="57" name="TextBox 56">
              <a:extLst>
                <a:ext uri="{FF2B5EF4-FFF2-40B4-BE49-F238E27FC236}">
                  <a16:creationId xmlns:a16="http://schemas.microsoft.com/office/drawing/2014/main" id="{8B61764B-FA90-7138-7091-81348B217C9C}"/>
                </a:ext>
              </a:extLst>
            </p:cNvPr>
            <p:cNvSpPr txBox="1"/>
            <p:nvPr/>
          </p:nvSpPr>
          <p:spPr>
            <a:xfrm>
              <a:off x="7706914" y="4358679"/>
              <a:ext cx="3902474" cy="861786"/>
            </a:xfrm>
            <a:prstGeom prst="rect">
              <a:avLst/>
            </a:prstGeom>
            <a:noFill/>
          </p:spPr>
          <p:txBody>
            <a:bodyPr wrap="square" lIns="0" tIns="0" rIns="0" bIns="0" rtlCol="0" anchor="ctr">
              <a:spAutoFit/>
            </a:bodyPr>
            <a:lstStyle>
              <a:defPPr>
                <a:defRPr lang="en-US"/>
              </a:defPPr>
              <a:lvl1pPr marR="0" lvl="0" indent="0" fontAlgn="auto">
                <a:lnSpc>
                  <a:spcPct val="100000"/>
                </a:lnSpc>
                <a:spcBef>
                  <a:spcPts val="0"/>
                </a:spcBef>
                <a:spcAft>
                  <a:spcPts val="1200"/>
                </a:spcAft>
                <a:buClrTx/>
                <a:buSzTx/>
                <a:buFontTx/>
                <a:buNone/>
                <a:tabLst/>
                <a:defRPr kumimoji="0" sz="1400" b="0" i="0" u="none" strike="noStrike" cap="none" spc="0" normalizeH="0" baseline="0">
                  <a:ln>
                    <a:noFill/>
                  </a:ln>
                  <a:effectLst/>
                  <a:uLnTx/>
                  <a:uFillTx/>
                  <a:cs typeface="Arial"/>
                </a:defRPr>
              </a:lvl1pPr>
            </a:lstStyle>
            <a:p>
              <a:pPr defTabSz="914378"/>
              <a:r>
                <a:rPr lang="en-US">
                  <a:solidFill>
                    <a:srgbClr val="000000"/>
                  </a:solidFill>
                  <a:latin typeface="Segoe UI"/>
                </a:rPr>
                <a:t>Summarize any event, incident, or threat in seconds and prepare the information in a </a:t>
              </a:r>
              <a:br>
                <a:rPr lang="en-US">
                  <a:solidFill>
                    <a:srgbClr val="000000"/>
                  </a:solidFill>
                  <a:latin typeface="Segoe UI"/>
                </a:rPr>
              </a:br>
              <a:r>
                <a:rPr lang="en-US">
                  <a:solidFill>
                    <a:srgbClr val="000000"/>
                  </a:solidFill>
                  <a:latin typeface="Segoe UI"/>
                </a:rPr>
                <a:t>ready-to-share, customizable report for your desired audience.</a:t>
              </a:r>
            </a:p>
          </p:txBody>
        </p:sp>
        <p:sp>
          <p:nvSpPr>
            <p:cNvPr id="64" name="Graphic 10">
              <a:extLst>
                <a:ext uri="{FF2B5EF4-FFF2-40B4-BE49-F238E27FC236}">
                  <a16:creationId xmlns:a16="http://schemas.microsoft.com/office/drawing/2014/main" id="{1D012D8F-FA08-293F-B75A-F6C007B31A28}"/>
                </a:ext>
              </a:extLst>
            </p:cNvPr>
            <p:cNvSpPr/>
            <p:nvPr/>
          </p:nvSpPr>
          <p:spPr>
            <a:xfrm>
              <a:off x="5063830" y="4591050"/>
              <a:ext cx="397042" cy="397042"/>
            </a:xfrm>
            <a:custGeom>
              <a:avLst/>
              <a:gdLst>
                <a:gd name="connsiteX0" fmla="*/ 0 w 347331"/>
                <a:gd name="connsiteY0" fmla="*/ 347331 h 347331"/>
                <a:gd name="connsiteX1" fmla="*/ 0 w 347331"/>
                <a:gd name="connsiteY1" fmla="*/ 0 h 347331"/>
                <a:gd name="connsiteX2" fmla="*/ 347331 w 347331"/>
                <a:gd name="connsiteY2" fmla="*/ 0 h 347331"/>
                <a:gd name="connsiteX3" fmla="*/ 347331 w 347331"/>
                <a:gd name="connsiteY3" fmla="*/ 347331 h 347331"/>
                <a:gd name="connsiteX4" fmla="*/ 0 w 347331"/>
                <a:gd name="connsiteY4" fmla="*/ 347331 h 347331"/>
                <a:gd name="connsiteX5" fmla="*/ 0 w 347331"/>
                <a:gd name="connsiteY5" fmla="*/ 347331 h 347331"/>
                <a:gd name="connsiteX6" fmla="*/ 0 w 347331"/>
                <a:gd name="connsiteY6" fmla="*/ 347331 h 347331"/>
                <a:gd name="connsiteX7" fmla="*/ 347331 w 347331"/>
                <a:gd name="connsiteY7" fmla="*/ 213829 h 347331"/>
                <a:gd name="connsiteX8" fmla="*/ 272913 w 347331"/>
                <a:gd name="connsiteY8" fmla="*/ 213829 h 347331"/>
                <a:gd name="connsiteX9" fmla="*/ 270944 w 347331"/>
                <a:gd name="connsiteY9" fmla="*/ 212281 h 347331"/>
                <a:gd name="connsiteX10" fmla="*/ 254344 w 347331"/>
                <a:gd name="connsiteY10" fmla="*/ 145741 h 347331"/>
                <a:gd name="connsiteX11" fmla="*/ 252374 w 347331"/>
                <a:gd name="connsiteY11" fmla="*/ 144194 h 347331"/>
                <a:gd name="connsiteX12" fmla="*/ 212563 w 347331"/>
                <a:gd name="connsiteY12" fmla="*/ 144194 h 347331"/>
                <a:gd name="connsiteX13" fmla="*/ 210593 w 347331"/>
                <a:gd name="connsiteY13" fmla="*/ 142646 h 347331"/>
                <a:gd name="connsiteX14" fmla="*/ 188929 w 347331"/>
                <a:gd name="connsiteY14" fmla="*/ 54723 h 347331"/>
                <a:gd name="connsiteX15" fmla="*/ 184990 w 347331"/>
                <a:gd name="connsiteY15" fmla="*/ 54723 h 347331"/>
                <a:gd name="connsiteX16" fmla="*/ 131111 w 347331"/>
                <a:gd name="connsiteY16" fmla="*/ 263629 h 347331"/>
                <a:gd name="connsiteX17" fmla="*/ 127735 w 347331"/>
                <a:gd name="connsiteY17" fmla="*/ 264613 h 347331"/>
                <a:gd name="connsiteX18" fmla="*/ 78216 w 347331"/>
                <a:gd name="connsiteY18" fmla="*/ 215236 h 347331"/>
                <a:gd name="connsiteX19" fmla="*/ 75262 w 347331"/>
                <a:gd name="connsiteY19" fmla="*/ 215236 h 347331"/>
                <a:gd name="connsiteX20" fmla="*/ 50644 w 347331"/>
                <a:gd name="connsiteY20" fmla="*/ 239854 h 347331"/>
                <a:gd name="connsiteX21" fmla="*/ 49237 w 347331"/>
                <a:gd name="connsiteY21" fmla="*/ 240558 h 347331"/>
                <a:gd name="connsiteX22" fmla="*/ 0 w 347331"/>
                <a:gd name="connsiteY22" fmla="*/ 240558 h 347331"/>
                <a:gd name="connsiteX0" fmla="*/ 0 w 347331"/>
                <a:gd name="connsiteY0" fmla="*/ 347331 h 347331"/>
                <a:gd name="connsiteX1" fmla="*/ 0 w 347331"/>
                <a:gd name="connsiteY1" fmla="*/ 0 h 347331"/>
                <a:gd name="connsiteX2" fmla="*/ 347331 w 347331"/>
                <a:gd name="connsiteY2" fmla="*/ 0 h 347331"/>
                <a:gd name="connsiteX3" fmla="*/ 347331 w 347331"/>
                <a:gd name="connsiteY3" fmla="*/ 347331 h 347331"/>
                <a:gd name="connsiteX4" fmla="*/ 0 w 347331"/>
                <a:gd name="connsiteY4" fmla="*/ 347331 h 347331"/>
                <a:gd name="connsiteX5" fmla="*/ 0 w 347331"/>
                <a:gd name="connsiteY5" fmla="*/ 347331 h 347331"/>
                <a:gd name="connsiteX6" fmla="*/ 0 w 347331"/>
                <a:gd name="connsiteY6" fmla="*/ 347331 h 347331"/>
                <a:gd name="connsiteX7" fmla="*/ 347331 w 347331"/>
                <a:gd name="connsiteY7" fmla="*/ 213829 h 347331"/>
                <a:gd name="connsiteX8" fmla="*/ 272913 w 347331"/>
                <a:gd name="connsiteY8" fmla="*/ 213829 h 347331"/>
                <a:gd name="connsiteX9" fmla="*/ 270944 w 347331"/>
                <a:gd name="connsiteY9" fmla="*/ 212281 h 347331"/>
                <a:gd name="connsiteX10" fmla="*/ 254344 w 347331"/>
                <a:gd name="connsiteY10" fmla="*/ 145741 h 347331"/>
                <a:gd name="connsiteX11" fmla="*/ 252374 w 347331"/>
                <a:gd name="connsiteY11" fmla="*/ 144194 h 347331"/>
                <a:gd name="connsiteX12" fmla="*/ 212563 w 347331"/>
                <a:gd name="connsiteY12" fmla="*/ 144194 h 347331"/>
                <a:gd name="connsiteX13" fmla="*/ 210593 w 347331"/>
                <a:gd name="connsiteY13" fmla="*/ 142646 h 347331"/>
                <a:gd name="connsiteX14" fmla="*/ 188929 w 347331"/>
                <a:gd name="connsiteY14" fmla="*/ 54723 h 347331"/>
                <a:gd name="connsiteX15" fmla="*/ 184990 w 347331"/>
                <a:gd name="connsiteY15" fmla="*/ 54723 h 347331"/>
                <a:gd name="connsiteX16" fmla="*/ 131111 w 347331"/>
                <a:gd name="connsiteY16" fmla="*/ 263629 h 347331"/>
                <a:gd name="connsiteX17" fmla="*/ 127735 w 347331"/>
                <a:gd name="connsiteY17" fmla="*/ 264613 h 347331"/>
                <a:gd name="connsiteX18" fmla="*/ 78216 w 347331"/>
                <a:gd name="connsiteY18" fmla="*/ 215236 h 347331"/>
                <a:gd name="connsiteX19" fmla="*/ 75262 w 347331"/>
                <a:gd name="connsiteY19" fmla="*/ 215236 h 347331"/>
                <a:gd name="connsiteX20" fmla="*/ 50644 w 347331"/>
                <a:gd name="connsiteY20" fmla="*/ 239854 h 347331"/>
                <a:gd name="connsiteX21" fmla="*/ 49237 w 347331"/>
                <a:gd name="connsiteY21" fmla="*/ 240558 h 347331"/>
                <a:gd name="connsiteX22" fmla="*/ 0 w 347331"/>
                <a:gd name="connsiteY22" fmla="*/ 240558 h 34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7331" h="347331">
                  <a:moveTo>
                    <a:pt x="0" y="347331"/>
                  </a:moveTo>
                  <a:lnTo>
                    <a:pt x="0" y="0"/>
                  </a:lnTo>
                  <a:lnTo>
                    <a:pt x="347331" y="0"/>
                  </a:lnTo>
                  <a:lnTo>
                    <a:pt x="347331" y="347331"/>
                  </a:lnTo>
                  <a:lnTo>
                    <a:pt x="0" y="347331"/>
                  </a:lnTo>
                  <a:lnTo>
                    <a:pt x="0" y="347331"/>
                  </a:lnTo>
                  <a:lnTo>
                    <a:pt x="0" y="347331"/>
                  </a:lnTo>
                  <a:close/>
                  <a:moveTo>
                    <a:pt x="347331" y="213829"/>
                  </a:moveTo>
                  <a:lnTo>
                    <a:pt x="272913" y="213829"/>
                  </a:lnTo>
                  <a:cubicBezTo>
                    <a:pt x="271929" y="213829"/>
                    <a:pt x="271225" y="213126"/>
                    <a:pt x="270944" y="212281"/>
                  </a:cubicBezTo>
                  <a:lnTo>
                    <a:pt x="254344" y="145741"/>
                  </a:lnTo>
                  <a:cubicBezTo>
                    <a:pt x="254063" y="144757"/>
                    <a:pt x="253218" y="144194"/>
                    <a:pt x="252374" y="144194"/>
                  </a:cubicBezTo>
                  <a:lnTo>
                    <a:pt x="212563" y="144194"/>
                  </a:lnTo>
                  <a:cubicBezTo>
                    <a:pt x="211578" y="144194"/>
                    <a:pt x="210875" y="143490"/>
                    <a:pt x="210593" y="142646"/>
                  </a:cubicBezTo>
                  <a:lnTo>
                    <a:pt x="188929" y="54723"/>
                  </a:lnTo>
                  <a:cubicBezTo>
                    <a:pt x="188507" y="52754"/>
                    <a:pt x="185553" y="52754"/>
                    <a:pt x="184990" y="54723"/>
                  </a:cubicBezTo>
                  <a:lnTo>
                    <a:pt x="131111" y="263629"/>
                  </a:lnTo>
                  <a:cubicBezTo>
                    <a:pt x="130689" y="265176"/>
                    <a:pt x="128719" y="265739"/>
                    <a:pt x="127735" y="264613"/>
                  </a:cubicBezTo>
                  <a:lnTo>
                    <a:pt x="78216" y="215236"/>
                  </a:lnTo>
                  <a:cubicBezTo>
                    <a:pt x="77513" y="214392"/>
                    <a:pt x="76247" y="214392"/>
                    <a:pt x="75262" y="215236"/>
                  </a:cubicBezTo>
                  <a:lnTo>
                    <a:pt x="50644" y="239854"/>
                  </a:lnTo>
                  <a:cubicBezTo>
                    <a:pt x="50362" y="240276"/>
                    <a:pt x="49800" y="240558"/>
                    <a:pt x="49237" y="240558"/>
                  </a:cubicBezTo>
                  <a:lnTo>
                    <a:pt x="0" y="240558"/>
                  </a:lnTo>
                </a:path>
              </a:pathLst>
            </a:custGeom>
            <a:noFill/>
            <a:ln w="6350" cap="flat">
              <a:solidFill>
                <a:schemeClr val="tx1"/>
              </a:solidFill>
              <a:prstDash val="solid"/>
              <a:miter lim="800000"/>
              <a:headEnd/>
              <a:tailEnd/>
            </a:ln>
          </p:spPr>
          <p:txBody>
            <a:bodyPr vert="horz" wrap="square" lIns="89641" tIns="44820" rIns="89641" bIns="44820" numCol="1" anchor="t" anchorCtr="0" compatLnSpc="1">
              <a:prstTxWarp prst="textNoShape">
                <a:avLst/>
              </a:prstTxWarp>
            </a:bodyPr>
            <a:lstStyle/>
            <a:p>
              <a:pPr defTabSz="914378">
                <a:defRPr/>
              </a:pPr>
              <a:endParaRPr lang="en-US" sz="882" kern="0">
                <a:gradFill>
                  <a:gsLst>
                    <a:gs pos="0">
                      <a:srgbClr val="505050"/>
                    </a:gs>
                    <a:gs pos="100000">
                      <a:srgbClr val="505050"/>
                    </a:gs>
                  </a:gsLst>
                  <a:lin ang="5400000" scaled="1"/>
                </a:gradFill>
                <a:latin typeface="Segoe UI"/>
              </a:endParaRPr>
            </a:p>
          </p:txBody>
        </p:sp>
      </p:grpSp>
      <p:grpSp>
        <p:nvGrpSpPr>
          <p:cNvPr id="69" name="Group 68">
            <a:extLst>
              <a:ext uri="{FF2B5EF4-FFF2-40B4-BE49-F238E27FC236}">
                <a16:creationId xmlns:a16="http://schemas.microsoft.com/office/drawing/2014/main" id="{0C1AE948-7FC3-C3E7-079E-FC600D6C1DDF}"/>
              </a:ext>
            </a:extLst>
          </p:cNvPr>
          <p:cNvGrpSpPr/>
          <p:nvPr/>
        </p:nvGrpSpPr>
        <p:grpSpPr>
          <a:xfrm>
            <a:off x="4523256" y="1096200"/>
            <a:ext cx="7087843" cy="778083"/>
            <a:chOff x="4521445" y="2711450"/>
            <a:chExt cx="7087943" cy="778094"/>
          </a:xfrm>
        </p:grpSpPr>
        <p:sp>
          <p:nvSpPr>
            <p:cNvPr id="31" name="Rectangle: Rounded Corners 30">
              <a:extLst>
                <a:ext uri="{FF2B5EF4-FFF2-40B4-BE49-F238E27FC236}">
                  <a16:creationId xmlns:a16="http://schemas.microsoft.com/office/drawing/2014/main" id="{10EEA611-7ED9-B2B0-ADEC-DA77F5795F0F}"/>
                </a:ext>
              </a:extLst>
            </p:cNvPr>
            <p:cNvSpPr/>
            <p:nvPr/>
          </p:nvSpPr>
          <p:spPr bwMode="auto">
            <a:xfrm>
              <a:off x="4521445" y="2742516"/>
              <a:ext cx="45719" cy="715963"/>
            </a:xfrm>
            <a:prstGeom prst="roundRect">
              <a:avLst>
                <a:gd name="adj" fmla="val 50000"/>
              </a:avLst>
            </a:prstGeom>
            <a:solidFill>
              <a:srgbClr val="FFC74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48" name="Oval 47">
              <a:extLst>
                <a:ext uri="{FF2B5EF4-FFF2-40B4-BE49-F238E27FC236}">
                  <a16:creationId xmlns:a16="http://schemas.microsoft.com/office/drawing/2014/main" id="{1E87B431-A33C-A4CA-ADC9-9ADDA5FC1C6B}"/>
                </a:ext>
              </a:extLst>
            </p:cNvPr>
            <p:cNvSpPr/>
            <p:nvPr/>
          </p:nvSpPr>
          <p:spPr bwMode="auto">
            <a:xfrm>
              <a:off x="4873304" y="2711450"/>
              <a:ext cx="778094" cy="778094"/>
            </a:xfrm>
            <a:prstGeom prst="ellipse">
              <a:avLst/>
            </a:prstGeom>
            <a:solidFill>
              <a:schemeClr val="bg1"/>
            </a:solidFill>
            <a:ln>
              <a:solidFill>
                <a:srgbClr val="FFC74A"/>
              </a:solidFill>
              <a:headEnd type="none" w="med" len="med"/>
              <a:tailEnd type="none" w="med" len="med"/>
            </a:ln>
            <a:effectLst>
              <a:outerShdw blurRad="63500" sx="102000" sy="102000" algn="ctr" rotWithShape="0">
                <a:schemeClr val="bg1">
                  <a:alpha val="2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54" name="TextBox 53">
              <a:extLst>
                <a:ext uri="{FF2B5EF4-FFF2-40B4-BE49-F238E27FC236}">
                  <a16:creationId xmlns:a16="http://schemas.microsoft.com/office/drawing/2014/main" id="{60352B1A-07B3-50B3-F7FA-37B70A7354BA}"/>
                </a:ext>
              </a:extLst>
            </p:cNvPr>
            <p:cNvSpPr txBox="1"/>
            <p:nvPr/>
          </p:nvSpPr>
          <p:spPr>
            <a:xfrm>
              <a:off x="5930900" y="2808110"/>
              <a:ext cx="1623601" cy="594650"/>
            </a:xfrm>
            <a:prstGeom prst="rect">
              <a:avLst/>
            </a:prstGeom>
            <a:noFill/>
          </p:spPr>
          <p:txBody>
            <a:bodyPr wrap="square">
              <a:spAutoFit/>
            </a:bodyPr>
            <a:lstStyle/>
            <a:p>
              <a:pPr defTabSz="914378">
                <a:spcAft>
                  <a:spcPts val="1200"/>
                </a:spcAft>
                <a:defRPr/>
              </a:pPr>
              <a:r>
                <a:rPr lang="en-US" sz="1600">
                  <a:solidFill>
                    <a:srgbClr val="C08500"/>
                  </a:solidFill>
                  <a:latin typeface="Segoe UI Semibold"/>
                  <a:cs typeface="Segoe UI Semibold" panose="020B0702040204020203" pitchFamily="34" charset="0"/>
                </a:rPr>
                <a:t>Incident response</a:t>
              </a:r>
            </a:p>
          </p:txBody>
        </p:sp>
        <p:sp>
          <p:nvSpPr>
            <p:cNvPr id="56" name="TextBox 55">
              <a:extLst>
                <a:ext uri="{FF2B5EF4-FFF2-40B4-BE49-F238E27FC236}">
                  <a16:creationId xmlns:a16="http://schemas.microsoft.com/office/drawing/2014/main" id="{D7441CE1-00FC-A2F8-C8B4-0725110DDB60}"/>
                </a:ext>
              </a:extLst>
            </p:cNvPr>
            <p:cNvSpPr txBox="1"/>
            <p:nvPr/>
          </p:nvSpPr>
          <p:spPr>
            <a:xfrm>
              <a:off x="7706914" y="2777322"/>
              <a:ext cx="3902474" cy="646352"/>
            </a:xfrm>
            <a:prstGeom prst="rect">
              <a:avLst/>
            </a:prstGeom>
            <a:noFill/>
          </p:spPr>
          <p:txBody>
            <a:bodyPr wrap="square" lIns="0" tIns="0" rIns="0" bIns="0" rtlCol="0" anchor="ctr">
              <a:spAutoFit/>
            </a:bodyPr>
            <a:lstStyle>
              <a:defPPr>
                <a:defRPr lang="en-US"/>
              </a:defPPr>
              <a:lvl1pPr marR="0" lvl="0" indent="0" fontAlgn="auto">
                <a:lnSpc>
                  <a:spcPct val="100000"/>
                </a:lnSpc>
                <a:spcBef>
                  <a:spcPts val="0"/>
                </a:spcBef>
                <a:spcAft>
                  <a:spcPts val="1200"/>
                </a:spcAft>
                <a:buClrTx/>
                <a:buSzTx/>
                <a:buFontTx/>
                <a:buNone/>
                <a:tabLst/>
                <a:defRPr kumimoji="0" sz="1400" b="0" i="0" u="none" strike="noStrike" cap="none" spc="0" normalizeH="0" baseline="0">
                  <a:ln>
                    <a:noFill/>
                  </a:ln>
                  <a:effectLst/>
                  <a:uLnTx/>
                  <a:uFillTx/>
                  <a:cs typeface="Arial"/>
                </a:defRPr>
              </a:lvl1pPr>
            </a:lstStyle>
            <a:p>
              <a:pPr defTabSz="914378"/>
              <a:r>
                <a:rPr lang="en-US">
                  <a:solidFill>
                    <a:srgbClr val="000000"/>
                  </a:solidFill>
                  <a:latin typeface="Segoe UI"/>
                </a:rPr>
                <a:t>Surface an ongoing incident, assess its scale, and get instructions to begin remediation based on proven tactics from real-world security incidents.</a:t>
              </a:r>
            </a:p>
          </p:txBody>
        </p:sp>
        <p:sp>
          <p:nvSpPr>
            <p:cNvPr id="65" name="strategy">
              <a:extLst>
                <a:ext uri="{FF2B5EF4-FFF2-40B4-BE49-F238E27FC236}">
                  <a16:creationId xmlns:a16="http://schemas.microsoft.com/office/drawing/2014/main" id="{0CA61759-6118-1358-B3C0-2683C055B500}"/>
                </a:ext>
              </a:extLst>
            </p:cNvPr>
            <p:cNvSpPr>
              <a:spLocks noChangeAspect="1" noEditPoints="1"/>
            </p:cNvSpPr>
            <p:nvPr/>
          </p:nvSpPr>
          <p:spPr bwMode="auto">
            <a:xfrm>
              <a:off x="5071612" y="2846370"/>
              <a:ext cx="381479" cy="508254"/>
            </a:xfrm>
            <a:custGeom>
              <a:avLst/>
              <a:gdLst>
                <a:gd name="T0" fmla="*/ 208 w 240"/>
                <a:gd name="T1" fmla="*/ 83 h 322"/>
                <a:gd name="T2" fmla="*/ 207 w 240"/>
                <a:gd name="T3" fmla="*/ 128 h 322"/>
                <a:gd name="T4" fmla="*/ 166 w 240"/>
                <a:gd name="T5" fmla="*/ 178 h 322"/>
                <a:gd name="T6" fmla="*/ 83 w 240"/>
                <a:gd name="T7" fmla="*/ 178 h 322"/>
                <a:gd name="T8" fmla="*/ 43 w 240"/>
                <a:gd name="T9" fmla="*/ 191 h 322"/>
                <a:gd name="T10" fmla="*/ 25 w 240"/>
                <a:gd name="T11" fmla="*/ 230 h 322"/>
                <a:gd name="T12" fmla="*/ 25 w 240"/>
                <a:gd name="T13" fmla="*/ 239 h 322"/>
                <a:gd name="T14" fmla="*/ 239 w 240"/>
                <a:gd name="T15" fmla="*/ 114 h 322"/>
                <a:gd name="T16" fmla="*/ 208 w 240"/>
                <a:gd name="T17" fmla="*/ 83 h 322"/>
                <a:gd name="T18" fmla="*/ 177 w 240"/>
                <a:gd name="T19" fmla="*/ 114 h 322"/>
                <a:gd name="T20" fmla="*/ 0 w 240"/>
                <a:gd name="T21" fmla="*/ 296 h 322"/>
                <a:gd name="T22" fmla="*/ 26 w 240"/>
                <a:gd name="T23" fmla="*/ 322 h 322"/>
                <a:gd name="T24" fmla="*/ 52 w 240"/>
                <a:gd name="T25" fmla="*/ 296 h 322"/>
                <a:gd name="T26" fmla="*/ 26 w 240"/>
                <a:gd name="T27" fmla="*/ 270 h 322"/>
                <a:gd name="T28" fmla="*/ 0 w 240"/>
                <a:gd name="T29" fmla="*/ 296 h 322"/>
                <a:gd name="T30" fmla="*/ 187 w 240"/>
                <a:gd name="T31" fmla="*/ 26 h 322"/>
                <a:gd name="T32" fmla="*/ 213 w 240"/>
                <a:gd name="T33" fmla="*/ 52 h 322"/>
                <a:gd name="T34" fmla="*/ 239 w 240"/>
                <a:gd name="T35" fmla="*/ 26 h 322"/>
                <a:gd name="T36" fmla="*/ 213 w 240"/>
                <a:gd name="T37" fmla="*/ 0 h 322"/>
                <a:gd name="T38" fmla="*/ 187 w 240"/>
                <a:gd name="T39" fmla="*/ 26 h 322"/>
                <a:gd name="T40" fmla="*/ 67 w 240"/>
                <a:gd name="T41" fmla="*/ 96 h 322"/>
                <a:gd name="T42" fmla="*/ 119 w 240"/>
                <a:gd name="T43" fmla="*/ 148 h 322"/>
                <a:gd name="T44" fmla="*/ 119 w 240"/>
                <a:gd name="T45" fmla="*/ 96 h 322"/>
                <a:gd name="T46" fmla="*/ 67 w 240"/>
                <a:gd name="T47" fmla="*/ 148 h 322"/>
                <a:gd name="T48" fmla="*/ 189 w 240"/>
                <a:gd name="T49" fmla="*/ 203 h 322"/>
                <a:gd name="T50" fmla="*/ 240 w 240"/>
                <a:gd name="T51" fmla="*/ 255 h 322"/>
                <a:gd name="T52" fmla="*/ 240 w 240"/>
                <a:gd name="T53" fmla="*/ 203 h 322"/>
                <a:gd name="T54" fmla="*/ 189 w 240"/>
                <a:gd name="T55" fmla="*/ 255 h 322"/>
                <a:gd name="T56" fmla="*/ 93 w 240"/>
                <a:gd name="T57" fmla="*/ 227 h 322"/>
                <a:gd name="T58" fmla="*/ 145 w 240"/>
                <a:gd name="T59" fmla="*/ 279 h 322"/>
                <a:gd name="T60" fmla="*/ 145 w 240"/>
                <a:gd name="T61" fmla="*/ 227 h 322"/>
                <a:gd name="T62" fmla="*/ 93 w 240"/>
                <a:gd name="T63" fmla="*/ 27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322">
                  <a:moveTo>
                    <a:pt x="208" y="83"/>
                  </a:moveTo>
                  <a:cubicBezTo>
                    <a:pt x="208" y="83"/>
                    <a:pt x="208" y="103"/>
                    <a:pt x="207" y="128"/>
                  </a:cubicBezTo>
                  <a:cubicBezTo>
                    <a:pt x="206" y="177"/>
                    <a:pt x="166" y="178"/>
                    <a:pt x="166" y="178"/>
                  </a:cubicBezTo>
                  <a:cubicBezTo>
                    <a:pt x="83" y="178"/>
                    <a:pt x="83" y="178"/>
                    <a:pt x="83" y="178"/>
                  </a:cubicBezTo>
                  <a:cubicBezTo>
                    <a:pt x="83" y="178"/>
                    <a:pt x="58" y="178"/>
                    <a:pt x="43" y="191"/>
                  </a:cubicBezTo>
                  <a:cubicBezTo>
                    <a:pt x="28" y="203"/>
                    <a:pt x="25" y="220"/>
                    <a:pt x="25" y="230"/>
                  </a:cubicBezTo>
                  <a:cubicBezTo>
                    <a:pt x="25" y="239"/>
                    <a:pt x="25" y="239"/>
                    <a:pt x="25" y="239"/>
                  </a:cubicBezTo>
                  <a:moveTo>
                    <a:pt x="239" y="114"/>
                  </a:moveTo>
                  <a:cubicBezTo>
                    <a:pt x="208" y="83"/>
                    <a:pt x="208" y="83"/>
                    <a:pt x="208" y="83"/>
                  </a:cubicBezTo>
                  <a:cubicBezTo>
                    <a:pt x="177" y="114"/>
                    <a:pt x="177" y="114"/>
                    <a:pt x="177" y="114"/>
                  </a:cubicBezTo>
                  <a:moveTo>
                    <a:pt x="0" y="296"/>
                  </a:moveTo>
                  <a:cubicBezTo>
                    <a:pt x="0" y="310"/>
                    <a:pt x="12" y="322"/>
                    <a:pt x="26" y="322"/>
                  </a:cubicBezTo>
                  <a:cubicBezTo>
                    <a:pt x="40" y="322"/>
                    <a:pt x="52" y="310"/>
                    <a:pt x="52" y="296"/>
                  </a:cubicBezTo>
                  <a:cubicBezTo>
                    <a:pt x="52" y="282"/>
                    <a:pt x="40" y="270"/>
                    <a:pt x="26" y="270"/>
                  </a:cubicBezTo>
                  <a:cubicBezTo>
                    <a:pt x="12" y="270"/>
                    <a:pt x="0" y="282"/>
                    <a:pt x="0" y="296"/>
                  </a:cubicBezTo>
                  <a:close/>
                  <a:moveTo>
                    <a:pt x="187" y="26"/>
                  </a:moveTo>
                  <a:cubicBezTo>
                    <a:pt x="187" y="40"/>
                    <a:pt x="199" y="52"/>
                    <a:pt x="213" y="52"/>
                  </a:cubicBezTo>
                  <a:cubicBezTo>
                    <a:pt x="227" y="52"/>
                    <a:pt x="239" y="40"/>
                    <a:pt x="239" y="26"/>
                  </a:cubicBezTo>
                  <a:cubicBezTo>
                    <a:pt x="239" y="12"/>
                    <a:pt x="227" y="0"/>
                    <a:pt x="213" y="0"/>
                  </a:cubicBezTo>
                  <a:cubicBezTo>
                    <a:pt x="199" y="0"/>
                    <a:pt x="187" y="12"/>
                    <a:pt x="187" y="26"/>
                  </a:cubicBezTo>
                  <a:close/>
                  <a:moveTo>
                    <a:pt x="67" y="96"/>
                  </a:moveTo>
                  <a:cubicBezTo>
                    <a:pt x="119" y="148"/>
                    <a:pt x="119" y="148"/>
                    <a:pt x="119" y="148"/>
                  </a:cubicBezTo>
                  <a:moveTo>
                    <a:pt x="119" y="96"/>
                  </a:moveTo>
                  <a:cubicBezTo>
                    <a:pt x="67" y="148"/>
                    <a:pt x="67" y="148"/>
                    <a:pt x="67" y="148"/>
                  </a:cubicBezTo>
                  <a:moveTo>
                    <a:pt x="189" y="203"/>
                  </a:moveTo>
                  <a:cubicBezTo>
                    <a:pt x="240" y="255"/>
                    <a:pt x="240" y="255"/>
                    <a:pt x="240" y="255"/>
                  </a:cubicBezTo>
                  <a:moveTo>
                    <a:pt x="240" y="203"/>
                  </a:moveTo>
                  <a:cubicBezTo>
                    <a:pt x="189" y="255"/>
                    <a:pt x="189" y="255"/>
                    <a:pt x="189" y="255"/>
                  </a:cubicBezTo>
                  <a:moveTo>
                    <a:pt x="93" y="227"/>
                  </a:moveTo>
                  <a:cubicBezTo>
                    <a:pt x="145" y="279"/>
                    <a:pt x="145" y="279"/>
                    <a:pt x="145" y="279"/>
                  </a:cubicBezTo>
                  <a:moveTo>
                    <a:pt x="145" y="227"/>
                  </a:moveTo>
                  <a:cubicBezTo>
                    <a:pt x="93" y="279"/>
                    <a:pt x="93" y="279"/>
                    <a:pt x="93" y="279"/>
                  </a:cubicBezTo>
                </a:path>
              </a:pathLst>
            </a:custGeom>
            <a:noFill/>
            <a:ln w="6350" cap="flat">
              <a:solidFill>
                <a:schemeClr val="tx1"/>
              </a:solidFill>
              <a:prstDash val="solid"/>
              <a:miter lim="800000"/>
              <a:headEnd/>
              <a:tailEnd/>
            </a:ln>
          </p:spPr>
          <p:txBody>
            <a:bodyPr vert="horz" wrap="square" lIns="89641" tIns="44820" rIns="89641" bIns="44820" numCol="1" anchor="t" anchorCtr="0" compatLnSpc="1">
              <a:prstTxWarp prst="textNoShape">
                <a:avLst/>
              </a:prstTxWarp>
            </a:bodyPr>
            <a:lstStyle/>
            <a:p>
              <a:pPr defTabSz="914378"/>
              <a:endParaRPr lang="en-US" sz="882" kern="0">
                <a:gradFill>
                  <a:gsLst>
                    <a:gs pos="0">
                      <a:srgbClr val="505050"/>
                    </a:gs>
                    <a:gs pos="100000">
                      <a:srgbClr val="505050"/>
                    </a:gs>
                  </a:gsLst>
                  <a:lin ang="5400000" scaled="1"/>
                </a:gradFill>
                <a:latin typeface="Segoe UI"/>
              </a:endParaRPr>
            </a:p>
          </p:txBody>
        </p:sp>
      </p:grpSp>
      <p:grpSp>
        <p:nvGrpSpPr>
          <p:cNvPr id="67" name="Group 66">
            <a:extLst>
              <a:ext uri="{FF2B5EF4-FFF2-40B4-BE49-F238E27FC236}">
                <a16:creationId xmlns:a16="http://schemas.microsoft.com/office/drawing/2014/main" id="{50CC5F6C-9028-F863-9CDD-881E0401D87F}"/>
              </a:ext>
            </a:extLst>
          </p:cNvPr>
          <p:cNvGrpSpPr/>
          <p:nvPr/>
        </p:nvGrpSpPr>
        <p:grpSpPr>
          <a:xfrm>
            <a:off x="4523256" y="4188183"/>
            <a:ext cx="7087843" cy="861774"/>
            <a:chOff x="4521445" y="980532"/>
            <a:chExt cx="7087943" cy="861786"/>
          </a:xfrm>
        </p:grpSpPr>
        <p:sp>
          <p:nvSpPr>
            <p:cNvPr id="30" name="Rectangle: Rounded Corners 29">
              <a:extLst>
                <a:ext uri="{FF2B5EF4-FFF2-40B4-BE49-F238E27FC236}">
                  <a16:creationId xmlns:a16="http://schemas.microsoft.com/office/drawing/2014/main" id="{801FA38C-9485-C335-C432-4DAA0EA4C62B}"/>
                </a:ext>
              </a:extLst>
            </p:cNvPr>
            <p:cNvSpPr/>
            <p:nvPr/>
          </p:nvSpPr>
          <p:spPr bwMode="auto">
            <a:xfrm>
              <a:off x="4521445" y="1053442"/>
              <a:ext cx="45719" cy="715963"/>
            </a:xfrm>
            <a:prstGeom prst="roundRect">
              <a:avLst>
                <a:gd name="adj" fmla="val 50000"/>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47" name="Oval 46">
              <a:extLst>
                <a:ext uri="{FF2B5EF4-FFF2-40B4-BE49-F238E27FC236}">
                  <a16:creationId xmlns:a16="http://schemas.microsoft.com/office/drawing/2014/main" id="{02014775-7596-2B52-7EA7-C6E1A107BFAE}"/>
                </a:ext>
              </a:extLst>
            </p:cNvPr>
            <p:cNvSpPr/>
            <p:nvPr/>
          </p:nvSpPr>
          <p:spPr bwMode="auto">
            <a:xfrm>
              <a:off x="4873304" y="1022376"/>
              <a:ext cx="778094" cy="778094"/>
            </a:xfrm>
            <a:prstGeom prst="ellipse">
              <a:avLst/>
            </a:prstGeom>
            <a:solidFill>
              <a:schemeClr val="bg1"/>
            </a:solidFill>
            <a:ln>
              <a:solidFill>
                <a:schemeClr val="accent1"/>
              </a:solidFill>
              <a:headEnd type="none" w="med" len="med"/>
              <a:tailEnd type="none" w="med" len="med"/>
            </a:ln>
            <a:effectLst>
              <a:outerShdw blurRad="63500" sx="102000" sy="102000" algn="ctr" rotWithShape="0">
                <a:schemeClr val="bg1">
                  <a:alpha val="20000"/>
                </a:scheme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78" tIns="146302" rIns="182878" bIns="146302" numCol="1" spcCol="0" rtlCol="0" fromWordArt="0" anchor="t" anchorCtr="0" forceAA="0" compatLnSpc="1">
              <a:prstTxWarp prst="textNoShape">
                <a:avLst/>
              </a:prstTxWarp>
              <a:noAutofit/>
            </a:bodyPr>
            <a:lstStyle/>
            <a:p>
              <a:pPr defTabSz="932483" fontAlgn="base">
                <a:spcBef>
                  <a:spcPct val="0"/>
                </a:spcBef>
                <a:spcAft>
                  <a:spcPct val="0"/>
                </a:spcAft>
              </a:pPr>
              <a:endParaRPr lang="en-IN" sz="2000" err="1">
                <a:solidFill>
                  <a:srgbClr val="FFFFFF"/>
                </a:solidFill>
                <a:latin typeface="Segoe UI"/>
                <a:ea typeface="Segoe UI" pitchFamily="34" charset="0"/>
                <a:cs typeface="Segoe UI" pitchFamily="34" charset="0"/>
              </a:endParaRPr>
            </a:p>
          </p:txBody>
        </p:sp>
        <p:sp>
          <p:nvSpPr>
            <p:cNvPr id="50" name="TextBox 49">
              <a:extLst>
                <a:ext uri="{FF2B5EF4-FFF2-40B4-BE49-F238E27FC236}">
                  <a16:creationId xmlns:a16="http://schemas.microsoft.com/office/drawing/2014/main" id="{7AD97D6A-B76C-117F-A97B-08DFEAE527C3}"/>
                </a:ext>
              </a:extLst>
            </p:cNvPr>
            <p:cNvSpPr txBox="1"/>
            <p:nvPr/>
          </p:nvSpPr>
          <p:spPr>
            <a:xfrm>
              <a:off x="7706914" y="980532"/>
              <a:ext cx="3902474" cy="861786"/>
            </a:xfrm>
            <a:prstGeom prst="rect">
              <a:avLst/>
            </a:prstGeom>
            <a:noFill/>
          </p:spPr>
          <p:txBody>
            <a:bodyPr wrap="square" lIns="0" tIns="0" rIns="0" bIns="0" rtlCol="0" anchor="ctr">
              <a:spAutoFit/>
            </a:bodyPr>
            <a:lstStyle/>
            <a:p>
              <a:pPr defTabSz="914378">
                <a:spcAft>
                  <a:spcPts val="1200"/>
                </a:spcAft>
                <a:defRPr/>
              </a:pPr>
              <a:r>
                <a:rPr lang="en-US" sz="1400">
                  <a:solidFill>
                    <a:srgbClr val="000000"/>
                  </a:solidFill>
                  <a:latin typeface="Segoe UI"/>
                  <a:cs typeface="Arial"/>
                </a:rPr>
                <a:t>Discover whether your organization is susceptible to known vulnerabilities and exploits. Prioritize risks and address vulnerabilities with guided recommendations. </a:t>
              </a:r>
            </a:p>
          </p:txBody>
        </p:sp>
        <p:sp>
          <p:nvSpPr>
            <p:cNvPr id="53" name="TextBox 52">
              <a:extLst>
                <a:ext uri="{FF2B5EF4-FFF2-40B4-BE49-F238E27FC236}">
                  <a16:creationId xmlns:a16="http://schemas.microsoft.com/office/drawing/2014/main" id="{765920BE-F4C1-9BFC-09FD-FB2512438E77}"/>
                </a:ext>
              </a:extLst>
            </p:cNvPr>
            <p:cNvSpPr txBox="1"/>
            <p:nvPr/>
          </p:nvSpPr>
          <p:spPr>
            <a:xfrm>
              <a:off x="5930900" y="995925"/>
              <a:ext cx="1623601" cy="845809"/>
            </a:xfrm>
            <a:prstGeom prst="rect">
              <a:avLst/>
            </a:prstGeom>
            <a:noFill/>
          </p:spPr>
          <p:txBody>
            <a:bodyPr wrap="square">
              <a:spAutoFit/>
            </a:bodyPr>
            <a:lstStyle/>
            <a:p>
              <a:pPr defTabSz="914378">
                <a:spcAft>
                  <a:spcPts val="1200"/>
                </a:spcAft>
                <a:defRPr/>
              </a:pPr>
              <a:r>
                <a:rPr lang="en-US" sz="1600">
                  <a:solidFill>
                    <a:srgbClr val="0078D4"/>
                  </a:solidFill>
                  <a:latin typeface="Segoe UI Semibold"/>
                  <a:cs typeface="Segoe UI Semibold" panose="020B0702040204020203" pitchFamily="34" charset="0"/>
                </a:rPr>
                <a:t>Security posture management</a:t>
              </a:r>
            </a:p>
          </p:txBody>
        </p:sp>
        <p:sp>
          <p:nvSpPr>
            <p:cNvPr id="66" name="Graphic 105" descr="Threat intelligence, detection">
              <a:extLst>
                <a:ext uri="{FF2B5EF4-FFF2-40B4-BE49-F238E27FC236}">
                  <a16:creationId xmlns:a16="http://schemas.microsoft.com/office/drawing/2014/main" id="{75A070F3-1CC9-6F0E-DA29-3931B54BFBF5}"/>
                </a:ext>
              </a:extLst>
            </p:cNvPr>
            <p:cNvSpPr/>
            <p:nvPr/>
          </p:nvSpPr>
          <p:spPr>
            <a:xfrm>
              <a:off x="5030265" y="1182644"/>
              <a:ext cx="464173" cy="457559"/>
            </a:xfrm>
            <a:custGeom>
              <a:avLst/>
              <a:gdLst>
                <a:gd name="connsiteX0" fmla="*/ 355892 w 356108"/>
                <a:gd name="connsiteY0" fmla="*/ -347 h 351034"/>
                <a:gd name="connsiteX1" fmla="*/ 175547 w 356108"/>
                <a:gd name="connsiteY1" fmla="*/ 176318 h 351034"/>
                <a:gd name="connsiteX2" fmla="*/ 174013 w 356108"/>
                <a:gd name="connsiteY2" fmla="*/ 121110 h 351034"/>
                <a:gd name="connsiteX3" fmla="*/ 116965 w 356108"/>
                <a:gd name="connsiteY3" fmla="*/ 178158 h 351034"/>
                <a:gd name="connsiteX4" fmla="*/ 174013 w 356108"/>
                <a:gd name="connsiteY4" fmla="*/ 235206 h 351034"/>
                <a:gd name="connsiteX5" fmla="*/ 223394 w 356108"/>
                <a:gd name="connsiteY5" fmla="*/ 206683 h 351034"/>
                <a:gd name="connsiteX6" fmla="*/ 229834 w 356108"/>
                <a:gd name="connsiteY6" fmla="*/ 72190 h 351034"/>
                <a:gd name="connsiteX7" fmla="*/ 174473 w 356108"/>
                <a:gd name="connsiteY7" fmla="*/ 58542 h 351034"/>
                <a:gd name="connsiteX8" fmla="*/ 55638 w 356108"/>
                <a:gd name="connsiteY8" fmla="*/ 177100 h 351034"/>
                <a:gd name="connsiteX9" fmla="*/ 174213 w 356108"/>
                <a:gd name="connsiteY9" fmla="*/ 295935 h 351034"/>
                <a:gd name="connsiteX10" fmla="*/ 280442 w 356108"/>
                <a:gd name="connsiteY10" fmla="*/ 230452 h 351034"/>
                <a:gd name="connsiteX11" fmla="*/ 266180 w 356108"/>
                <a:gd name="connsiteY11" fmla="*/ 28637 h 351034"/>
                <a:gd name="connsiteX12" fmla="*/ 26179 w 356108"/>
                <a:gd name="connsiteY12" fmla="*/ 84320 h 351034"/>
                <a:gd name="connsiteX13" fmla="*/ 81862 w 356108"/>
                <a:gd name="connsiteY13" fmla="*/ 324306 h 351034"/>
                <a:gd name="connsiteX14" fmla="*/ 175087 w 356108"/>
                <a:gd name="connsiteY14" fmla="*/ 350683 h 351034"/>
                <a:gd name="connsiteX15" fmla="*/ 331969 w 356108"/>
                <a:gd name="connsiteY15" fmla="*/ 252382 h 35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108" h="351034">
                  <a:moveTo>
                    <a:pt x="355892" y="-347"/>
                  </a:moveTo>
                  <a:lnTo>
                    <a:pt x="175547" y="176318"/>
                  </a:lnTo>
                  <a:moveTo>
                    <a:pt x="174013" y="121110"/>
                  </a:moveTo>
                  <a:cubicBezTo>
                    <a:pt x="142499" y="121110"/>
                    <a:pt x="116965" y="146644"/>
                    <a:pt x="116965" y="178158"/>
                  </a:cubicBezTo>
                  <a:cubicBezTo>
                    <a:pt x="116965" y="209673"/>
                    <a:pt x="142499" y="235206"/>
                    <a:pt x="174013" y="235206"/>
                  </a:cubicBezTo>
                  <a:cubicBezTo>
                    <a:pt x="194333" y="234976"/>
                    <a:pt x="213042" y="224165"/>
                    <a:pt x="223394" y="206683"/>
                  </a:cubicBezTo>
                  <a:moveTo>
                    <a:pt x="229834" y="72190"/>
                  </a:moveTo>
                  <a:cubicBezTo>
                    <a:pt x="212858" y="62958"/>
                    <a:pt x="193796" y="58265"/>
                    <a:pt x="174473" y="58542"/>
                  </a:cubicBezTo>
                  <a:cubicBezTo>
                    <a:pt x="108914" y="58465"/>
                    <a:pt x="55715" y="111556"/>
                    <a:pt x="55638" y="177100"/>
                  </a:cubicBezTo>
                  <a:cubicBezTo>
                    <a:pt x="55577" y="242659"/>
                    <a:pt x="108653" y="295858"/>
                    <a:pt x="174213" y="295935"/>
                  </a:cubicBezTo>
                  <a:cubicBezTo>
                    <a:pt x="219161" y="295981"/>
                    <a:pt x="260291" y="270631"/>
                    <a:pt x="280442" y="230452"/>
                  </a:cubicBezTo>
                  <a:moveTo>
                    <a:pt x="266180" y="28637"/>
                  </a:moveTo>
                  <a:cubicBezTo>
                    <a:pt x="184533" y="-22261"/>
                    <a:pt x="77077" y="2659"/>
                    <a:pt x="26179" y="84320"/>
                  </a:cubicBezTo>
                  <a:cubicBezTo>
                    <a:pt x="-24720" y="165966"/>
                    <a:pt x="216" y="273407"/>
                    <a:pt x="81862" y="324306"/>
                  </a:cubicBezTo>
                  <a:cubicBezTo>
                    <a:pt x="109819" y="341742"/>
                    <a:pt x="142146" y="350882"/>
                    <a:pt x="175087" y="350683"/>
                  </a:cubicBezTo>
                  <a:cubicBezTo>
                    <a:pt x="242042" y="351204"/>
                    <a:pt x="303230" y="312865"/>
                    <a:pt x="331969" y="252382"/>
                  </a:cubicBezTo>
                </a:path>
              </a:pathLst>
            </a:custGeom>
            <a:noFill/>
            <a:ln w="6350" cap="flat">
              <a:solidFill>
                <a:schemeClr val="tx1"/>
              </a:solidFill>
              <a:prstDash val="solid"/>
              <a:miter lim="800000"/>
              <a:headEnd/>
              <a:tailEnd/>
            </a:ln>
          </p:spPr>
          <p:txBody>
            <a:bodyPr vert="horz" wrap="square" lIns="89641" tIns="44820" rIns="89641" bIns="44820" numCol="1" anchor="t" anchorCtr="0" compatLnSpc="1">
              <a:prstTxWarp prst="textNoShape">
                <a:avLst/>
              </a:prstTxWarp>
            </a:bodyPr>
            <a:lstStyle/>
            <a:p>
              <a:pPr defTabSz="914378"/>
              <a:endParaRPr lang="en-US" sz="882" kern="0">
                <a:gradFill>
                  <a:gsLst>
                    <a:gs pos="0">
                      <a:srgbClr val="505050"/>
                    </a:gs>
                    <a:gs pos="100000">
                      <a:srgbClr val="505050"/>
                    </a:gs>
                  </a:gsLst>
                  <a:lin ang="5400000" scaled="1"/>
                </a:gradFill>
                <a:latin typeface="Segoe UI"/>
              </a:endParaRPr>
            </a:p>
          </p:txBody>
        </p:sp>
      </p:grpSp>
    </p:spTree>
    <p:extLst>
      <p:ext uri="{BB962C8B-B14F-4D97-AF65-F5344CB8AC3E}">
        <p14:creationId xmlns:p14="http://schemas.microsoft.com/office/powerpoint/2010/main" val="2448138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42" presetClass="path" presetSubtype="0" decel="100000" fill="hold" grpId="1" nodeType="withEffect">
                                  <p:stCondLst>
                                    <p:cond delay="0"/>
                                  </p:stCondLst>
                                  <p:childTnLst>
                                    <p:animMotion origin="layout" path="M 1.66667E-6 1.85185E-6 L 1.66667E-6 0.01967 " pathEditMode="relative" rAng="0" ptsTypes="AA">
                                      <p:cBhvr>
                                        <p:cTn id="9" dur="500" spd="-100000" fill="hold"/>
                                        <p:tgtEl>
                                          <p:spTgt spid="12"/>
                                        </p:tgtEl>
                                        <p:attrNameLst>
                                          <p:attrName>ppt_x</p:attrName>
                                          <p:attrName>ppt_y</p:attrName>
                                        </p:attrNameLst>
                                      </p:cBhvr>
                                      <p:rCtr x="0" y="972"/>
                                    </p:animMotion>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69"/>
                                        </p:tgtEl>
                                        <p:attrNameLst>
                                          <p:attrName>style.visibility</p:attrName>
                                        </p:attrNameLst>
                                      </p:cBhvr>
                                      <p:to>
                                        <p:strVal val="visible"/>
                                      </p:to>
                                    </p:set>
                                    <p:animEffect transition="in" filter="fade">
                                      <p:cBhvr>
                                        <p:cTn id="13" dur="500"/>
                                        <p:tgtEl>
                                          <p:spTgt spid="69"/>
                                        </p:tgtEl>
                                      </p:cBhvr>
                                    </p:animEffect>
                                  </p:childTnLst>
                                </p:cTn>
                              </p:par>
                              <p:par>
                                <p:cTn id="14" presetID="42" presetClass="path" presetSubtype="0" decel="100000" fill="hold" nodeType="withEffect">
                                  <p:stCondLst>
                                    <p:cond delay="0"/>
                                  </p:stCondLst>
                                  <p:childTnLst>
                                    <p:animMotion origin="layout" path="M -4.375E-6 1.48148E-6 L -4.375E-6 0.01967 " pathEditMode="relative" rAng="0" ptsTypes="AA">
                                      <p:cBhvr>
                                        <p:cTn id="15" dur="500" spd="-100000" fill="hold"/>
                                        <p:tgtEl>
                                          <p:spTgt spid="69"/>
                                        </p:tgtEl>
                                        <p:attrNameLst>
                                          <p:attrName>ppt_x</p:attrName>
                                          <p:attrName>ppt_y</p:attrName>
                                        </p:attrNameLst>
                                      </p:cBhvr>
                                      <p:rCtr x="0" y="972"/>
                                    </p:animMotion>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fade">
                                      <p:cBhvr>
                                        <p:cTn id="19" dur="500"/>
                                        <p:tgtEl>
                                          <p:spTgt spid="71"/>
                                        </p:tgtEl>
                                      </p:cBhvr>
                                    </p:animEffect>
                                  </p:childTnLst>
                                </p:cTn>
                              </p:par>
                              <p:par>
                                <p:cTn id="20" presetID="42" presetClass="path" presetSubtype="0" decel="100000" fill="hold" nodeType="withEffect">
                                  <p:stCondLst>
                                    <p:cond delay="0"/>
                                  </p:stCondLst>
                                  <p:childTnLst>
                                    <p:animMotion origin="layout" path="M -4.375E-6 1.48148E-6 L -4.375E-6 0.01967 " pathEditMode="relative" rAng="0" ptsTypes="AA">
                                      <p:cBhvr>
                                        <p:cTn id="21" dur="500" spd="-100000" fill="hold"/>
                                        <p:tgtEl>
                                          <p:spTgt spid="71"/>
                                        </p:tgtEl>
                                        <p:attrNameLst>
                                          <p:attrName>ppt_x</p:attrName>
                                          <p:attrName>ppt_y</p:attrName>
                                        </p:attrNameLst>
                                      </p:cBhvr>
                                      <p:rCtr x="0" y="972"/>
                                    </p:animMotion>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67"/>
                                        </p:tgtEl>
                                        <p:attrNameLst>
                                          <p:attrName>style.visibility</p:attrName>
                                        </p:attrNameLst>
                                      </p:cBhvr>
                                      <p:to>
                                        <p:strVal val="visible"/>
                                      </p:to>
                                    </p:set>
                                    <p:animEffect transition="in" filter="fade">
                                      <p:cBhvr>
                                        <p:cTn id="25" dur="500"/>
                                        <p:tgtEl>
                                          <p:spTgt spid="67"/>
                                        </p:tgtEl>
                                      </p:cBhvr>
                                    </p:animEffect>
                                  </p:childTnLst>
                                </p:cTn>
                              </p:par>
                              <p:par>
                                <p:cTn id="26" presetID="42" presetClass="path" presetSubtype="0" decel="100000" fill="hold" nodeType="withEffect">
                                  <p:stCondLst>
                                    <p:cond delay="0"/>
                                  </p:stCondLst>
                                  <p:childTnLst>
                                    <p:animMotion origin="layout" path="M -4.375E-6 1.48148E-6 L -4.375E-6 0.01967 " pathEditMode="relative" rAng="0" ptsTypes="AA">
                                      <p:cBhvr>
                                        <p:cTn id="27" dur="500" spd="-100000" fill="hold"/>
                                        <p:tgtEl>
                                          <p:spTgt spid="67"/>
                                        </p:tgtEl>
                                        <p:attrNameLst>
                                          <p:attrName>ppt_x</p:attrName>
                                          <p:attrName>ppt_y</p:attrName>
                                        </p:attrNameLst>
                                      </p:cBhvr>
                                      <p:rCtr x="0" y="9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591E90C-16E7-42C3-96D0-337EFCB21E4A}"/>
              </a:ext>
            </a:extLst>
          </p:cNvPr>
          <p:cNvSpPr>
            <a:spLocks noGrp="1"/>
          </p:cNvSpPr>
          <p:nvPr>
            <p:ph type="title"/>
          </p:nvPr>
        </p:nvSpPr>
        <p:spPr>
          <a:xfrm>
            <a:off x="339500" y="298403"/>
            <a:ext cx="6874484" cy="554053"/>
          </a:xfrm>
        </p:spPr>
        <p:txBody>
          <a:bodyPr/>
          <a:lstStyle/>
          <a:p>
            <a:r>
              <a:rPr lang="en-US"/>
              <a:t>Review – Artificial Intelligence (AI)</a:t>
            </a:r>
          </a:p>
        </p:txBody>
      </p:sp>
      <p:sp>
        <p:nvSpPr>
          <p:cNvPr id="6" name="Text Placeholder 5">
            <a:extLst>
              <a:ext uri="{FF2B5EF4-FFF2-40B4-BE49-F238E27FC236}">
                <a16:creationId xmlns:a16="http://schemas.microsoft.com/office/drawing/2014/main" id="{460D15DF-EF97-44E8-BCDF-D3F111A97291}"/>
              </a:ext>
            </a:extLst>
          </p:cNvPr>
          <p:cNvSpPr>
            <a:spLocks noGrp="1"/>
          </p:cNvSpPr>
          <p:nvPr>
            <p:ph type="body" sz="quarter" idx="10"/>
          </p:nvPr>
        </p:nvSpPr>
        <p:spPr>
          <a:xfrm>
            <a:off x="423285" y="1414031"/>
            <a:ext cx="7432987" cy="5066002"/>
          </a:xfrm>
        </p:spPr>
        <p:txBody>
          <a:bodyPr/>
          <a:lstStyle/>
          <a:p>
            <a:pPr marL="224142" indent="-224142">
              <a:buFont typeface="Arial" panose="020B0604020202020204" pitchFamily="34" charset="0"/>
              <a:buChar char="•"/>
            </a:pPr>
            <a:r>
              <a:rPr lang="en-US" sz="2353">
                <a:latin typeface="+mj-lt"/>
              </a:rPr>
              <a:t>Dynamic conversational chat is a new interface</a:t>
            </a:r>
          </a:p>
          <a:p>
            <a:pPr marL="703875" lvl="1" indent="-448285">
              <a:buFont typeface="Arial" panose="020B0604020202020204" pitchFamily="34" charset="0"/>
              <a:buChar char="•"/>
            </a:pPr>
            <a:r>
              <a:rPr lang="en-US" sz="1765" i="1">
                <a:latin typeface="+mj-lt"/>
              </a:rPr>
              <a:t>Makes technology easier to use and learn</a:t>
            </a:r>
          </a:p>
          <a:p>
            <a:pPr marL="703875" lvl="1" indent="-448285">
              <a:buFont typeface="Arial" panose="020B0604020202020204" pitchFamily="34" charset="0"/>
              <a:buChar char="•"/>
            </a:pPr>
            <a:r>
              <a:rPr lang="en-US" sz="1765" i="1">
                <a:latin typeface="+mj-lt"/>
              </a:rPr>
              <a:t>Enables people to do more advanced tasks</a:t>
            </a:r>
          </a:p>
          <a:p>
            <a:pPr marL="224142" indent="-224142">
              <a:buFont typeface="Arial" panose="020B0604020202020204" pitchFamily="34" charset="0"/>
              <a:buChar char="•"/>
            </a:pPr>
            <a:r>
              <a:rPr lang="en-US" sz="2353">
                <a:latin typeface="+mj-lt"/>
              </a:rPr>
              <a:t>Critical to adapt quickly to this technology</a:t>
            </a:r>
          </a:p>
          <a:p>
            <a:pPr marL="703875" lvl="1" indent="-448285">
              <a:buFont typeface="Arial" panose="020B0604020202020204" pitchFamily="34" charset="0"/>
              <a:buChar char="•"/>
            </a:pPr>
            <a:r>
              <a:rPr lang="en-US" sz="1765" i="1">
                <a:latin typeface="+mj-lt"/>
              </a:rPr>
              <a:t>Educate on and mitigate attacker use of AI</a:t>
            </a:r>
          </a:p>
          <a:p>
            <a:pPr marL="703875" lvl="1" indent="-448285">
              <a:buFont typeface="Arial" panose="020B0604020202020204" pitchFamily="34" charset="0"/>
              <a:buChar char="•"/>
            </a:pPr>
            <a:r>
              <a:rPr lang="en-US" sz="1765" i="1">
                <a:latin typeface="+mj-lt"/>
              </a:rPr>
              <a:t>Embrace security use of AI</a:t>
            </a:r>
          </a:p>
          <a:p>
            <a:pPr marL="703875" lvl="1" indent="-448285">
              <a:buFont typeface="Arial" panose="020B0604020202020204" pitchFamily="34" charset="0"/>
              <a:buChar char="•"/>
            </a:pPr>
            <a:r>
              <a:rPr lang="en-US" sz="1765" i="1">
                <a:latin typeface="+mj-lt"/>
              </a:rPr>
              <a:t>Protect business use of AI</a:t>
            </a:r>
          </a:p>
          <a:p>
            <a:pPr marL="224142" indent="-224142">
              <a:buFont typeface="Arial" panose="020B0604020202020204" pitchFamily="34" charset="0"/>
              <a:buChar char="•"/>
            </a:pPr>
            <a:r>
              <a:rPr lang="en-US" sz="2353">
                <a:latin typeface="+mj-lt"/>
              </a:rPr>
              <a:t>Securing AI is a shared responsibility</a:t>
            </a:r>
          </a:p>
          <a:p>
            <a:pPr marL="224142" indent="-224142">
              <a:buFont typeface="Arial" panose="020B0604020202020204" pitchFamily="34" charset="0"/>
              <a:buChar char="•"/>
            </a:pPr>
            <a:r>
              <a:rPr lang="en-US" sz="2353">
                <a:latin typeface="+mj-lt"/>
              </a:rPr>
              <a:t>Microsoft Approach to AI</a:t>
            </a:r>
          </a:p>
          <a:p>
            <a:pPr marL="703875" lvl="1" indent="-448285">
              <a:buFont typeface="Arial" panose="020B0604020202020204" pitchFamily="34" charset="0"/>
              <a:buChar char="•"/>
            </a:pPr>
            <a:r>
              <a:rPr lang="en-US" sz="1765" i="1">
                <a:latin typeface="+mj-lt"/>
              </a:rPr>
              <a:t>Establish clarity: your data is your data</a:t>
            </a:r>
          </a:p>
          <a:p>
            <a:pPr marL="703875" lvl="1" indent="-448285">
              <a:buFont typeface="Arial" panose="020B0604020202020204" pitchFamily="34" charset="0"/>
              <a:buChar char="•"/>
            </a:pPr>
            <a:r>
              <a:rPr lang="en-US" sz="1765" i="1">
                <a:latin typeface="+mj-lt"/>
              </a:rPr>
              <a:t>Implement responsible AI principles</a:t>
            </a:r>
          </a:p>
          <a:p>
            <a:pPr marL="703875" lvl="1" indent="-448285">
              <a:buFont typeface="Arial" panose="020B0604020202020204" pitchFamily="34" charset="0"/>
              <a:buChar char="•"/>
            </a:pPr>
            <a:r>
              <a:rPr lang="en-US" sz="1765" i="1">
                <a:latin typeface="+mj-lt"/>
              </a:rPr>
              <a:t>Focus initial security priorities on greatest needs</a:t>
            </a:r>
            <a:endParaRPr lang="en-US" sz="1765" i="1">
              <a:highlight>
                <a:srgbClr val="FFFF00"/>
              </a:highlight>
              <a:latin typeface="+mj-lt"/>
            </a:endParaRPr>
          </a:p>
          <a:p>
            <a:pPr marL="448285" indent="-448285">
              <a:buFont typeface="Arial" panose="020B0604020202020204" pitchFamily="34" charset="0"/>
              <a:buChar char="•"/>
            </a:pPr>
            <a:endParaRPr lang="en-US" sz="2565" i="1">
              <a:highlight>
                <a:srgbClr val="FFFF00"/>
              </a:highlight>
              <a:latin typeface="+mj-lt"/>
            </a:endParaRPr>
          </a:p>
        </p:txBody>
      </p:sp>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D9D01375-8FC1-93B5-2B8B-FCC21AF4D3ED}"/>
                  </a:ext>
                </a:extLst>
              </p:cNvPr>
              <p:cNvGraphicFramePr>
                <a:graphicFrameLocks noChangeAspect="1"/>
              </p:cNvGraphicFramePr>
              <p:nvPr/>
            </p:nvGraphicFramePr>
            <p:xfrm>
              <a:off x="7947920" y="662030"/>
              <a:ext cx="1778597" cy="1000446"/>
            </p:xfrm>
            <a:graphic>
              <a:graphicData uri="http://schemas.microsoft.com/office/powerpoint/2016/slidezoom">
                <pslz:sldZm>
                  <pslz:sldZmObj sldId="2147480362" cId="2168031391">
                    <pslz:zmPr id="{3FEA9D00-8ECB-4678-B874-7C2717FDEBA9}" transitionDur="1000">
                      <p166:blipFill xmlns:p166="http://schemas.microsoft.com/office/powerpoint/2016/6/main">
                        <a:blip r:embed="rId3"/>
                        <a:stretch>
                          <a:fillRect/>
                        </a:stretch>
                      </p166:blipFill>
                      <p166:spPr xmlns:p166="http://schemas.microsoft.com/office/powerpoint/2016/6/main">
                        <a:xfrm>
                          <a:off x="0" y="0"/>
                          <a:ext cx="1778597" cy="1000446"/>
                        </a:xfrm>
                        <a:prstGeom prst="rect">
                          <a:avLst/>
                        </a:prstGeom>
                        <a:solidFill>
                          <a:schemeClr val="accent1">
                            <a:lumMod val="20000"/>
                            <a:lumOff val="80000"/>
                          </a:schemeClr>
                        </a:solidFill>
                        <a:ln>
                          <a:noFill/>
                          <a:headEnd type="none" w="med" len="med"/>
                          <a:tailEnd type="none" w="med" len="med"/>
                        </a:ln>
                        <a:effectLst>
                          <a:outerShdw blurRad="50800" dist="38100" dir="5400000" algn="t" rotWithShape="0">
                            <a:prstClr val="black">
                              <a:alpha val="20000"/>
                            </a:prstClr>
                          </a:outerShdw>
                        </a:effectLst>
                      </p166:spPr>
                    </pslz:zmPr>
                  </pslz:sldZmObj>
                </pslz:sldZm>
              </a:graphicData>
            </a:graphic>
          </p:graphicFrame>
        </mc:Choice>
        <mc:Fallback xmlns="">
          <p:pic>
            <p:nvPicPr>
              <p:cNvPr id="7" name="Slide Zoom 6">
                <a:hlinkClick r:id="rId4" action="ppaction://hlinksldjump"/>
                <a:extLst>
                  <a:ext uri="{FF2B5EF4-FFF2-40B4-BE49-F238E27FC236}">
                    <a16:creationId xmlns:a16="http://schemas.microsoft.com/office/drawing/2014/main" id="{D9D01375-8FC1-93B5-2B8B-FCC21AF4D3ED}"/>
                  </a:ext>
                </a:extLst>
              </p:cNvPr>
              <p:cNvPicPr>
                <a:picLocks noGrp="1" noRot="1" noChangeAspect="1" noMove="1" noResize="1" noEditPoints="1" noAdjustHandles="1" noChangeArrowheads="1" noChangeShapeType="1"/>
              </p:cNvPicPr>
              <p:nvPr/>
            </p:nvPicPr>
            <p:blipFill>
              <a:blip r:embed="rId5"/>
              <a:stretch>
                <a:fillRect/>
              </a:stretch>
            </p:blipFill>
            <p:spPr>
              <a:xfrm>
                <a:off x="7947920" y="662030"/>
                <a:ext cx="1778597" cy="1000446"/>
              </a:xfrm>
              <a:prstGeom prst="rect">
                <a:avLst/>
              </a:prstGeom>
              <a:solidFill>
                <a:schemeClr val="accent1">
                  <a:lumMod val="20000"/>
                  <a:lumOff val="80000"/>
                </a:schemeClr>
              </a:solidFill>
              <a:ln>
                <a:noFill/>
                <a:headEnd type="none" w="med" len="med"/>
                <a:tailEnd type="none" w="med" len="med"/>
              </a:ln>
              <a:effectLst>
                <a:outerShdw blurRad="50800" dist="38100" dir="5400000" algn="t" rotWithShape="0">
                  <a:prstClr val="black">
                    <a:alpha val="20000"/>
                  </a:prstClr>
                </a:outerShdw>
              </a:effectLst>
            </p:spPr>
          </p:pic>
        </mc:Fallback>
      </mc:AlternateContent>
      <p:sp>
        <p:nvSpPr>
          <p:cNvPr id="16" name="TextBox 15">
            <a:extLst>
              <a:ext uri="{FF2B5EF4-FFF2-40B4-BE49-F238E27FC236}">
                <a16:creationId xmlns:a16="http://schemas.microsoft.com/office/drawing/2014/main" id="{501E09E3-1624-20FA-8FD1-F9F05A420B2C}"/>
              </a:ext>
            </a:extLst>
          </p:cNvPr>
          <p:cNvSpPr txBox="1"/>
          <p:nvPr/>
        </p:nvSpPr>
        <p:spPr>
          <a:xfrm>
            <a:off x="7947920" y="1718980"/>
            <a:ext cx="2273957" cy="633706"/>
          </a:xfrm>
          <a:prstGeom prst="rect">
            <a:avLst/>
          </a:prstGeom>
          <a:noFill/>
        </p:spPr>
        <p:txBody>
          <a:bodyPr wrap="square">
            <a:spAutoFit/>
          </a:bodyPr>
          <a:lstStyle/>
          <a:p>
            <a:pPr defTabSz="914554"/>
            <a:r>
              <a:rPr lang="en-US" sz="1765" i="1">
                <a:solidFill>
                  <a:srgbClr val="000000"/>
                </a:solidFill>
                <a:latin typeface="Segoe UI Semibold"/>
              </a:rPr>
              <a:t>Comparing AI Generations</a:t>
            </a:r>
            <a:endParaRPr lang="en-US" sz="1765">
              <a:solidFill>
                <a:srgbClr val="000000"/>
              </a:solidFill>
              <a:latin typeface="Segoe UI"/>
            </a:endParaRPr>
          </a:p>
        </p:txBody>
      </p:sp>
      <p:sp>
        <p:nvSpPr>
          <p:cNvPr id="15" name="TextBox 14">
            <a:extLst>
              <a:ext uri="{FF2B5EF4-FFF2-40B4-BE49-F238E27FC236}">
                <a16:creationId xmlns:a16="http://schemas.microsoft.com/office/drawing/2014/main" id="{52D5268D-F8F4-9D1A-27C7-6EBF0AE6140B}"/>
              </a:ext>
            </a:extLst>
          </p:cNvPr>
          <p:cNvSpPr txBox="1"/>
          <p:nvPr/>
        </p:nvSpPr>
        <p:spPr>
          <a:xfrm>
            <a:off x="7947920" y="3492330"/>
            <a:ext cx="2273957" cy="633706"/>
          </a:xfrm>
          <a:prstGeom prst="rect">
            <a:avLst/>
          </a:prstGeom>
          <a:noFill/>
        </p:spPr>
        <p:txBody>
          <a:bodyPr wrap="square">
            <a:spAutoFit/>
          </a:bodyPr>
          <a:lstStyle/>
          <a:p>
            <a:pPr defTabSz="914554"/>
            <a:r>
              <a:rPr lang="en-US" sz="1765" i="1">
                <a:solidFill>
                  <a:srgbClr val="000000"/>
                </a:solidFill>
                <a:latin typeface="Segoe UI Semibold"/>
              </a:rPr>
              <a:t>Resources and References</a:t>
            </a:r>
            <a:endParaRPr lang="en-US" sz="1765">
              <a:solidFill>
                <a:srgbClr val="000000"/>
              </a:solidFill>
              <a:latin typeface="Segoe UI"/>
            </a:endParaRPr>
          </a:p>
        </p:txBody>
      </p:sp>
      <mc:AlternateContent xmlns:mc="http://schemas.openxmlformats.org/markup-compatibility/2006" xmlns:pslz="http://schemas.microsoft.com/office/powerpoint/2016/slidezoom">
        <mc:Choice Requires="pslz">
          <p:graphicFrame>
            <p:nvGraphicFramePr>
              <p:cNvPr id="18" name="Slide Zoom 17">
                <a:extLst>
                  <a:ext uri="{FF2B5EF4-FFF2-40B4-BE49-F238E27FC236}">
                    <a16:creationId xmlns:a16="http://schemas.microsoft.com/office/drawing/2014/main" id="{1F4ED93A-4377-99E6-9DB6-6C473DF5E033}"/>
                  </a:ext>
                </a:extLst>
              </p:cNvPr>
              <p:cNvGraphicFramePr>
                <a:graphicFrameLocks noChangeAspect="1"/>
              </p:cNvGraphicFramePr>
              <p:nvPr/>
            </p:nvGraphicFramePr>
            <p:xfrm>
              <a:off x="7947920" y="2435379"/>
              <a:ext cx="1778597" cy="1000446"/>
            </p:xfrm>
            <a:graphic>
              <a:graphicData uri="http://schemas.microsoft.com/office/powerpoint/2016/slidezoom">
                <pslz:sldZm>
                  <pslz:sldZmObj sldId="2147480799" cId="3381016499">
                    <pslz:zmPr id="{DC31D5C8-7208-4740-A24F-75F2C67A42B9}" transitionDur="1000">
                      <p166:blipFill xmlns:p166="http://schemas.microsoft.com/office/powerpoint/2016/6/main">
                        <a:blip r:embed="rId6"/>
                        <a:stretch>
                          <a:fillRect/>
                        </a:stretch>
                      </p166:blipFill>
                      <p166:spPr xmlns:p166="http://schemas.microsoft.com/office/powerpoint/2016/6/main">
                        <a:xfrm>
                          <a:off x="0" y="0"/>
                          <a:ext cx="1778597" cy="1000446"/>
                        </a:xfrm>
                        <a:prstGeom prst="rect">
                          <a:avLst/>
                        </a:prstGeom>
                        <a:ln w="3175">
                          <a:solidFill>
                            <a:prstClr val="ltGray"/>
                          </a:solidFill>
                        </a:ln>
                        <a:effectLst>
                          <a:outerShdw blurRad="50800" dist="38100" dir="5400000" algn="ctr" rotWithShape="0">
                            <a:srgbClr val="000000">
                              <a:alpha val="20000"/>
                            </a:srgbClr>
                          </a:outerShdw>
                        </a:effectLst>
                      </p166:spPr>
                    </pslz:zmPr>
                  </pslz:sldZmObj>
                </pslz:sldZm>
              </a:graphicData>
            </a:graphic>
          </p:graphicFrame>
        </mc:Choice>
        <mc:Fallback xmlns="">
          <p:pic>
            <p:nvPicPr>
              <p:cNvPr id="18" name="Slide Zoom 17">
                <a:hlinkClick r:id="rId7" action="ppaction://hlinksldjump"/>
                <a:extLst>
                  <a:ext uri="{FF2B5EF4-FFF2-40B4-BE49-F238E27FC236}">
                    <a16:creationId xmlns:a16="http://schemas.microsoft.com/office/drawing/2014/main" id="{1F4ED93A-4377-99E6-9DB6-6C473DF5E033}"/>
                  </a:ext>
                </a:extLst>
              </p:cNvPr>
              <p:cNvPicPr>
                <a:picLocks noGrp="1" noRot="1" noChangeAspect="1" noMove="1" noResize="1" noEditPoints="1" noAdjustHandles="1" noChangeArrowheads="1" noChangeShapeType="1"/>
              </p:cNvPicPr>
              <p:nvPr/>
            </p:nvPicPr>
            <p:blipFill>
              <a:blip r:embed="rId8"/>
              <a:stretch>
                <a:fillRect/>
              </a:stretch>
            </p:blipFill>
            <p:spPr>
              <a:xfrm>
                <a:off x="7947920" y="2435379"/>
                <a:ext cx="1778597" cy="1000446"/>
              </a:xfrm>
              <a:prstGeom prst="rect">
                <a:avLst/>
              </a:prstGeom>
              <a:ln w="3175">
                <a:solidFill>
                  <a:prstClr val="ltGray"/>
                </a:solidFill>
              </a:ln>
              <a:effectLst>
                <a:outerShdw blurRad="50800" dist="38100" dir="5400000" algn="ctr" rotWithShape="0">
                  <a:srgbClr val="000000">
                    <a:alpha val="20000"/>
                  </a:srgbClr>
                </a:outerShdw>
              </a:effectLst>
            </p:spPr>
          </p:pic>
        </mc:Fallback>
      </mc:AlternateContent>
    </p:spTree>
    <p:extLst>
      <p:ext uri="{BB962C8B-B14F-4D97-AF65-F5344CB8AC3E}">
        <p14:creationId xmlns:p14="http://schemas.microsoft.com/office/powerpoint/2010/main" val="2967676283"/>
      </p:ext>
    </p:extLst>
  </p:cSld>
  <p:clrMapOvr>
    <a:masterClrMapping/>
  </p:clrMapOvr>
  <p:transition>
    <p:fade/>
  </p:transition>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443614-2466-6F58-49B5-EC7F6DDD8466}"/>
              </a:ext>
            </a:extLst>
          </p:cNvPr>
          <p:cNvSpPr>
            <a:spLocks noGrp="1"/>
          </p:cNvSpPr>
          <p:nvPr>
            <p:ph type="title"/>
          </p:nvPr>
        </p:nvSpPr>
        <p:spPr/>
        <p:txBody>
          <a:bodyPr/>
          <a:lstStyle/>
          <a:p>
            <a:r>
              <a:rPr lang="en-US"/>
              <a:t>AI Security Resources and References</a:t>
            </a:r>
          </a:p>
        </p:txBody>
      </p:sp>
      <p:sp>
        <p:nvSpPr>
          <p:cNvPr id="3" name="Text Placeholder 2">
            <a:extLst>
              <a:ext uri="{FF2B5EF4-FFF2-40B4-BE49-F238E27FC236}">
                <a16:creationId xmlns:a16="http://schemas.microsoft.com/office/drawing/2014/main" id="{BD1958A2-6D3D-AE33-6009-4B5573F1B396}"/>
              </a:ext>
            </a:extLst>
          </p:cNvPr>
          <p:cNvSpPr>
            <a:spLocks noGrp="1"/>
          </p:cNvSpPr>
          <p:nvPr>
            <p:ph type="body" sz="quarter" idx="10"/>
          </p:nvPr>
        </p:nvSpPr>
        <p:spPr>
          <a:xfrm>
            <a:off x="586390" y="1434398"/>
            <a:ext cx="11605610" cy="4224746"/>
          </a:xfrm>
        </p:spPr>
        <p:txBody>
          <a:bodyPr/>
          <a:lstStyle/>
          <a:p>
            <a:r>
              <a:rPr lang="en-US" sz="2745" b="1"/>
              <a:t>Microsoft</a:t>
            </a:r>
          </a:p>
          <a:p>
            <a:pPr marL="283291" indent="-283291">
              <a:buFont typeface="Arial" panose="020B0604020202020204" pitchFamily="34" charset="0"/>
              <a:buChar char="•"/>
            </a:pPr>
            <a:r>
              <a:rPr lang="en-US" sz="2745">
                <a:latin typeface="+mj-lt"/>
              </a:rPr>
              <a:t>Best practices for AI security risk management</a:t>
            </a:r>
          </a:p>
          <a:p>
            <a:pPr marL="283291" lvl="1"/>
            <a:r>
              <a:rPr lang="en-US" sz="1765">
                <a:solidFill>
                  <a:schemeClr val="accent1"/>
                </a:solidFill>
                <a:hlinkClick r:id="rId2"/>
              </a:rPr>
              <a:t>www.microsoft.com/security/blog/2021/12/09/best-practices-for-ai-security-risk-management/</a:t>
            </a:r>
            <a:endParaRPr lang="en-US" sz="1961">
              <a:solidFill>
                <a:schemeClr val="accent1"/>
              </a:solidFill>
            </a:endParaRPr>
          </a:p>
          <a:p>
            <a:pPr marL="283291" indent="-283291">
              <a:buFont typeface="Arial" panose="020B0604020202020204" pitchFamily="34" charset="0"/>
              <a:buChar char="•"/>
            </a:pPr>
            <a:r>
              <a:rPr lang="en-US" sz="2745">
                <a:latin typeface="+mj-lt"/>
              </a:rPr>
              <a:t>Threat Modeling AI/ML Systems and Dependencies</a:t>
            </a:r>
          </a:p>
          <a:p>
            <a:pPr marL="283291" lvl="1"/>
            <a:r>
              <a:rPr lang="en-US" sz="1765">
                <a:solidFill>
                  <a:schemeClr val="accent1"/>
                </a:solidFill>
                <a:hlinkClick r:id="rId3"/>
              </a:rPr>
              <a:t>learn.microsoft.com/security/engineering/threat-modeling-</a:t>
            </a:r>
            <a:r>
              <a:rPr lang="en-US" sz="1765" err="1">
                <a:solidFill>
                  <a:schemeClr val="accent1"/>
                </a:solidFill>
                <a:hlinkClick r:id="rId3"/>
              </a:rPr>
              <a:t>aiml</a:t>
            </a:r>
            <a:endParaRPr lang="en-US" sz="1765">
              <a:solidFill>
                <a:schemeClr val="accent1"/>
              </a:solidFill>
            </a:endParaRPr>
          </a:p>
          <a:p>
            <a:endParaRPr lang="en-US" sz="1177"/>
          </a:p>
          <a:p>
            <a:r>
              <a:rPr lang="en-US" sz="2745" b="1"/>
              <a:t>NIST: </a:t>
            </a:r>
            <a:r>
              <a:rPr lang="en-US" sz="2745">
                <a:latin typeface="+mj-lt"/>
              </a:rPr>
              <a:t>AI Risk Management Framework</a:t>
            </a:r>
          </a:p>
          <a:p>
            <a:pPr lvl="1"/>
            <a:r>
              <a:rPr lang="en-US" sz="1961">
                <a:hlinkClick r:id="rId4"/>
              </a:rPr>
              <a:t>www.nist.gov/itl/ai-risk-management-framework</a:t>
            </a:r>
            <a:r>
              <a:rPr lang="en-US" sz="1961"/>
              <a:t> </a:t>
            </a:r>
          </a:p>
          <a:p>
            <a:endParaRPr lang="en-US" sz="1177"/>
          </a:p>
          <a:p>
            <a:r>
              <a:rPr lang="en-US" sz="2745" b="1"/>
              <a:t>MITRE </a:t>
            </a:r>
            <a:r>
              <a:rPr lang="en-US" sz="2745"/>
              <a:t>| ATLAS™ - Adversarial Threat Landscape for AI Systems</a:t>
            </a:r>
          </a:p>
          <a:p>
            <a:pPr marL="283291" lvl="1"/>
            <a:r>
              <a:rPr lang="en-US" sz="1765">
                <a:solidFill>
                  <a:schemeClr val="accent1"/>
                </a:solidFill>
                <a:hlinkClick r:id="rId5">
                  <a:extLst>
                    <a:ext uri="{A12FA001-AC4F-418D-AE19-62706E023703}">
                      <ahyp:hlinkClr xmlns:ahyp="http://schemas.microsoft.com/office/drawing/2018/hyperlinkcolor" val="tx"/>
                    </a:ext>
                  </a:extLst>
                </a:hlinkClick>
              </a:rPr>
              <a:t>https://atlas.mitre.org/</a:t>
            </a:r>
            <a:endParaRPr lang="en-US" sz="1765">
              <a:solidFill>
                <a:schemeClr val="accent1"/>
              </a:solidFill>
            </a:endParaRPr>
          </a:p>
        </p:txBody>
      </p:sp>
    </p:spTree>
    <p:extLst>
      <p:ext uri="{BB962C8B-B14F-4D97-AF65-F5344CB8AC3E}">
        <p14:creationId xmlns:p14="http://schemas.microsoft.com/office/powerpoint/2010/main" val="3381016499"/>
      </p:ext>
    </p:extLst>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7A893F-79D0-CACB-93A9-6023F24DC9AB}"/>
              </a:ext>
            </a:extLst>
          </p:cNvPr>
          <p:cNvSpPr>
            <a:spLocks noGrp="1"/>
          </p:cNvSpPr>
          <p:nvPr>
            <p:ph type="title"/>
          </p:nvPr>
        </p:nvSpPr>
        <p:spPr/>
        <p:txBody>
          <a:bodyPr/>
          <a:lstStyle/>
          <a:p>
            <a:r>
              <a:rPr lang="en-US"/>
              <a:t>Two ‘Generations’ of AI</a:t>
            </a:r>
          </a:p>
        </p:txBody>
      </p:sp>
      <p:sp>
        <p:nvSpPr>
          <p:cNvPr id="3" name="Text Placeholder 2">
            <a:extLst>
              <a:ext uri="{FF2B5EF4-FFF2-40B4-BE49-F238E27FC236}">
                <a16:creationId xmlns:a16="http://schemas.microsoft.com/office/drawing/2014/main" id="{63E1CBF0-A95A-681D-3243-BF1991FDDF03}"/>
              </a:ext>
            </a:extLst>
          </p:cNvPr>
          <p:cNvSpPr>
            <a:spLocks noGrp="1"/>
          </p:cNvSpPr>
          <p:nvPr>
            <p:ph type="body" sz="quarter" idx="10"/>
          </p:nvPr>
        </p:nvSpPr>
        <p:spPr>
          <a:xfrm>
            <a:off x="586468" y="1434398"/>
            <a:ext cx="4777558" cy="1588127"/>
          </a:xfrm>
        </p:spPr>
        <p:txBody>
          <a:bodyPr/>
          <a:lstStyle/>
          <a:p>
            <a:r>
              <a:rPr lang="en-US" sz="2400"/>
              <a:t>Classic/Traditional AI</a:t>
            </a:r>
          </a:p>
          <a:p>
            <a:r>
              <a:rPr lang="en-US" sz="1200"/>
              <a:t>Is AI that detects and classifies, can work on vast amounts of data, for use in real-time applications and automation of capabilities. </a:t>
            </a:r>
          </a:p>
          <a:p>
            <a:pPr marL="171452" indent="-171452">
              <a:buFont typeface="Arial" panose="020B0604020202020204" pitchFamily="34" charset="0"/>
              <a:buChar char="•"/>
            </a:pPr>
            <a:r>
              <a:rPr lang="en-US" sz="1200" b="1"/>
              <a:t>Traditional AI is good at:</a:t>
            </a:r>
            <a:r>
              <a:rPr lang="en-US" sz="1200"/>
              <a:t> Looking at a large field of data and finding patterns or continuations (like making recommendations).</a:t>
            </a:r>
          </a:p>
          <a:p>
            <a:pPr marL="171452" indent="-171452">
              <a:buFont typeface="Arial" panose="020B0604020202020204" pitchFamily="34" charset="0"/>
              <a:buChar char="•"/>
            </a:pPr>
            <a:r>
              <a:rPr lang="en-US" sz="1200" b="1"/>
              <a:t>Traditional AI is bad at:</a:t>
            </a:r>
            <a:r>
              <a:rPr lang="en-US" sz="1200"/>
              <a:t> Understanding highly complex smaller things like language.</a:t>
            </a:r>
          </a:p>
        </p:txBody>
      </p:sp>
      <p:grpSp>
        <p:nvGrpSpPr>
          <p:cNvPr id="4" name="Group 3">
            <a:extLst>
              <a:ext uri="{FF2B5EF4-FFF2-40B4-BE49-F238E27FC236}">
                <a16:creationId xmlns:a16="http://schemas.microsoft.com/office/drawing/2014/main" id="{B566EC2E-0C40-33B5-E30F-99F44960648D}"/>
              </a:ext>
            </a:extLst>
          </p:cNvPr>
          <p:cNvGrpSpPr/>
          <p:nvPr/>
        </p:nvGrpSpPr>
        <p:grpSpPr>
          <a:xfrm>
            <a:off x="5829108" y="1350225"/>
            <a:ext cx="5964299" cy="1719549"/>
            <a:chOff x="189673" y="2756982"/>
            <a:chExt cx="3199987" cy="828217"/>
          </a:xfrm>
        </p:grpSpPr>
        <p:pic>
          <p:nvPicPr>
            <p:cNvPr id="5" name="Picture 4">
              <a:extLst>
                <a:ext uri="{FF2B5EF4-FFF2-40B4-BE49-F238E27FC236}">
                  <a16:creationId xmlns:a16="http://schemas.microsoft.com/office/drawing/2014/main" id="{B23AFD8D-05C4-4AEC-793F-0BC10C0B79D1}"/>
                </a:ext>
              </a:extLst>
            </p:cNvPr>
            <p:cNvPicPr>
              <a:picLocks noChangeAspect="1"/>
            </p:cNvPicPr>
            <p:nvPr/>
          </p:nvPicPr>
          <p:blipFill>
            <a:blip r:embed="rId3"/>
            <a:stretch>
              <a:fillRect/>
            </a:stretch>
          </p:blipFill>
          <p:spPr>
            <a:xfrm>
              <a:off x="189673" y="2931799"/>
              <a:ext cx="3199987" cy="653400"/>
            </a:xfrm>
            <a:prstGeom prst="rect">
              <a:avLst/>
            </a:prstGeom>
          </p:spPr>
        </p:pic>
        <p:sp>
          <p:nvSpPr>
            <p:cNvPr id="6" name="TextBox 5">
              <a:extLst>
                <a:ext uri="{FF2B5EF4-FFF2-40B4-BE49-F238E27FC236}">
                  <a16:creationId xmlns:a16="http://schemas.microsoft.com/office/drawing/2014/main" id="{3A3E7017-A21E-D1D7-22C5-39706870DE84}"/>
                </a:ext>
              </a:extLst>
            </p:cNvPr>
            <p:cNvSpPr txBox="1"/>
            <p:nvPr/>
          </p:nvSpPr>
          <p:spPr>
            <a:xfrm>
              <a:off x="189674" y="2756982"/>
              <a:ext cx="3199986" cy="174244"/>
            </a:xfrm>
            <a:prstGeom prst="rect">
              <a:avLst/>
            </a:prstGeom>
            <a:solidFill>
              <a:srgbClr val="5B9BD5"/>
            </a:solidFill>
          </p:spPr>
          <p:txBody>
            <a:bodyPr wrap="none" lIns="0" tIns="0" rIns="0" bIns="0" anchor="ctr">
              <a:noAutofit/>
            </a:bodyPr>
            <a:lstStyle>
              <a:defPPr>
                <a:defRPr lang="en-US"/>
              </a:defPPr>
              <a:lvl1pPr marR="0" lvl="0" indent="0" algn="ctr" fontAlgn="auto">
                <a:lnSpc>
                  <a:spcPct val="100000"/>
                </a:lnSpc>
                <a:spcBef>
                  <a:spcPts val="0"/>
                </a:spcBef>
                <a:spcAft>
                  <a:spcPts val="0"/>
                </a:spcAft>
                <a:buClrTx/>
                <a:buSzTx/>
                <a:buFontTx/>
                <a:buNone/>
                <a:tabLst/>
                <a:defRPr sz="1600" b="1" i="1">
                  <a:solidFill>
                    <a:schemeClr val="bg1"/>
                  </a:solidFill>
                  <a:latin typeface="Segoe UI"/>
                </a:defRPr>
              </a:lvl1pPr>
            </a:lstStyle>
            <a:p>
              <a:pPr defTabSz="914554"/>
              <a:r>
                <a:rPr lang="en-US" sz="1200">
                  <a:solidFill>
                    <a:srgbClr val="FFFFFF"/>
                  </a:solidFill>
                </a:rPr>
                <a:t>Traditional AI</a:t>
              </a:r>
            </a:p>
          </p:txBody>
        </p:sp>
      </p:grpSp>
      <p:grpSp>
        <p:nvGrpSpPr>
          <p:cNvPr id="7" name="Group 6">
            <a:extLst>
              <a:ext uri="{FF2B5EF4-FFF2-40B4-BE49-F238E27FC236}">
                <a16:creationId xmlns:a16="http://schemas.microsoft.com/office/drawing/2014/main" id="{ABBED744-CE1A-5114-7A62-F12C2FB861F3}"/>
              </a:ext>
            </a:extLst>
          </p:cNvPr>
          <p:cNvGrpSpPr>
            <a:grpSpLocks noChangeAspect="1"/>
          </p:cNvGrpSpPr>
          <p:nvPr/>
        </p:nvGrpSpPr>
        <p:grpSpPr>
          <a:xfrm>
            <a:off x="6255503" y="4179069"/>
            <a:ext cx="5211081" cy="1511680"/>
            <a:chOff x="3741994" y="2689621"/>
            <a:chExt cx="3081709" cy="893972"/>
          </a:xfrm>
        </p:grpSpPr>
        <p:pic>
          <p:nvPicPr>
            <p:cNvPr id="8" name="Picture 7">
              <a:extLst>
                <a:ext uri="{FF2B5EF4-FFF2-40B4-BE49-F238E27FC236}">
                  <a16:creationId xmlns:a16="http://schemas.microsoft.com/office/drawing/2014/main" id="{59960AD2-811A-2F41-95C5-24CD338AF00B}"/>
                </a:ext>
              </a:extLst>
            </p:cNvPr>
            <p:cNvPicPr>
              <a:picLocks noChangeAspect="1"/>
            </p:cNvPicPr>
            <p:nvPr/>
          </p:nvPicPr>
          <p:blipFill rotWithShape="1">
            <a:blip r:embed="rId4"/>
            <a:srcRect l="21889" t="14512" r="24120" b="19812"/>
            <a:stretch/>
          </p:blipFill>
          <p:spPr>
            <a:xfrm>
              <a:off x="4799919" y="2913012"/>
              <a:ext cx="975149" cy="668447"/>
            </a:xfrm>
            <a:prstGeom prst="rect">
              <a:avLst/>
            </a:prstGeom>
          </p:spPr>
        </p:pic>
        <p:pic>
          <p:nvPicPr>
            <p:cNvPr id="9" name="Picture 2" descr="AI-Based Chatbot Company Hugging Face Raises $15 Million">
              <a:extLst>
                <a:ext uri="{FF2B5EF4-FFF2-40B4-BE49-F238E27FC236}">
                  <a16:creationId xmlns:a16="http://schemas.microsoft.com/office/drawing/2014/main" id="{952541BB-7AC8-D3A3-1459-2B7986A97B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48554" y="2922890"/>
              <a:ext cx="975149" cy="660703"/>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a16="http://schemas.microsoft.com/office/drawing/2014/main" id="{67AA932B-2CDE-D4E1-C555-05BD222C71D5}"/>
                </a:ext>
              </a:extLst>
            </p:cNvPr>
            <p:cNvPicPr>
              <a:picLocks noChangeAspect="1"/>
            </p:cNvPicPr>
            <p:nvPr/>
          </p:nvPicPr>
          <p:blipFill rotWithShape="1">
            <a:blip r:embed="rId6"/>
            <a:srcRect r="59292"/>
            <a:stretch/>
          </p:blipFill>
          <p:spPr>
            <a:xfrm>
              <a:off x="3741995" y="2925927"/>
              <a:ext cx="975148" cy="654836"/>
            </a:xfrm>
            <a:prstGeom prst="rect">
              <a:avLst/>
            </a:prstGeom>
          </p:spPr>
        </p:pic>
        <p:sp>
          <p:nvSpPr>
            <p:cNvPr id="11" name="TextBox 10">
              <a:extLst>
                <a:ext uri="{FF2B5EF4-FFF2-40B4-BE49-F238E27FC236}">
                  <a16:creationId xmlns:a16="http://schemas.microsoft.com/office/drawing/2014/main" id="{9832B5FE-9990-0E7C-CD81-2476052D3B77}"/>
                </a:ext>
              </a:extLst>
            </p:cNvPr>
            <p:cNvSpPr txBox="1"/>
            <p:nvPr/>
          </p:nvSpPr>
          <p:spPr>
            <a:xfrm>
              <a:off x="3741994" y="2689621"/>
              <a:ext cx="3081709" cy="235060"/>
            </a:xfrm>
            <a:prstGeom prst="rect">
              <a:avLst/>
            </a:prstGeom>
            <a:solidFill>
              <a:srgbClr val="5B9BD5"/>
            </a:solidFill>
          </p:spPr>
          <p:txBody>
            <a:bodyPr wrap="none" lIns="0" tIns="0" rIns="0" bIns="0" anchor="ctr">
              <a:noAutofit/>
            </a:bodyPr>
            <a:lstStyle>
              <a:defPPr>
                <a:defRPr lang="en-US"/>
              </a:defPPr>
              <a:lvl1pPr marR="0" lvl="0" indent="0" algn="ctr" fontAlgn="auto">
                <a:lnSpc>
                  <a:spcPct val="100000"/>
                </a:lnSpc>
                <a:spcBef>
                  <a:spcPts val="0"/>
                </a:spcBef>
                <a:spcAft>
                  <a:spcPts val="0"/>
                </a:spcAft>
                <a:buClrTx/>
                <a:buSzTx/>
                <a:buFontTx/>
                <a:buNone/>
                <a:tabLst/>
                <a:defRPr sz="1600" b="1" i="1">
                  <a:solidFill>
                    <a:schemeClr val="bg1"/>
                  </a:solidFill>
                  <a:latin typeface="Segoe UI"/>
                </a:defRPr>
              </a:lvl1pPr>
            </a:lstStyle>
            <a:p>
              <a:pPr defTabSz="914554"/>
              <a:r>
                <a:rPr lang="en-US" sz="1200">
                  <a:solidFill>
                    <a:srgbClr val="FFFFFF"/>
                  </a:solidFill>
                </a:rPr>
                <a:t>Generative AI</a:t>
              </a:r>
            </a:p>
          </p:txBody>
        </p:sp>
      </p:grpSp>
      <p:sp>
        <p:nvSpPr>
          <p:cNvPr id="12" name="Text Placeholder 2">
            <a:extLst>
              <a:ext uri="{FF2B5EF4-FFF2-40B4-BE49-F238E27FC236}">
                <a16:creationId xmlns:a16="http://schemas.microsoft.com/office/drawing/2014/main" id="{D0CA3BD3-1A11-2924-D495-EFAD8F0C0671}"/>
              </a:ext>
            </a:extLst>
          </p:cNvPr>
          <p:cNvSpPr txBox="1">
            <a:spLocks/>
          </p:cNvSpPr>
          <p:nvPr/>
        </p:nvSpPr>
        <p:spPr>
          <a:xfrm>
            <a:off x="483027" y="3771723"/>
            <a:ext cx="5346081" cy="2142594"/>
          </a:xfrm>
          <a:prstGeom prst="rect">
            <a:avLst/>
          </a:prstGeom>
        </p:spPr>
        <p:txBody>
          <a:bodyPr vert="horz" wrap="square" lIns="0" tIns="0" rIns="0" bIns="0" rtlCol="0">
            <a:spAutoFit/>
          </a:bodyPr>
          <a:lstStyle>
            <a:lvl1pPr marL="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800" kern="1200" spc="0" baseline="0">
                <a:solidFill>
                  <a:schemeClr val="tx1"/>
                </a:solidFill>
                <a:latin typeface="+mn-lt"/>
                <a:ea typeface="+mn-ea"/>
                <a:cs typeface="Segoe UI" panose="020B0502040204020203" pitchFamily="34" charset="0"/>
              </a:defRPr>
            </a:lvl1pPr>
            <a:lvl2pPr marL="2286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solidFill>
                  <a:schemeClr val="tx1"/>
                </a:solidFill>
                <a:latin typeface="+mn-lt"/>
                <a:ea typeface="+mn-ea"/>
                <a:cs typeface="+mn-cs"/>
              </a:defRPr>
            </a:lvl2pPr>
            <a:lvl3pPr marL="4572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solidFill>
                  <a:schemeClr val="tx1"/>
                </a:solidFill>
                <a:latin typeface="+mn-lt"/>
                <a:ea typeface="+mn-ea"/>
                <a:cs typeface="+mn-cs"/>
              </a:defRPr>
            </a:lvl3pPr>
            <a:lvl4pPr marL="6858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solidFill>
                  <a:schemeClr val="tx1"/>
                </a:solidFill>
                <a:latin typeface="+mn-lt"/>
                <a:ea typeface="+mn-ea"/>
                <a:cs typeface="+mn-cs"/>
              </a:defRPr>
            </a:lvl4pPr>
            <a:lvl5pPr marL="914400" marR="0"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solidFill>
                  <a:schemeClr val="tx1"/>
                </a:soli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14554"/>
            <a:r>
              <a:rPr lang="en-US" sz="2400">
                <a:solidFill>
                  <a:srgbClr val="000000"/>
                </a:solidFill>
                <a:latin typeface="Segoe UI"/>
              </a:rPr>
              <a:t>Generative AI (GAI)</a:t>
            </a:r>
          </a:p>
          <a:p>
            <a:pPr defTabSz="914554"/>
            <a:r>
              <a:rPr lang="en-US" sz="1200">
                <a:solidFill>
                  <a:srgbClr val="000000"/>
                </a:solidFill>
                <a:latin typeface="Segoe UI"/>
              </a:rPr>
              <a:t>Is AI that understands and creates content, such as GPT. It works on relatively small chunks of data – text, images, sounds, videos – and has a “linguistic” understanding. Large language models (LLMs) are a kind of GAI and the term is often used as a synonym, but LLMs are ones that work on text.</a:t>
            </a:r>
          </a:p>
          <a:p>
            <a:pPr marL="171452" indent="-171452" defTabSz="914554">
              <a:buFont typeface="Arial" panose="020B0604020202020204" pitchFamily="34" charset="0"/>
              <a:buChar char="•"/>
            </a:pPr>
            <a:r>
              <a:rPr lang="en-US" sz="1200" b="1">
                <a:solidFill>
                  <a:srgbClr val="000000"/>
                </a:solidFill>
                <a:latin typeface="Segoe UI"/>
              </a:rPr>
              <a:t>GAI is good at:</a:t>
            </a:r>
            <a:r>
              <a:rPr lang="en-US" sz="1200">
                <a:solidFill>
                  <a:srgbClr val="000000"/>
                </a:solidFill>
                <a:latin typeface="Segoe UI"/>
              </a:rPr>
              <a:t> Understanding language, summarizing, translating concepts </a:t>
            </a:r>
            <a:br>
              <a:rPr lang="en-US" sz="1200">
                <a:solidFill>
                  <a:srgbClr val="000000"/>
                </a:solidFill>
                <a:latin typeface="Segoe UI"/>
              </a:rPr>
            </a:br>
            <a:r>
              <a:rPr lang="en-US" sz="1200">
                <a:solidFill>
                  <a:srgbClr val="000000"/>
                </a:solidFill>
                <a:latin typeface="Segoe UI"/>
              </a:rPr>
              <a:t>(e.g. from language to code or vice-versa); roleplaying as characters</a:t>
            </a:r>
          </a:p>
          <a:p>
            <a:pPr marL="171452" indent="-171452" defTabSz="914554">
              <a:buFont typeface="Arial" panose="020B0604020202020204" pitchFamily="34" charset="0"/>
              <a:buChar char="•"/>
            </a:pPr>
            <a:r>
              <a:rPr lang="en-US" sz="1200" b="1">
                <a:solidFill>
                  <a:srgbClr val="000000"/>
                </a:solidFill>
                <a:latin typeface="Segoe UI"/>
              </a:rPr>
              <a:t>GAI is bad at:</a:t>
            </a:r>
            <a:r>
              <a:rPr lang="en-US" sz="1200">
                <a:solidFill>
                  <a:srgbClr val="000000"/>
                </a:solidFill>
                <a:latin typeface="Segoe UI"/>
              </a:rPr>
              <a:t> Processing large amounts of data. </a:t>
            </a:r>
            <a:br>
              <a:rPr lang="en-US" sz="1200">
                <a:solidFill>
                  <a:srgbClr val="000000"/>
                </a:solidFill>
                <a:latin typeface="Segoe UI"/>
              </a:rPr>
            </a:br>
            <a:r>
              <a:rPr lang="en-US" sz="1200">
                <a:solidFill>
                  <a:srgbClr val="FFFFFF">
                    <a:lumMod val="50000"/>
                  </a:srgbClr>
                </a:solidFill>
                <a:latin typeface="Segoe UI"/>
              </a:rPr>
              <a:t>[Note: All AI’s are trained on large amounts of data; this is about what they can do after they’re trained]</a:t>
            </a:r>
          </a:p>
        </p:txBody>
      </p:sp>
      <p:sp>
        <p:nvSpPr>
          <p:cNvPr id="14" name="TextBox 13">
            <a:extLst>
              <a:ext uri="{FF2B5EF4-FFF2-40B4-BE49-F238E27FC236}">
                <a16:creationId xmlns:a16="http://schemas.microsoft.com/office/drawing/2014/main" id="{E9438719-1D76-4B3C-F629-EE40C5E7283B}"/>
              </a:ext>
            </a:extLst>
          </p:cNvPr>
          <p:cNvSpPr txBox="1"/>
          <p:nvPr/>
        </p:nvSpPr>
        <p:spPr>
          <a:xfrm>
            <a:off x="483027" y="6164602"/>
            <a:ext cx="3425217" cy="312069"/>
          </a:xfrm>
          <a:prstGeom prst="rect">
            <a:avLst/>
          </a:prstGeom>
          <a:noFill/>
        </p:spPr>
        <p:txBody>
          <a:bodyPr wrap="square">
            <a:spAutoFit/>
          </a:bodyPr>
          <a:lstStyle/>
          <a:p>
            <a:pPr defTabSz="914554"/>
            <a:r>
              <a:rPr lang="en-US" sz="1400">
                <a:solidFill>
                  <a:srgbClr val="000000"/>
                </a:solidFill>
                <a:latin typeface="Segoe UI"/>
                <a:hlinkClick r:id="rId7"/>
              </a:rPr>
              <a:t>Generative AI Terminology.docx</a:t>
            </a:r>
            <a:endParaRPr lang="en-US" sz="1400">
              <a:solidFill>
                <a:srgbClr val="000000"/>
              </a:solidFill>
              <a:latin typeface="Segoe UI"/>
            </a:endParaRPr>
          </a:p>
        </p:txBody>
      </p:sp>
    </p:spTree>
    <p:extLst>
      <p:ext uri="{BB962C8B-B14F-4D97-AF65-F5344CB8AC3E}">
        <p14:creationId xmlns:p14="http://schemas.microsoft.com/office/powerpoint/2010/main" val="2168031391"/>
      </p:ext>
    </p:extLst>
  </p:cSld>
  <p:clrMapOvr>
    <a:masterClrMapping/>
  </p:clrMapOvr>
  <p:transition>
    <p:fade/>
  </p:transition>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3_Windows 10 Template">
  <a:themeElements>
    <a:clrScheme name="Custom 19">
      <a:dk1>
        <a:srgbClr val="505050"/>
      </a:dk1>
      <a:lt1>
        <a:srgbClr val="FFFFFF"/>
      </a:lt1>
      <a:dk2>
        <a:srgbClr val="0078D7"/>
      </a:dk2>
      <a:lt2>
        <a:srgbClr val="EAEAEA"/>
      </a:lt2>
      <a:accent1>
        <a:srgbClr val="0078D7"/>
      </a:accent1>
      <a:accent2>
        <a:srgbClr val="008272"/>
      </a:accent2>
      <a:accent3>
        <a:srgbClr val="107C10"/>
      </a:accent3>
      <a:accent4>
        <a:srgbClr val="5C2D91"/>
      </a:accent4>
      <a:accent5>
        <a:srgbClr val="B4009E"/>
      </a:accent5>
      <a:accent6>
        <a:srgbClr val="D41123"/>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Presentation1" id="{9BC9A56F-38DA-42B6-8681-880C03FB92A0}" vid="{C79301BF-CA34-4E39-99C7-C1F0C2B8056F}"/>
    </a:ext>
  </a:extLst>
</a:theme>
</file>

<file path=ppt/theme/theme10.xml><?xml version="1.0" encoding="utf-8"?>
<a:theme xmlns:a="http://schemas.openxmlformats.org/drawingml/2006/main" name="9_White Template">
  <a:themeElements>
    <a:clrScheme name="TS_20_Blue on White">
      <a:dk1>
        <a:srgbClr val="000000"/>
      </a:dk1>
      <a:lt1>
        <a:srgbClr val="FFFFFF"/>
      </a:lt1>
      <a:dk2>
        <a:srgbClr val="243A5E"/>
      </a:dk2>
      <a:lt2>
        <a:srgbClr val="E6E6E6"/>
      </a:lt2>
      <a:accent1>
        <a:srgbClr val="0078D4"/>
      </a:accent1>
      <a:accent2>
        <a:srgbClr val="243A5E"/>
      </a:accent2>
      <a:accent3>
        <a:srgbClr val="50E6FF"/>
      </a:accent3>
      <a:accent4>
        <a:srgbClr val="008575"/>
      </a:accent4>
      <a:accent5>
        <a:srgbClr val="274B47"/>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Template starter blue_Feb_2021.potx" id="{7E4FBD1E-96B2-4ADF-B4EB-9742DE36B692}" vid="{0978E87C-D85C-432B-BFDA-CDA9D8358CBC}"/>
    </a:ext>
  </a:extLst>
</a:theme>
</file>

<file path=ppt/theme/theme11.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_Microsoft Security template">
  <a:themeElements>
    <a:clrScheme name="Microsoft Security">
      <a:dk1>
        <a:srgbClr val="000000"/>
      </a:dk1>
      <a:lt1>
        <a:srgbClr val="FFFFFF"/>
      </a:lt1>
      <a:dk2>
        <a:srgbClr val="243A5E"/>
      </a:dk2>
      <a:lt2>
        <a:srgbClr val="E6E6E6"/>
      </a:lt2>
      <a:accent1>
        <a:srgbClr val="0078D4"/>
      </a:accent1>
      <a:accent2>
        <a:srgbClr val="FFB900"/>
      </a:accent2>
      <a:accent3>
        <a:srgbClr val="107C10"/>
      </a:accent3>
      <a:accent4>
        <a:srgbClr val="737373"/>
      </a:accent4>
      <a:accent5>
        <a:srgbClr val="9BF00B"/>
      </a:accent5>
      <a:accent6>
        <a:srgbClr val="50E6FF"/>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Microsoft Zero Trust L100 Customer Presentation" id="{8BB8FBD6-DE78-4CF2-80F1-8DC73C0BD06B}" vid="{970F3176-3A41-4197-85A5-976633A46A86}"/>
    </a:ext>
  </a:extLst>
</a:theme>
</file>

<file path=ppt/theme/theme13.xml><?xml version="1.0" encoding="utf-8"?>
<a:theme xmlns:a="http://schemas.openxmlformats.org/drawingml/2006/main" name="2_Microsoft Security template">
  <a:themeElements>
    <a:clrScheme name="Microsoft Security">
      <a:dk1>
        <a:srgbClr val="000000"/>
      </a:dk1>
      <a:lt1>
        <a:srgbClr val="FFFFFF"/>
      </a:lt1>
      <a:dk2>
        <a:srgbClr val="243A5E"/>
      </a:dk2>
      <a:lt2>
        <a:srgbClr val="E6E6E6"/>
      </a:lt2>
      <a:accent1>
        <a:srgbClr val="0078D4"/>
      </a:accent1>
      <a:accent2>
        <a:srgbClr val="FFB900"/>
      </a:accent2>
      <a:accent3>
        <a:srgbClr val="107C10"/>
      </a:accent3>
      <a:accent4>
        <a:srgbClr val="737373"/>
      </a:accent4>
      <a:accent5>
        <a:srgbClr val="9BF00B"/>
      </a:accent5>
      <a:accent6>
        <a:srgbClr val="50E6FF"/>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Microsoft Zero Trust L100 Customer Presentation" id="{8BB8FBD6-DE78-4CF2-80F1-8DC73C0BD06B}" vid="{970F3176-3A41-4197-85A5-976633A46A86}"/>
    </a:ext>
  </a:extLst>
</a:theme>
</file>

<file path=ppt/theme/theme14.xml><?xml version="1.0" encoding="utf-8"?>
<a:theme xmlns:a="http://schemas.openxmlformats.org/drawingml/2006/main" name="4_Microsoft Security template">
  <a:themeElements>
    <a:clrScheme name="Microsoft Security">
      <a:dk1>
        <a:srgbClr val="000000"/>
      </a:dk1>
      <a:lt1>
        <a:srgbClr val="FFFFFF"/>
      </a:lt1>
      <a:dk2>
        <a:srgbClr val="243A5E"/>
      </a:dk2>
      <a:lt2>
        <a:srgbClr val="E6E6E6"/>
      </a:lt2>
      <a:accent1>
        <a:srgbClr val="0078D4"/>
      </a:accent1>
      <a:accent2>
        <a:srgbClr val="FFB900"/>
      </a:accent2>
      <a:accent3>
        <a:srgbClr val="107C10"/>
      </a:accent3>
      <a:accent4>
        <a:srgbClr val="737373"/>
      </a:accent4>
      <a:accent5>
        <a:srgbClr val="9BF00B"/>
      </a:accent5>
      <a:accent6>
        <a:srgbClr val="50E6FF"/>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Microsoft_Security_BrandTemplate_v10.potx" id="{FA44F287-60BB-48C7-B80C-62BD5504555E}" vid="{676AD5CD-2562-4982-A575-5107351C6BEE}"/>
    </a:ext>
  </a:extLst>
</a:theme>
</file>

<file path=ppt/theme/theme15.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3_9-51052_Microsoft_Ready_Template_Light">
  <a:themeElements>
    <a:clrScheme name="Inspire + Ready">
      <a:dk1>
        <a:srgbClr val="000000"/>
      </a:dk1>
      <a:lt1>
        <a:srgbClr val="FFFFFF"/>
      </a:lt1>
      <a:dk2>
        <a:srgbClr val="243A5E"/>
      </a:dk2>
      <a:lt2>
        <a:srgbClr val="E6E6E6"/>
      </a:lt2>
      <a:accent1>
        <a:srgbClr val="0078D4"/>
      </a:accent1>
      <a:accent2>
        <a:srgbClr val="243A5E"/>
      </a:accent2>
      <a:accent3>
        <a:srgbClr val="50E6FF"/>
      </a:accent3>
      <a:accent4>
        <a:srgbClr val="9BF00B"/>
      </a:accent4>
      <a:accent5>
        <a:srgbClr val="8661C5"/>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Ready_Breakout_16x9_Template.potx" id="{7A738DDF-EF2E-41FA-9228-B2E944E70D9C}" vid="{C5A588B5-CA04-40F0-8170-DE3B1CFBB902}"/>
    </a:ext>
  </a:extLst>
</a:theme>
</file>

<file path=ppt/theme/theme17.xml><?xml version="1.0" encoding="utf-8"?>
<a:theme xmlns:a="http://schemas.openxmlformats.org/drawingml/2006/main" name="24_White Template">
  <a:themeElements>
    <a:clrScheme name="Ignite Breakout - Blue on white and light gray">
      <a:dk1>
        <a:srgbClr val="000000"/>
      </a:dk1>
      <a:lt1>
        <a:srgbClr val="FFFFFF"/>
      </a:lt1>
      <a:dk2>
        <a:srgbClr val="2F2F2F"/>
      </a:dk2>
      <a:lt2>
        <a:srgbClr val="E6E6E6"/>
      </a:lt2>
      <a:accent1>
        <a:srgbClr val="0078D4"/>
      </a:accent1>
      <a:accent2>
        <a:srgbClr val="243A5E"/>
      </a:accent2>
      <a:accent3>
        <a:srgbClr val="D83B01"/>
      </a:accent3>
      <a:accent4>
        <a:srgbClr val="FFB900"/>
      </a:accent4>
      <a:accent5>
        <a:srgbClr val="2F2F2F"/>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Ignite_2019_16x9_Breakout_Template" id="{9E12EED5-6824-49FB-9548-C778316E9CF3}" vid="{1F68823A-1AC6-4C3B-A2EB-554E6196923E}"/>
    </a:ext>
  </a:extLst>
</a:theme>
</file>

<file path=ppt/theme/theme18.xml><?xml version="1.0" encoding="utf-8"?>
<a:theme xmlns:a="http://schemas.openxmlformats.org/drawingml/2006/main" name="8_Microsoft Security template">
  <a:themeElements>
    <a:clrScheme name="Microsoft Security">
      <a:dk1>
        <a:srgbClr val="000000"/>
      </a:dk1>
      <a:lt1>
        <a:srgbClr val="FFFFFF"/>
      </a:lt1>
      <a:dk2>
        <a:srgbClr val="243A5E"/>
      </a:dk2>
      <a:lt2>
        <a:srgbClr val="E6E6E6"/>
      </a:lt2>
      <a:accent1>
        <a:srgbClr val="0078D4"/>
      </a:accent1>
      <a:accent2>
        <a:srgbClr val="FFB900"/>
      </a:accent2>
      <a:accent3>
        <a:srgbClr val="107C10"/>
      </a:accent3>
      <a:accent4>
        <a:srgbClr val="737373"/>
      </a:accent4>
      <a:accent5>
        <a:srgbClr val="9BF00B"/>
      </a:accent5>
      <a:accent6>
        <a:srgbClr val="50E6FF"/>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Microsoft_Security_BrandTemplate_v10.potx" id="{FA44F287-60BB-48C7-B80C-62BD5504555E}" vid="{676AD5CD-2562-4982-A575-5107351C6BEE}"/>
    </a:ext>
  </a:extLst>
</a:theme>
</file>

<file path=ppt/theme/theme19.xml><?xml version="1.0" encoding="utf-8"?>
<a:theme xmlns:a="http://schemas.openxmlformats.org/drawingml/2006/main" name="1_Microsoft Ignite 16/9 White Template">
  <a:themeElements>
    <a:clrScheme name="Ignite Light">
      <a:dk1>
        <a:srgbClr val="000000"/>
      </a:dk1>
      <a:lt1>
        <a:srgbClr val="FFFFFF"/>
      </a:lt1>
      <a:dk2>
        <a:srgbClr val="243A5E"/>
      </a:dk2>
      <a:lt2>
        <a:srgbClr val="E6E6E6"/>
      </a:lt2>
      <a:accent1>
        <a:srgbClr val="0078D4"/>
      </a:accent1>
      <a:accent2>
        <a:srgbClr val="243A5E"/>
      </a:accent2>
      <a:accent3>
        <a:srgbClr val="D83B01"/>
      </a:accent3>
      <a:accent4>
        <a:srgbClr val="FF9349"/>
      </a:accent4>
      <a:accent5>
        <a:srgbClr val="8661C5"/>
      </a:accent5>
      <a:accent6>
        <a:srgbClr val="737373"/>
      </a:accent6>
      <a:hlink>
        <a:srgbClr val="0078D4"/>
      </a:hlink>
      <a:folHlink>
        <a:srgbClr val="0078D4"/>
      </a:folHlink>
    </a:clrScheme>
    <a:fontScheme name="Microsoft 2019 Brand Templates">
      <a:majorFont>
        <a:latin typeface="Segoe UI Semibold"/>
        <a:ea typeface="Arial" pitchFamily="34" charset="0"/>
        <a:cs typeface="Arial" pitchFamily="34" charset="0"/>
      </a:majorFont>
      <a:minorFont>
        <a:latin typeface="Segoe UI"/>
        <a:ea typeface="Arial" pitchFamily="34" charset="0"/>
        <a:cs typeface="Arial" pitchFamily="34" charset="0"/>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MS_Ignite2021_16-9 Event-template_v03.potx" id="{81951753-DC95-46C2-9259-4220FEEDE00E}" vid="{7F6748D0-1E30-41D3-ABE8-7CAAE3E9C4B8}"/>
    </a:ext>
  </a:extLst>
</a:theme>
</file>

<file path=ppt/theme/theme2.xml><?xml version="1.0" encoding="utf-8"?>
<a:theme xmlns:a="http://schemas.openxmlformats.org/drawingml/2006/main" name="4_WHITE TEMPLATE">
  <a:themeElements>
    <a:clrScheme name="TT for white - NEW 2018">
      <a:dk1>
        <a:srgbClr val="1A1A1A"/>
      </a:dk1>
      <a:lt1>
        <a:srgbClr val="FFFFFF"/>
      </a:lt1>
      <a:dk2>
        <a:srgbClr val="0D0D0D"/>
      </a:dk2>
      <a:lt2>
        <a:srgbClr val="E6E6E6"/>
      </a:lt2>
      <a:accent1>
        <a:srgbClr val="0078D4"/>
      </a:accent1>
      <a:accent2>
        <a:srgbClr val="002050"/>
      </a:accent2>
      <a:accent3>
        <a:srgbClr val="107C10"/>
      </a:accent3>
      <a:accent4>
        <a:srgbClr val="D73B01"/>
      </a:accent4>
      <a:accent5>
        <a:srgbClr val="737373"/>
      </a:accent5>
      <a:accent6>
        <a:srgbClr val="E6E6E6"/>
      </a:accent6>
      <a:hlink>
        <a:srgbClr val="0078D4"/>
      </a:hlink>
      <a:folHlink>
        <a:srgbClr val="0078D4"/>
      </a:folHlink>
    </a:clrScheme>
    <a:fontScheme name="Segoe UI Semibold - Segoe UI">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8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M_TT_White_SoftBlack_Jan_26_2018" id="{8C2B2DB0-CA94-4312-A852-89275F4C41DC}" vid="{4904910A-0348-489F-A9AA-56F184D31B04}"/>
    </a:ext>
  </a:extLst>
</a:theme>
</file>

<file path=ppt/theme/theme20.xml><?xml version="1.0" encoding="utf-8"?>
<a:theme xmlns:a="http://schemas.openxmlformats.org/drawingml/2006/main" name="&gt; Microsoft Security template">
  <a:themeElements>
    <a:clrScheme name="Custom 3">
      <a:dk1>
        <a:srgbClr val="2F2F2F"/>
      </a:dk1>
      <a:lt1>
        <a:srgbClr val="FFFFFF"/>
      </a:lt1>
      <a:dk2>
        <a:srgbClr val="243A5E"/>
      </a:dk2>
      <a:lt2>
        <a:srgbClr val="F2F2F2"/>
      </a:lt2>
      <a:accent1>
        <a:srgbClr val="0078D4"/>
      </a:accent1>
      <a:accent2>
        <a:srgbClr val="FFB900"/>
      </a:accent2>
      <a:accent3>
        <a:srgbClr val="107C10"/>
      </a:accent3>
      <a:accent4>
        <a:srgbClr val="D83B01"/>
      </a:accent4>
      <a:accent5>
        <a:srgbClr val="243A5E"/>
      </a:accent5>
      <a:accent6>
        <a:srgbClr val="505050"/>
      </a:accent6>
      <a:hlink>
        <a:srgbClr val="0078D4"/>
      </a:hlink>
      <a:folHlink>
        <a:srgbClr val="243A5E"/>
      </a:folHlink>
    </a:clrScheme>
    <a:fontScheme name="Microsoft Entra">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Microsoft_Security_BrandTemplate_v10.potx" id="{FA44F287-60BB-48C7-B80C-62BD5504555E}" vid="{676AD5CD-2562-4982-A575-5107351C6BEE}"/>
    </a:ext>
  </a:extLst>
</a:theme>
</file>

<file path=ppt/theme/theme21.xml><?xml version="1.0" encoding="utf-8"?>
<a:theme xmlns:a="http://schemas.openxmlformats.org/drawingml/2006/main" name="4_9-51052_Microsoft_Ready_Template_Light">
  <a:themeElements>
    <a:clrScheme name="Inspire + Ready">
      <a:dk1>
        <a:srgbClr val="000000"/>
      </a:dk1>
      <a:lt1>
        <a:srgbClr val="FFFFFF"/>
      </a:lt1>
      <a:dk2>
        <a:srgbClr val="243A5E"/>
      </a:dk2>
      <a:lt2>
        <a:srgbClr val="E6E6E6"/>
      </a:lt2>
      <a:accent1>
        <a:srgbClr val="0078D4"/>
      </a:accent1>
      <a:accent2>
        <a:srgbClr val="243A5E"/>
      </a:accent2>
      <a:accent3>
        <a:srgbClr val="50E6FF"/>
      </a:accent3>
      <a:accent4>
        <a:srgbClr val="9BF00B"/>
      </a:accent4>
      <a:accent5>
        <a:srgbClr val="8661C5"/>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Ready_Breakout_16x9_Template.potx" id="{7A738DDF-EF2E-41FA-9228-B2E944E70D9C}" vid="{C5A588B5-CA04-40F0-8170-DE3B1CFBB902}"/>
    </a:ext>
  </a:ext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1_9-51052_Microsoft_Ready_Template_Light">
  <a:themeElements>
    <a:clrScheme name="Inspire + Ready">
      <a:dk1>
        <a:srgbClr val="000000"/>
      </a:dk1>
      <a:lt1>
        <a:srgbClr val="FFFFFF"/>
      </a:lt1>
      <a:dk2>
        <a:srgbClr val="243A5E"/>
      </a:dk2>
      <a:lt2>
        <a:srgbClr val="E6E6E6"/>
      </a:lt2>
      <a:accent1>
        <a:srgbClr val="0078D4"/>
      </a:accent1>
      <a:accent2>
        <a:srgbClr val="243A5E"/>
      </a:accent2>
      <a:accent3>
        <a:srgbClr val="50E6FF"/>
      </a:accent3>
      <a:accent4>
        <a:srgbClr val="9BF00B"/>
      </a:accent4>
      <a:accent5>
        <a:srgbClr val="8661C5"/>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Ready_Breakout_16x9_Template.potx" id="{7A738DDF-EF2E-41FA-9228-B2E944E70D9C}" vid="{C5A588B5-CA04-40F0-8170-DE3B1CFBB902}"/>
    </a:ext>
  </a:extLst>
</a:theme>
</file>

<file path=ppt/theme/theme24.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CA4DB72D-272F-43D7-9A51-8B69E0262A7D}" vid="{91E0CC2F-C683-49D3-A838-67E936553D2F}"/>
    </a:ext>
  </a:extLst>
</a:theme>
</file>

<file path=ppt/theme/theme25.xml><?xml version="1.0" encoding="utf-8"?>
<a:theme xmlns:a="http://schemas.openxmlformats.org/drawingml/2006/main" name="White Template">
  <a:themeElements>
    <a:clrScheme name="2019 Brand BLUE Light Bak">
      <a:dk1>
        <a:srgbClr val="000000"/>
      </a:dk1>
      <a:lt1>
        <a:srgbClr val="FFFFFF"/>
      </a:lt1>
      <a:dk2>
        <a:srgbClr val="243A5E"/>
      </a:dk2>
      <a:lt2>
        <a:srgbClr val="E6E6E6"/>
      </a:lt2>
      <a:accent1>
        <a:srgbClr val="0078D4"/>
      </a:accent1>
      <a:accent2>
        <a:srgbClr val="243A5E"/>
      </a:accent2>
      <a:accent3>
        <a:srgbClr val="D83B01"/>
      </a:accent3>
      <a:accent4>
        <a:srgbClr val="107C10"/>
      </a:accent4>
      <a:accent5>
        <a:srgbClr val="8661C5"/>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16-9_Blue_Business_2019_01.potx" id="{B8F53374-45FC-4FE2-A734-987B38B4F728}" vid="{CAE137C9-023A-427D-A19A-47A05D066660}"/>
    </a:ext>
  </a:extLst>
</a:theme>
</file>

<file path=ppt/theme/theme26.xml><?xml version="1.0" encoding="utf-8"?>
<a:theme xmlns:a="http://schemas.openxmlformats.org/drawingml/2006/main" name="8_White Template">
  <a:themeElements>
    <a:clrScheme name="Custom 52">
      <a:dk1>
        <a:srgbClr val="000000"/>
      </a:dk1>
      <a:lt1>
        <a:srgbClr val="FFFFFF"/>
      </a:lt1>
      <a:dk2>
        <a:srgbClr val="243A5E"/>
      </a:dk2>
      <a:lt2>
        <a:srgbClr val="E6E6E6"/>
      </a:lt2>
      <a:accent1>
        <a:srgbClr val="0078D4"/>
      </a:accent1>
      <a:accent2>
        <a:srgbClr val="243A5E"/>
      </a:accent2>
      <a:accent3>
        <a:srgbClr val="50E6FF"/>
      </a:accent3>
      <a:accent4>
        <a:srgbClr val="117F9D"/>
      </a:accent4>
      <a:accent5>
        <a:srgbClr val="0B556A"/>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extLst>
    <a:ext uri="{05A4C25C-085E-4340-85A3-A5531E510DB2}">
      <thm15:themeFamily xmlns:thm15="http://schemas.microsoft.com/office/thememl/2012/main" name="Template Starter Blue - February 2020_v6" id="{071E01FD-2079-42F8-8403-F72D98F421C4}" vid="{4AE5ECA4-1508-4F7F-B9BC-6CD0E5E51A63}"/>
    </a:ext>
  </a:extLst>
</a:theme>
</file>

<file path=ppt/theme/theme27.xml><?xml version="1.0" encoding="utf-8"?>
<a:theme xmlns:a="http://schemas.openxmlformats.org/drawingml/2006/main" name="15_White Template">
  <a:themeElements>
    <a:clrScheme name="Custom 52">
      <a:dk1>
        <a:srgbClr val="000000"/>
      </a:dk1>
      <a:lt1>
        <a:srgbClr val="FFFFFF"/>
      </a:lt1>
      <a:dk2>
        <a:srgbClr val="243A5E"/>
      </a:dk2>
      <a:lt2>
        <a:srgbClr val="E6E6E6"/>
      </a:lt2>
      <a:accent1>
        <a:srgbClr val="0078D4"/>
      </a:accent1>
      <a:accent2>
        <a:srgbClr val="243A5E"/>
      </a:accent2>
      <a:accent3>
        <a:srgbClr val="50E6FF"/>
      </a:accent3>
      <a:accent4>
        <a:srgbClr val="117F9D"/>
      </a:accent4>
      <a:accent5>
        <a:srgbClr val="0B556A"/>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extLst>
    <a:ext uri="{05A4C25C-085E-4340-85A3-A5531E510DB2}">
      <thm15:themeFamily xmlns:thm15="http://schemas.microsoft.com/office/thememl/2012/main" name="Template Starter Blue - February 2020_v6" id="{071E01FD-2079-42F8-8403-F72D98F421C4}" vid="{4AE5ECA4-1508-4F7F-B9BC-6CD0E5E51A63}"/>
    </a:ext>
  </a:extLst>
</a:theme>
</file>

<file path=ppt/theme/theme28.xml><?xml version="1.0" encoding="utf-8"?>
<a:theme xmlns:a="http://schemas.openxmlformats.org/drawingml/2006/main" name="5_Microsoft Security template">
  <a:themeElements>
    <a:clrScheme name="Microsoft Security">
      <a:dk1>
        <a:srgbClr val="000000"/>
      </a:dk1>
      <a:lt1>
        <a:srgbClr val="FFFFFF"/>
      </a:lt1>
      <a:dk2>
        <a:srgbClr val="243A5E"/>
      </a:dk2>
      <a:lt2>
        <a:srgbClr val="E6E6E6"/>
      </a:lt2>
      <a:accent1>
        <a:srgbClr val="0078D4"/>
      </a:accent1>
      <a:accent2>
        <a:srgbClr val="FFB900"/>
      </a:accent2>
      <a:accent3>
        <a:srgbClr val="107C10"/>
      </a:accent3>
      <a:accent4>
        <a:srgbClr val="737373"/>
      </a:accent4>
      <a:accent5>
        <a:srgbClr val="9BF00B"/>
      </a:accent5>
      <a:accent6>
        <a:srgbClr val="50E6FF"/>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Microsoft_Security_BrandTemplate_v10.potx" id="{FA44F287-60BB-48C7-B80C-62BD5504555E}" vid="{676AD5CD-2562-4982-A575-5107351C6BEE}"/>
    </a:ext>
  </a:extLst>
</a:theme>
</file>

<file path=ppt/theme/theme29.xml><?xml version="1.0" encoding="utf-8"?>
<a:theme xmlns:a="http://schemas.openxmlformats.org/drawingml/2006/main" name="2_White Template">
  <a:themeElements>
    <a:clrScheme name="TS_20_Blue on White">
      <a:dk1>
        <a:srgbClr val="000000"/>
      </a:dk1>
      <a:lt1>
        <a:srgbClr val="FFFFFF"/>
      </a:lt1>
      <a:dk2>
        <a:srgbClr val="243A5E"/>
      </a:dk2>
      <a:lt2>
        <a:srgbClr val="E6E6E6"/>
      </a:lt2>
      <a:accent1>
        <a:srgbClr val="0078D4"/>
      </a:accent1>
      <a:accent2>
        <a:srgbClr val="243A5E"/>
      </a:accent2>
      <a:accent3>
        <a:srgbClr val="50E6FF"/>
      </a:accent3>
      <a:accent4>
        <a:srgbClr val="008575"/>
      </a:accent4>
      <a:accent5>
        <a:srgbClr val="274B47"/>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Microsoft_brand_template_blue.potx" id="{480B23C3-38C8-4962-83A2-3297C539F5A5}" vid="{4711DFBC-8085-446F-AC17-C262437718B1}"/>
    </a:ext>
  </a:extLst>
</a:theme>
</file>

<file path=ppt/theme/theme3.xml><?xml version="1.0" encoding="utf-8"?>
<a:theme xmlns:a="http://schemas.openxmlformats.org/drawingml/2006/main" name="5_WHITE TEMPLATE">
  <a:themeElements>
    <a:clrScheme name="TT for white - NEW 2018">
      <a:dk1>
        <a:srgbClr val="1A1A1A"/>
      </a:dk1>
      <a:lt1>
        <a:srgbClr val="FFFFFF"/>
      </a:lt1>
      <a:dk2>
        <a:srgbClr val="0D0D0D"/>
      </a:dk2>
      <a:lt2>
        <a:srgbClr val="E6E6E6"/>
      </a:lt2>
      <a:accent1>
        <a:srgbClr val="0078D4"/>
      </a:accent1>
      <a:accent2>
        <a:srgbClr val="002050"/>
      </a:accent2>
      <a:accent3>
        <a:srgbClr val="107C10"/>
      </a:accent3>
      <a:accent4>
        <a:srgbClr val="D73B01"/>
      </a:accent4>
      <a:accent5>
        <a:srgbClr val="737373"/>
      </a:accent5>
      <a:accent6>
        <a:srgbClr val="E6E6E6"/>
      </a:accent6>
      <a:hlink>
        <a:srgbClr val="0078D4"/>
      </a:hlink>
      <a:folHlink>
        <a:srgbClr val="0078D4"/>
      </a:folHlink>
    </a:clrScheme>
    <a:fontScheme name="Segoe UI Semibold - Segoe UI">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8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M_TT_White_SoftBlack_Jan_26_2018" id="{8C2B2DB0-CA94-4312-A852-89275F4C41DC}" vid="{4904910A-0348-489F-A9AA-56F184D31B04}"/>
    </a:ext>
  </a:extLst>
</a:theme>
</file>

<file path=ppt/theme/theme30.xml><?xml version="1.0" encoding="utf-8"?>
<a:theme xmlns:a="http://schemas.openxmlformats.org/drawingml/2006/main" name="Nov 2023_Microsoft Ignite 16:9 Template Light">
  <a:themeElements>
    <a:clrScheme name="Custom 151">
      <a:dk1>
        <a:srgbClr val="000000"/>
      </a:dk1>
      <a:lt1>
        <a:srgbClr val="FFFFFF"/>
      </a:lt1>
      <a:dk2>
        <a:srgbClr val="463668"/>
      </a:dk2>
      <a:lt2>
        <a:srgbClr val="E8E6DF"/>
      </a:lt2>
      <a:accent1>
        <a:srgbClr val="463668"/>
      </a:accent1>
      <a:accent2>
        <a:srgbClr val="D59ED7"/>
      </a:accent2>
      <a:accent3>
        <a:srgbClr val="C03BC4"/>
      </a:accent3>
      <a:accent4>
        <a:srgbClr val="8C8279"/>
      </a:accent4>
      <a:accent5>
        <a:srgbClr val="FFA38B"/>
      </a:accent5>
      <a:accent6>
        <a:srgbClr val="D7D2CB"/>
      </a:accent6>
      <a:hlink>
        <a:srgbClr val="C03BC4"/>
      </a:hlink>
      <a:folHlink>
        <a:srgbClr val="C03BC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Brown">
      <a:srgbClr val="E1D3C7"/>
    </a:custClr>
    <a:custClr name="Light Yellow">
      <a:srgbClr val="FFE399"/>
    </a:custClr>
    <a:custClr name="Light Orange">
      <a:srgbClr val="FFA38B"/>
    </a:custClr>
    <a:custClr name="Light Red">
      <a:srgbClr val="FFB3BB"/>
    </a:custClr>
    <a:custClr name="Light Magenta">
      <a:srgbClr val="D59ED7"/>
    </a:custClr>
    <a:custClr name="Light Purple">
      <a:srgbClr val="C5B4E3"/>
    </a:custClr>
    <a:custClr name="Light Blue">
      <a:srgbClr val="8DC8E8"/>
    </a:custClr>
    <a:custClr name="Light Teal">
      <a:srgbClr val="B9DCD2"/>
    </a:custClr>
    <a:custClr name="Light Green">
      <a:srgbClr val="D4EC8E"/>
    </a:custClr>
    <a:custClr name="Blue Black">
      <a:srgbClr val="091F2C"/>
    </a:custClr>
    <a:custClr name="Brown">
      <a:srgbClr val="BF9474"/>
    </a:custClr>
    <a:custClr name="Yellow">
      <a:srgbClr val="FFB900"/>
    </a:custClr>
    <a:custClr name="Orange">
      <a:srgbClr val="FF5C39"/>
    </a:custClr>
    <a:custClr name="Red">
      <a:srgbClr val="F4364C"/>
    </a:custClr>
    <a:custClr name="Magenta">
      <a:srgbClr val="C03BC4"/>
    </a:custClr>
    <a:custClr name="Purple">
      <a:srgbClr val="8661C5"/>
    </a:custClr>
    <a:custClr name="Blue">
      <a:srgbClr val="0078D4"/>
    </a:custClr>
    <a:custClr name="Teal">
      <a:srgbClr val="49C5B1"/>
    </a:custClr>
    <a:custClr name="Green">
      <a:srgbClr val="8DE971"/>
    </a:custClr>
    <a:custClr name="Rich Black">
      <a:srgbClr val="000000"/>
    </a:custClr>
    <a:custClr name="Dark Brown">
      <a:srgbClr val="5C4738"/>
    </a:custClr>
    <a:custClr name="Dark Yellow">
      <a:srgbClr val="7F5A1A"/>
    </a:custClr>
    <a:custClr name="Dark Orange">
      <a:srgbClr val="73391D"/>
    </a:custClr>
    <a:custClr name="Dark Red">
      <a:srgbClr val="73262F"/>
    </a:custClr>
    <a:custClr name="Dark Magenta">
      <a:srgbClr val="702573"/>
    </a:custClr>
    <a:custClr name="Dark Purple">
      <a:srgbClr val="463668"/>
    </a:custClr>
    <a:custClr name="Dark Blue">
      <a:srgbClr val="2A446F"/>
    </a:custClr>
    <a:custClr name="Dark Teal">
      <a:srgbClr val="225B62"/>
    </a:custClr>
    <a:custClr name="Dark Green">
      <a:srgbClr val="07641D"/>
    </a:custClr>
    <a:custClr name="Brown Black">
      <a:srgbClr val="291817"/>
    </a:custClr>
    <a:custClr name="Pure White">
      <a:srgbClr val="FFFFFF"/>
    </a:custClr>
    <a:custClr name="Off White">
      <a:srgbClr val="F4F3F5"/>
    </a:custClr>
    <a:custClr name="Warm White">
      <a:srgbClr val="FFF8F3"/>
    </a:custClr>
    <a:custClr name="Warm Light Gray">
      <a:srgbClr val="E8E6DF"/>
    </a:custClr>
    <a:custClr name="Mid Gray">
      <a:srgbClr val="D7D2CB"/>
    </a:custClr>
    <a:custClr name="Warm Gray">
      <a:srgbClr val="8C8279"/>
    </a:custClr>
    <a:custClr name="Light Gray">
      <a:srgbClr val="D9D9D6"/>
    </a:custClr>
    <a:custClr name="Cool Gray">
      <a:srgbClr val="B1B3B3"/>
    </a:custClr>
    <a:custClr name="Dark Gray">
      <a:srgbClr val="454142"/>
    </a:custClr>
    <a:custClr name="Pure White">
      <a:srgbClr val="FFFFFF"/>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Lst>
  <a:extLst>
    <a:ext uri="{05A4C25C-085E-4340-85A3-A5531E510DB2}">
      <thm15:themeFamily xmlns:thm15="http://schemas.microsoft.com/office/thememl/2012/main" name="Presentation6" id="{1BA7CB22-62E7-4DD1-BBBE-95E18A4B9C21}" vid="{B251FEC5-B739-4E2E-A06E-54220C95A501}"/>
    </a:ext>
  </a:extLst>
</a:theme>
</file>

<file path=ppt/theme/theme31.xml><?xml version="1.0" encoding="utf-8"?>
<a:theme xmlns:a="http://schemas.openxmlformats.org/drawingml/2006/main" name="Microsoft Ignite 16:9 Template Light">
  <a:themeElements>
    <a:clrScheme name="Custom 47">
      <a:dk1>
        <a:srgbClr val="000000"/>
      </a:dk1>
      <a:lt1>
        <a:srgbClr val="FFFFFF"/>
      </a:lt1>
      <a:dk2>
        <a:srgbClr val="463668"/>
      </a:dk2>
      <a:lt2>
        <a:srgbClr val="E8E6DF"/>
      </a:lt2>
      <a:accent1>
        <a:srgbClr val="463668"/>
      </a:accent1>
      <a:accent2>
        <a:srgbClr val="D59ED7"/>
      </a:accent2>
      <a:accent3>
        <a:srgbClr val="C03BC4"/>
      </a:accent3>
      <a:accent4>
        <a:srgbClr val="8C8279"/>
      </a:accent4>
      <a:accent5>
        <a:srgbClr val="FFA38B"/>
      </a:accent5>
      <a:accent6>
        <a:srgbClr val="D7D2CB"/>
      </a:accent6>
      <a:hlink>
        <a:srgbClr val="0078D4"/>
      </a:hlink>
      <a:folHlink>
        <a:srgbClr val="C03BC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Brown">
      <a:srgbClr val="E1D3C7"/>
    </a:custClr>
    <a:custClr name="Light Yellow">
      <a:srgbClr val="FFE399"/>
    </a:custClr>
    <a:custClr name="Light Orange">
      <a:srgbClr val="FFA38B"/>
    </a:custClr>
    <a:custClr name="Light Red">
      <a:srgbClr val="FFB3BB"/>
    </a:custClr>
    <a:custClr name="Light Magenta">
      <a:srgbClr val="D59ED7"/>
    </a:custClr>
    <a:custClr name="Light Purple">
      <a:srgbClr val="C5B4E3"/>
    </a:custClr>
    <a:custClr name="Light Blue">
      <a:srgbClr val="8DC8E8"/>
    </a:custClr>
    <a:custClr name="Light Teal">
      <a:srgbClr val="B9DCD2"/>
    </a:custClr>
    <a:custClr name="Light Green">
      <a:srgbClr val="D4EC8E"/>
    </a:custClr>
    <a:custClr name="Blue Black">
      <a:srgbClr val="091F2C"/>
    </a:custClr>
    <a:custClr name="Brown">
      <a:srgbClr val="BF9474"/>
    </a:custClr>
    <a:custClr name="Yellow">
      <a:srgbClr val="FFB900"/>
    </a:custClr>
    <a:custClr name="Orange">
      <a:srgbClr val="FF5C39"/>
    </a:custClr>
    <a:custClr name="Red">
      <a:srgbClr val="F4364C"/>
    </a:custClr>
    <a:custClr name="Magenta">
      <a:srgbClr val="C03BC4"/>
    </a:custClr>
    <a:custClr name="Purple">
      <a:srgbClr val="8661C5"/>
    </a:custClr>
    <a:custClr name="Blue">
      <a:srgbClr val="0078D4"/>
    </a:custClr>
    <a:custClr name="Teal">
      <a:srgbClr val="49C5B1"/>
    </a:custClr>
    <a:custClr name="Green">
      <a:srgbClr val="8DE971"/>
    </a:custClr>
    <a:custClr name="Rich Black">
      <a:srgbClr val="000000"/>
    </a:custClr>
    <a:custClr name="Dark Brown">
      <a:srgbClr val="5C4738"/>
    </a:custClr>
    <a:custClr name="Dark Yellow">
      <a:srgbClr val="7F5A1A"/>
    </a:custClr>
    <a:custClr name="Dark Orange">
      <a:srgbClr val="73391D"/>
    </a:custClr>
    <a:custClr name="Dark Red">
      <a:srgbClr val="73262F"/>
    </a:custClr>
    <a:custClr name="Dark Magenta">
      <a:srgbClr val="702573"/>
    </a:custClr>
    <a:custClr name="Dark Purple">
      <a:srgbClr val="463668"/>
    </a:custClr>
    <a:custClr name="Dark Blue">
      <a:srgbClr val="2A446F"/>
    </a:custClr>
    <a:custClr name="Dark Teal">
      <a:srgbClr val="225B62"/>
    </a:custClr>
    <a:custClr name="Dark Green">
      <a:srgbClr val="07641D"/>
    </a:custClr>
    <a:custClr name="Brown Black">
      <a:srgbClr val="291817"/>
    </a:custClr>
    <a:custClr name="Pure White">
      <a:srgbClr val="FFFFFF"/>
    </a:custClr>
    <a:custClr name="Off White">
      <a:srgbClr val="F4F3F5"/>
    </a:custClr>
    <a:custClr name="Warm White">
      <a:srgbClr val="FFF8F3"/>
    </a:custClr>
    <a:custClr name="Warm Light Gray">
      <a:srgbClr val="E8E6DF"/>
    </a:custClr>
    <a:custClr name="Mid Gray">
      <a:srgbClr val="D7D2CB"/>
    </a:custClr>
    <a:custClr name="Warm Gray">
      <a:srgbClr val="8C8279"/>
    </a:custClr>
    <a:custClr name="Light Gray">
      <a:srgbClr val="D9D9D6"/>
    </a:custClr>
    <a:custClr name="Cool Gray">
      <a:srgbClr val="B1B3B3"/>
    </a:custClr>
    <a:custClr name="Dark Gray">
      <a:srgbClr val="454142"/>
    </a:custClr>
    <a:custClr name="Pure White">
      <a:srgbClr val="FFFFFF"/>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 name="Blank">
      <a:srgbClr val="F0F0F0"/>
    </a:custClr>
  </a:custClrLst>
  <a:extLst>
    <a:ext uri="{05A4C25C-085E-4340-85A3-A5531E510DB2}">
      <thm15:themeFamily xmlns:thm15="http://schemas.microsoft.com/office/thememl/2012/main" name="MS_Ignite2023_16-9 Event-template.potx" id="{68130F01-33E7-404E-A2AD-0DF72D5DF7D7}" vid="{27BEA4A7-067B-4DC6-8929-DAB0D57F843C}"/>
    </a:ext>
  </a:extLst>
</a:theme>
</file>

<file path=ppt/theme/theme3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9-51052_Microsoft_Ready_Template_Light">
  <a:themeElements>
    <a:clrScheme name="Inspire + Ready">
      <a:dk1>
        <a:srgbClr val="000000"/>
      </a:dk1>
      <a:lt1>
        <a:srgbClr val="FFFFFF"/>
      </a:lt1>
      <a:dk2>
        <a:srgbClr val="243A5E"/>
      </a:dk2>
      <a:lt2>
        <a:srgbClr val="E6E6E6"/>
      </a:lt2>
      <a:accent1>
        <a:srgbClr val="0078D4"/>
      </a:accent1>
      <a:accent2>
        <a:srgbClr val="243A5E"/>
      </a:accent2>
      <a:accent3>
        <a:srgbClr val="50E6FF"/>
      </a:accent3>
      <a:accent4>
        <a:srgbClr val="9BF00B"/>
      </a:accent4>
      <a:accent5>
        <a:srgbClr val="8661C5"/>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Ready_Breakout_16x9_Template.potx" id="{7A738DDF-EF2E-41FA-9228-B2E944E70D9C}" vid="{C5A588B5-CA04-40F0-8170-DE3B1CFBB902}"/>
    </a:ext>
  </a:extLst>
</a:theme>
</file>

<file path=ppt/theme/theme5.xml><?xml version="1.0" encoding="utf-8"?>
<a:theme xmlns:a="http://schemas.openxmlformats.org/drawingml/2006/main" name="3_White Template">
  <a:themeElements>
    <a:clrScheme name="Ignite Breakout - Blue on white and light gray">
      <a:dk1>
        <a:srgbClr val="000000"/>
      </a:dk1>
      <a:lt1>
        <a:srgbClr val="FFFFFF"/>
      </a:lt1>
      <a:dk2>
        <a:srgbClr val="2F2F2F"/>
      </a:dk2>
      <a:lt2>
        <a:srgbClr val="E6E6E6"/>
      </a:lt2>
      <a:accent1>
        <a:srgbClr val="0078D4"/>
      </a:accent1>
      <a:accent2>
        <a:srgbClr val="243A5E"/>
      </a:accent2>
      <a:accent3>
        <a:srgbClr val="D83B01"/>
      </a:accent3>
      <a:accent4>
        <a:srgbClr val="FFB900"/>
      </a:accent4>
      <a:accent5>
        <a:srgbClr val="2F2F2F"/>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Ignite_2019_16x9_Breakout_Template" id="{9E12EED5-6824-49FB-9548-C778316E9CF3}" vid="{1F68823A-1AC6-4C3B-A2EB-554E6196923E}"/>
    </a:ext>
  </a:extLst>
</a:theme>
</file>

<file path=ppt/theme/theme6.xml><?xml version="1.0" encoding="utf-8"?>
<a:theme xmlns:a="http://schemas.openxmlformats.org/drawingml/2006/main" name="6_WHITE TEMPLATE">
  <a:themeElements>
    <a:clrScheme name="TT for white - NEW 2018">
      <a:dk1>
        <a:srgbClr val="1A1A1A"/>
      </a:dk1>
      <a:lt1>
        <a:srgbClr val="FFFFFF"/>
      </a:lt1>
      <a:dk2>
        <a:srgbClr val="0D0D0D"/>
      </a:dk2>
      <a:lt2>
        <a:srgbClr val="E6E6E6"/>
      </a:lt2>
      <a:accent1>
        <a:srgbClr val="0078D4"/>
      </a:accent1>
      <a:accent2>
        <a:srgbClr val="002050"/>
      </a:accent2>
      <a:accent3>
        <a:srgbClr val="107C10"/>
      </a:accent3>
      <a:accent4>
        <a:srgbClr val="D73B01"/>
      </a:accent4>
      <a:accent5>
        <a:srgbClr val="737373"/>
      </a:accent5>
      <a:accent6>
        <a:srgbClr val="E6E6E6"/>
      </a:accent6>
      <a:hlink>
        <a:srgbClr val="0078D4"/>
      </a:hlink>
      <a:folHlink>
        <a:srgbClr val="0078D4"/>
      </a:folHlink>
    </a:clrScheme>
    <a:fontScheme name="Segoe UI Semibold - Segoe UI">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8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M_TT_White_SoftBlack_Jan_26_2018" id="{8C2B2DB0-CA94-4312-A852-89275F4C41DC}" vid="{4904910A-0348-489F-A9AA-56F184D31B04}"/>
    </a:ext>
  </a:extLst>
</a:theme>
</file>

<file path=ppt/theme/theme7.xml><?xml version="1.0" encoding="utf-8"?>
<a:theme xmlns:a="http://schemas.openxmlformats.org/drawingml/2006/main" name="Microsoft 365 PPT Template - 2018">
  <a:themeElements>
    <a:clrScheme name="M365">
      <a:dk1>
        <a:srgbClr val="282828"/>
      </a:dk1>
      <a:lt1>
        <a:srgbClr val="FFFFFF"/>
      </a:lt1>
      <a:dk2>
        <a:srgbClr val="282828"/>
      </a:dk2>
      <a:lt2>
        <a:srgbClr val="FFFFFF"/>
      </a:lt2>
      <a:accent1>
        <a:srgbClr val="0078D4"/>
      </a:accent1>
      <a:accent2>
        <a:srgbClr val="002050"/>
      </a:accent2>
      <a:accent3>
        <a:srgbClr val="939393"/>
      </a:accent3>
      <a:accent4>
        <a:srgbClr val="00BCF2"/>
      </a:accent4>
      <a:accent5>
        <a:srgbClr val="6C6E6C"/>
      </a:accent5>
      <a:accent6>
        <a:srgbClr val="2E2F2E"/>
      </a:accent6>
      <a:hlink>
        <a:srgbClr val="0078D4"/>
      </a:hlink>
      <a:folHlink>
        <a:srgbClr val="0078D4"/>
      </a:folHlink>
    </a:clrScheme>
    <a:fontScheme name="Custom 25">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ctr" defTabSz="932472" fontAlgn="base">
          <a:lnSpc>
            <a:spcPct val="90000"/>
          </a:lnSpc>
          <a:spcBef>
            <a:spcPct val="0"/>
          </a:spcBef>
          <a:spcAft>
            <a:spcPct val="0"/>
          </a:spcAft>
          <a:defRPr sz="2400" dirty="0" smtClean="0">
            <a:solidFill>
              <a:srgbClr val="FF0000"/>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 365 PPT Template 2018_2" id="{01A7FB2A-7862-441E-89D5-C3EE05893CAC}" vid="{DEC62A46-47F5-4825-899D-4E8B117FF749}"/>
    </a:ext>
  </a:extLst>
</a:theme>
</file>

<file path=ppt/theme/theme8.xml><?xml version="1.0" encoding="utf-8"?>
<a:theme xmlns:a="http://schemas.openxmlformats.org/drawingml/2006/main" name="Azure 1">
  <a:themeElements>
    <a:clrScheme name="Custom 3">
      <a:dk1>
        <a:srgbClr val="000000"/>
      </a:dk1>
      <a:lt1>
        <a:srgbClr val="FFFFFF"/>
      </a:lt1>
      <a:dk2>
        <a:srgbClr val="0078D3"/>
      </a:dk2>
      <a:lt2>
        <a:srgbClr val="FFFFFF"/>
      </a:lt2>
      <a:accent1>
        <a:srgbClr val="EBEBEB"/>
      </a:accent1>
      <a:accent2>
        <a:srgbClr val="75757A"/>
      </a:accent2>
      <a:accent3>
        <a:srgbClr val="000041"/>
      </a:accent3>
      <a:accent4>
        <a:srgbClr val="0078D3"/>
      </a:accent4>
      <a:accent5>
        <a:srgbClr val="50E6FF"/>
      </a:accent5>
      <a:accent6>
        <a:srgbClr val="EBEBEB"/>
      </a:accent6>
      <a:hlink>
        <a:srgbClr val="0078D4"/>
      </a:hlink>
      <a:folHlink>
        <a:srgbClr val="0078D4"/>
      </a:folHlink>
    </a:clrScheme>
    <a:fontScheme name="Dynamics 365">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Presentation1" id="{65B3B778-14F5-8246-A9D9-04A8D8071A60}" vid="{C9E98E11-734C-F14F-ADE3-6075149E5497}"/>
    </a:ext>
  </a:extLst>
</a:theme>
</file>

<file path=ppt/theme/theme9.xml><?xml version="1.0" encoding="utf-8"?>
<a:theme xmlns:a="http://schemas.openxmlformats.org/drawingml/2006/main" name="11_White Template">
  <a:themeElements>
    <a:clrScheme name="Custom 52">
      <a:dk1>
        <a:srgbClr val="000000"/>
      </a:dk1>
      <a:lt1>
        <a:srgbClr val="FFFFFF"/>
      </a:lt1>
      <a:dk2>
        <a:srgbClr val="243A5E"/>
      </a:dk2>
      <a:lt2>
        <a:srgbClr val="E6E6E6"/>
      </a:lt2>
      <a:accent1>
        <a:srgbClr val="0078D4"/>
      </a:accent1>
      <a:accent2>
        <a:srgbClr val="243A5E"/>
      </a:accent2>
      <a:accent3>
        <a:srgbClr val="50E6FF"/>
      </a:accent3>
      <a:accent4>
        <a:srgbClr val="117F9D"/>
      </a:accent4>
      <a:accent5>
        <a:srgbClr val="0B556A"/>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smtClean="0">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extLst>
    <a:ext uri="{05A4C25C-085E-4340-85A3-A5531E510DB2}">
      <thm15:themeFamily xmlns:thm15="http://schemas.microsoft.com/office/thememl/2012/main" name="Template Starter Blue - February 2020_v6" id="{071E01FD-2079-42F8-8403-F72D98F421C4}" vid="{4AE5ECA4-1508-4F7F-B9BC-6CD0E5E51A63}"/>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SharedWithUsers xmlns="b541cc67-c8f6-4266-977e-5b06c581ef64">
      <UserInfo>
        <DisplayName>Rani Lofstrom</DisplayName>
        <AccountId>149</AccountId>
        <AccountType/>
      </UserInfo>
      <UserInfo>
        <DisplayName>Mark McIntyre</DisplayName>
        <AccountId>165</AccountId>
        <AccountType/>
      </UserInfo>
      <UserInfo>
        <DisplayName>Mark Simos</DisplayName>
        <AccountId>11</AccountId>
        <AccountType/>
      </UserInfo>
      <UserInfo>
        <DisplayName>Ken Malcolmson</DisplayName>
        <AccountId>73</AccountId>
        <AccountType/>
      </UserInfo>
      <UserInfo>
        <DisplayName>Lesley Kipling</DisplayName>
        <AccountId>37</AccountId>
        <AccountType/>
      </UserInfo>
      <UserInfo>
        <DisplayName>Cyril Voisin</DisplayName>
        <AccountId>198</AccountId>
        <AccountType/>
      </UserInfo>
      <UserInfo>
        <DisplayName>John Dellinger</DisplayName>
        <AccountId>27</AccountId>
        <AccountType/>
      </UserInfo>
      <UserInfo>
        <DisplayName>Jonathan Trull</DisplayName>
        <AccountId>36</AccountId>
        <AccountType/>
      </UserInfo>
      <UserInfo>
        <DisplayName>Minoru Hanamura</DisplayName>
        <AccountId>140</AccountId>
        <AccountType/>
      </UserInfo>
      <UserInfo>
        <DisplayName>Shawn Anderson</DisplayName>
        <AccountId>166</AccountId>
        <AccountType/>
      </UserInfo>
      <UserInfo>
        <DisplayName>Sean Sweeney</DisplayName>
        <AccountId>55</AccountId>
        <AccountType/>
      </UserInfo>
      <UserInfo>
        <DisplayName>Sian John</DisplayName>
        <AccountId>48</AccountId>
        <AccountType/>
      </UserInfo>
      <UserInfo>
        <DisplayName>Roger Halbheer</DisplayName>
        <AccountId>167</AccountId>
        <AccountType/>
      </UserInfo>
      <UserInfo>
        <DisplayName>Abbas Kudrati</DisplayName>
        <AccountId>65</AccountId>
        <AccountType/>
      </UserInfo>
      <UserInfo>
        <DisplayName>Hafid Elabdellaoui</DisplayName>
        <AccountId>169</AccountId>
        <AccountType/>
      </UserInfo>
      <UserInfo>
        <DisplayName>Joseph Davis</DisplayName>
        <AccountId>158</AccountId>
        <AccountType/>
      </UserInfo>
      <UserInfo>
        <DisplayName>James Ringold</DisplayName>
        <AccountId>159</AccountId>
        <AccountType/>
      </UserInfo>
      <UserInfo>
        <DisplayName>Dan Menicucci</DisplayName>
        <AccountId>18</AccountId>
        <AccountType/>
      </UserInfo>
      <UserInfo>
        <DisplayName>Jim Eckart</DisplayName>
        <AccountId>35</AccountId>
        <AccountType/>
      </UserInfo>
      <UserInfo>
        <DisplayName>Sarah Armstrong-Smith</DisplayName>
        <AccountId>54</AccountId>
        <AccountType/>
      </UserInfo>
      <UserInfo>
        <DisplayName>Marcello Zillo Neto</DisplayName>
        <AccountId>369</AccountId>
        <AccountType/>
      </UserInfo>
      <UserInfo>
        <DisplayName>Erdem Menges</DisplayName>
        <AccountId>380</AccountId>
        <AccountType/>
      </UserInfo>
      <UserInfo>
        <DisplayName>Elizabeth Stephens (SHE/HER)</DisplayName>
        <AccountId>364</AccountId>
        <AccountType/>
      </UserInfo>
      <UserInfo>
        <DisplayName>Brenda Carter</DisplayName>
        <AccountId>15</AccountId>
        <AccountType/>
      </UserInfo>
      <UserInfo>
        <DisplayName>Ilan Lanz (ILAN)</DisplayName>
        <AccountId>445</AccountId>
        <AccountType/>
      </UserInfo>
      <UserInfo>
        <DisplayName>Joanna Harding</DisplayName>
        <AccountId>446</AccountId>
        <AccountType/>
      </UserInfo>
      <UserInfo>
        <DisplayName>Ashley Campbell</DisplayName>
        <AccountId>160</AccountId>
        <AccountType/>
      </UserInfo>
      <UserInfo>
        <DisplayName>Reto Aeberhardt</DisplayName>
        <AccountId>1557</AccountId>
        <AccountType/>
      </UserInfo>
      <UserInfo>
        <DisplayName>Neill Pert</DisplayName>
        <AccountId>4565</AccountId>
        <AccountType/>
      </UserInfo>
    </SharedWithUsers>
    <Sttatus xmlns="d7e4973b-40b7-41d9-b63c-1af987979d23" xsi:nil="true"/>
    <OneNoteFluid_FileOrder xmlns="d7e4973b-40b7-41d9-b63c-1af987979d23"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6338C91BF93DF94087AE37592633FBB0" ma:contentTypeVersion="17" ma:contentTypeDescription="Create a new document." ma:contentTypeScope="" ma:versionID="501077959cc564dbf006886bc58b39af">
  <xsd:schema xmlns:xsd="http://www.w3.org/2001/XMLSchema" xmlns:xs="http://www.w3.org/2001/XMLSchema" xmlns:p="http://schemas.microsoft.com/office/2006/metadata/properties" xmlns:ns1="http://schemas.microsoft.com/sharepoint/v3" xmlns:ns2="d7e4973b-40b7-41d9-b63c-1af987979d23" xmlns:ns3="b541cc67-c8f6-4266-977e-5b06c581ef64" targetNamespace="http://schemas.microsoft.com/office/2006/metadata/properties" ma:root="true" ma:fieldsID="e2b1ad35c4616b68ce6551d039b15158" ns1:_="" ns2:_="" ns3:_="">
    <xsd:import namespace="http://schemas.microsoft.com/sharepoint/v3"/>
    <xsd:import namespace="d7e4973b-40b7-41d9-b63c-1af987979d23"/>
    <xsd:import namespace="b541cc67-c8f6-4266-977e-5b06c581ef64"/>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3:SharedWithUsers" minOccurs="0"/>
                <xsd:element ref="ns3:SharedWithDetails" minOccurs="0"/>
                <xsd:element ref="ns1:_ip_UnifiedCompliancePolicyProperties" minOccurs="0"/>
                <xsd:element ref="ns1:_ip_UnifiedCompliancePolicyUIAction" minOccurs="0"/>
                <xsd:element ref="ns2:MediaServiceDateTaken" minOccurs="0"/>
                <xsd:element ref="ns2:MediaLengthInSeconds" minOccurs="0"/>
                <xsd:element ref="ns2:MediaServiceAutoTags" minOccurs="0"/>
                <xsd:element ref="ns2:MediaServiceOCR" minOccurs="0"/>
                <xsd:element ref="ns2:MediaServiceGenerationTime" minOccurs="0"/>
                <xsd:element ref="ns2:MediaServiceEventHashCode" minOccurs="0"/>
                <xsd:element ref="ns2:OneNoteFluid_FileOrder" minOccurs="0"/>
                <xsd:element ref="ns2:Sttatu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4" nillable="true" ma:displayName="Unified Compliance Policy Properties" ma:hidden="true" ma:internalName="_ip_UnifiedCompliancePolicyProperties">
      <xsd:simpleType>
        <xsd:restriction base="dms:Note"/>
      </xsd:simpleType>
    </xsd:element>
    <xsd:element name="_ip_UnifiedCompliancePolicyUIAction" ma:index="15"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7e4973b-40b7-41d9-b63c-1af987979d2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6" nillable="true" ma:displayName="MediaServiceDateTaken" ma:hidden="true" ma:internalName="MediaServiceDateTaken" ma:readOnly="true">
      <xsd:simpleType>
        <xsd:restriction base="dms:Text"/>
      </xsd:simpleType>
    </xsd:element>
    <xsd:element name="MediaLengthInSeconds" ma:index="17" nillable="true" ma:displayName="Length (seconds)" ma:internalName="MediaLengthInSeconds" ma:readOnly="true">
      <xsd:simpleType>
        <xsd:restriction base="dms:Unknown"/>
      </xsd:simpleType>
    </xsd:element>
    <xsd:element name="MediaServiceAutoTags" ma:index="18" nillable="true" ma:displayName="Tags" ma:internalName="MediaServiceAutoTags" ma:readOnly="true">
      <xsd:simpleType>
        <xsd:restriction base="dms:Text"/>
      </xsd:simple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OneNoteFluid_FileOrder" ma:index="22" nillable="true" ma:displayName="OneNoteFluid_FileOrder" ma:internalName="OneNoteFluid_FileOrder">
      <xsd:simpleType>
        <xsd:restriction base="dms:Text">
          <xsd:maxLength value="255"/>
        </xsd:restriction>
      </xsd:simpleType>
    </xsd:element>
    <xsd:element name="Sttatus" ma:index="23" nillable="true" ma:displayName="Status" ma:format="Dropdown" ma:internalName="Sttatus">
      <xsd:simpleType>
        <xsd:restriction base="dms:Note">
          <xsd:maxLength value="255"/>
        </xsd:restriction>
      </xsd:simpleType>
    </xsd:element>
    <xsd:element name="MediaServiceObjectDetectorVersions" ma:index="24"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541cc67-c8f6-4266-977e-5b06c581ef64"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8F30C9E-11CC-41F9-8A3E-7BF25FB964ED}">
  <ds:schemaRefs>
    <ds:schemaRef ds:uri="http://schemas.microsoft.com/sharepoint/v3/contenttype/forms"/>
  </ds:schemaRefs>
</ds:datastoreItem>
</file>

<file path=customXml/itemProps2.xml><?xml version="1.0" encoding="utf-8"?>
<ds:datastoreItem xmlns:ds="http://schemas.openxmlformats.org/officeDocument/2006/customXml" ds:itemID="{7CDC3976-F2E6-4C00-9B40-56160200921B}">
  <ds:schemaRefs>
    <ds:schemaRef ds:uri="http://schemas.microsoft.com/office/2006/documentManagement/types"/>
    <ds:schemaRef ds:uri="http://purl.org/dc/terms/"/>
    <ds:schemaRef ds:uri="http://schemas.microsoft.com/office/2006/metadata/properties"/>
    <ds:schemaRef ds:uri="http://purl.org/dc/dcmitype/"/>
    <ds:schemaRef ds:uri="http://schemas.microsoft.com/sharepoint/v3"/>
    <ds:schemaRef ds:uri="b541cc67-c8f6-4266-977e-5b06c581ef64"/>
    <ds:schemaRef ds:uri="http://purl.org/dc/elements/1.1/"/>
    <ds:schemaRef ds:uri="http://www.w3.org/XML/1998/namespace"/>
    <ds:schemaRef ds:uri="http://schemas.microsoft.com/office/infopath/2007/PartnerControls"/>
    <ds:schemaRef ds:uri="http://schemas.openxmlformats.org/package/2006/metadata/core-properties"/>
    <ds:schemaRef ds:uri="d7e4973b-40b7-41d9-b63c-1af987979d23"/>
  </ds:schemaRefs>
</ds:datastoreItem>
</file>

<file path=customXml/itemProps3.xml><?xml version="1.0" encoding="utf-8"?>
<ds:datastoreItem xmlns:ds="http://schemas.openxmlformats.org/officeDocument/2006/customXml" ds:itemID="{9D667B34-A174-418A-867E-0A1BD155492F}">
  <ds:schemaRefs>
    <ds:schemaRef ds:uri="b541cc67-c8f6-4266-977e-5b06c581ef64"/>
    <ds:schemaRef ds:uri="d7e4973b-40b7-41d9-b63c-1af987979d2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microsoft.com/sharepoint/v3"/>
    <ds:schemaRef ds:uri="http://schemas.openxmlformats.org/package/2006/metadata/core-properties"/>
    <ds:schemaRef ds:uri="http://www.w3.org/2001/XMLSchema"/>
  </ds:schemaRefs>
</ds:datastoreItem>
</file>

<file path=docMetadata/LabelInfo.xml><?xml version="1.0" encoding="utf-8"?>
<clbl:labelList xmlns:clbl="http://schemas.microsoft.com/office/2020/mipLabelMetadata">
  <clbl:label id="{1a19d03a-48bc-4359-8038-5b5f6d5847c3}"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otalTime>6</TotalTime>
  <Words>55048</Words>
  <Application>Microsoft Office PowerPoint</Application>
  <PresentationFormat>Widescreen</PresentationFormat>
  <Paragraphs>5111</Paragraphs>
  <Slides>95</Slides>
  <Notes>94</Notes>
  <HiddenSlides>27</HiddenSlides>
  <MMClips>0</MMClips>
  <ScaleCrop>false</ScaleCrop>
  <HeadingPairs>
    <vt:vector size="6" baseType="variant">
      <vt:variant>
        <vt:lpstr>Fonts Used</vt:lpstr>
      </vt:variant>
      <vt:variant>
        <vt:i4>18</vt:i4>
      </vt:variant>
      <vt:variant>
        <vt:lpstr>Theme</vt:lpstr>
      </vt:variant>
      <vt:variant>
        <vt:i4>31</vt:i4>
      </vt:variant>
      <vt:variant>
        <vt:lpstr>Slide Titles</vt:lpstr>
      </vt:variant>
      <vt:variant>
        <vt:i4>95</vt:i4>
      </vt:variant>
    </vt:vector>
  </HeadingPairs>
  <TitlesOfParts>
    <vt:vector size="144" baseType="lpstr">
      <vt:lpstr>Aptos</vt:lpstr>
      <vt:lpstr>Arial</vt:lpstr>
      <vt:lpstr>Calibri</vt:lpstr>
      <vt:lpstr>Calibri Light</vt:lpstr>
      <vt:lpstr>Consolas</vt:lpstr>
      <vt:lpstr>Google Sans</vt:lpstr>
      <vt:lpstr>Roboto</vt:lpstr>
      <vt:lpstr>Segoe</vt:lpstr>
      <vt:lpstr>Segoe Pro Semibold</vt:lpstr>
      <vt:lpstr>Segoe UI</vt:lpstr>
      <vt:lpstr>Segoe UI </vt:lpstr>
      <vt:lpstr>Segoe UI Light</vt:lpstr>
      <vt:lpstr>Segoe UI Semibold</vt:lpstr>
      <vt:lpstr>Segoe UI Semilight</vt:lpstr>
      <vt:lpstr>TwitterChirp</vt:lpstr>
      <vt:lpstr>Verdana Pro Cond</vt:lpstr>
      <vt:lpstr>Verdana Pro Cond Light</vt:lpstr>
      <vt:lpstr>Wingdings</vt:lpstr>
      <vt:lpstr>3_Windows 10 Template</vt:lpstr>
      <vt:lpstr>4_WHITE TEMPLATE</vt:lpstr>
      <vt:lpstr>5_WHITE TEMPLATE</vt:lpstr>
      <vt:lpstr>9-51052_Microsoft_Ready_Template_Light</vt:lpstr>
      <vt:lpstr>3_White Template</vt:lpstr>
      <vt:lpstr>6_WHITE TEMPLATE</vt:lpstr>
      <vt:lpstr>Microsoft 365 PPT Template - 2018</vt:lpstr>
      <vt:lpstr>Azure 1</vt:lpstr>
      <vt:lpstr>11_White Template</vt:lpstr>
      <vt:lpstr>9_White Template</vt:lpstr>
      <vt:lpstr>1_Office Theme</vt:lpstr>
      <vt:lpstr>1_Microsoft Security template</vt:lpstr>
      <vt:lpstr>2_Microsoft Security template</vt:lpstr>
      <vt:lpstr>4_Microsoft Security template</vt:lpstr>
      <vt:lpstr>2_Office Theme</vt:lpstr>
      <vt:lpstr>3_9-51052_Microsoft_Ready_Template_Light</vt:lpstr>
      <vt:lpstr>24_White Template</vt:lpstr>
      <vt:lpstr>8_Microsoft Security template</vt:lpstr>
      <vt:lpstr>1_Microsoft Ignite 16/9 White Template</vt:lpstr>
      <vt:lpstr>&gt; Microsoft Security template</vt:lpstr>
      <vt:lpstr>4_9-51052_Microsoft_Ready_Template_Light</vt:lpstr>
      <vt:lpstr>Office Theme</vt:lpstr>
      <vt:lpstr>1_9-51052_Microsoft_Ready_Template_Light</vt:lpstr>
      <vt:lpstr>3_Office Theme</vt:lpstr>
      <vt:lpstr>White Template</vt:lpstr>
      <vt:lpstr>8_White Template</vt:lpstr>
      <vt:lpstr>15_White Template</vt:lpstr>
      <vt:lpstr>5_Microsoft Security template</vt:lpstr>
      <vt:lpstr>2_White Template</vt:lpstr>
      <vt:lpstr>Nov 2023_Microsoft Ignite 16:9 Template Light</vt:lpstr>
      <vt:lpstr>Microsoft Ignite 16:9 Template Light</vt:lpstr>
      <vt:lpstr>Microsoft Cybersecurity Reference Architectures (MCRA)</vt:lpstr>
      <vt:lpstr>Microsoft Cybersecurity Reference Architectures (MCRA)</vt:lpstr>
      <vt:lpstr>MCRA Agenda</vt:lpstr>
      <vt:lpstr>PowerPoint Presentation</vt:lpstr>
      <vt:lpstr>Whiteboard – Current Security Architecture</vt:lpstr>
      <vt:lpstr>PowerPoint Presentation</vt:lpstr>
      <vt:lpstr>Security Adoption Framework Reduce risk by rapidly modernizing security capabilities and practices</vt:lpstr>
      <vt:lpstr>Security Adoption Framework Reference Plans</vt:lpstr>
      <vt:lpstr>Common Security Antipatterns - Technical Architecture Common mistakes that impede security effectiveness and increase organizational risk</vt:lpstr>
      <vt:lpstr>Improving Resiliency Enable business mission while continuously increasing security assurances</vt:lpstr>
      <vt:lpstr>End to End Security Enable business mission and increasing security assurances with intentional approach</vt:lpstr>
      <vt:lpstr>Attackers choose the path of least cost/resistance</vt:lpstr>
      <vt:lpstr>Attacker Perspective: shaped by experience &amp; ‘fog of war’</vt:lpstr>
      <vt:lpstr>Strategically position security investments</vt:lpstr>
      <vt:lpstr>Security is complex and challenging</vt:lpstr>
      <vt:lpstr>Goal: Zero Assumed Trust Reduce risk by finding and removing implicit assumptions of trust</vt:lpstr>
      <vt:lpstr>Zero Trust Security Architecture End to End Prioritized Execution + Continuous Improvement</vt:lpstr>
      <vt:lpstr>Guiding Rulesets for End to End Architecture</vt:lpstr>
      <vt:lpstr>Zero Trust Commandments Standardized Rules for Zero Trust security</vt:lpstr>
      <vt:lpstr>10 Laws of Cybersecurity Risk</vt:lpstr>
      <vt:lpstr>Immutable Laws of Security</vt:lpstr>
      <vt:lpstr>End to End Security Architecture  Diagrams &amp; References</vt:lpstr>
      <vt:lpstr>Security Adoption Framework Reduce risk by rapidly modernizing security capabilities and practices</vt:lpstr>
      <vt:lpstr>Where do you want to Start? There’s no wrong place to start </vt:lpstr>
      <vt:lpstr>Let’s get next steps locked in</vt:lpstr>
      <vt:lpstr>End to End Strategy and Planning</vt:lpstr>
      <vt:lpstr>Plan and Execute Initiatives</vt:lpstr>
      <vt:lpstr>Security Resources</vt:lpstr>
      <vt:lpstr>Key Industry References and Resources</vt:lpstr>
      <vt:lpstr>Why are we having a Zero Trust conversation? </vt:lpstr>
      <vt:lpstr>Security Modernization with Zero Trust Principles </vt:lpstr>
      <vt:lpstr>Zero Trust Principles</vt:lpstr>
      <vt:lpstr>Apply Zero Trust principles Key changes across security disciplines</vt:lpstr>
      <vt:lpstr>Key Industry Collaborations</vt:lpstr>
      <vt:lpstr>Key Zero Trust Models and Architectures</vt:lpstr>
      <vt:lpstr>Key Zero Trust Capabilities Increase security and flexibility for continuously changing business, technology, threats, and regulations</vt:lpstr>
      <vt:lpstr>Zero Trust Components</vt:lpstr>
      <vt:lpstr>Microsoft Security Capability Mapping The Open Group Zero Trust Components</vt:lpstr>
      <vt:lpstr>PowerPoint Presentation</vt:lpstr>
      <vt:lpstr>Implemented in NCCoE lab (Summer 2023)</vt:lpstr>
      <vt:lpstr>PowerPoint Presentation</vt:lpstr>
      <vt:lpstr>PowerPoint Presentation</vt:lpstr>
      <vt:lpstr>Managing organizational risk</vt:lpstr>
      <vt:lpstr>Managing Information/Cyber Risk Security responsibilities or “jobs to be done”</vt:lpstr>
      <vt:lpstr>Microsoft security capability mapping Which roles typically use which capabilities</vt:lpstr>
      <vt:lpstr>PowerPoint Presentation</vt:lpstr>
      <vt:lpstr>PowerPoint Presentation</vt:lpstr>
      <vt:lpstr>PowerPoint Presentation</vt:lpstr>
      <vt:lpstr>Cross-cloud and cross-platform Comprehensive Security, Compliance and Identity capabilities that integrate with your existing solutions</vt:lpstr>
      <vt:lpstr>Multi-Cloud and Cross-Platform Technology  Secure the enterprise you have</vt:lpstr>
      <vt:lpstr>Key cross-platform and multi-cloud guidance</vt:lpstr>
      <vt:lpstr>Multi-cloud &amp; hybrid protection in Microsoft Defender for Cloud </vt:lpstr>
      <vt:lpstr>Conditional Access - Microsoft’s Adaptive Access Vision</vt:lpstr>
      <vt:lpstr>Access Management Capabilities</vt:lpstr>
      <vt:lpstr>Access Management Capabilities</vt:lpstr>
      <vt:lpstr>Attackers have options to compromise privileged access</vt:lpstr>
      <vt:lpstr>Limit and protect pathways to privileged access Prevention and rapid response</vt:lpstr>
      <vt:lpstr>Security Operations Capabilities</vt:lpstr>
      <vt:lpstr>Security Operations</vt:lpstr>
      <vt:lpstr>Operational Technology (OT) Security Reference Architecture Apply zero trust principles to securing OT and industrial IoT environments</vt:lpstr>
      <vt:lpstr>End to End IT, OT, and IoT Device Security</vt:lpstr>
      <vt:lpstr>Infrastructure Security Capabilities</vt:lpstr>
      <vt:lpstr>Technical Plan · Modernize Patch Management</vt:lpstr>
      <vt:lpstr>Technical Plan Workstreams · Modernize Patch Management</vt:lpstr>
      <vt:lpstr>PowerPoint Presentation</vt:lpstr>
      <vt:lpstr>DevSecOps – Agile security for workloads</vt:lpstr>
      <vt:lpstr>PowerPoint Presentation</vt:lpstr>
      <vt:lpstr>PowerPoint Presentation</vt:lpstr>
      <vt:lpstr>It’s bad out there! For sale in “bad neighborhoods” on the internet</vt:lpstr>
      <vt:lpstr>Threat environment is continually evolving Attackers must change to overcome defenses (in big or small ways) </vt:lpstr>
      <vt:lpstr>Continuously Evolving Threats Require consistency, visibility, prioritization, and continuous learning</vt:lpstr>
      <vt:lpstr>Attack Chain Models Describe stages of an attack</vt:lpstr>
      <vt:lpstr>Ransomware and Extortion Attacks</vt:lpstr>
      <vt:lpstr>Evolution of ransomware models</vt:lpstr>
      <vt:lpstr>PowerPoint Presentation</vt:lpstr>
      <vt:lpstr>- high impact &amp; growing Not another background security risk</vt:lpstr>
      <vt:lpstr>What’s in Microsoft 365 E5</vt:lpstr>
      <vt:lpstr>Reference Mapping of Security Product Details</vt:lpstr>
      <vt:lpstr>Product Families Enable Modernization Initiatives</vt:lpstr>
      <vt:lpstr>Typical ‘Flat’ Network</vt:lpstr>
      <vt:lpstr>Zero Trust</vt:lpstr>
      <vt:lpstr>Zero Trust</vt:lpstr>
      <vt:lpstr>Zero Trust – Network Segment Transformation</vt:lpstr>
      <vt:lpstr>PowerPoint Presentation</vt:lpstr>
      <vt:lpstr>Isolation is a lifetime commitment Avoid “firewall and forget” approach that creates false sense of security </vt:lpstr>
      <vt:lpstr>Evolution of Computer Interfaces Progressively becoming more natural/native human models</vt:lpstr>
      <vt:lpstr>Key Implications of AI for Security Multiple dimensions of security risk to manage</vt:lpstr>
      <vt:lpstr>AI Shared Responsibility Model</vt:lpstr>
      <vt:lpstr>Microsoft Approach Focused on responsible rapid integration of technology</vt:lpstr>
      <vt:lpstr>Built with security, privacy, and compliance</vt:lpstr>
      <vt:lpstr>Grounded in responsible AI principles </vt:lpstr>
      <vt:lpstr>Security Copilot Priority Scenarios</vt:lpstr>
      <vt:lpstr>Review – Artificial Intelligence (AI)</vt:lpstr>
      <vt:lpstr>AI Security Resources and References</vt:lpstr>
      <vt:lpstr>Two ‘Generations’ of AI</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Microsoft Cybersecurity Reference Architectures (MCRA)</dc:title>
  <dc:creator/>
  <cp:lastModifiedBy>John Flores</cp:lastModifiedBy>
  <cp:revision>2</cp:revision>
  <dcterms:modified xsi:type="dcterms:W3CDTF">2023-12-01T17:07:17Z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Application">
    <vt:lpwstr>Microsoft Azure Information Protection</vt:lpwstr>
  </property>
  <property fmtid="{D5CDD505-2E9C-101B-9397-08002B2CF9AE}" pid="3" name="MSIP_Label_f42aa342-8706-4288-bd11-ebb85995028c_Enabled">
    <vt:lpwstr>True</vt:lpwstr>
  </property>
  <property fmtid="{D5CDD505-2E9C-101B-9397-08002B2CF9AE}" pid="4" name="MediaServiceImageTags">
    <vt:lpwstr/>
  </property>
  <property fmtid="{D5CDD505-2E9C-101B-9397-08002B2CF9AE}" pid="5" name="ContentTypeId">
    <vt:lpwstr>0x0101006338C91BF93DF94087AE37592633FBB0</vt:lpwstr>
  </property>
  <property fmtid="{D5CDD505-2E9C-101B-9397-08002B2CF9AE}" pid="6" name="MSIP_Label_f42aa342-8706-4288-bd11-ebb85995028c_SetDate">
    <vt:lpwstr>2018-04-10T20:31:30.1366392Z</vt:lpwstr>
  </property>
  <property fmtid="{D5CDD505-2E9C-101B-9397-08002B2CF9AE}" pid="7" name="MSIP_Label_f42aa342-8706-4288-bd11-ebb85995028c_SiteId">
    <vt:lpwstr>72f988bf-86f1-41af-91ab-2d7cd011db47</vt:lpwstr>
  </property>
  <property fmtid="{D5CDD505-2E9C-101B-9397-08002B2CF9AE}" pid="8" name="MSIP_Label_f42aa342-8706-4288-bd11-ebb85995028c_Name">
    <vt:lpwstr>General</vt:lpwstr>
  </property>
  <property fmtid="{D5CDD505-2E9C-101B-9397-08002B2CF9AE}" pid="9" name="MSIP_Label_f42aa342-8706-4288-bd11-ebb85995028c_Extended_MSFT_Method">
    <vt:lpwstr>Automatic</vt:lpwstr>
  </property>
  <property fmtid="{D5CDD505-2E9C-101B-9397-08002B2CF9AE}" pid="10" name="MSIP_Label_f42aa342-8706-4288-bd11-ebb85995028c_Owner">
    <vt:lpwstr>mas@microsoft.com</vt:lpwstr>
  </property>
  <property fmtid="{D5CDD505-2E9C-101B-9397-08002B2CF9AE}" pid="11" name="Sensitivity">
    <vt:lpwstr>General</vt:lpwstr>
  </property>
</Properties>
</file>